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36.xml" ContentType="application/vnd.openxmlformats-officedocument.presentationml.tags+xml"/>
  <Override PartName="/ppt/notesSlides/notesSlide2.xml" ContentType="application/vnd.openxmlformats-officedocument.presentationml.notesSlide+xml"/>
  <Override PartName="/ppt/tags/tag37.xml" ContentType="application/vnd.openxmlformats-officedocument.presentationml.tags+xml"/>
  <Override PartName="/ppt/notesSlides/notesSlide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4.xml" ContentType="application/vnd.openxmlformats-officedocument.presentationml.notesSlide+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notesSlides/notesSlide1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1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17.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8.xml" ContentType="application/vnd.openxmlformats-officedocument.presentationml.notesSlide+xml"/>
  <Override PartName="/ppt/tags/tag66.xml" ContentType="application/vnd.openxmlformats-officedocument.presentationml.tags+xml"/>
  <Override PartName="/ppt/notesSlides/notesSlide1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73.xml" ContentType="application/vnd.openxmlformats-officedocument.presentationml.tags+xml"/>
  <Override PartName="/ppt/tags/tag74.xml" ContentType="application/vnd.openxmlformats-officedocument.presentationml.tags+xml"/>
  <Override PartName="/ppt/notesSlides/notesSlide24.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2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26.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2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28.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2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30.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31.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32.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33.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34.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35.xml" ContentType="application/vnd.openxmlformats-officedocument.presentationml.notesSlide+xml"/>
  <Override PartName="/ppt/tags/tag97.xml" ContentType="application/vnd.openxmlformats-officedocument.presentationml.tags+xml"/>
  <Override PartName="/ppt/notesSlides/notesSlide36.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37.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38.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39.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40.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41.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42.xml" ContentType="application/vnd.openxmlformats-officedocument.presentationml.notesSlide+xml"/>
  <Override PartName="/ppt/tags/tag110.xml" ContentType="application/vnd.openxmlformats-officedocument.presentationml.tags+xml"/>
  <Override PartName="/ppt/notesSlides/notesSlide43.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44.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45.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46.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47.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48.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23.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124.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125.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126.xml" ContentType="application/vnd.openxmlformats-officedocument.presentationml.tags+xml"/>
  <Override PartName="/ppt/notesSlides/notesSlide69.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70.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71.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72.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73.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notesSlides/notesSlide74.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notesSlides/notesSlide75.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ags/tag141.xml" ContentType="application/vnd.openxmlformats-officedocument.presentationml.tags+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959" r:id="rId4"/>
    <p:sldMasterId id="2147483980" r:id="rId5"/>
  </p:sldMasterIdLst>
  <p:notesMasterIdLst>
    <p:notesMasterId r:id="rId132"/>
  </p:notesMasterIdLst>
  <p:handoutMasterIdLst>
    <p:handoutMasterId r:id="rId133"/>
  </p:handoutMasterIdLst>
  <p:sldIdLst>
    <p:sldId id="360" r:id="rId6"/>
    <p:sldId id="952" r:id="rId7"/>
    <p:sldId id="1628" r:id="rId8"/>
    <p:sldId id="1582" r:id="rId9"/>
    <p:sldId id="905" r:id="rId10"/>
    <p:sldId id="907" r:id="rId11"/>
    <p:sldId id="912" r:id="rId12"/>
    <p:sldId id="909" r:id="rId13"/>
    <p:sldId id="910" r:id="rId14"/>
    <p:sldId id="911" r:id="rId15"/>
    <p:sldId id="915" r:id="rId16"/>
    <p:sldId id="917" r:id="rId17"/>
    <p:sldId id="916" r:id="rId18"/>
    <p:sldId id="913" r:id="rId19"/>
    <p:sldId id="918" r:id="rId20"/>
    <p:sldId id="919" r:id="rId21"/>
    <p:sldId id="920" r:id="rId22"/>
    <p:sldId id="924" r:id="rId23"/>
    <p:sldId id="922" r:id="rId24"/>
    <p:sldId id="923" r:id="rId25"/>
    <p:sldId id="914" r:id="rId26"/>
    <p:sldId id="933" r:id="rId27"/>
    <p:sldId id="926" r:id="rId28"/>
    <p:sldId id="936" r:id="rId29"/>
    <p:sldId id="1544" r:id="rId30"/>
    <p:sldId id="886" r:id="rId31"/>
    <p:sldId id="1573" r:id="rId32"/>
    <p:sldId id="951" r:id="rId33"/>
    <p:sldId id="934" r:id="rId34"/>
    <p:sldId id="930" r:id="rId35"/>
    <p:sldId id="927" r:id="rId36"/>
    <p:sldId id="937" r:id="rId37"/>
    <p:sldId id="949" r:id="rId38"/>
    <p:sldId id="948" r:id="rId39"/>
    <p:sldId id="931" r:id="rId40"/>
    <p:sldId id="887" r:id="rId41"/>
    <p:sldId id="902" r:id="rId42"/>
    <p:sldId id="1620" r:id="rId43"/>
    <p:sldId id="896" r:id="rId44"/>
    <p:sldId id="1625" r:id="rId45"/>
    <p:sldId id="1626" r:id="rId46"/>
    <p:sldId id="897" r:id="rId47"/>
    <p:sldId id="898" r:id="rId48"/>
    <p:sldId id="899" r:id="rId49"/>
    <p:sldId id="1545" r:id="rId50"/>
    <p:sldId id="1546" r:id="rId51"/>
    <p:sldId id="1547" r:id="rId52"/>
    <p:sldId id="1548" r:id="rId53"/>
    <p:sldId id="1627" r:id="rId54"/>
    <p:sldId id="1621" r:id="rId55"/>
    <p:sldId id="890" r:id="rId56"/>
    <p:sldId id="950" r:id="rId57"/>
    <p:sldId id="940" r:id="rId58"/>
    <p:sldId id="1576" r:id="rId59"/>
    <p:sldId id="1579" r:id="rId60"/>
    <p:sldId id="941" r:id="rId61"/>
    <p:sldId id="1557" r:id="rId62"/>
    <p:sldId id="1601" r:id="rId63"/>
    <p:sldId id="1549" r:id="rId64"/>
    <p:sldId id="1550" r:id="rId65"/>
    <p:sldId id="1551" r:id="rId66"/>
    <p:sldId id="1552" r:id="rId67"/>
    <p:sldId id="1558" r:id="rId68"/>
    <p:sldId id="1597" r:id="rId69"/>
    <p:sldId id="1556" r:id="rId70"/>
    <p:sldId id="1577" r:id="rId71"/>
    <p:sldId id="1599" r:id="rId72"/>
    <p:sldId id="1602" r:id="rId73"/>
    <p:sldId id="1553" r:id="rId74"/>
    <p:sldId id="1604" r:id="rId75"/>
    <p:sldId id="1554" r:id="rId76"/>
    <p:sldId id="1603" r:id="rId77"/>
    <p:sldId id="1590" r:id="rId78"/>
    <p:sldId id="1583" r:id="rId79"/>
    <p:sldId id="1586" r:id="rId80"/>
    <p:sldId id="1585" r:id="rId81"/>
    <p:sldId id="1617" r:id="rId82"/>
    <p:sldId id="1618" r:id="rId83"/>
    <p:sldId id="1619" r:id="rId84"/>
    <p:sldId id="1566" r:id="rId85"/>
    <p:sldId id="1588" r:id="rId86"/>
    <p:sldId id="1589" r:id="rId87"/>
    <p:sldId id="1613" r:id="rId88"/>
    <p:sldId id="942" r:id="rId89"/>
    <p:sldId id="943" r:id="rId90"/>
    <p:sldId id="944" r:id="rId91"/>
    <p:sldId id="947" r:id="rId92"/>
    <p:sldId id="938" r:id="rId93"/>
    <p:sldId id="945" r:id="rId94"/>
    <p:sldId id="946" r:id="rId95"/>
    <p:sldId id="1622" r:id="rId96"/>
    <p:sldId id="1542" r:id="rId97"/>
    <p:sldId id="1612" r:id="rId98"/>
    <p:sldId id="1560" r:id="rId99"/>
    <p:sldId id="1624" r:id="rId100"/>
    <p:sldId id="1623" r:id="rId101"/>
    <p:sldId id="1572" r:id="rId102"/>
    <p:sldId id="1571" r:id="rId103"/>
    <p:sldId id="1575" r:id="rId104"/>
    <p:sldId id="1614" r:id="rId105"/>
    <p:sldId id="1574" r:id="rId106"/>
    <p:sldId id="1565" r:id="rId107"/>
    <p:sldId id="1567" r:id="rId108"/>
    <p:sldId id="1568" r:id="rId109"/>
    <p:sldId id="1569" r:id="rId110"/>
    <p:sldId id="1570" r:id="rId111"/>
    <p:sldId id="1578" r:id="rId112"/>
    <p:sldId id="1563" r:id="rId113"/>
    <p:sldId id="1561" r:id="rId114"/>
    <p:sldId id="1580" r:id="rId115"/>
    <p:sldId id="1581" r:id="rId116"/>
    <p:sldId id="1594" r:id="rId117"/>
    <p:sldId id="1591" r:id="rId118"/>
    <p:sldId id="1598" r:id="rId119"/>
    <p:sldId id="1592" r:id="rId120"/>
    <p:sldId id="1593" r:id="rId121"/>
    <p:sldId id="1595" r:id="rId122"/>
    <p:sldId id="1596" r:id="rId123"/>
    <p:sldId id="1600" r:id="rId124"/>
    <p:sldId id="1606" r:id="rId125"/>
    <p:sldId id="1607" r:id="rId126"/>
    <p:sldId id="1608" r:id="rId127"/>
    <p:sldId id="1609" r:id="rId128"/>
    <p:sldId id="1610" r:id="rId129"/>
    <p:sldId id="1611" r:id="rId130"/>
    <p:sldId id="1616" r:id="rId131"/>
  </p:sldIdLst>
  <p:sldSz cx="12192000" cy="6858000"/>
  <p:notesSz cx="6794500" cy="9931400"/>
  <p:embeddedFontLst>
    <p:embeddedFont>
      <p:font typeface="Calibri" panose="020F0502020204030204" pitchFamily="34" charset="0"/>
      <p:regular r:id="rId134"/>
      <p:bold r:id="rId135"/>
      <p:italic r:id="rId136"/>
      <p:boldItalic r:id="rId137"/>
    </p:embeddedFont>
    <p:embeddedFont>
      <p:font typeface="Calibri Light" panose="020F0302020204030204" pitchFamily="34" charset="0"/>
      <p:regular r:id="rId138"/>
      <p:italic r:id="rId139"/>
    </p:embeddedFont>
    <p:embeddedFont>
      <p:font typeface="Cambria Math" panose="02040503050406030204" pitchFamily="18" charset="0"/>
      <p:regular r:id="rId140"/>
    </p:embeddedFont>
    <p:embeddedFont>
      <p:font typeface="Consolas" panose="020B0609020204030204" pitchFamily="49" charset="0"/>
      <p:regular r:id="rId141"/>
      <p:bold r:id="rId142"/>
      <p:italic r:id="rId143"/>
      <p:boldItalic r:id="rId144"/>
    </p:embeddedFont>
    <p:embeddedFont>
      <p:font typeface="Open Sans" panose="020B0606030504020204" pitchFamily="34" charset="0"/>
      <p:regular r:id="rId145"/>
      <p:bold r:id="rId146"/>
      <p:italic r:id="rId147"/>
      <p:boldItalic r:id="rId148"/>
    </p:embeddedFont>
    <p:embeddedFont>
      <p:font typeface="Roboto Condensed" panose="02000000000000000000" pitchFamily="2" charset="0"/>
      <p:regular r:id="rId149"/>
      <p:bold r:id="rId150"/>
      <p:italic r:id="rId151"/>
      <p:boldItalic r:id="rId152"/>
    </p:embeddedFont>
    <p:embeddedFont>
      <p:font typeface="Wingdings 2" panose="05020102010507070707" pitchFamily="18" charset="2"/>
      <p:regular r:id="rId153"/>
    </p:embeddedFont>
    <p:embeddedFont>
      <p:font typeface="Wingdings 3" panose="05040102010807070707" pitchFamily="18" charset="2"/>
      <p:regular r:id="rId154"/>
    </p:embeddedFont>
  </p:embeddedFontLst>
  <p:custDataLst>
    <p:tags r:id="rId155"/>
  </p:custDataLst>
  <p:defaultTextStyle>
    <a:defPPr>
      <a:defRPr lang="de-DE"/>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Cover" id="{57CF277C-07B5-4346-8558-E98C243C8969}">
          <p14:sldIdLst>
            <p14:sldId id="360"/>
            <p14:sldId id="952"/>
            <p14:sldId id="1628"/>
          </p14:sldIdLst>
        </p14:section>
        <p14:section name="Tezos Deep Dive Deck: Value Proposition" id="{6C414B5B-CAC5-4CE8-A35F-13E6A66EB8D7}">
          <p14:sldIdLst>
            <p14:sldId id="1582"/>
            <p14:sldId id="905"/>
            <p14:sldId id="907"/>
          </p14:sldIdLst>
        </p14:section>
        <p14:section name="Why Blockchain?" id="{A0936850-F674-4D23-B03D-5BC0D5728673}">
          <p14:sldIdLst>
            <p14:sldId id="912"/>
            <p14:sldId id="909"/>
            <p14:sldId id="910"/>
            <p14:sldId id="911"/>
            <p14:sldId id="915"/>
            <p14:sldId id="917"/>
            <p14:sldId id="916"/>
          </p14:sldIdLst>
        </p14:section>
        <p14:section name="Why Public Blockchain?" id="{6F767381-1C7B-4F01-93F7-63927E239D2B}">
          <p14:sldIdLst>
            <p14:sldId id="913"/>
            <p14:sldId id="918"/>
            <p14:sldId id="919"/>
            <p14:sldId id="920"/>
            <p14:sldId id="924"/>
            <p14:sldId id="922"/>
            <p14:sldId id="923"/>
          </p14:sldIdLst>
        </p14:section>
        <p14:section name="Why Tezos?" id="{DA54A46A-DF42-4532-8FBD-A7F732DDE7CA}">
          <p14:sldIdLst>
            <p14:sldId id="914"/>
            <p14:sldId id="933"/>
            <p14:sldId id="926"/>
            <p14:sldId id="936"/>
            <p14:sldId id="1544"/>
            <p14:sldId id="886"/>
            <p14:sldId id="1573"/>
            <p14:sldId id="951"/>
            <p14:sldId id="934"/>
            <p14:sldId id="930"/>
            <p14:sldId id="927"/>
            <p14:sldId id="937"/>
            <p14:sldId id="949"/>
            <p14:sldId id="948"/>
            <p14:sldId id="931"/>
            <p14:sldId id="887"/>
            <p14:sldId id="902"/>
          </p14:sldIdLst>
        </p14:section>
        <p14:section name="What happened so far in Tezos on-chain governance" id="{B43FF2DF-E77C-4D77-9FB7-02C87BA3296C}">
          <p14:sldIdLst>
            <p14:sldId id="1620"/>
            <p14:sldId id="896"/>
            <p14:sldId id="1625"/>
            <p14:sldId id="1626"/>
            <p14:sldId id="897"/>
            <p14:sldId id="898"/>
            <p14:sldId id="899"/>
            <p14:sldId id="1545"/>
            <p14:sldId id="1546"/>
            <p14:sldId id="1547"/>
            <p14:sldId id="1548"/>
            <p14:sldId id="1627"/>
          </p14:sldIdLst>
        </p14:section>
        <p14:section name="Tezos Ecosystem Unraveled" id="{5EC7A23F-12EA-4CDB-AEC5-0704D4689767}">
          <p14:sldIdLst>
            <p14:sldId id="1621"/>
            <p14:sldId id="890"/>
            <p14:sldId id="950"/>
            <p14:sldId id="940"/>
            <p14:sldId id="1576"/>
            <p14:sldId id="1579"/>
            <p14:sldId id="941"/>
            <p14:sldId id="1557"/>
          </p14:sldIdLst>
        </p14:section>
        <p14:section name="Tezos Applications" id="{A4BF3897-489C-0F4F-95C8-2288063D3B4B}">
          <p14:sldIdLst>
            <p14:sldId id="1601"/>
            <p14:sldId id="1549"/>
            <p14:sldId id="1550"/>
            <p14:sldId id="1551"/>
            <p14:sldId id="1552"/>
            <p14:sldId id="1558"/>
            <p14:sldId id="1597"/>
            <p14:sldId id="1556"/>
            <p14:sldId id="1577"/>
            <p14:sldId id="1599"/>
            <p14:sldId id="1602"/>
            <p14:sldId id="1553"/>
            <p14:sldId id="1604"/>
            <p14:sldId id="1554"/>
            <p14:sldId id="1603"/>
            <p14:sldId id="1590"/>
            <p14:sldId id="1583"/>
            <p14:sldId id="1586"/>
            <p14:sldId id="1585"/>
            <p14:sldId id="1617"/>
            <p14:sldId id="1618"/>
            <p14:sldId id="1619"/>
            <p14:sldId id="1566"/>
            <p14:sldId id="1588"/>
            <p14:sldId id="1589"/>
          </p14:sldIdLst>
        </p14:section>
        <p14:section name="Mythbusters" id="{E3900C7B-AA19-4B56-A954-90A90B8CC36E}">
          <p14:sldIdLst>
            <p14:sldId id="1613"/>
            <p14:sldId id="942"/>
            <p14:sldId id="943"/>
            <p14:sldId id="944"/>
            <p14:sldId id="947"/>
            <p14:sldId id="938"/>
            <p14:sldId id="945"/>
            <p14:sldId id="946"/>
            <p14:sldId id="1622"/>
            <p14:sldId id="1542"/>
          </p14:sldIdLst>
        </p14:section>
        <p14:section name="REFERENCES" id="{8010EF14-EC7B-5A45-8612-20E79166F731}">
          <p14:sldIdLst>
            <p14:sldId id="1612"/>
            <p14:sldId id="1560"/>
            <p14:sldId id="1624"/>
            <p14:sldId id="1623"/>
            <p14:sldId id="1572"/>
            <p14:sldId id="1571"/>
            <p14:sldId id="1575"/>
            <p14:sldId id="1614"/>
            <p14:sldId id="1574"/>
            <p14:sldId id="1565"/>
            <p14:sldId id="1567"/>
            <p14:sldId id="1568"/>
            <p14:sldId id="1569"/>
            <p14:sldId id="1570"/>
            <p14:sldId id="1578"/>
            <p14:sldId id="1563"/>
            <p14:sldId id="1561"/>
            <p14:sldId id="1580"/>
            <p14:sldId id="1581"/>
            <p14:sldId id="1594"/>
            <p14:sldId id="1591"/>
            <p14:sldId id="1598"/>
            <p14:sldId id="1592"/>
            <p14:sldId id="1593"/>
            <p14:sldId id="1595"/>
            <p14:sldId id="1596"/>
            <p14:sldId id="1600"/>
            <p14:sldId id="1606"/>
            <p14:sldId id="1607"/>
            <p14:sldId id="1608"/>
            <p14:sldId id="1609"/>
            <p14:sldId id="1610"/>
            <p14:sldId id="1611"/>
            <p14:sldId id="1616"/>
          </p14:sldIdLst>
        </p14:section>
      </p14:sectionLst>
    </p:ext>
    <p:ext uri="{EFAFB233-063F-42B5-8137-9DF3F51BA10A}">
      <p15:sldGuideLst xmlns:p15="http://schemas.microsoft.com/office/powerpoint/2012/main">
        <p15:guide id="8" orient="horz" pos="2115" userDrawn="1">
          <p15:clr>
            <a:srgbClr val="A4A3A4"/>
          </p15:clr>
        </p15:guide>
        <p15:guide id="9" pos="384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8BB3"/>
    <a:srgbClr val="E4E8F0"/>
    <a:srgbClr val="C7DDFD"/>
    <a:srgbClr val="7A94BD"/>
    <a:srgbClr val="F2F2F2"/>
    <a:srgbClr val="FFFFFF"/>
    <a:srgbClr val="2C7DF7"/>
    <a:srgbClr val="E2E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65706" autoAdjust="0"/>
  </p:normalViewPr>
  <p:slideViewPr>
    <p:cSldViewPr snapToGrid="0">
      <p:cViewPr varScale="1">
        <p:scale>
          <a:sx n="70" d="100"/>
          <a:sy n="70" d="100"/>
        </p:scale>
        <p:origin x="2304" y="48"/>
      </p:cViewPr>
      <p:guideLst>
        <p:guide orient="horz" pos="2115"/>
        <p:guide pos="3840"/>
      </p:guideLst>
    </p:cSldViewPr>
  </p:slideViewPr>
  <p:notesTextViewPr>
    <p:cViewPr>
      <p:scale>
        <a:sx n="75" d="100"/>
        <a:sy n="75" d="100"/>
      </p:scale>
      <p:origin x="0" y="0"/>
    </p:cViewPr>
  </p:notesTextViewPr>
  <p:notesViewPr>
    <p:cSldViewPr snapToGrid="0">
      <p:cViewPr varScale="1">
        <p:scale>
          <a:sx n="77" d="100"/>
          <a:sy n="77" d="100"/>
        </p:scale>
        <p:origin x="4002" y="11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handoutMaster" Target="handoutMasters/handoutMaster1.xml"/><Relationship Id="rId138" Type="http://schemas.openxmlformats.org/officeDocument/2006/relationships/font" Target="fonts/font5.fntdata"/><Relationship Id="rId154" Type="http://schemas.openxmlformats.org/officeDocument/2006/relationships/font" Target="fonts/font21.fntdata"/><Relationship Id="rId159" Type="http://schemas.openxmlformats.org/officeDocument/2006/relationships/tableStyles" Target="tableStyle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font" Target="fonts/font11.fntdata"/><Relationship Id="rId149" Type="http://schemas.openxmlformats.org/officeDocument/2006/relationships/font" Target="fonts/font16.fntdata"/><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font" Target="fonts/font1.fntdata"/><Relationship Id="rId139" Type="http://schemas.openxmlformats.org/officeDocument/2006/relationships/font" Target="fonts/font6.fntdata"/><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font" Target="fonts/font17.fntdata"/><Relationship Id="rId155" Type="http://schemas.openxmlformats.org/officeDocument/2006/relationships/tags" Target="tags/tag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notesMaster" Target="notesMasters/notesMaster1.xml"/><Relationship Id="rId140" Type="http://schemas.openxmlformats.org/officeDocument/2006/relationships/font" Target="fonts/font7.fntdata"/><Relationship Id="rId145" Type="http://schemas.openxmlformats.org/officeDocument/2006/relationships/font" Target="fonts/font12.fntdata"/><Relationship Id="rId153" Type="http://schemas.openxmlformats.org/officeDocument/2006/relationships/font" Target="fonts/font20.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font" Target="fonts/font2.fntdata"/><Relationship Id="rId143" Type="http://schemas.openxmlformats.org/officeDocument/2006/relationships/font" Target="fonts/font10.fntdata"/><Relationship Id="rId148" Type="http://schemas.openxmlformats.org/officeDocument/2006/relationships/font" Target="fonts/font15.fntdata"/><Relationship Id="rId151" Type="http://schemas.openxmlformats.org/officeDocument/2006/relationships/font" Target="fonts/font18.fntdata"/><Relationship Id="rId15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font" Target="fonts/font8.fntdata"/><Relationship Id="rId146" Type="http://schemas.openxmlformats.org/officeDocument/2006/relationships/font" Target="fonts/font13.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font" Target="fonts/font3.fntdata"/><Relationship Id="rId157"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font" Target="fonts/font19.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font" Target="fonts/font14.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font" Target="fonts/font9.fntdata"/><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font" Target="fonts/font4.fntdata"/><Relationship Id="rId15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Contract Calls</c:v>
                </c:pt>
              </c:strCache>
            </c:strRef>
          </c:tx>
          <c:spPr>
            <a:solidFill>
              <a:srgbClr val="798BB3"/>
            </a:solidFill>
            <a:ln>
              <a:noFill/>
            </a:ln>
            <a:effectLst/>
          </c:spPr>
          <c:invertIfNegative val="0"/>
          <c:cat>
            <c:strRef>
              <c:f>Sheet1!$A$6:$A$16</c:f>
              <c:strCache>
                <c:ptCount val="11"/>
                <c:pt idx="0">
                  <c:v>Dez 20</c:v>
                </c:pt>
                <c:pt idx="1">
                  <c:v>Jan 21</c:v>
                </c:pt>
                <c:pt idx="2">
                  <c:v>Feb 21</c:v>
                </c:pt>
                <c:pt idx="3">
                  <c:v>Mrz 21</c:v>
                </c:pt>
                <c:pt idx="4">
                  <c:v>Apr 21</c:v>
                </c:pt>
                <c:pt idx="5">
                  <c:v>Mai 21</c:v>
                </c:pt>
                <c:pt idx="6">
                  <c:v>Jun 21</c:v>
                </c:pt>
                <c:pt idx="7">
                  <c:v>Jul 21</c:v>
                </c:pt>
                <c:pt idx="8">
                  <c:v>Aug 21</c:v>
                </c:pt>
                <c:pt idx="9">
                  <c:v>Sep 21</c:v>
                </c:pt>
                <c:pt idx="10">
                  <c:v>Oct 21</c:v>
                </c:pt>
              </c:strCache>
            </c:strRef>
          </c:cat>
          <c:val>
            <c:numRef>
              <c:f>Sheet1!$B$6:$B$16</c:f>
              <c:numCache>
                <c:formatCode>0</c:formatCode>
                <c:ptCount val="11"/>
                <c:pt idx="0">
                  <c:v>141817</c:v>
                </c:pt>
                <c:pt idx="1">
                  <c:v>150387</c:v>
                </c:pt>
                <c:pt idx="2">
                  <c:v>174566</c:v>
                </c:pt>
                <c:pt idx="3">
                  <c:v>446402</c:v>
                </c:pt>
                <c:pt idx="4">
                  <c:v>1404122</c:v>
                </c:pt>
                <c:pt idx="5">
                  <c:v>1570032</c:v>
                </c:pt>
                <c:pt idx="6">
                  <c:v>2168330</c:v>
                </c:pt>
                <c:pt idx="7">
                  <c:v>2675125</c:v>
                </c:pt>
                <c:pt idx="8">
                  <c:v>3272557</c:v>
                </c:pt>
                <c:pt idx="9">
                  <c:v>5813966</c:v>
                </c:pt>
                <c:pt idx="10">
                  <c:v>4720205</c:v>
                </c:pt>
              </c:numCache>
            </c:numRef>
          </c:val>
          <c:extLst>
            <c:ext xmlns:c16="http://schemas.microsoft.com/office/drawing/2014/chart" uri="{C3380CC4-5D6E-409C-BE32-E72D297353CC}">
              <c16:uniqueId val="{00000000-AFAC-B24C-B9DC-49F09FC9009B}"/>
            </c:ext>
          </c:extLst>
        </c:ser>
        <c:dLbls>
          <c:showLegendKey val="0"/>
          <c:showVal val="0"/>
          <c:showCatName val="0"/>
          <c:showSerName val="0"/>
          <c:showPercent val="0"/>
          <c:showBubbleSize val="0"/>
        </c:dLbls>
        <c:gapWidth val="150"/>
        <c:axId val="976736879"/>
        <c:axId val="946142527"/>
      </c:barChart>
      <c:lineChart>
        <c:grouping val="standard"/>
        <c:varyColors val="0"/>
        <c:ser>
          <c:idx val="1"/>
          <c:order val="1"/>
          <c:tx>
            <c:strRef>
              <c:f>Sheet1!$C$1</c:f>
              <c:strCache>
                <c:ptCount val="1"/>
                <c:pt idx="0">
                  <c:v>Consumd gas x 10^6</c:v>
                </c:pt>
              </c:strCache>
            </c:strRef>
          </c:tx>
          <c:spPr>
            <a:ln w="28575" cap="rnd">
              <a:solidFill>
                <a:srgbClr val="00B050"/>
              </a:solidFill>
              <a:round/>
            </a:ln>
            <a:effectLst/>
          </c:spPr>
          <c:marker>
            <c:symbol val="none"/>
          </c:marker>
          <c:cat>
            <c:strRef>
              <c:f>Sheet1!$A$6:$A$16</c:f>
              <c:strCache>
                <c:ptCount val="11"/>
                <c:pt idx="0">
                  <c:v>Dez 20</c:v>
                </c:pt>
                <c:pt idx="1">
                  <c:v>Jan 21</c:v>
                </c:pt>
                <c:pt idx="2">
                  <c:v>Feb 21</c:v>
                </c:pt>
                <c:pt idx="3">
                  <c:v>Mrz 21</c:v>
                </c:pt>
                <c:pt idx="4">
                  <c:v>Apr 21</c:v>
                </c:pt>
                <c:pt idx="5">
                  <c:v>Mai 21</c:v>
                </c:pt>
                <c:pt idx="6">
                  <c:v>Jun 21</c:v>
                </c:pt>
                <c:pt idx="7">
                  <c:v>Jul 21</c:v>
                </c:pt>
                <c:pt idx="8">
                  <c:v>Aug 21</c:v>
                </c:pt>
                <c:pt idx="9">
                  <c:v>Sep 21</c:v>
                </c:pt>
                <c:pt idx="10">
                  <c:v>Oct 21</c:v>
                </c:pt>
              </c:strCache>
            </c:strRef>
          </c:cat>
          <c:val>
            <c:numRef>
              <c:f>Sheet1!$C$6:$C$16</c:f>
              <c:numCache>
                <c:formatCode>General</c:formatCode>
                <c:ptCount val="11"/>
                <c:pt idx="0">
                  <c:v>1117</c:v>
                </c:pt>
                <c:pt idx="1">
                  <c:v>1894</c:v>
                </c:pt>
                <c:pt idx="2">
                  <c:v>2771</c:v>
                </c:pt>
                <c:pt idx="3">
                  <c:v>17780</c:v>
                </c:pt>
                <c:pt idx="4">
                  <c:v>65751</c:v>
                </c:pt>
                <c:pt idx="5">
                  <c:v>73500</c:v>
                </c:pt>
                <c:pt idx="6">
                  <c:v>108042</c:v>
                </c:pt>
                <c:pt idx="7">
                  <c:v>126342</c:v>
                </c:pt>
                <c:pt idx="8">
                  <c:v>46242</c:v>
                </c:pt>
                <c:pt idx="9">
                  <c:v>58456</c:v>
                </c:pt>
                <c:pt idx="10">
                  <c:v>46143</c:v>
                </c:pt>
              </c:numCache>
            </c:numRef>
          </c:val>
          <c:smooth val="0"/>
          <c:extLst>
            <c:ext xmlns:c16="http://schemas.microsoft.com/office/drawing/2014/chart" uri="{C3380CC4-5D6E-409C-BE32-E72D297353CC}">
              <c16:uniqueId val="{00000001-8BEF-4799-BB10-6C21BDC283BC}"/>
            </c:ext>
          </c:extLst>
        </c:ser>
        <c:dLbls>
          <c:showLegendKey val="0"/>
          <c:showVal val="0"/>
          <c:showCatName val="0"/>
          <c:showSerName val="0"/>
          <c:showPercent val="0"/>
          <c:showBubbleSize val="0"/>
        </c:dLbls>
        <c:marker val="1"/>
        <c:smooth val="0"/>
        <c:axId val="557394752"/>
        <c:axId val="557394096"/>
      </c:lineChart>
      <c:catAx>
        <c:axId val="976736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946142527"/>
        <c:crosses val="autoZero"/>
        <c:auto val="1"/>
        <c:lblAlgn val="ctr"/>
        <c:lblOffset val="100"/>
        <c:noMultiLvlLbl val="1"/>
      </c:catAx>
      <c:valAx>
        <c:axId val="9461425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rgbClr val="798BB3"/>
                    </a:solidFill>
                    <a:latin typeface="+mn-lt"/>
                    <a:ea typeface="+mn-ea"/>
                    <a:cs typeface="+mn-cs"/>
                  </a:defRPr>
                </a:pPr>
                <a:r>
                  <a:rPr lang="de-DE" b="0" dirty="0" err="1">
                    <a:solidFill>
                      <a:srgbClr val="798BB3"/>
                    </a:solidFill>
                  </a:rPr>
                  <a:t>Contract</a:t>
                </a:r>
                <a:r>
                  <a:rPr lang="de-DE" b="0" dirty="0">
                    <a:solidFill>
                      <a:srgbClr val="798BB3"/>
                    </a:solidFill>
                  </a:rPr>
                  <a:t> Calls</a:t>
                </a:r>
              </a:p>
            </c:rich>
          </c:tx>
          <c:layout>
            <c:manualLayout>
              <c:xMode val="edge"/>
              <c:yMode val="edge"/>
              <c:x val="7.7509241821859523E-3"/>
              <c:y val="0.297889588620089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rgbClr val="798BB3"/>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798BB3"/>
                </a:solidFill>
                <a:latin typeface="+mn-lt"/>
                <a:ea typeface="+mn-ea"/>
                <a:cs typeface="+mn-cs"/>
              </a:defRPr>
            </a:pPr>
            <a:endParaRPr lang="de-DE"/>
          </a:p>
        </c:txPr>
        <c:crossAx val="976736879"/>
        <c:crosses val="autoZero"/>
        <c:crossBetween val="between"/>
      </c:valAx>
      <c:valAx>
        <c:axId val="557394096"/>
        <c:scaling>
          <c:orientation val="minMax"/>
        </c:scaling>
        <c:delete val="0"/>
        <c:axPos val="r"/>
        <c:title>
          <c:tx>
            <c:rich>
              <a:bodyPr rot="-5400000" spcFirstLastPara="1" vertOverflow="ellipsis" vert="horz" wrap="square" anchor="ctr" anchorCtr="1"/>
              <a:lstStyle/>
              <a:p>
                <a:pPr>
                  <a:defRPr sz="1330" b="0" i="0" u="none" strike="noStrike" kern="1200" baseline="0">
                    <a:solidFill>
                      <a:srgbClr val="00B050"/>
                    </a:solidFill>
                    <a:latin typeface="+mn-lt"/>
                    <a:ea typeface="+mn-ea"/>
                    <a:cs typeface="+mn-cs"/>
                  </a:defRPr>
                </a:pPr>
                <a:r>
                  <a:rPr lang="de-DE" b="0" dirty="0" err="1">
                    <a:solidFill>
                      <a:srgbClr val="00B050"/>
                    </a:solidFill>
                  </a:rPr>
                  <a:t>Consumed</a:t>
                </a:r>
                <a:r>
                  <a:rPr lang="de-DE" b="0" dirty="0">
                    <a:solidFill>
                      <a:srgbClr val="00B050"/>
                    </a:solidFill>
                  </a:rPr>
                  <a:t> gas x 10</a:t>
                </a:r>
                <a:r>
                  <a:rPr lang="de-DE" b="0" baseline="30000" dirty="0">
                    <a:solidFill>
                      <a:srgbClr val="00B050"/>
                    </a:solidFill>
                  </a:rPr>
                  <a:t>6</a:t>
                </a:r>
                <a:endParaRPr lang="de-DE" b="0" dirty="0">
                  <a:solidFill>
                    <a:srgbClr val="00B050"/>
                  </a:solidFill>
                </a:endParaRPr>
              </a:p>
            </c:rich>
          </c:tx>
          <c:layout>
            <c:manualLayout>
              <c:xMode val="edge"/>
              <c:yMode val="edge"/>
              <c:x val="0.97219632768361586"/>
              <c:y val="0.2489077826419241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rgbClr val="00B050"/>
                  </a:solidFill>
                  <a:latin typeface="+mn-lt"/>
                  <a:ea typeface="+mn-ea"/>
                  <a:cs typeface="+mn-cs"/>
                </a:defRPr>
              </a:pPr>
              <a:endParaRPr lang="de-D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B050"/>
                </a:solidFill>
                <a:latin typeface="+mn-lt"/>
                <a:ea typeface="+mn-ea"/>
                <a:cs typeface="+mn-cs"/>
              </a:defRPr>
            </a:pPr>
            <a:endParaRPr lang="de-DE"/>
          </a:p>
        </c:txPr>
        <c:crossAx val="557394752"/>
        <c:crosses val="max"/>
        <c:crossBetween val="between"/>
      </c:valAx>
      <c:catAx>
        <c:axId val="557394752"/>
        <c:scaling>
          <c:orientation val="minMax"/>
        </c:scaling>
        <c:delete val="1"/>
        <c:axPos val="b"/>
        <c:title>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out"/>
        <c:minorTickMark val="none"/>
        <c:tickLblPos val="nextTo"/>
        <c:crossAx val="557394096"/>
        <c:crosses val="autoZero"/>
        <c:auto val="1"/>
        <c:lblAlgn val="ctr"/>
        <c:lblOffset val="100"/>
        <c:noMultiLvlLbl val="0"/>
      </c:catAx>
      <c:spPr>
        <a:solidFill>
          <a:srgbClr val="E4E8F0"/>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1375184-22A6-4FB6-A8C2-33084FEA1285}"/>
              </a:ext>
            </a:extLst>
          </p:cNvPr>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03D9972E-795E-47CE-BEBF-ACD970C57E53}"/>
              </a:ext>
            </a:extLst>
          </p:cNvPr>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0DACA52E-8545-4907-A9A4-4E28FCCD3E5D}" type="datetimeFigureOut">
              <a:rPr lang="de-DE" smtClean="0"/>
              <a:t>03.12.2021</a:t>
            </a:fld>
            <a:endParaRPr lang="de-DE"/>
          </a:p>
        </p:txBody>
      </p:sp>
      <p:sp>
        <p:nvSpPr>
          <p:cNvPr id="4" name="Fußzeilenplatzhalter 3">
            <a:extLst>
              <a:ext uri="{FF2B5EF4-FFF2-40B4-BE49-F238E27FC236}">
                <a16:creationId xmlns:a16="http://schemas.microsoft.com/office/drawing/2014/main" id="{0EB61C0C-D187-4B22-97E5-12904180543C}"/>
              </a:ext>
            </a:extLst>
          </p:cNvPr>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34232FAE-DEBF-4B83-AB8F-ED42857C995D}"/>
              </a:ext>
            </a:extLst>
          </p:cNvPr>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1EF1A1A4-FFE2-4C7A-B459-6CCAACFCBFAC}" type="slidenum">
              <a:rPr lang="de-DE" smtClean="0"/>
              <a:t>‹Nr.›</a:t>
            </a:fld>
            <a:endParaRPr lang="de-DE"/>
          </a:p>
        </p:txBody>
      </p:sp>
    </p:spTree>
    <p:extLst>
      <p:ext uri="{BB962C8B-B14F-4D97-AF65-F5344CB8AC3E}">
        <p14:creationId xmlns:p14="http://schemas.microsoft.com/office/powerpoint/2010/main" val="725567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7BC5904C-9ADA-45C4-A231-AA4ABE87E8CD}" type="datetimeFigureOut">
              <a:rPr lang="de-DE" smtClean="0"/>
              <a:t>03.12.2021</a:t>
            </a:fld>
            <a:endParaRPr lang="de-DE"/>
          </a:p>
        </p:txBody>
      </p:sp>
      <p:sp>
        <p:nvSpPr>
          <p:cNvPr id="4" name="Folienbildplatzhalt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5D391653-064E-4827-822F-FDE4CBA105F3}" type="slidenum">
              <a:rPr lang="de-DE" smtClean="0"/>
              <a:t>‹Nr.›</a:t>
            </a:fld>
            <a:endParaRPr lang="de-DE"/>
          </a:p>
        </p:txBody>
      </p:sp>
    </p:spTree>
    <p:extLst>
      <p:ext uri="{BB962C8B-B14F-4D97-AF65-F5344CB8AC3E}">
        <p14:creationId xmlns:p14="http://schemas.microsoft.com/office/powerpoint/2010/main" val="581220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learn.tqtezos.com/files/proofofstake.html#consensus"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tezos.help/#projects" TargetMode="External"/><Relationship Id="rId4" Type="http://schemas.openxmlformats.org/officeDocument/2006/relationships/hyperlink" Target="https://tzstats.com/"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eff.org/issues/national-ids" TargetMode="External"/><Relationship Id="rId7" Type="http://schemas.openxmlformats.org/officeDocument/2006/relationships/hyperlink" Target="https://www.w3.org/TR/did-core/#dfn-controller" TargetMode="External"/><Relationship Id="rId2" Type="http://schemas.openxmlformats.org/officeDocument/2006/relationships/slide" Target="../slides/slide71.xml"/><Relationship Id="rId1" Type="http://schemas.openxmlformats.org/officeDocument/2006/relationships/notesMaster" Target="../notesMasters/notesMaster1.xml"/><Relationship Id="rId6" Type="http://schemas.openxmlformats.org/officeDocument/2006/relationships/hyperlink" Target="https://www.w3.org/TR/did-core/#methods" TargetMode="External"/><Relationship Id="rId5" Type="http://schemas.openxmlformats.org/officeDocument/2006/relationships/hyperlink" Target="https://www.w3.org/TR/did-core/" TargetMode="External"/><Relationship Id="rId4" Type="http://schemas.openxmlformats.org/officeDocument/2006/relationships/hyperlink" Target="https://www.w3.org/TR/vc-data-model/"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F0683C-9CAE-4E21-A778-D7A54D257FC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03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slide gives a detailed explanation of blockchain‘s property of immutability and how it is created. </a:t>
            </a:r>
          </a:p>
          <a:p>
            <a:r>
              <a:rPr lang="en-US" noProof="0" dirty="0"/>
              <a:t>It‘s a slide mainly serving self-study but can be handy as a back-up slide for less informed audiences.</a:t>
            </a:r>
          </a:p>
        </p:txBody>
      </p:sp>
      <p:sp>
        <p:nvSpPr>
          <p:cNvPr id="4" name="Foliennummernplatzhalter 3"/>
          <p:cNvSpPr>
            <a:spLocks noGrp="1"/>
          </p:cNvSpPr>
          <p:nvPr>
            <p:ph type="sldNum" sz="quarter" idx="5"/>
          </p:nvPr>
        </p:nvSpPr>
        <p:spPr/>
        <p:txBody>
          <a:bodyPr/>
          <a:lstStyle/>
          <a:p>
            <a:fld id="{5D391653-064E-4827-822F-FDE4CBA105F3}" type="slidenum">
              <a:rPr lang="de-DE" smtClean="0"/>
              <a:t>12</a:t>
            </a:fld>
            <a:endParaRPr lang="de-DE"/>
          </a:p>
        </p:txBody>
      </p:sp>
    </p:spTree>
    <p:extLst>
      <p:ext uri="{BB962C8B-B14F-4D97-AF65-F5344CB8AC3E}">
        <p14:creationId xmlns:p14="http://schemas.microsoft.com/office/powerpoint/2010/main" val="319921622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114</a:t>
            </a:fld>
            <a:endParaRPr lang="de-DE"/>
          </a:p>
        </p:txBody>
      </p:sp>
    </p:spTree>
    <p:extLst>
      <p:ext uri="{BB962C8B-B14F-4D97-AF65-F5344CB8AC3E}">
        <p14:creationId xmlns:p14="http://schemas.microsoft.com/office/powerpoint/2010/main" val="8777911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115</a:t>
            </a:fld>
            <a:endParaRPr lang="de-DE"/>
          </a:p>
        </p:txBody>
      </p:sp>
    </p:spTree>
    <p:extLst>
      <p:ext uri="{BB962C8B-B14F-4D97-AF65-F5344CB8AC3E}">
        <p14:creationId xmlns:p14="http://schemas.microsoft.com/office/powerpoint/2010/main" val="112569077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116</a:t>
            </a:fld>
            <a:endParaRPr lang="de-DE"/>
          </a:p>
        </p:txBody>
      </p:sp>
    </p:spTree>
    <p:extLst>
      <p:ext uri="{BB962C8B-B14F-4D97-AF65-F5344CB8AC3E}">
        <p14:creationId xmlns:p14="http://schemas.microsoft.com/office/powerpoint/2010/main" val="234384413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117</a:t>
            </a:fld>
            <a:endParaRPr lang="de-DE"/>
          </a:p>
        </p:txBody>
      </p:sp>
    </p:spTree>
    <p:extLst>
      <p:ext uri="{BB962C8B-B14F-4D97-AF65-F5344CB8AC3E}">
        <p14:creationId xmlns:p14="http://schemas.microsoft.com/office/powerpoint/2010/main" val="148087693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118</a:t>
            </a:fld>
            <a:endParaRPr lang="de-DE"/>
          </a:p>
        </p:txBody>
      </p:sp>
    </p:spTree>
    <p:extLst>
      <p:ext uri="{BB962C8B-B14F-4D97-AF65-F5344CB8AC3E}">
        <p14:creationId xmlns:p14="http://schemas.microsoft.com/office/powerpoint/2010/main" val="215558904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119</a:t>
            </a:fld>
            <a:endParaRPr lang="de-DE"/>
          </a:p>
        </p:txBody>
      </p:sp>
    </p:spTree>
    <p:extLst>
      <p:ext uri="{BB962C8B-B14F-4D97-AF65-F5344CB8AC3E}">
        <p14:creationId xmlns:p14="http://schemas.microsoft.com/office/powerpoint/2010/main" val="51789469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120</a:t>
            </a:fld>
            <a:endParaRPr lang="de-DE"/>
          </a:p>
        </p:txBody>
      </p:sp>
    </p:spTree>
    <p:extLst>
      <p:ext uri="{BB962C8B-B14F-4D97-AF65-F5344CB8AC3E}">
        <p14:creationId xmlns:p14="http://schemas.microsoft.com/office/powerpoint/2010/main" val="203181090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121</a:t>
            </a:fld>
            <a:endParaRPr lang="de-DE"/>
          </a:p>
        </p:txBody>
      </p:sp>
    </p:spTree>
    <p:extLst>
      <p:ext uri="{BB962C8B-B14F-4D97-AF65-F5344CB8AC3E}">
        <p14:creationId xmlns:p14="http://schemas.microsoft.com/office/powerpoint/2010/main" val="269359324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122</a:t>
            </a:fld>
            <a:endParaRPr lang="de-DE"/>
          </a:p>
        </p:txBody>
      </p:sp>
    </p:spTree>
    <p:extLst>
      <p:ext uri="{BB962C8B-B14F-4D97-AF65-F5344CB8AC3E}">
        <p14:creationId xmlns:p14="http://schemas.microsoft.com/office/powerpoint/2010/main" val="397514549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123</a:t>
            </a:fld>
            <a:endParaRPr lang="de-DE"/>
          </a:p>
        </p:txBody>
      </p:sp>
    </p:spTree>
    <p:extLst>
      <p:ext uri="{BB962C8B-B14F-4D97-AF65-F5344CB8AC3E}">
        <p14:creationId xmlns:p14="http://schemas.microsoft.com/office/powerpoint/2010/main" val="1797539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Revocable certificates – while theoretically possible in private settings – make much more sense with public blockchains. However, they still are a general argument for blockchain use and open a whole class of possible applications.</a:t>
            </a:r>
          </a:p>
        </p:txBody>
      </p:sp>
      <p:sp>
        <p:nvSpPr>
          <p:cNvPr id="4" name="Foliennummernplatzhalter 3"/>
          <p:cNvSpPr>
            <a:spLocks noGrp="1"/>
          </p:cNvSpPr>
          <p:nvPr>
            <p:ph type="sldNum" sz="quarter" idx="5"/>
          </p:nvPr>
        </p:nvSpPr>
        <p:spPr/>
        <p:txBody>
          <a:bodyPr/>
          <a:lstStyle/>
          <a:p>
            <a:fld id="{5D391653-064E-4827-822F-FDE4CBA105F3}" type="slidenum">
              <a:rPr lang="de-DE" smtClean="0"/>
              <a:t>13</a:t>
            </a:fld>
            <a:endParaRPr lang="de-DE"/>
          </a:p>
        </p:txBody>
      </p:sp>
    </p:spTree>
    <p:extLst>
      <p:ext uri="{BB962C8B-B14F-4D97-AF65-F5344CB8AC3E}">
        <p14:creationId xmlns:p14="http://schemas.microsoft.com/office/powerpoint/2010/main" val="295576277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124</a:t>
            </a:fld>
            <a:endParaRPr lang="de-DE"/>
          </a:p>
        </p:txBody>
      </p:sp>
    </p:spTree>
    <p:extLst>
      <p:ext uri="{BB962C8B-B14F-4D97-AF65-F5344CB8AC3E}">
        <p14:creationId xmlns:p14="http://schemas.microsoft.com/office/powerpoint/2010/main" val="201649842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125</a:t>
            </a:fld>
            <a:endParaRPr lang="de-DE"/>
          </a:p>
        </p:txBody>
      </p:sp>
    </p:spTree>
    <p:extLst>
      <p:ext uri="{BB962C8B-B14F-4D97-AF65-F5344CB8AC3E}">
        <p14:creationId xmlns:p14="http://schemas.microsoft.com/office/powerpoint/2010/main" val="163989540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126</a:t>
            </a:fld>
            <a:endParaRPr lang="de-DE"/>
          </a:p>
        </p:txBody>
      </p:sp>
    </p:spTree>
    <p:extLst>
      <p:ext uri="{BB962C8B-B14F-4D97-AF65-F5344CB8AC3E}">
        <p14:creationId xmlns:p14="http://schemas.microsoft.com/office/powerpoint/2010/main" val="2461310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This is one of the core pitch slides: It opens the second chapter of the storyline „Why blockchain? Why public blockchain? Why Tezos?“</a:t>
            </a:r>
          </a:p>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14</a:t>
            </a:fld>
            <a:endParaRPr lang="de-DE"/>
          </a:p>
        </p:txBody>
      </p:sp>
    </p:spTree>
    <p:extLst>
      <p:ext uri="{BB962C8B-B14F-4D97-AF65-F5344CB8AC3E}">
        <p14:creationId xmlns:p14="http://schemas.microsoft.com/office/powerpoint/2010/main" val="3456728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slide is meant as an introduction/recap of what a public blockchain is (in contrast to a private blockchain).</a:t>
            </a:r>
          </a:p>
          <a:p>
            <a:endParaRPr lang="de-DE" dirty="0"/>
          </a:p>
          <a:p>
            <a:r>
              <a:rPr lang="en-US" noProof="0" dirty="0"/>
              <a:t>This is a more detailed explanatory slide that is more suitable for self-study than presentation. </a:t>
            </a:r>
          </a:p>
          <a:p>
            <a:r>
              <a:rPr lang="en-US" noProof="0" dirty="0"/>
              <a:t>If presented, a focus should be laid on the illustration and explanations be given freely:</a:t>
            </a:r>
          </a:p>
          <a:p>
            <a:endParaRPr lang="en-US" noProof="0" dirty="0"/>
          </a:p>
          <a:p>
            <a:pPr marL="171450" indent="-171450">
              <a:buFont typeface="Wingdings" panose="05000000000000000000" pitchFamily="2" charset="2"/>
              <a:buChar char="§"/>
            </a:pPr>
            <a:r>
              <a:rPr lang="en-US" noProof="0" dirty="0"/>
              <a:t>What is the difference between </a:t>
            </a:r>
            <a:r>
              <a:rPr lang="en-US" b="1" noProof="0" dirty="0"/>
              <a:t>public </a:t>
            </a:r>
            <a:r>
              <a:rPr lang="en-US" noProof="0" dirty="0"/>
              <a:t>and </a:t>
            </a:r>
            <a:r>
              <a:rPr lang="en-US" b="1" noProof="0" dirty="0"/>
              <a:t>private</a:t>
            </a:r>
            <a:r>
              <a:rPr lang="en-US" noProof="0" dirty="0"/>
              <a:t>?</a:t>
            </a:r>
          </a:p>
          <a:p>
            <a:pPr marL="171450" indent="-171450">
              <a:buFont typeface="Wingdings" panose="05000000000000000000" pitchFamily="2" charset="2"/>
              <a:buChar char="§"/>
            </a:pPr>
            <a:r>
              <a:rPr lang="en-US" noProof="0" dirty="0"/>
              <a:t>What is the difference between </a:t>
            </a:r>
            <a:r>
              <a:rPr lang="en-US" b="1" noProof="0" dirty="0"/>
              <a:t>permissioned </a:t>
            </a:r>
            <a:r>
              <a:rPr lang="en-US" noProof="0" dirty="0"/>
              <a:t>and </a:t>
            </a:r>
            <a:r>
              <a:rPr lang="en-US" b="1" noProof="0" dirty="0"/>
              <a:t>permissionless</a:t>
            </a:r>
            <a:r>
              <a:rPr lang="en-US" noProof="0" dirty="0"/>
              <a:t>?</a:t>
            </a:r>
          </a:p>
          <a:p>
            <a:pPr marL="171450" indent="-171450">
              <a:buFont typeface="Wingdings" panose="05000000000000000000" pitchFamily="2" charset="2"/>
              <a:buChar char="§"/>
            </a:pPr>
            <a:r>
              <a:rPr lang="en-US" noProof="0" dirty="0"/>
              <a:t>How is </a:t>
            </a:r>
            <a:r>
              <a:rPr lang="en-US" b="1" noProof="0" dirty="0"/>
              <a:t>Tezos</a:t>
            </a:r>
            <a:r>
              <a:rPr lang="en-US" noProof="0" dirty="0"/>
              <a:t> to be classified?</a:t>
            </a:r>
          </a:p>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15</a:t>
            </a:fld>
            <a:endParaRPr lang="de-DE"/>
          </a:p>
        </p:txBody>
      </p:sp>
    </p:spTree>
    <p:extLst>
      <p:ext uri="{BB962C8B-B14F-4D97-AF65-F5344CB8AC3E}">
        <p14:creationId xmlns:p14="http://schemas.microsoft.com/office/powerpoint/2010/main" val="3986198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is one of the core pitch slides: It gives a summary of the answer to the question why to build an application with a public blockchain!</a:t>
            </a:r>
          </a:p>
          <a:p>
            <a:r>
              <a:rPr lang="en-US" noProof="0" dirty="0"/>
              <a:t>It is the second slide of the storyline “Why blockchain? Why public blockchain? Why Tezos?”</a:t>
            </a:r>
          </a:p>
          <a:p>
            <a:r>
              <a:rPr lang="en-US" noProof="0" dirty="0"/>
              <a:t>The icons are meant as visual „support“ for the main arguments – icons on the left display disadvantages of private blockchains, icons on the right promote public blockchains’ advantages.</a:t>
            </a:r>
          </a:p>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16</a:t>
            </a:fld>
            <a:endParaRPr lang="de-DE"/>
          </a:p>
        </p:txBody>
      </p:sp>
    </p:spTree>
    <p:extLst>
      <p:ext uri="{BB962C8B-B14F-4D97-AF65-F5344CB8AC3E}">
        <p14:creationId xmlns:p14="http://schemas.microsoft.com/office/powerpoint/2010/main" val="312420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While this slide is very text-intensive, the internet analogy is a powerful tool that is easily understood since everyone is by now familiar with the internet.</a:t>
            </a:r>
          </a:p>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17</a:t>
            </a:fld>
            <a:endParaRPr lang="de-DE"/>
          </a:p>
        </p:txBody>
      </p:sp>
    </p:spTree>
    <p:extLst>
      <p:ext uri="{BB962C8B-B14F-4D97-AF65-F5344CB8AC3E}">
        <p14:creationId xmlns:p14="http://schemas.microsoft.com/office/powerpoint/2010/main" val="3144428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As Tezos has a very vibrant and healthy community, the argument of this slide, which generally applies to open source technology is a strong argument for Tezos.</a:t>
            </a:r>
          </a:p>
          <a:p>
            <a:r>
              <a:rPr lang="en-US" noProof="0" dirty="0"/>
              <a:t>Decision makers who are usually very cost-driven, should recognize that paying for using existing infrastructure is cheaper than maintaining their own infrastructure and that the work of intrinsically motivated people does not only come cheap, but is also of a quality that only passion can produce.</a:t>
            </a:r>
          </a:p>
          <a:p>
            <a:r>
              <a:rPr lang="en-US" noProof="0" dirty="0"/>
              <a:t>The illustration of the open source community with the light bulbs as a symbol for innovative power and the hearts (coincidentally beating for Tezos) provides a powerful image that should be stressed in presentations.</a:t>
            </a:r>
          </a:p>
        </p:txBody>
      </p:sp>
      <p:sp>
        <p:nvSpPr>
          <p:cNvPr id="4" name="Foliennummernplatzhalter 3"/>
          <p:cNvSpPr>
            <a:spLocks noGrp="1"/>
          </p:cNvSpPr>
          <p:nvPr>
            <p:ph type="sldNum" sz="quarter" idx="5"/>
          </p:nvPr>
        </p:nvSpPr>
        <p:spPr/>
        <p:txBody>
          <a:bodyPr/>
          <a:lstStyle/>
          <a:p>
            <a:fld id="{5D391653-064E-4827-822F-FDE4CBA105F3}" type="slidenum">
              <a:rPr lang="de-DE" smtClean="0"/>
              <a:t>18</a:t>
            </a:fld>
            <a:endParaRPr lang="de-DE"/>
          </a:p>
        </p:txBody>
      </p:sp>
    </p:spTree>
    <p:extLst>
      <p:ext uri="{BB962C8B-B14F-4D97-AF65-F5344CB8AC3E}">
        <p14:creationId xmlns:p14="http://schemas.microsoft.com/office/powerpoint/2010/main" val="3897772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slide gives an overview of the two most pressing developments that will mitigate concerns about public blockchains: scaling and privacy technologies!</a:t>
            </a:r>
          </a:p>
          <a:p>
            <a:r>
              <a:rPr lang="en-US" noProof="0" dirty="0"/>
              <a:t>Decision makers may not be too interested in understanding HOW the mechanisms work but rather THAT they work. </a:t>
            </a:r>
          </a:p>
          <a:p>
            <a:r>
              <a:rPr lang="en-US" noProof="0" dirty="0"/>
              <a:t>The slide still gives a rough explanation.</a:t>
            </a:r>
          </a:p>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19</a:t>
            </a:fld>
            <a:endParaRPr lang="de-DE"/>
          </a:p>
        </p:txBody>
      </p:sp>
    </p:spTree>
    <p:extLst>
      <p:ext uri="{BB962C8B-B14F-4D97-AF65-F5344CB8AC3E}">
        <p14:creationId xmlns:p14="http://schemas.microsoft.com/office/powerpoint/2010/main" val="2258133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is a more advanced slide inspired by the explanation given by Diego Oliver Fernandez. </a:t>
            </a:r>
          </a:p>
          <a:p>
            <a:r>
              <a:rPr lang="en-US" noProof="0" dirty="0"/>
              <a:t>It provides detailed insights to they way the network adopts blockchain states and will take some time to digest for people not familiar with distributed networks.</a:t>
            </a:r>
          </a:p>
          <a:p>
            <a:r>
              <a:rPr lang="en-US" noProof="0" dirty="0"/>
              <a:t>The illustration on the right can serve for explanations in presentations.</a:t>
            </a:r>
          </a:p>
        </p:txBody>
      </p:sp>
      <p:sp>
        <p:nvSpPr>
          <p:cNvPr id="4" name="Foliennummernplatzhalter 3"/>
          <p:cNvSpPr>
            <a:spLocks noGrp="1"/>
          </p:cNvSpPr>
          <p:nvPr>
            <p:ph type="sldNum" sz="quarter" idx="5"/>
          </p:nvPr>
        </p:nvSpPr>
        <p:spPr/>
        <p:txBody>
          <a:bodyPr/>
          <a:lstStyle/>
          <a:p>
            <a:fld id="{5D391653-064E-4827-822F-FDE4CBA105F3}" type="slidenum">
              <a:rPr lang="de-DE" smtClean="0"/>
              <a:t>20</a:t>
            </a:fld>
            <a:endParaRPr lang="de-DE"/>
          </a:p>
        </p:txBody>
      </p:sp>
    </p:spTree>
    <p:extLst>
      <p:ext uri="{BB962C8B-B14F-4D97-AF65-F5344CB8AC3E}">
        <p14:creationId xmlns:p14="http://schemas.microsoft.com/office/powerpoint/2010/main" val="2121839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is one of the core pitch slides: It opens the last chapter of the storyline „Why blockchain? Why public blockchain? Why Tezos?“</a:t>
            </a:r>
          </a:p>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21</a:t>
            </a:fld>
            <a:endParaRPr lang="de-DE"/>
          </a:p>
        </p:txBody>
      </p:sp>
    </p:spTree>
    <p:extLst>
      <p:ext uri="{BB962C8B-B14F-4D97-AF65-F5344CB8AC3E}">
        <p14:creationId xmlns:p14="http://schemas.microsoft.com/office/powerpoint/2010/main" val="249341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“pitch deck” is meant to help advance the adoption of Tezos. Its main application its distribution as a means for “self-study”, which makes it necessary for slides to be self-explanatory without an accompanying “audio track”. This is why slides are not as “simple” as might be expected from a pitch deck. </a:t>
            </a:r>
          </a:p>
          <a:p>
            <a:r>
              <a:rPr lang="en-US" noProof="0" dirty="0"/>
              <a:t>However, the deck can also be used for presentation by hiding some of the more detailed slides. Every detailed slide is also designed in a way that provides in depth textual information but also a visual representation that can be focused on, when using the deck for presentation purposes.</a:t>
            </a:r>
          </a:p>
          <a:p>
            <a:endParaRPr lang="en-US" noProof="0" dirty="0"/>
          </a:p>
          <a:p>
            <a:r>
              <a:rPr lang="en-US" noProof="0" dirty="0"/>
              <a:t>Its </a:t>
            </a:r>
            <a:r>
              <a:rPr lang="en-US" b="1" noProof="0" dirty="0"/>
              <a:t>target group </a:t>
            </a:r>
            <a:r>
              <a:rPr lang="en-US" noProof="0" dirty="0"/>
              <a:t>is:</a:t>
            </a:r>
          </a:p>
          <a:p>
            <a:pPr marL="171450" indent="-171450">
              <a:buFont typeface="Wingdings" panose="05000000000000000000" pitchFamily="2" charset="2"/>
              <a:buChar char="§"/>
            </a:pPr>
            <a:r>
              <a:rPr lang="en-US" noProof="0" dirty="0"/>
              <a:t>Technologically affine</a:t>
            </a:r>
          </a:p>
          <a:p>
            <a:pPr marL="171450" indent="-171450">
              <a:buFont typeface="Wingdings" panose="05000000000000000000" pitchFamily="2" charset="2"/>
              <a:buChar char="§"/>
            </a:pPr>
            <a:r>
              <a:rPr lang="en-US" noProof="0" dirty="0"/>
              <a:t>Possesses basic previous blockchain knowledge</a:t>
            </a:r>
          </a:p>
          <a:p>
            <a:pPr marL="171450" indent="-171450">
              <a:buFont typeface="Wingdings" panose="05000000000000000000" pitchFamily="2" charset="2"/>
              <a:buChar char="§"/>
            </a:pPr>
            <a:r>
              <a:rPr lang="en-US" noProof="0" dirty="0"/>
              <a:t>Is employed in the “old economy” rather than in finance</a:t>
            </a:r>
          </a:p>
          <a:p>
            <a:pPr marL="171450" indent="-171450">
              <a:buFont typeface="Wingdings" panose="05000000000000000000" pitchFamily="2" charset="2"/>
              <a:buChar char="§"/>
            </a:pPr>
            <a:r>
              <a:rPr lang="en-US" noProof="0" dirty="0"/>
              <a:t>May be a product owner or similar</a:t>
            </a:r>
          </a:p>
          <a:p>
            <a:pPr marL="171450" indent="-171450">
              <a:buFont typeface="Wingdings" panose="05000000000000000000" pitchFamily="2" charset="2"/>
              <a:buChar char="§"/>
            </a:pPr>
            <a:r>
              <a:rPr lang="en-US" noProof="0" dirty="0"/>
              <a:t>Not top management but rather someone who may have a problem in their daily business that might require a blockchain solution</a:t>
            </a:r>
          </a:p>
          <a:p>
            <a:pPr marL="171450" indent="-171450">
              <a:buFont typeface="Wingdings" panose="05000000000000000000" pitchFamily="2" charset="2"/>
              <a:buChar char="§"/>
            </a:pPr>
            <a:endParaRPr lang="en-US" noProof="0" dirty="0"/>
          </a:p>
          <a:p>
            <a:pPr marL="0" indent="0">
              <a:buFont typeface="Wingdings" panose="05000000000000000000" pitchFamily="2" charset="2"/>
              <a:buNone/>
            </a:pPr>
            <a:r>
              <a:rPr lang="en-US" noProof="0" dirty="0"/>
              <a:t>The pitch deck’s </a:t>
            </a:r>
            <a:r>
              <a:rPr lang="en-US" b="1" noProof="0" dirty="0"/>
              <a:t>goal</a:t>
            </a:r>
            <a:r>
              <a:rPr lang="en-US" noProof="0" dirty="0"/>
              <a:t> is:</a:t>
            </a:r>
          </a:p>
          <a:p>
            <a:pPr marL="171450" indent="-171450">
              <a:buFont typeface="Wingdings" panose="05000000000000000000" pitchFamily="2" charset="2"/>
              <a:buChar char="§"/>
            </a:pPr>
            <a:r>
              <a:rPr lang="en-US" noProof="0" dirty="0"/>
              <a:t>The target group gets a basic understanding of Tezos’ underlying technology and Tezos’ key features/USPs</a:t>
            </a:r>
          </a:p>
          <a:p>
            <a:pPr marL="171450" indent="-171450">
              <a:buFont typeface="Wingdings" panose="05000000000000000000" pitchFamily="2" charset="2"/>
              <a:buChar char="§"/>
            </a:pPr>
            <a:r>
              <a:rPr lang="en-US" noProof="0" dirty="0"/>
              <a:t>The target group realizes that blockchain in general and specifically Tezos may be a solution to their problems/may be a building block of a solution to their problem</a:t>
            </a:r>
          </a:p>
        </p:txBody>
      </p:sp>
      <p:sp>
        <p:nvSpPr>
          <p:cNvPr id="4" name="Foliennummernplatzhalter 3"/>
          <p:cNvSpPr>
            <a:spLocks noGrp="1"/>
          </p:cNvSpPr>
          <p:nvPr>
            <p:ph type="sldNum" sz="quarter" idx="5"/>
          </p:nvPr>
        </p:nvSpPr>
        <p:spPr/>
        <p:txBody>
          <a:bodyPr/>
          <a:lstStyle/>
          <a:p>
            <a:fld id="{5D391653-064E-4827-822F-FDE4CBA105F3}" type="slidenum">
              <a:rPr lang="de-DE" smtClean="0"/>
              <a:t>2</a:t>
            </a:fld>
            <a:endParaRPr lang="de-DE"/>
          </a:p>
        </p:txBody>
      </p:sp>
    </p:spTree>
    <p:extLst>
      <p:ext uri="{BB962C8B-B14F-4D97-AF65-F5344CB8AC3E}">
        <p14:creationId xmlns:p14="http://schemas.microsoft.com/office/powerpoint/2010/main" val="1645164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slide is a „playful“ display of Arthur </a:t>
            </a:r>
            <a:r>
              <a:rPr lang="en-US" noProof="0" dirty="0" err="1"/>
              <a:t>Breitman‘s</a:t>
            </a:r>
            <a:r>
              <a:rPr lang="en-US" noProof="0" dirty="0"/>
              <a:t> definition and disambiguation of Tezos.</a:t>
            </a:r>
          </a:p>
          <a:p>
            <a:r>
              <a:rPr lang="en-US" noProof="0" dirty="0"/>
              <a:t>It is well-suited for pitch presentations and takes more time to think about, that to read or present it.</a:t>
            </a:r>
          </a:p>
        </p:txBody>
      </p:sp>
      <p:sp>
        <p:nvSpPr>
          <p:cNvPr id="4" name="Foliennummernplatzhalter 3"/>
          <p:cNvSpPr>
            <a:spLocks noGrp="1"/>
          </p:cNvSpPr>
          <p:nvPr>
            <p:ph type="sldNum" sz="quarter" idx="5"/>
          </p:nvPr>
        </p:nvSpPr>
        <p:spPr/>
        <p:txBody>
          <a:bodyPr/>
          <a:lstStyle/>
          <a:p>
            <a:fld id="{5D391653-064E-4827-822F-FDE4CBA105F3}" type="slidenum">
              <a:rPr lang="de-DE" smtClean="0"/>
              <a:t>22</a:t>
            </a:fld>
            <a:endParaRPr lang="de-DE"/>
          </a:p>
        </p:txBody>
      </p:sp>
    </p:spTree>
    <p:extLst>
      <p:ext uri="{BB962C8B-B14F-4D97-AF65-F5344CB8AC3E}">
        <p14:creationId xmlns:p14="http://schemas.microsoft.com/office/powerpoint/2010/main" val="2491361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is one of the core pitch slides: It gives a summary of the answer to the question why to build an application on top of Tezos!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It concludes the storyline “Why blockchain? Why public blockchain? Why Tezos?”</a:t>
            </a:r>
          </a:p>
          <a:p>
            <a:r>
              <a:rPr lang="en-US" noProof="0" dirty="0"/>
              <a:t>The icons are meant as visual „support“ for the main arguments.</a:t>
            </a:r>
          </a:p>
        </p:txBody>
      </p:sp>
      <p:sp>
        <p:nvSpPr>
          <p:cNvPr id="4" name="Foliennummernplatzhalter 3"/>
          <p:cNvSpPr>
            <a:spLocks noGrp="1"/>
          </p:cNvSpPr>
          <p:nvPr>
            <p:ph type="sldNum" sz="quarter" idx="5"/>
          </p:nvPr>
        </p:nvSpPr>
        <p:spPr/>
        <p:txBody>
          <a:bodyPr/>
          <a:lstStyle/>
          <a:p>
            <a:fld id="{5D391653-064E-4827-822F-FDE4CBA105F3}" type="slidenum">
              <a:rPr lang="de-DE" smtClean="0"/>
              <a:t>23</a:t>
            </a:fld>
            <a:endParaRPr lang="de-DE"/>
          </a:p>
        </p:txBody>
      </p:sp>
    </p:spTree>
    <p:extLst>
      <p:ext uri="{BB962C8B-B14F-4D97-AF65-F5344CB8AC3E}">
        <p14:creationId xmlns:p14="http://schemas.microsoft.com/office/powerpoint/2010/main" val="549240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Decision makers always want to see KPIs – whether they know how to interpret them or not.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is thus well-suited for real pitch situations: it’s got a clean design and it provides numbers.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KPI sources were: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30-40 TX/s (</a:t>
            </a:r>
            <a:r>
              <a:rPr lang="en-US" dirty="0">
                <a:hlinkClick r:id="rId3"/>
              </a:rPr>
              <a:t>https://learn.tqtezos.com/files/proofofstake.html#consensus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hlinkClick r:id="rId4"/>
              </a:rPr>
              <a:t>https://tzstats.com/</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hlinkClick r:id="rId5"/>
              </a:rPr>
              <a:t>https://www.tezos.help/#projects</a:t>
            </a:r>
            <a:endParaRPr lang="en-US" dirty="0"/>
          </a:p>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24</a:t>
            </a:fld>
            <a:endParaRPr lang="de-DE"/>
          </a:p>
        </p:txBody>
      </p:sp>
    </p:spTree>
    <p:extLst>
      <p:ext uri="{BB962C8B-B14F-4D97-AF65-F5344CB8AC3E}">
        <p14:creationId xmlns:p14="http://schemas.microsoft.com/office/powerpoint/2010/main" val="2275293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25</a:t>
            </a:fld>
            <a:endParaRPr lang="de-DE"/>
          </a:p>
        </p:txBody>
      </p:sp>
    </p:spTree>
    <p:extLst>
      <p:ext uri="{BB962C8B-B14F-4D97-AF65-F5344CB8AC3E}">
        <p14:creationId xmlns:p14="http://schemas.microsoft.com/office/powerpoint/2010/main" val="3918159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This is a must slide in the pitch deck. It‘s part of a three-slide series that shares the same layout and explains the key feature of on-chain governance as well as the dilemma it solves!</a:t>
            </a:r>
          </a:p>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26</a:t>
            </a:fld>
            <a:endParaRPr lang="de-DE"/>
          </a:p>
        </p:txBody>
      </p:sp>
    </p:spTree>
    <p:extLst>
      <p:ext uri="{BB962C8B-B14F-4D97-AF65-F5344CB8AC3E}">
        <p14:creationId xmlns:p14="http://schemas.microsoft.com/office/powerpoint/2010/main" val="2880557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slide gives a detailed explanation of the on-chain governance mechanism. The graphic on the right side is a textbook style illustration and should provide a good overview that can also be used in presentations.</a:t>
            </a:r>
          </a:p>
        </p:txBody>
      </p:sp>
      <p:sp>
        <p:nvSpPr>
          <p:cNvPr id="4" name="Foliennummernplatzhalter 3"/>
          <p:cNvSpPr>
            <a:spLocks noGrp="1"/>
          </p:cNvSpPr>
          <p:nvPr>
            <p:ph type="sldNum" sz="quarter" idx="5"/>
          </p:nvPr>
        </p:nvSpPr>
        <p:spPr/>
        <p:txBody>
          <a:bodyPr/>
          <a:lstStyle/>
          <a:p>
            <a:fld id="{5D391653-064E-4827-822F-FDE4CBA105F3}" type="slidenum">
              <a:rPr lang="de-DE" smtClean="0"/>
              <a:t>27</a:t>
            </a:fld>
            <a:endParaRPr lang="de-DE"/>
          </a:p>
        </p:txBody>
      </p:sp>
    </p:spTree>
    <p:extLst>
      <p:ext uri="{BB962C8B-B14F-4D97-AF65-F5344CB8AC3E}">
        <p14:creationId xmlns:p14="http://schemas.microsoft.com/office/powerpoint/2010/main" val="2284452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„There will always be hard-forks!“ </a:t>
            </a:r>
          </a:p>
          <a:p>
            <a:r>
              <a:rPr lang="en-US" noProof="0" dirty="0"/>
              <a:t>This slide explains the difference between a fork and the on-chain governance mechanism. It also points out, that hard-forks might still occur and that there may be legitimate reasons for them.</a:t>
            </a:r>
          </a:p>
          <a:p>
            <a:r>
              <a:rPr lang="en-US" noProof="0" dirty="0"/>
              <a:t>It makes for a good back-up slide in presentations and is well-suited for self-study.</a:t>
            </a:r>
          </a:p>
          <a:p>
            <a:r>
              <a:rPr lang="en-US" noProof="0" dirty="0"/>
              <a:t>If presented, it should be stressed that hard-forks become much less probable with the on-chain governance.</a:t>
            </a:r>
          </a:p>
        </p:txBody>
      </p:sp>
      <p:sp>
        <p:nvSpPr>
          <p:cNvPr id="4" name="Foliennummernplatzhalter 3"/>
          <p:cNvSpPr>
            <a:spLocks noGrp="1"/>
          </p:cNvSpPr>
          <p:nvPr>
            <p:ph type="sldNum" sz="quarter" idx="5"/>
          </p:nvPr>
        </p:nvSpPr>
        <p:spPr/>
        <p:txBody>
          <a:bodyPr/>
          <a:lstStyle/>
          <a:p>
            <a:fld id="{5D391653-064E-4827-822F-FDE4CBA105F3}" type="slidenum">
              <a:rPr lang="de-DE" smtClean="0"/>
              <a:t>28</a:t>
            </a:fld>
            <a:endParaRPr lang="de-DE"/>
          </a:p>
        </p:txBody>
      </p:sp>
    </p:spTree>
    <p:extLst>
      <p:ext uri="{BB962C8B-B14F-4D97-AF65-F5344CB8AC3E}">
        <p14:creationId xmlns:p14="http://schemas.microsoft.com/office/powerpoint/2010/main" val="3985028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This is a must slide in the pitch deck. It‘s part of a three-slide series that shares the same layout and explains the key feature Liquid Proof-of-Stake as well as the dilemma it solves!</a:t>
            </a:r>
          </a:p>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29</a:t>
            </a:fld>
            <a:endParaRPr lang="de-DE"/>
          </a:p>
        </p:txBody>
      </p:sp>
    </p:spTree>
    <p:extLst>
      <p:ext uri="{BB962C8B-B14F-4D97-AF65-F5344CB8AC3E}">
        <p14:creationId xmlns:p14="http://schemas.microsoft.com/office/powerpoint/2010/main" val="2994806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It might be worthwhile stretching the graphic explanation of </a:t>
            </a:r>
            <a:r>
              <a:rPr lang="en-US" noProof="0" dirty="0" err="1"/>
              <a:t>LPoS</a:t>
            </a:r>
            <a:r>
              <a:rPr lang="en-US" noProof="0" dirty="0"/>
              <a:t> on the right on to a whole slide to make it optically more appealing and more presentable.</a:t>
            </a:r>
          </a:p>
          <a:p>
            <a:r>
              <a:rPr lang="en-US" noProof="0" dirty="0"/>
              <a:t>Apart from that, this slide offers a good overview of how </a:t>
            </a:r>
            <a:r>
              <a:rPr lang="en-US" noProof="0" dirty="0" err="1"/>
              <a:t>LPoS</a:t>
            </a:r>
            <a:r>
              <a:rPr lang="en-US" noProof="0" dirty="0"/>
              <a:t> works.</a:t>
            </a:r>
          </a:p>
        </p:txBody>
      </p:sp>
      <p:sp>
        <p:nvSpPr>
          <p:cNvPr id="4" name="Foliennummernplatzhalter 3"/>
          <p:cNvSpPr>
            <a:spLocks noGrp="1"/>
          </p:cNvSpPr>
          <p:nvPr>
            <p:ph type="sldNum" sz="quarter" idx="5"/>
          </p:nvPr>
        </p:nvSpPr>
        <p:spPr/>
        <p:txBody>
          <a:bodyPr/>
          <a:lstStyle/>
          <a:p>
            <a:fld id="{5D391653-064E-4827-822F-FDE4CBA105F3}" type="slidenum">
              <a:rPr lang="de-DE" smtClean="0"/>
              <a:t>30</a:t>
            </a:fld>
            <a:endParaRPr lang="de-DE"/>
          </a:p>
        </p:txBody>
      </p:sp>
    </p:spTree>
    <p:extLst>
      <p:ext uri="{BB962C8B-B14F-4D97-AF65-F5344CB8AC3E}">
        <p14:creationId xmlns:p14="http://schemas.microsoft.com/office/powerpoint/2010/main" val="2255148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slide gives a compact overview of the </a:t>
            </a:r>
            <a:r>
              <a:rPr lang="en-US" noProof="0" dirty="0" err="1"/>
              <a:t>Tezzies</a:t>
            </a:r>
            <a:r>
              <a:rPr lang="en-US" noProof="0" dirty="0"/>
              <a:t>’ functions and their ability to be delegated:</a:t>
            </a:r>
          </a:p>
          <a:p>
            <a:endParaRPr lang="en-US" noProof="0" dirty="0"/>
          </a:p>
          <a:p>
            <a:pPr marL="171450" indent="-171450">
              <a:buFont typeface="Wingdings" panose="05000000000000000000" pitchFamily="2" charset="2"/>
              <a:buChar char="§"/>
            </a:pPr>
            <a:r>
              <a:rPr lang="en-US" b="1" noProof="0" dirty="0"/>
              <a:t>Financial Ownership</a:t>
            </a:r>
            <a:r>
              <a:rPr lang="en-US" noProof="0" dirty="0"/>
              <a:t> (cannot be delegated): Ownership and thus financial payment function. (Remark: For Germany there is the KWG law (“</a:t>
            </a:r>
            <a:r>
              <a:rPr lang="en-US" noProof="0" dirty="0" err="1"/>
              <a:t>Kreditwesengesetz</a:t>
            </a:r>
            <a:r>
              <a:rPr lang="en-US" noProof="0" dirty="0"/>
              <a:t>”/”German Banking Act”) – in this context it is probably relevant, that financial ownership is not delegated to the baker so that the baker does not have custody of the coin and is thus not </a:t>
            </a:r>
            <a:r>
              <a:rPr lang="en-US" noProof="0" dirty="0" err="1"/>
              <a:t>BaFin</a:t>
            </a:r>
            <a:r>
              <a:rPr lang="en-US" noProof="0" dirty="0"/>
              <a:t> regulated. However, Unity cannot give binding legal advice - consult your lawyer for legal certainty!).</a:t>
            </a:r>
          </a:p>
          <a:p>
            <a:pPr marL="171450" indent="-171450">
              <a:buFont typeface="Wingdings" panose="05000000000000000000" pitchFamily="2" charset="2"/>
              <a:buChar char="§"/>
            </a:pPr>
            <a:r>
              <a:rPr lang="en-US" b="1" noProof="0" dirty="0"/>
              <a:t>Validation</a:t>
            </a:r>
            <a:r>
              <a:rPr lang="en-US" noProof="0" dirty="0"/>
              <a:t> (can be delegated): Awards validation rights to bakers on a probabilistic basis that corresponds to the represented amount of coins.</a:t>
            </a:r>
          </a:p>
          <a:p>
            <a:pPr marL="171450" indent="-171450">
              <a:buFont typeface="Wingdings" panose="05000000000000000000" pitchFamily="2" charset="2"/>
              <a:buChar char="§"/>
            </a:pPr>
            <a:r>
              <a:rPr lang="en-US" b="1" noProof="0" dirty="0"/>
              <a:t>Voting</a:t>
            </a:r>
            <a:r>
              <a:rPr lang="en-US" noProof="0" dirty="0"/>
              <a:t> (can be delegated): Grants voting rights in the on-chain governance process in proportion to represented amount of coins. </a:t>
            </a:r>
          </a:p>
        </p:txBody>
      </p:sp>
      <p:sp>
        <p:nvSpPr>
          <p:cNvPr id="4" name="Foliennummernplatzhalter 3"/>
          <p:cNvSpPr>
            <a:spLocks noGrp="1"/>
          </p:cNvSpPr>
          <p:nvPr>
            <p:ph type="sldNum" sz="quarter" idx="5"/>
          </p:nvPr>
        </p:nvSpPr>
        <p:spPr/>
        <p:txBody>
          <a:bodyPr/>
          <a:lstStyle/>
          <a:p>
            <a:fld id="{5D391653-064E-4827-822F-FDE4CBA105F3}" type="slidenum">
              <a:rPr lang="de-DE" smtClean="0"/>
              <a:t>31</a:t>
            </a:fld>
            <a:endParaRPr lang="de-DE"/>
          </a:p>
        </p:txBody>
      </p:sp>
    </p:spTree>
    <p:extLst>
      <p:ext uri="{BB962C8B-B14F-4D97-AF65-F5344CB8AC3E}">
        <p14:creationId xmlns:p14="http://schemas.microsoft.com/office/powerpoint/2010/main" val="1763092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slide is meant to emotionally capture the main target group of the slide deck: technologically affine employees in the „old economy“ who are NOT top-mgmt. BUT carry significant influence due to their excellent reputation.</a:t>
            </a:r>
          </a:p>
          <a:p>
            <a:endParaRPr lang="en-US" noProof="0" dirty="0"/>
          </a:p>
          <a:p>
            <a:r>
              <a:rPr lang="en-US" b="1" noProof="0" dirty="0"/>
              <a:t>Make them feel:</a:t>
            </a:r>
          </a:p>
          <a:p>
            <a:endParaRPr lang="en-US" b="1" noProof="0" dirty="0"/>
          </a:p>
          <a:p>
            <a:pPr marL="171450" indent="-171450">
              <a:buFont typeface="Wingdings" panose="05000000000000000000" pitchFamily="2" charset="2"/>
              <a:buChar char="§"/>
            </a:pPr>
            <a:r>
              <a:rPr lang="en-US" b="1" noProof="0" dirty="0"/>
              <a:t>proud about themselves </a:t>
            </a:r>
            <a:r>
              <a:rPr lang="en-US" noProof="0" dirty="0"/>
              <a:t>(technologically affine, well-respected, your opinion counts, you have at least a basic understanding of blockchain)</a:t>
            </a:r>
          </a:p>
          <a:p>
            <a:pPr marL="171450" indent="-171450">
              <a:buFont typeface="Wingdings" panose="05000000000000000000" pitchFamily="2" charset="2"/>
              <a:buChar char="§"/>
            </a:pPr>
            <a:r>
              <a:rPr lang="en-US" b="1" noProof="0" dirty="0"/>
              <a:t>misunderstood and a little helpless/miserable about their situation </a:t>
            </a:r>
            <a:r>
              <a:rPr lang="en-US" noProof="0" dirty="0"/>
              <a:t>(old economy = nightmare for digital natives, superiors don’t understand/never listen)</a:t>
            </a:r>
          </a:p>
          <a:p>
            <a:pPr marL="171450" indent="-171450">
              <a:buFont typeface="Wingdings" panose="05000000000000000000" pitchFamily="2" charset="2"/>
              <a:buChar char="§"/>
            </a:pPr>
            <a:endParaRPr lang="en-US" noProof="0" dirty="0"/>
          </a:p>
          <a:p>
            <a:pPr marL="0" indent="0">
              <a:buFont typeface="Wingdings" panose="05000000000000000000" pitchFamily="2" charset="2"/>
              <a:buNone/>
            </a:pPr>
            <a:r>
              <a:rPr lang="en-US" noProof="0" dirty="0"/>
              <a:t>Leave slide out of the deck, if presentation context does not fit. </a:t>
            </a:r>
          </a:p>
        </p:txBody>
      </p:sp>
      <p:sp>
        <p:nvSpPr>
          <p:cNvPr id="4" name="Foliennummernplatzhalter 3"/>
          <p:cNvSpPr>
            <a:spLocks noGrp="1"/>
          </p:cNvSpPr>
          <p:nvPr>
            <p:ph type="sldNum" sz="quarter" idx="5"/>
          </p:nvPr>
        </p:nvSpPr>
        <p:spPr/>
        <p:txBody>
          <a:bodyPr/>
          <a:lstStyle/>
          <a:p>
            <a:fld id="{5D391653-064E-4827-822F-FDE4CBA105F3}" type="slidenum">
              <a:rPr lang="de-DE" smtClean="0"/>
              <a:t>5</a:t>
            </a:fld>
            <a:endParaRPr lang="de-DE" dirty="0"/>
          </a:p>
        </p:txBody>
      </p:sp>
    </p:spTree>
    <p:extLst>
      <p:ext uri="{BB962C8B-B14F-4D97-AF65-F5344CB8AC3E}">
        <p14:creationId xmlns:p14="http://schemas.microsoft.com/office/powerpoint/2010/main" val="1158107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is a must slide in the pitch deck. It‘s part of a three-slide series that shares the same layout and explains the key feature of formally verifiable smart contracts as well as the dilemma it solves!</a:t>
            </a:r>
          </a:p>
        </p:txBody>
      </p:sp>
      <p:sp>
        <p:nvSpPr>
          <p:cNvPr id="4" name="Foliennummernplatzhalter 3"/>
          <p:cNvSpPr>
            <a:spLocks noGrp="1"/>
          </p:cNvSpPr>
          <p:nvPr>
            <p:ph type="sldNum" sz="quarter" idx="5"/>
          </p:nvPr>
        </p:nvSpPr>
        <p:spPr/>
        <p:txBody>
          <a:bodyPr/>
          <a:lstStyle/>
          <a:p>
            <a:fld id="{5D391653-064E-4827-822F-FDE4CBA105F3}" type="slidenum">
              <a:rPr lang="de-DE" smtClean="0"/>
              <a:t>32</a:t>
            </a:fld>
            <a:endParaRPr lang="de-DE"/>
          </a:p>
        </p:txBody>
      </p:sp>
    </p:spTree>
    <p:extLst>
      <p:ext uri="{BB962C8B-B14F-4D97-AF65-F5344CB8AC3E}">
        <p14:creationId xmlns:p14="http://schemas.microsoft.com/office/powerpoint/2010/main" val="2289108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slide details the design goals of Michelson and compares Michelson to other VMs.</a:t>
            </a:r>
          </a:p>
          <a:p>
            <a:r>
              <a:rPr lang="en-US" noProof="0" dirty="0"/>
              <a:t>If used for presentation, the main goals should be stressed:</a:t>
            </a:r>
          </a:p>
          <a:p>
            <a:pPr marL="171450" indent="-171450">
              <a:buFontTx/>
              <a:buChar char="-"/>
            </a:pPr>
            <a:r>
              <a:rPr lang="en-US" noProof="0" dirty="0"/>
              <a:t>Security</a:t>
            </a:r>
          </a:p>
          <a:p>
            <a:pPr marL="171450" indent="-171450">
              <a:buFontTx/>
              <a:buChar char="-"/>
            </a:pPr>
            <a:r>
              <a:rPr lang="en-US" noProof="0" dirty="0"/>
              <a:t>Readability</a:t>
            </a:r>
          </a:p>
          <a:p>
            <a:pPr marL="171450" indent="-171450">
              <a:buFontTx/>
              <a:buChar char="-"/>
            </a:pPr>
            <a:r>
              <a:rPr lang="en-US" noProof="0" dirty="0"/>
              <a:t>Efficiency</a:t>
            </a:r>
          </a:p>
          <a:p>
            <a:pPr marL="0" indent="0">
              <a:buFontTx/>
              <a:buNone/>
            </a:pPr>
            <a:r>
              <a:rPr lang="en-US" noProof="0" dirty="0"/>
              <a:t>Arthur </a:t>
            </a:r>
            <a:r>
              <a:rPr lang="en-US" noProof="0" dirty="0" err="1"/>
              <a:t>Breitman‘s</a:t>
            </a:r>
            <a:r>
              <a:rPr lang="en-US" noProof="0" dirty="0"/>
              <a:t> statement is a nice anchor that can be used to elaborate what smart contracts are for in Tezos and how this sets Tezos apart from competing paradigms.</a:t>
            </a:r>
          </a:p>
        </p:txBody>
      </p:sp>
      <p:sp>
        <p:nvSpPr>
          <p:cNvPr id="4" name="Foliennummernplatzhalter 3"/>
          <p:cNvSpPr>
            <a:spLocks noGrp="1"/>
          </p:cNvSpPr>
          <p:nvPr>
            <p:ph type="sldNum" sz="quarter" idx="5"/>
          </p:nvPr>
        </p:nvSpPr>
        <p:spPr/>
        <p:txBody>
          <a:bodyPr/>
          <a:lstStyle/>
          <a:p>
            <a:fld id="{5D391653-064E-4827-822F-FDE4CBA105F3}" type="slidenum">
              <a:rPr lang="de-DE" smtClean="0"/>
              <a:t>33</a:t>
            </a:fld>
            <a:endParaRPr lang="de-DE"/>
          </a:p>
        </p:txBody>
      </p:sp>
    </p:spTree>
    <p:extLst>
      <p:ext uri="{BB962C8B-B14F-4D97-AF65-F5344CB8AC3E}">
        <p14:creationId xmlns:p14="http://schemas.microsoft.com/office/powerpoint/2010/main" val="1211738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slide provides some more insights into Michelson and how it relates to high-level languages.</a:t>
            </a:r>
          </a:p>
          <a:p>
            <a:r>
              <a:rPr lang="en-US" noProof="0" dirty="0"/>
              <a:t>The </a:t>
            </a:r>
            <a:r>
              <a:rPr lang="en-US" noProof="0" dirty="0" err="1"/>
              <a:t>SmartPy</a:t>
            </a:r>
            <a:r>
              <a:rPr lang="en-US" noProof="0" dirty="0"/>
              <a:t> and LIGO logos are linked to their respective websites.</a:t>
            </a:r>
          </a:p>
        </p:txBody>
      </p:sp>
      <p:sp>
        <p:nvSpPr>
          <p:cNvPr id="4" name="Foliennummernplatzhalter 3"/>
          <p:cNvSpPr>
            <a:spLocks noGrp="1"/>
          </p:cNvSpPr>
          <p:nvPr>
            <p:ph type="sldNum" sz="quarter" idx="5"/>
          </p:nvPr>
        </p:nvSpPr>
        <p:spPr/>
        <p:txBody>
          <a:bodyPr/>
          <a:lstStyle/>
          <a:p>
            <a:fld id="{5D391653-064E-4827-822F-FDE4CBA105F3}" type="slidenum">
              <a:rPr lang="de-DE" smtClean="0"/>
              <a:t>34</a:t>
            </a:fld>
            <a:endParaRPr lang="de-DE"/>
          </a:p>
        </p:txBody>
      </p:sp>
    </p:spTree>
    <p:extLst>
      <p:ext uri="{BB962C8B-B14F-4D97-AF65-F5344CB8AC3E}">
        <p14:creationId xmlns:p14="http://schemas.microsoft.com/office/powerpoint/2010/main" val="1957680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Although it is not so much a key feature that sets Tezos apart from other blockchains, the way consensus on chain state is achieved is still one of the most important aspects of a blockchain protocol and should thus be made transparent.</a:t>
            </a:r>
          </a:p>
        </p:txBody>
      </p:sp>
      <p:sp>
        <p:nvSpPr>
          <p:cNvPr id="4" name="Foliennummernplatzhalter 3"/>
          <p:cNvSpPr>
            <a:spLocks noGrp="1"/>
          </p:cNvSpPr>
          <p:nvPr>
            <p:ph type="sldNum" sz="quarter" idx="5"/>
          </p:nvPr>
        </p:nvSpPr>
        <p:spPr/>
        <p:txBody>
          <a:bodyPr/>
          <a:lstStyle/>
          <a:p>
            <a:fld id="{5D391653-064E-4827-822F-FDE4CBA105F3}" type="slidenum">
              <a:rPr lang="de-DE" smtClean="0"/>
              <a:t>35</a:t>
            </a:fld>
            <a:endParaRPr lang="de-DE"/>
          </a:p>
        </p:txBody>
      </p:sp>
    </p:spTree>
    <p:extLst>
      <p:ext uri="{BB962C8B-B14F-4D97-AF65-F5344CB8AC3E}">
        <p14:creationId xmlns:p14="http://schemas.microsoft.com/office/powerpoint/2010/main" val="2024697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slide disentangles two different types of consensus that are required in the Tezos universe and achieved through different mechanisms.</a:t>
            </a:r>
          </a:p>
          <a:p>
            <a:r>
              <a:rPr lang="en-US" noProof="0" dirty="0"/>
              <a:t>It‘s not critical to the storyline but makes for a nice addition.</a:t>
            </a:r>
          </a:p>
        </p:txBody>
      </p:sp>
      <p:sp>
        <p:nvSpPr>
          <p:cNvPr id="4" name="Foliennummernplatzhalter 3"/>
          <p:cNvSpPr>
            <a:spLocks noGrp="1"/>
          </p:cNvSpPr>
          <p:nvPr>
            <p:ph type="sldNum" sz="quarter" idx="5"/>
          </p:nvPr>
        </p:nvSpPr>
        <p:spPr/>
        <p:txBody>
          <a:bodyPr/>
          <a:lstStyle/>
          <a:p>
            <a:fld id="{5D391653-064E-4827-822F-FDE4CBA105F3}" type="slidenum">
              <a:rPr lang="de-DE" smtClean="0"/>
              <a:t>36</a:t>
            </a:fld>
            <a:endParaRPr lang="de-DE"/>
          </a:p>
        </p:txBody>
      </p:sp>
    </p:spTree>
    <p:extLst>
      <p:ext uri="{BB962C8B-B14F-4D97-AF65-F5344CB8AC3E}">
        <p14:creationId xmlns:p14="http://schemas.microsoft.com/office/powerpoint/2010/main" val="1431072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A development roadmap is something decision makers will be very interested in for two reasons:</a:t>
            </a:r>
          </a:p>
          <a:p>
            <a:pPr marL="228600" indent="-228600">
              <a:buAutoNum type="arabicPeriod"/>
            </a:pPr>
            <a:r>
              <a:rPr lang="en-US" noProof="0" dirty="0"/>
              <a:t>Because they will require a certain level of stability to feel „safe“.</a:t>
            </a:r>
          </a:p>
          <a:p>
            <a:pPr marL="228600" indent="-228600">
              <a:buAutoNum type="arabicPeriod"/>
            </a:pPr>
            <a:r>
              <a:rPr lang="en-US" noProof="0" dirty="0"/>
              <a:t>Because they will want to know which technological advancements/developments may be expected in the near future when comparing their options.</a:t>
            </a:r>
          </a:p>
          <a:p>
            <a:pPr marL="0" indent="0">
              <a:buNone/>
            </a:pPr>
            <a:r>
              <a:rPr lang="en-US" noProof="0" dirty="0"/>
              <a:t>It is important for them to understand, that there is not central authority in Tezos who decides on and dictates a roadmap. However, it is also important for them to see, that there is still some kind of a horizon of what can be expected.</a:t>
            </a:r>
          </a:p>
        </p:txBody>
      </p:sp>
      <p:sp>
        <p:nvSpPr>
          <p:cNvPr id="4" name="Foliennummernplatzhalter 3"/>
          <p:cNvSpPr>
            <a:spLocks noGrp="1"/>
          </p:cNvSpPr>
          <p:nvPr>
            <p:ph type="sldNum" sz="quarter" idx="5"/>
          </p:nvPr>
        </p:nvSpPr>
        <p:spPr/>
        <p:txBody>
          <a:bodyPr/>
          <a:lstStyle/>
          <a:p>
            <a:fld id="{5D391653-064E-4827-822F-FDE4CBA105F3}" type="slidenum">
              <a:rPr lang="de-DE" smtClean="0"/>
              <a:t>37</a:t>
            </a:fld>
            <a:endParaRPr lang="de-DE"/>
          </a:p>
        </p:txBody>
      </p:sp>
    </p:spTree>
    <p:extLst>
      <p:ext uri="{BB962C8B-B14F-4D97-AF65-F5344CB8AC3E}">
        <p14:creationId xmlns:p14="http://schemas.microsoft.com/office/powerpoint/2010/main" val="20952034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38</a:t>
            </a:fld>
            <a:endParaRPr lang="de-DE"/>
          </a:p>
        </p:txBody>
      </p:sp>
    </p:spTree>
    <p:extLst>
      <p:ext uri="{BB962C8B-B14F-4D97-AF65-F5344CB8AC3E}">
        <p14:creationId xmlns:p14="http://schemas.microsoft.com/office/powerpoint/2010/main" val="2244321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The on-chain governance is one of the USPs that set Tezos apart. </a:t>
            </a:r>
          </a:p>
          <a:p>
            <a:r>
              <a:rPr lang="en-US" noProof="0" dirty="0"/>
              <a:t>The six activated amendments to the Tezos protocol prove that the mechanism works.</a:t>
            </a:r>
          </a:p>
          <a:p>
            <a:r>
              <a:rPr lang="en-US" noProof="0" dirty="0"/>
              <a:t>Decision makers will want an overview of the amendment history so far.</a:t>
            </a:r>
          </a:p>
        </p:txBody>
      </p:sp>
      <p:sp>
        <p:nvSpPr>
          <p:cNvPr id="4" name="Foliennummernplatzhalter 3"/>
          <p:cNvSpPr>
            <a:spLocks noGrp="1"/>
          </p:cNvSpPr>
          <p:nvPr>
            <p:ph type="sldNum" sz="quarter" idx="5"/>
          </p:nvPr>
        </p:nvSpPr>
        <p:spPr/>
        <p:txBody>
          <a:bodyPr/>
          <a:lstStyle/>
          <a:p>
            <a:fld id="{5D391653-064E-4827-822F-FDE4CBA105F3}" type="slidenum">
              <a:rPr lang="de-DE" smtClean="0"/>
              <a:t>39</a:t>
            </a:fld>
            <a:endParaRPr lang="de-DE"/>
          </a:p>
        </p:txBody>
      </p:sp>
    </p:spTree>
    <p:extLst>
      <p:ext uri="{BB962C8B-B14F-4D97-AF65-F5344CB8AC3E}">
        <p14:creationId xmlns:p14="http://schemas.microsoft.com/office/powerpoint/2010/main" val="633234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The on-chain governance is one of the USPs that set Tezos apart. </a:t>
            </a:r>
          </a:p>
          <a:p>
            <a:r>
              <a:rPr lang="en-US" noProof="0" dirty="0"/>
              <a:t>The six activated amendments to the Tezos protocol prove that the mechanism works.</a:t>
            </a:r>
          </a:p>
          <a:p>
            <a:r>
              <a:rPr lang="en-US" noProof="0" dirty="0"/>
              <a:t>Decision makers will want an overview of the amendment history so far.</a:t>
            </a:r>
          </a:p>
        </p:txBody>
      </p:sp>
      <p:sp>
        <p:nvSpPr>
          <p:cNvPr id="4" name="Foliennummernplatzhalter 3"/>
          <p:cNvSpPr>
            <a:spLocks noGrp="1"/>
          </p:cNvSpPr>
          <p:nvPr>
            <p:ph type="sldNum" sz="quarter" idx="5"/>
          </p:nvPr>
        </p:nvSpPr>
        <p:spPr/>
        <p:txBody>
          <a:bodyPr/>
          <a:lstStyle/>
          <a:p>
            <a:fld id="{5D391653-064E-4827-822F-FDE4CBA105F3}" type="slidenum">
              <a:rPr lang="de-DE" smtClean="0"/>
              <a:t>40</a:t>
            </a:fld>
            <a:endParaRPr lang="de-DE"/>
          </a:p>
        </p:txBody>
      </p:sp>
    </p:spTree>
    <p:extLst>
      <p:ext uri="{BB962C8B-B14F-4D97-AF65-F5344CB8AC3E}">
        <p14:creationId xmlns:p14="http://schemas.microsoft.com/office/powerpoint/2010/main" val="2395958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The on-chain governance is one of the USPs that set Tezos apart. </a:t>
            </a:r>
          </a:p>
          <a:p>
            <a:r>
              <a:rPr lang="en-US" noProof="0" dirty="0"/>
              <a:t>The six activated amendments to the Tezos protocol prove that the mechanism works.</a:t>
            </a:r>
          </a:p>
          <a:p>
            <a:r>
              <a:rPr lang="en-US" noProof="0" dirty="0"/>
              <a:t>Decision makers will want an overview of the amendment history so far.</a:t>
            </a:r>
          </a:p>
        </p:txBody>
      </p:sp>
      <p:sp>
        <p:nvSpPr>
          <p:cNvPr id="4" name="Foliennummernplatzhalter 3"/>
          <p:cNvSpPr>
            <a:spLocks noGrp="1"/>
          </p:cNvSpPr>
          <p:nvPr>
            <p:ph type="sldNum" sz="quarter" idx="5"/>
          </p:nvPr>
        </p:nvSpPr>
        <p:spPr/>
        <p:txBody>
          <a:bodyPr/>
          <a:lstStyle/>
          <a:p>
            <a:fld id="{5D391653-064E-4827-822F-FDE4CBA105F3}" type="slidenum">
              <a:rPr lang="de-DE" smtClean="0"/>
              <a:t>41</a:t>
            </a:fld>
            <a:endParaRPr lang="de-DE"/>
          </a:p>
        </p:txBody>
      </p:sp>
    </p:spTree>
    <p:extLst>
      <p:ext uri="{BB962C8B-B14F-4D97-AF65-F5344CB8AC3E}">
        <p14:creationId xmlns:p14="http://schemas.microsoft.com/office/powerpoint/2010/main" val="2395958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Blockchain technology is often accused of being a „technology searching for its problem“. This slide is meant to address the problem BEFORE presenting a possible solution:</a:t>
            </a:r>
          </a:p>
          <a:p>
            <a:endParaRPr lang="en-US" noProof="0" dirty="0"/>
          </a:p>
          <a:p>
            <a:r>
              <a:rPr lang="en-US" b="1" noProof="0" dirty="0"/>
              <a:t>Make the main target group think about their real world problems that might qualify for a solution by blockchain </a:t>
            </a:r>
            <a:r>
              <a:rPr lang="en-US" b="0" noProof="0" dirty="0"/>
              <a:t>(without them having to know exactly what blockchain is suited for at this point).</a:t>
            </a:r>
          </a:p>
          <a:p>
            <a:endParaRPr lang="en-US" b="0" noProof="0" dirty="0"/>
          </a:p>
          <a:p>
            <a:endParaRPr lang="en-US" b="0" noProof="0" dirty="0"/>
          </a:p>
          <a:p>
            <a:endParaRPr lang="en-US" b="1"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6</a:t>
            </a:fld>
            <a:endParaRPr lang="de-DE"/>
          </a:p>
        </p:txBody>
      </p:sp>
    </p:spTree>
    <p:extLst>
      <p:ext uri="{BB962C8B-B14F-4D97-AF65-F5344CB8AC3E}">
        <p14:creationId xmlns:p14="http://schemas.microsoft.com/office/powerpoint/2010/main" val="6168172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slide gives a more detailed explanation of the Athens amendment and is better suited for self-study but could be handy as a back-up slide in presentations.</a:t>
            </a:r>
          </a:p>
        </p:txBody>
      </p:sp>
      <p:sp>
        <p:nvSpPr>
          <p:cNvPr id="4" name="Foliennummernplatzhalter 3"/>
          <p:cNvSpPr>
            <a:spLocks noGrp="1"/>
          </p:cNvSpPr>
          <p:nvPr>
            <p:ph type="sldNum" sz="quarter" idx="5"/>
          </p:nvPr>
        </p:nvSpPr>
        <p:spPr/>
        <p:txBody>
          <a:bodyPr/>
          <a:lstStyle/>
          <a:p>
            <a:fld id="{5D391653-064E-4827-822F-FDE4CBA105F3}" type="slidenum">
              <a:rPr lang="de-DE" smtClean="0"/>
              <a:t>42</a:t>
            </a:fld>
            <a:endParaRPr lang="de-DE"/>
          </a:p>
        </p:txBody>
      </p:sp>
    </p:spTree>
    <p:extLst>
      <p:ext uri="{BB962C8B-B14F-4D97-AF65-F5344CB8AC3E}">
        <p14:creationId xmlns:p14="http://schemas.microsoft.com/office/powerpoint/2010/main" val="33659876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This slide gives a more detailed explanation of the Babylon amendment and is better suited for self-study but could be handy as a back-up slide in presentations.</a:t>
            </a:r>
          </a:p>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43</a:t>
            </a:fld>
            <a:endParaRPr lang="de-DE"/>
          </a:p>
        </p:txBody>
      </p:sp>
    </p:spTree>
    <p:extLst>
      <p:ext uri="{BB962C8B-B14F-4D97-AF65-F5344CB8AC3E}">
        <p14:creationId xmlns:p14="http://schemas.microsoft.com/office/powerpoint/2010/main" val="26701416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This slide gives a more detailed explanation of the Carthage amendment and is better suited for self-study but could be handy as a back-up slide in presentations.</a:t>
            </a:r>
          </a:p>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44</a:t>
            </a:fld>
            <a:endParaRPr lang="de-DE"/>
          </a:p>
        </p:txBody>
      </p:sp>
    </p:spTree>
    <p:extLst>
      <p:ext uri="{BB962C8B-B14F-4D97-AF65-F5344CB8AC3E}">
        <p14:creationId xmlns:p14="http://schemas.microsoft.com/office/powerpoint/2010/main" val="15105052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50</a:t>
            </a:fld>
            <a:endParaRPr lang="de-DE"/>
          </a:p>
        </p:txBody>
      </p:sp>
    </p:spTree>
    <p:extLst>
      <p:ext uri="{BB962C8B-B14F-4D97-AF65-F5344CB8AC3E}">
        <p14:creationId xmlns:p14="http://schemas.microsoft.com/office/powerpoint/2010/main" val="42525806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slide gives a general overview of roles in the Tezos ecosystem. </a:t>
            </a:r>
          </a:p>
          <a:p>
            <a:r>
              <a:rPr lang="en-US" noProof="0" dirty="0"/>
              <a:t>Most bubbles contain links where more information is available.</a:t>
            </a:r>
          </a:p>
          <a:p>
            <a:r>
              <a:rPr lang="en-US" noProof="0" dirty="0"/>
              <a:t>The Tezos Foundation is NOT placed in the slides center on purpose to emphasize the decentral nature of the ecosystem.</a:t>
            </a:r>
          </a:p>
        </p:txBody>
      </p:sp>
      <p:sp>
        <p:nvSpPr>
          <p:cNvPr id="4" name="Foliennummernplatzhalter 3"/>
          <p:cNvSpPr>
            <a:spLocks noGrp="1"/>
          </p:cNvSpPr>
          <p:nvPr>
            <p:ph type="sldNum" sz="quarter" idx="5"/>
          </p:nvPr>
        </p:nvSpPr>
        <p:spPr/>
        <p:txBody>
          <a:bodyPr/>
          <a:lstStyle/>
          <a:p>
            <a:fld id="{5D391653-064E-4827-822F-FDE4CBA105F3}" type="slidenum">
              <a:rPr lang="de-DE" smtClean="0"/>
              <a:t>51</a:t>
            </a:fld>
            <a:endParaRPr lang="de-DE"/>
          </a:p>
        </p:txBody>
      </p:sp>
    </p:spTree>
    <p:extLst>
      <p:ext uri="{BB962C8B-B14F-4D97-AF65-F5344CB8AC3E}">
        <p14:creationId xmlns:p14="http://schemas.microsoft.com/office/powerpoint/2010/main" val="4545287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slide allows a brief presentation of the Tezos Foundation and its purpose.</a:t>
            </a:r>
          </a:p>
          <a:p>
            <a:r>
              <a:rPr lang="en-US" noProof="0" dirty="0"/>
              <a:t>Vision, Mission and Strategy as well as the contents of the speech bubbles are cited from the foundation‘s website.</a:t>
            </a:r>
          </a:p>
          <a:p>
            <a:r>
              <a:rPr lang="en-US" noProof="0" dirty="0"/>
              <a:t>The Tezos whitepaper is linked just as it is on the website and the Tezos Foundation logo is linked as well.</a:t>
            </a:r>
          </a:p>
        </p:txBody>
      </p:sp>
      <p:sp>
        <p:nvSpPr>
          <p:cNvPr id="4" name="Foliennummernplatzhalter 3"/>
          <p:cNvSpPr>
            <a:spLocks noGrp="1"/>
          </p:cNvSpPr>
          <p:nvPr>
            <p:ph type="sldNum" sz="quarter" idx="5"/>
          </p:nvPr>
        </p:nvSpPr>
        <p:spPr/>
        <p:txBody>
          <a:bodyPr/>
          <a:lstStyle/>
          <a:p>
            <a:fld id="{5D391653-064E-4827-822F-FDE4CBA105F3}" type="slidenum">
              <a:rPr lang="de-DE" smtClean="0"/>
              <a:t>52</a:t>
            </a:fld>
            <a:endParaRPr lang="de-DE"/>
          </a:p>
        </p:txBody>
      </p:sp>
    </p:spTree>
    <p:extLst>
      <p:ext uri="{BB962C8B-B14F-4D97-AF65-F5344CB8AC3E}">
        <p14:creationId xmlns:p14="http://schemas.microsoft.com/office/powerpoint/2010/main" val="7021261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slide gives a brief summary of the history of Tezos and the Tezos Foundation. </a:t>
            </a:r>
          </a:p>
          <a:p>
            <a:r>
              <a:rPr lang="en-US" noProof="0" dirty="0"/>
              <a:t>Its contents are derived from the history page of the Tezos Foundation‘s website which is linked to the „history book“.</a:t>
            </a:r>
          </a:p>
          <a:p>
            <a:r>
              <a:rPr lang="en-US" noProof="0" dirty="0"/>
              <a:t>The amendments Athens, Babylon and Carthage were not listed on the history page but make a fitting addition to the timeline. </a:t>
            </a:r>
          </a:p>
        </p:txBody>
      </p:sp>
      <p:sp>
        <p:nvSpPr>
          <p:cNvPr id="4" name="Foliennummernplatzhalter 3"/>
          <p:cNvSpPr>
            <a:spLocks noGrp="1"/>
          </p:cNvSpPr>
          <p:nvPr>
            <p:ph type="sldNum" sz="quarter" idx="5"/>
          </p:nvPr>
        </p:nvSpPr>
        <p:spPr/>
        <p:txBody>
          <a:bodyPr/>
          <a:lstStyle/>
          <a:p>
            <a:fld id="{5D391653-064E-4827-822F-FDE4CBA105F3}" type="slidenum">
              <a:rPr lang="de-DE" smtClean="0"/>
              <a:t>53</a:t>
            </a:fld>
            <a:endParaRPr lang="de-DE"/>
          </a:p>
        </p:txBody>
      </p:sp>
    </p:spTree>
    <p:extLst>
      <p:ext uri="{BB962C8B-B14F-4D97-AF65-F5344CB8AC3E}">
        <p14:creationId xmlns:p14="http://schemas.microsoft.com/office/powerpoint/2010/main" val="161825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slide gives a brief summary of the history of Tezos and the Tezos Foundation. </a:t>
            </a:r>
          </a:p>
          <a:p>
            <a:r>
              <a:rPr lang="en-US" noProof="0" dirty="0"/>
              <a:t>Its contents are derived from the history page of the Tezos Foundation‘s website which is linked to the „history book“.</a:t>
            </a:r>
          </a:p>
          <a:p>
            <a:r>
              <a:rPr lang="en-US" noProof="0" dirty="0"/>
              <a:t>The amendments Athens, Babylon and Carthage were not listed on the history page but make a fitting addition to the timeline. </a:t>
            </a:r>
          </a:p>
        </p:txBody>
      </p:sp>
      <p:sp>
        <p:nvSpPr>
          <p:cNvPr id="4" name="Foliennummernplatzhalter 3"/>
          <p:cNvSpPr>
            <a:spLocks noGrp="1"/>
          </p:cNvSpPr>
          <p:nvPr>
            <p:ph type="sldNum" sz="quarter" idx="5"/>
          </p:nvPr>
        </p:nvSpPr>
        <p:spPr/>
        <p:txBody>
          <a:bodyPr/>
          <a:lstStyle/>
          <a:p>
            <a:fld id="{5D391653-064E-4827-822F-FDE4CBA105F3}" type="slidenum">
              <a:rPr lang="de-DE" smtClean="0"/>
              <a:t>54</a:t>
            </a:fld>
            <a:endParaRPr lang="de-DE"/>
          </a:p>
        </p:txBody>
      </p:sp>
    </p:spTree>
    <p:extLst>
      <p:ext uri="{BB962C8B-B14F-4D97-AF65-F5344CB8AC3E}">
        <p14:creationId xmlns:p14="http://schemas.microsoft.com/office/powerpoint/2010/main" val="25233001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slide gives a brief summary of the history of Tezos and the Tezos Foundation. </a:t>
            </a:r>
          </a:p>
          <a:p>
            <a:r>
              <a:rPr lang="en-US" noProof="0" dirty="0"/>
              <a:t>Its contents are derived from the history page of the Tezos Foundation‘s website which is linked to the „history book“.</a:t>
            </a:r>
          </a:p>
          <a:p>
            <a:r>
              <a:rPr lang="en-US" noProof="0" dirty="0"/>
              <a:t>The amendments Athens, Babylon and Carthage were not listed on the history page but make a fitting addition to the timeline. </a:t>
            </a:r>
          </a:p>
        </p:txBody>
      </p:sp>
      <p:sp>
        <p:nvSpPr>
          <p:cNvPr id="4" name="Foliennummernplatzhalter 3"/>
          <p:cNvSpPr>
            <a:spLocks noGrp="1"/>
          </p:cNvSpPr>
          <p:nvPr>
            <p:ph type="sldNum" sz="quarter" idx="5"/>
          </p:nvPr>
        </p:nvSpPr>
        <p:spPr/>
        <p:txBody>
          <a:bodyPr/>
          <a:lstStyle/>
          <a:p>
            <a:fld id="{5D391653-064E-4827-822F-FDE4CBA105F3}" type="slidenum">
              <a:rPr lang="de-DE" smtClean="0"/>
              <a:t>55</a:t>
            </a:fld>
            <a:endParaRPr lang="de-DE"/>
          </a:p>
        </p:txBody>
      </p:sp>
    </p:spTree>
    <p:extLst>
      <p:ext uri="{BB962C8B-B14F-4D97-AF65-F5344CB8AC3E}">
        <p14:creationId xmlns:p14="http://schemas.microsoft.com/office/powerpoint/2010/main" val="25303199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The prospect of winning a grant may encourage decision makers to engage with Tezos and thus justifies is place in the pitch deck.</a:t>
            </a:r>
          </a:p>
          <a:p>
            <a:r>
              <a:rPr lang="en-US" noProof="0" dirty="0"/>
              <a:t>The right side is linked to the Tezos Foundation‘s website.</a:t>
            </a:r>
          </a:p>
        </p:txBody>
      </p:sp>
      <p:sp>
        <p:nvSpPr>
          <p:cNvPr id="4" name="Foliennummernplatzhalter 3"/>
          <p:cNvSpPr>
            <a:spLocks noGrp="1"/>
          </p:cNvSpPr>
          <p:nvPr>
            <p:ph type="sldNum" sz="quarter" idx="5"/>
          </p:nvPr>
        </p:nvSpPr>
        <p:spPr/>
        <p:txBody>
          <a:bodyPr/>
          <a:lstStyle/>
          <a:p>
            <a:fld id="{5D391653-064E-4827-822F-FDE4CBA105F3}" type="slidenum">
              <a:rPr lang="de-DE" smtClean="0"/>
              <a:t>56</a:t>
            </a:fld>
            <a:endParaRPr lang="de-DE"/>
          </a:p>
        </p:txBody>
      </p:sp>
    </p:spTree>
    <p:extLst>
      <p:ext uri="{BB962C8B-B14F-4D97-AF65-F5344CB8AC3E}">
        <p14:creationId xmlns:p14="http://schemas.microsoft.com/office/powerpoint/2010/main" val="557479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This is one of the core pitch slides: It opens the first chapter of the storyline „Why blockchain? Why public blockchain? Why Tezos?“</a:t>
            </a:r>
          </a:p>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7</a:t>
            </a:fld>
            <a:endParaRPr lang="de-DE"/>
          </a:p>
        </p:txBody>
      </p:sp>
    </p:spTree>
    <p:extLst>
      <p:ext uri="{BB962C8B-B14F-4D97-AF65-F5344CB8AC3E}">
        <p14:creationId xmlns:p14="http://schemas.microsoft.com/office/powerpoint/2010/main" val="28799777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Sources:</a:t>
            </a:r>
          </a:p>
          <a:p>
            <a:pPr marL="171450" indent="-171450">
              <a:buFontTx/>
              <a:buChar char="-"/>
            </a:pPr>
            <a:r>
              <a:rPr lang="en-GB" dirty="0"/>
              <a:t>https://</a:t>
            </a:r>
            <a:r>
              <a:rPr lang="en-GB" dirty="0" err="1"/>
              <a:t>tezoscommons.org</a:t>
            </a:r>
            <a:r>
              <a:rPr lang="en-GB" dirty="0"/>
              <a:t>/rewards/ (</a:t>
            </a:r>
            <a:r>
              <a:rPr lang="en-GB" dirty="0" err="1"/>
              <a:t>Tezos</a:t>
            </a:r>
            <a:r>
              <a:rPr lang="en-GB" dirty="0"/>
              <a:t> Commons Website with links to latest reward winners and nomination form)</a:t>
            </a:r>
          </a:p>
          <a:p>
            <a:pPr marL="171450" indent="-171450">
              <a:buFontTx/>
              <a:buChar char="-"/>
            </a:pPr>
            <a:r>
              <a:rPr lang="en-GB" dirty="0"/>
              <a:t>https://</a:t>
            </a:r>
            <a:r>
              <a:rPr lang="en-GB" dirty="0" err="1"/>
              <a:t>tezos.foundation</a:t>
            </a:r>
            <a:r>
              <a:rPr lang="en-GB" dirty="0"/>
              <a:t>/an-update-on-community-engagement/ (Article on </a:t>
            </a:r>
            <a:r>
              <a:rPr lang="en-GB" dirty="0" err="1"/>
              <a:t>Tezos</a:t>
            </a:r>
            <a:r>
              <a:rPr lang="en-GB" dirty="0"/>
              <a:t> Foundation website from 09/22/2020 announcing the CRP)</a:t>
            </a:r>
          </a:p>
          <a:p>
            <a:pPr marL="171450" indent="-171450">
              <a:buFontTx/>
              <a:buChar char="-"/>
            </a:pPr>
            <a:r>
              <a:rPr lang="en-GB" dirty="0"/>
              <a:t>https://</a:t>
            </a:r>
            <a:r>
              <a:rPr lang="en-GB" dirty="0" err="1"/>
              <a:t>medium.com</a:t>
            </a:r>
            <a:r>
              <a:rPr lang="en-GB" dirty="0"/>
              <a:t>/</a:t>
            </a:r>
            <a:r>
              <a:rPr lang="en-GB" dirty="0" err="1"/>
              <a:t>tezoscommons</a:t>
            </a:r>
            <a:r>
              <a:rPr lang="en-GB" dirty="0"/>
              <a:t>/community-rewards-for-tezos-contributors-d6e2813a83d8 (Medium article introducing and explaining the CRP)</a:t>
            </a:r>
          </a:p>
          <a:p>
            <a:pPr marL="171450" indent="-171450">
              <a:buFontTx/>
              <a:buChar char="-"/>
            </a:pPr>
            <a:r>
              <a:rPr lang="en-GB" dirty="0"/>
              <a:t>https://</a:t>
            </a:r>
            <a:r>
              <a:rPr lang="en-GB" dirty="0" err="1"/>
              <a:t>medium.com</a:t>
            </a:r>
            <a:r>
              <a:rPr lang="en-GB" dirty="0"/>
              <a:t>/</a:t>
            </a:r>
            <a:r>
              <a:rPr lang="en-GB" dirty="0" err="1"/>
              <a:t>tezoscommons</a:t>
            </a:r>
            <a:r>
              <a:rPr lang="en-GB" dirty="0"/>
              <a:t>/tezos-community-rewards-winners-october-2020-7d1b8f520033 (Announcement of October 2020 winners)</a:t>
            </a:r>
          </a:p>
          <a:p>
            <a:pPr marL="171450" indent="-171450">
              <a:buFontTx/>
              <a:buChar char="-"/>
            </a:pPr>
            <a:r>
              <a:rPr lang="en-GB" dirty="0"/>
              <a:t>https://</a:t>
            </a:r>
            <a:r>
              <a:rPr lang="en-GB" dirty="0" err="1"/>
              <a:t>medium.com</a:t>
            </a:r>
            <a:r>
              <a:rPr lang="en-GB" dirty="0"/>
              <a:t>/</a:t>
            </a:r>
            <a:r>
              <a:rPr lang="en-GB" dirty="0" err="1"/>
              <a:t>tezoscommons</a:t>
            </a:r>
            <a:r>
              <a:rPr lang="en-GB" dirty="0"/>
              <a:t>/tezos-community-rewards-winners-november-2020-b228fe054ae2 (Announcement of November 2020 winners)</a:t>
            </a:r>
          </a:p>
          <a:p>
            <a:pPr marL="171450" indent="-171450">
              <a:buFontTx/>
              <a:buChar char="-"/>
            </a:pPr>
            <a:r>
              <a:rPr lang="en-GB" dirty="0"/>
              <a:t>https://</a:t>
            </a:r>
            <a:r>
              <a:rPr lang="en-GB" dirty="0" err="1"/>
              <a:t>medium.com</a:t>
            </a:r>
            <a:r>
              <a:rPr lang="en-GB" dirty="0"/>
              <a:t>/</a:t>
            </a:r>
            <a:r>
              <a:rPr lang="en-GB" dirty="0" err="1"/>
              <a:t>tezoscommons</a:t>
            </a:r>
            <a:r>
              <a:rPr lang="en-GB" dirty="0"/>
              <a:t>/tezos-community-rewards-winners-december-2020-eb46ee7af519 (Announcement of December 2020 winners)</a:t>
            </a:r>
          </a:p>
          <a:p>
            <a:pPr marL="171450" indent="-171450">
              <a:buFontTx/>
              <a:buChar char="-"/>
            </a:pPr>
            <a:r>
              <a:rPr lang="en-GB" dirty="0"/>
              <a:t>https://</a:t>
            </a:r>
            <a:r>
              <a:rPr lang="en-GB" dirty="0" err="1"/>
              <a:t>medium.com</a:t>
            </a:r>
            <a:r>
              <a:rPr lang="en-GB" dirty="0"/>
              <a:t>/</a:t>
            </a:r>
            <a:r>
              <a:rPr lang="en-GB" dirty="0" err="1"/>
              <a:t>tezoscommons</a:t>
            </a:r>
            <a:r>
              <a:rPr lang="en-GB" dirty="0"/>
              <a:t>/tezos-community-reward-winners-january-2021-66a1e8e22d43 (Announcement of January 2021 winners)</a:t>
            </a:r>
          </a:p>
          <a:p>
            <a:pPr marL="171450" indent="-171450">
              <a:buFontTx/>
              <a:buChar char="-"/>
            </a:pPr>
            <a:r>
              <a:rPr lang="en-GB" dirty="0"/>
              <a:t>https://</a:t>
            </a:r>
            <a:r>
              <a:rPr lang="en-GB" dirty="0" err="1"/>
              <a:t>medium.com</a:t>
            </a:r>
            <a:r>
              <a:rPr lang="en-GB" dirty="0"/>
              <a:t>/</a:t>
            </a:r>
            <a:r>
              <a:rPr lang="en-GB" dirty="0" err="1"/>
              <a:t>tezoscommons</a:t>
            </a:r>
            <a:r>
              <a:rPr lang="en-GB" dirty="0"/>
              <a:t>/tezos-community-reward-winners-february-2021-6fc3dd75e250 (Announcement of February 2021 winners)</a:t>
            </a:r>
          </a:p>
          <a:p>
            <a:pPr marL="171450" indent="-171450">
              <a:buFontTx/>
              <a:buChar char="-"/>
            </a:pPr>
            <a:r>
              <a:rPr lang="en-GB" dirty="0"/>
              <a:t>https://</a:t>
            </a:r>
            <a:r>
              <a:rPr lang="en-GB" dirty="0" err="1"/>
              <a:t>medium.com</a:t>
            </a:r>
            <a:r>
              <a:rPr lang="en-GB" dirty="0"/>
              <a:t>/</a:t>
            </a:r>
            <a:r>
              <a:rPr lang="en-GB" dirty="0" err="1"/>
              <a:t>tezoscommons</a:t>
            </a:r>
            <a:r>
              <a:rPr lang="en-GB" dirty="0"/>
              <a:t>/tezos-community-reward-winners-march-2021-76f51cdc333f (Announcement of March 2021 winners)</a:t>
            </a:r>
          </a:p>
          <a:p>
            <a:pPr marL="171450" indent="-171450">
              <a:buFontTx/>
              <a:buChar char="-"/>
            </a:pPr>
            <a:r>
              <a:rPr lang="en-GB" dirty="0"/>
              <a:t>https://</a:t>
            </a:r>
            <a:r>
              <a:rPr lang="en-GB" dirty="0" err="1"/>
              <a:t>medium.com</a:t>
            </a:r>
            <a:r>
              <a:rPr lang="en-GB" dirty="0"/>
              <a:t>/</a:t>
            </a:r>
            <a:r>
              <a:rPr lang="en-GB" dirty="0" err="1"/>
              <a:t>tezoscommons</a:t>
            </a:r>
            <a:r>
              <a:rPr lang="en-GB" dirty="0"/>
              <a:t>/tezos-community-reward-winners-april-2e6c2a066048 (Announcement of April 2021 winners)</a:t>
            </a:r>
          </a:p>
          <a:p>
            <a:pPr marL="171450" indent="-171450">
              <a:buFontTx/>
              <a:buChar char="-"/>
            </a:pPr>
            <a:r>
              <a:rPr lang="en-GB" dirty="0"/>
              <a:t>https://</a:t>
            </a:r>
            <a:r>
              <a:rPr lang="en-GB" dirty="0" err="1"/>
              <a:t>medium.com</a:t>
            </a:r>
            <a:r>
              <a:rPr lang="en-GB" dirty="0"/>
              <a:t>/</a:t>
            </a:r>
            <a:r>
              <a:rPr lang="en-GB" dirty="0" err="1"/>
              <a:t>tezoscommons</a:t>
            </a:r>
            <a:r>
              <a:rPr lang="en-GB" dirty="0"/>
              <a:t>/tezos-community-reward-winners-may-2021-a1f60900816a (Announcement of May 2021 winners)</a:t>
            </a:r>
          </a:p>
          <a:p>
            <a:pPr marL="171450" indent="-171450">
              <a:buFontTx/>
              <a:buChar char="-"/>
            </a:pPr>
            <a:endParaRPr lang="en-GB" dirty="0"/>
          </a:p>
          <a:p>
            <a:pPr marL="171450" indent="-171450">
              <a:buFontTx/>
              <a:buChar char="-"/>
            </a:pPr>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57</a:t>
            </a:fld>
            <a:endParaRPr lang="de-DE"/>
          </a:p>
        </p:txBody>
      </p:sp>
    </p:spTree>
    <p:extLst>
      <p:ext uri="{BB962C8B-B14F-4D97-AF65-F5344CB8AC3E}">
        <p14:creationId xmlns:p14="http://schemas.microsoft.com/office/powerpoint/2010/main" val="29403859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58</a:t>
            </a:fld>
            <a:endParaRPr lang="de-DE"/>
          </a:p>
        </p:txBody>
      </p:sp>
    </p:spTree>
    <p:extLst>
      <p:ext uri="{BB962C8B-B14F-4D97-AF65-F5344CB8AC3E}">
        <p14:creationId xmlns:p14="http://schemas.microsoft.com/office/powerpoint/2010/main" val="29860853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59</a:t>
            </a:fld>
            <a:endParaRPr lang="de-DE"/>
          </a:p>
        </p:txBody>
      </p:sp>
    </p:spTree>
    <p:extLst>
      <p:ext uri="{BB962C8B-B14F-4D97-AF65-F5344CB8AC3E}">
        <p14:creationId xmlns:p14="http://schemas.microsoft.com/office/powerpoint/2010/main" val="10797919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60</a:t>
            </a:fld>
            <a:endParaRPr lang="de-DE"/>
          </a:p>
        </p:txBody>
      </p:sp>
    </p:spTree>
    <p:extLst>
      <p:ext uri="{BB962C8B-B14F-4D97-AF65-F5344CB8AC3E}">
        <p14:creationId xmlns:p14="http://schemas.microsoft.com/office/powerpoint/2010/main" val="7022034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68</a:t>
            </a:fld>
            <a:endParaRPr lang="de-DE"/>
          </a:p>
        </p:txBody>
      </p:sp>
    </p:spTree>
    <p:extLst>
      <p:ext uri="{BB962C8B-B14F-4D97-AF65-F5344CB8AC3E}">
        <p14:creationId xmlns:p14="http://schemas.microsoft.com/office/powerpoint/2010/main" val="16497755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391653-064E-4827-822F-FDE4CBA105F3}" type="slidenum">
              <a:rPr lang="de-DE" smtClean="0"/>
              <a:t>69</a:t>
            </a:fld>
            <a:endParaRPr lang="de-DE"/>
          </a:p>
        </p:txBody>
      </p:sp>
    </p:spTree>
    <p:extLst>
      <p:ext uri="{BB962C8B-B14F-4D97-AF65-F5344CB8AC3E}">
        <p14:creationId xmlns:p14="http://schemas.microsoft.com/office/powerpoint/2010/main" val="18303358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391653-064E-4827-822F-FDE4CBA105F3}" type="slidenum">
              <a:rPr lang="de-DE" smtClean="0"/>
              <a:t>70</a:t>
            </a:fld>
            <a:endParaRPr lang="de-DE"/>
          </a:p>
        </p:txBody>
      </p:sp>
    </p:spTree>
    <p:extLst>
      <p:ext uri="{BB962C8B-B14F-4D97-AF65-F5344CB8AC3E}">
        <p14:creationId xmlns:p14="http://schemas.microsoft.com/office/powerpoint/2010/main" val="33559471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r>
              <a:rPr lang="en-GB" dirty="0"/>
              <a:t>“…g</a:t>
            </a:r>
            <a:r>
              <a:rPr lang="en-DE" dirty="0"/>
              <a:t>o from untrusteddata to verifiable information that can be shared privately and with consent.”</a:t>
            </a:r>
          </a:p>
          <a:p>
            <a:pPr marL="171450" indent="-171450">
              <a:buFont typeface="Wingdings" pitchFamily="2" charset="2"/>
              <a:buChar char="§"/>
            </a:pPr>
            <a:r>
              <a:rPr lang="en-DE" dirty="0"/>
              <a:t>“…creating first-class support to link with existing identity and data appliances commonly found in enterprise environments, including identity servers, internal resource APIs, key management systems, ERPs, and cloud services.”</a:t>
            </a:r>
          </a:p>
          <a:p>
            <a:pPr marL="171450" indent="-171450">
              <a:buFont typeface="Wingdings" pitchFamily="2" charset="2"/>
              <a:buChar char="§"/>
            </a:pPr>
            <a:r>
              <a:rPr lang="en-DE" dirty="0"/>
              <a:t>“…tools for the issuance, storage, verification, and governance of trusted information to allow any Tezos account to demonstrate who (or what) they are on their own terms, without sacrificing privacy.”</a:t>
            </a:r>
          </a:p>
          <a:p>
            <a:pPr marL="171450" indent="-171450">
              <a:buFont typeface="Wingdings" pitchFamily="2" charset="2"/>
              <a:buChar char="§"/>
            </a:pPr>
            <a:r>
              <a:rPr lang="en-DE" dirty="0"/>
              <a:t>“</a:t>
            </a:r>
            <a:r>
              <a:rPr lang="en-GB" dirty="0"/>
              <a:t>To drive impact outside of on-chain transactions and smart contracts, blockchains must construct read and write pointers to the real-world as secure digital representations. Anything from asset issuance, to business contract verification, to trusted oracles require some form of digital identity, which is the way we recognize, remember, and respond to other actors.”</a:t>
            </a:r>
          </a:p>
          <a:p>
            <a:pPr marL="171450" indent="-171450">
              <a:buFont typeface="Wingdings" pitchFamily="2" charset="2"/>
              <a:buChar char="§"/>
            </a:pPr>
            <a:r>
              <a:rPr lang="en-GB" dirty="0"/>
              <a:t>“Our long-term vision is to enable every </a:t>
            </a:r>
            <a:r>
              <a:rPr lang="en-GB" dirty="0" err="1"/>
              <a:t>Tezos</a:t>
            </a:r>
            <a:r>
              <a:rPr lang="en-GB" dirty="0"/>
              <a:t> wallet with identity capabilities and to allow any project to issue credentials for end-users to utilize throughout their various journeys. ”</a:t>
            </a:r>
          </a:p>
          <a:p>
            <a:pPr marL="171450" indent="-171450">
              <a:buFont typeface="Wingdings" pitchFamily="2" charset="2"/>
              <a:buChar char="§"/>
            </a:pPr>
            <a:r>
              <a:rPr lang="en-GB" dirty="0"/>
              <a:t>“…we are developing a library to provide functionality around Verifiable Credentials (VC) in Rust. We chose Rust for its speed, predictable performance, and safety.”</a:t>
            </a:r>
          </a:p>
          <a:p>
            <a:pPr marL="171450" indent="-171450">
              <a:buFont typeface="Wingdings" pitchFamily="2" charset="2"/>
              <a:buChar char="§"/>
            </a:pPr>
            <a:r>
              <a:rPr lang="en-GB" dirty="0"/>
              <a:t>“</a:t>
            </a:r>
            <a:r>
              <a:rPr lang="en-GB" sz="1200" b="0" i="0" kern="1200" dirty="0">
                <a:solidFill>
                  <a:schemeClr val="tx1"/>
                </a:solidFill>
                <a:effectLst/>
                <a:latin typeface="Arial" panose="020B0604020202020204" pitchFamily="34" charset="0"/>
                <a:ea typeface="+mn-ea"/>
                <a:cs typeface="+mn-cs"/>
              </a:rPr>
              <a:t>The optional nine-digit social security number (SSN) is at the core of every American’s administrative identity — and it is also a major attack vector for most kinds of financial fraud. […] But it is as valuable to falsify identification as it is to verify it: it is a valuable target for malicious actors due to the plausibility and control it grants upon presentation when impersonating its proper subject.”</a:t>
            </a:r>
          </a:p>
          <a:p>
            <a:pPr marL="171450" indent="-171450">
              <a:buFont typeface="Wingdings" pitchFamily="2" charset="2"/>
              <a:buChar char="§"/>
            </a:pPr>
            <a:r>
              <a:rPr lang="en-GB" sz="1200" b="0" i="0" kern="1200" dirty="0">
                <a:solidFill>
                  <a:schemeClr val="tx1"/>
                </a:solidFill>
                <a:effectLst/>
                <a:latin typeface="Arial" panose="020B0604020202020204" pitchFamily="34" charset="0"/>
                <a:ea typeface="+mn-ea"/>
                <a:cs typeface="+mn-cs"/>
              </a:rPr>
              <a:t>“We propose the addition of an opt-in authenticator to separate concerns, gradually shifting the SSN to serve as an identifier only and to double no longer as an authenticator.”</a:t>
            </a:r>
          </a:p>
          <a:p>
            <a:pPr marL="171450" indent="-171450">
              <a:buFont typeface="Wingdings" pitchFamily="2" charset="2"/>
              <a:buChar char="§"/>
            </a:pPr>
            <a:r>
              <a:rPr lang="en-GB" sz="1200" b="0" i="0" kern="1200" dirty="0">
                <a:solidFill>
                  <a:schemeClr val="tx1"/>
                </a:solidFill>
                <a:effectLst/>
                <a:latin typeface="Arial" panose="020B0604020202020204" pitchFamily="34" charset="0"/>
                <a:ea typeface="+mn-ea"/>
                <a:cs typeface="+mn-cs"/>
              </a:rPr>
              <a:t>“Due to its opt-in nature, this simply grants choice to users and systems that value security, and does not force any other workflows to be affected.”</a:t>
            </a:r>
          </a:p>
          <a:p>
            <a:pPr marL="171450" indent="-171450">
              <a:buFont typeface="Wingdings" pitchFamily="2" charset="2"/>
              <a:buChar char="§"/>
            </a:pPr>
            <a:r>
              <a:rPr lang="en-GB" sz="1200" b="0" i="0" kern="1200" dirty="0">
                <a:solidFill>
                  <a:schemeClr val="tx1"/>
                </a:solidFill>
                <a:effectLst/>
                <a:latin typeface="Arial" panose="020B0604020202020204" pitchFamily="34" charset="0"/>
                <a:ea typeface="+mn-ea"/>
                <a:cs typeface="+mn-cs"/>
              </a:rPr>
              <a:t>“Historically, reliance on national ID systems has enabled governments to discriminate against and deny the rights of individuals to </a:t>
            </a:r>
            <a:r>
              <a:rPr lang="en-GB" sz="1200" b="0" i="0" u="sng" kern="1200" dirty="0">
                <a:solidFill>
                  <a:schemeClr val="tx1"/>
                </a:solidFill>
                <a:effectLst/>
                <a:latin typeface="Arial" panose="020B0604020202020204" pitchFamily="34" charset="0"/>
                <a:ea typeface="+mn-ea"/>
                <a:cs typeface="+mn-cs"/>
                <a:hlinkClick r:id="rId3"/>
              </a:rPr>
              <a:t>purchase property, open a bank account, or receive government benefits</a:t>
            </a:r>
            <a:r>
              <a:rPr lang="en-GB" sz="1200" b="0" i="0" kern="1200" dirty="0">
                <a:solidFill>
                  <a:schemeClr val="tx1"/>
                </a:solidFill>
                <a:effectLst/>
                <a:latin typeface="Arial" panose="020B0604020202020204" pitchFamily="34" charset="0"/>
                <a:ea typeface="+mn-ea"/>
                <a:cs typeface="+mn-cs"/>
              </a:rPr>
              <a:t>. They also create massive liabilities for governments through data breaches.”</a:t>
            </a:r>
          </a:p>
          <a:p>
            <a:pPr marL="171450" indent="-171450">
              <a:buFont typeface="Wingdings" pitchFamily="2" charset="2"/>
              <a:buChar char="§"/>
            </a:pPr>
            <a:r>
              <a:rPr lang="en-GB" sz="1200" b="0" i="0" kern="1200" dirty="0">
                <a:solidFill>
                  <a:schemeClr val="tx1"/>
                </a:solidFill>
                <a:effectLst/>
                <a:latin typeface="Arial" panose="020B0604020202020204" pitchFamily="34" charset="0"/>
                <a:ea typeface="+mn-ea"/>
                <a:cs typeface="+mn-cs"/>
              </a:rPr>
              <a:t>“Our products handle statements about an ecosystem’s actors and assets, including certificates, licenses, audit reports, and formal approvals, packaging them digitally so that they are tamper-proof, information minimizing, and traceable within a data supply chain.”</a:t>
            </a:r>
          </a:p>
          <a:p>
            <a:pPr marL="171450" indent="-171450">
              <a:buFont typeface="Wingdings" pitchFamily="2" charset="2"/>
              <a:buChar char="§"/>
            </a:pPr>
            <a:r>
              <a:rPr lang="en-GB" sz="1200" b="0" i="0" kern="1200" dirty="0">
                <a:solidFill>
                  <a:schemeClr val="tx1"/>
                </a:solidFill>
                <a:effectLst/>
                <a:latin typeface="Arial" panose="020B0604020202020204" pitchFamily="34" charset="0"/>
                <a:ea typeface="+mn-ea"/>
                <a:cs typeface="+mn-cs"/>
              </a:rPr>
              <a:t>“Consider a rideshare driver selling services within a decentralized marketplace who presents a valid license and driving history digitally-signed by the local DMV, proof of insurance from Geico, and a clean background check issued by </a:t>
            </a:r>
            <a:r>
              <a:rPr lang="en-GB" sz="1200" b="0" i="0" kern="1200" dirty="0" err="1">
                <a:solidFill>
                  <a:schemeClr val="tx1"/>
                </a:solidFill>
                <a:effectLst/>
                <a:latin typeface="Arial" panose="020B0604020202020204" pitchFamily="34" charset="0"/>
                <a:ea typeface="+mn-ea"/>
                <a:cs typeface="+mn-cs"/>
              </a:rPr>
              <a:t>Checkr</a:t>
            </a:r>
            <a:r>
              <a:rPr lang="en-GB" sz="1200" b="0" i="0" kern="1200" dirty="0">
                <a:solidFill>
                  <a:schemeClr val="tx1"/>
                </a:solidFill>
                <a:effectLst/>
                <a:latin typeface="Arial" panose="020B0604020202020204" pitchFamily="34" charset="0"/>
                <a:ea typeface="+mn-ea"/>
                <a:cs typeface="+mn-cs"/>
              </a:rPr>
              <a:t> (the same company used by Uber), all privately and securely without an intermediary. With this model, we are that much closer to a reality in which the trust portion of transaction costs within a decentralized market are no longer prohibitive, and the platform’s take of the revenue moves from 25% to $0.25. The surplus goes to the consumers and actual service providers.”</a:t>
            </a:r>
          </a:p>
          <a:p>
            <a:pPr marL="171450" indent="-171450">
              <a:buFont typeface="Wingdings" pitchFamily="2" charset="2"/>
              <a:buChar char="§"/>
            </a:pPr>
            <a:r>
              <a:rPr lang="en-GB" sz="1200" b="0" i="0" kern="1200" dirty="0">
                <a:solidFill>
                  <a:schemeClr val="tx1"/>
                </a:solidFill>
                <a:effectLst/>
                <a:latin typeface="Arial" panose="020B0604020202020204" pitchFamily="34" charset="0"/>
                <a:ea typeface="+mn-ea"/>
                <a:cs typeface="+mn-cs"/>
              </a:rPr>
              <a:t>“</a:t>
            </a:r>
            <a:r>
              <a:rPr lang="en-GB" sz="1200" b="1" i="0" kern="1200" dirty="0">
                <a:solidFill>
                  <a:schemeClr val="tx1"/>
                </a:solidFill>
                <a:effectLst/>
                <a:latin typeface="Arial" panose="020B0604020202020204" pitchFamily="34" charset="0"/>
                <a:ea typeface="+mn-ea"/>
                <a:cs typeface="+mn-cs"/>
              </a:rPr>
              <a:t>Design and development are</a:t>
            </a:r>
            <a:r>
              <a:rPr lang="en-GB" sz="1200" b="0" i="0" kern="1200" dirty="0">
                <a:solidFill>
                  <a:schemeClr val="tx1"/>
                </a:solidFill>
                <a:effectLst/>
                <a:latin typeface="Arial" panose="020B0604020202020204" pitchFamily="34" charset="0"/>
                <a:ea typeface="+mn-ea"/>
                <a:cs typeface="+mn-cs"/>
              </a:rPr>
              <a:t> </a:t>
            </a:r>
            <a:r>
              <a:rPr lang="en-GB" sz="1200" b="1" i="0" kern="1200" dirty="0">
                <a:solidFill>
                  <a:schemeClr val="tx1"/>
                </a:solidFill>
                <a:effectLst/>
                <a:latin typeface="Arial" panose="020B0604020202020204" pitchFamily="34" charset="0"/>
                <a:ea typeface="+mn-ea"/>
                <a:cs typeface="+mn-cs"/>
              </a:rPr>
              <a:t>now underway</a:t>
            </a:r>
            <a:r>
              <a:rPr lang="en-GB" sz="1200" b="0" i="0" kern="1200" dirty="0">
                <a:solidFill>
                  <a:schemeClr val="tx1"/>
                </a:solidFill>
                <a:effectLst/>
                <a:latin typeface="Arial" panose="020B0604020202020204" pitchFamily="34" charset="0"/>
                <a:ea typeface="+mn-ea"/>
                <a:cs typeface="+mn-cs"/>
              </a:rPr>
              <a:t> for our native credential wallet called </a:t>
            </a:r>
            <a:r>
              <a:rPr lang="en-GB" sz="1200" b="0" i="1" kern="1200" dirty="0">
                <a:solidFill>
                  <a:schemeClr val="tx1"/>
                </a:solidFill>
                <a:effectLst/>
                <a:latin typeface="Arial" panose="020B0604020202020204" pitchFamily="34" charset="0"/>
                <a:ea typeface="+mn-ea"/>
                <a:cs typeface="+mn-cs"/>
              </a:rPr>
              <a:t>Credible</a:t>
            </a:r>
            <a:r>
              <a:rPr lang="en-GB" sz="1200" b="0" i="0" kern="1200" dirty="0">
                <a:solidFill>
                  <a:schemeClr val="tx1"/>
                </a:solidFill>
                <a:effectLst/>
                <a:latin typeface="Arial" panose="020B0604020202020204" pitchFamily="34" charset="0"/>
                <a:ea typeface="+mn-ea"/>
                <a:cs typeface="+mn-cs"/>
              </a:rPr>
              <a:t>. We see Credible as the </a:t>
            </a:r>
            <a:r>
              <a:rPr lang="en-GB" sz="1200" b="0" i="1" kern="1200" dirty="0">
                <a:solidFill>
                  <a:schemeClr val="tx1"/>
                </a:solidFill>
                <a:effectLst/>
                <a:latin typeface="Arial" panose="020B0604020202020204" pitchFamily="34" charset="0"/>
                <a:ea typeface="+mn-ea"/>
                <a:cs typeface="+mn-cs"/>
              </a:rPr>
              <a:t>Amazon Basics </a:t>
            </a:r>
            <a:r>
              <a:rPr lang="en-GB" sz="1200" b="0" i="0" kern="1200" dirty="0">
                <a:solidFill>
                  <a:schemeClr val="tx1"/>
                </a:solidFill>
                <a:effectLst/>
                <a:latin typeface="Arial" panose="020B0604020202020204" pitchFamily="34" charset="0"/>
                <a:ea typeface="+mn-ea"/>
                <a:cs typeface="+mn-cs"/>
              </a:rPr>
              <a:t>of credential wallets for the consumption, storage, and presentation of verifiable credentials on Android and iOS. It will be free to download and use, and it will support the core credential formats and protocols.”</a:t>
            </a:r>
          </a:p>
          <a:p>
            <a:pPr marL="171450" indent="-171450">
              <a:buFont typeface="Wingdings" pitchFamily="2" charset="2"/>
              <a:buChar char="§"/>
            </a:pPr>
            <a:r>
              <a:rPr lang="en-GB" sz="1200" b="0" i="0" kern="1200" dirty="0">
                <a:solidFill>
                  <a:schemeClr val="tx1"/>
                </a:solidFill>
                <a:effectLst/>
                <a:latin typeface="Arial" panose="020B0604020202020204" pitchFamily="34" charset="0"/>
                <a:ea typeface="+mn-ea"/>
                <a:cs typeface="+mn-cs"/>
              </a:rPr>
              <a:t>“</a:t>
            </a:r>
            <a:r>
              <a:rPr lang="en-GB" sz="1200" b="1" i="0" kern="1200" dirty="0" err="1">
                <a:solidFill>
                  <a:schemeClr val="tx1"/>
                </a:solidFill>
                <a:effectLst/>
                <a:latin typeface="Arial" panose="020B0604020202020204" pitchFamily="34" charset="0"/>
                <a:ea typeface="+mn-ea"/>
                <a:cs typeface="+mn-cs"/>
              </a:rPr>
              <a:t>DIDKit</a:t>
            </a:r>
            <a:r>
              <a:rPr lang="en-GB" sz="1200" b="1" i="0" kern="1200" dirty="0">
                <a:solidFill>
                  <a:schemeClr val="tx1"/>
                </a:solidFill>
                <a:effectLst/>
                <a:latin typeface="Arial" panose="020B0604020202020204" pitchFamily="34" charset="0"/>
                <a:ea typeface="+mn-ea"/>
                <a:cs typeface="+mn-cs"/>
              </a:rPr>
              <a:t> </a:t>
            </a:r>
            <a:r>
              <a:rPr lang="en-GB" sz="1200" b="0" i="0" kern="1200" dirty="0">
                <a:solidFill>
                  <a:schemeClr val="tx1"/>
                </a:solidFill>
                <a:effectLst/>
                <a:latin typeface="Arial" panose="020B0604020202020204" pitchFamily="34" charset="0"/>
                <a:ea typeface="+mn-ea"/>
                <a:cs typeface="+mn-cs"/>
              </a:rPr>
              <a:t>is a cross-platform toolkit for working with W3C Decentralized Identifiers (DIDs) and Verifiable Credentials (VCs). It allows you to resolve and manage DID documents, and also manage the entire lifecycle of Verifiable Credentials including their issuance, presentation, and verification.”</a:t>
            </a:r>
          </a:p>
          <a:p>
            <a:pPr marL="171450" indent="-171450">
              <a:buFont typeface="Wingdings" pitchFamily="2" charset="2"/>
              <a:buChar char="§"/>
            </a:pPr>
            <a:r>
              <a:rPr lang="en-GB" sz="1200" b="0" i="0" kern="1200" dirty="0">
                <a:solidFill>
                  <a:schemeClr val="tx1"/>
                </a:solidFill>
                <a:effectLst/>
                <a:latin typeface="Arial" panose="020B0604020202020204" pitchFamily="34" charset="0"/>
                <a:ea typeface="+mn-ea"/>
                <a:cs typeface="+mn-cs"/>
              </a:rPr>
              <a:t>“Intake is a smarter onboarding tool for businesses via secure document collection and processing. These artifacts can then be used as evidence to generate and issue credentials to the counterparty that originally uploaded them.”</a:t>
            </a:r>
          </a:p>
          <a:p>
            <a:pPr marL="171450" indent="-171450">
              <a:buFont typeface="Wingdings" pitchFamily="2" charset="2"/>
              <a:buChar char="§"/>
            </a:pPr>
            <a:r>
              <a:rPr lang="en-GB" sz="1200" b="0" i="0" kern="1200" dirty="0">
                <a:solidFill>
                  <a:schemeClr val="tx1"/>
                </a:solidFill>
                <a:effectLst/>
                <a:latin typeface="Arial" panose="020B0604020202020204" pitchFamily="34" charset="0"/>
                <a:ea typeface="+mn-ea"/>
                <a:cs typeface="+mn-cs"/>
              </a:rPr>
              <a:t>“Ambitious end-to-end DID/VC systems like the “agent frameworks” of the Hyperledger Aries project invite developers to build out a whole new kind of cloud architecture rather than integrating to today’s clouds, browsers, and enterprise ecosystems. This has </a:t>
            </a:r>
            <a:r>
              <a:rPr lang="en-GB" sz="1200" b="0" i="0" kern="1200" dirty="0" err="1">
                <a:solidFill>
                  <a:schemeClr val="tx1"/>
                </a:solidFill>
                <a:effectLst/>
                <a:latin typeface="Arial" panose="020B0604020202020204" pitchFamily="34" charset="0"/>
                <a:ea typeface="+mn-ea"/>
                <a:cs typeface="+mn-cs"/>
              </a:rPr>
              <a:t>channeled</a:t>
            </a:r>
            <a:r>
              <a:rPr lang="en-GB" sz="1200" b="0" i="0" kern="1200" dirty="0">
                <a:solidFill>
                  <a:schemeClr val="tx1"/>
                </a:solidFill>
                <a:effectLst/>
                <a:latin typeface="Arial" panose="020B0604020202020204" pitchFamily="34" charset="0"/>
                <a:ea typeface="+mn-ea"/>
                <a:cs typeface="+mn-cs"/>
              </a:rPr>
              <a:t> the energies of countless early adopters and experimenters and created a fascinating ecosystem, but it does not provide developers new to the space with architecturally un-opinionated, readily pluggable libraries.”</a:t>
            </a:r>
          </a:p>
          <a:p>
            <a:pPr marL="171450" indent="-171450">
              <a:buFont typeface="Wingdings" pitchFamily="2" charset="2"/>
              <a:buChar char="§"/>
            </a:pPr>
            <a:r>
              <a:rPr lang="en-GB" sz="1200" b="0" i="0" kern="1200" dirty="0">
                <a:solidFill>
                  <a:schemeClr val="tx1"/>
                </a:solidFill>
                <a:effectLst/>
                <a:latin typeface="Arial" panose="020B0604020202020204" pitchFamily="34" charset="0"/>
                <a:ea typeface="+mn-ea"/>
                <a:cs typeface="+mn-cs"/>
              </a:rPr>
              <a:t>“</a:t>
            </a:r>
            <a:r>
              <a:rPr lang="en-GB" sz="1200" b="0" i="0" u="sng" kern="1200" dirty="0">
                <a:solidFill>
                  <a:schemeClr val="tx1"/>
                </a:solidFill>
                <a:effectLst/>
                <a:latin typeface="Arial" panose="020B0604020202020204" pitchFamily="34" charset="0"/>
                <a:ea typeface="+mn-ea"/>
                <a:cs typeface="+mn-cs"/>
                <a:hlinkClick r:id="rId4"/>
              </a:rPr>
              <a:t>Verifiable Credentials (VCs)</a:t>
            </a:r>
            <a:r>
              <a:rPr lang="en-GB" sz="1200" b="0" i="0" kern="1200" dirty="0">
                <a:solidFill>
                  <a:schemeClr val="tx1"/>
                </a:solidFill>
                <a:effectLst/>
                <a:latin typeface="Arial" panose="020B0604020202020204" pitchFamily="34" charset="0"/>
                <a:ea typeface="+mn-ea"/>
                <a:cs typeface="+mn-cs"/>
              </a:rPr>
              <a:t> are a cryptographically-signed, contextualized, and highly portable data format used to represent beliefs about reality, such as someone’s educational certifications, employment history, and licenses. They can also be used to represent beliefs about non-person entities (NPEs) such as code repositories, IoT devices, and data sets.”</a:t>
            </a:r>
          </a:p>
          <a:p>
            <a:pPr marL="171450" indent="-171450">
              <a:buFont typeface="Wingdings" pitchFamily="2" charset="2"/>
              <a:buChar char="§"/>
            </a:pPr>
            <a:r>
              <a:rPr lang="en-GB" sz="1200" b="0" i="0" kern="1200" dirty="0">
                <a:solidFill>
                  <a:schemeClr val="tx1"/>
                </a:solidFill>
                <a:effectLst/>
                <a:latin typeface="Arial" panose="020B0604020202020204" pitchFamily="34" charset="0"/>
                <a:ea typeface="+mn-ea"/>
                <a:cs typeface="+mn-cs"/>
              </a:rPr>
              <a:t>“</a:t>
            </a:r>
            <a:r>
              <a:rPr lang="en-GB" sz="1200" b="0" i="0" u="sng" kern="1200" dirty="0">
                <a:solidFill>
                  <a:schemeClr val="tx1"/>
                </a:solidFill>
                <a:effectLst/>
                <a:latin typeface="Arial" panose="020B0604020202020204" pitchFamily="34" charset="0"/>
                <a:ea typeface="+mn-ea"/>
                <a:cs typeface="+mn-cs"/>
                <a:hlinkClick r:id="rId5"/>
              </a:rPr>
              <a:t>Decentralized Identifiers (DIDs)</a:t>
            </a:r>
            <a:r>
              <a:rPr lang="en-GB" sz="1200" b="0" i="0" kern="1200" dirty="0">
                <a:solidFill>
                  <a:schemeClr val="tx1"/>
                </a:solidFill>
                <a:effectLst/>
                <a:latin typeface="Arial" panose="020B0604020202020204" pitchFamily="34" charset="0"/>
                <a:ea typeface="+mn-ea"/>
                <a:cs typeface="+mn-cs"/>
              </a:rPr>
              <a:t> are a kind of URI that can be universally resolvable across the Internet, public blockchains, and other data sources. They are used in conjunction with a </a:t>
            </a:r>
            <a:r>
              <a:rPr lang="en-GB" sz="1200" b="0" i="0" u="sng" kern="1200" dirty="0">
                <a:solidFill>
                  <a:schemeClr val="tx1"/>
                </a:solidFill>
                <a:effectLst/>
                <a:latin typeface="Arial" panose="020B0604020202020204" pitchFamily="34" charset="0"/>
                <a:ea typeface="+mn-ea"/>
                <a:cs typeface="+mn-cs"/>
                <a:hlinkClick r:id="rId6"/>
              </a:rPr>
              <a:t>DID method</a:t>
            </a:r>
            <a:r>
              <a:rPr lang="en-GB" sz="1200" b="0" i="0" kern="1200" dirty="0">
                <a:solidFill>
                  <a:schemeClr val="tx1"/>
                </a:solidFill>
                <a:effectLst/>
                <a:latin typeface="Arial" panose="020B0604020202020204" pitchFamily="34" charset="0"/>
                <a:ea typeface="+mn-ea"/>
                <a:cs typeface="+mn-cs"/>
              </a:rPr>
              <a:t> to establish public key-based control authority of a “</a:t>
            </a:r>
            <a:r>
              <a:rPr lang="en-GB" sz="1200" b="0" i="0" u="sng" kern="1200" dirty="0">
                <a:solidFill>
                  <a:schemeClr val="tx1"/>
                </a:solidFill>
                <a:effectLst/>
                <a:latin typeface="Arial" panose="020B0604020202020204" pitchFamily="34" charset="0"/>
                <a:ea typeface="+mn-ea"/>
                <a:cs typeface="+mn-cs"/>
                <a:hlinkClick r:id="rId7"/>
              </a:rPr>
              <a:t>DID controller</a:t>
            </a:r>
            <a:r>
              <a:rPr lang="en-GB" sz="1200" b="0" i="0" kern="1200" dirty="0">
                <a:solidFill>
                  <a:schemeClr val="tx1"/>
                </a:solidFill>
                <a:effectLst/>
                <a:latin typeface="Arial" panose="020B0604020202020204" pitchFamily="34" charset="0"/>
                <a:ea typeface="+mn-ea"/>
                <a:cs typeface="+mn-cs"/>
              </a:rPr>
              <a:t>” and enable service discovery of “service endpoints.” People may manage several DIDs each to keep different aspects of their life separate and private. DIDs may also be managed by non-person entities, such as software agents, industrial equipment, and computer servers.”</a:t>
            </a:r>
          </a:p>
          <a:p>
            <a:pPr marL="171450" indent="-171450">
              <a:buFont typeface="Wingdings" pitchFamily="2" charset="2"/>
              <a:buChar char="§"/>
            </a:pPr>
            <a:r>
              <a:rPr lang="en-GB" sz="1200" b="0" i="0" kern="1200" dirty="0">
                <a:solidFill>
                  <a:schemeClr val="tx1"/>
                </a:solidFill>
                <a:effectLst/>
                <a:latin typeface="Arial" panose="020B0604020202020204" pitchFamily="34" charset="0"/>
                <a:ea typeface="+mn-ea"/>
                <a:cs typeface="+mn-cs"/>
              </a:rPr>
              <a:t>“VCs and DIDs may be used together in powerful patterns, built from the fundamental issuance, storage, verification, and revocation workflow. DIDs can be used to cryptographically sign VCs, and because most DIDs can be resolved to their public keys, anyone can then verify the produced VC as authentic and tamper-proof, thereby increasing their trust of the information inside.”</a:t>
            </a:r>
          </a:p>
          <a:p>
            <a:pPr marL="171450" indent="-171450">
              <a:buFont typeface="Wingdings" pitchFamily="2" charset="2"/>
              <a:buChar char="§"/>
            </a:pPr>
            <a:r>
              <a:rPr lang="en-GB" sz="1200" b="0" i="0" kern="1200" dirty="0">
                <a:solidFill>
                  <a:schemeClr val="tx1"/>
                </a:solidFill>
                <a:effectLst/>
                <a:latin typeface="Arial" panose="020B0604020202020204" pitchFamily="34" charset="0"/>
                <a:ea typeface="+mn-ea"/>
                <a:cs typeface="+mn-cs"/>
              </a:rPr>
              <a:t>“Spruce takes the position that when it comes to user data, only the absolute minimum amount necessary should be stored on public blockchains.”</a:t>
            </a:r>
          </a:p>
          <a:p>
            <a:br>
              <a:rPr lang="en-GB" dirty="0"/>
            </a:br>
            <a:endParaRPr lang="en-GB" sz="1200" b="0" i="0" kern="1200" dirty="0">
              <a:solidFill>
                <a:schemeClr val="tx1"/>
              </a:solidFill>
              <a:effectLst/>
              <a:latin typeface="Arial" panose="020B0604020202020204" pitchFamily="34" charset="0"/>
              <a:ea typeface="+mn-ea"/>
              <a:cs typeface="+mn-cs"/>
            </a:endParaRPr>
          </a:p>
          <a:p>
            <a:pPr marL="171450" indent="-171450">
              <a:buFont typeface="Wingdings" pitchFamily="2" charset="2"/>
              <a:buChar char="§"/>
            </a:pPr>
            <a:endParaRPr lang="en-GB" sz="1200" b="0" i="0" kern="1200" dirty="0">
              <a:solidFill>
                <a:schemeClr val="tx1"/>
              </a:solidFill>
              <a:effectLst/>
              <a:latin typeface="Arial" panose="020B0604020202020204" pitchFamily="34" charset="0"/>
              <a:ea typeface="+mn-ea"/>
              <a:cs typeface="+mn-cs"/>
            </a:endParaRPr>
          </a:p>
          <a:p>
            <a:endParaRPr lang="en-GB" sz="1200" b="0" i="0" kern="1200" dirty="0">
              <a:solidFill>
                <a:schemeClr val="tx1"/>
              </a:solidFill>
              <a:effectLst/>
              <a:latin typeface="Arial" panose="020B0604020202020204" pitchFamily="34" charset="0"/>
              <a:ea typeface="+mn-ea"/>
              <a:cs typeface="+mn-cs"/>
            </a:endParaRPr>
          </a:p>
          <a:p>
            <a:endParaRPr lang="en-GB" sz="1200" b="0" i="0" kern="1200" dirty="0">
              <a:solidFill>
                <a:schemeClr val="tx1"/>
              </a:solidFill>
              <a:effectLst/>
              <a:latin typeface="Arial" panose="020B0604020202020204" pitchFamily="34" charset="0"/>
              <a:ea typeface="+mn-ea"/>
              <a:cs typeface="+mn-cs"/>
            </a:endParaRPr>
          </a:p>
          <a:p>
            <a:endParaRPr lang="en-GB" sz="1200" b="0" i="0" kern="1200" dirty="0">
              <a:solidFill>
                <a:schemeClr val="tx1"/>
              </a:solidFill>
              <a:effectLst/>
              <a:latin typeface="Arial" panose="020B0604020202020204" pitchFamily="34" charset="0"/>
              <a:ea typeface="+mn-ea"/>
              <a:cs typeface="+mn-cs"/>
            </a:endParaRPr>
          </a:p>
          <a:p>
            <a:br>
              <a:rPr lang="en-GB" dirty="0"/>
            </a:br>
            <a:endParaRPr lang="en-GB" sz="1200" b="0" i="0" kern="1200" dirty="0">
              <a:solidFill>
                <a:schemeClr val="tx1"/>
              </a:solidFill>
              <a:effectLst/>
              <a:latin typeface="Arial" panose="020B0604020202020204" pitchFamily="34" charset="0"/>
              <a:ea typeface="+mn-ea"/>
              <a:cs typeface="+mn-cs"/>
            </a:endParaRPr>
          </a:p>
          <a:p>
            <a:pPr marL="171450" indent="-171450">
              <a:buFont typeface="Wingdings" pitchFamily="2" charset="2"/>
              <a:buChar char="§"/>
            </a:pPr>
            <a:endParaRPr lang="en-GB" sz="1200" b="0" i="0" kern="1200" dirty="0">
              <a:solidFill>
                <a:schemeClr val="tx1"/>
              </a:solidFill>
              <a:effectLst/>
              <a:latin typeface="Arial" panose="020B0604020202020204" pitchFamily="34" charset="0"/>
              <a:ea typeface="+mn-ea"/>
              <a:cs typeface="+mn-cs"/>
            </a:endParaRPr>
          </a:p>
          <a:p>
            <a:pPr marL="171450" indent="-171450">
              <a:buFont typeface="Wingdings" pitchFamily="2" charset="2"/>
              <a:buChar char="§"/>
            </a:pPr>
            <a:endParaRPr lang="en-DE" dirty="0"/>
          </a:p>
          <a:p>
            <a:endParaRPr lang="en-US" dirty="0"/>
          </a:p>
        </p:txBody>
      </p:sp>
      <p:sp>
        <p:nvSpPr>
          <p:cNvPr id="4" name="Slide Number Placeholder 3"/>
          <p:cNvSpPr>
            <a:spLocks noGrp="1"/>
          </p:cNvSpPr>
          <p:nvPr>
            <p:ph type="sldNum" sz="quarter" idx="5"/>
          </p:nvPr>
        </p:nvSpPr>
        <p:spPr/>
        <p:txBody>
          <a:bodyPr/>
          <a:lstStyle/>
          <a:p>
            <a:fld id="{5D391653-064E-4827-822F-FDE4CBA105F3}" type="slidenum">
              <a:rPr lang="de-DE" smtClean="0"/>
              <a:t>71</a:t>
            </a:fld>
            <a:endParaRPr lang="de-DE"/>
          </a:p>
        </p:txBody>
      </p:sp>
    </p:spTree>
    <p:extLst>
      <p:ext uri="{BB962C8B-B14F-4D97-AF65-F5344CB8AC3E}">
        <p14:creationId xmlns:p14="http://schemas.microsoft.com/office/powerpoint/2010/main" val="30895719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r>
              <a:rPr lang="de-DE" dirty="0"/>
              <a:t>“</a:t>
            </a:r>
            <a:r>
              <a:rPr lang="en-GB" sz="1200" b="0" i="0" kern="1200" dirty="0">
                <a:solidFill>
                  <a:schemeClr val="tx1"/>
                </a:solidFill>
                <a:effectLst/>
                <a:latin typeface="Arial" panose="020B0604020202020204" pitchFamily="34" charset="0"/>
                <a:ea typeface="+mn-ea"/>
                <a:cs typeface="+mn-cs"/>
              </a:rPr>
              <a:t>The problem of establishing trust between parties is not unique to artists. In the payments and financial services industries, this is often required. The same technology powering creators’ TZP can also enable </a:t>
            </a:r>
            <a:r>
              <a:rPr lang="en-GB" sz="1200" b="0" i="0" kern="1200" dirty="0" err="1">
                <a:solidFill>
                  <a:schemeClr val="tx1"/>
                </a:solidFill>
                <a:effectLst/>
                <a:latin typeface="Arial" panose="020B0604020202020204" pitchFamily="34" charset="0"/>
                <a:ea typeface="+mn-ea"/>
                <a:cs typeface="+mn-cs"/>
              </a:rPr>
              <a:t>Tezos</a:t>
            </a:r>
            <a:r>
              <a:rPr lang="en-GB" sz="1200" b="0" i="0" kern="1200" dirty="0">
                <a:solidFill>
                  <a:schemeClr val="tx1"/>
                </a:solidFill>
                <a:effectLst/>
                <a:latin typeface="Arial" panose="020B0604020202020204" pitchFamily="34" charset="0"/>
                <a:ea typeface="+mn-ea"/>
                <a:cs typeface="+mn-cs"/>
              </a:rPr>
              <a:t> addresses to satisfy enterprise use cases. We intend to support verifications for corporate and enterprise stakeholders, such as proof of DNS record control, external audit reports, and corporate filings containing identity proofs.”</a:t>
            </a:r>
          </a:p>
          <a:p>
            <a:pPr marL="171450" indent="-171450">
              <a:buFont typeface="Wingdings" pitchFamily="2" charset="2"/>
              <a:buChar char="§"/>
            </a:pPr>
            <a:endParaRPr lang="en-GB" sz="1200" b="0" i="0" kern="1200" dirty="0">
              <a:solidFill>
                <a:schemeClr val="tx1"/>
              </a:solidFill>
              <a:effectLst/>
              <a:latin typeface="Arial" panose="020B0604020202020204" pitchFamily="34" charset="0"/>
              <a:ea typeface="+mn-ea"/>
              <a:cs typeface="+mn-cs"/>
            </a:endParaRPr>
          </a:p>
          <a:p>
            <a:br>
              <a:rPr lang="en-GB" dirty="0"/>
            </a:br>
            <a:endParaRPr lang="en-GB" sz="1200" b="0" i="0" kern="1200" dirty="0">
              <a:solidFill>
                <a:schemeClr val="tx1"/>
              </a:solidFill>
              <a:effectLst/>
              <a:latin typeface="Arial" panose="020B0604020202020204" pitchFamily="34" charset="0"/>
              <a:ea typeface="+mn-ea"/>
              <a:cs typeface="+mn-cs"/>
            </a:endParaRPr>
          </a:p>
          <a:p>
            <a:pPr marL="171450" indent="-171450">
              <a:buFont typeface="Wingdings" pitchFamily="2" charset="2"/>
              <a:buChar char="§"/>
            </a:pPr>
            <a:endParaRPr lang="en-GB" sz="1200" b="0" i="0" kern="1200" dirty="0">
              <a:solidFill>
                <a:schemeClr val="tx1"/>
              </a:solidFill>
              <a:effectLst/>
              <a:latin typeface="Arial" panose="020B0604020202020204" pitchFamily="34" charset="0"/>
              <a:ea typeface="+mn-ea"/>
              <a:cs typeface="+mn-cs"/>
            </a:endParaRPr>
          </a:p>
          <a:p>
            <a:endParaRPr lang="en-GB" sz="1200" b="0" i="0" kern="1200" dirty="0">
              <a:solidFill>
                <a:schemeClr val="tx1"/>
              </a:solidFill>
              <a:effectLst/>
              <a:latin typeface="Arial" panose="020B0604020202020204" pitchFamily="34" charset="0"/>
              <a:ea typeface="+mn-ea"/>
              <a:cs typeface="+mn-cs"/>
            </a:endParaRPr>
          </a:p>
          <a:p>
            <a:endParaRPr lang="en-GB" sz="1200" b="0" i="0" kern="1200" dirty="0">
              <a:solidFill>
                <a:schemeClr val="tx1"/>
              </a:solidFill>
              <a:effectLst/>
              <a:latin typeface="Arial" panose="020B0604020202020204" pitchFamily="34" charset="0"/>
              <a:ea typeface="+mn-ea"/>
              <a:cs typeface="+mn-cs"/>
            </a:endParaRPr>
          </a:p>
          <a:p>
            <a:endParaRPr lang="en-GB" sz="1200" b="0" i="0" kern="1200" dirty="0">
              <a:solidFill>
                <a:schemeClr val="tx1"/>
              </a:solidFill>
              <a:effectLst/>
              <a:latin typeface="Arial" panose="020B0604020202020204" pitchFamily="34" charset="0"/>
              <a:ea typeface="+mn-ea"/>
              <a:cs typeface="+mn-cs"/>
            </a:endParaRPr>
          </a:p>
          <a:p>
            <a:br>
              <a:rPr lang="en-GB" dirty="0"/>
            </a:br>
            <a:endParaRPr lang="en-GB" sz="1200" b="0" i="0" kern="1200" dirty="0">
              <a:solidFill>
                <a:schemeClr val="tx1"/>
              </a:solidFill>
              <a:effectLst/>
              <a:latin typeface="Arial" panose="020B0604020202020204" pitchFamily="34" charset="0"/>
              <a:ea typeface="+mn-ea"/>
              <a:cs typeface="+mn-cs"/>
            </a:endParaRPr>
          </a:p>
          <a:p>
            <a:pPr marL="171450" indent="-171450">
              <a:buFont typeface="Wingdings" pitchFamily="2" charset="2"/>
              <a:buChar char="§"/>
            </a:pPr>
            <a:endParaRPr lang="en-GB" sz="1200" b="0" i="0" kern="1200" dirty="0">
              <a:solidFill>
                <a:schemeClr val="tx1"/>
              </a:solidFill>
              <a:effectLst/>
              <a:latin typeface="Arial" panose="020B0604020202020204" pitchFamily="34" charset="0"/>
              <a:ea typeface="+mn-ea"/>
              <a:cs typeface="+mn-cs"/>
            </a:endParaRPr>
          </a:p>
          <a:p>
            <a:pPr marL="171450" indent="-171450">
              <a:buFont typeface="Wingdings" pitchFamily="2" charset="2"/>
              <a:buChar char="§"/>
            </a:pPr>
            <a:endParaRPr lang="en-DE" dirty="0"/>
          </a:p>
          <a:p>
            <a:endParaRPr lang="en-US" dirty="0"/>
          </a:p>
        </p:txBody>
      </p:sp>
      <p:sp>
        <p:nvSpPr>
          <p:cNvPr id="4" name="Slide Number Placeholder 3"/>
          <p:cNvSpPr>
            <a:spLocks noGrp="1"/>
          </p:cNvSpPr>
          <p:nvPr>
            <p:ph type="sldNum" sz="quarter" idx="5"/>
          </p:nvPr>
        </p:nvSpPr>
        <p:spPr/>
        <p:txBody>
          <a:bodyPr/>
          <a:lstStyle/>
          <a:p>
            <a:fld id="{5D391653-064E-4827-822F-FDE4CBA105F3}" type="slidenum">
              <a:rPr lang="de-DE" smtClean="0"/>
              <a:t>72</a:t>
            </a:fld>
            <a:endParaRPr lang="de-DE"/>
          </a:p>
        </p:txBody>
      </p:sp>
    </p:spTree>
    <p:extLst>
      <p:ext uri="{BB962C8B-B14F-4D97-AF65-F5344CB8AC3E}">
        <p14:creationId xmlns:p14="http://schemas.microsoft.com/office/powerpoint/2010/main" val="21004646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73</a:t>
            </a:fld>
            <a:endParaRPr lang="de-DE"/>
          </a:p>
        </p:txBody>
      </p:sp>
    </p:spTree>
    <p:extLst>
      <p:ext uri="{BB962C8B-B14F-4D97-AF65-F5344CB8AC3E}">
        <p14:creationId xmlns:p14="http://schemas.microsoft.com/office/powerpoint/2010/main" val="71923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slide is meant as a non-technical introduction/recap of what a blockchain is.</a:t>
            </a:r>
          </a:p>
          <a:p>
            <a:r>
              <a:rPr lang="en-US" noProof="0" dirty="0"/>
              <a:t>It abstracts from conceptual and technical explanations about hashes, consensus algorithms, etc.</a:t>
            </a:r>
          </a:p>
        </p:txBody>
      </p:sp>
      <p:sp>
        <p:nvSpPr>
          <p:cNvPr id="4" name="Foliennummernplatzhalter 3"/>
          <p:cNvSpPr>
            <a:spLocks noGrp="1"/>
          </p:cNvSpPr>
          <p:nvPr>
            <p:ph type="sldNum" sz="quarter" idx="5"/>
          </p:nvPr>
        </p:nvSpPr>
        <p:spPr/>
        <p:txBody>
          <a:bodyPr/>
          <a:lstStyle/>
          <a:p>
            <a:fld id="{5D391653-064E-4827-822F-FDE4CBA105F3}" type="slidenum">
              <a:rPr lang="de-DE" smtClean="0"/>
              <a:t>8</a:t>
            </a:fld>
            <a:endParaRPr lang="de-DE"/>
          </a:p>
        </p:txBody>
      </p:sp>
    </p:spTree>
    <p:extLst>
      <p:ext uri="{BB962C8B-B14F-4D97-AF65-F5344CB8AC3E}">
        <p14:creationId xmlns:p14="http://schemas.microsoft.com/office/powerpoint/2010/main" val="31854465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a:p>
            <a:endParaRPr lang="en-US" noProof="0"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BE672-09B1-4DFA-AEC8-407D621E32E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78713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en-GB" dirty="0"/>
          </a:p>
        </p:txBody>
      </p:sp>
      <p:sp>
        <p:nvSpPr>
          <p:cNvPr id="4" name="Foliennummernplatzhalter 3"/>
          <p:cNvSpPr>
            <a:spLocks noGrp="1"/>
          </p:cNvSpPr>
          <p:nvPr>
            <p:ph type="sldNum" sz="quarter" idx="5"/>
          </p:nvPr>
        </p:nvSpPr>
        <p:spPr/>
        <p:txBody>
          <a:bodyPr/>
          <a:lstStyle/>
          <a:p>
            <a:fld id="{1FFBE672-09B1-4DFA-AEC8-407D621E32E1}" type="slidenum">
              <a:rPr lang="en-GB" smtClean="0"/>
              <a:t>75</a:t>
            </a:fld>
            <a:endParaRPr lang="en-GB"/>
          </a:p>
        </p:txBody>
      </p:sp>
    </p:spTree>
    <p:extLst>
      <p:ext uri="{BB962C8B-B14F-4D97-AF65-F5344CB8AC3E}">
        <p14:creationId xmlns:p14="http://schemas.microsoft.com/office/powerpoint/2010/main" val="1026348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en-GB" dirty="0"/>
          </a:p>
        </p:txBody>
      </p:sp>
      <p:sp>
        <p:nvSpPr>
          <p:cNvPr id="4" name="Foliennummernplatzhalter 3"/>
          <p:cNvSpPr>
            <a:spLocks noGrp="1"/>
          </p:cNvSpPr>
          <p:nvPr>
            <p:ph type="sldNum" sz="quarter" idx="5"/>
          </p:nvPr>
        </p:nvSpPr>
        <p:spPr/>
        <p:txBody>
          <a:bodyPr/>
          <a:lstStyle/>
          <a:p>
            <a:fld id="{1FFBE672-09B1-4DFA-AEC8-407D621E32E1}" type="slidenum">
              <a:rPr lang="en-GB" smtClean="0"/>
              <a:t>76</a:t>
            </a:fld>
            <a:endParaRPr lang="en-GB"/>
          </a:p>
        </p:txBody>
      </p:sp>
    </p:spTree>
    <p:extLst>
      <p:ext uri="{BB962C8B-B14F-4D97-AF65-F5344CB8AC3E}">
        <p14:creationId xmlns:p14="http://schemas.microsoft.com/office/powerpoint/2010/main" val="8487833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en-GB" dirty="0"/>
          </a:p>
        </p:txBody>
      </p:sp>
      <p:sp>
        <p:nvSpPr>
          <p:cNvPr id="4" name="Foliennummernplatzhalter 3"/>
          <p:cNvSpPr>
            <a:spLocks noGrp="1"/>
          </p:cNvSpPr>
          <p:nvPr>
            <p:ph type="sldNum" sz="quarter" idx="5"/>
          </p:nvPr>
        </p:nvSpPr>
        <p:spPr/>
        <p:txBody>
          <a:bodyPr/>
          <a:lstStyle/>
          <a:p>
            <a:fld id="{1FFBE672-09B1-4DFA-AEC8-407D621E32E1}" type="slidenum">
              <a:rPr lang="en-GB" smtClean="0"/>
              <a:t>77</a:t>
            </a:fld>
            <a:endParaRPr lang="en-GB"/>
          </a:p>
        </p:txBody>
      </p:sp>
    </p:spTree>
    <p:extLst>
      <p:ext uri="{BB962C8B-B14F-4D97-AF65-F5344CB8AC3E}">
        <p14:creationId xmlns:p14="http://schemas.microsoft.com/office/powerpoint/2010/main" val="5024200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en-GB" dirty="0"/>
          </a:p>
        </p:txBody>
      </p:sp>
      <p:sp>
        <p:nvSpPr>
          <p:cNvPr id="4" name="Foliennummernplatzhalter 3"/>
          <p:cNvSpPr>
            <a:spLocks noGrp="1"/>
          </p:cNvSpPr>
          <p:nvPr>
            <p:ph type="sldNum" sz="quarter" idx="5"/>
          </p:nvPr>
        </p:nvSpPr>
        <p:spPr/>
        <p:txBody>
          <a:bodyPr/>
          <a:lstStyle/>
          <a:p>
            <a:fld id="{1FFBE672-09B1-4DFA-AEC8-407D621E32E1}" type="slidenum">
              <a:rPr lang="en-GB" smtClean="0"/>
              <a:t>78</a:t>
            </a:fld>
            <a:endParaRPr lang="en-GB"/>
          </a:p>
        </p:txBody>
      </p:sp>
    </p:spTree>
    <p:extLst>
      <p:ext uri="{BB962C8B-B14F-4D97-AF65-F5344CB8AC3E}">
        <p14:creationId xmlns:p14="http://schemas.microsoft.com/office/powerpoint/2010/main" val="20557014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en-GB" dirty="0"/>
          </a:p>
        </p:txBody>
      </p:sp>
      <p:sp>
        <p:nvSpPr>
          <p:cNvPr id="4" name="Foliennummernplatzhalter 3"/>
          <p:cNvSpPr>
            <a:spLocks noGrp="1"/>
          </p:cNvSpPr>
          <p:nvPr>
            <p:ph type="sldNum" sz="quarter" idx="5"/>
          </p:nvPr>
        </p:nvSpPr>
        <p:spPr/>
        <p:txBody>
          <a:bodyPr/>
          <a:lstStyle/>
          <a:p>
            <a:fld id="{1FFBE672-09B1-4DFA-AEC8-407D621E32E1}" type="slidenum">
              <a:rPr lang="en-GB" smtClean="0"/>
              <a:t>79</a:t>
            </a:fld>
            <a:endParaRPr lang="en-GB"/>
          </a:p>
        </p:txBody>
      </p:sp>
    </p:spTree>
    <p:extLst>
      <p:ext uri="{BB962C8B-B14F-4D97-AF65-F5344CB8AC3E}">
        <p14:creationId xmlns:p14="http://schemas.microsoft.com/office/powerpoint/2010/main" val="28307621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en-GB" dirty="0"/>
          </a:p>
        </p:txBody>
      </p:sp>
      <p:sp>
        <p:nvSpPr>
          <p:cNvPr id="4" name="Foliennummernplatzhalter 3"/>
          <p:cNvSpPr>
            <a:spLocks noGrp="1"/>
          </p:cNvSpPr>
          <p:nvPr>
            <p:ph type="sldNum" sz="quarter" idx="5"/>
          </p:nvPr>
        </p:nvSpPr>
        <p:spPr/>
        <p:txBody>
          <a:bodyPr/>
          <a:lstStyle/>
          <a:p>
            <a:fld id="{1FFBE672-09B1-4DFA-AEC8-407D621E32E1}" type="slidenum">
              <a:rPr lang="en-GB" smtClean="0"/>
              <a:t>80</a:t>
            </a:fld>
            <a:endParaRPr lang="en-GB"/>
          </a:p>
        </p:txBody>
      </p:sp>
    </p:spTree>
    <p:extLst>
      <p:ext uri="{BB962C8B-B14F-4D97-AF65-F5344CB8AC3E}">
        <p14:creationId xmlns:p14="http://schemas.microsoft.com/office/powerpoint/2010/main" val="11546697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en-GB" dirty="0"/>
          </a:p>
        </p:txBody>
      </p:sp>
      <p:sp>
        <p:nvSpPr>
          <p:cNvPr id="4" name="Foliennummernplatzhalter 3"/>
          <p:cNvSpPr>
            <a:spLocks noGrp="1"/>
          </p:cNvSpPr>
          <p:nvPr>
            <p:ph type="sldNum" sz="quarter" idx="5"/>
          </p:nvPr>
        </p:nvSpPr>
        <p:spPr/>
        <p:txBody>
          <a:bodyPr/>
          <a:lstStyle/>
          <a:p>
            <a:fld id="{1FFBE672-09B1-4DFA-AEC8-407D621E32E1}" type="slidenum">
              <a:rPr lang="en-GB" smtClean="0"/>
              <a:t>81</a:t>
            </a:fld>
            <a:endParaRPr lang="en-GB"/>
          </a:p>
        </p:txBody>
      </p:sp>
    </p:spTree>
    <p:extLst>
      <p:ext uri="{BB962C8B-B14F-4D97-AF65-F5344CB8AC3E}">
        <p14:creationId xmlns:p14="http://schemas.microsoft.com/office/powerpoint/2010/main" val="22385692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en-GB" dirty="0"/>
          </a:p>
        </p:txBody>
      </p:sp>
      <p:sp>
        <p:nvSpPr>
          <p:cNvPr id="4" name="Foliennummernplatzhalter 3"/>
          <p:cNvSpPr>
            <a:spLocks noGrp="1"/>
          </p:cNvSpPr>
          <p:nvPr>
            <p:ph type="sldNum" sz="quarter" idx="5"/>
          </p:nvPr>
        </p:nvSpPr>
        <p:spPr/>
        <p:txBody>
          <a:bodyPr/>
          <a:lstStyle/>
          <a:p>
            <a:fld id="{1FFBE672-09B1-4DFA-AEC8-407D621E32E1}" type="slidenum">
              <a:rPr lang="en-GB" smtClean="0"/>
              <a:t>82</a:t>
            </a:fld>
            <a:endParaRPr lang="en-GB"/>
          </a:p>
        </p:txBody>
      </p:sp>
    </p:spTree>
    <p:extLst>
      <p:ext uri="{BB962C8B-B14F-4D97-AF65-F5344CB8AC3E}">
        <p14:creationId xmlns:p14="http://schemas.microsoft.com/office/powerpoint/2010/main" val="31047670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is one of the core pitch slides: It opens the last chapter of the storyline „Why blockchain? Why public blockchain? Why Tezos?“</a:t>
            </a:r>
          </a:p>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83</a:t>
            </a:fld>
            <a:endParaRPr lang="de-DE"/>
          </a:p>
        </p:txBody>
      </p:sp>
    </p:spTree>
    <p:extLst>
      <p:ext uri="{BB962C8B-B14F-4D97-AF65-F5344CB8AC3E}">
        <p14:creationId xmlns:p14="http://schemas.microsoft.com/office/powerpoint/2010/main" val="3668157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is one of the core pitch slides: It gives a summary of the answer to the question why to build an application with a blockchain!</a:t>
            </a:r>
          </a:p>
          <a:p>
            <a:r>
              <a:rPr lang="en-US" noProof="0" dirty="0"/>
              <a:t>It is the introductory slide of the storyline “Why blockchain? Why public blockchain? Why Tezos?”</a:t>
            </a:r>
          </a:p>
          <a:p>
            <a:r>
              <a:rPr lang="en-US" noProof="0" dirty="0"/>
              <a:t>The icons are meant as visual „support“ for the main arguments.</a:t>
            </a:r>
          </a:p>
          <a:p>
            <a:endParaRPr lang="de-DE" dirty="0"/>
          </a:p>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9</a:t>
            </a:fld>
            <a:endParaRPr lang="de-DE"/>
          </a:p>
        </p:txBody>
      </p:sp>
    </p:spTree>
    <p:extLst>
      <p:ext uri="{BB962C8B-B14F-4D97-AF65-F5344CB8AC3E}">
        <p14:creationId xmlns:p14="http://schemas.microsoft.com/office/powerpoint/2010/main" val="16933326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The </a:t>
            </a:r>
            <a:r>
              <a:rPr lang="en-US" noProof="0" dirty="0" err="1"/>
              <a:t>mythbuster</a:t>
            </a:r>
            <a:r>
              <a:rPr lang="en-US" noProof="0" dirty="0"/>
              <a:t> slides are well suited for presentations and target less informed audiences.</a:t>
            </a:r>
          </a:p>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84</a:t>
            </a:fld>
            <a:endParaRPr lang="de-DE"/>
          </a:p>
        </p:txBody>
      </p:sp>
    </p:spTree>
    <p:extLst>
      <p:ext uri="{BB962C8B-B14F-4D97-AF65-F5344CB8AC3E}">
        <p14:creationId xmlns:p14="http://schemas.microsoft.com/office/powerpoint/2010/main" val="18572282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The </a:t>
            </a:r>
            <a:r>
              <a:rPr lang="en-US" noProof="0" dirty="0" err="1"/>
              <a:t>mythbuster</a:t>
            </a:r>
            <a:r>
              <a:rPr lang="en-US" noProof="0" dirty="0"/>
              <a:t> slides are well suited for presentations and target less informed audiences.</a:t>
            </a:r>
          </a:p>
        </p:txBody>
      </p:sp>
      <p:sp>
        <p:nvSpPr>
          <p:cNvPr id="4" name="Foliennummernplatzhalter 3"/>
          <p:cNvSpPr>
            <a:spLocks noGrp="1"/>
          </p:cNvSpPr>
          <p:nvPr>
            <p:ph type="sldNum" sz="quarter" idx="5"/>
          </p:nvPr>
        </p:nvSpPr>
        <p:spPr/>
        <p:txBody>
          <a:bodyPr/>
          <a:lstStyle/>
          <a:p>
            <a:fld id="{5D391653-064E-4827-822F-FDE4CBA105F3}" type="slidenum">
              <a:rPr lang="de-DE" smtClean="0"/>
              <a:t>85</a:t>
            </a:fld>
            <a:endParaRPr lang="de-DE"/>
          </a:p>
        </p:txBody>
      </p:sp>
    </p:spTree>
    <p:extLst>
      <p:ext uri="{BB962C8B-B14F-4D97-AF65-F5344CB8AC3E}">
        <p14:creationId xmlns:p14="http://schemas.microsoft.com/office/powerpoint/2010/main" val="32488484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 </a:t>
            </a:r>
            <a:r>
              <a:rPr lang="en-US" noProof="0" dirty="0" err="1"/>
              <a:t>mythbuster</a:t>
            </a:r>
            <a:r>
              <a:rPr lang="en-US" noProof="0" dirty="0"/>
              <a:t> slides are well suited for presentations and target less informed audiences.</a:t>
            </a:r>
          </a:p>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86</a:t>
            </a:fld>
            <a:endParaRPr lang="de-DE"/>
          </a:p>
        </p:txBody>
      </p:sp>
    </p:spTree>
    <p:extLst>
      <p:ext uri="{BB962C8B-B14F-4D97-AF65-F5344CB8AC3E}">
        <p14:creationId xmlns:p14="http://schemas.microsoft.com/office/powerpoint/2010/main" val="21099581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 </a:t>
            </a:r>
            <a:r>
              <a:rPr lang="en-US" noProof="0" dirty="0" err="1"/>
              <a:t>mythbuster</a:t>
            </a:r>
            <a:r>
              <a:rPr lang="en-US" noProof="0" dirty="0"/>
              <a:t> slides are well suited for presentations and target less informed audiences.</a:t>
            </a:r>
          </a:p>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87</a:t>
            </a:fld>
            <a:endParaRPr lang="de-DE"/>
          </a:p>
        </p:txBody>
      </p:sp>
    </p:spTree>
    <p:extLst>
      <p:ext uri="{BB962C8B-B14F-4D97-AF65-F5344CB8AC3E}">
        <p14:creationId xmlns:p14="http://schemas.microsoft.com/office/powerpoint/2010/main" val="40579359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 </a:t>
            </a:r>
            <a:r>
              <a:rPr lang="en-US" noProof="0" dirty="0" err="1"/>
              <a:t>mythbuster</a:t>
            </a:r>
            <a:r>
              <a:rPr lang="en-US" noProof="0" dirty="0"/>
              <a:t> slides are well suited for presentations and target less informed audiences.</a:t>
            </a:r>
          </a:p>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88</a:t>
            </a:fld>
            <a:endParaRPr lang="de-DE"/>
          </a:p>
        </p:txBody>
      </p:sp>
    </p:spTree>
    <p:extLst>
      <p:ext uri="{BB962C8B-B14F-4D97-AF65-F5344CB8AC3E}">
        <p14:creationId xmlns:p14="http://schemas.microsoft.com/office/powerpoint/2010/main" val="32447821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 </a:t>
            </a:r>
            <a:r>
              <a:rPr lang="en-US" noProof="0" dirty="0" err="1"/>
              <a:t>mythbuster</a:t>
            </a:r>
            <a:r>
              <a:rPr lang="en-US" noProof="0" dirty="0"/>
              <a:t> slides are well suited for presentations and target less informed audiences.</a:t>
            </a:r>
          </a:p>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89</a:t>
            </a:fld>
            <a:endParaRPr lang="de-DE"/>
          </a:p>
        </p:txBody>
      </p:sp>
    </p:spTree>
    <p:extLst>
      <p:ext uri="{BB962C8B-B14F-4D97-AF65-F5344CB8AC3E}">
        <p14:creationId xmlns:p14="http://schemas.microsoft.com/office/powerpoint/2010/main" val="9665999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 </a:t>
            </a:r>
            <a:r>
              <a:rPr lang="en-US" noProof="0" dirty="0" err="1"/>
              <a:t>mythbuster</a:t>
            </a:r>
            <a:r>
              <a:rPr lang="en-US" noProof="0" dirty="0"/>
              <a:t> slides are well suited for presentations and target less informed audiences.</a:t>
            </a:r>
          </a:p>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90</a:t>
            </a:fld>
            <a:endParaRPr lang="de-DE"/>
          </a:p>
        </p:txBody>
      </p:sp>
    </p:spTree>
    <p:extLst>
      <p:ext uri="{BB962C8B-B14F-4D97-AF65-F5344CB8AC3E}">
        <p14:creationId xmlns:p14="http://schemas.microsoft.com/office/powerpoint/2010/main" val="15850121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en-GB" dirty="0"/>
          </a:p>
        </p:txBody>
      </p:sp>
      <p:sp>
        <p:nvSpPr>
          <p:cNvPr id="4" name="Foliennummernplatzhalter 3"/>
          <p:cNvSpPr>
            <a:spLocks noGrp="1"/>
          </p:cNvSpPr>
          <p:nvPr>
            <p:ph type="sldNum" sz="quarter" idx="5"/>
          </p:nvPr>
        </p:nvSpPr>
        <p:spPr/>
        <p:txBody>
          <a:bodyPr/>
          <a:lstStyle/>
          <a:p>
            <a:fld id="{1FFBE672-09B1-4DFA-AEC8-407D621E32E1}" type="slidenum">
              <a:rPr lang="en-GB" smtClean="0"/>
              <a:t>91</a:t>
            </a:fld>
            <a:endParaRPr lang="en-GB"/>
          </a:p>
        </p:txBody>
      </p:sp>
    </p:spTree>
    <p:extLst>
      <p:ext uri="{BB962C8B-B14F-4D97-AF65-F5344CB8AC3E}">
        <p14:creationId xmlns:p14="http://schemas.microsoft.com/office/powerpoint/2010/main" val="24255968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en-GB" dirty="0"/>
          </a:p>
        </p:txBody>
      </p:sp>
      <p:sp>
        <p:nvSpPr>
          <p:cNvPr id="4" name="Foliennummernplatzhalter 3"/>
          <p:cNvSpPr>
            <a:spLocks noGrp="1"/>
          </p:cNvSpPr>
          <p:nvPr>
            <p:ph type="sldNum" sz="quarter" idx="5"/>
          </p:nvPr>
        </p:nvSpPr>
        <p:spPr/>
        <p:txBody>
          <a:bodyPr/>
          <a:lstStyle/>
          <a:p>
            <a:fld id="{1FFBE672-09B1-4DFA-AEC8-407D621E32E1}" type="slidenum">
              <a:rPr lang="en-GB" smtClean="0"/>
              <a:t>92</a:t>
            </a:fld>
            <a:endParaRPr lang="en-GB"/>
          </a:p>
        </p:txBody>
      </p:sp>
    </p:spTree>
    <p:extLst>
      <p:ext uri="{BB962C8B-B14F-4D97-AF65-F5344CB8AC3E}">
        <p14:creationId xmlns:p14="http://schemas.microsoft.com/office/powerpoint/2010/main" val="24152962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93</a:t>
            </a:fld>
            <a:endParaRPr lang="de-DE"/>
          </a:p>
        </p:txBody>
      </p:sp>
    </p:spTree>
    <p:extLst>
      <p:ext uri="{BB962C8B-B14F-4D97-AF65-F5344CB8AC3E}">
        <p14:creationId xmlns:p14="http://schemas.microsoft.com/office/powerpoint/2010/main" val="3365219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is a more detailed explanatory slide that is more suitable for self-study than presentation. </a:t>
            </a:r>
          </a:p>
          <a:p>
            <a:r>
              <a:rPr lang="en-US" noProof="0" dirty="0"/>
              <a:t>If presented, a focus should be laid on the illustration and explanations be given freely:</a:t>
            </a:r>
          </a:p>
          <a:p>
            <a:endParaRPr lang="en-US" noProof="0" dirty="0"/>
          </a:p>
          <a:p>
            <a:pPr marL="171450" indent="-171450">
              <a:buFont typeface="Wingdings" panose="05000000000000000000" pitchFamily="2" charset="2"/>
              <a:buChar char="§"/>
            </a:pPr>
            <a:r>
              <a:rPr lang="en-US" noProof="0" dirty="0"/>
              <a:t>What is an intermediary and why is he needed?</a:t>
            </a:r>
          </a:p>
          <a:p>
            <a:pPr marL="171450" indent="-171450">
              <a:buFont typeface="Wingdings" panose="05000000000000000000" pitchFamily="2" charset="2"/>
              <a:buChar char="§"/>
            </a:pPr>
            <a:r>
              <a:rPr lang="en-US" noProof="0" dirty="0"/>
              <a:t>Which costs and inefficiencies are caused by using an intermediary?</a:t>
            </a:r>
          </a:p>
          <a:p>
            <a:pPr marL="171450" indent="-171450">
              <a:buFont typeface="Wingdings" panose="05000000000000000000" pitchFamily="2" charset="2"/>
              <a:buChar char="§"/>
            </a:pPr>
            <a:r>
              <a:rPr lang="en-US" noProof="0" dirty="0"/>
              <a:t>What is disintermediation and why does blockchain enable it?</a:t>
            </a:r>
          </a:p>
        </p:txBody>
      </p:sp>
      <p:sp>
        <p:nvSpPr>
          <p:cNvPr id="4" name="Foliennummernplatzhalter 3"/>
          <p:cNvSpPr>
            <a:spLocks noGrp="1"/>
          </p:cNvSpPr>
          <p:nvPr>
            <p:ph type="sldNum" sz="quarter" idx="5"/>
          </p:nvPr>
        </p:nvSpPr>
        <p:spPr/>
        <p:txBody>
          <a:bodyPr/>
          <a:lstStyle/>
          <a:p>
            <a:fld id="{5D391653-064E-4827-822F-FDE4CBA105F3}" type="slidenum">
              <a:rPr lang="de-DE" smtClean="0"/>
              <a:t>10</a:t>
            </a:fld>
            <a:endParaRPr lang="de-DE"/>
          </a:p>
        </p:txBody>
      </p:sp>
    </p:spTree>
    <p:extLst>
      <p:ext uri="{BB962C8B-B14F-4D97-AF65-F5344CB8AC3E}">
        <p14:creationId xmlns:p14="http://schemas.microsoft.com/office/powerpoint/2010/main" val="16386255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94</a:t>
            </a:fld>
            <a:endParaRPr lang="de-DE"/>
          </a:p>
        </p:txBody>
      </p:sp>
    </p:spTree>
    <p:extLst>
      <p:ext uri="{BB962C8B-B14F-4D97-AF65-F5344CB8AC3E}">
        <p14:creationId xmlns:p14="http://schemas.microsoft.com/office/powerpoint/2010/main" val="42537326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95</a:t>
            </a:fld>
            <a:endParaRPr lang="de-DE"/>
          </a:p>
        </p:txBody>
      </p:sp>
    </p:spTree>
    <p:extLst>
      <p:ext uri="{BB962C8B-B14F-4D97-AF65-F5344CB8AC3E}">
        <p14:creationId xmlns:p14="http://schemas.microsoft.com/office/powerpoint/2010/main" val="34834621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96</a:t>
            </a:fld>
            <a:endParaRPr lang="de-DE"/>
          </a:p>
        </p:txBody>
      </p:sp>
    </p:spTree>
    <p:extLst>
      <p:ext uri="{BB962C8B-B14F-4D97-AF65-F5344CB8AC3E}">
        <p14:creationId xmlns:p14="http://schemas.microsoft.com/office/powerpoint/2010/main" val="14345209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97</a:t>
            </a:fld>
            <a:endParaRPr lang="de-DE"/>
          </a:p>
        </p:txBody>
      </p:sp>
    </p:spTree>
    <p:extLst>
      <p:ext uri="{BB962C8B-B14F-4D97-AF65-F5344CB8AC3E}">
        <p14:creationId xmlns:p14="http://schemas.microsoft.com/office/powerpoint/2010/main" val="37259247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98</a:t>
            </a:fld>
            <a:endParaRPr lang="de-DE"/>
          </a:p>
        </p:txBody>
      </p:sp>
    </p:spTree>
    <p:extLst>
      <p:ext uri="{BB962C8B-B14F-4D97-AF65-F5344CB8AC3E}">
        <p14:creationId xmlns:p14="http://schemas.microsoft.com/office/powerpoint/2010/main" val="14818944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99</a:t>
            </a:fld>
            <a:endParaRPr lang="de-DE"/>
          </a:p>
        </p:txBody>
      </p:sp>
    </p:spTree>
    <p:extLst>
      <p:ext uri="{BB962C8B-B14F-4D97-AF65-F5344CB8AC3E}">
        <p14:creationId xmlns:p14="http://schemas.microsoft.com/office/powerpoint/2010/main" val="40945598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100</a:t>
            </a:fld>
            <a:endParaRPr lang="de-DE"/>
          </a:p>
        </p:txBody>
      </p:sp>
    </p:spTree>
    <p:extLst>
      <p:ext uri="{BB962C8B-B14F-4D97-AF65-F5344CB8AC3E}">
        <p14:creationId xmlns:p14="http://schemas.microsoft.com/office/powerpoint/2010/main" val="138299017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101</a:t>
            </a:fld>
            <a:endParaRPr lang="de-DE"/>
          </a:p>
        </p:txBody>
      </p:sp>
    </p:spTree>
    <p:extLst>
      <p:ext uri="{BB962C8B-B14F-4D97-AF65-F5344CB8AC3E}">
        <p14:creationId xmlns:p14="http://schemas.microsoft.com/office/powerpoint/2010/main" val="9504441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102</a:t>
            </a:fld>
            <a:endParaRPr lang="de-DE"/>
          </a:p>
        </p:txBody>
      </p:sp>
    </p:spTree>
    <p:extLst>
      <p:ext uri="{BB962C8B-B14F-4D97-AF65-F5344CB8AC3E}">
        <p14:creationId xmlns:p14="http://schemas.microsoft.com/office/powerpoint/2010/main" val="132641051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103</a:t>
            </a:fld>
            <a:endParaRPr lang="de-DE"/>
          </a:p>
        </p:txBody>
      </p:sp>
    </p:spTree>
    <p:extLst>
      <p:ext uri="{BB962C8B-B14F-4D97-AF65-F5344CB8AC3E}">
        <p14:creationId xmlns:p14="http://schemas.microsoft.com/office/powerpoint/2010/main" val="1170832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is a more detailed explanatory slide that is more suitable for self-study than presentation. </a:t>
            </a:r>
          </a:p>
          <a:p>
            <a:r>
              <a:rPr lang="en-US" noProof="0" dirty="0"/>
              <a:t>If presented, a focus should be laid on the illustration and explanations be given freely:</a:t>
            </a:r>
          </a:p>
          <a:p>
            <a:endParaRPr lang="en-US" noProof="0" dirty="0"/>
          </a:p>
          <a:p>
            <a:pPr marL="171450" indent="-171450">
              <a:buFont typeface="Wingdings" panose="05000000000000000000" pitchFamily="2" charset="2"/>
              <a:buChar char="§"/>
            </a:pPr>
            <a:r>
              <a:rPr lang="en-US" noProof="0" dirty="0"/>
              <a:t>What are centralized and distributed networks?</a:t>
            </a:r>
          </a:p>
          <a:p>
            <a:pPr marL="171450" indent="-171450">
              <a:buFont typeface="Wingdings" panose="05000000000000000000" pitchFamily="2" charset="2"/>
              <a:buChar char="§"/>
            </a:pPr>
            <a:r>
              <a:rPr lang="en-US" noProof="0" dirty="0"/>
              <a:t>Why is there a single point of failure in centralized networks and none in distributed networks?</a:t>
            </a:r>
          </a:p>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11</a:t>
            </a:fld>
            <a:endParaRPr lang="de-DE"/>
          </a:p>
        </p:txBody>
      </p:sp>
    </p:spTree>
    <p:extLst>
      <p:ext uri="{BB962C8B-B14F-4D97-AF65-F5344CB8AC3E}">
        <p14:creationId xmlns:p14="http://schemas.microsoft.com/office/powerpoint/2010/main" val="14069812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104</a:t>
            </a:fld>
            <a:endParaRPr lang="de-DE"/>
          </a:p>
        </p:txBody>
      </p:sp>
    </p:spTree>
    <p:extLst>
      <p:ext uri="{BB962C8B-B14F-4D97-AF65-F5344CB8AC3E}">
        <p14:creationId xmlns:p14="http://schemas.microsoft.com/office/powerpoint/2010/main" val="256710686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105</a:t>
            </a:fld>
            <a:endParaRPr lang="de-DE"/>
          </a:p>
        </p:txBody>
      </p:sp>
    </p:spTree>
    <p:extLst>
      <p:ext uri="{BB962C8B-B14F-4D97-AF65-F5344CB8AC3E}">
        <p14:creationId xmlns:p14="http://schemas.microsoft.com/office/powerpoint/2010/main" val="296244190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106</a:t>
            </a:fld>
            <a:endParaRPr lang="de-DE"/>
          </a:p>
        </p:txBody>
      </p:sp>
    </p:spTree>
    <p:extLst>
      <p:ext uri="{BB962C8B-B14F-4D97-AF65-F5344CB8AC3E}">
        <p14:creationId xmlns:p14="http://schemas.microsoft.com/office/powerpoint/2010/main" val="203769330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107</a:t>
            </a:fld>
            <a:endParaRPr lang="de-DE"/>
          </a:p>
        </p:txBody>
      </p:sp>
    </p:spTree>
    <p:extLst>
      <p:ext uri="{BB962C8B-B14F-4D97-AF65-F5344CB8AC3E}">
        <p14:creationId xmlns:p14="http://schemas.microsoft.com/office/powerpoint/2010/main" val="337628534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108</a:t>
            </a:fld>
            <a:endParaRPr lang="de-DE"/>
          </a:p>
        </p:txBody>
      </p:sp>
    </p:spTree>
    <p:extLst>
      <p:ext uri="{BB962C8B-B14F-4D97-AF65-F5344CB8AC3E}">
        <p14:creationId xmlns:p14="http://schemas.microsoft.com/office/powerpoint/2010/main" val="21293903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109</a:t>
            </a:fld>
            <a:endParaRPr lang="de-DE"/>
          </a:p>
        </p:txBody>
      </p:sp>
    </p:spTree>
    <p:extLst>
      <p:ext uri="{BB962C8B-B14F-4D97-AF65-F5344CB8AC3E}">
        <p14:creationId xmlns:p14="http://schemas.microsoft.com/office/powerpoint/2010/main" val="176456989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110</a:t>
            </a:fld>
            <a:endParaRPr lang="de-DE"/>
          </a:p>
        </p:txBody>
      </p:sp>
    </p:spTree>
    <p:extLst>
      <p:ext uri="{BB962C8B-B14F-4D97-AF65-F5344CB8AC3E}">
        <p14:creationId xmlns:p14="http://schemas.microsoft.com/office/powerpoint/2010/main" val="328196933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111</a:t>
            </a:fld>
            <a:endParaRPr lang="de-DE"/>
          </a:p>
        </p:txBody>
      </p:sp>
    </p:spTree>
    <p:extLst>
      <p:ext uri="{BB962C8B-B14F-4D97-AF65-F5344CB8AC3E}">
        <p14:creationId xmlns:p14="http://schemas.microsoft.com/office/powerpoint/2010/main" val="24189771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112</a:t>
            </a:fld>
            <a:endParaRPr lang="de-DE"/>
          </a:p>
        </p:txBody>
      </p:sp>
    </p:spTree>
    <p:extLst>
      <p:ext uri="{BB962C8B-B14F-4D97-AF65-F5344CB8AC3E}">
        <p14:creationId xmlns:p14="http://schemas.microsoft.com/office/powerpoint/2010/main" val="34650513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D391653-064E-4827-822F-FDE4CBA105F3}" type="slidenum">
              <a:rPr lang="de-DE" smtClean="0"/>
              <a:t>113</a:t>
            </a:fld>
            <a:endParaRPr lang="de-DE"/>
          </a:p>
        </p:txBody>
      </p:sp>
    </p:spTree>
    <p:extLst>
      <p:ext uri="{BB962C8B-B14F-4D97-AF65-F5344CB8AC3E}">
        <p14:creationId xmlns:p14="http://schemas.microsoft.com/office/powerpoint/2010/main" val="698240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7.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6.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7.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tags" Target="../tags/tag35.xml"/><Relationship Id="rId7" Type="http://schemas.openxmlformats.org/officeDocument/2006/relationships/image" Target="../media/image8.png"/><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6.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6.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12" name="Textplatzhalter 11"/>
          <p:cNvSpPr>
            <a:spLocks noGrp="1"/>
          </p:cNvSpPr>
          <p:nvPr>
            <p:ph type="body" sz="quarter" idx="10" hasCustomPrompt="1"/>
          </p:nvPr>
        </p:nvSpPr>
        <p:spPr>
          <a:xfrm>
            <a:off x="1127448" y="1809750"/>
            <a:ext cx="8505825" cy="1439863"/>
          </a:xfrm>
        </p:spPr>
        <p:txBody>
          <a:bodyPr lIns="72000" tIns="72000" rIns="72000" bIns="72000" anchor="b"/>
          <a:lstStyle>
            <a:lvl1pPr marL="0" indent="0">
              <a:buNone/>
              <a:defRPr sz="3600" b="1">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Titel</a:t>
            </a:r>
            <a:r>
              <a:rPr lang="en-US" dirty="0"/>
              <a:t> </a:t>
            </a:r>
            <a:r>
              <a:rPr lang="en-US" dirty="0" err="1"/>
              <a:t>durch</a:t>
            </a:r>
            <a:r>
              <a:rPr lang="en-US" dirty="0"/>
              <a:t> </a:t>
            </a:r>
            <a:r>
              <a:rPr lang="en-US" dirty="0" err="1"/>
              <a:t>Klicken</a:t>
            </a:r>
            <a:r>
              <a:rPr lang="en-US" dirty="0"/>
              <a:t> </a:t>
            </a:r>
            <a:r>
              <a:rPr lang="en-US" dirty="0" err="1"/>
              <a:t>hinzufügen</a:t>
            </a:r>
            <a:endParaRPr lang="en-US" dirty="0"/>
          </a:p>
        </p:txBody>
      </p:sp>
      <p:sp>
        <p:nvSpPr>
          <p:cNvPr id="13" name="Textplatzhalter 11"/>
          <p:cNvSpPr>
            <a:spLocks noGrp="1"/>
          </p:cNvSpPr>
          <p:nvPr>
            <p:ph type="body" sz="quarter" idx="11" hasCustomPrompt="1"/>
          </p:nvPr>
        </p:nvSpPr>
        <p:spPr>
          <a:xfrm>
            <a:off x="1127448" y="3463487"/>
            <a:ext cx="8505825" cy="1439863"/>
          </a:xfrm>
        </p:spPr>
        <p:txBody>
          <a:bodyPr lIns="72000" tIns="72000" rIns="72000" bIns="72000" anchor="t"/>
          <a:lstStyle>
            <a:lvl1pPr marL="0" indent="0">
              <a:buNone/>
              <a:defRPr sz="1600" b="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Untertitel</a:t>
            </a:r>
            <a:r>
              <a:rPr lang="en-US" dirty="0"/>
              <a:t> </a:t>
            </a:r>
            <a:r>
              <a:rPr lang="en-US" dirty="0" err="1"/>
              <a:t>durch</a:t>
            </a:r>
            <a:r>
              <a:rPr lang="en-US" dirty="0"/>
              <a:t> </a:t>
            </a:r>
            <a:r>
              <a:rPr lang="en-US" dirty="0" err="1"/>
              <a:t>Klicken</a:t>
            </a:r>
            <a:r>
              <a:rPr lang="en-US" dirty="0"/>
              <a:t> </a:t>
            </a:r>
            <a:r>
              <a:rPr lang="en-US" dirty="0" err="1"/>
              <a:t>hinzufügen</a:t>
            </a:r>
            <a:endParaRPr lang="en-US" dirty="0"/>
          </a:p>
        </p:txBody>
      </p:sp>
      <p:pic>
        <p:nvPicPr>
          <p:cNvPr id="8" name="Inhaltsplatzhalter 12">
            <a:extLst>
              <a:ext uri="{FF2B5EF4-FFF2-40B4-BE49-F238E27FC236}">
                <a16:creationId xmlns:a16="http://schemas.microsoft.com/office/drawing/2014/main" id="{A5037A35-5234-4FC0-92F9-E53DA8BB2E20}"/>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89053" y="6586439"/>
            <a:ext cx="2259002" cy="216000"/>
          </a:xfrm>
          <a:prstGeom prst="rect">
            <a:avLst/>
          </a:prstGeom>
        </p:spPr>
      </p:pic>
      <p:pic>
        <p:nvPicPr>
          <p:cNvPr id="6" name="Grafik 5">
            <a:extLst>
              <a:ext uri="{FF2B5EF4-FFF2-40B4-BE49-F238E27FC236}">
                <a16:creationId xmlns:a16="http://schemas.microsoft.com/office/drawing/2014/main" id="{F289F062-D298-4D7E-8BDB-A38E0C3575C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514956" y="250300"/>
            <a:ext cx="367665" cy="451485"/>
          </a:xfrm>
          <a:prstGeom prst="rect">
            <a:avLst/>
          </a:prstGeom>
        </p:spPr>
      </p:pic>
    </p:spTree>
    <p:extLst>
      <p:ext uri="{BB962C8B-B14F-4D97-AF65-F5344CB8AC3E}">
        <p14:creationId xmlns:p14="http://schemas.microsoft.com/office/powerpoint/2010/main" val="22830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rei Inhalte &amp; Bild nebeneinander">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5585822-F2FD-4DB0-9904-6A8A6AC437DA}"/>
              </a:ext>
            </a:extLst>
          </p:cNvPr>
          <p:cNvGraphicFramePr>
            <a:graphicFrameLocks noChangeAspect="1"/>
          </p:cNvGraphicFramePr>
          <p:nvPr userDrawn="1">
            <p:custDataLst>
              <p:tags r:id="rId2"/>
            </p:custDataLst>
            <p:extLst>
              <p:ext uri="{D42A27DB-BD31-4B8C-83A1-F6EECF244321}">
                <p14:modId xmlns:p14="http://schemas.microsoft.com/office/powerpoint/2010/main" val="3353529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50"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5CDB3F40-EC82-4DE0-A30C-C313D3F6ACB9}"/>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7" name="Bildplatzhalter 6"/>
          <p:cNvSpPr>
            <a:spLocks noGrp="1"/>
          </p:cNvSpPr>
          <p:nvPr>
            <p:ph type="pic" sz="quarter" idx="14" hasCustomPrompt="1"/>
          </p:nvPr>
        </p:nvSpPr>
        <p:spPr>
          <a:xfrm>
            <a:off x="359998" y="884237"/>
            <a:ext cx="3715113" cy="2089547"/>
          </a:xfrm>
          <a:prstGeom prst="rect">
            <a:avLst/>
          </a:prstGeom>
          <a:pattFill prst="wdDnDiag">
            <a:fgClr>
              <a:schemeClr val="bg2"/>
            </a:fgClr>
            <a:bgClr>
              <a:schemeClr val="bg1"/>
            </a:bgClr>
          </a:pattFill>
        </p:spPr>
        <p:txBody>
          <a:bodyPr tIns="252000" anchor="t" anchorCtr="0"/>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stStyle>
          <a:p>
            <a:r>
              <a:rPr lang="en-US" dirty="0"/>
              <a:t>Bild </a:t>
            </a:r>
            <a:r>
              <a:rPr lang="en-US" dirty="0" err="1"/>
              <a:t>einfügen</a:t>
            </a:r>
            <a:endParaRPr lang="en-US" dirty="0"/>
          </a:p>
        </p:txBody>
      </p:sp>
      <p:sp>
        <p:nvSpPr>
          <p:cNvPr id="12" name="Inhaltsplatzhalter 10"/>
          <p:cNvSpPr>
            <a:spLocks noGrp="1"/>
          </p:cNvSpPr>
          <p:nvPr>
            <p:ph sz="quarter" idx="13"/>
          </p:nvPr>
        </p:nvSpPr>
        <p:spPr>
          <a:xfrm>
            <a:off x="359999" y="3135784"/>
            <a:ext cx="3715113" cy="3362215"/>
          </a:xfrm>
          <a:prstGeom prst="rect">
            <a:avLst/>
          </a:prstGeom>
        </p:spPr>
        <p:txBody>
          <a:bodyPr>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3" name="Inhaltsplatzhalter 10"/>
          <p:cNvSpPr>
            <a:spLocks noGrp="1"/>
          </p:cNvSpPr>
          <p:nvPr>
            <p:ph sz="quarter" idx="15"/>
          </p:nvPr>
        </p:nvSpPr>
        <p:spPr>
          <a:xfrm>
            <a:off x="4237039" y="3135784"/>
            <a:ext cx="3716336" cy="3362215"/>
          </a:xfrm>
          <a:prstGeom prst="rect">
            <a:avLst/>
          </a:prstGeom>
        </p:spPr>
        <p:txBody>
          <a:bodyPr>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5" name="Inhaltsplatzhalter 10"/>
          <p:cNvSpPr>
            <a:spLocks noGrp="1"/>
          </p:cNvSpPr>
          <p:nvPr>
            <p:ph sz="quarter" idx="16"/>
          </p:nvPr>
        </p:nvSpPr>
        <p:spPr>
          <a:xfrm>
            <a:off x="8115302" y="3135784"/>
            <a:ext cx="3713524" cy="3362215"/>
          </a:xfrm>
          <a:prstGeom prst="rect">
            <a:avLst/>
          </a:prstGeom>
        </p:spPr>
        <p:txBody>
          <a:bodyPr>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6"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20"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fld id="{369A084B-84B6-4F15-B0F5-CCDC4176846B}" type="slidenum">
              <a:rPr lang="en-US" smtClean="0"/>
              <a:pPr/>
              <a:t>‹Nr.›</a:t>
            </a:fld>
            <a:endParaRPr lang="en-US" dirty="0"/>
          </a:p>
        </p:txBody>
      </p:sp>
      <p:sp>
        <p:nvSpPr>
          <p:cNvPr id="21"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extLst/>
          </a:lstStyle>
          <a:p>
            <a:fld id="{DA3EFD70-DBF3-461F-8595-B9ABE35D157C}" type="datetime1">
              <a:rPr lang="en-US" smtClean="0"/>
              <a:pPr/>
              <a:t>12/3/2021</a:t>
            </a:fld>
            <a:endParaRPr lang="en-US" dirty="0"/>
          </a:p>
        </p:txBody>
      </p:sp>
      <p:sp>
        <p:nvSpPr>
          <p:cNvPr id="18" name="Bildplatzhalter 6"/>
          <p:cNvSpPr>
            <a:spLocks noGrp="1"/>
          </p:cNvSpPr>
          <p:nvPr>
            <p:ph type="pic" sz="quarter" idx="17" hasCustomPrompt="1"/>
          </p:nvPr>
        </p:nvSpPr>
        <p:spPr>
          <a:xfrm>
            <a:off x="4237039" y="884238"/>
            <a:ext cx="3716336" cy="2089547"/>
          </a:xfrm>
          <a:prstGeom prst="rect">
            <a:avLst/>
          </a:prstGeom>
          <a:pattFill prst="wdDnDiag">
            <a:fgClr>
              <a:schemeClr val="bg2"/>
            </a:fgClr>
            <a:bgClr>
              <a:schemeClr val="bg1"/>
            </a:bgClr>
          </a:pattFill>
        </p:spPr>
        <p:txBody>
          <a:bodyPr tIns="252000" anchor="t" anchorCtr="0"/>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stStyle>
          <a:p>
            <a:r>
              <a:rPr lang="en-US" dirty="0"/>
              <a:t>Bild </a:t>
            </a:r>
            <a:r>
              <a:rPr lang="en-US" dirty="0" err="1"/>
              <a:t>einfügen</a:t>
            </a:r>
            <a:endParaRPr lang="en-US" dirty="0"/>
          </a:p>
        </p:txBody>
      </p:sp>
      <p:sp>
        <p:nvSpPr>
          <p:cNvPr id="22" name="Bildplatzhalter 6"/>
          <p:cNvSpPr>
            <a:spLocks noGrp="1"/>
          </p:cNvSpPr>
          <p:nvPr>
            <p:ph type="pic" sz="quarter" idx="18" hasCustomPrompt="1"/>
          </p:nvPr>
        </p:nvSpPr>
        <p:spPr>
          <a:xfrm>
            <a:off x="8113713" y="884238"/>
            <a:ext cx="3715113" cy="2089547"/>
          </a:xfrm>
          <a:prstGeom prst="rect">
            <a:avLst/>
          </a:prstGeom>
          <a:pattFill prst="wdDnDiag">
            <a:fgClr>
              <a:schemeClr val="bg2"/>
            </a:fgClr>
            <a:bgClr>
              <a:schemeClr val="bg1"/>
            </a:bgClr>
          </a:pattFill>
        </p:spPr>
        <p:txBody>
          <a:bodyPr tIns="252000" anchor="t" anchorCtr="0"/>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stStyle>
          <a:p>
            <a:r>
              <a:rPr lang="en-US" dirty="0"/>
              <a:t>Bild </a:t>
            </a:r>
            <a:r>
              <a:rPr lang="en-US" dirty="0" err="1"/>
              <a:t>einfügen</a:t>
            </a:r>
            <a:endParaRPr lang="en-US" dirty="0"/>
          </a:p>
        </p:txBody>
      </p:sp>
      <p:sp>
        <p:nvSpPr>
          <p:cNvPr id="14" name="Fußzeilenplatzhalter 1">
            <a:extLst>
              <a:ext uri="{FF2B5EF4-FFF2-40B4-BE49-F238E27FC236}">
                <a16:creationId xmlns:a16="http://schemas.microsoft.com/office/drawing/2014/main" id="{ECB74450-1258-44FC-94B9-3F6442A9DEC3}"/>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Tezos Deep Dive Deck - Licensed under CC BY 4.0</a:t>
            </a:r>
          </a:p>
        </p:txBody>
      </p:sp>
    </p:spTree>
    <p:extLst>
      <p:ext uri="{BB962C8B-B14F-4D97-AF65-F5344CB8AC3E}">
        <p14:creationId xmlns:p14="http://schemas.microsoft.com/office/powerpoint/2010/main" val="1667690402"/>
      </p:ext>
    </p:extLst>
  </p:cSld>
  <p:clrMapOvr>
    <a:masterClrMapping/>
  </p:clrMapOvr>
  <p:extLst>
    <p:ext uri="{DCECCB84-F9BA-43D5-87BE-67443E8EF086}">
      <p15:sldGuideLst xmlns:p15="http://schemas.microsoft.com/office/powerpoint/2012/main">
        <p15:guide id="1" pos="2567">
          <p15:clr>
            <a:srgbClr val="FBAE40"/>
          </p15:clr>
        </p15:guide>
        <p15:guide id="2" pos="2669">
          <p15:clr>
            <a:srgbClr val="FBAE40"/>
          </p15:clr>
        </p15:guide>
        <p15:guide id="3" pos="5010">
          <p15:clr>
            <a:srgbClr val="FBAE40"/>
          </p15:clr>
        </p15:guide>
        <p15:guide id="4" pos="51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rei Inhalte nebeneinander mit Konsequenz">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9605355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74"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BD1460A9-B603-45FC-94BD-7558444970A3}"/>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6" name="Textplatzhalter 3"/>
          <p:cNvSpPr>
            <a:spLocks noGrp="1"/>
          </p:cNvSpPr>
          <p:nvPr>
            <p:ph type="body" sz="quarter" idx="19" hasCustomPrompt="1"/>
          </p:nvPr>
        </p:nvSpPr>
        <p:spPr bwMode="gray">
          <a:xfrm>
            <a:off x="0" y="5334000"/>
            <a:ext cx="12192000" cy="1524000"/>
          </a:xfrm>
          <a:prstGeom prst="rect">
            <a:avLst/>
          </a:prstGeom>
          <a:solidFill>
            <a:srgbClr val="798BB3"/>
          </a:solidFill>
          <a:ln w="19050">
            <a:noFill/>
          </a:ln>
        </p:spPr>
        <p:txBody>
          <a:bodyPr lIns="864000" tIns="360000" rIns="360000" bIns="540000" anchor="ctr"/>
          <a:lstStyle>
            <a:lvl1pPr marL="0" indent="0">
              <a:lnSpc>
                <a:spcPct val="90000"/>
              </a:lnSpc>
              <a:spcBef>
                <a:spcPts val="0"/>
              </a:spcBef>
              <a:spcAft>
                <a:spcPts val="0"/>
              </a:spcAft>
              <a:buFontTx/>
              <a:buNone/>
              <a:defRPr sz="18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spcBef>
                <a:spcPts val="0"/>
              </a:spcBef>
              <a:spcAft>
                <a:spcPts val="0"/>
              </a:spcAft>
              <a:buFontTx/>
              <a:buNone/>
              <a:defRPr sz="1800" b="1">
                <a:solidFill>
                  <a:schemeClr val="bg2"/>
                </a:solidFill>
              </a:defRPr>
            </a:lvl2pPr>
            <a:lvl3pPr marL="0" indent="0">
              <a:spcBef>
                <a:spcPts val="0"/>
              </a:spcBef>
              <a:spcAft>
                <a:spcPts val="0"/>
              </a:spcAft>
              <a:buFontTx/>
              <a:buNone/>
              <a:defRPr sz="1800" b="1">
                <a:solidFill>
                  <a:schemeClr val="bg2"/>
                </a:solidFill>
              </a:defRPr>
            </a:lvl3pPr>
            <a:lvl4pPr marL="0" indent="0">
              <a:spcBef>
                <a:spcPts val="0"/>
              </a:spcBef>
              <a:spcAft>
                <a:spcPts val="0"/>
              </a:spcAft>
              <a:buFontTx/>
              <a:buNone/>
              <a:defRPr sz="1800" b="1">
                <a:solidFill>
                  <a:schemeClr val="bg2"/>
                </a:solidFill>
              </a:defRPr>
            </a:lvl4pPr>
            <a:lvl5pPr marL="0" indent="0">
              <a:spcBef>
                <a:spcPts val="0"/>
              </a:spcBef>
              <a:spcAft>
                <a:spcPts val="0"/>
              </a:spcAft>
              <a:buFontTx/>
              <a:buNone/>
              <a:defRPr sz="1800" b="1">
                <a:solidFill>
                  <a:schemeClr val="bg2"/>
                </a:solidFill>
              </a:defRPr>
            </a:lvl5pPr>
            <a:lvl6pPr marL="0" indent="0">
              <a:spcBef>
                <a:spcPts val="0"/>
              </a:spcBef>
              <a:spcAft>
                <a:spcPts val="0"/>
              </a:spcAft>
              <a:buFontTx/>
              <a:buNone/>
              <a:defRPr sz="1800" b="1">
                <a:solidFill>
                  <a:schemeClr val="bg2"/>
                </a:solidFill>
              </a:defRPr>
            </a:lvl6pPr>
            <a:lvl7pPr marL="0" indent="0">
              <a:spcBef>
                <a:spcPts val="0"/>
              </a:spcBef>
              <a:spcAft>
                <a:spcPts val="0"/>
              </a:spcAft>
              <a:buFontTx/>
              <a:buNone/>
              <a:defRPr sz="1800" b="1">
                <a:solidFill>
                  <a:schemeClr val="bg2"/>
                </a:solidFill>
              </a:defRPr>
            </a:lvl7pPr>
            <a:lvl8pPr marL="0" indent="0">
              <a:spcBef>
                <a:spcPts val="0"/>
              </a:spcBef>
              <a:spcAft>
                <a:spcPts val="0"/>
              </a:spcAft>
              <a:buFontTx/>
              <a:buNone/>
              <a:defRPr sz="1800" b="1">
                <a:solidFill>
                  <a:schemeClr val="bg2"/>
                </a:solidFill>
              </a:defRPr>
            </a:lvl8pPr>
            <a:lvl9pPr marL="0" indent="0">
              <a:spcBef>
                <a:spcPts val="0"/>
              </a:spcBef>
              <a:spcAft>
                <a:spcPts val="0"/>
              </a:spcAft>
              <a:buFontTx/>
              <a:buNone/>
              <a:defRPr sz="1800" b="1">
                <a:solidFill>
                  <a:schemeClr val="bg2"/>
                </a:solidFill>
              </a:defRPr>
            </a:lvl9pPr>
          </a:lstStyle>
          <a:p>
            <a:pPr lvl="0"/>
            <a:r>
              <a:rPr lang="en-US" dirty="0" err="1"/>
              <a:t>Fazit</a:t>
            </a:r>
            <a:r>
              <a:rPr lang="en-US" dirty="0"/>
              <a:t>/</a:t>
            </a:r>
            <a:r>
              <a:rPr lang="en-US" dirty="0" err="1"/>
              <a:t>Konsequenz</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19" name="Textplatzhalter 5"/>
          <p:cNvSpPr>
            <a:spLocks noGrp="1"/>
          </p:cNvSpPr>
          <p:nvPr>
            <p:ph type="body" sz="quarter" idx="11" hasCustomPrompt="1"/>
          </p:nvPr>
        </p:nvSpPr>
        <p:spPr>
          <a:xfrm rot="5400000">
            <a:off x="36363" y="5815987"/>
            <a:ext cx="1008000" cy="360000"/>
          </a:xfrm>
          <a:prstGeom prst="triangle">
            <a:avLst/>
          </a:prstGeom>
          <a:solidFill>
            <a:schemeClr val="bg1"/>
          </a:solidFill>
        </p:spPr>
        <p:txBody>
          <a:bodyPr/>
          <a:lstStyle>
            <a:lvl1pPr marL="0" indent="0">
              <a:buNone/>
              <a:defRPr sz="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234000" indent="0">
              <a:buNone/>
              <a:defRPr/>
            </a:lvl2pPr>
            <a:lvl3pPr marL="468637" indent="0">
              <a:buNone/>
              <a:defRPr/>
            </a:lvl3pPr>
            <a:lvl4pPr marL="756000" indent="0">
              <a:buNone/>
              <a:defRPr/>
            </a:lvl4pPr>
            <a:lvl5pPr marL="972000" indent="0">
              <a:buNone/>
              <a:defRPr/>
            </a:lvl5pPr>
          </a:lstStyle>
          <a:p>
            <a:pPr lvl="0"/>
            <a:r>
              <a:rPr lang="en-US" dirty="0"/>
              <a:t> .</a:t>
            </a:r>
          </a:p>
        </p:txBody>
      </p:sp>
      <p:sp>
        <p:nvSpPr>
          <p:cNvPr id="21"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err="1"/>
              <a:t>Überschrift</a:t>
            </a:r>
            <a:r>
              <a:rPr lang="en-US" dirty="0"/>
              <a:t> (22pt) </a:t>
            </a:r>
            <a:r>
              <a:rPr lang="en-US" dirty="0" err="1"/>
              <a:t>durch</a:t>
            </a:r>
            <a:r>
              <a:rPr lang="en-US" dirty="0"/>
              <a:t> </a:t>
            </a:r>
            <a:r>
              <a:rPr lang="en-US" dirty="0" err="1"/>
              <a:t>Klicken</a:t>
            </a:r>
            <a:r>
              <a:rPr lang="en-US" dirty="0"/>
              <a:t> </a:t>
            </a:r>
            <a:r>
              <a:rPr lang="en-US" dirty="0" err="1"/>
              <a:t>bearbeiten</a:t>
            </a:r>
            <a:endParaRPr lang="en-US" dirty="0"/>
          </a:p>
        </p:txBody>
      </p:sp>
      <p:sp>
        <p:nvSpPr>
          <p:cNvPr id="17"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369A084B-84B6-4F15-B0F5-CCDC4176846B}" type="slidenum">
              <a:rPr lang="en-US" smtClean="0"/>
              <a:pPr/>
              <a:t>‹Nr.›</a:t>
            </a:fld>
            <a:endParaRPr lang="en-US" dirty="0"/>
          </a:p>
        </p:txBody>
      </p:sp>
      <p:sp>
        <p:nvSpPr>
          <p:cNvPr id="18"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extLst/>
          </a:lstStyle>
          <a:p>
            <a:fld id="{F5F49834-0F94-46C7-84CE-7B19EA7AE394}" type="datetime1">
              <a:rPr lang="en-US" smtClean="0"/>
              <a:pPr/>
              <a:t>12/3/2021</a:t>
            </a:fld>
            <a:endParaRPr lang="en-US" dirty="0"/>
          </a:p>
        </p:txBody>
      </p:sp>
      <p:sp>
        <p:nvSpPr>
          <p:cNvPr id="20" name="Inhaltsplatzhalter 10"/>
          <p:cNvSpPr>
            <a:spLocks noGrp="1"/>
          </p:cNvSpPr>
          <p:nvPr>
            <p:ph sz="quarter" idx="13"/>
          </p:nvPr>
        </p:nvSpPr>
        <p:spPr>
          <a:xfrm>
            <a:off x="359999" y="889472"/>
            <a:ext cx="3715113" cy="4298478"/>
          </a:xfrm>
          <a:prstGeom prst="rect">
            <a:avLst/>
          </a:prstGeom>
        </p:spPr>
        <p:txBody>
          <a:bodyPr>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22" name="Inhaltsplatzhalter 10"/>
          <p:cNvSpPr>
            <a:spLocks noGrp="1"/>
          </p:cNvSpPr>
          <p:nvPr>
            <p:ph sz="quarter" idx="15"/>
          </p:nvPr>
        </p:nvSpPr>
        <p:spPr>
          <a:xfrm>
            <a:off x="4237039" y="889472"/>
            <a:ext cx="3716336" cy="4298478"/>
          </a:xfrm>
          <a:prstGeom prst="rect">
            <a:avLst/>
          </a:prstGeom>
        </p:spPr>
        <p:txBody>
          <a:bodyPr>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23" name="Inhaltsplatzhalter 10"/>
          <p:cNvSpPr>
            <a:spLocks noGrp="1"/>
          </p:cNvSpPr>
          <p:nvPr>
            <p:ph sz="quarter" idx="16"/>
          </p:nvPr>
        </p:nvSpPr>
        <p:spPr>
          <a:xfrm>
            <a:off x="8115302" y="889472"/>
            <a:ext cx="3713524" cy="4298478"/>
          </a:xfrm>
          <a:prstGeom prst="rect">
            <a:avLst/>
          </a:prstGeom>
        </p:spPr>
        <p:txBody>
          <a:bodyPr>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3" name="Fußzeilenplatzhalter 1">
            <a:extLst>
              <a:ext uri="{FF2B5EF4-FFF2-40B4-BE49-F238E27FC236}">
                <a16:creationId xmlns:a16="http://schemas.microsoft.com/office/drawing/2014/main" id="{E84FF444-4597-4132-BF63-1D13AB6C1DEF}"/>
              </a:ext>
            </a:extLst>
          </p:cNvPr>
          <p:cNvSpPr>
            <a:spLocks noGrp="1"/>
          </p:cNvSpPr>
          <p:nvPr>
            <p:ph type="ftr" sz="quarter" idx="3"/>
          </p:nvPr>
        </p:nvSpPr>
        <p:spPr>
          <a:xfrm>
            <a:off x="881309" y="6584951"/>
            <a:ext cx="5012928" cy="215900"/>
          </a:xfrm>
          <a:prstGeom prst="rect">
            <a:avLst/>
          </a:prstGeom>
        </p:spPr>
        <p:txBody>
          <a:bodyPr vert="horz" lIns="0" tIns="45715" rIns="91429" bIns="45715" rtlCol="0" anchor="ctr"/>
          <a:lstStyle>
            <a:lvl1pPr algn="l">
              <a:defRPr sz="7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Tezos  Deep Dive Deck - Licensed under CC BY 4.0</a:t>
            </a:r>
          </a:p>
        </p:txBody>
      </p:sp>
    </p:spTree>
    <p:extLst>
      <p:ext uri="{BB962C8B-B14F-4D97-AF65-F5344CB8AC3E}">
        <p14:creationId xmlns:p14="http://schemas.microsoft.com/office/powerpoint/2010/main" val="1555791830"/>
      </p:ext>
    </p:extLst>
  </p:cSld>
  <p:clrMapOvr>
    <a:masterClrMapping/>
  </p:clrMapOvr>
  <p:extLst>
    <p:ext uri="{DCECCB84-F9BA-43D5-87BE-67443E8EF086}">
      <p15:sldGuideLst xmlns:p15="http://schemas.microsoft.com/office/powerpoint/2012/main">
        <p15:guide id="1" pos="3840">
          <p15:clr>
            <a:srgbClr val="FBAE40"/>
          </p15:clr>
        </p15:guide>
        <p15:guide id="2" pos="2570">
          <p15:clr>
            <a:srgbClr val="FBAE40"/>
          </p15:clr>
        </p15:guide>
        <p15:guide id="3" pos="2667">
          <p15:clr>
            <a:srgbClr val="FBAE40"/>
          </p15:clr>
        </p15:guide>
        <p15:guide id="4" pos="5010">
          <p15:clr>
            <a:srgbClr val="FBAE40"/>
          </p15:clr>
        </p15:guide>
        <p15:guide id="5" pos="5111">
          <p15:clr>
            <a:srgbClr val="FBAE40"/>
          </p15:clr>
        </p15:guide>
        <p15:guide id="6" orient="horz" pos="327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er Inhalte &amp; Bild nebeneinander">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804B63A-EC31-4D1D-9B2B-A34717F04239}"/>
              </a:ext>
            </a:extLst>
          </p:cNvPr>
          <p:cNvGraphicFramePr>
            <a:graphicFrameLocks noChangeAspect="1"/>
          </p:cNvGraphicFramePr>
          <p:nvPr userDrawn="1">
            <p:custDataLst>
              <p:tags r:id="rId2"/>
            </p:custDataLst>
            <p:extLst>
              <p:ext uri="{D42A27DB-BD31-4B8C-83A1-F6EECF244321}">
                <p14:modId xmlns:p14="http://schemas.microsoft.com/office/powerpoint/2010/main" val="1475754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98"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99E21ED9-AABC-4574-9DA7-235C0126A633}"/>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7" name="Bildplatzhalter 6"/>
          <p:cNvSpPr>
            <a:spLocks noGrp="1"/>
          </p:cNvSpPr>
          <p:nvPr>
            <p:ph type="pic" sz="quarter" idx="14" hasCustomPrompt="1"/>
          </p:nvPr>
        </p:nvSpPr>
        <p:spPr>
          <a:xfrm>
            <a:off x="359998" y="884237"/>
            <a:ext cx="2746800" cy="2089547"/>
          </a:xfrm>
          <a:prstGeom prst="rect">
            <a:avLst/>
          </a:prstGeom>
          <a:pattFill prst="wdDnDiag">
            <a:fgClr>
              <a:schemeClr val="bg2"/>
            </a:fgClr>
            <a:bgClr>
              <a:schemeClr val="bg1"/>
            </a:bgClr>
          </a:pattFill>
        </p:spPr>
        <p:txBody>
          <a:bodyPr tIns="252000" anchor="t" anchorCtr="0">
            <a:noAutofit/>
          </a:bodyPr>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stStyle>
          <a:p>
            <a:r>
              <a:rPr lang="en-US" dirty="0"/>
              <a:t>Bild </a:t>
            </a:r>
            <a:r>
              <a:rPr lang="en-US" dirty="0" err="1"/>
              <a:t>einfügen</a:t>
            </a:r>
            <a:endParaRPr lang="en-US" dirty="0"/>
          </a:p>
        </p:txBody>
      </p:sp>
      <p:sp>
        <p:nvSpPr>
          <p:cNvPr id="12" name="Inhaltsplatzhalter 10"/>
          <p:cNvSpPr>
            <a:spLocks noGrp="1"/>
          </p:cNvSpPr>
          <p:nvPr>
            <p:ph sz="quarter" idx="13"/>
          </p:nvPr>
        </p:nvSpPr>
        <p:spPr>
          <a:xfrm>
            <a:off x="359999" y="3135784"/>
            <a:ext cx="2746800" cy="3362215"/>
          </a:xfrm>
          <a:prstGeom prst="rect">
            <a:avLst/>
          </a:prstGeom>
        </p:spPr>
        <p:txBody>
          <a:bodyPr>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3" name="Inhaltsplatzhalter 10"/>
          <p:cNvSpPr>
            <a:spLocks noGrp="1"/>
          </p:cNvSpPr>
          <p:nvPr>
            <p:ph sz="quarter" idx="15"/>
          </p:nvPr>
        </p:nvSpPr>
        <p:spPr>
          <a:xfrm>
            <a:off x="3267341" y="3135784"/>
            <a:ext cx="2746800" cy="3362215"/>
          </a:xfrm>
          <a:prstGeom prst="rect">
            <a:avLst/>
          </a:prstGeom>
        </p:spPr>
        <p:txBody>
          <a:bodyPr>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5" name="Inhaltsplatzhalter 10"/>
          <p:cNvSpPr>
            <a:spLocks noGrp="1"/>
          </p:cNvSpPr>
          <p:nvPr>
            <p:ph sz="quarter" idx="16"/>
          </p:nvPr>
        </p:nvSpPr>
        <p:spPr>
          <a:xfrm>
            <a:off x="6174684" y="3135784"/>
            <a:ext cx="2746800" cy="3362215"/>
          </a:xfrm>
          <a:prstGeom prst="rect">
            <a:avLst/>
          </a:prstGeom>
        </p:spPr>
        <p:txBody>
          <a:bodyPr>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6"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20"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fld id="{369A084B-84B6-4F15-B0F5-CCDC4176846B}" type="slidenum">
              <a:rPr lang="en-US" smtClean="0"/>
              <a:pPr/>
              <a:t>‹Nr.›</a:t>
            </a:fld>
            <a:endParaRPr lang="en-US" dirty="0"/>
          </a:p>
        </p:txBody>
      </p:sp>
      <p:sp>
        <p:nvSpPr>
          <p:cNvPr id="21"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extLst/>
          </a:lstStyle>
          <a:p>
            <a:fld id="{1AC73466-81B8-4AE9-B1CA-83E89ABD203A}" type="datetime1">
              <a:rPr lang="en-US" smtClean="0"/>
              <a:pPr/>
              <a:t>12/3/2021</a:t>
            </a:fld>
            <a:endParaRPr lang="en-US" dirty="0"/>
          </a:p>
        </p:txBody>
      </p:sp>
      <p:sp>
        <p:nvSpPr>
          <p:cNvPr id="18" name="Bildplatzhalter 6"/>
          <p:cNvSpPr>
            <a:spLocks noGrp="1"/>
          </p:cNvSpPr>
          <p:nvPr>
            <p:ph type="pic" sz="quarter" idx="17" hasCustomPrompt="1"/>
          </p:nvPr>
        </p:nvSpPr>
        <p:spPr>
          <a:xfrm>
            <a:off x="3267341" y="884238"/>
            <a:ext cx="2746800" cy="2089547"/>
          </a:xfrm>
          <a:prstGeom prst="rect">
            <a:avLst/>
          </a:prstGeom>
          <a:pattFill prst="wdDnDiag">
            <a:fgClr>
              <a:schemeClr val="bg2"/>
            </a:fgClr>
            <a:bgClr>
              <a:schemeClr val="bg1"/>
            </a:bgClr>
          </a:pattFill>
        </p:spPr>
        <p:txBody>
          <a:bodyPr tIns="252000" anchor="t" anchorCtr="0">
            <a:noAutofit/>
          </a:bodyPr>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stStyle>
          <a:p>
            <a:r>
              <a:rPr lang="en-US" dirty="0"/>
              <a:t>Bild </a:t>
            </a:r>
            <a:r>
              <a:rPr lang="en-US" dirty="0" err="1"/>
              <a:t>einfügen</a:t>
            </a:r>
            <a:endParaRPr lang="en-US" dirty="0"/>
          </a:p>
        </p:txBody>
      </p:sp>
      <p:sp>
        <p:nvSpPr>
          <p:cNvPr id="22" name="Bildplatzhalter 6"/>
          <p:cNvSpPr>
            <a:spLocks noGrp="1"/>
          </p:cNvSpPr>
          <p:nvPr>
            <p:ph type="pic" sz="quarter" idx="18" hasCustomPrompt="1"/>
          </p:nvPr>
        </p:nvSpPr>
        <p:spPr>
          <a:xfrm>
            <a:off x="6174684" y="884238"/>
            <a:ext cx="2746800" cy="2089547"/>
          </a:xfrm>
          <a:prstGeom prst="rect">
            <a:avLst/>
          </a:prstGeom>
          <a:pattFill prst="wdDnDiag">
            <a:fgClr>
              <a:schemeClr val="bg2"/>
            </a:fgClr>
            <a:bgClr>
              <a:schemeClr val="bg1"/>
            </a:bgClr>
          </a:pattFill>
        </p:spPr>
        <p:txBody>
          <a:bodyPr tIns="252000" anchor="t" anchorCtr="0">
            <a:noAutofit/>
          </a:bodyPr>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stStyle>
          <a:p>
            <a:r>
              <a:rPr lang="en-US" dirty="0"/>
              <a:t>Bild </a:t>
            </a:r>
            <a:r>
              <a:rPr lang="en-US" dirty="0" err="1"/>
              <a:t>einfügen</a:t>
            </a:r>
            <a:endParaRPr lang="en-US" dirty="0"/>
          </a:p>
        </p:txBody>
      </p:sp>
      <p:sp>
        <p:nvSpPr>
          <p:cNvPr id="14" name="Inhaltsplatzhalter 10"/>
          <p:cNvSpPr>
            <a:spLocks noGrp="1"/>
          </p:cNvSpPr>
          <p:nvPr>
            <p:ph sz="quarter" idx="19"/>
          </p:nvPr>
        </p:nvSpPr>
        <p:spPr>
          <a:xfrm>
            <a:off x="9082027" y="3135784"/>
            <a:ext cx="2746800" cy="3362215"/>
          </a:xfrm>
          <a:prstGeom prst="rect">
            <a:avLst/>
          </a:prstGeom>
        </p:spPr>
        <p:txBody>
          <a:bodyPr>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23" name="Bildplatzhalter 6"/>
          <p:cNvSpPr>
            <a:spLocks noGrp="1"/>
          </p:cNvSpPr>
          <p:nvPr>
            <p:ph type="pic" sz="quarter" idx="20" hasCustomPrompt="1"/>
          </p:nvPr>
        </p:nvSpPr>
        <p:spPr>
          <a:xfrm>
            <a:off x="9082027" y="884238"/>
            <a:ext cx="2746800" cy="2089547"/>
          </a:xfrm>
          <a:prstGeom prst="rect">
            <a:avLst/>
          </a:prstGeom>
          <a:pattFill prst="wdDnDiag">
            <a:fgClr>
              <a:schemeClr val="bg2"/>
            </a:fgClr>
            <a:bgClr>
              <a:schemeClr val="bg1"/>
            </a:bgClr>
          </a:pattFill>
        </p:spPr>
        <p:txBody>
          <a:bodyPr tIns="252000" anchor="t" anchorCtr="0">
            <a:noAutofit/>
          </a:bodyPr>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stStyle>
          <a:p>
            <a:r>
              <a:rPr lang="en-US" dirty="0"/>
              <a:t>Bild </a:t>
            </a:r>
            <a:r>
              <a:rPr lang="en-US" dirty="0" err="1"/>
              <a:t>einfügen</a:t>
            </a:r>
            <a:endParaRPr lang="en-US" dirty="0"/>
          </a:p>
        </p:txBody>
      </p:sp>
      <p:sp>
        <p:nvSpPr>
          <p:cNvPr id="24" name="Fußzeilenplatzhalter 1">
            <a:extLst>
              <a:ext uri="{FF2B5EF4-FFF2-40B4-BE49-F238E27FC236}">
                <a16:creationId xmlns:a16="http://schemas.microsoft.com/office/drawing/2014/main" id="{F8085A93-9A59-4846-AA27-F715A6CD7C80}"/>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Tezos Deep Dive Deck - Licensed under CC BY 4.0</a:t>
            </a:r>
          </a:p>
        </p:txBody>
      </p:sp>
    </p:spTree>
    <p:extLst>
      <p:ext uri="{BB962C8B-B14F-4D97-AF65-F5344CB8AC3E}">
        <p14:creationId xmlns:p14="http://schemas.microsoft.com/office/powerpoint/2010/main" val="2530810145"/>
      </p:ext>
    </p:extLst>
  </p:cSld>
  <p:clrMapOvr>
    <a:masterClrMapping/>
  </p:clrMapOvr>
  <p:extLst>
    <p:ext uri="{DCECCB84-F9BA-43D5-87BE-67443E8EF086}">
      <p15:sldGuideLst xmlns:p15="http://schemas.microsoft.com/office/powerpoint/2012/main">
        <p15:guide id="1" pos="1963">
          <p15:clr>
            <a:srgbClr val="FBAE40"/>
          </p15:clr>
        </p15:guide>
        <p15:guide id="2" pos="5626">
          <p15:clr>
            <a:srgbClr val="FBAE40"/>
          </p15:clr>
        </p15:guide>
        <p15:guide id="4" pos="5717">
          <p15:clr>
            <a:srgbClr val="FBAE40"/>
          </p15:clr>
        </p15:guide>
        <p15:guide id="5" pos="3840">
          <p15:clr>
            <a:srgbClr val="FBAE40"/>
          </p15:clr>
        </p15:guide>
        <p15:guide id="6" pos="2054">
          <p15:clr>
            <a:srgbClr val="FBAE40"/>
          </p15:clr>
        </p15:guide>
        <p15:guide id="7" pos="3789">
          <p15:clr>
            <a:srgbClr val="FBAE40"/>
          </p15:clr>
        </p15:guide>
        <p15:guide id="8" pos="3890">
          <p15:clr>
            <a:srgbClr val="FBAE40"/>
          </p15:clr>
        </p15:guide>
        <p15:guide id="10" orient="horz" pos="1973">
          <p15:clr>
            <a:srgbClr val="FBAE40"/>
          </p15:clr>
        </p15:guide>
        <p15:guide id="11" orient="horz" pos="187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Zwei Drittel, ein Drittel">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DBBD65C-01CC-4DC6-8263-ED6E88D05B9B}"/>
              </a:ext>
            </a:extLst>
          </p:cNvPr>
          <p:cNvGraphicFramePr>
            <a:graphicFrameLocks noChangeAspect="1"/>
          </p:cNvGraphicFramePr>
          <p:nvPr userDrawn="1">
            <p:custDataLst>
              <p:tags r:id="rId2"/>
            </p:custDataLst>
            <p:extLst>
              <p:ext uri="{D42A27DB-BD31-4B8C-83A1-F6EECF244321}">
                <p14:modId xmlns:p14="http://schemas.microsoft.com/office/powerpoint/2010/main" val="1943888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22"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1856A298-C851-4CF7-8F3B-EEDA448D5876}"/>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2" name="Inhaltsplatzhalter 10"/>
          <p:cNvSpPr>
            <a:spLocks noGrp="1"/>
          </p:cNvSpPr>
          <p:nvPr>
            <p:ph sz="quarter" idx="13"/>
          </p:nvPr>
        </p:nvSpPr>
        <p:spPr>
          <a:xfrm>
            <a:off x="359997" y="884237"/>
            <a:ext cx="7593377" cy="5613761"/>
          </a:xfrm>
          <a:prstGeom prst="rect">
            <a:avLst/>
          </a:prstGeom>
        </p:spPr>
        <p:txBody>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5" name="Inhaltsplatzhalter 10"/>
          <p:cNvSpPr>
            <a:spLocks noGrp="1"/>
          </p:cNvSpPr>
          <p:nvPr>
            <p:ph sz="quarter" idx="16"/>
          </p:nvPr>
        </p:nvSpPr>
        <p:spPr>
          <a:xfrm>
            <a:off x="8114850" y="884238"/>
            <a:ext cx="3715200" cy="5613761"/>
          </a:xfrm>
          <a:prstGeom prst="rect">
            <a:avLst/>
          </a:prstGeom>
        </p:spPr>
        <p:txBody>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6"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20"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fld id="{369A084B-84B6-4F15-B0F5-CCDC4176846B}" type="slidenum">
              <a:rPr lang="en-US" smtClean="0"/>
              <a:pPr/>
              <a:t>‹Nr.›</a:t>
            </a:fld>
            <a:endParaRPr lang="en-US" dirty="0"/>
          </a:p>
        </p:txBody>
      </p:sp>
      <p:sp>
        <p:nvSpPr>
          <p:cNvPr id="21"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extLst/>
          </a:lstStyle>
          <a:p>
            <a:fld id="{0C539D2A-5567-4DA1-BB55-3060681EFBED}" type="datetime1">
              <a:rPr lang="en-US" smtClean="0"/>
              <a:pPr/>
              <a:t>12/3/2021</a:t>
            </a:fld>
            <a:endParaRPr lang="en-US" dirty="0"/>
          </a:p>
        </p:txBody>
      </p:sp>
      <p:sp>
        <p:nvSpPr>
          <p:cNvPr id="10" name="Fußzeilenplatzhalter 1">
            <a:extLst>
              <a:ext uri="{FF2B5EF4-FFF2-40B4-BE49-F238E27FC236}">
                <a16:creationId xmlns:a16="http://schemas.microsoft.com/office/drawing/2014/main" id="{E2925EC7-3EE5-4C6F-8456-BBB5DA723306}"/>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Tezos Deep Dive Deck - Licensed under CC BY 4.0</a:t>
            </a:r>
          </a:p>
        </p:txBody>
      </p:sp>
    </p:spTree>
    <p:extLst>
      <p:ext uri="{BB962C8B-B14F-4D97-AF65-F5344CB8AC3E}">
        <p14:creationId xmlns:p14="http://schemas.microsoft.com/office/powerpoint/2010/main" val="2254151250"/>
      </p:ext>
    </p:extLst>
  </p:cSld>
  <p:clrMapOvr>
    <a:masterClrMapping/>
  </p:clrMapOvr>
  <p:extLst>
    <p:ext uri="{DCECCB84-F9BA-43D5-87BE-67443E8EF086}">
      <p15:sldGuideLst xmlns:p15="http://schemas.microsoft.com/office/powerpoint/2012/main">
        <p15:guide id="1" pos="2567">
          <p15:clr>
            <a:srgbClr val="FBAE40"/>
          </p15:clr>
        </p15:guide>
        <p15:guide id="2" pos="2669">
          <p15:clr>
            <a:srgbClr val="FBAE40"/>
          </p15:clr>
        </p15:guide>
        <p15:guide id="3" pos="5010">
          <p15:clr>
            <a:srgbClr val="FBAE40"/>
          </p15:clr>
        </p15:guide>
        <p15:guide id="4" pos="511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in Drittel, zwei Drittel">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F8E20E1D-B071-41F8-8464-0B50035CFB70}"/>
              </a:ext>
            </a:extLst>
          </p:cNvPr>
          <p:cNvGraphicFramePr>
            <a:graphicFrameLocks noChangeAspect="1"/>
          </p:cNvGraphicFramePr>
          <p:nvPr userDrawn="1">
            <p:custDataLst>
              <p:tags r:id="rId2"/>
            </p:custDataLst>
            <p:extLst>
              <p:ext uri="{D42A27DB-BD31-4B8C-83A1-F6EECF244321}">
                <p14:modId xmlns:p14="http://schemas.microsoft.com/office/powerpoint/2010/main" val="1081336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46"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1C30F1A5-0A6E-48EC-924F-327ACBD51D68}"/>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2" name="Inhaltsplatzhalter 10"/>
          <p:cNvSpPr>
            <a:spLocks noGrp="1"/>
          </p:cNvSpPr>
          <p:nvPr>
            <p:ph sz="quarter" idx="13"/>
          </p:nvPr>
        </p:nvSpPr>
        <p:spPr>
          <a:xfrm>
            <a:off x="359999" y="884238"/>
            <a:ext cx="3715113" cy="5613761"/>
          </a:xfrm>
          <a:prstGeom prst="rect">
            <a:avLst/>
          </a:prstGeom>
        </p:spPr>
        <p:txBody>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5" name="Inhaltsplatzhalter 10"/>
          <p:cNvSpPr>
            <a:spLocks noGrp="1"/>
          </p:cNvSpPr>
          <p:nvPr>
            <p:ph sz="quarter" idx="16"/>
          </p:nvPr>
        </p:nvSpPr>
        <p:spPr>
          <a:xfrm>
            <a:off x="4237039" y="884238"/>
            <a:ext cx="7594654" cy="5613761"/>
          </a:xfrm>
          <a:prstGeom prst="rect">
            <a:avLst/>
          </a:prstGeom>
        </p:spPr>
        <p:txBody>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Ebene</a:t>
            </a:r>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6"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20"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fld id="{369A084B-84B6-4F15-B0F5-CCDC4176846B}" type="slidenum">
              <a:rPr lang="en-US" smtClean="0"/>
              <a:pPr/>
              <a:t>‹Nr.›</a:t>
            </a:fld>
            <a:endParaRPr lang="en-US" dirty="0"/>
          </a:p>
        </p:txBody>
      </p:sp>
      <p:sp>
        <p:nvSpPr>
          <p:cNvPr id="21"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extLst/>
          </a:lstStyle>
          <a:p>
            <a:fld id="{2EF63725-C31E-4E8A-A0E4-2400F3D7F8F9}" type="datetime1">
              <a:rPr lang="en-US" smtClean="0"/>
              <a:pPr/>
              <a:t>12/3/2021</a:t>
            </a:fld>
            <a:endParaRPr lang="en-US" dirty="0"/>
          </a:p>
        </p:txBody>
      </p:sp>
      <p:sp>
        <p:nvSpPr>
          <p:cNvPr id="10" name="Fußzeilenplatzhalter 1">
            <a:extLst>
              <a:ext uri="{FF2B5EF4-FFF2-40B4-BE49-F238E27FC236}">
                <a16:creationId xmlns:a16="http://schemas.microsoft.com/office/drawing/2014/main" id="{F261409A-5AF9-4230-A9CE-7769C83B4500}"/>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Tezos Deep Dive Deck - Licensed under CC BY 4.0</a:t>
            </a:r>
          </a:p>
        </p:txBody>
      </p:sp>
    </p:spTree>
    <p:extLst>
      <p:ext uri="{BB962C8B-B14F-4D97-AF65-F5344CB8AC3E}">
        <p14:creationId xmlns:p14="http://schemas.microsoft.com/office/powerpoint/2010/main" val="3197209991"/>
      </p:ext>
    </p:extLst>
  </p:cSld>
  <p:clrMapOvr>
    <a:masterClrMapping/>
  </p:clrMapOvr>
  <p:extLst>
    <p:ext uri="{DCECCB84-F9BA-43D5-87BE-67443E8EF086}">
      <p15:sldGuideLst xmlns:p15="http://schemas.microsoft.com/office/powerpoint/2012/main">
        <p15:guide id="1" pos="2567">
          <p15:clr>
            <a:srgbClr val="FBAE40"/>
          </p15:clr>
        </p15:guide>
        <p15:guide id="2" pos="2669">
          <p15:clr>
            <a:srgbClr val="FBAE40"/>
          </p15:clr>
        </p15:guide>
        <p15:guide id="3" pos="5009">
          <p15:clr>
            <a:srgbClr val="FBAE40"/>
          </p15:clr>
        </p15:guide>
        <p15:guide id="4" pos="511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ier Inhalt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9A3A907-A36E-4A02-9C74-8F4408682656}"/>
              </a:ext>
            </a:extLst>
          </p:cNvPr>
          <p:cNvGraphicFramePr>
            <a:graphicFrameLocks noChangeAspect="1"/>
          </p:cNvGraphicFramePr>
          <p:nvPr userDrawn="1">
            <p:custDataLst>
              <p:tags r:id="rId2"/>
            </p:custDataLst>
            <p:extLst>
              <p:ext uri="{D42A27DB-BD31-4B8C-83A1-F6EECF244321}">
                <p14:modId xmlns:p14="http://schemas.microsoft.com/office/powerpoint/2010/main" val="2898877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70"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24BF56CB-A4EB-404B-9A03-2D4218A222F1}"/>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2" name="Inhaltsplatzhalter 10"/>
          <p:cNvSpPr>
            <a:spLocks noGrp="1"/>
          </p:cNvSpPr>
          <p:nvPr>
            <p:ph sz="quarter" idx="13"/>
          </p:nvPr>
        </p:nvSpPr>
        <p:spPr>
          <a:xfrm>
            <a:off x="359999" y="884239"/>
            <a:ext cx="5652000" cy="2724150"/>
          </a:xfrm>
          <a:prstGeom prst="rect">
            <a:avLst/>
          </a:prstGeom>
        </p:spPr>
        <p:txBody>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6" name="Titel 1"/>
          <p:cNvSpPr>
            <a:spLocks noGrp="1"/>
          </p:cNvSpPr>
          <p:nvPr>
            <p:ph type="title" hasCustomPrompt="1"/>
          </p:nvPr>
        </p:nvSpPr>
        <p:spPr bwMode="gray">
          <a:xfrm>
            <a:off x="359998" y="258762"/>
            <a:ext cx="10800000" cy="424800"/>
          </a:xfrm>
          <a:prstGeom prst="rect">
            <a:avLst/>
          </a:prstGeom>
        </p:spPr>
        <p:txBody>
          <a:bodyPr vert="horz" lIns="0" tIns="72000" rIns="0" bIns="0" rtlCol="0" anchor="b">
            <a:noAutofit/>
          </a:bodyPr>
          <a:lstStyle>
            <a:lvl1pPr>
              <a:defRPr lang="de-DE" dirty="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19" name="Fußzeilenplatzhalter 1"/>
          <p:cNvSpPr>
            <a:spLocks noGrp="1"/>
          </p:cNvSpPr>
          <p:nvPr>
            <p:ph type="ftr" sz="quarter" idx="3"/>
          </p:nvPr>
        </p:nvSpPr>
        <p:spPr>
          <a:xfrm>
            <a:off x="881309" y="6584951"/>
            <a:ext cx="5012928" cy="215900"/>
          </a:xfrm>
          <a:prstGeom prst="rect">
            <a:avLst/>
          </a:prstGeom>
        </p:spPr>
        <p:txBody>
          <a:bodyPr vert="horz" lIns="0" tIns="45715" rIns="91429" bIns="45715" rtlCol="0" anchor="ctr"/>
          <a:lstStyle>
            <a:lvl1pPr algn="l">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Tezos Fundamentals Reader - Licensed under CC BY 4.0</a:t>
            </a:r>
          </a:p>
        </p:txBody>
      </p:sp>
      <p:sp>
        <p:nvSpPr>
          <p:cNvPr id="20"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fld id="{369A084B-84B6-4F15-B0F5-CCDC4176846B}" type="slidenum">
              <a:rPr lang="en-US" smtClean="0"/>
              <a:pPr/>
              <a:t>‹Nr.›</a:t>
            </a:fld>
            <a:endParaRPr lang="en-US" dirty="0"/>
          </a:p>
        </p:txBody>
      </p:sp>
      <p:sp>
        <p:nvSpPr>
          <p:cNvPr id="21"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extLst/>
          </a:lstStyle>
          <a:p>
            <a:fld id="{C8C12245-B9BF-480A-9AFF-33B403F9B1BD}" type="datetime1">
              <a:rPr lang="en-US" smtClean="0"/>
              <a:pPr/>
              <a:t>12/3/2021</a:t>
            </a:fld>
            <a:endParaRPr lang="en-US" dirty="0"/>
          </a:p>
        </p:txBody>
      </p:sp>
      <p:sp>
        <p:nvSpPr>
          <p:cNvPr id="11" name="Inhaltsplatzhalter 10"/>
          <p:cNvSpPr>
            <a:spLocks noGrp="1"/>
          </p:cNvSpPr>
          <p:nvPr>
            <p:ph sz="quarter" idx="14"/>
          </p:nvPr>
        </p:nvSpPr>
        <p:spPr>
          <a:xfrm>
            <a:off x="359999" y="3770313"/>
            <a:ext cx="5652000" cy="2724150"/>
          </a:xfrm>
          <a:prstGeom prst="rect">
            <a:avLst/>
          </a:prstGeom>
        </p:spPr>
        <p:txBody>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9" name="Inhaltsplatzhalter 10"/>
          <p:cNvSpPr>
            <a:spLocks noGrp="1"/>
          </p:cNvSpPr>
          <p:nvPr>
            <p:ph sz="quarter" idx="15"/>
          </p:nvPr>
        </p:nvSpPr>
        <p:spPr>
          <a:xfrm>
            <a:off x="6180502" y="884239"/>
            <a:ext cx="5652000" cy="2724150"/>
          </a:xfrm>
          <a:prstGeom prst="rect">
            <a:avLst/>
          </a:prstGeom>
        </p:spPr>
        <p:txBody>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0" name="Inhaltsplatzhalter 10"/>
          <p:cNvSpPr>
            <a:spLocks noGrp="1"/>
          </p:cNvSpPr>
          <p:nvPr>
            <p:ph sz="quarter" idx="16"/>
          </p:nvPr>
        </p:nvSpPr>
        <p:spPr>
          <a:xfrm>
            <a:off x="6180138" y="3770313"/>
            <a:ext cx="5652000" cy="2724150"/>
          </a:xfrm>
          <a:prstGeom prst="rect">
            <a:avLst/>
          </a:prstGeom>
        </p:spPr>
        <p:txBody>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Tree>
    <p:extLst>
      <p:ext uri="{BB962C8B-B14F-4D97-AF65-F5344CB8AC3E}">
        <p14:creationId xmlns:p14="http://schemas.microsoft.com/office/powerpoint/2010/main" val="1933306580"/>
      </p:ext>
    </p:extLst>
  </p:cSld>
  <p:clrMapOvr>
    <a:masterClrMapping/>
  </p:clrMapOvr>
  <p:extLst>
    <p:ext uri="{DCECCB84-F9BA-43D5-87BE-67443E8EF086}">
      <p15:sldGuideLst xmlns:p15="http://schemas.microsoft.com/office/powerpoint/2012/main">
        <p15:guide id="7" orient="horz" pos="2273">
          <p15:clr>
            <a:srgbClr val="FBAE40"/>
          </p15:clr>
        </p15:guide>
        <p15:guide id="8" orient="horz" pos="2375">
          <p15:clr>
            <a:srgbClr val="FBAE40"/>
          </p15:clr>
        </p15:guide>
        <p15:guide id="9" pos="3840">
          <p15:clr>
            <a:srgbClr val="FBAE40"/>
          </p15:clr>
        </p15:guide>
        <p15:guide id="10" pos="3788">
          <p15:clr>
            <a:srgbClr val="FBAE40"/>
          </p15:clr>
        </p15:guide>
        <p15:guide id="11" pos="389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D29CEB06-AA6D-4BF9-8BDE-029B2B7ADDB0}"/>
              </a:ext>
            </a:extLst>
          </p:cNvPr>
          <p:cNvGraphicFramePr>
            <a:graphicFrameLocks noChangeAspect="1"/>
          </p:cNvGraphicFramePr>
          <p:nvPr userDrawn="1">
            <p:custDataLst>
              <p:tags r:id="rId2"/>
            </p:custDataLst>
            <p:extLst>
              <p:ext uri="{D42A27DB-BD31-4B8C-83A1-F6EECF244321}">
                <p14:modId xmlns:p14="http://schemas.microsoft.com/office/powerpoint/2010/main" val="2530425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94"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C7CDB3E5-A07D-4080-93F3-E76AD2FDA22C}"/>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0"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15"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fld id="{369A084B-84B6-4F15-B0F5-CCDC4176846B}" type="slidenum">
              <a:rPr lang="en-US" smtClean="0"/>
              <a:pPr/>
              <a:t>‹Nr.›</a:t>
            </a:fld>
            <a:endParaRPr lang="en-US" dirty="0"/>
          </a:p>
        </p:txBody>
      </p:sp>
      <p:sp>
        <p:nvSpPr>
          <p:cNvPr id="16"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extLst/>
          </a:lstStyle>
          <a:p>
            <a:fld id="{D5E0E473-13FF-465A-93AF-01D2CE0259A5}" type="datetime1">
              <a:rPr lang="en-US" smtClean="0"/>
              <a:pPr/>
              <a:t>12/3/2021</a:t>
            </a:fld>
            <a:endParaRPr lang="en-US" dirty="0"/>
          </a:p>
        </p:txBody>
      </p:sp>
      <p:sp>
        <p:nvSpPr>
          <p:cNvPr id="8" name="Fußzeilenplatzhalter 1">
            <a:extLst>
              <a:ext uri="{FF2B5EF4-FFF2-40B4-BE49-F238E27FC236}">
                <a16:creationId xmlns:a16="http://schemas.microsoft.com/office/drawing/2014/main" id="{1AF29A5A-EEA2-4FAE-886C-954EA581E9A5}"/>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Tezos Deep Dive Deck - Licensed under CC BY 4.0</a:t>
            </a:r>
          </a:p>
        </p:txBody>
      </p:sp>
    </p:spTree>
    <p:extLst>
      <p:ext uri="{BB962C8B-B14F-4D97-AF65-F5344CB8AC3E}">
        <p14:creationId xmlns:p14="http://schemas.microsoft.com/office/powerpoint/2010/main" val="363701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hne Titel">
    <p:spTree>
      <p:nvGrpSpPr>
        <p:cNvPr id="1" name=""/>
        <p:cNvGrpSpPr/>
        <p:nvPr/>
      </p:nvGrpSpPr>
      <p:grpSpPr>
        <a:xfrm>
          <a:off x="0" y="0"/>
          <a:ext cx="0" cy="0"/>
          <a:chOff x="0" y="0"/>
          <a:chExt cx="0" cy="0"/>
        </a:xfrm>
      </p:grpSpPr>
      <p:sp>
        <p:nvSpPr>
          <p:cNvPr id="13"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fld id="{369A084B-84B6-4F15-B0F5-CCDC4176846B}" type="slidenum">
              <a:rPr lang="en-US" smtClean="0"/>
              <a:pPr/>
              <a:t>‹Nr.›</a:t>
            </a:fld>
            <a:endParaRPr lang="en-US" dirty="0"/>
          </a:p>
        </p:txBody>
      </p:sp>
      <p:sp>
        <p:nvSpPr>
          <p:cNvPr id="14"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extLst/>
          </a:lstStyle>
          <a:p>
            <a:fld id="{735A8406-38D3-45D0-957C-CBD4EC84CECF}" type="datetime1">
              <a:rPr lang="en-US" smtClean="0"/>
              <a:pPr/>
              <a:t>12/3/2021</a:t>
            </a:fld>
            <a:endParaRPr lang="en-US" dirty="0"/>
          </a:p>
        </p:txBody>
      </p:sp>
      <p:sp>
        <p:nvSpPr>
          <p:cNvPr id="5" name="Fußzeilenplatzhalter 1">
            <a:extLst>
              <a:ext uri="{FF2B5EF4-FFF2-40B4-BE49-F238E27FC236}">
                <a16:creationId xmlns:a16="http://schemas.microsoft.com/office/drawing/2014/main" id="{1F9C06B4-94B6-46CE-951F-CA5EB8038D36}"/>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Tezos Deep Dive Deck - Licensed under CC BY 4.0</a:t>
            </a:r>
          </a:p>
        </p:txBody>
      </p:sp>
    </p:spTree>
    <p:extLst>
      <p:ext uri="{BB962C8B-B14F-4D97-AF65-F5344CB8AC3E}">
        <p14:creationId xmlns:p14="http://schemas.microsoft.com/office/powerpoint/2010/main" val="1415731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hteck 1"/>
          <p:cNvSpPr/>
          <p:nvPr/>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defPPr>
              <a:defRPr lang="de-DE"/>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080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links und Inhal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10168972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18" name="think-cell Folie" r:id="rId5" imgW="270" imgH="270" progId="TCLayout.ActiveDocument.1">
                  <p:embed/>
                </p:oleObj>
              </mc:Choice>
              <mc:Fallback>
                <p:oleObj name="think-cell Folie" r:id="rId5" imgW="270" imgH="270" progId="TCLayout.ActiveDocument.1">
                  <p:embed/>
                  <p:pic>
                    <p:nvPicPr>
                      <p:cNvPr id="3" name="Objek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3B816330-2D4D-48FD-A33C-7CEE22510E6A}"/>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3200" b="0"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Titel 1"/>
          <p:cNvSpPr>
            <a:spLocks noGrp="1"/>
          </p:cNvSpPr>
          <p:nvPr>
            <p:ph type="title" hasCustomPrompt="1"/>
          </p:nvPr>
        </p:nvSpPr>
        <p:spPr bwMode="gray">
          <a:xfrm>
            <a:off x="1" y="0"/>
            <a:ext cx="3689350" cy="6858000"/>
          </a:xfrm>
          <a:prstGeom prst="rect">
            <a:avLst/>
          </a:prstGeom>
          <a:solidFill>
            <a:srgbClr val="798BB3"/>
          </a:solidFill>
        </p:spPr>
        <p:txBody>
          <a:bodyPr vert="horz" lIns="360000" tIns="900000" rIns="360000" bIns="0" rtlCol="0" anchor="t">
            <a:noAutofit/>
          </a:bodyPr>
          <a:lstStyle>
            <a:lvl1pPr>
              <a:defRPr lang="de-DE" sz="2800" b="0" baseline="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spcBef>
                <a:spcPts val="300"/>
              </a:spcBef>
              <a:spcAft>
                <a:spcPts val="100"/>
              </a:spcAft>
            </a:pPr>
            <a:r>
              <a:rPr lang="en-US" sz="3200" dirty="0" err="1"/>
              <a:t>Überschrift</a:t>
            </a:r>
            <a:r>
              <a:rPr lang="en-US" sz="3200" dirty="0"/>
              <a:t> 28pt </a:t>
            </a:r>
            <a:br>
              <a:rPr lang="en-US" sz="3200" dirty="0"/>
            </a:br>
            <a:r>
              <a:rPr lang="en-US" sz="3200" dirty="0" err="1"/>
              <a:t>Unterüberschrift</a:t>
            </a:r>
            <a:r>
              <a:rPr lang="en-US" sz="3200" dirty="0"/>
              <a:t> 22pt</a:t>
            </a:r>
            <a:endParaRPr lang="en-US" sz="2800" dirty="0">
              <a:solidFill>
                <a:schemeClr val="accent2">
                  <a:lumMod val="60000"/>
                  <a:lumOff val="40000"/>
                </a:schemeClr>
              </a:solidFill>
            </a:endParaRPr>
          </a:p>
        </p:txBody>
      </p:sp>
      <p:sp>
        <p:nvSpPr>
          <p:cNvPr id="17" name="Fußzeilenplatzhalter 1"/>
          <p:cNvSpPr>
            <a:spLocks noGrp="1"/>
          </p:cNvSpPr>
          <p:nvPr>
            <p:ph type="ftr" sz="quarter" idx="3"/>
          </p:nvPr>
        </p:nvSpPr>
        <p:spPr>
          <a:xfrm>
            <a:off x="4372297" y="6584951"/>
            <a:ext cx="5012928" cy="215900"/>
          </a:xfrm>
          <a:prstGeom prst="rect">
            <a:avLst/>
          </a:prstGeom>
        </p:spPr>
        <p:txBody>
          <a:bodyPr vert="horz" lIns="0" tIns="45715" rIns="91429" bIns="45715" rtlCol="0" anchor="ctr"/>
          <a:lstStyle>
            <a:lvl1pPr algn="l">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Tezos Deep Dive Deck - Licensed under CC BY 4.0</a:t>
            </a:r>
          </a:p>
        </p:txBody>
      </p:sp>
      <p:sp>
        <p:nvSpPr>
          <p:cNvPr id="18"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fld id="{369A084B-84B6-4F15-B0F5-CCDC4176846B}" type="slidenum">
              <a:rPr lang="en-US" smtClean="0"/>
              <a:pPr/>
              <a:t>‹Nr.›</a:t>
            </a:fld>
            <a:endParaRPr lang="en-US" dirty="0"/>
          </a:p>
        </p:txBody>
      </p:sp>
      <p:sp>
        <p:nvSpPr>
          <p:cNvPr id="19" name="Rectangle 3"/>
          <p:cNvSpPr>
            <a:spLocks noGrp="1"/>
          </p:cNvSpPr>
          <p:nvPr>
            <p:ph type="dt" sz="half" idx="2"/>
          </p:nvPr>
        </p:nvSpPr>
        <p:spPr>
          <a:xfrm>
            <a:off x="3851351" y="6584851"/>
            <a:ext cx="493866" cy="216000"/>
          </a:xfrm>
          <a:prstGeom prst="rect">
            <a:avLst/>
          </a:prstGeom>
        </p:spPr>
        <p:txBody>
          <a:bodyPr wrap="none" lIns="0" tIns="0" rIns="0" bIns="0" anchor="ctr"/>
          <a:lstStyle>
            <a:lvl1pPr eaLnBrk="1" latinLnBrk="0" hangingPunct="1">
              <a:defRPr kumimoji="0" lang="de-DE"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extLst/>
          </a:lstStyle>
          <a:p>
            <a:fld id="{311B61D5-EC89-477F-A699-6789F9542098}" type="datetime1">
              <a:rPr lang="en-US" smtClean="0"/>
              <a:pPr/>
              <a:t>12/3/2021</a:t>
            </a:fld>
            <a:endParaRPr lang="en-US" dirty="0"/>
          </a:p>
        </p:txBody>
      </p:sp>
      <p:sp>
        <p:nvSpPr>
          <p:cNvPr id="12" name="Textplatzhalter 4"/>
          <p:cNvSpPr>
            <a:spLocks noGrp="1"/>
          </p:cNvSpPr>
          <p:nvPr>
            <p:ph idx="1"/>
          </p:nvPr>
        </p:nvSpPr>
        <p:spPr>
          <a:xfrm>
            <a:off x="3851351" y="883065"/>
            <a:ext cx="7978250" cy="5614935"/>
          </a:xfrm>
          <a:prstGeom prst="rect">
            <a:avLst/>
          </a:prstGeom>
        </p:spPr>
        <p:txBody>
          <a:bodyPr vert="horz" lIns="0" tIns="0" rIns="0" bIns="0" rtlCol="0">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8" name="Textplatzhalter 7">
            <a:extLst>
              <a:ext uri="{FF2B5EF4-FFF2-40B4-BE49-F238E27FC236}">
                <a16:creationId xmlns:a16="http://schemas.microsoft.com/office/drawing/2014/main" id="{34E0AEF2-3A7E-43A3-8BCA-178C859D7347}"/>
              </a:ext>
            </a:extLst>
          </p:cNvPr>
          <p:cNvSpPr>
            <a:spLocks noGrp="1"/>
          </p:cNvSpPr>
          <p:nvPr>
            <p:ph type="body" sz="quarter" idx="10" hasCustomPrompt="1"/>
          </p:nvPr>
        </p:nvSpPr>
        <p:spPr>
          <a:xfrm>
            <a:off x="3851351" y="258762"/>
            <a:ext cx="7308000" cy="424800"/>
          </a:xfrm>
        </p:spPr>
        <p:txBody>
          <a:bodyPr vert="horz" lIns="0" tIns="72000" rIns="0" bIns="0" rtlCol="0" anchor="b">
            <a:noAutofit/>
          </a:bodyPr>
          <a:lstStyle>
            <a:lvl1pPr marL="0" indent="0">
              <a:buNone/>
              <a:defRPr lang="de-DE" sz="2200" b="1" dirty="0" smtClean="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a:defRPr lang="de-DE" sz="2200" b="1" dirty="0" smtClean="0">
                <a:solidFill>
                  <a:schemeClr val="tx2"/>
                </a:solidFill>
                <a:latin typeface="Arial" charset="0"/>
                <a:ea typeface="+mn-ea"/>
                <a:cs typeface="Arial" charset="0"/>
              </a:defRPr>
            </a:lvl2pPr>
            <a:lvl3pPr>
              <a:defRPr lang="de-DE" sz="2200" b="1" dirty="0" smtClean="0">
                <a:solidFill>
                  <a:schemeClr val="tx2"/>
                </a:solidFill>
                <a:latin typeface="Arial" charset="0"/>
                <a:ea typeface="+mn-ea"/>
                <a:cs typeface="Arial" charset="0"/>
              </a:defRPr>
            </a:lvl3pPr>
            <a:lvl4pPr>
              <a:defRPr lang="de-DE" sz="2200" b="1" dirty="0" smtClean="0">
                <a:solidFill>
                  <a:schemeClr val="tx2"/>
                </a:solidFill>
                <a:latin typeface="Arial" charset="0"/>
                <a:ea typeface="+mn-ea"/>
                <a:cs typeface="Arial" charset="0"/>
              </a:defRPr>
            </a:lvl4pPr>
            <a:lvl5pPr>
              <a:defRPr lang="de-DE" sz="2200" b="1" dirty="0">
                <a:solidFill>
                  <a:schemeClr val="tx2"/>
                </a:solidFill>
                <a:latin typeface="Arial" charset="0"/>
                <a:ea typeface="+mn-ea"/>
                <a:cs typeface="Arial" charset="0"/>
              </a:defRPr>
            </a:lvl5pPr>
          </a:lstStyle>
          <a:p>
            <a:r>
              <a:rPr lang="en-US" dirty="0" err="1"/>
              <a:t>Überschrift</a:t>
            </a:r>
            <a:r>
              <a:rPr lang="en-US" dirty="0"/>
              <a:t> der </a:t>
            </a:r>
            <a:r>
              <a:rPr lang="en-US" dirty="0" err="1"/>
              <a:t>Folie</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Tree>
    <p:extLst>
      <p:ext uri="{BB962C8B-B14F-4D97-AF65-F5344CB8AC3E}">
        <p14:creationId xmlns:p14="http://schemas.microsoft.com/office/powerpoint/2010/main" val="1857612851"/>
      </p:ext>
    </p:extLst>
  </p:cSld>
  <p:clrMapOvr>
    <a:masterClrMapping/>
  </p:clrMapOvr>
  <p:extLst>
    <p:ext uri="{DCECCB84-F9BA-43D5-87BE-67443E8EF086}">
      <p15:sldGuideLst xmlns:p15="http://schemas.microsoft.com/office/powerpoint/2012/main">
        <p15:guide id="1" pos="24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haltsverzeichnis/Agenda">
    <p:spTree>
      <p:nvGrpSpPr>
        <p:cNvPr id="1" name=""/>
        <p:cNvGrpSpPr/>
        <p:nvPr/>
      </p:nvGrpSpPr>
      <p:grpSpPr>
        <a:xfrm>
          <a:off x="0" y="0"/>
          <a:ext cx="0" cy="0"/>
          <a:chOff x="0" y="0"/>
          <a:chExt cx="0" cy="0"/>
        </a:xfrm>
      </p:grpSpPr>
      <p:sp>
        <p:nvSpPr>
          <p:cNvPr id="12" name="Textplatzhalter 9"/>
          <p:cNvSpPr>
            <a:spLocks noGrp="1"/>
          </p:cNvSpPr>
          <p:nvPr>
            <p:ph type="body" sz="quarter" idx="14" hasCustomPrompt="1"/>
          </p:nvPr>
        </p:nvSpPr>
        <p:spPr bwMode="gray">
          <a:xfrm>
            <a:off x="1563788" y="1193260"/>
            <a:ext cx="8774253" cy="432112"/>
          </a:xfrm>
          <a:prstGeom prst="rect">
            <a:avLst/>
          </a:prstGeom>
          <a:solidFill>
            <a:schemeClr val="bg2"/>
          </a:solidFill>
          <a:ln w="19050">
            <a:solidFill>
              <a:schemeClr val="bg2"/>
            </a:solidFill>
            <a:miter lim="800000"/>
          </a:ln>
          <a:effectLst/>
        </p:spPr>
        <p:txBody>
          <a:bodyPr lIns="90000" tIns="46800" rIns="90000" bIns="46800"/>
          <a:lstStyle>
            <a:lvl1pPr marL="0" indent="0">
              <a:lnSpc>
                <a:spcPct val="100000"/>
              </a:lnSpc>
              <a:spcBef>
                <a:spcPts val="0"/>
              </a:spcBef>
              <a:spcAft>
                <a:spcPts val="0"/>
              </a:spcAft>
              <a:buFontTx/>
              <a:buNone/>
              <a:defRPr sz="1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0" indent="0">
              <a:lnSpc>
                <a:spcPct val="100000"/>
              </a:lnSpc>
              <a:spcBef>
                <a:spcPts val="0"/>
              </a:spcBef>
              <a:spcAft>
                <a:spcPts val="0"/>
              </a:spcAft>
              <a:buFontTx/>
              <a:buNone/>
              <a:defRPr sz="100">
                <a:solidFill>
                  <a:schemeClr val="bg1"/>
                </a:solidFill>
              </a:defRPr>
            </a:lvl2pPr>
            <a:lvl3pPr marL="0" indent="0">
              <a:lnSpc>
                <a:spcPct val="100000"/>
              </a:lnSpc>
              <a:spcBef>
                <a:spcPts val="0"/>
              </a:spcBef>
              <a:spcAft>
                <a:spcPts val="0"/>
              </a:spcAft>
              <a:buFontTx/>
              <a:buNone/>
              <a:defRPr sz="100">
                <a:solidFill>
                  <a:schemeClr val="bg1"/>
                </a:solidFill>
              </a:defRPr>
            </a:lvl3pPr>
            <a:lvl4pPr marL="0" indent="0">
              <a:lnSpc>
                <a:spcPct val="100000"/>
              </a:lnSpc>
              <a:spcBef>
                <a:spcPts val="0"/>
              </a:spcBef>
              <a:spcAft>
                <a:spcPts val="0"/>
              </a:spcAft>
              <a:buFontTx/>
              <a:buNone/>
              <a:defRPr sz="100">
                <a:solidFill>
                  <a:schemeClr val="bg1"/>
                </a:solidFill>
              </a:defRPr>
            </a:lvl4pPr>
            <a:lvl5pPr marL="0" indent="0">
              <a:lnSpc>
                <a:spcPct val="100000"/>
              </a:lnSpc>
              <a:spcBef>
                <a:spcPts val="0"/>
              </a:spcBef>
              <a:spcAft>
                <a:spcPts val="0"/>
              </a:spcAft>
              <a:buFontTx/>
              <a:buNone/>
              <a:defRPr sz="100">
                <a:solidFill>
                  <a:schemeClr val="bg1"/>
                </a:solidFill>
              </a:defRPr>
            </a:lvl5pPr>
            <a:lvl6pPr marL="0" indent="0">
              <a:lnSpc>
                <a:spcPct val="100000"/>
              </a:lnSpc>
              <a:spcBef>
                <a:spcPts val="0"/>
              </a:spcBef>
              <a:spcAft>
                <a:spcPts val="0"/>
              </a:spcAft>
              <a:buFontTx/>
              <a:buNone/>
              <a:defRPr sz="100">
                <a:solidFill>
                  <a:schemeClr val="bg1"/>
                </a:solidFill>
              </a:defRPr>
            </a:lvl6pPr>
            <a:lvl7pPr marL="0" indent="0">
              <a:lnSpc>
                <a:spcPct val="100000"/>
              </a:lnSpc>
              <a:spcBef>
                <a:spcPts val="0"/>
              </a:spcBef>
              <a:spcAft>
                <a:spcPts val="0"/>
              </a:spcAft>
              <a:buFontTx/>
              <a:buNone/>
              <a:defRPr sz="100">
                <a:solidFill>
                  <a:schemeClr val="bg1"/>
                </a:solidFill>
              </a:defRPr>
            </a:lvl7pPr>
            <a:lvl8pPr marL="0" indent="0">
              <a:lnSpc>
                <a:spcPct val="100000"/>
              </a:lnSpc>
              <a:spcBef>
                <a:spcPts val="0"/>
              </a:spcBef>
              <a:spcAft>
                <a:spcPts val="0"/>
              </a:spcAft>
              <a:buFontTx/>
              <a:buNone/>
              <a:defRPr sz="100">
                <a:solidFill>
                  <a:schemeClr val="bg1"/>
                </a:solidFill>
              </a:defRPr>
            </a:lvl8pPr>
            <a:lvl9pPr marL="0" indent="0">
              <a:lnSpc>
                <a:spcPct val="100000"/>
              </a:lnSpc>
              <a:spcBef>
                <a:spcPts val="0"/>
              </a:spcBef>
              <a:spcAft>
                <a:spcPts val="0"/>
              </a:spcAft>
              <a:buFontTx/>
              <a:buNone/>
              <a:defRPr sz="100">
                <a:solidFill>
                  <a:schemeClr val="bg1"/>
                </a:solidFill>
              </a:defRPr>
            </a:lvl9pPr>
          </a:lstStyle>
          <a:p>
            <a:pPr lvl="0"/>
            <a:r>
              <a:rPr lang="en-US" dirty="0"/>
              <a:t> </a:t>
            </a:r>
          </a:p>
        </p:txBody>
      </p:sp>
      <p:sp>
        <p:nvSpPr>
          <p:cNvPr id="8" name="Rechteck 7"/>
          <p:cNvSpPr/>
          <p:nvPr/>
        </p:nvSpPr>
        <p:spPr bwMode="gray">
          <a:xfrm>
            <a:off x="335203" y="260354"/>
            <a:ext cx="9577719" cy="57626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feld 1"/>
          <p:cNvSpPr txBox="1"/>
          <p:nvPr/>
        </p:nvSpPr>
        <p:spPr>
          <a:xfrm>
            <a:off x="360000" y="260352"/>
            <a:ext cx="9853477" cy="423210"/>
          </a:xfrm>
          <a:prstGeom prst="rect">
            <a:avLst/>
          </a:prstGeom>
        </p:spPr>
        <p:txBody>
          <a:bodyPr vert="horz" lIns="0" tIns="72000" rIns="0" bIns="0" rtlCol="0" anchor="b">
            <a:noAutofit/>
          </a:bodyPr>
          <a:lstStyle>
            <a:lvl1pPr lvl="0" eaLnBrk="1" hangingPunct="1">
              <a:lnSpc>
                <a:spcPct val="90000"/>
              </a:lnSpc>
              <a:defRPr sz="2200" b="1">
                <a:solidFill>
                  <a:schemeClr val="tx2"/>
                </a:solidFill>
                <a:latin typeface="+mj-lt"/>
                <a:ea typeface="+mj-ea"/>
                <a:cs typeface="+mj-cs"/>
              </a:defRPr>
            </a:lvl1pPr>
            <a:lvl2pPr eaLnBrk="1" hangingPunct="1">
              <a:lnSpc>
                <a:spcPct val="80000"/>
              </a:lnSpc>
              <a:defRPr sz="2200" b="1">
                <a:solidFill>
                  <a:schemeClr val="tx2"/>
                </a:solidFill>
              </a:defRPr>
            </a:lvl2pPr>
            <a:lvl3pPr eaLnBrk="1" hangingPunct="1">
              <a:lnSpc>
                <a:spcPct val="80000"/>
              </a:lnSpc>
              <a:defRPr sz="2200" b="1">
                <a:solidFill>
                  <a:schemeClr val="tx2"/>
                </a:solidFill>
              </a:defRPr>
            </a:lvl3pPr>
            <a:lvl4pPr eaLnBrk="1" hangingPunct="1">
              <a:lnSpc>
                <a:spcPct val="80000"/>
              </a:lnSpc>
              <a:defRPr sz="2200" b="1">
                <a:solidFill>
                  <a:schemeClr val="tx2"/>
                </a:solidFill>
              </a:defRPr>
            </a:lvl4pPr>
            <a:lvl5pPr eaLnBrk="1" hangingPunct="1">
              <a:lnSpc>
                <a:spcPct val="80000"/>
              </a:lnSpc>
              <a:defRPr sz="2200" b="1">
                <a:solidFill>
                  <a:schemeClr val="tx2"/>
                </a:solidFill>
              </a:defRPr>
            </a:lvl5pPr>
            <a:lvl6pPr marL="457148" fontAlgn="base">
              <a:lnSpc>
                <a:spcPct val="80000"/>
              </a:lnSpc>
              <a:spcBef>
                <a:spcPct val="0"/>
              </a:spcBef>
              <a:spcAft>
                <a:spcPct val="0"/>
              </a:spcAft>
              <a:defRPr sz="2200" b="1">
                <a:solidFill>
                  <a:schemeClr val="tx2"/>
                </a:solidFill>
              </a:defRPr>
            </a:lvl6pPr>
            <a:lvl7pPr marL="914296" fontAlgn="base">
              <a:lnSpc>
                <a:spcPct val="80000"/>
              </a:lnSpc>
              <a:spcBef>
                <a:spcPct val="0"/>
              </a:spcBef>
              <a:spcAft>
                <a:spcPct val="0"/>
              </a:spcAft>
              <a:defRPr sz="2200" b="1">
                <a:solidFill>
                  <a:schemeClr val="tx2"/>
                </a:solidFill>
              </a:defRPr>
            </a:lvl7pPr>
            <a:lvl8pPr marL="1371445" fontAlgn="base">
              <a:lnSpc>
                <a:spcPct val="80000"/>
              </a:lnSpc>
              <a:spcBef>
                <a:spcPct val="0"/>
              </a:spcBef>
              <a:spcAft>
                <a:spcPct val="0"/>
              </a:spcAft>
              <a:defRPr sz="2200" b="1">
                <a:solidFill>
                  <a:schemeClr val="tx2"/>
                </a:solidFill>
              </a:defRPr>
            </a:lvl8pPr>
            <a:lvl9pPr marL="1828592" fontAlgn="base">
              <a:lnSpc>
                <a:spcPct val="80000"/>
              </a:lnSpc>
              <a:spcBef>
                <a:spcPct val="0"/>
              </a:spcBef>
              <a:spcAft>
                <a:spcPct val="0"/>
              </a:spcAft>
              <a:defRPr sz="2200" b="1">
                <a:solidFill>
                  <a:schemeClr val="tx2"/>
                </a:solidFill>
              </a:defRPr>
            </a:lvl9pPr>
          </a:lstStyle>
          <a:p>
            <a:pPr lvl="0"/>
            <a:r>
              <a:rPr lang="en-US" sz="1800" dirty="0">
                <a:solidFill>
                  <a:srgbClr val="798BB3"/>
                </a:solidFill>
                <a:latin typeface="Open Sans" panose="020B0606030504020204" pitchFamily="34" charset="0"/>
                <a:ea typeface="Open Sans" panose="020B0606030504020204" pitchFamily="34" charset="0"/>
                <a:cs typeface="Open Sans" panose="020B0606030504020204" pitchFamily="34" charset="0"/>
              </a:rPr>
              <a:t>Agenda</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platzhalter 19"/>
          <p:cNvSpPr>
            <a:spLocks noGrp="1"/>
          </p:cNvSpPr>
          <p:nvPr>
            <p:ph type="body" sz="quarter" idx="21"/>
          </p:nvPr>
        </p:nvSpPr>
        <p:spPr>
          <a:xfrm>
            <a:off x="1950106" y="1272890"/>
            <a:ext cx="8281079" cy="5224748"/>
          </a:xfrm>
          <a:prstGeom prst="rect">
            <a:avLst/>
          </a:prstGeom>
        </p:spPr>
        <p:txBody>
          <a:bodyPr/>
          <a:lstStyle>
            <a:lvl1pPr marL="222250" indent="-222250">
              <a:spcBef>
                <a:spcPts val="2600"/>
              </a:spcBef>
              <a:buClr>
                <a:schemeClr val="accent5"/>
              </a:buClr>
              <a:buFont typeface="Wingdings 3" panose="05040102010807070707" pitchFamily="18" charset="2"/>
              <a:buChar char="}"/>
              <a:defRPr b="1">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marL="468000" indent="-234000">
              <a:spcBef>
                <a:spcPts val="2600"/>
              </a:spcBef>
              <a:buClr>
                <a:schemeClr val="tx2"/>
              </a:buClr>
              <a:buSzPct val="100000"/>
              <a:buFont typeface="Wingdings" panose="05000000000000000000" pitchFamily="2" charset="2"/>
              <a:buChar char="§"/>
              <a:defRPr>
                <a:solidFill>
                  <a:srgbClr val="798BB3"/>
                </a:solidFill>
                <a:latin typeface="Open Sans" panose="020B0606030504020204" pitchFamily="34" charset="0"/>
                <a:ea typeface="Open Sans" panose="020B0606030504020204" pitchFamily="34" charset="0"/>
                <a:cs typeface="Open Sans" panose="020B0606030504020204" pitchFamily="34" charset="0"/>
              </a:defRPr>
            </a:lvl2pPr>
            <a:lvl3pPr marL="447675" indent="0">
              <a:buNone/>
              <a:defRPr/>
            </a:lvl3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p:txBody>
      </p:sp>
      <p:sp>
        <p:nvSpPr>
          <p:cNvPr id="17"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fld id="{369A084B-84B6-4F15-B0F5-CCDC4176846B}" type="slidenum">
              <a:rPr lang="en-US" smtClean="0"/>
              <a:pPr/>
              <a:t>‹Nr.›</a:t>
            </a:fld>
            <a:endParaRPr lang="en-US" dirty="0"/>
          </a:p>
        </p:txBody>
      </p:sp>
      <p:sp>
        <p:nvSpPr>
          <p:cNvPr id="18"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extLst/>
          </a:lstStyle>
          <a:p>
            <a:fld id="{1DBA4B11-DF0E-4299-B434-E6CF8E4B8EC6}" type="datetime1">
              <a:rPr lang="en-US" smtClean="0"/>
              <a:pPr/>
              <a:t>12/3/2021</a:t>
            </a:fld>
            <a:endParaRPr lang="en-US" dirty="0"/>
          </a:p>
        </p:txBody>
      </p:sp>
      <p:sp>
        <p:nvSpPr>
          <p:cNvPr id="9" name="Fußzeilenplatzhalter 1">
            <a:extLst>
              <a:ext uri="{FF2B5EF4-FFF2-40B4-BE49-F238E27FC236}">
                <a16:creationId xmlns:a16="http://schemas.microsoft.com/office/drawing/2014/main" id="{D0CE7B33-2CDB-4E89-943C-56FA79E97AAB}"/>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Tezos Deep Dive Deck - Licensed under CC BY 4.0</a:t>
            </a:r>
          </a:p>
        </p:txBody>
      </p:sp>
    </p:spTree>
    <p:extLst>
      <p:ext uri="{BB962C8B-B14F-4D97-AF65-F5344CB8AC3E}">
        <p14:creationId xmlns:p14="http://schemas.microsoft.com/office/powerpoint/2010/main" val="3349823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azit rechts und Inhal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27B122C-A5D2-4B2D-93F0-F22C045E1A42}"/>
              </a:ext>
            </a:extLst>
          </p:cNvPr>
          <p:cNvGraphicFramePr>
            <a:graphicFrameLocks noChangeAspect="1"/>
          </p:cNvGraphicFramePr>
          <p:nvPr userDrawn="1">
            <p:custDataLst>
              <p:tags r:id="rId2"/>
            </p:custDataLst>
            <p:extLst>
              <p:ext uri="{D42A27DB-BD31-4B8C-83A1-F6EECF244321}">
                <p14:modId xmlns:p14="http://schemas.microsoft.com/office/powerpoint/2010/main" val="1672683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42"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5BD8490A-457F-4B1D-BAF7-B035EADDF798}"/>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0" name="Titel 1"/>
          <p:cNvSpPr>
            <a:spLocks noGrp="1"/>
          </p:cNvSpPr>
          <p:nvPr>
            <p:ph type="title" hasCustomPrompt="1"/>
          </p:nvPr>
        </p:nvSpPr>
        <p:spPr bwMode="gray">
          <a:xfrm>
            <a:off x="360000" y="258762"/>
            <a:ext cx="7987183" cy="424800"/>
          </a:xfrm>
          <a:prstGeom prst="rect">
            <a:avLst/>
          </a:prstGeom>
        </p:spPr>
        <p:txBody>
          <a:bodyPr vert="horz" lIns="0" tIns="72000" rIns="0" bIns="0" rtlCol="0" anchor="b">
            <a:noAutofit/>
          </a:bodyPr>
          <a:lstStyle>
            <a:lvl1pPr>
              <a:defRPr lang="de-DE" dirty="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err="1"/>
              <a:t>Überschrift</a:t>
            </a:r>
            <a:r>
              <a:rPr lang="en-US" dirty="0"/>
              <a:t> der </a:t>
            </a:r>
            <a:r>
              <a:rPr lang="en-US" dirty="0" err="1"/>
              <a:t>Folie</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15"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fld id="{369A084B-84B6-4F15-B0F5-CCDC4176846B}" type="slidenum">
              <a:rPr lang="en-US" smtClean="0"/>
              <a:pPr/>
              <a:t>‹Nr.›</a:t>
            </a:fld>
            <a:endParaRPr lang="en-US" dirty="0"/>
          </a:p>
        </p:txBody>
      </p:sp>
      <p:sp>
        <p:nvSpPr>
          <p:cNvPr id="16"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extLst/>
          </a:lstStyle>
          <a:p>
            <a:fld id="{4021384E-58AB-49F4-989E-692C0CA4D3AB}" type="datetime1">
              <a:rPr lang="en-US" smtClean="0"/>
              <a:pPr/>
              <a:t>12/3/2021</a:t>
            </a:fld>
            <a:endParaRPr lang="en-US" dirty="0"/>
          </a:p>
        </p:txBody>
      </p:sp>
      <p:sp>
        <p:nvSpPr>
          <p:cNvPr id="7" name="Textplatzhalter 4"/>
          <p:cNvSpPr>
            <a:spLocks noGrp="1"/>
          </p:cNvSpPr>
          <p:nvPr>
            <p:ph idx="1"/>
          </p:nvPr>
        </p:nvSpPr>
        <p:spPr>
          <a:xfrm>
            <a:off x="367162" y="883065"/>
            <a:ext cx="7976738" cy="5614935"/>
          </a:xfrm>
          <a:prstGeom prst="rect">
            <a:avLst/>
          </a:prstGeom>
        </p:spPr>
        <p:txBody>
          <a:bodyPr vert="horz" lIns="0" tIns="0" rIns="0" bIns="0" rtlCol="0">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3" name="Textplatzhalter 2"/>
          <p:cNvSpPr>
            <a:spLocks noGrp="1"/>
          </p:cNvSpPr>
          <p:nvPr>
            <p:ph type="body" sz="quarter" idx="10" hasCustomPrompt="1"/>
          </p:nvPr>
        </p:nvSpPr>
        <p:spPr>
          <a:xfrm>
            <a:off x="8509000" y="0"/>
            <a:ext cx="3683000" cy="6858000"/>
          </a:xfrm>
          <a:solidFill>
            <a:srgbClr val="798BB3"/>
          </a:solidFill>
        </p:spPr>
        <p:txBody>
          <a:bodyPr vert="horz" lIns="360000" tIns="900000" rIns="360000" bIns="0" rtlCol="0" anchor="t">
            <a:noAutofit/>
          </a:bodyPr>
          <a:lstStyle>
            <a:lvl1pPr marL="0" indent="0">
              <a:buNone/>
              <a:defRPr lang="de-DE" sz="3200" b="1" baseline="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lang="de-DE" sz="2200" b="1" smtClean="0">
                <a:solidFill>
                  <a:schemeClr val="tx2"/>
                </a:solidFill>
                <a:latin typeface="Arial" charset="0"/>
                <a:cs typeface="Arial" charset="0"/>
              </a:defRPr>
            </a:lvl2pPr>
            <a:lvl3pPr>
              <a:defRPr lang="de-DE" sz="2200" b="1" smtClean="0">
                <a:solidFill>
                  <a:schemeClr val="tx2"/>
                </a:solidFill>
                <a:latin typeface="Arial" charset="0"/>
                <a:cs typeface="Arial" charset="0"/>
              </a:defRPr>
            </a:lvl3pPr>
            <a:lvl4pPr>
              <a:defRPr lang="de-DE" sz="2200" b="1" smtClean="0">
                <a:solidFill>
                  <a:schemeClr val="tx2"/>
                </a:solidFill>
                <a:latin typeface="Arial" charset="0"/>
                <a:cs typeface="Arial" charset="0"/>
              </a:defRPr>
            </a:lvl4pPr>
            <a:lvl5pPr>
              <a:defRPr lang="en-US" sz="2200" b="1">
                <a:solidFill>
                  <a:schemeClr val="tx2"/>
                </a:solidFill>
                <a:latin typeface="Arial" charset="0"/>
                <a:cs typeface="Arial" charset="0"/>
              </a:defRPr>
            </a:lvl5pPr>
          </a:lstStyle>
          <a:p>
            <a:pPr lvl="0">
              <a:lnSpc>
                <a:spcPct val="90000"/>
              </a:lnSpc>
              <a:spcBef>
                <a:spcPts val="300"/>
              </a:spcBef>
              <a:spcAft>
                <a:spcPts val="100"/>
              </a:spcAft>
            </a:pPr>
            <a:r>
              <a:rPr lang="en-US" sz="3200" dirty="0" err="1"/>
              <a:t>Fazit</a:t>
            </a:r>
            <a:r>
              <a:rPr lang="en-US" sz="3200" dirty="0"/>
              <a:t> 28pt </a:t>
            </a:r>
            <a:br>
              <a:rPr lang="en-US" sz="3200" dirty="0"/>
            </a:br>
            <a:r>
              <a:rPr lang="en-US" sz="3200" dirty="0" err="1"/>
              <a:t>Ergänzung</a:t>
            </a:r>
            <a:r>
              <a:rPr lang="en-US" sz="3200" dirty="0"/>
              <a:t> 22pt</a:t>
            </a:r>
            <a:endParaRPr lang="en-US" dirty="0"/>
          </a:p>
        </p:txBody>
      </p:sp>
      <p:sp>
        <p:nvSpPr>
          <p:cNvPr id="11" name="Fußzeilenplatzhalter 1">
            <a:extLst>
              <a:ext uri="{FF2B5EF4-FFF2-40B4-BE49-F238E27FC236}">
                <a16:creationId xmlns:a16="http://schemas.microsoft.com/office/drawing/2014/main" id="{DB8E6710-26D3-4C64-A784-AAFFA2066D97}"/>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Tezos Deep Dive Deck - Licensed under CC BY 4.0</a:t>
            </a:r>
          </a:p>
        </p:txBody>
      </p:sp>
      <p:pic>
        <p:nvPicPr>
          <p:cNvPr id="13" name="Grafik 12">
            <a:extLst>
              <a:ext uri="{FF2B5EF4-FFF2-40B4-BE49-F238E27FC236}">
                <a16:creationId xmlns:a16="http://schemas.microsoft.com/office/drawing/2014/main" id="{6589D436-E665-4B51-9E42-4201C1B03978}"/>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514956" y="250300"/>
            <a:ext cx="367665" cy="451485"/>
          </a:xfrm>
          <a:prstGeom prst="rect">
            <a:avLst/>
          </a:prstGeom>
        </p:spPr>
      </p:pic>
    </p:spTree>
    <p:extLst>
      <p:ext uri="{BB962C8B-B14F-4D97-AF65-F5344CB8AC3E}">
        <p14:creationId xmlns:p14="http://schemas.microsoft.com/office/powerpoint/2010/main" val="1567600517"/>
      </p:ext>
    </p:extLst>
  </p:cSld>
  <p:clrMapOvr>
    <a:masterClrMapping/>
  </p:clrMapOvr>
  <p:extLst>
    <p:ext uri="{DCECCB84-F9BA-43D5-87BE-67443E8EF086}">
      <p15:sldGuideLst xmlns:p15="http://schemas.microsoft.com/office/powerpoint/2012/main">
        <p15:guide id="1" pos="525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482902" y="1628167"/>
            <a:ext cx="9144000" cy="2416051"/>
          </a:xfrm>
          <a:prstGeom prst="rect">
            <a:avLst/>
          </a:prstGeom>
        </p:spPr>
        <p:txBody>
          <a:bodyPr anchor="b"/>
          <a:lstStyle>
            <a:lvl1pPr algn="ctr">
              <a:defRPr sz="6000">
                <a:latin typeface="Open Sans" panose="020B0606030504020204" pitchFamily="34" charset="0"/>
                <a:ea typeface="Open Sans" panose="020B0606030504020204" pitchFamily="34" charset="0"/>
                <a:cs typeface="Open Sans" panose="020B0606030504020204" pitchFamily="34" charset="0"/>
              </a:defRPr>
            </a:lvl1pPr>
          </a:lstStyle>
          <a:p>
            <a:r>
              <a:rPr lang="de-DE"/>
              <a:t>Titelmasterformat durch Klicken bearbeiten</a:t>
            </a:r>
          </a:p>
        </p:txBody>
      </p:sp>
      <p:sp>
        <p:nvSpPr>
          <p:cNvPr id="3" name="Untertitel 2"/>
          <p:cNvSpPr>
            <a:spLocks noGrp="1"/>
          </p:cNvSpPr>
          <p:nvPr>
            <p:ph type="subTitle" idx="1"/>
          </p:nvPr>
        </p:nvSpPr>
        <p:spPr>
          <a:xfrm>
            <a:off x="1482902" y="4136293"/>
            <a:ext cx="9144000" cy="1655762"/>
          </a:xfrm>
          <a:prstGeom prst="rect">
            <a:avLst/>
          </a:prstGeom>
        </p:spPr>
        <p:txBody>
          <a:bodyPr/>
          <a:lstStyle>
            <a:lvl1pPr marL="0" indent="0" algn="ctr">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1455290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848474" y="1476304"/>
            <a:ext cx="10515600" cy="4505832"/>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4" name="Grafik 3">
            <a:extLst>
              <a:ext uri="{FF2B5EF4-FFF2-40B4-BE49-F238E27FC236}">
                <a16:creationId xmlns:a16="http://schemas.microsoft.com/office/drawing/2014/main" id="{4CC22B7D-8B4F-4B02-8AD1-FB6D44A0C9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20426" y="404812"/>
            <a:ext cx="2468510" cy="641723"/>
          </a:xfrm>
          <a:prstGeom prst="rect">
            <a:avLst/>
          </a:prstGeom>
        </p:spPr>
      </p:pic>
    </p:spTree>
    <p:extLst>
      <p:ext uri="{BB962C8B-B14F-4D97-AF65-F5344CB8AC3E}">
        <p14:creationId xmlns:p14="http://schemas.microsoft.com/office/powerpoint/2010/main" val="3010279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479480"/>
            <a:ext cx="10515600" cy="3082996"/>
          </a:xfrm>
          <a:prstGeom prst="rect">
            <a:avLst/>
          </a:prstGeom>
        </p:spPr>
        <p:txBody>
          <a:bodyPr anchor="b"/>
          <a:lstStyle>
            <a:lvl1pPr>
              <a:defRPr sz="60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Titelmasterformat durch Klicken bearbeiten</a:t>
            </a:r>
          </a:p>
        </p:txBody>
      </p:sp>
      <p:sp>
        <p:nvSpPr>
          <p:cNvPr id="3" name="Textplatzhalter 2"/>
          <p:cNvSpPr>
            <a:spLocks noGrp="1"/>
          </p:cNvSpPr>
          <p:nvPr>
            <p:ph type="body" idx="1"/>
          </p:nvPr>
        </p:nvSpPr>
        <p:spPr>
          <a:xfrm>
            <a:off x="831850" y="4589463"/>
            <a:ext cx="10515600" cy="1392673"/>
          </a:xfrm>
          <a:prstGeom prst="rect">
            <a:avLst/>
          </a:prstGeom>
        </p:spPr>
        <p:txBody>
          <a:bodyPr/>
          <a:lstStyle>
            <a:lvl1pPr marL="0" indent="0">
              <a:buNone/>
              <a:defRPr sz="24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Textmasterformat bearbeiten</a:t>
            </a:r>
          </a:p>
        </p:txBody>
      </p:sp>
    </p:spTree>
    <p:extLst>
      <p:ext uri="{BB962C8B-B14F-4D97-AF65-F5344CB8AC3E}">
        <p14:creationId xmlns:p14="http://schemas.microsoft.com/office/powerpoint/2010/main" val="1521084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838200" y="1463781"/>
            <a:ext cx="5181600" cy="4518355"/>
          </a:xfrm>
          <a:prstGeom prst="rect">
            <a:avLst/>
          </a:prstGeom>
        </p:spPr>
        <p:txBody>
          <a:bodyPr/>
          <a:lstStyle>
            <a:lvl1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463781"/>
            <a:ext cx="5181600" cy="4518355"/>
          </a:xfrm>
          <a:prstGeom prst="rect">
            <a:avLst/>
          </a:prstGeom>
        </p:spPr>
        <p:txBody>
          <a:bodyPr/>
          <a:lstStyle>
            <a:lvl1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02284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839788" y="1463782"/>
            <a:ext cx="5157787" cy="1041294"/>
          </a:xfrm>
          <a:prstGeom prst="rect">
            <a:avLst/>
          </a:prstGeom>
        </p:spPr>
        <p:txBody>
          <a:bodyPr anchor="b"/>
          <a:lstStyle>
            <a:lvl1pPr marL="0" indent="0">
              <a:buNone/>
              <a:defRPr sz="24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477061"/>
          </a:xfrm>
          <a:prstGeom prst="rect">
            <a:avLst/>
          </a:prstGeom>
        </p:spPr>
        <p:txBody>
          <a:bodyPr/>
          <a:lstStyle>
            <a:lvl1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6172200" y="1463782"/>
            <a:ext cx="5183188" cy="1041294"/>
          </a:xfrm>
          <a:prstGeom prst="rect">
            <a:avLst/>
          </a:prstGeom>
        </p:spPr>
        <p:txBody>
          <a:bodyPr anchor="b"/>
          <a:lstStyle>
            <a:lvl1pPr marL="0" indent="0">
              <a:buNone/>
              <a:defRPr sz="24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477061"/>
          </a:xfrm>
          <a:prstGeom prst="rect">
            <a:avLst/>
          </a:prstGeom>
        </p:spPr>
        <p:txBody>
          <a:bodyPr/>
          <a:lstStyle>
            <a:lvl1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244330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910119" y="1463780"/>
            <a:ext cx="10401728" cy="4518355"/>
          </a:xfrm>
          <a:prstGeom prst="rect">
            <a:avLst/>
          </a:prstGeom>
        </p:spPr>
        <p:txBody>
          <a:bodyPr/>
          <a:lstStyle>
            <a:lvl1pPr>
              <a:defRPr sz="18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Titelmasterformat durch Klicken bearbeiten</a:t>
            </a:r>
          </a:p>
        </p:txBody>
      </p:sp>
    </p:spTree>
    <p:extLst>
      <p:ext uri="{BB962C8B-B14F-4D97-AF65-F5344CB8AC3E}">
        <p14:creationId xmlns:p14="http://schemas.microsoft.com/office/powerpoint/2010/main" val="2943251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536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78143" y="1463781"/>
            <a:ext cx="3932237" cy="1857340"/>
          </a:xfrm>
          <a:prstGeom prst="rect">
            <a:avLst/>
          </a:prstGeom>
        </p:spPr>
        <p:txBody>
          <a:bodyPr anchor="b"/>
          <a:lstStyle>
            <a:lvl1pPr>
              <a:defRPr sz="3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r>
              <a:rPr lang="de-DE"/>
              <a:t>Titelmasterformat durch Klicken bearbeiten</a:t>
            </a:r>
          </a:p>
        </p:txBody>
      </p:sp>
      <p:sp>
        <p:nvSpPr>
          <p:cNvPr id="3" name="Inhaltsplatzhalter 2"/>
          <p:cNvSpPr>
            <a:spLocks noGrp="1"/>
          </p:cNvSpPr>
          <p:nvPr>
            <p:ph idx="1"/>
          </p:nvPr>
        </p:nvSpPr>
        <p:spPr>
          <a:xfrm>
            <a:off x="5142092" y="1463781"/>
            <a:ext cx="6172200" cy="4593937"/>
          </a:xfrm>
          <a:prstGeom prst="rect">
            <a:avLst/>
          </a:prstGeom>
        </p:spPr>
        <p:txBody>
          <a:bodyPr/>
          <a:lstStyle>
            <a:lvl1pPr>
              <a:defRPr sz="3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a:defRPr sz="2800">
                <a:solidFill>
                  <a:schemeClr val="accent3"/>
                </a:solidFill>
                <a:latin typeface="Open Sans" panose="020B0606030504020204" pitchFamily="34" charset="0"/>
                <a:ea typeface="Open Sans" panose="020B0606030504020204" pitchFamily="34" charset="0"/>
                <a:cs typeface="Open Sans" panose="020B0606030504020204" pitchFamily="34" charset="0"/>
              </a:defRPr>
            </a:lvl2pPr>
            <a:lvl3pPr>
              <a:defRPr sz="2400">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a:defRPr sz="2000">
                <a:solidFill>
                  <a:schemeClr val="accent3"/>
                </a:solidFill>
                <a:latin typeface="Open Sans" panose="020B0606030504020204" pitchFamily="34" charset="0"/>
                <a:ea typeface="Open Sans" panose="020B0606030504020204" pitchFamily="34" charset="0"/>
                <a:cs typeface="Open Sans" panose="020B0606030504020204" pitchFamily="34" charset="0"/>
              </a:defRPr>
            </a:lvl4pPr>
            <a:lvl5pPr>
              <a:defRPr sz="2000">
                <a:solidFill>
                  <a:schemeClr val="accent3"/>
                </a:solidFill>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798692" y="3339100"/>
            <a:ext cx="3932237" cy="2643036"/>
          </a:xfrm>
          <a:prstGeom prst="rect">
            <a:avLst/>
          </a:prstGeom>
        </p:spPr>
        <p:txBody>
          <a:bodyPr/>
          <a:lstStyle>
            <a:lvl1pPr marL="0" indent="0">
              <a:buNone/>
              <a:defRPr sz="16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2131051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19240" y="1463781"/>
            <a:ext cx="3932237" cy="1600200"/>
          </a:xfrm>
          <a:prstGeom prst="rect">
            <a:avLst/>
          </a:prstGeom>
        </p:spPr>
        <p:txBody>
          <a:bodyPr anchor="b"/>
          <a:lstStyle>
            <a:lvl1pPr>
              <a:defRPr sz="3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Titelmasterformat durch Klicken bearbeiten</a:t>
            </a:r>
          </a:p>
        </p:txBody>
      </p:sp>
      <p:sp>
        <p:nvSpPr>
          <p:cNvPr id="3" name="Bildplatzhalter 2"/>
          <p:cNvSpPr>
            <a:spLocks noGrp="1"/>
          </p:cNvSpPr>
          <p:nvPr>
            <p:ph type="pic" idx="1"/>
          </p:nvPr>
        </p:nvSpPr>
        <p:spPr>
          <a:xfrm>
            <a:off x="5183188" y="1463781"/>
            <a:ext cx="6172200" cy="4541944"/>
          </a:xfrm>
          <a:prstGeom prst="rect">
            <a:avLst/>
          </a:prstGeom>
        </p:spPr>
        <p:txBody>
          <a:bodyPr/>
          <a:lstStyle>
            <a:lvl1pPr marL="0" indent="0">
              <a:buNone/>
              <a:defRPr sz="3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3082246"/>
            <a:ext cx="3932237" cy="2899889"/>
          </a:xfrm>
          <a:prstGeom prst="rect">
            <a:avLst/>
          </a:prstGeom>
        </p:spPr>
        <p:txBody>
          <a:bodyPr/>
          <a:lstStyle>
            <a:lvl1pPr marL="0" indent="0">
              <a:buNone/>
              <a:defRPr sz="16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168715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6F2D2BDC-9ED7-4A35-A586-F4E79522A5F5}"/>
              </a:ext>
            </a:extLst>
          </p:cNvPr>
          <p:cNvGraphicFramePr>
            <a:graphicFrameLocks noChangeAspect="1"/>
          </p:cNvGraphicFramePr>
          <p:nvPr userDrawn="1">
            <p:custDataLst>
              <p:tags r:id="rId2"/>
            </p:custDataLst>
            <p:extLst>
              <p:ext uri="{D42A27DB-BD31-4B8C-83A1-F6EECF244321}">
                <p14:modId xmlns:p14="http://schemas.microsoft.com/office/powerpoint/2010/main" val="2041592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82"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F4B9395C-F71D-44A5-BC30-748AC4F36A91}"/>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18"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fld id="{369A084B-84B6-4F15-B0F5-CCDC4176846B}" type="slidenum">
              <a:rPr lang="en-US" smtClean="0"/>
              <a:pPr/>
              <a:t>‹Nr.›</a:t>
            </a:fld>
            <a:endParaRPr lang="en-US" dirty="0"/>
          </a:p>
        </p:txBody>
      </p:sp>
      <p:sp>
        <p:nvSpPr>
          <p:cNvPr id="19"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extLst/>
          </a:lstStyle>
          <a:p>
            <a:fld id="{58DD18A9-36F2-4D84-89D6-4C1B2B802283}" type="datetime1">
              <a:rPr lang="en-US" smtClean="0"/>
              <a:pPr/>
              <a:t>12/3/2021</a:t>
            </a:fld>
            <a:endParaRPr lang="en-US" dirty="0"/>
          </a:p>
        </p:txBody>
      </p:sp>
      <p:sp>
        <p:nvSpPr>
          <p:cNvPr id="12" name="Textplatzhalter 4"/>
          <p:cNvSpPr>
            <a:spLocks noGrp="1"/>
          </p:cNvSpPr>
          <p:nvPr>
            <p:ph idx="1"/>
          </p:nvPr>
        </p:nvSpPr>
        <p:spPr>
          <a:xfrm>
            <a:off x="360362" y="883065"/>
            <a:ext cx="11469239" cy="5614935"/>
          </a:xfrm>
          <a:prstGeom prst="rect">
            <a:avLst/>
          </a:prstGeom>
        </p:spPr>
        <p:txBody>
          <a:bodyPr vert="horz" lIns="0" tIns="0" rIns="0" bIns="0" rtlCol="0">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9" name="Fußzeilenplatzhalter 1">
            <a:extLst>
              <a:ext uri="{FF2B5EF4-FFF2-40B4-BE49-F238E27FC236}">
                <a16:creationId xmlns:a16="http://schemas.microsoft.com/office/drawing/2014/main" id="{2684DB30-753B-4463-8779-E3EF2DD1117F}"/>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Tezos Deep Dive Deck - Licensed under CC BY 4.0</a:t>
            </a:r>
          </a:p>
        </p:txBody>
      </p:sp>
    </p:spTree>
    <p:extLst>
      <p:ext uri="{BB962C8B-B14F-4D97-AF65-F5344CB8AC3E}">
        <p14:creationId xmlns:p14="http://schemas.microsoft.com/office/powerpoint/2010/main" val="3701010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38201" y="1463781"/>
            <a:ext cx="10515600" cy="1325563"/>
          </a:xfrm>
          <a:prstGeom prst="rect">
            <a:avLst/>
          </a:prstGeom>
        </p:spPr>
        <p:txBody>
          <a:bodyPr/>
          <a:lstStyle>
            <a:lvl1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Titelmasterformat durch Klicken bearbeiten</a:t>
            </a:r>
          </a:p>
        </p:txBody>
      </p:sp>
      <p:sp>
        <p:nvSpPr>
          <p:cNvPr id="3" name="Vertikaler Textplatzhalter 2"/>
          <p:cNvSpPr>
            <a:spLocks noGrp="1"/>
          </p:cNvSpPr>
          <p:nvPr>
            <p:ph type="body" orient="vert" idx="1"/>
          </p:nvPr>
        </p:nvSpPr>
        <p:spPr>
          <a:xfrm>
            <a:off x="838200" y="2784297"/>
            <a:ext cx="10515600" cy="3197839"/>
          </a:xfrm>
          <a:prstGeom prst="rect">
            <a:avLst/>
          </a:prstGeom>
        </p:spPr>
        <p:txBody>
          <a:bodyPr vert="eaVert"/>
          <a:lstStyle>
            <a:lvl1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71668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1463781"/>
            <a:ext cx="2628900" cy="451835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1463781"/>
            <a:ext cx="7734300" cy="4518355"/>
          </a:xfrm>
          <a:prstGeom prst="rect">
            <a:avLst/>
          </a:prstGeom>
        </p:spPr>
        <p:txBody>
          <a:bodyPr vert="eaVert"/>
          <a:lstStyle>
            <a:lvl1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accent3"/>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01938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und Inhalt mit Konsequenz">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8AB826DD-AC05-4110-B96F-3FAB09BF6807}"/>
              </a:ext>
            </a:extLst>
          </p:cNvPr>
          <p:cNvGraphicFramePr>
            <a:graphicFrameLocks noChangeAspect="1"/>
          </p:cNvGraphicFramePr>
          <p:nvPr userDrawn="1">
            <p:custDataLst>
              <p:tags r:id="rId2"/>
            </p:custDataLst>
            <p:extLst>
              <p:ext uri="{D42A27DB-BD31-4B8C-83A1-F6EECF244321}">
                <p14:modId xmlns:p14="http://schemas.microsoft.com/office/powerpoint/2010/main" val="36974756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06"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717FED84-84E6-4D2B-A06A-95AD3D8634C0}"/>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1" name="Inhaltsplatzhalter 10"/>
          <p:cNvSpPr>
            <a:spLocks noGrp="1"/>
          </p:cNvSpPr>
          <p:nvPr>
            <p:ph sz="quarter" idx="13"/>
          </p:nvPr>
        </p:nvSpPr>
        <p:spPr>
          <a:xfrm>
            <a:off x="360000" y="884238"/>
            <a:ext cx="11469600" cy="4287837"/>
          </a:xfrm>
          <a:prstGeom prst="rect">
            <a:avLst/>
          </a:prstGeom>
        </p:spPr>
        <p:txBody>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9" name="Textplatzhalter 3"/>
          <p:cNvSpPr>
            <a:spLocks noGrp="1"/>
          </p:cNvSpPr>
          <p:nvPr>
            <p:ph type="body" sz="quarter" idx="19" hasCustomPrompt="1"/>
          </p:nvPr>
        </p:nvSpPr>
        <p:spPr bwMode="gray">
          <a:xfrm>
            <a:off x="0" y="5334000"/>
            <a:ext cx="12192000" cy="1524000"/>
          </a:xfrm>
          <a:prstGeom prst="rect">
            <a:avLst/>
          </a:prstGeom>
          <a:solidFill>
            <a:srgbClr val="798BB3"/>
          </a:solidFill>
          <a:ln w="19050">
            <a:noFill/>
          </a:ln>
        </p:spPr>
        <p:txBody>
          <a:bodyPr lIns="864000" tIns="360000" rIns="360000" bIns="540000" anchor="ctr"/>
          <a:lstStyle>
            <a:lvl1pPr marL="0" indent="0">
              <a:lnSpc>
                <a:spcPct val="90000"/>
              </a:lnSpc>
              <a:spcBef>
                <a:spcPts val="0"/>
              </a:spcBef>
              <a:spcAft>
                <a:spcPts val="0"/>
              </a:spcAft>
              <a:buFontTx/>
              <a:buNone/>
              <a:defRPr sz="18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spcBef>
                <a:spcPts val="0"/>
              </a:spcBef>
              <a:spcAft>
                <a:spcPts val="0"/>
              </a:spcAft>
              <a:buFontTx/>
              <a:buNone/>
              <a:defRPr sz="1800" b="1">
                <a:solidFill>
                  <a:schemeClr val="bg2"/>
                </a:solidFill>
              </a:defRPr>
            </a:lvl2pPr>
            <a:lvl3pPr marL="0" indent="0">
              <a:spcBef>
                <a:spcPts val="0"/>
              </a:spcBef>
              <a:spcAft>
                <a:spcPts val="0"/>
              </a:spcAft>
              <a:buFontTx/>
              <a:buNone/>
              <a:defRPr sz="1800" b="1">
                <a:solidFill>
                  <a:schemeClr val="bg2"/>
                </a:solidFill>
              </a:defRPr>
            </a:lvl3pPr>
            <a:lvl4pPr marL="0" indent="0">
              <a:spcBef>
                <a:spcPts val="0"/>
              </a:spcBef>
              <a:spcAft>
                <a:spcPts val="0"/>
              </a:spcAft>
              <a:buFontTx/>
              <a:buNone/>
              <a:defRPr sz="1800" b="1">
                <a:solidFill>
                  <a:schemeClr val="bg2"/>
                </a:solidFill>
              </a:defRPr>
            </a:lvl4pPr>
            <a:lvl5pPr marL="0" indent="0">
              <a:spcBef>
                <a:spcPts val="0"/>
              </a:spcBef>
              <a:spcAft>
                <a:spcPts val="0"/>
              </a:spcAft>
              <a:buFontTx/>
              <a:buNone/>
              <a:defRPr sz="1800" b="1">
                <a:solidFill>
                  <a:schemeClr val="bg2"/>
                </a:solidFill>
              </a:defRPr>
            </a:lvl5pPr>
            <a:lvl6pPr marL="0" indent="0">
              <a:spcBef>
                <a:spcPts val="0"/>
              </a:spcBef>
              <a:spcAft>
                <a:spcPts val="0"/>
              </a:spcAft>
              <a:buFontTx/>
              <a:buNone/>
              <a:defRPr sz="1800" b="1">
                <a:solidFill>
                  <a:schemeClr val="bg2"/>
                </a:solidFill>
              </a:defRPr>
            </a:lvl6pPr>
            <a:lvl7pPr marL="0" indent="0">
              <a:spcBef>
                <a:spcPts val="0"/>
              </a:spcBef>
              <a:spcAft>
                <a:spcPts val="0"/>
              </a:spcAft>
              <a:buFontTx/>
              <a:buNone/>
              <a:defRPr sz="1800" b="1">
                <a:solidFill>
                  <a:schemeClr val="bg2"/>
                </a:solidFill>
              </a:defRPr>
            </a:lvl7pPr>
            <a:lvl8pPr marL="0" indent="0">
              <a:spcBef>
                <a:spcPts val="0"/>
              </a:spcBef>
              <a:spcAft>
                <a:spcPts val="0"/>
              </a:spcAft>
              <a:buFontTx/>
              <a:buNone/>
              <a:defRPr sz="1800" b="1">
                <a:solidFill>
                  <a:schemeClr val="bg2"/>
                </a:solidFill>
              </a:defRPr>
            </a:lvl8pPr>
            <a:lvl9pPr marL="0" indent="0">
              <a:spcBef>
                <a:spcPts val="0"/>
              </a:spcBef>
              <a:spcAft>
                <a:spcPts val="0"/>
              </a:spcAft>
              <a:buFontTx/>
              <a:buNone/>
              <a:defRPr sz="1800" b="1">
                <a:solidFill>
                  <a:schemeClr val="bg2"/>
                </a:solidFill>
              </a:defRPr>
            </a:lvl9pPr>
          </a:lstStyle>
          <a:p>
            <a:pPr lvl="0"/>
            <a:r>
              <a:rPr lang="en-US" dirty="0" err="1"/>
              <a:t>Fazit</a:t>
            </a:r>
            <a:r>
              <a:rPr lang="en-US" dirty="0"/>
              <a:t>/</a:t>
            </a:r>
            <a:r>
              <a:rPr lang="en-US" dirty="0" err="1"/>
              <a:t>Konsequenz</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16"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21" name="Fußzeilenplatzhalter 1"/>
          <p:cNvSpPr>
            <a:spLocks noGrp="1"/>
          </p:cNvSpPr>
          <p:nvPr>
            <p:ph type="ftr" sz="quarter" idx="3"/>
          </p:nvPr>
        </p:nvSpPr>
        <p:spPr>
          <a:xfrm>
            <a:off x="881309" y="6584951"/>
            <a:ext cx="5012928" cy="215900"/>
          </a:xfrm>
          <a:prstGeom prst="rect">
            <a:avLst/>
          </a:prstGeom>
        </p:spPr>
        <p:txBody>
          <a:bodyPr vert="horz" lIns="0" tIns="45715" rIns="91429" bIns="45715" rtlCol="0" anchor="ctr"/>
          <a:lstStyle>
            <a:lvl1pPr algn="l">
              <a:defRPr sz="7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Tezos  Deep Dive Deck - Licensed under CC BY 4.0</a:t>
            </a:r>
          </a:p>
        </p:txBody>
      </p:sp>
      <p:sp>
        <p:nvSpPr>
          <p:cNvPr id="22"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369A084B-84B6-4F15-B0F5-CCDC4176846B}" type="slidenum">
              <a:rPr lang="en-US" smtClean="0"/>
              <a:pPr/>
              <a:t>‹Nr.›</a:t>
            </a:fld>
            <a:endParaRPr lang="en-US" dirty="0"/>
          </a:p>
        </p:txBody>
      </p:sp>
      <p:sp>
        <p:nvSpPr>
          <p:cNvPr id="23"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extLst/>
          </a:lstStyle>
          <a:p>
            <a:fld id="{FC8ED947-B585-461A-8215-C3B973CC5E28}" type="datetime1">
              <a:rPr lang="en-US" smtClean="0"/>
              <a:pPr/>
              <a:t>12/3/2021</a:t>
            </a:fld>
            <a:endParaRPr lang="en-US" dirty="0"/>
          </a:p>
        </p:txBody>
      </p:sp>
      <p:sp>
        <p:nvSpPr>
          <p:cNvPr id="8" name="Textplatzhalter 5"/>
          <p:cNvSpPr>
            <a:spLocks noGrp="1"/>
          </p:cNvSpPr>
          <p:nvPr>
            <p:ph type="body" sz="quarter" idx="11" hasCustomPrompt="1"/>
          </p:nvPr>
        </p:nvSpPr>
        <p:spPr>
          <a:xfrm rot="5400000">
            <a:off x="36363" y="5815987"/>
            <a:ext cx="1008000" cy="360000"/>
          </a:xfrm>
          <a:prstGeom prst="triangle">
            <a:avLst/>
          </a:prstGeom>
          <a:solidFill>
            <a:schemeClr val="bg1">
              <a:lumMod val="95000"/>
            </a:schemeClr>
          </a:solidFill>
        </p:spPr>
        <p:txBody>
          <a:bodyPr/>
          <a:lstStyle>
            <a:lvl1pPr marL="0" indent="0">
              <a:buNone/>
              <a:defRPr sz="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234000" indent="0">
              <a:buNone/>
              <a:defRPr/>
            </a:lvl2pPr>
            <a:lvl3pPr marL="468637" indent="0">
              <a:buNone/>
              <a:defRPr/>
            </a:lvl3pPr>
            <a:lvl4pPr marL="756000" indent="0">
              <a:buNone/>
              <a:defRPr/>
            </a:lvl4pPr>
            <a:lvl5pPr marL="972000" indent="0">
              <a:buNone/>
              <a:defRPr/>
            </a:lvl5pPr>
          </a:lstStyle>
          <a:p>
            <a:pPr lvl="0"/>
            <a:r>
              <a:rPr lang="en-US" dirty="0"/>
              <a:t> .</a:t>
            </a:r>
          </a:p>
        </p:txBody>
      </p:sp>
    </p:spTree>
    <p:extLst>
      <p:ext uri="{BB962C8B-B14F-4D97-AF65-F5344CB8AC3E}">
        <p14:creationId xmlns:p14="http://schemas.microsoft.com/office/powerpoint/2010/main" val="1112028554"/>
      </p:ext>
    </p:extLst>
  </p:cSld>
  <p:clrMapOvr>
    <a:masterClrMapping/>
  </p:clrMapOvr>
  <p:extLst>
    <p:ext uri="{DCECCB84-F9BA-43D5-87BE-67443E8EF086}">
      <p15:sldGuideLst xmlns:p15="http://schemas.microsoft.com/office/powerpoint/2012/main">
        <p15:guide id="1" orient="horz" pos="325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mit Konsequenz">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79A99946-E238-43C4-890C-7DFF0BB3AF47}"/>
              </a:ext>
            </a:extLst>
          </p:cNvPr>
          <p:cNvGraphicFramePr>
            <a:graphicFrameLocks noChangeAspect="1"/>
          </p:cNvGraphicFramePr>
          <p:nvPr userDrawn="1">
            <p:custDataLst>
              <p:tags r:id="rId2"/>
            </p:custDataLst>
            <p:extLst>
              <p:ext uri="{D42A27DB-BD31-4B8C-83A1-F6EECF244321}">
                <p14:modId xmlns:p14="http://schemas.microsoft.com/office/powerpoint/2010/main" val="1824344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30"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55EF61A4-BEF6-49DC-951C-3A9755CE85AD}"/>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Textplatzhalter 3"/>
          <p:cNvSpPr>
            <a:spLocks noGrp="1"/>
          </p:cNvSpPr>
          <p:nvPr>
            <p:ph type="body" sz="quarter" idx="19" hasCustomPrompt="1"/>
          </p:nvPr>
        </p:nvSpPr>
        <p:spPr bwMode="gray">
          <a:xfrm>
            <a:off x="0" y="5334000"/>
            <a:ext cx="12192000" cy="1524000"/>
          </a:xfrm>
          <a:prstGeom prst="rect">
            <a:avLst/>
          </a:prstGeom>
          <a:solidFill>
            <a:srgbClr val="798BB3"/>
          </a:solidFill>
          <a:ln w="19050">
            <a:noFill/>
          </a:ln>
        </p:spPr>
        <p:txBody>
          <a:bodyPr lIns="864000" tIns="360000" rIns="360000" bIns="540000" anchor="ctr"/>
          <a:lstStyle>
            <a:lvl1pPr marL="0" indent="0">
              <a:lnSpc>
                <a:spcPct val="90000"/>
              </a:lnSpc>
              <a:spcBef>
                <a:spcPts val="0"/>
              </a:spcBef>
              <a:spcAft>
                <a:spcPts val="0"/>
              </a:spcAft>
              <a:buFontTx/>
              <a:buNone/>
              <a:defRPr sz="18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spcBef>
                <a:spcPts val="0"/>
              </a:spcBef>
              <a:spcAft>
                <a:spcPts val="0"/>
              </a:spcAft>
              <a:buFontTx/>
              <a:buNone/>
              <a:defRPr sz="1800" b="1">
                <a:solidFill>
                  <a:schemeClr val="bg2"/>
                </a:solidFill>
              </a:defRPr>
            </a:lvl2pPr>
            <a:lvl3pPr marL="0" indent="0">
              <a:spcBef>
                <a:spcPts val="0"/>
              </a:spcBef>
              <a:spcAft>
                <a:spcPts val="0"/>
              </a:spcAft>
              <a:buFontTx/>
              <a:buNone/>
              <a:defRPr sz="1800" b="1">
                <a:solidFill>
                  <a:schemeClr val="bg2"/>
                </a:solidFill>
              </a:defRPr>
            </a:lvl3pPr>
            <a:lvl4pPr marL="0" indent="0">
              <a:spcBef>
                <a:spcPts val="0"/>
              </a:spcBef>
              <a:spcAft>
                <a:spcPts val="0"/>
              </a:spcAft>
              <a:buFontTx/>
              <a:buNone/>
              <a:defRPr sz="1800" b="1">
                <a:solidFill>
                  <a:schemeClr val="bg2"/>
                </a:solidFill>
              </a:defRPr>
            </a:lvl4pPr>
            <a:lvl5pPr marL="0" indent="0">
              <a:spcBef>
                <a:spcPts val="0"/>
              </a:spcBef>
              <a:spcAft>
                <a:spcPts val="0"/>
              </a:spcAft>
              <a:buFontTx/>
              <a:buNone/>
              <a:defRPr sz="1800" b="1">
                <a:solidFill>
                  <a:schemeClr val="bg2"/>
                </a:solidFill>
              </a:defRPr>
            </a:lvl5pPr>
            <a:lvl6pPr marL="0" indent="0">
              <a:spcBef>
                <a:spcPts val="0"/>
              </a:spcBef>
              <a:spcAft>
                <a:spcPts val="0"/>
              </a:spcAft>
              <a:buFontTx/>
              <a:buNone/>
              <a:defRPr sz="1800" b="1">
                <a:solidFill>
                  <a:schemeClr val="bg2"/>
                </a:solidFill>
              </a:defRPr>
            </a:lvl6pPr>
            <a:lvl7pPr marL="0" indent="0">
              <a:spcBef>
                <a:spcPts val="0"/>
              </a:spcBef>
              <a:spcAft>
                <a:spcPts val="0"/>
              </a:spcAft>
              <a:buFontTx/>
              <a:buNone/>
              <a:defRPr sz="1800" b="1">
                <a:solidFill>
                  <a:schemeClr val="bg2"/>
                </a:solidFill>
              </a:defRPr>
            </a:lvl7pPr>
            <a:lvl8pPr marL="0" indent="0">
              <a:spcBef>
                <a:spcPts val="0"/>
              </a:spcBef>
              <a:spcAft>
                <a:spcPts val="0"/>
              </a:spcAft>
              <a:buFontTx/>
              <a:buNone/>
              <a:defRPr sz="1800" b="1">
                <a:solidFill>
                  <a:schemeClr val="bg2"/>
                </a:solidFill>
              </a:defRPr>
            </a:lvl8pPr>
            <a:lvl9pPr marL="0" indent="0">
              <a:spcBef>
                <a:spcPts val="0"/>
              </a:spcBef>
              <a:spcAft>
                <a:spcPts val="0"/>
              </a:spcAft>
              <a:buFontTx/>
              <a:buNone/>
              <a:defRPr sz="1800" b="1">
                <a:solidFill>
                  <a:schemeClr val="bg2"/>
                </a:solidFill>
              </a:defRPr>
            </a:lvl9pPr>
          </a:lstStyle>
          <a:p>
            <a:pPr lvl="0"/>
            <a:r>
              <a:rPr lang="en-US" dirty="0" err="1"/>
              <a:t>Fazit</a:t>
            </a:r>
            <a:r>
              <a:rPr lang="en-US" dirty="0"/>
              <a:t>/</a:t>
            </a:r>
            <a:r>
              <a:rPr lang="en-US" dirty="0" err="1"/>
              <a:t>Konsequenz</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16"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22"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369A084B-84B6-4F15-B0F5-CCDC4176846B}" type="slidenum">
              <a:rPr lang="en-US" smtClean="0"/>
              <a:pPr/>
              <a:t>‹Nr.›</a:t>
            </a:fld>
            <a:endParaRPr lang="en-US" dirty="0"/>
          </a:p>
        </p:txBody>
      </p:sp>
      <p:sp>
        <p:nvSpPr>
          <p:cNvPr id="23"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extLst/>
          </a:lstStyle>
          <a:p>
            <a:fld id="{7824DFD6-6C9E-4F4C-830B-F76131B2F169}" type="datetime1">
              <a:rPr lang="en-US" smtClean="0"/>
              <a:pPr/>
              <a:t>12/3/2021</a:t>
            </a:fld>
            <a:endParaRPr lang="en-US" dirty="0"/>
          </a:p>
        </p:txBody>
      </p:sp>
      <p:sp>
        <p:nvSpPr>
          <p:cNvPr id="8" name="Textplatzhalter 5"/>
          <p:cNvSpPr>
            <a:spLocks noGrp="1"/>
          </p:cNvSpPr>
          <p:nvPr>
            <p:ph type="body" sz="quarter" idx="11" hasCustomPrompt="1"/>
          </p:nvPr>
        </p:nvSpPr>
        <p:spPr>
          <a:xfrm rot="5400000">
            <a:off x="36363" y="5815987"/>
            <a:ext cx="1008000" cy="360000"/>
          </a:xfrm>
          <a:prstGeom prst="triangle">
            <a:avLst/>
          </a:prstGeom>
          <a:solidFill>
            <a:schemeClr val="bg1">
              <a:lumMod val="95000"/>
            </a:schemeClr>
          </a:solidFill>
        </p:spPr>
        <p:txBody>
          <a:bodyPr/>
          <a:lstStyle>
            <a:lvl1pPr marL="0" indent="0">
              <a:buNone/>
              <a:defRPr sz="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234000" indent="0">
              <a:buNone/>
              <a:defRPr/>
            </a:lvl2pPr>
            <a:lvl3pPr marL="468637" indent="0">
              <a:buNone/>
              <a:defRPr/>
            </a:lvl3pPr>
            <a:lvl4pPr marL="756000" indent="0">
              <a:buNone/>
              <a:defRPr/>
            </a:lvl4pPr>
            <a:lvl5pPr marL="972000" indent="0">
              <a:buNone/>
              <a:defRPr/>
            </a:lvl5pPr>
          </a:lstStyle>
          <a:p>
            <a:pPr lvl="0"/>
            <a:r>
              <a:rPr lang="en-US" dirty="0"/>
              <a:t> .</a:t>
            </a:r>
          </a:p>
        </p:txBody>
      </p:sp>
      <p:sp>
        <p:nvSpPr>
          <p:cNvPr id="10" name="Fußzeilenplatzhalter 1">
            <a:extLst>
              <a:ext uri="{FF2B5EF4-FFF2-40B4-BE49-F238E27FC236}">
                <a16:creationId xmlns:a16="http://schemas.microsoft.com/office/drawing/2014/main" id="{6421C5FD-578E-4DDE-924E-D31837EDAE78}"/>
              </a:ext>
            </a:extLst>
          </p:cNvPr>
          <p:cNvSpPr>
            <a:spLocks noGrp="1"/>
          </p:cNvSpPr>
          <p:nvPr>
            <p:ph type="ftr" sz="quarter" idx="3"/>
          </p:nvPr>
        </p:nvSpPr>
        <p:spPr>
          <a:xfrm>
            <a:off x="881309" y="6584951"/>
            <a:ext cx="5012928" cy="215900"/>
          </a:xfrm>
          <a:prstGeom prst="rect">
            <a:avLst/>
          </a:prstGeom>
        </p:spPr>
        <p:txBody>
          <a:bodyPr vert="horz" lIns="0" tIns="45715" rIns="91429" bIns="45715" rtlCol="0" anchor="ctr"/>
          <a:lstStyle>
            <a:lvl1pPr algn="l">
              <a:defRPr sz="7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Tezos  Deep Dive Deck - Licensed under CC BY 4.0</a:t>
            </a:r>
          </a:p>
        </p:txBody>
      </p:sp>
    </p:spTree>
    <p:extLst>
      <p:ext uri="{BB962C8B-B14F-4D97-AF65-F5344CB8AC3E}">
        <p14:creationId xmlns:p14="http://schemas.microsoft.com/office/powerpoint/2010/main" val="2273642244"/>
      </p:ext>
    </p:extLst>
  </p:cSld>
  <p:clrMapOvr>
    <a:masterClrMapping/>
  </p:clrMapOvr>
  <p:extLst>
    <p:ext uri="{DCECCB84-F9BA-43D5-87BE-67443E8EF086}">
      <p15:sldGuideLst xmlns:p15="http://schemas.microsoft.com/office/powerpoint/2012/main">
        <p15:guide id="1" orient="horz" pos="325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Zwei Inhalte mit Konsequenz">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4230058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54"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68F4352E-B6F6-42B1-9D0E-E1998E68080F}"/>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1" name="Textplatzhalter 3"/>
          <p:cNvSpPr>
            <a:spLocks noGrp="1"/>
          </p:cNvSpPr>
          <p:nvPr>
            <p:ph type="body" sz="quarter" idx="19" hasCustomPrompt="1"/>
          </p:nvPr>
        </p:nvSpPr>
        <p:spPr bwMode="gray">
          <a:xfrm>
            <a:off x="0" y="5334000"/>
            <a:ext cx="12192000" cy="1524000"/>
          </a:xfrm>
          <a:prstGeom prst="rect">
            <a:avLst/>
          </a:prstGeom>
          <a:solidFill>
            <a:srgbClr val="798BB3"/>
          </a:solidFill>
          <a:ln w="19050">
            <a:noFill/>
          </a:ln>
        </p:spPr>
        <p:txBody>
          <a:bodyPr lIns="864000" tIns="360000" rIns="360000" bIns="540000" anchor="ctr"/>
          <a:lstStyle>
            <a:lvl1pPr marL="0" indent="0">
              <a:lnSpc>
                <a:spcPct val="90000"/>
              </a:lnSpc>
              <a:spcBef>
                <a:spcPts val="0"/>
              </a:spcBef>
              <a:spcAft>
                <a:spcPts val="0"/>
              </a:spcAft>
              <a:buFontTx/>
              <a:buNone/>
              <a:defRPr sz="18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spcBef>
                <a:spcPts val="0"/>
              </a:spcBef>
              <a:spcAft>
                <a:spcPts val="0"/>
              </a:spcAft>
              <a:buFontTx/>
              <a:buNone/>
              <a:defRPr sz="1800" b="1">
                <a:solidFill>
                  <a:schemeClr val="bg2"/>
                </a:solidFill>
              </a:defRPr>
            </a:lvl2pPr>
            <a:lvl3pPr marL="0" indent="0">
              <a:spcBef>
                <a:spcPts val="0"/>
              </a:spcBef>
              <a:spcAft>
                <a:spcPts val="0"/>
              </a:spcAft>
              <a:buFontTx/>
              <a:buNone/>
              <a:defRPr sz="1800" b="1">
                <a:solidFill>
                  <a:schemeClr val="bg2"/>
                </a:solidFill>
              </a:defRPr>
            </a:lvl3pPr>
            <a:lvl4pPr marL="0" indent="0">
              <a:spcBef>
                <a:spcPts val="0"/>
              </a:spcBef>
              <a:spcAft>
                <a:spcPts val="0"/>
              </a:spcAft>
              <a:buFontTx/>
              <a:buNone/>
              <a:defRPr sz="1800" b="1">
                <a:solidFill>
                  <a:schemeClr val="bg2"/>
                </a:solidFill>
              </a:defRPr>
            </a:lvl4pPr>
            <a:lvl5pPr marL="0" indent="0">
              <a:spcBef>
                <a:spcPts val="0"/>
              </a:spcBef>
              <a:spcAft>
                <a:spcPts val="0"/>
              </a:spcAft>
              <a:buFontTx/>
              <a:buNone/>
              <a:defRPr sz="1800" b="1">
                <a:solidFill>
                  <a:schemeClr val="bg2"/>
                </a:solidFill>
              </a:defRPr>
            </a:lvl5pPr>
            <a:lvl6pPr marL="0" indent="0">
              <a:spcBef>
                <a:spcPts val="0"/>
              </a:spcBef>
              <a:spcAft>
                <a:spcPts val="0"/>
              </a:spcAft>
              <a:buFontTx/>
              <a:buNone/>
              <a:defRPr sz="1800" b="1">
                <a:solidFill>
                  <a:schemeClr val="bg2"/>
                </a:solidFill>
              </a:defRPr>
            </a:lvl6pPr>
            <a:lvl7pPr marL="0" indent="0">
              <a:spcBef>
                <a:spcPts val="0"/>
              </a:spcBef>
              <a:spcAft>
                <a:spcPts val="0"/>
              </a:spcAft>
              <a:buFontTx/>
              <a:buNone/>
              <a:defRPr sz="1800" b="1">
                <a:solidFill>
                  <a:schemeClr val="bg2"/>
                </a:solidFill>
              </a:defRPr>
            </a:lvl7pPr>
            <a:lvl8pPr marL="0" indent="0">
              <a:spcBef>
                <a:spcPts val="0"/>
              </a:spcBef>
              <a:spcAft>
                <a:spcPts val="0"/>
              </a:spcAft>
              <a:buFontTx/>
              <a:buNone/>
              <a:defRPr sz="1800" b="1">
                <a:solidFill>
                  <a:schemeClr val="bg2"/>
                </a:solidFill>
              </a:defRPr>
            </a:lvl8pPr>
            <a:lvl9pPr marL="0" indent="0">
              <a:spcBef>
                <a:spcPts val="0"/>
              </a:spcBef>
              <a:spcAft>
                <a:spcPts val="0"/>
              </a:spcAft>
              <a:buFontTx/>
              <a:buNone/>
              <a:defRPr sz="1800" b="1">
                <a:solidFill>
                  <a:schemeClr val="bg2"/>
                </a:solidFill>
              </a:defRPr>
            </a:lvl9pPr>
          </a:lstStyle>
          <a:p>
            <a:pPr lvl="0"/>
            <a:r>
              <a:rPr lang="en-US" dirty="0" err="1"/>
              <a:t>Fazit</a:t>
            </a:r>
            <a:r>
              <a:rPr lang="en-US" dirty="0"/>
              <a:t>/</a:t>
            </a:r>
            <a:r>
              <a:rPr lang="en-US" dirty="0" err="1"/>
              <a:t>Konsequenz</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13" name="Textplatzhalter 5"/>
          <p:cNvSpPr>
            <a:spLocks noGrp="1"/>
          </p:cNvSpPr>
          <p:nvPr>
            <p:ph type="body" sz="quarter" idx="11" hasCustomPrompt="1"/>
          </p:nvPr>
        </p:nvSpPr>
        <p:spPr>
          <a:xfrm rot="5400000">
            <a:off x="36363" y="5815987"/>
            <a:ext cx="1008000" cy="360000"/>
          </a:xfrm>
          <a:prstGeom prst="triangle">
            <a:avLst/>
          </a:prstGeom>
          <a:solidFill>
            <a:schemeClr val="bg1">
              <a:lumMod val="95000"/>
            </a:schemeClr>
          </a:solidFill>
        </p:spPr>
        <p:txBody>
          <a:bodyPr/>
          <a:lstStyle>
            <a:lvl1pPr marL="0" indent="0">
              <a:buNone/>
              <a:defRPr sz="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234000" indent="0">
              <a:buNone/>
              <a:defRPr/>
            </a:lvl2pPr>
            <a:lvl3pPr marL="468637" indent="0">
              <a:buNone/>
              <a:defRPr/>
            </a:lvl3pPr>
            <a:lvl4pPr marL="756000" indent="0">
              <a:buNone/>
              <a:defRPr/>
            </a:lvl4pPr>
            <a:lvl5pPr marL="972000" indent="0">
              <a:buNone/>
              <a:defRPr/>
            </a:lvl5pPr>
          </a:lstStyle>
          <a:p>
            <a:pPr lvl="0"/>
            <a:r>
              <a:rPr lang="en-US" dirty="0"/>
              <a:t> .</a:t>
            </a:r>
          </a:p>
        </p:txBody>
      </p:sp>
      <p:sp>
        <p:nvSpPr>
          <p:cNvPr id="12"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23"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369A084B-84B6-4F15-B0F5-CCDC4176846B}" type="slidenum">
              <a:rPr lang="en-US" smtClean="0"/>
              <a:pPr/>
              <a:t>‹Nr.›</a:t>
            </a:fld>
            <a:endParaRPr lang="en-US" dirty="0"/>
          </a:p>
        </p:txBody>
      </p:sp>
      <p:sp>
        <p:nvSpPr>
          <p:cNvPr id="24"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extLst/>
          </a:lstStyle>
          <a:p>
            <a:fld id="{E10298EF-EA46-48EC-BBFC-660759B9A6E1}" type="datetime1">
              <a:rPr lang="en-US" smtClean="0"/>
              <a:pPr/>
              <a:t>12/3/2021</a:t>
            </a:fld>
            <a:endParaRPr lang="en-US" dirty="0"/>
          </a:p>
        </p:txBody>
      </p:sp>
      <p:sp>
        <p:nvSpPr>
          <p:cNvPr id="14" name="Inhaltsplatzhalter 10"/>
          <p:cNvSpPr>
            <a:spLocks noGrp="1"/>
          </p:cNvSpPr>
          <p:nvPr>
            <p:ph sz="quarter" idx="13"/>
          </p:nvPr>
        </p:nvSpPr>
        <p:spPr>
          <a:xfrm>
            <a:off x="359999" y="884239"/>
            <a:ext cx="5653451" cy="4287836"/>
          </a:xfrm>
          <a:prstGeom prst="rect">
            <a:avLst/>
          </a:prstGeom>
        </p:spPr>
        <p:txBody>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9" name="Inhaltsplatzhalter 10"/>
          <p:cNvSpPr>
            <a:spLocks noGrp="1"/>
          </p:cNvSpPr>
          <p:nvPr>
            <p:ph sz="quarter" idx="16"/>
          </p:nvPr>
        </p:nvSpPr>
        <p:spPr>
          <a:xfrm>
            <a:off x="6175375" y="884238"/>
            <a:ext cx="5656317" cy="4287837"/>
          </a:xfrm>
          <a:prstGeom prst="rect">
            <a:avLst/>
          </a:prstGeom>
        </p:spPr>
        <p:txBody>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5" name="Fußzeilenplatzhalter 1">
            <a:extLst>
              <a:ext uri="{FF2B5EF4-FFF2-40B4-BE49-F238E27FC236}">
                <a16:creationId xmlns:a16="http://schemas.microsoft.com/office/drawing/2014/main" id="{6FBC114E-3FAE-401A-A2F1-B2669446C696}"/>
              </a:ext>
            </a:extLst>
          </p:cNvPr>
          <p:cNvSpPr>
            <a:spLocks noGrp="1"/>
          </p:cNvSpPr>
          <p:nvPr>
            <p:ph type="ftr" sz="quarter" idx="3"/>
          </p:nvPr>
        </p:nvSpPr>
        <p:spPr>
          <a:xfrm>
            <a:off x="881309" y="6584951"/>
            <a:ext cx="5012928" cy="215900"/>
          </a:xfrm>
          <a:prstGeom prst="rect">
            <a:avLst/>
          </a:prstGeom>
        </p:spPr>
        <p:txBody>
          <a:bodyPr vert="horz" lIns="0" tIns="45715" rIns="91429" bIns="45715" rtlCol="0" anchor="ctr"/>
          <a:lstStyle>
            <a:lvl1pPr algn="l">
              <a:defRPr sz="7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Tezos  Deep Dive Deck - Licensed under CC BY 4.0</a:t>
            </a:r>
          </a:p>
        </p:txBody>
      </p:sp>
    </p:spTree>
    <p:extLst>
      <p:ext uri="{BB962C8B-B14F-4D97-AF65-F5344CB8AC3E}">
        <p14:creationId xmlns:p14="http://schemas.microsoft.com/office/powerpoint/2010/main" val="668682253"/>
      </p:ext>
    </p:extLst>
  </p:cSld>
  <p:clrMapOvr>
    <a:masterClrMapping/>
  </p:clrMapOvr>
  <p:extLst>
    <p:ext uri="{DCECCB84-F9BA-43D5-87BE-67443E8EF086}">
      <p15:sldGuideLst xmlns:p15="http://schemas.microsoft.com/office/powerpoint/2012/main">
        <p15:guide id="1" orient="horz" pos="3258">
          <p15:clr>
            <a:srgbClr val="FBAE40"/>
          </p15:clr>
        </p15:guide>
        <p15:guide id="2" pos="3840">
          <p15:clr>
            <a:srgbClr val="FBAE40"/>
          </p15:clr>
        </p15:guide>
        <p15:guide id="3" pos="3890">
          <p15:clr>
            <a:srgbClr val="FBAE40"/>
          </p15:clr>
        </p15:guide>
        <p15:guide id="4" pos="378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Zwei Inhalte nebeneinander">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FAB0CCF-EB0B-414F-B281-A11F19B39571}"/>
              </a:ext>
            </a:extLst>
          </p:cNvPr>
          <p:cNvGraphicFramePr>
            <a:graphicFrameLocks noChangeAspect="1"/>
          </p:cNvGraphicFramePr>
          <p:nvPr userDrawn="1">
            <p:custDataLst>
              <p:tags r:id="rId2"/>
            </p:custDataLst>
            <p:extLst>
              <p:ext uri="{D42A27DB-BD31-4B8C-83A1-F6EECF244321}">
                <p14:modId xmlns:p14="http://schemas.microsoft.com/office/powerpoint/2010/main" val="23531840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78"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C0D7D892-1821-4220-AB65-3E32B8DEEAB1}"/>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2" name="Inhaltsplatzhalter 10"/>
          <p:cNvSpPr>
            <a:spLocks noGrp="1"/>
          </p:cNvSpPr>
          <p:nvPr>
            <p:ph sz="quarter" idx="13"/>
          </p:nvPr>
        </p:nvSpPr>
        <p:spPr>
          <a:xfrm>
            <a:off x="359999" y="884238"/>
            <a:ext cx="5653451" cy="5613761"/>
          </a:xfrm>
          <a:prstGeom prst="rect">
            <a:avLst/>
          </a:prstGeom>
        </p:spPr>
        <p:txBody>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5" name="Inhaltsplatzhalter 10"/>
          <p:cNvSpPr>
            <a:spLocks noGrp="1"/>
          </p:cNvSpPr>
          <p:nvPr>
            <p:ph sz="quarter" idx="16"/>
          </p:nvPr>
        </p:nvSpPr>
        <p:spPr>
          <a:xfrm>
            <a:off x="6175375" y="884238"/>
            <a:ext cx="5656317" cy="5613761"/>
          </a:xfrm>
          <a:prstGeom prst="rect">
            <a:avLst/>
          </a:prstGeom>
        </p:spPr>
        <p:txBody>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6"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20"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fld id="{369A084B-84B6-4F15-B0F5-CCDC4176846B}" type="slidenum">
              <a:rPr lang="en-US" smtClean="0"/>
              <a:pPr/>
              <a:t>‹Nr.›</a:t>
            </a:fld>
            <a:endParaRPr lang="en-US" dirty="0"/>
          </a:p>
        </p:txBody>
      </p:sp>
      <p:sp>
        <p:nvSpPr>
          <p:cNvPr id="21"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extLst/>
          </a:lstStyle>
          <a:p>
            <a:fld id="{05661A64-DCC8-4C26-82B2-27AF648DF601}" type="datetime1">
              <a:rPr lang="en-US" smtClean="0"/>
              <a:pPr/>
              <a:t>12/3/2021</a:t>
            </a:fld>
            <a:endParaRPr lang="en-US" dirty="0"/>
          </a:p>
        </p:txBody>
      </p:sp>
      <p:sp>
        <p:nvSpPr>
          <p:cNvPr id="11" name="Fußzeilenplatzhalter 1">
            <a:extLst>
              <a:ext uri="{FF2B5EF4-FFF2-40B4-BE49-F238E27FC236}">
                <a16:creationId xmlns:a16="http://schemas.microsoft.com/office/drawing/2014/main" id="{1BB298EE-36AB-43EA-9F16-649AB2AD142E}"/>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Tezos Deep Dive Deck - Licensed under CC BY 4.0</a:t>
            </a:r>
          </a:p>
        </p:txBody>
      </p:sp>
    </p:spTree>
    <p:extLst>
      <p:ext uri="{BB962C8B-B14F-4D97-AF65-F5344CB8AC3E}">
        <p14:creationId xmlns:p14="http://schemas.microsoft.com/office/powerpoint/2010/main" val="3908364553"/>
      </p:ext>
    </p:extLst>
  </p:cSld>
  <p:clrMapOvr>
    <a:masterClrMapping/>
  </p:clrMapOvr>
  <p:extLst>
    <p:ext uri="{DCECCB84-F9BA-43D5-87BE-67443E8EF086}">
      <p15:sldGuideLst xmlns:p15="http://schemas.microsoft.com/office/powerpoint/2012/main">
        <p15:guide id="1" pos="3890">
          <p15:clr>
            <a:srgbClr val="FBAE40"/>
          </p15:clr>
        </p15:guide>
        <p15:guide id="2" pos="3788">
          <p15:clr>
            <a:srgbClr val="FBAE40"/>
          </p15:clr>
        </p15:guide>
        <p15:guide id="5"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Zwei Inhalte &amp; Bild nebeneinander">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1A35C256-C3B2-4921-9531-A50A183B744B}"/>
              </a:ext>
            </a:extLst>
          </p:cNvPr>
          <p:cNvGraphicFramePr>
            <a:graphicFrameLocks noChangeAspect="1"/>
          </p:cNvGraphicFramePr>
          <p:nvPr userDrawn="1">
            <p:custDataLst>
              <p:tags r:id="rId2"/>
            </p:custDataLst>
            <p:extLst>
              <p:ext uri="{D42A27DB-BD31-4B8C-83A1-F6EECF244321}">
                <p14:modId xmlns:p14="http://schemas.microsoft.com/office/powerpoint/2010/main" val="1184552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02"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82058F09-0FAE-44F3-9E26-90BEB6713AAC}"/>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2" name="Inhaltsplatzhalter 10"/>
          <p:cNvSpPr>
            <a:spLocks noGrp="1"/>
          </p:cNvSpPr>
          <p:nvPr>
            <p:ph sz="quarter" idx="13"/>
          </p:nvPr>
        </p:nvSpPr>
        <p:spPr>
          <a:xfrm>
            <a:off x="360001" y="3135784"/>
            <a:ext cx="5652000" cy="3362215"/>
          </a:xfrm>
          <a:prstGeom prst="rect">
            <a:avLst/>
          </a:prstGeom>
        </p:spPr>
        <p:txBody>
          <a:bodyPr>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5" name="Inhaltsplatzhalter 10"/>
          <p:cNvSpPr>
            <a:spLocks noGrp="1"/>
          </p:cNvSpPr>
          <p:nvPr>
            <p:ph sz="quarter" idx="16"/>
          </p:nvPr>
        </p:nvSpPr>
        <p:spPr>
          <a:xfrm>
            <a:off x="6175375" y="3135784"/>
            <a:ext cx="5652000" cy="3362215"/>
          </a:xfrm>
          <a:prstGeom prst="rect">
            <a:avLst/>
          </a:prstGeom>
        </p:spPr>
        <p:txBody>
          <a:bodyPr>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6"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20"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fld id="{369A084B-84B6-4F15-B0F5-CCDC4176846B}" type="slidenum">
              <a:rPr lang="en-US" smtClean="0"/>
              <a:pPr/>
              <a:t>‹Nr.›</a:t>
            </a:fld>
            <a:endParaRPr lang="en-US" dirty="0"/>
          </a:p>
        </p:txBody>
      </p:sp>
      <p:sp>
        <p:nvSpPr>
          <p:cNvPr id="21"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extLst/>
          </a:lstStyle>
          <a:p>
            <a:fld id="{A97E024F-0F76-4E02-B16C-014039ABEC6D}" type="datetime1">
              <a:rPr lang="en-US" smtClean="0"/>
              <a:pPr/>
              <a:t>12/3/2021</a:t>
            </a:fld>
            <a:endParaRPr lang="en-US" dirty="0"/>
          </a:p>
        </p:txBody>
      </p:sp>
      <p:sp>
        <p:nvSpPr>
          <p:cNvPr id="11" name="Bildplatzhalter 6"/>
          <p:cNvSpPr>
            <a:spLocks noGrp="1"/>
          </p:cNvSpPr>
          <p:nvPr>
            <p:ph type="pic" sz="quarter" idx="14" hasCustomPrompt="1"/>
          </p:nvPr>
        </p:nvSpPr>
        <p:spPr>
          <a:xfrm>
            <a:off x="360000" y="884237"/>
            <a:ext cx="5652000" cy="2089547"/>
          </a:xfrm>
          <a:prstGeom prst="rect">
            <a:avLst/>
          </a:prstGeom>
          <a:pattFill prst="wdDnDiag">
            <a:fgClr>
              <a:schemeClr val="bg2"/>
            </a:fgClr>
            <a:bgClr>
              <a:schemeClr val="bg1"/>
            </a:bgClr>
          </a:pattFill>
        </p:spPr>
        <p:txBody>
          <a:bodyPr tIns="252000" anchor="t" anchorCtr="0">
            <a:noAutofit/>
          </a:bodyPr>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stStyle>
          <a:p>
            <a:r>
              <a:rPr lang="en-US" dirty="0"/>
              <a:t>Bild </a:t>
            </a:r>
            <a:r>
              <a:rPr lang="en-US" dirty="0" err="1"/>
              <a:t>einfügen</a:t>
            </a:r>
            <a:endParaRPr lang="en-US" dirty="0"/>
          </a:p>
        </p:txBody>
      </p:sp>
      <p:sp>
        <p:nvSpPr>
          <p:cNvPr id="13" name="Bildplatzhalter 6"/>
          <p:cNvSpPr>
            <a:spLocks noGrp="1"/>
          </p:cNvSpPr>
          <p:nvPr>
            <p:ph type="pic" sz="quarter" idx="17" hasCustomPrompt="1"/>
          </p:nvPr>
        </p:nvSpPr>
        <p:spPr>
          <a:xfrm>
            <a:off x="6175375" y="884236"/>
            <a:ext cx="5652000" cy="2089547"/>
          </a:xfrm>
          <a:prstGeom prst="rect">
            <a:avLst/>
          </a:prstGeom>
          <a:pattFill prst="wdDnDiag">
            <a:fgClr>
              <a:schemeClr val="bg2"/>
            </a:fgClr>
            <a:bgClr>
              <a:schemeClr val="bg1"/>
            </a:bgClr>
          </a:pattFill>
        </p:spPr>
        <p:txBody>
          <a:bodyPr tIns="252000" anchor="t" anchorCtr="0">
            <a:noAutofit/>
          </a:bodyPr>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stStyle>
          <a:p>
            <a:r>
              <a:rPr lang="en-US" dirty="0"/>
              <a:t>Bild </a:t>
            </a:r>
            <a:r>
              <a:rPr lang="en-US" dirty="0" err="1"/>
              <a:t>einfügen</a:t>
            </a:r>
            <a:endParaRPr lang="en-US" dirty="0"/>
          </a:p>
        </p:txBody>
      </p:sp>
      <p:sp>
        <p:nvSpPr>
          <p:cNvPr id="14" name="Fußzeilenplatzhalter 1">
            <a:extLst>
              <a:ext uri="{FF2B5EF4-FFF2-40B4-BE49-F238E27FC236}">
                <a16:creationId xmlns:a16="http://schemas.microsoft.com/office/drawing/2014/main" id="{77D3E6C1-14E4-43EF-8D81-4DF77CD151F1}"/>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Tezos Deep Dive Deck - Licensed under CC BY 4.0</a:t>
            </a:r>
          </a:p>
        </p:txBody>
      </p:sp>
    </p:spTree>
    <p:extLst>
      <p:ext uri="{BB962C8B-B14F-4D97-AF65-F5344CB8AC3E}">
        <p14:creationId xmlns:p14="http://schemas.microsoft.com/office/powerpoint/2010/main" val="4143041668"/>
      </p:ext>
    </p:extLst>
  </p:cSld>
  <p:clrMapOvr>
    <a:masterClrMapping/>
  </p:clrMapOvr>
  <p:extLst>
    <p:ext uri="{DCECCB84-F9BA-43D5-87BE-67443E8EF086}">
      <p15:sldGuideLst xmlns:p15="http://schemas.microsoft.com/office/powerpoint/2012/main">
        <p15:guide id="1" pos="3890">
          <p15:clr>
            <a:srgbClr val="FBAE40"/>
          </p15:clr>
        </p15:guide>
        <p15:guide id="2" pos="3788">
          <p15:clr>
            <a:srgbClr val="FBAE40"/>
          </p15:clr>
        </p15:guide>
        <p15:guide id="5"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rei Inhalte nebeneinander">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BC279139-260C-4B45-81E7-D0E3D8A3B744}"/>
              </a:ext>
            </a:extLst>
          </p:cNvPr>
          <p:cNvGraphicFramePr>
            <a:graphicFrameLocks noChangeAspect="1"/>
          </p:cNvGraphicFramePr>
          <p:nvPr userDrawn="1">
            <p:custDataLst>
              <p:tags r:id="rId2"/>
            </p:custDataLst>
            <p:extLst>
              <p:ext uri="{D42A27DB-BD31-4B8C-83A1-F6EECF244321}">
                <p14:modId xmlns:p14="http://schemas.microsoft.com/office/powerpoint/2010/main" val="28938036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26"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FAF217E6-1B1E-49E4-9245-EDF2A17EE991}"/>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2" name="Inhaltsplatzhalter 10"/>
          <p:cNvSpPr>
            <a:spLocks noGrp="1"/>
          </p:cNvSpPr>
          <p:nvPr>
            <p:ph sz="quarter" idx="13"/>
          </p:nvPr>
        </p:nvSpPr>
        <p:spPr>
          <a:xfrm>
            <a:off x="359999" y="884238"/>
            <a:ext cx="3715113" cy="5613761"/>
          </a:xfrm>
          <a:prstGeom prst="rect">
            <a:avLst/>
          </a:prstGeom>
        </p:spPr>
        <p:txBody>
          <a:bodyPr>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3" name="Inhaltsplatzhalter 10"/>
          <p:cNvSpPr>
            <a:spLocks noGrp="1"/>
          </p:cNvSpPr>
          <p:nvPr>
            <p:ph sz="quarter" idx="15"/>
          </p:nvPr>
        </p:nvSpPr>
        <p:spPr>
          <a:xfrm>
            <a:off x="4237038" y="884238"/>
            <a:ext cx="3715113" cy="5613761"/>
          </a:xfrm>
          <a:prstGeom prst="rect">
            <a:avLst/>
          </a:prstGeom>
        </p:spPr>
        <p:txBody>
          <a:bodyPr>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5" name="Inhaltsplatzhalter 10"/>
          <p:cNvSpPr>
            <a:spLocks noGrp="1"/>
          </p:cNvSpPr>
          <p:nvPr>
            <p:ph sz="quarter" idx="16"/>
          </p:nvPr>
        </p:nvSpPr>
        <p:spPr>
          <a:xfrm>
            <a:off x="8113713" y="884238"/>
            <a:ext cx="3715113" cy="5613761"/>
          </a:xfrm>
          <a:prstGeom prst="rect">
            <a:avLst/>
          </a:prstGeom>
        </p:spPr>
        <p:txBody>
          <a:bodyPr>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3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6"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20"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fld id="{369A084B-84B6-4F15-B0F5-CCDC4176846B}" type="slidenum">
              <a:rPr lang="en-US" smtClean="0"/>
              <a:pPr/>
              <a:t>‹Nr.›</a:t>
            </a:fld>
            <a:endParaRPr lang="en-US" dirty="0"/>
          </a:p>
        </p:txBody>
      </p:sp>
      <p:sp>
        <p:nvSpPr>
          <p:cNvPr id="21"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extLst/>
          </a:lstStyle>
          <a:p>
            <a:fld id="{38E3BAA3-C69A-4B88-A46C-3D2E9471C506}" type="datetime1">
              <a:rPr lang="en-US" smtClean="0"/>
              <a:pPr/>
              <a:t>12/3/2021</a:t>
            </a:fld>
            <a:endParaRPr lang="en-US" dirty="0"/>
          </a:p>
        </p:txBody>
      </p:sp>
      <p:sp>
        <p:nvSpPr>
          <p:cNvPr id="11" name="Fußzeilenplatzhalter 1">
            <a:extLst>
              <a:ext uri="{FF2B5EF4-FFF2-40B4-BE49-F238E27FC236}">
                <a16:creationId xmlns:a16="http://schemas.microsoft.com/office/drawing/2014/main" id="{6A36CB73-9D4C-419E-88BE-3919F776D1C3}"/>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Tezos Deep Dive Deck - Licensed under CC BY 4.0</a:t>
            </a:r>
          </a:p>
        </p:txBody>
      </p:sp>
    </p:spTree>
    <p:extLst>
      <p:ext uri="{BB962C8B-B14F-4D97-AF65-F5344CB8AC3E}">
        <p14:creationId xmlns:p14="http://schemas.microsoft.com/office/powerpoint/2010/main" val="2227634172"/>
      </p:ext>
    </p:extLst>
  </p:cSld>
  <p:clrMapOvr>
    <a:masterClrMapping/>
  </p:clrMapOvr>
  <p:extLst>
    <p:ext uri="{DCECCB84-F9BA-43D5-87BE-67443E8EF086}">
      <p15:sldGuideLst xmlns:p15="http://schemas.microsoft.com/office/powerpoint/2012/main">
        <p15:guide id="1" pos="2568">
          <p15:clr>
            <a:srgbClr val="FBAE40"/>
          </p15:clr>
        </p15:guide>
        <p15:guide id="2" pos="2669">
          <p15:clr>
            <a:srgbClr val="FBAE40"/>
          </p15:clr>
        </p15:guide>
        <p15:guide id="3" pos="5010">
          <p15:clr>
            <a:srgbClr val="FBAE40"/>
          </p15:clr>
        </p15:guide>
        <p15:guide id="4" pos="511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28"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0.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2.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3"/>
            </p:custDataLst>
            <p:extLst>
              <p:ext uri="{D42A27DB-BD31-4B8C-83A1-F6EECF244321}">
                <p14:modId xmlns:p14="http://schemas.microsoft.com/office/powerpoint/2010/main" val="22833792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8" name="think-cell Folie" r:id="rId25" imgW="360" imgH="360" progId="TCLayout.ActiveDocument.1">
                  <p:embed/>
                </p:oleObj>
              </mc:Choice>
              <mc:Fallback>
                <p:oleObj name="think-cell Folie" r:id="rId25" imgW="360" imgH="360" progId="TCLayout.ActiveDocument.1">
                  <p:embed/>
                  <p:pic>
                    <p:nvPicPr>
                      <p:cNvPr id="6" name="Objekt 5" hidden="1"/>
                      <p:cNvPicPr/>
                      <p:nvPr/>
                    </p:nvPicPr>
                    <p:blipFill>
                      <a:blip r:embed="rId26"/>
                      <a:stretch>
                        <a:fillRect/>
                      </a:stretch>
                    </p:blipFill>
                    <p:spPr>
                      <a:xfrm>
                        <a:off x="1588" y="1588"/>
                        <a:ext cx="1587" cy="1587"/>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0FEE8E53-06B4-4B69-811D-599843634D07}"/>
              </a:ext>
            </a:extLst>
          </p:cNvPr>
          <p:cNvSpPr/>
          <p:nvPr userDrawn="1">
            <p:custDataLst>
              <p:tags r:id="rId24"/>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Fußzeilenplatzhalter 1"/>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Tezos Deep Dive Deck - Licensed under CC BY 4.0</a:t>
            </a:r>
          </a:p>
        </p:txBody>
      </p:sp>
      <p:sp>
        <p:nvSpPr>
          <p:cNvPr id="3"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stStyle>
          <a:p>
            <a:fld id="{369A084B-84B6-4F15-B0F5-CCDC4176846B}" type="slidenum">
              <a:rPr lang="en-US" smtClean="0"/>
              <a:pPr/>
              <a:t>‹Nr.›</a:t>
            </a:fld>
            <a:endParaRPr lang="en-US" dirty="0"/>
          </a:p>
        </p:txBody>
      </p:sp>
      <p:sp>
        <p:nvSpPr>
          <p:cNvPr id="10" name="Rectangle 3"/>
          <p:cNvSpPr>
            <a:spLocks noGrp="1"/>
          </p:cNvSpPr>
          <p:nvPr>
            <p:ph type="dt" sz="half" idx="2"/>
          </p:nvPr>
        </p:nvSpPr>
        <p:spPr>
          <a:xfrm>
            <a:off x="360363" y="6586439"/>
            <a:ext cx="493866" cy="216000"/>
          </a:xfrm>
          <a:prstGeom prst="rect">
            <a:avLst/>
          </a:prstGeom>
        </p:spPr>
        <p:txBody>
          <a:bodyPr wrap="none" lIns="0" tIns="0" rIns="0" bIns="0" anchor="ctr"/>
          <a:lstStyle>
            <a:lvl1pPr eaLnBrk="1" latinLnBrk="0" hangingPunct="1">
              <a:defRPr kumimoji="0" lang="de-DE" sz="7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extLst/>
          </a:lstStyle>
          <a:p>
            <a:fld id="{F2634F2C-CF9C-47E0-84F5-577553A45584}" type="datetime1">
              <a:rPr lang="en-US" smtClean="0"/>
              <a:pPr/>
              <a:t>12/3/2021</a:t>
            </a:fld>
            <a:endParaRPr lang="en-US" dirty="0"/>
          </a:p>
        </p:txBody>
      </p:sp>
      <p:sp>
        <p:nvSpPr>
          <p:cNvPr id="5" name="Textplatzhalter 4"/>
          <p:cNvSpPr>
            <a:spLocks noGrp="1"/>
          </p:cNvSpPr>
          <p:nvPr>
            <p:ph type="body" idx="1"/>
          </p:nvPr>
        </p:nvSpPr>
        <p:spPr>
          <a:xfrm>
            <a:off x="360362" y="883065"/>
            <a:ext cx="11469239" cy="5614935"/>
          </a:xfrm>
          <a:prstGeom prst="rect">
            <a:avLst/>
          </a:prstGeom>
        </p:spPr>
        <p:txBody>
          <a:bodyPr vert="horz" lIns="0" tIns="0" rIns="0" bIns="0" rtlCol="0">
            <a:noAutofit/>
          </a:body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7" name="Titelplatzhalter 6"/>
          <p:cNvSpPr>
            <a:spLocks noGrp="1"/>
          </p:cNvSpPr>
          <p:nvPr>
            <p:ph type="title"/>
          </p:nvPr>
        </p:nvSpPr>
        <p:spPr>
          <a:xfrm>
            <a:off x="360000" y="257175"/>
            <a:ext cx="10800000" cy="428625"/>
          </a:xfrm>
          <a:prstGeom prst="rect">
            <a:avLst/>
          </a:prstGeom>
        </p:spPr>
        <p:txBody>
          <a:bodyPr vert="horz" lIns="0" tIns="72000" rIns="0" bIns="0" rtlCol="0" anchor="b">
            <a:noAutofit/>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8" name="Textfeld 7">
            <a:extLst>
              <a:ext uri="{FF2B5EF4-FFF2-40B4-BE49-F238E27FC236}">
                <a16:creationId xmlns:a16="http://schemas.microsoft.com/office/drawing/2014/main" id="{55A0B2C1-FCB6-4786-AE70-05D1679E0B17}"/>
              </a:ext>
            </a:extLst>
          </p:cNvPr>
          <p:cNvSpPr txBox="1"/>
          <p:nvPr userDrawn="1"/>
        </p:nvSpPr>
        <p:spPr>
          <a:xfrm>
            <a:off x="10895099" y="6642692"/>
            <a:ext cx="486018" cy="91664"/>
          </a:xfrm>
          <a:prstGeom prst="rect">
            <a:avLst/>
          </a:prstGeom>
          <a:noFill/>
        </p:spPr>
        <p:txBody>
          <a:bodyPr wrap="none" lIns="72000" tIns="0" rIns="72000" bIns="0" rtlCol="0">
            <a:noAutofit/>
          </a:bodyPr>
          <a:lstStyle/>
          <a:p>
            <a:pPr marL="0" indent="0">
              <a:spcBef>
                <a:spcPts val="300"/>
              </a:spcBef>
              <a:spcAft>
                <a:spcPts val="100"/>
              </a:spcAft>
              <a:buClr>
                <a:schemeClr val="tx2"/>
              </a:buClr>
              <a:buFont typeface="Wingdings" pitchFamily="2" charset="2"/>
              <a:buNone/>
            </a:pPr>
            <a:r>
              <a:rPr lang="de-DE" sz="700" dirty="0">
                <a:solidFill>
                  <a:schemeClr val="bg1">
                    <a:lumMod val="65000"/>
                  </a:schemeClr>
                </a:solidFill>
                <a:latin typeface="+mj-lt"/>
              </a:rPr>
              <a:t>asc(s e.V.</a:t>
            </a:r>
          </a:p>
        </p:txBody>
      </p:sp>
      <p:pic>
        <p:nvPicPr>
          <p:cNvPr id="12" name="Grafik 11">
            <a:extLst>
              <a:ext uri="{FF2B5EF4-FFF2-40B4-BE49-F238E27FC236}">
                <a16:creationId xmlns:a16="http://schemas.microsoft.com/office/drawing/2014/main" id="{04E2D9B3-3AC5-4156-857A-4B78630A8437}"/>
              </a:ext>
            </a:extLst>
          </p:cNvPr>
          <p:cNvPicPr>
            <a:picLocks noChangeAspect="1"/>
          </p:cNvPicPr>
          <p:nvPr userDrawn="1"/>
        </p:nvPicPr>
        <p:blipFill>
          <a:blip r:embed="rId27" cstate="email">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11514956" y="250300"/>
            <a:ext cx="367665" cy="451485"/>
          </a:xfrm>
          <a:prstGeom prst="rect">
            <a:avLst/>
          </a:prstGeom>
        </p:spPr>
      </p:pic>
    </p:spTree>
    <p:extLst>
      <p:ext uri="{BB962C8B-B14F-4D97-AF65-F5344CB8AC3E}">
        <p14:creationId xmlns:p14="http://schemas.microsoft.com/office/powerpoint/2010/main" val="660206929"/>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 id="2147483977" r:id="rId18"/>
    <p:sldLayoutId id="2147483978" r:id="rId19"/>
    <p:sldLayoutId id="2147483979" r:id="rId20"/>
  </p:sldLayoutIdLst>
  <p:hf hdr="0"/>
  <p:txStyles>
    <p:titleStyle>
      <a:lvl1pPr algn="l" rtl="0" eaLnBrk="1" fontAlgn="base" hangingPunct="1">
        <a:lnSpc>
          <a:spcPct val="90000"/>
        </a:lnSpc>
        <a:spcBef>
          <a:spcPct val="0"/>
        </a:spcBef>
        <a:spcAft>
          <a:spcPct val="0"/>
        </a:spcAft>
        <a:defRPr sz="1800" b="1" kern="12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algn="l" rtl="0" eaLnBrk="1" fontAlgn="base" hangingPunct="1">
        <a:lnSpc>
          <a:spcPct val="80000"/>
        </a:lnSpc>
        <a:spcBef>
          <a:spcPct val="0"/>
        </a:spcBef>
        <a:spcAft>
          <a:spcPct val="0"/>
        </a:spcAft>
        <a:defRPr sz="2200" b="1">
          <a:solidFill>
            <a:schemeClr val="tx2"/>
          </a:solidFill>
          <a:latin typeface="Arial" charset="0"/>
          <a:cs typeface="Arial" charset="0"/>
        </a:defRPr>
      </a:lvl2pPr>
      <a:lvl3pPr algn="l" rtl="0" eaLnBrk="1" fontAlgn="base" hangingPunct="1">
        <a:lnSpc>
          <a:spcPct val="80000"/>
        </a:lnSpc>
        <a:spcBef>
          <a:spcPct val="0"/>
        </a:spcBef>
        <a:spcAft>
          <a:spcPct val="0"/>
        </a:spcAft>
        <a:defRPr sz="2200" b="1">
          <a:solidFill>
            <a:schemeClr val="tx2"/>
          </a:solidFill>
          <a:latin typeface="Arial" charset="0"/>
          <a:cs typeface="Arial" charset="0"/>
        </a:defRPr>
      </a:lvl3pPr>
      <a:lvl4pPr algn="l" rtl="0" eaLnBrk="1" fontAlgn="base" hangingPunct="1">
        <a:lnSpc>
          <a:spcPct val="80000"/>
        </a:lnSpc>
        <a:spcBef>
          <a:spcPct val="0"/>
        </a:spcBef>
        <a:spcAft>
          <a:spcPct val="0"/>
        </a:spcAft>
        <a:defRPr sz="2200" b="1">
          <a:solidFill>
            <a:schemeClr val="tx2"/>
          </a:solidFill>
          <a:latin typeface="Arial" charset="0"/>
          <a:cs typeface="Arial" charset="0"/>
        </a:defRPr>
      </a:lvl4pPr>
      <a:lvl5pPr algn="l" rtl="0" eaLnBrk="1" fontAlgn="base" hangingPunct="1">
        <a:lnSpc>
          <a:spcPct val="80000"/>
        </a:lnSpc>
        <a:spcBef>
          <a:spcPct val="0"/>
        </a:spcBef>
        <a:spcAft>
          <a:spcPct val="0"/>
        </a:spcAft>
        <a:defRPr sz="2200" b="1">
          <a:solidFill>
            <a:schemeClr val="tx2"/>
          </a:solidFill>
          <a:latin typeface="Arial" charset="0"/>
          <a:cs typeface="Arial" charset="0"/>
        </a:defRPr>
      </a:lvl5pPr>
      <a:lvl6pPr marL="457148" algn="l" rtl="0" eaLnBrk="1" fontAlgn="base" hangingPunct="1">
        <a:lnSpc>
          <a:spcPct val="80000"/>
        </a:lnSpc>
        <a:spcBef>
          <a:spcPct val="0"/>
        </a:spcBef>
        <a:spcAft>
          <a:spcPct val="0"/>
        </a:spcAft>
        <a:defRPr sz="2200" b="1">
          <a:solidFill>
            <a:schemeClr val="tx2"/>
          </a:solidFill>
          <a:latin typeface="Arial" charset="0"/>
          <a:cs typeface="Arial" charset="0"/>
        </a:defRPr>
      </a:lvl6pPr>
      <a:lvl7pPr marL="914296" algn="l" rtl="0" eaLnBrk="1" fontAlgn="base" hangingPunct="1">
        <a:lnSpc>
          <a:spcPct val="80000"/>
        </a:lnSpc>
        <a:spcBef>
          <a:spcPct val="0"/>
        </a:spcBef>
        <a:spcAft>
          <a:spcPct val="0"/>
        </a:spcAft>
        <a:defRPr sz="2200" b="1">
          <a:solidFill>
            <a:schemeClr val="tx2"/>
          </a:solidFill>
          <a:latin typeface="Arial" charset="0"/>
          <a:cs typeface="Arial" charset="0"/>
        </a:defRPr>
      </a:lvl7pPr>
      <a:lvl8pPr marL="1371445" algn="l" rtl="0" eaLnBrk="1" fontAlgn="base" hangingPunct="1">
        <a:lnSpc>
          <a:spcPct val="80000"/>
        </a:lnSpc>
        <a:spcBef>
          <a:spcPct val="0"/>
        </a:spcBef>
        <a:spcAft>
          <a:spcPct val="0"/>
        </a:spcAft>
        <a:defRPr sz="2200" b="1">
          <a:solidFill>
            <a:schemeClr val="tx2"/>
          </a:solidFill>
          <a:latin typeface="Arial" charset="0"/>
          <a:cs typeface="Arial" charset="0"/>
        </a:defRPr>
      </a:lvl8pPr>
      <a:lvl9pPr marL="1828592" algn="l" rtl="0" eaLnBrk="1" fontAlgn="base" hangingPunct="1">
        <a:lnSpc>
          <a:spcPct val="80000"/>
        </a:lnSpc>
        <a:spcBef>
          <a:spcPct val="0"/>
        </a:spcBef>
        <a:spcAft>
          <a:spcPct val="0"/>
        </a:spcAft>
        <a:defRPr sz="2200" b="1">
          <a:solidFill>
            <a:schemeClr val="tx2"/>
          </a:solidFill>
          <a:latin typeface="Arial" charset="0"/>
          <a:cs typeface="Arial" charset="0"/>
        </a:defRPr>
      </a:lvl9pPr>
    </p:titleStyle>
    <p:bodyStyle>
      <a:lvl1pPr marL="233363" indent="-233363" algn="l" rtl="0" eaLnBrk="1" fontAlgn="base" hangingPunct="1">
        <a:lnSpc>
          <a:spcPct val="100000"/>
        </a:lnSpc>
        <a:spcBef>
          <a:spcPts val="600"/>
        </a:spcBef>
        <a:spcAft>
          <a:spcPts val="200"/>
        </a:spcAft>
        <a:buClr>
          <a:srgbClr val="798BB3"/>
        </a:buClr>
        <a:buFont typeface="Wingdings 2" panose="05020102010507070707" pitchFamily="18" charset="2"/>
        <a:buChar char=""/>
        <a:defRPr lang="de-DE" sz="1600" b="0" kern="1200" noProof="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68000" indent="-234000" algn="l" rtl="0" eaLnBrk="1" fontAlgn="base" hangingPunct="1">
        <a:lnSpc>
          <a:spcPct val="100000"/>
        </a:lnSpc>
        <a:spcBef>
          <a:spcPts val="600"/>
        </a:spcBef>
        <a:spcAft>
          <a:spcPts val="200"/>
        </a:spcAft>
        <a:buClr>
          <a:srgbClr val="798BB3"/>
        </a:buClr>
        <a:buSzPct val="90000"/>
        <a:buFont typeface="Wingdings 3" pitchFamily="18" charset="2"/>
        <a:buChar char=""/>
        <a:tabLst/>
        <a:defRPr lang="de-DE" sz="1600" b="0" kern="1200" noProof="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702000" indent="-233363" algn="l" rtl="0" eaLnBrk="1" fontAlgn="base" hangingPunct="1">
        <a:lnSpc>
          <a:spcPct val="100000"/>
        </a:lnSpc>
        <a:spcBef>
          <a:spcPts val="600"/>
        </a:spcBef>
        <a:spcAft>
          <a:spcPts val="200"/>
        </a:spcAft>
        <a:buClr>
          <a:srgbClr val="798BB3"/>
        </a:buClr>
        <a:buSzPct val="100000"/>
        <a:buFont typeface="Wingdings" pitchFamily="2" charset="2"/>
        <a:buChar char="§"/>
        <a:defRPr lang="de-DE" sz="1400" b="0" kern="1200" noProof="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36000" indent="-180000" algn="l" rtl="0" eaLnBrk="1" fontAlgn="base" hangingPunct="1">
        <a:lnSpc>
          <a:spcPct val="100000"/>
        </a:lnSpc>
        <a:spcBef>
          <a:spcPts val="600"/>
        </a:spcBef>
        <a:spcAft>
          <a:spcPts val="200"/>
        </a:spcAft>
        <a:buClr>
          <a:srgbClr val="798BB3"/>
        </a:buClr>
        <a:buFont typeface="Arial" charset="0"/>
        <a:buChar char="–"/>
        <a:defRPr lang="de-DE" sz="1200" b="0" kern="1200" noProof="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116000" indent="-144000" algn="l" rtl="0" eaLnBrk="1" fontAlgn="base" hangingPunct="1">
        <a:lnSpc>
          <a:spcPct val="100000"/>
        </a:lnSpc>
        <a:spcBef>
          <a:spcPts val="600"/>
        </a:spcBef>
        <a:spcAft>
          <a:spcPts val="200"/>
        </a:spcAft>
        <a:buClr>
          <a:srgbClr val="798BB3"/>
        </a:buClr>
        <a:buFont typeface="Arial" charset="0"/>
        <a:buChar char="•"/>
        <a:defRPr lang="de-DE" sz="1100" b="0" kern="1200" noProof="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159754" indent="-359959" algn="l" defTabSz="914296" rtl="0" eaLnBrk="1" latinLnBrk="0" hangingPunct="1">
        <a:lnSpc>
          <a:spcPct val="100000"/>
        </a:lnSpc>
        <a:spcBef>
          <a:spcPts val="300"/>
        </a:spcBef>
        <a:spcAft>
          <a:spcPts val="100"/>
        </a:spcAft>
        <a:buClr>
          <a:schemeClr val="tx2"/>
        </a:buClr>
        <a:buFont typeface="Arial" pitchFamily="34" charset="0"/>
        <a:buChar char="•"/>
        <a:defRPr lang="de-DE" sz="1200" b="0" kern="1200" noProof="0" dirty="0">
          <a:solidFill>
            <a:schemeClr val="tx1"/>
          </a:solidFill>
          <a:latin typeface="+mn-lt"/>
          <a:ea typeface="+mn-ea"/>
          <a:cs typeface="+mn-cs"/>
        </a:defRPr>
      </a:lvl6pPr>
      <a:lvl7pPr marL="2971462"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7pPr>
      <a:lvl8pPr marL="3428610"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8pPr>
      <a:lvl9pPr marL="3885758"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9pPr>
    </p:bodyStyle>
    <p:otherStyle>
      <a:defPPr>
        <a:defRPr lang="de-DE"/>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432">
          <p15:clr>
            <a:srgbClr val="547EBF"/>
          </p15:clr>
        </p15:guide>
        <p15:guide id="8" orient="horz" pos="162">
          <p15:clr>
            <a:srgbClr val="547EBF"/>
          </p15:clr>
        </p15:guide>
        <p15:guide id="9" orient="horz" pos="557">
          <p15:clr>
            <a:srgbClr val="547EBF"/>
          </p15:clr>
        </p15:guide>
        <p15:guide id="10" pos="227">
          <p15:clr>
            <a:srgbClr val="547EBF"/>
          </p15:clr>
        </p15:guide>
        <p15:guide id="11" pos="7452">
          <p15:clr>
            <a:srgbClr val="547EBF"/>
          </p15:clr>
        </p15:guide>
        <p15:guide id="17" orient="horz" pos="4094">
          <p15:clr>
            <a:srgbClr val="547EBF"/>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descr="Ein Bild, das Himmel, draußen, Gebäude, Stadt enthält.&#10;&#10;Automatisch generierte Beschreibung">
            <a:extLst>
              <a:ext uri="{FF2B5EF4-FFF2-40B4-BE49-F238E27FC236}">
                <a16:creationId xmlns:a16="http://schemas.microsoft.com/office/drawing/2014/main" id="{80163BED-F6D9-442D-9871-839B5B0BFFF3}"/>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0" y="1449253"/>
            <a:ext cx="12192000" cy="5408747"/>
          </a:xfrm>
          <a:prstGeom prst="rect">
            <a:avLst/>
          </a:prstGeom>
        </p:spPr>
      </p:pic>
      <p:pic>
        <p:nvPicPr>
          <p:cNvPr id="8" name="Grafik 7"/>
          <p:cNvPicPr>
            <a:picLocks noChangeAspect="1"/>
          </p:cNvPicPr>
          <p:nvPr userDrawn="1"/>
        </p:nvPicPr>
        <p:blipFill>
          <a:blip r:embed="rId14" cstate="email">
            <a:extLst>
              <a:ext uri="{28A0092B-C50C-407E-A947-70E740481C1C}">
                <a14:useLocalDpi xmlns:a14="http://schemas.microsoft.com/office/drawing/2010/main"/>
              </a:ext>
            </a:extLst>
          </a:blip>
          <a:srcRect/>
          <a:stretch/>
        </p:blipFill>
        <p:spPr>
          <a:xfrm>
            <a:off x="10090109" y="463507"/>
            <a:ext cx="1608907" cy="469647"/>
          </a:xfrm>
          <a:prstGeom prst="rect">
            <a:avLst/>
          </a:prstGeom>
        </p:spPr>
      </p:pic>
      <p:grpSp>
        <p:nvGrpSpPr>
          <p:cNvPr id="19" name="Gruppieren 18">
            <a:extLst>
              <a:ext uri="{FF2B5EF4-FFF2-40B4-BE49-F238E27FC236}">
                <a16:creationId xmlns:a16="http://schemas.microsoft.com/office/drawing/2014/main" id="{DAEF8690-CC90-498F-8CA0-EC69ACD3C0B1}"/>
              </a:ext>
            </a:extLst>
          </p:cNvPr>
          <p:cNvGrpSpPr/>
          <p:nvPr userDrawn="1"/>
        </p:nvGrpSpPr>
        <p:grpSpPr>
          <a:xfrm>
            <a:off x="3903784" y="990921"/>
            <a:ext cx="4484370" cy="792436"/>
            <a:chOff x="4323121" y="805262"/>
            <a:chExt cx="3587728" cy="645126"/>
          </a:xfrm>
        </p:grpSpPr>
        <p:sp>
          <p:nvSpPr>
            <p:cNvPr id="20" name="Trapezoid 19">
              <a:extLst>
                <a:ext uri="{FF2B5EF4-FFF2-40B4-BE49-F238E27FC236}">
                  <a16:creationId xmlns:a16="http://schemas.microsoft.com/office/drawing/2014/main" id="{18871980-C8CE-42AB-8D28-2EEAFCD067C0}"/>
                </a:ext>
              </a:extLst>
            </p:cNvPr>
            <p:cNvSpPr/>
            <p:nvPr/>
          </p:nvSpPr>
          <p:spPr>
            <a:xfrm>
              <a:off x="4323121" y="813627"/>
              <a:ext cx="3587728" cy="361192"/>
            </a:xfrm>
            <a:prstGeom prst="trapezoid">
              <a:avLst>
                <a:gd name="adj" fmla="val 67328"/>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Trapezoid 24">
              <a:extLst>
                <a:ext uri="{FF2B5EF4-FFF2-40B4-BE49-F238E27FC236}">
                  <a16:creationId xmlns:a16="http://schemas.microsoft.com/office/drawing/2014/main" id="{F3524974-CE2A-4A8D-80D5-B0F1E3154C08}"/>
                </a:ext>
              </a:extLst>
            </p:cNvPr>
            <p:cNvSpPr/>
            <p:nvPr/>
          </p:nvSpPr>
          <p:spPr>
            <a:xfrm flipV="1">
              <a:off x="4547562" y="805262"/>
              <a:ext cx="3125226" cy="645126"/>
            </a:xfrm>
            <a:prstGeom prst="trapezoid">
              <a:avLst>
                <a:gd name="adj" fmla="val 6949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5" name="Grafik 4">
            <a:extLst>
              <a:ext uri="{FF2B5EF4-FFF2-40B4-BE49-F238E27FC236}">
                <a16:creationId xmlns:a16="http://schemas.microsoft.com/office/drawing/2014/main" id="{AD758D5A-B6C5-46F1-9CB5-3A1DF317E2A4}"/>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4842975" y="1059960"/>
            <a:ext cx="2566929" cy="632323"/>
          </a:xfrm>
          <a:prstGeom prst="rect">
            <a:avLst/>
          </a:prstGeom>
        </p:spPr>
      </p:pic>
      <p:sp>
        <p:nvSpPr>
          <p:cNvPr id="9" name="Textfeld 8">
            <a:extLst>
              <a:ext uri="{FF2B5EF4-FFF2-40B4-BE49-F238E27FC236}">
                <a16:creationId xmlns:a16="http://schemas.microsoft.com/office/drawing/2014/main" id="{402C5E08-AE02-41B9-83FE-BE67E4C9A3F7}"/>
              </a:ext>
            </a:extLst>
          </p:cNvPr>
          <p:cNvSpPr txBox="1"/>
          <p:nvPr userDrawn="1"/>
        </p:nvSpPr>
        <p:spPr>
          <a:xfrm rot="16200000">
            <a:off x="10767829" y="4419594"/>
            <a:ext cx="2698845" cy="200055"/>
          </a:xfrm>
          <a:prstGeom prst="rect">
            <a:avLst/>
          </a:prstGeom>
          <a:noFill/>
        </p:spPr>
        <p:txBody>
          <a:bodyPr wrap="square">
            <a:spAutoFit/>
          </a:bodyPr>
          <a:lstStyle/>
          <a:p>
            <a:r>
              <a:rPr lang="de-DE" sz="700" dirty="0">
                <a:solidFill>
                  <a:schemeClr val="bg1">
                    <a:lumMod val="85000"/>
                  </a:schemeClr>
                </a:solidFill>
              </a:rPr>
              <a:t>Image © Adobe Stock (Patrick Foto)</a:t>
            </a:r>
          </a:p>
        </p:txBody>
      </p:sp>
    </p:spTree>
    <p:extLst>
      <p:ext uri="{BB962C8B-B14F-4D97-AF65-F5344CB8AC3E}">
        <p14:creationId xmlns:p14="http://schemas.microsoft.com/office/powerpoint/2010/main" val="4286405269"/>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6.emf"/><Relationship Id="rId2" Type="http://schemas.openxmlformats.org/officeDocument/2006/relationships/tags" Target="../tags/tag45.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hyperlink" Target="https://blog.nomadic-labs.com/introducing-mi-cho-coq-v10.html" TargetMode="External"/><Relationship Id="rId7" Type="http://schemas.openxmlformats.org/officeDocument/2006/relationships/hyperlink" Target="https://gitlab.com/tezos/tzip/-/blob/5adee1ca26925d2e65e363b900689da090557497/drafts/current/draft-baking_accounts.md" TargetMode="External"/><Relationship Id="rId2" Type="http://schemas.openxmlformats.org/officeDocument/2006/relationships/notesSlide" Target="../notesSlides/notesSlide86.xml"/><Relationship Id="rId1" Type="http://schemas.openxmlformats.org/officeDocument/2006/relationships/slideLayout" Target="../slideLayouts/slideLayout3.xml"/><Relationship Id="rId6" Type="http://schemas.openxmlformats.org/officeDocument/2006/relationships/hyperlink" Target="https://gitlab.com/tezos/tzip/-/merge_requests/133" TargetMode="External"/><Relationship Id="rId5" Type="http://schemas.openxmlformats.org/officeDocument/2006/relationships/hyperlink" Target="https://blog.nomadic-labs.com/announcing-the-report-possible-evolutions-of-the-voting-system-in-tezos.html" TargetMode="External"/><Relationship Id="rId4" Type="http://schemas.openxmlformats.org/officeDocument/2006/relationships/hyperlink" Target="https://blog.nomadic-labs.com/simulating-tenderbake.html"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www.tezosagora.org/period/50" TargetMode="External"/><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hyperlink" Target="https://www.tezosagora.org/period/50" TargetMode="External"/><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8" Type="http://schemas.openxmlformats.org/officeDocument/2006/relationships/hyperlink" Target="https://blog.nomadic-labs.com/delphi-changelog.html" TargetMode="External"/><Relationship Id="rId3" Type="http://schemas.openxmlformats.org/officeDocument/2006/relationships/hyperlink" Target="https://www.tezosagora.org/period/50" TargetMode="External"/><Relationship Id="rId7" Type="http://schemas.openxmlformats.org/officeDocument/2006/relationships/hyperlink" Target="https://blog.nomadic-labs.com/delphi-official-release.html" TargetMode="External"/><Relationship Id="rId2" Type="http://schemas.openxmlformats.org/officeDocument/2006/relationships/notesSlide" Target="../notesSlides/notesSlide89.xml"/><Relationship Id="rId1" Type="http://schemas.openxmlformats.org/officeDocument/2006/relationships/slideLayout" Target="../slideLayouts/slideLayout3.xml"/><Relationship Id="rId6" Type="http://schemas.openxmlformats.org/officeDocument/2006/relationships/hyperlink" Target="https://twitter.com/AlfourG" TargetMode="External"/><Relationship Id="rId5" Type="http://schemas.openxmlformats.org/officeDocument/2006/relationships/hyperlink" Target="https://metastate.dev/" TargetMode="External"/><Relationship Id="rId4" Type="http://schemas.openxmlformats.org/officeDocument/2006/relationships/hyperlink" Target="https://nomadic-labs.com/" TargetMode="External"/></Relationships>
</file>

<file path=ppt/slides/_rels/slide104.xml.rels><?xml version="1.0" encoding="UTF-8" standalone="yes"?>
<Relationships xmlns="http://schemas.openxmlformats.org/package/2006/relationships"><Relationship Id="rId8" Type="http://schemas.openxmlformats.org/officeDocument/2006/relationships/hyperlink" Target="https://blog.nomadic-labs.com/sapling-integration-in-tezos-tech-preview.html" TargetMode="External"/><Relationship Id="rId13" Type="http://schemas.openxmlformats.org/officeDocument/2006/relationships/hyperlink" Target="https://medium.com/tezos-israel/tickets-on-edo-simply-explained-c5a411cc27f9" TargetMode="External"/><Relationship Id="rId3" Type="http://schemas.openxmlformats.org/officeDocument/2006/relationships/hyperlink" Target="https://www.tezosagora.org/period/50" TargetMode="External"/><Relationship Id="rId7" Type="http://schemas.openxmlformats.org/officeDocument/2006/relationships/hyperlink" Target="https://medium.com/@MetastateTeam/governance-improvements-725fba622615" TargetMode="External"/><Relationship Id="rId12" Type="http://schemas.openxmlformats.org/officeDocument/2006/relationships/hyperlink" Target="https://tezos.gitlab.io/active/michelson.html#michelsontickets" TargetMode="External"/><Relationship Id="rId2" Type="http://schemas.openxmlformats.org/officeDocument/2006/relationships/notesSlide" Target="../notesSlides/notesSlide90.xml"/><Relationship Id="rId1" Type="http://schemas.openxmlformats.org/officeDocument/2006/relationships/slideLayout" Target="../slideLayouts/slideLayout3.xml"/><Relationship Id="rId6" Type="http://schemas.openxmlformats.org/officeDocument/2006/relationships/hyperlink" Target="https://tezos.gitlab.io/protocols/008_edo.html" TargetMode="External"/><Relationship Id="rId11" Type="http://schemas.openxmlformats.org/officeDocument/2006/relationships/hyperlink" Target="https://github.com/zcash/zips/blob/master/protocol/sapling.pdf" TargetMode="External"/><Relationship Id="rId5" Type="http://schemas.openxmlformats.org/officeDocument/2006/relationships/hyperlink" Target="https://metastate.dev/" TargetMode="External"/><Relationship Id="rId10" Type="http://schemas.openxmlformats.org/officeDocument/2006/relationships/hyperlink" Target="http://zerocoin.org/media/pdf/ZerocoinOakland.pdf" TargetMode="External"/><Relationship Id="rId4" Type="http://schemas.openxmlformats.org/officeDocument/2006/relationships/hyperlink" Target="https://nomadic-labs.com/" TargetMode="External"/><Relationship Id="rId9" Type="http://schemas.openxmlformats.org/officeDocument/2006/relationships/hyperlink" Target="https://tezos.gitlab.io/active/sapling.html" TargetMode="External"/><Relationship Id="rId14" Type="http://schemas.openxmlformats.org/officeDocument/2006/relationships/hyperlink" Target="https://medium.com/tqtezos/tickets-on-tezos-part-1-a7cad8cc71cd" TargetMode="External"/></Relationships>
</file>

<file path=ppt/slides/_rels/slide105.xml.rels><?xml version="1.0" encoding="UTF-8" standalone="yes"?>
<Relationships xmlns="http://schemas.openxmlformats.org/package/2006/relationships"><Relationship Id="rId8" Type="http://schemas.openxmlformats.org/officeDocument/2006/relationships/hyperlink" Target="https://gitlab.com/keefertaylor" TargetMode="External"/><Relationship Id="rId3" Type="http://schemas.openxmlformats.org/officeDocument/2006/relationships/hyperlink" Target="https://www.tezosagora.org/period/50" TargetMode="External"/><Relationship Id="rId7" Type="http://schemas.openxmlformats.org/officeDocument/2006/relationships/hyperlink" Target="https://twitter.com/dailambda" TargetMode="External"/><Relationship Id="rId2" Type="http://schemas.openxmlformats.org/officeDocument/2006/relationships/notesSlide" Target="../notesSlides/notesSlide91.xml"/><Relationship Id="rId1" Type="http://schemas.openxmlformats.org/officeDocument/2006/relationships/slideLayout" Target="../slideLayouts/slideLayout3.xml"/><Relationship Id="rId6" Type="http://schemas.openxmlformats.org/officeDocument/2006/relationships/hyperlink" Target="https://blog.nomadic-labs.com/baking-accounts-proposal-contains-unexpected-breaking-changes.html" TargetMode="External"/><Relationship Id="rId5" Type="http://schemas.openxmlformats.org/officeDocument/2006/relationships/hyperlink" Target="http://doc.tzalpha.net/protocols/009_florence.html" TargetMode="External"/><Relationship Id="rId10" Type="http://schemas.openxmlformats.org/officeDocument/2006/relationships/hyperlink" Target="https://tarides.com/" TargetMode="External"/><Relationship Id="rId4" Type="http://schemas.openxmlformats.org/officeDocument/2006/relationships/hyperlink" Target="https://blog.nomadic-labs.com/florence-our-next-protocol-upgrade-proposal.html" TargetMode="External"/><Relationship Id="rId9" Type="http://schemas.openxmlformats.org/officeDocument/2006/relationships/hyperlink" Target="https://nomadic-labs.com/" TargetMode="External"/></Relationships>
</file>

<file path=ppt/slides/_rels/slide106.xml.rels><?xml version="1.0" encoding="UTF-8" standalone="yes"?>
<Relationships xmlns="http://schemas.openxmlformats.org/package/2006/relationships"><Relationship Id="rId8" Type="http://schemas.openxmlformats.org/officeDocument/2006/relationships/hyperlink" Target="https://tqtezos.com/" TargetMode="External"/><Relationship Id="rId3" Type="http://schemas.openxmlformats.org/officeDocument/2006/relationships/hyperlink" Target="https://www.tezosagora.org/period/50" TargetMode="External"/><Relationship Id="rId7" Type="http://schemas.openxmlformats.org/officeDocument/2006/relationships/hyperlink" Target="https://twitter.com/dailambda" TargetMode="External"/><Relationship Id="rId2" Type="http://schemas.openxmlformats.org/officeDocument/2006/relationships/notesSlide" Target="../notesSlides/notesSlide92.xml"/><Relationship Id="rId1" Type="http://schemas.openxmlformats.org/officeDocument/2006/relationships/slideLayout" Target="../slideLayouts/slideLayout3.xml"/><Relationship Id="rId6" Type="http://schemas.openxmlformats.org/officeDocument/2006/relationships/hyperlink" Target="https://blog.nomadic-labs.com/faster-finality-with-emmy.html" TargetMode="External"/><Relationship Id="rId11" Type="http://schemas.openxmlformats.org/officeDocument/2006/relationships/hyperlink" Target="https://gitlab.com/tezos/tzip/-/blob/master/drafts/current/draft-liquidity_baking.md" TargetMode="External"/><Relationship Id="rId5" Type="http://schemas.openxmlformats.org/officeDocument/2006/relationships/hyperlink" Target="https://tezos.gitlab.io/protocols/010_granada.html" TargetMode="External"/><Relationship Id="rId10" Type="http://schemas.openxmlformats.org/officeDocument/2006/relationships/hyperlink" Target="https://tarides.com/" TargetMode="External"/><Relationship Id="rId4" Type="http://schemas.openxmlformats.org/officeDocument/2006/relationships/hyperlink" Target="https://blog.nomadic-labs.com/announcing-granada.html" TargetMode="External"/><Relationship Id="rId9" Type="http://schemas.openxmlformats.org/officeDocument/2006/relationships/hyperlink" Target="https://nomadic-labs.com/" TargetMode="External"/></Relationships>
</file>

<file path=ppt/slides/_rels/slide107.xml.rels><?xml version="1.0" encoding="UTF-8" standalone="yes"?>
<Relationships xmlns="http://schemas.openxmlformats.org/package/2006/relationships"><Relationship Id="rId8" Type="http://schemas.openxmlformats.org/officeDocument/2006/relationships/hyperlink" Target="https://www.lefigaro.fr/societes/lugh-le-pari-crypto-de-groupe-casino-20210325" TargetMode="External"/><Relationship Id="rId13" Type="http://schemas.openxmlformats.org/officeDocument/2006/relationships/hyperlink" Target="https://www.bloomberg.com/news/articles/2019-02-11/on-the-menu-from-chefs-club-owner-selling-property-for-crypto" TargetMode="External"/><Relationship Id="rId3" Type="http://schemas.openxmlformats.org/officeDocument/2006/relationships/hyperlink" Target="https://tezos.foundation/history" TargetMode="External"/><Relationship Id="rId7" Type="http://schemas.openxmlformats.org/officeDocument/2006/relationships/hyperlink" Target="https://cdn.uc.assets.prezly.com/c35dc0ac-7d41-436a-8389-779fc91cdc67/-/inline/no/20210420ubisoftxtezoseng.pdf" TargetMode="External"/><Relationship Id="rId12" Type="http://schemas.openxmlformats.org/officeDocument/2006/relationships/hyperlink" Target="https://www.bloomberg.com/press-releases/2019-07-03/btg-pactual-and-dalma-capital-to-utilize-tezos-blockchain-for-security-token-offerings-stos" TargetMode="External"/><Relationship Id="rId2" Type="http://schemas.openxmlformats.org/officeDocument/2006/relationships/notesSlide" Target="../notesSlides/notesSlide93.xml"/><Relationship Id="rId1" Type="http://schemas.openxmlformats.org/officeDocument/2006/relationships/slideLayout" Target="../slideLayouts/slideLayout3.xml"/><Relationship Id="rId6" Type="http://schemas.openxmlformats.org/officeDocument/2006/relationships/hyperlink" Target="https://www.redbull.com/int-en/redbullracing/tezos-joins-as-official-blockchain-partner" TargetMode="External"/><Relationship Id="rId11" Type="http://schemas.openxmlformats.org/officeDocument/2006/relationships/hyperlink" Target="https://www.mclaren.com/racing/partners/tezos/" TargetMode="External"/><Relationship Id="rId5" Type="http://schemas.openxmlformats.org/officeDocument/2006/relationships/hyperlink" Target="https://en.wikipedia.org/wiki/Tezos" TargetMode="External"/><Relationship Id="rId10" Type="http://schemas.openxmlformats.org/officeDocument/2006/relationships/hyperlink" Target="https://www.societegenerale.com/en/news/press-release/first-structured-product-public-blockchain" TargetMode="External"/><Relationship Id="rId4" Type="http://schemas.openxmlformats.org/officeDocument/2006/relationships/hyperlink" Target="https://www.tezosagora.org/period/50" TargetMode="External"/><Relationship Id="rId9" Type="http://schemas.openxmlformats.org/officeDocument/2006/relationships/hyperlink" Target="https://exaion.edf.fr/en/exaion/our-news/exaion-edf-group-subsidiary-becomes-a-tezos-baker" TargetMode="External"/><Relationship Id="rId14" Type="http://schemas.openxmlformats.org/officeDocument/2006/relationships/hyperlink" Target="https://www.artnews.com/list/art-in-america/features/gans-and-nfts-1234594335/" TargetMode="External"/></Relationships>
</file>

<file path=ppt/slides/_rels/slide108.xml.rels><?xml version="1.0" encoding="UTF-8" standalone="yes"?>
<Relationships xmlns="http://schemas.openxmlformats.org/package/2006/relationships"><Relationship Id="rId8" Type="http://schemas.openxmlformats.org/officeDocument/2006/relationships/hyperlink" Target="https://medium.com/tezoscommons/tezos-community-rewards-winners-december-2020-eb46ee7af519" TargetMode="External"/><Relationship Id="rId3" Type="http://schemas.openxmlformats.org/officeDocument/2006/relationships/hyperlink" Target="https://tezoscommons.org/rewards/" TargetMode="External"/><Relationship Id="rId7" Type="http://schemas.openxmlformats.org/officeDocument/2006/relationships/hyperlink" Target="https://medium.com/tezoscommons/tezos-community-rewards-winners-november-2020-b228fe054ae2" TargetMode="External"/><Relationship Id="rId2" Type="http://schemas.openxmlformats.org/officeDocument/2006/relationships/notesSlide" Target="../notesSlides/notesSlide94.xml"/><Relationship Id="rId1" Type="http://schemas.openxmlformats.org/officeDocument/2006/relationships/slideLayout" Target="../slideLayouts/slideLayout3.xml"/><Relationship Id="rId6" Type="http://schemas.openxmlformats.org/officeDocument/2006/relationships/hyperlink" Target="https://medium.com/tezoscommons/tezos-community-rewards-winners-october-2020-7d1b8f520033" TargetMode="External"/><Relationship Id="rId11" Type="http://schemas.openxmlformats.org/officeDocument/2006/relationships/hyperlink" Target="https://medium.com/tezoscommons/tezos-community-reward-winners-march-2021-76f51cdc333f" TargetMode="External"/><Relationship Id="rId5" Type="http://schemas.openxmlformats.org/officeDocument/2006/relationships/hyperlink" Target="https://medium.com/tezoscommons/community-rewards-for-tezos-contributors-d6e2813a83d8" TargetMode="External"/><Relationship Id="rId10" Type="http://schemas.openxmlformats.org/officeDocument/2006/relationships/hyperlink" Target="https://medium.com/tezoscommons/tezos-community-reward-winners-february-2021-6fc3dd75e250" TargetMode="External"/><Relationship Id="rId4" Type="http://schemas.openxmlformats.org/officeDocument/2006/relationships/hyperlink" Target="https://tezos.foundation/an-update-on-community-engagement/" TargetMode="External"/><Relationship Id="rId9" Type="http://schemas.openxmlformats.org/officeDocument/2006/relationships/hyperlink" Target="https://medium.com/tezoscommons/tezos-community-reward-winners-january-2021-66a1e8e22d43"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medium.com/tezoscommons/tezos-community-reward-winners-april-2e6c2a066048" TargetMode="External"/><Relationship Id="rId2" Type="http://schemas.openxmlformats.org/officeDocument/2006/relationships/notesSlide" Target="../notesSlides/notesSlide95.xml"/><Relationship Id="rId1" Type="http://schemas.openxmlformats.org/officeDocument/2006/relationships/slideLayout" Target="../slideLayouts/slideLayout3.xml"/><Relationship Id="rId4" Type="http://schemas.openxmlformats.org/officeDocument/2006/relationships/hyperlink" Target="https://medium.com/tezoscommons/tezos-community-reward-winners-may-2021-a1f60900816a"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48.xml"/><Relationship Id="rId7" Type="http://schemas.openxmlformats.org/officeDocument/2006/relationships/image" Target="../media/image6.emf"/><Relationship Id="rId2" Type="http://schemas.openxmlformats.org/officeDocument/2006/relationships/tags" Target="../tags/tag47.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9.xml"/><Relationship Id="rId4" Type="http://schemas.openxmlformats.org/officeDocument/2006/relationships/slideLayout" Target="../slideLayouts/slideLayout7.xml"/><Relationship Id="rId9" Type="http://schemas.openxmlformats.org/officeDocument/2006/relationships/image" Target="../media/image27.svg"/></Relationships>
</file>

<file path=ppt/slides/_rels/slide110.xml.rels><?xml version="1.0" encoding="UTF-8" standalone="yes"?>
<Relationships xmlns="http://schemas.openxmlformats.org/package/2006/relationships"><Relationship Id="rId3" Type="http://schemas.openxmlformats.org/officeDocument/2006/relationships/hyperlink" Target="https://en.wikipedia.org/wiki/Non-fungible_token" TargetMode="External"/><Relationship Id="rId7" Type="http://schemas.openxmlformats.org/officeDocument/2006/relationships/hyperlink" Target="https://finematics.com/what-are-nfts-and-how-can-they-be-used-in-defi/" TargetMode="External"/><Relationship Id="rId2" Type="http://schemas.openxmlformats.org/officeDocument/2006/relationships/notesSlide" Target="../notesSlides/notesSlide96.xml"/><Relationship Id="rId1" Type="http://schemas.openxmlformats.org/officeDocument/2006/relationships/slideLayout" Target="../slideLayouts/slideLayout3.xml"/><Relationship Id="rId6" Type="http://schemas.openxmlformats.org/officeDocument/2006/relationships/hyperlink" Target="https://medium.com/@medipedia/the-various-types-of-crypto-tokens-26bab8f6622c" TargetMode="External"/><Relationship Id="rId5" Type="http://schemas.openxmlformats.org/officeDocument/2006/relationships/hyperlink" Target="https://assets.tqtezos.com/docs/token-contracts/fa2/2-fa2-nft-tutorial/" TargetMode="External"/><Relationship Id="rId4" Type="http://schemas.openxmlformats.org/officeDocument/2006/relationships/hyperlink" Target="https://tezos.b9lab.com/fa2"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tezos.b9lab.com/fa2" TargetMode="External"/><Relationship Id="rId7" Type="http://schemas.openxmlformats.org/officeDocument/2006/relationships/hyperlink" Target="https://opentezos.com/defi/token-standards/" TargetMode="External"/><Relationship Id="rId2" Type="http://schemas.openxmlformats.org/officeDocument/2006/relationships/notesSlide" Target="../notesSlides/notesSlide97.xml"/><Relationship Id="rId1" Type="http://schemas.openxmlformats.org/officeDocument/2006/relationships/slideLayout" Target="../slideLayouts/slideLayout3.xml"/><Relationship Id="rId6" Type="http://schemas.openxmlformats.org/officeDocument/2006/relationships/hyperlink" Target="https://medium.com/tqtezos/introducing-fa2-a-multi-asset-interface-for-tezos-55173d505e5f" TargetMode="External"/><Relationship Id="rId5" Type="http://schemas.openxmlformats.org/officeDocument/2006/relationships/hyperlink" Target="https://gitlab.com/tezos/tzip/-/blob/master/proposals/tzip-12/tzip-12.md" TargetMode="External"/><Relationship Id="rId4" Type="http://schemas.openxmlformats.org/officeDocument/2006/relationships/hyperlink" Target="https://assets.tqtezos.com/docs/token-contracts/fa2/2-fa2-nft-tutorial/" TargetMode="External"/></Relationships>
</file>

<file path=ppt/slides/_rels/slide112.xml.rels><?xml version="1.0" encoding="UTF-8" standalone="yes"?>
<Relationships xmlns="http://schemas.openxmlformats.org/package/2006/relationships"><Relationship Id="rId8" Type="http://schemas.openxmlformats.org/officeDocument/2006/relationships/hyperlink" Target="https://github.com/tzcolors" TargetMode="External"/><Relationship Id="rId3" Type="http://schemas.openxmlformats.org/officeDocument/2006/relationships/hyperlink" Target="https://www.tzcolors.io/" TargetMode="External"/><Relationship Id="rId7" Type="http://schemas.openxmlformats.org/officeDocument/2006/relationships/hyperlink" Target="https://tzkt.io/KT1FyaDqiMQWg7Exo7VUiXAgZbd2kCzo3d4s/operations/" TargetMode="External"/><Relationship Id="rId12" Type="http://schemas.openxmlformats.org/officeDocument/2006/relationships/hyperlink" Target="https://tzbutton.io/" TargetMode="External"/><Relationship Id="rId2" Type="http://schemas.openxmlformats.org/officeDocument/2006/relationships/notesSlide" Target="../notesSlides/notesSlide98.xml"/><Relationship Id="rId1" Type="http://schemas.openxmlformats.org/officeDocument/2006/relationships/slideLayout" Target="../slideLayouts/slideLayout3.xml"/><Relationship Id="rId6" Type="http://schemas.openxmlformats.org/officeDocument/2006/relationships/hyperlink" Target="https://tzkt.io/KT1CpeSQKdkhWi4pinYcseCFKmDhs5M74BkU/operations/" TargetMode="External"/><Relationship Id="rId11" Type="http://schemas.openxmlformats.org/officeDocument/2006/relationships/hyperlink" Target="https://www.reddit.com/r/tezos/comments/lkfqrp/tzcolors_has_321_open_auctions_for_unique_color/" TargetMode="External"/><Relationship Id="rId5" Type="http://schemas.openxmlformats.org/officeDocument/2006/relationships/hyperlink" Target="https://blog.tezoscommons.org/the-growing-nft-momentum-3c32a4bf8c46" TargetMode="External"/><Relationship Id="rId10" Type="http://schemas.openxmlformats.org/officeDocument/2006/relationships/hyperlink" Target="https://www.youtube.com/watch?v=dvA4fET1ujw" TargetMode="External"/><Relationship Id="rId4" Type="http://schemas.openxmlformats.org/officeDocument/2006/relationships/hyperlink" Target="https://xtz.news/latest-tezos-news/first-nft-auctions-on-tezos-take-off-tzcolors/" TargetMode="External"/><Relationship Id="rId9" Type="http://schemas.openxmlformats.org/officeDocument/2006/relationships/hyperlink" Target="https://twitter.com/tzcolors?lang=de" TargetMode="External"/></Relationships>
</file>

<file path=ppt/slides/_rels/slide113.xml.rels><?xml version="1.0" encoding="UTF-8" standalone="yes"?>
<Relationships xmlns="http://schemas.openxmlformats.org/package/2006/relationships"><Relationship Id="rId8" Type="http://schemas.openxmlformats.org/officeDocument/2006/relationships/hyperlink" Target="https://kalamint.medium.com/kalamint-update-4-e970fc10d914" TargetMode="External"/><Relationship Id="rId3" Type="http://schemas.openxmlformats.org/officeDocument/2006/relationships/hyperlink" Target="https://kalamint.medium.com/kalamint-bringing-nfts-to-tezos-a51daa0c38cd" TargetMode="External"/><Relationship Id="rId7" Type="http://schemas.openxmlformats.org/officeDocument/2006/relationships/hyperlink" Target="https://kalamint.medium.com/kalam-tokenomics-and-distribution-c1e0ccb0800b" TargetMode="External"/><Relationship Id="rId2" Type="http://schemas.openxmlformats.org/officeDocument/2006/relationships/notesSlide" Target="../notesSlides/notesSlide99.xml"/><Relationship Id="rId1" Type="http://schemas.openxmlformats.org/officeDocument/2006/relationships/slideLayout" Target="../slideLayouts/slideLayout3.xml"/><Relationship Id="rId6" Type="http://schemas.openxmlformats.org/officeDocument/2006/relationships/hyperlink" Target="https://kalamint.medium.com/kalam-token-listing-on-quipuswap-on-jun-3-thu-8458d67fcca3" TargetMode="External"/><Relationship Id="rId5" Type="http://schemas.openxmlformats.org/officeDocument/2006/relationships/hyperlink" Target="https://kalamint.medium.com/auctions-now-live-on-the-kalamint-platform-d77b142e6279" TargetMode="External"/><Relationship Id="rId4" Type="http://schemas.openxmlformats.org/officeDocument/2006/relationships/hyperlink" Target="https://kalamint.medium.com/kalamint-launch-important-dates-b70613f2d4c4" TargetMode="External"/><Relationship Id="rId9" Type="http://schemas.openxmlformats.org/officeDocument/2006/relationships/hyperlink" Target="https://kalamint.io/" TargetMode="External"/></Relationships>
</file>

<file path=ppt/slides/_rels/slide114.xml.rels><?xml version="1.0" encoding="UTF-8" standalone="yes"?>
<Relationships xmlns="http://schemas.openxmlformats.org/package/2006/relationships"><Relationship Id="rId8" Type="http://schemas.openxmlformats.org/officeDocument/2006/relationships/hyperlink" Target="https://www.plummerfernandez.com/works/not-another-jpeg/" TargetMode="External"/><Relationship Id="rId3" Type="http://schemas.openxmlformats.org/officeDocument/2006/relationships/hyperlink" Target="https://www.hicetnunc.xyz/" TargetMode="External"/><Relationship Id="rId7" Type="http://schemas.openxmlformats.org/officeDocument/2006/relationships/hyperlink" Target="https://gorillasun.de/blog/Hicetnunc.xyz-and-NFTs-on-the-Tezos-Blockchain-~-What's-new-~-April-2021-Update" TargetMode="External"/><Relationship Id="rId2" Type="http://schemas.openxmlformats.org/officeDocument/2006/relationships/notesSlide" Target="../notesSlides/notesSlide100.xml"/><Relationship Id="rId1" Type="http://schemas.openxmlformats.org/officeDocument/2006/relationships/slideLayout" Target="../slideLayouts/slideLayout3.xml"/><Relationship Id="rId6" Type="http://schemas.openxmlformats.org/officeDocument/2006/relationships/hyperlink" Target="https://www.youtube.com/watch?v=Apyd-I2DMVk" TargetMode="External"/><Relationship Id="rId5" Type="http://schemas.openxmlformats.org/officeDocument/2006/relationships/hyperlink" Target="https://www.youtube.com/watch?v=KJSsjapuG3o" TargetMode="External"/><Relationship Id="rId4" Type="http://schemas.openxmlformats.org/officeDocument/2006/relationships/hyperlink" Target="https://github.com/hicetnunc2000/hicetnunc/wiki" TargetMode="External"/></Relationships>
</file>

<file path=ppt/slides/_rels/slide115.xml.rels><?xml version="1.0" encoding="UTF-8" standalone="yes"?>
<Relationships xmlns="http://schemas.openxmlformats.org/package/2006/relationships"><Relationship Id="rId8" Type="http://schemas.openxmlformats.org/officeDocument/2006/relationships/hyperlink" Target="https://blog.tezoscommons.org/a-closer-look-into-tezos-domains-c1ee325752df" TargetMode="External"/><Relationship Id="rId3" Type="http://schemas.openxmlformats.org/officeDocument/2006/relationships/hyperlink" Target="https://tezos.domains/" TargetMode="External"/><Relationship Id="rId7" Type="http://schemas.openxmlformats.org/officeDocument/2006/relationships/hyperlink" Target="https://blog.tezos.domains/tezos-domains-for-developers-2-buying-updating-domains-470497736ce1" TargetMode="External"/><Relationship Id="rId12" Type="http://schemas.openxmlformats.org/officeDocument/2006/relationships/hyperlink" Target="https://blog.tezos.domains/designing-a-tezos-name-service-part-4-validation-normalization-encoding-73e01a5e09c9" TargetMode="External"/><Relationship Id="rId2" Type="http://schemas.openxmlformats.org/officeDocument/2006/relationships/notesSlide" Target="../notesSlides/notesSlide101.xml"/><Relationship Id="rId1" Type="http://schemas.openxmlformats.org/officeDocument/2006/relationships/slideLayout" Target="../slideLayouts/slideLayout3.xml"/><Relationship Id="rId6" Type="http://schemas.openxmlformats.org/officeDocument/2006/relationships/hyperlink" Target="https://blog.tezos.domains/tezos-domains-for-developers-1-resolving-domains-2a037e4b9a72" TargetMode="External"/><Relationship Id="rId11" Type="http://schemas.openxmlformats.org/officeDocument/2006/relationships/hyperlink" Target="https://blog.tezos.domains/designing-a-name-service-part-3-name-distribution-and-pricing-96429352279" TargetMode="External"/><Relationship Id="rId5" Type="http://schemas.openxmlformats.org/officeDocument/2006/relationships/hyperlink" Target="https://developers.tezos.domains/design-document/smart-contract-overview" TargetMode="External"/><Relationship Id="rId10" Type="http://schemas.openxmlformats.org/officeDocument/2006/relationships/hyperlink" Target="https://blog.tezos.domains/designing-a-tezos-name-service-part-2-namespace-and-structure-2131bd99853b" TargetMode="External"/><Relationship Id="rId4" Type="http://schemas.openxmlformats.org/officeDocument/2006/relationships/hyperlink" Target="https://blog.tezos.domains/introducing-tezos-domains-78cfadc08c75" TargetMode="External"/><Relationship Id="rId9" Type="http://schemas.openxmlformats.org/officeDocument/2006/relationships/hyperlink" Target="https://blog.tezos.domains/designing-a-tezos-name-service-part-1-introduction-4b94b2a5ac6b"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blog.tezos.domains/designing-a-name-service-part-5-retaining-trademarks-e43a89fee762" TargetMode="External"/><Relationship Id="rId7" Type="http://schemas.openxmlformats.org/officeDocument/2006/relationships/hyperlink" Target="https://twitter.com/tezosdomains?lang=de" TargetMode="External"/><Relationship Id="rId2" Type="http://schemas.openxmlformats.org/officeDocument/2006/relationships/notesSlide" Target="../notesSlides/notesSlide102.xml"/><Relationship Id="rId1" Type="http://schemas.openxmlformats.org/officeDocument/2006/relationships/slideLayout" Target="../slideLayouts/slideLayout3.xml"/><Relationship Id="rId6" Type="http://schemas.openxmlformats.org/officeDocument/2006/relationships/hyperlink" Target="https://blog.tezos.domains/tezos-domains-alpha-release-1a992d15b4f8" TargetMode="External"/><Relationship Id="rId5" Type="http://schemas.openxmlformats.org/officeDocument/2006/relationships/hyperlink" Target="https://gitlab.com/tezos-domains/contracts" TargetMode="External"/><Relationship Id="rId4" Type="http://schemas.openxmlformats.org/officeDocument/2006/relationships/hyperlink" Target="https://blog.tezos.domains/tezos-domains-developer-preview-550cf56b8174" TargetMode="External"/></Relationships>
</file>

<file path=ppt/slides/_rels/slide117.xml.rels><?xml version="1.0" encoding="UTF-8" standalone="yes"?>
<Relationships xmlns="http://schemas.openxmlformats.org/package/2006/relationships"><Relationship Id="rId8" Type="http://schemas.openxmlformats.org/officeDocument/2006/relationships/hyperlink" Target="https://www.coindesk.com/oneof-raises-63m-for-music-nft-platform-with-green-credentials" TargetMode="External"/><Relationship Id="rId3" Type="http://schemas.openxmlformats.org/officeDocument/2006/relationships/hyperlink" Target="https://oneof.com/" TargetMode="External"/><Relationship Id="rId7" Type="http://schemas.openxmlformats.org/officeDocument/2006/relationships/hyperlink" Target="https://www.forbes.com/sites/eamonnforde/2021/05/25/green-light-musicians-back-eco-friendlier-nfts/?sh=7373c02c573d" TargetMode="External"/><Relationship Id="rId2" Type="http://schemas.openxmlformats.org/officeDocument/2006/relationships/notesSlide" Target="../notesSlides/notesSlide103.xml"/><Relationship Id="rId1" Type="http://schemas.openxmlformats.org/officeDocument/2006/relationships/slideLayout" Target="../slideLayouts/slideLayout3.xml"/><Relationship Id="rId6" Type="http://schemas.openxmlformats.org/officeDocument/2006/relationships/hyperlink" Target="https://cointelegraph.com/news/oneof-raises-63m-for-new-green-nft-platform-for-musicians" TargetMode="External"/><Relationship Id="rId11" Type="http://schemas.openxmlformats.org/officeDocument/2006/relationships/hyperlink" Target="https://labusinessjournal.com/news/2021/may/28/nft-platform-oneof-launches-63-million-funding/" TargetMode="External"/><Relationship Id="rId5" Type="http://schemas.openxmlformats.org/officeDocument/2006/relationships/hyperlink" Target="https://www.rollingstone.com/pro/news/oneof-nft-marketplace-quincy-jones-whitney-houston-tlc-doja-cat-crypto-1173557/" TargetMode="External"/><Relationship Id="rId10" Type="http://schemas.openxmlformats.org/officeDocument/2006/relationships/hyperlink" Target="https://www.engadget.com/oneof-nft-marketplace-music-industry-140018743.html?guccounter=1" TargetMode="External"/><Relationship Id="rId4" Type="http://schemas.openxmlformats.org/officeDocument/2006/relationships/hyperlink" Target="https://twitter.com/oneofnft" TargetMode="External"/><Relationship Id="rId9" Type="http://schemas.openxmlformats.org/officeDocument/2006/relationships/hyperlink" Target="https://www.billboard.com/articles/business/9577834/nft-marketplace-oneof-doja-cat-john-legend"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s://xtz.news/nft-news/quincy-jones-john-legend-doja-cat-tld-the-estate-of-whitney-houston-tezos-oneof/" TargetMode="External"/><Relationship Id="rId2" Type="http://schemas.openxmlformats.org/officeDocument/2006/relationships/notesSlide" Target="../notesSlides/notesSlide104.xml"/><Relationship Id="rId1" Type="http://schemas.openxmlformats.org/officeDocument/2006/relationships/slideLayout" Target="../slideLayouts/slideLayout3.xml"/><Relationship Id="rId4" Type="http://schemas.openxmlformats.org/officeDocument/2006/relationships/hyperlink" Target="https://oneofnft.medium.com/bringing-green-nfts-to-the-music-industry-with-tezos-902a7167f3b" TargetMode="External"/></Relationships>
</file>

<file path=ppt/slides/_rels/slide119.xml.rels><?xml version="1.0" encoding="UTF-8" standalone="yes"?>
<Relationships xmlns="http://schemas.openxmlformats.org/package/2006/relationships"><Relationship Id="rId8" Type="http://schemas.openxmlformats.org/officeDocument/2006/relationships/hyperlink" Target="https://bazaarnft.xyz/" TargetMode="External"/><Relationship Id="rId3" Type="http://schemas.openxmlformats.org/officeDocument/2006/relationships/hyperlink" Target="https://www.emergents.gg/" TargetMode="External"/><Relationship Id="rId7" Type="http://schemas.openxmlformats.org/officeDocument/2006/relationships/hyperlink" Target="https://d-art.tech/" TargetMode="External"/><Relationship Id="rId2" Type="http://schemas.openxmlformats.org/officeDocument/2006/relationships/notesSlide" Target="../notesSlides/notesSlide105.xml"/><Relationship Id="rId1" Type="http://schemas.openxmlformats.org/officeDocument/2006/relationships/slideLayout" Target="../slideLayouts/slideLayout3.xml"/><Relationship Id="rId6" Type="http://schemas.openxmlformats.org/officeDocument/2006/relationships/hyperlink" Target="https://tez.auction/#/" TargetMode="External"/><Relationship Id="rId5" Type="http://schemas.openxmlformats.org/officeDocument/2006/relationships/hyperlink" Target="https://www.mclaren.com/racing/partners/tezos/" TargetMode="External"/><Relationship Id="rId10" Type="http://schemas.openxmlformats.org/officeDocument/2006/relationships/hyperlink" Target="https://www.truesy.com/" TargetMode="External"/><Relationship Id="rId4" Type="http://schemas.openxmlformats.org/officeDocument/2006/relationships/hyperlink" Target="https://www.redbull.com/int-en/redbullracing/tezos-joins-as-official-blockchain-partner" TargetMode="External"/><Relationship Id="rId9" Type="http://schemas.openxmlformats.org/officeDocument/2006/relationships/hyperlink" Target="https://nft.amplifyx.com/xl/" TargetMode="Externa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tags" Target="../tags/tag50.xml"/><Relationship Id="rId7" Type="http://schemas.openxmlformats.org/officeDocument/2006/relationships/image" Target="../media/image27.svg"/><Relationship Id="rId2" Type="http://schemas.openxmlformats.org/officeDocument/2006/relationships/tags" Target="../tags/tag49.xml"/><Relationship Id="rId1" Type="http://schemas.openxmlformats.org/officeDocument/2006/relationships/vmlDrawing" Target="../drawings/vmlDrawing26.vml"/><Relationship Id="rId6" Type="http://schemas.openxmlformats.org/officeDocument/2006/relationships/image" Target="../media/image26.png"/><Relationship Id="rId5" Type="http://schemas.openxmlformats.org/officeDocument/2006/relationships/notesSlide" Target="../notesSlides/notesSlide10.xml"/><Relationship Id="rId4" Type="http://schemas.openxmlformats.org/officeDocument/2006/relationships/slideLayout" Target="../slideLayouts/slideLayout7.xml"/><Relationship Id="rId9" Type="http://schemas.openxmlformats.org/officeDocument/2006/relationships/image" Target="../media/image6.emf"/></Relationships>
</file>

<file path=ppt/slides/_rels/slide120.xml.rels><?xml version="1.0" encoding="UTF-8" standalone="yes"?>
<Relationships xmlns="http://schemas.openxmlformats.org/package/2006/relationships"><Relationship Id="rId8" Type="http://schemas.openxmlformats.org/officeDocument/2006/relationships/hyperlink" Target="https://bazaarnft.xyz/" TargetMode="External"/><Relationship Id="rId3" Type="http://schemas.openxmlformats.org/officeDocument/2006/relationships/hyperlink" Target="https://www.emergents.gg/" TargetMode="External"/><Relationship Id="rId7" Type="http://schemas.openxmlformats.org/officeDocument/2006/relationships/hyperlink" Target="https://d-art.tech/" TargetMode="External"/><Relationship Id="rId2" Type="http://schemas.openxmlformats.org/officeDocument/2006/relationships/notesSlide" Target="../notesSlides/notesSlide106.xml"/><Relationship Id="rId1" Type="http://schemas.openxmlformats.org/officeDocument/2006/relationships/slideLayout" Target="../slideLayouts/slideLayout3.xml"/><Relationship Id="rId6" Type="http://schemas.openxmlformats.org/officeDocument/2006/relationships/hyperlink" Target="https://tez.auction/#/" TargetMode="External"/><Relationship Id="rId5" Type="http://schemas.openxmlformats.org/officeDocument/2006/relationships/hyperlink" Target="https://www.mclaren.com/racing/partners/tezos/" TargetMode="External"/><Relationship Id="rId4" Type="http://schemas.openxmlformats.org/officeDocument/2006/relationships/hyperlink" Target="https://www.redbull.com/int-en/redbullracing/tezos-joins-as-official-blockchain-partner" TargetMode="External"/><Relationship Id="rId9" Type="http://schemas.openxmlformats.org/officeDocument/2006/relationships/hyperlink" Target="https://nft.amplifyx.com/xl/" TargetMode="External"/></Relationships>
</file>

<file path=ppt/slides/_rels/slide121.xml.rels><?xml version="1.0" encoding="UTF-8" standalone="yes"?>
<Relationships xmlns="http://schemas.openxmlformats.org/package/2006/relationships"><Relationship Id="rId8" Type="http://schemas.openxmlformats.org/officeDocument/2006/relationships/hyperlink" Target="https://identity.foundation/peer-did-method-spec/" TargetMode="External"/><Relationship Id="rId3" Type="http://schemas.openxmlformats.org/officeDocument/2006/relationships/hyperlink" Target="https://www.w3.org/TR/did-core/" TargetMode="External"/><Relationship Id="rId7" Type="http://schemas.openxmlformats.org/officeDocument/2006/relationships/hyperlink" Target="https://spruceid.dev/docs/primer/" TargetMode="External"/><Relationship Id="rId2" Type="http://schemas.openxmlformats.org/officeDocument/2006/relationships/notesSlide" Target="../notesSlides/notesSlide107.xml"/><Relationship Id="rId1" Type="http://schemas.openxmlformats.org/officeDocument/2006/relationships/slideLayout" Target="../slideLayouts/slideLayout3.xml"/><Relationship Id="rId6" Type="http://schemas.openxmlformats.org/officeDocument/2006/relationships/hyperlink" Target="https://gitlab.com/tezos/tzip/-/blob/master/proposals/tzip-19/tzip-19.md" TargetMode="External"/><Relationship Id="rId5" Type="http://schemas.openxmlformats.org/officeDocument/2006/relationships/hyperlink" Target="https://did-tezos.spruceid.com/#why-a-tezos-did-method" TargetMode="External"/><Relationship Id="rId4" Type="http://schemas.openxmlformats.org/officeDocument/2006/relationships/hyperlink" Target="https://www.w3.org/TR/vc-data-model/" TargetMode="External"/></Relationships>
</file>

<file path=ppt/slides/_rels/slide122.xml.rels><?xml version="1.0" encoding="UTF-8" standalone="yes"?>
<Relationships xmlns="http://schemas.openxmlformats.org/package/2006/relationships"><Relationship Id="rId8" Type="http://schemas.openxmlformats.org/officeDocument/2006/relationships/hyperlink" Target="https://sprucesystems.medium.com/spruces-origins-decentralized-markets-and-identity-4fda40c6db49" TargetMode="External"/><Relationship Id="rId3" Type="http://schemas.openxmlformats.org/officeDocument/2006/relationships/hyperlink" Target="https://sprucesystems.medium.com/introducing-spruce-8e3116b581a6" TargetMode="External"/><Relationship Id="rId7" Type="http://schemas.openxmlformats.org/officeDocument/2006/relationships/hyperlink" Target="https://sprucesystems.medium.com/spruce-joins-the-w3c-4cae3a9357c4" TargetMode="External"/><Relationship Id="rId2" Type="http://schemas.openxmlformats.org/officeDocument/2006/relationships/notesSlide" Target="../notesSlides/notesSlide108.xml"/><Relationship Id="rId1" Type="http://schemas.openxmlformats.org/officeDocument/2006/relationships/slideLayout" Target="../slideLayouts/slideLayout3.xml"/><Relationship Id="rId6" Type="http://schemas.openxmlformats.org/officeDocument/2006/relationships/hyperlink" Target="https://sprucesystems.medium.com/reimagining-the-social-security-number-bdb17559ddb" TargetMode="External"/><Relationship Id="rId11" Type="http://schemas.openxmlformats.org/officeDocument/2006/relationships/hyperlink" Target="https://sprucesystems.medium.com/spruce-developer-update-3-8565d9a1cf23" TargetMode="External"/><Relationship Id="rId5" Type="http://schemas.openxmlformats.org/officeDocument/2006/relationships/hyperlink" Target="https://sprucesystems.medium.com/spruce-developer-update-1-3efef055ab9d" TargetMode="External"/><Relationship Id="rId10" Type="http://schemas.openxmlformats.org/officeDocument/2006/relationships/hyperlink" Target="https://sprucesystems.medium.com/spruce-joins-the-decentralized-identity-foundation-200bd2948ad0" TargetMode="External"/><Relationship Id="rId4" Type="http://schemas.openxmlformats.org/officeDocument/2006/relationships/hyperlink" Target="https://sprucesystems.medium.com/announcing-decentralized-identity-on-tezos-4bf266a7af3f" TargetMode="External"/><Relationship Id="rId9" Type="http://schemas.openxmlformats.org/officeDocument/2006/relationships/hyperlink" Target="https://sprucesystems.medium.com/spruce-developer-update-2-484368f87ee9" TargetMode="External"/></Relationships>
</file>

<file path=ppt/slides/_rels/slide123.xml.rels><?xml version="1.0" encoding="UTF-8" standalone="yes"?>
<Relationships xmlns="http://schemas.openxmlformats.org/package/2006/relationships"><Relationship Id="rId8" Type="http://schemas.openxmlformats.org/officeDocument/2006/relationships/hyperlink" Target="https://sprucesystems.medium.com/credible-v0-1-is-live-6d81a50b7967" TargetMode="External"/><Relationship Id="rId3" Type="http://schemas.openxmlformats.org/officeDocument/2006/relationships/hyperlink" Target="https://did-tezos-draft.spruceid.com/" TargetMode="External"/><Relationship Id="rId7" Type="http://schemas.openxmlformats.org/officeDocument/2006/relationships/hyperlink" Target="https://sprucesystems.medium.com/spruce-developer-update-6-d9e692a13668" TargetMode="External"/><Relationship Id="rId2" Type="http://schemas.openxmlformats.org/officeDocument/2006/relationships/notesSlide" Target="../notesSlides/notesSlide109.xml"/><Relationship Id="rId1" Type="http://schemas.openxmlformats.org/officeDocument/2006/relationships/slideLayout" Target="../slideLayouts/slideLayout3.xml"/><Relationship Id="rId6" Type="http://schemas.openxmlformats.org/officeDocument/2006/relationships/hyperlink" Target="https://sprucesystems.medium.com/spruce-developer-update-5-86d6f517a220" TargetMode="External"/><Relationship Id="rId11" Type="http://schemas.openxmlformats.org/officeDocument/2006/relationships/hyperlink" Target="https://sprucesystems.medium.com/spruce-developer-update-8-70f04e95a5d4" TargetMode="External"/><Relationship Id="rId5" Type="http://schemas.openxmlformats.org/officeDocument/2006/relationships/hyperlink" Target="https://sprucesystems.medium.com/spruce-developer-update-4-cd6472c58fe1" TargetMode="External"/><Relationship Id="rId10" Type="http://schemas.openxmlformats.org/officeDocument/2006/relationships/hyperlink" Target="https://sprucesystems.medium.com/spruce-developer-update-7-5fe6776f25bb" TargetMode="External"/><Relationship Id="rId4" Type="http://schemas.openxmlformats.org/officeDocument/2006/relationships/hyperlink" Target="https://sprucesystems.medium.com/introducing-didkit-an-identity-toolkit-e0dfa292f53d" TargetMode="External"/><Relationship Id="rId9" Type="http://schemas.openxmlformats.org/officeDocument/2006/relationships/hyperlink" Target="https://sprucesystems.medium.com/decentralized-identity-with-the-tezos-did-method-d9cf6676dd64"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s://sprucesystems.medium.com/announcing-tezos-profiles-own-and-control-your-creator-identity-ec0eddf9706d" TargetMode="External"/><Relationship Id="rId2" Type="http://schemas.openxmlformats.org/officeDocument/2006/relationships/notesSlide" Target="../notesSlides/notesSlide110.xml"/><Relationship Id="rId1" Type="http://schemas.openxmlformats.org/officeDocument/2006/relationships/slideLayout" Target="../slideLayouts/slideLayout3.xml"/><Relationship Id="rId5" Type="http://schemas.openxmlformats.org/officeDocument/2006/relationships/hyperlink" Target="https://sprucesystems.medium.com/spruce-developer-update-10-9babe565efe9" TargetMode="External"/><Relationship Id="rId4" Type="http://schemas.openxmlformats.org/officeDocument/2006/relationships/hyperlink" Target="https://sprucesystems.medium.com/spruce-developer-update-9-7211c666efce"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s://sprucesystems.medium.com/announcing-tezos-profiles-own-and-control-your-creator-identity-ec0eddf9706d" TargetMode="External"/><Relationship Id="rId2" Type="http://schemas.openxmlformats.org/officeDocument/2006/relationships/notesSlide" Target="../notesSlides/notesSlide111.xml"/><Relationship Id="rId1" Type="http://schemas.openxmlformats.org/officeDocument/2006/relationships/slideLayout" Target="../slideLayouts/slideLayout3.xml"/><Relationship Id="rId6" Type="http://schemas.openxmlformats.org/officeDocument/2006/relationships/hyperlink" Target="https://github.com/spruceid/tzprofiles" TargetMode="External"/><Relationship Id="rId5" Type="http://schemas.openxmlformats.org/officeDocument/2006/relationships/hyperlink" Target="https://tzprofiles.com/" TargetMode="External"/><Relationship Id="rId4" Type="http://schemas.openxmlformats.org/officeDocument/2006/relationships/hyperlink" Target="https://sprucesystems.medium.com/announcing-the-tezos-profiles-alpha-launch-7e889de2f6c3"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s://envited.market/" TargetMode="External"/><Relationship Id="rId2" Type="http://schemas.openxmlformats.org/officeDocument/2006/relationships/notesSlide" Target="../notesSlides/notesSlide112.xml"/><Relationship Id="rId1" Type="http://schemas.openxmlformats.org/officeDocument/2006/relationships/slideLayout" Target="../slideLayouts/slideLayout3.xml"/><Relationship Id="rId4" Type="http://schemas.openxmlformats.org/officeDocument/2006/relationships/hyperlink" Target="https://www.asc-s.de/en/" TargetMode="External"/></Relationships>
</file>

<file path=ppt/slides/_rels/slide13.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6.emf"/><Relationship Id="rId2" Type="http://schemas.openxmlformats.org/officeDocument/2006/relationships/tags" Target="../tags/tag51.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tags" Target="../tags/tag53.xml"/><Relationship Id="rId1" Type="http://schemas.openxmlformats.org/officeDocument/2006/relationships/vmlDrawing" Target="../drawings/vmlDrawing28.vml"/><Relationship Id="rId6" Type="http://schemas.openxmlformats.org/officeDocument/2006/relationships/image" Target="../media/image6.emf"/><Relationship Id="rId5" Type="http://schemas.openxmlformats.org/officeDocument/2006/relationships/oleObject" Target="../embeddings/oleObject28.bin"/><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5.xml"/><Relationship Id="rId7" Type="http://schemas.openxmlformats.org/officeDocument/2006/relationships/image" Target="../media/image6.emf"/><Relationship Id="rId2" Type="http://schemas.openxmlformats.org/officeDocument/2006/relationships/tags" Target="../tags/tag54.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13.xml"/><Relationship Id="rId4" Type="http://schemas.openxmlformats.org/officeDocument/2006/relationships/slideLayout" Target="../slideLayouts/slideLayout7.xml"/><Relationship Id="rId9" Type="http://schemas.openxmlformats.org/officeDocument/2006/relationships/image" Target="../media/image28.sv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57.xml"/><Relationship Id="rId7" Type="http://schemas.openxmlformats.org/officeDocument/2006/relationships/image" Target="../media/image6.emf"/><Relationship Id="rId2" Type="http://schemas.openxmlformats.org/officeDocument/2006/relationships/tags" Target="../tags/tag56.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notesSlide" Target="../notesSlides/notesSlide14.xml"/><Relationship Id="rId4" Type="http://schemas.openxmlformats.org/officeDocument/2006/relationships/slideLayout" Target="../slideLayouts/slideLayout3.xml"/><Relationship Id="rId9" Type="http://schemas.openxmlformats.org/officeDocument/2006/relationships/image" Target="../media/image30.sv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59.xml"/><Relationship Id="rId7" Type="http://schemas.openxmlformats.org/officeDocument/2006/relationships/image" Target="../media/image6.emf"/><Relationship Id="rId2" Type="http://schemas.openxmlformats.org/officeDocument/2006/relationships/tags" Target="../tags/tag58.xml"/><Relationship Id="rId1" Type="http://schemas.openxmlformats.org/officeDocument/2006/relationships/vmlDrawing" Target="../drawings/vmlDrawing31.vml"/><Relationship Id="rId6" Type="http://schemas.openxmlformats.org/officeDocument/2006/relationships/oleObject" Target="../embeddings/oleObject31.bin"/><Relationship Id="rId11" Type="http://schemas.openxmlformats.org/officeDocument/2006/relationships/image" Target="../media/image28.svg"/><Relationship Id="rId5" Type="http://schemas.openxmlformats.org/officeDocument/2006/relationships/notesSlide" Target="../notesSlides/notesSlide15.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image" Target="../media/image27.sv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1.xml"/><Relationship Id="rId7" Type="http://schemas.openxmlformats.org/officeDocument/2006/relationships/image" Target="../media/image6.emf"/><Relationship Id="rId2" Type="http://schemas.openxmlformats.org/officeDocument/2006/relationships/tags" Target="../tags/tag60.xml"/><Relationship Id="rId1" Type="http://schemas.openxmlformats.org/officeDocument/2006/relationships/vmlDrawing" Target="../drawings/vmlDrawing32.vml"/><Relationship Id="rId6" Type="http://schemas.openxmlformats.org/officeDocument/2006/relationships/oleObject" Target="../embeddings/oleObject32.bin"/><Relationship Id="rId11" Type="http://schemas.openxmlformats.org/officeDocument/2006/relationships/image" Target="../media/image32.svg"/><Relationship Id="rId5" Type="http://schemas.openxmlformats.org/officeDocument/2006/relationships/notesSlide" Target="../notesSlides/notesSlide16.xml"/><Relationship Id="rId10" Type="http://schemas.openxmlformats.org/officeDocument/2006/relationships/image" Target="../media/image31.png"/><Relationship Id="rId4" Type="http://schemas.openxmlformats.org/officeDocument/2006/relationships/slideLayout" Target="../slideLayouts/slideLayout7.xml"/><Relationship Id="rId9" Type="http://schemas.openxmlformats.org/officeDocument/2006/relationships/image" Target="../media/image9.svg"/></Relationships>
</file>

<file path=ppt/slides/_rels/slide19.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tags" Target="../tags/tag63.xml"/><Relationship Id="rId7" Type="http://schemas.openxmlformats.org/officeDocument/2006/relationships/image" Target="../media/image6.emf"/><Relationship Id="rId12" Type="http://schemas.openxmlformats.org/officeDocument/2006/relationships/image" Target="../media/image28.svg"/><Relationship Id="rId2" Type="http://schemas.openxmlformats.org/officeDocument/2006/relationships/tags" Target="../tags/tag62.xml"/><Relationship Id="rId1" Type="http://schemas.openxmlformats.org/officeDocument/2006/relationships/vmlDrawing" Target="../drawings/vmlDrawing33.vml"/><Relationship Id="rId6" Type="http://schemas.openxmlformats.org/officeDocument/2006/relationships/oleObject" Target="../embeddings/oleObject33.bin"/><Relationship Id="rId11" Type="http://schemas.openxmlformats.org/officeDocument/2006/relationships/image" Target="../media/image2.png"/><Relationship Id="rId5" Type="http://schemas.openxmlformats.org/officeDocument/2006/relationships/notesSlide" Target="../notesSlides/notesSlide17.xml"/><Relationship Id="rId10" Type="http://schemas.openxmlformats.org/officeDocument/2006/relationships/image" Target="../media/image9.svg"/><Relationship Id="rId4" Type="http://schemas.openxmlformats.org/officeDocument/2006/relationships/slideLayout" Target="../slideLayouts/slideLayout7.xml"/><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hyperlink" Target="https://twitter.com/ascs_ev" TargetMode="External"/><Relationship Id="rId13" Type="http://schemas.openxmlformats.org/officeDocument/2006/relationships/image" Target="../media/image17.svg"/><Relationship Id="rId3" Type="http://schemas.openxmlformats.org/officeDocument/2006/relationships/slideLayout" Target="../slideLayouts/slideLayout18.xml"/><Relationship Id="rId7" Type="http://schemas.openxmlformats.org/officeDocument/2006/relationships/hyperlink" Target="https://twitter.com/HildebrandNiko" TargetMode="External"/><Relationship Id="rId12" Type="http://schemas.openxmlformats.org/officeDocument/2006/relationships/image" Target="../media/image16.png"/><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6.emf"/><Relationship Id="rId11" Type="http://schemas.openxmlformats.org/officeDocument/2006/relationships/image" Target="../media/image15.svg"/><Relationship Id="rId5" Type="http://schemas.openxmlformats.org/officeDocument/2006/relationships/oleObject" Target="../embeddings/oleObject18.bin"/><Relationship Id="rId1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notesSlide" Target="../notesSlides/notesSlide2.xml"/><Relationship Id="rId9" Type="http://schemas.openxmlformats.org/officeDocument/2006/relationships/hyperlink" Target="https://creativecommons.org/licenses/by/4.0/legalcode" TargetMode="External"/><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5.xml"/><Relationship Id="rId7" Type="http://schemas.openxmlformats.org/officeDocument/2006/relationships/image" Target="../media/image6.emf"/><Relationship Id="rId2" Type="http://schemas.openxmlformats.org/officeDocument/2006/relationships/tags" Target="../tags/tag64.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notesSlide" Target="../notesSlides/notesSlide18.xml"/><Relationship Id="rId4" Type="http://schemas.openxmlformats.org/officeDocument/2006/relationships/slideLayout" Target="../slideLayouts/slideLayout7.xml"/><Relationship Id="rId9" Type="http://schemas.openxmlformats.org/officeDocument/2006/relationships/image" Target="../media/image9.svg"/></Relationships>
</file>

<file path=ppt/slides/_rels/slide2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tags" Target="../tags/tag66.xml"/><Relationship Id="rId1" Type="http://schemas.openxmlformats.org/officeDocument/2006/relationships/vmlDrawing" Target="../drawings/vmlDrawing35.vml"/><Relationship Id="rId6" Type="http://schemas.openxmlformats.org/officeDocument/2006/relationships/image" Target="../media/image6.emf"/><Relationship Id="rId5" Type="http://schemas.openxmlformats.org/officeDocument/2006/relationships/oleObject" Target="../embeddings/oleObject35.bin"/><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8.svg"/><Relationship Id="rId3" Type="http://schemas.openxmlformats.org/officeDocument/2006/relationships/tags" Target="../tags/tag68.xml"/><Relationship Id="rId7" Type="http://schemas.openxmlformats.org/officeDocument/2006/relationships/image" Target="../media/image6.emf"/><Relationship Id="rId12" Type="http://schemas.openxmlformats.org/officeDocument/2006/relationships/image" Target="../media/image2.png"/><Relationship Id="rId2" Type="http://schemas.openxmlformats.org/officeDocument/2006/relationships/tags" Target="../tags/tag67.xml"/><Relationship Id="rId1" Type="http://schemas.openxmlformats.org/officeDocument/2006/relationships/vmlDrawing" Target="../drawings/vmlDrawing36.vml"/><Relationship Id="rId6" Type="http://schemas.openxmlformats.org/officeDocument/2006/relationships/oleObject" Target="../embeddings/oleObject36.bin"/><Relationship Id="rId11" Type="http://schemas.openxmlformats.org/officeDocument/2006/relationships/image" Target="../media/image9.svg"/><Relationship Id="rId5" Type="http://schemas.openxmlformats.org/officeDocument/2006/relationships/notesSlide" Target="../notesSlides/notesSlide20.xml"/><Relationship Id="rId10" Type="http://schemas.openxmlformats.org/officeDocument/2006/relationships/image" Target="../media/image8.png"/><Relationship Id="rId4" Type="http://schemas.openxmlformats.org/officeDocument/2006/relationships/slideLayout" Target="../slideLayouts/slideLayout3.xml"/><Relationship Id="rId9" Type="http://schemas.openxmlformats.org/officeDocument/2006/relationships/image" Target="../media/image34.sv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70.xml"/><Relationship Id="rId7" Type="http://schemas.openxmlformats.org/officeDocument/2006/relationships/image" Target="../media/image6.emf"/><Relationship Id="rId2" Type="http://schemas.openxmlformats.org/officeDocument/2006/relationships/tags" Target="../tags/tag69.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21.xml"/><Relationship Id="rId4" Type="http://schemas.openxmlformats.org/officeDocument/2006/relationships/slideLayout" Target="../slideLayouts/slideLayout3.xml"/><Relationship Id="rId9" Type="http://schemas.openxmlformats.org/officeDocument/2006/relationships/image" Target="../media/image30.sv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2.xml"/><Relationship Id="rId7" Type="http://schemas.openxmlformats.org/officeDocument/2006/relationships/image" Target="../media/image6.emf"/><Relationship Id="rId2" Type="http://schemas.openxmlformats.org/officeDocument/2006/relationships/tags" Target="../tags/tag71.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notesSlide" Target="../notesSlides/notesSlide22.xml"/><Relationship Id="rId4" Type="http://schemas.openxmlformats.org/officeDocument/2006/relationships/slideLayout" Target="../slideLayouts/slideLayout3.xml"/><Relationship Id="rId9" Type="http://schemas.openxmlformats.org/officeDocument/2006/relationships/image" Target="../media/image9.sv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6.emf"/><Relationship Id="rId2" Type="http://schemas.openxmlformats.org/officeDocument/2006/relationships/tags" Target="../tags/tag73.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76.xml"/><Relationship Id="rId7" Type="http://schemas.openxmlformats.org/officeDocument/2006/relationships/image" Target="../media/image6.emf"/><Relationship Id="rId2" Type="http://schemas.openxmlformats.org/officeDocument/2006/relationships/tags" Target="../tags/tag75.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notesSlide" Target="../notesSlides/notesSlide25.xml"/><Relationship Id="rId4" Type="http://schemas.openxmlformats.org/officeDocument/2006/relationships/slideLayout" Target="../slideLayouts/slideLayout7.xml"/><Relationship Id="rId9" Type="http://schemas.openxmlformats.org/officeDocument/2006/relationships/image" Target="../media/image40.pn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8.xml"/><Relationship Id="rId7" Type="http://schemas.openxmlformats.org/officeDocument/2006/relationships/image" Target="../media/image6.emf"/><Relationship Id="rId2" Type="http://schemas.openxmlformats.org/officeDocument/2006/relationships/tags" Target="../tags/tag77.xml"/><Relationship Id="rId1" Type="http://schemas.openxmlformats.org/officeDocument/2006/relationships/vmlDrawing" Target="../drawings/vmlDrawing41.vml"/><Relationship Id="rId6" Type="http://schemas.openxmlformats.org/officeDocument/2006/relationships/oleObject" Target="../embeddings/oleObject41.bin"/><Relationship Id="rId11" Type="http://schemas.openxmlformats.org/officeDocument/2006/relationships/image" Target="../media/image28.svg"/><Relationship Id="rId5" Type="http://schemas.openxmlformats.org/officeDocument/2006/relationships/notesSlide" Target="../notesSlides/notesSlide26.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9.svg"/></Relationships>
</file>

<file path=ppt/slides/_rels/slide29.xml.rels><?xml version="1.0" encoding="UTF-8" standalone="yes"?>
<Relationships xmlns="http://schemas.openxmlformats.org/package/2006/relationships"><Relationship Id="rId8" Type="http://schemas.openxmlformats.org/officeDocument/2006/relationships/hyperlink" Target="https://digiconomist.net/bitcoin-energy-consumption" TargetMode="External"/><Relationship Id="rId3" Type="http://schemas.openxmlformats.org/officeDocument/2006/relationships/tags" Target="../tags/tag80.xml"/><Relationship Id="rId7" Type="http://schemas.openxmlformats.org/officeDocument/2006/relationships/image" Target="../media/image6.emf"/><Relationship Id="rId2" Type="http://schemas.openxmlformats.org/officeDocument/2006/relationships/tags" Target="../tags/tag79.xml"/><Relationship Id="rId1" Type="http://schemas.openxmlformats.org/officeDocument/2006/relationships/vmlDrawing" Target="../drawings/vmlDrawing42.vml"/><Relationship Id="rId6" Type="http://schemas.openxmlformats.org/officeDocument/2006/relationships/oleObject" Target="../embeddings/oleObject42.bin"/><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slide" Target="slide7.xml"/><Relationship Id="rId7" Type="http://schemas.openxmlformats.org/officeDocument/2006/relationships/slide" Target="slide50.xml"/><Relationship Id="rId2" Type="http://schemas.openxmlformats.org/officeDocument/2006/relationships/slide" Target="slide4.xml"/><Relationship Id="rId1" Type="http://schemas.openxmlformats.org/officeDocument/2006/relationships/slideLayout" Target="../slideLayouts/slideLayout19.xml"/><Relationship Id="rId6" Type="http://schemas.openxmlformats.org/officeDocument/2006/relationships/slide" Target="slide38.xml"/><Relationship Id="rId5" Type="http://schemas.openxmlformats.org/officeDocument/2006/relationships/slide" Target="slide21.xml"/><Relationship Id="rId10" Type="http://schemas.openxmlformats.org/officeDocument/2006/relationships/slide" Target="slide93.xml"/><Relationship Id="rId4" Type="http://schemas.openxmlformats.org/officeDocument/2006/relationships/slide" Target="slide14.xml"/><Relationship Id="rId9" Type="http://schemas.openxmlformats.org/officeDocument/2006/relationships/slide" Target="slide83.xml"/></Relationships>
</file>

<file path=ppt/slides/_rels/slide30.xml.rels><?xml version="1.0" encoding="UTF-8" standalone="yes"?>
<Relationships xmlns="http://schemas.openxmlformats.org/package/2006/relationships"><Relationship Id="rId8" Type="http://schemas.openxmlformats.org/officeDocument/2006/relationships/hyperlink" Target="https://xtz.news/governance-news/proposed-consensus-algorithm-tenderbake-is-launched-on-tezos-testnet/" TargetMode="External"/><Relationship Id="rId3" Type="http://schemas.openxmlformats.org/officeDocument/2006/relationships/tags" Target="../tags/tag82.xml"/><Relationship Id="rId7" Type="http://schemas.openxmlformats.org/officeDocument/2006/relationships/image" Target="../media/image6.emf"/><Relationship Id="rId12" Type="http://schemas.openxmlformats.org/officeDocument/2006/relationships/image" Target="../media/image28.svg"/><Relationship Id="rId2" Type="http://schemas.openxmlformats.org/officeDocument/2006/relationships/tags" Target="../tags/tag81.xml"/><Relationship Id="rId1" Type="http://schemas.openxmlformats.org/officeDocument/2006/relationships/vmlDrawing" Target="../drawings/vmlDrawing43.vml"/><Relationship Id="rId6" Type="http://schemas.openxmlformats.org/officeDocument/2006/relationships/oleObject" Target="../embeddings/oleObject43.bin"/><Relationship Id="rId11" Type="http://schemas.openxmlformats.org/officeDocument/2006/relationships/image" Target="../media/image2.png"/><Relationship Id="rId5" Type="http://schemas.openxmlformats.org/officeDocument/2006/relationships/notesSlide" Target="../notesSlides/notesSlide28.xml"/><Relationship Id="rId10" Type="http://schemas.openxmlformats.org/officeDocument/2006/relationships/image" Target="../media/image9.svg"/><Relationship Id="rId4" Type="http://schemas.openxmlformats.org/officeDocument/2006/relationships/slideLayout" Target="../slideLayouts/slideLayout7.xml"/><Relationship Id="rId9"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84.xml"/><Relationship Id="rId7" Type="http://schemas.openxmlformats.org/officeDocument/2006/relationships/image" Target="../media/image6.emf"/><Relationship Id="rId2" Type="http://schemas.openxmlformats.org/officeDocument/2006/relationships/tags" Target="../tags/tag83.xml"/><Relationship Id="rId1" Type="http://schemas.openxmlformats.org/officeDocument/2006/relationships/vmlDrawing" Target="../drawings/vmlDrawing44.vml"/><Relationship Id="rId6" Type="http://schemas.openxmlformats.org/officeDocument/2006/relationships/oleObject" Target="../embeddings/oleObject44.bin"/><Relationship Id="rId5" Type="http://schemas.openxmlformats.org/officeDocument/2006/relationships/notesSlide" Target="../notesSlides/notesSlide29.xml"/><Relationship Id="rId4" Type="http://schemas.openxmlformats.org/officeDocument/2006/relationships/slideLayout" Target="../slideLayouts/slideLayout3.xml"/><Relationship Id="rId9" Type="http://schemas.openxmlformats.org/officeDocument/2006/relationships/image" Target="../media/image36.svg"/></Relationships>
</file>

<file path=ppt/slides/_rels/slide32.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6.emf"/><Relationship Id="rId2" Type="http://schemas.openxmlformats.org/officeDocument/2006/relationships/tags" Target="../tags/tag85.xml"/><Relationship Id="rId1" Type="http://schemas.openxmlformats.org/officeDocument/2006/relationships/vmlDrawing" Target="../drawings/vmlDrawing45.vml"/><Relationship Id="rId6" Type="http://schemas.openxmlformats.org/officeDocument/2006/relationships/oleObject" Target="../embeddings/oleObject45.bin"/><Relationship Id="rId5" Type="http://schemas.openxmlformats.org/officeDocument/2006/relationships/notesSlide" Target="../notesSlides/notesSlide30.xml"/><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6.emf"/><Relationship Id="rId2" Type="http://schemas.openxmlformats.org/officeDocument/2006/relationships/tags" Target="../tags/tag87.xml"/><Relationship Id="rId1" Type="http://schemas.openxmlformats.org/officeDocument/2006/relationships/vmlDrawing" Target="../drawings/vmlDrawing46.vml"/><Relationship Id="rId6" Type="http://schemas.openxmlformats.org/officeDocument/2006/relationships/oleObject" Target="../embeddings/oleObject46.bin"/><Relationship Id="rId5" Type="http://schemas.openxmlformats.org/officeDocument/2006/relationships/notesSlide" Target="../notesSlides/notesSlide31.xml"/><Relationship Id="rId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s://ligolang.org/" TargetMode="External"/><Relationship Id="rId3" Type="http://schemas.openxmlformats.org/officeDocument/2006/relationships/tags" Target="../tags/tag90.xml"/><Relationship Id="rId7" Type="http://schemas.openxmlformats.org/officeDocument/2006/relationships/image" Target="../media/image6.emf"/><Relationship Id="rId12" Type="http://schemas.openxmlformats.org/officeDocument/2006/relationships/image" Target="../media/image41.png"/><Relationship Id="rId2" Type="http://schemas.openxmlformats.org/officeDocument/2006/relationships/tags" Target="../tags/tag89.xml"/><Relationship Id="rId1" Type="http://schemas.openxmlformats.org/officeDocument/2006/relationships/vmlDrawing" Target="../drawings/vmlDrawing47.vml"/><Relationship Id="rId6" Type="http://schemas.openxmlformats.org/officeDocument/2006/relationships/oleObject" Target="../embeddings/oleObject47.bin"/><Relationship Id="rId11" Type="http://schemas.openxmlformats.org/officeDocument/2006/relationships/hyperlink" Target="https://smartpy.io/" TargetMode="External"/><Relationship Id="rId5" Type="http://schemas.openxmlformats.org/officeDocument/2006/relationships/notesSlide" Target="../notesSlides/notesSlide32.xml"/><Relationship Id="rId10" Type="http://schemas.openxmlformats.org/officeDocument/2006/relationships/image" Target="../media/image38.svg"/><Relationship Id="rId4" Type="http://schemas.openxmlformats.org/officeDocument/2006/relationships/slideLayout" Target="../slideLayouts/slideLayout7.xml"/><Relationship Id="rId9" Type="http://schemas.openxmlformats.org/officeDocument/2006/relationships/image" Target="../media/image37.pn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92.xml"/><Relationship Id="rId7" Type="http://schemas.openxmlformats.org/officeDocument/2006/relationships/image" Target="../media/image6.emf"/><Relationship Id="rId2" Type="http://schemas.openxmlformats.org/officeDocument/2006/relationships/tags" Target="../tags/tag91.xml"/><Relationship Id="rId1" Type="http://schemas.openxmlformats.org/officeDocument/2006/relationships/vmlDrawing" Target="../drawings/vmlDrawing48.vml"/><Relationship Id="rId6" Type="http://schemas.openxmlformats.org/officeDocument/2006/relationships/oleObject" Target="../embeddings/oleObject48.bin"/><Relationship Id="rId11" Type="http://schemas.openxmlformats.org/officeDocument/2006/relationships/image" Target="../media/image28.svg"/><Relationship Id="rId5" Type="http://schemas.openxmlformats.org/officeDocument/2006/relationships/notesSlide" Target="../notesSlides/notesSlide33.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image" Target="../media/image9.svg"/></Relationships>
</file>

<file path=ppt/slides/_rels/slide36.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6.emf"/><Relationship Id="rId2" Type="http://schemas.openxmlformats.org/officeDocument/2006/relationships/tags" Target="../tags/tag93.xml"/><Relationship Id="rId1" Type="http://schemas.openxmlformats.org/officeDocument/2006/relationships/vmlDrawing" Target="../drawings/vmlDrawing49.vml"/><Relationship Id="rId6" Type="http://schemas.openxmlformats.org/officeDocument/2006/relationships/oleObject" Target="../embeddings/oleObject49.bin"/><Relationship Id="rId5" Type="http://schemas.openxmlformats.org/officeDocument/2006/relationships/notesSlide" Target="../notesSlides/notesSlide34.xml"/><Relationship Id="rId4"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https://forum.tezosagora.org/" TargetMode="External"/><Relationship Id="rId3" Type="http://schemas.openxmlformats.org/officeDocument/2006/relationships/tags" Target="../tags/tag96.xml"/><Relationship Id="rId7" Type="http://schemas.openxmlformats.org/officeDocument/2006/relationships/image" Target="../media/image6.emf"/><Relationship Id="rId2" Type="http://schemas.openxmlformats.org/officeDocument/2006/relationships/tags" Target="../tags/tag95.xml"/><Relationship Id="rId1" Type="http://schemas.openxmlformats.org/officeDocument/2006/relationships/vmlDrawing" Target="../drawings/vmlDrawing50.vml"/><Relationship Id="rId6" Type="http://schemas.openxmlformats.org/officeDocument/2006/relationships/oleObject" Target="../embeddings/oleObject50.bin"/><Relationship Id="rId5" Type="http://schemas.openxmlformats.org/officeDocument/2006/relationships/notesSlide" Target="../notesSlides/notesSlide35.xml"/><Relationship Id="rId10" Type="http://schemas.openxmlformats.org/officeDocument/2006/relationships/hyperlink" Target="https://blog.nomadic-labs.com/category/announcements.html" TargetMode="External"/><Relationship Id="rId4" Type="http://schemas.openxmlformats.org/officeDocument/2006/relationships/slideLayout" Target="../slideLayouts/slideLayout7.xml"/><Relationship Id="rId9" Type="http://schemas.openxmlformats.org/officeDocument/2006/relationships/hyperlink" Target="https://tzip.tezosagora.org/"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tags" Target="../tags/tag97.xml"/><Relationship Id="rId1" Type="http://schemas.openxmlformats.org/officeDocument/2006/relationships/vmlDrawing" Target="../drawings/vmlDrawing51.vml"/><Relationship Id="rId6" Type="http://schemas.openxmlformats.org/officeDocument/2006/relationships/image" Target="../media/image6.emf"/><Relationship Id="rId5" Type="http://schemas.openxmlformats.org/officeDocument/2006/relationships/oleObject" Target="../embeddings/oleObject35.bin"/><Relationship Id="rId4"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8" Type="http://schemas.openxmlformats.org/officeDocument/2006/relationships/hyperlink" Target="https://www.tezosagora.org/" TargetMode="External"/><Relationship Id="rId3" Type="http://schemas.openxmlformats.org/officeDocument/2006/relationships/tags" Target="../tags/tag99.xml"/><Relationship Id="rId7" Type="http://schemas.openxmlformats.org/officeDocument/2006/relationships/image" Target="../media/image6.emf"/><Relationship Id="rId12" Type="http://schemas.openxmlformats.org/officeDocument/2006/relationships/slide" Target="slide44.xml"/><Relationship Id="rId2" Type="http://schemas.openxmlformats.org/officeDocument/2006/relationships/tags" Target="../tags/tag98.xml"/><Relationship Id="rId1" Type="http://schemas.openxmlformats.org/officeDocument/2006/relationships/vmlDrawing" Target="../drawings/vmlDrawing52.vml"/><Relationship Id="rId6" Type="http://schemas.openxmlformats.org/officeDocument/2006/relationships/oleObject" Target="../embeddings/oleObject51.bin"/><Relationship Id="rId11" Type="http://schemas.openxmlformats.org/officeDocument/2006/relationships/slide" Target="slide43.xml"/><Relationship Id="rId5" Type="http://schemas.openxmlformats.org/officeDocument/2006/relationships/notesSlide" Target="../notesSlides/notesSlide37.xml"/><Relationship Id="rId10" Type="http://schemas.openxmlformats.org/officeDocument/2006/relationships/slide" Target="slide42.xml"/><Relationship Id="rId4" Type="http://schemas.openxmlformats.org/officeDocument/2006/relationships/slideLayout" Target="../slideLayouts/slideLayout7.xml"/><Relationship Id="rId9" Type="http://schemas.openxmlformats.org/officeDocument/2006/relationships/hyperlink" Target="https://forum.tezosagora.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22.png"/><Relationship Id="rId11" Type="http://schemas.openxmlformats.org/officeDocument/2006/relationships/image" Target="../media/image9.svg"/><Relationship Id="rId5" Type="http://schemas.openxmlformats.org/officeDocument/2006/relationships/image" Target="../media/image21.svg"/><Relationship Id="rId10" Type="http://schemas.openxmlformats.org/officeDocument/2006/relationships/image" Target="../media/image8.png"/><Relationship Id="rId4" Type="http://schemas.openxmlformats.org/officeDocument/2006/relationships/image" Target="../media/image20.png"/><Relationship Id="rId9" Type="http://schemas.openxmlformats.org/officeDocument/2006/relationships/image" Target="../media/image25.svg"/></Relationships>
</file>

<file path=ppt/slides/_rels/slide40.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tags" Target="../tags/tag101.xml"/><Relationship Id="rId7" Type="http://schemas.openxmlformats.org/officeDocument/2006/relationships/image" Target="../media/image6.emf"/><Relationship Id="rId2" Type="http://schemas.openxmlformats.org/officeDocument/2006/relationships/tags" Target="../tags/tag100.xml"/><Relationship Id="rId1" Type="http://schemas.openxmlformats.org/officeDocument/2006/relationships/vmlDrawing" Target="../drawings/vmlDrawing53.vml"/><Relationship Id="rId6" Type="http://schemas.openxmlformats.org/officeDocument/2006/relationships/oleObject" Target="../embeddings/oleObject52.bin"/><Relationship Id="rId5" Type="http://schemas.openxmlformats.org/officeDocument/2006/relationships/notesSlide" Target="../notesSlides/notesSlide38.xml"/><Relationship Id="rId10" Type="http://schemas.openxmlformats.org/officeDocument/2006/relationships/slide" Target="slide44.xml"/><Relationship Id="rId4" Type="http://schemas.openxmlformats.org/officeDocument/2006/relationships/slideLayout" Target="../slideLayouts/slideLayout7.xml"/><Relationship Id="rId9" Type="http://schemas.openxmlformats.org/officeDocument/2006/relationships/slide" Target="slide43.xml"/></Relationships>
</file>

<file path=ppt/slides/_rels/slide41.xml.rels><?xml version="1.0" encoding="UTF-8" standalone="yes"?>
<Relationships xmlns="http://schemas.openxmlformats.org/package/2006/relationships"><Relationship Id="rId8" Type="http://schemas.openxmlformats.org/officeDocument/2006/relationships/hyperlink" Target="https://research-development.nomadic-labs.com/files/2021-01-report-private-amendment.pdf" TargetMode="External"/><Relationship Id="rId3" Type="http://schemas.openxmlformats.org/officeDocument/2006/relationships/tags" Target="../tags/tag103.xml"/><Relationship Id="rId7" Type="http://schemas.openxmlformats.org/officeDocument/2006/relationships/image" Target="../media/image6.emf"/><Relationship Id="rId2" Type="http://schemas.openxmlformats.org/officeDocument/2006/relationships/tags" Target="../tags/tag102.xml"/><Relationship Id="rId1" Type="http://schemas.openxmlformats.org/officeDocument/2006/relationships/vmlDrawing" Target="../drawings/vmlDrawing54.vml"/><Relationship Id="rId6" Type="http://schemas.openxmlformats.org/officeDocument/2006/relationships/oleObject" Target="../embeddings/oleObject52.bin"/><Relationship Id="rId11" Type="http://schemas.openxmlformats.org/officeDocument/2006/relationships/slide" Target="slide44.xml"/><Relationship Id="rId5" Type="http://schemas.openxmlformats.org/officeDocument/2006/relationships/notesSlide" Target="../notesSlides/notesSlide39.xml"/><Relationship Id="rId10" Type="http://schemas.openxmlformats.org/officeDocument/2006/relationships/slide" Target="slide43.xml"/><Relationship Id="rId4" Type="http://schemas.openxmlformats.org/officeDocument/2006/relationships/slideLayout" Target="../slideLayouts/slideLayout7.xml"/><Relationship Id="rId9" Type="http://schemas.openxmlformats.org/officeDocument/2006/relationships/slide" Target="slide42.xml"/></Relationships>
</file>

<file path=ppt/slides/_rels/slide42.xml.rels><?xml version="1.0" encoding="UTF-8" standalone="yes"?>
<Relationships xmlns="http://schemas.openxmlformats.org/package/2006/relationships"><Relationship Id="rId8" Type="http://schemas.openxmlformats.org/officeDocument/2006/relationships/hyperlink" Target="https://nomadic-labs.com/" TargetMode="External"/><Relationship Id="rId3" Type="http://schemas.openxmlformats.org/officeDocument/2006/relationships/tags" Target="../tags/tag105.xml"/><Relationship Id="rId7" Type="http://schemas.openxmlformats.org/officeDocument/2006/relationships/image" Target="../media/image6.emf"/><Relationship Id="rId2" Type="http://schemas.openxmlformats.org/officeDocument/2006/relationships/tags" Target="../tags/tag104.xml"/><Relationship Id="rId1" Type="http://schemas.openxmlformats.org/officeDocument/2006/relationships/vmlDrawing" Target="../drawings/vmlDrawing55.vml"/><Relationship Id="rId6" Type="http://schemas.openxmlformats.org/officeDocument/2006/relationships/oleObject" Target="../embeddings/oleObject53.bin"/><Relationship Id="rId5" Type="http://schemas.openxmlformats.org/officeDocument/2006/relationships/notesSlide" Target="../notesSlides/notesSlide40.xml"/><Relationship Id="rId4"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hyperlink" Target="https://nomadic-labs.com/" TargetMode="External"/><Relationship Id="rId3" Type="http://schemas.openxmlformats.org/officeDocument/2006/relationships/tags" Target="../tags/tag107.xml"/><Relationship Id="rId7" Type="http://schemas.openxmlformats.org/officeDocument/2006/relationships/image" Target="../media/image6.emf"/><Relationship Id="rId2" Type="http://schemas.openxmlformats.org/officeDocument/2006/relationships/tags" Target="../tags/tag106.xml"/><Relationship Id="rId1" Type="http://schemas.openxmlformats.org/officeDocument/2006/relationships/vmlDrawing" Target="../drawings/vmlDrawing56.vml"/><Relationship Id="rId6" Type="http://schemas.openxmlformats.org/officeDocument/2006/relationships/oleObject" Target="../embeddings/oleObject54.bin"/><Relationship Id="rId5" Type="http://schemas.openxmlformats.org/officeDocument/2006/relationships/notesSlide" Target="../notesSlides/notesSlide41.xml"/><Relationship Id="rId10" Type="http://schemas.openxmlformats.org/officeDocument/2006/relationships/hyperlink" Target="https://www.marigold.dev/" TargetMode="External"/><Relationship Id="rId4" Type="http://schemas.openxmlformats.org/officeDocument/2006/relationships/slideLayout" Target="../slideLayouts/slideLayout7.xml"/><Relationship Id="rId9" Type="http://schemas.openxmlformats.org/officeDocument/2006/relationships/hyperlink" Target="https://cryptium.ch/"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nomadic-labs.com/" TargetMode="External"/><Relationship Id="rId3" Type="http://schemas.openxmlformats.org/officeDocument/2006/relationships/tags" Target="../tags/tag109.xml"/><Relationship Id="rId7" Type="http://schemas.openxmlformats.org/officeDocument/2006/relationships/image" Target="../media/image6.emf"/><Relationship Id="rId2" Type="http://schemas.openxmlformats.org/officeDocument/2006/relationships/tags" Target="../tags/tag108.xml"/><Relationship Id="rId1" Type="http://schemas.openxmlformats.org/officeDocument/2006/relationships/vmlDrawing" Target="../drawings/vmlDrawing57.vml"/><Relationship Id="rId6" Type="http://schemas.openxmlformats.org/officeDocument/2006/relationships/oleObject" Target="../embeddings/oleObject55.bin"/><Relationship Id="rId5" Type="http://schemas.openxmlformats.org/officeDocument/2006/relationships/notesSlide" Target="../notesSlides/notesSlide42.xml"/><Relationship Id="rId10" Type="http://schemas.openxmlformats.org/officeDocument/2006/relationships/image" Target="../media/image65.png"/><Relationship Id="rId4" Type="http://schemas.openxmlformats.org/officeDocument/2006/relationships/slideLayout" Target="../slideLayouts/slideLayout7.xml"/><Relationship Id="rId9" Type="http://schemas.openxmlformats.org/officeDocument/2006/relationships/hyperlink" Target="https://cryptium.ch/"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metastate.dev/" TargetMode="External"/><Relationship Id="rId7" Type="http://schemas.openxmlformats.org/officeDocument/2006/relationships/image" Target="../media/image43.svg"/><Relationship Id="rId2" Type="http://schemas.openxmlformats.org/officeDocument/2006/relationships/hyperlink" Target="https://nomadic-labs.com/" TargetMode="Externa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hyperlink" Target="https://miro.medium.com/max/870/1*rlQBVQlCaQL8ZtS0PQjdbQ.png" TargetMode="External"/><Relationship Id="rId4" Type="http://schemas.openxmlformats.org/officeDocument/2006/relationships/hyperlink" Target="https://twitter.com/AlfourG" TargetMode="External"/><Relationship Id="rId9" Type="http://schemas.openxmlformats.org/officeDocument/2006/relationships/image" Target="../media/image9.svg"/></Relationships>
</file>

<file path=ppt/slides/_rels/slide4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hyperlink" Target="https://www.marigold.dev/" TargetMode="External"/><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hyperlink" Target="https://nomadic-labs.com/" TargetMode="External"/><Relationship Id="rId1" Type="http://schemas.openxmlformats.org/officeDocument/2006/relationships/slideLayout" Target="../slideLayouts/slideLayout7.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hyperlink" Target="https://metastate.dev/" TargetMode="External"/><Relationship Id="rId9" Type="http://schemas.openxmlformats.org/officeDocument/2006/relationships/image" Target="../media/image48.png"/></Relationships>
</file>

<file path=ppt/slides/_rels/slide4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hyperlink" Target="https://www.marigold.dev/" TargetMode="External"/><Relationship Id="rId7" Type="http://schemas.openxmlformats.org/officeDocument/2006/relationships/image" Target="../media/image52.png"/><Relationship Id="rId2" Type="http://schemas.openxmlformats.org/officeDocument/2006/relationships/hyperlink" Target="https://nomadic-labs.com/" TargetMode="External"/><Relationship Id="rId1" Type="http://schemas.openxmlformats.org/officeDocument/2006/relationships/slideLayout" Target="../slideLayouts/slideLayout7.xml"/><Relationship Id="rId6" Type="http://schemas.openxmlformats.org/officeDocument/2006/relationships/hyperlink" Target="https://gitlab.com/keefertaylor" TargetMode="External"/><Relationship Id="rId5" Type="http://schemas.openxmlformats.org/officeDocument/2006/relationships/hyperlink" Target="https://tarides.com/" TargetMode="External"/><Relationship Id="rId4" Type="http://schemas.openxmlformats.org/officeDocument/2006/relationships/hyperlink" Target="https://twitter.com/dailambda"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hyperlink" Target="https://www.marigold.dev/" TargetMode="External"/><Relationship Id="rId7" Type="http://schemas.openxmlformats.org/officeDocument/2006/relationships/image" Target="../media/image42.png"/><Relationship Id="rId2" Type="http://schemas.openxmlformats.org/officeDocument/2006/relationships/hyperlink" Target="https://nomadic-labs.com/" TargetMode="External"/><Relationship Id="rId1" Type="http://schemas.openxmlformats.org/officeDocument/2006/relationships/slideLayout" Target="../slideLayouts/slideLayout7.xml"/><Relationship Id="rId6" Type="http://schemas.openxmlformats.org/officeDocument/2006/relationships/hyperlink" Target="https://tarides.com/" TargetMode="External"/><Relationship Id="rId5" Type="http://schemas.openxmlformats.org/officeDocument/2006/relationships/hyperlink" Target="https://twitter.com/dailambda" TargetMode="External"/><Relationship Id="rId10" Type="http://schemas.openxmlformats.org/officeDocument/2006/relationships/image" Target="../media/image55.svg"/><Relationship Id="rId4" Type="http://schemas.openxmlformats.org/officeDocument/2006/relationships/hyperlink" Target="https://tqtezos.com/" TargetMode="External"/><Relationship Id="rId9" Type="http://schemas.openxmlformats.org/officeDocument/2006/relationships/image" Target="../media/image54.png"/></Relationships>
</file>

<file path=ppt/slides/_rels/slide49.xml.rels><?xml version="1.0" encoding="UTF-8" standalone="yes"?>
<Relationships xmlns="http://schemas.openxmlformats.org/package/2006/relationships"><Relationship Id="rId8" Type="http://schemas.openxmlformats.org/officeDocument/2006/relationships/hyperlink" Target="https://www.marigold.dev/post/upcoming-activation-of-hangzhou" TargetMode="External"/><Relationship Id="rId13" Type="http://schemas.openxmlformats.org/officeDocument/2006/relationships/image" Target="../media/image56.png"/><Relationship Id="rId18" Type="http://schemas.openxmlformats.org/officeDocument/2006/relationships/image" Target="../media/image61.svg"/><Relationship Id="rId26" Type="http://schemas.openxmlformats.org/officeDocument/2006/relationships/image" Target="../media/image69.svg"/><Relationship Id="rId3" Type="http://schemas.openxmlformats.org/officeDocument/2006/relationships/hyperlink" Target="https://www.marigold.dev/" TargetMode="External"/><Relationship Id="rId21" Type="http://schemas.openxmlformats.org/officeDocument/2006/relationships/image" Target="../media/image64.png"/><Relationship Id="rId7" Type="http://schemas.openxmlformats.org/officeDocument/2006/relationships/hyperlink" Target="http://tezos.gitlab.io/protocols/011_hangzhou.html" TargetMode="External"/><Relationship Id="rId12" Type="http://schemas.openxmlformats.org/officeDocument/2006/relationships/image" Target="../media/image55.svg"/><Relationship Id="rId17" Type="http://schemas.openxmlformats.org/officeDocument/2006/relationships/image" Target="../media/image60.png"/><Relationship Id="rId25" Type="http://schemas.openxmlformats.org/officeDocument/2006/relationships/image" Target="../media/image68.png"/><Relationship Id="rId2" Type="http://schemas.openxmlformats.org/officeDocument/2006/relationships/hyperlink" Target="https://nomadic-labs.com/" TargetMode="External"/><Relationship Id="rId16" Type="http://schemas.openxmlformats.org/officeDocument/2006/relationships/image" Target="../media/image59.svg"/><Relationship Id="rId20" Type="http://schemas.openxmlformats.org/officeDocument/2006/relationships/image" Target="../media/image63.svg"/><Relationship Id="rId1" Type="http://schemas.openxmlformats.org/officeDocument/2006/relationships/slideLayout" Target="../slideLayouts/slideLayout7.xml"/><Relationship Id="rId6" Type="http://schemas.openxmlformats.org/officeDocument/2006/relationships/hyperlink" Target="https://tarides.com/" TargetMode="External"/><Relationship Id="rId11" Type="http://schemas.openxmlformats.org/officeDocument/2006/relationships/image" Target="../media/image54.png"/><Relationship Id="rId24" Type="http://schemas.openxmlformats.org/officeDocument/2006/relationships/image" Target="../media/image67.svg"/><Relationship Id="rId5" Type="http://schemas.openxmlformats.org/officeDocument/2006/relationships/hyperlink" Target="https://github.com/oxheadalpha" TargetMode="External"/><Relationship Id="rId15" Type="http://schemas.openxmlformats.org/officeDocument/2006/relationships/image" Target="../media/image58.png"/><Relationship Id="rId23" Type="http://schemas.openxmlformats.org/officeDocument/2006/relationships/image" Target="../media/image66.png"/><Relationship Id="rId10" Type="http://schemas.openxmlformats.org/officeDocument/2006/relationships/image" Target="../media/image43.svg"/><Relationship Id="rId19" Type="http://schemas.openxmlformats.org/officeDocument/2006/relationships/image" Target="../media/image62.png"/><Relationship Id="rId4" Type="http://schemas.openxmlformats.org/officeDocument/2006/relationships/hyperlink" Target="https://twitter.com/dailambda" TargetMode="External"/><Relationship Id="rId9" Type="http://schemas.openxmlformats.org/officeDocument/2006/relationships/image" Target="../media/image42.png"/><Relationship Id="rId14" Type="http://schemas.openxmlformats.org/officeDocument/2006/relationships/image" Target="../media/image57.svg"/><Relationship Id="rId22" Type="http://schemas.openxmlformats.org/officeDocument/2006/relationships/image" Target="../media/image65.sv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image" Target="../media/image6.emf"/><Relationship Id="rId5" Type="http://schemas.openxmlformats.org/officeDocument/2006/relationships/oleObject" Target="../embeddings/oleObject19.bin"/><Relationship Id="rId4"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tags" Target="../tags/tag110.xml"/><Relationship Id="rId1" Type="http://schemas.openxmlformats.org/officeDocument/2006/relationships/vmlDrawing" Target="../drawings/vmlDrawing58.vml"/><Relationship Id="rId6" Type="http://schemas.openxmlformats.org/officeDocument/2006/relationships/image" Target="../media/image6.emf"/><Relationship Id="rId5" Type="http://schemas.openxmlformats.org/officeDocument/2006/relationships/oleObject" Target="../embeddings/oleObject35.bin"/><Relationship Id="rId4" Type="http://schemas.openxmlformats.org/officeDocument/2006/relationships/notesSlide" Target="../notesSlides/notesSlide43.xml"/></Relationships>
</file>

<file path=ppt/slides/_rels/slide51.xml.rels><?xml version="1.0" encoding="UTF-8" standalone="yes"?>
<Relationships xmlns="http://schemas.openxmlformats.org/package/2006/relationships"><Relationship Id="rId8" Type="http://schemas.openxmlformats.org/officeDocument/2006/relationships/hyperlink" Target="https://www.tezos.help/#wallets" TargetMode="External"/><Relationship Id="rId13" Type="http://schemas.openxmlformats.org/officeDocument/2006/relationships/hyperlink" Target="https://www.tezos.help/#community" TargetMode="External"/><Relationship Id="rId18" Type="http://schemas.openxmlformats.org/officeDocument/2006/relationships/image" Target="../media/image29.png"/><Relationship Id="rId3" Type="http://schemas.openxmlformats.org/officeDocument/2006/relationships/tags" Target="../tags/tag112.xml"/><Relationship Id="rId7" Type="http://schemas.openxmlformats.org/officeDocument/2006/relationships/image" Target="../media/image6.emf"/><Relationship Id="rId12" Type="http://schemas.openxmlformats.org/officeDocument/2006/relationships/hyperlink" Target="https://www.tezos.help/#organisations" TargetMode="External"/><Relationship Id="rId17" Type="http://schemas.openxmlformats.org/officeDocument/2006/relationships/hyperlink" Target="https://www.tezos.help/#learning" TargetMode="External"/><Relationship Id="rId2" Type="http://schemas.openxmlformats.org/officeDocument/2006/relationships/tags" Target="../tags/tag111.xml"/><Relationship Id="rId16" Type="http://schemas.openxmlformats.org/officeDocument/2006/relationships/hyperlink" Target="https://www.tezos.help/#blockexplorers" TargetMode="External"/><Relationship Id="rId1" Type="http://schemas.openxmlformats.org/officeDocument/2006/relationships/vmlDrawing" Target="../drawings/vmlDrawing59.vml"/><Relationship Id="rId6" Type="http://schemas.openxmlformats.org/officeDocument/2006/relationships/oleObject" Target="../embeddings/oleObject56.bin"/><Relationship Id="rId11" Type="http://schemas.openxmlformats.org/officeDocument/2006/relationships/image" Target="../media/image71.svg"/><Relationship Id="rId5" Type="http://schemas.openxmlformats.org/officeDocument/2006/relationships/notesSlide" Target="../notesSlides/notesSlide44.xml"/><Relationship Id="rId15" Type="http://schemas.openxmlformats.org/officeDocument/2006/relationships/hyperlink" Target="https://tezos.foundation/" TargetMode="External"/><Relationship Id="rId10" Type="http://schemas.openxmlformats.org/officeDocument/2006/relationships/image" Target="../media/image70.png"/><Relationship Id="rId19" Type="http://schemas.openxmlformats.org/officeDocument/2006/relationships/image" Target="../media/image30.svg"/><Relationship Id="rId4" Type="http://schemas.openxmlformats.org/officeDocument/2006/relationships/slideLayout" Target="../slideLayouts/slideLayout3.xml"/><Relationship Id="rId9" Type="http://schemas.openxmlformats.org/officeDocument/2006/relationships/hyperlink" Target="https://www.tezos.help/#delegation" TargetMode="External"/><Relationship Id="rId14" Type="http://schemas.openxmlformats.org/officeDocument/2006/relationships/hyperlink" Target="https://www.tezos.help/#projects"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tezos.foundation/" TargetMode="External"/><Relationship Id="rId3" Type="http://schemas.openxmlformats.org/officeDocument/2006/relationships/tags" Target="../tags/tag114.xml"/><Relationship Id="rId7" Type="http://schemas.openxmlformats.org/officeDocument/2006/relationships/image" Target="../media/image6.emf"/><Relationship Id="rId2" Type="http://schemas.openxmlformats.org/officeDocument/2006/relationships/tags" Target="../tags/tag113.xml"/><Relationship Id="rId1" Type="http://schemas.openxmlformats.org/officeDocument/2006/relationships/vmlDrawing" Target="../drawings/vmlDrawing60.vml"/><Relationship Id="rId6" Type="http://schemas.openxmlformats.org/officeDocument/2006/relationships/oleObject" Target="../embeddings/oleObject57.bin"/><Relationship Id="rId5" Type="http://schemas.openxmlformats.org/officeDocument/2006/relationships/notesSlide" Target="../notesSlides/notesSlide45.xml"/><Relationship Id="rId4" Type="http://schemas.openxmlformats.org/officeDocument/2006/relationships/slideLayout" Target="../slideLayouts/slideLayout7.xml"/><Relationship Id="rId9" Type="http://schemas.openxmlformats.org/officeDocument/2006/relationships/hyperlink" Target="https://tezos.com/static/papers/position_paper.pdf"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tezos.foundation/history" TargetMode="External"/><Relationship Id="rId3" Type="http://schemas.openxmlformats.org/officeDocument/2006/relationships/tags" Target="../tags/tag116.xml"/><Relationship Id="rId7" Type="http://schemas.openxmlformats.org/officeDocument/2006/relationships/image" Target="../media/image6.emf"/><Relationship Id="rId2" Type="http://schemas.openxmlformats.org/officeDocument/2006/relationships/tags" Target="../tags/tag115.xml"/><Relationship Id="rId1" Type="http://schemas.openxmlformats.org/officeDocument/2006/relationships/vmlDrawing" Target="../drawings/vmlDrawing61.vml"/><Relationship Id="rId6" Type="http://schemas.openxmlformats.org/officeDocument/2006/relationships/oleObject" Target="../embeddings/oleObject58.bin"/><Relationship Id="rId5" Type="http://schemas.openxmlformats.org/officeDocument/2006/relationships/notesSlide" Target="../notesSlides/notesSlide46.xml"/><Relationship Id="rId4"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hyperlink" Target="https://tezos.foundation/history" TargetMode="External"/><Relationship Id="rId3" Type="http://schemas.openxmlformats.org/officeDocument/2006/relationships/tags" Target="../tags/tag118.xml"/><Relationship Id="rId7" Type="http://schemas.openxmlformats.org/officeDocument/2006/relationships/image" Target="../media/image6.emf"/><Relationship Id="rId2" Type="http://schemas.openxmlformats.org/officeDocument/2006/relationships/tags" Target="../tags/tag117.xml"/><Relationship Id="rId1" Type="http://schemas.openxmlformats.org/officeDocument/2006/relationships/vmlDrawing" Target="../drawings/vmlDrawing62.vml"/><Relationship Id="rId6" Type="http://schemas.openxmlformats.org/officeDocument/2006/relationships/oleObject" Target="../embeddings/oleObject59.bin"/><Relationship Id="rId5" Type="http://schemas.openxmlformats.org/officeDocument/2006/relationships/notesSlide" Target="../notesSlides/notesSlide47.xml"/><Relationship Id="rId4"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hyperlink" Target="https://tezos.foundation/history" TargetMode="External"/><Relationship Id="rId3" Type="http://schemas.openxmlformats.org/officeDocument/2006/relationships/tags" Target="../tags/tag120.xml"/><Relationship Id="rId7" Type="http://schemas.openxmlformats.org/officeDocument/2006/relationships/image" Target="../media/image6.emf"/><Relationship Id="rId2" Type="http://schemas.openxmlformats.org/officeDocument/2006/relationships/tags" Target="../tags/tag119.xml"/><Relationship Id="rId1" Type="http://schemas.openxmlformats.org/officeDocument/2006/relationships/vmlDrawing" Target="../drawings/vmlDrawing63.vml"/><Relationship Id="rId6" Type="http://schemas.openxmlformats.org/officeDocument/2006/relationships/oleObject" Target="../embeddings/oleObject60.bin"/><Relationship Id="rId5" Type="http://schemas.openxmlformats.org/officeDocument/2006/relationships/notesSlide" Target="../notesSlides/notesSlide48.xml"/><Relationship Id="rId4"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hyperlink" Target="https://tezos.foundation/grants-overview" TargetMode="External"/><Relationship Id="rId13" Type="http://schemas.openxmlformats.org/officeDocument/2006/relationships/hyperlink" Target="https://tezos.foundation/area-of-interest/end-user-applications/" TargetMode="External"/><Relationship Id="rId3" Type="http://schemas.openxmlformats.org/officeDocument/2006/relationships/tags" Target="../tags/tag122.xml"/><Relationship Id="rId7" Type="http://schemas.openxmlformats.org/officeDocument/2006/relationships/image" Target="../media/image6.emf"/><Relationship Id="rId12" Type="http://schemas.openxmlformats.org/officeDocument/2006/relationships/hyperlink" Target="https://tezos.foundation/area-of-interest/education-and-training/" TargetMode="External"/><Relationship Id="rId2" Type="http://schemas.openxmlformats.org/officeDocument/2006/relationships/tags" Target="../tags/tag121.xml"/><Relationship Id="rId16" Type="http://schemas.openxmlformats.org/officeDocument/2006/relationships/hyperlink" Target="https://grants.tezos.foundation/" TargetMode="External"/><Relationship Id="rId1" Type="http://schemas.openxmlformats.org/officeDocument/2006/relationships/vmlDrawing" Target="../drawings/vmlDrawing64.vml"/><Relationship Id="rId6" Type="http://schemas.openxmlformats.org/officeDocument/2006/relationships/oleObject" Target="../embeddings/oleObject61.bin"/><Relationship Id="rId11" Type="http://schemas.openxmlformats.org/officeDocument/2006/relationships/hyperlink" Target="https://tezos.foundation/area-of-interest/developer-experience/" TargetMode="External"/><Relationship Id="rId5" Type="http://schemas.openxmlformats.org/officeDocument/2006/relationships/notesSlide" Target="../notesSlides/notesSlide49.xml"/><Relationship Id="rId15" Type="http://schemas.openxmlformats.org/officeDocument/2006/relationships/hyperlink" Target="https://tezos.foundation/area-of-interest/security/" TargetMode="External"/><Relationship Id="rId10" Type="http://schemas.openxmlformats.org/officeDocument/2006/relationships/hyperlink" Target="https://tezos.foundation/area-of-interest/baking/" TargetMode="External"/><Relationship Id="rId4" Type="http://schemas.openxmlformats.org/officeDocument/2006/relationships/slideLayout" Target="../slideLayouts/slideLayout7.xml"/><Relationship Id="rId9" Type="http://schemas.openxmlformats.org/officeDocument/2006/relationships/hyperlink" Target="https://tezos.foundation/grants/" TargetMode="External"/><Relationship Id="rId14" Type="http://schemas.openxmlformats.org/officeDocument/2006/relationships/hyperlink" Target="https://tezos.foundation/area-of-interest/privacy/"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svg"/><Relationship Id="rId3" Type="http://schemas.openxmlformats.org/officeDocument/2006/relationships/hyperlink" Target="https://tezoscommons.typeform.com/to/cR4v2eNG" TargetMode="External"/><Relationship Id="rId7" Type="http://schemas.openxmlformats.org/officeDocument/2006/relationships/hyperlink" Target="https://www.tezos.help/#wallets" TargetMode="External"/><Relationship Id="rId12" Type="http://schemas.openxmlformats.org/officeDocument/2006/relationships/image" Target="../media/image77.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hyperlink" Target="https://www.tezos.help/#community" TargetMode="External"/><Relationship Id="rId11" Type="http://schemas.openxmlformats.org/officeDocument/2006/relationships/image" Target="../media/image76.svg"/><Relationship Id="rId5" Type="http://schemas.openxmlformats.org/officeDocument/2006/relationships/image" Target="../media/image72.png"/><Relationship Id="rId15" Type="http://schemas.openxmlformats.org/officeDocument/2006/relationships/image" Target="../media/image9.svg"/><Relationship Id="rId10" Type="http://schemas.openxmlformats.org/officeDocument/2006/relationships/image" Target="../media/image75.png"/><Relationship Id="rId4" Type="http://schemas.openxmlformats.org/officeDocument/2006/relationships/hyperlink" Target="https://tezos.foundation/" TargetMode="External"/><Relationship Id="rId9" Type="http://schemas.openxmlformats.org/officeDocument/2006/relationships/image" Target="../media/image74.svg"/><Relationship Id="rId14" Type="http://schemas.openxmlformats.org/officeDocument/2006/relationships/image" Target="../media/image8.png"/></Relationships>
</file>

<file path=ppt/slides/_rels/slide5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tags" Target="../tags/tag123.xml"/><Relationship Id="rId1" Type="http://schemas.openxmlformats.org/officeDocument/2006/relationships/vmlDrawing" Target="../drawings/vmlDrawing65.vml"/><Relationship Id="rId6" Type="http://schemas.openxmlformats.org/officeDocument/2006/relationships/image" Target="../media/image6.emf"/><Relationship Id="rId5" Type="http://schemas.openxmlformats.org/officeDocument/2006/relationships/oleObject" Target="../embeddings/oleObject35.bin"/><Relationship Id="rId4" Type="http://schemas.openxmlformats.org/officeDocument/2006/relationships/notesSlide" Target="../notesSlides/notesSlide51.xml"/></Relationships>
</file>

<file path=ppt/slides/_rels/slide59.xml.rels><?xml version="1.0" encoding="UTF-8" standalone="yes"?>
<Relationships xmlns="http://schemas.openxmlformats.org/package/2006/relationships"><Relationship Id="rId3" Type="http://schemas.openxmlformats.org/officeDocument/2006/relationships/hyperlink" Target="https://www.tezos.help/#wallets"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9.xml"/><Relationship Id="rId7" Type="http://schemas.openxmlformats.org/officeDocument/2006/relationships/image" Target="../media/image6.emf"/><Relationship Id="rId2" Type="http://schemas.openxmlformats.org/officeDocument/2006/relationships/tags" Target="../tags/tag38.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4.xml"/><Relationship Id="rId4" Type="http://schemas.openxmlformats.org/officeDocument/2006/relationships/slideLayout" Target="../slideLayouts/slideLayout20.xml"/><Relationship Id="rId9" Type="http://schemas.openxmlformats.org/officeDocument/2006/relationships/image" Target="../media/image9.svg"/></Relationships>
</file>

<file path=ppt/slides/_rels/slide6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gitlab.com/tezos/tzip/-/blob/master/proposals/tzip-12/tzip-12.md" TargetMode="External"/><Relationship Id="rId7" Type="http://schemas.openxmlformats.org/officeDocument/2006/relationships/image" Target="../media/image82.sv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svg"/><Relationship Id="rId4" Type="http://schemas.openxmlformats.org/officeDocument/2006/relationships/image" Target="../media/image79.png"/><Relationship Id="rId9" Type="http://schemas.openxmlformats.org/officeDocument/2006/relationships/image" Target="../media/image9.svg"/></Relationships>
</file>

<file path=ppt/slides/_rels/slide6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s://kalamint.medium.com/meet-maikeul-kalakar-e79c1e037e60" TargetMode="External"/><Relationship Id="rId1" Type="http://schemas.openxmlformats.org/officeDocument/2006/relationships/slideLayout" Target="../slideLayouts/slideLayout7.xml"/><Relationship Id="rId6" Type="http://schemas.openxmlformats.org/officeDocument/2006/relationships/hyperlink" Target="https://variety.com/2021/music/news/nft-platform-quincy-jones-backed-doja-cat-1234980907/" TargetMode="External"/><Relationship Id="rId5" Type="http://schemas.openxmlformats.org/officeDocument/2006/relationships/hyperlink" Target="https://kalamint.medium.com/meet-criptera-kalakar-9038829725cf" TargetMode="External"/><Relationship Id="rId4" Type="http://schemas.openxmlformats.org/officeDocument/2006/relationships/image" Target="../media/image84.svg"/></Relationships>
</file>

<file path=ppt/slides/_rels/slide62.xml.rels><?xml version="1.0" encoding="UTF-8" standalone="yes"?>
<Relationships xmlns="http://schemas.openxmlformats.org/package/2006/relationships"><Relationship Id="rId3" Type="http://schemas.openxmlformats.org/officeDocument/2006/relationships/hyperlink" Target="https://tzbutton.io/" TargetMode="External"/><Relationship Id="rId2" Type="http://schemas.openxmlformats.org/officeDocument/2006/relationships/hyperlink" Target="https://encycolorpedia.com/named" TargetMode="External"/><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hyperlink" Target="https://www.tzcolors.io/"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s://kalamint.io/" TargetMode="External"/><Relationship Id="rId1" Type="http://schemas.openxmlformats.org/officeDocument/2006/relationships/slideLayout" Target="../slideLayouts/slideLayout7.xml"/><Relationship Id="rId5" Type="http://schemas.openxmlformats.org/officeDocument/2006/relationships/image" Target="../media/image89.png"/><Relationship Id="rId4" Type="http://schemas.openxmlformats.org/officeDocument/2006/relationships/image" Target="../media/image88.png"/></Relationships>
</file>

<file path=ppt/slides/_rels/slide64.xml.rels><?xml version="1.0" encoding="UTF-8" standalone="yes"?>
<Relationships xmlns="http://schemas.openxmlformats.org/package/2006/relationships"><Relationship Id="rId3" Type="http://schemas.openxmlformats.org/officeDocument/2006/relationships/hyperlink" Target="https://www.hicetnunc.xyz/" TargetMode="External"/><Relationship Id="rId2" Type="http://schemas.openxmlformats.org/officeDocument/2006/relationships/hyperlink" Target="https://xtz.news/opinion/the-future-of-the-hen-community-has-a-bright-outlook-teztools/" TargetMode="External"/><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jpeg"/></Relationships>
</file>

<file path=ppt/slides/_rels/slide6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hyperlink" Target="https://tezos.domains/" TargetMode="External"/><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94.svg"/></Relationships>
</file>

<file path=ppt/slides/_rels/slide6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hyperlink" Target="https://oneof.com/" TargetMode="External"/><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67.xml.rels><?xml version="1.0" encoding="UTF-8" standalone="yes"?>
<Relationships xmlns="http://schemas.openxmlformats.org/package/2006/relationships"><Relationship Id="rId8" Type="http://schemas.openxmlformats.org/officeDocument/2006/relationships/hyperlink" Target="https://tez.auction/#/" TargetMode="External"/><Relationship Id="rId13" Type="http://schemas.openxmlformats.org/officeDocument/2006/relationships/image" Target="../media/image103.png"/><Relationship Id="rId18" Type="http://schemas.openxmlformats.org/officeDocument/2006/relationships/image" Target="../media/image106.png"/><Relationship Id="rId3" Type="http://schemas.openxmlformats.org/officeDocument/2006/relationships/image" Target="../media/image98.png"/><Relationship Id="rId7" Type="http://schemas.openxmlformats.org/officeDocument/2006/relationships/image" Target="../media/image100.png"/><Relationship Id="rId12" Type="http://schemas.openxmlformats.org/officeDocument/2006/relationships/hyperlink" Target="https://nft.amplifyx.com/xl/" TargetMode="External"/><Relationship Id="rId17" Type="http://schemas.openxmlformats.org/officeDocument/2006/relationships/hyperlink" Target="https://www.truesy.com/" TargetMode="External"/><Relationship Id="rId2" Type="http://schemas.openxmlformats.org/officeDocument/2006/relationships/hyperlink" Target="https://www.emergents.gg/" TargetMode="External"/><Relationship Id="rId16" Type="http://schemas.openxmlformats.org/officeDocument/2006/relationships/image" Target="../media/image105.svg"/><Relationship Id="rId1" Type="http://schemas.openxmlformats.org/officeDocument/2006/relationships/slideLayout" Target="../slideLayouts/slideLayout3.xml"/><Relationship Id="rId6" Type="http://schemas.openxmlformats.org/officeDocument/2006/relationships/hyperlink" Target="https://www.mclaren.com/racing/partners/tezos/" TargetMode="External"/><Relationship Id="rId11" Type="http://schemas.openxmlformats.org/officeDocument/2006/relationships/image" Target="../media/image102.png"/><Relationship Id="rId5" Type="http://schemas.openxmlformats.org/officeDocument/2006/relationships/image" Target="../media/image99.png"/><Relationship Id="rId15" Type="http://schemas.openxmlformats.org/officeDocument/2006/relationships/image" Target="../media/image104.png"/><Relationship Id="rId10" Type="http://schemas.openxmlformats.org/officeDocument/2006/relationships/hyperlink" Target="https://d-art.tech/" TargetMode="External"/><Relationship Id="rId4" Type="http://schemas.openxmlformats.org/officeDocument/2006/relationships/hyperlink" Target="https://www.redbull.com/int-en/redbullracing/tezos-joins-as-official-blockchain-partner" TargetMode="External"/><Relationship Id="rId9" Type="http://schemas.openxmlformats.org/officeDocument/2006/relationships/image" Target="../media/image101.png"/><Relationship Id="rId14" Type="http://schemas.openxmlformats.org/officeDocument/2006/relationships/hyperlink" Target="https://bazaarnft.xyz/" TargetMode="External"/></Relationships>
</file>

<file path=ppt/slides/_rels/slide6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tags" Target="../tags/tag124.xml"/><Relationship Id="rId1" Type="http://schemas.openxmlformats.org/officeDocument/2006/relationships/vmlDrawing" Target="../drawings/vmlDrawing66.vml"/><Relationship Id="rId6" Type="http://schemas.openxmlformats.org/officeDocument/2006/relationships/image" Target="../media/image6.emf"/><Relationship Id="rId5" Type="http://schemas.openxmlformats.org/officeDocument/2006/relationships/oleObject" Target="../embeddings/oleObject35.bin"/><Relationship Id="rId4" Type="http://schemas.openxmlformats.org/officeDocument/2006/relationships/notesSlide" Target="../notesSlides/notesSlide54.xml"/></Relationships>
</file>

<file path=ppt/slides/_rels/slide69.xml.rels><?xml version="1.0" encoding="UTF-8" standalone="yes"?>
<Relationships xmlns="http://schemas.openxmlformats.org/package/2006/relationships"><Relationship Id="rId8" Type="http://schemas.openxmlformats.org/officeDocument/2006/relationships/image" Target="../media/image112.svg"/><Relationship Id="rId13" Type="http://schemas.openxmlformats.org/officeDocument/2006/relationships/image" Target="../media/image45.svg"/><Relationship Id="rId18" Type="http://schemas.openxmlformats.org/officeDocument/2006/relationships/image" Target="../media/image119.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44.png"/><Relationship Id="rId17" Type="http://schemas.openxmlformats.org/officeDocument/2006/relationships/image" Target="../media/image118.svg"/><Relationship Id="rId2" Type="http://schemas.openxmlformats.org/officeDocument/2006/relationships/notesSlide" Target="../notesSlides/notesSlide55.xml"/><Relationship Id="rId16"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110.svg"/><Relationship Id="rId11" Type="http://schemas.openxmlformats.org/officeDocument/2006/relationships/hyperlink" Target="https://www.tezos.help/#wallets" TargetMode="External"/><Relationship Id="rId5" Type="http://schemas.openxmlformats.org/officeDocument/2006/relationships/image" Target="../media/image109.png"/><Relationship Id="rId15" Type="http://schemas.openxmlformats.org/officeDocument/2006/relationships/image" Target="../media/image116.svg"/><Relationship Id="rId10" Type="http://schemas.openxmlformats.org/officeDocument/2006/relationships/image" Target="../media/image114.svg"/><Relationship Id="rId4" Type="http://schemas.openxmlformats.org/officeDocument/2006/relationships/image" Target="../media/image108.svg"/><Relationship Id="rId9" Type="http://schemas.openxmlformats.org/officeDocument/2006/relationships/image" Target="../media/image113.png"/><Relationship Id="rId14" Type="http://schemas.openxmlformats.org/officeDocument/2006/relationships/image" Target="../media/image115.pn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tags" Target="../tags/tag40.xml"/><Relationship Id="rId1" Type="http://schemas.openxmlformats.org/officeDocument/2006/relationships/vmlDrawing" Target="../drawings/vmlDrawing21.v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8" Type="http://schemas.openxmlformats.org/officeDocument/2006/relationships/image" Target="../media/image121.svg"/><Relationship Id="rId3" Type="http://schemas.openxmlformats.org/officeDocument/2006/relationships/hyperlink" Target="https://www.w3.org/TR/did-core/" TargetMode="External"/><Relationship Id="rId7" Type="http://schemas.openxmlformats.org/officeDocument/2006/relationships/image" Target="../media/image120.png"/><Relationship Id="rId12" Type="http://schemas.openxmlformats.org/officeDocument/2006/relationships/image" Target="../media/image9.sv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116.svg"/><Relationship Id="rId11" Type="http://schemas.openxmlformats.org/officeDocument/2006/relationships/image" Target="../media/image8.png"/><Relationship Id="rId5" Type="http://schemas.openxmlformats.org/officeDocument/2006/relationships/image" Target="../media/image115.png"/><Relationship Id="rId10" Type="http://schemas.openxmlformats.org/officeDocument/2006/relationships/hyperlink" Target="https://gitlab.com/tezos/tzip/-/blob/master/proposals/tzip-19/tzip-19.md" TargetMode="External"/><Relationship Id="rId4" Type="http://schemas.openxmlformats.org/officeDocument/2006/relationships/hyperlink" Target="https://www.w3.org/TR/vc-data-model/" TargetMode="External"/><Relationship Id="rId9" Type="http://schemas.openxmlformats.org/officeDocument/2006/relationships/hyperlink" Target="https://did-tezos.spruceid.com/#why-a-tezos-did-method"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23.png"/></Relationships>
</file>

<file path=ppt/slides/_rels/slide7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25.png"/></Relationships>
</file>

<file path=ppt/slides/_rels/slide7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tags" Target="../tags/tag125.xml"/><Relationship Id="rId1" Type="http://schemas.openxmlformats.org/officeDocument/2006/relationships/vmlDrawing" Target="../drawings/vmlDrawing67.vml"/><Relationship Id="rId6" Type="http://schemas.openxmlformats.org/officeDocument/2006/relationships/image" Target="../media/image6.emf"/><Relationship Id="rId5" Type="http://schemas.openxmlformats.org/officeDocument/2006/relationships/oleObject" Target="../embeddings/oleObject35.bin"/><Relationship Id="rId10" Type="http://schemas.openxmlformats.org/officeDocument/2006/relationships/image" Target="../media/image127.svg"/><Relationship Id="rId4" Type="http://schemas.openxmlformats.org/officeDocument/2006/relationships/notesSlide" Target="../notesSlides/notesSlide59.xml"/><Relationship Id="rId9" Type="http://schemas.openxmlformats.org/officeDocument/2006/relationships/image" Target="../media/image126.png"/></Relationships>
</file>

<file path=ppt/slides/_rels/slide74.xml.rels><?xml version="1.0" encoding="UTF-8" standalone="yes"?>
<Relationships xmlns="http://schemas.openxmlformats.org/package/2006/relationships"><Relationship Id="rId8" Type="http://schemas.openxmlformats.org/officeDocument/2006/relationships/image" Target="../media/image133.png"/><Relationship Id="rId13" Type="http://schemas.openxmlformats.org/officeDocument/2006/relationships/image" Target="../media/image138.svg"/><Relationship Id="rId18" Type="http://schemas.openxmlformats.org/officeDocument/2006/relationships/image" Target="../media/image143.png"/><Relationship Id="rId26" Type="http://schemas.openxmlformats.org/officeDocument/2006/relationships/image" Target="../media/image151.png"/><Relationship Id="rId3" Type="http://schemas.openxmlformats.org/officeDocument/2006/relationships/image" Target="../media/image128.jpeg"/><Relationship Id="rId21" Type="http://schemas.openxmlformats.org/officeDocument/2006/relationships/image" Target="../media/image146.svg"/><Relationship Id="rId7" Type="http://schemas.openxmlformats.org/officeDocument/2006/relationships/image" Target="../media/image132.svg"/><Relationship Id="rId12" Type="http://schemas.openxmlformats.org/officeDocument/2006/relationships/image" Target="../media/image137.png"/><Relationship Id="rId17" Type="http://schemas.openxmlformats.org/officeDocument/2006/relationships/image" Target="../media/image142.svg"/><Relationship Id="rId25" Type="http://schemas.openxmlformats.org/officeDocument/2006/relationships/image" Target="../media/image150.svg"/><Relationship Id="rId33" Type="http://schemas.openxmlformats.org/officeDocument/2006/relationships/image" Target="../media/image158.png"/><Relationship Id="rId2" Type="http://schemas.openxmlformats.org/officeDocument/2006/relationships/notesSlide" Target="../notesSlides/notesSlide60.xml"/><Relationship Id="rId16" Type="http://schemas.openxmlformats.org/officeDocument/2006/relationships/image" Target="../media/image141.png"/><Relationship Id="rId20" Type="http://schemas.openxmlformats.org/officeDocument/2006/relationships/image" Target="../media/image145.png"/><Relationship Id="rId29" Type="http://schemas.openxmlformats.org/officeDocument/2006/relationships/image" Target="../media/image154.svg"/><Relationship Id="rId1" Type="http://schemas.openxmlformats.org/officeDocument/2006/relationships/slideLayout" Target="../slideLayouts/slideLayout17.xml"/><Relationship Id="rId6" Type="http://schemas.openxmlformats.org/officeDocument/2006/relationships/image" Target="../media/image131.png"/><Relationship Id="rId11" Type="http://schemas.openxmlformats.org/officeDocument/2006/relationships/image" Target="../media/image136.svg"/><Relationship Id="rId24" Type="http://schemas.openxmlformats.org/officeDocument/2006/relationships/image" Target="../media/image149.png"/><Relationship Id="rId32" Type="http://schemas.openxmlformats.org/officeDocument/2006/relationships/image" Target="../media/image157.svg"/><Relationship Id="rId5" Type="http://schemas.openxmlformats.org/officeDocument/2006/relationships/image" Target="../media/image130.svg"/><Relationship Id="rId15" Type="http://schemas.openxmlformats.org/officeDocument/2006/relationships/image" Target="../media/image140.svg"/><Relationship Id="rId23" Type="http://schemas.openxmlformats.org/officeDocument/2006/relationships/image" Target="../media/image148.svg"/><Relationship Id="rId28" Type="http://schemas.openxmlformats.org/officeDocument/2006/relationships/image" Target="../media/image153.png"/><Relationship Id="rId10" Type="http://schemas.openxmlformats.org/officeDocument/2006/relationships/image" Target="../media/image135.png"/><Relationship Id="rId19" Type="http://schemas.openxmlformats.org/officeDocument/2006/relationships/image" Target="../media/image144.svg"/><Relationship Id="rId31" Type="http://schemas.openxmlformats.org/officeDocument/2006/relationships/image" Target="../media/image156.png"/><Relationship Id="rId4" Type="http://schemas.openxmlformats.org/officeDocument/2006/relationships/image" Target="../media/image129.png"/><Relationship Id="rId9" Type="http://schemas.openxmlformats.org/officeDocument/2006/relationships/image" Target="../media/image134.svg"/><Relationship Id="rId14" Type="http://schemas.openxmlformats.org/officeDocument/2006/relationships/image" Target="../media/image139.png"/><Relationship Id="rId22" Type="http://schemas.openxmlformats.org/officeDocument/2006/relationships/image" Target="../media/image147.png"/><Relationship Id="rId27" Type="http://schemas.openxmlformats.org/officeDocument/2006/relationships/image" Target="../media/image152.svg"/><Relationship Id="rId30" Type="http://schemas.openxmlformats.org/officeDocument/2006/relationships/image" Target="../media/image155.emf"/></Relationships>
</file>

<file path=ppt/slides/_rels/slide75.xml.rels><?xml version="1.0" encoding="UTF-8" standalone="yes"?>
<Relationships xmlns="http://schemas.openxmlformats.org/package/2006/relationships"><Relationship Id="rId8" Type="http://schemas.openxmlformats.org/officeDocument/2006/relationships/image" Target="../media/image162.svg"/><Relationship Id="rId13" Type="http://schemas.openxmlformats.org/officeDocument/2006/relationships/image" Target="../media/image155.emf"/><Relationship Id="rId3" Type="http://schemas.openxmlformats.org/officeDocument/2006/relationships/image" Target="../media/image159.png"/><Relationship Id="rId7" Type="http://schemas.openxmlformats.org/officeDocument/2006/relationships/image" Target="../media/image161.png"/><Relationship Id="rId12" Type="http://schemas.openxmlformats.org/officeDocument/2006/relationships/image" Target="../media/image165.svg"/><Relationship Id="rId2" Type="http://schemas.openxmlformats.org/officeDocument/2006/relationships/notesSlide" Target="../notesSlides/notesSlide61.xml"/><Relationship Id="rId1" Type="http://schemas.openxmlformats.org/officeDocument/2006/relationships/slideLayout" Target="../slideLayouts/slideLayout17.xml"/><Relationship Id="rId6" Type="http://schemas.microsoft.com/office/2007/relationships/hdphoto" Target="../media/hdphoto2.wdp"/><Relationship Id="rId11" Type="http://schemas.openxmlformats.org/officeDocument/2006/relationships/image" Target="../media/image164.png"/><Relationship Id="rId5" Type="http://schemas.openxmlformats.org/officeDocument/2006/relationships/image" Target="../media/image160.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163.png"/><Relationship Id="rId14" Type="http://schemas.openxmlformats.org/officeDocument/2006/relationships/image" Target="../media/image158.png"/></Relationships>
</file>

<file path=ppt/slides/_rels/slide76.xml.rels><?xml version="1.0" encoding="UTF-8" standalone="yes"?>
<Relationships xmlns="http://schemas.openxmlformats.org/package/2006/relationships"><Relationship Id="rId8" Type="http://schemas.openxmlformats.org/officeDocument/2006/relationships/hyperlink" Target="https://envited.market/" TargetMode="External"/><Relationship Id="rId13" Type="http://schemas.openxmlformats.org/officeDocument/2006/relationships/image" Target="../media/image168.png"/><Relationship Id="rId18" Type="http://schemas.openxmlformats.org/officeDocument/2006/relationships/image" Target="../media/image173.svg"/><Relationship Id="rId3" Type="http://schemas.openxmlformats.org/officeDocument/2006/relationships/image" Target="../media/image159.png"/><Relationship Id="rId21" Type="http://schemas.openxmlformats.org/officeDocument/2006/relationships/image" Target="../media/image176.png"/><Relationship Id="rId7" Type="http://schemas.openxmlformats.org/officeDocument/2006/relationships/hyperlink" Target="https://envited.market/community/partners" TargetMode="External"/><Relationship Id="rId12" Type="http://schemas.openxmlformats.org/officeDocument/2006/relationships/image" Target="../media/image167.svg"/><Relationship Id="rId17" Type="http://schemas.openxmlformats.org/officeDocument/2006/relationships/image" Target="../media/image172.png"/><Relationship Id="rId2" Type="http://schemas.openxmlformats.org/officeDocument/2006/relationships/notesSlide" Target="../notesSlides/notesSlide62.xml"/><Relationship Id="rId16" Type="http://schemas.openxmlformats.org/officeDocument/2006/relationships/image" Target="../media/image171.svg"/><Relationship Id="rId20" Type="http://schemas.openxmlformats.org/officeDocument/2006/relationships/image" Target="../media/image175.svg"/><Relationship Id="rId1" Type="http://schemas.openxmlformats.org/officeDocument/2006/relationships/slideLayout" Target="../slideLayouts/slideLayout17.xml"/><Relationship Id="rId6" Type="http://schemas.openxmlformats.org/officeDocument/2006/relationships/image" Target="../media/image158.png"/><Relationship Id="rId11" Type="http://schemas.openxmlformats.org/officeDocument/2006/relationships/image" Target="../media/image166.png"/><Relationship Id="rId24" Type="http://schemas.openxmlformats.org/officeDocument/2006/relationships/image" Target="../media/image179.svg"/><Relationship Id="rId5" Type="http://schemas.openxmlformats.org/officeDocument/2006/relationships/image" Target="../media/image155.emf"/><Relationship Id="rId15" Type="http://schemas.openxmlformats.org/officeDocument/2006/relationships/image" Target="../media/image170.png"/><Relationship Id="rId23" Type="http://schemas.openxmlformats.org/officeDocument/2006/relationships/image" Target="../media/image178.png"/><Relationship Id="rId10" Type="http://schemas.openxmlformats.org/officeDocument/2006/relationships/hyperlink" Target="mailto:hello@envited.market" TargetMode="External"/><Relationship Id="rId19" Type="http://schemas.openxmlformats.org/officeDocument/2006/relationships/image" Target="../media/image174.png"/><Relationship Id="rId4" Type="http://schemas.microsoft.com/office/2007/relationships/hdphoto" Target="../media/hdphoto1.wdp"/><Relationship Id="rId9" Type="http://schemas.openxmlformats.org/officeDocument/2006/relationships/hyperlink" Target="https://www.asc-s.de/" TargetMode="External"/><Relationship Id="rId14" Type="http://schemas.openxmlformats.org/officeDocument/2006/relationships/image" Target="../media/image169.svg"/><Relationship Id="rId22" Type="http://schemas.openxmlformats.org/officeDocument/2006/relationships/image" Target="../media/image177.svg"/></Relationships>
</file>

<file path=ppt/slides/_rels/slide77.xml.rels><?xml version="1.0" encoding="UTF-8" standalone="yes"?>
<Relationships xmlns="http://schemas.openxmlformats.org/package/2006/relationships"><Relationship Id="rId8" Type="http://schemas.openxmlformats.org/officeDocument/2006/relationships/image" Target="../media/image181.svg"/><Relationship Id="rId13" Type="http://schemas.openxmlformats.org/officeDocument/2006/relationships/image" Target="../media/image120.png"/><Relationship Id="rId18" Type="http://schemas.openxmlformats.org/officeDocument/2006/relationships/image" Target="../media/image21.svg"/><Relationship Id="rId3" Type="http://schemas.openxmlformats.org/officeDocument/2006/relationships/image" Target="../media/image159.png"/><Relationship Id="rId21" Type="http://schemas.openxmlformats.org/officeDocument/2006/relationships/image" Target="../media/image186.png"/><Relationship Id="rId7" Type="http://schemas.openxmlformats.org/officeDocument/2006/relationships/image" Target="../media/image180.png"/><Relationship Id="rId12" Type="http://schemas.openxmlformats.org/officeDocument/2006/relationships/image" Target="../media/image82.svg"/><Relationship Id="rId17" Type="http://schemas.openxmlformats.org/officeDocument/2006/relationships/image" Target="../media/image20.png"/><Relationship Id="rId2" Type="http://schemas.openxmlformats.org/officeDocument/2006/relationships/notesSlide" Target="../notesSlides/notesSlide63.xml"/><Relationship Id="rId16" Type="http://schemas.openxmlformats.org/officeDocument/2006/relationships/image" Target="../media/image53.svg"/><Relationship Id="rId20" Type="http://schemas.openxmlformats.org/officeDocument/2006/relationships/image" Target="../media/image185.svg"/><Relationship Id="rId1" Type="http://schemas.openxmlformats.org/officeDocument/2006/relationships/slideLayout" Target="../slideLayouts/slideLayout17.xml"/><Relationship Id="rId6" Type="http://schemas.openxmlformats.org/officeDocument/2006/relationships/image" Target="../media/image158.png"/><Relationship Id="rId11" Type="http://schemas.openxmlformats.org/officeDocument/2006/relationships/image" Target="../media/image81.png"/><Relationship Id="rId24" Type="http://schemas.openxmlformats.org/officeDocument/2006/relationships/image" Target="../media/image9.svg"/><Relationship Id="rId5" Type="http://schemas.openxmlformats.org/officeDocument/2006/relationships/image" Target="../media/image155.emf"/><Relationship Id="rId15" Type="http://schemas.openxmlformats.org/officeDocument/2006/relationships/image" Target="../media/image52.png"/><Relationship Id="rId23" Type="http://schemas.openxmlformats.org/officeDocument/2006/relationships/image" Target="../media/image8.png"/><Relationship Id="rId10" Type="http://schemas.openxmlformats.org/officeDocument/2006/relationships/image" Target="../media/image183.svg"/><Relationship Id="rId19" Type="http://schemas.openxmlformats.org/officeDocument/2006/relationships/image" Target="../media/image184.png"/><Relationship Id="rId4" Type="http://schemas.microsoft.com/office/2007/relationships/hdphoto" Target="../media/hdphoto1.wdp"/><Relationship Id="rId9" Type="http://schemas.openxmlformats.org/officeDocument/2006/relationships/image" Target="../media/image182.png"/><Relationship Id="rId14" Type="http://schemas.openxmlformats.org/officeDocument/2006/relationships/image" Target="../media/image121.svg"/><Relationship Id="rId22" Type="http://schemas.openxmlformats.org/officeDocument/2006/relationships/image" Target="../media/image187.svg"/></Relationships>
</file>

<file path=ppt/slides/_rels/slide78.xml.rels><?xml version="1.0" encoding="UTF-8" standalone="yes"?>
<Relationships xmlns="http://schemas.openxmlformats.org/package/2006/relationships"><Relationship Id="rId8" Type="http://schemas.openxmlformats.org/officeDocument/2006/relationships/image" Target="../media/image189.svg"/><Relationship Id="rId13" Type="http://schemas.openxmlformats.org/officeDocument/2006/relationships/image" Target="../media/image194.png"/><Relationship Id="rId18" Type="http://schemas.openxmlformats.org/officeDocument/2006/relationships/image" Target="../media/image197.svg"/><Relationship Id="rId3" Type="http://schemas.openxmlformats.org/officeDocument/2006/relationships/image" Target="../media/image159.png"/><Relationship Id="rId21" Type="http://schemas.openxmlformats.org/officeDocument/2006/relationships/image" Target="../media/image2.png"/><Relationship Id="rId7" Type="http://schemas.openxmlformats.org/officeDocument/2006/relationships/image" Target="../media/image188.png"/><Relationship Id="rId12" Type="http://schemas.openxmlformats.org/officeDocument/2006/relationships/image" Target="../media/image193.svg"/><Relationship Id="rId17" Type="http://schemas.openxmlformats.org/officeDocument/2006/relationships/image" Target="../media/image196.png"/><Relationship Id="rId2" Type="http://schemas.openxmlformats.org/officeDocument/2006/relationships/notesSlide" Target="../notesSlides/notesSlide64.xml"/><Relationship Id="rId16" Type="http://schemas.openxmlformats.org/officeDocument/2006/relationships/image" Target="../media/image47.svg"/><Relationship Id="rId20" Type="http://schemas.openxmlformats.org/officeDocument/2006/relationships/image" Target="../media/image199.svg"/><Relationship Id="rId1" Type="http://schemas.openxmlformats.org/officeDocument/2006/relationships/slideLayout" Target="../slideLayouts/slideLayout17.xml"/><Relationship Id="rId6" Type="http://schemas.openxmlformats.org/officeDocument/2006/relationships/image" Target="../media/image158.png"/><Relationship Id="rId11" Type="http://schemas.openxmlformats.org/officeDocument/2006/relationships/image" Target="../media/image192.png"/><Relationship Id="rId5" Type="http://schemas.openxmlformats.org/officeDocument/2006/relationships/image" Target="../media/image155.emf"/><Relationship Id="rId15" Type="http://schemas.openxmlformats.org/officeDocument/2006/relationships/image" Target="../media/image46.png"/><Relationship Id="rId10" Type="http://schemas.openxmlformats.org/officeDocument/2006/relationships/image" Target="../media/image191.svg"/><Relationship Id="rId19" Type="http://schemas.openxmlformats.org/officeDocument/2006/relationships/image" Target="../media/image198.png"/><Relationship Id="rId4" Type="http://schemas.microsoft.com/office/2007/relationships/hdphoto" Target="../media/hdphoto1.wdp"/><Relationship Id="rId9" Type="http://schemas.openxmlformats.org/officeDocument/2006/relationships/image" Target="../media/image190.png"/><Relationship Id="rId14" Type="http://schemas.openxmlformats.org/officeDocument/2006/relationships/image" Target="../media/image195.svg"/><Relationship Id="rId22" Type="http://schemas.openxmlformats.org/officeDocument/2006/relationships/image" Target="../media/image28.svg"/></Relationships>
</file>

<file path=ppt/slides/_rels/slide79.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192.png"/><Relationship Id="rId18" Type="http://schemas.openxmlformats.org/officeDocument/2006/relationships/image" Target="../media/image9.svg"/><Relationship Id="rId3" Type="http://schemas.openxmlformats.org/officeDocument/2006/relationships/image" Target="../media/image159.png"/><Relationship Id="rId7" Type="http://schemas.openxmlformats.org/officeDocument/2006/relationships/image" Target="../media/image20.png"/><Relationship Id="rId12" Type="http://schemas.openxmlformats.org/officeDocument/2006/relationships/image" Target="../media/image203.png"/><Relationship Id="rId17" Type="http://schemas.openxmlformats.org/officeDocument/2006/relationships/image" Target="../media/image8.png"/><Relationship Id="rId2" Type="http://schemas.openxmlformats.org/officeDocument/2006/relationships/notesSlide" Target="../notesSlides/notesSlide65.xml"/><Relationship Id="rId16" Type="http://schemas.openxmlformats.org/officeDocument/2006/relationships/image" Target="../media/image205.svg"/><Relationship Id="rId20" Type="http://schemas.openxmlformats.org/officeDocument/2006/relationships/image" Target="../media/image30.svg"/><Relationship Id="rId1" Type="http://schemas.openxmlformats.org/officeDocument/2006/relationships/slideLayout" Target="../slideLayouts/slideLayout17.xml"/><Relationship Id="rId6" Type="http://schemas.openxmlformats.org/officeDocument/2006/relationships/image" Target="../media/image158.png"/><Relationship Id="rId11" Type="http://schemas.openxmlformats.org/officeDocument/2006/relationships/image" Target="../media/image202.png"/><Relationship Id="rId5" Type="http://schemas.openxmlformats.org/officeDocument/2006/relationships/image" Target="../media/image155.emf"/><Relationship Id="rId15" Type="http://schemas.openxmlformats.org/officeDocument/2006/relationships/image" Target="../media/image204.png"/><Relationship Id="rId10" Type="http://schemas.openxmlformats.org/officeDocument/2006/relationships/image" Target="../media/image201.svg"/><Relationship Id="rId19" Type="http://schemas.openxmlformats.org/officeDocument/2006/relationships/image" Target="../media/image29.png"/><Relationship Id="rId4" Type="http://schemas.microsoft.com/office/2007/relationships/hdphoto" Target="../media/hdphoto1.wdp"/><Relationship Id="rId9" Type="http://schemas.openxmlformats.org/officeDocument/2006/relationships/image" Target="../media/image200.png"/><Relationship Id="rId14" Type="http://schemas.openxmlformats.org/officeDocument/2006/relationships/image" Target="../media/image193.sv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42.xml"/><Relationship Id="rId7" Type="http://schemas.openxmlformats.org/officeDocument/2006/relationships/image" Target="../media/image6.emf"/><Relationship Id="rId2" Type="http://schemas.openxmlformats.org/officeDocument/2006/relationships/tags" Target="../tags/tag41.xml"/><Relationship Id="rId1" Type="http://schemas.openxmlformats.org/officeDocument/2006/relationships/vmlDrawing" Target="../drawings/vmlDrawing22.vml"/><Relationship Id="rId6" Type="http://schemas.openxmlformats.org/officeDocument/2006/relationships/oleObject" Target="../embeddings/oleObject22.bin"/><Relationship Id="rId11" Type="http://schemas.openxmlformats.org/officeDocument/2006/relationships/image" Target="../media/image9.svg"/><Relationship Id="rId5" Type="http://schemas.openxmlformats.org/officeDocument/2006/relationships/notesSlide" Target="../notesSlides/notesSlide6.xml"/><Relationship Id="rId10" Type="http://schemas.openxmlformats.org/officeDocument/2006/relationships/image" Target="../media/image8.png"/><Relationship Id="rId4" Type="http://schemas.openxmlformats.org/officeDocument/2006/relationships/slideLayout" Target="../slideLayouts/slideLayout15.xml"/><Relationship Id="rId9" Type="http://schemas.openxmlformats.org/officeDocument/2006/relationships/image" Target="../media/image27.svg"/></Relationships>
</file>

<file path=ppt/slides/_rels/slide80.xml.rels><?xml version="1.0" encoding="UTF-8" standalone="yes"?>
<Relationships xmlns="http://schemas.openxmlformats.org/package/2006/relationships"><Relationship Id="rId8" Type="http://schemas.openxmlformats.org/officeDocument/2006/relationships/image" Target="../media/image207.svg"/><Relationship Id="rId3" Type="http://schemas.openxmlformats.org/officeDocument/2006/relationships/image" Target="../media/image159.png"/><Relationship Id="rId7" Type="http://schemas.openxmlformats.org/officeDocument/2006/relationships/image" Target="../media/image206.png"/><Relationship Id="rId2" Type="http://schemas.openxmlformats.org/officeDocument/2006/relationships/notesSlide" Target="../notesSlides/notesSlide66.xml"/><Relationship Id="rId1" Type="http://schemas.openxmlformats.org/officeDocument/2006/relationships/slideLayout" Target="../slideLayouts/slideLayout17.xml"/><Relationship Id="rId6" Type="http://schemas.openxmlformats.org/officeDocument/2006/relationships/image" Target="../media/image158.png"/><Relationship Id="rId5" Type="http://schemas.openxmlformats.org/officeDocument/2006/relationships/image" Target="../media/image155.emf"/><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67.xml"/><Relationship Id="rId1" Type="http://schemas.openxmlformats.org/officeDocument/2006/relationships/slideLayout" Target="../slideLayouts/slideLayout17.xml"/><Relationship Id="rId6" Type="http://schemas.openxmlformats.org/officeDocument/2006/relationships/image" Target="../media/image158.png"/><Relationship Id="rId5" Type="http://schemas.openxmlformats.org/officeDocument/2006/relationships/image" Target="../media/image155.emf"/><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8" Type="http://schemas.openxmlformats.org/officeDocument/2006/relationships/image" Target="../media/image211.svg"/><Relationship Id="rId13" Type="http://schemas.openxmlformats.org/officeDocument/2006/relationships/image" Target="../media/image155.emf"/><Relationship Id="rId3" Type="http://schemas.openxmlformats.org/officeDocument/2006/relationships/image" Target="../media/image159.png"/><Relationship Id="rId7" Type="http://schemas.openxmlformats.org/officeDocument/2006/relationships/image" Target="../media/image210.png"/><Relationship Id="rId12" Type="http://schemas.openxmlformats.org/officeDocument/2006/relationships/image" Target="../media/image215.svg"/><Relationship Id="rId2" Type="http://schemas.openxmlformats.org/officeDocument/2006/relationships/notesSlide" Target="../notesSlides/notesSlide68.xml"/><Relationship Id="rId1" Type="http://schemas.openxmlformats.org/officeDocument/2006/relationships/slideLayout" Target="../slideLayouts/slideLayout17.xml"/><Relationship Id="rId6" Type="http://schemas.openxmlformats.org/officeDocument/2006/relationships/image" Target="../media/image209.svg"/><Relationship Id="rId11" Type="http://schemas.openxmlformats.org/officeDocument/2006/relationships/image" Target="../media/image214.png"/><Relationship Id="rId5" Type="http://schemas.openxmlformats.org/officeDocument/2006/relationships/image" Target="../media/image208.png"/><Relationship Id="rId10" Type="http://schemas.openxmlformats.org/officeDocument/2006/relationships/image" Target="../media/image213.svg"/><Relationship Id="rId4" Type="http://schemas.microsoft.com/office/2007/relationships/hdphoto" Target="../media/hdphoto1.wdp"/><Relationship Id="rId9" Type="http://schemas.openxmlformats.org/officeDocument/2006/relationships/image" Target="../media/image212.png"/><Relationship Id="rId14" Type="http://schemas.openxmlformats.org/officeDocument/2006/relationships/image" Target="../media/image158.png"/></Relationships>
</file>

<file path=ppt/slides/_rels/slide83.xml.rels><?xml version="1.0" encoding="UTF-8" standalone="yes"?>
<Relationships xmlns="http://schemas.openxmlformats.org/package/2006/relationships"><Relationship Id="rId8" Type="http://schemas.openxmlformats.org/officeDocument/2006/relationships/image" Target="../media/image217.svg"/><Relationship Id="rId3" Type="http://schemas.openxmlformats.org/officeDocument/2006/relationships/slideLayout" Target="../slideLayouts/slideLayout27.xml"/><Relationship Id="rId7" Type="http://schemas.openxmlformats.org/officeDocument/2006/relationships/image" Target="../media/image216.png"/><Relationship Id="rId12" Type="http://schemas.openxmlformats.org/officeDocument/2006/relationships/image" Target="../media/image9.svg"/><Relationship Id="rId2" Type="http://schemas.openxmlformats.org/officeDocument/2006/relationships/tags" Target="../tags/tag126.xml"/><Relationship Id="rId1" Type="http://schemas.openxmlformats.org/officeDocument/2006/relationships/vmlDrawing" Target="../drawings/vmlDrawing68.vml"/><Relationship Id="rId6" Type="http://schemas.openxmlformats.org/officeDocument/2006/relationships/image" Target="../media/image6.emf"/><Relationship Id="rId11" Type="http://schemas.openxmlformats.org/officeDocument/2006/relationships/image" Target="../media/image8.png"/><Relationship Id="rId5" Type="http://schemas.openxmlformats.org/officeDocument/2006/relationships/oleObject" Target="../embeddings/oleObject35.bin"/><Relationship Id="rId10" Type="http://schemas.openxmlformats.org/officeDocument/2006/relationships/image" Target="../media/image219.svg"/><Relationship Id="rId4" Type="http://schemas.openxmlformats.org/officeDocument/2006/relationships/notesSlide" Target="../notesSlides/notesSlide69.xml"/><Relationship Id="rId9" Type="http://schemas.openxmlformats.org/officeDocument/2006/relationships/image" Target="../media/image218.png"/></Relationships>
</file>

<file path=ppt/slides/_rels/slide84.xml.rels><?xml version="1.0" encoding="UTF-8" standalone="yes"?>
<Relationships xmlns="http://schemas.openxmlformats.org/package/2006/relationships"><Relationship Id="rId13" Type="http://schemas.openxmlformats.org/officeDocument/2006/relationships/image" Target="../media/image8.png"/><Relationship Id="rId3" Type="http://schemas.openxmlformats.org/officeDocument/2006/relationships/tags" Target="../tags/tag128.xml"/><Relationship Id="rId7" Type="http://schemas.openxmlformats.org/officeDocument/2006/relationships/image" Target="../media/image6.emf"/><Relationship Id="rId12" Type="http://schemas.openxmlformats.org/officeDocument/2006/relationships/image" Target="../media/image221.svg"/><Relationship Id="rId2" Type="http://schemas.openxmlformats.org/officeDocument/2006/relationships/tags" Target="../tags/tag127.xml"/><Relationship Id="rId1" Type="http://schemas.openxmlformats.org/officeDocument/2006/relationships/vmlDrawing" Target="../drawings/vmlDrawing69.vml"/><Relationship Id="rId6" Type="http://schemas.openxmlformats.org/officeDocument/2006/relationships/oleObject" Target="../embeddings/oleObject62.bin"/><Relationship Id="rId11" Type="http://schemas.openxmlformats.org/officeDocument/2006/relationships/image" Target="../media/image220.png"/><Relationship Id="rId5" Type="http://schemas.openxmlformats.org/officeDocument/2006/relationships/notesSlide" Target="../notesSlides/notesSlide70.xml"/><Relationship Id="rId10" Type="http://schemas.openxmlformats.org/officeDocument/2006/relationships/image" Target="../media/image780.png"/><Relationship Id="rId4" Type="http://schemas.openxmlformats.org/officeDocument/2006/relationships/slideLayout" Target="../slideLayouts/slideLayout3.xml"/><Relationship Id="rId14" Type="http://schemas.openxmlformats.org/officeDocument/2006/relationships/image" Target="../media/image9.svg"/></Relationships>
</file>

<file path=ppt/slides/_rels/slide8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30.xml"/><Relationship Id="rId7" Type="http://schemas.openxmlformats.org/officeDocument/2006/relationships/image" Target="../media/image6.emf"/><Relationship Id="rId2" Type="http://schemas.openxmlformats.org/officeDocument/2006/relationships/tags" Target="../tags/tag129.xml"/><Relationship Id="rId1" Type="http://schemas.openxmlformats.org/officeDocument/2006/relationships/vmlDrawing" Target="../drawings/vmlDrawing70.vml"/><Relationship Id="rId6" Type="http://schemas.openxmlformats.org/officeDocument/2006/relationships/oleObject" Target="../embeddings/oleObject63.bin"/><Relationship Id="rId5" Type="http://schemas.openxmlformats.org/officeDocument/2006/relationships/notesSlide" Target="../notesSlides/notesSlide71.xml"/><Relationship Id="rId4" Type="http://schemas.openxmlformats.org/officeDocument/2006/relationships/slideLayout" Target="../slideLayouts/slideLayout3.xml"/><Relationship Id="rId9" Type="http://schemas.openxmlformats.org/officeDocument/2006/relationships/image" Target="../media/image9.svg"/></Relationships>
</file>

<file path=ppt/slides/_rels/slide8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32.xml"/><Relationship Id="rId7" Type="http://schemas.openxmlformats.org/officeDocument/2006/relationships/image" Target="../media/image6.emf"/><Relationship Id="rId2" Type="http://schemas.openxmlformats.org/officeDocument/2006/relationships/tags" Target="../tags/tag131.xml"/><Relationship Id="rId1" Type="http://schemas.openxmlformats.org/officeDocument/2006/relationships/vmlDrawing" Target="../drawings/vmlDrawing71.vml"/><Relationship Id="rId6" Type="http://schemas.openxmlformats.org/officeDocument/2006/relationships/oleObject" Target="../embeddings/oleObject64.bin"/><Relationship Id="rId5" Type="http://schemas.openxmlformats.org/officeDocument/2006/relationships/notesSlide" Target="../notesSlides/notesSlide72.xml"/><Relationship Id="rId4" Type="http://schemas.openxmlformats.org/officeDocument/2006/relationships/slideLayout" Target="../slideLayouts/slideLayout3.xml"/><Relationship Id="rId9" Type="http://schemas.openxmlformats.org/officeDocument/2006/relationships/image" Target="../media/image9.svg"/></Relationships>
</file>

<file path=ppt/slides/_rels/slide8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34.xml"/><Relationship Id="rId7" Type="http://schemas.openxmlformats.org/officeDocument/2006/relationships/image" Target="../media/image6.emf"/><Relationship Id="rId2" Type="http://schemas.openxmlformats.org/officeDocument/2006/relationships/tags" Target="../tags/tag133.xml"/><Relationship Id="rId1" Type="http://schemas.openxmlformats.org/officeDocument/2006/relationships/vmlDrawing" Target="../drawings/vmlDrawing72.vml"/><Relationship Id="rId6" Type="http://schemas.openxmlformats.org/officeDocument/2006/relationships/oleObject" Target="../embeddings/oleObject65.bin"/><Relationship Id="rId5" Type="http://schemas.openxmlformats.org/officeDocument/2006/relationships/notesSlide" Target="../notesSlides/notesSlide73.xml"/><Relationship Id="rId4" Type="http://schemas.openxmlformats.org/officeDocument/2006/relationships/slideLayout" Target="../slideLayouts/slideLayout3.xml"/><Relationship Id="rId9" Type="http://schemas.openxmlformats.org/officeDocument/2006/relationships/image" Target="../media/image9.svg"/></Relationships>
</file>

<file path=ppt/slides/_rels/slide88.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6.emf"/><Relationship Id="rId12" Type="http://schemas.openxmlformats.org/officeDocument/2006/relationships/image" Target="../media/image9.svg"/><Relationship Id="rId2" Type="http://schemas.openxmlformats.org/officeDocument/2006/relationships/tags" Target="../tags/tag135.xml"/><Relationship Id="rId1" Type="http://schemas.openxmlformats.org/officeDocument/2006/relationships/vmlDrawing" Target="../drawings/vmlDrawing73.vml"/><Relationship Id="rId6" Type="http://schemas.openxmlformats.org/officeDocument/2006/relationships/oleObject" Target="../embeddings/oleObject66.bin"/><Relationship Id="rId11" Type="http://schemas.openxmlformats.org/officeDocument/2006/relationships/image" Target="../media/image8.png"/><Relationship Id="rId5" Type="http://schemas.openxmlformats.org/officeDocument/2006/relationships/notesSlide" Target="../notesSlides/notesSlide74.xml"/><Relationship Id="rId10" Type="http://schemas.openxmlformats.org/officeDocument/2006/relationships/image" Target="../media/image810.png"/><Relationship Id="rId4"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8.xml"/><Relationship Id="rId7" Type="http://schemas.openxmlformats.org/officeDocument/2006/relationships/image" Target="../media/image6.emf"/><Relationship Id="rId2" Type="http://schemas.openxmlformats.org/officeDocument/2006/relationships/tags" Target="../tags/tag137.xml"/><Relationship Id="rId1" Type="http://schemas.openxmlformats.org/officeDocument/2006/relationships/vmlDrawing" Target="../drawings/vmlDrawing74.vml"/><Relationship Id="rId6" Type="http://schemas.openxmlformats.org/officeDocument/2006/relationships/oleObject" Target="../embeddings/oleObject67.bin"/><Relationship Id="rId11" Type="http://schemas.openxmlformats.org/officeDocument/2006/relationships/image" Target="../media/image9.svg"/><Relationship Id="rId5" Type="http://schemas.openxmlformats.org/officeDocument/2006/relationships/notesSlide" Target="../notesSlides/notesSlide75.xml"/><Relationship Id="rId10" Type="http://schemas.openxmlformats.org/officeDocument/2006/relationships/image" Target="../media/image8.png"/><Relationship Id="rId4" Type="http://schemas.openxmlformats.org/officeDocument/2006/relationships/slideLayout" Target="../slideLayouts/slideLayout3.xml"/><Relationship Id="rId9"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6.emf"/><Relationship Id="rId2" Type="http://schemas.openxmlformats.org/officeDocument/2006/relationships/tags" Target="../tags/tag43.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40.xml"/><Relationship Id="rId7" Type="http://schemas.openxmlformats.org/officeDocument/2006/relationships/image" Target="../media/image6.emf"/><Relationship Id="rId2" Type="http://schemas.openxmlformats.org/officeDocument/2006/relationships/tags" Target="../tags/tag139.xml"/><Relationship Id="rId1" Type="http://schemas.openxmlformats.org/officeDocument/2006/relationships/vmlDrawing" Target="../drawings/vmlDrawing75.vml"/><Relationship Id="rId6" Type="http://schemas.openxmlformats.org/officeDocument/2006/relationships/oleObject" Target="../embeddings/oleObject68.bin"/><Relationship Id="rId5" Type="http://schemas.openxmlformats.org/officeDocument/2006/relationships/notesSlide" Target="../notesSlides/notesSlide76.xml"/><Relationship Id="rId4" Type="http://schemas.openxmlformats.org/officeDocument/2006/relationships/slideLayout" Target="../slideLayouts/slideLayout3.xml"/><Relationship Id="rId9" Type="http://schemas.openxmlformats.org/officeDocument/2006/relationships/image" Target="../media/image9.svg"/></Relationships>
</file>

<file path=ppt/slides/_rels/slide91.xml.rels><?xml version="1.0" encoding="UTF-8" standalone="yes"?>
<Relationships xmlns="http://schemas.openxmlformats.org/package/2006/relationships"><Relationship Id="rId8" Type="http://schemas.openxmlformats.org/officeDocument/2006/relationships/image" Target="../media/image223.png"/><Relationship Id="rId3" Type="http://schemas.openxmlformats.org/officeDocument/2006/relationships/image" Target="../media/image159.png"/><Relationship Id="rId7" Type="http://schemas.openxmlformats.org/officeDocument/2006/relationships/image" Target="../media/image222.png"/><Relationship Id="rId2" Type="http://schemas.openxmlformats.org/officeDocument/2006/relationships/notesSlide" Target="../notesSlides/notesSlide77.xml"/><Relationship Id="rId1" Type="http://schemas.openxmlformats.org/officeDocument/2006/relationships/slideLayout" Target="../slideLayouts/slideLayout18.xml"/><Relationship Id="rId6" Type="http://schemas.openxmlformats.org/officeDocument/2006/relationships/image" Target="../media/image158.png"/><Relationship Id="rId5" Type="http://schemas.openxmlformats.org/officeDocument/2006/relationships/image" Target="../media/image155.emf"/><Relationship Id="rId4" Type="http://schemas.microsoft.com/office/2007/relationships/hdphoto" Target="../media/hdphoto1.wdp"/></Relationships>
</file>

<file path=ppt/slides/_rels/slide9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24.png"/><Relationship Id="rId7" Type="http://schemas.openxmlformats.org/officeDocument/2006/relationships/image" Target="../media/image226.png"/><Relationship Id="rId2" Type="http://schemas.openxmlformats.org/officeDocument/2006/relationships/notesSlide" Target="../notesSlides/notesSlide78.xml"/><Relationship Id="rId1" Type="http://schemas.openxmlformats.org/officeDocument/2006/relationships/slideLayout" Target="../slideLayouts/slideLayout18.xml"/><Relationship Id="rId6" Type="http://schemas.microsoft.com/office/2007/relationships/hdphoto" Target="../media/hdphoto5.wdp"/><Relationship Id="rId5" Type="http://schemas.openxmlformats.org/officeDocument/2006/relationships/image" Target="../media/image225.png"/><Relationship Id="rId4" Type="http://schemas.microsoft.com/office/2007/relationships/hdphoto" Target="../media/hdphoto4.wdp"/></Relationships>
</file>

<file path=ppt/slides/_rels/slide9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tags" Target="../tags/tag141.xml"/><Relationship Id="rId1" Type="http://schemas.openxmlformats.org/officeDocument/2006/relationships/vmlDrawing" Target="../drawings/vmlDrawing76.vml"/><Relationship Id="rId6" Type="http://schemas.openxmlformats.org/officeDocument/2006/relationships/image" Target="../media/image6.emf"/><Relationship Id="rId5" Type="http://schemas.openxmlformats.org/officeDocument/2006/relationships/oleObject" Target="../embeddings/oleObject35.bin"/><Relationship Id="rId4" Type="http://schemas.openxmlformats.org/officeDocument/2006/relationships/notesSlide" Target="../notesSlides/notesSlide79.xml"/></Relationships>
</file>

<file path=ppt/slides/_rels/slide94.xml.rels><?xml version="1.0" encoding="UTF-8" standalone="yes"?>
<Relationships xmlns="http://schemas.openxmlformats.org/package/2006/relationships"><Relationship Id="rId3" Type="http://schemas.openxmlformats.org/officeDocument/2006/relationships/hyperlink" Target="https://www.marigold.dev/project/optimistic-rollups"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 Id="rId5" Type="http://schemas.openxmlformats.org/officeDocument/2006/relationships/hyperlink" Target="https://research-development.nomadic-labs.com/sapling-integration-in-tezos-tech-preview.html" TargetMode="External"/><Relationship Id="rId4" Type="http://schemas.openxmlformats.org/officeDocument/2006/relationships/hyperlink" Target="https://blog.nomadic-labs.com/a-look-ahead-to-tenderbake.html"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medium.com/boltlabs/introducing-zkchannels-on-tezos-c365830b9efd" TargetMode="External"/><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hyperlink" Target="https://news.tezoscommons.org/a-closer-look-into-marigolds-plans-for-tezos-b682b759ffa2"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tzstats.com/" TargetMode="External"/><Relationship Id="rId7" Type="http://schemas.openxmlformats.org/officeDocument/2006/relationships/hyperlink" Target="https://www.tezosprojects.com/" TargetMode="External"/><Relationship Id="rId2" Type="http://schemas.openxmlformats.org/officeDocument/2006/relationships/notesSlide" Target="../notesSlides/notesSlide82.xml"/><Relationship Id="rId1" Type="http://schemas.openxmlformats.org/officeDocument/2006/relationships/slideLayout" Target="../slideLayouts/slideLayout3.xml"/><Relationship Id="rId6" Type="http://schemas.openxmlformats.org/officeDocument/2006/relationships/hyperlink" Target="https://wiki.tezosagora.org/learn/baking/proofofstake/consensus#scalability" TargetMode="External"/><Relationship Id="rId5" Type="http://schemas.openxmlformats.org/officeDocument/2006/relationships/hyperlink" Target="https://www.tezosagora.org/period/50" TargetMode="External"/><Relationship Id="rId4" Type="http://schemas.openxmlformats.org/officeDocument/2006/relationships/hyperlink" Target="https://www.tezos.help/#projects"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s://better-call.dev/stats/mainnet/general" TargetMode="External"/><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8" Type="http://schemas.openxmlformats.org/officeDocument/2006/relationships/hyperlink" Target="https://www.tezosagora.org/period/50" TargetMode="External"/><Relationship Id="rId3" Type="http://schemas.openxmlformats.org/officeDocument/2006/relationships/hyperlink" Target="https://wiki.tezosagora.org/learn/governance" TargetMode="External"/><Relationship Id="rId7" Type="http://schemas.openxmlformats.org/officeDocument/2006/relationships/hyperlink" Target="https://www.tezosagora.org/period/39" TargetMode="External"/><Relationship Id="rId2" Type="http://schemas.openxmlformats.org/officeDocument/2006/relationships/notesSlide" Target="../notesSlides/notesSlide84.xml"/><Relationship Id="rId1" Type="http://schemas.openxmlformats.org/officeDocument/2006/relationships/slideLayout" Target="../slideLayouts/slideLayout3.xml"/><Relationship Id="rId6" Type="http://schemas.openxmlformats.org/officeDocument/2006/relationships/hyperlink" Target="https://www.tezosagora.org/period/18" TargetMode="External"/><Relationship Id="rId5" Type="http://schemas.openxmlformats.org/officeDocument/2006/relationships/hyperlink" Target="https://www.tezosagora.org/period/12" TargetMode="External"/><Relationship Id="rId10" Type="http://schemas.openxmlformats.org/officeDocument/2006/relationships/hyperlink" Target="https://medium.com/tezos/there-is-no-need-for-hard-forks-86b68165e67d" TargetMode="External"/><Relationship Id="rId4" Type="http://schemas.openxmlformats.org/officeDocument/2006/relationships/hyperlink" Target="https://medium.com/tezos/amending-tezos-b77949d97e1e" TargetMode="External"/><Relationship Id="rId9" Type="http://schemas.openxmlformats.org/officeDocument/2006/relationships/hyperlink" Target="https://forum.tezosagora.org/t/envited-why-the-tezos-amendment-process-needs-an-adoption-period-a-proposal-to-improve-the-on-chain-governance-mechanism/1845"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wiki.tezosagora.org/learn/baking/proofofstake/consensus" TargetMode="External"/><Relationship Id="rId2" Type="http://schemas.openxmlformats.org/officeDocument/2006/relationships/notesSlide" Target="../notesSlides/notesSlide85.xml"/><Relationship Id="rId1" Type="http://schemas.openxmlformats.org/officeDocument/2006/relationships/slideLayout" Target="../slideLayouts/slideLayout3.xml"/><Relationship Id="rId6" Type="http://schemas.openxmlformats.org/officeDocument/2006/relationships/hyperlink" Target="https://gitlab.com/tezos/tzip/-/blob/master/drafts/current/draft_emmy-star.md" TargetMode="External"/><Relationship Id="rId5" Type="http://schemas.openxmlformats.org/officeDocument/2006/relationships/hyperlink" Target="https://blog.nomadic-labs.com/faster-finality-with-emmy.html" TargetMode="External"/><Relationship Id="rId4" Type="http://schemas.openxmlformats.org/officeDocument/2006/relationships/hyperlink" Target="https://www.youtube.com/watch?v=uHViHhOlcz0&amp;t=1010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58448A2-B38E-4B7F-A10D-E96071095B88}"/>
              </a:ext>
            </a:extLst>
          </p:cNvPr>
          <p:cNvSpPr/>
          <p:nvPr/>
        </p:nvSpPr>
        <p:spPr>
          <a:xfrm>
            <a:off x="0" y="3968318"/>
            <a:ext cx="12192000" cy="807868"/>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feld 1">
            <a:extLst>
              <a:ext uri="{FF2B5EF4-FFF2-40B4-BE49-F238E27FC236}">
                <a16:creationId xmlns:a16="http://schemas.microsoft.com/office/drawing/2014/main" id="{420DAFC2-CA75-4E91-9810-0557A7AE697B}"/>
              </a:ext>
            </a:extLst>
          </p:cNvPr>
          <p:cNvSpPr txBox="1"/>
          <p:nvPr/>
        </p:nvSpPr>
        <p:spPr>
          <a:xfrm>
            <a:off x="3961330" y="4110642"/>
            <a:ext cx="4812215"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TEZOS DEEP DIVE DECK 2.0</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dirty="0">
                <a:solidFill>
                  <a:srgbClr val="FFFFFF"/>
                </a:solidFill>
                <a:latin typeface="Open Sans" panose="020B0606030504020204" pitchFamily="34" charset="0"/>
                <a:ea typeface="Open Sans" panose="020B0606030504020204" pitchFamily="34" charset="0"/>
                <a:cs typeface="Open Sans" panose="020B0606030504020204" pitchFamily="34" charset="0"/>
              </a:rPr>
              <a:t>(UPDATED NOVEMBER 2021)</a:t>
            </a:r>
            <a:endParaRPr kumimoji="0" lang="de-DE" sz="180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Rechteck 3">
            <a:extLst>
              <a:ext uri="{FF2B5EF4-FFF2-40B4-BE49-F238E27FC236}">
                <a16:creationId xmlns:a16="http://schemas.microsoft.com/office/drawing/2014/main" id="{37BF5CA3-F538-4B21-BFB2-6FAB93A65A1A}"/>
              </a:ext>
            </a:extLst>
          </p:cNvPr>
          <p:cNvSpPr/>
          <p:nvPr/>
        </p:nvSpPr>
        <p:spPr>
          <a:xfrm>
            <a:off x="0" y="6602021"/>
            <a:ext cx="12192000" cy="261610"/>
          </a:xfrm>
          <a:prstGeom prst="rect">
            <a:avLst/>
          </a:prstGeom>
          <a:solidFill>
            <a:srgbClr val="798BB3"/>
          </a:solidFill>
        </p:spPr>
        <p:txBody>
          <a:bodyPr wrap="square">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Tezos Deep Dive Deck - Licensed under CC BY 4.0 - </a:t>
            </a:r>
            <a:r>
              <a:rPr lang="en-US" sz="11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published by asc(s e.V. , November 2021</a:t>
            </a:r>
          </a:p>
        </p:txBody>
      </p:sp>
    </p:spTree>
    <p:extLst>
      <p:ext uri="{BB962C8B-B14F-4D97-AF65-F5344CB8AC3E}">
        <p14:creationId xmlns:p14="http://schemas.microsoft.com/office/powerpoint/2010/main" val="3911938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51FA4882-612C-44FC-8927-6AE04B8098FD}"/>
              </a:ext>
            </a:extLst>
          </p:cNvPr>
          <p:cNvGraphicFramePr>
            <a:graphicFrameLocks noChangeAspect="1"/>
          </p:cNvGraphicFramePr>
          <p:nvPr>
            <p:custDataLst>
              <p:tags r:id="rId2"/>
            </p:custDataLst>
            <p:extLst>
              <p:ext uri="{D42A27DB-BD31-4B8C-83A1-F6EECF244321}">
                <p14:modId xmlns:p14="http://schemas.microsoft.com/office/powerpoint/2010/main" val="1386458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710"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Rechteck 10" hidden="1">
            <a:extLst>
              <a:ext uri="{FF2B5EF4-FFF2-40B4-BE49-F238E27FC236}">
                <a16:creationId xmlns:a16="http://schemas.microsoft.com/office/drawing/2014/main" id="{19D1C81C-F993-42AF-83DF-FC1F097FB817}"/>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84" name="Rechteck 83">
            <a:extLst>
              <a:ext uri="{FF2B5EF4-FFF2-40B4-BE49-F238E27FC236}">
                <a16:creationId xmlns:a16="http://schemas.microsoft.com/office/drawing/2014/main" id="{6693D80A-6A3A-4E3E-90B6-42DE5CF2BA64}"/>
              </a:ext>
            </a:extLst>
          </p:cNvPr>
          <p:cNvSpPr/>
          <p:nvPr/>
        </p:nvSpPr>
        <p:spPr bwMode="gray">
          <a:xfrm>
            <a:off x="6175375" y="2819234"/>
            <a:ext cx="5654675" cy="1689756"/>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Inhaltsplatzhalter 7">
            <a:extLst>
              <a:ext uri="{FF2B5EF4-FFF2-40B4-BE49-F238E27FC236}">
                <a16:creationId xmlns:a16="http://schemas.microsoft.com/office/drawing/2014/main" id="{59A18078-1984-417C-868F-013596BD503D}"/>
              </a:ext>
            </a:extLst>
          </p:cNvPr>
          <p:cNvSpPr>
            <a:spLocks noGrp="1"/>
          </p:cNvSpPr>
          <p:nvPr>
            <p:ph sz="quarter" idx="13"/>
          </p:nvPr>
        </p:nvSpPr>
        <p:spPr>
          <a:xfrm>
            <a:off x="359999" y="884238"/>
            <a:ext cx="5641658" cy="5613761"/>
          </a:xfrm>
        </p:spPr>
        <p:txBody>
          <a:bodyPr/>
          <a:lstStyle/>
          <a:p>
            <a:r>
              <a:rPr lang="en-US" sz="1300" b="1" dirty="0">
                <a:latin typeface="Open Sans" panose="020B0606030504020204" pitchFamily="34" charset="0"/>
                <a:ea typeface="Open Sans" panose="020B0606030504020204" pitchFamily="34" charset="0"/>
                <a:cs typeface="Open Sans" panose="020B0606030504020204" pitchFamily="34" charset="0"/>
              </a:rPr>
              <a:t>Transactions</a:t>
            </a:r>
            <a:r>
              <a:rPr lang="en-US" sz="1300" dirty="0">
                <a:latin typeface="Open Sans" panose="020B0606030504020204" pitchFamily="34" charset="0"/>
                <a:ea typeface="Open Sans" panose="020B0606030504020204" pitchFamily="34" charset="0"/>
                <a:cs typeface="Open Sans" panose="020B0606030504020204" pitchFamily="34" charset="0"/>
              </a:rPr>
              <a:t> require two or more parties to fulfill their part of the deal.</a:t>
            </a:r>
          </a:p>
          <a:p>
            <a:r>
              <a:rPr lang="en-US" sz="1300" dirty="0">
                <a:latin typeface="Open Sans" panose="020B0606030504020204" pitchFamily="34" charset="0"/>
                <a:ea typeface="Open Sans" panose="020B0606030504020204" pitchFamily="34" charset="0"/>
                <a:cs typeface="Open Sans" panose="020B0606030504020204" pitchFamily="34" charset="0"/>
              </a:rPr>
              <a:t>In </a:t>
            </a:r>
            <a:r>
              <a:rPr lang="en-US" sz="1300" b="1" dirty="0">
                <a:latin typeface="Open Sans" panose="020B0606030504020204" pitchFamily="34" charset="0"/>
                <a:ea typeface="Open Sans" panose="020B0606030504020204" pitchFamily="34" charset="0"/>
                <a:cs typeface="Open Sans" panose="020B0606030504020204" pitchFamily="34" charset="0"/>
              </a:rPr>
              <a:t>physical transactions</a:t>
            </a:r>
            <a:r>
              <a:rPr lang="en-US" sz="1300" dirty="0">
                <a:latin typeface="Open Sans" panose="020B0606030504020204" pitchFamily="34" charset="0"/>
                <a:ea typeface="Open Sans" panose="020B0606030504020204" pitchFamily="34" charset="0"/>
                <a:cs typeface="Open Sans" panose="020B0606030504020204" pitchFamily="34" charset="0"/>
              </a:rPr>
              <a:t>, little </a:t>
            </a:r>
            <a:r>
              <a:rPr lang="en-US" sz="1300" b="1" dirty="0">
                <a:latin typeface="Open Sans" panose="020B0606030504020204" pitchFamily="34" charset="0"/>
                <a:ea typeface="Open Sans" panose="020B0606030504020204" pitchFamily="34" charset="0"/>
                <a:cs typeface="Open Sans" panose="020B0606030504020204" pitchFamily="34" charset="0"/>
              </a:rPr>
              <a:t>trust </a:t>
            </a:r>
            <a:r>
              <a:rPr lang="en-US" sz="1300" dirty="0">
                <a:latin typeface="Open Sans" panose="020B0606030504020204" pitchFamily="34" charset="0"/>
                <a:ea typeface="Open Sans" panose="020B0606030504020204" pitchFamily="34" charset="0"/>
                <a:cs typeface="Open Sans" panose="020B0606030504020204" pitchFamily="34" charset="0"/>
              </a:rPr>
              <a:t>is needed since goods and/or money are exchanged (almost) </a:t>
            </a:r>
            <a:r>
              <a:rPr lang="en-US" sz="1300" b="1" dirty="0">
                <a:latin typeface="Open Sans" panose="020B0606030504020204" pitchFamily="34" charset="0"/>
                <a:ea typeface="Open Sans" panose="020B0606030504020204" pitchFamily="34" charset="0"/>
                <a:cs typeface="Open Sans" panose="020B0606030504020204" pitchFamily="34" charset="0"/>
              </a:rPr>
              <a:t>simultaneously</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In contrast, </a:t>
            </a:r>
            <a:r>
              <a:rPr lang="en-US" sz="1300" b="1" dirty="0">
                <a:latin typeface="Open Sans" panose="020B0606030504020204" pitchFamily="34" charset="0"/>
                <a:ea typeface="Open Sans" panose="020B0606030504020204" pitchFamily="34" charset="0"/>
                <a:cs typeface="Open Sans" panose="020B0606030504020204" pitchFamily="34" charset="0"/>
              </a:rPr>
              <a:t>nonphysical transactions </a:t>
            </a:r>
            <a:r>
              <a:rPr lang="en-US" sz="1300" dirty="0">
                <a:latin typeface="Open Sans" panose="020B0606030504020204" pitchFamily="34" charset="0"/>
                <a:ea typeface="Open Sans" panose="020B0606030504020204" pitchFamily="34" charset="0"/>
                <a:cs typeface="Open Sans" panose="020B0606030504020204" pitchFamily="34" charset="0"/>
              </a:rPr>
              <a:t>are theoretically prone to </a:t>
            </a:r>
            <a:r>
              <a:rPr lang="en-US" sz="1300" b="1" dirty="0">
                <a:latin typeface="Open Sans" panose="020B0606030504020204" pitchFamily="34" charset="0"/>
                <a:ea typeface="Open Sans" panose="020B0606030504020204" pitchFamily="34" charset="0"/>
                <a:cs typeface="Open Sans" panose="020B0606030504020204" pitchFamily="34" charset="0"/>
              </a:rPr>
              <a:t>fraud </a:t>
            </a:r>
            <a:r>
              <a:rPr lang="en-US" sz="1300" dirty="0">
                <a:latin typeface="Open Sans" panose="020B0606030504020204" pitchFamily="34" charset="0"/>
                <a:ea typeface="Open Sans" panose="020B0606030504020204" pitchFamily="34" charset="0"/>
                <a:cs typeface="Open Sans" panose="020B0606030504020204" pitchFamily="34" charset="0"/>
              </a:rPr>
              <a:t>as the exchange of goods and/or money happens </a:t>
            </a:r>
            <a:r>
              <a:rPr lang="en-US" sz="1300" b="1" dirty="0">
                <a:latin typeface="Open Sans" panose="020B0606030504020204" pitchFamily="34" charset="0"/>
                <a:ea typeface="Open Sans" panose="020B0606030504020204" pitchFamily="34" charset="0"/>
                <a:cs typeface="Open Sans" panose="020B0606030504020204" pitchFamily="34" charset="0"/>
              </a:rPr>
              <a:t>sequentially</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The traditional solution to this problem is the use of a </a:t>
            </a:r>
            <a:r>
              <a:rPr lang="en-US" sz="1300" b="1" dirty="0">
                <a:latin typeface="Open Sans" panose="020B0606030504020204" pitchFamily="34" charset="0"/>
                <a:ea typeface="Open Sans" panose="020B0606030504020204" pitchFamily="34" charset="0"/>
                <a:cs typeface="Open Sans" panose="020B0606030504020204" pitchFamily="34" charset="0"/>
              </a:rPr>
              <a:t>trusted third party </a:t>
            </a:r>
            <a:r>
              <a:rPr lang="en-US" sz="1300" dirty="0">
                <a:latin typeface="Open Sans" panose="020B0606030504020204" pitchFamily="34" charset="0"/>
                <a:ea typeface="Open Sans" panose="020B0606030504020204" pitchFamily="34" charset="0"/>
                <a:cs typeface="Open Sans" panose="020B0606030504020204" pitchFamily="34" charset="0"/>
              </a:rPr>
              <a:t>– a so called </a:t>
            </a:r>
            <a:r>
              <a:rPr lang="en-US" sz="1300" b="1" dirty="0">
                <a:latin typeface="Open Sans" panose="020B0606030504020204" pitchFamily="34" charset="0"/>
                <a:ea typeface="Open Sans" panose="020B0606030504020204" pitchFamily="34" charset="0"/>
                <a:cs typeface="Open Sans" panose="020B0606030504020204" pitchFamily="34" charset="0"/>
              </a:rPr>
              <a:t>intermediary </a:t>
            </a:r>
            <a:r>
              <a:rPr lang="en-US" sz="1300" dirty="0">
                <a:latin typeface="Open Sans" panose="020B0606030504020204" pitchFamily="34" charset="0"/>
                <a:ea typeface="Open Sans" panose="020B0606030504020204" pitchFamily="34" charset="0"/>
                <a:cs typeface="Open Sans" panose="020B0606030504020204" pitchFamily="34" charset="0"/>
              </a:rPr>
              <a:t>– who operates between the transacting parties:</a:t>
            </a:r>
          </a:p>
          <a:p>
            <a:pPr lvl="1"/>
            <a:r>
              <a:rPr lang="en-US" sz="1300" dirty="0">
                <a:latin typeface="Open Sans" panose="020B0606030504020204" pitchFamily="34" charset="0"/>
                <a:ea typeface="Open Sans" panose="020B0606030504020204" pitchFamily="34" charset="0"/>
                <a:cs typeface="Open Sans" panose="020B0606030504020204" pitchFamily="34" charset="0"/>
              </a:rPr>
              <a:t>If the other party doesn’t fulfill their part of the deal, the intermediary does not release your contribution to the transaction to that party.</a:t>
            </a:r>
          </a:p>
          <a:p>
            <a:pPr lvl="1"/>
            <a:r>
              <a:rPr lang="en-US" sz="1300" dirty="0">
                <a:latin typeface="Open Sans" panose="020B0606030504020204" pitchFamily="34" charset="0"/>
                <a:ea typeface="Open Sans" panose="020B0606030504020204" pitchFamily="34" charset="0"/>
                <a:cs typeface="Open Sans" panose="020B0606030504020204" pitchFamily="34" charset="0"/>
              </a:rPr>
              <a:t>All transacting parties can trust the intermediary because he has a strong economic incentive to act honestly as his entire business model depends on his </a:t>
            </a:r>
            <a:r>
              <a:rPr lang="en-US" sz="1300" b="1" dirty="0">
                <a:latin typeface="Open Sans" panose="020B0606030504020204" pitchFamily="34" charset="0"/>
                <a:ea typeface="Open Sans" panose="020B0606030504020204" pitchFamily="34" charset="0"/>
                <a:cs typeface="Open Sans" panose="020B0606030504020204" pitchFamily="34" charset="0"/>
              </a:rPr>
              <a:t>reputation</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Intermediaries cause additional </a:t>
            </a:r>
            <a:r>
              <a:rPr lang="en-US" sz="1300" b="1" dirty="0">
                <a:latin typeface="Open Sans" panose="020B0606030504020204" pitchFamily="34" charset="0"/>
                <a:ea typeface="Open Sans" panose="020B0606030504020204" pitchFamily="34" charset="0"/>
                <a:cs typeface="Open Sans" panose="020B0606030504020204" pitchFamily="34" charset="0"/>
              </a:rPr>
              <a:t>process costs</a:t>
            </a:r>
            <a:r>
              <a:rPr lang="en-US" sz="1300" dirty="0">
                <a:latin typeface="Open Sans" panose="020B0606030504020204" pitchFamily="34" charset="0"/>
                <a:ea typeface="Open Sans" panose="020B0606030504020204" pitchFamily="34" charset="0"/>
                <a:cs typeface="Open Sans" panose="020B0606030504020204" pitchFamily="34" charset="0"/>
              </a:rPr>
              <a:t> (as they need to be paid for their services) as well as </a:t>
            </a:r>
            <a:r>
              <a:rPr lang="en-US" sz="1300" b="1" dirty="0">
                <a:latin typeface="Open Sans" panose="020B0606030504020204" pitchFamily="34" charset="0"/>
                <a:ea typeface="Open Sans" panose="020B0606030504020204" pitchFamily="34" charset="0"/>
                <a:cs typeface="Open Sans" panose="020B0606030504020204" pitchFamily="34" charset="0"/>
              </a:rPr>
              <a:t>process inefficiencies</a:t>
            </a:r>
            <a:r>
              <a:rPr lang="en-US" sz="1300" dirty="0">
                <a:latin typeface="Open Sans" panose="020B0606030504020204" pitchFamily="34" charset="0"/>
                <a:ea typeface="Open Sans" panose="020B0606030504020204" pitchFamily="34" charset="0"/>
                <a:cs typeface="Open Sans" panose="020B0606030504020204" pitchFamily="34" charset="0"/>
              </a:rPr>
              <a:t> in form of additional process steps and times.</a:t>
            </a:r>
          </a:p>
          <a:p>
            <a:r>
              <a:rPr lang="en-US" sz="1300" dirty="0">
                <a:latin typeface="Open Sans" panose="020B0606030504020204" pitchFamily="34" charset="0"/>
                <a:ea typeface="Open Sans" panose="020B0606030504020204" pitchFamily="34" charset="0"/>
                <a:cs typeface="Open Sans" panose="020B0606030504020204" pitchFamily="34" charset="0"/>
              </a:rPr>
              <a:t>Blockchain technology allows transacting parties to </a:t>
            </a:r>
            <a:r>
              <a:rPr lang="en-US" sz="1300" b="1" dirty="0">
                <a:latin typeface="Open Sans" panose="020B0606030504020204" pitchFamily="34" charset="0"/>
                <a:ea typeface="Open Sans" panose="020B0606030504020204" pitchFamily="34" charset="0"/>
                <a:cs typeface="Open Sans" panose="020B0606030504020204" pitchFamily="34" charset="0"/>
              </a:rPr>
              <a:t>directly interact </a:t>
            </a:r>
            <a:r>
              <a:rPr lang="en-US" sz="1300" dirty="0">
                <a:latin typeface="Open Sans" panose="020B0606030504020204" pitchFamily="34" charset="0"/>
                <a:ea typeface="Open Sans" panose="020B0606030504020204" pitchFamily="34" charset="0"/>
                <a:cs typeface="Open Sans" panose="020B0606030504020204" pitchFamily="34" charset="0"/>
              </a:rPr>
              <a:t>with each other by </a:t>
            </a:r>
            <a:r>
              <a:rPr lang="en-US" sz="1300" b="1" dirty="0">
                <a:latin typeface="Open Sans" panose="020B0606030504020204" pitchFamily="34" charset="0"/>
                <a:ea typeface="Open Sans" panose="020B0606030504020204" pitchFamily="34" charset="0"/>
                <a:cs typeface="Open Sans" panose="020B0606030504020204" pitchFamily="34" charset="0"/>
              </a:rPr>
              <a:t>shifting the required trust </a:t>
            </a:r>
            <a:r>
              <a:rPr lang="en-US" sz="1300" dirty="0">
                <a:latin typeface="Open Sans" panose="020B0606030504020204" pitchFamily="34" charset="0"/>
                <a:ea typeface="Open Sans" panose="020B0606030504020204" pitchFamily="34" charset="0"/>
                <a:cs typeface="Open Sans" panose="020B0606030504020204" pitchFamily="34" charset="0"/>
              </a:rPr>
              <a:t>from the intermediary to the technology – or rather the network maintaining the blockchain – and thus saves costs and allows to realize process potentials. The removal of intermediaries is called </a:t>
            </a:r>
            <a:r>
              <a:rPr lang="en-US" sz="1300" b="1" dirty="0">
                <a:latin typeface="Open Sans" panose="020B0606030504020204" pitchFamily="34" charset="0"/>
                <a:ea typeface="Open Sans" panose="020B0606030504020204" pitchFamily="34" charset="0"/>
                <a:cs typeface="Open Sans" panose="020B0606030504020204" pitchFamily="34" charset="0"/>
              </a:rPr>
              <a:t>disintermediation</a:t>
            </a:r>
            <a:r>
              <a:rPr lang="en-US" sz="1300" dirty="0">
                <a:latin typeface="Open Sans" panose="020B0606030504020204" pitchFamily="34" charset="0"/>
                <a:ea typeface="Open Sans" panose="020B0606030504020204" pitchFamily="34" charset="0"/>
                <a:cs typeface="Open Sans" panose="020B0606030504020204" pitchFamily="34" charset="0"/>
              </a:rPr>
              <a:t>.</a:t>
            </a: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itel 6">
            <a:extLst>
              <a:ext uri="{FF2B5EF4-FFF2-40B4-BE49-F238E27FC236}">
                <a16:creationId xmlns:a16="http://schemas.microsoft.com/office/drawing/2014/main" id="{D59BCE2F-4DCD-400C-9648-E487723BCE3B}"/>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Why blockchain could be a building block for your problem‘s solution: Disintermediation</a:t>
            </a:r>
          </a:p>
        </p:txBody>
      </p:sp>
      <p:sp>
        <p:nvSpPr>
          <p:cNvPr id="4" name="Foliennummernplatzhalter 3">
            <a:extLst>
              <a:ext uri="{FF2B5EF4-FFF2-40B4-BE49-F238E27FC236}">
                <a16:creationId xmlns:a16="http://schemas.microsoft.com/office/drawing/2014/main" id="{905B7B0E-22F3-4AA9-8F31-BECCFEF01E0F}"/>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10</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5" name="Group 12">
            <a:extLst>
              <a:ext uri="{FF2B5EF4-FFF2-40B4-BE49-F238E27FC236}">
                <a16:creationId xmlns:a16="http://schemas.microsoft.com/office/drawing/2014/main" id="{2F549D18-BA86-412C-85B2-A42ED6C25924}"/>
              </a:ext>
            </a:extLst>
          </p:cNvPr>
          <p:cNvGrpSpPr>
            <a:grpSpLocks noChangeAspect="1"/>
          </p:cNvGrpSpPr>
          <p:nvPr/>
        </p:nvGrpSpPr>
        <p:grpSpPr bwMode="auto">
          <a:xfrm>
            <a:off x="8669900" y="1292021"/>
            <a:ext cx="667266" cy="816545"/>
            <a:chOff x="803" y="803"/>
            <a:chExt cx="371" cy="454"/>
          </a:xfrm>
          <a:solidFill>
            <a:schemeClr val="accent1"/>
          </a:solidFill>
        </p:grpSpPr>
        <p:sp>
          <p:nvSpPr>
            <p:cNvPr id="27" name="Freeform 13">
              <a:extLst>
                <a:ext uri="{FF2B5EF4-FFF2-40B4-BE49-F238E27FC236}">
                  <a16:creationId xmlns:a16="http://schemas.microsoft.com/office/drawing/2014/main" id="{52C0D98F-FAE4-40FB-9D29-622B40B5F3F8}"/>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Oval 14">
              <a:extLst>
                <a:ext uri="{FF2B5EF4-FFF2-40B4-BE49-F238E27FC236}">
                  <a16:creationId xmlns:a16="http://schemas.microsoft.com/office/drawing/2014/main" id="{A4150399-8F76-42B7-9BA8-A623E54A7D29}"/>
                </a:ext>
              </a:extLst>
            </p:cNvPr>
            <p:cNvSpPr>
              <a:spLocks noChangeArrowheads="1"/>
            </p:cNvSpPr>
            <p:nvPr/>
          </p:nvSpPr>
          <p:spPr bwMode="auto">
            <a:xfrm>
              <a:off x="871" y="803"/>
              <a:ext cx="230" cy="230"/>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9" name="Textfeld 28">
            <a:extLst>
              <a:ext uri="{FF2B5EF4-FFF2-40B4-BE49-F238E27FC236}">
                <a16:creationId xmlns:a16="http://schemas.microsoft.com/office/drawing/2014/main" id="{B8E24580-6945-41E6-B8D6-E48D2A7F03BA}"/>
              </a:ext>
            </a:extLst>
          </p:cNvPr>
          <p:cNvSpPr txBox="1"/>
          <p:nvPr/>
        </p:nvSpPr>
        <p:spPr>
          <a:xfrm>
            <a:off x="7737813" y="904001"/>
            <a:ext cx="2531441" cy="388020"/>
          </a:xfrm>
          <a:prstGeom prst="rect">
            <a:avLst/>
          </a:prstGeom>
          <a:noFill/>
        </p:spPr>
        <p:txBody>
          <a:bodyPr wrap="square" lIns="0" tIns="0" rIns="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You</a:t>
            </a:r>
          </a:p>
        </p:txBody>
      </p:sp>
      <p:grpSp>
        <p:nvGrpSpPr>
          <p:cNvPr id="30" name="Group 12">
            <a:extLst>
              <a:ext uri="{FF2B5EF4-FFF2-40B4-BE49-F238E27FC236}">
                <a16:creationId xmlns:a16="http://schemas.microsoft.com/office/drawing/2014/main" id="{965AD496-D43C-4C84-B91D-FA99168562CE}"/>
              </a:ext>
            </a:extLst>
          </p:cNvPr>
          <p:cNvGrpSpPr>
            <a:grpSpLocks noChangeAspect="1"/>
          </p:cNvGrpSpPr>
          <p:nvPr/>
        </p:nvGrpSpPr>
        <p:grpSpPr bwMode="auto">
          <a:xfrm>
            <a:off x="8669900" y="5138055"/>
            <a:ext cx="667266" cy="816545"/>
            <a:chOff x="803" y="803"/>
            <a:chExt cx="371" cy="454"/>
          </a:xfrm>
          <a:solidFill>
            <a:srgbClr val="798BB3"/>
          </a:solidFill>
        </p:grpSpPr>
        <p:sp>
          <p:nvSpPr>
            <p:cNvPr id="31" name="Freeform 13">
              <a:extLst>
                <a:ext uri="{FF2B5EF4-FFF2-40B4-BE49-F238E27FC236}">
                  <a16:creationId xmlns:a16="http://schemas.microsoft.com/office/drawing/2014/main" id="{7EC8D87A-7070-4B14-9CA4-BB14CB862E18}"/>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Oval 14">
              <a:extLst>
                <a:ext uri="{FF2B5EF4-FFF2-40B4-BE49-F238E27FC236}">
                  <a16:creationId xmlns:a16="http://schemas.microsoft.com/office/drawing/2014/main" id="{7F9564AF-086B-47F7-B682-E02AC14B2982}"/>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3" name="Group 12">
            <a:extLst>
              <a:ext uri="{FF2B5EF4-FFF2-40B4-BE49-F238E27FC236}">
                <a16:creationId xmlns:a16="http://schemas.microsoft.com/office/drawing/2014/main" id="{D2D7277F-5056-4C16-A91D-33D07E20EFB8}"/>
              </a:ext>
            </a:extLst>
          </p:cNvPr>
          <p:cNvGrpSpPr>
            <a:grpSpLocks noChangeAspect="1"/>
          </p:cNvGrpSpPr>
          <p:nvPr/>
        </p:nvGrpSpPr>
        <p:grpSpPr bwMode="auto">
          <a:xfrm>
            <a:off x="10566856" y="5138055"/>
            <a:ext cx="667266" cy="816545"/>
            <a:chOff x="803" y="803"/>
            <a:chExt cx="371" cy="454"/>
          </a:xfrm>
          <a:solidFill>
            <a:srgbClr val="798BB3"/>
          </a:solidFill>
        </p:grpSpPr>
        <p:sp>
          <p:nvSpPr>
            <p:cNvPr id="34" name="Freeform 13">
              <a:extLst>
                <a:ext uri="{FF2B5EF4-FFF2-40B4-BE49-F238E27FC236}">
                  <a16:creationId xmlns:a16="http://schemas.microsoft.com/office/drawing/2014/main" id="{3A4EB6AA-1F28-4AA1-945A-39F6FA0B58CC}"/>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Oval 14">
              <a:extLst>
                <a:ext uri="{FF2B5EF4-FFF2-40B4-BE49-F238E27FC236}">
                  <a16:creationId xmlns:a16="http://schemas.microsoft.com/office/drawing/2014/main" id="{FC6BC418-BD47-4951-969C-9E45A34E6EF9}"/>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6" name="Group 12">
            <a:extLst>
              <a:ext uri="{FF2B5EF4-FFF2-40B4-BE49-F238E27FC236}">
                <a16:creationId xmlns:a16="http://schemas.microsoft.com/office/drawing/2014/main" id="{96C2A256-FDD5-46D7-B9D6-8FCEBCB2CCF7}"/>
              </a:ext>
            </a:extLst>
          </p:cNvPr>
          <p:cNvGrpSpPr>
            <a:grpSpLocks noChangeAspect="1"/>
          </p:cNvGrpSpPr>
          <p:nvPr/>
        </p:nvGrpSpPr>
        <p:grpSpPr bwMode="auto">
          <a:xfrm>
            <a:off x="6772944" y="5138055"/>
            <a:ext cx="667266" cy="816545"/>
            <a:chOff x="803" y="803"/>
            <a:chExt cx="371" cy="454"/>
          </a:xfrm>
          <a:solidFill>
            <a:srgbClr val="798BB3"/>
          </a:solidFill>
        </p:grpSpPr>
        <p:sp>
          <p:nvSpPr>
            <p:cNvPr id="37" name="Freeform 13">
              <a:extLst>
                <a:ext uri="{FF2B5EF4-FFF2-40B4-BE49-F238E27FC236}">
                  <a16:creationId xmlns:a16="http://schemas.microsoft.com/office/drawing/2014/main" id="{DA53472B-F81A-411D-AA29-CB177FBC0745}"/>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Oval 14">
              <a:extLst>
                <a:ext uri="{FF2B5EF4-FFF2-40B4-BE49-F238E27FC236}">
                  <a16:creationId xmlns:a16="http://schemas.microsoft.com/office/drawing/2014/main" id="{529BE879-17ED-4017-B08C-4CB401313EAF}"/>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41" name="Gerade Verbindung mit Pfeil 40">
            <a:extLst>
              <a:ext uri="{FF2B5EF4-FFF2-40B4-BE49-F238E27FC236}">
                <a16:creationId xmlns:a16="http://schemas.microsoft.com/office/drawing/2014/main" id="{4FC48521-E4B7-4647-9400-025B12ADDF1C}"/>
              </a:ext>
            </a:extLst>
          </p:cNvPr>
          <p:cNvCxnSpPr/>
          <p:nvPr/>
        </p:nvCxnSpPr>
        <p:spPr>
          <a:xfrm>
            <a:off x="8998571" y="2206178"/>
            <a:ext cx="0" cy="508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19DCEDB3-2CD6-429E-8BF9-61D2CFF3E14F}"/>
              </a:ext>
            </a:extLst>
          </p:cNvPr>
          <p:cNvCxnSpPr/>
          <p:nvPr/>
        </p:nvCxnSpPr>
        <p:spPr>
          <a:xfrm>
            <a:off x="9003533" y="4524963"/>
            <a:ext cx="0" cy="508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02FA9A8A-6BD8-4567-8492-CC135B56F65C}"/>
              </a:ext>
            </a:extLst>
          </p:cNvPr>
          <p:cNvSpPr txBox="1"/>
          <p:nvPr/>
        </p:nvSpPr>
        <p:spPr>
          <a:xfrm>
            <a:off x="6761232" y="6028767"/>
            <a:ext cx="4484602" cy="469232"/>
          </a:xfrm>
          <a:prstGeom prst="rect">
            <a:avLst/>
          </a:prstGeom>
          <a:noFill/>
        </p:spPr>
        <p:txBody>
          <a:bodyPr wrap="square" lIns="0" tIns="0" rIns="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Your business partners (suppliers, customers, etc.)</a:t>
            </a:r>
          </a:p>
        </p:txBody>
      </p:sp>
      <p:cxnSp>
        <p:nvCxnSpPr>
          <p:cNvPr id="45" name="Gerade Verbindung mit Pfeil 44">
            <a:extLst>
              <a:ext uri="{FF2B5EF4-FFF2-40B4-BE49-F238E27FC236}">
                <a16:creationId xmlns:a16="http://schemas.microsoft.com/office/drawing/2014/main" id="{236F6204-9019-43D0-90E3-D58EAFA509D4}"/>
              </a:ext>
            </a:extLst>
          </p:cNvPr>
          <p:cNvCxnSpPr/>
          <p:nvPr/>
        </p:nvCxnSpPr>
        <p:spPr>
          <a:xfrm>
            <a:off x="9970837" y="4524963"/>
            <a:ext cx="507600" cy="508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D143F549-0B94-4B98-A92D-3246DF6E39C6}"/>
              </a:ext>
            </a:extLst>
          </p:cNvPr>
          <p:cNvCxnSpPr>
            <a:cxnSpLocks/>
          </p:cNvCxnSpPr>
          <p:nvPr/>
        </p:nvCxnSpPr>
        <p:spPr>
          <a:xfrm flipH="1">
            <a:off x="7528629" y="4524963"/>
            <a:ext cx="507600" cy="508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Rechteck 63">
            <a:extLst>
              <a:ext uri="{FF2B5EF4-FFF2-40B4-BE49-F238E27FC236}">
                <a16:creationId xmlns:a16="http://schemas.microsoft.com/office/drawing/2014/main" id="{B54FDFCA-3D5A-4BF9-8E93-28575715E33A}"/>
              </a:ext>
            </a:extLst>
          </p:cNvPr>
          <p:cNvSpPr/>
          <p:nvPr/>
        </p:nvSpPr>
        <p:spPr bwMode="gray">
          <a:xfrm>
            <a:off x="6175375" y="2852280"/>
            <a:ext cx="5654675" cy="1598516"/>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Freeform 9">
            <a:extLst>
              <a:ext uri="{FF2B5EF4-FFF2-40B4-BE49-F238E27FC236}">
                <a16:creationId xmlns:a16="http://schemas.microsoft.com/office/drawing/2014/main" id="{B7B2BB2D-D7A6-4AB2-BCA8-C02BD61F7FD4}"/>
              </a:ext>
            </a:extLst>
          </p:cNvPr>
          <p:cNvSpPr>
            <a:spLocks noEditPoints="1"/>
          </p:cNvSpPr>
          <p:nvPr/>
        </p:nvSpPr>
        <p:spPr bwMode="auto">
          <a:xfrm>
            <a:off x="8570161" y="2953340"/>
            <a:ext cx="866745" cy="868843"/>
          </a:xfrm>
          <a:custGeom>
            <a:avLst/>
            <a:gdLst>
              <a:gd name="T0" fmla="*/ 1967 w 3440"/>
              <a:gd name="T1" fmla="*/ 1211 h 3440"/>
              <a:gd name="T2" fmla="*/ 1967 w 3440"/>
              <a:gd name="T3" fmla="*/ 1230 h 3440"/>
              <a:gd name="T4" fmla="*/ 1967 w 3440"/>
              <a:gd name="T5" fmla="*/ 2780 h 3440"/>
              <a:gd name="T6" fmla="*/ 1967 w 3440"/>
              <a:gd name="T7" fmla="*/ 3026 h 3440"/>
              <a:gd name="T8" fmla="*/ 2007 w 3440"/>
              <a:gd name="T9" fmla="*/ 3026 h 3440"/>
              <a:gd name="T10" fmla="*/ 2361 w 3440"/>
              <a:gd name="T11" fmla="*/ 3026 h 3440"/>
              <a:gd name="T12" fmla="*/ 2533 w 3440"/>
              <a:gd name="T13" fmla="*/ 3026 h 3440"/>
              <a:gd name="T14" fmla="*/ 2533 w 3440"/>
              <a:gd name="T15" fmla="*/ 3025 h 3440"/>
              <a:gd name="T16" fmla="*/ 2533 w 3440"/>
              <a:gd name="T17" fmla="*/ 1574 h 3440"/>
              <a:gd name="T18" fmla="*/ 2533 w 3440"/>
              <a:gd name="T19" fmla="*/ 1211 h 3440"/>
              <a:gd name="T20" fmla="*/ 2494 w 3440"/>
              <a:gd name="T21" fmla="*/ 1211 h 3440"/>
              <a:gd name="T22" fmla="*/ 2140 w 3440"/>
              <a:gd name="T23" fmla="*/ 1211 h 3440"/>
              <a:gd name="T24" fmla="*/ 1967 w 3440"/>
              <a:gd name="T25" fmla="*/ 1211 h 3440"/>
              <a:gd name="T26" fmla="*/ 932 w 3440"/>
              <a:gd name="T27" fmla="*/ 1211 h 3440"/>
              <a:gd name="T28" fmla="*/ 932 w 3440"/>
              <a:gd name="T29" fmla="*/ 1230 h 3440"/>
              <a:gd name="T30" fmla="*/ 932 w 3440"/>
              <a:gd name="T31" fmla="*/ 2780 h 3440"/>
              <a:gd name="T32" fmla="*/ 932 w 3440"/>
              <a:gd name="T33" fmla="*/ 3026 h 3440"/>
              <a:gd name="T34" fmla="*/ 950 w 3440"/>
              <a:gd name="T35" fmla="*/ 3026 h 3440"/>
              <a:gd name="T36" fmla="*/ 1315 w 3440"/>
              <a:gd name="T37" fmla="*/ 3026 h 3440"/>
              <a:gd name="T38" fmla="*/ 1490 w 3440"/>
              <a:gd name="T39" fmla="*/ 3026 h 3440"/>
              <a:gd name="T40" fmla="*/ 1490 w 3440"/>
              <a:gd name="T41" fmla="*/ 3025 h 3440"/>
              <a:gd name="T42" fmla="*/ 1490 w 3440"/>
              <a:gd name="T43" fmla="*/ 1574 h 3440"/>
              <a:gd name="T44" fmla="*/ 1490 w 3440"/>
              <a:gd name="T45" fmla="*/ 1211 h 3440"/>
              <a:gd name="T46" fmla="*/ 1453 w 3440"/>
              <a:gd name="T47" fmla="*/ 1211 h 3440"/>
              <a:gd name="T48" fmla="*/ 1087 w 3440"/>
              <a:gd name="T49" fmla="*/ 1211 h 3440"/>
              <a:gd name="T50" fmla="*/ 932 w 3440"/>
              <a:gd name="T51" fmla="*/ 1211 h 3440"/>
              <a:gd name="T52" fmla="*/ 1688 w 3440"/>
              <a:gd name="T53" fmla="*/ 0 h 3440"/>
              <a:gd name="T54" fmla="*/ 1731 w 3440"/>
              <a:gd name="T55" fmla="*/ 0 h 3440"/>
              <a:gd name="T56" fmla="*/ 1753 w 3440"/>
              <a:gd name="T57" fmla="*/ 0 h 3440"/>
              <a:gd name="T58" fmla="*/ 3397 w 3440"/>
              <a:gd name="T59" fmla="*/ 995 h 3440"/>
              <a:gd name="T60" fmla="*/ 3440 w 3440"/>
              <a:gd name="T61" fmla="*/ 1060 h 3440"/>
              <a:gd name="T62" fmla="*/ 3440 w 3440"/>
              <a:gd name="T63" fmla="*/ 1189 h 3440"/>
              <a:gd name="T64" fmla="*/ 3419 w 3440"/>
              <a:gd name="T65" fmla="*/ 1211 h 3440"/>
              <a:gd name="T66" fmla="*/ 3114 w 3440"/>
              <a:gd name="T67" fmla="*/ 1211 h 3440"/>
              <a:gd name="T68" fmla="*/ 3010 w 3440"/>
              <a:gd name="T69" fmla="*/ 1211 h 3440"/>
              <a:gd name="T70" fmla="*/ 3010 w 3440"/>
              <a:gd name="T71" fmla="*/ 1230 h 3440"/>
              <a:gd name="T72" fmla="*/ 3010 w 3440"/>
              <a:gd name="T73" fmla="*/ 2780 h 3440"/>
              <a:gd name="T74" fmla="*/ 3010 w 3440"/>
              <a:gd name="T75" fmla="*/ 3026 h 3440"/>
              <a:gd name="T76" fmla="*/ 3111 w 3440"/>
              <a:gd name="T77" fmla="*/ 3026 h 3440"/>
              <a:gd name="T78" fmla="*/ 3311 w 3440"/>
              <a:gd name="T79" fmla="*/ 3026 h 3440"/>
              <a:gd name="T80" fmla="*/ 3354 w 3440"/>
              <a:gd name="T81" fmla="*/ 3048 h 3440"/>
              <a:gd name="T82" fmla="*/ 3419 w 3440"/>
              <a:gd name="T83" fmla="*/ 3179 h 3440"/>
              <a:gd name="T84" fmla="*/ 3440 w 3440"/>
              <a:gd name="T85" fmla="*/ 3288 h 3440"/>
              <a:gd name="T86" fmla="*/ 3440 w 3440"/>
              <a:gd name="T87" fmla="*/ 3419 h 3440"/>
              <a:gd name="T88" fmla="*/ 3419 w 3440"/>
              <a:gd name="T89" fmla="*/ 3440 h 3440"/>
              <a:gd name="T90" fmla="*/ 22 w 3440"/>
              <a:gd name="T91" fmla="*/ 3440 h 3440"/>
              <a:gd name="T92" fmla="*/ 0 w 3440"/>
              <a:gd name="T93" fmla="*/ 3419 h 3440"/>
              <a:gd name="T94" fmla="*/ 0 w 3440"/>
              <a:gd name="T95" fmla="*/ 3288 h 3440"/>
              <a:gd name="T96" fmla="*/ 44 w 3440"/>
              <a:gd name="T97" fmla="*/ 3179 h 3440"/>
              <a:gd name="T98" fmla="*/ 109 w 3440"/>
              <a:gd name="T99" fmla="*/ 3048 h 3440"/>
              <a:gd name="T100" fmla="*/ 152 w 3440"/>
              <a:gd name="T101" fmla="*/ 3026 h 3440"/>
              <a:gd name="T102" fmla="*/ 298 w 3440"/>
              <a:gd name="T103" fmla="*/ 3026 h 3440"/>
              <a:gd name="T104" fmla="*/ 430 w 3440"/>
              <a:gd name="T105" fmla="*/ 3026 h 3440"/>
              <a:gd name="T106" fmla="*/ 430 w 3440"/>
              <a:gd name="T107" fmla="*/ 3025 h 3440"/>
              <a:gd name="T108" fmla="*/ 430 w 3440"/>
              <a:gd name="T109" fmla="*/ 1574 h 3440"/>
              <a:gd name="T110" fmla="*/ 430 w 3440"/>
              <a:gd name="T111" fmla="*/ 1211 h 3440"/>
              <a:gd name="T112" fmla="*/ 382 w 3440"/>
              <a:gd name="T113" fmla="*/ 1211 h 3440"/>
              <a:gd name="T114" fmla="*/ 22 w 3440"/>
              <a:gd name="T115" fmla="*/ 1211 h 3440"/>
              <a:gd name="T116" fmla="*/ 0 w 3440"/>
              <a:gd name="T117" fmla="*/ 1189 h 3440"/>
              <a:gd name="T118" fmla="*/ 0 w 3440"/>
              <a:gd name="T119" fmla="*/ 1060 h 3440"/>
              <a:gd name="T120" fmla="*/ 44 w 3440"/>
              <a:gd name="T121" fmla="*/ 995 h 3440"/>
              <a:gd name="T122" fmla="*/ 1688 w 3440"/>
              <a:gd name="T123" fmla="*/ 0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0" h="3440">
                <a:moveTo>
                  <a:pt x="1967" y="1211"/>
                </a:moveTo>
                <a:lnTo>
                  <a:pt x="1967" y="1230"/>
                </a:lnTo>
                <a:cubicBezTo>
                  <a:pt x="1967" y="1374"/>
                  <a:pt x="1967" y="1758"/>
                  <a:pt x="1967" y="2780"/>
                </a:cubicBezTo>
                <a:lnTo>
                  <a:pt x="1967" y="3026"/>
                </a:lnTo>
                <a:lnTo>
                  <a:pt x="2007" y="3026"/>
                </a:lnTo>
                <a:cubicBezTo>
                  <a:pt x="2068" y="3026"/>
                  <a:pt x="2174" y="3026"/>
                  <a:pt x="2361" y="3026"/>
                </a:cubicBezTo>
                <a:lnTo>
                  <a:pt x="2533" y="3026"/>
                </a:lnTo>
                <a:lnTo>
                  <a:pt x="2533" y="3025"/>
                </a:lnTo>
                <a:cubicBezTo>
                  <a:pt x="2533" y="2873"/>
                  <a:pt x="2533" y="2497"/>
                  <a:pt x="2533" y="1574"/>
                </a:cubicBezTo>
                <a:lnTo>
                  <a:pt x="2533" y="1211"/>
                </a:lnTo>
                <a:lnTo>
                  <a:pt x="2494" y="1211"/>
                </a:lnTo>
                <a:cubicBezTo>
                  <a:pt x="2433" y="1211"/>
                  <a:pt x="2327" y="1211"/>
                  <a:pt x="2140" y="1211"/>
                </a:cubicBezTo>
                <a:lnTo>
                  <a:pt x="1967" y="1211"/>
                </a:lnTo>
                <a:close/>
                <a:moveTo>
                  <a:pt x="932" y="1211"/>
                </a:moveTo>
                <a:lnTo>
                  <a:pt x="932" y="1230"/>
                </a:lnTo>
                <a:cubicBezTo>
                  <a:pt x="932" y="1374"/>
                  <a:pt x="932" y="1758"/>
                  <a:pt x="932" y="2780"/>
                </a:cubicBezTo>
                <a:lnTo>
                  <a:pt x="932" y="3026"/>
                </a:lnTo>
                <a:lnTo>
                  <a:pt x="950" y="3026"/>
                </a:lnTo>
                <a:cubicBezTo>
                  <a:pt x="1013" y="3026"/>
                  <a:pt x="1123" y="3026"/>
                  <a:pt x="1315" y="3026"/>
                </a:cubicBezTo>
                <a:lnTo>
                  <a:pt x="1490" y="3026"/>
                </a:lnTo>
                <a:lnTo>
                  <a:pt x="1490" y="3025"/>
                </a:lnTo>
                <a:cubicBezTo>
                  <a:pt x="1490" y="2873"/>
                  <a:pt x="1490" y="2497"/>
                  <a:pt x="1490" y="1574"/>
                </a:cubicBezTo>
                <a:lnTo>
                  <a:pt x="1490" y="1211"/>
                </a:lnTo>
                <a:lnTo>
                  <a:pt x="1453" y="1211"/>
                </a:lnTo>
                <a:cubicBezTo>
                  <a:pt x="1390" y="1211"/>
                  <a:pt x="1280" y="1211"/>
                  <a:pt x="1087" y="1211"/>
                </a:cubicBezTo>
                <a:lnTo>
                  <a:pt x="932" y="1211"/>
                </a:lnTo>
                <a:close/>
                <a:moveTo>
                  <a:pt x="1688" y="0"/>
                </a:moveTo>
                <a:cubicBezTo>
                  <a:pt x="1710" y="0"/>
                  <a:pt x="1710" y="0"/>
                  <a:pt x="1731" y="0"/>
                </a:cubicBezTo>
                <a:cubicBezTo>
                  <a:pt x="1731" y="0"/>
                  <a:pt x="1753" y="0"/>
                  <a:pt x="1753" y="0"/>
                </a:cubicBezTo>
                <a:cubicBezTo>
                  <a:pt x="1753" y="0"/>
                  <a:pt x="1753" y="0"/>
                  <a:pt x="3397" y="995"/>
                </a:cubicBezTo>
                <a:cubicBezTo>
                  <a:pt x="3419" y="1016"/>
                  <a:pt x="3440" y="1038"/>
                  <a:pt x="3440" y="1060"/>
                </a:cubicBezTo>
                <a:cubicBezTo>
                  <a:pt x="3440" y="1060"/>
                  <a:pt x="3440" y="1060"/>
                  <a:pt x="3440" y="1189"/>
                </a:cubicBezTo>
                <a:cubicBezTo>
                  <a:pt x="3440" y="1189"/>
                  <a:pt x="3440" y="1211"/>
                  <a:pt x="3419" y="1211"/>
                </a:cubicBezTo>
                <a:cubicBezTo>
                  <a:pt x="3419" y="1211"/>
                  <a:pt x="3419" y="1211"/>
                  <a:pt x="3114" y="1211"/>
                </a:cubicBezTo>
                <a:lnTo>
                  <a:pt x="3010" y="1211"/>
                </a:lnTo>
                <a:lnTo>
                  <a:pt x="3010" y="1230"/>
                </a:lnTo>
                <a:cubicBezTo>
                  <a:pt x="3010" y="1374"/>
                  <a:pt x="3010" y="1758"/>
                  <a:pt x="3010" y="2780"/>
                </a:cubicBezTo>
                <a:lnTo>
                  <a:pt x="3010" y="3026"/>
                </a:lnTo>
                <a:lnTo>
                  <a:pt x="3111" y="3026"/>
                </a:lnTo>
                <a:cubicBezTo>
                  <a:pt x="3159" y="3026"/>
                  <a:pt x="3224" y="3026"/>
                  <a:pt x="3311" y="3026"/>
                </a:cubicBezTo>
                <a:cubicBezTo>
                  <a:pt x="3332" y="3026"/>
                  <a:pt x="3354" y="3026"/>
                  <a:pt x="3354" y="3048"/>
                </a:cubicBezTo>
                <a:cubicBezTo>
                  <a:pt x="3354" y="3048"/>
                  <a:pt x="3354" y="3048"/>
                  <a:pt x="3419" y="3179"/>
                </a:cubicBezTo>
                <a:cubicBezTo>
                  <a:pt x="3440" y="3201"/>
                  <a:pt x="3440" y="3266"/>
                  <a:pt x="3440" y="3288"/>
                </a:cubicBezTo>
                <a:cubicBezTo>
                  <a:pt x="3440" y="3288"/>
                  <a:pt x="3440" y="3288"/>
                  <a:pt x="3440" y="3419"/>
                </a:cubicBezTo>
                <a:cubicBezTo>
                  <a:pt x="3440" y="3419"/>
                  <a:pt x="3440" y="3440"/>
                  <a:pt x="3419" y="3440"/>
                </a:cubicBezTo>
                <a:cubicBezTo>
                  <a:pt x="3419" y="3440"/>
                  <a:pt x="3419" y="3440"/>
                  <a:pt x="22" y="3440"/>
                </a:cubicBezTo>
                <a:cubicBezTo>
                  <a:pt x="22" y="3440"/>
                  <a:pt x="0" y="3419"/>
                  <a:pt x="0" y="3419"/>
                </a:cubicBezTo>
                <a:cubicBezTo>
                  <a:pt x="0" y="3419"/>
                  <a:pt x="0" y="3419"/>
                  <a:pt x="0" y="3288"/>
                </a:cubicBezTo>
                <a:cubicBezTo>
                  <a:pt x="0" y="3266"/>
                  <a:pt x="22" y="3201"/>
                  <a:pt x="44" y="3179"/>
                </a:cubicBezTo>
                <a:cubicBezTo>
                  <a:pt x="44" y="3179"/>
                  <a:pt x="44" y="3179"/>
                  <a:pt x="109" y="3048"/>
                </a:cubicBezTo>
                <a:cubicBezTo>
                  <a:pt x="109" y="3026"/>
                  <a:pt x="130" y="3026"/>
                  <a:pt x="152" y="3026"/>
                </a:cubicBezTo>
                <a:cubicBezTo>
                  <a:pt x="152" y="3026"/>
                  <a:pt x="152" y="3026"/>
                  <a:pt x="298" y="3026"/>
                </a:cubicBezTo>
                <a:lnTo>
                  <a:pt x="430" y="3026"/>
                </a:lnTo>
                <a:lnTo>
                  <a:pt x="430" y="3025"/>
                </a:lnTo>
                <a:cubicBezTo>
                  <a:pt x="430" y="2873"/>
                  <a:pt x="430" y="2497"/>
                  <a:pt x="430" y="1574"/>
                </a:cubicBezTo>
                <a:lnTo>
                  <a:pt x="430" y="1211"/>
                </a:lnTo>
                <a:lnTo>
                  <a:pt x="382" y="1211"/>
                </a:lnTo>
                <a:cubicBezTo>
                  <a:pt x="312" y="1211"/>
                  <a:pt x="201" y="1211"/>
                  <a:pt x="22" y="1211"/>
                </a:cubicBezTo>
                <a:cubicBezTo>
                  <a:pt x="22" y="1211"/>
                  <a:pt x="0" y="1189"/>
                  <a:pt x="0" y="1189"/>
                </a:cubicBezTo>
                <a:cubicBezTo>
                  <a:pt x="0" y="1189"/>
                  <a:pt x="0" y="1189"/>
                  <a:pt x="0" y="1060"/>
                </a:cubicBezTo>
                <a:cubicBezTo>
                  <a:pt x="0" y="1038"/>
                  <a:pt x="22" y="1016"/>
                  <a:pt x="44" y="995"/>
                </a:cubicBezTo>
                <a:cubicBezTo>
                  <a:pt x="44" y="995"/>
                  <a:pt x="44" y="995"/>
                  <a:pt x="1688" y="0"/>
                </a:cubicBezTo>
                <a:close/>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22" name="Textfeld 21">
            <a:extLst>
              <a:ext uri="{FF2B5EF4-FFF2-40B4-BE49-F238E27FC236}">
                <a16:creationId xmlns:a16="http://schemas.microsoft.com/office/drawing/2014/main" id="{F1BF3BC0-038E-4C99-9DE3-81673EB765FB}"/>
              </a:ext>
            </a:extLst>
          </p:cNvPr>
          <p:cNvSpPr txBox="1"/>
          <p:nvPr/>
        </p:nvSpPr>
        <p:spPr>
          <a:xfrm>
            <a:off x="7957483" y="3925109"/>
            <a:ext cx="2092100" cy="469232"/>
          </a:xfrm>
          <a:prstGeom prst="rect">
            <a:avLst/>
          </a:prstGeom>
          <a:noFill/>
        </p:spPr>
        <p:txBody>
          <a:bodyPr wrap="square" lIns="0" tIns="0" rIns="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Intermediaries</a:t>
            </a:r>
          </a:p>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(e.g. banks, notaries, …)</a:t>
            </a:r>
          </a:p>
        </p:txBody>
      </p:sp>
      <p:grpSp>
        <p:nvGrpSpPr>
          <p:cNvPr id="74" name="Gruppieren 73">
            <a:extLst>
              <a:ext uri="{FF2B5EF4-FFF2-40B4-BE49-F238E27FC236}">
                <a16:creationId xmlns:a16="http://schemas.microsoft.com/office/drawing/2014/main" id="{2AA09561-10A1-4141-A865-B609897CA0F3}"/>
              </a:ext>
            </a:extLst>
          </p:cNvPr>
          <p:cNvGrpSpPr/>
          <p:nvPr/>
        </p:nvGrpSpPr>
        <p:grpSpPr>
          <a:xfrm>
            <a:off x="10290763" y="3193934"/>
            <a:ext cx="1442323" cy="457604"/>
            <a:chOff x="10057111" y="3154248"/>
            <a:chExt cx="1442323" cy="457604"/>
          </a:xfrm>
        </p:grpSpPr>
        <p:grpSp>
          <p:nvGrpSpPr>
            <p:cNvPr id="60" name="Group 18">
              <a:extLst>
                <a:ext uri="{FF2B5EF4-FFF2-40B4-BE49-F238E27FC236}">
                  <a16:creationId xmlns:a16="http://schemas.microsoft.com/office/drawing/2014/main" id="{BAAB3779-EDE2-4616-AE2F-A0D576A1865E}"/>
                </a:ext>
              </a:extLst>
            </p:cNvPr>
            <p:cNvGrpSpPr>
              <a:grpSpLocks noChangeAspect="1"/>
            </p:cNvGrpSpPr>
            <p:nvPr/>
          </p:nvGrpSpPr>
          <p:grpSpPr bwMode="auto">
            <a:xfrm>
              <a:off x="10057111" y="3253228"/>
              <a:ext cx="1442323" cy="269067"/>
              <a:chOff x="803" y="804"/>
              <a:chExt cx="461" cy="86"/>
            </a:xfrm>
            <a:solidFill>
              <a:schemeClr val="accent1"/>
            </a:solidFill>
          </p:grpSpPr>
          <p:sp>
            <p:nvSpPr>
              <p:cNvPr id="61" name="Freeform 19">
                <a:extLst>
                  <a:ext uri="{FF2B5EF4-FFF2-40B4-BE49-F238E27FC236}">
                    <a16:creationId xmlns:a16="http://schemas.microsoft.com/office/drawing/2014/main" id="{D4A8B17C-D4FD-4EC6-A614-C6D84C7038FF}"/>
                  </a:ext>
                </a:extLst>
              </p:cNvPr>
              <p:cNvSpPr>
                <a:spLocks/>
              </p:cNvSpPr>
              <p:nvPr/>
            </p:nvSpPr>
            <p:spPr bwMode="auto">
              <a:xfrm>
                <a:off x="803" y="804"/>
                <a:ext cx="156" cy="86"/>
              </a:xfrm>
              <a:custGeom>
                <a:avLst/>
                <a:gdLst>
                  <a:gd name="T0" fmla="*/ 0 w 156"/>
                  <a:gd name="T1" fmla="*/ 86 h 86"/>
                  <a:gd name="T2" fmla="*/ 130 w 156"/>
                  <a:gd name="T3" fmla="*/ 86 h 86"/>
                  <a:gd name="T4" fmla="*/ 156 w 156"/>
                  <a:gd name="T5" fmla="*/ 43 h 86"/>
                  <a:gd name="T6" fmla="*/ 130 w 156"/>
                  <a:gd name="T7" fmla="*/ 0 h 86"/>
                  <a:gd name="T8" fmla="*/ 0 w 156"/>
                  <a:gd name="T9" fmla="*/ 0 h 86"/>
                  <a:gd name="T10" fmla="*/ 27 w 156"/>
                  <a:gd name="T11" fmla="*/ 43 h 86"/>
                  <a:gd name="T12" fmla="*/ 0 w 156"/>
                  <a:gd name="T13" fmla="*/ 86 h 86"/>
                  <a:gd name="T14" fmla="*/ 0 w 156"/>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86">
                    <a:moveTo>
                      <a:pt x="0" y="86"/>
                    </a:moveTo>
                    <a:lnTo>
                      <a:pt x="130" y="86"/>
                    </a:lnTo>
                    <a:lnTo>
                      <a:pt x="156" y="43"/>
                    </a:lnTo>
                    <a:lnTo>
                      <a:pt x="130" y="0"/>
                    </a:lnTo>
                    <a:lnTo>
                      <a:pt x="0" y="0"/>
                    </a:lnTo>
                    <a:lnTo>
                      <a:pt x="27" y="43"/>
                    </a:lnTo>
                    <a:lnTo>
                      <a:pt x="0" y="86"/>
                    </a:lnTo>
                    <a:lnTo>
                      <a:pt x="0" y="86"/>
                    </a:lnTo>
                    <a:close/>
                  </a:path>
                </a:pathLst>
              </a:custGeom>
              <a:solidFill>
                <a:srgbClr val="798BB3"/>
              </a:solidFill>
              <a:ln w="19050">
                <a:solidFill>
                  <a:srgbClr val="798BB3"/>
                </a:solidFill>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2" name="Freeform 20">
                <a:extLst>
                  <a:ext uri="{FF2B5EF4-FFF2-40B4-BE49-F238E27FC236}">
                    <a16:creationId xmlns:a16="http://schemas.microsoft.com/office/drawing/2014/main" id="{0C7E0458-A94C-4AAF-B187-20BACD934B99}"/>
                  </a:ext>
                </a:extLst>
              </p:cNvPr>
              <p:cNvSpPr>
                <a:spLocks/>
              </p:cNvSpPr>
              <p:nvPr/>
            </p:nvSpPr>
            <p:spPr bwMode="auto">
              <a:xfrm>
                <a:off x="956" y="804"/>
                <a:ext cx="155" cy="86"/>
              </a:xfrm>
              <a:custGeom>
                <a:avLst/>
                <a:gdLst>
                  <a:gd name="T0" fmla="*/ 0 w 155"/>
                  <a:gd name="T1" fmla="*/ 86 h 86"/>
                  <a:gd name="T2" fmla="*/ 128 w 155"/>
                  <a:gd name="T3" fmla="*/ 86 h 86"/>
                  <a:gd name="T4" fmla="*/ 155 w 155"/>
                  <a:gd name="T5" fmla="*/ 43 h 86"/>
                  <a:gd name="T6" fmla="*/ 128 w 155"/>
                  <a:gd name="T7" fmla="*/ 0 h 86"/>
                  <a:gd name="T8" fmla="*/ 0 w 155"/>
                  <a:gd name="T9" fmla="*/ 0 h 86"/>
                  <a:gd name="T10" fmla="*/ 26 w 155"/>
                  <a:gd name="T11" fmla="*/ 43 h 86"/>
                  <a:gd name="T12" fmla="*/ 0 w 155"/>
                  <a:gd name="T13" fmla="*/ 86 h 86"/>
                  <a:gd name="T14" fmla="*/ 0 w 15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86">
                    <a:moveTo>
                      <a:pt x="0" y="86"/>
                    </a:moveTo>
                    <a:lnTo>
                      <a:pt x="128" y="86"/>
                    </a:lnTo>
                    <a:lnTo>
                      <a:pt x="155" y="43"/>
                    </a:lnTo>
                    <a:lnTo>
                      <a:pt x="128" y="0"/>
                    </a:lnTo>
                    <a:lnTo>
                      <a:pt x="0" y="0"/>
                    </a:lnTo>
                    <a:lnTo>
                      <a:pt x="26" y="43"/>
                    </a:lnTo>
                    <a:lnTo>
                      <a:pt x="0" y="86"/>
                    </a:lnTo>
                    <a:lnTo>
                      <a:pt x="0" y="86"/>
                    </a:lnTo>
                    <a:close/>
                  </a:path>
                </a:pathLst>
              </a:custGeom>
              <a:noFill/>
              <a:ln w="19050">
                <a:solidFill>
                  <a:srgbClr val="798BB3"/>
                </a:solidFill>
                <a:prstDash val="dash"/>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3" name="Freeform 21">
                <a:extLst>
                  <a:ext uri="{FF2B5EF4-FFF2-40B4-BE49-F238E27FC236}">
                    <a16:creationId xmlns:a16="http://schemas.microsoft.com/office/drawing/2014/main" id="{BC358FCE-C61D-48A3-A107-083F828BCF68}"/>
                  </a:ext>
                </a:extLst>
              </p:cNvPr>
              <p:cNvSpPr>
                <a:spLocks/>
              </p:cNvSpPr>
              <p:nvPr/>
            </p:nvSpPr>
            <p:spPr bwMode="auto">
              <a:xfrm>
                <a:off x="1107" y="804"/>
                <a:ext cx="157" cy="86"/>
              </a:xfrm>
              <a:custGeom>
                <a:avLst/>
                <a:gdLst>
                  <a:gd name="T0" fmla="*/ 0 w 157"/>
                  <a:gd name="T1" fmla="*/ 86 h 86"/>
                  <a:gd name="T2" fmla="*/ 129 w 157"/>
                  <a:gd name="T3" fmla="*/ 86 h 86"/>
                  <a:gd name="T4" fmla="*/ 157 w 157"/>
                  <a:gd name="T5" fmla="*/ 43 h 86"/>
                  <a:gd name="T6" fmla="*/ 129 w 157"/>
                  <a:gd name="T7" fmla="*/ 0 h 86"/>
                  <a:gd name="T8" fmla="*/ 0 w 157"/>
                  <a:gd name="T9" fmla="*/ 0 h 86"/>
                  <a:gd name="T10" fmla="*/ 26 w 157"/>
                  <a:gd name="T11" fmla="*/ 43 h 86"/>
                  <a:gd name="T12" fmla="*/ 0 w 157"/>
                  <a:gd name="T13" fmla="*/ 86 h 86"/>
                  <a:gd name="T14" fmla="*/ 0 w 157"/>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86">
                    <a:moveTo>
                      <a:pt x="0" y="86"/>
                    </a:moveTo>
                    <a:lnTo>
                      <a:pt x="129" y="86"/>
                    </a:lnTo>
                    <a:lnTo>
                      <a:pt x="157" y="43"/>
                    </a:lnTo>
                    <a:lnTo>
                      <a:pt x="129" y="0"/>
                    </a:lnTo>
                    <a:lnTo>
                      <a:pt x="0" y="0"/>
                    </a:lnTo>
                    <a:lnTo>
                      <a:pt x="26" y="43"/>
                    </a:lnTo>
                    <a:lnTo>
                      <a:pt x="0" y="86"/>
                    </a:lnTo>
                    <a:lnTo>
                      <a:pt x="0" y="86"/>
                    </a:lnTo>
                    <a:close/>
                  </a:path>
                </a:pathLst>
              </a:custGeom>
              <a:solidFill>
                <a:srgbClr val="798BB3"/>
              </a:solidFill>
              <a:ln w="19050">
                <a:solidFill>
                  <a:srgbClr val="798BB3"/>
                </a:solidFill>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65" name="Textfeld 64">
              <a:extLst>
                <a:ext uri="{FF2B5EF4-FFF2-40B4-BE49-F238E27FC236}">
                  <a16:creationId xmlns:a16="http://schemas.microsoft.com/office/drawing/2014/main" id="{48B4D0B1-5F83-4574-B300-5DADAA3DEE22}"/>
                </a:ext>
              </a:extLst>
            </p:cNvPr>
            <p:cNvSpPr txBox="1"/>
            <p:nvPr/>
          </p:nvSpPr>
          <p:spPr>
            <a:xfrm>
              <a:off x="10540085" y="3154248"/>
              <a:ext cx="457604" cy="457604"/>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3600"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76" name="Textfeld 75">
            <a:extLst>
              <a:ext uri="{FF2B5EF4-FFF2-40B4-BE49-F238E27FC236}">
                <a16:creationId xmlns:a16="http://schemas.microsoft.com/office/drawing/2014/main" id="{FD37CC21-4687-40B7-A572-369049D74C68}"/>
              </a:ext>
            </a:extLst>
          </p:cNvPr>
          <p:cNvSpPr txBox="1"/>
          <p:nvPr/>
        </p:nvSpPr>
        <p:spPr>
          <a:xfrm>
            <a:off x="8774731" y="3228933"/>
            <a:ext cx="457604" cy="457604"/>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6600"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2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7" name="Textfeld 76">
            <a:extLst>
              <a:ext uri="{FF2B5EF4-FFF2-40B4-BE49-F238E27FC236}">
                <a16:creationId xmlns:a16="http://schemas.microsoft.com/office/drawing/2014/main" id="{89402093-1B97-4958-950A-793905CD5DB2}"/>
              </a:ext>
            </a:extLst>
          </p:cNvPr>
          <p:cNvSpPr txBox="1"/>
          <p:nvPr/>
        </p:nvSpPr>
        <p:spPr>
          <a:xfrm>
            <a:off x="10297458" y="3925109"/>
            <a:ext cx="1428932" cy="469232"/>
          </a:xfrm>
          <a:prstGeom prst="rect">
            <a:avLst/>
          </a:prstGeom>
          <a:noFill/>
        </p:spPr>
        <p:txBody>
          <a:bodyPr wrap="squar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Process </a:t>
            </a:r>
          </a:p>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inefficiencies</a:t>
            </a:r>
          </a:p>
        </p:txBody>
      </p:sp>
      <p:grpSp>
        <p:nvGrpSpPr>
          <p:cNvPr id="79" name="Gruppieren 78">
            <a:extLst>
              <a:ext uri="{FF2B5EF4-FFF2-40B4-BE49-F238E27FC236}">
                <a16:creationId xmlns:a16="http://schemas.microsoft.com/office/drawing/2014/main" id="{0AA32A71-9AB8-461F-8CF8-07DBDC31BD57}"/>
              </a:ext>
            </a:extLst>
          </p:cNvPr>
          <p:cNvGrpSpPr/>
          <p:nvPr/>
        </p:nvGrpSpPr>
        <p:grpSpPr>
          <a:xfrm>
            <a:off x="6512590" y="3080343"/>
            <a:ext cx="777875" cy="772723"/>
            <a:chOff x="6870700" y="3080343"/>
            <a:chExt cx="777875" cy="772723"/>
          </a:xfrm>
        </p:grpSpPr>
        <p:grpSp>
          <p:nvGrpSpPr>
            <p:cNvPr id="73" name="Gruppieren 72">
              <a:extLst>
                <a:ext uri="{FF2B5EF4-FFF2-40B4-BE49-F238E27FC236}">
                  <a16:creationId xmlns:a16="http://schemas.microsoft.com/office/drawing/2014/main" id="{974AF0C5-FEC3-4059-BF6E-116B32481733}"/>
                </a:ext>
              </a:extLst>
            </p:cNvPr>
            <p:cNvGrpSpPr/>
            <p:nvPr/>
          </p:nvGrpSpPr>
          <p:grpSpPr>
            <a:xfrm>
              <a:off x="6870700" y="3080343"/>
              <a:ext cx="777875" cy="697313"/>
              <a:chOff x="6808015" y="3494799"/>
              <a:chExt cx="777875" cy="697313"/>
            </a:xfrm>
          </p:grpSpPr>
          <p:sp>
            <p:nvSpPr>
              <p:cNvPr id="59" name="Freeform 25">
                <a:extLst>
                  <a:ext uri="{FF2B5EF4-FFF2-40B4-BE49-F238E27FC236}">
                    <a16:creationId xmlns:a16="http://schemas.microsoft.com/office/drawing/2014/main" id="{EBFAC683-5D38-48E8-B1EC-E4CFF4D05549}"/>
                  </a:ext>
                </a:extLst>
              </p:cNvPr>
              <p:cNvSpPr>
                <a:spLocks noEditPoints="1"/>
              </p:cNvSpPr>
              <p:nvPr/>
            </p:nvSpPr>
            <p:spPr bwMode="auto">
              <a:xfrm>
                <a:off x="6929464" y="3494799"/>
                <a:ext cx="569104" cy="426441"/>
              </a:xfrm>
              <a:custGeom>
                <a:avLst/>
                <a:gdLst>
                  <a:gd name="T0" fmla="*/ 3120 w 6120"/>
                  <a:gd name="T1" fmla="*/ 1040 h 4584"/>
                  <a:gd name="T2" fmla="*/ 3528 w 6120"/>
                  <a:gd name="T3" fmla="*/ 131 h 4584"/>
                  <a:gd name="T4" fmla="*/ 2785 w 6120"/>
                  <a:gd name="T5" fmla="*/ 290 h 4584"/>
                  <a:gd name="T6" fmla="*/ 2070 w 6120"/>
                  <a:gd name="T7" fmla="*/ 176 h 4584"/>
                  <a:gd name="T8" fmla="*/ 2520 w 6120"/>
                  <a:gd name="T9" fmla="*/ 1069 h 4584"/>
                  <a:gd name="T10" fmla="*/ 2564 w 6120"/>
                  <a:gd name="T11" fmla="*/ 4323 h 4584"/>
                  <a:gd name="T12" fmla="*/ 3120 w 6120"/>
                  <a:gd name="T13" fmla="*/ 1040 h 4584"/>
                  <a:gd name="T14" fmla="*/ 3226 w 6120"/>
                  <a:gd name="T15" fmla="*/ 3267 h 4584"/>
                  <a:gd name="T16" fmla="*/ 3026 w 6120"/>
                  <a:gd name="T17" fmla="*/ 3398 h 4584"/>
                  <a:gd name="T18" fmla="*/ 2977 w 6120"/>
                  <a:gd name="T19" fmla="*/ 3459 h 4584"/>
                  <a:gd name="T20" fmla="*/ 2981 w 6120"/>
                  <a:gd name="T21" fmla="*/ 3565 h 4584"/>
                  <a:gd name="T22" fmla="*/ 2932 w 6120"/>
                  <a:gd name="T23" fmla="*/ 3614 h 4584"/>
                  <a:gd name="T24" fmla="*/ 2822 w 6120"/>
                  <a:gd name="T25" fmla="*/ 3618 h 4584"/>
                  <a:gd name="T26" fmla="*/ 2769 w 6120"/>
                  <a:gd name="T27" fmla="*/ 3565 h 4584"/>
                  <a:gd name="T28" fmla="*/ 2769 w 6120"/>
                  <a:gd name="T29" fmla="*/ 3487 h 4584"/>
                  <a:gd name="T30" fmla="*/ 2711 w 6120"/>
                  <a:gd name="T31" fmla="*/ 3422 h 4584"/>
                  <a:gd name="T32" fmla="*/ 2507 w 6120"/>
                  <a:gd name="T33" fmla="*/ 3369 h 4584"/>
                  <a:gd name="T34" fmla="*/ 2462 w 6120"/>
                  <a:gd name="T35" fmla="*/ 3279 h 4584"/>
                  <a:gd name="T36" fmla="*/ 2495 w 6120"/>
                  <a:gd name="T37" fmla="*/ 3161 h 4584"/>
                  <a:gd name="T38" fmla="*/ 2560 w 6120"/>
                  <a:gd name="T39" fmla="*/ 3133 h 4584"/>
                  <a:gd name="T40" fmla="*/ 2789 w 6120"/>
                  <a:gd name="T41" fmla="*/ 3194 h 4584"/>
                  <a:gd name="T42" fmla="*/ 2936 w 6120"/>
                  <a:gd name="T43" fmla="*/ 3173 h 4584"/>
                  <a:gd name="T44" fmla="*/ 2960 w 6120"/>
                  <a:gd name="T45" fmla="*/ 2974 h 4584"/>
                  <a:gd name="T46" fmla="*/ 2875 w 6120"/>
                  <a:gd name="T47" fmla="*/ 2925 h 4584"/>
                  <a:gd name="T48" fmla="*/ 2642 w 6120"/>
                  <a:gd name="T49" fmla="*/ 2827 h 4584"/>
                  <a:gd name="T50" fmla="*/ 2454 w 6120"/>
                  <a:gd name="T51" fmla="*/ 2521 h 4584"/>
                  <a:gd name="T52" fmla="*/ 2699 w 6120"/>
                  <a:gd name="T53" fmla="*/ 2203 h 4584"/>
                  <a:gd name="T54" fmla="*/ 2764 w 6120"/>
                  <a:gd name="T55" fmla="*/ 2113 h 4584"/>
                  <a:gd name="T56" fmla="*/ 2760 w 6120"/>
                  <a:gd name="T57" fmla="*/ 2048 h 4584"/>
                  <a:gd name="T58" fmla="*/ 2818 w 6120"/>
                  <a:gd name="T59" fmla="*/ 1991 h 4584"/>
                  <a:gd name="T60" fmla="*/ 2862 w 6120"/>
                  <a:gd name="T61" fmla="*/ 1991 h 4584"/>
                  <a:gd name="T62" fmla="*/ 2969 w 6120"/>
                  <a:gd name="T63" fmla="*/ 2089 h 4584"/>
                  <a:gd name="T64" fmla="*/ 3042 w 6120"/>
                  <a:gd name="T65" fmla="*/ 2174 h 4584"/>
                  <a:gd name="T66" fmla="*/ 3201 w 6120"/>
                  <a:gd name="T67" fmla="*/ 2219 h 4584"/>
                  <a:gd name="T68" fmla="*/ 3234 w 6120"/>
                  <a:gd name="T69" fmla="*/ 2280 h 4584"/>
                  <a:gd name="T70" fmla="*/ 3197 w 6120"/>
                  <a:gd name="T71" fmla="*/ 2411 h 4584"/>
                  <a:gd name="T72" fmla="*/ 3128 w 6120"/>
                  <a:gd name="T73" fmla="*/ 2439 h 4584"/>
                  <a:gd name="T74" fmla="*/ 2875 w 6120"/>
                  <a:gd name="T75" fmla="*/ 2394 h 4584"/>
                  <a:gd name="T76" fmla="*/ 2809 w 6120"/>
                  <a:gd name="T77" fmla="*/ 2411 h 4584"/>
                  <a:gd name="T78" fmla="*/ 2785 w 6120"/>
                  <a:gd name="T79" fmla="*/ 2578 h 4584"/>
                  <a:gd name="T80" fmla="*/ 2899 w 6120"/>
                  <a:gd name="T81" fmla="*/ 2639 h 4584"/>
                  <a:gd name="T82" fmla="*/ 3099 w 6120"/>
                  <a:gd name="T83" fmla="*/ 2725 h 4584"/>
                  <a:gd name="T84" fmla="*/ 3226 w 6120"/>
                  <a:gd name="T85" fmla="*/ 3267 h 4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20" h="4584">
                    <a:moveTo>
                      <a:pt x="3120" y="1040"/>
                    </a:moveTo>
                    <a:cubicBezTo>
                      <a:pt x="3454" y="767"/>
                      <a:pt x="3659" y="160"/>
                      <a:pt x="3528" y="131"/>
                    </a:cubicBezTo>
                    <a:cubicBezTo>
                      <a:pt x="3352" y="102"/>
                      <a:pt x="2973" y="261"/>
                      <a:pt x="2785" y="290"/>
                    </a:cubicBezTo>
                    <a:cubicBezTo>
                      <a:pt x="2520" y="319"/>
                      <a:pt x="2230" y="0"/>
                      <a:pt x="2070" y="176"/>
                    </a:cubicBezTo>
                    <a:cubicBezTo>
                      <a:pt x="1940" y="319"/>
                      <a:pt x="2172" y="841"/>
                      <a:pt x="2520" y="1069"/>
                    </a:cubicBezTo>
                    <a:cubicBezTo>
                      <a:pt x="1470" y="1575"/>
                      <a:pt x="0" y="4136"/>
                      <a:pt x="2564" y="4323"/>
                    </a:cubicBezTo>
                    <a:cubicBezTo>
                      <a:pt x="6120" y="4584"/>
                      <a:pt x="4344" y="1534"/>
                      <a:pt x="3120" y="1040"/>
                    </a:cubicBezTo>
                    <a:close/>
                    <a:moveTo>
                      <a:pt x="3226" y="3267"/>
                    </a:moveTo>
                    <a:cubicBezTo>
                      <a:pt x="3173" y="3328"/>
                      <a:pt x="3107" y="3373"/>
                      <a:pt x="3026" y="3398"/>
                    </a:cubicBezTo>
                    <a:cubicBezTo>
                      <a:pt x="2993" y="3406"/>
                      <a:pt x="2977" y="3426"/>
                      <a:pt x="2977" y="3459"/>
                    </a:cubicBezTo>
                    <a:cubicBezTo>
                      <a:pt x="2981" y="3496"/>
                      <a:pt x="2981" y="3528"/>
                      <a:pt x="2981" y="3565"/>
                    </a:cubicBezTo>
                    <a:cubicBezTo>
                      <a:pt x="2981" y="3598"/>
                      <a:pt x="2965" y="3614"/>
                      <a:pt x="2932" y="3614"/>
                    </a:cubicBezTo>
                    <a:cubicBezTo>
                      <a:pt x="2895" y="3618"/>
                      <a:pt x="2858" y="3618"/>
                      <a:pt x="2822" y="3618"/>
                    </a:cubicBezTo>
                    <a:cubicBezTo>
                      <a:pt x="2785" y="3618"/>
                      <a:pt x="2769" y="3598"/>
                      <a:pt x="2769" y="3565"/>
                    </a:cubicBezTo>
                    <a:cubicBezTo>
                      <a:pt x="2769" y="3540"/>
                      <a:pt x="2769" y="3516"/>
                      <a:pt x="2769" y="3487"/>
                    </a:cubicBezTo>
                    <a:cubicBezTo>
                      <a:pt x="2764" y="3430"/>
                      <a:pt x="2764" y="3430"/>
                      <a:pt x="2711" y="3422"/>
                    </a:cubicBezTo>
                    <a:cubicBezTo>
                      <a:pt x="2638" y="3414"/>
                      <a:pt x="2573" y="3398"/>
                      <a:pt x="2507" y="3369"/>
                    </a:cubicBezTo>
                    <a:cubicBezTo>
                      <a:pt x="2454" y="3345"/>
                      <a:pt x="2450" y="3332"/>
                      <a:pt x="2462" y="3279"/>
                    </a:cubicBezTo>
                    <a:cubicBezTo>
                      <a:pt x="2475" y="3239"/>
                      <a:pt x="2483" y="3202"/>
                      <a:pt x="2495" y="3161"/>
                    </a:cubicBezTo>
                    <a:cubicBezTo>
                      <a:pt x="2507" y="3116"/>
                      <a:pt x="2520" y="3112"/>
                      <a:pt x="2560" y="3133"/>
                    </a:cubicBezTo>
                    <a:cubicBezTo>
                      <a:pt x="2634" y="3169"/>
                      <a:pt x="2711" y="3186"/>
                      <a:pt x="2789" y="3194"/>
                    </a:cubicBezTo>
                    <a:cubicBezTo>
                      <a:pt x="2838" y="3202"/>
                      <a:pt x="2891" y="3194"/>
                      <a:pt x="2936" y="3173"/>
                    </a:cubicBezTo>
                    <a:cubicBezTo>
                      <a:pt x="3026" y="3133"/>
                      <a:pt x="3038" y="3031"/>
                      <a:pt x="2960" y="2974"/>
                    </a:cubicBezTo>
                    <a:cubicBezTo>
                      <a:pt x="2936" y="2953"/>
                      <a:pt x="2907" y="2937"/>
                      <a:pt x="2875" y="2925"/>
                    </a:cubicBezTo>
                    <a:cubicBezTo>
                      <a:pt x="2797" y="2892"/>
                      <a:pt x="2715" y="2868"/>
                      <a:pt x="2642" y="2827"/>
                    </a:cubicBezTo>
                    <a:cubicBezTo>
                      <a:pt x="2524" y="2757"/>
                      <a:pt x="2450" y="2664"/>
                      <a:pt x="2454" y="2521"/>
                    </a:cubicBezTo>
                    <a:cubicBezTo>
                      <a:pt x="2462" y="2358"/>
                      <a:pt x="2552" y="2256"/>
                      <a:pt x="2699" y="2203"/>
                    </a:cubicBezTo>
                    <a:cubicBezTo>
                      <a:pt x="2764" y="2178"/>
                      <a:pt x="2764" y="2178"/>
                      <a:pt x="2764" y="2113"/>
                    </a:cubicBezTo>
                    <a:cubicBezTo>
                      <a:pt x="2764" y="2093"/>
                      <a:pt x="2760" y="2068"/>
                      <a:pt x="2760" y="2048"/>
                    </a:cubicBezTo>
                    <a:cubicBezTo>
                      <a:pt x="2764" y="2003"/>
                      <a:pt x="2769" y="1991"/>
                      <a:pt x="2818" y="1991"/>
                    </a:cubicBezTo>
                    <a:cubicBezTo>
                      <a:pt x="2834" y="1991"/>
                      <a:pt x="2850" y="1991"/>
                      <a:pt x="2862" y="1991"/>
                    </a:cubicBezTo>
                    <a:cubicBezTo>
                      <a:pt x="2965" y="1987"/>
                      <a:pt x="2965" y="1987"/>
                      <a:pt x="2969" y="2089"/>
                    </a:cubicBezTo>
                    <a:cubicBezTo>
                      <a:pt x="2969" y="2162"/>
                      <a:pt x="2969" y="2162"/>
                      <a:pt x="3042" y="2174"/>
                    </a:cubicBezTo>
                    <a:cubicBezTo>
                      <a:pt x="3099" y="2182"/>
                      <a:pt x="3152" y="2195"/>
                      <a:pt x="3201" y="2219"/>
                    </a:cubicBezTo>
                    <a:cubicBezTo>
                      <a:pt x="3230" y="2231"/>
                      <a:pt x="3242" y="2248"/>
                      <a:pt x="3234" y="2280"/>
                    </a:cubicBezTo>
                    <a:cubicBezTo>
                      <a:pt x="3222" y="2321"/>
                      <a:pt x="3209" y="2366"/>
                      <a:pt x="3197" y="2411"/>
                    </a:cubicBezTo>
                    <a:cubicBezTo>
                      <a:pt x="3185" y="2452"/>
                      <a:pt x="3169" y="2460"/>
                      <a:pt x="3128" y="2439"/>
                    </a:cubicBezTo>
                    <a:cubicBezTo>
                      <a:pt x="3050" y="2403"/>
                      <a:pt x="2965" y="2390"/>
                      <a:pt x="2875" y="2394"/>
                    </a:cubicBezTo>
                    <a:cubicBezTo>
                      <a:pt x="2854" y="2394"/>
                      <a:pt x="2830" y="2399"/>
                      <a:pt x="2809" y="2411"/>
                    </a:cubicBezTo>
                    <a:cubicBezTo>
                      <a:pt x="2732" y="2443"/>
                      <a:pt x="2724" y="2529"/>
                      <a:pt x="2785" y="2578"/>
                    </a:cubicBezTo>
                    <a:cubicBezTo>
                      <a:pt x="2822" y="2606"/>
                      <a:pt x="2858" y="2623"/>
                      <a:pt x="2899" y="2639"/>
                    </a:cubicBezTo>
                    <a:cubicBezTo>
                      <a:pt x="2965" y="2664"/>
                      <a:pt x="3038" y="2692"/>
                      <a:pt x="3099" y="2725"/>
                    </a:cubicBezTo>
                    <a:cubicBezTo>
                      <a:pt x="3307" y="2835"/>
                      <a:pt x="3369" y="3088"/>
                      <a:pt x="3226" y="3267"/>
                    </a:cubicBezTo>
                    <a:close/>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68" name="Group 29">
                <a:extLst>
                  <a:ext uri="{FF2B5EF4-FFF2-40B4-BE49-F238E27FC236}">
                    <a16:creationId xmlns:a16="http://schemas.microsoft.com/office/drawing/2014/main" id="{D1504895-FCED-4D25-BE8D-C44625C89DAA}"/>
                  </a:ext>
                </a:extLst>
              </p:cNvPr>
              <p:cNvGrpSpPr>
                <a:grpSpLocks noChangeAspect="1"/>
              </p:cNvGrpSpPr>
              <p:nvPr/>
            </p:nvGrpSpPr>
            <p:grpSpPr bwMode="auto">
              <a:xfrm>
                <a:off x="6808015" y="3911124"/>
                <a:ext cx="777875" cy="280988"/>
                <a:chOff x="803" y="802"/>
                <a:chExt cx="490" cy="177"/>
              </a:xfrm>
              <a:solidFill>
                <a:schemeClr val="accent1"/>
              </a:solidFill>
            </p:grpSpPr>
            <p:sp>
              <p:nvSpPr>
                <p:cNvPr id="70" name="Freeform 30">
                  <a:extLst>
                    <a:ext uri="{FF2B5EF4-FFF2-40B4-BE49-F238E27FC236}">
                      <a16:creationId xmlns:a16="http://schemas.microsoft.com/office/drawing/2014/main" id="{400CDA42-AE25-46E2-8A8A-12C8EF6F736D}"/>
                    </a:ext>
                  </a:extLst>
                </p:cNvPr>
                <p:cNvSpPr>
                  <a:spLocks noEditPoints="1"/>
                </p:cNvSpPr>
                <p:nvPr/>
              </p:nvSpPr>
              <p:spPr bwMode="auto">
                <a:xfrm>
                  <a:off x="803" y="814"/>
                  <a:ext cx="490" cy="165"/>
                </a:xfrm>
                <a:custGeom>
                  <a:avLst/>
                  <a:gdLst>
                    <a:gd name="T0" fmla="*/ 7851 w 8160"/>
                    <a:gd name="T1" fmla="*/ 296 h 2736"/>
                    <a:gd name="T2" fmla="*/ 7287 w 8160"/>
                    <a:gd name="T3" fmla="*/ 511 h 2736"/>
                    <a:gd name="T4" fmla="*/ 6251 w 8160"/>
                    <a:gd name="T5" fmla="*/ 1138 h 2736"/>
                    <a:gd name="T6" fmla="*/ 6183 w 8160"/>
                    <a:gd name="T7" fmla="*/ 1184 h 2736"/>
                    <a:gd name="T8" fmla="*/ 5768 w 8160"/>
                    <a:gd name="T9" fmla="*/ 1360 h 2736"/>
                    <a:gd name="T10" fmla="*/ 3723 w 8160"/>
                    <a:gd name="T11" fmla="*/ 1564 h 2736"/>
                    <a:gd name="T12" fmla="*/ 3653 w 8160"/>
                    <a:gd name="T13" fmla="*/ 1567 h 2736"/>
                    <a:gd name="T14" fmla="*/ 3544 w 8160"/>
                    <a:gd name="T15" fmla="*/ 1479 h 2736"/>
                    <a:gd name="T16" fmla="*/ 3637 w 8160"/>
                    <a:gd name="T17" fmla="*/ 1360 h 2736"/>
                    <a:gd name="T18" fmla="*/ 5441 w 8160"/>
                    <a:gd name="T19" fmla="*/ 1181 h 2736"/>
                    <a:gd name="T20" fmla="*/ 5775 w 8160"/>
                    <a:gd name="T21" fmla="*/ 749 h 2736"/>
                    <a:gd name="T22" fmla="*/ 5363 w 8160"/>
                    <a:gd name="T23" fmla="*/ 396 h 2736"/>
                    <a:gd name="T24" fmla="*/ 3759 w 8160"/>
                    <a:gd name="T25" fmla="*/ 375 h 2736"/>
                    <a:gd name="T26" fmla="*/ 3370 w 8160"/>
                    <a:gd name="T27" fmla="*/ 314 h 2736"/>
                    <a:gd name="T28" fmla="*/ 1443 w 8160"/>
                    <a:gd name="T29" fmla="*/ 431 h 2736"/>
                    <a:gd name="T30" fmla="*/ 1097 w 8160"/>
                    <a:gd name="T31" fmla="*/ 245 h 2736"/>
                    <a:gd name="T32" fmla="*/ 405 w 8160"/>
                    <a:gd name="T33" fmla="*/ 293 h 2736"/>
                    <a:gd name="T34" fmla="*/ 17 w 8160"/>
                    <a:gd name="T35" fmla="*/ 739 h 2736"/>
                    <a:gd name="T36" fmla="*/ 128 w 8160"/>
                    <a:gd name="T37" fmla="*/ 2334 h 2736"/>
                    <a:gd name="T38" fmla="*/ 572 w 8160"/>
                    <a:gd name="T39" fmla="*/ 2721 h 2736"/>
                    <a:gd name="T40" fmla="*/ 1264 w 8160"/>
                    <a:gd name="T41" fmla="*/ 2674 h 2736"/>
                    <a:gd name="T42" fmla="*/ 1582 w 8160"/>
                    <a:gd name="T43" fmla="*/ 2443 h 2736"/>
                    <a:gd name="T44" fmla="*/ 4620 w 8160"/>
                    <a:gd name="T45" fmla="*/ 2578 h 2736"/>
                    <a:gd name="T46" fmla="*/ 5574 w 8160"/>
                    <a:gd name="T47" fmla="*/ 2411 h 2736"/>
                    <a:gd name="T48" fmla="*/ 5660 w 8160"/>
                    <a:gd name="T49" fmla="*/ 2363 h 2736"/>
                    <a:gd name="T50" fmla="*/ 7958 w 8160"/>
                    <a:gd name="T51" fmla="*/ 968 h 2736"/>
                    <a:gd name="T52" fmla="*/ 8155 w 8160"/>
                    <a:gd name="T53" fmla="*/ 649 h 2736"/>
                    <a:gd name="T54" fmla="*/ 7851 w 8160"/>
                    <a:gd name="T55" fmla="*/ 296 h 2736"/>
                    <a:gd name="T56" fmla="*/ 825 w 8160"/>
                    <a:gd name="T57" fmla="*/ 2343 h 2736"/>
                    <a:gd name="T58" fmla="*/ 589 w 8160"/>
                    <a:gd name="T59" fmla="*/ 2108 h 2736"/>
                    <a:gd name="T60" fmla="*/ 825 w 8160"/>
                    <a:gd name="T61" fmla="*/ 1872 h 2736"/>
                    <a:gd name="T62" fmla="*/ 1062 w 8160"/>
                    <a:gd name="T63" fmla="*/ 2108 h 2736"/>
                    <a:gd name="T64" fmla="*/ 825 w 8160"/>
                    <a:gd name="T65" fmla="*/ 2343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60" h="2736">
                      <a:moveTo>
                        <a:pt x="7851" y="296"/>
                      </a:moveTo>
                      <a:cubicBezTo>
                        <a:pt x="7696" y="284"/>
                        <a:pt x="7375" y="466"/>
                        <a:pt x="7287" y="511"/>
                      </a:cubicBezTo>
                      <a:cubicBezTo>
                        <a:pt x="6972" y="676"/>
                        <a:pt x="6537" y="932"/>
                        <a:pt x="6251" y="1138"/>
                      </a:cubicBezTo>
                      <a:cubicBezTo>
                        <a:pt x="6231" y="1152"/>
                        <a:pt x="6204" y="1170"/>
                        <a:pt x="6183" y="1184"/>
                      </a:cubicBezTo>
                      <a:cubicBezTo>
                        <a:pt x="6055" y="1269"/>
                        <a:pt x="5919" y="1327"/>
                        <a:pt x="5768" y="1360"/>
                      </a:cubicBezTo>
                      <a:cubicBezTo>
                        <a:pt x="4936" y="1545"/>
                        <a:pt x="3723" y="1564"/>
                        <a:pt x="3723" y="1564"/>
                      </a:cubicBezTo>
                      <a:cubicBezTo>
                        <a:pt x="3653" y="1567"/>
                        <a:pt x="3653" y="1567"/>
                        <a:pt x="3653" y="1567"/>
                      </a:cubicBezTo>
                      <a:cubicBezTo>
                        <a:pt x="3598" y="1570"/>
                        <a:pt x="3552" y="1532"/>
                        <a:pt x="3544" y="1479"/>
                      </a:cubicBezTo>
                      <a:cubicBezTo>
                        <a:pt x="3535" y="1420"/>
                        <a:pt x="3577" y="1366"/>
                        <a:pt x="3637" y="1360"/>
                      </a:cubicBezTo>
                      <a:cubicBezTo>
                        <a:pt x="5441" y="1181"/>
                        <a:pt x="5441" y="1181"/>
                        <a:pt x="5441" y="1181"/>
                      </a:cubicBezTo>
                      <a:cubicBezTo>
                        <a:pt x="5638" y="1159"/>
                        <a:pt x="5797" y="966"/>
                        <a:pt x="5775" y="749"/>
                      </a:cubicBezTo>
                      <a:cubicBezTo>
                        <a:pt x="5754" y="532"/>
                        <a:pt x="5561" y="374"/>
                        <a:pt x="5363" y="396"/>
                      </a:cubicBezTo>
                      <a:cubicBezTo>
                        <a:pt x="3759" y="375"/>
                        <a:pt x="3759" y="375"/>
                        <a:pt x="3759" y="375"/>
                      </a:cubicBezTo>
                      <a:cubicBezTo>
                        <a:pt x="3650" y="374"/>
                        <a:pt x="3475" y="346"/>
                        <a:pt x="3370" y="314"/>
                      </a:cubicBezTo>
                      <a:cubicBezTo>
                        <a:pt x="2335" y="0"/>
                        <a:pt x="1754" y="294"/>
                        <a:pt x="1443" y="431"/>
                      </a:cubicBezTo>
                      <a:cubicBezTo>
                        <a:pt x="1374" y="312"/>
                        <a:pt x="1242" y="235"/>
                        <a:pt x="1097" y="245"/>
                      </a:cubicBezTo>
                      <a:cubicBezTo>
                        <a:pt x="405" y="293"/>
                        <a:pt x="405" y="293"/>
                        <a:pt x="405" y="293"/>
                      </a:cubicBezTo>
                      <a:cubicBezTo>
                        <a:pt x="174" y="310"/>
                        <a:pt x="0" y="510"/>
                        <a:pt x="17" y="739"/>
                      </a:cubicBezTo>
                      <a:cubicBezTo>
                        <a:pt x="128" y="2334"/>
                        <a:pt x="128" y="2334"/>
                        <a:pt x="128" y="2334"/>
                      </a:cubicBezTo>
                      <a:cubicBezTo>
                        <a:pt x="143" y="2563"/>
                        <a:pt x="343" y="2736"/>
                        <a:pt x="572" y="2721"/>
                      </a:cubicBezTo>
                      <a:cubicBezTo>
                        <a:pt x="1264" y="2674"/>
                        <a:pt x="1264" y="2674"/>
                        <a:pt x="1264" y="2674"/>
                      </a:cubicBezTo>
                      <a:cubicBezTo>
                        <a:pt x="1410" y="2662"/>
                        <a:pt x="1529" y="2569"/>
                        <a:pt x="1582" y="2443"/>
                      </a:cubicBezTo>
                      <a:cubicBezTo>
                        <a:pt x="4620" y="2578"/>
                        <a:pt x="4620" y="2578"/>
                        <a:pt x="4620" y="2578"/>
                      </a:cubicBezTo>
                      <a:cubicBezTo>
                        <a:pt x="4959" y="2616"/>
                        <a:pt x="5276" y="2573"/>
                        <a:pt x="5574" y="2411"/>
                      </a:cubicBezTo>
                      <a:cubicBezTo>
                        <a:pt x="5660" y="2363"/>
                        <a:pt x="5660" y="2363"/>
                        <a:pt x="5660" y="2363"/>
                      </a:cubicBezTo>
                      <a:cubicBezTo>
                        <a:pt x="7958" y="968"/>
                        <a:pt x="7958" y="968"/>
                        <a:pt x="7958" y="968"/>
                      </a:cubicBezTo>
                      <a:cubicBezTo>
                        <a:pt x="8071" y="900"/>
                        <a:pt x="8151" y="782"/>
                        <a:pt x="8155" y="649"/>
                      </a:cubicBezTo>
                      <a:cubicBezTo>
                        <a:pt x="8160" y="490"/>
                        <a:pt x="8071" y="312"/>
                        <a:pt x="7851" y="296"/>
                      </a:cubicBezTo>
                      <a:close/>
                      <a:moveTo>
                        <a:pt x="825" y="2343"/>
                      </a:moveTo>
                      <a:cubicBezTo>
                        <a:pt x="695" y="2343"/>
                        <a:pt x="589" y="2239"/>
                        <a:pt x="589" y="2108"/>
                      </a:cubicBezTo>
                      <a:cubicBezTo>
                        <a:pt x="589" y="1977"/>
                        <a:pt x="695" y="1872"/>
                        <a:pt x="825" y="1872"/>
                      </a:cubicBezTo>
                      <a:cubicBezTo>
                        <a:pt x="955" y="1872"/>
                        <a:pt x="1062" y="1977"/>
                        <a:pt x="1062" y="2108"/>
                      </a:cubicBezTo>
                      <a:cubicBezTo>
                        <a:pt x="1062" y="2239"/>
                        <a:pt x="955" y="2343"/>
                        <a:pt x="825" y="2343"/>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1" name="Freeform 31">
                  <a:extLst>
                    <a:ext uri="{FF2B5EF4-FFF2-40B4-BE49-F238E27FC236}">
                      <a16:creationId xmlns:a16="http://schemas.microsoft.com/office/drawing/2014/main" id="{0631C58E-3089-4447-8BB0-8B8AE8F7908B}"/>
                    </a:ext>
                  </a:extLst>
                </p:cNvPr>
                <p:cNvSpPr>
                  <a:spLocks/>
                </p:cNvSpPr>
                <p:nvPr/>
              </p:nvSpPr>
              <p:spPr bwMode="auto">
                <a:xfrm>
                  <a:off x="1170" y="814"/>
                  <a:ext cx="81" cy="50"/>
                </a:xfrm>
                <a:custGeom>
                  <a:avLst/>
                  <a:gdLst>
                    <a:gd name="T0" fmla="*/ 0 w 1344"/>
                    <a:gd name="T1" fmla="*/ 540 h 832"/>
                    <a:gd name="T2" fmla="*/ 35 w 1344"/>
                    <a:gd name="T3" fmla="*/ 701 h 832"/>
                    <a:gd name="T4" fmla="*/ 37 w 1344"/>
                    <a:gd name="T5" fmla="*/ 832 h 832"/>
                    <a:gd name="T6" fmla="*/ 107 w 1344"/>
                    <a:gd name="T7" fmla="*/ 781 h 832"/>
                    <a:gd name="T8" fmla="*/ 1085 w 1344"/>
                    <a:gd name="T9" fmla="*/ 204 h 832"/>
                    <a:gd name="T10" fmla="*/ 1344 w 1344"/>
                    <a:gd name="T11" fmla="*/ 85 h 832"/>
                    <a:gd name="T12" fmla="*/ 971 w 1344"/>
                    <a:gd name="T13" fmla="*/ 53 h 832"/>
                    <a:gd name="T14" fmla="*/ 5 w 1344"/>
                    <a:gd name="T15" fmla="*/ 530 h 832"/>
                    <a:gd name="T16" fmla="*/ 0 w 1344"/>
                    <a:gd name="T17" fmla="*/ 54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4" h="832">
                      <a:moveTo>
                        <a:pt x="0" y="540"/>
                      </a:moveTo>
                      <a:cubicBezTo>
                        <a:pt x="17" y="591"/>
                        <a:pt x="30" y="645"/>
                        <a:pt x="35" y="701"/>
                      </a:cubicBezTo>
                      <a:cubicBezTo>
                        <a:pt x="39" y="745"/>
                        <a:pt x="39" y="789"/>
                        <a:pt x="37" y="832"/>
                      </a:cubicBezTo>
                      <a:cubicBezTo>
                        <a:pt x="60" y="816"/>
                        <a:pt x="84" y="798"/>
                        <a:pt x="107" y="781"/>
                      </a:cubicBezTo>
                      <a:cubicBezTo>
                        <a:pt x="340" y="612"/>
                        <a:pt x="816" y="344"/>
                        <a:pt x="1085" y="204"/>
                      </a:cubicBezTo>
                      <a:cubicBezTo>
                        <a:pt x="1167" y="161"/>
                        <a:pt x="1252" y="120"/>
                        <a:pt x="1344" y="85"/>
                      </a:cubicBezTo>
                      <a:cubicBezTo>
                        <a:pt x="1227" y="5"/>
                        <a:pt x="1100" y="0"/>
                        <a:pt x="971" y="53"/>
                      </a:cubicBezTo>
                      <a:cubicBezTo>
                        <a:pt x="716" y="159"/>
                        <a:pt x="245" y="394"/>
                        <a:pt x="5" y="530"/>
                      </a:cubicBezTo>
                      <a:cubicBezTo>
                        <a:pt x="3" y="533"/>
                        <a:pt x="2" y="537"/>
                        <a:pt x="0" y="54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2" name="Freeform 32">
                  <a:extLst>
                    <a:ext uri="{FF2B5EF4-FFF2-40B4-BE49-F238E27FC236}">
                      <a16:creationId xmlns:a16="http://schemas.microsoft.com/office/drawing/2014/main" id="{EE167E00-67A9-4C1B-934A-525C95501AEA}"/>
                    </a:ext>
                  </a:extLst>
                </p:cNvPr>
                <p:cNvSpPr>
                  <a:spLocks/>
                </p:cNvSpPr>
                <p:nvPr/>
              </p:nvSpPr>
              <p:spPr bwMode="auto">
                <a:xfrm>
                  <a:off x="1151" y="802"/>
                  <a:ext cx="62" cy="29"/>
                </a:xfrm>
                <a:custGeom>
                  <a:avLst/>
                  <a:gdLst>
                    <a:gd name="T0" fmla="*/ 180 w 1040"/>
                    <a:gd name="T1" fmla="*/ 480 h 480"/>
                    <a:gd name="T2" fmla="*/ 210 w 1040"/>
                    <a:gd name="T3" fmla="*/ 458 h 480"/>
                    <a:gd name="T4" fmla="*/ 326 w 1040"/>
                    <a:gd name="T5" fmla="*/ 393 h 480"/>
                    <a:gd name="T6" fmla="*/ 1040 w 1040"/>
                    <a:gd name="T7" fmla="*/ 82 h 480"/>
                    <a:gd name="T8" fmla="*/ 671 w 1040"/>
                    <a:gd name="T9" fmla="*/ 52 h 480"/>
                    <a:gd name="T10" fmla="*/ 0 w 1040"/>
                    <a:gd name="T11" fmla="*/ 321 h 480"/>
                    <a:gd name="T12" fmla="*/ 180 w 1040"/>
                    <a:gd name="T13" fmla="*/ 480 h 480"/>
                  </a:gdLst>
                  <a:ahLst/>
                  <a:cxnLst>
                    <a:cxn ang="0">
                      <a:pos x="T0" y="T1"/>
                    </a:cxn>
                    <a:cxn ang="0">
                      <a:pos x="T2" y="T3"/>
                    </a:cxn>
                    <a:cxn ang="0">
                      <a:pos x="T4" y="T5"/>
                    </a:cxn>
                    <a:cxn ang="0">
                      <a:pos x="T6" y="T7"/>
                    </a:cxn>
                    <a:cxn ang="0">
                      <a:pos x="T8" y="T9"/>
                    </a:cxn>
                    <a:cxn ang="0">
                      <a:pos x="T10" y="T11"/>
                    </a:cxn>
                    <a:cxn ang="0">
                      <a:pos x="T12" y="T13"/>
                    </a:cxn>
                  </a:cxnLst>
                  <a:rect l="0" t="0" r="r" b="b"/>
                  <a:pathLst>
                    <a:path w="1040" h="480">
                      <a:moveTo>
                        <a:pt x="180" y="480"/>
                      </a:moveTo>
                      <a:cubicBezTo>
                        <a:pt x="190" y="474"/>
                        <a:pt x="199" y="465"/>
                        <a:pt x="210" y="458"/>
                      </a:cubicBezTo>
                      <a:cubicBezTo>
                        <a:pt x="326" y="393"/>
                        <a:pt x="326" y="393"/>
                        <a:pt x="326" y="393"/>
                      </a:cubicBezTo>
                      <a:cubicBezTo>
                        <a:pt x="495" y="298"/>
                        <a:pt x="854" y="166"/>
                        <a:pt x="1040" y="82"/>
                      </a:cubicBezTo>
                      <a:cubicBezTo>
                        <a:pt x="924" y="3"/>
                        <a:pt x="799" y="0"/>
                        <a:pt x="671" y="52"/>
                      </a:cubicBezTo>
                      <a:cubicBezTo>
                        <a:pt x="512" y="117"/>
                        <a:pt x="158" y="236"/>
                        <a:pt x="0" y="321"/>
                      </a:cubicBezTo>
                      <a:cubicBezTo>
                        <a:pt x="67" y="364"/>
                        <a:pt x="128" y="418"/>
                        <a:pt x="180" y="48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75" name="Textfeld 74">
              <a:extLst>
                <a:ext uri="{FF2B5EF4-FFF2-40B4-BE49-F238E27FC236}">
                  <a16:creationId xmlns:a16="http://schemas.microsoft.com/office/drawing/2014/main" id="{3E0B3760-45EC-4A34-AEAF-605D82B810DB}"/>
                </a:ext>
              </a:extLst>
            </p:cNvPr>
            <p:cNvSpPr txBox="1"/>
            <p:nvPr/>
          </p:nvSpPr>
          <p:spPr>
            <a:xfrm>
              <a:off x="7025741" y="3395462"/>
              <a:ext cx="457604" cy="457604"/>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3600"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78" name="Textfeld 77">
            <a:extLst>
              <a:ext uri="{FF2B5EF4-FFF2-40B4-BE49-F238E27FC236}">
                <a16:creationId xmlns:a16="http://schemas.microsoft.com/office/drawing/2014/main" id="{D8622940-632D-44EE-AA6E-7117BD936094}"/>
              </a:ext>
            </a:extLst>
          </p:cNvPr>
          <p:cNvSpPr txBox="1"/>
          <p:nvPr/>
        </p:nvSpPr>
        <p:spPr>
          <a:xfrm>
            <a:off x="6179727" y="3925109"/>
            <a:ext cx="1443600" cy="469232"/>
          </a:xfrm>
          <a:prstGeom prst="rect">
            <a:avLst/>
          </a:prstGeom>
          <a:noFill/>
        </p:spPr>
        <p:txBody>
          <a:bodyPr wrap="squar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Intermediary</a:t>
            </a:r>
          </a:p>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costs</a:t>
            </a:r>
          </a:p>
        </p:txBody>
      </p:sp>
      <p:sp>
        <p:nvSpPr>
          <p:cNvPr id="48" name="Datumsplatzhalter 6">
            <a:extLst>
              <a:ext uri="{FF2B5EF4-FFF2-40B4-BE49-F238E27FC236}">
                <a16:creationId xmlns:a16="http://schemas.microsoft.com/office/drawing/2014/main" id="{1CE15AA3-7C7D-4F10-8ADA-6B4FC9D87F92}"/>
              </a:ext>
            </a:extLst>
          </p:cNvPr>
          <p:cNvSpPr>
            <a:spLocks noGrp="1"/>
          </p:cNvSpPr>
          <p:nvPr>
            <p:ph type="dt" sz="half" idx="2"/>
          </p:nvPr>
        </p:nvSpPr>
        <p:spPr>
          <a:xfrm>
            <a:off x="360363" y="6584851"/>
            <a:ext cx="493866" cy="2160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p>
        </p:txBody>
      </p:sp>
      <p:sp>
        <p:nvSpPr>
          <p:cNvPr id="49" name="Fußzeilenplatzhalter 2">
            <a:extLst>
              <a:ext uri="{FF2B5EF4-FFF2-40B4-BE49-F238E27FC236}">
                <a16:creationId xmlns:a16="http://schemas.microsoft.com/office/drawing/2014/main" id="{81147B99-C78A-4A3F-BD24-A84CBB76508E}"/>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Tree>
    <p:extLst>
      <p:ext uri="{BB962C8B-B14F-4D97-AF65-F5344CB8AC3E}">
        <p14:creationId xmlns:p14="http://schemas.microsoft.com/office/powerpoint/2010/main" val="28580326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a:t>
            </a:r>
            <a:br>
              <a:rPr lang="en-DE" dirty="0"/>
            </a:br>
            <a:r>
              <a:rPr lang="en-US" dirty="0"/>
              <a:t>Is there a development roadmap for Tezos?</a:t>
            </a:r>
            <a:endParaRPr lang="en-DE" dirty="0"/>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100</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12" name="Group 11">
            <a:extLst>
              <a:ext uri="{FF2B5EF4-FFF2-40B4-BE49-F238E27FC236}">
                <a16:creationId xmlns:a16="http://schemas.microsoft.com/office/drawing/2014/main" id="{7CB0ED99-B39A-974D-8786-210C54A68EAB}"/>
              </a:ext>
            </a:extLst>
          </p:cNvPr>
          <p:cNvGrpSpPr/>
          <p:nvPr/>
        </p:nvGrpSpPr>
        <p:grpSpPr>
          <a:xfrm>
            <a:off x="360363" y="883066"/>
            <a:ext cx="11469238" cy="215900"/>
            <a:chOff x="360363" y="883066"/>
            <a:chExt cx="11469238" cy="2159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3"/>
                </a:rPr>
                <a:t>https://blog.nomadic-labs.com/introducing-mi-cho-coq-v10.html</a:t>
              </a:r>
              <a:r>
                <a:rPr lang="en-GB" sz="1300" dirty="0">
                  <a:latin typeface="+mn-lt"/>
                </a:rPr>
                <a:t> (Nomadic Labs Blog - Introducing Mi-Cho-Coq v1.0)</a:t>
              </a:r>
            </a:p>
          </p:txBody>
        </p:sp>
      </p:grpSp>
      <p:grpSp>
        <p:nvGrpSpPr>
          <p:cNvPr id="11" name="Group 10">
            <a:extLst>
              <a:ext uri="{FF2B5EF4-FFF2-40B4-BE49-F238E27FC236}">
                <a16:creationId xmlns:a16="http://schemas.microsoft.com/office/drawing/2014/main" id="{5B22823A-AE73-9F42-97CC-DAA556B38DA5}"/>
              </a:ext>
            </a:extLst>
          </p:cNvPr>
          <p:cNvGrpSpPr/>
          <p:nvPr/>
        </p:nvGrpSpPr>
        <p:grpSpPr>
          <a:xfrm>
            <a:off x="360363" y="1314966"/>
            <a:ext cx="11469238" cy="215900"/>
            <a:chOff x="360363" y="1314966"/>
            <a:chExt cx="11469238" cy="215900"/>
          </a:xfrm>
        </p:grpSpPr>
        <p:sp>
          <p:nvSpPr>
            <p:cNvPr id="28" name="TextBox 27">
              <a:extLst>
                <a:ext uri="{FF2B5EF4-FFF2-40B4-BE49-F238E27FC236}">
                  <a16:creationId xmlns:a16="http://schemas.microsoft.com/office/drawing/2014/main" id="{A4BDB24E-B0C6-1743-B82F-AA4E9948AF8D}"/>
                </a:ext>
              </a:extLst>
            </p:cNvPr>
            <p:cNvSpPr txBox="1"/>
            <p:nvPr/>
          </p:nvSpPr>
          <p:spPr>
            <a:xfrm>
              <a:off x="360363" y="13149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29" name="TextBox 28">
              <a:extLst>
                <a:ext uri="{FF2B5EF4-FFF2-40B4-BE49-F238E27FC236}">
                  <a16:creationId xmlns:a16="http://schemas.microsoft.com/office/drawing/2014/main" id="{88E7EF25-B3D9-374B-A352-72E4668375D3}"/>
                </a:ext>
              </a:extLst>
            </p:cNvPr>
            <p:cNvSpPr txBox="1"/>
            <p:nvPr/>
          </p:nvSpPr>
          <p:spPr>
            <a:xfrm>
              <a:off x="881309" y="1314966"/>
              <a:ext cx="10948292" cy="2159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4"/>
                </a:rPr>
                <a:t>https://blog.nomadic-labs.com/simulating-tenderbake.html</a:t>
              </a:r>
              <a:r>
                <a:rPr lang="en-GB" sz="1300" dirty="0">
                  <a:latin typeface="+mn-lt"/>
                </a:rPr>
                <a:t> (Nomadic Labs Blog - Simulating </a:t>
              </a:r>
              <a:r>
                <a:rPr lang="en-GB" sz="1300" dirty="0" err="1">
                  <a:latin typeface="+mn-lt"/>
                </a:rPr>
                <a:t>Tenderbake</a:t>
              </a:r>
              <a:r>
                <a:rPr lang="en-GB" sz="1300" dirty="0">
                  <a:latin typeface="+mn-lt"/>
                </a:rPr>
                <a:t>)</a:t>
              </a:r>
            </a:p>
          </p:txBody>
        </p:sp>
      </p:grpSp>
      <p:grpSp>
        <p:nvGrpSpPr>
          <p:cNvPr id="10" name="Group 9">
            <a:extLst>
              <a:ext uri="{FF2B5EF4-FFF2-40B4-BE49-F238E27FC236}">
                <a16:creationId xmlns:a16="http://schemas.microsoft.com/office/drawing/2014/main" id="{C50EBD99-D5AD-9A42-90B0-D34935481141}"/>
              </a:ext>
            </a:extLst>
          </p:cNvPr>
          <p:cNvGrpSpPr/>
          <p:nvPr/>
        </p:nvGrpSpPr>
        <p:grpSpPr>
          <a:xfrm>
            <a:off x="360363" y="1746866"/>
            <a:ext cx="11469238" cy="432000"/>
            <a:chOff x="360363" y="1746866"/>
            <a:chExt cx="11469238" cy="432000"/>
          </a:xfrm>
        </p:grpSpPr>
        <p:sp>
          <p:nvSpPr>
            <p:cNvPr id="30" name="TextBox 29">
              <a:extLst>
                <a:ext uri="{FF2B5EF4-FFF2-40B4-BE49-F238E27FC236}">
                  <a16:creationId xmlns:a16="http://schemas.microsoft.com/office/drawing/2014/main" id="{61F70052-5255-EE49-AC29-7CBC90736450}"/>
                </a:ext>
              </a:extLst>
            </p:cNvPr>
            <p:cNvSpPr txBox="1"/>
            <p:nvPr/>
          </p:nvSpPr>
          <p:spPr>
            <a:xfrm>
              <a:off x="360363" y="17468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31" name="TextBox 30">
              <a:extLst>
                <a:ext uri="{FF2B5EF4-FFF2-40B4-BE49-F238E27FC236}">
                  <a16:creationId xmlns:a16="http://schemas.microsoft.com/office/drawing/2014/main" id="{63BEF8AE-839A-CA47-9E4C-3254CCDD84EA}"/>
                </a:ext>
              </a:extLst>
            </p:cNvPr>
            <p:cNvSpPr txBox="1"/>
            <p:nvPr/>
          </p:nvSpPr>
          <p:spPr>
            <a:xfrm>
              <a:off x="881309" y="1746866"/>
              <a:ext cx="10948292" cy="432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5"/>
                </a:rPr>
                <a:t>https://blog.nomadic-labs.com/announcing-the-report-possible-evolutions-of-the-voting-system-in-tezos.html</a:t>
              </a:r>
              <a:r>
                <a:rPr lang="en-GB" sz="1300" dirty="0">
                  <a:latin typeface="+mn-lt"/>
                </a:rPr>
                <a:t> (Nomadic Labs Bl)</a:t>
              </a:r>
              <a:r>
                <a:rPr lang="en-GB" sz="1300" dirty="0" err="1">
                  <a:latin typeface="+mn-lt"/>
                </a:rPr>
                <a:t>og</a:t>
              </a:r>
              <a:r>
                <a:rPr lang="en-GB" sz="1300" dirty="0">
                  <a:latin typeface="+mn-lt"/>
                </a:rPr>
                <a:t> - Announcing the report “Possible evolutions of the voting system in </a:t>
              </a:r>
              <a:r>
                <a:rPr lang="en-GB" sz="1300" dirty="0" err="1">
                  <a:latin typeface="+mn-lt"/>
                </a:rPr>
                <a:t>Tezos</a:t>
              </a:r>
              <a:endParaRPr lang="en-GB" sz="1300" dirty="0">
                <a:latin typeface="+mn-lt"/>
              </a:endParaRPr>
            </a:p>
          </p:txBody>
        </p:sp>
      </p:grpSp>
      <p:grpSp>
        <p:nvGrpSpPr>
          <p:cNvPr id="9" name="Group 8">
            <a:extLst>
              <a:ext uri="{FF2B5EF4-FFF2-40B4-BE49-F238E27FC236}">
                <a16:creationId xmlns:a16="http://schemas.microsoft.com/office/drawing/2014/main" id="{6AED109C-5713-AA41-A341-3C9CAA8F0554}"/>
              </a:ext>
            </a:extLst>
          </p:cNvPr>
          <p:cNvGrpSpPr/>
          <p:nvPr/>
        </p:nvGrpSpPr>
        <p:grpSpPr>
          <a:xfrm>
            <a:off x="360363" y="2399143"/>
            <a:ext cx="11469238" cy="215900"/>
            <a:chOff x="360363" y="2172625"/>
            <a:chExt cx="11469238" cy="215900"/>
          </a:xfrm>
        </p:grpSpPr>
        <p:sp>
          <p:nvSpPr>
            <p:cNvPr id="32" name="TextBox 31">
              <a:extLst>
                <a:ext uri="{FF2B5EF4-FFF2-40B4-BE49-F238E27FC236}">
                  <a16:creationId xmlns:a16="http://schemas.microsoft.com/office/drawing/2014/main" id="{A28C1D2E-EE8C-AE49-8E88-8ED284A3813D}"/>
                </a:ext>
              </a:extLst>
            </p:cNvPr>
            <p:cNvSpPr txBox="1"/>
            <p:nvPr/>
          </p:nvSpPr>
          <p:spPr>
            <a:xfrm>
              <a:off x="360363" y="217262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33" name="TextBox 32">
              <a:extLst>
                <a:ext uri="{FF2B5EF4-FFF2-40B4-BE49-F238E27FC236}">
                  <a16:creationId xmlns:a16="http://schemas.microsoft.com/office/drawing/2014/main" id="{3F8F8955-52A9-7146-9806-20A6CF694FB0}"/>
                </a:ext>
              </a:extLst>
            </p:cNvPr>
            <p:cNvSpPr txBox="1"/>
            <p:nvPr/>
          </p:nvSpPr>
          <p:spPr>
            <a:xfrm>
              <a:off x="881309" y="2172625"/>
              <a:ext cx="10948292" cy="2159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6"/>
                </a:rPr>
                <a:t>https://gitlab.com/tezos/tzip/-/merge_requests/133</a:t>
              </a:r>
              <a:r>
                <a:rPr lang="en-GB" sz="1300" dirty="0">
                  <a:latin typeface="+mn-lt"/>
                </a:rPr>
                <a:t> (TZIP - Draft: baking accounts proposal)</a:t>
              </a:r>
            </a:p>
          </p:txBody>
        </p:sp>
      </p:grpSp>
      <p:grpSp>
        <p:nvGrpSpPr>
          <p:cNvPr id="19" name="Group 18">
            <a:extLst>
              <a:ext uri="{FF2B5EF4-FFF2-40B4-BE49-F238E27FC236}">
                <a16:creationId xmlns:a16="http://schemas.microsoft.com/office/drawing/2014/main" id="{4F9A9AAD-2FAF-6240-997D-DD6826CA5D25}"/>
              </a:ext>
            </a:extLst>
          </p:cNvPr>
          <p:cNvGrpSpPr/>
          <p:nvPr/>
        </p:nvGrpSpPr>
        <p:grpSpPr>
          <a:xfrm>
            <a:off x="360363" y="2827519"/>
            <a:ext cx="11469238" cy="215900"/>
            <a:chOff x="360363" y="1746866"/>
            <a:chExt cx="11469238" cy="215900"/>
          </a:xfrm>
        </p:grpSpPr>
        <p:sp>
          <p:nvSpPr>
            <p:cNvPr id="20" name="TextBox 19">
              <a:extLst>
                <a:ext uri="{FF2B5EF4-FFF2-40B4-BE49-F238E27FC236}">
                  <a16:creationId xmlns:a16="http://schemas.microsoft.com/office/drawing/2014/main" id="{6C68D085-47EE-DF48-9F07-61DC606F2EB9}"/>
                </a:ext>
              </a:extLst>
            </p:cNvPr>
            <p:cNvSpPr txBox="1"/>
            <p:nvPr/>
          </p:nvSpPr>
          <p:spPr>
            <a:xfrm>
              <a:off x="360363" y="17468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[5]</a:t>
              </a:r>
            </a:p>
          </p:txBody>
        </p:sp>
        <p:sp>
          <p:nvSpPr>
            <p:cNvPr id="21" name="TextBox 20">
              <a:extLst>
                <a:ext uri="{FF2B5EF4-FFF2-40B4-BE49-F238E27FC236}">
                  <a16:creationId xmlns:a16="http://schemas.microsoft.com/office/drawing/2014/main" id="{0FECBBDA-D3D2-C84A-8EA1-B547C12EE4EF}"/>
                </a:ext>
              </a:extLst>
            </p:cNvPr>
            <p:cNvSpPr txBox="1"/>
            <p:nvPr/>
          </p:nvSpPr>
          <p:spPr>
            <a:xfrm>
              <a:off x="881309" y="1746866"/>
              <a:ext cx="10948292" cy="2159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7"/>
                </a:rPr>
                <a:t>https://gitlab.com/tezos/tzip/-/blob/5adee1ca26925d2e65e363b900689da090557497/drafts/current/draft-baking_accounts.md</a:t>
              </a:r>
              <a:r>
                <a:rPr lang="en-GB" sz="1300" dirty="0">
                  <a:latin typeface="+mn-lt"/>
                </a:rPr>
                <a:t> (TZIP - Baking Accounts)</a:t>
              </a:r>
            </a:p>
          </p:txBody>
        </p:sp>
      </p:grpSp>
    </p:spTree>
    <p:extLst>
      <p:ext uri="{BB962C8B-B14F-4D97-AF65-F5344CB8AC3E}">
        <p14:creationId xmlns:p14="http://schemas.microsoft.com/office/powerpoint/2010/main" val="37191816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Slides:</a:t>
            </a:r>
            <a:br>
              <a:rPr lang="en-DE" dirty="0"/>
            </a:br>
            <a:r>
              <a:rPr lang="en-US" dirty="0"/>
              <a:t>The self-amendment process works: 6 successful amendments and counting… (1/2) &amp; (2/2)</a:t>
            </a:r>
            <a:endParaRPr lang="en-DE" dirty="0"/>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101</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3"/>
              </a:rPr>
              <a:t>https://www.tezosagora.org/period/12</a:t>
            </a:r>
            <a:r>
              <a:rPr lang="en-GB" sz="1300" dirty="0">
                <a:latin typeface="+mn-lt"/>
              </a:rPr>
              <a:t> (</a:t>
            </a:r>
            <a:r>
              <a:rPr lang="en-GB" sz="1300" dirty="0" err="1">
                <a:latin typeface="+mn-lt"/>
              </a:rPr>
              <a:t>Tezos</a:t>
            </a:r>
            <a:r>
              <a:rPr lang="en-GB" sz="1300" dirty="0">
                <a:latin typeface="+mn-lt"/>
              </a:rPr>
              <a:t> Agora - proposal description for Athens)</a:t>
            </a:r>
          </a:p>
        </p:txBody>
      </p:sp>
      <p:sp>
        <p:nvSpPr>
          <p:cNvPr id="28" name="TextBox 27">
            <a:extLst>
              <a:ext uri="{FF2B5EF4-FFF2-40B4-BE49-F238E27FC236}">
                <a16:creationId xmlns:a16="http://schemas.microsoft.com/office/drawing/2014/main" id="{A4BDB24E-B0C6-1743-B82F-AA4E9948AF8D}"/>
              </a:ext>
            </a:extLst>
          </p:cNvPr>
          <p:cNvSpPr txBox="1"/>
          <p:nvPr/>
        </p:nvSpPr>
        <p:spPr>
          <a:xfrm>
            <a:off x="360363" y="13149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29" name="TextBox 28">
            <a:extLst>
              <a:ext uri="{FF2B5EF4-FFF2-40B4-BE49-F238E27FC236}">
                <a16:creationId xmlns:a16="http://schemas.microsoft.com/office/drawing/2014/main" id="{88E7EF25-B3D9-374B-A352-72E4668375D3}"/>
              </a:ext>
            </a:extLst>
          </p:cNvPr>
          <p:cNvSpPr txBox="1"/>
          <p:nvPr/>
        </p:nvSpPr>
        <p:spPr>
          <a:xfrm>
            <a:off x="881309" y="1314966"/>
            <a:ext cx="10948292" cy="215900"/>
          </a:xfrm>
          <a:prstGeom prst="rect">
            <a:avLst/>
          </a:prstGeom>
          <a:noFill/>
        </p:spPr>
        <p:txBody>
          <a:bodyPr wrap="square" lIns="72000" tIns="0" rIns="72000" bIns="0" rtlCol="0">
            <a:noAutofit/>
          </a:bodyPr>
          <a:lstStyle/>
          <a:p>
            <a:r>
              <a:rPr lang="en-GB" sz="1300" dirty="0">
                <a:latin typeface="+mn-lt"/>
                <a:hlinkClick r:id="rId3"/>
              </a:rPr>
              <a:t>https://www.tezosagora.org/period/18</a:t>
            </a:r>
            <a:r>
              <a:rPr lang="en-GB" sz="1300" dirty="0">
                <a:latin typeface="+mn-lt"/>
              </a:rPr>
              <a:t> (</a:t>
            </a:r>
            <a:r>
              <a:rPr lang="en-GB" sz="1300" dirty="0" err="1">
                <a:latin typeface="+mn-lt"/>
              </a:rPr>
              <a:t>Tezos</a:t>
            </a:r>
            <a:r>
              <a:rPr lang="en-GB" sz="1300" dirty="0">
                <a:latin typeface="+mn-lt"/>
              </a:rPr>
              <a:t> Agora - proposal description for Babylon)</a:t>
            </a:r>
          </a:p>
        </p:txBody>
      </p:sp>
      <p:sp>
        <p:nvSpPr>
          <p:cNvPr id="30" name="TextBox 29">
            <a:extLst>
              <a:ext uri="{FF2B5EF4-FFF2-40B4-BE49-F238E27FC236}">
                <a16:creationId xmlns:a16="http://schemas.microsoft.com/office/drawing/2014/main" id="{61F70052-5255-EE49-AC29-7CBC90736450}"/>
              </a:ext>
            </a:extLst>
          </p:cNvPr>
          <p:cNvSpPr txBox="1"/>
          <p:nvPr/>
        </p:nvSpPr>
        <p:spPr>
          <a:xfrm>
            <a:off x="360363" y="17468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31" name="TextBox 30">
            <a:extLst>
              <a:ext uri="{FF2B5EF4-FFF2-40B4-BE49-F238E27FC236}">
                <a16:creationId xmlns:a16="http://schemas.microsoft.com/office/drawing/2014/main" id="{63BEF8AE-839A-CA47-9E4C-3254CCDD84EA}"/>
              </a:ext>
            </a:extLst>
          </p:cNvPr>
          <p:cNvSpPr txBox="1"/>
          <p:nvPr/>
        </p:nvSpPr>
        <p:spPr>
          <a:xfrm>
            <a:off x="881309" y="1746866"/>
            <a:ext cx="10948292" cy="215900"/>
          </a:xfrm>
          <a:prstGeom prst="rect">
            <a:avLst/>
          </a:prstGeom>
          <a:noFill/>
        </p:spPr>
        <p:txBody>
          <a:bodyPr wrap="square" lIns="72000" tIns="0" rIns="72000" bIns="0" rtlCol="0">
            <a:noAutofit/>
          </a:bodyPr>
          <a:lstStyle/>
          <a:p>
            <a:r>
              <a:rPr lang="en-GB" sz="1300" dirty="0">
                <a:latin typeface="+mn-lt"/>
                <a:hlinkClick r:id="rId3"/>
              </a:rPr>
              <a:t>https://www.tezosagora.org/period/24</a:t>
            </a:r>
            <a:r>
              <a:rPr lang="en-GB" sz="1300" dirty="0">
                <a:latin typeface="+mn-lt"/>
              </a:rPr>
              <a:t> (</a:t>
            </a:r>
            <a:r>
              <a:rPr lang="en-GB" sz="1300" dirty="0" err="1">
                <a:latin typeface="+mn-lt"/>
              </a:rPr>
              <a:t>Tezos</a:t>
            </a:r>
            <a:r>
              <a:rPr lang="en-GB" sz="1300" dirty="0">
                <a:latin typeface="+mn-lt"/>
              </a:rPr>
              <a:t> Agora - proposal description for Carthage)</a:t>
            </a:r>
          </a:p>
        </p:txBody>
      </p:sp>
      <p:sp>
        <p:nvSpPr>
          <p:cNvPr id="32" name="TextBox 31">
            <a:extLst>
              <a:ext uri="{FF2B5EF4-FFF2-40B4-BE49-F238E27FC236}">
                <a16:creationId xmlns:a16="http://schemas.microsoft.com/office/drawing/2014/main" id="{A28C1D2E-EE8C-AE49-8E88-8ED284A3813D}"/>
              </a:ext>
            </a:extLst>
          </p:cNvPr>
          <p:cNvSpPr txBox="1"/>
          <p:nvPr/>
        </p:nvSpPr>
        <p:spPr>
          <a:xfrm>
            <a:off x="360363" y="217262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33" name="TextBox 32">
            <a:extLst>
              <a:ext uri="{FF2B5EF4-FFF2-40B4-BE49-F238E27FC236}">
                <a16:creationId xmlns:a16="http://schemas.microsoft.com/office/drawing/2014/main" id="{3F8F8955-52A9-7146-9806-20A6CF694FB0}"/>
              </a:ext>
            </a:extLst>
          </p:cNvPr>
          <p:cNvSpPr txBox="1"/>
          <p:nvPr/>
        </p:nvSpPr>
        <p:spPr>
          <a:xfrm>
            <a:off x="881309" y="2172625"/>
            <a:ext cx="10948292" cy="215900"/>
          </a:xfrm>
          <a:prstGeom prst="rect">
            <a:avLst/>
          </a:prstGeom>
          <a:noFill/>
        </p:spPr>
        <p:txBody>
          <a:bodyPr wrap="square" lIns="72000" tIns="0" rIns="72000" bIns="0" rtlCol="0">
            <a:noAutofit/>
          </a:bodyPr>
          <a:lstStyle/>
          <a:p>
            <a:r>
              <a:rPr lang="en-GB" sz="1300" dirty="0">
                <a:latin typeface="+mn-lt"/>
                <a:hlinkClick r:id="rId3"/>
              </a:rPr>
              <a:t>https://www.tezosagora.org/period/35</a:t>
            </a:r>
            <a:r>
              <a:rPr lang="en-GB" sz="1300" dirty="0">
                <a:latin typeface="+mn-lt"/>
              </a:rPr>
              <a:t> (</a:t>
            </a:r>
            <a:r>
              <a:rPr lang="en-GB" sz="1300" dirty="0" err="1">
                <a:latin typeface="+mn-lt"/>
              </a:rPr>
              <a:t>Tezos</a:t>
            </a:r>
            <a:r>
              <a:rPr lang="en-GB" sz="1300" dirty="0">
                <a:latin typeface="+mn-lt"/>
              </a:rPr>
              <a:t> Agora - proposal description for Delphi)</a:t>
            </a:r>
          </a:p>
        </p:txBody>
      </p:sp>
      <p:sp>
        <p:nvSpPr>
          <p:cNvPr id="34" name="TextBox 33">
            <a:extLst>
              <a:ext uri="{FF2B5EF4-FFF2-40B4-BE49-F238E27FC236}">
                <a16:creationId xmlns:a16="http://schemas.microsoft.com/office/drawing/2014/main" id="{D8F30FF1-DF62-034E-B2E0-6F5E53701F85}"/>
              </a:ext>
            </a:extLst>
          </p:cNvPr>
          <p:cNvSpPr txBox="1"/>
          <p:nvPr/>
        </p:nvSpPr>
        <p:spPr>
          <a:xfrm>
            <a:off x="360363" y="2598701"/>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[5]</a:t>
            </a:r>
          </a:p>
        </p:txBody>
      </p:sp>
      <p:sp>
        <p:nvSpPr>
          <p:cNvPr id="35" name="TextBox 34">
            <a:extLst>
              <a:ext uri="{FF2B5EF4-FFF2-40B4-BE49-F238E27FC236}">
                <a16:creationId xmlns:a16="http://schemas.microsoft.com/office/drawing/2014/main" id="{D0AFE2CF-FA53-DE4C-83C1-8ADA8B4F7F10}"/>
              </a:ext>
            </a:extLst>
          </p:cNvPr>
          <p:cNvSpPr txBox="1"/>
          <p:nvPr/>
        </p:nvSpPr>
        <p:spPr>
          <a:xfrm>
            <a:off x="881309" y="2598701"/>
            <a:ext cx="10948292" cy="215900"/>
          </a:xfrm>
          <a:prstGeom prst="rect">
            <a:avLst/>
          </a:prstGeom>
          <a:noFill/>
        </p:spPr>
        <p:txBody>
          <a:bodyPr wrap="square" lIns="72000" tIns="0" rIns="72000" bIns="0" rtlCol="0">
            <a:noAutofit/>
          </a:bodyPr>
          <a:lstStyle/>
          <a:p>
            <a:r>
              <a:rPr lang="en-GB" sz="1300" dirty="0">
                <a:latin typeface="+mn-lt"/>
                <a:hlinkClick r:id="rId3"/>
              </a:rPr>
              <a:t>https://www.tezosagora.org/period/39</a:t>
            </a:r>
            <a:r>
              <a:rPr lang="en-GB" sz="1300" dirty="0">
                <a:latin typeface="+mn-lt"/>
              </a:rPr>
              <a:t> (</a:t>
            </a:r>
            <a:r>
              <a:rPr lang="en-GB" sz="1300" dirty="0" err="1">
                <a:latin typeface="+mn-lt"/>
              </a:rPr>
              <a:t>Tezos</a:t>
            </a:r>
            <a:r>
              <a:rPr lang="en-GB" sz="1300" dirty="0">
                <a:latin typeface="+mn-lt"/>
              </a:rPr>
              <a:t> Agora - proposal description for Edo)</a:t>
            </a:r>
          </a:p>
        </p:txBody>
      </p:sp>
      <p:sp>
        <p:nvSpPr>
          <p:cNvPr id="36" name="TextBox 35">
            <a:extLst>
              <a:ext uri="{FF2B5EF4-FFF2-40B4-BE49-F238E27FC236}">
                <a16:creationId xmlns:a16="http://schemas.microsoft.com/office/drawing/2014/main" id="{1AC2444F-EA58-7742-A12A-FDA2015FE7B4}"/>
              </a:ext>
            </a:extLst>
          </p:cNvPr>
          <p:cNvSpPr txBox="1"/>
          <p:nvPr/>
        </p:nvSpPr>
        <p:spPr>
          <a:xfrm>
            <a:off x="360363" y="3024677"/>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[6]</a:t>
            </a:r>
          </a:p>
        </p:txBody>
      </p:sp>
      <p:sp>
        <p:nvSpPr>
          <p:cNvPr id="37" name="TextBox 36">
            <a:extLst>
              <a:ext uri="{FF2B5EF4-FFF2-40B4-BE49-F238E27FC236}">
                <a16:creationId xmlns:a16="http://schemas.microsoft.com/office/drawing/2014/main" id="{97CCEE8B-88A5-8C48-AD1A-65BB50C2B661}"/>
              </a:ext>
            </a:extLst>
          </p:cNvPr>
          <p:cNvSpPr txBox="1"/>
          <p:nvPr/>
        </p:nvSpPr>
        <p:spPr>
          <a:xfrm>
            <a:off x="881309" y="3024677"/>
            <a:ext cx="10948292" cy="215900"/>
          </a:xfrm>
          <a:prstGeom prst="rect">
            <a:avLst/>
          </a:prstGeom>
          <a:noFill/>
        </p:spPr>
        <p:txBody>
          <a:bodyPr wrap="square" lIns="72000" tIns="0" rIns="72000" bIns="0" rtlCol="0">
            <a:noAutofit/>
          </a:bodyPr>
          <a:lstStyle/>
          <a:p>
            <a:r>
              <a:rPr lang="en-GB" sz="1300" dirty="0">
                <a:latin typeface="+mn-lt"/>
                <a:hlinkClick r:id="rId3"/>
              </a:rPr>
              <a:t>https://www.tezosagora.org/period/44</a:t>
            </a:r>
            <a:r>
              <a:rPr lang="en-GB" sz="1300" dirty="0">
                <a:latin typeface="+mn-lt"/>
              </a:rPr>
              <a:t> (</a:t>
            </a:r>
            <a:r>
              <a:rPr lang="en-GB" sz="1300" dirty="0" err="1">
                <a:latin typeface="+mn-lt"/>
              </a:rPr>
              <a:t>Tezos</a:t>
            </a:r>
            <a:r>
              <a:rPr lang="en-GB" sz="1300" dirty="0">
                <a:latin typeface="+mn-lt"/>
              </a:rPr>
              <a:t> Agora - proposal description for Florence)</a:t>
            </a:r>
          </a:p>
        </p:txBody>
      </p:sp>
    </p:spTree>
    <p:extLst>
      <p:ext uri="{BB962C8B-B14F-4D97-AF65-F5344CB8AC3E}">
        <p14:creationId xmlns:p14="http://schemas.microsoft.com/office/powerpoint/2010/main" val="3240199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Slides:</a:t>
            </a:r>
            <a:br>
              <a:rPr lang="en-DE" dirty="0"/>
            </a:br>
            <a:r>
              <a:rPr lang="en-US" dirty="0"/>
              <a:t>An overview of Tezos‘ self-amendment history so far… (1/2) &amp; (2/2)</a:t>
            </a:r>
            <a:endParaRPr lang="en-DE" dirty="0"/>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102</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3"/>
              </a:rPr>
              <a:t>https://www.tezosagora.org/period/50</a:t>
            </a:r>
            <a:r>
              <a:rPr lang="en-GB" sz="1300" dirty="0">
                <a:latin typeface="+mn-lt"/>
              </a:rPr>
              <a:t> (</a:t>
            </a:r>
            <a:r>
              <a:rPr lang="en-GB" sz="1300" dirty="0" err="1">
                <a:latin typeface="+mn-lt"/>
              </a:rPr>
              <a:t>Tezos</a:t>
            </a:r>
            <a:r>
              <a:rPr lang="en-GB" sz="1300" dirty="0">
                <a:latin typeface="+mn-lt"/>
              </a:rPr>
              <a:t> Agora - replace ”50” with respective period to inspect or browse by clicking the linked arrows)</a:t>
            </a:r>
          </a:p>
        </p:txBody>
      </p:sp>
    </p:spTree>
    <p:extLst>
      <p:ext uri="{BB962C8B-B14F-4D97-AF65-F5344CB8AC3E}">
        <p14:creationId xmlns:p14="http://schemas.microsoft.com/office/powerpoint/2010/main" val="33678386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Slides:</a:t>
            </a:r>
            <a:br>
              <a:rPr lang="en-DE" dirty="0"/>
            </a:br>
            <a:r>
              <a:rPr lang="en-DE" dirty="0"/>
              <a:t>Delphi</a:t>
            </a:r>
            <a:r>
              <a:rPr lang="en-US" dirty="0"/>
              <a:t> – the fourth amendment to the Tezos protocol </a:t>
            </a:r>
            <a:endParaRPr lang="en-DE" dirty="0"/>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103</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5" name="Group 4">
            <a:extLst>
              <a:ext uri="{FF2B5EF4-FFF2-40B4-BE49-F238E27FC236}">
                <a16:creationId xmlns:a16="http://schemas.microsoft.com/office/drawing/2014/main" id="{15D41CC4-A6A0-1440-9129-0EAAE9BA2137}"/>
              </a:ext>
            </a:extLst>
          </p:cNvPr>
          <p:cNvGrpSpPr/>
          <p:nvPr/>
        </p:nvGrpSpPr>
        <p:grpSpPr>
          <a:xfrm>
            <a:off x="360363" y="883066"/>
            <a:ext cx="11469238" cy="215900"/>
            <a:chOff x="360363" y="883066"/>
            <a:chExt cx="11469238" cy="2159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3"/>
                </a:rPr>
                <a:t>https://www.tezosagora.org/period/35</a:t>
              </a:r>
              <a:r>
                <a:rPr lang="en-GB" sz="1300" dirty="0">
                  <a:latin typeface="+mn-lt"/>
                </a:rPr>
                <a:t> (</a:t>
              </a:r>
              <a:r>
                <a:rPr lang="en-GB" sz="1300" dirty="0" err="1">
                  <a:latin typeface="+mn-lt"/>
                </a:rPr>
                <a:t>Tezos</a:t>
              </a:r>
              <a:r>
                <a:rPr lang="en-GB" sz="1300" dirty="0">
                  <a:latin typeface="+mn-lt"/>
                </a:rPr>
                <a:t> Agora - proposal description for Delphi)</a:t>
              </a:r>
            </a:p>
          </p:txBody>
        </p:sp>
      </p:grpSp>
      <p:grpSp>
        <p:nvGrpSpPr>
          <p:cNvPr id="10" name="Group 9">
            <a:extLst>
              <a:ext uri="{FF2B5EF4-FFF2-40B4-BE49-F238E27FC236}">
                <a16:creationId xmlns:a16="http://schemas.microsoft.com/office/drawing/2014/main" id="{A733CDDD-A3ED-8D4B-8F0B-56F72E6CAF83}"/>
              </a:ext>
            </a:extLst>
          </p:cNvPr>
          <p:cNvGrpSpPr/>
          <p:nvPr/>
        </p:nvGrpSpPr>
        <p:grpSpPr>
          <a:xfrm>
            <a:off x="360363" y="2201831"/>
            <a:ext cx="11469238" cy="215900"/>
            <a:chOff x="360363" y="883066"/>
            <a:chExt cx="11469238" cy="215900"/>
          </a:xfrm>
        </p:grpSpPr>
        <p:sp>
          <p:nvSpPr>
            <p:cNvPr id="11" name="TextBox 10">
              <a:extLst>
                <a:ext uri="{FF2B5EF4-FFF2-40B4-BE49-F238E27FC236}">
                  <a16:creationId xmlns:a16="http://schemas.microsoft.com/office/drawing/2014/main" id="{BE1A3712-6071-974C-AAC0-BC3A82428EE8}"/>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12" name="TextBox 11">
              <a:extLst>
                <a:ext uri="{FF2B5EF4-FFF2-40B4-BE49-F238E27FC236}">
                  <a16:creationId xmlns:a16="http://schemas.microsoft.com/office/drawing/2014/main" id="{81B5D019-2BD5-314E-8B0E-2A6C7275F56A}"/>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4"/>
                </a:rPr>
                <a:t>https://nomadic-labs.com/</a:t>
              </a:r>
              <a:r>
                <a:rPr lang="en-GB" sz="1300" dirty="0">
                  <a:latin typeface="+mn-lt"/>
                </a:rPr>
                <a:t> (Nomadic Labs Website)</a:t>
              </a:r>
            </a:p>
          </p:txBody>
        </p:sp>
      </p:grpSp>
      <p:grpSp>
        <p:nvGrpSpPr>
          <p:cNvPr id="13" name="Group 12">
            <a:extLst>
              <a:ext uri="{FF2B5EF4-FFF2-40B4-BE49-F238E27FC236}">
                <a16:creationId xmlns:a16="http://schemas.microsoft.com/office/drawing/2014/main" id="{A6E10CC8-112B-0C4E-8D04-B85A544256C1}"/>
              </a:ext>
            </a:extLst>
          </p:cNvPr>
          <p:cNvGrpSpPr/>
          <p:nvPr/>
        </p:nvGrpSpPr>
        <p:grpSpPr>
          <a:xfrm>
            <a:off x="360363" y="2644593"/>
            <a:ext cx="11469238" cy="215900"/>
            <a:chOff x="360363" y="883066"/>
            <a:chExt cx="11469238" cy="215900"/>
          </a:xfrm>
        </p:grpSpPr>
        <p:sp>
          <p:nvSpPr>
            <p:cNvPr id="14" name="TextBox 13">
              <a:extLst>
                <a:ext uri="{FF2B5EF4-FFF2-40B4-BE49-F238E27FC236}">
                  <a16:creationId xmlns:a16="http://schemas.microsoft.com/office/drawing/2014/main" id="{875FEC77-72CD-3D49-A2DF-D37983288045}"/>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[5]</a:t>
              </a:r>
            </a:p>
          </p:txBody>
        </p:sp>
        <p:sp>
          <p:nvSpPr>
            <p:cNvPr id="15" name="TextBox 14">
              <a:extLst>
                <a:ext uri="{FF2B5EF4-FFF2-40B4-BE49-F238E27FC236}">
                  <a16:creationId xmlns:a16="http://schemas.microsoft.com/office/drawing/2014/main" id="{E73C4B3C-419D-964D-92D4-775C3D7B87F8}"/>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5"/>
                </a:rPr>
                <a:t>https://metastate.dev/</a:t>
              </a:r>
              <a:r>
                <a:rPr lang="en-GB" sz="1300" dirty="0">
                  <a:latin typeface="+mn-lt"/>
                </a:rPr>
                <a:t> (</a:t>
              </a:r>
              <a:r>
                <a:rPr lang="en-GB" sz="1300" dirty="0" err="1">
                  <a:latin typeface="+mn-lt"/>
                </a:rPr>
                <a:t>Metastate</a:t>
              </a:r>
              <a:r>
                <a:rPr lang="en-GB" sz="1300" dirty="0">
                  <a:latin typeface="+mn-lt"/>
                </a:rPr>
                <a:t> Website [retired website] )</a:t>
              </a:r>
            </a:p>
          </p:txBody>
        </p:sp>
      </p:grpSp>
      <p:grpSp>
        <p:nvGrpSpPr>
          <p:cNvPr id="16" name="Group 15">
            <a:extLst>
              <a:ext uri="{FF2B5EF4-FFF2-40B4-BE49-F238E27FC236}">
                <a16:creationId xmlns:a16="http://schemas.microsoft.com/office/drawing/2014/main" id="{EB25DDAB-3F0E-7448-826A-AB9BD95216AB}"/>
              </a:ext>
            </a:extLst>
          </p:cNvPr>
          <p:cNvGrpSpPr/>
          <p:nvPr/>
        </p:nvGrpSpPr>
        <p:grpSpPr>
          <a:xfrm>
            <a:off x="360363" y="3087355"/>
            <a:ext cx="11469238" cy="215900"/>
            <a:chOff x="360363" y="883066"/>
            <a:chExt cx="11469238" cy="215900"/>
          </a:xfrm>
        </p:grpSpPr>
        <p:sp>
          <p:nvSpPr>
            <p:cNvPr id="17" name="TextBox 16">
              <a:extLst>
                <a:ext uri="{FF2B5EF4-FFF2-40B4-BE49-F238E27FC236}">
                  <a16:creationId xmlns:a16="http://schemas.microsoft.com/office/drawing/2014/main" id="{C750A689-7C4B-3F4C-92D0-0DFE64594098}"/>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[6]</a:t>
              </a:r>
            </a:p>
          </p:txBody>
        </p:sp>
        <p:sp>
          <p:nvSpPr>
            <p:cNvPr id="18" name="TextBox 17">
              <a:extLst>
                <a:ext uri="{FF2B5EF4-FFF2-40B4-BE49-F238E27FC236}">
                  <a16:creationId xmlns:a16="http://schemas.microsoft.com/office/drawing/2014/main" id="{30853703-9AD3-8347-84FC-B15D2CD34BB9}"/>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6"/>
                </a:rPr>
                <a:t>https://twitter.com/AlfourG</a:t>
              </a:r>
              <a:r>
                <a:rPr lang="en-GB" sz="1300" dirty="0">
                  <a:latin typeface="+mn-lt"/>
                </a:rPr>
                <a:t> (Twitter Profile of Gabriel </a:t>
              </a:r>
              <a:r>
                <a:rPr lang="en-GB" sz="1300" dirty="0" err="1">
                  <a:latin typeface="+mn-lt"/>
                </a:rPr>
                <a:t>Alfour</a:t>
              </a:r>
              <a:r>
                <a:rPr lang="en-GB" sz="1300" dirty="0">
                  <a:latin typeface="+mn-lt"/>
                </a:rPr>
                <a:t>)</a:t>
              </a:r>
            </a:p>
          </p:txBody>
        </p:sp>
      </p:grpSp>
      <p:grpSp>
        <p:nvGrpSpPr>
          <p:cNvPr id="20" name="Group 19">
            <a:extLst>
              <a:ext uri="{FF2B5EF4-FFF2-40B4-BE49-F238E27FC236}">
                <a16:creationId xmlns:a16="http://schemas.microsoft.com/office/drawing/2014/main" id="{7752527C-695F-D44F-A21D-7573C950458F}"/>
              </a:ext>
            </a:extLst>
          </p:cNvPr>
          <p:cNvGrpSpPr/>
          <p:nvPr/>
        </p:nvGrpSpPr>
        <p:grpSpPr>
          <a:xfrm>
            <a:off x="360363" y="1316203"/>
            <a:ext cx="11469238" cy="215900"/>
            <a:chOff x="360363" y="883066"/>
            <a:chExt cx="11469238" cy="215900"/>
          </a:xfrm>
        </p:grpSpPr>
        <p:sp>
          <p:nvSpPr>
            <p:cNvPr id="21" name="TextBox 20">
              <a:extLst>
                <a:ext uri="{FF2B5EF4-FFF2-40B4-BE49-F238E27FC236}">
                  <a16:creationId xmlns:a16="http://schemas.microsoft.com/office/drawing/2014/main" id="{F11AB4FD-3C60-DB41-BCB7-DDB6612070C9}"/>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22" name="TextBox 21">
              <a:extLst>
                <a:ext uri="{FF2B5EF4-FFF2-40B4-BE49-F238E27FC236}">
                  <a16:creationId xmlns:a16="http://schemas.microsoft.com/office/drawing/2014/main" id="{081CEF4F-A9B5-F44C-8FBF-A40A2F8B0107}"/>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7"/>
                </a:rPr>
                <a:t>https://blog.nomadic-labs.com/delphi-official-release.html</a:t>
              </a:r>
              <a:r>
                <a:rPr lang="en-GB" sz="1300" dirty="0">
                  <a:latin typeface="+mn-lt"/>
                </a:rPr>
                <a:t>  (Nomadic Labs Blog – Delphi: official release notes)</a:t>
              </a:r>
            </a:p>
          </p:txBody>
        </p:sp>
      </p:grpSp>
      <p:grpSp>
        <p:nvGrpSpPr>
          <p:cNvPr id="23" name="Group 22">
            <a:extLst>
              <a:ext uri="{FF2B5EF4-FFF2-40B4-BE49-F238E27FC236}">
                <a16:creationId xmlns:a16="http://schemas.microsoft.com/office/drawing/2014/main" id="{39455BE3-A867-1749-92E8-5B8DF4BDA513}"/>
              </a:ext>
            </a:extLst>
          </p:cNvPr>
          <p:cNvGrpSpPr/>
          <p:nvPr/>
        </p:nvGrpSpPr>
        <p:grpSpPr>
          <a:xfrm>
            <a:off x="360363" y="1749340"/>
            <a:ext cx="11469238" cy="215900"/>
            <a:chOff x="360363" y="883066"/>
            <a:chExt cx="11469238" cy="215900"/>
          </a:xfrm>
        </p:grpSpPr>
        <p:sp>
          <p:nvSpPr>
            <p:cNvPr id="24" name="TextBox 23">
              <a:extLst>
                <a:ext uri="{FF2B5EF4-FFF2-40B4-BE49-F238E27FC236}">
                  <a16:creationId xmlns:a16="http://schemas.microsoft.com/office/drawing/2014/main" id="{B08ED6DA-FF78-3A47-A564-1E54928620AF}"/>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25" name="TextBox 24">
              <a:extLst>
                <a:ext uri="{FF2B5EF4-FFF2-40B4-BE49-F238E27FC236}">
                  <a16:creationId xmlns:a16="http://schemas.microsoft.com/office/drawing/2014/main" id="{A7F4826F-0F3C-B746-8B56-61ECDAF35289}"/>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8"/>
                </a:rPr>
                <a:t>https://blog.nomadic-labs.com/delphi-changelog.html</a:t>
              </a:r>
              <a:r>
                <a:rPr lang="en-GB" sz="1300" dirty="0">
                  <a:latin typeface="+mn-lt"/>
                </a:rPr>
                <a:t> (Nomadic Labs Blog – Delphi: changelog)</a:t>
              </a:r>
            </a:p>
          </p:txBody>
        </p:sp>
      </p:grpSp>
    </p:spTree>
    <p:extLst>
      <p:ext uri="{BB962C8B-B14F-4D97-AF65-F5344CB8AC3E}">
        <p14:creationId xmlns:p14="http://schemas.microsoft.com/office/powerpoint/2010/main" val="36313161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a:t>
            </a:r>
            <a:br>
              <a:rPr lang="en-DE" dirty="0"/>
            </a:br>
            <a:r>
              <a:rPr lang="en-DE" dirty="0"/>
              <a:t>Edo</a:t>
            </a:r>
            <a:r>
              <a:rPr lang="en-US" dirty="0"/>
              <a:t> – the fifth amendment to the Tezos protocol </a:t>
            </a:r>
            <a:endParaRPr lang="en-DE" dirty="0"/>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104</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5" name="Group 4">
            <a:extLst>
              <a:ext uri="{FF2B5EF4-FFF2-40B4-BE49-F238E27FC236}">
                <a16:creationId xmlns:a16="http://schemas.microsoft.com/office/drawing/2014/main" id="{15D41CC4-A6A0-1440-9129-0EAAE9BA2137}"/>
              </a:ext>
            </a:extLst>
          </p:cNvPr>
          <p:cNvGrpSpPr/>
          <p:nvPr/>
        </p:nvGrpSpPr>
        <p:grpSpPr>
          <a:xfrm>
            <a:off x="360363" y="883066"/>
            <a:ext cx="11469238" cy="215900"/>
            <a:chOff x="360363" y="883066"/>
            <a:chExt cx="11469238" cy="2159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3"/>
                </a:rPr>
                <a:t>https://www.tezosagora.org/period/39</a:t>
              </a:r>
              <a:r>
                <a:rPr lang="en-GB" sz="1300" dirty="0">
                  <a:latin typeface="+mn-lt"/>
                </a:rPr>
                <a:t> (</a:t>
              </a:r>
              <a:r>
                <a:rPr lang="en-GB" sz="1300" dirty="0" err="1">
                  <a:latin typeface="+mn-lt"/>
                </a:rPr>
                <a:t>Tezos</a:t>
              </a:r>
              <a:r>
                <a:rPr lang="en-GB" sz="1300" dirty="0">
                  <a:latin typeface="+mn-lt"/>
                </a:rPr>
                <a:t> Agora - proposal description for Edo)</a:t>
              </a:r>
            </a:p>
          </p:txBody>
        </p:sp>
      </p:grpSp>
      <p:grpSp>
        <p:nvGrpSpPr>
          <p:cNvPr id="10" name="Group 9">
            <a:extLst>
              <a:ext uri="{FF2B5EF4-FFF2-40B4-BE49-F238E27FC236}">
                <a16:creationId xmlns:a16="http://schemas.microsoft.com/office/drawing/2014/main" id="{A733CDDD-A3ED-8D4B-8F0B-56F72E6CAF83}"/>
              </a:ext>
            </a:extLst>
          </p:cNvPr>
          <p:cNvGrpSpPr/>
          <p:nvPr/>
        </p:nvGrpSpPr>
        <p:grpSpPr>
          <a:xfrm>
            <a:off x="360363" y="5663047"/>
            <a:ext cx="11469238" cy="215900"/>
            <a:chOff x="360363" y="883066"/>
            <a:chExt cx="11469238" cy="215900"/>
          </a:xfrm>
        </p:grpSpPr>
        <p:sp>
          <p:nvSpPr>
            <p:cNvPr id="11" name="TextBox 10">
              <a:extLst>
                <a:ext uri="{FF2B5EF4-FFF2-40B4-BE49-F238E27FC236}">
                  <a16:creationId xmlns:a16="http://schemas.microsoft.com/office/drawing/2014/main" id="{BE1A3712-6071-974C-AAC0-BC3A82428EE8}"/>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[11]</a:t>
              </a:r>
            </a:p>
          </p:txBody>
        </p:sp>
        <p:sp>
          <p:nvSpPr>
            <p:cNvPr id="12" name="TextBox 11">
              <a:extLst>
                <a:ext uri="{FF2B5EF4-FFF2-40B4-BE49-F238E27FC236}">
                  <a16:creationId xmlns:a16="http://schemas.microsoft.com/office/drawing/2014/main" id="{81B5D019-2BD5-314E-8B0E-2A6C7275F56A}"/>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4"/>
                </a:rPr>
                <a:t>https://nomadic-labs.com/</a:t>
              </a:r>
              <a:r>
                <a:rPr lang="en-GB" sz="1300" dirty="0">
                  <a:latin typeface="+mn-lt"/>
                </a:rPr>
                <a:t> (Nomadic Labs Website)</a:t>
              </a:r>
            </a:p>
          </p:txBody>
        </p:sp>
      </p:grpSp>
      <p:grpSp>
        <p:nvGrpSpPr>
          <p:cNvPr id="13" name="Group 12">
            <a:extLst>
              <a:ext uri="{FF2B5EF4-FFF2-40B4-BE49-F238E27FC236}">
                <a16:creationId xmlns:a16="http://schemas.microsoft.com/office/drawing/2014/main" id="{A6E10CC8-112B-0C4E-8D04-B85A544256C1}"/>
              </a:ext>
            </a:extLst>
          </p:cNvPr>
          <p:cNvGrpSpPr/>
          <p:nvPr/>
        </p:nvGrpSpPr>
        <p:grpSpPr>
          <a:xfrm>
            <a:off x="360363" y="6105809"/>
            <a:ext cx="11469238" cy="215900"/>
            <a:chOff x="360363" y="883066"/>
            <a:chExt cx="11469238" cy="215900"/>
          </a:xfrm>
        </p:grpSpPr>
        <p:sp>
          <p:nvSpPr>
            <p:cNvPr id="14" name="TextBox 13">
              <a:extLst>
                <a:ext uri="{FF2B5EF4-FFF2-40B4-BE49-F238E27FC236}">
                  <a16:creationId xmlns:a16="http://schemas.microsoft.com/office/drawing/2014/main" id="{875FEC77-72CD-3D49-A2DF-D37983288045}"/>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[12]</a:t>
              </a:r>
            </a:p>
          </p:txBody>
        </p:sp>
        <p:sp>
          <p:nvSpPr>
            <p:cNvPr id="15" name="TextBox 14">
              <a:extLst>
                <a:ext uri="{FF2B5EF4-FFF2-40B4-BE49-F238E27FC236}">
                  <a16:creationId xmlns:a16="http://schemas.microsoft.com/office/drawing/2014/main" id="{E73C4B3C-419D-964D-92D4-775C3D7B87F8}"/>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5"/>
                </a:rPr>
                <a:t>https://metastate.dev/</a:t>
              </a:r>
              <a:r>
                <a:rPr lang="en-GB" sz="1300" dirty="0">
                  <a:latin typeface="+mn-lt"/>
                </a:rPr>
                <a:t> (</a:t>
              </a:r>
              <a:r>
                <a:rPr lang="en-GB" sz="1300" dirty="0" err="1">
                  <a:latin typeface="+mn-lt"/>
                </a:rPr>
                <a:t>Metastate</a:t>
              </a:r>
              <a:r>
                <a:rPr lang="en-GB" sz="1300" dirty="0">
                  <a:latin typeface="+mn-lt"/>
                </a:rPr>
                <a:t> Website [retired website] )</a:t>
              </a:r>
            </a:p>
          </p:txBody>
        </p:sp>
      </p:grpSp>
      <p:grpSp>
        <p:nvGrpSpPr>
          <p:cNvPr id="20" name="Group 19">
            <a:extLst>
              <a:ext uri="{FF2B5EF4-FFF2-40B4-BE49-F238E27FC236}">
                <a16:creationId xmlns:a16="http://schemas.microsoft.com/office/drawing/2014/main" id="{7752527C-695F-D44F-A21D-7573C950458F}"/>
              </a:ext>
            </a:extLst>
          </p:cNvPr>
          <p:cNvGrpSpPr/>
          <p:nvPr/>
        </p:nvGrpSpPr>
        <p:grpSpPr>
          <a:xfrm>
            <a:off x="360363" y="1316203"/>
            <a:ext cx="11469238" cy="215900"/>
            <a:chOff x="360363" y="883066"/>
            <a:chExt cx="11469238" cy="215900"/>
          </a:xfrm>
        </p:grpSpPr>
        <p:sp>
          <p:nvSpPr>
            <p:cNvPr id="21" name="TextBox 20">
              <a:extLst>
                <a:ext uri="{FF2B5EF4-FFF2-40B4-BE49-F238E27FC236}">
                  <a16:creationId xmlns:a16="http://schemas.microsoft.com/office/drawing/2014/main" id="{F11AB4FD-3C60-DB41-BCB7-DDB6612070C9}"/>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22" name="TextBox 21">
              <a:extLst>
                <a:ext uri="{FF2B5EF4-FFF2-40B4-BE49-F238E27FC236}">
                  <a16:creationId xmlns:a16="http://schemas.microsoft.com/office/drawing/2014/main" id="{081CEF4F-A9B5-F44C-8FBF-A40A2F8B0107}"/>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6"/>
                </a:rPr>
                <a:t>https://tezos.gitlab.io/protocols/008_edo.html</a:t>
              </a:r>
              <a:r>
                <a:rPr lang="en-GB" sz="1300" dirty="0">
                  <a:latin typeface="+mn-lt"/>
                </a:rPr>
                <a:t> (</a:t>
              </a:r>
              <a:r>
                <a:rPr lang="en-GB" sz="1300" dirty="0" err="1">
                  <a:latin typeface="+mn-lt"/>
                </a:rPr>
                <a:t>Tezos</a:t>
              </a:r>
              <a:r>
                <a:rPr lang="en-GB" sz="1300" dirty="0">
                  <a:latin typeface="+mn-lt"/>
                </a:rPr>
                <a:t> Gitlab – Edo: official release notes &amp; changelog)</a:t>
              </a:r>
            </a:p>
          </p:txBody>
        </p:sp>
      </p:grpSp>
      <p:grpSp>
        <p:nvGrpSpPr>
          <p:cNvPr id="23" name="Group 22">
            <a:extLst>
              <a:ext uri="{FF2B5EF4-FFF2-40B4-BE49-F238E27FC236}">
                <a16:creationId xmlns:a16="http://schemas.microsoft.com/office/drawing/2014/main" id="{39455BE3-A867-1749-92E8-5B8DF4BDA513}"/>
              </a:ext>
            </a:extLst>
          </p:cNvPr>
          <p:cNvGrpSpPr/>
          <p:nvPr/>
        </p:nvGrpSpPr>
        <p:grpSpPr>
          <a:xfrm>
            <a:off x="360363" y="1749340"/>
            <a:ext cx="11469238" cy="215900"/>
            <a:chOff x="360363" y="883066"/>
            <a:chExt cx="11469238" cy="215900"/>
          </a:xfrm>
        </p:grpSpPr>
        <p:sp>
          <p:nvSpPr>
            <p:cNvPr id="24" name="TextBox 23">
              <a:extLst>
                <a:ext uri="{FF2B5EF4-FFF2-40B4-BE49-F238E27FC236}">
                  <a16:creationId xmlns:a16="http://schemas.microsoft.com/office/drawing/2014/main" id="{B08ED6DA-FF78-3A47-A564-1E54928620AF}"/>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25" name="TextBox 24">
              <a:extLst>
                <a:ext uri="{FF2B5EF4-FFF2-40B4-BE49-F238E27FC236}">
                  <a16:creationId xmlns:a16="http://schemas.microsoft.com/office/drawing/2014/main" id="{A7F4826F-0F3C-B746-8B56-61ECDAF35289}"/>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7"/>
                </a:rPr>
                <a:t>https://medium.com/@MetastateTeam/governance-improvements-725fba622615</a:t>
              </a:r>
              <a:r>
                <a:rPr lang="en-GB" sz="1300" dirty="0">
                  <a:latin typeface="+mn-lt"/>
                </a:rPr>
                <a:t> (Medium – </a:t>
              </a:r>
              <a:r>
                <a:rPr lang="en-GB" sz="1300" dirty="0" err="1">
                  <a:latin typeface="+mn-lt"/>
                </a:rPr>
                <a:t>Metastate</a:t>
              </a:r>
              <a:r>
                <a:rPr lang="en-GB" sz="1300" dirty="0">
                  <a:latin typeface="+mn-lt"/>
                </a:rPr>
                <a:t> on Governance Improvements)</a:t>
              </a:r>
            </a:p>
          </p:txBody>
        </p:sp>
      </p:grpSp>
      <p:grpSp>
        <p:nvGrpSpPr>
          <p:cNvPr id="27" name="Group 26">
            <a:extLst>
              <a:ext uri="{FF2B5EF4-FFF2-40B4-BE49-F238E27FC236}">
                <a16:creationId xmlns:a16="http://schemas.microsoft.com/office/drawing/2014/main" id="{0183440C-ECDF-9B40-9466-E9715EA2D156}"/>
              </a:ext>
            </a:extLst>
          </p:cNvPr>
          <p:cNvGrpSpPr/>
          <p:nvPr/>
        </p:nvGrpSpPr>
        <p:grpSpPr>
          <a:xfrm>
            <a:off x="360363" y="2186872"/>
            <a:ext cx="11469238" cy="432000"/>
            <a:chOff x="360363" y="883066"/>
            <a:chExt cx="11469238" cy="432000"/>
          </a:xfrm>
        </p:grpSpPr>
        <p:sp>
          <p:nvSpPr>
            <p:cNvPr id="28" name="TextBox 27">
              <a:extLst>
                <a:ext uri="{FF2B5EF4-FFF2-40B4-BE49-F238E27FC236}">
                  <a16:creationId xmlns:a16="http://schemas.microsoft.com/office/drawing/2014/main" id="{0E2ED359-E184-1044-8A44-0B5F56CD7E55}"/>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29" name="TextBox 28">
              <a:extLst>
                <a:ext uri="{FF2B5EF4-FFF2-40B4-BE49-F238E27FC236}">
                  <a16:creationId xmlns:a16="http://schemas.microsoft.com/office/drawing/2014/main" id="{F4821828-AF76-E64F-B947-6148D1B950F5}"/>
                </a:ext>
              </a:extLst>
            </p:cNvPr>
            <p:cNvSpPr txBox="1"/>
            <p:nvPr/>
          </p:nvSpPr>
          <p:spPr>
            <a:xfrm>
              <a:off x="881309" y="883066"/>
              <a:ext cx="10948292" cy="432000"/>
            </a:xfrm>
            <a:prstGeom prst="rect">
              <a:avLst/>
            </a:prstGeom>
            <a:noFill/>
          </p:spPr>
          <p:txBody>
            <a:bodyPr wrap="square" lIns="72000" tIns="0" rIns="72000" bIns="0" rtlCol="0">
              <a:noAutofit/>
            </a:bodyPr>
            <a:lstStyle/>
            <a:p>
              <a:r>
                <a:rPr lang="en-GB" sz="1300" dirty="0">
                  <a:latin typeface="+mn-lt"/>
                  <a:hlinkClick r:id="rId8"/>
                </a:rPr>
                <a:t>https://blog.nomadic-labs.com/sapling-integration-in-tezos-tech-preview.html</a:t>
              </a:r>
              <a:r>
                <a:rPr lang="en-GB" sz="1300" dirty="0">
                  <a:latin typeface="+mn-lt"/>
                </a:rPr>
                <a:t> (Nomadic Labs Blog - Tech Preview on Sapling integration in </a:t>
              </a:r>
              <a:r>
                <a:rPr lang="en-GB" sz="1300" dirty="0" err="1">
                  <a:latin typeface="+mn-lt"/>
                </a:rPr>
                <a:t>Tezos</a:t>
              </a:r>
              <a:r>
                <a:rPr lang="en-GB" sz="1300" dirty="0">
                  <a:latin typeface="+mn-lt"/>
                </a:rPr>
                <a:t> )</a:t>
              </a:r>
            </a:p>
          </p:txBody>
        </p:sp>
      </p:grpSp>
      <p:grpSp>
        <p:nvGrpSpPr>
          <p:cNvPr id="32" name="Group 31">
            <a:extLst>
              <a:ext uri="{FF2B5EF4-FFF2-40B4-BE49-F238E27FC236}">
                <a16:creationId xmlns:a16="http://schemas.microsoft.com/office/drawing/2014/main" id="{D1A05D60-F031-8F4A-8B54-11BBA66443E0}"/>
              </a:ext>
            </a:extLst>
          </p:cNvPr>
          <p:cNvGrpSpPr/>
          <p:nvPr/>
        </p:nvGrpSpPr>
        <p:grpSpPr>
          <a:xfrm>
            <a:off x="360363" y="2834772"/>
            <a:ext cx="11469238" cy="215900"/>
            <a:chOff x="360363" y="883066"/>
            <a:chExt cx="11469238" cy="215900"/>
          </a:xfrm>
        </p:grpSpPr>
        <p:sp>
          <p:nvSpPr>
            <p:cNvPr id="33" name="TextBox 32">
              <a:extLst>
                <a:ext uri="{FF2B5EF4-FFF2-40B4-BE49-F238E27FC236}">
                  <a16:creationId xmlns:a16="http://schemas.microsoft.com/office/drawing/2014/main" id="{68A73C8B-C635-4543-9520-9C7AC4D12AE8}"/>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[5]</a:t>
              </a:r>
            </a:p>
          </p:txBody>
        </p:sp>
        <p:sp>
          <p:nvSpPr>
            <p:cNvPr id="34" name="TextBox 33">
              <a:extLst>
                <a:ext uri="{FF2B5EF4-FFF2-40B4-BE49-F238E27FC236}">
                  <a16:creationId xmlns:a16="http://schemas.microsoft.com/office/drawing/2014/main" id="{45260E13-6B61-2548-9C4E-EDE6E4AA524B}"/>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9"/>
                </a:rPr>
                <a:t>https://tezos.gitlab.io/active/sapling.html</a:t>
              </a:r>
              <a:r>
                <a:rPr lang="en-GB" sz="1300" dirty="0">
                  <a:latin typeface="+mn-lt"/>
                </a:rPr>
                <a:t> (</a:t>
              </a:r>
              <a:r>
                <a:rPr lang="en-GB" sz="1300" dirty="0" err="1">
                  <a:latin typeface="+mn-lt"/>
                </a:rPr>
                <a:t>Tezos</a:t>
              </a:r>
              <a:r>
                <a:rPr lang="en-GB" sz="1300" dirty="0">
                  <a:latin typeface="+mn-lt"/>
                </a:rPr>
                <a:t> Gitlab – Sapling integration)</a:t>
              </a:r>
            </a:p>
          </p:txBody>
        </p:sp>
      </p:grpSp>
      <p:grpSp>
        <p:nvGrpSpPr>
          <p:cNvPr id="35" name="Group 34">
            <a:extLst>
              <a:ext uri="{FF2B5EF4-FFF2-40B4-BE49-F238E27FC236}">
                <a16:creationId xmlns:a16="http://schemas.microsoft.com/office/drawing/2014/main" id="{01BB1F6F-70F4-FF42-BEC6-59B022284A1C}"/>
              </a:ext>
            </a:extLst>
          </p:cNvPr>
          <p:cNvGrpSpPr/>
          <p:nvPr/>
        </p:nvGrpSpPr>
        <p:grpSpPr>
          <a:xfrm>
            <a:off x="360363" y="3263980"/>
            <a:ext cx="11469238" cy="432000"/>
            <a:chOff x="360363" y="883066"/>
            <a:chExt cx="11469238" cy="432000"/>
          </a:xfrm>
        </p:grpSpPr>
        <p:sp>
          <p:nvSpPr>
            <p:cNvPr id="36" name="TextBox 35">
              <a:extLst>
                <a:ext uri="{FF2B5EF4-FFF2-40B4-BE49-F238E27FC236}">
                  <a16:creationId xmlns:a16="http://schemas.microsoft.com/office/drawing/2014/main" id="{4CA21AB2-D07A-6748-9A9C-1FC67F721DDF}"/>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[6]</a:t>
              </a:r>
            </a:p>
          </p:txBody>
        </p:sp>
        <p:sp>
          <p:nvSpPr>
            <p:cNvPr id="37" name="TextBox 36">
              <a:extLst>
                <a:ext uri="{FF2B5EF4-FFF2-40B4-BE49-F238E27FC236}">
                  <a16:creationId xmlns:a16="http://schemas.microsoft.com/office/drawing/2014/main" id="{D1924CBC-51FE-C148-9FA7-480EEB430450}"/>
                </a:ext>
              </a:extLst>
            </p:cNvPr>
            <p:cNvSpPr txBox="1"/>
            <p:nvPr/>
          </p:nvSpPr>
          <p:spPr>
            <a:xfrm>
              <a:off x="881309" y="883066"/>
              <a:ext cx="10948292" cy="432000"/>
            </a:xfrm>
            <a:prstGeom prst="rect">
              <a:avLst/>
            </a:prstGeom>
            <a:noFill/>
          </p:spPr>
          <p:txBody>
            <a:bodyPr wrap="square" lIns="72000" tIns="0" rIns="72000" bIns="0" rtlCol="0">
              <a:noAutofit/>
            </a:bodyPr>
            <a:lstStyle/>
            <a:p>
              <a:r>
                <a:rPr lang="en-GB" sz="1300" dirty="0">
                  <a:latin typeface="+mn-lt"/>
                  <a:hlinkClick r:id="rId10"/>
                </a:rPr>
                <a:t>http://zerocoin.org/media/pdf/ZerocoinOakland.pdf</a:t>
              </a:r>
              <a:r>
                <a:rPr lang="en-GB" sz="1300" dirty="0">
                  <a:latin typeface="+mn-lt"/>
                </a:rPr>
                <a:t> (Further reading on Sapling’s origin (paper) – </a:t>
              </a:r>
              <a:r>
                <a:rPr lang="en-GB" sz="1300" dirty="0" err="1">
                  <a:latin typeface="+mn-lt"/>
                </a:rPr>
                <a:t>Zerocoin</a:t>
              </a:r>
              <a:r>
                <a:rPr lang="en-GB" sz="1300" dirty="0">
                  <a:latin typeface="+mn-lt"/>
                </a:rPr>
                <a:t>: Anonymous Distributed E-Cash from Bitcoin)</a:t>
              </a:r>
            </a:p>
          </p:txBody>
        </p:sp>
      </p:grpSp>
      <p:grpSp>
        <p:nvGrpSpPr>
          <p:cNvPr id="38" name="Group 37">
            <a:extLst>
              <a:ext uri="{FF2B5EF4-FFF2-40B4-BE49-F238E27FC236}">
                <a16:creationId xmlns:a16="http://schemas.microsoft.com/office/drawing/2014/main" id="{B96EDD8E-49DC-3848-9F40-AD1D5D41EDD9}"/>
              </a:ext>
            </a:extLst>
          </p:cNvPr>
          <p:cNvGrpSpPr/>
          <p:nvPr/>
        </p:nvGrpSpPr>
        <p:grpSpPr>
          <a:xfrm>
            <a:off x="360363" y="3914820"/>
            <a:ext cx="11469238" cy="215900"/>
            <a:chOff x="360363" y="883066"/>
            <a:chExt cx="11469238" cy="215900"/>
          </a:xfrm>
        </p:grpSpPr>
        <p:sp>
          <p:nvSpPr>
            <p:cNvPr id="39" name="TextBox 38">
              <a:extLst>
                <a:ext uri="{FF2B5EF4-FFF2-40B4-BE49-F238E27FC236}">
                  <a16:creationId xmlns:a16="http://schemas.microsoft.com/office/drawing/2014/main" id="{F684BA94-A5A9-3B43-ADA1-E8E0043E8E35}"/>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[7]</a:t>
              </a:r>
            </a:p>
          </p:txBody>
        </p:sp>
        <p:sp>
          <p:nvSpPr>
            <p:cNvPr id="40" name="TextBox 39">
              <a:extLst>
                <a:ext uri="{FF2B5EF4-FFF2-40B4-BE49-F238E27FC236}">
                  <a16:creationId xmlns:a16="http://schemas.microsoft.com/office/drawing/2014/main" id="{EA78069A-FA6A-A245-A38A-3544077E648D}"/>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11"/>
                </a:rPr>
                <a:t>https://github.com/zcash/zips/blob/master/protocol/sapling.pdf</a:t>
              </a:r>
              <a:r>
                <a:rPr lang="en-GB" sz="1300" dirty="0">
                  <a:latin typeface="+mn-lt"/>
                </a:rPr>
                <a:t> (Further reading - </a:t>
              </a:r>
              <a:r>
                <a:rPr lang="en-GB" sz="1300" dirty="0" err="1">
                  <a:latin typeface="+mn-lt"/>
                </a:rPr>
                <a:t>Zcash</a:t>
              </a:r>
              <a:r>
                <a:rPr lang="en-GB" sz="1300" dirty="0">
                  <a:latin typeface="+mn-lt"/>
                </a:rPr>
                <a:t> Protocol Specification)</a:t>
              </a:r>
            </a:p>
          </p:txBody>
        </p:sp>
      </p:grpSp>
      <p:grpSp>
        <p:nvGrpSpPr>
          <p:cNvPr id="41" name="Group 40">
            <a:extLst>
              <a:ext uri="{FF2B5EF4-FFF2-40B4-BE49-F238E27FC236}">
                <a16:creationId xmlns:a16="http://schemas.microsoft.com/office/drawing/2014/main" id="{F274F68A-211B-BF4A-A95E-443AD009AED1}"/>
              </a:ext>
            </a:extLst>
          </p:cNvPr>
          <p:cNvGrpSpPr/>
          <p:nvPr/>
        </p:nvGrpSpPr>
        <p:grpSpPr>
          <a:xfrm>
            <a:off x="360363" y="4352761"/>
            <a:ext cx="11469238" cy="215900"/>
            <a:chOff x="360363" y="883066"/>
            <a:chExt cx="11469238" cy="215900"/>
          </a:xfrm>
        </p:grpSpPr>
        <p:sp>
          <p:nvSpPr>
            <p:cNvPr id="42" name="TextBox 41">
              <a:extLst>
                <a:ext uri="{FF2B5EF4-FFF2-40B4-BE49-F238E27FC236}">
                  <a16:creationId xmlns:a16="http://schemas.microsoft.com/office/drawing/2014/main" id="{A7685D8B-FDF3-4444-941D-ECD1CAFAFC5C}"/>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[8]</a:t>
              </a:r>
            </a:p>
          </p:txBody>
        </p:sp>
        <p:sp>
          <p:nvSpPr>
            <p:cNvPr id="43" name="TextBox 42">
              <a:extLst>
                <a:ext uri="{FF2B5EF4-FFF2-40B4-BE49-F238E27FC236}">
                  <a16:creationId xmlns:a16="http://schemas.microsoft.com/office/drawing/2014/main" id="{4F2E98A2-5ADC-8B44-8C0E-17FCA240FD7C}"/>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12"/>
                </a:rPr>
                <a:t>https://tezos.gitlab.io/active/michelson.html#michelsontickets</a:t>
              </a:r>
              <a:r>
                <a:rPr lang="en-GB" sz="1300" dirty="0">
                  <a:latin typeface="+mn-lt"/>
                </a:rPr>
                <a:t> (</a:t>
              </a:r>
              <a:r>
                <a:rPr lang="en-GB" sz="1300" dirty="0" err="1">
                  <a:latin typeface="+mn-lt"/>
                </a:rPr>
                <a:t>Tezos</a:t>
              </a:r>
              <a:r>
                <a:rPr lang="en-GB" sz="1300" dirty="0">
                  <a:latin typeface="+mn-lt"/>
                </a:rPr>
                <a:t> Gitlab – Operations on tickets)</a:t>
              </a:r>
            </a:p>
          </p:txBody>
        </p:sp>
      </p:grpSp>
      <p:grpSp>
        <p:nvGrpSpPr>
          <p:cNvPr id="44" name="Group 43">
            <a:extLst>
              <a:ext uri="{FF2B5EF4-FFF2-40B4-BE49-F238E27FC236}">
                <a16:creationId xmlns:a16="http://schemas.microsoft.com/office/drawing/2014/main" id="{DA660D32-DB5E-2C4A-B854-E686F0FA07E9}"/>
              </a:ext>
            </a:extLst>
          </p:cNvPr>
          <p:cNvGrpSpPr/>
          <p:nvPr/>
        </p:nvGrpSpPr>
        <p:grpSpPr>
          <a:xfrm>
            <a:off x="360363" y="4790702"/>
            <a:ext cx="11469238" cy="215900"/>
            <a:chOff x="360363" y="883066"/>
            <a:chExt cx="11469238" cy="215900"/>
          </a:xfrm>
        </p:grpSpPr>
        <p:sp>
          <p:nvSpPr>
            <p:cNvPr id="45" name="TextBox 44">
              <a:extLst>
                <a:ext uri="{FF2B5EF4-FFF2-40B4-BE49-F238E27FC236}">
                  <a16:creationId xmlns:a16="http://schemas.microsoft.com/office/drawing/2014/main" id="{D5E01F2E-CBD1-2740-818F-685A81D85A10}"/>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[9]</a:t>
              </a:r>
            </a:p>
          </p:txBody>
        </p:sp>
        <p:sp>
          <p:nvSpPr>
            <p:cNvPr id="46" name="TextBox 45">
              <a:extLst>
                <a:ext uri="{FF2B5EF4-FFF2-40B4-BE49-F238E27FC236}">
                  <a16:creationId xmlns:a16="http://schemas.microsoft.com/office/drawing/2014/main" id="{C90D943C-A230-074A-88FF-D3F047184105}"/>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13"/>
                </a:rPr>
                <a:t>https://medium.com/tezos-israel/tickets-on-edo-simply-explained-c5a411cc27f9</a:t>
              </a:r>
              <a:r>
                <a:rPr lang="en-GB" sz="1300" dirty="0">
                  <a:latin typeface="+mn-lt"/>
                </a:rPr>
                <a:t>  (Medium – Adam Shinder explains Tickets on Edo)</a:t>
              </a:r>
            </a:p>
          </p:txBody>
        </p:sp>
      </p:grpSp>
      <p:grpSp>
        <p:nvGrpSpPr>
          <p:cNvPr id="48" name="Group 47">
            <a:extLst>
              <a:ext uri="{FF2B5EF4-FFF2-40B4-BE49-F238E27FC236}">
                <a16:creationId xmlns:a16="http://schemas.microsoft.com/office/drawing/2014/main" id="{04414CF0-5C0A-BE4F-8F8C-02E476C53308}"/>
              </a:ext>
            </a:extLst>
          </p:cNvPr>
          <p:cNvGrpSpPr/>
          <p:nvPr/>
        </p:nvGrpSpPr>
        <p:grpSpPr>
          <a:xfrm>
            <a:off x="360363" y="5228234"/>
            <a:ext cx="11469238" cy="215900"/>
            <a:chOff x="360363" y="883066"/>
            <a:chExt cx="11469238" cy="215900"/>
          </a:xfrm>
        </p:grpSpPr>
        <p:sp>
          <p:nvSpPr>
            <p:cNvPr id="49" name="TextBox 48">
              <a:extLst>
                <a:ext uri="{FF2B5EF4-FFF2-40B4-BE49-F238E27FC236}">
                  <a16:creationId xmlns:a16="http://schemas.microsoft.com/office/drawing/2014/main" id="{188D06CC-6CBD-8B4D-8C5F-4D72DF2B96B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[10]</a:t>
              </a:r>
            </a:p>
          </p:txBody>
        </p:sp>
        <p:sp>
          <p:nvSpPr>
            <p:cNvPr id="50" name="TextBox 49">
              <a:extLst>
                <a:ext uri="{FF2B5EF4-FFF2-40B4-BE49-F238E27FC236}">
                  <a16:creationId xmlns:a16="http://schemas.microsoft.com/office/drawing/2014/main" id="{932F1ABD-0BC3-8C4B-85B7-9AFF7D05B5AE}"/>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14"/>
                </a:rPr>
                <a:t>https://medium.com/tqtezos/tickets-on-tezos-part-1-a7cad8cc71cd</a:t>
              </a:r>
              <a:r>
                <a:rPr lang="en-GB" sz="1300" dirty="0">
                  <a:latin typeface="+mn-lt"/>
                </a:rPr>
                <a:t>  (Medium – Eli </a:t>
              </a:r>
              <a:r>
                <a:rPr lang="en-GB" sz="1300" dirty="0" err="1">
                  <a:latin typeface="+mn-lt"/>
                </a:rPr>
                <a:t>Guenzburger</a:t>
              </a:r>
              <a:r>
                <a:rPr lang="en-GB" sz="1300" dirty="0">
                  <a:latin typeface="+mn-lt"/>
                </a:rPr>
                <a:t> explains Tickets on Edo)</a:t>
              </a:r>
            </a:p>
          </p:txBody>
        </p:sp>
      </p:grpSp>
    </p:spTree>
    <p:extLst>
      <p:ext uri="{BB962C8B-B14F-4D97-AF65-F5344CB8AC3E}">
        <p14:creationId xmlns:p14="http://schemas.microsoft.com/office/powerpoint/2010/main" val="14836774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a:t>
            </a:r>
            <a:br>
              <a:rPr lang="en-DE" dirty="0"/>
            </a:br>
            <a:r>
              <a:rPr lang="en-DE" dirty="0"/>
              <a:t>Florence</a:t>
            </a:r>
            <a:r>
              <a:rPr lang="en-US" dirty="0"/>
              <a:t> – the sixth amendment to the Tezos protocol </a:t>
            </a:r>
            <a:endParaRPr lang="en-DE" dirty="0"/>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105</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5" name="Group 4">
            <a:extLst>
              <a:ext uri="{FF2B5EF4-FFF2-40B4-BE49-F238E27FC236}">
                <a16:creationId xmlns:a16="http://schemas.microsoft.com/office/drawing/2014/main" id="{15D41CC4-A6A0-1440-9129-0EAAE9BA2137}"/>
              </a:ext>
            </a:extLst>
          </p:cNvPr>
          <p:cNvGrpSpPr/>
          <p:nvPr/>
        </p:nvGrpSpPr>
        <p:grpSpPr>
          <a:xfrm>
            <a:off x="360363" y="883066"/>
            <a:ext cx="11469238" cy="215900"/>
            <a:chOff x="360363" y="883066"/>
            <a:chExt cx="11469238" cy="2159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3"/>
                </a:rPr>
                <a:t>https://www.tezosagora.org/period/44</a:t>
              </a:r>
              <a:r>
                <a:rPr lang="en-GB" sz="1300" dirty="0">
                  <a:latin typeface="+mn-lt"/>
                </a:rPr>
                <a:t> (</a:t>
              </a:r>
              <a:r>
                <a:rPr lang="en-GB" sz="1300" dirty="0" err="1">
                  <a:latin typeface="+mn-lt"/>
                </a:rPr>
                <a:t>Tezos</a:t>
              </a:r>
              <a:r>
                <a:rPr lang="en-GB" sz="1300" dirty="0">
                  <a:latin typeface="+mn-lt"/>
                </a:rPr>
                <a:t> Agora - proposal description for Florence)</a:t>
              </a:r>
            </a:p>
          </p:txBody>
        </p:sp>
      </p:grpSp>
      <p:grpSp>
        <p:nvGrpSpPr>
          <p:cNvPr id="20" name="Group 19">
            <a:extLst>
              <a:ext uri="{FF2B5EF4-FFF2-40B4-BE49-F238E27FC236}">
                <a16:creationId xmlns:a16="http://schemas.microsoft.com/office/drawing/2014/main" id="{7752527C-695F-D44F-A21D-7573C950458F}"/>
              </a:ext>
            </a:extLst>
          </p:cNvPr>
          <p:cNvGrpSpPr/>
          <p:nvPr/>
        </p:nvGrpSpPr>
        <p:grpSpPr>
          <a:xfrm>
            <a:off x="360363" y="1316203"/>
            <a:ext cx="11469238" cy="215900"/>
            <a:chOff x="360363" y="883066"/>
            <a:chExt cx="11469238" cy="215900"/>
          </a:xfrm>
        </p:grpSpPr>
        <p:sp>
          <p:nvSpPr>
            <p:cNvPr id="21" name="TextBox 20">
              <a:extLst>
                <a:ext uri="{FF2B5EF4-FFF2-40B4-BE49-F238E27FC236}">
                  <a16:creationId xmlns:a16="http://schemas.microsoft.com/office/drawing/2014/main" id="{F11AB4FD-3C60-DB41-BCB7-DDB6612070C9}"/>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22" name="TextBox 21">
              <a:extLst>
                <a:ext uri="{FF2B5EF4-FFF2-40B4-BE49-F238E27FC236}">
                  <a16:creationId xmlns:a16="http://schemas.microsoft.com/office/drawing/2014/main" id="{081CEF4F-A9B5-F44C-8FBF-A40A2F8B0107}"/>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4"/>
                </a:rPr>
                <a:t>https://blog.nomadic-labs.com/florence-our-next-protocol-upgrade-proposal.html</a:t>
              </a:r>
              <a:r>
                <a:rPr lang="en-GB" sz="1300" dirty="0">
                  <a:latin typeface="+mn-lt"/>
                </a:rPr>
                <a:t>  (Nomadic Labs Blog – Florence: official release notes)</a:t>
              </a:r>
            </a:p>
          </p:txBody>
        </p:sp>
      </p:grpSp>
      <p:grpSp>
        <p:nvGrpSpPr>
          <p:cNvPr id="23" name="Group 22">
            <a:extLst>
              <a:ext uri="{FF2B5EF4-FFF2-40B4-BE49-F238E27FC236}">
                <a16:creationId xmlns:a16="http://schemas.microsoft.com/office/drawing/2014/main" id="{39455BE3-A867-1749-92E8-5B8DF4BDA513}"/>
              </a:ext>
            </a:extLst>
          </p:cNvPr>
          <p:cNvGrpSpPr/>
          <p:nvPr/>
        </p:nvGrpSpPr>
        <p:grpSpPr>
          <a:xfrm>
            <a:off x="360363" y="1749340"/>
            <a:ext cx="11469238" cy="215900"/>
            <a:chOff x="360363" y="883066"/>
            <a:chExt cx="11469238" cy="215900"/>
          </a:xfrm>
        </p:grpSpPr>
        <p:sp>
          <p:nvSpPr>
            <p:cNvPr id="24" name="TextBox 23">
              <a:extLst>
                <a:ext uri="{FF2B5EF4-FFF2-40B4-BE49-F238E27FC236}">
                  <a16:creationId xmlns:a16="http://schemas.microsoft.com/office/drawing/2014/main" id="{B08ED6DA-FF78-3A47-A564-1E54928620AF}"/>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25" name="TextBox 24">
              <a:extLst>
                <a:ext uri="{FF2B5EF4-FFF2-40B4-BE49-F238E27FC236}">
                  <a16:creationId xmlns:a16="http://schemas.microsoft.com/office/drawing/2014/main" id="{A7F4826F-0F3C-B746-8B56-61ECDAF35289}"/>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5"/>
                </a:rPr>
                <a:t>http://doc.tzalpha.net/protocols/009_florence.html</a:t>
              </a:r>
              <a:r>
                <a:rPr lang="en-GB" sz="1300" dirty="0">
                  <a:latin typeface="+mn-lt"/>
                </a:rPr>
                <a:t> (</a:t>
              </a:r>
              <a:r>
                <a:rPr lang="en-GB" sz="1300" dirty="0" err="1">
                  <a:latin typeface="+mn-lt"/>
                </a:rPr>
                <a:t>Tezos</a:t>
              </a:r>
              <a:r>
                <a:rPr lang="en-GB" sz="1300" dirty="0">
                  <a:latin typeface="+mn-lt"/>
                </a:rPr>
                <a:t> Gitlab – Florence: changelog)</a:t>
              </a:r>
            </a:p>
          </p:txBody>
        </p:sp>
      </p:grpSp>
      <p:grpSp>
        <p:nvGrpSpPr>
          <p:cNvPr id="27" name="Group 26">
            <a:extLst>
              <a:ext uri="{FF2B5EF4-FFF2-40B4-BE49-F238E27FC236}">
                <a16:creationId xmlns:a16="http://schemas.microsoft.com/office/drawing/2014/main" id="{0183440C-ECDF-9B40-9466-E9715EA2D156}"/>
              </a:ext>
            </a:extLst>
          </p:cNvPr>
          <p:cNvGrpSpPr/>
          <p:nvPr/>
        </p:nvGrpSpPr>
        <p:grpSpPr>
          <a:xfrm>
            <a:off x="360363" y="2186872"/>
            <a:ext cx="11469238" cy="432000"/>
            <a:chOff x="360363" y="883066"/>
            <a:chExt cx="11469238" cy="432000"/>
          </a:xfrm>
        </p:grpSpPr>
        <p:sp>
          <p:nvSpPr>
            <p:cNvPr id="28" name="TextBox 27">
              <a:extLst>
                <a:ext uri="{FF2B5EF4-FFF2-40B4-BE49-F238E27FC236}">
                  <a16:creationId xmlns:a16="http://schemas.microsoft.com/office/drawing/2014/main" id="{0E2ED359-E184-1044-8A44-0B5F56CD7E55}"/>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29" name="TextBox 28">
              <a:extLst>
                <a:ext uri="{FF2B5EF4-FFF2-40B4-BE49-F238E27FC236}">
                  <a16:creationId xmlns:a16="http://schemas.microsoft.com/office/drawing/2014/main" id="{F4821828-AF76-E64F-B947-6148D1B950F5}"/>
                </a:ext>
              </a:extLst>
            </p:cNvPr>
            <p:cNvSpPr txBox="1"/>
            <p:nvPr/>
          </p:nvSpPr>
          <p:spPr>
            <a:xfrm>
              <a:off x="881309" y="883066"/>
              <a:ext cx="10948292" cy="432000"/>
            </a:xfrm>
            <a:prstGeom prst="rect">
              <a:avLst/>
            </a:prstGeom>
            <a:noFill/>
          </p:spPr>
          <p:txBody>
            <a:bodyPr wrap="square" lIns="72000" tIns="0" rIns="72000" bIns="0" rtlCol="0">
              <a:noAutofit/>
            </a:bodyPr>
            <a:lstStyle/>
            <a:p>
              <a:r>
                <a:rPr lang="en-GB" sz="1300" dirty="0">
                  <a:latin typeface="+mn-lt"/>
                  <a:hlinkClick r:id="rId6"/>
                </a:rPr>
                <a:t>https://blog.nomadic-labs.com/baking-accounts-proposal-contains-unexpected-breaking-changes.html</a:t>
              </a:r>
              <a:r>
                <a:rPr lang="en-GB" sz="1300" dirty="0">
                  <a:latin typeface="+mn-lt"/>
                </a:rPr>
                <a:t> (Nomadic Labs Blog - Reasoning for postponement of baking accounts)</a:t>
              </a:r>
            </a:p>
          </p:txBody>
        </p:sp>
      </p:grpSp>
      <p:grpSp>
        <p:nvGrpSpPr>
          <p:cNvPr id="9" name="Group 8">
            <a:extLst>
              <a:ext uri="{FF2B5EF4-FFF2-40B4-BE49-F238E27FC236}">
                <a16:creationId xmlns:a16="http://schemas.microsoft.com/office/drawing/2014/main" id="{D8E04144-0DD0-484C-B94B-BE266C7E3428}"/>
              </a:ext>
            </a:extLst>
          </p:cNvPr>
          <p:cNvGrpSpPr/>
          <p:nvPr/>
        </p:nvGrpSpPr>
        <p:grpSpPr>
          <a:xfrm>
            <a:off x="360363" y="2840504"/>
            <a:ext cx="11469238" cy="1531007"/>
            <a:chOff x="360363" y="4790702"/>
            <a:chExt cx="11469238" cy="1531007"/>
          </a:xfrm>
        </p:grpSpPr>
        <p:grpSp>
          <p:nvGrpSpPr>
            <p:cNvPr id="10" name="Group 9">
              <a:extLst>
                <a:ext uri="{FF2B5EF4-FFF2-40B4-BE49-F238E27FC236}">
                  <a16:creationId xmlns:a16="http://schemas.microsoft.com/office/drawing/2014/main" id="{A733CDDD-A3ED-8D4B-8F0B-56F72E6CAF83}"/>
                </a:ext>
              </a:extLst>
            </p:cNvPr>
            <p:cNvGrpSpPr/>
            <p:nvPr/>
          </p:nvGrpSpPr>
          <p:grpSpPr>
            <a:xfrm>
              <a:off x="360363" y="5663047"/>
              <a:ext cx="11469238" cy="215900"/>
              <a:chOff x="360363" y="883066"/>
              <a:chExt cx="11469238" cy="215900"/>
            </a:xfrm>
          </p:grpSpPr>
          <p:sp>
            <p:nvSpPr>
              <p:cNvPr id="11" name="TextBox 10">
                <a:extLst>
                  <a:ext uri="{FF2B5EF4-FFF2-40B4-BE49-F238E27FC236}">
                    <a16:creationId xmlns:a16="http://schemas.microsoft.com/office/drawing/2014/main" id="{BE1A3712-6071-974C-AAC0-BC3A82428EE8}"/>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[7]</a:t>
                </a:r>
              </a:p>
            </p:txBody>
          </p:sp>
          <p:sp>
            <p:nvSpPr>
              <p:cNvPr id="12" name="TextBox 11">
                <a:extLst>
                  <a:ext uri="{FF2B5EF4-FFF2-40B4-BE49-F238E27FC236}">
                    <a16:creationId xmlns:a16="http://schemas.microsoft.com/office/drawing/2014/main" id="{81B5D019-2BD5-314E-8B0E-2A6C7275F56A}"/>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7"/>
                  </a:rPr>
                  <a:t>https://twitter.com/dailambda</a:t>
                </a:r>
                <a:r>
                  <a:rPr lang="en-GB" sz="1300" dirty="0">
                    <a:latin typeface="+mn-lt"/>
                  </a:rPr>
                  <a:t>  (Twitter Profile of </a:t>
                </a:r>
                <a:r>
                  <a:rPr lang="en-GB" sz="1300" dirty="0" err="1">
                    <a:latin typeface="+mn-lt"/>
                  </a:rPr>
                  <a:t>DaiLambda</a:t>
                </a:r>
                <a:r>
                  <a:rPr lang="en-GB" sz="1300" dirty="0">
                    <a:latin typeface="+mn-lt"/>
                  </a:rPr>
                  <a:t>)</a:t>
                </a:r>
              </a:p>
            </p:txBody>
          </p:sp>
        </p:grpSp>
        <p:grpSp>
          <p:nvGrpSpPr>
            <p:cNvPr id="13" name="Group 12">
              <a:extLst>
                <a:ext uri="{FF2B5EF4-FFF2-40B4-BE49-F238E27FC236}">
                  <a16:creationId xmlns:a16="http://schemas.microsoft.com/office/drawing/2014/main" id="{A6E10CC8-112B-0C4E-8D04-B85A544256C1}"/>
                </a:ext>
              </a:extLst>
            </p:cNvPr>
            <p:cNvGrpSpPr/>
            <p:nvPr/>
          </p:nvGrpSpPr>
          <p:grpSpPr>
            <a:xfrm>
              <a:off x="360363" y="6105809"/>
              <a:ext cx="11469238" cy="215900"/>
              <a:chOff x="360363" y="883066"/>
              <a:chExt cx="11469238" cy="215900"/>
            </a:xfrm>
          </p:grpSpPr>
          <p:sp>
            <p:nvSpPr>
              <p:cNvPr id="14" name="TextBox 13">
                <a:extLst>
                  <a:ext uri="{FF2B5EF4-FFF2-40B4-BE49-F238E27FC236}">
                    <a16:creationId xmlns:a16="http://schemas.microsoft.com/office/drawing/2014/main" id="{875FEC77-72CD-3D49-A2DF-D37983288045}"/>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[8]</a:t>
                </a:r>
              </a:p>
            </p:txBody>
          </p:sp>
          <p:sp>
            <p:nvSpPr>
              <p:cNvPr id="15" name="TextBox 14">
                <a:extLst>
                  <a:ext uri="{FF2B5EF4-FFF2-40B4-BE49-F238E27FC236}">
                    <a16:creationId xmlns:a16="http://schemas.microsoft.com/office/drawing/2014/main" id="{E73C4B3C-419D-964D-92D4-775C3D7B87F8}"/>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8"/>
                  </a:rPr>
                  <a:t>https://gitlab.com/keefertaylor</a:t>
                </a:r>
                <a:r>
                  <a:rPr lang="en-GB" sz="1300" dirty="0">
                    <a:latin typeface="+mn-lt"/>
                  </a:rPr>
                  <a:t> (Gitlab Profile of Keefer Taylor)</a:t>
                </a:r>
              </a:p>
            </p:txBody>
          </p:sp>
        </p:grpSp>
        <p:grpSp>
          <p:nvGrpSpPr>
            <p:cNvPr id="44" name="Group 43">
              <a:extLst>
                <a:ext uri="{FF2B5EF4-FFF2-40B4-BE49-F238E27FC236}">
                  <a16:creationId xmlns:a16="http://schemas.microsoft.com/office/drawing/2014/main" id="{DA660D32-DB5E-2C4A-B854-E686F0FA07E9}"/>
                </a:ext>
              </a:extLst>
            </p:cNvPr>
            <p:cNvGrpSpPr/>
            <p:nvPr/>
          </p:nvGrpSpPr>
          <p:grpSpPr>
            <a:xfrm>
              <a:off x="360363" y="4790702"/>
              <a:ext cx="11469238" cy="215900"/>
              <a:chOff x="360363" y="883066"/>
              <a:chExt cx="11469238" cy="215900"/>
            </a:xfrm>
          </p:grpSpPr>
          <p:sp>
            <p:nvSpPr>
              <p:cNvPr id="45" name="TextBox 44">
                <a:extLst>
                  <a:ext uri="{FF2B5EF4-FFF2-40B4-BE49-F238E27FC236}">
                    <a16:creationId xmlns:a16="http://schemas.microsoft.com/office/drawing/2014/main" id="{D5E01F2E-CBD1-2740-818F-685A81D85A10}"/>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[5]</a:t>
                </a:r>
              </a:p>
            </p:txBody>
          </p:sp>
          <p:sp>
            <p:nvSpPr>
              <p:cNvPr id="46" name="TextBox 45">
                <a:extLst>
                  <a:ext uri="{FF2B5EF4-FFF2-40B4-BE49-F238E27FC236}">
                    <a16:creationId xmlns:a16="http://schemas.microsoft.com/office/drawing/2014/main" id="{C90D943C-A230-074A-88FF-D3F047184105}"/>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9"/>
                  </a:rPr>
                  <a:t>https://nomadic-labs.com/</a:t>
                </a:r>
                <a:r>
                  <a:rPr lang="en-GB" sz="1300" dirty="0">
                    <a:latin typeface="+mn-lt"/>
                  </a:rPr>
                  <a:t> (Nomadic Labs Website)</a:t>
                </a:r>
              </a:p>
            </p:txBody>
          </p:sp>
        </p:grpSp>
        <p:grpSp>
          <p:nvGrpSpPr>
            <p:cNvPr id="48" name="Group 47">
              <a:extLst>
                <a:ext uri="{FF2B5EF4-FFF2-40B4-BE49-F238E27FC236}">
                  <a16:creationId xmlns:a16="http://schemas.microsoft.com/office/drawing/2014/main" id="{04414CF0-5C0A-BE4F-8F8C-02E476C53308}"/>
                </a:ext>
              </a:extLst>
            </p:cNvPr>
            <p:cNvGrpSpPr/>
            <p:nvPr/>
          </p:nvGrpSpPr>
          <p:grpSpPr>
            <a:xfrm>
              <a:off x="360363" y="5228234"/>
              <a:ext cx="11469238" cy="215900"/>
              <a:chOff x="360363" y="883066"/>
              <a:chExt cx="11469238" cy="215900"/>
            </a:xfrm>
          </p:grpSpPr>
          <p:sp>
            <p:nvSpPr>
              <p:cNvPr id="49" name="TextBox 48">
                <a:extLst>
                  <a:ext uri="{FF2B5EF4-FFF2-40B4-BE49-F238E27FC236}">
                    <a16:creationId xmlns:a16="http://schemas.microsoft.com/office/drawing/2014/main" id="{188D06CC-6CBD-8B4D-8C5F-4D72DF2B96B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[6]</a:t>
                </a:r>
              </a:p>
            </p:txBody>
          </p:sp>
          <p:sp>
            <p:nvSpPr>
              <p:cNvPr id="50" name="TextBox 49">
                <a:extLst>
                  <a:ext uri="{FF2B5EF4-FFF2-40B4-BE49-F238E27FC236}">
                    <a16:creationId xmlns:a16="http://schemas.microsoft.com/office/drawing/2014/main" id="{932F1ABD-0BC3-8C4B-85B7-9AFF7D05B5AE}"/>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10"/>
                  </a:rPr>
                  <a:t>https://tarides.com/</a:t>
                </a:r>
                <a:r>
                  <a:rPr lang="en-GB" sz="1300" dirty="0">
                    <a:latin typeface="+mn-lt"/>
                  </a:rPr>
                  <a:t> (Company website of </a:t>
                </a:r>
                <a:r>
                  <a:rPr lang="en-GB" sz="1300" dirty="0" err="1">
                    <a:latin typeface="+mn-lt"/>
                  </a:rPr>
                  <a:t>Tarides</a:t>
                </a:r>
                <a:r>
                  <a:rPr lang="en-GB" sz="1300" dirty="0">
                    <a:latin typeface="+mn-lt"/>
                  </a:rPr>
                  <a:t>)</a:t>
                </a:r>
              </a:p>
            </p:txBody>
          </p:sp>
        </p:grpSp>
      </p:grpSp>
    </p:spTree>
    <p:extLst>
      <p:ext uri="{BB962C8B-B14F-4D97-AF65-F5344CB8AC3E}">
        <p14:creationId xmlns:p14="http://schemas.microsoft.com/office/powerpoint/2010/main" val="42807173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a:t>
            </a:r>
            <a:br>
              <a:rPr lang="en-DE" dirty="0"/>
            </a:br>
            <a:r>
              <a:rPr lang="en-DE" dirty="0"/>
              <a:t>Granada</a:t>
            </a:r>
            <a:r>
              <a:rPr lang="en-US" dirty="0"/>
              <a:t> – the seventh amendment to the Tezos protocol (?)</a:t>
            </a:r>
            <a:endParaRPr lang="en-DE" dirty="0"/>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106</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5" name="Group 4">
            <a:extLst>
              <a:ext uri="{FF2B5EF4-FFF2-40B4-BE49-F238E27FC236}">
                <a16:creationId xmlns:a16="http://schemas.microsoft.com/office/drawing/2014/main" id="{15D41CC4-A6A0-1440-9129-0EAAE9BA2137}"/>
              </a:ext>
            </a:extLst>
          </p:cNvPr>
          <p:cNvGrpSpPr/>
          <p:nvPr/>
        </p:nvGrpSpPr>
        <p:grpSpPr>
          <a:xfrm>
            <a:off x="360363" y="883066"/>
            <a:ext cx="11469238" cy="215900"/>
            <a:chOff x="360363" y="883066"/>
            <a:chExt cx="11469238" cy="2159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3"/>
                </a:rPr>
                <a:t>https://www.tezosagora.org/period/50</a:t>
              </a:r>
              <a:r>
                <a:rPr lang="en-GB" sz="1300" dirty="0">
                  <a:latin typeface="+mn-lt"/>
                </a:rPr>
                <a:t> (</a:t>
              </a:r>
              <a:r>
                <a:rPr lang="en-GB" sz="1300" dirty="0" err="1">
                  <a:latin typeface="+mn-lt"/>
                </a:rPr>
                <a:t>Tezos</a:t>
              </a:r>
              <a:r>
                <a:rPr lang="en-GB" sz="1300" dirty="0">
                  <a:latin typeface="+mn-lt"/>
                </a:rPr>
                <a:t> Agora - proposal description for Granada)</a:t>
              </a:r>
            </a:p>
          </p:txBody>
        </p:sp>
      </p:grpSp>
      <p:grpSp>
        <p:nvGrpSpPr>
          <p:cNvPr id="20" name="Group 19">
            <a:extLst>
              <a:ext uri="{FF2B5EF4-FFF2-40B4-BE49-F238E27FC236}">
                <a16:creationId xmlns:a16="http://schemas.microsoft.com/office/drawing/2014/main" id="{7752527C-695F-D44F-A21D-7573C950458F}"/>
              </a:ext>
            </a:extLst>
          </p:cNvPr>
          <p:cNvGrpSpPr/>
          <p:nvPr/>
        </p:nvGrpSpPr>
        <p:grpSpPr>
          <a:xfrm>
            <a:off x="360363" y="1316203"/>
            <a:ext cx="11469238" cy="215900"/>
            <a:chOff x="360363" y="883066"/>
            <a:chExt cx="11469238" cy="215900"/>
          </a:xfrm>
        </p:grpSpPr>
        <p:sp>
          <p:nvSpPr>
            <p:cNvPr id="21" name="TextBox 20">
              <a:extLst>
                <a:ext uri="{FF2B5EF4-FFF2-40B4-BE49-F238E27FC236}">
                  <a16:creationId xmlns:a16="http://schemas.microsoft.com/office/drawing/2014/main" id="{F11AB4FD-3C60-DB41-BCB7-DDB6612070C9}"/>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22" name="TextBox 21">
              <a:extLst>
                <a:ext uri="{FF2B5EF4-FFF2-40B4-BE49-F238E27FC236}">
                  <a16:creationId xmlns:a16="http://schemas.microsoft.com/office/drawing/2014/main" id="{081CEF4F-A9B5-F44C-8FBF-A40A2F8B0107}"/>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4"/>
                </a:rPr>
                <a:t>https://blog.nomadic-labs.com/announcing-granada.html</a:t>
              </a:r>
              <a:r>
                <a:rPr lang="en-GB" sz="1300" dirty="0">
                  <a:latin typeface="+mn-lt"/>
                </a:rPr>
                <a:t> (Nomadic Labs Blog – Announcing Granada)</a:t>
              </a:r>
            </a:p>
          </p:txBody>
        </p:sp>
      </p:grpSp>
      <p:grpSp>
        <p:nvGrpSpPr>
          <p:cNvPr id="23" name="Group 22">
            <a:extLst>
              <a:ext uri="{FF2B5EF4-FFF2-40B4-BE49-F238E27FC236}">
                <a16:creationId xmlns:a16="http://schemas.microsoft.com/office/drawing/2014/main" id="{39455BE3-A867-1749-92E8-5B8DF4BDA513}"/>
              </a:ext>
            </a:extLst>
          </p:cNvPr>
          <p:cNvGrpSpPr/>
          <p:nvPr/>
        </p:nvGrpSpPr>
        <p:grpSpPr>
          <a:xfrm>
            <a:off x="360363" y="1749340"/>
            <a:ext cx="11469238" cy="215900"/>
            <a:chOff x="360363" y="883066"/>
            <a:chExt cx="11469238" cy="215900"/>
          </a:xfrm>
        </p:grpSpPr>
        <p:sp>
          <p:nvSpPr>
            <p:cNvPr id="24" name="TextBox 23">
              <a:extLst>
                <a:ext uri="{FF2B5EF4-FFF2-40B4-BE49-F238E27FC236}">
                  <a16:creationId xmlns:a16="http://schemas.microsoft.com/office/drawing/2014/main" id="{B08ED6DA-FF78-3A47-A564-1E54928620AF}"/>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25" name="TextBox 24">
              <a:extLst>
                <a:ext uri="{FF2B5EF4-FFF2-40B4-BE49-F238E27FC236}">
                  <a16:creationId xmlns:a16="http://schemas.microsoft.com/office/drawing/2014/main" id="{A7F4826F-0F3C-B746-8B56-61ECDAF35289}"/>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5"/>
                </a:rPr>
                <a:t>https://tezos.gitlab.io/protocols/010_granada.html</a:t>
              </a:r>
              <a:r>
                <a:rPr lang="en-GB" sz="1300" dirty="0">
                  <a:latin typeface="+mn-lt"/>
                </a:rPr>
                <a:t> (</a:t>
              </a:r>
              <a:r>
                <a:rPr lang="en-GB" sz="1300" dirty="0" err="1">
                  <a:latin typeface="+mn-lt"/>
                </a:rPr>
                <a:t>Tezos</a:t>
              </a:r>
              <a:r>
                <a:rPr lang="en-GB" sz="1300" dirty="0">
                  <a:latin typeface="+mn-lt"/>
                </a:rPr>
                <a:t> Gitlab – Granada: changelog)</a:t>
              </a:r>
            </a:p>
          </p:txBody>
        </p:sp>
      </p:grpSp>
      <p:grpSp>
        <p:nvGrpSpPr>
          <p:cNvPr id="27" name="Group 26">
            <a:extLst>
              <a:ext uri="{FF2B5EF4-FFF2-40B4-BE49-F238E27FC236}">
                <a16:creationId xmlns:a16="http://schemas.microsoft.com/office/drawing/2014/main" id="{0183440C-ECDF-9B40-9466-E9715EA2D156}"/>
              </a:ext>
            </a:extLst>
          </p:cNvPr>
          <p:cNvGrpSpPr/>
          <p:nvPr/>
        </p:nvGrpSpPr>
        <p:grpSpPr>
          <a:xfrm>
            <a:off x="360363" y="2186872"/>
            <a:ext cx="11469238" cy="216000"/>
            <a:chOff x="360363" y="883066"/>
            <a:chExt cx="11469238" cy="216000"/>
          </a:xfrm>
        </p:grpSpPr>
        <p:sp>
          <p:nvSpPr>
            <p:cNvPr id="28" name="TextBox 27">
              <a:extLst>
                <a:ext uri="{FF2B5EF4-FFF2-40B4-BE49-F238E27FC236}">
                  <a16:creationId xmlns:a16="http://schemas.microsoft.com/office/drawing/2014/main" id="{0E2ED359-E184-1044-8A44-0B5F56CD7E55}"/>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29" name="TextBox 28">
              <a:extLst>
                <a:ext uri="{FF2B5EF4-FFF2-40B4-BE49-F238E27FC236}">
                  <a16:creationId xmlns:a16="http://schemas.microsoft.com/office/drawing/2014/main" id="{F4821828-AF76-E64F-B947-6148D1B950F5}"/>
                </a:ext>
              </a:extLst>
            </p:cNvPr>
            <p:cNvSpPr txBox="1"/>
            <p:nvPr/>
          </p:nvSpPr>
          <p:spPr>
            <a:xfrm>
              <a:off x="881309" y="883066"/>
              <a:ext cx="10948292" cy="216000"/>
            </a:xfrm>
            <a:prstGeom prst="rect">
              <a:avLst/>
            </a:prstGeom>
            <a:noFill/>
          </p:spPr>
          <p:txBody>
            <a:bodyPr wrap="square" lIns="72000" tIns="0" rIns="72000" bIns="0" rtlCol="0">
              <a:noAutofit/>
            </a:bodyPr>
            <a:lstStyle/>
            <a:p>
              <a:r>
                <a:rPr lang="en-GB" sz="1300" dirty="0">
                  <a:latin typeface="+mn-lt"/>
                  <a:hlinkClick r:id="rId6"/>
                </a:rPr>
                <a:t>https://blog.nomadic-labs.com/faster-finality-with-emmy.html</a:t>
              </a:r>
              <a:r>
                <a:rPr lang="en-GB" sz="1300" dirty="0">
                  <a:latin typeface="+mn-lt"/>
                </a:rPr>
                <a:t> (Nomadic Labs Blog - Faster finality with Emmy*)</a:t>
              </a:r>
            </a:p>
          </p:txBody>
        </p:sp>
      </p:grpSp>
      <p:grpSp>
        <p:nvGrpSpPr>
          <p:cNvPr id="9" name="Group 8">
            <a:extLst>
              <a:ext uri="{FF2B5EF4-FFF2-40B4-BE49-F238E27FC236}">
                <a16:creationId xmlns:a16="http://schemas.microsoft.com/office/drawing/2014/main" id="{D8E04144-0DD0-484C-B94B-BE266C7E3428}"/>
              </a:ext>
            </a:extLst>
          </p:cNvPr>
          <p:cNvGrpSpPr/>
          <p:nvPr/>
        </p:nvGrpSpPr>
        <p:grpSpPr>
          <a:xfrm>
            <a:off x="360363" y="3055345"/>
            <a:ext cx="11469238" cy="1531007"/>
            <a:chOff x="360363" y="4790702"/>
            <a:chExt cx="11469238" cy="1531007"/>
          </a:xfrm>
        </p:grpSpPr>
        <p:grpSp>
          <p:nvGrpSpPr>
            <p:cNvPr id="10" name="Group 9">
              <a:extLst>
                <a:ext uri="{FF2B5EF4-FFF2-40B4-BE49-F238E27FC236}">
                  <a16:creationId xmlns:a16="http://schemas.microsoft.com/office/drawing/2014/main" id="{A733CDDD-A3ED-8D4B-8F0B-56F72E6CAF83}"/>
                </a:ext>
              </a:extLst>
            </p:cNvPr>
            <p:cNvGrpSpPr/>
            <p:nvPr/>
          </p:nvGrpSpPr>
          <p:grpSpPr>
            <a:xfrm>
              <a:off x="360363" y="5663047"/>
              <a:ext cx="11469238" cy="215900"/>
              <a:chOff x="360363" y="883066"/>
              <a:chExt cx="11469238" cy="215900"/>
            </a:xfrm>
          </p:grpSpPr>
          <p:sp>
            <p:nvSpPr>
              <p:cNvPr id="11" name="TextBox 10">
                <a:extLst>
                  <a:ext uri="{FF2B5EF4-FFF2-40B4-BE49-F238E27FC236}">
                    <a16:creationId xmlns:a16="http://schemas.microsoft.com/office/drawing/2014/main" id="{BE1A3712-6071-974C-AAC0-BC3A82428EE8}"/>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[8]</a:t>
                </a:r>
              </a:p>
            </p:txBody>
          </p:sp>
          <p:sp>
            <p:nvSpPr>
              <p:cNvPr id="12" name="TextBox 11">
                <a:extLst>
                  <a:ext uri="{FF2B5EF4-FFF2-40B4-BE49-F238E27FC236}">
                    <a16:creationId xmlns:a16="http://schemas.microsoft.com/office/drawing/2014/main" id="{81B5D019-2BD5-314E-8B0E-2A6C7275F56A}"/>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7"/>
                  </a:rPr>
                  <a:t>https://twitter.com/dailambda</a:t>
                </a:r>
                <a:r>
                  <a:rPr lang="en-GB" sz="1300" dirty="0">
                    <a:latin typeface="+mn-lt"/>
                  </a:rPr>
                  <a:t>  (Twitter Profile of </a:t>
                </a:r>
                <a:r>
                  <a:rPr lang="en-GB" sz="1300" dirty="0" err="1">
                    <a:latin typeface="+mn-lt"/>
                  </a:rPr>
                  <a:t>DaiLambda</a:t>
                </a:r>
                <a:r>
                  <a:rPr lang="en-GB" sz="1300" dirty="0">
                    <a:latin typeface="+mn-lt"/>
                  </a:rPr>
                  <a:t>)</a:t>
                </a:r>
              </a:p>
            </p:txBody>
          </p:sp>
        </p:grpSp>
        <p:grpSp>
          <p:nvGrpSpPr>
            <p:cNvPr id="13" name="Group 12">
              <a:extLst>
                <a:ext uri="{FF2B5EF4-FFF2-40B4-BE49-F238E27FC236}">
                  <a16:creationId xmlns:a16="http://schemas.microsoft.com/office/drawing/2014/main" id="{A6E10CC8-112B-0C4E-8D04-B85A544256C1}"/>
                </a:ext>
              </a:extLst>
            </p:cNvPr>
            <p:cNvGrpSpPr/>
            <p:nvPr/>
          </p:nvGrpSpPr>
          <p:grpSpPr>
            <a:xfrm>
              <a:off x="360363" y="6105809"/>
              <a:ext cx="11469238" cy="215900"/>
              <a:chOff x="360363" y="883066"/>
              <a:chExt cx="11469238" cy="215900"/>
            </a:xfrm>
          </p:grpSpPr>
          <p:sp>
            <p:nvSpPr>
              <p:cNvPr id="14" name="TextBox 13">
                <a:extLst>
                  <a:ext uri="{FF2B5EF4-FFF2-40B4-BE49-F238E27FC236}">
                    <a16:creationId xmlns:a16="http://schemas.microsoft.com/office/drawing/2014/main" id="{875FEC77-72CD-3D49-A2DF-D37983288045}"/>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[9]</a:t>
                </a:r>
              </a:p>
            </p:txBody>
          </p:sp>
          <p:sp>
            <p:nvSpPr>
              <p:cNvPr id="15" name="TextBox 14">
                <a:extLst>
                  <a:ext uri="{FF2B5EF4-FFF2-40B4-BE49-F238E27FC236}">
                    <a16:creationId xmlns:a16="http://schemas.microsoft.com/office/drawing/2014/main" id="{E73C4B3C-419D-964D-92D4-775C3D7B87F8}"/>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8"/>
                  </a:rPr>
                  <a:t>https://tqtezos.com/</a:t>
                </a:r>
                <a:r>
                  <a:rPr lang="en-GB" sz="1300" dirty="0">
                    <a:latin typeface="+mn-lt"/>
                  </a:rPr>
                  <a:t> (Website of TQ </a:t>
                </a:r>
                <a:r>
                  <a:rPr lang="en-GB" sz="1300" dirty="0" err="1">
                    <a:latin typeface="+mn-lt"/>
                  </a:rPr>
                  <a:t>Tezos</a:t>
                </a:r>
                <a:r>
                  <a:rPr lang="en-GB" sz="1300" dirty="0">
                    <a:latin typeface="+mn-lt"/>
                  </a:rPr>
                  <a:t>)</a:t>
                </a:r>
              </a:p>
            </p:txBody>
          </p:sp>
        </p:grpSp>
        <p:grpSp>
          <p:nvGrpSpPr>
            <p:cNvPr id="44" name="Group 43">
              <a:extLst>
                <a:ext uri="{FF2B5EF4-FFF2-40B4-BE49-F238E27FC236}">
                  <a16:creationId xmlns:a16="http://schemas.microsoft.com/office/drawing/2014/main" id="{DA660D32-DB5E-2C4A-B854-E686F0FA07E9}"/>
                </a:ext>
              </a:extLst>
            </p:cNvPr>
            <p:cNvGrpSpPr/>
            <p:nvPr/>
          </p:nvGrpSpPr>
          <p:grpSpPr>
            <a:xfrm>
              <a:off x="360363" y="4790702"/>
              <a:ext cx="11469238" cy="215900"/>
              <a:chOff x="360363" y="883066"/>
              <a:chExt cx="11469238" cy="215900"/>
            </a:xfrm>
          </p:grpSpPr>
          <p:sp>
            <p:nvSpPr>
              <p:cNvPr id="45" name="TextBox 44">
                <a:extLst>
                  <a:ext uri="{FF2B5EF4-FFF2-40B4-BE49-F238E27FC236}">
                    <a16:creationId xmlns:a16="http://schemas.microsoft.com/office/drawing/2014/main" id="{D5E01F2E-CBD1-2740-818F-685A81D85A10}"/>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[6]</a:t>
                </a:r>
              </a:p>
            </p:txBody>
          </p:sp>
          <p:sp>
            <p:nvSpPr>
              <p:cNvPr id="46" name="TextBox 45">
                <a:extLst>
                  <a:ext uri="{FF2B5EF4-FFF2-40B4-BE49-F238E27FC236}">
                    <a16:creationId xmlns:a16="http://schemas.microsoft.com/office/drawing/2014/main" id="{C90D943C-A230-074A-88FF-D3F047184105}"/>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9"/>
                  </a:rPr>
                  <a:t>https://nomadic-labs.com/</a:t>
                </a:r>
                <a:r>
                  <a:rPr lang="en-GB" sz="1300" dirty="0">
                    <a:latin typeface="+mn-lt"/>
                  </a:rPr>
                  <a:t> (Nomadic Labs Website)</a:t>
                </a:r>
              </a:p>
            </p:txBody>
          </p:sp>
        </p:grpSp>
        <p:grpSp>
          <p:nvGrpSpPr>
            <p:cNvPr id="48" name="Group 47">
              <a:extLst>
                <a:ext uri="{FF2B5EF4-FFF2-40B4-BE49-F238E27FC236}">
                  <a16:creationId xmlns:a16="http://schemas.microsoft.com/office/drawing/2014/main" id="{04414CF0-5C0A-BE4F-8F8C-02E476C53308}"/>
                </a:ext>
              </a:extLst>
            </p:cNvPr>
            <p:cNvGrpSpPr/>
            <p:nvPr/>
          </p:nvGrpSpPr>
          <p:grpSpPr>
            <a:xfrm>
              <a:off x="360363" y="5228234"/>
              <a:ext cx="11469238" cy="215900"/>
              <a:chOff x="360363" y="883066"/>
              <a:chExt cx="11469238" cy="215900"/>
            </a:xfrm>
          </p:grpSpPr>
          <p:sp>
            <p:nvSpPr>
              <p:cNvPr id="49" name="TextBox 48">
                <a:extLst>
                  <a:ext uri="{FF2B5EF4-FFF2-40B4-BE49-F238E27FC236}">
                    <a16:creationId xmlns:a16="http://schemas.microsoft.com/office/drawing/2014/main" id="{188D06CC-6CBD-8B4D-8C5F-4D72DF2B96B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[7]</a:t>
                </a:r>
              </a:p>
            </p:txBody>
          </p:sp>
          <p:sp>
            <p:nvSpPr>
              <p:cNvPr id="50" name="TextBox 49">
                <a:extLst>
                  <a:ext uri="{FF2B5EF4-FFF2-40B4-BE49-F238E27FC236}">
                    <a16:creationId xmlns:a16="http://schemas.microsoft.com/office/drawing/2014/main" id="{932F1ABD-0BC3-8C4B-85B7-9AFF7D05B5AE}"/>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10"/>
                  </a:rPr>
                  <a:t>https://tarides.com/</a:t>
                </a:r>
                <a:r>
                  <a:rPr lang="en-GB" sz="1300" dirty="0">
                    <a:latin typeface="+mn-lt"/>
                  </a:rPr>
                  <a:t> (Company website of </a:t>
                </a:r>
                <a:r>
                  <a:rPr lang="en-GB" sz="1300" dirty="0" err="1">
                    <a:latin typeface="+mn-lt"/>
                  </a:rPr>
                  <a:t>Tarides</a:t>
                </a:r>
                <a:r>
                  <a:rPr lang="en-GB" sz="1300" dirty="0">
                    <a:latin typeface="+mn-lt"/>
                  </a:rPr>
                  <a:t>)</a:t>
                </a:r>
              </a:p>
            </p:txBody>
          </p:sp>
        </p:grpSp>
      </p:grpSp>
      <p:grpSp>
        <p:nvGrpSpPr>
          <p:cNvPr id="33" name="Group 32">
            <a:extLst>
              <a:ext uri="{FF2B5EF4-FFF2-40B4-BE49-F238E27FC236}">
                <a16:creationId xmlns:a16="http://schemas.microsoft.com/office/drawing/2014/main" id="{78ECBFAA-0A9D-A345-A7DD-1F6C64A58537}"/>
              </a:ext>
            </a:extLst>
          </p:cNvPr>
          <p:cNvGrpSpPr/>
          <p:nvPr/>
        </p:nvGrpSpPr>
        <p:grpSpPr>
          <a:xfrm>
            <a:off x="360363" y="2626599"/>
            <a:ext cx="11469238" cy="216000"/>
            <a:chOff x="360363" y="883066"/>
            <a:chExt cx="11469238" cy="216000"/>
          </a:xfrm>
        </p:grpSpPr>
        <p:sp>
          <p:nvSpPr>
            <p:cNvPr id="34" name="TextBox 33">
              <a:extLst>
                <a:ext uri="{FF2B5EF4-FFF2-40B4-BE49-F238E27FC236}">
                  <a16:creationId xmlns:a16="http://schemas.microsoft.com/office/drawing/2014/main" id="{A5D49795-149D-834E-8EE9-1F3322F466E9}"/>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[5]</a:t>
              </a:r>
            </a:p>
          </p:txBody>
        </p:sp>
        <p:sp>
          <p:nvSpPr>
            <p:cNvPr id="35" name="TextBox 34">
              <a:extLst>
                <a:ext uri="{FF2B5EF4-FFF2-40B4-BE49-F238E27FC236}">
                  <a16:creationId xmlns:a16="http://schemas.microsoft.com/office/drawing/2014/main" id="{A24FD44F-17BF-EA41-B78E-8DBA6BFB9A39}"/>
                </a:ext>
              </a:extLst>
            </p:cNvPr>
            <p:cNvSpPr txBox="1"/>
            <p:nvPr/>
          </p:nvSpPr>
          <p:spPr>
            <a:xfrm>
              <a:off x="881309" y="883066"/>
              <a:ext cx="10948292" cy="216000"/>
            </a:xfrm>
            <a:prstGeom prst="rect">
              <a:avLst/>
            </a:prstGeom>
            <a:noFill/>
          </p:spPr>
          <p:txBody>
            <a:bodyPr wrap="square" lIns="72000" tIns="0" rIns="72000" bIns="0" rtlCol="0">
              <a:noAutofit/>
            </a:bodyPr>
            <a:lstStyle/>
            <a:p>
              <a:r>
                <a:rPr lang="en-GB" sz="1300" dirty="0">
                  <a:latin typeface="+mn-lt"/>
                  <a:hlinkClick r:id="rId11"/>
                </a:rPr>
                <a:t>https://gitlab.com/tezos/tzip/-/blob/master/drafts/current/draft-liquidity_baking.md</a:t>
              </a:r>
              <a:r>
                <a:rPr lang="en-GB" sz="1300" dirty="0">
                  <a:latin typeface="+mn-lt"/>
                </a:rPr>
                <a:t> (Gitlab - Liquidity Baking)</a:t>
              </a:r>
            </a:p>
          </p:txBody>
        </p:sp>
      </p:grpSp>
    </p:spTree>
    <p:extLst>
      <p:ext uri="{BB962C8B-B14F-4D97-AF65-F5344CB8AC3E}">
        <p14:creationId xmlns:p14="http://schemas.microsoft.com/office/powerpoint/2010/main" val="34541987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Slides:</a:t>
            </a:r>
            <a:br>
              <a:rPr lang="en-DE" dirty="0"/>
            </a:br>
            <a:r>
              <a:rPr lang="en-US" dirty="0"/>
              <a:t>A brief history of Tezos and the Tezos foundation (1/2) &amp; (2/2)</a:t>
            </a:r>
            <a:endParaRPr lang="en-DE" dirty="0"/>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107</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5" name="Group 4">
            <a:extLst>
              <a:ext uri="{FF2B5EF4-FFF2-40B4-BE49-F238E27FC236}">
                <a16:creationId xmlns:a16="http://schemas.microsoft.com/office/drawing/2014/main" id="{15D41CC4-A6A0-1440-9129-0EAAE9BA2137}"/>
              </a:ext>
            </a:extLst>
          </p:cNvPr>
          <p:cNvGrpSpPr/>
          <p:nvPr/>
        </p:nvGrpSpPr>
        <p:grpSpPr>
          <a:xfrm>
            <a:off x="360363" y="883066"/>
            <a:ext cx="11469238" cy="215900"/>
            <a:chOff x="360363" y="883066"/>
            <a:chExt cx="11469238" cy="2159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3"/>
                </a:rPr>
                <a:t>https://tezos.foundation/history</a:t>
              </a:r>
              <a:r>
                <a:rPr lang="en-GB" sz="1300" dirty="0">
                  <a:latin typeface="+mn-lt"/>
                </a:rPr>
                <a:t> (</a:t>
              </a:r>
              <a:r>
                <a:rPr lang="en-GB" sz="1300" dirty="0" err="1">
                  <a:latin typeface="+mn-lt"/>
                </a:rPr>
                <a:t>Tezos</a:t>
              </a:r>
              <a:r>
                <a:rPr lang="en-GB" sz="1300" dirty="0">
                  <a:latin typeface="+mn-lt"/>
                </a:rPr>
                <a:t> Foundation - History [Site does not exist anymore])</a:t>
              </a:r>
            </a:p>
          </p:txBody>
        </p:sp>
      </p:grpSp>
      <p:grpSp>
        <p:nvGrpSpPr>
          <p:cNvPr id="20" name="Group 19">
            <a:extLst>
              <a:ext uri="{FF2B5EF4-FFF2-40B4-BE49-F238E27FC236}">
                <a16:creationId xmlns:a16="http://schemas.microsoft.com/office/drawing/2014/main" id="{7752527C-695F-D44F-A21D-7573C950458F}"/>
              </a:ext>
            </a:extLst>
          </p:cNvPr>
          <p:cNvGrpSpPr/>
          <p:nvPr/>
        </p:nvGrpSpPr>
        <p:grpSpPr>
          <a:xfrm>
            <a:off x="360363" y="1316203"/>
            <a:ext cx="11469238" cy="215900"/>
            <a:chOff x="360363" y="883066"/>
            <a:chExt cx="11469238" cy="215900"/>
          </a:xfrm>
        </p:grpSpPr>
        <p:sp>
          <p:nvSpPr>
            <p:cNvPr id="21" name="TextBox 20">
              <a:extLst>
                <a:ext uri="{FF2B5EF4-FFF2-40B4-BE49-F238E27FC236}">
                  <a16:creationId xmlns:a16="http://schemas.microsoft.com/office/drawing/2014/main" id="{F11AB4FD-3C60-DB41-BCB7-DDB6612070C9}"/>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22" name="TextBox 21">
              <a:extLst>
                <a:ext uri="{FF2B5EF4-FFF2-40B4-BE49-F238E27FC236}">
                  <a16:creationId xmlns:a16="http://schemas.microsoft.com/office/drawing/2014/main" id="{081CEF4F-A9B5-F44C-8FBF-A40A2F8B0107}"/>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4"/>
                </a:rPr>
                <a:t>https://www.tezosagora.org/period/50</a:t>
              </a:r>
              <a:r>
                <a:rPr lang="en-GB" sz="1300" dirty="0">
                  <a:latin typeface="+mn-lt"/>
                </a:rPr>
                <a:t> (</a:t>
              </a:r>
              <a:r>
                <a:rPr lang="en-GB" sz="1300" dirty="0" err="1">
                  <a:latin typeface="+mn-lt"/>
                </a:rPr>
                <a:t>Tezos</a:t>
              </a:r>
              <a:r>
                <a:rPr lang="en-GB" sz="1300" dirty="0">
                  <a:latin typeface="+mn-lt"/>
                </a:rPr>
                <a:t> Agora - replace ”50” with respective period to inspect or browse by clicking the linked arrows)</a:t>
              </a:r>
            </a:p>
          </p:txBody>
        </p:sp>
      </p:grpSp>
      <p:grpSp>
        <p:nvGrpSpPr>
          <p:cNvPr id="23" name="Group 22">
            <a:extLst>
              <a:ext uri="{FF2B5EF4-FFF2-40B4-BE49-F238E27FC236}">
                <a16:creationId xmlns:a16="http://schemas.microsoft.com/office/drawing/2014/main" id="{39455BE3-A867-1749-92E8-5B8DF4BDA513}"/>
              </a:ext>
            </a:extLst>
          </p:cNvPr>
          <p:cNvGrpSpPr/>
          <p:nvPr/>
        </p:nvGrpSpPr>
        <p:grpSpPr>
          <a:xfrm>
            <a:off x="360363" y="1749340"/>
            <a:ext cx="11469238" cy="215900"/>
            <a:chOff x="360363" y="883066"/>
            <a:chExt cx="11469238" cy="215900"/>
          </a:xfrm>
        </p:grpSpPr>
        <p:sp>
          <p:nvSpPr>
            <p:cNvPr id="24" name="TextBox 23">
              <a:extLst>
                <a:ext uri="{FF2B5EF4-FFF2-40B4-BE49-F238E27FC236}">
                  <a16:creationId xmlns:a16="http://schemas.microsoft.com/office/drawing/2014/main" id="{B08ED6DA-FF78-3A47-A564-1E54928620AF}"/>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25" name="TextBox 24">
              <a:extLst>
                <a:ext uri="{FF2B5EF4-FFF2-40B4-BE49-F238E27FC236}">
                  <a16:creationId xmlns:a16="http://schemas.microsoft.com/office/drawing/2014/main" id="{A7F4826F-0F3C-B746-8B56-61ECDAF35289}"/>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5"/>
                </a:rPr>
                <a:t>https://en.wikipedia.org/wiki/Tezos</a:t>
              </a:r>
              <a:r>
                <a:rPr lang="en-GB" sz="1300" dirty="0">
                  <a:latin typeface="+mn-lt"/>
                </a:rPr>
                <a:t> (Wikipedia – Article on </a:t>
              </a:r>
              <a:r>
                <a:rPr lang="en-GB" sz="1300" dirty="0" err="1">
                  <a:latin typeface="+mn-lt"/>
                </a:rPr>
                <a:t>Tezos</a:t>
              </a:r>
              <a:r>
                <a:rPr lang="en-GB" sz="1300" dirty="0">
                  <a:latin typeface="+mn-lt"/>
                </a:rPr>
                <a:t>)</a:t>
              </a:r>
            </a:p>
          </p:txBody>
        </p:sp>
      </p:grpSp>
      <p:grpSp>
        <p:nvGrpSpPr>
          <p:cNvPr id="27" name="Group 26">
            <a:extLst>
              <a:ext uri="{FF2B5EF4-FFF2-40B4-BE49-F238E27FC236}">
                <a16:creationId xmlns:a16="http://schemas.microsoft.com/office/drawing/2014/main" id="{0183440C-ECDF-9B40-9466-E9715EA2D156}"/>
              </a:ext>
            </a:extLst>
          </p:cNvPr>
          <p:cNvGrpSpPr/>
          <p:nvPr/>
        </p:nvGrpSpPr>
        <p:grpSpPr>
          <a:xfrm>
            <a:off x="360363" y="2186872"/>
            <a:ext cx="11469238" cy="216000"/>
            <a:chOff x="360363" y="883066"/>
            <a:chExt cx="11469238" cy="216000"/>
          </a:xfrm>
        </p:grpSpPr>
        <p:sp>
          <p:nvSpPr>
            <p:cNvPr id="28" name="TextBox 27">
              <a:extLst>
                <a:ext uri="{FF2B5EF4-FFF2-40B4-BE49-F238E27FC236}">
                  <a16:creationId xmlns:a16="http://schemas.microsoft.com/office/drawing/2014/main" id="{0E2ED359-E184-1044-8A44-0B5F56CD7E55}"/>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29" name="TextBox 28">
              <a:extLst>
                <a:ext uri="{FF2B5EF4-FFF2-40B4-BE49-F238E27FC236}">
                  <a16:creationId xmlns:a16="http://schemas.microsoft.com/office/drawing/2014/main" id="{F4821828-AF76-E64F-B947-6148D1B950F5}"/>
                </a:ext>
              </a:extLst>
            </p:cNvPr>
            <p:cNvSpPr txBox="1"/>
            <p:nvPr/>
          </p:nvSpPr>
          <p:spPr>
            <a:xfrm>
              <a:off x="881309" y="883066"/>
              <a:ext cx="10948292" cy="216000"/>
            </a:xfrm>
            <a:prstGeom prst="rect">
              <a:avLst/>
            </a:prstGeom>
            <a:noFill/>
          </p:spPr>
          <p:txBody>
            <a:bodyPr wrap="square" lIns="72000" tIns="0" rIns="72000" bIns="0" rtlCol="0">
              <a:noAutofit/>
            </a:bodyPr>
            <a:lstStyle/>
            <a:p>
              <a:r>
                <a:rPr lang="en-GB" sz="1300" dirty="0">
                  <a:latin typeface="+mn-lt"/>
                  <a:hlinkClick r:id="rId6"/>
                </a:rPr>
                <a:t>https://www.redbull.com/int-en/redbullracing/tezos-joins-as-official-blockchain-partner</a:t>
              </a:r>
              <a:r>
                <a:rPr lang="en-GB" sz="1300" dirty="0">
                  <a:latin typeface="+mn-lt"/>
                </a:rPr>
                <a:t> (</a:t>
              </a:r>
              <a:r>
                <a:rPr lang="en-GB" sz="1300" dirty="0" err="1">
                  <a:latin typeface="+mn-lt"/>
                </a:rPr>
                <a:t>Redbull</a:t>
              </a:r>
              <a:r>
                <a:rPr lang="en-GB" sz="1300" dirty="0">
                  <a:latin typeface="+mn-lt"/>
                </a:rPr>
                <a:t> Racing - partnership press release)</a:t>
              </a:r>
            </a:p>
          </p:txBody>
        </p:sp>
      </p:grpSp>
      <p:grpSp>
        <p:nvGrpSpPr>
          <p:cNvPr id="44" name="Group 43">
            <a:extLst>
              <a:ext uri="{FF2B5EF4-FFF2-40B4-BE49-F238E27FC236}">
                <a16:creationId xmlns:a16="http://schemas.microsoft.com/office/drawing/2014/main" id="{DA660D32-DB5E-2C4A-B854-E686F0FA07E9}"/>
              </a:ext>
            </a:extLst>
          </p:cNvPr>
          <p:cNvGrpSpPr/>
          <p:nvPr/>
        </p:nvGrpSpPr>
        <p:grpSpPr>
          <a:xfrm>
            <a:off x="360363" y="3055345"/>
            <a:ext cx="11469238" cy="432000"/>
            <a:chOff x="360363" y="883066"/>
            <a:chExt cx="11469238" cy="432000"/>
          </a:xfrm>
        </p:grpSpPr>
        <p:sp>
          <p:nvSpPr>
            <p:cNvPr id="45" name="TextBox 44">
              <a:extLst>
                <a:ext uri="{FF2B5EF4-FFF2-40B4-BE49-F238E27FC236}">
                  <a16:creationId xmlns:a16="http://schemas.microsoft.com/office/drawing/2014/main" id="{D5E01F2E-CBD1-2740-818F-685A81D85A10}"/>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[6]</a:t>
              </a:r>
            </a:p>
          </p:txBody>
        </p:sp>
        <p:sp>
          <p:nvSpPr>
            <p:cNvPr id="46" name="TextBox 45">
              <a:extLst>
                <a:ext uri="{FF2B5EF4-FFF2-40B4-BE49-F238E27FC236}">
                  <a16:creationId xmlns:a16="http://schemas.microsoft.com/office/drawing/2014/main" id="{C90D943C-A230-074A-88FF-D3F047184105}"/>
                </a:ext>
              </a:extLst>
            </p:cNvPr>
            <p:cNvSpPr txBox="1"/>
            <p:nvPr/>
          </p:nvSpPr>
          <p:spPr>
            <a:xfrm>
              <a:off x="881309" y="883066"/>
              <a:ext cx="10948292" cy="432000"/>
            </a:xfrm>
            <a:prstGeom prst="rect">
              <a:avLst/>
            </a:prstGeom>
            <a:noFill/>
          </p:spPr>
          <p:txBody>
            <a:bodyPr wrap="square" lIns="72000" tIns="0" rIns="72000" bIns="0" rtlCol="0">
              <a:noAutofit/>
            </a:bodyPr>
            <a:lstStyle/>
            <a:p>
              <a:r>
                <a:rPr lang="en-GB" sz="1300" dirty="0">
                  <a:latin typeface="+mn-lt"/>
                  <a:hlinkClick r:id="rId7"/>
                </a:rPr>
                <a:t>https://cdn.uc.assets.prezly.com/c35dc0ac-7d41-436a-8389-779fc91cdc67/-/inline/no/20210420ubisoftxtezoseng.pdf</a:t>
              </a:r>
              <a:r>
                <a:rPr lang="en-GB" sz="1300" dirty="0">
                  <a:latin typeface="+mn-lt"/>
                </a:rPr>
                <a:t>  (Ubisoft – corporate baker press release)</a:t>
              </a:r>
            </a:p>
          </p:txBody>
        </p:sp>
      </p:grpSp>
      <p:grpSp>
        <p:nvGrpSpPr>
          <p:cNvPr id="10" name="Group 9">
            <a:extLst>
              <a:ext uri="{FF2B5EF4-FFF2-40B4-BE49-F238E27FC236}">
                <a16:creationId xmlns:a16="http://schemas.microsoft.com/office/drawing/2014/main" id="{A733CDDD-A3ED-8D4B-8F0B-56F72E6CAF83}"/>
              </a:ext>
            </a:extLst>
          </p:cNvPr>
          <p:cNvGrpSpPr/>
          <p:nvPr/>
        </p:nvGrpSpPr>
        <p:grpSpPr>
          <a:xfrm>
            <a:off x="360363" y="4083436"/>
            <a:ext cx="11469238" cy="215900"/>
            <a:chOff x="360363" y="883066"/>
            <a:chExt cx="11469238" cy="215900"/>
          </a:xfrm>
        </p:grpSpPr>
        <p:sp>
          <p:nvSpPr>
            <p:cNvPr id="11" name="TextBox 10">
              <a:extLst>
                <a:ext uri="{FF2B5EF4-FFF2-40B4-BE49-F238E27FC236}">
                  <a16:creationId xmlns:a16="http://schemas.microsoft.com/office/drawing/2014/main" id="{BE1A3712-6071-974C-AAC0-BC3A82428EE8}"/>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[8]</a:t>
              </a:r>
            </a:p>
          </p:txBody>
        </p:sp>
        <p:sp>
          <p:nvSpPr>
            <p:cNvPr id="12" name="TextBox 11">
              <a:extLst>
                <a:ext uri="{FF2B5EF4-FFF2-40B4-BE49-F238E27FC236}">
                  <a16:creationId xmlns:a16="http://schemas.microsoft.com/office/drawing/2014/main" id="{81B5D019-2BD5-314E-8B0E-2A6C7275F56A}"/>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8"/>
                </a:rPr>
                <a:t>https://www.lefigaro.fr/societes/lugh-le-pari-crypto-de-groupe-casino-20210325</a:t>
              </a:r>
              <a:r>
                <a:rPr lang="en-GB" sz="1300" dirty="0">
                  <a:latin typeface="+mn-lt"/>
                </a:rPr>
                <a:t> (Le Figaro - Article on Groupe Casino’s stable coin Lugh)</a:t>
              </a:r>
            </a:p>
          </p:txBody>
        </p:sp>
      </p:grpSp>
      <p:grpSp>
        <p:nvGrpSpPr>
          <p:cNvPr id="13" name="Group 12">
            <a:extLst>
              <a:ext uri="{FF2B5EF4-FFF2-40B4-BE49-F238E27FC236}">
                <a16:creationId xmlns:a16="http://schemas.microsoft.com/office/drawing/2014/main" id="{A6E10CC8-112B-0C4E-8D04-B85A544256C1}"/>
              </a:ext>
            </a:extLst>
          </p:cNvPr>
          <p:cNvGrpSpPr/>
          <p:nvPr/>
        </p:nvGrpSpPr>
        <p:grpSpPr>
          <a:xfrm>
            <a:off x="360363" y="4526198"/>
            <a:ext cx="11469238" cy="432000"/>
            <a:chOff x="360363" y="883066"/>
            <a:chExt cx="11469238" cy="432000"/>
          </a:xfrm>
        </p:grpSpPr>
        <p:sp>
          <p:nvSpPr>
            <p:cNvPr id="14" name="TextBox 13">
              <a:extLst>
                <a:ext uri="{FF2B5EF4-FFF2-40B4-BE49-F238E27FC236}">
                  <a16:creationId xmlns:a16="http://schemas.microsoft.com/office/drawing/2014/main" id="{875FEC77-72CD-3D49-A2DF-D37983288045}"/>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[9]</a:t>
              </a:r>
            </a:p>
          </p:txBody>
        </p:sp>
        <p:sp>
          <p:nvSpPr>
            <p:cNvPr id="15" name="TextBox 14">
              <a:extLst>
                <a:ext uri="{FF2B5EF4-FFF2-40B4-BE49-F238E27FC236}">
                  <a16:creationId xmlns:a16="http://schemas.microsoft.com/office/drawing/2014/main" id="{E73C4B3C-419D-964D-92D4-775C3D7B87F8}"/>
                </a:ext>
              </a:extLst>
            </p:cNvPr>
            <p:cNvSpPr txBox="1"/>
            <p:nvPr/>
          </p:nvSpPr>
          <p:spPr>
            <a:xfrm>
              <a:off x="881309" y="883066"/>
              <a:ext cx="10948292" cy="432000"/>
            </a:xfrm>
            <a:prstGeom prst="rect">
              <a:avLst/>
            </a:prstGeom>
            <a:noFill/>
          </p:spPr>
          <p:txBody>
            <a:bodyPr wrap="square" lIns="72000" tIns="0" rIns="72000" bIns="0" rtlCol="0">
              <a:noAutofit/>
            </a:bodyPr>
            <a:lstStyle/>
            <a:p>
              <a:r>
                <a:rPr lang="en-GB" sz="1300" dirty="0">
                  <a:latin typeface="+mn-lt"/>
                  <a:hlinkClick r:id="rId9"/>
                </a:rPr>
                <a:t>https://exaion.edf.fr/en/exaion/our-news/exaion-edf-group-subsidiary-becomes-a-tezos-baker</a:t>
              </a:r>
              <a:r>
                <a:rPr lang="en-GB" sz="1300" dirty="0">
                  <a:latin typeface="+mn-lt"/>
                </a:rPr>
                <a:t> (Bloomberg - Article on EDF group plans as corporate baker)</a:t>
              </a:r>
            </a:p>
          </p:txBody>
        </p:sp>
      </p:grpSp>
      <p:grpSp>
        <p:nvGrpSpPr>
          <p:cNvPr id="48" name="Group 47">
            <a:extLst>
              <a:ext uri="{FF2B5EF4-FFF2-40B4-BE49-F238E27FC236}">
                <a16:creationId xmlns:a16="http://schemas.microsoft.com/office/drawing/2014/main" id="{04414CF0-5C0A-BE4F-8F8C-02E476C53308}"/>
              </a:ext>
            </a:extLst>
          </p:cNvPr>
          <p:cNvGrpSpPr/>
          <p:nvPr/>
        </p:nvGrpSpPr>
        <p:grpSpPr>
          <a:xfrm>
            <a:off x="360363" y="3648623"/>
            <a:ext cx="11469238" cy="215900"/>
            <a:chOff x="360363" y="883066"/>
            <a:chExt cx="11469238" cy="215900"/>
          </a:xfrm>
        </p:grpSpPr>
        <p:sp>
          <p:nvSpPr>
            <p:cNvPr id="49" name="TextBox 48">
              <a:extLst>
                <a:ext uri="{FF2B5EF4-FFF2-40B4-BE49-F238E27FC236}">
                  <a16:creationId xmlns:a16="http://schemas.microsoft.com/office/drawing/2014/main" id="{188D06CC-6CBD-8B4D-8C5F-4D72DF2B96B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[7]</a:t>
              </a:r>
            </a:p>
          </p:txBody>
        </p:sp>
        <p:sp>
          <p:nvSpPr>
            <p:cNvPr id="50" name="TextBox 49">
              <a:extLst>
                <a:ext uri="{FF2B5EF4-FFF2-40B4-BE49-F238E27FC236}">
                  <a16:creationId xmlns:a16="http://schemas.microsoft.com/office/drawing/2014/main" id="{932F1ABD-0BC3-8C4B-85B7-9AFF7D05B5AE}"/>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10"/>
                </a:rPr>
                <a:t>https://www.societegenerale.com/en/news/press-release/first-structured-product-public-blockchain</a:t>
              </a:r>
              <a:r>
                <a:rPr lang="en-GB" sz="1300" dirty="0">
                  <a:latin typeface="+mn-lt"/>
                </a:rPr>
                <a:t>  (Société Générale – STO press release)</a:t>
              </a:r>
            </a:p>
          </p:txBody>
        </p:sp>
      </p:grpSp>
      <p:grpSp>
        <p:nvGrpSpPr>
          <p:cNvPr id="33" name="Group 32">
            <a:extLst>
              <a:ext uri="{FF2B5EF4-FFF2-40B4-BE49-F238E27FC236}">
                <a16:creationId xmlns:a16="http://schemas.microsoft.com/office/drawing/2014/main" id="{78ECBFAA-0A9D-A345-A7DD-1F6C64A58537}"/>
              </a:ext>
            </a:extLst>
          </p:cNvPr>
          <p:cNvGrpSpPr/>
          <p:nvPr/>
        </p:nvGrpSpPr>
        <p:grpSpPr>
          <a:xfrm>
            <a:off x="360363" y="2626599"/>
            <a:ext cx="11469238" cy="216000"/>
            <a:chOff x="360363" y="883066"/>
            <a:chExt cx="11469238" cy="216000"/>
          </a:xfrm>
        </p:grpSpPr>
        <p:sp>
          <p:nvSpPr>
            <p:cNvPr id="34" name="TextBox 33">
              <a:extLst>
                <a:ext uri="{FF2B5EF4-FFF2-40B4-BE49-F238E27FC236}">
                  <a16:creationId xmlns:a16="http://schemas.microsoft.com/office/drawing/2014/main" id="{A5D49795-149D-834E-8EE9-1F3322F466E9}"/>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[5]</a:t>
              </a:r>
            </a:p>
          </p:txBody>
        </p:sp>
        <p:sp>
          <p:nvSpPr>
            <p:cNvPr id="35" name="TextBox 34">
              <a:extLst>
                <a:ext uri="{FF2B5EF4-FFF2-40B4-BE49-F238E27FC236}">
                  <a16:creationId xmlns:a16="http://schemas.microsoft.com/office/drawing/2014/main" id="{A24FD44F-17BF-EA41-B78E-8DBA6BFB9A39}"/>
                </a:ext>
              </a:extLst>
            </p:cNvPr>
            <p:cNvSpPr txBox="1"/>
            <p:nvPr/>
          </p:nvSpPr>
          <p:spPr>
            <a:xfrm>
              <a:off x="881309" y="883066"/>
              <a:ext cx="10948292" cy="216000"/>
            </a:xfrm>
            <a:prstGeom prst="rect">
              <a:avLst/>
            </a:prstGeom>
            <a:noFill/>
          </p:spPr>
          <p:txBody>
            <a:bodyPr wrap="square" lIns="72000" tIns="0" rIns="72000" bIns="0" rtlCol="0">
              <a:noAutofit/>
            </a:bodyPr>
            <a:lstStyle/>
            <a:p>
              <a:r>
                <a:rPr lang="en-GB" sz="1300" dirty="0">
                  <a:latin typeface="+mn-lt"/>
                  <a:hlinkClick r:id="rId11"/>
                </a:rPr>
                <a:t>https://www.mclaren.com/racing/partners/tezos/</a:t>
              </a:r>
              <a:r>
                <a:rPr lang="en-GB" sz="1300" dirty="0">
                  <a:latin typeface="+mn-lt"/>
                </a:rPr>
                <a:t> (McLaren Racing – partnership press release)</a:t>
              </a:r>
            </a:p>
          </p:txBody>
        </p:sp>
      </p:grpSp>
      <p:grpSp>
        <p:nvGrpSpPr>
          <p:cNvPr id="37" name="Group 36">
            <a:extLst>
              <a:ext uri="{FF2B5EF4-FFF2-40B4-BE49-F238E27FC236}">
                <a16:creationId xmlns:a16="http://schemas.microsoft.com/office/drawing/2014/main" id="{9C8C4C49-73AE-934B-8779-CEEE5323AB47}"/>
              </a:ext>
            </a:extLst>
          </p:cNvPr>
          <p:cNvGrpSpPr/>
          <p:nvPr/>
        </p:nvGrpSpPr>
        <p:grpSpPr>
          <a:xfrm>
            <a:off x="360363" y="5186165"/>
            <a:ext cx="11469238" cy="432000"/>
            <a:chOff x="360363" y="883066"/>
            <a:chExt cx="11469238" cy="432000"/>
          </a:xfrm>
        </p:grpSpPr>
        <p:sp>
          <p:nvSpPr>
            <p:cNvPr id="38" name="TextBox 37">
              <a:extLst>
                <a:ext uri="{FF2B5EF4-FFF2-40B4-BE49-F238E27FC236}">
                  <a16:creationId xmlns:a16="http://schemas.microsoft.com/office/drawing/2014/main" id="{2F7DE3AE-1FEB-2448-BB26-BD1D2695698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[10]</a:t>
              </a:r>
            </a:p>
          </p:txBody>
        </p:sp>
        <p:sp>
          <p:nvSpPr>
            <p:cNvPr id="39" name="TextBox 38">
              <a:extLst>
                <a:ext uri="{FF2B5EF4-FFF2-40B4-BE49-F238E27FC236}">
                  <a16:creationId xmlns:a16="http://schemas.microsoft.com/office/drawing/2014/main" id="{64A2B9F7-9F5B-8E4F-86D0-0353C6C0D7B5}"/>
                </a:ext>
              </a:extLst>
            </p:cNvPr>
            <p:cNvSpPr txBox="1"/>
            <p:nvPr/>
          </p:nvSpPr>
          <p:spPr>
            <a:xfrm>
              <a:off x="881309" y="883066"/>
              <a:ext cx="10948292" cy="432000"/>
            </a:xfrm>
            <a:prstGeom prst="rect">
              <a:avLst/>
            </a:prstGeom>
            <a:noFill/>
          </p:spPr>
          <p:txBody>
            <a:bodyPr wrap="square" lIns="72000" tIns="0" rIns="72000" bIns="0" rtlCol="0">
              <a:noAutofit/>
            </a:bodyPr>
            <a:lstStyle/>
            <a:p>
              <a:r>
                <a:rPr lang="en-GB" sz="1300" dirty="0">
                  <a:latin typeface="+mn-lt"/>
                  <a:hlinkClick r:id="rId12"/>
                </a:rPr>
                <a:t>https://www.bloomberg.com/press-releases/2019-07-03/btg-pactual-and-dalma-capital-to-utilize-tezos-blockchain-for-security-token-offerings-stos</a:t>
              </a:r>
              <a:r>
                <a:rPr lang="en-GB" sz="1300" dirty="0">
                  <a:latin typeface="+mn-lt"/>
                </a:rPr>
                <a:t> (Bloomberg - Article on BTG </a:t>
              </a:r>
              <a:r>
                <a:rPr lang="en-GB" sz="1300" dirty="0" err="1">
                  <a:latin typeface="+mn-lt"/>
                </a:rPr>
                <a:t>Pactual</a:t>
              </a:r>
              <a:r>
                <a:rPr lang="en-GB" sz="1300" dirty="0">
                  <a:latin typeface="+mn-lt"/>
                </a:rPr>
                <a:t> and </a:t>
              </a:r>
              <a:r>
                <a:rPr lang="en-GB" sz="1300" dirty="0" err="1">
                  <a:latin typeface="+mn-lt"/>
                </a:rPr>
                <a:t>Dalma</a:t>
              </a:r>
              <a:r>
                <a:rPr lang="en-GB" sz="1300" dirty="0">
                  <a:latin typeface="+mn-lt"/>
                </a:rPr>
                <a:t> Capital’s plans for STOs)</a:t>
              </a:r>
            </a:p>
          </p:txBody>
        </p:sp>
      </p:grpSp>
      <p:grpSp>
        <p:nvGrpSpPr>
          <p:cNvPr id="40" name="Group 39">
            <a:extLst>
              <a:ext uri="{FF2B5EF4-FFF2-40B4-BE49-F238E27FC236}">
                <a16:creationId xmlns:a16="http://schemas.microsoft.com/office/drawing/2014/main" id="{F2D44377-3873-6645-8E62-6551A0B3BD72}"/>
              </a:ext>
            </a:extLst>
          </p:cNvPr>
          <p:cNvGrpSpPr/>
          <p:nvPr/>
        </p:nvGrpSpPr>
        <p:grpSpPr>
          <a:xfrm>
            <a:off x="360363" y="5833580"/>
            <a:ext cx="11469238" cy="432000"/>
            <a:chOff x="360363" y="883066"/>
            <a:chExt cx="11469238" cy="432000"/>
          </a:xfrm>
        </p:grpSpPr>
        <p:sp>
          <p:nvSpPr>
            <p:cNvPr id="41" name="TextBox 40">
              <a:extLst>
                <a:ext uri="{FF2B5EF4-FFF2-40B4-BE49-F238E27FC236}">
                  <a16:creationId xmlns:a16="http://schemas.microsoft.com/office/drawing/2014/main" id="{D71D60CD-E2FB-9742-B15A-D1F6E8000EE7}"/>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[11]</a:t>
              </a:r>
            </a:p>
          </p:txBody>
        </p:sp>
        <p:sp>
          <p:nvSpPr>
            <p:cNvPr id="42" name="TextBox 41">
              <a:extLst>
                <a:ext uri="{FF2B5EF4-FFF2-40B4-BE49-F238E27FC236}">
                  <a16:creationId xmlns:a16="http://schemas.microsoft.com/office/drawing/2014/main" id="{B5B4206B-03B8-5A42-9D7D-E7640F1AE1A6}"/>
                </a:ext>
              </a:extLst>
            </p:cNvPr>
            <p:cNvSpPr txBox="1"/>
            <p:nvPr/>
          </p:nvSpPr>
          <p:spPr>
            <a:xfrm>
              <a:off x="881309" y="883066"/>
              <a:ext cx="10948292" cy="432000"/>
            </a:xfrm>
            <a:prstGeom prst="rect">
              <a:avLst/>
            </a:prstGeom>
            <a:noFill/>
          </p:spPr>
          <p:txBody>
            <a:bodyPr wrap="square" lIns="72000" tIns="0" rIns="72000" bIns="0" rtlCol="0">
              <a:noAutofit/>
            </a:bodyPr>
            <a:lstStyle/>
            <a:p>
              <a:r>
                <a:rPr lang="en-GB" sz="1300" dirty="0">
                  <a:latin typeface="+mn-lt"/>
                  <a:hlinkClick r:id="rId13"/>
                </a:rPr>
                <a:t>https://www.bloomberg.com/news/articles/2019-02-11/on-the-menu-from-chefs-club-owner-selling-property-for-crypto</a:t>
              </a:r>
              <a:r>
                <a:rPr lang="en-GB" sz="1300" dirty="0">
                  <a:latin typeface="+mn-lt"/>
                </a:rPr>
                <a:t> (Bloomberg - Article on Elevated Returns’ plans for tokenized real-estate offerings)</a:t>
              </a:r>
            </a:p>
          </p:txBody>
        </p:sp>
      </p:grpSp>
      <p:grpSp>
        <p:nvGrpSpPr>
          <p:cNvPr id="43" name="Group 42">
            <a:extLst>
              <a:ext uri="{FF2B5EF4-FFF2-40B4-BE49-F238E27FC236}">
                <a16:creationId xmlns:a16="http://schemas.microsoft.com/office/drawing/2014/main" id="{75591F49-8FA3-2D42-813C-EE69D4E61D87}"/>
              </a:ext>
            </a:extLst>
          </p:cNvPr>
          <p:cNvGrpSpPr/>
          <p:nvPr/>
        </p:nvGrpSpPr>
        <p:grpSpPr>
          <a:xfrm>
            <a:off x="360363" y="6369436"/>
            <a:ext cx="11469238" cy="215900"/>
            <a:chOff x="360363" y="883066"/>
            <a:chExt cx="11469238" cy="215900"/>
          </a:xfrm>
        </p:grpSpPr>
        <p:sp>
          <p:nvSpPr>
            <p:cNvPr id="47" name="TextBox 46">
              <a:extLst>
                <a:ext uri="{FF2B5EF4-FFF2-40B4-BE49-F238E27FC236}">
                  <a16:creationId xmlns:a16="http://schemas.microsoft.com/office/drawing/2014/main" id="{4DA1EE6C-FF5B-E044-8297-BC524D54BB1E}"/>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[12]</a:t>
              </a:r>
            </a:p>
          </p:txBody>
        </p:sp>
        <p:sp>
          <p:nvSpPr>
            <p:cNvPr id="51" name="TextBox 50">
              <a:extLst>
                <a:ext uri="{FF2B5EF4-FFF2-40B4-BE49-F238E27FC236}">
                  <a16:creationId xmlns:a16="http://schemas.microsoft.com/office/drawing/2014/main" id="{AB37D19F-EDCD-2941-8FE5-2F1F701283A5}"/>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14"/>
                </a:rPr>
                <a:t>https://www.artnews.com/list/art-in-america/features/gans-and-nfts-1234594335/</a:t>
              </a:r>
              <a:r>
                <a:rPr lang="en-GB" sz="1300" dirty="0">
                  <a:latin typeface="+mn-lt"/>
                </a:rPr>
                <a:t> (Art in America - Article on Hit et Nunc &amp; Art NFTs)</a:t>
              </a:r>
            </a:p>
          </p:txBody>
        </p:sp>
      </p:grpSp>
    </p:spTree>
    <p:extLst>
      <p:ext uri="{BB962C8B-B14F-4D97-AF65-F5344CB8AC3E}">
        <p14:creationId xmlns:p14="http://schemas.microsoft.com/office/powerpoint/2010/main" val="30206122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 (1/2):</a:t>
            </a:r>
            <a:br>
              <a:rPr lang="en-DE" dirty="0"/>
            </a:br>
            <a:r>
              <a:rPr lang="en-DE" dirty="0"/>
              <a:t>Tezos Community Rewards</a:t>
            </a:r>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108</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3"/>
              </a:rPr>
              <a:t>https://tezoscommons.org/rewards/</a:t>
            </a:r>
            <a:r>
              <a:rPr lang="en-GB" sz="1300" dirty="0">
                <a:latin typeface="+mn-lt"/>
              </a:rPr>
              <a:t> (</a:t>
            </a:r>
            <a:r>
              <a:rPr lang="en-GB" sz="1300" dirty="0" err="1">
                <a:latin typeface="+mn-lt"/>
              </a:rPr>
              <a:t>Tezos</a:t>
            </a:r>
            <a:r>
              <a:rPr lang="en-GB" sz="1300" dirty="0">
                <a:latin typeface="+mn-lt"/>
              </a:rPr>
              <a:t> Commons Website with links to latest reward winners and nomination form)</a:t>
            </a:r>
          </a:p>
        </p:txBody>
      </p:sp>
      <p:sp>
        <p:nvSpPr>
          <p:cNvPr id="10" name="TextBox 9">
            <a:extLst>
              <a:ext uri="{FF2B5EF4-FFF2-40B4-BE49-F238E27FC236}">
                <a16:creationId xmlns:a16="http://schemas.microsoft.com/office/drawing/2014/main" id="{5B28E14D-C09C-6440-A670-257B8C4E7CA7}"/>
              </a:ext>
            </a:extLst>
          </p:cNvPr>
          <p:cNvSpPr txBox="1"/>
          <p:nvPr/>
        </p:nvSpPr>
        <p:spPr>
          <a:xfrm>
            <a:off x="360363" y="131849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11" name="TextBox 10">
            <a:extLst>
              <a:ext uri="{FF2B5EF4-FFF2-40B4-BE49-F238E27FC236}">
                <a16:creationId xmlns:a16="http://schemas.microsoft.com/office/drawing/2014/main" id="{02038C78-0D2D-1646-B042-ACA9356D52BA}"/>
              </a:ext>
            </a:extLst>
          </p:cNvPr>
          <p:cNvSpPr txBox="1"/>
          <p:nvPr/>
        </p:nvSpPr>
        <p:spPr>
          <a:xfrm>
            <a:off x="881309" y="1318495"/>
            <a:ext cx="10948292" cy="432000"/>
          </a:xfrm>
          <a:prstGeom prst="rect">
            <a:avLst/>
          </a:prstGeom>
          <a:noFill/>
        </p:spPr>
        <p:txBody>
          <a:bodyPr wrap="square" lIns="72000" tIns="0" rIns="72000" bIns="0" rtlCol="0">
            <a:noAutofit/>
          </a:bodyPr>
          <a:lstStyle/>
          <a:p>
            <a:r>
              <a:rPr lang="en-GB" sz="1300" dirty="0">
                <a:latin typeface="+mn-lt"/>
                <a:hlinkClick r:id="rId4"/>
              </a:rPr>
              <a:t>https://tezos.foundation/an-update-on-community-engagement/</a:t>
            </a:r>
            <a:r>
              <a:rPr lang="en-GB" sz="1300" dirty="0">
                <a:latin typeface="+mn-lt"/>
              </a:rPr>
              <a:t> (Article on </a:t>
            </a:r>
            <a:r>
              <a:rPr lang="en-GB" sz="1300" dirty="0" err="1">
                <a:latin typeface="+mn-lt"/>
              </a:rPr>
              <a:t>Tezos</a:t>
            </a:r>
            <a:r>
              <a:rPr lang="en-GB" sz="1300" dirty="0">
                <a:latin typeface="+mn-lt"/>
              </a:rPr>
              <a:t> Foundation website from 09/22/2020 announcing the CRP)</a:t>
            </a:r>
          </a:p>
        </p:txBody>
      </p:sp>
      <p:sp>
        <p:nvSpPr>
          <p:cNvPr id="12" name="TextBox 11">
            <a:extLst>
              <a:ext uri="{FF2B5EF4-FFF2-40B4-BE49-F238E27FC236}">
                <a16:creationId xmlns:a16="http://schemas.microsoft.com/office/drawing/2014/main" id="{CFEEEBE2-0BF9-1840-B4F0-EF7299C6F836}"/>
              </a:ext>
            </a:extLst>
          </p:cNvPr>
          <p:cNvSpPr txBox="1"/>
          <p:nvPr/>
        </p:nvSpPr>
        <p:spPr>
          <a:xfrm>
            <a:off x="360363" y="197544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13" name="TextBox 12">
            <a:extLst>
              <a:ext uri="{FF2B5EF4-FFF2-40B4-BE49-F238E27FC236}">
                <a16:creationId xmlns:a16="http://schemas.microsoft.com/office/drawing/2014/main" id="{D65B8C3E-A58B-434E-945E-D3815861BBF1}"/>
              </a:ext>
            </a:extLst>
          </p:cNvPr>
          <p:cNvSpPr txBox="1"/>
          <p:nvPr/>
        </p:nvSpPr>
        <p:spPr>
          <a:xfrm>
            <a:off x="881309" y="1975440"/>
            <a:ext cx="10948292" cy="432000"/>
          </a:xfrm>
          <a:prstGeom prst="rect">
            <a:avLst/>
          </a:prstGeom>
          <a:noFill/>
        </p:spPr>
        <p:txBody>
          <a:bodyPr wrap="square" lIns="72000" tIns="0" rIns="72000" bIns="0" rtlCol="0">
            <a:noAutofit/>
          </a:bodyPr>
          <a:lstStyle/>
          <a:p>
            <a:r>
              <a:rPr lang="en-GB" sz="1300" dirty="0">
                <a:latin typeface="+mn-lt"/>
                <a:hlinkClick r:id="rId5"/>
              </a:rPr>
              <a:t>https://medium.com/tezoscommons/community-rewards-for-tezos-contributors-d6e2813a83d8</a:t>
            </a:r>
            <a:r>
              <a:rPr lang="en-GB" sz="1300" dirty="0">
                <a:latin typeface="+mn-lt"/>
              </a:rPr>
              <a:t> (Medium article introducing and explaining the CRP)</a:t>
            </a:r>
          </a:p>
        </p:txBody>
      </p:sp>
      <p:sp>
        <p:nvSpPr>
          <p:cNvPr id="14" name="TextBox 13">
            <a:extLst>
              <a:ext uri="{FF2B5EF4-FFF2-40B4-BE49-F238E27FC236}">
                <a16:creationId xmlns:a16="http://schemas.microsoft.com/office/drawing/2014/main" id="{5AAF40EF-0A18-C343-90FE-9EF8A9169E66}"/>
              </a:ext>
            </a:extLst>
          </p:cNvPr>
          <p:cNvSpPr txBox="1"/>
          <p:nvPr/>
        </p:nvSpPr>
        <p:spPr>
          <a:xfrm>
            <a:off x="360363" y="263228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15" name="TextBox 14">
            <a:extLst>
              <a:ext uri="{FF2B5EF4-FFF2-40B4-BE49-F238E27FC236}">
                <a16:creationId xmlns:a16="http://schemas.microsoft.com/office/drawing/2014/main" id="{8B36B23F-E108-5C46-B77D-28EFE26B4862}"/>
              </a:ext>
            </a:extLst>
          </p:cNvPr>
          <p:cNvSpPr txBox="1"/>
          <p:nvPr/>
        </p:nvSpPr>
        <p:spPr>
          <a:xfrm>
            <a:off x="881309" y="2632285"/>
            <a:ext cx="10948292" cy="432000"/>
          </a:xfrm>
          <a:prstGeom prst="rect">
            <a:avLst/>
          </a:prstGeom>
          <a:noFill/>
        </p:spPr>
        <p:txBody>
          <a:bodyPr wrap="square" lIns="72000" tIns="0" rIns="72000" bIns="0" rtlCol="0">
            <a:noAutofit/>
          </a:bodyPr>
          <a:lstStyle/>
          <a:p>
            <a:r>
              <a:rPr lang="en-GB" sz="1300" dirty="0">
                <a:latin typeface="+mn-lt"/>
                <a:hlinkClick r:id="rId6"/>
              </a:rPr>
              <a:t>https://medium.com/tezoscommons/tezos-community-rewards-winners-october-2020-7d1b8f520033</a:t>
            </a:r>
            <a:r>
              <a:rPr lang="en-GB" sz="1300" dirty="0">
                <a:latin typeface="+mn-lt"/>
              </a:rPr>
              <a:t> (Announcement of October 2020 winners)</a:t>
            </a:r>
          </a:p>
        </p:txBody>
      </p:sp>
      <p:sp>
        <p:nvSpPr>
          <p:cNvPr id="17" name="TextBox 16">
            <a:extLst>
              <a:ext uri="{FF2B5EF4-FFF2-40B4-BE49-F238E27FC236}">
                <a16:creationId xmlns:a16="http://schemas.microsoft.com/office/drawing/2014/main" id="{450C2A1D-0E3A-DA4D-81E5-3E98F511270F}"/>
              </a:ext>
            </a:extLst>
          </p:cNvPr>
          <p:cNvSpPr txBox="1"/>
          <p:nvPr/>
        </p:nvSpPr>
        <p:spPr>
          <a:xfrm>
            <a:off x="360363" y="3292559"/>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[5]</a:t>
            </a:r>
          </a:p>
        </p:txBody>
      </p:sp>
      <p:sp>
        <p:nvSpPr>
          <p:cNvPr id="18" name="TextBox 17">
            <a:extLst>
              <a:ext uri="{FF2B5EF4-FFF2-40B4-BE49-F238E27FC236}">
                <a16:creationId xmlns:a16="http://schemas.microsoft.com/office/drawing/2014/main" id="{8E545B7C-BF9A-D441-B89D-B52BAF04E87D}"/>
              </a:ext>
            </a:extLst>
          </p:cNvPr>
          <p:cNvSpPr txBox="1"/>
          <p:nvPr/>
        </p:nvSpPr>
        <p:spPr>
          <a:xfrm>
            <a:off x="881309" y="3292559"/>
            <a:ext cx="10948292" cy="432000"/>
          </a:xfrm>
          <a:prstGeom prst="rect">
            <a:avLst/>
          </a:prstGeom>
          <a:noFill/>
        </p:spPr>
        <p:txBody>
          <a:bodyPr wrap="square" lIns="72000" tIns="0" rIns="72000" bIns="0" rtlCol="0">
            <a:noAutofit/>
          </a:bodyPr>
          <a:lstStyle/>
          <a:p>
            <a:r>
              <a:rPr lang="en-GB" sz="1300" dirty="0">
                <a:latin typeface="+mn-lt"/>
                <a:hlinkClick r:id="rId7"/>
              </a:rPr>
              <a:t>https://medium.com/tezoscommons/tezos-community-rewards-winners-november-2020-b228fe054ae2</a:t>
            </a:r>
            <a:r>
              <a:rPr lang="en-GB" sz="1300" dirty="0">
                <a:latin typeface="+mn-lt"/>
              </a:rPr>
              <a:t> (Announcement of November 2020 winners)</a:t>
            </a:r>
          </a:p>
        </p:txBody>
      </p:sp>
      <p:sp>
        <p:nvSpPr>
          <p:cNvPr id="19" name="TextBox 18">
            <a:extLst>
              <a:ext uri="{FF2B5EF4-FFF2-40B4-BE49-F238E27FC236}">
                <a16:creationId xmlns:a16="http://schemas.microsoft.com/office/drawing/2014/main" id="{DCA5AE76-7682-CD42-BFE3-86E5F4542233}"/>
              </a:ext>
            </a:extLst>
          </p:cNvPr>
          <p:cNvSpPr txBox="1"/>
          <p:nvPr/>
        </p:nvSpPr>
        <p:spPr>
          <a:xfrm>
            <a:off x="360363" y="3939008"/>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[6]</a:t>
            </a:r>
          </a:p>
        </p:txBody>
      </p:sp>
      <p:sp>
        <p:nvSpPr>
          <p:cNvPr id="20" name="TextBox 19">
            <a:extLst>
              <a:ext uri="{FF2B5EF4-FFF2-40B4-BE49-F238E27FC236}">
                <a16:creationId xmlns:a16="http://schemas.microsoft.com/office/drawing/2014/main" id="{9B3C2419-F590-6F4B-97E5-6E8C2E0F8BDE}"/>
              </a:ext>
            </a:extLst>
          </p:cNvPr>
          <p:cNvSpPr txBox="1"/>
          <p:nvPr/>
        </p:nvSpPr>
        <p:spPr>
          <a:xfrm>
            <a:off x="881309" y="3939008"/>
            <a:ext cx="10948292" cy="432000"/>
          </a:xfrm>
          <a:prstGeom prst="rect">
            <a:avLst/>
          </a:prstGeom>
          <a:noFill/>
        </p:spPr>
        <p:txBody>
          <a:bodyPr wrap="square" lIns="72000" tIns="0" rIns="72000" bIns="0" rtlCol="0">
            <a:noAutofit/>
          </a:bodyPr>
          <a:lstStyle/>
          <a:p>
            <a:r>
              <a:rPr lang="en-GB" sz="1300" dirty="0">
                <a:latin typeface="+mn-lt"/>
                <a:hlinkClick r:id="rId8"/>
              </a:rPr>
              <a:t>https://medium.com/tezoscommons/tezos-community-rewards-winners-december-2020-eb46ee7af519</a:t>
            </a:r>
            <a:r>
              <a:rPr lang="en-GB" sz="1300" dirty="0">
                <a:latin typeface="+mn-lt"/>
              </a:rPr>
              <a:t> (Announcement of December 2020 winners)</a:t>
            </a:r>
          </a:p>
        </p:txBody>
      </p:sp>
      <p:sp>
        <p:nvSpPr>
          <p:cNvPr id="21" name="TextBox 20">
            <a:extLst>
              <a:ext uri="{FF2B5EF4-FFF2-40B4-BE49-F238E27FC236}">
                <a16:creationId xmlns:a16="http://schemas.microsoft.com/office/drawing/2014/main" id="{3F3DFA39-4D9E-7242-B8ED-C332E0DCA499}"/>
              </a:ext>
            </a:extLst>
          </p:cNvPr>
          <p:cNvSpPr txBox="1"/>
          <p:nvPr/>
        </p:nvSpPr>
        <p:spPr>
          <a:xfrm>
            <a:off x="360363" y="459215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[7]</a:t>
            </a:r>
          </a:p>
        </p:txBody>
      </p:sp>
      <p:sp>
        <p:nvSpPr>
          <p:cNvPr id="22" name="TextBox 21">
            <a:extLst>
              <a:ext uri="{FF2B5EF4-FFF2-40B4-BE49-F238E27FC236}">
                <a16:creationId xmlns:a16="http://schemas.microsoft.com/office/drawing/2014/main" id="{6FAC8D24-2F17-1C47-B852-3E9C37E6AE88}"/>
              </a:ext>
            </a:extLst>
          </p:cNvPr>
          <p:cNvSpPr txBox="1"/>
          <p:nvPr/>
        </p:nvSpPr>
        <p:spPr>
          <a:xfrm>
            <a:off x="881309" y="4592150"/>
            <a:ext cx="10948292" cy="432000"/>
          </a:xfrm>
          <a:prstGeom prst="rect">
            <a:avLst/>
          </a:prstGeom>
          <a:noFill/>
        </p:spPr>
        <p:txBody>
          <a:bodyPr wrap="square" lIns="72000" tIns="0" rIns="72000" bIns="0" rtlCol="0">
            <a:noAutofit/>
          </a:bodyPr>
          <a:lstStyle/>
          <a:p>
            <a:r>
              <a:rPr lang="en-GB" sz="1300" dirty="0">
                <a:latin typeface="+mn-lt"/>
                <a:hlinkClick r:id="rId9"/>
              </a:rPr>
              <a:t>https://medium.com/tezoscommons/tezos-community-reward-winners-january-2021-66a1e8e22d43</a:t>
            </a:r>
            <a:r>
              <a:rPr lang="en-GB" sz="1300" dirty="0">
                <a:latin typeface="+mn-lt"/>
              </a:rPr>
              <a:t> (Announcement of January 2021 winners)</a:t>
            </a:r>
          </a:p>
        </p:txBody>
      </p:sp>
      <p:sp>
        <p:nvSpPr>
          <p:cNvPr id="23" name="TextBox 22">
            <a:extLst>
              <a:ext uri="{FF2B5EF4-FFF2-40B4-BE49-F238E27FC236}">
                <a16:creationId xmlns:a16="http://schemas.microsoft.com/office/drawing/2014/main" id="{0BC4CC53-EE3E-CC45-A1F4-89E744E5D5C8}"/>
              </a:ext>
            </a:extLst>
          </p:cNvPr>
          <p:cNvSpPr txBox="1"/>
          <p:nvPr/>
        </p:nvSpPr>
        <p:spPr>
          <a:xfrm>
            <a:off x="360363" y="5245292"/>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[8]</a:t>
            </a:r>
          </a:p>
        </p:txBody>
      </p:sp>
      <p:sp>
        <p:nvSpPr>
          <p:cNvPr id="24" name="TextBox 23">
            <a:extLst>
              <a:ext uri="{FF2B5EF4-FFF2-40B4-BE49-F238E27FC236}">
                <a16:creationId xmlns:a16="http://schemas.microsoft.com/office/drawing/2014/main" id="{F7B0B75C-8280-944B-951E-738E9FBC0846}"/>
              </a:ext>
            </a:extLst>
          </p:cNvPr>
          <p:cNvSpPr txBox="1"/>
          <p:nvPr/>
        </p:nvSpPr>
        <p:spPr>
          <a:xfrm>
            <a:off x="881309" y="5245292"/>
            <a:ext cx="10948292" cy="432000"/>
          </a:xfrm>
          <a:prstGeom prst="rect">
            <a:avLst/>
          </a:prstGeom>
          <a:noFill/>
        </p:spPr>
        <p:txBody>
          <a:bodyPr wrap="square" lIns="72000" tIns="0" rIns="72000" bIns="0" rtlCol="0">
            <a:noAutofit/>
          </a:bodyPr>
          <a:lstStyle/>
          <a:p>
            <a:r>
              <a:rPr lang="en-GB" sz="1300" dirty="0">
                <a:latin typeface="+mn-lt"/>
                <a:hlinkClick r:id="rId10"/>
              </a:rPr>
              <a:t>https://medium.com/tezoscommons/tezos-community-reward-winners-february-2021-6fc3dd75e250</a:t>
            </a:r>
            <a:r>
              <a:rPr lang="en-GB" sz="1300" dirty="0">
                <a:latin typeface="+mn-lt"/>
              </a:rPr>
              <a:t> (Announcement of February 2021 winners)</a:t>
            </a:r>
          </a:p>
        </p:txBody>
      </p:sp>
      <p:sp>
        <p:nvSpPr>
          <p:cNvPr id="25" name="TextBox 24">
            <a:extLst>
              <a:ext uri="{FF2B5EF4-FFF2-40B4-BE49-F238E27FC236}">
                <a16:creationId xmlns:a16="http://schemas.microsoft.com/office/drawing/2014/main" id="{D067D977-3FD9-C447-A1F8-E40D20AFC683}"/>
              </a:ext>
            </a:extLst>
          </p:cNvPr>
          <p:cNvSpPr txBox="1"/>
          <p:nvPr/>
        </p:nvSpPr>
        <p:spPr>
          <a:xfrm>
            <a:off x="360363" y="5889727"/>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[9]</a:t>
            </a:r>
          </a:p>
        </p:txBody>
      </p:sp>
      <p:sp>
        <p:nvSpPr>
          <p:cNvPr id="26" name="TextBox 25">
            <a:extLst>
              <a:ext uri="{FF2B5EF4-FFF2-40B4-BE49-F238E27FC236}">
                <a16:creationId xmlns:a16="http://schemas.microsoft.com/office/drawing/2014/main" id="{663C1227-4B41-F247-AC13-6BB314D32244}"/>
              </a:ext>
            </a:extLst>
          </p:cNvPr>
          <p:cNvSpPr txBox="1"/>
          <p:nvPr/>
        </p:nvSpPr>
        <p:spPr>
          <a:xfrm>
            <a:off x="881309" y="5889727"/>
            <a:ext cx="10948292" cy="432000"/>
          </a:xfrm>
          <a:prstGeom prst="rect">
            <a:avLst/>
          </a:prstGeom>
          <a:noFill/>
        </p:spPr>
        <p:txBody>
          <a:bodyPr wrap="square" lIns="72000" tIns="0" rIns="72000" bIns="0" rtlCol="0">
            <a:noAutofit/>
          </a:bodyPr>
          <a:lstStyle/>
          <a:p>
            <a:r>
              <a:rPr lang="en-GB" sz="1300" dirty="0">
                <a:latin typeface="+mn-lt"/>
                <a:hlinkClick r:id="rId11"/>
              </a:rPr>
              <a:t>https://medium.com/tezoscommons/tezos-community-reward-winners-march-2021-76f51cdc333f</a:t>
            </a:r>
            <a:r>
              <a:rPr lang="en-GB" sz="1300" dirty="0">
                <a:latin typeface="+mn-lt"/>
              </a:rPr>
              <a:t> (Announcement of March 2021 winners)</a:t>
            </a:r>
          </a:p>
        </p:txBody>
      </p:sp>
    </p:spTree>
    <p:extLst>
      <p:ext uri="{BB962C8B-B14F-4D97-AF65-F5344CB8AC3E}">
        <p14:creationId xmlns:p14="http://schemas.microsoft.com/office/powerpoint/2010/main" val="4972038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 (2/2):</a:t>
            </a:r>
            <a:br>
              <a:rPr lang="en-DE" dirty="0"/>
            </a:br>
            <a:r>
              <a:rPr lang="en-DE" dirty="0"/>
              <a:t>Tezos Community Rewards</a:t>
            </a:r>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109</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[10]</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400" dirty="0">
                <a:latin typeface="+mn-lt"/>
                <a:hlinkClick r:id="rId3"/>
              </a:rPr>
              <a:t>https://medium.com/tezoscommons/tezos-community-reward-winners-april-2e6c2a066048</a:t>
            </a:r>
            <a:r>
              <a:rPr lang="en-GB" sz="1400" dirty="0">
                <a:latin typeface="+mn-lt"/>
              </a:rPr>
              <a:t> (Announcement of April 2021 winners)</a:t>
            </a:r>
          </a:p>
        </p:txBody>
      </p:sp>
      <p:sp>
        <p:nvSpPr>
          <p:cNvPr id="29" name="TextBox 28">
            <a:extLst>
              <a:ext uri="{FF2B5EF4-FFF2-40B4-BE49-F238E27FC236}">
                <a16:creationId xmlns:a16="http://schemas.microsoft.com/office/drawing/2014/main" id="{DBA571D2-25D8-1E49-837C-9D9AF5B29B1A}"/>
              </a:ext>
            </a:extLst>
          </p:cNvPr>
          <p:cNvSpPr txBox="1"/>
          <p:nvPr/>
        </p:nvSpPr>
        <p:spPr>
          <a:xfrm>
            <a:off x="360363" y="137878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[11]</a:t>
            </a:r>
          </a:p>
        </p:txBody>
      </p:sp>
      <p:sp>
        <p:nvSpPr>
          <p:cNvPr id="30" name="TextBox 29">
            <a:extLst>
              <a:ext uri="{FF2B5EF4-FFF2-40B4-BE49-F238E27FC236}">
                <a16:creationId xmlns:a16="http://schemas.microsoft.com/office/drawing/2014/main" id="{2806D8FA-C45A-5C40-897F-2BA2B31137FA}"/>
              </a:ext>
            </a:extLst>
          </p:cNvPr>
          <p:cNvSpPr txBox="1"/>
          <p:nvPr/>
        </p:nvSpPr>
        <p:spPr>
          <a:xfrm>
            <a:off x="881309" y="1378786"/>
            <a:ext cx="10948292" cy="215900"/>
          </a:xfrm>
          <a:prstGeom prst="rect">
            <a:avLst/>
          </a:prstGeom>
          <a:noFill/>
        </p:spPr>
        <p:txBody>
          <a:bodyPr wrap="square" lIns="72000" tIns="0" rIns="72000" bIns="0" rtlCol="0">
            <a:noAutofit/>
          </a:bodyPr>
          <a:lstStyle/>
          <a:p>
            <a:r>
              <a:rPr lang="en-GB" sz="1400" dirty="0">
                <a:latin typeface="+mn-lt"/>
                <a:hlinkClick r:id="rId4"/>
              </a:rPr>
              <a:t>https://medium.com/tezoscommons/tezos-community-reward-winners-may-2021-a1f60900816a</a:t>
            </a:r>
            <a:r>
              <a:rPr lang="en-GB" sz="1400" dirty="0">
                <a:latin typeface="+mn-lt"/>
              </a:rPr>
              <a:t> (Announcement of May 2021 winners)</a:t>
            </a:r>
          </a:p>
        </p:txBody>
      </p:sp>
    </p:spTree>
    <p:extLst>
      <p:ext uri="{BB962C8B-B14F-4D97-AF65-F5344CB8AC3E}">
        <p14:creationId xmlns:p14="http://schemas.microsoft.com/office/powerpoint/2010/main" val="256544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D1EA08FB-02E2-4197-9F29-A938496C32A3}"/>
              </a:ext>
            </a:extLst>
          </p:cNvPr>
          <p:cNvGraphicFramePr>
            <a:graphicFrameLocks noChangeAspect="1"/>
          </p:cNvGraphicFramePr>
          <p:nvPr>
            <p:custDataLst>
              <p:tags r:id="rId2"/>
            </p:custDataLst>
            <p:extLst>
              <p:ext uri="{D42A27DB-BD31-4B8C-83A1-F6EECF244321}">
                <p14:modId xmlns:p14="http://schemas.microsoft.com/office/powerpoint/2010/main" val="2862939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34"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9B0DD663-BC7F-46D5-BABF-3C00779FE9CF}"/>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Inhaltsplatzhalter 1">
            <a:extLst>
              <a:ext uri="{FF2B5EF4-FFF2-40B4-BE49-F238E27FC236}">
                <a16:creationId xmlns:a16="http://schemas.microsoft.com/office/drawing/2014/main" id="{3B6D4C1F-9D49-48F1-B2CE-53BE993F83F8}"/>
              </a:ext>
            </a:extLst>
          </p:cNvPr>
          <p:cNvSpPr>
            <a:spLocks noGrp="1"/>
          </p:cNvSpPr>
          <p:nvPr>
            <p:ph sz="quarter" idx="13"/>
          </p:nvPr>
        </p:nvSpPr>
        <p:spPr>
          <a:xfrm>
            <a:off x="360000" y="884238"/>
            <a:ext cx="5483732" cy="5613761"/>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In </a:t>
            </a:r>
            <a:r>
              <a:rPr lang="en-US" sz="1300" b="1" dirty="0">
                <a:latin typeface="Open Sans" panose="020B0606030504020204" pitchFamily="34" charset="0"/>
                <a:ea typeface="Open Sans" panose="020B0606030504020204" pitchFamily="34" charset="0"/>
                <a:cs typeface="Open Sans" panose="020B0606030504020204" pitchFamily="34" charset="0"/>
              </a:rPr>
              <a:t>centralized networks</a:t>
            </a:r>
            <a:r>
              <a:rPr lang="en-US" sz="1300" dirty="0">
                <a:latin typeface="Open Sans" panose="020B0606030504020204" pitchFamily="34" charset="0"/>
                <a:ea typeface="Open Sans" panose="020B0606030504020204" pitchFamily="34" charset="0"/>
                <a:cs typeface="Open Sans" panose="020B0606030504020204" pitchFamily="34" charset="0"/>
              </a:rPr>
              <a:t>, participants are not directly linked to one another but connect via a central network resource that serves as a </a:t>
            </a:r>
            <a:r>
              <a:rPr lang="en-US" sz="1300" b="1" dirty="0">
                <a:latin typeface="Open Sans" panose="020B0606030504020204" pitchFamily="34" charset="0"/>
                <a:ea typeface="Open Sans" panose="020B0606030504020204" pitchFamily="34" charset="0"/>
                <a:cs typeface="Open Sans" panose="020B0606030504020204" pitchFamily="34" charset="0"/>
              </a:rPr>
              <a:t>data hub</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You may know this pattern from </a:t>
            </a:r>
            <a:r>
              <a:rPr lang="en-US" sz="1300" b="1" dirty="0">
                <a:latin typeface="Open Sans" panose="020B0606030504020204" pitchFamily="34" charset="0"/>
                <a:ea typeface="Open Sans" panose="020B0606030504020204" pitchFamily="34" charset="0"/>
                <a:cs typeface="Open Sans" panose="020B0606030504020204" pitchFamily="34" charset="0"/>
              </a:rPr>
              <a:t>logistics</a:t>
            </a:r>
            <a:r>
              <a:rPr lang="en-US" sz="1300" dirty="0">
                <a:latin typeface="Open Sans" panose="020B0606030504020204" pitchFamily="34" charset="0"/>
                <a:ea typeface="Open Sans" panose="020B0606030504020204" pitchFamily="34" charset="0"/>
                <a:cs typeface="Open Sans" panose="020B0606030504020204" pitchFamily="34" charset="0"/>
              </a:rPr>
              <a:t>, where such set-ups are called </a:t>
            </a:r>
            <a:r>
              <a:rPr lang="en-US" sz="1300" b="1" dirty="0">
                <a:latin typeface="Open Sans" panose="020B0606030504020204" pitchFamily="34" charset="0"/>
                <a:ea typeface="Open Sans" panose="020B0606030504020204" pitchFamily="34" charset="0"/>
                <a:cs typeface="Open Sans" panose="020B0606030504020204" pitchFamily="34" charset="0"/>
              </a:rPr>
              <a:t>hub-and-spoke networks </a:t>
            </a:r>
            <a:r>
              <a:rPr lang="en-US" sz="1300" dirty="0">
                <a:latin typeface="Open Sans" panose="020B0606030504020204" pitchFamily="34" charset="0"/>
                <a:ea typeface="Open Sans" panose="020B0606030504020204" pitchFamily="34" charset="0"/>
                <a:cs typeface="Open Sans" panose="020B0606030504020204" pitchFamily="34" charset="0"/>
              </a:rPr>
              <a:t>and the hub serves as a turnover point where goods from various origins are </a:t>
            </a:r>
            <a:r>
              <a:rPr lang="en-US" sz="1300" b="1" dirty="0">
                <a:latin typeface="Open Sans" panose="020B0606030504020204" pitchFamily="34" charset="0"/>
                <a:ea typeface="Open Sans" panose="020B0606030504020204" pitchFamily="34" charset="0"/>
                <a:cs typeface="Open Sans" panose="020B0606030504020204" pitchFamily="34" charset="0"/>
              </a:rPr>
              <a:t>consolidated </a:t>
            </a:r>
            <a:r>
              <a:rPr lang="en-US" sz="1300" dirty="0">
                <a:latin typeface="Open Sans" panose="020B0606030504020204" pitchFamily="34" charset="0"/>
                <a:ea typeface="Open Sans" panose="020B0606030504020204" pitchFamily="34" charset="0"/>
                <a:cs typeface="Open Sans" panose="020B0606030504020204" pitchFamily="34" charset="0"/>
              </a:rPr>
              <a:t>before jointly transported to their destinations.</a:t>
            </a:r>
          </a:p>
          <a:p>
            <a:r>
              <a:rPr lang="en-US" sz="1300" dirty="0">
                <a:latin typeface="Open Sans" panose="020B0606030504020204" pitchFamily="34" charset="0"/>
                <a:ea typeface="Open Sans" panose="020B0606030504020204" pitchFamily="34" charset="0"/>
                <a:cs typeface="Open Sans" panose="020B0606030504020204" pitchFamily="34" charset="0"/>
              </a:rPr>
              <a:t>While comparatively efficient in various ways, centralized networks have a fatal </a:t>
            </a:r>
            <a:r>
              <a:rPr lang="en-US" sz="1300" b="1" dirty="0">
                <a:latin typeface="Open Sans" panose="020B0606030504020204" pitchFamily="34" charset="0"/>
                <a:ea typeface="Open Sans" panose="020B0606030504020204" pitchFamily="34" charset="0"/>
                <a:cs typeface="Open Sans" panose="020B0606030504020204" pitchFamily="34" charset="0"/>
              </a:rPr>
              <a:t>weakness</a:t>
            </a:r>
            <a:r>
              <a:rPr lang="en-US" sz="1300" dirty="0">
                <a:latin typeface="Open Sans" panose="020B0606030504020204" pitchFamily="34" charset="0"/>
                <a:ea typeface="Open Sans" panose="020B0606030504020204" pitchFamily="34" charset="0"/>
                <a:cs typeface="Open Sans" panose="020B0606030504020204" pitchFamily="34" charset="0"/>
              </a:rPr>
              <a:t>: if the hub fails, the whole network breaks down, which is why there is a </a:t>
            </a:r>
            <a:r>
              <a:rPr lang="en-US" sz="1300" b="1" dirty="0">
                <a:latin typeface="Open Sans" panose="020B0606030504020204" pitchFamily="34" charset="0"/>
                <a:ea typeface="Open Sans" panose="020B0606030504020204" pitchFamily="34" charset="0"/>
                <a:cs typeface="Open Sans" panose="020B0606030504020204" pitchFamily="34" charset="0"/>
              </a:rPr>
              <a:t>single point of failure</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In contrast, </a:t>
            </a:r>
            <a:r>
              <a:rPr lang="en-US" sz="1300" b="1" dirty="0">
                <a:latin typeface="Open Sans" panose="020B0606030504020204" pitchFamily="34" charset="0"/>
                <a:ea typeface="Open Sans" panose="020B0606030504020204" pitchFamily="34" charset="0"/>
                <a:cs typeface="Open Sans" panose="020B0606030504020204" pitchFamily="34" charset="0"/>
              </a:rPr>
              <a:t>distributed networks</a:t>
            </a:r>
            <a:r>
              <a:rPr lang="en-US" sz="1300" dirty="0">
                <a:latin typeface="Open Sans" panose="020B0606030504020204" pitchFamily="34" charset="0"/>
                <a:ea typeface="Open Sans" panose="020B0606030504020204" pitchFamily="34" charset="0"/>
                <a:cs typeface="Open Sans" panose="020B0606030504020204" pitchFamily="34" charset="0"/>
              </a:rPr>
              <a:t> are characterized by direct point-to-point (or </a:t>
            </a:r>
            <a:r>
              <a:rPr lang="en-US" sz="1300" b="1" dirty="0">
                <a:latin typeface="Open Sans" panose="020B0606030504020204" pitchFamily="34" charset="0"/>
                <a:ea typeface="Open Sans" panose="020B0606030504020204" pitchFamily="34" charset="0"/>
                <a:cs typeface="Open Sans" panose="020B0606030504020204" pitchFamily="34" charset="0"/>
              </a:rPr>
              <a:t>peer-to-peer</a:t>
            </a:r>
            <a:r>
              <a:rPr lang="en-US" sz="1300" dirty="0">
                <a:latin typeface="Open Sans" panose="020B0606030504020204" pitchFamily="34" charset="0"/>
                <a:ea typeface="Open Sans" panose="020B0606030504020204" pitchFamily="34" charset="0"/>
                <a:cs typeface="Open Sans" panose="020B0606030504020204" pitchFamily="34" charset="0"/>
              </a:rPr>
              <a:t>) connections between network participants. </a:t>
            </a:r>
          </a:p>
          <a:p>
            <a:r>
              <a:rPr lang="en-US" sz="1300" dirty="0">
                <a:latin typeface="Open Sans" panose="020B0606030504020204" pitchFamily="34" charset="0"/>
                <a:ea typeface="Open Sans" panose="020B0606030504020204" pitchFamily="34" charset="0"/>
                <a:cs typeface="Open Sans" panose="020B0606030504020204" pitchFamily="34" charset="0"/>
              </a:rPr>
              <a:t>There is no direct connection from every participant to every other participant, but since every participant maintains </a:t>
            </a:r>
            <a:r>
              <a:rPr lang="en-US" sz="1300" b="1" dirty="0">
                <a:latin typeface="Open Sans" panose="020B0606030504020204" pitchFamily="34" charset="0"/>
                <a:ea typeface="Open Sans" panose="020B0606030504020204" pitchFamily="34" charset="0"/>
                <a:cs typeface="Open Sans" panose="020B0606030504020204" pitchFamily="34" charset="0"/>
              </a:rPr>
              <a:t>multiple connections</a:t>
            </a:r>
            <a:r>
              <a:rPr lang="en-US" sz="1300" dirty="0">
                <a:latin typeface="Open Sans" panose="020B0606030504020204" pitchFamily="34" charset="0"/>
                <a:ea typeface="Open Sans" panose="020B0606030504020204" pitchFamily="34" charset="0"/>
                <a:cs typeface="Open Sans" panose="020B0606030504020204" pitchFamily="34" charset="0"/>
              </a:rPr>
              <a:t>, data interchanged between two arbitrary points can be relayed via a multitude of routes.</a:t>
            </a:r>
          </a:p>
          <a:p>
            <a:r>
              <a:rPr lang="en-US" sz="1300" dirty="0">
                <a:latin typeface="Open Sans" panose="020B0606030504020204" pitchFamily="34" charset="0"/>
                <a:ea typeface="Open Sans" panose="020B0606030504020204" pitchFamily="34" charset="0"/>
                <a:cs typeface="Open Sans" panose="020B0606030504020204" pitchFamily="34" charset="0"/>
              </a:rPr>
              <a:t>Distributed networks are thus much </a:t>
            </a:r>
            <a:r>
              <a:rPr lang="en-US" sz="1300" b="1" dirty="0">
                <a:latin typeface="Open Sans" panose="020B0606030504020204" pitchFamily="34" charset="0"/>
                <a:ea typeface="Open Sans" panose="020B0606030504020204" pitchFamily="34" charset="0"/>
                <a:cs typeface="Open Sans" panose="020B0606030504020204" pitchFamily="34" charset="0"/>
              </a:rPr>
              <a:t>more resilient </a:t>
            </a:r>
            <a:r>
              <a:rPr lang="en-US" sz="1300" dirty="0">
                <a:latin typeface="Open Sans" panose="020B0606030504020204" pitchFamily="34" charset="0"/>
                <a:ea typeface="Open Sans" panose="020B0606030504020204" pitchFamily="34" charset="0"/>
                <a:cs typeface="Open Sans" panose="020B0606030504020204" pitchFamily="34" charset="0"/>
              </a:rPr>
              <a:t>against system breakdowns and data loss as they can even compensate the simultaneous failure of multiple nodes.</a:t>
            </a:r>
          </a:p>
          <a:p>
            <a:r>
              <a:rPr lang="en-US" sz="1300" dirty="0">
                <a:latin typeface="Open Sans" panose="020B0606030504020204" pitchFamily="34" charset="0"/>
                <a:ea typeface="Open Sans" panose="020B0606030504020204" pitchFamily="34" charset="0"/>
                <a:cs typeface="Open Sans" panose="020B0606030504020204" pitchFamily="34" charset="0"/>
              </a:rPr>
              <a:t>As blockchains are maintained by a distributed (peer-to-peer) network where every peer holds a </a:t>
            </a:r>
            <a:r>
              <a:rPr lang="en-US" sz="1300" b="1" dirty="0">
                <a:latin typeface="Open Sans" panose="020B0606030504020204" pitchFamily="34" charset="0"/>
                <a:ea typeface="Open Sans" panose="020B0606030504020204" pitchFamily="34" charset="0"/>
                <a:cs typeface="Open Sans" panose="020B0606030504020204" pitchFamily="34" charset="0"/>
              </a:rPr>
              <a:t>complete copy of the blockchain’s current state</a:t>
            </a:r>
            <a:r>
              <a:rPr lang="en-US" sz="1300" dirty="0">
                <a:latin typeface="Open Sans" panose="020B0606030504020204" pitchFamily="34" charset="0"/>
                <a:ea typeface="Open Sans" panose="020B0606030504020204" pitchFamily="34" charset="0"/>
                <a:cs typeface="Open Sans" panose="020B0606030504020204" pitchFamily="34" charset="0"/>
              </a:rPr>
              <a:t>, the system has no single point of failure.</a:t>
            </a:r>
          </a:p>
        </p:txBody>
      </p:sp>
      <p:sp>
        <p:nvSpPr>
          <p:cNvPr id="3" name="Inhaltsplatzhalter 2">
            <a:extLst>
              <a:ext uri="{FF2B5EF4-FFF2-40B4-BE49-F238E27FC236}">
                <a16:creationId xmlns:a16="http://schemas.microsoft.com/office/drawing/2014/main" id="{A9C7E8DA-F24F-44E7-809C-3587ED030832}"/>
              </a:ext>
            </a:extLst>
          </p:cNvPr>
          <p:cNvSpPr>
            <a:spLocks noGrp="1"/>
          </p:cNvSpPr>
          <p:nvPr>
            <p:ph sz="quarter" idx="16"/>
          </p:nvPr>
        </p:nvSpPr>
        <p:spPr>
          <a:xfrm>
            <a:off x="6175375" y="884238"/>
            <a:ext cx="5656317" cy="5613761"/>
          </a:xfrm>
        </p:spPr>
        <p:txBody>
          <a:bodyPr/>
          <a:lstStyle/>
          <a:p>
            <a:pPr marL="0" indent="0">
              <a:buNone/>
            </a:pPr>
            <a:r>
              <a:rPr lang="en-US" sz="1300" b="1" dirty="0">
                <a:latin typeface="Open Sans" panose="020B0606030504020204" pitchFamily="34" charset="0"/>
                <a:ea typeface="Open Sans" panose="020B0606030504020204" pitchFamily="34" charset="0"/>
                <a:cs typeface="Open Sans" panose="020B0606030504020204" pitchFamily="34" charset="0"/>
              </a:rPr>
              <a:t>Centralized networks with a single point of failure:</a:t>
            </a:r>
          </a:p>
          <a:p>
            <a:pPr marL="0"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3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300" b="1" dirty="0">
                <a:latin typeface="Open Sans" panose="020B0606030504020204" pitchFamily="34" charset="0"/>
                <a:ea typeface="Open Sans" panose="020B0606030504020204" pitchFamily="34" charset="0"/>
                <a:cs typeface="Open Sans" panose="020B0606030504020204" pitchFamily="34" charset="0"/>
              </a:rPr>
              <a:t>Distributed networks with no single point of failure:</a:t>
            </a:r>
          </a:p>
        </p:txBody>
      </p:sp>
      <p:sp>
        <p:nvSpPr>
          <p:cNvPr id="4" name="Titel 3">
            <a:extLst>
              <a:ext uri="{FF2B5EF4-FFF2-40B4-BE49-F238E27FC236}">
                <a16:creationId xmlns:a16="http://schemas.microsoft.com/office/drawing/2014/main" id="{AA6E0A8E-03E3-453A-8B90-9D3FB7B8E2A7}"/>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Why blockchain could be a building block for your problem‘s solution: No single point of failure</a:t>
            </a:r>
          </a:p>
        </p:txBody>
      </p:sp>
      <p:sp>
        <p:nvSpPr>
          <p:cNvPr id="6" name="Foliennummernplatzhalter 5">
            <a:extLst>
              <a:ext uri="{FF2B5EF4-FFF2-40B4-BE49-F238E27FC236}">
                <a16:creationId xmlns:a16="http://schemas.microsoft.com/office/drawing/2014/main" id="{CA311E3A-35B7-4521-8FD4-82D40DAE4525}"/>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11</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72" name="Gruppieren 271">
            <a:extLst>
              <a:ext uri="{FF2B5EF4-FFF2-40B4-BE49-F238E27FC236}">
                <a16:creationId xmlns:a16="http://schemas.microsoft.com/office/drawing/2014/main" id="{224A38C8-CF2A-4B99-B57C-98D122C35EC4}"/>
              </a:ext>
            </a:extLst>
          </p:cNvPr>
          <p:cNvGrpSpPr/>
          <p:nvPr/>
        </p:nvGrpSpPr>
        <p:grpSpPr>
          <a:xfrm>
            <a:off x="7451966" y="1317969"/>
            <a:ext cx="3103135" cy="1954557"/>
            <a:chOff x="7334755" y="1235879"/>
            <a:chExt cx="3348679" cy="2109217"/>
          </a:xfrm>
        </p:grpSpPr>
        <p:grpSp>
          <p:nvGrpSpPr>
            <p:cNvPr id="243" name="Gruppieren 242">
              <a:extLst>
                <a:ext uri="{FF2B5EF4-FFF2-40B4-BE49-F238E27FC236}">
                  <a16:creationId xmlns:a16="http://schemas.microsoft.com/office/drawing/2014/main" id="{9DB9B199-17A6-406A-8FB4-1C7E26B87A58}"/>
                </a:ext>
              </a:extLst>
            </p:cNvPr>
            <p:cNvGrpSpPr/>
            <p:nvPr/>
          </p:nvGrpSpPr>
          <p:grpSpPr>
            <a:xfrm>
              <a:off x="7334755" y="1235879"/>
              <a:ext cx="3348679" cy="2109217"/>
              <a:chOff x="7334755" y="1067431"/>
              <a:chExt cx="3348679" cy="2109217"/>
            </a:xfrm>
          </p:grpSpPr>
          <p:sp>
            <p:nvSpPr>
              <p:cNvPr id="230" name="Flussdiagramm: Magnetplattenspeicher 229">
                <a:extLst>
                  <a:ext uri="{FF2B5EF4-FFF2-40B4-BE49-F238E27FC236}">
                    <a16:creationId xmlns:a16="http://schemas.microsoft.com/office/drawing/2014/main" id="{F9F97556-3381-4E99-A4C4-2F25BEA080BD}"/>
                  </a:ext>
                </a:extLst>
              </p:cNvPr>
              <p:cNvSpPr/>
              <p:nvPr/>
            </p:nvSpPr>
            <p:spPr bwMode="gray">
              <a:xfrm>
                <a:off x="8548720" y="1624417"/>
                <a:ext cx="909627" cy="943452"/>
              </a:xfrm>
              <a:prstGeom prst="flowChartMagneticDisk">
                <a:avLst/>
              </a:prstGeom>
              <a:solidFill>
                <a:srgbClr val="798B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1" name="Flussdiagramm: Magnetplattenspeicher 230">
                <a:extLst>
                  <a:ext uri="{FF2B5EF4-FFF2-40B4-BE49-F238E27FC236}">
                    <a16:creationId xmlns:a16="http://schemas.microsoft.com/office/drawing/2014/main" id="{F2B17B72-076F-49D3-8298-DBE531DB2DFF}"/>
                  </a:ext>
                </a:extLst>
              </p:cNvPr>
              <p:cNvSpPr/>
              <p:nvPr/>
            </p:nvSpPr>
            <p:spPr bwMode="gray">
              <a:xfrm>
                <a:off x="8805807" y="2766490"/>
                <a:ext cx="395453" cy="410158"/>
              </a:xfrm>
              <a:prstGeom prst="flowChartMagneticDisk">
                <a:avLst/>
              </a:prstGeom>
              <a:solidFill>
                <a:srgbClr val="798B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2" name="Flussdiagramm: Magnetplattenspeicher 231">
                <a:extLst>
                  <a:ext uri="{FF2B5EF4-FFF2-40B4-BE49-F238E27FC236}">
                    <a16:creationId xmlns:a16="http://schemas.microsoft.com/office/drawing/2014/main" id="{2E07BDFD-7E9D-4731-BCEE-6E928BA2A4A8}"/>
                  </a:ext>
                </a:extLst>
              </p:cNvPr>
              <p:cNvSpPr/>
              <p:nvPr/>
            </p:nvSpPr>
            <p:spPr bwMode="gray">
              <a:xfrm>
                <a:off x="8805807" y="1067431"/>
                <a:ext cx="395453" cy="410158"/>
              </a:xfrm>
              <a:prstGeom prst="flowChartMagneticDisk">
                <a:avLst/>
              </a:prstGeom>
              <a:solidFill>
                <a:srgbClr val="798B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5" name="Flussdiagramm: Magnetplattenspeicher 234">
                <a:extLst>
                  <a:ext uri="{FF2B5EF4-FFF2-40B4-BE49-F238E27FC236}">
                    <a16:creationId xmlns:a16="http://schemas.microsoft.com/office/drawing/2014/main" id="{9F4F5C94-3333-4A11-8783-0ACFA963AF46}"/>
                  </a:ext>
                </a:extLst>
              </p:cNvPr>
              <p:cNvSpPr/>
              <p:nvPr/>
            </p:nvSpPr>
            <p:spPr bwMode="gray">
              <a:xfrm>
                <a:off x="7334755" y="1891064"/>
                <a:ext cx="395453" cy="410158"/>
              </a:xfrm>
              <a:prstGeom prst="flowChartMagneticDisk">
                <a:avLst/>
              </a:prstGeom>
              <a:solidFill>
                <a:srgbClr val="798B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6" name="Flussdiagramm: Magnetplattenspeicher 235">
                <a:extLst>
                  <a:ext uri="{FF2B5EF4-FFF2-40B4-BE49-F238E27FC236}">
                    <a16:creationId xmlns:a16="http://schemas.microsoft.com/office/drawing/2014/main" id="{DE6A064E-03D7-441F-9F5C-E57CDAB0EA33}"/>
                  </a:ext>
                </a:extLst>
              </p:cNvPr>
              <p:cNvSpPr/>
              <p:nvPr/>
            </p:nvSpPr>
            <p:spPr bwMode="gray">
              <a:xfrm>
                <a:off x="10287981" y="1891064"/>
                <a:ext cx="395453" cy="410158"/>
              </a:xfrm>
              <a:prstGeom prst="flowChartMagneticDisk">
                <a:avLst/>
              </a:prstGeom>
              <a:solidFill>
                <a:srgbClr val="798B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7" name="Flussdiagramm: Magnetplattenspeicher 236">
                <a:extLst>
                  <a:ext uri="{FF2B5EF4-FFF2-40B4-BE49-F238E27FC236}">
                    <a16:creationId xmlns:a16="http://schemas.microsoft.com/office/drawing/2014/main" id="{7C94E6C7-E1A0-4605-8FDF-F524CBB22677}"/>
                  </a:ext>
                </a:extLst>
              </p:cNvPr>
              <p:cNvSpPr/>
              <p:nvPr/>
            </p:nvSpPr>
            <p:spPr bwMode="gray">
              <a:xfrm>
                <a:off x="7844450" y="2547689"/>
                <a:ext cx="395453" cy="410158"/>
              </a:xfrm>
              <a:prstGeom prst="flowChartMagneticDisk">
                <a:avLst/>
              </a:prstGeom>
              <a:solidFill>
                <a:srgbClr val="798B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0" name="Flussdiagramm: Magnetplattenspeicher 239">
                <a:extLst>
                  <a:ext uri="{FF2B5EF4-FFF2-40B4-BE49-F238E27FC236}">
                    <a16:creationId xmlns:a16="http://schemas.microsoft.com/office/drawing/2014/main" id="{8FED1AF9-4727-4179-9DBF-275CBE80E602}"/>
                  </a:ext>
                </a:extLst>
              </p:cNvPr>
              <p:cNvSpPr/>
              <p:nvPr/>
            </p:nvSpPr>
            <p:spPr bwMode="gray">
              <a:xfrm>
                <a:off x="9734326" y="2575768"/>
                <a:ext cx="395453" cy="410158"/>
              </a:xfrm>
              <a:prstGeom prst="flowChartMagneticDisk">
                <a:avLst/>
              </a:prstGeom>
              <a:solidFill>
                <a:srgbClr val="798B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1" name="Flussdiagramm: Magnetplattenspeicher 240">
                <a:extLst>
                  <a:ext uri="{FF2B5EF4-FFF2-40B4-BE49-F238E27FC236}">
                    <a16:creationId xmlns:a16="http://schemas.microsoft.com/office/drawing/2014/main" id="{FF3CE9A3-6982-42FD-AF7E-1E6B2F90EBB0}"/>
                  </a:ext>
                </a:extLst>
              </p:cNvPr>
              <p:cNvSpPr/>
              <p:nvPr/>
            </p:nvSpPr>
            <p:spPr bwMode="gray">
              <a:xfrm>
                <a:off x="9762602" y="1227505"/>
                <a:ext cx="395453" cy="410158"/>
              </a:xfrm>
              <a:prstGeom prst="flowChartMagneticDisk">
                <a:avLst/>
              </a:prstGeom>
              <a:solidFill>
                <a:srgbClr val="798B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2" name="Flussdiagramm: Magnetplattenspeicher 241">
                <a:extLst>
                  <a:ext uri="{FF2B5EF4-FFF2-40B4-BE49-F238E27FC236}">
                    <a16:creationId xmlns:a16="http://schemas.microsoft.com/office/drawing/2014/main" id="{657B8996-8C2D-4787-9115-D27D90B6208E}"/>
                  </a:ext>
                </a:extLst>
              </p:cNvPr>
              <p:cNvSpPr/>
              <p:nvPr/>
            </p:nvSpPr>
            <p:spPr bwMode="gray">
              <a:xfrm>
                <a:off x="7883942" y="1315132"/>
                <a:ext cx="395453" cy="410158"/>
              </a:xfrm>
              <a:prstGeom prst="flowChartMagneticDisk">
                <a:avLst/>
              </a:prstGeom>
              <a:solidFill>
                <a:srgbClr val="798B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244" name="Gerader Verbinder 243">
              <a:extLst>
                <a:ext uri="{FF2B5EF4-FFF2-40B4-BE49-F238E27FC236}">
                  <a16:creationId xmlns:a16="http://schemas.microsoft.com/office/drawing/2014/main" id="{E68B5836-F140-4ED2-8956-6F81452F3FA6}"/>
                </a:ext>
              </a:extLst>
            </p:cNvPr>
            <p:cNvCxnSpPr>
              <a:cxnSpLocks/>
            </p:cNvCxnSpPr>
            <p:nvPr/>
          </p:nvCxnSpPr>
          <p:spPr>
            <a:xfrm flipH="1" flipV="1">
              <a:off x="7794328" y="2279922"/>
              <a:ext cx="670208" cy="6030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7" name="Gerader Verbinder 246">
              <a:extLst>
                <a:ext uri="{FF2B5EF4-FFF2-40B4-BE49-F238E27FC236}">
                  <a16:creationId xmlns:a16="http://schemas.microsoft.com/office/drawing/2014/main" id="{5325330E-A429-4B8E-B335-1914E05A6A3C}"/>
                </a:ext>
              </a:extLst>
            </p:cNvPr>
            <p:cNvCxnSpPr>
              <a:cxnSpLocks/>
            </p:cNvCxnSpPr>
            <p:nvPr/>
          </p:nvCxnSpPr>
          <p:spPr>
            <a:xfrm flipH="1">
              <a:off x="8279396" y="2661702"/>
              <a:ext cx="251261" cy="12392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0" name="Gerader Verbinder 249">
              <a:extLst>
                <a:ext uri="{FF2B5EF4-FFF2-40B4-BE49-F238E27FC236}">
                  <a16:creationId xmlns:a16="http://schemas.microsoft.com/office/drawing/2014/main" id="{E21EE3F7-0AA0-4AA9-9533-47F0E0F67EED}"/>
                </a:ext>
              </a:extLst>
            </p:cNvPr>
            <p:cNvCxnSpPr>
              <a:cxnSpLocks/>
            </p:cNvCxnSpPr>
            <p:nvPr/>
          </p:nvCxnSpPr>
          <p:spPr>
            <a:xfrm flipH="1" flipV="1">
              <a:off x="8279396" y="1893738"/>
              <a:ext cx="212984" cy="8324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3" name="Gerader Verbinder 252">
              <a:extLst>
                <a:ext uri="{FF2B5EF4-FFF2-40B4-BE49-F238E27FC236}">
                  <a16:creationId xmlns:a16="http://schemas.microsoft.com/office/drawing/2014/main" id="{9CA61A65-2EF6-46DE-9D32-5D3A814BEFCF}"/>
                </a:ext>
              </a:extLst>
            </p:cNvPr>
            <p:cNvCxnSpPr>
              <a:cxnSpLocks/>
              <a:stCxn id="232" idx="3"/>
              <a:endCxn id="230" idx="1"/>
            </p:cNvCxnSpPr>
            <p:nvPr/>
          </p:nvCxnSpPr>
          <p:spPr>
            <a:xfrm>
              <a:off x="9003534" y="1646037"/>
              <a:ext cx="0" cy="14682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6" name="Gerader Verbinder 255">
              <a:extLst>
                <a:ext uri="{FF2B5EF4-FFF2-40B4-BE49-F238E27FC236}">
                  <a16:creationId xmlns:a16="http://schemas.microsoft.com/office/drawing/2014/main" id="{FAC27D51-80E5-4959-B78A-A09EC544AF3A}"/>
                </a:ext>
              </a:extLst>
            </p:cNvPr>
            <p:cNvCxnSpPr>
              <a:cxnSpLocks/>
            </p:cNvCxnSpPr>
            <p:nvPr/>
          </p:nvCxnSpPr>
          <p:spPr>
            <a:xfrm flipH="1">
              <a:off x="9547825" y="1805195"/>
              <a:ext cx="214255" cy="9852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9" name="Gerader Verbinder 258">
              <a:extLst>
                <a:ext uri="{FF2B5EF4-FFF2-40B4-BE49-F238E27FC236}">
                  <a16:creationId xmlns:a16="http://schemas.microsoft.com/office/drawing/2014/main" id="{B72DE3E4-A2F0-4537-ABEB-2862BDBB75CE}"/>
                </a:ext>
              </a:extLst>
            </p:cNvPr>
            <p:cNvCxnSpPr>
              <a:cxnSpLocks/>
            </p:cNvCxnSpPr>
            <p:nvPr/>
          </p:nvCxnSpPr>
          <p:spPr>
            <a:xfrm flipH="1">
              <a:off x="9559304" y="2256148"/>
              <a:ext cx="652204" cy="5310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2" name="Gerader Verbinder 261">
              <a:extLst>
                <a:ext uri="{FF2B5EF4-FFF2-40B4-BE49-F238E27FC236}">
                  <a16:creationId xmlns:a16="http://schemas.microsoft.com/office/drawing/2014/main" id="{A29200B4-34F0-4774-8EB6-8632D99B4BC0}"/>
                </a:ext>
              </a:extLst>
            </p:cNvPr>
            <p:cNvCxnSpPr>
              <a:cxnSpLocks/>
            </p:cNvCxnSpPr>
            <p:nvPr/>
          </p:nvCxnSpPr>
          <p:spPr>
            <a:xfrm flipH="1" flipV="1">
              <a:off x="9455602" y="2684236"/>
              <a:ext cx="241246" cy="17899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5" name="Gerader Verbinder 264">
              <a:extLst>
                <a:ext uri="{FF2B5EF4-FFF2-40B4-BE49-F238E27FC236}">
                  <a16:creationId xmlns:a16="http://schemas.microsoft.com/office/drawing/2014/main" id="{80AD41BE-BC24-4B2A-95C1-E5F98A28E021}"/>
                </a:ext>
              </a:extLst>
            </p:cNvPr>
            <p:cNvCxnSpPr>
              <a:cxnSpLocks/>
            </p:cNvCxnSpPr>
            <p:nvPr/>
          </p:nvCxnSpPr>
          <p:spPr>
            <a:xfrm flipV="1">
              <a:off x="9003533" y="2771235"/>
              <a:ext cx="0" cy="144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8" name="Textfeld 267">
              <a:extLst>
                <a:ext uri="{FF2B5EF4-FFF2-40B4-BE49-F238E27FC236}">
                  <a16:creationId xmlns:a16="http://schemas.microsoft.com/office/drawing/2014/main" id="{A78C1AAA-C679-44DF-9DED-C34EA79D3334}"/>
                </a:ext>
              </a:extLst>
            </p:cNvPr>
            <p:cNvSpPr txBox="1"/>
            <p:nvPr/>
          </p:nvSpPr>
          <p:spPr>
            <a:xfrm>
              <a:off x="8780292" y="1719541"/>
              <a:ext cx="457604" cy="457604"/>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3600"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01" name="Datumsplatzhalter 6">
            <a:extLst>
              <a:ext uri="{FF2B5EF4-FFF2-40B4-BE49-F238E27FC236}">
                <a16:creationId xmlns:a16="http://schemas.microsoft.com/office/drawing/2014/main" id="{93903316-5E48-4B2D-BC28-A42DF1C8DA4A}"/>
              </a:ext>
            </a:extLst>
          </p:cNvPr>
          <p:cNvSpPr>
            <a:spLocks noGrp="1"/>
          </p:cNvSpPr>
          <p:nvPr>
            <p:ph type="dt" sz="half" idx="2"/>
          </p:nvPr>
        </p:nvSpPr>
        <p:spPr>
          <a:xfrm>
            <a:off x="360363" y="6584851"/>
            <a:ext cx="493866" cy="2160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p>
        </p:txBody>
      </p:sp>
      <p:sp>
        <p:nvSpPr>
          <p:cNvPr id="203" name="Fußzeilenplatzhalter 2">
            <a:extLst>
              <a:ext uri="{FF2B5EF4-FFF2-40B4-BE49-F238E27FC236}">
                <a16:creationId xmlns:a16="http://schemas.microsoft.com/office/drawing/2014/main" id="{3F2D3E50-9A94-4E64-9C3E-5C48AFAD378E}"/>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grpSp>
        <p:nvGrpSpPr>
          <p:cNvPr id="121" name="Gruppieren 120">
            <a:extLst>
              <a:ext uri="{FF2B5EF4-FFF2-40B4-BE49-F238E27FC236}">
                <a16:creationId xmlns:a16="http://schemas.microsoft.com/office/drawing/2014/main" id="{6E215430-81D7-4A16-A5E2-34696FEDDD16}"/>
              </a:ext>
            </a:extLst>
          </p:cNvPr>
          <p:cNvGrpSpPr/>
          <p:nvPr/>
        </p:nvGrpSpPr>
        <p:grpSpPr>
          <a:xfrm>
            <a:off x="6318644" y="3725482"/>
            <a:ext cx="5335124" cy="2729912"/>
            <a:chOff x="6338100" y="3735210"/>
            <a:chExt cx="5335124" cy="2729912"/>
          </a:xfrm>
        </p:grpSpPr>
        <p:cxnSp>
          <p:nvCxnSpPr>
            <p:cNvPr id="207" name="Gerader Verbinder 206">
              <a:extLst>
                <a:ext uri="{FF2B5EF4-FFF2-40B4-BE49-F238E27FC236}">
                  <a16:creationId xmlns:a16="http://schemas.microsoft.com/office/drawing/2014/main" id="{EE3EF484-09D2-4C9C-BE20-0E3F842F5DF8}"/>
                </a:ext>
              </a:extLst>
            </p:cNvPr>
            <p:cNvCxnSpPr>
              <a:cxnSpLocks/>
            </p:cNvCxnSpPr>
            <p:nvPr/>
          </p:nvCxnSpPr>
          <p:spPr>
            <a:xfrm flipH="1">
              <a:off x="7426684" y="4659611"/>
              <a:ext cx="270385" cy="427996"/>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09" name="Gerader Verbinder 208">
              <a:extLst>
                <a:ext uri="{FF2B5EF4-FFF2-40B4-BE49-F238E27FC236}">
                  <a16:creationId xmlns:a16="http://schemas.microsoft.com/office/drawing/2014/main" id="{CAD34F55-D111-4320-B694-D7D4DA7BED18}"/>
                </a:ext>
              </a:extLst>
            </p:cNvPr>
            <p:cNvCxnSpPr>
              <a:cxnSpLocks/>
            </p:cNvCxnSpPr>
            <p:nvPr/>
          </p:nvCxnSpPr>
          <p:spPr>
            <a:xfrm flipH="1">
              <a:off x="8123356" y="4200245"/>
              <a:ext cx="1525685" cy="9525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10" name="Gerader Verbinder 209">
              <a:extLst>
                <a:ext uri="{FF2B5EF4-FFF2-40B4-BE49-F238E27FC236}">
                  <a16:creationId xmlns:a16="http://schemas.microsoft.com/office/drawing/2014/main" id="{38A83653-181C-4898-8E16-BD8C5EBCD715}"/>
                </a:ext>
              </a:extLst>
            </p:cNvPr>
            <p:cNvCxnSpPr>
              <a:cxnSpLocks/>
            </p:cNvCxnSpPr>
            <p:nvPr/>
          </p:nvCxnSpPr>
          <p:spPr>
            <a:xfrm flipH="1" flipV="1">
              <a:off x="10330094" y="4529070"/>
              <a:ext cx="289194" cy="261955"/>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11" name="Gerader Verbinder 210">
              <a:extLst>
                <a:ext uri="{FF2B5EF4-FFF2-40B4-BE49-F238E27FC236}">
                  <a16:creationId xmlns:a16="http://schemas.microsoft.com/office/drawing/2014/main" id="{C3693DD4-3AC8-4B6D-88F9-BF539B6E59A2}"/>
                </a:ext>
              </a:extLst>
            </p:cNvPr>
            <p:cNvCxnSpPr>
              <a:cxnSpLocks/>
            </p:cNvCxnSpPr>
            <p:nvPr/>
          </p:nvCxnSpPr>
          <p:spPr>
            <a:xfrm flipH="1">
              <a:off x="8892890" y="4497432"/>
              <a:ext cx="832435" cy="49316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2" name="Gerader Verbinder 211">
              <a:extLst>
                <a:ext uri="{FF2B5EF4-FFF2-40B4-BE49-F238E27FC236}">
                  <a16:creationId xmlns:a16="http://schemas.microsoft.com/office/drawing/2014/main" id="{FB27B83D-D7EC-4420-BD9F-5D32C410E08F}"/>
                </a:ext>
              </a:extLst>
            </p:cNvPr>
            <p:cNvCxnSpPr>
              <a:cxnSpLocks/>
            </p:cNvCxnSpPr>
            <p:nvPr/>
          </p:nvCxnSpPr>
          <p:spPr>
            <a:xfrm flipH="1">
              <a:off x="9581778" y="5453106"/>
              <a:ext cx="808551" cy="282188"/>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13" name="Gerader Verbinder 212">
              <a:extLst>
                <a:ext uri="{FF2B5EF4-FFF2-40B4-BE49-F238E27FC236}">
                  <a16:creationId xmlns:a16="http://schemas.microsoft.com/office/drawing/2014/main" id="{CAD6FAA4-1D54-4DA7-A76A-73FC5882BD8F}"/>
                </a:ext>
              </a:extLst>
            </p:cNvPr>
            <p:cNvCxnSpPr>
              <a:cxnSpLocks/>
            </p:cNvCxnSpPr>
            <p:nvPr/>
          </p:nvCxnSpPr>
          <p:spPr>
            <a:xfrm flipH="1" flipV="1">
              <a:off x="7685609" y="5570524"/>
              <a:ext cx="1108223" cy="261767"/>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14" name="Gerader Verbinder 213">
              <a:extLst>
                <a:ext uri="{FF2B5EF4-FFF2-40B4-BE49-F238E27FC236}">
                  <a16:creationId xmlns:a16="http://schemas.microsoft.com/office/drawing/2014/main" id="{4561CB76-A0A6-4325-B06F-516FC21F408D}"/>
                </a:ext>
              </a:extLst>
            </p:cNvPr>
            <p:cNvCxnSpPr>
              <a:cxnSpLocks/>
            </p:cNvCxnSpPr>
            <p:nvPr/>
          </p:nvCxnSpPr>
          <p:spPr>
            <a:xfrm>
              <a:off x="8002992" y="4659114"/>
              <a:ext cx="148993" cy="10462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5" name="Gerader Verbinder 214">
              <a:extLst>
                <a:ext uri="{FF2B5EF4-FFF2-40B4-BE49-F238E27FC236}">
                  <a16:creationId xmlns:a16="http://schemas.microsoft.com/office/drawing/2014/main" id="{D010973D-BBB6-4ABE-82E4-20E307118E2F}"/>
                </a:ext>
              </a:extLst>
            </p:cNvPr>
            <p:cNvCxnSpPr>
              <a:cxnSpLocks/>
            </p:cNvCxnSpPr>
            <p:nvPr/>
          </p:nvCxnSpPr>
          <p:spPr>
            <a:xfrm>
              <a:off x="8733587" y="5382354"/>
              <a:ext cx="124431" cy="14700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6" name="Gerader Verbinder 215">
              <a:extLst>
                <a:ext uri="{FF2B5EF4-FFF2-40B4-BE49-F238E27FC236}">
                  <a16:creationId xmlns:a16="http://schemas.microsoft.com/office/drawing/2014/main" id="{6CA0CD48-E6BF-4562-B8F5-0E817A3CE6FE}"/>
                </a:ext>
              </a:extLst>
            </p:cNvPr>
            <p:cNvCxnSpPr>
              <a:cxnSpLocks/>
            </p:cNvCxnSpPr>
            <p:nvPr/>
          </p:nvCxnSpPr>
          <p:spPr>
            <a:xfrm flipH="1">
              <a:off x="7697070" y="5237539"/>
              <a:ext cx="422068" cy="10580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217" name="Gruppieren 216">
              <a:extLst>
                <a:ext uri="{FF2B5EF4-FFF2-40B4-BE49-F238E27FC236}">
                  <a16:creationId xmlns:a16="http://schemas.microsoft.com/office/drawing/2014/main" id="{E50E03E4-6504-4F58-8CE1-9168317DA859}"/>
                </a:ext>
              </a:extLst>
            </p:cNvPr>
            <p:cNvGrpSpPr/>
            <p:nvPr/>
          </p:nvGrpSpPr>
          <p:grpSpPr>
            <a:xfrm>
              <a:off x="9759492" y="3905357"/>
              <a:ext cx="590683" cy="612648"/>
              <a:chOff x="5635547" y="4233481"/>
              <a:chExt cx="590683" cy="612648"/>
            </a:xfrm>
          </p:grpSpPr>
          <p:sp>
            <p:nvSpPr>
              <p:cNvPr id="396" name="Flussdiagramm: Magnetplattenspeicher 395">
                <a:extLst>
                  <a:ext uri="{FF2B5EF4-FFF2-40B4-BE49-F238E27FC236}">
                    <a16:creationId xmlns:a16="http://schemas.microsoft.com/office/drawing/2014/main" id="{58E4F96B-0912-4FC0-886E-FC15D55846CB}"/>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7" name="Rechteck 396">
                <a:extLst>
                  <a:ext uri="{FF2B5EF4-FFF2-40B4-BE49-F238E27FC236}">
                    <a16:creationId xmlns:a16="http://schemas.microsoft.com/office/drawing/2014/main" id="{4E0FF8D6-6CB9-4F69-BFE1-176C0100AB93}"/>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8" name="Rechteck 397">
                <a:extLst>
                  <a:ext uri="{FF2B5EF4-FFF2-40B4-BE49-F238E27FC236}">
                    <a16:creationId xmlns:a16="http://schemas.microsoft.com/office/drawing/2014/main" id="{C1B14155-FC45-4FC7-9BD8-65E8636CF6DF}"/>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9" name="Rechteck 398">
                <a:extLst>
                  <a:ext uri="{FF2B5EF4-FFF2-40B4-BE49-F238E27FC236}">
                    <a16:creationId xmlns:a16="http://schemas.microsoft.com/office/drawing/2014/main" id="{C0CBB286-29FD-4CC5-88E6-7E7091533593}"/>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00" name="Group 105">
                <a:extLst>
                  <a:ext uri="{FF2B5EF4-FFF2-40B4-BE49-F238E27FC236}">
                    <a16:creationId xmlns:a16="http://schemas.microsoft.com/office/drawing/2014/main" id="{896C6151-B581-4927-A2F8-4AFF8EB1408E}"/>
                  </a:ext>
                </a:extLst>
              </p:cNvPr>
              <p:cNvGrpSpPr>
                <a:grpSpLocks noChangeAspect="1"/>
              </p:cNvGrpSpPr>
              <p:nvPr/>
            </p:nvGrpSpPr>
            <p:grpSpPr bwMode="auto">
              <a:xfrm>
                <a:off x="5697021" y="4556998"/>
                <a:ext cx="103148" cy="93672"/>
                <a:chOff x="802" y="803"/>
                <a:chExt cx="381" cy="346"/>
              </a:xfrm>
              <a:solidFill>
                <a:srgbClr val="798BB3"/>
              </a:solidFill>
            </p:grpSpPr>
            <p:sp>
              <p:nvSpPr>
                <p:cNvPr id="419" name="Oval 108">
                  <a:extLst>
                    <a:ext uri="{FF2B5EF4-FFF2-40B4-BE49-F238E27FC236}">
                      <a16:creationId xmlns:a16="http://schemas.microsoft.com/office/drawing/2014/main" id="{CCDA6972-0117-461A-AD94-E11699BCCB3A}"/>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0" name="Oval 109">
                  <a:extLst>
                    <a:ext uri="{FF2B5EF4-FFF2-40B4-BE49-F238E27FC236}">
                      <a16:creationId xmlns:a16="http://schemas.microsoft.com/office/drawing/2014/main" id="{20960D09-EE02-4DD9-B78F-6551CDF5A992}"/>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1" name="Freeform 110">
                  <a:extLst>
                    <a:ext uri="{FF2B5EF4-FFF2-40B4-BE49-F238E27FC236}">
                      <a16:creationId xmlns:a16="http://schemas.microsoft.com/office/drawing/2014/main" id="{058A52EC-9047-4FB4-8240-F12D988A1F56}"/>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2" name="Freeform 111">
                  <a:extLst>
                    <a:ext uri="{FF2B5EF4-FFF2-40B4-BE49-F238E27FC236}">
                      <a16:creationId xmlns:a16="http://schemas.microsoft.com/office/drawing/2014/main" id="{5AC6A13C-9D9B-4F1B-8A73-C410C5BED15A}"/>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3" name="Oval 112">
                  <a:extLst>
                    <a:ext uri="{FF2B5EF4-FFF2-40B4-BE49-F238E27FC236}">
                      <a16:creationId xmlns:a16="http://schemas.microsoft.com/office/drawing/2014/main" id="{30603DD6-6C9E-42C1-AE70-4B3B4C4C42BF}"/>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4" name="Freeform 113">
                  <a:extLst>
                    <a:ext uri="{FF2B5EF4-FFF2-40B4-BE49-F238E27FC236}">
                      <a16:creationId xmlns:a16="http://schemas.microsoft.com/office/drawing/2014/main" id="{F9F22CEB-96B3-4AD1-8074-997644F7DA6D}"/>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5" name="Freeform 116">
                  <a:extLst>
                    <a:ext uri="{FF2B5EF4-FFF2-40B4-BE49-F238E27FC236}">
                      <a16:creationId xmlns:a16="http://schemas.microsoft.com/office/drawing/2014/main" id="{CFF7C128-2317-4C00-9413-BCBF84EA66A6}"/>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1" name="Group 105">
                <a:extLst>
                  <a:ext uri="{FF2B5EF4-FFF2-40B4-BE49-F238E27FC236}">
                    <a16:creationId xmlns:a16="http://schemas.microsoft.com/office/drawing/2014/main" id="{AB0C19DA-A742-4BD8-A834-B4511B642C92}"/>
                  </a:ext>
                </a:extLst>
              </p:cNvPr>
              <p:cNvGrpSpPr>
                <a:grpSpLocks noChangeAspect="1"/>
              </p:cNvGrpSpPr>
              <p:nvPr/>
            </p:nvGrpSpPr>
            <p:grpSpPr bwMode="auto">
              <a:xfrm>
                <a:off x="5881116" y="4558031"/>
                <a:ext cx="103148" cy="93672"/>
                <a:chOff x="802" y="803"/>
                <a:chExt cx="381" cy="346"/>
              </a:xfrm>
              <a:solidFill>
                <a:srgbClr val="798BB3"/>
              </a:solidFill>
            </p:grpSpPr>
            <p:sp>
              <p:nvSpPr>
                <p:cNvPr id="412" name="Oval 108">
                  <a:extLst>
                    <a:ext uri="{FF2B5EF4-FFF2-40B4-BE49-F238E27FC236}">
                      <a16:creationId xmlns:a16="http://schemas.microsoft.com/office/drawing/2014/main" id="{B2555532-2D51-45EA-9728-CB842E8611A3}"/>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3" name="Oval 109">
                  <a:extLst>
                    <a:ext uri="{FF2B5EF4-FFF2-40B4-BE49-F238E27FC236}">
                      <a16:creationId xmlns:a16="http://schemas.microsoft.com/office/drawing/2014/main" id="{4949EF33-1B0C-4C91-88E1-3D35F333B2DA}"/>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4" name="Freeform 110">
                  <a:extLst>
                    <a:ext uri="{FF2B5EF4-FFF2-40B4-BE49-F238E27FC236}">
                      <a16:creationId xmlns:a16="http://schemas.microsoft.com/office/drawing/2014/main" id="{5F95C266-ABA6-4886-A4EC-2ED60DBD7A1B}"/>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5" name="Freeform 111">
                  <a:extLst>
                    <a:ext uri="{FF2B5EF4-FFF2-40B4-BE49-F238E27FC236}">
                      <a16:creationId xmlns:a16="http://schemas.microsoft.com/office/drawing/2014/main" id="{A28EE11A-1D2B-4ECB-AD3F-53090D5E47B1}"/>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6" name="Oval 112">
                  <a:extLst>
                    <a:ext uri="{FF2B5EF4-FFF2-40B4-BE49-F238E27FC236}">
                      <a16:creationId xmlns:a16="http://schemas.microsoft.com/office/drawing/2014/main" id="{53847F79-9A76-4EDC-AE2A-242AD3F60FF4}"/>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7" name="Freeform 113">
                  <a:extLst>
                    <a:ext uri="{FF2B5EF4-FFF2-40B4-BE49-F238E27FC236}">
                      <a16:creationId xmlns:a16="http://schemas.microsoft.com/office/drawing/2014/main" id="{430F01AB-B398-4F4F-A1C4-F7C44720C3E8}"/>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8" name="Freeform 116">
                  <a:extLst>
                    <a:ext uri="{FF2B5EF4-FFF2-40B4-BE49-F238E27FC236}">
                      <a16:creationId xmlns:a16="http://schemas.microsoft.com/office/drawing/2014/main" id="{E8C2698C-2D8F-497A-867C-800284372134}"/>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2" name="Group 105">
                <a:extLst>
                  <a:ext uri="{FF2B5EF4-FFF2-40B4-BE49-F238E27FC236}">
                    <a16:creationId xmlns:a16="http://schemas.microsoft.com/office/drawing/2014/main" id="{9B6FA661-92ED-41E7-AC31-9D8CEDC3F92F}"/>
                  </a:ext>
                </a:extLst>
              </p:cNvPr>
              <p:cNvGrpSpPr>
                <a:grpSpLocks noChangeAspect="1"/>
              </p:cNvGrpSpPr>
              <p:nvPr/>
            </p:nvGrpSpPr>
            <p:grpSpPr bwMode="auto">
              <a:xfrm>
                <a:off x="6061053" y="4556598"/>
                <a:ext cx="103148" cy="93672"/>
                <a:chOff x="802" y="803"/>
                <a:chExt cx="381" cy="346"/>
              </a:xfrm>
              <a:solidFill>
                <a:srgbClr val="798BB3"/>
              </a:solidFill>
            </p:grpSpPr>
            <p:sp>
              <p:nvSpPr>
                <p:cNvPr id="405" name="Oval 108">
                  <a:extLst>
                    <a:ext uri="{FF2B5EF4-FFF2-40B4-BE49-F238E27FC236}">
                      <a16:creationId xmlns:a16="http://schemas.microsoft.com/office/drawing/2014/main" id="{4A5E31E1-F78D-485D-B0CB-8F767EB6A76D}"/>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06" name="Oval 109">
                  <a:extLst>
                    <a:ext uri="{FF2B5EF4-FFF2-40B4-BE49-F238E27FC236}">
                      <a16:creationId xmlns:a16="http://schemas.microsoft.com/office/drawing/2014/main" id="{72D441AD-4289-4000-A034-ABD140315306}"/>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07" name="Freeform 110">
                  <a:extLst>
                    <a:ext uri="{FF2B5EF4-FFF2-40B4-BE49-F238E27FC236}">
                      <a16:creationId xmlns:a16="http://schemas.microsoft.com/office/drawing/2014/main" id="{0FE6D8F5-5240-45D5-903A-6CAEEE650090}"/>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08" name="Freeform 111">
                  <a:extLst>
                    <a:ext uri="{FF2B5EF4-FFF2-40B4-BE49-F238E27FC236}">
                      <a16:creationId xmlns:a16="http://schemas.microsoft.com/office/drawing/2014/main" id="{A093F2AE-879C-4E5F-BDB4-C50F538F9701}"/>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09" name="Oval 112">
                  <a:extLst>
                    <a:ext uri="{FF2B5EF4-FFF2-40B4-BE49-F238E27FC236}">
                      <a16:creationId xmlns:a16="http://schemas.microsoft.com/office/drawing/2014/main" id="{47F1A8D6-C230-4580-8998-F7736BA249D4}"/>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0" name="Freeform 113">
                  <a:extLst>
                    <a:ext uri="{FF2B5EF4-FFF2-40B4-BE49-F238E27FC236}">
                      <a16:creationId xmlns:a16="http://schemas.microsoft.com/office/drawing/2014/main" id="{310121E1-B2D9-4520-B7C5-439309B5A2C0}"/>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1" name="Freeform 116">
                  <a:extLst>
                    <a:ext uri="{FF2B5EF4-FFF2-40B4-BE49-F238E27FC236}">
                      <a16:creationId xmlns:a16="http://schemas.microsoft.com/office/drawing/2014/main" id="{716E3B3A-50CC-40C0-A26A-8BF96066AFDB}"/>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403" name="Grafik 402">
                <a:extLst>
                  <a:ext uri="{FF2B5EF4-FFF2-40B4-BE49-F238E27FC236}">
                    <a16:creationId xmlns:a16="http://schemas.microsoft.com/office/drawing/2014/main" id="{ED594B3B-14FC-449A-ADC9-48F1772EF278}"/>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404" name="Grafik 403">
                <a:extLst>
                  <a:ext uri="{FF2B5EF4-FFF2-40B4-BE49-F238E27FC236}">
                    <a16:creationId xmlns:a16="http://schemas.microsoft.com/office/drawing/2014/main" id="{75D3288F-4879-4938-9DEC-6D6D20E83682}"/>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218" name="Gruppieren 217">
              <a:extLst>
                <a:ext uri="{FF2B5EF4-FFF2-40B4-BE49-F238E27FC236}">
                  <a16:creationId xmlns:a16="http://schemas.microsoft.com/office/drawing/2014/main" id="{40FA6E2D-AD2D-4F7A-834F-4DAE11E05A1F}"/>
                </a:ext>
              </a:extLst>
            </p:cNvPr>
            <p:cNvGrpSpPr/>
            <p:nvPr/>
          </p:nvGrpSpPr>
          <p:grpSpPr>
            <a:xfrm>
              <a:off x="10392349" y="4855590"/>
              <a:ext cx="590683" cy="612648"/>
              <a:chOff x="5635547" y="4233481"/>
              <a:chExt cx="590683" cy="612648"/>
            </a:xfrm>
          </p:grpSpPr>
          <p:sp>
            <p:nvSpPr>
              <p:cNvPr id="366" name="Flussdiagramm: Magnetplattenspeicher 365">
                <a:extLst>
                  <a:ext uri="{FF2B5EF4-FFF2-40B4-BE49-F238E27FC236}">
                    <a16:creationId xmlns:a16="http://schemas.microsoft.com/office/drawing/2014/main" id="{0D5B893A-3F87-4933-AD5D-16E986A91F64}"/>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7" name="Rechteck 366">
                <a:extLst>
                  <a:ext uri="{FF2B5EF4-FFF2-40B4-BE49-F238E27FC236}">
                    <a16:creationId xmlns:a16="http://schemas.microsoft.com/office/drawing/2014/main" id="{B5D905CC-5296-46B1-99DD-2366095D6E41}"/>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8" name="Rechteck 367">
                <a:extLst>
                  <a:ext uri="{FF2B5EF4-FFF2-40B4-BE49-F238E27FC236}">
                    <a16:creationId xmlns:a16="http://schemas.microsoft.com/office/drawing/2014/main" id="{82DD7114-1822-4F35-B698-223EFE82B213}"/>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9" name="Rechteck 368">
                <a:extLst>
                  <a:ext uri="{FF2B5EF4-FFF2-40B4-BE49-F238E27FC236}">
                    <a16:creationId xmlns:a16="http://schemas.microsoft.com/office/drawing/2014/main" id="{90CE63CC-2819-4C15-B1C0-C12240597272}"/>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70" name="Group 105">
                <a:extLst>
                  <a:ext uri="{FF2B5EF4-FFF2-40B4-BE49-F238E27FC236}">
                    <a16:creationId xmlns:a16="http://schemas.microsoft.com/office/drawing/2014/main" id="{D7D898C9-E32B-41B1-8DE3-A80A17D55ACD}"/>
                  </a:ext>
                </a:extLst>
              </p:cNvPr>
              <p:cNvGrpSpPr>
                <a:grpSpLocks noChangeAspect="1"/>
              </p:cNvGrpSpPr>
              <p:nvPr/>
            </p:nvGrpSpPr>
            <p:grpSpPr bwMode="auto">
              <a:xfrm>
                <a:off x="5697021" y="4556998"/>
                <a:ext cx="103148" cy="93672"/>
                <a:chOff x="802" y="803"/>
                <a:chExt cx="381" cy="346"/>
              </a:xfrm>
              <a:solidFill>
                <a:srgbClr val="798BB3"/>
              </a:solidFill>
            </p:grpSpPr>
            <p:sp>
              <p:nvSpPr>
                <p:cNvPr id="389" name="Oval 108">
                  <a:extLst>
                    <a:ext uri="{FF2B5EF4-FFF2-40B4-BE49-F238E27FC236}">
                      <a16:creationId xmlns:a16="http://schemas.microsoft.com/office/drawing/2014/main" id="{BE6A2390-26C0-401A-B44C-D139438D1F4E}"/>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90" name="Oval 109">
                  <a:extLst>
                    <a:ext uri="{FF2B5EF4-FFF2-40B4-BE49-F238E27FC236}">
                      <a16:creationId xmlns:a16="http://schemas.microsoft.com/office/drawing/2014/main" id="{C218306F-E1D6-4D8C-9D4B-A2EF1E55191B}"/>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91" name="Freeform 110">
                  <a:extLst>
                    <a:ext uri="{FF2B5EF4-FFF2-40B4-BE49-F238E27FC236}">
                      <a16:creationId xmlns:a16="http://schemas.microsoft.com/office/drawing/2014/main" id="{D01708B1-7353-4277-9AD8-E8B6B3E46927}"/>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92" name="Freeform 111">
                  <a:extLst>
                    <a:ext uri="{FF2B5EF4-FFF2-40B4-BE49-F238E27FC236}">
                      <a16:creationId xmlns:a16="http://schemas.microsoft.com/office/drawing/2014/main" id="{B049DA72-D74A-4FD8-9E74-6E86D337972E}"/>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93" name="Oval 112">
                  <a:extLst>
                    <a:ext uri="{FF2B5EF4-FFF2-40B4-BE49-F238E27FC236}">
                      <a16:creationId xmlns:a16="http://schemas.microsoft.com/office/drawing/2014/main" id="{E22FC264-8255-4C53-A764-2D39879A3DD3}"/>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94" name="Freeform 113">
                  <a:extLst>
                    <a:ext uri="{FF2B5EF4-FFF2-40B4-BE49-F238E27FC236}">
                      <a16:creationId xmlns:a16="http://schemas.microsoft.com/office/drawing/2014/main" id="{56891D98-2BD5-47C2-A9F9-1EF8ED8D70C4}"/>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95" name="Freeform 116">
                  <a:extLst>
                    <a:ext uri="{FF2B5EF4-FFF2-40B4-BE49-F238E27FC236}">
                      <a16:creationId xmlns:a16="http://schemas.microsoft.com/office/drawing/2014/main" id="{76BB3C51-838B-4ED1-9F1B-6034D2FBE2F6}"/>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71" name="Group 105">
                <a:extLst>
                  <a:ext uri="{FF2B5EF4-FFF2-40B4-BE49-F238E27FC236}">
                    <a16:creationId xmlns:a16="http://schemas.microsoft.com/office/drawing/2014/main" id="{CDACAFD5-60EB-4475-972F-7BC6637B6E23}"/>
                  </a:ext>
                </a:extLst>
              </p:cNvPr>
              <p:cNvGrpSpPr>
                <a:grpSpLocks noChangeAspect="1"/>
              </p:cNvGrpSpPr>
              <p:nvPr/>
            </p:nvGrpSpPr>
            <p:grpSpPr bwMode="auto">
              <a:xfrm>
                <a:off x="5881116" y="4558031"/>
                <a:ext cx="103148" cy="93672"/>
                <a:chOff x="802" y="803"/>
                <a:chExt cx="381" cy="346"/>
              </a:xfrm>
              <a:solidFill>
                <a:srgbClr val="798BB3"/>
              </a:solidFill>
            </p:grpSpPr>
            <p:sp>
              <p:nvSpPr>
                <p:cNvPr id="382" name="Oval 108">
                  <a:extLst>
                    <a:ext uri="{FF2B5EF4-FFF2-40B4-BE49-F238E27FC236}">
                      <a16:creationId xmlns:a16="http://schemas.microsoft.com/office/drawing/2014/main" id="{F2E0BE51-2763-4C44-8143-82DA4AB4370E}"/>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3" name="Oval 109">
                  <a:extLst>
                    <a:ext uri="{FF2B5EF4-FFF2-40B4-BE49-F238E27FC236}">
                      <a16:creationId xmlns:a16="http://schemas.microsoft.com/office/drawing/2014/main" id="{75AB3025-3538-4228-B109-2FA198D11E9F}"/>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4" name="Freeform 110">
                  <a:extLst>
                    <a:ext uri="{FF2B5EF4-FFF2-40B4-BE49-F238E27FC236}">
                      <a16:creationId xmlns:a16="http://schemas.microsoft.com/office/drawing/2014/main" id="{EC3C4FAE-5B6B-4E7E-A5DE-D592101784C6}"/>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5" name="Freeform 111">
                  <a:extLst>
                    <a:ext uri="{FF2B5EF4-FFF2-40B4-BE49-F238E27FC236}">
                      <a16:creationId xmlns:a16="http://schemas.microsoft.com/office/drawing/2014/main" id="{8B175D25-B6C2-4D3C-B2B0-B427A61E0643}"/>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6" name="Oval 112">
                  <a:extLst>
                    <a:ext uri="{FF2B5EF4-FFF2-40B4-BE49-F238E27FC236}">
                      <a16:creationId xmlns:a16="http://schemas.microsoft.com/office/drawing/2014/main" id="{B45CD8A7-E979-49F3-993F-782713ED195A}"/>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7" name="Freeform 113">
                  <a:extLst>
                    <a:ext uri="{FF2B5EF4-FFF2-40B4-BE49-F238E27FC236}">
                      <a16:creationId xmlns:a16="http://schemas.microsoft.com/office/drawing/2014/main" id="{806D29B7-FA8E-4545-9601-7E1FAEBEB73E}"/>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8" name="Freeform 116">
                  <a:extLst>
                    <a:ext uri="{FF2B5EF4-FFF2-40B4-BE49-F238E27FC236}">
                      <a16:creationId xmlns:a16="http://schemas.microsoft.com/office/drawing/2014/main" id="{C4387449-3F49-43E6-A7C0-8DC02D13D8D5}"/>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72" name="Group 105">
                <a:extLst>
                  <a:ext uri="{FF2B5EF4-FFF2-40B4-BE49-F238E27FC236}">
                    <a16:creationId xmlns:a16="http://schemas.microsoft.com/office/drawing/2014/main" id="{1B754329-4E51-42E6-8E45-34D9C8393686}"/>
                  </a:ext>
                </a:extLst>
              </p:cNvPr>
              <p:cNvGrpSpPr>
                <a:grpSpLocks noChangeAspect="1"/>
              </p:cNvGrpSpPr>
              <p:nvPr/>
            </p:nvGrpSpPr>
            <p:grpSpPr bwMode="auto">
              <a:xfrm>
                <a:off x="6061053" y="4556598"/>
                <a:ext cx="103148" cy="93672"/>
                <a:chOff x="802" y="803"/>
                <a:chExt cx="381" cy="346"/>
              </a:xfrm>
              <a:solidFill>
                <a:srgbClr val="798BB3"/>
              </a:solidFill>
            </p:grpSpPr>
            <p:sp>
              <p:nvSpPr>
                <p:cNvPr id="375" name="Oval 108">
                  <a:extLst>
                    <a:ext uri="{FF2B5EF4-FFF2-40B4-BE49-F238E27FC236}">
                      <a16:creationId xmlns:a16="http://schemas.microsoft.com/office/drawing/2014/main" id="{6BDC161D-D029-4CFE-B945-C1C9F1345B7C}"/>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76" name="Oval 109">
                  <a:extLst>
                    <a:ext uri="{FF2B5EF4-FFF2-40B4-BE49-F238E27FC236}">
                      <a16:creationId xmlns:a16="http://schemas.microsoft.com/office/drawing/2014/main" id="{481F06E5-13F7-4FFB-ADA6-788ADB62BF6F}"/>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77" name="Freeform 110">
                  <a:extLst>
                    <a:ext uri="{FF2B5EF4-FFF2-40B4-BE49-F238E27FC236}">
                      <a16:creationId xmlns:a16="http://schemas.microsoft.com/office/drawing/2014/main" id="{014AF3BA-8908-451E-BDD7-75410FBE1CF9}"/>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78" name="Freeform 111">
                  <a:extLst>
                    <a:ext uri="{FF2B5EF4-FFF2-40B4-BE49-F238E27FC236}">
                      <a16:creationId xmlns:a16="http://schemas.microsoft.com/office/drawing/2014/main" id="{F3B52BAD-6989-4758-BAB0-E9D8E06008A4}"/>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79" name="Oval 112">
                  <a:extLst>
                    <a:ext uri="{FF2B5EF4-FFF2-40B4-BE49-F238E27FC236}">
                      <a16:creationId xmlns:a16="http://schemas.microsoft.com/office/drawing/2014/main" id="{543A6EB7-A0C4-4F76-846F-5C84CB83950B}"/>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0" name="Freeform 113">
                  <a:extLst>
                    <a:ext uri="{FF2B5EF4-FFF2-40B4-BE49-F238E27FC236}">
                      <a16:creationId xmlns:a16="http://schemas.microsoft.com/office/drawing/2014/main" id="{4C434452-BAA9-4CCD-A8D3-FF1741399839}"/>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1" name="Freeform 116">
                  <a:extLst>
                    <a:ext uri="{FF2B5EF4-FFF2-40B4-BE49-F238E27FC236}">
                      <a16:creationId xmlns:a16="http://schemas.microsoft.com/office/drawing/2014/main" id="{1056BC4C-CF02-4228-9B2C-772487355785}"/>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373" name="Grafik 372">
                <a:extLst>
                  <a:ext uri="{FF2B5EF4-FFF2-40B4-BE49-F238E27FC236}">
                    <a16:creationId xmlns:a16="http://schemas.microsoft.com/office/drawing/2014/main" id="{7F44016D-390B-4CB9-BDB4-FA8A9277B740}"/>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374" name="Grafik 373">
                <a:extLst>
                  <a:ext uri="{FF2B5EF4-FFF2-40B4-BE49-F238E27FC236}">
                    <a16:creationId xmlns:a16="http://schemas.microsoft.com/office/drawing/2014/main" id="{C414CA3C-DD07-40DF-93A3-597ABCC485B0}"/>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219" name="Gruppieren 218">
              <a:extLst>
                <a:ext uri="{FF2B5EF4-FFF2-40B4-BE49-F238E27FC236}">
                  <a16:creationId xmlns:a16="http://schemas.microsoft.com/office/drawing/2014/main" id="{68554DFA-0FEE-4AF1-A933-915600B9F8D4}"/>
                </a:ext>
              </a:extLst>
            </p:cNvPr>
            <p:cNvGrpSpPr/>
            <p:nvPr/>
          </p:nvGrpSpPr>
          <p:grpSpPr>
            <a:xfrm>
              <a:off x="7470110" y="3975227"/>
              <a:ext cx="590683" cy="612648"/>
              <a:chOff x="5635547" y="4233481"/>
              <a:chExt cx="590683" cy="612648"/>
            </a:xfrm>
          </p:grpSpPr>
          <p:sp>
            <p:nvSpPr>
              <p:cNvPr id="336" name="Flussdiagramm: Magnetplattenspeicher 335">
                <a:extLst>
                  <a:ext uri="{FF2B5EF4-FFF2-40B4-BE49-F238E27FC236}">
                    <a16:creationId xmlns:a16="http://schemas.microsoft.com/office/drawing/2014/main" id="{B9CD2AC3-3627-45F1-BBEA-9758893A6F83}"/>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7" name="Rechteck 336">
                <a:extLst>
                  <a:ext uri="{FF2B5EF4-FFF2-40B4-BE49-F238E27FC236}">
                    <a16:creationId xmlns:a16="http://schemas.microsoft.com/office/drawing/2014/main" id="{0C518B0E-2F36-404A-893D-CF366115931B}"/>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8" name="Rechteck 337">
                <a:extLst>
                  <a:ext uri="{FF2B5EF4-FFF2-40B4-BE49-F238E27FC236}">
                    <a16:creationId xmlns:a16="http://schemas.microsoft.com/office/drawing/2014/main" id="{F63E06C7-A2BA-4482-9734-9ADF3DEA7BAC}"/>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9" name="Rechteck 338">
                <a:extLst>
                  <a:ext uri="{FF2B5EF4-FFF2-40B4-BE49-F238E27FC236}">
                    <a16:creationId xmlns:a16="http://schemas.microsoft.com/office/drawing/2014/main" id="{AB8F9762-792B-472E-A433-1569350E9DF8}"/>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40" name="Group 105">
                <a:extLst>
                  <a:ext uri="{FF2B5EF4-FFF2-40B4-BE49-F238E27FC236}">
                    <a16:creationId xmlns:a16="http://schemas.microsoft.com/office/drawing/2014/main" id="{1DEC18EE-C290-4AF4-9CAE-C864EBE8FDA1}"/>
                  </a:ext>
                </a:extLst>
              </p:cNvPr>
              <p:cNvGrpSpPr>
                <a:grpSpLocks noChangeAspect="1"/>
              </p:cNvGrpSpPr>
              <p:nvPr/>
            </p:nvGrpSpPr>
            <p:grpSpPr bwMode="auto">
              <a:xfrm>
                <a:off x="5697021" y="4556998"/>
                <a:ext cx="103148" cy="93672"/>
                <a:chOff x="802" y="803"/>
                <a:chExt cx="381" cy="346"/>
              </a:xfrm>
              <a:solidFill>
                <a:srgbClr val="798BB3"/>
              </a:solidFill>
            </p:grpSpPr>
            <p:sp>
              <p:nvSpPr>
                <p:cNvPr id="359" name="Oval 108">
                  <a:extLst>
                    <a:ext uri="{FF2B5EF4-FFF2-40B4-BE49-F238E27FC236}">
                      <a16:creationId xmlns:a16="http://schemas.microsoft.com/office/drawing/2014/main" id="{601B14E8-2555-4239-8D14-0AE026107536}"/>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60" name="Oval 109">
                  <a:extLst>
                    <a:ext uri="{FF2B5EF4-FFF2-40B4-BE49-F238E27FC236}">
                      <a16:creationId xmlns:a16="http://schemas.microsoft.com/office/drawing/2014/main" id="{5AFA7946-ECEF-465D-AB2F-742390E0EE0F}"/>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61" name="Freeform 110">
                  <a:extLst>
                    <a:ext uri="{FF2B5EF4-FFF2-40B4-BE49-F238E27FC236}">
                      <a16:creationId xmlns:a16="http://schemas.microsoft.com/office/drawing/2014/main" id="{3927C9EC-4AF4-4FE8-8FF2-DD456A02395E}"/>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62" name="Freeform 111">
                  <a:extLst>
                    <a:ext uri="{FF2B5EF4-FFF2-40B4-BE49-F238E27FC236}">
                      <a16:creationId xmlns:a16="http://schemas.microsoft.com/office/drawing/2014/main" id="{036D5CFD-9CB4-4EDF-848F-74953983D491}"/>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63" name="Oval 112">
                  <a:extLst>
                    <a:ext uri="{FF2B5EF4-FFF2-40B4-BE49-F238E27FC236}">
                      <a16:creationId xmlns:a16="http://schemas.microsoft.com/office/drawing/2014/main" id="{5B5E9907-C351-44D3-BA7E-07172F00927F}"/>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64" name="Freeform 113">
                  <a:extLst>
                    <a:ext uri="{FF2B5EF4-FFF2-40B4-BE49-F238E27FC236}">
                      <a16:creationId xmlns:a16="http://schemas.microsoft.com/office/drawing/2014/main" id="{B33D3C6F-CC5F-4D42-AD46-5C17DEFD7EAC}"/>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65" name="Freeform 116">
                  <a:extLst>
                    <a:ext uri="{FF2B5EF4-FFF2-40B4-BE49-F238E27FC236}">
                      <a16:creationId xmlns:a16="http://schemas.microsoft.com/office/drawing/2014/main" id="{FBDD57BB-AF06-4EC1-AF45-0E4F503F1117}"/>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41" name="Group 105">
                <a:extLst>
                  <a:ext uri="{FF2B5EF4-FFF2-40B4-BE49-F238E27FC236}">
                    <a16:creationId xmlns:a16="http://schemas.microsoft.com/office/drawing/2014/main" id="{9DC84EAE-1B08-45B7-BAEE-6F90B27A1B35}"/>
                  </a:ext>
                </a:extLst>
              </p:cNvPr>
              <p:cNvGrpSpPr>
                <a:grpSpLocks noChangeAspect="1"/>
              </p:cNvGrpSpPr>
              <p:nvPr/>
            </p:nvGrpSpPr>
            <p:grpSpPr bwMode="auto">
              <a:xfrm>
                <a:off x="5881116" y="4558031"/>
                <a:ext cx="103148" cy="93672"/>
                <a:chOff x="802" y="803"/>
                <a:chExt cx="381" cy="346"/>
              </a:xfrm>
              <a:solidFill>
                <a:srgbClr val="798BB3"/>
              </a:solidFill>
            </p:grpSpPr>
            <p:sp>
              <p:nvSpPr>
                <p:cNvPr id="352" name="Oval 108">
                  <a:extLst>
                    <a:ext uri="{FF2B5EF4-FFF2-40B4-BE49-F238E27FC236}">
                      <a16:creationId xmlns:a16="http://schemas.microsoft.com/office/drawing/2014/main" id="{28F251E7-3B3F-438E-AD3A-0EDF420669FF}"/>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53" name="Oval 109">
                  <a:extLst>
                    <a:ext uri="{FF2B5EF4-FFF2-40B4-BE49-F238E27FC236}">
                      <a16:creationId xmlns:a16="http://schemas.microsoft.com/office/drawing/2014/main" id="{255ABC00-1716-4AF4-BB47-E20AC960E213}"/>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54" name="Freeform 110">
                  <a:extLst>
                    <a:ext uri="{FF2B5EF4-FFF2-40B4-BE49-F238E27FC236}">
                      <a16:creationId xmlns:a16="http://schemas.microsoft.com/office/drawing/2014/main" id="{FC370935-89F3-4690-B57F-514D6A85D5A7}"/>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55" name="Freeform 111">
                  <a:extLst>
                    <a:ext uri="{FF2B5EF4-FFF2-40B4-BE49-F238E27FC236}">
                      <a16:creationId xmlns:a16="http://schemas.microsoft.com/office/drawing/2014/main" id="{DDB090A9-538F-432E-BB54-7668F4C03BB2}"/>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56" name="Oval 112">
                  <a:extLst>
                    <a:ext uri="{FF2B5EF4-FFF2-40B4-BE49-F238E27FC236}">
                      <a16:creationId xmlns:a16="http://schemas.microsoft.com/office/drawing/2014/main" id="{6575F604-773D-4764-BB30-D1ECBB73E6EC}"/>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57" name="Freeform 113">
                  <a:extLst>
                    <a:ext uri="{FF2B5EF4-FFF2-40B4-BE49-F238E27FC236}">
                      <a16:creationId xmlns:a16="http://schemas.microsoft.com/office/drawing/2014/main" id="{261A4001-5E07-465B-82FC-9F5B2600903A}"/>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58" name="Freeform 116">
                  <a:extLst>
                    <a:ext uri="{FF2B5EF4-FFF2-40B4-BE49-F238E27FC236}">
                      <a16:creationId xmlns:a16="http://schemas.microsoft.com/office/drawing/2014/main" id="{0F5EF300-E5F2-4DE7-967A-F1DA2B970995}"/>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42" name="Group 105">
                <a:extLst>
                  <a:ext uri="{FF2B5EF4-FFF2-40B4-BE49-F238E27FC236}">
                    <a16:creationId xmlns:a16="http://schemas.microsoft.com/office/drawing/2014/main" id="{F85B00D3-3A63-459B-AF1C-2059E59C6CF8}"/>
                  </a:ext>
                </a:extLst>
              </p:cNvPr>
              <p:cNvGrpSpPr>
                <a:grpSpLocks noChangeAspect="1"/>
              </p:cNvGrpSpPr>
              <p:nvPr/>
            </p:nvGrpSpPr>
            <p:grpSpPr bwMode="auto">
              <a:xfrm>
                <a:off x="6061053" y="4556598"/>
                <a:ext cx="103148" cy="93672"/>
                <a:chOff x="802" y="803"/>
                <a:chExt cx="381" cy="346"/>
              </a:xfrm>
              <a:solidFill>
                <a:srgbClr val="798BB3"/>
              </a:solidFill>
            </p:grpSpPr>
            <p:sp>
              <p:nvSpPr>
                <p:cNvPr id="345" name="Oval 108">
                  <a:extLst>
                    <a:ext uri="{FF2B5EF4-FFF2-40B4-BE49-F238E27FC236}">
                      <a16:creationId xmlns:a16="http://schemas.microsoft.com/office/drawing/2014/main" id="{28CA3A53-58E2-44DE-91D6-C756383B8BCC}"/>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46" name="Oval 109">
                  <a:extLst>
                    <a:ext uri="{FF2B5EF4-FFF2-40B4-BE49-F238E27FC236}">
                      <a16:creationId xmlns:a16="http://schemas.microsoft.com/office/drawing/2014/main" id="{CDB7681B-C982-4EA6-8732-A1C41FB29D06}"/>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47" name="Freeform 110">
                  <a:extLst>
                    <a:ext uri="{FF2B5EF4-FFF2-40B4-BE49-F238E27FC236}">
                      <a16:creationId xmlns:a16="http://schemas.microsoft.com/office/drawing/2014/main" id="{FCC85D87-0E97-4221-9039-D378AFE4141F}"/>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48" name="Freeform 111">
                  <a:extLst>
                    <a:ext uri="{FF2B5EF4-FFF2-40B4-BE49-F238E27FC236}">
                      <a16:creationId xmlns:a16="http://schemas.microsoft.com/office/drawing/2014/main" id="{04D380C6-D14C-4382-8D9F-B8F9E8E2D64D}"/>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49" name="Oval 112">
                  <a:extLst>
                    <a:ext uri="{FF2B5EF4-FFF2-40B4-BE49-F238E27FC236}">
                      <a16:creationId xmlns:a16="http://schemas.microsoft.com/office/drawing/2014/main" id="{5857BDD0-2287-4654-90D7-03E183D32E02}"/>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50" name="Freeform 113">
                  <a:extLst>
                    <a:ext uri="{FF2B5EF4-FFF2-40B4-BE49-F238E27FC236}">
                      <a16:creationId xmlns:a16="http://schemas.microsoft.com/office/drawing/2014/main" id="{17A9D6C9-DBED-4471-A59F-DDE239D09B53}"/>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51" name="Freeform 116">
                  <a:extLst>
                    <a:ext uri="{FF2B5EF4-FFF2-40B4-BE49-F238E27FC236}">
                      <a16:creationId xmlns:a16="http://schemas.microsoft.com/office/drawing/2014/main" id="{B963E900-63A9-46B8-8517-2D5AB48090E9}"/>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343" name="Grafik 342">
                <a:extLst>
                  <a:ext uri="{FF2B5EF4-FFF2-40B4-BE49-F238E27FC236}">
                    <a16:creationId xmlns:a16="http://schemas.microsoft.com/office/drawing/2014/main" id="{5623AE59-79FB-49A3-8BBD-23DA99EE613B}"/>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344" name="Grafik 343">
                <a:extLst>
                  <a:ext uri="{FF2B5EF4-FFF2-40B4-BE49-F238E27FC236}">
                    <a16:creationId xmlns:a16="http://schemas.microsoft.com/office/drawing/2014/main" id="{A6E345D9-18EB-4D77-9C33-DB7955B86F72}"/>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220" name="Gruppieren 219">
              <a:extLst>
                <a:ext uri="{FF2B5EF4-FFF2-40B4-BE49-F238E27FC236}">
                  <a16:creationId xmlns:a16="http://schemas.microsoft.com/office/drawing/2014/main" id="{B43E5DD5-C7E0-4599-9C7D-F81B6081BC4B}"/>
                </a:ext>
              </a:extLst>
            </p:cNvPr>
            <p:cNvGrpSpPr/>
            <p:nvPr/>
          </p:nvGrpSpPr>
          <p:grpSpPr>
            <a:xfrm>
              <a:off x="7013727" y="5154945"/>
              <a:ext cx="590683" cy="612648"/>
              <a:chOff x="5635547" y="4233481"/>
              <a:chExt cx="590683" cy="612648"/>
            </a:xfrm>
          </p:grpSpPr>
          <p:sp>
            <p:nvSpPr>
              <p:cNvPr id="306" name="Flussdiagramm: Magnetplattenspeicher 305">
                <a:extLst>
                  <a:ext uri="{FF2B5EF4-FFF2-40B4-BE49-F238E27FC236}">
                    <a16:creationId xmlns:a16="http://schemas.microsoft.com/office/drawing/2014/main" id="{DB761339-E0AC-4A66-80D4-57EDBA01ADBB}"/>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7" name="Rechteck 306">
                <a:extLst>
                  <a:ext uri="{FF2B5EF4-FFF2-40B4-BE49-F238E27FC236}">
                    <a16:creationId xmlns:a16="http://schemas.microsoft.com/office/drawing/2014/main" id="{D45C946D-4D94-4F27-9E4B-7BF1A489587A}"/>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8" name="Rechteck 307">
                <a:extLst>
                  <a:ext uri="{FF2B5EF4-FFF2-40B4-BE49-F238E27FC236}">
                    <a16:creationId xmlns:a16="http://schemas.microsoft.com/office/drawing/2014/main" id="{B10777BE-A1F3-4D0C-9A3B-23CB33951C38}"/>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9" name="Rechteck 308">
                <a:extLst>
                  <a:ext uri="{FF2B5EF4-FFF2-40B4-BE49-F238E27FC236}">
                    <a16:creationId xmlns:a16="http://schemas.microsoft.com/office/drawing/2014/main" id="{BF0E4341-0EE8-436F-A1E6-3CCF157D4228}"/>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10" name="Group 105">
                <a:extLst>
                  <a:ext uri="{FF2B5EF4-FFF2-40B4-BE49-F238E27FC236}">
                    <a16:creationId xmlns:a16="http://schemas.microsoft.com/office/drawing/2014/main" id="{4D695C75-E69D-4AA2-966D-A3C4AA6FA680}"/>
                  </a:ext>
                </a:extLst>
              </p:cNvPr>
              <p:cNvGrpSpPr>
                <a:grpSpLocks noChangeAspect="1"/>
              </p:cNvGrpSpPr>
              <p:nvPr/>
            </p:nvGrpSpPr>
            <p:grpSpPr bwMode="auto">
              <a:xfrm>
                <a:off x="5697021" y="4556998"/>
                <a:ext cx="103148" cy="93672"/>
                <a:chOff x="802" y="803"/>
                <a:chExt cx="381" cy="346"/>
              </a:xfrm>
              <a:solidFill>
                <a:srgbClr val="798BB3"/>
              </a:solidFill>
            </p:grpSpPr>
            <p:sp>
              <p:nvSpPr>
                <p:cNvPr id="329" name="Oval 108">
                  <a:extLst>
                    <a:ext uri="{FF2B5EF4-FFF2-40B4-BE49-F238E27FC236}">
                      <a16:creationId xmlns:a16="http://schemas.microsoft.com/office/drawing/2014/main" id="{4B0715AA-C876-44F4-BEA3-F58124520BF9}"/>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0" name="Oval 109">
                  <a:extLst>
                    <a:ext uri="{FF2B5EF4-FFF2-40B4-BE49-F238E27FC236}">
                      <a16:creationId xmlns:a16="http://schemas.microsoft.com/office/drawing/2014/main" id="{4B66ACA5-3F20-4C7A-9B8D-C051439CC03E}"/>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1" name="Freeform 110">
                  <a:extLst>
                    <a:ext uri="{FF2B5EF4-FFF2-40B4-BE49-F238E27FC236}">
                      <a16:creationId xmlns:a16="http://schemas.microsoft.com/office/drawing/2014/main" id="{C11975B2-F28C-422D-BAF2-9384C3D406EB}"/>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2" name="Freeform 111">
                  <a:extLst>
                    <a:ext uri="{FF2B5EF4-FFF2-40B4-BE49-F238E27FC236}">
                      <a16:creationId xmlns:a16="http://schemas.microsoft.com/office/drawing/2014/main" id="{527EEF6A-3E50-4A67-8A00-C65A62D591C5}"/>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3" name="Oval 112">
                  <a:extLst>
                    <a:ext uri="{FF2B5EF4-FFF2-40B4-BE49-F238E27FC236}">
                      <a16:creationId xmlns:a16="http://schemas.microsoft.com/office/drawing/2014/main" id="{6369FB27-E532-4F72-A8F1-9EC1FE04C0F9}"/>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4" name="Freeform 113">
                  <a:extLst>
                    <a:ext uri="{FF2B5EF4-FFF2-40B4-BE49-F238E27FC236}">
                      <a16:creationId xmlns:a16="http://schemas.microsoft.com/office/drawing/2014/main" id="{7B6D2B33-226B-41E8-8633-B46EFC4FB37F}"/>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5" name="Freeform 116">
                  <a:extLst>
                    <a:ext uri="{FF2B5EF4-FFF2-40B4-BE49-F238E27FC236}">
                      <a16:creationId xmlns:a16="http://schemas.microsoft.com/office/drawing/2014/main" id="{03D5E7B5-FA53-40DB-B28E-34B3CC1DC57F}"/>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1" name="Group 105">
                <a:extLst>
                  <a:ext uri="{FF2B5EF4-FFF2-40B4-BE49-F238E27FC236}">
                    <a16:creationId xmlns:a16="http://schemas.microsoft.com/office/drawing/2014/main" id="{57EA3FE9-977E-4030-B45C-38AB978741A6}"/>
                  </a:ext>
                </a:extLst>
              </p:cNvPr>
              <p:cNvGrpSpPr>
                <a:grpSpLocks noChangeAspect="1"/>
              </p:cNvGrpSpPr>
              <p:nvPr/>
            </p:nvGrpSpPr>
            <p:grpSpPr bwMode="auto">
              <a:xfrm>
                <a:off x="5881116" y="4558031"/>
                <a:ext cx="103148" cy="93672"/>
                <a:chOff x="802" y="803"/>
                <a:chExt cx="381" cy="346"/>
              </a:xfrm>
              <a:solidFill>
                <a:srgbClr val="798BB3"/>
              </a:solidFill>
            </p:grpSpPr>
            <p:sp>
              <p:nvSpPr>
                <p:cNvPr id="322" name="Oval 108">
                  <a:extLst>
                    <a:ext uri="{FF2B5EF4-FFF2-40B4-BE49-F238E27FC236}">
                      <a16:creationId xmlns:a16="http://schemas.microsoft.com/office/drawing/2014/main" id="{E9CED18A-8EA4-45A0-AF31-8352775DCC3B}"/>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23" name="Oval 109">
                  <a:extLst>
                    <a:ext uri="{FF2B5EF4-FFF2-40B4-BE49-F238E27FC236}">
                      <a16:creationId xmlns:a16="http://schemas.microsoft.com/office/drawing/2014/main" id="{7CBCCB05-6064-43F4-A5EB-A92793B0D84F}"/>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24" name="Freeform 110">
                  <a:extLst>
                    <a:ext uri="{FF2B5EF4-FFF2-40B4-BE49-F238E27FC236}">
                      <a16:creationId xmlns:a16="http://schemas.microsoft.com/office/drawing/2014/main" id="{3CFD6D85-CF8B-4A09-8CE2-D56490358BC6}"/>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25" name="Freeform 111">
                  <a:extLst>
                    <a:ext uri="{FF2B5EF4-FFF2-40B4-BE49-F238E27FC236}">
                      <a16:creationId xmlns:a16="http://schemas.microsoft.com/office/drawing/2014/main" id="{22CE0B9A-5179-42E6-81BA-3249A1A8F1AE}"/>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26" name="Oval 112">
                  <a:extLst>
                    <a:ext uri="{FF2B5EF4-FFF2-40B4-BE49-F238E27FC236}">
                      <a16:creationId xmlns:a16="http://schemas.microsoft.com/office/drawing/2014/main" id="{E56E94E9-5B72-46B3-BBE8-B9E463625BF2}"/>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27" name="Freeform 113">
                  <a:extLst>
                    <a:ext uri="{FF2B5EF4-FFF2-40B4-BE49-F238E27FC236}">
                      <a16:creationId xmlns:a16="http://schemas.microsoft.com/office/drawing/2014/main" id="{DF26DE1C-95C3-4302-AD91-04E0E700A4EE}"/>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28" name="Freeform 116">
                  <a:extLst>
                    <a:ext uri="{FF2B5EF4-FFF2-40B4-BE49-F238E27FC236}">
                      <a16:creationId xmlns:a16="http://schemas.microsoft.com/office/drawing/2014/main" id="{21F766CF-F516-41BC-BB49-EBC23E62DE84}"/>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2" name="Group 105">
                <a:extLst>
                  <a:ext uri="{FF2B5EF4-FFF2-40B4-BE49-F238E27FC236}">
                    <a16:creationId xmlns:a16="http://schemas.microsoft.com/office/drawing/2014/main" id="{6A80928C-15D4-4F1F-8646-D2D141E32488}"/>
                  </a:ext>
                </a:extLst>
              </p:cNvPr>
              <p:cNvGrpSpPr>
                <a:grpSpLocks noChangeAspect="1"/>
              </p:cNvGrpSpPr>
              <p:nvPr/>
            </p:nvGrpSpPr>
            <p:grpSpPr bwMode="auto">
              <a:xfrm>
                <a:off x="6061053" y="4556598"/>
                <a:ext cx="103148" cy="93672"/>
                <a:chOff x="802" y="803"/>
                <a:chExt cx="381" cy="346"/>
              </a:xfrm>
              <a:solidFill>
                <a:srgbClr val="798BB3"/>
              </a:solidFill>
            </p:grpSpPr>
            <p:sp>
              <p:nvSpPr>
                <p:cNvPr id="315" name="Oval 108">
                  <a:extLst>
                    <a:ext uri="{FF2B5EF4-FFF2-40B4-BE49-F238E27FC236}">
                      <a16:creationId xmlns:a16="http://schemas.microsoft.com/office/drawing/2014/main" id="{9033182F-A548-4B9C-8BC7-A1A8620BE618}"/>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6" name="Oval 109">
                  <a:extLst>
                    <a:ext uri="{FF2B5EF4-FFF2-40B4-BE49-F238E27FC236}">
                      <a16:creationId xmlns:a16="http://schemas.microsoft.com/office/drawing/2014/main" id="{6B30896C-760D-4935-BBA7-4B57A63147ED}"/>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7" name="Freeform 110">
                  <a:extLst>
                    <a:ext uri="{FF2B5EF4-FFF2-40B4-BE49-F238E27FC236}">
                      <a16:creationId xmlns:a16="http://schemas.microsoft.com/office/drawing/2014/main" id="{332955F0-23C7-4990-B417-A0CFFC4BECC9}"/>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8" name="Freeform 111">
                  <a:extLst>
                    <a:ext uri="{FF2B5EF4-FFF2-40B4-BE49-F238E27FC236}">
                      <a16:creationId xmlns:a16="http://schemas.microsoft.com/office/drawing/2014/main" id="{6EFB2020-A531-4981-A6BA-2BB807F01E3A}"/>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9" name="Oval 112">
                  <a:extLst>
                    <a:ext uri="{FF2B5EF4-FFF2-40B4-BE49-F238E27FC236}">
                      <a16:creationId xmlns:a16="http://schemas.microsoft.com/office/drawing/2014/main" id="{2E8D2A41-322B-4E77-BCDC-DA7318738022}"/>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20" name="Freeform 113">
                  <a:extLst>
                    <a:ext uri="{FF2B5EF4-FFF2-40B4-BE49-F238E27FC236}">
                      <a16:creationId xmlns:a16="http://schemas.microsoft.com/office/drawing/2014/main" id="{6B260988-50EA-4447-A911-9FF68750BC78}"/>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21" name="Freeform 116">
                  <a:extLst>
                    <a:ext uri="{FF2B5EF4-FFF2-40B4-BE49-F238E27FC236}">
                      <a16:creationId xmlns:a16="http://schemas.microsoft.com/office/drawing/2014/main" id="{3EC9C8D8-5673-4D52-BB63-D8307E19835B}"/>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313" name="Grafik 312">
                <a:extLst>
                  <a:ext uri="{FF2B5EF4-FFF2-40B4-BE49-F238E27FC236}">
                    <a16:creationId xmlns:a16="http://schemas.microsoft.com/office/drawing/2014/main" id="{84D03559-E010-413D-A37B-99F8916A2317}"/>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314" name="Grafik 313">
                <a:extLst>
                  <a:ext uri="{FF2B5EF4-FFF2-40B4-BE49-F238E27FC236}">
                    <a16:creationId xmlns:a16="http://schemas.microsoft.com/office/drawing/2014/main" id="{E1227698-8C4B-4EBD-AAC7-E680D1DEDD99}"/>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221" name="Gruppieren 220">
              <a:extLst>
                <a:ext uri="{FF2B5EF4-FFF2-40B4-BE49-F238E27FC236}">
                  <a16:creationId xmlns:a16="http://schemas.microsoft.com/office/drawing/2014/main" id="{6717A39F-D5E5-485D-A911-5F05D1B40F56}"/>
                </a:ext>
              </a:extLst>
            </p:cNvPr>
            <p:cNvGrpSpPr/>
            <p:nvPr/>
          </p:nvGrpSpPr>
          <p:grpSpPr>
            <a:xfrm>
              <a:off x="8215181" y="4721402"/>
              <a:ext cx="590683" cy="612648"/>
              <a:chOff x="5635547" y="4233481"/>
              <a:chExt cx="590683" cy="612648"/>
            </a:xfrm>
          </p:grpSpPr>
          <p:sp>
            <p:nvSpPr>
              <p:cNvPr id="276" name="Flussdiagramm: Magnetplattenspeicher 275">
                <a:extLst>
                  <a:ext uri="{FF2B5EF4-FFF2-40B4-BE49-F238E27FC236}">
                    <a16:creationId xmlns:a16="http://schemas.microsoft.com/office/drawing/2014/main" id="{149AE5E2-4A55-4EAD-8361-A36FD83438D0}"/>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7" name="Rechteck 276">
                <a:extLst>
                  <a:ext uri="{FF2B5EF4-FFF2-40B4-BE49-F238E27FC236}">
                    <a16:creationId xmlns:a16="http://schemas.microsoft.com/office/drawing/2014/main" id="{9E4679B0-7F26-46B4-8B66-721D77F24620}"/>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8" name="Rechteck 277">
                <a:extLst>
                  <a:ext uri="{FF2B5EF4-FFF2-40B4-BE49-F238E27FC236}">
                    <a16:creationId xmlns:a16="http://schemas.microsoft.com/office/drawing/2014/main" id="{E2EEB58E-9566-44ED-A2F0-ACC74835A115}"/>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9" name="Rechteck 278">
                <a:extLst>
                  <a:ext uri="{FF2B5EF4-FFF2-40B4-BE49-F238E27FC236}">
                    <a16:creationId xmlns:a16="http://schemas.microsoft.com/office/drawing/2014/main" id="{2F4B0B34-322D-4D13-8CEA-43E6D63AD669}"/>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80" name="Group 105">
                <a:extLst>
                  <a:ext uri="{FF2B5EF4-FFF2-40B4-BE49-F238E27FC236}">
                    <a16:creationId xmlns:a16="http://schemas.microsoft.com/office/drawing/2014/main" id="{C668DF18-CB6F-4FAD-8B3B-6659278CC9B9}"/>
                  </a:ext>
                </a:extLst>
              </p:cNvPr>
              <p:cNvGrpSpPr>
                <a:grpSpLocks noChangeAspect="1"/>
              </p:cNvGrpSpPr>
              <p:nvPr/>
            </p:nvGrpSpPr>
            <p:grpSpPr bwMode="auto">
              <a:xfrm>
                <a:off x="5697021" y="4556998"/>
                <a:ext cx="103148" cy="93672"/>
                <a:chOff x="802" y="803"/>
                <a:chExt cx="381" cy="346"/>
              </a:xfrm>
              <a:solidFill>
                <a:srgbClr val="798BB3"/>
              </a:solidFill>
            </p:grpSpPr>
            <p:sp>
              <p:nvSpPr>
                <p:cNvPr id="299" name="Oval 108">
                  <a:extLst>
                    <a:ext uri="{FF2B5EF4-FFF2-40B4-BE49-F238E27FC236}">
                      <a16:creationId xmlns:a16="http://schemas.microsoft.com/office/drawing/2014/main" id="{BB341269-8E6B-469A-9B2A-9F5AA009C08F}"/>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0" name="Oval 109">
                  <a:extLst>
                    <a:ext uri="{FF2B5EF4-FFF2-40B4-BE49-F238E27FC236}">
                      <a16:creationId xmlns:a16="http://schemas.microsoft.com/office/drawing/2014/main" id="{9E390CC8-ECCE-4E03-BC49-C92CC3337D5E}"/>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1" name="Freeform 110">
                  <a:extLst>
                    <a:ext uri="{FF2B5EF4-FFF2-40B4-BE49-F238E27FC236}">
                      <a16:creationId xmlns:a16="http://schemas.microsoft.com/office/drawing/2014/main" id="{E1047DDC-540F-4E90-856E-DF849CD63BC1}"/>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2" name="Freeform 111">
                  <a:extLst>
                    <a:ext uri="{FF2B5EF4-FFF2-40B4-BE49-F238E27FC236}">
                      <a16:creationId xmlns:a16="http://schemas.microsoft.com/office/drawing/2014/main" id="{E1F82955-87A6-4259-82EC-86D5B9820566}"/>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3" name="Oval 112">
                  <a:extLst>
                    <a:ext uri="{FF2B5EF4-FFF2-40B4-BE49-F238E27FC236}">
                      <a16:creationId xmlns:a16="http://schemas.microsoft.com/office/drawing/2014/main" id="{85086AEC-9FEB-44C7-A1B9-F0F4DBDB6BF1}"/>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4" name="Freeform 113">
                  <a:extLst>
                    <a:ext uri="{FF2B5EF4-FFF2-40B4-BE49-F238E27FC236}">
                      <a16:creationId xmlns:a16="http://schemas.microsoft.com/office/drawing/2014/main" id="{A5FDD1BC-41D2-41E4-83BE-9B44FFEA8DCB}"/>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5" name="Freeform 116">
                  <a:extLst>
                    <a:ext uri="{FF2B5EF4-FFF2-40B4-BE49-F238E27FC236}">
                      <a16:creationId xmlns:a16="http://schemas.microsoft.com/office/drawing/2014/main" id="{2E2D3A78-660A-4AA3-A0D8-71F79C0B2DC7}"/>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81" name="Group 105">
                <a:extLst>
                  <a:ext uri="{FF2B5EF4-FFF2-40B4-BE49-F238E27FC236}">
                    <a16:creationId xmlns:a16="http://schemas.microsoft.com/office/drawing/2014/main" id="{E4CA60F3-BCA9-409A-9FF1-BCB075820EE0}"/>
                  </a:ext>
                </a:extLst>
              </p:cNvPr>
              <p:cNvGrpSpPr>
                <a:grpSpLocks noChangeAspect="1"/>
              </p:cNvGrpSpPr>
              <p:nvPr/>
            </p:nvGrpSpPr>
            <p:grpSpPr bwMode="auto">
              <a:xfrm>
                <a:off x="5881116" y="4558031"/>
                <a:ext cx="103148" cy="93672"/>
                <a:chOff x="802" y="803"/>
                <a:chExt cx="381" cy="346"/>
              </a:xfrm>
              <a:solidFill>
                <a:srgbClr val="798BB3"/>
              </a:solidFill>
            </p:grpSpPr>
            <p:sp>
              <p:nvSpPr>
                <p:cNvPr id="292" name="Oval 108">
                  <a:extLst>
                    <a:ext uri="{FF2B5EF4-FFF2-40B4-BE49-F238E27FC236}">
                      <a16:creationId xmlns:a16="http://schemas.microsoft.com/office/drawing/2014/main" id="{1DDF51CA-95E9-44F3-B1E7-0D596C517083}"/>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3" name="Oval 109">
                  <a:extLst>
                    <a:ext uri="{FF2B5EF4-FFF2-40B4-BE49-F238E27FC236}">
                      <a16:creationId xmlns:a16="http://schemas.microsoft.com/office/drawing/2014/main" id="{34D06492-A430-4DEB-93C8-3595EA0B3235}"/>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4" name="Freeform 110">
                  <a:extLst>
                    <a:ext uri="{FF2B5EF4-FFF2-40B4-BE49-F238E27FC236}">
                      <a16:creationId xmlns:a16="http://schemas.microsoft.com/office/drawing/2014/main" id="{36C7A851-BB78-495D-993B-41DEC599400C}"/>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5" name="Freeform 111">
                  <a:extLst>
                    <a:ext uri="{FF2B5EF4-FFF2-40B4-BE49-F238E27FC236}">
                      <a16:creationId xmlns:a16="http://schemas.microsoft.com/office/drawing/2014/main" id="{06707DA1-AF25-4234-B377-7A91EB7B4BF8}"/>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6" name="Oval 112">
                  <a:extLst>
                    <a:ext uri="{FF2B5EF4-FFF2-40B4-BE49-F238E27FC236}">
                      <a16:creationId xmlns:a16="http://schemas.microsoft.com/office/drawing/2014/main" id="{AF75C188-718E-4E85-8380-001D9E29261A}"/>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7" name="Freeform 113">
                  <a:extLst>
                    <a:ext uri="{FF2B5EF4-FFF2-40B4-BE49-F238E27FC236}">
                      <a16:creationId xmlns:a16="http://schemas.microsoft.com/office/drawing/2014/main" id="{D12ADB50-3B7A-4ED1-A9B1-DE1A7AC99D0A}"/>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8" name="Freeform 116">
                  <a:extLst>
                    <a:ext uri="{FF2B5EF4-FFF2-40B4-BE49-F238E27FC236}">
                      <a16:creationId xmlns:a16="http://schemas.microsoft.com/office/drawing/2014/main" id="{5C150E97-5771-4E76-B913-284B37085247}"/>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82" name="Group 105">
                <a:extLst>
                  <a:ext uri="{FF2B5EF4-FFF2-40B4-BE49-F238E27FC236}">
                    <a16:creationId xmlns:a16="http://schemas.microsoft.com/office/drawing/2014/main" id="{C1617B2D-95BF-4631-A41A-16673D384D1D}"/>
                  </a:ext>
                </a:extLst>
              </p:cNvPr>
              <p:cNvGrpSpPr>
                <a:grpSpLocks noChangeAspect="1"/>
              </p:cNvGrpSpPr>
              <p:nvPr/>
            </p:nvGrpSpPr>
            <p:grpSpPr bwMode="auto">
              <a:xfrm>
                <a:off x="6061053" y="4556598"/>
                <a:ext cx="103148" cy="93672"/>
                <a:chOff x="802" y="803"/>
                <a:chExt cx="381" cy="346"/>
              </a:xfrm>
              <a:solidFill>
                <a:srgbClr val="798BB3"/>
              </a:solidFill>
            </p:grpSpPr>
            <p:sp>
              <p:nvSpPr>
                <p:cNvPr id="285" name="Oval 108">
                  <a:extLst>
                    <a:ext uri="{FF2B5EF4-FFF2-40B4-BE49-F238E27FC236}">
                      <a16:creationId xmlns:a16="http://schemas.microsoft.com/office/drawing/2014/main" id="{C6BD5C65-1647-48C7-B4D2-A4155F427243}"/>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86" name="Oval 109">
                  <a:extLst>
                    <a:ext uri="{FF2B5EF4-FFF2-40B4-BE49-F238E27FC236}">
                      <a16:creationId xmlns:a16="http://schemas.microsoft.com/office/drawing/2014/main" id="{696C3EFD-2D21-405F-9DEE-B1B982817211}"/>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87" name="Freeform 110">
                  <a:extLst>
                    <a:ext uri="{FF2B5EF4-FFF2-40B4-BE49-F238E27FC236}">
                      <a16:creationId xmlns:a16="http://schemas.microsoft.com/office/drawing/2014/main" id="{C7E7A3B0-42C7-4C7C-814B-3C1A6EDD68A7}"/>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88" name="Freeform 111">
                  <a:extLst>
                    <a:ext uri="{FF2B5EF4-FFF2-40B4-BE49-F238E27FC236}">
                      <a16:creationId xmlns:a16="http://schemas.microsoft.com/office/drawing/2014/main" id="{CA067CB5-77F7-4AC8-87D9-F185B8C7A3C3}"/>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89" name="Oval 112">
                  <a:extLst>
                    <a:ext uri="{FF2B5EF4-FFF2-40B4-BE49-F238E27FC236}">
                      <a16:creationId xmlns:a16="http://schemas.microsoft.com/office/drawing/2014/main" id="{E78C451A-9D77-4BBC-9496-F761693833F2}"/>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0" name="Freeform 113">
                  <a:extLst>
                    <a:ext uri="{FF2B5EF4-FFF2-40B4-BE49-F238E27FC236}">
                      <a16:creationId xmlns:a16="http://schemas.microsoft.com/office/drawing/2014/main" id="{585924A4-C248-40DE-8A66-220F9A7BD6BD}"/>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1" name="Freeform 116">
                  <a:extLst>
                    <a:ext uri="{FF2B5EF4-FFF2-40B4-BE49-F238E27FC236}">
                      <a16:creationId xmlns:a16="http://schemas.microsoft.com/office/drawing/2014/main" id="{D87F2DB7-0C3B-461C-AE4D-324B2C6A707B}"/>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283" name="Grafik 282">
                <a:extLst>
                  <a:ext uri="{FF2B5EF4-FFF2-40B4-BE49-F238E27FC236}">
                    <a16:creationId xmlns:a16="http://schemas.microsoft.com/office/drawing/2014/main" id="{62FE41A7-E260-4263-969B-3F03789236CB}"/>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284" name="Grafik 283">
                <a:extLst>
                  <a:ext uri="{FF2B5EF4-FFF2-40B4-BE49-F238E27FC236}">
                    <a16:creationId xmlns:a16="http://schemas.microsoft.com/office/drawing/2014/main" id="{ABBE59F7-119C-4302-AA0B-C0BFE856FF19}"/>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222" name="Gruppieren 221">
              <a:extLst>
                <a:ext uri="{FF2B5EF4-FFF2-40B4-BE49-F238E27FC236}">
                  <a16:creationId xmlns:a16="http://schemas.microsoft.com/office/drawing/2014/main" id="{24D5A1BF-EABE-493F-B2EC-EDEE27AB7F10}"/>
                </a:ext>
              </a:extLst>
            </p:cNvPr>
            <p:cNvGrpSpPr/>
            <p:nvPr/>
          </p:nvGrpSpPr>
          <p:grpSpPr>
            <a:xfrm>
              <a:off x="8866918" y="5523935"/>
              <a:ext cx="590683" cy="612648"/>
              <a:chOff x="5635547" y="4233481"/>
              <a:chExt cx="590683" cy="612648"/>
            </a:xfrm>
          </p:grpSpPr>
          <p:sp>
            <p:nvSpPr>
              <p:cNvPr id="223" name="Flussdiagramm: Magnetplattenspeicher 222">
                <a:extLst>
                  <a:ext uri="{FF2B5EF4-FFF2-40B4-BE49-F238E27FC236}">
                    <a16:creationId xmlns:a16="http://schemas.microsoft.com/office/drawing/2014/main" id="{63E1BF79-FD3F-4CB0-BCC7-D44394B8FFC1}"/>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4" name="Rechteck 223">
                <a:extLst>
                  <a:ext uri="{FF2B5EF4-FFF2-40B4-BE49-F238E27FC236}">
                    <a16:creationId xmlns:a16="http://schemas.microsoft.com/office/drawing/2014/main" id="{CB92864E-5664-46DE-B291-B91D26A8BED6}"/>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5" name="Rechteck 224">
                <a:extLst>
                  <a:ext uri="{FF2B5EF4-FFF2-40B4-BE49-F238E27FC236}">
                    <a16:creationId xmlns:a16="http://schemas.microsoft.com/office/drawing/2014/main" id="{A19A1557-EAFC-491F-919B-CC0C5B02DA15}"/>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6" name="Rechteck 225">
                <a:extLst>
                  <a:ext uri="{FF2B5EF4-FFF2-40B4-BE49-F238E27FC236}">
                    <a16:creationId xmlns:a16="http://schemas.microsoft.com/office/drawing/2014/main" id="{FEC3A952-F0CD-4152-BEF5-0C4A94986157}"/>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27" name="Group 105">
                <a:extLst>
                  <a:ext uri="{FF2B5EF4-FFF2-40B4-BE49-F238E27FC236}">
                    <a16:creationId xmlns:a16="http://schemas.microsoft.com/office/drawing/2014/main" id="{7EE8FFED-3DD7-48F9-A8B1-EA66FD6D3601}"/>
                  </a:ext>
                </a:extLst>
              </p:cNvPr>
              <p:cNvGrpSpPr>
                <a:grpSpLocks noChangeAspect="1"/>
              </p:cNvGrpSpPr>
              <p:nvPr/>
            </p:nvGrpSpPr>
            <p:grpSpPr bwMode="auto">
              <a:xfrm>
                <a:off x="5697021" y="4556998"/>
                <a:ext cx="103148" cy="93672"/>
                <a:chOff x="802" y="803"/>
                <a:chExt cx="381" cy="346"/>
              </a:xfrm>
              <a:solidFill>
                <a:srgbClr val="798BB3"/>
              </a:solidFill>
            </p:grpSpPr>
            <p:sp>
              <p:nvSpPr>
                <p:cNvPr id="263" name="Oval 108">
                  <a:extLst>
                    <a:ext uri="{FF2B5EF4-FFF2-40B4-BE49-F238E27FC236}">
                      <a16:creationId xmlns:a16="http://schemas.microsoft.com/office/drawing/2014/main" id="{15C6A772-C889-4395-8B16-C7705D6F018F}"/>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4" name="Oval 109">
                  <a:extLst>
                    <a:ext uri="{FF2B5EF4-FFF2-40B4-BE49-F238E27FC236}">
                      <a16:creationId xmlns:a16="http://schemas.microsoft.com/office/drawing/2014/main" id="{09EA9D86-0626-4656-ABFB-FA991EF2D4E9}"/>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6" name="Freeform 110">
                  <a:extLst>
                    <a:ext uri="{FF2B5EF4-FFF2-40B4-BE49-F238E27FC236}">
                      <a16:creationId xmlns:a16="http://schemas.microsoft.com/office/drawing/2014/main" id="{99A72090-A294-438E-8843-BABFC3C4E23B}"/>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7" name="Freeform 111">
                  <a:extLst>
                    <a:ext uri="{FF2B5EF4-FFF2-40B4-BE49-F238E27FC236}">
                      <a16:creationId xmlns:a16="http://schemas.microsoft.com/office/drawing/2014/main" id="{1316853D-8002-41D5-AA03-073D2559C576}"/>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3" name="Oval 112">
                  <a:extLst>
                    <a:ext uri="{FF2B5EF4-FFF2-40B4-BE49-F238E27FC236}">
                      <a16:creationId xmlns:a16="http://schemas.microsoft.com/office/drawing/2014/main" id="{E9E4F000-90F8-40C4-8D3D-0CA7675BCEA4}"/>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4" name="Freeform 113">
                  <a:extLst>
                    <a:ext uri="{FF2B5EF4-FFF2-40B4-BE49-F238E27FC236}">
                      <a16:creationId xmlns:a16="http://schemas.microsoft.com/office/drawing/2014/main" id="{50964608-160D-4627-AB29-5A337B522C0F}"/>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5" name="Freeform 116">
                  <a:extLst>
                    <a:ext uri="{FF2B5EF4-FFF2-40B4-BE49-F238E27FC236}">
                      <a16:creationId xmlns:a16="http://schemas.microsoft.com/office/drawing/2014/main" id="{4522C5B9-E6D9-4D62-AD56-D1BAA9F903E6}"/>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28" name="Group 105">
                <a:extLst>
                  <a:ext uri="{FF2B5EF4-FFF2-40B4-BE49-F238E27FC236}">
                    <a16:creationId xmlns:a16="http://schemas.microsoft.com/office/drawing/2014/main" id="{51544D6F-1823-490E-BDA0-0D34EEEBD2D5}"/>
                  </a:ext>
                </a:extLst>
              </p:cNvPr>
              <p:cNvGrpSpPr>
                <a:grpSpLocks noChangeAspect="1"/>
              </p:cNvGrpSpPr>
              <p:nvPr/>
            </p:nvGrpSpPr>
            <p:grpSpPr bwMode="auto">
              <a:xfrm>
                <a:off x="5881116" y="4558031"/>
                <a:ext cx="103148" cy="93672"/>
                <a:chOff x="802" y="803"/>
                <a:chExt cx="381" cy="346"/>
              </a:xfrm>
              <a:solidFill>
                <a:srgbClr val="798BB3"/>
              </a:solidFill>
            </p:grpSpPr>
            <p:sp>
              <p:nvSpPr>
                <p:cNvPr id="252" name="Oval 108">
                  <a:extLst>
                    <a:ext uri="{FF2B5EF4-FFF2-40B4-BE49-F238E27FC236}">
                      <a16:creationId xmlns:a16="http://schemas.microsoft.com/office/drawing/2014/main" id="{04305D2E-694C-4AD7-AB07-311572E203B9}"/>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4" name="Oval 109">
                  <a:extLst>
                    <a:ext uri="{FF2B5EF4-FFF2-40B4-BE49-F238E27FC236}">
                      <a16:creationId xmlns:a16="http://schemas.microsoft.com/office/drawing/2014/main" id="{408921D6-5FAE-4293-B307-461E5E633B9E}"/>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5" name="Freeform 110">
                  <a:extLst>
                    <a:ext uri="{FF2B5EF4-FFF2-40B4-BE49-F238E27FC236}">
                      <a16:creationId xmlns:a16="http://schemas.microsoft.com/office/drawing/2014/main" id="{0EA8CE61-F275-4F39-AEA9-DDEB1D4A8203}"/>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7" name="Freeform 111">
                  <a:extLst>
                    <a:ext uri="{FF2B5EF4-FFF2-40B4-BE49-F238E27FC236}">
                      <a16:creationId xmlns:a16="http://schemas.microsoft.com/office/drawing/2014/main" id="{E80A5C16-6437-440F-A6E6-67E8C1C32DD7}"/>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8" name="Oval 112">
                  <a:extLst>
                    <a:ext uri="{FF2B5EF4-FFF2-40B4-BE49-F238E27FC236}">
                      <a16:creationId xmlns:a16="http://schemas.microsoft.com/office/drawing/2014/main" id="{92EA3157-F5CD-483B-B414-A0AAFA41711C}"/>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0" name="Freeform 113">
                  <a:extLst>
                    <a:ext uri="{FF2B5EF4-FFF2-40B4-BE49-F238E27FC236}">
                      <a16:creationId xmlns:a16="http://schemas.microsoft.com/office/drawing/2014/main" id="{5360AA9A-026F-4D70-ADCF-E218625F141A}"/>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1" name="Freeform 116">
                  <a:extLst>
                    <a:ext uri="{FF2B5EF4-FFF2-40B4-BE49-F238E27FC236}">
                      <a16:creationId xmlns:a16="http://schemas.microsoft.com/office/drawing/2014/main" id="{36E7DE29-41A7-4212-BA67-A53902F6C27D}"/>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29" name="Group 105">
                <a:extLst>
                  <a:ext uri="{FF2B5EF4-FFF2-40B4-BE49-F238E27FC236}">
                    <a16:creationId xmlns:a16="http://schemas.microsoft.com/office/drawing/2014/main" id="{C49D84DE-A720-4A87-8389-CC6D7A4F02B7}"/>
                  </a:ext>
                </a:extLst>
              </p:cNvPr>
              <p:cNvGrpSpPr>
                <a:grpSpLocks noChangeAspect="1"/>
              </p:cNvGrpSpPr>
              <p:nvPr/>
            </p:nvGrpSpPr>
            <p:grpSpPr bwMode="auto">
              <a:xfrm>
                <a:off x="6061053" y="4556598"/>
                <a:ext cx="103148" cy="93672"/>
                <a:chOff x="802" y="803"/>
                <a:chExt cx="381" cy="346"/>
              </a:xfrm>
              <a:solidFill>
                <a:srgbClr val="798BB3"/>
              </a:solidFill>
            </p:grpSpPr>
            <p:sp>
              <p:nvSpPr>
                <p:cNvPr id="238" name="Oval 108">
                  <a:extLst>
                    <a:ext uri="{FF2B5EF4-FFF2-40B4-BE49-F238E27FC236}">
                      <a16:creationId xmlns:a16="http://schemas.microsoft.com/office/drawing/2014/main" id="{43AFA2E3-A3B2-43CE-89D8-1FF691AE908C}"/>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39" name="Oval 109">
                  <a:extLst>
                    <a:ext uri="{FF2B5EF4-FFF2-40B4-BE49-F238E27FC236}">
                      <a16:creationId xmlns:a16="http://schemas.microsoft.com/office/drawing/2014/main" id="{FEB0699E-A7B7-47D9-9F31-2D5C9E8C5192}"/>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45" name="Freeform 110">
                  <a:extLst>
                    <a:ext uri="{FF2B5EF4-FFF2-40B4-BE49-F238E27FC236}">
                      <a16:creationId xmlns:a16="http://schemas.microsoft.com/office/drawing/2014/main" id="{5B45627F-63A2-42E6-9E59-487960A771E9}"/>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46" name="Freeform 111">
                  <a:extLst>
                    <a:ext uri="{FF2B5EF4-FFF2-40B4-BE49-F238E27FC236}">
                      <a16:creationId xmlns:a16="http://schemas.microsoft.com/office/drawing/2014/main" id="{A44980E3-9F09-4946-8305-66673EF82416}"/>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48" name="Oval 112">
                  <a:extLst>
                    <a:ext uri="{FF2B5EF4-FFF2-40B4-BE49-F238E27FC236}">
                      <a16:creationId xmlns:a16="http://schemas.microsoft.com/office/drawing/2014/main" id="{280973A4-6C06-48B2-B6AB-BEDE215A1416}"/>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49" name="Freeform 113">
                  <a:extLst>
                    <a:ext uri="{FF2B5EF4-FFF2-40B4-BE49-F238E27FC236}">
                      <a16:creationId xmlns:a16="http://schemas.microsoft.com/office/drawing/2014/main" id="{7F050410-C5AC-4B68-B4B5-277DD4C7428A}"/>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1" name="Freeform 116">
                  <a:extLst>
                    <a:ext uri="{FF2B5EF4-FFF2-40B4-BE49-F238E27FC236}">
                      <a16:creationId xmlns:a16="http://schemas.microsoft.com/office/drawing/2014/main" id="{7B6485F5-4939-447C-8AC3-DCD1BC1AEF71}"/>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233" name="Grafik 232">
                <a:extLst>
                  <a:ext uri="{FF2B5EF4-FFF2-40B4-BE49-F238E27FC236}">
                    <a16:creationId xmlns:a16="http://schemas.microsoft.com/office/drawing/2014/main" id="{D9D9C71F-F42B-47C6-8792-6634AE38C8B2}"/>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234" name="Grafik 233">
                <a:extLst>
                  <a:ext uri="{FF2B5EF4-FFF2-40B4-BE49-F238E27FC236}">
                    <a16:creationId xmlns:a16="http://schemas.microsoft.com/office/drawing/2014/main" id="{9F41D71E-EE05-4D93-8715-81ED6FFEB92B}"/>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427" name="Gruppieren 426">
              <a:extLst>
                <a:ext uri="{FF2B5EF4-FFF2-40B4-BE49-F238E27FC236}">
                  <a16:creationId xmlns:a16="http://schemas.microsoft.com/office/drawing/2014/main" id="{29CE2875-BDBA-42AE-8AEC-D53B4F16355F}"/>
                </a:ext>
              </a:extLst>
            </p:cNvPr>
            <p:cNvGrpSpPr/>
            <p:nvPr/>
          </p:nvGrpSpPr>
          <p:grpSpPr>
            <a:xfrm>
              <a:off x="6338100" y="4293583"/>
              <a:ext cx="590683" cy="612648"/>
              <a:chOff x="5635547" y="4233481"/>
              <a:chExt cx="590683" cy="612648"/>
            </a:xfrm>
          </p:grpSpPr>
          <p:sp>
            <p:nvSpPr>
              <p:cNvPr id="428" name="Flussdiagramm: Magnetplattenspeicher 427">
                <a:extLst>
                  <a:ext uri="{FF2B5EF4-FFF2-40B4-BE49-F238E27FC236}">
                    <a16:creationId xmlns:a16="http://schemas.microsoft.com/office/drawing/2014/main" id="{2B35F7F1-6390-4CE0-A36A-6D17C41D0605}"/>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9" name="Rechteck 428">
                <a:extLst>
                  <a:ext uri="{FF2B5EF4-FFF2-40B4-BE49-F238E27FC236}">
                    <a16:creationId xmlns:a16="http://schemas.microsoft.com/office/drawing/2014/main" id="{60E18A80-740B-4FF4-93D7-BA463877D019}"/>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0" name="Rechteck 429">
                <a:extLst>
                  <a:ext uri="{FF2B5EF4-FFF2-40B4-BE49-F238E27FC236}">
                    <a16:creationId xmlns:a16="http://schemas.microsoft.com/office/drawing/2014/main" id="{28BF2670-71D3-4DE4-8311-7077FC8E7F50}"/>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1" name="Rechteck 430">
                <a:extLst>
                  <a:ext uri="{FF2B5EF4-FFF2-40B4-BE49-F238E27FC236}">
                    <a16:creationId xmlns:a16="http://schemas.microsoft.com/office/drawing/2014/main" id="{D5D543C3-5F8F-4E45-8C73-B13AD70E47F8}"/>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32" name="Group 105">
                <a:extLst>
                  <a:ext uri="{FF2B5EF4-FFF2-40B4-BE49-F238E27FC236}">
                    <a16:creationId xmlns:a16="http://schemas.microsoft.com/office/drawing/2014/main" id="{B05F20C4-FA61-4498-BD33-49D50FBF8383}"/>
                  </a:ext>
                </a:extLst>
              </p:cNvPr>
              <p:cNvGrpSpPr>
                <a:grpSpLocks noChangeAspect="1"/>
              </p:cNvGrpSpPr>
              <p:nvPr/>
            </p:nvGrpSpPr>
            <p:grpSpPr bwMode="auto">
              <a:xfrm>
                <a:off x="5697021" y="4556998"/>
                <a:ext cx="103148" cy="93672"/>
                <a:chOff x="802" y="803"/>
                <a:chExt cx="381" cy="346"/>
              </a:xfrm>
              <a:solidFill>
                <a:srgbClr val="798BB3"/>
              </a:solidFill>
            </p:grpSpPr>
            <p:sp>
              <p:nvSpPr>
                <p:cNvPr id="451" name="Oval 108">
                  <a:extLst>
                    <a:ext uri="{FF2B5EF4-FFF2-40B4-BE49-F238E27FC236}">
                      <a16:creationId xmlns:a16="http://schemas.microsoft.com/office/drawing/2014/main" id="{1E670D83-C5B3-4E2C-82E4-2C1A61DC4967}"/>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52" name="Oval 109">
                  <a:extLst>
                    <a:ext uri="{FF2B5EF4-FFF2-40B4-BE49-F238E27FC236}">
                      <a16:creationId xmlns:a16="http://schemas.microsoft.com/office/drawing/2014/main" id="{3799220D-09A9-42DF-B5E9-599B34660869}"/>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53" name="Freeform 110">
                  <a:extLst>
                    <a:ext uri="{FF2B5EF4-FFF2-40B4-BE49-F238E27FC236}">
                      <a16:creationId xmlns:a16="http://schemas.microsoft.com/office/drawing/2014/main" id="{9589A4CF-8510-484A-A3EC-6D07A094D54F}"/>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54" name="Freeform 111">
                  <a:extLst>
                    <a:ext uri="{FF2B5EF4-FFF2-40B4-BE49-F238E27FC236}">
                      <a16:creationId xmlns:a16="http://schemas.microsoft.com/office/drawing/2014/main" id="{E024545C-04F0-4F00-841F-DC8066576FB0}"/>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55" name="Oval 112">
                  <a:extLst>
                    <a:ext uri="{FF2B5EF4-FFF2-40B4-BE49-F238E27FC236}">
                      <a16:creationId xmlns:a16="http://schemas.microsoft.com/office/drawing/2014/main" id="{0E53428A-D77D-4D2E-97B6-5A284D6DE7C6}"/>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56" name="Freeform 113">
                  <a:extLst>
                    <a:ext uri="{FF2B5EF4-FFF2-40B4-BE49-F238E27FC236}">
                      <a16:creationId xmlns:a16="http://schemas.microsoft.com/office/drawing/2014/main" id="{DDE85D79-44F7-4C33-9680-4A4747B17928}"/>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57" name="Freeform 116">
                  <a:extLst>
                    <a:ext uri="{FF2B5EF4-FFF2-40B4-BE49-F238E27FC236}">
                      <a16:creationId xmlns:a16="http://schemas.microsoft.com/office/drawing/2014/main" id="{2600A33A-C646-40D8-ABE0-E21AC83147BD}"/>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33" name="Group 105">
                <a:extLst>
                  <a:ext uri="{FF2B5EF4-FFF2-40B4-BE49-F238E27FC236}">
                    <a16:creationId xmlns:a16="http://schemas.microsoft.com/office/drawing/2014/main" id="{16ED8943-CF38-437C-A844-1F0077C18500}"/>
                  </a:ext>
                </a:extLst>
              </p:cNvPr>
              <p:cNvGrpSpPr>
                <a:grpSpLocks noChangeAspect="1"/>
              </p:cNvGrpSpPr>
              <p:nvPr/>
            </p:nvGrpSpPr>
            <p:grpSpPr bwMode="auto">
              <a:xfrm>
                <a:off x="5881116" y="4558031"/>
                <a:ext cx="103148" cy="93672"/>
                <a:chOff x="802" y="803"/>
                <a:chExt cx="381" cy="346"/>
              </a:xfrm>
              <a:solidFill>
                <a:srgbClr val="798BB3"/>
              </a:solidFill>
            </p:grpSpPr>
            <p:sp>
              <p:nvSpPr>
                <p:cNvPr id="444" name="Oval 108">
                  <a:extLst>
                    <a:ext uri="{FF2B5EF4-FFF2-40B4-BE49-F238E27FC236}">
                      <a16:creationId xmlns:a16="http://schemas.microsoft.com/office/drawing/2014/main" id="{2AAE81E7-FF18-4B6D-BCA3-5EB7BC8F8502}"/>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5" name="Oval 109">
                  <a:extLst>
                    <a:ext uri="{FF2B5EF4-FFF2-40B4-BE49-F238E27FC236}">
                      <a16:creationId xmlns:a16="http://schemas.microsoft.com/office/drawing/2014/main" id="{0F24ED11-DBAB-4AFC-8D22-41C10D9E6D85}"/>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6" name="Freeform 110">
                  <a:extLst>
                    <a:ext uri="{FF2B5EF4-FFF2-40B4-BE49-F238E27FC236}">
                      <a16:creationId xmlns:a16="http://schemas.microsoft.com/office/drawing/2014/main" id="{8C835E3E-1ADD-48C1-8AF5-3807F69BED16}"/>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7" name="Freeform 111">
                  <a:extLst>
                    <a:ext uri="{FF2B5EF4-FFF2-40B4-BE49-F238E27FC236}">
                      <a16:creationId xmlns:a16="http://schemas.microsoft.com/office/drawing/2014/main" id="{5D8338D9-DEFC-4479-B3AB-A425138923C1}"/>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8" name="Oval 112">
                  <a:extLst>
                    <a:ext uri="{FF2B5EF4-FFF2-40B4-BE49-F238E27FC236}">
                      <a16:creationId xmlns:a16="http://schemas.microsoft.com/office/drawing/2014/main" id="{698A7682-8815-41D6-8022-DFD28E9AC88E}"/>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9" name="Freeform 113">
                  <a:extLst>
                    <a:ext uri="{FF2B5EF4-FFF2-40B4-BE49-F238E27FC236}">
                      <a16:creationId xmlns:a16="http://schemas.microsoft.com/office/drawing/2014/main" id="{63F706DD-342D-49B8-98AE-06FAF048B526}"/>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50" name="Freeform 116">
                  <a:extLst>
                    <a:ext uri="{FF2B5EF4-FFF2-40B4-BE49-F238E27FC236}">
                      <a16:creationId xmlns:a16="http://schemas.microsoft.com/office/drawing/2014/main" id="{ABD0AB7C-6D84-4AB4-84C9-6C67A46A0271}"/>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34" name="Group 105">
                <a:extLst>
                  <a:ext uri="{FF2B5EF4-FFF2-40B4-BE49-F238E27FC236}">
                    <a16:creationId xmlns:a16="http://schemas.microsoft.com/office/drawing/2014/main" id="{6F6ABE39-A8EC-4222-A2DD-F9BA5F95522D}"/>
                  </a:ext>
                </a:extLst>
              </p:cNvPr>
              <p:cNvGrpSpPr>
                <a:grpSpLocks noChangeAspect="1"/>
              </p:cNvGrpSpPr>
              <p:nvPr/>
            </p:nvGrpSpPr>
            <p:grpSpPr bwMode="auto">
              <a:xfrm>
                <a:off x="6061053" y="4556598"/>
                <a:ext cx="103148" cy="93672"/>
                <a:chOff x="802" y="803"/>
                <a:chExt cx="381" cy="346"/>
              </a:xfrm>
              <a:solidFill>
                <a:srgbClr val="798BB3"/>
              </a:solidFill>
            </p:grpSpPr>
            <p:sp>
              <p:nvSpPr>
                <p:cNvPr id="437" name="Oval 108">
                  <a:extLst>
                    <a:ext uri="{FF2B5EF4-FFF2-40B4-BE49-F238E27FC236}">
                      <a16:creationId xmlns:a16="http://schemas.microsoft.com/office/drawing/2014/main" id="{31763BCD-ECF3-4847-876C-03538FA70883}"/>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38" name="Oval 109">
                  <a:extLst>
                    <a:ext uri="{FF2B5EF4-FFF2-40B4-BE49-F238E27FC236}">
                      <a16:creationId xmlns:a16="http://schemas.microsoft.com/office/drawing/2014/main" id="{09AD4836-A6E4-4326-97E3-10ED487F7C09}"/>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39" name="Freeform 110">
                  <a:extLst>
                    <a:ext uri="{FF2B5EF4-FFF2-40B4-BE49-F238E27FC236}">
                      <a16:creationId xmlns:a16="http://schemas.microsoft.com/office/drawing/2014/main" id="{F367ECC9-8741-49F6-B546-4CCB6B06A2F9}"/>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0" name="Freeform 111">
                  <a:extLst>
                    <a:ext uri="{FF2B5EF4-FFF2-40B4-BE49-F238E27FC236}">
                      <a16:creationId xmlns:a16="http://schemas.microsoft.com/office/drawing/2014/main" id="{30EF6C88-4922-46DA-B969-CE5E107EC716}"/>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1" name="Oval 112">
                  <a:extLst>
                    <a:ext uri="{FF2B5EF4-FFF2-40B4-BE49-F238E27FC236}">
                      <a16:creationId xmlns:a16="http://schemas.microsoft.com/office/drawing/2014/main" id="{BC3201D9-13C0-4269-B6F8-9B3A4F3D4FDC}"/>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2" name="Freeform 113">
                  <a:extLst>
                    <a:ext uri="{FF2B5EF4-FFF2-40B4-BE49-F238E27FC236}">
                      <a16:creationId xmlns:a16="http://schemas.microsoft.com/office/drawing/2014/main" id="{8566E941-E014-42E9-A70E-906A8A98239B}"/>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3" name="Freeform 116">
                  <a:extLst>
                    <a:ext uri="{FF2B5EF4-FFF2-40B4-BE49-F238E27FC236}">
                      <a16:creationId xmlns:a16="http://schemas.microsoft.com/office/drawing/2014/main" id="{58D70203-A6FF-459A-A1A7-C89D542903D4}"/>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435" name="Grafik 434">
                <a:extLst>
                  <a:ext uri="{FF2B5EF4-FFF2-40B4-BE49-F238E27FC236}">
                    <a16:creationId xmlns:a16="http://schemas.microsoft.com/office/drawing/2014/main" id="{6A2332B6-DD99-4133-9334-06712E6CEC41}"/>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436" name="Grafik 435">
                <a:extLst>
                  <a:ext uri="{FF2B5EF4-FFF2-40B4-BE49-F238E27FC236}">
                    <a16:creationId xmlns:a16="http://schemas.microsoft.com/office/drawing/2014/main" id="{0C517F19-916D-45FC-825B-C7018BEFBF56}"/>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458" name="Gruppieren 457">
              <a:extLst>
                <a:ext uri="{FF2B5EF4-FFF2-40B4-BE49-F238E27FC236}">
                  <a16:creationId xmlns:a16="http://schemas.microsoft.com/office/drawing/2014/main" id="{E7CFD5A9-12CA-436C-BCDB-FED19B16BF33}"/>
                </a:ext>
              </a:extLst>
            </p:cNvPr>
            <p:cNvGrpSpPr/>
            <p:nvPr/>
          </p:nvGrpSpPr>
          <p:grpSpPr>
            <a:xfrm>
              <a:off x="11082541" y="3861851"/>
              <a:ext cx="590683" cy="612648"/>
              <a:chOff x="5635547" y="4233481"/>
              <a:chExt cx="590683" cy="612648"/>
            </a:xfrm>
          </p:grpSpPr>
          <p:sp>
            <p:nvSpPr>
              <p:cNvPr id="459" name="Flussdiagramm: Magnetplattenspeicher 458">
                <a:extLst>
                  <a:ext uri="{FF2B5EF4-FFF2-40B4-BE49-F238E27FC236}">
                    <a16:creationId xmlns:a16="http://schemas.microsoft.com/office/drawing/2014/main" id="{019EF20A-1350-4C63-9410-901139DD5108}"/>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0" name="Rechteck 459">
                <a:extLst>
                  <a:ext uri="{FF2B5EF4-FFF2-40B4-BE49-F238E27FC236}">
                    <a16:creationId xmlns:a16="http://schemas.microsoft.com/office/drawing/2014/main" id="{434DC6AB-F0F6-409D-9184-9E78B7F09546}"/>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1" name="Rechteck 460">
                <a:extLst>
                  <a:ext uri="{FF2B5EF4-FFF2-40B4-BE49-F238E27FC236}">
                    <a16:creationId xmlns:a16="http://schemas.microsoft.com/office/drawing/2014/main" id="{7D44DE0A-19F4-4F1C-AAA0-77D239CE8FD7}"/>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2" name="Rechteck 461">
                <a:extLst>
                  <a:ext uri="{FF2B5EF4-FFF2-40B4-BE49-F238E27FC236}">
                    <a16:creationId xmlns:a16="http://schemas.microsoft.com/office/drawing/2014/main" id="{9C6D3BDC-B2ED-49EA-83CA-F911C534BFCC}"/>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63" name="Group 105">
                <a:extLst>
                  <a:ext uri="{FF2B5EF4-FFF2-40B4-BE49-F238E27FC236}">
                    <a16:creationId xmlns:a16="http://schemas.microsoft.com/office/drawing/2014/main" id="{AD78BA1E-2BAD-41BA-A0AB-C09C567CB939}"/>
                  </a:ext>
                </a:extLst>
              </p:cNvPr>
              <p:cNvGrpSpPr>
                <a:grpSpLocks noChangeAspect="1"/>
              </p:cNvGrpSpPr>
              <p:nvPr/>
            </p:nvGrpSpPr>
            <p:grpSpPr bwMode="auto">
              <a:xfrm>
                <a:off x="5697021" y="4556998"/>
                <a:ext cx="103148" cy="93672"/>
                <a:chOff x="802" y="803"/>
                <a:chExt cx="381" cy="346"/>
              </a:xfrm>
              <a:solidFill>
                <a:srgbClr val="798BB3"/>
              </a:solidFill>
            </p:grpSpPr>
            <p:sp>
              <p:nvSpPr>
                <p:cNvPr id="482" name="Oval 108">
                  <a:extLst>
                    <a:ext uri="{FF2B5EF4-FFF2-40B4-BE49-F238E27FC236}">
                      <a16:creationId xmlns:a16="http://schemas.microsoft.com/office/drawing/2014/main" id="{019F6C76-A486-4C4E-8C24-9CDEC6271A05}"/>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83" name="Oval 109">
                  <a:extLst>
                    <a:ext uri="{FF2B5EF4-FFF2-40B4-BE49-F238E27FC236}">
                      <a16:creationId xmlns:a16="http://schemas.microsoft.com/office/drawing/2014/main" id="{1DE1328C-657B-4366-A3C8-8EE5ABCA6029}"/>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84" name="Freeform 110">
                  <a:extLst>
                    <a:ext uri="{FF2B5EF4-FFF2-40B4-BE49-F238E27FC236}">
                      <a16:creationId xmlns:a16="http://schemas.microsoft.com/office/drawing/2014/main" id="{99FF97DC-9220-40BE-A559-F1B8BFFCE11E}"/>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85" name="Freeform 111">
                  <a:extLst>
                    <a:ext uri="{FF2B5EF4-FFF2-40B4-BE49-F238E27FC236}">
                      <a16:creationId xmlns:a16="http://schemas.microsoft.com/office/drawing/2014/main" id="{89FD6DBB-0536-4F8C-B6F2-EF46914AB36A}"/>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86" name="Oval 112">
                  <a:extLst>
                    <a:ext uri="{FF2B5EF4-FFF2-40B4-BE49-F238E27FC236}">
                      <a16:creationId xmlns:a16="http://schemas.microsoft.com/office/drawing/2014/main" id="{CF9C9B0E-1BE2-4568-B988-DCD993C09022}"/>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87" name="Freeform 113">
                  <a:extLst>
                    <a:ext uri="{FF2B5EF4-FFF2-40B4-BE49-F238E27FC236}">
                      <a16:creationId xmlns:a16="http://schemas.microsoft.com/office/drawing/2014/main" id="{0A688AB6-8123-40F0-A9B2-0D6042365764}"/>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88" name="Freeform 116">
                  <a:extLst>
                    <a:ext uri="{FF2B5EF4-FFF2-40B4-BE49-F238E27FC236}">
                      <a16:creationId xmlns:a16="http://schemas.microsoft.com/office/drawing/2014/main" id="{D3D450AC-BF32-43B9-8E35-C3778F3A917D}"/>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64" name="Group 105">
                <a:extLst>
                  <a:ext uri="{FF2B5EF4-FFF2-40B4-BE49-F238E27FC236}">
                    <a16:creationId xmlns:a16="http://schemas.microsoft.com/office/drawing/2014/main" id="{E22291A2-1B80-482E-8C56-75604678238E}"/>
                  </a:ext>
                </a:extLst>
              </p:cNvPr>
              <p:cNvGrpSpPr>
                <a:grpSpLocks noChangeAspect="1"/>
              </p:cNvGrpSpPr>
              <p:nvPr/>
            </p:nvGrpSpPr>
            <p:grpSpPr bwMode="auto">
              <a:xfrm>
                <a:off x="5881116" y="4558031"/>
                <a:ext cx="103148" cy="93672"/>
                <a:chOff x="802" y="803"/>
                <a:chExt cx="381" cy="346"/>
              </a:xfrm>
              <a:solidFill>
                <a:srgbClr val="798BB3"/>
              </a:solidFill>
            </p:grpSpPr>
            <p:sp>
              <p:nvSpPr>
                <p:cNvPr id="475" name="Oval 108">
                  <a:extLst>
                    <a:ext uri="{FF2B5EF4-FFF2-40B4-BE49-F238E27FC236}">
                      <a16:creationId xmlns:a16="http://schemas.microsoft.com/office/drawing/2014/main" id="{B5154DD5-A103-4063-BD14-575C91B0074B}"/>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76" name="Oval 109">
                  <a:extLst>
                    <a:ext uri="{FF2B5EF4-FFF2-40B4-BE49-F238E27FC236}">
                      <a16:creationId xmlns:a16="http://schemas.microsoft.com/office/drawing/2014/main" id="{B5FBE5CE-E0DC-4C01-96CC-2E992AAB44E6}"/>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77" name="Freeform 110">
                  <a:extLst>
                    <a:ext uri="{FF2B5EF4-FFF2-40B4-BE49-F238E27FC236}">
                      <a16:creationId xmlns:a16="http://schemas.microsoft.com/office/drawing/2014/main" id="{3F2337A2-49D6-4312-AF70-17BF3854A6ED}"/>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78" name="Freeform 111">
                  <a:extLst>
                    <a:ext uri="{FF2B5EF4-FFF2-40B4-BE49-F238E27FC236}">
                      <a16:creationId xmlns:a16="http://schemas.microsoft.com/office/drawing/2014/main" id="{B09F72F8-649B-4230-BD19-4376F03DD003}"/>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79" name="Oval 112">
                  <a:extLst>
                    <a:ext uri="{FF2B5EF4-FFF2-40B4-BE49-F238E27FC236}">
                      <a16:creationId xmlns:a16="http://schemas.microsoft.com/office/drawing/2014/main" id="{C0B5AFBD-9C31-4DAA-9CCF-B41B233B3FE4}"/>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80" name="Freeform 113">
                  <a:extLst>
                    <a:ext uri="{FF2B5EF4-FFF2-40B4-BE49-F238E27FC236}">
                      <a16:creationId xmlns:a16="http://schemas.microsoft.com/office/drawing/2014/main" id="{E881F30C-F730-4A72-B56A-020BF033BC8E}"/>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81" name="Freeform 116">
                  <a:extLst>
                    <a:ext uri="{FF2B5EF4-FFF2-40B4-BE49-F238E27FC236}">
                      <a16:creationId xmlns:a16="http://schemas.microsoft.com/office/drawing/2014/main" id="{00592E8B-4834-4202-AAD4-D877CB093A31}"/>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65" name="Group 105">
                <a:extLst>
                  <a:ext uri="{FF2B5EF4-FFF2-40B4-BE49-F238E27FC236}">
                    <a16:creationId xmlns:a16="http://schemas.microsoft.com/office/drawing/2014/main" id="{F24C7188-E822-48E6-9678-F89AA7D0E9CE}"/>
                  </a:ext>
                </a:extLst>
              </p:cNvPr>
              <p:cNvGrpSpPr>
                <a:grpSpLocks noChangeAspect="1"/>
              </p:cNvGrpSpPr>
              <p:nvPr/>
            </p:nvGrpSpPr>
            <p:grpSpPr bwMode="auto">
              <a:xfrm>
                <a:off x="6061053" y="4556598"/>
                <a:ext cx="103148" cy="93672"/>
                <a:chOff x="802" y="803"/>
                <a:chExt cx="381" cy="346"/>
              </a:xfrm>
              <a:solidFill>
                <a:srgbClr val="798BB3"/>
              </a:solidFill>
            </p:grpSpPr>
            <p:sp>
              <p:nvSpPr>
                <p:cNvPr id="468" name="Oval 108">
                  <a:extLst>
                    <a:ext uri="{FF2B5EF4-FFF2-40B4-BE49-F238E27FC236}">
                      <a16:creationId xmlns:a16="http://schemas.microsoft.com/office/drawing/2014/main" id="{153C71EF-7235-480D-A209-0A5F4BC1BC47}"/>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69" name="Oval 109">
                  <a:extLst>
                    <a:ext uri="{FF2B5EF4-FFF2-40B4-BE49-F238E27FC236}">
                      <a16:creationId xmlns:a16="http://schemas.microsoft.com/office/drawing/2014/main" id="{F9A98C7A-DAEA-46E6-BACA-F6AF9B279393}"/>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70" name="Freeform 110">
                  <a:extLst>
                    <a:ext uri="{FF2B5EF4-FFF2-40B4-BE49-F238E27FC236}">
                      <a16:creationId xmlns:a16="http://schemas.microsoft.com/office/drawing/2014/main" id="{FA4C7C7D-A19E-4E27-AFEE-81CF62F8F3DF}"/>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71" name="Freeform 111">
                  <a:extLst>
                    <a:ext uri="{FF2B5EF4-FFF2-40B4-BE49-F238E27FC236}">
                      <a16:creationId xmlns:a16="http://schemas.microsoft.com/office/drawing/2014/main" id="{596E2B09-5B25-4D89-AB0D-4BC93F3F6D7D}"/>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72" name="Oval 112">
                  <a:extLst>
                    <a:ext uri="{FF2B5EF4-FFF2-40B4-BE49-F238E27FC236}">
                      <a16:creationId xmlns:a16="http://schemas.microsoft.com/office/drawing/2014/main" id="{CD7B4110-6D83-4A8E-82AB-03E565075217}"/>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73" name="Freeform 113">
                  <a:extLst>
                    <a:ext uri="{FF2B5EF4-FFF2-40B4-BE49-F238E27FC236}">
                      <a16:creationId xmlns:a16="http://schemas.microsoft.com/office/drawing/2014/main" id="{3BA0CBE5-AF33-415B-B45F-DA7193BE5192}"/>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74" name="Freeform 116">
                  <a:extLst>
                    <a:ext uri="{FF2B5EF4-FFF2-40B4-BE49-F238E27FC236}">
                      <a16:creationId xmlns:a16="http://schemas.microsoft.com/office/drawing/2014/main" id="{0159DE6B-4305-4A41-85A6-651B4CDAE1EB}"/>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466" name="Grafik 465">
                <a:extLst>
                  <a:ext uri="{FF2B5EF4-FFF2-40B4-BE49-F238E27FC236}">
                    <a16:creationId xmlns:a16="http://schemas.microsoft.com/office/drawing/2014/main" id="{5CBACB44-79AC-4DD2-A303-9048B6477D2E}"/>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467" name="Grafik 466">
                <a:extLst>
                  <a:ext uri="{FF2B5EF4-FFF2-40B4-BE49-F238E27FC236}">
                    <a16:creationId xmlns:a16="http://schemas.microsoft.com/office/drawing/2014/main" id="{5E5CB1B5-EFF0-4A25-B63F-01CF3ADCD074}"/>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489" name="Gruppieren 488">
              <a:extLst>
                <a:ext uri="{FF2B5EF4-FFF2-40B4-BE49-F238E27FC236}">
                  <a16:creationId xmlns:a16="http://schemas.microsoft.com/office/drawing/2014/main" id="{25BE570D-DE52-46FF-8613-F2A1699CE79D}"/>
                </a:ext>
              </a:extLst>
            </p:cNvPr>
            <p:cNvGrpSpPr/>
            <p:nvPr/>
          </p:nvGrpSpPr>
          <p:grpSpPr>
            <a:xfrm>
              <a:off x="10809160" y="5852474"/>
              <a:ext cx="590683" cy="612648"/>
              <a:chOff x="5635547" y="4233481"/>
              <a:chExt cx="590683" cy="612648"/>
            </a:xfrm>
          </p:grpSpPr>
          <p:sp>
            <p:nvSpPr>
              <p:cNvPr id="490" name="Flussdiagramm: Magnetplattenspeicher 489">
                <a:extLst>
                  <a:ext uri="{FF2B5EF4-FFF2-40B4-BE49-F238E27FC236}">
                    <a16:creationId xmlns:a16="http://schemas.microsoft.com/office/drawing/2014/main" id="{17C89F45-4BD5-4F35-84CB-EBED9394C095}"/>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1" name="Rechteck 490">
                <a:extLst>
                  <a:ext uri="{FF2B5EF4-FFF2-40B4-BE49-F238E27FC236}">
                    <a16:creationId xmlns:a16="http://schemas.microsoft.com/office/drawing/2014/main" id="{F2110BF2-3E8A-4BE9-98CA-1FA7FB231DDE}"/>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2" name="Rechteck 491">
                <a:extLst>
                  <a:ext uri="{FF2B5EF4-FFF2-40B4-BE49-F238E27FC236}">
                    <a16:creationId xmlns:a16="http://schemas.microsoft.com/office/drawing/2014/main" id="{3884D421-DFC9-47EA-B393-CE32C52949CC}"/>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3" name="Rechteck 492">
                <a:extLst>
                  <a:ext uri="{FF2B5EF4-FFF2-40B4-BE49-F238E27FC236}">
                    <a16:creationId xmlns:a16="http://schemas.microsoft.com/office/drawing/2014/main" id="{16EDAFE5-B7CF-4828-9398-E420CDF3175E}"/>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94" name="Group 105">
                <a:extLst>
                  <a:ext uri="{FF2B5EF4-FFF2-40B4-BE49-F238E27FC236}">
                    <a16:creationId xmlns:a16="http://schemas.microsoft.com/office/drawing/2014/main" id="{108A8E70-A85A-4F93-AEF3-97D4258865D1}"/>
                  </a:ext>
                </a:extLst>
              </p:cNvPr>
              <p:cNvGrpSpPr>
                <a:grpSpLocks noChangeAspect="1"/>
              </p:cNvGrpSpPr>
              <p:nvPr/>
            </p:nvGrpSpPr>
            <p:grpSpPr bwMode="auto">
              <a:xfrm>
                <a:off x="5697021" y="4556998"/>
                <a:ext cx="103148" cy="93672"/>
                <a:chOff x="802" y="803"/>
                <a:chExt cx="381" cy="346"/>
              </a:xfrm>
              <a:solidFill>
                <a:srgbClr val="798BB3"/>
              </a:solidFill>
            </p:grpSpPr>
            <p:sp>
              <p:nvSpPr>
                <p:cNvPr id="513" name="Oval 108">
                  <a:extLst>
                    <a:ext uri="{FF2B5EF4-FFF2-40B4-BE49-F238E27FC236}">
                      <a16:creationId xmlns:a16="http://schemas.microsoft.com/office/drawing/2014/main" id="{6BB217A1-2A91-401F-88A9-BC53D8FD1A8B}"/>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4" name="Oval 109">
                  <a:extLst>
                    <a:ext uri="{FF2B5EF4-FFF2-40B4-BE49-F238E27FC236}">
                      <a16:creationId xmlns:a16="http://schemas.microsoft.com/office/drawing/2014/main" id="{9ED7A020-0D79-4705-89E7-856C0222BD40}"/>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5" name="Freeform 110">
                  <a:extLst>
                    <a:ext uri="{FF2B5EF4-FFF2-40B4-BE49-F238E27FC236}">
                      <a16:creationId xmlns:a16="http://schemas.microsoft.com/office/drawing/2014/main" id="{9522F420-692E-4BAC-8550-EEA152506EEA}"/>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6" name="Freeform 111">
                  <a:extLst>
                    <a:ext uri="{FF2B5EF4-FFF2-40B4-BE49-F238E27FC236}">
                      <a16:creationId xmlns:a16="http://schemas.microsoft.com/office/drawing/2014/main" id="{21A44F5A-F0C2-4543-B0E6-1842AD650EE9}"/>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7" name="Oval 112">
                  <a:extLst>
                    <a:ext uri="{FF2B5EF4-FFF2-40B4-BE49-F238E27FC236}">
                      <a16:creationId xmlns:a16="http://schemas.microsoft.com/office/drawing/2014/main" id="{687DF4F8-B65F-479C-8E25-AB839BFD9621}"/>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8" name="Freeform 113">
                  <a:extLst>
                    <a:ext uri="{FF2B5EF4-FFF2-40B4-BE49-F238E27FC236}">
                      <a16:creationId xmlns:a16="http://schemas.microsoft.com/office/drawing/2014/main" id="{2D034F41-6F10-4F57-A2A3-0487B1FBFD03}"/>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9" name="Freeform 116">
                  <a:extLst>
                    <a:ext uri="{FF2B5EF4-FFF2-40B4-BE49-F238E27FC236}">
                      <a16:creationId xmlns:a16="http://schemas.microsoft.com/office/drawing/2014/main" id="{3D7E3D8C-0C75-4CD7-BA03-AE3C866E90DB}"/>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95" name="Group 105">
                <a:extLst>
                  <a:ext uri="{FF2B5EF4-FFF2-40B4-BE49-F238E27FC236}">
                    <a16:creationId xmlns:a16="http://schemas.microsoft.com/office/drawing/2014/main" id="{E4A922F9-4266-4212-A276-4EDE3F18DCFE}"/>
                  </a:ext>
                </a:extLst>
              </p:cNvPr>
              <p:cNvGrpSpPr>
                <a:grpSpLocks noChangeAspect="1"/>
              </p:cNvGrpSpPr>
              <p:nvPr/>
            </p:nvGrpSpPr>
            <p:grpSpPr bwMode="auto">
              <a:xfrm>
                <a:off x="5881116" y="4558031"/>
                <a:ext cx="103148" cy="93672"/>
                <a:chOff x="802" y="803"/>
                <a:chExt cx="381" cy="346"/>
              </a:xfrm>
              <a:solidFill>
                <a:srgbClr val="798BB3"/>
              </a:solidFill>
            </p:grpSpPr>
            <p:sp>
              <p:nvSpPr>
                <p:cNvPr id="506" name="Oval 108">
                  <a:extLst>
                    <a:ext uri="{FF2B5EF4-FFF2-40B4-BE49-F238E27FC236}">
                      <a16:creationId xmlns:a16="http://schemas.microsoft.com/office/drawing/2014/main" id="{6E79F21D-FD03-4B43-AFF7-3DD8B934495D}"/>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7" name="Oval 109">
                  <a:extLst>
                    <a:ext uri="{FF2B5EF4-FFF2-40B4-BE49-F238E27FC236}">
                      <a16:creationId xmlns:a16="http://schemas.microsoft.com/office/drawing/2014/main" id="{1EC766B8-0CF9-4C73-98D4-E04D95730E62}"/>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8" name="Freeform 110">
                  <a:extLst>
                    <a:ext uri="{FF2B5EF4-FFF2-40B4-BE49-F238E27FC236}">
                      <a16:creationId xmlns:a16="http://schemas.microsoft.com/office/drawing/2014/main" id="{9E78C1E5-6495-4329-86C2-3DD93EDFB7D6}"/>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9" name="Freeform 111">
                  <a:extLst>
                    <a:ext uri="{FF2B5EF4-FFF2-40B4-BE49-F238E27FC236}">
                      <a16:creationId xmlns:a16="http://schemas.microsoft.com/office/drawing/2014/main" id="{A5375354-A818-4317-B545-A6B91D30023B}"/>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0" name="Oval 112">
                  <a:extLst>
                    <a:ext uri="{FF2B5EF4-FFF2-40B4-BE49-F238E27FC236}">
                      <a16:creationId xmlns:a16="http://schemas.microsoft.com/office/drawing/2014/main" id="{AAE3A1E9-2302-4723-B045-ED2CAA3998A8}"/>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1" name="Freeform 113">
                  <a:extLst>
                    <a:ext uri="{FF2B5EF4-FFF2-40B4-BE49-F238E27FC236}">
                      <a16:creationId xmlns:a16="http://schemas.microsoft.com/office/drawing/2014/main" id="{FE9E9915-3DE1-4737-B106-07236BF4E86F}"/>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2" name="Freeform 116">
                  <a:extLst>
                    <a:ext uri="{FF2B5EF4-FFF2-40B4-BE49-F238E27FC236}">
                      <a16:creationId xmlns:a16="http://schemas.microsoft.com/office/drawing/2014/main" id="{F4502B1A-7BC0-4F00-B7E3-07C202FB8802}"/>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96" name="Group 105">
                <a:extLst>
                  <a:ext uri="{FF2B5EF4-FFF2-40B4-BE49-F238E27FC236}">
                    <a16:creationId xmlns:a16="http://schemas.microsoft.com/office/drawing/2014/main" id="{4A9B7465-6AE6-4B48-B00F-E5C9CE8EAB60}"/>
                  </a:ext>
                </a:extLst>
              </p:cNvPr>
              <p:cNvGrpSpPr>
                <a:grpSpLocks noChangeAspect="1"/>
              </p:cNvGrpSpPr>
              <p:nvPr/>
            </p:nvGrpSpPr>
            <p:grpSpPr bwMode="auto">
              <a:xfrm>
                <a:off x="6061053" y="4556598"/>
                <a:ext cx="103148" cy="93672"/>
                <a:chOff x="802" y="803"/>
                <a:chExt cx="381" cy="346"/>
              </a:xfrm>
              <a:solidFill>
                <a:srgbClr val="798BB3"/>
              </a:solidFill>
            </p:grpSpPr>
            <p:sp>
              <p:nvSpPr>
                <p:cNvPr id="499" name="Oval 108">
                  <a:extLst>
                    <a:ext uri="{FF2B5EF4-FFF2-40B4-BE49-F238E27FC236}">
                      <a16:creationId xmlns:a16="http://schemas.microsoft.com/office/drawing/2014/main" id="{BE0510D9-F133-4F8F-8D6F-F4259BC4269B}"/>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0" name="Oval 109">
                  <a:extLst>
                    <a:ext uri="{FF2B5EF4-FFF2-40B4-BE49-F238E27FC236}">
                      <a16:creationId xmlns:a16="http://schemas.microsoft.com/office/drawing/2014/main" id="{9ACF0AF5-F592-48B4-BBA0-BCEEFFD7EE4B}"/>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1" name="Freeform 110">
                  <a:extLst>
                    <a:ext uri="{FF2B5EF4-FFF2-40B4-BE49-F238E27FC236}">
                      <a16:creationId xmlns:a16="http://schemas.microsoft.com/office/drawing/2014/main" id="{17824155-E975-42F3-B813-BBED0A14A3BC}"/>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2" name="Freeform 111">
                  <a:extLst>
                    <a:ext uri="{FF2B5EF4-FFF2-40B4-BE49-F238E27FC236}">
                      <a16:creationId xmlns:a16="http://schemas.microsoft.com/office/drawing/2014/main" id="{0476C5AF-C382-4F6B-8B6A-880374E7BC5E}"/>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3" name="Oval 112">
                  <a:extLst>
                    <a:ext uri="{FF2B5EF4-FFF2-40B4-BE49-F238E27FC236}">
                      <a16:creationId xmlns:a16="http://schemas.microsoft.com/office/drawing/2014/main" id="{33555E4B-8AB7-4A64-8E1A-506534DB1508}"/>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4" name="Freeform 113">
                  <a:extLst>
                    <a:ext uri="{FF2B5EF4-FFF2-40B4-BE49-F238E27FC236}">
                      <a16:creationId xmlns:a16="http://schemas.microsoft.com/office/drawing/2014/main" id="{2503B369-3142-496B-A692-D9CFAE34561A}"/>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5" name="Freeform 116">
                  <a:extLst>
                    <a:ext uri="{FF2B5EF4-FFF2-40B4-BE49-F238E27FC236}">
                      <a16:creationId xmlns:a16="http://schemas.microsoft.com/office/drawing/2014/main" id="{66B6A2E4-E487-4E85-B03B-A7D6C41FC033}"/>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497" name="Grafik 496">
                <a:extLst>
                  <a:ext uri="{FF2B5EF4-FFF2-40B4-BE49-F238E27FC236}">
                    <a16:creationId xmlns:a16="http://schemas.microsoft.com/office/drawing/2014/main" id="{96F6FE24-831A-4E6A-91F6-0364CBEB84FD}"/>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498" name="Grafik 497">
                <a:extLst>
                  <a:ext uri="{FF2B5EF4-FFF2-40B4-BE49-F238E27FC236}">
                    <a16:creationId xmlns:a16="http://schemas.microsoft.com/office/drawing/2014/main" id="{47C43D5F-7BA5-421F-8255-3CF14C901FE3}"/>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cxnSp>
          <p:nvCxnSpPr>
            <p:cNvPr id="520" name="Gerader Verbinder 519">
              <a:extLst>
                <a:ext uri="{FF2B5EF4-FFF2-40B4-BE49-F238E27FC236}">
                  <a16:creationId xmlns:a16="http://schemas.microsoft.com/office/drawing/2014/main" id="{5E74919A-700D-4F16-9855-D3084CE42F8F}"/>
                </a:ext>
              </a:extLst>
            </p:cNvPr>
            <p:cNvCxnSpPr>
              <a:cxnSpLocks/>
            </p:cNvCxnSpPr>
            <p:nvPr/>
          </p:nvCxnSpPr>
          <p:spPr>
            <a:xfrm flipH="1" flipV="1">
              <a:off x="9569557" y="5985646"/>
              <a:ext cx="1108223" cy="261767"/>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21" name="Gerader Verbinder 520">
              <a:extLst>
                <a:ext uri="{FF2B5EF4-FFF2-40B4-BE49-F238E27FC236}">
                  <a16:creationId xmlns:a16="http://schemas.microsoft.com/office/drawing/2014/main" id="{E89E5F17-82D1-4F76-8D8C-8FF0B939E495}"/>
                </a:ext>
              </a:extLst>
            </p:cNvPr>
            <p:cNvCxnSpPr>
              <a:cxnSpLocks/>
            </p:cNvCxnSpPr>
            <p:nvPr/>
          </p:nvCxnSpPr>
          <p:spPr>
            <a:xfrm flipH="1">
              <a:off x="11210141" y="4601657"/>
              <a:ext cx="148290" cy="117832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22" name="Gerader Verbinder 521">
              <a:extLst>
                <a:ext uri="{FF2B5EF4-FFF2-40B4-BE49-F238E27FC236}">
                  <a16:creationId xmlns:a16="http://schemas.microsoft.com/office/drawing/2014/main" id="{F718C782-6A7C-498C-8BF1-B1830C5FDF0D}"/>
                </a:ext>
              </a:extLst>
            </p:cNvPr>
            <p:cNvCxnSpPr>
              <a:cxnSpLocks/>
            </p:cNvCxnSpPr>
            <p:nvPr/>
          </p:nvCxnSpPr>
          <p:spPr>
            <a:xfrm flipH="1" flipV="1">
              <a:off x="10483710" y="4174018"/>
              <a:ext cx="444323" cy="174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23" name="Gerader Verbinder 522">
              <a:extLst>
                <a:ext uri="{FF2B5EF4-FFF2-40B4-BE49-F238E27FC236}">
                  <a16:creationId xmlns:a16="http://schemas.microsoft.com/office/drawing/2014/main" id="{8971FA5C-C1C1-4EE0-8646-D1AA3D1DEBF3}"/>
                </a:ext>
              </a:extLst>
            </p:cNvPr>
            <p:cNvCxnSpPr>
              <a:cxnSpLocks/>
            </p:cNvCxnSpPr>
            <p:nvPr/>
          </p:nvCxnSpPr>
          <p:spPr>
            <a:xfrm>
              <a:off x="10915277" y="5508558"/>
              <a:ext cx="95180" cy="271424"/>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24" name="Gerader Verbinder 523">
              <a:extLst>
                <a:ext uri="{FF2B5EF4-FFF2-40B4-BE49-F238E27FC236}">
                  <a16:creationId xmlns:a16="http://schemas.microsoft.com/office/drawing/2014/main" id="{54E25CD5-86D0-4403-B684-6C88BDAFC2C1}"/>
                </a:ext>
              </a:extLst>
            </p:cNvPr>
            <p:cNvCxnSpPr>
              <a:cxnSpLocks/>
            </p:cNvCxnSpPr>
            <p:nvPr/>
          </p:nvCxnSpPr>
          <p:spPr>
            <a:xfrm flipH="1" flipV="1">
              <a:off x="6689703" y="4937104"/>
              <a:ext cx="229520" cy="353757"/>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25" name="Gerader Verbinder 524">
              <a:extLst>
                <a:ext uri="{FF2B5EF4-FFF2-40B4-BE49-F238E27FC236}">
                  <a16:creationId xmlns:a16="http://schemas.microsoft.com/office/drawing/2014/main" id="{17B4E568-386C-4537-8103-7F68A1FE3A85}"/>
                </a:ext>
              </a:extLst>
            </p:cNvPr>
            <p:cNvCxnSpPr>
              <a:cxnSpLocks/>
            </p:cNvCxnSpPr>
            <p:nvPr/>
          </p:nvCxnSpPr>
          <p:spPr>
            <a:xfrm flipH="1">
              <a:off x="6982694" y="4322146"/>
              <a:ext cx="368194" cy="23126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526" name="Textfeld 525">
              <a:extLst>
                <a:ext uri="{FF2B5EF4-FFF2-40B4-BE49-F238E27FC236}">
                  <a16:creationId xmlns:a16="http://schemas.microsoft.com/office/drawing/2014/main" id="{15B53EC6-91CA-433F-B0AE-48E1037ED3BD}"/>
                </a:ext>
              </a:extLst>
            </p:cNvPr>
            <p:cNvSpPr txBox="1"/>
            <p:nvPr/>
          </p:nvSpPr>
          <p:spPr>
            <a:xfrm>
              <a:off x="11174811" y="3735210"/>
              <a:ext cx="436384" cy="436384"/>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2400"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10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7" name="Textfeld 526">
              <a:extLst>
                <a:ext uri="{FF2B5EF4-FFF2-40B4-BE49-F238E27FC236}">
                  <a16:creationId xmlns:a16="http://schemas.microsoft.com/office/drawing/2014/main" id="{9C6E2484-F740-4B9B-828C-A5A08D24AC31}"/>
                </a:ext>
              </a:extLst>
            </p:cNvPr>
            <p:cNvSpPr txBox="1"/>
            <p:nvPr/>
          </p:nvSpPr>
          <p:spPr>
            <a:xfrm>
              <a:off x="8293508" y="4592025"/>
              <a:ext cx="436384" cy="436384"/>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2400"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10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28" name="Gerader Verbinder 527">
              <a:extLst>
                <a:ext uri="{FF2B5EF4-FFF2-40B4-BE49-F238E27FC236}">
                  <a16:creationId xmlns:a16="http://schemas.microsoft.com/office/drawing/2014/main" id="{7DE2FAC9-1714-4B7E-8875-37BF23BC4101}"/>
                </a:ext>
              </a:extLst>
            </p:cNvPr>
            <p:cNvCxnSpPr>
              <a:cxnSpLocks/>
            </p:cNvCxnSpPr>
            <p:nvPr/>
          </p:nvCxnSpPr>
          <p:spPr>
            <a:xfrm flipH="1">
              <a:off x="10985013" y="4568734"/>
              <a:ext cx="168489" cy="26285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529" name="Group 105">
            <a:extLst>
              <a:ext uri="{FF2B5EF4-FFF2-40B4-BE49-F238E27FC236}">
                <a16:creationId xmlns:a16="http://schemas.microsoft.com/office/drawing/2014/main" id="{D3F9E92C-A9AD-4FE2-8D7D-E00442E9F7D6}"/>
              </a:ext>
            </a:extLst>
          </p:cNvPr>
          <p:cNvGrpSpPr>
            <a:grpSpLocks noChangeAspect="1"/>
          </p:cNvGrpSpPr>
          <p:nvPr/>
        </p:nvGrpSpPr>
        <p:grpSpPr bwMode="auto">
          <a:xfrm>
            <a:off x="8804590" y="2214685"/>
            <a:ext cx="402303" cy="365345"/>
            <a:chOff x="802" y="803"/>
            <a:chExt cx="381" cy="346"/>
          </a:xfrm>
          <a:solidFill>
            <a:schemeClr val="bg1"/>
          </a:solidFill>
        </p:grpSpPr>
        <p:sp>
          <p:nvSpPr>
            <p:cNvPr id="530" name="Oval 108">
              <a:extLst>
                <a:ext uri="{FF2B5EF4-FFF2-40B4-BE49-F238E27FC236}">
                  <a16:creationId xmlns:a16="http://schemas.microsoft.com/office/drawing/2014/main" id="{C61D3EB9-7C0B-4D8F-A746-04C7C46D5936}"/>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1" name="Oval 109">
              <a:extLst>
                <a:ext uri="{FF2B5EF4-FFF2-40B4-BE49-F238E27FC236}">
                  <a16:creationId xmlns:a16="http://schemas.microsoft.com/office/drawing/2014/main" id="{85512552-4BA9-4675-A6AE-EDDB698D517B}"/>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2" name="Freeform 110">
              <a:extLst>
                <a:ext uri="{FF2B5EF4-FFF2-40B4-BE49-F238E27FC236}">
                  <a16:creationId xmlns:a16="http://schemas.microsoft.com/office/drawing/2014/main" id="{B98937F1-99D3-4C3E-8427-92D5BB818D35}"/>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3" name="Freeform 111">
              <a:extLst>
                <a:ext uri="{FF2B5EF4-FFF2-40B4-BE49-F238E27FC236}">
                  <a16:creationId xmlns:a16="http://schemas.microsoft.com/office/drawing/2014/main" id="{E75A0610-5E0D-41B2-8061-4E50AC1E9688}"/>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4" name="Oval 112">
              <a:extLst>
                <a:ext uri="{FF2B5EF4-FFF2-40B4-BE49-F238E27FC236}">
                  <a16:creationId xmlns:a16="http://schemas.microsoft.com/office/drawing/2014/main" id="{7A994DF3-CDE7-455C-BD46-0F35829BD71F}"/>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5" name="Freeform 113">
              <a:extLst>
                <a:ext uri="{FF2B5EF4-FFF2-40B4-BE49-F238E27FC236}">
                  <a16:creationId xmlns:a16="http://schemas.microsoft.com/office/drawing/2014/main" id="{B7260333-C472-4AE2-803F-C982B55CB2D7}"/>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6" name="Freeform 116">
              <a:extLst>
                <a:ext uri="{FF2B5EF4-FFF2-40B4-BE49-F238E27FC236}">
                  <a16:creationId xmlns:a16="http://schemas.microsoft.com/office/drawing/2014/main" id="{119F328D-E0F1-4A19-8ECD-B09A48DF7735}"/>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37" name="Group 105">
            <a:extLst>
              <a:ext uri="{FF2B5EF4-FFF2-40B4-BE49-F238E27FC236}">
                <a16:creationId xmlns:a16="http://schemas.microsoft.com/office/drawing/2014/main" id="{7E97765B-8487-4BA7-BDD6-6977EFEEB603}"/>
              </a:ext>
            </a:extLst>
          </p:cNvPr>
          <p:cNvGrpSpPr>
            <a:grpSpLocks noChangeAspect="1"/>
          </p:cNvGrpSpPr>
          <p:nvPr/>
        </p:nvGrpSpPr>
        <p:grpSpPr bwMode="auto">
          <a:xfrm>
            <a:off x="8910711" y="3083026"/>
            <a:ext cx="178801" cy="112548"/>
            <a:chOff x="802" y="803"/>
            <a:chExt cx="224" cy="141"/>
          </a:xfrm>
          <a:solidFill>
            <a:schemeClr val="bg1"/>
          </a:solidFill>
        </p:grpSpPr>
        <p:sp>
          <p:nvSpPr>
            <p:cNvPr id="542" name="Oval 112">
              <a:extLst>
                <a:ext uri="{FF2B5EF4-FFF2-40B4-BE49-F238E27FC236}">
                  <a16:creationId xmlns:a16="http://schemas.microsoft.com/office/drawing/2014/main" id="{7F90C35F-83B6-409E-B5F2-24B9EB4AFD32}"/>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43" name="Freeform 113">
              <a:extLst>
                <a:ext uri="{FF2B5EF4-FFF2-40B4-BE49-F238E27FC236}">
                  <a16:creationId xmlns:a16="http://schemas.microsoft.com/office/drawing/2014/main" id="{617DCCFB-D129-43F3-96EE-5AC27A1DC408}"/>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45" name="Group 105">
            <a:extLst>
              <a:ext uri="{FF2B5EF4-FFF2-40B4-BE49-F238E27FC236}">
                <a16:creationId xmlns:a16="http://schemas.microsoft.com/office/drawing/2014/main" id="{F1F6F172-7AF8-468F-AC26-45E9F352E9E2}"/>
              </a:ext>
            </a:extLst>
          </p:cNvPr>
          <p:cNvGrpSpPr>
            <a:grpSpLocks noChangeAspect="1"/>
          </p:cNvGrpSpPr>
          <p:nvPr/>
        </p:nvGrpSpPr>
        <p:grpSpPr bwMode="auto">
          <a:xfrm>
            <a:off x="8019139" y="2892443"/>
            <a:ext cx="178801" cy="112548"/>
            <a:chOff x="802" y="803"/>
            <a:chExt cx="224" cy="141"/>
          </a:xfrm>
          <a:solidFill>
            <a:schemeClr val="bg1"/>
          </a:solidFill>
        </p:grpSpPr>
        <p:sp>
          <p:nvSpPr>
            <p:cNvPr id="546" name="Oval 112">
              <a:extLst>
                <a:ext uri="{FF2B5EF4-FFF2-40B4-BE49-F238E27FC236}">
                  <a16:creationId xmlns:a16="http://schemas.microsoft.com/office/drawing/2014/main" id="{8074E85F-7E1A-450C-A3B8-39035DC01044}"/>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47" name="Freeform 113">
              <a:extLst>
                <a:ext uri="{FF2B5EF4-FFF2-40B4-BE49-F238E27FC236}">
                  <a16:creationId xmlns:a16="http://schemas.microsoft.com/office/drawing/2014/main" id="{44AE5781-E872-4F52-AFBA-955BBFB5C234}"/>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48" name="Group 105">
            <a:extLst>
              <a:ext uri="{FF2B5EF4-FFF2-40B4-BE49-F238E27FC236}">
                <a16:creationId xmlns:a16="http://schemas.microsoft.com/office/drawing/2014/main" id="{6C19EA0B-6B21-4D94-8B60-E5C44754E60C}"/>
              </a:ext>
            </a:extLst>
          </p:cNvPr>
          <p:cNvGrpSpPr>
            <a:grpSpLocks noChangeAspect="1"/>
          </p:cNvGrpSpPr>
          <p:nvPr/>
        </p:nvGrpSpPr>
        <p:grpSpPr bwMode="auto">
          <a:xfrm>
            <a:off x="7544743" y="2280058"/>
            <a:ext cx="178801" cy="112548"/>
            <a:chOff x="802" y="803"/>
            <a:chExt cx="224" cy="141"/>
          </a:xfrm>
          <a:solidFill>
            <a:schemeClr val="bg1"/>
          </a:solidFill>
        </p:grpSpPr>
        <p:sp>
          <p:nvSpPr>
            <p:cNvPr id="549" name="Oval 112">
              <a:extLst>
                <a:ext uri="{FF2B5EF4-FFF2-40B4-BE49-F238E27FC236}">
                  <a16:creationId xmlns:a16="http://schemas.microsoft.com/office/drawing/2014/main" id="{D1EBEC48-500B-4DCF-9EEC-27A274A0009E}"/>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50" name="Freeform 113">
              <a:extLst>
                <a:ext uri="{FF2B5EF4-FFF2-40B4-BE49-F238E27FC236}">
                  <a16:creationId xmlns:a16="http://schemas.microsoft.com/office/drawing/2014/main" id="{CFDF74A4-891D-46F2-B8DE-2C37266BF25E}"/>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51" name="Group 105">
            <a:extLst>
              <a:ext uri="{FF2B5EF4-FFF2-40B4-BE49-F238E27FC236}">
                <a16:creationId xmlns:a16="http://schemas.microsoft.com/office/drawing/2014/main" id="{D5DB908A-982D-44BA-9673-870F6EDC1E15}"/>
              </a:ext>
            </a:extLst>
          </p:cNvPr>
          <p:cNvGrpSpPr>
            <a:grpSpLocks noChangeAspect="1"/>
          </p:cNvGrpSpPr>
          <p:nvPr/>
        </p:nvGrpSpPr>
        <p:grpSpPr bwMode="auto">
          <a:xfrm>
            <a:off x="8060247" y="1744221"/>
            <a:ext cx="178801" cy="112548"/>
            <a:chOff x="802" y="803"/>
            <a:chExt cx="224" cy="141"/>
          </a:xfrm>
          <a:solidFill>
            <a:schemeClr val="bg1"/>
          </a:solidFill>
        </p:grpSpPr>
        <p:sp>
          <p:nvSpPr>
            <p:cNvPr id="552" name="Oval 112">
              <a:extLst>
                <a:ext uri="{FF2B5EF4-FFF2-40B4-BE49-F238E27FC236}">
                  <a16:creationId xmlns:a16="http://schemas.microsoft.com/office/drawing/2014/main" id="{42ECCFE0-4842-4DEB-9CA4-BEE46067422C}"/>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53" name="Freeform 113">
              <a:extLst>
                <a:ext uri="{FF2B5EF4-FFF2-40B4-BE49-F238E27FC236}">
                  <a16:creationId xmlns:a16="http://schemas.microsoft.com/office/drawing/2014/main" id="{AD7F5CF7-AADC-4F09-AE01-D76B2F8E583A}"/>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54" name="Group 105">
            <a:extLst>
              <a:ext uri="{FF2B5EF4-FFF2-40B4-BE49-F238E27FC236}">
                <a16:creationId xmlns:a16="http://schemas.microsoft.com/office/drawing/2014/main" id="{3F29BE5F-6141-448C-9A48-7C967CD545EE}"/>
              </a:ext>
            </a:extLst>
          </p:cNvPr>
          <p:cNvGrpSpPr>
            <a:grpSpLocks noChangeAspect="1"/>
          </p:cNvGrpSpPr>
          <p:nvPr/>
        </p:nvGrpSpPr>
        <p:grpSpPr bwMode="auto">
          <a:xfrm>
            <a:off x="8908193" y="1515214"/>
            <a:ext cx="178801" cy="112548"/>
            <a:chOff x="802" y="803"/>
            <a:chExt cx="224" cy="141"/>
          </a:xfrm>
          <a:solidFill>
            <a:schemeClr val="bg1"/>
          </a:solidFill>
        </p:grpSpPr>
        <p:sp>
          <p:nvSpPr>
            <p:cNvPr id="555" name="Oval 112">
              <a:extLst>
                <a:ext uri="{FF2B5EF4-FFF2-40B4-BE49-F238E27FC236}">
                  <a16:creationId xmlns:a16="http://schemas.microsoft.com/office/drawing/2014/main" id="{13BDDC46-AAF1-4B90-9DE7-7D7264F33887}"/>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56" name="Freeform 113">
              <a:extLst>
                <a:ext uri="{FF2B5EF4-FFF2-40B4-BE49-F238E27FC236}">
                  <a16:creationId xmlns:a16="http://schemas.microsoft.com/office/drawing/2014/main" id="{E444F6D1-1CA0-418D-AAA6-8A868EB4E348}"/>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57" name="Group 105">
            <a:extLst>
              <a:ext uri="{FF2B5EF4-FFF2-40B4-BE49-F238E27FC236}">
                <a16:creationId xmlns:a16="http://schemas.microsoft.com/office/drawing/2014/main" id="{894B4CD5-21B1-4D0B-838C-CAB8B87F41D2}"/>
              </a:ext>
            </a:extLst>
          </p:cNvPr>
          <p:cNvGrpSpPr>
            <a:grpSpLocks noChangeAspect="1"/>
          </p:cNvGrpSpPr>
          <p:nvPr/>
        </p:nvGrpSpPr>
        <p:grpSpPr bwMode="auto">
          <a:xfrm>
            <a:off x="9794697" y="1668688"/>
            <a:ext cx="178801" cy="112548"/>
            <a:chOff x="802" y="803"/>
            <a:chExt cx="224" cy="141"/>
          </a:xfrm>
          <a:solidFill>
            <a:schemeClr val="bg1"/>
          </a:solidFill>
        </p:grpSpPr>
        <p:sp>
          <p:nvSpPr>
            <p:cNvPr id="558" name="Oval 112">
              <a:extLst>
                <a:ext uri="{FF2B5EF4-FFF2-40B4-BE49-F238E27FC236}">
                  <a16:creationId xmlns:a16="http://schemas.microsoft.com/office/drawing/2014/main" id="{C8F72B49-4A6A-4E0D-A3B5-4CE4D9E8CD4D}"/>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59" name="Freeform 113">
              <a:extLst>
                <a:ext uri="{FF2B5EF4-FFF2-40B4-BE49-F238E27FC236}">
                  <a16:creationId xmlns:a16="http://schemas.microsoft.com/office/drawing/2014/main" id="{3CAF7E2F-AA94-4D99-A0DB-3B5083E61C81}"/>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60" name="Group 105">
            <a:extLst>
              <a:ext uri="{FF2B5EF4-FFF2-40B4-BE49-F238E27FC236}">
                <a16:creationId xmlns:a16="http://schemas.microsoft.com/office/drawing/2014/main" id="{5789F2A2-698B-482B-885A-B44265C36FAF}"/>
              </a:ext>
            </a:extLst>
          </p:cNvPr>
          <p:cNvGrpSpPr>
            <a:grpSpLocks noChangeAspect="1"/>
          </p:cNvGrpSpPr>
          <p:nvPr/>
        </p:nvGrpSpPr>
        <p:grpSpPr bwMode="auto">
          <a:xfrm>
            <a:off x="10281472" y="2285069"/>
            <a:ext cx="178801" cy="112548"/>
            <a:chOff x="802" y="803"/>
            <a:chExt cx="224" cy="141"/>
          </a:xfrm>
          <a:solidFill>
            <a:schemeClr val="bg1"/>
          </a:solidFill>
        </p:grpSpPr>
        <p:sp>
          <p:nvSpPr>
            <p:cNvPr id="561" name="Oval 112">
              <a:extLst>
                <a:ext uri="{FF2B5EF4-FFF2-40B4-BE49-F238E27FC236}">
                  <a16:creationId xmlns:a16="http://schemas.microsoft.com/office/drawing/2014/main" id="{90933F8F-7358-4155-AA01-D65021F54FAD}"/>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2" name="Freeform 113">
              <a:extLst>
                <a:ext uri="{FF2B5EF4-FFF2-40B4-BE49-F238E27FC236}">
                  <a16:creationId xmlns:a16="http://schemas.microsoft.com/office/drawing/2014/main" id="{A44A7D14-1BCC-4D6D-A2B2-731DF1B54AD6}"/>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63" name="Group 105">
            <a:extLst>
              <a:ext uri="{FF2B5EF4-FFF2-40B4-BE49-F238E27FC236}">
                <a16:creationId xmlns:a16="http://schemas.microsoft.com/office/drawing/2014/main" id="{BF53DC49-71B6-4179-BF71-BB1ABC5DC727}"/>
              </a:ext>
            </a:extLst>
          </p:cNvPr>
          <p:cNvGrpSpPr>
            <a:grpSpLocks noChangeAspect="1"/>
          </p:cNvGrpSpPr>
          <p:nvPr/>
        </p:nvGrpSpPr>
        <p:grpSpPr bwMode="auto">
          <a:xfrm>
            <a:off x="9768004" y="2904254"/>
            <a:ext cx="178801" cy="112548"/>
            <a:chOff x="802" y="803"/>
            <a:chExt cx="224" cy="141"/>
          </a:xfrm>
          <a:solidFill>
            <a:schemeClr val="bg1"/>
          </a:solidFill>
        </p:grpSpPr>
        <p:sp>
          <p:nvSpPr>
            <p:cNvPr id="564" name="Oval 112">
              <a:extLst>
                <a:ext uri="{FF2B5EF4-FFF2-40B4-BE49-F238E27FC236}">
                  <a16:creationId xmlns:a16="http://schemas.microsoft.com/office/drawing/2014/main" id="{7C3E7109-0A42-44B2-B59A-8B01CF30B15E}"/>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5" name="Freeform 113">
              <a:extLst>
                <a:ext uri="{FF2B5EF4-FFF2-40B4-BE49-F238E27FC236}">
                  <a16:creationId xmlns:a16="http://schemas.microsoft.com/office/drawing/2014/main" id="{45209ACC-7540-40EC-9799-1DD5D6D0C7C9}"/>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3814024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a:t>
            </a:r>
            <a:br>
              <a:rPr lang="en-DE" dirty="0"/>
            </a:br>
            <a:r>
              <a:rPr lang="en-DE" dirty="0"/>
              <a:t>Of Tokens and Fungibility: What are NFTs?</a:t>
            </a:r>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110</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29" name="Group 28">
            <a:extLst>
              <a:ext uri="{FF2B5EF4-FFF2-40B4-BE49-F238E27FC236}">
                <a16:creationId xmlns:a16="http://schemas.microsoft.com/office/drawing/2014/main" id="{108CFDAA-E0D4-6A4D-A270-351702592DA0}"/>
              </a:ext>
            </a:extLst>
          </p:cNvPr>
          <p:cNvGrpSpPr/>
          <p:nvPr/>
        </p:nvGrpSpPr>
        <p:grpSpPr>
          <a:xfrm>
            <a:off x="360363" y="883066"/>
            <a:ext cx="11469238" cy="215900"/>
            <a:chOff x="360363" y="883066"/>
            <a:chExt cx="11469238" cy="2159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3"/>
                </a:rPr>
                <a:t>https://en.wikipedia.org/wiki/Non-fungible_token</a:t>
              </a:r>
              <a:r>
                <a:rPr lang="en-GB" sz="1300" dirty="0">
                  <a:latin typeface="+mn-lt"/>
                </a:rPr>
                <a:t> (Wikipedia - article on non-fungible tokens)</a:t>
              </a:r>
            </a:p>
          </p:txBody>
        </p:sp>
      </p:grpSp>
      <p:grpSp>
        <p:nvGrpSpPr>
          <p:cNvPr id="16" name="Group 15">
            <a:extLst>
              <a:ext uri="{FF2B5EF4-FFF2-40B4-BE49-F238E27FC236}">
                <a16:creationId xmlns:a16="http://schemas.microsoft.com/office/drawing/2014/main" id="{19B25345-74C6-6A4C-9DAE-447EFB5D012C}"/>
              </a:ext>
            </a:extLst>
          </p:cNvPr>
          <p:cNvGrpSpPr/>
          <p:nvPr/>
        </p:nvGrpSpPr>
        <p:grpSpPr>
          <a:xfrm>
            <a:off x="360363" y="1318495"/>
            <a:ext cx="11469238" cy="216000"/>
            <a:chOff x="360363" y="1318495"/>
            <a:chExt cx="11469238" cy="216000"/>
          </a:xfrm>
        </p:grpSpPr>
        <p:sp>
          <p:nvSpPr>
            <p:cNvPr id="10" name="TextBox 9">
              <a:extLst>
                <a:ext uri="{FF2B5EF4-FFF2-40B4-BE49-F238E27FC236}">
                  <a16:creationId xmlns:a16="http://schemas.microsoft.com/office/drawing/2014/main" id="{5B28E14D-C09C-6440-A670-257B8C4E7CA7}"/>
                </a:ext>
              </a:extLst>
            </p:cNvPr>
            <p:cNvSpPr txBox="1"/>
            <p:nvPr/>
          </p:nvSpPr>
          <p:spPr>
            <a:xfrm>
              <a:off x="360363" y="131849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11" name="TextBox 10">
              <a:extLst>
                <a:ext uri="{FF2B5EF4-FFF2-40B4-BE49-F238E27FC236}">
                  <a16:creationId xmlns:a16="http://schemas.microsoft.com/office/drawing/2014/main" id="{02038C78-0D2D-1646-B042-ACA9356D52BA}"/>
                </a:ext>
              </a:extLst>
            </p:cNvPr>
            <p:cNvSpPr txBox="1"/>
            <p:nvPr/>
          </p:nvSpPr>
          <p:spPr>
            <a:xfrm>
              <a:off x="881309" y="1318495"/>
              <a:ext cx="10948292" cy="216000"/>
            </a:xfrm>
            <a:prstGeom prst="rect">
              <a:avLst/>
            </a:prstGeom>
            <a:noFill/>
          </p:spPr>
          <p:txBody>
            <a:bodyPr wrap="square" lIns="72000" tIns="0" rIns="72000" bIns="0" rtlCol="0">
              <a:noAutofit/>
            </a:bodyPr>
            <a:lstStyle/>
            <a:p>
              <a:r>
                <a:rPr lang="en-GB" sz="1300" dirty="0">
                  <a:latin typeface="+mn-lt"/>
                  <a:hlinkClick r:id="rId4"/>
                </a:rPr>
                <a:t>https://tezos.b9lab.com/fa2</a:t>
              </a:r>
              <a:r>
                <a:rPr lang="en-GB" sz="1300" dirty="0">
                  <a:latin typeface="+mn-lt"/>
                </a:rPr>
                <a:t> (B9 Lab / </a:t>
              </a:r>
              <a:r>
                <a:rPr lang="en-GB" sz="1300" dirty="0" err="1">
                  <a:latin typeface="+mn-lt"/>
                </a:rPr>
                <a:t>Tezos</a:t>
              </a:r>
              <a:r>
                <a:rPr lang="en-GB" sz="1300" dirty="0">
                  <a:latin typeface="+mn-lt"/>
                </a:rPr>
                <a:t> Developer Portal - FA2: A unified token contract interface)</a:t>
              </a:r>
            </a:p>
          </p:txBody>
        </p:sp>
      </p:grpSp>
      <p:grpSp>
        <p:nvGrpSpPr>
          <p:cNvPr id="9" name="Group 8">
            <a:extLst>
              <a:ext uri="{FF2B5EF4-FFF2-40B4-BE49-F238E27FC236}">
                <a16:creationId xmlns:a16="http://schemas.microsoft.com/office/drawing/2014/main" id="{B9890A57-C603-3341-8DCA-30C8835387ED}"/>
              </a:ext>
            </a:extLst>
          </p:cNvPr>
          <p:cNvGrpSpPr/>
          <p:nvPr/>
        </p:nvGrpSpPr>
        <p:grpSpPr>
          <a:xfrm>
            <a:off x="360363" y="1746766"/>
            <a:ext cx="11469238" cy="432000"/>
            <a:chOff x="360363" y="1975440"/>
            <a:chExt cx="11469238" cy="432000"/>
          </a:xfrm>
        </p:grpSpPr>
        <p:sp>
          <p:nvSpPr>
            <p:cNvPr id="12" name="TextBox 11">
              <a:extLst>
                <a:ext uri="{FF2B5EF4-FFF2-40B4-BE49-F238E27FC236}">
                  <a16:creationId xmlns:a16="http://schemas.microsoft.com/office/drawing/2014/main" id="{CFEEEBE2-0BF9-1840-B4F0-EF7299C6F836}"/>
                </a:ext>
              </a:extLst>
            </p:cNvPr>
            <p:cNvSpPr txBox="1"/>
            <p:nvPr/>
          </p:nvSpPr>
          <p:spPr>
            <a:xfrm>
              <a:off x="360363" y="197544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13" name="TextBox 12">
              <a:extLst>
                <a:ext uri="{FF2B5EF4-FFF2-40B4-BE49-F238E27FC236}">
                  <a16:creationId xmlns:a16="http://schemas.microsoft.com/office/drawing/2014/main" id="{D65B8C3E-A58B-434E-945E-D3815861BBF1}"/>
                </a:ext>
              </a:extLst>
            </p:cNvPr>
            <p:cNvSpPr txBox="1"/>
            <p:nvPr/>
          </p:nvSpPr>
          <p:spPr>
            <a:xfrm>
              <a:off x="881309" y="1975440"/>
              <a:ext cx="10948292" cy="432000"/>
            </a:xfrm>
            <a:prstGeom prst="rect">
              <a:avLst/>
            </a:prstGeom>
            <a:noFill/>
          </p:spPr>
          <p:txBody>
            <a:bodyPr wrap="square" lIns="72000" tIns="0" rIns="72000" bIns="0" rtlCol="0">
              <a:noAutofit/>
            </a:bodyPr>
            <a:lstStyle/>
            <a:p>
              <a:r>
                <a:rPr lang="en-GB" sz="1300" dirty="0">
                  <a:latin typeface="+mn-lt"/>
                  <a:hlinkClick r:id="rId5"/>
                </a:rPr>
                <a:t>https://assets.tqtezos.com/docs/token-contracts/fa2/2-fa2-nft-tutorial/</a:t>
              </a:r>
              <a:r>
                <a:rPr lang="en-GB" sz="1300" dirty="0">
                  <a:latin typeface="+mn-lt"/>
                </a:rPr>
                <a:t> (TQ </a:t>
              </a:r>
              <a:r>
                <a:rPr lang="en-GB" sz="1300" dirty="0" err="1">
                  <a:latin typeface="+mn-lt"/>
                </a:rPr>
                <a:t>Tezos</a:t>
              </a:r>
              <a:r>
                <a:rPr lang="en-GB" sz="1300" dirty="0">
                  <a:latin typeface="+mn-lt"/>
                </a:rPr>
                <a:t> - Tutorials)</a:t>
              </a:r>
            </a:p>
          </p:txBody>
        </p:sp>
      </p:grpSp>
      <p:grpSp>
        <p:nvGrpSpPr>
          <p:cNvPr id="5" name="Group 4">
            <a:extLst>
              <a:ext uri="{FF2B5EF4-FFF2-40B4-BE49-F238E27FC236}">
                <a16:creationId xmlns:a16="http://schemas.microsoft.com/office/drawing/2014/main" id="{BED8D0A8-1106-4B43-9565-3B094CFCE314}"/>
              </a:ext>
            </a:extLst>
          </p:cNvPr>
          <p:cNvGrpSpPr/>
          <p:nvPr/>
        </p:nvGrpSpPr>
        <p:grpSpPr>
          <a:xfrm>
            <a:off x="360363" y="2178566"/>
            <a:ext cx="11469238" cy="432000"/>
            <a:chOff x="360363" y="2407240"/>
            <a:chExt cx="11469238" cy="432000"/>
          </a:xfrm>
        </p:grpSpPr>
        <p:sp>
          <p:nvSpPr>
            <p:cNvPr id="14" name="TextBox 13">
              <a:extLst>
                <a:ext uri="{FF2B5EF4-FFF2-40B4-BE49-F238E27FC236}">
                  <a16:creationId xmlns:a16="http://schemas.microsoft.com/office/drawing/2014/main" id="{5AAF40EF-0A18-C343-90FE-9EF8A9169E66}"/>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15" name="TextBox 14">
              <a:extLst>
                <a:ext uri="{FF2B5EF4-FFF2-40B4-BE49-F238E27FC236}">
                  <a16:creationId xmlns:a16="http://schemas.microsoft.com/office/drawing/2014/main" id="{8B36B23F-E108-5C46-B77D-28EFE26B4862}"/>
                </a:ext>
              </a:extLst>
            </p:cNvPr>
            <p:cNvSpPr txBox="1"/>
            <p:nvPr/>
          </p:nvSpPr>
          <p:spPr>
            <a:xfrm>
              <a:off x="881309" y="2407240"/>
              <a:ext cx="10948292" cy="432000"/>
            </a:xfrm>
            <a:prstGeom prst="rect">
              <a:avLst/>
            </a:prstGeom>
            <a:noFill/>
          </p:spPr>
          <p:txBody>
            <a:bodyPr wrap="square" lIns="72000" tIns="0" rIns="72000" bIns="0" rtlCol="0">
              <a:noAutofit/>
            </a:bodyPr>
            <a:lstStyle/>
            <a:p>
              <a:r>
                <a:rPr lang="en-GB" sz="1300" dirty="0">
                  <a:latin typeface="+mn-lt"/>
                  <a:hlinkClick r:id="rId6"/>
                </a:rPr>
                <a:t>https://medium.com/@medipedia/the-various-types-of-crypto-tokens-26bab8f6622c</a:t>
              </a:r>
              <a:r>
                <a:rPr lang="en-GB" sz="1300" dirty="0">
                  <a:latin typeface="+mn-lt"/>
                </a:rPr>
                <a:t> (Medium article naming different token applications/token classes)</a:t>
              </a:r>
            </a:p>
          </p:txBody>
        </p:sp>
      </p:grpSp>
      <p:grpSp>
        <p:nvGrpSpPr>
          <p:cNvPr id="31" name="Group 30">
            <a:extLst>
              <a:ext uri="{FF2B5EF4-FFF2-40B4-BE49-F238E27FC236}">
                <a16:creationId xmlns:a16="http://schemas.microsoft.com/office/drawing/2014/main" id="{D19F1BE7-E721-E94A-9A30-28DD8E2779EF}"/>
              </a:ext>
            </a:extLst>
          </p:cNvPr>
          <p:cNvGrpSpPr/>
          <p:nvPr/>
        </p:nvGrpSpPr>
        <p:grpSpPr>
          <a:xfrm>
            <a:off x="360363" y="2822737"/>
            <a:ext cx="11469238" cy="432000"/>
            <a:chOff x="360363" y="1975440"/>
            <a:chExt cx="11469238" cy="432000"/>
          </a:xfrm>
        </p:grpSpPr>
        <p:sp>
          <p:nvSpPr>
            <p:cNvPr id="32" name="TextBox 31">
              <a:extLst>
                <a:ext uri="{FF2B5EF4-FFF2-40B4-BE49-F238E27FC236}">
                  <a16:creationId xmlns:a16="http://schemas.microsoft.com/office/drawing/2014/main" id="{9E41E3C6-B4DF-8C4E-89DF-2C2E867765DA}"/>
                </a:ext>
              </a:extLst>
            </p:cNvPr>
            <p:cNvSpPr txBox="1"/>
            <p:nvPr/>
          </p:nvSpPr>
          <p:spPr>
            <a:xfrm>
              <a:off x="360363" y="197544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[5]</a:t>
              </a:r>
            </a:p>
          </p:txBody>
        </p:sp>
        <p:sp>
          <p:nvSpPr>
            <p:cNvPr id="33" name="TextBox 32">
              <a:extLst>
                <a:ext uri="{FF2B5EF4-FFF2-40B4-BE49-F238E27FC236}">
                  <a16:creationId xmlns:a16="http://schemas.microsoft.com/office/drawing/2014/main" id="{82B8AD6D-3E8E-F74C-AC96-6AAB0743E7F7}"/>
                </a:ext>
              </a:extLst>
            </p:cNvPr>
            <p:cNvSpPr txBox="1"/>
            <p:nvPr/>
          </p:nvSpPr>
          <p:spPr>
            <a:xfrm>
              <a:off x="881309" y="1975440"/>
              <a:ext cx="10948292" cy="432000"/>
            </a:xfrm>
            <a:prstGeom prst="rect">
              <a:avLst/>
            </a:prstGeom>
            <a:noFill/>
          </p:spPr>
          <p:txBody>
            <a:bodyPr wrap="square" lIns="72000" tIns="0" rIns="72000" bIns="0" rtlCol="0">
              <a:noAutofit/>
            </a:bodyPr>
            <a:lstStyle/>
            <a:p>
              <a:r>
                <a:rPr lang="en-GB" sz="1300" dirty="0">
                  <a:latin typeface="+mn-lt"/>
                  <a:hlinkClick r:id="rId7"/>
                </a:rPr>
                <a:t>https://finematics.com/what-are-nfts-and-how-can-they-be-used-in-defi/</a:t>
              </a:r>
              <a:r>
                <a:rPr lang="en-GB" sz="1300" dirty="0">
                  <a:latin typeface="+mn-lt"/>
                </a:rPr>
                <a:t> (</a:t>
              </a:r>
              <a:r>
                <a:rPr lang="en-GB" sz="1300" dirty="0" err="1">
                  <a:latin typeface="+mn-lt"/>
                </a:rPr>
                <a:t>Finematics</a:t>
              </a:r>
              <a:r>
                <a:rPr lang="en-GB" sz="1300" dirty="0">
                  <a:latin typeface="+mn-lt"/>
                </a:rPr>
                <a:t> – What are NFTs and how can they be used in </a:t>
              </a:r>
              <a:r>
                <a:rPr lang="en-GB" sz="1300" dirty="0" err="1">
                  <a:latin typeface="+mn-lt"/>
                </a:rPr>
                <a:t>DeFi</a:t>
              </a:r>
              <a:r>
                <a:rPr lang="en-GB" sz="1300" dirty="0">
                  <a:latin typeface="+mn-lt"/>
                </a:rPr>
                <a:t>)</a:t>
              </a:r>
            </a:p>
          </p:txBody>
        </p:sp>
      </p:grpSp>
    </p:spTree>
    <p:extLst>
      <p:ext uri="{BB962C8B-B14F-4D97-AF65-F5344CB8AC3E}">
        <p14:creationId xmlns:p14="http://schemas.microsoft.com/office/powerpoint/2010/main" val="41721526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a:t>
            </a:r>
            <a:br>
              <a:rPr lang="en-DE" dirty="0"/>
            </a:br>
            <a:r>
              <a:rPr lang="en-DE" dirty="0"/>
              <a:t>NFTs on Tezos: The FA2 token standard</a:t>
            </a:r>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111</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29" name="Group 28">
            <a:extLst>
              <a:ext uri="{FF2B5EF4-FFF2-40B4-BE49-F238E27FC236}">
                <a16:creationId xmlns:a16="http://schemas.microsoft.com/office/drawing/2014/main" id="{108CFDAA-E0D4-6A4D-A270-351702592DA0}"/>
              </a:ext>
            </a:extLst>
          </p:cNvPr>
          <p:cNvGrpSpPr/>
          <p:nvPr/>
        </p:nvGrpSpPr>
        <p:grpSpPr>
          <a:xfrm>
            <a:off x="360363" y="883066"/>
            <a:ext cx="11469238" cy="215900"/>
            <a:chOff x="360363" y="883066"/>
            <a:chExt cx="11469238" cy="2159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3"/>
                </a:rPr>
                <a:t>https://tezos.b9lab.com/fa2</a:t>
              </a:r>
              <a:r>
                <a:rPr lang="en-GB" sz="1300" dirty="0">
                  <a:latin typeface="+mn-lt"/>
                </a:rPr>
                <a:t> (B9 Lab / </a:t>
              </a:r>
              <a:r>
                <a:rPr lang="en-GB" sz="1300" dirty="0" err="1">
                  <a:latin typeface="+mn-lt"/>
                </a:rPr>
                <a:t>Tezos</a:t>
              </a:r>
              <a:r>
                <a:rPr lang="en-GB" sz="1300" dirty="0">
                  <a:latin typeface="+mn-lt"/>
                </a:rPr>
                <a:t> Developer Portal - FA2: A unified token contract interface)</a:t>
              </a:r>
            </a:p>
          </p:txBody>
        </p:sp>
      </p:grpSp>
      <p:grpSp>
        <p:nvGrpSpPr>
          <p:cNvPr id="16" name="Group 15">
            <a:extLst>
              <a:ext uri="{FF2B5EF4-FFF2-40B4-BE49-F238E27FC236}">
                <a16:creationId xmlns:a16="http://schemas.microsoft.com/office/drawing/2014/main" id="{19B25345-74C6-6A4C-9DAE-447EFB5D012C}"/>
              </a:ext>
            </a:extLst>
          </p:cNvPr>
          <p:cNvGrpSpPr/>
          <p:nvPr/>
        </p:nvGrpSpPr>
        <p:grpSpPr>
          <a:xfrm>
            <a:off x="360363" y="1318495"/>
            <a:ext cx="11469238" cy="216000"/>
            <a:chOff x="360363" y="1318495"/>
            <a:chExt cx="11469238" cy="216000"/>
          </a:xfrm>
        </p:grpSpPr>
        <p:sp>
          <p:nvSpPr>
            <p:cNvPr id="10" name="TextBox 9">
              <a:extLst>
                <a:ext uri="{FF2B5EF4-FFF2-40B4-BE49-F238E27FC236}">
                  <a16:creationId xmlns:a16="http://schemas.microsoft.com/office/drawing/2014/main" id="{5B28E14D-C09C-6440-A670-257B8C4E7CA7}"/>
                </a:ext>
              </a:extLst>
            </p:cNvPr>
            <p:cNvSpPr txBox="1"/>
            <p:nvPr/>
          </p:nvSpPr>
          <p:spPr>
            <a:xfrm>
              <a:off x="360363" y="131849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11" name="TextBox 10">
              <a:extLst>
                <a:ext uri="{FF2B5EF4-FFF2-40B4-BE49-F238E27FC236}">
                  <a16:creationId xmlns:a16="http://schemas.microsoft.com/office/drawing/2014/main" id="{02038C78-0D2D-1646-B042-ACA9356D52BA}"/>
                </a:ext>
              </a:extLst>
            </p:cNvPr>
            <p:cNvSpPr txBox="1"/>
            <p:nvPr/>
          </p:nvSpPr>
          <p:spPr>
            <a:xfrm>
              <a:off x="881309" y="1318495"/>
              <a:ext cx="10948292" cy="216000"/>
            </a:xfrm>
            <a:prstGeom prst="rect">
              <a:avLst/>
            </a:prstGeom>
            <a:noFill/>
          </p:spPr>
          <p:txBody>
            <a:bodyPr wrap="square" lIns="72000" tIns="0" rIns="72000" bIns="0" rtlCol="0">
              <a:noAutofit/>
            </a:bodyPr>
            <a:lstStyle/>
            <a:p>
              <a:r>
                <a:rPr lang="en-GB" sz="1300" dirty="0">
                  <a:latin typeface="+mn-lt"/>
                  <a:hlinkClick r:id="rId4"/>
                </a:rPr>
                <a:t>https://assets.tqtezos.com/docs/token-contracts/fa2/2-fa2-nft-tutorial/</a:t>
              </a:r>
              <a:r>
                <a:rPr lang="en-GB" sz="1300" dirty="0">
                  <a:latin typeface="+mn-lt"/>
                </a:rPr>
                <a:t> (TQ </a:t>
              </a:r>
              <a:r>
                <a:rPr lang="en-GB" sz="1300" dirty="0" err="1">
                  <a:latin typeface="+mn-lt"/>
                </a:rPr>
                <a:t>Tezos</a:t>
              </a:r>
              <a:r>
                <a:rPr lang="en-GB" sz="1300" dirty="0">
                  <a:latin typeface="+mn-lt"/>
                </a:rPr>
                <a:t> - Tutorials)</a:t>
              </a:r>
            </a:p>
          </p:txBody>
        </p:sp>
      </p:grpSp>
      <p:grpSp>
        <p:nvGrpSpPr>
          <p:cNvPr id="9" name="Group 8">
            <a:extLst>
              <a:ext uri="{FF2B5EF4-FFF2-40B4-BE49-F238E27FC236}">
                <a16:creationId xmlns:a16="http://schemas.microsoft.com/office/drawing/2014/main" id="{B9890A57-C603-3341-8DCA-30C8835387ED}"/>
              </a:ext>
            </a:extLst>
          </p:cNvPr>
          <p:cNvGrpSpPr/>
          <p:nvPr/>
        </p:nvGrpSpPr>
        <p:grpSpPr>
          <a:xfrm>
            <a:off x="360363" y="1746766"/>
            <a:ext cx="11469238" cy="432000"/>
            <a:chOff x="360363" y="1975440"/>
            <a:chExt cx="11469238" cy="432000"/>
          </a:xfrm>
        </p:grpSpPr>
        <p:sp>
          <p:nvSpPr>
            <p:cNvPr id="12" name="TextBox 11">
              <a:extLst>
                <a:ext uri="{FF2B5EF4-FFF2-40B4-BE49-F238E27FC236}">
                  <a16:creationId xmlns:a16="http://schemas.microsoft.com/office/drawing/2014/main" id="{CFEEEBE2-0BF9-1840-B4F0-EF7299C6F836}"/>
                </a:ext>
              </a:extLst>
            </p:cNvPr>
            <p:cNvSpPr txBox="1"/>
            <p:nvPr/>
          </p:nvSpPr>
          <p:spPr>
            <a:xfrm>
              <a:off x="360363" y="197544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13" name="TextBox 12">
              <a:extLst>
                <a:ext uri="{FF2B5EF4-FFF2-40B4-BE49-F238E27FC236}">
                  <a16:creationId xmlns:a16="http://schemas.microsoft.com/office/drawing/2014/main" id="{D65B8C3E-A58B-434E-945E-D3815861BBF1}"/>
                </a:ext>
              </a:extLst>
            </p:cNvPr>
            <p:cNvSpPr txBox="1"/>
            <p:nvPr/>
          </p:nvSpPr>
          <p:spPr>
            <a:xfrm>
              <a:off x="881309" y="1975440"/>
              <a:ext cx="10948292" cy="432000"/>
            </a:xfrm>
            <a:prstGeom prst="rect">
              <a:avLst/>
            </a:prstGeom>
            <a:noFill/>
          </p:spPr>
          <p:txBody>
            <a:bodyPr wrap="square" lIns="72000" tIns="0" rIns="72000" bIns="0" rtlCol="0">
              <a:noAutofit/>
            </a:bodyPr>
            <a:lstStyle/>
            <a:p>
              <a:r>
                <a:rPr lang="en-GB" sz="1300" dirty="0">
                  <a:latin typeface="+mn-lt"/>
                  <a:hlinkClick r:id="rId5"/>
                </a:rPr>
                <a:t>https://gitlab.com/tezos/tzip/-/blob/master/proposals/tzip-12/tzip-12.md</a:t>
              </a:r>
              <a:r>
                <a:rPr lang="en-GB" sz="1300" dirty="0">
                  <a:latin typeface="+mn-lt"/>
                </a:rPr>
                <a:t> (TZIP Gitlab - TZIP 12)</a:t>
              </a:r>
            </a:p>
          </p:txBody>
        </p:sp>
      </p:grpSp>
      <p:grpSp>
        <p:nvGrpSpPr>
          <p:cNvPr id="5" name="Group 4">
            <a:extLst>
              <a:ext uri="{FF2B5EF4-FFF2-40B4-BE49-F238E27FC236}">
                <a16:creationId xmlns:a16="http://schemas.microsoft.com/office/drawing/2014/main" id="{BED8D0A8-1106-4B43-9565-3B094CFCE314}"/>
              </a:ext>
            </a:extLst>
          </p:cNvPr>
          <p:cNvGrpSpPr/>
          <p:nvPr/>
        </p:nvGrpSpPr>
        <p:grpSpPr>
          <a:xfrm>
            <a:off x="360363" y="2178566"/>
            <a:ext cx="11469238" cy="432000"/>
            <a:chOff x="360363" y="2407240"/>
            <a:chExt cx="11469238" cy="432000"/>
          </a:xfrm>
        </p:grpSpPr>
        <p:sp>
          <p:nvSpPr>
            <p:cNvPr id="14" name="TextBox 13">
              <a:extLst>
                <a:ext uri="{FF2B5EF4-FFF2-40B4-BE49-F238E27FC236}">
                  <a16:creationId xmlns:a16="http://schemas.microsoft.com/office/drawing/2014/main" id="{5AAF40EF-0A18-C343-90FE-9EF8A9169E66}"/>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15" name="TextBox 14">
              <a:extLst>
                <a:ext uri="{FF2B5EF4-FFF2-40B4-BE49-F238E27FC236}">
                  <a16:creationId xmlns:a16="http://schemas.microsoft.com/office/drawing/2014/main" id="{8B36B23F-E108-5C46-B77D-28EFE26B4862}"/>
                </a:ext>
              </a:extLst>
            </p:cNvPr>
            <p:cNvSpPr txBox="1"/>
            <p:nvPr/>
          </p:nvSpPr>
          <p:spPr>
            <a:xfrm>
              <a:off x="881309" y="2407240"/>
              <a:ext cx="10948292" cy="432000"/>
            </a:xfrm>
            <a:prstGeom prst="rect">
              <a:avLst/>
            </a:prstGeom>
            <a:noFill/>
          </p:spPr>
          <p:txBody>
            <a:bodyPr wrap="square" lIns="72000" tIns="0" rIns="72000" bIns="0" rtlCol="0">
              <a:noAutofit/>
            </a:bodyPr>
            <a:lstStyle/>
            <a:p>
              <a:r>
                <a:rPr lang="en-GB" sz="1300" dirty="0">
                  <a:latin typeface="+mn-lt"/>
                  <a:hlinkClick r:id="rId6"/>
                </a:rPr>
                <a:t>https://medium.com/tqtezos/introducing-fa2-a-multi-asset-interface-for-tezos-55173d505e5f</a:t>
              </a:r>
              <a:r>
                <a:rPr lang="en-GB" sz="1300" dirty="0">
                  <a:latin typeface="+mn-lt"/>
                </a:rPr>
                <a:t> (Medium - article by TQ </a:t>
              </a:r>
              <a:r>
                <a:rPr lang="en-GB" sz="1300" dirty="0" err="1">
                  <a:latin typeface="+mn-lt"/>
                </a:rPr>
                <a:t>Tezos</a:t>
              </a:r>
              <a:r>
                <a:rPr lang="en-GB" sz="1300" dirty="0">
                  <a:latin typeface="+mn-lt"/>
                </a:rPr>
                <a:t> introducing the FA2 standard on </a:t>
              </a:r>
              <a:r>
                <a:rPr lang="en-GB" sz="1300" dirty="0" err="1">
                  <a:latin typeface="+mn-lt"/>
                </a:rPr>
                <a:t>Tezos</a:t>
              </a:r>
              <a:r>
                <a:rPr lang="en-GB" sz="1300" dirty="0">
                  <a:latin typeface="+mn-lt"/>
                </a:rPr>
                <a:t>)</a:t>
              </a:r>
            </a:p>
          </p:txBody>
        </p:sp>
      </p:grpSp>
      <p:grpSp>
        <p:nvGrpSpPr>
          <p:cNvPr id="18" name="Group 17">
            <a:extLst>
              <a:ext uri="{FF2B5EF4-FFF2-40B4-BE49-F238E27FC236}">
                <a16:creationId xmlns:a16="http://schemas.microsoft.com/office/drawing/2014/main" id="{136F6C22-0797-FE42-B4D0-864158139713}"/>
              </a:ext>
            </a:extLst>
          </p:cNvPr>
          <p:cNvGrpSpPr/>
          <p:nvPr/>
        </p:nvGrpSpPr>
        <p:grpSpPr>
          <a:xfrm>
            <a:off x="360363" y="2825167"/>
            <a:ext cx="11469238" cy="216050"/>
            <a:chOff x="360363" y="2407240"/>
            <a:chExt cx="11469238" cy="216050"/>
          </a:xfrm>
        </p:grpSpPr>
        <p:sp>
          <p:nvSpPr>
            <p:cNvPr id="19" name="TextBox 18">
              <a:extLst>
                <a:ext uri="{FF2B5EF4-FFF2-40B4-BE49-F238E27FC236}">
                  <a16:creationId xmlns:a16="http://schemas.microsoft.com/office/drawing/2014/main" id="{097D093A-1E8E-294F-99AE-D6EF11D10003}"/>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[5]</a:t>
              </a:r>
            </a:p>
          </p:txBody>
        </p:sp>
        <p:sp>
          <p:nvSpPr>
            <p:cNvPr id="20" name="TextBox 19">
              <a:extLst>
                <a:ext uri="{FF2B5EF4-FFF2-40B4-BE49-F238E27FC236}">
                  <a16:creationId xmlns:a16="http://schemas.microsoft.com/office/drawing/2014/main" id="{281D3B01-54CC-8043-A5F6-1BBE6CE7C48E}"/>
                </a:ext>
              </a:extLst>
            </p:cNvPr>
            <p:cNvSpPr txBox="1"/>
            <p:nvPr/>
          </p:nvSpPr>
          <p:spPr>
            <a:xfrm>
              <a:off x="881309" y="2407240"/>
              <a:ext cx="10948292" cy="216000"/>
            </a:xfrm>
            <a:prstGeom prst="rect">
              <a:avLst/>
            </a:prstGeom>
            <a:noFill/>
          </p:spPr>
          <p:txBody>
            <a:bodyPr wrap="square" lIns="72000" tIns="0" rIns="72000" bIns="0" rtlCol="0">
              <a:noAutofit/>
            </a:bodyPr>
            <a:lstStyle/>
            <a:p>
              <a:r>
                <a:rPr lang="en-GB" sz="1300" dirty="0">
                  <a:latin typeface="+mn-lt"/>
                  <a:hlinkClick r:id="rId7"/>
                </a:rPr>
                <a:t>https://opentezos.com/defi/token-standards/</a:t>
              </a:r>
              <a:r>
                <a:rPr lang="en-GB" sz="1300" dirty="0">
                  <a:latin typeface="+mn-lt"/>
                </a:rPr>
                <a:t> (Open </a:t>
              </a:r>
              <a:r>
                <a:rPr lang="en-GB" sz="1300" dirty="0" err="1">
                  <a:latin typeface="+mn-lt"/>
                </a:rPr>
                <a:t>Tezos</a:t>
              </a:r>
              <a:r>
                <a:rPr lang="en-GB" sz="1300" dirty="0">
                  <a:latin typeface="+mn-lt"/>
                </a:rPr>
                <a:t> – Token standards)</a:t>
              </a:r>
            </a:p>
          </p:txBody>
        </p:sp>
      </p:grpSp>
    </p:spTree>
    <p:extLst>
      <p:ext uri="{BB962C8B-B14F-4D97-AF65-F5344CB8AC3E}">
        <p14:creationId xmlns:p14="http://schemas.microsoft.com/office/powerpoint/2010/main" val="16073274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a:t>
            </a:r>
            <a:br>
              <a:rPr lang="en-DE" dirty="0"/>
            </a:br>
            <a:r>
              <a:rPr lang="en-DE" dirty="0"/>
              <a:t>NFTs on Tezos: tzcolors</a:t>
            </a:r>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112</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29" name="Group 28">
            <a:extLst>
              <a:ext uri="{FF2B5EF4-FFF2-40B4-BE49-F238E27FC236}">
                <a16:creationId xmlns:a16="http://schemas.microsoft.com/office/drawing/2014/main" id="{108CFDAA-E0D4-6A4D-A270-351702592DA0}"/>
              </a:ext>
            </a:extLst>
          </p:cNvPr>
          <p:cNvGrpSpPr/>
          <p:nvPr/>
        </p:nvGrpSpPr>
        <p:grpSpPr>
          <a:xfrm>
            <a:off x="360363" y="883066"/>
            <a:ext cx="11469238" cy="215900"/>
            <a:chOff x="360363" y="883066"/>
            <a:chExt cx="11469238" cy="2159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pPr>
                <a:spcBef>
                  <a:spcPts val="300"/>
                </a:spcBef>
                <a:spcAft>
                  <a:spcPts val="100"/>
                </a:spcAft>
              </a:pPr>
              <a:r>
                <a:rPr lang="de-DE" sz="1300" dirty="0">
                  <a:solidFill>
                    <a:srgbClr val="4876A0"/>
                  </a:solidFill>
                  <a:latin typeface="+mn-lt"/>
                  <a:hlinkClick r:id="rId3">
                    <a:extLst>
                      <a:ext uri="{A12FA001-AC4F-418D-AE19-62706E023703}">
                        <ahyp:hlinkClr xmlns:ahyp="http://schemas.microsoft.com/office/drawing/2018/hyperlinkcolor" val="tx"/>
                      </a:ext>
                    </a:extLst>
                  </a:hlinkClick>
                </a:rPr>
                <a:t>https://www.tzcolors.io</a:t>
              </a:r>
              <a:r>
                <a:rPr lang="de-DE" sz="1300" dirty="0">
                  <a:latin typeface="+mn-lt"/>
                  <a:hlinkClick r:id="rId3">
                    <a:extLst>
                      <a:ext uri="{A12FA001-AC4F-418D-AE19-62706E023703}">
                        <ahyp:hlinkClr xmlns:ahyp="http://schemas.microsoft.com/office/drawing/2018/hyperlinkcolor" val="tx"/>
                      </a:ext>
                    </a:extLst>
                  </a:hlinkClick>
                </a:rPr>
                <a:t>/</a:t>
              </a:r>
              <a:r>
                <a:rPr lang="de-DE" sz="1300" dirty="0">
                  <a:latin typeface="+mn-lt"/>
                </a:rPr>
                <a:t> (</a:t>
              </a:r>
              <a:r>
                <a:rPr lang="de-DE" sz="1300" dirty="0" err="1">
                  <a:latin typeface="+mn-lt"/>
                </a:rPr>
                <a:t>tzcolors</a:t>
              </a:r>
              <a:r>
                <a:rPr lang="de-DE" sz="1300" dirty="0">
                  <a:latin typeface="+mn-lt"/>
                </a:rPr>
                <a:t> NFT </a:t>
              </a:r>
              <a:r>
                <a:rPr lang="de-DE" sz="1300" dirty="0" err="1">
                  <a:latin typeface="+mn-lt"/>
                </a:rPr>
                <a:t>platform</a:t>
              </a:r>
              <a:r>
                <a:rPr lang="de-DE" sz="1300" dirty="0">
                  <a:latin typeface="+mn-lt"/>
                </a:rPr>
                <a:t>)</a:t>
              </a:r>
            </a:p>
          </p:txBody>
        </p:sp>
      </p:grpSp>
      <p:grpSp>
        <p:nvGrpSpPr>
          <p:cNvPr id="16" name="Group 15">
            <a:extLst>
              <a:ext uri="{FF2B5EF4-FFF2-40B4-BE49-F238E27FC236}">
                <a16:creationId xmlns:a16="http://schemas.microsoft.com/office/drawing/2014/main" id="{19B25345-74C6-6A4C-9DAE-447EFB5D012C}"/>
              </a:ext>
            </a:extLst>
          </p:cNvPr>
          <p:cNvGrpSpPr/>
          <p:nvPr/>
        </p:nvGrpSpPr>
        <p:grpSpPr>
          <a:xfrm>
            <a:off x="360363" y="1318495"/>
            <a:ext cx="11469238" cy="216000"/>
            <a:chOff x="360363" y="1318495"/>
            <a:chExt cx="11469238" cy="216000"/>
          </a:xfrm>
        </p:grpSpPr>
        <p:sp>
          <p:nvSpPr>
            <p:cNvPr id="10" name="TextBox 9">
              <a:extLst>
                <a:ext uri="{FF2B5EF4-FFF2-40B4-BE49-F238E27FC236}">
                  <a16:creationId xmlns:a16="http://schemas.microsoft.com/office/drawing/2014/main" id="{5B28E14D-C09C-6440-A670-257B8C4E7CA7}"/>
                </a:ext>
              </a:extLst>
            </p:cNvPr>
            <p:cNvSpPr txBox="1"/>
            <p:nvPr/>
          </p:nvSpPr>
          <p:spPr>
            <a:xfrm>
              <a:off x="360363" y="131849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11" name="TextBox 10">
              <a:extLst>
                <a:ext uri="{FF2B5EF4-FFF2-40B4-BE49-F238E27FC236}">
                  <a16:creationId xmlns:a16="http://schemas.microsoft.com/office/drawing/2014/main" id="{02038C78-0D2D-1646-B042-ACA9356D52BA}"/>
                </a:ext>
              </a:extLst>
            </p:cNvPr>
            <p:cNvSpPr txBox="1"/>
            <p:nvPr/>
          </p:nvSpPr>
          <p:spPr>
            <a:xfrm>
              <a:off x="881309" y="1318495"/>
              <a:ext cx="10948292" cy="216000"/>
            </a:xfrm>
            <a:prstGeom prst="rect">
              <a:avLst/>
            </a:prstGeom>
            <a:noFill/>
          </p:spPr>
          <p:txBody>
            <a:bodyPr wrap="square" lIns="72000" tIns="0" rIns="72000" bIns="0" rtlCol="0">
              <a:noAutofit/>
            </a:bodyPr>
            <a:lstStyle/>
            <a:p>
              <a:pPr>
                <a:spcBef>
                  <a:spcPts val="300"/>
                </a:spcBef>
                <a:spcAft>
                  <a:spcPts val="100"/>
                </a:spcAft>
              </a:pPr>
              <a:r>
                <a:rPr lang="de-DE" sz="1300" dirty="0">
                  <a:solidFill>
                    <a:srgbClr val="4876A0"/>
                  </a:solidFill>
                  <a:latin typeface="+mn-lt"/>
                  <a:hlinkClick r:id="rId4">
                    <a:extLst>
                      <a:ext uri="{A12FA001-AC4F-418D-AE19-62706E023703}">
                        <ahyp:hlinkClr xmlns:ahyp="http://schemas.microsoft.com/office/drawing/2018/hyperlinkcolor" val="tx"/>
                      </a:ext>
                    </a:extLst>
                  </a:hlinkClick>
                </a:rPr>
                <a:t>https://xtz.news/latest-tezos-news/first-nft-auctions-on-tezos-take-off-tzcolors</a:t>
              </a:r>
              <a:r>
                <a:rPr lang="de-DE" sz="1300" dirty="0">
                  <a:latin typeface="+mn-lt"/>
                  <a:hlinkClick r:id="rId4">
                    <a:extLst>
                      <a:ext uri="{A12FA001-AC4F-418D-AE19-62706E023703}">
                        <ahyp:hlinkClr xmlns:ahyp="http://schemas.microsoft.com/office/drawing/2018/hyperlinkcolor" val="tx"/>
                      </a:ext>
                    </a:extLst>
                  </a:hlinkClick>
                </a:rPr>
                <a:t>/</a:t>
              </a:r>
              <a:r>
                <a:rPr lang="de-DE" sz="1300" dirty="0">
                  <a:latin typeface="+mn-lt"/>
                </a:rPr>
                <a:t> (</a:t>
              </a:r>
              <a:r>
                <a:rPr lang="de-DE" sz="1300" dirty="0" err="1">
                  <a:latin typeface="+mn-lt"/>
                </a:rPr>
                <a:t>XTZ.news</a:t>
              </a:r>
              <a:r>
                <a:rPr lang="de-DE" sz="1300" dirty="0">
                  <a:latin typeface="+mn-lt"/>
                </a:rPr>
                <a:t> – Allen Walters on </a:t>
              </a:r>
              <a:r>
                <a:rPr lang="de-DE" sz="1300" dirty="0" err="1">
                  <a:latin typeface="+mn-lt"/>
                </a:rPr>
                <a:t>tzcolors</a:t>
              </a:r>
              <a:r>
                <a:rPr lang="de-DE" sz="1300" dirty="0">
                  <a:latin typeface="+mn-lt"/>
                </a:rPr>
                <a:t>)</a:t>
              </a:r>
            </a:p>
          </p:txBody>
        </p:sp>
      </p:grpSp>
      <p:grpSp>
        <p:nvGrpSpPr>
          <p:cNvPr id="9" name="Group 8">
            <a:extLst>
              <a:ext uri="{FF2B5EF4-FFF2-40B4-BE49-F238E27FC236}">
                <a16:creationId xmlns:a16="http://schemas.microsoft.com/office/drawing/2014/main" id="{B9890A57-C603-3341-8DCA-30C8835387ED}"/>
              </a:ext>
            </a:extLst>
          </p:cNvPr>
          <p:cNvGrpSpPr/>
          <p:nvPr/>
        </p:nvGrpSpPr>
        <p:grpSpPr>
          <a:xfrm>
            <a:off x="360363" y="1746766"/>
            <a:ext cx="11469238" cy="216000"/>
            <a:chOff x="360363" y="1975440"/>
            <a:chExt cx="11469238" cy="216000"/>
          </a:xfrm>
        </p:grpSpPr>
        <p:sp>
          <p:nvSpPr>
            <p:cNvPr id="12" name="TextBox 11">
              <a:extLst>
                <a:ext uri="{FF2B5EF4-FFF2-40B4-BE49-F238E27FC236}">
                  <a16:creationId xmlns:a16="http://schemas.microsoft.com/office/drawing/2014/main" id="{CFEEEBE2-0BF9-1840-B4F0-EF7299C6F836}"/>
                </a:ext>
              </a:extLst>
            </p:cNvPr>
            <p:cNvSpPr txBox="1"/>
            <p:nvPr/>
          </p:nvSpPr>
          <p:spPr>
            <a:xfrm>
              <a:off x="360363" y="197544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13" name="TextBox 12">
              <a:extLst>
                <a:ext uri="{FF2B5EF4-FFF2-40B4-BE49-F238E27FC236}">
                  <a16:creationId xmlns:a16="http://schemas.microsoft.com/office/drawing/2014/main" id="{D65B8C3E-A58B-434E-945E-D3815861BBF1}"/>
                </a:ext>
              </a:extLst>
            </p:cNvPr>
            <p:cNvSpPr txBox="1"/>
            <p:nvPr/>
          </p:nvSpPr>
          <p:spPr>
            <a:xfrm>
              <a:off x="881309" y="1975440"/>
              <a:ext cx="10948292" cy="216000"/>
            </a:xfrm>
            <a:prstGeom prst="rect">
              <a:avLst/>
            </a:prstGeom>
            <a:noFill/>
          </p:spPr>
          <p:txBody>
            <a:bodyPr wrap="square" lIns="72000" tIns="0" rIns="72000" bIns="0" rtlCol="0">
              <a:noAutofit/>
            </a:bodyPr>
            <a:lstStyle/>
            <a:p>
              <a:pPr>
                <a:spcBef>
                  <a:spcPts val="300"/>
                </a:spcBef>
                <a:spcAft>
                  <a:spcPts val="100"/>
                </a:spcAft>
              </a:pPr>
              <a:r>
                <a:rPr lang="de-DE" sz="1300" dirty="0">
                  <a:solidFill>
                    <a:srgbClr val="4876A0"/>
                  </a:solidFill>
                  <a:latin typeface="+mn-lt"/>
                  <a:hlinkClick r:id="rId5">
                    <a:extLst>
                      <a:ext uri="{A12FA001-AC4F-418D-AE19-62706E023703}">
                        <ahyp:hlinkClr xmlns:ahyp="http://schemas.microsoft.com/office/drawing/2018/hyperlinkcolor" val="tx"/>
                      </a:ext>
                    </a:extLst>
                  </a:hlinkClick>
                </a:rPr>
                <a:t>https://blog.tezoscommons.org/</a:t>
              </a:r>
              <a:r>
                <a:rPr lang="de-DE" sz="1300" dirty="0">
                  <a:latin typeface="+mn-lt"/>
                  <a:hlinkClick r:id="rId5">
                    <a:extLst>
                      <a:ext uri="{A12FA001-AC4F-418D-AE19-62706E023703}">
                        <ahyp:hlinkClr xmlns:ahyp="http://schemas.microsoft.com/office/drawing/2018/hyperlinkcolor" val="tx"/>
                      </a:ext>
                    </a:extLst>
                  </a:hlinkClick>
                </a:rPr>
                <a:t>the-growing-nft-momentum-3c32a4bf8c46</a:t>
              </a:r>
              <a:r>
                <a:rPr lang="de-DE" sz="1300" dirty="0">
                  <a:latin typeface="+mn-lt"/>
                </a:rPr>
                <a:t> (Medium - The </a:t>
              </a:r>
              <a:r>
                <a:rPr lang="de-DE" sz="1300" dirty="0" err="1">
                  <a:latin typeface="+mn-lt"/>
                </a:rPr>
                <a:t>Growing</a:t>
              </a:r>
              <a:r>
                <a:rPr lang="de-DE" sz="1300" dirty="0">
                  <a:latin typeface="+mn-lt"/>
                </a:rPr>
                <a:t> NFT </a:t>
              </a:r>
              <a:r>
                <a:rPr lang="de-DE" sz="1300" dirty="0" err="1">
                  <a:latin typeface="+mn-lt"/>
                </a:rPr>
                <a:t>Momentum</a:t>
              </a:r>
              <a:r>
                <a:rPr lang="de-DE" sz="1300" dirty="0">
                  <a:latin typeface="+mn-lt"/>
                </a:rPr>
                <a:t> </a:t>
              </a:r>
              <a:r>
                <a:rPr lang="de-DE" sz="1300" dirty="0" err="1">
                  <a:latin typeface="+mn-lt"/>
                </a:rPr>
                <a:t>by</a:t>
              </a:r>
              <a:r>
                <a:rPr lang="de-DE" sz="1300" dirty="0">
                  <a:latin typeface="+mn-lt"/>
                </a:rPr>
                <a:t> William McKenzie)</a:t>
              </a:r>
            </a:p>
          </p:txBody>
        </p:sp>
      </p:grpSp>
      <p:grpSp>
        <p:nvGrpSpPr>
          <p:cNvPr id="5" name="Group 4">
            <a:extLst>
              <a:ext uri="{FF2B5EF4-FFF2-40B4-BE49-F238E27FC236}">
                <a16:creationId xmlns:a16="http://schemas.microsoft.com/office/drawing/2014/main" id="{BED8D0A8-1106-4B43-9565-3B094CFCE314}"/>
              </a:ext>
            </a:extLst>
          </p:cNvPr>
          <p:cNvGrpSpPr/>
          <p:nvPr/>
        </p:nvGrpSpPr>
        <p:grpSpPr>
          <a:xfrm>
            <a:off x="360363" y="2179733"/>
            <a:ext cx="11469238" cy="216050"/>
            <a:chOff x="360363" y="2407240"/>
            <a:chExt cx="11469238" cy="216050"/>
          </a:xfrm>
        </p:grpSpPr>
        <p:sp>
          <p:nvSpPr>
            <p:cNvPr id="14" name="TextBox 13">
              <a:extLst>
                <a:ext uri="{FF2B5EF4-FFF2-40B4-BE49-F238E27FC236}">
                  <a16:creationId xmlns:a16="http://schemas.microsoft.com/office/drawing/2014/main" id="{5AAF40EF-0A18-C343-90FE-9EF8A9169E66}"/>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15" name="TextBox 14">
              <a:extLst>
                <a:ext uri="{FF2B5EF4-FFF2-40B4-BE49-F238E27FC236}">
                  <a16:creationId xmlns:a16="http://schemas.microsoft.com/office/drawing/2014/main" id="{8B36B23F-E108-5C46-B77D-28EFE26B4862}"/>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de-DE" sz="1300" dirty="0">
                  <a:solidFill>
                    <a:srgbClr val="4876A0"/>
                  </a:solidFill>
                  <a:latin typeface="+mn-lt"/>
                  <a:hlinkClick r:id="rId6">
                    <a:extLst>
                      <a:ext uri="{A12FA001-AC4F-418D-AE19-62706E023703}">
                        <ahyp:hlinkClr xmlns:ahyp="http://schemas.microsoft.com/office/drawing/2018/hyperlinkcolor" val="tx"/>
                      </a:ext>
                    </a:extLst>
                  </a:hlinkClick>
                </a:rPr>
                <a:t>https://tzkt.io/KT1CpeSQKdkhWi4pinYcseCFKmDhs5M74BkU/operations</a:t>
              </a:r>
              <a:r>
                <a:rPr lang="de-DE" sz="1300" dirty="0">
                  <a:latin typeface="+mn-lt"/>
                  <a:hlinkClick r:id="rId6">
                    <a:extLst>
                      <a:ext uri="{A12FA001-AC4F-418D-AE19-62706E023703}">
                        <ahyp:hlinkClr xmlns:ahyp="http://schemas.microsoft.com/office/drawing/2018/hyperlinkcolor" val="tx"/>
                      </a:ext>
                    </a:extLst>
                  </a:hlinkClick>
                </a:rPr>
                <a:t>/</a:t>
              </a:r>
              <a:r>
                <a:rPr lang="de-DE" sz="1300" dirty="0">
                  <a:latin typeface="+mn-lt"/>
                </a:rPr>
                <a:t> (</a:t>
              </a:r>
              <a:r>
                <a:rPr lang="de-DE" sz="1300" dirty="0" err="1">
                  <a:latin typeface="+mn-lt"/>
                </a:rPr>
                <a:t>tzcolors</a:t>
              </a:r>
              <a:r>
                <a:rPr lang="de-DE" sz="1300" dirty="0">
                  <a:latin typeface="+mn-lt"/>
                </a:rPr>
                <a:t> </a:t>
              </a:r>
              <a:r>
                <a:rPr lang="de-DE" sz="1300" dirty="0" err="1">
                  <a:latin typeface="+mn-lt"/>
                </a:rPr>
                <a:t>Auction</a:t>
              </a:r>
              <a:r>
                <a:rPr lang="de-DE" sz="1300" dirty="0">
                  <a:latin typeface="+mn-lt"/>
                </a:rPr>
                <a:t> House </a:t>
              </a:r>
              <a:r>
                <a:rPr lang="de-DE" sz="1300" dirty="0" err="1">
                  <a:latin typeface="+mn-lt"/>
                </a:rPr>
                <a:t>Contract</a:t>
              </a:r>
              <a:r>
                <a:rPr lang="de-DE" sz="1300" dirty="0">
                  <a:latin typeface="+mn-lt"/>
                </a:rPr>
                <a:t> in </a:t>
              </a:r>
              <a:r>
                <a:rPr lang="de-DE" sz="1300" dirty="0" err="1">
                  <a:latin typeface="+mn-lt"/>
                </a:rPr>
                <a:t>TzKT</a:t>
              </a:r>
              <a:r>
                <a:rPr lang="de-DE" sz="1300" dirty="0">
                  <a:latin typeface="+mn-lt"/>
                </a:rPr>
                <a:t> </a:t>
              </a:r>
              <a:r>
                <a:rPr lang="de-DE" sz="1300" dirty="0" err="1">
                  <a:latin typeface="+mn-lt"/>
                </a:rPr>
                <a:t>blockchain</a:t>
              </a:r>
              <a:r>
                <a:rPr lang="de-DE" sz="1300" dirty="0">
                  <a:latin typeface="+mn-lt"/>
                </a:rPr>
                <a:t> </a:t>
              </a:r>
              <a:r>
                <a:rPr lang="de-DE" sz="1300" dirty="0" err="1">
                  <a:latin typeface="+mn-lt"/>
                </a:rPr>
                <a:t>explorer</a:t>
              </a:r>
              <a:r>
                <a:rPr lang="de-DE" sz="1300" dirty="0">
                  <a:latin typeface="+mn-lt"/>
                </a:rPr>
                <a:t>)</a:t>
              </a:r>
            </a:p>
          </p:txBody>
        </p:sp>
      </p:grpSp>
      <p:grpSp>
        <p:nvGrpSpPr>
          <p:cNvPr id="18" name="Group 17">
            <a:extLst>
              <a:ext uri="{FF2B5EF4-FFF2-40B4-BE49-F238E27FC236}">
                <a16:creationId xmlns:a16="http://schemas.microsoft.com/office/drawing/2014/main" id="{136F6C22-0797-FE42-B4D0-864158139713}"/>
              </a:ext>
            </a:extLst>
          </p:cNvPr>
          <p:cNvGrpSpPr/>
          <p:nvPr/>
        </p:nvGrpSpPr>
        <p:grpSpPr>
          <a:xfrm>
            <a:off x="360363" y="2601276"/>
            <a:ext cx="11469238" cy="216050"/>
            <a:chOff x="360363" y="2407240"/>
            <a:chExt cx="11469238" cy="216050"/>
          </a:xfrm>
        </p:grpSpPr>
        <p:sp>
          <p:nvSpPr>
            <p:cNvPr id="19" name="TextBox 18">
              <a:extLst>
                <a:ext uri="{FF2B5EF4-FFF2-40B4-BE49-F238E27FC236}">
                  <a16:creationId xmlns:a16="http://schemas.microsoft.com/office/drawing/2014/main" id="{097D093A-1E8E-294F-99AE-D6EF11D10003}"/>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[5]</a:t>
              </a:r>
            </a:p>
          </p:txBody>
        </p:sp>
        <p:sp>
          <p:nvSpPr>
            <p:cNvPr id="20" name="TextBox 19">
              <a:extLst>
                <a:ext uri="{FF2B5EF4-FFF2-40B4-BE49-F238E27FC236}">
                  <a16:creationId xmlns:a16="http://schemas.microsoft.com/office/drawing/2014/main" id="{281D3B01-54CC-8043-A5F6-1BBE6CE7C48E}"/>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de-DE" sz="1300" dirty="0">
                  <a:solidFill>
                    <a:srgbClr val="4876A0"/>
                  </a:solidFill>
                  <a:latin typeface="+mn-lt"/>
                  <a:hlinkClick r:id="rId7">
                    <a:extLst>
                      <a:ext uri="{A12FA001-AC4F-418D-AE19-62706E023703}">
                        <ahyp:hlinkClr xmlns:ahyp="http://schemas.microsoft.com/office/drawing/2018/hyperlinkcolor" val="tx"/>
                      </a:ext>
                    </a:extLst>
                  </a:hlinkClick>
                </a:rPr>
                <a:t>https://tzkt.io/KT1FyaDqiMQWg7Exo7VUiXAgZbd2kCzo3d4s/operations</a:t>
              </a:r>
              <a:r>
                <a:rPr lang="de-DE" sz="1300" dirty="0">
                  <a:latin typeface="+mn-lt"/>
                  <a:hlinkClick r:id="rId7">
                    <a:extLst>
                      <a:ext uri="{A12FA001-AC4F-418D-AE19-62706E023703}">
                        <ahyp:hlinkClr xmlns:ahyp="http://schemas.microsoft.com/office/drawing/2018/hyperlinkcolor" val="tx"/>
                      </a:ext>
                    </a:extLst>
                  </a:hlinkClick>
                </a:rPr>
                <a:t>/</a:t>
              </a:r>
              <a:r>
                <a:rPr lang="de-DE" sz="1300" dirty="0">
                  <a:latin typeface="+mn-lt"/>
                </a:rPr>
                <a:t> (</a:t>
              </a:r>
              <a:r>
                <a:rPr lang="de-DE" sz="1300" dirty="0" err="1">
                  <a:latin typeface="+mn-lt"/>
                </a:rPr>
                <a:t>tzcolors</a:t>
              </a:r>
              <a:r>
                <a:rPr lang="de-DE" sz="1300" dirty="0">
                  <a:latin typeface="+mn-lt"/>
                </a:rPr>
                <a:t> NFTs </a:t>
              </a:r>
              <a:r>
                <a:rPr lang="de-DE" sz="1300" dirty="0" err="1">
                  <a:latin typeface="+mn-lt"/>
                </a:rPr>
                <a:t>Contract</a:t>
              </a:r>
              <a:r>
                <a:rPr lang="de-DE" sz="1300" dirty="0">
                  <a:latin typeface="+mn-lt"/>
                </a:rPr>
                <a:t> in </a:t>
              </a:r>
              <a:r>
                <a:rPr lang="de-DE" sz="1300" dirty="0" err="1">
                  <a:latin typeface="+mn-lt"/>
                </a:rPr>
                <a:t>TzKT</a:t>
              </a:r>
              <a:r>
                <a:rPr lang="de-DE" sz="1300" dirty="0">
                  <a:latin typeface="+mn-lt"/>
                </a:rPr>
                <a:t> </a:t>
              </a:r>
              <a:r>
                <a:rPr lang="de-DE" sz="1300" dirty="0" err="1">
                  <a:latin typeface="+mn-lt"/>
                </a:rPr>
                <a:t>blockchain</a:t>
              </a:r>
              <a:r>
                <a:rPr lang="de-DE" sz="1300" dirty="0">
                  <a:latin typeface="+mn-lt"/>
                </a:rPr>
                <a:t> </a:t>
              </a:r>
              <a:r>
                <a:rPr lang="de-DE" sz="1300" dirty="0" err="1">
                  <a:latin typeface="+mn-lt"/>
                </a:rPr>
                <a:t>explorer</a:t>
              </a:r>
              <a:r>
                <a:rPr lang="de-DE" sz="1300" dirty="0">
                  <a:latin typeface="+mn-lt"/>
                </a:rPr>
                <a:t>)</a:t>
              </a:r>
            </a:p>
          </p:txBody>
        </p:sp>
      </p:grpSp>
      <p:grpSp>
        <p:nvGrpSpPr>
          <p:cNvPr id="25" name="Group 24">
            <a:extLst>
              <a:ext uri="{FF2B5EF4-FFF2-40B4-BE49-F238E27FC236}">
                <a16:creationId xmlns:a16="http://schemas.microsoft.com/office/drawing/2014/main" id="{CA209430-8F87-864B-9E94-FC1B5154E946}"/>
              </a:ext>
            </a:extLst>
          </p:cNvPr>
          <p:cNvGrpSpPr/>
          <p:nvPr/>
        </p:nvGrpSpPr>
        <p:grpSpPr>
          <a:xfrm>
            <a:off x="360363" y="3033838"/>
            <a:ext cx="11469238" cy="216050"/>
            <a:chOff x="360363" y="2407240"/>
            <a:chExt cx="11469238" cy="216050"/>
          </a:xfrm>
        </p:grpSpPr>
        <p:sp>
          <p:nvSpPr>
            <p:cNvPr id="26" name="TextBox 25">
              <a:extLst>
                <a:ext uri="{FF2B5EF4-FFF2-40B4-BE49-F238E27FC236}">
                  <a16:creationId xmlns:a16="http://schemas.microsoft.com/office/drawing/2014/main" id="{6BE2CA68-ADE5-1943-81FA-0647F9B01419}"/>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[6]</a:t>
              </a:r>
            </a:p>
          </p:txBody>
        </p:sp>
        <p:sp>
          <p:nvSpPr>
            <p:cNvPr id="27" name="TextBox 26">
              <a:extLst>
                <a:ext uri="{FF2B5EF4-FFF2-40B4-BE49-F238E27FC236}">
                  <a16:creationId xmlns:a16="http://schemas.microsoft.com/office/drawing/2014/main" id="{8DDB987F-8EBD-2945-99B9-58F0F969824B}"/>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de-DE" sz="1300" dirty="0">
                  <a:solidFill>
                    <a:srgbClr val="4876A0"/>
                  </a:solidFill>
                  <a:latin typeface="+mn-lt"/>
                  <a:hlinkClick r:id="rId8">
                    <a:extLst>
                      <a:ext uri="{A12FA001-AC4F-418D-AE19-62706E023703}">
                        <ahyp:hlinkClr xmlns:ahyp="http://schemas.microsoft.com/office/drawing/2018/hyperlinkcolor" val="tx"/>
                      </a:ext>
                    </a:extLst>
                  </a:hlinkClick>
                </a:rPr>
                <a:t>https://github.com/</a:t>
              </a:r>
              <a:r>
                <a:rPr lang="de-DE" sz="1300" dirty="0">
                  <a:latin typeface="+mn-lt"/>
                  <a:hlinkClick r:id="rId8">
                    <a:extLst>
                      <a:ext uri="{A12FA001-AC4F-418D-AE19-62706E023703}">
                        <ahyp:hlinkClr xmlns:ahyp="http://schemas.microsoft.com/office/drawing/2018/hyperlinkcolor" val="tx"/>
                      </a:ext>
                    </a:extLst>
                  </a:hlinkClick>
                </a:rPr>
                <a:t>tzcolors</a:t>
              </a:r>
              <a:r>
                <a:rPr lang="de-DE" sz="1300" dirty="0">
                  <a:latin typeface="+mn-lt"/>
                </a:rPr>
                <a:t> (</a:t>
              </a:r>
              <a:r>
                <a:rPr lang="de-DE" sz="1300" dirty="0" err="1">
                  <a:latin typeface="+mn-lt"/>
                </a:rPr>
                <a:t>Gitlab</a:t>
              </a:r>
              <a:r>
                <a:rPr lang="de-DE" sz="1300" dirty="0">
                  <a:latin typeface="+mn-lt"/>
                </a:rPr>
                <a:t> - </a:t>
              </a:r>
              <a:r>
                <a:rPr lang="de-DE" sz="1300" dirty="0" err="1">
                  <a:latin typeface="+mn-lt"/>
                </a:rPr>
                <a:t>tzcolors</a:t>
              </a:r>
              <a:r>
                <a:rPr lang="de-DE" sz="1300" dirty="0">
                  <a:latin typeface="+mn-lt"/>
                </a:rPr>
                <a:t> </a:t>
              </a:r>
              <a:r>
                <a:rPr lang="de-DE" sz="1300" dirty="0" err="1">
                  <a:latin typeface="+mn-lt"/>
                </a:rPr>
                <a:t>source</a:t>
              </a:r>
              <a:r>
                <a:rPr lang="de-DE" sz="1300" dirty="0">
                  <a:latin typeface="+mn-lt"/>
                </a:rPr>
                <a:t> </a:t>
              </a:r>
              <a:r>
                <a:rPr lang="de-DE" sz="1300" dirty="0" err="1">
                  <a:latin typeface="+mn-lt"/>
                </a:rPr>
                <a:t>code</a:t>
              </a:r>
              <a:r>
                <a:rPr lang="de-DE" sz="1300" dirty="0">
                  <a:latin typeface="+mn-lt"/>
                </a:rPr>
                <a:t>) </a:t>
              </a:r>
            </a:p>
          </p:txBody>
        </p:sp>
      </p:grpSp>
      <p:grpSp>
        <p:nvGrpSpPr>
          <p:cNvPr id="28" name="Group 27">
            <a:extLst>
              <a:ext uri="{FF2B5EF4-FFF2-40B4-BE49-F238E27FC236}">
                <a16:creationId xmlns:a16="http://schemas.microsoft.com/office/drawing/2014/main" id="{09F5DF66-4D81-064A-8B6C-5B0F86BBA673}"/>
              </a:ext>
            </a:extLst>
          </p:cNvPr>
          <p:cNvGrpSpPr/>
          <p:nvPr/>
        </p:nvGrpSpPr>
        <p:grpSpPr>
          <a:xfrm>
            <a:off x="360363" y="3461086"/>
            <a:ext cx="11469238" cy="216050"/>
            <a:chOff x="360363" y="2407240"/>
            <a:chExt cx="11469238" cy="216050"/>
          </a:xfrm>
        </p:grpSpPr>
        <p:sp>
          <p:nvSpPr>
            <p:cNvPr id="30" name="TextBox 29">
              <a:extLst>
                <a:ext uri="{FF2B5EF4-FFF2-40B4-BE49-F238E27FC236}">
                  <a16:creationId xmlns:a16="http://schemas.microsoft.com/office/drawing/2014/main" id="{D9473642-7E07-364E-A051-5B8401DC2948}"/>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[7]</a:t>
              </a:r>
            </a:p>
          </p:txBody>
        </p:sp>
        <p:sp>
          <p:nvSpPr>
            <p:cNvPr id="31" name="TextBox 30">
              <a:extLst>
                <a:ext uri="{FF2B5EF4-FFF2-40B4-BE49-F238E27FC236}">
                  <a16:creationId xmlns:a16="http://schemas.microsoft.com/office/drawing/2014/main" id="{1103E3B4-3780-8644-84EE-7F4F42574C58}"/>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de-DE" sz="1300" dirty="0">
                  <a:solidFill>
                    <a:srgbClr val="4876A0"/>
                  </a:solidFill>
                  <a:latin typeface="+mn-lt"/>
                  <a:hlinkClick r:id="rId9">
                    <a:extLst>
                      <a:ext uri="{A12FA001-AC4F-418D-AE19-62706E023703}">
                        <ahyp:hlinkClr xmlns:ahyp="http://schemas.microsoft.com/office/drawing/2018/hyperlinkcolor" val="tx"/>
                      </a:ext>
                    </a:extLst>
                  </a:hlinkClick>
                </a:rPr>
                <a:t>https://twitter.com/</a:t>
              </a:r>
              <a:r>
                <a:rPr lang="de-DE" sz="1300" dirty="0">
                  <a:latin typeface="+mn-lt"/>
                  <a:hlinkClick r:id="rId9">
                    <a:extLst>
                      <a:ext uri="{A12FA001-AC4F-418D-AE19-62706E023703}">
                        <ahyp:hlinkClr xmlns:ahyp="http://schemas.microsoft.com/office/drawing/2018/hyperlinkcolor" val="tx"/>
                      </a:ext>
                    </a:extLst>
                  </a:hlinkClick>
                </a:rPr>
                <a:t>tzcolors</a:t>
              </a:r>
              <a:r>
                <a:rPr lang="de-DE" sz="1300" dirty="0">
                  <a:latin typeface="+mn-lt"/>
                </a:rPr>
                <a:t> (Twitter </a:t>
              </a:r>
              <a:r>
                <a:rPr lang="de-DE" sz="1300" dirty="0" err="1">
                  <a:latin typeface="+mn-lt"/>
                </a:rPr>
                <a:t>account</a:t>
              </a:r>
              <a:r>
                <a:rPr lang="de-DE" sz="1300" dirty="0">
                  <a:latin typeface="+mn-lt"/>
                </a:rPr>
                <a:t> </a:t>
              </a:r>
              <a:r>
                <a:rPr lang="de-DE" sz="1300" dirty="0" err="1">
                  <a:latin typeface="+mn-lt"/>
                </a:rPr>
                <a:t>of</a:t>
              </a:r>
              <a:r>
                <a:rPr lang="de-DE" sz="1300" dirty="0">
                  <a:latin typeface="+mn-lt"/>
                </a:rPr>
                <a:t> </a:t>
              </a:r>
              <a:r>
                <a:rPr lang="de-DE" sz="1300" dirty="0" err="1">
                  <a:latin typeface="+mn-lt"/>
                </a:rPr>
                <a:t>tzcolors</a:t>
              </a:r>
              <a:r>
                <a:rPr lang="de-DE" sz="1300" dirty="0">
                  <a:latin typeface="+mn-lt"/>
                </a:rPr>
                <a:t>)</a:t>
              </a:r>
            </a:p>
          </p:txBody>
        </p:sp>
      </p:grpSp>
      <p:grpSp>
        <p:nvGrpSpPr>
          <p:cNvPr id="33" name="Group 32">
            <a:extLst>
              <a:ext uri="{FF2B5EF4-FFF2-40B4-BE49-F238E27FC236}">
                <a16:creationId xmlns:a16="http://schemas.microsoft.com/office/drawing/2014/main" id="{B9CCA954-339D-4143-9BD8-A3DB98B5EDC6}"/>
              </a:ext>
            </a:extLst>
          </p:cNvPr>
          <p:cNvGrpSpPr/>
          <p:nvPr/>
        </p:nvGrpSpPr>
        <p:grpSpPr>
          <a:xfrm>
            <a:off x="360363" y="3893751"/>
            <a:ext cx="11469238" cy="216050"/>
            <a:chOff x="360363" y="2407240"/>
            <a:chExt cx="11469238" cy="216050"/>
          </a:xfrm>
        </p:grpSpPr>
        <p:sp>
          <p:nvSpPr>
            <p:cNvPr id="34" name="TextBox 33">
              <a:extLst>
                <a:ext uri="{FF2B5EF4-FFF2-40B4-BE49-F238E27FC236}">
                  <a16:creationId xmlns:a16="http://schemas.microsoft.com/office/drawing/2014/main" id="{8D5E1D3F-EE4D-9D42-A0A6-087375A36CF5}"/>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[8]</a:t>
              </a:r>
            </a:p>
          </p:txBody>
        </p:sp>
        <p:sp>
          <p:nvSpPr>
            <p:cNvPr id="35" name="TextBox 34">
              <a:extLst>
                <a:ext uri="{FF2B5EF4-FFF2-40B4-BE49-F238E27FC236}">
                  <a16:creationId xmlns:a16="http://schemas.microsoft.com/office/drawing/2014/main" id="{8BFD9A77-6E7C-844C-AE49-A13538C25C88}"/>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de-DE" sz="1300" dirty="0">
                  <a:solidFill>
                    <a:srgbClr val="4876A0"/>
                  </a:solidFill>
                  <a:latin typeface="+mn-lt"/>
                  <a:hlinkClick r:id="rId10">
                    <a:extLst>
                      <a:ext uri="{A12FA001-AC4F-418D-AE19-62706E023703}">
                        <ahyp:hlinkClr xmlns:ahyp="http://schemas.microsoft.com/office/drawing/2018/hyperlinkcolor" val="tx"/>
                      </a:ext>
                    </a:extLst>
                  </a:hlinkClick>
                </a:rPr>
                <a:t>https://www.youtube.com/watch?v=</a:t>
              </a:r>
              <a:r>
                <a:rPr lang="de-DE" sz="1300" dirty="0">
                  <a:latin typeface="+mn-lt"/>
                  <a:hlinkClick r:id="rId10">
                    <a:extLst>
                      <a:ext uri="{A12FA001-AC4F-418D-AE19-62706E023703}">
                        <ahyp:hlinkClr xmlns:ahyp="http://schemas.microsoft.com/office/drawing/2018/hyperlinkcolor" val="tx"/>
                      </a:ext>
                    </a:extLst>
                  </a:hlinkClick>
                </a:rPr>
                <a:t>dvA4fET1ujw</a:t>
              </a:r>
              <a:r>
                <a:rPr lang="de-DE" sz="1300" dirty="0">
                  <a:latin typeface="+mn-lt"/>
                </a:rPr>
                <a:t> (YouTube – </a:t>
              </a:r>
              <a:r>
                <a:rPr lang="de-DE" sz="1300" dirty="0" err="1">
                  <a:latin typeface="+mn-lt"/>
                </a:rPr>
                <a:t>Yoeshi</a:t>
              </a:r>
              <a:r>
                <a:rPr lang="de-DE" sz="1300" dirty="0">
                  <a:latin typeface="+mn-lt"/>
                </a:rPr>
                <a:t> Roberts </a:t>
              </a:r>
              <a:r>
                <a:rPr lang="de-DE" sz="1300" dirty="0" err="1">
                  <a:latin typeface="+mn-lt"/>
                </a:rPr>
                <a:t>demonstrates</a:t>
              </a:r>
              <a:r>
                <a:rPr lang="de-DE" sz="1300" dirty="0">
                  <a:latin typeface="+mn-lt"/>
                </a:rPr>
                <a:t> </a:t>
              </a:r>
              <a:r>
                <a:rPr lang="de-DE" sz="1300" dirty="0" err="1">
                  <a:latin typeface="+mn-lt"/>
                </a:rPr>
                <a:t>and</a:t>
              </a:r>
              <a:r>
                <a:rPr lang="de-DE" sz="1300" dirty="0">
                  <a:latin typeface="+mn-lt"/>
                </a:rPr>
                <a:t> </a:t>
              </a:r>
              <a:r>
                <a:rPr lang="de-DE" sz="1300" dirty="0" err="1">
                  <a:latin typeface="+mn-lt"/>
                </a:rPr>
                <a:t>comments</a:t>
              </a:r>
              <a:r>
                <a:rPr lang="de-DE" sz="1300" dirty="0">
                  <a:latin typeface="+mn-lt"/>
                </a:rPr>
                <a:t> on </a:t>
              </a:r>
              <a:r>
                <a:rPr lang="de-DE" sz="1300" dirty="0" err="1">
                  <a:latin typeface="+mn-lt"/>
                </a:rPr>
                <a:t>bidding</a:t>
              </a:r>
              <a:r>
                <a:rPr lang="de-DE" sz="1300" dirty="0">
                  <a:latin typeface="+mn-lt"/>
                </a:rPr>
                <a:t> on </a:t>
              </a:r>
              <a:r>
                <a:rPr lang="de-DE" sz="1300" dirty="0" err="1">
                  <a:latin typeface="+mn-lt"/>
                </a:rPr>
                <a:t>tzcolors</a:t>
              </a:r>
              <a:r>
                <a:rPr lang="de-DE" sz="1300" dirty="0">
                  <a:latin typeface="+mn-lt"/>
                </a:rPr>
                <a:t>)</a:t>
              </a:r>
            </a:p>
          </p:txBody>
        </p:sp>
      </p:grpSp>
      <p:grpSp>
        <p:nvGrpSpPr>
          <p:cNvPr id="36" name="Group 35">
            <a:extLst>
              <a:ext uri="{FF2B5EF4-FFF2-40B4-BE49-F238E27FC236}">
                <a16:creationId xmlns:a16="http://schemas.microsoft.com/office/drawing/2014/main" id="{6CA93665-4E9D-BB44-B449-52D1718A96BD}"/>
              </a:ext>
            </a:extLst>
          </p:cNvPr>
          <p:cNvGrpSpPr/>
          <p:nvPr/>
        </p:nvGrpSpPr>
        <p:grpSpPr>
          <a:xfrm>
            <a:off x="360363" y="4329040"/>
            <a:ext cx="11469238" cy="432000"/>
            <a:chOff x="360363" y="2407240"/>
            <a:chExt cx="11469238" cy="432000"/>
          </a:xfrm>
        </p:grpSpPr>
        <p:sp>
          <p:nvSpPr>
            <p:cNvPr id="37" name="TextBox 36">
              <a:extLst>
                <a:ext uri="{FF2B5EF4-FFF2-40B4-BE49-F238E27FC236}">
                  <a16:creationId xmlns:a16="http://schemas.microsoft.com/office/drawing/2014/main" id="{671A8B62-8490-9642-B9B2-02288596E80D}"/>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[9]</a:t>
              </a:r>
            </a:p>
          </p:txBody>
        </p:sp>
        <p:sp>
          <p:nvSpPr>
            <p:cNvPr id="38" name="TextBox 37">
              <a:extLst>
                <a:ext uri="{FF2B5EF4-FFF2-40B4-BE49-F238E27FC236}">
                  <a16:creationId xmlns:a16="http://schemas.microsoft.com/office/drawing/2014/main" id="{570B01C5-052A-FA43-AEB1-6D3124827C9B}"/>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de-DE" sz="1300" dirty="0">
                  <a:solidFill>
                    <a:srgbClr val="4876A0"/>
                  </a:solidFill>
                  <a:latin typeface="+mn-lt"/>
                  <a:hlinkClick r:id="rId11">
                    <a:extLst>
                      <a:ext uri="{A12FA001-AC4F-418D-AE19-62706E023703}">
                        <ahyp:hlinkClr xmlns:ahyp="http://schemas.microsoft.com/office/drawing/2018/hyperlinkcolor" val="tx"/>
                      </a:ext>
                    </a:extLst>
                  </a:hlinkClick>
                </a:rPr>
                <a:t>https://www.reddit.com/r/tezos/comments/lkfqrp/tzcolors_has_321_open_auctions_for_unique_color</a:t>
              </a:r>
              <a:r>
                <a:rPr lang="de-DE" sz="1300" dirty="0">
                  <a:latin typeface="+mn-lt"/>
                  <a:hlinkClick r:id="rId11">
                    <a:extLst>
                      <a:ext uri="{A12FA001-AC4F-418D-AE19-62706E023703}">
                        <ahyp:hlinkClr xmlns:ahyp="http://schemas.microsoft.com/office/drawing/2018/hyperlinkcolor" val="tx"/>
                      </a:ext>
                    </a:extLst>
                  </a:hlinkClick>
                </a:rPr>
                <a:t>/</a:t>
              </a:r>
              <a:r>
                <a:rPr lang="de-DE" sz="1300" dirty="0">
                  <a:latin typeface="+mn-lt"/>
                </a:rPr>
                <a:t> (Reddit – </a:t>
              </a:r>
              <a:r>
                <a:rPr lang="de-DE" sz="1300" dirty="0" err="1">
                  <a:latin typeface="+mn-lt"/>
                </a:rPr>
                <a:t>discussion</a:t>
              </a:r>
              <a:r>
                <a:rPr lang="de-DE" sz="1300" dirty="0">
                  <a:latin typeface="+mn-lt"/>
                </a:rPr>
                <a:t> on </a:t>
              </a:r>
              <a:r>
                <a:rPr lang="de-DE" sz="1300" dirty="0" err="1">
                  <a:latin typeface="+mn-lt"/>
                </a:rPr>
                <a:t>reception</a:t>
              </a:r>
              <a:r>
                <a:rPr lang="de-DE" sz="1300" dirty="0">
                  <a:latin typeface="+mn-lt"/>
                </a:rPr>
                <a:t> of </a:t>
              </a:r>
              <a:r>
                <a:rPr lang="de-DE" sz="1300" dirty="0" err="1">
                  <a:latin typeface="+mn-lt"/>
                </a:rPr>
                <a:t>tzcolors</a:t>
              </a:r>
              <a:r>
                <a:rPr lang="de-DE" sz="1300" dirty="0">
                  <a:latin typeface="+mn-lt"/>
                </a:rPr>
                <a:t> </a:t>
              </a:r>
              <a:r>
                <a:rPr lang="de-DE" sz="1300" dirty="0" err="1">
                  <a:latin typeface="+mn-lt"/>
                </a:rPr>
                <a:t>within</a:t>
              </a:r>
              <a:r>
                <a:rPr lang="de-DE" sz="1300" dirty="0">
                  <a:latin typeface="+mn-lt"/>
                </a:rPr>
                <a:t> </a:t>
              </a:r>
              <a:r>
                <a:rPr lang="de-DE" sz="1300" dirty="0" err="1">
                  <a:latin typeface="+mn-lt"/>
                </a:rPr>
                <a:t>the</a:t>
              </a:r>
              <a:r>
                <a:rPr lang="de-DE" sz="1300" dirty="0">
                  <a:latin typeface="+mn-lt"/>
                </a:rPr>
                <a:t> community/</a:t>
              </a:r>
              <a:r>
                <a:rPr lang="de-DE" sz="1300" dirty="0" err="1">
                  <a:latin typeface="+mn-lt"/>
                </a:rPr>
                <a:t>the</a:t>
              </a:r>
              <a:r>
                <a:rPr lang="de-DE" sz="1300" dirty="0">
                  <a:latin typeface="+mn-lt"/>
                </a:rPr>
                <a:t> </a:t>
              </a:r>
              <a:r>
                <a:rPr lang="de-DE" sz="1300" dirty="0" err="1">
                  <a:latin typeface="+mn-lt"/>
                </a:rPr>
                <a:t>users</a:t>
              </a:r>
              <a:r>
                <a:rPr lang="de-DE" sz="1300" dirty="0">
                  <a:latin typeface="+mn-lt"/>
                </a:rPr>
                <a:t>)</a:t>
              </a:r>
            </a:p>
          </p:txBody>
        </p:sp>
      </p:grpSp>
      <p:grpSp>
        <p:nvGrpSpPr>
          <p:cNvPr id="39" name="Group 38">
            <a:extLst>
              <a:ext uri="{FF2B5EF4-FFF2-40B4-BE49-F238E27FC236}">
                <a16:creationId xmlns:a16="http://schemas.microsoft.com/office/drawing/2014/main" id="{C8FB5A74-3F77-5346-8D5B-CD2BBB010C03}"/>
              </a:ext>
            </a:extLst>
          </p:cNvPr>
          <p:cNvGrpSpPr/>
          <p:nvPr/>
        </p:nvGrpSpPr>
        <p:grpSpPr>
          <a:xfrm>
            <a:off x="322785" y="4980279"/>
            <a:ext cx="11469238" cy="216050"/>
            <a:chOff x="360363" y="2407240"/>
            <a:chExt cx="11469238" cy="216050"/>
          </a:xfrm>
        </p:grpSpPr>
        <p:sp>
          <p:nvSpPr>
            <p:cNvPr id="40" name="TextBox 39">
              <a:extLst>
                <a:ext uri="{FF2B5EF4-FFF2-40B4-BE49-F238E27FC236}">
                  <a16:creationId xmlns:a16="http://schemas.microsoft.com/office/drawing/2014/main" id="{88DEED1E-5075-624E-925E-BD0935A3FC65}"/>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[10]</a:t>
              </a:r>
            </a:p>
          </p:txBody>
        </p:sp>
        <p:sp>
          <p:nvSpPr>
            <p:cNvPr id="41" name="TextBox 40">
              <a:extLst>
                <a:ext uri="{FF2B5EF4-FFF2-40B4-BE49-F238E27FC236}">
                  <a16:creationId xmlns:a16="http://schemas.microsoft.com/office/drawing/2014/main" id="{ED8A24A1-7BE7-7C4B-86D7-26BB1F778AB6}"/>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de-DE" sz="1300" dirty="0">
                  <a:solidFill>
                    <a:srgbClr val="4876A0"/>
                  </a:solidFill>
                  <a:latin typeface="+mn-lt"/>
                  <a:hlinkClick r:id="rId12">
                    <a:extLst>
                      <a:ext uri="{A12FA001-AC4F-418D-AE19-62706E023703}">
                        <ahyp:hlinkClr xmlns:ahyp="http://schemas.microsoft.com/office/drawing/2018/hyperlinkcolor" val="tx"/>
                      </a:ext>
                    </a:extLst>
                  </a:hlinkClick>
                </a:rPr>
                <a:t>https://tzbutton.io</a:t>
              </a:r>
              <a:r>
                <a:rPr lang="de-DE" sz="1300" dirty="0">
                  <a:latin typeface="+mn-lt"/>
                  <a:hlinkClick r:id="rId12">
                    <a:extLst>
                      <a:ext uri="{A12FA001-AC4F-418D-AE19-62706E023703}">
                        <ahyp:hlinkClr xmlns:ahyp="http://schemas.microsoft.com/office/drawing/2018/hyperlinkcolor" val="tx"/>
                      </a:ext>
                    </a:extLst>
                  </a:hlinkClick>
                </a:rPr>
                <a:t>/</a:t>
              </a:r>
              <a:r>
                <a:rPr lang="de-DE" sz="1300" dirty="0">
                  <a:latin typeface="+mn-lt"/>
                </a:rPr>
                <a:t> (</a:t>
              </a:r>
              <a:r>
                <a:rPr lang="de-DE" sz="1300" dirty="0" err="1">
                  <a:latin typeface="+mn-lt"/>
                </a:rPr>
                <a:t>TzButton</a:t>
              </a:r>
              <a:r>
                <a:rPr lang="de-DE" sz="1300" dirty="0">
                  <a:latin typeface="+mn-lt"/>
                </a:rPr>
                <a:t> </a:t>
              </a:r>
              <a:r>
                <a:rPr lang="de-DE" sz="1300" dirty="0" err="1">
                  <a:latin typeface="+mn-lt"/>
                </a:rPr>
                <a:t>social</a:t>
              </a:r>
              <a:r>
                <a:rPr lang="de-DE" sz="1300" dirty="0">
                  <a:latin typeface="+mn-lt"/>
                </a:rPr>
                <a:t> </a:t>
              </a:r>
              <a:r>
                <a:rPr lang="de-DE" sz="1300" dirty="0" err="1">
                  <a:latin typeface="+mn-lt"/>
                </a:rPr>
                <a:t>experiment</a:t>
              </a:r>
              <a:r>
                <a:rPr lang="de-DE" sz="1300" dirty="0">
                  <a:latin typeface="+mn-lt"/>
                </a:rPr>
                <a:t> </a:t>
              </a:r>
              <a:r>
                <a:rPr lang="de-DE" sz="1300" dirty="0" err="1">
                  <a:latin typeface="+mn-lt"/>
                </a:rPr>
                <a:t>utilizing</a:t>
              </a:r>
              <a:r>
                <a:rPr lang="de-DE" sz="1300" dirty="0">
                  <a:latin typeface="+mn-lt"/>
                </a:rPr>
                <a:t> </a:t>
              </a:r>
              <a:r>
                <a:rPr lang="de-DE" sz="1300" dirty="0" err="1">
                  <a:latin typeface="+mn-lt"/>
                </a:rPr>
                <a:t>tzcolors</a:t>
              </a:r>
              <a:r>
                <a:rPr lang="de-DE" sz="1300" dirty="0">
                  <a:latin typeface="+mn-lt"/>
                </a:rPr>
                <a:t>)</a:t>
              </a:r>
            </a:p>
          </p:txBody>
        </p:sp>
      </p:grpSp>
    </p:spTree>
    <p:extLst>
      <p:ext uri="{BB962C8B-B14F-4D97-AF65-F5344CB8AC3E}">
        <p14:creationId xmlns:p14="http://schemas.microsoft.com/office/powerpoint/2010/main" val="42360094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a:t>
            </a:r>
            <a:br>
              <a:rPr lang="en-DE" dirty="0"/>
            </a:br>
            <a:r>
              <a:rPr lang="en-DE" dirty="0"/>
              <a:t>NFTs on Tezos: Kalamint</a:t>
            </a:r>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113</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29" name="Group 28">
            <a:extLst>
              <a:ext uri="{FF2B5EF4-FFF2-40B4-BE49-F238E27FC236}">
                <a16:creationId xmlns:a16="http://schemas.microsoft.com/office/drawing/2014/main" id="{108CFDAA-E0D4-6A4D-A270-351702592DA0}"/>
              </a:ext>
            </a:extLst>
          </p:cNvPr>
          <p:cNvGrpSpPr/>
          <p:nvPr/>
        </p:nvGrpSpPr>
        <p:grpSpPr>
          <a:xfrm>
            <a:off x="360363" y="883066"/>
            <a:ext cx="11469238" cy="215900"/>
            <a:chOff x="360363" y="883066"/>
            <a:chExt cx="11469238" cy="2159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pPr>
                <a:spcBef>
                  <a:spcPts val="300"/>
                </a:spcBef>
                <a:spcAft>
                  <a:spcPts val="100"/>
                </a:spcAft>
              </a:pPr>
              <a:r>
                <a:rPr lang="de-DE" sz="1300" dirty="0">
                  <a:solidFill>
                    <a:schemeClr val="bg1"/>
                  </a:solidFill>
                  <a:latin typeface="+mn-lt"/>
                  <a:hlinkClick r:id="rId3"/>
                </a:rPr>
                <a:t>https://kalamint.medium.com/kalamint-bringing-nfts-to-tezos-a51daa0c38cd</a:t>
              </a:r>
              <a:r>
                <a:rPr lang="de-DE" sz="1300" dirty="0">
                  <a:solidFill>
                    <a:schemeClr val="bg1"/>
                  </a:solidFill>
                  <a:latin typeface="+mn-lt"/>
                </a:rPr>
                <a:t> </a:t>
              </a:r>
              <a:r>
                <a:rPr lang="de-DE" sz="1300" dirty="0">
                  <a:latin typeface="+mn-lt"/>
                </a:rPr>
                <a:t>(Medium - </a:t>
              </a:r>
              <a:r>
                <a:rPr lang="de-DE" sz="1300" dirty="0" err="1">
                  <a:latin typeface="+mn-lt"/>
                </a:rPr>
                <a:t>Kalamint</a:t>
              </a:r>
              <a:r>
                <a:rPr lang="de-DE" sz="1300" dirty="0">
                  <a:latin typeface="+mn-lt"/>
                </a:rPr>
                <a:t>: </a:t>
              </a:r>
              <a:r>
                <a:rPr lang="de-DE" sz="1300" dirty="0" err="1">
                  <a:latin typeface="+mn-lt"/>
                </a:rPr>
                <a:t>Bringing</a:t>
              </a:r>
              <a:r>
                <a:rPr lang="de-DE" sz="1300" dirty="0">
                  <a:latin typeface="+mn-lt"/>
                </a:rPr>
                <a:t> NFTs </a:t>
              </a:r>
              <a:r>
                <a:rPr lang="de-DE" sz="1300" dirty="0" err="1">
                  <a:latin typeface="+mn-lt"/>
                </a:rPr>
                <a:t>to</a:t>
              </a:r>
              <a:r>
                <a:rPr lang="de-DE" sz="1300" dirty="0">
                  <a:latin typeface="+mn-lt"/>
                </a:rPr>
                <a:t> </a:t>
              </a:r>
              <a:r>
                <a:rPr lang="de-DE" sz="1300" dirty="0" err="1">
                  <a:latin typeface="+mn-lt"/>
                </a:rPr>
                <a:t>Tezos</a:t>
              </a:r>
              <a:r>
                <a:rPr lang="de-DE" sz="1300" dirty="0">
                  <a:latin typeface="+mn-lt"/>
                </a:rPr>
                <a:t>)</a:t>
              </a:r>
            </a:p>
          </p:txBody>
        </p:sp>
      </p:grpSp>
      <p:grpSp>
        <p:nvGrpSpPr>
          <p:cNvPr id="16" name="Group 15">
            <a:extLst>
              <a:ext uri="{FF2B5EF4-FFF2-40B4-BE49-F238E27FC236}">
                <a16:creationId xmlns:a16="http://schemas.microsoft.com/office/drawing/2014/main" id="{19B25345-74C6-6A4C-9DAE-447EFB5D012C}"/>
              </a:ext>
            </a:extLst>
          </p:cNvPr>
          <p:cNvGrpSpPr/>
          <p:nvPr/>
        </p:nvGrpSpPr>
        <p:grpSpPr>
          <a:xfrm>
            <a:off x="360363" y="1318495"/>
            <a:ext cx="11469238" cy="216000"/>
            <a:chOff x="360363" y="1318495"/>
            <a:chExt cx="11469238" cy="216000"/>
          </a:xfrm>
        </p:grpSpPr>
        <p:sp>
          <p:nvSpPr>
            <p:cNvPr id="10" name="TextBox 9">
              <a:extLst>
                <a:ext uri="{FF2B5EF4-FFF2-40B4-BE49-F238E27FC236}">
                  <a16:creationId xmlns:a16="http://schemas.microsoft.com/office/drawing/2014/main" id="{5B28E14D-C09C-6440-A670-257B8C4E7CA7}"/>
                </a:ext>
              </a:extLst>
            </p:cNvPr>
            <p:cNvSpPr txBox="1"/>
            <p:nvPr/>
          </p:nvSpPr>
          <p:spPr>
            <a:xfrm>
              <a:off x="360363" y="131849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11" name="TextBox 10">
              <a:extLst>
                <a:ext uri="{FF2B5EF4-FFF2-40B4-BE49-F238E27FC236}">
                  <a16:creationId xmlns:a16="http://schemas.microsoft.com/office/drawing/2014/main" id="{02038C78-0D2D-1646-B042-ACA9356D52BA}"/>
                </a:ext>
              </a:extLst>
            </p:cNvPr>
            <p:cNvSpPr txBox="1"/>
            <p:nvPr/>
          </p:nvSpPr>
          <p:spPr>
            <a:xfrm>
              <a:off x="881309" y="1318495"/>
              <a:ext cx="10948292" cy="216000"/>
            </a:xfrm>
            <a:prstGeom prst="rect">
              <a:avLst/>
            </a:prstGeom>
            <a:noFill/>
          </p:spPr>
          <p:txBody>
            <a:bodyPr wrap="square" lIns="72000" tIns="0" rIns="72000" bIns="0" rtlCol="0">
              <a:noAutofit/>
            </a:bodyPr>
            <a:lstStyle/>
            <a:p>
              <a:pPr>
                <a:spcBef>
                  <a:spcPts val="300"/>
                </a:spcBef>
                <a:spcAft>
                  <a:spcPts val="100"/>
                </a:spcAft>
              </a:pPr>
              <a:r>
                <a:rPr lang="de-DE" sz="1300" dirty="0">
                  <a:solidFill>
                    <a:schemeClr val="bg1"/>
                  </a:solidFill>
                  <a:latin typeface="+mn-lt"/>
                  <a:hlinkClick r:id="rId4"/>
                </a:rPr>
                <a:t>https://kalamint.medium.com/kalamint-launch-important-dates-b70613f2d4c4</a:t>
              </a:r>
              <a:r>
                <a:rPr lang="de-DE" sz="1300" dirty="0">
                  <a:solidFill>
                    <a:schemeClr val="bg1"/>
                  </a:solidFill>
                  <a:latin typeface="+mn-lt"/>
                </a:rPr>
                <a:t> </a:t>
              </a:r>
              <a:r>
                <a:rPr lang="de-DE" sz="1300" dirty="0">
                  <a:latin typeface="+mn-lt"/>
                </a:rPr>
                <a:t>(Medium - </a:t>
              </a:r>
              <a:r>
                <a:rPr lang="de-DE" sz="1300" dirty="0" err="1">
                  <a:latin typeface="+mn-lt"/>
                </a:rPr>
                <a:t>Kalamint</a:t>
              </a:r>
              <a:r>
                <a:rPr lang="de-DE" sz="1300" dirty="0">
                  <a:latin typeface="+mn-lt"/>
                </a:rPr>
                <a:t> Launch: </a:t>
              </a:r>
              <a:r>
                <a:rPr lang="de-DE" sz="1300" dirty="0" err="1">
                  <a:latin typeface="+mn-lt"/>
                </a:rPr>
                <a:t>Important</a:t>
              </a:r>
              <a:r>
                <a:rPr lang="de-DE" sz="1300" dirty="0">
                  <a:latin typeface="+mn-lt"/>
                </a:rPr>
                <a:t> Dates)</a:t>
              </a:r>
            </a:p>
          </p:txBody>
        </p:sp>
      </p:grpSp>
      <p:grpSp>
        <p:nvGrpSpPr>
          <p:cNvPr id="9" name="Group 8">
            <a:extLst>
              <a:ext uri="{FF2B5EF4-FFF2-40B4-BE49-F238E27FC236}">
                <a16:creationId xmlns:a16="http://schemas.microsoft.com/office/drawing/2014/main" id="{B9890A57-C603-3341-8DCA-30C8835387ED}"/>
              </a:ext>
            </a:extLst>
          </p:cNvPr>
          <p:cNvGrpSpPr/>
          <p:nvPr/>
        </p:nvGrpSpPr>
        <p:grpSpPr>
          <a:xfrm>
            <a:off x="360363" y="1746766"/>
            <a:ext cx="11469238" cy="432000"/>
            <a:chOff x="360363" y="1975440"/>
            <a:chExt cx="11469238" cy="432000"/>
          </a:xfrm>
        </p:grpSpPr>
        <p:sp>
          <p:nvSpPr>
            <p:cNvPr id="12" name="TextBox 11">
              <a:extLst>
                <a:ext uri="{FF2B5EF4-FFF2-40B4-BE49-F238E27FC236}">
                  <a16:creationId xmlns:a16="http://schemas.microsoft.com/office/drawing/2014/main" id="{CFEEEBE2-0BF9-1840-B4F0-EF7299C6F836}"/>
                </a:ext>
              </a:extLst>
            </p:cNvPr>
            <p:cNvSpPr txBox="1"/>
            <p:nvPr/>
          </p:nvSpPr>
          <p:spPr>
            <a:xfrm>
              <a:off x="360363" y="197544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13" name="TextBox 12">
              <a:extLst>
                <a:ext uri="{FF2B5EF4-FFF2-40B4-BE49-F238E27FC236}">
                  <a16:creationId xmlns:a16="http://schemas.microsoft.com/office/drawing/2014/main" id="{D65B8C3E-A58B-434E-945E-D3815861BBF1}"/>
                </a:ext>
              </a:extLst>
            </p:cNvPr>
            <p:cNvSpPr txBox="1"/>
            <p:nvPr/>
          </p:nvSpPr>
          <p:spPr>
            <a:xfrm>
              <a:off x="881309" y="1975440"/>
              <a:ext cx="10948292" cy="432000"/>
            </a:xfrm>
            <a:prstGeom prst="rect">
              <a:avLst/>
            </a:prstGeom>
            <a:noFill/>
          </p:spPr>
          <p:txBody>
            <a:bodyPr wrap="square" lIns="72000" tIns="0" rIns="72000" bIns="0" rtlCol="0">
              <a:noAutofit/>
            </a:bodyPr>
            <a:lstStyle/>
            <a:p>
              <a:pPr>
                <a:spcBef>
                  <a:spcPts val="300"/>
                </a:spcBef>
                <a:spcAft>
                  <a:spcPts val="100"/>
                </a:spcAft>
              </a:pPr>
              <a:r>
                <a:rPr lang="de-DE" sz="1300" dirty="0">
                  <a:solidFill>
                    <a:schemeClr val="bg1"/>
                  </a:solidFill>
                  <a:latin typeface="+mn-lt"/>
                  <a:hlinkClick r:id="rId5"/>
                </a:rPr>
                <a:t>https://kalamint.medium.com/auctions-now-live-on-the-kalamint-platform-d77b142e6279</a:t>
              </a:r>
              <a:r>
                <a:rPr lang="de-DE" sz="1300" dirty="0">
                  <a:solidFill>
                    <a:schemeClr val="bg1"/>
                  </a:solidFill>
                  <a:latin typeface="+mn-lt"/>
                </a:rPr>
                <a:t> </a:t>
              </a:r>
              <a:r>
                <a:rPr lang="de-DE" sz="1300" dirty="0">
                  <a:latin typeface="+mn-lt"/>
                </a:rPr>
                <a:t>(Medium - </a:t>
              </a:r>
              <a:r>
                <a:rPr lang="de-DE" sz="1300" dirty="0" err="1">
                  <a:latin typeface="+mn-lt"/>
                </a:rPr>
                <a:t>Auctions</a:t>
              </a:r>
              <a:r>
                <a:rPr lang="de-DE" sz="1300" dirty="0">
                  <a:latin typeface="+mn-lt"/>
                </a:rPr>
                <a:t> </a:t>
              </a:r>
              <a:r>
                <a:rPr lang="de-DE" sz="1300" dirty="0" err="1">
                  <a:latin typeface="+mn-lt"/>
                </a:rPr>
                <a:t>now</a:t>
              </a:r>
              <a:r>
                <a:rPr lang="de-DE" sz="1300" dirty="0">
                  <a:latin typeface="+mn-lt"/>
                </a:rPr>
                <a:t> live on </a:t>
              </a:r>
              <a:r>
                <a:rPr lang="de-DE" sz="1300" dirty="0" err="1">
                  <a:latin typeface="+mn-lt"/>
                </a:rPr>
                <a:t>the</a:t>
              </a:r>
              <a:r>
                <a:rPr lang="de-DE" sz="1300" dirty="0">
                  <a:latin typeface="+mn-lt"/>
                </a:rPr>
                <a:t> </a:t>
              </a:r>
              <a:r>
                <a:rPr lang="de-DE" sz="1300" dirty="0" err="1">
                  <a:latin typeface="+mn-lt"/>
                </a:rPr>
                <a:t>Kalamint</a:t>
              </a:r>
              <a:r>
                <a:rPr lang="de-DE" sz="1300" dirty="0">
                  <a:latin typeface="+mn-lt"/>
                </a:rPr>
                <a:t> </a:t>
              </a:r>
              <a:r>
                <a:rPr lang="de-DE" sz="1300" dirty="0" err="1">
                  <a:latin typeface="+mn-lt"/>
                </a:rPr>
                <a:t>platform</a:t>
              </a:r>
              <a:r>
                <a:rPr lang="de-DE" sz="1300" dirty="0">
                  <a:latin typeface="+mn-lt"/>
                </a:rPr>
                <a:t>)</a:t>
              </a:r>
            </a:p>
          </p:txBody>
        </p:sp>
      </p:grpSp>
      <p:grpSp>
        <p:nvGrpSpPr>
          <p:cNvPr id="5" name="Group 4">
            <a:extLst>
              <a:ext uri="{FF2B5EF4-FFF2-40B4-BE49-F238E27FC236}">
                <a16:creationId xmlns:a16="http://schemas.microsoft.com/office/drawing/2014/main" id="{BED8D0A8-1106-4B43-9565-3B094CFCE314}"/>
              </a:ext>
            </a:extLst>
          </p:cNvPr>
          <p:cNvGrpSpPr/>
          <p:nvPr/>
        </p:nvGrpSpPr>
        <p:grpSpPr>
          <a:xfrm>
            <a:off x="360363" y="2392186"/>
            <a:ext cx="11469238" cy="432000"/>
            <a:chOff x="360363" y="2407240"/>
            <a:chExt cx="11469238" cy="432000"/>
          </a:xfrm>
        </p:grpSpPr>
        <p:sp>
          <p:nvSpPr>
            <p:cNvPr id="14" name="TextBox 13">
              <a:extLst>
                <a:ext uri="{FF2B5EF4-FFF2-40B4-BE49-F238E27FC236}">
                  <a16:creationId xmlns:a16="http://schemas.microsoft.com/office/drawing/2014/main" id="{5AAF40EF-0A18-C343-90FE-9EF8A9169E66}"/>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15" name="TextBox 14">
              <a:extLst>
                <a:ext uri="{FF2B5EF4-FFF2-40B4-BE49-F238E27FC236}">
                  <a16:creationId xmlns:a16="http://schemas.microsoft.com/office/drawing/2014/main" id="{8B36B23F-E108-5C46-B77D-28EFE26B4862}"/>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de-DE" sz="1300" dirty="0">
                  <a:solidFill>
                    <a:schemeClr val="bg1"/>
                  </a:solidFill>
                  <a:latin typeface="+mn-lt"/>
                  <a:hlinkClick r:id="rId6"/>
                </a:rPr>
                <a:t>https://kalamint.medium.com/kalam-token-listing-on-quipuswap-on-jun-3-thu-8458d67fcca3</a:t>
              </a:r>
              <a:r>
                <a:rPr lang="de-DE" sz="1300" dirty="0">
                  <a:solidFill>
                    <a:schemeClr val="bg1"/>
                  </a:solidFill>
                  <a:latin typeface="+mn-lt"/>
                </a:rPr>
                <a:t> </a:t>
              </a:r>
              <a:r>
                <a:rPr lang="de-DE" sz="1300" dirty="0">
                  <a:latin typeface="+mn-lt"/>
                </a:rPr>
                <a:t>(Medium - $KALAM </a:t>
              </a:r>
              <a:r>
                <a:rPr lang="de-DE" sz="1300" dirty="0" err="1">
                  <a:latin typeface="+mn-lt"/>
                </a:rPr>
                <a:t>token</a:t>
              </a:r>
              <a:r>
                <a:rPr lang="de-DE" sz="1300" dirty="0">
                  <a:latin typeface="+mn-lt"/>
                </a:rPr>
                <a:t> </a:t>
              </a:r>
              <a:r>
                <a:rPr lang="de-DE" sz="1300" dirty="0" err="1">
                  <a:latin typeface="+mn-lt"/>
                </a:rPr>
                <a:t>listing</a:t>
              </a:r>
              <a:r>
                <a:rPr lang="de-DE" sz="1300" dirty="0">
                  <a:latin typeface="+mn-lt"/>
                </a:rPr>
                <a:t> on </a:t>
              </a:r>
              <a:r>
                <a:rPr lang="de-DE" sz="1300" dirty="0" err="1">
                  <a:latin typeface="+mn-lt"/>
                </a:rPr>
                <a:t>Quipuswap</a:t>
              </a:r>
              <a:r>
                <a:rPr lang="de-DE" sz="1300" dirty="0">
                  <a:latin typeface="+mn-lt"/>
                </a:rPr>
                <a:t> on Jun3, Thu.)</a:t>
              </a:r>
            </a:p>
          </p:txBody>
        </p:sp>
      </p:grpSp>
      <p:grpSp>
        <p:nvGrpSpPr>
          <p:cNvPr id="18" name="Group 17">
            <a:extLst>
              <a:ext uri="{FF2B5EF4-FFF2-40B4-BE49-F238E27FC236}">
                <a16:creationId xmlns:a16="http://schemas.microsoft.com/office/drawing/2014/main" id="{136F6C22-0797-FE42-B4D0-864158139713}"/>
              </a:ext>
            </a:extLst>
          </p:cNvPr>
          <p:cNvGrpSpPr/>
          <p:nvPr/>
        </p:nvGrpSpPr>
        <p:grpSpPr>
          <a:xfrm>
            <a:off x="360363" y="3038787"/>
            <a:ext cx="11469238" cy="216050"/>
            <a:chOff x="360363" y="2407240"/>
            <a:chExt cx="11469238" cy="216050"/>
          </a:xfrm>
        </p:grpSpPr>
        <p:sp>
          <p:nvSpPr>
            <p:cNvPr id="19" name="TextBox 18">
              <a:extLst>
                <a:ext uri="{FF2B5EF4-FFF2-40B4-BE49-F238E27FC236}">
                  <a16:creationId xmlns:a16="http://schemas.microsoft.com/office/drawing/2014/main" id="{097D093A-1E8E-294F-99AE-D6EF11D10003}"/>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[5]</a:t>
              </a:r>
            </a:p>
          </p:txBody>
        </p:sp>
        <p:sp>
          <p:nvSpPr>
            <p:cNvPr id="20" name="TextBox 19">
              <a:extLst>
                <a:ext uri="{FF2B5EF4-FFF2-40B4-BE49-F238E27FC236}">
                  <a16:creationId xmlns:a16="http://schemas.microsoft.com/office/drawing/2014/main" id="{281D3B01-54CC-8043-A5F6-1BBE6CE7C48E}"/>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de-DE" sz="1300" dirty="0">
                  <a:solidFill>
                    <a:schemeClr val="bg1"/>
                  </a:solidFill>
                  <a:latin typeface="+mn-lt"/>
                  <a:hlinkClick r:id="rId7"/>
                </a:rPr>
                <a:t>https://kalamint.medium.com/kalam-tokenomics-and-distribution-c1e0ccb0800b</a:t>
              </a:r>
              <a:r>
                <a:rPr lang="de-DE" sz="1300" dirty="0">
                  <a:solidFill>
                    <a:schemeClr val="bg1"/>
                  </a:solidFill>
                  <a:latin typeface="+mn-lt"/>
                </a:rPr>
                <a:t> </a:t>
              </a:r>
              <a:r>
                <a:rPr lang="de-DE" sz="1300" dirty="0">
                  <a:latin typeface="+mn-lt"/>
                </a:rPr>
                <a:t>(Medium - $KALAM: </a:t>
              </a:r>
              <a:r>
                <a:rPr lang="de-DE" sz="1300" dirty="0" err="1">
                  <a:latin typeface="+mn-lt"/>
                </a:rPr>
                <a:t>Tokenomics</a:t>
              </a:r>
              <a:r>
                <a:rPr lang="de-DE" sz="1300" dirty="0">
                  <a:latin typeface="+mn-lt"/>
                </a:rPr>
                <a:t> </a:t>
              </a:r>
              <a:r>
                <a:rPr lang="de-DE" sz="1300" dirty="0" err="1">
                  <a:latin typeface="+mn-lt"/>
                </a:rPr>
                <a:t>and</a:t>
              </a:r>
              <a:r>
                <a:rPr lang="de-DE" sz="1300" dirty="0">
                  <a:latin typeface="+mn-lt"/>
                </a:rPr>
                <a:t> Distribution)</a:t>
              </a:r>
            </a:p>
          </p:txBody>
        </p:sp>
      </p:grpSp>
      <p:grpSp>
        <p:nvGrpSpPr>
          <p:cNvPr id="25" name="Group 24">
            <a:extLst>
              <a:ext uri="{FF2B5EF4-FFF2-40B4-BE49-F238E27FC236}">
                <a16:creationId xmlns:a16="http://schemas.microsoft.com/office/drawing/2014/main" id="{CA209430-8F87-864B-9E94-FC1B5154E946}"/>
              </a:ext>
            </a:extLst>
          </p:cNvPr>
          <p:cNvGrpSpPr/>
          <p:nvPr/>
        </p:nvGrpSpPr>
        <p:grpSpPr>
          <a:xfrm>
            <a:off x="360363" y="3469849"/>
            <a:ext cx="11469238" cy="216050"/>
            <a:chOff x="360363" y="2407240"/>
            <a:chExt cx="11469238" cy="216050"/>
          </a:xfrm>
        </p:grpSpPr>
        <p:sp>
          <p:nvSpPr>
            <p:cNvPr id="26" name="TextBox 25">
              <a:extLst>
                <a:ext uri="{FF2B5EF4-FFF2-40B4-BE49-F238E27FC236}">
                  <a16:creationId xmlns:a16="http://schemas.microsoft.com/office/drawing/2014/main" id="{6BE2CA68-ADE5-1943-81FA-0647F9B01419}"/>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[6]</a:t>
              </a:r>
            </a:p>
          </p:txBody>
        </p:sp>
        <p:sp>
          <p:nvSpPr>
            <p:cNvPr id="27" name="TextBox 26">
              <a:extLst>
                <a:ext uri="{FF2B5EF4-FFF2-40B4-BE49-F238E27FC236}">
                  <a16:creationId xmlns:a16="http://schemas.microsoft.com/office/drawing/2014/main" id="{8DDB987F-8EBD-2945-99B9-58F0F969824B}"/>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de-DE" sz="1300" dirty="0">
                  <a:solidFill>
                    <a:schemeClr val="bg1"/>
                  </a:solidFill>
                  <a:latin typeface="+mn-lt"/>
                  <a:hlinkClick r:id="rId8"/>
                </a:rPr>
                <a:t>https://kalamint.medium.com/kalamint-update-4-e970fc10d914</a:t>
              </a:r>
              <a:r>
                <a:rPr lang="de-DE" sz="1300" dirty="0">
                  <a:solidFill>
                    <a:schemeClr val="bg1"/>
                  </a:solidFill>
                  <a:latin typeface="+mn-lt"/>
                </a:rPr>
                <a:t> </a:t>
              </a:r>
              <a:r>
                <a:rPr lang="de-DE" sz="1300" dirty="0">
                  <a:latin typeface="+mn-lt"/>
                </a:rPr>
                <a:t>(Medium - </a:t>
              </a:r>
              <a:r>
                <a:rPr lang="de-DE" sz="1300" dirty="0" err="1">
                  <a:latin typeface="+mn-lt"/>
                </a:rPr>
                <a:t>Kalamint</a:t>
              </a:r>
              <a:r>
                <a:rPr lang="de-DE" sz="1300" dirty="0">
                  <a:latin typeface="+mn-lt"/>
                </a:rPr>
                <a:t> Update #4)</a:t>
              </a:r>
            </a:p>
          </p:txBody>
        </p:sp>
      </p:grpSp>
      <p:grpSp>
        <p:nvGrpSpPr>
          <p:cNvPr id="28" name="Group 27">
            <a:extLst>
              <a:ext uri="{FF2B5EF4-FFF2-40B4-BE49-F238E27FC236}">
                <a16:creationId xmlns:a16="http://schemas.microsoft.com/office/drawing/2014/main" id="{09F5DF66-4D81-064A-8B6C-5B0F86BBA673}"/>
              </a:ext>
            </a:extLst>
          </p:cNvPr>
          <p:cNvGrpSpPr/>
          <p:nvPr/>
        </p:nvGrpSpPr>
        <p:grpSpPr>
          <a:xfrm>
            <a:off x="360363" y="3900761"/>
            <a:ext cx="11469238" cy="216050"/>
            <a:chOff x="360363" y="2407240"/>
            <a:chExt cx="11469238" cy="216050"/>
          </a:xfrm>
        </p:grpSpPr>
        <p:sp>
          <p:nvSpPr>
            <p:cNvPr id="30" name="TextBox 29">
              <a:extLst>
                <a:ext uri="{FF2B5EF4-FFF2-40B4-BE49-F238E27FC236}">
                  <a16:creationId xmlns:a16="http://schemas.microsoft.com/office/drawing/2014/main" id="{D9473642-7E07-364E-A051-5B8401DC2948}"/>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[7]</a:t>
              </a:r>
            </a:p>
          </p:txBody>
        </p:sp>
        <p:sp>
          <p:nvSpPr>
            <p:cNvPr id="31" name="TextBox 30">
              <a:extLst>
                <a:ext uri="{FF2B5EF4-FFF2-40B4-BE49-F238E27FC236}">
                  <a16:creationId xmlns:a16="http://schemas.microsoft.com/office/drawing/2014/main" id="{1103E3B4-3780-8644-84EE-7F4F42574C58}"/>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de-DE" sz="1300" dirty="0">
                  <a:solidFill>
                    <a:schemeClr val="bg1"/>
                  </a:solidFill>
                  <a:latin typeface="+mn-lt"/>
                  <a:hlinkClick r:id="rId9"/>
                </a:rPr>
                <a:t>https://kalamint.io/</a:t>
              </a:r>
              <a:r>
                <a:rPr lang="de-DE" sz="1300" dirty="0">
                  <a:solidFill>
                    <a:schemeClr val="bg1"/>
                  </a:solidFill>
                  <a:latin typeface="+mn-lt"/>
                </a:rPr>
                <a:t> </a:t>
              </a:r>
              <a:r>
                <a:rPr lang="de-DE" sz="1300" dirty="0">
                  <a:latin typeface="+mn-lt"/>
                </a:rPr>
                <a:t>(</a:t>
              </a:r>
              <a:r>
                <a:rPr lang="de-DE" sz="1300" dirty="0" err="1">
                  <a:latin typeface="+mn-lt"/>
                </a:rPr>
                <a:t>Kalamint</a:t>
              </a:r>
              <a:r>
                <a:rPr lang="de-DE" sz="1300" dirty="0">
                  <a:latin typeface="+mn-lt"/>
                </a:rPr>
                <a:t> NFT </a:t>
              </a:r>
              <a:r>
                <a:rPr lang="de-DE" sz="1300" dirty="0" err="1">
                  <a:latin typeface="+mn-lt"/>
                </a:rPr>
                <a:t>platform</a:t>
              </a:r>
              <a:r>
                <a:rPr lang="de-DE" sz="1300" dirty="0">
                  <a:latin typeface="+mn-lt"/>
                </a:rPr>
                <a:t>)</a:t>
              </a:r>
            </a:p>
          </p:txBody>
        </p:sp>
      </p:grpSp>
    </p:spTree>
    <p:extLst>
      <p:ext uri="{BB962C8B-B14F-4D97-AF65-F5344CB8AC3E}">
        <p14:creationId xmlns:p14="http://schemas.microsoft.com/office/powerpoint/2010/main" val="4036806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a:t>
            </a:r>
            <a:br>
              <a:rPr lang="en-DE" dirty="0"/>
            </a:br>
            <a:r>
              <a:rPr lang="en-DE" dirty="0"/>
              <a:t>NFTs on Tezos: hic et nunc</a:t>
            </a:r>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114</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29" name="Group 28">
            <a:extLst>
              <a:ext uri="{FF2B5EF4-FFF2-40B4-BE49-F238E27FC236}">
                <a16:creationId xmlns:a16="http://schemas.microsoft.com/office/drawing/2014/main" id="{108CFDAA-E0D4-6A4D-A270-351702592DA0}"/>
              </a:ext>
            </a:extLst>
          </p:cNvPr>
          <p:cNvGrpSpPr/>
          <p:nvPr/>
        </p:nvGrpSpPr>
        <p:grpSpPr>
          <a:xfrm>
            <a:off x="360363" y="883066"/>
            <a:ext cx="11469238" cy="215900"/>
            <a:chOff x="360363" y="883066"/>
            <a:chExt cx="11469238" cy="2159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3"/>
                </a:rPr>
                <a:t>https://www.hicetnunc.xyz/</a:t>
              </a:r>
              <a:r>
                <a:rPr lang="en-GB" sz="1300" dirty="0">
                  <a:latin typeface="+mn-lt"/>
                </a:rPr>
                <a:t> (hic et </a:t>
              </a:r>
              <a:r>
                <a:rPr lang="en-GB" sz="1300" dirty="0" err="1">
                  <a:latin typeface="+mn-lt"/>
                </a:rPr>
                <a:t>nunc</a:t>
              </a:r>
              <a:r>
                <a:rPr lang="en-GB" sz="1300" dirty="0">
                  <a:latin typeface="+mn-lt"/>
                </a:rPr>
                <a:t> NFT platform)</a:t>
              </a:r>
            </a:p>
          </p:txBody>
        </p:sp>
      </p:grpSp>
      <p:grpSp>
        <p:nvGrpSpPr>
          <p:cNvPr id="16" name="Group 15">
            <a:extLst>
              <a:ext uri="{FF2B5EF4-FFF2-40B4-BE49-F238E27FC236}">
                <a16:creationId xmlns:a16="http://schemas.microsoft.com/office/drawing/2014/main" id="{19B25345-74C6-6A4C-9DAE-447EFB5D012C}"/>
              </a:ext>
            </a:extLst>
          </p:cNvPr>
          <p:cNvGrpSpPr/>
          <p:nvPr/>
        </p:nvGrpSpPr>
        <p:grpSpPr>
          <a:xfrm>
            <a:off x="360363" y="1318495"/>
            <a:ext cx="11469238" cy="216000"/>
            <a:chOff x="360363" y="1318495"/>
            <a:chExt cx="11469238" cy="216000"/>
          </a:xfrm>
        </p:grpSpPr>
        <p:sp>
          <p:nvSpPr>
            <p:cNvPr id="10" name="TextBox 9">
              <a:extLst>
                <a:ext uri="{FF2B5EF4-FFF2-40B4-BE49-F238E27FC236}">
                  <a16:creationId xmlns:a16="http://schemas.microsoft.com/office/drawing/2014/main" id="{5B28E14D-C09C-6440-A670-257B8C4E7CA7}"/>
                </a:ext>
              </a:extLst>
            </p:cNvPr>
            <p:cNvSpPr txBox="1"/>
            <p:nvPr/>
          </p:nvSpPr>
          <p:spPr>
            <a:xfrm>
              <a:off x="360363" y="131849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11" name="TextBox 10">
              <a:extLst>
                <a:ext uri="{FF2B5EF4-FFF2-40B4-BE49-F238E27FC236}">
                  <a16:creationId xmlns:a16="http://schemas.microsoft.com/office/drawing/2014/main" id="{02038C78-0D2D-1646-B042-ACA9356D52BA}"/>
                </a:ext>
              </a:extLst>
            </p:cNvPr>
            <p:cNvSpPr txBox="1"/>
            <p:nvPr/>
          </p:nvSpPr>
          <p:spPr>
            <a:xfrm>
              <a:off x="881309" y="1318495"/>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4"/>
                </a:rPr>
                <a:t>https://github.com/hicetnunc2000/hicetnunc/wiki</a:t>
              </a:r>
              <a:r>
                <a:rPr lang="en-GB" sz="1300" dirty="0">
                  <a:latin typeface="+mn-lt"/>
                </a:rPr>
                <a:t> (GitHub - hic et </a:t>
              </a:r>
              <a:r>
                <a:rPr lang="en-GB" sz="1300" dirty="0" err="1">
                  <a:latin typeface="+mn-lt"/>
                </a:rPr>
                <a:t>nunc</a:t>
              </a:r>
              <a:r>
                <a:rPr lang="en-GB" sz="1300" dirty="0">
                  <a:latin typeface="+mn-lt"/>
                </a:rPr>
                <a:t> wiki)</a:t>
              </a:r>
              <a:endParaRPr lang="de-DE" sz="1300" dirty="0">
                <a:solidFill>
                  <a:schemeClr val="bg1"/>
                </a:solidFill>
                <a:latin typeface="+mn-lt"/>
                <a:hlinkClick r:id="rId5"/>
              </a:endParaRPr>
            </a:p>
          </p:txBody>
        </p:sp>
      </p:grpSp>
      <p:grpSp>
        <p:nvGrpSpPr>
          <p:cNvPr id="9" name="Group 8">
            <a:extLst>
              <a:ext uri="{FF2B5EF4-FFF2-40B4-BE49-F238E27FC236}">
                <a16:creationId xmlns:a16="http://schemas.microsoft.com/office/drawing/2014/main" id="{B9890A57-C603-3341-8DCA-30C8835387ED}"/>
              </a:ext>
            </a:extLst>
          </p:cNvPr>
          <p:cNvGrpSpPr/>
          <p:nvPr/>
        </p:nvGrpSpPr>
        <p:grpSpPr>
          <a:xfrm>
            <a:off x="360363" y="1746766"/>
            <a:ext cx="11469238" cy="216000"/>
            <a:chOff x="360363" y="1975440"/>
            <a:chExt cx="11469238" cy="216000"/>
          </a:xfrm>
        </p:grpSpPr>
        <p:sp>
          <p:nvSpPr>
            <p:cNvPr id="12" name="TextBox 11">
              <a:extLst>
                <a:ext uri="{FF2B5EF4-FFF2-40B4-BE49-F238E27FC236}">
                  <a16:creationId xmlns:a16="http://schemas.microsoft.com/office/drawing/2014/main" id="{CFEEEBE2-0BF9-1840-B4F0-EF7299C6F836}"/>
                </a:ext>
              </a:extLst>
            </p:cNvPr>
            <p:cNvSpPr txBox="1"/>
            <p:nvPr/>
          </p:nvSpPr>
          <p:spPr>
            <a:xfrm>
              <a:off x="360363" y="197544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13" name="TextBox 12">
              <a:extLst>
                <a:ext uri="{FF2B5EF4-FFF2-40B4-BE49-F238E27FC236}">
                  <a16:creationId xmlns:a16="http://schemas.microsoft.com/office/drawing/2014/main" id="{D65B8C3E-A58B-434E-945E-D3815861BBF1}"/>
                </a:ext>
              </a:extLst>
            </p:cNvPr>
            <p:cNvSpPr txBox="1"/>
            <p:nvPr/>
          </p:nvSpPr>
          <p:spPr>
            <a:xfrm>
              <a:off x="881309" y="1975440"/>
              <a:ext cx="10948292" cy="216000"/>
            </a:xfrm>
            <a:prstGeom prst="rect">
              <a:avLst/>
            </a:prstGeom>
            <a:noFill/>
          </p:spPr>
          <p:txBody>
            <a:bodyPr wrap="square" lIns="72000" tIns="0" rIns="72000" bIns="0" rtlCol="0">
              <a:noAutofit/>
            </a:bodyPr>
            <a:lstStyle/>
            <a:p>
              <a:pPr>
                <a:spcBef>
                  <a:spcPts val="300"/>
                </a:spcBef>
                <a:spcAft>
                  <a:spcPts val="100"/>
                </a:spcAft>
              </a:pPr>
              <a:r>
                <a:rPr lang="de-DE" sz="1300" dirty="0">
                  <a:solidFill>
                    <a:schemeClr val="bg1"/>
                  </a:solidFill>
                  <a:latin typeface="+mn-lt"/>
                  <a:hlinkClick r:id="rId5"/>
                </a:rPr>
                <a:t>https://www.youtube.com/watch?v=KJSsjapuG3o</a:t>
              </a:r>
              <a:r>
                <a:rPr lang="de-DE" sz="1300" dirty="0">
                  <a:solidFill>
                    <a:schemeClr val="bg1"/>
                  </a:solidFill>
                  <a:latin typeface="+mn-lt"/>
                </a:rPr>
                <a:t> </a:t>
              </a:r>
              <a:r>
                <a:rPr lang="de-DE" sz="1300" dirty="0">
                  <a:latin typeface="+mn-lt"/>
                </a:rPr>
                <a:t>(YouTube – </a:t>
              </a:r>
              <a:r>
                <a:rPr lang="de-DE" sz="1300" dirty="0" err="1">
                  <a:latin typeface="+mn-lt"/>
                </a:rPr>
                <a:t>tutorial</a:t>
              </a:r>
              <a:r>
                <a:rPr lang="de-DE" sz="1300" dirty="0">
                  <a:latin typeface="+mn-lt"/>
                </a:rPr>
                <a:t> </a:t>
              </a:r>
              <a:r>
                <a:rPr lang="de-DE" sz="1300" dirty="0" err="1">
                  <a:latin typeface="+mn-lt"/>
                </a:rPr>
                <a:t>video</a:t>
              </a:r>
              <a:r>
                <a:rPr lang="de-DE" sz="1300" dirty="0">
                  <a:latin typeface="+mn-lt"/>
                </a:rPr>
                <a:t> on NFTs on </a:t>
              </a:r>
              <a:r>
                <a:rPr lang="de-DE" sz="1300" dirty="0" err="1">
                  <a:latin typeface="+mn-lt"/>
                </a:rPr>
                <a:t>Tezos</a:t>
              </a:r>
              <a:r>
                <a:rPr lang="de-DE" sz="1300" dirty="0">
                  <a:latin typeface="+mn-lt"/>
                </a:rPr>
                <a:t> </a:t>
              </a:r>
              <a:r>
                <a:rPr lang="de-DE" sz="1300" dirty="0" err="1">
                  <a:latin typeface="+mn-lt"/>
                </a:rPr>
                <a:t>by</a:t>
              </a:r>
              <a:r>
                <a:rPr lang="de-DE" sz="1300" dirty="0">
                  <a:latin typeface="+mn-lt"/>
                </a:rPr>
                <a:t> </a:t>
              </a:r>
              <a:r>
                <a:rPr lang="de-DE" sz="1300" dirty="0" err="1">
                  <a:latin typeface="+mn-lt"/>
                </a:rPr>
                <a:t>Noealz</a:t>
              </a:r>
              <a:r>
                <a:rPr lang="de-DE" sz="1300" dirty="0">
                  <a:latin typeface="+mn-lt"/>
                </a:rPr>
                <a:t>)</a:t>
              </a:r>
            </a:p>
          </p:txBody>
        </p:sp>
      </p:grpSp>
      <p:grpSp>
        <p:nvGrpSpPr>
          <p:cNvPr id="5" name="Group 4">
            <a:extLst>
              <a:ext uri="{FF2B5EF4-FFF2-40B4-BE49-F238E27FC236}">
                <a16:creationId xmlns:a16="http://schemas.microsoft.com/office/drawing/2014/main" id="{BED8D0A8-1106-4B43-9565-3B094CFCE314}"/>
              </a:ext>
            </a:extLst>
          </p:cNvPr>
          <p:cNvGrpSpPr/>
          <p:nvPr/>
        </p:nvGrpSpPr>
        <p:grpSpPr>
          <a:xfrm>
            <a:off x="360363" y="2184211"/>
            <a:ext cx="11469238" cy="216050"/>
            <a:chOff x="360363" y="2407240"/>
            <a:chExt cx="11469238" cy="216050"/>
          </a:xfrm>
        </p:grpSpPr>
        <p:sp>
          <p:nvSpPr>
            <p:cNvPr id="14" name="TextBox 13">
              <a:extLst>
                <a:ext uri="{FF2B5EF4-FFF2-40B4-BE49-F238E27FC236}">
                  <a16:creationId xmlns:a16="http://schemas.microsoft.com/office/drawing/2014/main" id="{5AAF40EF-0A18-C343-90FE-9EF8A9169E66}"/>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15" name="TextBox 14">
              <a:extLst>
                <a:ext uri="{FF2B5EF4-FFF2-40B4-BE49-F238E27FC236}">
                  <a16:creationId xmlns:a16="http://schemas.microsoft.com/office/drawing/2014/main" id="{8B36B23F-E108-5C46-B77D-28EFE26B4862}"/>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6"/>
                </a:rPr>
                <a:t>https://www.youtube.com/watch?v=Apyd-I2DMVk</a:t>
              </a:r>
              <a:r>
                <a:rPr lang="en-GB" sz="1300" dirty="0">
                  <a:latin typeface="+mn-lt"/>
                </a:rPr>
                <a:t> (YouTube – tutorial video on minting NFTs on hic et </a:t>
              </a:r>
              <a:r>
                <a:rPr lang="en-GB" sz="1300" dirty="0" err="1">
                  <a:latin typeface="+mn-lt"/>
                </a:rPr>
                <a:t>nunc</a:t>
              </a:r>
              <a:r>
                <a:rPr lang="en-GB" sz="1300" dirty="0">
                  <a:latin typeface="+mn-lt"/>
                </a:rPr>
                <a:t> by Kris G)</a:t>
              </a:r>
            </a:p>
          </p:txBody>
        </p:sp>
      </p:grpSp>
      <p:grpSp>
        <p:nvGrpSpPr>
          <p:cNvPr id="18" name="Group 17">
            <a:extLst>
              <a:ext uri="{FF2B5EF4-FFF2-40B4-BE49-F238E27FC236}">
                <a16:creationId xmlns:a16="http://schemas.microsoft.com/office/drawing/2014/main" id="{136F6C22-0797-FE42-B4D0-864158139713}"/>
              </a:ext>
            </a:extLst>
          </p:cNvPr>
          <p:cNvGrpSpPr/>
          <p:nvPr/>
        </p:nvGrpSpPr>
        <p:grpSpPr>
          <a:xfrm>
            <a:off x="360363" y="2621656"/>
            <a:ext cx="11469238" cy="432000"/>
            <a:chOff x="360363" y="2407240"/>
            <a:chExt cx="11469238" cy="432000"/>
          </a:xfrm>
        </p:grpSpPr>
        <p:sp>
          <p:nvSpPr>
            <p:cNvPr id="19" name="TextBox 18">
              <a:extLst>
                <a:ext uri="{FF2B5EF4-FFF2-40B4-BE49-F238E27FC236}">
                  <a16:creationId xmlns:a16="http://schemas.microsoft.com/office/drawing/2014/main" id="{097D093A-1E8E-294F-99AE-D6EF11D10003}"/>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[5]</a:t>
              </a:r>
            </a:p>
          </p:txBody>
        </p:sp>
        <p:sp>
          <p:nvSpPr>
            <p:cNvPr id="20" name="TextBox 19">
              <a:extLst>
                <a:ext uri="{FF2B5EF4-FFF2-40B4-BE49-F238E27FC236}">
                  <a16:creationId xmlns:a16="http://schemas.microsoft.com/office/drawing/2014/main" id="{281D3B01-54CC-8043-A5F6-1BBE6CE7C48E}"/>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7"/>
                </a:rPr>
                <a:t>https://gorillasun.de/blog/Hicetnunc.xyz-and-NFTs-on-the-Tezos-Blockchain-~-What's-new-~-April-2021-Update</a:t>
              </a:r>
              <a:r>
                <a:rPr lang="en-GB" sz="1300" dirty="0">
                  <a:latin typeface="+mn-lt"/>
                </a:rPr>
                <a:t> (</a:t>
              </a:r>
              <a:r>
                <a:rPr lang="en-GB" sz="1300" dirty="0" err="1">
                  <a:latin typeface="+mn-lt"/>
                </a:rPr>
                <a:t>Hicetnunc.xyz</a:t>
              </a:r>
              <a:r>
                <a:rPr lang="en-GB" sz="1300" dirty="0">
                  <a:latin typeface="+mn-lt"/>
                </a:rPr>
                <a:t> and NFTs on the </a:t>
              </a:r>
              <a:r>
                <a:rPr lang="en-GB" sz="1300" dirty="0" err="1">
                  <a:latin typeface="+mn-lt"/>
                </a:rPr>
                <a:t>Tezos</a:t>
              </a:r>
              <a:r>
                <a:rPr lang="en-GB" sz="1300" dirty="0">
                  <a:latin typeface="+mn-lt"/>
                </a:rPr>
                <a:t> Blockchain ~ What’s new ~April 2021 Mega Update)</a:t>
              </a:r>
            </a:p>
          </p:txBody>
        </p:sp>
      </p:grpSp>
      <p:grpSp>
        <p:nvGrpSpPr>
          <p:cNvPr id="25" name="Group 24">
            <a:extLst>
              <a:ext uri="{FF2B5EF4-FFF2-40B4-BE49-F238E27FC236}">
                <a16:creationId xmlns:a16="http://schemas.microsoft.com/office/drawing/2014/main" id="{CA209430-8F87-864B-9E94-FC1B5154E946}"/>
              </a:ext>
            </a:extLst>
          </p:cNvPr>
          <p:cNvGrpSpPr/>
          <p:nvPr/>
        </p:nvGrpSpPr>
        <p:grpSpPr>
          <a:xfrm>
            <a:off x="360363" y="3271222"/>
            <a:ext cx="11469238" cy="216050"/>
            <a:chOff x="360363" y="2407240"/>
            <a:chExt cx="11469238" cy="216050"/>
          </a:xfrm>
        </p:grpSpPr>
        <p:sp>
          <p:nvSpPr>
            <p:cNvPr id="26" name="TextBox 25">
              <a:extLst>
                <a:ext uri="{FF2B5EF4-FFF2-40B4-BE49-F238E27FC236}">
                  <a16:creationId xmlns:a16="http://schemas.microsoft.com/office/drawing/2014/main" id="{6BE2CA68-ADE5-1943-81FA-0647F9B01419}"/>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[6]</a:t>
              </a:r>
            </a:p>
          </p:txBody>
        </p:sp>
        <p:sp>
          <p:nvSpPr>
            <p:cNvPr id="27" name="TextBox 26">
              <a:extLst>
                <a:ext uri="{FF2B5EF4-FFF2-40B4-BE49-F238E27FC236}">
                  <a16:creationId xmlns:a16="http://schemas.microsoft.com/office/drawing/2014/main" id="{8DDB987F-8EBD-2945-99B9-58F0F969824B}"/>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8"/>
                </a:rPr>
                <a:t>https://www.plummerfernandez.com/works/not-another-jpeg/</a:t>
              </a:r>
              <a:r>
                <a:rPr lang="en-GB" sz="1300" dirty="0">
                  <a:latin typeface="+mn-lt"/>
                </a:rPr>
                <a:t> (M Plummer-Fernández – Not another JPEG)</a:t>
              </a:r>
            </a:p>
          </p:txBody>
        </p:sp>
      </p:grpSp>
    </p:spTree>
    <p:extLst>
      <p:ext uri="{BB962C8B-B14F-4D97-AF65-F5344CB8AC3E}">
        <p14:creationId xmlns:p14="http://schemas.microsoft.com/office/powerpoint/2010/main" val="9925636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 (1/2):</a:t>
            </a:r>
            <a:br>
              <a:rPr lang="en-DE" dirty="0"/>
            </a:br>
            <a:r>
              <a:rPr lang="en-DE" dirty="0"/>
              <a:t>NFTs on Tezos: Tezos Domains</a:t>
            </a:r>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115</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29" name="Group 28">
            <a:extLst>
              <a:ext uri="{FF2B5EF4-FFF2-40B4-BE49-F238E27FC236}">
                <a16:creationId xmlns:a16="http://schemas.microsoft.com/office/drawing/2014/main" id="{108CFDAA-E0D4-6A4D-A270-351702592DA0}"/>
              </a:ext>
            </a:extLst>
          </p:cNvPr>
          <p:cNvGrpSpPr/>
          <p:nvPr/>
        </p:nvGrpSpPr>
        <p:grpSpPr>
          <a:xfrm>
            <a:off x="360363" y="883066"/>
            <a:ext cx="11469238" cy="215900"/>
            <a:chOff x="360363" y="883066"/>
            <a:chExt cx="11469238" cy="2159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pPr>
                <a:spcBef>
                  <a:spcPts val="300"/>
                </a:spcBef>
                <a:spcAft>
                  <a:spcPts val="100"/>
                </a:spcAft>
              </a:pPr>
              <a:r>
                <a:rPr lang="en-GB" sz="1300" dirty="0">
                  <a:solidFill>
                    <a:srgbClr val="4876A0"/>
                  </a:solidFill>
                  <a:latin typeface="+mn-lt"/>
                  <a:hlinkClick r:id="rId3">
                    <a:extLst>
                      <a:ext uri="{A12FA001-AC4F-418D-AE19-62706E023703}">
                        <ahyp:hlinkClr xmlns:ahyp="http://schemas.microsoft.com/office/drawing/2018/hyperlinkcolor" val="tx"/>
                      </a:ext>
                    </a:extLst>
                  </a:hlinkClick>
                </a:rPr>
                <a:t>https://tezos.domains</a:t>
              </a:r>
              <a:r>
                <a:rPr lang="en-GB" sz="1300" dirty="0">
                  <a:latin typeface="+mn-lt"/>
                  <a:hlinkClick r:id="rId3">
                    <a:extLst>
                      <a:ext uri="{A12FA001-AC4F-418D-AE19-62706E023703}">
                        <ahyp:hlinkClr xmlns:ahyp="http://schemas.microsoft.com/office/drawing/2018/hyperlinkcolor" val="tx"/>
                      </a:ext>
                    </a:extLst>
                  </a:hlinkClick>
                </a:rPr>
                <a:t>/</a:t>
              </a:r>
              <a:r>
                <a:rPr lang="en-GB" sz="1300" dirty="0">
                  <a:latin typeface="+mn-lt"/>
                </a:rPr>
                <a:t> (</a:t>
              </a:r>
              <a:r>
                <a:rPr lang="en-GB" sz="1300" dirty="0" err="1">
                  <a:latin typeface="+mn-lt"/>
                </a:rPr>
                <a:t>Tezos</a:t>
              </a:r>
              <a:r>
                <a:rPr lang="en-GB" sz="1300" dirty="0">
                  <a:latin typeface="+mn-lt"/>
                </a:rPr>
                <a:t> Domains platform)</a:t>
              </a:r>
            </a:p>
          </p:txBody>
        </p:sp>
      </p:grpSp>
      <p:grpSp>
        <p:nvGrpSpPr>
          <p:cNvPr id="16" name="Group 15">
            <a:extLst>
              <a:ext uri="{FF2B5EF4-FFF2-40B4-BE49-F238E27FC236}">
                <a16:creationId xmlns:a16="http://schemas.microsoft.com/office/drawing/2014/main" id="{19B25345-74C6-6A4C-9DAE-447EFB5D012C}"/>
              </a:ext>
            </a:extLst>
          </p:cNvPr>
          <p:cNvGrpSpPr/>
          <p:nvPr/>
        </p:nvGrpSpPr>
        <p:grpSpPr>
          <a:xfrm>
            <a:off x="360363" y="1318495"/>
            <a:ext cx="11469238" cy="216000"/>
            <a:chOff x="360363" y="1318495"/>
            <a:chExt cx="11469238" cy="216000"/>
          </a:xfrm>
        </p:grpSpPr>
        <p:sp>
          <p:nvSpPr>
            <p:cNvPr id="10" name="TextBox 9">
              <a:extLst>
                <a:ext uri="{FF2B5EF4-FFF2-40B4-BE49-F238E27FC236}">
                  <a16:creationId xmlns:a16="http://schemas.microsoft.com/office/drawing/2014/main" id="{5B28E14D-C09C-6440-A670-257B8C4E7CA7}"/>
                </a:ext>
              </a:extLst>
            </p:cNvPr>
            <p:cNvSpPr txBox="1"/>
            <p:nvPr/>
          </p:nvSpPr>
          <p:spPr>
            <a:xfrm>
              <a:off x="360363" y="131849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11" name="TextBox 10">
              <a:extLst>
                <a:ext uri="{FF2B5EF4-FFF2-40B4-BE49-F238E27FC236}">
                  <a16:creationId xmlns:a16="http://schemas.microsoft.com/office/drawing/2014/main" id="{02038C78-0D2D-1646-B042-ACA9356D52BA}"/>
                </a:ext>
              </a:extLst>
            </p:cNvPr>
            <p:cNvSpPr txBox="1"/>
            <p:nvPr/>
          </p:nvSpPr>
          <p:spPr>
            <a:xfrm>
              <a:off x="881309" y="1318495"/>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solidFill>
                    <a:srgbClr val="4876A0"/>
                  </a:solidFill>
                  <a:latin typeface="+mn-lt"/>
                  <a:hlinkClick r:id="rId4">
                    <a:extLst>
                      <a:ext uri="{A12FA001-AC4F-418D-AE19-62706E023703}">
                        <ahyp:hlinkClr xmlns:ahyp="http://schemas.microsoft.com/office/drawing/2018/hyperlinkcolor" val="tx"/>
                      </a:ext>
                    </a:extLst>
                  </a:hlinkClick>
                </a:rPr>
                <a:t>https://blog.tezos.domains/</a:t>
              </a:r>
              <a:r>
                <a:rPr lang="en-GB" sz="1300" dirty="0">
                  <a:latin typeface="+mn-lt"/>
                  <a:hlinkClick r:id="rId4">
                    <a:extLst>
                      <a:ext uri="{A12FA001-AC4F-418D-AE19-62706E023703}">
                        <ahyp:hlinkClr xmlns:ahyp="http://schemas.microsoft.com/office/drawing/2018/hyperlinkcolor" val="tx"/>
                      </a:ext>
                    </a:extLst>
                  </a:hlinkClick>
                </a:rPr>
                <a:t>introducing-tezos-domains-78cfadc08c75</a:t>
              </a:r>
              <a:r>
                <a:rPr lang="en-GB" sz="1300" dirty="0">
                  <a:latin typeface="+mn-lt"/>
                </a:rPr>
                <a:t> (Medium - Introducing </a:t>
              </a:r>
              <a:r>
                <a:rPr lang="en-GB" sz="1300" dirty="0" err="1">
                  <a:latin typeface="+mn-lt"/>
                </a:rPr>
                <a:t>Tezos</a:t>
              </a:r>
              <a:r>
                <a:rPr lang="en-GB" sz="1300" dirty="0">
                  <a:latin typeface="+mn-lt"/>
                </a:rPr>
                <a:t> Domains)</a:t>
              </a:r>
            </a:p>
          </p:txBody>
        </p:sp>
      </p:grpSp>
      <p:grpSp>
        <p:nvGrpSpPr>
          <p:cNvPr id="9" name="Group 8">
            <a:extLst>
              <a:ext uri="{FF2B5EF4-FFF2-40B4-BE49-F238E27FC236}">
                <a16:creationId xmlns:a16="http://schemas.microsoft.com/office/drawing/2014/main" id="{B9890A57-C603-3341-8DCA-30C8835387ED}"/>
              </a:ext>
            </a:extLst>
          </p:cNvPr>
          <p:cNvGrpSpPr/>
          <p:nvPr/>
        </p:nvGrpSpPr>
        <p:grpSpPr>
          <a:xfrm>
            <a:off x="360363" y="1746766"/>
            <a:ext cx="11469238" cy="216000"/>
            <a:chOff x="360363" y="1975440"/>
            <a:chExt cx="11469238" cy="216000"/>
          </a:xfrm>
        </p:grpSpPr>
        <p:sp>
          <p:nvSpPr>
            <p:cNvPr id="12" name="TextBox 11">
              <a:extLst>
                <a:ext uri="{FF2B5EF4-FFF2-40B4-BE49-F238E27FC236}">
                  <a16:creationId xmlns:a16="http://schemas.microsoft.com/office/drawing/2014/main" id="{CFEEEBE2-0BF9-1840-B4F0-EF7299C6F836}"/>
                </a:ext>
              </a:extLst>
            </p:cNvPr>
            <p:cNvSpPr txBox="1"/>
            <p:nvPr/>
          </p:nvSpPr>
          <p:spPr>
            <a:xfrm>
              <a:off x="360363" y="197544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13" name="TextBox 12">
              <a:extLst>
                <a:ext uri="{FF2B5EF4-FFF2-40B4-BE49-F238E27FC236}">
                  <a16:creationId xmlns:a16="http://schemas.microsoft.com/office/drawing/2014/main" id="{D65B8C3E-A58B-434E-945E-D3815861BBF1}"/>
                </a:ext>
              </a:extLst>
            </p:cNvPr>
            <p:cNvSpPr txBox="1"/>
            <p:nvPr/>
          </p:nvSpPr>
          <p:spPr>
            <a:xfrm>
              <a:off x="881309" y="19754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solidFill>
                    <a:srgbClr val="4876A0"/>
                  </a:solidFill>
                  <a:latin typeface="+mn-lt"/>
                  <a:hlinkClick r:id="rId5">
                    <a:extLst>
                      <a:ext uri="{A12FA001-AC4F-418D-AE19-62706E023703}">
                        <ahyp:hlinkClr xmlns:ahyp="http://schemas.microsoft.com/office/drawing/2018/hyperlinkcolor" val="tx"/>
                      </a:ext>
                    </a:extLst>
                  </a:hlinkClick>
                </a:rPr>
                <a:t>https://developers.tezos.domains/design-document/</a:t>
              </a:r>
              <a:r>
                <a:rPr lang="en-GB" sz="1300" dirty="0">
                  <a:latin typeface="+mn-lt"/>
                  <a:hlinkClick r:id="rId5">
                    <a:extLst>
                      <a:ext uri="{A12FA001-AC4F-418D-AE19-62706E023703}">
                        <ahyp:hlinkClr xmlns:ahyp="http://schemas.microsoft.com/office/drawing/2018/hyperlinkcolor" val="tx"/>
                      </a:ext>
                    </a:extLst>
                  </a:hlinkClick>
                </a:rPr>
                <a:t>smart-contract-overview</a:t>
              </a:r>
              <a:r>
                <a:rPr lang="en-GB" sz="1300" dirty="0">
                  <a:latin typeface="+mn-lt"/>
                </a:rPr>
                <a:t> (</a:t>
              </a:r>
              <a:r>
                <a:rPr lang="en-GB" sz="1300" dirty="0" err="1">
                  <a:latin typeface="+mn-lt"/>
                </a:rPr>
                <a:t>Tezos</a:t>
              </a:r>
              <a:r>
                <a:rPr lang="en-GB" sz="1300" dirty="0">
                  <a:latin typeface="+mn-lt"/>
                </a:rPr>
                <a:t> Domains Developer Documentation)</a:t>
              </a:r>
            </a:p>
          </p:txBody>
        </p:sp>
      </p:grpSp>
      <p:grpSp>
        <p:nvGrpSpPr>
          <p:cNvPr id="5" name="Group 4">
            <a:extLst>
              <a:ext uri="{FF2B5EF4-FFF2-40B4-BE49-F238E27FC236}">
                <a16:creationId xmlns:a16="http://schemas.microsoft.com/office/drawing/2014/main" id="{BED8D0A8-1106-4B43-9565-3B094CFCE314}"/>
              </a:ext>
            </a:extLst>
          </p:cNvPr>
          <p:cNvGrpSpPr/>
          <p:nvPr/>
        </p:nvGrpSpPr>
        <p:grpSpPr>
          <a:xfrm>
            <a:off x="360363" y="2179733"/>
            <a:ext cx="11469238" cy="432000"/>
            <a:chOff x="360363" y="2407240"/>
            <a:chExt cx="11469238" cy="432000"/>
          </a:xfrm>
        </p:grpSpPr>
        <p:sp>
          <p:nvSpPr>
            <p:cNvPr id="14" name="TextBox 13">
              <a:extLst>
                <a:ext uri="{FF2B5EF4-FFF2-40B4-BE49-F238E27FC236}">
                  <a16:creationId xmlns:a16="http://schemas.microsoft.com/office/drawing/2014/main" id="{5AAF40EF-0A18-C343-90FE-9EF8A9169E66}"/>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15" name="TextBox 14">
              <a:extLst>
                <a:ext uri="{FF2B5EF4-FFF2-40B4-BE49-F238E27FC236}">
                  <a16:creationId xmlns:a16="http://schemas.microsoft.com/office/drawing/2014/main" id="{8B36B23F-E108-5C46-B77D-28EFE26B4862}"/>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en-GB" sz="1300" dirty="0">
                  <a:solidFill>
                    <a:srgbClr val="4876A0"/>
                  </a:solidFill>
                  <a:latin typeface="+mn-lt"/>
                  <a:hlinkClick r:id="rId6">
                    <a:extLst>
                      <a:ext uri="{A12FA001-AC4F-418D-AE19-62706E023703}">
                        <ahyp:hlinkClr xmlns:ahyp="http://schemas.microsoft.com/office/drawing/2018/hyperlinkcolor" val="tx"/>
                      </a:ext>
                    </a:extLst>
                  </a:hlinkClick>
                </a:rPr>
                <a:t>https://blog.tezos.domains/</a:t>
              </a:r>
              <a:r>
                <a:rPr lang="en-GB" sz="1300" dirty="0">
                  <a:latin typeface="+mn-lt"/>
                  <a:hlinkClick r:id="rId6">
                    <a:extLst>
                      <a:ext uri="{A12FA001-AC4F-418D-AE19-62706E023703}">
                        <ahyp:hlinkClr xmlns:ahyp="http://schemas.microsoft.com/office/drawing/2018/hyperlinkcolor" val="tx"/>
                      </a:ext>
                    </a:extLst>
                  </a:hlinkClick>
                </a:rPr>
                <a:t>tezos-domains-for-developers-1-resolving-domains-2a037e4b9a72</a:t>
              </a:r>
              <a:r>
                <a:rPr lang="en-GB" sz="1300" dirty="0">
                  <a:latin typeface="+mn-lt"/>
                </a:rPr>
                <a:t> (Medium - </a:t>
              </a:r>
              <a:r>
                <a:rPr lang="en-GB" sz="1300" dirty="0" err="1">
                  <a:latin typeface="+mn-lt"/>
                </a:rPr>
                <a:t>Tezos</a:t>
              </a:r>
              <a:r>
                <a:rPr lang="en-GB" sz="1300" dirty="0">
                  <a:latin typeface="+mn-lt"/>
                </a:rPr>
                <a:t> Domains for Developers #1: Resolving Domains)</a:t>
              </a:r>
            </a:p>
          </p:txBody>
        </p:sp>
      </p:grpSp>
      <p:grpSp>
        <p:nvGrpSpPr>
          <p:cNvPr id="18" name="Group 17">
            <a:extLst>
              <a:ext uri="{FF2B5EF4-FFF2-40B4-BE49-F238E27FC236}">
                <a16:creationId xmlns:a16="http://schemas.microsoft.com/office/drawing/2014/main" id="{136F6C22-0797-FE42-B4D0-864158139713}"/>
              </a:ext>
            </a:extLst>
          </p:cNvPr>
          <p:cNvGrpSpPr/>
          <p:nvPr/>
        </p:nvGrpSpPr>
        <p:grpSpPr>
          <a:xfrm>
            <a:off x="360363" y="2827703"/>
            <a:ext cx="11469238" cy="432000"/>
            <a:chOff x="360363" y="2407240"/>
            <a:chExt cx="11469238" cy="432000"/>
          </a:xfrm>
        </p:grpSpPr>
        <p:sp>
          <p:nvSpPr>
            <p:cNvPr id="19" name="TextBox 18">
              <a:extLst>
                <a:ext uri="{FF2B5EF4-FFF2-40B4-BE49-F238E27FC236}">
                  <a16:creationId xmlns:a16="http://schemas.microsoft.com/office/drawing/2014/main" id="{097D093A-1E8E-294F-99AE-D6EF11D10003}"/>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[5]</a:t>
              </a:r>
            </a:p>
          </p:txBody>
        </p:sp>
        <p:sp>
          <p:nvSpPr>
            <p:cNvPr id="20" name="TextBox 19">
              <a:extLst>
                <a:ext uri="{FF2B5EF4-FFF2-40B4-BE49-F238E27FC236}">
                  <a16:creationId xmlns:a16="http://schemas.microsoft.com/office/drawing/2014/main" id="{281D3B01-54CC-8043-A5F6-1BBE6CE7C48E}"/>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en-GB" sz="1300" dirty="0">
                  <a:solidFill>
                    <a:srgbClr val="4876A0"/>
                  </a:solidFill>
                  <a:latin typeface="+mn-lt"/>
                  <a:hlinkClick r:id="rId7">
                    <a:extLst>
                      <a:ext uri="{A12FA001-AC4F-418D-AE19-62706E023703}">
                        <ahyp:hlinkClr xmlns:ahyp="http://schemas.microsoft.com/office/drawing/2018/hyperlinkcolor" val="tx"/>
                      </a:ext>
                    </a:extLst>
                  </a:hlinkClick>
                </a:rPr>
                <a:t>https://blog.tezos.domains/</a:t>
              </a:r>
              <a:r>
                <a:rPr lang="en-GB" sz="1300" dirty="0">
                  <a:latin typeface="+mn-lt"/>
                  <a:hlinkClick r:id="rId7">
                    <a:extLst>
                      <a:ext uri="{A12FA001-AC4F-418D-AE19-62706E023703}">
                        <ahyp:hlinkClr xmlns:ahyp="http://schemas.microsoft.com/office/drawing/2018/hyperlinkcolor" val="tx"/>
                      </a:ext>
                    </a:extLst>
                  </a:hlinkClick>
                </a:rPr>
                <a:t>tezos-domains-for-developers-2-buying-updating-domains-470497736ce1</a:t>
              </a:r>
              <a:r>
                <a:rPr lang="en-GB" sz="1300" dirty="0">
                  <a:latin typeface="+mn-lt"/>
                </a:rPr>
                <a:t> (Medium - </a:t>
              </a:r>
              <a:r>
                <a:rPr lang="en-GB" sz="1300" dirty="0" err="1">
                  <a:latin typeface="+mn-lt"/>
                </a:rPr>
                <a:t>Tezos</a:t>
              </a:r>
              <a:r>
                <a:rPr lang="en-GB" sz="1300" dirty="0">
                  <a:latin typeface="+mn-lt"/>
                </a:rPr>
                <a:t> Domains for Developers #2: Buying &amp; Updating Domains)</a:t>
              </a:r>
            </a:p>
          </p:txBody>
        </p:sp>
      </p:grpSp>
      <p:grpSp>
        <p:nvGrpSpPr>
          <p:cNvPr id="25" name="Group 24">
            <a:extLst>
              <a:ext uri="{FF2B5EF4-FFF2-40B4-BE49-F238E27FC236}">
                <a16:creationId xmlns:a16="http://schemas.microsoft.com/office/drawing/2014/main" id="{CA209430-8F87-864B-9E94-FC1B5154E946}"/>
              </a:ext>
            </a:extLst>
          </p:cNvPr>
          <p:cNvGrpSpPr/>
          <p:nvPr/>
        </p:nvGrpSpPr>
        <p:grpSpPr>
          <a:xfrm>
            <a:off x="360363" y="3496448"/>
            <a:ext cx="11469238" cy="216050"/>
            <a:chOff x="360363" y="2407240"/>
            <a:chExt cx="11469238" cy="216050"/>
          </a:xfrm>
        </p:grpSpPr>
        <p:sp>
          <p:nvSpPr>
            <p:cNvPr id="26" name="TextBox 25">
              <a:extLst>
                <a:ext uri="{FF2B5EF4-FFF2-40B4-BE49-F238E27FC236}">
                  <a16:creationId xmlns:a16="http://schemas.microsoft.com/office/drawing/2014/main" id="{6BE2CA68-ADE5-1943-81FA-0647F9B01419}"/>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[6]</a:t>
              </a:r>
            </a:p>
          </p:txBody>
        </p:sp>
        <p:sp>
          <p:nvSpPr>
            <p:cNvPr id="27" name="TextBox 26">
              <a:extLst>
                <a:ext uri="{FF2B5EF4-FFF2-40B4-BE49-F238E27FC236}">
                  <a16:creationId xmlns:a16="http://schemas.microsoft.com/office/drawing/2014/main" id="{8DDB987F-8EBD-2945-99B9-58F0F969824B}"/>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solidFill>
                    <a:srgbClr val="4876A0"/>
                  </a:solidFill>
                  <a:latin typeface="+mn-lt"/>
                  <a:hlinkClick r:id="rId8">
                    <a:extLst>
                      <a:ext uri="{A12FA001-AC4F-418D-AE19-62706E023703}">
                        <ahyp:hlinkClr xmlns:ahyp="http://schemas.microsoft.com/office/drawing/2018/hyperlinkcolor" val="tx"/>
                      </a:ext>
                    </a:extLst>
                  </a:hlinkClick>
                </a:rPr>
                <a:t>https://blog.tezoscommons.org/</a:t>
              </a:r>
              <a:r>
                <a:rPr lang="en-GB" sz="1300" dirty="0">
                  <a:latin typeface="+mn-lt"/>
                  <a:hlinkClick r:id="rId8">
                    <a:extLst>
                      <a:ext uri="{A12FA001-AC4F-418D-AE19-62706E023703}">
                        <ahyp:hlinkClr xmlns:ahyp="http://schemas.microsoft.com/office/drawing/2018/hyperlinkcolor" val="tx"/>
                      </a:ext>
                    </a:extLst>
                  </a:hlinkClick>
                </a:rPr>
                <a:t>a-closer-look-into-tezos-domains-c1ee325752df</a:t>
              </a:r>
              <a:r>
                <a:rPr lang="en-GB" sz="1300" dirty="0">
                  <a:latin typeface="+mn-lt"/>
                </a:rPr>
                <a:t> (Medium - A Closer Look into </a:t>
              </a:r>
              <a:r>
                <a:rPr lang="en-GB" sz="1300" dirty="0" err="1">
                  <a:latin typeface="+mn-lt"/>
                </a:rPr>
                <a:t>Tezos</a:t>
              </a:r>
              <a:r>
                <a:rPr lang="en-GB" sz="1300" dirty="0">
                  <a:latin typeface="+mn-lt"/>
                </a:rPr>
                <a:t> Domains)</a:t>
              </a:r>
            </a:p>
          </p:txBody>
        </p:sp>
      </p:grpSp>
      <p:grpSp>
        <p:nvGrpSpPr>
          <p:cNvPr id="28" name="Group 27">
            <a:extLst>
              <a:ext uri="{FF2B5EF4-FFF2-40B4-BE49-F238E27FC236}">
                <a16:creationId xmlns:a16="http://schemas.microsoft.com/office/drawing/2014/main" id="{09F5DF66-4D81-064A-8B6C-5B0F86BBA673}"/>
              </a:ext>
            </a:extLst>
          </p:cNvPr>
          <p:cNvGrpSpPr/>
          <p:nvPr/>
        </p:nvGrpSpPr>
        <p:grpSpPr>
          <a:xfrm>
            <a:off x="360363" y="3925472"/>
            <a:ext cx="11469238" cy="432000"/>
            <a:chOff x="360363" y="2407240"/>
            <a:chExt cx="11469238" cy="432000"/>
          </a:xfrm>
        </p:grpSpPr>
        <p:sp>
          <p:nvSpPr>
            <p:cNvPr id="30" name="TextBox 29">
              <a:extLst>
                <a:ext uri="{FF2B5EF4-FFF2-40B4-BE49-F238E27FC236}">
                  <a16:creationId xmlns:a16="http://schemas.microsoft.com/office/drawing/2014/main" id="{D9473642-7E07-364E-A051-5B8401DC2948}"/>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[7]</a:t>
              </a:r>
            </a:p>
          </p:txBody>
        </p:sp>
        <p:sp>
          <p:nvSpPr>
            <p:cNvPr id="31" name="TextBox 30">
              <a:extLst>
                <a:ext uri="{FF2B5EF4-FFF2-40B4-BE49-F238E27FC236}">
                  <a16:creationId xmlns:a16="http://schemas.microsoft.com/office/drawing/2014/main" id="{1103E3B4-3780-8644-84EE-7F4F42574C58}"/>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en-GB" sz="1300" dirty="0">
                  <a:solidFill>
                    <a:srgbClr val="4876A0"/>
                  </a:solidFill>
                  <a:latin typeface="+mn-lt"/>
                  <a:hlinkClick r:id="rId9">
                    <a:extLst>
                      <a:ext uri="{A12FA001-AC4F-418D-AE19-62706E023703}">
                        <ahyp:hlinkClr xmlns:ahyp="http://schemas.microsoft.com/office/drawing/2018/hyperlinkcolor" val="tx"/>
                      </a:ext>
                    </a:extLst>
                  </a:hlinkClick>
                </a:rPr>
                <a:t>https://blog.tezos.domains/</a:t>
              </a:r>
              <a:r>
                <a:rPr lang="en-GB" sz="1300" dirty="0">
                  <a:latin typeface="+mn-lt"/>
                  <a:hlinkClick r:id="rId9">
                    <a:extLst>
                      <a:ext uri="{A12FA001-AC4F-418D-AE19-62706E023703}">
                        <ahyp:hlinkClr xmlns:ahyp="http://schemas.microsoft.com/office/drawing/2018/hyperlinkcolor" val="tx"/>
                      </a:ext>
                    </a:extLst>
                  </a:hlinkClick>
                </a:rPr>
                <a:t>designing-a-tezos-name-service-part-1-introduction-4b94b2a5ac6b</a:t>
              </a:r>
              <a:r>
                <a:rPr lang="en-GB" sz="1300" dirty="0">
                  <a:latin typeface="+mn-lt"/>
                </a:rPr>
                <a:t> (Medium - Designing a </a:t>
              </a:r>
              <a:r>
                <a:rPr lang="en-GB" sz="1300" dirty="0" err="1">
                  <a:latin typeface="+mn-lt"/>
                </a:rPr>
                <a:t>Tezos</a:t>
              </a:r>
              <a:r>
                <a:rPr lang="en-GB" sz="1300" dirty="0">
                  <a:latin typeface="+mn-lt"/>
                </a:rPr>
                <a:t> Name Service – Part 1: Introduction)</a:t>
              </a:r>
            </a:p>
          </p:txBody>
        </p:sp>
      </p:grpSp>
      <p:grpSp>
        <p:nvGrpSpPr>
          <p:cNvPr id="33" name="Group 32">
            <a:extLst>
              <a:ext uri="{FF2B5EF4-FFF2-40B4-BE49-F238E27FC236}">
                <a16:creationId xmlns:a16="http://schemas.microsoft.com/office/drawing/2014/main" id="{B9CCA954-339D-4143-9BD8-A3DB98B5EDC6}"/>
              </a:ext>
            </a:extLst>
          </p:cNvPr>
          <p:cNvGrpSpPr/>
          <p:nvPr/>
        </p:nvGrpSpPr>
        <p:grpSpPr>
          <a:xfrm>
            <a:off x="360363" y="4568452"/>
            <a:ext cx="11469238" cy="432000"/>
            <a:chOff x="360363" y="2407240"/>
            <a:chExt cx="11469238" cy="432000"/>
          </a:xfrm>
        </p:grpSpPr>
        <p:sp>
          <p:nvSpPr>
            <p:cNvPr id="34" name="TextBox 33">
              <a:extLst>
                <a:ext uri="{FF2B5EF4-FFF2-40B4-BE49-F238E27FC236}">
                  <a16:creationId xmlns:a16="http://schemas.microsoft.com/office/drawing/2014/main" id="{8D5E1D3F-EE4D-9D42-A0A6-087375A36CF5}"/>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[8]</a:t>
              </a:r>
            </a:p>
          </p:txBody>
        </p:sp>
        <p:sp>
          <p:nvSpPr>
            <p:cNvPr id="35" name="TextBox 34">
              <a:extLst>
                <a:ext uri="{FF2B5EF4-FFF2-40B4-BE49-F238E27FC236}">
                  <a16:creationId xmlns:a16="http://schemas.microsoft.com/office/drawing/2014/main" id="{8BFD9A77-6E7C-844C-AE49-A13538C25C88}"/>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en-GB" sz="1300" dirty="0">
                  <a:solidFill>
                    <a:srgbClr val="4876A0"/>
                  </a:solidFill>
                  <a:latin typeface="+mn-lt"/>
                  <a:hlinkClick r:id="rId10">
                    <a:extLst>
                      <a:ext uri="{A12FA001-AC4F-418D-AE19-62706E023703}">
                        <ahyp:hlinkClr xmlns:ahyp="http://schemas.microsoft.com/office/drawing/2018/hyperlinkcolor" val="tx"/>
                      </a:ext>
                    </a:extLst>
                  </a:hlinkClick>
                </a:rPr>
                <a:t>https://blog.tezos.domains/</a:t>
              </a:r>
              <a:r>
                <a:rPr lang="en-GB" sz="1300" dirty="0">
                  <a:latin typeface="+mn-lt"/>
                  <a:hlinkClick r:id="rId10">
                    <a:extLst>
                      <a:ext uri="{A12FA001-AC4F-418D-AE19-62706E023703}">
                        <ahyp:hlinkClr xmlns:ahyp="http://schemas.microsoft.com/office/drawing/2018/hyperlinkcolor" val="tx"/>
                      </a:ext>
                    </a:extLst>
                  </a:hlinkClick>
                </a:rPr>
                <a:t>designing-a-tezos-name-service-part-2-namespace-and-structure-2131bd99853b</a:t>
              </a:r>
              <a:r>
                <a:rPr lang="en-GB" sz="1300" dirty="0">
                  <a:latin typeface="+mn-lt"/>
                </a:rPr>
                <a:t> (Medium - Designing a </a:t>
              </a:r>
              <a:r>
                <a:rPr lang="en-GB" sz="1300" dirty="0" err="1">
                  <a:latin typeface="+mn-lt"/>
                </a:rPr>
                <a:t>Tezos</a:t>
              </a:r>
              <a:r>
                <a:rPr lang="en-GB" sz="1300" dirty="0">
                  <a:latin typeface="+mn-lt"/>
                </a:rPr>
                <a:t> Name Service – Part 2: Namespace and Structure)</a:t>
              </a:r>
            </a:p>
          </p:txBody>
        </p:sp>
      </p:grpSp>
      <p:grpSp>
        <p:nvGrpSpPr>
          <p:cNvPr id="36" name="Group 35">
            <a:extLst>
              <a:ext uri="{FF2B5EF4-FFF2-40B4-BE49-F238E27FC236}">
                <a16:creationId xmlns:a16="http://schemas.microsoft.com/office/drawing/2014/main" id="{6CA93665-4E9D-BB44-B449-52D1718A96BD}"/>
              </a:ext>
            </a:extLst>
          </p:cNvPr>
          <p:cNvGrpSpPr/>
          <p:nvPr/>
        </p:nvGrpSpPr>
        <p:grpSpPr>
          <a:xfrm>
            <a:off x="360363" y="5218212"/>
            <a:ext cx="11469238" cy="432000"/>
            <a:chOff x="360363" y="2407240"/>
            <a:chExt cx="11469238" cy="432000"/>
          </a:xfrm>
        </p:grpSpPr>
        <p:sp>
          <p:nvSpPr>
            <p:cNvPr id="37" name="TextBox 36">
              <a:extLst>
                <a:ext uri="{FF2B5EF4-FFF2-40B4-BE49-F238E27FC236}">
                  <a16:creationId xmlns:a16="http://schemas.microsoft.com/office/drawing/2014/main" id="{671A8B62-8490-9642-B9B2-02288596E80D}"/>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[9]</a:t>
              </a:r>
            </a:p>
          </p:txBody>
        </p:sp>
        <p:sp>
          <p:nvSpPr>
            <p:cNvPr id="38" name="TextBox 37">
              <a:extLst>
                <a:ext uri="{FF2B5EF4-FFF2-40B4-BE49-F238E27FC236}">
                  <a16:creationId xmlns:a16="http://schemas.microsoft.com/office/drawing/2014/main" id="{570B01C5-052A-FA43-AEB1-6D3124827C9B}"/>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en-GB" sz="1300" dirty="0">
                  <a:solidFill>
                    <a:srgbClr val="4876A0"/>
                  </a:solidFill>
                  <a:latin typeface="+mn-lt"/>
                  <a:hlinkClick r:id="rId11">
                    <a:extLst>
                      <a:ext uri="{A12FA001-AC4F-418D-AE19-62706E023703}">
                        <ahyp:hlinkClr xmlns:ahyp="http://schemas.microsoft.com/office/drawing/2018/hyperlinkcolor" val="tx"/>
                      </a:ext>
                    </a:extLst>
                  </a:hlinkClick>
                </a:rPr>
                <a:t>https://blog.tezos.domains/</a:t>
              </a:r>
              <a:r>
                <a:rPr lang="en-GB" sz="1300" dirty="0">
                  <a:latin typeface="+mn-lt"/>
                  <a:hlinkClick r:id="rId11">
                    <a:extLst>
                      <a:ext uri="{A12FA001-AC4F-418D-AE19-62706E023703}">
                        <ahyp:hlinkClr xmlns:ahyp="http://schemas.microsoft.com/office/drawing/2018/hyperlinkcolor" val="tx"/>
                      </a:ext>
                    </a:extLst>
                  </a:hlinkClick>
                </a:rPr>
                <a:t>designing-a-name-service-part-3-name-distribution-and-pricing-96429352279</a:t>
              </a:r>
              <a:r>
                <a:rPr lang="en-GB" sz="1300" dirty="0">
                  <a:latin typeface="+mn-lt"/>
                </a:rPr>
                <a:t> (Medium - Designing a Name Service – Part 3: Name Distribution and Pricing)</a:t>
              </a:r>
            </a:p>
          </p:txBody>
        </p:sp>
      </p:grpSp>
      <p:grpSp>
        <p:nvGrpSpPr>
          <p:cNvPr id="39" name="Group 38">
            <a:extLst>
              <a:ext uri="{FF2B5EF4-FFF2-40B4-BE49-F238E27FC236}">
                <a16:creationId xmlns:a16="http://schemas.microsoft.com/office/drawing/2014/main" id="{C8FB5A74-3F77-5346-8D5B-CD2BBB010C03}"/>
              </a:ext>
            </a:extLst>
          </p:cNvPr>
          <p:cNvGrpSpPr/>
          <p:nvPr/>
        </p:nvGrpSpPr>
        <p:grpSpPr>
          <a:xfrm>
            <a:off x="322785" y="5870756"/>
            <a:ext cx="11469238" cy="432000"/>
            <a:chOff x="360363" y="2407240"/>
            <a:chExt cx="11469238" cy="432000"/>
          </a:xfrm>
        </p:grpSpPr>
        <p:sp>
          <p:nvSpPr>
            <p:cNvPr id="40" name="TextBox 39">
              <a:extLst>
                <a:ext uri="{FF2B5EF4-FFF2-40B4-BE49-F238E27FC236}">
                  <a16:creationId xmlns:a16="http://schemas.microsoft.com/office/drawing/2014/main" id="{88DEED1E-5075-624E-925E-BD0935A3FC65}"/>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[10]</a:t>
              </a:r>
            </a:p>
          </p:txBody>
        </p:sp>
        <p:sp>
          <p:nvSpPr>
            <p:cNvPr id="41" name="TextBox 40">
              <a:extLst>
                <a:ext uri="{FF2B5EF4-FFF2-40B4-BE49-F238E27FC236}">
                  <a16:creationId xmlns:a16="http://schemas.microsoft.com/office/drawing/2014/main" id="{ED8A24A1-7BE7-7C4B-86D7-26BB1F778AB6}"/>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en-GB" sz="1300" dirty="0">
                  <a:solidFill>
                    <a:srgbClr val="4876A0"/>
                  </a:solidFill>
                  <a:latin typeface="+mn-lt"/>
                  <a:hlinkClick r:id="rId12">
                    <a:extLst>
                      <a:ext uri="{A12FA001-AC4F-418D-AE19-62706E023703}">
                        <ahyp:hlinkClr xmlns:ahyp="http://schemas.microsoft.com/office/drawing/2018/hyperlinkcolor" val="tx"/>
                      </a:ext>
                    </a:extLst>
                  </a:hlinkClick>
                </a:rPr>
                <a:t>https://blog.tezos.domains/</a:t>
              </a:r>
              <a:r>
                <a:rPr lang="en-GB" sz="1300" dirty="0">
                  <a:latin typeface="+mn-lt"/>
                  <a:hlinkClick r:id="rId12">
                    <a:extLst>
                      <a:ext uri="{A12FA001-AC4F-418D-AE19-62706E023703}">
                        <ahyp:hlinkClr xmlns:ahyp="http://schemas.microsoft.com/office/drawing/2018/hyperlinkcolor" val="tx"/>
                      </a:ext>
                    </a:extLst>
                  </a:hlinkClick>
                </a:rPr>
                <a:t>designing-a-tezos-name-service-part-4-validation-normalization-encoding-73e01a5e09c9</a:t>
              </a:r>
              <a:r>
                <a:rPr lang="en-GB" sz="1300" dirty="0">
                  <a:latin typeface="+mn-lt"/>
                </a:rPr>
                <a:t> (Medium - Designing a </a:t>
              </a:r>
              <a:r>
                <a:rPr lang="en-GB" sz="1300" dirty="0" err="1">
                  <a:latin typeface="+mn-lt"/>
                </a:rPr>
                <a:t>Tezos</a:t>
              </a:r>
              <a:r>
                <a:rPr lang="en-GB" sz="1300" dirty="0">
                  <a:latin typeface="+mn-lt"/>
                </a:rPr>
                <a:t> Name Service – Part 4: Validation, Normalization, Encoding)</a:t>
              </a:r>
              <a:endParaRPr lang="en-DE" sz="1300" dirty="0">
                <a:latin typeface="+mn-lt"/>
              </a:endParaRPr>
            </a:p>
          </p:txBody>
        </p:sp>
      </p:grpSp>
    </p:spTree>
    <p:extLst>
      <p:ext uri="{BB962C8B-B14F-4D97-AF65-F5344CB8AC3E}">
        <p14:creationId xmlns:p14="http://schemas.microsoft.com/office/powerpoint/2010/main" val="31239392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 (2/2):</a:t>
            </a:r>
            <a:br>
              <a:rPr lang="en-DE" dirty="0"/>
            </a:br>
            <a:r>
              <a:rPr lang="en-DE" dirty="0"/>
              <a:t>NFTs on Tezos: Tezos Domains</a:t>
            </a:r>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116</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29" name="Group 28">
            <a:extLst>
              <a:ext uri="{FF2B5EF4-FFF2-40B4-BE49-F238E27FC236}">
                <a16:creationId xmlns:a16="http://schemas.microsoft.com/office/drawing/2014/main" id="{108CFDAA-E0D4-6A4D-A270-351702592DA0}"/>
              </a:ext>
            </a:extLst>
          </p:cNvPr>
          <p:cNvGrpSpPr/>
          <p:nvPr/>
        </p:nvGrpSpPr>
        <p:grpSpPr>
          <a:xfrm>
            <a:off x="360363" y="883066"/>
            <a:ext cx="11469238" cy="215900"/>
            <a:chOff x="360363" y="883066"/>
            <a:chExt cx="11469238" cy="2159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pPr>
                <a:spcBef>
                  <a:spcPts val="300"/>
                </a:spcBef>
                <a:spcAft>
                  <a:spcPts val="100"/>
                </a:spcAft>
              </a:pPr>
              <a:r>
                <a:rPr lang="en-GB" sz="1300" dirty="0">
                  <a:solidFill>
                    <a:srgbClr val="4876A0"/>
                  </a:solidFill>
                  <a:latin typeface="+mn-lt"/>
                  <a:hlinkClick r:id="rId3">
                    <a:extLst>
                      <a:ext uri="{A12FA001-AC4F-418D-AE19-62706E023703}">
                        <ahyp:hlinkClr xmlns:ahyp="http://schemas.microsoft.com/office/drawing/2018/hyperlinkcolor" val="tx"/>
                      </a:ext>
                    </a:extLst>
                  </a:hlinkClick>
                </a:rPr>
                <a:t>https://blog.tezos.domains/</a:t>
              </a:r>
              <a:r>
                <a:rPr lang="en-GB" sz="1300" dirty="0">
                  <a:latin typeface="+mn-lt"/>
                  <a:hlinkClick r:id="rId3">
                    <a:extLst>
                      <a:ext uri="{A12FA001-AC4F-418D-AE19-62706E023703}">
                        <ahyp:hlinkClr xmlns:ahyp="http://schemas.microsoft.com/office/drawing/2018/hyperlinkcolor" val="tx"/>
                      </a:ext>
                    </a:extLst>
                  </a:hlinkClick>
                </a:rPr>
                <a:t>designing-a-name-service-part-5-retaining-trademarks-e43a89fee762</a:t>
              </a:r>
              <a:r>
                <a:rPr lang="en-GB" sz="1300" dirty="0">
                  <a:latin typeface="+mn-lt"/>
                </a:rPr>
                <a:t> (Medium - Designing a Name Service – Part 5: Retaining Trademarks)</a:t>
              </a:r>
            </a:p>
          </p:txBody>
        </p:sp>
      </p:grpSp>
      <p:grpSp>
        <p:nvGrpSpPr>
          <p:cNvPr id="16" name="Group 15">
            <a:extLst>
              <a:ext uri="{FF2B5EF4-FFF2-40B4-BE49-F238E27FC236}">
                <a16:creationId xmlns:a16="http://schemas.microsoft.com/office/drawing/2014/main" id="{19B25345-74C6-6A4C-9DAE-447EFB5D012C}"/>
              </a:ext>
            </a:extLst>
          </p:cNvPr>
          <p:cNvGrpSpPr/>
          <p:nvPr/>
        </p:nvGrpSpPr>
        <p:grpSpPr>
          <a:xfrm>
            <a:off x="360363" y="1523508"/>
            <a:ext cx="11469238" cy="216000"/>
            <a:chOff x="360363" y="1318495"/>
            <a:chExt cx="11469238" cy="216000"/>
          </a:xfrm>
        </p:grpSpPr>
        <p:sp>
          <p:nvSpPr>
            <p:cNvPr id="10" name="TextBox 9">
              <a:extLst>
                <a:ext uri="{FF2B5EF4-FFF2-40B4-BE49-F238E27FC236}">
                  <a16:creationId xmlns:a16="http://schemas.microsoft.com/office/drawing/2014/main" id="{5B28E14D-C09C-6440-A670-257B8C4E7CA7}"/>
                </a:ext>
              </a:extLst>
            </p:cNvPr>
            <p:cNvSpPr txBox="1"/>
            <p:nvPr/>
          </p:nvSpPr>
          <p:spPr>
            <a:xfrm>
              <a:off x="360363" y="131849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[12]</a:t>
              </a:r>
            </a:p>
          </p:txBody>
        </p:sp>
        <p:sp>
          <p:nvSpPr>
            <p:cNvPr id="11" name="TextBox 10">
              <a:extLst>
                <a:ext uri="{FF2B5EF4-FFF2-40B4-BE49-F238E27FC236}">
                  <a16:creationId xmlns:a16="http://schemas.microsoft.com/office/drawing/2014/main" id="{02038C78-0D2D-1646-B042-ACA9356D52BA}"/>
                </a:ext>
              </a:extLst>
            </p:cNvPr>
            <p:cNvSpPr txBox="1"/>
            <p:nvPr/>
          </p:nvSpPr>
          <p:spPr>
            <a:xfrm>
              <a:off x="881309" y="1318495"/>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solidFill>
                    <a:srgbClr val="4876A0"/>
                  </a:solidFill>
                  <a:latin typeface="+mn-lt"/>
                  <a:hlinkClick r:id="rId4">
                    <a:extLst>
                      <a:ext uri="{A12FA001-AC4F-418D-AE19-62706E023703}">
                        <ahyp:hlinkClr xmlns:ahyp="http://schemas.microsoft.com/office/drawing/2018/hyperlinkcolor" val="tx"/>
                      </a:ext>
                    </a:extLst>
                  </a:hlinkClick>
                </a:rPr>
                <a:t>https://blog.tezos.domains/</a:t>
              </a:r>
              <a:r>
                <a:rPr lang="en-GB" sz="1300" dirty="0">
                  <a:latin typeface="+mn-lt"/>
                  <a:hlinkClick r:id="rId4">
                    <a:extLst>
                      <a:ext uri="{A12FA001-AC4F-418D-AE19-62706E023703}">
                        <ahyp:hlinkClr xmlns:ahyp="http://schemas.microsoft.com/office/drawing/2018/hyperlinkcolor" val="tx"/>
                      </a:ext>
                    </a:extLst>
                  </a:hlinkClick>
                </a:rPr>
                <a:t>tezos-domains-developer-preview-550cf56b8174</a:t>
              </a:r>
              <a:r>
                <a:rPr lang="en-GB" sz="1300" dirty="0">
                  <a:latin typeface="+mn-lt"/>
                </a:rPr>
                <a:t> (Medium - </a:t>
              </a:r>
              <a:r>
                <a:rPr lang="en-GB" sz="1300" dirty="0" err="1">
                  <a:latin typeface="+mn-lt"/>
                </a:rPr>
                <a:t>Tezos</a:t>
              </a:r>
              <a:r>
                <a:rPr lang="en-GB" sz="1300" dirty="0">
                  <a:latin typeface="+mn-lt"/>
                </a:rPr>
                <a:t> Domains Developer Preview)</a:t>
              </a:r>
            </a:p>
          </p:txBody>
        </p:sp>
      </p:grpSp>
      <p:grpSp>
        <p:nvGrpSpPr>
          <p:cNvPr id="9" name="Group 8">
            <a:extLst>
              <a:ext uri="{FF2B5EF4-FFF2-40B4-BE49-F238E27FC236}">
                <a16:creationId xmlns:a16="http://schemas.microsoft.com/office/drawing/2014/main" id="{B9890A57-C603-3341-8DCA-30C8835387ED}"/>
              </a:ext>
            </a:extLst>
          </p:cNvPr>
          <p:cNvGrpSpPr/>
          <p:nvPr/>
        </p:nvGrpSpPr>
        <p:grpSpPr>
          <a:xfrm>
            <a:off x="360363" y="1955378"/>
            <a:ext cx="11469238" cy="216000"/>
            <a:chOff x="360363" y="1975440"/>
            <a:chExt cx="11469238" cy="216000"/>
          </a:xfrm>
        </p:grpSpPr>
        <p:sp>
          <p:nvSpPr>
            <p:cNvPr id="12" name="TextBox 11">
              <a:extLst>
                <a:ext uri="{FF2B5EF4-FFF2-40B4-BE49-F238E27FC236}">
                  <a16:creationId xmlns:a16="http://schemas.microsoft.com/office/drawing/2014/main" id="{CFEEEBE2-0BF9-1840-B4F0-EF7299C6F836}"/>
                </a:ext>
              </a:extLst>
            </p:cNvPr>
            <p:cNvSpPr txBox="1"/>
            <p:nvPr/>
          </p:nvSpPr>
          <p:spPr>
            <a:xfrm>
              <a:off x="360363" y="197544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[13]</a:t>
              </a:r>
            </a:p>
          </p:txBody>
        </p:sp>
        <p:sp>
          <p:nvSpPr>
            <p:cNvPr id="13" name="TextBox 12">
              <a:extLst>
                <a:ext uri="{FF2B5EF4-FFF2-40B4-BE49-F238E27FC236}">
                  <a16:creationId xmlns:a16="http://schemas.microsoft.com/office/drawing/2014/main" id="{D65B8C3E-A58B-434E-945E-D3815861BBF1}"/>
                </a:ext>
              </a:extLst>
            </p:cNvPr>
            <p:cNvSpPr txBox="1"/>
            <p:nvPr/>
          </p:nvSpPr>
          <p:spPr>
            <a:xfrm>
              <a:off x="881309" y="19754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solidFill>
                    <a:srgbClr val="4876A0"/>
                  </a:solidFill>
                  <a:latin typeface="+mn-lt"/>
                  <a:hlinkClick r:id="rId5">
                    <a:extLst>
                      <a:ext uri="{A12FA001-AC4F-418D-AE19-62706E023703}">
                        <ahyp:hlinkClr xmlns:ahyp="http://schemas.microsoft.com/office/drawing/2018/hyperlinkcolor" val="tx"/>
                      </a:ext>
                    </a:extLst>
                  </a:hlinkClick>
                </a:rPr>
                <a:t>https://gitlab.com/tezos-domains/</a:t>
              </a:r>
              <a:r>
                <a:rPr lang="en-GB" sz="1300" dirty="0">
                  <a:latin typeface="+mn-lt"/>
                  <a:hlinkClick r:id="rId5">
                    <a:extLst>
                      <a:ext uri="{A12FA001-AC4F-418D-AE19-62706E023703}">
                        <ahyp:hlinkClr xmlns:ahyp="http://schemas.microsoft.com/office/drawing/2018/hyperlinkcolor" val="tx"/>
                      </a:ext>
                    </a:extLst>
                  </a:hlinkClick>
                </a:rPr>
                <a:t>contracts</a:t>
              </a:r>
              <a:r>
                <a:rPr lang="en-GB" sz="1300" dirty="0">
                  <a:latin typeface="+mn-lt"/>
                </a:rPr>
                <a:t> (Gitlab - </a:t>
              </a:r>
              <a:r>
                <a:rPr lang="en-GB" sz="1300" dirty="0" err="1">
                  <a:latin typeface="+mn-lt"/>
                </a:rPr>
                <a:t>Tezos</a:t>
              </a:r>
              <a:r>
                <a:rPr lang="en-GB" sz="1300" dirty="0">
                  <a:latin typeface="+mn-lt"/>
                </a:rPr>
                <a:t> Domains)</a:t>
              </a:r>
            </a:p>
          </p:txBody>
        </p:sp>
      </p:grpSp>
      <p:grpSp>
        <p:nvGrpSpPr>
          <p:cNvPr id="5" name="Group 4">
            <a:extLst>
              <a:ext uri="{FF2B5EF4-FFF2-40B4-BE49-F238E27FC236}">
                <a16:creationId xmlns:a16="http://schemas.microsoft.com/office/drawing/2014/main" id="{BED8D0A8-1106-4B43-9565-3B094CFCE314}"/>
              </a:ext>
            </a:extLst>
          </p:cNvPr>
          <p:cNvGrpSpPr/>
          <p:nvPr/>
        </p:nvGrpSpPr>
        <p:grpSpPr>
          <a:xfrm>
            <a:off x="360363" y="2393285"/>
            <a:ext cx="11469238" cy="216050"/>
            <a:chOff x="360363" y="2407240"/>
            <a:chExt cx="11469238" cy="216050"/>
          </a:xfrm>
        </p:grpSpPr>
        <p:sp>
          <p:nvSpPr>
            <p:cNvPr id="14" name="TextBox 13">
              <a:extLst>
                <a:ext uri="{FF2B5EF4-FFF2-40B4-BE49-F238E27FC236}">
                  <a16:creationId xmlns:a16="http://schemas.microsoft.com/office/drawing/2014/main" id="{5AAF40EF-0A18-C343-90FE-9EF8A9169E66}"/>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[14]</a:t>
              </a:r>
            </a:p>
          </p:txBody>
        </p:sp>
        <p:sp>
          <p:nvSpPr>
            <p:cNvPr id="15" name="TextBox 14">
              <a:extLst>
                <a:ext uri="{FF2B5EF4-FFF2-40B4-BE49-F238E27FC236}">
                  <a16:creationId xmlns:a16="http://schemas.microsoft.com/office/drawing/2014/main" id="{8B36B23F-E108-5C46-B77D-28EFE26B4862}"/>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solidFill>
                    <a:srgbClr val="4876A0"/>
                  </a:solidFill>
                  <a:latin typeface="+mn-lt"/>
                  <a:hlinkClick r:id="rId6">
                    <a:extLst>
                      <a:ext uri="{A12FA001-AC4F-418D-AE19-62706E023703}">
                        <ahyp:hlinkClr xmlns:ahyp="http://schemas.microsoft.com/office/drawing/2018/hyperlinkcolor" val="tx"/>
                      </a:ext>
                    </a:extLst>
                  </a:hlinkClick>
                </a:rPr>
                <a:t>https://blog.tezos.domains/</a:t>
              </a:r>
              <a:r>
                <a:rPr lang="en-GB" sz="1300" dirty="0">
                  <a:latin typeface="+mn-lt"/>
                  <a:hlinkClick r:id="rId6">
                    <a:extLst>
                      <a:ext uri="{A12FA001-AC4F-418D-AE19-62706E023703}">
                        <ahyp:hlinkClr xmlns:ahyp="http://schemas.microsoft.com/office/drawing/2018/hyperlinkcolor" val="tx"/>
                      </a:ext>
                    </a:extLst>
                  </a:hlinkClick>
                </a:rPr>
                <a:t>tezos-domains-alpha-release-1a992d15b4f8</a:t>
              </a:r>
              <a:r>
                <a:rPr lang="en-GB" sz="1300" dirty="0">
                  <a:latin typeface="+mn-lt"/>
                </a:rPr>
                <a:t> (Medium - </a:t>
              </a:r>
              <a:r>
                <a:rPr lang="en-GB" sz="1300" dirty="0" err="1">
                  <a:latin typeface="+mn-lt"/>
                </a:rPr>
                <a:t>Tezos</a:t>
              </a:r>
              <a:r>
                <a:rPr lang="en-GB" sz="1300" dirty="0">
                  <a:latin typeface="+mn-lt"/>
                </a:rPr>
                <a:t> Domains Alpha Release)</a:t>
              </a:r>
            </a:p>
          </p:txBody>
        </p:sp>
      </p:grpSp>
      <p:grpSp>
        <p:nvGrpSpPr>
          <p:cNvPr id="18" name="Group 17">
            <a:extLst>
              <a:ext uri="{FF2B5EF4-FFF2-40B4-BE49-F238E27FC236}">
                <a16:creationId xmlns:a16="http://schemas.microsoft.com/office/drawing/2014/main" id="{136F6C22-0797-FE42-B4D0-864158139713}"/>
              </a:ext>
            </a:extLst>
          </p:cNvPr>
          <p:cNvGrpSpPr/>
          <p:nvPr/>
        </p:nvGrpSpPr>
        <p:grpSpPr>
          <a:xfrm>
            <a:off x="360363" y="2830912"/>
            <a:ext cx="11469238" cy="216050"/>
            <a:chOff x="360363" y="2407240"/>
            <a:chExt cx="11469238" cy="216050"/>
          </a:xfrm>
        </p:grpSpPr>
        <p:sp>
          <p:nvSpPr>
            <p:cNvPr id="19" name="TextBox 18">
              <a:extLst>
                <a:ext uri="{FF2B5EF4-FFF2-40B4-BE49-F238E27FC236}">
                  <a16:creationId xmlns:a16="http://schemas.microsoft.com/office/drawing/2014/main" id="{097D093A-1E8E-294F-99AE-D6EF11D10003}"/>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[15]</a:t>
              </a:r>
            </a:p>
          </p:txBody>
        </p:sp>
        <p:sp>
          <p:nvSpPr>
            <p:cNvPr id="20" name="TextBox 19">
              <a:extLst>
                <a:ext uri="{FF2B5EF4-FFF2-40B4-BE49-F238E27FC236}">
                  <a16:creationId xmlns:a16="http://schemas.microsoft.com/office/drawing/2014/main" id="{281D3B01-54CC-8043-A5F6-1BBE6CE7C48E}"/>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solidFill>
                    <a:srgbClr val="4876A0"/>
                  </a:solidFill>
                  <a:latin typeface="+mn-lt"/>
                  <a:hlinkClick r:id="rId7">
                    <a:extLst>
                      <a:ext uri="{A12FA001-AC4F-418D-AE19-62706E023703}">
                        <ahyp:hlinkClr xmlns:ahyp="http://schemas.microsoft.com/office/drawing/2018/hyperlinkcolor" val="tx"/>
                      </a:ext>
                    </a:extLst>
                  </a:hlinkClick>
                </a:rPr>
                <a:t>https://twitter.com/tezosdomains?lang=</a:t>
              </a:r>
              <a:r>
                <a:rPr lang="en-GB" sz="1300" dirty="0">
                  <a:latin typeface="+mn-lt"/>
                  <a:hlinkClick r:id="rId7">
                    <a:extLst>
                      <a:ext uri="{A12FA001-AC4F-418D-AE19-62706E023703}">
                        <ahyp:hlinkClr xmlns:ahyp="http://schemas.microsoft.com/office/drawing/2018/hyperlinkcolor" val="tx"/>
                      </a:ext>
                    </a:extLst>
                  </a:hlinkClick>
                </a:rPr>
                <a:t>de</a:t>
              </a:r>
              <a:r>
                <a:rPr lang="en-GB" sz="1300" dirty="0">
                  <a:latin typeface="+mn-lt"/>
                </a:rPr>
                <a:t> (Twitter Account of </a:t>
              </a:r>
              <a:r>
                <a:rPr lang="en-GB" sz="1300" dirty="0" err="1">
                  <a:latin typeface="+mn-lt"/>
                </a:rPr>
                <a:t>Tezos</a:t>
              </a:r>
              <a:r>
                <a:rPr lang="en-GB" sz="1300" dirty="0">
                  <a:latin typeface="+mn-lt"/>
                </a:rPr>
                <a:t> Domains)</a:t>
              </a:r>
            </a:p>
          </p:txBody>
        </p:sp>
      </p:grpSp>
    </p:spTree>
    <p:extLst>
      <p:ext uri="{BB962C8B-B14F-4D97-AF65-F5344CB8AC3E}">
        <p14:creationId xmlns:p14="http://schemas.microsoft.com/office/powerpoint/2010/main" val="34603613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 (1/2):</a:t>
            </a:r>
            <a:br>
              <a:rPr lang="en-DE" dirty="0"/>
            </a:br>
            <a:r>
              <a:rPr lang="en-DE" dirty="0"/>
              <a:t>NFTs on Tezos: OneOf</a:t>
            </a:r>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117</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29" name="Group 28">
            <a:extLst>
              <a:ext uri="{FF2B5EF4-FFF2-40B4-BE49-F238E27FC236}">
                <a16:creationId xmlns:a16="http://schemas.microsoft.com/office/drawing/2014/main" id="{108CFDAA-E0D4-6A4D-A270-351702592DA0}"/>
              </a:ext>
            </a:extLst>
          </p:cNvPr>
          <p:cNvGrpSpPr/>
          <p:nvPr/>
        </p:nvGrpSpPr>
        <p:grpSpPr>
          <a:xfrm>
            <a:off x="360363" y="883066"/>
            <a:ext cx="11469238" cy="215900"/>
            <a:chOff x="360363" y="883066"/>
            <a:chExt cx="11469238" cy="2159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3"/>
                </a:rPr>
                <a:t>https://oneof.com/</a:t>
              </a:r>
              <a:r>
                <a:rPr lang="de-DE" sz="1300" dirty="0">
                  <a:latin typeface="+mn-lt"/>
                </a:rPr>
                <a:t> (</a:t>
              </a:r>
              <a:r>
                <a:rPr lang="de-DE" sz="1300" dirty="0" err="1">
                  <a:latin typeface="+mn-lt"/>
                </a:rPr>
                <a:t>OneOf</a:t>
              </a:r>
              <a:r>
                <a:rPr lang="de-DE" sz="1300" dirty="0">
                  <a:latin typeface="+mn-lt"/>
                </a:rPr>
                <a:t> </a:t>
              </a:r>
              <a:r>
                <a:rPr lang="de-DE" sz="1300" dirty="0" err="1">
                  <a:latin typeface="+mn-lt"/>
                </a:rPr>
                <a:t>landing</a:t>
              </a:r>
              <a:r>
                <a:rPr lang="de-DE" sz="1300" dirty="0">
                  <a:latin typeface="+mn-lt"/>
                </a:rPr>
                <a:t> </a:t>
              </a:r>
              <a:r>
                <a:rPr lang="de-DE" sz="1300" dirty="0" err="1">
                  <a:latin typeface="+mn-lt"/>
                </a:rPr>
                <a:t>page</a:t>
              </a:r>
              <a:r>
                <a:rPr lang="de-DE" sz="1300" dirty="0">
                  <a:latin typeface="+mn-lt"/>
                </a:rPr>
                <a:t> / </a:t>
              </a:r>
              <a:r>
                <a:rPr lang="de-DE" sz="1300" dirty="0" err="1">
                  <a:latin typeface="+mn-lt"/>
                </a:rPr>
                <a:t>future</a:t>
              </a:r>
              <a:r>
                <a:rPr lang="de-DE" sz="1300" dirty="0">
                  <a:latin typeface="+mn-lt"/>
                </a:rPr>
                <a:t> </a:t>
              </a:r>
              <a:r>
                <a:rPr lang="de-DE" sz="1300" dirty="0" err="1">
                  <a:latin typeface="+mn-lt"/>
                </a:rPr>
                <a:t>platform</a:t>
              </a:r>
              <a:r>
                <a:rPr lang="de-DE" sz="1300" dirty="0">
                  <a:latin typeface="+mn-lt"/>
                </a:rPr>
                <a:t>)</a:t>
              </a:r>
            </a:p>
          </p:txBody>
        </p:sp>
      </p:grpSp>
      <p:grpSp>
        <p:nvGrpSpPr>
          <p:cNvPr id="16" name="Group 15">
            <a:extLst>
              <a:ext uri="{FF2B5EF4-FFF2-40B4-BE49-F238E27FC236}">
                <a16:creationId xmlns:a16="http://schemas.microsoft.com/office/drawing/2014/main" id="{19B25345-74C6-6A4C-9DAE-447EFB5D012C}"/>
              </a:ext>
            </a:extLst>
          </p:cNvPr>
          <p:cNvGrpSpPr/>
          <p:nvPr/>
        </p:nvGrpSpPr>
        <p:grpSpPr>
          <a:xfrm>
            <a:off x="360363" y="1318495"/>
            <a:ext cx="11469238" cy="216000"/>
            <a:chOff x="360363" y="1318495"/>
            <a:chExt cx="11469238" cy="216000"/>
          </a:xfrm>
        </p:grpSpPr>
        <p:sp>
          <p:nvSpPr>
            <p:cNvPr id="10" name="TextBox 9">
              <a:extLst>
                <a:ext uri="{FF2B5EF4-FFF2-40B4-BE49-F238E27FC236}">
                  <a16:creationId xmlns:a16="http://schemas.microsoft.com/office/drawing/2014/main" id="{5B28E14D-C09C-6440-A670-257B8C4E7CA7}"/>
                </a:ext>
              </a:extLst>
            </p:cNvPr>
            <p:cNvSpPr txBox="1"/>
            <p:nvPr/>
          </p:nvSpPr>
          <p:spPr>
            <a:xfrm>
              <a:off x="360363" y="131849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11" name="TextBox 10">
              <a:extLst>
                <a:ext uri="{FF2B5EF4-FFF2-40B4-BE49-F238E27FC236}">
                  <a16:creationId xmlns:a16="http://schemas.microsoft.com/office/drawing/2014/main" id="{02038C78-0D2D-1646-B042-ACA9356D52BA}"/>
                </a:ext>
              </a:extLst>
            </p:cNvPr>
            <p:cNvSpPr txBox="1"/>
            <p:nvPr/>
          </p:nvSpPr>
          <p:spPr>
            <a:xfrm>
              <a:off x="881309" y="1318495"/>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4"/>
                </a:rPr>
                <a:t>https://twitter.com/oneofnft</a:t>
              </a:r>
              <a:r>
                <a:rPr lang="en-GB" sz="1300" dirty="0">
                  <a:latin typeface="+mn-lt"/>
                </a:rPr>
                <a:t> (Twitter account of </a:t>
              </a:r>
              <a:r>
                <a:rPr lang="en-GB" sz="1300" dirty="0" err="1">
                  <a:latin typeface="+mn-lt"/>
                </a:rPr>
                <a:t>OneOf</a:t>
              </a:r>
              <a:r>
                <a:rPr lang="en-GB" sz="1300" dirty="0">
                  <a:latin typeface="+mn-lt"/>
                </a:rPr>
                <a:t>)</a:t>
              </a:r>
            </a:p>
          </p:txBody>
        </p:sp>
      </p:grpSp>
      <p:grpSp>
        <p:nvGrpSpPr>
          <p:cNvPr id="9" name="Group 8">
            <a:extLst>
              <a:ext uri="{FF2B5EF4-FFF2-40B4-BE49-F238E27FC236}">
                <a16:creationId xmlns:a16="http://schemas.microsoft.com/office/drawing/2014/main" id="{B9890A57-C603-3341-8DCA-30C8835387ED}"/>
              </a:ext>
            </a:extLst>
          </p:cNvPr>
          <p:cNvGrpSpPr/>
          <p:nvPr/>
        </p:nvGrpSpPr>
        <p:grpSpPr>
          <a:xfrm>
            <a:off x="360363" y="1746766"/>
            <a:ext cx="11469238" cy="432000"/>
            <a:chOff x="360363" y="1975440"/>
            <a:chExt cx="11469238" cy="432000"/>
          </a:xfrm>
        </p:grpSpPr>
        <p:sp>
          <p:nvSpPr>
            <p:cNvPr id="12" name="TextBox 11">
              <a:extLst>
                <a:ext uri="{FF2B5EF4-FFF2-40B4-BE49-F238E27FC236}">
                  <a16:creationId xmlns:a16="http://schemas.microsoft.com/office/drawing/2014/main" id="{CFEEEBE2-0BF9-1840-B4F0-EF7299C6F836}"/>
                </a:ext>
              </a:extLst>
            </p:cNvPr>
            <p:cNvSpPr txBox="1"/>
            <p:nvPr/>
          </p:nvSpPr>
          <p:spPr>
            <a:xfrm>
              <a:off x="360363" y="197544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13" name="TextBox 12">
              <a:extLst>
                <a:ext uri="{FF2B5EF4-FFF2-40B4-BE49-F238E27FC236}">
                  <a16:creationId xmlns:a16="http://schemas.microsoft.com/office/drawing/2014/main" id="{D65B8C3E-A58B-434E-945E-D3815861BBF1}"/>
                </a:ext>
              </a:extLst>
            </p:cNvPr>
            <p:cNvSpPr txBox="1"/>
            <p:nvPr/>
          </p:nvSpPr>
          <p:spPr>
            <a:xfrm>
              <a:off x="881309" y="1975440"/>
              <a:ext cx="10948292" cy="432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5"/>
                </a:rPr>
                <a:t>https://www.rollingstone.com/pro/news/oneof-nft-marketplace-quincy-jones-whitney-houston-tlc-doja-cat-crypto-1173557/</a:t>
              </a:r>
              <a:r>
                <a:rPr lang="en-GB" sz="1300" dirty="0">
                  <a:latin typeface="+mn-lt"/>
                </a:rPr>
                <a:t> (</a:t>
              </a:r>
              <a:r>
                <a:rPr lang="en-GB" sz="1300" dirty="0" err="1">
                  <a:latin typeface="+mn-lt"/>
                </a:rPr>
                <a:t>RollongStone</a:t>
              </a:r>
              <a:r>
                <a:rPr lang="en-GB" sz="1300" dirty="0">
                  <a:latin typeface="+mn-lt"/>
                </a:rPr>
                <a:t> – </a:t>
              </a:r>
              <a:r>
                <a:rPr lang="en-GB" sz="1300" dirty="0" err="1">
                  <a:latin typeface="+mn-lt"/>
                </a:rPr>
                <a:t>Quiny</a:t>
              </a:r>
              <a:r>
                <a:rPr lang="en-GB" sz="1300" dirty="0">
                  <a:latin typeface="+mn-lt"/>
                </a:rPr>
                <a:t> Jones Is Backing a New NFT Marketplace for the Average Music Fan)</a:t>
              </a:r>
            </a:p>
          </p:txBody>
        </p:sp>
      </p:grpSp>
      <p:grpSp>
        <p:nvGrpSpPr>
          <p:cNvPr id="5" name="Group 4">
            <a:extLst>
              <a:ext uri="{FF2B5EF4-FFF2-40B4-BE49-F238E27FC236}">
                <a16:creationId xmlns:a16="http://schemas.microsoft.com/office/drawing/2014/main" id="{BED8D0A8-1106-4B43-9565-3B094CFCE314}"/>
              </a:ext>
            </a:extLst>
          </p:cNvPr>
          <p:cNvGrpSpPr/>
          <p:nvPr/>
        </p:nvGrpSpPr>
        <p:grpSpPr>
          <a:xfrm>
            <a:off x="360363" y="2389999"/>
            <a:ext cx="11469238" cy="432000"/>
            <a:chOff x="360363" y="2407240"/>
            <a:chExt cx="11469238" cy="432000"/>
          </a:xfrm>
        </p:grpSpPr>
        <p:sp>
          <p:nvSpPr>
            <p:cNvPr id="14" name="TextBox 13">
              <a:extLst>
                <a:ext uri="{FF2B5EF4-FFF2-40B4-BE49-F238E27FC236}">
                  <a16:creationId xmlns:a16="http://schemas.microsoft.com/office/drawing/2014/main" id="{5AAF40EF-0A18-C343-90FE-9EF8A9169E66}"/>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15" name="TextBox 14">
              <a:extLst>
                <a:ext uri="{FF2B5EF4-FFF2-40B4-BE49-F238E27FC236}">
                  <a16:creationId xmlns:a16="http://schemas.microsoft.com/office/drawing/2014/main" id="{8B36B23F-E108-5C46-B77D-28EFE26B4862}"/>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6"/>
                </a:rPr>
                <a:t>https://cointelegraph.com/news/oneof-raises-63m-for-new-green-nft-platform-for-musicians</a:t>
              </a:r>
              <a:r>
                <a:rPr lang="en-GB" sz="1300" dirty="0">
                  <a:latin typeface="+mn-lt"/>
                </a:rPr>
                <a:t> (</a:t>
              </a:r>
              <a:r>
                <a:rPr lang="en-GB" sz="1300" dirty="0" err="1">
                  <a:latin typeface="+mn-lt"/>
                </a:rPr>
                <a:t>Cointelegraph</a:t>
              </a:r>
              <a:r>
                <a:rPr lang="en-GB" sz="1300" dirty="0">
                  <a:latin typeface="+mn-lt"/>
                </a:rPr>
                <a:t> - </a:t>
              </a:r>
              <a:r>
                <a:rPr lang="en-GB" sz="1300" dirty="0" err="1">
                  <a:latin typeface="+mn-lt"/>
                </a:rPr>
                <a:t>OneOf</a:t>
              </a:r>
              <a:r>
                <a:rPr lang="en-GB" sz="1300" dirty="0">
                  <a:latin typeface="+mn-lt"/>
                </a:rPr>
                <a:t> raises $63M for new Green NFT platform for musicians)</a:t>
              </a:r>
            </a:p>
          </p:txBody>
        </p:sp>
      </p:grpSp>
      <p:grpSp>
        <p:nvGrpSpPr>
          <p:cNvPr id="18" name="Group 17">
            <a:extLst>
              <a:ext uri="{FF2B5EF4-FFF2-40B4-BE49-F238E27FC236}">
                <a16:creationId xmlns:a16="http://schemas.microsoft.com/office/drawing/2014/main" id="{136F6C22-0797-FE42-B4D0-864158139713}"/>
              </a:ext>
            </a:extLst>
          </p:cNvPr>
          <p:cNvGrpSpPr/>
          <p:nvPr/>
        </p:nvGrpSpPr>
        <p:grpSpPr>
          <a:xfrm>
            <a:off x="360363" y="3028059"/>
            <a:ext cx="11469238" cy="432000"/>
            <a:chOff x="360363" y="2407240"/>
            <a:chExt cx="11469238" cy="432000"/>
          </a:xfrm>
        </p:grpSpPr>
        <p:sp>
          <p:nvSpPr>
            <p:cNvPr id="19" name="TextBox 18">
              <a:extLst>
                <a:ext uri="{FF2B5EF4-FFF2-40B4-BE49-F238E27FC236}">
                  <a16:creationId xmlns:a16="http://schemas.microsoft.com/office/drawing/2014/main" id="{097D093A-1E8E-294F-99AE-D6EF11D10003}"/>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[5]</a:t>
              </a:r>
            </a:p>
          </p:txBody>
        </p:sp>
        <p:sp>
          <p:nvSpPr>
            <p:cNvPr id="20" name="TextBox 19">
              <a:extLst>
                <a:ext uri="{FF2B5EF4-FFF2-40B4-BE49-F238E27FC236}">
                  <a16:creationId xmlns:a16="http://schemas.microsoft.com/office/drawing/2014/main" id="{281D3B01-54CC-8043-A5F6-1BBE6CE7C48E}"/>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7"/>
                </a:rPr>
                <a:t>https://www.forbes.com/sites/eamonnforde/2021/05/25/green-light-musicians-back-eco-friendlier-nfts/?sh=7373c02c573d</a:t>
              </a:r>
              <a:r>
                <a:rPr lang="en-GB" sz="1300" dirty="0">
                  <a:latin typeface="+mn-lt"/>
                </a:rPr>
                <a:t> (Forbes – Green Light: Musicians Back Eco-Friendlier NFTs)</a:t>
              </a:r>
            </a:p>
          </p:txBody>
        </p:sp>
      </p:grpSp>
      <p:grpSp>
        <p:nvGrpSpPr>
          <p:cNvPr id="25" name="Group 24">
            <a:extLst>
              <a:ext uri="{FF2B5EF4-FFF2-40B4-BE49-F238E27FC236}">
                <a16:creationId xmlns:a16="http://schemas.microsoft.com/office/drawing/2014/main" id="{CA209430-8F87-864B-9E94-FC1B5154E946}"/>
              </a:ext>
            </a:extLst>
          </p:cNvPr>
          <p:cNvGrpSpPr/>
          <p:nvPr/>
        </p:nvGrpSpPr>
        <p:grpSpPr>
          <a:xfrm>
            <a:off x="360363" y="3644737"/>
            <a:ext cx="11469238" cy="396000"/>
            <a:chOff x="360363" y="2407240"/>
            <a:chExt cx="11469238" cy="396000"/>
          </a:xfrm>
        </p:grpSpPr>
        <p:sp>
          <p:nvSpPr>
            <p:cNvPr id="26" name="TextBox 25">
              <a:extLst>
                <a:ext uri="{FF2B5EF4-FFF2-40B4-BE49-F238E27FC236}">
                  <a16:creationId xmlns:a16="http://schemas.microsoft.com/office/drawing/2014/main" id="{6BE2CA68-ADE5-1943-81FA-0647F9B01419}"/>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[6]</a:t>
              </a:r>
            </a:p>
          </p:txBody>
        </p:sp>
        <p:sp>
          <p:nvSpPr>
            <p:cNvPr id="27" name="TextBox 26">
              <a:extLst>
                <a:ext uri="{FF2B5EF4-FFF2-40B4-BE49-F238E27FC236}">
                  <a16:creationId xmlns:a16="http://schemas.microsoft.com/office/drawing/2014/main" id="{8DDB987F-8EBD-2945-99B9-58F0F969824B}"/>
                </a:ext>
              </a:extLst>
            </p:cNvPr>
            <p:cNvSpPr txBox="1"/>
            <p:nvPr/>
          </p:nvSpPr>
          <p:spPr>
            <a:xfrm>
              <a:off x="881309" y="2407240"/>
              <a:ext cx="10948292" cy="396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8"/>
                </a:rPr>
                <a:t>https://www.coindesk.com/oneof-raises-63m-for-music-nft-platform-with-green-credentials</a:t>
              </a:r>
              <a:r>
                <a:rPr lang="en-GB" sz="1300" dirty="0">
                  <a:latin typeface="+mn-lt"/>
                </a:rPr>
                <a:t> (</a:t>
              </a:r>
              <a:r>
                <a:rPr lang="en-GB" sz="1300" dirty="0" err="1">
                  <a:latin typeface="+mn-lt"/>
                </a:rPr>
                <a:t>Coindesk</a:t>
              </a:r>
              <a:r>
                <a:rPr lang="en-GB" sz="1300" dirty="0">
                  <a:latin typeface="+mn-lt"/>
                </a:rPr>
                <a:t> - </a:t>
              </a:r>
              <a:r>
                <a:rPr lang="en-GB" sz="1300" dirty="0" err="1">
                  <a:latin typeface="+mn-lt"/>
                </a:rPr>
                <a:t>OneOf</a:t>
              </a:r>
              <a:r>
                <a:rPr lang="en-GB" sz="1300" dirty="0">
                  <a:latin typeface="+mn-lt"/>
                </a:rPr>
                <a:t> Raises $63M in Seed Funding to Build Music NFT Platform on </a:t>
              </a:r>
              <a:r>
                <a:rPr lang="en-GB" sz="1300" dirty="0" err="1">
                  <a:latin typeface="+mn-lt"/>
                </a:rPr>
                <a:t>Tezos</a:t>
              </a:r>
              <a:r>
                <a:rPr lang="en-GB" sz="1300" dirty="0">
                  <a:latin typeface="+mn-lt"/>
                </a:rPr>
                <a:t>)</a:t>
              </a:r>
            </a:p>
          </p:txBody>
        </p:sp>
      </p:grpSp>
      <p:grpSp>
        <p:nvGrpSpPr>
          <p:cNvPr id="28" name="Group 27">
            <a:extLst>
              <a:ext uri="{FF2B5EF4-FFF2-40B4-BE49-F238E27FC236}">
                <a16:creationId xmlns:a16="http://schemas.microsoft.com/office/drawing/2014/main" id="{09F5DF66-4D81-064A-8B6C-5B0F86BBA673}"/>
              </a:ext>
            </a:extLst>
          </p:cNvPr>
          <p:cNvGrpSpPr/>
          <p:nvPr/>
        </p:nvGrpSpPr>
        <p:grpSpPr>
          <a:xfrm>
            <a:off x="360363" y="4261281"/>
            <a:ext cx="11469238" cy="432000"/>
            <a:chOff x="360363" y="2407240"/>
            <a:chExt cx="11469238" cy="432000"/>
          </a:xfrm>
        </p:grpSpPr>
        <p:sp>
          <p:nvSpPr>
            <p:cNvPr id="30" name="TextBox 29">
              <a:extLst>
                <a:ext uri="{FF2B5EF4-FFF2-40B4-BE49-F238E27FC236}">
                  <a16:creationId xmlns:a16="http://schemas.microsoft.com/office/drawing/2014/main" id="{D9473642-7E07-364E-A051-5B8401DC2948}"/>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[7]</a:t>
              </a:r>
            </a:p>
          </p:txBody>
        </p:sp>
        <p:sp>
          <p:nvSpPr>
            <p:cNvPr id="31" name="TextBox 30">
              <a:extLst>
                <a:ext uri="{FF2B5EF4-FFF2-40B4-BE49-F238E27FC236}">
                  <a16:creationId xmlns:a16="http://schemas.microsoft.com/office/drawing/2014/main" id="{1103E3B4-3780-8644-84EE-7F4F42574C58}"/>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9"/>
                </a:rPr>
                <a:t>https://www.billboard.com/articles/business/9577834/nft-marketplace-oneof-doja-cat-john-legend</a:t>
              </a:r>
              <a:r>
                <a:rPr lang="en-GB" sz="1300" dirty="0">
                  <a:latin typeface="+mn-lt"/>
                </a:rPr>
                <a:t> (billboard - Doja Cat, John Legend Join Eco-Friendly Music NFT Marketplace </a:t>
              </a:r>
              <a:r>
                <a:rPr lang="en-GB" sz="1300" dirty="0" err="1">
                  <a:latin typeface="+mn-lt"/>
                </a:rPr>
                <a:t>OneOf</a:t>
              </a:r>
              <a:r>
                <a:rPr lang="en-GB" sz="1300" dirty="0">
                  <a:latin typeface="+mn-lt"/>
                </a:rPr>
                <a:t>)</a:t>
              </a:r>
            </a:p>
          </p:txBody>
        </p:sp>
      </p:grpSp>
      <p:grpSp>
        <p:nvGrpSpPr>
          <p:cNvPr id="33" name="Group 32">
            <a:extLst>
              <a:ext uri="{FF2B5EF4-FFF2-40B4-BE49-F238E27FC236}">
                <a16:creationId xmlns:a16="http://schemas.microsoft.com/office/drawing/2014/main" id="{B9CCA954-339D-4143-9BD8-A3DB98B5EDC6}"/>
              </a:ext>
            </a:extLst>
          </p:cNvPr>
          <p:cNvGrpSpPr/>
          <p:nvPr/>
        </p:nvGrpSpPr>
        <p:grpSpPr>
          <a:xfrm>
            <a:off x="360363" y="4914344"/>
            <a:ext cx="11469238" cy="432000"/>
            <a:chOff x="360363" y="2407240"/>
            <a:chExt cx="11469238" cy="432000"/>
          </a:xfrm>
        </p:grpSpPr>
        <p:sp>
          <p:nvSpPr>
            <p:cNvPr id="34" name="TextBox 33">
              <a:extLst>
                <a:ext uri="{FF2B5EF4-FFF2-40B4-BE49-F238E27FC236}">
                  <a16:creationId xmlns:a16="http://schemas.microsoft.com/office/drawing/2014/main" id="{8D5E1D3F-EE4D-9D42-A0A6-087375A36CF5}"/>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[8]</a:t>
              </a:r>
            </a:p>
          </p:txBody>
        </p:sp>
        <p:sp>
          <p:nvSpPr>
            <p:cNvPr id="35" name="TextBox 34">
              <a:extLst>
                <a:ext uri="{FF2B5EF4-FFF2-40B4-BE49-F238E27FC236}">
                  <a16:creationId xmlns:a16="http://schemas.microsoft.com/office/drawing/2014/main" id="{8BFD9A77-6E7C-844C-AE49-A13538C25C88}"/>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10"/>
                </a:rPr>
                <a:t>https://www.engadget.com/oneof-nft-marketplace-music-industry-140018743.html?guccounter=1</a:t>
              </a:r>
              <a:r>
                <a:rPr lang="en-GB" sz="1300" dirty="0">
                  <a:latin typeface="+mn-lt"/>
                </a:rPr>
                <a:t> (</a:t>
              </a:r>
              <a:r>
                <a:rPr lang="en-GB" sz="1300" dirty="0" err="1">
                  <a:latin typeface="+mn-lt"/>
                </a:rPr>
                <a:t>engadget</a:t>
              </a:r>
              <a:r>
                <a:rPr lang="en-GB" sz="1300" dirty="0">
                  <a:latin typeface="+mn-lt"/>
                </a:rPr>
                <a:t> – </a:t>
              </a:r>
              <a:r>
                <a:rPr lang="en-GB" sz="1300" dirty="0" err="1">
                  <a:latin typeface="+mn-lt"/>
                </a:rPr>
                <a:t>OneOf</a:t>
              </a:r>
              <a:r>
                <a:rPr lang="en-GB" sz="1300" dirty="0">
                  <a:latin typeface="+mn-lt"/>
                </a:rPr>
                <a:t> wants to sell you a John Legend NFT)</a:t>
              </a:r>
            </a:p>
          </p:txBody>
        </p:sp>
      </p:grpSp>
      <p:grpSp>
        <p:nvGrpSpPr>
          <p:cNvPr id="36" name="Group 35">
            <a:extLst>
              <a:ext uri="{FF2B5EF4-FFF2-40B4-BE49-F238E27FC236}">
                <a16:creationId xmlns:a16="http://schemas.microsoft.com/office/drawing/2014/main" id="{6CA93665-4E9D-BB44-B449-52D1718A96BD}"/>
              </a:ext>
            </a:extLst>
          </p:cNvPr>
          <p:cNvGrpSpPr/>
          <p:nvPr/>
        </p:nvGrpSpPr>
        <p:grpSpPr>
          <a:xfrm>
            <a:off x="360363" y="5566000"/>
            <a:ext cx="11469238" cy="432000"/>
            <a:chOff x="360363" y="2407240"/>
            <a:chExt cx="11469238" cy="432000"/>
          </a:xfrm>
        </p:grpSpPr>
        <p:sp>
          <p:nvSpPr>
            <p:cNvPr id="37" name="TextBox 36">
              <a:extLst>
                <a:ext uri="{FF2B5EF4-FFF2-40B4-BE49-F238E27FC236}">
                  <a16:creationId xmlns:a16="http://schemas.microsoft.com/office/drawing/2014/main" id="{671A8B62-8490-9642-B9B2-02288596E80D}"/>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[9]</a:t>
              </a:r>
            </a:p>
          </p:txBody>
        </p:sp>
        <p:sp>
          <p:nvSpPr>
            <p:cNvPr id="38" name="TextBox 37">
              <a:extLst>
                <a:ext uri="{FF2B5EF4-FFF2-40B4-BE49-F238E27FC236}">
                  <a16:creationId xmlns:a16="http://schemas.microsoft.com/office/drawing/2014/main" id="{570B01C5-052A-FA43-AEB1-6D3124827C9B}"/>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11"/>
                </a:rPr>
                <a:t>https://labusinessjournal.com/news/2021/may/28/nft-platform-oneof-launches-63-million-funding/</a:t>
              </a:r>
              <a:r>
                <a:rPr lang="en-GB" sz="1300" dirty="0">
                  <a:latin typeface="+mn-lt"/>
                </a:rPr>
                <a:t> (Los Angeles Business Journal – NFT Platform one of Launches With $63 Million in Funding)</a:t>
              </a:r>
            </a:p>
          </p:txBody>
        </p:sp>
      </p:grpSp>
    </p:spTree>
    <p:extLst>
      <p:ext uri="{BB962C8B-B14F-4D97-AF65-F5344CB8AC3E}">
        <p14:creationId xmlns:p14="http://schemas.microsoft.com/office/powerpoint/2010/main" val="358837721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 (2/2):</a:t>
            </a:r>
            <a:br>
              <a:rPr lang="en-DE" dirty="0"/>
            </a:br>
            <a:r>
              <a:rPr lang="en-DE" dirty="0"/>
              <a:t>NFTs on Tezos: OneOf</a:t>
            </a:r>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118</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29" name="Group 28">
            <a:extLst>
              <a:ext uri="{FF2B5EF4-FFF2-40B4-BE49-F238E27FC236}">
                <a16:creationId xmlns:a16="http://schemas.microsoft.com/office/drawing/2014/main" id="{108CFDAA-E0D4-6A4D-A270-351702592DA0}"/>
              </a:ext>
            </a:extLst>
          </p:cNvPr>
          <p:cNvGrpSpPr/>
          <p:nvPr/>
        </p:nvGrpSpPr>
        <p:grpSpPr>
          <a:xfrm>
            <a:off x="360363" y="883066"/>
            <a:ext cx="11469238" cy="432000"/>
            <a:chOff x="360363" y="883066"/>
            <a:chExt cx="11469238" cy="4320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[10]</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432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3"/>
                </a:rPr>
                <a:t>https://xtz.news/nft-news/quincy-jones-john-legend-doja-cat-tld-the-estate-of-whitney-houston-tezos-oneof/</a:t>
              </a:r>
              <a:r>
                <a:rPr lang="en-GB" sz="1300" dirty="0">
                  <a:latin typeface="+mn-lt"/>
                </a:rPr>
                <a:t> (</a:t>
              </a:r>
              <a:r>
                <a:rPr lang="en-GB" sz="1300" dirty="0" err="1">
                  <a:latin typeface="+mn-lt"/>
                </a:rPr>
                <a:t>XTZ.news</a:t>
              </a:r>
              <a:r>
                <a:rPr lang="en-GB" sz="1300" dirty="0">
                  <a:latin typeface="+mn-lt"/>
                </a:rPr>
                <a:t> – Allen Walters on </a:t>
              </a:r>
              <a:r>
                <a:rPr lang="en-GB" sz="1300" dirty="0" err="1">
                  <a:latin typeface="+mn-lt"/>
                </a:rPr>
                <a:t>OneOf</a:t>
              </a:r>
              <a:r>
                <a:rPr lang="en-GB" sz="1300" dirty="0">
                  <a:latin typeface="+mn-lt"/>
                </a:rPr>
                <a:t>)</a:t>
              </a:r>
            </a:p>
          </p:txBody>
        </p:sp>
      </p:grpSp>
      <p:grpSp>
        <p:nvGrpSpPr>
          <p:cNvPr id="43" name="Group 42">
            <a:extLst>
              <a:ext uri="{FF2B5EF4-FFF2-40B4-BE49-F238E27FC236}">
                <a16:creationId xmlns:a16="http://schemas.microsoft.com/office/drawing/2014/main" id="{31B9288B-0E07-304B-9F11-2E45D746C926}"/>
              </a:ext>
            </a:extLst>
          </p:cNvPr>
          <p:cNvGrpSpPr/>
          <p:nvPr/>
        </p:nvGrpSpPr>
        <p:grpSpPr>
          <a:xfrm>
            <a:off x="322785" y="1522848"/>
            <a:ext cx="11469238" cy="432000"/>
            <a:chOff x="360363" y="2407240"/>
            <a:chExt cx="11469238" cy="432000"/>
          </a:xfrm>
        </p:grpSpPr>
        <p:sp>
          <p:nvSpPr>
            <p:cNvPr id="44" name="TextBox 43">
              <a:extLst>
                <a:ext uri="{FF2B5EF4-FFF2-40B4-BE49-F238E27FC236}">
                  <a16:creationId xmlns:a16="http://schemas.microsoft.com/office/drawing/2014/main" id="{0854B971-BBAF-DD4E-8FE5-8D184A117685}"/>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[11]</a:t>
              </a:r>
            </a:p>
          </p:txBody>
        </p:sp>
        <p:sp>
          <p:nvSpPr>
            <p:cNvPr id="45" name="TextBox 44">
              <a:extLst>
                <a:ext uri="{FF2B5EF4-FFF2-40B4-BE49-F238E27FC236}">
                  <a16:creationId xmlns:a16="http://schemas.microsoft.com/office/drawing/2014/main" id="{27FDCBB2-55E0-EB48-B820-CAAF87BD8621}"/>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4"/>
                </a:rPr>
                <a:t>https://oneofnft.medium.com/bringing-green-nfts-to-the-music-industry-with-tezos-902a7167f3b</a:t>
              </a:r>
              <a:r>
                <a:rPr lang="en-GB" sz="1300" dirty="0">
                  <a:latin typeface="+mn-lt"/>
                </a:rPr>
                <a:t> (Medium - Bringing Green NFTs to the Music Industry with </a:t>
              </a:r>
              <a:r>
                <a:rPr lang="en-GB" sz="1300" dirty="0" err="1">
                  <a:latin typeface="+mn-lt"/>
                </a:rPr>
                <a:t>Tezos</a:t>
              </a:r>
              <a:r>
                <a:rPr lang="en-GB" sz="1300" dirty="0">
                  <a:latin typeface="+mn-lt"/>
                </a:rPr>
                <a:t>)</a:t>
              </a:r>
            </a:p>
          </p:txBody>
        </p:sp>
      </p:grpSp>
    </p:spTree>
    <p:extLst>
      <p:ext uri="{BB962C8B-B14F-4D97-AF65-F5344CB8AC3E}">
        <p14:creationId xmlns:p14="http://schemas.microsoft.com/office/powerpoint/2010/main" val="41165226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a:t>
            </a:r>
            <a:br>
              <a:rPr lang="en-DE" dirty="0"/>
            </a:br>
            <a:r>
              <a:rPr lang="en-DE" dirty="0"/>
              <a:t>NFTs on Tezos: </a:t>
            </a:r>
            <a:r>
              <a:rPr lang="de-DE" dirty="0" err="1"/>
              <a:t>There‘s</a:t>
            </a:r>
            <a:r>
              <a:rPr lang="de-DE" dirty="0"/>
              <a:t> </a:t>
            </a:r>
            <a:r>
              <a:rPr lang="de-DE" dirty="0" err="1"/>
              <a:t>more</a:t>
            </a:r>
            <a:r>
              <a:rPr lang="de-DE" dirty="0"/>
              <a:t> – NFT </a:t>
            </a:r>
            <a:r>
              <a:rPr lang="de-DE" dirty="0" err="1"/>
              <a:t>Applications</a:t>
            </a:r>
            <a:r>
              <a:rPr lang="de-DE" dirty="0"/>
              <a:t> </a:t>
            </a:r>
            <a:r>
              <a:rPr lang="de-DE" dirty="0" err="1"/>
              <a:t>and</a:t>
            </a:r>
            <a:r>
              <a:rPr lang="de-DE" dirty="0"/>
              <a:t> </a:t>
            </a:r>
            <a:r>
              <a:rPr lang="de-DE" dirty="0" err="1"/>
              <a:t>Marketplaces</a:t>
            </a:r>
            <a:r>
              <a:rPr lang="de-DE" dirty="0"/>
              <a:t> in </a:t>
            </a:r>
            <a:r>
              <a:rPr lang="de-DE" dirty="0" err="1"/>
              <a:t>the</a:t>
            </a:r>
            <a:r>
              <a:rPr lang="de-DE" dirty="0"/>
              <a:t> Making</a:t>
            </a:r>
            <a:endParaRPr lang="en-DE" dirty="0"/>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119</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29" name="Group 28">
            <a:extLst>
              <a:ext uri="{FF2B5EF4-FFF2-40B4-BE49-F238E27FC236}">
                <a16:creationId xmlns:a16="http://schemas.microsoft.com/office/drawing/2014/main" id="{108CFDAA-E0D4-6A4D-A270-351702592DA0}"/>
              </a:ext>
            </a:extLst>
          </p:cNvPr>
          <p:cNvGrpSpPr/>
          <p:nvPr/>
        </p:nvGrpSpPr>
        <p:grpSpPr>
          <a:xfrm>
            <a:off x="360363" y="883066"/>
            <a:ext cx="11469238" cy="215900"/>
            <a:chOff x="360363" y="883066"/>
            <a:chExt cx="11469238" cy="2159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3"/>
                </a:rPr>
                <a:t>https://www.emergents.gg/</a:t>
              </a:r>
              <a:r>
                <a:rPr lang="de-DE" sz="1300" dirty="0">
                  <a:latin typeface="+mn-lt"/>
                </a:rPr>
                <a:t> (</a:t>
              </a:r>
              <a:r>
                <a:rPr lang="de-DE" sz="1300" dirty="0" err="1">
                  <a:latin typeface="+mn-lt"/>
                </a:rPr>
                <a:t>Landing</a:t>
              </a:r>
              <a:r>
                <a:rPr lang="de-DE" sz="1300" dirty="0">
                  <a:latin typeface="+mn-lt"/>
                </a:rPr>
                <a:t> </a:t>
              </a:r>
              <a:r>
                <a:rPr lang="de-DE" sz="1300" dirty="0" err="1">
                  <a:latin typeface="+mn-lt"/>
                </a:rPr>
                <a:t>page</a:t>
              </a:r>
              <a:r>
                <a:rPr lang="de-DE" sz="1300" dirty="0">
                  <a:latin typeface="+mn-lt"/>
                </a:rPr>
                <a:t> </a:t>
              </a:r>
              <a:r>
                <a:rPr lang="de-DE" sz="1300" dirty="0" err="1">
                  <a:latin typeface="+mn-lt"/>
                </a:rPr>
                <a:t>of</a:t>
              </a:r>
              <a:r>
                <a:rPr lang="de-DE" sz="1300" dirty="0">
                  <a:latin typeface="+mn-lt"/>
                </a:rPr>
                <a:t> </a:t>
              </a:r>
              <a:r>
                <a:rPr lang="de-DE" sz="1300" dirty="0" err="1">
                  <a:latin typeface="+mn-lt"/>
                </a:rPr>
                <a:t>future</a:t>
              </a:r>
              <a:r>
                <a:rPr lang="de-DE" sz="1300" dirty="0">
                  <a:latin typeface="+mn-lt"/>
                </a:rPr>
                <a:t> digital </a:t>
              </a:r>
              <a:r>
                <a:rPr lang="de-DE" sz="1300" dirty="0" err="1">
                  <a:latin typeface="+mn-lt"/>
                </a:rPr>
                <a:t>collectible</a:t>
              </a:r>
              <a:r>
                <a:rPr lang="de-DE" sz="1300" dirty="0">
                  <a:latin typeface="+mn-lt"/>
                </a:rPr>
                <a:t> </a:t>
              </a:r>
              <a:r>
                <a:rPr lang="de-DE" sz="1300" dirty="0" err="1">
                  <a:latin typeface="+mn-lt"/>
                </a:rPr>
                <a:t>card</a:t>
              </a:r>
              <a:r>
                <a:rPr lang="de-DE" sz="1300" dirty="0">
                  <a:latin typeface="+mn-lt"/>
                </a:rPr>
                <a:t> </a:t>
              </a:r>
              <a:r>
                <a:rPr lang="de-DE" sz="1300" dirty="0" err="1">
                  <a:latin typeface="+mn-lt"/>
                </a:rPr>
                <a:t>game</a:t>
              </a:r>
              <a:r>
                <a:rPr lang="de-DE" sz="1300" dirty="0">
                  <a:latin typeface="+mn-lt"/>
                </a:rPr>
                <a:t> </a:t>
              </a:r>
              <a:r>
                <a:rPr lang="de-DE" sz="1300" dirty="0" err="1">
                  <a:latin typeface="+mn-lt"/>
                </a:rPr>
                <a:t>Emergents</a:t>
              </a:r>
              <a:r>
                <a:rPr lang="de-DE" sz="1300" dirty="0">
                  <a:latin typeface="+mn-lt"/>
                </a:rPr>
                <a:t>)</a:t>
              </a:r>
            </a:p>
          </p:txBody>
        </p:sp>
      </p:grpSp>
      <p:grpSp>
        <p:nvGrpSpPr>
          <p:cNvPr id="16" name="Group 15">
            <a:extLst>
              <a:ext uri="{FF2B5EF4-FFF2-40B4-BE49-F238E27FC236}">
                <a16:creationId xmlns:a16="http://schemas.microsoft.com/office/drawing/2014/main" id="{19B25345-74C6-6A4C-9DAE-447EFB5D012C}"/>
              </a:ext>
            </a:extLst>
          </p:cNvPr>
          <p:cNvGrpSpPr/>
          <p:nvPr/>
        </p:nvGrpSpPr>
        <p:grpSpPr>
          <a:xfrm>
            <a:off x="360363" y="1318495"/>
            <a:ext cx="11469238" cy="432000"/>
            <a:chOff x="360363" y="1318495"/>
            <a:chExt cx="11469238" cy="432000"/>
          </a:xfrm>
        </p:grpSpPr>
        <p:sp>
          <p:nvSpPr>
            <p:cNvPr id="10" name="TextBox 9">
              <a:extLst>
                <a:ext uri="{FF2B5EF4-FFF2-40B4-BE49-F238E27FC236}">
                  <a16:creationId xmlns:a16="http://schemas.microsoft.com/office/drawing/2014/main" id="{5B28E14D-C09C-6440-A670-257B8C4E7CA7}"/>
                </a:ext>
              </a:extLst>
            </p:cNvPr>
            <p:cNvSpPr txBox="1"/>
            <p:nvPr/>
          </p:nvSpPr>
          <p:spPr>
            <a:xfrm>
              <a:off x="360363" y="131849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11" name="TextBox 10">
              <a:extLst>
                <a:ext uri="{FF2B5EF4-FFF2-40B4-BE49-F238E27FC236}">
                  <a16:creationId xmlns:a16="http://schemas.microsoft.com/office/drawing/2014/main" id="{02038C78-0D2D-1646-B042-ACA9356D52BA}"/>
                </a:ext>
              </a:extLst>
            </p:cNvPr>
            <p:cNvSpPr txBox="1"/>
            <p:nvPr/>
          </p:nvSpPr>
          <p:spPr>
            <a:xfrm>
              <a:off x="881309" y="1318495"/>
              <a:ext cx="10948292" cy="432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4"/>
                </a:rPr>
                <a:t>https://www.redbull.com/int-en/redbullracing/tezos-joins-as-official-blockchain-partner</a:t>
              </a:r>
              <a:r>
                <a:rPr lang="en-GB" sz="1300" dirty="0">
                  <a:latin typeface="+mn-lt"/>
                </a:rPr>
                <a:t> (</a:t>
              </a:r>
              <a:r>
                <a:rPr lang="en-GB" sz="1300" dirty="0" err="1">
                  <a:latin typeface="+mn-lt"/>
                </a:rPr>
                <a:t>RedBull</a:t>
              </a:r>
              <a:r>
                <a:rPr lang="en-GB" sz="1300" dirty="0">
                  <a:latin typeface="+mn-lt"/>
                </a:rPr>
                <a:t> Racing - Press release on </a:t>
              </a:r>
              <a:r>
                <a:rPr lang="en-GB" sz="1300" dirty="0" err="1">
                  <a:latin typeface="+mn-lt"/>
                </a:rPr>
                <a:t>Tezos</a:t>
              </a:r>
              <a:r>
                <a:rPr lang="en-GB" sz="1300" dirty="0">
                  <a:latin typeface="+mn-lt"/>
                </a:rPr>
                <a:t> partnership and NFT fan experience plans)</a:t>
              </a:r>
            </a:p>
          </p:txBody>
        </p:sp>
      </p:grpSp>
      <p:grpSp>
        <p:nvGrpSpPr>
          <p:cNvPr id="5" name="Group 4">
            <a:extLst>
              <a:ext uri="{FF2B5EF4-FFF2-40B4-BE49-F238E27FC236}">
                <a16:creationId xmlns:a16="http://schemas.microsoft.com/office/drawing/2014/main" id="{BED8D0A8-1106-4B43-9565-3B094CFCE314}"/>
              </a:ext>
            </a:extLst>
          </p:cNvPr>
          <p:cNvGrpSpPr/>
          <p:nvPr/>
        </p:nvGrpSpPr>
        <p:grpSpPr>
          <a:xfrm>
            <a:off x="360363" y="1965111"/>
            <a:ext cx="11469238" cy="216050"/>
            <a:chOff x="360363" y="2407240"/>
            <a:chExt cx="11469238" cy="216050"/>
          </a:xfrm>
        </p:grpSpPr>
        <p:sp>
          <p:nvSpPr>
            <p:cNvPr id="14" name="TextBox 13">
              <a:extLst>
                <a:ext uri="{FF2B5EF4-FFF2-40B4-BE49-F238E27FC236}">
                  <a16:creationId xmlns:a16="http://schemas.microsoft.com/office/drawing/2014/main" id="{5AAF40EF-0A18-C343-90FE-9EF8A9169E66}"/>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15" name="TextBox 14">
              <a:extLst>
                <a:ext uri="{FF2B5EF4-FFF2-40B4-BE49-F238E27FC236}">
                  <a16:creationId xmlns:a16="http://schemas.microsoft.com/office/drawing/2014/main" id="{8B36B23F-E108-5C46-B77D-28EFE26B4862}"/>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5"/>
                </a:rPr>
                <a:t>https://www.mclaren.com/racing/partners/tezos/</a:t>
              </a:r>
              <a:r>
                <a:rPr lang="en-GB" sz="1300" dirty="0">
                  <a:latin typeface="+mn-lt"/>
                </a:rPr>
                <a:t> (McLaren Racing – Press release on </a:t>
              </a:r>
              <a:r>
                <a:rPr lang="en-GB" sz="1300" dirty="0" err="1">
                  <a:latin typeface="+mn-lt"/>
                </a:rPr>
                <a:t>Tezos</a:t>
              </a:r>
              <a:r>
                <a:rPr lang="en-GB" sz="1300" dirty="0">
                  <a:latin typeface="+mn-lt"/>
                </a:rPr>
                <a:t> partnership and NFT fan experience plans</a:t>
              </a:r>
            </a:p>
          </p:txBody>
        </p:sp>
      </p:grpSp>
      <p:grpSp>
        <p:nvGrpSpPr>
          <p:cNvPr id="18" name="Group 17">
            <a:extLst>
              <a:ext uri="{FF2B5EF4-FFF2-40B4-BE49-F238E27FC236}">
                <a16:creationId xmlns:a16="http://schemas.microsoft.com/office/drawing/2014/main" id="{136F6C22-0797-FE42-B4D0-864158139713}"/>
              </a:ext>
            </a:extLst>
          </p:cNvPr>
          <p:cNvGrpSpPr/>
          <p:nvPr/>
        </p:nvGrpSpPr>
        <p:grpSpPr>
          <a:xfrm>
            <a:off x="360363" y="2400717"/>
            <a:ext cx="11469238" cy="216050"/>
            <a:chOff x="360363" y="2407240"/>
            <a:chExt cx="11469238" cy="216050"/>
          </a:xfrm>
        </p:grpSpPr>
        <p:sp>
          <p:nvSpPr>
            <p:cNvPr id="19" name="TextBox 18">
              <a:extLst>
                <a:ext uri="{FF2B5EF4-FFF2-40B4-BE49-F238E27FC236}">
                  <a16:creationId xmlns:a16="http://schemas.microsoft.com/office/drawing/2014/main" id="{097D093A-1E8E-294F-99AE-D6EF11D10003}"/>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20" name="TextBox 19">
              <a:extLst>
                <a:ext uri="{FF2B5EF4-FFF2-40B4-BE49-F238E27FC236}">
                  <a16:creationId xmlns:a16="http://schemas.microsoft.com/office/drawing/2014/main" id="{281D3B01-54CC-8043-A5F6-1BBE6CE7C48E}"/>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6"/>
                </a:rPr>
                <a:t>https://tez.auction/#/</a:t>
              </a:r>
              <a:r>
                <a:rPr lang="en-GB" sz="1300" dirty="0">
                  <a:latin typeface="+mn-lt"/>
                </a:rPr>
                <a:t> (Landing page of future multiple auction type NFT marketplace </a:t>
              </a:r>
              <a:r>
                <a:rPr lang="en-GB" sz="1300" dirty="0" err="1">
                  <a:latin typeface="+mn-lt"/>
                </a:rPr>
                <a:t>TezAuction</a:t>
              </a:r>
              <a:r>
                <a:rPr lang="en-GB" sz="1300" dirty="0">
                  <a:latin typeface="+mn-lt"/>
                </a:rPr>
                <a:t>)</a:t>
              </a:r>
            </a:p>
          </p:txBody>
        </p:sp>
      </p:grpSp>
      <p:grpSp>
        <p:nvGrpSpPr>
          <p:cNvPr id="25" name="Group 24">
            <a:extLst>
              <a:ext uri="{FF2B5EF4-FFF2-40B4-BE49-F238E27FC236}">
                <a16:creationId xmlns:a16="http://schemas.microsoft.com/office/drawing/2014/main" id="{CA209430-8F87-864B-9E94-FC1B5154E946}"/>
              </a:ext>
            </a:extLst>
          </p:cNvPr>
          <p:cNvGrpSpPr/>
          <p:nvPr/>
        </p:nvGrpSpPr>
        <p:grpSpPr>
          <a:xfrm>
            <a:off x="360363" y="2831356"/>
            <a:ext cx="11469238" cy="216050"/>
            <a:chOff x="360363" y="2407240"/>
            <a:chExt cx="11469238" cy="216050"/>
          </a:xfrm>
        </p:grpSpPr>
        <p:sp>
          <p:nvSpPr>
            <p:cNvPr id="26" name="TextBox 25">
              <a:extLst>
                <a:ext uri="{FF2B5EF4-FFF2-40B4-BE49-F238E27FC236}">
                  <a16:creationId xmlns:a16="http://schemas.microsoft.com/office/drawing/2014/main" id="{6BE2CA68-ADE5-1943-81FA-0647F9B01419}"/>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[5]</a:t>
              </a:r>
            </a:p>
          </p:txBody>
        </p:sp>
        <p:sp>
          <p:nvSpPr>
            <p:cNvPr id="27" name="TextBox 26">
              <a:extLst>
                <a:ext uri="{FF2B5EF4-FFF2-40B4-BE49-F238E27FC236}">
                  <a16:creationId xmlns:a16="http://schemas.microsoft.com/office/drawing/2014/main" id="{8DDB987F-8EBD-2945-99B9-58F0F969824B}"/>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7"/>
                </a:rPr>
                <a:t>https://d-art.tech/</a:t>
              </a:r>
              <a:r>
                <a:rPr lang="en-GB" sz="1300" dirty="0">
                  <a:latin typeface="+mn-lt"/>
                </a:rPr>
                <a:t> (Landing page of future curated digital art NFT marketplace D-art)</a:t>
              </a:r>
            </a:p>
          </p:txBody>
        </p:sp>
      </p:grpSp>
      <p:grpSp>
        <p:nvGrpSpPr>
          <p:cNvPr id="28" name="Group 27">
            <a:extLst>
              <a:ext uri="{FF2B5EF4-FFF2-40B4-BE49-F238E27FC236}">
                <a16:creationId xmlns:a16="http://schemas.microsoft.com/office/drawing/2014/main" id="{09F5DF66-4D81-064A-8B6C-5B0F86BBA673}"/>
              </a:ext>
            </a:extLst>
          </p:cNvPr>
          <p:cNvGrpSpPr/>
          <p:nvPr/>
        </p:nvGrpSpPr>
        <p:grpSpPr>
          <a:xfrm>
            <a:off x="360363" y="3265490"/>
            <a:ext cx="11469238" cy="216050"/>
            <a:chOff x="360363" y="2407240"/>
            <a:chExt cx="11469238" cy="216050"/>
          </a:xfrm>
        </p:grpSpPr>
        <p:sp>
          <p:nvSpPr>
            <p:cNvPr id="30" name="TextBox 29">
              <a:extLst>
                <a:ext uri="{FF2B5EF4-FFF2-40B4-BE49-F238E27FC236}">
                  <a16:creationId xmlns:a16="http://schemas.microsoft.com/office/drawing/2014/main" id="{D9473642-7E07-364E-A051-5B8401DC2948}"/>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[6]</a:t>
              </a:r>
            </a:p>
          </p:txBody>
        </p:sp>
        <p:sp>
          <p:nvSpPr>
            <p:cNvPr id="31" name="TextBox 30">
              <a:extLst>
                <a:ext uri="{FF2B5EF4-FFF2-40B4-BE49-F238E27FC236}">
                  <a16:creationId xmlns:a16="http://schemas.microsoft.com/office/drawing/2014/main" id="{1103E3B4-3780-8644-84EE-7F4F42574C58}"/>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8"/>
                </a:rPr>
                <a:t>https://bazaarnft.xyz/</a:t>
              </a:r>
              <a:r>
                <a:rPr lang="en-GB" sz="1300" dirty="0">
                  <a:latin typeface="+mn-lt"/>
                </a:rPr>
                <a:t> (Bazaar NFT marketplace)</a:t>
              </a:r>
            </a:p>
          </p:txBody>
        </p:sp>
      </p:grpSp>
      <p:grpSp>
        <p:nvGrpSpPr>
          <p:cNvPr id="33" name="Group 32">
            <a:extLst>
              <a:ext uri="{FF2B5EF4-FFF2-40B4-BE49-F238E27FC236}">
                <a16:creationId xmlns:a16="http://schemas.microsoft.com/office/drawing/2014/main" id="{B9CCA954-339D-4143-9BD8-A3DB98B5EDC6}"/>
              </a:ext>
            </a:extLst>
          </p:cNvPr>
          <p:cNvGrpSpPr/>
          <p:nvPr/>
        </p:nvGrpSpPr>
        <p:grpSpPr>
          <a:xfrm>
            <a:off x="360363" y="3699624"/>
            <a:ext cx="11469238" cy="216050"/>
            <a:chOff x="360363" y="2407240"/>
            <a:chExt cx="11469238" cy="216050"/>
          </a:xfrm>
        </p:grpSpPr>
        <p:sp>
          <p:nvSpPr>
            <p:cNvPr id="34" name="TextBox 33">
              <a:extLst>
                <a:ext uri="{FF2B5EF4-FFF2-40B4-BE49-F238E27FC236}">
                  <a16:creationId xmlns:a16="http://schemas.microsoft.com/office/drawing/2014/main" id="{8D5E1D3F-EE4D-9D42-A0A6-087375A36CF5}"/>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[7]</a:t>
              </a:r>
            </a:p>
          </p:txBody>
        </p:sp>
        <p:sp>
          <p:nvSpPr>
            <p:cNvPr id="35" name="TextBox 34">
              <a:extLst>
                <a:ext uri="{FF2B5EF4-FFF2-40B4-BE49-F238E27FC236}">
                  <a16:creationId xmlns:a16="http://schemas.microsoft.com/office/drawing/2014/main" id="{8BFD9A77-6E7C-844C-AE49-A13538C25C88}"/>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9"/>
                </a:rPr>
                <a:t>https://nft.amplifyx.com/xl/</a:t>
              </a:r>
              <a:r>
                <a:rPr lang="en-GB" sz="1300" dirty="0">
                  <a:latin typeface="+mn-lt"/>
                </a:rPr>
                <a:t> (</a:t>
              </a:r>
              <a:r>
                <a:rPr lang="en-GB" sz="1300" dirty="0" err="1">
                  <a:latin typeface="+mn-lt"/>
                </a:rPr>
                <a:t>amplify</a:t>
              </a:r>
              <a:r>
                <a:rPr lang="en-GB" sz="1300" baseline="30000" dirty="0" err="1">
                  <a:latin typeface="+mn-lt"/>
                </a:rPr>
                <a:t>NFT</a:t>
              </a:r>
              <a:r>
                <a:rPr lang="en-GB" sz="1300" dirty="0">
                  <a:latin typeface="+mn-lt"/>
                </a:rPr>
                <a:t> commercial art NFT marketplace)</a:t>
              </a:r>
            </a:p>
          </p:txBody>
        </p:sp>
      </p:grpSp>
      <p:grpSp>
        <p:nvGrpSpPr>
          <p:cNvPr id="36" name="Group 35">
            <a:extLst>
              <a:ext uri="{FF2B5EF4-FFF2-40B4-BE49-F238E27FC236}">
                <a16:creationId xmlns:a16="http://schemas.microsoft.com/office/drawing/2014/main" id="{6CA93665-4E9D-BB44-B449-52D1718A96BD}"/>
              </a:ext>
            </a:extLst>
          </p:cNvPr>
          <p:cNvGrpSpPr/>
          <p:nvPr/>
        </p:nvGrpSpPr>
        <p:grpSpPr>
          <a:xfrm>
            <a:off x="360363" y="4133758"/>
            <a:ext cx="11469238" cy="216050"/>
            <a:chOff x="360363" y="2407240"/>
            <a:chExt cx="11469238" cy="216050"/>
          </a:xfrm>
        </p:grpSpPr>
        <p:sp>
          <p:nvSpPr>
            <p:cNvPr id="37" name="TextBox 36">
              <a:extLst>
                <a:ext uri="{FF2B5EF4-FFF2-40B4-BE49-F238E27FC236}">
                  <a16:creationId xmlns:a16="http://schemas.microsoft.com/office/drawing/2014/main" id="{671A8B62-8490-9642-B9B2-02288596E80D}"/>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[8]</a:t>
              </a:r>
            </a:p>
          </p:txBody>
        </p:sp>
        <p:sp>
          <p:nvSpPr>
            <p:cNvPr id="38" name="TextBox 37">
              <a:extLst>
                <a:ext uri="{FF2B5EF4-FFF2-40B4-BE49-F238E27FC236}">
                  <a16:creationId xmlns:a16="http://schemas.microsoft.com/office/drawing/2014/main" id="{570B01C5-052A-FA43-AEB1-6D3124827C9B}"/>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10"/>
                </a:rPr>
                <a:t>https://www.truesy.com/</a:t>
              </a:r>
              <a:r>
                <a:rPr lang="en-GB" sz="1300" dirty="0">
                  <a:latin typeface="+mn-lt"/>
                </a:rPr>
                <a:t> (</a:t>
              </a:r>
              <a:r>
                <a:rPr lang="en-GB" sz="1300" dirty="0" err="1">
                  <a:latin typeface="+mn-lt"/>
                </a:rPr>
                <a:t>Truesy</a:t>
              </a:r>
              <a:r>
                <a:rPr lang="en-GB" sz="1300" dirty="0">
                  <a:latin typeface="+mn-lt"/>
                </a:rPr>
                <a:t> commercial art NFT marketplace)</a:t>
              </a:r>
            </a:p>
          </p:txBody>
        </p:sp>
      </p:grpSp>
    </p:spTree>
    <p:extLst>
      <p:ext uri="{BB962C8B-B14F-4D97-AF65-F5344CB8AC3E}">
        <p14:creationId xmlns:p14="http://schemas.microsoft.com/office/powerpoint/2010/main" val="80639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8" name="Gruppieren 747">
            <a:extLst>
              <a:ext uri="{FF2B5EF4-FFF2-40B4-BE49-F238E27FC236}">
                <a16:creationId xmlns:a16="http://schemas.microsoft.com/office/drawing/2014/main" id="{E27C6376-4C72-4181-B2EA-23CCBD3AA398}"/>
              </a:ext>
            </a:extLst>
          </p:cNvPr>
          <p:cNvGrpSpPr>
            <a:grpSpLocks noChangeAspect="1"/>
          </p:cNvGrpSpPr>
          <p:nvPr/>
        </p:nvGrpSpPr>
        <p:grpSpPr>
          <a:xfrm>
            <a:off x="7487270" y="4491864"/>
            <a:ext cx="4080628" cy="1991137"/>
            <a:chOff x="6338100" y="3861851"/>
            <a:chExt cx="5335124" cy="2603271"/>
          </a:xfrm>
        </p:grpSpPr>
        <p:cxnSp>
          <p:nvCxnSpPr>
            <p:cNvPr id="749" name="Gerader Verbinder 748">
              <a:extLst>
                <a:ext uri="{FF2B5EF4-FFF2-40B4-BE49-F238E27FC236}">
                  <a16:creationId xmlns:a16="http://schemas.microsoft.com/office/drawing/2014/main" id="{573E727F-06BA-4945-8E9A-0B0D2590C0B2}"/>
                </a:ext>
              </a:extLst>
            </p:cNvPr>
            <p:cNvCxnSpPr>
              <a:cxnSpLocks/>
            </p:cNvCxnSpPr>
            <p:nvPr/>
          </p:nvCxnSpPr>
          <p:spPr>
            <a:xfrm flipH="1">
              <a:off x="7426684" y="4659611"/>
              <a:ext cx="270385" cy="4279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0" name="Gerader Verbinder 749">
              <a:extLst>
                <a:ext uri="{FF2B5EF4-FFF2-40B4-BE49-F238E27FC236}">
                  <a16:creationId xmlns:a16="http://schemas.microsoft.com/office/drawing/2014/main" id="{5ABCE051-D48D-4389-B6D7-7C4D4FFB2890}"/>
                </a:ext>
              </a:extLst>
            </p:cNvPr>
            <p:cNvCxnSpPr>
              <a:cxnSpLocks/>
            </p:cNvCxnSpPr>
            <p:nvPr/>
          </p:nvCxnSpPr>
          <p:spPr>
            <a:xfrm flipH="1">
              <a:off x="8123356" y="4200245"/>
              <a:ext cx="1525685" cy="952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1" name="Gerader Verbinder 750">
              <a:extLst>
                <a:ext uri="{FF2B5EF4-FFF2-40B4-BE49-F238E27FC236}">
                  <a16:creationId xmlns:a16="http://schemas.microsoft.com/office/drawing/2014/main" id="{F2CE8A56-A360-41D8-A3D4-05F701B749B0}"/>
                </a:ext>
              </a:extLst>
            </p:cNvPr>
            <p:cNvCxnSpPr>
              <a:cxnSpLocks/>
            </p:cNvCxnSpPr>
            <p:nvPr/>
          </p:nvCxnSpPr>
          <p:spPr>
            <a:xfrm flipH="1" flipV="1">
              <a:off x="10330094" y="4529070"/>
              <a:ext cx="289194" cy="2619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2" name="Gerader Verbinder 751">
              <a:extLst>
                <a:ext uri="{FF2B5EF4-FFF2-40B4-BE49-F238E27FC236}">
                  <a16:creationId xmlns:a16="http://schemas.microsoft.com/office/drawing/2014/main" id="{E4ED4E2F-A1B9-4687-A5AE-0149C31EB7A3}"/>
                </a:ext>
              </a:extLst>
            </p:cNvPr>
            <p:cNvCxnSpPr>
              <a:cxnSpLocks/>
            </p:cNvCxnSpPr>
            <p:nvPr/>
          </p:nvCxnSpPr>
          <p:spPr>
            <a:xfrm flipH="1">
              <a:off x="8892890" y="4497432"/>
              <a:ext cx="832435" cy="49316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3" name="Gerader Verbinder 752">
              <a:extLst>
                <a:ext uri="{FF2B5EF4-FFF2-40B4-BE49-F238E27FC236}">
                  <a16:creationId xmlns:a16="http://schemas.microsoft.com/office/drawing/2014/main" id="{27D8AA56-0ED7-4655-88A5-A5114F0A2827}"/>
                </a:ext>
              </a:extLst>
            </p:cNvPr>
            <p:cNvCxnSpPr>
              <a:cxnSpLocks/>
            </p:cNvCxnSpPr>
            <p:nvPr/>
          </p:nvCxnSpPr>
          <p:spPr>
            <a:xfrm flipH="1">
              <a:off x="9581778" y="5453106"/>
              <a:ext cx="808551" cy="2821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4" name="Gerader Verbinder 753">
              <a:extLst>
                <a:ext uri="{FF2B5EF4-FFF2-40B4-BE49-F238E27FC236}">
                  <a16:creationId xmlns:a16="http://schemas.microsoft.com/office/drawing/2014/main" id="{2D5C77E3-CAEE-47ED-B3AA-49B93EF489AE}"/>
                </a:ext>
              </a:extLst>
            </p:cNvPr>
            <p:cNvCxnSpPr>
              <a:cxnSpLocks/>
            </p:cNvCxnSpPr>
            <p:nvPr/>
          </p:nvCxnSpPr>
          <p:spPr>
            <a:xfrm flipH="1" flipV="1">
              <a:off x="7685609" y="5570524"/>
              <a:ext cx="1108223" cy="26176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5" name="Gerader Verbinder 754">
              <a:extLst>
                <a:ext uri="{FF2B5EF4-FFF2-40B4-BE49-F238E27FC236}">
                  <a16:creationId xmlns:a16="http://schemas.microsoft.com/office/drawing/2014/main" id="{05C6BBCD-A1E0-46C5-A3C8-FD029562FD8F}"/>
                </a:ext>
              </a:extLst>
            </p:cNvPr>
            <p:cNvCxnSpPr>
              <a:cxnSpLocks/>
            </p:cNvCxnSpPr>
            <p:nvPr/>
          </p:nvCxnSpPr>
          <p:spPr>
            <a:xfrm>
              <a:off x="8002992" y="4659114"/>
              <a:ext cx="148993" cy="10462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6" name="Gerader Verbinder 755">
              <a:extLst>
                <a:ext uri="{FF2B5EF4-FFF2-40B4-BE49-F238E27FC236}">
                  <a16:creationId xmlns:a16="http://schemas.microsoft.com/office/drawing/2014/main" id="{CDD3D156-3E40-40D5-ADE3-50294C47EB8E}"/>
                </a:ext>
              </a:extLst>
            </p:cNvPr>
            <p:cNvCxnSpPr>
              <a:cxnSpLocks/>
            </p:cNvCxnSpPr>
            <p:nvPr/>
          </p:nvCxnSpPr>
          <p:spPr>
            <a:xfrm>
              <a:off x="8733587" y="5382354"/>
              <a:ext cx="124431" cy="1470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7" name="Gerader Verbinder 756">
              <a:extLst>
                <a:ext uri="{FF2B5EF4-FFF2-40B4-BE49-F238E27FC236}">
                  <a16:creationId xmlns:a16="http://schemas.microsoft.com/office/drawing/2014/main" id="{63E340DB-E249-4489-8125-FCC6AE5BED34}"/>
                </a:ext>
              </a:extLst>
            </p:cNvPr>
            <p:cNvCxnSpPr>
              <a:cxnSpLocks/>
            </p:cNvCxnSpPr>
            <p:nvPr/>
          </p:nvCxnSpPr>
          <p:spPr>
            <a:xfrm flipH="1">
              <a:off x="7697070" y="5237539"/>
              <a:ext cx="422068" cy="1058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58" name="Gruppieren 757">
              <a:extLst>
                <a:ext uri="{FF2B5EF4-FFF2-40B4-BE49-F238E27FC236}">
                  <a16:creationId xmlns:a16="http://schemas.microsoft.com/office/drawing/2014/main" id="{F9AAD259-77E8-4D1C-B647-D3322CB8D2DD}"/>
                </a:ext>
              </a:extLst>
            </p:cNvPr>
            <p:cNvGrpSpPr/>
            <p:nvPr/>
          </p:nvGrpSpPr>
          <p:grpSpPr>
            <a:xfrm>
              <a:off x="9759492" y="3905357"/>
              <a:ext cx="590683" cy="612648"/>
              <a:chOff x="5635547" y="4233481"/>
              <a:chExt cx="590683" cy="612648"/>
            </a:xfrm>
          </p:grpSpPr>
          <p:sp>
            <p:nvSpPr>
              <p:cNvPr id="1016" name="Flussdiagramm: Magnetplattenspeicher 1015">
                <a:extLst>
                  <a:ext uri="{FF2B5EF4-FFF2-40B4-BE49-F238E27FC236}">
                    <a16:creationId xmlns:a16="http://schemas.microsoft.com/office/drawing/2014/main" id="{E73D06EF-4E6B-419D-97A0-39A0D272AC76}"/>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7" name="Rechteck 1016">
                <a:extLst>
                  <a:ext uri="{FF2B5EF4-FFF2-40B4-BE49-F238E27FC236}">
                    <a16:creationId xmlns:a16="http://schemas.microsoft.com/office/drawing/2014/main" id="{C34A1403-D507-4CA3-8948-4F324319A02A}"/>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8" name="Rechteck 1017">
                <a:extLst>
                  <a:ext uri="{FF2B5EF4-FFF2-40B4-BE49-F238E27FC236}">
                    <a16:creationId xmlns:a16="http://schemas.microsoft.com/office/drawing/2014/main" id="{FB2743FB-59EA-463A-A184-7445B9128553}"/>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9" name="Rechteck 1018">
                <a:extLst>
                  <a:ext uri="{FF2B5EF4-FFF2-40B4-BE49-F238E27FC236}">
                    <a16:creationId xmlns:a16="http://schemas.microsoft.com/office/drawing/2014/main" id="{16CA9B4E-C51E-483A-93AE-99C3A6D1828F}"/>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20" name="Group 105">
                <a:extLst>
                  <a:ext uri="{FF2B5EF4-FFF2-40B4-BE49-F238E27FC236}">
                    <a16:creationId xmlns:a16="http://schemas.microsoft.com/office/drawing/2014/main" id="{30B3E0C7-0BDD-4DE9-A590-11247AF4B336}"/>
                  </a:ext>
                </a:extLst>
              </p:cNvPr>
              <p:cNvGrpSpPr>
                <a:grpSpLocks noChangeAspect="1"/>
              </p:cNvGrpSpPr>
              <p:nvPr/>
            </p:nvGrpSpPr>
            <p:grpSpPr bwMode="auto">
              <a:xfrm>
                <a:off x="5697021" y="4556998"/>
                <a:ext cx="103148" cy="93672"/>
                <a:chOff x="802" y="803"/>
                <a:chExt cx="381" cy="346"/>
              </a:xfrm>
              <a:solidFill>
                <a:srgbClr val="798BB3"/>
              </a:solidFill>
            </p:grpSpPr>
            <p:sp>
              <p:nvSpPr>
                <p:cNvPr id="1039" name="Oval 108">
                  <a:extLst>
                    <a:ext uri="{FF2B5EF4-FFF2-40B4-BE49-F238E27FC236}">
                      <a16:creationId xmlns:a16="http://schemas.microsoft.com/office/drawing/2014/main" id="{ABE3C48D-A414-445A-A7A5-64523AF4AB1F}"/>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40" name="Oval 109">
                  <a:extLst>
                    <a:ext uri="{FF2B5EF4-FFF2-40B4-BE49-F238E27FC236}">
                      <a16:creationId xmlns:a16="http://schemas.microsoft.com/office/drawing/2014/main" id="{1A4FE2C6-97B0-49F6-A8E9-69143CBCDEA0}"/>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41" name="Freeform 110">
                  <a:extLst>
                    <a:ext uri="{FF2B5EF4-FFF2-40B4-BE49-F238E27FC236}">
                      <a16:creationId xmlns:a16="http://schemas.microsoft.com/office/drawing/2014/main" id="{7845B419-9DDD-49DB-B1E5-8EBD2F121B6E}"/>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42" name="Freeform 111">
                  <a:extLst>
                    <a:ext uri="{FF2B5EF4-FFF2-40B4-BE49-F238E27FC236}">
                      <a16:creationId xmlns:a16="http://schemas.microsoft.com/office/drawing/2014/main" id="{92B0BE5C-3C91-4221-8CFB-E51C340216E2}"/>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43" name="Oval 112">
                  <a:extLst>
                    <a:ext uri="{FF2B5EF4-FFF2-40B4-BE49-F238E27FC236}">
                      <a16:creationId xmlns:a16="http://schemas.microsoft.com/office/drawing/2014/main" id="{E62E1CB1-D80D-485A-9155-7E0942C70F0B}"/>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44" name="Freeform 113">
                  <a:extLst>
                    <a:ext uri="{FF2B5EF4-FFF2-40B4-BE49-F238E27FC236}">
                      <a16:creationId xmlns:a16="http://schemas.microsoft.com/office/drawing/2014/main" id="{799394F0-63BA-42E1-834B-0EDB735CE150}"/>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45" name="Freeform 116">
                  <a:extLst>
                    <a:ext uri="{FF2B5EF4-FFF2-40B4-BE49-F238E27FC236}">
                      <a16:creationId xmlns:a16="http://schemas.microsoft.com/office/drawing/2014/main" id="{0D844B71-9BF6-4335-80B1-CD49B46F645D}"/>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21" name="Group 105">
                <a:extLst>
                  <a:ext uri="{FF2B5EF4-FFF2-40B4-BE49-F238E27FC236}">
                    <a16:creationId xmlns:a16="http://schemas.microsoft.com/office/drawing/2014/main" id="{4110B838-2378-4C9D-9736-DEF771F95A16}"/>
                  </a:ext>
                </a:extLst>
              </p:cNvPr>
              <p:cNvGrpSpPr>
                <a:grpSpLocks noChangeAspect="1"/>
              </p:cNvGrpSpPr>
              <p:nvPr/>
            </p:nvGrpSpPr>
            <p:grpSpPr bwMode="auto">
              <a:xfrm>
                <a:off x="5881116" y="4558031"/>
                <a:ext cx="103148" cy="93672"/>
                <a:chOff x="802" y="803"/>
                <a:chExt cx="381" cy="346"/>
              </a:xfrm>
              <a:solidFill>
                <a:srgbClr val="798BB3"/>
              </a:solidFill>
            </p:grpSpPr>
            <p:sp>
              <p:nvSpPr>
                <p:cNvPr id="1032" name="Oval 108">
                  <a:extLst>
                    <a:ext uri="{FF2B5EF4-FFF2-40B4-BE49-F238E27FC236}">
                      <a16:creationId xmlns:a16="http://schemas.microsoft.com/office/drawing/2014/main" id="{7616EC57-9EB2-4B47-840C-77B56C76EB69}"/>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33" name="Oval 109">
                  <a:extLst>
                    <a:ext uri="{FF2B5EF4-FFF2-40B4-BE49-F238E27FC236}">
                      <a16:creationId xmlns:a16="http://schemas.microsoft.com/office/drawing/2014/main" id="{7CB7FCBB-69AF-4EAD-8EAF-764ABF78D325}"/>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34" name="Freeform 110">
                  <a:extLst>
                    <a:ext uri="{FF2B5EF4-FFF2-40B4-BE49-F238E27FC236}">
                      <a16:creationId xmlns:a16="http://schemas.microsoft.com/office/drawing/2014/main" id="{FB881944-AA63-4EDC-AE00-D9F635647730}"/>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35" name="Freeform 111">
                  <a:extLst>
                    <a:ext uri="{FF2B5EF4-FFF2-40B4-BE49-F238E27FC236}">
                      <a16:creationId xmlns:a16="http://schemas.microsoft.com/office/drawing/2014/main" id="{26139662-2FD9-4F4B-AF4E-9A06EE175114}"/>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36" name="Oval 112">
                  <a:extLst>
                    <a:ext uri="{FF2B5EF4-FFF2-40B4-BE49-F238E27FC236}">
                      <a16:creationId xmlns:a16="http://schemas.microsoft.com/office/drawing/2014/main" id="{DE3A5D60-DFCF-4394-9F61-A780E7CAA034}"/>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37" name="Freeform 113">
                  <a:extLst>
                    <a:ext uri="{FF2B5EF4-FFF2-40B4-BE49-F238E27FC236}">
                      <a16:creationId xmlns:a16="http://schemas.microsoft.com/office/drawing/2014/main" id="{3A9EE3A1-7A91-4429-AD2D-2322E9CF643E}"/>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38" name="Freeform 116">
                  <a:extLst>
                    <a:ext uri="{FF2B5EF4-FFF2-40B4-BE49-F238E27FC236}">
                      <a16:creationId xmlns:a16="http://schemas.microsoft.com/office/drawing/2014/main" id="{526208D8-806E-48CA-A13C-0CD95B081957}"/>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22" name="Group 105">
                <a:extLst>
                  <a:ext uri="{FF2B5EF4-FFF2-40B4-BE49-F238E27FC236}">
                    <a16:creationId xmlns:a16="http://schemas.microsoft.com/office/drawing/2014/main" id="{638DFDFF-CC01-44EC-BCA4-8BDC3A8CC361}"/>
                  </a:ext>
                </a:extLst>
              </p:cNvPr>
              <p:cNvGrpSpPr>
                <a:grpSpLocks noChangeAspect="1"/>
              </p:cNvGrpSpPr>
              <p:nvPr/>
            </p:nvGrpSpPr>
            <p:grpSpPr bwMode="auto">
              <a:xfrm>
                <a:off x="6061053" y="4556598"/>
                <a:ext cx="103148" cy="93672"/>
                <a:chOff x="802" y="803"/>
                <a:chExt cx="381" cy="346"/>
              </a:xfrm>
              <a:solidFill>
                <a:srgbClr val="798BB3"/>
              </a:solidFill>
            </p:grpSpPr>
            <p:sp>
              <p:nvSpPr>
                <p:cNvPr id="1025" name="Oval 108">
                  <a:extLst>
                    <a:ext uri="{FF2B5EF4-FFF2-40B4-BE49-F238E27FC236}">
                      <a16:creationId xmlns:a16="http://schemas.microsoft.com/office/drawing/2014/main" id="{E029ED9A-BB37-423E-8588-DC1FA9F6E247}"/>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26" name="Oval 109">
                  <a:extLst>
                    <a:ext uri="{FF2B5EF4-FFF2-40B4-BE49-F238E27FC236}">
                      <a16:creationId xmlns:a16="http://schemas.microsoft.com/office/drawing/2014/main" id="{737F1825-0827-4DEA-80E2-2DDBB3639B02}"/>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27" name="Freeform 110">
                  <a:extLst>
                    <a:ext uri="{FF2B5EF4-FFF2-40B4-BE49-F238E27FC236}">
                      <a16:creationId xmlns:a16="http://schemas.microsoft.com/office/drawing/2014/main" id="{5195D509-EDA6-4107-AA2A-4C565751EA52}"/>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28" name="Freeform 111">
                  <a:extLst>
                    <a:ext uri="{FF2B5EF4-FFF2-40B4-BE49-F238E27FC236}">
                      <a16:creationId xmlns:a16="http://schemas.microsoft.com/office/drawing/2014/main" id="{642762D7-1015-4FE2-B68E-8ABBC0D54DC6}"/>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29" name="Oval 112">
                  <a:extLst>
                    <a:ext uri="{FF2B5EF4-FFF2-40B4-BE49-F238E27FC236}">
                      <a16:creationId xmlns:a16="http://schemas.microsoft.com/office/drawing/2014/main" id="{3ECAF862-88E9-4D73-A1C6-8DFEF0E4B201}"/>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30" name="Freeform 113">
                  <a:extLst>
                    <a:ext uri="{FF2B5EF4-FFF2-40B4-BE49-F238E27FC236}">
                      <a16:creationId xmlns:a16="http://schemas.microsoft.com/office/drawing/2014/main" id="{FA3DD467-3C10-4F16-9020-D0376FAB363B}"/>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31" name="Freeform 116">
                  <a:extLst>
                    <a:ext uri="{FF2B5EF4-FFF2-40B4-BE49-F238E27FC236}">
                      <a16:creationId xmlns:a16="http://schemas.microsoft.com/office/drawing/2014/main" id="{4025866D-9AE4-4818-83DD-D8EDEB3E4D45}"/>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1023" name="Grafik 1022">
                <a:extLst>
                  <a:ext uri="{FF2B5EF4-FFF2-40B4-BE49-F238E27FC236}">
                    <a16:creationId xmlns:a16="http://schemas.microsoft.com/office/drawing/2014/main" id="{5F253313-C79E-416C-BD94-7D8C4819D43A}"/>
                  </a:ext>
                </a:extLst>
              </p:cNvPr>
              <p:cNvPicPr>
                <a:picLocks noChangeAspect="1"/>
              </p:cNvPicPr>
              <p:nvPr/>
            </p:nvPicPr>
            <p:blipFill>
              <a:blip r:embed="rId6" cstate="email">
                <a:lum bright="10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689816">
                <a:off x="5816210" y="4576226"/>
                <a:ext cx="48768" cy="48768"/>
              </a:xfrm>
              <a:prstGeom prst="rect">
                <a:avLst/>
              </a:prstGeom>
            </p:spPr>
          </p:pic>
          <p:pic>
            <p:nvPicPr>
              <p:cNvPr id="1024" name="Grafik 1023">
                <a:extLst>
                  <a:ext uri="{FF2B5EF4-FFF2-40B4-BE49-F238E27FC236}">
                    <a16:creationId xmlns:a16="http://schemas.microsoft.com/office/drawing/2014/main" id="{CCD56C24-80A3-4681-B71D-76B7E229F7BE}"/>
                  </a:ext>
                </a:extLst>
              </p:cNvPr>
              <p:cNvPicPr>
                <a:picLocks noChangeAspect="1"/>
              </p:cNvPicPr>
              <p:nvPr/>
            </p:nvPicPr>
            <p:blipFill>
              <a:blip r:embed="rId6" cstate="email">
                <a:lum bright="10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689816">
                <a:off x="5998790" y="4577733"/>
                <a:ext cx="48768" cy="48768"/>
              </a:xfrm>
              <a:prstGeom prst="rect">
                <a:avLst/>
              </a:prstGeom>
            </p:spPr>
          </p:pic>
        </p:grpSp>
        <p:grpSp>
          <p:nvGrpSpPr>
            <p:cNvPr id="759" name="Gruppieren 758">
              <a:extLst>
                <a:ext uri="{FF2B5EF4-FFF2-40B4-BE49-F238E27FC236}">
                  <a16:creationId xmlns:a16="http://schemas.microsoft.com/office/drawing/2014/main" id="{C53CB287-F3F8-4905-9191-079E548E4C52}"/>
                </a:ext>
              </a:extLst>
            </p:cNvPr>
            <p:cNvGrpSpPr/>
            <p:nvPr/>
          </p:nvGrpSpPr>
          <p:grpSpPr>
            <a:xfrm>
              <a:off x="10392349" y="4855590"/>
              <a:ext cx="590683" cy="612648"/>
              <a:chOff x="5635547" y="4233481"/>
              <a:chExt cx="590683" cy="612648"/>
            </a:xfrm>
          </p:grpSpPr>
          <p:sp>
            <p:nvSpPr>
              <p:cNvPr id="986" name="Flussdiagramm: Magnetplattenspeicher 985">
                <a:extLst>
                  <a:ext uri="{FF2B5EF4-FFF2-40B4-BE49-F238E27FC236}">
                    <a16:creationId xmlns:a16="http://schemas.microsoft.com/office/drawing/2014/main" id="{F31D2F0D-3CC6-479E-AC3E-102EE7B5EF84}"/>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7" name="Rechteck 986">
                <a:extLst>
                  <a:ext uri="{FF2B5EF4-FFF2-40B4-BE49-F238E27FC236}">
                    <a16:creationId xmlns:a16="http://schemas.microsoft.com/office/drawing/2014/main" id="{9039401C-CF8E-4D44-95F9-C2187FA9E8D7}"/>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8" name="Rechteck 987">
                <a:extLst>
                  <a:ext uri="{FF2B5EF4-FFF2-40B4-BE49-F238E27FC236}">
                    <a16:creationId xmlns:a16="http://schemas.microsoft.com/office/drawing/2014/main" id="{04BDC547-EF7A-45B1-9BA5-7682A05FFEEA}"/>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9" name="Rechteck 988">
                <a:extLst>
                  <a:ext uri="{FF2B5EF4-FFF2-40B4-BE49-F238E27FC236}">
                    <a16:creationId xmlns:a16="http://schemas.microsoft.com/office/drawing/2014/main" id="{5501F573-E0C9-4907-AD27-94C39EFB6A9F}"/>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90" name="Group 105">
                <a:extLst>
                  <a:ext uri="{FF2B5EF4-FFF2-40B4-BE49-F238E27FC236}">
                    <a16:creationId xmlns:a16="http://schemas.microsoft.com/office/drawing/2014/main" id="{8C63FA8B-6BE8-413D-8452-485DF530CC8A}"/>
                  </a:ext>
                </a:extLst>
              </p:cNvPr>
              <p:cNvGrpSpPr>
                <a:grpSpLocks noChangeAspect="1"/>
              </p:cNvGrpSpPr>
              <p:nvPr/>
            </p:nvGrpSpPr>
            <p:grpSpPr bwMode="auto">
              <a:xfrm>
                <a:off x="5697021" y="4556998"/>
                <a:ext cx="103148" cy="93672"/>
                <a:chOff x="802" y="803"/>
                <a:chExt cx="381" cy="346"/>
              </a:xfrm>
              <a:solidFill>
                <a:srgbClr val="798BB3"/>
              </a:solidFill>
            </p:grpSpPr>
            <p:sp>
              <p:nvSpPr>
                <p:cNvPr id="1009" name="Oval 108">
                  <a:extLst>
                    <a:ext uri="{FF2B5EF4-FFF2-40B4-BE49-F238E27FC236}">
                      <a16:creationId xmlns:a16="http://schemas.microsoft.com/office/drawing/2014/main" id="{034B3F49-F6CC-4987-8117-08246E2FA865}"/>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10" name="Oval 109">
                  <a:extLst>
                    <a:ext uri="{FF2B5EF4-FFF2-40B4-BE49-F238E27FC236}">
                      <a16:creationId xmlns:a16="http://schemas.microsoft.com/office/drawing/2014/main" id="{944C8741-7E3C-47FE-93CC-331477AA0FA3}"/>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11" name="Freeform 110">
                  <a:extLst>
                    <a:ext uri="{FF2B5EF4-FFF2-40B4-BE49-F238E27FC236}">
                      <a16:creationId xmlns:a16="http://schemas.microsoft.com/office/drawing/2014/main" id="{FDCFBB72-744E-473C-816A-93800330346B}"/>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12" name="Freeform 111">
                  <a:extLst>
                    <a:ext uri="{FF2B5EF4-FFF2-40B4-BE49-F238E27FC236}">
                      <a16:creationId xmlns:a16="http://schemas.microsoft.com/office/drawing/2014/main" id="{4D928F53-8205-408D-8D9D-08A9F06F959C}"/>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13" name="Oval 112">
                  <a:extLst>
                    <a:ext uri="{FF2B5EF4-FFF2-40B4-BE49-F238E27FC236}">
                      <a16:creationId xmlns:a16="http://schemas.microsoft.com/office/drawing/2014/main" id="{CBAEE948-D2B8-44CA-85C9-D1406D61AF8F}"/>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14" name="Freeform 113">
                  <a:extLst>
                    <a:ext uri="{FF2B5EF4-FFF2-40B4-BE49-F238E27FC236}">
                      <a16:creationId xmlns:a16="http://schemas.microsoft.com/office/drawing/2014/main" id="{20F3973F-6755-4FEB-B437-0096CFBA6CA3}"/>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15" name="Freeform 116">
                  <a:extLst>
                    <a:ext uri="{FF2B5EF4-FFF2-40B4-BE49-F238E27FC236}">
                      <a16:creationId xmlns:a16="http://schemas.microsoft.com/office/drawing/2014/main" id="{8565471C-19E8-4BBF-9743-C69FBC4E01ED}"/>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91" name="Group 105">
                <a:extLst>
                  <a:ext uri="{FF2B5EF4-FFF2-40B4-BE49-F238E27FC236}">
                    <a16:creationId xmlns:a16="http://schemas.microsoft.com/office/drawing/2014/main" id="{761E0397-30D3-4E40-B723-3E072F8AC044}"/>
                  </a:ext>
                </a:extLst>
              </p:cNvPr>
              <p:cNvGrpSpPr>
                <a:grpSpLocks noChangeAspect="1"/>
              </p:cNvGrpSpPr>
              <p:nvPr/>
            </p:nvGrpSpPr>
            <p:grpSpPr bwMode="auto">
              <a:xfrm>
                <a:off x="5881116" y="4558031"/>
                <a:ext cx="103148" cy="93672"/>
                <a:chOff x="802" y="803"/>
                <a:chExt cx="381" cy="346"/>
              </a:xfrm>
              <a:solidFill>
                <a:srgbClr val="798BB3"/>
              </a:solidFill>
            </p:grpSpPr>
            <p:sp>
              <p:nvSpPr>
                <p:cNvPr id="1002" name="Oval 108">
                  <a:extLst>
                    <a:ext uri="{FF2B5EF4-FFF2-40B4-BE49-F238E27FC236}">
                      <a16:creationId xmlns:a16="http://schemas.microsoft.com/office/drawing/2014/main" id="{14B13FE1-D2E0-476A-B743-CDAEC606AB50}"/>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03" name="Oval 109">
                  <a:extLst>
                    <a:ext uri="{FF2B5EF4-FFF2-40B4-BE49-F238E27FC236}">
                      <a16:creationId xmlns:a16="http://schemas.microsoft.com/office/drawing/2014/main" id="{B2735874-BFEB-42B8-ACDA-00A467CB6AF9}"/>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04" name="Freeform 110">
                  <a:extLst>
                    <a:ext uri="{FF2B5EF4-FFF2-40B4-BE49-F238E27FC236}">
                      <a16:creationId xmlns:a16="http://schemas.microsoft.com/office/drawing/2014/main" id="{B1D57200-33A9-4BC1-9FBA-6E8E5FA99D59}"/>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05" name="Freeform 111">
                  <a:extLst>
                    <a:ext uri="{FF2B5EF4-FFF2-40B4-BE49-F238E27FC236}">
                      <a16:creationId xmlns:a16="http://schemas.microsoft.com/office/drawing/2014/main" id="{9AA0F49A-DBF3-4F7C-A4E6-456538A539F9}"/>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06" name="Oval 112">
                  <a:extLst>
                    <a:ext uri="{FF2B5EF4-FFF2-40B4-BE49-F238E27FC236}">
                      <a16:creationId xmlns:a16="http://schemas.microsoft.com/office/drawing/2014/main" id="{54DF3869-D9CC-44E1-91B3-AB330B0C5962}"/>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07" name="Freeform 113">
                  <a:extLst>
                    <a:ext uri="{FF2B5EF4-FFF2-40B4-BE49-F238E27FC236}">
                      <a16:creationId xmlns:a16="http://schemas.microsoft.com/office/drawing/2014/main" id="{372E75A9-C698-4CFF-864C-F43EAA357ECC}"/>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08" name="Freeform 116">
                  <a:extLst>
                    <a:ext uri="{FF2B5EF4-FFF2-40B4-BE49-F238E27FC236}">
                      <a16:creationId xmlns:a16="http://schemas.microsoft.com/office/drawing/2014/main" id="{BC3C4020-B5BF-43F8-88A3-7676168EAB5A}"/>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92" name="Group 105">
                <a:extLst>
                  <a:ext uri="{FF2B5EF4-FFF2-40B4-BE49-F238E27FC236}">
                    <a16:creationId xmlns:a16="http://schemas.microsoft.com/office/drawing/2014/main" id="{031B2A76-F4D1-45DE-A6FB-209E7EB0A6CB}"/>
                  </a:ext>
                </a:extLst>
              </p:cNvPr>
              <p:cNvGrpSpPr>
                <a:grpSpLocks noChangeAspect="1"/>
              </p:cNvGrpSpPr>
              <p:nvPr/>
            </p:nvGrpSpPr>
            <p:grpSpPr bwMode="auto">
              <a:xfrm>
                <a:off x="6061053" y="4556598"/>
                <a:ext cx="103148" cy="93672"/>
                <a:chOff x="802" y="803"/>
                <a:chExt cx="381" cy="346"/>
              </a:xfrm>
              <a:solidFill>
                <a:srgbClr val="798BB3"/>
              </a:solidFill>
            </p:grpSpPr>
            <p:sp>
              <p:nvSpPr>
                <p:cNvPr id="995" name="Oval 108">
                  <a:extLst>
                    <a:ext uri="{FF2B5EF4-FFF2-40B4-BE49-F238E27FC236}">
                      <a16:creationId xmlns:a16="http://schemas.microsoft.com/office/drawing/2014/main" id="{49EC76AD-9CAA-44A3-8CA6-C93221004900}"/>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96" name="Oval 109">
                  <a:extLst>
                    <a:ext uri="{FF2B5EF4-FFF2-40B4-BE49-F238E27FC236}">
                      <a16:creationId xmlns:a16="http://schemas.microsoft.com/office/drawing/2014/main" id="{DE409D58-DAF5-4EF2-89EE-B02F892FD23E}"/>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97" name="Freeform 110">
                  <a:extLst>
                    <a:ext uri="{FF2B5EF4-FFF2-40B4-BE49-F238E27FC236}">
                      <a16:creationId xmlns:a16="http://schemas.microsoft.com/office/drawing/2014/main" id="{3CDA2E98-757F-4987-A4D5-634658DD92FC}"/>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98" name="Freeform 111">
                  <a:extLst>
                    <a:ext uri="{FF2B5EF4-FFF2-40B4-BE49-F238E27FC236}">
                      <a16:creationId xmlns:a16="http://schemas.microsoft.com/office/drawing/2014/main" id="{BEA6E307-2E7F-478B-A4DB-AB89CEDEE876}"/>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99" name="Oval 112">
                  <a:extLst>
                    <a:ext uri="{FF2B5EF4-FFF2-40B4-BE49-F238E27FC236}">
                      <a16:creationId xmlns:a16="http://schemas.microsoft.com/office/drawing/2014/main" id="{EFAAB588-432B-43A4-931E-747B2749C2F2}"/>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00" name="Freeform 113">
                  <a:extLst>
                    <a:ext uri="{FF2B5EF4-FFF2-40B4-BE49-F238E27FC236}">
                      <a16:creationId xmlns:a16="http://schemas.microsoft.com/office/drawing/2014/main" id="{DDC5319F-919F-4CAC-828D-371DBC352B8C}"/>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01" name="Freeform 116">
                  <a:extLst>
                    <a:ext uri="{FF2B5EF4-FFF2-40B4-BE49-F238E27FC236}">
                      <a16:creationId xmlns:a16="http://schemas.microsoft.com/office/drawing/2014/main" id="{C7F894B8-DF47-4A09-92E3-0D62D17276FB}"/>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993" name="Grafik 992">
                <a:extLst>
                  <a:ext uri="{FF2B5EF4-FFF2-40B4-BE49-F238E27FC236}">
                    <a16:creationId xmlns:a16="http://schemas.microsoft.com/office/drawing/2014/main" id="{AC99E550-08CE-419F-8C3A-B3A2A6516B39}"/>
                  </a:ext>
                </a:extLst>
              </p:cNvPr>
              <p:cNvPicPr>
                <a:picLocks noChangeAspect="1"/>
              </p:cNvPicPr>
              <p:nvPr/>
            </p:nvPicPr>
            <p:blipFill>
              <a:blip r:embed="rId6" cstate="email">
                <a:lum bright="10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689816">
                <a:off x="5816210" y="4576226"/>
                <a:ext cx="48768" cy="48768"/>
              </a:xfrm>
              <a:prstGeom prst="rect">
                <a:avLst/>
              </a:prstGeom>
            </p:spPr>
          </p:pic>
          <p:pic>
            <p:nvPicPr>
              <p:cNvPr id="994" name="Grafik 993">
                <a:extLst>
                  <a:ext uri="{FF2B5EF4-FFF2-40B4-BE49-F238E27FC236}">
                    <a16:creationId xmlns:a16="http://schemas.microsoft.com/office/drawing/2014/main" id="{25207538-78FA-4B6B-A663-4054AF058F0C}"/>
                  </a:ext>
                </a:extLst>
              </p:cNvPr>
              <p:cNvPicPr>
                <a:picLocks noChangeAspect="1"/>
              </p:cNvPicPr>
              <p:nvPr/>
            </p:nvPicPr>
            <p:blipFill>
              <a:blip r:embed="rId6" cstate="email">
                <a:lum bright="10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689816">
                <a:off x="5998790" y="4577733"/>
                <a:ext cx="48768" cy="48768"/>
              </a:xfrm>
              <a:prstGeom prst="rect">
                <a:avLst/>
              </a:prstGeom>
            </p:spPr>
          </p:pic>
        </p:grpSp>
        <p:grpSp>
          <p:nvGrpSpPr>
            <p:cNvPr id="760" name="Gruppieren 759">
              <a:extLst>
                <a:ext uri="{FF2B5EF4-FFF2-40B4-BE49-F238E27FC236}">
                  <a16:creationId xmlns:a16="http://schemas.microsoft.com/office/drawing/2014/main" id="{8B765171-249B-469B-85C9-BF9969A97E37}"/>
                </a:ext>
              </a:extLst>
            </p:cNvPr>
            <p:cNvGrpSpPr/>
            <p:nvPr/>
          </p:nvGrpSpPr>
          <p:grpSpPr>
            <a:xfrm>
              <a:off x="7470110" y="3975227"/>
              <a:ext cx="590683" cy="612648"/>
              <a:chOff x="5635547" y="4233481"/>
              <a:chExt cx="590683" cy="612648"/>
            </a:xfrm>
          </p:grpSpPr>
          <p:sp>
            <p:nvSpPr>
              <p:cNvPr id="956" name="Flussdiagramm: Magnetplattenspeicher 955">
                <a:extLst>
                  <a:ext uri="{FF2B5EF4-FFF2-40B4-BE49-F238E27FC236}">
                    <a16:creationId xmlns:a16="http://schemas.microsoft.com/office/drawing/2014/main" id="{74D139EC-03BC-4E18-AF1D-FB9A4BBF1BED}"/>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57" name="Rechteck 956">
                <a:extLst>
                  <a:ext uri="{FF2B5EF4-FFF2-40B4-BE49-F238E27FC236}">
                    <a16:creationId xmlns:a16="http://schemas.microsoft.com/office/drawing/2014/main" id="{6158CB70-8E82-451A-93A2-6F46C4315757}"/>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58" name="Rechteck 957">
                <a:extLst>
                  <a:ext uri="{FF2B5EF4-FFF2-40B4-BE49-F238E27FC236}">
                    <a16:creationId xmlns:a16="http://schemas.microsoft.com/office/drawing/2014/main" id="{95D3F316-B1AA-4025-9A8A-3DDBD750A2B5}"/>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59" name="Rechteck 958">
                <a:extLst>
                  <a:ext uri="{FF2B5EF4-FFF2-40B4-BE49-F238E27FC236}">
                    <a16:creationId xmlns:a16="http://schemas.microsoft.com/office/drawing/2014/main" id="{8FA7C417-9CF0-4365-979E-01EF28CCC336}"/>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60" name="Group 105">
                <a:extLst>
                  <a:ext uri="{FF2B5EF4-FFF2-40B4-BE49-F238E27FC236}">
                    <a16:creationId xmlns:a16="http://schemas.microsoft.com/office/drawing/2014/main" id="{91C0BF52-159E-4943-B5E9-9CAB4ACC2EA3}"/>
                  </a:ext>
                </a:extLst>
              </p:cNvPr>
              <p:cNvGrpSpPr>
                <a:grpSpLocks noChangeAspect="1"/>
              </p:cNvGrpSpPr>
              <p:nvPr/>
            </p:nvGrpSpPr>
            <p:grpSpPr bwMode="auto">
              <a:xfrm>
                <a:off x="5697021" y="4556998"/>
                <a:ext cx="103148" cy="93672"/>
                <a:chOff x="802" y="803"/>
                <a:chExt cx="381" cy="346"/>
              </a:xfrm>
              <a:solidFill>
                <a:srgbClr val="798BB3"/>
              </a:solidFill>
            </p:grpSpPr>
            <p:sp>
              <p:nvSpPr>
                <p:cNvPr id="979" name="Oval 108">
                  <a:extLst>
                    <a:ext uri="{FF2B5EF4-FFF2-40B4-BE49-F238E27FC236}">
                      <a16:creationId xmlns:a16="http://schemas.microsoft.com/office/drawing/2014/main" id="{F20A5531-244C-4E0A-85B5-0B28041BF830}"/>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80" name="Oval 109">
                  <a:extLst>
                    <a:ext uri="{FF2B5EF4-FFF2-40B4-BE49-F238E27FC236}">
                      <a16:creationId xmlns:a16="http://schemas.microsoft.com/office/drawing/2014/main" id="{4345962C-0BD3-4E93-BBD4-4C195516A7ED}"/>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81" name="Freeform 110">
                  <a:extLst>
                    <a:ext uri="{FF2B5EF4-FFF2-40B4-BE49-F238E27FC236}">
                      <a16:creationId xmlns:a16="http://schemas.microsoft.com/office/drawing/2014/main" id="{776A2198-4B31-4319-8AFA-B10E8389AEE9}"/>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82" name="Freeform 111">
                  <a:extLst>
                    <a:ext uri="{FF2B5EF4-FFF2-40B4-BE49-F238E27FC236}">
                      <a16:creationId xmlns:a16="http://schemas.microsoft.com/office/drawing/2014/main" id="{C6623573-91BD-4247-87A4-8C4503B65697}"/>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83" name="Oval 112">
                  <a:extLst>
                    <a:ext uri="{FF2B5EF4-FFF2-40B4-BE49-F238E27FC236}">
                      <a16:creationId xmlns:a16="http://schemas.microsoft.com/office/drawing/2014/main" id="{697E2817-0710-4392-916C-C6896997E0CE}"/>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84" name="Freeform 113">
                  <a:extLst>
                    <a:ext uri="{FF2B5EF4-FFF2-40B4-BE49-F238E27FC236}">
                      <a16:creationId xmlns:a16="http://schemas.microsoft.com/office/drawing/2014/main" id="{B14EDFA6-B016-4B52-B578-36FE60AD1143}"/>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85" name="Freeform 116">
                  <a:extLst>
                    <a:ext uri="{FF2B5EF4-FFF2-40B4-BE49-F238E27FC236}">
                      <a16:creationId xmlns:a16="http://schemas.microsoft.com/office/drawing/2014/main" id="{0F051BAA-46A3-4151-BF5A-152AB213F14D}"/>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61" name="Group 105">
                <a:extLst>
                  <a:ext uri="{FF2B5EF4-FFF2-40B4-BE49-F238E27FC236}">
                    <a16:creationId xmlns:a16="http://schemas.microsoft.com/office/drawing/2014/main" id="{76BD1B71-C7F2-40F1-B189-31C2F3E20197}"/>
                  </a:ext>
                </a:extLst>
              </p:cNvPr>
              <p:cNvGrpSpPr>
                <a:grpSpLocks noChangeAspect="1"/>
              </p:cNvGrpSpPr>
              <p:nvPr/>
            </p:nvGrpSpPr>
            <p:grpSpPr bwMode="auto">
              <a:xfrm>
                <a:off x="5881116" y="4558031"/>
                <a:ext cx="103148" cy="93672"/>
                <a:chOff x="802" y="803"/>
                <a:chExt cx="381" cy="346"/>
              </a:xfrm>
              <a:solidFill>
                <a:srgbClr val="798BB3"/>
              </a:solidFill>
            </p:grpSpPr>
            <p:sp>
              <p:nvSpPr>
                <p:cNvPr id="972" name="Oval 108">
                  <a:extLst>
                    <a:ext uri="{FF2B5EF4-FFF2-40B4-BE49-F238E27FC236}">
                      <a16:creationId xmlns:a16="http://schemas.microsoft.com/office/drawing/2014/main" id="{0A03267C-C7C0-4BB6-A79B-AB074A5D7FF0}"/>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73" name="Oval 109">
                  <a:extLst>
                    <a:ext uri="{FF2B5EF4-FFF2-40B4-BE49-F238E27FC236}">
                      <a16:creationId xmlns:a16="http://schemas.microsoft.com/office/drawing/2014/main" id="{2051FB26-AD51-44F0-8235-8B14B47FAA34}"/>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74" name="Freeform 110">
                  <a:extLst>
                    <a:ext uri="{FF2B5EF4-FFF2-40B4-BE49-F238E27FC236}">
                      <a16:creationId xmlns:a16="http://schemas.microsoft.com/office/drawing/2014/main" id="{EC47B330-0DF4-4C17-99E8-0C4E279F9201}"/>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75" name="Freeform 111">
                  <a:extLst>
                    <a:ext uri="{FF2B5EF4-FFF2-40B4-BE49-F238E27FC236}">
                      <a16:creationId xmlns:a16="http://schemas.microsoft.com/office/drawing/2014/main" id="{C08E0A9B-21DC-4B35-9135-CC5D18FB93D7}"/>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76" name="Oval 112">
                  <a:extLst>
                    <a:ext uri="{FF2B5EF4-FFF2-40B4-BE49-F238E27FC236}">
                      <a16:creationId xmlns:a16="http://schemas.microsoft.com/office/drawing/2014/main" id="{6DA82EC9-1112-48B6-9D26-FD38FACC8696}"/>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77" name="Freeform 113">
                  <a:extLst>
                    <a:ext uri="{FF2B5EF4-FFF2-40B4-BE49-F238E27FC236}">
                      <a16:creationId xmlns:a16="http://schemas.microsoft.com/office/drawing/2014/main" id="{A78CC086-825C-4454-B9D2-0EFB7CE6D4F1}"/>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78" name="Freeform 116">
                  <a:extLst>
                    <a:ext uri="{FF2B5EF4-FFF2-40B4-BE49-F238E27FC236}">
                      <a16:creationId xmlns:a16="http://schemas.microsoft.com/office/drawing/2014/main" id="{659D1206-7280-4295-9AAE-628628605DF4}"/>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62" name="Group 105">
                <a:extLst>
                  <a:ext uri="{FF2B5EF4-FFF2-40B4-BE49-F238E27FC236}">
                    <a16:creationId xmlns:a16="http://schemas.microsoft.com/office/drawing/2014/main" id="{4F7D2267-74E6-41B2-A381-2F70CD369700}"/>
                  </a:ext>
                </a:extLst>
              </p:cNvPr>
              <p:cNvGrpSpPr>
                <a:grpSpLocks noChangeAspect="1"/>
              </p:cNvGrpSpPr>
              <p:nvPr/>
            </p:nvGrpSpPr>
            <p:grpSpPr bwMode="auto">
              <a:xfrm>
                <a:off x="6061053" y="4556598"/>
                <a:ext cx="103148" cy="93672"/>
                <a:chOff x="802" y="803"/>
                <a:chExt cx="381" cy="346"/>
              </a:xfrm>
              <a:solidFill>
                <a:srgbClr val="798BB3"/>
              </a:solidFill>
            </p:grpSpPr>
            <p:sp>
              <p:nvSpPr>
                <p:cNvPr id="965" name="Oval 108">
                  <a:extLst>
                    <a:ext uri="{FF2B5EF4-FFF2-40B4-BE49-F238E27FC236}">
                      <a16:creationId xmlns:a16="http://schemas.microsoft.com/office/drawing/2014/main" id="{B4BB9300-693C-45C4-B04A-A4522D7AC40B}"/>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66" name="Oval 109">
                  <a:extLst>
                    <a:ext uri="{FF2B5EF4-FFF2-40B4-BE49-F238E27FC236}">
                      <a16:creationId xmlns:a16="http://schemas.microsoft.com/office/drawing/2014/main" id="{AD012B07-E422-468D-9C9E-E87D5ACB39A2}"/>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67" name="Freeform 110">
                  <a:extLst>
                    <a:ext uri="{FF2B5EF4-FFF2-40B4-BE49-F238E27FC236}">
                      <a16:creationId xmlns:a16="http://schemas.microsoft.com/office/drawing/2014/main" id="{1AA3563F-1F67-42B7-82B9-479E6B31998C}"/>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68" name="Freeform 111">
                  <a:extLst>
                    <a:ext uri="{FF2B5EF4-FFF2-40B4-BE49-F238E27FC236}">
                      <a16:creationId xmlns:a16="http://schemas.microsoft.com/office/drawing/2014/main" id="{DA41718B-DBAF-4E2F-A4F8-73E4EAD736CC}"/>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69" name="Oval 112">
                  <a:extLst>
                    <a:ext uri="{FF2B5EF4-FFF2-40B4-BE49-F238E27FC236}">
                      <a16:creationId xmlns:a16="http://schemas.microsoft.com/office/drawing/2014/main" id="{D4726C43-65AB-404E-AB97-33ADE8A657D9}"/>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70" name="Freeform 113">
                  <a:extLst>
                    <a:ext uri="{FF2B5EF4-FFF2-40B4-BE49-F238E27FC236}">
                      <a16:creationId xmlns:a16="http://schemas.microsoft.com/office/drawing/2014/main" id="{4B517CD5-19F9-4FB8-A46A-3C3FB5AA8B65}"/>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71" name="Freeform 116">
                  <a:extLst>
                    <a:ext uri="{FF2B5EF4-FFF2-40B4-BE49-F238E27FC236}">
                      <a16:creationId xmlns:a16="http://schemas.microsoft.com/office/drawing/2014/main" id="{8497B749-416B-4714-8818-01511703D66B}"/>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963" name="Grafik 962">
                <a:extLst>
                  <a:ext uri="{FF2B5EF4-FFF2-40B4-BE49-F238E27FC236}">
                    <a16:creationId xmlns:a16="http://schemas.microsoft.com/office/drawing/2014/main" id="{075DFE5E-35FD-44D7-A091-167B68732D30}"/>
                  </a:ext>
                </a:extLst>
              </p:cNvPr>
              <p:cNvPicPr>
                <a:picLocks noChangeAspect="1"/>
              </p:cNvPicPr>
              <p:nvPr/>
            </p:nvPicPr>
            <p:blipFill>
              <a:blip r:embed="rId6" cstate="email">
                <a:lum bright="10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689816">
                <a:off x="5816210" y="4576226"/>
                <a:ext cx="48768" cy="48768"/>
              </a:xfrm>
              <a:prstGeom prst="rect">
                <a:avLst/>
              </a:prstGeom>
            </p:spPr>
          </p:pic>
          <p:pic>
            <p:nvPicPr>
              <p:cNvPr id="964" name="Grafik 963">
                <a:extLst>
                  <a:ext uri="{FF2B5EF4-FFF2-40B4-BE49-F238E27FC236}">
                    <a16:creationId xmlns:a16="http://schemas.microsoft.com/office/drawing/2014/main" id="{DFC1E165-7C7A-4F0E-B069-6A28EA7D3CE6}"/>
                  </a:ext>
                </a:extLst>
              </p:cNvPr>
              <p:cNvPicPr>
                <a:picLocks noChangeAspect="1"/>
              </p:cNvPicPr>
              <p:nvPr/>
            </p:nvPicPr>
            <p:blipFill>
              <a:blip r:embed="rId6" cstate="email">
                <a:lum bright="10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689816">
                <a:off x="5998790" y="4577733"/>
                <a:ext cx="48768" cy="48768"/>
              </a:xfrm>
              <a:prstGeom prst="rect">
                <a:avLst/>
              </a:prstGeom>
            </p:spPr>
          </p:pic>
        </p:grpSp>
        <p:grpSp>
          <p:nvGrpSpPr>
            <p:cNvPr id="761" name="Gruppieren 760">
              <a:extLst>
                <a:ext uri="{FF2B5EF4-FFF2-40B4-BE49-F238E27FC236}">
                  <a16:creationId xmlns:a16="http://schemas.microsoft.com/office/drawing/2014/main" id="{38216379-B1AB-49DD-A393-8CFC94DF3794}"/>
                </a:ext>
              </a:extLst>
            </p:cNvPr>
            <p:cNvGrpSpPr/>
            <p:nvPr/>
          </p:nvGrpSpPr>
          <p:grpSpPr>
            <a:xfrm>
              <a:off x="7013727" y="5154945"/>
              <a:ext cx="590683" cy="612648"/>
              <a:chOff x="5635547" y="4233481"/>
              <a:chExt cx="590683" cy="612648"/>
            </a:xfrm>
          </p:grpSpPr>
          <p:sp>
            <p:nvSpPr>
              <p:cNvPr id="926" name="Flussdiagramm: Magnetplattenspeicher 925">
                <a:extLst>
                  <a:ext uri="{FF2B5EF4-FFF2-40B4-BE49-F238E27FC236}">
                    <a16:creationId xmlns:a16="http://schemas.microsoft.com/office/drawing/2014/main" id="{1F5A147E-8547-4BA7-B4FF-2844F5ADDE6E}"/>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27" name="Rechteck 926">
                <a:extLst>
                  <a:ext uri="{FF2B5EF4-FFF2-40B4-BE49-F238E27FC236}">
                    <a16:creationId xmlns:a16="http://schemas.microsoft.com/office/drawing/2014/main" id="{18BC157C-74F1-4288-9522-CF305FB966B5}"/>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28" name="Rechteck 927">
                <a:extLst>
                  <a:ext uri="{FF2B5EF4-FFF2-40B4-BE49-F238E27FC236}">
                    <a16:creationId xmlns:a16="http://schemas.microsoft.com/office/drawing/2014/main" id="{5FE2497B-344A-4120-913E-C7CE25059A16}"/>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29" name="Rechteck 928">
                <a:extLst>
                  <a:ext uri="{FF2B5EF4-FFF2-40B4-BE49-F238E27FC236}">
                    <a16:creationId xmlns:a16="http://schemas.microsoft.com/office/drawing/2014/main" id="{938EFF35-280A-41FE-8E72-4A2F91137651}"/>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30" name="Group 105">
                <a:extLst>
                  <a:ext uri="{FF2B5EF4-FFF2-40B4-BE49-F238E27FC236}">
                    <a16:creationId xmlns:a16="http://schemas.microsoft.com/office/drawing/2014/main" id="{518E947A-EA31-4BFF-9FB6-E22937E7B649}"/>
                  </a:ext>
                </a:extLst>
              </p:cNvPr>
              <p:cNvGrpSpPr>
                <a:grpSpLocks noChangeAspect="1"/>
              </p:cNvGrpSpPr>
              <p:nvPr/>
            </p:nvGrpSpPr>
            <p:grpSpPr bwMode="auto">
              <a:xfrm>
                <a:off x="5697021" y="4556998"/>
                <a:ext cx="103148" cy="93672"/>
                <a:chOff x="802" y="803"/>
                <a:chExt cx="381" cy="346"/>
              </a:xfrm>
              <a:solidFill>
                <a:srgbClr val="798BB3"/>
              </a:solidFill>
            </p:grpSpPr>
            <p:sp>
              <p:nvSpPr>
                <p:cNvPr id="949" name="Oval 108">
                  <a:extLst>
                    <a:ext uri="{FF2B5EF4-FFF2-40B4-BE49-F238E27FC236}">
                      <a16:creationId xmlns:a16="http://schemas.microsoft.com/office/drawing/2014/main" id="{4EB8E28F-D165-4A76-A3A8-E1EFDC68F3C4}"/>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50" name="Oval 109">
                  <a:extLst>
                    <a:ext uri="{FF2B5EF4-FFF2-40B4-BE49-F238E27FC236}">
                      <a16:creationId xmlns:a16="http://schemas.microsoft.com/office/drawing/2014/main" id="{ABB851CC-BC8D-47AF-B710-218E1E1CC380}"/>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51" name="Freeform 110">
                  <a:extLst>
                    <a:ext uri="{FF2B5EF4-FFF2-40B4-BE49-F238E27FC236}">
                      <a16:creationId xmlns:a16="http://schemas.microsoft.com/office/drawing/2014/main" id="{8511F900-89D5-4969-8217-C3683BB11EF4}"/>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52" name="Freeform 111">
                  <a:extLst>
                    <a:ext uri="{FF2B5EF4-FFF2-40B4-BE49-F238E27FC236}">
                      <a16:creationId xmlns:a16="http://schemas.microsoft.com/office/drawing/2014/main" id="{55031707-4FF4-4978-9B6A-5977F62DFC77}"/>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53" name="Oval 112">
                  <a:extLst>
                    <a:ext uri="{FF2B5EF4-FFF2-40B4-BE49-F238E27FC236}">
                      <a16:creationId xmlns:a16="http://schemas.microsoft.com/office/drawing/2014/main" id="{FD8797E2-1831-4D69-814C-1C3991EFF1B1}"/>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54" name="Freeform 113">
                  <a:extLst>
                    <a:ext uri="{FF2B5EF4-FFF2-40B4-BE49-F238E27FC236}">
                      <a16:creationId xmlns:a16="http://schemas.microsoft.com/office/drawing/2014/main" id="{CE683D52-5731-44FB-BD1A-ADA9B7BF64C4}"/>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55" name="Freeform 116">
                  <a:extLst>
                    <a:ext uri="{FF2B5EF4-FFF2-40B4-BE49-F238E27FC236}">
                      <a16:creationId xmlns:a16="http://schemas.microsoft.com/office/drawing/2014/main" id="{E1486653-431F-4F07-BCAB-D31D316794EC}"/>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31" name="Group 105">
                <a:extLst>
                  <a:ext uri="{FF2B5EF4-FFF2-40B4-BE49-F238E27FC236}">
                    <a16:creationId xmlns:a16="http://schemas.microsoft.com/office/drawing/2014/main" id="{F5A7D151-08C4-4607-9ECC-70A30D5C322A}"/>
                  </a:ext>
                </a:extLst>
              </p:cNvPr>
              <p:cNvGrpSpPr>
                <a:grpSpLocks noChangeAspect="1"/>
              </p:cNvGrpSpPr>
              <p:nvPr/>
            </p:nvGrpSpPr>
            <p:grpSpPr bwMode="auto">
              <a:xfrm>
                <a:off x="5881116" y="4558031"/>
                <a:ext cx="103148" cy="93672"/>
                <a:chOff x="802" y="803"/>
                <a:chExt cx="381" cy="346"/>
              </a:xfrm>
              <a:solidFill>
                <a:srgbClr val="798BB3"/>
              </a:solidFill>
            </p:grpSpPr>
            <p:sp>
              <p:nvSpPr>
                <p:cNvPr id="942" name="Oval 108">
                  <a:extLst>
                    <a:ext uri="{FF2B5EF4-FFF2-40B4-BE49-F238E27FC236}">
                      <a16:creationId xmlns:a16="http://schemas.microsoft.com/office/drawing/2014/main" id="{EF0802A4-8B45-40D6-94D7-A5C5241C4854}"/>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43" name="Oval 109">
                  <a:extLst>
                    <a:ext uri="{FF2B5EF4-FFF2-40B4-BE49-F238E27FC236}">
                      <a16:creationId xmlns:a16="http://schemas.microsoft.com/office/drawing/2014/main" id="{1C1F2446-C490-4ACA-A870-C31A0B99B39E}"/>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44" name="Freeform 110">
                  <a:extLst>
                    <a:ext uri="{FF2B5EF4-FFF2-40B4-BE49-F238E27FC236}">
                      <a16:creationId xmlns:a16="http://schemas.microsoft.com/office/drawing/2014/main" id="{AF46D113-F06E-41C9-B605-F9591E5C994C}"/>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45" name="Freeform 111">
                  <a:extLst>
                    <a:ext uri="{FF2B5EF4-FFF2-40B4-BE49-F238E27FC236}">
                      <a16:creationId xmlns:a16="http://schemas.microsoft.com/office/drawing/2014/main" id="{A698203D-78AA-4F75-91A5-1A5951997B42}"/>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46" name="Oval 112">
                  <a:extLst>
                    <a:ext uri="{FF2B5EF4-FFF2-40B4-BE49-F238E27FC236}">
                      <a16:creationId xmlns:a16="http://schemas.microsoft.com/office/drawing/2014/main" id="{40EAFD75-A065-4402-B1A5-147776A1AF71}"/>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47" name="Freeform 113">
                  <a:extLst>
                    <a:ext uri="{FF2B5EF4-FFF2-40B4-BE49-F238E27FC236}">
                      <a16:creationId xmlns:a16="http://schemas.microsoft.com/office/drawing/2014/main" id="{384D0E8F-1FA8-4714-9E70-B8E87A351559}"/>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48" name="Freeform 116">
                  <a:extLst>
                    <a:ext uri="{FF2B5EF4-FFF2-40B4-BE49-F238E27FC236}">
                      <a16:creationId xmlns:a16="http://schemas.microsoft.com/office/drawing/2014/main" id="{93D2539E-18DF-4676-BD7F-B1A87285D50B}"/>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32" name="Group 105">
                <a:extLst>
                  <a:ext uri="{FF2B5EF4-FFF2-40B4-BE49-F238E27FC236}">
                    <a16:creationId xmlns:a16="http://schemas.microsoft.com/office/drawing/2014/main" id="{FE7CE436-E4F1-416D-B658-F0EAC9C7C49C}"/>
                  </a:ext>
                </a:extLst>
              </p:cNvPr>
              <p:cNvGrpSpPr>
                <a:grpSpLocks noChangeAspect="1"/>
              </p:cNvGrpSpPr>
              <p:nvPr/>
            </p:nvGrpSpPr>
            <p:grpSpPr bwMode="auto">
              <a:xfrm>
                <a:off x="6061053" y="4556598"/>
                <a:ext cx="103148" cy="93672"/>
                <a:chOff x="802" y="803"/>
                <a:chExt cx="381" cy="346"/>
              </a:xfrm>
              <a:solidFill>
                <a:srgbClr val="798BB3"/>
              </a:solidFill>
            </p:grpSpPr>
            <p:sp>
              <p:nvSpPr>
                <p:cNvPr id="935" name="Oval 108">
                  <a:extLst>
                    <a:ext uri="{FF2B5EF4-FFF2-40B4-BE49-F238E27FC236}">
                      <a16:creationId xmlns:a16="http://schemas.microsoft.com/office/drawing/2014/main" id="{C3787465-C050-4492-9F1A-B187BA47787A}"/>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36" name="Oval 109">
                  <a:extLst>
                    <a:ext uri="{FF2B5EF4-FFF2-40B4-BE49-F238E27FC236}">
                      <a16:creationId xmlns:a16="http://schemas.microsoft.com/office/drawing/2014/main" id="{9992ECCA-DEC1-4783-9879-02F412B6EF21}"/>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37" name="Freeform 110">
                  <a:extLst>
                    <a:ext uri="{FF2B5EF4-FFF2-40B4-BE49-F238E27FC236}">
                      <a16:creationId xmlns:a16="http://schemas.microsoft.com/office/drawing/2014/main" id="{A595717D-1BC9-4B92-9CF9-6156385E9BD3}"/>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38" name="Freeform 111">
                  <a:extLst>
                    <a:ext uri="{FF2B5EF4-FFF2-40B4-BE49-F238E27FC236}">
                      <a16:creationId xmlns:a16="http://schemas.microsoft.com/office/drawing/2014/main" id="{6ADA5EE6-B346-44B9-A64D-B515E880A9D2}"/>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39" name="Oval 112">
                  <a:extLst>
                    <a:ext uri="{FF2B5EF4-FFF2-40B4-BE49-F238E27FC236}">
                      <a16:creationId xmlns:a16="http://schemas.microsoft.com/office/drawing/2014/main" id="{E24ED486-74E6-4D3F-81F1-045725975078}"/>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40" name="Freeform 113">
                  <a:extLst>
                    <a:ext uri="{FF2B5EF4-FFF2-40B4-BE49-F238E27FC236}">
                      <a16:creationId xmlns:a16="http://schemas.microsoft.com/office/drawing/2014/main" id="{9DFF9EFB-76DB-464B-9482-333CCAE38EB1}"/>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41" name="Freeform 116">
                  <a:extLst>
                    <a:ext uri="{FF2B5EF4-FFF2-40B4-BE49-F238E27FC236}">
                      <a16:creationId xmlns:a16="http://schemas.microsoft.com/office/drawing/2014/main" id="{9F10FC5E-42AE-4825-9B2B-EFB492096AC6}"/>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933" name="Grafik 932">
                <a:extLst>
                  <a:ext uri="{FF2B5EF4-FFF2-40B4-BE49-F238E27FC236}">
                    <a16:creationId xmlns:a16="http://schemas.microsoft.com/office/drawing/2014/main" id="{4AE502C1-BBF1-4740-A7DA-B98033BCDE2A}"/>
                  </a:ext>
                </a:extLst>
              </p:cNvPr>
              <p:cNvPicPr>
                <a:picLocks noChangeAspect="1"/>
              </p:cNvPicPr>
              <p:nvPr/>
            </p:nvPicPr>
            <p:blipFill>
              <a:blip r:embed="rId6" cstate="email">
                <a:lum bright="10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689816">
                <a:off x="5816210" y="4576226"/>
                <a:ext cx="48768" cy="48768"/>
              </a:xfrm>
              <a:prstGeom prst="rect">
                <a:avLst/>
              </a:prstGeom>
            </p:spPr>
          </p:pic>
          <p:pic>
            <p:nvPicPr>
              <p:cNvPr id="934" name="Grafik 933">
                <a:extLst>
                  <a:ext uri="{FF2B5EF4-FFF2-40B4-BE49-F238E27FC236}">
                    <a16:creationId xmlns:a16="http://schemas.microsoft.com/office/drawing/2014/main" id="{300A5A15-36D0-4D9A-966C-805E12783613}"/>
                  </a:ext>
                </a:extLst>
              </p:cNvPr>
              <p:cNvPicPr>
                <a:picLocks noChangeAspect="1"/>
              </p:cNvPicPr>
              <p:nvPr/>
            </p:nvPicPr>
            <p:blipFill>
              <a:blip r:embed="rId6" cstate="email">
                <a:lum bright="10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689816">
                <a:off x="5998790" y="4577733"/>
                <a:ext cx="48768" cy="48768"/>
              </a:xfrm>
              <a:prstGeom prst="rect">
                <a:avLst/>
              </a:prstGeom>
            </p:spPr>
          </p:pic>
        </p:grpSp>
        <p:grpSp>
          <p:nvGrpSpPr>
            <p:cNvPr id="762" name="Gruppieren 761">
              <a:extLst>
                <a:ext uri="{FF2B5EF4-FFF2-40B4-BE49-F238E27FC236}">
                  <a16:creationId xmlns:a16="http://schemas.microsoft.com/office/drawing/2014/main" id="{C6F6214D-B554-4567-A047-B999432EB15A}"/>
                </a:ext>
              </a:extLst>
            </p:cNvPr>
            <p:cNvGrpSpPr/>
            <p:nvPr/>
          </p:nvGrpSpPr>
          <p:grpSpPr>
            <a:xfrm>
              <a:off x="8215181" y="4721402"/>
              <a:ext cx="590683" cy="612648"/>
              <a:chOff x="5635547" y="4233481"/>
              <a:chExt cx="590683" cy="612648"/>
            </a:xfrm>
          </p:grpSpPr>
          <p:sp>
            <p:nvSpPr>
              <p:cNvPr id="896" name="Flussdiagramm: Magnetplattenspeicher 895">
                <a:extLst>
                  <a:ext uri="{FF2B5EF4-FFF2-40B4-BE49-F238E27FC236}">
                    <a16:creationId xmlns:a16="http://schemas.microsoft.com/office/drawing/2014/main" id="{98D0A782-250B-416D-83DE-741739C7D583}"/>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97" name="Rechteck 896">
                <a:extLst>
                  <a:ext uri="{FF2B5EF4-FFF2-40B4-BE49-F238E27FC236}">
                    <a16:creationId xmlns:a16="http://schemas.microsoft.com/office/drawing/2014/main" id="{7F19F24C-E70F-40AB-ADD8-E4B22BF65735}"/>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98" name="Rechteck 897">
                <a:extLst>
                  <a:ext uri="{FF2B5EF4-FFF2-40B4-BE49-F238E27FC236}">
                    <a16:creationId xmlns:a16="http://schemas.microsoft.com/office/drawing/2014/main" id="{101805AA-BBC7-4701-9BEF-10148E584150}"/>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99" name="Rechteck 898">
                <a:extLst>
                  <a:ext uri="{FF2B5EF4-FFF2-40B4-BE49-F238E27FC236}">
                    <a16:creationId xmlns:a16="http://schemas.microsoft.com/office/drawing/2014/main" id="{1F9D6177-61FA-48AC-AE75-03D28562729E}"/>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00" name="Group 105">
                <a:extLst>
                  <a:ext uri="{FF2B5EF4-FFF2-40B4-BE49-F238E27FC236}">
                    <a16:creationId xmlns:a16="http://schemas.microsoft.com/office/drawing/2014/main" id="{63786962-3A2F-43D6-B713-E8078330AE44}"/>
                  </a:ext>
                </a:extLst>
              </p:cNvPr>
              <p:cNvGrpSpPr>
                <a:grpSpLocks noChangeAspect="1"/>
              </p:cNvGrpSpPr>
              <p:nvPr/>
            </p:nvGrpSpPr>
            <p:grpSpPr bwMode="auto">
              <a:xfrm>
                <a:off x="5697021" y="4556998"/>
                <a:ext cx="103148" cy="93672"/>
                <a:chOff x="802" y="803"/>
                <a:chExt cx="381" cy="346"/>
              </a:xfrm>
              <a:solidFill>
                <a:srgbClr val="798BB3"/>
              </a:solidFill>
            </p:grpSpPr>
            <p:sp>
              <p:nvSpPr>
                <p:cNvPr id="919" name="Oval 108">
                  <a:extLst>
                    <a:ext uri="{FF2B5EF4-FFF2-40B4-BE49-F238E27FC236}">
                      <a16:creationId xmlns:a16="http://schemas.microsoft.com/office/drawing/2014/main" id="{776026E8-6AC6-4DD8-8C29-9016993B6398}"/>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20" name="Oval 109">
                  <a:extLst>
                    <a:ext uri="{FF2B5EF4-FFF2-40B4-BE49-F238E27FC236}">
                      <a16:creationId xmlns:a16="http://schemas.microsoft.com/office/drawing/2014/main" id="{BB606CD2-1489-43EC-AFB3-9DF9BBC6FE15}"/>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21" name="Freeform 110">
                  <a:extLst>
                    <a:ext uri="{FF2B5EF4-FFF2-40B4-BE49-F238E27FC236}">
                      <a16:creationId xmlns:a16="http://schemas.microsoft.com/office/drawing/2014/main" id="{7DAB128C-F198-45FC-B992-6F8909C836EB}"/>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22" name="Freeform 111">
                  <a:extLst>
                    <a:ext uri="{FF2B5EF4-FFF2-40B4-BE49-F238E27FC236}">
                      <a16:creationId xmlns:a16="http://schemas.microsoft.com/office/drawing/2014/main" id="{3E0CEF2D-2F50-4614-96A8-1EF54C134E1C}"/>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23" name="Oval 112">
                  <a:extLst>
                    <a:ext uri="{FF2B5EF4-FFF2-40B4-BE49-F238E27FC236}">
                      <a16:creationId xmlns:a16="http://schemas.microsoft.com/office/drawing/2014/main" id="{C8E7837F-E9BD-497F-8ED1-80FAC30753EA}"/>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24" name="Freeform 113">
                  <a:extLst>
                    <a:ext uri="{FF2B5EF4-FFF2-40B4-BE49-F238E27FC236}">
                      <a16:creationId xmlns:a16="http://schemas.microsoft.com/office/drawing/2014/main" id="{EE6F7D83-DB2C-41C5-B156-3AF7C883756A}"/>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25" name="Freeform 116">
                  <a:extLst>
                    <a:ext uri="{FF2B5EF4-FFF2-40B4-BE49-F238E27FC236}">
                      <a16:creationId xmlns:a16="http://schemas.microsoft.com/office/drawing/2014/main" id="{C29C9739-70C5-4463-8602-29195D21670F}"/>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01" name="Group 105">
                <a:extLst>
                  <a:ext uri="{FF2B5EF4-FFF2-40B4-BE49-F238E27FC236}">
                    <a16:creationId xmlns:a16="http://schemas.microsoft.com/office/drawing/2014/main" id="{773047AE-BF0E-44E0-8147-DACC26CDAB0A}"/>
                  </a:ext>
                </a:extLst>
              </p:cNvPr>
              <p:cNvGrpSpPr>
                <a:grpSpLocks noChangeAspect="1"/>
              </p:cNvGrpSpPr>
              <p:nvPr/>
            </p:nvGrpSpPr>
            <p:grpSpPr bwMode="auto">
              <a:xfrm>
                <a:off x="5881116" y="4558031"/>
                <a:ext cx="103148" cy="93672"/>
                <a:chOff x="802" y="803"/>
                <a:chExt cx="381" cy="346"/>
              </a:xfrm>
              <a:solidFill>
                <a:srgbClr val="798BB3"/>
              </a:solidFill>
            </p:grpSpPr>
            <p:sp>
              <p:nvSpPr>
                <p:cNvPr id="912" name="Oval 108">
                  <a:extLst>
                    <a:ext uri="{FF2B5EF4-FFF2-40B4-BE49-F238E27FC236}">
                      <a16:creationId xmlns:a16="http://schemas.microsoft.com/office/drawing/2014/main" id="{D9EE5FB9-AF86-42FE-A163-A7A75DF98CC8}"/>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3" name="Oval 109">
                  <a:extLst>
                    <a:ext uri="{FF2B5EF4-FFF2-40B4-BE49-F238E27FC236}">
                      <a16:creationId xmlns:a16="http://schemas.microsoft.com/office/drawing/2014/main" id="{80CF617D-3F71-496F-8247-82D625A8AC31}"/>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4" name="Freeform 110">
                  <a:extLst>
                    <a:ext uri="{FF2B5EF4-FFF2-40B4-BE49-F238E27FC236}">
                      <a16:creationId xmlns:a16="http://schemas.microsoft.com/office/drawing/2014/main" id="{7495388D-8E5A-4816-8E5F-828E84AC2C94}"/>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5" name="Freeform 111">
                  <a:extLst>
                    <a:ext uri="{FF2B5EF4-FFF2-40B4-BE49-F238E27FC236}">
                      <a16:creationId xmlns:a16="http://schemas.microsoft.com/office/drawing/2014/main" id="{1BE11918-AFE3-4EA0-863D-21D8E662E9F3}"/>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6" name="Oval 112">
                  <a:extLst>
                    <a:ext uri="{FF2B5EF4-FFF2-40B4-BE49-F238E27FC236}">
                      <a16:creationId xmlns:a16="http://schemas.microsoft.com/office/drawing/2014/main" id="{18CBB3CF-2D51-4CF2-B070-6EB47C74459E}"/>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7" name="Freeform 113">
                  <a:extLst>
                    <a:ext uri="{FF2B5EF4-FFF2-40B4-BE49-F238E27FC236}">
                      <a16:creationId xmlns:a16="http://schemas.microsoft.com/office/drawing/2014/main" id="{44B7FCA6-CFED-46D1-A366-4E962729574B}"/>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8" name="Freeform 116">
                  <a:extLst>
                    <a:ext uri="{FF2B5EF4-FFF2-40B4-BE49-F238E27FC236}">
                      <a16:creationId xmlns:a16="http://schemas.microsoft.com/office/drawing/2014/main" id="{A44CBE9A-2042-4D52-88A6-A28EED7E759B}"/>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02" name="Group 105">
                <a:extLst>
                  <a:ext uri="{FF2B5EF4-FFF2-40B4-BE49-F238E27FC236}">
                    <a16:creationId xmlns:a16="http://schemas.microsoft.com/office/drawing/2014/main" id="{D3B1CF6F-531C-4D54-9F72-E6478CD4D4B5}"/>
                  </a:ext>
                </a:extLst>
              </p:cNvPr>
              <p:cNvGrpSpPr>
                <a:grpSpLocks noChangeAspect="1"/>
              </p:cNvGrpSpPr>
              <p:nvPr/>
            </p:nvGrpSpPr>
            <p:grpSpPr bwMode="auto">
              <a:xfrm>
                <a:off x="6061053" y="4556598"/>
                <a:ext cx="103148" cy="93672"/>
                <a:chOff x="802" y="803"/>
                <a:chExt cx="381" cy="346"/>
              </a:xfrm>
              <a:solidFill>
                <a:srgbClr val="798BB3"/>
              </a:solidFill>
            </p:grpSpPr>
            <p:sp>
              <p:nvSpPr>
                <p:cNvPr id="905" name="Oval 108">
                  <a:extLst>
                    <a:ext uri="{FF2B5EF4-FFF2-40B4-BE49-F238E27FC236}">
                      <a16:creationId xmlns:a16="http://schemas.microsoft.com/office/drawing/2014/main" id="{F77BEA12-EA0E-4EF5-876E-F3D86A3E2134}"/>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06" name="Oval 109">
                  <a:extLst>
                    <a:ext uri="{FF2B5EF4-FFF2-40B4-BE49-F238E27FC236}">
                      <a16:creationId xmlns:a16="http://schemas.microsoft.com/office/drawing/2014/main" id="{5EF96E17-22D8-4255-A080-03A9FECCC8EC}"/>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07" name="Freeform 110">
                  <a:extLst>
                    <a:ext uri="{FF2B5EF4-FFF2-40B4-BE49-F238E27FC236}">
                      <a16:creationId xmlns:a16="http://schemas.microsoft.com/office/drawing/2014/main" id="{35542BA9-4973-45A9-8E6B-2100C66AFCCA}"/>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08" name="Freeform 111">
                  <a:extLst>
                    <a:ext uri="{FF2B5EF4-FFF2-40B4-BE49-F238E27FC236}">
                      <a16:creationId xmlns:a16="http://schemas.microsoft.com/office/drawing/2014/main" id="{136F6464-9231-471C-967D-B7D16C51E063}"/>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09" name="Oval 112">
                  <a:extLst>
                    <a:ext uri="{FF2B5EF4-FFF2-40B4-BE49-F238E27FC236}">
                      <a16:creationId xmlns:a16="http://schemas.microsoft.com/office/drawing/2014/main" id="{5CA7F4A1-49D4-4C75-A30B-50CDDEB7A53D}"/>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0" name="Freeform 113">
                  <a:extLst>
                    <a:ext uri="{FF2B5EF4-FFF2-40B4-BE49-F238E27FC236}">
                      <a16:creationId xmlns:a16="http://schemas.microsoft.com/office/drawing/2014/main" id="{7276297F-6D4A-46DC-BC39-417D145C8EFB}"/>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1" name="Freeform 116">
                  <a:extLst>
                    <a:ext uri="{FF2B5EF4-FFF2-40B4-BE49-F238E27FC236}">
                      <a16:creationId xmlns:a16="http://schemas.microsoft.com/office/drawing/2014/main" id="{17F0E913-DB67-458C-BB72-8A51264C1947}"/>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903" name="Grafik 902">
                <a:extLst>
                  <a:ext uri="{FF2B5EF4-FFF2-40B4-BE49-F238E27FC236}">
                    <a16:creationId xmlns:a16="http://schemas.microsoft.com/office/drawing/2014/main" id="{D04721F8-7313-4CB5-9B7E-45C5B0A31195}"/>
                  </a:ext>
                </a:extLst>
              </p:cNvPr>
              <p:cNvPicPr>
                <a:picLocks noChangeAspect="1"/>
              </p:cNvPicPr>
              <p:nvPr/>
            </p:nvPicPr>
            <p:blipFill>
              <a:blip r:embed="rId6" cstate="email">
                <a:lum bright="10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689816">
                <a:off x="5816210" y="4576226"/>
                <a:ext cx="48768" cy="48768"/>
              </a:xfrm>
              <a:prstGeom prst="rect">
                <a:avLst/>
              </a:prstGeom>
            </p:spPr>
          </p:pic>
          <p:pic>
            <p:nvPicPr>
              <p:cNvPr id="904" name="Grafik 903">
                <a:extLst>
                  <a:ext uri="{FF2B5EF4-FFF2-40B4-BE49-F238E27FC236}">
                    <a16:creationId xmlns:a16="http://schemas.microsoft.com/office/drawing/2014/main" id="{53D59978-EAD6-40F7-9745-612FF98126DE}"/>
                  </a:ext>
                </a:extLst>
              </p:cNvPr>
              <p:cNvPicPr>
                <a:picLocks noChangeAspect="1"/>
              </p:cNvPicPr>
              <p:nvPr/>
            </p:nvPicPr>
            <p:blipFill>
              <a:blip r:embed="rId6" cstate="email">
                <a:lum bright="10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689816">
                <a:off x="5998790" y="4577733"/>
                <a:ext cx="48768" cy="48768"/>
              </a:xfrm>
              <a:prstGeom prst="rect">
                <a:avLst/>
              </a:prstGeom>
            </p:spPr>
          </p:pic>
        </p:grpSp>
        <p:grpSp>
          <p:nvGrpSpPr>
            <p:cNvPr id="763" name="Gruppieren 762">
              <a:extLst>
                <a:ext uri="{FF2B5EF4-FFF2-40B4-BE49-F238E27FC236}">
                  <a16:creationId xmlns:a16="http://schemas.microsoft.com/office/drawing/2014/main" id="{8CC2854E-F980-47DB-9ADD-6358ACFEFA14}"/>
                </a:ext>
              </a:extLst>
            </p:cNvPr>
            <p:cNvGrpSpPr/>
            <p:nvPr/>
          </p:nvGrpSpPr>
          <p:grpSpPr>
            <a:xfrm>
              <a:off x="8866918" y="5523935"/>
              <a:ext cx="590683" cy="612648"/>
              <a:chOff x="5635547" y="4233481"/>
              <a:chExt cx="590683" cy="612648"/>
            </a:xfrm>
          </p:grpSpPr>
          <p:sp>
            <p:nvSpPr>
              <p:cNvPr id="866" name="Flussdiagramm: Magnetplattenspeicher 865">
                <a:extLst>
                  <a:ext uri="{FF2B5EF4-FFF2-40B4-BE49-F238E27FC236}">
                    <a16:creationId xmlns:a16="http://schemas.microsoft.com/office/drawing/2014/main" id="{2877BD91-4D9B-4D96-87B8-E49DD4C8E1B2}"/>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7" name="Rechteck 866">
                <a:extLst>
                  <a:ext uri="{FF2B5EF4-FFF2-40B4-BE49-F238E27FC236}">
                    <a16:creationId xmlns:a16="http://schemas.microsoft.com/office/drawing/2014/main" id="{4B306C2B-99FA-4CC1-9630-8DC87F641BEE}"/>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8" name="Rechteck 867">
                <a:extLst>
                  <a:ext uri="{FF2B5EF4-FFF2-40B4-BE49-F238E27FC236}">
                    <a16:creationId xmlns:a16="http://schemas.microsoft.com/office/drawing/2014/main" id="{B6344CF9-B8E7-4772-90F7-2E4B398C654B}"/>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9" name="Rechteck 868">
                <a:extLst>
                  <a:ext uri="{FF2B5EF4-FFF2-40B4-BE49-F238E27FC236}">
                    <a16:creationId xmlns:a16="http://schemas.microsoft.com/office/drawing/2014/main" id="{4BD22820-20BD-4AC1-AE1F-61B218EBE9AE}"/>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70" name="Group 105">
                <a:extLst>
                  <a:ext uri="{FF2B5EF4-FFF2-40B4-BE49-F238E27FC236}">
                    <a16:creationId xmlns:a16="http://schemas.microsoft.com/office/drawing/2014/main" id="{D105D9B2-E6F6-4FF5-A5B5-AFE130FBEBFA}"/>
                  </a:ext>
                </a:extLst>
              </p:cNvPr>
              <p:cNvGrpSpPr>
                <a:grpSpLocks noChangeAspect="1"/>
              </p:cNvGrpSpPr>
              <p:nvPr/>
            </p:nvGrpSpPr>
            <p:grpSpPr bwMode="auto">
              <a:xfrm>
                <a:off x="5697021" y="4556998"/>
                <a:ext cx="103148" cy="93672"/>
                <a:chOff x="802" y="803"/>
                <a:chExt cx="381" cy="346"/>
              </a:xfrm>
              <a:solidFill>
                <a:srgbClr val="798BB3"/>
              </a:solidFill>
            </p:grpSpPr>
            <p:sp>
              <p:nvSpPr>
                <p:cNvPr id="889" name="Oval 108">
                  <a:extLst>
                    <a:ext uri="{FF2B5EF4-FFF2-40B4-BE49-F238E27FC236}">
                      <a16:creationId xmlns:a16="http://schemas.microsoft.com/office/drawing/2014/main" id="{8D482D4F-5B10-41E9-8065-39E22429B8FA}"/>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90" name="Oval 109">
                  <a:extLst>
                    <a:ext uri="{FF2B5EF4-FFF2-40B4-BE49-F238E27FC236}">
                      <a16:creationId xmlns:a16="http://schemas.microsoft.com/office/drawing/2014/main" id="{2AD79013-D861-4FDE-9C2C-9313705921B4}"/>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91" name="Freeform 110">
                  <a:extLst>
                    <a:ext uri="{FF2B5EF4-FFF2-40B4-BE49-F238E27FC236}">
                      <a16:creationId xmlns:a16="http://schemas.microsoft.com/office/drawing/2014/main" id="{A88EA876-2C8C-44CC-8A21-CA1273BE5DA5}"/>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92" name="Freeform 111">
                  <a:extLst>
                    <a:ext uri="{FF2B5EF4-FFF2-40B4-BE49-F238E27FC236}">
                      <a16:creationId xmlns:a16="http://schemas.microsoft.com/office/drawing/2014/main" id="{CA70180B-14B7-4D95-8ACA-456B28F058FB}"/>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93" name="Oval 112">
                  <a:extLst>
                    <a:ext uri="{FF2B5EF4-FFF2-40B4-BE49-F238E27FC236}">
                      <a16:creationId xmlns:a16="http://schemas.microsoft.com/office/drawing/2014/main" id="{A72ECDB4-606F-4718-8738-A3EAC1A03387}"/>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94" name="Freeform 113">
                  <a:extLst>
                    <a:ext uri="{FF2B5EF4-FFF2-40B4-BE49-F238E27FC236}">
                      <a16:creationId xmlns:a16="http://schemas.microsoft.com/office/drawing/2014/main" id="{946710E6-72F0-416B-911D-B59EC4F081C6}"/>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95" name="Freeform 116">
                  <a:extLst>
                    <a:ext uri="{FF2B5EF4-FFF2-40B4-BE49-F238E27FC236}">
                      <a16:creationId xmlns:a16="http://schemas.microsoft.com/office/drawing/2014/main" id="{5FB06F0B-92C2-4EE1-AB82-207339F3BDC0}"/>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71" name="Group 105">
                <a:extLst>
                  <a:ext uri="{FF2B5EF4-FFF2-40B4-BE49-F238E27FC236}">
                    <a16:creationId xmlns:a16="http://schemas.microsoft.com/office/drawing/2014/main" id="{79580FE8-38A7-4093-A28C-263876BE843D}"/>
                  </a:ext>
                </a:extLst>
              </p:cNvPr>
              <p:cNvGrpSpPr>
                <a:grpSpLocks noChangeAspect="1"/>
              </p:cNvGrpSpPr>
              <p:nvPr/>
            </p:nvGrpSpPr>
            <p:grpSpPr bwMode="auto">
              <a:xfrm>
                <a:off x="5881116" y="4558031"/>
                <a:ext cx="103148" cy="93672"/>
                <a:chOff x="802" y="803"/>
                <a:chExt cx="381" cy="346"/>
              </a:xfrm>
              <a:solidFill>
                <a:srgbClr val="798BB3"/>
              </a:solidFill>
            </p:grpSpPr>
            <p:sp>
              <p:nvSpPr>
                <p:cNvPr id="882" name="Oval 108">
                  <a:extLst>
                    <a:ext uri="{FF2B5EF4-FFF2-40B4-BE49-F238E27FC236}">
                      <a16:creationId xmlns:a16="http://schemas.microsoft.com/office/drawing/2014/main" id="{877C90C8-719A-4638-B2D2-4DCF1B7A8577}"/>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3" name="Oval 109">
                  <a:extLst>
                    <a:ext uri="{FF2B5EF4-FFF2-40B4-BE49-F238E27FC236}">
                      <a16:creationId xmlns:a16="http://schemas.microsoft.com/office/drawing/2014/main" id="{2644CA8B-0C32-4E0E-9B30-BF4B77F911F3}"/>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4" name="Freeform 110">
                  <a:extLst>
                    <a:ext uri="{FF2B5EF4-FFF2-40B4-BE49-F238E27FC236}">
                      <a16:creationId xmlns:a16="http://schemas.microsoft.com/office/drawing/2014/main" id="{BA66E83D-5586-4629-8035-32E9AD2A7159}"/>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5" name="Freeform 111">
                  <a:extLst>
                    <a:ext uri="{FF2B5EF4-FFF2-40B4-BE49-F238E27FC236}">
                      <a16:creationId xmlns:a16="http://schemas.microsoft.com/office/drawing/2014/main" id="{06EE0061-09B3-4311-8EEA-8908AB81929F}"/>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6" name="Oval 112">
                  <a:extLst>
                    <a:ext uri="{FF2B5EF4-FFF2-40B4-BE49-F238E27FC236}">
                      <a16:creationId xmlns:a16="http://schemas.microsoft.com/office/drawing/2014/main" id="{83036B24-8BE8-4F93-AF47-7026D095B757}"/>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7" name="Freeform 113">
                  <a:extLst>
                    <a:ext uri="{FF2B5EF4-FFF2-40B4-BE49-F238E27FC236}">
                      <a16:creationId xmlns:a16="http://schemas.microsoft.com/office/drawing/2014/main" id="{60D43AA1-A17B-4058-900F-7C14A6115F7D}"/>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8" name="Freeform 116">
                  <a:extLst>
                    <a:ext uri="{FF2B5EF4-FFF2-40B4-BE49-F238E27FC236}">
                      <a16:creationId xmlns:a16="http://schemas.microsoft.com/office/drawing/2014/main" id="{C410207E-A731-474F-80FF-B89FC7B7B29F}"/>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72" name="Group 105">
                <a:extLst>
                  <a:ext uri="{FF2B5EF4-FFF2-40B4-BE49-F238E27FC236}">
                    <a16:creationId xmlns:a16="http://schemas.microsoft.com/office/drawing/2014/main" id="{E9F14AC7-EF97-4FF6-AC67-6755D5A625DA}"/>
                  </a:ext>
                </a:extLst>
              </p:cNvPr>
              <p:cNvGrpSpPr>
                <a:grpSpLocks noChangeAspect="1"/>
              </p:cNvGrpSpPr>
              <p:nvPr/>
            </p:nvGrpSpPr>
            <p:grpSpPr bwMode="auto">
              <a:xfrm>
                <a:off x="6061053" y="4556598"/>
                <a:ext cx="103148" cy="93672"/>
                <a:chOff x="802" y="803"/>
                <a:chExt cx="381" cy="346"/>
              </a:xfrm>
              <a:solidFill>
                <a:srgbClr val="798BB3"/>
              </a:solidFill>
            </p:grpSpPr>
            <p:sp>
              <p:nvSpPr>
                <p:cNvPr id="875" name="Oval 108">
                  <a:extLst>
                    <a:ext uri="{FF2B5EF4-FFF2-40B4-BE49-F238E27FC236}">
                      <a16:creationId xmlns:a16="http://schemas.microsoft.com/office/drawing/2014/main" id="{A94B2241-6475-41E1-854B-F1CE77B2B3B9}"/>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6" name="Oval 109">
                  <a:extLst>
                    <a:ext uri="{FF2B5EF4-FFF2-40B4-BE49-F238E27FC236}">
                      <a16:creationId xmlns:a16="http://schemas.microsoft.com/office/drawing/2014/main" id="{B6F61217-BD6C-4787-A790-2C2E7921736F}"/>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7" name="Freeform 110">
                  <a:extLst>
                    <a:ext uri="{FF2B5EF4-FFF2-40B4-BE49-F238E27FC236}">
                      <a16:creationId xmlns:a16="http://schemas.microsoft.com/office/drawing/2014/main" id="{44E83FF3-EEB5-4F58-B57D-0A2A3542582F}"/>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8" name="Freeform 111">
                  <a:extLst>
                    <a:ext uri="{FF2B5EF4-FFF2-40B4-BE49-F238E27FC236}">
                      <a16:creationId xmlns:a16="http://schemas.microsoft.com/office/drawing/2014/main" id="{698DAC4F-3DF6-4A90-9057-A5742F815990}"/>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9" name="Oval 112">
                  <a:extLst>
                    <a:ext uri="{FF2B5EF4-FFF2-40B4-BE49-F238E27FC236}">
                      <a16:creationId xmlns:a16="http://schemas.microsoft.com/office/drawing/2014/main" id="{A4747EEB-A5F7-4571-B49F-D624F79DCEF4}"/>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0" name="Freeform 113">
                  <a:extLst>
                    <a:ext uri="{FF2B5EF4-FFF2-40B4-BE49-F238E27FC236}">
                      <a16:creationId xmlns:a16="http://schemas.microsoft.com/office/drawing/2014/main" id="{D2D1B4B1-518B-4FCB-A1E4-3B9A961E3F01}"/>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1" name="Freeform 116">
                  <a:extLst>
                    <a:ext uri="{FF2B5EF4-FFF2-40B4-BE49-F238E27FC236}">
                      <a16:creationId xmlns:a16="http://schemas.microsoft.com/office/drawing/2014/main" id="{C011E273-7A0B-43BD-8DC2-4E615FABDB66}"/>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873" name="Grafik 872">
                <a:extLst>
                  <a:ext uri="{FF2B5EF4-FFF2-40B4-BE49-F238E27FC236}">
                    <a16:creationId xmlns:a16="http://schemas.microsoft.com/office/drawing/2014/main" id="{66830BC2-A8FB-4E44-82CD-8BE38A71CCF7}"/>
                  </a:ext>
                </a:extLst>
              </p:cNvPr>
              <p:cNvPicPr>
                <a:picLocks noChangeAspect="1"/>
              </p:cNvPicPr>
              <p:nvPr/>
            </p:nvPicPr>
            <p:blipFill>
              <a:blip r:embed="rId6" cstate="email">
                <a:lum bright="10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689816">
                <a:off x="5816210" y="4576226"/>
                <a:ext cx="48768" cy="48768"/>
              </a:xfrm>
              <a:prstGeom prst="rect">
                <a:avLst/>
              </a:prstGeom>
            </p:spPr>
          </p:pic>
          <p:pic>
            <p:nvPicPr>
              <p:cNvPr id="874" name="Grafik 873">
                <a:extLst>
                  <a:ext uri="{FF2B5EF4-FFF2-40B4-BE49-F238E27FC236}">
                    <a16:creationId xmlns:a16="http://schemas.microsoft.com/office/drawing/2014/main" id="{34EB3B19-3E79-49E2-9BB5-408F6D9C82B5}"/>
                  </a:ext>
                </a:extLst>
              </p:cNvPr>
              <p:cNvPicPr>
                <a:picLocks noChangeAspect="1"/>
              </p:cNvPicPr>
              <p:nvPr/>
            </p:nvPicPr>
            <p:blipFill>
              <a:blip r:embed="rId6" cstate="email">
                <a:lum bright="10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689816">
                <a:off x="5998790" y="4577733"/>
                <a:ext cx="48768" cy="48768"/>
              </a:xfrm>
              <a:prstGeom prst="rect">
                <a:avLst/>
              </a:prstGeom>
            </p:spPr>
          </p:pic>
        </p:grpSp>
        <p:grpSp>
          <p:nvGrpSpPr>
            <p:cNvPr id="764" name="Gruppieren 763">
              <a:extLst>
                <a:ext uri="{FF2B5EF4-FFF2-40B4-BE49-F238E27FC236}">
                  <a16:creationId xmlns:a16="http://schemas.microsoft.com/office/drawing/2014/main" id="{7BDE3BEE-31BD-456F-A3BE-CDF98136F122}"/>
                </a:ext>
              </a:extLst>
            </p:cNvPr>
            <p:cNvGrpSpPr/>
            <p:nvPr/>
          </p:nvGrpSpPr>
          <p:grpSpPr>
            <a:xfrm>
              <a:off x="6338100" y="4293583"/>
              <a:ext cx="590683" cy="612648"/>
              <a:chOff x="5635547" y="4233481"/>
              <a:chExt cx="590683" cy="612648"/>
            </a:xfrm>
          </p:grpSpPr>
          <p:sp>
            <p:nvSpPr>
              <p:cNvPr id="836" name="Flussdiagramm: Magnetplattenspeicher 835">
                <a:extLst>
                  <a:ext uri="{FF2B5EF4-FFF2-40B4-BE49-F238E27FC236}">
                    <a16:creationId xmlns:a16="http://schemas.microsoft.com/office/drawing/2014/main" id="{34464E88-DBB6-4773-ABC4-290B9EF7494E}"/>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37" name="Rechteck 836">
                <a:extLst>
                  <a:ext uri="{FF2B5EF4-FFF2-40B4-BE49-F238E27FC236}">
                    <a16:creationId xmlns:a16="http://schemas.microsoft.com/office/drawing/2014/main" id="{F170FFAD-724C-484F-B54B-1CE46FFC069B}"/>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38" name="Rechteck 837">
                <a:extLst>
                  <a:ext uri="{FF2B5EF4-FFF2-40B4-BE49-F238E27FC236}">
                    <a16:creationId xmlns:a16="http://schemas.microsoft.com/office/drawing/2014/main" id="{616B02B5-69F5-4522-9B19-C298897E2C24}"/>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39" name="Rechteck 838">
                <a:extLst>
                  <a:ext uri="{FF2B5EF4-FFF2-40B4-BE49-F238E27FC236}">
                    <a16:creationId xmlns:a16="http://schemas.microsoft.com/office/drawing/2014/main" id="{C1BBBD7B-1D56-42EB-A15E-7F2E4CBF71BC}"/>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40" name="Group 105">
                <a:extLst>
                  <a:ext uri="{FF2B5EF4-FFF2-40B4-BE49-F238E27FC236}">
                    <a16:creationId xmlns:a16="http://schemas.microsoft.com/office/drawing/2014/main" id="{B700C639-D3A0-4E68-B2C0-30E09309A92F}"/>
                  </a:ext>
                </a:extLst>
              </p:cNvPr>
              <p:cNvGrpSpPr>
                <a:grpSpLocks noChangeAspect="1"/>
              </p:cNvGrpSpPr>
              <p:nvPr/>
            </p:nvGrpSpPr>
            <p:grpSpPr bwMode="auto">
              <a:xfrm>
                <a:off x="5697021" y="4556998"/>
                <a:ext cx="103148" cy="93672"/>
                <a:chOff x="802" y="803"/>
                <a:chExt cx="381" cy="346"/>
              </a:xfrm>
              <a:solidFill>
                <a:srgbClr val="798BB3"/>
              </a:solidFill>
            </p:grpSpPr>
            <p:sp>
              <p:nvSpPr>
                <p:cNvPr id="859" name="Oval 108">
                  <a:extLst>
                    <a:ext uri="{FF2B5EF4-FFF2-40B4-BE49-F238E27FC236}">
                      <a16:creationId xmlns:a16="http://schemas.microsoft.com/office/drawing/2014/main" id="{8F53796E-BC82-4AEB-BB08-49914BD37E94}"/>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0" name="Oval 109">
                  <a:extLst>
                    <a:ext uri="{FF2B5EF4-FFF2-40B4-BE49-F238E27FC236}">
                      <a16:creationId xmlns:a16="http://schemas.microsoft.com/office/drawing/2014/main" id="{B5637000-5798-4EF7-8A93-920F2A952DCC}"/>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1" name="Freeform 110">
                  <a:extLst>
                    <a:ext uri="{FF2B5EF4-FFF2-40B4-BE49-F238E27FC236}">
                      <a16:creationId xmlns:a16="http://schemas.microsoft.com/office/drawing/2014/main" id="{A97C683C-9D33-4031-87C9-DBCE6EF322FE}"/>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2" name="Freeform 111">
                  <a:extLst>
                    <a:ext uri="{FF2B5EF4-FFF2-40B4-BE49-F238E27FC236}">
                      <a16:creationId xmlns:a16="http://schemas.microsoft.com/office/drawing/2014/main" id="{67851BC8-8ADB-42C0-B724-033C6D851755}"/>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3" name="Oval 112">
                  <a:extLst>
                    <a:ext uri="{FF2B5EF4-FFF2-40B4-BE49-F238E27FC236}">
                      <a16:creationId xmlns:a16="http://schemas.microsoft.com/office/drawing/2014/main" id="{647FC068-18AA-4798-B086-03AAAE2778FF}"/>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4" name="Freeform 113">
                  <a:extLst>
                    <a:ext uri="{FF2B5EF4-FFF2-40B4-BE49-F238E27FC236}">
                      <a16:creationId xmlns:a16="http://schemas.microsoft.com/office/drawing/2014/main" id="{73F7ADBD-E688-4FFF-8063-27CADA6C40CB}"/>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5" name="Freeform 116">
                  <a:extLst>
                    <a:ext uri="{FF2B5EF4-FFF2-40B4-BE49-F238E27FC236}">
                      <a16:creationId xmlns:a16="http://schemas.microsoft.com/office/drawing/2014/main" id="{BB63D165-6918-4175-A07B-84FA9EAAB3E4}"/>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41" name="Group 105">
                <a:extLst>
                  <a:ext uri="{FF2B5EF4-FFF2-40B4-BE49-F238E27FC236}">
                    <a16:creationId xmlns:a16="http://schemas.microsoft.com/office/drawing/2014/main" id="{448849FD-15D6-42A2-8EFF-2CB5E1D87BA5}"/>
                  </a:ext>
                </a:extLst>
              </p:cNvPr>
              <p:cNvGrpSpPr>
                <a:grpSpLocks noChangeAspect="1"/>
              </p:cNvGrpSpPr>
              <p:nvPr/>
            </p:nvGrpSpPr>
            <p:grpSpPr bwMode="auto">
              <a:xfrm>
                <a:off x="5881116" y="4558031"/>
                <a:ext cx="103148" cy="93672"/>
                <a:chOff x="802" y="803"/>
                <a:chExt cx="381" cy="346"/>
              </a:xfrm>
              <a:solidFill>
                <a:srgbClr val="798BB3"/>
              </a:solidFill>
            </p:grpSpPr>
            <p:sp>
              <p:nvSpPr>
                <p:cNvPr id="852" name="Oval 108">
                  <a:extLst>
                    <a:ext uri="{FF2B5EF4-FFF2-40B4-BE49-F238E27FC236}">
                      <a16:creationId xmlns:a16="http://schemas.microsoft.com/office/drawing/2014/main" id="{EC2E3D0B-FA79-4A21-9CC1-E09EEBDE45FD}"/>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3" name="Oval 109">
                  <a:extLst>
                    <a:ext uri="{FF2B5EF4-FFF2-40B4-BE49-F238E27FC236}">
                      <a16:creationId xmlns:a16="http://schemas.microsoft.com/office/drawing/2014/main" id="{B39E0664-428F-4516-877D-A2E9E70B9491}"/>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4" name="Freeform 110">
                  <a:extLst>
                    <a:ext uri="{FF2B5EF4-FFF2-40B4-BE49-F238E27FC236}">
                      <a16:creationId xmlns:a16="http://schemas.microsoft.com/office/drawing/2014/main" id="{B0AFD387-BD77-4414-855E-3292CD323342}"/>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5" name="Freeform 111">
                  <a:extLst>
                    <a:ext uri="{FF2B5EF4-FFF2-40B4-BE49-F238E27FC236}">
                      <a16:creationId xmlns:a16="http://schemas.microsoft.com/office/drawing/2014/main" id="{13685273-EA51-439E-9D76-CCDA40900BD9}"/>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6" name="Oval 112">
                  <a:extLst>
                    <a:ext uri="{FF2B5EF4-FFF2-40B4-BE49-F238E27FC236}">
                      <a16:creationId xmlns:a16="http://schemas.microsoft.com/office/drawing/2014/main" id="{1946A02E-A1AE-400E-AB99-2E414319542B}"/>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7" name="Freeform 113">
                  <a:extLst>
                    <a:ext uri="{FF2B5EF4-FFF2-40B4-BE49-F238E27FC236}">
                      <a16:creationId xmlns:a16="http://schemas.microsoft.com/office/drawing/2014/main" id="{1A23CBAE-250F-4793-A8DC-F99C553E6C9E}"/>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8" name="Freeform 116">
                  <a:extLst>
                    <a:ext uri="{FF2B5EF4-FFF2-40B4-BE49-F238E27FC236}">
                      <a16:creationId xmlns:a16="http://schemas.microsoft.com/office/drawing/2014/main" id="{5CD6412C-9650-4DD6-9C03-49F8F5B3B44E}"/>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42" name="Group 105">
                <a:extLst>
                  <a:ext uri="{FF2B5EF4-FFF2-40B4-BE49-F238E27FC236}">
                    <a16:creationId xmlns:a16="http://schemas.microsoft.com/office/drawing/2014/main" id="{748F9147-955A-4C48-9E98-4FD0AB303E11}"/>
                  </a:ext>
                </a:extLst>
              </p:cNvPr>
              <p:cNvGrpSpPr>
                <a:grpSpLocks noChangeAspect="1"/>
              </p:cNvGrpSpPr>
              <p:nvPr/>
            </p:nvGrpSpPr>
            <p:grpSpPr bwMode="auto">
              <a:xfrm>
                <a:off x="6061053" y="4556598"/>
                <a:ext cx="103148" cy="93672"/>
                <a:chOff x="802" y="803"/>
                <a:chExt cx="381" cy="346"/>
              </a:xfrm>
              <a:solidFill>
                <a:srgbClr val="798BB3"/>
              </a:solidFill>
            </p:grpSpPr>
            <p:sp>
              <p:nvSpPr>
                <p:cNvPr id="845" name="Oval 108">
                  <a:extLst>
                    <a:ext uri="{FF2B5EF4-FFF2-40B4-BE49-F238E27FC236}">
                      <a16:creationId xmlns:a16="http://schemas.microsoft.com/office/drawing/2014/main" id="{88C0C387-12D8-48DB-8448-61C755A35C7E}"/>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6" name="Oval 109">
                  <a:extLst>
                    <a:ext uri="{FF2B5EF4-FFF2-40B4-BE49-F238E27FC236}">
                      <a16:creationId xmlns:a16="http://schemas.microsoft.com/office/drawing/2014/main" id="{80CEF54C-247D-4BE9-B4FE-DB4F839C4AC1}"/>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7" name="Freeform 110">
                  <a:extLst>
                    <a:ext uri="{FF2B5EF4-FFF2-40B4-BE49-F238E27FC236}">
                      <a16:creationId xmlns:a16="http://schemas.microsoft.com/office/drawing/2014/main" id="{BC2D2F73-CC7D-4B9C-B98E-9FF0225F46BD}"/>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8" name="Freeform 111">
                  <a:extLst>
                    <a:ext uri="{FF2B5EF4-FFF2-40B4-BE49-F238E27FC236}">
                      <a16:creationId xmlns:a16="http://schemas.microsoft.com/office/drawing/2014/main" id="{39D26A99-BB3E-491F-A2B8-C11AB34D21F7}"/>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9" name="Oval 112">
                  <a:extLst>
                    <a:ext uri="{FF2B5EF4-FFF2-40B4-BE49-F238E27FC236}">
                      <a16:creationId xmlns:a16="http://schemas.microsoft.com/office/drawing/2014/main" id="{C86CB0A3-C449-4EB7-A476-695DE70AB60B}"/>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0" name="Freeform 113">
                  <a:extLst>
                    <a:ext uri="{FF2B5EF4-FFF2-40B4-BE49-F238E27FC236}">
                      <a16:creationId xmlns:a16="http://schemas.microsoft.com/office/drawing/2014/main" id="{7930136D-C570-4257-B049-6763DDF6EA93}"/>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1" name="Freeform 116">
                  <a:extLst>
                    <a:ext uri="{FF2B5EF4-FFF2-40B4-BE49-F238E27FC236}">
                      <a16:creationId xmlns:a16="http://schemas.microsoft.com/office/drawing/2014/main" id="{7677E6C3-274F-4B62-B553-8A83D972B96F}"/>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843" name="Grafik 842">
                <a:extLst>
                  <a:ext uri="{FF2B5EF4-FFF2-40B4-BE49-F238E27FC236}">
                    <a16:creationId xmlns:a16="http://schemas.microsoft.com/office/drawing/2014/main" id="{BD6C8D47-08B4-446E-8740-F18AC17A2391}"/>
                  </a:ext>
                </a:extLst>
              </p:cNvPr>
              <p:cNvPicPr>
                <a:picLocks noChangeAspect="1"/>
              </p:cNvPicPr>
              <p:nvPr/>
            </p:nvPicPr>
            <p:blipFill>
              <a:blip r:embed="rId6" cstate="email">
                <a:lum bright="10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689816">
                <a:off x="5816210" y="4576226"/>
                <a:ext cx="48768" cy="48768"/>
              </a:xfrm>
              <a:prstGeom prst="rect">
                <a:avLst/>
              </a:prstGeom>
            </p:spPr>
          </p:pic>
          <p:pic>
            <p:nvPicPr>
              <p:cNvPr id="844" name="Grafik 843">
                <a:extLst>
                  <a:ext uri="{FF2B5EF4-FFF2-40B4-BE49-F238E27FC236}">
                    <a16:creationId xmlns:a16="http://schemas.microsoft.com/office/drawing/2014/main" id="{1A6E4675-587E-4687-9FA9-3FC45E51C7B6}"/>
                  </a:ext>
                </a:extLst>
              </p:cNvPr>
              <p:cNvPicPr>
                <a:picLocks noChangeAspect="1"/>
              </p:cNvPicPr>
              <p:nvPr/>
            </p:nvPicPr>
            <p:blipFill>
              <a:blip r:embed="rId6" cstate="email">
                <a:lum bright="10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689816">
                <a:off x="5998790" y="4577733"/>
                <a:ext cx="48768" cy="48768"/>
              </a:xfrm>
              <a:prstGeom prst="rect">
                <a:avLst/>
              </a:prstGeom>
            </p:spPr>
          </p:pic>
        </p:grpSp>
        <p:grpSp>
          <p:nvGrpSpPr>
            <p:cNvPr id="765" name="Gruppieren 764">
              <a:extLst>
                <a:ext uri="{FF2B5EF4-FFF2-40B4-BE49-F238E27FC236}">
                  <a16:creationId xmlns:a16="http://schemas.microsoft.com/office/drawing/2014/main" id="{4551C3A6-D5E0-4ABC-BEE9-048C677AF4AD}"/>
                </a:ext>
              </a:extLst>
            </p:cNvPr>
            <p:cNvGrpSpPr/>
            <p:nvPr/>
          </p:nvGrpSpPr>
          <p:grpSpPr>
            <a:xfrm>
              <a:off x="11082541" y="3861851"/>
              <a:ext cx="590683" cy="612648"/>
              <a:chOff x="5635547" y="4233481"/>
              <a:chExt cx="590683" cy="612648"/>
            </a:xfrm>
          </p:grpSpPr>
          <p:sp>
            <p:nvSpPr>
              <p:cNvPr id="806" name="Flussdiagramm: Magnetplattenspeicher 805">
                <a:extLst>
                  <a:ext uri="{FF2B5EF4-FFF2-40B4-BE49-F238E27FC236}">
                    <a16:creationId xmlns:a16="http://schemas.microsoft.com/office/drawing/2014/main" id="{A74B4BC9-4310-4D5B-A4E9-A4FA180F860B}"/>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07" name="Rechteck 806">
                <a:extLst>
                  <a:ext uri="{FF2B5EF4-FFF2-40B4-BE49-F238E27FC236}">
                    <a16:creationId xmlns:a16="http://schemas.microsoft.com/office/drawing/2014/main" id="{CBD65D52-5CC1-4AD2-9B19-A83FE60DF33C}"/>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08" name="Rechteck 807">
                <a:extLst>
                  <a:ext uri="{FF2B5EF4-FFF2-40B4-BE49-F238E27FC236}">
                    <a16:creationId xmlns:a16="http://schemas.microsoft.com/office/drawing/2014/main" id="{856EF9BF-55A3-4EEA-8C68-02C1FEA9A6B1}"/>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09" name="Rechteck 808">
                <a:extLst>
                  <a:ext uri="{FF2B5EF4-FFF2-40B4-BE49-F238E27FC236}">
                    <a16:creationId xmlns:a16="http://schemas.microsoft.com/office/drawing/2014/main" id="{1CABAD1A-2989-4CBD-A051-5BF28E348212}"/>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10" name="Group 105">
                <a:extLst>
                  <a:ext uri="{FF2B5EF4-FFF2-40B4-BE49-F238E27FC236}">
                    <a16:creationId xmlns:a16="http://schemas.microsoft.com/office/drawing/2014/main" id="{2A17DE1A-713B-4281-8973-8B3E9843D0FF}"/>
                  </a:ext>
                </a:extLst>
              </p:cNvPr>
              <p:cNvGrpSpPr>
                <a:grpSpLocks noChangeAspect="1"/>
              </p:cNvGrpSpPr>
              <p:nvPr/>
            </p:nvGrpSpPr>
            <p:grpSpPr bwMode="auto">
              <a:xfrm>
                <a:off x="5697021" y="4556998"/>
                <a:ext cx="103148" cy="93672"/>
                <a:chOff x="802" y="803"/>
                <a:chExt cx="381" cy="346"/>
              </a:xfrm>
              <a:solidFill>
                <a:srgbClr val="798BB3"/>
              </a:solidFill>
            </p:grpSpPr>
            <p:sp>
              <p:nvSpPr>
                <p:cNvPr id="829" name="Oval 108">
                  <a:extLst>
                    <a:ext uri="{FF2B5EF4-FFF2-40B4-BE49-F238E27FC236}">
                      <a16:creationId xmlns:a16="http://schemas.microsoft.com/office/drawing/2014/main" id="{B37AE126-5416-4731-9BAC-8B99A2F2E15C}"/>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0" name="Oval 109">
                  <a:extLst>
                    <a:ext uri="{FF2B5EF4-FFF2-40B4-BE49-F238E27FC236}">
                      <a16:creationId xmlns:a16="http://schemas.microsoft.com/office/drawing/2014/main" id="{7802F6B5-F6A6-44CB-AB17-E18EDB2C76E7}"/>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1" name="Freeform 110">
                  <a:extLst>
                    <a:ext uri="{FF2B5EF4-FFF2-40B4-BE49-F238E27FC236}">
                      <a16:creationId xmlns:a16="http://schemas.microsoft.com/office/drawing/2014/main" id="{4389280D-45D0-4675-803A-A74C5E405EC3}"/>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2" name="Freeform 111">
                  <a:extLst>
                    <a:ext uri="{FF2B5EF4-FFF2-40B4-BE49-F238E27FC236}">
                      <a16:creationId xmlns:a16="http://schemas.microsoft.com/office/drawing/2014/main" id="{8E4AF58A-B16E-4DF2-9BC3-3B538DA5F80F}"/>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3" name="Oval 112">
                  <a:extLst>
                    <a:ext uri="{FF2B5EF4-FFF2-40B4-BE49-F238E27FC236}">
                      <a16:creationId xmlns:a16="http://schemas.microsoft.com/office/drawing/2014/main" id="{6E838AE1-6FE6-4DE5-9175-B2B5B47B1DDE}"/>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4" name="Freeform 113">
                  <a:extLst>
                    <a:ext uri="{FF2B5EF4-FFF2-40B4-BE49-F238E27FC236}">
                      <a16:creationId xmlns:a16="http://schemas.microsoft.com/office/drawing/2014/main" id="{E195CD94-8EA7-40A9-998F-7A79575BC4F3}"/>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5" name="Freeform 116">
                  <a:extLst>
                    <a:ext uri="{FF2B5EF4-FFF2-40B4-BE49-F238E27FC236}">
                      <a16:creationId xmlns:a16="http://schemas.microsoft.com/office/drawing/2014/main" id="{F5071FA7-EE5B-40DA-987E-BECFC3F21B79}"/>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11" name="Group 105">
                <a:extLst>
                  <a:ext uri="{FF2B5EF4-FFF2-40B4-BE49-F238E27FC236}">
                    <a16:creationId xmlns:a16="http://schemas.microsoft.com/office/drawing/2014/main" id="{482A9119-8C26-48B5-982F-A07AD5CD1DB4}"/>
                  </a:ext>
                </a:extLst>
              </p:cNvPr>
              <p:cNvGrpSpPr>
                <a:grpSpLocks noChangeAspect="1"/>
              </p:cNvGrpSpPr>
              <p:nvPr/>
            </p:nvGrpSpPr>
            <p:grpSpPr bwMode="auto">
              <a:xfrm>
                <a:off x="5881116" y="4558031"/>
                <a:ext cx="103148" cy="93672"/>
                <a:chOff x="802" y="803"/>
                <a:chExt cx="381" cy="346"/>
              </a:xfrm>
              <a:solidFill>
                <a:srgbClr val="798BB3"/>
              </a:solidFill>
            </p:grpSpPr>
            <p:sp>
              <p:nvSpPr>
                <p:cNvPr id="822" name="Oval 108">
                  <a:extLst>
                    <a:ext uri="{FF2B5EF4-FFF2-40B4-BE49-F238E27FC236}">
                      <a16:creationId xmlns:a16="http://schemas.microsoft.com/office/drawing/2014/main" id="{4BDB4EA3-34FE-44C4-A58D-EF8156184371}"/>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3" name="Oval 109">
                  <a:extLst>
                    <a:ext uri="{FF2B5EF4-FFF2-40B4-BE49-F238E27FC236}">
                      <a16:creationId xmlns:a16="http://schemas.microsoft.com/office/drawing/2014/main" id="{77710B94-682B-4F8E-8671-FF10AC46B126}"/>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4" name="Freeform 110">
                  <a:extLst>
                    <a:ext uri="{FF2B5EF4-FFF2-40B4-BE49-F238E27FC236}">
                      <a16:creationId xmlns:a16="http://schemas.microsoft.com/office/drawing/2014/main" id="{4168217A-E3C3-4D2D-B171-A44AB88E0410}"/>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5" name="Freeform 111">
                  <a:extLst>
                    <a:ext uri="{FF2B5EF4-FFF2-40B4-BE49-F238E27FC236}">
                      <a16:creationId xmlns:a16="http://schemas.microsoft.com/office/drawing/2014/main" id="{FEA30DB3-3FFF-4C5F-B727-60DFB9D3F752}"/>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6" name="Oval 112">
                  <a:extLst>
                    <a:ext uri="{FF2B5EF4-FFF2-40B4-BE49-F238E27FC236}">
                      <a16:creationId xmlns:a16="http://schemas.microsoft.com/office/drawing/2014/main" id="{9852F69E-91AF-4616-B55A-5536B2C0FE40}"/>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7" name="Freeform 113">
                  <a:extLst>
                    <a:ext uri="{FF2B5EF4-FFF2-40B4-BE49-F238E27FC236}">
                      <a16:creationId xmlns:a16="http://schemas.microsoft.com/office/drawing/2014/main" id="{A4E99B51-96D2-4C14-BDD9-32481A554FC1}"/>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8" name="Freeform 116">
                  <a:extLst>
                    <a:ext uri="{FF2B5EF4-FFF2-40B4-BE49-F238E27FC236}">
                      <a16:creationId xmlns:a16="http://schemas.microsoft.com/office/drawing/2014/main" id="{B60A09ED-2F10-454F-942C-AD7080B2E223}"/>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12" name="Group 105">
                <a:extLst>
                  <a:ext uri="{FF2B5EF4-FFF2-40B4-BE49-F238E27FC236}">
                    <a16:creationId xmlns:a16="http://schemas.microsoft.com/office/drawing/2014/main" id="{A1EB6054-30D9-4C47-BAAB-D90F7C9309C2}"/>
                  </a:ext>
                </a:extLst>
              </p:cNvPr>
              <p:cNvGrpSpPr>
                <a:grpSpLocks noChangeAspect="1"/>
              </p:cNvGrpSpPr>
              <p:nvPr/>
            </p:nvGrpSpPr>
            <p:grpSpPr bwMode="auto">
              <a:xfrm>
                <a:off x="6061053" y="4556598"/>
                <a:ext cx="103148" cy="93672"/>
                <a:chOff x="802" y="803"/>
                <a:chExt cx="381" cy="346"/>
              </a:xfrm>
              <a:solidFill>
                <a:srgbClr val="798BB3"/>
              </a:solidFill>
            </p:grpSpPr>
            <p:sp>
              <p:nvSpPr>
                <p:cNvPr id="815" name="Oval 108">
                  <a:extLst>
                    <a:ext uri="{FF2B5EF4-FFF2-40B4-BE49-F238E27FC236}">
                      <a16:creationId xmlns:a16="http://schemas.microsoft.com/office/drawing/2014/main" id="{EC6EB2F2-6871-4283-B0A5-6D5F378B8B8D}"/>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6" name="Oval 109">
                  <a:extLst>
                    <a:ext uri="{FF2B5EF4-FFF2-40B4-BE49-F238E27FC236}">
                      <a16:creationId xmlns:a16="http://schemas.microsoft.com/office/drawing/2014/main" id="{15476484-CB82-4AA1-A275-8F23C56668D0}"/>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7" name="Freeform 110">
                  <a:extLst>
                    <a:ext uri="{FF2B5EF4-FFF2-40B4-BE49-F238E27FC236}">
                      <a16:creationId xmlns:a16="http://schemas.microsoft.com/office/drawing/2014/main" id="{227C96B6-DAAD-4F07-9610-877A5A8FFD25}"/>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8" name="Freeform 111">
                  <a:extLst>
                    <a:ext uri="{FF2B5EF4-FFF2-40B4-BE49-F238E27FC236}">
                      <a16:creationId xmlns:a16="http://schemas.microsoft.com/office/drawing/2014/main" id="{9C7F7825-611E-4DFA-A71D-B9EC1E835231}"/>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9" name="Oval 112">
                  <a:extLst>
                    <a:ext uri="{FF2B5EF4-FFF2-40B4-BE49-F238E27FC236}">
                      <a16:creationId xmlns:a16="http://schemas.microsoft.com/office/drawing/2014/main" id="{64F34E61-ACB6-45A6-9E40-DFC91AA4F458}"/>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0" name="Freeform 113">
                  <a:extLst>
                    <a:ext uri="{FF2B5EF4-FFF2-40B4-BE49-F238E27FC236}">
                      <a16:creationId xmlns:a16="http://schemas.microsoft.com/office/drawing/2014/main" id="{6AE13A44-C506-4E70-BE4E-1C45CFB5C1E3}"/>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1" name="Freeform 116">
                  <a:extLst>
                    <a:ext uri="{FF2B5EF4-FFF2-40B4-BE49-F238E27FC236}">
                      <a16:creationId xmlns:a16="http://schemas.microsoft.com/office/drawing/2014/main" id="{39F40F5A-8D35-485F-B38A-2D89B5BCE781}"/>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813" name="Grafik 812">
                <a:extLst>
                  <a:ext uri="{FF2B5EF4-FFF2-40B4-BE49-F238E27FC236}">
                    <a16:creationId xmlns:a16="http://schemas.microsoft.com/office/drawing/2014/main" id="{3D5DCF36-0755-44EF-B7B6-6243C97F9FD5}"/>
                  </a:ext>
                </a:extLst>
              </p:cNvPr>
              <p:cNvPicPr>
                <a:picLocks noChangeAspect="1"/>
              </p:cNvPicPr>
              <p:nvPr/>
            </p:nvPicPr>
            <p:blipFill>
              <a:blip r:embed="rId6" cstate="email">
                <a:lum bright="10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689816">
                <a:off x="5816210" y="4576226"/>
                <a:ext cx="48768" cy="48768"/>
              </a:xfrm>
              <a:prstGeom prst="rect">
                <a:avLst/>
              </a:prstGeom>
            </p:spPr>
          </p:pic>
          <p:pic>
            <p:nvPicPr>
              <p:cNvPr id="814" name="Grafik 813">
                <a:extLst>
                  <a:ext uri="{FF2B5EF4-FFF2-40B4-BE49-F238E27FC236}">
                    <a16:creationId xmlns:a16="http://schemas.microsoft.com/office/drawing/2014/main" id="{1598E25B-2805-4C78-AD88-B4FD7A82E108}"/>
                  </a:ext>
                </a:extLst>
              </p:cNvPr>
              <p:cNvPicPr>
                <a:picLocks noChangeAspect="1"/>
              </p:cNvPicPr>
              <p:nvPr/>
            </p:nvPicPr>
            <p:blipFill>
              <a:blip r:embed="rId6" cstate="email">
                <a:lum bright="10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689816">
                <a:off x="5998790" y="4577733"/>
                <a:ext cx="48768" cy="48768"/>
              </a:xfrm>
              <a:prstGeom prst="rect">
                <a:avLst/>
              </a:prstGeom>
            </p:spPr>
          </p:pic>
        </p:grpSp>
        <p:grpSp>
          <p:nvGrpSpPr>
            <p:cNvPr id="766" name="Gruppieren 765">
              <a:extLst>
                <a:ext uri="{FF2B5EF4-FFF2-40B4-BE49-F238E27FC236}">
                  <a16:creationId xmlns:a16="http://schemas.microsoft.com/office/drawing/2014/main" id="{6B7699E8-E32A-4302-8F0A-45BC5FC5F9AE}"/>
                </a:ext>
              </a:extLst>
            </p:cNvPr>
            <p:cNvGrpSpPr/>
            <p:nvPr/>
          </p:nvGrpSpPr>
          <p:grpSpPr>
            <a:xfrm>
              <a:off x="10809160" y="5852474"/>
              <a:ext cx="590683" cy="612648"/>
              <a:chOff x="5635547" y="4233481"/>
              <a:chExt cx="590683" cy="612648"/>
            </a:xfrm>
          </p:grpSpPr>
          <p:sp>
            <p:nvSpPr>
              <p:cNvPr id="776" name="Flussdiagramm: Magnetplattenspeicher 775">
                <a:extLst>
                  <a:ext uri="{FF2B5EF4-FFF2-40B4-BE49-F238E27FC236}">
                    <a16:creationId xmlns:a16="http://schemas.microsoft.com/office/drawing/2014/main" id="{643BF444-6D85-400A-8ADB-584CCE814258}"/>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77" name="Rechteck 776">
                <a:extLst>
                  <a:ext uri="{FF2B5EF4-FFF2-40B4-BE49-F238E27FC236}">
                    <a16:creationId xmlns:a16="http://schemas.microsoft.com/office/drawing/2014/main" id="{3A85F2D1-A8FE-447E-953C-E91C756930B5}"/>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78" name="Rechteck 777">
                <a:extLst>
                  <a:ext uri="{FF2B5EF4-FFF2-40B4-BE49-F238E27FC236}">
                    <a16:creationId xmlns:a16="http://schemas.microsoft.com/office/drawing/2014/main" id="{91BA2BE0-9ADD-4140-AA6A-C97B9C7CCB0B}"/>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79" name="Rechteck 778">
                <a:extLst>
                  <a:ext uri="{FF2B5EF4-FFF2-40B4-BE49-F238E27FC236}">
                    <a16:creationId xmlns:a16="http://schemas.microsoft.com/office/drawing/2014/main" id="{741F6728-0D4F-4CE9-9998-F46CAFD9539C}"/>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80" name="Group 105">
                <a:extLst>
                  <a:ext uri="{FF2B5EF4-FFF2-40B4-BE49-F238E27FC236}">
                    <a16:creationId xmlns:a16="http://schemas.microsoft.com/office/drawing/2014/main" id="{32687103-4141-4853-91EF-52D90ACB17D8}"/>
                  </a:ext>
                </a:extLst>
              </p:cNvPr>
              <p:cNvGrpSpPr>
                <a:grpSpLocks noChangeAspect="1"/>
              </p:cNvGrpSpPr>
              <p:nvPr/>
            </p:nvGrpSpPr>
            <p:grpSpPr bwMode="auto">
              <a:xfrm>
                <a:off x="5697021" y="4556998"/>
                <a:ext cx="103148" cy="93672"/>
                <a:chOff x="802" y="803"/>
                <a:chExt cx="381" cy="346"/>
              </a:xfrm>
              <a:solidFill>
                <a:srgbClr val="798BB3"/>
              </a:solidFill>
            </p:grpSpPr>
            <p:sp>
              <p:nvSpPr>
                <p:cNvPr id="799" name="Oval 108">
                  <a:extLst>
                    <a:ext uri="{FF2B5EF4-FFF2-40B4-BE49-F238E27FC236}">
                      <a16:creationId xmlns:a16="http://schemas.microsoft.com/office/drawing/2014/main" id="{60A1C3AA-D849-4C67-BAB9-BED587D2019E}"/>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0" name="Oval 109">
                  <a:extLst>
                    <a:ext uri="{FF2B5EF4-FFF2-40B4-BE49-F238E27FC236}">
                      <a16:creationId xmlns:a16="http://schemas.microsoft.com/office/drawing/2014/main" id="{81F821BF-8548-4A40-B97D-D032DAC98A55}"/>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1" name="Freeform 110">
                  <a:extLst>
                    <a:ext uri="{FF2B5EF4-FFF2-40B4-BE49-F238E27FC236}">
                      <a16:creationId xmlns:a16="http://schemas.microsoft.com/office/drawing/2014/main" id="{B0A48385-0611-4029-A7BD-9C0D278F15A5}"/>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2" name="Freeform 111">
                  <a:extLst>
                    <a:ext uri="{FF2B5EF4-FFF2-40B4-BE49-F238E27FC236}">
                      <a16:creationId xmlns:a16="http://schemas.microsoft.com/office/drawing/2014/main" id="{BD01B29B-7BBC-4428-8E56-0C1F67100F1B}"/>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3" name="Oval 112">
                  <a:extLst>
                    <a:ext uri="{FF2B5EF4-FFF2-40B4-BE49-F238E27FC236}">
                      <a16:creationId xmlns:a16="http://schemas.microsoft.com/office/drawing/2014/main" id="{1C405D85-D5FA-4278-B7D3-FCB07FF71E3B}"/>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4" name="Freeform 113">
                  <a:extLst>
                    <a:ext uri="{FF2B5EF4-FFF2-40B4-BE49-F238E27FC236}">
                      <a16:creationId xmlns:a16="http://schemas.microsoft.com/office/drawing/2014/main" id="{827E9FEA-993C-4A9A-B80F-D1D86344A006}"/>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5" name="Freeform 116">
                  <a:extLst>
                    <a:ext uri="{FF2B5EF4-FFF2-40B4-BE49-F238E27FC236}">
                      <a16:creationId xmlns:a16="http://schemas.microsoft.com/office/drawing/2014/main" id="{E9B5B2C7-60DE-4782-8602-8AB351075AB1}"/>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81" name="Group 105">
                <a:extLst>
                  <a:ext uri="{FF2B5EF4-FFF2-40B4-BE49-F238E27FC236}">
                    <a16:creationId xmlns:a16="http://schemas.microsoft.com/office/drawing/2014/main" id="{83EE5146-5690-4502-9661-B06CCC56822A}"/>
                  </a:ext>
                </a:extLst>
              </p:cNvPr>
              <p:cNvGrpSpPr>
                <a:grpSpLocks noChangeAspect="1"/>
              </p:cNvGrpSpPr>
              <p:nvPr/>
            </p:nvGrpSpPr>
            <p:grpSpPr bwMode="auto">
              <a:xfrm>
                <a:off x="5881116" y="4558031"/>
                <a:ext cx="103148" cy="93672"/>
                <a:chOff x="802" y="803"/>
                <a:chExt cx="381" cy="346"/>
              </a:xfrm>
              <a:solidFill>
                <a:srgbClr val="798BB3"/>
              </a:solidFill>
            </p:grpSpPr>
            <p:sp>
              <p:nvSpPr>
                <p:cNvPr id="792" name="Oval 108">
                  <a:extLst>
                    <a:ext uri="{FF2B5EF4-FFF2-40B4-BE49-F238E27FC236}">
                      <a16:creationId xmlns:a16="http://schemas.microsoft.com/office/drawing/2014/main" id="{B3854483-3E08-4A67-A292-BD4C3A6760FB}"/>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3" name="Oval 109">
                  <a:extLst>
                    <a:ext uri="{FF2B5EF4-FFF2-40B4-BE49-F238E27FC236}">
                      <a16:creationId xmlns:a16="http://schemas.microsoft.com/office/drawing/2014/main" id="{EFE37C8A-2511-4A81-8F2C-832745CDEFCB}"/>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4" name="Freeform 110">
                  <a:extLst>
                    <a:ext uri="{FF2B5EF4-FFF2-40B4-BE49-F238E27FC236}">
                      <a16:creationId xmlns:a16="http://schemas.microsoft.com/office/drawing/2014/main" id="{094E8559-D9B0-49B4-AE1D-EE5C2F12CEDF}"/>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5" name="Freeform 111">
                  <a:extLst>
                    <a:ext uri="{FF2B5EF4-FFF2-40B4-BE49-F238E27FC236}">
                      <a16:creationId xmlns:a16="http://schemas.microsoft.com/office/drawing/2014/main" id="{7BCC11BD-DE18-4DBF-8F0A-33E487C1252D}"/>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6" name="Oval 112">
                  <a:extLst>
                    <a:ext uri="{FF2B5EF4-FFF2-40B4-BE49-F238E27FC236}">
                      <a16:creationId xmlns:a16="http://schemas.microsoft.com/office/drawing/2014/main" id="{EEB37566-C5E6-4D34-BFAD-BC668CEF6D10}"/>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7" name="Freeform 113">
                  <a:extLst>
                    <a:ext uri="{FF2B5EF4-FFF2-40B4-BE49-F238E27FC236}">
                      <a16:creationId xmlns:a16="http://schemas.microsoft.com/office/drawing/2014/main" id="{8C2AB93A-5F74-44B9-A730-9AE2FEDB4F7D}"/>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8" name="Freeform 116">
                  <a:extLst>
                    <a:ext uri="{FF2B5EF4-FFF2-40B4-BE49-F238E27FC236}">
                      <a16:creationId xmlns:a16="http://schemas.microsoft.com/office/drawing/2014/main" id="{62E07AA1-51B7-47D2-AB8E-F92598F7BB82}"/>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82" name="Group 105">
                <a:extLst>
                  <a:ext uri="{FF2B5EF4-FFF2-40B4-BE49-F238E27FC236}">
                    <a16:creationId xmlns:a16="http://schemas.microsoft.com/office/drawing/2014/main" id="{53F2DADA-7F83-4689-B7A1-DAC3F3E68092}"/>
                  </a:ext>
                </a:extLst>
              </p:cNvPr>
              <p:cNvGrpSpPr>
                <a:grpSpLocks noChangeAspect="1"/>
              </p:cNvGrpSpPr>
              <p:nvPr/>
            </p:nvGrpSpPr>
            <p:grpSpPr bwMode="auto">
              <a:xfrm>
                <a:off x="6061053" y="4556598"/>
                <a:ext cx="103148" cy="93672"/>
                <a:chOff x="802" y="803"/>
                <a:chExt cx="381" cy="346"/>
              </a:xfrm>
              <a:solidFill>
                <a:srgbClr val="798BB3"/>
              </a:solidFill>
            </p:grpSpPr>
            <p:sp>
              <p:nvSpPr>
                <p:cNvPr id="785" name="Oval 108">
                  <a:extLst>
                    <a:ext uri="{FF2B5EF4-FFF2-40B4-BE49-F238E27FC236}">
                      <a16:creationId xmlns:a16="http://schemas.microsoft.com/office/drawing/2014/main" id="{43EE5CE0-5915-44A1-B9E3-C8071D528090}"/>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6" name="Oval 109">
                  <a:extLst>
                    <a:ext uri="{FF2B5EF4-FFF2-40B4-BE49-F238E27FC236}">
                      <a16:creationId xmlns:a16="http://schemas.microsoft.com/office/drawing/2014/main" id="{B8AECB61-3498-49F9-92A7-3DCF24427927}"/>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7" name="Freeform 110">
                  <a:extLst>
                    <a:ext uri="{FF2B5EF4-FFF2-40B4-BE49-F238E27FC236}">
                      <a16:creationId xmlns:a16="http://schemas.microsoft.com/office/drawing/2014/main" id="{D87941DE-E923-478D-809C-9979B74364D4}"/>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8" name="Freeform 111">
                  <a:extLst>
                    <a:ext uri="{FF2B5EF4-FFF2-40B4-BE49-F238E27FC236}">
                      <a16:creationId xmlns:a16="http://schemas.microsoft.com/office/drawing/2014/main" id="{F3BD27C8-1FAE-4B7E-BC2D-366F48232C40}"/>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9" name="Oval 112">
                  <a:extLst>
                    <a:ext uri="{FF2B5EF4-FFF2-40B4-BE49-F238E27FC236}">
                      <a16:creationId xmlns:a16="http://schemas.microsoft.com/office/drawing/2014/main" id="{D1965FAD-F1D3-457F-B3F2-D701A66C51B1}"/>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0" name="Freeform 113">
                  <a:extLst>
                    <a:ext uri="{FF2B5EF4-FFF2-40B4-BE49-F238E27FC236}">
                      <a16:creationId xmlns:a16="http://schemas.microsoft.com/office/drawing/2014/main" id="{DB85A322-75BF-49E4-B239-C66F077AD932}"/>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1" name="Freeform 116">
                  <a:extLst>
                    <a:ext uri="{FF2B5EF4-FFF2-40B4-BE49-F238E27FC236}">
                      <a16:creationId xmlns:a16="http://schemas.microsoft.com/office/drawing/2014/main" id="{826241A6-DE77-44A8-9BB9-7F1FD4E52C6D}"/>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783" name="Grafik 782">
                <a:extLst>
                  <a:ext uri="{FF2B5EF4-FFF2-40B4-BE49-F238E27FC236}">
                    <a16:creationId xmlns:a16="http://schemas.microsoft.com/office/drawing/2014/main" id="{BE36E6E0-CFF3-42F9-8B03-44F8B2E1A7F3}"/>
                  </a:ext>
                </a:extLst>
              </p:cNvPr>
              <p:cNvPicPr>
                <a:picLocks noChangeAspect="1"/>
              </p:cNvPicPr>
              <p:nvPr/>
            </p:nvPicPr>
            <p:blipFill>
              <a:blip r:embed="rId6" cstate="email">
                <a:lum bright="10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689816">
                <a:off x="5816210" y="4576226"/>
                <a:ext cx="48768" cy="48768"/>
              </a:xfrm>
              <a:prstGeom prst="rect">
                <a:avLst/>
              </a:prstGeom>
            </p:spPr>
          </p:pic>
          <p:pic>
            <p:nvPicPr>
              <p:cNvPr id="784" name="Grafik 783">
                <a:extLst>
                  <a:ext uri="{FF2B5EF4-FFF2-40B4-BE49-F238E27FC236}">
                    <a16:creationId xmlns:a16="http://schemas.microsoft.com/office/drawing/2014/main" id="{EDC953BC-96FD-4BA7-912E-7997AFA64A89}"/>
                  </a:ext>
                </a:extLst>
              </p:cNvPr>
              <p:cNvPicPr>
                <a:picLocks noChangeAspect="1"/>
              </p:cNvPicPr>
              <p:nvPr/>
            </p:nvPicPr>
            <p:blipFill>
              <a:blip r:embed="rId6" cstate="email">
                <a:lum bright="10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689816">
                <a:off x="5998790" y="4577733"/>
                <a:ext cx="48768" cy="48768"/>
              </a:xfrm>
              <a:prstGeom prst="rect">
                <a:avLst/>
              </a:prstGeom>
            </p:spPr>
          </p:pic>
        </p:grpSp>
        <p:cxnSp>
          <p:nvCxnSpPr>
            <p:cNvPr id="767" name="Gerader Verbinder 766">
              <a:extLst>
                <a:ext uri="{FF2B5EF4-FFF2-40B4-BE49-F238E27FC236}">
                  <a16:creationId xmlns:a16="http://schemas.microsoft.com/office/drawing/2014/main" id="{967013A9-6E47-4486-BEC1-70E6C23267F0}"/>
                </a:ext>
              </a:extLst>
            </p:cNvPr>
            <p:cNvCxnSpPr>
              <a:cxnSpLocks/>
            </p:cNvCxnSpPr>
            <p:nvPr/>
          </p:nvCxnSpPr>
          <p:spPr>
            <a:xfrm flipH="1" flipV="1">
              <a:off x="9569557" y="5985646"/>
              <a:ext cx="1108223" cy="26176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8" name="Gerader Verbinder 767">
              <a:extLst>
                <a:ext uri="{FF2B5EF4-FFF2-40B4-BE49-F238E27FC236}">
                  <a16:creationId xmlns:a16="http://schemas.microsoft.com/office/drawing/2014/main" id="{BC8A717B-8B2A-4EE5-A748-B2CA074C1273}"/>
                </a:ext>
              </a:extLst>
            </p:cNvPr>
            <p:cNvCxnSpPr>
              <a:cxnSpLocks/>
            </p:cNvCxnSpPr>
            <p:nvPr/>
          </p:nvCxnSpPr>
          <p:spPr>
            <a:xfrm flipH="1">
              <a:off x="11210141" y="4601657"/>
              <a:ext cx="148290" cy="11783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9" name="Gerader Verbinder 768">
              <a:extLst>
                <a:ext uri="{FF2B5EF4-FFF2-40B4-BE49-F238E27FC236}">
                  <a16:creationId xmlns:a16="http://schemas.microsoft.com/office/drawing/2014/main" id="{7B1452D1-83B9-4880-9E65-A10281F86310}"/>
                </a:ext>
              </a:extLst>
            </p:cNvPr>
            <p:cNvCxnSpPr>
              <a:cxnSpLocks/>
            </p:cNvCxnSpPr>
            <p:nvPr/>
          </p:nvCxnSpPr>
          <p:spPr>
            <a:xfrm flipH="1" flipV="1">
              <a:off x="10483710" y="4174018"/>
              <a:ext cx="444323" cy="17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0" name="Gerader Verbinder 769">
              <a:extLst>
                <a:ext uri="{FF2B5EF4-FFF2-40B4-BE49-F238E27FC236}">
                  <a16:creationId xmlns:a16="http://schemas.microsoft.com/office/drawing/2014/main" id="{932C4CC5-0D26-4CF9-80C0-BE88844F00E2}"/>
                </a:ext>
              </a:extLst>
            </p:cNvPr>
            <p:cNvCxnSpPr>
              <a:cxnSpLocks/>
            </p:cNvCxnSpPr>
            <p:nvPr/>
          </p:nvCxnSpPr>
          <p:spPr>
            <a:xfrm>
              <a:off x="10915277" y="5508558"/>
              <a:ext cx="95180" cy="2714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1" name="Gerader Verbinder 770">
              <a:extLst>
                <a:ext uri="{FF2B5EF4-FFF2-40B4-BE49-F238E27FC236}">
                  <a16:creationId xmlns:a16="http://schemas.microsoft.com/office/drawing/2014/main" id="{2B4D0E6B-AB36-482E-9106-2242C50EAB79}"/>
                </a:ext>
              </a:extLst>
            </p:cNvPr>
            <p:cNvCxnSpPr>
              <a:cxnSpLocks/>
            </p:cNvCxnSpPr>
            <p:nvPr/>
          </p:nvCxnSpPr>
          <p:spPr>
            <a:xfrm flipH="1" flipV="1">
              <a:off x="6689703" y="4937104"/>
              <a:ext cx="229520" cy="35375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2" name="Gerader Verbinder 771">
              <a:extLst>
                <a:ext uri="{FF2B5EF4-FFF2-40B4-BE49-F238E27FC236}">
                  <a16:creationId xmlns:a16="http://schemas.microsoft.com/office/drawing/2014/main" id="{5091778B-0091-4F86-BC7E-C5417D4F4004}"/>
                </a:ext>
              </a:extLst>
            </p:cNvPr>
            <p:cNvCxnSpPr>
              <a:cxnSpLocks/>
            </p:cNvCxnSpPr>
            <p:nvPr/>
          </p:nvCxnSpPr>
          <p:spPr>
            <a:xfrm flipH="1">
              <a:off x="6982694" y="4322146"/>
              <a:ext cx="368194" cy="2312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5" name="Gerader Verbinder 774">
              <a:extLst>
                <a:ext uri="{FF2B5EF4-FFF2-40B4-BE49-F238E27FC236}">
                  <a16:creationId xmlns:a16="http://schemas.microsoft.com/office/drawing/2014/main" id="{72793B6C-2F0B-4886-9199-489756937002}"/>
                </a:ext>
              </a:extLst>
            </p:cNvPr>
            <p:cNvCxnSpPr>
              <a:cxnSpLocks/>
            </p:cNvCxnSpPr>
            <p:nvPr/>
          </p:nvCxnSpPr>
          <p:spPr>
            <a:xfrm flipH="1">
              <a:off x="10985013" y="4568734"/>
              <a:ext cx="168489" cy="26285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9" name="Objekt 8" hidden="1">
            <a:extLst>
              <a:ext uri="{FF2B5EF4-FFF2-40B4-BE49-F238E27FC236}">
                <a16:creationId xmlns:a16="http://schemas.microsoft.com/office/drawing/2014/main" id="{2736A45C-8AE8-4CDB-A682-0EF33D0A6986}"/>
              </a:ext>
            </a:extLst>
          </p:cNvPr>
          <p:cNvGraphicFramePr>
            <a:graphicFrameLocks noChangeAspect="1"/>
          </p:cNvGraphicFramePr>
          <p:nvPr>
            <p:custDataLst>
              <p:tags r:id="rId2"/>
            </p:custDataLst>
            <p:extLst>
              <p:ext uri="{D42A27DB-BD31-4B8C-83A1-F6EECF244321}">
                <p14:modId xmlns:p14="http://schemas.microsoft.com/office/powerpoint/2010/main" val="3484003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58" name="think-cell Folie" r:id="rId8" imgW="473" imgH="476" progId="TCLayout.ActiveDocument.1">
                  <p:embed/>
                </p:oleObj>
              </mc:Choice>
              <mc:Fallback>
                <p:oleObj name="think-cell Folie" r:id="rId8" imgW="473" imgH="47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7289F61B-4CAC-4681-84B2-768643338984}"/>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4" name="Titel 3">
            <a:extLst>
              <a:ext uri="{FF2B5EF4-FFF2-40B4-BE49-F238E27FC236}">
                <a16:creationId xmlns:a16="http://schemas.microsoft.com/office/drawing/2014/main" id="{CEA194DE-3247-4963-857E-D6C6E66869C0}"/>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Why blockchain could be a building block for your problem‘s solution: Immutability/Traceability</a:t>
            </a:r>
          </a:p>
        </p:txBody>
      </p:sp>
      <p:sp>
        <p:nvSpPr>
          <p:cNvPr id="6" name="Foliennummernplatzhalter 5">
            <a:extLst>
              <a:ext uri="{FF2B5EF4-FFF2-40B4-BE49-F238E27FC236}">
                <a16:creationId xmlns:a16="http://schemas.microsoft.com/office/drawing/2014/main" id="{20625103-6FC4-47FB-A44F-A37F4FA56EED}"/>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12</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hteck 9">
            <a:extLst>
              <a:ext uri="{FF2B5EF4-FFF2-40B4-BE49-F238E27FC236}">
                <a16:creationId xmlns:a16="http://schemas.microsoft.com/office/drawing/2014/main" id="{B6E10068-369F-46BD-A843-2697DD3F31F0}"/>
              </a:ext>
            </a:extLst>
          </p:cNvPr>
          <p:cNvSpPr>
            <a:spLocks/>
          </p:cNvSpPr>
          <p:nvPr/>
        </p:nvSpPr>
        <p:spPr bwMode="gray">
          <a:xfrm>
            <a:off x="6175376" y="1275699"/>
            <a:ext cx="1653055" cy="2616215"/>
          </a:xfrm>
          <a:prstGeom prst="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hteck 10">
            <a:extLst>
              <a:ext uri="{FF2B5EF4-FFF2-40B4-BE49-F238E27FC236}">
                <a16:creationId xmlns:a16="http://schemas.microsoft.com/office/drawing/2014/main" id="{2E2F3F08-7B6E-4F81-B90A-8ACFA6F94518}"/>
              </a:ext>
            </a:extLst>
          </p:cNvPr>
          <p:cNvSpPr>
            <a:spLocks/>
          </p:cNvSpPr>
          <p:nvPr/>
        </p:nvSpPr>
        <p:spPr bwMode="gray">
          <a:xfrm>
            <a:off x="6175376" y="885414"/>
            <a:ext cx="1653055" cy="355248"/>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400" b="1" dirty="0">
                <a:latin typeface="Open Sans" panose="020B0606030504020204" pitchFamily="34" charset="0"/>
                <a:ea typeface="Open Sans" panose="020B0606030504020204" pitchFamily="34" charset="0"/>
                <a:cs typeface="Open Sans" panose="020B0606030504020204" pitchFamily="34" charset="0"/>
              </a:rPr>
              <a:t>Block n-1</a:t>
            </a:r>
          </a:p>
        </p:txBody>
      </p:sp>
      <p:sp>
        <p:nvSpPr>
          <p:cNvPr id="12" name="Rechteck 11">
            <a:extLst>
              <a:ext uri="{FF2B5EF4-FFF2-40B4-BE49-F238E27FC236}">
                <a16:creationId xmlns:a16="http://schemas.microsoft.com/office/drawing/2014/main" id="{B8EE6A5C-FC95-453A-A04F-B2D1E01A5203}"/>
              </a:ext>
            </a:extLst>
          </p:cNvPr>
          <p:cNvSpPr>
            <a:spLocks/>
          </p:cNvSpPr>
          <p:nvPr/>
        </p:nvSpPr>
        <p:spPr bwMode="gray">
          <a:xfrm>
            <a:off x="8182635" y="1275699"/>
            <a:ext cx="1653055" cy="2616215"/>
          </a:xfrm>
          <a:prstGeom prst="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Rechteck 12">
            <a:extLst>
              <a:ext uri="{FF2B5EF4-FFF2-40B4-BE49-F238E27FC236}">
                <a16:creationId xmlns:a16="http://schemas.microsoft.com/office/drawing/2014/main" id="{BEC2AE80-70AC-4B13-BC4D-1A51251A3A84}"/>
              </a:ext>
            </a:extLst>
          </p:cNvPr>
          <p:cNvSpPr>
            <a:spLocks/>
          </p:cNvSpPr>
          <p:nvPr/>
        </p:nvSpPr>
        <p:spPr bwMode="gray">
          <a:xfrm>
            <a:off x="8182635" y="885414"/>
            <a:ext cx="1653055" cy="355248"/>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400" b="1" dirty="0">
                <a:latin typeface="Open Sans" panose="020B0606030504020204" pitchFamily="34" charset="0"/>
                <a:ea typeface="Open Sans" panose="020B0606030504020204" pitchFamily="34" charset="0"/>
                <a:cs typeface="Open Sans" panose="020B0606030504020204" pitchFamily="34" charset="0"/>
              </a:rPr>
              <a:t>Block n</a:t>
            </a:r>
          </a:p>
        </p:txBody>
      </p:sp>
      <p:sp>
        <p:nvSpPr>
          <p:cNvPr id="14" name="Rechteck 13">
            <a:extLst>
              <a:ext uri="{FF2B5EF4-FFF2-40B4-BE49-F238E27FC236}">
                <a16:creationId xmlns:a16="http://schemas.microsoft.com/office/drawing/2014/main" id="{C349750F-42C6-4083-AA0D-FFBB234BD531}"/>
              </a:ext>
            </a:extLst>
          </p:cNvPr>
          <p:cNvSpPr>
            <a:spLocks/>
          </p:cNvSpPr>
          <p:nvPr/>
        </p:nvSpPr>
        <p:spPr bwMode="gray">
          <a:xfrm>
            <a:off x="10189893" y="1275699"/>
            <a:ext cx="1653055" cy="2616215"/>
          </a:xfrm>
          <a:prstGeom prst="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hteck 14">
            <a:extLst>
              <a:ext uri="{FF2B5EF4-FFF2-40B4-BE49-F238E27FC236}">
                <a16:creationId xmlns:a16="http://schemas.microsoft.com/office/drawing/2014/main" id="{A90E42C7-C9A6-41EB-8991-F07208099B90}"/>
              </a:ext>
            </a:extLst>
          </p:cNvPr>
          <p:cNvSpPr>
            <a:spLocks/>
          </p:cNvSpPr>
          <p:nvPr/>
        </p:nvSpPr>
        <p:spPr bwMode="gray">
          <a:xfrm>
            <a:off x="10189893" y="885414"/>
            <a:ext cx="1653055" cy="355248"/>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400" b="1" dirty="0">
                <a:latin typeface="Open Sans" panose="020B0606030504020204" pitchFamily="34" charset="0"/>
                <a:ea typeface="Open Sans" panose="020B0606030504020204" pitchFamily="34" charset="0"/>
                <a:cs typeface="Open Sans" panose="020B0606030504020204" pitchFamily="34" charset="0"/>
              </a:rPr>
              <a:t>Block n+1</a:t>
            </a:r>
          </a:p>
        </p:txBody>
      </p:sp>
      <p:sp>
        <p:nvSpPr>
          <p:cNvPr id="16" name="Rechteck 15">
            <a:extLst>
              <a:ext uri="{FF2B5EF4-FFF2-40B4-BE49-F238E27FC236}">
                <a16:creationId xmlns:a16="http://schemas.microsoft.com/office/drawing/2014/main" id="{6E2DA417-D737-4870-A9EB-143CB89B16E9}"/>
              </a:ext>
            </a:extLst>
          </p:cNvPr>
          <p:cNvSpPr/>
          <p:nvPr/>
        </p:nvSpPr>
        <p:spPr bwMode="gray">
          <a:xfrm>
            <a:off x="6334265" y="2721730"/>
            <a:ext cx="1335277" cy="1062678"/>
          </a:xfrm>
          <a:prstGeom prst="rect">
            <a:avLst/>
          </a:prstGeom>
          <a:no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t"/>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Transaction Data</a:t>
            </a:r>
          </a:p>
        </p:txBody>
      </p:sp>
      <p:sp>
        <p:nvSpPr>
          <p:cNvPr id="17" name="Rechteck 16">
            <a:extLst>
              <a:ext uri="{FF2B5EF4-FFF2-40B4-BE49-F238E27FC236}">
                <a16:creationId xmlns:a16="http://schemas.microsoft.com/office/drawing/2014/main" id="{1A95F13B-A6E6-4CD7-A1D1-1550725D0F9C}"/>
              </a:ext>
            </a:extLst>
          </p:cNvPr>
          <p:cNvSpPr/>
          <p:nvPr/>
        </p:nvSpPr>
        <p:spPr bwMode="gray">
          <a:xfrm>
            <a:off x="8341524" y="2721730"/>
            <a:ext cx="1335277" cy="1062678"/>
          </a:xfrm>
          <a:prstGeom prst="rect">
            <a:avLst/>
          </a:prstGeom>
          <a:no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t"/>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Transaction Data</a:t>
            </a:r>
          </a:p>
        </p:txBody>
      </p:sp>
      <p:sp>
        <p:nvSpPr>
          <p:cNvPr id="18" name="Rechteck 17">
            <a:extLst>
              <a:ext uri="{FF2B5EF4-FFF2-40B4-BE49-F238E27FC236}">
                <a16:creationId xmlns:a16="http://schemas.microsoft.com/office/drawing/2014/main" id="{9496E8F7-40C9-43A4-A350-10F9F88E1AF7}"/>
              </a:ext>
            </a:extLst>
          </p:cNvPr>
          <p:cNvSpPr/>
          <p:nvPr/>
        </p:nvSpPr>
        <p:spPr bwMode="gray">
          <a:xfrm>
            <a:off x="10348782" y="2721730"/>
            <a:ext cx="1335277" cy="1062678"/>
          </a:xfrm>
          <a:prstGeom prst="rect">
            <a:avLst/>
          </a:prstGeom>
          <a:no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t"/>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Transaction Data</a:t>
            </a:r>
          </a:p>
        </p:txBody>
      </p:sp>
      <p:sp>
        <p:nvSpPr>
          <p:cNvPr id="19" name="Rechteck 18">
            <a:extLst>
              <a:ext uri="{FF2B5EF4-FFF2-40B4-BE49-F238E27FC236}">
                <a16:creationId xmlns:a16="http://schemas.microsoft.com/office/drawing/2014/main" id="{65E56B7B-C3AC-42BE-A278-CD2C33E66FAE}"/>
              </a:ext>
            </a:extLst>
          </p:cNvPr>
          <p:cNvSpPr/>
          <p:nvPr/>
        </p:nvSpPr>
        <p:spPr bwMode="gray">
          <a:xfrm>
            <a:off x="6334265" y="2051248"/>
            <a:ext cx="1335277" cy="328585"/>
          </a:xfrm>
          <a:prstGeom prst="rect">
            <a:avLst/>
          </a:prstGeom>
          <a:noFill/>
          <a:ln w="12700">
            <a:solidFill>
              <a:srgbClr val="0A967A"/>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Hash Value n-1</a:t>
            </a:r>
          </a:p>
        </p:txBody>
      </p:sp>
      <p:sp>
        <p:nvSpPr>
          <p:cNvPr id="20" name="Rechteck 19">
            <a:extLst>
              <a:ext uri="{FF2B5EF4-FFF2-40B4-BE49-F238E27FC236}">
                <a16:creationId xmlns:a16="http://schemas.microsoft.com/office/drawing/2014/main" id="{0FAC3CC8-9CAF-49A1-BE75-2FDC7FA0A6F3}"/>
              </a:ext>
            </a:extLst>
          </p:cNvPr>
          <p:cNvSpPr/>
          <p:nvPr/>
        </p:nvSpPr>
        <p:spPr bwMode="gray">
          <a:xfrm>
            <a:off x="8341524" y="2051248"/>
            <a:ext cx="1335277" cy="328585"/>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Hash Value n</a:t>
            </a:r>
          </a:p>
        </p:txBody>
      </p:sp>
      <p:sp>
        <p:nvSpPr>
          <p:cNvPr id="22" name="Rechteck 21">
            <a:extLst>
              <a:ext uri="{FF2B5EF4-FFF2-40B4-BE49-F238E27FC236}">
                <a16:creationId xmlns:a16="http://schemas.microsoft.com/office/drawing/2014/main" id="{1327A3F8-9744-4F01-A691-3FEAB3CD8C0C}"/>
              </a:ext>
            </a:extLst>
          </p:cNvPr>
          <p:cNvSpPr/>
          <p:nvPr/>
        </p:nvSpPr>
        <p:spPr bwMode="gray">
          <a:xfrm>
            <a:off x="10348782" y="2051248"/>
            <a:ext cx="1335277" cy="328585"/>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Hash Value n+1</a:t>
            </a:r>
          </a:p>
        </p:txBody>
      </p:sp>
      <p:cxnSp>
        <p:nvCxnSpPr>
          <p:cNvPr id="24" name="Gerade Verbindung mit Pfeil 23">
            <a:extLst>
              <a:ext uri="{FF2B5EF4-FFF2-40B4-BE49-F238E27FC236}">
                <a16:creationId xmlns:a16="http://schemas.microsoft.com/office/drawing/2014/main" id="{2E38A2E5-B04C-4C11-8811-9B108EDEF1B6}"/>
              </a:ext>
            </a:extLst>
          </p:cNvPr>
          <p:cNvCxnSpPr>
            <a:stCxn id="21" idx="1"/>
            <a:endCxn id="19" idx="3"/>
          </p:cNvCxnSpPr>
          <p:nvPr/>
        </p:nvCxnSpPr>
        <p:spPr>
          <a:xfrm flipH="1">
            <a:off x="7669542" y="1545059"/>
            <a:ext cx="671982" cy="670482"/>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2C6D3DA6-8CB6-413E-8A84-AA3CAB011B6B}"/>
              </a:ext>
            </a:extLst>
          </p:cNvPr>
          <p:cNvCxnSpPr/>
          <p:nvPr/>
        </p:nvCxnSpPr>
        <p:spPr>
          <a:xfrm flipH="1">
            <a:off x="9676801" y="1545058"/>
            <a:ext cx="671981" cy="497574"/>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6" name="Pfeil nach rechts 252">
            <a:extLst>
              <a:ext uri="{FF2B5EF4-FFF2-40B4-BE49-F238E27FC236}">
                <a16:creationId xmlns:a16="http://schemas.microsoft.com/office/drawing/2014/main" id="{B27F1A4A-A305-44B1-AC86-D673B6AD74AB}"/>
              </a:ext>
            </a:extLst>
          </p:cNvPr>
          <p:cNvSpPr/>
          <p:nvPr/>
        </p:nvSpPr>
        <p:spPr bwMode="gray">
          <a:xfrm rot="16200000">
            <a:off x="6835985" y="1878518"/>
            <a:ext cx="331839" cy="1344524"/>
          </a:xfrm>
          <a:prstGeom prst="rightArrow">
            <a:avLst>
              <a:gd name="adj1" fmla="val 62215"/>
              <a:gd name="adj2" fmla="val 88742"/>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72000" tIns="0" rIns="72000" bIns="0" rtlCol="0" anchor="ctr"/>
          <a:lstStyle/>
          <a:p>
            <a:pPr algn="ctr">
              <a:spcBef>
                <a:spcPts val="300"/>
              </a:spcBef>
              <a:spcAft>
                <a:spcPts val="100"/>
              </a:spcAft>
            </a:pP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determine</a:t>
            </a:r>
          </a:p>
        </p:txBody>
      </p:sp>
      <p:sp>
        <p:nvSpPr>
          <p:cNvPr id="27" name="Pfeil nach rechts 255">
            <a:extLst>
              <a:ext uri="{FF2B5EF4-FFF2-40B4-BE49-F238E27FC236}">
                <a16:creationId xmlns:a16="http://schemas.microsoft.com/office/drawing/2014/main" id="{0924EE2B-4367-4909-B167-E4F8B1C63805}"/>
              </a:ext>
            </a:extLst>
          </p:cNvPr>
          <p:cNvSpPr/>
          <p:nvPr/>
        </p:nvSpPr>
        <p:spPr bwMode="gray">
          <a:xfrm rot="5400000">
            <a:off x="8842620" y="1203633"/>
            <a:ext cx="333083" cy="1344524"/>
          </a:xfrm>
          <a:prstGeom prst="rightArrow">
            <a:avLst>
              <a:gd name="adj1" fmla="val 50000"/>
              <a:gd name="adj2" fmla="val 88742"/>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72000" tIns="0" rIns="72000" bIns="0" rtlCol="0" anchor="ctr"/>
          <a:lstStyle/>
          <a:p>
            <a:pPr algn="ctr">
              <a:spcBef>
                <a:spcPts val="300"/>
              </a:spcBef>
              <a:spcAft>
                <a:spcPts val="100"/>
              </a:spcAft>
            </a:pP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determines</a:t>
            </a:r>
          </a:p>
        </p:txBody>
      </p:sp>
      <p:sp>
        <p:nvSpPr>
          <p:cNvPr id="28" name="Pfeil nach rechts 256">
            <a:extLst>
              <a:ext uri="{FF2B5EF4-FFF2-40B4-BE49-F238E27FC236}">
                <a16:creationId xmlns:a16="http://schemas.microsoft.com/office/drawing/2014/main" id="{A23C849C-43A1-40A8-AE3C-986A6743C119}"/>
              </a:ext>
            </a:extLst>
          </p:cNvPr>
          <p:cNvSpPr/>
          <p:nvPr/>
        </p:nvSpPr>
        <p:spPr bwMode="gray">
          <a:xfrm rot="5400000">
            <a:off x="10849880" y="1203634"/>
            <a:ext cx="333082" cy="1344524"/>
          </a:xfrm>
          <a:prstGeom prst="rightArrow">
            <a:avLst>
              <a:gd name="adj1" fmla="val 50000"/>
              <a:gd name="adj2" fmla="val 88742"/>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72000" tIns="0" rIns="72000" bIns="0" rtlCol="0" anchor="ctr"/>
          <a:lstStyle/>
          <a:p>
            <a:pPr algn="ctr">
              <a:spcBef>
                <a:spcPts val="300"/>
              </a:spcBef>
              <a:spcAft>
                <a:spcPts val="100"/>
              </a:spcAft>
            </a:pP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determines</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Pfeil nach rechts 257">
            <a:extLst>
              <a:ext uri="{FF2B5EF4-FFF2-40B4-BE49-F238E27FC236}">
                <a16:creationId xmlns:a16="http://schemas.microsoft.com/office/drawing/2014/main" id="{BD3FA712-71B8-4085-B726-9EE968EA1E62}"/>
              </a:ext>
            </a:extLst>
          </p:cNvPr>
          <p:cNvSpPr/>
          <p:nvPr/>
        </p:nvSpPr>
        <p:spPr bwMode="gray">
          <a:xfrm rot="16200000">
            <a:off x="8843242" y="1878519"/>
            <a:ext cx="331841" cy="1344524"/>
          </a:xfrm>
          <a:prstGeom prst="rightArrow">
            <a:avLst>
              <a:gd name="adj1" fmla="val 62215"/>
              <a:gd name="adj2" fmla="val 88742"/>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72000" tIns="0" rIns="72000" bIns="0" rtlCol="0" anchor="ctr"/>
          <a:lstStyle/>
          <a:p>
            <a:pPr algn="ctr">
              <a:spcBef>
                <a:spcPts val="300"/>
              </a:spcBef>
              <a:spcAft>
                <a:spcPts val="100"/>
              </a:spcAft>
            </a:pP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determine</a:t>
            </a:r>
          </a:p>
        </p:txBody>
      </p:sp>
      <p:sp>
        <p:nvSpPr>
          <p:cNvPr id="30" name="Pfeil nach rechts 258">
            <a:extLst>
              <a:ext uri="{FF2B5EF4-FFF2-40B4-BE49-F238E27FC236}">
                <a16:creationId xmlns:a16="http://schemas.microsoft.com/office/drawing/2014/main" id="{D47BCB6C-791A-426E-ABBF-A1581144765C}"/>
              </a:ext>
            </a:extLst>
          </p:cNvPr>
          <p:cNvSpPr/>
          <p:nvPr/>
        </p:nvSpPr>
        <p:spPr bwMode="gray">
          <a:xfrm rot="16200000">
            <a:off x="10850502" y="1878518"/>
            <a:ext cx="331839" cy="1344524"/>
          </a:xfrm>
          <a:prstGeom prst="rightArrow">
            <a:avLst>
              <a:gd name="adj1" fmla="val 62215"/>
              <a:gd name="adj2" fmla="val 88742"/>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72000" tIns="0" rIns="72000" bIns="0" rtlCol="0" anchor="ctr"/>
          <a:lstStyle/>
          <a:p>
            <a:pPr algn="ctr">
              <a:spcBef>
                <a:spcPts val="300"/>
              </a:spcBef>
              <a:spcAft>
                <a:spcPts val="100"/>
              </a:spcAft>
            </a:pP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determine</a:t>
            </a:r>
          </a:p>
        </p:txBody>
      </p:sp>
      <p:grpSp>
        <p:nvGrpSpPr>
          <p:cNvPr id="194" name="Gruppieren 193">
            <a:extLst>
              <a:ext uri="{FF2B5EF4-FFF2-40B4-BE49-F238E27FC236}">
                <a16:creationId xmlns:a16="http://schemas.microsoft.com/office/drawing/2014/main" id="{3E2050F4-C8CB-47BB-AA8A-FC683EA9A6B4}"/>
              </a:ext>
            </a:extLst>
          </p:cNvPr>
          <p:cNvGrpSpPr/>
          <p:nvPr/>
        </p:nvGrpSpPr>
        <p:grpSpPr>
          <a:xfrm>
            <a:off x="6457846" y="2950155"/>
            <a:ext cx="1088116" cy="770167"/>
            <a:chOff x="6457846" y="3340680"/>
            <a:chExt cx="1088116" cy="770167"/>
          </a:xfrm>
        </p:grpSpPr>
        <p:sp>
          <p:nvSpPr>
            <p:cNvPr id="56" name="Rechteck 55">
              <a:extLst>
                <a:ext uri="{FF2B5EF4-FFF2-40B4-BE49-F238E27FC236}">
                  <a16:creationId xmlns:a16="http://schemas.microsoft.com/office/drawing/2014/main" id="{FDC0F4EC-C17D-40CA-8D68-4AD50AB9D450}"/>
                </a:ext>
              </a:extLst>
            </p:cNvPr>
            <p:cNvSpPr/>
            <p:nvPr/>
          </p:nvSpPr>
          <p:spPr bwMode="gray">
            <a:xfrm>
              <a:off x="7222382" y="3523218"/>
              <a:ext cx="297943" cy="254915"/>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Rechteck 51">
              <a:extLst>
                <a:ext uri="{FF2B5EF4-FFF2-40B4-BE49-F238E27FC236}">
                  <a16:creationId xmlns:a16="http://schemas.microsoft.com/office/drawing/2014/main" id="{3EF80D6A-7CDA-429D-9985-DD2E07AC5D58}"/>
                </a:ext>
              </a:extLst>
            </p:cNvPr>
            <p:cNvSpPr/>
            <p:nvPr/>
          </p:nvSpPr>
          <p:spPr bwMode="gray">
            <a:xfrm>
              <a:off x="6852933" y="3670125"/>
              <a:ext cx="297943" cy="254915"/>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Rechteck 47">
              <a:extLst>
                <a:ext uri="{FF2B5EF4-FFF2-40B4-BE49-F238E27FC236}">
                  <a16:creationId xmlns:a16="http://schemas.microsoft.com/office/drawing/2014/main" id="{5B288CC3-9AC7-4B28-9881-04209239C625}"/>
                </a:ext>
              </a:extLst>
            </p:cNvPr>
            <p:cNvSpPr/>
            <p:nvPr/>
          </p:nvSpPr>
          <p:spPr bwMode="gray">
            <a:xfrm>
              <a:off x="6483484" y="3817032"/>
              <a:ext cx="297943" cy="254915"/>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31" name="Gruppieren 130">
              <a:extLst>
                <a:ext uri="{FF2B5EF4-FFF2-40B4-BE49-F238E27FC236}">
                  <a16:creationId xmlns:a16="http://schemas.microsoft.com/office/drawing/2014/main" id="{719758E6-179B-4046-8900-EF0450C6C26E}"/>
                </a:ext>
              </a:extLst>
            </p:cNvPr>
            <p:cNvGrpSpPr/>
            <p:nvPr/>
          </p:nvGrpSpPr>
          <p:grpSpPr>
            <a:xfrm>
              <a:off x="6457846" y="3340680"/>
              <a:ext cx="1088116" cy="770167"/>
              <a:chOff x="6457846" y="3340680"/>
              <a:chExt cx="1088116" cy="770167"/>
            </a:xfrm>
          </p:grpSpPr>
          <p:grpSp>
            <p:nvGrpSpPr>
              <p:cNvPr id="129" name="Gruppieren 128">
                <a:extLst>
                  <a:ext uri="{FF2B5EF4-FFF2-40B4-BE49-F238E27FC236}">
                    <a16:creationId xmlns:a16="http://schemas.microsoft.com/office/drawing/2014/main" id="{3B18355A-3131-4A3C-A30F-976508448E37}"/>
                  </a:ext>
                </a:extLst>
              </p:cNvPr>
              <p:cNvGrpSpPr/>
              <p:nvPr/>
            </p:nvGrpSpPr>
            <p:grpSpPr>
              <a:xfrm>
                <a:off x="6827295" y="3487587"/>
                <a:ext cx="349218" cy="476353"/>
                <a:chOff x="6827295" y="3487587"/>
                <a:chExt cx="349218" cy="476353"/>
              </a:xfrm>
            </p:grpSpPr>
            <p:grpSp>
              <p:nvGrpSpPr>
                <p:cNvPr id="51" name="Gruppieren 50">
                  <a:extLst>
                    <a:ext uri="{FF2B5EF4-FFF2-40B4-BE49-F238E27FC236}">
                      <a16:creationId xmlns:a16="http://schemas.microsoft.com/office/drawing/2014/main" id="{097D50DF-FC6E-4197-A01C-790073620A9A}"/>
                    </a:ext>
                  </a:extLst>
                </p:cNvPr>
                <p:cNvGrpSpPr>
                  <a:grpSpLocks noChangeAspect="1"/>
                </p:cNvGrpSpPr>
                <p:nvPr/>
              </p:nvGrpSpPr>
              <p:grpSpPr>
                <a:xfrm>
                  <a:off x="6827295" y="3487587"/>
                  <a:ext cx="349218" cy="476353"/>
                  <a:chOff x="1671638" y="1406525"/>
                  <a:chExt cx="344487" cy="469900"/>
                </a:xfrm>
                <a:solidFill>
                  <a:schemeClr val="accent1"/>
                </a:solidFill>
              </p:grpSpPr>
              <p:sp>
                <p:nvSpPr>
                  <p:cNvPr id="53" name="Freeform 5">
                    <a:extLst>
                      <a:ext uri="{FF2B5EF4-FFF2-40B4-BE49-F238E27FC236}">
                        <a16:creationId xmlns:a16="http://schemas.microsoft.com/office/drawing/2014/main" id="{725DF8F4-61C4-4C93-A309-2A1BAB536878}"/>
                      </a:ext>
                    </a:extLst>
                  </p:cNvPr>
                  <p:cNvSpPr>
                    <a:spLocks/>
                  </p:cNvSpPr>
                  <p:nvPr/>
                </p:nvSpPr>
                <p:spPr bwMode="auto">
                  <a:xfrm>
                    <a:off x="1901825" y="1416050"/>
                    <a:ext cx="107950" cy="103188"/>
                  </a:xfrm>
                  <a:custGeom>
                    <a:avLst/>
                    <a:gdLst>
                      <a:gd name="T0" fmla="*/ 7 w 32"/>
                      <a:gd name="T1" fmla="*/ 31 h 31"/>
                      <a:gd name="T2" fmla="*/ 32 w 32"/>
                      <a:gd name="T3" fmla="*/ 31 h 31"/>
                      <a:gd name="T4" fmla="*/ 0 w 32"/>
                      <a:gd name="T5" fmla="*/ 0 h 31"/>
                      <a:gd name="T6" fmla="*/ 0 w 32"/>
                      <a:gd name="T7" fmla="*/ 25 h 31"/>
                      <a:gd name="T8" fmla="*/ 7 w 32"/>
                      <a:gd name="T9" fmla="*/ 31 h 31"/>
                    </a:gdLst>
                    <a:ahLst/>
                    <a:cxnLst>
                      <a:cxn ang="0">
                        <a:pos x="T0" y="T1"/>
                      </a:cxn>
                      <a:cxn ang="0">
                        <a:pos x="T2" y="T3"/>
                      </a:cxn>
                      <a:cxn ang="0">
                        <a:pos x="T4" y="T5"/>
                      </a:cxn>
                      <a:cxn ang="0">
                        <a:pos x="T6" y="T7"/>
                      </a:cxn>
                      <a:cxn ang="0">
                        <a:pos x="T8" y="T9"/>
                      </a:cxn>
                    </a:cxnLst>
                    <a:rect l="0" t="0" r="r" b="b"/>
                    <a:pathLst>
                      <a:path w="32" h="31">
                        <a:moveTo>
                          <a:pt x="7" y="31"/>
                        </a:moveTo>
                        <a:cubicBezTo>
                          <a:pt x="32" y="31"/>
                          <a:pt x="32" y="31"/>
                          <a:pt x="32" y="31"/>
                        </a:cubicBezTo>
                        <a:cubicBezTo>
                          <a:pt x="0" y="0"/>
                          <a:pt x="0" y="0"/>
                          <a:pt x="0" y="0"/>
                        </a:cubicBezTo>
                        <a:cubicBezTo>
                          <a:pt x="0" y="25"/>
                          <a:pt x="0" y="25"/>
                          <a:pt x="0" y="25"/>
                        </a:cubicBezTo>
                        <a:cubicBezTo>
                          <a:pt x="0" y="29"/>
                          <a:pt x="3" y="31"/>
                          <a:pt x="7" y="31"/>
                        </a:cubicBezTo>
                        <a:close/>
                      </a:path>
                    </a:pathLst>
                  </a:custGeom>
                  <a:solidFill>
                    <a:srgbClr val="798BB3"/>
                  </a:solid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6">
                    <a:extLst>
                      <a:ext uri="{FF2B5EF4-FFF2-40B4-BE49-F238E27FC236}">
                        <a16:creationId xmlns:a16="http://schemas.microsoft.com/office/drawing/2014/main" id="{14952F26-866C-49D3-B15A-E965B18A24B7}"/>
                      </a:ext>
                    </a:extLst>
                  </p:cNvPr>
                  <p:cNvSpPr>
                    <a:spLocks noEditPoints="1"/>
                  </p:cNvSpPr>
                  <p:nvPr/>
                </p:nvSpPr>
                <p:spPr bwMode="auto">
                  <a:xfrm>
                    <a:off x="1671638" y="1406525"/>
                    <a:ext cx="344487" cy="469900"/>
                  </a:xfrm>
                  <a:custGeom>
                    <a:avLst/>
                    <a:gdLst>
                      <a:gd name="T0" fmla="*/ 76 w 103"/>
                      <a:gd name="T1" fmla="*/ 38 h 142"/>
                      <a:gd name="T2" fmla="*/ 65 w 103"/>
                      <a:gd name="T3" fmla="*/ 28 h 142"/>
                      <a:gd name="T4" fmla="*/ 65 w 103"/>
                      <a:gd name="T5" fmla="*/ 0 h 142"/>
                      <a:gd name="T6" fmla="*/ 6 w 103"/>
                      <a:gd name="T7" fmla="*/ 0 h 142"/>
                      <a:gd name="T8" fmla="*/ 0 w 103"/>
                      <a:gd name="T9" fmla="*/ 7 h 142"/>
                      <a:gd name="T10" fmla="*/ 0 w 103"/>
                      <a:gd name="T11" fmla="*/ 136 h 142"/>
                      <a:gd name="T12" fmla="*/ 6 w 103"/>
                      <a:gd name="T13" fmla="*/ 142 h 142"/>
                      <a:gd name="T14" fmla="*/ 97 w 103"/>
                      <a:gd name="T15" fmla="*/ 142 h 142"/>
                      <a:gd name="T16" fmla="*/ 103 w 103"/>
                      <a:gd name="T17" fmla="*/ 136 h 142"/>
                      <a:gd name="T18" fmla="*/ 103 w 103"/>
                      <a:gd name="T19" fmla="*/ 38 h 142"/>
                      <a:gd name="T20" fmla="*/ 76 w 103"/>
                      <a:gd name="T21" fmla="*/ 38 h 142"/>
                      <a:gd name="T22" fmla="*/ 87 w 103"/>
                      <a:gd name="T23" fmla="*/ 123 h 142"/>
                      <a:gd name="T24" fmla="*/ 16 w 103"/>
                      <a:gd name="T25" fmla="*/ 123 h 142"/>
                      <a:gd name="T26" fmla="*/ 12 w 103"/>
                      <a:gd name="T27" fmla="*/ 120 h 142"/>
                      <a:gd name="T28" fmla="*/ 16 w 103"/>
                      <a:gd name="T29" fmla="*/ 116 h 142"/>
                      <a:gd name="T30" fmla="*/ 87 w 103"/>
                      <a:gd name="T31" fmla="*/ 116 h 142"/>
                      <a:gd name="T32" fmla="*/ 91 w 103"/>
                      <a:gd name="T33" fmla="*/ 120 h 142"/>
                      <a:gd name="T34" fmla="*/ 87 w 103"/>
                      <a:gd name="T35" fmla="*/ 123 h 142"/>
                      <a:gd name="T36" fmla="*/ 87 w 103"/>
                      <a:gd name="T37" fmla="*/ 93 h 142"/>
                      <a:gd name="T38" fmla="*/ 16 w 103"/>
                      <a:gd name="T39" fmla="*/ 93 h 142"/>
                      <a:gd name="T40" fmla="*/ 12 w 103"/>
                      <a:gd name="T41" fmla="*/ 90 h 142"/>
                      <a:gd name="T42" fmla="*/ 16 w 103"/>
                      <a:gd name="T43" fmla="*/ 87 h 142"/>
                      <a:gd name="T44" fmla="*/ 87 w 103"/>
                      <a:gd name="T45" fmla="*/ 87 h 142"/>
                      <a:gd name="T46" fmla="*/ 91 w 103"/>
                      <a:gd name="T47" fmla="*/ 90 h 142"/>
                      <a:gd name="T48" fmla="*/ 87 w 103"/>
                      <a:gd name="T49" fmla="*/ 93 h 142"/>
                      <a:gd name="T50" fmla="*/ 87 w 103"/>
                      <a:gd name="T51" fmla="*/ 64 h 142"/>
                      <a:gd name="T52" fmla="*/ 16 w 103"/>
                      <a:gd name="T53" fmla="*/ 64 h 142"/>
                      <a:gd name="T54" fmla="*/ 12 w 103"/>
                      <a:gd name="T55" fmla="*/ 61 h 142"/>
                      <a:gd name="T56" fmla="*/ 16 w 103"/>
                      <a:gd name="T57" fmla="*/ 58 h 142"/>
                      <a:gd name="T58" fmla="*/ 87 w 103"/>
                      <a:gd name="T59" fmla="*/ 58 h 142"/>
                      <a:gd name="T60" fmla="*/ 91 w 103"/>
                      <a:gd name="T61" fmla="*/ 61 h 142"/>
                      <a:gd name="T62" fmla="*/ 87 w 103"/>
                      <a:gd name="T6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42">
                        <a:moveTo>
                          <a:pt x="76" y="38"/>
                        </a:moveTo>
                        <a:cubicBezTo>
                          <a:pt x="70" y="38"/>
                          <a:pt x="65" y="34"/>
                          <a:pt x="65" y="28"/>
                        </a:cubicBezTo>
                        <a:cubicBezTo>
                          <a:pt x="65" y="0"/>
                          <a:pt x="65" y="0"/>
                          <a:pt x="65" y="0"/>
                        </a:cubicBezTo>
                        <a:cubicBezTo>
                          <a:pt x="6" y="0"/>
                          <a:pt x="6" y="0"/>
                          <a:pt x="6" y="0"/>
                        </a:cubicBezTo>
                        <a:cubicBezTo>
                          <a:pt x="3" y="0"/>
                          <a:pt x="0" y="3"/>
                          <a:pt x="0" y="7"/>
                        </a:cubicBezTo>
                        <a:cubicBezTo>
                          <a:pt x="0" y="136"/>
                          <a:pt x="0" y="136"/>
                          <a:pt x="0" y="136"/>
                        </a:cubicBezTo>
                        <a:cubicBezTo>
                          <a:pt x="0" y="139"/>
                          <a:pt x="3" y="142"/>
                          <a:pt x="6" y="142"/>
                        </a:cubicBezTo>
                        <a:cubicBezTo>
                          <a:pt x="97" y="142"/>
                          <a:pt x="97" y="142"/>
                          <a:pt x="97" y="142"/>
                        </a:cubicBezTo>
                        <a:cubicBezTo>
                          <a:pt x="101" y="142"/>
                          <a:pt x="103" y="139"/>
                          <a:pt x="103" y="136"/>
                        </a:cubicBezTo>
                        <a:cubicBezTo>
                          <a:pt x="103" y="38"/>
                          <a:pt x="103" y="38"/>
                          <a:pt x="103" y="38"/>
                        </a:cubicBezTo>
                        <a:lnTo>
                          <a:pt x="76" y="38"/>
                        </a:lnTo>
                        <a:close/>
                        <a:moveTo>
                          <a:pt x="87" y="123"/>
                        </a:moveTo>
                        <a:cubicBezTo>
                          <a:pt x="16" y="123"/>
                          <a:pt x="16" y="123"/>
                          <a:pt x="16" y="123"/>
                        </a:cubicBezTo>
                        <a:cubicBezTo>
                          <a:pt x="14" y="123"/>
                          <a:pt x="12" y="121"/>
                          <a:pt x="12" y="120"/>
                        </a:cubicBezTo>
                        <a:cubicBezTo>
                          <a:pt x="12" y="118"/>
                          <a:pt x="14" y="116"/>
                          <a:pt x="16" y="116"/>
                        </a:cubicBezTo>
                        <a:cubicBezTo>
                          <a:pt x="87" y="116"/>
                          <a:pt x="87" y="116"/>
                          <a:pt x="87" y="116"/>
                        </a:cubicBezTo>
                        <a:cubicBezTo>
                          <a:pt x="89" y="116"/>
                          <a:pt x="91" y="118"/>
                          <a:pt x="91" y="120"/>
                        </a:cubicBezTo>
                        <a:cubicBezTo>
                          <a:pt x="91" y="121"/>
                          <a:pt x="89" y="123"/>
                          <a:pt x="87" y="123"/>
                        </a:cubicBezTo>
                        <a:close/>
                        <a:moveTo>
                          <a:pt x="87" y="93"/>
                        </a:moveTo>
                        <a:cubicBezTo>
                          <a:pt x="16" y="93"/>
                          <a:pt x="16" y="93"/>
                          <a:pt x="16" y="93"/>
                        </a:cubicBezTo>
                        <a:cubicBezTo>
                          <a:pt x="14" y="93"/>
                          <a:pt x="12" y="92"/>
                          <a:pt x="12" y="90"/>
                        </a:cubicBezTo>
                        <a:cubicBezTo>
                          <a:pt x="12" y="88"/>
                          <a:pt x="14" y="87"/>
                          <a:pt x="16" y="87"/>
                        </a:cubicBezTo>
                        <a:cubicBezTo>
                          <a:pt x="87" y="87"/>
                          <a:pt x="87" y="87"/>
                          <a:pt x="87" y="87"/>
                        </a:cubicBezTo>
                        <a:cubicBezTo>
                          <a:pt x="89" y="87"/>
                          <a:pt x="91" y="88"/>
                          <a:pt x="91" y="90"/>
                        </a:cubicBezTo>
                        <a:cubicBezTo>
                          <a:pt x="91" y="92"/>
                          <a:pt x="89" y="93"/>
                          <a:pt x="87" y="93"/>
                        </a:cubicBezTo>
                        <a:close/>
                        <a:moveTo>
                          <a:pt x="87" y="64"/>
                        </a:moveTo>
                        <a:cubicBezTo>
                          <a:pt x="16" y="64"/>
                          <a:pt x="16" y="64"/>
                          <a:pt x="16" y="64"/>
                        </a:cubicBezTo>
                        <a:cubicBezTo>
                          <a:pt x="14" y="64"/>
                          <a:pt x="12" y="62"/>
                          <a:pt x="12" y="61"/>
                        </a:cubicBezTo>
                        <a:cubicBezTo>
                          <a:pt x="12" y="59"/>
                          <a:pt x="14" y="58"/>
                          <a:pt x="16" y="58"/>
                        </a:cubicBezTo>
                        <a:cubicBezTo>
                          <a:pt x="87" y="58"/>
                          <a:pt x="87" y="58"/>
                          <a:pt x="87" y="58"/>
                        </a:cubicBezTo>
                        <a:cubicBezTo>
                          <a:pt x="89" y="58"/>
                          <a:pt x="91" y="59"/>
                          <a:pt x="91" y="61"/>
                        </a:cubicBezTo>
                        <a:cubicBezTo>
                          <a:pt x="91" y="62"/>
                          <a:pt x="89" y="64"/>
                          <a:pt x="87" y="64"/>
                        </a:cubicBezTo>
                        <a:close/>
                      </a:path>
                    </a:pathLst>
                  </a:custGeom>
                  <a:solidFill>
                    <a:srgbClr val="798BB3"/>
                  </a:solid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6" name="Gruppieren 125">
                  <a:extLst>
                    <a:ext uri="{FF2B5EF4-FFF2-40B4-BE49-F238E27FC236}">
                      <a16:creationId xmlns:a16="http://schemas.microsoft.com/office/drawing/2014/main" id="{9BF6EC2F-73DA-439C-9712-9519BC348853}"/>
                    </a:ext>
                  </a:extLst>
                </p:cNvPr>
                <p:cNvGrpSpPr/>
                <p:nvPr/>
              </p:nvGrpSpPr>
              <p:grpSpPr>
                <a:xfrm>
                  <a:off x="6906961" y="3631954"/>
                  <a:ext cx="212199" cy="286773"/>
                  <a:chOff x="6906961" y="3631954"/>
                  <a:chExt cx="212199" cy="286773"/>
                </a:xfrm>
              </p:grpSpPr>
              <p:sp>
                <p:nvSpPr>
                  <p:cNvPr id="41" name="Freeform 57">
                    <a:extLst>
                      <a:ext uri="{FF2B5EF4-FFF2-40B4-BE49-F238E27FC236}">
                        <a16:creationId xmlns:a16="http://schemas.microsoft.com/office/drawing/2014/main" id="{277105A2-A986-4B55-845F-5E34BCA5711F}"/>
                      </a:ext>
                    </a:extLst>
                  </p:cNvPr>
                  <p:cNvSpPr>
                    <a:spLocks/>
                  </p:cNvSpPr>
                  <p:nvPr/>
                </p:nvSpPr>
                <p:spPr bwMode="auto">
                  <a:xfrm>
                    <a:off x="6906961" y="3631954"/>
                    <a:ext cx="212199" cy="63812"/>
                  </a:xfrm>
                  <a:custGeom>
                    <a:avLst/>
                    <a:gdLst>
                      <a:gd name="T0" fmla="*/ 1029 w 1105"/>
                      <a:gd name="T1" fmla="*/ 185 h 332"/>
                      <a:gd name="T2" fmla="*/ 1024 w 1105"/>
                      <a:gd name="T3" fmla="*/ 185 h 332"/>
                      <a:gd name="T4" fmla="*/ 540 w 1105"/>
                      <a:gd name="T5" fmla="*/ 0 h 332"/>
                      <a:gd name="T6" fmla="*/ 33 w 1105"/>
                      <a:gd name="T7" fmla="*/ 204 h 332"/>
                      <a:gd name="T8" fmla="*/ 0 w 1105"/>
                      <a:gd name="T9" fmla="*/ 242 h 332"/>
                      <a:gd name="T10" fmla="*/ 71 w 1105"/>
                      <a:gd name="T11" fmla="*/ 313 h 332"/>
                      <a:gd name="T12" fmla="*/ 110 w 1105"/>
                      <a:gd name="T13" fmla="*/ 275 h 332"/>
                      <a:gd name="T14" fmla="*/ 540 w 1105"/>
                      <a:gd name="T15" fmla="*/ 99 h 332"/>
                      <a:gd name="T16" fmla="*/ 952 w 1105"/>
                      <a:gd name="T17" fmla="*/ 256 h 332"/>
                      <a:gd name="T18" fmla="*/ 952 w 1105"/>
                      <a:gd name="T19" fmla="*/ 256 h 332"/>
                      <a:gd name="T20" fmla="*/ 880 w 1105"/>
                      <a:gd name="T21" fmla="*/ 332 h 332"/>
                      <a:gd name="T22" fmla="*/ 1105 w 1105"/>
                      <a:gd name="T23" fmla="*/ 332 h 332"/>
                      <a:gd name="T24" fmla="*/ 1105 w 1105"/>
                      <a:gd name="T25" fmla="*/ 109 h 332"/>
                      <a:gd name="T26" fmla="*/ 1029 w 1105"/>
                      <a:gd name="T27" fmla="*/ 185 h 332"/>
                      <a:gd name="T28" fmla="*/ 1029 w 1105"/>
                      <a:gd name="T29" fmla="*/ 18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2">
                        <a:moveTo>
                          <a:pt x="1029" y="185"/>
                        </a:moveTo>
                        <a:cubicBezTo>
                          <a:pt x="1024" y="185"/>
                          <a:pt x="1024" y="185"/>
                          <a:pt x="1024" y="185"/>
                        </a:cubicBezTo>
                        <a:cubicBezTo>
                          <a:pt x="895" y="62"/>
                          <a:pt x="722" y="0"/>
                          <a:pt x="540" y="0"/>
                        </a:cubicBezTo>
                        <a:cubicBezTo>
                          <a:pt x="349" y="0"/>
                          <a:pt x="172" y="71"/>
                          <a:pt x="33" y="204"/>
                        </a:cubicBezTo>
                        <a:cubicBezTo>
                          <a:pt x="0" y="242"/>
                          <a:pt x="0" y="242"/>
                          <a:pt x="0" y="242"/>
                        </a:cubicBezTo>
                        <a:cubicBezTo>
                          <a:pt x="71" y="313"/>
                          <a:pt x="71" y="313"/>
                          <a:pt x="71" y="313"/>
                        </a:cubicBezTo>
                        <a:cubicBezTo>
                          <a:pt x="110" y="275"/>
                          <a:pt x="110" y="275"/>
                          <a:pt x="110" y="275"/>
                        </a:cubicBezTo>
                        <a:cubicBezTo>
                          <a:pt x="225" y="161"/>
                          <a:pt x="378" y="99"/>
                          <a:pt x="540" y="99"/>
                        </a:cubicBezTo>
                        <a:cubicBezTo>
                          <a:pt x="694" y="99"/>
                          <a:pt x="842" y="156"/>
                          <a:pt x="952" y="256"/>
                        </a:cubicBezTo>
                        <a:cubicBezTo>
                          <a:pt x="952" y="256"/>
                          <a:pt x="952" y="256"/>
                          <a:pt x="952" y="256"/>
                        </a:cubicBezTo>
                        <a:cubicBezTo>
                          <a:pt x="880" y="332"/>
                          <a:pt x="880" y="332"/>
                          <a:pt x="880" y="332"/>
                        </a:cubicBezTo>
                        <a:cubicBezTo>
                          <a:pt x="1105" y="332"/>
                          <a:pt x="1105" y="332"/>
                          <a:pt x="1105" y="332"/>
                        </a:cubicBezTo>
                        <a:cubicBezTo>
                          <a:pt x="1105" y="109"/>
                          <a:pt x="1105" y="109"/>
                          <a:pt x="1105" y="109"/>
                        </a:cubicBezTo>
                        <a:cubicBezTo>
                          <a:pt x="1029" y="185"/>
                          <a:pt x="1029" y="185"/>
                          <a:pt x="1029" y="185"/>
                        </a:cubicBezTo>
                        <a:cubicBezTo>
                          <a:pt x="1029" y="185"/>
                          <a:pt x="1029" y="185"/>
                          <a:pt x="1029" y="185"/>
                        </a:cubicBezTo>
                        <a:close/>
                      </a:path>
                    </a:pathLst>
                  </a:custGeom>
                  <a:solidFill>
                    <a:srgbClr val="E4E8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59">
                    <a:extLst>
                      <a:ext uri="{FF2B5EF4-FFF2-40B4-BE49-F238E27FC236}">
                        <a16:creationId xmlns:a16="http://schemas.microsoft.com/office/drawing/2014/main" id="{B41FDFA1-F1AC-4BAD-BC5A-5F92012139C1}"/>
                      </a:ext>
                    </a:extLst>
                  </p:cNvPr>
                  <p:cNvSpPr>
                    <a:spLocks/>
                  </p:cNvSpPr>
                  <p:nvPr/>
                </p:nvSpPr>
                <p:spPr bwMode="auto">
                  <a:xfrm>
                    <a:off x="6906961" y="3855133"/>
                    <a:ext cx="212199" cy="63594"/>
                  </a:xfrm>
                  <a:custGeom>
                    <a:avLst/>
                    <a:gdLst>
                      <a:gd name="T0" fmla="*/ 76 w 1105"/>
                      <a:gd name="T1" fmla="*/ 146 h 331"/>
                      <a:gd name="T2" fmla="*/ 81 w 1105"/>
                      <a:gd name="T3" fmla="*/ 146 h 331"/>
                      <a:gd name="T4" fmla="*/ 564 w 1105"/>
                      <a:gd name="T5" fmla="*/ 331 h 331"/>
                      <a:gd name="T6" fmla="*/ 1072 w 1105"/>
                      <a:gd name="T7" fmla="*/ 127 h 331"/>
                      <a:gd name="T8" fmla="*/ 1105 w 1105"/>
                      <a:gd name="T9" fmla="*/ 90 h 331"/>
                      <a:gd name="T10" fmla="*/ 1033 w 1105"/>
                      <a:gd name="T11" fmla="*/ 19 h 331"/>
                      <a:gd name="T12" fmla="*/ 995 w 1105"/>
                      <a:gd name="T13" fmla="*/ 56 h 331"/>
                      <a:gd name="T14" fmla="*/ 564 w 1105"/>
                      <a:gd name="T15" fmla="*/ 232 h 331"/>
                      <a:gd name="T16" fmla="*/ 153 w 1105"/>
                      <a:gd name="T17" fmla="*/ 75 h 331"/>
                      <a:gd name="T18" fmla="*/ 153 w 1105"/>
                      <a:gd name="T19" fmla="*/ 75 h 331"/>
                      <a:gd name="T20" fmla="*/ 225 w 1105"/>
                      <a:gd name="T21" fmla="*/ 0 h 331"/>
                      <a:gd name="T22" fmla="*/ 0 w 1105"/>
                      <a:gd name="T23" fmla="*/ 0 h 331"/>
                      <a:gd name="T24" fmla="*/ 0 w 1105"/>
                      <a:gd name="T25" fmla="*/ 222 h 331"/>
                      <a:gd name="T26" fmla="*/ 76 w 1105"/>
                      <a:gd name="T27" fmla="*/ 146 h 331"/>
                      <a:gd name="T28" fmla="*/ 76 w 1105"/>
                      <a:gd name="T29" fmla="*/ 1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1">
                        <a:moveTo>
                          <a:pt x="76" y="146"/>
                        </a:moveTo>
                        <a:cubicBezTo>
                          <a:pt x="81" y="146"/>
                          <a:pt x="81" y="146"/>
                          <a:pt x="81" y="146"/>
                        </a:cubicBezTo>
                        <a:cubicBezTo>
                          <a:pt x="210" y="270"/>
                          <a:pt x="383" y="331"/>
                          <a:pt x="564" y="331"/>
                        </a:cubicBezTo>
                        <a:cubicBezTo>
                          <a:pt x="756" y="331"/>
                          <a:pt x="933" y="260"/>
                          <a:pt x="1072" y="127"/>
                        </a:cubicBezTo>
                        <a:cubicBezTo>
                          <a:pt x="1105" y="90"/>
                          <a:pt x="1105" y="90"/>
                          <a:pt x="1105" y="90"/>
                        </a:cubicBezTo>
                        <a:cubicBezTo>
                          <a:pt x="1033" y="19"/>
                          <a:pt x="1033" y="19"/>
                          <a:pt x="1033" y="19"/>
                        </a:cubicBezTo>
                        <a:cubicBezTo>
                          <a:pt x="995" y="56"/>
                          <a:pt x="995" y="56"/>
                          <a:pt x="995" y="56"/>
                        </a:cubicBezTo>
                        <a:cubicBezTo>
                          <a:pt x="880" y="170"/>
                          <a:pt x="727" y="232"/>
                          <a:pt x="564" y="232"/>
                        </a:cubicBezTo>
                        <a:cubicBezTo>
                          <a:pt x="411" y="232"/>
                          <a:pt x="263" y="175"/>
                          <a:pt x="153" y="75"/>
                        </a:cubicBezTo>
                        <a:cubicBezTo>
                          <a:pt x="153" y="75"/>
                          <a:pt x="153" y="75"/>
                          <a:pt x="153" y="75"/>
                        </a:cubicBezTo>
                        <a:cubicBezTo>
                          <a:pt x="225" y="0"/>
                          <a:pt x="225" y="0"/>
                          <a:pt x="225" y="0"/>
                        </a:cubicBezTo>
                        <a:cubicBezTo>
                          <a:pt x="0" y="0"/>
                          <a:pt x="0" y="0"/>
                          <a:pt x="0" y="0"/>
                        </a:cubicBezTo>
                        <a:cubicBezTo>
                          <a:pt x="0" y="222"/>
                          <a:pt x="0" y="222"/>
                          <a:pt x="0" y="222"/>
                        </a:cubicBezTo>
                        <a:cubicBezTo>
                          <a:pt x="76" y="146"/>
                          <a:pt x="76" y="146"/>
                          <a:pt x="76" y="146"/>
                        </a:cubicBezTo>
                        <a:cubicBezTo>
                          <a:pt x="76" y="146"/>
                          <a:pt x="76" y="146"/>
                          <a:pt x="76" y="146"/>
                        </a:cubicBezTo>
                        <a:close/>
                      </a:path>
                    </a:pathLst>
                  </a:custGeom>
                  <a:solidFill>
                    <a:srgbClr val="E4E8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7" name="Ellipse 116">
                    <a:extLst>
                      <a:ext uri="{FF2B5EF4-FFF2-40B4-BE49-F238E27FC236}">
                        <a16:creationId xmlns:a16="http://schemas.microsoft.com/office/drawing/2014/main" id="{90D7107C-A402-4844-9068-DB85396ADDB7}"/>
                      </a:ext>
                    </a:extLst>
                  </p:cNvPr>
                  <p:cNvSpPr/>
                  <p:nvPr/>
                </p:nvSpPr>
                <p:spPr bwMode="gray">
                  <a:xfrm>
                    <a:off x="6938595" y="3699245"/>
                    <a:ext cx="151200" cy="151200"/>
                  </a:xfrm>
                  <a:prstGeom prst="ellipse">
                    <a:avLst/>
                  </a:prstGeom>
                  <a:solidFill>
                    <a:srgbClr val="E4E8F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30" name="Gruppieren 129">
                <a:extLst>
                  <a:ext uri="{FF2B5EF4-FFF2-40B4-BE49-F238E27FC236}">
                    <a16:creationId xmlns:a16="http://schemas.microsoft.com/office/drawing/2014/main" id="{0BF450C0-EDAA-40B6-81D0-21A5A9EE6DE4}"/>
                  </a:ext>
                </a:extLst>
              </p:cNvPr>
              <p:cNvGrpSpPr/>
              <p:nvPr/>
            </p:nvGrpSpPr>
            <p:grpSpPr>
              <a:xfrm>
                <a:off x="6457846" y="3634494"/>
                <a:ext cx="349218" cy="476353"/>
                <a:chOff x="6457846" y="3634494"/>
                <a:chExt cx="349218" cy="476353"/>
              </a:xfrm>
            </p:grpSpPr>
            <p:grpSp>
              <p:nvGrpSpPr>
                <p:cNvPr id="47" name="Gruppieren 46">
                  <a:extLst>
                    <a:ext uri="{FF2B5EF4-FFF2-40B4-BE49-F238E27FC236}">
                      <a16:creationId xmlns:a16="http://schemas.microsoft.com/office/drawing/2014/main" id="{07C0DC41-17BE-4FBE-B2B0-45314146152A}"/>
                    </a:ext>
                  </a:extLst>
                </p:cNvPr>
                <p:cNvGrpSpPr>
                  <a:grpSpLocks noChangeAspect="1"/>
                </p:cNvGrpSpPr>
                <p:nvPr/>
              </p:nvGrpSpPr>
              <p:grpSpPr>
                <a:xfrm>
                  <a:off x="6457846" y="3634494"/>
                  <a:ext cx="349218" cy="476353"/>
                  <a:chOff x="1671638" y="1406525"/>
                  <a:chExt cx="344487" cy="469900"/>
                </a:xfrm>
                <a:solidFill>
                  <a:schemeClr val="accent1"/>
                </a:solidFill>
              </p:grpSpPr>
              <p:sp>
                <p:nvSpPr>
                  <p:cNvPr id="49" name="Freeform 5">
                    <a:extLst>
                      <a:ext uri="{FF2B5EF4-FFF2-40B4-BE49-F238E27FC236}">
                        <a16:creationId xmlns:a16="http://schemas.microsoft.com/office/drawing/2014/main" id="{F7ACC5F0-7084-45CF-B467-483D328D85DC}"/>
                      </a:ext>
                    </a:extLst>
                  </p:cNvPr>
                  <p:cNvSpPr>
                    <a:spLocks/>
                  </p:cNvSpPr>
                  <p:nvPr/>
                </p:nvSpPr>
                <p:spPr bwMode="auto">
                  <a:xfrm>
                    <a:off x="1901825" y="1416050"/>
                    <a:ext cx="107950" cy="103188"/>
                  </a:xfrm>
                  <a:custGeom>
                    <a:avLst/>
                    <a:gdLst>
                      <a:gd name="T0" fmla="*/ 7 w 32"/>
                      <a:gd name="T1" fmla="*/ 31 h 31"/>
                      <a:gd name="T2" fmla="*/ 32 w 32"/>
                      <a:gd name="T3" fmla="*/ 31 h 31"/>
                      <a:gd name="T4" fmla="*/ 0 w 32"/>
                      <a:gd name="T5" fmla="*/ 0 h 31"/>
                      <a:gd name="T6" fmla="*/ 0 w 32"/>
                      <a:gd name="T7" fmla="*/ 25 h 31"/>
                      <a:gd name="T8" fmla="*/ 7 w 32"/>
                      <a:gd name="T9" fmla="*/ 31 h 31"/>
                    </a:gdLst>
                    <a:ahLst/>
                    <a:cxnLst>
                      <a:cxn ang="0">
                        <a:pos x="T0" y="T1"/>
                      </a:cxn>
                      <a:cxn ang="0">
                        <a:pos x="T2" y="T3"/>
                      </a:cxn>
                      <a:cxn ang="0">
                        <a:pos x="T4" y="T5"/>
                      </a:cxn>
                      <a:cxn ang="0">
                        <a:pos x="T6" y="T7"/>
                      </a:cxn>
                      <a:cxn ang="0">
                        <a:pos x="T8" y="T9"/>
                      </a:cxn>
                    </a:cxnLst>
                    <a:rect l="0" t="0" r="r" b="b"/>
                    <a:pathLst>
                      <a:path w="32" h="31">
                        <a:moveTo>
                          <a:pt x="7" y="31"/>
                        </a:moveTo>
                        <a:cubicBezTo>
                          <a:pt x="32" y="31"/>
                          <a:pt x="32" y="31"/>
                          <a:pt x="32" y="31"/>
                        </a:cubicBezTo>
                        <a:cubicBezTo>
                          <a:pt x="0" y="0"/>
                          <a:pt x="0" y="0"/>
                          <a:pt x="0" y="0"/>
                        </a:cubicBezTo>
                        <a:cubicBezTo>
                          <a:pt x="0" y="25"/>
                          <a:pt x="0" y="25"/>
                          <a:pt x="0" y="25"/>
                        </a:cubicBezTo>
                        <a:cubicBezTo>
                          <a:pt x="0" y="29"/>
                          <a:pt x="3" y="31"/>
                          <a:pt x="7" y="31"/>
                        </a:cubicBezTo>
                        <a:close/>
                      </a:path>
                    </a:pathLst>
                  </a:custGeom>
                  <a:solidFill>
                    <a:srgbClr val="798BB3"/>
                  </a:solid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6">
                    <a:extLst>
                      <a:ext uri="{FF2B5EF4-FFF2-40B4-BE49-F238E27FC236}">
                        <a16:creationId xmlns:a16="http://schemas.microsoft.com/office/drawing/2014/main" id="{0B1CFB2A-D84A-4F0F-8C6C-AB7CB2E322E2}"/>
                      </a:ext>
                    </a:extLst>
                  </p:cNvPr>
                  <p:cNvSpPr>
                    <a:spLocks noEditPoints="1"/>
                  </p:cNvSpPr>
                  <p:nvPr/>
                </p:nvSpPr>
                <p:spPr bwMode="auto">
                  <a:xfrm>
                    <a:off x="1671638" y="1406525"/>
                    <a:ext cx="344487" cy="469900"/>
                  </a:xfrm>
                  <a:custGeom>
                    <a:avLst/>
                    <a:gdLst>
                      <a:gd name="T0" fmla="*/ 76 w 103"/>
                      <a:gd name="T1" fmla="*/ 38 h 142"/>
                      <a:gd name="T2" fmla="*/ 65 w 103"/>
                      <a:gd name="T3" fmla="*/ 28 h 142"/>
                      <a:gd name="T4" fmla="*/ 65 w 103"/>
                      <a:gd name="T5" fmla="*/ 0 h 142"/>
                      <a:gd name="T6" fmla="*/ 6 w 103"/>
                      <a:gd name="T7" fmla="*/ 0 h 142"/>
                      <a:gd name="T8" fmla="*/ 0 w 103"/>
                      <a:gd name="T9" fmla="*/ 7 h 142"/>
                      <a:gd name="T10" fmla="*/ 0 w 103"/>
                      <a:gd name="T11" fmla="*/ 136 h 142"/>
                      <a:gd name="T12" fmla="*/ 6 w 103"/>
                      <a:gd name="T13" fmla="*/ 142 h 142"/>
                      <a:gd name="T14" fmla="*/ 97 w 103"/>
                      <a:gd name="T15" fmla="*/ 142 h 142"/>
                      <a:gd name="T16" fmla="*/ 103 w 103"/>
                      <a:gd name="T17" fmla="*/ 136 h 142"/>
                      <a:gd name="T18" fmla="*/ 103 w 103"/>
                      <a:gd name="T19" fmla="*/ 38 h 142"/>
                      <a:gd name="T20" fmla="*/ 76 w 103"/>
                      <a:gd name="T21" fmla="*/ 38 h 142"/>
                      <a:gd name="T22" fmla="*/ 87 w 103"/>
                      <a:gd name="T23" fmla="*/ 123 h 142"/>
                      <a:gd name="T24" fmla="*/ 16 w 103"/>
                      <a:gd name="T25" fmla="*/ 123 h 142"/>
                      <a:gd name="T26" fmla="*/ 12 w 103"/>
                      <a:gd name="T27" fmla="*/ 120 h 142"/>
                      <a:gd name="T28" fmla="*/ 16 w 103"/>
                      <a:gd name="T29" fmla="*/ 116 h 142"/>
                      <a:gd name="T30" fmla="*/ 87 w 103"/>
                      <a:gd name="T31" fmla="*/ 116 h 142"/>
                      <a:gd name="T32" fmla="*/ 91 w 103"/>
                      <a:gd name="T33" fmla="*/ 120 h 142"/>
                      <a:gd name="T34" fmla="*/ 87 w 103"/>
                      <a:gd name="T35" fmla="*/ 123 h 142"/>
                      <a:gd name="T36" fmla="*/ 87 w 103"/>
                      <a:gd name="T37" fmla="*/ 93 h 142"/>
                      <a:gd name="T38" fmla="*/ 16 w 103"/>
                      <a:gd name="T39" fmla="*/ 93 h 142"/>
                      <a:gd name="T40" fmla="*/ 12 w 103"/>
                      <a:gd name="T41" fmla="*/ 90 h 142"/>
                      <a:gd name="T42" fmla="*/ 16 w 103"/>
                      <a:gd name="T43" fmla="*/ 87 h 142"/>
                      <a:gd name="T44" fmla="*/ 87 w 103"/>
                      <a:gd name="T45" fmla="*/ 87 h 142"/>
                      <a:gd name="T46" fmla="*/ 91 w 103"/>
                      <a:gd name="T47" fmla="*/ 90 h 142"/>
                      <a:gd name="T48" fmla="*/ 87 w 103"/>
                      <a:gd name="T49" fmla="*/ 93 h 142"/>
                      <a:gd name="T50" fmla="*/ 87 w 103"/>
                      <a:gd name="T51" fmla="*/ 64 h 142"/>
                      <a:gd name="T52" fmla="*/ 16 w 103"/>
                      <a:gd name="T53" fmla="*/ 64 h 142"/>
                      <a:gd name="T54" fmla="*/ 12 w 103"/>
                      <a:gd name="T55" fmla="*/ 61 h 142"/>
                      <a:gd name="T56" fmla="*/ 16 w 103"/>
                      <a:gd name="T57" fmla="*/ 58 h 142"/>
                      <a:gd name="T58" fmla="*/ 87 w 103"/>
                      <a:gd name="T59" fmla="*/ 58 h 142"/>
                      <a:gd name="T60" fmla="*/ 91 w 103"/>
                      <a:gd name="T61" fmla="*/ 61 h 142"/>
                      <a:gd name="T62" fmla="*/ 87 w 103"/>
                      <a:gd name="T6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42">
                        <a:moveTo>
                          <a:pt x="76" y="38"/>
                        </a:moveTo>
                        <a:cubicBezTo>
                          <a:pt x="70" y="38"/>
                          <a:pt x="65" y="34"/>
                          <a:pt x="65" y="28"/>
                        </a:cubicBezTo>
                        <a:cubicBezTo>
                          <a:pt x="65" y="0"/>
                          <a:pt x="65" y="0"/>
                          <a:pt x="65" y="0"/>
                        </a:cubicBezTo>
                        <a:cubicBezTo>
                          <a:pt x="6" y="0"/>
                          <a:pt x="6" y="0"/>
                          <a:pt x="6" y="0"/>
                        </a:cubicBezTo>
                        <a:cubicBezTo>
                          <a:pt x="3" y="0"/>
                          <a:pt x="0" y="3"/>
                          <a:pt x="0" y="7"/>
                        </a:cubicBezTo>
                        <a:cubicBezTo>
                          <a:pt x="0" y="136"/>
                          <a:pt x="0" y="136"/>
                          <a:pt x="0" y="136"/>
                        </a:cubicBezTo>
                        <a:cubicBezTo>
                          <a:pt x="0" y="139"/>
                          <a:pt x="3" y="142"/>
                          <a:pt x="6" y="142"/>
                        </a:cubicBezTo>
                        <a:cubicBezTo>
                          <a:pt x="97" y="142"/>
                          <a:pt x="97" y="142"/>
                          <a:pt x="97" y="142"/>
                        </a:cubicBezTo>
                        <a:cubicBezTo>
                          <a:pt x="101" y="142"/>
                          <a:pt x="103" y="139"/>
                          <a:pt x="103" y="136"/>
                        </a:cubicBezTo>
                        <a:cubicBezTo>
                          <a:pt x="103" y="38"/>
                          <a:pt x="103" y="38"/>
                          <a:pt x="103" y="38"/>
                        </a:cubicBezTo>
                        <a:lnTo>
                          <a:pt x="76" y="38"/>
                        </a:lnTo>
                        <a:close/>
                        <a:moveTo>
                          <a:pt x="87" y="123"/>
                        </a:moveTo>
                        <a:cubicBezTo>
                          <a:pt x="16" y="123"/>
                          <a:pt x="16" y="123"/>
                          <a:pt x="16" y="123"/>
                        </a:cubicBezTo>
                        <a:cubicBezTo>
                          <a:pt x="14" y="123"/>
                          <a:pt x="12" y="121"/>
                          <a:pt x="12" y="120"/>
                        </a:cubicBezTo>
                        <a:cubicBezTo>
                          <a:pt x="12" y="118"/>
                          <a:pt x="14" y="116"/>
                          <a:pt x="16" y="116"/>
                        </a:cubicBezTo>
                        <a:cubicBezTo>
                          <a:pt x="87" y="116"/>
                          <a:pt x="87" y="116"/>
                          <a:pt x="87" y="116"/>
                        </a:cubicBezTo>
                        <a:cubicBezTo>
                          <a:pt x="89" y="116"/>
                          <a:pt x="91" y="118"/>
                          <a:pt x="91" y="120"/>
                        </a:cubicBezTo>
                        <a:cubicBezTo>
                          <a:pt x="91" y="121"/>
                          <a:pt x="89" y="123"/>
                          <a:pt x="87" y="123"/>
                        </a:cubicBezTo>
                        <a:close/>
                        <a:moveTo>
                          <a:pt x="87" y="93"/>
                        </a:moveTo>
                        <a:cubicBezTo>
                          <a:pt x="16" y="93"/>
                          <a:pt x="16" y="93"/>
                          <a:pt x="16" y="93"/>
                        </a:cubicBezTo>
                        <a:cubicBezTo>
                          <a:pt x="14" y="93"/>
                          <a:pt x="12" y="92"/>
                          <a:pt x="12" y="90"/>
                        </a:cubicBezTo>
                        <a:cubicBezTo>
                          <a:pt x="12" y="88"/>
                          <a:pt x="14" y="87"/>
                          <a:pt x="16" y="87"/>
                        </a:cubicBezTo>
                        <a:cubicBezTo>
                          <a:pt x="87" y="87"/>
                          <a:pt x="87" y="87"/>
                          <a:pt x="87" y="87"/>
                        </a:cubicBezTo>
                        <a:cubicBezTo>
                          <a:pt x="89" y="87"/>
                          <a:pt x="91" y="88"/>
                          <a:pt x="91" y="90"/>
                        </a:cubicBezTo>
                        <a:cubicBezTo>
                          <a:pt x="91" y="92"/>
                          <a:pt x="89" y="93"/>
                          <a:pt x="87" y="93"/>
                        </a:cubicBezTo>
                        <a:close/>
                        <a:moveTo>
                          <a:pt x="87" y="64"/>
                        </a:moveTo>
                        <a:cubicBezTo>
                          <a:pt x="16" y="64"/>
                          <a:pt x="16" y="64"/>
                          <a:pt x="16" y="64"/>
                        </a:cubicBezTo>
                        <a:cubicBezTo>
                          <a:pt x="14" y="64"/>
                          <a:pt x="12" y="62"/>
                          <a:pt x="12" y="61"/>
                        </a:cubicBezTo>
                        <a:cubicBezTo>
                          <a:pt x="12" y="59"/>
                          <a:pt x="14" y="58"/>
                          <a:pt x="16" y="58"/>
                        </a:cubicBezTo>
                        <a:cubicBezTo>
                          <a:pt x="87" y="58"/>
                          <a:pt x="87" y="58"/>
                          <a:pt x="87" y="58"/>
                        </a:cubicBezTo>
                        <a:cubicBezTo>
                          <a:pt x="89" y="58"/>
                          <a:pt x="91" y="59"/>
                          <a:pt x="91" y="61"/>
                        </a:cubicBezTo>
                        <a:cubicBezTo>
                          <a:pt x="91" y="62"/>
                          <a:pt x="89" y="64"/>
                          <a:pt x="87" y="64"/>
                        </a:cubicBezTo>
                        <a:close/>
                      </a:path>
                    </a:pathLst>
                  </a:custGeom>
                  <a:solidFill>
                    <a:srgbClr val="798BB3"/>
                  </a:solid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5" name="Gruppieren 124">
                  <a:extLst>
                    <a:ext uri="{FF2B5EF4-FFF2-40B4-BE49-F238E27FC236}">
                      <a16:creationId xmlns:a16="http://schemas.microsoft.com/office/drawing/2014/main" id="{9179D0A8-A8D6-4F52-B1F1-4AB0EFAB4624}"/>
                    </a:ext>
                  </a:extLst>
                </p:cNvPr>
                <p:cNvGrpSpPr/>
                <p:nvPr/>
              </p:nvGrpSpPr>
              <p:grpSpPr>
                <a:xfrm>
                  <a:off x="6526355" y="3778861"/>
                  <a:ext cx="212199" cy="286773"/>
                  <a:chOff x="6526355" y="3778861"/>
                  <a:chExt cx="212199" cy="286773"/>
                </a:xfrm>
              </p:grpSpPr>
              <p:sp>
                <p:nvSpPr>
                  <p:cNvPr id="44" name="Freeform 57">
                    <a:extLst>
                      <a:ext uri="{FF2B5EF4-FFF2-40B4-BE49-F238E27FC236}">
                        <a16:creationId xmlns:a16="http://schemas.microsoft.com/office/drawing/2014/main" id="{7396D1A1-56B2-4B20-80CF-DA4996B92DCF}"/>
                      </a:ext>
                    </a:extLst>
                  </p:cNvPr>
                  <p:cNvSpPr>
                    <a:spLocks/>
                  </p:cNvSpPr>
                  <p:nvPr/>
                </p:nvSpPr>
                <p:spPr bwMode="auto">
                  <a:xfrm>
                    <a:off x="6526355" y="3778861"/>
                    <a:ext cx="212199" cy="63812"/>
                  </a:xfrm>
                  <a:custGeom>
                    <a:avLst/>
                    <a:gdLst>
                      <a:gd name="T0" fmla="*/ 1029 w 1105"/>
                      <a:gd name="T1" fmla="*/ 185 h 332"/>
                      <a:gd name="T2" fmla="*/ 1024 w 1105"/>
                      <a:gd name="T3" fmla="*/ 185 h 332"/>
                      <a:gd name="T4" fmla="*/ 540 w 1105"/>
                      <a:gd name="T5" fmla="*/ 0 h 332"/>
                      <a:gd name="T6" fmla="*/ 33 w 1105"/>
                      <a:gd name="T7" fmla="*/ 204 h 332"/>
                      <a:gd name="T8" fmla="*/ 0 w 1105"/>
                      <a:gd name="T9" fmla="*/ 242 h 332"/>
                      <a:gd name="T10" fmla="*/ 71 w 1105"/>
                      <a:gd name="T11" fmla="*/ 313 h 332"/>
                      <a:gd name="T12" fmla="*/ 110 w 1105"/>
                      <a:gd name="T13" fmla="*/ 275 h 332"/>
                      <a:gd name="T14" fmla="*/ 540 w 1105"/>
                      <a:gd name="T15" fmla="*/ 99 h 332"/>
                      <a:gd name="T16" fmla="*/ 952 w 1105"/>
                      <a:gd name="T17" fmla="*/ 256 h 332"/>
                      <a:gd name="T18" fmla="*/ 952 w 1105"/>
                      <a:gd name="T19" fmla="*/ 256 h 332"/>
                      <a:gd name="T20" fmla="*/ 880 w 1105"/>
                      <a:gd name="T21" fmla="*/ 332 h 332"/>
                      <a:gd name="T22" fmla="*/ 1105 w 1105"/>
                      <a:gd name="T23" fmla="*/ 332 h 332"/>
                      <a:gd name="T24" fmla="*/ 1105 w 1105"/>
                      <a:gd name="T25" fmla="*/ 109 h 332"/>
                      <a:gd name="T26" fmla="*/ 1029 w 1105"/>
                      <a:gd name="T27" fmla="*/ 185 h 332"/>
                      <a:gd name="T28" fmla="*/ 1029 w 1105"/>
                      <a:gd name="T29" fmla="*/ 18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2">
                        <a:moveTo>
                          <a:pt x="1029" y="185"/>
                        </a:moveTo>
                        <a:cubicBezTo>
                          <a:pt x="1024" y="185"/>
                          <a:pt x="1024" y="185"/>
                          <a:pt x="1024" y="185"/>
                        </a:cubicBezTo>
                        <a:cubicBezTo>
                          <a:pt x="895" y="62"/>
                          <a:pt x="722" y="0"/>
                          <a:pt x="540" y="0"/>
                        </a:cubicBezTo>
                        <a:cubicBezTo>
                          <a:pt x="349" y="0"/>
                          <a:pt x="172" y="71"/>
                          <a:pt x="33" y="204"/>
                        </a:cubicBezTo>
                        <a:cubicBezTo>
                          <a:pt x="0" y="242"/>
                          <a:pt x="0" y="242"/>
                          <a:pt x="0" y="242"/>
                        </a:cubicBezTo>
                        <a:cubicBezTo>
                          <a:pt x="71" y="313"/>
                          <a:pt x="71" y="313"/>
                          <a:pt x="71" y="313"/>
                        </a:cubicBezTo>
                        <a:cubicBezTo>
                          <a:pt x="110" y="275"/>
                          <a:pt x="110" y="275"/>
                          <a:pt x="110" y="275"/>
                        </a:cubicBezTo>
                        <a:cubicBezTo>
                          <a:pt x="225" y="161"/>
                          <a:pt x="378" y="99"/>
                          <a:pt x="540" y="99"/>
                        </a:cubicBezTo>
                        <a:cubicBezTo>
                          <a:pt x="694" y="99"/>
                          <a:pt x="842" y="156"/>
                          <a:pt x="952" y="256"/>
                        </a:cubicBezTo>
                        <a:cubicBezTo>
                          <a:pt x="952" y="256"/>
                          <a:pt x="952" y="256"/>
                          <a:pt x="952" y="256"/>
                        </a:cubicBezTo>
                        <a:cubicBezTo>
                          <a:pt x="880" y="332"/>
                          <a:pt x="880" y="332"/>
                          <a:pt x="880" y="332"/>
                        </a:cubicBezTo>
                        <a:cubicBezTo>
                          <a:pt x="1105" y="332"/>
                          <a:pt x="1105" y="332"/>
                          <a:pt x="1105" y="332"/>
                        </a:cubicBezTo>
                        <a:cubicBezTo>
                          <a:pt x="1105" y="109"/>
                          <a:pt x="1105" y="109"/>
                          <a:pt x="1105" y="109"/>
                        </a:cubicBezTo>
                        <a:cubicBezTo>
                          <a:pt x="1029" y="185"/>
                          <a:pt x="1029" y="185"/>
                          <a:pt x="1029" y="185"/>
                        </a:cubicBezTo>
                        <a:cubicBezTo>
                          <a:pt x="1029" y="185"/>
                          <a:pt x="1029" y="185"/>
                          <a:pt x="1029" y="185"/>
                        </a:cubicBezTo>
                        <a:close/>
                      </a:path>
                    </a:pathLst>
                  </a:custGeom>
                  <a:solidFill>
                    <a:srgbClr val="E4E8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59">
                    <a:extLst>
                      <a:ext uri="{FF2B5EF4-FFF2-40B4-BE49-F238E27FC236}">
                        <a16:creationId xmlns:a16="http://schemas.microsoft.com/office/drawing/2014/main" id="{437D141C-FD4C-4DF0-A583-265BCCCE2920}"/>
                      </a:ext>
                    </a:extLst>
                  </p:cNvPr>
                  <p:cNvSpPr>
                    <a:spLocks/>
                  </p:cNvSpPr>
                  <p:nvPr/>
                </p:nvSpPr>
                <p:spPr bwMode="auto">
                  <a:xfrm>
                    <a:off x="6526355" y="4002040"/>
                    <a:ext cx="212199" cy="63594"/>
                  </a:xfrm>
                  <a:custGeom>
                    <a:avLst/>
                    <a:gdLst>
                      <a:gd name="T0" fmla="*/ 76 w 1105"/>
                      <a:gd name="T1" fmla="*/ 146 h 331"/>
                      <a:gd name="T2" fmla="*/ 81 w 1105"/>
                      <a:gd name="T3" fmla="*/ 146 h 331"/>
                      <a:gd name="T4" fmla="*/ 564 w 1105"/>
                      <a:gd name="T5" fmla="*/ 331 h 331"/>
                      <a:gd name="T6" fmla="*/ 1072 w 1105"/>
                      <a:gd name="T7" fmla="*/ 127 h 331"/>
                      <a:gd name="T8" fmla="*/ 1105 w 1105"/>
                      <a:gd name="T9" fmla="*/ 90 h 331"/>
                      <a:gd name="T10" fmla="*/ 1033 w 1105"/>
                      <a:gd name="T11" fmla="*/ 19 h 331"/>
                      <a:gd name="T12" fmla="*/ 995 w 1105"/>
                      <a:gd name="T13" fmla="*/ 56 h 331"/>
                      <a:gd name="T14" fmla="*/ 564 w 1105"/>
                      <a:gd name="T15" fmla="*/ 232 h 331"/>
                      <a:gd name="T16" fmla="*/ 153 w 1105"/>
                      <a:gd name="T17" fmla="*/ 75 h 331"/>
                      <a:gd name="T18" fmla="*/ 153 w 1105"/>
                      <a:gd name="T19" fmla="*/ 75 h 331"/>
                      <a:gd name="T20" fmla="*/ 225 w 1105"/>
                      <a:gd name="T21" fmla="*/ 0 h 331"/>
                      <a:gd name="T22" fmla="*/ 0 w 1105"/>
                      <a:gd name="T23" fmla="*/ 0 h 331"/>
                      <a:gd name="T24" fmla="*/ 0 w 1105"/>
                      <a:gd name="T25" fmla="*/ 222 h 331"/>
                      <a:gd name="T26" fmla="*/ 76 w 1105"/>
                      <a:gd name="T27" fmla="*/ 146 h 331"/>
                      <a:gd name="T28" fmla="*/ 76 w 1105"/>
                      <a:gd name="T29" fmla="*/ 1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1">
                        <a:moveTo>
                          <a:pt x="76" y="146"/>
                        </a:moveTo>
                        <a:cubicBezTo>
                          <a:pt x="81" y="146"/>
                          <a:pt x="81" y="146"/>
                          <a:pt x="81" y="146"/>
                        </a:cubicBezTo>
                        <a:cubicBezTo>
                          <a:pt x="210" y="270"/>
                          <a:pt x="383" y="331"/>
                          <a:pt x="564" y="331"/>
                        </a:cubicBezTo>
                        <a:cubicBezTo>
                          <a:pt x="756" y="331"/>
                          <a:pt x="933" y="260"/>
                          <a:pt x="1072" y="127"/>
                        </a:cubicBezTo>
                        <a:cubicBezTo>
                          <a:pt x="1105" y="90"/>
                          <a:pt x="1105" y="90"/>
                          <a:pt x="1105" y="90"/>
                        </a:cubicBezTo>
                        <a:cubicBezTo>
                          <a:pt x="1033" y="19"/>
                          <a:pt x="1033" y="19"/>
                          <a:pt x="1033" y="19"/>
                        </a:cubicBezTo>
                        <a:cubicBezTo>
                          <a:pt x="995" y="56"/>
                          <a:pt x="995" y="56"/>
                          <a:pt x="995" y="56"/>
                        </a:cubicBezTo>
                        <a:cubicBezTo>
                          <a:pt x="880" y="170"/>
                          <a:pt x="727" y="232"/>
                          <a:pt x="564" y="232"/>
                        </a:cubicBezTo>
                        <a:cubicBezTo>
                          <a:pt x="411" y="232"/>
                          <a:pt x="263" y="175"/>
                          <a:pt x="153" y="75"/>
                        </a:cubicBezTo>
                        <a:cubicBezTo>
                          <a:pt x="153" y="75"/>
                          <a:pt x="153" y="75"/>
                          <a:pt x="153" y="75"/>
                        </a:cubicBezTo>
                        <a:cubicBezTo>
                          <a:pt x="225" y="0"/>
                          <a:pt x="225" y="0"/>
                          <a:pt x="225" y="0"/>
                        </a:cubicBezTo>
                        <a:cubicBezTo>
                          <a:pt x="0" y="0"/>
                          <a:pt x="0" y="0"/>
                          <a:pt x="0" y="0"/>
                        </a:cubicBezTo>
                        <a:cubicBezTo>
                          <a:pt x="0" y="222"/>
                          <a:pt x="0" y="222"/>
                          <a:pt x="0" y="222"/>
                        </a:cubicBezTo>
                        <a:cubicBezTo>
                          <a:pt x="76" y="146"/>
                          <a:pt x="76" y="146"/>
                          <a:pt x="76" y="146"/>
                        </a:cubicBezTo>
                        <a:cubicBezTo>
                          <a:pt x="76" y="146"/>
                          <a:pt x="76" y="146"/>
                          <a:pt x="76" y="146"/>
                        </a:cubicBezTo>
                        <a:close/>
                      </a:path>
                    </a:pathLst>
                  </a:custGeom>
                  <a:solidFill>
                    <a:srgbClr val="E4E8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0" name="Ellipse 119">
                    <a:extLst>
                      <a:ext uri="{FF2B5EF4-FFF2-40B4-BE49-F238E27FC236}">
                        <a16:creationId xmlns:a16="http://schemas.microsoft.com/office/drawing/2014/main" id="{3FAD5D7E-C3D1-44BE-B69A-5227A74885BE}"/>
                      </a:ext>
                    </a:extLst>
                  </p:cNvPr>
                  <p:cNvSpPr/>
                  <p:nvPr/>
                </p:nvSpPr>
                <p:spPr bwMode="gray">
                  <a:xfrm>
                    <a:off x="6557989" y="3846152"/>
                    <a:ext cx="151200" cy="151200"/>
                  </a:xfrm>
                  <a:prstGeom prst="ellipse">
                    <a:avLst/>
                  </a:prstGeom>
                  <a:solidFill>
                    <a:srgbClr val="E4E8F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28" name="Gruppieren 127">
                <a:extLst>
                  <a:ext uri="{FF2B5EF4-FFF2-40B4-BE49-F238E27FC236}">
                    <a16:creationId xmlns:a16="http://schemas.microsoft.com/office/drawing/2014/main" id="{0E9FE1DA-D594-47D2-B5B3-B824D7F694DB}"/>
                  </a:ext>
                </a:extLst>
              </p:cNvPr>
              <p:cNvGrpSpPr/>
              <p:nvPr/>
            </p:nvGrpSpPr>
            <p:grpSpPr>
              <a:xfrm>
                <a:off x="7196744" y="3340680"/>
                <a:ext cx="349218" cy="476353"/>
                <a:chOff x="7196744" y="3340680"/>
                <a:chExt cx="349218" cy="476353"/>
              </a:xfrm>
            </p:grpSpPr>
            <p:grpSp>
              <p:nvGrpSpPr>
                <p:cNvPr id="55" name="Gruppieren 54">
                  <a:extLst>
                    <a:ext uri="{FF2B5EF4-FFF2-40B4-BE49-F238E27FC236}">
                      <a16:creationId xmlns:a16="http://schemas.microsoft.com/office/drawing/2014/main" id="{72B1E58E-9E0D-4005-94A0-B2F9F21976B5}"/>
                    </a:ext>
                  </a:extLst>
                </p:cNvPr>
                <p:cNvGrpSpPr>
                  <a:grpSpLocks noChangeAspect="1"/>
                </p:cNvGrpSpPr>
                <p:nvPr/>
              </p:nvGrpSpPr>
              <p:grpSpPr>
                <a:xfrm>
                  <a:off x="7196744" y="3340680"/>
                  <a:ext cx="349218" cy="476353"/>
                  <a:chOff x="1671638" y="1406525"/>
                  <a:chExt cx="344487" cy="469900"/>
                </a:xfrm>
                <a:solidFill>
                  <a:schemeClr val="accent1"/>
                </a:solidFill>
              </p:grpSpPr>
              <p:sp>
                <p:nvSpPr>
                  <p:cNvPr id="57" name="Freeform 5">
                    <a:extLst>
                      <a:ext uri="{FF2B5EF4-FFF2-40B4-BE49-F238E27FC236}">
                        <a16:creationId xmlns:a16="http://schemas.microsoft.com/office/drawing/2014/main" id="{33F72AE2-0E05-4095-9A46-14BE828B2107}"/>
                      </a:ext>
                    </a:extLst>
                  </p:cNvPr>
                  <p:cNvSpPr>
                    <a:spLocks/>
                  </p:cNvSpPr>
                  <p:nvPr/>
                </p:nvSpPr>
                <p:spPr bwMode="auto">
                  <a:xfrm>
                    <a:off x="1901825" y="1416050"/>
                    <a:ext cx="107950" cy="103188"/>
                  </a:xfrm>
                  <a:custGeom>
                    <a:avLst/>
                    <a:gdLst>
                      <a:gd name="T0" fmla="*/ 7 w 32"/>
                      <a:gd name="T1" fmla="*/ 31 h 31"/>
                      <a:gd name="T2" fmla="*/ 32 w 32"/>
                      <a:gd name="T3" fmla="*/ 31 h 31"/>
                      <a:gd name="T4" fmla="*/ 0 w 32"/>
                      <a:gd name="T5" fmla="*/ 0 h 31"/>
                      <a:gd name="T6" fmla="*/ 0 w 32"/>
                      <a:gd name="T7" fmla="*/ 25 h 31"/>
                      <a:gd name="T8" fmla="*/ 7 w 32"/>
                      <a:gd name="T9" fmla="*/ 31 h 31"/>
                    </a:gdLst>
                    <a:ahLst/>
                    <a:cxnLst>
                      <a:cxn ang="0">
                        <a:pos x="T0" y="T1"/>
                      </a:cxn>
                      <a:cxn ang="0">
                        <a:pos x="T2" y="T3"/>
                      </a:cxn>
                      <a:cxn ang="0">
                        <a:pos x="T4" y="T5"/>
                      </a:cxn>
                      <a:cxn ang="0">
                        <a:pos x="T6" y="T7"/>
                      </a:cxn>
                      <a:cxn ang="0">
                        <a:pos x="T8" y="T9"/>
                      </a:cxn>
                    </a:cxnLst>
                    <a:rect l="0" t="0" r="r" b="b"/>
                    <a:pathLst>
                      <a:path w="32" h="31">
                        <a:moveTo>
                          <a:pt x="7" y="31"/>
                        </a:moveTo>
                        <a:cubicBezTo>
                          <a:pt x="32" y="31"/>
                          <a:pt x="32" y="31"/>
                          <a:pt x="32" y="31"/>
                        </a:cubicBezTo>
                        <a:cubicBezTo>
                          <a:pt x="0" y="0"/>
                          <a:pt x="0" y="0"/>
                          <a:pt x="0" y="0"/>
                        </a:cubicBezTo>
                        <a:cubicBezTo>
                          <a:pt x="0" y="25"/>
                          <a:pt x="0" y="25"/>
                          <a:pt x="0" y="25"/>
                        </a:cubicBezTo>
                        <a:cubicBezTo>
                          <a:pt x="0" y="29"/>
                          <a:pt x="3" y="31"/>
                          <a:pt x="7" y="31"/>
                        </a:cubicBezTo>
                        <a:close/>
                      </a:path>
                    </a:pathLst>
                  </a:custGeom>
                  <a:solidFill>
                    <a:srgbClr val="798BB3"/>
                  </a:solid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8" name="Freeform 6">
                    <a:extLst>
                      <a:ext uri="{FF2B5EF4-FFF2-40B4-BE49-F238E27FC236}">
                        <a16:creationId xmlns:a16="http://schemas.microsoft.com/office/drawing/2014/main" id="{1E832BB6-B1D5-4B36-84FA-5F45F5812F89}"/>
                      </a:ext>
                    </a:extLst>
                  </p:cNvPr>
                  <p:cNvSpPr>
                    <a:spLocks noEditPoints="1"/>
                  </p:cNvSpPr>
                  <p:nvPr/>
                </p:nvSpPr>
                <p:spPr bwMode="auto">
                  <a:xfrm>
                    <a:off x="1671638" y="1406525"/>
                    <a:ext cx="344487" cy="469900"/>
                  </a:xfrm>
                  <a:custGeom>
                    <a:avLst/>
                    <a:gdLst>
                      <a:gd name="T0" fmla="*/ 76 w 103"/>
                      <a:gd name="T1" fmla="*/ 38 h 142"/>
                      <a:gd name="T2" fmla="*/ 65 w 103"/>
                      <a:gd name="T3" fmla="*/ 28 h 142"/>
                      <a:gd name="T4" fmla="*/ 65 w 103"/>
                      <a:gd name="T5" fmla="*/ 0 h 142"/>
                      <a:gd name="T6" fmla="*/ 6 w 103"/>
                      <a:gd name="T7" fmla="*/ 0 h 142"/>
                      <a:gd name="T8" fmla="*/ 0 w 103"/>
                      <a:gd name="T9" fmla="*/ 7 h 142"/>
                      <a:gd name="T10" fmla="*/ 0 w 103"/>
                      <a:gd name="T11" fmla="*/ 136 h 142"/>
                      <a:gd name="T12" fmla="*/ 6 w 103"/>
                      <a:gd name="T13" fmla="*/ 142 h 142"/>
                      <a:gd name="T14" fmla="*/ 97 w 103"/>
                      <a:gd name="T15" fmla="*/ 142 h 142"/>
                      <a:gd name="T16" fmla="*/ 103 w 103"/>
                      <a:gd name="T17" fmla="*/ 136 h 142"/>
                      <a:gd name="T18" fmla="*/ 103 w 103"/>
                      <a:gd name="T19" fmla="*/ 38 h 142"/>
                      <a:gd name="T20" fmla="*/ 76 w 103"/>
                      <a:gd name="T21" fmla="*/ 38 h 142"/>
                      <a:gd name="T22" fmla="*/ 87 w 103"/>
                      <a:gd name="T23" fmla="*/ 123 h 142"/>
                      <a:gd name="T24" fmla="*/ 16 w 103"/>
                      <a:gd name="T25" fmla="*/ 123 h 142"/>
                      <a:gd name="T26" fmla="*/ 12 w 103"/>
                      <a:gd name="T27" fmla="*/ 120 h 142"/>
                      <a:gd name="T28" fmla="*/ 16 w 103"/>
                      <a:gd name="T29" fmla="*/ 116 h 142"/>
                      <a:gd name="T30" fmla="*/ 87 w 103"/>
                      <a:gd name="T31" fmla="*/ 116 h 142"/>
                      <a:gd name="T32" fmla="*/ 91 w 103"/>
                      <a:gd name="T33" fmla="*/ 120 h 142"/>
                      <a:gd name="T34" fmla="*/ 87 w 103"/>
                      <a:gd name="T35" fmla="*/ 123 h 142"/>
                      <a:gd name="T36" fmla="*/ 87 w 103"/>
                      <a:gd name="T37" fmla="*/ 93 h 142"/>
                      <a:gd name="T38" fmla="*/ 16 w 103"/>
                      <a:gd name="T39" fmla="*/ 93 h 142"/>
                      <a:gd name="T40" fmla="*/ 12 w 103"/>
                      <a:gd name="T41" fmla="*/ 90 h 142"/>
                      <a:gd name="T42" fmla="*/ 16 w 103"/>
                      <a:gd name="T43" fmla="*/ 87 h 142"/>
                      <a:gd name="T44" fmla="*/ 87 w 103"/>
                      <a:gd name="T45" fmla="*/ 87 h 142"/>
                      <a:gd name="T46" fmla="*/ 91 w 103"/>
                      <a:gd name="T47" fmla="*/ 90 h 142"/>
                      <a:gd name="T48" fmla="*/ 87 w 103"/>
                      <a:gd name="T49" fmla="*/ 93 h 142"/>
                      <a:gd name="T50" fmla="*/ 87 w 103"/>
                      <a:gd name="T51" fmla="*/ 64 h 142"/>
                      <a:gd name="T52" fmla="*/ 16 w 103"/>
                      <a:gd name="T53" fmla="*/ 64 h 142"/>
                      <a:gd name="T54" fmla="*/ 12 w 103"/>
                      <a:gd name="T55" fmla="*/ 61 h 142"/>
                      <a:gd name="T56" fmla="*/ 16 w 103"/>
                      <a:gd name="T57" fmla="*/ 58 h 142"/>
                      <a:gd name="T58" fmla="*/ 87 w 103"/>
                      <a:gd name="T59" fmla="*/ 58 h 142"/>
                      <a:gd name="T60" fmla="*/ 91 w 103"/>
                      <a:gd name="T61" fmla="*/ 61 h 142"/>
                      <a:gd name="T62" fmla="*/ 87 w 103"/>
                      <a:gd name="T6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42">
                        <a:moveTo>
                          <a:pt x="76" y="38"/>
                        </a:moveTo>
                        <a:cubicBezTo>
                          <a:pt x="70" y="38"/>
                          <a:pt x="65" y="34"/>
                          <a:pt x="65" y="28"/>
                        </a:cubicBezTo>
                        <a:cubicBezTo>
                          <a:pt x="65" y="0"/>
                          <a:pt x="65" y="0"/>
                          <a:pt x="65" y="0"/>
                        </a:cubicBezTo>
                        <a:cubicBezTo>
                          <a:pt x="6" y="0"/>
                          <a:pt x="6" y="0"/>
                          <a:pt x="6" y="0"/>
                        </a:cubicBezTo>
                        <a:cubicBezTo>
                          <a:pt x="3" y="0"/>
                          <a:pt x="0" y="3"/>
                          <a:pt x="0" y="7"/>
                        </a:cubicBezTo>
                        <a:cubicBezTo>
                          <a:pt x="0" y="136"/>
                          <a:pt x="0" y="136"/>
                          <a:pt x="0" y="136"/>
                        </a:cubicBezTo>
                        <a:cubicBezTo>
                          <a:pt x="0" y="139"/>
                          <a:pt x="3" y="142"/>
                          <a:pt x="6" y="142"/>
                        </a:cubicBezTo>
                        <a:cubicBezTo>
                          <a:pt x="97" y="142"/>
                          <a:pt x="97" y="142"/>
                          <a:pt x="97" y="142"/>
                        </a:cubicBezTo>
                        <a:cubicBezTo>
                          <a:pt x="101" y="142"/>
                          <a:pt x="103" y="139"/>
                          <a:pt x="103" y="136"/>
                        </a:cubicBezTo>
                        <a:cubicBezTo>
                          <a:pt x="103" y="38"/>
                          <a:pt x="103" y="38"/>
                          <a:pt x="103" y="38"/>
                        </a:cubicBezTo>
                        <a:lnTo>
                          <a:pt x="76" y="38"/>
                        </a:lnTo>
                        <a:close/>
                        <a:moveTo>
                          <a:pt x="87" y="123"/>
                        </a:moveTo>
                        <a:cubicBezTo>
                          <a:pt x="16" y="123"/>
                          <a:pt x="16" y="123"/>
                          <a:pt x="16" y="123"/>
                        </a:cubicBezTo>
                        <a:cubicBezTo>
                          <a:pt x="14" y="123"/>
                          <a:pt x="12" y="121"/>
                          <a:pt x="12" y="120"/>
                        </a:cubicBezTo>
                        <a:cubicBezTo>
                          <a:pt x="12" y="118"/>
                          <a:pt x="14" y="116"/>
                          <a:pt x="16" y="116"/>
                        </a:cubicBezTo>
                        <a:cubicBezTo>
                          <a:pt x="87" y="116"/>
                          <a:pt x="87" y="116"/>
                          <a:pt x="87" y="116"/>
                        </a:cubicBezTo>
                        <a:cubicBezTo>
                          <a:pt x="89" y="116"/>
                          <a:pt x="91" y="118"/>
                          <a:pt x="91" y="120"/>
                        </a:cubicBezTo>
                        <a:cubicBezTo>
                          <a:pt x="91" y="121"/>
                          <a:pt x="89" y="123"/>
                          <a:pt x="87" y="123"/>
                        </a:cubicBezTo>
                        <a:close/>
                        <a:moveTo>
                          <a:pt x="87" y="93"/>
                        </a:moveTo>
                        <a:cubicBezTo>
                          <a:pt x="16" y="93"/>
                          <a:pt x="16" y="93"/>
                          <a:pt x="16" y="93"/>
                        </a:cubicBezTo>
                        <a:cubicBezTo>
                          <a:pt x="14" y="93"/>
                          <a:pt x="12" y="92"/>
                          <a:pt x="12" y="90"/>
                        </a:cubicBezTo>
                        <a:cubicBezTo>
                          <a:pt x="12" y="88"/>
                          <a:pt x="14" y="87"/>
                          <a:pt x="16" y="87"/>
                        </a:cubicBezTo>
                        <a:cubicBezTo>
                          <a:pt x="87" y="87"/>
                          <a:pt x="87" y="87"/>
                          <a:pt x="87" y="87"/>
                        </a:cubicBezTo>
                        <a:cubicBezTo>
                          <a:pt x="89" y="87"/>
                          <a:pt x="91" y="88"/>
                          <a:pt x="91" y="90"/>
                        </a:cubicBezTo>
                        <a:cubicBezTo>
                          <a:pt x="91" y="92"/>
                          <a:pt x="89" y="93"/>
                          <a:pt x="87" y="93"/>
                        </a:cubicBezTo>
                        <a:close/>
                        <a:moveTo>
                          <a:pt x="87" y="64"/>
                        </a:moveTo>
                        <a:cubicBezTo>
                          <a:pt x="16" y="64"/>
                          <a:pt x="16" y="64"/>
                          <a:pt x="16" y="64"/>
                        </a:cubicBezTo>
                        <a:cubicBezTo>
                          <a:pt x="14" y="64"/>
                          <a:pt x="12" y="62"/>
                          <a:pt x="12" y="61"/>
                        </a:cubicBezTo>
                        <a:cubicBezTo>
                          <a:pt x="12" y="59"/>
                          <a:pt x="14" y="58"/>
                          <a:pt x="16" y="58"/>
                        </a:cubicBezTo>
                        <a:cubicBezTo>
                          <a:pt x="87" y="58"/>
                          <a:pt x="87" y="58"/>
                          <a:pt x="87" y="58"/>
                        </a:cubicBezTo>
                        <a:cubicBezTo>
                          <a:pt x="89" y="58"/>
                          <a:pt x="91" y="59"/>
                          <a:pt x="91" y="61"/>
                        </a:cubicBezTo>
                        <a:cubicBezTo>
                          <a:pt x="91" y="62"/>
                          <a:pt x="89" y="64"/>
                          <a:pt x="87" y="64"/>
                        </a:cubicBezTo>
                        <a:close/>
                      </a:path>
                    </a:pathLst>
                  </a:custGeom>
                  <a:solidFill>
                    <a:srgbClr val="798BB3"/>
                  </a:solid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7" name="Gruppieren 126">
                  <a:extLst>
                    <a:ext uri="{FF2B5EF4-FFF2-40B4-BE49-F238E27FC236}">
                      <a16:creationId xmlns:a16="http://schemas.microsoft.com/office/drawing/2014/main" id="{AD5FCAB6-69B2-44D3-89EA-8BCD0F5972B0}"/>
                    </a:ext>
                  </a:extLst>
                </p:cNvPr>
                <p:cNvGrpSpPr/>
                <p:nvPr/>
              </p:nvGrpSpPr>
              <p:grpSpPr>
                <a:xfrm>
                  <a:off x="7274844" y="3485047"/>
                  <a:ext cx="212199" cy="286773"/>
                  <a:chOff x="7274844" y="3485047"/>
                  <a:chExt cx="212199" cy="286773"/>
                </a:xfrm>
              </p:grpSpPr>
              <p:sp>
                <p:nvSpPr>
                  <p:cNvPr id="38" name="Freeform 57">
                    <a:extLst>
                      <a:ext uri="{FF2B5EF4-FFF2-40B4-BE49-F238E27FC236}">
                        <a16:creationId xmlns:a16="http://schemas.microsoft.com/office/drawing/2014/main" id="{5BD1C0FE-E2FA-4736-9F02-3B6935DB0C99}"/>
                      </a:ext>
                    </a:extLst>
                  </p:cNvPr>
                  <p:cNvSpPr>
                    <a:spLocks/>
                  </p:cNvSpPr>
                  <p:nvPr/>
                </p:nvSpPr>
                <p:spPr bwMode="auto">
                  <a:xfrm>
                    <a:off x="7274844" y="3485047"/>
                    <a:ext cx="212199" cy="63812"/>
                  </a:xfrm>
                  <a:custGeom>
                    <a:avLst/>
                    <a:gdLst>
                      <a:gd name="T0" fmla="*/ 1029 w 1105"/>
                      <a:gd name="T1" fmla="*/ 185 h 332"/>
                      <a:gd name="T2" fmla="*/ 1024 w 1105"/>
                      <a:gd name="T3" fmla="*/ 185 h 332"/>
                      <a:gd name="T4" fmla="*/ 540 w 1105"/>
                      <a:gd name="T5" fmla="*/ 0 h 332"/>
                      <a:gd name="T6" fmla="*/ 33 w 1105"/>
                      <a:gd name="T7" fmla="*/ 204 h 332"/>
                      <a:gd name="T8" fmla="*/ 0 w 1105"/>
                      <a:gd name="T9" fmla="*/ 242 h 332"/>
                      <a:gd name="T10" fmla="*/ 71 w 1105"/>
                      <a:gd name="T11" fmla="*/ 313 h 332"/>
                      <a:gd name="T12" fmla="*/ 110 w 1105"/>
                      <a:gd name="T13" fmla="*/ 275 h 332"/>
                      <a:gd name="T14" fmla="*/ 540 w 1105"/>
                      <a:gd name="T15" fmla="*/ 99 h 332"/>
                      <a:gd name="T16" fmla="*/ 952 w 1105"/>
                      <a:gd name="T17" fmla="*/ 256 h 332"/>
                      <a:gd name="T18" fmla="*/ 952 w 1105"/>
                      <a:gd name="T19" fmla="*/ 256 h 332"/>
                      <a:gd name="T20" fmla="*/ 880 w 1105"/>
                      <a:gd name="T21" fmla="*/ 332 h 332"/>
                      <a:gd name="T22" fmla="*/ 1105 w 1105"/>
                      <a:gd name="T23" fmla="*/ 332 h 332"/>
                      <a:gd name="T24" fmla="*/ 1105 w 1105"/>
                      <a:gd name="T25" fmla="*/ 109 h 332"/>
                      <a:gd name="T26" fmla="*/ 1029 w 1105"/>
                      <a:gd name="T27" fmla="*/ 185 h 332"/>
                      <a:gd name="T28" fmla="*/ 1029 w 1105"/>
                      <a:gd name="T29" fmla="*/ 18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2">
                        <a:moveTo>
                          <a:pt x="1029" y="185"/>
                        </a:moveTo>
                        <a:cubicBezTo>
                          <a:pt x="1024" y="185"/>
                          <a:pt x="1024" y="185"/>
                          <a:pt x="1024" y="185"/>
                        </a:cubicBezTo>
                        <a:cubicBezTo>
                          <a:pt x="895" y="62"/>
                          <a:pt x="722" y="0"/>
                          <a:pt x="540" y="0"/>
                        </a:cubicBezTo>
                        <a:cubicBezTo>
                          <a:pt x="349" y="0"/>
                          <a:pt x="172" y="71"/>
                          <a:pt x="33" y="204"/>
                        </a:cubicBezTo>
                        <a:cubicBezTo>
                          <a:pt x="0" y="242"/>
                          <a:pt x="0" y="242"/>
                          <a:pt x="0" y="242"/>
                        </a:cubicBezTo>
                        <a:cubicBezTo>
                          <a:pt x="71" y="313"/>
                          <a:pt x="71" y="313"/>
                          <a:pt x="71" y="313"/>
                        </a:cubicBezTo>
                        <a:cubicBezTo>
                          <a:pt x="110" y="275"/>
                          <a:pt x="110" y="275"/>
                          <a:pt x="110" y="275"/>
                        </a:cubicBezTo>
                        <a:cubicBezTo>
                          <a:pt x="225" y="161"/>
                          <a:pt x="378" y="99"/>
                          <a:pt x="540" y="99"/>
                        </a:cubicBezTo>
                        <a:cubicBezTo>
                          <a:pt x="694" y="99"/>
                          <a:pt x="842" y="156"/>
                          <a:pt x="952" y="256"/>
                        </a:cubicBezTo>
                        <a:cubicBezTo>
                          <a:pt x="952" y="256"/>
                          <a:pt x="952" y="256"/>
                          <a:pt x="952" y="256"/>
                        </a:cubicBezTo>
                        <a:cubicBezTo>
                          <a:pt x="880" y="332"/>
                          <a:pt x="880" y="332"/>
                          <a:pt x="880" y="332"/>
                        </a:cubicBezTo>
                        <a:cubicBezTo>
                          <a:pt x="1105" y="332"/>
                          <a:pt x="1105" y="332"/>
                          <a:pt x="1105" y="332"/>
                        </a:cubicBezTo>
                        <a:cubicBezTo>
                          <a:pt x="1105" y="109"/>
                          <a:pt x="1105" y="109"/>
                          <a:pt x="1105" y="109"/>
                        </a:cubicBezTo>
                        <a:cubicBezTo>
                          <a:pt x="1029" y="185"/>
                          <a:pt x="1029" y="185"/>
                          <a:pt x="1029" y="185"/>
                        </a:cubicBezTo>
                        <a:cubicBezTo>
                          <a:pt x="1029" y="185"/>
                          <a:pt x="1029" y="185"/>
                          <a:pt x="1029" y="185"/>
                        </a:cubicBezTo>
                        <a:close/>
                      </a:path>
                    </a:pathLst>
                  </a:custGeom>
                  <a:solidFill>
                    <a:srgbClr val="E4E8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59">
                    <a:extLst>
                      <a:ext uri="{FF2B5EF4-FFF2-40B4-BE49-F238E27FC236}">
                        <a16:creationId xmlns:a16="http://schemas.microsoft.com/office/drawing/2014/main" id="{B4DC8A99-6E21-4ED4-A098-CCB6F956D47A}"/>
                      </a:ext>
                    </a:extLst>
                  </p:cNvPr>
                  <p:cNvSpPr>
                    <a:spLocks/>
                  </p:cNvSpPr>
                  <p:nvPr/>
                </p:nvSpPr>
                <p:spPr bwMode="auto">
                  <a:xfrm>
                    <a:off x="7274844" y="3708226"/>
                    <a:ext cx="212199" cy="63594"/>
                  </a:xfrm>
                  <a:custGeom>
                    <a:avLst/>
                    <a:gdLst>
                      <a:gd name="T0" fmla="*/ 76 w 1105"/>
                      <a:gd name="T1" fmla="*/ 146 h 331"/>
                      <a:gd name="T2" fmla="*/ 81 w 1105"/>
                      <a:gd name="T3" fmla="*/ 146 h 331"/>
                      <a:gd name="T4" fmla="*/ 564 w 1105"/>
                      <a:gd name="T5" fmla="*/ 331 h 331"/>
                      <a:gd name="T6" fmla="*/ 1072 w 1105"/>
                      <a:gd name="T7" fmla="*/ 127 h 331"/>
                      <a:gd name="T8" fmla="*/ 1105 w 1105"/>
                      <a:gd name="T9" fmla="*/ 90 h 331"/>
                      <a:gd name="T10" fmla="*/ 1033 w 1105"/>
                      <a:gd name="T11" fmla="*/ 19 h 331"/>
                      <a:gd name="T12" fmla="*/ 995 w 1105"/>
                      <a:gd name="T13" fmla="*/ 56 h 331"/>
                      <a:gd name="T14" fmla="*/ 564 w 1105"/>
                      <a:gd name="T15" fmla="*/ 232 h 331"/>
                      <a:gd name="T16" fmla="*/ 153 w 1105"/>
                      <a:gd name="T17" fmla="*/ 75 h 331"/>
                      <a:gd name="T18" fmla="*/ 153 w 1105"/>
                      <a:gd name="T19" fmla="*/ 75 h 331"/>
                      <a:gd name="T20" fmla="*/ 225 w 1105"/>
                      <a:gd name="T21" fmla="*/ 0 h 331"/>
                      <a:gd name="T22" fmla="*/ 0 w 1105"/>
                      <a:gd name="T23" fmla="*/ 0 h 331"/>
                      <a:gd name="T24" fmla="*/ 0 w 1105"/>
                      <a:gd name="T25" fmla="*/ 222 h 331"/>
                      <a:gd name="T26" fmla="*/ 76 w 1105"/>
                      <a:gd name="T27" fmla="*/ 146 h 331"/>
                      <a:gd name="T28" fmla="*/ 76 w 1105"/>
                      <a:gd name="T29" fmla="*/ 1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1">
                        <a:moveTo>
                          <a:pt x="76" y="146"/>
                        </a:moveTo>
                        <a:cubicBezTo>
                          <a:pt x="81" y="146"/>
                          <a:pt x="81" y="146"/>
                          <a:pt x="81" y="146"/>
                        </a:cubicBezTo>
                        <a:cubicBezTo>
                          <a:pt x="210" y="270"/>
                          <a:pt x="383" y="331"/>
                          <a:pt x="564" y="331"/>
                        </a:cubicBezTo>
                        <a:cubicBezTo>
                          <a:pt x="756" y="331"/>
                          <a:pt x="933" y="260"/>
                          <a:pt x="1072" y="127"/>
                        </a:cubicBezTo>
                        <a:cubicBezTo>
                          <a:pt x="1105" y="90"/>
                          <a:pt x="1105" y="90"/>
                          <a:pt x="1105" y="90"/>
                        </a:cubicBezTo>
                        <a:cubicBezTo>
                          <a:pt x="1033" y="19"/>
                          <a:pt x="1033" y="19"/>
                          <a:pt x="1033" y="19"/>
                        </a:cubicBezTo>
                        <a:cubicBezTo>
                          <a:pt x="995" y="56"/>
                          <a:pt x="995" y="56"/>
                          <a:pt x="995" y="56"/>
                        </a:cubicBezTo>
                        <a:cubicBezTo>
                          <a:pt x="880" y="170"/>
                          <a:pt x="727" y="232"/>
                          <a:pt x="564" y="232"/>
                        </a:cubicBezTo>
                        <a:cubicBezTo>
                          <a:pt x="411" y="232"/>
                          <a:pt x="263" y="175"/>
                          <a:pt x="153" y="75"/>
                        </a:cubicBezTo>
                        <a:cubicBezTo>
                          <a:pt x="153" y="75"/>
                          <a:pt x="153" y="75"/>
                          <a:pt x="153" y="75"/>
                        </a:cubicBezTo>
                        <a:cubicBezTo>
                          <a:pt x="225" y="0"/>
                          <a:pt x="225" y="0"/>
                          <a:pt x="225" y="0"/>
                        </a:cubicBezTo>
                        <a:cubicBezTo>
                          <a:pt x="0" y="0"/>
                          <a:pt x="0" y="0"/>
                          <a:pt x="0" y="0"/>
                        </a:cubicBezTo>
                        <a:cubicBezTo>
                          <a:pt x="0" y="222"/>
                          <a:pt x="0" y="222"/>
                          <a:pt x="0" y="222"/>
                        </a:cubicBezTo>
                        <a:cubicBezTo>
                          <a:pt x="76" y="146"/>
                          <a:pt x="76" y="146"/>
                          <a:pt x="76" y="146"/>
                        </a:cubicBezTo>
                        <a:cubicBezTo>
                          <a:pt x="76" y="146"/>
                          <a:pt x="76" y="146"/>
                          <a:pt x="76" y="146"/>
                        </a:cubicBezTo>
                        <a:close/>
                      </a:path>
                    </a:pathLst>
                  </a:custGeom>
                  <a:solidFill>
                    <a:srgbClr val="E4E8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3" name="Ellipse 122">
                    <a:extLst>
                      <a:ext uri="{FF2B5EF4-FFF2-40B4-BE49-F238E27FC236}">
                        <a16:creationId xmlns:a16="http://schemas.microsoft.com/office/drawing/2014/main" id="{43A58734-7493-4083-A416-37305EFA7EB9}"/>
                      </a:ext>
                    </a:extLst>
                  </p:cNvPr>
                  <p:cNvSpPr/>
                  <p:nvPr/>
                </p:nvSpPr>
                <p:spPr bwMode="gray">
                  <a:xfrm>
                    <a:off x="7306478" y="3552338"/>
                    <a:ext cx="151200" cy="151200"/>
                  </a:xfrm>
                  <a:prstGeom prst="ellipse">
                    <a:avLst/>
                  </a:prstGeom>
                  <a:solidFill>
                    <a:srgbClr val="E4E8F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grpSp>
      <p:grpSp>
        <p:nvGrpSpPr>
          <p:cNvPr id="195" name="Gruppieren 194">
            <a:extLst>
              <a:ext uri="{FF2B5EF4-FFF2-40B4-BE49-F238E27FC236}">
                <a16:creationId xmlns:a16="http://schemas.microsoft.com/office/drawing/2014/main" id="{9BF3FC9E-48BC-428B-8A65-F518C39B4271}"/>
              </a:ext>
            </a:extLst>
          </p:cNvPr>
          <p:cNvGrpSpPr/>
          <p:nvPr/>
        </p:nvGrpSpPr>
        <p:grpSpPr>
          <a:xfrm>
            <a:off x="8465105" y="2950155"/>
            <a:ext cx="1088116" cy="770167"/>
            <a:chOff x="6457846" y="3340680"/>
            <a:chExt cx="1088116" cy="770167"/>
          </a:xfrm>
        </p:grpSpPr>
        <p:sp>
          <p:nvSpPr>
            <p:cNvPr id="196" name="Rechteck 195">
              <a:extLst>
                <a:ext uri="{FF2B5EF4-FFF2-40B4-BE49-F238E27FC236}">
                  <a16:creationId xmlns:a16="http://schemas.microsoft.com/office/drawing/2014/main" id="{AB922ABD-D08D-4F19-8588-C1F4F42B2447}"/>
                </a:ext>
              </a:extLst>
            </p:cNvPr>
            <p:cNvSpPr/>
            <p:nvPr/>
          </p:nvSpPr>
          <p:spPr bwMode="gray">
            <a:xfrm>
              <a:off x="7222382" y="3523218"/>
              <a:ext cx="297943" cy="254915"/>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7" name="Rechteck 196">
              <a:extLst>
                <a:ext uri="{FF2B5EF4-FFF2-40B4-BE49-F238E27FC236}">
                  <a16:creationId xmlns:a16="http://schemas.microsoft.com/office/drawing/2014/main" id="{C69A7A98-0125-4B7F-A8A2-51475BB29C5C}"/>
                </a:ext>
              </a:extLst>
            </p:cNvPr>
            <p:cNvSpPr/>
            <p:nvPr/>
          </p:nvSpPr>
          <p:spPr bwMode="gray">
            <a:xfrm>
              <a:off x="6852933" y="3670125"/>
              <a:ext cx="297943" cy="254915"/>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8" name="Rechteck 197">
              <a:extLst>
                <a:ext uri="{FF2B5EF4-FFF2-40B4-BE49-F238E27FC236}">
                  <a16:creationId xmlns:a16="http://schemas.microsoft.com/office/drawing/2014/main" id="{CA240028-0569-4B90-A2E9-29C2A21BA999}"/>
                </a:ext>
              </a:extLst>
            </p:cNvPr>
            <p:cNvSpPr/>
            <p:nvPr/>
          </p:nvSpPr>
          <p:spPr bwMode="gray">
            <a:xfrm>
              <a:off x="6483484" y="3817032"/>
              <a:ext cx="297943" cy="254915"/>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99" name="Gruppieren 198">
              <a:extLst>
                <a:ext uri="{FF2B5EF4-FFF2-40B4-BE49-F238E27FC236}">
                  <a16:creationId xmlns:a16="http://schemas.microsoft.com/office/drawing/2014/main" id="{533C63EB-C050-46A6-AD67-4FA83BCDABB9}"/>
                </a:ext>
              </a:extLst>
            </p:cNvPr>
            <p:cNvGrpSpPr/>
            <p:nvPr/>
          </p:nvGrpSpPr>
          <p:grpSpPr>
            <a:xfrm>
              <a:off x="6457846" y="3340680"/>
              <a:ext cx="1088116" cy="770167"/>
              <a:chOff x="6457846" y="3340680"/>
              <a:chExt cx="1088116" cy="770167"/>
            </a:xfrm>
          </p:grpSpPr>
          <p:grpSp>
            <p:nvGrpSpPr>
              <p:cNvPr id="200" name="Gruppieren 199">
                <a:extLst>
                  <a:ext uri="{FF2B5EF4-FFF2-40B4-BE49-F238E27FC236}">
                    <a16:creationId xmlns:a16="http://schemas.microsoft.com/office/drawing/2014/main" id="{2F7487FB-56CF-40B4-AF77-D36ADE771F1E}"/>
                  </a:ext>
                </a:extLst>
              </p:cNvPr>
              <p:cNvGrpSpPr/>
              <p:nvPr/>
            </p:nvGrpSpPr>
            <p:grpSpPr>
              <a:xfrm>
                <a:off x="6827295" y="3487587"/>
                <a:ext cx="349218" cy="476353"/>
                <a:chOff x="6827295" y="3487587"/>
                <a:chExt cx="349218" cy="476353"/>
              </a:xfrm>
            </p:grpSpPr>
            <p:grpSp>
              <p:nvGrpSpPr>
                <p:cNvPr id="221" name="Gruppieren 220">
                  <a:extLst>
                    <a:ext uri="{FF2B5EF4-FFF2-40B4-BE49-F238E27FC236}">
                      <a16:creationId xmlns:a16="http://schemas.microsoft.com/office/drawing/2014/main" id="{92A8C466-D056-4F6F-AE28-36B8715A8931}"/>
                    </a:ext>
                  </a:extLst>
                </p:cNvPr>
                <p:cNvGrpSpPr>
                  <a:grpSpLocks noChangeAspect="1"/>
                </p:cNvGrpSpPr>
                <p:nvPr/>
              </p:nvGrpSpPr>
              <p:grpSpPr>
                <a:xfrm>
                  <a:off x="6827295" y="3487587"/>
                  <a:ext cx="349218" cy="476353"/>
                  <a:chOff x="1671638" y="1406525"/>
                  <a:chExt cx="344487" cy="469900"/>
                </a:xfrm>
                <a:solidFill>
                  <a:schemeClr val="accent1"/>
                </a:solidFill>
              </p:grpSpPr>
              <p:sp>
                <p:nvSpPr>
                  <p:cNvPr id="228" name="Freeform 5">
                    <a:extLst>
                      <a:ext uri="{FF2B5EF4-FFF2-40B4-BE49-F238E27FC236}">
                        <a16:creationId xmlns:a16="http://schemas.microsoft.com/office/drawing/2014/main" id="{10A07D5E-E073-4212-916A-9E61621A35CE}"/>
                      </a:ext>
                    </a:extLst>
                  </p:cNvPr>
                  <p:cNvSpPr>
                    <a:spLocks/>
                  </p:cNvSpPr>
                  <p:nvPr/>
                </p:nvSpPr>
                <p:spPr bwMode="auto">
                  <a:xfrm>
                    <a:off x="1901825" y="1416050"/>
                    <a:ext cx="107950" cy="103188"/>
                  </a:xfrm>
                  <a:custGeom>
                    <a:avLst/>
                    <a:gdLst>
                      <a:gd name="T0" fmla="*/ 7 w 32"/>
                      <a:gd name="T1" fmla="*/ 31 h 31"/>
                      <a:gd name="T2" fmla="*/ 32 w 32"/>
                      <a:gd name="T3" fmla="*/ 31 h 31"/>
                      <a:gd name="T4" fmla="*/ 0 w 32"/>
                      <a:gd name="T5" fmla="*/ 0 h 31"/>
                      <a:gd name="T6" fmla="*/ 0 w 32"/>
                      <a:gd name="T7" fmla="*/ 25 h 31"/>
                      <a:gd name="T8" fmla="*/ 7 w 32"/>
                      <a:gd name="T9" fmla="*/ 31 h 31"/>
                    </a:gdLst>
                    <a:ahLst/>
                    <a:cxnLst>
                      <a:cxn ang="0">
                        <a:pos x="T0" y="T1"/>
                      </a:cxn>
                      <a:cxn ang="0">
                        <a:pos x="T2" y="T3"/>
                      </a:cxn>
                      <a:cxn ang="0">
                        <a:pos x="T4" y="T5"/>
                      </a:cxn>
                      <a:cxn ang="0">
                        <a:pos x="T6" y="T7"/>
                      </a:cxn>
                      <a:cxn ang="0">
                        <a:pos x="T8" y="T9"/>
                      </a:cxn>
                    </a:cxnLst>
                    <a:rect l="0" t="0" r="r" b="b"/>
                    <a:pathLst>
                      <a:path w="32" h="31">
                        <a:moveTo>
                          <a:pt x="7" y="31"/>
                        </a:moveTo>
                        <a:cubicBezTo>
                          <a:pt x="32" y="31"/>
                          <a:pt x="32" y="31"/>
                          <a:pt x="32" y="31"/>
                        </a:cubicBezTo>
                        <a:cubicBezTo>
                          <a:pt x="0" y="0"/>
                          <a:pt x="0" y="0"/>
                          <a:pt x="0" y="0"/>
                        </a:cubicBezTo>
                        <a:cubicBezTo>
                          <a:pt x="0" y="25"/>
                          <a:pt x="0" y="25"/>
                          <a:pt x="0" y="25"/>
                        </a:cubicBezTo>
                        <a:cubicBezTo>
                          <a:pt x="0" y="29"/>
                          <a:pt x="3" y="31"/>
                          <a:pt x="7" y="31"/>
                        </a:cubicBezTo>
                        <a:close/>
                      </a:path>
                    </a:pathLst>
                  </a:custGeom>
                  <a:solidFill>
                    <a:srgbClr val="798BB3"/>
                  </a:solid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29" name="Freeform 6">
                    <a:extLst>
                      <a:ext uri="{FF2B5EF4-FFF2-40B4-BE49-F238E27FC236}">
                        <a16:creationId xmlns:a16="http://schemas.microsoft.com/office/drawing/2014/main" id="{870D5E4F-43B2-46A5-8114-F66BB0D92B81}"/>
                      </a:ext>
                    </a:extLst>
                  </p:cNvPr>
                  <p:cNvSpPr>
                    <a:spLocks noEditPoints="1"/>
                  </p:cNvSpPr>
                  <p:nvPr/>
                </p:nvSpPr>
                <p:spPr bwMode="auto">
                  <a:xfrm>
                    <a:off x="1671638" y="1406525"/>
                    <a:ext cx="344487" cy="469900"/>
                  </a:xfrm>
                  <a:custGeom>
                    <a:avLst/>
                    <a:gdLst>
                      <a:gd name="T0" fmla="*/ 76 w 103"/>
                      <a:gd name="T1" fmla="*/ 38 h 142"/>
                      <a:gd name="T2" fmla="*/ 65 w 103"/>
                      <a:gd name="T3" fmla="*/ 28 h 142"/>
                      <a:gd name="T4" fmla="*/ 65 w 103"/>
                      <a:gd name="T5" fmla="*/ 0 h 142"/>
                      <a:gd name="T6" fmla="*/ 6 w 103"/>
                      <a:gd name="T7" fmla="*/ 0 h 142"/>
                      <a:gd name="T8" fmla="*/ 0 w 103"/>
                      <a:gd name="T9" fmla="*/ 7 h 142"/>
                      <a:gd name="T10" fmla="*/ 0 w 103"/>
                      <a:gd name="T11" fmla="*/ 136 h 142"/>
                      <a:gd name="T12" fmla="*/ 6 w 103"/>
                      <a:gd name="T13" fmla="*/ 142 h 142"/>
                      <a:gd name="T14" fmla="*/ 97 w 103"/>
                      <a:gd name="T15" fmla="*/ 142 h 142"/>
                      <a:gd name="T16" fmla="*/ 103 w 103"/>
                      <a:gd name="T17" fmla="*/ 136 h 142"/>
                      <a:gd name="T18" fmla="*/ 103 w 103"/>
                      <a:gd name="T19" fmla="*/ 38 h 142"/>
                      <a:gd name="T20" fmla="*/ 76 w 103"/>
                      <a:gd name="T21" fmla="*/ 38 h 142"/>
                      <a:gd name="T22" fmla="*/ 87 w 103"/>
                      <a:gd name="T23" fmla="*/ 123 h 142"/>
                      <a:gd name="T24" fmla="*/ 16 w 103"/>
                      <a:gd name="T25" fmla="*/ 123 h 142"/>
                      <a:gd name="T26" fmla="*/ 12 w 103"/>
                      <a:gd name="T27" fmla="*/ 120 h 142"/>
                      <a:gd name="T28" fmla="*/ 16 w 103"/>
                      <a:gd name="T29" fmla="*/ 116 h 142"/>
                      <a:gd name="T30" fmla="*/ 87 w 103"/>
                      <a:gd name="T31" fmla="*/ 116 h 142"/>
                      <a:gd name="T32" fmla="*/ 91 w 103"/>
                      <a:gd name="T33" fmla="*/ 120 h 142"/>
                      <a:gd name="T34" fmla="*/ 87 w 103"/>
                      <a:gd name="T35" fmla="*/ 123 h 142"/>
                      <a:gd name="T36" fmla="*/ 87 w 103"/>
                      <a:gd name="T37" fmla="*/ 93 h 142"/>
                      <a:gd name="T38" fmla="*/ 16 w 103"/>
                      <a:gd name="T39" fmla="*/ 93 h 142"/>
                      <a:gd name="T40" fmla="*/ 12 w 103"/>
                      <a:gd name="T41" fmla="*/ 90 h 142"/>
                      <a:gd name="T42" fmla="*/ 16 w 103"/>
                      <a:gd name="T43" fmla="*/ 87 h 142"/>
                      <a:gd name="T44" fmla="*/ 87 w 103"/>
                      <a:gd name="T45" fmla="*/ 87 h 142"/>
                      <a:gd name="T46" fmla="*/ 91 w 103"/>
                      <a:gd name="T47" fmla="*/ 90 h 142"/>
                      <a:gd name="T48" fmla="*/ 87 w 103"/>
                      <a:gd name="T49" fmla="*/ 93 h 142"/>
                      <a:gd name="T50" fmla="*/ 87 w 103"/>
                      <a:gd name="T51" fmla="*/ 64 h 142"/>
                      <a:gd name="T52" fmla="*/ 16 w 103"/>
                      <a:gd name="T53" fmla="*/ 64 h 142"/>
                      <a:gd name="T54" fmla="*/ 12 w 103"/>
                      <a:gd name="T55" fmla="*/ 61 h 142"/>
                      <a:gd name="T56" fmla="*/ 16 w 103"/>
                      <a:gd name="T57" fmla="*/ 58 h 142"/>
                      <a:gd name="T58" fmla="*/ 87 w 103"/>
                      <a:gd name="T59" fmla="*/ 58 h 142"/>
                      <a:gd name="T60" fmla="*/ 91 w 103"/>
                      <a:gd name="T61" fmla="*/ 61 h 142"/>
                      <a:gd name="T62" fmla="*/ 87 w 103"/>
                      <a:gd name="T6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42">
                        <a:moveTo>
                          <a:pt x="76" y="38"/>
                        </a:moveTo>
                        <a:cubicBezTo>
                          <a:pt x="70" y="38"/>
                          <a:pt x="65" y="34"/>
                          <a:pt x="65" y="28"/>
                        </a:cubicBezTo>
                        <a:cubicBezTo>
                          <a:pt x="65" y="0"/>
                          <a:pt x="65" y="0"/>
                          <a:pt x="65" y="0"/>
                        </a:cubicBezTo>
                        <a:cubicBezTo>
                          <a:pt x="6" y="0"/>
                          <a:pt x="6" y="0"/>
                          <a:pt x="6" y="0"/>
                        </a:cubicBezTo>
                        <a:cubicBezTo>
                          <a:pt x="3" y="0"/>
                          <a:pt x="0" y="3"/>
                          <a:pt x="0" y="7"/>
                        </a:cubicBezTo>
                        <a:cubicBezTo>
                          <a:pt x="0" y="136"/>
                          <a:pt x="0" y="136"/>
                          <a:pt x="0" y="136"/>
                        </a:cubicBezTo>
                        <a:cubicBezTo>
                          <a:pt x="0" y="139"/>
                          <a:pt x="3" y="142"/>
                          <a:pt x="6" y="142"/>
                        </a:cubicBezTo>
                        <a:cubicBezTo>
                          <a:pt x="97" y="142"/>
                          <a:pt x="97" y="142"/>
                          <a:pt x="97" y="142"/>
                        </a:cubicBezTo>
                        <a:cubicBezTo>
                          <a:pt x="101" y="142"/>
                          <a:pt x="103" y="139"/>
                          <a:pt x="103" y="136"/>
                        </a:cubicBezTo>
                        <a:cubicBezTo>
                          <a:pt x="103" y="38"/>
                          <a:pt x="103" y="38"/>
                          <a:pt x="103" y="38"/>
                        </a:cubicBezTo>
                        <a:lnTo>
                          <a:pt x="76" y="38"/>
                        </a:lnTo>
                        <a:close/>
                        <a:moveTo>
                          <a:pt x="87" y="123"/>
                        </a:moveTo>
                        <a:cubicBezTo>
                          <a:pt x="16" y="123"/>
                          <a:pt x="16" y="123"/>
                          <a:pt x="16" y="123"/>
                        </a:cubicBezTo>
                        <a:cubicBezTo>
                          <a:pt x="14" y="123"/>
                          <a:pt x="12" y="121"/>
                          <a:pt x="12" y="120"/>
                        </a:cubicBezTo>
                        <a:cubicBezTo>
                          <a:pt x="12" y="118"/>
                          <a:pt x="14" y="116"/>
                          <a:pt x="16" y="116"/>
                        </a:cubicBezTo>
                        <a:cubicBezTo>
                          <a:pt x="87" y="116"/>
                          <a:pt x="87" y="116"/>
                          <a:pt x="87" y="116"/>
                        </a:cubicBezTo>
                        <a:cubicBezTo>
                          <a:pt x="89" y="116"/>
                          <a:pt x="91" y="118"/>
                          <a:pt x="91" y="120"/>
                        </a:cubicBezTo>
                        <a:cubicBezTo>
                          <a:pt x="91" y="121"/>
                          <a:pt x="89" y="123"/>
                          <a:pt x="87" y="123"/>
                        </a:cubicBezTo>
                        <a:close/>
                        <a:moveTo>
                          <a:pt x="87" y="93"/>
                        </a:moveTo>
                        <a:cubicBezTo>
                          <a:pt x="16" y="93"/>
                          <a:pt x="16" y="93"/>
                          <a:pt x="16" y="93"/>
                        </a:cubicBezTo>
                        <a:cubicBezTo>
                          <a:pt x="14" y="93"/>
                          <a:pt x="12" y="92"/>
                          <a:pt x="12" y="90"/>
                        </a:cubicBezTo>
                        <a:cubicBezTo>
                          <a:pt x="12" y="88"/>
                          <a:pt x="14" y="87"/>
                          <a:pt x="16" y="87"/>
                        </a:cubicBezTo>
                        <a:cubicBezTo>
                          <a:pt x="87" y="87"/>
                          <a:pt x="87" y="87"/>
                          <a:pt x="87" y="87"/>
                        </a:cubicBezTo>
                        <a:cubicBezTo>
                          <a:pt x="89" y="87"/>
                          <a:pt x="91" y="88"/>
                          <a:pt x="91" y="90"/>
                        </a:cubicBezTo>
                        <a:cubicBezTo>
                          <a:pt x="91" y="92"/>
                          <a:pt x="89" y="93"/>
                          <a:pt x="87" y="93"/>
                        </a:cubicBezTo>
                        <a:close/>
                        <a:moveTo>
                          <a:pt x="87" y="64"/>
                        </a:moveTo>
                        <a:cubicBezTo>
                          <a:pt x="16" y="64"/>
                          <a:pt x="16" y="64"/>
                          <a:pt x="16" y="64"/>
                        </a:cubicBezTo>
                        <a:cubicBezTo>
                          <a:pt x="14" y="64"/>
                          <a:pt x="12" y="62"/>
                          <a:pt x="12" y="61"/>
                        </a:cubicBezTo>
                        <a:cubicBezTo>
                          <a:pt x="12" y="59"/>
                          <a:pt x="14" y="58"/>
                          <a:pt x="16" y="58"/>
                        </a:cubicBezTo>
                        <a:cubicBezTo>
                          <a:pt x="87" y="58"/>
                          <a:pt x="87" y="58"/>
                          <a:pt x="87" y="58"/>
                        </a:cubicBezTo>
                        <a:cubicBezTo>
                          <a:pt x="89" y="58"/>
                          <a:pt x="91" y="59"/>
                          <a:pt x="91" y="61"/>
                        </a:cubicBezTo>
                        <a:cubicBezTo>
                          <a:pt x="91" y="62"/>
                          <a:pt x="89" y="64"/>
                          <a:pt x="87" y="64"/>
                        </a:cubicBezTo>
                        <a:close/>
                      </a:path>
                    </a:pathLst>
                  </a:custGeom>
                  <a:solidFill>
                    <a:srgbClr val="798BB3"/>
                  </a:solid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22" name="Gruppieren 221">
                  <a:extLst>
                    <a:ext uri="{FF2B5EF4-FFF2-40B4-BE49-F238E27FC236}">
                      <a16:creationId xmlns:a16="http://schemas.microsoft.com/office/drawing/2014/main" id="{73777088-E577-48F2-B526-CD25DE1C75EF}"/>
                    </a:ext>
                  </a:extLst>
                </p:cNvPr>
                <p:cNvGrpSpPr/>
                <p:nvPr/>
              </p:nvGrpSpPr>
              <p:grpSpPr>
                <a:xfrm>
                  <a:off x="6906961" y="3631954"/>
                  <a:ext cx="212199" cy="286773"/>
                  <a:chOff x="6906961" y="3631954"/>
                  <a:chExt cx="212199" cy="286773"/>
                </a:xfrm>
              </p:grpSpPr>
              <p:sp>
                <p:nvSpPr>
                  <p:cNvPr id="223" name="Freeform 57">
                    <a:extLst>
                      <a:ext uri="{FF2B5EF4-FFF2-40B4-BE49-F238E27FC236}">
                        <a16:creationId xmlns:a16="http://schemas.microsoft.com/office/drawing/2014/main" id="{249C39CE-E189-4E0E-A2DB-9029CDFC67B0}"/>
                      </a:ext>
                    </a:extLst>
                  </p:cNvPr>
                  <p:cNvSpPr>
                    <a:spLocks/>
                  </p:cNvSpPr>
                  <p:nvPr/>
                </p:nvSpPr>
                <p:spPr bwMode="auto">
                  <a:xfrm>
                    <a:off x="6906961" y="3631954"/>
                    <a:ext cx="212199" cy="63812"/>
                  </a:xfrm>
                  <a:custGeom>
                    <a:avLst/>
                    <a:gdLst>
                      <a:gd name="T0" fmla="*/ 1029 w 1105"/>
                      <a:gd name="T1" fmla="*/ 185 h 332"/>
                      <a:gd name="T2" fmla="*/ 1024 w 1105"/>
                      <a:gd name="T3" fmla="*/ 185 h 332"/>
                      <a:gd name="T4" fmla="*/ 540 w 1105"/>
                      <a:gd name="T5" fmla="*/ 0 h 332"/>
                      <a:gd name="T6" fmla="*/ 33 w 1105"/>
                      <a:gd name="T7" fmla="*/ 204 h 332"/>
                      <a:gd name="T8" fmla="*/ 0 w 1105"/>
                      <a:gd name="T9" fmla="*/ 242 h 332"/>
                      <a:gd name="T10" fmla="*/ 71 w 1105"/>
                      <a:gd name="T11" fmla="*/ 313 h 332"/>
                      <a:gd name="T12" fmla="*/ 110 w 1105"/>
                      <a:gd name="T13" fmla="*/ 275 h 332"/>
                      <a:gd name="T14" fmla="*/ 540 w 1105"/>
                      <a:gd name="T15" fmla="*/ 99 h 332"/>
                      <a:gd name="T16" fmla="*/ 952 w 1105"/>
                      <a:gd name="T17" fmla="*/ 256 h 332"/>
                      <a:gd name="T18" fmla="*/ 952 w 1105"/>
                      <a:gd name="T19" fmla="*/ 256 h 332"/>
                      <a:gd name="T20" fmla="*/ 880 w 1105"/>
                      <a:gd name="T21" fmla="*/ 332 h 332"/>
                      <a:gd name="T22" fmla="*/ 1105 w 1105"/>
                      <a:gd name="T23" fmla="*/ 332 h 332"/>
                      <a:gd name="T24" fmla="*/ 1105 w 1105"/>
                      <a:gd name="T25" fmla="*/ 109 h 332"/>
                      <a:gd name="T26" fmla="*/ 1029 w 1105"/>
                      <a:gd name="T27" fmla="*/ 185 h 332"/>
                      <a:gd name="T28" fmla="*/ 1029 w 1105"/>
                      <a:gd name="T29" fmla="*/ 18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2">
                        <a:moveTo>
                          <a:pt x="1029" y="185"/>
                        </a:moveTo>
                        <a:cubicBezTo>
                          <a:pt x="1024" y="185"/>
                          <a:pt x="1024" y="185"/>
                          <a:pt x="1024" y="185"/>
                        </a:cubicBezTo>
                        <a:cubicBezTo>
                          <a:pt x="895" y="62"/>
                          <a:pt x="722" y="0"/>
                          <a:pt x="540" y="0"/>
                        </a:cubicBezTo>
                        <a:cubicBezTo>
                          <a:pt x="349" y="0"/>
                          <a:pt x="172" y="71"/>
                          <a:pt x="33" y="204"/>
                        </a:cubicBezTo>
                        <a:cubicBezTo>
                          <a:pt x="0" y="242"/>
                          <a:pt x="0" y="242"/>
                          <a:pt x="0" y="242"/>
                        </a:cubicBezTo>
                        <a:cubicBezTo>
                          <a:pt x="71" y="313"/>
                          <a:pt x="71" y="313"/>
                          <a:pt x="71" y="313"/>
                        </a:cubicBezTo>
                        <a:cubicBezTo>
                          <a:pt x="110" y="275"/>
                          <a:pt x="110" y="275"/>
                          <a:pt x="110" y="275"/>
                        </a:cubicBezTo>
                        <a:cubicBezTo>
                          <a:pt x="225" y="161"/>
                          <a:pt x="378" y="99"/>
                          <a:pt x="540" y="99"/>
                        </a:cubicBezTo>
                        <a:cubicBezTo>
                          <a:pt x="694" y="99"/>
                          <a:pt x="842" y="156"/>
                          <a:pt x="952" y="256"/>
                        </a:cubicBezTo>
                        <a:cubicBezTo>
                          <a:pt x="952" y="256"/>
                          <a:pt x="952" y="256"/>
                          <a:pt x="952" y="256"/>
                        </a:cubicBezTo>
                        <a:cubicBezTo>
                          <a:pt x="880" y="332"/>
                          <a:pt x="880" y="332"/>
                          <a:pt x="880" y="332"/>
                        </a:cubicBezTo>
                        <a:cubicBezTo>
                          <a:pt x="1105" y="332"/>
                          <a:pt x="1105" y="332"/>
                          <a:pt x="1105" y="332"/>
                        </a:cubicBezTo>
                        <a:cubicBezTo>
                          <a:pt x="1105" y="109"/>
                          <a:pt x="1105" y="109"/>
                          <a:pt x="1105" y="109"/>
                        </a:cubicBezTo>
                        <a:cubicBezTo>
                          <a:pt x="1029" y="185"/>
                          <a:pt x="1029" y="185"/>
                          <a:pt x="1029" y="185"/>
                        </a:cubicBezTo>
                        <a:cubicBezTo>
                          <a:pt x="1029" y="185"/>
                          <a:pt x="1029" y="185"/>
                          <a:pt x="1029" y="185"/>
                        </a:cubicBezTo>
                        <a:close/>
                      </a:path>
                    </a:pathLst>
                  </a:custGeom>
                  <a:solidFill>
                    <a:srgbClr val="E4E8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4" name="Freeform 59">
                    <a:extLst>
                      <a:ext uri="{FF2B5EF4-FFF2-40B4-BE49-F238E27FC236}">
                        <a16:creationId xmlns:a16="http://schemas.microsoft.com/office/drawing/2014/main" id="{8C80C469-58F1-4515-8F7E-2AF3102A8603}"/>
                      </a:ext>
                    </a:extLst>
                  </p:cNvPr>
                  <p:cNvSpPr>
                    <a:spLocks/>
                  </p:cNvSpPr>
                  <p:nvPr/>
                </p:nvSpPr>
                <p:spPr bwMode="auto">
                  <a:xfrm>
                    <a:off x="6906961" y="3855133"/>
                    <a:ext cx="212199" cy="63594"/>
                  </a:xfrm>
                  <a:custGeom>
                    <a:avLst/>
                    <a:gdLst>
                      <a:gd name="T0" fmla="*/ 76 w 1105"/>
                      <a:gd name="T1" fmla="*/ 146 h 331"/>
                      <a:gd name="T2" fmla="*/ 81 w 1105"/>
                      <a:gd name="T3" fmla="*/ 146 h 331"/>
                      <a:gd name="T4" fmla="*/ 564 w 1105"/>
                      <a:gd name="T5" fmla="*/ 331 h 331"/>
                      <a:gd name="T6" fmla="*/ 1072 w 1105"/>
                      <a:gd name="T7" fmla="*/ 127 h 331"/>
                      <a:gd name="T8" fmla="*/ 1105 w 1105"/>
                      <a:gd name="T9" fmla="*/ 90 h 331"/>
                      <a:gd name="T10" fmla="*/ 1033 w 1105"/>
                      <a:gd name="T11" fmla="*/ 19 h 331"/>
                      <a:gd name="T12" fmla="*/ 995 w 1105"/>
                      <a:gd name="T13" fmla="*/ 56 h 331"/>
                      <a:gd name="T14" fmla="*/ 564 w 1105"/>
                      <a:gd name="T15" fmla="*/ 232 h 331"/>
                      <a:gd name="T16" fmla="*/ 153 w 1105"/>
                      <a:gd name="T17" fmla="*/ 75 h 331"/>
                      <a:gd name="T18" fmla="*/ 153 w 1105"/>
                      <a:gd name="T19" fmla="*/ 75 h 331"/>
                      <a:gd name="T20" fmla="*/ 225 w 1105"/>
                      <a:gd name="T21" fmla="*/ 0 h 331"/>
                      <a:gd name="T22" fmla="*/ 0 w 1105"/>
                      <a:gd name="T23" fmla="*/ 0 h 331"/>
                      <a:gd name="T24" fmla="*/ 0 w 1105"/>
                      <a:gd name="T25" fmla="*/ 222 h 331"/>
                      <a:gd name="T26" fmla="*/ 76 w 1105"/>
                      <a:gd name="T27" fmla="*/ 146 h 331"/>
                      <a:gd name="T28" fmla="*/ 76 w 1105"/>
                      <a:gd name="T29" fmla="*/ 1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1">
                        <a:moveTo>
                          <a:pt x="76" y="146"/>
                        </a:moveTo>
                        <a:cubicBezTo>
                          <a:pt x="81" y="146"/>
                          <a:pt x="81" y="146"/>
                          <a:pt x="81" y="146"/>
                        </a:cubicBezTo>
                        <a:cubicBezTo>
                          <a:pt x="210" y="270"/>
                          <a:pt x="383" y="331"/>
                          <a:pt x="564" y="331"/>
                        </a:cubicBezTo>
                        <a:cubicBezTo>
                          <a:pt x="756" y="331"/>
                          <a:pt x="933" y="260"/>
                          <a:pt x="1072" y="127"/>
                        </a:cubicBezTo>
                        <a:cubicBezTo>
                          <a:pt x="1105" y="90"/>
                          <a:pt x="1105" y="90"/>
                          <a:pt x="1105" y="90"/>
                        </a:cubicBezTo>
                        <a:cubicBezTo>
                          <a:pt x="1033" y="19"/>
                          <a:pt x="1033" y="19"/>
                          <a:pt x="1033" y="19"/>
                        </a:cubicBezTo>
                        <a:cubicBezTo>
                          <a:pt x="995" y="56"/>
                          <a:pt x="995" y="56"/>
                          <a:pt x="995" y="56"/>
                        </a:cubicBezTo>
                        <a:cubicBezTo>
                          <a:pt x="880" y="170"/>
                          <a:pt x="727" y="232"/>
                          <a:pt x="564" y="232"/>
                        </a:cubicBezTo>
                        <a:cubicBezTo>
                          <a:pt x="411" y="232"/>
                          <a:pt x="263" y="175"/>
                          <a:pt x="153" y="75"/>
                        </a:cubicBezTo>
                        <a:cubicBezTo>
                          <a:pt x="153" y="75"/>
                          <a:pt x="153" y="75"/>
                          <a:pt x="153" y="75"/>
                        </a:cubicBezTo>
                        <a:cubicBezTo>
                          <a:pt x="225" y="0"/>
                          <a:pt x="225" y="0"/>
                          <a:pt x="225" y="0"/>
                        </a:cubicBezTo>
                        <a:cubicBezTo>
                          <a:pt x="0" y="0"/>
                          <a:pt x="0" y="0"/>
                          <a:pt x="0" y="0"/>
                        </a:cubicBezTo>
                        <a:cubicBezTo>
                          <a:pt x="0" y="222"/>
                          <a:pt x="0" y="222"/>
                          <a:pt x="0" y="222"/>
                        </a:cubicBezTo>
                        <a:cubicBezTo>
                          <a:pt x="76" y="146"/>
                          <a:pt x="76" y="146"/>
                          <a:pt x="76" y="146"/>
                        </a:cubicBezTo>
                        <a:cubicBezTo>
                          <a:pt x="76" y="146"/>
                          <a:pt x="76" y="146"/>
                          <a:pt x="76" y="146"/>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6" name="Ellipse 225">
                    <a:extLst>
                      <a:ext uri="{FF2B5EF4-FFF2-40B4-BE49-F238E27FC236}">
                        <a16:creationId xmlns:a16="http://schemas.microsoft.com/office/drawing/2014/main" id="{77F566B1-A3D3-4DC5-9D95-2B90CC427FFC}"/>
                      </a:ext>
                    </a:extLst>
                  </p:cNvPr>
                  <p:cNvSpPr/>
                  <p:nvPr/>
                </p:nvSpPr>
                <p:spPr bwMode="gray">
                  <a:xfrm>
                    <a:off x="6938595" y="3699245"/>
                    <a:ext cx="151200" cy="151200"/>
                  </a:xfrm>
                  <a:prstGeom prst="ellipse">
                    <a:avLst/>
                  </a:prstGeom>
                  <a:solidFill>
                    <a:srgbClr val="E4E8F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201" name="Gruppieren 200">
                <a:extLst>
                  <a:ext uri="{FF2B5EF4-FFF2-40B4-BE49-F238E27FC236}">
                    <a16:creationId xmlns:a16="http://schemas.microsoft.com/office/drawing/2014/main" id="{09D06B31-B896-4F02-9F78-EB31A35532B5}"/>
                  </a:ext>
                </a:extLst>
              </p:cNvPr>
              <p:cNvGrpSpPr/>
              <p:nvPr/>
            </p:nvGrpSpPr>
            <p:grpSpPr>
              <a:xfrm>
                <a:off x="6457846" y="3634494"/>
                <a:ext cx="349218" cy="476353"/>
                <a:chOff x="6457846" y="3634494"/>
                <a:chExt cx="349218" cy="476353"/>
              </a:xfrm>
            </p:grpSpPr>
            <p:grpSp>
              <p:nvGrpSpPr>
                <p:cNvPr id="212" name="Gruppieren 211">
                  <a:extLst>
                    <a:ext uri="{FF2B5EF4-FFF2-40B4-BE49-F238E27FC236}">
                      <a16:creationId xmlns:a16="http://schemas.microsoft.com/office/drawing/2014/main" id="{0075BCB2-6357-423C-B17B-8424984DA800}"/>
                    </a:ext>
                  </a:extLst>
                </p:cNvPr>
                <p:cNvGrpSpPr>
                  <a:grpSpLocks noChangeAspect="1"/>
                </p:cNvGrpSpPr>
                <p:nvPr/>
              </p:nvGrpSpPr>
              <p:grpSpPr>
                <a:xfrm>
                  <a:off x="6457846" y="3634494"/>
                  <a:ext cx="349218" cy="476353"/>
                  <a:chOff x="1671638" y="1406525"/>
                  <a:chExt cx="344487" cy="469900"/>
                </a:xfrm>
                <a:solidFill>
                  <a:schemeClr val="accent1"/>
                </a:solidFill>
              </p:grpSpPr>
              <p:sp>
                <p:nvSpPr>
                  <p:cNvPr id="219" name="Freeform 5">
                    <a:extLst>
                      <a:ext uri="{FF2B5EF4-FFF2-40B4-BE49-F238E27FC236}">
                        <a16:creationId xmlns:a16="http://schemas.microsoft.com/office/drawing/2014/main" id="{6F9EF2AC-73EA-4E6E-ACF6-753646E01F7F}"/>
                      </a:ext>
                    </a:extLst>
                  </p:cNvPr>
                  <p:cNvSpPr>
                    <a:spLocks/>
                  </p:cNvSpPr>
                  <p:nvPr/>
                </p:nvSpPr>
                <p:spPr bwMode="auto">
                  <a:xfrm>
                    <a:off x="1901825" y="1416050"/>
                    <a:ext cx="107950" cy="103188"/>
                  </a:xfrm>
                  <a:custGeom>
                    <a:avLst/>
                    <a:gdLst>
                      <a:gd name="T0" fmla="*/ 7 w 32"/>
                      <a:gd name="T1" fmla="*/ 31 h 31"/>
                      <a:gd name="T2" fmla="*/ 32 w 32"/>
                      <a:gd name="T3" fmla="*/ 31 h 31"/>
                      <a:gd name="T4" fmla="*/ 0 w 32"/>
                      <a:gd name="T5" fmla="*/ 0 h 31"/>
                      <a:gd name="T6" fmla="*/ 0 w 32"/>
                      <a:gd name="T7" fmla="*/ 25 h 31"/>
                      <a:gd name="T8" fmla="*/ 7 w 32"/>
                      <a:gd name="T9" fmla="*/ 31 h 31"/>
                    </a:gdLst>
                    <a:ahLst/>
                    <a:cxnLst>
                      <a:cxn ang="0">
                        <a:pos x="T0" y="T1"/>
                      </a:cxn>
                      <a:cxn ang="0">
                        <a:pos x="T2" y="T3"/>
                      </a:cxn>
                      <a:cxn ang="0">
                        <a:pos x="T4" y="T5"/>
                      </a:cxn>
                      <a:cxn ang="0">
                        <a:pos x="T6" y="T7"/>
                      </a:cxn>
                      <a:cxn ang="0">
                        <a:pos x="T8" y="T9"/>
                      </a:cxn>
                    </a:cxnLst>
                    <a:rect l="0" t="0" r="r" b="b"/>
                    <a:pathLst>
                      <a:path w="32" h="31">
                        <a:moveTo>
                          <a:pt x="7" y="31"/>
                        </a:moveTo>
                        <a:cubicBezTo>
                          <a:pt x="32" y="31"/>
                          <a:pt x="32" y="31"/>
                          <a:pt x="32" y="31"/>
                        </a:cubicBezTo>
                        <a:cubicBezTo>
                          <a:pt x="0" y="0"/>
                          <a:pt x="0" y="0"/>
                          <a:pt x="0" y="0"/>
                        </a:cubicBezTo>
                        <a:cubicBezTo>
                          <a:pt x="0" y="25"/>
                          <a:pt x="0" y="25"/>
                          <a:pt x="0" y="25"/>
                        </a:cubicBezTo>
                        <a:cubicBezTo>
                          <a:pt x="0" y="29"/>
                          <a:pt x="3" y="31"/>
                          <a:pt x="7" y="31"/>
                        </a:cubicBezTo>
                        <a:close/>
                      </a:path>
                    </a:pathLst>
                  </a:custGeom>
                  <a:solidFill>
                    <a:srgbClr val="798BB3"/>
                  </a:solid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20" name="Freeform 6">
                    <a:extLst>
                      <a:ext uri="{FF2B5EF4-FFF2-40B4-BE49-F238E27FC236}">
                        <a16:creationId xmlns:a16="http://schemas.microsoft.com/office/drawing/2014/main" id="{3DB836D7-BD22-425A-ADD1-5B1B45148A31}"/>
                      </a:ext>
                    </a:extLst>
                  </p:cNvPr>
                  <p:cNvSpPr>
                    <a:spLocks noEditPoints="1"/>
                  </p:cNvSpPr>
                  <p:nvPr/>
                </p:nvSpPr>
                <p:spPr bwMode="auto">
                  <a:xfrm>
                    <a:off x="1671638" y="1406525"/>
                    <a:ext cx="344487" cy="469900"/>
                  </a:xfrm>
                  <a:custGeom>
                    <a:avLst/>
                    <a:gdLst>
                      <a:gd name="T0" fmla="*/ 76 w 103"/>
                      <a:gd name="T1" fmla="*/ 38 h 142"/>
                      <a:gd name="T2" fmla="*/ 65 w 103"/>
                      <a:gd name="T3" fmla="*/ 28 h 142"/>
                      <a:gd name="T4" fmla="*/ 65 w 103"/>
                      <a:gd name="T5" fmla="*/ 0 h 142"/>
                      <a:gd name="T6" fmla="*/ 6 w 103"/>
                      <a:gd name="T7" fmla="*/ 0 h 142"/>
                      <a:gd name="T8" fmla="*/ 0 w 103"/>
                      <a:gd name="T9" fmla="*/ 7 h 142"/>
                      <a:gd name="T10" fmla="*/ 0 w 103"/>
                      <a:gd name="T11" fmla="*/ 136 h 142"/>
                      <a:gd name="T12" fmla="*/ 6 w 103"/>
                      <a:gd name="T13" fmla="*/ 142 h 142"/>
                      <a:gd name="T14" fmla="*/ 97 w 103"/>
                      <a:gd name="T15" fmla="*/ 142 h 142"/>
                      <a:gd name="T16" fmla="*/ 103 w 103"/>
                      <a:gd name="T17" fmla="*/ 136 h 142"/>
                      <a:gd name="T18" fmla="*/ 103 w 103"/>
                      <a:gd name="T19" fmla="*/ 38 h 142"/>
                      <a:gd name="T20" fmla="*/ 76 w 103"/>
                      <a:gd name="T21" fmla="*/ 38 h 142"/>
                      <a:gd name="T22" fmla="*/ 87 w 103"/>
                      <a:gd name="T23" fmla="*/ 123 h 142"/>
                      <a:gd name="T24" fmla="*/ 16 w 103"/>
                      <a:gd name="T25" fmla="*/ 123 h 142"/>
                      <a:gd name="T26" fmla="*/ 12 w 103"/>
                      <a:gd name="T27" fmla="*/ 120 h 142"/>
                      <a:gd name="T28" fmla="*/ 16 w 103"/>
                      <a:gd name="T29" fmla="*/ 116 h 142"/>
                      <a:gd name="T30" fmla="*/ 87 w 103"/>
                      <a:gd name="T31" fmla="*/ 116 h 142"/>
                      <a:gd name="T32" fmla="*/ 91 w 103"/>
                      <a:gd name="T33" fmla="*/ 120 h 142"/>
                      <a:gd name="T34" fmla="*/ 87 w 103"/>
                      <a:gd name="T35" fmla="*/ 123 h 142"/>
                      <a:gd name="T36" fmla="*/ 87 w 103"/>
                      <a:gd name="T37" fmla="*/ 93 h 142"/>
                      <a:gd name="T38" fmla="*/ 16 w 103"/>
                      <a:gd name="T39" fmla="*/ 93 h 142"/>
                      <a:gd name="T40" fmla="*/ 12 w 103"/>
                      <a:gd name="T41" fmla="*/ 90 h 142"/>
                      <a:gd name="T42" fmla="*/ 16 w 103"/>
                      <a:gd name="T43" fmla="*/ 87 h 142"/>
                      <a:gd name="T44" fmla="*/ 87 w 103"/>
                      <a:gd name="T45" fmla="*/ 87 h 142"/>
                      <a:gd name="T46" fmla="*/ 91 w 103"/>
                      <a:gd name="T47" fmla="*/ 90 h 142"/>
                      <a:gd name="T48" fmla="*/ 87 w 103"/>
                      <a:gd name="T49" fmla="*/ 93 h 142"/>
                      <a:gd name="T50" fmla="*/ 87 w 103"/>
                      <a:gd name="T51" fmla="*/ 64 h 142"/>
                      <a:gd name="T52" fmla="*/ 16 w 103"/>
                      <a:gd name="T53" fmla="*/ 64 h 142"/>
                      <a:gd name="T54" fmla="*/ 12 w 103"/>
                      <a:gd name="T55" fmla="*/ 61 h 142"/>
                      <a:gd name="T56" fmla="*/ 16 w 103"/>
                      <a:gd name="T57" fmla="*/ 58 h 142"/>
                      <a:gd name="T58" fmla="*/ 87 w 103"/>
                      <a:gd name="T59" fmla="*/ 58 h 142"/>
                      <a:gd name="T60" fmla="*/ 91 w 103"/>
                      <a:gd name="T61" fmla="*/ 61 h 142"/>
                      <a:gd name="T62" fmla="*/ 87 w 103"/>
                      <a:gd name="T6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42">
                        <a:moveTo>
                          <a:pt x="76" y="38"/>
                        </a:moveTo>
                        <a:cubicBezTo>
                          <a:pt x="70" y="38"/>
                          <a:pt x="65" y="34"/>
                          <a:pt x="65" y="28"/>
                        </a:cubicBezTo>
                        <a:cubicBezTo>
                          <a:pt x="65" y="0"/>
                          <a:pt x="65" y="0"/>
                          <a:pt x="65" y="0"/>
                        </a:cubicBezTo>
                        <a:cubicBezTo>
                          <a:pt x="6" y="0"/>
                          <a:pt x="6" y="0"/>
                          <a:pt x="6" y="0"/>
                        </a:cubicBezTo>
                        <a:cubicBezTo>
                          <a:pt x="3" y="0"/>
                          <a:pt x="0" y="3"/>
                          <a:pt x="0" y="7"/>
                        </a:cubicBezTo>
                        <a:cubicBezTo>
                          <a:pt x="0" y="136"/>
                          <a:pt x="0" y="136"/>
                          <a:pt x="0" y="136"/>
                        </a:cubicBezTo>
                        <a:cubicBezTo>
                          <a:pt x="0" y="139"/>
                          <a:pt x="3" y="142"/>
                          <a:pt x="6" y="142"/>
                        </a:cubicBezTo>
                        <a:cubicBezTo>
                          <a:pt x="97" y="142"/>
                          <a:pt x="97" y="142"/>
                          <a:pt x="97" y="142"/>
                        </a:cubicBezTo>
                        <a:cubicBezTo>
                          <a:pt x="101" y="142"/>
                          <a:pt x="103" y="139"/>
                          <a:pt x="103" y="136"/>
                        </a:cubicBezTo>
                        <a:cubicBezTo>
                          <a:pt x="103" y="38"/>
                          <a:pt x="103" y="38"/>
                          <a:pt x="103" y="38"/>
                        </a:cubicBezTo>
                        <a:lnTo>
                          <a:pt x="76" y="38"/>
                        </a:lnTo>
                        <a:close/>
                        <a:moveTo>
                          <a:pt x="87" y="123"/>
                        </a:moveTo>
                        <a:cubicBezTo>
                          <a:pt x="16" y="123"/>
                          <a:pt x="16" y="123"/>
                          <a:pt x="16" y="123"/>
                        </a:cubicBezTo>
                        <a:cubicBezTo>
                          <a:pt x="14" y="123"/>
                          <a:pt x="12" y="121"/>
                          <a:pt x="12" y="120"/>
                        </a:cubicBezTo>
                        <a:cubicBezTo>
                          <a:pt x="12" y="118"/>
                          <a:pt x="14" y="116"/>
                          <a:pt x="16" y="116"/>
                        </a:cubicBezTo>
                        <a:cubicBezTo>
                          <a:pt x="87" y="116"/>
                          <a:pt x="87" y="116"/>
                          <a:pt x="87" y="116"/>
                        </a:cubicBezTo>
                        <a:cubicBezTo>
                          <a:pt x="89" y="116"/>
                          <a:pt x="91" y="118"/>
                          <a:pt x="91" y="120"/>
                        </a:cubicBezTo>
                        <a:cubicBezTo>
                          <a:pt x="91" y="121"/>
                          <a:pt x="89" y="123"/>
                          <a:pt x="87" y="123"/>
                        </a:cubicBezTo>
                        <a:close/>
                        <a:moveTo>
                          <a:pt x="87" y="93"/>
                        </a:moveTo>
                        <a:cubicBezTo>
                          <a:pt x="16" y="93"/>
                          <a:pt x="16" y="93"/>
                          <a:pt x="16" y="93"/>
                        </a:cubicBezTo>
                        <a:cubicBezTo>
                          <a:pt x="14" y="93"/>
                          <a:pt x="12" y="92"/>
                          <a:pt x="12" y="90"/>
                        </a:cubicBezTo>
                        <a:cubicBezTo>
                          <a:pt x="12" y="88"/>
                          <a:pt x="14" y="87"/>
                          <a:pt x="16" y="87"/>
                        </a:cubicBezTo>
                        <a:cubicBezTo>
                          <a:pt x="87" y="87"/>
                          <a:pt x="87" y="87"/>
                          <a:pt x="87" y="87"/>
                        </a:cubicBezTo>
                        <a:cubicBezTo>
                          <a:pt x="89" y="87"/>
                          <a:pt x="91" y="88"/>
                          <a:pt x="91" y="90"/>
                        </a:cubicBezTo>
                        <a:cubicBezTo>
                          <a:pt x="91" y="92"/>
                          <a:pt x="89" y="93"/>
                          <a:pt x="87" y="93"/>
                        </a:cubicBezTo>
                        <a:close/>
                        <a:moveTo>
                          <a:pt x="87" y="64"/>
                        </a:moveTo>
                        <a:cubicBezTo>
                          <a:pt x="16" y="64"/>
                          <a:pt x="16" y="64"/>
                          <a:pt x="16" y="64"/>
                        </a:cubicBezTo>
                        <a:cubicBezTo>
                          <a:pt x="14" y="64"/>
                          <a:pt x="12" y="62"/>
                          <a:pt x="12" y="61"/>
                        </a:cubicBezTo>
                        <a:cubicBezTo>
                          <a:pt x="12" y="59"/>
                          <a:pt x="14" y="58"/>
                          <a:pt x="16" y="58"/>
                        </a:cubicBezTo>
                        <a:cubicBezTo>
                          <a:pt x="87" y="58"/>
                          <a:pt x="87" y="58"/>
                          <a:pt x="87" y="58"/>
                        </a:cubicBezTo>
                        <a:cubicBezTo>
                          <a:pt x="89" y="58"/>
                          <a:pt x="91" y="59"/>
                          <a:pt x="91" y="61"/>
                        </a:cubicBezTo>
                        <a:cubicBezTo>
                          <a:pt x="91" y="62"/>
                          <a:pt x="89" y="64"/>
                          <a:pt x="87" y="64"/>
                        </a:cubicBezTo>
                        <a:close/>
                      </a:path>
                    </a:pathLst>
                  </a:custGeom>
                  <a:solidFill>
                    <a:srgbClr val="798BB3"/>
                  </a:solid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13" name="Gruppieren 212">
                  <a:extLst>
                    <a:ext uri="{FF2B5EF4-FFF2-40B4-BE49-F238E27FC236}">
                      <a16:creationId xmlns:a16="http://schemas.microsoft.com/office/drawing/2014/main" id="{A26AD782-1CC9-45DB-AE3E-66AC2177C1DF}"/>
                    </a:ext>
                  </a:extLst>
                </p:cNvPr>
                <p:cNvGrpSpPr/>
                <p:nvPr/>
              </p:nvGrpSpPr>
              <p:grpSpPr>
                <a:xfrm>
                  <a:off x="6526355" y="3778861"/>
                  <a:ext cx="212199" cy="286773"/>
                  <a:chOff x="6526355" y="3778861"/>
                  <a:chExt cx="212199" cy="286773"/>
                </a:xfrm>
              </p:grpSpPr>
              <p:sp>
                <p:nvSpPr>
                  <p:cNvPr id="214" name="Freeform 57">
                    <a:extLst>
                      <a:ext uri="{FF2B5EF4-FFF2-40B4-BE49-F238E27FC236}">
                        <a16:creationId xmlns:a16="http://schemas.microsoft.com/office/drawing/2014/main" id="{8F163199-4C72-47CB-A61D-688DA261FD88}"/>
                      </a:ext>
                    </a:extLst>
                  </p:cNvPr>
                  <p:cNvSpPr>
                    <a:spLocks/>
                  </p:cNvSpPr>
                  <p:nvPr/>
                </p:nvSpPr>
                <p:spPr bwMode="auto">
                  <a:xfrm>
                    <a:off x="6526355" y="3778861"/>
                    <a:ext cx="212199" cy="63812"/>
                  </a:xfrm>
                  <a:custGeom>
                    <a:avLst/>
                    <a:gdLst>
                      <a:gd name="T0" fmla="*/ 1029 w 1105"/>
                      <a:gd name="T1" fmla="*/ 185 h 332"/>
                      <a:gd name="T2" fmla="*/ 1024 w 1105"/>
                      <a:gd name="T3" fmla="*/ 185 h 332"/>
                      <a:gd name="T4" fmla="*/ 540 w 1105"/>
                      <a:gd name="T5" fmla="*/ 0 h 332"/>
                      <a:gd name="T6" fmla="*/ 33 w 1105"/>
                      <a:gd name="T7" fmla="*/ 204 h 332"/>
                      <a:gd name="T8" fmla="*/ 0 w 1105"/>
                      <a:gd name="T9" fmla="*/ 242 h 332"/>
                      <a:gd name="T10" fmla="*/ 71 w 1105"/>
                      <a:gd name="T11" fmla="*/ 313 h 332"/>
                      <a:gd name="T12" fmla="*/ 110 w 1105"/>
                      <a:gd name="T13" fmla="*/ 275 h 332"/>
                      <a:gd name="T14" fmla="*/ 540 w 1105"/>
                      <a:gd name="T15" fmla="*/ 99 h 332"/>
                      <a:gd name="T16" fmla="*/ 952 w 1105"/>
                      <a:gd name="T17" fmla="*/ 256 h 332"/>
                      <a:gd name="T18" fmla="*/ 952 w 1105"/>
                      <a:gd name="T19" fmla="*/ 256 h 332"/>
                      <a:gd name="T20" fmla="*/ 880 w 1105"/>
                      <a:gd name="T21" fmla="*/ 332 h 332"/>
                      <a:gd name="T22" fmla="*/ 1105 w 1105"/>
                      <a:gd name="T23" fmla="*/ 332 h 332"/>
                      <a:gd name="T24" fmla="*/ 1105 w 1105"/>
                      <a:gd name="T25" fmla="*/ 109 h 332"/>
                      <a:gd name="T26" fmla="*/ 1029 w 1105"/>
                      <a:gd name="T27" fmla="*/ 185 h 332"/>
                      <a:gd name="T28" fmla="*/ 1029 w 1105"/>
                      <a:gd name="T29" fmla="*/ 18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2">
                        <a:moveTo>
                          <a:pt x="1029" y="185"/>
                        </a:moveTo>
                        <a:cubicBezTo>
                          <a:pt x="1024" y="185"/>
                          <a:pt x="1024" y="185"/>
                          <a:pt x="1024" y="185"/>
                        </a:cubicBezTo>
                        <a:cubicBezTo>
                          <a:pt x="895" y="62"/>
                          <a:pt x="722" y="0"/>
                          <a:pt x="540" y="0"/>
                        </a:cubicBezTo>
                        <a:cubicBezTo>
                          <a:pt x="349" y="0"/>
                          <a:pt x="172" y="71"/>
                          <a:pt x="33" y="204"/>
                        </a:cubicBezTo>
                        <a:cubicBezTo>
                          <a:pt x="0" y="242"/>
                          <a:pt x="0" y="242"/>
                          <a:pt x="0" y="242"/>
                        </a:cubicBezTo>
                        <a:cubicBezTo>
                          <a:pt x="71" y="313"/>
                          <a:pt x="71" y="313"/>
                          <a:pt x="71" y="313"/>
                        </a:cubicBezTo>
                        <a:cubicBezTo>
                          <a:pt x="110" y="275"/>
                          <a:pt x="110" y="275"/>
                          <a:pt x="110" y="275"/>
                        </a:cubicBezTo>
                        <a:cubicBezTo>
                          <a:pt x="225" y="161"/>
                          <a:pt x="378" y="99"/>
                          <a:pt x="540" y="99"/>
                        </a:cubicBezTo>
                        <a:cubicBezTo>
                          <a:pt x="694" y="99"/>
                          <a:pt x="842" y="156"/>
                          <a:pt x="952" y="256"/>
                        </a:cubicBezTo>
                        <a:cubicBezTo>
                          <a:pt x="952" y="256"/>
                          <a:pt x="952" y="256"/>
                          <a:pt x="952" y="256"/>
                        </a:cubicBezTo>
                        <a:cubicBezTo>
                          <a:pt x="880" y="332"/>
                          <a:pt x="880" y="332"/>
                          <a:pt x="880" y="332"/>
                        </a:cubicBezTo>
                        <a:cubicBezTo>
                          <a:pt x="1105" y="332"/>
                          <a:pt x="1105" y="332"/>
                          <a:pt x="1105" y="332"/>
                        </a:cubicBezTo>
                        <a:cubicBezTo>
                          <a:pt x="1105" y="109"/>
                          <a:pt x="1105" y="109"/>
                          <a:pt x="1105" y="109"/>
                        </a:cubicBezTo>
                        <a:cubicBezTo>
                          <a:pt x="1029" y="185"/>
                          <a:pt x="1029" y="185"/>
                          <a:pt x="1029" y="185"/>
                        </a:cubicBezTo>
                        <a:cubicBezTo>
                          <a:pt x="1029" y="185"/>
                          <a:pt x="1029" y="185"/>
                          <a:pt x="1029" y="185"/>
                        </a:cubicBezTo>
                        <a:close/>
                      </a:path>
                    </a:pathLst>
                  </a:custGeom>
                  <a:solidFill>
                    <a:srgbClr val="E4E8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5" name="Freeform 59">
                    <a:extLst>
                      <a:ext uri="{FF2B5EF4-FFF2-40B4-BE49-F238E27FC236}">
                        <a16:creationId xmlns:a16="http://schemas.microsoft.com/office/drawing/2014/main" id="{64C43537-223E-47E1-B964-36D7761C0F4E}"/>
                      </a:ext>
                    </a:extLst>
                  </p:cNvPr>
                  <p:cNvSpPr>
                    <a:spLocks/>
                  </p:cNvSpPr>
                  <p:nvPr/>
                </p:nvSpPr>
                <p:spPr bwMode="auto">
                  <a:xfrm>
                    <a:off x="6526355" y="4002040"/>
                    <a:ext cx="212199" cy="63594"/>
                  </a:xfrm>
                  <a:custGeom>
                    <a:avLst/>
                    <a:gdLst>
                      <a:gd name="T0" fmla="*/ 76 w 1105"/>
                      <a:gd name="T1" fmla="*/ 146 h 331"/>
                      <a:gd name="T2" fmla="*/ 81 w 1105"/>
                      <a:gd name="T3" fmla="*/ 146 h 331"/>
                      <a:gd name="T4" fmla="*/ 564 w 1105"/>
                      <a:gd name="T5" fmla="*/ 331 h 331"/>
                      <a:gd name="T6" fmla="*/ 1072 w 1105"/>
                      <a:gd name="T7" fmla="*/ 127 h 331"/>
                      <a:gd name="T8" fmla="*/ 1105 w 1105"/>
                      <a:gd name="T9" fmla="*/ 90 h 331"/>
                      <a:gd name="T10" fmla="*/ 1033 w 1105"/>
                      <a:gd name="T11" fmla="*/ 19 h 331"/>
                      <a:gd name="T12" fmla="*/ 995 w 1105"/>
                      <a:gd name="T13" fmla="*/ 56 h 331"/>
                      <a:gd name="T14" fmla="*/ 564 w 1105"/>
                      <a:gd name="T15" fmla="*/ 232 h 331"/>
                      <a:gd name="T16" fmla="*/ 153 w 1105"/>
                      <a:gd name="T17" fmla="*/ 75 h 331"/>
                      <a:gd name="T18" fmla="*/ 153 w 1105"/>
                      <a:gd name="T19" fmla="*/ 75 h 331"/>
                      <a:gd name="T20" fmla="*/ 225 w 1105"/>
                      <a:gd name="T21" fmla="*/ 0 h 331"/>
                      <a:gd name="T22" fmla="*/ 0 w 1105"/>
                      <a:gd name="T23" fmla="*/ 0 h 331"/>
                      <a:gd name="T24" fmla="*/ 0 w 1105"/>
                      <a:gd name="T25" fmla="*/ 222 h 331"/>
                      <a:gd name="T26" fmla="*/ 76 w 1105"/>
                      <a:gd name="T27" fmla="*/ 146 h 331"/>
                      <a:gd name="T28" fmla="*/ 76 w 1105"/>
                      <a:gd name="T29" fmla="*/ 1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1">
                        <a:moveTo>
                          <a:pt x="76" y="146"/>
                        </a:moveTo>
                        <a:cubicBezTo>
                          <a:pt x="81" y="146"/>
                          <a:pt x="81" y="146"/>
                          <a:pt x="81" y="146"/>
                        </a:cubicBezTo>
                        <a:cubicBezTo>
                          <a:pt x="210" y="270"/>
                          <a:pt x="383" y="331"/>
                          <a:pt x="564" y="331"/>
                        </a:cubicBezTo>
                        <a:cubicBezTo>
                          <a:pt x="756" y="331"/>
                          <a:pt x="933" y="260"/>
                          <a:pt x="1072" y="127"/>
                        </a:cubicBezTo>
                        <a:cubicBezTo>
                          <a:pt x="1105" y="90"/>
                          <a:pt x="1105" y="90"/>
                          <a:pt x="1105" y="90"/>
                        </a:cubicBezTo>
                        <a:cubicBezTo>
                          <a:pt x="1033" y="19"/>
                          <a:pt x="1033" y="19"/>
                          <a:pt x="1033" y="19"/>
                        </a:cubicBezTo>
                        <a:cubicBezTo>
                          <a:pt x="995" y="56"/>
                          <a:pt x="995" y="56"/>
                          <a:pt x="995" y="56"/>
                        </a:cubicBezTo>
                        <a:cubicBezTo>
                          <a:pt x="880" y="170"/>
                          <a:pt x="727" y="232"/>
                          <a:pt x="564" y="232"/>
                        </a:cubicBezTo>
                        <a:cubicBezTo>
                          <a:pt x="411" y="232"/>
                          <a:pt x="263" y="175"/>
                          <a:pt x="153" y="75"/>
                        </a:cubicBezTo>
                        <a:cubicBezTo>
                          <a:pt x="153" y="75"/>
                          <a:pt x="153" y="75"/>
                          <a:pt x="153" y="75"/>
                        </a:cubicBezTo>
                        <a:cubicBezTo>
                          <a:pt x="225" y="0"/>
                          <a:pt x="225" y="0"/>
                          <a:pt x="225" y="0"/>
                        </a:cubicBezTo>
                        <a:cubicBezTo>
                          <a:pt x="0" y="0"/>
                          <a:pt x="0" y="0"/>
                          <a:pt x="0" y="0"/>
                        </a:cubicBezTo>
                        <a:cubicBezTo>
                          <a:pt x="0" y="222"/>
                          <a:pt x="0" y="222"/>
                          <a:pt x="0" y="222"/>
                        </a:cubicBezTo>
                        <a:cubicBezTo>
                          <a:pt x="76" y="146"/>
                          <a:pt x="76" y="146"/>
                          <a:pt x="76" y="146"/>
                        </a:cubicBezTo>
                        <a:cubicBezTo>
                          <a:pt x="76" y="146"/>
                          <a:pt x="76" y="146"/>
                          <a:pt x="76" y="146"/>
                        </a:cubicBezTo>
                        <a:close/>
                      </a:path>
                    </a:pathLst>
                  </a:custGeom>
                  <a:solidFill>
                    <a:srgbClr val="E4E8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7" name="Ellipse 216">
                    <a:extLst>
                      <a:ext uri="{FF2B5EF4-FFF2-40B4-BE49-F238E27FC236}">
                        <a16:creationId xmlns:a16="http://schemas.microsoft.com/office/drawing/2014/main" id="{D5111631-4985-4868-9F22-FB9C291CF9F7}"/>
                      </a:ext>
                    </a:extLst>
                  </p:cNvPr>
                  <p:cNvSpPr/>
                  <p:nvPr/>
                </p:nvSpPr>
                <p:spPr bwMode="gray">
                  <a:xfrm>
                    <a:off x="6557989" y="3846152"/>
                    <a:ext cx="151200" cy="151200"/>
                  </a:xfrm>
                  <a:prstGeom prst="ellipse">
                    <a:avLst/>
                  </a:prstGeom>
                  <a:solidFill>
                    <a:srgbClr val="E4E8F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202" name="Gruppieren 201">
                <a:extLst>
                  <a:ext uri="{FF2B5EF4-FFF2-40B4-BE49-F238E27FC236}">
                    <a16:creationId xmlns:a16="http://schemas.microsoft.com/office/drawing/2014/main" id="{EAD05A87-94BF-4CC6-8A39-E64B1DA41618}"/>
                  </a:ext>
                </a:extLst>
              </p:cNvPr>
              <p:cNvGrpSpPr/>
              <p:nvPr/>
            </p:nvGrpSpPr>
            <p:grpSpPr>
              <a:xfrm>
                <a:off x="7196744" y="3340680"/>
                <a:ext cx="349218" cy="476353"/>
                <a:chOff x="7196744" y="3340680"/>
                <a:chExt cx="349218" cy="476353"/>
              </a:xfrm>
            </p:grpSpPr>
            <p:grpSp>
              <p:nvGrpSpPr>
                <p:cNvPr id="203" name="Gruppieren 202">
                  <a:extLst>
                    <a:ext uri="{FF2B5EF4-FFF2-40B4-BE49-F238E27FC236}">
                      <a16:creationId xmlns:a16="http://schemas.microsoft.com/office/drawing/2014/main" id="{BA27BA8E-6066-4854-ABAE-CD34C8B57405}"/>
                    </a:ext>
                  </a:extLst>
                </p:cNvPr>
                <p:cNvGrpSpPr>
                  <a:grpSpLocks noChangeAspect="1"/>
                </p:cNvGrpSpPr>
                <p:nvPr/>
              </p:nvGrpSpPr>
              <p:grpSpPr>
                <a:xfrm>
                  <a:off x="7196744" y="3340680"/>
                  <a:ext cx="349218" cy="476353"/>
                  <a:chOff x="1671638" y="1406525"/>
                  <a:chExt cx="344487" cy="469900"/>
                </a:xfrm>
                <a:solidFill>
                  <a:schemeClr val="accent1"/>
                </a:solidFill>
              </p:grpSpPr>
              <p:sp>
                <p:nvSpPr>
                  <p:cNvPr id="210" name="Freeform 5">
                    <a:extLst>
                      <a:ext uri="{FF2B5EF4-FFF2-40B4-BE49-F238E27FC236}">
                        <a16:creationId xmlns:a16="http://schemas.microsoft.com/office/drawing/2014/main" id="{001145D5-7331-40DD-B079-D4516A1E4A66}"/>
                      </a:ext>
                    </a:extLst>
                  </p:cNvPr>
                  <p:cNvSpPr>
                    <a:spLocks/>
                  </p:cNvSpPr>
                  <p:nvPr/>
                </p:nvSpPr>
                <p:spPr bwMode="auto">
                  <a:xfrm>
                    <a:off x="1901825" y="1416050"/>
                    <a:ext cx="107950" cy="103188"/>
                  </a:xfrm>
                  <a:custGeom>
                    <a:avLst/>
                    <a:gdLst>
                      <a:gd name="T0" fmla="*/ 7 w 32"/>
                      <a:gd name="T1" fmla="*/ 31 h 31"/>
                      <a:gd name="T2" fmla="*/ 32 w 32"/>
                      <a:gd name="T3" fmla="*/ 31 h 31"/>
                      <a:gd name="T4" fmla="*/ 0 w 32"/>
                      <a:gd name="T5" fmla="*/ 0 h 31"/>
                      <a:gd name="T6" fmla="*/ 0 w 32"/>
                      <a:gd name="T7" fmla="*/ 25 h 31"/>
                      <a:gd name="T8" fmla="*/ 7 w 32"/>
                      <a:gd name="T9" fmla="*/ 31 h 31"/>
                    </a:gdLst>
                    <a:ahLst/>
                    <a:cxnLst>
                      <a:cxn ang="0">
                        <a:pos x="T0" y="T1"/>
                      </a:cxn>
                      <a:cxn ang="0">
                        <a:pos x="T2" y="T3"/>
                      </a:cxn>
                      <a:cxn ang="0">
                        <a:pos x="T4" y="T5"/>
                      </a:cxn>
                      <a:cxn ang="0">
                        <a:pos x="T6" y="T7"/>
                      </a:cxn>
                      <a:cxn ang="0">
                        <a:pos x="T8" y="T9"/>
                      </a:cxn>
                    </a:cxnLst>
                    <a:rect l="0" t="0" r="r" b="b"/>
                    <a:pathLst>
                      <a:path w="32" h="31">
                        <a:moveTo>
                          <a:pt x="7" y="31"/>
                        </a:moveTo>
                        <a:cubicBezTo>
                          <a:pt x="32" y="31"/>
                          <a:pt x="32" y="31"/>
                          <a:pt x="32" y="31"/>
                        </a:cubicBezTo>
                        <a:cubicBezTo>
                          <a:pt x="0" y="0"/>
                          <a:pt x="0" y="0"/>
                          <a:pt x="0" y="0"/>
                        </a:cubicBezTo>
                        <a:cubicBezTo>
                          <a:pt x="0" y="25"/>
                          <a:pt x="0" y="25"/>
                          <a:pt x="0" y="25"/>
                        </a:cubicBezTo>
                        <a:cubicBezTo>
                          <a:pt x="0" y="29"/>
                          <a:pt x="3" y="31"/>
                          <a:pt x="7" y="31"/>
                        </a:cubicBezTo>
                        <a:close/>
                      </a:path>
                    </a:pathLst>
                  </a:custGeom>
                  <a:solidFill>
                    <a:srgbClr val="798BB3"/>
                  </a:solid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11" name="Freeform 6">
                    <a:extLst>
                      <a:ext uri="{FF2B5EF4-FFF2-40B4-BE49-F238E27FC236}">
                        <a16:creationId xmlns:a16="http://schemas.microsoft.com/office/drawing/2014/main" id="{4798A804-9EEB-4A7A-809D-CA3ABEE71CD5}"/>
                      </a:ext>
                    </a:extLst>
                  </p:cNvPr>
                  <p:cNvSpPr>
                    <a:spLocks noEditPoints="1"/>
                  </p:cNvSpPr>
                  <p:nvPr/>
                </p:nvSpPr>
                <p:spPr bwMode="auto">
                  <a:xfrm>
                    <a:off x="1671638" y="1406525"/>
                    <a:ext cx="344487" cy="469900"/>
                  </a:xfrm>
                  <a:custGeom>
                    <a:avLst/>
                    <a:gdLst>
                      <a:gd name="T0" fmla="*/ 76 w 103"/>
                      <a:gd name="T1" fmla="*/ 38 h 142"/>
                      <a:gd name="T2" fmla="*/ 65 w 103"/>
                      <a:gd name="T3" fmla="*/ 28 h 142"/>
                      <a:gd name="T4" fmla="*/ 65 w 103"/>
                      <a:gd name="T5" fmla="*/ 0 h 142"/>
                      <a:gd name="T6" fmla="*/ 6 w 103"/>
                      <a:gd name="T7" fmla="*/ 0 h 142"/>
                      <a:gd name="T8" fmla="*/ 0 w 103"/>
                      <a:gd name="T9" fmla="*/ 7 h 142"/>
                      <a:gd name="T10" fmla="*/ 0 w 103"/>
                      <a:gd name="T11" fmla="*/ 136 h 142"/>
                      <a:gd name="T12" fmla="*/ 6 w 103"/>
                      <a:gd name="T13" fmla="*/ 142 h 142"/>
                      <a:gd name="T14" fmla="*/ 97 w 103"/>
                      <a:gd name="T15" fmla="*/ 142 h 142"/>
                      <a:gd name="T16" fmla="*/ 103 w 103"/>
                      <a:gd name="T17" fmla="*/ 136 h 142"/>
                      <a:gd name="T18" fmla="*/ 103 w 103"/>
                      <a:gd name="T19" fmla="*/ 38 h 142"/>
                      <a:gd name="T20" fmla="*/ 76 w 103"/>
                      <a:gd name="T21" fmla="*/ 38 h 142"/>
                      <a:gd name="T22" fmla="*/ 87 w 103"/>
                      <a:gd name="T23" fmla="*/ 123 h 142"/>
                      <a:gd name="T24" fmla="*/ 16 w 103"/>
                      <a:gd name="T25" fmla="*/ 123 h 142"/>
                      <a:gd name="T26" fmla="*/ 12 w 103"/>
                      <a:gd name="T27" fmla="*/ 120 h 142"/>
                      <a:gd name="T28" fmla="*/ 16 w 103"/>
                      <a:gd name="T29" fmla="*/ 116 h 142"/>
                      <a:gd name="T30" fmla="*/ 87 w 103"/>
                      <a:gd name="T31" fmla="*/ 116 h 142"/>
                      <a:gd name="T32" fmla="*/ 91 w 103"/>
                      <a:gd name="T33" fmla="*/ 120 h 142"/>
                      <a:gd name="T34" fmla="*/ 87 w 103"/>
                      <a:gd name="T35" fmla="*/ 123 h 142"/>
                      <a:gd name="T36" fmla="*/ 87 w 103"/>
                      <a:gd name="T37" fmla="*/ 93 h 142"/>
                      <a:gd name="T38" fmla="*/ 16 w 103"/>
                      <a:gd name="T39" fmla="*/ 93 h 142"/>
                      <a:gd name="T40" fmla="*/ 12 w 103"/>
                      <a:gd name="T41" fmla="*/ 90 h 142"/>
                      <a:gd name="T42" fmla="*/ 16 w 103"/>
                      <a:gd name="T43" fmla="*/ 87 h 142"/>
                      <a:gd name="T44" fmla="*/ 87 w 103"/>
                      <a:gd name="T45" fmla="*/ 87 h 142"/>
                      <a:gd name="T46" fmla="*/ 91 w 103"/>
                      <a:gd name="T47" fmla="*/ 90 h 142"/>
                      <a:gd name="T48" fmla="*/ 87 w 103"/>
                      <a:gd name="T49" fmla="*/ 93 h 142"/>
                      <a:gd name="T50" fmla="*/ 87 w 103"/>
                      <a:gd name="T51" fmla="*/ 64 h 142"/>
                      <a:gd name="T52" fmla="*/ 16 w 103"/>
                      <a:gd name="T53" fmla="*/ 64 h 142"/>
                      <a:gd name="T54" fmla="*/ 12 w 103"/>
                      <a:gd name="T55" fmla="*/ 61 h 142"/>
                      <a:gd name="T56" fmla="*/ 16 w 103"/>
                      <a:gd name="T57" fmla="*/ 58 h 142"/>
                      <a:gd name="T58" fmla="*/ 87 w 103"/>
                      <a:gd name="T59" fmla="*/ 58 h 142"/>
                      <a:gd name="T60" fmla="*/ 91 w 103"/>
                      <a:gd name="T61" fmla="*/ 61 h 142"/>
                      <a:gd name="T62" fmla="*/ 87 w 103"/>
                      <a:gd name="T6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42">
                        <a:moveTo>
                          <a:pt x="76" y="38"/>
                        </a:moveTo>
                        <a:cubicBezTo>
                          <a:pt x="70" y="38"/>
                          <a:pt x="65" y="34"/>
                          <a:pt x="65" y="28"/>
                        </a:cubicBezTo>
                        <a:cubicBezTo>
                          <a:pt x="65" y="0"/>
                          <a:pt x="65" y="0"/>
                          <a:pt x="65" y="0"/>
                        </a:cubicBezTo>
                        <a:cubicBezTo>
                          <a:pt x="6" y="0"/>
                          <a:pt x="6" y="0"/>
                          <a:pt x="6" y="0"/>
                        </a:cubicBezTo>
                        <a:cubicBezTo>
                          <a:pt x="3" y="0"/>
                          <a:pt x="0" y="3"/>
                          <a:pt x="0" y="7"/>
                        </a:cubicBezTo>
                        <a:cubicBezTo>
                          <a:pt x="0" y="136"/>
                          <a:pt x="0" y="136"/>
                          <a:pt x="0" y="136"/>
                        </a:cubicBezTo>
                        <a:cubicBezTo>
                          <a:pt x="0" y="139"/>
                          <a:pt x="3" y="142"/>
                          <a:pt x="6" y="142"/>
                        </a:cubicBezTo>
                        <a:cubicBezTo>
                          <a:pt x="97" y="142"/>
                          <a:pt x="97" y="142"/>
                          <a:pt x="97" y="142"/>
                        </a:cubicBezTo>
                        <a:cubicBezTo>
                          <a:pt x="101" y="142"/>
                          <a:pt x="103" y="139"/>
                          <a:pt x="103" y="136"/>
                        </a:cubicBezTo>
                        <a:cubicBezTo>
                          <a:pt x="103" y="38"/>
                          <a:pt x="103" y="38"/>
                          <a:pt x="103" y="38"/>
                        </a:cubicBezTo>
                        <a:lnTo>
                          <a:pt x="76" y="38"/>
                        </a:lnTo>
                        <a:close/>
                        <a:moveTo>
                          <a:pt x="87" y="123"/>
                        </a:moveTo>
                        <a:cubicBezTo>
                          <a:pt x="16" y="123"/>
                          <a:pt x="16" y="123"/>
                          <a:pt x="16" y="123"/>
                        </a:cubicBezTo>
                        <a:cubicBezTo>
                          <a:pt x="14" y="123"/>
                          <a:pt x="12" y="121"/>
                          <a:pt x="12" y="120"/>
                        </a:cubicBezTo>
                        <a:cubicBezTo>
                          <a:pt x="12" y="118"/>
                          <a:pt x="14" y="116"/>
                          <a:pt x="16" y="116"/>
                        </a:cubicBezTo>
                        <a:cubicBezTo>
                          <a:pt x="87" y="116"/>
                          <a:pt x="87" y="116"/>
                          <a:pt x="87" y="116"/>
                        </a:cubicBezTo>
                        <a:cubicBezTo>
                          <a:pt x="89" y="116"/>
                          <a:pt x="91" y="118"/>
                          <a:pt x="91" y="120"/>
                        </a:cubicBezTo>
                        <a:cubicBezTo>
                          <a:pt x="91" y="121"/>
                          <a:pt x="89" y="123"/>
                          <a:pt x="87" y="123"/>
                        </a:cubicBezTo>
                        <a:close/>
                        <a:moveTo>
                          <a:pt x="87" y="93"/>
                        </a:moveTo>
                        <a:cubicBezTo>
                          <a:pt x="16" y="93"/>
                          <a:pt x="16" y="93"/>
                          <a:pt x="16" y="93"/>
                        </a:cubicBezTo>
                        <a:cubicBezTo>
                          <a:pt x="14" y="93"/>
                          <a:pt x="12" y="92"/>
                          <a:pt x="12" y="90"/>
                        </a:cubicBezTo>
                        <a:cubicBezTo>
                          <a:pt x="12" y="88"/>
                          <a:pt x="14" y="87"/>
                          <a:pt x="16" y="87"/>
                        </a:cubicBezTo>
                        <a:cubicBezTo>
                          <a:pt x="87" y="87"/>
                          <a:pt x="87" y="87"/>
                          <a:pt x="87" y="87"/>
                        </a:cubicBezTo>
                        <a:cubicBezTo>
                          <a:pt x="89" y="87"/>
                          <a:pt x="91" y="88"/>
                          <a:pt x="91" y="90"/>
                        </a:cubicBezTo>
                        <a:cubicBezTo>
                          <a:pt x="91" y="92"/>
                          <a:pt x="89" y="93"/>
                          <a:pt x="87" y="93"/>
                        </a:cubicBezTo>
                        <a:close/>
                        <a:moveTo>
                          <a:pt x="87" y="64"/>
                        </a:moveTo>
                        <a:cubicBezTo>
                          <a:pt x="16" y="64"/>
                          <a:pt x="16" y="64"/>
                          <a:pt x="16" y="64"/>
                        </a:cubicBezTo>
                        <a:cubicBezTo>
                          <a:pt x="14" y="64"/>
                          <a:pt x="12" y="62"/>
                          <a:pt x="12" y="61"/>
                        </a:cubicBezTo>
                        <a:cubicBezTo>
                          <a:pt x="12" y="59"/>
                          <a:pt x="14" y="58"/>
                          <a:pt x="16" y="58"/>
                        </a:cubicBezTo>
                        <a:cubicBezTo>
                          <a:pt x="87" y="58"/>
                          <a:pt x="87" y="58"/>
                          <a:pt x="87" y="58"/>
                        </a:cubicBezTo>
                        <a:cubicBezTo>
                          <a:pt x="89" y="58"/>
                          <a:pt x="91" y="59"/>
                          <a:pt x="91" y="61"/>
                        </a:cubicBezTo>
                        <a:cubicBezTo>
                          <a:pt x="91" y="62"/>
                          <a:pt x="89" y="64"/>
                          <a:pt x="87" y="64"/>
                        </a:cubicBezTo>
                        <a:close/>
                      </a:path>
                    </a:pathLst>
                  </a:custGeom>
                  <a:solidFill>
                    <a:srgbClr val="798BB3"/>
                  </a:solid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04" name="Gruppieren 203">
                  <a:extLst>
                    <a:ext uri="{FF2B5EF4-FFF2-40B4-BE49-F238E27FC236}">
                      <a16:creationId xmlns:a16="http://schemas.microsoft.com/office/drawing/2014/main" id="{65C00A1B-284D-41D6-8B5A-3C7C8EE1A217}"/>
                    </a:ext>
                  </a:extLst>
                </p:cNvPr>
                <p:cNvGrpSpPr/>
                <p:nvPr/>
              </p:nvGrpSpPr>
              <p:grpSpPr>
                <a:xfrm>
                  <a:off x="7274844" y="3485047"/>
                  <a:ext cx="212199" cy="286773"/>
                  <a:chOff x="7274844" y="3485047"/>
                  <a:chExt cx="212199" cy="286773"/>
                </a:xfrm>
              </p:grpSpPr>
              <p:sp>
                <p:nvSpPr>
                  <p:cNvPr id="205" name="Freeform 57">
                    <a:extLst>
                      <a:ext uri="{FF2B5EF4-FFF2-40B4-BE49-F238E27FC236}">
                        <a16:creationId xmlns:a16="http://schemas.microsoft.com/office/drawing/2014/main" id="{89EBD69C-0771-4306-9587-B212C4893C38}"/>
                      </a:ext>
                    </a:extLst>
                  </p:cNvPr>
                  <p:cNvSpPr>
                    <a:spLocks/>
                  </p:cNvSpPr>
                  <p:nvPr/>
                </p:nvSpPr>
                <p:spPr bwMode="auto">
                  <a:xfrm>
                    <a:off x="7274844" y="3485047"/>
                    <a:ext cx="212199" cy="63812"/>
                  </a:xfrm>
                  <a:custGeom>
                    <a:avLst/>
                    <a:gdLst>
                      <a:gd name="T0" fmla="*/ 1029 w 1105"/>
                      <a:gd name="T1" fmla="*/ 185 h 332"/>
                      <a:gd name="T2" fmla="*/ 1024 w 1105"/>
                      <a:gd name="T3" fmla="*/ 185 h 332"/>
                      <a:gd name="T4" fmla="*/ 540 w 1105"/>
                      <a:gd name="T5" fmla="*/ 0 h 332"/>
                      <a:gd name="T6" fmla="*/ 33 w 1105"/>
                      <a:gd name="T7" fmla="*/ 204 h 332"/>
                      <a:gd name="T8" fmla="*/ 0 w 1105"/>
                      <a:gd name="T9" fmla="*/ 242 h 332"/>
                      <a:gd name="T10" fmla="*/ 71 w 1105"/>
                      <a:gd name="T11" fmla="*/ 313 h 332"/>
                      <a:gd name="T12" fmla="*/ 110 w 1105"/>
                      <a:gd name="T13" fmla="*/ 275 h 332"/>
                      <a:gd name="T14" fmla="*/ 540 w 1105"/>
                      <a:gd name="T15" fmla="*/ 99 h 332"/>
                      <a:gd name="T16" fmla="*/ 952 w 1105"/>
                      <a:gd name="T17" fmla="*/ 256 h 332"/>
                      <a:gd name="T18" fmla="*/ 952 w 1105"/>
                      <a:gd name="T19" fmla="*/ 256 h 332"/>
                      <a:gd name="T20" fmla="*/ 880 w 1105"/>
                      <a:gd name="T21" fmla="*/ 332 h 332"/>
                      <a:gd name="T22" fmla="*/ 1105 w 1105"/>
                      <a:gd name="T23" fmla="*/ 332 h 332"/>
                      <a:gd name="T24" fmla="*/ 1105 w 1105"/>
                      <a:gd name="T25" fmla="*/ 109 h 332"/>
                      <a:gd name="T26" fmla="*/ 1029 w 1105"/>
                      <a:gd name="T27" fmla="*/ 185 h 332"/>
                      <a:gd name="T28" fmla="*/ 1029 w 1105"/>
                      <a:gd name="T29" fmla="*/ 18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2">
                        <a:moveTo>
                          <a:pt x="1029" y="185"/>
                        </a:moveTo>
                        <a:cubicBezTo>
                          <a:pt x="1024" y="185"/>
                          <a:pt x="1024" y="185"/>
                          <a:pt x="1024" y="185"/>
                        </a:cubicBezTo>
                        <a:cubicBezTo>
                          <a:pt x="895" y="62"/>
                          <a:pt x="722" y="0"/>
                          <a:pt x="540" y="0"/>
                        </a:cubicBezTo>
                        <a:cubicBezTo>
                          <a:pt x="349" y="0"/>
                          <a:pt x="172" y="71"/>
                          <a:pt x="33" y="204"/>
                        </a:cubicBezTo>
                        <a:cubicBezTo>
                          <a:pt x="0" y="242"/>
                          <a:pt x="0" y="242"/>
                          <a:pt x="0" y="242"/>
                        </a:cubicBezTo>
                        <a:cubicBezTo>
                          <a:pt x="71" y="313"/>
                          <a:pt x="71" y="313"/>
                          <a:pt x="71" y="313"/>
                        </a:cubicBezTo>
                        <a:cubicBezTo>
                          <a:pt x="110" y="275"/>
                          <a:pt x="110" y="275"/>
                          <a:pt x="110" y="275"/>
                        </a:cubicBezTo>
                        <a:cubicBezTo>
                          <a:pt x="225" y="161"/>
                          <a:pt x="378" y="99"/>
                          <a:pt x="540" y="99"/>
                        </a:cubicBezTo>
                        <a:cubicBezTo>
                          <a:pt x="694" y="99"/>
                          <a:pt x="842" y="156"/>
                          <a:pt x="952" y="256"/>
                        </a:cubicBezTo>
                        <a:cubicBezTo>
                          <a:pt x="952" y="256"/>
                          <a:pt x="952" y="256"/>
                          <a:pt x="952" y="256"/>
                        </a:cubicBezTo>
                        <a:cubicBezTo>
                          <a:pt x="880" y="332"/>
                          <a:pt x="880" y="332"/>
                          <a:pt x="880" y="332"/>
                        </a:cubicBezTo>
                        <a:cubicBezTo>
                          <a:pt x="1105" y="332"/>
                          <a:pt x="1105" y="332"/>
                          <a:pt x="1105" y="332"/>
                        </a:cubicBezTo>
                        <a:cubicBezTo>
                          <a:pt x="1105" y="109"/>
                          <a:pt x="1105" y="109"/>
                          <a:pt x="1105" y="109"/>
                        </a:cubicBezTo>
                        <a:cubicBezTo>
                          <a:pt x="1029" y="185"/>
                          <a:pt x="1029" y="185"/>
                          <a:pt x="1029" y="185"/>
                        </a:cubicBezTo>
                        <a:cubicBezTo>
                          <a:pt x="1029" y="185"/>
                          <a:pt x="1029" y="185"/>
                          <a:pt x="1029" y="185"/>
                        </a:cubicBezTo>
                        <a:close/>
                      </a:path>
                    </a:pathLst>
                  </a:custGeom>
                  <a:solidFill>
                    <a:srgbClr val="E4E8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6" name="Freeform 59">
                    <a:extLst>
                      <a:ext uri="{FF2B5EF4-FFF2-40B4-BE49-F238E27FC236}">
                        <a16:creationId xmlns:a16="http://schemas.microsoft.com/office/drawing/2014/main" id="{549FF8EA-D24F-4C58-BE18-05B9EC742B27}"/>
                      </a:ext>
                    </a:extLst>
                  </p:cNvPr>
                  <p:cNvSpPr>
                    <a:spLocks/>
                  </p:cNvSpPr>
                  <p:nvPr/>
                </p:nvSpPr>
                <p:spPr bwMode="auto">
                  <a:xfrm>
                    <a:off x="7274844" y="3708226"/>
                    <a:ext cx="212199" cy="63594"/>
                  </a:xfrm>
                  <a:custGeom>
                    <a:avLst/>
                    <a:gdLst>
                      <a:gd name="T0" fmla="*/ 76 w 1105"/>
                      <a:gd name="T1" fmla="*/ 146 h 331"/>
                      <a:gd name="T2" fmla="*/ 81 w 1105"/>
                      <a:gd name="T3" fmla="*/ 146 h 331"/>
                      <a:gd name="T4" fmla="*/ 564 w 1105"/>
                      <a:gd name="T5" fmla="*/ 331 h 331"/>
                      <a:gd name="T6" fmla="*/ 1072 w 1105"/>
                      <a:gd name="T7" fmla="*/ 127 h 331"/>
                      <a:gd name="T8" fmla="*/ 1105 w 1105"/>
                      <a:gd name="T9" fmla="*/ 90 h 331"/>
                      <a:gd name="T10" fmla="*/ 1033 w 1105"/>
                      <a:gd name="T11" fmla="*/ 19 h 331"/>
                      <a:gd name="T12" fmla="*/ 995 w 1105"/>
                      <a:gd name="T13" fmla="*/ 56 h 331"/>
                      <a:gd name="T14" fmla="*/ 564 w 1105"/>
                      <a:gd name="T15" fmla="*/ 232 h 331"/>
                      <a:gd name="T16" fmla="*/ 153 w 1105"/>
                      <a:gd name="T17" fmla="*/ 75 h 331"/>
                      <a:gd name="T18" fmla="*/ 153 w 1105"/>
                      <a:gd name="T19" fmla="*/ 75 h 331"/>
                      <a:gd name="T20" fmla="*/ 225 w 1105"/>
                      <a:gd name="T21" fmla="*/ 0 h 331"/>
                      <a:gd name="T22" fmla="*/ 0 w 1105"/>
                      <a:gd name="T23" fmla="*/ 0 h 331"/>
                      <a:gd name="T24" fmla="*/ 0 w 1105"/>
                      <a:gd name="T25" fmla="*/ 222 h 331"/>
                      <a:gd name="T26" fmla="*/ 76 w 1105"/>
                      <a:gd name="T27" fmla="*/ 146 h 331"/>
                      <a:gd name="T28" fmla="*/ 76 w 1105"/>
                      <a:gd name="T29" fmla="*/ 1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1">
                        <a:moveTo>
                          <a:pt x="76" y="146"/>
                        </a:moveTo>
                        <a:cubicBezTo>
                          <a:pt x="81" y="146"/>
                          <a:pt x="81" y="146"/>
                          <a:pt x="81" y="146"/>
                        </a:cubicBezTo>
                        <a:cubicBezTo>
                          <a:pt x="210" y="270"/>
                          <a:pt x="383" y="331"/>
                          <a:pt x="564" y="331"/>
                        </a:cubicBezTo>
                        <a:cubicBezTo>
                          <a:pt x="756" y="331"/>
                          <a:pt x="933" y="260"/>
                          <a:pt x="1072" y="127"/>
                        </a:cubicBezTo>
                        <a:cubicBezTo>
                          <a:pt x="1105" y="90"/>
                          <a:pt x="1105" y="90"/>
                          <a:pt x="1105" y="90"/>
                        </a:cubicBezTo>
                        <a:cubicBezTo>
                          <a:pt x="1033" y="19"/>
                          <a:pt x="1033" y="19"/>
                          <a:pt x="1033" y="19"/>
                        </a:cubicBezTo>
                        <a:cubicBezTo>
                          <a:pt x="995" y="56"/>
                          <a:pt x="995" y="56"/>
                          <a:pt x="995" y="56"/>
                        </a:cubicBezTo>
                        <a:cubicBezTo>
                          <a:pt x="880" y="170"/>
                          <a:pt x="727" y="232"/>
                          <a:pt x="564" y="232"/>
                        </a:cubicBezTo>
                        <a:cubicBezTo>
                          <a:pt x="411" y="232"/>
                          <a:pt x="263" y="175"/>
                          <a:pt x="153" y="75"/>
                        </a:cubicBezTo>
                        <a:cubicBezTo>
                          <a:pt x="153" y="75"/>
                          <a:pt x="153" y="75"/>
                          <a:pt x="153" y="75"/>
                        </a:cubicBezTo>
                        <a:cubicBezTo>
                          <a:pt x="225" y="0"/>
                          <a:pt x="225" y="0"/>
                          <a:pt x="225" y="0"/>
                        </a:cubicBezTo>
                        <a:cubicBezTo>
                          <a:pt x="0" y="0"/>
                          <a:pt x="0" y="0"/>
                          <a:pt x="0" y="0"/>
                        </a:cubicBezTo>
                        <a:cubicBezTo>
                          <a:pt x="0" y="222"/>
                          <a:pt x="0" y="222"/>
                          <a:pt x="0" y="222"/>
                        </a:cubicBezTo>
                        <a:cubicBezTo>
                          <a:pt x="76" y="146"/>
                          <a:pt x="76" y="146"/>
                          <a:pt x="76" y="146"/>
                        </a:cubicBezTo>
                        <a:cubicBezTo>
                          <a:pt x="76" y="146"/>
                          <a:pt x="76" y="146"/>
                          <a:pt x="76" y="146"/>
                        </a:cubicBezTo>
                        <a:close/>
                      </a:path>
                    </a:pathLst>
                  </a:custGeom>
                  <a:solidFill>
                    <a:srgbClr val="E4E8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8" name="Ellipse 207">
                    <a:extLst>
                      <a:ext uri="{FF2B5EF4-FFF2-40B4-BE49-F238E27FC236}">
                        <a16:creationId xmlns:a16="http://schemas.microsoft.com/office/drawing/2014/main" id="{96419A1D-270F-4DB3-AC6B-51A6F9456677}"/>
                      </a:ext>
                    </a:extLst>
                  </p:cNvPr>
                  <p:cNvSpPr/>
                  <p:nvPr/>
                </p:nvSpPr>
                <p:spPr bwMode="gray">
                  <a:xfrm>
                    <a:off x="7306478" y="3552338"/>
                    <a:ext cx="151200" cy="151200"/>
                  </a:xfrm>
                  <a:prstGeom prst="ellipse">
                    <a:avLst/>
                  </a:prstGeom>
                  <a:solidFill>
                    <a:srgbClr val="E4E8F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grpSp>
      <p:grpSp>
        <p:nvGrpSpPr>
          <p:cNvPr id="230" name="Gruppieren 229">
            <a:extLst>
              <a:ext uri="{FF2B5EF4-FFF2-40B4-BE49-F238E27FC236}">
                <a16:creationId xmlns:a16="http://schemas.microsoft.com/office/drawing/2014/main" id="{CEC301C1-6646-4963-8440-2436D212D7E1}"/>
              </a:ext>
            </a:extLst>
          </p:cNvPr>
          <p:cNvGrpSpPr/>
          <p:nvPr/>
        </p:nvGrpSpPr>
        <p:grpSpPr>
          <a:xfrm>
            <a:off x="10472363" y="2950155"/>
            <a:ext cx="1088116" cy="770167"/>
            <a:chOff x="6457846" y="3340680"/>
            <a:chExt cx="1088116" cy="770167"/>
          </a:xfrm>
        </p:grpSpPr>
        <p:sp>
          <p:nvSpPr>
            <p:cNvPr id="231" name="Rechteck 230">
              <a:extLst>
                <a:ext uri="{FF2B5EF4-FFF2-40B4-BE49-F238E27FC236}">
                  <a16:creationId xmlns:a16="http://schemas.microsoft.com/office/drawing/2014/main" id="{FC6E7636-0F1F-45B3-8EF7-2BCE15AEEEB3}"/>
                </a:ext>
              </a:extLst>
            </p:cNvPr>
            <p:cNvSpPr/>
            <p:nvPr/>
          </p:nvSpPr>
          <p:spPr bwMode="gray">
            <a:xfrm>
              <a:off x="7222382" y="3523218"/>
              <a:ext cx="297943" cy="254915"/>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2" name="Rechteck 231">
              <a:extLst>
                <a:ext uri="{FF2B5EF4-FFF2-40B4-BE49-F238E27FC236}">
                  <a16:creationId xmlns:a16="http://schemas.microsoft.com/office/drawing/2014/main" id="{DFBC07F7-64E8-48A8-8B78-5CC5E13E84F0}"/>
                </a:ext>
              </a:extLst>
            </p:cNvPr>
            <p:cNvSpPr/>
            <p:nvPr/>
          </p:nvSpPr>
          <p:spPr bwMode="gray">
            <a:xfrm>
              <a:off x="6852933" y="3670125"/>
              <a:ext cx="297943" cy="254915"/>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3" name="Rechteck 232">
              <a:extLst>
                <a:ext uri="{FF2B5EF4-FFF2-40B4-BE49-F238E27FC236}">
                  <a16:creationId xmlns:a16="http://schemas.microsoft.com/office/drawing/2014/main" id="{7387400C-0325-44D9-A267-D5FDDC4619C4}"/>
                </a:ext>
              </a:extLst>
            </p:cNvPr>
            <p:cNvSpPr/>
            <p:nvPr/>
          </p:nvSpPr>
          <p:spPr bwMode="gray">
            <a:xfrm>
              <a:off x="6483484" y="3817032"/>
              <a:ext cx="297943" cy="254915"/>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34" name="Gruppieren 233">
              <a:extLst>
                <a:ext uri="{FF2B5EF4-FFF2-40B4-BE49-F238E27FC236}">
                  <a16:creationId xmlns:a16="http://schemas.microsoft.com/office/drawing/2014/main" id="{1D7CD066-8D50-472C-94B8-7AE41C251070}"/>
                </a:ext>
              </a:extLst>
            </p:cNvPr>
            <p:cNvGrpSpPr/>
            <p:nvPr/>
          </p:nvGrpSpPr>
          <p:grpSpPr>
            <a:xfrm>
              <a:off x="6457846" y="3340680"/>
              <a:ext cx="1088116" cy="770167"/>
              <a:chOff x="6457846" y="3340680"/>
              <a:chExt cx="1088116" cy="770167"/>
            </a:xfrm>
          </p:grpSpPr>
          <p:grpSp>
            <p:nvGrpSpPr>
              <p:cNvPr id="235" name="Gruppieren 234">
                <a:extLst>
                  <a:ext uri="{FF2B5EF4-FFF2-40B4-BE49-F238E27FC236}">
                    <a16:creationId xmlns:a16="http://schemas.microsoft.com/office/drawing/2014/main" id="{30ABD821-323A-4E50-8C1C-DD5765DCA1DE}"/>
                  </a:ext>
                </a:extLst>
              </p:cNvPr>
              <p:cNvGrpSpPr/>
              <p:nvPr/>
            </p:nvGrpSpPr>
            <p:grpSpPr>
              <a:xfrm>
                <a:off x="6827295" y="3487587"/>
                <a:ext cx="349218" cy="476353"/>
                <a:chOff x="6827295" y="3487587"/>
                <a:chExt cx="349218" cy="476353"/>
              </a:xfrm>
            </p:grpSpPr>
            <p:grpSp>
              <p:nvGrpSpPr>
                <p:cNvPr id="256" name="Gruppieren 255">
                  <a:extLst>
                    <a:ext uri="{FF2B5EF4-FFF2-40B4-BE49-F238E27FC236}">
                      <a16:creationId xmlns:a16="http://schemas.microsoft.com/office/drawing/2014/main" id="{C2ED91B2-27FD-49B8-9911-CFF93E36B26F}"/>
                    </a:ext>
                  </a:extLst>
                </p:cNvPr>
                <p:cNvGrpSpPr>
                  <a:grpSpLocks noChangeAspect="1"/>
                </p:cNvGrpSpPr>
                <p:nvPr/>
              </p:nvGrpSpPr>
              <p:grpSpPr>
                <a:xfrm>
                  <a:off x="6827295" y="3487587"/>
                  <a:ext cx="349218" cy="476353"/>
                  <a:chOff x="1671638" y="1406525"/>
                  <a:chExt cx="344487" cy="469900"/>
                </a:xfrm>
                <a:solidFill>
                  <a:schemeClr val="accent1"/>
                </a:solidFill>
              </p:grpSpPr>
              <p:sp>
                <p:nvSpPr>
                  <p:cNvPr id="263" name="Freeform 5">
                    <a:extLst>
                      <a:ext uri="{FF2B5EF4-FFF2-40B4-BE49-F238E27FC236}">
                        <a16:creationId xmlns:a16="http://schemas.microsoft.com/office/drawing/2014/main" id="{8883F4AE-6843-4532-9DC0-5D8774966E32}"/>
                      </a:ext>
                    </a:extLst>
                  </p:cNvPr>
                  <p:cNvSpPr>
                    <a:spLocks/>
                  </p:cNvSpPr>
                  <p:nvPr/>
                </p:nvSpPr>
                <p:spPr bwMode="auto">
                  <a:xfrm>
                    <a:off x="1901825" y="1416050"/>
                    <a:ext cx="107950" cy="103188"/>
                  </a:xfrm>
                  <a:custGeom>
                    <a:avLst/>
                    <a:gdLst>
                      <a:gd name="T0" fmla="*/ 7 w 32"/>
                      <a:gd name="T1" fmla="*/ 31 h 31"/>
                      <a:gd name="T2" fmla="*/ 32 w 32"/>
                      <a:gd name="T3" fmla="*/ 31 h 31"/>
                      <a:gd name="T4" fmla="*/ 0 w 32"/>
                      <a:gd name="T5" fmla="*/ 0 h 31"/>
                      <a:gd name="T6" fmla="*/ 0 w 32"/>
                      <a:gd name="T7" fmla="*/ 25 h 31"/>
                      <a:gd name="T8" fmla="*/ 7 w 32"/>
                      <a:gd name="T9" fmla="*/ 31 h 31"/>
                    </a:gdLst>
                    <a:ahLst/>
                    <a:cxnLst>
                      <a:cxn ang="0">
                        <a:pos x="T0" y="T1"/>
                      </a:cxn>
                      <a:cxn ang="0">
                        <a:pos x="T2" y="T3"/>
                      </a:cxn>
                      <a:cxn ang="0">
                        <a:pos x="T4" y="T5"/>
                      </a:cxn>
                      <a:cxn ang="0">
                        <a:pos x="T6" y="T7"/>
                      </a:cxn>
                      <a:cxn ang="0">
                        <a:pos x="T8" y="T9"/>
                      </a:cxn>
                    </a:cxnLst>
                    <a:rect l="0" t="0" r="r" b="b"/>
                    <a:pathLst>
                      <a:path w="32" h="31">
                        <a:moveTo>
                          <a:pt x="7" y="31"/>
                        </a:moveTo>
                        <a:cubicBezTo>
                          <a:pt x="32" y="31"/>
                          <a:pt x="32" y="31"/>
                          <a:pt x="32" y="31"/>
                        </a:cubicBezTo>
                        <a:cubicBezTo>
                          <a:pt x="0" y="0"/>
                          <a:pt x="0" y="0"/>
                          <a:pt x="0" y="0"/>
                        </a:cubicBezTo>
                        <a:cubicBezTo>
                          <a:pt x="0" y="25"/>
                          <a:pt x="0" y="25"/>
                          <a:pt x="0" y="25"/>
                        </a:cubicBezTo>
                        <a:cubicBezTo>
                          <a:pt x="0" y="29"/>
                          <a:pt x="3" y="31"/>
                          <a:pt x="7" y="31"/>
                        </a:cubicBezTo>
                        <a:close/>
                      </a:path>
                    </a:pathLst>
                  </a:custGeom>
                  <a:solidFill>
                    <a:srgbClr val="798BB3"/>
                  </a:solid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64" name="Freeform 6">
                    <a:extLst>
                      <a:ext uri="{FF2B5EF4-FFF2-40B4-BE49-F238E27FC236}">
                        <a16:creationId xmlns:a16="http://schemas.microsoft.com/office/drawing/2014/main" id="{64168132-DBD1-4E55-B761-6DA0F555F244}"/>
                      </a:ext>
                    </a:extLst>
                  </p:cNvPr>
                  <p:cNvSpPr>
                    <a:spLocks noEditPoints="1"/>
                  </p:cNvSpPr>
                  <p:nvPr/>
                </p:nvSpPr>
                <p:spPr bwMode="auto">
                  <a:xfrm>
                    <a:off x="1671638" y="1406525"/>
                    <a:ext cx="344487" cy="469900"/>
                  </a:xfrm>
                  <a:custGeom>
                    <a:avLst/>
                    <a:gdLst>
                      <a:gd name="T0" fmla="*/ 76 w 103"/>
                      <a:gd name="T1" fmla="*/ 38 h 142"/>
                      <a:gd name="T2" fmla="*/ 65 w 103"/>
                      <a:gd name="T3" fmla="*/ 28 h 142"/>
                      <a:gd name="T4" fmla="*/ 65 w 103"/>
                      <a:gd name="T5" fmla="*/ 0 h 142"/>
                      <a:gd name="T6" fmla="*/ 6 w 103"/>
                      <a:gd name="T7" fmla="*/ 0 h 142"/>
                      <a:gd name="T8" fmla="*/ 0 w 103"/>
                      <a:gd name="T9" fmla="*/ 7 h 142"/>
                      <a:gd name="T10" fmla="*/ 0 w 103"/>
                      <a:gd name="T11" fmla="*/ 136 h 142"/>
                      <a:gd name="T12" fmla="*/ 6 w 103"/>
                      <a:gd name="T13" fmla="*/ 142 h 142"/>
                      <a:gd name="T14" fmla="*/ 97 w 103"/>
                      <a:gd name="T15" fmla="*/ 142 h 142"/>
                      <a:gd name="T16" fmla="*/ 103 w 103"/>
                      <a:gd name="T17" fmla="*/ 136 h 142"/>
                      <a:gd name="T18" fmla="*/ 103 w 103"/>
                      <a:gd name="T19" fmla="*/ 38 h 142"/>
                      <a:gd name="T20" fmla="*/ 76 w 103"/>
                      <a:gd name="T21" fmla="*/ 38 h 142"/>
                      <a:gd name="T22" fmla="*/ 87 w 103"/>
                      <a:gd name="T23" fmla="*/ 123 h 142"/>
                      <a:gd name="T24" fmla="*/ 16 w 103"/>
                      <a:gd name="T25" fmla="*/ 123 h 142"/>
                      <a:gd name="T26" fmla="*/ 12 w 103"/>
                      <a:gd name="T27" fmla="*/ 120 h 142"/>
                      <a:gd name="T28" fmla="*/ 16 w 103"/>
                      <a:gd name="T29" fmla="*/ 116 h 142"/>
                      <a:gd name="T30" fmla="*/ 87 w 103"/>
                      <a:gd name="T31" fmla="*/ 116 h 142"/>
                      <a:gd name="T32" fmla="*/ 91 w 103"/>
                      <a:gd name="T33" fmla="*/ 120 h 142"/>
                      <a:gd name="T34" fmla="*/ 87 w 103"/>
                      <a:gd name="T35" fmla="*/ 123 h 142"/>
                      <a:gd name="T36" fmla="*/ 87 w 103"/>
                      <a:gd name="T37" fmla="*/ 93 h 142"/>
                      <a:gd name="T38" fmla="*/ 16 w 103"/>
                      <a:gd name="T39" fmla="*/ 93 h 142"/>
                      <a:gd name="T40" fmla="*/ 12 w 103"/>
                      <a:gd name="T41" fmla="*/ 90 h 142"/>
                      <a:gd name="T42" fmla="*/ 16 w 103"/>
                      <a:gd name="T43" fmla="*/ 87 h 142"/>
                      <a:gd name="T44" fmla="*/ 87 w 103"/>
                      <a:gd name="T45" fmla="*/ 87 h 142"/>
                      <a:gd name="T46" fmla="*/ 91 w 103"/>
                      <a:gd name="T47" fmla="*/ 90 h 142"/>
                      <a:gd name="T48" fmla="*/ 87 w 103"/>
                      <a:gd name="T49" fmla="*/ 93 h 142"/>
                      <a:gd name="T50" fmla="*/ 87 w 103"/>
                      <a:gd name="T51" fmla="*/ 64 h 142"/>
                      <a:gd name="T52" fmla="*/ 16 w 103"/>
                      <a:gd name="T53" fmla="*/ 64 h 142"/>
                      <a:gd name="T54" fmla="*/ 12 w 103"/>
                      <a:gd name="T55" fmla="*/ 61 h 142"/>
                      <a:gd name="T56" fmla="*/ 16 w 103"/>
                      <a:gd name="T57" fmla="*/ 58 h 142"/>
                      <a:gd name="T58" fmla="*/ 87 w 103"/>
                      <a:gd name="T59" fmla="*/ 58 h 142"/>
                      <a:gd name="T60" fmla="*/ 91 w 103"/>
                      <a:gd name="T61" fmla="*/ 61 h 142"/>
                      <a:gd name="T62" fmla="*/ 87 w 103"/>
                      <a:gd name="T6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42">
                        <a:moveTo>
                          <a:pt x="76" y="38"/>
                        </a:moveTo>
                        <a:cubicBezTo>
                          <a:pt x="70" y="38"/>
                          <a:pt x="65" y="34"/>
                          <a:pt x="65" y="28"/>
                        </a:cubicBezTo>
                        <a:cubicBezTo>
                          <a:pt x="65" y="0"/>
                          <a:pt x="65" y="0"/>
                          <a:pt x="65" y="0"/>
                        </a:cubicBezTo>
                        <a:cubicBezTo>
                          <a:pt x="6" y="0"/>
                          <a:pt x="6" y="0"/>
                          <a:pt x="6" y="0"/>
                        </a:cubicBezTo>
                        <a:cubicBezTo>
                          <a:pt x="3" y="0"/>
                          <a:pt x="0" y="3"/>
                          <a:pt x="0" y="7"/>
                        </a:cubicBezTo>
                        <a:cubicBezTo>
                          <a:pt x="0" y="136"/>
                          <a:pt x="0" y="136"/>
                          <a:pt x="0" y="136"/>
                        </a:cubicBezTo>
                        <a:cubicBezTo>
                          <a:pt x="0" y="139"/>
                          <a:pt x="3" y="142"/>
                          <a:pt x="6" y="142"/>
                        </a:cubicBezTo>
                        <a:cubicBezTo>
                          <a:pt x="97" y="142"/>
                          <a:pt x="97" y="142"/>
                          <a:pt x="97" y="142"/>
                        </a:cubicBezTo>
                        <a:cubicBezTo>
                          <a:pt x="101" y="142"/>
                          <a:pt x="103" y="139"/>
                          <a:pt x="103" y="136"/>
                        </a:cubicBezTo>
                        <a:cubicBezTo>
                          <a:pt x="103" y="38"/>
                          <a:pt x="103" y="38"/>
                          <a:pt x="103" y="38"/>
                        </a:cubicBezTo>
                        <a:lnTo>
                          <a:pt x="76" y="38"/>
                        </a:lnTo>
                        <a:close/>
                        <a:moveTo>
                          <a:pt x="87" y="123"/>
                        </a:moveTo>
                        <a:cubicBezTo>
                          <a:pt x="16" y="123"/>
                          <a:pt x="16" y="123"/>
                          <a:pt x="16" y="123"/>
                        </a:cubicBezTo>
                        <a:cubicBezTo>
                          <a:pt x="14" y="123"/>
                          <a:pt x="12" y="121"/>
                          <a:pt x="12" y="120"/>
                        </a:cubicBezTo>
                        <a:cubicBezTo>
                          <a:pt x="12" y="118"/>
                          <a:pt x="14" y="116"/>
                          <a:pt x="16" y="116"/>
                        </a:cubicBezTo>
                        <a:cubicBezTo>
                          <a:pt x="87" y="116"/>
                          <a:pt x="87" y="116"/>
                          <a:pt x="87" y="116"/>
                        </a:cubicBezTo>
                        <a:cubicBezTo>
                          <a:pt x="89" y="116"/>
                          <a:pt x="91" y="118"/>
                          <a:pt x="91" y="120"/>
                        </a:cubicBezTo>
                        <a:cubicBezTo>
                          <a:pt x="91" y="121"/>
                          <a:pt x="89" y="123"/>
                          <a:pt x="87" y="123"/>
                        </a:cubicBezTo>
                        <a:close/>
                        <a:moveTo>
                          <a:pt x="87" y="93"/>
                        </a:moveTo>
                        <a:cubicBezTo>
                          <a:pt x="16" y="93"/>
                          <a:pt x="16" y="93"/>
                          <a:pt x="16" y="93"/>
                        </a:cubicBezTo>
                        <a:cubicBezTo>
                          <a:pt x="14" y="93"/>
                          <a:pt x="12" y="92"/>
                          <a:pt x="12" y="90"/>
                        </a:cubicBezTo>
                        <a:cubicBezTo>
                          <a:pt x="12" y="88"/>
                          <a:pt x="14" y="87"/>
                          <a:pt x="16" y="87"/>
                        </a:cubicBezTo>
                        <a:cubicBezTo>
                          <a:pt x="87" y="87"/>
                          <a:pt x="87" y="87"/>
                          <a:pt x="87" y="87"/>
                        </a:cubicBezTo>
                        <a:cubicBezTo>
                          <a:pt x="89" y="87"/>
                          <a:pt x="91" y="88"/>
                          <a:pt x="91" y="90"/>
                        </a:cubicBezTo>
                        <a:cubicBezTo>
                          <a:pt x="91" y="92"/>
                          <a:pt x="89" y="93"/>
                          <a:pt x="87" y="93"/>
                        </a:cubicBezTo>
                        <a:close/>
                        <a:moveTo>
                          <a:pt x="87" y="64"/>
                        </a:moveTo>
                        <a:cubicBezTo>
                          <a:pt x="16" y="64"/>
                          <a:pt x="16" y="64"/>
                          <a:pt x="16" y="64"/>
                        </a:cubicBezTo>
                        <a:cubicBezTo>
                          <a:pt x="14" y="64"/>
                          <a:pt x="12" y="62"/>
                          <a:pt x="12" y="61"/>
                        </a:cubicBezTo>
                        <a:cubicBezTo>
                          <a:pt x="12" y="59"/>
                          <a:pt x="14" y="58"/>
                          <a:pt x="16" y="58"/>
                        </a:cubicBezTo>
                        <a:cubicBezTo>
                          <a:pt x="87" y="58"/>
                          <a:pt x="87" y="58"/>
                          <a:pt x="87" y="58"/>
                        </a:cubicBezTo>
                        <a:cubicBezTo>
                          <a:pt x="89" y="58"/>
                          <a:pt x="91" y="59"/>
                          <a:pt x="91" y="61"/>
                        </a:cubicBezTo>
                        <a:cubicBezTo>
                          <a:pt x="91" y="62"/>
                          <a:pt x="89" y="64"/>
                          <a:pt x="87" y="64"/>
                        </a:cubicBezTo>
                        <a:close/>
                      </a:path>
                    </a:pathLst>
                  </a:custGeom>
                  <a:solidFill>
                    <a:srgbClr val="798BB3"/>
                  </a:solid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57" name="Gruppieren 256">
                  <a:extLst>
                    <a:ext uri="{FF2B5EF4-FFF2-40B4-BE49-F238E27FC236}">
                      <a16:creationId xmlns:a16="http://schemas.microsoft.com/office/drawing/2014/main" id="{C22898FC-4DA1-4230-AA7F-36B074F89A4B}"/>
                    </a:ext>
                  </a:extLst>
                </p:cNvPr>
                <p:cNvGrpSpPr/>
                <p:nvPr/>
              </p:nvGrpSpPr>
              <p:grpSpPr>
                <a:xfrm>
                  <a:off x="6906961" y="3631954"/>
                  <a:ext cx="212199" cy="286773"/>
                  <a:chOff x="6906961" y="3631954"/>
                  <a:chExt cx="212199" cy="286773"/>
                </a:xfrm>
              </p:grpSpPr>
              <p:sp>
                <p:nvSpPr>
                  <p:cNvPr id="258" name="Freeform 57">
                    <a:extLst>
                      <a:ext uri="{FF2B5EF4-FFF2-40B4-BE49-F238E27FC236}">
                        <a16:creationId xmlns:a16="http://schemas.microsoft.com/office/drawing/2014/main" id="{69225B9F-359B-4B71-A1A0-CEC75E83B0BC}"/>
                      </a:ext>
                    </a:extLst>
                  </p:cNvPr>
                  <p:cNvSpPr>
                    <a:spLocks/>
                  </p:cNvSpPr>
                  <p:nvPr/>
                </p:nvSpPr>
                <p:spPr bwMode="auto">
                  <a:xfrm>
                    <a:off x="6906961" y="3631954"/>
                    <a:ext cx="212199" cy="63812"/>
                  </a:xfrm>
                  <a:custGeom>
                    <a:avLst/>
                    <a:gdLst>
                      <a:gd name="T0" fmla="*/ 1029 w 1105"/>
                      <a:gd name="T1" fmla="*/ 185 h 332"/>
                      <a:gd name="T2" fmla="*/ 1024 w 1105"/>
                      <a:gd name="T3" fmla="*/ 185 h 332"/>
                      <a:gd name="T4" fmla="*/ 540 w 1105"/>
                      <a:gd name="T5" fmla="*/ 0 h 332"/>
                      <a:gd name="T6" fmla="*/ 33 w 1105"/>
                      <a:gd name="T7" fmla="*/ 204 h 332"/>
                      <a:gd name="T8" fmla="*/ 0 w 1105"/>
                      <a:gd name="T9" fmla="*/ 242 h 332"/>
                      <a:gd name="T10" fmla="*/ 71 w 1105"/>
                      <a:gd name="T11" fmla="*/ 313 h 332"/>
                      <a:gd name="T12" fmla="*/ 110 w 1105"/>
                      <a:gd name="T13" fmla="*/ 275 h 332"/>
                      <a:gd name="T14" fmla="*/ 540 w 1105"/>
                      <a:gd name="T15" fmla="*/ 99 h 332"/>
                      <a:gd name="T16" fmla="*/ 952 w 1105"/>
                      <a:gd name="T17" fmla="*/ 256 h 332"/>
                      <a:gd name="T18" fmla="*/ 952 w 1105"/>
                      <a:gd name="T19" fmla="*/ 256 h 332"/>
                      <a:gd name="T20" fmla="*/ 880 w 1105"/>
                      <a:gd name="T21" fmla="*/ 332 h 332"/>
                      <a:gd name="T22" fmla="*/ 1105 w 1105"/>
                      <a:gd name="T23" fmla="*/ 332 h 332"/>
                      <a:gd name="T24" fmla="*/ 1105 w 1105"/>
                      <a:gd name="T25" fmla="*/ 109 h 332"/>
                      <a:gd name="T26" fmla="*/ 1029 w 1105"/>
                      <a:gd name="T27" fmla="*/ 185 h 332"/>
                      <a:gd name="T28" fmla="*/ 1029 w 1105"/>
                      <a:gd name="T29" fmla="*/ 18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2">
                        <a:moveTo>
                          <a:pt x="1029" y="185"/>
                        </a:moveTo>
                        <a:cubicBezTo>
                          <a:pt x="1024" y="185"/>
                          <a:pt x="1024" y="185"/>
                          <a:pt x="1024" y="185"/>
                        </a:cubicBezTo>
                        <a:cubicBezTo>
                          <a:pt x="895" y="62"/>
                          <a:pt x="722" y="0"/>
                          <a:pt x="540" y="0"/>
                        </a:cubicBezTo>
                        <a:cubicBezTo>
                          <a:pt x="349" y="0"/>
                          <a:pt x="172" y="71"/>
                          <a:pt x="33" y="204"/>
                        </a:cubicBezTo>
                        <a:cubicBezTo>
                          <a:pt x="0" y="242"/>
                          <a:pt x="0" y="242"/>
                          <a:pt x="0" y="242"/>
                        </a:cubicBezTo>
                        <a:cubicBezTo>
                          <a:pt x="71" y="313"/>
                          <a:pt x="71" y="313"/>
                          <a:pt x="71" y="313"/>
                        </a:cubicBezTo>
                        <a:cubicBezTo>
                          <a:pt x="110" y="275"/>
                          <a:pt x="110" y="275"/>
                          <a:pt x="110" y="275"/>
                        </a:cubicBezTo>
                        <a:cubicBezTo>
                          <a:pt x="225" y="161"/>
                          <a:pt x="378" y="99"/>
                          <a:pt x="540" y="99"/>
                        </a:cubicBezTo>
                        <a:cubicBezTo>
                          <a:pt x="694" y="99"/>
                          <a:pt x="842" y="156"/>
                          <a:pt x="952" y="256"/>
                        </a:cubicBezTo>
                        <a:cubicBezTo>
                          <a:pt x="952" y="256"/>
                          <a:pt x="952" y="256"/>
                          <a:pt x="952" y="256"/>
                        </a:cubicBezTo>
                        <a:cubicBezTo>
                          <a:pt x="880" y="332"/>
                          <a:pt x="880" y="332"/>
                          <a:pt x="880" y="332"/>
                        </a:cubicBezTo>
                        <a:cubicBezTo>
                          <a:pt x="1105" y="332"/>
                          <a:pt x="1105" y="332"/>
                          <a:pt x="1105" y="332"/>
                        </a:cubicBezTo>
                        <a:cubicBezTo>
                          <a:pt x="1105" y="109"/>
                          <a:pt x="1105" y="109"/>
                          <a:pt x="1105" y="109"/>
                        </a:cubicBezTo>
                        <a:cubicBezTo>
                          <a:pt x="1029" y="185"/>
                          <a:pt x="1029" y="185"/>
                          <a:pt x="1029" y="185"/>
                        </a:cubicBezTo>
                        <a:cubicBezTo>
                          <a:pt x="1029" y="185"/>
                          <a:pt x="1029" y="185"/>
                          <a:pt x="1029" y="185"/>
                        </a:cubicBezTo>
                        <a:close/>
                      </a:path>
                    </a:pathLst>
                  </a:custGeom>
                  <a:solidFill>
                    <a:srgbClr val="E4E8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9" name="Freeform 59">
                    <a:extLst>
                      <a:ext uri="{FF2B5EF4-FFF2-40B4-BE49-F238E27FC236}">
                        <a16:creationId xmlns:a16="http://schemas.microsoft.com/office/drawing/2014/main" id="{AB76832E-3553-4C11-B3ED-F8587EC19505}"/>
                      </a:ext>
                    </a:extLst>
                  </p:cNvPr>
                  <p:cNvSpPr>
                    <a:spLocks/>
                  </p:cNvSpPr>
                  <p:nvPr/>
                </p:nvSpPr>
                <p:spPr bwMode="auto">
                  <a:xfrm>
                    <a:off x="6906961" y="3855133"/>
                    <a:ext cx="212199" cy="63594"/>
                  </a:xfrm>
                  <a:custGeom>
                    <a:avLst/>
                    <a:gdLst>
                      <a:gd name="T0" fmla="*/ 76 w 1105"/>
                      <a:gd name="T1" fmla="*/ 146 h 331"/>
                      <a:gd name="T2" fmla="*/ 81 w 1105"/>
                      <a:gd name="T3" fmla="*/ 146 h 331"/>
                      <a:gd name="T4" fmla="*/ 564 w 1105"/>
                      <a:gd name="T5" fmla="*/ 331 h 331"/>
                      <a:gd name="T6" fmla="*/ 1072 w 1105"/>
                      <a:gd name="T7" fmla="*/ 127 h 331"/>
                      <a:gd name="T8" fmla="*/ 1105 w 1105"/>
                      <a:gd name="T9" fmla="*/ 90 h 331"/>
                      <a:gd name="T10" fmla="*/ 1033 w 1105"/>
                      <a:gd name="T11" fmla="*/ 19 h 331"/>
                      <a:gd name="T12" fmla="*/ 995 w 1105"/>
                      <a:gd name="T13" fmla="*/ 56 h 331"/>
                      <a:gd name="T14" fmla="*/ 564 w 1105"/>
                      <a:gd name="T15" fmla="*/ 232 h 331"/>
                      <a:gd name="T16" fmla="*/ 153 w 1105"/>
                      <a:gd name="T17" fmla="*/ 75 h 331"/>
                      <a:gd name="T18" fmla="*/ 153 w 1105"/>
                      <a:gd name="T19" fmla="*/ 75 h 331"/>
                      <a:gd name="T20" fmla="*/ 225 w 1105"/>
                      <a:gd name="T21" fmla="*/ 0 h 331"/>
                      <a:gd name="T22" fmla="*/ 0 w 1105"/>
                      <a:gd name="T23" fmla="*/ 0 h 331"/>
                      <a:gd name="T24" fmla="*/ 0 w 1105"/>
                      <a:gd name="T25" fmla="*/ 222 h 331"/>
                      <a:gd name="T26" fmla="*/ 76 w 1105"/>
                      <a:gd name="T27" fmla="*/ 146 h 331"/>
                      <a:gd name="T28" fmla="*/ 76 w 1105"/>
                      <a:gd name="T29" fmla="*/ 1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1">
                        <a:moveTo>
                          <a:pt x="76" y="146"/>
                        </a:moveTo>
                        <a:cubicBezTo>
                          <a:pt x="81" y="146"/>
                          <a:pt x="81" y="146"/>
                          <a:pt x="81" y="146"/>
                        </a:cubicBezTo>
                        <a:cubicBezTo>
                          <a:pt x="210" y="270"/>
                          <a:pt x="383" y="331"/>
                          <a:pt x="564" y="331"/>
                        </a:cubicBezTo>
                        <a:cubicBezTo>
                          <a:pt x="756" y="331"/>
                          <a:pt x="933" y="260"/>
                          <a:pt x="1072" y="127"/>
                        </a:cubicBezTo>
                        <a:cubicBezTo>
                          <a:pt x="1105" y="90"/>
                          <a:pt x="1105" y="90"/>
                          <a:pt x="1105" y="90"/>
                        </a:cubicBezTo>
                        <a:cubicBezTo>
                          <a:pt x="1033" y="19"/>
                          <a:pt x="1033" y="19"/>
                          <a:pt x="1033" y="19"/>
                        </a:cubicBezTo>
                        <a:cubicBezTo>
                          <a:pt x="995" y="56"/>
                          <a:pt x="995" y="56"/>
                          <a:pt x="995" y="56"/>
                        </a:cubicBezTo>
                        <a:cubicBezTo>
                          <a:pt x="880" y="170"/>
                          <a:pt x="727" y="232"/>
                          <a:pt x="564" y="232"/>
                        </a:cubicBezTo>
                        <a:cubicBezTo>
                          <a:pt x="411" y="232"/>
                          <a:pt x="263" y="175"/>
                          <a:pt x="153" y="75"/>
                        </a:cubicBezTo>
                        <a:cubicBezTo>
                          <a:pt x="153" y="75"/>
                          <a:pt x="153" y="75"/>
                          <a:pt x="153" y="75"/>
                        </a:cubicBezTo>
                        <a:cubicBezTo>
                          <a:pt x="225" y="0"/>
                          <a:pt x="225" y="0"/>
                          <a:pt x="225" y="0"/>
                        </a:cubicBezTo>
                        <a:cubicBezTo>
                          <a:pt x="0" y="0"/>
                          <a:pt x="0" y="0"/>
                          <a:pt x="0" y="0"/>
                        </a:cubicBezTo>
                        <a:cubicBezTo>
                          <a:pt x="0" y="222"/>
                          <a:pt x="0" y="222"/>
                          <a:pt x="0" y="222"/>
                        </a:cubicBezTo>
                        <a:cubicBezTo>
                          <a:pt x="76" y="146"/>
                          <a:pt x="76" y="146"/>
                          <a:pt x="76" y="146"/>
                        </a:cubicBezTo>
                        <a:cubicBezTo>
                          <a:pt x="76" y="146"/>
                          <a:pt x="76" y="146"/>
                          <a:pt x="76" y="146"/>
                        </a:cubicBezTo>
                        <a:close/>
                      </a:path>
                    </a:pathLst>
                  </a:custGeom>
                  <a:solidFill>
                    <a:srgbClr val="E4E8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1" name="Ellipse 260">
                    <a:extLst>
                      <a:ext uri="{FF2B5EF4-FFF2-40B4-BE49-F238E27FC236}">
                        <a16:creationId xmlns:a16="http://schemas.microsoft.com/office/drawing/2014/main" id="{77C550E9-CE19-4EF9-B0D9-0CCFEDEFC3DF}"/>
                      </a:ext>
                    </a:extLst>
                  </p:cNvPr>
                  <p:cNvSpPr/>
                  <p:nvPr/>
                </p:nvSpPr>
                <p:spPr bwMode="gray">
                  <a:xfrm>
                    <a:off x="6938595" y="3699245"/>
                    <a:ext cx="151200" cy="151200"/>
                  </a:xfrm>
                  <a:prstGeom prst="ellipse">
                    <a:avLst/>
                  </a:prstGeom>
                  <a:solidFill>
                    <a:srgbClr val="E4E8F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236" name="Gruppieren 235">
                <a:extLst>
                  <a:ext uri="{FF2B5EF4-FFF2-40B4-BE49-F238E27FC236}">
                    <a16:creationId xmlns:a16="http://schemas.microsoft.com/office/drawing/2014/main" id="{073A1F29-C59D-45BB-B8E4-07291F61B66C}"/>
                  </a:ext>
                </a:extLst>
              </p:cNvPr>
              <p:cNvGrpSpPr/>
              <p:nvPr/>
            </p:nvGrpSpPr>
            <p:grpSpPr>
              <a:xfrm>
                <a:off x="6457846" y="3634494"/>
                <a:ext cx="349218" cy="476353"/>
                <a:chOff x="6457846" y="3634494"/>
                <a:chExt cx="349218" cy="476353"/>
              </a:xfrm>
            </p:grpSpPr>
            <p:grpSp>
              <p:nvGrpSpPr>
                <p:cNvPr id="247" name="Gruppieren 246">
                  <a:extLst>
                    <a:ext uri="{FF2B5EF4-FFF2-40B4-BE49-F238E27FC236}">
                      <a16:creationId xmlns:a16="http://schemas.microsoft.com/office/drawing/2014/main" id="{69C7FB37-F126-4712-B3A3-8CE023448234}"/>
                    </a:ext>
                  </a:extLst>
                </p:cNvPr>
                <p:cNvGrpSpPr>
                  <a:grpSpLocks noChangeAspect="1"/>
                </p:cNvGrpSpPr>
                <p:nvPr/>
              </p:nvGrpSpPr>
              <p:grpSpPr>
                <a:xfrm>
                  <a:off x="6457846" y="3634494"/>
                  <a:ext cx="349218" cy="476353"/>
                  <a:chOff x="1671638" y="1406525"/>
                  <a:chExt cx="344487" cy="469900"/>
                </a:xfrm>
                <a:solidFill>
                  <a:schemeClr val="accent1"/>
                </a:solidFill>
              </p:grpSpPr>
              <p:sp>
                <p:nvSpPr>
                  <p:cNvPr id="254" name="Freeform 5">
                    <a:extLst>
                      <a:ext uri="{FF2B5EF4-FFF2-40B4-BE49-F238E27FC236}">
                        <a16:creationId xmlns:a16="http://schemas.microsoft.com/office/drawing/2014/main" id="{CBFBE06C-5698-4BFD-BDE8-55A92B6A6063}"/>
                      </a:ext>
                    </a:extLst>
                  </p:cNvPr>
                  <p:cNvSpPr>
                    <a:spLocks/>
                  </p:cNvSpPr>
                  <p:nvPr/>
                </p:nvSpPr>
                <p:spPr bwMode="auto">
                  <a:xfrm>
                    <a:off x="1901825" y="1416050"/>
                    <a:ext cx="107950" cy="103188"/>
                  </a:xfrm>
                  <a:custGeom>
                    <a:avLst/>
                    <a:gdLst>
                      <a:gd name="T0" fmla="*/ 7 w 32"/>
                      <a:gd name="T1" fmla="*/ 31 h 31"/>
                      <a:gd name="T2" fmla="*/ 32 w 32"/>
                      <a:gd name="T3" fmla="*/ 31 h 31"/>
                      <a:gd name="T4" fmla="*/ 0 w 32"/>
                      <a:gd name="T5" fmla="*/ 0 h 31"/>
                      <a:gd name="T6" fmla="*/ 0 w 32"/>
                      <a:gd name="T7" fmla="*/ 25 h 31"/>
                      <a:gd name="T8" fmla="*/ 7 w 32"/>
                      <a:gd name="T9" fmla="*/ 31 h 31"/>
                    </a:gdLst>
                    <a:ahLst/>
                    <a:cxnLst>
                      <a:cxn ang="0">
                        <a:pos x="T0" y="T1"/>
                      </a:cxn>
                      <a:cxn ang="0">
                        <a:pos x="T2" y="T3"/>
                      </a:cxn>
                      <a:cxn ang="0">
                        <a:pos x="T4" y="T5"/>
                      </a:cxn>
                      <a:cxn ang="0">
                        <a:pos x="T6" y="T7"/>
                      </a:cxn>
                      <a:cxn ang="0">
                        <a:pos x="T8" y="T9"/>
                      </a:cxn>
                    </a:cxnLst>
                    <a:rect l="0" t="0" r="r" b="b"/>
                    <a:pathLst>
                      <a:path w="32" h="31">
                        <a:moveTo>
                          <a:pt x="7" y="31"/>
                        </a:moveTo>
                        <a:cubicBezTo>
                          <a:pt x="32" y="31"/>
                          <a:pt x="32" y="31"/>
                          <a:pt x="32" y="31"/>
                        </a:cubicBezTo>
                        <a:cubicBezTo>
                          <a:pt x="0" y="0"/>
                          <a:pt x="0" y="0"/>
                          <a:pt x="0" y="0"/>
                        </a:cubicBezTo>
                        <a:cubicBezTo>
                          <a:pt x="0" y="25"/>
                          <a:pt x="0" y="25"/>
                          <a:pt x="0" y="25"/>
                        </a:cubicBezTo>
                        <a:cubicBezTo>
                          <a:pt x="0" y="29"/>
                          <a:pt x="3" y="31"/>
                          <a:pt x="7" y="31"/>
                        </a:cubicBezTo>
                        <a:close/>
                      </a:path>
                    </a:pathLst>
                  </a:custGeom>
                  <a:solidFill>
                    <a:srgbClr val="798BB3"/>
                  </a:solid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55" name="Freeform 6">
                    <a:extLst>
                      <a:ext uri="{FF2B5EF4-FFF2-40B4-BE49-F238E27FC236}">
                        <a16:creationId xmlns:a16="http://schemas.microsoft.com/office/drawing/2014/main" id="{D1DE5D86-8416-4691-BBC2-65380D1A6F82}"/>
                      </a:ext>
                    </a:extLst>
                  </p:cNvPr>
                  <p:cNvSpPr>
                    <a:spLocks noEditPoints="1"/>
                  </p:cNvSpPr>
                  <p:nvPr/>
                </p:nvSpPr>
                <p:spPr bwMode="auto">
                  <a:xfrm>
                    <a:off x="1671638" y="1406525"/>
                    <a:ext cx="344487" cy="469900"/>
                  </a:xfrm>
                  <a:custGeom>
                    <a:avLst/>
                    <a:gdLst>
                      <a:gd name="T0" fmla="*/ 76 w 103"/>
                      <a:gd name="T1" fmla="*/ 38 h 142"/>
                      <a:gd name="T2" fmla="*/ 65 w 103"/>
                      <a:gd name="T3" fmla="*/ 28 h 142"/>
                      <a:gd name="T4" fmla="*/ 65 w 103"/>
                      <a:gd name="T5" fmla="*/ 0 h 142"/>
                      <a:gd name="T6" fmla="*/ 6 w 103"/>
                      <a:gd name="T7" fmla="*/ 0 h 142"/>
                      <a:gd name="T8" fmla="*/ 0 w 103"/>
                      <a:gd name="T9" fmla="*/ 7 h 142"/>
                      <a:gd name="T10" fmla="*/ 0 w 103"/>
                      <a:gd name="T11" fmla="*/ 136 h 142"/>
                      <a:gd name="T12" fmla="*/ 6 w 103"/>
                      <a:gd name="T13" fmla="*/ 142 h 142"/>
                      <a:gd name="T14" fmla="*/ 97 w 103"/>
                      <a:gd name="T15" fmla="*/ 142 h 142"/>
                      <a:gd name="T16" fmla="*/ 103 w 103"/>
                      <a:gd name="T17" fmla="*/ 136 h 142"/>
                      <a:gd name="T18" fmla="*/ 103 w 103"/>
                      <a:gd name="T19" fmla="*/ 38 h 142"/>
                      <a:gd name="T20" fmla="*/ 76 w 103"/>
                      <a:gd name="T21" fmla="*/ 38 h 142"/>
                      <a:gd name="T22" fmla="*/ 87 w 103"/>
                      <a:gd name="T23" fmla="*/ 123 h 142"/>
                      <a:gd name="T24" fmla="*/ 16 w 103"/>
                      <a:gd name="T25" fmla="*/ 123 h 142"/>
                      <a:gd name="T26" fmla="*/ 12 w 103"/>
                      <a:gd name="T27" fmla="*/ 120 h 142"/>
                      <a:gd name="T28" fmla="*/ 16 w 103"/>
                      <a:gd name="T29" fmla="*/ 116 h 142"/>
                      <a:gd name="T30" fmla="*/ 87 w 103"/>
                      <a:gd name="T31" fmla="*/ 116 h 142"/>
                      <a:gd name="T32" fmla="*/ 91 w 103"/>
                      <a:gd name="T33" fmla="*/ 120 h 142"/>
                      <a:gd name="T34" fmla="*/ 87 w 103"/>
                      <a:gd name="T35" fmla="*/ 123 h 142"/>
                      <a:gd name="T36" fmla="*/ 87 w 103"/>
                      <a:gd name="T37" fmla="*/ 93 h 142"/>
                      <a:gd name="T38" fmla="*/ 16 w 103"/>
                      <a:gd name="T39" fmla="*/ 93 h 142"/>
                      <a:gd name="T40" fmla="*/ 12 w 103"/>
                      <a:gd name="T41" fmla="*/ 90 h 142"/>
                      <a:gd name="T42" fmla="*/ 16 w 103"/>
                      <a:gd name="T43" fmla="*/ 87 h 142"/>
                      <a:gd name="T44" fmla="*/ 87 w 103"/>
                      <a:gd name="T45" fmla="*/ 87 h 142"/>
                      <a:gd name="T46" fmla="*/ 91 w 103"/>
                      <a:gd name="T47" fmla="*/ 90 h 142"/>
                      <a:gd name="T48" fmla="*/ 87 w 103"/>
                      <a:gd name="T49" fmla="*/ 93 h 142"/>
                      <a:gd name="T50" fmla="*/ 87 w 103"/>
                      <a:gd name="T51" fmla="*/ 64 h 142"/>
                      <a:gd name="T52" fmla="*/ 16 w 103"/>
                      <a:gd name="T53" fmla="*/ 64 h 142"/>
                      <a:gd name="T54" fmla="*/ 12 w 103"/>
                      <a:gd name="T55" fmla="*/ 61 h 142"/>
                      <a:gd name="T56" fmla="*/ 16 w 103"/>
                      <a:gd name="T57" fmla="*/ 58 h 142"/>
                      <a:gd name="T58" fmla="*/ 87 w 103"/>
                      <a:gd name="T59" fmla="*/ 58 h 142"/>
                      <a:gd name="T60" fmla="*/ 91 w 103"/>
                      <a:gd name="T61" fmla="*/ 61 h 142"/>
                      <a:gd name="T62" fmla="*/ 87 w 103"/>
                      <a:gd name="T6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42">
                        <a:moveTo>
                          <a:pt x="76" y="38"/>
                        </a:moveTo>
                        <a:cubicBezTo>
                          <a:pt x="70" y="38"/>
                          <a:pt x="65" y="34"/>
                          <a:pt x="65" y="28"/>
                        </a:cubicBezTo>
                        <a:cubicBezTo>
                          <a:pt x="65" y="0"/>
                          <a:pt x="65" y="0"/>
                          <a:pt x="65" y="0"/>
                        </a:cubicBezTo>
                        <a:cubicBezTo>
                          <a:pt x="6" y="0"/>
                          <a:pt x="6" y="0"/>
                          <a:pt x="6" y="0"/>
                        </a:cubicBezTo>
                        <a:cubicBezTo>
                          <a:pt x="3" y="0"/>
                          <a:pt x="0" y="3"/>
                          <a:pt x="0" y="7"/>
                        </a:cubicBezTo>
                        <a:cubicBezTo>
                          <a:pt x="0" y="136"/>
                          <a:pt x="0" y="136"/>
                          <a:pt x="0" y="136"/>
                        </a:cubicBezTo>
                        <a:cubicBezTo>
                          <a:pt x="0" y="139"/>
                          <a:pt x="3" y="142"/>
                          <a:pt x="6" y="142"/>
                        </a:cubicBezTo>
                        <a:cubicBezTo>
                          <a:pt x="97" y="142"/>
                          <a:pt x="97" y="142"/>
                          <a:pt x="97" y="142"/>
                        </a:cubicBezTo>
                        <a:cubicBezTo>
                          <a:pt x="101" y="142"/>
                          <a:pt x="103" y="139"/>
                          <a:pt x="103" y="136"/>
                        </a:cubicBezTo>
                        <a:cubicBezTo>
                          <a:pt x="103" y="38"/>
                          <a:pt x="103" y="38"/>
                          <a:pt x="103" y="38"/>
                        </a:cubicBezTo>
                        <a:lnTo>
                          <a:pt x="76" y="38"/>
                        </a:lnTo>
                        <a:close/>
                        <a:moveTo>
                          <a:pt x="87" y="123"/>
                        </a:moveTo>
                        <a:cubicBezTo>
                          <a:pt x="16" y="123"/>
                          <a:pt x="16" y="123"/>
                          <a:pt x="16" y="123"/>
                        </a:cubicBezTo>
                        <a:cubicBezTo>
                          <a:pt x="14" y="123"/>
                          <a:pt x="12" y="121"/>
                          <a:pt x="12" y="120"/>
                        </a:cubicBezTo>
                        <a:cubicBezTo>
                          <a:pt x="12" y="118"/>
                          <a:pt x="14" y="116"/>
                          <a:pt x="16" y="116"/>
                        </a:cubicBezTo>
                        <a:cubicBezTo>
                          <a:pt x="87" y="116"/>
                          <a:pt x="87" y="116"/>
                          <a:pt x="87" y="116"/>
                        </a:cubicBezTo>
                        <a:cubicBezTo>
                          <a:pt x="89" y="116"/>
                          <a:pt x="91" y="118"/>
                          <a:pt x="91" y="120"/>
                        </a:cubicBezTo>
                        <a:cubicBezTo>
                          <a:pt x="91" y="121"/>
                          <a:pt x="89" y="123"/>
                          <a:pt x="87" y="123"/>
                        </a:cubicBezTo>
                        <a:close/>
                        <a:moveTo>
                          <a:pt x="87" y="93"/>
                        </a:moveTo>
                        <a:cubicBezTo>
                          <a:pt x="16" y="93"/>
                          <a:pt x="16" y="93"/>
                          <a:pt x="16" y="93"/>
                        </a:cubicBezTo>
                        <a:cubicBezTo>
                          <a:pt x="14" y="93"/>
                          <a:pt x="12" y="92"/>
                          <a:pt x="12" y="90"/>
                        </a:cubicBezTo>
                        <a:cubicBezTo>
                          <a:pt x="12" y="88"/>
                          <a:pt x="14" y="87"/>
                          <a:pt x="16" y="87"/>
                        </a:cubicBezTo>
                        <a:cubicBezTo>
                          <a:pt x="87" y="87"/>
                          <a:pt x="87" y="87"/>
                          <a:pt x="87" y="87"/>
                        </a:cubicBezTo>
                        <a:cubicBezTo>
                          <a:pt x="89" y="87"/>
                          <a:pt x="91" y="88"/>
                          <a:pt x="91" y="90"/>
                        </a:cubicBezTo>
                        <a:cubicBezTo>
                          <a:pt x="91" y="92"/>
                          <a:pt x="89" y="93"/>
                          <a:pt x="87" y="93"/>
                        </a:cubicBezTo>
                        <a:close/>
                        <a:moveTo>
                          <a:pt x="87" y="64"/>
                        </a:moveTo>
                        <a:cubicBezTo>
                          <a:pt x="16" y="64"/>
                          <a:pt x="16" y="64"/>
                          <a:pt x="16" y="64"/>
                        </a:cubicBezTo>
                        <a:cubicBezTo>
                          <a:pt x="14" y="64"/>
                          <a:pt x="12" y="62"/>
                          <a:pt x="12" y="61"/>
                        </a:cubicBezTo>
                        <a:cubicBezTo>
                          <a:pt x="12" y="59"/>
                          <a:pt x="14" y="58"/>
                          <a:pt x="16" y="58"/>
                        </a:cubicBezTo>
                        <a:cubicBezTo>
                          <a:pt x="87" y="58"/>
                          <a:pt x="87" y="58"/>
                          <a:pt x="87" y="58"/>
                        </a:cubicBezTo>
                        <a:cubicBezTo>
                          <a:pt x="89" y="58"/>
                          <a:pt x="91" y="59"/>
                          <a:pt x="91" y="61"/>
                        </a:cubicBezTo>
                        <a:cubicBezTo>
                          <a:pt x="91" y="62"/>
                          <a:pt x="89" y="64"/>
                          <a:pt x="87" y="64"/>
                        </a:cubicBezTo>
                        <a:close/>
                      </a:path>
                    </a:pathLst>
                  </a:custGeom>
                  <a:solidFill>
                    <a:srgbClr val="798BB3"/>
                  </a:solid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48" name="Gruppieren 247">
                  <a:extLst>
                    <a:ext uri="{FF2B5EF4-FFF2-40B4-BE49-F238E27FC236}">
                      <a16:creationId xmlns:a16="http://schemas.microsoft.com/office/drawing/2014/main" id="{04A90C43-8A7B-42A1-A59B-087D198520A9}"/>
                    </a:ext>
                  </a:extLst>
                </p:cNvPr>
                <p:cNvGrpSpPr/>
                <p:nvPr/>
              </p:nvGrpSpPr>
              <p:grpSpPr>
                <a:xfrm>
                  <a:off x="6526355" y="3778861"/>
                  <a:ext cx="212199" cy="286773"/>
                  <a:chOff x="6526355" y="3778861"/>
                  <a:chExt cx="212199" cy="286773"/>
                </a:xfrm>
              </p:grpSpPr>
              <p:sp>
                <p:nvSpPr>
                  <p:cNvPr id="249" name="Freeform 57">
                    <a:extLst>
                      <a:ext uri="{FF2B5EF4-FFF2-40B4-BE49-F238E27FC236}">
                        <a16:creationId xmlns:a16="http://schemas.microsoft.com/office/drawing/2014/main" id="{528C63F4-7277-4A7E-AC56-EBB00236DD1D}"/>
                      </a:ext>
                    </a:extLst>
                  </p:cNvPr>
                  <p:cNvSpPr>
                    <a:spLocks/>
                  </p:cNvSpPr>
                  <p:nvPr/>
                </p:nvSpPr>
                <p:spPr bwMode="auto">
                  <a:xfrm>
                    <a:off x="6526355" y="3778861"/>
                    <a:ext cx="212199" cy="63812"/>
                  </a:xfrm>
                  <a:custGeom>
                    <a:avLst/>
                    <a:gdLst>
                      <a:gd name="T0" fmla="*/ 1029 w 1105"/>
                      <a:gd name="T1" fmla="*/ 185 h 332"/>
                      <a:gd name="T2" fmla="*/ 1024 w 1105"/>
                      <a:gd name="T3" fmla="*/ 185 h 332"/>
                      <a:gd name="T4" fmla="*/ 540 w 1105"/>
                      <a:gd name="T5" fmla="*/ 0 h 332"/>
                      <a:gd name="T6" fmla="*/ 33 w 1105"/>
                      <a:gd name="T7" fmla="*/ 204 h 332"/>
                      <a:gd name="T8" fmla="*/ 0 w 1105"/>
                      <a:gd name="T9" fmla="*/ 242 h 332"/>
                      <a:gd name="T10" fmla="*/ 71 w 1105"/>
                      <a:gd name="T11" fmla="*/ 313 h 332"/>
                      <a:gd name="T12" fmla="*/ 110 w 1105"/>
                      <a:gd name="T13" fmla="*/ 275 h 332"/>
                      <a:gd name="T14" fmla="*/ 540 w 1105"/>
                      <a:gd name="T15" fmla="*/ 99 h 332"/>
                      <a:gd name="T16" fmla="*/ 952 w 1105"/>
                      <a:gd name="T17" fmla="*/ 256 h 332"/>
                      <a:gd name="T18" fmla="*/ 952 w 1105"/>
                      <a:gd name="T19" fmla="*/ 256 h 332"/>
                      <a:gd name="T20" fmla="*/ 880 w 1105"/>
                      <a:gd name="T21" fmla="*/ 332 h 332"/>
                      <a:gd name="T22" fmla="*/ 1105 w 1105"/>
                      <a:gd name="T23" fmla="*/ 332 h 332"/>
                      <a:gd name="T24" fmla="*/ 1105 w 1105"/>
                      <a:gd name="T25" fmla="*/ 109 h 332"/>
                      <a:gd name="T26" fmla="*/ 1029 w 1105"/>
                      <a:gd name="T27" fmla="*/ 185 h 332"/>
                      <a:gd name="T28" fmla="*/ 1029 w 1105"/>
                      <a:gd name="T29" fmla="*/ 18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2">
                        <a:moveTo>
                          <a:pt x="1029" y="185"/>
                        </a:moveTo>
                        <a:cubicBezTo>
                          <a:pt x="1024" y="185"/>
                          <a:pt x="1024" y="185"/>
                          <a:pt x="1024" y="185"/>
                        </a:cubicBezTo>
                        <a:cubicBezTo>
                          <a:pt x="895" y="62"/>
                          <a:pt x="722" y="0"/>
                          <a:pt x="540" y="0"/>
                        </a:cubicBezTo>
                        <a:cubicBezTo>
                          <a:pt x="349" y="0"/>
                          <a:pt x="172" y="71"/>
                          <a:pt x="33" y="204"/>
                        </a:cubicBezTo>
                        <a:cubicBezTo>
                          <a:pt x="0" y="242"/>
                          <a:pt x="0" y="242"/>
                          <a:pt x="0" y="242"/>
                        </a:cubicBezTo>
                        <a:cubicBezTo>
                          <a:pt x="71" y="313"/>
                          <a:pt x="71" y="313"/>
                          <a:pt x="71" y="313"/>
                        </a:cubicBezTo>
                        <a:cubicBezTo>
                          <a:pt x="110" y="275"/>
                          <a:pt x="110" y="275"/>
                          <a:pt x="110" y="275"/>
                        </a:cubicBezTo>
                        <a:cubicBezTo>
                          <a:pt x="225" y="161"/>
                          <a:pt x="378" y="99"/>
                          <a:pt x="540" y="99"/>
                        </a:cubicBezTo>
                        <a:cubicBezTo>
                          <a:pt x="694" y="99"/>
                          <a:pt x="842" y="156"/>
                          <a:pt x="952" y="256"/>
                        </a:cubicBezTo>
                        <a:cubicBezTo>
                          <a:pt x="952" y="256"/>
                          <a:pt x="952" y="256"/>
                          <a:pt x="952" y="256"/>
                        </a:cubicBezTo>
                        <a:cubicBezTo>
                          <a:pt x="880" y="332"/>
                          <a:pt x="880" y="332"/>
                          <a:pt x="880" y="332"/>
                        </a:cubicBezTo>
                        <a:cubicBezTo>
                          <a:pt x="1105" y="332"/>
                          <a:pt x="1105" y="332"/>
                          <a:pt x="1105" y="332"/>
                        </a:cubicBezTo>
                        <a:cubicBezTo>
                          <a:pt x="1105" y="109"/>
                          <a:pt x="1105" y="109"/>
                          <a:pt x="1105" y="109"/>
                        </a:cubicBezTo>
                        <a:cubicBezTo>
                          <a:pt x="1029" y="185"/>
                          <a:pt x="1029" y="185"/>
                          <a:pt x="1029" y="185"/>
                        </a:cubicBezTo>
                        <a:cubicBezTo>
                          <a:pt x="1029" y="185"/>
                          <a:pt x="1029" y="185"/>
                          <a:pt x="1029" y="185"/>
                        </a:cubicBezTo>
                        <a:close/>
                      </a:path>
                    </a:pathLst>
                  </a:custGeom>
                  <a:solidFill>
                    <a:srgbClr val="E4E8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0" name="Freeform 59">
                    <a:extLst>
                      <a:ext uri="{FF2B5EF4-FFF2-40B4-BE49-F238E27FC236}">
                        <a16:creationId xmlns:a16="http://schemas.microsoft.com/office/drawing/2014/main" id="{EE3B3B7A-A67B-44C1-AE03-36F9015E0733}"/>
                      </a:ext>
                    </a:extLst>
                  </p:cNvPr>
                  <p:cNvSpPr>
                    <a:spLocks/>
                  </p:cNvSpPr>
                  <p:nvPr/>
                </p:nvSpPr>
                <p:spPr bwMode="auto">
                  <a:xfrm>
                    <a:off x="6526355" y="4002040"/>
                    <a:ext cx="212199" cy="63594"/>
                  </a:xfrm>
                  <a:custGeom>
                    <a:avLst/>
                    <a:gdLst>
                      <a:gd name="T0" fmla="*/ 76 w 1105"/>
                      <a:gd name="T1" fmla="*/ 146 h 331"/>
                      <a:gd name="T2" fmla="*/ 81 w 1105"/>
                      <a:gd name="T3" fmla="*/ 146 h 331"/>
                      <a:gd name="T4" fmla="*/ 564 w 1105"/>
                      <a:gd name="T5" fmla="*/ 331 h 331"/>
                      <a:gd name="T6" fmla="*/ 1072 w 1105"/>
                      <a:gd name="T7" fmla="*/ 127 h 331"/>
                      <a:gd name="T8" fmla="*/ 1105 w 1105"/>
                      <a:gd name="T9" fmla="*/ 90 h 331"/>
                      <a:gd name="T10" fmla="*/ 1033 w 1105"/>
                      <a:gd name="T11" fmla="*/ 19 h 331"/>
                      <a:gd name="T12" fmla="*/ 995 w 1105"/>
                      <a:gd name="T13" fmla="*/ 56 h 331"/>
                      <a:gd name="T14" fmla="*/ 564 w 1105"/>
                      <a:gd name="T15" fmla="*/ 232 h 331"/>
                      <a:gd name="T16" fmla="*/ 153 w 1105"/>
                      <a:gd name="T17" fmla="*/ 75 h 331"/>
                      <a:gd name="T18" fmla="*/ 153 w 1105"/>
                      <a:gd name="T19" fmla="*/ 75 h 331"/>
                      <a:gd name="T20" fmla="*/ 225 w 1105"/>
                      <a:gd name="T21" fmla="*/ 0 h 331"/>
                      <a:gd name="T22" fmla="*/ 0 w 1105"/>
                      <a:gd name="T23" fmla="*/ 0 h 331"/>
                      <a:gd name="T24" fmla="*/ 0 w 1105"/>
                      <a:gd name="T25" fmla="*/ 222 h 331"/>
                      <a:gd name="T26" fmla="*/ 76 w 1105"/>
                      <a:gd name="T27" fmla="*/ 146 h 331"/>
                      <a:gd name="T28" fmla="*/ 76 w 1105"/>
                      <a:gd name="T29" fmla="*/ 1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1">
                        <a:moveTo>
                          <a:pt x="76" y="146"/>
                        </a:moveTo>
                        <a:cubicBezTo>
                          <a:pt x="81" y="146"/>
                          <a:pt x="81" y="146"/>
                          <a:pt x="81" y="146"/>
                        </a:cubicBezTo>
                        <a:cubicBezTo>
                          <a:pt x="210" y="270"/>
                          <a:pt x="383" y="331"/>
                          <a:pt x="564" y="331"/>
                        </a:cubicBezTo>
                        <a:cubicBezTo>
                          <a:pt x="756" y="331"/>
                          <a:pt x="933" y="260"/>
                          <a:pt x="1072" y="127"/>
                        </a:cubicBezTo>
                        <a:cubicBezTo>
                          <a:pt x="1105" y="90"/>
                          <a:pt x="1105" y="90"/>
                          <a:pt x="1105" y="90"/>
                        </a:cubicBezTo>
                        <a:cubicBezTo>
                          <a:pt x="1033" y="19"/>
                          <a:pt x="1033" y="19"/>
                          <a:pt x="1033" y="19"/>
                        </a:cubicBezTo>
                        <a:cubicBezTo>
                          <a:pt x="995" y="56"/>
                          <a:pt x="995" y="56"/>
                          <a:pt x="995" y="56"/>
                        </a:cubicBezTo>
                        <a:cubicBezTo>
                          <a:pt x="880" y="170"/>
                          <a:pt x="727" y="232"/>
                          <a:pt x="564" y="232"/>
                        </a:cubicBezTo>
                        <a:cubicBezTo>
                          <a:pt x="411" y="232"/>
                          <a:pt x="263" y="175"/>
                          <a:pt x="153" y="75"/>
                        </a:cubicBezTo>
                        <a:cubicBezTo>
                          <a:pt x="153" y="75"/>
                          <a:pt x="153" y="75"/>
                          <a:pt x="153" y="75"/>
                        </a:cubicBezTo>
                        <a:cubicBezTo>
                          <a:pt x="225" y="0"/>
                          <a:pt x="225" y="0"/>
                          <a:pt x="225" y="0"/>
                        </a:cubicBezTo>
                        <a:cubicBezTo>
                          <a:pt x="0" y="0"/>
                          <a:pt x="0" y="0"/>
                          <a:pt x="0" y="0"/>
                        </a:cubicBezTo>
                        <a:cubicBezTo>
                          <a:pt x="0" y="222"/>
                          <a:pt x="0" y="222"/>
                          <a:pt x="0" y="222"/>
                        </a:cubicBezTo>
                        <a:cubicBezTo>
                          <a:pt x="76" y="146"/>
                          <a:pt x="76" y="146"/>
                          <a:pt x="76" y="146"/>
                        </a:cubicBezTo>
                        <a:cubicBezTo>
                          <a:pt x="76" y="146"/>
                          <a:pt x="76" y="146"/>
                          <a:pt x="76" y="146"/>
                        </a:cubicBezTo>
                        <a:close/>
                      </a:path>
                    </a:pathLst>
                  </a:custGeom>
                  <a:solidFill>
                    <a:srgbClr val="E4E8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2" name="Ellipse 251">
                    <a:extLst>
                      <a:ext uri="{FF2B5EF4-FFF2-40B4-BE49-F238E27FC236}">
                        <a16:creationId xmlns:a16="http://schemas.microsoft.com/office/drawing/2014/main" id="{2A6F4D00-AE4E-425C-AF72-BFE8217DAD9D}"/>
                      </a:ext>
                    </a:extLst>
                  </p:cNvPr>
                  <p:cNvSpPr/>
                  <p:nvPr/>
                </p:nvSpPr>
                <p:spPr bwMode="gray">
                  <a:xfrm>
                    <a:off x="6557989" y="3846152"/>
                    <a:ext cx="151200" cy="151200"/>
                  </a:xfrm>
                  <a:prstGeom prst="ellipse">
                    <a:avLst/>
                  </a:prstGeom>
                  <a:solidFill>
                    <a:srgbClr val="E4E8F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237" name="Gruppieren 236">
                <a:extLst>
                  <a:ext uri="{FF2B5EF4-FFF2-40B4-BE49-F238E27FC236}">
                    <a16:creationId xmlns:a16="http://schemas.microsoft.com/office/drawing/2014/main" id="{663C97CC-27E8-479C-9900-96392FB9F334}"/>
                  </a:ext>
                </a:extLst>
              </p:cNvPr>
              <p:cNvGrpSpPr/>
              <p:nvPr/>
            </p:nvGrpSpPr>
            <p:grpSpPr>
              <a:xfrm>
                <a:off x="7196744" y="3340680"/>
                <a:ext cx="349218" cy="476353"/>
                <a:chOff x="7196744" y="3340680"/>
                <a:chExt cx="349218" cy="476353"/>
              </a:xfrm>
            </p:grpSpPr>
            <p:grpSp>
              <p:nvGrpSpPr>
                <p:cNvPr id="238" name="Gruppieren 237">
                  <a:extLst>
                    <a:ext uri="{FF2B5EF4-FFF2-40B4-BE49-F238E27FC236}">
                      <a16:creationId xmlns:a16="http://schemas.microsoft.com/office/drawing/2014/main" id="{F66F34BC-7B95-4FDE-B393-0F8FD37A1960}"/>
                    </a:ext>
                  </a:extLst>
                </p:cNvPr>
                <p:cNvGrpSpPr>
                  <a:grpSpLocks noChangeAspect="1"/>
                </p:cNvGrpSpPr>
                <p:nvPr/>
              </p:nvGrpSpPr>
              <p:grpSpPr>
                <a:xfrm>
                  <a:off x="7196744" y="3340680"/>
                  <a:ext cx="349218" cy="476353"/>
                  <a:chOff x="1671638" y="1406525"/>
                  <a:chExt cx="344487" cy="469900"/>
                </a:xfrm>
                <a:solidFill>
                  <a:schemeClr val="accent1"/>
                </a:solidFill>
              </p:grpSpPr>
              <p:sp>
                <p:nvSpPr>
                  <p:cNvPr id="245" name="Freeform 5">
                    <a:extLst>
                      <a:ext uri="{FF2B5EF4-FFF2-40B4-BE49-F238E27FC236}">
                        <a16:creationId xmlns:a16="http://schemas.microsoft.com/office/drawing/2014/main" id="{24E82907-FD89-4797-9269-0B362472E518}"/>
                      </a:ext>
                    </a:extLst>
                  </p:cNvPr>
                  <p:cNvSpPr>
                    <a:spLocks/>
                  </p:cNvSpPr>
                  <p:nvPr/>
                </p:nvSpPr>
                <p:spPr bwMode="auto">
                  <a:xfrm>
                    <a:off x="1901825" y="1416050"/>
                    <a:ext cx="107950" cy="103188"/>
                  </a:xfrm>
                  <a:custGeom>
                    <a:avLst/>
                    <a:gdLst>
                      <a:gd name="T0" fmla="*/ 7 w 32"/>
                      <a:gd name="T1" fmla="*/ 31 h 31"/>
                      <a:gd name="T2" fmla="*/ 32 w 32"/>
                      <a:gd name="T3" fmla="*/ 31 h 31"/>
                      <a:gd name="T4" fmla="*/ 0 w 32"/>
                      <a:gd name="T5" fmla="*/ 0 h 31"/>
                      <a:gd name="T6" fmla="*/ 0 w 32"/>
                      <a:gd name="T7" fmla="*/ 25 h 31"/>
                      <a:gd name="T8" fmla="*/ 7 w 32"/>
                      <a:gd name="T9" fmla="*/ 31 h 31"/>
                    </a:gdLst>
                    <a:ahLst/>
                    <a:cxnLst>
                      <a:cxn ang="0">
                        <a:pos x="T0" y="T1"/>
                      </a:cxn>
                      <a:cxn ang="0">
                        <a:pos x="T2" y="T3"/>
                      </a:cxn>
                      <a:cxn ang="0">
                        <a:pos x="T4" y="T5"/>
                      </a:cxn>
                      <a:cxn ang="0">
                        <a:pos x="T6" y="T7"/>
                      </a:cxn>
                      <a:cxn ang="0">
                        <a:pos x="T8" y="T9"/>
                      </a:cxn>
                    </a:cxnLst>
                    <a:rect l="0" t="0" r="r" b="b"/>
                    <a:pathLst>
                      <a:path w="32" h="31">
                        <a:moveTo>
                          <a:pt x="7" y="31"/>
                        </a:moveTo>
                        <a:cubicBezTo>
                          <a:pt x="32" y="31"/>
                          <a:pt x="32" y="31"/>
                          <a:pt x="32" y="31"/>
                        </a:cubicBezTo>
                        <a:cubicBezTo>
                          <a:pt x="0" y="0"/>
                          <a:pt x="0" y="0"/>
                          <a:pt x="0" y="0"/>
                        </a:cubicBezTo>
                        <a:cubicBezTo>
                          <a:pt x="0" y="25"/>
                          <a:pt x="0" y="25"/>
                          <a:pt x="0" y="25"/>
                        </a:cubicBezTo>
                        <a:cubicBezTo>
                          <a:pt x="0" y="29"/>
                          <a:pt x="3" y="31"/>
                          <a:pt x="7" y="31"/>
                        </a:cubicBezTo>
                        <a:close/>
                      </a:path>
                    </a:pathLst>
                  </a:custGeom>
                  <a:solidFill>
                    <a:srgbClr val="798BB3"/>
                  </a:solid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46" name="Freeform 6">
                    <a:extLst>
                      <a:ext uri="{FF2B5EF4-FFF2-40B4-BE49-F238E27FC236}">
                        <a16:creationId xmlns:a16="http://schemas.microsoft.com/office/drawing/2014/main" id="{7B9F2C66-33C7-4519-801F-7C7D75A6ED5B}"/>
                      </a:ext>
                    </a:extLst>
                  </p:cNvPr>
                  <p:cNvSpPr>
                    <a:spLocks noEditPoints="1"/>
                  </p:cNvSpPr>
                  <p:nvPr/>
                </p:nvSpPr>
                <p:spPr bwMode="auto">
                  <a:xfrm>
                    <a:off x="1671638" y="1406525"/>
                    <a:ext cx="344487" cy="469900"/>
                  </a:xfrm>
                  <a:custGeom>
                    <a:avLst/>
                    <a:gdLst>
                      <a:gd name="T0" fmla="*/ 76 w 103"/>
                      <a:gd name="T1" fmla="*/ 38 h 142"/>
                      <a:gd name="T2" fmla="*/ 65 w 103"/>
                      <a:gd name="T3" fmla="*/ 28 h 142"/>
                      <a:gd name="T4" fmla="*/ 65 w 103"/>
                      <a:gd name="T5" fmla="*/ 0 h 142"/>
                      <a:gd name="T6" fmla="*/ 6 w 103"/>
                      <a:gd name="T7" fmla="*/ 0 h 142"/>
                      <a:gd name="T8" fmla="*/ 0 w 103"/>
                      <a:gd name="T9" fmla="*/ 7 h 142"/>
                      <a:gd name="T10" fmla="*/ 0 w 103"/>
                      <a:gd name="T11" fmla="*/ 136 h 142"/>
                      <a:gd name="T12" fmla="*/ 6 w 103"/>
                      <a:gd name="T13" fmla="*/ 142 h 142"/>
                      <a:gd name="T14" fmla="*/ 97 w 103"/>
                      <a:gd name="T15" fmla="*/ 142 h 142"/>
                      <a:gd name="T16" fmla="*/ 103 w 103"/>
                      <a:gd name="T17" fmla="*/ 136 h 142"/>
                      <a:gd name="T18" fmla="*/ 103 w 103"/>
                      <a:gd name="T19" fmla="*/ 38 h 142"/>
                      <a:gd name="T20" fmla="*/ 76 w 103"/>
                      <a:gd name="T21" fmla="*/ 38 h 142"/>
                      <a:gd name="T22" fmla="*/ 87 w 103"/>
                      <a:gd name="T23" fmla="*/ 123 h 142"/>
                      <a:gd name="T24" fmla="*/ 16 w 103"/>
                      <a:gd name="T25" fmla="*/ 123 h 142"/>
                      <a:gd name="T26" fmla="*/ 12 w 103"/>
                      <a:gd name="T27" fmla="*/ 120 h 142"/>
                      <a:gd name="T28" fmla="*/ 16 w 103"/>
                      <a:gd name="T29" fmla="*/ 116 h 142"/>
                      <a:gd name="T30" fmla="*/ 87 w 103"/>
                      <a:gd name="T31" fmla="*/ 116 h 142"/>
                      <a:gd name="T32" fmla="*/ 91 w 103"/>
                      <a:gd name="T33" fmla="*/ 120 h 142"/>
                      <a:gd name="T34" fmla="*/ 87 w 103"/>
                      <a:gd name="T35" fmla="*/ 123 h 142"/>
                      <a:gd name="T36" fmla="*/ 87 w 103"/>
                      <a:gd name="T37" fmla="*/ 93 h 142"/>
                      <a:gd name="T38" fmla="*/ 16 w 103"/>
                      <a:gd name="T39" fmla="*/ 93 h 142"/>
                      <a:gd name="T40" fmla="*/ 12 w 103"/>
                      <a:gd name="T41" fmla="*/ 90 h 142"/>
                      <a:gd name="T42" fmla="*/ 16 w 103"/>
                      <a:gd name="T43" fmla="*/ 87 h 142"/>
                      <a:gd name="T44" fmla="*/ 87 w 103"/>
                      <a:gd name="T45" fmla="*/ 87 h 142"/>
                      <a:gd name="T46" fmla="*/ 91 w 103"/>
                      <a:gd name="T47" fmla="*/ 90 h 142"/>
                      <a:gd name="T48" fmla="*/ 87 w 103"/>
                      <a:gd name="T49" fmla="*/ 93 h 142"/>
                      <a:gd name="T50" fmla="*/ 87 w 103"/>
                      <a:gd name="T51" fmla="*/ 64 h 142"/>
                      <a:gd name="T52" fmla="*/ 16 w 103"/>
                      <a:gd name="T53" fmla="*/ 64 h 142"/>
                      <a:gd name="T54" fmla="*/ 12 w 103"/>
                      <a:gd name="T55" fmla="*/ 61 h 142"/>
                      <a:gd name="T56" fmla="*/ 16 w 103"/>
                      <a:gd name="T57" fmla="*/ 58 h 142"/>
                      <a:gd name="T58" fmla="*/ 87 w 103"/>
                      <a:gd name="T59" fmla="*/ 58 h 142"/>
                      <a:gd name="T60" fmla="*/ 91 w 103"/>
                      <a:gd name="T61" fmla="*/ 61 h 142"/>
                      <a:gd name="T62" fmla="*/ 87 w 103"/>
                      <a:gd name="T6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42">
                        <a:moveTo>
                          <a:pt x="76" y="38"/>
                        </a:moveTo>
                        <a:cubicBezTo>
                          <a:pt x="70" y="38"/>
                          <a:pt x="65" y="34"/>
                          <a:pt x="65" y="28"/>
                        </a:cubicBezTo>
                        <a:cubicBezTo>
                          <a:pt x="65" y="0"/>
                          <a:pt x="65" y="0"/>
                          <a:pt x="65" y="0"/>
                        </a:cubicBezTo>
                        <a:cubicBezTo>
                          <a:pt x="6" y="0"/>
                          <a:pt x="6" y="0"/>
                          <a:pt x="6" y="0"/>
                        </a:cubicBezTo>
                        <a:cubicBezTo>
                          <a:pt x="3" y="0"/>
                          <a:pt x="0" y="3"/>
                          <a:pt x="0" y="7"/>
                        </a:cubicBezTo>
                        <a:cubicBezTo>
                          <a:pt x="0" y="136"/>
                          <a:pt x="0" y="136"/>
                          <a:pt x="0" y="136"/>
                        </a:cubicBezTo>
                        <a:cubicBezTo>
                          <a:pt x="0" y="139"/>
                          <a:pt x="3" y="142"/>
                          <a:pt x="6" y="142"/>
                        </a:cubicBezTo>
                        <a:cubicBezTo>
                          <a:pt x="97" y="142"/>
                          <a:pt x="97" y="142"/>
                          <a:pt x="97" y="142"/>
                        </a:cubicBezTo>
                        <a:cubicBezTo>
                          <a:pt x="101" y="142"/>
                          <a:pt x="103" y="139"/>
                          <a:pt x="103" y="136"/>
                        </a:cubicBezTo>
                        <a:cubicBezTo>
                          <a:pt x="103" y="38"/>
                          <a:pt x="103" y="38"/>
                          <a:pt x="103" y="38"/>
                        </a:cubicBezTo>
                        <a:lnTo>
                          <a:pt x="76" y="38"/>
                        </a:lnTo>
                        <a:close/>
                        <a:moveTo>
                          <a:pt x="87" y="123"/>
                        </a:moveTo>
                        <a:cubicBezTo>
                          <a:pt x="16" y="123"/>
                          <a:pt x="16" y="123"/>
                          <a:pt x="16" y="123"/>
                        </a:cubicBezTo>
                        <a:cubicBezTo>
                          <a:pt x="14" y="123"/>
                          <a:pt x="12" y="121"/>
                          <a:pt x="12" y="120"/>
                        </a:cubicBezTo>
                        <a:cubicBezTo>
                          <a:pt x="12" y="118"/>
                          <a:pt x="14" y="116"/>
                          <a:pt x="16" y="116"/>
                        </a:cubicBezTo>
                        <a:cubicBezTo>
                          <a:pt x="87" y="116"/>
                          <a:pt x="87" y="116"/>
                          <a:pt x="87" y="116"/>
                        </a:cubicBezTo>
                        <a:cubicBezTo>
                          <a:pt x="89" y="116"/>
                          <a:pt x="91" y="118"/>
                          <a:pt x="91" y="120"/>
                        </a:cubicBezTo>
                        <a:cubicBezTo>
                          <a:pt x="91" y="121"/>
                          <a:pt x="89" y="123"/>
                          <a:pt x="87" y="123"/>
                        </a:cubicBezTo>
                        <a:close/>
                        <a:moveTo>
                          <a:pt x="87" y="93"/>
                        </a:moveTo>
                        <a:cubicBezTo>
                          <a:pt x="16" y="93"/>
                          <a:pt x="16" y="93"/>
                          <a:pt x="16" y="93"/>
                        </a:cubicBezTo>
                        <a:cubicBezTo>
                          <a:pt x="14" y="93"/>
                          <a:pt x="12" y="92"/>
                          <a:pt x="12" y="90"/>
                        </a:cubicBezTo>
                        <a:cubicBezTo>
                          <a:pt x="12" y="88"/>
                          <a:pt x="14" y="87"/>
                          <a:pt x="16" y="87"/>
                        </a:cubicBezTo>
                        <a:cubicBezTo>
                          <a:pt x="87" y="87"/>
                          <a:pt x="87" y="87"/>
                          <a:pt x="87" y="87"/>
                        </a:cubicBezTo>
                        <a:cubicBezTo>
                          <a:pt x="89" y="87"/>
                          <a:pt x="91" y="88"/>
                          <a:pt x="91" y="90"/>
                        </a:cubicBezTo>
                        <a:cubicBezTo>
                          <a:pt x="91" y="92"/>
                          <a:pt x="89" y="93"/>
                          <a:pt x="87" y="93"/>
                        </a:cubicBezTo>
                        <a:close/>
                        <a:moveTo>
                          <a:pt x="87" y="64"/>
                        </a:moveTo>
                        <a:cubicBezTo>
                          <a:pt x="16" y="64"/>
                          <a:pt x="16" y="64"/>
                          <a:pt x="16" y="64"/>
                        </a:cubicBezTo>
                        <a:cubicBezTo>
                          <a:pt x="14" y="64"/>
                          <a:pt x="12" y="62"/>
                          <a:pt x="12" y="61"/>
                        </a:cubicBezTo>
                        <a:cubicBezTo>
                          <a:pt x="12" y="59"/>
                          <a:pt x="14" y="58"/>
                          <a:pt x="16" y="58"/>
                        </a:cubicBezTo>
                        <a:cubicBezTo>
                          <a:pt x="87" y="58"/>
                          <a:pt x="87" y="58"/>
                          <a:pt x="87" y="58"/>
                        </a:cubicBezTo>
                        <a:cubicBezTo>
                          <a:pt x="89" y="58"/>
                          <a:pt x="91" y="59"/>
                          <a:pt x="91" y="61"/>
                        </a:cubicBezTo>
                        <a:cubicBezTo>
                          <a:pt x="91" y="62"/>
                          <a:pt x="89" y="64"/>
                          <a:pt x="87" y="64"/>
                        </a:cubicBezTo>
                        <a:close/>
                      </a:path>
                    </a:pathLst>
                  </a:custGeom>
                  <a:solidFill>
                    <a:srgbClr val="798BB3"/>
                  </a:solid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39" name="Gruppieren 238">
                  <a:extLst>
                    <a:ext uri="{FF2B5EF4-FFF2-40B4-BE49-F238E27FC236}">
                      <a16:creationId xmlns:a16="http://schemas.microsoft.com/office/drawing/2014/main" id="{BC942640-BDBF-4AB4-9B7A-A56A25B979E1}"/>
                    </a:ext>
                  </a:extLst>
                </p:cNvPr>
                <p:cNvGrpSpPr/>
                <p:nvPr/>
              </p:nvGrpSpPr>
              <p:grpSpPr>
                <a:xfrm>
                  <a:off x="7274844" y="3485047"/>
                  <a:ext cx="212199" cy="286773"/>
                  <a:chOff x="7274844" y="3485047"/>
                  <a:chExt cx="212199" cy="286773"/>
                </a:xfrm>
              </p:grpSpPr>
              <p:sp>
                <p:nvSpPr>
                  <p:cNvPr id="240" name="Freeform 57">
                    <a:extLst>
                      <a:ext uri="{FF2B5EF4-FFF2-40B4-BE49-F238E27FC236}">
                        <a16:creationId xmlns:a16="http://schemas.microsoft.com/office/drawing/2014/main" id="{CEE39100-6FE2-463F-8773-E215CFDA0D60}"/>
                      </a:ext>
                    </a:extLst>
                  </p:cNvPr>
                  <p:cNvSpPr>
                    <a:spLocks/>
                  </p:cNvSpPr>
                  <p:nvPr/>
                </p:nvSpPr>
                <p:spPr bwMode="auto">
                  <a:xfrm>
                    <a:off x="7274844" y="3485047"/>
                    <a:ext cx="212199" cy="63812"/>
                  </a:xfrm>
                  <a:custGeom>
                    <a:avLst/>
                    <a:gdLst>
                      <a:gd name="T0" fmla="*/ 1029 w 1105"/>
                      <a:gd name="T1" fmla="*/ 185 h 332"/>
                      <a:gd name="T2" fmla="*/ 1024 w 1105"/>
                      <a:gd name="T3" fmla="*/ 185 h 332"/>
                      <a:gd name="T4" fmla="*/ 540 w 1105"/>
                      <a:gd name="T5" fmla="*/ 0 h 332"/>
                      <a:gd name="T6" fmla="*/ 33 w 1105"/>
                      <a:gd name="T7" fmla="*/ 204 h 332"/>
                      <a:gd name="T8" fmla="*/ 0 w 1105"/>
                      <a:gd name="T9" fmla="*/ 242 h 332"/>
                      <a:gd name="T10" fmla="*/ 71 w 1105"/>
                      <a:gd name="T11" fmla="*/ 313 h 332"/>
                      <a:gd name="T12" fmla="*/ 110 w 1105"/>
                      <a:gd name="T13" fmla="*/ 275 h 332"/>
                      <a:gd name="T14" fmla="*/ 540 w 1105"/>
                      <a:gd name="T15" fmla="*/ 99 h 332"/>
                      <a:gd name="T16" fmla="*/ 952 w 1105"/>
                      <a:gd name="T17" fmla="*/ 256 h 332"/>
                      <a:gd name="T18" fmla="*/ 952 w 1105"/>
                      <a:gd name="T19" fmla="*/ 256 h 332"/>
                      <a:gd name="T20" fmla="*/ 880 w 1105"/>
                      <a:gd name="T21" fmla="*/ 332 h 332"/>
                      <a:gd name="T22" fmla="*/ 1105 w 1105"/>
                      <a:gd name="T23" fmla="*/ 332 h 332"/>
                      <a:gd name="T24" fmla="*/ 1105 w 1105"/>
                      <a:gd name="T25" fmla="*/ 109 h 332"/>
                      <a:gd name="T26" fmla="*/ 1029 w 1105"/>
                      <a:gd name="T27" fmla="*/ 185 h 332"/>
                      <a:gd name="T28" fmla="*/ 1029 w 1105"/>
                      <a:gd name="T29" fmla="*/ 18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2">
                        <a:moveTo>
                          <a:pt x="1029" y="185"/>
                        </a:moveTo>
                        <a:cubicBezTo>
                          <a:pt x="1024" y="185"/>
                          <a:pt x="1024" y="185"/>
                          <a:pt x="1024" y="185"/>
                        </a:cubicBezTo>
                        <a:cubicBezTo>
                          <a:pt x="895" y="62"/>
                          <a:pt x="722" y="0"/>
                          <a:pt x="540" y="0"/>
                        </a:cubicBezTo>
                        <a:cubicBezTo>
                          <a:pt x="349" y="0"/>
                          <a:pt x="172" y="71"/>
                          <a:pt x="33" y="204"/>
                        </a:cubicBezTo>
                        <a:cubicBezTo>
                          <a:pt x="0" y="242"/>
                          <a:pt x="0" y="242"/>
                          <a:pt x="0" y="242"/>
                        </a:cubicBezTo>
                        <a:cubicBezTo>
                          <a:pt x="71" y="313"/>
                          <a:pt x="71" y="313"/>
                          <a:pt x="71" y="313"/>
                        </a:cubicBezTo>
                        <a:cubicBezTo>
                          <a:pt x="110" y="275"/>
                          <a:pt x="110" y="275"/>
                          <a:pt x="110" y="275"/>
                        </a:cubicBezTo>
                        <a:cubicBezTo>
                          <a:pt x="225" y="161"/>
                          <a:pt x="378" y="99"/>
                          <a:pt x="540" y="99"/>
                        </a:cubicBezTo>
                        <a:cubicBezTo>
                          <a:pt x="694" y="99"/>
                          <a:pt x="842" y="156"/>
                          <a:pt x="952" y="256"/>
                        </a:cubicBezTo>
                        <a:cubicBezTo>
                          <a:pt x="952" y="256"/>
                          <a:pt x="952" y="256"/>
                          <a:pt x="952" y="256"/>
                        </a:cubicBezTo>
                        <a:cubicBezTo>
                          <a:pt x="880" y="332"/>
                          <a:pt x="880" y="332"/>
                          <a:pt x="880" y="332"/>
                        </a:cubicBezTo>
                        <a:cubicBezTo>
                          <a:pt x="1105" y="332"/>
                          <a:pt x="1105" y="332"/>
                          <a:pt x="1105" y="332"/>
                        </a:cubicBezTo>
                        <a:cubicBezTo>
                          <a:pt x="1105" y="109"/>
                          <a:pt x="1105" y="109"/>
                          <a:pt x="1105" y="109"/>
                        </a:cubicBezTo>
                        <a:cubicBezTo>
                          <a:pt x="1029" y="185"/>
                          <a:pt x="1029" y="185"/>
                          <a:pt x="1029" y="185"/>
                        </a:cubicBezTo>
                        <a:cubicBezTo>
                          <a:pt x="1029" y="185"/>
                          <a:pt x="1029" y="185"/>
                          <a:pt x="1029" y="185"/>
                        </a:cubicBezTo>
                        <a:close/>
                      </a:path>
                    </a:pathLst>
                  </a:custGeom>
                  <a:solidFill>
                    <a:srgbClr val="E4E8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1" name="Freeform 59">
                    <a:extLst>
                      <a:ext uri="{FF2B5EF4-FFF2-40B4-BE49-F238E27FC236}">
                        <a16:creationId xmlns:a16="http://schemas.microsoft.com/office/drawing/2014/main" id="{858E2BDB-AFD8-445D-B095-82A21247087F}"/>
                      </a:ext>
                    </a:extLst>
                  </p:cNvPr>
                  <p:cNvSpPr>
                    <a:spLocks/>
                  </p:cNvSpPr>
                  <p:nvPr/>
                </p:nvSpPr>
                <p:spPr bwMode="auto">
                  <a:xfrm>
                    <a:off x="7274844" y="3708226"/>
                    <a:ext cx="212199" cy="63594"/>
                  </a:xfrm>
                  <a:custGeom>
                    <a:avLst/>
                    <a:gdLst>
                      <a:gd name="T0" fmla="*/ 76 w 1105"/>
                      <a:gd name="T1" fmla="*/ 146 h 331"/>
                      <a:gd name="T2" fmla="*/ 81 w 1105"/>
                      <a:gd name="T3" fmla="*/ 146 h 331"/>
                      <a:gd name="T4" fmla="*/ 564 w 1105"/>
                      <a:gd name="T5" fmla="*/ 331 h 331"/>
                      <a:gd name="T6" fmla="*/ 1072 w 1105"/>
                      <a:gd name="T7" fmla="*/ 127 h 331"/>
                      <a:gd name="T8" fmla="*/ 1105 w 1105"/>
                      <a:gd name="T9" fmla="*/ 90 h 331"/>
                      <a:gd name="T10" fmla="*/ 1033 w 1105"/>
                      <a:gd name="T11" fmla="*/ 19 h 331"/>
                      <a:gd name="T12" fmla="*/ 995 w 1105"/>
                      <a:gd name="T13" fmla="*/ 56 h 331"/>
                      <a:gd name="T14" fmla="*/ 564 w 1105"/>
                      <a:gd name="T15" fmla="*/ 232 h 331"/>
                      <a:gd name="T16" fmla="*/ 153 w 1105"/>
                      <a:gd name="T17" fmla="*/ 75 h 331"/>
                      <a:gd name="T18" fmla="*/ 153 w 1105"/>
                      <a:gd name="T19" fmla="*/ 75 h 331"/>
                      <a:gd name="T20" fmla="*/ 225 w 1105"/>
                      <a:gd name="T21" fmla="*/ 0 h 331"/>
                      <a:gd name="T22" fmla="*/ 0 w 1105"/>
                      <a:gd name="T23" fmla="*/ 0 h 331"/>
                      <a:gd name="T24" fmla="*/ 0 w 1105"/>
                      <a:gd name="T25" fmla="*/ 222 h 331"/>
                      <a:gd name="T26" fmla="*/ 76 w 1105"/>
                      <a:gd name="T27" fmla="*/ 146 h 331"/>
                      <a:gd name="T28" fmla="*/ 76 w 1105"/>
                      <a:gd name="T29" fmla="*/ 1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1">
                        <a:moveTo>
                          <a:pt x="76" y="146"/>
                        </a:moveTo>
                        <a:cubicBezTo>
                          <a:pt x="81" y="146"/>
                          <a:pt x="81" y="146"/>
                          <a:pt x="81" y="146"/>
                        </a:cubicBezTo>
                        <a:cubicBezTo>
                          <a:pt x="210" y="270"/>
                          <a:pt x="383" y="331"/>
                          <a:pt x="564" y="331"/>
                        </a:cubicBezTo>
                        <a:cubicBezTo>
                          <a:pt x="756" y="331"/>
                          <a:pt x="933" y="260"/>
                          <a:pt x="1072" y="127"/>
                        </a:cubicBezTo>
                        <a:cubicBezTo>
                          <a:pt x="1105" y="90"/>
                          <a:pt x="1105" y="90"/>
                          <a:pt x="1105" y="90"/>
                        </a:cubicBezTo>
                        <a:cubicBezTo>
                          <a:pt x="1033" y="19"/>
                          <a:pt x="1033" y="19"/>
                          <a:pt x="1033" y="19"/>
                        </a:cubicBezTo>
                        <a:cubicBezTo>
                          <a:pt x="995" y="56"/>
                          <a:pt x="995" y="56"/>
                          <a:pt x="995" y="56"/>
                        </a:cubicBezTo>
                        <a:cubicBezTo>
                          <a:pt x="880" y="170"/>
                          <a:pt x="727" y="232"/>
                          <a:pt x="564" y="232"/>
                        </a:cubicBezTo>
                        <a:cubicBezTo>
                          <a:pt x="411" y="232"/>
                          <a:pt x="263" y="175"/>
                          <a:pt x="153" y="75"/>
                        </a:cubicBezTo>
                        <a:cubicBezTo>
                          <a:pt x="153" y="75"/>
                          <a:pt x="153" y="75"/>
                          <a:pt x="153" y="75"/>
                        </a:cubicBezTo>
                        <a:cubicBezTo>
                          <a:pt x="225" y="0"/>
                          <a:pt x="225" y="0"/>
                          <a:pt x="225" y="0"/>
                        </a:cubicBezTo>
                        <a:cubicBezTo>
                          <a:pt x="0" y="0"/>
                          <a:pt x="0" y="0"/>
                          <a:pt x="0" y="0"/>
                        </a:cubicBezTo>
                        <a:cubicBezTo>
                          <a:pt x="0" y="222"/>
                          <a:pt x="0" y="222"/>
                          <a:pt x="0" y="222"/>
                        </a:cubicBezTo>
                        <a:cubicBezTo>
                          <a:pt x="76" y="146"/>
                          <a:pt x="76" y="146"/>
                          <a:pt x="76" y="146"/>
                        </a:cubicBezTo>
                        <a:cubicBezTo>
                          <a:pt x="76" y="146"/>
                          <a:pt x="76" y="146"/>
                          <a:pt x="76" y="146"/>
                        </a:cubicBezTo>
                        <a:close/>
                      </a:path>
                    </a:pathLst>
                  </a:custGeom>
                  <a:solidFill>
                    <a:srgbClr val="E4E8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3" name="Ellipse 242">
                    <a:extLst>
                      <a:ext uri="{FF2B5EF4-FFF2-40B4-BE49-F238E27FC236}">
                        <a16:creationId xmlns:a16="http://schemas.microsoft.com/office/drawing/2014/main" id="{6229F564-8768-4953-BD02-6784D37E6E0F}"/>
                      </a:ext>
                    </a:extLst>
                  </p:cNvPr>
                  <p:cNvSpPr/>
                  <p:nvPr/>
                </p:nvSpPr>
                <p:spPr bwMode="gray">
                  <a:xfrm>
                    <a:off x="7306478" y="3552338"/>
                    <a:ext cx="151200" cy="151200"/>
                  </a:xfrm>
                  <a:prstGeom prst="ellipse">
                    <a:avLst/>
                  </a:prstGeom>
                  <a:solidFill>
                    <a:srgbClr val="E4E8F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grpSp>
      <p:cxnSp>
        <p:nvCxnSpPr>
          <p:cNvPr id="443" name="Gerader Verbinder 442">
            <a:extLst>
              <a:ext uri="{FF2B5EF4-FFF2-40B4-BE49-F238E27FC236}">
                <a16:creationId xmlns:a16="http://schemas.microsoft.com/office/drawing/2014/main" id="{457376E7-8DFF-40AB-B52E-D5CC3B6FE98C}"/>
              </a:ext>
            </a:extLst>
          </p:cNvPr>
          <p:cNvCxnSpPr>
            <a:cxnSpLocks/>
            <a:stCxn id="452" idx="1"/>
            <a:endCxn id="441" idx="0"/>
          </p:cNvCxnSpPr>
          <p:nvPr/>
        </p:nvCxnSpPr>
        <p:spPr>
          <a:xfrm flipH="1">
            <a:off x="7294295" y="4144239"/>
            <a:ext cx="374933" cy="547560"/>
          </a:xfrm>
          <a:prstGeom prst="line">
            <a:avLst/>
          </a:prstGeom>
          <a:ln>
            <a:solidFill>
              <a:srgbClr val="798BB3"/>
            </a:solidFill>
            <a:prstDash val="dash"/>
          </a:ln>
        </p:spPr>
        <p:style>
          <a:lnRef idx="1">
            <a:schemeClr val="accent1"/>
          </a:lnRef>
          <a:fillRef idx="0">
            <a:schemeClr val="accent1"/>
          </a:fillRef>
          <a:effectRef idx="0">
            <a:schemeClr val="accent1"/>
          </a:effectRef>
          <a:fontRef idx="minor">
            <a:schemeClr val="tx1"/>
          </a:fontRef>
        </p:style>
      </p:cxnSp>
      <p:sp>
        <p:nvSpPr>
          <p:cNvPr id="448" name="Rechteck 447">
            <a:extLst>
              <a:ext uri="{FF2B5EF4-FFF2-40B4-BE49-F238E27FC236}">
                <a16:creationId xmlns:a16="http://schemas.microsoft.com/office/drawing/2014/main" id="{1E580FA2-325B-4D72-A904-8F48B1AAED87}"/>
              </a:ext>
            </a:extLst>
          </p:cNvPr>
          <p:cNvSpPr/>
          <p:nvPr/>
        </p:nvSpPr>
        <p:spPr bwMode="gray">
          <a:xfrm>
            <a:off x="7380296" y="4280031"/>
            <a:ext cx="4427795" cy="2237952"/>
          </a:xfrm>
          <a:custGeom>
            <a:avLst/>
            <a:gdLst>
              <a:gd name="connsiteX0" fmla="*/ 0 w 3989645"/>
              <a:gd name="connsiteY0" fmla="*/ 0 h 2209377"/>
              <a:gd name="connsiteX1" fmla="*/ 3989645 w 3989645"/>
              <a:gd name="connsiteY1" fmla="*/ 0 h 2209377"/>
              <a:gd name="connsiteX2" fmla="*/ 3989645 w 3989645"/>
              <a:gd name="connsiteY2" fmla="*/ 2209377 h 2209377"/>
              <a:gd name="connsiteX3" fmla="*/ 0 w 3989645"/>
              <a:gd name="connsiteY3" fmla="*/ 2209377 h 2209377"/>
              <a:gd name="connsiteX4" fmla="*/ 0 w 3989645"/>
              <a:gd name="connsiteY4" fmla="*/ 0 h 2209377"/>
              <a:gd name="connsiteX0" fmla="*/ 0 w 4427795"/>
              <a:gd name="connsiteY0" fmla="*/ 19050 h 2228427"/>
              <a:gd name="connsiteX1" fmla="*/ 4427795 w 4427795"/>
              <a:gd name="connsiteY1" fmla="*/ 0 h 2228427"/>
              <a:gd name="connsiteX2" fmla="*/ 3989645 w 4427795"/>
              <a:gd name="connsiteY2" fmla="*/ 2228427 h 2228427"/>
              <a:gd name="connsiteX3" fmla="*/ 0 w 4427795"/>
              <a:gd name="connsiteY3" fmla="*/ 2228427 h 2228427"/>
              <a:gd name="connsiteX4" fmla="*/ 0 w 4427795"/>
              <a:gd name="connsiteY4" fmla="*/ 19050 h 2228427"/>
              <a:gd name="connsiteX0" fmla="*/ 0 w 4427795"/>
              <a:gd name="connsiteY0" fmla="*/ 19050 h 2237952"/>
              <a:gd name="connsiteX1" fmla="*/ 4427795 w 4427795"/>
              <a:gd name="connsiteY1" fmla="*/ 0 h 2237952"/>
              <a:gd name="connsiteX2" fmla="*/ 4056320 w 4427795"/>
              <a:gd name="connsiteY2" fmla="*/ 2237952 h 2237952"/>
              <a:gd name="connsiteX3" fmla="*/ 0 w 4427795"/>
              <a:gd name="connsiteY3" fmla="*/ 2228427 h 2237952"/>
              <a:gd name="connsiteX4" fmla="*/ 0 w 4427795"/>
              <a:gd name="connsiteY4" fmla="*/ 19050 h 2237952"/>
              <a:gd name="connsiteX0" fmla="*/ 0 w 4427795"/>
              <a:gd name="connsiteY0" fmla="*/ 19050 h 2237952"/>
              <a:gd name="connsiteX1" fmla="*/ 4427795 w 4427795"/>
              <a:gd name="connsiteY1" fmla="*/ 0 h 2237952"/>
              <a:gd name="connsiteX2" fmla="*/ 4056320 w 4427795"/>
              <a:gd name="connsiteY2" fmla="*/ 2237952 h 2237952"/>
              <a:gd name="connsiteX3" fmla="*/ 0 w 4427795"/>
              <a:gd name="connsiteY3" fmla="*/ 2228427 h 2237952"/>
              <a:gd name="connsiteX4" fmla="*/ 1579 w 4427795"/>
              <a:gd name="connsiteY4" fmla="*/ 1358769 h 2237952"/>
              <a:gd name="connsiteX5" fmla="*/ 0 w 4427795"/>
              <a:gd name="connsiteY5" fmla="*/ 19050 h 2237952"/>
              <a:gd name="connsiteX0" fmla="*/ 981075 w 4427795"/>
              <a:gd name="connsiteY0" fmla="*/ 85725 h 2237952"/>
              <a:gd name="connsiteX1" fmla="*/ 4427795 w 4427795"/>
              <a:gd name="connsiteY1" fmla="*/ 0 h 2237952"/>
              <a:gd name="connsiteX2" fmla="*/ 4056320 w 4427795"/>
              <a:gd name="connsiteY2" fmla="*/ 2237952 h 2237952"/>
              <a:gd name="connsiteX3" fmla="*/ 0 w 4427795"/>
              <a:gd name="connsiteY3" fmla="*/ 2228427 h 2237952"/>
              <a:gd name="connsiteX4" fmla="*/ 1579 w 4427795"/>
              <a:gd name="connsiteY4" fmla="*/ 1358769 h 2237952"/>
              <a:gd name="connsiteX5" fmla="*/ 981075 w 4427795"/>
              <a:gd name="connsiteY5" fmla="*/ 85725 h 2237952"/>
              <a:gd name="connsiteX0" fmla="*/ 981075 w 4427795"/>
              <a:gd name="connsiteY0" fmla="*/ 85725 h 2237952"/>
              <a:gd name="connsiteX1" fmla="*/ 4427795 w 4427795"/>
              <a:gd name="connsiteY1" fmla="*/ 0 h 2237952"/>
              <a:gd name="connsiteX2" fmla="*/ 4056320 w 4427795"/>
              <a:gd name="connsiteY2" fmla="*/ 2237952 h 2237952"/>
              <a:gd name="connsiteX3" fmla="*/ 0 w 4427795"/>
              <a:gd name="connsiteY3" fmla="*/ 2228427 h 2237952"/>
              <a:gd name="connsiteX4" fmla="*/ 430204 w 4427795"/>
              <a:gd name="connsiteY4" fmla="*/ 1349244 h 2237952"/>
              <a:gd name="connsiteX5" fmla="*/ 981075 w 4427795"/>
              <a:gd name="connsiteY5" fmla="*/ 85725 h 2237952"/>
              <a:gd name="connsiteX0" fmla="*/ 981075 w 4427795"/>
              <a:gd name="connsiteY0" fmla="*/ 85725 h 2237952"/>
              <a:gd name="connsiteX1" fmla="*/ 4427795 w 4427795"/>
              <a:gd name="connsiteY1" fmla="*/ 0 h 2237952"/>
              <a:gd name="connsiteX2" fmla="*/ 4056320 w 4427795"/>
              <a:gd name="connsiteY2" fmla="*/ 2237952 h 2237952"/>
              <a:gd name="connsiteX3" fmla="*/ 0 w 4427795"/>
              <a:gd name="connsiteY3" fmla="*/ 2228427 h 2237952"/>
              <a:gd name="connsiteX4" fmla="*/ 430204 w 4427795"/>
              <a:gd name="connsiteY4" fmla="*/ 1349244 h 2237952"/>
              <a:gd name="connsiteX5" fmla="*/ 981075 w 4427795"/>
              <a:gd name="connsiteY5" fmla="*/ 85725 h 2237952"/>
              <a:gd name="connsiteX0" fmla="*/ 600075 w 4427795"/>
              <a:gd name="connsiteY0" fmla="*/ 190500 h 2237952"/>
              <a:gd name="connsiteX1" fmla="*/ 4427795 w 4427795"/>
              <a:gd name="connsiteY1" fmla="*/ 0 h 2237952"/>
              <a:gd name="connsiteX2" fmla="*/ 4056320 w 4427795"/>
              <a:gd name="connsiteY2" fmla="*/ 2237952 h 2237952"/>
              <a:gd name="connsiteX3" fmla="*/ 0 w 4427795"/>
              <a:gd name="connsiteY3" fmla="*/ 2228427 h 2237952"/>
              <a:gd name="connsiteX4" fmla="*/ 430204 w 4427795"/>
              <a:gd name="connsiteY4" fmla="*/ 1349244 h 2237952"/>
              <a:gd name="connsiteX5" fmla="*/ 600075 w 4427795"/>
              <a:gd name="connsiteY5" fmla="*/ 190500 h 2237952"/>
              <a:gd name="connsiteX0" fmla="*/ 600075 w 4427795"/>
              <a:gd name="connsiteY0" fmla="*/ 190500 h 2237952"/>
              <a:gd name="connsiteX1" fmla="*/ 4427795 w 4427795"/>
              <a:gd name="connsiteY1" fmla="*/ 0 h 2237952"/>
              <a:gd name="connsiteX2" fmla="*/ 4056320 w 4427795"/>
              <a:gd name="connsiteY2" fmla="*/ 2237952 h 2237952"/>
              <a:gd name="connsiteX3" fmla="*/ 0 w 4427795"/>
              <a:gd name="connsiteY3" fmla="*/ 2228427 h 2237952"/>
              <a:gd name="connsiteX4" fmla="*/ 430204 w 4427795"/>
              <a:gd name="connsiteY4" fmla="*/ 1349244 h 2237952"/>
              <a:gd name="connsiteX5" fmla="*/ 600075 w 4427795"/>
              <a:gd name="connsiteY5" fmla="*/ 190500 h 22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7795" h="2237952">
                <a:moveTo>
                  <a:pt x="600075" y="190500"/>
                </a:moveTo>
                <a:lnTo>
                  <a:pt x="4427795" y="0"/>
                </a:lnTo>
                <a:lnTo>
                  <a:pt x="4056320" y="2237952"/>
                </a:lnTo>
                <a:lnTo>
                  <a:pt x="0" y="2228427"/>
                </a:lnTo>
                <a:cubicBezTo>
                  <a:pt x="526" y="1938541"/>
                  <a:pt x="429678" y="1639130"/>
                  <a:pt x="430204" y="1349244"/>
                </a:cubicBezTo>
                <a:cubicBezTo>
                  <a:pt x="686853" y="902671"/>
                  <a:pt x="867301" y="837098"/>
                  <a:pt x="600075" y="190500"/>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1" name="Freeform 70">
            <a:extLst>
              <a:ext uri="{FF2B5EF4-FFF2-40B4-BE49-F238E27FC236}">
                <a16:creationId xmlns:a16="http://schemas.microsoft.com/office/drawing/2014/main" id="{1D73C749-0E02-495D-A5A2-BC95CE333AF2}"/>
              </a:ext>
            </a:extLst>
          </p:cNvPr>
          <p:cNvSpPr>
            <a:spLocks noEditPoints="1"/>
          </p:cNvSpPr>
          <p:nvPr/>
        </p:nvSpPr>
        <p:spPr bwMode="auto">
          <a:xfrm flipH="1">
            <a:off x="6813624" y="4494806"/>
            <a:ext cx="1398036" cy="1391625"/>
          </a:xfrm>
          <a:custGeom>
            <a:avLst/>
            <a:gdLst>
              <a:gd name="T0" fmla="*/ 2378 w 3624"/>
              <a:gd name="T1" fmla="*/ 513 h 3624"/>
              <a:gd name="T2" fmla="*/ 516 w 3624"/>
              <a:gd name="T3" fmla="*/ 513 h 3624"/>
              <a:gd name="T4" fmla="*/ 516 w 3624"/>
              <a:gd name="T5" fmla="*/ 2377 h 3624"/>
              <a:gd name="T6" fmla="*/ 2232 w 3624"/>
              <a:gd name="T7" fmla="*/ 2501 h 3624"/>
              <a:gd name="T8" fmla="*/ 2306 w 3624"/>
              <a:gd name="T9" fmla="*/ 2578 h 3624"/>
              <a:gd name="T10" fmla="*/ 2259 w 3624"/>
              <a:gd name="T11" fmla="*/ 2625 h 3624"/>
              <a:gd name="T12" fmla="*/ 3154 w 3624"/>
              <a:gd name="T13" fmla="*/ 3524 h 3624"/>
              <a:gd name="T14" fmla="*/ 3524 w 3624"/>
              <a:gd name="T15" fmla="*/ 3524 h 3624"/>
              <a:gd name="T16" fmla="*/ 3524 w 3624"/>
              <a:gd name="T17" fmla="*/ 3157 h 3624"/>
              <a:gd name="T18" fmla="*/ 2626 w 3624"/>
              <a:gd name="T19" fmla="*/ 2258 h 3624"/>
              <a:gd name="T20" fmla="*/ 2576 w 3624"/>
              <a:gd name="T21" fmla="*/ 2305 h 3624"/>
              <a:gd name="T22" fmla="*/ 2502 w 3624"/>
              <a:gd name="T23" fmla="*/ 2231 h 3624"/>
              <a:gd name="T24" fmla="*/ 2378 w 3624"/>
              <a:gd name="T25" fmla="*/ 513 h 3624"/>
              <a:gd name="T26" fmla="*/ 2156 w 3624"/>
              <a:gd name="T27" fmla="*/ 2155 h 3624"/>
              <a:gd name="T28" fmla="*/ 737 w 3624"/>
              <a:gd name="T29" fmla="*/ 2155 h 3624"/>
              <a:gd name="T30" fmla="*/ 737 w 3624"/>
              <a:gd name="T31" fmla="*/ 735 h 3624"/>
              <a:gd name="T32" fmla="*/ 2156 w 3624"/>
              <a:gd name="T33" fmla="*/ 735 h 3624"/>
              <a:gd name="T34" fmla="*/ 2156 w 3624"/>
              <a:gd name="T35" fmla="*/ 2155 h 3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24" h="3624">
                <a:moveTo>
                  <a:pt x="2378" y="513"/>
                </a:moveTo>
                <a:cubicBezTo>
                  <a:pt x="1863" y="0"/>
                  <a:pt x="1031" y="0"/>
                  <a:pt x="516" y="513"/>
                </a:cubicBezTo>
                <a:cubicBezTo>
                  <a:pt x="0" y="1029"/>
                  <a:pt x="0" y="1861"/>
                  <a:pt x="516" y="2377"/>
                </a:cubicBezTo>
                <a:cubicBezTo>
                  <a:pt x="983" y="2845"/>
                  <a:pt x="1717" y="2887"/>
                  <a:pt x="2232" y="2501"/>
                </a:cubicBezTo>
                <a:cubicBezTo>
                  <a:pt x="2306" y="2578"/>
                  <a:pt x="2306" y="2578"/>
                  <a:pt x="2306" y="2578"/>
                </a:cubicBezTo>
                <a:cubicBezTo>
                  <a:pt x="2259" y="2625"/>
                  <a:pt x="2259" y="2625"/>
                  <a:pt x="2259" y="2625"/>
                </a:cubicBezTo>
                <a:cubicBezTo>
                  <a:pt x="3154" y="3524"/>
                  <a:pt x="3154" y="3524"/>
                  <a:pt x="3154" y="3524"/>
                </a:cubicBezTo>
                <a:cubicBezTo>
                  <a:pt x="3257" y="3624"/>
                  <a:pt x="3421" y="3624"/>
                  <a:pt x="3524" y="3524"/>
                </a:cubicBezTo>
                <a:cubicBezTo>
                  <a:pt x="3624" y="3421"/>
                  <a:pt x="3624" y="3257"/>
                  <a:pt x="3524" y="3157"/>
                </a:cubicBezTo>
                <a:cubicBezTo>
                  <a:pt x="2626" y="2258"/>
                  <a:pt x="2626" y="2258"/>
                  <a:pt x="2626" y="2258"/>
                </a:cubicBezTo>
                <a:cubicBezTo>
                  <a:pt x="2576" y="2305"/>
                  <a:pt x="2576" y="2305"/>
                  <a:pt x="2576" y="2305"/>
                </a:cubicBezTo>
                <a:cubicBezTo>
                  <a:pt x="2502" y="2231"/>
                  <a:pt x="2502" y="2231"/>
                  <a:pt x="2502" y="2231"/>
                </a:cubicBezTo>
                <a:cubicBezTo>
                  <a:pt x="2888" y="1716"/>
                  <a:pt x="2845" y="981"/>
                  <a:pt x="2378" y="513"/>
                </a:cubicBezTo>
                <a:moveTo>
                  <a:pt x="2156" y="2155"/>
                </a:moveTo>
                <a:cubicBezTo>
                  <a:pt x="1762" y="2546"/>
                  <a:pt x="1128" y="2546"/>
                  <a:pt x="737" y="2155"/>
                </a:cubicBezTo>
                <a:cubicBezTo>
                  <a:pt x="346" y="1764"/>
                  <a:pt x="346" y="1127"/>
                  <a:pt x="737" y="735"/>
                </a:cubicBezTo>
                <a:cubicBezTo>
                  <a:pt x="1128" y="344"/>
                  <a:pt x="1762" y="344"/>
                  <a:pt x="2156" y="735"/>
                </a:cubicBezTo>
                <a:cubicBezTo>
                  <a:pt x="2547" y="1127"/>
                  <a:pt x="2547" y="1764"/>
                  <a:pt x="2156" y="2155"/>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cxnSp>
        <p:nvCxnSpPr>
          <p:cNvPr id="445" name="Gerader Verbinder 444">
            <a:extLst>
              <a:ext uri="{FF2B5EF4-FFF2-40B4-BE49-F238E27FC236}">
                <a16:creationId xmlns:a16="http://schemas.microsoft.com/office/drawing/2014/main" id="{9ABB2CFA-6DEA-4B0E-82E0-85B07E0C2B55}"/>
              </a:ext>
            </a:extLst>
          </p:cNvPr>
          <p:cNvCxnSpPr>
            <a:cxnSpLocks/>
            <a:stCxn id="452" idx="1"/>
            <a:endCxn id="441" idx="1"/>
          </p:cNvCxnSpPr>
          <p:nvPr/>
        </p:nvCxnSpPr>
        <p:spPr>
          <a:xfrm>
            <a:off x="7669228" y="4144239"/>
            <a:ext cx="343374" cy="547560"/>
          </a:xfrm>
          <a:prstGeom prst="line">
            <a:avLst/>
          </a:prstGeom>
          <a:ln>
            <a:solidFill>
              <a:srgbClr val="798BB3"/>
            </a:solidFill>
            <a:prstDash val="dash"/>
          </a:ln>
        </p:spPr>
        <p:style>
          <a:lnRef idx="1">
            <a:schemeClr val="accent1"/>
          </a:lnRef>
          <a:fillRef idx="0">
            <a:schemeClr val="accent1"/>
          </a:fillRef>
          <a:effectRef idx="0">
            <a:schemeClr val="accent1"/>
          </a:effectRef>
          <a:fontRef idx="minor">
            <a:schemeClr val="tx1"/>
          </a:fontRef>
        </p:style>
      </p:cxnSp>
      <p:sp>
        <p:nvSpPr>
          <p:cNvPr id="452" name="Geschweifte Klammer rechts 451">
            <a:extLst>
              <a:ext uri="{FF2B5EF4-FFF2-40B4-BE49-F238E27FC236}">
                <a16:creationId xmlns:a16="http://schemas.microsoft.com/office/drawing/2014/main" id="{896DF7B9-4EAC-4149-A5FC-795A3F885A7D}"/>
              </a:ext>
            </a:extLst>
          </p:cNvPr>
          <p:cNvSpPr/>
          <p:nvPr/>
        </p:nvSpPr>
        <p:spPr>
          <a:xfrm rot="5400000">
            <a:off x="8904146" y="1218335"/>
            <a:ext cx="197133" cy="5654674"/>
          </a:xfrm>
          <a:prstGeom prst="rightBrace">
            <a:avLst>
              <a:gd name="adj1" fmla="val 89507"/>
              <a:gd name="adj2" fmla="val 73582"/>
            </a:avLst>
          </a:prstGeom>
          <a:ln>
            <a:solidFill>
              <a:srgbClr val="798BB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57" name="Inhaltsplatzhalter 1">
            <a:extLst>
              <a:ext uri="{FF2B5EF4-FFF2-40B4-BE49-F238E27FC236}">
                <a16:creationId xmlns:a16="http://schemas.microsoft.com/office/drawing/2014/main" id="{0BD5C041-7B68-479D-82BA-5C5431B3B28D}"/>
              </a:ext>
            </a:extLst>
          </p:cNvPr>
          <p:cNvSpPr>
            <a:spLocks noGrp="1"/>
          </p:cNvSpPr>
          <p:nvPr>
            <p:ph sz="quarter" idx="13"/>
          </p:nvPr>
        </p:nvSpPr>
        <p:spPr>
          <a:xfrm>
            <a:off x="359999" y="884238"/>
            <a:ext cx="5653451" cy="5613761"/>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As the name indicates, a blockchain is a </a:t>
            </a:r>
            <a:r>
              <a:rPr lang="en-US" sz="1300" b="1" dirty="0">
                <a:latin typeface="Open Sans" panose="020B0606030504020204" pitchFamily="34" charset="0"/>
                <a:ea typeface="Open Sans" panose="020B0606030504020204" pitchFamily="34" charset="0"/>
                <a:cs typeface="Open Sans" panose="020B0606030504020204" pitchFamily="34" charset="0"/>
              </a:rPr>
              <a:t>data structure </a:t>
            </a:r>
            <a:r>
              <a:rPr lang="en-US" sz="1300" dirty="0">
                <a:latin typeface="Open Sans" panose="020B0606030504020204" pitchFamily="34" charset="0"/>
                <a:ea typeface="Open Sans" panose="020B0606030504020204" pitchFamily="34" charset="0"/>
                <a:cs typeface="Open Sans" panose="020B0606030504020204" pitchFamily="34" charset="0"/>
              </a:rPr>
              <a:t>that essentially </a:t>
            </a:r>
            <a:r>
              <a:rPr lang="en-US" sz="1300" b="1" dirty="0">
                <a:latin typeface="Open Sans" panose="020B0606030504020204" pitchFamily="34" charset="0"/>
                <a:ea typeface="Open Sans" panose="020B0606030504020204" pitchFamily="34" charset="0"/>
                <a:cs typeface="Open Sans" panose="020B0606030504020204" pitchFamily="34" charset="0"/>
              </a:rPr>
              <a:t>groups data into blocks</a:t>
            </a:r>
            <a:r>
              <a:rPr lang="en-US" sz="1300" dirty="0">
                <a:latin typeface="Open Sans" panose="020B0606030504020204" pitchFamily="34" charset="0"/>
                <a:ea typeface="Open Sans" panose="020B0606030504020204" pitchFamily="34" charset="0"/>
                <a:cs typeface="Open Sans" panose="020B0606030504020204" pitchFamily="34" charset="0"/>
              </a:rPr>
              <a:t> (e.g. transaction data) which are </a:t>
            </a:r>
            <a:r>
              <a:rPr lang="en-US" sz="1300" b="1" dirty="0">
                <a:latin typeface="Open Sans" panose="020B0606030504020204" pitchFamily="34" charset="0"/>
                <a:ea typeface="Open Sans" panose="020B0606030504020204" pitchFamily="34" charset="0"/>
                <a:cs typeface="Open Sans" panose="020B0606030504020204" pitchFamily="34" charset="0"/>
              </a:rPr>
              <a:t>chained together </a:t>
            </a:r>
            <a:r>
              <a:rPr lang="en-US" sz="1300" dirty="0">
                <a:latin typeface="Open Sans" panose="020B0606030504020204" pitchFamily="34" charset="0"/>
                <a:ea typeface="Open Sans" panose="020B0606030504020204" pitchFamily="34" charset="0"/>
                <a:cs typeface="Open Sans" panose="020B0606030504020204" pitchFamily="34" charset="0"/>
              </a:rPr>
              <a:t>in a way that preserves </a:t>
            </a:r>
            <a:r>
              <a:rPr lang="en-US" sz="1300" b="1" dirty="0">
                <a:latin typeface="Open Sans" panose="020B0606030504020204" pitchFamily="34" charset="0"/>
                <a:ea typeface="Open Sans" panose="020B0606030504020204" pitchFamily="34" charset="0"/>
                <a:cs typeface="Open Sans" panose="020B0606030504020204" pitchFamily="34" charset="0"/>
              </a:rPr>
              <a:t>chronological order </a:t>
            </a:r>
            <a:r>
              <a:rPr lang="en-US" sz="1300" dirty="0">
                <a:latin typeface="Open Sans" panose="020B0606030504020204" pitchFamily="34" charset="0"/>
                <a:ea typeface="Open Sans" panose="020B0606030504020204" pitchFamily="34" charset="0"/>
                <a:cs typeface="Open Sans" panose="020B0606030504020204" pitchFamily="34" charset="0"/>
              </a:rPr>
              <a:t>and </a:t>
            </a:r>
            <a:r>
              <a:rPr lang="en-US" sz="1300" b="1" dirty="0">
                <a:latin typeface="Open Sans" panose="020B0606030504020204" pitchFamily="34" charset="0"/>
                <a:ea typeface="Open Sans" panose="020B0606030504020204" pitchFamily="34" charset="0"/>
                <a:cs typeface="Open Sans" panose="020B0606030504020204" pitchFamily="34" charset="0"/>
              </a:rPr>
              <a:t>prevents editing</a:t>
            </a:r>
            <a:r>
              <a:rPr lang="en-US" sz="1300" dirty="0">
                <a:latin typeface="Open Sans" panose="020B0606030504020204" pitchFamily="34" charset="0"/>
                <a:ea typeface="Open Sans" panose="020B0606030504020204" pitchFamily="34" charset="0"/>
                <a:cs typeface="Open Sans" panose="020B0606030504020204" pitchFamily="34" charset="0"/>
              </a:rPr>
              <a:t> (i.e. manipulating) any data that has entered the blockchain:</a:t>
            </a:r>
          </a:p>
          <a:p>
            <a:pPr lvl="1"/>
            <a:r>
              <a:rPr lang="en-US" sz="1300" dirty="0">
                <a:latin typeface="Open Sans" panose="020B0606030504020204" pitchFamily="34" charset="0"/>
                <a:ea typeface="Open Sans" panose="020B0606030504020204" pitchFamily="34" charset="0"/>
                <a:cs typeface="Open Sans" panose="020B0606030504020204" pitchFamily="34" charset="0"/>
              </a:rPr>
              <a:t>Blocks are </a:t>
            </a:r>
            <a:r>
              <a:rPr lang="en-US" sz="1300" b="1" dirty="0">
                <a:latin typeface="Open Sans" panose="020B0606030504020204" pitchFamily="34" charset="0"/>
                <a:ea typeface="Open Sans" panose="020B0606030504020204" pitchFamily="34" charset="0"/>
                <a:cs typeface="Open Sans" panose="020B0606030504020204" pitchFamily="34" charset="0"/>
              </a:rPr>
              <a:t>timestamped</a:t>
            </a:r>
            <a:r>
              <a:rPr lang="en-US" sz="1300" dirty="0">
                <a:latin typeface="Open Sans" panose="020B0606030504020204" pitchFamily="34" charset="0"/>
                <a:ea typeface="Open Sans" panose="020B0606030504020204" pitchFamily="34" charset="0"/>
                <a:cs typeface="Open Sans" panose="020B0606030504020204" pitchFamily="34" charset="0"/>
              </a:rPr>
              <a:t> and new blocks of data are always </a:t>
            </a:r>
            <a:r>
              <a:rPr lang="en-US" sz="1300" b="1" dirty="0">
                <a:latin typeface="Open Sans" panose="020B0606030504020204" pitchFamily="34" charset="0"/>
                <a:ea typeface="Open Sans" panose="020B0606030504020204" pitchFamily="34" charset="0"/>
                <a:cs typeface="Open Sans" panose="020B0606030504020204" pitchFamily="34" charset="0"/>
              </a:rPr>
              <a:t>appended </a:t>
            </a:r>
            <a:r>
              <a:rPr lang="en-US" sz="1300" dirty="0">
                <a:latin typeface="Open Sans" panose="020B0606030504020204" pitchFamily="34" charset="0"/>
                <a:ea typeface="Open Sans" panose="020B0606030504020204" pitchFamily="34" charset="0"/>
                <a:cs typeface="Open Sans" panose="020B0606030504020204" pitchFamily="34" charset="0"/>
              </a:rPr>
              <a:t>at the end (“head”) of the chain.</a:t>
            </a:r>
          </a:p>
          <a:p>
            <a:pPr lvl="1"/>
            <a:r>
              <a:rPr lang="en-US" sz="1300" dirty="0">
                <a:latin typeface="Open Sans" panose="020B0606030504020204" pitchFamily="34" charset="0"/>
                <a:ea typeface="Open Sans" panose="020B0606030504020204" pitchFamily="34" charset="0"/>
                <a:cs typeface="Open Sans" panose="020B0606030504020204" pitchFamily="34" charset="0"/>
              </a:rPr>
              <a:t>A </a:t>
            </a:r>
            <a:r>
              <a:rPr lang="en-US" sz="1300" b="1" dirty="0">
                <a:latin typeface="Open Sans" panose="020B0606030504020204" pitchFamily="34" charset="0"/>
                <a:ea typeface="Open Sans" panose="020B0606030504020204" pitchFamily="34" charset="0"/>
                <a:cs typeface="Open Sans" panose="020B0606030504020204" pitchFamily="34" charset="0"/>
              </a:rPr>
              <a:t>hash function </a:t>
            </a:r>
            <a:r>
              <a:rPr lang="en-US" sz="1300" dirty="0">
                <a:latin typeface="Open Sans" panose="020B0606030504020204" pitchFamily="34" charset="0"/>
                <a:ea typeface="Open Sans" panose="020B0606030504020204" pitchFamily="34" charset="0"/>
                <a:cs typeface="Open Sans" panose="020B0606030504020204" pitchFamily="34" charset="0"/>
              </a:rPr>
              <a:t>creates a concise representation of the block’s data called </a:t>
            </a:r>
            <a:r>
              <a:rPr lang="en-US" sz="1300" b="1" dirty="0">
                <a:latin typeface="Open Sans" panose="020B0606030504020204" pitchFamily="34" charset="0"/>
                <a:ea typeface="Open Sans" panose="020B0606030504020204" pitchFamily="34" charset="0"/>
                <a:cs typeface="Open Sans" panose="020B0606030504020204" pitchFamily="34" charset="0"/>
              </a:rPr>
              <a:t>hash value </a:t>
            </a:r>
            <a:r>
              <a:rPr lang="en-US" sz="1300" dirty="0">
                <a:latin typeface="Open Sans" panose="020B0606030504020204" pitchFamily="34" charset="0"/>
                <a:ea typeface="Open Sans" panose="020B0606030504020204" pitchFamily="34" charset="0"/>
                <a:cs typeface="Open Sans" panose="020B0606030504020204" pitchFamily="34" charset="0"/>
              </a:rPr>
              <a:t>often described as the </a:t>
            </a:r>
            <a:r>
              <a:rPr lang="en-US" sz="1300" b="1" dirty="0">
                <a:latin typeface="Open Sans" panose="020B0606030504020204" pitchFamily="34" charset="0"/>
                <a:ea typeface="Open Sans" panose="020B0606030504020204" pitchFamily="34" charset="0"/>
                <a:cs typeface="Open Sans" panose="020B0606030504020204" pitchFamily="34" charset="0"/>
              </a:rPr>
              <a:t>fingerprint </a:t>
            </a:r>
            <a:r>
              <a:rPr lang="en-US" sz="1300" dirty="0">
                <a:latin typeface="Open Sans" panose="020B0606030504020204" pitchFamily="34" charset="0"/>
                <a:ea typeface="Open Sans" panose="020B0606030504020204" pitchFamily="34" charset="0"/>
                <a:cs typeface="Open Sans" panose="020B0606030504020204" pitchFamily="34" charset="0"/>
              </a:rPr>
              <a:t>of the data as it identifies the data and changes drastically if the input is modified in the slightest way.</a:t>
            </a:r>
          </a:p>
          <a:p>
            <a:pPr lvl="1"/>
            <a:r>
              <a:rPr lang="en-US" sz="1300" dirty="0">
                <a:latin typeface="Open Sans" panose="020B0606030504020204" pitchFamily="34" charset="0"/>
                <a:ea typeface="Open Sans" panose="020B0606030504020204" pitchFamily="34" charset="0"/>
                <a:cs typeface="Open Sans" panose="020B0606030504020204" pitchFamily="34" charset="0"/>
              </a:rPr>
              <a:t>The </a:t>
            </a:r>
            <a:r>
              <a:rPr lang="en-US" sz="1300" b="1" dirty="0">
                <a:latin typeface="Open Sans" panose="020B0606030504020204" pitchFamily="34" charset="0"/>
                <a:ea typeface="Open Sans" panose="020B0606030504020204" pitchFamily="34" charset="0"/>
                <a:cs typeface="Open Sans" panose="020B0606030504020204" pitchFamily="34" charset="0"/>
              </a:rPr>
              <a:t>hash value of the previous block</a:t>
            </a:r>
            <a:r>
              <a:rPr lang="en-US" sz="1300" dirty="0">
                <a:latin typeface="Open Sans" panose="020B0606030504020204" pitchFamily="34" charset="0"/>
                <a:ea typeface="Open Sans" panose="020B0606030504020204" pitchFamily="34" charset="0"/>
                <a:cs typeface="Open Sans" panose="020B0606030504020204" pitchFamily="34" charset="0"/>
              </a:rPr>
              <a:t> is always included in the calculation of the current block’s hash value, thereby </a:t>
            </a:r>
            <a:r>
              <a:rPr lang="en-US" sz="1300" b="1" dirty="0">
                <a:latin typeface="Open Sans" panose="020B0606030504020204" pitchFamily="34" charset="0"/>
                <a:ea typeface="Open Sans" panose="020B0606030504020204" pitchFamily="34" charset="0"/>
                <a:cs typeface="Open Sans" panose="020B0606030504020204" pitchFamily="34" charset="0"/>
              </a:rPr>
              <a:t>linking </a:t>
            </a:r>
            <a:r>
              <a:rPr lang="en-US" sz="1300" dirty="0">
                <a:latin typeface="Open Sans" panose="020B0606030504020204" pitchFamily="34" charset="0"/>
                <a:ea typeface="Open Sans" panose="020B0606030504020204" pitchFamily="34" charset="0"/>
                <a:cs typeface="Open Sans" panose="020B0606030504020204" pitchFamily="34" charset="0"/>
              </a:rPr>
              <a:t>the blocks. If data in a previous block were manipulated, this would change its hash representation and thus </a:t>
            </a:r>
            <a:r>
              <a:rPr lang="en-US" sz="1300" b="1" dirty="0">
                <a:latin typeface="Open Sans" panose="020B0606030504020204" pitchFamily="34" charset="0"/>
                <a:ea typeface="Open Sans" panose="020B0606030504020204" pitchFamily="34" charset="0"/>
                <a:cs typeface="Open Sans" panose="020B0606030504020204" pitchFamily="34" charset="0"/>
              </a:rPr>
              <a:t>breaking the chain</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b="1" dirty="0">
                <a:latin typeface="Open Sans" panose="020B0606030504020204" pitchFamily="34" charset="0"/>
                <a:ea typeface="Open Sans" panose="020B0606030504020204" pitchFamily="34" charset="0"/>
                <a:cs typeface="Open Sans" panose="020B0606030504020204" pitchFamily="34" charset="0"/>
              </a:rPr>
              <a:t>Replicating </a:t>
            </a:r>
            <a:r>
              <a:rPr lang="en-US" sz="1300" dirty="0">
                <a:latin typeface="Open Sans" panose="020B0606030504020204" pitchFamily="34" charset="0"/>
                <a:ea typeface="Open Sans" panose="020B0606030504020204" pitchFamily="34" charset="0"/>
                <a:cs typeface="Open Sans" panose="020B0606030504020204" pitchFamily="34" charset="0"/>
              </a:rPr>
              <a:t>this special kind of database across the nodes of a </a:t>
            </a:r>
            <a:r>
              <a:rPr lang="en-US" sz="1300" b="1" dirty="0">
                <a:latin typeface="Open Sans" panose="020B0606030504020204" pitchFamily="34" charset="0"/>
                <a:ea typeface="Open Sans" panose="020B0606030504020204" pitchFamily="34" charset="0"/>
                <a:cs typeface="Open Sans" panose="020B0606030504020204" pitchFamily="34" charset="0"/>
              </a:rPr>
              <a:t>Peer-2-Peer-Network</a:t>
            </a:r>
            <a:r>
              <a:rPr lang="en-US" sz="1300" dirty="0">
                <a:latin typeface="Open Sans" panose="020B0606030504020204" pitchFamily="34" charset="0"/>
                <a:ea typeface="Open Sans" panose="020B0606030504020204" pitchFamily="34" charset="0"/>
                <a:cs typeface="Open Sans" panose="020B0606030504020204" pitchFamily="34" charset="0"/>
              </a:rPr>
              <a:t> (P2P-Network) and finding </a:t>
            </a:r>
            <a:r>
              <a:rPr lang="en-US" sz="1300" b="1" dirty="0">
                <a:latin typeface="Open Sans" panose="020B0606030504020204" pitchFamily="34" charset="0"/>
                <a:ea typeface="Open Sans" panose="020B0606030504020204" pitchFamily="34" charset="0"/>
                <a:cs typeface="Open Sans" panose="020B0606030504020204" pitchFamily="34" charset="0"/>
              </a:rPr>
              <a:t>consensus </a:t>
            </a:r>
            <a:r>
              <a:rPr lang="en-US" sz="1300" dirty="0">
                <a:latin typeface="Open Sans" panose="020B0606030504020204" pitchFamily="34" charset="0"/>
                <a:ea typeface="Open Sans" panose="020B0606030504020204" pitchFamily="34" charset="0"/>
                <a:cs typeface="Open Sans" panose="020B0606030504020204" pitchFamily="34" charset="0"/>
              </a:rPr>
              <a:t>on its “right” state in an attack resistant way makes the blockchain a practically </a:t>
            </a:r>
            <a:r>
              <a:rPr lang="en-US" sz="1300" b="1" dirty="0">
                <a:latin typeface="Open Sans" panose="020B0606030504020204" pitchFamily="34" charset="0"/>
                <a:ea typeface="Open Sans" panose="020B0606030504020204" pitchFamily="34" charset="0"/>
                <a:cs typeface="Open Sans" panose="020B0606030504020204" pitchFamily="34" charset="0"/>
              </a:rPr>
              <a:t>immutable ledger</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Blockchain solutions are therefore destined for applications that require immutability for </a:t>
            </a:r>
            <a:r>
              <a:rPr lang="en-US" sz="1300" b="1" dirty="0">
                <a:latin typeface="Open Sans" panose="020B0606030504020204" pitchFamily="34" charset="0"/>
                <a:ea typeface="Open Sans" panose="020B0606030504020204" pitchFamily="34" charset="0"/>
                <a:cs typeface="Open Sans" panose="020B0606030504020204" pitchFamily="34" charset="0"/>
              </a:rPr>
              <a:t>traceability/auditability </a:t>
            </a:r>
            <a:r>
              <a:rPr lang="en-US" sz="1300" dirty="0">
                <a:latin typeface="Open Sans" panose="020B0606030504020204" pitchFamily="34" charset="0"/>
                <a:ea typeface="Open Sans" panose="020B0606030504020204" pitchFamily="34" charset="0"/>
                <a:cs typeface="Open Sans" panose="020B0606030504020204" pitchFamily="34" charset="0"/>
              </a:rPr>
              <a:t>reasons.</a:t>
            </a:r>
          </a:p>
          <a:p>
            <a:r>
              <a:rPr lang="en-US" sz="1300" dirty="0">
                <a:latin typeface="Open Sans" panose="020B0606030504020204" pitchFamily="34" charset="0"/>
                <a:ea typeface="Open Sans" panose="020B0606030504020204" pitchFamily="34" charset="0"/>
                <a:cs typeface="Open Sans" panose="020B0606030504020204" pitchFamily="34" charset="0"/>
              </a:rPr>
              <a:t>These are typically found in environments in which</a:t>
            </a:r>
            <a:r>
              <a:rPr lang="en-US" sz="1300" b="1" dirty="0">
                <a:latin typeface="Open Sans" panose="020B0606030504020204" pitchFamily="34" charset="0"/>
                <a:ea typeface="Open Sans" panose="020B0606030504020204" pitchFamily="34" charset="0"/>
                <a:cs typeface="Open Sans" panose="020B0606030504020204" pitchFamily="34" charset="0"/>
              </a:rPr>
              <a:t> high values are exchanged </a:t>
            </a:r>
            <a:r>
              <a:rPr lang="en-US" sz="1300" dirty="0" err="1">
                <a:latin typeface="Open Sans" panose="020B0606030504020204" pitchFamily="34" charset="0"/>
                <a:ea typeface="Open Sans" panose="020B0606030504020204" pitchFamily="34" charset="0"/>
                <a:cs typeface="Open Sans" panose="020B0606030504020204" pitchFamily="34" charset="0"/>
              </a:rPr>
              <a:t>i.a.</a:t>
            </a:r>
            <a:r>
              <a:rPr lang="en-US" sz="1300" dirty="0">
                <a:latin typeface="Open Sans" panose="020B0606030504020204" pitchFamily="34" charset="0"/>
                <a:ea typeface="Open Sans" panose="020B0606030504020204" pitchFamily="34" charset="0"/>
                <a:cs typeface="Open Sans" panose="020B0606030504020204" pitchFamily="34" charset="0"/>
              </a:rPr>
              <a:t> with </a:t>
            </a:r>
            <a:r>
              <a:rPr lang="en-US" sz="1300" b="1" dirty="0">
                <a:latin typeface="Open Sans" panose="020B0606030504020204" pitchFamily="34" charset="0"/>
                <a:ea typeface="Open Sans" panose="020B0606030504020204" pitchFamily="34" charset="0"/>
                <a:cs typeface="Open Sans" panose="020B0606030504020204" pitchFamily="34" charset="0"/>
              </a:rPr>
              <a:t>strict regulatory requirements</a:t>
            </a:r>
            <a:r>
              <a:rPr lang="en-US" sz="1300" dirty="0">
                <a:latin typeface="Open Sans" panose="020B0606030504020204" pitchFamily="34" charset="0"/>
                <a:ea typeface="Open Sans" panose="020B0606030504020204" pitchFamily="34" charset="0"/>
                <a:cs typeface="Open Sans" panose="020B0606030504020204" pitchFamily="34" charset="0"/>
              </a:rPr>
              <a:t> and </a:t>
            </a:r>
            <a:r>
              <a:rPr lang="en-US" sz="1300" b="1" dirty="0">
                <a:latin typeface="Open Sans" panose="020B0606030504020204" pitchFamily="34" charset="0"/>
                <a:ea typeface="Open Sans" panose="020B0606030504020204" pitchFamily="34" charset="0"/>
                <a:cs typeface="Open Sans" panose="020B0606030504020204" pitchFamily="34" charset="0"/>
              </a:rPr>
              <a:t>complex multi-agent ecosystems</a:t>
            </a:r>
            <a:r>
              <a:rPr lang="en-US" sz="1300" dirty="0">
                <a:latin typeface="Open Sans" panose="020B0606030504020204" pitchFamily="34" charset="0"/>
                <a:ea typeface="Open Sans" panose="020B0606030504020204" pitchFamily="34" charset="0"/>
                <a:cs typeface="Open Sans" panose="020B0606030504020204" pitchFamily="34" charset="0"/>
              </a:rPr>
              <a:t>. </a:t>
            </a: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61" name="Gruppieren 460">
            <a:extLst>
              <a:ext uri="{FF2B5EF4-FFF2-40B4-BE49-F238E27FC236}">
                <a16:creationId xmlns:a16="http://schemas.microsoft.com/office/drawing/2014/main" id="{E73597CE-10B8-49A6-9782-494C753FABCE}"/>
              </a:ext>
            </a:extLst>
          </p:cNvPr>
          <p:cNvGrpSpPr/>
          <p:nvPr/>
        </p:nvGrpSpPr>
        <p:grpSpPr>
          <a:xfrm>
            <a:off x="6329360" y="1380767"/>
            <a:ext cx="1344524" cy="661670"/>
            <a:chOff x="6987751" y="1380767"/>
            <a:chExt cx="1344524" cy="661670"/>
          </a:xfrm>
        </p:grpSpPr>
        <p:sp>
          <p:nvSpPr>
            <p:cNvPr id="459" name="Rechteck 458">
              <a:extLst>
                <a:ext uri="{FF2B5EF4-FFF2-40B4-BE49-F238E27FC236}">
                  <a16:creationId xmlns:a16="http://schemas.microsoft.com/office/drawing/2014/main" id="{198F493B-AD3C-4E79-A1C8-5BBEC0DD055C}"/>
                </a:ext>
              </a:extLst>
            </p:cNvPr>
            <p:cNvSpPr/>
            <p:nvPr/>
          </p:nvSpPr>
          <p:spPr bwMode="gray">
            <a:xfrm>
              <a:off x="6992375" y="1380767"/>
              <a:ext cx="1335277" cy="328585"/>
            </a:xfrm>
            <a:prstGeom prst="rect">
              <a:avLst/>
            </a:prstGeom>
            <a:no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Hash Value n-2</a:t>
              </a:r>
            </a:p>
          </p:txBody>
        </p:sp>
        <p:sp>
          <p:nvSpPr>
            <p:cNvPr id="460" name="Pfeil nach rechts 255">
              <a:extLst>
                <a:ext uri="{FF2B5EF4-FFF2-40B4-BE49-F238E27FC236}">
                  <a16:creationId xmlns:a16="http://schemas.microsoft.com/office/drawing/2014/main" id="{95E8F26D-DD75-451F-BA49-648B493B9D25}"/>
                </a:ext>
              </a:extLst>
            </p:cNvPr>
            <p:cNvSpPr/>
            <p:nvPr/>
          </p:nvSpPr>
          <p:spPr bwMode="gray">
            <a:xfrm rot="5400000">
              <a:off x="7493471" y="1203634"/>
              <a:ext cx="333083" cy="1344524"/>
            </a:xfrm>
            <a:prstGeom prst="rightArrow">
              <a:avLst>
                <a:gd name="adj1" fmla="val 50000"/>
                <a:gd name="adj2" fmla="val 88742"/>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72000" tIns="0" rIns="72000" bIns="0" rtlCol="0" anchor="ctr"/>
            <a:lstStyle/>
            <a:p>
              <a:pPr algn="ctr">
                <a:spcBef>
                  <a:spcPts val="300"/>
                </a:spcBef>
                <a:spcAft>
                  <a:spcPts val="100"/>
                </a:spcAft>
              </a:pP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determines</a:t>
              </a:r>
            </a:p>
          </p:txBody>
        </p:sp>
      </p:grpSp>
      <p:sp>
        <p:nvSpPr>
          <p:cNvPr id="21" name="Rechteck 20">
            <a:extLst>
              <a:ext uri="{FF2B5EF4-FFF2-40B4-BE49-F238E27FC236}">
                <a16:creationId xmlns:a16="http://schemas.microsoft.com/office/drawing/2014/main" id="{5F73025C-4892-429D-B90A-EC5DA9F46ECA}"/>
              </a:ext>
            </a:extLst>
          </p:cNvPr>
          <p:cNvSpPr/>
          <p:nvPr/>
        </p:nvSpPr>
        <p:spPr bwMode="gray">
          <a:xfrm>
            <a:off x="8341524" y="1380766"/>
            <a:ext cx="1335277" cy="328585"/>
          </a:xfrm>
          <a:prstGeom prst="rect">
            <a:avLst/>
          </a:prstGeom>
          <a:noFill/>
          <a:ln w="12700">
            <a:solidFill>
              <a:srgbClr val="0A967A"/>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Hash Value n-1</a:t>
            </a:r>
          </a:p>
        </p:txBody>
      </p:sp>
      <p:sp>
        <p:nvSpPr>
          <p:cNvPr id="23" name="Rechteck 22">
            <a:extLst>
              <a:ext uri="{FF2B5EF4-FFF2-40B4-BE49-F238E27FC236}">
                <a16:creationId xmlns:a16="http://schemas.microsoft.com/office/drawing/2014/main" id="{46DA9775-BDB5-4D9C-A39A-078BA92680DF}"/>
              </a:ext>
            </a:extLst>
          </p:cNvPr>
          <p:cNvSpPr/>
          <p:nvPr/>
        </p:nvSpPr>
        <p:spPr bwMode="gray">
          <a:xfrm>
            <a:off x="10348782" y="1380766"/>
            <a:ext cx="1335277" cy="328585"/>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Hash Value n</a:t>
            </a:r>
          </a:p>
        </p:txBody>
      </p:sp>
      <p:sp>
        <p:nvSpPr>
          <p:cNvPr id="436" name="Datumsplatzhalter 6">
            <a:extLst>
              <a:ext uri="{FF2B5EF4-FFF2-40B4-BE49-F238E27FC236}">
                <a16:creationId xmlns:a16="http://schemas.microsoft.com/office/drawing/2014/main" id="{ECEBFFF6-E515-4D52-8F58-23F2AD13AC25}"/>
              </a:ext>
            </a:extLst>
          </p:cNvPr>
          <p:cNvSpPr>
            <a:spLocks noGrp="1"/>
          </p:cNvSpPr>
          <p:nvPr>
            <p:ph type="dt" sz="half" idx="2"/>
          </p:nvPr>
        </p:nvSpPr>
        <p:spPr>
          <a:xfrm>
            <a:off x="360363" y="6584851"/>
            <a:ext cx="493866" cy="2160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p>
        </p:txBody>
      </p:sp>
      <p:sp>
        <p:nvSpPr>
          <p:cNvPr id="437" name="Fußzeilenplatzhalter 2">
            <a:extLst>
              <a:ext uri="{FF2B5EF4-FFF2-40B4-BE49-F238E27FC236}">
                <a16:creationId xmlns:a16="http://schemas.microsoft.com/office/drawing/2014/main" id="{19067BF9-87F4-42AE-B970-B8F1F33F6FFD}"/>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grpSp>
        <p:nvGrpSpPr>
          <p:cNvPr id="1046" name="Group 105">
            <a:extLst>
              <a:ext uri="{FF2B5EF4-FFF2-40B4-BE49-F238E27FC236}">
                <a16:creationId xmlns:a16="http://schemas.microsoft.com/office/drawing/2014/main" id="{FB5CE656-8D0F-48DA-A3EB-E84F3CBFFDE2}"/>
              </a:ext>
            </a:extLst>
          </p:cNvPr>
          <p:cNvGrpSpPr>
            <a:grpSpLocks noChangeAspect="1"/>
          </p:cNvGrpSpPr>
          <p:nvPr/>
        </p:nvGrpSpPr>
        <p:grpSpPr bwMode="auto">
          <a:xfrm>
            <a:off x="6588459" y="3486369"/>
            <a:ext cx="92145" cy="87209"/>
            <a:chOff x="802" y="803"/>
            <a:chExt cx="224" cy="212"/>
          </a:xfrm>
          <a:solidFill>
            <a:srgbClr val="798BB3"/>
          </a:solidFill>
        </p:grpSpPr>
        <p:sp>
          <p:nvSpPr>
            <p:cNvPr id="1050" name="Freeform 111">
              <a:extLst>
                <a:ext uri="{FF2B5EF4-FFF2-40B4-BE49-F238E27FC236}">
                  <a16:creationId xmlns:a16="http://schemas.microsoft.com/office/drawing/2014/main" id="{60487F4E-C30A-4697-B534-A9BFFE4D79D6}"/>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51" name="Oval 112">
              <a:extLst>
                <a:ext uri="{FF2B5EF4-FFF2-40B4-BE49-F238E27FC236}">
                  <a16:creationId xmlns:a16="http://schemas.microsoft.com/office/drawing/2014/main" id="{DDD75A87-91D4-4C39-8328-B6463B991450}"/>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52" name="Freeform 113">
              <a:extLst>
                <a:ext uri="{FF2B5EF4-FFF2-40B4-BE49-F238E27FC236}">
                  <a16:creationId xmlns:a16="http://schemas.microsoft.com/office/drawing/2014/main" id="{D6C62DAC-A235-46C5-8293-602F031F7447}"/>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54" name="Group 105">
            <a:extLst>
              <a:ext uri="{FF2B5EF4-FFF2-40B4-BE49-F238E27FC236}">
                <a16:creationId xmlns:a16="http://schemas.microsoft.com/office/drawing/2014/main" id="{8F6741E1-09B2-4F13-8FEF-AA0D01AC792D}"/>
              </a:ext>
            </a:extLst>
          </p:cNvPr>
          <p:cNvGrpSpPr>
            <a:grpSpLocks noChangeAspect="1"/>
          </p:cNvGrpSpPr>
          <p:nvPr/>
        </p:nvGrpSpPr>
        <p:grpSpPr bwMode="auto">
          <a:xfrm>
            <a:off x="6967457" y="3340013"/>
            <a:ext cx="92145" cy="87209"/>
            <a:chOff x="802" y="803"/>
            <a:chExt cx="224" cy="212"/>
          </a:xfrm>
          <a:solidFill>
            <a:srgbClr val="798BB3"/>
          </a:solidFill>
        </p:grpSpPr>
        <p:sp>
          <p:nvSpPr>
            <p:cNvPr id="1055" name="Freeform 111">
              <a:extLst>
                <a:ext uri="{FF2B5EF4-FFF2-40B4-BE49-F238E27FC236}">
                  <a16:creationId xmlns:a16="http://schemas.microsoft.com/office/drawing/2014/main" id="{3AC1C1D6-579A-499E-AA6F-81B40991A95E}"/>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56" name="Oval 112">
              <a:extLst>
                <a:ext uri="{FF2B5EF4-FFF2-40B4-BE49-F238E27FC236}">
                  <a16:creationId xmlns:a16="http://schemas.microsoft.com/office/drawing/2014/main" id="{FB7C4585-7E45-4D85-9018-13608D33C75B}"/>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57" name="Freeform 113">
              <a:extLst>
                <a:ext uri="{FF2B5EF4-FFF2-40B4-BE49-F238E27FC236}">
                  <a16:creationId xmlns:a16="http://schemas.microsoft.com/office/drawing/2014/main" id="{4FB7C116-012D-4C1D-9B7D-9B78E645D652}"/>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58" name="Group 105">
            <a:extLst>
              <a:ext uri="{FF2B5EF4-FFF2-40B4-BE49-F238E27FC236}">
                <a16:creationId xmlns:a16="http://schemas.microsoft.com/office/drawing/2014/main" id="{64231587-9479-40FF-BA0B-A8310E3A89A0}"/>
              </a:ext>
            </a:extLst>
          </p:cNvPr>
          <p:cNvGrpSpPr>
            <a:grpSpLocks noChangeAspect="1"/>
          </p:cNvGrpSpPr>
          <p:nvPr/>
        </p:nvGrpSpPr>
        <p:grpSpPr bwMode="auto">
          <a:xfrm>
            <a:off x="7336214" y="3193808"/>
            <a:ext cx="92145" cy="87209"/>
            <a:chOff x="802" y="803"/>
            <a:chExt cx="224" cy="212"/>
          </a:xfrm>
          <a:solidFill>
            <a:srgbClr val="798BB3"/>
          </a:solidFill>
        </p:grpSpPr>
        <p:sp>
          <p:nvSpPr>
            <p:cNvPr id="1059" name="Freeform 111">
              <a:extLst>
                <a:ext uri="{FF2B5EF4-FFF2-40B4-BE49-F238E27FC236}">
                  <a16:creationId xmlns:a16="http://schemas.microsoft.com/office/drawing/2014/main" id="{F35B387D-1CF4-49CD-B450-1D62CB0C5298}"/>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60" name="Oval 112">
              <a:extLst>
                <a:ext uri="{FF2B5EF4-FFF2-40B4-BE49-F238E27FC236}">
                  <a16:creationId xmlns:a16="http://schemas.microsoft.com/office/drawing/2014/main" id="{C80A3854-56EC-429C-B8BB-D0D875DAA4B4}"/>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61" name="Freeform 113">
              <a:extLst>
                <a:ext uri="{FF2B5EF4-FFF2-40B4-BE49-F238E27FC236}">
                  <a16:creationId xmlns:a16="http://schemas.microsoft.com/office/drawing/2014/main" id="{371E8983-B645-4215-A67C-BD6ECDB991D5}"/>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62" name="Group 105">
            <a:extLst>
              <a:ext uri="{FF2B5EF4-FFF2-40B4-BE49-F238E27FC236}">
                <a16:creationId xmlns:a16="http://schemas.microsoft.com/office/drawing/2014/main" id="{C8A183D2-8A51-4DA4-8E3E-50C1C14E892A}"/>
              </a:ext>
            </a:extLst>
          </p:cNvPr>
          <p:cNvGrpSpPr>
            <a:grpSpLocks noChangeAspect="1"/>
          </p:cNvGrpSpPr>
          <p:nvPr/>
        </p:nvGrpSpPr>
        <p:grpSpPr bwMode="auto">
          <a:xfrm>
            <a:off x="8597744" y="3487536"/>
            <a:ext cx="92145" cy="87209"/>
            <a:chOff x="802" y="803"/>
            <a:chExt cx="224" cy="212"/>
          </a:xfrm>
          <a:solidFill>
            <a:srgbClr val="798BB3"/>
          </a:solidFill>
        </p:grpSpPr>
        <p:sp>
          <p:nvSpPr>
            <p:cNvPr id="1063" name="Freeform 111">
              <a:extLst>
                <a:ext uri="{FF2B5EF4-FFF2-40B4-BE49-F238E27FC236}">
                  <a16:creationId xmlns:a16="http://schemas.microsoft.com/office/drawing/2014/main" id="{37A7505E-9067-4A68-AB5B-26F9EC8FBFC3}"/>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64" name="Oval 112">
              <a:extLst>
                <a:ext uri="{FF2B5EF4-FFF2-40B4-BE49-F238E27FC236}">
                  <a16:creationId xmlns:a16="http://schemas.microsoft.com/office/drawing/2014/main" id="{2B317196-DAB9-44F7-A2D9-DDAC40EC884A}"/>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65" name="Freeform 113">
              <a:extLst>
                <a:ext uri="{FF2B5EF4-FFF2-40B4-BE49-F238E27FC236}">
                  <a16:creationId xmlns:a16="http://schemas.microsoft.com/office/drawing/2014/main" id="{18949B94-83F1-405C-92F7-102155D683CA}"/>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66" name="Group 105">
            <a:extLst>
              <a:ext uri="{FF2B5EF4-FFF2-40B4-BE49-F238E27FC236}">
                <a16:creationId xmlns:a16="http://schemas.microsoft.com/office/drawing/2014/main" id="{DE800E5F-A72A-4F3A-9675-753368972EEF}"/>
              </a:ext>
            </a:extLst>
          </p:cNvPr>
          <p:cNvGrpSpPr>
            <a:grpSpLocks noChangeAspect="1"/>
          </p:cNvGrpSpPr>
          <p:nvPr/>
        </p:nvGrpSpPr>
        <p:grpSpPr bwMode="auto">
          <a:xfrm>
            <a:off x="8976742" y="3341180"/>
            <a:ext cx="92145" cy="87209"/>
            <a:chOff x="802" y="803"/>
            <a:chExt cx="224" cy="212"/>
          </a:xfrm>
          <a:solidFill>
            <a:srgbClr val="798BB3"/>
          </a:solidFill>
        </p:grpSpPr>
        <p:sp>
          <p:nvSpPr>
            <p:cNvPr id="1067" name="Freeform 111">
              <a:extLst>
                <a:ext uri="{FF2B5EF4-FFF2-40B4-BE49-F238E27FC236}">
                  <a16:creationId xmlns:a16="http://schemas.microsoft.com/office/drawing/2014/main" id="{A373604A-1BF5-42ED-B460-10AD958E52E0}"/>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68" name="Oval 112">
              <a:extLst>
                <a:ext uri="{FF2B5EF4-FFF2-40B4-BE49-F238E27FC236}">
                  <a16:creationId xmlns:a16="http://schemas.microsoft.com/office/drawing/2014/main" id="{EAF7473A-96A3-4010-B8A5-1629C0D3FBA5}"/>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69" name="Freeform 113">
              <a:extLst>
                <a:ext uri="{FF2B5EF4-FFF2-40B4-BE49-F238E27FC236}">
                  <a16:creationId xmlns:a16="http://schemas.microsoft.com/office/drawing/2014/main" id="{F07EFBC7-F401-43E4-AA3F-A6D7BB23EE59}"/>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70" name="Group 105">
            <a:extLst>
              <a:ext uri="{FF2B5EF4-FFF2-40B4-BE49-F238E27FC236}">
                <a16:creationId xmlns:a16="http://schemas.microsoft.com/office/drawing/2014/main" id="{5FAB83BA-B7DC-4061-92E7-6CFE394E05A1}"/>
              </a:ext>
            </a:extLst>
          </p:cNvPr>
          <p:cNvGrpSpPr>
            <a:grpSpLocks noChangeAspect="1"/>
          </p:cNvGrpSpPr>
          <p:nvPr/>
        </p:nvGrpSpPr>
        <p:grpSpPr bwMode="auto">
          <a:xfrm>
            <a:off x="9345499" y="3194975"/>
            <a:ext cx="92145" cy="87209"/>
            <a:chOff x="802" y="803"/>
            <a:chExt cx="224" cy="212"/>
          </a:xfrm>
          <a:solidFill>
            <a:srgbClr val="798BB3"/>
          </a:solidFill>
        </p:grpSpPr>
        <p:sp>
          <p:nvSpPr>
            <p:cNvPr id="1071" name="Freeform 111">
              <a:extLst>
                <a:ext uri="{FF2B5EF4-FFF2-40B4-BE49-F238E27FC236}">
                  <a16:creationId xmlns:a16="http://schemas.microsoft.com/office/drawing/2014/main" id="{2D26CEBD-DA3F-42D1-8C8F-1D94B449EFA9}"/>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72" name="Oval 112">
              <a:extLst>
                <a:ext uri="{FF2B5EF4-FFF2-40B4-BE49-F238E27FC236}">
                  <a16:creationId xmlns:a16="http://schemas.microsoft.com/office/drawing/2014/main" id="{0CF679A9-3F4E-42A4-A77D-B5038E891F0B}"/>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73" name="Freeform 113">
              <a:extLst>
                <a:ext uri="{FF2B5EF4-FFF2-40B4-BE49-F238E27FC236}">
                  <a16:creationId xmlns:a16="http://schemas.microsoft.com/office/drawing/2014/main" id="{A6636EB6-2B29-43FC-8BE4-4BDEF28250DD}"/>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74" name="Group 105">
            <a:extLst>
              <a:ext uri="{FF2B5EF4-FFF2-40B4-BE49-F238E27FC236}">
                <a16:creationId xmlns:a16="http://schemas.microsoft.com/office/drawing/2014/main" id="{6164B5B3-2270-4AE9-A59D-54986B8A8E36}"/>
              </a:ext>
            </a:extLst>
          </p:cNvPr>
          <p:cNvGrpSpPr>
            <a:grpSpLocks noChangeAspect="1"/>
          </p:cNvGrpSpPr>
          <p:nvPr/>
        </p:nvGrpSpPr>
        <p:grpSpPr bwMode="auto">
          <a:xfrm>
            <a:off x="10602077" y="3492107"/>
            <a:ext cx="92145" cy="87209"/>
            <a:chOff x="802" y="803"/>
            <a:chExt cx="224" cy="212"/>
          </a:xfrm>
          <a:solidFill>
            <a:srgbClr val="798BB3"/>
          </a:solidFill>
        </p:grpSpPr>
        <p:sp>
          <p:nvSpPr>
            <p:cNvPr id="1075" name="Freeform 111">
              <a:extLst>
                <a:ext uri="{FF2B5EF4-FFF2-40B4-BE49-F238E27FC236}">
                  <a16:creationId xmlns:a16="http://schemas.microsoft.com/office/drawing/2014/main" id="{0CEDA7DD-BD99-489A-8F1F-EEAF8C06AEC4}"/>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76" name="Oval 112">
              <a:extLst>
                <a:ext uri="{FF2B5EF4-FFF2-40B4-BE49-F238E27FC236}">
                  <a16:creationId xmlns:a16="http://schemas.microsoft.com/office/drawing/2014/main" id="{916CDCFB-BDD2-4EC1-A3F6-C2F5D0033B5D}"/>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77" name="Freeform 113">
              <a:extLst>
                <a:ext uri="{FF2B5EF4-FFF2-40B4-BE49-F238E27FC236}">
                  <a16:creationId xmlns:a16="http://schemas.microsoft.com/office/drawing/2014/main" id="{C6F1ACE6-F26A-4C7D-BCA6-C2F3B11D7705}"/>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78" name="Group 105">
            <a:extLst>
              <a:ext uri="{FF2B5EF4-FFF2-40B4-BE49-F238E27FC236}">
                <a16:creationId xmlns:a16="http://schemas.microsoft.com/office/drawing/2014/main" id="{0EE7995D-45CE-40D0-B10D-2E3D2D96FE20}"/>
              </a:ext>
            </a:extLst>
          </p:cNvPr>
          <p:cNvGrpSpPr>
            <a:grpSpLocks noChangeAspect="1"/>
          </p:cNvGrpSpPr>
          <p:nvPr/>
        </p:nvGrpSpPr>
        <p:grpSpPr bwMode="auto">
          <a:xfrm>
            <a:off x="10983987" y="3342839"/>
            <a:ext cx="92145" cy="87209"/>
            <a:chOff x="802" y="803"/>
            <a:chExt cx="224" cy="212"/>
          </a:xfrm>
          <a:solidFill>
            <a:srgbClr val="798BB3"/>
          </a:solidFill>
        </p:grpSpPr>
        <p:sp>
          <p:nvSpPr>
            <p:cNvPr id="1079" name="Freeform 111">
              <a:extLst>
                <a:ext uri="{FF2B5EF4-FFF2-40B4-BE49-F238E27FC236}">
                  <a16:creationId xmlns:a16="http://schemas.microsoft.com/office/drawing/2014/main" id="{C81DB5CD-B447-4785-B24F-FDEB8B9304E4}"/>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80" name="Oval 112">
              <a:extLst>
                <a:ext uri="{FF2B5EF4-FFF2-40B4-BE49-F238E27FC236}">
                  <a16:creationId xmlns:a16="http://schemas.microsoft.com/office/drawing/2014/main" id="{A4CAE413-B2D1-4B40-8ABC-8A2BC7B82879}"/>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81" name="Freeform 113">
              <a:extLst>
                <a:ext uri="{FF2B5EF4-FFF2-40B4-BE49-F238E27FC236}">
                  <a16:creationId xmlns:a16="http://schemas.microsoft.com/office/drawing/2014/main" id="{32FFA524-C59A-4452-86B2-8D1E75FDEF54}"/>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82" name="Group 105">
            <a:extLst>
              <a:ext uri="{FF2B5EF4-FFF2-40B4-BE49-F238E27FC236}">
                <a16:creationId xmlns:a16="http://schemas.microsoft.com/office/drawing/2014/main" id="{3AA026E7-21A8-40C4-BFFB-21378839B1B1}"/>
              </a:ext>
            </a:extLst>
          </p:cNvPr>
          <p:cNvGrpSpPr>
            <a:grpSpLocks noChangeAspect="1"/>
          </p:cNvGrpSpPr>
          <p:nvPr/>
        </p:nvGrpSpPr>
        <p:grpSpPr bwMode="auto">
          <a:xfrm>
            <a:off x="11352744" y="3193722"/>
            <a:ext cx="92145" cy="87209"/>
            <a:chOff x="802" y="803"/>
            <a:chExt cx="224" cy="212"/>
          </a:xfrm>
          <a:solidFill>
            <a:srgbClr val="798BB3"/>
          </a:solidFill>
        </p:grpSpPr>
        <p:sp>
          <p:nvSpPr>
            <p:cNvPr id="1083" name="Freeform 111">
              <a:extLst>
                <a:ext uri="{FF2B5EF4-FFF2-40B4-BE49-F238E27FC236}">
                  <a16:creationId xmlns:a16="http://schemas.microsoft.com/office/drawing/2014/main" id="{BC9E5F24-D498-4C28-A5B6-74B9628A608A}"/>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84" name="Oval 112">
              <a:extLst>
                <a:ext uri="{FF2B5EF4-FFF2-40B4-BE49-F238E27FC236}">
                  <a16:creationId xmlns:a16="http://schemas.microsoft.com/office/drawing/2014/main" id="{56846D94-2BEE-4445-8B98-3614663692A2}"/>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85" name="Freeform 113">
              <a:extLst>
                <a:ext uri="{FF2B5EF4-FFF2-40B4-BE49-F238E27FC236}">
                  <a16:creationId xmlns:a16="http://schemas.microsoft.com/office/drawing/2014/main" id="{803BDD21-3A65-4EEA-935F-04209580A9BC}"/>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0379335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a:t>
            </a:r>
            <a:br>
              <a:rPr lang="en-DE" dirty="0"/>
            </a:br>
            <a:r>
              <a:rPr lang="en-DE" dirty="0"/>
              <a:t>SSIs on Tezos: What are Self-Sovereign Identities?</a:t>
            </a:r>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120</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29" name="Group 28">
            <a:extLst>
              <a:ext uri="{FF2B5EF4-FFF2-40B4-BE49-F238E27FC236}">
                <a16:creationId xmlns:a16="http://schemas.microsoft.com/office/drawing/2014/main" id="{108CFDAA-E0D4-6A4D-A270-351702592DA0}"/>
              </a:ext>
            </a:extLst>
          </p:cNvPr>
          <p:cNvGrpSpPr/>
          <p:nvPr/>
        </p:nvGrpSpPr>
        <p:grpSpPr>
          <a:xfrm>
            <a:off x="360363" y="883066"/>
            <a:ext cx="11469238" cy="215900"/>
            <a:chOff x="360363" y="883066"/>
            <a:chExt cx="11469238" cy="2159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3"/>
                </a:rPr>
                <a:t>https://www.emergents.gg/</a:t>
              </a:r>
              <a:r>
                <a:rPr lang="de-DE" sz="1300" dirty="0">
                  <a:latin typeface="+mn-lt"/>
                </a:rPr>
                <a:t> (</a:t>
              </a:r>
              <a:r>
                <a:rPr lang="de-DE" sz="1300" dirty="0" err="1">
                  <a:latin typeface="+mn-lt"/>
                </a:rPr>
                <a:t>Landing</a:t>
              </a:r>
              <a:r>
                <a:rPr lang="de-DE" sz="1300" dirty="0">
                  <a:latin typeface="+mn-lt"/>
                </a:rPr>
                <a:t> </a:t>
              </a:r>
              <a:r>
                <a:rPr lang="de-DE" sz="1300" dirty="0" err="1">
                  <a:latin typeface="+mn-lt"/>
                </a:rPr>
                <a:t>page</a:t>
              </a:r>
              <a:r>
                <a:rPr lang="de-DE" sz="1300" dirty="0">
                  <a:latin typeface="+mn-lt"/>
                </a:rPr>
                <a:t> </a:t>
              </a:r>
              <a:r>
                <a:rPr lang="de-DE" sz="1300" dirty="0" err="1">
                  <a:latin typeface="+mn-lt"/>
                </a:rPr>
                <a:t>of</a:t>
              </a:r>
              <a:r>
                <a:rPr lang="de-DE" sz="1300" dirty="0">
                  <a:latin typeface="+mn-lt"/>
                </a:rPr>
                <a:t> </a:t>
              </a:r>
              <a:r>
                <a:rPr lang="de-DE" sz="1300" dirty="0" err="1">
                  <a:latin typeface="+mn-lt"/>
                </a:rPr>
                <a:t>future</a:t>
              </a:r>
              <a:r>
                <a:rPr lang="de-DE" sz="1300" dirty="0">
                  <a:latin typeface="+mn-lt"/>
                </a:rPr>
                <a:t> digital </a:t>
              </a:r>
              <a:r>
                <a:rPr lang="de-DE" sz="1300" dirty="0" err="1">
                  <a:latin typeface="+mn-lt"/>
                </a:rPr>
                <a:t>collectible</a:t>
              </a:r>
              <a:r>
                <a:rPr lang="de-DE" sz="1300" dirty="0">
                  <a:latin typeface="+mn-lt"/>
                </a:rPr>
                <a:t> </a:t>
              </a:r>
              <a:r>
                <a:rPr lang="de-DE" sz="1300" dirty="0" err="1">
                  <a:latin typeface="+mn-lt"/>
                </a:rPr>
                <a:t>card</a:t>
              </a:r>
              <a:r>
                <a:rPr lang="de-DE" sz="1300" dirty="0">
                  <a:latin typeface="+mn-lt"/>
                </a:rPr>
                <a:t> </a:t>
              </a:r>
              <a:r>
                <a:rPr lang="de-DE" sz="1300" dirty="0" err="1">
                  <a:latin typeface="+mn-lt"/>
                </a:rPr>
                <a:t>game</a:t>
              </a:r>
              <a:r>
                <a:rPr lang="de-DE" sz="1300" dirty="0">
                  <a:latin typeface="+mn-lt"/>
                </a:rPr>
                <a:t> </a:t>
              </a:r>
              <a:r>
                <a:rPr lang="de-DE" sz="1300" dirty="0" err="1">
                  <a:latin typeface="+mn-lt"/>
                </a:rPr>
                <a:t>Emergents</a:t>
              </a:r>
              <a:r>
                <a:rPr lang="de-DE" sz="1300" dirty="0">
                  <a:latin typeface="+mn-lt"/>
                </a:rPr>
                <a:t>)</a:t>
              </a:r>
            </a:p>
          </p:txBody>
        </p:sp>
      </p:grpSp>
      <p:grpSp>
        <p:nvGrpSpPr>
          <p:cNvPr id="16" name="Group 15">
            <a:extLst>
              <a:ext uri="{FF2B5EF4-FFF2-40B4-BE49-F238E27FC236}">
                <a16:creationId xmlns:a16="http://schemas.microsoft.com/office/drawing/2014/main" id="{19B25345-74C6-6A4C-9DAE-447EFB5D012C}"/>
              </a:ext>
            </a:extLst>
          </p:cNvPr>
          <p:cNvGrpSpPr/>
          <p:nvPr/>
        </p:nvGrpSpPr>
        <p:grpSpPr>
          <a:xfrm>
            <a:off x="360363" y="1318495"/>
            <a:ext cx="11469238" cy="432000"/>
            <a:chOff x="360363" y="1318495"/>
            <a:chExt cx="11469238" cy="432000"/>
          </a:xfrm>
        </p:grpSpPr>
        <p:sp>
          <p:nvSpPr>
            <p:cNvPr id="10" name="TextBox 9">
              <a:extLst>
                <a:ext uri="{FF2B5EF4-FFF2-40B4-BE49-F238E27FC236}">
                  <a16:creationId xmlns:a16="http://schemas.microsoft.com/office/drawing/2014/main" id="{5B28E14D-C09C-6440-A670-257B8C4E7CA7}"/>
                </a:ext>
              </a:extLst>
            </p:cNvPr>
            <p:cNvSpPr txBox="1"/>
            <p:nvPr/>
          </p:nvSpPr>
          <p:spPr>
            <a:xfrm>
              <a:off x="360363" y="131849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11" name="TextBox 10">
              <a:extLst>
                <a:ext uri="{FF2B5EF4-FFF2-40B4-BE49-F238E27FC236}">
                  <a16:creationId xmlns:a16="http://schemas.microsoft.com/office/drawing/2014/main" id="{02038C78-0D2D-1646-B042-ACA9356D52BA}"/>
                </a:ext>
              </a:extLst>
            </p:cNvPr>
            <p:cNvSpPr txBox="1"/>
            <p:nvPr/>
          </p:nvSpPr>
          <p:spPr>
            <a:xfrm>
              <a:off x="881309" y="1318495"/>
              <a:ext cx="10948292" cy="432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4"/>
                </a:rPr>
                <a:t>https://www.redbull.com/int-en/redbullracing/tezos-joins-as-official-blockchain-partner</a:t>
              </a:r>
              <a:r>
                <a:rPr lang="en-GB" sz="1300" dirty="0">
                  <a:latin typeface="+mn-lt"/>
                </a:rPr>
                <a:t> (</a:t>
              </a:r>
              <a:r>
                <a:rPr lang="en-GB" sz="1300" dirty="0" err="1">
                  <a:latin typeface="+mn-lt"/>
                </a:rPr>
                <a:t>RedBull</a:t>
              </a:r>
              <a:r>
                <a:rPr lang="en-GB" sz="1300" dirty="0">
                  <a:latin typeface="+mn-lt"/>
                </a:rPr>
                <a:t> Racing - Press release on </a:t>
              </a:r>
              <a:r>
                <a:rPr lang="en-GB" sz="1300" dirty="0" err="1">
                  <a:latin typeface="+mn-lt"/>
                </a:rPr>
                <a:t>Tezos</a:t>
              </a:r>
              <a:r>
                <a:rPr lang="en-GB" sz="1300" dirty="0">
                  <a:latin typeface="+mn-lt"/>
                </a:rPr>
                <a:t> partnership and NFT fan experience plans)</a:t>
              </a:r>
            </a:p>
          </p:txBody>
        </p:sp>
      </p:grpSp>
      <p:grpSp>
        <p:nvGrpSpPr>
          <p:cNvPr id="5" name="Group 4">
            <a:extLst>
              <a:ext uri="{FF2B5EF4-FFF2-40B4-BE49-F238E27FC236}">
                <a16:creationId xmlns:a16="http://schemas.microsoft.com/office/drawing/2014/main" id="{BED8D0A8-1106-4B43-9565-3B094CFCE314}"/>
              </a:ext>
            </a:extLst>
          </p:cNvPr>
          <p:cNvGrpSpPr/>
          <p:nvPr/>
        </p:nvGrpSpPr>
        <p:grpSpPr>
          <a:xfrm>
            <a:off x="360363" y="1965111"/>
            <a:ext cx="11469238" cy="216050"/>
            <a:chOff x="360363" y="2407240"/>
            <a:chExt cx="11469238" cy="216050"/>
          </a:xfrm>
        </p:grpSpPr>
        <p:sp>
          <p:nvSpPr>
            <p:cNvPr id="14" name="TextBox 13">
              <a:extLst>
                <a:ext uri="{FF2B5EF4-FFF2-40B4-BE49-F238E27FC236}">
                  <a16:creationId xmlns:a16="http://schemas.microsoft.com/office/drawing/2014/main" id="{5AAF40EF-0A18-C343-90FE-9EF8A9169E66}"/>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15" name="TextBox 14">
              <a:extLst>
                <a:ext uri="{FF2B5EF4-FFF2-40B4-BE49-F238E27FC236}">
                  <a16:creationId xmlns:a16="http://schemas.microsoft.com/office/drawing/2014/main" id="{8B36B23F-E108-5C46-B77D-28EFE26B4862}"/>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5"/>
                </a:rPr>
                <a:t>https://www.mclaren.com/racing/partners/tezos/</a:t>
              </a:r>
              <a:r>
                <a:rPr lang="en-GB" sz="1300" dirty="0">
                  <a:latin typeface="+mn-lt"/>
                </a:rPr>
                <a:t> (McLaren Racing – Press release on </a:t>
              </a:r>
              <a:r>
                <a:rPr lang="en-GB" sz="1300" dirty="0" err="1">
                  <a:latin typeface="+mn-lt"/>
                </a:rPr>
                <a:t>Tezos</a:t>
              </a:r>
              <a:r>
                <a:rPr lang="en-GB" sz="1300" dirty="0">
                  <a:latin typeface="+mn-lt"/>
                </a:rPr>
                <a:t> partnership and NFT fan experience plans</a:t>
              </a:r>
            </a:p>
          </p:txBody>
        </p:sp>
      </p:grpSp>
      <p:grpSp>
        <p:nvGrpSpPr>
          <p:cNvPr id="18" name="Group 17">
            <a:extLst>
              <a:ext uri="{FF2B5EF4-FFF2-40B4-BE49-F238E27FC236}">
                <a16:creationId xmlns:a16="http://schemas.microsoft.com/office/drawing/2014/main" id="{136F6C22-0797-FE42-B4D0-864158139713}"/>
              </a:ext>
            </a:extLst>
          </p:cNvPr>
          <p:cNvGrpSpPr/>
          <p:nvPr/>
        </p:nvGrpSpPr>
        <p:grpSpPr>
          <a:xfrm>
            <a:off x="360363" y="2400717"/>
            <a:ext cx="11469238" cy="216050"/>
            <a:chOff x="360363" y="2407240"/>
            <a:chExt cx="11469238" cy="216050"/>
          </a:xfrm>
        </p:grpSpPr>
        <p:sp>
          <p:nvSpPr>
            <p:cNvPr id="19" name="TextBox 18">
              <a:extLst>
                <a:ext uri="{FF2B5EF4-FFF2-40B4-BE49-F238E27FC236}">
                  <a16:creationId xmlns:a16="http://schemas.microsoft.com/office/drawing/2014/main" id="{097D093A-1E8E-294F-99AE-D6EF11D10003}"/>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20" name="TextBox 19">
              <a:extLst>
                <a:ext uri="{FF2B5EF4-FFF2-40B4-BE49-F238E27FC236}">
                  <a16:creationId xmlns:a16="http://schemas.microsoft.com/office/drawing/2014/main" id="{281D3B01-54CC-8043-A5F6-1BBE6CE7C48E}"/>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6"/>
                </a:rPr>
                <a:t>https://tez.auction/#/</a:t>
              </a:r>
              <a:r>
                <a:rPr lang="en-GB" sz="1300" dirty="0">
                  <a:latin typeface="+mn-lt"/>
                </a:rPr>
                <a:t> (Landing page of future multiple auction type NFT marketplace </a:t>
              </a:r>
              <a:r>
                <a:rPr lang="en-GB" sz="1300" dirty="0" err="1">
                  <a:latin typeface="+mn-lt"/>
                </a:rPr>
                <a:t>TezAuction</a:t>
              </a:r>
              <a:r>
                <a:rPr lang="en-GB" sz="1300" dirty="0">
                  <a:latin typeface="+mn-lt"/>
                </a:rPr>
                <a:t>)</a:t>
              </a:r>
            </a:p>
          </p:txBody>
        </p:sp>
      </p:grpSp>
      <p:grpSp>
        <p:nvGrpSpPr>
          <p:cNvPr id="25" name="Group 24">
            <a:extLst>
              <a:ext uri="{FF2B5EF4-FFF2-40B4-BE49-F238E27FC236}">
                <a16:creationId xmlns:a16="http://schemas.microsoft.com/office/drawing/2014/main" id="{CA209430-8F87-864B-9E94-FC1B5154E946}"/>
              </a:ext>
            </a:extLst>
          </p:cNvPr>
          <p:cNvGrpSpPr/>
          <p:nvPr/>
        </p:nvGrpSpPr>
        <p:grpSpPr>
          <a:xfrm>
            <a:off x="360363" y="2831356"/>
            <a:ext cx="11469238" cy="216050"/>
            <a:chOff x="360363" y="2407240"/>
            <a:chExt cx="11469238" cy="216050"/>
          </a:xfrm>
        </p:grpSpPr>
        <p:sp>
          <p:nvSpPr>
            <p:cNvPr id="26" name="TextBox 25">
              <a:extLst>
                <a:ext uri="{FF2B5EF4-FFF2-40B4-BE49-F238E27FC236}">
                  <a16:creationId xmlns:a16="http://schemas.microsoft.com/office/drawing/2014/main" id="{6BE2CA68-ADE5-1943-81FA-0647F9B01419}"/>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[5]</a:t>
              </a:r>
            </a:p>
          </p:txBody>
        </p:sp>
        <p:sp>
          <p:nvSpPr>
            <p:cNvPr id="27" name="TextBox 26">
              <a:extLst>
                <a:ext uri="{FF2B5EF4-FFF2-40B4-BE49-F238E27FC236}">
                  <a16:creationId xmlns:a16="http://schemas.microsoft.com/office/drawing/2014/main" id="{8DDB987F-8EBD-2945-99B9-58F0F969824B}"/>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7"/>
                </a:rPr>
                <a:t>https://d-art.tech/</a:t>
              </a:r>
              <a:r>
                <a:rPr lang="en-GB" sz="1300" dirty="0">
                  <a:latin typeface="+mn-lt"/>
                </a:rPr>
                <a:t> (Landing page of future curated digital art NFT marketplace D-art)</a:t>
              </a:r>
            </a:p>
          </p:txBody>
        </p:sp>
      </p:grpSp>
      <p:grpSp>
        <p:nvGrpSpPr>
          <p:cNvPr id="28" name="Group 27">
            <a:extLst>
              <a:ext uri="{FF2B5EF4-FFF2-40B4-BE49-F238E27FC236}">
                <a16:creationId xmlns:a16="http://schemas.microsoft.com/office/drawing/2014/main" id="{09F5DF66-4D81-064A-8B6C-5B0F86BBA673}"/>
              </a:ext>
            </a:extLst>
          </p:cNvPr>
          <p:cNvGrpSpPr/>
          <p:nvPr/>
        </p:nvGrpSpPr>
        <p:grpSpPr>
          <a:xfrm>
            <a:off x="360363" y="3265490"/>
            <a:ext cx="11469238" cy="216050"/>
            <a:chOff x="360363" y="2407240"/>
            <a:chExt cx="11469238" cy="216050"/>
          </a:xfrm>
        </p:grpSpPr>
        <p:sp>
          <p:nvSpPr>
            <p:cNvPr id="30" name="TextBox 29">
              <a:extLst>
                <a:ext uri="{FF2B5EF4-FFF2-40B4-BE49-F238E27FC236}">
                  <a16:creationId xmlns:a16="http://schemas.microsoft.com/office/drawing/2014/main" id="{D9473642-7E07-364E-A051-5B8401DC2948}"/>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[6]</a:t>
              </a:r>
            </a:p>
          </p:txBody>
        </p:sp>
        <p:sp>
          <p:nvSpPr>
            <p:cNvPr id="31" name="TextBox 30">
              <a:extLst>
                <a:ext uri="{FF2B5EF4-FFF2-40B4-BE49-F238E27FC236}">
                  <a16:creationId xmlns:a16="http://schemas.microsoft.com/office/drawing/2014/main" id="{1103E3B4-3780-8644-84EE-7F4F42574C58}"/>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8"/>
                </a:rPr>
                <a:t>https://bazaarnft.xyz/</a:t>
              </a:r>
              <a:r>
                <a:rPr lang="en-GB" sz="1300" dirty="0">
                  <a:latin typeface="+mn-lt"/>
                </a:rPr>
                <a:t> (Bazaar NFT marketplace)</a:t>
              </a:r>
            </a:p>
          </p:txBody>
        </p:sp>
      </p:grpSp>
      <p:grpSp>
        <p:nvGrpSpPr>
          <p:cNvPr id="33" name="Group 32">
            <a:extLst>
              <a:ext uri="{FF2B5EF4-FFF2-40B4-BE49-F238E27FC236}">
                <a16:creationId xmlns:a16="http://schemas.microsoft.com/office/drawing/2014/main" id="{B9CCA954-339D-4143-9BD8-A3DB98B5EDC6}"/>
              </a:ext>
            </a:extLst>
          </p:cNvPr>
          <p:cNvGrpSpPr/>
          <p:nvPr/>
        </p:nvGrpSpPr>
        <p:grpSpPr>
          <a:xfrm>
            <a:off x="360363" y="3699624"/>
            <a:ext cx="11469238" cy="216050"/>
            <a:chOff x="360363" y="2407240"/>
            <a:chExt cx="11469238" cy="216050"/>
          </a:xfrm>
        </p:grpSpPr>
        <p:sp>
          <p:nvSpPr>
            <p:cNvPr id="34" name="TextBox 33">
              <a:extLst>
                <a:ext uri="{FF2B5EF4-FFF2-40B4-BE49-F238E27FC236}">
                  <a16:creationId xmlns:a16="http://schemas.microsoft.com/office/drawing/2014/main" id="{8D5E1D3F-EE4D-9D42-A0A6-087375A36CF5}"/>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[7]</a:t>
              </a:r>
            </a:p>
          </p:txBody>
        </p:sp>
        <p:sp>
          <p:nvSpPr>
            <p:cNvPr id="35" name="TextBox 34">
              <a:extLst>
                <a:ext uri="{FF2B5EF4-FFF2-40B4-BE49-F238E27FC236}">
                  <a16:creationId xmlns:a16="http://schemas.microsoft.com/office/drawing/2014/main" id="{8BFD9A77-6E7C-844C-AE49-A13538C25C88}"/>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9"/>
                </a:rPr>
                <a:t>https://nft.amplifyx.com/xl/</a:t>
              </a:r>
              <a:r>
                <a:rPr lang="en-GB" sz="1300" dirty="0">
                  <a:latin typeface="+mn-lt"/>
                </a:rPr>
                <a:t> (</a:t>
              </a:r>
              <a:r>
                <a:rPr lang="en-GB" sz="1300" dirty="0" err="1">
                  <a:latin typeface="+mn-lt"/>
                </a:rPr>
                <a:t>amplify</a:t>
              </a:r>
              <a:r>
                <a:rPr lang="en-GB" sz="1300" baseline="30000" dirty="0" err="1">
                  <a:latin typeface="+mn-lt"/>
                </a:rPr>
                <a:t>NFT</a:t>
              </a:r>
              <a:r>
                <a:rPr lang="en-GB" sz="1300" dirty="0">
                  <a:latin typeface="+mn-lt"/>
                </a:rPr>
                <a:t> commercial art NFT marketplace)</a:t>
              </a:r>
            </a:p>
          </p:txBody>
        </p:sp>
      </p:grpSp>
    </p:spTree>
    <p:extLst>
      <p:ext uri="{BB962C8B-B14F-4D97-AF65-F5344CB8AC3E}">
        <p14:creationId xmlns:p14="http://schemas.microsoft.com/office/powerpoint/2010/main" val="241487433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a:t>
            </a:r>
            <a:br>
              <a:rPr lang="en-DE" dirty="0"/>
            </a:br>
            <a:r>
              <a:rPr lang="en-DE" dirty="0"/>
              <a:t>SSIs on Tezos: Concepts and Standards around SSIs</a:t>
            </a:r>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121</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29" name="Group 28">
            <a:extLst>
              <a:ext uri="{FF2B5EF4-FFF2-40B4-BE49-F238E27FC236}">
                <a16:creationId xmlns:a16="http://schemas.microsoft.com/office/drawing/2014/main" id="{108CFDAA-E0D4-6A4D-A270-351702592DA0}"/>
              </a:ext>
            </a:extLst>
          </p:cNvPr>
          <p:cNvGrpSpPr/>
          <p:nvPr/>
        </p:nvGrpSpPr>
        <p:grpSpPr>
          <a:xfrm>
            <a:off x="360363" y="883066"/>
            <a:ext cx="11469238" cy="215900"/>
            <a:chOff x="360363" y="883066"/>
            <a:chExt cx="11469238" cy="2159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3"/>
                </a:rPr>
                <a:t>https://www.w3.org/TR/did-core/</a:t>
              </a:r>
              <a:r>
                <a:rPr lang="de-DE" sz="1300" dirty="0">
                  <a:latin typeface="+mn-lt"/>
                </a:rPr>
                <a:t> (W3C – DID </a:t>
              </a:r>
              <a:r>
                <a:rPr lang="de-DE" sz="1300" dirty="0" err="1">
                  <a:latin typeface="+mn-lt"/>
                </a:rPr>
                <a:t>standard</a:t>
              </a:r>
              <a:r>
                <a:rPr lang="de-DE" sz="1300" dirty="0">
                  <a:latin typeface="+mn-lt"/>
                </a:rPr>
                <a:t>)</a:t>
              </a:r>
            </a:p>
          </p:txBody>
        </p:sp>
      </p:grpSp>
      <p:grpSp>
        <p:nvGrpSpPr>
          <p:cNvPr id="16" name="Group 15">
            <a:extLst>
              <a:ext uri="{FF2B5EF4-FFF2-40B4-BE49-F238E27FC236}">
                <a16:creationId xmlns:a16="http://schemas.microsoft.com/office/drawing/2014/main" id="{19B25345-74C6-6A4C-9DAE-447EFB5D012C}"/>
              </a:ext>
            </a:extLst>
          </p:cNvPr>
          <p:cNvGrpSpPr/>
          <p:nvPr/>
        </p:nvGrpSpPr>
        <p:grpSpPr>
          <a:xfrm>
            <a:off x="360363" y="1318495"/>
            <a:ext cx="11469238" cy="216000"/>
            <a:chOff x="360363" y="1318495"/>
            <a:chExt cx="11469238" cy="216000"/>
          </a:xfrm>
        </p:grpSpPr>
        <p:sp>
          <p:nvSpPr>
            <p:cNvPr id="10" name="TextBox 9">
              <a:extLst>
                <a:ext uri="{FF2B5EF4-FFF2-40B4-BE49-F238E27FC236}">
                  <a16:creationId xmlns:a16="http://schemas.microsoft.com/office/drawing/2014/main" id="{5B28E14D-C09C-6440-A670-257B8C4E7CA7}"/>
                </a:ext>
              </a:extLst>
            </p:cNvPr>
            <p:cNvSpPr txBox="1"/>
            <p:nvPr/>
          </p:nvSpPr>
          <p:spPr>
            <a:xfrm>
              <a:off x="360363" y="131849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11" name="TextBox 10">
              <a:extLst>
                <a:ext uri="{FF2B5EF4-FFF2-40B4-BE49-F238E27FC236}">
                  <a16:creationId xmlns:a16="http://schemas.microsoft.com/office/drawing/2014/main" id="{02038C78-0D2D-1646-B042-ACA9356D52BA}"/>
                </a:ext>
              </a:extLst>
            </p:cNvPr>
            <p:cNvSpPr txBox="1"/>
            <p:nvPr/>
          </p:nvSpPr>
          <p:spPr>
            <a:xfrm>
              <a:off x="881309" y="1318495"/>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4"/>
                </a:rPr>
                <a:t>https://www.w3.org/TR/vc-data-model/</a:t>
              </a:r>
              <a:r>
                <a:rPr lang="en-GB" sz="1300" dirty="0">
                  <a:latin typeface="+mn-lt"/>
                </a:rPr>
                <a:t> (W3C – VC standard)</a:t>
              </a:r>
            </a:p>
          </p:txBody>
        </p:sp>
      </p:grpSp>
      <p:grpSp>
        <p:nvGrpSpPr>
          <p:cNvPr id="5" name="Group 4">
            <a:extLst>
              <a:ext uri="{FF2B5EF4-FFF2-40B4-BE49-F238E27FC236}">
                <a16:creationId xmlns:a16="http://schemas.microsoft.com/office/drawing/2014/main" id="{BED8D0A8-1106-4B43-9565-3B094CFCE314}"/>
              </a:ext>
            </a:extLst>
          </p:cNvPr>
          <p:cNvGrpSpPr/>
          <p:nvPr/>
        </p:nvGrpSpPr>
        <p:grpSpPr>
          <a:xfrm>
            <a:off x="360363" y="1747399"/>
            <a:ext cx="11469238" cy="216050"/>
            <a:chOff x="360363" y="2407240"/>
            <a:chExt cx="11469238" cy="216050"/>
          </a:xfrm>
        </p:grpSpPr>
        <p:sp>
          <p:nvSpPr>
            <p:cNvPr id="14" name="TextBox 13">
              <a:extLst>
                <a:ext uri="{FF2B5EF4-FFF2-40B4-BE49-F238E27FC236}">
                  <a16:creationId xmlns:a16="http://schemas.microsoft.com/office/drawing/2014/main" id="{5AAF40EF-0A18-C343-90FE-9EF8A9169E66}"/>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15" name="TextBox 14">
              <a:extLst>
                <a:ext uri="{FF2B5EF4-FFF2-40B4-BE49-F238E27FC236}">
                  <a16:creationId xmlns:a16="http://schemas.microsoft.com/office/drawing/2014/main" id="{8B36B23F-E108-5C46-B77D-28EFE26B4862}"/>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5"/>
                </a:rPr>
                <a:t>https://did-tezos.spruceid.com/#why-a-tezos-did-method</a:t>
              </a:r>
              <a:r>
                <a:rPr lang="en-GB" sz="1300" dirty="0">
                  <a:latin typeface="+mn-lt"/>
                </a:rPr>
                <a:t> (</a:t>
              </a:r>
              <a:r>
                <a:rPr lang="en-GB" sz="1300" dirty="0" err="1">
                  <a:latin typeface="+mn-lt"/>
                </a:rPr>
                <a:t>Tezos</a:t>
              </a:r>
              <a:r>
                <a:rPr lang="en-GB" sz="1300" dirty="0">
                  <a:latin typeface="+mn-lt"/>
                </a:rPr>
                <a:t> DID Method Specification)</a:t>
              </a:r>
              <a:endParaRPr lang="en-DE" sz="1300" dirty="0">
                <a:latin typeface="+mn-lt"/>
              </a:endParaRPr>
            </a:p>
          </p:txBody>
        </p:sp>
      </p:grpSp>
      <p:grpSp>
        <p:nvGrpSpPr>
          <p:cNvPr id="18" name="Group 17">
            <a:extLst>
              <a:ext uri="{FF2B5EF4-FFF2-40B4-BE49-F238E27FC236}">
                <a16:creationId xmlns:a16="http://schemas.microsoft.com/office/drawing/2014/main" id="{136F6C22-0797-FE42-B4D0-864158139713}"/>
              </a:ext>
            </a:extLst>
          </p:cNvPr>
          <p:cNvGrpSpPr/>
          <p:nvPr/>
        </p:nvGrpSpPr>
        <p:grpSpPr>
          <a:xfrm>
            <a:off x="360363" y="2183005"/>
            <a:ext cx="11469238" cy="216050"/>
            <a:chOff x="360363" y="2407240"/>
            <a:chExt cx="11469238" cy="216050"/>
          </a:xfrm>
        </p:grpSpPr>
        <p:sp>
          <p:nvSpPr>
            <p:cNvPr id="19" name="TextBox 18">
              <a:extLst>
                <a:ext uri="{FF2B5EF4-FFF2-40B4-BE49-F238E27FC236}">
                  <a16:creationId xmlns:a16="http://schemas.microsoft.com/office/drawing/2014/main" id="{097D093A-1E8E-294F-99AE-D6EF11D10003}"/>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20" name="TextBox 19">
              <a:extLst>
                <a:ext uri="{FF2B5EF4-FFF2-40B4-BE49-F238E27FC236}">
                  <a16:creationId xmlns:a16="http://schemas.microsoft.com/office/drawing/2014/main" id="{281D3B01-54CC-8043-A5F6-1BBE6CE7C48E}"/>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6"/>
                </a:rPr>
                <a:t>https://gitlab.com/tezos/tzip/-/blob/master/proposals/tzip-19/tzip-19.md</a:t>
              </a:r>
              <a:r>
                <a:rPr lang="en-GB" sz="1300" dirty="0">
                  <a:latin typeface="+mn-lt"/>
                </a:rPr>
                <a:t> (TZIP-019)</a:t>
              </a:r>
            </a:p>
          </p:txBody>
        </p:sp>
      </p:grpSp>
      <p:grpSp>
        <p:nvGrpSpPr>
          <p:cNvPr id="25" name="Group 24">
            <a:extLst>
              <a:ext uri="{FF2B5EF4-FFF2-40B4-BE49-F238E27FC236}">
                <a16:creationId xmlns:a16="http://schemas.microsoft.com/office/drawing/2014/main" id="{CA209430-8F87-864B-9E94-FC1B5154E946}"/>
              </a:ext>
            </a:extLst>
          </p:cNvPr>
          <p:cNvGrpSpPr/>
          <p:nvPr/>
        </p:nvGrpSpPr>
        <p:grpSpPr>
          <a:xfrm>
            <a:off x="360363" y="2613644"/>
            <a:ext cx="11469238" cy="216050"/>
            <a:chOff x="360363" y="2407240"/>
            <a:chExt cx="11469238" cy="216050"/>
          </a:xfrm>
        </p:grpSpPr>
        <p:sp>
          <p:nvSpPr>
            <p:cNvPr id="26" name="TextBox 25">
              <a:extLst>
                <a:ext uri="{FF2B5EF4-FFF2-40B4-BE49-F238E27FC236}">
                  <a16:creationId xmlns:a16="http://schemas.microsoft.com/office/drawing/2014/main" id="{6BE2CA68-ADE5-1943-81FA-0647F9B01419}"/>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[5]</a:t>
              </a:r>
            </a:p>
          </p:txBody>
        </p:sp>
        <p:sp>
          <p:nvSpPr>
            <p:cNvPr id="27" name="TextBox 26">
              <a:extLst>
                <a:ext uri="{FF2B5EF4-FFF2-40B4-BE49-F238E27FC236}">
                  <a16:creationId xmlns:a16="http://schemas.microsoft.com/office/drawing/2014/main" id="{8DDB987F-8EBD-2945-99B9-58F0F969824B}"/>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7"/>
                </a:rPr>
                <a:t>https://spruceid.dev/docs/primer/</a:t>
              </a:r>
              <a:r>
                <a:rPr lang="en-GB" sz="1300" dirty="0">
                  <a:latin typeface="+mn-lt"/>
                </a:rPr>
                <a:t> (Spruce Systems Developer Portal – What is Decentralized Identity?)</a:t>
              </a:r>
            </a:p>
          </p:txBody>
        </p:sp>
      </p:grpSp>
      <p:grpSp>
        <p:nvGrpSpPr>
          <p:cNvPr id="28" name="Group 27">
            <a:extLst>
              <a:ext uri="{FF2B5EF4-FFF2-40B4-BE49-F238E27FC236}">
                <a16:creationId xmlns:a16="http://schemas.microsoft.com/office/drawing/2014/main" id="{09F5DF66-4D81-064A-8B6C-5B0F86BBA673}"/>
              </a:ext>
            </a:extLst>
          </p:cNvPr>
          <p:cNvGrpSpPr/>
          <p:nvPr/>
        </p:nvGrpSpPr>
        <p:grpSpPr>
          <a:xfrm>
            <a:off x="360363" y="3047778"/>
            <a:ext cx="11469238" cy="216050"/>
            <a:chOff x="360363" y="2407240"/>
            <a:chExt cx="11469238" cy="216050"/>
          </a:xfrm>
        </p:grpSpPr>
        <p:sp>
          <p:nvSpPr>
            <p:cNvPr id="30" name="TextBox 29">
              <a:extLst>
                <a:ext uri="{FF2B5EF4-FFF2-40B4-BE49-F238E27FC236}">
                  <a16:creationId xmlns:a16="http://schemas.microsoft.com/office/drawing/2014/main" id="{D9473642-7E07-364E-A051-5B8401DC2948}"/>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[6]</a:t>
              </a:r>
            </a:p>
          </p:txBody>
        </p:sp>
        <p:sp>
          <p:nvSpPr>
            <p:cNvPr id="31" name="TextBox 30">
              <a:extLst>
                <a:ext uri="{FF2B5EF4-FFF2-40B4-BE49-F238E27FC236}">
                  <a16:creationId xmlns:a16="http://schemas.microsoft.com/office/drawing/2014/main" id="{1103E3B4-3780-8644-84EE-7F4F42574C58}"/>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8"/>
                </a:rPr>
                <a:t>https://identity.foundation/peer-did-method-spec/</a:t>
              </a:r>
              <a:r>
                <a:rPr lang="en-GB" sz="1300" dirty="0">
                  <a:latin typeface="+mn-lt"/>
                </a:rPr>
                <a:t> (W3C – Peer DID Method Specification)</a:t>
              </a:r>
            </a:p>
          </p:txBody>
        </p:sp>
      </p:grpSp>
      <p:grpSp>
        <p:nvGrpSpPr>
          <p:cNvPr id="33" name="Group 32">
            <a:extLst>
              <a:ext uri="{FF2B5EF4-FFF2-40B4-BE49-F238E27FC236}">
                <a16:creationId xmlns:a16="http://schemas.microsoft.com/office/drawing/2014/main" id="{B9CCA954-339D-4143-9BD8-A3DB98B5EDC6}"/>
              </a:ext>
            </a:extLst>
          </p:cNvPr>
          <p:cNvGrpSpPr/>
          <p:nvPr/>
        </p:nvGrpSpPr>
        <p:grpSpPr>
          <a:xfrm>
            <a:off x="360363" y="3481912"/>
            <a:ext cx="11469238" cy="216050"/>
            <a:chOff x="360363" y="2407240"/>
            <a:chExt cx="11469238" cy="216050"/>
          </a:xfrm>
        </p:grpSpPr>
        <p:sp>
          <p:nvSpPr>
            <p:cNvPr id="34" name="TextBox 33">
              <a:extLst>
                <a:ext uri="{FF2B5EF4-FFF2-40B4-BE49-F238E27FC236}">
                  <a16:creationId xmlns:a16="http://schemas.microsoft.com/office/drawing/2014/main" id="{8D5E1D3F-EE4D-9D42-A0A6-087375A36CF5}"/>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[7]</a:t>
              </a:r>
            </a:p>
          </p:txBody>
        </p:sp>
        <p:sp>
          <p:nvSpPr>
            <p:cNvPr id="35" name="TextBox 34">
              <a:extLst>
                <a:ext uri="{FF2B5EF4-FFF2-40B4-BE49-F238E27FC236}">
                  <a16:creationId xmlns:a16="http://schemas.microsoft.com/office/drawing/2014/main" id="{8BFD9A77-6E7C-844C-AE49-A13538C25C88}"/>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latin typeface="+mn-lt"/>
                  <a:hlinkClick r:id="rId5"/>
                </a:rPr>
                <a:t>https://did-tezos.spruceid.com/#why-a-tezos-did-method</a:t>
              </a:r>
              <a:r>
                <a:rPr lang="en-GB" sz="1300" dirty="0">
                  <a:latin typeface="+mn-lt"/>
                </a:rPr>
                <a:t> (</a:t>
              </a:r>
              <a:r>
                <a:rPr lang="en-GB" sz="1300" dirty="0" err="1">
                  <a:latin typeface="+mn-lt"/>
                </a:rPr>
                <a:t>Tezos</a:t>
              </a:r>
              <a:r>
                <a:rPr lang="en-GB" sz="1300" dirty="0">
                  <a:latin typeface="+mn-lt"/>
                </a:rPr>
                <a:t> DID Method Specification)</a:t>
              </a:r>
              <a:endParaRPr lang="en-DE" sz="1300" dirty="0">
                <a:latin typeface="+mn-lt"/>
              </a:endParaRPr>
            </a:p>
          </p:txBody>
        </p:sp>
      </p:grpSp>
    </p:spTree>
    <p:extLst>
      <p:ext uri="{BB962C8B-B14F-4D97-AF65-F5344CB8AC3E}">
        <p14:creationId xmlns:p14="http://schemas.microsoft.com/office/powerpoint/2010/main" val="115008915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 (1/3):</a:t>
            </a:r>
            <a:br>
              <a:rPr lang="en-DE" dirty="0"/>
            </a:br>
            <a:r>
              <a:rPr lang="en-DE" dirty="0"/>
              <a:t>SSIs on Tezos: Spruce Systems</a:t>
            </a:r>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122</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29" name="Group 28">
            <a:extLst>
              <a:ext uri="{FF2B5EF4-FFF2-40B4-BE49-F238E27FC236}">
                <a16:creationId xmlns:a16="http://schemas.microsoft.com/office/drawing/2014/main" id="{108CFDAA-E0D4-6A4D-A270-351702592DA0}"/>
              </a:ext>
            </a:extLst>
          </p:cNvPr>
          <p:cNvGrpSpPr/>
          <p:nvPr/>
        </p:nvGrpSpPr>
        <p:grpSpPr>
          <a:xfrm>
            <a:off x="360363" y="883066"/>
            <a:ext cx="11469238" cy="215900"/>
            <a:chOff x="360363" y="883066"/>
            <a:chExt cx="11469238" cy="2159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3"/>
                </a:rPr>
                <a:t>https://sprucesystems.medium.com/introducing-spruce-8e3116b581a6</a:t>
              </a:r>
              <a:r>
                <a:rPr lang="de-DE" sz="1300" dirty="0">
                  <a:latin typeface="+mn-lt"/>
                </a:rPr>
                <a:t> (</a:t>
              </a:r>
              <a:r>
                <a:rPr lang="de-DE" sz="1300" dirty="0" err="1">
                  <a:latin typeface="+mn-lt"/>
                </a:rPr>
                <a:t>Spruce</a:t>
              </a:r>
              <a:r>
                <a:rPr lang="de-DE" sz="1300" dirty="0">
                  <a:latin typeface="+mn-lt"/>
                </a:rPr>
                <a:t> Systems Blog on Medium – </a:t>
              </a:r>
              <a:r>
                <a:rPr lang="de-DE" sz="1300" dirty="0" err="1">
                  <a:latin typeface="+mn-lt"/>
                </a:rPr>
                <a:t>Introducing</a:t>
              </a:r>
              <a:r>
                <a:rPr lang="de-DE" sz="1300" dirty="0">
                  <a:latin typeface="+mn-lt"/>
                </a:rPr>
                <a:t> </a:t>
              </a:r>
              <a:r>
                <a:rPr lang="de-DE" sz="1300" dirty="0" err="1">
                  <a:latin typeface="+mn-lt"/>
                </a:rPr>
                <a:t>Spruce</a:t>
              </a:r>
              <a:r>
                <a:rPr lang="de-DE" sz="1300" dirty="0">
                  <a:latin typeface="+mn-lt"/>
                </a:rPr>
                <a:t>)</a:t>
              </a:r>
            </a:p>
          </p:txBody>
        </p:sp>
      </p:grpSp>
      <p:grpSp>
        <p:nvGrpSpPr>
          <p:cNvPr id="16" name="Group 15">
            <a:extLst>
              <a:ext uri="{FF2B5EF4-FFF2-40B4-BE49-F238E27FC236}">
                <a16:creationId xmlns:a16="http://schemas.microsoft.com/office/drawing/2014/main" id="{19B25345-74C6-6A4C-9DAE-447EFB5D012C}"/>
              </a:ext>
            </a:extLst>
          </p:cNvPr>
          <p:cNvGrpSpPr/>
          <p:nvPr/>
        </p:nvGrpSpPr>
        <p:grpSpPr>
          <a:xfrm>
            <a:off x="360363" y="1318495"/>
            <a:ext cx="11469238" cy="432000"/>
            <a:chOff x="360363" y="1318495"/>
            <a:chExt cx="11469238" cy="432000"/>
          </a:xfrm>
        </p:grpSpPr>
        <p:sp>
          <p:nvSpPr>
            <p:cNvPr id="10" name="TextBox 9">
              <a:extLst>
                <a:ext uri="{FF2B5EF4-FFF2-40B4-BE49-F238E27FC236}">
                  <a16:creationId xmlns:a16="http://schemas.microsoft.com/office/drawing/2014/main" id="{5B28E14D-C09C-6440-A670-257B8C4E7CA7}"/>
                </a:ext>
              </a:extLst>
            </p:cNvPr>
            <p:cNvSpPr txBox="1"/>
            <p:nvPr/>
          </p:nvSpPr>
          <p:spPr>
            <a:xfrm>
              <a:off x="360363" y="131849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11" name="TextBox 10">
              <a:extLst>
                <a:ext uri="{FF2B5EF4-FFF2-40B4-BE49-F238E27FC236}">
                  <a16:creationId xmlns:a16="http://schemas.microsoft.com/office/drawing/2014/main" id="{02038C78-0D2D-1646-B042-ACA9356D52BA}"/>
                </a:ext>
              </a:extLst>
            </p:cNvPr>
            <p:cNvSpPr txBox="1"/>
            <p:nvPr/>
          </p:nvSpPr>
          <p:spPr>
            <a:xfrm>
              <a:off x="881309" y="1318495"/>
              <a:ext cx="10948292" cy="4320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4"/>
                </a:rPr>
                <a:t>https://sprucesystems.medium.com/announcing-decentralized-identity-on-tezos-4bf266a7af3f</a:t>
              </a:r>
              <a:r>
                <a:rPr lang="de-DE" sz="1300" dirty="0">
                  <a:latin typeface="+mn-lt"/>
                </a:rPr>
                <a:t> (</a:t>
              </a:r>
              <a:r>
                <a:rPr lang="de-DE" sz="1300" dirty="0" err="1">
                  <a:latin typeface="+mn-lt"/>
                </a:rPr>
                <a:t>Spruce</a:t>
              </a:r>
              <a:r>
                <a:rPr lang="de-DE" sz="1300" dirty="0">
                  <a:latin typeface="+mn-lt"/>
                </a:rPr>
                <a:t> Systems Blog on Medium – </a:t>
              </a:r>
              <a:r>
                <a:rPr lang="de-DE" sz="1300" dirty="0" err="1">
                  <a:latin typeface="+mn-lt"/>
                </a:rPr>
                <a:t>Announcing</a:t>
              </a:r>
              <a:r>
                <a:rPr lang="de-DE" sz="1300" dirty="0">
                  <a:latin typeface="+mn-lt"/>
                </a:rPr>
                <a:t> </a:t>
              </a:r>
              <a:r>
                <a:rPr lang="de-DE" sz="1300" dirty="0" err="1">
                  <a:latin typeface="+mn-lt"/>
                </a:rPr>
                <a:t>Decentralized</a:t>
              </a:r>
              <a:r>
                <a:rPr lang="de-DE" sz="1300" dirty="0">
                  <a:latin typeface="+mn-lt"/>
                </a:rPr>
                <a:t> Identity on </a:t>
              </a:r>
              <a:r>
                <a:rPr lang="de-DE" sz="1300" dirty="0" err="1">
                  <a:latin typeface="+mn-lt"/>
                </a:rPr>
                <a:t>Tezos</a:t>
              </a:r>
              <a:r>
                <a:rPr lang="de-DE" sz="1300" dirty="0">
                  <a:latin typeface="+mn-lt"/>
                </a:rPr>
                <a:t>)</a:t>
              </a:r>
            </a:p>
          </p:txBody>
        </p:sp>
      </p:grpSp>
      <p:grpSp>
        <p:nvGrpSpPr>
          <p:cNvPr id="5" name="Group 4">
            <a:extLst>
              <a:ext uri="{FF2B5EF4-FFF2-40B4-BE49-F238E27FC236}">
                <a16:creationId xmlns:a16="http://schemas.microsoft.com/office/drawing/2014/main" id="{BED8D0A8-1106-4B43-9565-3B094CFCE314}"/>
              </a:ext>
            </a:extLst>
          </p:cNvPr>
          <p:cNvGrpSpPr/>
          <p:nvPr/>
        </p:nvGrpSpPr>
        <p:grpSpPr>
          <a:xfrm>
            <a:off x="360363" y="1965034"/>
            <a:ext cx="11469238" cy="432000"/>
            <a:chOff x="360363" y="2407240"/>
            <a:chExt cx="11469238" cy="432000"/>
          </a:xfrm>
        </p:grpSpPr>
        <p:sp>
          <p:nvSpPr>
            <p:cNvPr id="14" name="TextBox 13">
              <a:extLst>
                <a:ext uri="{FF2B5EF4-FFF2-40B4-BE49-F238E27FC236}">
                  <a16:creationId xmlns:a16="http://schemas.microsoft.com/office/drawing/2014/main" id="{5AAF40EF-0A18-C343-90FE-9EF8A9169E66}"/>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15" name="TextBox 14">
              <a:extLst>
                <a:ext uri="{FF2B5EF4-FFF2-40B4-BE49-F238E27FC236}">
                  <a16:creationId xmlns:a16="http://schemas.microsoft.com/office/drawing/2014/main" id="{8B36B23F-E108-5C46-B77D-28EFE26B4862}"/>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5"/>
                </a:rPr>
                <a:t>https://sprucesystems.medium.com/spruce-developer-update-1-3efef055ab9d</a:t>
              </a:r>
              <a:r>
                <a:rPr lang="de-DE" sz="1300" dirty="0">
                  <a:latin typeface="+mn-lt"/>
                </a:rPr>
                <a:t> (</a:t>
              </a:r>
              <a:r>
                <a:rPr lang="de-DE" sz="1300" dirty="0" err="1">
                  <a:latin typeface="+mn-lt"/>
                </a:rPr>
                <a:t>Spruce</a:t>
              </a:r>
              <a:r>
                <a:rPr lang="de-DE" sz="1300" dirty="0">
                  <a:latin typeface="+mn-lt"/>
                </a:rPr>
                <a:t> Systems Blog on Medium – </a:t>
              </a:r>
              <a:r>
                <a:rPr lang="de-DE" sz="1300" dirty="0" err="1">
                  <a:latin typeface="+mn-lt"/>
                </a:rPr>
                <a:t>Spruce</a:t>
              </a:r>
              <a:r>
                <a:rPr lang="de-DE" sz="1300" dirty="0">
                  <a:latin typeface="+mn-lt"/>
                </a:rPr>
                <a:t> Developer Update #1)</a:t>
              </a:r>
            </a:p>
          </p:txBody>
        </p:sp>
      </p:grpSp>
      <p:grpSp>
        <p:nvGrpSpPr>
          <p:cNvPr id="18" name="Group 17">
            <a:extLst>
              <a:ext uri="{FF2B5EF4-FFF2-40B4-BE49-F238E27FC236}">
                <a16:creationId xmlns:a16="http://schemas.microsoft.com/office/drawing/2014/main" id="{136F6C22-0797-FE42-B4D0-864158139713}"/>
              </a:ext>
            </a:extLst>
          </p:cNvPr>
          <p:cNvGrpSpPr/>
          <p:nvPr/>
        </p:nvGrpSpPr>
        <p:grpSpPr>
          <a:xfrm>
            <a:off x="360363" y="2617715"/>
            <a:ext cx="11469238" cy="432000"/>
            <a:chOff x="360363" y="2407240"/>
            <a:chExt cx="11469238" cy="432000"/>
          </a:xfrm>
        </p:grpSpPr>
        <p:sp>
          <p:nvSpPr>
            <p:cNvPr id="19" name="TextBox 18">
              <a:extLst>
                <a:ext uri="{FF2B5EF4-FFF2-40B4-BE49-F238E27FC236}">
                  <a16:creationId xmlns:a16="http://schemas.microsoft.com/office/drawing/2014/main" id="{097D093A-1E8E-294F-99AE-D6EF11D10003}"/>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20" name="TextBox 19">
              <a:extLst>
                <a:ext uri="{FF2B5EF4-FFF2-40B4-BE49-F238E27FC236}">
                  <a16:creationId xmlns:a16="http://schemas.microsoft.com/office/drawing/2014/main" id="{281D3B01-54CC-8043-A5F6-1BBE6CE7C48E}"/>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6"/>
                </a:rPr>
                <a:t>https://sprucesystems.medium.com/reimagining-the-social-security-number-bdb17559ddb</a:t>
              </a:r>
              <a:r>
                <a:rPr lang="de-DE" sz="1300" dirty="0">
                  <a:latin typeface="+mn-lt"/>
                </a:rPr>
                <a:t> (</a:t>
              </a:r>
              <a:r>
                <a:rPr lang="de-DE" sz="1300" dirty="0" err="1">
                  <a:latin typeface="+mn-lt"/>
                </a:rPr>
                <a:t>Spruce</a:t>
              </a:r>
              <a:r>
                <a:rPr lang="de-DE" sz="1300" dirty="0">
                  <a:latin typeface="+mn-lt"/>
                </a:rPr>
                <a:t> Systems Blog on Medium – </a:t>
              </a:r>
              <a:r>
                <a:rPr lang="de-DE" sz="1300" dirty="0" err="1">
                  <a:latin typeface="+mn-lt"/>
                </a:rPr>
                <a:t>Reimagining</a:t>
              </a:r>
              <a:r>
                <a:rPr lang="de-DE" sz="1300" dirty="0">
                  <a:latin typeface="+mn-lt"/>
                </a:rPr>
                <a:t> </a:t>
              </a:r>
              <a:r>
                <a:rPr lang="de-DE" sz="1300" dirty="0" err="1">
                  <a:latin typeface="+mn-lt"/>
                </a:rPr>
                <a:t>the</a:t>
              </a:r>
              <a:r>
                <a:rPr lang="de-DE" sz="1300" dirty="0">
                  <a:latin typeface="+mn-lt"/>
                </a:rPr>
                <a:t> </a:t>
              </a:r>
              <a:r>
                <a:rPr lang="de-DE" sz="1300" dirty="0" err="1">
                  <a:latin typeface="+mn-lt"/>
                </a:rPr>
                <a:t>Social</a:t>
              </a:r>
              <a:r>
                <a:rPr lang="de-DE" sz="1300" dirty="0">
                  <a:latin typeface="+mn-lt"/>
                </a:rPr>
                <a:t> Security </a:t>
              </a:r>
              <a:r>
                <a:rPr lang="de-DE" sz="1300" dirty="0" err="1">
                  <a:latin typeface="+mn-lt"/>
                </a:rPr>
                <a:t>Number</a:t>
              </a:r>
              <a:r>
                <a:rPr lang="de-DE" sz="1300" dirty="0">
                  <a:latin typeface="+mn-lt"/>
                </a:rPr>
                <a:t>)</a:t>
              </a:r>
            </a:p>
          </p:txBody>
        </p:sp>
      </p:grpSp>
      <p:grpSp>
        <p:nvGrpSpPr>
          <p:cNvPr id="25" name="Group 24">
            <a:extLst>
              <a:ext uri="{FF2B5EF4-FFF2-40B4-BE49-F238E27FC236}">
                <a16:creationId xmlns:a16="http://schemas.microsoft.com/office/drawing/2014/main" id="{CA209430-8F87-864B-9E94-FC1B5154E946}"/>
              </a:ext>
            </a:extLst>
          </p:cNvPr>
          <p:cNvGrpSpPr/>
          <p:nvPr/>
        </p:nvGrpSpPr>
        <p:grpSpPr>
          <a:xfrm>
            <a:off x="360363" y="3269254"/>
            <a:ext cx="11469238" cy="216050"/>
            <a:chOff x="360363" y="2407240"/>
            <a:chExt cx="11469238" cy="216050"/>
          </a:xfrm>
        </p:grpSpPr>
        <p:sp>
          <p:nvSpPr>
            <p:cNvPr id="26" name="TextBox 25">
              <a:extLst>
                <a:ext uri="{FF2B5EF4-FFF2-40B4-BE49-F238E27FC236}">
                  <a16:creationId xmlns:a16="http://schemas.microsoft.com/office/drawing/2014/main" id="{6BE2CA68-ADE5-1943-81FA-0647F9B01419}"/>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[5]</a:t>
              </a:r>
            </a:p>
          </p:txBody>
        </p:sp>
        <p:sp>
          <p:nvSpPr>
            <p:cNvPr id="27" name="TextBox 26">
              <a:extLst>
                <a:ext uri="{FF2B5EF4-FFF2-40B4-BE49-F238E27FC236}">
                  <a16:creationId xmlns:a16="http://schemas.microsoft.com/office/drawing/2014/main" id="{8DDB987F-8EBD-2945-99B9-58F0F969824B}"/>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7"/>
                </a:rPr>
                <a:t>https://sprucesystems.medium.com/spruce-joins-the-w3c-4cae3a9357c4</a:t>
              </a:r>
              <a:r>
                <a:rPr lang="de-DE" sz="1300" dirty="0">
                  <a:latin typeface="+mn-lt"/>
                </a:rPr>
                <a:t> (</a:t>
              </a:r>
              <a:r>
                <a:rPr lang="de-DE" sz="1300" dirty="0" err="1">
                  <a:latin typeface="+mn-lt"/>
                </a:rPr>
                <a:t>Spruce</a:t>
              </a:r>
              <a:r>
                <a:rPr lang="de-DE" sz="1300" dirty="0">
                  <a:latin typeface="+mn-lt"/>
                </a:rPr>
                <a:t> Systems Blog on Medium – </a:t>
              </a:r>
              <a:r>
                <a:rPr lang="de-DE" sz="1300" dirty="0" err="1">
                  <a:latin typeface="+mn-lt"/>
                </a:rPr>
                <a:t>Spruce</a:t>
              </a:r>
              <a:r>
                <a:rPr lang="de-DE" sz="1300" dirty="0">
                  <a:latin typeface="+mn-lt"/>
                </a:rPr>
                <a:t> </a:t>
              </a:r>
              <a:r>
                <a:rPr lang="de-DE" sz="1300" dirty="0" err="1">
                  <a:latin typeface="+mn-lt"/>
                </a:rPr>
                <a:t>Joins</a:t>
              </a:r>
              <a:r>
                <a:rPr lang="de-DE" sz="1300" dirty="0">
                  <a:latin typeface="+mn-lt"/>
                </a:rPr>
                <a:t> </a:t>
              </a:r>
              <a:r>
                <a:rPr lang="de-DE" sz="1300" dirty="0" err="1">
                  <a:latin typeface="+mn-lt"/>
                </a:rPr>
                <a:t>the</a:t>
              </a:r>
              <a:r>
                <a:rPr lang="de-DE" sz="1300" dirty="0">
                  <a:latin typeface="+mn-lt"/>
                </a:rPr>
                <a:t> W3C)</a:t>
              </a:r>
            </a:p>
          </p:txBody>
        </p:sp>
      </p:grpSp>
      <p:grpSp>
        <p:nvGrpSpPr>
          <p:cNvPr id="28" name="Group 27">
            <a:extLst>
              <a:ext uri="{FF2B5EF4-FFF2-40B4-BE49-F238E27FC236}">
                <a16:creationId xmlns:a16="http://schemas.microsoft.com/office/drawing/2014/main" id="{09F5DF66-4D81-064A-8B6C-5B0F86BBA673}"/>
              </a:ext>
            </a:extLst>
          </p:cNvPr>
          <p:cNvGrpSpPr/>
          <p:nvPr/>
        </p:nvGrpSpPr>
        <p:grpSpPr>
          <a:xfrm>
            <a:off x="360363" y="3700209"/>
            <a:ext cx="11469238" cy="432000"/>
            <a:chOff x="360363" y="2407240"/>
            <a:chExt cx="11469238" cy="432000"/>
          </a:xfrm>
        </p:grpSpPr>
        <p:sp>
          <p:nvSpPr>
            <p:cNvPr id="30" name="TextBox 29">
              <a:extLst>
                <a:ext uri="{FF2B5EF4-FFF2-40B4-BE49-F238E27FC236}">
                  <a16:creationId xmlns:a16="http://schemas.microsoft.com/office/drawing/2014/main" id="{D9473642-7E07-364E-A051-5B8401DC2948}"/>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[6]</a:t>
              </a:r>
            </a:p>
          </p:txBody>
        </p:sp>
        <p:sp>
          <p:nvSpPr>
            <p:cNvPr id="31" name="TextBox 30">
              <a:extLst>
                <a:ext uri="{FF2B5EF4-FFF2-40B4-BE49-F238E27FC236}">
                  <a16:creationId xmlns:a16="http://schemas.microsoft.com/office/drawing/2014/main" id="{1103E3B4-3780-8644-84EE-7F4F42574C58}"/>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8"/>
                </a:rPr>
                <a:t>https://sprucesystems.medium.com/spruces-origins-decentralized-markets-and-identity-4fda40c6db49</a:t>
              </a:r>
              <a:r>
                <a:rPr lang="de-DE" sz="1300" dirty="0">
                  <a:latin typeface="+mn-lt"/>
                </a:rPr>
                <a:t> (</a:t>
              </a:r>
              <a:r>
                <a:rPr lang="de-DE" sz="1300" dirty="0" err="1">
                  <a:latin typeface="+mn-lt"/>
                </a:rPr>
                <a:t>Spruce</a:t>
              </a:r>
              <a:r>
                <a:rPr lang="de-DE" sz="1300" dirty="0">
                  <a:latin typeface="+mn-lt"/>
                </a:rPr>
                <a:t> Systems Blog on Medium – </a:t>
              </a:r>
              <a:r>
                <a:rPr lang="de-DE" sz="1300" dirty="0" err="1">
                  <a:latin typeface="+mn-lt"/>
                </a:rPr>
                <a:t>Spruce‘s</a:t>
              </a:r>
              <a:r>
                <a:rPr lang="de-DE" sz="1300" dirty="0">
                  <a:latin typeface="+mn-lt"/>
                </a:rPr>
                <a:t> Origins, </a:t>
              </a:r>
              <a:r>
                <a:rPr lang="de-DE" sz="1300" dirty="0" err="1">
                  <a:latin typeface="+mn-lt"/>
                </a:rPr>
                <a:t>Decentralized</a:t>
              </a:r>
              <a:r>
                <a:rPr lang="de-DE" sz="1300" dirty="0">
                  <a:latin typeface="+mn-lt"/>
                </a:rPr>
                <a:t> </a:t>
              </a:r>
              <a:r>
                <a:rPr lang="de-DE" sz="1300" dirty="0" err="1">
                  <a:latin typeface="+mn-lt"/>
                </a:rPr>
                <a:t>Markets</a:t>
              </a:r>
              <a:r>
                <a:rPr lang="de-DE" sz="1300" dirty="0">
                  <a:latin typeface="+mn-lt"/>
                </a:rPr>
                <a:t>, </a:t>
              </a:r>
              <a:r>
                <a:rPr lang="de-DE" sz="1300" dirty="0" err="1">
                  <a:latin typeface="+mn-lt"/>
                </a:rPr>
                <a:t>and</a:t>
              </a:r>
              <a:r>
                <a:rPr lang="de-DE" sz="1300" dirty="0">
                  <a:latin typeface="+mn-lt"/>
                </a:rPr>
                <a:t> Identity)</a:t>
              </a:r>
            </a:p>
          </p:txBody>
        </p:sp>
      </p:grpSp>
      <p:grpSp>
        <p:nvGrpSpPr>
          <p:cNvPr id="33" name="Group 32">
            <a:extLst>
              <a:ext uri="{FF2B5EF4-FFF2-40B4-BE49-F238E27FC236}">
                <a16:creationId xmlns:a16="http://schemas.microsoft.com/office/drawing/2014/main" id="{B9CCA954-339D-4143-9BD8-A3DB98B5EDC6}"/>
              </a:ext>
            </a:extLst>
          </p:cNvPr>
          <p:cNvGrpSpPr/>
          <p:nvPr/>
        </p:nvGrpSpPr>
        <p:grpSpPr>
          <a:xfrm>
            <a:off x="360363" y="4352143"/>
            <a:ext cx="11469238" cy="432000"/>
            <a:chOff x="360363" y="2407240"/>
            <a:chExt cx="11469238" cy="432000"/>
          </a:xfrm>
        </p:grpSpPr>
        <p:sp>
          <p:nvSpPr>
            <p:cNvPr id="34" name="TextBox 33">
              <a:extLst>
                <a:ext uri="{FF2B5EF4-FFF2-40B4-BE49-F238E27FC236}">
                  <a16:creationId xmlns:a16="http://schemas.microsoft.com/office/drawing/2014/main" id="{8D5E1D3F-EE4D-9D42-A0A6-087375A36CF5}"/>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[7]</a:t>
              </a:r>
            </a:p>
          </p:txBody>
        </p:sp>
        <p:sp>
          <p:nvSpPr>
            <p:cNvPr id="35" name="TextBox 34">
              <a:extLst>
                <a:ext uri="{FF2B5EF4-FFF2-40B4-BE49-F238E27FC236}">
                  <a16:creationId xmlns:a16="http://schemas.microsoft.com/office/drawing/2014/main" id="{8BFD9A77-6E7C-844C-AE49-A13538C25C88}"/>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9"/>
                </a:rPr>
                <a:t>https://sprucesystems.medium.com/spruce-developer-update-2-484368f87ee9</a:t>
              </a:r>
              <a:r>
                <a:rPr lang="de-DE" sz="1300" dirty="0">
                  <a:latin typeface="+mn-lt"/>
                </a:rPr>
                <a:t> (</a:t>
              </a:r>
              <a:r>
                <a:rPr lang="de-DE" sz="1300" dirty="0" err="1">
                  <a:latin typeface="+mn-lt"/>
                </a:rPr>
                <a:t>Spruce</a:t>
              </a:r>
              <a:r>
                <a:rPr lang="de-DE" sz="1300" dirty="0">
                  <a:latin typeface="+mn-lt"/>
                </a:rPr>
                <a:t> Systems Blog on Medium – </a:t>
              </a:r>
              <a:r>
                <a:rPr lang="de-DE" sz="1300" dirty="0" err="1">
                  <a:latin typeface="+mn-lt"/>
                </a:rPr>
                <a:t>Spruce</a:t>
              </a:r>
              <a:r>
                <a:rPr lang="de-DE" sz="1300" dirty="0">
                  <a:latin typeface="+mn-lt"/>
                </a:rPr>
                <a:t> Developer Update #2)</a:t>
              </a:r>
            </a:p>
          </p:txBody>
        </p:sp>
      </p:grpSp>
      <p:grpSp>
        <p:nvGrpSpPr>
          <p:cNvPr id="37" name="Group 36">
            <a:extLst>
              <a:ext uri="{FF2B5EF4-FFF2-40B4-BE49-F238E27FC236}">
                <a16:creationId xmlns:a16="http://schemas.microsoft.com/office/drawing/2014/main" id="{6D2420A3-A7A0-5343-AEC2-8F7257E24E94}"/>
              </a:ext>
            </a:extLst>
          </p:cNvPr>
          <p:cNvGrpSpPr/>
          <p:nvPr/>
        </p:nvGrpSpPr>
        <p:grpSpPr>
          <a:xfrm>
            <a:off x="360363" y="5002616"/>
            <a:ext cx="11469238" cy="432000"/>
            <a:chOff x="360363" y="2407240"/>
            <a:chExt cx="11469238" cy="432000"/>
          </a:xfrm>
        </p:grpSpPr>
        <p:sp>
          <p:nvSpPr>
            <p:cNvPr id="38" name="TextBox 37">
              <a:extLst>
                <a:ext uri="{FF2B5EF4-FFF2-40B4-BE49-F238E27FC236}">
                  <a16:creationId xmlns:a16="http://schemas.microsoft.com/office/drawing/2014/main" id="{1F5C7E45-D046-2A4D-A036-978401443E24}"/>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[8]</a:t>
              </a:r>
            </a:p>
          </p:txBody>
        </p:sp>
        <p:sp>
          <p:nvSpPr>
            <p:cNvPr id="39" name="TextBox 38">
              <a:extLst>
                <a:ext uri="{FF2B5EF4-FFF2-40B4-BE49-F238E27FC236}">
                  <a16:creationId xmlns:a16="http://schemas.microsoft.com/office/drawing/2014/main" id="{D378756F-CC27-F348-9A23-BFFF6C7B35E5}"/>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10"/>
                </a:rPr>
                <a:t>https://sprucesystems.medium.com/spruce-joins-the-decentralized-identity-foundation-200bd2948ad0</a:t>
              </a:r>
              <a:r>
                <a:rPr lang="de-DE" sz="1300" dirty="0">
                  <a:latin typeface="+mn-lt"/>
                </a:rPr>
                <a:t> (</a:t>
              </a:r>
              <a:r>
                <a:rPr lang="de-DE" sz="1300" dirty="0" err="1">
                  <a:latin typeface="+mn-lt"/>
                </a:rPr>
                <a:t>Spruce</a:t>
              </a:r>
              <a:r>
                <a:rPr lang="de-DE" sz="1300" dirty="0">
                  <a:latin typeface="+mn-lt"/>
                </a:rPr>
                <a:t> Systems Blog on Medium – </a:t>
              </a:r>
              <a:r>
                <a:rPr lang="de-DE" sz="1300" dirty="0" err="1">
                  <a:latin typeface="+mn-lt"/>
                </a:rPr>
                <a:t>Spruce</a:t>
              </a:r>
              <a:r>
                <a:rPr lang="de-DE" sz="1300" dirty="0">
                  <a:latin typeface="+mn-lt"/>
                </a:rPr>
                <a:t> </a:t>
              </a:r>
              <a:r>
                <a:rPr lang="de-DE" sz="1300" dirty="0" err="1">
                  <a:latin typeface="+mn-lt"/>
                </a:rPr>
                <a:t>Joins</a:t>
              </a:r>
              <a:r>
                <a:rPr lang="de-DE" sz="1300" dirty="0">
                  <a:latin typeface="+mn-lt"/>
                </a:rPr>
                <a:t> </a:t>
              </a:r>
              <a:r>
                <a:rPr lang="de-DE" sz="1300" dirty="0" err="1">
                  <a:latin typeface="+mn-lt"/>
                </a:rPr>
                <a:t>the</a:t>
              </a:r>
              <a:r>
                <a:rPr lang="de-DE" sz="1300" dirty="0">
                  <a:latin typeface="+mn-lt"/>
                </a:rPr>
                <a:t> </a:t>
              </a:r>
              <a:r>
                <a:rPr lang="de-DE" sz="1300" dirty="0" err="1">
                  <a:latin typeface="+mn-lt"/>
                </a:rPr>
                <a:t>Decentralized</a:t>
              </a:r>
              <a:r>
                <a:rPr lang="de-DE" sz="1300" dirty="0">
                  <a:latin typeface="+mn-lt"/>
                </a:rPr>
                <a:t> Identity </a:t>
              </a:r>
              <a:r>
                <a:rPr lang="de-DE" sz="1300" dirty="0" err="1">
                  <a:latin typeface="+mn-lt"/>
                </a:rPr>
                <a:t>Foundation</a:t>
              </a:r>
              <a:r>
                <a:rPr lang="de-DE" sz="1300" dirty="0">
                  <a:latin typeface="+mn-lt"/>
                </a:rPr>
                <a:t>)</a:t>
              </a:r>
            </a:p>
          </p:txBody>
        </p:sp>
      </p:grpSp>
      <p:grpSp>
        <p:nvGrpSpPr>
          <p:cNvPr id="40" name="Group 39">
            <a:extLst>
              <a:ext uri="{FF2B5EF4-FFF2-40B4-BE49-F238E27FC236}">
                <a16:creationId xmlns:a16="http://schemas.microsoft.com/office/drawing/2014/main" id="{26A8A91A-8E53-F140-BD3E-B4D4EF19EE6C}"/>
              </a:ext>
            </a:extLst>
          </p:cNvPr>
          <p:cNvGrpSpPr/>
          <p:nvPr/>
        </p:nvGrpSpPr>
        <p:grpSpPr>
          <a:xfrm>
            <a:off x="360363" y="5654594"/>
            <a:ext cx="11469238" cy="432000"/>
            <a:chOff x="360363" y="2407240"/>
            <a:chExt cx="11469238" cy="432000"/>
          </a:xfrm>
        </p:grpSpPr>
        <p:sp>
          <p:nvSpPr>
            <p:cNvPr id="41" name="TextBox 40">
              <a:extLst>
                <a:ext uri="{FF2B5EF4-FFF2-40B4-BE49-F238E27FC236}">
                  <a16:creationId xmlns:a16="http://schemas.microsoft.com/office/drawing/2014/main" id="{5441D45C-A6A8-2C48-B380-FFB1346F8E71}"/>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[9]</a:t>
              </a:r>
            </a:p>
          </p:txBody>
        </p:sp>
        <p:sp>
          <p:nvSpPr>
            <p:cNvPr id="42" name="TextBox 41">
              <a:extLst>
                <a:ext uri="{FF2B5EF4-FFF2-40B4-BE49-F238E27FC236}">
                  <a16:creationId xmlns:a16="http://schemas.microsoft.com/office/drawing/2014/main" id="{D2B99244-FC5E-F94E-8B4F-61B2CCEA520A}"/>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11"/>
                </a:rPr>
                <a:t>https://sprucesystems.medium.com/spruce-developer-update-3-8565d9a1cf23</a:t>
              </a:r>
              <a:r>
                <a:rPr lang="de-DE" sz="1300" dirty="0">
                  <a:latin typeface="+mn-lt"/>
                </a:rPr>
                <a:t> (</a:t>
              </a:r>
              <a:r>
                <a:rPr lang="de-DE" sz="1300" dirty="0" err="1">
                  <a:latin typeface="+mn-lt"/>
                </a:rPr>
                <a:t>Spruce</a:t>
              </a:r>
              <a:r>
                <a:rPr lang="de-DE" sz="1300" dirty="0">
                  <a:latin typeface="+mn-lt"/>
                </a:rPr>
                <a:t> Systems Blog on Medium – </a:t>
              </a:r>
              <a:r>
                <a:rPr lang="de-DE" sz="1300" dirty="0" err="1">
                  <a:latin typeface="+mn-lt"/>
                </a:rPr>
                <a:t>Spruce</a:t>
              </a:r>
              <a:r>
                <a:rPr lang="de-DE" sz="1300" dirty="0">
                  <a:latin typeface="+mn-lt"/>
                </a:rPr>
                <a:t> Developer Update #3)</a:t>
              </a:r>
            </a:p>
          </p:txBody>
        </p:sp>
      </p:grpSp>
    </p:spTree>
    <p:extLst>
      <p:ext uri="{BB962C8B-B14F-4D97-AF65-F5344CB8AC3E}">
        <p14:creationId xmlns:p14="http://schemas.microsoft.com/office/powerpoint/2010/main" val="262606865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 (2/3):</a:t>
            </a:r>
            <a:br>
              <a:rPr lang="en-DE" dirty="0"/>
            </a:br>
            <a:r>
              <a:rPr lang="en-DE" dirty="0"/>
              <a:t>SSIs on Tezos: Spruce Systems</a:t>
            </a:r>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123</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29" name="Group 28">
            <a:extLst>
              <a:ext uri="{FF2B5EF4-FFF2-40B4-BE49-F238E27FC236}">
                <a16:creationId xmlns:a16="http://schemas.microsoft.com/office/drawing/2014/main" id="{108CFDAA-E0D4-6A4D-A270-351702592DA0}"/>
              </a:ext>
            </a:extLst>
          </p:cNvPr>
          <p:cNvGrpSpPr/>
          <p:nvPr/>
        </p:nvGrpSpPr>
        <p:grpSpPr>
          <a:xfrm>
            <a:off x="360363" y="883066"/>
            <a:ext cx="11469238" cy="215900"/>
            <a:chOff x="360363" y="883066"/>
            <a:chExt cx="11469238" cy="2159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[10]</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3"/>
                </a:rPr>
                <a:t>https://did-tezos-draft.spruceid.com/</a:t>
              </a:r>
              <a:r>
                <a:rPr lang="de-DE" sz="1300" dirty="0">
                  <a:latin typeface="+mn-lt"/>
                </a:rPr>
                <a:t> (W3C – </a:t>
              </a:r>
              <a:r>
                <a:rPr lang="de-DE" sz="1300" dirty="0" err="1">
                  <a:latin typeface="+mn-lt"/>
                </a:rPr>
                <a:t>Tezos</a:t>
              </a:r>
              <a:r>
                <a:rPr lang="de-DE" sz="1300" dirty="0">
                  <a:latin typeface="+mn-lt"/>
                </a:rPr>
                <a:t> DID </a:t>
              </a:r>
              <a:r>
                <a:rPr lang="de-DE" sz="1300" dirty="0" err="1">
                  <a:latin typeface="+mn-lt"/>
                </a:rPr>
                <a:t>Method</a:t>
              </a:r>
              <a:r>
                <a:rPr lang="de-DE" sz="1300" dirty="0">
                  <a:latin typeface="+mn-lt"/>
                </a:rPr>
                <a:t> </a:t>
              </a:r>
              <a:r>
                <a:rPr lang="de-DE" sz="1300" dirty="0" err="1">
                  <a:latin typeface="+mn-lt"/>
                </a:rPr>
                <a:t>Specification</a:t>
              </a:r>
              <a:r>
                <a:rPr lang="de-DE" sz="1300" dirty="0">
                  <a:latin typeface="+mn-lt"/>
                </a:rPr>
                <a:t>)</a:t>
              </a:r>
            </a:p>
          </p:txBody>
        </p:sp>
      </p:grpSp>
      <p:grpSp>
        <p:nvGrpSpPr>
          <p:cNvPr id="16" name="Group 15">
            <a:extLst>
              <a:ext uri="{FF2B5EF4-FFF2-40B4-BE49-F238E27FC236}">
                <a16:creationId xmlns:a16="http://schemas.microsoft.com/office/drawing/2014/main" id="{19B25345-74C6-6A4C-9DAE-447EFB5D012C}"/>
              </a:ext>
            </a:extLst>
          </p:cNvPr>
          <p:cNvGrpSpPr/>
          <p:nvPr/>
        </p:nvGrpSpPr>
        <p:grpSpPr>
          <a:xfrm>
            <a:off x="360363" y="1318495"/>
            <a:ext cx="11469238" cy="432000"/>
            <a:chOff x="360363" y="1318495"/>
            <a:chExt cx="11469238" cy="432000"/>
          </a:xfrm>
        </p:grpSpPr>
        <p:sp>
          <p:nvSpPr>
            <p:cNvPr id="10" name="TextBox 9">
              <a:extLst>
                <a:ext uri="{FF2B5EF4-FFF2-40B4-BE49-F238E27FC236}">
                  <a16:creationId xmlns:a16="http://schemas.microsoft.com/office/drawing/2014/main" id="{5B28E14D-C09C-6440-A670-257B8C4E7CA7}"/>
                </a:ext>
              </a:extLst>
            </p:cNvPr>
            <p:cNvSpPr txBox="1"/>
            <p:nvPr/>
          </p:nvSpPr>
          <p:spPr>
            <a:xfrm>
              <a:off x="360363" y="131849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[11]</a:t>
              </a:r>
            </a:p>
          </p:txBody>
        </p:sp>
        <p:sp>
          <p:nvSpPr>
            <p:cNvPr id="11" name="TextBox 10">
              <a:extLst>
                <a:ext uri="{FF2B5EF4-FFF2-40B4-BE49-F238E27FC236}">
                  <a16:creationId xmlns:a16="http://schemas.microsoft.com/office/drawing/2014/main" id="{02038C78-0D2D-1646-B042-ACA9356D52BA}"/>
                </a:ext>
              </a:extLst>
            </p:cNvPr>
            <p:cNvSpPr txBox="1"/>
            <p:nvPr/>
          </p:nvSpPr>
          <p:spPr>
            <a:xfrm>
              <a:off x="881309" y="1318495"/>
              <a:ext cx="10948292" cy="4320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4"/>
                </a:rPr>
                <a:t>https://sprucesystems.medium.com/introducing-didkit-an-identity-toolkit-e0dfa292f53d</a:t>
              </a:r>
              <a:r>
                <a:rPr lang="de-DE" sz="1300" dirty="0">
                  <a:latin typeface="+mn-lt"/>
                </a:rPr>
                <a:t> (</a:t>
              </a:r>
              <a:r>
                <a:rPr lang="de-DE" sz="1300" dirty="0" err="1">
                  <a:latin typeface="+mn-lt"/>
                </a:rPr>
                <a:t>Spruce</a:t>
              </a:r>
              <a:r>
                <a:rPr lang="de-DE" sz="1300" dirty="0">
                  <a:latin typeface="+mn-lt"/>
                </a:rPr>
                <a:t> Systems Blog on Medium – </a:t>
              </a:r>
              <a:r>
                <a:rPr lang="de-DE" sz="1300" dirty="0" err="1">
                  <a:latin typeface="+mn-lt"/>
                </a:rPr>
                <a:t>Introducing</a:t>
              </a:r>
              <a:r>
                <a:rPr lang="de-DE" sz="1300" dirty="0">
                  <a:latin typeface="+mn-lt"/>
                </a:rPr>
                <a:t> </a:t>
              </a:r>
              <a:r>
                <a:rPr lang="de-DE" sz="1300" dirty="0" err="1">
                  <a:latin typeface="+mn-lt"/>
                </a:rPr>
                <a:t>DIDKit</a:t>
              </a:r>
              <a:r>
                <a:rPr lang="de-DE" sz="1300" dirty="0">
                  <a:latin typeface="+mn-lt"/>
                </a:rPr>
                <a:t>)</a:t>
              </a:r>
            </a:p>
          </p:txBody>
        </p:sp>
      </p:grpSp>
      <p:grpSp>
        <p:nvGrpSpPr>
          <p:cNvPr id="5" name="Group 4">
            <a:extLst>
              <a:ext uri="{FF2B5EF4-FFF2-40B4-BE49-F238E27FC236}">
                <a16:creationId xmlns:a16="http://schemas.microsoft.com/office/drawing/2014/main" id="{BED8D0A8-1106-4B43-9565-3B094CFCE314}"/>
              </a:ext>
            </a:extLst>
          </p:cNvPr>
          <p:cNvGrpSpPr/>
          <p:nvPr/>
        </p:nvGrpSpPr>
        <p:grpSpPr>
          <a:xfrm>
            <a:off x="360363" y="1965034"/>
            <a:ext cx="11469238" cy="432000"/>
            <a:chOff x="360363" y="2407240"/>
            <a:chExt cx="11469238" cy="432000"/>
          </a:xfrm>
        </p:grpSpPr>
        <p:sp>
          <p:nvSpPr>
            <p:cNvPr id="14" name="TextBox 13">
              <a:extLst>
                <a:ext uri="{FF2B5EF4-FFF2-40B4-BE49-F238E27FC236}">
                  <a16:creationId xmlns:a16="http://schemas.microsoft.com/office/drawing/2014/main" id="{5AAF40EF-0A18-C343-90FE-9EF8A9169E66}"/>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[12]</a:t>
              </a:r>
            </a:p>
          </p:txBody>
        </p:sp>
        <p:sp>
          <p:nvSpPr>
            <p:cNvPr id="15" name="TextBox 14">
              <a:extLst>
                <a:ext uri="{FF2B5EF4-FFF2-40B4-BE49-F238E27FC236}">
                  <a16:creationId xmlns:a16="http://schemas.microsoft.com/office/drawing/2014/main" id="{8B36B23F-E108-5C46-B77D-28EFE26B4862}"/>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5"/>
                </a:rPr>
                <a:t>https://sprucesystems.medium.com/spruce-developer-update-4-cd6472c58fe1</a:t>
              </a:r>
              <a:r>
                <a:rPr lang="de-DE" sz="1300" dirty="0">
                  <a:latin typeface="+mn-lt"/>
                </a:rPr>
                <a:t> (</a:t>
              </a:r>
              <a:r>
                <a:rPr lang="de-DE" sz="1300" dirty="0" err="1">
                  <a:latin typeface="+mn-lt"/>
                </a:rPr>
                <a:t>Spruce</a:t>
              </a:r>
              <a:r>
                <a:rPr lang="de-DE" sz="1300" dirty="0">
                  <a:latin typeface="+mn-lt"/>
                </a:rPr>
                <a:t> Systems Blog on Medium – </a:t>
              </a:r>
              <a:r>
                <a:rPr lang="de-DE" sz="1300" dirty="0" err="1">
                  <a:latin typeface="+mn-lt"/>
                </a:rPr>
                <a:t>Spruce</a:t>
              </a:r>
              <a:r>
                <a:rPr lang="de-DE" sz="1300" dirty="0">
                  <a:latin typeface="+mn-lt"/>
                </a:rPr>
                <a:t> Developer Update #4)</a:t>
              </a:r>
            </a:p>
          </p:txBody>
        </p:sp>
      </p:grpSp>
      <p:grpSp>
        <p:nvGrpSpPr>
          <p:cNvPr id="18" name="Group 17">
            <a:extLst>
              <a:ext uri="{FF2B5EF4-FFF2-40B4-BE49-F238E27FC236}">
                <a16:creationId xmlns:a16="http://schemas.microsoft.com/office/drawing/2014/main" id="{136F6C22-0797-FE42-B4D0-864158139713}"/>
              </a:ext>
            </a:extLst>
          </p:cNvPr>
          <p:cNvGrpSpPr/>
          <p:nvPr/>
        </p:nvGrpSpPr>
        <p:grpSpPr>
          <a:xfrm>
            <a:off x="360363" y="2617715"/>
            <a:ext cx="11469238" cy="432000"/>
            <a:chOff x="360363" y="2407240"/>
            <a:chExt cx="11469238" cy="432000"/>
          </a:xfrm>
        </p:grpSpPr>
        <p:sp>
          <p:nvSpPr>
            <p:cNvPr id="19" name="TextBox 18">
              <a:extLst>
                <a:ext uri="{FF2B5EF4-FFF2-40B4-BE49-F238E27FC236}">
                  <a16:creationId xmlns:a16="http://schemas.microsoft.com/office/drawing/2014/main" id="{097D093A-1E8E-294F-99AE-D6EF11D10003}"/>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[13]</a:t>
              </a:r>
            </a:p>
          </p:txBody>
        </p:sp>
        <p:sp>
          <p:nvSpPr>
            <p:cNvPr id="20" name="TextBox 19">
              <a:extLst>
                <a:ext uri="{FF2B5EF4-FFF2-40B4-BE49-F238E27FC236}">
                  <a16:creationId xmlns:a16="http://schemas.microsoft.com/office/drawing/2014/main" id="{281D3B01-54CC-8043-A5F6-1BBE6CE7C48E}"/>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6"/>
                </a:rPr>
                <a:t>https://sprucesystems.medium.com/spruce-developer-update-5-86d6f517a220</a:t>
              </a:r>
              <a:r>
                <a:rPr lang="de-DE" sz="1300" dirty="0">
                  <a:latin typeface="+mn-lt"/>
                </a:rPr>
                <a:t> (</a:t>
              </a:r>
              <a:r>
                <a:rPr lang="de-DE" sz="1300" dirty="0" err="1">
                  <a:latin typeface="+mn-lt"/>
                </a:rPr>
                <a:t>Spruce</a:t>
              </a:r>
              <a:r>
                <a:rPr lang="de-DE" sz="1300" dirty="0">
                  <a:latin typeface="+mn-lt"/>
                </a:rPr>
                <a:t> Systems Blog on Medium – </a:t>
              </a:r>
              <a:r>
                <a:rPr lang="de-DE" sz="1300" dirty="0" err="1">
                  <a:latin typeface="+mn-lt"/>
                </a:rPr>
                <a:t>Spruce</a:t>
              </a:r>
              <a:r>
                <a:rPr lang="de-DE" sz="1300" dirty="0">
                  <a:latin typeface="+mn-lt"/>
                </a:rPr>
                <a:t> Developer Update #5)</a:t>
              </a:r>
            </a:p>
          </p:txBody>
        </p:sp>
      </p:grpSp>
      <p:grpSp>
        <p:nvGrpSpPr>
          <p:cNvPr id="25" name="Group 24">
            <a:extLst>
              <a:ext uri="{FF2B5EF4-FFF2-40B4-BE49-F238E27FC236}">
                <a16:creationId xmlns:a16="http://schemas.microsoft.com/office/drawing/2014/main" id="{CA209430-8F87-864B-9E94-FC1B5154E946}"/>
              </a:ext>
            </a:extLst>
          </p:cNvPr>
          <p:cNvGrpSpPr/>
          <p:nvPr/>
        </p:nvGrpSpPr>
        <p:grpSpPr>
          <a:xfrm>
            <a:off x="360363" y="3269254"/>
            <a:ext cx="11469238" cy="432000"/>
            <a:chOff x="360363" y="2407240"/>
            <a:chExt cx="11469238" cy="432000"/>
          </a:xfrm>
        </p:grpSpPr>
        <p:sp>
          <p:nvSpPr>
            <p:cNvPr id="26" name="TextBox 25">
              <a:extLst>
                <a:ext uri="{FF2B5EF4-FFF2-40B4-BE49-F238E27FC236}">
                  <a16:creationId xmlns:a16="http://schemas.microsoft.com/office/drawing/2014/main" id="{6BE2CA68-ADE5-1943-81FA-0647F9B01419}"/>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[14]</a:t>
              </a:r>
            </a:p>
          </p:txBody>
        </p:sp>
        <p:sp>
          <p:nvSpPr>
            <p:cNvPr id="27" name="TextBox 26">
              <a:extLst>
                <a:ext uri="{FF2B5EF4-FFF2-40B4-BE49-F238E27FC236}">
                  <a16:creationId xmlns:a16="http://schemas.microsoft.com/office/drawing/2014/main" id="{8DDB987F-8EBD-2945-99B9-58F0F969824B}"/>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7"/>
                </a:rPr>
                <a:t>https://sprucesystems.medium.com/spruce-developer-update-6-d9e692a13668</a:t>
              </a:r>
              <a:r>
                <a:rPr lang="de-DE" sz="1300" dirty="0">
                  <a:latin typeface="+mn-lt"/>
                </a:rPr>
                <a:t> (</a:t>
              </a:r>
              <a:r>
                <a:rPr lang="de-DE" sz="1300" dirty="0" err="1">
                  <a:latin typeface="+mn-lt"/>
                </a:rPr>
                <a:t>Spruce</a:t>
              </a:r>
              <a:r>
                <a:rPr lang="de-DE" sz="1300" dirty="0">
                  <a:latin typeface="+mn-lt"/>
                </a:rPr>
                <a:t> Systems Blog on Medium – </a:t>
              </a:r>
              <a:r>
                <a:rPr lang="de-DE" sz="1300" dirty="0" err="1">
                  <a:latin typeface="+mn-lt"/>
                </a:rPr>
                <a:t>Spruce</a:t>
              </a:r>
              <a:r>
                <a:rPr lang="de-DE" sz="1300" dirty="0">
                  <a:latin typeface="+mn-lt"/>
                </a:rPr>
                <a:t> Developer Update #6)</a:t>
              </a:r>
            </a:p>
          </p:txBody>
        </p:sp>
      </p:grpSp>
      <p:grpSp>
        <p:nvGrpSpPr>
          <p:cNvPr id="28" name="Group 27">
            <a:extLst>
              <a:ext uri="{FF2B5EF4-FFF2-40B4-BE49-F238E27FC236}">
                <a16:creationId xmlns:a16="http://schemas.microsoft.com/office/drawing/2014/main" id="{09F5DF66-4D81-064A-8B6C-5B0F86BBA673}"/>
              </a:ext>
            </a:extLst>
          </p:cNvPr>
          <p:cNvGrpSpPr/>
          <p:nvPr/>
        </p:nvGrpSpPr>
        <p:grpSpPr>
          <a:xfrm>
            <a:off x="360363" y="3917568"/>
            <a:ext cx="11469238" cy="216050"/>
            <a:chOff x="360363" y="2407240"/>
            <a:chExt cx="11469238" cy="216050"/>
          </a:xfrm>
        </p:grpSpPr>
        <p:sp>
          <p:nvSpPr>
            <p:cNvPr id="30" name="TextBox 29">
              <a:extLst>
                <a:ext uri="{FF2B5EF4-FFF2-40B4-BE49-F238E27FC236}">
                  <a16:creationId xmlns:a16="http://schemas.microsoft.com/office/drawing/2014/main" id="{D9473642-7E07-364E-A051-5B8401DC2948}"/>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[15]</a:t>
              </a:r>
            </a:p>
          </p:txBody>
        </p:sp>
        <p:sp>
          <p:nvSpPr>
            <p:cNvPr id="31" name="TextBox 30">
              <a:extLst>
                <a:ext uri="{FF2B5EF4-FFF2-40B4-BE49-F238E27FC236}">
                  <a16:creationId xmlns:a16="http://schemas.microsoft.com/office/drawing/2014/main" id="{1103E3B4-3780-8644-84EE-7F4F42574C58}"/>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8"/>
                </a:rPr>
                <a:t>https://sprucesystems.medium.com/credible-v0-1-is-live-6d81a50b7967</a:t>
              </a:r>
              <a:r>
                <a:rPr lang="de-DE" sz="1300" dirty="0">
                  <a:latin typeface="+mn-lt"/>
                </a:rPr>
                <a:t> (</a:t>
              </a:r>
              <a:r>
                <a:rPr lang="de-DE" sz="1300" dirty="0" err="1">
                  <a:latin typeface="+mn-lt"/>
                </a:rPr>
                <a:t>Spruce</a:t>
              </a:r>
              <a:r>
                <a:rPr lang="de-DE" sz="1300" dirty="0">
                  <a:latin typeface="+mn-lt"/>
                </a:rPr>
                <a:t> Systems Blog on Medium – </a:t>
              </a:r>
              <a:r>
                <a:rPr lang="de-DE" sz="1300" dirty="0" err="1">
                  <a:latin typeface="+mn-lt"/>
                </a:rPr>
                <a:t>Credible</a:t>
              </a:r>
              <a:r>
                <a:rPr lang="de-DE" sz="1300" dirty="0">
                  <a:latin typeface="+mn-lt"/>
                </a:rPr>
                <a:t> v1.0 </a:t>
              </a:r>
              <a:r>
                <a:rPr lang="de-DE" sz="1300" dirty="0" err="1">
                  <a:latin typeface="+mn-lt"/>
                </a:rPr>
                <a:t>is</a:t>
              </a:r>
              <a:r>
                <a:rPr lang="de-DE" sz="1300" dirty="0">
                  <a:latin typeface="+mn-lt"/>
                </a:rPr>
                <a:t> Live)</a:t>
              </a:r>
            </a:p>
          </p:txBody>
        </p:sp>
      </p:grpSp>
      <p:grpSp>
        <p:nvGrpSpPr>
          <p:cNvPr id="33" name="Group 32">
            <a:extLst>
              <a:ext uri="{FF2B5EF4-FFF2-40B4-BE49-F238E27FC236}">
                <a16:creationId xmlns:a16="http://schemas.microsoft.com/office/drawing/2014/main" id="{B9CCA954-339D-4143-9BD8-A3DB98B5EDC6}"/>
              </a:ext>
            </a:extLst>
          </p:cNvPr>
          <p:cNvGrpSpPr/>
          <p:nvPr/>
        </p:nvGrpSpPr>
        <p:grpSpPr>
          <a:xfrm>
            <a:off x="360363" y="4349882"/>
            <a:ext cx="11469238" cy="432000"/>
            <a:chOff x="360363" y="2407240"/>
            <a:chExt cx="11469238" cy="432000"/>
          </a:xfrm>
        </p:grpSpPr>
        <p:sp>
          <p:nvSpPr>
            <p:cNvPr id="34" name="TextBox 33">
              <a:extLst>
                <a:ext uri="{FF2B5EF4-FFF2-40B4-BE49-F238E27FC236}">
                  <a16:creationId xmlns:a16="http://schemas.microsoft.com/office/drawing/2014/main" id="{8D5E1D3F-EE4D-9D42-A0A6-087375A36CF5}"/>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[16]</a:t>
              </a:r>
            </a:p>
          </p:txBody>
        </p:sp>
        <p:sp>
          <p:nvSpPr>
            <p:cNvPr id="35" name="TextBox 34">
              <a:extLst>
                <a:ext uri="{FF2B5EF4-FFF2-40B4-BE49-F238E27FC236}">
                  <a16:creationId xmlns:a16="http://schemas.microsoft.com/office/drawing/2014/main" id="{8BFD9A77-6E7C-844C-AE49-A13538C25C88}"/>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9"/>
                </a:rPr>
                <a:t>https://sprucesystems.medium.com/decentralized-identity-with-the-tezos-did-method-d9cf6676dd64</a:t>
              </a:r>
              <a:r>
                <a:rPr lang="de-DE" sz="1300" dirty="0">
                  <a:latin typeface="+mn-lt"/>
                </a:rPr>
                <a:t> (</a:t>
              </a:r>
              <a:r>
                <a:rPr lang="de-DE" sz="1300" dirty="0" err="1">
                  <a:latin typeface="+mn-lt"/>
                </a:rPr>
                <a:t>Spruce</a:t>
              </a:r>
              <a:r>
                <a:rPr lang="de-DE" sz="1300" dirty="0">
                  <a:latin typeface="+mn-lt"/>
                </a:rPr>
                <a:t> Systems Blog on Medium – </a:t>
              </a:r>
              <a:r>
                <a:rPr lang="de-DE" sz="1300" dirty="0" err="1">
                  <a:latin typeface="+mn-lt"/>
                </a:rPr>
                <a:t>Decentralized</a:t>
              </a:r>
              <a:r>
                <a:rPr lang="de-DE" sz="1300" dirty="0">
                  <a:latin typeface="+mn-lt"/>
                </a:rPr>
                <a:t> Identity </a:t>
              </a:r>
              <a:r>
                <a:rPr lang="de-DE" sz="1300" dirty="0" err="1">
                  <a:latin typeface="+mn-lt"/>
                </a:rPr>
                <a:t>with</a:t>
              </a:r>
              <a:r>
                <a:rPr lang="de-DE" sz="1300" dirty="0">
                  <a:latin typeface="+mn-lt"/>
                </a:rPr>
                <a:t> </a:t>
              </a:r>
              <a:r>
                <a:rPr lang="de-DE" sz="1300" dirty="0" err="1">
                  <a:latin typeface="+mn-lt"/>
                </a:rPr>
                <a:t>the</a:t>
              </a:r>
              <a:r>
                <a:rPr lang="de-DE" sz="1300" dirty="0">
                  <a:latin typeface="+mn-lt"/>
                </a:rPr>
                <a:t> </a:t>
              </a:r>
              <a:r>
                <a:rPr lang="de-DE" sz="1300" dirty="0" err="1">
                  <a:latin typeface="+mn-lt"/>
                </a:rPr>
                <a:t>Tezos</a:t>
              </a:r>
              <a:r>
                <a:rPr lang="de-DE" sz="1300" dirty="0">
                  <a:latin typeface="+mn-lt"/>
                </a:rPr>
                <a:t> DID </a:t>
              </a:r>
              <a:r>
                <a:rPr lang="de-DE" sz="1300" dirty="0" err="1">
                  <a:latin typeface="+mn-lt"/>
                </a:rPr>
                <a:t>Method</a:t>
              </a:r>
              <a:r>
                <a:rPr lang="de-DE" sz="1300" dirty="0">
                  <a:latin typeface="+mn-lt"/>
                </a:rPr>
                <a:t>)</a:t>
              </a:r>
            </a:p>
          </p:txBody>
        </p:sp>
      </p:grpSp>
      <p:grpSp>
        <p:nvGrpSpPr>
          <p:cNvPr id="37" name="Group 36">
            <a:extLst>
              <a:ext uri="{FF2B5EF4-FFF2-40B4-BE49-F238E27FC236}">
                <a16:creationId xmlns:a16="http://schemas.microsoft.com/office/drawing/2014/main" id="{6D2420A3-A7A0-5343-AEC2-8F7257E24E94}"/>
              </a:ext>
            </a:extLst>
          </p:cNvPr>
          <p:cNvGrpSpPr/>
          <p:nvPr/>
        </p:nvGrpSpPr>
        <p:grpSpPr>
          <a:xfrm>
            <a:off x="360363" y="5000299"/>
            <a:ext cx="11469238" cy="432000"/>
            <a:chOff x="360363" y="2407240"/>
            <a:chExt cx="11469238" cy="432000"/>
          </a:xfrm>
        </p:grpSpPr>
        <p:sp>
          <p:nvSpPr>
            <p:cNvPr id="38" name="TextBox 37">
              <a:extLst>
                <a:ext uri="{FF2B5EF4-FFF2-40B4-BE49-F238E27FC236}">
                  <a16:creationId xmlns:a16="http://schemas.microsoft.com/office/drawing/2014/main" id="{1F5C7E45-D046-2A4D-A036-978401443E24}"/>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[17]</a:t>
              </a:r>
            </a:p>
          </p:txBody>
        </p:sp>
        <p:sp>
          <p:nvSpPr>
            <p:cNvPr id="39" name="TextBox 38">
              <a:extLst>
                <a:ext uri="{FF2B5EF4-FFF2-40B4-BE49-F238E27FC236}">
                  <a16:creationId xmlns:a16="http://schemas.microsoft.com/office/drawing/2014/main" id="{D378756F-CC27-F348-9A23-BFFF6C7B35E5}"/>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10"/>
                </a:rPr>
                <a:t>https://sprucesystems.medium.com/spruce-developer-update-7-5fe6776f25bb</a:t>
              </a:r>
              <a:r>
                <a:rPr lang="de-DE" sz="1300" dirty="0">
                  <a:latin typeface="+mn-lt"/>
                </a:rPr>
                <a:t> (</a:t>
              </a:r>
              <a:r>
                <a:rPr lang="de-DE" sz="1300" dirty="0" err="1">
                  <a:latin typeface="+mn-lt"/>
                </a:rPr>
                <a:t>Spruce</a:t>
              </a:r>
              <a:r>
                <a:rPr lang="de-DE" sz="1300" dirty="0">
                  <a:latin typeface="+mn-lt"/>
                </a:rPr>
                <a:t> Systems Blog on Medium – </a:t>
              </a:r>
              <a:r>
                <a:rPr lang="de-DE" sz="1300" dirty="0" err="1">
                  <a:latin typeface="+mn-lt"/>
                </a:rPr>
                <a:t>Spruce</a:t>
              </a:r>
              <a:r>
                <a:rPr lang="de-DE" sz="1300" dirty="0">
                  <a:latin typeface="+mn-lt"/>
                </a:rPr>
                <a:t> Developer Update #7)</a:t>
              </a:r>
            </a:p>
          </p:txBody>
        </p:sp>
      </p:grpSp>
      <p:grpSp>
        <p:nvGrpSpPr>
          <p:cNvPr id="40" name="Group 39">
            <a:extLst>
              <a:ext uri="{FF2B5EF4-FFF2-40B4-BE49-F238E27FC236}">
                <a16:creationId xmlns:a16="http://schemas.microsoft.com/office/drawing/2014/main" id="{26A8A91A-8E53-F140-BD3E-B4D4EF19EE6C}"/>
              </a:ext>
            </a:extLst>
          </p:cNvPr>
          <p:cNvGrpSpPr/>
          <p:nvPr/>
        </p:nvGrpSpPr>
        <p:grpSpPr>
          <a:xfrm>
            <a:off x="360363" y="5656130"/>
            <a:ext cx="11469238" cy="432000"/>
            <a:chOff x="360363" y="2407240"/>
            <a:chExt cx="11469238" cy="432000"/>
          </a:xfrm>
        </p:grpSpPr>
        <p:sp>
          <p:nvSpPr>
            <p:cNvPr id="41" name="TextBox 40">
              <a:extLst>
                <a:ext uri="{FF2B5EF4-FFF2-40B4-BE49-F238E27FC236}">
                  <a16:creationId xmlns:a16="http://schemas.microsoft.com/office/drawing/2014/main" id="{5441D45C-A6A8-2C48-B380-FFB1346F8E71}"/>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[18]</a:t>
              </a:r>
            </a:p>
          </p:txBody>
        </p:sp>
        <p:sp>
          <p:nvSpPr>
            <p:cNvPr id="42" name="TextBox 41">
              <a:extLst>
                <a:ext uri="{FF2B5EF4-FFF2-40B4-BE49-F238E27FC236}">
                  <a16:creationId xmlns:a16="http://schemas.microsoft.com/office/drawing/2014/main" id="{D2B99244-FC5E-F94E-8B4F-61B2CCEA520A}"/>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11"/>
                </a:rPr>
                <a:t>https://sprucesystems.medium.com/spruce-developer-update-8-70f04e95a5d4</a:t>
              </a:r>
              <a:r>
                <a:rPr lang="de-DE" sz="1300" dirty="0">
                  <a:latin typeface="+mn-lt"/>
                </a:rPr>
                <a:t> (</a:t>
              </a:r>
              <a:r>
                <a:rPr lang="de-DE" sz="1300" dirty="0" err="1">
                  <a:latin typeface="+mn-lt"/>
                </a:rPr>
                <a:t>Spruce</a:t>
              </a:r>
              <a:r>
                <a:rPr lang="de-DE" sz="1300" dirty="0">
                  <a:latin typeface="+mn-lt"/>
                </a:rPr>
                <a:t> Systems Blog on Medium – </a:t>
              </a:r>
              <a:r>
                <a:rPr lang="de-DE" sz="1300" dirty="0" err="1">
                  <a:latin typeface="+mn-lt"/>
                </a:rPr>
                <a:t>Spruce</a:t>
              </a:r>
              <a:r>
                <a:rPr lang="de-DE" sz="1300" dirty="0">
                  <a:latin typeface="+mn-lt"/>
                </a:rPr>
                <a:t> Developer Update #8)</a:t>
              </a:r>
            </a:p>
          </p:txBody>
        </p:sp>
      </p:grpSp>
    </p:spTree>
    <p:extLst>
      <p:ext uri="{BB962C8B-B14F-4D97-AF65-F5344CB8AC3E}">
        <p14:creationId xmlns:p14="http://schemas.microsoft.com/office/powerpoint/2010/main" val="143804247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 (3/3):</a:t>
            </a:r>
            <a:br>
              <a:rPr lang="en-DE" dirty="0"/>
            </a:br>
            <a:r>
              <a:rPr lang="en-DE" dirty="0"/>
              <a:t>SSIs on Tezos: Spruce Systems</a:t>
            </a:r>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124</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29" name="Group 28">
            <a:extLst>
              <a:ext uri="{FF2B5EF4-FFF2-40B4-BE49-F238E27FC236}">
                <a16:creationId xmlns:a16="http://schemas.microsoft.com/office/drawing/2014/main" id="{108CFDAA-E0D4-6A4D-A270-351702592DA0}"/>
              </a:ext>
            </a:extLst>
          </p:cNvPr>
          <p:cNvGrpSpPr/>
          <p:nvPr/>
        </p:nvGrpSpPr>
        <p:grpSpPr>
          <a:xfrm>
            <a:off x="360363" y="883066"/>
            <a:ext cx="11469238" cy="432000"/>
            <a:chOff x="360363" y="883066"/>
            <a:chExt cx="11469238" cy="4320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[19]</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4320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3"/>
                </a:rPr>
                <a:t>https://sprucesystems.medium.com/announcing-tezos-profiles-own-and-control-your-creator-identity-ec0eddf9706d</a:t>
              </a:r>
              <a:r>
                <a:rPr lang="de-DE" sz="1300" dirty="0">
                  <a:latin typeface="+mn-lt"/>
                </a:rPr>
                <a:t> (</a:t>
              </a:r>
              <a:r>
                <a:rPr lang="de-DE" sz="1300" dirty="0" err="1">
                  <a:latin typeface="+mn-lt"/>
                </a:rPr>
                <a:t>Spruce</a:t>
              </a:r>
              <a:r>
                <a:rPr lang="de-DE" sz="1300" dirty="0">
                  <a:latin typeface="+mn-lt"/>
                </a:rPr>
                <a:t> Systems Blog on Medium – </a:t>
              </a:r>
              <a:r>
                <a:rPr lang="de-DE" sz="1300" dirty="0" err="1">
                  <a:latin typeface="+mn-lt"/>
                </a:rPr>
                <a:t>Announcing</a:t>
              </a:r>
              <a:r>
                <a:rPr lang="de-DE" sz="1300" dirty="0">
                  <a:latin typeface="+mn-lt"/>
                </a:rPr>
                <a:t> </a:t>
              </a:r>
              <a:r>
                <a:rPr lang="de-DE" sz="1300" dirty="0" err="1">
                  <a:latin typeface="+mn-lt"/>
                </a:rPr>
                <a:t>Tezos</a:t>
              </a:r>
              <a:r>
                <a:rPr lang="de-DE" sz="1300" dirty="0">
                  <a:latin typeface="+mn-lt"/>
                </a:rPr>
                <a:t> </a:t>
              </a:r>
              <a:r>
                <a:rPr lang="de-DE" sz="1300" dirty="0" err="1">
                  <a:latin typeface="+mn-lt"/>
                </a:rPr>
                <a:t>Profiles</a:t>
              </a:r>
              <a:r>
                <a:rPr lang="de-DE" sz="1300" dirty="0">
                  <a:latin typeface="+mn-lt"/>
                </a:rPr>
                <a:t>)</a:t>
              </a:r>
            </a:p>
          </p:txBody>
        </p:sp>
      </p:grpSp>
      <p:grpSp>
        <p:nvGrpSpPr>
          <p:cNvPr id="16" name="Group 15">
            <a:extLst>
              <a:ext uri="{FF2B5EF4-FFF2-40B4-BE49-F238E27FC236}">
                <a16:creationId xmlns:a16="http://schemas.microsoft.com/office/drawing/2014/main" id="{19B25345-74C6-6A4C-9DAE-447EFB5D012C}"/>
              </a:ext>
            </a:extLst>
          </p:cNvPr>
          <p:cNvGrpSpPr/>
          <p:nvPr/>
        </p:nvGrpSpPr>
        <p:grpSpPr>
          <a:xfrm>
            <a:off x="360363" y="1526124"/>
            <a:ext cx="11469238" cy="432000"/>
            <a:chOff x="360363" y="1318495"/>
            <a:chExt cx="11469238" cy="432000"/>
          </a:xfrm>
        </p:grpSpPr>
        <p:sp>
          <p:nvSpPr>
            <p:cNvPr id="10" name="TextBox 9">
              <a:extLst>
                <a:ext uri="{FF2B5EF4-FFF2-40B4-BE49-F238E27FC236}">
                  <a16:creationId xmlns:a16="http://schemas.microsoft.com/office/drawing/2014/main" id="{5B28E14D-C09C-6440-A670-257B8C4E7CA7}"/>
                </a:ext>
              </a:extLst>
            </p:cNvPr>
            <p:cNvSpPr txBox="1"/>
            <p:nvPr/>
          </p:nvSpPr>
          <p:spPr>
            <a:xfrm>
              <a:off x="360363" y="131849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[20]</a:t>
              </a:r>
            </a:p>
          </p:txBody>
        </p:sp>
        <p:sp>
          <p:nvSpPr>
            <p:cNvPr id="11" name="TextBox 10">
              <a:extLst>
                <a:ext uri="{FF2B5EF4-FFF2-40B4-BE49-F238E27FC236}">
                  <a16:creationId xmlns:a16="http://schemas.microsoft.com/office/drawing/2014/main" id="{02038C78-0D2D-1646-B042-ACA9356D52BA}"/>
                </a:ext>
              </a:extLst>
            </p:cNvPr>
            <p:cNvSpPr txBox="1"/>
            <p:nvPr/>
          </p:nvSpPr>
          <p:spPr>
            <a:xfrm>
              <a:off x="881309" y="1318495"/>
              <a:ext cx="10948292" cy="4320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4"/>
                </a:rPr>
                <a:t>https://sprucesystems.medium.com/spruce-developer-update-9-7211c666efce</a:t>
              </a:r>
              <a:r>
                <a:rPr lang="de-DE" sz="1300" dirty="0">
                  <a:latin typeface="+mn-lt"/>
                </a:rPr>
                <a:t> (</a:t>
              </a:r>
              <a:r>
                <a:rPr lang="de-DE" sz="1300" dirty="0" err="1">
                  <a:latin typeface="+mn-lt"/>
                </a:rPr>
                <a:t>Spruce</a:t>
              </a:r>
              <a:r>
                <a:rPr lang="de-DE" sz="1300" dirty="0">
                  <a:latin typeface="+mn-lt"/>
                </a:rPr>
                <a:t> Systems Blog on Medium – </a:t>
              </a:r>
              <a:r>
                <a:rPr lang="de-DE" sz="1300" dirty="0" err="1">
                  <a:latin typeface="+mn-lt"/>
                </a:rPr>
                <a:t>Spruce</a:t>
              </a:r>
              <a:r>
                <a:rPr lang="de-DE" sz="1300" dirty="0">
                  <a:latin typeface="+mn-lt"/>
                </a:rPr>
                <a:t> Developer Update #9)</a:t>
              </a:r>
            </a:p>
          </p:txBody>
        </p:sp>
      </p:grpSp>
      <p:grpSp>
        <p:nvGrpSpPr>
          <p:cNvPr id="5" name="Group 4">
            <a:extLst>
              <a:ext uri="{FF2B5EF4-FFF2-40B4-BE49-F238E27FC236}">
                <a16:creationId xmlns:a16="http://schemas.microsoft.com/office/drawing/2014/main" id="{BED8D0A8-1106-4B43-9565-3B094CFCE314}"/>
              </a:ext>
            </a:extLst>
          </p:cNvPr>
          <p:cNvGrpSpPr/>
          <p:nvPr/>
        </p:nvGrpSpPr>
        <p:grpSpPr>
          <a:xfrm>
            <a:off x="360363" y="2172663"/>
            <a:ext cx="11469238" cy="432000"/>
            <a:chOff x="360363" y="2407240"/>
            <a:chExt cx="11469238" cy="432000"/>
          </a:xfrm>
        </p:grpSpPr>
        <p:sp>
          <p:nvSpPr>
            <p:cNvPr id="14" name="TextBox 13">
              <a:extLst>
                <a:ext uri="{FF2B5EF4-FFF2-40B4-BE49-F238E27FC236}">
                  <a16:creationId xmlns:a16="http://schemas.microsoft.com/office/drawing/2014/main" id="{5AAF40EF-0A18-C343-90FE-9EF8A9169E66}"/>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[21]</a:t>
              </a:r>
            </a:p>
          </p:txBody>
        </p:sp>
        <p:sp>
          <p:nvSpPr>
            <p:cNvPr id="15" name="TextBox 14">
              <a:extLst>
                <a:ext uri="{FF2B5EF4-FFF2-40B4-BE49-F238E27FC236}">
                  <a16:creationId xmlns:a16="http://schemas.microsoft.com/office/drawing/2014/main" id="{8B36B23F-E108-5C46-B77D-28EFE26B4862}"/>
                </a:ext>
              </a:extLst>
            </p:cNvPr>
            <p:cNvSpPr txBox="1"/>
            <p:nvPr/>
          </p:nvSpPr>
          <p:spPr>
            <a:xfrm>
              <a:off x="881309" y="2407240"/>
              <a:ext cx="10948292" cy="4320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5"/>
                </a:rPr>
                <a:t>https://sprucesystems.medium.com/spruce-developer-update-10-9babe565efe9</a:t>
              </a:r>
              <a:r>
                <a:rPr lang="de-DE" sz="1300" dirty="0">
                  <a:latin typeface="+mn-lt"/>
                </a:rPr>
                <a:t> (</a:t>
              </a:r>
              <a:r>
                <a:rPr lang="de-DE" sz="1300" dirty="0" err="1">
                  <a:latin typeface="+mn-lt"/>
                </a:rPr>
                <a:t>Spruce</a:t>
              </a:r>
              <a:r>
                <a:rPr lang="de-DE" sz="1300" dirty="0">
                  <a:latin typeface="+mn-lt"/>
                </a:rPr>
                <a:t> Systems Blog on Medium – </a:t>
              </a:r>
              <a:r>
                <a:rPr lang="de-DE" sz="1300" dirty="0" err="1">
                  <a:latin typeface="+mn-lt"/>
                </a:rPr>
                <a:t>Spruce</a:t>
              </a:r>
              <a:r>
                <a:rPr lang="de-DE" sz="1300" dirty="0">
                  <a:latin typeface="+mn-lt"/>
                </a:rPr>
                <a:t> Developer Update #10)</a:t>
              </a:r>
            </a:p>
          </p:txBody>
        </p:sp>
      </p:grpSp>
    </p:spTree>
    <p:extLst>
      <p:ext uri="{BB962C8B-B14F-4D97-AF65-F5344CB8AC3E}">
        <p14:creationId xmlns:p14="http://schemas.microsoft.com/office/powerpoint/2010/main" val="4815976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a:t>
            </a:r>
            <a:br>
              <a:rPr lang="en-DE" dirty="0"/>
            </a:br>
            <a:r>
              <a:rPr lang="en-DE" dirty="0"/>
              <a:t>SSIs on Tezos: Tezos Profiles</a:t>
            </a:r>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125</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29" name="Group 28">
            <a:extLst>
              <a:ext uri="{FF2B5EF4-FFF2-40B4-BE49-F238E27FC236}">
                <a16:creationId xmlns:a16="http://schemas.microsoft.com/office/drawing/2014/main" id="{108CFDAA-E0D4-6A4D-A270-351702592DA0}"/>
              </a:ext>
            </a:extLst>
          </p:cNvPr>
          <p:cNvGrpSpPr/>
          <p:nvPr/>
        </p:nvGrpSpPr>
        <p:grpSpPr>
          <a:xfrm>
            <a:off x="360363" y="883066"/>
            <a:ext cx="11469238" cy="432000"/>
            <a:chOff x="360363" y="883066"/>
            <a:chExt cx="11469238" cy="4320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4320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3"/>
                </a:rPr>
                <a:t>https://sprucesystems.medium.com/announcing-tezos-profiles-own-and-control-your-creator-identity-ec0eddf9706d</a:t>
              </a:r>
              <a:r>
                <a:rPr lang="de-DE" sz="1300" dirty="0">
                  <a:latin typeface="+mn-lt"/>
                </a:rPr>
                <a:t> (</a:t>
              </a:r>
              <a:r>
                <a:rPr lang="de-DE" sz="1300" dirty="0" err="1">
                  <a:latin typeface="+mn-lt"/>
                </a:rPr>
                <a:t>Spruce</a:t>
              </a:r>
              <a:r>
                <a:rPr lang="de-DE" sz="1300" dirty="0">
                  <a:latin typeface="+mn-lt"/>
                </a:rPr>
                <a:t> Systems Blog on Medium – </a:t>
              </a:r>
              <a:r>
                <a:rPr lang="de-DE" sz="1300" dirty="0" err="1">
                  <a:latin typeface="+mn-lt"/>
                </a:rPr>
                <a:t>Announcing</a:t>
              </a:r>
              <a:r>
                <a:rPr lang="de-DE" sz="1300" dirty="0">
                  <a:latin typeface="+mn-lt"/>
                </a:rPr>
                <a:t> </a:t>
              </a:r>
              <a:r>
                <a:rPr lang="de-DE" sz="1300" dirty="0" err="1">
                  <a:latin typeface="+mn-lt"/>
                </a:rPr>
                <a:t>Tezos</a:t>
              </a:r>
              <a:r>
                <a:rPr lang="de-DE" sz="1300" dirty="0">
                  <a:latin typeface="+mn-lt"/>
                </a:rPr>
                <a:t> </a:t>
              </a:r>
              <a:r>
                <a:rPr lang="de-DE" sz="1300" dirty="0" err="1">
                  <a:latin typeface="+mn-lt"/>
                </a:rPr>
                <a:t>Profiles</a:t>
              </a:r>
              <a:r>
                <a:rPr lang="de-DE" sz="1300" dirty="0">
                  <a:latin typeface="+mn-lt"/>
                </a:rPr>
                <a:t>)</a:t>
              </a:r>
            </a:p>
          </p:txBody>
        </p:sp>
      </p:grpSp>
      <p:grpSp>
        <p:nvGrpSpPr>
          <p:cNvPr id="16" name="Group 15">
            <a:extLst>
              <a:ext uri="{FF2B5EF4-FFF2-40B4-BE49-F238E27FC236}">
                <a16:creationId xmlns:a16="http://schemas.microsoft.com/office/drawing/2014/main" id="{19B25345-74C6-6A4C-9DAE-447EFB5D012C}"/>
              </a:ext>
            </a:extLst>
          </p:cNvPr>
          <p:cNvGrpSpPr/>
          <p:nvPr/>
        </p:nvGrpSpPr>
        <p:grpSpPr>
          <a:xfrm>
            <a:off x="360363" y="1526124"/>
            <a:ext cx="11469238" cy="432000"/>
            <a:chOff x="360363" y="1318495"/>
            <a:chExt cx="11469238" cy="432000"/>
          </a:xfrm>
        </p:grpSpPr>
        <p:sp>
          <p:nvSpPr>
            <p:cNvPr id="10" name="TextBox 9">
              <a:extLst>
                <a:ext uri="{FF2B5EF4-FFF2-40B4-BE49-F238E27FC236}">
                  <a16:creationId xmlns:a16="http://schemas.microsoft.com/office/drawing/2014/main" id="{5B28E14D-C09C-6440-A670-257B8C4E7CA7}"/>
                </a:ext>
              </a:extLst>
            </p:cNvPr>
            <p:cNvSpPr txBox="1"/>
            <p:nvPr/>
          </p:nvSpPr>
          <p:spPr>
            <a:xfrm>
              <a:off x="360363" y="131849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11" name="TextBox 10">
              <a:extLst>
                <a:ext uri="{FF2B5EF4-FFF2-40B4-BE49-F238E27FC236}">
                  <a16:creationId xmlns:a16="http://schemas.microsoft.com/office/drawing/2014/main" id="{02038C78-0D2D-1646-B042-ACA9356D52BA}"/>
                </a:ext>
              </a:extLst>
            </p:cNvPr>
            <p:cNvSpPr txBox="1"/>
            <p:nvPr/>
          </p:nvSpPr>
          <p:spPr>
            <a:xfrm>
              <a:off x="881309" y="1318495"/>
              <a:ext cx="10948292" cy="4320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4"/>
                </a:rPr>
                <a:t>https://sprucesystems.medium.com/announcing-the-tezos-profiles-alpha-launch-7e889de2f6c3</a:t>
              </a:r>
              <a:r>
                <a:rPr lang="de-DE" sz="1300" dirty="0">
                  <a:latin typeface="+mn-lt"/>
                </a:rPr>
                <a:t> (</a:t>
              </a:r>
              <a:r>
                <a:rPr lang="de-DE" sz="1300" dirty="0" err="1">
                  <a:latin typeface="+mn-lt"/>
                </a:rPr>
                <a:t>Spruce</a:t>
              </a:r>
              <a:r>
                <a:rPr lang="de-DE" sz="1300" dirty="0">
                  <a:latin typeface="+mn-lt"/>
                </a:rPr>
                <a:t> Systems Blog on Medium – </a:t>
              </a:r>
              <a:r>
                <a:rPr lang="de-DE" sz="1300" dirty="0" err="1">
                  <a:latin typeface="+mn-lt"/>
                </a:rPr>
                <a:t>Announcing</a:t>
              </a:r>
              <a:r>
                <a:rPr lang="de-DE" sz="1300" dirty="0">
                  <a:latin typeface="+mn-lt"/>
                </a:rPr>
                <a:t> </a:t>
              </a:r>
              <a:r>
                <a:rPr lang="de-DE" sz="1300" dirty="0" err="1">
                  <a:latin typeface="+mn-lt"/>
                </a:rPr>
                <a:t>the</a:t>
              </a:r>
              <a:r>
                <a:rPr lang="de-DE" sz="1300" dirty="0">
                  <a:latin typeface="+mn-lt"/>
                </a:rPr>
                <a:t> </a:t>
              </a:r>
              <a:r>
                <a:rPr lang="de-DE" sz="1300" dirty="0" err="1">
                  <a:latin typeface="+mn-lt"/>
                </a:rPr>
                <a:t>Tezos</a:t>
              </a:r>
              <a:r>
                <a:rPr lang="de-DE" sz="1300" dirty="0">
                  <a:latin typeface="+mn-lt"/>
                </a:rPr>
                <a:t> </a:t>
              </a:r>
              <a:r>
                <a:rPr lang="de-DE" sz="1300" dirty="0" err="1">
                  <a:latin typeface="+mn-lt"/>
                </a:rPr>
                <a:t>Profiles</a:t>
              </a:r>
              <a:r>
                <a:rPr lang="de-DE" sz="1300" dirty="0">
                  <a:latin typeface="+mn-lt"/>
                </a:rPr>
                <a:t> Alpha Launch)</a:t>
              </a:r>
            </a:p>
          </p:txBody>
        </p:sp>
      </p:grpSp>
      <p:grpSp>
        <p:nvGrpSpPr>
          <p:cNvPr id="5" name="Group 4">
            <a:extLst>
              <a:ext uri="{FF2B5EF4-FFF2-40B4-BE49-F238E27FC236}">
                <a16:creationId xmlns:a16="http://schemas.microsoft.com/office/drawing/2014/main" id="{BED8D0A8-1106-4B43-9565-3B094CFCE314}"/>
              </a:ext>
            </a:extLst>
          </p:cNvPr>
          <p:cNvGrpSpPr/>
          <p:nvPr/>
        </p:nvGrpSpPr>
        <p:grpSpPr>
          <a:xfrm>
            <a:off x="360363" y="2172663"/>
            <a:ext cx="11469238" cy="216050"/>
            <a:chOff x="360363" y="2407240"/>
            <a:chExt cx="11469238" cy="216050"/>
          </a:xfrm>
        </p:grpSpPr>
        <p:sp>
          <p:nvSpPr>
            <p:cNvPr id="14" name="TextBox 13">
              <a:extLst>
                <a:ext uri="{FF2B5EF4-FFF2-40B4-BE49-F238E27FC236}">
                  <a16:creationId xmlns:a16="http://schemas.microsoft.com/office/drawing/2014/main" id="{5AAF40EF-0A18-C343-90FE-9EF8A9169E66}"/>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15" name="TextBox 14">
              <a:extLst>
                <a:ext uri="{FF2B5EF4-FFF2-40B4-BE49-F238E27FC236}">
                  <a16:creationId xmlns:a16="http://schemas.microsoft.com/office/drawing/2014/main" id="{8B36B23F-E108-5C46-B77D-28EFE26B4862}"/>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de-DE" sz="1300" dirty="0">
                  <a:latin typeface="+mn-lt"/>
                  <a:hlinkClick r:id="rId5"/>
                </a:rPr>
                <a:t>https://tzprofiles.com/</a:t>
              </a:r>
              <a:r>
                <a:rPr lang="de-DE" sz="1300" dirty="0">
                  <a:latin typeface="+mn-lt"/>
                </a:rPr>
                <a:t> (</a:t>
              </a:r>
              <a:r>
                <a:rPr lang="de-DE" sz="1300" dirty="0" err="1">
                  <a:latin typeface="+mn-lt"/>
                </a:rPr>
                <a:t>Tezos</a:t>
              </a:r>
              <a:r>
                <a:rPr lang="de-DE" sz="1300" dirty="0">
                  <a:latin typeface="+mn-lt"/>
                </a:rPr>
                <a:t> </a:t>
              </a:r>
              <a:r>
                <a:rPr lang="de-DE" sz="1300" dirty="0" err="1">
                  <a:latin typeface="+mn-lt"/>
                </a:rPr>
                <a:t>Profiles</a:t>
              </a:r>
              <a:r>
                <a:rPr lang="de-DE" sz="1300" dirty="0">
                  <a:latin typeface="+mn-lt"/>
                </a:rPr>
                <a:t>)</a:t>
              </a:r>
            </a:p>
          </p:txBody>
        </p:sp>
      </p:grpSp>
      <p:grpSp>
        <p:nvGrpSpPr>
          <p:cNvPr id="18" name="Group 17">
            <a:extLst>
              <a:ext uri="{FF2B5EF4-FFF2-40B4-BE49-F238E27FC236}">
                <a16:creationId xmlns:a16="http://schemas.microsoft.com/office/drawing/2014/main" id="{3AC6321B-70FF-4B46-80DD-6472BD665C1F}"/>
              </a:ext>
            </a:extLst>
          </p:cNvPr>
          <p:cNvGrpSpPr/>
          <p:nvPr/>
        </p:nvGrpSpPr>
        <p:grpSpPr>
          <a:xfrm>
            <a:off x="360363" y="2603202"/>
            <a:ext cx="11469238" cy="216050"/>
            <a:chOff x="360363" y="2407240"/>
            <a:chExt cx="11469238" cy="216050"/>
          </a:xfrm>
        </p:grpSpPr>
        <p:sp>
          <p:nvSpPr>
            <p:cNvPr id="19" name="TextBox 18">
              <a:extLst>
                <a:ext uri="{FF2B5EF4-FFF2-40B4-BE49-F238E27FC236}">
                  <a16:creationId xmlns:a16="http://schemas.microsoft.com/office/drawing/2014/main" id="{CDAC327E-622E-474E-9C81-340D1B8A8DE6}"/>
                </a:ext>
              </a:extLst>
            </p:cNvPr>
            <p:cNvSpPr txBox="1"/>
            <p:nvPr/>
          </p:nvSpPr>
          <p:spPr>
            <a:xfrm>
              <a:off x="360363" y="2407390"/>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20" name="TextBox 19">
              <a:extLst>
                <a:ext uri="{FF2B5EF4-FFF2-40B4-BE49-F238E27FC236}">
                  <a16:creationId xmlns:a16="http://schemas.microsoft.com/office/drawing/2014/main" id="{64DBD80B-E4D3-AE4A-8916-A45D545B59C3}"/>
                </a:ext>
              </a:extLst>
            </p:cNvPr>
            <p:cNvSpPr txBox="1"/>
            <p:nvPr/>
          </p:nvSpPr>
          <p:spPr>
            <a:xfrm>
              <a:off x="881309" y="2407240"/>
              <a:ext cx="10948292" cy="216000"/>
            </a:xfrm>
            <a:prstGeom prst="rect">
              <a:avLst/>
            </a:prstGeom>
            <a:noFill/>
          </p:spPr>
          <p:txBody>
            <a:bodyPr wrap="square" lIns="72000" tIns="0" rIns="72000" bIns="0" rtlCol="0">
              <a:noAutofit/>
            </a:bodyPr>
            <a:lstStyle/>
            <a:p>
              <a:pPr>
                <a:spcBef>
                  <a:spcPts val="300"/>
                </a:spcBef>
                <a:spcAft>
                  <a:spcPts val="100"/>
                </a:spcAft>
              </a:pPr>
              <a:r>
                <a:rPr lang="de-DE" sz="1300" dirty="0">
                  <a:hlinkClick r:id="rId6"/>
                </a:rPr>
                <a:t>https://github.com/spruceid/tzprofiles</a:t>
              </a:r>
              <a:r>
                <a:rPr lang="de-DE" sz="1300" dirty="0"/>
                <a:t> (</a:t>
              </a:r>
              <a:r>
                <a:rPr lang="de-DE" sz="1300" dirty="0" err="1"/>
                <a:t>Github</a:t>
              </a:r>
              <a:r>
                <a:rPr lang="de-DE" sz="1300" dirty="0"/>
                <a:t> </a:t>
              </a:r>
              <a:r>
                <a:rPr lang="de-DE" sz="1300" dirty="0" err="1"/>
                <a:t>Spruce</a:t>
              </a:r>
              <a:r>
                <a:rPr lang="de-DE" sz="1300" dirty="0"/>
                <a:t> - </a:t>
              </a:r>
              <a:r>
                <a:rPr lang="de-DE" sz="1300" dirty="0" err="1"/>
                <a:t>Tezos</a:t>
              </a:r>
              <a:r>
                <a:rPr lang="de-DE" sz="1300" dirty="0"/>
                <a:t> </a:t>
              </a:r>
              <a:r>
                <a:rPr lang="de-DE" sz="1300" dirty="0" err="1"/>
                <a:t>Profiles</a:t>
              </a:r>
              <a:r>
                <a:rPr lang="de-DE" sz="1300" dirty="0"/>
                <a:t> Source Code)</a:t>
              </a:r>
            </a:p>
          </p:txBody>
        </p:sp>
      </p:grpSp>
    </p:spTree>
    <p:extLst>
      <p:ext uri="{BB962C8B-B14F-4D97-AF65-F5344CB8AC3E}">
        <p14:creationId xmlns:p14="http://schemas.microsoft.com/office/powerpoint/2010/main" val="38166533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a:t>
            </a:r>
            <a:br>
              <a:rPr lang="en-DE" dirty="0"/>
            </a:br>
            <a:r>
              <a:rPr lang="en-DE" dirty="0"/>
              <a:t>THE ENVITED ECOSYSTEM: What is ENVITED’s Goal?</a:t>
            </a:r>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126</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dirty="0"/>
              <a:t>2021-11-22</a:t>
            </a:r>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29" name="Group 28">
            <a:extLst>
              <a:ext uri="{FF2B5EF4-FFF2-40B4-BE49-F238E27FC236}">
                <a16:creationId xmlns:a16="http://schemas.microsoft.com/office/drawing/2014/main" id="{108CFDAA-E0D4-6A4D-A270-351702592DA0}"/>
              </a:ext>
            </a:extLst>
          </p:cNvPr>
          <p:cNvGrpSpPr/>
          <p:nvPr/>
        </p:nvGrpSpPr>
        <p:grpSpPr>
          <a:xfrm>
            <a:off x="360363" y="883066"/>
            <a:ext cx="11469238" cy="216000"/>
            <a:chOff x="360363" y="883066"/>
            <a:chExt cx="11469238" cy="2160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6000"/>
            </a:xfrm>
            <a:prstGeom prst="rect">
              <a:avLst/>
            </a:prstGeom>
            <a:noFill/>
          </p:spPr>
          <p:txBody>
            <a:bodyPr wrap="square" lIns="72000" tIns="0" rIns="72000" bIns="0" rtlCol="0">
              <a:noAutofit/>
            </a:bodyPr>
            <a:lstStyle/>
            <a:p>
              <a:pPr>
                <a:spcBef>
                  <a:spcPts val="300"/>
                </a:spcBef>
                <a:spcAft>
                  <a:spcPts val="100"/>
                </a:spcAft>
              </a:pPr>
              <a:r>
                <a:rPr lang="de-DE" sz="1300" dirty="0">
                  <a:solidFill>
                    <a:srgbClr val="4876A0"/>
                  </a:solidFill>
                  <a:latin typeface="+mn-lt"/>
                  <a:hlinkClick r:id="rId3">
                    <a:extLst>
                      <a:ext uri="{A12FA001-AC4F-418D-AE19-62706E023703}">
                        <ahyp:hlinkClr xmlns:ahyp="http://schemas.microsoft.com/office/drawing/2018/hyperlinkcolor" val="tx"/>
                      </a:ext>
                    </a:extLst>
                  </a:hlinkClick>
                </a:rPr>
                <a:t>https://envited.market</a:t>
              </a:r>
              <a:r>
                <a:rPr lang="de-DE" sz="1300" dirty="0">
                  <a:latin typeface="+mn-lt"/>
                  <a:hlinkClick r:id="rId3">
                    <a:extLst>
                      <a:ext uri="{A12FA001-AC4F-418D-AE19-62706E023703}">
                        <ahyp:hlinkClr xmlns:ahyp="http://schemas.microsoft.com/office/drawing/2018/hyperlinkcolor" val="tx"/>
                      </a:ext>
                    </a:extLst>
                  </a:hlinkClick>
                </a:rPr>
                <a:t>/</a:t>
              </a:r>
              <a:r>
                <a:rPr lang="de-DE" sz="1300" dirty="0">
                  <a:latin typeface="+mn-lt"/>
                </a:rPr>
                <a:t> (ENVITED </a:t>
              </a:r>
              <a:r>
                <a:rPr lang="de-DE" sz="1300" dirty="0" err="1">
                  <a:latin typeface="+mn-lt"/>
                </a:rPr>
                <a:t>website</a:t>
              </a:r>
              <a:r>
                <a:rPr lang="de-DE" sz="1300" dirty="0">
                  <a:latin typeface="+mn-lt"/>
                </a:rPr>
                <a:t>)</a:t>
              </a:r>
            </a:p>
          </p:txBody>
        </p:sp>
      </p:grpSp>
      <p:grpSp>
        <p:nvGrpSpPr>
          <p:cNvPr id="16" name="Group 15">
            <a:extLst>
              <a:ext uri="{FF2B5EF4-FFF2-40B4-BE49-F238E27FC236}">
                <a16:creationId xmlns:a16="http://schemas.microsoft.com/office/drawing/2014/main" id="{19B25345-74C6-6A4C-9DAE-447EFB5D012C}"/>
              </a:ext>
            </a:extLst>
          </p:cNvPr>
          <p:cNvGrpSpPr/>
          <p:nvPr/>
        </p:nvGrpSpPr>
        <p:grpSpPr>
          <a:xfrm>
            <a:off x="360363" y="1312395"/>
            <a:ext cx="11469238" cy="216000"/>
            <a:chOff x="360363" y="1318495"/>
            <a:chExt cx="11469238" cy="216000"/>
          </a:xfrm>
        </p:grpSpPr>
        <p:sp>
          <p:nvSpPr>
            <p:cNvPr id="10" name="TextBox 9">
              <a:extLst>
                <a:ext uri="{FF2B5EF4-FFF2-40B4-BE49-F238E27FC236}">
                  <a16:creationId xmlns:a16="http://schemas.microsoft.com/office/drawing/2014/main" id="{5B28E14D-C09C-6440-A670-257B8C4E7CA7}"/>
                </a:ext>
              </a:extLst>
            </p:cNvPr>
            <p:cNvSpPr txBox="1"/>
            <p:nvPr/>
          </p:nvSpPr>
          <p:spPr>
            <a:xfrm>
              <a:off x="360363" y="131849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11" name="TextBox 10">
              <a:extLst>
                <a:ext uri="{FF2B5EF4-FFF2-40B4-BE49-F238E27FC236}">
                  <a16:creationId xmlns:a16="http://schemas.microsoft.com/office/drawing/2014/main" id="{02038C78-0D2D-1646-B042-ACA9356D52BA}"/>
                </a:ext>
              </a:extLst>
            </p:cNvPr>
            <p:cNvSpPr txBox="1"/>
            <p:nvPr/>
          </p:nvSpPr>
          <p:spPr>
            <a:xfrm>
              <a:off x="881309" y="1318495"/>
              <a:ext cx="10948292" cy="216000"/>
            </a:xfrm>
            <a:prstGeom prst="rect">
              <a:avLst/>
            </a:prstGeom>
            <a:noFill/>
          </p:spPr>
          <p:txBody>
            <a:bodyPr wrap="square" lIns="72000" tIns="0" rIns="72000" bIns="0" rtlCol="0">
              <a:noAutofit/>
            </a:bodyPr>
            <a:lstStyle/>
            <a:p>
              <a:pPr>
                <a:spcBef>
                  <a:spcPts val="300"/>
                </a:spcBef>
                <a:spcAft>
                  <a:spcPts val="100"/>
                </a:spcAft>
              </a:pPr>
              <a:r>
                <a:rPr lang="en-GB" sz="1300" dirty="0">
                  <a:solidFill>
                    <a:srgbClr val="4876A0"/>
                  </a:solidFill>
                  <a:latin typeface="+mn-lt"/>
                  <a:hlinkClick r:id="rId4">
                    <a:extLst>
                      <a:ext uri="{A12FA001-AC4F-418D-AE19-62706E023703}">
                        <ahyp:hlinkClr xmlns:ahyp="http://schemas.microsoft.com/office/drawing/2018/hyperlinkcolor" val="tx"/>
                      </a:ext>
                    </a:extLst>
                  </a:hlinkClick>
                </a:rPr>
                <a:t>https://www.asc-s.de/en</a:t>
              </a:r>
              <a:r>
                <a:rPr lang="en-GB" sz="1300" dirty="0">
                  <a:latin typeface="+mn-lt"/>
                  <a:hlinkClick r:id="rId4">
                    <a:extLst>
                      <a:ext uri="{A12FA001-AC4F-418D-AE19-62706E023703}">
                        <ahyp:hlinkClr xmlns:ahyp="http://schemas.microsoft.com/office/drawing/2018/hyperlinkcolor" val="tx"/>
                      </a:ext>
                    </a:extLst>
                  </a:hlinkClick>
                </a:rPr>
                <a:t>/</a:t>
              </a:r>
              <a:r>
                <a:rPr lang="en-GB" sz="1300" dirty="0">
                  <a:latin typeface="+mn-lt"/>
                </a:rPr>
                <a:t> (</a:t>
              </a:r>
              <a:r>
                <a:rPr lang="en-GB" sz="1300" dirty="0" err="1">
                  <a:latin typeface="+mn-lt"/>
                </a:rPr>
                <a:t>asc</a:t>
              </a:r>
              <a:r>
                <a:rPr lang="en-GB" sz="1300" dirty="0">
                  <a:latin typeface="+mn-lt"/>
                </a:rPr>
                <a:t>(s website)</a:t>
              </a:r>
              <a:endParaRPr lang="en-DE" sz="1300" dirty="0">
                <a:latin typeface="+mn-lt"/>
              </a:endParaRPr>
            </a:p>
          </p:txBody>
        </p:sp>
      </p:grpSp>
    </p:spTree>
    <p:extLst>
      <p:ext uri="{BB962C8B-B14F-4D97-AF65-F5344CB8AC3E}">
        <p14:creationId xmlns:p14="http://schemas.microsoft.com/office/powerpoint/2010/main" val="4172947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B8DD241B-2983-4DAD-9763-8646BF7E5220}"/>
              </a:ext>
            </a:extLst>
          </p:cNvPr>
          <p:cNvGraphicFramePr>
            <a:graphicFrameLocks noChangeAspect="1"/>
          </p:cNvGraphicFramePr>
          <p:nvPr>
            <p:custDataLst>
              <p:tags r:id="rId2"/>
            </p:custDataLst>
            <p:extLst>
              <p:ext uri="{D42A27DB-BD31-4B8C-83A1-F6EECF244321}">
                <p14:modId xmlns:p14="http://schemas.microsoft.com/office/powerpoint/2010/main" val="1533367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82"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6F28003C-5FC6-4BFC-8250-0E8A26BE71D8}"/>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Inhaltsplatzhalter 1">
            <a:extLst>
              <a:ext uri="{FF2B5EF4-FFF2-40B4-BE49-F238E27FC236}">
                <a16:creationId xmlns:a16="http://schemas.microsoft.com/office/drawing/2014/main" id="{B4AF7831-E6D7-4402-8B2C-7156F8A55BFA}"/>
              </a:ext>
            </a:extLst>
          </p:cNvPr>
          <p:cNvSpPr>
            <a:spLocks noGrp="1"/>
          </p:cNvSpPr>
          <p:nvPr>
            <p:ph sz="quarter" idx="13"/>
          </p:nvPr>
        </p:nvSpPr>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As an immutable, independent and public ledger, a blockchain enables </a:t>
            </a:r>
            <a:r>
              <a:rPr lang="en-US" sz="1300" b="1" dirty="0">
                <a:latin typeface="Open Sans" panose="020B0606030504020204" pitchFamily="34" charset="0"/>
                <a:ea typeface="Open Sans" panose="020B0606030504020204" pitchFamily="34" charset="0"/>
                <a:cs typeface="Open Sans" panose="020B0606030504020204" pitchFamily="34" charset="0"/>
              </a:rPr>
              <a:t>revocable certificates and credentials</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For certificates to have a value, they must be </a:t>
            </a:r>
            <a:r>
              <a:rPr lang="en-US" sz="1300" b="1" dirty="0">
                <a:latin typeface="Open Sans" panose="020B0606030504020204" pitchFamily="34" charset="0"/>
                <a:ea typeface="Open Sans" panose="020B0606030504020204" pitchFamily="34" charset="0"/>
                <a:cs typeface="Open Sans" panose="020B0606030504020204" pitchFamily="34" charset="0"/>
              </a:rPr>
              <a:t>trustworthy</a:t>
            </a:r>
            <a:r>
              <a:rPr lang="en-US" sz="1300" dirty="0">
                <a:latin typeface="Open Sans" panose="020B0606030504020204" pitchFamily="34" charset="0"/>
                <a:ea typeface="Open Sans" panose="020B0606030504020204" pitchFamily="34" charset="0"/>
                <a:cs typeface="Open Sans" panose="020B0606030504020204" pitchFamily="34" charset="0"/>
              </a:rPr>
              <a:t>. </a:t>
            </a:r>
          </a:p>
          <a:p>
            <a:r>
              <a:rPr lang="en-US" sz="1300" dirty="0">
                <a:latin typeface="Open Sans" panose="020B0606030504020204" pitchFamily="34" charset="0"/>
                <a:ea typeface="Open Sans" panose="020B0606030504020204" pitchFamily="34" charset="0"/>
                <a:cs typeface="Open Sans" panose="020B0606030504020204" pitchFamily="34" charset="0"/>
              </a:rPr>
              <a:t>In particular, it must be (almost) </a:t>
            </a:r>
            <a:r>
              <a:rPr lang="en-US" sz="1300" b="1" dirty="0">
                <a:latin typeface="Open Sans" panose="020B0606030504020204" pitchFamily="34" charset="0"/>
                <a:ea typeface="Open Sans" panose="020B0606030504020204" pitchFamily="34" charset="0"/>
                <a:cs typeface="Open Sans" panose="020B0606030504020204" pitchFamily="34" charset="0"/>
              </a:rPr>
              <a:t>impossible to forge or edit </a:t>
            </a:r>
            <a:r>
              <a:rPr lang="en-US" sz="1300" dirty="0">
                <a:latin typeface="Open Sans" panose="020B0606030504020204" pitchFamily="34" charset="0"/>
                <a:ea typeface="Open Sans" panose="020B0606030504020204" pitchFamily="34" charset="0"/>
                <a:cs typeface="Open Sans" panose="020B0606030504020204" pitchFamily="34" charset="0"/>
              </a:rPr>
              <a:t>the certificate </a:t>
            </a:r>
            <a:r>
              <a:rPr lang="en-US" sz="1300" b="1" dirty="0">
                <a:latin typeface="Open Sans" panose="020B0606030504020204" pitchFamily="34" charset="0"/>
                <a:ea typeface="Open Sans" panose="020B0606030504020204" pitchFamily="34" charset="0"/>
                <a:cs typeface="Open Sans" panose="020B0606030504020204" pitchFamily="34" charset="0"/>
              </a:rPr>
              <a:t>even for its issuer</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If a credential changes, the existing certificate has to be </a:t>
            </a:r>
            <a:r>
              <a:rPr lang="en-US" sz="1300" b="1" dirty="0">
                <a:latin typeface="Open Sans" panose="020B0606030504020204" pitchFamily="34" charset="0"/>
                <a:ea typeface="Open Sans" panose="020B0606030504020204" pitchFamily="34" charset="0"/>
                <a:cs typeface="Open Sans" panose="020B0606030504020204" pitchFamily="34" charset="0"/>
              </a:rPr>
              <a:t>revoked</a:t>
            </a:r>
            <a:r>
              <a:rPr lang="en-US" sz="1300" dirty="0">
                <a:latin typeface="Open Sans" panose="020B0606030504020204" pitchFamily="34" charset="0"/>
                <a:ea typeface="Open Sans" panose="020B0606030504020204" pitchFamily="34" charset="0"/>
                <a:cs typeface="Open Sans" panose="020B0606030504020204" pitchFamily="34" charset="0"/>
              </a:rPr>
              <a:t> (i.e. declared invalid) and – if applicable – a new certificate has to be issued.</a:t>
            </a:r>
          </a:p>
          <a:p>
            <a:r>
              <a:rPr lang="en-US" sz="1300" dirty="0">
                <a:latin typeface="Open Sans" panose="020B0606030504020204" pitchFamily="34" charset="0"/>
                <a:ea typeface="Open Sans" panose="020B0606030504020204" pitchFamily="34" charset="0"/>
                <a:cs typeface="Open Sans" panose="020B0606030504020204" pitchFamily="34" charset="0"/>
              </a:rPr>
              <a:t>The blockchain’s immutability makes certificates </a:t>
            </a:r>
            <a:r>
              <a:rPr lang="en-US" sz="1300" b="1" dirty="0">
                <a:latin typeface="Open Sans" panose="020B0606030504020204" pitchFamily="34" charset="0"/>
                <a:ea typeface="Open Sans" panose="020B0606030504020204" pitchFamily="34" charset="0"/>
                <a:cs typeface="Open Sans" panose="020B0606030504020204" pitchFamily="34" charset="0"/>
              </a:rPr>
              <a:t>forgery resistant </a:t>
            </a:r>
            <a:r>
              <a:rPr lang="en-US" sz="1300" dirty="0">
                <a:latin typeface="Open Sans" panose="020B0606030504020204" pitchFamily="34" charset="0"/>
                <a:ea typeface="Open Sans" panose="020B0606030504020204" pitchFamily="34" charset="0"/>
                <a:cs typeface="Open Sans" panose="020B0606030504020204" pitchFamily="34" charset="0"/>
              </a:rPr>
              <a:t>and – in case of public blockchains – its accessibility enables it to serve as a </a:t>
            </a:r>
            <a:r>
              <a:rPr lang="en-US" sz="1300" b="1" dirty="0">
                <a:latin typeface="Open Sans" panose="020B0606030504020204" pitchFamily="34" charset="0"/>
                <a:ea typeface="Open Sans" panose="020B0606030504020204" pitchFamily="34" charset="0"/>
                <a:cs typeface="Open Sans" panose="020B0606030504020204" pitchFamily="34" charset="0"/>
              </a:rPr>
              <a:t>revocation registry</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To avoid making </a:t>
            </a:r>
            <a:r>
              <a:rPr lang="en-US" sz="1300" b="1" dirty="0">
                <a:latin typeface="Open Sans" panose="020B0606030504020204" pitchFamily="34" charset="0"/>
                <a:ea typeface="Open Sans" panose="020B0606030504020204" pitchFamily="34" charset="0"/>
                <a:cs typeface="Open Sans" panose="020B0606030504020204" pitchFamily="34" charset="0"/>
              </a:rPr>
              <a:t>sensitive information </a:t>
            </a:r>
            <a:r>
              <a:rPr lang="en-US" sz="1300" dirty="0">
                <a:latin typeface="Open Sans" panose="020B0606030504020204" pitchFamily="34" charset="0"/>
                <a:ea typeface="Open Sans" panose="020B0606030504020204" pitchFamily="34" charset="0"/>
                <a:cs typeface="Open Sans" panose="020B0606030504020204" pitchFamily="34" charset="0"/>
              </a:rPr>
              <a:t>publicly available, the certificate issuer can hand out the certificate to its recipient and just </a:t>
            </a:r>
            <a:r>
              <a:rPr lang="en-US" sz="1300" b="1" dirty="0">
                <a:latin typeface="Open Sans" panose="020B0606030504020204" pitchFamily="34" charset="0"/>
                <a:ea typeface="Open Sans" panose="020B0606030504020204" pitchFamily="34" charset="0"/>
                <a:cs typeface="Open Sans" panose="020B0606030504020204" pitchFamily="34" charset="0"/>
              </a:rPr>
              <a:t>register a hash-representation </a:t>
            </a:r>
            <a:r>
              <a:rPr lang="en-US" sz="1300" dirty="0">
                <a:latin typeface="Open Sans" panose="020B0606030504020204" pitchFamily="34" charset="0"/>
                <a:ea typeface="Open Sans" panose="020B0606030504020204" pitchFamily="34" charset="0"/>
                <a:cs typeface="Open Sans" panose="020B0606030504020204" pitchFamily="34" charset="0"/>
              </a:rPr>
              <a:t>(a representation, that is unambiguously linked to the original data but is neither human readable nor allows a reproduction of the original data) on the blockchain.</a:t>
            </a:r>
          </a:p>
          <a:p>
            <a:r>
              <a:rPr lang="en-US" sz="1300" dirty="0">
                <a:latin typeface="Open Sans" panose="020B0606030504020204" pitchFamily="34" charset="0"/>
                <a:ea typeface="Open Sans" panose="020B0606030504020204" pitchFamily="34" charset="0"/>
                <a:cs typeface="Open Sans" panose="020B0606030504020204" pitchFamily="34" charset="0"/>
              </a:rPr>
              <a:t>The recipient can present his human readable version of the certificate to any verifier, who can produce the hash-representation and match it with the one found on the blockchain to </a:t>
            </a:r>
            <a:r>
              <a:rPr lang="en-US" sz="1300" b="1" dirty="0">
                <a:latin typeface="Open Sans" panose="020B0606030504020204" pitchFamily="34" charset="0"/>
                <a:ea typeface="Open Sans" panose="020B0606030504020204" pitchFamily="34" charset="0"/>
                <a:cs typeface="Open Sans" panose="020B0606030504020204" pitchFamily="34" charset="0"/>
              </a:rPr>
              <a:t>verify its authenticity and validity</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To revoke a certificate, the issuer </a:t>
            </a:r>
            <a:r>
              <a:rPr lang="en-US" sz="1300" b="1" dirty="0">
                <a:latin typeface="Open Sans" panose="020B0606030504020204" pitchFamily="34" charset="0"/>
                <a:ea typeface="Open Sans" panose="020B0606030504020204" pitchFamily="34" charset="0"/>
                <a:cs typeface="Open Sans" panose="020B0606030504020204" pitchFamily="34" charset="0"/>
              </a:rPr>
              <a:t>references</a:t>
            </a:r>
            <a:r>
              <a:rPr lang="en-US" sz="1300" dirty="0">
                <a:latin typeface="Open Sans" panose="020B0606030504020204" pitchFamily="34" charset="0"/>
                <a:ea typeface="Open Sans" panose="020B0606030504020204" pitchFamily="34" charset="0"/>
                <a:cs typeface="Open Sans" panose="020B0606030504020204" pitchFamily="34" charset="0"/>
              </a:rPr>
              <a:t> the hash and adds the information that it’s invalid – any future verification then fails.</a:t>
            </a: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a:extLst>
              <a:ext uri="{FF2B5EF4-FFF2-40B4-BE49-F238E27FC236}">
                <a16:creationId xmlns:a16="http://schemas.microsoft.com/office/drawing/2014/main" id="{55434029-A0D8-4BD9-833A-C43EE10111AD}"/>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Why blockchain could be a building block for your problem‘s solution: Revocable certificates</a:t>
            </a:r>
          </a:p>
        </p:txBody>
      </p:sp>
      <p:sp>
        <p:nvSpPr>
          <p:cNvPr id="5" name="Fußzeilenplatzhalter 4">
            <a:extLst>
              <a:ext uri="{FF2B5EF4-FFF2-40B4-BE49-F238E27FC236}">
                <a16:creationId xmlns:a16="http://schemas.microsoft.com/office/drawing/2014/main" id="{CD05B64A-7F74-45C6-8CC3-F58EE618C7A5}"/>
              </a:ext>
            </a:extLst>
          </p:cNvPr>
          <p:cNvSpPr>
            <a:spLocks noGrp="1"/>
          </p:cNvSpPr>
          <p:nvPr>
            <p:ph type="ftr" sz="quarter" idx="3"/>
          </p:nvPr>
        </p:nvSpPr>
        <p:spPr>
          <a:xfrm>
            <a:off x="881309" y="6584951"/>
            <a:ext cx="5012928" cy="215900"/>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
        <p:nvSpPr>
          <p:cNvPr id="6" name="Foliennummernplatzhalter 5">
            <a:extLst>
              <a:ext uri="{FF2B5EF4-FFF2-40B4-BE49-F238E27FC236}">
                <a16:creationId xmlns:a16="http://schemas.microsoft.com/office/drawing/2014/main" id="{A721A923-70B0-4CB6-8F7F-9CED6D04117D}"/>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13</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Datumsplatzhalter 6">
            <a:extLst>
              <a:ext uri="{FF2B5EF4-FFF2-40B4-BE49-F238E27FC236}">
                <a16:creationId xmlns:a16="http://schemas.microsoft.com/office/drawing/2014/main" id="{FA51AFC5-E665-4FF9-A8B0-CEBB8C51A726}"/>
              </a:ext>
            </a:extLst>
          </p:cNvPr>
          <p:cNvSpPr>
            <a:spLocks noGrp="1"/>
          </p:cNvSpPr>
          <p:nvPr>
            <p:ph type="dt" sz="half" idx="2"/>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2021-11-22</a:t>
            </a:r>
          </a:p>
        </p:txBody>
      </p:sp>
      <p:grpSp>
        <p:nvGrpSpPr>
          <p:cNvPr id="33" name="Gruppieren 32">
            <a:extLst>
              <a:ext uri="{FF2B5EF4-FFF2-40B4-BE49-F238E27FC236}">
                <a16:creationId xmlns:a16="http://schemas.microsoft.com/office/drawing/2014/main" id="{507A0DB2-A2CF-48E1-8E3E-632DB65FC7E1}"/>
              </a:ext>
            </a:extLst>
          </p:cNvPr>
          <p:cNvGrpSpPr/>
          <p:nvPr/>
        </p:nvGrpSpPr>
        <p:grpSpPr>
          <a:xfrm>
            <a:off x="6407935" y="3366674"/>
            <a:ext cx="2465811" cy="648889"/>
            <a:chOff x="6629028" y="3233918"/>
            <a:chExt cx="3474766" cy="914400"/>
          </a:xfrm>
        </p:grpSpPr>
        <p:grpSp>
          <p:nvGrpSpPr>
            <p:cNvPr id="12" name="Gruppieren 11">
              <a:extLst>
                <a:ext uri="{FF2B5EF4-FFF2-40B4-BE49-F238E27FC236}">
                  <a16:creationId xmlns:a16="http://schemas.microsoft.com/office/drawing/2014/main" id="{9294CF21-0E0A-4230-95CA-B1A55C33E80E}"/>
                </a:ext>
              </a:extLst>
            </p:cNvPr>
            <p:cNvGrpSpPr/>
            <p:nvPr/>
          </p:nvGrpSpPr>
          <p:grpSpPr>
            <a:xfrm>
              <a:off x="7464189" y="3633533"/>
              <a:ext cx="524260" cy="115171"/>
              <a:chOff x="7588031" y="2811143"/>
              <a:chExt cx="1057877" cy="232397"/>
            </a:xfrm>
          </p:grpSpPr>
          <p:sp>
            <p:nvSpPr>
              <p:cNvPr id="30" name="Rechteck: abgerundete Ecken 29">
                <a:extLst>
                  <a:ext uri="{FF2B5EF4-FFF2-40B4-BE49-F238E27FC236}">
                    <a16:creationId xmlns:a16="http://schemas.microsoft.com/office/drawing/2014/main" id="{D7CF748A-2869-41A1-8428-DDB06863AF87}"/>
                  </a:ext>
                </a:extLst>
              </p:cNvPr>
              <p:cNvSpPr/>
              <p:nvPr/>
            </p:nvSpPr>
            <p:spPr bwMode="gray">
              <a:xfrm>
                <a:off x="7588031"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Rechteck: abgerundete Ecken 30">
                <a:extLst>
                  <a:ext uri="{FF2B5EF4-FFF2-40B4-BE49-F238E27FC236}">
                    <a16:creationId xmlns:a16="http://schemas.microsoft.com/office/drawing/2014/main" id="{DEBE6FA6-20BC-4A88-BBBA-76C5F795300B}"/>
                  </a:ext>
                </a:extLst>
              </p:cNvPr>
              <p:cNvSpPr/>
              <p:nvPr/>
            </p:nvSpPr>
            <p:spPr bwMode="gray">
              <a:xfrm>
                <a:off x="8185315"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Rechteck: abgerundete Ecken 31">
                <a:extLst>
                  <a:ext uri="{FF2B5EF4-FFF2-40B4-BE49-F238E27FC236}">
                    <a16:creationId xmlns:a16="http://schemas.microsoft.com/office/drawing/2014/main" id="{E8B53EBA-F63B-4D38-AF8A-C06D06BFA814}"/>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 name="Gruppieren 12">
              <a:extLst>
                <a:ext uri="{FF2B5EF4-FFF2-40B4-BE49-F238E27FC236}">
                  <a16:creationId xmlns:a16="http://schemas.microsoft.com/office/drawing/2014/main" id="{E1C7305C-63E0-4CC7-9F00-0F1F6BF47B86}"/>
                </a:ext>
              </a:extLst>
            </p:cNvPr>
            <p:cNvGrpSpPr/>
            <p:nvPr/>
          </p:nvGrpSpPr>
          <p:grpSpPr>
            <a:xfrm>
              <a:off x="8744373" y="3633533"/>
              <a:ext cx="524260" cy="115171"/>
              <a:chOff x="7588031" y="2811143"/>
              <a:chExt cx="1057877" cy="232397"/>
            </a:xfrm>
          </p:grpSpPr>
          <p:sp>
            <p:nvSpPr>
              <p:cNvPr id="27" name="Rechteck: abgerundete Ecken 26">
                <a:extLst>
                  <a:ext uri="{FF2B5EF4-FFF2-40B4-BE49-F238E27FC236}">
                    <a16:creationId xmlns:a16="http://schemas.microsoft.com/office/drawing/2014/main" id="{7191BCD8-8FD3-4832-A7CC-ED6600C75467}"/>
                  </a:ext>
                </a:extLst>
              </p:cNvPr>
              <p:cNvSpPr/>
              <p:nvPr/>
            </p:nvSpPr>
            <p:spPr bwMode="gray">
              <a:xfrm>
                <a:off x="7588031"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Rechteck: abgerundete Ecken 27">
                <a:extLst>
                  <a:ext uri="{FF2B5EF4-FFF2-40B4-BE49-F238E27FC236}">
                    <a16:creationId xmlns:a16="http://schemas.microsoft.com/office/drawing/2014/main" id="{27489BE5-F4F5-415C-A3C3-86A06E02D019}"/>
                  </a:ext>
                </a:extLst>
              </p:cNvPr>
              <p:cNvSpPr/>
              <p:nvPr/>
            </p:nvSpPr>
            <p:spPr bwMode="gray">
              <a:xfrm>
                <a:off x="8185315"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hteck: abgerundete Ecken 28">
                <a:extLst>
                  <a:ext uri="{FF2B5EF4-FFF2-40B4-BE49-F238E27FC236}">
                    <a16:creationId xmlns:a16="http://schemas.microsoft.com/office/drawing/2014/main" id="{8BAF37FC-26FF-4016-8A26-6CFF6197A0CD}"/>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3" name="Rechteck 22">
              <a:extLst>
                <a:ext uri="{FF2B5EF4-FFF2-40B4-BE49-F238E27FC236}">
                  <a16:creationId xmlns:a16="http://schemas.microsoft.com/office/drawing/2014/main" id="{60837403-5489-4C2C-8034-771511D7B63C}"/>
                </a:ext>
              </a:extLst>
            </p:cNvPr>
            <p:cNvSpPr/>
            <p:nvPr/>
          </p:nvSpPr>
          <p:spPr bwMode="gray">
            <a:xfrm>
              <a:off x="9189394" y="3233918"/>
              <a:ext cx="914400" cy="9144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hteck 20">
              <a:extLst>
                <a:ext uri="{FF2B5EF4-FFF2-40B4-BE49-F238E27FC236}">
                  <a16:creationId xmlns:a16="http://schemas.microsoft.com/office/drawing/2014/main" id="{7DA73527-EA3A-4F44-A574-BD3014D72763}"/>
                </a:ext>
              </a:extLst>
            </p:cNvPr>
            <p:cNvSpPr/>
            <p:nvPr/>
          </p:nvSpPr>
          <p:spPr bwMode="gray">
            <a:xfrm>
              <a:off x="6629028" y="3233918"/>
              <a:ext cx="914400" cy="9144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hteck 18">
              <a:extLst>
                <a:ext uri="{FF2B5EF4-FFF2-40B4-BE49-F238E27FC236}">
                  <a16:creationId xmlns:a16="http://schemas.microsoft.com/office/drawing/2014/main" id="{5E624A2B-0BD7-496C-87D0-458664382813}"/>
                </a:ext>
              </a:extLst>
            </p:cNvPr>
            <p:cNvSpPr/>
            <p:nvPr/>
          </p:nvSpPr>
          <p:spPr bwMode="gray">
            <a:xfrm>
              <a:off x="7909211" y="3233918"/>
              <a:ext cx="914400" cy="9144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5" name="Gruppieren 34">
            <a:extLst>
              <a:ext uri="{FF2B5EF4-FFF2-40B4-BE49-F238E27FC236}">
                <a16:creationId xmlns:a16="http://schemas.microsoft.com/office/drawing/2014/main" id="{45F72040-ED64-4385-8BB4-2E9AEC0A8926}"/>
              </a:ext>
            </a:extLst>
          </p:cNvPr>
          <p:cNvGrpSpPr/>
          <p:nvPr/>
        </p:nvGrpSpPr>
        <p:grpSpPr>
          <a:xfrm>
            <a:off x="8817515" y="3650254"/>
            <a:ext cx="372033" cy="81729"/>
            <a:chOff x="7588031" y="2811143"/>
            <a:chExt cx="1057877" cy="232397"/>
          </a:xfrm>
        </p:grpSpPr>
        <p:sp>
          <p:nvSpPr>
            <p:cNvPr id="49" name="Rechteck: abgerundete Ecken 48">
              <a:extLst>
                <a:ext uri="{FF2B5EF4-FFF2-40B4-BE49-F238E27FC236}">
                  <a16:creationId xmlns:a16="http://schemas.microsoft.com/office/drawing/2014/main" id="{B645D7EE-90DF-45F4-A7F9-ECF8FD68DD9E}"/>
                </a:ext>
              </a:extLst>
            </p:cNvPr>
            <p:cNvSpPr/>
            <p:nvPr/>
          </p:nvSpPr>
          <p:spPr bwMode="gray">
            <a:xfrm>
              <a:off x="7588031"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Rechteck: abgerundete Ecken 49">
              <a:extLst>
                <a:ext uri="{FF2B5EF4-FFF2-40B4-BE49-F238E27FC236}">
                  <a16:creationId xmlns:a16="http://schemas.microsoft.com/office/drawing/2014/main" id="{2857B0CB-5791-44FB-8E26-50305AC794FD}"/>
                </a:ext>
              </a:extLst>
            </p:cNvPr>
            <p:cNvSpPr/>
            <p:nvPr/>
          </p:nvSpPr>
          <p:spPr bwMode="gray">
            <a:xfrm>
              <a:off x="8185315"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Rechteck: abgerundete Ecken 50">
              <a:extLst>
                <a:ext uri="{FF2B5EF4-FFF2-40B4-BE49-F238E27FC236}">
                  <a16:creationId xmlns:a16="http://schemas.microsoft.com/office/drawing/2014/main" id="{E609042E-CE7C-4C38-9C52-BEDE827F1A92}"/>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6" name="Gruppieren 35">
            <a:extLst>
              <a:ext uri="{FF2B5EF4-FFF2-40B4-BE49-F238E27FC236}">
                <a16:creationId xmlns:a16="http://schemas.microsoft.com/office/drawing/2014/main" id="{7C41BA34-6F98-4FF7-A463-EDFA23334421}"/>
              </a:ext>
            </a:extLst>
          </p:cNvPr>
          <p:cNvGrpSpPr/>
          <p:nvPr/>
        </p:nvGrpSpPr>
        <p:grpSpPr>
          <a:xfrm>
            <a:off x="9725977" y="3650254"/>
            <a:ext cx="372033" cy="81729"/>
            <a:chOff x="7588031" y="2811143"/>
            <a:chExt cx="1057877" cy="232397"/>
          </a:xfrm>
        </p:grpSpPr>
        <p:sp>
          <p:nvSpPr>
            <p:cNvPr id="46" name="Rechteck: abgerundete Ecken 45">
              <a:extLst>
                <a:ext uri="{FF2B5EF4-FFF2-40B4-BE49-F238E27FC236}">
                  <a16:creationId xmlns:a16="http://schemas.microsoft.com/office/drawing/2014/main" id="{5DFA6F3C-E739-4BB4-8A0B-45C0C2E0F9A3}"/>
                </a:ext>
              </a:extLst>
            </p:cNvPr>
            <p:cNvSpPr/>
            <p:nvPr/>
          </p:nvSpPr>
          <p:spPr bwMode="gray">
            <a:xfrm>
              <a:off x="7588031"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Rechteck: abgerundete Ecken 46">
              <a:extLst>
                <a:ext uri="{FF2B5EF4-FFF2-40B4-BE49-F238E27FC236}">
                  <a16:creationId xmlns:a16="http://schemas.microsoft.com/office/drawing/2014/main" id="{CF8F8BC4-CD64-4B7D-9280-1104C7A2884A}"/>
                </a:ext>
              </a:extLst>
            </p:cNvPr>
            <p:cNvSpPr/>
            <p:nvPr/>
          </p:nvSpPr>
          <p:spPr bwMode="gray">
            <a:xfrm>
              <a:off x="8185315"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Rechteck: abgerundete Ecken 47">
              <a:extLst>
                <a:ext uri="{FF2B5EF4-FFF2-40B4-BE49-F238E27FC236}">
                  <a16:creationId xmlns:a16="http://schemas.microsoft.com/office/drawing/2014/main" id="{5DB38549-BA36-400B-B21A-147A9DD600CF}"/>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4" name="Rechteck 43">
            <a:extLst>
              <a:ext uri="{FF2B5EF4-FFF2-40B4-BE49-F238E27FC236}">
                <a16:creationId xmlns:a16="http://schemas.microsoft.com/office/drawing/2014/main" id="{33999D37-1363-458D-8171-B2D32D6D9D5C}"/>
              </a:ext>
            </a:extLst>
          </p:cNvPr>
          <p:cNvSpPr/>
          <p:nvPr/>
        </p:nvSpPr>
        <p:spPr bwMode="gray">
          <a:xfrm>
            <a:off x="10041779" y="3366674"/>
            <a:ext cx="648889" cy="648889"/>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Rechteck 39">
            <a:extLst>
              <a:ext uri="{FF2B5EF4-FFF2-40B4-BE49-F238E27FC236}">
                <a16:creationId xmlns:a16="http://schemas.microsoft.com/office/drawing/2014/main" id="{5FA4463C-91B5-46F2-B496-6521A0DEE118}"/>
              </a:ext>
            </a:extLst>
          </p:cNvPr>
          <p:cNvSpPr/>
          <p:nvPr/>
        </p:nvSpPr>
        <p:spPr bwMode="gray">
          <a:xfrm>
            <a:off x="9133318" y="3366674"/>
            <a:ext cx="648889" cy="648889"/>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2" name="Gruppieren 51">
            <a:extLst>
              <a:ext uri="{FF2B5EF4-FFF2-40B4-BE49-F238E27FC236}">
                <a16:creationId xmlns:a16="http://schemas.microsoft.com/office/drawing/2014/main" id="{1D74A186-2F4B-4972-BFAE-BA7E51829D23}"/>
              </a:ext>
            </a:extLst>
          </p:cNvPr>
          <p:cNvGrpSpPr/>
          <p:nvPr/>
        </p:nvGrpSpPr>
        <p:grpSpPr>
          <a:xfrm>
            <a:off x="10634439" y="3366674"/>
            <a:ext cx="964692" cy="648889"/>
            <a:chOff x="7464189" y="3233918"/>
            <a:chExt cx="1359422" cy="914400"/>
          </a:xfrm>
        </p:grpSpPr>
        <p:grpSp>
          <p:nvGrpSpPr>
            <p:cNvPr id="53" name="Gruppieren 52">
              <a:extLst>
                <a:ext uri="{FF2B5EF4-FFF2-40B4-BE49-F238E27FC236}">
                  <a16:creationId xmlns:a16="http://schemas.microsoft.com/office/drawing/2014/main" id="{F6F9A062-EB6B-4B8D-9D29-4D58042B6A10}"/>
                </a:ext>
              </a:extLst>
            </p:cNvPr>
            <p:cNvGrpSpPr/>
            <p:nvPr/>
          </p:nvGrpSpPr>
          <p:grpSpPr>
            <a:xfrm>
              <a:off x="7464189" y="3633533"/>
              <a:ext cx="524260" cy="115171"/>
              <a:chOff x="7588031" y="2811143"/>
              <a:chExt cx="1057877" cy="232397"/>
            </a:xfrm>
          </p:grpSpPr>
          <p:sp>
            <p:nvSpPr>
              <p:cNvPr id="67" name="Rechteck: abgerundete Ecken 66">
                <a:extLst>
                  <a:ext uri="{FF2B5EF4-FFF2-40B4-BE49-F238E27FC236}">
                    <a16:creationId xmlns:a16="http://schemas.microsoft.com/office/drawing/2014/main" id="{FA6B57B1-E4A0-4150-85A6-763E969A149E}"/>
                  </a:ext>
                </a:extLst>
              </p:cNvPr>
              <p:cNvSpPr/>
              <p:nvPr/>
            </p:nvSpPr>
            <p:spPr bwMode="gray">
              <a:xfrm>
                <a:off x="7588031"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8" name="Rechteck: abgerundete Ecken 67">
                <a:extLst>
                  <a:ext uri="{FF2B5EF4-FFF2-40B4-BE49-F238E27FC236}">
                    <a16:creationId xmlns:a16="http://schemas.microsoft.com/office/drawing/2014/main" id="{7FF5151F-C2FB-423E-94B5-FDB27AAD540E}"/>
                  </a:ext>
                </a:extLst>
              </p:cNvPr>
              <p:cNvSpPr/>
              <p:nvPr/>
            </p:nvSpPr>
            <p:spPr bwMode="gray">
              <a:xfrm>
                <a:off x="8185315"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Rechteck: abgerundete Ecken 68">
                <a:extLst>
                  <a:ext uri="{FF2B5EF4-FFF2-40B4-BE49-F238E27FC236}">
                    <a16:creationId xmlns:a16="http://schemas.microsoft.com/office/drawing/2014/main" id="{420547E7-0D62-4142-9CC0-BE197D7B04CD}"/>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8" name="Rechteck 57">
              <a:extLst>
                <a:ext uri="{FF2B5EF4-FFF2-40B4-BE49-F238E27FC236}">
                  <a16:creationId xmlns:a16="http://schemas.microsoft.com/office/drawing/2014/main" id="{67F04798-A395-4B33-B378-319E6972CB83}"/>
                </a:ext>
              </a:extLst>
            </p:cNvPr>
            <p:cNvSpPr/>
            <p:nvPr/>
          </p:nvSpPr>
          <p:spPr bwMode="gray">
            <a:xfrm>
              <a:off x="7909211" y="3233918"/>
              <a:ext cx="914400" cy="9144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3" name="Group 70">
            <a:extLst>
              <a:ext uri="{FF2B5EF4-FFF2-40B4-BE49-F238E27FC236}">
                <a16:creationId xmlns:a16="http://schemas.microsoft.com/office/drawing/2014/main" id="{4F2D94A9-E679-43A4-96EA-2027B3F9B089}"/>
              </a:ext>
            </a:extLst>
          </p:cNvPr>
          <p:cNvGrpSpPr>
            <a:grpSpLocks noChangeAspect="1"/>
          </p:cNvGrpSpPr>
          <p:nvPr/>
        </p:nvGrpSpPr>
        <p:grpSpPr bwMode="auto">
          <a:xfrm>
            <a:off x="6511668" y="1447657"/>
            <a:ext cx="441422" cy="731017"/>
            <a:chOff x="5515" y="2065"/>
            <a:chExt cx="314" cy="520"/>
          </a:xfrm>
          <a:solidFill>
            <a:srgbClr val="798BB3"/>
          </a:solidFill>
        </p:grpSpPr>
        <p:sp>
          <p:nvSpPr>
            <p:cNvPr id="75" name="Freeform 71">
              <a:extLst>
                <a:ext uri="{FF2B5EF4-FFF2-40B4-BE49-F238E27FC236}">
                  <a16:creationId xmlns:a16="http://schemas.microsoft.com/office/drawing/2014/main" id="{9CFB32A6-0983-4AD3-9A04-7A913F768851}"/>
                </a:ext>
              </a:extLst>
            </p:cNvPr>
            <p:cNvSpPr>
              <a:spLocks/>
            </p:cNvSpPr>
            <p:nvPr/>
          </p:nvSpPr>
          <p:spPr bwMode="auto">
            <a:xfrm>
              <a:off x="5557" y="2065"/>
              <a:ext cx="229" cy="173"/>
            </a:xfrm>
            <a:custGeom>
              <a:avLst/>
              <a:gdLst>
                <a:gd name="T0" fmla="*/ 927 w 956"/>
                <a:gd name="T1" fmla="*/ 720 h 720"/>
                <a:gd name="T2" fmla="*/ 956 w 956"/>
                <a:gd name="T3" fmla="*/ 692 h 720"/>
                <a:gd name="T4" fmla="*/ 956 w 956"/>
                <a:gd name="T5" fmla="*/ 620 h 720"/>
                <a:gd name="T6" fmla="*/ 927 w 956"/>
                <a:gd name="T7" fmla="*/ 591 h 720"/>
                <a:gd name="T8" fmla="*/ 736 w 956"/>
                <a:gd name="T9" fmla="*/ 591 h 720"/>
                <a:gd name="T10" fmla="*/ 795 w 956"/>
                <a:gd name="T11" fmla="*/ 29 h 720"/>
                <a:gd name="T12" fmla="*/ 795 w 956"/>
                <a:gd name="T13" fmla="*/ 0 h 720"/>
                <a:gd name="T14" fmla="*/ 780 w 956"/>
                <a:gd name="T15" fmla="*/ 0 h 720"/>
                <a:gd name="T16" fmla="*/ 192 w 956"/>
                <a:gd name="T17" fmla="*/ 0 h 720"/>
                <a:gd name="T18" fmla="*/ 162 w 956"/>
                <a:gd name="T19" fmla="*/ 0 h 720"/>
                <a:gd name="T20" fmla="*/ 162 w 956"/>
                <a:gd name="T21" fmla="*/ 29 h 720"/>
                <a:gd name="T22" fmla="*/ 236 w 956"/>
                <a:gd name="T23" fmla="*/ 591 h 720"/>
                <a:gd name="T24" fmla="*/ 30 w 956"/>
                <a:gd name="T25" fmla="*/ 591 h 720"/>
                <a:gd name="T26" fmla="*/ 0 w 956"/>
                <a:gd name="T27" fmla="*/ 620 h 720"/>
                <a:gd name="T28" fmla="*/ 0 w 956"/>
                <a:gd name="T29" fmla="*/ 692 h 720"/>
                <a:gd name="T30" fmla="*/ 30 w 956"/>
                <a:gd name="T31" fmla="*/ 720 h 720"/>
                <a:gd name="T32" fmla="*/ 927 w 956"/>
                <a:gd name="T33"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6" h="720">
                  <a:moveTo>
                    <a:pt x="927" y="720"/>
                  </a:moveTo>
                  <a:cubicBezTo>
                    <a:pt x="942" y="720"/>
                    <a:pt x="956" y="706"/>
                    <a:pt x="956" y="692"/>
                  </a:cubicBezTo>
                  <a:cubicBezTo>
                    <a:pt x="956" y="620"/>
                    <a:pt x="956" y="620"/>
                    <a:pt x="956" y="620"/>
                  </a:cubicBezTo>
                  <a:cubicBezTo>
                    <a:pt x="956" y="605"/>
                    <a:pt x="942" y="591"/>
                    <a:pt x="927" y="591"/>
                  </a:cubicBezTo>
                  <a:cubicBezTo>
                    <a:pt x="736" y="591"/>
                    <a:pt x="736" y="591"/>
                    <a:pt x="736" y="591"/>
                  </a:cubicBezTo>
                  <a:cubicBezTo>
                    <a:pt x="795" y="29"/>
                    <a:pt x="795" y="29"/>
                    <a:pt x="795" y="29"/>
                  </a:cubicBezTo>
                  <a:cubicBezTo>
                    <a:pt x="795" y="15"/>
                    <a:pt x="795" y="15"/>
                    <a:pt x="795" y="0"/>
                  </a:cubicBezTo>
                  <a:cubicBezTo>
                    <a:pt x="795" y="0"/>
                    <a:pt x="780" y="0"/>
                    <a:pt x="780" y="0"/>
                  </a:cubicBezTo>
                  <a:cubicBezTo>
                    <a:pt x="192" y="0"/>
                    <a:pt x="192" y="0"/>
                    <a:pt x="192" y="0"/>
                  </a:cubicBezTo>
                  <a:cubicBezTo>
                    <a:pt x="177" y="0"/>
                    <a:pt x="177" y="0"/>
                    <a:pt x="162" y="0"/>
                  </a:cubicBezTo>
                  <a:cubicBezTo>
                    <a:pt x="162" y="15"/>
                    <a:pt x="162" y="15"/>
                    <a:pt x="162" y="29"/>
                  </a:cubicBezTo>
                  <a:cubicBezTo>
                    <a:pt x="236" y="591"/>
                    <a:pt x="236" y="591"/>
                    <a:pt x="236" y="591"/>
                  </a:cubicBezTo>
                  <a:cubicBezTo>
                    <a:pt x="30" y="591"/>
                    <a:pt x="30" y="591"/>
                    <a:pt x="30" y="591"/>
                  </a:cubicBezTo>
                  <a:cubicBezTo>
                    <a:pt x="15" y="591"/>
                    <a:pt x="0" y="605"/>
                    <a:pt x="0" y="620"/>
                  </a:cubicBezTo>
                  <a:cubicBezTo>
                    <a:pt x="0" y="692"/>
                    <a:pt x="0" y="692"/>
                    <a:pt x="0" y="692"/>
                  </a:cubicBezTo>
                  <a:cubicBezTo>
                    <a:pt x="0" y="706"/>
                    <a:pt x="15" y="720"/>
                    <a:pt x="30" y="720"/>
                  </a:cubicBezTo>
                  <a:lnTo>
                    <a:pt x="927" y="72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6" name="Freeform 72">
              <a:extLst>
                <a:ext uri="{FF2B5EF4-FFF2-40B4-BE49-F238E27FC236}">
                  <a16:creationId xmlns:a16="http://schemas.microsoft.com/office/drawing/2014/main" id="{F133CDDA-79D4-4D47-8F5C-719FDDDC33DB}"/>
                </a:ext>
              </a:extLst>
            </p:cNvPr>
            <p:cNvSpPr>
              <a:spLocks/>
            </p:cNvSpPr>
            <p:nvPr/>
          </p:nvSpPr>
          <p:spPr bwMode="auto">
            <a:xfrm>
              <a:off x="5515" y="2401"/>
              <a:ext cx="314" cy="184"/>
            </a:xfrm>
            <a:custGeom>
              <a:avLst/>
              <a:gdLst>
                <a:gd name="T0" fmla="*/ 0 w 1304"/>
                <a:gd name="T1" fmla="*/ 404 h 764"/>
                <a:gd name="T2" fmla="*/ 0 w 1304"/>
                <a:gd name="T3" fmla="*/ 764 h 764"/>
                <a:gd name="T4" fmla="*/ 1304 w 1304"/>
                <a:gd name="T5" fmla="*/ 764 h 764"/>
                <a:gd name="T6" fmla="*/ 1304 w 1304"/>
                <a:gd name="T7" fmla="*/ 404 h 764"/>
                <a:gd name="T8" fmla="*/ 982 w 1304"/>
                <a:gd name="T9" fmla="*/ 0 h 764"/>
                <a:gd name="T10" fmla="*/ 982 w 1304"/>
                <a:gd name="T11" fmla="*/ 0 h 764"/>
                <a:gd name="T12" fmla="*/ 645 w 1304"/>
                <a:gd name="T13" fmla="*/ 101 h 764"/>
                <a:gd name="T14" fmla="*/ 308 w 1304"/>
                <a:gd name="T15" fmla="*/ 0 h 764"/>
                <a:gd name="T16" fmla="*/ 308 w 1304"/>
                <a:gd name="T17" fmla="*/ 0 h 764"/>
                <a:gd name="T18" fmla="*/ 0 w 1304"/>
                <a:gd name="T19" fmla="*/ 40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4" h="764">
                  <a:moveTo>
                    <a:pt x="0" y="404"/>
                  </a:moveTo>
                  <a:cubicBezTo>
                    <a:pt x="0" y="764"/>
                    <a:pt x="0" y="764"/>
                    <a:pt x="0" y="764"/>
                  </a:cubicBezTo>
                  <a:cubicBezTo>
                    <a:pt x="1304" y="764"/>
                    <a:pt x="1304" y="764"/>
                    <a:pt x="1304" y="764"/>
                  </a:cubicBezTo>
                  <a:cubicBezTo>
                    <a:pt x="1304" y="404"/>
                    <a:pt x="1304" y="404"/>
                    <a:pt x="1304" y="404"/>
                  </a:cubicBezTo>
                  <a:cubicBezTo>
                    <a:pt x="1304" y="231"/>
                    <a:pt x="1158" y="15"/>
                    <a:pt x="982" y="0"/>
                  </a:cubicBezTo>
                  <a:cubicBezTo>
                    <a:pt x="982" y="0"/>
                    <a:pt x="982" y="0"/>
                    <a:pt x="982" y="0"/>
                  </a:cubicBezTo>
                  <a:cubicBezTo>
                    <a:pt x="880" y="73"/>
                    <a:pt x="762" y="101"/>
                    <a:pt x="645" y="101"/>
                  </a:cubicBezTo>
                  <a:cubicBezTo>
                    <a:pt x="528" y="101"/>
                    <a:pt x="411" y="73"/>
                    <a:pt x="308" y="0"/>
                  </a:cubicBezTo>
                  <a:cubicBezTo>
                    <a:pt x="308" y="0"/>
                    <a:pt x="308" y="0"/>
                    <a:pt x="308" y="0"/>
                  </a:cubicBezTo>
                  <a:cubicBezTo>
                    <a:pt x="132" y="15"/>
                    <a:pt x="0" y="231"/>
                    <a:pt x="0" y="40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7" name="Freeform 73">
              <a:extLst>
                <a:ext uri="{FF2B5EF4-FFF2-40B4-BE49-F238E27FC236}">
                  <a16:creationId xmlns:a16="http://schemas.microsoft.com/office/drawing/2014/main" id="{0260CB58-6058-4783-AD9A-6757F95E2CFF}"/>
                </a:ext>
              </a:extLst>
            </p:cNvPr>
            <p:cNvSpPr>
              <a:spLocks/>
            </p:cNvSpPr>
            <p:nvPr/>
          </p:nvSpPr>
          <p:spPr bwMode="auto">
            <a:xfrm>
              <a:off x="5572" y="2252"/>
              <a:ext cx="196" cy="147"/>
            </a:xfrm>
            <a:custGeom>
              <a:avLst/>
              <a:gdLst>
                <a:gd name="T0" fmla="*/ 59 w 816"/>
                <a:gd name="T1" fmla="*/ 0 h 612"/>
                <a:gd name="T2" fmla="*/ 0 w 816"/>
                <a:gd name="T3" fmla="*/ 219 h 612"/>
                <a:gd name="T4" fmla="*/ 408 w 816"/>
                <a:gd name="T5" fmla="*/ 612 h 612"/>
                <a:gd name="T6" fmla="*/ 816 w 816"/>
                <a:gd name="T7" fmla="*/ 219 h 612"/>
                <a:gd name="T8" fmla="*/ 758 w 816"/>
                <a:gd name="T9" fmla="*/ 0 h 612"/>
                <a:gd name="T10" fmla="*/ 59 w 816"/>
                <a:gd name="T11" fmla="*/ 0 h 612"/>
              </a:gdLst>
              <a:ahLst/>
              <a:cxnLst>
                <a:cxn ang="0">
                  <a:pos x="T0" y="T1"/>
                </a:cxn>
                <a:cxn ang="0">
                  <a:pos x="T2" y="T3"/>
                </a:cxn>
                <a:cxn ang="0">
                  <a:pos x="T4" y="T5"/>
                </a:cxn>
                <a:cxn ang="0">
                  <a:pos x="T6" y="T7"/>
                </a:cxn>
                <a:cxn ang="0">
                  <a:pos x="T8" y="T9"/>
                </a:cxn>
                <a:cxn ang="0">
                  <a:pos x="T10" y="T11"/>
                </a:cxn>
              </a:cxnLst>
              <a:rect l="0" t="0" r="r" b="b"/>
              <a:pathLst>
                <a:path w="816" h="612">
                  <a:moveTo>
                    <a:pt x="59" y="0"/>
                  </a:moveTo>
                  <a:cubicBezTo>
                    <a:pt x="30" y="59"/>
                    <a:pt x="0" y="132"/>
                    <a:pt x="0" y="219"/>
                  </a:cubicBezTo>
                  <a:cubicBezTo>
                    <a:pt x="0" y="438"/>
                    <a:pt x="190" y="612"/>
                    <a:pt x="408" y="612"/>
                  </a:cubicBezTo>
                  <a:cubicBezTo>
                    <a:pt x="627" y="612"/>
                    <a:pt x="816" y="438"/>
                    <a:pt x="816" y="219"/>
                  </a:cubicBezTo>
                  <a:cubicBezTo>
                    <a:pt x="816" y="132"/>
                    <a:pt x="787" y="59"/>
                    <a:pt x="758" y="0"/>
                  </a:cubicBezTo>
                  <a:lnTo>
                    <a:pt x="59" y="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8" name="Group 70">
            <a:extLst>
              <a:ext uri="{FF2B5EF4-FFF2-40B4-BE49-F238E27FC236}">
                <a16:creationId xmlns:a16="http://schemas.microsoft.com/office/drawing/2014/main" id="{E7BBD01C-CEF0-4FB3-BE5B-7B14AAF882FB}"/>
              </a:ext>
            </a:extLst>
          </p:cNvPr>
          <p:cNvGrpSpPr>
            <a:grpSpLocks noChangeAspect="1"/>
          </p:cNvGrpSpPr>
          <p:nvPr/>
        </p:nvGrpSpPr>
        <p:grpSpPr bwMode="auto">
          <a:xfrm>
            <a:off x="9237051" y="1447657"/>
            <a:ext cx="441422" cy="731017"/>
            <a:chOff x="5515" y="2065"/>
            <a:chExt cx="314" cy="520"/>
          </a:xfrm>
          <a:solidFill>
            <a:srgbClr val="798BB3"/>
          </a:solidFill>
        </p:grpSpPr>
        <p:sp>
          <p:nvSpPr>
            <p:cNvPr id="79" name="Freeform 71">
              <a:extLst>
                <a:ext uri="{FF2B5EF4-FFF2-40B4-BE49-F238E27FC236}">
                  <a16:creationId xmlns:a16="http://schemas.microsoft.com/office/drawing/2014/main" id="{E8E1173C-9048-4992-B06D-7F31DDADE8B9}"/>
                </a:ext>
              </a:extLst>
            </p:cNvPr>
            <p:cNvSpPr>
              <a:spLocks/>
            </p:cNvSpPr>
            <p:nvPr/>
          </p:nvSpPr>
          <p:spPr bwMode="auto">
            <a:xfrm>
              <a:off x="5557" y="2065"/>
              <a:ext cx="229" cy="173"/>
            </a:xfrm>
            <a:custGeom>
              <a:avLst/>
              <a:gdLst>
                <a:gd name="T0" fmla="*/ 927 w 956"/>
                <a:gd name="T1" fmla="*/ 720 h 720"/>
                <a:gd name="T2" fmla="*/ 956 w 956"/>
                <a:gd name="T3" fmla="*/ 692 h 720"/>
                <a:gd name="T4" fmla="*/ 956 w 956"/>
                <a:gd name="T5" fmla="*/ 620 h 720"/>
                <a:gd name="T6" fmla="*/ 927 w 956"/>
                <a:gd name="T7" fmla="*/ 591 h 720"/>
                <a:gd name="T8" fmla="*/ 736 w 956"/>
                <a:gd name="T9" fmla="*/ 591 h 720"/>
                <a:gd name="T10" fmla="*/ 795 w 956"/>
                <a:gd name="T11" fmla="*/ 29 h 720"/>
                <a:gd name="T12" fmla="*/ 795 w 956"/>
                <a:gd name="T13" fmla="*/ 0 h 720"/>
                <a:gd name="T14" fmla="*/ 780 w 956"/>
                <a:gd name="T15" fmla="*/ 0 h 720"/>
                <a:gd name="T16" fmla="*/ 192 w 956"/>
                <a:gd name="T17" fmla="*/ 0 h 720"/>
                <a:gd name="T18" fmla="*/ 162 w 956"/>
                <a:gd name="T19" fmla="*/ 0 h 720"/>
                <a:gd name="T20" fmla="*/ 162 w 956"/>
                <a:gd name="T21" fmla="*/ 29 h 720"/>
                <a:gd name="T22" fmla="*/ 236 w 956"/>
                <a:gd name="T23" fmla="*/ 591 h 720"/>
                <a:gd name="T24" fmla="*/ 30 w 956"/>
                <a:gd name="T25" fmla="*/ 591 h 720"/>
                <a:gd name="T26" fmla="*/ 0 w 956"/>
                <a:gd name="T27" fmla="*/ 620 h 720"/>
                <a:gd name="T28" fmla="*/ 0 w 956"/>
                <a:gd name="T29" fmla="*/ 692 h 720"/>
                <a:gd name="T30" fmla="*/ 30 w 956"/>
                <a:gd name="T31" fmla="*/ 720 h 720"/>
                <a:gd name="T32" fmla="*/ 927 w 956"/>
                <a:gd name="T33"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6" h="720">
                  <a:moveTo>
                    <a:pt x="927" y="720"/>
                  </a:moveTo>
                  <a:cubicBezTo>
                    <a:pt x="942" y="720"/>
                    <a:pt x="956" y="706"/>
                    <a:pt x="956" y="692"/>
                  </a:cubicBezTo>
                  <a:cubicBezTo>
                    <a:pt x="956" y="620"/>
                    <a:pt x="956" y="620"/>
                    <a:pt x="956" y="620"/>
                  </a:cubicBezTo>
                  <a:cubicBezTo>
                    <a:pt x="956" y="605"/>
                    <a:pt x="942" y="591"/>
                    <a:pt x="927" y="591"/>
                  </a:cubicBezTo>
                  <a:cubicBezTo>
                    <a:pt x="736" y="591"/>
                    <a:pt x="736" y="591"/>
                    <a:pt x="736" y="591"/>
                  </a:cubicBezTo>
                  <a:cubicBezTo>
                    <a:pt x="795" y="29"/>
                    <a:pt x="795" y="29"/>
                    <a:pt x="795" y="29"/>
                  </a:cubicBezTo>
                  <a:cubicBezTo>
                    <a:pt x="795" y="15"/>
                    <a:pt x="795" y="15"/>
                    <a:pt x="795" y="0"/>
                  </a:cubicBezTo>
                  <a:cubicBezTo>
                    <a:pt x="795" y="0"/>
                    <a:pt x="780" y="0"/>
                    <a:pt x="780" y="0"/>
                  </a:cubicBezTo>
                  <a:cubicBezTo>
                    <a:pt x="192" y="0"/>
                    <a:pt x="192" y="0"/>
                    <a:pt x="192" y="0"/>
                  </a:cubicBezTo>
                  <a:cubicBezTo>
                    <a:pt x="177" y="0"/>
                    <a:pt x="177" y="0"/>
                    <a:pt x="162" y="0"/>
                  </a:cubicBezTo>
                  <a:cubicBezTo>
                    <a:pt x="162" y="15"/>
                    <a:pt x="162" y="15"/>
                    <a:pt x="162" y="29"/>
                  </a:cubicBezTo>
                  <a:cubicBezTo>
                    <a:pt x="236" y="591"/>
                    <a:pt x="236" y="591"/>
                    <a:pt x="236" y="591"/>
                  </a:cubicBezTo>
                  <a:cubicBezTo>
                    <a:pt x="30" y="591"/>
                    <a:pt x="30" y="591"/>
                    <a:pt x="30" y="591"/>
                  </a:cubicBezTo>
                  <a:cubicBezTo>
                    <a:pt x="15" y="591"/>
                    <a:pt x="0" y="605"/>
                    <a:pt x="0" y="620"/>
                  </a:cubicBezTo>
                  <a:cubicBezTo>
                    <a:pt x="0" y="692"/>
                    <a:pt x="0" y="692"/>
                    <a:pt x="0" y="692"/>
                  </a:cubicBezTo>
                  <a:cubicBezTo>
                    <a:pt x="0" y="706"/>
                    <a:pt x="15" y="720"/>
                    <a:pt x="30" y="720"/>
                  </a:cubicBezTo>
                  <a:lnTo>
                    <a:pt x="927" y="72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 name="Freeform 72">
              <a:extLst>
                <a:ext uri="{FF2B5EF4-FFF2-40B4-BE49-F238E27FC236}">
                  <a16:creationId xmlns:a16="http://schemas.microsoft.com/office/drawing/2014/main" id="{2DEDA98F-0A35-4F2D-996C-67A4F6101D22}"/>
                </a:ext>
              </a:extLst>
            </p:cNvPr>
            <p:cNvSpPr>
              <a:spLocks/>
            </p:cNvSpPr>
            <p:nvPr/>
          </p:nvSpPr>
          <p:spPr bwMode="auto">
            <a:xfrm>
              <a:off x="5515" y="2401"/>
              <a:ext cx="314" cy="184"/>
            </a:xfrm>
            <a:custGeom>
              <a:avLst/>
              <a:gdLst>
                <a:gd name="T0" fmla="*/ 0 w 1304"/>
                <a:gd name="T1" fmla="*/ 404 h 764"/>
                <a:gd name="T2" fmla="*/ 0 w 1304"/>
                <a:gd name="T3" fmla="*/ 764 h 764"/>
                <a:gd name="T4" fmla="*/ 1304 w 1304"/>
                <a:gd name="T5" fmla="*/ 764 h 764"/>
                <a:gd name="T6" fmla="*/ 1304 w 1304"/>
                <a:gd name="T7" fmla="*/ 404 h 764"/>
                <a:gd name="T8" fmla="*/ 982 w 1304"/>
                <a:gd name="T9" fmla="*/ 0 h 764"/>
                <a:gd name="T10" fmla="*/ 982 w 1304"/>
                <a:gd name="T11" fmla="*/ 0 h 764"/>
                <a:gd name="T12" fmla="*/ 645 w 1304"/>
                <a:gd name="T13" fmla="*/ 101 h 764"/>
                <a:gd name="T14" fmla="*/ 308 w 1304"/>
                <a:gd name="T15" fmla="*/ 0 h 764"/>
                <a:gd name="T16" fmla="*/ 308 w 1304"/>
                <a:gd name="T17" fmla="*/ 0 h 764"/>
                <a:gd name="T18" fmla="*/ 0 w 1304"/>
                <a:gd name="T19" fmla="*/ 40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4" h="764">
                  <a:moveTo>
                    <a:pt x="0" y="404"/>
                  </a:moveTo>
                  <a:cubicBezTo>
                    <a:pt x="0" y="764"/>
                    <a:pt x="0" y="764"/>
                    <a:pt x="0" y="764"/>
                  </a:cubicBezTo>
                  <a:cubicBezTo>
                    <a:pt x="1304" y="764"/>
                    <a:pt x="1304" y="764"/>
                    <a:pt x="1304" y="764"/>
                  </a:cubicBezTo>
                  <a:cubicBezTo>
                    <a:pt x="1304" y="404"/>
                    <a:pt x="1304" y="404"/>
                    <a:pt x="1304" y="404"/>
                  </a:cubicBezTo>
                  <a:cubicBezTo>
                    <a:pt x="1304" y="231"/>
                    <a:pt x="1158" y="15"/>
                    <a:pt x="982" y="0"/>
                  </a:cubicBezTo>
                  <a:cubicBezTo>
                    <a:pt x="982" y="0"/>
                    <a:pt x="982" y="0"/>
                    <a:pt x="982" y="0"/>
                  </a:cubicBezTo>
                  <a:cubicBezTo>
                    <a:pt x="880" y="73"/>
                    <a:pt x="762" y="101"/>
                    <a:pt x="645" y="101"/>
                  </a:cubicBezTo>
                  <a:cubicBezTo>
                    <a:pt x="528" y="101"/>
                    <a:pt x="411" y="73"/>
                    <a:pt x="308" y="0"/>
                  </a:cubicBezTo>
                  <a:cubicBezTo>
                    <a:pt x="308" y="0"/>
                    <a:pt x="308" y="0"/>
                    <a:pt x="308" y="0"/>
                  </a:cubicBezTo>
                  <a:cubicBezTo>
                    <a:pt x="132" y="15"/>
                    <a:pt x="0" y="231"/>
                    <a:pt x="0" y="40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 name="Freeform 73">
              <a:extLst>
                <a:ext uri="{FF2B5EF4-FFF2-40B4-BE49-F238E27FC236}">
                  <a16:creationId xmlns:a16="http://schemas.microsoft.com/office/drawing/2014/main" id="{CCB4CB76-1A0C-4625-A367-67EC4E59D8C5}"/>
                </a:ext>
              </a:extLst>
            </p:cNvPr>
            <p:cNvSpPr>
              <a:spLocks/>
            </p:cNvSpPr>
            <p:nvPr/>
          </p:nvSpPr>
          <p:spPr bwMode="auto">
            <a:xfrm>
              <a:off x="5572" y="2252"/>
              <a:ext cx="196" cy="147"/>
            </a:xfrm>
            <a:custGeom>
              <a:avLst/>
              <a:gdLst>
                <a:gd name="T0" fmla="*/ 59 w 816"/>
                <a:gd name="T1" fmla="*/ 0 h 612"/>
                <a:gd name="T2" fmla="*/ 0 w 816"/>
                <a:gd name="T3" fmla="*/ 219 h 612"/>
                <a:gd name="T4" fmla="*/ 408 w 816"/>
                <a:gd name="T5" fmla="*/ 612 h 612"/>
                <a:gd name="T6" fmla="*/ 816 w 816"/>
                <a:gd name="T7" fmla="*/ 219 h 612"/>
                <a:gd name="T8" fmla="*/ 758 w 816"/>
                <a:gd name="T9" fmla="*/ 0 h 612"/>
                <a:gd name="T10" fmla="*/ 59 w 816"/>
                <a:gd name="T11" fmla="*/ 0 h 612"/>
              </a:gdLst>
              <a:ahLst/>
              <a:cxnLst>
                <a:cxn ang="0">
                  <a:pos x="T0" y="T1"/>
                </a:cxn>
                <a:cxn ang="0">
                  <a:pos x="T2" y="T3"/>
                </a:cxn>
                <a:cxn ang="0">
                  <a:pos x="T4" y="T5"/>
                </a:cxn>
                <a:cxn ang="0">
                  <a:pos x="T6" y="T7"/>
                </a:cxn>
                <a:cxn ang="0">
                  <a:pos x="T8" y="T9"/>
                </a:cxn>
                <a:cxn ang="0">
                  <a:pos x="T10" y="T11"/>
                </a:cxn>
              </a:cxnLst>
              <a:rect l="0" t="0" r="r" b="b"/>
              <a:pathLst>
                <a:path w="816" h="612">
                  <a:moveTo>
                    <a:pt x="59" y="0"/>
                  </a:moveTo>
                  <a:cubicBezTo>
                    <a:pt x="30" y="59"/>
                    <a:pt x="0" y="132"/>
                    <a:pt x="0" y="219"/>
                  </a:cubicBezTo>
                  <a:cubicBezTo>
                    <a:pt x="0" y="438"/>
                    <a:pt x="190" y="612"/>
                    <a:pt x="408" y="612"/>
                  </a:cubicBezTo>
                  <a:cubicBezTo>
                    <a:pt x="627" y="612"/>
                    <a:pt x="816" y="438"/>
                    <a:pt x="816" y="219"/>
                  </a:cubicBezTo>
                  <a:cubicBezTo>
                    <a:pt x="816" y="132"/>
                    <a:pt x="787" y="59"/>
                    <a:pt x="758" y="0"/>
                  </a:cubicBezTo>
                  <a:lnTo>
                    <a:pt x="59" y="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7" name="Group 89">
            <a:extLst>
              <a:ext uri="{FF2B5EF4-FFF2-40B4-BE49-F238E27FC236}">
                <a16:creationId xmlns:a16="http://schemas.microsoft.com/office/drawing/2014/main" id="{39F2C8E9-A715-45B3-889F-5843CF4D9B0A}"/>
              </a:ext>
            </a:extLst>
          </p:cNvPr>
          <p:cNvGrpSpPr>
            <a:grpSpLocks noChangeAspect="1"/>
          </p:cNvGrpSpPr>
          <p:nvPr/>
        </p:nvGrpSpPr>
        <p:grpSpPr bwMode="auto">
          <a:xfrm>
            <a:off x="8329939" y="1641800"/>
            <a:ext cx="438723" cy="536874"/>
            <a:chOff x="803" y="803"/>
            <a:chExt cx="371" cy="454"/>
          </a:xfrm>
          <a:solidFill>
            <a:srgbClr val="798BB3"/>
          </a:solidFill>
        </p:grpSpPr>
        <p:sp>
          <p:nvSpPr>
            <p:cNvPr id="99" name="Freeform 90">
              <a:extLst>
                <a:ext uri="{FF2B5EF4-FFF2-40B4-BE49-F238E27FC236}">
                  <a16:creationId xmlns:a16="http://schemas.microsoft.com/office/drawing/2014/main" id="{97D0272D-345B-4C79-AEC3-884EB7A9F944}"/>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0" name="Oval 91">
              <a:extLst>
                <a:ext uri="{FF2B5EF4-FFF2-40B4-BE49-F238E27FC236}">
                  <a16:creationId xmlns:a16="http://schemas.microsoft.com/office/drawing/2014/main" id="{48B20033-5477-47BB-8F34-68E5C6CAF1C7}"/>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4" name="Group 77">
            <a:extLst>
              <a:ext uri="{FF2B5EF4-FFF2-40B4-BE49-F238E27FC236}">
                <a16:creationId xmlns:a16="http://schemas.microsoft.com/office/drawing/2014/main" id="{07BB24FE-6A2A-4769-9CE8-071CADDC81E3}"/>
              </a:ext>
            </a:extLst>
          </p:cNvPr>
          <p:cNvGrpSpPr>
            <a:grpSpLocks noChangeAspect="1"/>
          </p:cNvGrpSpPr>
          <p:nvPr/>
        </p:nvGrpSpPr>
        <p:grpSpPr bwMode="auto">
          <a:xfrm>
            <a:off x="8586021" y="5187182"/>
            <a:ext cx="835025" cy="609600"/>
            <a:chOff x="804" y="803"/>
            <a:chExt cx="526" cy="384"/>
          </a:xfrm>
          <a:solidFill>
            <a:srgbClr val="798BB3"/>
          </a:solidFill>
        </p:grpSpPr>
        <p:sp>
          <p:nvSpPr>
            <p:cNvPr id="86" name="Freeform 78">
              <a:extLst>
                <a:ext uri="{FF2B5EF4-FFF2-40B4-BE49-F238E27FC236}">
                  <a16:creationId xmlns:a16="http://schemas.microsoft.com/office/drawing/2014/main" id="{F7BB98C1-E2AD-470B-BAFB-DD860AE64B4F}"/>
                </a:ext>
              </a:extLst>
            </p:cNvPr>
            <p:cNvSpPr>
              <a:spLocks/>
            </p:cNvSpPr>
            <p:nvPr/>
          </p:nvSpPr>
          <p:spPr bwMode="auto">
            <a:xfrm>
              <a:off x="1099" y="803"/>
              <a:ext cx="182" cy="36"/>
            </a:xfrm>
            <a:custGeom>
              <a:avLst/>
              <a:gdLst>
                <a:gd name="T0" fmla="*/ 0 w 182"/>
                <a:gd name="T1" fmla="*/ 0 h 36"/>
                <a:gd name="T2" fmla="*/ 11 w 182"/>
                <a:gd name="T3" fmla="*/ 36 h 36"/>
                <a:gd name="T4" fmla="*/ 182 w 182"/>
                <a:gd name="T5" fmla="*/ 36 h 36"/>
                <a:gd name="T6" fmla="*/ 182 w 182"/>
                <a:gd name="T7" fmla="*/ 0 h 36"/>
                <a:gd name="T8" fmla="*/ 0 w 182"/>
                <a:gd name="T9" fmla="*/ 0 h 36"/>
              </a:gdLst>
              <a:ahLst/>
              <a:cxnLst>
                <a:cxn ang="0">
                  <a:pos x="T0" y="T1"/>
                </a:cxn>
                <a:cxn ang="0">
                  <a:pos x="T2" y="T3"/>
                </a:cxn>
                <a:cxn ang="0">
                  <a:pos x="T4" y="T5"/>
                </a:cxn>
                <a:cxn ang="0">
                  <a:pos x="T6" y="T7"/>
                </a:cxn>
                <a:cxn ang="0">
                  <a:pos x="T8" y="T9"/>
                </a:cxn>
              </a:cxnLst>
              <a:rect l="0" t="0" r="r" b="b"/>
              <a:pathLst>
                <a:path w="182" h="36">
                  <a:moveTo>
                    <a:pt x="0" y="0"/>
                  </a:moveTo>
                  <a:lnTo>
                    <a:pt x="11" y="36"/>
                  </a:lnTo>
                  <a:lnTo>
                    <a:pt x="182" y="36"/>
                  </a:lnTo>
                  <a:lnTo>
                    <a:pt x="182" y="0"/>
                  </a:lnTo>
                  <a:lnTo>
                    <a:pt x="0" y="0"/>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 name="Freeform 79">
              <a:extLst>
                <a:ext uri="{FF2B5EF4-FFF2-40B4-BE49-F238E27FC236}">
                  <a16:creationId xmlns:a16="http://schemas.microsoft.com/office/drawing/2014/main" id="{EBAB6C8E-5520-4519-8371-D976259CF0CC}"/>
                </a:ext>
              </a:extLst>
            </p:cNvPr>
            <p:cNvSpPr>
              <a:spLocks/>
            </p:cNvSpPr>
            <p:nvPr/>
          </p:nvSpPr>
          <p:spPr bwMode="auto">
            <a:xfrm>
              <a:off x="1125" y="853"/>
              <a:ext cx="146" cy="39"/>
            </a:xfrm>
            <a:custGeom>
              <a:avLst/>
              <a:gdLst>
                <a:gd name="T0" fmla="*/ 871 w 1224"/>
                <a:gd name="T1" fmla="*/ 0 h 320"/>
                <a:gd name="T2" fmla="*/ 354 w 1224"/>
                <a:gd name="T3" fmla="*/ 0 h 320"/>
                <a:gd name="T4" fmla="*/ 0 w 1224"/>
                <a:gd name="T5" fmla="*/ 320 h 320"/>
                <a:gd name="T6" fmla="*/ 1224 w 1224"/>
                <a:gd name="T7" fmla="*/ 320 h 320"/>
                <a:gd name="T8" fmla="*/ 871 w 1224"/>
                <a:gd name="T9" fmla="*/ 0 h 320"/>
              </a:gdLst>
              <a:ahLst/>
              <a:cxnLst>
                <a:cxn ang="0">
                  <a:pos x="T0" y="T1"/>
                </a:cxn>
                <a:cxn ang="0">
                  <a:pos x="T2" y="T3"/>
                </a:cxn>
                <a:cxn ang="0">
                  <a:pos x="T4" y="T5"/>
                </a:cxn>
                <a:cxn ang="0">
                  <a:pos x="T6" y="T7"/>
                </a:cxn>
                <a:cxn ang="0">
                  <a:pos x="T8" y="T9"/>
                </a:cxn>
              </a:cxnLst>
              <a:rect l="0" t="0" r="r" b="b"/>
              <a:pathLst>
                <a:path w="1224" h="320">
                  <a:moveTo>
                    <a:pt x="871" y="0"/>
                  </a:moveTo>
                  <a:cubicBezTo>
                    <a:pt x="354" y="0"/>
                    <a:pt x="354" y="0"/>
                    <a:pt x="354" y="0"/>
                  </a:cubicBezTo>
                  <a:cubicBezTo>
                    <a:pt x="191" y="54"/>
                    <a:pt x="55" y="160"/>
                    <a:pt x="0" y="320"/>
                  </a:cubicBezTo>
                  <a:cubicBezTo>
                    <a:pt x="1224" y="320"/>
                    <a:pt x="1224" y="320"/>
                    <a:pt x="1224" y="320"/>
                  </a:cubicBezTo>
                  <a:cubicBezTo>
                    <a:pt x="1143" y="160"/>
                    <a:pt x="1007" y="54"/>
                    <a:pt x="87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 name="Freeform 80">
              <a:extLst>
                <a:ext uri="{FF2B5EF4-FFF2-40B4-BE49-F238E27FC236}">
                  <a16:creationId xmlns:a16="http://schemas.microsoft.com/office/drawing/2014/main" id="{87D68016-2267-4677-86D1-DB9D21F960CC}"/>
                </a:ext>
              </a:extLst>
            </p:cNvPr>
            <p:cNvSpPr>
              <a:spLocks/>
            </p:cNvSpPr>
            <p:nvPr/>
          </p:nvSpPr>
          <p:spPr bwMode="auto">
            <a:xfrm>
              <a:off x="1112" y="904"/>
              <a:ext cx="169" cy="109"/>
            </a:xfrm>
            <a:custGeom>
              <a:avLst/>
              <a:gdLst>
                <a:gd name="T0" fmla="*/ 55 w 1408"/>
                <a:gd name="T1" fmla="*/ 0 h 904"/>
                <a:gd name="T2" fmla="*/ 0 w 1408"/>
                <a:gd name="T3" fmla="*/ 220 h 904"/>
                <a:gd name="T4" fmla="*/ 704 w 1408"/>
                <a:gd name="T5" fmla="*/ 904 h 904"/>
                <a:gd name="T6" fmla="*/ 1408 w 1408"/>
                <a:gd name="T7" fmla="*/ 220 h 904"/>
                <a:gd name="T8" fmla="*/ 1381 w 1408"/>
                <a:gd name="T9" fmla="*/ 0 h 904"/>
                <a:gd name="T10" fmla="*/ 55 w 1408"/>
                <a:gd name="T11" fmla="*/ 0 h 904"/>
              </a:gdLst>
              <a:ahLst/>
              <a:cxnLst>
                <a:cxn ang="0">
                  <a:pos x="T0" y="T1"/>
                </a:cxn>
                <a:cxn ang="0">
                  <a:pos x="T2" y="T3"/>
                </a:cxn>
                <a:cxn ang="0">
                  <a:pos x="T4" y="T5"/>
                </a:cxn>
                <a:cxn ang="0">
                  <a:pos x="T6" y="T7"/>
                </a:cxn>
                <a:cxn ang="0">
                  <a:pos x="T8" y="T9"/>
                </a:cxn>
                <a:cxn ang="0">
                  <a:pos x="T10" y="T11"/>
                </a:cxn>
              </a:cxnLst>
              <a:rect l="0" t="0" r="r" b="b"/>
              <a:pathLst>
                <a:path w="1408" h="904">
                  <a:moveTo>
                    <a:pt x="55" y="0"/>
                  </a:moveTo>
                  <a:cubicBezTo>
                    <a:pt x="28" y="55"/>
                    <a:pt x="0" y="137"/>
                    <a:pt x="0" y="220"/>
                  </a:cubicBezTo>
                  <a:cubicBezTo>
                    <a:pt x="0" y="603"/>
                    <a:pt x="325" y="904"/>
                    <a:pt x="704" y="904"/>
                  </a:cubicBezTo>
                  <a:cubicBezTo>
                    <a:pt x="1111" y="904"/>
                    <a:pt x="1408" y="603"/>
                    <a:pt x="1408" y="220"/>
                  </a:cubicBezTo>
                  <a:cubicBezTo>
                    <a:pt x="1408" y="137"/>
                    <a:pt x="1408" y="55"/>
                    <a:pt x="1381" y="0"/>
                  </a:cubicBezTo>
                  <a:lnTo>
                    <a:pt x="55" y="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9" name="Freeform 81">
              <a:extLst>
                <a:ext uri="{FF2B5EF4-FFF2-40B4-BE49-F238E27FC236}">
                  <a16:creationId xmlns:a16="http://schemas.microsoft.com/office/drawing/2014/main" id="{912BFD9F-B869-409A-B063-C34384FE2D5C}"/>
                </a:ext>
              </a:extLst>
            </p:cNvPr>
            <p:cNvSpPr>
              <a:spLocks/>
            </p:cNvSpPr>
            <p:nvPr/>
          </p:nvSpPr>
          <p:spPr bwMode="auto">
            <a:xfrm>
              <a:off x="1099" y="853"/>
              <a:ext cx="182" cy="39"/>
            </a:xfrm>
            <a:custGeom>
              <a:avLst/>
              <a:gdLst>
                <a:gd name="T0" fmla="*/ 11 w 182"/>
                <a:gd name="T1" fmla="*/ 0 h 39"/>
                <a:gd name="T2" fmla="*/ 0 w 182"/>
                <a:gd name="T3" fmla="*/ 39 h 39"/>
                <a:gd name="T4" fmla="*/ 182 w 182"/>
                <a:gd name="T5" fmla="*/ 39 h 39"/>
                <a:gd name="T6" fmla="*/ 182 w 182"/>
                <a:gd name="T7" fmla="*/ 0 h 39"/>
                <a:gd name="T8" fmla="*/ 11 w 182"/>
                <a:gd name="T9" fmla="*/ 0 h 39"/>
              </a:gdLst>
              <a:ahLst/>
              <a:cxnLst>
                <a:cxn ang="0">
                  <a:pos x="T0" y="T1"/>
                </a:cxn>
                <a:cxn ang="0">
                  <a:pos x="T2" y="T3"/>
                </a:cxn>
                <a:cxn ang="0">
                  <a:pos x="T4" y="T5"/>
                </a:cxn>
                <a:cxn ang="0">
                  <a:pos x="T6" y="T7"/>
                </a:cxn>
                <a:cxn ang="0">
                  <a:pos x="T8" y="T9"/>
                </a:cxn>
              </a:cxnLst>
              <a:rect l="0" t="0" r="r" b="b"/>
              <a:pathLst>
                <a:path w="182" h="39">
                  <a:moveTo>
                    <a:pt x="11" y="0"/>
                  </a:moveTo>
                  <a:lnTo>
                    <a:pt x="0" y="39"/>
                  </a:lnTo>
                  <a:lnTo>
                    <a:pt x="182" y="39"/>
                  </a:lnTo>
                  <a:lnTo>
                    <a:pt x="182" y="0"/>
                  </a:lnTo>
                  <a:lnTo>
                    <a:pt x="11" y="0"/>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0" name="Freeform 82">
              <a:extLst>
                <a:ext uri="{FF2B5EF4-FFF2-40B4-BE49-F238E27FC236}">
                  <a16:creationId xmlns:a16="http://schemas.microsoft.com/office/drawing/2014/main" id="{2405C59F-C50E-4F38-AF84-D5FC5FD4B5B1}"/>
                </a:ext>
              </a:extLst>
            </p:cNvPr>
            <p:cNvSpPr>
              <a:spLocks/>
            </p:cNvSpPr>
            <p:nvPr/>
          </p:nvSpPr>
          <p:spPr bwMode="auto">
            <a:xfrm>
              <a:off x="843" y="1153"/>
              <a:ext cx="174" cy="34"/>
            </a:xfrm>
            <a:custGeom>
              <a:avLst/>
              <a:gdLst>
                <a:gd name="T0" fmla="*/ 1376 w 1456"/>
                <a:gd name="T1" fmla="*/ 280 h 280"/>
                <a:gd name="T2" fmla="*/ 1456 w 1456"/>
                <a:gd name="T3" fmla="*/ 196 h 280"/>
                <a:gd name="T4" fmla="*/ 1456 w 1456"/>
                <a:gd name="T5" fmla="*/ 0 h 280"/>
                <a:gd name="T6" fmla="*/ 0 w 1456"/>
                <a:gd name="T7" fmla="*/ 0 h 280"/>
                <a:gd name="T8" fmla="*/ 0 w 1456"/>
                <a:gd name="T9" fmla="*/ 196 h 280"/>
                <a:gd name="T10" fmla="*/ 81 w 1456"/>
                <a:gd name="T11" fmla="*/ 280 h 280"/>
                <a:gd name="T12" fmla="*/ 1376 w 1456"/>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1456" h="280">
                  <a:moveTo>
                    <a:pt x="1376" y="280"/>
                  </a:moveTo>
                  <a:cubicBezTo>
                    <a:pt x="1403" y="280"/>
                    <a:pt x="1456" y="224"/>
                    <a:pt x="1456" y="196"/>
                  </a:cubicBezTo>
                  <a:cubicBezTo>
                    <a:pt x="1456" y="0"/>
                    <a:pt x="1456" y="0"/>
                    <a:pt x="1456" y="0"/>
                  </a:cubicBezTo>
                  <a:cubicBezTo>
                    <a:pt x="0" y="0"/>
                    <a:pt x="0" y="0"/>
                    <a:pt x="0" y="0"/>
                  </a:cubicBezTo>
                  <a:cubicBezTo>
                    <a:pt x="0" y="196"/>
                    <a:pt x="0" y="196"/>
                    <a:pt x="0" y="196"/>
                  </a:cubicBezTo>
                  <a:cubicBezTo>
                    <a:pt x="0" y="224"/>
                    <a:pt x="27" y="280"/>
                    <a:pt x="81" y="280"/>
                  </a:cubicBezTo>
                  <a:lnTo>
                    <a:pt x="1376" y="28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 name="Freeform 83">
              <a:extLst>
                <a:ext uri="{FF2B5EF4-FFF2-40B4-BE49-F238E27FC236}">
                  <a16:creationId xmlns:a16="http://schemas.microsoft.com/office/drawing/2014/main" id="{3A20A722-38B9-4766-ACFC-C23FB98DCB2A}"/>
                </a:ext>
              </a:extLst>
            </p:cNvPr>
            <p:cNvSpPr>
              <a:spLocks/>
            </p:cNvSpPr>
            <p:nvPr/>
          </p:nvSpPr>
          <p:spPr bwMode="auto">
            <a:xfrm>
              <a:off x="1074" y="1016"/>
              <a:ext cx="256" cy="124"/>
            </a:xfrm>
            <a:custGeom>
              <a:avLst/>
              <a:gdLst>
                <a:gd name="T0" fmla="*/ 1488 w 2136"/>
                <a:gd name="T1" fmla="*/ 83 h 1040"/>
                <a:gd name="T2" fmla="*/ 0 w 2136"/>
                <a:gd name="T3" fmla="*/ 1040 h 1040"/>
                <a:gd name="T4" fmla="*/ 2136 w 2136"/>
                <a:gd name="T5" fmla="*/ 1040 h 1040"/>
                <a:gd name="T6" fmla="*/ 2136 w 2136"/>
                <a:gd name="T7" fmla="*/ 767 h 1040"/>
                <a:gd name="T8" fmla="*/ 1596 w 2136"/>
                <a:gd name="T9" fmla="*/ 0 h 1040"/>
                <a:gd name="T10" fmla="*/ 1569 w 2136"/>
                <a:gd name="T11" fmla="*/ 0 h 1040"/>
                <a:gd name="T12" fmla="*/ 1515 w 2136"/>
                <a:gd name="T13" fmla="*/ 28 h 1040"/>
                <a:gd name="T14" fmla="*/ 1488 w 2136"/>
                <a:gd name="T15" fmla="*/ 83 h 10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6" h="1040">
                  <a:moveTo>
                    <a:pt x="1488" y="83"/>
                  </a:moveTo>
                  <a:cubicBezTo>
                    <a:pt x="0" y="1040"/>
                    <a:pt x="0" y="1040"/>
                    <a:pt x="0" y="1040"/>
                  </a:cubicBezTo>
                  <a:cubicBezTo>
                    <a:pt x="2136" y="1040"/>
                    <a:pt x="2136" y="1040"/>
                    <a:pt x="2136" y="1040"/>
                  </a:cubicBezTo>
                  <a:cubicBezTo>
                    <a:pt x="2136" y="767"/>
                    <a:pt x="2136" y="767"/>
                    <a:pt x="2136" y="767"/>
                  </a:cubicBezTo>
                  <a:cubicBezTo>
                    <a:pt x="2136" y="411"/>
                    <a:pt x="1920" y="28"/>
                    <a:pt x="1596" y="0"/>
                  </a:cubicBezTo>
                  <a:cubicBezTo>
                    <a:pt x="1569" y="0"/>
                    <a:pt x="1569" y="0"/>
                    <a:pt x="1569" y="0"/>
                  </a:cubicBezTo>
                  <a:cubicBezTo>
                    <a:pt x="1569" y="0"/>
                    <a:pt x="1542" y="28"/>
                    <a:pt x="1515" y="28"/>
                  </a:cubicBezTo>
                  <a:cubicBezTo>
                    <a:pt x="1515" y="55"/>
                    <a:pt x="1515" y="55"/>
                    <a:pt x="1488" y="8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2" name="Rectangle 84">
              <a:extLst>
                <a:ext uri="{FF2B5EF4-FFF2-40B4-BE49-F238E27FC236}">
                  <a16:creationId xmlns:a16="http://schemas.microsoft.com/office/drawing/2014/main" id="{A2ED68E7-BAB4-464B-B1AF-8EF49341C9FB}"/>
                </a:ext>
              </a:extLst>
            </p:cNvPr>
            <p:cNvSpPr>
              <a:spLocks noChangeArrowheads="1"/>
            </p:cNvSpPr>
            <p:nvPr/>
          </p:nvSpPr>
          <p:spPr bwMode="auto">
            <a:xfrm>
              <a:off x="1057" y="1153"/>
              <a:ext cx="273" cy="34"/>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3" name="Freeform 85">
              <a:extLst>
                <a:ext uri="{FF2B5EF4-FFF2-40B4-BE49-F238E27FC236}">
                  <a16:creationId xmlns:a16="http://schemas.microsoft.com/office/drawing/2014/main" id="{69EAEFA9-4E38-42CC-BE04-F7DD0C7E6B1A}"/>
                </a:ext>
              </a:extLst>
            </p:cNvPr>
            <p:cNvSpPr>
              <a:spLocks/>
            </p:cNvSpPr>
            <p:nvPr/>
          </p:nvSpPr>
          <p:spPr bwMode="auto">
            <a:xfrm>
              <a:off x="1057" y="1016"/>
              <a:ext cx="149" cy="119"/>
            </a:xfrm>
            <a:custGeom>
              <a:avLst/>
              <a:gdLst>
                <a:gd name="T0" fmla="*/ 1248 w 1248"/>
                <a:gd name="T1" fmla="*/ 193 h 992"/>
                <a:gd name="T2" fmla="*/ 1140 w 1248"/>
                <a:gd name="T3" fmla="*/ 193 h 992"/>
                <a:gd name="T4" fmla="*/ 543 w 1248"/>
                <a:gd name="T5" fmla="*/ 0 h 992"/>
                <a:gd name="T6" fmla="*/ 543 w 1248"/>
                <a:gd name="T7" fmla="*/ 0 h 992"/>
                <a:gd name="T8" fmla="*/ 0 w 1248"/>
                <a:gd name="T9" fmla="*/ 772 h 992"/>
                <a:gd name="T10" fmla="*/ 0 w 1248"/>
                <a:gd name="T11" fmla="*/ 992 h 992"/>
                <a:gd name="T12" fmla="*/ 1248 w 1248"/>
                <a:gd name="T13" fmla="*/ 193 h 992"/>
              </a:gdLst>
              <a:ahLst/>
              <a:cxnLst>
                <a:cxn ang="0">
                  <a:pos x="T0" y="T1"/>
                </a:cxn>
                <a:cxn ang="0">
                  <a:pos x="T2" y="T3"/>
                </a:cxn>
                <a:cxn ang="0">
                  <a:pos x="T4" y="T5"/>
                </a:cxn>
                <a:cxn ang="0">
                  <a:pos x="T6" y="T7"/>
                </a:cxn>
                <a:cxn ang="0">
                  <a:pos x="T8" y="T9"/>
                </a:cxn>
                <a:cxn ang="0">
                  <a:pos x="T10" y="T11"/>
                </a:cxn>
                <a:cxn ang="0">
                  <a:pos x="T12" y="T13"/>
                </a:cxn>
              </a:cxnLst>
              <a:rect l="0" t="0" r="r" b="b"/>
              <a:pathLst>
                <a:path w="1248" h="992">
                  <a:moveTo>
                    <a:pt x="1248" y="193"/>
                  </a:moveTo>
                  <a:cubicBezTo>
                    <a:pt x="1194" y="193"/>
                    <a:pt x="1167" y="193"/>
                    <a:pt x="1140" y="193"/>
                  </a:cubicBezTo>
                  <a:cubicBezTo>
                    <a:pt x="950" y="193"/>
                    <a:pt x="760" y="138"/>
                    <a:pt x="543" y="0"/>
                  </a:cubicBezTo>
                  <a:cubicBezTo>
                    <a:pt x="543" y="0"/>
                    <a:pt x="543" y="0"/>
                    <a:pt x="543" y="0"/>
                  </a:cubicBezTo>
                  <a:cubicBezTo>
                    <a:pt x="245" y="28"/>
                    <a:pt x="0" y="414"/>
                    <a:pt x="0" y="772"/>
                  </a:cubicBezTo>
                  <a:cubicBezTo>
                    <a:pt x="0" y="992"/>
                    <a:pt x="0" y="992"/>
                    <a:pt x="0" y="992"/>
                  </a:cubicBezTo>
                  <a:lnTo>
                    <a:pt x="1248" y="193"/>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4" name="Freeform 86">
              <a:extLst>
                <a:ext uri="{FF2B5EF4-FFF2-40B4-BE49-F238E27FC236}">
                  <a16:creationId xmlns:a16="http://schemas.microsoft.com/office/drawing/2014/main" id="{B27D85F5-6796-4B2C-B453-70DD6E7783ED}"/>
                </a:ext>
              </a:extLst>
            </p:cNvPr>
            <p:cNvSpPr>
              <a:spLocks/>
            </p:cNvSpPr>
            <p:nvPr/>
          </p:nvSpPr>
          <p:spPr bwMode="auto">
            <a:xfrm>
              <a:off x="804" y="964"/>
              <a:ext cx="26" cy="176"/>
            </a:xfrm>
            <a:custGeom>
              <a:avLst/>
              <a:gdLst>
                <a:gd name="T0" fmla="*/ 0 w 224"/>
                <a:gd name="T1" fmla="*/ 82 h 1472"/>
                <a:gd name="T2" fmla="*/ 0 w 224"/>
                <a:gd name="T3" fmla="*/ 1391 h 1472"/>
                <a:gd name="T4" fmla="*/ 84 w 224"/>
                <a:gd name="T5" fmla="*/ 1472 h 1472"/>
                <a:gd name="T6" fmla="*/ 224 w 224"/>
                <a:gd name="T7" fmla="*/ 1472 h 1472"/>
                <a:gd name="T8" fmla="*/ 224 w 224"/>
                <a:gd name="T9" fmla="*/ 0 h 1472"/>
                <a:gd name="T10" fmla="*/ 84 w 224"/>
                <a:gd name="T11" fmla="*/ 0 h 1472"/>
                <a:gd name="T12" fmla="*/ 0 w 224"/>
                <a:gd name="T13" fmla="*/ 82 h 1472"/>
              </a:gdLst>
              <a:ahLst/>
              <a:cxnLst>
                <a:cxn ang="0">
                  <a:pos x="T0" y="T1"/>
                </a:cxn>
                <a:cxn ang="0">
                  <a:pos x="T2" y="T3"/>
                </a:cxn>
                <a:cxn ang="0">
                  <a:pos x="T4" y="T5"/>
                </a:cxn>
                <a:cxn ang="0">
                  <a:pos x="T6" y="T7"/>
                </a:cxn>
                <a:cxn ang="0">
                  <a:pos x="T8" y="T9"/>
                </a:cxn>
                <a:cxn ang="0">
                  <a:pos x="T10" y="T11"/>
                </a:cxn>
                <a:cxn ang="0">
                  <a:pos x="T12" y="T13"/>
                </a:cxn>
              </a:cxnLst>
              <a:rect l="0" t="0" r="r" b="b"/>
              <a:pathLst>
                <a:path w="224" h="1472">
                  <a:moveTo>
                    <a:pt x="0" y="82"/>
                  </a:moveTo>
                  <a:cubicBezTo>
                    <a:pt x="0" y="1391"/>
                    <a:pt x="0" y="1391"/>
                    <a:pt x="0" y="1391"/>
                  </a:cubicBezTo>
                  <a:cubicBezTo>
                    <a:pt x="0" y="1445"/>
                    <a:pt x="28" y="1472"/>
                    <a:pt x="84" y="1472"/>
                  </a:cubicBezTo>
                  <a:cubicBezTo>
                    <a:pt x="224" y="1472"/>
                    <a:pt x="224" y="1472"/>
                    <a:pt x="224" y="1472"/>
                  </a:cubicBezTo>
                  <a:cubicBezTo>
                    <a:pt x="224" y="0"/>
                    <a:pt x="224" y="0"/>
                    <a:pt x="224" y="0"/>
                  </a:cubicBezTo>
                  <a:cubicBezTo>
                    <a:pt x="84" y="0"/>
                    <a:pt x="84" y="0"/>
                    <a:pt x="84" y="0"/>
                  </a:cubicBezTo>
                  <a:cubicBezTo>
                    <a:pt x="28" y="0"/>
                    <a:pt x="0" y="55"/>
                    <a:pt x="0" y="8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1" name="Group 89">
            <a:extLst>
              <a:ext uri="{FF2B5EF4-FFF2-40B4-BE49-F238E27FC236}">
                <a16:creationId xmlns:a16="http://schemas.microsoft.com/office/drawing/2014/main" id="{D70A77DA-BF6B-48C5-922F-014B3D023990}"/>
              </a:ext>
            </a:extLst>
          </p:cNvPr>
          <p:cNvGrpSpPr>
            <a:grpSpLocks noChangeAspect="1"/>
          </p:cNvGrpSpPr>
          <p:nvPr/>
        </p:nvGrpSpPr>
        <p:grpSpPr bwMode="auto">
          <a:xfrm>
            <a:off x="7849461" y="5266557"/>
            <a:ext cx="438723" cy="536874"/>
            <a:chOff x="803" y="803"/>
            <a:chExt cx="371" cy="454"/>
          </a:xfrm>
          <a:solidFill>
            <a:srgbClr val="798BB3"/>
          </a:solidFill>
        </p:grpSpPr>
        <p:sp>
          <p:nvSpPr>
            <p:cNvPr id="102" name="Freeform 90">
              <a:extLst>
                <a:ext uri="{FF2B5EF4-FFF2-40B4-BE49-F238E27FC236}">
                  <a16:creationId xmlns:a16="http://schemas.microsoft.com/office/drawing/2014/main" id="{BF379E59-E503-483C-943F-46E9DDB0BE20}"/>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3" name="Oval 91">
              <a:extLst>
                <a:ext uri="{FF2B5EF4-FFF2-40B4-BE49-F238E27FC236}">
                  <a16:creationId xmlns:a16="http://schemas.microsoft.com/office/drawing/2014/main" id="{6D1CF6E5-6528-44AD-94A1-C48D0CABC2BC}"/>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105" name="Gerade Verbindung mit Pfeil 104">
            <a:extLst>
              <a:ext uri="{FF2B5EF4-FFF2-40B4-BE49-F238E27FC236}">
                <a16:creationId xmlns:a16="http://schemas.microsoft.com/office/drawing/2014/main" id="{DB4D2013-9722-4B71-9F51-9EA46A4C88C8}"/>
              </a:ext>
            </a:extLst>
          </p:cNvPr>
          <p:cNvCxnSpPr/>
          <p:nvPr/>
        </p:nvCxnSpPr>
        <p:spPr>
          <a:xfrm>
            <a:off x="6732379" y="2257425"/>
            <a:ext cx="0" cy="98260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07" name="Textfeld 106">
            <a:extLst>
              <a:ext uri="{FF2B5EF4-FFF2-40B4-BE49-F238E27FC236}">
                <a16:creationId xmlns:a16="http://schemas.microsoft.com/office/drawing/2014/main" id="{0E8944DC-74E6-4F93-A5A5-E8D84C9EDA44}"/>
              </a:ext>
            </a:extLst>
          </p:cNvPr>
          <p:cNvSpPr txBox="1"/>
          <p:nvPr/>
        </p:nvSpPr>
        <p:spPr>
          <a:xfrm>
            <a:off x="6252833" y="2546158"/>
            <a:ext cx="955294" cy="405137"/>
          </a:xfrm>
          <a:prstGeom prst="rect">
            <a:avLst/>
          </a:prstGeom>
          <a:solidFill>
            <a:schemeClr val="bg1"/>
          </a:solidFill>
        </p:spPr>
        <p:txBody>
          <a:bodyPr vert="horz" wrap="square" lIns="72000" tIns="0" rIns="72000" bIns="0" rtlCol="0" anchor="ctr">
            <a:noAutofit/>
          </a:bodyPr>
          <a:lstStyle/>
          <a:p>
            <a:pPr algn="ct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Register </a:t>
            </a:r>
          </a:p>
          <a:p>
            <a:pPr algn="ct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certificate</a:t>
            </a:r>
          </a:p>
        </p:txBody>
      </p:sp>
      <p:cxnSp>
        <p:nvCxnSpPr>
          <p:cNvPr id="108" name="Gerade Verbindung mit Pfeil 107">
            <a:extLst>
              <a:ext uri="{FF2B5EF4-FFF2-40B4-BE49-F238E27FC236}">
                <a16:creationId xmlns:a16="http://schemas.microsoft.com/office/drawing/2014/main" id="{94E55562-26FB-4BA2-9CF7-6948C8209F83}"/>
              </a:ext>
            </a:extLst>
          </p:cNvPr>
          <p:cNvCxnSpPr/>
          <p:nvPr/>
        </p:nvCxnSpPr>
        <p:spPr>
          <a:xfrm>
            <a:off x="9457762" y="2257425"/>
            <a:ext cx="0" cy="98260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09" name="Textfeld 108">
            <a:extLst>
              <a:ext uri="{FF2B5EF4-FFF2-40B4-BE49-F238E27FC236}">
                <a16:creationId xmlns:a16="http://schemas.microsoft.com/office/drawing/2014/main" id="{3E4A7A9B-FDED-47D7-BBE2-6F7DB0F886BD}"/>
              </a:ext>
            </a:extLst>
          </p:cNvPr>
          <p:cNvSpPr txBox="1"/>
          <p:nvPr/>
        </p:nvSpPr>
        <p:spPr>
          <a:xfrm>
            <a:off x="8979862" y="2546158"/>
            <a:ext cx="955294" cy="405137"/>
          </a:xfrm>
          <a:prstGeom prst="rect">
            <a:avLst/>
          </a:prstGeom>
          <a:solidFill>
            <a:schemeClr val="bg1"/>
          </a:solidFill>
        </p:spPr>
        <p:txBody>
          <a:bodyPr vert="horz" wrap="square" lIns="72000" tIns="0" rIns="72000" bIns="0" rtlCol="0" anchor="ctr">
            <a:noAutofit/>
          </a:bodyPr>
          <a:lstStyle/>
          <a:p>
            <a:pPr algn="ct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Revoke</a:t>
            </a:r>
          </a:p>
          <a:p>
            <a:pPr algn="ct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certificate</a:t>
            </a:r>
          </a:p>
        </p:txBody>
      </p:sp>
      <p:cxnSp>
        <p:nvCxnSpPr>
          <p:cNvPr id="110" name="Gerade Verbindung mit Pfeil 109">
            <a:extLst>
              <a:ext uri="{FF2B5EF4-FFF2-40B4-BE49-F238E27FC236}">
                <a16:creationId xmlns:a16="http://schemas.microsoft.com/office/drawing/2014/main" id="{C8F57494-6BCF-4D54-A52E-18167D1B0342}"/>
              </a:ext>
            </a:extLst>
          </p:cNvPr>
          <p:cNvCxnSpPr>
            <a:cxnSpLocks/>
          </p:cNvCxnSpPr>
          <p:nvPr/>
        </p:nvCxnSpPr>
        <p:spPr>
          <a:xfrm>
            <a:off x="7110460" y="2049340"/>
            <a:ext cx="1062108" cy="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13" name="Textfeld 112">
            <a:extLst>
              <a:ext uri="{FF2B5EF4-FFF2-40B4-BE49-F238E27FC236}">
                <a16:creationId xmlns:a16="http://schemas.microsoft.com/office/drawing/2014/main" id="{B22D7D5B-663C-421F-B4C8-BEA1F9B21A2D}"/>
              </a:ext>
            </a:extLst>
          </p:cNvPr>
          <p:cNvSpPr txBox="1"/>
          <p:nvPr/>
        </p:nvSpPr>
        <p:spPr>
          <a:xfrm>
            <a:off x="7227061" y="1842763"/>
            <a:ext cx="809204" cy="405137"/>
          </a:xfrm>
          <a:prstGeom prst="rect">
            <a:avLst/>
          </a:prstGeom>
          <a:solidFill>
            <a:schemeClr val="bg1"/>
          </a:solidFill>
        </p:spPr>
        <p:txBody>
          <a:bodyPr vert="horz" wrap="square" lIns="36000" tIns="0" rIns="36000" bIns="0" rtlCol="0" anchor="ctr">
            <a:noAutofit/>
          </a:bodyPr>
          <a:lstStyle/>
          <a:p>
            <a:pPr algn="ct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Issue</a:t>
            </a:r>
          </a:p>
          <a:p>
            <a:pPr algn="ct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Certificate</a:t>
            </a:r>
          </a:p>
        </p:txBody>
      </p:sp>
      <p:cxnSp>
        <p:nvCxnSpPr>
          <p:cNvPr id="115" name="Verbinder: gewinkelt 114">
            <a:extLst>
              <a:ext uri="{FF2B5EF4-FFF2-40B4-BE49-F238E27FC236}">
                <a16:creationId xmlns:a16="http://schemas.microsoft.com/office/drawing/2014/main" id="{590DAFF5-6B04-4850-B3B8-F70A7C746C93}"/>
              </a:ext>
            </a:extLst>
          </p:cNvPr>
          <p:cNvCxnSpPr>
            <a:cxnSpLocks/>
            <a:stCxn id="116" idx="0"/>
            <a:endCxn id="122" idx="2"/>
          </p:cNvCxnSpPr>
          <p:nvPr/>
        </p:nvCxnSpPr>
        <p:spPr>
          <a:xfrm rot="16200000" flipH="1">
            <a:off x="7565340" y="3367564"/>
            <a:ext cx="796932" cy="2462853"/>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Rechteck 115">
            <a:extLst>
              <a:ext uri="{FF2B5EF4-FFF2-40B4-BE49-F238E27FC236}">
                <a16:creationId xmlns:a16="http://schemas.microsoft.com/office/drawing/2014/main" id="{9F5E6C7B-2B8B-4E70-AF1F-BFFABD20A6CF}"/>
              </a:ext>
            </a:extLst>
          </p:cNvPr>
          <p:cNvSpPr/>
          <p:nvPr/>
        </p:nvSpPr>
        <p:spPr bwMode="gray">
          <a:xfrm flipV="1">
            <a:off x="6407935" y="4015563"/>
            <a:ext cx="648889" cy="184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7" name="Rechteck 116">
            <a:extLst>
              <a:ext uri="{FF2B5EF4-FFF2-40B4-BE49-F238E27FC236}">
                <a16:creationId xmlns:a16="http://schemas.microsoft.com/office/drawing/2014/main" id="{19E769EA-187D-4E9F-B3A4-7C0F01D4FC86}"/>
              </a:ext>
            </a:extLst>
          </p:cNvPr>
          <p:cNvSpPr/>
          <p:nvPr/>
        </p:nvSpPr>
        <p:spPr bwMode="gray">
          <a:xfrm flipV="1">
            <a:off x="7316396" y="4015563"/>
            <a:ext cx="648889" cy="184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8" name="Rechteck 117">
            <a:extLst>
              <a:ext uri="{FF2B5EF4-FFF2-40B4-BE49-F238E27FC236}">
                <a16:creationId xmlns:a16="http://schemas.microsoft.com/office/drawing/2014/main" id="{A4EE6579-7F54-4058-8C37-8DAD552EB7BB}"/>
              </a:ext>
            </a:extLst>
          </p:cNvPr>
          <p:cNvSpPr/>
          <p:nvPr/>
        </p:nvSpPr>
        <p:spPr bwMode="gray">
          <a:xfrm flipV="1">
            <a:off x="8221899" y="4015563"/>
            <a:ext cx="648889" cy="184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9" name="Rechteck 118">
            <a:extLst>
              <a:ext uri="{FF2B5EF4-FFF2-40B4-BE49-F238E27FC236}">
                <a16:creationId xmlns:a16="http://schemas.microsoft.com/office/drawing/2014/main" id="{7875BEDF-B0D2-488C-AE88-FD649D812A49}"/>
              </a:ext>
            </a:extLst>
          </p:cNvPr>
          <p:cNvSpPr/>
          <p:nvPr/>
        </p:nvSpPr>
        <p:spPr bwMode="gray">
          <a:xfrm flipV="1">
            <a:off x="9127402" y="4015563"/>
            <a:ext cx="648889" cy="184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0" name="Rechteck 119">
            <a:extLst>
              <a:ext uri="{FF2B5EF4-FFF2-40B4-BE49-F238E27FC236}">
                <a16:creationId xmlns:a16="http://schemas.microsoft.com/office/drawing/2014/main" id="{243C5A96-C351-4B63-8BDA-997F8C5D3608}"/>
              </a:ext>
            </a:extLst>
          </p:cNvPr>
          <p:cNvSpPr/>
          <p:nvPr/>
        </p:nvSpPr>
        <p:spPr bwMode="gray">
          <a:xfrm flipV="1">
            <a:off x="10038822" y="4015563"/>
            <a:ext cx="648889" cy="184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1" name="Rechteck 120">
            <a:extLst>
              <a:ext uri="{FF2B5EF4-FFF2-40B4-BE49-F238E27FC236}">
                <a16:creationId xmlns:a16="http://schemas.microsoft.com/office/drawing/2014/main" id="{7BDC632C-45DE-4B2F-8C6E-8904E3460107}"/>
              </a:ext>
            </a:extLst>
          </p:cNvPr>
          <p:cNvSpPr/>
          <p:nvPr/>
        </p:nvSpPr>
        <p:spPr bwMode="gray">
          <a:xfrm flipV="1">
            <a:off x="10950242" y="4015563"/>
            <a:ext cx="648889" cy="184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Rechteck 121">
            <a:extLst>
              <a:ext uri="{FF2B5EF4-FFF2-40B4-BE49-F238E27FC236}">
                <a16:creationId xmlns:a16="http://schemas.microsoft.com/office/drawing/2014/main" id="{9B21E822-B903-4041-A247-53A949F566D5}"/>
              </a:ext>
            </a:extLst>
          </p:cNvPr>
          <p:cNvSpPr/>
          <p:nvPr/>
        </p:nvSpPr>
        <p:spPr bwMode="gray">
          <a:xfrm flipV="1">
            <a:off x="8870788" y="4997457"/>
            <a:ext cx="648889" cy="184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26" name="Verbinder: gewinkelt 125">
            <a:extLst>
              <a:ext uri="{FF2B5EF4-FFF2-40B4-BE49-F238E27FC236}">
                <a16:creationId xmlns:a16="http://schemas.microsoft.com/office/drawing/2014/main" id="{76D56A15-6421-4EBF-8AD7-440AA0D0093B}"/>
              </a:ext>
            </a:extLst>
          </p:cNvPr>
          <p:cNvCxnSpPr>
            <a:cxnSpLocks/>
            <a:stCxn id="117" idx="0"/>
            <a:endCxn id="122" idx="2"/>
          </p:cNvCxnSpPr>
          <p:nvPr/>
        </p:nvCxnSpPr>
        <p:spPr>
          <a:xfrm rot="16200000" flipH="1">
            <a:off x="8019571" y="3821795"/>
            <a:ext cx="796932" cy="1554392"/>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Verbinder: gewinkelt 128">
            <a:extLst>
              <a:ext uri="{FF2B5EF4-FFF2-40B4-BE49-F238E27FC236}">
                <a16:creationId xmlns:a16="http://schemas.microsoft.com/office/drawing/2014/main" id="{9D47EE86-9AAA-41DC-92CA-3FD68B62B096}"/>
              </a:ext>
            </a:extLst>
          </p:cNvPr>
          <p:cNvCxnSpPr>
            <a:cxnSpLocks/>
            <a:stCxn id="118" idx="0"/>
            <a:endCxn id="122" idx="2"/>
          </p:cNvCxnSpPr>
          <p:nvPr/>
        </p:nvCxnSpPr>
        <p:spPr>
          <a:xfrm rot="16200000" flipH="1">
            <a:off x="8472322" y="4274546"/>
            <a:ext cx="796932" cy="648889"/>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Verbinder: gewinkelt 131">
            <a:extLst>
              <a:ext uri="{FF2B5EF4-FFF2-40B4-BE49-F238E27FC236}">
                <a16:creationId xmlns:a16="http://schemas.microsoft.com/office/drawing/2014/main" id="{0C8E890A-FDB2-4569-A77E-1C4AE3719B58}"/>
              </a:ext>
            </a:extLst>
          </p:cNvPr>
          <p:cNvCxnSpPr>
            <a:cxnSpLocks/>
            <a:stCxn id="119" idx="0"/>
            <a:endCxn id="122" idx="2"/>
          </p:cNvCxnSpPr>
          <p:nvPr/>
        </p:nvCxnSpPr>
        <p:spPr>
          <a:xfrm rot="5400000">
            <a:off x="8925074" y="4470684"/>
            <a:ext cx="796932" cy="256614"/>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Verbinder: gewinkelt 134">
            <a:extLst>
              <a:ext uri="{FF2B5EF4-FFF2-40B4-BE49-F238E27FC236}">
                <a16:creationId xmlns:a16="http://schemas.microsoft.com/office/drawing/2014/main" id="{791D89F4-0109-4A13-BA7A-FF2A4D3F4318}"/>
              </a:ext>
            </a:extLst>
          </p:cNvPr>
          <p:cNvCxnSpPr>
            <a:cxnSpLocks/>
            <a:stCxn id="120" idx="0"/>
            <a:endCxn id="122" idx="2"/>
          </p:cNvCxnSpPr>
          <p:nvPr/>
        </p:nvCxnSpPr>
        <p:spPr>
          <a:xfrm rot="5400000">
            <a:off x="9380784" y="4014974"/>
            <a:ext cx="796932" cy="1168034"/>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Verbinder: gewinkelt 137">
            <a:extLst>
              <a:ext uri="{FF2B5EF4-FFF2-40B4-BE49-F238E27FC236}">
                <a16:creationId xmlns:a16="http://schemas.microsoft.com/office/drawing/2014/main" id="{53E2F993-36BD-4BA4-A1EB-73B6C38D45DC}"/>
              </a:ext>
            </a:extLst>
          </p:cNvPr>
          <p:cNvCxnSpPr>
            <a:cxnSpLocks/>
            <a:stCxn id="121" idx="0"/>
            <a:endCxn id="122" idx="2"/>
          </p:cNvCxnSpPr>
          <p:nvPr/>
        </p:nvCxnSpPr>
        <p:spPr>
          <a:xfrm rot="5400000">
            <a:off x="9836494" y="3559264"/>
            <a:ext cx="796932" cy="2079454"/>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1" name="Textfeld 140">
            <a:extLst>
              <a:ext uri="{FF2B5EF4-FFF2-40B4-BE49-F238E27FC236}">
                <a16:creationId xmlns:a16="http://schemas.microsoft.com/office/drawing/2014/main" id="{8DDBDCB4-8133-4004-A137-261DFE8A559E}"/>
              </a:ext>
            </a:extLst>
          </p:cNvPr>
          <p:cNvSpPr txBox="1"/>
          <p:nvPr/>
        </p:nvSpPr>
        <p:spPr>
          <a:xfrm>
            <a:off x="8048239" y="4676296"/>
            <a:ext cx="2299086" cy="188999"/>
          </a:xfrm>
          <a:prstGeom prst="rect">
            <a:avLst/>
          </a:prstGeom>
          <a:solidFill>
            <a:schemeClr val="bg1"/>
          </a:solidFill>
        </p:spPr>
        <p:txBody>
          <a:bodyPr vert="horz" wrap="square" lIns="72000" tIns="0" rIns="72000" bIns="0" rtlCol="0" anchor="ctr">
            <a:noAutofit/>
          </a:bodyPr>
          <a:lstStyle/>
          <a:p>
            <a:pPr algn="ct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Verify certificate</a:t>
            </a:r>
          </a:p>
        </p:txBody>
      </p:sp>
      <p:cxnSp>
        <p:nvCxnSpPr>
          <p:cNvPr id="149" name="Gerader Verbinder 148">
            <a:extLst>
              <a:ext uri="{FF2B5EF4-FFF2-40B4-BE49-F238E27FC236}">
                <a16:creationId xmlns:a16="http://schemas.microsoft.com/office/drawing/2014/main" id="{D290F3B4-1BE3-4B4C-9025-6D31E0184943}"/>
              </a:ext>
            </a:extLst>
          </p:cNvPr>
          <p:cNvCxnSpPr>
            <a:cxnSpLocks/>
          </p:cNvCxnSpPr>
          <p:nvPr/>
        </p:nvCxnSpPr>
        <p:spPr>
          <a:xfrm>
            <a:off x="6176644" y="5946639"/>
            <a:ext cx="5653778"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167" name="Textfeld 166">
            <a:extLst>
              <a:ext uri="{FF2B5EF4-FFF2-40B4-BE49-F238E27FC236}">
                <a16:creationId xmlns:a16="http://schemas.microsoft.com/office/drawing/2014/main" id="{B9E9E4B5-B625-400B-BC12-25683DB0B269}"/>
              </a:ext>
            </a:extLst>
          </p:cNvPr>
          <p:cNvSpPr txBox="1"/>
          <p:nvPr/>
        </p:nvSpPr>
        <p:spPr>
          <a:xfrm>
            <a:off x="6175783" y="5988195"/>
            <a:ext cx="886397" cy="188999"/>
          </a:xfrm>
          <a:prstGeom prst="rect">
            <a:avLst/>
          </a:prstGeom>
          <a:solidFill>
            <a:schemeClr val="bg1"/>
          </a:solidFill>
        </p:spPr>
        <p:txBody>
          <a:bodyPr vert="horz" wrap="square" lIns="72000" tIns="0" rIns="72000" bIns="0" rtlCol="0" anchor="ctr">
            <a:noAutofit/>
          </a:bodyPr>
          <a:lstStyle/>
          <a:p>
            <a:pPr algn="r">
              <a:spcBef>
                <a:spcPts val="300"/>
              </a:spcBef>
              <a:spcAft>
                <a:spcPts val="100"/>
              </a:spcAft>
              <a:buClr>
                <a:schemeClr val="tx2"/>
              </a:buClr>
            </a:pPr>
            <a:r>
              <a:rPr lang="en-US" b="1" dirty="0">
                <a:latin typeface="Open Sans" panose="020B0606030504020204" pitchFamily="34" charset="0"/>
                <a:ea typeface="Open Sans" panose="020B0606030504020204" pitchFamily="34" charset="0"/>
                <a:cs typeface="Open Sans" panose="020B0606030504020204" pitchFamily="34" charset="0"/>
              </a:rPr>
              <a:t>Legend</a:t>
            </a:r>
          </a:p>
        </p:txBody>
      </p:sp>
      <p:cxnSp>
        <p:nvCxnSpPr>
          <p:cNvPr id="169" name="Gerader Verbinder 168">
            <a:extLst>
              <a:ext uri="{FF2B5EF4-FFF2-40B4-BE49-F238E27FC236}">
                <a16:creationId xmlns:a16="http://schemas.microsoft.com/office/drawing/2014/main" id="{96DC1F8B-365D-45A7-9470-218BA0E05930}"/>
              </a:ext>
            </a:extLst>
          </p:cNvPr>
          <p:cNvCxnSpPr>
            <a:cxnSpLocks/>
          </p:cNvCxnSpPr>
          <p:nvPr/>
        </p:nvCxnSpPr>
        <p:spPr>
          <a:xfrm flipH="1">
            <a:off x="7041293" y="5988195"/>
            <a:ext cx="2282" cy="4665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7" name="Gruppieren 176">
            <a:extLst>
              <a:ext uri="{FF2B5EF4-FFF2-40B4-BE49-F238E27FC236}">
                <a16:creationId xmlns:a16="http://schemas.microsoft.com/office/drawing/2014/main" id="{2B4A96D5-EC29-4365-9E99-D7251F28722E}"/>
              </a:ext>
            </a:extLst>
          </p:cNvPr>
          <p:cNvGrpSpPr/>
          <p:nvPr/>
        </p:nvGrpSpPr>
        <p:grpSpPr>
          <a:xfrm>
            <a:off x="7192269" y="6074264"/>
            <a:ext cx="952917" cy="317394"/>
            <a:chOff x="7192269" y="6074264"/>
            <a:chExt cx="952917" cy="317394"/>
          </a:xfrm>
        </p:grpSpPr>
        <p:grpSp>
          <p:nvGrpSpPr>
            <p:cNvPr id="150" name="Group 70">
              <a:extLst>
                <a:ext uri="{FF2B5EF4-FFF2-40B4-BE49-F238E27FC236}">
                  <a16:creationId xmlns:a16="http://schemas.microsoft.com/office/drawing/2014/main" id="{721DEB0B-8754-4E9D-B32E-F8CAA3579787}"/>
                </a:ext>
              </a:extLst>
            </p:cNvPr>
            <p:cNvGrpSpPr>
              <a:grpSpLocks noChangeAspect="1"/>
            </p:cNvGrpSpPr>
            <p:nvPr/>
          </p:nvGrpSpPr>
          <p:grpSpPr bwMode="auto">
            <a:xfrm>
              <a:off x="7192269" y="6074264"/>
              <a:ext cx="191657" cy="317394"/>
              <a:chOff x="5515" y="2065"/>
              <a:chExt cx="314" cy="520"/>
            </a:xfrm>
            <a:solidFill>
              <a:schemeClr val="accent1"/>
            </a:solidFill>
          </p:grpSpPr>
          <p:sp>
            <p:nvSpPr>
              <p:cNvPr id="151" name="Freeform 71">
                <a:extLst>
                  <a:ext uri="{FF2B5EF4-FFF2-40B4-BE49-F238E27FC236}">
                    <a16:creationId xmlns:a16="http://schemas.microsoft.com/office/drawing/2014/main" id="{7F536C1C-E0F2-4824-B102-CF6391C86244}"/>
                  </a:ext>
                </a:extLst>
              </p:cNvPr>
              <p:cNvSpPr>
                <a:spLocks/>
              </p:cNvSpPr>
              <p:nvPr/>
            </p:nvSpPr>
            <p:spPr bwMode="auto">
              <a:xfrm>
                <a:off x="5557" y="2065"/>
                <a:ext cx="229" cy="173"/>
              </a:xfrm>
              <a:custGeom>
                <a:avLst/>
                <a:gdLst>
                  <a:gd name="T0" fmla="*/ 927 w 956"/>
                  <a:gd name="T1" fmla="*/ 720 h 720"/>
                  <a:gd name="T2" fmla="*/ 956 w 956"/>
                  <a:gd name="T3" fmla="*/ 692 h 720"/>
                  <a:gd name="T4" fmla="*/ 956 w 956"/>
                  <a:gd name="T5" fmla="*/ 620 h 720"/>
                  <a:gd name="T6" fmla="*/ 927 w 956"/>
                  <a:gd name="T7" fmla="*/ 591 h 720"/>
                  <a:gd name="T8" fmla="*/ 736 w 956"/>
                  <a:gd name="T9" fmla="*/ 591 h 720"/>
                  <a:gd name="T10" fmla="*/ 795 w 956"/>
                  <a:gd name="T11" fmla="*/ 29 h 720"/>
                  <a:gd name="T12" fmla="*/ 795 w 956"/>
                  <a:gd name="T13" fmla="*/ 0 h 720"/>
                  <a:gd name="T14" fmla="*/ 780 w 956"/>
                  <a:gd name="T15" fmla="*/ 0 h 720"/>
                  <a:gd name="T16" fmla="*/ 192 w 956"/>
                  <a:gd name="T17" fmla="*/ 0 h 720"/>
                  <a:gd name="T18" fmla="*/ 162 w 956"/>
                  <a:gd name="T19" fmla="*/ 0 h 720"/>
                  <a:gd name="T20" fmla="*/ 162 w 956"/>
                  <a:gd name="T21" fmla="*/ 29 h 720"/>
                  <a:gd name="T22" fmla="*/ 236 w 956"/>
                  <a:gd name="T23" fmla="*/ 591 h 720"/>
                  <a:gd name="T24" fmla="*/ 30 w 956"/>
                  <a:gd name="T25" fmla="*/ 591 h 720"/>
                  <a:gd name="T26" fmla="*/ 0 w 956"/>
                  <a:gd name="T27" fmla="*/ 620 h 720"/>
                  <a:gd name="T28" fmla="*/ 0 w 956"/>
                  <a:gd name="T29" fmla="*/ 692 h 720"/>
                  <a:gd name="T30" fmla="*/ 30 w 956"/>
                  <a:gd name="T31" fmla="*/ 720 h 720"/>
                  <a:gd name="T32" fmla="*/ 927 w 956"/>
                  <a:gd name="T33"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6" h="720">
                    <a:moveTo>
                      <a:pt x="927" y="720"/>
                    </a:moveTo>
                    <a:cubicBezTo>
                      <a:pt x="942" y="720"/>
                      <a:pt x="956" y="706"/>
                      <a:pt x="956" y="692"/>
                    </a:cubicBezTo>
                    <a:cubicBezTo>
                      <a:pt x="956" y="620"/>
                      <a:pt x="956" y="620"/>
                      <a:pt x="956" y="620"/>
                    </a:cubicBezTo>
                    <a:cubicBezTo>
                      <a:pt x="956" y="605"/>
                      <a:pt x="942" y="591"/>
                      <a:pt x="927" y="591"/>
                    </a:cubicBezTo>
                    <a:cubicBezTo>
                      <a:pt x="736" y="591"/>
                      <a:pt x="736" y="591"/>
                      <a:pt x="736" y="591"/>
                    </a:cubicBezTo>
                    <a:cubicBezTo>
                      <a:pt x="795" y="29"/>
                      <a:pt x="795" y="29"/>
                      <a:pt x="795" y="29"/>
                    </a:cubicBezTo>
                    <a:cubicBezTo>
                      <a:pt x="795" y="15"/>
                      <a:pt x="795" y="15"/>
                      <a:pt x="795" y="0"/>
                    </a:cubicBezTo>
                    <a:cubicBezTo>
                      <a:pt x="795" y="0"/>
                      <a:pt x="780" y="0"/>
                      <a:pt x="780" y="0"/>
                    </a:cubicBezTo>
                    <a:cubicBezTo>
                      <a:pt x="192" y="0"/>
                      <a:pt x="192" y="0"/>
                      <a:pt x="192" y="0"/>
                    </a:cubicBezTo>
                    <a:cubicBezTo>
                      <a:pt x="177" y="0"/>
                      <a:pt x="177" y="0"/>
                      <a:pt x="162" y="0"/>
                    </a:cubicBezTo>
                    <a:cubicBezTo>
                      <a:pt x="162" y="15"/>
                      <a:pt x="162" y="15"/>
                      <a:pt x="162" y="29"/>
                    </a:cubicBezTo>
                    <a:cubicBezTo>
                      <a:pt x="236" y="591"/>
                      <a:pt x="236" y="591"/>
                      <a:pt x="236" y="591"/>
                    </a:cubicBezTo>
                    <a:cubicBezTo>
                      <a:pt x="30" y="591"/>
                      <a:pt x="30" y="591"/>
                      <a:pt x="30" y="591"/>
                    </a:cubicBezTo>
                    <a:cubicBezTo>
                      <a:pt x="15" y="591"/>
                      <a:pt x="0" y="605"/>
                      <a:pt x="0" y="620"/>
                    </a:cubicBezTo>
                    <a:cubicBezTo>
                      <a:pt x="0" y="692"/>
                      <a:pt x="0" y="692"/>
                      <a:pt x="0" y="692"/>
                    </a:cubicBezTo>
                    <a:cubicBezTo>
                      <a:pt x="0" y="706"/>
                      <a:pt x="15" y="720"/>
                      <a:pt x="30" y="720"/>
                    </a:cubicBezTo>
                    <a:lnTo>
                      <a:pt x="927" y="72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2" name="Freeform 72">
                <a:extLst>
                  <a:ext uri="{FF2B5EF4-FFF2-40B4-BE49-F238E27FC236}">
                    <a16:creationId xmlns:a16="http://schemas.microsoft.com/office/drawing/2014/main" id="{957FE4FC-B3E2-402C-B921-B11150DA431D}"/>
                  </a:ext>
                </a:extLst>
              </p:cNvPr>
              <p:cNvSpPr>
                <a:spLocks/>
              </p:cNvSpPr>
              <p:nvPr/>
            </p:nvSpPr>
            <p:spPr bwMode="auto">
              <a:xfrm>
                <a:off x="5515" y="2401"/>
                <a:ext cx="314" cy="184"/>
              </a:xfrm>
              <a:custGeom>
                <a:avLst/>
                <a:gdLst>
                  <a:gd name="T0" fmla="*/ 0 w 1304"/>
                  <a:gd name="T1" fmla="*/ 404 h 764"/>
                  <a:gd name="T2" fmla="*/ 0 w 1304"/>
                  <a:gd name="T3" fmla="*/ 764 h 764"/>
                  <a:gd name="T4" fmla="*/ 1304 w 1304"/>
                  <a:gd name="T5" fmla="*/ 764 h 764"/>
                  <a:gd name="T6" fmla="*/ 1304 w 1304"/>
                  <a:gd name="T7" fmla="*/ 404 h 764"/>
                  <a:gd name="T8" fmla="*/ 982 w 1304"/>
                  <a:gd name="T9" fmla="*/ 0 h 764"/>
                  <a:gd name="T10" fmla="*/ 982 w 1304"/>
                  <a:gd name="T11" fmla="*/ 0 h 764"/>
                  <a:gd name="T12" fmla="*/ 645 w 1304"/>
                  <a:gd name="T13" fmla="*/ 101 h 764"/>
                  <a:gd name="T14" fmla="*/ 308 w 1304"/>
                  <a:gd name="T15" fmla="*/ 0 h 764"/>
                  <a:gd name="T16" fmla="*/ 308 w 1304"/>
                  <a:gd name="T17" fmla="*/ 0 h 764"/>
                  <a:gd name="T18" fmla="*/ 0 w 1304"/>
                  <a:gd name="T19" fmla="*/ 40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4" h="764">
                    <a:moveTo>
                      <a:pt x="0" y="404"/>
                    </a:moveTo>
                    <a:cubicBezTo>
                      <a:pt x="0" y="764"/>
                      <a:pt x="0" y="764"/>
                      <a:pt x="0" y="764"/>
                    </a:cubicBezTo>
                    <a:cubicBezTo>
                      <a:pt x="1304" y="764"/>
                      <a:pt x="1304" y="764"/>
                      <a:pt x="1304" y="764"/>
                    </a:cubicBezTo>
                    <a:cubicBezTo>
                      <a:pt x="1304" y="404"/>
                      <a:pt x="1304" y="404"/>
                      <a:pt x="1304" y="404"/>
                    </a:cubicBezTo>
                    <a:cubicBezTo>
                      <a:pt x="1304" y="231"/>
                      <a:pt x="1158" y="15"/>
                      <a:pt x="982" y="0"/>
                    </a:cubicBezTo>
                    <a:cubicBezTo>
                      <a:pt x="982" y="0"/>
                      <a:pt x="982" y="0"/>
                      <a:pt x="982" y="0"/>
                    </a:cubicBezTo>
                    <a:cubicBezTo>
                      <a:pt x="880" y="73"/>
                      <a:pt x="762" y="101"/>
                      <a:pt x="645" y="101"/>
                    </a:cubicBezTo>
                    <a:cubicBezTo>
                      <a:pt x="528" y="101"/>
                      <a:pt x="411" y="73"/>
                      <a:pt x="308" y="0"/>
                    </a:cubicBezTo>
                    <a:cubicBezTo>
                      <a:pt x="308" y="0"/>
                      <a:pt x="308" y="0"/>
                      <a:pt x="308" y="0"/>
                    </a:cubicBezTo>
                    <a:cubicBezTo>
                      <a:pt x="132" y="15"/>
                      <a:pt x="0" y="231"/>
                      <a:pt x="0" y="404"/>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3" name="Freeform 73">
                <a:extLst>
                  <a:ext uri="{FF2B5EF4-FFF2-40B4-BE49-F238E27FC236}">
                    <a16:creationId xmlns:a16="http://schemas.microsoft.com/office/drawing/2014/main" id="{A36AD7AE-F88D-4D56-87FA-E7A0C9188E24}"/>
                  </a:ext>
                </a:extLst>
              </p:cNvPr>
              <p:cNvSpPr>
                <a:spLocks/>
              </p:cNvSpPr>
              <p:nvPr/>
            </p:nvSpPr>
            <p:spPr bwMode="auto">
              <a:xfrm>
                <a:off x="5572" y="2252"/>
                <a:ext cx="196" cy="147"/>
              </a:xfrm>
              <a:custGeom>
                <a:avLst/>
                <a:gdLst>
                  <a:gd name="T0" fmla="*/ 59 w 816"/>
                  <a:gd name="T1" fmla="*/ 0 h 612"/>
                  <a:gd name="T2" fmla="*/ 0 w 816"/>
                  <a:gd name="T3" fmla="*/ 219 h 612"/>
                  <a:gd name="T4" fmla="*/ 408 w 816"/>
                  <a:gd name="T5" fmla="*/ 612 h 612"/>
                  <a:gd name="T6" fmla="*/ 816 w 816"/>
                  <a:gd name="T7" fmla="*/ 219 h 612"/>
                  <a:gd name="T8" fmla="*/ 758 w 816"/>
                  <a:gd name="T9" fmla="*/ 0 h 612"/>
                  <a:gd name="T10" fmla="*/ 59 w 816"/>
                  <a:gd name="T11" fmla="*/ 0 h 612"/>
                </a:gdLst>
                <a:ahLst/>
                <a:cxnLst>
                  <a:cxn ang="0">
                    <a:pos x="T0" y="T1"/>
                  </a:cxn>
                  <a:cxn ang="0">
                    <a:pos x="T2" y="T3"/>
                  </a:cxn>
                  <a:cxn ang="0">
                    <a:pos x="T4" y="T5"/>
                  </a:cxn>
                  <a:cxn ang="0">
                    <a:pos x="T6" y="T7"/>
                  </a:cxn>
                  <a:cxn ang="0">
                    <a:pos x="T8" y="T9"/>
                  </a:cxn>
                  <a:cxn ang="0">
                    <a:pos x="T10" y="T11"/>
                  </a:cxn>
                </a:cxnLst>
                <a:rect l="0" t="0" r="r" b="b"/>
                <a:pathLst>
                  <a:path w="816" h="612">
                    <a:moveTo>
                      <a:pt x="59" y="0"/>
                    </a:moveTo>
                    <a:cubicBezTo>
                      <a:pt x="30" y="59"/>
                      <a:pt x="0" y="132"/>
                      <a:pt x="0" y="219"/>
                    </a:cubicBezTo>
                    <a:cubicBezTo>
                      <a:pt x="0" y="438"/>
                      <a:pt x="190" y="612"/>
                      <a:pt x="408" y="612"/>
                    </a:cubicBezTo>
                    <a:cubicBezTo>
                      <a:pt x="627" y="612"/>
                      <a:pt x="816" y="438"/>
                      <a:pt x="816" y="219"/>
                    </a:cubicBezTo>
                    <a:cubicBezTo>
                      <a:pt x="816" y="132"/>
                      <a:pt x="787" y="59"/>
                      <a:pt x="758" y="0"/>
                    </a:cubicBezTo>
                    <a:lnTo>
                      <a:pt x="59" y="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71" name="Textfeld 170">
              <a:extLst>
                <a:ext uri="{FF2B5EF4-FFF2-40B4-BE49-F238E27FC236}">
                  <a16:creationId xmlns:a16="http://schemas.microsoft.com/office/drawing/2014/main" id="{9A34C016-10CC-4031-9FB4-962A1B79DBDF}"/>
                </a:ext>
              </a:extLst>
            </p:cNvPr>
            <p:cNvSpPr txBox="1"/>
            <p:nvPr/>
          </p:nvSpPr>
          <p:spPr>
            <a:xfrm>
              <a:off x="7408153" y="6200383"/>
              <a:ext cx="737033" cy="191275"/>
            </a:xfrm>
            <a:prstGeom prst="rect">
              <a:avLst/>
            </a:prstGeom>
            <a:noFill/>
          </p:spPr>
          <p:txBody>
            <a:bodyPr wrap="none" lIns="72000" tIns="0" rIns="72000" bIns="0" rtlCol="0" anchor="b">
              <a:noAutofit/>
            </a:bodyPr>
            <a:lstStyle/>
            <a:p>
              <a:pP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Issuer</a:t>
              </a:r>
            </a:p>
          </p:txBody>
        </p:sp>
      </p:grpSp>
      <p:grpSp>
        <p:nvGrpSpPr>
          <p:cNvPr id="176" name="Gruppieren 175">
            <a:extLst>
              <a:ext uri="{FF2B5EF4-FFF2-40B4-BE49-F238E27FC236}">
                <a16:creationId xmlns:a16="http://schemas.microsoft.com/office/drawing/2014/main" id="{F815454E-5D16-4172-9488-9B1A6D493399}"/>
              </a:ext>
            </a:extLst>
          </p:cNvPr>
          <p:cNvGrpSpPr/>
          <p:nvPr/>
        </p:nvGrpSpPr>
        <p:grpSpPr>
          <a:xfrm>
            <a:off x="8909875" y="6139472"/>
            <a:ext cx="998790" cy="252186"/>
            <a:chOff x="8244547" y="6139472"/>
            <a:chExt cx="998790" cy="252186"/>
          </a:xfrm>
        </p:grpSpPr>
        <p:grpSp>
          <p:nvGrpSpPr>
            <p:cNvPr id="154" name="Group 89">
              <a:extLst>
                <a:ext uri="{FF2B5EF4-FFF2-40B4-BE49-F238E27FC236}">
                  <a16:creationId xmlns:a16="http://schemas.microsoft.com/office/drawing/2014/main" id="{115CBAEA-6190-45B7-8475-A9E00397286F}"/>
                </a:ext>
              </a:extLst>
            </p:cNvPr>
            <p:cNvGrpSpPr>
              <a:grpSpLocks noChangeAspect="1"/>
            </p:cNvGrpSpPr>
            <p:nvPr/>
          </p:nvGrpSpPr>
          <p:grpSpPr bwMode="auto">
            <a:xfrm>
              <a:off x="8244547" y="6139472"/>
              <a:ext cx="206082" cy="252186"/>
              <a:chOff x="803" y="803"/>
              <a:chExt cx="371" cy="454"/>
            </a:xfrm>
            <a:solidFill>
              <a:schemeClr val="accent1"/>
            </a:solidFill>
          </p:grpSpPr>
          <p:sp>
            <p:nvSpPr>
              <p:cNvPr id="155" name="Freeform 90">
                <a:extLst>
                  <a:ext uri="{FF2B5EF4-FFF2-40B4-BE49-F238E27FC236}">
                    <a16:creationId xmlns:a16="http://schemas.microsoft.com/office/drawing/2014/main" id="{94006ED3-9B2B-47D8-B190-194D35731F8F}"/>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6" name="Oval 91">
                <a:extLst>
                  <a:ext uri="{FF2B5EF4-FFF2-40B4-BE49-F238E27FC236}">
                    <a16:creationId xmlns:a16="http://schemas.microsoft.com/office/drawing/2014/main" id="{1C5ADE15-205A-4AF8-8D75-DCA29D0DDFE5}"/>
                  </a:ext>
                </a:extLst>
              </p:cNvPr>
              <p:cNvSpPr>
                <a:spLocks noChangeArrowheads="1"/>
              </p:cNvSpPr>
              <p:nvPr/>
            </p:nvSpPr>
            <p:spPr bwMode="auto">
              <a:xfrm>
                <a:off x="871" y="803"/>
                <a:ext cx="230" cy="230"/>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72" name="Textfeld 171">
              <a:extLst>
                <a:ext uri="{FF2B5EF4-FFF2-40B4-BE49-F238E27FC236}">
                  <a16:creationId xmlns:a16="http://schemas.microsoft.com/office/drawing/2014/main" id="{AC2135F0-A8FF-4CF1-9F4C-17BFDBE1FA8C}"/>
                </a:ext>
              </a:extLst>
            </p:cNvPr>
            <p:cNvSpPr txBox="1"/>
            <p:nvPr/>
          </p:nvSpPr>
          <p:spPr>
            <a:xfrm>
              <a:off x="8506304" y="6200383"/>
              <a:ext cx="737033" cy="191275"/>
            </a:xfrm>
            <a:prstGeom prst="rect">
              <a:avLst/>
            </a:prstGeom>
            <a:noFill/>
          </p:spPr>
          <p:txBody>
            <a:bodyPr wrap="none" lIns="72000" tIns="0" rIns="72000" bIns="0" rtlCol="0" anchor="b">
              <a:noAutofit/>
            </a:bodyPr>
            <a:lstStyle/>
            <a:p>
              <a:pP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Receiver</a:t>
              </a:r>
            </a:p>
          </p:txBody>
        </p:sp>
      </p:grpSp>
      <p:grpSp>
        <p:nvGrpSpPr>
          <p:cNvPr id="174" name="Gruppieren 173">
            <a:extLst>
              <a:ext uri="{FF2B5EF4-FFF2-40B4-BE49-F238E27FC236}">
                <a16:creationId xmlns:a16="http://schemas.microsoft.com/office/drawing/2014/main" id="{1FBC6879-68F0-4D7F-BF44-8AC21F792EF8}"/>
              </a:ext>
            </a:extLst>
          </p:cNvPr>
          <p:cNvGrpSpPr/>
          <p:nvPr/>
        </p:nvGrpSpPr>
        <p:grpSpPr>
          <a:xfrm>
            <a:off x="10673354" y="6121532"/>
            <a:ext cx="1157068" cy="270126"/>
            <a:chOff x="9445210" y="6121532"/>
            <a:chExt cx="1157068" cy="270126"/>
          </a:xfrm>
        </p:grpSpPr>
        <p:grpSp>
          <p:nvGrpSpPr>
            <p:cNvPr id="157" name="Group 77">
              <a:extLst>
                <a:ext uri="{FF2B5EF4-FFF2-40B4-BE49-F238E27FC236}">
                  <a16:creationId xmlns:a16="http://schemas.microsoft.com/office/drawing/2014/main" id="{D8BDDE71-452C-4D26-B0DA-286EAD8F5D58}"/>
                </a:ext>
              </a:extLst>
            </p:cNvPr>
            <p:cNvGrpSpPr>
              <a:grpSpLocks noChangeAspect="1"/>
            </p:cNvGrpSpPr>
            <p:nvPr/>
          </p:nvGrpSpPr>
          <p:grpSpPr bwMode="auto">
            <a:xfrm>
              <a:off x="9445210" y="6121532"/>
              <a:ext cx="370016" cy="270126"/>
              <a:chOff x="804" y="803"/>
              <a:chExt cx="526" cy="384"/>
            </a:xfrm>
            <a:solidFill>
              <a:schemeClr val="accent1"/>
            </a:solidFill>
          </p:grpSpPr>
          <p:sp>
            <p:nvSpPr>
              <p:cNvPr id="158" name="Freeform 78">
                <a:extLst>
                  <a:ext uri="{FF2B5EF4-FFF2-40B4-BE49-F238E27FC236}">
                    <a16:creationId xmlns:a16="http://schemas.microsoft.com/office/drawing/2014/main" id="{22A82BBB-1949-4470-9CE6-6D09F2AE8015}"/>
                  </a:ext>
                </a:extLst>
              </p:cNvPr>
              <p:cNvSpPr>
                <a:spLocks/>
              </p:cNvSpPr>
              <p:nvPr/>
            </p:nvSpPr>
            <p:spPr bwMode="auto">
              <a:xfrm>
                <a:off x="1099" y="803"/>
                <a:ext cx="182" cy="36"/>
              </a:xfrm>
              <a:custGeom>
                <a:avLst/>
                <a:gdLst>
                  <a:gd name="T0" fmla="*/ 0 w 182"/>
                  <a:gd name="T1" fmla="*/ 0 h 36"/>
                  <a:gd name="T2" fmla="*/ 11 w 182"/>
                  <a:gd name="T3" fmla="*/ 36 h 36"/>
                  <a:gd name="T4" fmla="*/ 182 w 182"/>
                  <a:gd name="T5" fmla="*/ 36 h 36"/>
                  <a:gd name="T6" fmla="*/ 182 w 182"/>
                  <a:gd name="T7" fmla="*/ 0 h 36"/>
                  <a:gd name="T8" fmla="*/ 0 w 182"/>
                  <a:gd name="T9" fmla="*/ 0 h 36"/>
                </a:gdLst>
                <a:ahLst/>
                <a:cxnLst>
                  <a:cxn ang="0">
                    <a:pos x="T0" y="T1"/>
                  </a:cxn>
                  <a:cxn ang="0">
                    <a:pos x="T2" y="T3"/>
                  </a:cxn>
                  <a:cxn ang="0">
                    <a:pos x="T4" y="T5"/>
                  </a:cxn>
                  <a:cxn ang="0">
                    <a:pos x="T6" y="T7"/>
                  </a:cxn>
                  <a:cxn ang="0">
                    <a:pos x="T8" y="T9"/>
                  </a:cxn>
                </a:cxnLst>
                <a:rect l="0" t="0" r="r" b="b"/>
                <a:pathLst>
                  <a:path w="182" h="36">
                    <a:moveTo>
                      <a:pt x="0" y="0"/>
                    </a:moveTo>
                    <a:lnTo>
                      <a:pt x="11" y="36"/>
                    </a:lnTo>
                    <a:lnTo>
                      <a:pt x="182" y="36"/>
                    </a:lnTo>
                    <a:lnTo>
                      <a:pt x="182" y="0"/>
                    </a:lnTo>
                    <a:lnTo>
                      <a:pt x="0" y="0"/>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9" name="Freeform 79">
                <a:extLst>
                  <a:ext uri="{FF2B5EF4-FFF2-40B4-BE49-F238E27FC236}">
                    <a16:creationId xmlns:a16="http://schemas.microsoft.com/office/drawing/2014/main" id="{2F61FA01-B584-407B-8E6B-6F17FAE3506A}"/>
                  </a:ext>
                </a:extLst>
              </p:cNvPr>
              <p:cNvSpPr>
                <a:spLocks/>
              </p:cNvSpPr>
              <p:nvPr/>
            </p:nvSpPr>
            <p:spPr bwMode="auto">
              <a:xfrm>
                <a:off x="1125" y="853"/>
                <a:ext cx="146" cy="39"/>
              </a:xfrm>
              <a:custGeom>
                <a:avLst/>
                <a:gdLst>
                  <a:gd name="T0" fmla="*/ 871 w 1224"/>
                  <a:gd name="T1" fmla="*/ 0 h 320"/>
                  <a:gd name="T2" fmla="*/ 354 w 1224"/>
                  <a:gd name="T3" fmla="*/ 0 h 320"/>
                  <a:gd name="T4" fmla="*/ 0 w 1224"/>
                  <a:gd name="T5" fmla="*/ 320 h 320"/>
                  <a:gd name="T6" fmla="*/ 1224 w 1224"/>
                  <a:gd name="T7" fmla="*/ 320 h 320"/>
                  <a:gd name="T8" fmla="*/ 871 w 1224"/>
                  <a:gd name="T9" fmla="*/ 0 h 320"/>
                </a:gdLst>
                <a:ahLst/>
                <a:cxnLst>
                  <a:cxn ang="0">
                    <a:pos x="T0" y="T1"/>
                  </a:cxn>
                  <a:cxn ang="0">
                    <a:pos x="T2" y="T3"/>
                  </a:cxn>
                  <a:cxn ang="0">
                    <a:pos x="T4" y="T5"/>
                  </a:cxn>
                  <a:cxn ang="0">
                    <a:pos x="T6" y="T7"/>
                  </a:cxn>
                  <a:cxn ang="0">
                    <a:pos x="T8" y="T9"/>
                  </a:cxn>
                </a:cxnLst>
                <a:rect l="0" t="0" r="r" b="b"/>
                <a:pathLst>
                  <a:path w="1224" h="320">
                    <a:moveTo>
                      <a:pt x="871" y="0"/>
                    </a:moveTo>
                    <a:cubicBezTo>
                      <a:pt x="354" y="0"/>
                      <a:pt x="354" y="0"/>
                      <a:pt x="354" y="0"/>
                    </a:cubicBezTo>
                    <a:cubicBezTo>
                      <a:pt x="191" y="54"/>
                      <a:pt x="55" y="160"/>
                      <a:pt x="0" y="320"/>
                    </a:cubicBezTo>
                    <a:cubicBezTo>
                      <a:pt x="1224" y="320"/>
                      <a:pt x="1224" y="320"/>
                      <a:pt x="1224" y="320"/>
                    </a:cubicBezTo>
                    <a:cubicBezTo>
                      <a:pt x="1143" y="160"/>
                      <a:pt x="1007" y="54"/>
                      <a:pt x="87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0" name="Freeform 80">
                <a:extLst>
                  <a:ext uri="{FF2B5EF4-FFF2-40B4-BE49-F238E27FC236}">
                    <a16:creationId xmlns:a16="http://schemas.microsoft.com/office/drawing/2014/main" id="{4F2385A2-E814-4554-ACE9-455C38B7A439}"/>
                  </a:ext>
                </a:extLst>
              </p:cNvPr>
              <p:cNvSpPr>
                <a:spLocks/>
              </p:cNvSpPr>
              <p:nvPr/>
            </p:nvSpPr>
            <p:spPr bwMode="auto">
              <a:xfrm>
                <a:off x="1112" y="904"/>
                <a:ext cx="169" cy="109"/>
              </a:xfrm>
              <a:custGeom>
                <a:avLst/>
                <a:gdLst>
                  <a:gd name="T0" fmla="*/ 55 w 1408"/>
                  <a:gd name="T1" fmla="*/ 0 h 904"/>
                  <a:gd name="T2" fmla="*/ 0 w 1408"/>
                  <a:gd name="T3" fmla="*/ 220 h 904"/>
                  <a:gd name="T4" fmla="*/ 704 w 1408"/>
                  <a:gd name="T5" fmla="*/ 904 h 904"/>
                  <a:gd name="T6" fmla="*/ 1408 w 1408"/>
                  <a:gd name="T7" fmla="*/ 220 h 904"/>
                  <a:gd name="T8" fmla="*/ 1381 w 1408"/>
                  <a:gd name="T9" fmla="*/ 0 h 904"/>
                  <a:gd name="T10" fmla="*/ 55 w 1408"/>
                  <a:gd name="T11" fmla="*/ 0 h 904"/>
                </a:gdLst>
                <a:ahLst/>
                <a:cxnLst>
                  <a:cxn ang="0">
                    <a:pos x="T0" y="T1"/>
                  </a:cxn>
                  <a:cxn ang="0">
                    <a:pos x="T2" y="T3"/>
                  </a:cxn>
                  <a:cxn ang="0">
                    <a:pos x="T4" y="T5"/>
                  </a:cxn>
                  <a:cxn ang="0">
                    <a:pos x="T6" y="T7"/>
                  </a:cxn>
                  <a:cxn ang="0">
                    <a:pos x="T8" y="T9"/>
                  </a:cxn>
                  <a:cxn ang="0">
                    <a:pos x="T10" y="T11"/>
                  </a:cxn>
                </a:cxnLst>
                <a:rect l="0" t="0" r="r" b="b"/>
                <a:pathLst>
                  <a:path w="1408" h="904">
                    <a:moveTo>
                      <a:pt x="55" y="0"/>
                    </a:moveTo>
                    <a:cubicBezTo>
                      <a:pt x="28" y="55"/>
                      <a:pt x="0" y="137"/>
                      <a:pt x="0" y="220"/>
                    </a:cubicBezTo>
                    <a:cubicBezTo>
                      <a:pt x="0" y="603"/>
                      <a:pt x="325" y="904"/>
                      <a:pt x="704" y="904"/>
                    </a:cubicBezTo>
                    <a:cubicBezTo>
                      <a:pt x="1111" y="904"/>
                      <a:pt x="1408" y="603"/>
                      <a:pt x="1408" y="220"/>
                    </a:cubicBezTo>
                    <a:cubicBezTo>
                      <a:pt x="1408" y="137"/>
                      <a:pt x="1408" y="55"/>
                      <a:pt x="1381" y="0"/>
                    </a:cubicBezTo>
                    <a:lnTo>
                      <a:pt x="55" y="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1" name="Freeform 81">
                <a:extLst>
                  <a:ext uri="{FF2B5EF4-FFF2-40B4-BE49-F238E27FC236}">
                    <a16:creationId xmlns:a16="http://schemas.microsoft.com/office/drawing/2014/main" id="{61D210BC-0725-42BD-B681-A733028295DA}"/>
                  </a:ext>
                </a:extLst>
              </p:cNvPr>
              <p:cNvSpPr>
                <a:spLocks/>
              </p:cNvSpPr>
              <p:nvPr/>
            </p:nvSpPr>
            <p:spPr bwMode="auto">
              <a:xfrm>
                <a:off x="1099" y="853"/>
                <a:ext cx="182" cy="39"/>
              </a:xfrm>
              <a:custGeom>
                <a:avLst/>
                <a:gdLst>
                  <a:gd name="T0" fmla="*/ 11 w 182"/>
                  <a:gd name="T1" fmla="*/ 0 h 39"/>
                  <a:gd name="T2" fmla="*/ 0 w 182"/>
                  <a:gd name="T3" fmla="*/ 39 h 39"/>
                  <a:gd name="T4" fmla="*/ 182 w 182"/>
                  <a:gd name="T5" fmla="*/ 39 h 39"/>
                  <a:gd name="T6" fmla="*/ 182 w 182"/>
                  <a:gd name="T7" fmla="*/ 0 h 39"/>
                  <a:gd name="T8" fmla="*/ 11 w 182"/>
                  <a:gd name="T9" fmla="*/ 0 h 39"/>
                </a:gdLst>
                <a:ahLst/>
                <a:cxnLst>
                  <a:cxn ang="0">
                    <a:pos x="T0" y="T1"/>
                  </a:cxn>
                  <a:cxn ang="0">
                    <a:pos x="T2" y="T3"/>
                  </a:cxn>
                  <a:cxn ang="0">
                    <a:pos x="T4" y="T5"/>
                  </a:cxn>
                  <a:cxn ang="0">
                    <a:pos x="T6" y="T7"/>
                  </a:cxn>
                  <a:cxn ang="0">
                    <a:pos x="T8" y="T9"/>
                  </a:cxn>
                </a:cxnLst>
                <a:rect l="0" t="0" r="r" b="b"/>
                <a:pathLst>
                  <a:path w="182" h="39">
                    <a:moveTo>
                      <a:pt x="11" y="0"/>
                    </a:moveTo>
                    <a:lnTo>
                      <a:pt x="0" y="39"/>
                    </a:lnTo>
                    <a:lnTo>
                      <a:pt x="182" y="39"/>
                    </a:lnTo>
                    <a:lnTo>
                      <a:pt x="182" y="0"/>
                    </a:lnTo>
                    <a:lnTo>
                      <a:pt x="11" y="0"/>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2" name="Freeform 82">
                <a:extLst>
                  <a:ext uri="{FF2B5EF4-FFF2-40B4-BE49-F238E27FC236}">
                    <a16:creationId xmlns:a16="http://schemas.microsoft.com/office/drawing/2014/main" id="{09D3ABC5-2FCD-413A-B72D-F5EFA714046F}"/>
                  </a:ext>
                </a:extLst>
              </p:cNvPr>
              <p:cNvSpPr>
                <a:spLocks/>
              </p:cNvSpPr>
              <p:nvPr/>
            </p:nvSpPr>
            <p:spPr bwMode="auto">
              <a:xfrm>
                <a:off x="843" y="1153"/>
                <a:ext cx="174" cy="34"/>
              </a:xfrm>
              <a:custGeom>
                <a:avLst/>
                <a:gdLst>
                  <a:gd name="T0" fmla="*/ 1376 w 1456"/>
                  <a:gd name="T1" fmla="*/ 280 h 280"/>
                  <a:gd name="T2" fmla="*/ 1456 w 1456"/>
                  <a:gd name="T3" fmla="*/ 196 h 280"/>
                  <a:gd name="T4" fmla="*/ 1456 w 1456"/>
                  <a:gd name="T5" fmla="*/ 0 h 280"/>
                  <a:gd name="T6" fmla="*/ 0 w 1456"/>
                  <a:gd name="T7" fmla="*/ 0 h 280"/>
                  <a:gd name="T8" fmla="*/ 0 w 1456"/>
                  <a:gd name="T9" fmla="*/ 196 h 280"/>
                  <a:gd name="T10" fmla="*/ 81 w 1456"/>
                  <a:gd name="T11" fmla="*/ 280 h 280"/>
                  <a:gd name="T12" fmla="*/ 1376 w 1456"/>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1456" h="280">
                    <a:moveTo>
                      <a:pt x="1376" y="280"/>
                    </a:moveTo>
                    <a:cubicBezTo>
                      <a:pt x="1403" y="280"/>
                      <a:pt x="1456" y="224"/>
                      <a:pt x="1456" y="196"/>
                    </a:cubicBezTo>
                    <a:cubicBezTo>
                      <a:pt x="1456" y="0"/>
                      <a:pt x="1456" y="0"/>
                      <a:pt x="1456" y="0"/>
                    </a:cubicBezTo>
                    <a:cubicBezTo>
                      <a:pt x="0" y="0"/>
                      <a:pt x="0" y="0"/>
                      <a:pt x="0" y="0"/>
                    </a:cubicBezTo>
                    <a:cubicBezTo>
                      <a:pt x="0" y="196"/>
                      <a:pt x="0" y="196"/>
                      <a:pt x="0" y="196"/>
                    </a:cubicBezTo>
                    <a:cubicBezTo>
                      <a:pt x="0" y="224"/>
                      <a:pt x="27" y="280"/>
                      <a:pt x="81" y="280"/>
                    </a:cubicBezTo>
                    <a:lnTo>
                      <a:pt x="1376" y="28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3" name="Freeform 83">
                <a:extLst>
                  <a:ext uri="{FF2B5EF4-FFF2-40B4-BE49-F238E27FC236}">
                    <a16:creationId xmlns:a16="http://schemas.microsoft.com/office/drawing/2014/main" id="{BF274BB9-4002-4E9D-B7B5-071100C32607}"/>
                  </a:ext>
                </a:extLst>
              </p:cNvPr>
              <p:cNvSpPr>
                <a:spLocks/>
              </p:cNvSpPr>
              <p:nvPr/>
            </p:nvSpPr>
            <p:spPr bwMode="auto">
              <a:xfrm>
                <a:off x="1074" y="1016"/>
                <a:ext cx="256" cy="124"/>
              </a:xfrm>
              <a:custGeom>
                <a:avLst/>
                <a:gdLst>
                  <a:gd name="T0" fmla="*/ 1488 w 2136"/>
                  <a:gd name="T1" fmla="*/ 83 h 1040"/>
                  <a:gd name="T2" fmla="*/ 0 w 2136"/>
                  <a:gd name="T3" fmla="*/ 1040 h 1040"/>
                  <a:gd name="T4" fmla="*/ 2136 w 2136"/>
                  <a:gd name="T5" fmla="*/ 1040 h 1040"/>
                  <a:gd name="T6" fmla="*/ 2136 w 2136"/>
                  <a:gd name="T7" fmla="*/ 767 h 1040"/>
                  <a:gd name="T8" fmla="*/ 1596 w 2136"/>
                  <a:gd name="T9" fmla="*/ 0 h 1040"/>
                  <a:gd name="T10" fmla="*/ 1569 w 2136"/>
                  <a:gd name="T11" fmla="*/ 0 h 1040"/>
                  <a:gd name="T12" fmla="*/ 1515 w 2136"/>
                  <a:gd name="T13" fmla="*/ 28 h 1040"/>
                  <a:gd name="T14" fmla="*/ 1488 w 2136"/>
                  <a:gd name="T15" fmla="*/ 83 h 10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6" h="1040">
                    <a:moveTo>
                      <a:pt x="1488" y="83"/>
                    </a:moveTo>
                    <a:cubicBezTo>
                      <a:pt x="0" y="1040"/>
                      <a:pt x="0" y="1040"/>
                      <a:pt x="0" y="1040"/>
                    </a:cubicBezTo>
                    <a:cubicBezTo>
                      <a:pt x="2136" y="1040"/>
                      <a:pt x="2136" y="1040"/>
                      <a:pt x="2136" y="1040"/>
                    </a:cubicBezTo>
                    <a:cubicBezTo>
                      <a:pt x="2136" y="767"/>
                      <a:pt x="2136" y="767"/>
                      <a:pt x="2136" y="767"/>
                    </a:cubicBezTo>
                    <a:cubicBezTo>
                      <a:pt x="2136" y="411"/>
                      <a:pt x="1920" y="28"/>
                      <a:pt x="1596" y="0"/>
                    </a:cubicBezTo>
                    <a:cubicBezTo>
                      <a:pt x="1569" y="0"/>
                      <a:pt x="1569" y="0"/>
                      <a:pt x="1569" y="0"/>
                    </a:cubicBezTo>
                    <a:cubicBezTo>
                      <a:pt x="1569" y="0"/>
                      <a:pt x="1542" y="28"/>
                      <a:pt x="1515" y="28"/>
                    </a:cubicBezTo>
                    <a:cubicBezTo>
                      <a:pt x="1515" y="55"/>
                      <a:pt x="1515" y="55"/>
                      <a:pt x="1488" y="83"/>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4" name="Rectangle 84">
                <a:extLst>
                  <a:ext uri="{FF2B5EF4-FFF2-40B4-BE49-F238E27FC236}">
                    <a16:creationId xmlns:a16="http://schemas.microsoft.com/office/drawing/2014/main" id="{F0575AAE-582E-43C4-9A64-47DC7FD0CBBD}"/>
                  </a:ext>
                </a:extLst>
              </p:cNvPr>
              <p:cNvSpPr>
                <a:spLocks noChangeArrowheads="1"/>
              </p:cNvSpPr>
              <p:nvPr/>
            </p:nvSpPr>
            <p:spPr bwMode="auto">
              <a:xfrm>
                <a:off x="1057" y="1153"/>
                <a:ext cx="273" cy="34"/>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5" name="Freeform 85">
                <a:extLst>
                  <a:ext uri="{FF2B5EF4-FFF2-40B4-BE49-F238E27FC236}">
                    <a16:creationId xmlns:a16="http://schemas.microsoft.com/office/drawing/2014/main" id="{00FFFC50-F9FC-4787-9EDD-AA7403B3E88C}"/>
                  </a:ext>
                </a:extLst>
              </p:cNvPr>
              <p:cNvSpPr>
                <a:spLocks/>
              </p:cNvSpPr>
              <p:nvPr/>
            </p:nvSpPr>
            <p:spPr bwMode="auto">
              <a:xfrm>
                <a:off x="1057" y="1016"/>
                <a:ext cx="149" cy="119"/>
              </a:xfrm>
              <a:custGeom>
                <a:avLst/>
                <a:gdLst>
                  <a:gd name="T0" fmla="*/ 1248 w 1248"/>
                  <a:gd name="T1" fmla="*/ 193 h 992"/>
                  <a:gd name="T2" fmla="*/ 1140 w 1248"/>
                  <a:gd name="T3" fmla="*/ 193 h 992"/>
                  <a:gd name="T4" fmla="*/ 543 w 1248"/>
                  <a:gd name="T5" fmla="*/ 0 h 992"/>
                  <a:gd name="T6" fmla="*/ 543 w 1248"/>
                  <a:gd name="T7" fmla="*/ 0 h 992"/>
                  <a:gd name="T8" fmla="*/ 0 w 1248"/>
                  <a:gd name="T9" fmla="*/ 772 h 992"/>
                  <a:gd name="T10" fmla="*/ 0 w 1248"/>
                  <a:gd name="T11" fmla="*/ 992 h 992"/>
                  <a:gd name="T12" fmla="*/ 1248 w 1248"/>
                  <a:gd name="T13" fmla="*/ 193 h 992"/>
                </a:gdLst>
                <a:ahLst/>
                <a:cxnLst>
                  <a:cxn ang="0">
                    <a:pos x="T0" y="T1"/>
                  </a:cxn>
                  <a:cxn ang="0">
                    <a:pos x="T2" y="T3"/>
                  </a:cxn>
                  <a:cxn ang="0">
                    <a:pos x="T4" y="T5"/>
                  </a:cxn>
                  <a:cxn ang="0">
                    <a:pos x="T6" y="T7"/>
                  </a:cxn>
                  <a:cxn ang="0">
                    <a:pos x="T8" y="T9"/>
                  </a:cxn>
                  <a:cxn ang="0">
                    <a:pos x="T10" y="T11"/>
                  </a:cxn>
                  <a:cxn ang="0">
                    <a:pos x="T12" y="T13"/>
                  </a:cxn>
                </a:cxnLst>
                <a:rect l="0" t="0" r="r" b="b"/>
                <a:pathLst>
                  <a:path w="1248" h="992">
                    <a:moveTo>
                      <a:pt x="1248" y="193"/>
                    </a:moveTo>
                    <a:cubicBezTo>
                      <a:pt x="1194" y="193"/>
                      <a:pt x="1167" y="193"/>
                      <a:pt x="1140" y="193"/>
                    </a:cubicBezTo>
                    <a:cubicBezTo>
                      <a:pt x="950" y="193"/>
                      <a:pt x="760" y="138"/>
                      <a:pt x="543" y="0"/>
                    </a:cubicBezTo>
                    <a:cubicBezTo>
                      <a:pt x="543" y="0"/>
                      <a:pt x="543" y="0"/>
                      <a:pt x="543" y="0"/>
                    </a:cubicBezTo>
                    <a:cubicBezTo>
                      <a:pt x="245" y="28"/>
                      <a:pt x="0" y="414"/>
                      <a:pt x="0" y="772"/>
                    </a:cubicBezTo>
                    <a:cubicBezTo>
                      <a:pt x="0" y="992"/>
                      <a:pt x="0" y="992"/>
                      <a:pt x="0" y="992"/>
                    </a:cubicBezTo>
                    <a:lnTo>
                      <a:pt x="1248" y="193"/>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6" name="Freeform 86">
                <a:extLst>
                  <a:ext uri="{FF2B5EF4-FFF2-40B4-BE49-F238E27FC236}">
                    <a16:creationId xmlns:a16="http://schemas.microsoft.com/office/drawing/2014/main" id="{0C7D9E70-CB46-45A0-B47C-F432B59942CB}"/>
                  </a:ext>
                </a:extLst>
              </p:cNvPr>
              <p:cNvSpPr>
                <a:spLocks/>
              </p:cNvSpPr>
              <p:nvPr/>
            </p:nvSpPr>
            <p:spPr bwMode="auto">
              <a:xfrm>
                <a:off x="804" y="964"/>
                <a:ext cx="26" cy="176"/>
              </a:xfrm>
              <a:custGeom>
                <a:avLst/>
                <a:gdLst>
                  <a:gd name="T0" fmla="*/ 0 w 224"/>
                  <a:gd name="T1" fmla="*/ 82 h 1472"/>
                  <a:gd name="T2" fmla="*/ 0 w 224"/>
                  <a:gd name="T3" fmla="*/ 1391 h 1472"/>
                  <a:gd name="T4" fmla="*/ 84 w 224"/>
                  <a:gd name="T5" fmla="*/ 1472 h 1472"/>
                  <a:gd name="T6" fmla="*/ 224 w 224"/>
                  <a:gd name="T7" fmla="*/ 1472 h 1472"/>
                  <a:gd name="T8" fmla="*/ 224 w 224"/>
                  <a:gd name="T9" fmla="*/ 0 h 1472"/>
                  <a:gd name="T10" fmla="*/ 84 w 224"/>
                  <a:gd name="T11" fmla="*/ 0 h 1472"/>
                  <a:gd name="T12" fmla="*/ 0 w 224"/>
                  <a:gd name="T13" fmla="*/ 82 h 1472"/>
                </a:gdLst>
                <a:ahLst/>
                <a:cxnLst>
                  <a:cxn ang="0">
                    <a:pos x="T0" y="T1"/>
                  </a:cxn>
                  <a:cxn ang="0">
                    <a:pos x="T2" y="T3"/>
                  </a:cxn>
                  <a:cxn ang="0">
                    <a:pos x="T4" y="T5"/>
                  </a:cxn>
                  <a:cxn ang="0">
                    <a:pos x="T6" y="T7"/>
                  </a:cxn>
                  <a:cxn ang="0">
                    <a:pos x="T8" y="T9"/>
                  </a:cxn>
                  <a:cxn ang="0">
                    <a:pos x="T10" y="T11"/>
                  </a:cxn>
                  <a:cxn ang="0">
                    <a:pos x="T12" y="T13"/>
                  </a:cxn>
                </a:cxnLst>
                <a:rect l="0" t="0" r="r" b="b"/>
                <a:pathLst>
                  <a:path w="224" h="1472">
                    <a:moveTo>
                      <a:pt x="0" y="82"/>
                    </a:moveTo>
                    <a:cubicBezTo>
                      <a:pt x="0" y="1391"/>
                      <a:pt x="0" y="1391"/>
                      <a:pt x="0" y="1391"/>
                    </a:cubicBezTo>
                    <a:cubicBezTo>
                      <a:pt x="0" y="1445"/>
                      <a:pt x="28" y="1472"/>
                      <a:pt x="84" y="1472"/>
                    </a:cubicBezTo>
                    <a:cubicBezTo>
                      <a:pt x="224" y="1472"/>
                      <a:pt x="224" y="1472"/>
                      <a:pt x="224" y="1472"/>
                    </a:cubicBezTo>
                    <a:cubicBezTo>
                      <a:pt x="224" y="0"/>
                      <a:pt x="224" y="0"/>
                      <a:pt x="224" y="0"/>
                    </a:cubicBezTo>
                    <a:cubicBezTo>
                      <a:pt x="84" y="0"/>
                      <a:pt x="84" y="0"/>
                      <a:pt x="84" y="0"/>
                    </a:cubicBezTo>
                    <a:cubicBezTo>
                      <a:pt x="28" y="0"/>
                      <a:pt x="0" y="55"/>
                      <a:pt x="0" y="82"/>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73" name="Textfeld 172">
              <a:extLst>
                <a:ext uri="{FF2B5EF4-FFF2-40B4-BE49-F238E27FC236}">
                  <a16:creationId xmlns:a16="http://schemas.microsoft.com/office/drawing/2014/main" id="{92FE4453-1B68-48E0-9648-DC4435C5DA3C}"/>
                </a:ext>
              </a:extLst>
            </p:cNvPr>
            <p:cNvSpPr txBox="1"/>
            <p:nvPr/>
          </p:nvSpPr>
          <p:spPr>
            <a:xfrm>
              <a:off x="9865245" y="6200383"/>
              <a:ext cx="737033" cy="191275"/>
            </a:xfrm>
            <a:prstGeom prst="rect">
              <a:avLst/>
            </a:prstGeom>
            <a:noFill/>
          </p:spPr>
          <p:txBody>
            <a:bodyPr wrap="none" lIns="72000" tIns="0" rIns="72000" bIns="0" rtlCol="0" anchor="b">
              <a:noAutofit/>
            </a:bodyPr>
            <a:lstStyle/>
            <a:p>
              <a:pP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Verifier</a:t>
              </a:r>
            </a:p>
          </p:txBody>
        </p:sp>
      </p:grpSp>
      <p:sp>
        <p:nvSpPr>
          <p:cNvPr id="180" name="Rechteck 179">
            <a:extLst>
              <a:ext uri="{FF2B5EF4-FFF2-40B4-BE49-F238E27FC236}">
                <a16:creationId xmlns:a16="http://schemas.microsoft.com/office/drawing/2014/main" id="{678FA809-0C04-46AA-BC34-EB3D9F47A281}"/>
              </a:ext>
            </a:extLst>
          </p:cNvPr>
          <p:cNvSpPr/>
          <p:nvPr/>
        </p:nvSpPr>
        <p:spPr bwMode="gray">
          <a:xfrm flipV="1">
            <a:off x="6581023" y="4259191"/>
            <a:ext cx="302712" cy="248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8" name="Freihandform: Form 177">
            <a:extLst>
              <a:ext uri="{FF2B5EF4-FFF2-40B4-BE49-F238E27FC236}">
                <a16:creationId xmlns:a16="http://schemas.microsoft.com/office/drawing/2014/main" id="{5B7DC29B-BF69-40AD-8608-063EDF205B6A}"/>
              </a:ext>
            </a:extLst>
          </p:cNvPr>
          <p:cNvSpPr/>
          <p:nvPr/>
        </p:nvSpPr>
        <p:spPr bwMode="gray">
          <a:xfrm>
            <a:off x="6623540" y="4274549"/>
            <a:ext cx="217678" cy="217678"/>
          </a:xfrm>
          <a:custGeom>
            <a:avLst/>
            <a:gdLst>
              <a:gd name="connsiteX0" fmla="*/ 212647 w 415518"/>
              <a:gd name="connsiteY0" fmla="*/ 59129 h 415518"/>
              <a:gd name="connsiteX1" fmla="*/ 212647 w 415518"/>
              <a:gd name="connsiteY1" fmla="*/ 260729 h 415518"/>
              <a:gd name="connsiteX2" fmla="*/ 115447 w 415518"/>
              <a:gd name="connsiteY2" fmla="*/ 260729 h 415518"/>
              <a:gd name="connsiteX3" fmla="*/ 115447 w 415518"/>
              <a:gd name="connsiteY3" fmla="*/ 321929 h 415518"/>
              <a:gd name="connsiteX4" fmla="*/ 212647 w 415518"/>
              <a:gd name="connsiteY4" fmla="*/ 321929 h 415518"/>
              <a:gd name="connsiteX5" fmla="*/ 273847 w 415518"/>
              <a:gd name="connsiteY5" fmla="*/ 321929 h 415518"/>
              <a:gd name="connsiteX6" fmla="*/ 273847 w 415518"/>
              <a:gd name="connsiteY6" fmla="*/ 260729 h 415518"/>
              <a:gd name="connsiteX7" fmla="*/ 273847 w 415518"/>
              <a:gd name="connsiteY7" fmla="*/ 59129 h 415518"/>
              <a:gd name="connsiteX8" fmla="*/ 207759 w 415518"/>
              <a:gd name="connsiteY8" fmla="*/ 0 h 415518"/>
              <a:gd name="connsiteX9" fmla="*/ 415518 w 415518"/>
              <a:gd name="connsiteY9" fmla="*/ 207759 h 415518"/>
              <a:gd name="connsiteX10" fmla="*/ 207759 w 415518"/>
              <a:gd name="connsiteY10" fmla="*/ 415518 h 415518"/>
              <a:gd name="connsiteX11" fmla="*/ 0 w 415518"/>
              <a:gd name="connsiteY11" fmla="*/ 207759 h 415518"/>
              <a:gd name="connsiteX12" fmla="*/ 207759 w 415518"/>
              <a:gd name="connsiteY12" fmla="*/ 0 h 41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518" h="415518">
                <a:moveTo>
                  <a:pt x="212647" y="59129"/>
                </a:moveTo>
                <a:lnTo>
                  <a:pt x="212647" y="260729"/>
                </a:lnTo>
                <a:lnTo>
                  <a:pt x="115447" y="260729"/>
                </a:lnTo>
                <a:lnTo>
                  <a:pt x="115447" y="321929"/>
                </a:lnTo>
                <a:lnTo>
                  <a:pt x="212647" y="321929"/>
                </a:lnTo>
                <a:lnTo>
                  <a:pt x="273847" y="321929"/>
                </a:lnTo>
                <a:lnTo>
                  <a:pt x="273847" y="260729"/>
                </a:lnTo>
                <a:lnTo>
                  <a:pt x="273847" y="59129"/>
                </a:lnTo>
                <a:close/>
                <a:moveTo>
                  <a:pt x="207759" y="0"/>
                </a:moveTo>
                <a:cubicBezTo>
                  <a:pt x="322501" y="0"/>
                  <a:pt x="415518" y="93017"/>
                  <a:pt x="415518" y="207759"/>
                </a:cubicBezTo>
                <a:cubicBezTo>
                  <a:pt x="415518" y="322501"/>
                  <a:pt x="322501" y="415518"/>
                  <a:pt x="207759" y="415518"/>
                </a:cubicBezTo>
                <a:cubicBezTo>
                  <a:pt x="93017" y="415518"/>
                  <a:pt x="0" y="322501"/>
                  <a:pt x="0" y="207759"/>
                </a:cubicBezTo>
                <a:cubicBezTo>
                  <a:pt x="0" y="93017"/>
                  <a:pt x="93017" y="0"/>
                  <a:pt x="207759" y="0"/>
                </a:cubicBezTo>
                <a:close/>
              </a:path>
            </a:pathLst>
          </a:custGeom>
          <a:solidFill>
            <a:schemeClr val="accent5"/>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1" name="Rechteck 180">
            <a:extLst>
              <a:ext uri="{FF2B5EF4-FFF2-40B4-BE49-F238E27FC236}">
                <a16:creationId xmlns:a16="http://schemas.microsoft.com/office/drawing/2014/main" id="{503ECD94-4A29-4160-A4D4-C85C7234F38E}"/>
              </a:ext>
            </a:extLst>
          </p:cNvPr>
          <p:cNvSpPr/>
          <p:nvPr/>
        </p:nvSpPr>
        <p:spPr bwMode="gray">
          <a:xfrm flipV="1">
            <a:off x="7490953" y="4259191"/>
            <a:ext cx="302712" cy="248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2" name="Freihandform: Form 181">
            <a:extLst>
              <a:ext uri="{FF2B5EF4-FFF2-40B4-BE49-F238E27FC236}">
                <a16:creationId xmlns:a16="http://schemas.microsoft.com/office/drawing/2014/main" id="{ACBB9DE5-C334-47A3-9239-A13DA5BFDD4D}"/>
              </a:ext>
            </a:extLst>
          </p:cNvPr>
          <p:cNvSpPr/>
          <p:nvPr/>
        </p:nvSpPr>
        <p:spPr bwMode="gray">
          <a:xfrm>
            <a:off x="7533470" y="4274549"/>
            <a:ext cx="217678" cy="217678"/>
          </a:xfrm>
          <a:custGeom>
            <a:avLst/>
            <a:gdLst>
              <a:gd name="connsiteX0" fmla="*/ 212647 w 415518"/>
              <a:gd name="connsiteY0" fmla="*/ 59129 h 415518"/>
              <a:gd name="connsiteX1" fmla="*/ 212647 w 415518"/>
              <a:gd name="connsiteY1" fmla="*/ 260729 h 415518"/>
              <a:gd name="connsiteX2" fmla="*/ 115447 w 415518"/>
              <a:gd name="connsiteY2" fmla="*/ 260729 h 415518"/>
              <a:gd name="connsiteX3" fmla="*/ 115447 w 415518"/>
              <a:gd name="connsiteY3" fmla="*/ 321929 h 415518"/>
              <a:gd name="connsiteX4" fmla="*/ 212647 w 415518"/>
              <a:gd name="connsiteY4" fmla="*/ 321929 h 415518"/>
              <a:gd name="connsiteX5" fmla="*/ 273847 w 415518"/>
              <a:gd name="connsiteY5" fmla="*/ 321929 h 415518"/>
              <a:gd name="connsiteX6" fmla="*/ 273847 w 415518"/>
              <a:gd name="connsiteY6" fmla="*/ 260729 h 415518"/>
              <a:gd name="connsiteX7" fmla="*/ 273847 w 415518"/>
              <a:gd name="connsiteY7" fmla="*/ 59129 h 415518"/>
              <a:gd name="connsiteX8" fmla="*/ 207759 w 415518"/>
              <a:gd name="connsiteY8" fmla="*/ 0 h 415518"/>
              <a:gd name="connsiteX9" fmla="*/ 415518 w 415518"/>
              <a:gd name="connsiteY9" fmla="*/ 207759 h 415518"/>
              <a:gd name="connsiteX10" fmla="*/ 207759 w 415518"/>
              <a:gd name="connsiteY10" fmla="*/ 415518 h 415518"/>
              <a:gd name="connsiteX11" fmla="*/ 0 w 415518"/>
              <a:gd name="connsiteY11" fmla="*/ 207759 h 415518"/>
              <a:gd name="connsiteX12" fmla="*/ 207759 w 415518"/>
              <a:gd name="connsiteY12" fmla="*/ 0 h 41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518" h="415518">
                <a:moveTo>
                  <a:pt x="212647" y="59129"/>
                </a:moveTo>
                <a:lnTo>
                  <a:pt x="212647" y="260729"/>
                </a:lnTo>
                <a:lnTo>
                  <a:pt x="115447" y="260729"/>
                </a:lnTo>
                <a:lnTo>
                  <a:pt x="115447" y="321929"/>
                </a:lnTo>
                <a:lnTo>
                  <a:pt x="212647" y="321929"/>
                </a:lnTo>
                <a:lnTo>
                  <a:pt x="273847" y="321929"/>
                </a:lnTo>
                <a:lnTo>
                  <a:pt x="273847" y="260729"/>
                </a:lnTo>
                <a:lnTo>
                  <a:pt x="273847" y="59129"/>
                </a:lnTo>
                <a:close/>
                <a:moveTo>
                  <a:pt x="207759" y="0"/>
                </a:moveTo>
                <a:cubicBezTo>
                  <a:pt x="322501" y="0"/>
                  <a:pt x="415518" y="93017"/>
                  <a:pt x="415518" y="207759"/>
                </a:cubicBezTo>
                <a:cubicBezTo>
                  <a:pt x="415518" y="322501"/>
                  <a:pt x="322501" y="415518"/>
                  <a:pt x="207759" y="415518"/>
                </a:cubicBezTo>
                <a:cubicBezTo>
                  <a:pt x="93017" y="415518"/>
                  <a:pt x="0" y="322501"/>
                  <a:pt x="0" y="207759"/>
                </a:cubicBezTo>
                <a:cubicBezTo>
                  <a:pt x="0" y="93017"/>
                  <a:pt x="93017" y="0"/>
                  <a:pt x="207759" y="0"/>
                </a:cubicBezTo>
                <a:close/>
              </a:path>
            </a:pathLst>
          </a:custGeom>
          <a:solidFill>
            <a:schemeClr val="accent5"/>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3" name="Rechteck 182">
            <a:extLst>
              <a:ext uri="{FF2B5EF4-FFF2-40B4-BE49-F238E27FC236}">
                <a16:creationId xmlns:a16="http://schemas.microsoft.com/office/drawing/2014/main" id="{1AC7B146-DCFC-457C-B26A-09D68C24291F}"/>
              </a:ext>
            </a:extLst>
          </p:cNvPr>
          <p:cNvSpPr/>
          <p:nvPr/>
        </p:nvSpPr>
        <p:spPr bwMode="gray">
          <a:xfrm flipV="1">
            <a:off x="8393280" y="4259191"/>
            <a:ext cx="302712" cy="248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4" name="Freihandform: Form 183">
            <a:extLst>
              <a:ext uri="{FF2B5EF4-FFF2-40B4-BE49-F238E27FC236}">
                <a16:creationId xmlns:a16="http://schemas.microsoft.com/office/drawing/2014/main" id="{C1F97A07-54BD-4A7D-96E3-F5C71B56D56E}"/>
              </a:ext>
            </a:extLst>
          </p:cNvPr>
          <p:cNvSpPr/>
          <p:nvPr/>
        </p:nvSpPr>
        <p:spPr bwMode="gray">
          <a:xfrm>
            <a:off x="8435797" y="4274549"/>
            <a:ext cx="217678" cy="217678"/>
          </a:xfrm>
          <a:custGeom>
            <a:avLst/>
            <a:gdLst>
              <a:gd name="connsiteX0" fmla="*/ 212647 w 415518"/>
              <a:gd name="connsiteY0" fmla="*/ 59129 h 415518"/>
              <a:gd name="connsiteX1" fmla="*/ 212647 w 415518"/>
              <a:gd name="connsiteY1" fmla="*/ 260729 h 415518"/>
              <a:gd name="connsiteX2" fmla="*/ 115447 w 415518"/>
              <a:gd name="connsiteY2" fmla="*/ 260729 h 415518"/>
              <a:gd name="connsiteX3" fmla="*/ 115447 w 415518"/>
              <a:gd name="connsiteY3" fmla="*/ 321929 h 415518"/>
              <a:gd name="connsiteX4" fmla="*/ 212647 w 415518"/>
              <a:gd name="connsiteY4" fmla="*/ 321929 h 415518"/>
              <a:gd name="connsiteX5" fmla="*/ 273847 w 415518"/>
              <a:gd name="connsiteY5" fmla="*/ 321929 h 415518"/>
              <a:gd name="connsiteX6" fmla="*/ 273847 w 415518"/>
              <a:gd name="connsiteY6" fmla="*/ 260729 h 415518"/>
              <a:gd name="connsiteX7" fmla="*/ 273847 w 415518"/>
              <a:gd name="connsiteY7" fmla="*/ 59129 h 415518"/>
              <a:gd name="connsiteX8" fmla="*/ 207759 w 415518"/>
              <a:gd name="connsiteY8" fmla="*/ 0 h 415518"/>
              <a:gd name="connsiteX9" fmla="*/ 415518 w 415518"/>
              <a:gd name="connsiteY9" fmla="*/ 207759 h 415518"/>
              <a:gd name="connsiteX10" fmla="*/ 207759 w 415518"/>
              <a:gd name="connsiteY10" fmla="*/ 415518 h 415518"/>
              <a:gd name="connsiteX11" fmla="*/ 0 w 415518"/>
              <a:gd name="connsiteY11" fmla="*/ 207759 h 415518"/>
              <a:gd name="connsiteX12" fmla="*/ 207759 w 415518"/>
              <a:gd name="connsiteY12" fmla="*/ 0 h 41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518" h="415518">
                <a:moveTo>
                  <a:pt x="212647" y="59129"/>
                </a:moveTo>
                <a:lnTo>
                  <a:pt x="212647" y="260729"/>
                </a:lnTo>
                <a:lnTo>
                  <a:pt x="115447" y="260729"/>
                </a:lnTo>
                <a:lnTo>
                  <a:pt x="115447" y="321929"/>
                </a:lnTo>
                <a:lnTo>
                  <a:pt x="212647" y="321929"/>
                </a:lnTo>
                <a:lnTo>
                  <a:pt x="273847" y="321929"/>
                </a:lnTo>
                <a:lnTo>
                  <a:pt x="273847" y="260729"/>
                </a:lnTo>
                <a:lnTo>
                  <a:pt x="273847" y="59129"/>
                </a:lnTo>
                <a:close/>
                <a:moveTo>
                  <a:pt x="207759" y="0"/>
                </a:moveTo>
                <a:cubicBezTo>
                  <a:pt x="322501" y="0"/>
                  <a:pt x="415518" y="93017"/>
                  <a:pt x="415518" y="207759"/>
                </a:cubicBezTo>
                <a:cubicBezTo>
                  <a:pt x="415518" y="322501"/>
                  <a:pt x="322501" y="415518"/>
                  <a:pt x="207759" y="415518"/>
                </a:cubicBezTo>
                <a:cubicBezTo>
                  <a:pt x="93017" y="415518"/>
                  <a:pt x="0" y="322501"/>
                  <a:pt x="0" y="207759"/>
                </a:cubicBezTo>
                <a:cubicBezTo>
                  <a:pt x="0" y="93017"/>
                  <a:pt x="93017" y="0"/>
                  <a:pt x="207759" y="0"/>
                </a:cubicBezTo>
                <a:close/>
              </a:path>
            </a:pathLst>
          </a:custGeom>
          <a:solidFill>
            <a:schemeClr val="accent5"/>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5" name="Rechteck 184">
            <a:extLst>
              <a:ext uri="{FF2B5EF4-FFF2-40B4-BE49-F238E27FC236}">
                <a16:creationId xmlns:a16="http://schemas.microsoft.com/office/drawing/2014/main" id="{4A9E7538-D98A-4052-BD7D-C84717B08C05}"/>
              </a:ext>
            </a:extLst>
          </p:cNvPr>
          <p:cNvSpPr/>
          <p:nvPr/>
        </p:nvSpPr>
        <p:spPr bwMode="gray">
          <a:xfrm flipV="1">
            <a:off x="9300489" y="4259191"/>
            <a:ext cx="302712" cy="248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9" name="Freihandform: Form 178">
            <a:extLst>
              <a:ext uri="{FF2B5EF4-FFF2-40B4-BE49-F238E27FC236}">
                <a16:creationId xmlns:a16="http://schemas.microsoft.com/office/drawing/2014/main" id="{7A6A4F65-268C-49C4-83D6-9F05E115C2A8}"/>
              </a:ext>
            </a:extLst>
          </p:cNvPr>
          <p:cNvSpPr/>
          <p:nvPr/>
        </p:nvSpPr>
        <p:spPr bwMode="gray">
          <a:xfrm>
            <a:off x="9343006" y="4274549"/>
            <a:ext cx="217678" cy="217678"/>
          </a:xfrm>
          <a:custGeom>
            <a:avLst/>
            <a:gdLst>
              <a:gd name="connsiteX0" fmla="*/ 138333 w 415518"/>
              <a:gd name="connsiteY0" fmla="*/ 87837 h 415518"/>
              <a:gd name="connsiteX1" fmla="*/ 87837 w 415518"/>
              <a:gd name="connsiteY1" fmla="*/ 138333 h 415518"/>
              <a:gd name="connsiteX2" fmla="*/ 157261 w 415518"/>
              <a:gd name="connsiteY2" fmla="*/ 207758 h 415518"/>
              <a:gd name="connsiteX3" fmla="*/ 87837 w 415518"/>
              <a:gd name="connsiteY3" fmla="*/ 277183 h 415518"/>
              <a:gd name="connsiteX4" fmla="*/ 138333 w 415518"/>
              <a:gd name="connsiteY4" fmla="*/ 327679 h 415518"/>
              <a:gd name="connsiteX5" fmla="*/ 207758 w 415518"/>
              <a:gd name="connsiteY5" fmla="*/ 258255 h 415518"/>
              <a:gd name="connsiteX6" fmla="*/ 277183 w 415518"/>
              <a:gd name="connsiteY6" fmla="*/ 327679 h 415518"/>
              <a:gd name="connsiteX7" fmla="*/ 327679 w 415518"/>
              <a:gd name="connsiteY7" fmla="*/ 277183 h 415518"/>
              <a:gd name="connsiteX8" fmla="*/ 258255 w 415518"/>
              <a:gd name="connsiteY8" fmla="*/ 207758 h 415518"/>
              <a:gd name="connsiteX9" fmla="*/ 327679 w 415518"/>
              <a:gd name="connsiteY9" fmla="*/ 138333 h 415518"/>
              <a:gd name="connsiteX10" fmla="*/ 277183 w 415518"/>
              <a:gd name="connsiteY10" fmla="*/ 87837 h 415518"/>
              <a:gd name="connsiteX11" fmla="*/ 207758 w 415518"/>
              <a:gd name="connsiteY11" fmla="*/ 157261 h 415518"/>
              <a:gd name="connsiteX12" fmla="*/ 207759 w 415518"/>
              <a:gd name="connsiteY12" fmla="*/ 0 h 415518"/>
              <a:gd name="connsiteX13" fmla="*/ 415518 w 415518"/>
              <a:gd name="connsiteY13" fmla="*/ 207759 h 415518"/>
              <a:gd name="connsiteX14" fmla="*/ 207759 w 415518"/>
              <a:gd name="connsiteY14" fmla="*/ 415518 h 415518"/>
              <a:gd name="connsiteX15" fmla="*/ 0 w 415518"/>
              <a:gd name="connsiteY15" fmla="*/ 207759 h 415518"/>
              <a:gd name="connsiteX16" fmla="*/ 207759 w 415518"/>
              <a:gd name="connsiteY16" fmla="*/ 0 h 41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518" h="415518">
                <a:moveTo>
                  <a:pt x="138333" y="87837"/>
                </a:moveTo>
                <a:lnTo>
                  <a:pt x="87837" y="138333"/>
                </a:lnTo>
                <a:lnTo>
                  <a:pt x="157261" y="207758"/>
                </a:lnTo>
                <a:lnTo>
                  <a:pt x="87837" y="277183"/>
                </a:lnTo>
                <a:lnTo>
                  <a:pt x="138333" y="327679"/>
                </a:lnTo>
                <a:lnTo>
                  <a:pt x="207758" y="258255"/>
                </a:lnTo>
                <a:lnTo>
                  <a:pt x="277183" y="327679"/>
                </a:lnTo>
                <a:lnTo>
                  <a:pt x="327679" y="277183"/>
                </a:lnTo>
                <a:lnTo>
                  <a:pt x="258255" y="207758"/>
                </a:lnTo>
                <a:lnTo>
                  <a:pt x="327679" y="138333"/>
                </a:lnTo>
                <a:lnTo>
                  <a:pt x="277183" y="87837"/>
                </a:lnTo>
                <a:lnTo>
                  <a:pt x="207758" y="157261"/>
                </a:lnTo>
                <a:close/>
                <a:moveTo>
                  <a:pt x="207759" y="0"/>
                </a:moveTo>
                <a:cubicBezTo>
                  <a:pt x="322501" y="0"/>
                  <a:pt x="415518" y="93017"/>
                  <a:pt x="415518" y="207759"/>
                </a:cubicBezTo>
                <a:cubicBezTo>
                  <a:pt x="415518" y="322501"/>
                  <a:pt x="322501" y="415518"/>
                  <a:pt x="207759" y="415518"/>
                </a:cubicBezTo>
                <a:cubicBezTo>
                  <a:pt x="93017" y="415518"/>
                  <a:pt x="0" y="322501"/>
                  <a:pt x="0" y="207759"/>
                </a:cubicBezTo>
                <a:cubicBezTo>
                  <a:pt x="0" y="93017"/>
                  <a:pt x="93017" y="0"/>
                  <a:pt x="20775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6" name="Rechteck 185">
            <a:extLst>
              <a:ext uri="{FF2B5EF4-FFF2-40B4-BE49-F238E27FC236}">
                <a16:creationId xmlns:a16="http://schemas.microsoft.com/office/drawing/2014/main" id="{86276C1B-5146-4096-BCB8-ED8CA653764C}"/>
              </a:ext>
            </a:extLst>
          </p:cNvPr>
          <p:cNvSpPr/>
          <p:nvPr/>
        </p:nvSpPr>
        <p:spPr bwMode="gray">
          <a:xfrm flipV="1">
            <a:off x="10213043" y="4259191"/>
            <a:ext cx="302712" cy="248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7" name="Freihandform: Form 186">
            <a:extLst>
              <a:ext uri="{FF2B5EF4-FFF2-40B4-BE49-F238E27FC236}">
                <a16:creationId xmlns:a16="http://schemas.microsoft.com/office/drawing/2014/main" id="{6AA9E9B8-E4B9-434B-9072-CD30570D60F7}"/>
              </a:ext>
            </a:extLst>
          </p:cNvPr>
          <p:cNvSpPr/>
          <p:nvPr/>
        </p:nvSpPr>
        <p:spPr bwMode="gray">
          <a:xfrm>
            <a:off x="10255560" y="4274549"/>
            <a:ext cx="217678" cy="217678"/>
          </a:xfrm>
          <a:custGeom>
            <a:avLst/>
            <a:gdLst>
              <a:gd name="connsiteX0" fmla="*/ 138333 w 415518"/>
              <a:gd name="connsiteY0" fmla="*/ 87837 h 415518"/>
              <a:gd name="connsiteX1" fmla="*/ 87837 w 415518"/>
              <a:gd name="connsiteY1" fmla="*/ 138333 h 415518"/>
              <a:gd name="connsiteX2" fmla="*/ 157261 w 415518"/>
              <a:gd name="connsiteY2" fmla="*/ 207758 h 415518"/>
              <a:gd name="connsiteX3" fmla="*/ 87837 w 415518"/>
              <a:gd name="connsiteY3" fmla="*/ 277183 h 415518"/>
              <a:gd name="connsiteX4" fmla="*/ 138333 w 415518"/>
              <a:gd name="connsiteY4" fmla="*/ 327679 h 415518"/>
              <a:gd name="connsiteX5" fmla="*/ 207758 w 415518"/>
              <a:gd name="connsiteY5" fmla="*/ 258255 h 415518"/>
              <a:gd name="connsiteX6" fmla="*/ 277183 w 415518"/>
              <a:gd name="connsiteY6" fmla="*/ 327679 h 415518"/>
              <a:gd name="connsiteX7" fmla="*/ 327679 w 415518"/>
              <a:gd name="connsiteY7" fmla="*/ 277183 h 415518"/>
              <a:gd name="connsiteX8" fmla="*/ 258255 w 415518"/>
              <a:gd name="connsiteY8" fmla="*/ 207758 h 415518"/>
              <a:gd name="connsiteX9" fmla="*/ 327679 w 415518"/>
              <a:gd name="connsiteY9" fmla="*/ 138333 h 415518"/>
              <a:gd name="connsiteX10" fmla="*/ 277183 w 415518"/>
              <a:gd name="connsiteY10" fmla="*/ 87837 h 415518"/>
              <a:gd name="connsiteX11" fmla="*/ 207758 w 415518"/>
              <a:gd name="connsiteY11" fmla="*/ 157261 h 415518"/>
              <a:gd name="connsiteX12" fmla="*/ 207759 w 415518"/>
              <a:gd name="connsiteY12" fmla="*/ 0 h 415518"/>
              <a:gd name="connsiteX13" fmla="*/ 415518 w 415518"/>
              <a:gd name="connsiteY13" fmla="*/ 207759 h 415518"/>
              <a:gd name="connsiteX14" fmla="*/ 207759 w 415518"/>
              <a:gd name="connsiteY14" fmla="*/ 415518 h 415518"/>
              <a:gd name="connsiteX15" fmla="*/ 0 w 415518"/>
              <a:gd name="connsiteY15" fmla="*/ 207759 h 415518"/>
              <a:gd name="connsiteX16" fmla="*/ 207759 w 415518"/>
              <a:gd name="connsiteY16" fmla="*/ 0 h 41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518" h="415518">
                <a:moveTo>
                  <a:pt x="138333" y="87837"/>
                </a:moveTo>
                <a:lnTo>
                  <a:pt x="87837" y="138333"/>
                </a:lnTo>
                <a:lnTo>
                  <a:pt x="157261" y="207758"/>
                </a:lnTo>
                <a:lnTo>
                  <a:pt x="87837" y="277183"/>
                </a:lnTo>
                <a:lnTo>
                  <a:pt x="138333" y="327679"/>
                </a:lnTo>
                <a:lnTo>
                  <a:pt x="207758" y="258255"/>
                </a:lnTo>
                <a:lnTo>
                  <a:pt x="277183" y="327679"/>
                </a:lnTo>
                <a:lnTo>
                  <a:pt x="327679" y="277183"/>
                </a:lnTo>
                <a:lnTo>
                  <a:pt x="258255" y="207758"/>
                </a:lnTo>
                <a:lnTo>
                  <a:pt x="327679" y="138333"/>
                </a:lnTo>
                <a:lnTo>
                  <a:pt x="277183" y="87837"/>
                </a:lnTo>
                <a:lnTo>
                  <a:pt x="207758" y="157261"/>
                </a:lnTo>
                <a:close/>
                <a:moveTo>
                  <a:pt x="207759" y="0"/>
                </a:moveTo>
                <a:cubicBezTo>
                  <a:pt x="322501" y="0"/>
                  <a:pt x="415518" y="93017"/>
                  <a:pt x="415518" y="207759"/>
                </a:cubicBezTo>
                <a:cubicBezTo>
                  <a:pt x="415518" y="322501"/>
                  <a:pt x="322501" y="415518"/>
                  <a:pt x="207759" y="415518"/>
                </a:cubicBezTo>
                <a:cubicBezTo>
                  <a:pt x="93017" y="415518"/>
                  <a:pt x="0" y="322501"/>
                  <a:pt x="0" y="207759"/>
                </a:cubicBezTo>
                <a:cubicBezTo>
                  <a:pt x="0" y="93017"/>
                  <a:pt x="93017" y="0"/>
                  <a:pt x="20775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8" name="Rechteck 187">
            <a:extLst>
              <a:ext uri="{FF2B5EF4-FFF2-40B4-BE49-F238E27FC236}">
                <a16:creationId xmlns:a16="http://schemas.microsoft.com/office/drawing/2014/main" id="{98739C04-DBF5-40A0-963B-AC7DBB74E72A}"/>
              </a:ext>
            </a:extLst>
          </p:cNvPr>
          <p:cNvSpPr/>
          <p:nvPr/>
        </p:nvSpPr>
        <p:spPr bwMode="gray">
          <a:xfrm flipV="1">
            <a:off x="11123331" y="4259191"/>
            <a:ext cx="302712" cy="248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9" name="Freihandform: Form 188">
            <a:extLst>
              <a:ext uri="{FF2B5EF4-FFF2-40B4-BE49-F238E27FC236}">
                <a16:creationId xmlns:a16="http://schemas.microsoft.com/office/drawing/2014/main" id="{EA2BD6ED-901B-43C9-AF60-457E4817C6BA}"/>
              </a:ext>
            </a:extLst>
          </p:cNvPr>
          <p:cNvSpPr/>
          <p:nvPr/>
        </p:nvSpPr>
        <p:spPr bwMode="gray">
          <a:xfrm>
            <a:off x="11165848" y="4274549"/>
            <a:ext cx="217678" cy="217678"/>
          </a:xfrm>
          <a:custGeom>
            <a:avLst/>
            <a:gdLst>
              <a:gd name="connsiteX0" fmla="*/ 138333 w 415518"/>
              <a:gd name="connsiteY0" fmla="*/ 87837 h 415518"/>
              <a:gd name="connsiteX1" fmla="*/ 87837 w 415518"/>
              <a:gd name="connsiteY1" fmla="*/ 138333 h 415518"/>
              <a:gd name="connsiteX2" fmla="*/ 157261 w 415518"/>
              <a:gd name="connsiteY2" fmla="*/ 207758 h 415518"/>
              <a:gd name="connsiteX3" fmla="*/ 87837 w 415518"/>
              <a:gd name="connsiteY3" fmla="*/ 277183 h 415518"/>
              <a:gd name="connsiteX4" fmla="*/ 138333 w 415518"/>
              <a:gd name="connsiteY4" fmla="*/ 327679 h 415518"/>
              <a:gd name="connsiteX5" fmla="*/ 207758 w 415518"/>
              <a:gd name="connsiteY5" fmla="*/ 258255 h 415518"/>
              <a:gd name="connsiteX6" fmla="*/ 277183 w 415518"/>
              <a:gd name="connsiteY6" fmla="*/ 327679 h 415518"/>
              <a:gd name="connsiteX7" fmla="*/ 327679 w 415518"/>
              <a:gd name="connsiteY7" fmla="*/ 277183 h 415518"/>
              <a:gd name="connsiteX8" fmla="*/ 258255 w 415518"/>
              <a:gd name="connsiteY8" fmla="*/ 207758 h 415518"/>
              <a:gd name="connsiteX9" fmla="*/ 327679 w 415518"/>
              <a:gd name="connsiteY9" fmla="*/ 138333 h 415518"/>
              <a:gd name="connsiteX10" fmla="*/ 277183 w 415518"/>
              <a:gd name="connsiteY10" fmla="*/ 87837 h 415518"/>
              <a:gd name="connsiteX11" fmla="*/ 207758 w 415518"/>
              <a:gd name="connsiteY11" fmla="*/ 157261 h 415518"/>
              <a:gd name="connsiteX12" fmla="*/ 207759 w 415518"/>
              <a:gd name="connsiteY12" fmla="*/ 0 h 415518"/>
              <a:gd name="connsiteX13" fmla="*/ 415518 w 415518"/>
              <a:gd name="connsiteY13" fmla="*/ 207759 h 415518"/>
              <a:gd name="connsiteX14" fmla="*/ 207759 w 415518"/>
              <a:gd name="connsiteY14" fmla="*/ 415518 h 415518"/>
              <a:gd name="connsiteX15" fmla="*/ 0 w 415518"/>
              <a:gd name="connsiteY15" fmla="*/ 207759 h 415518"/>
              <a:gd name="connsiteX16" fmla="*/ 207759 w 415518"/>
              <a:gd name="connsiteY16" fmla="*/ 0 h 41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518" h="415518">
                <a:moveTo>
                  <a:pt x="138333" y="87837"/>
                </a:moveTo>
                <a:lnTo>
                  <a:pt x="87837" y="138333"/>
                </a:lnTo>
                <a:lnTo>
                  <a:pt x="157261" y="207758"/>
                </a:lnTo>
                <a:lnTo>
                  <a:pt x="87837" y="277183"/>
                </a:lnTo>
                <a:lnTo>
                  <a:pt x="138333" y="327679"/>
                </a:lnTo>
                <a:lnTo>
                  <a:pt x="207758" y="258255"/>
                </a:lnTo>
                <a:lnTo>
                  <a:pt x="277183" y="327679"/>
                </a:lnTo>
                <a:lnTo>
                  <a:pt x="327679" y="277183"/>
                </a:lnTo>
                <a:lnTo>
                  <a:pt x="258255" y="207758"/>
                </a:lnTo>
                <a:lnTo>
                  <a:pt x="327679" y="138333"/>
                </a:lnTo>
                <a:lnTo>
                  <a:pt x="277183" y="87837"/>
                </a:lnTo>
                <a:lnTo>
                  <a:pt x="207758" y="157261"/>
                </a:lnTo>
                <a:close/>
                <a:moveTo>
                  <a:pt x="207759" y="0"/>
                </a:moveTo>
                <a:cubicBezTo>
                  <a:pt x="322501" y="0"/>
                  <a:pt x="415518" y="93017"/>
                  <a:pt x="415518" y="207759"/>
                </a:cubicBezTo>
                <a:cubicBezTo>
                  <a:pt x="415518" y="322501"/>
                  <a:pt x="322501" y="415518"/>
                  <a:pt x="207759" y="415518"/>
                </a:cubicBezTo>
                <a:cubicBezTo>
                  <a:pt x="93017" y="415518"/>
                  <a:pt x="0" y="322501"/>
                  <a:pt x="0" y="207759"/>
                </a:cubicBezTo>
                <a:cubicBezTo>
                  <a:pt x="0" y="93017"/>
                  <a:pt x="93017" y="0"/>
                  <a:pt x="20775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5" name="Oval 108">
            <a:extLst>
              <a:ext uri="{FF2B5EF4-FFF2-40B4-BE49-F238E27FC236}">
                <a16:creationId xmlns:a16="http://schemas.microsoft.com/office/drawing/2014/main" id="{09CE5DBB-83B4-4951-92B1-F5E53900C96B}"/>
              </a:ext>
            </a:extLst>
          </p:cNvPr>
          <p:cNvSpPr>
            <a:spLocks noChangeArrowheads="1"/>
          </p:cNvSpPr>
          <p:nvPr/>
        </p:nvSpPr>
        <p:spPr bwMode="auto">
          <a:xfrm>
            <a:off x="7612946" y="3729806"/>
            <a:ext cx="279676" cy="86151"/>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6" name="Oval 109">
            <a:extLst>
              <a:ext uri="{FF2B5EF4-FFF2-40B4-BE49-F238E27FC236}">
                <a16:creationId xmlns:a16="http://schemas.microsoft.com/office/drawing/2014/main" id="{FC90F399-BD90-4B7A-A46F-F1DBCDCD4F15}"/>
              </a:ext>
            </a:extLst>
          </p:cNvPr>
          <p:cNvSpPr>
            <a:spLocks noChangeArrowheads="1"/>
          </p:cNvSpPr>
          <p:nvPr/>
        </p:nvSpPr>
        <p:spPr bwMode="auto">
          <a:xfrm>
            <a:off x="7612946" y="3729806"/>
            <a:ext cx="279676" cy="86151"/>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7" name="Freeform 110">
            <a:extLst>
              <a:ext uri="{FF2B5EF4-FFF2-40B4-BE49-F238E27FC236}">
                <a16:creationId xmlns:a16="http://schemas.microsoft.com/office/drawing/2014/main" id="{33D5C9BA-B4E4-47D8-8F75-246F6147202B}"/>
              </a:ext>
            </a:extLst>
          </p:cNvPr>
          <p:cNvSpPr>
            <a:spLocks/>
          </p:cNvSpPr>
          <p:nvPr/>
        </p:nvSpPr>
        <p:spPr bwMode="auto">
          <a:xfrm>
            <a:off x="7612946" y="3797229"/>
            <a:ext cx="279676" cy="10737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8" name="Oval 112">
            <a:extLst>
              <a:ext uri="{FF2B5EF4-FFF2-40B4-BE49-F238E27FC236}">
                <a16:creationId xmlns:a16="http://schemas.microsoft.com/office/drawing/2014/main" id="{6960666F-259B-46AC-877D-ACFDDAF048B6}"/>
              </a:ext>
            </a:extLst>
          </p:cNvPr>
          <p:cNvSpPr>
            <a:spLocks noChangeArrowheads="1"/>
          </p:cNvSpPr>
          <p:nvPr/>
        </p:nvSpPr>
        <p:spPr bwMode="auto">
          <a:xfrm>
            <a:off x="7416923" y="3562499"/>
            <a:ext cx="279676" cy="87399"/>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0" name="Freeform 113">
            <a:extLst>
              <a:ext uri="{FF2B5EF4-FFF2-40B4-BE49-F238E27FC236}">
                <a16:creationId xmlns:a16="http://schemas.microsoft.com/office/drawing/2014/main" id="{4D697C9A-F330-4DED-B7A1-A19926DE8BB1}"/>
              </a:ext>
            </a:extLst>
          </p:cNvPr>
          <p:cNvSpPr>
            <a:spLocks/>
          </p:cNvSpPr>
          <p:nvPr/>
        </p:nvSpPr>
        <p:spPr bwMode="auto">
          <a:xfrm>
            <a:off x="7416923" y="3629921"/>
            <a:ext cx="279676" cy="108625"/>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5" name="Freeform 116">
            <a:extLst>
              <a:ext uri="{FF2B5EF4-FFF2-40B4-BE49-F238E27FC236}">
                <a16:creationId xmlns:a16="http://schemas.microsoft.com/office/drawing/2014/main" id="{78646D45-7613-4226-80A9-C2EDC5BB1F86}"/>
              </a:ext>
            </a:extLst>
          </p:cNvPr>
          <p:cNvSpPr>
            <a:spLocks/>
          </p:cNvSpPr>
          <p:nvPr/>
        </p:nvSpPr>
        <p:spPr bwMode="auto">
          <a:xfrm>
            <a:off x="7416923" y="3718569"/>
            <a:ext cx="279676" cy="108625"/>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1" name="Oval 108">
            <a:extLst>
              <a:ext uri="{FF2B5EF4-FFF2-40B4-BE49-F238E27FC236}">
                <a16:creationId xmlns:a16="http://schemas.microsoft.com/office/drawing/2014/main" id="{62B11284-8A74-4124-90E2-35B122F1134C}"/>
              </a:ext>
            </a:extLst>
          </p:cNvPr>
          <p:cNvSpPr>
            <a:spLocks noChangeArrowheads="1"/>
          </p:cNvSpPr>
          <p:nvPr/>
        </p:nvSpPr>
        <p:spPr bwMode="auto">
          <a:xfrm>
            <a:off x="6688698" y="3737578"/>
            <a:ext cx="279676" cy="86150"/>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2" name="Oval 109">
            <a:extLst>
              <a:ext uri="{FF2B5EF4-FFF2-40B4-BE49-F238E27FC236}">
                <a16:creationId xmlns:a16="http://schemas.microsoft.com/office/drawing/2014/main" id="{B9284C62-1FED-4E2E-B6E7-372AA6F7C1BE}"/>
              </a:ext>
            </a:extLst>
          </p:cNvPr>
          <p:cNvSpPr>
            <a:spLocks noChangeArrowheads="1"/>
          </p:cNvSpPr>
          <p:nvPr/>
        </p:nvSpPr>
        <p:spPr bwMode="auto">
          <a:xfrm>
            <a:off x="6688698" y="3737578"/>
            <a:ext cx="279676" cy="86150"/>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3" name="Freeform 110">
            <a:extLst>
              <a:ext uri="{FF2B5EF4-FFF2-40B4-BE49-F238E27FC236}">
                <a16:creationId xmlns:a16="http://schemas.microsoft.com/office/drawing/2014/main" id="{B9B2C31C-6EC7-48B4-9553-EB7EBE77274E}"/>
              </a:ext>
            </a:extLst>
          </p:cNvPr>
          <p:cNvSpPr>
            <a:spLocks/>
          </p:cNvSpPr>
          <p:nvPr/>
        </p:nvSpPr>
        <p:spPr bwMode="auto">
          <a:xfrm>
            <a:off x="6688698" y="3805000"/>
            <a:ext cx="279676" cy="10737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4" name="Freeform 111">
            <a:extLst>
              <a:ext uri="{FF2B5EF4-FFF2-40B4-BE49-F238E27FC236}">
                <a16:creationId xmlns:a16="http://schemas.microsoft.com/office/drawing/2014/main" id="{40373AA9-C7A2-488E-BA9E-E121CD0C120D}"/>
              </a:ext>
            </a:extLst>
          </p:cNvPr>
          <p:cNvSpPr>
            <a:spLocks/>
          </p:cNvSpPr>
          <p:nvPr/>
        </p:nvSpPr>
        <p:spPr bwMode="auto">
          <a:xfrm>
            <a:off x="6492675" y="3636445"/>
            <a:ext cx="279676" cy="108624"/>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5" name="Oval 112">
            <a:extLst>
              <a:ext uri="{FF2B5EF4-FFF2-40B4-BE49-F238E27FC236}">
                <a16:creationId xmlns:a16="http://schemas.microsoft.com/office/drawing/2014/main" id="{E8408A32-DAF5-401D-98F8-83202C5F3BBC}"/>
              </a:ext>
            </a:extLst>
          </p:cNvPr>
          <p:cNvSpPr>
            <a:spLocks noChangeArrowheads="1"/>
          </p:cNvSpPr>
          <p:nvPr/>
        </p:nvSpPr>
        <p:spPr bwMode="auto">
          <a:xfrm>
            <a:off x="6492675" y="3480376"/>
            <a:ext cx="279676" cy="87399"/>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6" name="Freeform 113">
            <a:extLst>
              <a:ext uri="{FF2B5EF4-FFF2-40B4-BE49-F238E27FC236}">
                <a16:creationId xmlns:a16="http://schemas.microsoft.com/office/drawing/2014/main" id="{D2804855-4374-45A0-BC6F-328969A9BA66}"/>
              </a:ext>
            </a:extLst>
          </p:cNvPr>
          <p:cNvSpPr>
            <a:spLocks/>
          </p:cNvSpPr>
          <p:nvPr/>
        </p:nvSpPr>
        <p:spPr bwMode="auto">
          <a:xfrm>
            <a:off x="6492675" y="3547798"/>
            <a:ext cx="279676" cy="108624"/>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7" name="Freeform 116">
            <a:extLst>
              <a:ext uri="{FF2B5EF4-FFF2-40B4-BE49-F238E27FC236}">
                <a16:creationId xmlns:a16="http://schemas.microsoft.com/office/drawing/2014/main" id="{29E0AD92-F2A0-423A-8805-A81B7C6380F2}"/>
              </a:ext>
            </a:extLst>
          </p:cNvPr>
          <p:cNvSpPr>
            <a:spLocks/>
          </p:cNvSpPr>
          <p:nvPr/>
        </p:nvSpPr>
        <p:spPr bwMode="auto">
          <a:xfrm>
            <a:off x="6492675" y="3726341"/>
            <a:ext cx="279676" cy="108624"/>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9" name="Oval 108">
            <a:extLst>
              <a:ext uri="{FF2B5EF4-FFF2-40B4-BE49-F238E27FC236}">
                <a16:creationId xmlns:a16="http://schemas.microsoft.com/office/drawing/2014/main" id="{B68A7ADA-02A7-47E1-8AF6-81E8319093C0}"/>
              </a:ext>
            </a:extLst>
          </p:cNvPr>
          <p:cNvSpPr>
            <a:spLocks noChangeArrowheads="1"/>
          </p:cNvSpPr>
          <p:nvPr/>
        </p:nvSpPr>
        <p:spPr bwMode="auto">
          <a:xfrm>
            <a:off x="9415232" y="3740005"/>
            <a:ext cx="279676" cy="86150"/>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0" name="Oval 109">
            <a:extLst>
              <a:ext uri="{FF2B5EF4-FFF2-40B4-BE49-F238E27FC236}">
                <a16:creationId xmlns:a16="http://schemas.microsoft.com/office/drawing/2014/main" id="{8F0D0BB1-54D2-44F6-B42F-39F018AD24AD}"/>
              </a:ext>
            </a:extLst>
          </p:cNvPr>
          <p:cNvSpPr>
            <a:spLocks noChangeArrowheads="1"/>
          </p:cNvSpPr>
          <p:nvPr/>
        </p:nvSpPr>
        <p:spPr bwMode="auto">
          <a:xfrm>
            <a:off x="9415232" y="3740005"/>
            <a:ext cx="279676" cy="86150"/>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1" name="Freeform 110">
            <a:extLst>
              <a:ext uri="{FF2B5EF4-FFF2-40B4-BE49-F238E27FC236}">
                <a16:creationId xmlns:a16="http://schemas.microsoft.com/office/drawing/2014/main" id="{9A9DE047-FE7B-4EB4-930E-C28C1295F8AD}"/>
              </a:ext>
            </a:extLst>
          </p:cNvPr>
          <p:cNvSpPr>
            <a:spLocks/>
          </p:cNvSpPr>
          <p:nvPr/>
        </p:nvSpPr>
        <p:spPr bwMode="auto">
          <a:xfrm>
            <a:off x="9415232" y="3807427"/>
            <a:ext cx="279676" cy="10737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2" name="Freeform 111">
            <a:extLst>
              <a:ext uri="{FF2B5EF4-FFF2-40B4-BE49-F238E27FC236}">
                <a16:creationId xmlns:a16="http://schemas.microsoft.com/office/drawing/2014/main" id="{94F80BE3-D08B-480C-83BC-86D0F6E49924}"/>
              </a:ext>
            </a:extLst>
          </p:cNvPr>
          <p:cNvSpPr>
            <a:spLocks/>
          </p:cNvSpPr>
          <p:nvPr/>
        </p:nvSpPr>
        <p:spPr bwMode="auto">
          <a:xfrm>
            <a:off x="9219209" y="3638872"/>
            <a:ext cx="279676" cy="108624"/>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3" name="Oval 112">
            <a:extLst>
              <a:ext uri="{FF2B5EF4-FFF2-40B4-BE49-F238E27FC236}">
                <a16:creationId xmlns:a16="http://schemas.microsoft.com/office/drawing/2014/main" id="{C19302A1-4C33-4B61-B317-497CC4280415}"/>
              </a:ext>
            </a:extLst>
          </p:cNvPr>
          <p:cNvSpPr>
            <a:spLocks noChangeArrowheads="1"/>
          </p:cNvSpPr>
          <p:nvPr/>
        </p:nvSpPr>
        <p:spPr bwMode="auto">
          <a:xfrm>
            <a:off x="9219209" y="3482803"/>
            <a:ext cx="279676" cy="87399"/>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4" name="Freeform 113">
            <a:extLst>
              <a:ext uri="{FF2B5EF4-FFF2-40B4-BE49-F238E27FC236}">
                <a16:creationId xmlns:a16="http://schemas.microsoft.com/office/drawing/2014/main" id="{A136772F-49D5-467F-8178-FE9E1340E2F9}"/>
              </a:ext>
            </a:extLst>
          </p:cNvPr>
          <p:cNvSpPr>
            <a:spLocks/>
          </p:cNvSpPr>
          <p:nvPr/>
        </p:nvSpPr>
        <p:spPr bwMode="auto">
          <a:xfrm>
            <a:off x="9219209" y="3550225"/>
            <a:ext cx="279676" cy="108624"/>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5" name="Freeform 116">
            <a:extLst>
              <a:ext uri="{FF2B5EF4-FFF2-40B4-BE49-F238E27FC236}">
                <a16:creationId xmlns:a16="http://schemas.microsoft.com/office/drawing/2014/main" id="{067CF48F-C1C9-4D97-A551-08162ED64E8D}"/>
              </a:ext>
            </a:extLst>
          </p:cNvPr>
          <p:cNvSpPr>
            <a:spLocks/>
          </p:cNvSpPr>
          <p:nvPr/>
        </p:nvSpPr>
        <p:spPr bwMode="auto">
          <a:xfrm>
            <a:off x="9219209" y="3728768"/>
            <a:ext cx="279676" cy="108624"/>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7" name="Oval 108">
            <a:extLst>
              <a:ext uri="{FF2B5EF4-FFF2-40B4-BE49-F238E27FC236}">
                <a16:creationId xmlns:a16="http://schemas.microsoft.com/office/drawing/2014/main" id="{EABED39F-16F2-4B3F-A4C0-477D86FA31DA}"/>
              </a:ext>
            </a:extLst>
          </p:cNvPr>
          <p:cNvSpPr>
            <a:spLocks noChangeArrowheads="1"/>
          </p:cNvSpPr>
          <p:nvPr/>
        </p:nvSpPr>
        <p:spPr bwMode="auto">
          <a:xfrm>
            <a:off x="10226386" y="3632638"/>
            <a:ext cx="279676" cy="86150"/>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8" name="Oval 109">
            <a:extLst>
              <a:ext uri="{FF2B5EF4-FFF2-40B4-BE49-F238E27FC236}">
                <a16:creationId xmlns:a16="http://schemas.microsoft.com/office/drawing/2014/main" id="{00432F8A-07B1-4904-9B40-3403E991084F}"/>
              </a:ext>
            </a:extLst>
          </p:cNvPr>
          <p:cNvSpPr>
            <a:spLocks noChangeArrowheads="1"/>
          </p:cNvSpPr>
          <p:nvPr/>
        </p:nvSpPr>
        <p:spPr bwMode="auto">
          <a:xfrm>
            <a:off x="10226386" y="3632638"/>
            <a:ext cx="279676" cy="86150"/>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9" name="Freeform 110">
            <a:extLst>
              <a:ext uri="{FF2B5EF4-FFF2-40B4-BE49-F238E27FC236}">
                <a16:creationId xmlns:a16="http://schemas.microsoft.com/office/drawing/2014/main" id="{5C8A4AE0-7687-45A5-9ADF-B12F82DE7B70}"/>
              </a:ext>
            </a:extLst>
          </p:cNvPr>
          <p:cNvSpPr>
            <a:spLocks/>
          </p:cNvSpPr>
          <p:nvPr/>
        </p:nvSpPr>
        <p:spPr bwMode="auto">
          <a:xfrm>
            <a:off x="10226386" y="3700060"/>
            <a:ext cx="279676" cy="10737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33" name="Group 105">
            <a:extLst>
              <a:ext uri="{FF2B5EF4-FFF2-40B4-BE49-F238E27FC236}">
                <a16:creationId xmlns:a16="http://schemas.microsoft.com/office/drawing/2014/main" id="{981CCDF0-FEDD-4952-98F0-170CE791B011}"/>
              </a:ext>
            </a:extLst>
          </p:cNvPr>
          <p:cNvGrpSpPr>
            <a:grpSpLocks noChangeAspect="1"/>
          </p:cNvGrpSpPr>
          <p:nvPr/>
        </p:nvGrpSpPr>
        <p:grpSpPr bwMode="auto">
          <a:xfrm>
            <a:off x="8418882" y="3501608"/>
            <a:ext cx="279676" cy="264694"/>
            <a:chOff x="802" y="803"/>
            <a:chExt cx="224" cy="212"/>
          </a:xfrm>
          <a:solidFill>
            <a:schemeClr val="bg1"/>
          </a:solidFill>
        </p:grpSpPr>
        <p:sp>
          <p:nvSpPr>
            <p:cNvPr id="139" name="Freeform 111">
              <a:extLst>
                <a:ext uri="{FF2B5EF4-FFF2-40B4-BE49-F238E27FC236}">
                  <a16:creationId xmlns:a16="http://schemas.microsoft.com/office/drawing/2014/main" id="{F2D72F21-47B5-4EC5-9051-B3904C10B843}"/>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0" name="Oval 112">
              <a:extLst>
                <a:ext uri="{FF2B5EF4-FFF2-40B4-BE49-F238E27FC236}">
                  <a16:creationId xmlns:a16="http://schemas.microsoft.com/office/drawing/2014/main" id="{3321C9C4-9301-443E-A030-45FA98AEF0BF}"/>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2" name="Freeform 113">
              <a:extLst>
                <a:ext uri="{FF2B5EF4-FFF2-40B4-BE49-F238E27FC236}">
                  <a16:creationId xmlns:a16="http://schemas.microsoft.com/office/drawing/2014/main" id="{7F28B985-F894-456A-BE02-F8D90E710C03}"/>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22" name="Freeform 111">
            <a:extLst>
              <a:ext uri="{FF2B5EF4-FFF2-40B4-BE49-F238E27FC236}">
                <a16:creationId xmlns:a16="http://schemas.microsoft.com/office/drawing/2014/main" id="{4C6BD627-7387-4B62-9B85-46609927C901}"/>
              </a:ext>
            </a:extLst>
          </p:cNvPr>
          <p:cNvSpPr>
            <a:spLocks/>
          </p:cNvSpPr>
          <p:nvPr/>
        </p:nvSpPr>
        <p:spPr bwMode="auto">
          <a:xfrm>
            <a:off x="8418882" y="3748726"/>
            <a:ext cx="279676" cy="108624"/>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14" name="Group 105">
            <a:extLst>
              <a:ext uri="{FF2B5EF4-FFF2-40B4-BE49-F238E27FC236}">
                <a16:creationId xmlns:a16="http://schemas.microsoft.com/office/drawing/2014/main" id="{65B7EFAE-2E23-49C3-B627-516E7E3D13E5}"/>
              </a:ext>
            </a:extLst>
          </p:cNvPr>
          <p:cNvGrpSpPr>
            <a:grpSpLocks noChangeAspect="1"/>
          </p:cNvGrpSpPr>
          <p:nvPr/>
        </p:nvGrpSpPr>
        <p:grpSpPr bwMode="auto">
          <a:xfrm>
            <a:off x="11050507" y="3472599"/>
            <a:ext cx="475700" cy="432001"/>
            <a:chOff x="802" y="803"/>
            <a:chExt cx="381" cy="346"/>
          </a:xfrm>
          <a:solidFill>
            <a:schemeClr val="bg1"/>
          </a:solidFill>
        </p:grpSpPr>
        <p:sp>
          <p:nvSpPr>
            <p:cNvPr id="217" name="Freeform 110">
              <a:extLst>
                <a:ext uri="{FF2B5EF4-FFF2-40B4-BE49-F238E27FC236}">
                  <a16:creationId xmlns:a16="http://schemas.microsoft.com/office/drawing/2014/main" id="{23038B17-6BF4-43E4-8CAD-01C24D1FB899}"/>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19" name="Oval 112">
              <a:extLst>
                <a:ext uri="{FF2B5EF4-FFF2-40B4-BE49-F238E27FC236}">
                  <a16:creationId xmlns:a16="http://schemas.microsoft.com/office/drawing/2014/main" id="{E6702C3E-F58F-4714-A5AC-25AC39990C6D}"/>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20" name="Freeform 113">
              <a:extLst>
                <a:ext uri="{FF2B5EF4-FFF2-40B4-BE49-F238E27FC236}">
                  <a16:creationId xmlns:a16="http://schemas.microsoft.com/office/drawing/2014/main" id="{E095D43A-FADE-4A47-AF8E-019AC99D18A2}"/>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21" name="Freeform 116">
              <a:extLst>
                <a:ext uri="{FF2B5EF4-FFF2-40B4-BE49-F238E27FC236}">
                  <a16:creationId xmlns:a16="http://schemas.microsoft.com/office/drawing/2014/main" id="{2AAED6D9-DA68-4CD2-92F3-0F4B8A5C8174}"/>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16" name="Oval 109">
              <a:extLst>
                <a:ext uri="{FF2B5EF4-FFF2-40B4-BE49-F238E27FC236}">
                  <a16:creationId xmlns:a16="http://schemas.microsoft.com/office/drawing/2014/main" id="{72A39D27-723D-4C7D-A450-90C5B7863383}"/>
                </a:ext>
              </a:extLst>
            </p:cNvPr>
            <p:cNvSpPr>
              <a:spLocks noChangeArrowheads="1"/>
            </p:cNvSpPr>
            <p:nvPr/>
          </p:nvSpPr>
          <p:spPr bwMode="auto">
            <a:xfrm>
              <a:off x="959" y="951"/>
              <a:ext cx="224" cy="69"/>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15" name="Oval 108">
              <a:extLst>
                <a:ext uri="{FF2B5EF4-FFF2-40B4-BE49-F238E27FC236}">
                  <a16:creationId xmlns:a16="http://schemas.microsoft.com/office/drawing/2014/main" id="{7B6CF18F-6B94-4CCC-A59D-F93968A55CA5}"/>
                </a:ext>
              </a:extLst>
            </p:cNvPr>
            <p:cNvSpPr>
              <a:spLocks noChangeArrowheads="1"/>
            </p:cNvSpPr>
            <p:nvPr/>
          </p:nvSpPr>
          <p:spPr bwMode="auto">
            <a:xfrm>
              <a:off x="957" y="940"/>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23" name="Freeform 110">
            <a:extLst>
              <a:ext uri="{FF2B5EF4-FFF2-40B4-BE49-F238E27FC236}">
                <a16:creationId xmlns:a16="http://schemas.microsoft.com/office/drawing/2014/main" id="{57448A79-B964-4350-882B-A9BCB12A40FB}"/>
              </a:ext>
            </a:extLst>
          </p:cNvPr>
          <p:cNvSpPr>
            <a:spLocks/>
          </p:cNvSpPr>
          <p:nvPr/>
        </p:nvSpPr>
        <p:spPr bwMode="auto">
          <a:xfrm>
            <a:off x="11246528" y="3711054"/>
            <a:ext cx="279676" cy="10737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24" name="Freeform 116">
            <a:extLst>
              <a:ext uri="{FF2B5EF4-FFF2-40B4-BE49-F238E27FC236}">
                <a16:creationId xmlns:a16="http://schemas.microsoft.com/office/drawing/2014/main" id="{B6DF1642-9E25-41EE-B777-22C8F1215DA3}"/>
              </a:ext>
            </a:extLst>
          </p:cNvPr>
          <p:cNvSpPr>
            <a:spLocks/>
          </p:cNvSpPr>
          <p:nvPr/>
        </p:nvSpPr>
        <p:spPr bwMode="auto">
          <a:xfrm>
            <a:off x="11052886" y="3632395"/>
            <a:ext cx="279676" cy="108624"/>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4513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BF6ACF52-55ED-4126-BB74-ED0866C424E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806" name="think-cell Folie" r:id="rId5" imgW="473" imgH="476" progId="TCLayout.ActiveDocument.1">
                  <p:embed/>
                </p:oleObj>
              </mc:Choice>
              <mc:Fallback>
                <p:oleObj name="think-cell Folie" r:id="rId5" imgW="473" imgH="476" progId="TCLayout.ActiveDocument.1">
                  <p:embed/>
                  <p:pic>
                    <p:nvPicPr>
                      <p:cNvPr id="7" name="Objekt 6" hidden="1">
                        <a:extLst>
                          <a:ext uri="{FF2B5EF4-FFF2-40B4-BE49-F238E27FC236}">
                            <a16:creationId xmlns:a16="http://schemas.microsoft.com/office/drawing/2014/main" id="{BF6ACF52-55ED-4126-BB74-ED0866C424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1DD16DAD-CC73-47AC-BF10-54E5C0B8D7FD}"/>
              </a:ext>
            </a:extLst>
          </p:cNvPr>
          <p:cNvSpPr/>
          <p:nvPr/>
        </p:nvSpPr>
        <p:spPr bwMode="gray">
          <a:xfrm>
            <a:off x="0" y="0"/>
            <a:ext cx="12192000" cy="68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WHY PUBLIC </a:t>
            </a:r>
          </a:p>
          <a:p>
            <a:pPr algn="ctr">
              <a:spcBef>
                <a:spcPts val="300"/>
              </a:spcBef>
              <a:spcAft>
                <a:spcPts val="100"/>
              </a:spcAft>
            </a:pPr>
            <a:r>
              <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BLOCKCHAIN?</a:t>
            </a:r>
          </a:p>
        </p:txBody>
      </p:sp>
      <p:pic>
        <p:nvPicPr>
          <p:cNvPr id="5" name="Grafik 4">
            <a:extLst>
              <a:ext uri="{FF2B5EF4-FFF2-40B4-BE49-F238E27FC236}">
                <a16:creationId xmlns:a16="http://schemas.microsoft.com/office/drawing/2014/main" id="{E53F76DE-28AA-4031-A9FF-89582AE2F30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711761">
            <a:off x="10202803" y="242084"/>
            <a:ext cx="1783175" cy="2189702"/>
          </a:xfrm>
          <a:prstGeom prst="rect">
            <a:avLst/>
          </a:prstGeom>
        </p:spPr>
      </p:pic>
    </p:spTree>
    <p:extLst>
      <p:ext uri="{BB962C8B-B14F-4D97-AF65-F5344CB8AC3E}">
        <p14:creationId xmlns:p14="http://schemas.microsoft.com/office/powerpoint/2010/main" val="2789457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FBA874-C24C-4712-9CCD-5465CD85D13F}"/>
              </a:ext>
            </a:extLst>
          </p:cNvPr>
          <p:cNvGraphicFramePr>
            <a:graphicFrameLocks noChangeAspect="1"/>
          </p:cNvGraphicFramePr>
          <p:nvPr>
            <p:custDataLst>
              <p:tags r:id="rId2"/>
            </p:custDataLst>
            <p:extLst>
              <p:ext uri="{D42A27DB-BD31-4B8C-83A1-F6EECF244321}">
                <p14:modId xmlns:p14="http://schemas.microsoft.com/office/powerpoint/2010/main" val="4134364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830"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79871361-0932-45B9-84F8-57FFA822CA12}"/>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Inhaltsplatzhalter 1">
            <a:extLst>
              <a:ext uri="{FF2B5EF4-FFF2-40B4-BE49-F238E27FC236}">
                <a16:creationId xmlns:a16="http://schemas.microsoft.com/office/drawing/2014/main" id="{5B07CB41-012E-4114-9588-F47604DD3D6A}"/>
              </a:ext>
            </a:extLst>
          </p:cNvPr>
          <p:cNvSpPr>
            <a:spLocks noGrp="1"/>
          </p:cNvSpPr>
          <p:nvPr>
            <p:ph sz="quarter" idx="13"/>
          </p:nvPr>
        </p:nvSpPr>
        <p:spPr>
          <a:xfrm>
            <a:off x="360000" y="884238"/>
            <a:ext cx="5213234" cy="5613761"/>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Although every blockchain protocol may have its unique features, there are four </a:t>
            </a:r>
            <a:r>
              <a:rPr lang="en-US" sz="1300" b="1" dirty="0">
                <a:latin typeface="Open Sans" panose="020B0606030504020204" pitchFamily="34" charset="0"/>
                <a:ea typeface="Open Sans" panose="020B0606030504020204" pitchFamily="34" charset="0"/>
                <a:cs typeface="Open Sans" panose="020B0606030504020204" pitchFamily="34" charset="0"/>
              </a:rPr>
              <a:t>archetypes</a:t>
            </a:r>
            <a:r>
              <a:rPr lang="en-US" sz="1300" dirty="0">
                <a:latin typeface="Open Sans" panose="020B0606030504020204" pitchFamily="34" charset="0"/>
                <a:ea typeface="Open Sans" panose="020B0606030504020204" pitchFamily="34" charset="0"/>
                <a:cs typeface="Open Sans" panose="020B0606030504020204" pitchFamily="34" charset="0"/>
              </a:rPr>
              <a:t> that allow a </a:t>
            </a:r>
            <a:r>
              <a:rPr lang="en-US" sz="1300" b="1" dirty="0">
                <a:latin typeface="Open Sans" panose="020B0606030504020204" pitchFamily="34" charset="0"/>
                <a:ea typeface="Open Sans" panose="020B0606030504020204" pitchFamily="34" charset="0"/>
                <a:cs typeface="Open Sans" panose="020B0606030504020204" pitchFamily="34" charset="0"/>
              </a:rPr>
              <a:t>basic classification</a:t>
            </a:r>
            <a:r>
              <a:rPr lang="en-US" sz="1300" dirty="0">
                <a:latin typeface="Open Sans" panose="020B0606030504020204" pitchFamily="34" charset="0"/>
                <a:ea typeface="Open Sans" panose="020B0606030504020204" pitchFamily="34" charset="0"/>
                <a:cs typeface="Open Sans" panose="020B0606030504020204" pitchFamily="34" charset="0"/>
              </a:rPr>
              <a:t> along two binary dimensions:</a:t>
            </a:r>
          </a:p>
          <a:p>
            <a:pPr lvl="1"/>
            <a:r>
              <a:rPr lang="en-US" sz="1300" dirty="0">
                <a:latin typeface="Open Sans" panose="020B0606030504020204" pitchFamily="34" charset="0"/>
                <a:ea typeface="Open Sans" panose="020B0606030504020204" pitchFamily="34" charset="0"/>
                <a:cs typeface="Open Sans" panose="020B0606030504020204" pitchFamily="34" charset="0"/>
              </a:rPr>
              <a:t>The </a:t>
            </a:r>
            <a:r>
              <a:rPr lang="en-US" sz="1300" b="1" dirty="0">
                <a:latin typeface="Open Sans" panose="020B0606030504020204" pitchFamily="34" charset="0"/>
                <a:ea typeface="Open Sans" panose="020B0606030504020204" pitchFamily="34" charset="0"/>
                <a:cs typeface="Open Sans" panose="020B0606030504020204" pitchFamily="34" charset="0"/>
              </a:rPr>
              <a:t>public vs. private dimension </a:t>
            </a:r>
            <a:r>
              <a:rPr lang="en-US" sz="1300" dirty="0">
                <a:latin typeface="Open Sans" panose="020B0606030504020204" pitchFamily="34" charset="0"/>
                <a:ea typeface="Open Sans" panose="020B0606030504020204" pitchFamily="34" charset="0"/>
                <a:cs typeface="Open Sans" panose="020B0606030504020204" pitchFamily="34" charset="0"/>
              </a:rPr>
              <a:t>determines, whether the network is in general open for everyone (→</a:t>
            </a:r>
            <a:r>
              <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public)</a:t>
            </a:r>
            <a:r>
              <a:rPr lang="en-US" sz="1300" dirty="0">
                <a:latin typeface="Open Sans" panose="020B0606030504020204" pitchFamily="34" charset="0"/>
                <a:ea typeface="Open Sans" panose="020B0606030504020204" pitchFamily="34" charset="0"/>
                <a:cs typeface="Open Sans" panose="020B0606030504020204" pitchFamily="34" charset="0"/>
              </a:rPr>
              <a:t> and thus who can </a:t>
            </a:r>
            <a:r>
              <a:rPr lang="en-US" sz="1300" b="1" dirty="0">
                <a:latin typeface="Open Sans" panose="020B0606030504020204" pitchFamily="34" charset="0"/>
                <a:ea typeface="Open Sans" panose="020B0606030504020204" pitchFamily="34" charset="0"/>
                <a:cs typeface="Open Sans" panose="020B0606030504020204" pitchFamily="34" charset="0"/>
              </a:rPr>
              <a:t>read the blockchain </a:t>
            </a:r>
            <a:r>
              <a:rPr lang="en-US" sz="1300" dirty="0">
                <a:latin typeface="Open Sans" panose="020B0606030504020204" pitchFamily="34" charset="0"/>
                <a:ea typeface="Open Sans" panose="020B0606030504020204" pitchFamily="34" charset="0"/>
                <a:cs typeface="Open Sans" panose="020B0606030504020204" pitchFamily="34" charset="0"/>
              </a:rPr>
              <a:t>and </a:t>
            </a:r>
            <a:r>
              <a:rPr lang="en-US" sz="1300" b="1" dirty="0">
                <a:latin typeface="Open Sans" panose="020B0606030504020204" pitchFamily="34" charset="0"/>
                <a:ea typeface="Open Sans" panose="020B0606030504020204" pitchFamily="34" charset="0"/>
                <a:cs typeface="Open Sans" panose="020B0606030504020204" pitchFamily="34" charset="0"/>
              </a:rPr>
              <a:t>initiate transactions </a:t>
            </a:r>
            <a:r>
              <a:rPr lang="en-US" sz="1300" dirty="0">
                <a:latin typeface="Open Sans" panose="020B0606030504020204" pitchFamily="34" charset="0"/>
                <a:ea typeface="Open Sans" panose="020B0606030504020204" pitchFamily="34" charset="0"/>
                <a:cs typeface="Open Sans" panose="020B0606030504020204" pitchFamily="34" charset="0"/>
              </a:rPr>
              <a:t>or whether its access in restricted (→ private).</a:t>
            </a:r>
          </a:p>
          <a:p>
            <a:pPr lvl="1"/>
            <a:r>
              <a:rPr lang="en-US" sz="1300" dirty="0">
                <a:latin typeface="Open Sans" panose="020B0606030504020204" pitchFamily="34" charset="0"/>
                <a:ea typeface="Open Sans" panose="020B0606030504020204" pitchFamily="34" charset="0"/>
                <a:cs typeface="Open Sans" panose="020B0606030504020204" pitchFamily="34" charset="0"/>
              </a:rPr>
              <a:t>The </a:t>
            </a:r>
            <a:r>
              <a:rPr lang="en-US" sz="1300" b="1" dirty="0">
                <a:latin typeface="Open Sans" panose="020B0606030504020204" pitchFamily="34" charset="0"/>
                <a:ea typeface="Open Sans" panose="020B0606030504020204" pitchFamily="34" charset="0"/>
                <a:cs typeface="Open Sans" panose="020B0606030504020204" pitchFamily="34" charset="0"/>
              </a:rPr>
              <a:t>permissioned vs. permissionless</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b="1" dirty="0">
                <a:latin typeface="Open Sans" panose="020B0606030504020204" pitchFamily="34" charset="0"/>
                <a:ea typeface="Open Sans" panose="020B0606030504020204" pitchFamily="34" charset="0"/>
                <a:cs typeface="Open Sans" panose="020B0606030504020204" pitchFamily="34" charset="0"/>
              </a:rPr>
              <a:t>dimension</a:t>
            </a:r>
            <a:r>
              <a:rPr lang="en-US" sz="1300" dirty="0">
                <a:latin typeface="Open Sans" panose="020B0606030504020204" pitchFamily="34" charset="0"/>
                <a:ea typeface="Open Sans" panose="020B0606030504020204" pitchFamily="34" charset="0"/>
                <a:cs typeface="Open Sans" panose="020B0606030504020204" pitchFamily="34" charset="0"/>
              </a:rPr>
              <a:t> determines, if every network participant (as allowed by the public vs. private dimension) can take part in the </a:t>
            </a:r>
            <a:r>
              <a:rPr lang="en-US" sz="1300" b="1" dirty="0">
                <a:latin typeface="Open Sans" panose="020B0606030504020204" pitchFamily="34" charset="0"/>
                <a:ea typeface="Open Sans" panose="020B0606030504020204" pitchFamily="34" charset="0"/>
                <a:cs typeface="Open Sans" panose="020B0606030504020204" pitchFamily="34" charset="0"/>
              </a:rPr>
              <a:t>validation of transactions</a:t>
            </a:r>
            <a:r>
              <a:rPr lang="en-US" sz="1300" dirty="0">
                <a:latin typeface="Open Sans" panose="020B0606030504020204" pitchFamily="34" charset="0"/>
                <a:ea typeface="Open Sans" panose="020B0606030504020204" pitchFamily="34" charset="0"/>
                <a:cs typeface="Open Sans" panose="020B0606030504020204" pitchFamily="34" charset="0"/>
              </a:rPr>
              <a:t> (→  permissionless) or if transaction validation is restricted to a selected subset (→ permissioned).</a:t>
            </a:r>
          </a:p>
          <a:p>
            <a:r>
              <a:rPr lang="en-US" sz="1300" dirty="0">
                <a:latin typeface="Open Sans" panose="020B0606030504020204" pitchFamily="34" charset="0"/>
                <a:ea typeface="Open Sans" panose="020B0606030504020204" pitchFamily="34" charset="0"/>
                <a:cs typeface="Open Sans" panose="020B0606030504020204" pitchFamily="34" charset="0"/>
              </a:rPr>
              <a:t>Public permissionless types are also called “</a:t>
            </a:r>
            <a:r>
              <a:rPr lang="en-US" sz="1300" b="1" dirty="0">
                <a:latin typeface="Open Sans" panose="020B0606030504020204" pitchFamily="34" charset="0"/>
                <a:ea typeface="Open Sans" panose="020B0606030504020204" pitchFamily="34" charset="0"/>
                <a:cs typeface="Open Sans" panose="020B0606030504020204" pitchFamily="34" charset="0"/>
              </a:rPr>
              <a:t>public blockchains</a:t>
            </a:r>
            <a:r>
              <a:rPr lang="en-US" sz="1300" dirty="0">
                <a:latin typeface="Open Sans" panose="020B0606030504020204" pitchFamily="34" charset="0"/>
                <a:ea typeface="Open Sans" panose="020B0606030504020204" pitchFamily="34" charset="0"/>
                <a:cs typeface="Open Sans" panose="020B0606030504020204" pitchFamily="34" charset="0"/>
              </a:rPr>
              <a:t>”, private permissioned set-ups are called “</a:t>
            </a:r>
            <a:r>
              <a:rPr lang="en-US" sz="1300" b="1" dirty="0">
                <a:latin typeface="Open Sans" panose="020B0606030504020204" pitchFamily="34" charset="0"/>
                <a:ea typeface="Open Sans" panose="020B0606030504020204" pitchFamily="34" charset="0"/>
                <a:cs typeface="Open Sans" panose="020B0606030504020204" pitchFamily="34" charset="0"/>
              </a:rPr>
              <a:t>private blockchains</a:t>
            </a:r>
            <a:r>
              <a:rPr lang="en-US" sz="1300" dirty="0">
                <a:latin typeface="Open Sans" panose="020B0606030504020204" pitchFamily="34" charset="0"/>
                <a:ea typeface="Open Sans" panose="020B0606030504020204" pitchFamily="34" charset="0"/>
                <a:cs typeface="Open Sans" panose="020B0606030504020204" pitchFamily="34" charset="0"/>
              </a:rPr>
              <a:t>” and public permissioned combinations are known as “</a:t>
            </a:r>
            <a:r>
              <a:rPr lang="en-US" sz="1300" b="1" dirty="0">
                <a:latin typeface="Open Sans" panose="020B0606030504020204" pitchFamily="34" charset="0"/>
                <a:ea typeface="Open Sans" panose="020B0606030504020204" pitchFamily="34" charset="0"/>
                <a:cs typeface="Open Sans" panose="020B0606030504020204" pitchFamily="34" charset="0"/>
              </a:rPr>
              <a:t>consortium blockchains</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While all types may have their </a:t>
            </a:r>
            <a:r>
              <a:rPr lang="en-US" sz="1300" b="1" dirty="0">
                <a:latin typeface="Open Sans" panose="020B0606030504020204" pitchFamily="34" charset="0"/>
                <a:ea typeface="Open Sans" panose="020B0606030504020204" pitchFamily="34" charset="0"/>
                <a:cs typeface="Open Sans" panose="020B0606030504020204" pitchFamily="34" charset="0"/>
              </a:rPr>
              <a:t>use cases</a:t>
            </a:r>
            <a:r>
              <a:rPr lang="en-US" sz="1300" dirty="0">
                <a:latin typeface="Open Sans" panose="020B0606030504020204" pitchFamily="34" charset="0"/>
                <a:ea typeface="Open Sans" panose="020B0606030504020204" pitchFamily="34" charset="0"/>
                <a:cs typeface="Open Sans" panose="020B0606030504020204" pitchFamily="34" charset="0"/>
              </a:rPr>
              <a:t> (e.g. private permissionless for voting), private and permissioned blockchains are more centralized (in the sense that they are less decentralized) und thus provide a lower level of security against various attack vectors while being “less immutable”.</a:t>
            </a:r>
          </a:p>
          <a:p>
            <a:r>
              <a:rPr lang="en-US" sz="1300" b="1" dirty="0">
                <a:latin typeface="Open Sans" panose="020B0606030504020204" pitchFamily="34" charset="0"/>
                <a:ea typeface="Open Sans" panose="020B0606030504020204" pitchFamily="34" charset="0"/>
                <a:cs typeface="Open Sans" panose="020B0606030504020204" pitchFamily="34" charset="0"/>
              </a:rPr>
              <a:t>Tezos</a:t>
            </a:r>
            <a:r>
              <a:rPr lang="en-US" sz="1300" dirty="0">
                <a:latin typeface="Open Sans" panose="020B0606030504020204" pitchFamily="34" charset="0"/>
                <a:ea typeface="Open Sans" panose="020B0606030504020204" pitchFamily="34" charset="0"/>
                <a:cs typeface="Open Sans" panose="020B0606030504020204" pitchFamily="34" charset="0"/>
              </a:rPr>
              <a:t> is a public and permissionless blockchain that is open to everyone and only requires bakers (i.e. validators) to hold a minimum </a:t>
            </a:r>
            <a:r>
              <a:rPr lang="en-US" sz="1300" b="1" dirty="0">
                <a:latin typeface="Open Sans" panose="020B0606030504020204" pitchFamily="34" charset="0"/>
                <a:ea typeface="Open Sans" panose="020B0606030504020204" pitchFamily="34" charset="0"/>
                <a:cs typeface="Open Sans" panose="020B0606030504020204" pitchFamily="34" charset="0"/>
              </a:rPr>
              <a:t>stake</a:t>
            </a:r>
            <a:r>
              <a:rPr lang="en-US" sz="1300" dirty="0">
                <a:latin typeface="Open Sans" panose="020B0606030504020204" pitchFamily="34" charset="0"/>
                <a:ea typeface="Open Sans" panose="020B0606030504020204" pitchFamily="34" charset="0"/>
                <a:cs typeface="Open Sans" panose="020B0606030504020204" pitchFamily="34" charset="0"/>
              </a:rPr>
              <a:t> (i.e. </a:t>
            </a:r>
            <a:r>
              <a:rPr lang="en-US" sz="1300" dirty="0"/>
              <a:t>number</a:t>
            </a:r>
            <a:r>
              <a:rPr lang="en-US" sz="1300" dirty="0">
                <a:latin typeface="Open Sans" panose="020B0606030504020204" pitchFamily="34" charset="0"/>
                <a:ea typeface="Open Sans" panose="020B0606030504020204" pitchFamily="34" charset="0"/>
                <a:cs typeface="Open Sans" panose="020B0606030504020204" pitchFamily="34" charset="0"/>
              </a:rPr>
              <a:t> of tokens).</a:t>
            </a: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a:extLst>
              <a:ext uri="{FF2B5EF4-FFF2-40B4-BE49-F238E27FC236}">
                <a16:creationId xmlns:a16="http://schemas.microsoft.com/office/drawing/2014/main" id="{FEF4FF16-FEF6-44F4-990B-FD4A81F98C67}"/>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Just a quick reminder – what exactly is a PUBLIC blockchain?</a:t>
            </a:r>
          </a:p>
        </p:txBody>
      </p:sp>
      <p:sp>
        <p:nvSpPr>
          <p:cNvPr id="6" name="Foliennummernplatzhalter 5">
            <a:extLst>
              <a:ext uri="{FF2B5EF4-FFF2-40B4-BE49-F238E27FC236}">
                <a16:creationId xmlns:a16="http://schemas.microsoft.com/office/drawing/2014/main" id="{C0444576-A26D-46DD-860A-EA7D078EF455}"/>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15</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feld 9">
            <a:extLst>
              <a:ext uri="{FF2B5EF4-FFF2-40B4-BE49-F238E27FC236}">
                <a16:creationId xmlns:a16="http://schemas.microsoft.com/office/drawing/2014/main" id="{5ABABEFD-3DC7-48E8-954E-0F2E56A4EBB9}"/>
              </a:ext>
            </a:extLst>
          </p:cNvPr>
          <p:cNvSpPr txBox="1"/>
          <p:nvPr/>
        </p:nvSpPr>
        <p:spPr>
          <a:xfrm>
            <a:off x="8032753" y="5109465"/>
            <a:ext cx="1855241" cy="1028240"/>
          </a:xfrm>
          <a:prstGeom prst="rect">
            <a:avLst/>
          </a:prstGeom>
          <a:noFill/>
        </p:spPr>
        <p:txBody>
          <a:bodyPr wrap="square" lIns="72000" tIns="0" rIns="72000" bIns="0" rtlCol="0">
            <a:noAutofit/>
          </a:bodyPr>
          <a:lstStyle/>
          <a:p>
            <a:pPr algn="ctr">
              <a:spcBef>
                <a:spcPts val="300"/>
              </a:spcBef>
              <a:spcAft>
                <a:spcPts val="100"/>
              </a:spcAft>
              <a:buClr>
                <a:schemeClr val="tx2"/>
              </a:buClr>
            </a:pPr>
            <a:r>
              <a:rPr lang="en-US" b="1" dirty="0">
                <a:latin typeface="Open Sans" panose="020B0606030504020204" pitchFamily="34" charset="0"/>
                <a:ea typeface="Open Sans" panose="020B0606030504020204" pitchFamily="34" charset="0"/>
                <a:cs typeface="Open Sans" panose="020B0606030504020204" pitchFamily="34" charset="0"/>
              </a:rPr>
              <a:t>Public</a:t>
            </a: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buClr>
                <a:schemeClr val="tx2"/>
              </a:buClr>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Everyone can participate in the network, i.e. read the blockchain and initiate transactions</a:t>
            </a:r>
          </a:p>
          <a:p>
            <a:pPr algn="ctr">
              <a:spcBef>
                <a:spcPts val="300"/>
              </a:spcBef>
              <a:spcAft>
                <a:spcPts val="100"/>
              </a:spcAft>
              <a:buClr>
                <a:schemeClr val="tx2"/>
              </a:buClr>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buClr>
                <a:schemeClr val="tx2"/>
              </a:buCl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feld 10">
            <a:extLst>
              <a:ext uri="{FF2B5EF4-FFF2-40B4-BE49-F238E27FC236}">
                <a16:creationId xmlns:a16="http://schemas.microsoft.com/office/drawing/2014/main" id="{083D0A5C-1EB0-4638-8CE8-4267203001DC}"/>
              </a:ext>
            </a:extLst>
          </p:cNvPr>
          <p:cNvSpPr txBox="1"/>
          <p:nvPr/>
        </p:nvSpPr>
        <p:spPr>
          <a:xfrm>
            <a:off x="9886625" y="5109465"/>
            <a:ext cx="1853873" cy="1028239"/>
          </a:xfrm>
          <a:prstGeom prst="rect">
            <a:avLst/>
          </a:prstGeom>
          <a:noFill/>
        </p:spPr>
        <p:txBody>
          <a:bodyPr wrap="square" lIns="72000" tIns="0" rIns="72000" bIns="0" rtlCol="0">
            <a:noAutofit/>
          </a:bodyPr>
          <a:lstStyle/>
          <a:p>
            <a:pPr algn="ctr">
              <a:spcBef>
                <a:spcPts val="300"/>
              </a:spcBef>
              <a:spcAft>
                <a:spcPts val="100"/>
              </a:spcAft>
              <a:buClr>
                <a:schemeClr val="tx2"/>
              </a:buClr>
            </a:pPr>
            <a:r>
              <a:rPr lang="en-US" b="1" dirty="0">
                <a:latin typeface="Open Sans" panose="020B0606030504020204" pitchFamily="34" charset="0"/>
                <a:ea typeface="Open Sans" panose="020B0606030504020204" pitchFamily="34" charset="0"/>
                <a:cs typeface="Open Sans" panose="020B0606030504020204" pitchFamily="34" charset="0"/>
              </a:rPr>
              <a:t>Private</a:t>
            </a: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buClr>
                <a:schemeClr val="tx2"/>
              </a:buClr>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Only selected participants can access the network, i.e. read the blockchain and initiate transactions</a:t>
            </a:r>
          </a:p>
          <a:p>
            <a:pPr algn="ctr">
              <a:spcBef>
                <a:spcPts val="300"/>
              </a:spcBef>
              <a:spcAft>
                <a:spcPts val="100"/>
              </a:spcAft>
              <a:buClr>
                <a:schemeClr val="tx2"/>
              </a:buCl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feld 11">
            <a:extLst>
              <a:ext uri="{FF2B5EF4-FFF2-40B4-BE49-F238E27FC236}">
                <a16:creationId xmlns:a16="http://schemas.microsoft.com/office/drawing/2014/main" id="{F699FE0B-73EB-4AC0-B785-615D22B62679}"/>
              </a:ext>
            </a:extLst>
          </p:cNvPr>
          <p:cNvSpPr txBox="1"/>
          <p:nvPr/>
        </p:nvSpPr>
        <p:spPr>
          <a:xfrm>
            <a:off x="6171158" y="1326162"/>
            <a:ext cx="1861595" cy="1861595"/>
          </a:xfrm>
          <a:prstGeom prst="rect">
            <a:avLst/>
          </a:prstGeom>
          <a:noFill/>
        </p:spPr>
        <p:txBody>
          <a:bodyPr vert="horz" wrap="square" lIns="72000" tIns="0" rIns="72000" bIns="0" rtlCol="0" anchor="ctr">
            <a:noAutofit/>
          </a:bodyPr>
          <a:lstStyle/>
          <a:p>
            <a:pPr algn="ctr">
              <a:spcBef>
                <a:spcPts val="300"/>
              </a:spcBef>
              <a:spcAft>
                <a:spcPts val="100"/>
              </a:spcAft>
              <a:buClr>
                <a:schemeClr val="tx2"/>
              </a:buClr>
            </a:pPr>
            <a:r>
              <a:rPr lang="en-US" b="1" dirty="0">
                <a:latin typeface="Open Sans" panose="020B0606030504020204" pitchFamily="34" charset="0"/>
                <a:ea typeface="Open Sans" panose="020B0606030504020204" pitchFamily="34" charset="0"/>
                <a:cs typeface="Open Sans" panose="020B0606030504020204" pitchFamily="34" charset="0"/>
              </a:rPr>
              <a:t>Permissioned</a:t>
            </a: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buClr>
                <a:schemeClr val="tx2"/>
              </a:buClr>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Only selected network participants can validate transactions</a:t>
            </a:r>
          </a:p>
        </p:txBody>
      </p:sp>
      <p:sp>
        <p:nvSpPr>
          <p:cNvPr id="13" name="Textfeld 12">
            <a:extLst>
              <a:ext uri="{FF2B5EF4-FFF2-40B4-BE49-F238E27FC236}">
                <a16:creationId xmlns:a16="http://schemas.microsoft.com/office/drawing/2014/main" id="{FFB3006A-AF91-4A56-8233-DF1A2D6A52D0}"/>
              </a:ext>
            </a:extLst>
          </p:cNvPr>
          <p:cNvSpPr txBox="1"/>
          <p:nvPr/>
        </p:nvSpPr>
        <p:spPr>
          <a:xfrm>
            <a:off x="6177512" y="3187234"/>
            <a:ext cx="1855241" cy="1861595"/>
          </a:xfrm>
          <a:prstGeom prst="rect">
            <a:avLst/>
          </a:prstGeom>
          <a:noFill/>
        </p:spPr>
        <p:txBody>
          <a:bodyPr vert="horz" wrap="square" lIns="72000" tIns="0" rIns="72000" bIns="0" rtlCol="0" anchor="ctr">
            <a:noAutofit/>
          </a:bodyPr>
          <a:lstStyle/>
          <a:p>
            <a:pPr algn="ctr">
              <a:spcBef>
                <a:spcPts val="300"/>
              </a:spcBef>
              <a:spcAft>
                <a:spcPts val="100"/>
              </a:spcAft>
              <a:buClr>
                <a:schemeClr val="tx2"/>
              </a:buClr>
            </a:pPr>
            <a:r>
              <a:rPr lang="en-US" b="1" dirty="0">
                <a:latin typeface="Open Sans" panose="020B0606030504020204" pitchFamily="34" charset="0"/>
                <a:ea typeface="Open Sans" panose="020B0606030504020204" pitchFamily="34" charset="0"/>
                <a:cs typeface="Open Sans" panose="020B0606030504020204" pitchFamily="34" charset="0"/>
              </a:rPr>
              <a:t>Permissionless</a:t>
            </a: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buClr>
                <a:schemeClr val="tx2"/>
              </a:buClr>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Every network participant can validate transactions</a:t>
            </a:r>
          </a:p>
        </p:txBody>
      </p:sp>
      <p:sp>
        <p:nvSpPr>
          <p:cNvPr id="15" name="Rechteck 14">
            <a:extLst>
              <a:ext uri="{FF2B5EF4-FFF2-40B4-BE49-F238E27FC236}">
                <a16:creationId xmlns:a16="http://schemas.microsoft.com/office/drawing/2014/main" id="{DF73CF29-23E8-4EEF-A65F-EB2FA78325D9}"/>
              </a:ext>
            </a:extLst>
          </p:cNvPr>
          <p:cNvSpPr/>
          <p:nvPr/>
        </p:nvSpPr>
        <p:spPr bwMode="gray">
          <a:xfrm>
            <a:off x="8032753" y="1326163"/>
            <a:ext cx="1853873" cy="1861072"/>
          </a:xfrm>
          <a:prstGeom prst="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Public Permissioned (“Consortium Blockchain”)</a:t>
            </a:r>
          </a:p>
        </p:txBody>
      </p:sp>
      <p:sp>
        <p:nvSpPr>
          <p:cNvPr id="16" name="Rechteck 15">
            <a:extLst>
              <a:ext uri="{FF2B5EF4-FFF2-40B4-BE49-F238E27FC236}">
                <a16:creationId xmlns:a16="http://schemas.microsoft.com/office/drawing/2014/main" id="{1FABB7FE-B5C3-4B9A-B0F5-8262E2A33EC5}"/>
              </a:ext>
            </a:extLst>
          </p:cNvPr>
          <p:cNvSpPr/>
          <p:nvPr/>
        </p:nvSpPr>
        <p:spPr bwMode="gray">
          <a:xfrm>
            <a:off x="9886625" y="1326163"/>
            <a:ext cx="1853873" cy="1861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Private Permissioned (“Private Blockchain”)</a:t>
            </a:r>
          </a:p>
        </p:txBody>
      </p:sp>
      <p:sp>
        <p:nvSpPr>
          <p:cNvPr id="17" name="Rechteck 16">
            <a:extLst>
              <a:ext uri="{FF2B5EF4-FFF2-40B4-BE49-F238E27FC236}">
                <a16:creationId xmlns:a16="http://schemas.microsoft.com/office/drawing/2014/main" id="{78B4FED7-6F00-4DB5-99D9-E45371E2D891}"/>
              </a:ext>
            </a:extLst>
          </p:cNvPr>
          <p:cNvSpPr/>
          <p:nvPr/>
        </p:nvSpPr>
        <p:spPr bwMode="gray">
          <a:xfrm>
            <a:off x="9886625" y="3187235"/>
            <a:ext cx="1853873" cy="1861072"/>
          </a:xfrm>
          <a:prstGeom prst="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Private Permissionless</a:t>
            </a:r>
          </a:p>
        </p:txBody>
      </p:sp>
      <p:sp>
        <p:nvSpPr>
          <p:cNvPr id="18" name="Rechteck 17">
            <a:extLst>
              <a:ext uri="{FF2B5EF4-FFF2-40B4-BE49-F238E27FC236}">
                <a16:creationId xmlns:a16="http://schemas.microsoft.com/office/drawing/2014/main" id="{F8FCC43D-22CE-4B9B-B327-D0C394AD8E01}"/>
              </a:ext>
            </a:extLst>
          </p:cNvPr>
          <p:cNvSpPr/>
          <p:nvPr/>
        </p:nvSpPr>
        <p:spPr bwMode="gray">
          <a:xfrm>
            <a:off x="8032753" y="3187235"/>
            <a:ext cx="1853873" cy="1861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Public Permissionless</a:t>
            </a:r>
          </a:p>
          <a:p>
            <a:pPr algn="ctr">
              <a:spcBef>
                <a:spcPts val="300"/>
              </a:spcBef>
              <a:spcAft>
                <a:spcPts val="100"/>
              </a:spcAft>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(“Public Blockchain”)</a:t>
            </a:r>
          </a:p>
        </p:txBody>
      </p:sp>
      <p:sp>
        <p:nvSpPr>
          <p:cNvPr id="19" name="Line 23">
            <a:extLst>
              <a:ext uri="{FF2B5EF4-FFF2-40B4-BE49-F238E27FC236}">
                <a16:creationId xmlns:a16="http://schemas.microsoft.com/office/drawing/2014/main" id="{BF405C20-7366-4BF6-89DA-71F4DA7A2A2F}"/>
              </a:ext>
            </a:extLst>
          </p:cNvPr>
          <p:cNvSpPr>
            <a:spLocks noChangeShapeType="1"/>
          </p:cNvSpPr>
          <p:nvPr/>
        </p:nvSpPr>
        <p:spPr bwMode="auto">
          <a:xfrm rot="5400000">
            <a:off x="9876818" y="1338724"/>
            <a:ext cx="0" cy="3713747"/>
          </a:xfrm>
          <a:prstGeom prst="line">
            <a:avLst/>
          </a:prstGeom>
          <a:noFill/>
          <a:ln w="19050" cap="rnd">
            <a:solidFill>
              <a:srgbClr val="798BB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oAutofit/>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Line 24">
            <a:extLst>
              <a:ext uri="{FF2B5EF4-FFF2-40B4-BE49-F238E27FC236}">
                <a16:creationId xmlns:a16="http://schemas.microsoft.com/office/drawing/2014/main" id="{110E728E-42FB-4BEF-9DF5-0228526ABAC8}"/>
              </a:ext>
            </a:extLst>
          </p:cNvPr>
          <p:cNvSpPr>
            <a:spLocks noChangeShapeType="1"/>
          </p:cNvSpPr>
          <p:nvPr/>
        </p:nvSpPr>
        <p:spPr bwMode="auto">
          <a:xfrm>
            <a:off x="9886625" y="1334525"/>
            <a:ext cx="0" cy="3722146"/>
          </a:xfrm>
          <a:prstGeom prst="line">
            <a:avLst/>
          </a:prstGeom>
          <a:noFill/>
          <a:ln w="19050" cap="rnd">
            <a:solidFill>
              <a:srgbClr val="798BB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oAutofit/>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Freeform 25">
            <a:extLst>
              <a:ext uri="{FF2B5EF4-FFF2-40B4-BE49-F238E27FC236}">
                <a16:creationId xmlns:a16="http://schemas.microsoft.com/office/drawing/2014/main" id="{8F09DE7A-D41A-4B08-B364-814DF5ED60FE}"/>
              </a:ext>
            </a:extLst>
          </p:cNvPr>
          <p:cNvSpPr>
            <a:spLocks/>
          </p:cNvSpPr>
          <p:nvPr/>
        </p:nvSpPr>
        <p:spPr bwMode="auto">
          <a:xfrm>
            <a:off x="8025552" y="1244531"/>
            <a:ext cx="3806140" cy="3807339"/>
          </a:xfrm>
          <a:custGeom>
            <a:avLst/>
            <a:gdLst>
              <a:gd name="T0" fmla="*/ 0 w 3291"/>
              <a:gd name="T1" fmla="*/ 0 h 3225"/>
              <a:gd name="T2" fmla="*/ 0 w 3291"/>
              <a:gd name="T3" fmla="*/ 3225 h 3225"/>
              <a:gd name="T4" fmla="*/ 3291 w 3291"/>
              <a:gd name="T5" fmla="*/ 3225 h 3225"/>
            </a:gdLst>
            <a:ahLst/>
            <a:cxnLst>
              <a:cxn ang="0">
                <a:pos x="T0" y="T1"/>
              </a:cxn>
              <a:cxn ang="0">
                <a:pos x="T2" y="T3"/>
              </a:cxn>
              <a:cxn ang="0">
                <a:pos x="T4" y="T5"/>
              </a:cxn>
            </a:cxnLst>
            <a:rect l="0" t="0" r="r" b="b"/>
            <a:pathLst>
              <a:path w="3291" h="3225">
                <a:moveTo>
                  <a:pt x="0" y="0"/>
                </a:moveTo>
                <a:lnTo>
                  <a:pt x="0" y="3225"/>
                </a:lnTo>
                <a:lnTo>
                  <a:pt x="3291" y="3225"/>
                </a:lnTo>
              </a:path>
            </a:pathLst>
          </a:custGeom>
          <a:noFill/>
          <a:ln w="19050" cap="flat" cmpd="sng">
            <a:solidFill>
              <a:srgbClr val="798BB3"/>
            </a:solidFill>
            <a:prstDash val="solid"/>
            <a:round/>
            <a:headEnd type="triangle" w="med" len="med"/>
            <a:tailEnd type="triangle" w="med" len="med"/>
          </a:ln>
          <a:effectLst/>
          <a:extLst>
            <a:ext uri="{909E8E84-426E-40DD-AFC4-6F175D3DCCD1}">
              <a14:hiddenFill xmlns:a14="http://schemas.microsoft.com/office/drawing/2010/main">
                <a:gradFill rotWithShape="0">
                  <a:gsLst>
                    <a:gs pos="0">
                      <a:schemeClr val="accent1"/>
                    </a:gs>
                    <a:gs pos="50000">
                      <a:schemeClr val="bg1"/>
                    </a:gs>
                    <a:gs pos="100000">
                      <a:schemeClr val="accent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oAutofit/>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9" name="Gruppieren 28">
            <a:extLst>
              <a:ext uri="{FF2B5EF4-FFF2-40B4-BE49-F238E27FC236}">
                <a16:creationId xmlns:a16="http://schemas.microsoft.com/office/drawing/2014/main" id="{3C25F1A6-C84A-4C77-9083-C35258BC38B1}"/>
              </a:ext>
            </a:extLst>
          </p:cNvPr>
          <p:cNvGrpSpPr/>
          <p:nvPr/>
        </p:nvGrpSpPr>
        <p:grpSpPr>
          <a:xfrm>
            <a:off x="9253559" y="2753408"/>
            <a:ext cx="1266132" cy="867655"/>
            <a:chOff x="9253559" y="2753408"/>
            <a:chExt cx="1266132" cy="867655"/>
          </a:xfrm>
        </p:grpSpPr>
        <p:sp>
          <p:nvSpPr>
            <p:cNvPr id="22" name="Pfeil nach rechts 29">
              <a:extLst>
                <a:ext uri="{FF2B5EF4-FFF2-40B4-BE49-F238E27FC236}">
                  <a16:creationId xmlns:a16="http://schemas.microsoft.com/office/drawing/2014/main" id="{ED824253-7A6E-485E-B692-9BEC6C56EA47}"/>
                </a:ext>
              </a:extLst>
            </p:cNvPr>
            <p:cNvSpPr/>
            <p:nvPr/>
          </p:nvSpPr>
          <p:spPr bwMode="gray">
            <a:xfrm rot="19122414">
              <a:off x="9273332" y="2753408"/>
              <a:ext cx="1246359" cy="448279"/>
            </a:xfrm>
            <a:prstGeom prst="rightArrow">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US" sz="1050" b="1" dirty="0">
                  <a:solidFill>
                    <a:schemeClr val="bg1"/>
                  </a:solidFill>
                  <a:latin typeface="Open Sans" panose="020B0606030504020204" pitchFamily="34" charset="0"/>
                  <a:ea typeface="Open Sans" panose="020B0606030504020204" pitchFamily="34" charset="0"/>
                  <a:cs typeface="Open Sans" panose="020B0606030504020204" pitchFamily="34" charset="0"/>
                </a:rPr>
                <a:t>Centralization</a:t>
              </a: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Pfeil nach rechts 30">
              <a:extLst>
                <a:ext uri="{FF2B5EF4-FFF2-40B4-BE49-F238E27FC236}">
                  <a16:creationId xmlns:a16="http://schemas.microsoft.com/office/drawing/2014/main" id="{3B637508-7950-492A-9253-02D8281CFFA5}"/>
                </a:ext>
              </a:extLst>
            </p:cNvPr>
            <p:cNvSpPr/>
            <p:nvPr/>
          </p:nvSpPr>
          <p:spPr bwMode="gray">
            <a:xfrm rot="8294839" flipV="1">
              <a:off x="9253559" y="3172784"/>
              <a:ext cx="1246359" cy="448279"/>
            </a:xfrm>
            <a:prstGeom prst="rightArrow">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US" sz="105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Decentralization</a:t>
              </a: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4" name="Datumsplatzhalter 6">
            <a:extLst>
              <a:ext uri="{FF2B5EF4-FFF2-40B4-BE49-F238E27FC236}">
                <a16:creationId xmlns:a16="http://schemas.microsoft.com/office/drawing/2014/main" id="{1989E9B4-05F2-4CA2-93F0-DCD3A88F1138}"/>
              </a:ext>
            </a:extLst>
          </p:cNvPr>
          <p:cNvSpPr>
            <a:spLocks noGrp="1"/>
          </p:cNvSpPr>
          <p:nvPr>
            <p:ph type="dt" sz="half" idx="2"/>
          </p:nvPr>
        </p:nvSpPr>
        <p:spPr>
          <a:xfrm>
            <a:off x="360363" y="6584851"/>
            <a:ext cx="493866" cy="2160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p>
        </p:txBody>
      </p:sp>
      <p:sp>
        <p:nvSpPr>
          <p:cNvPr id="25" name="Fußzeilenplatzhalter 2">
            <a:extLst>
              <a:ext uri="{FF2B5EF4-FFF2-40B4-BE49-F238E27FC236}">
                <a16:creationId xmlns:a16="http://schemas.microsoft.com/office/drawing/2014/main" id="{576240EC-106C-4FD7-83AF-EB853DAAE4DF}"/>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pic>
        <p:nvPicPr>
          <p:cNvPr id="26" name="Grafik 25">
            <a:extLst>
              <a:ext uri="{FF2B5EF4-FFF2-40B4-BE49-F238E27FC236}">
                <a16:creationId xmlns:a16="http://schemas.microsoft.com/office/drawing/2014/main" id="{F75462F8-D138-48B4-98A9-2EA1753D259E}"/>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85381" y="4373653"/>
            <a:ext cx="469062" cy="576000"/>
          </a:xfrm>
          <a:prstGeom prst="rect">
            <a:avLst/>
          </a:prstGeom>
        </p:spPr>
      </p:pic>
    </p:spTree>
    <p:extLst>
      <p:ext uri="{BB962C8B-B14F-4D97-AF65-F5344CB8AC3E}">
        <p14:creationId xmlns:p14="http://schemas.microsoft.com/office/powerpoint/2010/main" val="3338818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5B092F8-4D19-4694-901C-892EEEEDB9AE}"/>
              </a:ext>
            </a:extLst>
          </p:cNvPr>
          <p:cNvGraphicFramePr>
            <a:graphicFrameLocks noChangeAspect="1"/>
          </p:cNvGraphicFramePr>
          <p:nvPr>
            <p:custDataLst>
              <p:tags r:id="rId2"/>
            </p:custDataLst>
            <p:extLst>
              <p:ext uri="{D42A27DB-BD31-4B8C-83A1-F6EECF244321}">
                <p14:modId xmlns:p14="http://schemas.microsoft.com/office/powerpoint/2010/main" val="2482357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54"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F73FB37F-D297-4E84-BA4E-E6C1CCEB18E5}"/>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74" name="Rechteck 273">
            <a:extLst>
              <a:ext uri="{FF2B5EF4-FFF2-40B4-BE49-F238E27FC236}">
                <a16:creationId xmlns:a16="http://schemas.microsoft.com/office/drawing/2014/main" id="{D381F446-D1DC-4939-A33C-AD96BF2C8654}"/>
              </a:ext>
            </a:extLst>
          </p:cNvPr>
          <p:cNvSpPr/>
          <p:nvPr/>
        </p:nvSpPr>
        <p:spPr bwMode="gray">
          <a:xfrm>
            <a:off x="359999" y="884238"/>
            <a:ext cx="11470051" cy="5614934"/>
          </a:xfrm>
          <a:prstGeom prst="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A36B8C3E-B572-474C-803A-D5A13216D927}"/>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Why public blockchains are the future…</a:t>
            </a:r>
          </a:p>
        </p:txBody>
      </p:sp>
      <p:sp>
        <p:nvSpPr>
          <p:cNvPr id="4" name="Foliennummernplatzhalter 3">
            <a:extLst>
              <a:ext uri="{FF2B5EF4-FFF2-40B4-BE49-F238E27FC236}">
                <a16:creationId xmlns:a16="http://schemas.microsoft.com/office/drawing/2014/main" id="{82F8F814-3ECD-4AC1-98C2-0B4582F3DB37}"/>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16</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Inhaltsplatzhalter 5">
            <a:extLst>
              <a:ext uri="{FF2B5EF4-FFF2-40B4-BE49-F238E27FC236}">
                <a16:creationId xmlns:a16="http://schemas.microsoft.com/office/drawing/2014/main" id="{EFA54E03-5990-4D98-ABB0-8D8EA2F7DF12}"/>
              </a:ext>
            </a:extLst>
          </p:cNvPr>
          <p:cNvSpPr>
            <a:spLocks noGrp="1"/>
          </p:cNvSpPr>
          <p:nvPr>
            <p:ph idx="1"/>
          </p:nvPr>
        </p:nvSpPr>
        <p:spPr>
          <a:xfrm>
            <a:off x="359999" y="717946"/>
            <a:ext cx="11469239" cy="5614935"/>
          </a:xfrm>
        </p:spPr>
        <p:txBody>
          <a:bodyPr tIns="0" bIns="72000" anchor="b"/>
          <a:lstStyle/>
          <a:p>
            <a:pPr marL="0" indent="0" algn="ctr">
              <a:lnSpc>
                <a:spcPct val="150000"/>
              </a:lnSpc>
              <a:buNone/>
            </a:pPr>
            <a:r>
              <a:rPr lang="en-US" sz="1300" b="1" dirty="0">
                <a:latin typeface="Open Sans" panose="020B0606030504020204" pitchFamily="34" charset="0"/>
                <a:ea typeface="Open Sans" panose="020B0606030504020204" pitchFamily="34" charset="0"/>
                <a:cs typeface="Open Sans" panose="020B0606030504020204" pitchFamily="34" charset="0"/>
              </a:rPr>
              <a:t>The benefits of closed networks are limited</a:t>
            </a:r>
            <a:r>
              <a:rPr lang="en-US" sz="1300" dirty="0">
                <a:latin typeface="Open Sans" panose="020B0606030504020204" pitchFamily="34" charset="0"/>
                <a:ea typeface="Open Sans" panose="020B0606030504020204" pitchFamily="34" charset="0"/>
                <a:cs typeface="Open Sans" panose="020B0606030504020204" pitchFamily="34" charset="0"/>
              </a:rPr>
              <a:t> – today’s internet applications wouldn’t be possible if we only had intranets!</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The </a:t>
            </a:r>
            <a:r>
              <a:rPr lang="en-US" sz="1300" b="1" dirty="0">
                <a:latin typeface="Open Sans" panose="020B0606030504020204" pitchFamily="34" charset="0"/>
                <a:ea typeface="Open Sans" panose="020B0606030504020204" pitchFamily="34" charset="0"/>
                <a:cs typeface="Open Sans" panose="020B0606030504020204" pitchFamily="34" charset="0"/>
              </a:rPr>
              <a:t>fixed</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b="1" dirty="0">
                <a:latin typeface="Open Sans" panose="020B0606030504020204" pitchFamily="34" charset="0"/>
                <a:ea typeface="Open Sans" panose="020B0606030504020204" pitchFamily="34" charset="0"/>
                <a:cs typeface="Open Sans" panose="020B0606030504020204" pitchFamily="34" charset="0"/>
              </a:rPr>
              <a:t>costs of maintaining your own network </a:t>
            </a:r>
            <a:r>
              <a:rPr lang="en-US" sz="1300" dirty="0">
                <a:latin typeface="Open Sans" panose="020B0606030504020204" pitchFamily="34" charset="0"/>
                <a:ea typeface="Open Sans" panose="020B0606030504020204" pitchFamily="34" charset="0"/>
                <a:cs typeface="Open Sans" panose="020B0606030504020204" pitchFamily="34" charset="0"/>
              </a:rPr>
              <a:t>are higher than </a:t>
            </a:r>
            <a:r>
              <a:rPr lang="en-US" sz="1300" b="1" dirty="0">
                <a:latin typeface="Open Sans" panose="020B0606030504020204" pitchFamily="34" charset="0"/>
                <a:ea typeface="Open Sans" panose="020B0606030504020204" pitchFamily="34" charset="0"/>
                <a:cs typeface="Open Sans" panose="020B0606030504020204" pitchFamily="34" charset="0"/>
              </a:rPr>
              <a:t>(variably)</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b="1" dirty="0">
                <a:latin typeface="Open Sans" panose="020B0606030504020204" pitchFamily="34" charset="0"/>
                <a:ea typeface="Open Sans" panose="020B0606030504020204" pitchFamily="34" charset="0"/>
                <a:cs typeface="Open Sans" panose="020B0606030504020204" pitchFamily="34" charset="0"/>
              </a:rPr>
              <a:t>paying for using an existing </a:t>
            </a:r>
            <a:r>
              <a:rPr lang="en-US" sz="1300" dirty="0">
                <a:latin typeface="Open Sans" panose="020B0606030504020204" pitchFamily="34" charset="0"/>
                <a:ea typeface="Open Sans" panose="020B0606030504020204" pitchFamily="34" charset="0"/>
                <a:cs typeface="Open Sans" panose="020B0606030504020204" pitchFamily="34" charset="0"/>
              </a:rPr>
              <a:t>one,</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overall costs for numerous small networks are higher than for one large network!</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Public blockchains </a:t>
            </a:r>
            <a:r>
              <a:rPr lang="en-US" sz="1300" b="1" dirty="0">
                <a:latin typeface="Open Sans" panose="020B0606030504020204" pitchFamily="34" charset="0"/>
                <a:ea typeface="Open Sans" panose="020B0606030504020204" pitchFamily="34" charset="0"/>
                <a:cs typeface="Open Sans" panose="020B0606030504020204" pitchFamily="34" charset="0"/>
              </a:rPr>
              <a:t>tap into the wisdom of the crowds</a:t>
            </a:r>
            <a:r>
              <a:rPr lang="en-US" sz="1300" dirty="0">
                <a:latin typeface="Open Sans" panose="020B0606030504020204" pitchFamily="34" charset="0"/>
                <a:ea typeface="Open Sans" panose="020B0606030504020204" pitchFamily="34" charset="0"/>
                <a:cs typeface="Open Sans" panose="020B0606030504020204" pitchFamily="34" charset="0"/>
              </a:rPr>
              <a:t> and their </a:t>
            </a:r>
            <a:r>
              <a:rPr lang="en-US" sz="1300" b="1" dirty="0">
                <a:latin typeface="Open Sans" panose="020B0606030504020204" pitchFamily="34" charset="0"/>
                <a:ea typeface="Open Sans" panose="020B0606030504020204" pitchFamily="34" charset="0"/>
                <a:cs typeface="Open Sans" panose="020B0606030504020204" pitchFamily="34" charset="0"/>
              </a:rPr>
              <a:t>intrinsic motivation</a:t>
            </a:r>
            <a:r>
              <a:rPr lang="en-US" sz="1300" dirty="0">
                <a:latin typeface="Open Sans" panose="020B0606030504020204" pitchFamily="34" charset="0"/>
                <a:ea typeface="Open Sans" panose="020B0606030504020204" pitchFamily="34" charset="0"/>
                <a:cs typeface="Open Sans" panose="020B0606030504020204" pitchFamily="34" charset="0"/>
              </a:rPr>
              <a:t>, </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while private blockchains are solely developed by paid and thus extrinsic motivated people.</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Public blockchains provide much </a:t>
            </a:r>
            <a:r>
              <a:rPr lang="en-US" sz="1300" b="1" dirty="0">
                <a:latin typeface="Open Sans" panose="020B0606030504020204" pitchFamily="34" charset="0"/>
                <a:ea typeface="Open Sans" panose="020B0606030504020204" pitchFamily="34" charset="0"/>
                <a:cs typeface="Open Sans" panose="020B0606030504020204" pitchFamily="34" charset="0"/>
              </a:rPr>
              <a:t>higher immutability/security against manipulation </a:t>
            </a:r>
            <a:r>
              <a:rPr lang="en-US" sz="1300" dirty="0">
                <a:latin typeface="Open Sans" panose="020B0606030504020204" pitchFamily="34" charset="0"/>
                <a:ea typeface="Open Sans" panose="020B0606030504020204" pitchFamily="34" charset="0"/>
                <a:cs typeface="Open Sans" panose="020B0606030504020204" pitchFamily="34" charset="0"/>
              </a:rPr>
              <a:t>through stronger decentralization!</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Alleged USPs of private blockchains (like privacy, scalability) erode with current and further technological</a:t>
            </a: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developments (e.g. implemented: privacy with Sapling, under way: </a:t>
            </a:r>
            <a:r>
              <a:rPr lang="en-US" sz="1300" dirty="0"/>
              <a:t>T</a:t>
            </a:r>
            <a:r>
              <a:rPr lang="en-US" sz="1300" dirty="0">
                <a:latin typeface="Open Sans" panose="020B0606030504020204" pitchFamily="34" charset="0"/>
                <a:ea typeface="Open Sans" panose="020B0606030504020204" pitchFamily="34" charset="0"/>
                <a:cs typeface="Open Sans" panose="020B0606030504020204" pitchFamily="34" charset="0"/>
              </a:rPr>
              <a:t>enderbake, layer 2 optimistic rollups)</a:t>
            </a:r>
          </a:p>
        </p:txBody>
      </p:sp>
      <p:grpSp>
        <p:nvGrpSpPr>
          <p:cNvPr id="47" name="Gruppieren 46">
            <a:extLst>
              <a:ext uri="{FF2B5EF4-FFF2-40B4-BE49-F238E27FC236}">
                <a16:creationId xmlns:a16="http://schemas.microsoft.com/office/drawing/2014/main" id="{A3C7E7E5-0C09-4485-B522-216F67A3D0EC}"/>
              </a:ext>
            </a:extLst>
          </p:cNvPr>
          <p:cNvGrpSpPr/>
          <p:nvPr/>
        </p:nvGrpSpPr>
        <p:grpSpPr>
          <a:xfrm>
            <a:off x="5215498" y="1087544"/>
            <a:ext cx="711054" cy="682202"/>
            <a:chOff x="492279" y="1238048"/>
            <a:chExt cx="806450" cy="773726"/>
          </a:xfrm>
        </p:grpSpPr>
        <p:grpSp>
          <p:nvGrpSpPr>
            <p:cNvPr id="17" name="Gruppieren 16">
              <a:extLst>
                <a:ext uri="{FF2B5EF4-FFF2-40B4-BE49-F238E27FC236}">
                  <a16:creationId xmlns:a16="http://schemas.microsoft.com/office/drawing/2014/main" id="{29BEFD74-8948-4897-B495-E5D2592A805B}"/>
                </a:ext>
              </a:extLst>
            </p:cNvPr>
            <p:cNvGrpSpPr/>
            <p:nvPr/>
          </p:nvGrpSpPr>
          <p:grpSpPr>
            <a:xfrm>
              <a:off x="492279" y="1646649"/>
              <a:ext cx="365125" cy="365125"/>
              <a:chOff x="492279" y="1646649"/>
              <a:chExt cx="365125" cy="365125"/>
            </a:xfrm>
          </p:grpSpPr>
          <p:sp>
            <p:nvSpPr>
              <p:cNvPr id="15" name="Freeform 56">
                <a:extLst>
                  <a:ext uri="{FF2B5EF4-FFF2-40B4-BE49-F238E27FC236}">
                    <a16:creationId xmlns:a16="http://schemas.microsoft.com/office/drawing/2014/main" id="{70EF7CA1-EDDE-4C33-9432-362E300513D4}"/>
                  </a:ext>
                </a:extLst>
              </p:cNvPr>
              <p:cNvSpPr>
                <a:spLocks/>
              </p:cNvSpPr>
              <p:nvPr/>
            </p:nvSpPr>
            <p:spPr bwMode="auto">
              <a:xfrm>
                <a:off x="549506" y="1729613"/>
                <a:ext cx="244321" cy="218247"/>
              </a:xfrm>
              <a:custGeom>
                <a:avLst/>
                <a:gdLst>
                  <a:gd name="T0" fmla="*/ 3861 w 4216"/>
                  <a:gd name="T1" fmla="*/ 2512 h 3760"/>
                  <a:gd name="T2" fmla="*/ 3645 w 4216"/>
                  <a:gd name="T3" fmla="*/ 2589 h 3760"/>
                  <a:gd name="T4" fmla="*/ 2858 w 4216"/>
                  <a:gd name="T5" fmla="*/ 2073 h 3760"/>
                  <a:gd name="T6" fmla="*/ 2883 w 4216"/>
                  <a:gd name="T7" fmla="*/ 1881 h 3760"/>
                  <a:gd name="T8" fmla="*/ 2781 w 4216"/>
                  <a:gd name="T9" fmla="*/ 1546 h 3760"/>
                  <a:gd name="T10" fmla="*/ 3645 w 4216"/>
                  <a:gd name="T11" fmla="*/ 708 h 3760"/>
                  <a:gd name="T12" fmla="*/ 3759 w 4216"/>
                  <a:gd name="T13" fmla="*/ 735 h 3760"/>
                  <a:gd name="T14" fmla="*/ 4127 w 4216"/>
                  <a:gd name="T15" fmla="*/ 361 h 3760"/>
                  <a:gd name="T16" fmla="*/ 3759 w 4216"/>
                  <a:gd name="T17" fmla="*/ 0 h 3760"/>
                  <a:gd name="T18" fmla="*/ 3403 w 4216"/>
                  <a:gd name="T19" fmla="*/ 361 h 3760"/>
                  <a:gd name="T20" fmla="*/ 3455 w 4216"/>
                  <a:gd name="T21" fmla="*/ 541 h 3760"/>
                  <a:gd name="T22" fmla="*/ 2592 w 4216"/>
                  <a:gd name="T23" fmla="*/ 1378 h 3760"/>
                  <a:gd name="T24" fmla="*/ 2311 w 4216"/>
                  <a:gd name="T25" fmla="*/ 1301 h 3760"/>
                  <a:gd name="T26" fmla="*/ 2045 w 4216"/>
                  <a:gd name="T27" fmla="*/ 1365 h 3760"/>
                  <a:gd name="T28" fmla="*/ 1386 w 4216"/>
                  <a:gd name="T29" fmla="*/ 541 h 3760"/>
                  <a:gd name="T30" fmla="*/ 1423 w 4216"/>
                  <a:gd name="T31" fmla="*/ 361 h 3760"/>
                  <a:gd name="T32" fmla="*/ 1067 w 4216"/>
                  <a:gd name="T33" fmla="*/ 0 h 3760"/>
                  <a:gd name="T34" fmla="*/ 712 w 4216"/>
                  <a:gd name="T35" fmla="*/ 361 h 3760"/>
                  <a:gd name="T36" fmla="*/ 1067 w 4216"/>
                  <a:gd name="T37" fmla="*/ 735 h 3760"/>
                  <a:gd name="T38" fmla="*/ 1182 w 4216"/>
                  <a:gd name="T39" fmla="*/ 708 h 3760"/>
                  <a:gd name="T40" fmla="*/ 1854 w 4216"/>
                  <a:gd name="T41" fmla="*/ 1534 h 3760"/>
                  <a:gd name="T42" fmla="*/ 1754 w 4216"/>
                  <a:gd name="T43" fmla="*/ 1726 h 3760"/>
                  <a:gd name="T44" fmla="*/ 687 w 4216"/>
                  <a:gd name="T45" fmla="*/ 1726 h 3760"/>
                  <a:gd name="T46" fmla="*/ 356 w 4216"/>
                  <a:gd name="T47" fmla="*/ 1494 h 3760"/>
                  <a:gd name="T48" fmla="*/ 0 w 4216"/>
                  <a:gd name="T49" fmla="*/ 1854 h 3760"/>
                  <a:gd name="T50" fmla="*/ 356 w 4216"/>
                  <a:gd name="T51" fmla="*/ 2229 h 3760"/>
                  <a:gd name="T52" fmla="*/ 687 w 4216"/>
                  <a:gd name="T53" fmla="*/ 1983 h 3760"/>
                  <a:gd name="T54" fmla="*/ 1739 w 4216"/>
                  <a:gd name="T55" fmla="*/ 1983 h 3760"/>
                  <a:gd name="T56" fmla="*/ 2033 w 4216"/>
                  <a:gd name="T57" fmla="*/ 2395 h 3760"/>
                  <a:gd name="T58" fmla="*/ 1881 w 4216"/>
                  <a:gd name="T59" fmla="*/ 3028 h 3760"/>
                  <a:gd name="T60" fmla="*/ 1537 w 4216"/>
                  <a:gd name="T61" fmla="*/ 3388 h 3760"/>
                  <a:gd name="T62" fmla="*/ 1893 w 4216"/>
                  <a:gd name="T63" fmla="*/ 3760 h 3760"/>
                  <a:gd name="T64" fmla="*/ 2249 w 4216"/>
                  <a:gd name="T65" fmla="*/ 3388 h 3760"/>
                  <a:gd name="T66" fmla="*/ 2122 w 4216"/>
                  <a:gd name="T67" fmla="*/ 3117 h 3760"/>
                  <a:gd name="T68" fmla="*/ 2274 w 4216"/>
                  <a:gd name="T69" fmla="*/ 2460 h 3760"/>
                  <a:gd name="T70" fmla="*/ 2311 w 4216"/>
                  <a:gd name="T71" fmla="*/ 2473 h 3760"/>
                  <a:gd name="T72" fmla="*/ 2719 w 4216"/>
                  <a:gd name="T73" fmla="*/ 2293 h 3760"/>
                  <a:gd name="T74" fmla="*/ 3505 w 4216"/>
                  <a:gd name="T75" fmla="*/ 2807 h 3760"/>
                  <a:gd name="T76" fmla="*/ 3493 w 4216"/>
                  <a:gd name="T77" fmla="*/ 2872 h 3760"/>
                  <a:gd name="T78" fmla="*/ 3861 w 4216"/>
                  <a:gd name="T79" fmla="*/ 3246 h 3760"/>
                  <a:gd name="T80" fmla="*/ 4216 w 4216"/>
                  <a:gd name="T81" fmla="*/ 2872 h 3760"/>
                  <a:gd name="T82" fmla="*/ 3861 w 4216"/>
                  <a:gd name="T83" fmla="*/ 2512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6" h="3760">
                    <a:moveTo>
                      <a:pt x="3861" y="2512"/>
                    </a:moveTo>
                    <a:cubicBezTo>
                      <a:pt x="3771" y="2512"/>
                      <a:pt x="3696" y="2537"/>
                      <a:pt x="3645" y="2589"/>
                    </a:cubicBezTo>
                    <a:cubicBezTo>
                      <a:pt x="2858" y="2073"/>
                      <a:pt x="2858" y="2073"/>
                      <a:pt x="2858" y="2073"/>
                    </a:cubicBezTo>
                    <a:cubicBezTo>
                      <a:pt x="2871" y="2010"/>
                      <a:pt x="2883" y="1946"/>
                      <a:pt x="2883" y="1881"/>
                    </a:cubicBezTo>
                    <a:cubicBezTo>
                      <a:pt x="2883" y="1765"/>
                      <a:pt x="2846" y="1648"/>
                      <a:pt x="2781" y="1546"/>
                    </a:cubicBezTo>
                    <a:cubicBezTo>
                      <a:pt x="3645" y="708"/>
                      <a:pt x="3645" y="708"/>
                      <a:pt x="3645" y="708"/>
                    </a:cubicBezTo>
                    <a:cubicBezTo>
                      <a:pt x="3684" y="722"/>
                      <a:pt x="3721" y="735"/>
                      <a:pt x="3759" y="735"/>
                    </a:cubicBezTo>
                    <a:cubicBezTo>
                      <a:pt x="3963" y="735"/>
                      <a:pt x="4127" y="567"/>
                      <a:pt x="4127" y="361"/>
                    </a:cubicBezTo>
                    <a:cubicBezTo>
                      <a:pt x="4127" y="167"/>
                      <a:pt x="3963" y="0"/>
                      <a:pt x="3759" y="0"/>
                    </a:cubicBezTo>
                    <a:cubicBezTo>
                      <a:pt x="3570" y="0"/>
                      <a:pt x="3403" y="167"/>
                      <a:pt x="3403" y="361"/>
                    </a:cubicBezTo>
                    <a:cubicBezTo>
                      <a:pt x="3403" y="425"/>
                      <a:pt x="3416" y="490"/>
                      <a:pt x="3455" y="541"/>
                    </a:cubicBezTo>
                    <a:cubicBezTo>
                      <a:pt x="2592" y="1378"/>
                      <a:pt x="2592" y="1378"/>
                      <a:pt x="2592" y="1378"/>
                    </a:cubicBezTo>
                    <a:cubicBezTo>
                      <a:pt x="2515" y="1328"/>
                      <a:pt x="2413" y="1301"/>
                      <a:pt x="2311" y="1301"/>
                    </a:cubicBezTo>
                    <a:cubicBezTo>
                      <a:pt x="2209" y="1301"/>
                      <a:pt x="2122" y="1328"/>
                      <a:pt x="2045" y="1365"/>
                    </a:cubicBezTo>
                    <a:cubicBezTo>
                      <a:pt x="1386" y="541"/>
                      <a:pt x="1386" y="541"/>
                      <a:pt x="1386" y="541"/>
                    </a:cubicBezTo>
                    <a:cubicBezTo>
                      <a:pt x="1411" y="490"/>
                      <a:pt x="1423" y="425"/>
                      <a:pt x="1423" y="361"/>
                    </a:cubicBezTo>
                    <a:cubicBezTo>
                      <a:pt x="1423" y="167"/>
                      <a:pt x="1271" y="0"/>
                      <a:pt x="1067" y="0"/>
                    </a:cubicBezTo>
                    <a:cubicBezTo>
                      <a:pt x="864" y="0"/>
                      <a:pt x="712" y="167"/>
                      <a:pt x="712" y="361"/>
                    </a:cubicBezTo>
                    <a:cubicBezTo>
                      <a:pt x="712" y="567"/>
                      <a:pt x="864" y="735"/>
                      <a:pt x="1067" y="735"/>
                    </a:cubicBezTo>
                    <a:cubicBezTo>
                      <a:pt x="1105" y="735"/>
                      <a:pt x="1144" y="722"/>
                      <a:pt x="1182" y="708"/>
                    </a:cubicBezTo>
                    <a:cubicBezTo>
                      <a:pt x="1854" y="1534"/>
                      <a:pt x="1854" y="1534"/>
                      <a:pt x="1854" y="1534"/>
                    </a:cubicBezTo>
                    <a:cubicBezTo>
                      <a:pt x="1804" y="1584"/>
                      <a:pt x="1779" y="1661"/>
                      <a:pt x="1754" y="1726"/>
                    </a:cubicBezTo>
                    <a:cubicBezTo>
                      <a:pt x="687" y="1726"/>
                      <a:pt x="687" y="1726"/>
                      <a:pt x="687" y="1726"/>
                    </a:cubicBezTo>
                    <a:cubicBezTo>
                      <a:pt x="635" y="1584"/>
                      <a:pt x="508" y="1494"/>
                      <a:pt x="356" y="1494"/>
                    </a:cubicBezTo>
                    <a:cubicBezTo>
                      <a:pt x="152" y="1494"/>
                      <a:pt x="0" y="1661"/>
                      <a:pt x="0" y="1854"/>
                    </a:cubicBezTo>
                    <a:cubicBezTo>
                      <a:pt x="0" y="2060"/>
                      <a:pt x="152" y="2229"/>
                      <a:pt x="356" y="2229"/>
                    </a:cubicBezTo>
                    <a:cubicBezTo>
                      <a:pt x="508" y="2229"/>
                      <a:pt x="635" y="2125"/>
                      <a:pt x="687" y="1983"/>
                    </a:cubicBezTo>
                    <a:cubicBezTo>
                      <a:pt x="1739" y="1983"/>
                      <a:pt x="1739" y="1983"/>
                      <a:pt x="1739" y="1983"/>
                    </a:cubicBezTo>
                    <a:cubicBezTo>
                      <a:pt x="1779" y="2164"/>
                      <a:pt x="1881" y="2306"/>
                      <a:pt x="2033" y="2395"/>
                    </a:cubicBezTo>
                    <a:cubicBezTo>
                      <a:pt x="1881" y="3028"/>
                      <a:pt x="1881" y="3028"/>
                      <a:pt x="1881" y="3028"/>
                    </a:cubicBezTo>
                    <a:cubicBezTo>
                      <a:pt x="1689" y="3028"/>
                      <a:pt x="1537" y="3194"/>
                      <a:pt x="1537" y="3388"/>
                    </a:cubicBezTo>
                    <a:cubicBezTo>
                      <a:pt x="1537" y="3594"/>
                      <a:pt x="1689" y="3760"/>
                      <a:pt x="1893" y="3760"/>
                    </a:cubicBezTo>
                    <a:cubicBezTo>
                      <a:pt x="2095" y="3760"/>
                      <a:pt x="2249" y="3594"/>
                      <a:pt x="2249" y="3388"/>
                    </a:cubicBezTo>
                    <a:cubicBezTo>
                      <a:pt x="2249" y="3284"/>
                      <a:pt x="2197" y="3182"/>
                      <a:pt x="2122" y="3117"/>
                    </a:cubicBezTo>
                    <a:cubicBezTo>
                      <a:pt x="2274" y="2460"/>
                      <a:pt x="2274" y="2460"/>
                      <a:pt x="2274" y="2460"/>
                    </a:cubicBezTo>
                    <a:cubicBezTo>
                      <a:pt x="2286" y="2460"/>
                      <a:pt x="2299" y="2473"/>
                      <a:pt x="2311" y="2473"/>
                    </a:cubicBezTo>
                    <a:cubicBezTo>
                      <a:pt x="2478" y="2473"/>
                      <a:pt x="2617" y="2395"/>
                      <a:pt x="2719" y="2293"/>
                    </a:cubicBezTo>
                    <a:cubicBezTo>
                      <a:pt x="3505" y="2807"/>
                      <a:pt x="3505" y="2807"/>
                      <a:pt x="3505" y="2807"/>
                    </a:cubicBezTo>
                    <a:cubicBezTo>
                      <a:pt x="3505" y="2834"/>
                      <a:pt x="3493" y="2859"/>
                      <a:pt x="3493" y="2872"/>
                    </a:cubicBezTo>
                    <a:cubicBezTo>
                      <a:pt x="3493" y="3078"/>
                      <a:pt x="3657" y="3246"/>
                      <a:pt x="3861" y="3246"/>
                    </a:cubicBezTo>
                    <a:cubicBezTo>
                      <a:pt x="4052" y="3246"/>
                      <a:pt x="4216" y="3078"/>
                      <a:pt x="4216" y="2872"/>
                    </a:cubicBezTo>
                    <a:cubicBezTo>
                      <a:pt x="4216" y="2679"/>
                      <a:pt x="4052" y="2512"/>
                      <a:pt x="3861" y="2512"/>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Ellipse 15">
                <a:extLst>
                  <a:ext uri="{FF2B5EF4-FFF2-40B4-BE49-F238E27FC236}">
                    <a16:creationId xmlns:a16="http://schemas.microsoft.com/office/drawing/2014/main" id="{CEE18998-10F8-4670-9C28-ADB2B86D032A}"/>
                  </a:ext>
                </a:extLst>
              </p:cNvPr>
              <p:cNvSpPr/>
              <p:nvPr/>
            </p:nvSpPr>
            <p:spPr bwMode="gray">
              <a:xfrm>
                <a:off x="492279" y="1646649"/>
                <a:ext cx="365125" cy="365125"/>
              </a:xfrm>
              <a:prstGeom prst="ellipse">
                <a:avLst/>
              </a:pr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8" name="Gruppieren 17">
              <a:extLst>
                <a:ext uri="{FF2B5EF4-FFF2-40B4-BE49-F238E27FC236}">
                  <a16:creationId xmlns:a16="http://schemas.microsoft.com/office/drawing/2014/main" id="{7E999CEC-985D-462A-AC79-84A637486774}"/>
                </a:ext>
              </a:extLst>
            </p:cNvPr>
            <p:cNvGrpSpPr/>
            <p:nvPr/>
          </p:nvGrpSpPr>
          <p:grpSpPr>
            <a:xfrm>
              <a:off x="933604" y="1592674"/>
              <a:ext cx="365125" cy="365125"/>
              <a:chOff x="492279" y="1646649"/>
              <a:chExt cx="365125" cy="365125"/>
            </a:xfrm>
          </p:grpSpPr>
          <p:sp>
            <p:nvSpPr>
              <p:cNvPr id="19" name="Freeform 56">
                <a:extLst>
                  <a:ext uri="{FF2B5EF4-FFF2-40B4-BE49-F238E27FC236}">
                    <a16:creationId xmlns:a16="http://schemas.microsoft.com/office/drawing/2014/main" id="{4427D622-2204-4FEB-B7F3-01413AAA5F7A}"/>
                  </a:ext>
                </a:extLst>
              </p:cNvPr>
              <p:cNvSpPr>
                <a:spLocks/>
              </p:cNvSpPr>
              <p:nvPr/>
            </p:nvSpPr>
            <p:spPr bwMode="auto">
              <a:xfrm>
                <a:off x="549506" y="1729613"/>
                <a:ext cx="244321" cy="218247"/>
              </a:xfrm>
              <a:custGeom>
                <a:avLst/>
                <a:gdLst>
                  <a:gd name="T0" fmla="*/ 3861 w 4216"/>
                  <a:gd name="T1" fmla="*/ 2512 h 3760"/>
                  <a:gd name="T2" fmla="*/ 3645 w 4216"/>
                  <a:gd name="T3" fmla="*/ 2589 h 3760"/>
                  <a:gd name="T4" fmla="*/ 2858 w 4216"/>
                  <a:gd name="T5" fmla="*/ 2073 h 3760"/>
                  <a:gd name="T6" fmla="*/ 2883 w 4216"/>
                  <a:gd name="T7" fmla="*/ 1881 h 3760"/>
                  <a:gd name="T8" fmla="*/ 2781 w 4216"/>
                  <a:gd name="T9" fmla="*/ 1546 h 3760"/>
                  <a:gd name="T10" fmla="*/ 3645 w 4216"/>
                  <a:gd name="T11" fmla="*/ 708 h 3760"/>
                  <a:gd name="T12" fmla="*/ 3759 w 4216"/>
                  <a:gd name="T13" fmla="*/ 735 h 3760"/>
                  <a:gd name="T14" fmla="*/ 4127 w 4216"/>
                  <a:gd name="T15" fmla="*/ 361 h 3760"/>
                  <a:gd name="T16" fmla="*/ 3759 w 4216"/>
                  <a:gd name="T17" fmla="*/ 0 h 3760"/>
                  <a:gd name="T18" fmla="*/ 3403 w 4216"/>
                  <a:gd name="T19" fmla="*/ 361 h 3760"/>
                  <a:gd name="T20" fmla="*/ 3455 w 4216"/>
                  <a:gd name="T21" fmla="*/ 541 h 3760"/>
                  <a:gd name="T22" fmla="*/ 2592 w 4216"/>
                  <a:gd name="T23" fmla="*/ 1378 h 3760"/>
                  <a:gd name="T24" fmla="*/ 2311 w 4216"/>
                  <a:gd name="T25" fmla="*/ 1301 h 3760"/>
                  <a:gd name="T26" fmla="*/ 2045 w 4216"/>
                  <a:gd name="T27" fmla="*/ 1365 h 3760"/>
                  <a:gd name="T28" fmla="*/ 1386 w 4216"/>
                  <a:gd name="T29" fmla="*/ 541 h 3760"/>
                  <a:gd name="T30" fmla="*/ 1423 w 4216"/>
                  <a:gd name="T31" fmla="*/ 361 h 3760"/>
                  <a:gd name="T32" fmla="*/ 1067 w 4216"/>
                  <a:gd name="T33" fmla="*/ 0 h 3760"/>
                  <a:gd name="T34" fmla="*/ 712 w 4216"/>
                  <a:gd name="T35" fmla="*/ 361 h 3760"/>
                  <a:gd name="T36" fmla="*/ 1067 w 4216"/>
                  <a:gd name="T37" fmla="*/ 735 h 3760"/>
                  <a:gd name="T38" fmla="*/ 1182 w 4216"/>
                  <a:gd name="T39" fmla="*/ 708 h 3760"/>
                  <a:gd name="T40" fmla="*/ 1854 w 4216"/>
                  <a:gd name="T41" fmla="*/ 1534 h 3760"/>
                  <a:gd name="T42" fmla="*/ 1754 w 4216"/>
                  <a:gd name="T43" fmla="*/ 1726 h 3760"/>
                  <a:gd name="T44" fmla="*/ 687 w 4216"/>
                  <a:gd name="T45" fmla="*/ 1726 h 3760"/>
                  <a:gd name="T46" fmla="*/ 356 w 4216"/>
                  <a:gd name="T47" fmla="*/ 1494 h 3760"/>
                  <a:gd name="T48" fmla="*/ 0 w 4216"/>
                  <a:gd name="T49" fmla="*/ 1854 h 3760"/>
                  <a:gd name="T50" fmla="*/ 356 w 4216"/>
                  <a:gd name="T51" fmla="*/ 2229 h 3760"/>
                  <a:gd name="T52" fmla="*/ 687 w 4216"/>
                  <a:gd name="T53" fmla="*/ 1983 h 3760"/>
                  <a:gd name="T54" fmla="*/ 1739 w 4216"/>
                  <a:gd name="T55" fmla="*/ 1983 h 3760"/>
                  <a:gd name="T56" fmla="*/ 2033 w 4216"/>
                  <a:gd name="T57" fmla="*/ 2395 h 3760"/>
                  <a:gd name="T58" fmla="*/ 1881 w 4216"/>
                  <a:gd name="T59" fmla="*/ 3028 h 3760"/>
                  <a:gd name="T60" fmla="*/ 1537 w 4216"/>
                  <a:gd name="T61" fmla="*/ 3388 h 3760"/>
                  <a:gd name="T62" fmla="*/ 1893 w 4216"/>
                  <a:gd name="T63" fmla="*/ 3760 h 3760"/>
                  <a:gd name="T64" fmla="*/ 2249 w 4216"/>
                  <a:gd name="T65" fmla="*/ 3388 h 3760"/>
                  <a:gd name="T66" fmla="*/ 2122 w 4216"/>
                  <a:gd name="T67" fmla="*/ 3117 h 3760"/>
                  <a:gd name="T68" fmla="*/ 2274 w 4216"/>
                  <a:gd name="T69" fmla="*/ 2460 h 3760"/>
                  <a:gd name="T70" fmla="*/ 2311 w 4216"/>
                  <a:gd name="T71" fmla="*/ 2473 h 3760"/>
                  <a:gd name="T72" fmla="*/ 2719 w 4216"/>
                  <a:gd name="T73" fmla="*/ 2293 h 3760"/>
                  <a:gd name="T74" fmla="*/ 3505 w 4216"/>
                  <a:gd name="T75" fmla="*/ 2807 h 3760"/>
                  <a:gd name="T76" fmla="*/ 3493 w 4216"/>
                  <a:gd name="T77" fmla="*/ 2872 h 3760"/>
                  <a:gd name="T78" fmla="*/ 3861 w 4216"/>
                  <a:gd name="T79" fmla="*/ 3246 h 3760"/>
                  <a:gd name="T80" fmla="*/ 4216 w 4216"/>
                  <a:gd name="T81" fmla="*/ 2872 h 3760"/>
                  <a:gd name="T82" fmla="*/ 3861 w 4216"/>
                  <a:gd name="T83" fmla="*/ 2512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6" h="3760">
                    <a:moveTo>
                      <a:pt x="3861" y="2512"/>
                    </a:moveTo>
                    <a:cubicBezTo>
                      <a:pt x="3771" y="2512"/>
                      <a:pt x="3696" y="2537"/>
                      <a:pt x="3645" y="2589"/>
                    </a:cubicBezTo>
                    <a:cubicBezTo>
                      <a:pt x="2858" y="2073"/>
                      <a:pt x="2858" y="2073"/>
                      <a:pt x="2858" y="2073"/>
                    </a:cubicBezTo>
                    <a:cubicBezTo>
                      <a:pt x="2871" y="2010"/>
                      <a:pt x="2883" y="1946"/>
                      <a:pt x="2883" y="1881"/>
                    </a:cubicBezTo>
                    <a:cubicBezTo>
                      <a:pt x="2883" y="1765"/>
                      <a:pt x="2846" y="1648"/>
                      <a:pt x="2781" y="1546"/>
                    </a:cubicBezTo>
                    <a:cubicBezTo>
                      <a:pt x="3645" y="708"/>
                      <a:pt x="3645" y="708"/>
                      <a:pt x="3645" y="708"/>
                    </a:cubicBezTo>
                    <a:cubicBezTo>
                      <a:pt x="3684" y="722"/>
                      <a:pt x="3721" y="735"/>
                      <a:pt x="3759" y="735"/>
                    </a:cubicBezTo>
                    <a:cubicBezTo>
                      <a:pt x="3963" y="735"/>
                      <a:pt x="4127" y="567"/>
                      <a:pt x="4127" y="361"/>
                    </a:cubicBezTo>
                    <a:cubicBezTo>
                      <a:pt x="4127" y="167"/>
                      <a:pt x="3963" y="0"/>
                      <a:pt x="3759" y="0"/>
                    </a:cubicBezTo>
                    <a:cubicBezTo>
                      <a:pt x="3570" y="0"/>
                      <a:pt x="3403" y="167"/>
                      <a:pt x="3403" y="361"/>
                    </a:cubicBezTo>
                    <a:cubicBezTo>
                      <a:pt x="3403" y="425"/>
                      <a:pt x="3416" y="490"/>
                      <a:pt x="3455" y="541"/>
                    </a:cubicBezTo>
                    <a:cubicBezTo>
                      <a:pt x="2592" y="1378"/>
                      <a:pt x="2592" y="1378"/>
                      <a:pt x="2592" y="1378"/>
                    </a:cubicBezTo>
                    <a:cubicBezTo>
                      <a:pt x="2515" y="1328"/>
                      <a:pt x="2413" y="1301"/>
                      <a:pt x="2311" y="1301"/>
                    </a:cubicBezTo>
                    <a:cubicBezTo>
                      <a:pt x="2209" y="1301"/>
                      <a:pt x="2122" y="1328"/>
                      <a:pt x="2045" y="1365"/>
                    </a:cubicBezTo>
                    <a:cubicBezTo>
                      <a:pt x="1386" y="541"/>
                      <a:pt x="1386" y="541"/>
                      <a:pt x="1386" y="541"/>
                    </a:cubicBezTo>
                    <a:cubicBezTo>
                      <a:pt x="1411" y="490"/>
                      <a:pt x="1423" y="425"/>
                      <a:pt x="1423" y="361"/>
                    </a:cubicBezTo>
                    <a:cubicBezTo>
                      <a:pt x="1423" y="167"/>
                      <a:pt x="1271" y="0"/>
                      <a:pt x="1067" y="0"/>
                    </a:cubicBezTo>
                    <a:cubicBezTo>
                      <a:pt x="864" y="0"/>
                      <a:pt x="712" y="167"/>
                      <a:pt x="712" y="361"/>
                    </a:cubicBezTo>
                    <a:cubicBezTo>
                      <a:pt x="712" y="567"/>
                      <a:pt x="864" y="735"/>
                      <a:pt x="1067" y="735"/>
                    </a:cubicBezTo>
                    <a:cubicBezTo>
                      <a:pt x="1105" y="735"/>
                      <a:pt x="1144" y="722"/>
                      <a:pt x="1182" y="708"/>
                    </a:cubicBezTo>
                    <a:cubicBezTo>
                      <a:pt x="1854" y="1534"/>
                      <a:pt x="1854" y="1534"/>
                      <a:pt x="1854" y="1534"/>
                    </a:cubicBezTo>
                    <a:cubicBezTo>
                      <a:pt x="1804" y="1584"/>
                      <a:pt x="1779" y="1661"/>
                      <a:pt x="1754" y="1726"/>
                    </a:cubicBezTo>
                    <a:cubicBezTo>
                      <a:pt x="687" y="1726"/>
                      <a:pt x="687" y="1726"/>
                      <a:pt x="687" y="1726"/>
                    </a:cubicBezTo>
                    <a:cubicBezTo>
                      <a:pt x="635" y="1584"/>
                      <a:pt x="508" y="1494"/>
                      <a:pt x="356" y="1494"/>
                    </a:cubicBezTo>
                    <a:cubicBezTo>
                      <a:pt x="152" y="1494"/>
                      <a:pt x="0" y="1661"/>
                      <a:pt x="0" y="1854"/>
                    </a:cubicBezTo>
                    <a:cubicBezTo>
                      <a:pt x="0" y="2060"/>
                      <a:pt x="152" y="2229"/>
                      <a:pt x="356" y="2229"/>
                    </a:cubicBezTo>
                    <a:cubicBezTo>
                      <a:pt x="508" y="2229"/>
                      <a:pt x="635" y="2125"/>
                      <a:pt x="687" y="1983"/>
                    </a:cubicBezTo>
                    <a:cubicBezTo>
                      <a:pt x="1739" y="1983"/>
                      <a:pt x="1739" y="1983"/>
                      <a:pt x="1739" y="1983"/>
                    </a:cubicBezTo>
                    <a:cubicBezTo>
                      <a:pt x="1779" y="2164"/>
                      <a:pt x="1881" y="2306"/>
                      <a:pt x="2033" y="2395"/>
                    </a:cubicBezTo>
                    <a:cubicBezTo>
                      <a:pt x="1881" y="3028"/>
                      <a:pt x="1881" y="3028"/>
                      <a:pt x="1881" y="3028"/>
                    </a:cubicBezTo>
                    <a:cubicBezTo>
                      <a:pt x="1689" y="3028"/>
                      <a:pt x="1537" y="3194"/>
                      <a:pt x="1537" y="3388"/>
                    </a:cubicBezTo>
                    <a:cubicBezTo>
                      <a:pt x="1537" y="3594"/>
                      <a:pt x="1689" y="3760"/>
                      <a:pt x="1893" y="3760"/>
                    </a:cubicBezTo>
                    <a:cubicBezTo>
                      <a:pt x="2095" y="3760"/>
                      <a:pt x="2249" y="3594"/>
                      <a:pt x="2249" y="3388"/>
                    </a:cubicBezTo>
                    <a:cubicBezTo>
                      <a:pt x="2249" y="3284"/>
                      <a:pt x="2197" y="3182"/>
                      <a:pt x="2122" y="3117"/>
                    </a:cubicBezTo>
                    <a:cubicBezTo>
                      <a:pt x="2274" y="2460"/>
                      <a:pt x="2274" y="2460"/>
                      <a:pt x="2274" y="2460"/>
                    </a:cubicBezTo>
                    <a:cubicBezTo>
                      <a:pt x="2286" y="2460"/>
                      <a:pt x="2299" y="2473"/>
                      <a:pt x="2311" y="2473"/>
                    </a:cubicBezTo>
                    <a:cubicBezTo>
                      <a:pt x="2478" y="2473"/>
                      <a:pt x="2617" y="2395"/>
                      <a:pt x="2719" y="2293"/>
                    </a:cubicBezTo>
                    <a:cubicBezTo>
                      <a:pt x="3505" y="2807"/>
                      <a:pt x="3505" y="2807"/>
                      <a:pt x="3505" y="2807"/>
                    </a:cubicBezTo>
                    <a:cubicBezTo>
                      <a:pt x="3505" y="2834"/>
                      <a:pt x="3493" y="2859"/>
                      <a:pt x="3493" y="2872"/>
                    </a:cubicBezTo>
                    <a:cubicBezTo>
                      <a:pt x="3493" y="3078"/>
                      <a:pt x="3657" y="3246"/>
                      <a:pt x="3861" y="3246"/>
                    </a:cubicBezTo>
                    <a:cubicBezTo>
                      <a:pt x="4052" y="3246"/>
                      <a:pt x="4216" y="3078"/>
                      <a:pt x="4216" y="2872"/>
                    </a:cubicBezTo>
                    <a:cubicBezTo>
                      <a:pt x="4216" y="2679"/>
                      <a:pt x="4052" y="2512"/>
                      <a:pt x="3861" y="2512"/>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Ellipse 19">
                <a:extLst>
                  <a:ext uri="{FF2B5EF4-FFF2-40B4-BE49-F238E27FC236}">
                    <a16:creationId xmlns:a16="http://schemas.microsoft.com/office/drawing/2014/main" id="{0574B81D-48A1-4199-A3C7-D194BE0FFFED}"/>
                  </a:ext>
                </a:extLst>
              </p:cNvPr>
              <p:cNvSpPr/>
              <p:nvPr/>
            </p:nvSpPr>
            <p:spPr bwMode="gray">
              <a:xfrm>
                <a:off x="492279" y="1646649"/>
                <a:ext cx="365125" cy="365125"/>
              </a:xfrm>
              <a:prstGeom prst="ellipse">
                <a:avLst/>
              </a:pr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1" name="Gruppieren 20">
              <a:extLst>
                <a:ext uri="{FF2B5EF4-FFF2-40B4-BE49-F238E27FC236}">
                  <a16:creationId xmlns:a16="http://schemas.microsoft.com/office/drawing/2014/main" id="{DA30AC08-5C7A-4535-9688-A26C5613DC3D}"/>
                </a:ext>
              </a:extLst>
            </p:cNvPr>
            <p:cNvGrpSpPr/>
            <p:nvPr/>
          </p:nvGrpSpPr>
          <p:grpSpPr>
            <a:xfrm>
              <a:off x="671666" y="1238048"/>
              <a:ext cx="365125" cy="365125"/>
              <a:chOff x="492279" y="1646649"/>
              <a:chExt cx="365125" cy="365125"/>
            </a:xfrm>
          </p:grpSpPr>
          <p:sp>
            <p:nvSpPr>
              <p:cNvPr id="22" name="Freeform 56">
                <a:extLst>
                  <a:ext uri="{FF2B5EF4-FFF2-40B4-BE49-F238E27FC236}">
                    <a16:creationId xmlns:a16="http://schemas.microsoft.com/office/drawing/2014/main" id="{9E55C03C-56B0-4D54-9E0A-4E929ED7097F}"/>
                  </a:ext>
                </a:extLst>
              </p:cNvPr>
              <p:cNvSpPr>
                <a:spLocks/>
              </p:cNvSpPr>
              <p:nvPr/>
            </p:nvSpPr>
            <p:spPr bwMode="auto">
              <a:xfrm>
                <a:off x="549506" y="1729613"/>
                <a:ext cx="244321" cy="218247"/>
              </a:xfrm>
              <a:custGeom>
                <a:avLst/>
                <a:gdLst>
                  <a:gd name="T0" fmla="*/ 3861 w 4216"/>
                  <a:gd name="T1" fmla="*/ 2512 h 3760"/>
                  <a:gd name="T2" fmla="*/ 3645 w 4216"/>
                  <a:gd name="T3" fmla="*/ 2589 h 3760"/>
                  <a:gd name="T4" fmla="*/ 2858 w 4216"/>
                  <a:gd name="T5" fmla="*/ 2073 h 3760"/>
                  <a:gd name="T6" fmla="*/ 2883 w 4216"/>
                  <a:gd name="T7" fmla="*/ 1881 h 3760"/>
                  <a:gd name="T8" fmla="*/ 2781 w 4216"/>
                  <a:gd name="T9" fmla="*/ 1546 h 3760"/>
                  <a:gd name="T10" fmla="*/ 3645 w 4216"/>
                  <a:gd name="T11" fmla="*/ 708 h 3760"/>
                  <a:gd name="T12" fmla="*/ 3759 w 4216"/>
                  <a:gd name="T13" fmla="*/ 735 h 3760"/>
                  <a:gd name="T14" fmla="*/ 4127 w 4216"/>
                  <a:gd name="T15" fmla="*/ 361 h 3760"/>
                  <a:gd name="T16" fmla="*/ 3759 w 4216"/>
                  <a:gd name="T17" fmla="*/ 0 h 3760"/>
                  <a:gd name="T18" fmla="*/ 3403 w 4216"/>
                  <a:gd name="T19" fmla="*/ 361 h 3760"/>
                  <a:gd name="T20" fmla="*/ 3455 w 4216"/>
                  <a:gd name="T21" fmla="*/ 541 h 3760"/>
                  <a:gd name="T22" fmla="*/ 2592 w 4216"/>
                  <a:gd name="T23" fmla="*/ 1378 h 3760"/>
                  <a:gd name="T24" fmla="*/ 2311 w 4216"/>
                  <a:gd name="T25" fmla="*/ 1301 h 3760"/>
                  <a:gd name="T26" fmla="*/ 2045 w 4216"/>
                  <a:gd name="T27" fmla="*/ 1365 h 3760"/>
                  <a:gd name="T28" fmla="*/ 1386 w 4216"/>
                  <a:gd name="T29" fmla="*/ 541 h 3760"/>
                  <a:gd name="T30" fmla="*/ 1423 w 4216"/>
                  <a:gd name="T31" fmla="*/ 361 h 3760"/>
                  <a:gd name="T32" fmla="*/ 1067 w 4216"/>
                  <a:gd name="T33" fmla="*/ 0 h 3760"/>
                  <a:gd name="T34" fmla="*/ 712 w 4216"/>
                  <a:gd name="T35" fmla="*/ 361 h 3760"/>
                  <a:gd name="T36" fmla="*/ 1067 w 4216"/>
                  <a:gd name="T37" fmla="*/ 735 h 3760"/>
                  <a:gd name="T38" fmla="*/ 1182 w 4216"/>
                  <a:gd name="T39" fmla="*/ 708 h 3760"/>
                  <a:gd name="T40" fmla="*/ 1854 w 4216"/>
                  <a:gd name="T41" fmla="*/ 1534 h 3760"/>
                  <a:gd name="T42" fmla="*/ 1754 w 4216"/>
                  <a:gd name="T43" fmla="*/ 1726 h 3760"/>
                  <a:gd name="T44" fmla="*/ 687 w 4216"/>
                  <a:gd name="T45" fmla="*/ 1726 h 3760"/>
                  <a:gd name="T46" fmla="*/ 356 w 4216"/>
                  <a:gd name="T47" fmla="*/ 1494 h 3760"/>
                  <a:gd name="T48" fmla="*/ 0 w 4216"/>
                  <a:gd name="T49" fmla="*/ 1854 h 3760"/>
                  <a:gd name="T50" fmla="*/ 356 w 4216"/>
                  <a:gd name="T51" fmla="*/ 2229 h 3760"/>
                  <a:gd name="T52" fmla="*/ 687 w 4216"/>
                  <a:gd name="T53" fmla="*/ 1983 h 3760"/>
                  <a:gd name="T54" fmla="*/ 1739 w 4216"/>
                  <a:gd name="T55" fmla="*/ 1983 h 3760"/>
                  <a:gd name="T56" fmla="*/ 2033 w 4216"/>
                  <a:gd name="T57" fmla="*/ 2395 h 3760"/>
                  <a:gd name="T58" fmla="*/ 1881 w 4216"/>
                  <a:gd name="T59" fmla="*/ 3028 h 3760"/>
                  <a:gd name="T60" fmla="*/ 1537 w 4216"/>
                  <a:gd name="T61" fmla="*/ 3388 h 3760"/>
                  <a:gd name="T62" fmla="*/ 1893 w 4216"/>
                  <a:gd name="T63" fmla="*/ 3760 h 3760"/>
                  <a:gd name="T64" fmla="*/ 2249 w 4216"/>
                  <a:gd name="T65" fmla="*/ 3388 h 3760"/>
                  <a:gd name="T66" fmla="*/ 2122 w 4216"/>
                  <a:gd name="T67" fmla="*/ 3117 h 3760"/>
                  <a:gd name="T68" fmla="*/ 2274 w 4216"/>
                  <a:gd name="T69" fmla="*/ 2460 h 3760"/>
                  <a:gd name="T70" fmla="*/ 2311 w 4216"/>
                  <a:gd name="T71" fmla="*/ 2473 h 3760"/>
                  <a:gd name="T72" fmla="*/ 2719 w 4216"/>
                  <a:gd name="T73" fmla="*/ 2293 h 3760"/>
                  <a:gd name="T74" fmla="*/ 3505 w 4216"/>
                  <a:gd name="T75" fmla="*/ 2807 h 3760"/>
                  <a:gd name="T76" fmla="*/ 3493 w 4216"/>
                  <a:gd name="T77" fmla="*/ 2872 h 3760"/>
                  <a:gd name="T78" fmla="*/ 3861 w 4216"/>
                  <a:gd name="T79" fmla="*/ 3246 h 3760"/>
                  <a:gd name="T80" fmla="*/ 4216 w 4216"/>
                  <a:gd name="T81" fmla="*/ 2872 h 3760"/>
                  <a:gd name="T82" fmla="*/ 3861 w 4216"/>
                  <a:gd name="T83" fmla="*/ 2512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6" h="3760">
                    <a:moveTo>
                      <a:pt x="3861" y="2512"/>
                    </a:moveTo>
                    <a:cubicBezTo>
                      <a:pt x="3771" y="2512"/>
                      <a:pt x="3696" y="2537"/>
                      <a:pt x="3645" y="2589"/>
                    </a:cubicBezTo>
                    <a:cubicBezTo>
                      <a:pt x="2858" y="2073"/>
                      <a:pt x="2858" y="2073"/>
                      <a:pt x="2858" y="2073"/>
                    </a:cubicBezTo>
                    <a:cubicBezTo>
                      <a:pt x="2871" y="2010"/>
                      <a:pt x="2883" y="1946"/>
                      <a:pt x="2883" y="1881"/>
                    </a:cubicBezTo>
                    <a:cubicBezTo>
                      <a:pt x="2883" y="1765"/>
                      <a:pt x="2846" y="1648"/>
                      <a:pt x="2781" y="1546"/>
                    </a:cubicBezTo>
                    <a:cubicBezTo>
                      <a:pt x="3645" y="708"/>
                      <a:pt x="3645" y="708"/>
                      <a:pt x="3645" y="708"/>
                    </a:cubicBezTo>
                    <a:cubicBezTo>
                      <a:pt x="3684" y="722"/>
                      <a:pt x="3721" y="735"/>
                      <a:pt x="3759" y="735"/>
                    </a:cubicBezTo>
                    <a:cubicBezTo>
                      <a:pt x="3963" y="735"/>
                      <a:pt x="4127" y="567"/>
                      <a:pt x="4127" y="361"/>
                    </a:cubicBezTo>
                    <a:cubicBezTo>
                      <a:pt x="4127" y="167"/>
                      <a:pt x="3963" y="0"/>
                      <a:pt x="3759" y="0"/>
                    </a:cubicBezTo>
                    <a:cubicBezTo>
                      <a:pt x="3570" y="0"/>
                      <a:pt x="3403" y="167"/>
                      <a:pt x="3403" y="361"/>
                    </a:cubicBezTo>
                    <a:cubicBezTo>
                      <a:pt x="3403" y="425"/>
                      <a:pt x="3416" y="490"/>
                      <a:pt x="3455" y="541"/>
                    </a:cubicBezTo>
                    <a:cubicBezTo>
                      <a:pt x="2592" y="1378"/>
                      <a:pt x="2592" y="1378"/>
                      <a:pt x="2592" y="1378"/>
                    </a:cubicBezTo>
                    <a:cubicBezTo>
                      <a:pt x="2515" y="1328"/>
                      <a:pt x="2413" y="1301"/>
                      <a:pt x="2311" y="1301"/>
                    </a:cubicBezTo>
                    <a:cubicBezTo>
                      <a:pt x="2209" y="1301"/>
                      <a:pt x="2122" y="1328"/>
                      <a:pt x="2045" y="1365"/>
                    </a:cubicBezTo>
                    <a:cubicBezTo>
                      <a:pt x="1386" y="541"/>
                      <a:pt x="1386" y="541"/>
                      <a:pt x="1386" y="541"/>
                    </a:cubicBezTo>
                    <a:cubicBezTo>
                      <a:pt x="1411" y="490"/>
                      <a:pt x="1423" y="425"/>
                      <a:pt x="1423" y="361"/>
                    </a:cubicBezTo>
                    <a:cubicBezTo>
                      <a:pt x="1423" y="167"/>
                      <a:pt x="1271" y="0"/>
                      <a:pt x="1067" y="0"/>
                    </a:cubicBezTo>
                    <a:cubicBezTo>
                      <a:pt x="864" y="0"/>
                      <a:pt x="712" y="167"/>
                      <a:pt x="712" y="361"/>
                    </a:cubicBezTo>
                    <a:cubicBezTo>
                      <a:pt x="712" y="567"/>
                      <a:pt x="864" y="735"/>
                      <a:pt x="1067" y="735"/>
                    </a:cubicBezTo>
                    <a:cubicBezTo>
                      <a:pt x="1105" y="735"/>
                      <a:pt x="1144" y="722"/>
                      <a:pt x="1182" y="708"/>
                    </a:cubicBezTo>
                    <a:cubicBezTo>
                      <a:pt x="1854" y="1534"/>
                      <a:pt x="1854" y="1534"/>
                      <a:pt x="1854" y="1534"/>
                    </a:cubicBezTo>
                    <a:cubicBezTo>
                      <a:pt x="1804" y="1584"/>
                      <a:pt x="1779" y="1661"/>
                      <a:pt x="1754" y="1726"/>
                    </a:cubicBezTo>
                    <a:cubicBezTo>
                      <a:pt x="687" y="1726"/>
                      <a:pt x="687" y="1726"/>
                      <a:pt x="687" y="1726"/>
                    </a:cubicBezTo>
                    <a:cubicBezTo>
                      <a:pt x="635" y="1584"/>
                      <a:pt x="508" y="1494"/>
                      <a:pt x="356" y="1494"/>
                    </a:cubicBezTo>
                    <a:cubicBezTo>
                      <a:pt x="152" y="1494"/>
                      <a:pt x="0" y="1661"/>
                      <a:pt x="0" y="1854"/>
                    </a:cubicBezTo>
                    <a:cubicBezTo>
                      <a:pt x="0" y="2060"/>
                      <a:pt x="152" y="2229"/>
                      <a:pt x="356" y="2229"/>
                    </a:cubicBezTo>
                    <a:cubicBezTo>
                      <a:pt x="508" y="2229"/>
                      <a:pt x="635" y="2125"/>
                      <a:pt x="687" y="1983"/>
                    </a:cubicBezTo>
                    <a:cubicBezTo>
                      <a:pt x="1739" y="1983"/>
                      <a:pt x="1739" y="1983"/>
                      <a:pt x="1739" y="1983"/>
                    </a:cubicBezTo>
                    <a:cubicBezTo>
                      <a:pt x="1779" y="2164"/>
                      <a:pt x="1881" y="2306"/>
                      <a:pt x="2033" y="2395"/>
                    </a:cubicBezTo>
                    <a:cubicBezTo>
                      <a:pt x="1881" y="3028"/>
                      <a:pt x="1881" y="3028"/>
                      <a:pt x="1881" y="3028"/>
                    </a:cubicBezTo>
                    <a:cubicBezTo>
                      <a:pt x="1689" y="3028"/>
                      <a:pt x="1537" y="3194"/>
                      <a:pt x="1537" y="3388"/>
                    </a:cubicBezTo>
                    <a:cubicBezTo>
                      <a:pt x="1537" y="3594"/>
                      <a:pt x="1689" y="3760"/>
                      <a:pt x="1893" y="3760"/>
                    </a:cubicBezTo>
                    <a:cubicBezTo>
                      <a:pt x="2095" y="3760"/>
                      <a:pt x="2249" y="3594"/>
                      <a:pt x="2249" y="3388"/>
                    </a:cubicBezTo>
                    <a:cubicBezTo>
                      <a:pt x="2249" y="3284"/>
                      <a:pt x="2197" y="3182"/>
                      <a:pt x="2122" y="3117"/>
                    </a:cubicBezTo>
                    <a:cubicBezTo>
                      <a:pt x="2274" y="2460"/>
                      <a:pt x="2274" y="2460"/>
                      <a:pt x="2274" y="2460"/>
                    </a:cubicBezTo>
                    <a:cubicBezTo>
                      <a:pt x="2286" y="2460"/>
                      <a:pt x="2299" y="2473"/>
                      <a:pt x="2311" y="2473"/>
                    </a:cubicBezTo>
                    <a:cubicBezTo>
                      <a:pt x="2478" y="2473"/>
                      <a:pt x="2617" y="2395"/>
                      <a:pt x="2719" y="2293"/>
                    </a:cubicBezTo>
                    <a:cubicBezTo>
                      <a:pt x="3505" y="2807"/>
                      <a:pt x="3505" y="2807"/>
                      <a:pt x="3505" y="2807"/>
                    </a:cubicBezTo>
                    <a:cubicBezTo>
                      <a:pt x="3505" y="2834"/>
                      <a:pt x="3493" y="2859"/>
                      <a:pt x="3493" y="2872"/>
                    </a:cubicBezTo>
                    <a:cubicBezTo>
                      <a:pt x="3493" y="3078"/>
                      <a:pt x="3657" y="3246"/>
                      <a:pt x="3861" y="3246"/>
                    </a:cubicBezTo>
                    <a:cubicBezTo>
                      <a:pt x="4052" y="3246"/>
                      <a:pt x="4216" y="3078"/>
                      <a:pt x="4216" y="2872"/>
                    </a:cubicBezTo>
                    <a:cubicBezTo>
                      <a:pt x="4216" y="2679"/>
                      <a:pt x="4052" y="2512"/>
                      <a:pt x="3861" y="2512"/>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Ellipse 22">
                <a:extLst>
                  <a:ext uri="{FF2B5EF4-FFF2-40B4-BE49-F238E27FC236}">
                    <a16:creationId xmlns:a16="http://schemas.microsoft.com/office/drawing/2014/main" id="{03D826A9-2BEB-413D-8D92-BE54278E9301}"/>
                  </a:ext>
                </a:extLst>
              </p:cNvPr>
              <p:cNvSpPr/>
              <p:nvPr/>
            </p:nvSpPr>
            <p:spPr bwMode="gray">
              <a:xfrm>
                <a:off x="492279" y="1646649"/>
                <a:ext cx="365125" cy="365125"/>
              </a:xfrm>
              <a:prstGeom prst="ellipse">
                <a:avLst/>
              </a:pr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32" name="Group 59">
            <a:extLst>
              <a:ext uri="{FF2B5EF4-FFF2-40B4-BE49-F238E27FC236}">
                <a16:creationId xmlns:a16="http://schemas.microsoft.com/office/drawing/2014/main" id="{FACC90C7-88D0-49EF-8E60-610E0EC724BD}"/>
              </a:ext>
            </a:extLst>
          </p:cNvPr>
          <p:cNvGrpSpPr>
            <a:grpSpLocks noChangeAspect="1"/>
          </p:cNvGrpSpPr>
          <p:nvPr/>
        </p:nvGrpSpPr>
        <p:grpSpPr bwMode="auto">
          <a:xfrm>
            <a:off x="549632" y="1777524"/>
            <a:ext cx="665163" cy="438141"/>
            <a:chOff x="804" y="859"/>
            <a:chExt cx="460" cy="303"/>
          </a:xfrm>
          <a:solidFill>
            <a:srgbClr val="798BB3"/>
          </a:solidFill>
        </p:grpSpPr>
        <p:sp>
          <p:nvSpPr>
            <p:cNvPr id="34" name="Freeform 60">
              <a:extLst>
                <a:ext uri="{FF2B5EF4-FFF2-40B4-BE49-F238E27FC236}">
                  <a16:creationId xmlns:a16="http://schemas.microsoft.com/office/drawing/2014/main" id="{D26B9566-01F6-4BB3-A939-733F6EDD4491}"/>
                </a:ext>
              </a:extLst>
            </p:cNvPr>
            <p:cNvSpPr>
              <a:spLocks noEditPoints="1"/>
            </p:cNvSpPr>
            <p:nvPr/>
          </p:nvSpPr>
          <p:spPr bwMode="auto">
            <a:xfrm>
              <a:off x="804" y="1008"/>
              <a:ext cx="460" cy="154"/>
            </a:xfrm>
            <a:custGeom>
              <a:avLst/>
              <a:gdLst>
                <a:gd name="T0" fmla="*/ 3686 w 3832"/>
                <a:gd name="T1" fmla="*/ 138 h 1280"/>
                <a:gd name="T2" fmla="*/ 3423 w 3832"/>
                <a:gd name="T3" fmla="*/ 240 h 1280"/>
                <a:gd name="T4" fmla="*/ 2936 w 3832"/>
                <a:gd name="T5" fmla="*/ 533 h 1280"/>
                <a:gd name="T6" fmla="*/ 2903 w 3832"/>
                <a:gd name="T7" fmla="*/ 554 h 1280"/>
                <a:gd name="T8" fmla="*/ 2709 w 3832"/>
                <a:gd name="T9" fmla="*/ 637 h 1280"/>
                <a:gd name="T10" fmla="*/ 1749 w 3832"/>
                <a:gd name="T11" fmla="*/ 732 h 1280"/>
                <a:gd name="T12" fmla="*/ 1716 w 3832"/>
                <a:gd name="T13" fmla="*/ 734 h 1280"/>
                <a:gd name="T14" fmla="*/ 1664 w 3832"/>
                <a:gd name="T15" fmla="*/ 692 h 1280"/>
                <a:gd name="T16" fmla="*/ 1709 w 3832"/>
                <a:gd name="T17" fmla="*/ 637 h 1280"/>
                <a:gd name="T18" fmla="*/ 2555 w 3832"/>
                <a:gd name="T19" fmla="*/ 552 h 1280"/>
                <a:gd name="T20" fmla="*/ 2713 w 3832"/>
                <a:gd name="T21" fmla="*/ 351 h 1280"/>
                <a:gd name="T22" fmla="*/ 2519 w 3832"/>
                <a:gd name="T23" fmla="*/ 186 h 1280"/>
                <a:gd name="T24" fmla="*/ 1766 w 3832"/>
                <a:gd name="T25" fmla="*/ 177 h 1280"/>
                <a:gd name="T26" fmla="*/ 1584 w 3832"/>
                <a:gd name="T27" fmla="*/ 148 h 1280"/>
                <a:gd name="T28" fmla="*/ 678 w 3832"/>
                <a:gd name="T29" fmla="*/ 202 h 1280"/>
                <a:gd name="T30" fmla="*/ 516 w 3832"/>
                <a:gd name="T31" fmla="*/ 115 h 1280"/>
                <a:gd name="T32" fmla="*/ 191 w 3832"/>
                <a:gd name="T33" fmla="*/ 138 h 1280"/>
                <a:gd name="T34" fmla="*/ 8 w 3832"/>
                <a:gd name="T35" fmla="*/ 345 h 1280"/>
                <a:gd name="T36" fmla="*/ 60 w 3832"/>
                <a:gd name="T37" fmla="*/ 1091 h 1280"/>
                <a:gd name="T38" fmla="*/ 270 w 3832"/>
                <a:gd name="T39" fmla="*/ 1273 h 1280"/>
                <a:gd name="T40" fmla="*/ 595 w 3832"/>
                <a:gd name="T41" fmla="*/ 1250 h 1280"/>
                <a:gd name="T42" fmla="*/ 743 w 3832"/>
                <a:gd name="T43" fmla="*/ 1143 h 1280"/>
                <a:gd name="T44" fmla="*/ 2170 w 3832"/>
                <a:gd name="T45" fmla="*/ 1206 h 1280"/>
                <a:gd name="T46" fmla="*/ 2619 w 3832"/>
                <a:gd name="T47" fmla="*/ 1127 h 1280"/>
                <a:gd name="T48" fmla="*/ 2659 w 3832"/>
                <a:gd name="T49" fmla="*/ 1106 h 1280"/>
                <a:gd name="T50" fmla="*/ 3736 w 3832"/>
                <a:gd name="T51" fmla="*/ 455 h 1280"/>
                <a:gd name="T52" fmla="*/ 3829 w 3832"/>
                <a:gd name="T53" fmla="*/ 305 h 1280"/>
                <a:gd name="T54" fmla="*/ 3686 w 3832"/>
                <a:gd name="T55" fmla="*/ 138 h 1280"/>
                <a:gd name="T56" fmla="*/ 389 w 3832"/>
                <a:gd name="T57" fmla="*/ 1097 h 1280"/>
                <a:gd name="T58" fmla="*/ 277 w 3832"/>
                <a:gd name="T59" fmla="*/ 985 h 1280"/>
                <a:gd name="T60" fmla="*/ 389 w 3832"/>
                <a:gd name="T61" fmla="*/ 876 h 1280"/>
                <a:gd name="T62" fmla="*/ 499 w 3832"/>
                <a:gd name="T63" fmla="*/ 985 h 1280"/>
                <a:gd name="T64" fmla="*/ 389 w 3832"/>
                <a:gd name="T65" fmla="*/ 1097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32" h="1280">
                  <a:moveTo>
                    <a:pt x="3686" y="138"/>
                  </a:moveTo>
                  <a:cubicBezTo>
                    <a:pt x="3615" y="133"/>
                    <a:pt x="3463" y="219"/>
                    <a:pt x="3423" y="240"/>
                  </a:cubicBezTo>
                  <a:cubicBezTo>
                    <a:pt x="3275" y="317"/>
                    <a:pt x="3071" y="437"/>
                    <a:pt x="2936" y="533"/>
                  </a:cubicBezTo>
                  <a:cubicBezTo>
                    <a:pt x="2926" y="539"/>
                    <a:pt x="2913" y="547"/>
                    <a:pt x="2903" y="554"/>
                  </a:cubicBezTo>
                  <a:cubicBezTo>
                    <a:pt x="2844" y="594"/>
                    <a:pt x="2780" y="621"/>
                    <a:pt x="2709" y="637"/>
                  </a:cubicBezTo>
                  <a:cubicBezTo>
                    <a:pt x="2319" y="723"/>
                    <a:pt x="1749" y="732"/>
                    <a:pt x="1749" y="732"/>
                  </a:cubicBezTo>
                  <a:cubicBezTo>
                    <a:pt x="1716" y="734"/>
                    <a:pt x="1716" y="734"/>
                    <a:pt x="1716" y="734"/>
                  </a:cubicBezTo>
                  <a:cubicBezTo>
                    <a:pt x="1691" y="734"/>
                    <a:pt x="1668" y="717"/>
                    <a:pt x="1664" y="692"/>
                  </a:cubicBezTo>
                  <a:cubicBezTo>
                    <a:pt x="1661" y="663"/>
                    <a:pt x="1680" y="639"/>
                    <a:pt x="1709" y="637"/>
                  </a:cubicBezTo>
                  <a:cubicBezTo>
                    <a:pt x="2555" y="552"/>
                    <a:pt x="2555" y="552"/>
                    <a:pt x="2555" y="552"/>
                  </a:cubicBezTo>
                  <a:cubicBezTo>
                    <a:pt x="2647" y="543"/>
                    <a:pt x="2722" y="453"/>
                    <a:pt x="2713" y="351"/>
                  </a:cubicBezTo>
                  <a:cubicBezTo>
                    <a:pt x="2703" y="250"/>
                    <a:pt x="2611" y="175"/>
                    <a:pt x="2519" y="186"/>
                  </a:cubicBezTo>
                  <a:cubicBezTo>
                    <a:pt x="1766" y="177"/>
                    <a:pt x="1766" y="177"/>
                    <a:pt x="1766" y="177"/>
                  </a:cubicBezTo>
                  <a:cubicBezTo>
                    <a:pt x="1714" y="175"/>
                    <a:pt x="1632" y="161"/>
                    <a:pt x="1584" y="148"/>
                  </a:cubicBezTo>
                  <a:cubicBezTo>
                    <a:pt x="1097" y="0"/>
                    <a:pt x="824" y="138"/>
                    <a:pt x="678" y="202"/>
                  </a:cubicBezTo>
                  <a:cubicBezTo>
                    <a:pt x="647" y="146"/>
                    <a:pt x="585" y="112"/>
                    <a:pt x="516" y="115"/>
                  </a:cubicBezTo>
                  <a:cubicBezTo>
                    <a:pt x="191" y="138"/>
                    <a:pt x="191" y="138"/>
                    <a:pt x="191" y="138"/>
                  </a:cubicBezTo>
                  <a:cubicBezTo>
                    <a:pt x="83" y="146"/>
                    <a:pt x="0" y="238"/>
                    <a:pt x="8" y="345"/>
                  </a:cubicBezTo>
                  <a:cubicBezTo>
                    <a:pt x="60" y="1091"/>
                    <a:pt x="60" y="1091"/>
                    <a:pt x="60" y="1091"/>
                  </a:cubicBezTo>
                  <a:cubicBezTo>
                    <a:pt x="68" y="1198"/>
                    <a:pt x="162" y="1280"/>
                    <a:pt x="270" y="1273"/>
                  </a:cubicBezTo>
                  <a:cubicBezTo>
                    <a:pt x="595" y="1250"/>
                    <a:pt x="595" y="1250"/>
                    <a:pt x="595" y="1250"/>
                  </a:cubicBezTo>
                  <a:cubicBezTo>
                    <a:pt x="662" y="1246"/>
                    <a:pt x="720" y="1202"/>
                    <a:pt x="743" y="1143"/>
                  </a:cubicBezTo>
                  <a:cubicBezTo>
                    <a:pt x="2170" y="1206"/>
                    <a:pt x="2170" y="1206"/>
                    <a:pt x="2170" y="1206"/>
                  </a:cubicBezTo>
                  <a:cubicBezTo>
                    <a:pt x="2328" y="1223"/>
                    <a:pt x="2478" y="1204"/>
                    <a:pt x="2619" y="1127"/>
                  </a:cubicBezTo>
                  <a:cubicBezTo>
                    <a:pt x="2659" y="1106"/>
                    <a:pt x="2659" y="1106"/>
                    <a:pt x="2659" y="1106"/>
                  </a:cubicBezTo>
                  <a:cubicBezTo>
                    <a:pt x="3736" y="455"/>
                    <a:pt x="3736" y="455"/>
                    <a:pt x="3736" y="455"/>
                  </a:cubicBezTo>
                  <a:cubicBezTo>
                    <a:pt x="3790" y="422"/>
                    <a:pt x="3827" y="366"/>
                    <a:pt x="3829" y="305"/>
                  </a:cubicBezTo>
                  <a:cubicBezTo>
                    <a:pt x="3832" y="230"/>
                    <a:pt x="3790" y="146"/>
                    <a:pt x="3686" y="138"/>
                  </a:cubicBezTo>
                  <a:moveTo>
                    <a:pt x="389" y="1097"/>
                  </a:moveTo>
                  <a:cubicBezTo>
                    <a:pt x="327" y="1097"/>
                    <a:pt x="277" y="1047"/>
                    <a:pt x="277" y="985"/>
                  </a:cubicBezTo>
                  <a:cubicBezTo>
                    <a:pt x="277" y="926"/>
                    <a:pt x="327" y="876"/>
                    <a:pt x="389" y="876"/>
                  </a:cubicBezTo>
                  <a:cubicBezTo>
                    <a:pt x="451" y="876"/>
                    <a:pt x="499" y="926"/>
                    <a:pt x="499" y="985"/>
                  </a:cubicBezTo>
                  <a:cubicBezTo>
                    <a:pt x="499" y="1047"/>
                    <a:pt x="451" y="1097"/>
                    <a:pt x="389" y="1097"/>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61">
              <a:extLst>
                <a:ext uri="{FF2B5EF4-FFF2-40B4-BE49-F238E27FC236}">
                  <a16:creationId xmlns:a16="http://schemas.microsoft.com/office/drawing/2014/main" id="{B4805051-C725-4C3D-85DE-991230EE23DF}"/>
                </a:ext>
              </a:extLst>
            </p:cNvPr>
            <p:cNvSpPr>
              <a:spLocks/>
            </p:cNvSpPr>
            <p:nvPr/>
          </p:nvSpPr>
          <p:spPr bwMode="auto">
            <a:xfrm>
              <a:off x="1148" y="1008"/>
              <a:ext cx="76" cy="47"/>
            </a:xfrm>
            <a:custGeom>
              <a:avLst/>
              <a:gdLst>
                <a:gd name="T0" fmla="*/ 0 w 632"/>
                <a:gd name="T1" fmla="*/ 254 h 392"/>
                <a:gd name="T2" fmla="*/ 16 w 632"/>
                <a:gd name="T3" fmla="*/ 331 h 392"/>
                <a:gd name="T4" fmla="*/ 18 w 632"/>
                <a:gd name="T5" fmla="*/ 392 h 392"/>
                <a:gd name="T6" fmla="*/ 50 w 632"/>
                <a:gd name="T7" fmla="*/ 369 h 392"/>
                <a:gd name="T8" fmla="*/ 512 w 632"/>
                <a:gd name="T9" fmla="*/ 97 h 392"/>
                <a:gd name="T10" fmla="*/ 632 w 632"/>
                <a:gd name="T11" fmla="*/ 41 h 392"/>
                <a:gd name="T12" fmla="*/ 458 w 632"/>
                <a:gd name="T13" fmla="*/ 25 h 392"/>
                <a:gd name="T14" fmla="*/ 2 w 632"/>
                <a:gd name="T15" fmla="*/ 250 h 392"/>
                <a:gd name="T16" fmla="*/ 0 w 632"/>
                <a:gd name="T17" fmla="*/ 25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392">
                  <a:moveTo>
                    <a:pt x="0" y="254"/>
                  </a:moveTo>
                  <a:cubicBezTo>
                    <a:pt x="8" y="279"/>
                    <a:pt x="14" y="304"/>
                    <a:pt x="16" y="331"/>
                  </a:cubicBezTo>
                  <a:cubicBezTo>
                    <a:pt x="18" y="352"/>
                    <a:pt x="18" y="373"/>
                    <a:pt x="18" y="392"/>
                  </a:cubicBezTo>
                  <a:cubicBezTo>
                    <a:pt x="27" y="385"/>
                    <a:pt x="39" y="377"/>
                    <a:pt x="50" y="369"/>
                  </a:cubicBezTo>
                  <a:cubicBezTo>
                    <a:pt x="159" y="289"/>
                    <a:pt x="383" y="162"/>
                    <a:pt x="512" y="97"/>
                  </a:cubicBezTo>
                  <a:cubicBezTo>
                    <a:pt x="550" y="75"/>
                    <a:pt x="590" y="56"/>
                    <a:pt x="632" y="41"/>
                  </a:cubicBezTo>
                  <a:cubicBezTo>
                    <a:pt x="577" y="2"/>
                    <a:pt x="519" y="0"/>
                    <a:pt x="458" y="25"/>
                  </a:cubicBezTo>
                  <a:cubicBezTo>
                    <a:pt x="338" y="73"/>
                    <a:pt x="115" y="185"/>
                    <a:pt x="2" y="250"/>
                  </a:cubicBezTo>
                  <a:cubicBezTo>
                    <a:pt x="0" y="252"/>
                    <a:pt x="0" y="254"/>
                    <a:pt x="0" y="25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62">
              <a:extLst>
                <a:ext uri="{FF2B5EF4-FFF2-40B4-BE49-F238E27FC236}">
                  <a16:creationId xmlns:a16="http://schemas.microsoft.com/office/drawing/2014/main" id="{CCFE207F-D193-4C3D-9CD0-EEF0AA543535}"/>
                </a:ext>
              </a:extLst>
            </p:cNvPr>
            <p:cNvSpPr>
              <a:spLocks/>
            </p:cNvSpPr>
            <p:nvPr/>
          </p:nvSpPr>
          <p:spPr bwMode="auto">
            <a:xfrm>
              <a:off x="1130" y="996"/>
              <a:ext cx="59" cy="29"/>
            </a:xfrm>
            <a:custGeom>
              <a:avLst/>
              <a:gdLst>
                <a:gd name="T0" fmla="*/ 86 w 496"/>
                <a:gd name="T1" fmla="*/ 240 h 240"/>
                <a:gd name="T2" fmla="*/ 100 w 496"/>
                <a:gd name="T3" fmla="*/ 230 h 240"/>
                <a:gd name="T4" fmla="*/ 156 w 496"/>
                <a:gd name="T5" fmla="*/ 198 h 240"/>
                <a:gd name="T6" fmla="*/ 496 w 496"/>
                <a:gd name="T7" fmla="*/ 43 h 240"/>
                <a:gd name="T8" fmla="*/ 319 w 496"/>
                <a:gd name="T9" fmla="*/ 27 h 240"/>
                <a:gd name="T10" fmla="*/ 0 w 496"/>
                <a:gd name="T11" fmla="*/ 162 h 240"/>
                <a:gd name="T12" fmla="*/ 86 w 496"/>
                <a:gd name="T13" fmla="*/ 240 h 240"/>
              </a:gdLst>
              <a:ahLst/>
              <a:cxnLst>
                <a:cxn ang="0">
                  <a:pos x="T0" y="T1"/>
                </a:cxn>
                <a:cxn ang="0">
                  <a:pos x="T2" y="T3"/>
                </a:cxn>
                <a:cxn ang="0">
                  <a:pos x="T4" y="T5"/>
                </a:cxn>
                <a:cxn ang="0">
                  <a:pos x="T6" y="T7"/>
                </a:cxn>
                <a:cxn ang="0">
                  <a:pos x="T8" y="T9"/>
                </a:cxn>
                <a:cxn ang="0">
                  <a:pos x="T10" y="T11"/>
                </a:cxn>
                <a:cxn ang="0">
                  <a:pos x="T12" y="T13"/>
                </a:cxn>
              </a:cxnLst>
              <a:rect l="0" t="0" r="r" b="b"/>
              <a:pathLst>
                <a:path w="496" h="240">
                  <a:moveTo>
                    <a:pt x="86" y="240"/>
                  </a:moveTo>
                  <a:cubicBezTo>
                    <a:pt x="90" y="236"/>
                    <a:pt x="96" y="232"/>
                    <a:pt x="100" y="230"/>
                  </a:cubicBezTo>
                  <a:cubicBezTo>
                    <a:pt x="156" y="198"/>
                    <a:pt x="156" y="198"/>
                    <a:pt x="156" y="198"/>
                  </a:cubicBezTo>
                  <a:cubicBezTo>
                    <a:pt x="236" y="150"/>
                    <a:pt x="407" y="85"/>
                    <a:pt x="496" y="43"/>
                  </a:cubicBezTo>
                  <a:cubicBezTo>
                    <a:pt x="440" y="2"/>
                    <a:pt x="382" y="0"/>
                    <a:pt x="319" y="27"/>
                  </a:cubicBezTo>
                  <a:cubicBezTo>
                    <a:pt x="244" y="59"/>
                    <a:pt x="74" y="119"/>
                    <a:pt x="0" y="162"/>
                  </a:cubicBezTo>
                  <a:cubicBezTo>
                    <a:pt x="32" y="182"/>
                    <a:pt x="61" y="210"/>
                    <a:pt x="86" y="24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63">
              <a:extLst>
                <a:ext uri="{FF2B5EF4-FFF2-40B4-BE49-F238E27FC236}">
                  <a16:creationId xmlns:a16="http://schemas.microsoft.com/office/drawing/2014/main" id="{FA5FBFCC-A765-4D44-BDF9-27EC1DA34F8D}"/>
                </a:ext>
              </a:extLst>
            </p:cNvPr>
            <p:cNvSpPr>
              <a:spLocks/>
            </p:cNvSpPr>
            <p:nvPr/>
          </p:nvSpPr>
          <p:spPr bwMode="auto">
            <a:xfrm>
              <a:off x="1058" y="926"/>
              <a:ext cx="60" cy="71"/>
            </a:xfrm>
            <a:custGeom>
              <a:avLst/>
              <a:gdLst>
                <a:gd name="T0" fmla="*/ 0 w 504"/>
                <a:gd name="T1" fmla="*/ 125 h 832"/>
                <a:gd name="T2" fmla="*/ 0 w 504"/>
                <a:gd name="T3" fmla="*/ 707 h 832"/>
                <a:gd name="T4" fmla="*/ 107 w 504"/>
                <a:gd name="T5" fmla="*/ 832 h 832"/>
                <a:gd name="T6" fmla="*/ 398 w 504"/>
                <a:gd name="T7" fmla="*/ 832 h 832"/>
                <a:gd name="T8" fmla="*/ 504 w 504"/>
                <a:gd name="T9" fmla="*/ 707 h 832"/>
                <a:gd name="T10" fmla="*/ 504 w 504"/>
                <a:gd name="T11" fmla="*/ 125 h 832"/>
                <a:gd name="T12" fmla="*/ 398 w 504"/>
                <a:gd name="T13" fmla="*/ 0 h 832"/>
                <a:gd name="T14" fmla="*/ 107 w 504"/>
                <a:gd name="T15" fmla="*/ 0 h 832"/>
                <a:gd name="T16" fmla="*/ 0 w 504"/>
                <a:gd name="T17" fmla="*/ 12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4" h="832">
                  <a:moveTo>
                    <a:pt x="0" y="125"/>
                  </a:moveTo>
                  <a:cubicBezTo>
                    <a:pt x="0" y="707"/>
                    <a:pt x="0" y="707"/>
                    <a:pt x="0" y="707"/>
                  </a:cubicBezTo>
                  <a:cubicBezTo>
                    <a:pt x="0" y="775"/>
                    <a:pt x="48" y="832"/>
                    <a:pt x="107" y="832"/>
                  </a:cubicBezTo>
                  <a:cubicBezTo>
                    <a:pt x="398" y="832"/>
                    <a:pt x="398" y="832"/>
                    <a:pt x="398" y="832"/>
                  </a:cubicBezTo>
                  <a:cubicBezTo>
                    <a:pt x="456" y="832"/>
                    <a:pt x="504" y="775"/>
                    <a:pt x="504" y="707"/>
                  </a:cubicBezTo>
                  <a:cubicBezTo>
                    <a:pt x="504" y="125"/>
                    <a:pt x="504" y="125"/>
                    <a:pt x="504" y="125"/>
                  </a:cubicBezTo>
                  <a:cubicBezTo>
                    <a:pt x="504" y="56"/>
                    <a:pt x="456" y="0"/>
                    <a:pt x="398" y="0"/>
                  </a:cubicBezTo>
                  <a:cubicBezTo>
                    <a:pt x="107" y="0"/>
                    <a:pt x="107" y="0"/>
                    <a:pt x="107" y="0"/>
                  </a:cubicBezTo>
                  <a:cubicBezTo>
                    <a:pt x="48" y="0"/>
                    <a:pt x="0" y="56"/>
                    <a:pt x="0" y="1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64">
              <a:extLst>
                <a:ext uri="{FF2B5EF4-FFF2-40B4-BE49-F238E27FC236}">
                  <a16:creationId xmlns:a16="http://schemas.microsoft.com/office/drawing/2014/main" id="{1208CC37-C88B-4D42-9BF8-FB9EF8E65949}"/>
                </a:ext>
              </a:extLst>
            </p:cNvPr>
            <p:cNvSpPr>
              <a:spLocks/>
            </p:cNvSpPr>
            <p:nvPr/>
          </p:nvSpPr>
          <p:spPr bwMode="auto">
            <a:xfrm>
              <a:off x="896" y="902"/>
              <a:ext cx="62" cy="95"/>
            </a:xfrm>
            <a:custGeom>
              <a:avLst/>
              <a:gdLst>
                <a:gd name="T0" fmla="*/ 0 w 512"/>
                <a:gd name="T1" fmla="*/ 120 h 1112"/>
                <a:gd name="T2" fmla="*/ 0 w 512"/>
                <a:gd name="T3" fmla="*/ 993 h 1112"/>
                <a:gd name="T4" fmla="*/ 111 w 512"/>
                <a:gd name="T5" fmla="*/ 1112 h 1112"/>
                <a:gd name="T6" fmla="*/ 404 w 512"/>
                <a:gd name="T7" fmla="*/ 1112 h 1112"/>
                <a:gd name="T8" fmla="*/ 512 w 512"/>
                <a:gd name="T9" fmla="*/ 993 h 1112"/>
                <a:gd name="T10" fmla="*/ 512 w 512"/>
                <a:gd name="T11" fmla="*/ 120 h 1112"/>
                <a:gd name="T12" fmla="*/ 404 w 512"/>
                <a:gd name="T13" fmla="*/ 0 h 1112"/>
                <a:gd name="T14" fmla="*/ 111 w 512"/>
                <a:gd name="T15" fmla="*/ 0 h 1112"/>
                <a:gd name="T16" fmla="*/ 0 w 512"/>
                <a:gd name="T17" fmla="*/ 12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1112">
                  <a:moveTo>
                    <a:pt x="0" y="120"/>
                  </a:moveTo>
                  <a:cubicBezTo>
                    <a:pt x="0" y="993"/>
                    <a:pt x="0" y="993"/>
                    <a:pt x="0" y="993"/>
                  </a:cubicBezTo>
                  <a:cubicBezTo>
                    <a:pt x="0" y="1058"/>
                    <a:pt x="50" y="1112"/>
                    <a:pt x="111" y="1112"/>
                  </a:cubicBezTo>
                  <a:cubicBezTo>
                    <a:pt x="404" y="1112"/>
                    <a:pt x="404" y="1112"/>
                    <a:pt x="404" y="1112"/>
                  </a:cubicBezTo>
                  <a:cubicBezTo>
                    <a:pt x="465" y="1112"/>
                    <a:pt x="512" y="1058"/>
                    <a:pt x="512" y="993"/>
                  </a:cubicBezTo>
                  <a:cubicBezTo>
                    <a:pt x="512" y="120"/>
                    <a:pt x="512" y="120"/>
                    <a:pt x="512" y="120"/>
                  </a:cubicBezTo>
                  <a:cubicBezTo>
                    <a:pt x="512" y="55"/>
                    <a:pt x="465" y="0"/>
                    <a:pt x="404" y="0"/>
                  </a:cubicBezTo>
                  <a:cubicBezTo>
                    <a:pt x="111" y="0"/>
                    <a:pt x="111" y="0"/>
                    <a:pt x="111" y="0"/>
                  </a:cubicBezTo>
                  <a:cubicBezTo>
                    <a:pt x="50" y="0"/>
                    <a:pt x="0" y="55"/>
                    <a:pt x="0" y="12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65">
              <a:extLst>
                <a:ext uri="{FF2B5EF4-FFF2-40B4-BE49-F238E27FC236}">
                  <a16:creationId xmlns:a16="http://schemas.microsoft.com/office/drawing/2014/main" id="{94D6A45A-94B8-4E22-A279-7A15EBBB1BC6}"/>
                </a:ext>
              </a:extLst>
            </p:cNvPr>
            <p:cNvSpPr>
              <a:spLocks/>
            </p:cNvSpPr>
            <p:nvPr/>
          </p:nvSpPr>
          <p:spPr bwMode="auto">
            <a:xfrm>
              <a:off x="977" y="859"/>
              <a:ext cx="61" cy="138"/>
            </a:xfrm>
            <a:custGeom>
              <a:avLst/>
              <a:gdLst>
                <a:gd name="T0" fmla="*/ 0 w 512"/>
                <a:gd name="T1" fmla="*/ 115 h 1608"/>
                <a:gd name="T2" fmla="*/ 0 w 512"/>
                <a:gd name="T3" fmla="*/ 1492 h 1608"/>
                <a:gd name="T4" fmla="*/ 109 w 512"/>
                <a:gd name="T5" fmla="*/ 1608 h 1608"/>
                <a:gd name="T6" fmla="*/ 404 w 512"/>
                <a:gd name="T7" fmla="*/ 1608 h 1608"/>
                <a:gd name="T8" fmla="*/ 512 w 512"/>
                <a:gd name="T9" fmla="*/ 1492 h 1608"/>
                <a:gd name="T10" fmla="*/ 512 w 512"/>
                <a:gd name="T11" fmla="*/ 115 h 1608"/>
                <a:gd name="T12" fmla="*/ 404 w 512"/>
                <a:gd name="T13" fmla="*/ 0 h 1608"/>
                <a:gd name="T14" fmla="*/ 109 w 512"/>
                <a:gd name="T15" fmla="*/ 0 h 1608"/>
                <a:gd name="T16" fmla="*/ 0 w 512"/>
                <a:gd name="T17" fmla="*/ 115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1608">
                  <a:moveTo>
                    <a:pt x="0" y="115"/>
                  </a:moveTo>
                  <a:cubicBezTo>
                    <a:pt x="0" y="1492"/>
                    <a:pt x="0" y="1492"/>
                    <a:pt x="0" y="1492"/>
                  </a:cubicBezTo>
                  <a:cubicBezTo>
                    <a:pt x="0" y="1556"/>
                    <a:pt x="48" y="1608"/>
                    <a:pt x="109" y="1608"/>
                  </a:cubicBezTo>
                  <a:cubicBezTo>
                    <a:pt x="404" y="1608"/>
                    <a:pt x="404" y="1608"/>
                    <a:pt x="404" y="1608"/>
                  </a:cubicBezTo>
                  <a:cubicBezTo>
                    <a:pt x="463" y="1608"/>
                    <a:pt x="512" y="1556"/>
                    <a:pt x="512" y="1492"/>
                  </a:cubicBezTo>
                  <a:cubicBezTo>
                    <a:pt x="512" y="115"/>
                    <a:pt x="512" y="115"/>
                    <a:pt x="512" y="115"/>
                  </a:cubicBezTo>
                  <a:cubicBezTo>
                    <a:pt x="512" y="51"/>
                    <a:pt x="463" y="0"/>
                    <a:pt x="404" y="0"/>
                  </a:cubicBezTo>
                  <a:cubicBezTo>
                    <a:pt x="109" y="0"/>
                    <a:pt x="109" y="0"/>
                    <a:pt x="109" y="0"/>
                  </a:cubicBezTo>
                  <a:cubicBezTo>
                    <a:pt x="48" y="0"/>
                    <a:pt x="0" y="51"/>
                    <a:pt x="0" y="11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 name="Group 59">
            <a:extLst>
              <a:ext uri="{FF2B5EF4-FFF2-40B4-BE49-F238E27FC236}">
                <a16:creationId xmlns:a16="http://schemas.microsoft.com/office/drawing/2014/main" id="{F7EEB1A9-6192-4112-B865-9B7120500E63}"/>
              </a:ext>
            </a:extLst>
          </p:cNvPr>
          <p:cNvGrpSpPr>
            <a:grpSpLocks noChangeAspect="1"/>
          </p:cNvGrpSpPr>
          <p:nvPr/>
        </p:nvGrpSpPr>
        <p:grpSpPr bwMode="auto">
          <a:xfrm>
            <a:off x="11020146" y="1426146"/>
            <a:ext cx="665163" cy="789519"/>
            <a:chOff x="804" y="616"/>
            <a:chExt cx="460" cy="546"/>
          </a:xfrm>
          <a:solidFill>
            <a:srgbClr val="798BB3"/>
          </a:solidFill>
        </p:grpSpPr>
        <p:sp>
          <p:nvSpPr>
            <p:cNvPr id="41" name="Freeform 60">
              <a:extLst>
                <a:ext uri="{FF2B5EF4-FFF2-40B4-BE49-F238E27FC236}">
                  <a16:creationId xmlns:a16="http://schemas.microsoft.com/office/drawing/2014/main" id="{9220F110-AEF3-41CA-876C-A258519BE1C9}"/>
                </a:ext>
              </a:extLst>
            </p:cNvPr>
            <p:cNvSpPr>
              <a:spLocks noEditPoints="1"/>
            </p:cNvSpPr>
            <p:nvPr/>
          </p:nvSpPr>
          <p:spPr bwMode="auto">
            <a:xfrm>
              <a:off x="804" y="1008"/>
              <a:ext cx="460" cy="154"/>
            </a:xfrm>
            <a:custGeom>
              <a:avLst/>
              <a:gdLst>
                <a:gd name="T0" fmla="*/ 3686 w 3832"/>
                <a:gd name="T1" fmla="*/ 138 h 1280"/>
                <a:gd name="T2" fmla="*/ 3423 w 3832"/>
                <a:gd name="T3" fmla="*/ 240 h 1280"/>
                <a:gd name="T4" fmla="*/ 2936 w 3832"/>
                <a:gd name="T5" fmla="*/ 533 h 1280"/>
                <a:gd name="T6" fmla="*/ 2903 w 3832"/>
                <a:gd name="T7" fmla="*/ 554 h 1280"/>
                <a:gd name="T8" fmla="*/ 2709 w 3832"/>
                <a:gd name="T9" fmla="*/ 637 h 1280"/>
                <a:gd name="T10" fmla="*/ 1749 w 3832"/>
                <a:gd name="T11" fmla="*/ 732 h 1280"/>
                <a:gd name="T12" fmla="*/ 1716 w 3832"/>
                <a:gd name="T13" fmla="*/ 734 h 1280"/>
                <a:gd name="T14" fmla="*/ 1664 w 3832"/>
                <a:gd name="T15" fmla="*/ 692 h 1280"/>
                <a:gd name="T16" fmla="*/ 1709 w 3832"/>
                <a:gd name="T17" fmla="*/ 637 h 1280"/>
                <a:gd name="T18" fmla="*/ 2555 w 3832"/>
                <a:gd name="T19" fmla="*/ 552 h 1280"/>
                <a:gd name="T20" fmla="*/ 2713 w 3832"/>
                <a:gd name="T21" fmla="*/ 351 h 1280"/>
                <a:gd name="T22" fmla="*/ 2519 w 3832"/>
                <a:gd name="T23" fmla="*/ 186 h 1280"/>
                <a:gd name="T24" fmla="*/ 1766 w 3832"/>
                <a:gd name="T25" fmla="*/ 177 h 1280"/>
                <a:gd name="T26" fmla="*/ 1584 w 3832"/>
                <a:gd name="T27" fmla="*/ 148 h 1280"/>
                <a:gd name="T28" fmla="*/ 678 w 3832"/>
                <a:gd name="T29" fmla="*/ 202 h 1280"/>
                <a:gd name="T30" fmla="*/ 516 w 3832"/>
                <a:gd name="T31" fmla="*/ 115 h 1280"/>
                <a:gd name="T32" fmla="*/ 191 w 3832"/>
                <a:gd name="T33" fmla="*/ 138 h 1280"/>
                <a:gd name="T34" fmla="*/ 8 w 3832"/>
                <a:gd name="T35" fmla="*/ 345 h 1280"/>
                <a:gd name="T36" fmla="*/ 60 w 3832"/>
                <a:gd name="T37" fmla="*/ 1091 h 1280"/>
                <a:gd name="T38" fmla="*/ 270 w 3832"/>
                <a:gd name="T39" fmla="*/ 1273 h 1280"/>
                <a:gd name="T40" fmla="*/ 595 w 3832"/>
                <a:gd name="T41" fmla="*/ 1250 h 1280"/>
                <a:gd name="T42" fmla="*/ 743 w 3832"/>
                <a:gd name="T43" fmla="*/ 1143 h 1280"/>
                <a:gd name="T44" fmla="*/ 2170 w 3832"/>
                <a:gd name="T45" fmla="*/ 1206 h 1280"/>
                <a:gd name="T46" fmla="*/ 2619 w 3832"/>
                <a:gd name="T47" fmla="*/ 1127 h 1280"/>
                <a:gd name="T48" fmla="*/ 2659 w 3832"/>
                <a:gd name="T49" fmla="*/ 1106 h 1280"/>
                <a:gd name="T50" fmla="*/ 3736 w 3832"/>
                <a:gd name="T51" fmla="*/ 455 h 1280"/>
                <a:gd name="T52" fmla="*/ 3829 w 3832"/>
                <a:gd name="T53" fmla="*/ 305 h 1280"/>
                <a:gd name="T54" fmla="*/ 3686 w 3832"/>
                <a:gd name="T55" fmla="*/ 138 h 1280"/>
                <a:gd name="T56" fmla="*/ 389 w 3832"/>
                <a:gd name="T57" fmla="*/ 1097 h 1280"/>
                <a:gd name="T58" fmla="*/ 277 w 3832"/>
                <a:gd name="T59" fmla="*/ 985 h 1280"/>
                <a:gd name="T60" fmla="*/ 389 w 3832"/>
                <a:gd name="T61" fmla="*/ 876 h 1280"/>
                <a:gd name="T62" fmla="*/ 499 w 3832"/>
                <a:gd name="T63" fmla="*/ 985 h 1280"/>
                <a:gd name="T64" fmla="*/ 389 w 3832"/>
                <a:gd name="T65" fmla="*/ 1097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32" h="1280">
                  <a:moveTo>
                    <a:pt x="3686" y="138"/>
                  </a:moveTo>
                  <a:cubicBezTo>
                    <a:pt x="3615" y="133"/>
                    <a:pt x="3463" y="219"/>
                    <a:pt x="3423" y="240"/>
                  </a:cubicBezTo>
                  <a:cubicBezTo>
                    <a:pt x="3275" y="317"/>
                    <a:pt x="3071" y="437"/>
                    <a:pt x="2936" y="533"/>
                  </a:cubicBezTo>
                  <a:cubicBezTo>
                    <a:pt x="2926" y="539"/>
                    <a:pt x="2913" y="547"/>
                    <a:pt x="2903" y="554"/>
                  </a:cubicBezTo>
                  <a:cubicBezTo>
                    <a:pt x="2844" y="594"/>
                    <a:pt x="2780" y="621"/>
                    <a:pt x="2709" y="637"/>
                  </a:cubicBezTo>
                  <a:cubicBezTo>
                    <a:pt x="2319" y="723"/>
                    <a:pt x="1749" y="732"/>
                    <a:pt x="1749" y="732"/>
                  </a:cubicBezTo>
                  <a:cubicBezTo>
                    <a:pt x="1716" y="734"/>
                    <a:pt x="1716" y="734"/>
                    <a:pt x="1716" y="734"/>
                  </a:cubicBezTo>
                  <a:cubicBezTo>
                    <a:pt x="1691" y="734"/>
                    <a:pt x="1668" y="717"/>
                    <a:pt x="1664" y="692"/>
                  </a:cubicBezTo>
                  <a:cubicBezTo>
                    <a:pt x="1661" y="663"/>
                    <a:pt x="1680" y="639"/>
                    <a:pt x="1709" y="637"/>
                  </a:cubicBezTo>
                  <a:cubicBezTo>
                    <a:pt x="2555" y="552"/>
                    <a:pt x="2555" y="552"/>
                    <a:pt x="2555" y="552"/>
                  </a:cubicBezTo>
                  <a:cubicBezTo>
                    <a:pt x="2647" y="543"/>
                    <a:pt x="2722" y="453"/>
                    <a:pt x="2713" y="351"/>
                  </a:cubicBezTo>
                  <a:cubicBezTo>
                    <a:pt x="2703" y="250"/>
                    <a:pt x="2611" y="175"/>
                    <a:pt x="2519" y="186"/>
                  </a:cubicBezTo>
                  <a:cubicBezTo>
                    <a:pt x="1766" y="177"/>
                    <a:pt x="1766" y="177"/>
                    <a:pt x="1766" y="177"/>
                  </a:cubicBezTo>
                  <a:cubicBezTo>
                    <a:pt x="1714" y="175"/>
                    <a:pt x="1632" y="161"/>
                    <a:pt x="1584" y="148"/>
                  </a:cubicBezTo>
                  <a:cubicBezTo>
                    <a:pt x="1097" y="0"/>
                    <a:pt x="824" y="138"/>
                    <a:pt x="678" y="202"/>
                  </a:cubicBezTo>
                  <a:cubicBezTo>
                    <a:pt x="647" y="146"/>
                    <a:pt x="585" y="112"/>
                    <a:pt x="516" y="115"/>
                  </a:cubicBezTo>
                  <a:cubicBezTo>
                    <a:pt x="191" y="138"/>
                    <a:pt x="191" y="138"/>
                    <a:pt x="191" y="138"/>
                  </a:cubicBezTo>
                  <a:cubicBezTo>
                    <a:pt x="83" y="146"/>
                    <a:pt x="0" y="238"/>
                    <a:pt x="8" y="345"/>
                  </a:cubicBezTo>
                  <a:cubicBezTo>
                    <a:pt x="60" y="1091"/>
                    <a:pt x="60" y="1091"/>
                    <a:pt x="60" y="1091"/>
                  </a:cubicBezTo>
                  <a:cubicBezTo>
                    <a:pt x="68" y="1198"/>
                    <a:pt x="162" y="1280"/>
                    <a:pt x="270" y="1273"/>
                  </a:cubicBezTo>
                  <a:cubicBezTo>
                    <a:pt x="595" y="1250"/>
                    <a:pt x="595" y="1250"/>
                    <a:pt x="595" y="1250"/>
                  </a:cubicBezTo>
                  <a:cubicBezTo>
                    <a:pt x="662" y="1246"/>
                    <a:pt x="720" y="1202"/>
                    <a:pt x="743" y="1143"/>
                  </a:cubicBezTo>
                  <a:cubicBezTo>
                    <a:pt x="2170" y="1206"/>
                    <a:pt x="2170" y="1206"/>
                    <a:pt x="2170" y="1206"/>
                  </a:cubicBezTo>
                  <a:cubicBezTo>
                    <a:pt x="2328" y="1223"/>
                    <a:pt x="2478" y="1204"/>
                    <a:pt x="2619" y="1127"/>
                  </a:cubicBezTo>
                  <a:cubicBezTo>
                    <a:pt x="2659" y="1106"/>
                    <a:pt x="2659" y="1106"/>
                    <a:pt x="2659" y="1106"/>
                  </a:cubicBezTo>
                  <a:cubicBezTo>
                    <a:pt x="3736" y="455"/>
                    <a:pt x="3736" y="455"/>
                    <a:pt x="3736" y="455"/>
                  </a:cubicBezTo>
                  <a:cubicBezTo>
                    <a:pt x="3790" y="422"/>
                    <a:pt x="3827" y="366"/>
                    <a:pt x="3829" y="305"/>
                  </a:cubicBezTo>
                  <a:cubicBezTo>
                    <a:pt x="3832" y="230"/>
                    <a:pt x="3790" y="146"/>
                    <a:pt x="3686" y="138"/>
                  </a:cubicBezTo>
                  <a:moveTo>
                    <a:pt x="389" y="1097"/>
                  </a:moveTo>
                  <a:cubicBezTo>
                    <a:pt x="327" y="1097"/>
                    <a:pt x="277" y="1047"/>
                    <a:pt x="277" y="985"/>
                  </a:cubicBezTo>
                  <a:cubicBezTo>
                    <a:pt x="277" y="926"/>
                    <a:pt x="327" y="876"/>
                    <a:pt x="389" y="876"/>
                  </a:cubicBezTo>
                  <a:cubicBezTo>
                    <a:pt x="451" y="876"/>
                    <a:pt x="499" y="926"/>
                    <a:pt x="499" y="985"/>
                  </a:cubicBezTo>
                  <a:cubicBezTo>
                    <a:pt x="499" y="1047"/>
                    <a:pt x="451" y="1097"/>
                    <a:pt x="389" y="1097"/>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61">
              <a:extLst>
                <a:ext uri="{FF2B5EF4-FFF2-40B4-BE49-F238E27FC236}">
                  <a16:creationId xmlns:a16="http://schemas.microsoft.com/office/drawing/2014/main" id="{B6CC41AB-A060-4D9C-A214-EB132F39F082}"/>
                </a:ext>
              </a:extLst>
            </p:cNvPr>
            <p:cNvSpPr>
              <a:spLocks/>
            </p:cNvSpPr>
            <p:nvPr/>
          </p:nvSpPr>
          <p:spPr bwMode="auto">
            <a:xfrm>
              <a:off x="1148" y="1008"/>
              <a:ext cx="76" cy="47"/>
            </a:xfrm>
            <a:custGeom>
              <a:avLst/>
              <a:gdLst>
                <a:gd name="T0" fmla="*/ 0 w 632"/>
                <a:gd name="T1" fmla="*/ 254 h 392"/>
                <a:gd name="T2" fmla="*/ 16 w 632"/>
                <a:gd name="T3" fmla="*/ 331 h 392"/>
                <a:gd name="T4" fmla="*/ 18 w 632"/>
                <a:gd name="T5" fmla="*/ 392 h 392"/>
                <a:gd name="T6" fmla="*/ 50 w 632"/>
                <a:gd name="T7" fmla="*/ 369 h 392"/>
                <a:gd name="T8" fmla="*/ 512 w 632"/>
                <a:gd name="T9" fmla="*/ 97 h 392"/>
                <a:gd name="T10" fmla="*/ 632 w 632"/>
                <a:gd name="T11" fmla="*/ 41 h 392"/>
                <a:gd name="T12" fmla="*/ 458 w 632"/>
                <a:gd name="T13" fmla="*/ 25 h 392"/>
                <a:gd name="T14" fmla="*/ 2 w 632"/>
                <a:gd name="T15" fmla="*/ 250 h 392"/>
                <a:gd name="T16" fmla="*/ 0 w 632"/>
                <a:gd name="T17" fmla="*/ 25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392">
                  <a:moveTo>
                    <a:pt x="0" y="254"/>
                  </a:moveTo>
                  <a:cubicBezTo>
                    <a:pt x="8" y="279"/>
                    <a:pt x="14" y="304"/>
                    <a:pt x="16" y="331"/>
                  </a:cubicBezTo>
                  <a:cubicBezTo>
                    <a:pt x="18" y="352"/>
                    <a:pt x="18" y="373"/>
                    <a:pt x="18" y="392"/>
                  </a:cubicBezTo>
                  <a:cubicBezTo>
                    <a:pt x="27" y="385"/>
                    <a:pt x="39" y="377"/>
                    <a:pt x="50" y="369"/>
                  </a:cubicBezTo>
                  <a:cubicBezTo>
                    <a:pt x="159" y="289"/>
                    <a:pt x="383" y="162"/>
                    <a:pt x="512" y="97"/>
                  </a:cubicBezTo>
                  <a:cubicBezTo>
                    <a:pt x="550" y="75"/>
                    <a:pt x="590" y="56"/>
                    <a:pt x="632" y="41"/>
                  </a:cubicBezTo>
                  <a:cubicBezTo>
                    <a:pt x="577" y="2"/>
                    <a:pt x="519" y="0"/>
                    <a:pt x="458" y="25"/>
                  </a:cubicBezTo>
                  <a:cubicBezTo>
                    <a:pt x="338" y="73"/>
                    <a:pt x="115" y="185"/>
                    <a:pt x="2" y="250"/>
                  </a:cubicBezTo>
                  <a:cubicBezTo>
                    <a:pt x="0" y="252"/>
                    <a:pt x="0" y="254"/>
                    <a:pt x="0" y="25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62">
              <a:extLst>
                <a:ext uri="{FF2B5EF4-FFF2-40B4-BE49-F238E27FC236}">
                  <a16:creationId xmlns:a16="http://schemas.microsoft.com/office/drawing/2014/main" id="{58A91F70-1D17-46B1-A850-707D9588DB97}"/>
                </a:ext>
              </a:extLst>
            </p:cNvPr>
            <p:cNvSpPr>
              <a:spLocks/>
            </p:cNvSpPr>
            <p:nvPr/>
          </p:nvSpPr>
          <p:spPr bwMode="auto">
            <a:xfrm>
              <a:off x="1130" y="996"/>
              <a:ext cx="59" cy="29"/>
            </a:xfrm>
            <a:custGeom>
              <a:avLst/>
              <a:gdLst>
                <a:gd name="T0" fmla="*/ 86 w 496"/>
                <a:gd name="T1" fmla="*/ 240 h 240"/>
                <a:gd name="T2" fmla="*/ 100 w 496"/>
                <a:gd name="T3" fmla="*/ 230 h 240"/>
                <a:gd name="T4" fmla="*/ 156 w 496"/>
                <a:gd name="T5" fmla="*/ 198 h 240"/>
                <a:gd name="T6" fmla="*/ 496 w 496"/>
                <a:gd name="T7" fmla="*/ 43 h 240"/>
                <a:gd name="T8" fmla="*/ 319 w 496"/>
                <a:gd name="T9" fmla="*/ 27 h 240"/>
                <a:gd name="T10" fmla="*/ 0 w 496"/>
                <a:gd name="T11" fmla="*/ 162 h 240"/>
                <a:gd name="T12" fmla="*/ 86 w 496"/>
                <a:gd name="T13" fmla="*/ 240 h 240"/>
              </a:gdLst>
              <a:ahLst/>
              <a:cxnLst>
                <a:cxn ang="0">
                  <a:pos x="T0" y="T1"/>
                </a:cxn>
                <a:cxn ang="0">
                  <a:pos x="T2" y="T3"/>
                </a:cxn>
                <a:cxn ang="0">
                  <a:pos x="T4" y="T5"/>
                </a:cxn>
                <a:cxn ang="0">
                  <a:pos x="T6" y="T7"/>
                </a:cxn>
                <a:cxn ang="0">
                  <a:pos x="T8" y="T9"/>
                </a:cxn>
                <a:cxn ang="0">
                  <a:pos x="T10" y="T11"/>
                </a:cxn>
                <a:cxn ang="0">
                  <a:pos x="T12" y="T13"/>
                </a:cxn>
              </a:cxnLst>
              <a:rect l="0" t="0" r="r" b="b"/>
              <a:pathLst>
                <a:path w="496" h="240">
                  <a:moveTo>
                    <a:pt x="86" y="240"/>
                  </a:moveTo>
                  <a:cubicBezTo>
                    <a:pt x="90" y="236"/>
                    <a:pt x="96" y="232"/>
                    <a:pt x="100" y="230"/>
                  </a:cubicBezTo>
                  <a:cubicBezTo>
                    <a:pt x="156" y="198"/>
                    <a:pt x="156" y="198"/>
                    <a:pt x="156" y="198"/>
                  </a:cubicBezTo>
                  <a:cubicBezTo>
                    <a:pt x="236" y="150"/>
                    <a:pt x="407" y="85"/>
                    <a:pt x="496" y="43"/>
                  </a:cubicBezTo>
                  <a:cubicBezTo>
                    <a:pt x="440" y="2"/>
                    <a:pt x="382" y="0"/>
                    <a:pt x="319" y="27"/>
                  </a:cubicBezTo>
                  <a:cubicBezTo>
                    <a:pt x="244" y="59"/>
                    <a:pt x="74" y="119"/>
                    <a:pt x="0" y="162"/>
                  </a:cubicBezTo>
                  <a:cubicBezTo>
                    <a:pt x="32" y="182"/>
                    <a:pt x="61" y="210"/>
                    <a:pt x="86" y="24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63">
              <a:extLst>
                <a:ext uri="{FF2B5EF4-FFF2-40B4-BE49-F238E27FC236}">
                  <a16:creationId xmlns:a16="http://schemas.microsoft.com/office/drawing/2014/main" id="{AC7A1B4E-140D-401C-8D8B-D3DEAAA41F7C}"/>
                </a:ext>
              </a:extLst>
            </p:cNvPr>
            <p:cNvSpPr>
              <a:spLocks/>
            </p:cNvSpPr>
            <p:nvPr/>
          </p:nvSpPr>
          <p:spPr bwMode="auto">
            <a:xfrm>
              <a:off x="1058" y="802"/>
              <a:ext cx="60" cy="195"/>
            </a:xfrm>
            <a:custGeom>
              <a:avLst/>
              <a:gdLst>
                <a:gd name="T0" fmla="*/ 0 w 504"/>
                <a:gd name="T1" fmla="*/ 125 h 832"/>
                <a:gd name="T2" fmla="*/ 0 w 504"/>
                <a:gd name="T3" fmla="*/ 707 h 832"/>
                <a:gd name="T4" fmla="*/ 107 w 504"/>
                <a:gd name="T5" fmla="*/ 832 h 832"/>
                <a:gd name="T6" fmla="*/ 398 w 504"/>
                <a:gd name="T7" fmla="*/ 832 h 832"/>
                <a:gd name="T8" fmla="*/ 504 w 504"/>
                <a:gd name="T9" fmla="*/ 707 h 832"/>
                <a:gd name="T10" fmla="*/ 504 w 504"/>
                <a:gd name="T11" fmla="*/ 125 h 832"/>
                <a:gd name="T12" fmla="*/ 398 w 504"/>
                <a:gd name="T13" fmla="*/ 0 h 832"/>
                <a:gd name="T14" fmla="*/ 107 w 504"/>
                <a:gd name="T15" fmla="*/ 0 h 832"/>
                <a:gd name="T16" fmla="*/ 0 w 504"/>
                <a:gd name="T17" fmla="*/ 12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4" h="832">
                  <a:moveTo>
                    <a:pt x="0" y="125"/>
                  </a:moveTo>
                  <a:cubicBezTo>
                    <a:pt x="0" y="707"/>
                    <a:pt x="0" y="707"/>
                    <a:pt x="0" y="707"/>
                  </a:cubicBezTo>
                  <a:cubicBezTo>
                    <a:pt x="0" y="775"/>
                    <a:pt x="48" y="832"/>
                    <a:pt x="107" y="832"/>
                  </a:cubicBezTo>
                  <a:cubicBezTo>
                    <a:pt x="398" y="832"/>
                    <a:pt x="398" y="832"/>
                    <a:pt x="398" y="832"/>
                  </a:cubicBezTo>
                  <a:cubicBezTo>
                    <a:pt x="456" y="832"/>
                    <a:pt x="504" y="775"/>
                    <a:pt x="504" y="707"/>
                  </a:cubicBezTo>
                  <a:cubicBezTo>
                    <a:pt x="504" y="125"/>
                    <a:pt x="504" y="125"/>
                    <a:pt x="504" y="125"/>
                  </a:cubicBezTo>
                  <a:cubicBezTo>
                    <a:pt x="504" y="56"/>
                    <a:pt x="456" y="0"/>
                    <a:pt x="398" y="0"/>
                  </a:cubicBezTo>
                  <a:cubicBezTo>
                    <a:pt x="107" y="0"/>
                    <a:pt x="107" y="0"/>
                    <a:pt x="107" y="0"/>
                  </a:cubicBezTo>
                  <a:cubicBezTo>
                    <a:pt x="48" y="0"/>
                    <a:pt x="0" y="56"/>
                    <a:pt x="0" y="1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64">
              <a:extLst>
                <a:ext uri="{FF2B5EF4-FFF2-40B4-BE49-F238E27FC236}">
                  <a16:creationId xmlns:a16="http://schemas.microsoft.com/office/drawing/2014/main" id="{25E5B107-FE61-4A9E-8635-F7C63D7D8581}"/>
                </a:ext>
              </a:extLst>
            </p:cNvPr>
            <p:cNvSpPr>
              <a:spLocks/>
            </p:cNvSpPr>
            <p:nvPr/>
          </p:nvSpPr>
          <p:spPr bwMode="auto">
            <a:xfrm>
              <a:off x="896" y="734"/>
              <a:ext cx="62" cy="263"/>
            </a:xfrm>
            <a:custGeom>
              <a:avLst/>
              <a:gdLst>
                <a:gd name="T0" fmla="*/ 0 w 512"/>
                <a:gd name="T1" fmla="*/ 120 h 1112"/>
                <a:gd name="T2" fmla="*/ 0 w 512"/>
                <a:gd name="T3" fmla="*/ 993 h 1112"/>
                <a:gd name="T4" fmla="*/ 111 w 512"/>
                <a:gd name="T5" fmla="*/ 1112 h 1112"/>
                <a:gd name="T6" fmla="*/ 404 w 512"/>
                <a:gd name="T7" fmla="*/ 1112 h 1112"/>
                <a:gd name="T8" fmla="*/ 512 w 512"/>
                <a:gd name="T9" fmla="*/ 993 h 1112"/>
                <a:gd name="T10" fmla="*/ 512 w 512"/>
                <a:gd name="T11" fmla="*/ 120 h 1112"/>
                <a:gd name="T12" fmla="*/ 404 w 512"/>
                <a:gd name="T13" fmla="*/ 0 h 1112"/>
                <a:gd name="T14" fmla="*/ 111 w 512"/>
                <a:gd name="T15" fmla="*/ 0 h 1112"/>
                <a:gd name="T16" fmla="*/ 0 w 512"/>
                <a:gd name="T17" fmla="*/ 12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1112">
                  <a:moveTo>
                    <a:pt x="0" y="120"/>
                  </a:moveTo>
                  <a:cubicBezTo>
                    <a:pt x="0" y="993"/>
                    <a:pt x="0" y="993"/>
                    <a:pt x="0" y="993"/>
                  </a:cubicBezTo>
                  <a:cubicBezTo>
                    <a:pt x="0" y="1058"/>
                    <a:pt x="50" y="1112"/>
                    <a:pt x="111" y="1112"/>
                  </a:cubicBezTo>
                  <a:cubicBezTo>
                    <a:pt x="404" y="1112"/>
                    <a:pt x="404" y="1112"/>
                    <a:pt x="404" y="1112"/>
                  </a:cubicBezTo>
                  <a:cubicBezTo>
                    <a:pt x="465" y="1112"/>
                    <a:pt x="512" y="1058"/>
                    <a:pt x="512" y="993"/>
                  </a:cubicBezTo>
                  <a:cubicBezTo>
                    <a:pt x="512" y="120"/>
                    <a:pt x="512" y="120"/>
                    <a:pt x="512" y="120"/>
                  </a:cubicBezTo>
                  <a:cubicBezTo>
                    <a:pt x="512" y="55"/>
                    <a:pt x="465" y="0"/>
                    <a:pt x="404" y="0"/>
                  </a:cubicBezTo>
                  <a:cubicBezTo>
                    <a:pt x="111" y="0"/>
                    <a:pt x="111" y="0"/>
                    <a:pt x="111" y="0"/>
                  </a:cubicBezTo>
                  <a:cubicBezTo>
                    <a:pt x="50" y="0"/>
                    <a:pt x="0" y="55"/>
                    <a:pt x="0" y="12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65">
              <a:extLst>
                <a:ext uri="{FF2B5EF4-FFF2-40B4-BE49-F238E27FC236}">
                  <a16:creationId xmlns:a16="http://schemas.microsoft.com/office/drawing/2014/main" id="{62DAE456-28AE-4F8C-AF28-27704BB94C86}"/>
                </a:ext>
              </a:extLst>
            </p:cNvPr>
            <p:cNvSpPr>
              <a:spLocks/>
            </p:cNvSpPr>
            <p:nvPr/>
          </p:nvSpPr>
          <p:spPr bwMode="auto">
            <a:xfrm>
              <a:off x="977" y="616"/>
              <a:ext cx="61" cy="381"/>
            </a:xfrm>
            <a:custGeom>
              <a:avLst/>
              <a:gdLst>
                <a:gd name="T0" fmla="*/ 0 w 512"/>
                <a:gd name="T1" fmla="*/ 115 h 1608"/>
                <a:gd name="T2" fmla="*/ 0 w 512"/>
                <a:gd name="T3" fmla="*/ 1492 h 1608"/>
                <a:gd name="T4" fmla="*/ 109 w 512"/>
                <a:gd name="T5" fmla="*/ 1608 h 1608"/>
                <a:gd name="T6" fmla="*/ 404 w 512"/>
                <a:gd name="T7" fmla="*/ 1608 h 1608"/>
                <a:gd name="T8" fmla="*/ 512 w 512"/>
                <a:gd name="T9" fmla="*/ 1492 h 1608"/>
                <a:gd name="T10" fmla="*/ 512 w 512"/>
                <a:gd name="T11" fmla="*/ 115 h 1608"/>
                <a:gd name="T12" fmla="*/ 404 w 512"/>
                <a:gd name="T13" fmla="*/ 0 h 1608"/>
                <a:gd name="T14" fmla="*/ 109 w 512"/>
                <a:gd name="T15" fmla="*/ 0 h 1608"/>
                <a:gd name="T16" fmla="*/ 0 w 512"/>
                <a:gd name="T17" fmla="*/ 115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1608">
                  <a:moveTo>
                    <a:pt x="0" y="115"/>
                  </a:moveTo>
                  <a:cubicBezTo>
                    <a:pt x="0" y="1492"/>
                    <a:pt x="0" y="1492"/>
                    <a:pt x="0" y="1492"/>
                  </a:cubicBezTo>
                  <a:cubicBezTo>
                    <a:pt x="0" y="1556"/>
                    <a:pt x="48" y="1608"/>
                    <a:pt x="109" y="1608"/>
                  </a:cubicBezTo>
                  <a:cubicBezTo>
                    <a:pt x="404" y="1608"/>
                    <a:pt x="404" y="1608"/>
                    <a:pt x="404" y="1608"/>
                  </a:cubicBezTo>
                  <a:cubicBezTo>
                    <a:pt x="463" y="1608"/>
                    <a:pt x="512" y="1556"/>
                    <a:pt x="512" y="1492"/>
                  </a:cubicBezTo>
                  <a:cubicBezTo>
                    <a:pt x="512" y="115"/>
                    <a:pt x="512" y="115"/>
                    <a:pt x="512" y="115"/>
                  </a:cubicBezTo>
                  <a:cubicBezTo>
                    <a:pt x="512" y="51"/>
                    <a:pt x="463" y="0"/>
                    <a:pt x="404" y="0"/>
                  </a:cubicBezTo>
                  <a:cubicBezTo>
                    <a:pt x="109" y="0"/>
                    <a:pt x="109" y="0"/>
                    <a:pt x="109" y="0"/>
                  </a:cubicBezTo>
                  <a:cubicBezTo>
                    <a:pt x="48" y="0"/>
                    <a:pt x="0" y="51"/>
                    <a:pt x="0" y="11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0" name="Gruppieren 59">
            <a:extLst>
              <a:ext uri="{FF2B5EF4-FFF2-40B4-BE49-F238E27FC236}">
                <a16:creationId xmlns:a16="http://schemas.microsoft.com/office/drawing/2014/main" id="{2799C407-A106-4C67-B20D-59DFFE5C7030}"/>
              </a:ext>
            </a:extLst>
          </p:cNvPr>
          <p:cNvGrpSpPr/>
          <p:nvPr/>
        </p:nvGrpSpPr>
        <p:grpSpPr>
          <a:xfrm>
            <a:off x="6263524" y="1117763"/>
            <a:ext cx="663985" cy="621764"/>
            <a:chOff x="7791122" y="1011288"/>
            <a:chExt cx="978279" cy="916073"/>
          </a:xfrm>
          <a:solidFill>
            <a:srgbClr val="798BB3"/>
          </a:solidFill>
        </p:grpSpPr>
        <p:sp>
          <p:nvSpPr>
            <p:cNvPr id="24" name="Freeform 56">
              <a:extLst>
                <a:ext uri="{FF2B5EF4-FFF2-40B4-BE49-F238E27FC236}">
                  <a16:creationId xmlns:a16="http://schemas.microsoft.com/office/drawing/2014/main" id="{70197461-24DD-4A75-ACBA-C69279D3D94B}"/>
                </a:ext>
              </a:extLst>
            </p:cNvPr>
            <p:cNvSpPr>
              <a:spLocks/>
            </p:cNvSpPr>
            <p:nvPr/>
          </p:nvSpPr>
          <p:spPr bwMode="auto">
            <a:xfrm>
              <a:off x="7968864" y="1387136"/>
              <a:ext cx="282264" cy="252140"/>
            </a:xfrm>
            <a:custGeom>
              <a:avLst/>
              <a:gdLst>
                <a:gd name="T0" fmla="*/ 3861 w 4216"/>
                <a:gd name="T1" fmla="*/ 2512 h 3760"/>
                <a:gd name="T2" fmla="*/ 3645 w 4216"/>
                <a:gd name="T3" fmla="*/ 2589 h 3760"/>
                <a:gd name="T4" fmla="*/ 2858 w 4216"/>
                <a:gd name="T5" fmla="*/ 2073 h 3760"/>
                <a:gd name="T6" fmla="*/ 2883 w 4216"/>
                <a:gd name="T7" fmla="*/ 1881 h 3760"/>
                <a:gd name="T8" fmla="*/ 2781 w 4216"/>
                <a:gd name="T9" fmla="*/ 1546 h 3760"/>
                <a:gd name="T10" fmla="*/ 3645 w 4216"/>
                <a:gd name="T11" fmla="*/ 708 h 3760"/>
                <a:gd name="T12" fmla="*/ 3759 w 4216"/>
                <a:gd name="T13" fmla="*/ 735 h 3760"/>
                <a:gd name="T14" fmla="*/ 4127 w 4216"/>
                <a:gd name="T15" fmla="*/ 361 h 3760"/>
                <a:gd name="T16" fmla="*/ 3759 w 4216"/>
                <a:gd name="T17" fmla="*/ 0 h 3760"/>
                <a:gd name="T18" fmla="*/ 3403 w 4216"/>
                <a:gd name="T19" fmla="*/ 361 h 3760"/>
                <a:gd name="T20" fmla="*/ 3455 w 4216"/>
                <a:gd name="T21" fmla="*/ 541 h 3760"/>
                <a:gd name="T22" fmla="*/ 2592 w 4216"/>
                <a:gd name="T23" fmla="*/ 1378 h 3760"/>
                <a:gd name="T24" fmla="*/ 2311 w 4216"/>
                <a:gd name="T25" fmla="*/ 1301 h 3760"/>
                <a:gd name="T26" fmla="*/ 2045 w 4216"/>
                <a:gd name="T27" fmla="*/ 1365 h 3760"/>
                <a:gd name="T28" fmla="*/ 1386 w 4216"/>
                <a:gd name="T29" fmla="*/ 541 h 3760"/>
                <a:gd name="T30" fmla="*/ 1423 w 4216"/>
                <a:gd name="T31" fmla="*/ 361 h 3760"/>
                <a:gd name="T32" fmla="*/ 1067 w 4216"/>
                <a:gd name="T33" fmla="*/ 0 h 3760"/>
                <a:gd name="T34" fmla="*/ 712 w 4216"/>
                <a:gd name="T35" fmla="*/ 361 h 3760"/>
                <a:gd name="T36" fmla="*/ 1067 w 4216"/>
                <a:gd name="T37" fmla="*/ 735 h 3760"/>
                <a:gd name="T38" fmla="*/ 1182 w 4216"/>
                <a:gd name="T39" fmla="*/ 708 h 3760"/>
                <a:gd name="T40" fmla="*/ 1854 w 4216"/>
                <a:gd name="T41" fmla="*/ 1534 h 3760"/>
                <a:gd name="T42" fmla="*/ 1754 w 4216"/>
                <a:gd name="T43" fmla="*/ 1726 h 3760"/>
                <a:gd name="T44" fmla="*/ 687 w 4216"/>
                <a:gd name="T45" fmla="*/ 1726 h 3760"/>
                <a:gd name="T46" fmla="*/ 356 w 4216"/>
                <a:gd name="T47" fmla="*/ 1494 h 3760"/>
                <a:gd name="T48" fmla="*/ 0 w 4216"/>
                <a:gd name="T49" fmla="*/ 1854 h 3760"/>
                <a:gd name="T50" fmla="*/ 356 w 4216"/>
                <a:gd name="T51" fmla="*/ 2229 h 3760"/>
                <a:gd name="T52" fmla="*/ 687 w 4216"/>
                <a:gd name="T53" fmla="*/ 1983 h 3760"/>
                <a:gd name="T54" fmla="*/ 1739 w 4216"/>
                <a:gd name="T55" fmla="*/ 1983 h 3760"/>
                <a:gd name="T56" fmla="*/ 2033 w 4216"/>
                <a:gd name="T57" fmla="*/ 2395 h 3760"/>
                <a:gd name="T58" fmla="*/ 1881 w 4216"/>
                <a:gd name="T59" fmla="*/ 3028 h 3760"/>
                <a:gd name="T60" fmla="*/ 1537 w 4216"/>
                <a:gd name="T61" fmla="*/ 3388 h 3760"/>
                <a:gd name="T62" fmla="*/ 1893 w 4216"/>
                <a:gd name="T63" fmla="*/ 3760 h 3760"/>
                <a:gd name="T64" fmla="*/ 2249 w 4216"/>
                <a:gd name="T65" fmla="*/ 3388 h 3760"/>
                <a:gd name="T66" fmla="*/ 2122 w 4216"/>
                <a:gd name="T67" fmla="*/ 3117 h 3760"/>
                <a:gd name="T68" fmla="*/ 2274 w 4216"/>
                <a:gd name="T69" fmla="*/ 2460 h 3760"/>
                <a:gd name="T70" fmla="*/ 2311 w 4216"/>
                <a:gd name="T71" fmla="*/ 2473 h 3760"/>
                <a:gd name="T72" fmla="*/ 2719 w 4216"/>
                <a:gd name="T73" fmla="*/ 2293 h 3760"/>
                <a:gd name="T74" fmla="*/ 3505 w 4216"/>
                <a:gd name="T75" fmla="*/ 2807 h 3760"/>
                <a:gd name="T76" fmla="*/ 3493 w 4216"/>
                <a:gd name="T77" fmla="*/ 2872 h 3760"/>
                <a:gd name="T78" fmla="*/ 3861 w 4216"/>
                <a:gd name="T79" fmla="*/ 3246 h 3760"/>
                <a:gd name="T80" fmla="*/ 4216 w 4216"/>
                <a:gd name="T81" fmla="*/ 2872 h 3760"/>
                <a:gd name="T82" fmla="*/ 3861 w 4216"/>
                <a:gd name="T83" fmla="*/ 2512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6" h="3760">
                  <a:moveTo>
                    <a:pt x="3861" y="2512"/>
                  </a:moveTo>
                  <a:cubicBezTo>
                    <a:pt x="3771" y="2512"/>
                    <a:pt x="3696" y="2537"/>
                    <a:pt x="3645" y="2589"/>
                  </a:cubicBezTo>
                  <a:cubicBezTo>
                    <a:pt x="2858" y="2073"/>
                    <a:pt x="2858" y="2073"/>
                    <a:pt x="2858" y="2073"/>
                  </a:cubicBezTo>
                  <a:cubicBezTo>
                    <a:pt x="2871" y="2010"/>
                    <a:pt x="2883" y="1946"/>
                    <a:pt x="2883" y="1881"/>
                  </a:cubicBezTo>
                  <a:cubicBezTo>
                    <a:pt x="2883" y="1765"/>
                    <a:pt x="2846" y="1648"/>
                    <a:pt x="2781" y="1546"/>
                  </a:cubicBezTo>
                  <a:cubicBezTo>
                    <a:pt x="3645" y="708"/>
                    <a:pt x="3645" y="708"/>
                    <a:pt x="3645" y="708"/>
                  </a:cubicBezTo>
                  <a:cubicBezTo>
                    <a:pt x="3684" y="722"/>
                    <a:pt x="3721" y="735"/>
                    <a:pt x="3759" y="735"/>
                  </a:cubicBezTo>
                  <a:cubicBezTo>
                    <a:pt x="3963" y="735"/>
                    <a:pt x="4127" y="567"/>
                    <a:pt x="4127" y="361"/>
                  </a:cubicBezTo>
                  <a:cubicBezTo>
                    <a:pt x="4127" y="167"/>
                    <a:pt x="3963" y="0"/>
                    <a:pt x="3759" y="0"/>
                  </a:cubicBezTo>
                  <a:cubicBezTo>
                    <a:pt x="3570" y="0"/>
                    <a:pt x="3403" y="167"/>
                    <a:pt x="3403" y="361"/>
                  </a:cubicBezTo>
                  <a:cubicBezTo>
                    <a:pt x="3403" y="425"/>
                    <a:pt x="3416" y="490"/>
                    <a:pt x="3455" y="541"/>
                  </a:cubicBezTo>
                  <a:cubicBezTo>
                    <a:pt x="2592" y="1378"/>
                    <a:pt x="2592" y="1378"/>
                    <a:pt x="2592" y="1378"/>
                  </a:cubicBezTo>
                  <a:cubicBezTo>
                    <a:pt x="2515" y="1328"/>
                    <a:pt x="2413" y="1301"/>
                    <a:pt x="2311" y="1301"/>
                  </a:cubicBezTo>
                  <a:cubicBezTo>
                    <a:pt x="2209" y="1301"/>
                    <a:pt x="2122" y="1328"/>
                    <a:pt x="2045" y="1365"/>
                  </a:cubicBezTo>
                  <a:cubicBezTo>
                    <a:pt x="1386" y="541"/>
                    <a:pt x="1386" y="541"/>
                    <a:pt x="1386" y="541"/>
                  </a:cubicBezTo>
                  <a:cubicBezTo>
                    <a:pt x="1411" y="490"/>
                    <a:pt x="1423" y="425"/>
                    <a:pt x="1423" y="361"/>
                  </a:cubicBezTo>
                  <a:cubicBezTo>
                    <a:pt x="1423" y="167"/>
                    <a:pt x="1271" y="0"/>
                    <a:pt x="1067" y="0"/>
                  </a:cubicBezTo>
                  <a:cubicBezTo>
                    <a:pt x="864" y="0"/>
                    <a:pt x="712" y="167"/>
                    <a:pt x="712" y="361"/>
                  </a:cubicBezTo>
                  <a:cubicBezTo>
                    <a:pt x="712" y="567"/>
                    <a:pt x="864" y="735"/>
                    <a:pt x="1067" y="735"/>
                  </a:cubicBezTo>
                  <a:cubicBezTo>
                    <a:pt x="1105" y="735"/>
                    <a:pt x="1144" y="722"/>
                    <a:pt x="1182" y="708"/>
                  </a:cubicBezTo>
                  <a:cubicBezTo>
                    <a:pt x="1854" y="1534"/>
                    <a:pt x="1854" y="1534"/>
                    <a:pt x="1854" y="1534"/>
                  </a:cubicBezTo>
                  <a:cubicBezTo>
                    <a:pt x="1804" y="1584"/>
                    <a:pt x="1779" y="1661"/>
                    <a:pt x="1754" y="1726"/>
                  </a:cubicBezTo>
                  <a:cubicBezTo>
                    <a:pt x="687" y="1726"/>
                    <a:pt x="687" y="1726"/>
                    <a:pt x="687" y="1726"/>
                  </a:cubicBezTo>
                  <a:cubicBezTo>
                    <a:pt x="635" y="1584"/>
                    <a:pt x="508" y="1494"/>
                    <a:pt x="356" y="1494"/>
                  </a:cubicBezTo>
                  <a:cubicBezTo>
                    <a:pt x="152" y="1494"/>
                    <a:pt x="0" y="1661"/>
                    <a:pt x="0" y="1854"/>
                  </a:cubicBezTo>
                  <a:cubicBezTo>
                    <a:pt x="0" y="2060"/>
                    <a:pt x="152" y="2229"/>
                    <a:pt x="356" y="2229"/>
                  </a:cubicBezTo>
                  <a:cubicBezTo>
                    <a:pt x="508" y="2229"/>
                    <a:pt x="635" y="2125"/>
                    <a:pt x="687" y="1983"/>
                  </a:cubicBezTo>
                  <a:cubicBezTo>
                    <a:pt x="1739" y="1983"/>
                    <a:pt x="1739" y="1983"/>
                    <a:pt x="1739" y="1983"/>
                  </a:cubicBezTo>
                  <a:cubicBezTo>
                    <a:pt x="1779" y="2164"/>
                    <a:pt x="1881" y="2306"/>
                    <a:pt x="2033" y="2395"/>
                  </a:cubicBezTo>
                  <a:cubicBezTo>
                    <a:pt x="1881" y="3028"/>
                    <a:pt x="1881" y="3028"/>
                    <a:pt x="1881" y="3028"/>
                  </a:cubicBezTo>
                  <a:cubicBezTo>
                    <a:pt x="1689" y="3028"/>
                    <a:pt x="1537" y="3194"/>
                    <a:pt x="1537" y="3388"/>
                  </a:cubicBezTo>
                  <a:cubicBezTo>
                    <a:pt x="1537" y="3594"/>
                    <a:pt x="1689" y="3760"/>
                    <a:pt x="1893" y="3760"/>
                  </a:cubicBezTo>
                  <a:cubicBezTo>
                    <a:pt x="2095" y="3760"/>
                    <a:pt x="2249" y="3594"/>
                    <a:pt x="2249" y="3388"/>
                  </a:cubicBezTo>
                  <a:cubicBezTo>
                    <a:pt x="2249" y="3284"/>
                    <a:pt x="2197" y="3182"/>
                    <a:pt x="2122" y="3117"/>
                  </a:cubicBezTo>
                  <a:cubicBezTo>
                    <a:pt x="2274" y="2460"/>
                    <a:pt x="2274" y="2460"/>
                    <a:pt x="2274" y="2460"/>
                  </a:cubicBezTo>
                  <a:cubicBezTo>
                    <a:pt x="2286" y="2460"/>
                    <a:pt x="2299" y="2473"/>
                    <a:pt x="2311" y="2473"/>
                  </a:cubicBezTo>
                  <a:cubicBezTo>
                    <a:pt x="2478" y="2473"/>
                    <a:pt x="2617" y="2395"/>
                    <a:pt x="2719" y="2293"/>
                  </a:cubicBezTo>
                  <a:cubicBezTo>
                    <a:pt x="3505" y="2807"/>
                    <a:pt x="3505" y="2807"/>
                    <a:pt x="3505" y="2807"/>
                  </a:cubicBezTo>
                  <a:cubicBezTo>
                    <a:pt x="3505" y="2834"/>
                    <a:pt x="3493" y="2859"/>
                    <a:pt x="3493" y="2872"/>
                  </a:cubicBezTo>
                  <a:cubicBezTo>
                    <a:pt x="3493" y="3078"/>
                    <a:pt x="3657" y="3246"/>
                    <a:pt x="3861" y="3246"/>
                  </a:cubicBezTo>
                  <a:cubicBezTo>
                    <a:pt x="4052" y="3246"/>
                    <a:pt x="4216" y="3078"/>
                    <a:pt x="4216" y="2872"/>
                  </a:cubicBezTo>
                  <a:cubicBezTo>
                    <a:pt x="4216" y="2679"/>
                    <a:pt x="4052" y="2512"/>
                    <a:pt x="3861" y="2512"/>
                  </a:cubicBezTo>
                </a:path>
              </a:pathLst>
            </a:custGeom>
            <a:grp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Freeform 56">
              <a:extLst>
                <a:ext uri="{FF2B5EF4-FFF2-40B4-BE49-F238E27FC236}">
                  <a16:creationId xmlns:a16="http://schemas.microsoft.com/office/drawing/2014/main" id="{36B79D7B-55F2-4F0D-8012-8F85A27AE0EB}"/>
                </a:ext>
              </a:extLst>
            </p:cNvPr>
            <p:cNvSpPr>
              <a:spLocks/>
            </p:cNvSpPr>
            <p:nvPr/>
          </p:nvSpPr>
          <p:spPr bwMode="auto">
            <a:xfrm>
              <a:off x="8096241" y="1184720"/>
              <a:ext cx="282264" cy="252140"/>
            </a:xfrm>
            <a:custGeom>
              <a:avLst/>
              <a:gdLst>
                <a:gd name="T0" fmla="*/ 3861 w 4216"/>
                <a:gd name="T1" fmla="*/ 2512 h 3760"/>
                <a:gd name="T2" fmla="*/ 3645 w 4216"/>
                <a:gd name="T3" fmla="*/ 2589 h 3760"/>
                <a:gd name="T4" fmla="*/ 2858 w 4216"/>
                <a:gd name="T5" fmla="*/ 2073 h 3760"/>
                <a:gd name="T6" fmla="*/ 2883 w 4216"/>
                <a:gd name="T7" fmla="*/ 1881 h 3760"/>
                <a:gd name="T8" fmla="*/ 2781 w 4216"/>
                <a:gd name="T9" fmla="*/ 1546 h 3760"/>
                <a:gd name="T10" fmla="*/ 3645 w 4216"/>
                <a:gd name="T11" fmla="*/ 708 h 3760"/>
                <a:gd name="T12" fmla="*/ 3759 w 4216"/>
                <a:gd name="T13" fmla="*/ 735 h 3760"/>
                <a:gd name="T14" fmla="*/ 4127 w 4216"/>
                <a:gd name="T15" fmla="*/ 361 h 3760"/>
                <a:gd name="T16" fmla="*/ 3759 w 4216"/>
                <a:gd name="T17" fmla="*/ 0 h 3760"/>
                <a:gd name="T18" fmla="*/ 3403 w 4216"/>
                <a:gd name="T19" fmla="*/ 361 h 3760"/>
                <a:gd name="T20" fmla="*/ 3455 w 4216"/>
                <a:gd name="T21" fmla="*/ 541 h 3760"/>
                <a:gd name="T22" fmla="*/ 2592 w 4216"/>
                <a:gd name="T23" fmla="*/ 1378 h 3760"/>
                <a:gd name="T24" fmla="*/ 2311 w 4216"/>
                <a:gd name="T25" fmla="*/ 1301 h 3760"/>
                <a:gd name="T26" fmla="*/ 2045 w 4216"/>
                <a:gd name="T27" fmla="*/ 1365 h 3760"/>
                <a:gd name="T28" fmla="*/ 1386 w 4216"/>
                <a:gd name="T29" fmla="*/ 541 h 3760"/>
                <a:gd name="T30" fmla="*/ 1423 w 4216"/>
                <a:gd name="T31" fmla="*/ 361 h 3760"/>
                <a:gd name="T32" fmla="*/ 1067 w 4216"/>
                <a:gd name="T33" fmla="*/ 0 h 3760"/>
                <a:gd name="T34" fmla="*/ 712 w 4216"/>
                <a:gd name="T35" fmla="*/ 361 h 3760"/>
                <a:gd name="T36" fmla="*/ 1067 w 4216"/>
                <a:gd name="T37" fmla="*/ 735 h 3760"/>
                <a:gd name="T38" fmla="*/ 1182 w 4216"/>
                <a:gd name="T39" fmla="*/ 708 h 3760"/>
                <a:gd name="T40" fmla="*/ 1854 w 4216"/>
                <a:gd name="T41" fmla="*/ 1534 h 3760"/>
                <a:gd name="T42" fmla="*/ 1754 w 4216"/>
                <a:gd name="T43" fmla="*/ 1726 h 3760"/>
                <a:gd name="T44" fmla="*/ 687 w 4216"/>
                <a:gd name="T45" fmla="*/ 1726 h 3760"/>
                <a:gd name="T46" fmla="*/ 356 w 4216"/>
                <a:gd name="T47" fmla="*/ 1494 h 3760"/>
                <a:gd name="T48" fmla="*/ 0 w 4216"/>
                <a:gd name="T49" fmla="*/ 1854 h 3760"/>
                <a:gd name="T50" fmla="*/ 356 w 4216"/>
                <a:gd name="T51" fmla="*/ 2229 h 3760"/>
                <a:gd name="T52" fmla="*/ 687 w 4216"/>
                <a:gd name="T53" fmla="*/ 1983 h 3760"/>
                <a:gd name="T54" fmla="*/ 1739 w 4216"/>
                <a:gd name="T55" fmla="*/ 1983 h 3760"/>
                <a:gd name="T56" fmla="*/ 2033 w 4216"/>
                <a:gd name="T57" fmla="*/ 2395 h 3760"/>
                <a:gd name="T58" fmla="*/ 1881 w 4216"/>
                <a:gd name="T59" fmla="*/ 3028 h 3760"/>
                <a:gd name="T60" fmla="*/ 1537 w 4216"/>
                <a:gd name="T61" fmla="*/ 3388 h 3760"/>
                <a:gd name="T62" fmla="*/ 1893 w 4216"/>
                <a:gd name="T63" fmla="*/ 3760 h 3760"/>
                <a:gd name="T64" fmla="*/ 2249 w 4216"/>
                <a:gd name="T65" fmla="*/ 3388 h 3760"/>
                <a:gd name="T66" fmla="*/ 2122 w 4216"/>
                <a:gd name="T67" fmla="*/ 3117 h 3760"/>
                <a:gd name="T68" fmla="*/ 2274 w 4216"/>
                <a:gd name="T69" fmla="*/ 2460 h 3760"/>
                <a:gd name="T70" fmla="*/ 2311 w 4216"/>
                <a:gd name="T71" fmla="*/ 2473 h 3760"/>
                <a:gd name="T72" fmla="*/ 2719 w 4216"/>
                <a:gd name="T73" fmla="*/ 2293 h 3760"/>
                <a:gd name="T74" fmla="*/ 3505 w 4216"/>
                <a:gd name="T75" fmla="*/ 2807 h 3760"/>
                <a:gd name="T76" fmla="*/ 3493 w 4216"/>
                <a:gd name="T77" fmla="*/ 2872 h 3760"/>
                <a:gd name="T78" fmla="*/ 3861 w 4216"/>
                <a:gd name="T79" fmla="*/ 3246 h 3760"/>
                <a:gd name="T80" fmla="*/ 4216 w 4216"/>
                <a:gd name="T81" fmla="*/ 2872 h 3760"/>
                <a:gd name="T82" fmla="*/ 3861 w 4216"/>
                <a:gd name="T83" fmla="*/ 2512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6" h="3760">
                  <a:moveTo>
                    <a:pt x="3861" y="2512"/>
                  </a:moveTo>
                  <a:cubicBezTo>
                    <a:pt x="3771" y="2512"/>
                    <a:pt x="3696" y="2537"/>
                    <a:pt x="3645" y="2589"/>
                  </a:cubicBezTo>
                  <a:cubicBezTo>
                    <a:pt x="2858" y="2073"/>
                    <a:pt x="2858" y="2073"/>
                    <a:pt x="2858" y="2073"/>
                  </a:cubicBezTo>
                  <a:cubicBezTo>
                    <a:pt x="2871" y="2010"/>
                    <a:pt x="2883" y="1946"/>
                    <a:pt x="2883" y="1881"/>
                  </a:cubicBezTo>
                  <a:cubicBezTo>
                    <a:pt x="2883" y="1765"/>
                    <a:pt x="2846" y="1648"/>
                    <a:pt x="2781" y="1546"/>
                  </a:cubicBezTo>
                  <a:cubicBezTo>
                    <a:pt x="3645" y="708"/>
                    <a:pt x="3645" y="708"/>
                    <a:pt x="3645" y="708"/>
                  </a:cubicBezTo>
                  <a:cubicBezTo>
                    <a:pt x="3684" y="722"/>
                    <a:pt x="3721" y="735"/>
                    <a:pt x="3759" y="735"/>
                  </a:cubicBezTo>
                  <a:cubicBezTo>
                    <a:pt x="3963" y="735"/>
                    <a:pt x="4127" y="567"/>
                    <a:pt x="4127" y="361"/>
                  </a:cubicBezTo>
                  <a:cubicBezTo>
                    <a:pt x="4127" y="167"/>
                    <a:pt x="3963" y="0"/>
                    <a:pt x="3759" y="0"/>
                  </a:cubicBezTo>
                  <a:cubicBezTo>
                    <a:pt x="3570" y="0"/>
                    <a:pt x="3403" y="167"/>
                    <a:pt x="3403" y="361"/>
                  </a:cubicBezTo>
                  <a:cubicBezTo>
                    <a:pt x="3403" y="425"/>
                    <a:pt x="3416" y="490"/>
                    <a:pt x="3455" y="541"/>
                  </a:cubicBezTo>
                  <a:cubicBezTo>
                    <a:pt x="2592" y="1378"/>
                    <a:pt x="2592" y="1378"/>
                    <a:pt x="2592" y="1378"/>
                  </a:cubicBezTo>
                  <a:cubicBezTo>
                    <a:pt x="2515" y="1328"/>
                    <a:pt x="2413" y="1301"/>
                    <a:pt x="2311" y="1301"/>
                  </a:cubicBezTo>
                  <a:cubicBezTo>
                    <a:pt x="2209" y="1301"/>
                    <a:pt x="2122" y="1328"/>
                    <a:pt x="2045" y="1365"/>
                  </a:cubicBezTo>
                  <a:cubicBezTo>
                    <a:pt x="1386" y="541"/>
                    <a:pt x="1386" y="541"/>
                    <a:pt x="1386" y="541"/>
                  </a:cubicBezTo>
                  <a:cubicBezTo>
                    <a:pt x="1411" y="490"/>
                    <a:pt x="1423" y="425"/>
                    <a:pt x="1423" y="361"/>
                  </a:cubicBezTo>
                  <a:cubicBezTo>
                    <a:pt x="1423" y="167"/>
                    <a:pt x="1271" y="0"/>
                    <a:pt x="1067" y="0"/>
                  </a:cubicBezTo>
                  <a:cubicBezTo>
                    <a:pt x="864" y="0"/>
                    <a:pt x="712" y="167"/>
                    <a:pt x="712" y="361"/>
                  </a:cubicBezTo>
                  <a:cubicBezTo>
                    <a:pt x="712" y="567"/>
                    <a:pt x="864" y="735"/>
                    <a:pt x="1067" y="735"/>
                  </a:cubicBezTo>
                  <a:cubicBezTo>
                    <a:pt x="1105" y="735"/>
                    <a:pt x="1144" y="722"/>
                    <a:pt x="1182" y="708"/>
                  </a:cubicBezTo>
                  <a:cubicBezTo>
                    <a:pt x="1854" y="1534"/>
                    <a:pt x="1854" y="1534"/>
                    <a:pt x="1854" y="1534"/>
                  </a:cubicBezTo>
                  <a:cubicBezTo>
                    <a:pt x="1804" y="1584"/>
                    <a:pt x="1779" y="1661"/>
                    <a:pt x="1754" y="1726"/>
                  </a:cubicBezTo>
                  <a:cubicBezTo>
                    <a:pt x="687" y="1726"/>
                    <a:pt x="687" y="1726"/>
                    <a:pt x="687" y="1726"/>
                  </a:cubicBezTo>
                  <a:cubicBezTo>
                    <a:pt x="635" y="1584"/>
                    <a:pt x="508" y="1494"/>
                    <a:pt x="356" y="1494"/>
                  </a:cubicBezTo>
                  <a:cubicBezTo>
                    <a:pt x="152" y="1494"/>
                    <a:pt x="0" y="1661"/>
                    <a:pt x="0" y="1854"/>
                  </a:cubicBezTo>
                  <a:cubicBezTo>
                    <a:pt x="0" y="2060"/>
                    <a:pt x="152" y="2229"/>
                    <a:pt x="356" y="2229"/>
                  </a:cubicBezTo>
                  <a:cubicBezTo>
                    <a:pt x="508" y="2229"/>
                    <a:pt x="635" y="2125"/>
                    <a:pt x="687" y="1983"/>
                  </a:cubicBezTo>
                  <a:cubicBezTo>
                    <a:pt x="1739" y="1983"/>
                    <a:pt x="1739" y="1983"/>
                    <a:pt x="1739" y="1983"/>
                  </a:cubicBezTo>
                  <a:cubicBezTo>
                    <a:pt x="1779" y="2164"/>
                    <a:pt x="1881" y="2306"/>
                    <a:pt x="2033" y="2395"/>
                  </a:cubicBezTo>
                  <a:cubicBezTo>
                    <a:pt x="1881" y="3028"/>
                    <a:pt x="1881" y="3028"/>
                    <a:pt x="1881" y="3028"/>
                  </a:cubicBezTo>
                  <a:cubicBezTo>
                    <a:pt x="1689" y="3028"/>
                    <a:pt x="1537" y="3194"/>
                    <a:pt x="1537" y="3388"/>
                  </a:cubicBezTo>
                  <a:cubicBezTo>
                    <a:pt x="1537" y="3594"/>
                    <a:pt x="1689" y="3760"/>
                    <a:pt x="1893" y="3760"/>
                  </a:cubicBezTo>
                  <a:cubicBezTo>
                    <a:pt x="2095" y="3760"/>
                    <a:pt x="2249" y="3594"/>
                    <a:pt x="2249" y="3388"/>
                  </a:cubicBezTo>
                  <a:cubicBezTo>
                    <a:pt x="2249" y="3284"/>
                    <a:pt x="2197" y="3182"/>
                    <a:pt x="2122" y="3117"/>
                  </a:cubicBezTo>
                  <a:cubicBezTo>
                    <a:pt x="2274" y="2460"/>
                    <a:pt x="2274" y="2460"/>
                    <a:pt x="2274" y="2460"/>
                  </a:cubicBezTo>
                  <a:cubicBezTo>
                    <a:pt x="2286" y="2460"/>
                    <a:pt x="2299" y="2473"/>
                    <a:pt x="2311" y="2473"/>
                  </a:cubicBezTo>
                  <a:cubicBezTo>
                    <a:pt x="2478" y="2473"/>
                    <a:pt x="2617" y="2395"/>
                    <a:pt x="2719" y="2293"/>
                  </a:cubicBezTo>
                  <a:cubicBezTo>
                    <a:pt x="3505" y="2807"/>
                    <a:pt x="3505" y="2807"/>
                    <a:pt x="3505" y="2807"/>
                  </a:cubicBezTo>
                  <a:cubicBezTo>
                    <a:pt x="3505" y="2834"/>
                    <a:pt x="3493" y="2859"/>
                    <a:pt x="3493" y="2872"/>
                  </a:cubicBezTo>
                  <a:cubicBezTo>
                    <a:pt x="3493" y="3078"/>
                    <a:pt x="3657" y="3246"/>
                    <a:pt x="3861" y="3246"/>
                  </a:cubicBezTo>
                  <a:cubicBezTo>
                    <a:pt x="4052" y="3246"/>
                    <a:pt x="4216" y="3078"/>
                    <a:pt x="4216" y="2872"/>
                  </a:cubicBezTo>
                  <a:cubicBezTo>
                    <a:pt x="4216" y="2679"/>
                    <a:pt x="4052" y="2512"/>
                    <a:pt x="3861" y="2512"/>
                  </a:cubicBezTo>
                </a:path>
              </a:pathLst>
            </a:custGeom>
            <a:grp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Freeform 56">
              <a:extLst>
                <a:ext uri="{FF2B5EF4-FFF2-40B4-BE49-F238E27FC236}">
                  <a16:creationId xmlns:a16="http://schemas.microsoft.com/office/drawing/2014/main" id="{07CB3CB0-B346-4ADD-A3B4-295310DB5AFF}"/>
                </a:ext>
              </a:extLst>
            </p:cNvPr>
            <p:cNvSpPr>
              <a:spLocks/>
            </p:cNvSpPr>
            <p:nvPr/>
          </p:nvSpPr>
          <p:spPr bwMode="auto">
            <a:xfrm>
              <a:off x="8285234" y="1353177"/>
              <a:ext cx="282264" cy="252140"/>
            </a:xfrm>
            <a:custGeom>
              <a:avLst/>
              <a:gdLst>
                <a:gd name="T0" fmla="*/ 3861 w 4216"/>
                <a:gd name="T1" fmla="*/ 2512 h 3760"/>
                <a:gd name="T2" fmla="*/ 3645 w 4216"/>
                <a:gd name="T3" fmla="*/ 2589 h 3760"/>
                <a:gd name="T4" fmla="*/ 2858 w 4216"/>
                <a:gd name="T5" fmla="*/ 2073 h 3760"/>
                <a:gd name="T6" fmla="*/ 2883 w 4216"/>
                <a:gd name="T7" fmla="*/ 1881 h 3760"/>
                <a:gd name="T8" fmla="*/ 2781 w 4216"/>
                <a:gd name="T9" fmla="*/ 1546 h 3760"/>
                <a:gd name="T10" fmla="*/ 3645 w 4216"/>
                <a:gd name="T11" fmla="*/ 708 h 3760"/>
                <a:gd name="T12" fmla="*/ 3759 w 4216"/>
                <a:gd name="T13" fmla="*/ 735 h 3760"/>
                <a:gd name="T14" fmla="*/ 4127 w 4216"/>
                <a:gd name="T15" fmla="*/ 361 h 3760"/>
                <a:gd name="T16" fmla="*/ 3759 w 4216"/>
                <a:gd name="T17" fmla="*/ 0 h 3760"/>
                <a:gd name="T18" fmla="*/ 3403 w 4216"/>
                <a:gd name="T19" fmla="*/ 361 h 3760"/>
                <a:gd name="T20" fmla="*/ 3455 w 4216"/>
                <a:gd name="T21" fmla="*/ 541 h 3760"/>
                <a:gd name="T22" fmla="*/ 2592 w 4216"/>
                <a:gd name="T23" fmla="*/ 1378 h 3760"/>
                <a:gd name="T24" fmla="*/ 2311 w 4216"/>
                <a:gd name="T25" fmla="*/ 1301 h 3760"/>
                <a:gd name="T26" fmla="*/ 2045 w 4216"/>
                <a:gd name="T27" fmla="*/ 1365 h 3760"/>
                <a:gd name="T28" fmla="*/ 1386 w 4216"/>
                <a:gd name="T29" fmla="*/ 541 h 3760"/>
                <a:gd name="T30" fmla="*/ 1423 w 4216"/>
                <a:gd name="T31" fmla="*/ 361 h 3760"/>
                <a:gd name="T32" fmla="*/ 1067 w 4216"/>
                <a:gd name="T33" fmla="*/ 0 h 3760"/>
                <a:gd name="T34" fmla="*/ 712 w 4216"/>
                <a:gd name="T35" fmla="*/ 361 h 3760"/>
                <a:gd name="T36" fmla="*/ 1067 w 4216"/>
                <a:gd name="T37" fmla="*/ 735 h 3760"/>
                <a:gd name="T38" fmla="*/ 1182 w 4216"/>
                <a:gd name="T39" fmla="*/ 708 h 3760"/>
                <a:gd name="T40" fmla="*/ 1854 w 4216"/>
                <a:gd name="T41" fmla="*/ 1534 h 3760"/>
                <a:gd name="T42" fmla="*/ 1754 w 4216"/>
                <a:gd name="T43" fmla="*/ 1726 h 3760"/>
                <a:gd name="T44" fmla="*/ 687 w 4216"/>
                <a:gd name="T45" fmla="*/ 1726 h 3760"/>
                <a:gd name="T46" fmla="*/ 356 w 4216"/>
                <a:gd name="T47" fmla="*/ 1494 h 3760"/>
                <a:gd name="T48" fmla="*/ 0 w 4216"/>
                <a:gd name="T49" fmla="*/ 1854 h 3760"/>
                <a:gd name="T50" fmla="*/ 356 w 4216"/>
                <a:gd name="T51" fmla="*/ 2229 h 3760"/>
                <a:gd name="T52" fmla="*/ 687 w 4216"/>
                <a:gd name="T53" fmla="*/ 1983 h 3760"/>
                <a:gd name="T54" fmla="*/ 1739 w 4216"/>
                <a:gd name="T55" fmla="*/ 1983 h 3760"/>
                <a:gd name="T56" fmla="*/ 2033 w 4216"/>
                <a:gd name="T57" fmla="*/ 2395 h 3760"/>
                <a:gd name="T58" fmla="*/ 1881 w 4216"/>
                <a:gd name="T59" fmla="*/ 3028 h 3760"/>
                <a:gd name="T60" fmla="*/ 1537 w 4216"/>
                <a:gd name="T61" fmla="*/ 3388 h 3760"/>
                <a:gd name="T62" fmla="*/ 1893 w 4216"/>
                <a:gd name="T63" fmla="*/ 3760 h 3760"/>
                <a:gd name="T64" fmla="*/ 2249 w 4216"/>
                <a:gd name="T65" fmla="*/ 3388 h 3760"/>
                <a:gd name="T66" fmla="*/ 2122 w 4216"/>
                <a:gd name="T67" fmla="*/ 3117 h 3760"/>
                <a:gd name="T68" fmla="*/ 2274 w 4216"/>
                <a:gd name="T69" fmla="*/ 2460 h 3760"/>
                <a:gd name="T70" fmla="*/ 2311 w 4216"/>
                <a:gd name="T71" fmla="*/ 2473 h 3760"/>
                <a:gd name="T72" fmla="*/ 2719 w 4216"/>
                <a:gd name="T73" fmla="*/ 2293 h 3760"/>
                <a:gd name="T74" fmla="*/ 3505 w 4216"/>
                <a:gd name="T75" fmla="*/ 2807 h 3760"/>
                <a:gd name="T76" fmla="*/ 3493 w 4216"/>
                <a:gd name="T77" fmla="*/ 2872 h 3760"/>
                <a:gd name="T78" fmla="*/ 3861 w 4216"/>
                <a:gd name="T79" fmla="*/ 3246 h 3760"/>
                <a:gd name="T80" fmla="*/ 4216 w 4216"/>
                <a:gd name="T81" fmla="*/ 2872 h 3760"/>
                <a:gd name="T82" fmla="*/ 3861 w 4216"/>
                <a:gd name="T83" fmla="*/ 2512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6" h="3760">
                  <a:moveTo>
                    <a:pt x="3861" y="2512"/>
                  </a:moveTo>
                  <a:cubicBezTo>
                    <a:pt x="3771" y="2512"/>
                    <a:pt x="3696" y="2537"/>
                    <a:pt x="3645" y="2589"/>
                  </a:cubicBezTo>
                  <a:cubicBezTo>
                    <a:pt x="2858" y="2073"/>
                    <a:pt x="2858" y="2073"/>
                    <a:pt x="2858" y="2073"/>
                  </a:cubicBezTo>
                  <a:cubicBezTo>
                    <a:pt x="2871" y="2010"/>
                    <a:pt x="2883" y="1946"/>
                    <a:pt x="2883" y="1881"/>
                  </a:cubicBezTo>
                  <a:cubicBezTo>
                    <a:pt x="2883" y="1765"/>
                    <a:pt x="2846" y="1648"/>
                    <a:pt x="2781" y="1546"/>
                  </a:cubicBezTo>
                  <a:cubicBezTo>
                    <a:pt x="3645" y="708"/>
                    <a:pt x="3645" y="708"/>
                    <a:pt x="3645" y="708"/>
                  </a:cubicBezTo>
                  <a:cubicBezTo>
                    <a:pt x="3684" y="722"/>
                    <a:pt x="3721" y="735"/>
                    <a:pt x="3759" y="735"/>
                  </a:cubicBezTo>
                  <a:cubicBezTo>
                    <a:pt x="3963" y="735"/>
                    <a:pt x="4127" y="567"/>
                    <a:pt x="4127" y="361"/>
                  </a:cubicBezTo>
                  <a:cubicBezTo>
                    <a:pt x="4127" y="167"/>
                    <a:pt x="3963" y="0"/>
                    <a:pt x="3759" y="0"/>
                  </a:cubicBezTo>
                  <a:cubicBezTo>
                    <a:pt x="3570" y="0"/>
                    <a:pt x="3403" y="167"/>
                    <a:pt x="3403" y="361"/>
                  </a:cubicBezTo>
                  <a:cubicBezTo>
                    <a:pt x="3403" y="425"/>
                    <a:pt x="3416" y="490"/>
                    <a:pt x="3455" y="541"/>
                  </a:cubicBezTo>
                  <a:cubicBezTo>
                    <a:pt x="2592" y="1378"/>
                    <a:pt x="2592" y="1378"/>
                    <a:pt x="2592" y="1378"/>
                  </a:cubicBezTo>
                  <a:cubicBezTo>
                    <a:pt x="2515" y="1328"/>
                    <a:pt x="2413" y="1301"/>
                    <a:pt x="2311" y="1301"/>
                  </a:cubicBezTo>
                  <a:cubicBezTo>
                    <a:pt x="2209" y="1301"/>
                    <a:pt x="2122" y="1328"/>
                    <a:pt x="2045" y="1365"/>
                  </a:cubicBezTo>
                  <a:cubicBezTo>
                    <a:pt x="1386" y="541"/>
                    <a:pt x="1386" y="541"/>
                    <a:pt x="1386" y="541"/>
                  </a:cubicBezTo>
                  <a:cubicBezTo>
                    <a:pt x="1411" y="490"/>
                    <a:pt x="1423" y="425"/>
                    <a:pt x="1423" y="361"/>
                  </a:cubicBezTo>
                  <a:cubicBezTo>
                    <a:pt x="1423" y="167"/>
                    <a:pt x="1271" y="0"/>
                    <a:pt x="1067" y="0"/>
                  </a:cubicBezTo>
                  <a:cubicBezTo>
                    <a:pt x="864" y="0"/>
                    <a:pt x="712" y="167"/>
                    <a:pt x="712" y="361"/>
                  </a:cubicBezTo>
                  <a:cubicBezTo>
                    <a:pt x="712" y="567"/>
                    <a:pt x="864" y="735"/>
                    <a:pt x="1067" y="735"/>
                  </a:cubicBezTo>
                  <a:cubicBezTo>
                    <a:pt x="1105" y="735"/>
                    <a:pt x="1144" y="722"/>
                    <a:pt x="1182" y="708"/>
                  </a:cubicBezTo>
                  <a:cubicBezTo>
                    <a:pt x="1854" y="1534"/>
                    <a:pt x="1854" y="1534"/>
                    <a:pt x="1854" y="1534"/>
                  </a:cubicBezTo>
                  <a:cubicBezTo>
                    <a:pt x="1804" y="1584"/>
                    <a:pt x="1779" y="1661"/>
                    <a:pt x="1754" y="1726"/>
                  </a:cubicBezTo>
                  <a:cubicBezTo>
                    <a:pt x="687" y="1726"/>
                    <a:pt x="687" y="1726"/>
                    <a:pt x="687" y="1726"/>
                  </a:cubicBezTo>
                  <a:cubicBezTo>
                    <a:pt x="635" y="1584"/>
                    <a:pt x="508" y="1494"/>
                    <a:pt x="356" y="1494"/>
                  </a:cubicBezTo>
                  <a:cubicBezTo>
                    <a:pt x="152" y="1494"/>
                    <a:pt x="0" y="1661"/>
                    <a:pt x="0" y="1854"/>
                  </a:cubicBezTo>
                  <a:cubicBezTo>
                    <a:pt x="0" y="2060"/>
                    <a:pt x="152" y="2229"/>
                    <a:pt x="356" y="2229"/>
                  </a:cubicBezTo>
                  <a:cubicBezTo>
                    <a:pt x="508" y="2229"/>
                    <a:pt x="635" y="2125"/>
                    <a:pt x="687" y="1983"/>
                  </a:cubicBezTo>
                  <a:cubicBezTo>
                    <a:pt x="1739" y="1983"/>
                    <a:pt x="1739" y="1983"/>
                    <a:pt x="1739" y="1983"/>
                  </a:cubicBezTo>
                  <a:cubicBezTo>
                    <a:pt x="1779" y="2164"/>
                    <a:pt x="1881" y="2306"/>
                    <a:pt x="2033" y="2395"/>
                  </a:cubicBezTo>
                  <a:cubicBezTo>
                    <a:pt x="1881" y="3028"/>
                    <a:pt x="1881" y="3028"/>
                    <a:pt x="1881" y="3028"/>
                  </a:cubicBezTo>
                  <a:cubicBezTo>
                    <a:pt x="1689" y="3028"/>
                    <a:pt x="1537" y="3194"/>
                    <a:pt x="1537" y="3388"/>
                  </a:cubicBezTo>
                  <a:cubicBezTo>
                    <a:pt x="1537" y="3594"/>
                    <a:pt x="1689" y="3760"/>
                    <a:pt x="1893" y="3760"/>
                  </a:cubicBezTo>
                  <a:cubicBezTo>
                    <a:pt x="2095" y="3760"/>
                    <a:pt x="2249" y="3594"/>
                    <a:pt x="2249" y="3388"/>
                  </a:cubicBezTo>
                  <a:cubicBezTo>
                    <a:pt x="2249" y="3284"/>
                    <a:pt x="2197" y="3182"/>
                    <a:pt x="2122" y="3117"/>
                  </a:cubicBezTo>
                  <a:cubicBezTo>
                    <a:pt x="2274" y="2460"/>
                    <a:pt x="2274" y="2460"/>
                    <a:pt x="2274" y="2460"/>
                  </a:cubicBezTo>
                  <a:cubicBezTo>
                    <a:pt x="2286" y="2460"/>
                    <a:pt x="2299" y="2473"/>
                    <a:pt x="2311" y="2473"/>
                  </a:cubicBezTo>
                  <a:cubicBezTo>
                    <a:pt x="2478" y="2473"/>
                    <a:pt x="2617" y="2395"/>
                    <a:pt x="2719" y="2293"/>
                  </a:cubicBezTo>
                  <a:cubicBezTo>
                    <a:pt x="3505" y="2807"/>
                    <a:pt x="3505" y="2807"/>
                    <a:pt x="3505" y="2807"/>
                  </a:cubicBezTo>
                  <a:cubicBezTo>
                    <a:pt x="3505" y="2834"/>
                    <a:pt x="3493" y="2859"/>
                    <a:pt x="3493" y="2872"/>
                  </a:cubicBezTo>
                  <a:cubicBezTo>
                    <a:pt x="3493" y="3078"/>
                    <a:pt x="3657" y="3246"/>
                    <a:pt x="3861" y="3246"/>
                  </a:cubicBezTo>
                  <a:cubicBezTo>
                    <a:pt x="4052" y="3246"/>
                    <a:pt x="4216" y="3078"/>
                    <a:pt x="4216" y="2872"/>
                  </a:cubicBezTo>
                  <a:cubicBezTo>
                    <a:pt x="4216" y="2679"/>
                    <a:pt x="4052" y="2512"/>
                    <a:pt x="3861" y="2512"/>
                  </a:cubicBezTo>
                </a:path>
              </a:pathLst>
            </a:custGeom>
            <a:grp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Freeform 56">
              <a:extLst>
                <a:ext uri="{FF2B5EF4-FFF2-40B4-BE49-F238E27FC236}">
                  <a16:creationId xmlns:a16="http://schemas.microsoft.com/office/drawing/2014/main" id="{A3CB6B63-3562-49AF-85F7-5BED63A57259}"/>
                </a:ext>
              </a:extLst>
            </p:cNvPr>
            <p:cNvSpPr>
              <a:spLocks/>
            </p:cNvSpPr>
            <p:nvPr/>
          </p:nvSpPr>
          <p:spPr bwMode="auto">
            <a:xfrm>
              <a:off x="8160608" y="1555594"/>
              <a:ext cx="282264" cy="252140"/>
            </a:xfrm>
            <a:custGeom>
              <a:avLst/>
              <a:gdLst>
                <a:gd name="T0" fmla="*/ 3861 w 4216"/>
                <a:gd name="T1" fmla="*/ 2512 h 3760"/>
                <a:gd name="T2" fmla="*/ 3645 w 4216"/>
                <a:gd name="T3" fmla="*/ 2589 h 3760"/>
                <a:gd name="T4" fmla="*/ 2858 w 4216"/>
                <a:gd name="T5" fmla="*/ 2073 h 3760"/>
                <a:gd name="T6" fmla="*/ 2883 w 4216"/>
                <a:gd name="T7" fmla="*/ 1881 h 3760"/>
                <a:gd name="T8" fmla="*/ 2781 w 4216"/>
                <a:gd name="T9" fmla="*/ 1546 h 3760"/>
                <a:gd name="T10" fmla="*/ 3645 w 4216"/>
                <a:gd name="T11" fmla="*/ 708 h 3760"/>
                <a:gd name="T12" fmla="*/ 3759 w 4216"/>
                <a:gd name="T13" fmla="*/ 735 h 3760"/>
                <a:gd name="T14" fmla="*/ 4127 w 4216"/>
                <a:gd name="T15" fmla="*/ 361 h 3760"/>
                <a:gd name="T16" fmla="*/ 3759 w 4216"/>
                <a:gd name="T17" fmla="*/ 0 h 3760"/>
                <a:gd name="T18" fmla="*/ 3403 w 4216"/>
                <a:gd name="T19" fmla="*/ 361 h 3760"/>
                <a:gd name="T20" fmla="*/ 3455 w 4216"/>
                <a:gd name="T21" fmla="*/ 541 h 3760"/>
                <a:gd name="T22" fmla="*/ 2592 w 4216"/>
                <a:gd name="T23" fmla="*/ 1378 h 3760"/>
                <a:gd name="T24" fmla="*/ 2311 w 4216"/>
                <a:gd name="T25" fmla="*/ 1301 h 3760"/>
                <a:gd name="T26" fmla="*/ 2045 w 4216"/>
                <a:gd name="T27" fmla="*/ 1365 h 3760"/>
                <a:gd name="T28" fmla="*/ 1386 w 4216"/>
                <a:gd name="T29" fmla="*/ 541 h 3760"/>
                <a:gd name="T30" fmla="*/ 1423 w 4216"/>
                <a:gd name="T31" fmla="*/ 361 h 3760"/>
                <a:gd name="T32" fmla="*/ 1067 w 4216"/>
                <a:gd name="T33" fmla="*/ 0 h 3760"/>
                <a:gd name="T34" fmla="*/ 712 w 4216"/>
                <a:gd name="T35" fmla="*/ 361 h 3760"/>
                <a:gd name="T36" fmla="*/ 1067 w 4216"/>
                <a:gd name="T37" fmla="*/ 735 h 3760"/>
                <a:gd name="T38" fmla="*/ 1182 w 4216"/>
                <a:gd name="T39" fmla="*/ 708 h 3760"/>
                <a:gd name="T40" fmla="*/ 1854 w 4216"/>
                <a:gd name="T41" fmla="*/ 1534 h 3760"/>
                <a:gd name="T42" fmla="*/ 1754 w 4216"/>
                <a:gd name="T43" fmla="*/ 1726 h 3760"/>
                <a:gd name="T44" fmla="*/ 687 w 4216"/>
                <a:gd name="T45" fmla="*/ 1726 h 3760"/>
                <a:gd name="T46" fmla="*/ 356 w 4216"/>
                <a:gd name="T47" fmla="*/ 1494 h 3760"/>
                <a:gd name="T48" fmla="*/ 0 w 4216"/>
                <a:gd name="T49" fmla="*/ 1854 h 3760"/>
                <a:gd name="T50" fmla="*/ 356 w 4216"/>
                <a:gd name="T51" fmla="*/ 2229 h 3760"/>
                <a:gd name="T52" fmla="*/ 687 w 4216"/>
                <a:gd name="T53" fmla="*/ 1983 h 3760"/>
                <a:gd name="T54" fmla="*/ 1739 w 4216"/>
                <a:gd name="T55" fmla="*/ 1983 h 3760"/>
                <a:gd name="T56" fmla="*/ 2033 w 4216"/>
                <a:gd name="T57" fmla="*/ 2395 h 3760"/>
                <a:gd name="T58" fmla="*/ 1881 w 4216"/>
                <a:gd name="T59" fmla="*/ 3028 h 3760"/>
                <a:gd name="T60" fmla="*/ 1537 w 4216"/>
                <a:gd name="T61" fmla="*/ 3388 h 3760"/>
                <a:gd name="T62" fmla="*/ 1893 w 4216"/>
                <a:gd name="T63" fmla="*/ 3760 h 3760"/>
                <a:gd name="T64" fmla="*/ 2249 w 4216"/>
                <a:gd name="T65" fmla="*/ 3388 h 3760"/>
                <a:gd name="T66" fmla="*/ 2122 w 4216"/>
                <a:gd name="T67" fmla="*/ 3117 h 3760"/>
                <a:gd name="T68" fmla="*/ 2274 w 4216"/>
                <a:gd name="T69" fmla="*/ 2460 h 3760"/>
                <a:gd name="T70" fmla="*/ 2311 w 4216"/>
                <a:gd name="T71" fmla="*/ 2473 h 3760"/>
                <a:gd name="T72" fmla="*/ 2719 w 4216"/>
                <a:gd name="T73" fmla="*/ 2293 h 3760"/>
                <a:gd name="T74" fmla="*/ 3505 w 4216"/>
                <a:gd name="T75" fmla="*/ 2807 h 3760"/>
                <a:gd name="T76" fmla="*/ 3493 w 4216"/>
                <a:gd name="T77" fmla="*/ 2872 h 3760"/>
                <a:gd name="T78" fmla="*/ 3861 w 4216"/>
                <a:gd name="T79" fmla="*/ 3246 h 3760"/>
                <a:gd name="T80" fmla="*/ 4216 w 4216"/>
                <a:gd name="T81" fmla="*/ 2872 h 3760"/>
                <a:gd name="T82" fmla="*/ 3861 w 4216"/>
                <a:gd name="T83" fmla="*/ 2512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6" h="3760">
                  <a:moveTo>
                    <a:pt x="3861" y="2512"/>
                  </a:moveTo>
                  <a:cubicBezTo>
                    <a:pt x="3771" y="2512"/>
                    <a:pt x="3696" y="2537"/>
                    <a:pt x="3645" y="2589"/>
                  </a:cubicBezTo>
                  <a:cubicBezTo>
                    <a:pt x="2858" y="2073"/>
                    <a:pt x="2858" y="2073"/>
                    <a:pt x="2858" y="2073"/>
                  </a:cubicBezTo>
                  <a:cubicBezTo>
                    <a:pt x="2871" y="2010"/>
                    <a:pt x="2883" y="1946"/>
                    <a:pt x="2883" y="1881"/>
                  </a:cubicBezTo>
                  <a:cubicBezTo>
                    <a:pt x="2883" y="1765"/>
                    <a:pt x="2846" y="1648"/>
                    <a:pt x="2781" y="1546"/>
                  </a:cubicBezTo>
                  <a:cubicBezTo>
                    <a:pt x="3645" y="708"/>
                    <a:pt x="3645" y="708"/>
                    <a:pt x="3645" y="708"/>
                  </a:cubicBezTo>
                  <a:cubicBezTo>
                    <a:pt x="3684" y="722"/>
                    <a:pt x="3721" y="735"/>
                    <a:pt x="3759" y="735"/>
                  </a:cubicBezTo>
                  <a:cubicBezTo>
                    <a:pt x="3963" y="735"/>
                    <a:pt x="4127" y="567"/>
                    <a:pt x="4127" y="361"/>
                  </a:cubicBezTo>
                  <a:cubicBezTo>
                    <a:pt x="4127" y="167"/>
                    <a:pt x="3963" y="0"/>
                    <a:pt x="3759" y="0"/>
                  </a:cubicBezTo>
                  <a:cubicBezTo>
                    <a:pt x="3570" y="0"/>
                    <a:pt x="3403" y="167"/>
                    <a:pt x="3403" y="361"/>
                  </a:cubicBezTo>
                  <a:cubicBezTo>
                    <a:pt x="3403" y="425"/>
                    <a:pt x="3416" y="490"/>
                    <a:pt x="3455" y="541"/>
                  </a:cubicBezTo>
                  <a:cubicBezTo>
                    <a:pt x="2592" y="1378"/>
                    <a:pt x="2592" y="1378"/>
                    <a:pt x="2592" y="1378"/>
                  </a:cubicBezTo>
                  <a:cubicBezTo>
                    <a:pt x="2515" y="1328"/>
                    <a:pt x="2413" y="1301"/>
                    <a:pt x="2311" y="1301"/>
                  </a:cubicBezTo>
                  <a:cubicBezTo>
                    <a:pt x="2209" y="1301"/>
                    <a:pt x="2122" y="1328"/>
                    <a:pt x="2045" y="1365"/>
                  </a:cubicBezTo>
                  <a:cubicBezTo>
                    <a:pt x="1386" y="541"/>
                    <a:pt x="1386" y="541"/>
                    <a:pt x="1386" y="541"/>
                  </a:cubicBezTo>
                  <a:cubicBezTo>
                    <a:pt x="1411" y="490"/>
                    <a:pt x="1423" y="425"/>
                    <a:pt x="1423" y="361"/>
                  </a:cubicBezTo>
                  <a:cubicBezTo>
                    <a:pt x="1423" y="167"/>
                    <a:pt x="1271" y="0"/>
                    <a:pt x="1067" y="0"/>
                  </a:cubicBezTo>
                  <a:cubicBezTo>
                    <a:pt x="864" y="0"/>
                    <a:pt x="712" y="167"/>
                    <a:pt x="712" y="361"/>
                  </a:cubicBezTo>
                  <a:cubicBezTo>
                    <a:pt x="712" y="567"/>
                    <a:pt x="864" y="735"/>
                    <a:pt x="1067" y="735"/>
                  </a:cubicBezTo>
                  <a:cubicBezTo>
                    <a:pt x="1105" y="735"/>
                    <a:pt x="1144" y="722"/>
                    <a:pt x="1182" y="708"/>
                  </a:cubicBezTo>
                  <a:cubicBezTo>
                    <a:pt x="1854" y="1534"/>
                    <a:pt x="1854" y="1534"/>
                    <a:pt x="1854" y="1534"/>
                  </a:cubicBezTo>
                  <a:cubicBezTo>
                    <a:pt x="1804" y="1584"/>
                    <a:pt x="1779" y="1661"/>
                    <a:pt x="1754" y="1726"/>
                  </a:cubicBezTo>
                  <a:cubicBezTo>
                    <a:pt x="687" y="1726"/>
                    <a:pt x="687" y="1726"/>
                    <a:pt x="687" y="1726"/>
                  </a:cubicBezTo>
                  <a:cubicBezTo>
                    <a:pt x="635" y="1584"/>
                    <a:pt x="508" y="1494"/>
                    <a:pt x="356" y="1494"/>
                  </a:cubicBezTo>
                  <a:cubicBezTo>
                    <a:pt x="152" y="1494"/>
                    <a:pt x="0" y="1661"/>
                    <a:pt x="0" y="1854"/>
                  </a:cubicBezTo>
                  <a:cubicBezTo>
                    <a:pt x="0" y="2060"/>
                    <a:pt x="152" y="2229"/>
                    <a:pt x="356" y="2229"/>
                  </a:cubicBezTo>
                  <a:cubicBezTo>
                    <a:pt x="508" y="2229"/>
                    <a:pt x="635" y="2125"/>
                    <a:pt x="687" y="1983"/>
                  </a:cubicBezTo>
                  <a:cubicBezTo>
                    <a:pt x="1739" y="1983"/>
                    <a:pt x="1739" y="1983"/>
                    <a:pt x="1739" y="1983"/>
                  </a:cubicBezTo>
                  <a:cubicBezTo>
                    <a:pt x="1779" y="2164"/>
                    <a:pt x="1881" y="2306"/>
                    <a:pt x="2033" y="2395"/>
                  </a:cubicBezTo>
                  <a:cubicBezTo>
                    <a:pt x="1881" y="3028"/>
                    <a:pt x="1881" y="3028"/>
                    <a:pt x="1881" y="3028"/>
                  </a:cubicBezTo>
                  <a:cubicBezTo>
                    <a:pt x="1689" y="3028"/>
                    <a:pt x="1537" y="3194"/>
                    <a:pt x="1537" y="3388"/>
                  </a:cubicBezTo>
                  <a:cubicBezTo>
                    <a:pt x="1537" y="3594"/>
                    <a:pt x="1689" y="3760"/>
                    <a:pt x="1893" y="3760"/>
                  </a:cubicBezTo>
                  <a:cubicBezTo>
                    <a:pt x="2095" y="3760"/>
                    <a:pt x="2249" y="3594"/>
                    <a:pt x="2249" y="3388"/>
                  </a:cubicBezTo>
                  <a:cubicBezTo>
                    <a:pt x="2249" y="3284"/>
                    <a:pt x="2197" y="3182"/>
                    <a:pt x="2122" y="3117"/>
                  </a:cubicBezTo>
                  <a:cubicBezTo>
                    <a:pt x="2274" y="2460"/>
                    <a:pt x="2274" y="2460"/>
                    <a:pt x="2274" y="2460"/>
                  </a:cubicBezTo>
                  <a:cubicBezTo>
                    <a:pt x="2286" y="2460"/>
                    <a:pt x="2299" y="2473"/>
                    <a:pt x="2311" y="2473"/>
                  </a:cubicBezTo>
                  <a:cubicBezTo>
                    <a:pt x="2478" y="2473"/>
                    <a:pt x="2617" y="2395"/>
                    <a:pt x="2719" y="2293"/>
                  </a:cubicBezTo>
                  <a:cubicBezTo>
                    <a:pt x="3505" y="2807"/>
                    <a:pt x="3505" y="2807"/>
                    <a:pt x="3505" y="2807"/>
                  </a:cubicBezTo>
                  <a:cubicBezTo>
                    <a:pt x="3505" y="2834"/>
                    <a:pt x="3493" y="2859"/>
                    <a:pt x="3493" y="2872"/>
                  </a:cubicBezTo>
                  <a:cubicBezTo>
                    <a:pt x="3493" y="3078"/>
                    <a:pt x="3657" y="3246"/>
                    <a:pt x="3861" y="3246"/>
                  </a:cubicBezTo>
                  <a:cubicBezTo>
                    <a:pt x="4052" y="3246"/>
                    <a:pt x="4216" y="3078"/>
                    <a:pt x="4216" y="2872"/>
                  </a:cubicBezTo>
                  <a:cubicBezTo>
                    <a:pt x="4216" y="2679"/>
                    <a:pt x="4052" y="2512"/>
                    <a:pt x="3861" y="2512"/>
                  </a:cubicBezTo>
                </a:path>
              </a:pathLst>
            </a:custGeom>
            <a:grp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 name="Pfeil: nach rechts 49">
              <a:extLst>
                <a:ext uri="{FF2B5EF4-FFF2-40B4-BE49-F238E27FC236}">
                  <a16:creationId xmlns:a16="http://schemas.microsoft.com/office/drawing/2014/main" id="{67542483-C5C0-4EB7-B149-66049C36E41F}"/>
                </a:ext>
              </a:extLst>
            </p:cNvPr>
            <p:cNvSpPr/>
            <p:nvPr/>
          </p:nvSpPr>
          <p:spPr bwMode="gray">
            <a:xfrm rot="17467920">
              <a:off x="8543353" y="1231205"/>
              <a:ext cx="152400" cy="75488"/>
            </a:xfrm>
            <a:prstGeom prst="rightArrow">
              <a:avLst>
                <a:gd name="adj1" fmla="val 50000"/>
                <a:gd name="adj2" fmla="val 878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Pfeil: nach rechts 50">
              <a:extLst>
                <a:ext uri="{FF2B5EF4-FFF2-40B4-BE49-F238E27FC236}">
                  <a16:creationId xmlns:a16="http://schemas.microsoft.com/office/drawing/2014/main" id="{17588D8B-64B3-4006-B6CF-68DF61009BD7}"/>
                </a:ext>
              </a:extLst>
            </p:cNvPr>
            <p:cNvSpPr/>
            <p:nvPr/>
          </p:nvSpPr>
          <p:spPr bwMode="gray">
            <a:xfrm rot="18975285">
              <a:off x="8358644" y="1083699"/>
              <a:ext cx="152400" cy="75488"/>
            </a:xfrm>
            <a:prstGeom prst="rightArrow">
              <a:avLst>
                <a:gd name="adj1" fmla="val 50000"/>
                <a:gd name="adj2" fmla="val 878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Pfeil: nach rechts 51">
              <a:extLst>
                <a:ext uri="{FF2B5EF4-FFF2-40B4-BE49-F238E27FC236}">
                  <a16:creationId xmlns:a16="http://schemas.microsoft.com/office/drawing/2014/main" id="{B319AC72-0F82-4ABC-BFF4-3A4405F8AB08}"/>
                </a:ext>
              </a:extLst>
            </p:cNvPr>
            <p:cNvSpPr/>
            <p:nvPr/>
          </p:nvSpPr>
          <p:spPr bwMode="gray">
            <a:xfrm rot="14769167">
              <a:off x="8033796" y="1049744"/>
              <a:ext cx="152400" cy="75488"/>
            </a:xfrm>
            <a:prstGeom prst="rightArrow">
              <a:avLst>
                <a:gd name="adj1" fmla="val 50000"/>
                <a:gd name="adj2" fmla="val 878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Pfeil: nach rechts 52">
              <a:extLst>
                <a:ext uri="{FF2B5EF4-FFF2-40B4-BE49-F238E27FC236}">
                  <a16:creationId xmlns:a16="http://schemas.microsoft.com/office/drawing/2014/main" id="{31A54947-5A90-48D3-ADB9-48A52FEC5277}"/>
                </a:ext>
              </a:extLst>
            </p:cNvPr>
            <p:cNvSpPr/>
            <p:nvPr/>
          </p:nvSpPr>
          <p:spPr bwMode="gray">
            <a:xfrm rot="13144536">
              <a:off x="7885150" y="1229973"/>
              <a:ext cx="152400" cy="75488"/>
            </a:xfrm>
            <a:prstGeom prst="rightArrow">
              <a:avLst>
                <a:gd name="adj1" fmla="val 50000"/>
                <a:gd name="adj2" fmla="val 878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Pfeil: nach rechts 53">
              <a:extLst>
                <a:ext uri="{FF2B5EF4-FFF2-40B4-BE49-F238E27FC236}">
                  <a16:creationId xmlns:a16="http://schemas.microsoft.com/office/drawing/2014/main" id="{A12CA659-3AAE-4062-B944-530281530179}"/>
                </a:ext>
              </a:extLst>
            </p:cNvPr>
            <p:cNvSpPr/>
            <p:nvPr/>
          </p:nvSpPr>
          <p:spPr bwMode="gray">
            <a:xfrm rot="9609265">
              <a:off x="7791122" y="1517850"/>
              <a:ext cx="152400" cy="75488"/>
            </a:xfrm>
            <a:prstGeom prst="rightArrow">
              <a:avLst>
                <a:gd name="adj1" fmla="val 50000"/>
                <a:gd name="adj2" fmla="val 878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Pfeil: nach rechts 54">
              <a:extLst>
                <a:ext uri="{FF2B5EF4-FFF2-40B4-BE49-F238E27FC236}">
                  <a16:creationId xmlns:a16="http://schemas.microsoft.com/office/drawing/2014/main" id="{9D59ECB3-5FDC-4C0A-BA12-16416DED0EC7}"/>
                </a:ext>
              </a:extLst>
            </p:cNvPr>
            <p:cNvSpPr/>
            <p:nvPr/>
          </p:nvSpPr>
          <p:spPr bwMode="gray">
            <a:xfrm rot="8060066">
              <a:off x="7976987" y="1701665"/>
              <a:ext cx="152400" cy="75488"/>
            </a:xfrm>
            <a:prstGeom prst="rightArrow">
              <a:avLst>
                <a:gd name="adj1" fmla="val 50000"/>
                <a:gd name="adj2" fmla="val 878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Pfeil: nach rechts 55">
              <a:extLst>
                <a:ext uri="{FF2B5EF4-FFF2-40B4-BE49-F238E27FC236}">
                  <a16:creationId xmlns:a16="http://schemas.microsoft.com/office/drawing/2014/main" id="{74ED3258-B6AE-4A7E-AE56-E23A4C6D753D}"/>
                </a:ext>
              </a:extLst>
            </p:cNvPr>
            <p:cNvSpPr/>
            <p:nvPr/>
          </p:nvSpPr>
          <p:spPr bwMode="gray">
            <a:xfrm rot="2993414">
              <a:off x="8334998" y="1813417"/>
              <a:ext cx="152400" cy="75488"/>
            </a:xfrm>
            <a:prstGeom prst="rightArrow">
              <a:avLst>
                <a:gd name="adj1" fmla="val 50000"/>
                <a:gd name="adj2" fmla="val 878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Pfeil: nach rechts 57">
              <a:extLst>
                <a:ext uri="{FF2B5EF4-FFF2-40B4-BE49-F238E27FC236}">
                  <a16:creationId xmlns:a16="http://schemas.microsoft.com/office/drawing/2014/main" id="{C9DEB23A-2775-4BD8-8B88-EA5BE79D7CA7}"/>
                </a:ext>
              </a:extLst>
            </p:cNvPr>
            <p:cNvSpPr/>
            <p:nvPr/>
          </p:nvSpPr>
          <p:spPr bwMode="gray">
            <a:xfrm rot="3667418">
              <a:off x="8507359" y="1649197"/>
              <a:ext cx="152400" cy="75488"/>
            </a:xfrm>
            <a:prstGeom prst="rightArrow">
              <a:avLst>
                <a:gd name="adj1" fmla="val 50000"/>
                <a:gd name="adj2" fmla="val 878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 name="Pfeil: nach rechts 58">
              <a:extLst>
                <a:ext uri="{FF2B5EF4-FFF2-40B4-BE49-F238E27FC236}">
                  <a16:creationId xmlns:a16="http://schemas.microsoft.com/office/drawing/2014/main" id="{6DD231A2-C619-4AA2-8943-B42FF14E2A24}"/>
                </a:ext>
              </a:extLst>
            </p:cNvPr>
            <p:cNvSpPr/>
            <p:nvPr/>
          </p:nvSpPr>
          <p:spPr bwMode="gray">
            <a:xfrm rot="2017450">
              <a:off x="8617001" y="1430717"/>
              <a:ext cx="152400" cy="75488"/>
            </a:xfrm>
            <a:prstGeom prst="rightArrow">
              <a:avLst>
                <a:gd name="adj1" fmla="val 50000"/>
                <a:gd name="adj2" fmla="val 878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0" name="Gruppieren 89">
            <a:extLst>
              <a:ext uri="{FF2B5EF4-FFF2-40B4-BE49-F238E27FC236}">
                <a16:creationId xmlns:a16="http://schemas.microsoft.com/office/drawing/2014/main" id="{B723AC56-3805-41B9-B0D7-BE924885B869}"/>
              </a:ext>
            </a:extLst>
          </p:cNvPr>
          <p:cNvGrpSpPr/>
          <p:nvPr/>
        </p:nvGrpSpPr>
        <p:grpSpPr>
          <a:xfrm>
            <a:off x="10603072" y="2442823"/>
            <a:ext cx="665163" cy="871129"/>
            <a:chOff x="1037787" y="2660542"/>
            <a:chExt cx="665163" cy="871129"/>
          </a:xfrm>
          <a:solidFill>
            <a:srgbClr val="798BB3"/>
          </a:solidFill>
        </p:grpSpPr>
        <p:sp>
          <p:nvSpPr>
            <p:cNvPr id="65" name="Freeform 71">
              <a:extLst>
                <a:ext uri="{FF2B5EF4-FFF2-40B4-BE49-F238E27FC236}">
                  <a16:creationId xmlns:a16="http://schemas.microsoft.com/office/drawing/2014/main" id="{F0F2D3D9-85D5-4CD3-95A9-C7C1D73CDC71}"/>
                </a:ext>
              </a:extLst>
            </p:cNvPr>
            <p:cNvSpPr>
              <a:spLocks noEditPoints="1"/>
            </p:cNvSpPr>
            <p:nvPr/>
          </p:nvSpPr>
          <p:spPr bwMode="auto">
            <a:xfrm>
              <a:off x="1037787" y="2898258"/>
              <a:ext cx="665163" cy="633413"/>
            </a:xfrm>
            <a:custGeom>
              <a:avLst/>
              <a:gdLst>
                <a:gd name="T0" fmla="*/ 3367 w 3488"/>
                <a:gd name="T1" fmla="*/ 1128 h 3320"/>
                <a:gd name="T2" fmla="*/ 1306 w 3488"/>
                <a:gd name="T3" fmla="*/ 313 h 3320"/>
                <a:gd name="T4" fmla="*/ 1198 w 3488"/>
                <a:gd name="T5" fmla="*/ 188 h 3320"/>
                <a:gd name="T6" fmla="*/ 784 w 3488"/>
                <a:gd name="T7" fmla="*/ 13 h 3320"/>
                <a:gd name="T8" fmla="*/ 685 w 3488"/>
                <a:gd name="T9" fmla="*/ 169 h 3320"/>
                <a:gd name="T10" fmla="*/ 762 w 3488"/>
                <a:gd name="T11" fmla="*/ 584 h 3320"/>
                <a:gd name="T12" fmla="*/ 759 w 3488"/>
                <a:gd name="T13" fmla="*/ 609 h 3320"/>
                <a:gd name="T14" fmla="*/ 297 w 3488"/>
                <a:gd name="T15" fmla="*/ 1269 h 3320"/>
                <a:gd name="T16" fmla="*/ 297 w 3488"/>
                <a:gd name="T17" fmla="*/ 1269 h 3320"/>
                <a:gd name="T18" fmla="*/ 172 w 3488"/>
                <a:gd name="T19" fmla="*/ 1269 h 3320"/>
                <a:gd name="T20" fmla="*/ 0 w 3488"/>
                <a:gd name="T21" fmla="*/ 1441 h 3320"/>
                <a:gd name="T22" fmla="*/ 0 w 3488"/>
                <a:gd name="T23" fmla="*/ 1868 h 3320"/>
                <a:gd name="T24" fmla="*/ 172 w 3488"/>
                <a:gd name="T25" fmla="*/ 2040 h 3320"/>
                <a:gd name="T26" fmla="*/ 290 w 3488"/>
                <a:gd name="T27" fmla="*/ 2040 h 3320"/>
                <a:gd name="T28" fmla="*/ 701 w 3488"/>
                <a:gd name="T29" fmla="*/ 2674 h 3320"/>
                <a:gd name="T30" fmla="*/ 704 w 3488"/>
                <a:gd name="T31" fmla="*/ 2680 h 3320"/>
                <a:gd name="T32" fmla="*/ 724 w 3488"/>
                <a:gd name="T33" fmla="*/ 2696 h 3320"/>
                <a:gd name="T34" fmla="*/ 915 w 3488"/>
                <a:gd name="T35" fmla="*/ 3088 h 3320"/>
                <a:gd name="T36" fmla="*/ 915 w 3488"/>
                <a:gd name="T37" fmla="*/ 3228 h 3320"/>
                <a:gd name="T38" fmla="*/ 1007 w 3488"/>
                <a:gd name="T39" fmla="*/ 3320 h 3320"/>
                <a:gd name="T40" fmla="*/ 1571 w 3488"/>
                <a:gd name="T41" fmla="*/ 3320 h 3320"/>
                <a:gd name="T42" fmla="*/ 1666 w 3488"/>
                <a:gd name="T43" fmla="*/ 3228 h 3320"/>
                <a:gd name="T44" fmla="*/ 1666 w 3488"/>
                <a:gd name="T45" fmla="*/ 3094 h 3320"/>
                <a:gd name="T46" fmla="*/ 1861 w 3488"/>
                <a:gd name="T47" fmla="*/ 3104 h 3320"/>
                <a:gd name="T48" fmla="*/ 2109 w 3488"/>
                <a:gd name="T49" fmla="*/ 3088 h 3320"/>
                <a:gd name="T50" fmla="*/ 2109 w 3488"/>
                <a:gd name="T51" fmla="*/ 3228 h 3320"/>
                <a:gd name="T52" fmla="*/ 2205 w 3488"/>
                <a:gd name="T53" fmla="*/ 3320 h 3320"/>
                <a:gd name="T54" fmla="*/ 2765 w 3488"/>
                <a:gd name="T55" fmla="*/ 3320 h 3320"/>
                <a:gd name="T56" fmla="*/ 2858 w 3488"/>
                <a:gd name="T57" fmla="*/ 3234 h 3320"/>
                <a:gd name="T58" fmla="*/ 2858 w 3488"/>
                <a:gd name="T59" fmla="*/ 3228 h 3320"/>
                <a:gd name="T60" fmla="*/ 2858 w 3488"/>
                <a:gd name="T61" fmla="*/ 3187 h 3320"/>
                <a:gd name="T62" fmla="*/ 3071 w 3488"/>
                <a:gd name="T63" fmla="*/ 2674 h 3320"/>
                <a:gd name="T64" fmla="*/ 3342 w 3488"/>
                <a:gd name="T65" fmla="*/ 2256 h 3320"/>
                <a:gd name="T66" fmla="*/ 3450 w 3488"/>
                <a:gd name="T67" fmla="*/ 1970 h 3320"/>
                <a:gd name="T68" fmla="*/ 3450 w 3488"/>
                <a:gd name="T69" fmla="*/ 1966 h 3320"/>
                <a:gd name="T70" fmla="*/ 3488 w 3488"/>
                <a:gd name="T71" fmla="*/ 1664 h 3320"/>
                <a:gd name="T72" fmla="*/ 3367 w 3488"/>
                <a:gd name="T73" fmla="*/ 1128 h 3320"/>
                <a:gd name="T74" fmla="*/ 876 w 3488"/>
                <a:gd name="T75" fmla="*/ 1297 h 3320"/>
                <a:gd name="T76" fmla="*/ 736 w 3488"/>
                <a:gd name="T77" fmla="*/ 1157 h 3320"/>
                <a:gd name="T78" fmla="*/ 876 w 3488"/>
                <a:gd name="T79" fmla="*/ 1017 h 3320"/>
                <a:gd name="T80" fmla="*/ 1013 w 3488"/>
                <a:gd name="T81" fmla="*/ 1157 h 3320"/>
                <a:gd name="T82" fmla="*/ 876 w 3488"/>
                <a:gd name="T83" fmla="*/ 1297 h 3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88" h="3320">
                  <a:moveTo>
                    <a:pt x="3367" y="1128"/>
                  </a:moveTo>
                  <a:cubicBezTo>
                    <a:pt x="2906" y="147"/>
                    <a:pt x="1791" y="141"/>
                    <a:pt x="1306" y="313"/>
                  </a:cubicBezTo>
                  <a:cubicBezTo>
                    <a:pt x="1287" y="284"/>
                    <a:pt x="1259" y="243"/>
                    <a:pt x="1198" y="188"/>
                  </a:cubicBezTo>
                  <a:cubicBezTo>
                    <a:pt x="1109" y="106"/>
                    <a:pt x="975" y="36"/>
                    <a:pt x="784" y="13"/>
                  </a:cubicBezTo>
                  <a:cubicBezTo>
                    <a:pt x="701" y="0"/>
                    <a:pt x="641" y="96"/>
                    <a:pt x="685" y="169"/>
                  </a:cubicBezTo>
                  <a:cubicBezTo>
                    <a:pt x="752" y="278"/>
                    <a:pt x="806" y="421"/>
                    <a:pt x="762" y="584"/>
                  </a:cubicBezTo>
                  <a:cubicBezTo>
                    <a:pt x="759" y="590"/>
                    <a:pt x="759" y="599"/>
                    <a:pt x="759" y="609"/>
                  </a:cubicBezTo>
                  <a:cubicBezTo>
                    <a:pt x="542" y="784"/>
                    <a:pt x="380" y="1010"/>
                    <a:pt x="297" y="1269"/>
                  </a:cubicBezTo>
                  <a:cubicBezTo>
                    <a:pt x="297" y="1269"/>
                    <a:pt x="297" y="1269"/>
                    <a:pt x="297" y="1269"/>
                  </a:cubicBezTo>
                  <a:cubicBezTo>
                    <a:pt x="297" y="1269"/>
                    <a:pt x="297" y="1269"/>
                    <a:pt x="172" y="1269"/>
                  </a:cubicBezTo>
                  <a:cubicBezTo>
                    <a:pt x="77" y="1269"/>
                    <a:pt x="0" y="1345"/>
                    <a:pt x="0" y="1441"/>
                  </a:cubicBezTo>
                  <a:cubicBezTo>
                    <a:pt x="0" y="1441"/>
                    <a:pt x="0" y="1441"/>
                    <a:pt x="0" y="1868"/>
                  </a:cubicBezTo>
                  <a:cubicBezTo>
                    <a:pt x="0" y="1963"/>
                    <a:pt x="77" y="2040"/>
                    <a:pt x="172" y="2040"/>
                  </a:cubicBezTo>
                  <a:cubicBezTo>
                    <a:pt x="172" y="2040"/>
                    <a:pt x="172" y="2040"/>
                    <a:pt x="290" y="2040"/>
                  </a:cubicBezTo>
                  <a:cubicBezTo>
                    <a:pt x="364" y="2282"/>
                    <a:pt x="507" y="2502"/>
                    <a:pt x="701" y="2674"/>
                  </a:cubicBezTo>
                  <a:cubicBezTo>
                    <a:pt x="704" y="2677"/>
                    <a:pt x="704" y="2677"/>
                    <a:pt x="704" y="2680"/>
                  </a:cubicBezTo>
                  <a:cubicBezTo>
                    <a:pt x="711" y="2686"/>
                    <a:pt x="717" y="2690"/>
                    <a:pt x="724" y="2696"/>
                  </a:cubicBezTo>
                  <a:cubicBezTo>
                    <a:pt x="899" y="2855"/>
                    <a:pt x="915" y="3040"/>
                    <a:pt x="915" y="3088"/>
                  </a:cubicBezTo>
                  <a:cubicBezTo>
                    <a:pt x="915" y="3088"/>
                    <a:pt x="915" y="3088"/>
                    <a:pt x="915" y="3228"/>
                  </a:cubicBezTo>
                  <a:cubicBezTo>
                    <a:pt x="915" y="3282"/>
                    <a:pt x="956" y="3320"/>
                    <a:pt x="1007" y="3320"/>
                  </a:cubicBezTo>
                  <a:cubicBezTo>
                    <a:pt x="1007" y="3320"/>
                    <a:pt x="1007" y="3320"/>
                    <a:pt x="1571" y="3320"/>
                  </a:cubicBezTo>
                  <a:cubicBezTo>
                    <a:pt x="1622" y="3320"/>
                    <a:pt x="1666" y="3282"/>
                    <a:pt x="1666" y="3228"/>
                  </a:cubicBezTo>
                  <a:cubicBezTo>
                    <a:pt x="1666" y="3228"/>
                    <a:pt x="1666" y="3228"/>
                    <a:pt x="1666" y="3094"/>
                  </a:cubicBezTo>
                  <a:cubicBezTo>
                    <a:pt x="1730" y="3101"/>
                    <a:pt x="1794" y="3104"/>
                    <a:pt x="1861" y="3104"/>
                  </a:cubicBezTo>
                  <a:cubicBezTo>
                    <a:pt x="1944" y="3104"/>
                    <a:pt x="2030" y="3097"/>
                    <a:pt x="2109" y="3088"/>
                  </a:cubicBezTo>
                  <a:cubicBezTo>
                    <a:pt x="2109" y="3088"/>
                    <a:pt x="2109" y="3088"/>
                    <a:pt x="2109" y="3228"/>
                  </a:cubicBezTo>
                  <a:cubicBezTo>
                    <a:pt x="2109" y="3282"/>
                    <a:pt x="2154" y="3320"/>
                    <a:pt x="2205" y="3320"/>
                  </a:cubicBezTo>
                  <a:cubicBezTo>
                    <a:pt x="2205" y="3320"/>
                    <a:pt x="2205" y="3320"/>
                    <a:pt x="2765" y="3320"/>
                  </a:cubicBezTo>
                  <a:cubicBezTo>
                    <a:pt x="2816" y="3320"/>
                    <a:pt x="2855" y="3282"/>
                    <a:pt x="2858" y="3234"/>
                  </a:cubicBezTo>
                  <a:cubicBezTo>
                    <a:pt x="2858" y="3231"/>
                    <a:pt x="2858" y="3228"/>
                    <a:pt x="2858" y="3228"/>
                  </a:cubicBezTo>
                  <a:cubicBezTo>
                    <a:pt x="2858" y="3228"/>
                    <a:pt x="2858" y="3228"/>
                    <a:pt x="2858" y="3187"/>
                  </a:cubicBezTo>
                  <a:cubicBezTo>
                    <a:pt x="2864" y="3088"/>
                    <a:pt x="2893" y="2858"/>
                    <a:pt x="3071" y="2674"/>
                  </a:cubicBezTo>
                  <a:cubicBezTo>
                    <a:pt x="3192" y="2549"/>
                    <a:pt x="3281" y="2390"/>
                    <a:pt x="3342" y="2256"/>
                  </a:cubicBezTo>
                  <a:cubicBezTo>
                    <a:pt x="3390" y="2167"/>
                    <a:pt x="3425" y="2071"/>
                    <a:pt x="3450" y="1970"/>
                  </a:cubicBezTo>
                  <a:cubicBezTo>
                    <a:pt x="3450" y="1966"/>
                    <a:pt x="3450" y="1966"/>
                    <a:pt x="3450" y="1966"/>
                  </a:cubicBezTo>
                  <a:cubicBezTo>
                    <a:pt x="3476" y="1868"/>
                    <a:pt x="3488" y="1769"/>
                    <a:pt x="3488" y="1664"/>
                  </a:cubicBezTo>
                  <a:cubicBezTo>
                    <a:pt x="3488" y="1476"/>
                    <a:pt x="3425" y="1246"/>
                    <a:pt x="3367" y="1128"/>
                  </a:cubicBezTo>
                  <a:close/>
                  <a:moveTo>
                    <a:pt x="876" y="1297"/>
                  </a:moveTo>
                  <a:cubicBezTo>
                    <a:pt x="797" y="1297"/>
                    <a:pt x="736" y="1237"/>
                    <a:pt x="736" y="1157"/>
                  </a:cubicBezTo>
                  <a:cubicBezTo>
                    <a:pt x="736" y="1081"/>
                    <a:pt x="797" y="1017"/>
                    <a:pt x="876" y="1017"/>
                  </a:cubicBezTo>
                  <a:cubicBezTo>
                    <a:pt x="953" y="1017"/>
                    <a:pt x="1013" y="1081"/>
                    <a:pt x="1013" y="1157"/>
                  </a:cubicBezTo>
                  <a:cubicBezTo>
                    <a:pt x="1013" y="1237"/>
                    <a:pt x="953" y="1297"/>
                    <a:pt x="876" y="1297"/>
                  </a:cubicBezTo>
                  <a:close/>
                </a:path>
              </a:pathLst>
            </a:custGeom>
            <a:grp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 name="Freihandform: Form 65">
              <a:extLst>
                <a:ext uri="{FF2B5EF4-FFF2-40B4-BE49-F238E27FC236}">
                  <a16:creationId xmlns:a16="http://schemas.microsoft.com/office/drawing/2014/main" id="{D873DADC-474C-451F-B2F0-AD039D4293A8}"/>
                </a:ext>
              </a:extLst>
            </p:cNvPr>
            <p:cNvSpPr/>
            <p:nvPr/>
          </p:nvSpPr>
          <p:spPr bwMode="gray">
            <a:xfrm>
              <a:off x="1113664" y="3255169"/>
              <a:ext cx="207930" cy="143333"/>
            </a:xfrm>
            <a:custGeom>
              <a:avLst/>
              <a:gdLst>
                <a:gd name="connsiteX0" fmla="*/ 761 w 138055"/>
                <a:gd name="connsiteY0" fmla="*/ 52452 h 107679"/>
                <a:gd name="connsiteX1" fmla="*/ 86486 w 138055"/>
                <a:gd name="connsiteY1" fmla="*/ 42927 h 107679"/>
                <a:gd name="connsiteX2" fmla="*/ 137286 w 138055"/>
                <a:gd name="connsiteY2" fmla="*/ 1652 h 107679"/>
                <a:gd name="connsiteX3" fmla="*/ 48386 w 138055"/>
                <a:gd name="connsiteY3" fmla="*/ 106427 h 107679"/>
                <a:gd name="connsiteX4" fmla="*/ 761 w 138055"/>
                <a:gd name="connsiteY4" fmla="*/ 52452 h 107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55" h="107679">
                  <a:moveTo>
                    <a:pt x="761" y="52452"/>
                  </a:moveTo>
                  <a:cubicBezTo>
                    <a:pt x="7111" y="41869"/>
                    <a:pt x="63732" y="51394"/>
                    <a:pt x="86486" y="42927"/>
                  </a:cubicBezTo>
                  <a:cubicBezTo>
                    <a:pt x="109240" y="34460"/>
                    <a:pt x="143636" y="-8931"/>
                    <a:pt x="137286" y="1652"/>
                  </a:cubicBezTo>
                  <a:cubicBezTo>
                    <a:pt x="130936" y="12235"/>
                    <a:pt x="67436" y="96373"/>
                    <a:pt x="48386" y="106427"/>
                  </a:cubicBezTo>
                  <a:cubicBezTo>
                    <a:pt x="29336" y="116481"/>
                    <a:pt x="-5589" y="63035"/>
                    <a:pt x="761" y="52452"/>
                  </a:cubicBezTo>
                  <a:close/>
                </a:path>
              </a:pathLst>
            </a:custGeom>
            <a:grpFill/>
            <a:ln>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9" name="Halbbogen 78">
              <a:extLst>
                <a:ext uri="{FF2B5EF4-FFF2-40B4-BE49-F238E27FC236}">
                  <a16:creationId xmlns:a16="http://schemas.microsoft.com/office/drawing/2014/main" id="{EDEE2433-C5C0-4C32-89EB-8AA7065706B4}"/>
                </a:ext>
              </a:extLst>
            </p:cNvPr>
            <p:cNvSpPr/>
            <p:nvPr/>
          </p:nvSpPr>
          <p:spPr bwMode="gray">
            <a:xfrm rot="18097640">
              <a:off x="1207523" y="2959693"/>
              <a:ext cx="387603" cy="387603"/>
            </a:xfrm>
            <a:prstGeom prst="blockArc">
              <a:avLst>
                <a:gd name="adj1" fmla="val 18012042"/>
                <a:gd name="adj2" fmla="val 21533125"/>
                <a:gd name="adj3" fmla="val 11994"/>
              </a:avLst>
            </a:prstGeom>
            <a:grpFill/>
            <a:ln>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 name="Gleichschenkliges Dreieck 81">
              <a:extLst>
                <a:ext uri="{FF2B5EF4-FFF2-40B4-BE49-F238E27FC236}">
                  <a16:creationId xmlns:a16="http://schemas.microsoft.com/office/drawing/2014/main" id="{5111790A-BCD1-4470-A6BA-3511781A6F88}"/>
                </a:ext>
              </a:extLst>
            </p:cNvPr>
            <p:cNvSpPr/>
            <p:nvPr/>
          </p:nvSpPr>
          <p:spPr bwMode="gray">
            <a:xfrm flipV="1">
              <a:off x="1301314" y="2860045"/>
              <a:ext cx="200025" cy="5238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3" name="Ellipse 82">
              <a:extLst>
                <a:ext uri="{FF2B5EF4-FFF2-40B4-BE49-F238E27FC236}">
                  <a16:creationId xmlns:a16="http://schemas.microsoft.com/office/drawing/2014/main" id="{E6DCDF11-F87E-4D3C-BF19-F666B03C47F7}"/>
                </a:ext>
              </a:extLst>
            </p:cNvPr>
            <p:cNvSpPr/>
            <p:nvPr/>
          </p:nvSpPr>
          <p:spPr bwMode="gray">
            <a:xfrm>
              <a:off x="1327850" y="2660542"/>
              <a:ext cx="146952" cy="1469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9" name="Gruppieren 88">
            <a:extLst>
              <a:ext uri="{FF2B5EF4-FFF2-40B4-BE49-F238E27FC236}">
                <a16:creationId xmlns:a16="http://schemas.microsoft.com/office/drawing/2014/main" id="{B90B0FB6-2DB2-4A23-9C60-9BAB7AA03892}"/>
              </a:ext>
            </a:extLst>
          </p:cNvPr>
          <p:cNvGrpSpPr/>
          <p:nvPr/>
        </p:nvGrpSpPr>
        <p:grpSpPr>
          <a:xfrm flipH="1">
            <a:off x="939384" y="2680539"/>
            <a:ext cx="665163" cy="633413"/>
            <a:chOff x="222557" y="2898258"/>
            <a:chExt cx="665163" cy="633413"/>
          </a:xfrm>
          <a:solidFill>
            <a:srgbClr val="798BB3"/>
          </a:solidFill>
        </p:grpSpPr>
        <p:sp>
          <p:nvSpPr>
            <p:cNvPr id="67" name="Freeform 71">
              <a:extLst>
                <a:ext uri="{FF2B5EF4-FFF2-40B4-BE49-F238E27FC236}">
                  <a16:creationId xmlns:a16="http://schemas.microsoft.com/office/drawing/2014/main" id="{663DE352-7104-411C-85E4-F24272329B19}"/>
                </a:ext>
              </a:extLst>
            </p:cNvPr>
            <p:cNvSpPr>
              <a:spLocks noEditPoints="1"/>
            </p:cNvSpPr>
            <p:nvPr/>
          </p:nvSpPr>
          <p:spPr bwMode="auto">
            <a:xfrm>
              <a:off x="222557" y="2898258"/>
              <a:ext cx="665163" cy="633413"/>
            </a:xfrm>
            <a:custGeom>
              <a:avLst/>
              <a:gdLst>
                <a:gd name="T0" fmla="*/ 3367 w 3488"/>
                <a:gd name="T1" fmla="*/ 1128 h 3320"/>
                <a:gd name="T2" fmla="*/ 1306 w 3488"/>
                <a:gd name="T3" fmla="*/ 313 h 3320"/>
                <a:gd name="T4" fmla="*/ 1198 w 3488"/>
                <a:gd name="T5" fmla="*/ 188 h 3320"/>
                <a:gd name="T6" fmla="*/ 784 w 3488"/>
                <a:gd name="T7" fmla="*/ 13 h 3320"/>
                <a:gd name="T8" fmla="*/ 685 w 3488"/>
                <a:gd name="T9" fmla="*/ 169 h 3320"/>
                <a:gd name="T10" fmla="*/ 762 w 3488"/>
                <a:gd name="T11" fmla="*/ 584 h 3320"/>
                <a:gd name="T12" fmla="*/ 759 w 3488"/>
                <a:gd name="T13" fmla="*/ 609 h 3320"/>
                <a:gd name="T14" fmla="*/ 297 w 3488"/>
                <a:gd name="T15" fmla="*/ 1269 h 3320"/>
                <a:gd name="T16" fmla="*/ 297 w 3488"/>
                <a:gd name="T17" fmla="*/ 1269 h 3320"/>
                <a:gd name="T18" fmla="*/ 172 w 3488"/>
                <a:gd name="T19" fmla="*/ 1269 h 3320"/>
                <a:gd name="T20" fmla="*/ 0 w 3488"/>
                <a:gd name="T21" fmla="*/ 1441 h 3320"/>
                <a:gd name="T22" fmla="*/ 0 w 3488"/>
                <a:gd name="T23" fmla="*/ 1868 h 3320"/>
                <a:gd name="T24" fmla="*/ 172 w 3488"/>
                <a:gd name="T25" fmla="*/ 2040 h 3320"/>
                <a:gd name="T26" fmla="*/ 290 w 3488"/>
                <a:gd name="T27" fmla="*/ 2040 h 3320"/>
                <a:gd name="T28" fmla="*/ 701 w 3488"/>
                <a:gd name="T29" fmla="*/ 2674 h 3320"/>
                <a:gd name="T30" fmla="*/ 704 w 3488"/>
                <a:gd name="T31" fmla="*/ 2680 h 3320"/>
                <a:gd name="T32" fmla="*/ 724 w 3488"/>
                <a:gd name="T33" fmla="*/ 2696 h 3320"/>
                <a:gd name="T34" fmla="*/ 915 w 3488"/>
                <a:gd name="T35" fmla="*/ 3088 h 3320"/>
                <a:gd name="T36" fmla="*/ 915 w 3488"/>
                <a:gd name="T37" fmla="*/ 3228 h 3320"/>
                <a:gd name="T38" fmla="*/ 1007 w 3488"/>
                <a:gd name="T39" fmla="*/ 3320 h 3320"/>
                <a:gd name="T40" fmla="*/ 1571 w 3488"/>
                <a:gd name="T41" fmla="*/ 3320 h 3320"/>
                <a:gd name="T42" fmla="*/ 1666 w 3488"/>
                <a:gd name="T43" fmla="*/ 3228 h 3320"/>
                <a:gd name="T44" fmla="*/ 1666 w 3488"/>
                <a:gd name="T45" fmla="*/ 3094 h 3320"/>
                <a:gd name="T46" fmla="*/ 1861 w 3488"/>
                <a:gd name="T47" fmla="*/ 3104 h 3320"/>
                <a:gd name="T48" fmla="*/ 2109 w 3488"/>
                <a:gd name="T49" fmla="*/ 3088 h 3320"/>
                <a:gd name="T50" fmla="*/ 2109 w 3488"/>
                <a:gd name="T51" fmla="*/ 3228 h 3320"/>
                <a:gd name="T52" fmla="*/ 2205 w 3488"/>
                <a:gd name="T53" fmla="*/ 3320 h 3320"/>
                <a:gd name="T54" fmla="*/ 2765 w 3488"/>
                <a:gd name="T55" fmla="*/ 3320 h 3320"/>
                <a:gd name="T56" fmla="*/ 2858 w 3488"/>
                <a:gd name="T57" fmla="*/ 3234 h 3320"/>
                <a:gd name="T58" fmla="*/ 2858 w 3488"/>
                <a:gd name="T59" fmla="*/ 3228 h 3320"/>
                <a:gd name="T60" fmla="*/ 2858 w 3488"/>
                <a:gd name="T61" fmla="*/ 3187 h 3320"/>
                <a:gd name="T62" fmla="*/ 3071 w 3488"/>
                <a:gd name="T63" fmla="*/ 2674 h 3320"/>
                <a:gd name="T64" fmla="*/ 3342 w 3488"/>
                <a:gd name="T65" fmla="*/ 2256 h 3320"/>
                <a:gd name="T66" fmla="*/ 3450 w 3488"/>
                <a:gd name="T67" fmla="*/ 1970 h 3320"/>
                <a:gd name="T68" fmla="*/ 3450 w 3488"/>
                <a:gd name="T69" fmla="*/ 1966 h 3320"/>
                <a:gd name="T70" fmla="*/ 3488 w 3488"/>
                <a:gd name="T71" fmla="*/ 1664 h 3320"/>
                <a:gd name="T72" fmla="*/ 3367 w 3488"/>
                <a:gd name="T73" fmla="*/ 1128 h 3320"/>
                <a:gd name="T74" fmla="*/ 876 w 3488"/>
                <a:gd name="T75" fmla="*/ 1297 h 3320"/>
                <a:gd name="T76" fmla="*/ 736 w 3488"/>
                <a:gd name="T77" fmla="*/ 1157 h 3320"/>
                <a:gd name="T78" fmla="*/ 876 w 3488"/>
                <a:gd name="T79" fmla="*/ 1017 h 3320"/>
                <a:gd name="T80" fmla="*/ 1013 w 3488"/>
                <a:gd name="T81" fmla="*/ 1157 h 3320"/>
                <a:gd name="T82" fmla="*/ 876 w 3488"/>
                <a:gd name="T83" fmla="*/ 1297 h 3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88" h="3320">
                  <a:moveTo>
                    <a:pt x="3367" y="1128"/>
                  </a:moveTo>
                  <a:cubicBezTo>
                    <a:pt x="2906" y="147"/>
                    <a:pt x="1791" y="141"/>
                    <a:pt x="1306" y="313"/>
                  </a:cubicBezTo>
                  <a:cubicBezTo>
                    <a:pt x="1287" y="284"/>
                    <a:pt x="1259" y="243"/>
                    <a:pt x="1198" y="188"/>
                  </a:cubicBezTo>
                  <a:cubicBezTo>
                    <a:pt x="1109" y="106"/>
                    <a:pt x="975" y="36"/>
                    <a:pt x="784" y="13"/>
                  </a:cubicBezTo>
                  <a:cubicBezTo>
                    <a:pt x="701" y="0"/>
                    <a:pt x="641" y="96"/>
                    <a:pt x="685" y="169"/>
                  </a:cubicBezTo>
                  <a:cubicBezTo>
                    <a:pt x="752" y="278"/>
                    <a:pt x="806" y="421"/>
                    <a:pt x="762" y="584"/>
                  </a:cubicBezTo>
                  <a:cubicBezTo>
                    <a:pt x="759" y="590"/>
                    <a:pt x="759" y="599"/>
                    <a:pt x="759" y="609"/>
                  </a:cubicBezTo>
                  <a:cubicBezTo>
                    <a:pt x="542" y="784"/>
                    <a:pt x="380" y="1010"/>
                    <a:pt x="297" y="1269"/>
                  </a:cubicBezTo>
                  <a:cubicBezTo>
                    <a:pt x="297" y="1269"/>
                    <a:pt x="297" y="1269"/>
                    <a:pt x="297" y="1269"/>
                  </a:cubicBezTo>
                  <a:cubicBezTo>
                    <a:pt x="297" y="1269"/>
                    <a:pt x="297" y="1269"/>
                    <a:pt x="172" y="1269"/>
                  </a:cubicBezTo>
                  <a:cubicBezTo>
                    <a:pt x="77" y="1269"/>
                    <a:pt x="0" y="1345"/>
                    <a:pt x="0" y="1441"/>
                  </a:cubicBezTo>
                  <a:cubicBezTo>
                    <a:pt x="0" y="1441"/>
                    <a:pt x="0" y="1441"/>
                    <a:pt x="0" y="1868"/>
                  </a:cubicBezTo>
                  <a:cubicBezTo>
                    <a:pt x="0" y="1963"/>
                    <a:pt x="77" y="2040"/>
                    <a:pt x="172" y="2040"/>
                  </a:cubicBezTo>
                  <a:cubicBezTo>
                    <a:pt x="172" y="2040"/>
                    <a:pt x="172" y="2040"/>
                    <a:pt x="290" y="2040"/>
                  </a:cubicBezTo>
                  <a:cubicBezTo>
                    <a:pt x="364" y="2282"/>
                    <a:pt x="507" y="2502"/>
                    <a:pt x="701" y="2674"/>
                  </a:cubicBezTo>
                  <a:cubicBezTo>
                    <a:pt x="704" y="2677"/>
                    <a:pt x="704" y="2677"/>
                    <a:pt x="704" y="2680"/>
                  </a:cubicBezTo>
                  <a:cubicBezTo>
                    <a:pt x="711" y="2686"/>
                    <a:pt x="717" y="2690"/>
                    <a:pt x="724" y="2696"/>
                  </a:cubicBezTo>
                  <a:cubicBezTo>
                    <a:pt x="899" y="2855"/>
                    <a:pt x="915" y="3040"/>
                    <a:pt x="915" y="3088"/>
                  </a:cubicBezTo>
                  <a:cubicBezTo>
                    <a:pt x="915" y="3088"/>
                    <a:pt x="915" y="3088"/>
                    <a:pt x="915" y="3228"/>
                  </a:cubicBezTo>
                  <a:cubicBezTo>
                    <a:pt x="915" y="3282"/>
                    <a:pt x="956" y="3320"/>
                    <a:pt x="1007" y="3320"/>
                  </a:cubicBezTo>
                  <a:cubicBezTo>
                    <a:pt x="1007" y="3320"/>
                    <a:pt x="1007" y="3320"/>
                    <a:pt x="1571" y="3320"/>
                  </a:cubicBezTo>
                  <a:cubicBezTo>
                    <a:pt x="1622" y="3320"/>
                    <a:pt x="1666" y="3282"/>
                    <a:pt x="1666" y="3228"/>
                  </a:cubicBezTo>
                  <a:cubicBezTo>
                    <a:pt x="1666" y="3228"/>
                    <a:pt x="1666" y="3228"/>
                    <a:pt x="1666" y="3094"/>
                  </a:cubicBezTo>
                  <a:cubicBezTo>
                    <a:pt x="1730" y="3101"/>
                    <a:pt x="1794" y="3104"/>
                    <a:pt x="1861" y="3104"/>
                  </a:cubicBezTo>
                  <a:cubicBezTo>
                    <a:pt x="1944" y="3104"/>
                    <a:pt x="2030" y="3097"/>
                    <a:pt x="2109" y="3088"/>
                  </a:cubicBezTo>
                  <a:cubicBezTo>
                    <a:pt x="2109" y="3088"/>
                    <a:pt x="2109" y="3088"/>
                    <a:pt x="2109" y="3228"/>
                  </a:cubicBezTo>
                  <a:cubicBezTo>
                    <a:pt x="2109" y="3282"/>
                    <a:pt x="2154" y="3320"/>
                    <a:pt x="2205" y="3320"/>
                  </a:cubicBezTo>
                  <a:cubicBezTo>
                    <a:pt x="2205" y="3320"/>
                    <a:pt x="2205" y="3320"/>
                    <a:pt x="2765" y="3320"/>
                  </a:cubicBezTo>
                  <a:cubicBezTo>
                    <a:pt x="2816" y="3320"/>
                    <a:pt x="2855" y="3282"/>
                    <a:pt x="2858" y="3234"/>
                  </a:cubicBezTo>
                  <a:cubicBezTo>
                    <a:pt x="2858" y="3231"/>
                    <a:pt x="2858" y="3228"/>
                    <a:pt x="2858" y="3228"/>
                  </a:cubicBezTo>
                  <a:cubicBezTo>
                    <a:pt x="2858" y="3228"/>
                    <a:pt x="2858" y="3228"/>
                    <a:pt x="2858" y="3187"/>
                  </a:cubicBezTo>
                  <a:cubicBezTo>
                    <a:pt x="2864" y="3088"/>
                    <a:pt x="2893" y="2858"/>
                    <a:pt x="3071" y="2674"/>
                  </a:cubicBezTo>
                  <a:cubicBezTo>
                    <a:pt x="3192" y="2549"/>
                    <a:pt x="3281" y="2390"/>
                    <a:pt x="3342" y="2256"/>
                  </a:cubicBezTo>
                  <a:cubicBezTo>
                    <a:pt x="3390" y="2167"/>
                    <a:pt x="3425" y="2071"/>
                    <a:pt x="3450" y="1970"/>
                  </a:cubicBezTo>
                  <a:cubicBezTo>
                    <a:pt x="3450" y="1966"/>
                    <a:pt x="3450" y="1966"/>
                    <a:pt x="3450" y="1966"/>
                  </a:cubicBezTo>
                  <a:cubicBezTo>
                    <a:pt x="3476" y="1868"/>
                    <a:pt x="3488" y="1769"/>
                    <a:pt x="3488" y="1664"/>
                  </a:cubicBezTo>
                  <a:cubicBezTo>
                    <a:pt x="3488" y="1476"/>
                    <a:pt x="3425" y="1246"/>
                    <a:pt x="3367" y="1128"/>
                  </a:cubicBezTo>
                  <a:close/>
                  <a:moveTo>
                    <a:pt x="876" y="1297"/>
                  </a:moveTo>
                  <a:cubicBezTo>
                    <a:pt x="797" y="1297"/>
                    <a:pt x="736" y="1237"/>
                    <a:pt x="736" y="1157"/>
                  </a:cubicBezTo>
                  <a:cubicBezTo>
                    <a:pt x="736" y="1081"/>
                    <a:pt x="797" y="1017"/>
                    <a:pt x="876" y="1017"/>
                  </a:cubicBezTo>
                  <a:cubicBezTo>
                    <a:pt x="953" y="1017"/>
                    <a:pt x="1013" y="1081"/>
                    <a:pt x="1013" y="1157"/>
                  </a:cubicBezTo>
                  <a:cubicBezTo>
                    <a:pt x="1013" y="1237"/>
                    <a:pt x="953" y="1297"/>
                    <a:pt x="876" y="1297"/>
                  </a:cubicBezTo>
                  <a:close/>
                </a:path>
              </a:pathLst>
            </a:custGeom>
            <a:grp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71" name="Group 74">
              <a:extLst>
                <a:ext uri="{FF2B5EF4-FFF2-40B4-BE49-F238E27FC236}">
                  <a16:creationId xmlns:a16="http://schemas.microsoft.com/office/drawing/2014/main" id="{34B0DFED-B978-46B3-B223-38D2192FDA99}"/>
                </a:ext>
              </a:extLst>
            </p:cNvPr>
            <p:cNvGrpSpPr>
              <a:grpSpLocks noChangeAspect="1"/>
            </p:cNvGrpSpPr>
            <p:nvPr/>
          </p:nvGrpSpPr>
          <p:grpSpPr bwMode="auto">
            <a:xfrm>
              <a:off x="350085" y="3155447"/>
              <a:ext cx="95667" cy="140738"/>
              <a:chOff x="794" y="803"/>
              <a:chExt cx="329" cy="484"/>
            </a:xfrm>
            <a:grpFill/>
          </p:grpSpPr>
          <p:sp>
            <p:nvSpPr>
              <p:cNvPr id="73" name="Freeform 75">
                <a:extLst>
                  <a:ext uri="{FF2B5EF4-FFF2-40B4-BE49-F238E27FC236}">
                    <a16:creationId xmlns:a16="http://schemas.microsoft.com/office/drawing/2014/main" id="{8B2C3D5B-C05B-4E55-AEB2-36991EF79C23}"/>
                  </a:ext>
                </a:extLst>
              </p:cNvPr>
              <p:cNvSpPr>
                <a:spLocks noEditPoints="1"/>
              </p:cNvSpPr>
              <p:nvPr/>
            </p:nvSpPr>
            <p:spPr bwMode="auto">
              <a:xfrm>
                <a:off x="976" y="982"/>
                <a:ext cx="147" cy="213"/>
              </a:xfrm>
              <a:custGeom>
                <a:avLst/>
                <a:gdLst>
                  <a:gd name="T0" fmla="*/ 612 w 612"/>
                  <a:gd name="T1" fmla="*/ 599 h 888"/>
                  <a:gd name="T2" fmla="*/ 601 w 612"/>
                  <a:gd name="T3" fmla="*/ 517 h 888"/>
                  <a:gd name="T4" fmla="*/ 553 w 612"/>
                  <a:gd name="T5" fmla="*/ 367 h 888"/>
                  <a:gd name="T6" fmla="*/ 268 w 612"/>
                  <a:gd name="T7" fmla="*/ 0 h 888"/>
                  <a:gd name="T8" fmla="*/ 173 w 612"/>
                  <a:gd name="T9" fmla="*/ 229 h 888"/>
                  <a:gd name="T10" fmla="*/ 35 w 612"/>
                  <a:gd name="T11" fmla="*/ 630 h 888"/>
                  <a:gd name="T12" fmla="*/ 35 w 612"/>
                  <a:gd name="T13" fmla="*/ 630 h 888"/>
                  <a:gd name="T14" fmla="*/ 323 w 612"/>
                  <a:gd name="T15" fmla="*/ 888 h 888"/>
                  <a:gd name="T16" fmla="*/ 612 w 612"/>
                  <a:gd name="T17" fmla="*/ 599 h 888"/>
                  <a:gd name="T18" fmla="*/ 178 w 612"/>
                  <a:gd name="T19" fmla="*/ 389 h 888"/>
                  <a:gd name="T20" fmla="*/ 106 w 612"/>
                  <a:gd name="T21" fmla="*/ 618 h 888"/>
                  <a:gd name="T22" fmla="*/ 91 w 612"/>
                  <a:gd name="T23" fmla="*/ 635 h 888"/>
                  <a:gd name="T24" fmla="*/ 90 w 612"/>
                  <a:gd name="T25" fmla="*/ 635 h 888"/>
                  <a:gd name="T26" fmla="*/ 74 w 612"/>
                  <a:gd name="T27" fmla="*/ 620 h 888"/>
                  <a:gd name="T28" fmla="*/ 162 w 612"/>
                  <a:gd name="T29" fmla="*/ 363 h 888"/>
                  <a:gd name="T30" fmla="*/ 183 w 612"/>
                  <a:gd name="T31" fmla="*/ 368 h 888"/>
                  <a:gd name="T32" fmla="*/ 178 w 612"/>
                  <a:gd name="T33" fmla="*/ 389 h 888"/>
                  <a:gd name="T34" fmla="*/ 178 w 612"/>
                  <a:gd name="T35" fmla="*/ 389 h 888"/>
                  <a:gd name="T36" fmla="*/ 178 w 612"/>
                  <a:gd name="T37" fmla="*/ 389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2" h="888">
                    <a:moveTo>
                      <a:pt x="612" y="599"/>
                    </a:moveTo>
                    <a:cubicBezTo>
                      <a:pt x="612" y="570"/>
                      <a:pt x="608" y="543"/>
                      <a:pt x="601" y="517"/>
                    </a:cubicBezTo>
                    <a:cubicBezTo>
                      <a:pt x="593" y="465"/>
                      <a:pt x="577" y="414"/>
                      <a:pt x="553" y="367"/>
                    </a:cubicBezTo>
                    <a:cubicBezTo>
                      <a:pt x="438" y="143"/>
                      <a:pt x="268" y="0"/>
                      <a:pt x="268" y="0"/>
                    </a:cubicBezTo>
                    <a:cubicBezTo>
                      <a:pt x="268" y="0"/>
                      <a:pt x="266" y="121"/>
                      <a:pt x="173" y="229"/>
                    </a:cubicBezTo>
                    <a:cubicBezTo>
                      <a:pt x="0" y="429"/>
                      <a:pt x="35" y="630"/>
                      <a:pt x="35" y="630"/>
                    </a:cubicBezTo>
                    <a:cubicBezTo>
                      <a:pt x="35" y="630"/>
                      <a:pt x="35" y="630"/>
                      <a:pt x="35" y="630"/>
                    </a:cubicBezTo>
                    <a:cubicBezTo>
                      <a:pt x="51" y="775"/>
                      <a:pt x="174" y="888"/>
                      <a:pt x="323" y="888"/>
                    </a:cubicBezTo>
                    <a:cubicBezTo>
                      <a:pt x="483" y="888"/>
                      <a:pt x="612" y="759"/>
                      <a:pt x="612" y="599"/>
                    </a:cubicBezTo>
                    <a:close/>
                    <a:moveTo>
                      <a:pt x="178" y="389"/>
                    </a:moveTo>
                    <a:cubicBezTo>
                      <a:pt x="175" y="392"/>
                      <a:pt x="94" y="444"/>
                      <a:pt x="106" y="618"/>
                    </a:cubicBezTo>
                    <a:cubicBezTo>
                      <a:pt x="106" y="627"/>
                      <a:pt x="99" y="634"/>
                      <a:pt x="91" y="635"/>
                    </a:cubicBezTo>
                    <a:cubicBezTo>
                      <a:pt x="90" y="635"/>
                      <a:pt x="90" y="635"/>
                      <a:pt x="90" y="635"/>
                    </a:cubicBezTo>
                    <a:cubicBezTo>
                      <a:pt x="82" y="635"/>
                      <a:pt x="75" y="628"/>
                      <a:pt x="74" y="620"/>
                    </a:cubicBezTo>
                    <a:cubicBezTo>
                      <a:pt x="62" y="426"/>
                      <a:pt x="158" y="365"/>
                      <a:pt x="162" y="363"/>
                    </a:cubicBezTo>
                    <a:cubicBezTo>
                      <a:pt x="169" y="358"/>
                      <a:pt x="179" y="360"/>
                      <a:pt x="183" y="368"/>
                    </a:cubicBezTo>
                    <a:cubicBezTo>
                      <a:pt x="188" y="375"/>
                      <a:pt x="185" y="385"/>
                      <a:pt x="178" y="389"/>
                    </a:cubicBezTo>
                    <a:close/>
                    <a:moveTo>
                      <a:pt x="178" y="389"/>
                    </a:moveTo>
                    <a:cubicBezTo>
                      <a:pt x="178" y="389"/>
                      <a:pt x="178" y="389"/>
                      <a:pt x="178" y="38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6">
                <a:extLst>
                  <a:ext uri="{FF2B5EF4-FFF2-40B4-BE49-F238E27FC236}">
                    <a16:creationId xmlns:a16="http://schemas.microsoft.com/office/drawing/2014/main" id="{594D65CD-05C2-4C9D-9951-BCD5212B85C4}"/>
                  </a:ext>
                </a:extLst>
              </p:cNvPr>
              <p:cNvSpPr>
                <a:spLocks noEditPoints="1"/>
              </p:cNvSpPr>
              <p:nvPr/>
            </p:nvSpPr>
            <p:spPr bwMode="auto">
              <a:xfrm>
                <a:off x="909" y="1180"/>
                <a:ext cx="73" cy="107"/>
              </a:xfrm>
              <a:custGeom>
                <a:avLst/>
                <a:gdLst>
                  <a:gd name="T0" fmla="*/ 304 w 304"/>
                  <a:gd name="T1" fmla="*/ 300 h 444"/>
                  <a:gd name="T2" fmla="*/ 299 w 304"/>
                  <a:gd name="T3" fmla="*/ 259 h 444"/>
                  <a:gd name="T4" fmla="*/ 275 w 304"/>
                  <a:gd name="T5" fmla="*/ 184 h 444"/>
                  <a:gd name="T6" fmla="*/ 133 w 304"/>
                  <a:gd name="T7" fmla="*/ 0 h 444"/>
                  <a:gd name="T8" fmla="*/ 86 w 304"/>
                  <a:gd name="T9" fmla="*/ 115 h 444"/>
                  <a:gd name="T10" fmla="*/ 17 w 304"/>
                  <a:gd name="T11" fmla="*/ 315 h 444"/>
                  <a:gd name="T12" fmla="*/ 17 w 304"/>
                  <a:gd name="T13" fmla="*/ 315 h 444"/>
                  <a:gd name="T14" fmla="*/ 161 w 304"/>
                  <a:gd name="T15" fmla="*/ 444 h 444"/>
                  <a:gd name="T16" fmla="*/ 304 w 304"/>
                  <a:gd name="T17" fmla="*/ 300 h 444"/>
                  <a:gd name="T18" fmla="*/ 89 w 304"/>
                  <a:gd name="T19" fmla="*/ 195 h 444"/>
                  <a:gd name="T20" fmla="*/ 53 w 304"/>
                  <a:gd name="T21" fmla="*/ 309 h 444"/>
                  <a:gd name="T22" fmla="*/ 45 w 304"/>
                  <a:gd name="T23" fmla="*/ 317 h 444"/>
                  <a:gd name="T24" fmla="*/ 45 w 304"/>
                  <a:gd name="T25" fmla="*/ 317 h 444"/>
                  <a:gd name="T26" fmla="*/ 37 w 304"/>
                  <a:gd name="T27" fmla="*/ 310 h 444"/>
                  <a:gd name="T28" fmla="*/ 81 w 304"/>
                  <a:gd name="T29" fmla="*/ 181 h 444"/>
                  <a:gd name="T30" fmla="*/ 91 w 304"/>
                  <a:gd name="T31" fmla="*/ 184 h 444"/>
                  <a:gd name="T32" fmla="*/ 89 w 304"/>
                  <a:gd name="T33" fmla="*/ 195 h 444"/>
                  <a:gd name="T34" fmla="*/ 89 w 304"/>
                  <a:gd name="T35" fmla="*/ 195 h 444"/>
                  <a:gd name="T36" fmla="*/ 89 w 304"/>
                  <a:gd name="T37"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444">
                    <a:moveTo>
                      <a:pt x="304" y="300"/>
                    </a:moveTo>
                    <a:cubicBezTo>
                      <a:pt x="304" y="285"/>
                      <a:pt x="302" y="272"/>
                      <a:pt x="299" y="259"/>
                    </a:cubicBezTo>
                    <a:cubicBezTo>
                      <a:pt x="295" y="233"/>
                      <a:pt x="287" y="207"/>
                      <a:pt x="275" y="184"/>
                    </a:cubicBezTo>
                    <a:cubicBezTo>
                      <a:pt x="218" y="72"/>
                      <a:pt x="133" y="0"/>
                      <a:pt x="133" y="0"/>
                    </a:cubicBezTo>
                    <a:cubicBezTo>
                      <a:pt x="133" y="0"/>
                      <a:pt x="132" y="61"/>
                      <a:pt x="86" y="115"/>
                    </a:cubicBezTo>
                    <a:cubicBezTo>
                      <a:pt x="0" y="215"/>
                      <a:pt x="17" y="315"/>
                      <a:pt x="17" y="315"/>
                    </a:cubicBezTo>
                    <a:cubicBezTo>
                      <a:pt x="17" y="315"/>
                      <a:pt x="17" y="315"/>
                      <a:pt x="17" y="315"/>
                    </a:cubicBezTo>
                    <a:cubicBezTo>
                      <a:pt x="25" y="388"/>
                      <a:pt x="87" y="444"/>
                      <a:pt x="161" y="444"/>
                    </a:cubicBezTo>
                    <a:cubicBezTo>
                      <a:pt x="240" y="444"/>
                      <a:pt x="304" y="380"/>
                      <a:pt x="304" y="300"/>
                    </a:cubicBezTo>
                    <a:close/>
                    <a:moveTo>
                      <a:pt x="89" y="195"/>
                    </a:moveTo>
                    <a:cubicBezTo>
                      <a:pt x="87" y="196"/>
                      <a:pt x="47" y="222"/>
                      <a:pt x="53" y="309"/>
                    </a:cubicBezTo>
                    <a:cubicBezTo>
                      <a:pt x="53" y="314"/>
                      <a:pt x="49" y="317"/>
                      <a:pt x="45" y="317"/>
                    </a:cubicBezTo>
                    <a:cubicBezTo>
                      <a:pt x="45" y="317"/>
                      <a:pt x="45" y="317"/>
                      <a:pt x="45" y="317"/>
                    </a:cubicBezTo>
                    <a:cubicBezTo>
                      <a:pt x="41" y="317"/>
                      <a:pt x="37" y="314"/>
                      <a:pt x="37" y="310"/>
                    </a:cubicBezTo>
                    <a:cubicBezTo>
                      <a:pt x="31" y="214"/>
                      <a:pt x="79" y="183"/>
                      <a:pt x="81" y="181"/>
                    </a:cubicBezTo>
                    <a:cubicBezTo>
                      <a:pt x="84" y="179"/>
                      <a:pt x="89" y="180"/>
                      <a:pt x="91" y="184"/>
                    </a:cubicBezTo>
                    <a:cubicBezTo>
                      <a:pt x="94" y="188"/>
                      <a:pt x="92" y="193"/>
                      <a:pt x="89" y="195"/>
                    </a:cubicBezTo>
                    <a:close/>
                    <a:moveTo>
                      <a:pt x="89" y="195"/>
                    </a:moveTo>
                    <a:cubicBezTo>
                      <a:pt x="89" y="195"/>
                      <a:pt x="89" y="195"/>
                      <a:pt x="89" y="19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5" name="Freeform 77">
                <a:extLst>
                  <a:ext uri="{FF2B5EF4-FFF2-40B4-BE49-F238E27FC236}">
                    <a16:creationId xmlns:a16="http://schemas.microsoft.com/office/drawing/2014/main" id="{12833C31-4F26-4AFE-AD16-5A91A55814F0}"/>
                  </a:ext>
                </a:extLst>
              </p:cNvPr>
              <p:cNvSpPr>
                <a:spLocks noEditPoints="1"/>
              </p:cNvSpPr>
              <p:nvPr/>
            </p:nvSpPr>
            <p:spPr bwMode="auto">
              <a:xfrm>
                <a:off x="794" y="803"/>
                <a:ext cx="183" cy="264"/>
              </a:xfrm>
              <a:custGeom>
                <a:avLst/>
                <a:gdLst>
                  <a:gd name="T0" fmla="*/ 760 w 760"/>
                  <a:gd name="T1" fmla="*/ 739 h 1096"/>
                  <a:gd name="T2" fmla="*/ 745 w 760"/>
                  <a:gd name="T3" fmla="*/ 637 h 1096"/>
                  <a:gd name="T4" fmla="*/ 686 w 760"/>
                  <a:gd name="T5" fmla="*/ 453 h 1096"/>
                  <a:gd name="T6" fmla="*/ 333 w 760"/>
                  <a:gd name="T7" fmla="*/ 0 h 1096"/>
                  <a:gd name="T8" fmla="*/ 214 w 760"/>
                  <a:gd name="T9" fmla="*/ 283 h 1096"/>
                  <a:gd name="T10" fmla="*/ 44 w 760"/>
                  <a:gd name="T11" fmla="*/ 778 h 1096"/>
                  <a:gd name="T12" fmla="*/ 44 w 760"/>
                  <a:gd name="T13" fmla="*/ 778 h 1096"/>
                  <a:gd name="T14" fmla="*/ 400 w 760"/>
                  <a:gd name="T15" fmla="*/ 1096 h 1096"/>
                  <a:gd name="T16" fmla="*/ 760 w 760"/>
                  <a:gd name="T17" fmla="*/ 739 h 1096"/>
                  <a:gd name="T18" fmla="*/ 222 w 760"/>
                  <a:gd name="T19" fmla="*/ 480 h 1096"/>
                  <a:gd name="T20" fmla="*/ 131 w 760"/>
                  <a:gd name="T21" fmla="*/ 763 h 1096"/>
                  <a:gd name="T22" fmla="*/ 113 w 760"/>
                  <a:gd name="T23" fmla="*/ 783 h 1096"/>
                  <a:gd name="T24" fmla="*/ 111 w 760"/>
                  <a:gd name="T25" fmla="*/ 783 h 1096"/>
                  <a:gd name="T26" fmla="*/ 92 w 760"/>
                  <a:gd name="T27" fmla="*/ 765 h 1096"/>
                  <a:gd name="T28" fmla="*/ 201 w 760"/>
                  <a:gd name="T29" fmla="*/ 448 h 1096"/>
                  <a:gd name="T30" fmla="*/ 228 w 760"/>
                  <a:gd name="T31" fmla="*/ 454 h 1096"/>
                  <a:gd name="T32" fmla="*/ 222 w 760"/>
                  <a:gd name="T33" fmla="*/ 480 h 1096"/>
                  <a:gd name="T34" fmla="*/ 222 w 760"/>
                  <a:gd name="T35" fmla="*/ 480 h 1096"/>
                  <a:gd name="T36" fmla="*/ 222 w 760"/>
                  <a:gd name="T37" fmla="*/ 48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0" h="1096">
                    <a:moveTo>
                      <a:pt x="760" y="739"/>
                    </a:moveTo>
                    <a:cubicBezTo>
                      <a:pt x="760" y="704"/>
                      <a:pt x="755" y="670"/>
                      <a:pt x="745" y="637"/>
                    </a:cubicBezTo>
                    <a:cubicBezTo>
                      <a:pt x="737" y="575"/>
                      <a:pt x="716" y="511"/>
                      <a:pt x="686" y="453"/>
                    </a:cubicBezTo>
                    <a:cubicBezTo>
                      <a:pt x="543" y="176"/>
                      <a:pt x="333" y="0"/>
                      <a:pt x="333" y="0"/>
                    </a:cubicBezTo>
                    <a:cubicBezTo>
                      <a:pt x="333" y="0"/>
                      <a:pt x="330" y="150"/>
                      <a:pt x="214" y="283"/>
                    </a:cubicBezTo>
                    <a:cubicBezTo>
                      <a:pt x="0" y="530"/>
                      <a:pt x="44" y="778"/>
                      <a:pt x="44" y="778"/>
                    </a:cubicBezTo>
                    <a:cubicBezTo>
                      <a:pt x="44" y="778"/>
                      <a:pt x="44" y="778"/>
                      <a:pt x="44" y="778"/>
                    </a:cubicBezTo>
                    <a:cubicBezTo>
                      <a:pt x="63" y="957"/>
                      <a:pt x="215" y="1096"/>
                      <a:pt x="400" y="1096"/>
                    </a:cubicBezTo>
                    <a:cubicBezTo>
                      <a:pt x="599" y="1096"/>
                      <a:pt x="760" y="936"/>
                      <a:pt x="760" y="739"/>
                    </a:cubicBezTo>
                    <a:close/>
                    <a:moveTo>
                      <a:pt x="222" y="480"/>
                    </a:moveTo>
                    <a:cubicBezTo>
                      <a:pt x="217" y="483"/>
                      <a:pt x="117" y="549"/>
                      <a:pt x="131" y="763"/>
                    </a:cubicBezTo>
                    <a:cubicBezTo>
                      <a:pt x="132" y="773"/>
                      <a:pt x="123" y="783"/>
                      <a:pt x="113" y="783"/>
                    </a:cubicBezTo>
                    <a:cubicBezTo>
                      <a:pt x="111" y="783"/>
                      <a:pt x="111" y="783"/>
                      <a:pt x="111" y="783"/>
                    </a:cubicBezTo>
                    <a:cubicBezTo>
                      <a:pt x="101" y="783"/>
                      <a:pt x="93" y="775"/>
                      <a:pt x="92" y="765"/>
                    </a:cubicBezTo>
                    <a:cubicBezTo>
                      <a:pt x="77" y="526"/>
                      <a:pt x="196" y="451"/>
                      <a:pt x="201" y="448"/>
                    </a:cubicBezTo>
                    <a:cubicBezTo>
                      <a:pt x="210" y="442"/>
                      <a:pt x="222" y="445"/>
                      <a:pt x="228" y="454"/>
                    </a:cubicBezTo>
                    <a:cubicBezTo>
                      <a:pt x="233" y="463"/>
                      <a:pt x="230" y="475"/>
                      <a:pt x="222" y="480"/>
                    </a:cubicBezTo>
                    <a:close/>
                    <a:moveTo>
                      <a:pt x="222" y="480"/>
                    </a:moveTo>
                    <a:cubicBezTo>
                      <a:pt x="222" y="480"/>
                      <a:pt x="222" y="480"/>
                      <a:pt x="222" y="48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78" name="Halbbogen 77">
              <a:extLst>
                <a:ext uri="{FF2B5EF4-FFF2-40B4-BE49-F238E27FC236}">
                  <a16:creationId xmlns:a16="http://schemas.microsoft.com/office/drawing/2014/main" id="{E34AD818-0FE7-4A40-8581-C9D5437080F4}"/>
                </a:ext>
              </a:extLst>
            </p:cNvPr>
            <p:cNvSpPr/>
            <p:nvPr/>
          </p:nvSpPr>
          <p:spPr bwMode="gray">
            <a:xfrm rot="18097640">
              <a:off x="393675" y="2959693"/>
              <a:ext cx="387603" cy="387603"/>
            </a:xfrm>
            <a:prstGeom prst="blockArc">
              <a:avLst>
                <a:gd name="adj1" fmla="val 18012042"/>
                <a:gd name="adj2" fmla="val 21533125"/>
                <a:gd name="adj3" fmla="val 11994"/>
              </a:avLst>
            </a:prstGeom>
            <a:grpFill/>
            <a:ln>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Freihandform: Form 87">
              <a:extLst>
                <a:ext uri="{FF2B5EF4-FFF2-40B4-BE49-F238E27FC236}">
                  <a16:creationId xmlns:a16="http://schemas.microsoft.com/office/drawing/2014/main" id="{93536F91-9C45-4E03-BB61-D276A51B406E}"/>
                </a:ext>
              </a:extLst>
            </p:cNvPr>
            <p:cNvSpPr/>
            <p:nvPr/>
          </p:nvSpPr>
          <p:spPr bwMode="gray">
            <a:xfrm>
              <a:off x="295656" y="3319249"/>
              <a:ext cx="150305" cy="116893"/>
            </a:xfrm>
            <a:custGeom>
              <a:avLst/>
              <a:gdLst>
                <a:gd name="connsiteX0" fmla="*/ 28193 w 157035"/>
                <a:gd name="connsiteY0" fmla="*/ 45457 h 122127"/>
                <a:gd name="connsiteX1" fmla="*/ 97249 w 157035"/>
                <a:gd name="connsiteY1" fmla="*/ 69269 h 122127"/>
                <a:gd name="connsiteX2" fmla="*/ 156780 w 157035"/>
                <a:gd name="connsiteY2" fmla="*/ 121657 h 122127"/>
                <a:gd name="connsiteX3" fmla="*/ 113918 w 157035"/>
                <a:gd name="connsiteY3" fmla="*/ 35932 h 122127"/>
                <a:gd name="connsiteX4" fmla="*/ 4380 w 157035"/>
                <a:gd name="connsiteY4" fmla="*/ 213 h 122127"/>
                <a:gd name="connsiteX5" fmla="*/ 28193 w 157035"/>
                <a:gd name="connsiteY5" fmla="*/ 45457 h 12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35" h="122127">
                  <a:moveTo>
                    <a:pt x="28193" y="45457"/>
                  </a:moveTo>
                  <a:cubicBezTo>
                    <a:pt x="43671" y="56966"/>
                    <a:pt x="75818" y="56569"/>
                    <a:pt x="97249" y="69269"/>
                  </a:cubicBezTo>
                  <a:cubicBezTo>
                    <a:pt x="118680" y="81969"/>
                    <a:pt x="154002" y="127213"/>
                    <a:pt x="156780" y="121657"/>
                  </a:cubicBezTo>
                  <a:cubicBezTo>
                    <a:pt x="159558" y="116101"/>
                    <a:pt x="139318" y="56173"/>
                    <a:pt x="113918" y="35932"/>
                  </a:cubicBezTo>
                  <a:cubicBezTo>
                    <a:pt x="88518" y="15691"/>
                    <a:pt x="18271" y="-2168"/>
                    <a:pt x="4380" y="213"/>
                  </a:cubicBezTo>
                  <a:cubicBezTo>
                    <a:pt x="-9511" y="2594"/>
                    <a:pt x="12715" y="33948"/>
                    <a:pt x="28193" y="45457"/>
                  </a:cubicBezTo>
                  <a:close/>
                </a:path>
              </a:pathLst>
            </a:custGeom>
            <a:grpFill/>
            <a:ln>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1" name="Gruppieren 90">
            <a:extLst>
              <a:ext uri="{FF2B5EF4-FFF2-40B4-BE49-F238E27FC236}">
                <a16:creationId xmlns:a16="http://schemas.microsoft.com/office/drawing/2014/main" id="{F4027191-133C-4CF7-BF76-4A0E75374A75}"/>
              </a:ext>
            </a:extLst>
          </p:cNvPr>
          <p:cNvGrpSpPr/>
          <p:nvPr/>
        </p:nvGrpSpPr>
        <p:grpSpPr>
          <a:xfrm>
            <a:off x="9870563" y="3737356"/>
            <a:ext cx="1122596" cy="768656"/>
            <a:chOff x="7304722" y="2164080"/>
            <a:chExt cx="3219917" cy="2204719"/>
          </a:xfrm>
          <a:solidFill>
            <a:srgbClr val="798BB3"/>
          </a:solidFill>
        </p:grpSpPr>
        <p:grpSp>
          <p:nvGrpSpPr>
            <p:cNvPr id="92" name="Gruppieren 91">
              <a:extLst>
                <a:ext uri="{FF2B5EF4-FFF2-40B4-BE49-F238E27FC236}">
                  <a16:creationId xmlns:a16="http://schemas.microsoft.com/office/drawing/2014/main" id="{787559A5-B206-455E-94BC-B4F5FBA9DC0C}"/>
                </a:ext>
              </a:extLst>
            </p:cNvPr>
            <p:cNvGrpSpPr/>
            <p:nvPr/>
          </p:nvGrpSpPr>
          <p:grpSpPr>
            <a:xfrm>
              <a:off x="8654880" y="2164080"/>
              <a:ext cx="519600" cy="588956"/>
              <a:chOff x="8293899" y="3319465"/>
              <a:chExt cx="720726" cy="816928"/>
            </a:xfrm>
            <a:grpFill/>
          </p:grpSpPr>
          <p:grpSp>
            <p:nvGrpSpPr>
              <p:cNvPr id="152" name="Gruppieren 151">
                <a:extLst>
                  <a:ext uri="{FF2B5EF4-FFF2-40B4-BE49-F238E27FC236}">
                    <a16:creationId xmlns:a16="http://schemas.microsoft.com/office/drawing/2014/main" id="{F94CB43D-70B0-46EF-A0EA-47E07A34B3ED}"/>
                  </a:ext>
                </a:extLst>
              </p:cNvPr>
              <p:cNvGrpSpPr/>
              <p:nvPr/>
            </p:nvGrpSpPr>
            <p:grpSpPr>
              <a:xfrm>
                <a:off x="8293899" y="3319465"/>
                <a:ext cx="720726" cy="623888"/>
                <a:chOff x="8642356" y="3319465"/>
                <a:chExt cx="720726" cy="623888"/>
              </a:xfrm>
              <a:grpFill/>
            </p:grpSpPr>
            <p:sp>
              <p:nvSpPr>
                <p:cNvPr id="154" name="Freeform 20">
                  <a:extLst>
                    <a:ext uri="{FF2B5EF4-FFF2-40B4-BE49-F238E27FC236}">
                      <a16:creationId xmlns:a16="http://schemas.microsoft.com/office/drawing/2014/main" id="{D31F6E62-B881-4606-A72F-FA4D7DA533D5}"/>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5" name="Freeform 21">
                  <a:extLst>
                    <a:ext uri="{FF2B5EF4-FFF2-40B4-BE49-F238E27FC236}">
                      <a16:creationId xmlns:a16="http://schemas.microsoft.com/office/drawing/2014/main" id="{14241E6A-D2B4-49BF-8E12-1BE6286060E1}"/>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6" name="Freeform 22">
                  <a:extLst>
                    <a:ext uri="{FF2B5EF4-FFF2-40B4-BE49-F238E27FC236}">
                      <a16:creationId xmlns:a16="http://schemas.microsoft.com/office/drawing/2014/main" id="{9189FC59-E7A3-4077-A6C5-8A0B886DA95F}"/>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7" name="Freeform 23">
                  <a:extLst>
                    <a:ext uri="{FF2B5EF4-FFF2-40B4-BE49-F238E27FC236}">
                      <a16:creationId xmlns:a16="http://schemas.microsoft.com/office/drawing/2014/main" id="{AFCA08DC-4B13-4C21-A421-4B9A508534B5}"/>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8" name="Freeform 24">
                  <a:extLst>
                    <a:ext uri="{FF2B5EF4-FFF2-40B4-BE49-F238E27FC236}">
                      <a16:creationId xmlns:a16="http://schemas.microsoft.com/office/drawing/2014/main" id="{1D25EF2F-BC53-4C97-9C46-91F6D61BF692}"/>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9" name="Freeform 25">
                  <a:extLst>
                    <a:ext uri="{FF2B5EF4-FFF2-40B4-BE49-F238E27FC236}">
                      <a16:creationId xmlns:a16="http://schemas.microsoft.com/office/drawing/2014/main" id="{7E71F705-94C0-45B2-80CF-0F9BFBF054BC}"/>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0" name="Freeform 26">
                  <a:extLst>
                    <a:ext uri="{FF2B5EF4-FFF2-40B4-BE49-F238E27FC236}">
                      <a16:creationId xmlns:a16="http://schemas.microsoft.com/office/drawing/2014/main" id="{3FD7248D-B01E-46E6-9EDB-9E524530CB3B}"/>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53" name="Freeform 30">
                <a:extLst>
                  <a:ext uri="{FF2B5EF4-FFF2-40B4-BE49-F238E27FC236}">
                    <a16:creationId xmlns:a16="http://schemas.microsoft.com/office/drawing/2014/main" id="{BBCBFBE4-808A-4F47-B68D-C4A58140416A}"/>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93" name="Freeform 47">
              <a:extLst>
                <a:ext uri="{FF2B5EF4-FFF2-40B4-BE49-F238E27FC236}">
                  <a16:creationId xmlns:a16="http://schemas.microsoft.com/office/drawing/2014/main" id="{6BFBEEA3-4933-4231-A86E-050AB425AB4D}"/>
                </a:ext>
              </a:extLst>
            </p:cNvPr>
            <p:cNvSpPr>
              <a:spLocks/>
            </p:cNvSpPr>
            <p:nvPr/>
          </p:nvSpPr>
          <p:spPr bwMode="auto">
            <a:xfrm>
              <a:off x="10060694" y="3669419"/>
              <a:ext cx="463945" cy="484719"/>
            </a:xfrm>
            <a:custGeom>
              <a:avLst/>
              <a:gdLst>
                <a:gd name="T0" fmla="*/ 160 w 276"/>
                <a:gd name="T1" fmla="*/ 0 h 292"/>
                <a:gd name="T2" fmla="*/ 0 w 276"/>
                <a:gd name="T3" fmla="*/ 44 h 292"/>
                <a:gd name="T4" fmla="*/ 54 w 276"/>
                <a:gd name="T5" fmla="*/ 195 h 292"/>
                <a:gd name="T6" fmla="*/ 54 w 276"/>
                <a:gd name="T7" fmla="*/ 292 h 292"/>
                <a:gd name="T8" fmla="*/ 276 w 276"/>
                <a:gd name="T9" fmla="*/ 292 h 292"/>
                <a:gd name="T10" fmla="*/ 276 w 276"/>
                <a:gd name="T11" fmla="*/ 152 h 292"/>
                <a:gd name="T12" fmla="*/ 160 w 276"/>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276" h="292">
                  <a:moveTo>
                    <a:pt x="160" y="0"/>
                  </a:moveTo>
                  <a:cubicBezTo>
                    <a:pt x="117" y="33"/>
                    <a:pt x="54" y="44"/>
                    <a:pt x="0" y="44"/>
                  </a:cubicBezTo>
                  <a:cubicBezTo>
                    <a:pt x="32" y="87"/>
                    <a:pt x="54" y="141"/>
                    <a:pt x="54" y="195"/>
                  </a:cubicBezTo>
                  <a:cubicBezTo>
                    <a:pt x="54" y="292"/>
                    <a:pt x="54" y="292"/>
                    <a:pt x="54" y="292"/>
                  </a:cubicBezTo>
                  <a:cubicBezTo>
                    <a:pt x="276" y="292"/>
                    <a:pt x="276" y="292"/>
                    <a:pt x="276" y="292"/>
                  </a:cubicBezTo>
                  <a:cubicBezTo>
                    <a:pt x="276" y="152"/>
                    <a:pt x="276" y="152"/>
                    <a:pt x="276" y="152"/>
                  </a:cubicBezTo>
                  <a:cubicBezTo>
                    <a:pt x="276" y="87"/>
                    <a:pt x="223" y="0"/>
                    <a:pt x="16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4" name="Freeform 48">
              <a:extLst>
                <a:ext uri="{FF2B5EF4-FFF2-40B4-BE49-F238E27FC236}">
                  <a16:creationId xmlns:a16="http://schemas.microsoft.com/office/drawing/2014/main" id="{CDCB2F3A-7DCA-4605-85E9-AD696548084A}"/>
                </a:ext>
              </a:extLst>
            </p:cNvPr>
            <p:cNvSpPr>
              <a:spLocks/>
            </p:cNvSpPr>
            <p:nvPr/>
          </p:nvSpPr>
          <p:spPr bwMode="auto">
            <a:xfrm>
              <a:off x="9901429" y="3136228"/>
              <a:ext cx="463945" cy="498568"/>
            </a:xfrm>
            <a:custGeom>
              <a:avLst/>
              <a:gdLst>
                <a:gd name="T0" fmla="*/ 128 w 276"/>
                <a:gd name="T1" fmla="*/ 0 h 300"/>
                <a:gd name="T2" fmla="*/ 11 w 276"/>
                <a:gd name="T3" fmla="*/ 43 h 300"/>
                <a:gd name="T4" fmla="*/ 22 w 276"/>
                <a:gd name="T5" fmla="*/ 108 h 300"/>
                <a:gd name="T6" fmla="*/ 0 w 276"/>
                <a:gd name="T7" fmla="*/ 225 h 300"/>
                <a:gd name="T8" fmla="*/ 128 w 276"/>
                <a:gd name="T9" fmla="*/ 300 h 300"/>
                <a:gd name="T10" fmla="*/ 276 w 276"/>
                <a:gd name="T11" fmla="*/ 150 h 300"/>
                <a:gd name="T12" fmla="*/ 128 w 276"/>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276" h="300">
                  <a:moveTo>
                    <a:pt x="128" y="0"/>
                  </a:moveTo>
                  <a:cubicBezTo>
                    <a:pt x="85" y="0"/>
                    <a:pt x="43" y="11"/>
                    <a:pt x="11" y="43"/>
                  </a:cubicBezTo>
                  <a:cubicBezTo>
                    <a:pt x="22" y="65"/>
                    <a:pt x="22" y="86"/>
                    <a:pt x="22" y="108"/>
                  </a:cubicBezTo>
                  <a:cubicBezTo>
                    <a:pt x="22" y="150"/>
                    <a:pt x="11" y="193"/>
                    <a:pt x="0" y="225"/>
                  </a:cubicBezTo>
                  <a:cubicBezTo>
                    <a:pt x="22" y="268"/>
                    <a:pt x="64" y="300"/>
                    <a:pt x="128" y="300"/>
                  </a:cubicBezTo>
                  <a:cubicBezTo>
                    <a:pt x="202" y="300"/>
                    <a:pt x="276" y="236"/>
                    <a:pt x="276" y="150"/>
                  </a:cubicBezTo>
                  <a:cubicBezTo>
                    <a:pt x="276" y="65"/>
                    <a:pt x="202" y="0"/>
                    <a:pt x="128"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5" name="Freeform 49">
              <a:extLst>
                <a:ext uri="{FF2B5EF4-FFF2-40B4-BE49-F238E27FC236}">
                  <a16:creationId xmlns:a16="http://schemas.microsoft.com/office/drawing/2014/main" id="{8274159E-25AC-4DA0-9ED0-5409366117B7}"/>
                </a:ext>
              </a:extLst>
            </p:cNvPr>
            <p:cNvSpPr>
              <a:spLocks/>
            </p:cNvSpPr>
            <p:nvPr/>
          </p:nvSpPr>
          <p:spPr bwMode="auto">
            <a:xfrm>
              <a:off x="7304722" y="3669419"/>
              <a:ext cx="477794" cy="484719"/>
            </a:xfrm>
            <a:custGeom>
              <a:avLst/>
              <a:gdLst>
                <a:gd name="T0" fmla="*/ 221 w 284"/>
                <a:gd name="T1" fmla="*/ 195 h 292"/>
                <a:gd name="T2" fmla="*/ 284 w 284"/>
                <a:gd name="T3" fmla="*/ 44 h 292"/>
                <a:gd name="T4" fmla="*/ 116 w 284"/>
                <a:gd name="T5" fmla="*/ 0 h 292"/>
                <a:gd name="T6" fmla="*/ 0 w 284"/>
                <a:gd name="T7" fmla="*/ 152 h 292"/>
                <a:gd name="T8" fmla="*/ 0 w 284"/>
                <a:gd name="T9" fmla="*/ 292 h 292"/>
                <a:gd name="T10" fmla="*/ 221 w 284"/>
                <a:gd name="T11" fmla="*/ 292 h 292"/>
                <a:gd name="T12" fmla="*/ 221 w 284"/>
                <a:gd name="T13" fmla="*/ 195 h 292"/>
              </a:gdLst>
              <a:ahLst/>
              <a:cxnLst>
                <a:cxn ang="0">
                  <a:pos x="T0" y="T1"/>
                </a:cxn>
                <a:cxn ang="0">
                  <a:pos x="T2" y="T3"/>
                </a:cxn>
                <a:cxn ang="0">
                  <a:pos x="T4" y="T5"/>
                </a:cxn>
                <a:cxn ang="0">
                  <a:pos x="T6" y="T7"/>
                </a:cxn>
                <a:cxn ang="0">
                  <a:pos x="T8" y="T9"/>
                </a:cxn>
                <a:cxn ang="0">
                  <a:pos x="T10" y="T11"/>
                </a:cxn>
                <a:cxn ang="0">
                  <a:pos x="T12" y="T13"/>
                </a:cxn>
              </a:cxnLst>
              <a:rect l="0" t="0" r="r" b="b"/>
              <a:pathLst>
                <a:path w="284" h="292">
                  <a:moveTo>
                    <a:pt x="221" y="195"/>
                  </a:moveTo>
                  <a:cubicBezTo>
                    <a:pt x="221" y="141"/>
                    <a:pt x="242" y="87"/>
                    <a:pt x="284" y="44"/>
                  </a:cubicBezTo>
                  <a:cubicBezTo>
                    <a:pt x="221" y="44"/>
                    <a:pt x="158" y="33"/>
                    <a:pt x="116" y="0"/>
                  </a:cubicBezTo>
                  <a:cubicBezTo>
                    <a:pt x="53" y="0"/>
                    <a:pt x="0" y="87"/>
                    <a:pt x="0" y="152"/>
                  </a:cubicBezTo>
                  <a:cubicBezTo>
                    <a:pt x="0" y="292"/>
                    <a:pt x="0" y="292"/>
                    <a:pt x="0" y="292"/>
                  </a:cubicBezTo>
                  <a:cubicBezTo>
                    <a:pt x="221" y="292"/>
                    <a:pt x="221" y="292"/>
                    <a:pt x="221" y="292"/>
                  </a:cubicBezTo>
                  <a:lnTo>
                    <a:pt x="221" y="19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Freeform 50">
              <a:extLst>
                <a:ext uri="{FF2B5EF4-FFF2-40B4-BE49-F238E27FC236}">
                  <a16:creationId xmlns:a16="http://schemas.microsoft.com/office/drawing/2014/main" id="{6A122773-51AF-4950-B58D-B284355DA1E5}"/>
                </a:ext>
              </a:extLst>
            </p:cNvPr>
            <p:cNvSpPr>
              <a:spLocks/>
            </p:cNvSpPr>
            <p:nvPr/>
          </p:nvSpPr>
          <p:spPr bwMode="auto">
            <a:xfrm>
              <a:off x="7463987" y="3136228"/>
              <a:ext cx="463945" cy="498568"/>
            </a:xfrm>
            <a:custGeom>
              <a:avLst/>
              <a:gdLst>
                <a:gd name="T0" fmla="*/ 245 w 276"/>
                <a:gd name="T1" fmla="*/ 108 h 300"/>
                <a:gd name="T2" fmla="*/ 255 w 276"/>
                <a:gd name="T3" fmla="*/ 43 h 300"/>
                <a:gd name="T4" fmla="*/ 149 w 276"/>
                <a:gd name="T5" fmla="*/ 0 h 300"/>
                <a:gd name="T6" fmla="*/ 0 w 276"/>
                <a:gd name="T7" fmla="*/ 150 h 300"/>
                <a:gd name="T8" fmla="*/ 149 w 276"/>
                <a:gd name="T9" fmla="*/ 300 h 300"/>
                <a:gd name="T10" fmla="*/ 276 w 276"/>
                <a:gd name="T11" fmla="*/ 225 h 300"/>
                <a:gd name="T12" fmla="*/ 245 w 276"/>
                <a:gd name="T13" fmla="*/ 108 h 300"/>
              </a:gdLst>
              <a:ahLst/>
              <a:cxnLst>
                <a:cxn ang="0">
                  <a:pos x="T0" y="T1"/>
                </a:cxn>
                <a:cxn ang="0">
                  <a:pos x="T2" y="T3"/>
                </a:cxn>
                <a:cxn ang="0">
                  <a:pos x="T4" y="T5"/>
                </a:cxn>
                <a:cxn ang="0">
                  <a:pos x="T6" y="T7"/>
                </a:cxn>
                <a:cxn ang="0">
                  <a:pos x="T8" y="T9"/>
                </a:cxn>
                <a:cxn ang="0">
                  <a:pos x="T10" y="T11"/>
                </a:cxn>
                <a:cxn ang="0">
                  <a:pos x="T12" y="T13"/>
                </a:cxn>
              </a:cxnLst>
              <a:rect l="0" t="0" r="r" b="b"/>
              <a:pathLst>
                <a:path w="276" h="300">
                  <a:moveTo>
                    <a:pt x="245" y="108"/>
                  </a:moveTo>
                  <a:cubicBezTo>
                    <a:pt x="245" y="86"/>
                    <a:pt x="255" y="65"/>
                    <a:pt x="255" y="43"/>
                  </a:cubicBezTo>
                  <a:cubicBezTo>
                    <a:pt x="234" y="11"/>
                    <a:pt x="192" y="0"/>
                    <a:pt x="149" y="0"/>
                  </a:cubicBezTo>
                  <a:cubicBezTo>
                    <a:pt x="64" y="0"/>
                    <a:pt x="0" y="65"/>
                    <a:pt x="0" y="150"/>
                  </a:cubicBezTo>
                  <a:cubicBezTo>
                    <a:pt x="0" y="236"/>
                    <a:pt x="64" y="300"/>
                    <a:pt x="149" y="300"/>
                  </a:cubicBezTo>
                  <a:cubicBezTo>
                    <a:pt x="202" y="300"/>
                    <a:pt x="255" y="268"/>
                    <a:pt x="276" y="225"/>
                  </a:cubicBezTo>
                  <a:cubicBezTo>
                    <a:pt x="255" y="193"/>
                    <a:pt x="245" y="150"/>
                    <a:pt x="245" y="10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51">
              <a:extLst>
                <a:ext uri="{FF2B5EF4-FFF2-40B4-BE49-F238E27FC236}">
                  <a16:creationId xmlns:a16="http://schemas.microsoft.com/office/drawing/2014/main" id="{74ED3BBE-E286-499B-AD4D-192E25E77C84}"/>
                </a:ext>
              </a:extLst>
            </p:cNvPr>
            <p:cNvSpPr>
              <a:spLocks/>
            </p:cNvSpPr>
            <p:nvPr/>
          </p:nvSpPr>
          <p:spPr bwMode="auto">
            <a:xfrm>
              <a:off x="8343405" y="3655569"/>
              <a:ext cx="1163325" cy="713230"/>
            </a:xfrm>
            <a:custGeom>
              <a:avLst/>
              <a:gdLst>
                <a:gd name="T0" fmla="*/ 0 w 700"/>
                <a:gd name="T1" fmla="*/ 225 h 428"/>
                <a:gd name="T2" fmla="*/ 0 w 700"/>
                <a:gd name="T3" fmla="*/ 428 h 428"/>
                <a:gd name="T4" fmla="*/ 700 w 700"/>
                <a:gd name="T5" fmla="*/ 428 h 428"/>
                <a:gd name="T6" fmla="*/ 700 w 700"/>
                <a:gd name="T7" fmla="*/ 225 h 428"/>
                <a:gd name="T8" fmla="*/ 531 w 700"/>
                <a:gd name="T9" fmla="*/ 0 h 428"/>
                <a:gd name="T10" fmla="*/ 531 w 700"/>
                <a:gd name="T11" fmla="*/ 0 h 428"/>
                <a:gd name="T12" fmla="*/ 160 w 700"/>
                <a:gd name="T13" fmla="*/ 0 h 428"/>
                <a:gd name="T14" fmla="*/ 160 w 700"/>
                <a:gd name="T15" fmla="*/ 0 h 428"/>
                <a:gd name="T16" fmla="*/ 0 w 700"/>
                <a:gd name="T17" fmla="*/ 22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0" h="428">
                  <a:moveTo>
                    <a:pt x="0" y="225"/>
                  </a:moveTo>
                  <a:cubicBezTo>
                    <a:pt x="0" y="428"/>
                    <a:pt x="0" y="428"/>
                    <a:pt x="0" y="428"/>
                  </a:cubicBezTo>
                  <a:cubicBezTo>
                    <a:pt x="700" y="428"/>
                    <a:pt x="700" y="428"/>
                    <a:pt x="700" y="428"/>
                  </a:cubicBezTo>
                  <a:cubicBezTo>
                    <a:pt x="700" y="225"/>
                    <a:pt x="700" y="225"/>
                    <a:pt x="700" y="225"/>
                  </a:cubicBezTo>
                  <a:cubicBezTo>
                    <a:pt x="700" y="129"/>
                    <a:pt x="616" y="11"/>
                    <a:pt x="531" y="0"/>
                  </a:cubicBezTo>
                  <a:cubicBezTo>
                    <a:pt x="531" y="0"/>
                    <a:pt x="531" y="0"/>
                    <a:pt x="531" y="0"/>
                  </a:cubicBezTo>
                  <a:cubicBezTo>
                    <a:pt x="414" y="86"/>
                    <a:pt x="266" y="86"/>
                    <a:pt x="160" y="0"/>
                  </a:cubicBezTo>
                  <a:cubicBezTo>
                    <a:pt x="160" y="0"/>
                    <a:pt x="160" y="0"/>
                    <a:pt x="160" y="0"/>
                  </a:cubicBezTo>
                  <a:cubicBezTo>
                    <a:pt x="75" y="11"/>
                    <a:pt x="0" y="129"/>
                    <a:pt x="0" y="2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52">
              <a:extLst>
                <a:ext uri="{FF2B5EF4-FFF2-40B4-BE49-F238E27FC236}">
                  <a16:creationId xmlns:a16="http://schemas.microsoft.com/office/drawing/2014/main" id="{795B0023-7933-4981-849D-80DC61F5610A}"/>
                </a:ext>
              </a:extLst>
            </p:cNvPr>
            <p:cNvSpPr>
              <a:spLocks/>
            </p:cNvSpPr>
            <p:nvPr/>
          </p:nvSpPr>
          <p:spPr bwMode="auto">
            <a:xfrm>
              <a:off x="7747893" y="3655569"/>
              <a:ext cx="630134" cy="616286"/>
            </a:xfrm>
            <a:custGeom>
              <a:avLst/>
              <a:gdLst>
                <a:gd name="T0" fmla="*/ 317 w 380"/>
                <a:gd name="T1" fmla="*/ 224 h 372"/>
                <a:gd name="T2" fmla="*/ 380 w 380"/>
                <a:gd name="T3" fmla="*/ 43 h 372"/>
                <a:gd name="T4" fmla="*/ 148 w 380"/>
                <a:gd name="T5" fmla="*/ 0 h 372"/>
                <a:gd name="T6" fmla="*/ 148 w 380"/>
                <a:gd name="T7" fmla="*/ 0 h 372"/>
                <a:gd name="T8" fmla="*/ 0 w 380"/>
                <a:gd name="T9" fmla="*/ 192 h 372"/>
                <a:gd name="T10" fmla="*/ 0 w 380"/>
                <a:gd name="T11" fmla="*/ 372 h 372"/>
                <a:gd name="T12" fmla="*/ 317 w 380"/>
                <a:gd name="T13" fmla="*/ 372 h 372"/>
                <a:gd name="T14" fmla="*/ 317 w 380"/>
                <a:gd name="T15" fmla="*/ 224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372">
                  <a:moveTo>
                    <a:pt x="317" y="224"/>
                  </a:moveTo>
                  <a:cubicBezTo>
                    <a:pt x="317" y="160"/>
                    <a:pt x="338" y="96"/>
                    <a:pt x="380" y="43"/>
                  </a:cubicBezTo>
                  <a:cubicBezTo>
                    <a:pt x="296" y="64"/>
                    <a:pt x="212" y="43"/>
                    <a:pt x="148" y="0"/>
                  </a:cubicBezTo>
                  <a:cubicBezTo>
                    <a:pt x="148" y="0"/>
                    <a:pt x="148" y="0"/>
                    <a:pt x="148" y="0"/>
                  </a:cubicBezTo>
                  <a:cubicBezTo>
                    <a:pt x="74" y="0"/>
                    <a:pt x="0" y="107"/>
                    <a:pt x="0" y="192"/>
                  </a:cubicBezTo>
                  <a:cubicBezTo>
                    <a:pt x="0" y="372"/>
                    <a:pt x="0" y="372"/>
                    <a:pt x="0" y="372"/>
                  </a:cubicBezTo>
                  <a:cubicBezTo>
                    <a:pt x="317" y="372"/>
                    <a:pt x="317" y="372"/>
                    <a:pt x="317" y="372"/>
                  </a:cubicBezTo>
                  <a:lnTo>
                    <a:pt x="317" y="224"/>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53">
              <a:extLst>
                <a:ext uri="{FF2B5EF4-FFF2-40B4-BE49-F238E27FC236}">
                  <a16:creationId xmlns:a16="http://schemas.microsoft.com/office/drawing/2014/main" id="{D2537041-2935-42F3-891A-7E64F0A65480}"/>
                </a:ext>
              </a:extLst>
            </p:cNvPr>
            <p:cNvSpPr>
              <a:spLocks/>
            </p:cNvSpPr>
            <p:nvPr/>
          </p:nvSpPr>
          <p:spPr bwMode="auto">
            <a:xfrm>
              <a:off x="9444409" y="3655569"/>
              <a:ext cx="637059" cy="616286"/>
            </a:xfrm>
            <a:custGeom>
              <a:avLst/>
              <a:gdLst>
                <a:gd name="T0" fmla="*/ 235 w 384"/>
                <a:gd name="T1" fmla="*/ 0 h 372"/>
                <a:gd name="T2" fmla="*/ 0 w 384"/>
                <a:gd name="T3" fmla="*/ 43 h 372"/>
                <a:gd name="T4" fmla="*/ 75 w 384"/>
                <a:gd name="T5" fmla="*/ 224 h 372"/>
                <a:gd name="T6" fmla="*/ 75 w 384"/>
                <a:gd name="T7" fmla="*/ 372 h 372"/>
                <a:gd name="T8" fmla="*/ 384 w 384"/>
                <a:gd name="T9" fmla="*/ 372 h 372"/>
                <a:gd name="T10" fmla="*/ 384 w 384"/>
                <a:gd name="T11" fmla="*/ 192 h 372"/>
                <a:gd name="T12" fmla="*/ 235 w 384"/>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384" h="372">
                  <a:moveTo>
                    <a:pt x="235" y="0"/>
                  </a:moveTo>
                  <a:cubicBezTo>
                    <a:pt x="171" y="43"/>
                    <a:pt x="86" y="64"/>
                    <a:pt x="0" y="43"/>
                  </a:cubicBezTo>
                  <a:cubicBezTo>
                    <a:pt x="43" y="96"/>
                    <a:pt x="75" y="160"/>
                    <a:pt x="75" y="224"/>
                  </a:cubicBezTo>
                  <a:cubicBezTo>
                    <a:pt x="75" y="372"/>
                    <a:pt x="75" y="372"/>
                    <a:pt x="75" y="372"/>
                  </a:cubicBezTo>
                  <a:cubicBezTo>
                    <a:pt x="384" y="372"/>
                    <a:pt x="384" y="372"/>
                    <a:pt x="384" y="372"/>
                  </a:cubicBezTo>
                  <a:cubicBezTo>
                    <a:pt x="384" y="192"/>
                    <a:pt x="384" y="192"/>
                    <a:pt x="384" y="192"/>
                  </a:cubicBezTo>
                  <a:cubicBezTo>
                    <a:pt x="384" y="107"/>
                    <a:pt x="310" y="0"/>
                    <a:pt x="235"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54">
              <a:extLst>
                <a:ext uri="{FF2B5EF4-FFF2-40B4-BE49-F238E27FC236}">
                  <a16:creationId xmlns:a16="http://schemas.microsoft.com/office/drawing/2014/main" id="{2EDDAF03-8E36-40CF-B88B-A2B82358E8C4}"/>
                </a:ext>
              </a:extLst>
            </p:cNvPr>
            <p:cNvSpPr>
              <a:spLocks/>
            </p:cNvSpPr>
            <p:nvPr/>
          </p:nvSpPr>
          <p:spPr bwMode="auto">
            <a:xfrm>
              <a:off x="7941781" y="2976963"/>
              <a:ext cx="588587" cy="630135"/>
            </a:xfrm>
            <a:custGeom>
              <a:avLst/>
              <a:gdLst>
                <a:gd name="T0" fmla="*/ 325 w 356"/>
                <a:gd name="T1" fmla="*/ 180 h 380"/>
                <a:gd name="T2" fmla="*/ 346 w 356"/>
                <a:gd name="T3" fmla="*/ 74 h 380"/>
                <a:gd name="T4" fmla="*/ 189 w 356"/>
                <a:gd name="T5" fmla="*/ 0 h 380"/>
                <a:gd name="T6" fmla="*/ 0 w 356"/>
                <a:gd name="T7" fmla="*/ 190 h 380"/>
                <a:gd name="T8" fmla="*/ 189 w 356"/>
                <a:gd name="T9" fmla="*/ 380 h 380"/>
                <a:gd name="T10" fmla="*/ 356 w 356"/>
                <a:gd name="T11" fmla="*/ 296 h 380"/>
                <a:gd name="T12" fmla="*/ 325 w 356"/>
                <a:gd name="T13" fmla="*/ 180 h 380"/>
              </a:gdLst>
              <a:ahLst/>
              <a:cxnLst>
                <a:cxn ang="0">
                  <a:pos x="T0" y="T1"/>
                </a:cxn>
                <a:cxn ang="0">
                  <a:pos x="T2" y="T3"/>
                </a:cxn>
                <a:cxn ang="0">
                  <a:pos x="T4" y="T5"/>
                </a:cxn>
                <a:cxn ang="0">
                  <a:pos x="T6" y="T7"/>
                </a:cxn>
                <a:cxn ang="0">
                  <a:pos x="T8" y="T9"/>
                </a:cxn>
                <a:cxn ang="0">
                  <a:pos x="T10" y="T11"/>
                </a:cxn>
                <a:cxn ang="0">
                  <a:pos x="T12" y="T13"/>
                </a:cxn>
              </a:cxnLst>
              <a:rect l="0" t="0" r="r" b="b"/>
              <a:pathLst>
                <a:path w="356" h="380">
                  <a:moveTo>
                    <a:pt x="325" y="180"/>
                  </a:moveTo>
                  <a:cubicBezTo>
                    <a:pt x="325" y="138"/>
                    <a:pt x="325" y="106"/>
                    <a:pt x="346" y="74"/>
                  </a:cubicBezTo>
                  <a:cubicBezTo>
                    <a:pt x="304" y="32"/>
                    <a:pt x="252" y="0"/>
                    <a:pt x="189" y="0"/>
                  </a:cubicBezTo>
                  <a:cubicBezTo>
                    <a:pt x="84" y="0"/>
                    <a:pt x="0" y="85"/>
                    <a:pt x="0" y="190"/>
                  </a:cubicBezTo>
                  <a:cubicBezTo>
                    <a:pt x="0" y="296"/>
                    <a:pt x="84" y="380"/>
                    <a:pt x="189" y="380"/>
                  </a:cubicBezTo>
                  <a:cubicBezTo>
                    <a:pt x="262" y="380"/>
                    <a:pt x="315" y="349"/>
                    <a:pt x="356" y="296"/>
                  </a:cubicBezTo>
                  <a:cubicBezTo>
                    <a:pt x="336" y="264"/>
                    <a:pt x="325" y="222"/>
                    <a:pt x="325" y="18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1" name="Oval 55">
              <a:extLst>
                <a:ext uri="{FF2B5EF4-FFF2-40B4-BE49-F238E27FC236}">
                  <a16:creationId xmlns:a16="http://schemas.microsoft.com/office/drawing/2014/main" id="{502273E0-1046-4759-A6CA-B694137388BD}"/>
                </a:ext>
              </a:extLst>
            </p:cNvPr>
            <p:cNvSpPr>
              <a:spLocks noChangeArrowheads="1"/>
            </p:cNvSpPr>
            <p:nvPr/>
          </p:nvSpPr>
          <p:spPr bwMode="auto">
            <a:xfrm>
              <a:off x="8551141" y="2893868"/>
              <a:ext cx="727078" cy="740928"/>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2" name="Freeform 56">
              <a:extLst>
                <a:ext uri="{FF2B5EF4-FFF2-40B4-BE49-F238E27FC236}">
                  <a16:creationId xmlns:a16="http://schemas.microsoft.com/office/drawing/2014/main" id="{23A834F9-78E8-455B-AB1E-A22D192A885C}"/>
                </a:ext>
              </a:extLst>
            </p:cNvPr>
            <p:cNvSpPr>
              <a:spLocks/>
            </p:cNvSpPr>
            <p:nvPr/>
          </p:nvSpPr>
          <p:spPr bwMode="auto">
            <a:xfrm>
              <a:off x="9292069" y="2976963"/>
              <a:ext cx="581662" cy="630135"/>
            </a:xfrm>
            <a:custGeom>
              <a:avLst/>
              <a:gdLst>
                <a:gd name="T0" fmla="*/ 159 w 348"/>
                <a:gd name="T1" fmla="*/ 0 h 380"/>
                <a:gd name="T2" fmla="*/ 11 w 348"/>
                <a:gd name="T3" fmla="*/ 74 h 380"/>
                <a:gd name="T4" fmla="*/ 32 w 348"/>
                <a:gd name="T5" fmla="*/ 180 h 380"/>
                <a:gd name="T6" fmla="*/ 0 w 348"/>
                <a:gd name="T7" fmla="*/ 296 h 380"/>
                <a:gd name="T8" fmla="*/ 159 w 348"/>
                <a:gd name="T9" fmla="*/ 380 h 380"/>
                <a:gd name="T10" fmla="*/ 348 w 348"/>
                <a:gd name="T11" fmla="*/ 190 h 380"/>
                <a:gd name="T12" fmla="*/ 159 w 348"/>
                <a:gd name="T13" fmla="*/ 0 h 380"/>
              </a:gdLst>
              <a:ahLst/>
              <a:cxnLst>
                <a:cxn ang="0">
                  <a:pos x="T0" y="T1"/>
                </a:cxn>
                <a:cxn ang="0">
                  <a:pos x="T2" y="T3"/>
                </a:cxn>
                <a:cxn ang="0">
                  <a:pos x="T4" y="T5"/>
                </a:cxn>
                <a:cxn ang="0">
                  <a:pos x="T6" y="T7"/>
                </a:cxn>
                <a:cxn ang="0">
                  <a:pos x="T8" y="T9"/>
                </a:cxn>
                <a:cxn ang="0">
                  <a:pos x="T10" y="T11"/>
                </a:cxn>
                <a:cxn ang="0">
                  <a:pos x="T12" y="T13"/>
                </a:cxn>
              </a:cxnLst>
              <a:rect l="0" t="0" r="r" b="b"/>
              <a:pathLst>
                <a:path w="348" h="380">
                  <a:moveTo>
                    <a:pt x="159" y="0"/>
                  </a:moveTo>
                  <a:cubicBezTo>
                    <a:pt x="95" y="0"/>
                    <a:pt x="43" y="32"/>
                    <a:pt x="11" y="74"/>
                  </a:cubicBezTo>
                  <a:cubicBezTo>
                    <a:pt x="22" y="106"/>
                    <a:pt x="32" y="138"/>
                    <a:pt x="32" y="180"/>
                  </a:cubicBezTo>
                  <a:cubicBezTo>
                    <a:pt x="32" y="222"/>
                    <a:pt x="22" y="264"/>
                    <a:pt x="0" y="296"/>
                  </a:cubicBezTo>
                  <a:cubicBezTo>
                    <a:pt x="32" y="349"/>
                    <a:pt x="95" y="380"/>
                    <a:pt x="159" y="380"/>
                  </a:cubicBezTo>
                  <a:cubicBezTo>
                    <a:pt x="264" y="380"/>
                    <a:pt x="348" y="296"/>
                    <a:pt x="348" y="190"/>
                  </a:cubicBezTo>
                  <a:cubicBezTo>
                    <a:pt x="348" y="85"/>
                    <a:pt x="264" y="0"/>
                    <a:pt x="15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03" name="Gruppieren 102">
              <a:extLst>
                <a:ext uri="{FF2B5EF4-FFF2-40B4-BE49-F238E27FC236}">
                  <a16:creationId xmlns:a16="http://schemas.microsoft.com/office/drawing/2014/main" id="{D7CF4C9B-F5C8-4E5C-AC8F-9DB9E3563F47}"/>
                </a:ext>
              </a:extLst>
            </p:cNvPr>
            <p:cNvGrpSpPr/>
            <p:nvPr/>
          </p:nvGrpSpPr>
          <p:grpSpPr>
            <a:xfrm>
              <a:off x="8016451" y="2382141"/>
              <a:ext cx="439247" cy="497878"/>
              <a:chOff x="8293899" y="3319465"/>
              <a:chExt cx="720726" cy="816928"/>
            </a:xfrm>
            <a:grpFill/>
          </p:grpSpPr>
          <p:grpSp>
            <p:nvGrpSpPr>
              <p:cNvPr id="143" name="Gruppieren 142">
                <a:extLst>
                  <a:ext uri="{FF2B5EF4-FFF2-40B4-BE49-F238E27FC236}">
                    <a16:creationId xmlns:a16="http://schemas.microsoft.com/office/drawing/2014/main" id="{A63404E7-E44F-451F-9E97-CC410AB1CCB8}"/>
                  </a:ext>
                </a:extLst>
              </p:cNvPr>
              <p:cNvGrpSpPr/>
              <p:nvPr/>
            </p:nvGrpSpPr>
            <p:grpSpPr>
              <a:xfrm>
                <a:off x="8293899" y="3319465"/>
                <a:ext cx="720726" cy="623888"/>
                <a:chOff x="8642356" y="3319465"/>
                <a:chExt cx="720726" cy="623888"/>
              </a:xfrm>
              <a:grpFill/>
            </p:grpSpPr>
            <p:sp>
              <p:nvSpPr>
                <p:cNvPr id="145" name="Freeform 20">
                  <a:extLst>
                    <a:ext uri="{FF2B5EF4-FFF2-40B4-BE49-F238E27FC236}">
                      <a16:creationId xmlns:a16="http://schemas.microsoft.com/office/drawing/2014/main" id="{9EDC8CBC-BD38-4406-88A1-5741B4846421}"/>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6" name="Freeform 21">
                  <a:extLst>
                    <a:ext uri="{FF2B5EF4-FFF2-40B4-BE49-F238E27FC236}">
                      <a16:creationId xmlns:a16="http://schemas.microsoft.com/office/drawing/2014/main" id="{11749232-018A-4939-B675-13EC490663F3}"/>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7" name="Freeform 22">
                  <a:extLst>
                    <a:ext uri="{FF2B5EF4-FFF2-40B4-BE49-F238E27FC236}">
                      <a16:creationId xmlns:a16="http://schemas.microsoft.com/office/drawing/2014/main" id="{AA59E436-2C32-454C-AA47-E652273D4ECD}"/>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8" name="Freeform 23">
                  <a:extLst>
                    <a:ext uri="{FF2B5EF4-FFF2-40B4-BE49-F238E27FC236}">
                      <a16:creationId xmlns:a16="http://schemas.microsoft.com/office/drawing/2014/main" id="{5F0E5946-44DE-447C-96E1-2D0DF31B2D0D}"/>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9" name="Freeform 24">
                  <a:extLst>
                    <a:ext uri="{FF2B5EF4-FFF2-40B4-BE49-F238E27FC236}">
                      <a16:creationId xmlns:a16="http://schemas.microsoft.com/office/drawing/2014/main" id="{4BE23AC0-DE1B-43A1-982A-E03E5366D3FE}"/>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0" name="Freeform 25">
                  <a:extLst>
                    <a:ext uri="{FF2B5EF4-FFF2-40B4-BE49-F238E27FC236}">
                      <a16:creationId xmlns:a16="http://schemas.microsoft.com/office/drawing/2014/main" id="{D085DE5D-FC00-4780-AF85-808EAC55A59B}"/>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1" name="Freeform 26">
                  <a:extLst>
                    <a:ext uri="{FF2B5EF4-FFF2-40B4-BE49-F238E27FC236}">
                      <a16:creationId xmlns:a16="http://schemas.microsoft.com/office/drawing/2014/main" id="{C5143FCB-4E2F-402E-8CD0-BB5F3FC80429}"/>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44" name="Freeform 30">
                <a:extLst>
                  <a:ext uri="{FF2B5EF4-FFF2-40B4-BE49-F238E27FC236}">
                    <a16:creationId xmlns:a16="http://schemas.microsoft.com/office/drawing/2014/main" id="{CCD8D69A-B58E-481B-9ADE-2F4CCF5AC00E}"/>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4" name="Gruppieren 103">
              <a:extLst>
                <a:ext uri="{FF2B5EF4-FFF2-40B4-BE49-F238E27FC236}">
                  <a16:creationId xmlns:a16="http://schemas.microsoft.com/office/drawing/2014/main" id="{02AD10FF-3AB5-4AFA-BA7B-76A0D2DFF12C}"/>
                </a:ext>
              </a:extLst>
            </p:cNvPr>
            <p:cNvGrpSpPr/>
            <p:nvPr/>
          </p:nvGrpSpPr>
          <p:grpSpPr>
            <a:xfrm>
              <a:off x="9363277" y="2382141"/>
              <a:ext cx="439247" cy="497878"/>
              <a:chOff x="8293899" y="3319465"/>
              <a:chExt cx="720726" cy="816928"/>
            </a:xfrm>
            <a:grpFill/>
          </p:grpSpPr>
          <p:grpSp>
            <p:nvGrpSpPr>
              <p:cNvPr id="134" name="Gruppieren 133">
                <a:extLst>
                  <a:ext uri="{FF2B5EF4-FFF2-40B4-BE49-F238E27FC236}">
                    <a16:creationId xmlns:a16="http://schemas.microsoft.com/office/drawing/2014/main" id="{9571F6D0-CB56-4637-B23C-F420821CDDF5}"/>
                  </a:ext>
                </a:extLst>
              </p:cNvPr>
              <p:cNvGrpSpPr/>
              <p:nvPr/>
            </p:nvGrpSpPr>
            <p:grpSpPr>
              <a:xfrm>
                <a:off x="8293899" y="3319465"/>
                <a:ext cx="720726" cy="623888"/>
                <a:chOff x="8642356" y="3319465"/>
                <a:chExt cx="720726" cy="623888"/>
              </a:xfrm>
              <a:grpFill/>
            </p:grpSpPr>
            <p:sp>
              <p:nvSpPr>
                <p:cNvPr id="136" name="Freeform 20">
                  <a:extLst>
                    <a:ext uri="{FF2B5EF4-FFF2-40B4-BE49-F238E27FC236}">
                      <a16:creationId xmlns:a16="http://schemas.microsoft.com/office/drawing/2014/main" id="{637D0DD7-1C21-4E03-B56B-CF3265DD96C6}"/>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7" name="Freeform 21">
                  <a:extLst>
                    <a:ext uri="{FF2B5EF4-FFF2-40B4-BE49-F238E27FC236}">
                      <a16:creationId xmlns:a16="http://schemas.microsoft.com/office/drawing/2014/main" id="{EA28EAB5-B3BE-4026-9747-AFE5D06D4292}"/>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8" name="Freeform 22">
                  <a:extLst>
                    <a:ext uri="{FF2B5EF4-FFF2-40B4-BE49-F238E27FC236}">
                      <a16:creationId xmlns:a16="http://schemas.microsoft.com/office/drawing/2014/main" id="{A28000E0-E61B-4F72-9A2B-A60DA63DDD78}"/>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9" name="Freeform 23">
                  <a:extLst>
                    <a:ext uri="{FF2B5EF4-FFF2-40B4-BE49-F238E27FC236}">
                      <a16:creationId xmlns:a16="http://schemas.microsoft.com/office/drawing/2014/main" id="{6C011F66-5A85-4073-9322-AC44BC39B81C}"/>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0" name="Freeform 24">
                  <a:extLst>
                    <a:ext uri="{FF2B5EF4-FFF2-40B4-BE49-F238E27FC236}">
                      <a16:creationId xmlns:a16="http://schemas.microsoft.com/office/drawing/2014/main" id="{40FD2335-91FC-44AB-9456-5281745F145B}"/>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1" name="Freeform 25">
                  <a:extLst>
                    <a:ext uri="{FF2B5EF4-FFF2-40B4-BE49-F238E27FC236}">
                      <a16:creationId xmlns:a16="http://schemas.microsoft.com/office/drawing/2014/main" id="{1F4D91D6-D56C-41B0-9F28-FC74197BEB6F}"/>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2" name="Freeform 26">
                  <a:extLst>
                    <a:ext uri="{FF2B5EF4-FFF2-40B4-BE49-F238E27FC236}">
                      <a16:creationId xmlns:a16="http://schemas.microsoft.com/office/drawing/2014/main" id="{D8979EE8-55EB-46CA-BA1B-793BA1683B62}"/>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35" name="Freeform 30">
                <a:extLst>
                  <a:ext uri="{FF2B5EF4-FFF2-40B4-BE49-F238E27FC236}">
                    <a16:creationId xmlns:a16="http://schemas.microsoft.com/office/drawing/2014/main" id="{B9F4443B-B0D5-4A2A-8E69-D1277507E8B3}"/>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5" name="Gruppieren 104">
              <a:extLst>
                <a:ext uri="{FF2B5EF4-FFF2-40B4-BE49-F238E27FC236}">
                  <a16:creationId xmlns:a16="http://schemas.microsoft.com/office/drawing/2014/main" id="{77684956-EF6B-4912-8F17-0EE20C11D947}"/>
                </a:ext>
              </a:extLst>
            </p:cNvPr>
            <p:cNvGrpSpPr/>
            <p:nvPr/>
          </p:nvGrpSpPr>
          <p:grpSpPr>
            <a:xfrm>
              <a:off x="9965966" y="2638941"/>
              <a:ext cx="334871" cy="379570"/>
              <a:chOff x="8293899" y="3319465"/>
              <a:chExt cx="720726" cy="816928"/>
            </a:xfrm>
            <a:grpFill/>
          </p:grpSpPr>
          <p:grpSp>
            <p:nvGrpSpPr>
              <p:cNvPr id="125" name="Gruppieren 124">
                <a:extLst>
                  <a:ext uri="{FF2B5EF4-FFF2-40B4-BE49-F238E27FC236}">
                    <a16:creationId xmlns:a16="http://schemas.microsoft.com/office/drawing/2014/main" id="{22C57F0F-1461-4C17-A62A-61AF9CC5157A}"/>
                  </a:ext>
                </a:extLst>
              </p:cNvPr>
              <p:cNvGrpSpPr/>
              <p:nvPr/>
            </p:nvGrpSpPr>
            <p:grpSpPr>
              <a:xfrm>
                <a:off x="8293899" y="3319465"/>
                <a:ext cx="720726" cy="623888"/>
                <a:chOff x="8642356" y="3319465"/>
                <a:chExt cx="720726" cy="623888"/>
              </a:xfrm>
              <a:grpFill/>
            </p:grpSpPr>
            <p:sp>
              <p:nvSpPr>
                <p:cNvPr id="127" name="Freeform 20">
                  <a:extLst>
                    <a:ext uri="{FF2B5EF4-FFF2-40B4-BE49-F238E27FC236}">
                      <a16:creationId xmlns:a16="http://schemas.microsoft.com/office/drawing/2014/main" id="{08D42290-4458-4201-82E9-0E2D68AB048D}"/>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8" name="Freeform 21">
                  <a:extLst>
                    <a:ext uri="{FF2B5EF4-FFF2-40B4-BE49-F238E27FC236}">
                      <a16:creationId xmlns:a16="http://schemas.microsoft.com/office/drawing/2014/main" id="{A8FBCA3E-5154-459E-8B60-E10EF21D2ED5}"/>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9" name="Freeform 22">
                  <a:extLst>
                    <a:ext uri="{FF2B5EF4-FFF2-40B4-BE49-F238E27FC236}">
                      <a16:creationId xmlns:a16="http://schemas.microsoft.com/office/drawing/2014/main" id="{4F758CEE-C82F-4AAA-BDF1-CB33457B72E1}"/>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0" name="Freeform 23">
                  <a:extLst>
                    <a:ext uri="{FF2B5EF4-FFF2-40B4-BE49-F238E27FC236}">
                      <a16:creationId xmlns:a16="http://schemas.microsoft.com/office/drawing/2014/main" id="{464C8394-A478-4516-A341-32A77CC353DF}"/>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1" name="Freeform 24">
                  <a:extLst>
                    <a:ext uri="{FF2B5EF4-FFF2-40B4-BE49-F238E27FC236}">
                      <a16:creationId xmlns:a16="http://schemas.microsoft.com/office/drawing/2014/main" id="{64C70D8B-CDD1-4F0E-B05E-9EACFF157E82}"/>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2" name="Freeform 25">
                  <a:extLst>
                    <a:ext uri="{FF2B5EF4-FFF2-40B4-BE49-F238E27FC236}">
                      <a16:creationId xmlns:a16="http://schemas.microsoft.com/office/drawing/2014/main" id="{71DA9E5E-5A7B-4E52-87C7-8287E23D15DF}"/>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3" name="Freeform 26">
                  <a:extLst>
                    <a:ext uri="{FF2B5EF4-FFF2-40B4-BE49-F238E27FC236}">
                      <a16:creationId xmlns:a16="http://schemas.microsoft.com/office/drawing/2014/main" id="{9440B4BB-0FB6-4A2E-8A29-DE6480CCFB5D}"/>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26" name="Freeform 30">
                <a:extLst>
                  <a:ext uri="{FF2B5EF4-FFF2-40B4-BE49-F238E27FC236}">
                    <a16:creationId xmlns:a16="http://schemas.microsoft.com/office/drawing/2014/main" id="{E5106EAE-D538-4BA3-AD7A-E3881E586A9D}"/>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6" name="Gruppieren 105">
              <a:extLst>
                <a:ext uri="{FF2B5EF4-FFF2-40B4-BE49-F238E27FC236}">
                  <a16:creationId xmlns:a16="http://schemas.microsoft.com/office/drawing/2014/main" id="{D5EDFCF0-9BC9-45B4-B60F-60BF14BD75A0}"/>
                </a:ext>
              </a:extLst>
            </p:cNvPr>
            <p:cNvGrpSpPr/>
            <p:nvPr/>
          </p:nvGrpSpPr>
          <p:grpSpPr>
            <a:xfrm>
              <a:off x="7528524" y="2638941"/>
              <a:ext cx="334871" cy="379570"/>
              <a:chOff x="8293899" y="3319465"/>
              <a:chExt cx="720726" cy="816928"/>
            </a:xfrm>
            <a:grpFill/>
          </p:grpSpPr>
          <p:grpSp>
            <p:nvGrpSpPr>
              <p:cNvPr id="116" name="Gruppieren 115">
                <a:extLst>
                  <a:ext uri="{FF2B5EF4-FFF2-40B4-BE49-F238E27FC236}">
                    <a16:creationId xmlns:a16="http://schemas.microsoft.com/office/drawing/2014/main" id="{33121B4E-C29E-4B9B-97DF-E4AAB3041E41}"/>
                  </a:ext>
                </a:extLst>
              </p:cNvPr>
              <p:cNvGrpSpPr/>
              <p:nvPr/>
            </p:nvGrpSpPr>
            <p:grpSpPr>
              <a:xfrm>
                <a:off x="8293899" y="3319465"/>
                <a:ext cx="720726" cy="623888"/>
                <a:chOff x="8642356" y="3319465"/>
                <a:chExt cx="720726" cy="623888"/>
              </a:xfrm>
              <a:grpFill/>
            </p:grpSpPr>
            <p:sp>
              <p:nvSpPr>
                <p:cNvPr id="118" name="Freeform 20">
                  <a:extLst>
                    <a:ext uri="{FF2B5EF4-FFF2-40B4-BE49-F238E27FC236}">
                      <a16:creationId xmlns:a16="http://schemas.microsoft.com/office/drawing/2014/main" id="{52062D1B-7AB6-4F9A-9AB3-949813E548E9}"/>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9" name="Freeform 21">
                  <a:extLst>
                    <a:ext uri="{FF2B5EF4-FFF2-40B4-BE49-F238E27FC236}">
                      <a16:creationId xmlns:a16="http://schemas.microsoft.com/office/drawing/2014/main" id="{F224BC0B-E1FF-4433-946F-E238D2DA3E88}"/>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0" name="Freeform 22">
                  <a:extLst>
                    <a:ext uri="{FF2B5EF4-FFF2-40B4-BE49-F238E27FC236}">
                      <a16:creationId xmlns:a16="http://schemas.microsoft.com/office/drawing/2014/main" id="{CFA74E20-B6BB-4F85-8205-A7D6ACBECBCA}"/>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1" name="Freeform 23">
                  <a:extLst>
                    <a:ext uri="{FF2B5EF4-FFF2-40B4-BE49-F238E27FC236}">
                      <a16:creationId xmlns:a16="http://schemas.microsoft.com/office/drawing/2014/main" id="{4C85DE15-D006-424C-8833-C0FDD117C6E8}"/>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2" name="Freeform 24">
                  <a:extLst>
                    <a:ext uri="{FF2B5EF4-FFF2-40B4-BE49-F238E27FC236}">
                      <a16:creationId xmlns:a16="http://schemas.microsoft.com/office/drawing/2014/main" id="{4D500E74-728E-403C-ABA5-C1A48A969166}"/>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3" name="Freeform 25">
                  <a:extLst>
                    <a:ext uri="{FF2B5EF4-FFF2-40B4-BE49-F238E27FC236}">
                      <a16:creationId xmlns:a16="http://schemas.microsoft.com/office/drawing/2014/main" id="{A0595103-06BE-4799-8A76-E5DF3E957F7C}"/>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4" name="Freeform 26">
                  <a:extLst>
                    <a:ext uri="{FF2B5EF4-FFF2-40B4-BE49-F238E27FC236}">
                      <a16:creationId xmlns:a16="http://schemas.microsoft.com/office/drawing/2014/main" id="{27EC156A-445C-49DE-A9DF-B9C3CE156B6A}"/>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17" name="Freeform 30">
                <a:extLst>
                  <a:ext uri="{FF2B5EF4-FFF2-40B4-BE49-F238E27FC236}">
                    <a16:creationId xmlns:a16="http://schemas.microsoft.com/office/drawing/2014/main" id="{720884B9-81A4-4FEF-8341-B35EB7BD9A0A}"/>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14" name="Herz 113">
              <a:extLst>
                <a:ext uri="{FF2B5EF4-FFF2-40B4-BE49-F238E27FC236}">
                  <a16:creationId xmlns:a16="http://schemas.microsoft.com/office/drawing/2014/main" id="{92B36F1A-A943-4C8D-8B44-26A6D716C2B8}"/>
                </a:ext>
              </a:extLst>
            </p:cNvPr>
            <p:cNvSpPr/>
            <p:nvPr/>
          </p:nvSpPr>
          <p:spPr bwMode="gray">
            <a:xfrm>
              <a:off x="8955413" y="3851324"/>
              <a:ext cx="401516" cy="401516"/>
            </a:xfrm>
            <a:prstGeom prst="heart">
              <a:avLst/>
            </a:prstGeom>
            <a:grp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2" name="Herz 111">
              <a:extLst>
                <a:ext uri="{FF2B5EF4-FFF2-40B4-BE49-F238E27FC236}">
                  <a16:creationId xmlns:a16="http://schemas.microsoft.com/office/drawing/2014/main" id="{9E48DD93-3603-4F5A-A479-4CAAF01F9D1C}"/>
                </a:ext>
              </a:extLst>
            </p:cNvPr>
            <p:cNvSpPr/>
            <p:nvPr/>
          </p:nvSpPr>
          <p:spPr bwMode="gray">
            <a:xfrm>
              <a:off x="9715750" y="3818247"/>
              <a:ext cx="268092" cy="268092"/>
            </a:xfrm>
            <a:prstGeom prst="heart">
              <a:avLst/>
            </a:prstGeom>
            <a:grp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0" name="Herz 109">
              <a:extLst>
                <a:ext uri="{FF2B5EF4-FFF2-40B4-BE49-F238E27FC236}">
                  <a16:creationId xmlns:a16="http://schemas.microsoft.com/office/drawing/2014/main" id="{C35C835F-30BB-44EB-892D-9514DA1262B1}"/>
                </a:ext>
              </a:extLst>
            </p:cNvPr>
            <p:cNvSpPr/>
            <p:nvPr/>
          </p:nvSpPr>
          <p:spPr bwMode="gray">
            <a:xfrm>
              <a:off x="10238072" y="3771899"/>
              <a:ext cx="194917" cy="194917"/>
            </a:xfrm>
            <a:prstGeom prst="heart">
              <a:avLst/>
            </a:prstGeom>
            <a:grp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39" name="Gruppieren 238">
            <a:extLst>
              <a:ext uri="{FF2B5EF4-FFF2-40B4-BE49-F238E27FC236}">
                <a16:creationId xmlns:a16="http://schemas.microsoft.com/office/drawing/2014/main" id="{75A3491F-DF77-4D58-A9FD-5FA94AB4C7F6}"/>
              </a:ext>
            </a:extLst>
          </p:cNvPr>
          <p:cNvGrpSpPr/>
          <p:nvPr/>
        </p:nvGrpSpPr>
        <p:grpSpPr>
          <a:xfrm>
            <a:off x="1706670" y="3777098"/>
            <a:ext cx="605960" cy="728914"/>
            <a:chOff x="1164507" y="3462773"/>
            <a:chExt cx="605960" cy="728914"/>
          </a:xfrm>
          <a:solidFill>
            <a:srgbClr val="798BB3"/>
          </a:solidFill>
        </p:grpSpPr>
        <p:sp>
          <p:nvSpPr>
            <p:cNvPr id="223" name="Freeform 30">
              <a:extLst>
                <a:ext uri="{FF2B5EF4-FFF2-40B4-BE49-F238E27FC236}">
                  <a16:creationId xmlns:a16="http://schemas.microsoft.com/office/drawing/2014/main" id="{529E80BE-FFFB-4FD5-838C-41AC5F2B9112}"/>
                </a:ext>
              </a:extLst>
            </p:cNvPr>
            <p:cNvSpPr>
              <a:spLocks/>
            </p:cNvSpPr>
            <p:nvPr/>
          </p:nvSpPr>
          <p:spPr bwMode="auto">
            <a:xfrm>
              <a:off x="1310211" y="3462773"/>
              <a:ext cx="106937" cy="165592"/>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7" name="Freeform 51">
              <a:extLst>
                <a:ext uri="{FF2B5EF4-FFF2-40B4-BE49-F238E27FC236}">
                  <a16:creationId xmlns:a16="http://schemas.microsoft.com/office/drawing/2014/main" id="{131F3F9D-6FA3-42CC-A1D3-22387BFCCF42}"/>
                </a:ext>
              </a:extLst>
            </p:cNvPr>
            <p:cNvSpPr>
              <a:spLocks/>
            </p:cNvSpPr>
            <p:nvPr/>
          </p:nvSpPr>
          <p:spPr bwMode="auto">
            <a:xfrm>
              <a:off x="1164507" y="3943026"/>
              <a:ext cx="405583" cy="248661"/>
            </a:xfrm>
            <a:custGeom>
              <a:avLst/>
              <a:gdLst>
                <a:gd name="T0" fmla="*/ 0 w 700"/>
                <a:gd name="T1" fmla="*/ 225 h 428"/>
                <a:gd name="T2" fmla="*/ 0 w 700"/>
                <a:gd name="T3" fmla="*/ 428 h 428"/>
                <a:gd name="T4" fmla="*/ 700 w 700"/>
                <a:gd name="T5" fmla="*/ 428 h 428"/>
                <a:gd name="T6" fmla="*/ 700 w 700"/>
                <a:gd name="T7" fmla="*/ 225 h 428"/>
                <a:gd name="T8" fmla="*/ 531 w 700"/>
                <a:gd name="T9" fmla="*/ 0 h 428"/>
                <a:gd name="T10" fmla="*/ 531 w 700"/>
                <a:gd name="T11" fmla="*/ 0 h 428"/>
                <a:gd name="T12" fmla="*/ 160 w 700"/>
                <a:gd name="T13" fmla="*/ 0 h 428"/>
                <a:gd name="T14" fmla="*/ 160 w 700"/>
                <a:gd name="T15" fmla="*/ 0 h 428"/>
                <a:gd name="T16" fmla="*/ 0 w 700"/>
                <a:gd name="T17" fmla="*/ 22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0" h="428">
                  <a:moveTo>
                    <a:pt x="0" y="225"/>
                  </a:moveTo>
                  <a:cubicBezTo>
                    <a:pt x="0" y="428"/>
                    <a:pt x="0" y="428"/>
                    <a:pt x="0" y="428"/>
                  </a:cubicBezTo>
                  <a:cubicBezTo>
                    <a:pt x="700" y="428"/>
                    <a:pt x="700" y="428"/>
                    <a:pt x="700" y="428"/>
                  </a:cubicBezTo>
                  <a:cubicBezTo>
                    <a:pt x="700" y="225"/>
                    <a:pt x="700" y="225"/>
                    <a:pt x="700" y="225"/>
                  </a:cubicBezTo>
                  <a:cubicBezTo>
                    <a:pt x="700" y="129"/>
                    <a:pt x="616" y="11"/>
                    <a:pt x="531" y="0"/>
                  </a:cubicBezTo>
                  <a:cubicBezTo>
                    <a:pt x="531" y="0"/>
                    <a:pt x="531" y="0"/>
                    <a:pt x="531" y="0"/>
                  </a:cubicBezTo>
                  <a:cubicBezTo>
                    <a:pt x="414" y="86"/>
                    <a:pt x="266" y="86"/>
                    <a:pt x="160" y="0"/>
                  </a:cubicBezTo>
                  <a:cubicBezTo>
                    <a:pt x="160" y="0"/>
                    <a:pt x="160" y="0"/>
                    <a:pt x="160" y="0"/>
                  </a:cubicBezTo>
                  <a:cubicBezTo>
                    <a:pt x="75" y="11"/>
                    <a:pt x="0" y="129"/>
                    <a:pt x="0" y="2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9" name="Freeform 53">
              <a:extLst>
                <a:ext uri="{FF2B5EF4-FFF2-40B4-BE49-F238E27FC236}">
                  <a16:creationId xmlns:a16="http://schemas.microsoft.com/office/drawing/2014/main" id="{BCC4F6B6-8A4B-4ECF-B8CA-2809A9E81D2A}"/>
                </a:ext>
              </a:extLst>
            </p:cNvPr>
            <p:cNvSpPr>
              <a:spLocks/>
            </p:cNvSpPr>
            <p:nvPr/>
          </p:nvSpPr>
          <p:spPr bwMode="auto">
            <a:xfrm>
              <a:off x="1548362" y="3943026"/>
              <a:ext cx="222105" cy="214863"/>
            </a:xfrm>
            <a:custGeom>
              <a:avLst/>
              <a:gdLst>
                <a:gd name="T0" fmla="*/ 235 w 384"/>
                <a:gd name="T1" fmla="*/ 0 h 372"/>
                <a:gd name="T2" fmla="*/ 0 w 384"/>
                <a:gd name="T3" fmla="*/ 43 h 372"/>
                <a:gd name="T4" fmla="*/ 75 w 384"/>
                <a:gd name="T5" fmla="*/ 224 h 372"/>
                <a:gd name="T6" fmla="*/ 75 w 384"/>
                <a:gd name="T7" fmla="*/ 372 h 372"/>
                <a:gd name="T8" fmla="*/ 384 w 384"/>
                <a:gd name="T9" fmla="*/ 372 h 372"/>
                <a:gd name="T10" fmla="*/ 384 w 384"/>
                <a:gd name="T11" fmla="*/ 192 h 372"/>
                <a:gd name="T12" fmla="*/ 235 w 384"/>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384" h="372">
                  <a:moveTo>
                    <a:pt x="235" y="0"/>
                  </a:moveTo>
                  <a:cubicBezTo>
                    <a:pt x="171" y="43"/>
                    <a:pt x="86" y="64"/>
                    <a:pt x="0" y="43"/>
                  </a:cubicBezTo>
                  <a:cubicBezTo>
                    <a:pt x="43" y="96"/>
                    <a:pt x="75" y="160"/>
                    <a:pt x="75" y="224"/>
                  </a:cubicBezTo>
                  <a:cubicBezTo>
                    <a:pt x="75" y="372"/>
                    <a:pt x="75" y="372"/>
                    <a:pt x="75" y="372"/>
                  </a:cubicBezTo>
                  <a:cubicBezTo>
                    <a:pt x="384" y="372"/>
                    <a:pt x="384" y="372"/>
                    <a:pt x="384" y="372"/>
                  </a:cubicBezTo>
                  <a:cubicBezTo>
                    <a:pt x="384" y="192"/>
                    <a:pt x="384" y="192"/>
                    <a:pt x="384" y="192"/>
                  </a:cubicBezTo>
                  <a:cubicBezTo>
                    <a:pt x="384" y="107"/>
                    <a:pt x="310" y="0"/>
                    <a:pt x="235"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1" name="Oval 55">
              <a:extLst>
                <a:ext uri="{FF2B5EF4-FFF2-40B4-BE49-F238E27FC236}">
                  <a16:creationId xmlns:a16="http://schemas.microsoft.com/office/drawing/2014/main" id="{DA43A971-858D-46B6-8F30-429BF1BC6956}"/>
                </a:ext>
              </a:extLst>
            </p:cNvPr>
            <p:cNvSpPr>
              <a:spLocks noChangeArrowheads="1"/>
            </p:cNvSpPr>
            <p:nvPr/>
          </p:nvSpPr>
          <p:spPr bwMode="auto">
            <a:xfrm>
              <a:off x="1236932" y="3677465"/>
              <a:ext cx="253489" cy="258318"/>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2" name="Freeform 56">
              <a:extLst>
                <a:ext uri="{FF2B5EF4-FFF2-40B4-BE49-F238E27FC236}">
                  <a16:creationId xmlns:a16="http://schemas.microsoft.com/office/drawing/2014/main" id="{FB904BC6-DF03-4B8C-A66F-877DAB0AA9BB}"/>
                </a:ext>
              </a:extLst>
            </p:cNvPr>
            <p:cNvSpPr>
              <a:spLocks/>
            </p:cNvSpPr>
            <p:nvPr/>
          </p:nvSpPr>
          <p:spPr bwMode="auto">
            <a:xfrm>
              <a:off x="1495250" y="3706436"/>
              <a:ext cx="202791" cy="219691"/>
            </a:xfrm>
            <a:custGeom>
              <a:avLst/>
              <a:gdLst>
                <a:gd name="T0" fmla="*/ 159 w 348"/>
                <a:gd name="T1" fmla="*/ 0 h 380"/>
                <a:gd name="T2" fmla="*/ 11 w 348"/>
                <a:gd name="T3" fmla="*/ 74 h 380"/>
                <a:gd name="T4" fmla="*/ 32 w 348"/>
                <a:gd name="T5" fmla="*/ 180 h 380"/>
                <a:gd name="T6" fmla="*/ 0 w 348"/>
                <a:gd name="T7" fmla="*/ 296 h 380"/>
                <a:gd name="T8" fmla="*/ 159 w 348"/>
                <a:gd name="T9" fmla="*/ 380 h 380"/>
                <a:gd name="T10" fmla="*/ 348 w 348"/>
                <a:gd name="T11" fmla="*/ 190 h 380"/>
                <a:gd name="T12" fmla="*/ 159 w 348"/>
                <a:gd name="T13" fmla="*/ 0 h 380"/>
              </a:gdLst>
              <a:ahLst/>
              <a:cxnLst>
                <a:cxn ang="0">
                  <a:pos x="T0" y="T1"/>
                </a:cxn>
                <a:cxn ang="0">
                  <a:pos x="T2" y="T3"/>
                </a:cxn>
                <a:cxn ang="0">
                  <a:pos x="T4" y="T5"/>
                </a:cxn>
                <a:cxn ang="0">
                  <a:pos x="T6" y="T7"/>
                </a:cxn>
                <a:cxn ang="0">
                  <a:pos x="T8" y="T9"/>
                </a:cxn>
                <a:cxn ang="0">
                  <a:pos x="T10" y="T11"/>
                </a:cxn>
                <a:cxn ang="0">
                  <a:pos x="T12" y="T13"/>
                </a:cxn>
              </a:cxnLst>
              <a:rect l="0" t="0" r="r" b="b"/>
              <a:pathLst>
                <a:path w="348" h="380">
                  <a:moveTo>
                    <a:pt x="159" y="0"/>
                  </a:moveTo>
                  <a:cubicBezTo>
                    <a:pt x="95" y="0"/>
                    <a:pt x="43" y="32"/>
                    <a:pt x="11" y="74"/>
                  </a:cubicBezTo>
                  <a:cubicBezTo>
                    <a:pt x="22" y="106"/>
                    <a:pt x="32" y="138"/>
                    <a:pt x="32" y="180"/>
                  </a:cubicBezTo>
                  <a:cubicBezTo>
                    <a:pt x="32" y="222"/>
                    <a:pt x="22" y="264"/>
                    <a:pt x="0" y="296"/>
                  </a:cubicBezTo>
                  <a:cubicBezTo>
                    <a:pt x="32" y="349"/>
                    <a:pt x="95" y="380"/>
                    <a:pt x="159" y="380"/>
                  </a:cubicBezTo>
                  <a:cubicBezTo>
                    <a:pt x="264" y="380"/>
                    <a:pt x="348" y="296"/>
                    <a:pt x="348" y="190"/>
                  </a:cubicBezTo>
                  <a:cubicBezTo>
                    <a:pt x="348" y="85"/>
                    <a:pt x="264" y="0"/>
                    <a:pt x="15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5" name="Freeform 30">
              <a:extLst>
                <a:ext uri="{FF2B5EF4-FFF2-40B4-BE49-F238E27FC236}">
                  <a16:creationId xmlns:a16="http://schemas.microsoft.com/office/drawing/2014/main" id="{C1A0D5C6-1D8D-49A0-8D38-7174A5B379BE}"/>
                </a:ext>
              </a:extLst>
            </p:cNvPr>
            <p:cNvSpPr>
              <a:spLocks/>
            </p:cNvSpPr>
            <p:nvPr/>
          </p:nvSpPr>
          <p:spPr bwMode="auto">
            <a:xfrm>
              <a:off x="1551448" y="3532654"/>
              <a:ext cx="90400" cy="139985"/>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34" name="Gruppieren 233">
              <a:extLst>
                <a:ext uri="{FF2B5EF4-FFF2-40B4-BE49-F238E27FC236}">
                  <a16:creationId xmlns:a16="http://schemas.microsoft.com/office/drawing/2014/main" id="{F740E011-0658-4DC1-9070-25CCEC1ACCE3}"/>
                </a:ext>
              </a:extLst>
            </p:cNvPr>
            <p:cNvGrpSpPr/>
            <p:nvPr/>
          </p:nvGrpSpPr>
          <p:grpSpPr>
            <a:xfrm>
              <a:off x="1270690" y="3712947"/>
              <a:ext cx="185972" cy="104136"/>
              <a:chOff x="1265402" y="3712947"/>
              <a:chExt cx="185972" cy="104136"/>
            </a:xfrm>
            <a:grpFill/>
          </p:grpSpPr>
          <p:sp>
            <p:nvSpPr>
              <p:cNvPr id="231" name="Textfeld 230">
                <a:extLst>
                  <a:ext uri="{FF2B5EF4-FFF2-40B4-BE49-F238E27FC236}">
                    <a16:creationId xmlns:a16="http://schemas.microsoft.com/office/drawing/2014/main" id="{A360141C-A3B0-40F5-81DA-A3C0F80C7C24}"/>
                  </a:ext>
                </a:extLst>
              </p:cNvPr>
              <p:cNvSpPr txBox="1"/>
              <p:nvPr/>
            </p:nvSpPr>
            <p:spPr>
              <a:xfrm>
                <a:off x="1265402" y="3712947"/>
                <a:ext cx="94592" cy="10413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600" b="1" dirty="0">
                    <a:solidFill>
                      <a:srgbClr val="E4E8F0"/>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32" name="Textfeld 231">
                <a:extLst>
                  <a:ext uri="{FF2B5EF4-FFF2-40B4-BE49-F238E27FC236}">
                    <a16:creationId xmlns:a16="http://schemas.microsoft.com/office/drawing/2014/main" id="{7AB204A9-7014-45AE-8818-B3683AE8B867}"/>
                  </a:ext>
                </a:extLst>
              </p:cNvPr>
              <p:cNvSpPr txBox="1"/>
              <p:nvPr/>
            </p:nvSpPr>
            <p:spPr>
              <a:xfrm>
                <a:off x="1356782" y="3712947"/>
                <a:ext cx="94592" cy="10413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600" b="1" dirty="0">
                    <a:solidFill>
                      <a:srgbClr val="E4E8F0"/>
                    </a:solidFill>
                    <a:latin typeface="Open Sans" panose="020B0606030504020204" pitchFamily="34" charset="0"/>
                    <a:ea typeface="Open Sans" panose="020B0606030504020204" pitchFamily="34" charset="0"/>
                    <a:cs typeface="Open Sans" panose="020B0606030504020204" pitchFamily="34" charset="0"/>
                  </a:rPr>
                  <a:t>$</a:t>
                </a:r>
              </a:p>
            </p:txBody>
          </p:sp>
        </p:grpSp>
        <p:grpSp>
          <p:nvGrpSpPr>
            <p:cNvPr id="238" name="Gruppieren 237">
              <a:extLst>
                <a:ext uri="{FF2B5EF4-FFF2-40B4-BE49-F238E27FC236}">
                  <a16:creationId xmlns:a16="http://schemas.microsoft.com/office/drawing/2014/main" id="{39162D22-A8DB-4290-A7FD-F095EEDF63B1}"/>
                </a:ext>
              </a:extLst>
            </p:cNvPr>
            <p:cNvGrpSpPr/>
            <p:nvPr/>
          </p:nvGrpSpPr>
          <p:grpSpPr>
            <a:xfrm>
              <a:off x="1504850" y="3727359"/>
              <a:ext cx="174067" cy="104136"/>
              <a:chOff x="1503659" y="3727359"/>
              <a:chExt cx="174067" cy="104136"/>
            </a:xfrm>
            <a:grpFill/>
          </p:grpSpPr>
          <p:sp>
            <p:nvSpPr>
              <p:cNvPr id="236" name="Textfeld 235">
                <a:extLst>
                  <a:ext uri="{FF2B5EF4-FFF2-40B4-BE49-F238E27FC236}">
                    <a16:creationId xmlns:a16="http://schemas.microsoft.com/office/drawing/2014/main" id="{B4B3A41E-413E-4E44-970D-98D1CB0CFA94}"/>
                  </a:ext>
                </a:extLst>
              </p:cNvPr>
              <p:cNvSpPr txBox="1"/>
              <p:nvPr/>
            </p:nvSpPr>
            <p:spPr>
              <a:xfrm>
                <a:off x="1503659" y="3727359"/>
                <a:ext cx="94592" cy="10413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500" b="1" dirty="0">
                    <a:solidFill>
                      <a:srgbClr val="E4E8F0"/>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37" name="Textfeld 236">
                <a:extLst>
                  <a:ext uri="{FF2B5EF4-FFF2-40B4-BE49-F238E27FC236}">
                    <a16:creationId xmlns:a16="http://schemas.microsoft.com/office/drawing/2014/main" id="{87C8FF79-3EF4-4C05-8FF8-E8ECE69BCA7F}"/>
                  </a:ext>
                </a:extLst>
              </p:cNvPr>
              <p:cNvSpPr txBox="1"/>
              <p:nvPr/>
            </p:nvSpPr>
            <p:spPr>
              <a:xfrm>
                <a:off x="1583134" y="3727359"/>
                <a:ext cx="94592" cy="10413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500" b="1" dirty="0">
                    <a:solidFill>
                      <a:srgbClr val="E4E8F0"/>
                    </a:solidFill>
                    <a:latin typeface="Open Sans" panose="020B0606030504020204" pitchFamily="34" charset="0"/>
                    <a:ea typeface="Open Sans" panose="020B0606030504020204" pitchFamily="34" charset="0"/>
                    <a:cs typeface="Open Sans" panose="020B0606030504020204" pitchFamily="34" charset="0"/>
                  </a:rPr>
                  <a:t>$</a:t>
                </a:r>
              </a:p>
            </p:txBody>
          </p:sp>
        </p:grpSp>
      </p:grpSp>
      <p:grpSp>
        <p:nvGrpSpPr>
          <p:cNvPr id="252" name="Gruppieren 251">
            <a:extLst>
              <a:ext uri="{FF2B5EF4-FFF2-40B4-BE49-F238E27FC236}">
                <a16:creationId xmlns:a16="http://schemas.microsoft.com/office/drawing/2014/main" id="{610517D7-3860-4AD3-9F23-1DF010F85EC1}"/>
              </a:ext>
            </a:extLst>
          </p:cNvPr>
          <p:cNvGrpSpPr/>
          <p:nvPr/>
        </p:nvGrpSpPr>
        <p:grpSpPr>
          <a:xfrm>
            <a:off x="980496" y="5744089"/>
            <a:ext cx="904937" cy="719343"/>
            <a:chOff x="488786" y="5363631"/>
            <a:chExt cx="967876" cy="769374"/>
          </a:xfrm>
        </p:grpSpPr>
        <p:grpSp>
          <p:nvGrpSpPr>
            <p:cNvPr id="251" name="Gruppieren 250">
              <a:extLst>
                <a:ext uri="{FF2B5EF4-FFF2-40B4-BE49-F238E27FC236}">
                  <a16:creationId xmlns:a16="http://schemas.microsoft.com/office/drawing/2014/main" id="{21157EAA-CE42-41F2-91CD-BECFA2B434D7}"/>
                </a:ext>
              </a:extLst>
            </p:cNvPr>
            <p:cNvGrpSpPr/>
            <p:nvPr/>
          </p:nvGrpSpPr>
          <p:grpSpPr>
            <a:xfrm>
              <a:off x="488786" y="5363631"/>
              <a:ext cx="574901" cy="390980"/>
              <a:chOff x="-1287698" y="5602864"/>
              <a:chExt cx="1129168" cy="767927"/>
            </a:xfrm>
          </p:grpSpPr>
          <p:sp>
            <p:nvSpPr>
              <p:cNvPr id="244" name="Freeform 84">
                <a:extLst>
                  <a:ext uri="{FF2B5EF4-FFF2-40B4-BE49-F238E27FC236}">
                    <a16:creationId xmlns:a16="http://schemas.microsoft.com/office/drawing/2014/main" id="{876328D2-FFF3-41AE-BD73-8357589D5B77}"/>
                  </a:ext>
                </a:extLst>
              </p:cNvPr>
              <p:cNvSpPr>
                <a:spLocks noEditPoints="1"/>
              </p:cNvSpPr>
              <p:nvPr/>
            </p:nvSpPr>
            <p:spPr bwMode="auto">
              <a:xfrm>
                <a:off x="-1287698" y="5602864"/>
                <a:ext cx="622300" cy="574675"/>
              </a:xfrm>
              <a:custGeom>
                <a:avLst/>
                <a:gdLst>
                  <a:gd name="T0" fmla="*/ 1394 w 1632"/>
                  <a:gd name="T1" fmla="*/ 671 h 1504"/>
                  <a:gd name="T2" fmla="*/ 1203 w 1632"/>
                  <a:gd name="T3" fmla="*/ 432 h 1504"/>
                  <a:gd name="T4" fmla="*/ 834 w 1632"/>
                  <a:gd name="T5" fmla="*/ 802 h 1504"/>
                  <a:gd name="T6" fmla="*/ 271 w 1632"/>
                  <a:gd name="T7" fmla="*/ 1446 h 1504"/>
                  <a:gd name="T8" fmla="*/ 58 w 1632"/>
                  <a:gd name="T9" fmla="*/ 1234 h 1504"/>
                  <a:gd name="T10" fmla="*/ 703 w 1632"/>
                  <a:gd name="T11" fmla="*/ 671 h 1504"/>
                  <a:gd name="T12" fmla="*/ 1081 w 1632"/>
                  <a:gd name="T13" fmla="*/ 297 h 1504"/>
                  <a:gd name="T14" fmla="*/ 1076 w 1632"/>
                  <a:gd name="T15" fmla="*/ 284 h 1504"/>
                  <a:gd name="T16" fmla="*/ 1070 w 1632"/>
                  <a:gd name="T17" fmla="*/ 271 h 1504"/>
                  <a:gd name="T18" fmla="*/ 1059 w 1632"/>
                  <a:gd name="T19" fmla="*/ 245 h 1504"/>
                  <a:gd name="T20" fmla="*/ 1042 w 1632"/>
                  <a:gd name="T21" fmla="*/ 217 h 1504"/>
                  <a:gd name="T22" fmla="*/ 1029 w 1632"/>
                  <a:gd name="T23" fmla="*/ 200 h 1504"/>
                  <a:gd name="T24" fmla="*/ 1012 w 1632"/>
                  <a:gd name="T25" fmla="*/ 179 h 1504"/>
                  <a:gd name="T26" fmla="*/ 986 w 1632"/>
                  <a:gd name="T27" fmla="*/ 151 h 1504"/>
                  <a:gd name="T28" fmla="*/ 962 w 1632"/>
                  <a:gd name="T29" fmla="*/ 134 h 1504"/>
                  <a:gd name="T30" fmla="*/ 941 w 1632"/>
                  <a:gd name="T31" fmla="*/ 121 h 1504"/>
                  <a:gd name="T32" fmla="*/ 913 w 1632"/>
                  <a:gd name="T33" fmla="*/ 106 h 1504"/>
                  <a:gd name="T34" fmla="*/ 896 w 1632"/>
                  <a:gd name="T35" fmla="*/ 99 h 1504"/>
                  <a:gd name="T36" fmla="*/ 874 w 1632"/>
                  <a:gd name="T37" fmla="*/ 93 h 1504"/>
                  <a:gd name="T38" fmla="*/ 849 w 1632"/>
                  <a:gd name="T39" fmla="*/ 86 h 1504"/>
                  <a:gd name="T40" fmla="*/ 791 w 1632"/>
                  <a:gd name="T41" fmla="*/ 71 h 1504"/>
                  <a:gd name="T42" fmla="*/ 801 w 1632"/>
                  <a:gd name="T43" fmla="*/ 24 h 1504"/>
                  <a:gd name="T44" fmla="*/ 868 w 1632"/>
                  <a:gd name="T45" fmla="*/ 7 h 1504"/>
                  <a:gd name="T46" fmla="*/ 896 w 1632"/>
                  <a:gd name="T47" fmla="*/ 3 h 1504"/>
                  <a:gd name="T48" fmla="*/ 917 w 1632"/>
                  <a:gd name="T49" fmla="*/ 0 h 1504"/>
                  <a:gd name="T50" fmla="*/ 967 w 1632"/>
                  <a:gd name="T51" fmla="*/ 3 h 1504"/>
                  <a:gd name="T52" fmla="*/ 1016 w 1632"/>
                  <a:gd name="T53" fmla="*/ 9 h 1504"/>
                  <a:gd name="T54" fmla="*/ 1057 w 1632"/>
                  <a:gd name="T55" fmla="*/ 18 h 1504"/>
                  <a:gd name="T56" fmla="*/ 1113 w 1632"/>
                  <a:gd name="T57" fmla="*/ 37 h 1504"/>
                  <a:gd name="T58" fmla="*/ 1151 w 1632"/>
                  <a:gd name="T59" fmla="*/ 56 h 1504"/>
                  <a:gd name="T60" fmla="*/ 1162 w 1632"/>
                  <a:gd name="T61" fmla="*/ 63 h 1504"/>
                  <a:gd name="T62" fmla="*/ 1203 w 1632"/>
                  <a:gd name="T63" fmla="*/ 89 h 1504"/>
                  <a:gd name="T64" fmla="*/ 1220 w 1632"/>
                  <a:gd name="T65" fmla="*/ 101 h 1504"/>
                  <a:gd name="T66" fmla="*/ 1248 w 1632"/>
                  <a:gd name="T67" fmla="*/ 125 h 1504"/>
                  <a:gd name="T68" fmla="*/ 1360 w 1632"/>
                  <a:gd name="T69" fmla="*/ 198 h 1504"/>
                  <a:gd name="T70" fmla="*/ 1632 w 1632"/>
                  <a:gd name="T71" fmla="*/ 432 h 1504"/>
                  <a:gd name="T72" fmla="*/ 1632 w 1632"/>
                  <a:gd name="T73" fmla="*/ 432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2" h="1504">
                    <a:moveTo>
                      <a:pt x="1632" y="432"/>
                    </a:moveTo>
                    <a:cubicBezTo>
                      <a:pt x="1394" y="671"/>
                      <a:pt x="1394" y="671"/>
                      <a:pt x="1394" y="671"/>
                    </a:cubicBezTo>
                    <a:cubicBezTo>
                      <a:pt x="1313" y="589"/>
                      <a:pt x="1209" y="492"/>
                      <a:pt x="1220" y="441"/>
                    </a:cubicBezTo>
                    <a:cubicBezTo>
                      <a:pt x="1214" y="439"/>
                      <a:pt x="1209" y="434"/>
                      <a:pt x="1203" y="432"/>
                    </a:cubicBezTo>
                    <a:cubicBezTo>
                      <a:pt x="1201" y="434"/>
                      <a:pt x="1199" y="439"/>
                      <a:pt x="1194" y="443"/>
                    </a:cubicBezTo>
                    <a:cubicBezTo>
                      <a:pt x="834" y="802"/>
                      <a:pt x="834" y="802"/>
                      <a:pt x="834" y="802"/>
                    </a:cubicBezTo>
                    <a:cubicBezTo>
                      <a:pt x="838" y="847"/>
                      <a:pt x="825" y="892"/>
                      <a:pt x="791" y="924"/>
                    </a:cubicBezTo>
                    <a:cubicBezTo>
                      <a:pt x="271" y="1446"/>
                      <a:pt x="271" y="1446"/>
                      <a:pt x="271" y="1446"/>
                    </a:cubicBezTo>
                    <a:cubicBezTo>
                      <a:pt x="213" y="1504"/>
                      <a:pt x="119" y="1504"/>
                      <a:pt x="58" y="1446"/>
                    </a:cubicBezTo>
                    <a:cubicBezTo>
                      <a:pt x="0" y="1388"/>
                      <a:pt x="0" y="1292"/>
                      <a:pt x="58" y="1234"/>
                    </a:cubicBezTo>
                    <a:cubicBezTo>
                      <a:pt x="580" y="714"/>
                      <a:pt x="580" y="714"/>
                      <a:pt x="580" y="714"/>
                    </a:cubicBezTo>
                    <a:cubicBezTo>
                      <a:pt x="612" y="679"/>
                      <a:pt x="658" y="667"/>
                      <a:pt x="703" y="671"/>
                    </a:cubicBezTo>
                    <a:cubicBezTo>
                      <a:pt x="1063" y="310"/>
                      <a:pt x="1063" y="310"/>
                      <a:pt x="1063" y="310"/>
                    </a:cubicBezTo>
                    <a:cubicBezTo>
                      <a:pt x="1068" y="303"/>
                      <a:pt x="1074" y="299"/>
                      <a:pt x="1081" y="297"/>
                    </a:cubicBezTo>
                    <a:cubicBezTo>
                      <a:pt x="1078" y="293"/>
                      <a:pt x="1078" y="293"/>
                      <a:pt x="1078" y="293"/>
                    </a:cubicBezTo>
                    <a:cubicBezTo>
                      <a:pt x="1078" y="291"/>
                      <a:pt x="1076" y="288"/>
                      <a:pt x="1076" y="284"/>
                    </a:cubicBezTo>
                    <a:cubicBezTo>
                      <a:pt x="1076" y="282"/>
                      <a:pt x="1074" y="280"/>
                      <a:pt x="1074" y="278"/>
                    </a:cubicBezTo>
                    <a:cubicBezTo>
                      <a:pt x="1072" y="275"/>
                      <a:pt x="1072" y="273"/>
                      <a:pt x="1070" y="271"/>
                    </a:cubicBezTo>
                    <a:cubicBezTo>
                      <a:pt x="1070" y="267"/>
                      <a:pt x="1068" y="263"/>
                      <a:pt x="1066" y="258"/>
                    </a:cubicBezTo>
                    <a:cubicBezTo>
                      <a:pt x="1059" y="245"/>
                      <a:pt x="1059" y="245"/>
                      <a:pt x="1059" y="245"/>
                    </a:cubicBezTo>
                    <a:cubicBezTo>
                      <a:pt x="1053" y="233"/>
                      <a:pt x="1053" y="233"/>
                      <a:pt x="1053" y="233"/>
                    </a:cubicBezTo>
                    <a:cubicBezTo>
                      <a:pt x="1048" y="228"/>
                      <a:pt x="1046" y="222"/>
                      <a:pt x="1042" y="217"/>
                    </a:cubicBezTo>
                    <a:cubicBezTo>
                      <a:pt x="1040" y="213"/>
                      <a:pt x="1038" y="211"/>
                      <a:pt x="1036" y="207"/>
                    </a:cubicBezTo>
                    <a:cubicBezTo>
                      <a:pt x="1033" y="205"/>
                      <a:pt x="1031" y="202"/>
                      <a:pt x="1029" y="200"/>
                    </a:cubicBezTo>
                    <a:cubicBezTo>
                      <a:pt x="1025" y="194"/>
                      <a:pt x="1020" y="187"/>
                      <a:pt x="1016" y="181"/>
                    </a:cubicBezTo>
                    <a:cubicBezTo>
                      <a:pt x="1012" y="179"/>
                      <a:pt x="1012" y="179"/>
                      <a:pt x="1012" y="179"/>
                    </a:cubicBezTo>
                    <a:cubicBezTo>
                      <a:pt x="1005" y="170"/>
                      <a:pt x="999" y="164"/>
                      <a:pt x="990" y="157"/>
                    </a:cubicBezTo>
                    <a:cubicBezTo>
                      <a:pt x="988" y="155"/>
                      <a:pt x="986" y="153"/>
                      <a:pt x="986" y="151"/>
                    </a:cubicBezTo>
                    <a:cubicBezTo>
                      <a:pt x="982" y="149"/>
                      <a:pt x="980" y="147"/>
                      <a:pt x="978" y="144"/>
                    </a:cubicBezTo>
                    <a:cubicBezTo>
                      <a:pt x="962" y="134"/>
                      <a:pt x="962" y="134"/>
                      <a:pt x="962" y="134"/>
                    </a:cubicBezTo>
                    <a:cubicBezTo>
                      <a:pt x="962" y="134"/>
                      <a:pt x="962" y="134"/>
                      <a:pt x="960" y="134"/>
                    </a:cubicBezTo>
                    <a:cubicBezTo>
                      <a:pt x="956" y="129"/>
                      <a:pt x="947" y="125"/>
                      <a:pt x="941" y="121"/>
                    </a:cubicBezTo>
                    <a:cubicBezTo>
                      <a:pt x="939" y="119"/>
                      <a:pt x="935" y="116"/>
                      <a:pt x="932" y="114"/>
                    </a:cubicBezTo>
                    <a:cubicBezTo>
                      <a:pt x="926" y="112"/>
                      <a:pt x="920" y="108"/>
                      <a:pt x="913" y="106"/>
                    </a:cubicBezTo>
                    <a:cubicBezTo>
                      <a:pt x="909" y="104"/>
                      <a:pt x="907" y="104"/>
                      <a:pt x="902" y="101"/>
                    </a:cubicBezTo>
                    <a:cubicBezTo>
                      <a:pt x="900" y="101"/>
                      <a:pt x="898" y="99"/>
                      <a:pt x="896" y="99"/>
                    </a:cubicBezTo>
                    <a:cubicBezTo>
                      <a:pt x="894" y="99"/>
                      <a:pt x="892" y="97"/>
                      <a:pt x="889" y="97"/>
                    </a:cubicBezTo>
                    <a:cubicBezTo>
                      <a:pt x="874" y="93"/>
                      <a:pt x="874" y="93"/>
                      <a:pt x="874" y="93"/>
                    </a:cubicBezTo>
                    <a:cubicBezTo>
                      <a:pt x="870" y="91"/>
                      <a:pt x="866" y="91"/>
                      <a:pt x="864" y="89"/>
                    </a:cubicBezTo>
                    <a:cubicBezTo>
                      <a:pt x="857" y="89"/>
                      <a:pt x="853" y="86"/>
                      <a:pt x="849" y="86"/>
                    </a:cubicBezTo>
                    <a:cubicBezTo>
                      <a:pt x="806" y="80"/>
                      <a:pt x="806" y="80"/>
                      <a:pt x="806" y="80"/>
                    </a:cubicBezTo>
                    <a:cubicBezTo>
                      <a:pt x="799" y="78"/>
                      <a:pt x="795" y="76"/>
                      <a:pt x="791" y="71"/>
                    </a:cubicBezTo>
                    <a:cubicBezTo>
                      <a:pt x="786" y="67"/>
                      <a:pt x="782" y="61"/>
                      <a:pt x="782" y="54"/>
                    </a:cubicBezTo>
                    <a:cubicBezTo>
                      <a:pt x="782" y="39"/>
                      <a:pt x="791" y="28"/>
                      <a:pt x="801" y="24"/>
                    </a:cubicBezTo>
                    <a:cubicBezTo>
                      <a:pt x="844" y="11"/>
                      <a:pt x="844" y="11"/>
                      <a:pt x="844" y="11"/>
                    </a:cubicBezTo>
                    <a:cubicBezTo>
                      <a:pt x="853" y="9"/>
                      <a:pt x="859" y="9"/>
                      <a:pt x="868" y="7"/>
                    </a:cubicBezTo>
                    <a:cubicBezTo>
                      <a:pt x="870" y="7"/>
                      <a:pt x="874" y="7"/>
                      <a:pt x="879" y="5"/>
                    </a:cubicBezTo>
                    <a:cubicBezTo>
                      <a:pt x="896" y="3"/>
                      <a:pt x="896" y="3"/>
                      <a:pt x="896" y="3"/>
                    </a:cubicBezTo>
                    <a:cubicBezTo>
                      <a:pt x="902" y="3"/>
                      <a:pt x="909" y="3"/>
                      <a:pt x="913" y="0"/>
                    </a:cubicBezTo>
                    <a:cubicBezTo>
                      <a:pt x="915" y="0"/>
                      <a:pt x="917" y="0"/>
                      <a:pt x="917" y="0"/>
                    </a:cubicBezTo>
                    <a:cubicBezTo>
                      <a:pt x="924" y="0"/>
                      <a:pt x="926" y="0"/>
                      <a:pt x="930" y="0"/>
                    </a:cubicBezTo>
                    <a:cubicBezTo>
                      <a:pt x="941" y="0"/>
                      <a:pt x="954" y="0"/>
                      <a:pt x="967" y="3"/>
                    </a:cubicBezTo>
                    <a:cubicBezTo>
                      <a:pt x="975" y="3"/>
                      <a:pt x="975" y="3"/>
                      <a:pt x="975" y="3"/>
                    </a:cubicBezTo>
                    <a:cubicBezTo>
                      <a:pt x="986" y="3"/>
                      <a:pt x="1001" y="5"/>
                      <a:pt x="1016" y="9"/>
                    </a:cubicBezTo>
                    <a:cubicBezTo>
                      <a:pt x="1038" y="13"/>
                      <a:pt x="1038" y="13"/>
                      <a:pt x="1038" y="13"/>
                    </a:cubicBezTo>
                    <a:cubicBezTo>
                      <a:pt x="1046" y="13"/>
                      <a:pt x="1051" y="16"/>
                      <a:pt x="1057" y="18"/>
                    </a:cubicBezTo>
                    <a:cubicBezTo>
                      <a:pt x="1066" y="20"/>
                      <a:pt x="1066" y="20"/>
                      <a:pt x="1066" y="20"/>
                    </a:cubicBezTo>
                    <a:cubicBezTo>
                      <a:pt x="1081" y="24"/>
                      <a:pt x="1098" y="31"/>
                      <a:pt x="1113" y="37"/>
                    </a:cubicBezTo>
                    <a:cubicBezTo>
                      <a:pt x="1115" y="39"/>
                      <a:pt x="1115" y="39"/>
                      <a:pt x="1115" y="39"/>
                    </a:cubicBezTo>
                    <a:cubicBezTo>
                      <a:pt x="1128" y="43"/>
                      <a:pt x="1139" y="50"/>
                      <a:pt x="1151" y="56"/>
                    </a:cubicBezTo>
                    <a:cubicBezTo>
                      <a:pt x="1160" y="61"/>
                      <a:pt x="1160" y="61"/>
                      <a:pt x="1160" y="61"/>
                    </a:cubicBezTo>
                    <a:cubicBezTo>
                      <a:pt x="1160" y="63"/>
                      <a:pt x="1162" y="63"/>
                      <a:pt x="1162" y="63"/>
                    </a:cubicBezTo>
                    <a:cubicBezTo>
                      <a:pt x="1166" y="65"/>
                      <a:pt x="1169" y="67"/>
                      <a:pt x="1173" y="69"/>
                    </a:cubicBezTo>
                    <a:cubicBezTo>
                      <a:pt x="1184" y="76"/>
                      <a:pt x="1192" y="82"/>
                      <a:pt x="1203" y="89"/>
                    </a:cubicBezTo>
                    <a:cubicBezTo>
                      <a:pt x="1218" y="99"/>
                      <a:pt x="1218" y="99"/>
                      <a:pt x="1218" y="99"/>
                    </a:cubicBezTo>
                    <a:cubicBezTo>
                      <a:pt x="1218" y="99"/>
                      <a:pt x="1220" y="101"/>
                      <a:pt x="1220" y="101"/>
                    </a:cubicBezTo>
                    <a:cubicBezTo>
                      <a:pt x="1237" y="114"/>
                      <a:pt x="1237" y="114"/>
                      <a:pt x="1237" y="114"/>
                    </a:cubicBezTo>
                    <a:cubicBezTo>
                      <a:pt x="1242" y="116"/>
                      <a:pt x="1244" y="121"/>
                      <a:pt x="1248" y="125"/>
                    </a:cubicBezTo>
                    <a:cubicBezTo>
                      <a:pt x="1276" y="129"/>
                      <a:pt x="1304" y="142"/>
                      <a:pt x="1325" y="164"/>
                    </a:cubicBezTo>
                    <a:cubicBezTo>
                      <a:pt x="1360" y="198"/>
                      <a:pt x="1360" y="198"/>
                      <a:pt x="1360" y="198"/>
                    </a:cubicBezTo>
                    <a:cubicBezTo>
                      <a:pt x="1375" y="213"/>
                      <a:pt x="1390" y="235"/>
                      <a:pt x="1401" y="258"/>
                    </a:cubicBezTo>
                    <a:cubicBezTo>
                      <a:pt x="1454" y="250"/>
                      <a:pt x="1525" y="327"/>
                      <a:pt x="1632" y="432"/>
                    </a:cubicBezTo>
                    <a:close/>
                    <a:moveTo>
                      <a:pt x="1632" y="432"/>
                    </a:moveTo>
                    <a:cubicBezTo>
                      <a:pt x="1632" y="432"/>
                      <a:pt x="1632" y="432"/>
                      <a:pt x="1632" y="432"/>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49" name="Freeform 88">
                <a:extLst>
                  <a:ext uri="{FF2B5EF4-FFF2-40B4-BE49-F238E27FC236}">
                    <a16:creationId xmlns:a16="http://schemas.microsoft.com/office/drawing/2014/main" id="{CA53AC2B-7C9A-48EF-822D-2AF6B91614A2}"/>
                  </a:ext>
                </a:extLst>
              </p:cNvPr>
              <p:cNvSpPr>
                <a:spLocks noEditPoints="1"/>
              </p:cNvSpPr>
              <p:nvPr/>
            </p:nvSpPr>
            <p:spPr bwMode="auto">
              <a:xfrm rot="16378541">
                <a:off x="-708871" y="5820449"/>
                <a:ext cx="549744" cy="550939"/>
              </a:xfrm>
              <a:custGeom>
                <a:avLst/>
                <a:gdLst>
                  <a:gd name="T0" fmla="*/ 2577 w 3832"/>
                  <a:gd name="T1" fmla="*/ 0 h 3832"/>
                  <a:gd name="T2" fmla="*/ 2447 w 3832"/>
                  <a:gd name="T3" fmla="*/ 404 h 3832"/>
                  <a:gd name="T4" fmla="*/ 2439 w 3832"/>
                  <a:gd name="T5" fmla="*/ 404 h 3832"/>
                  <a:gd name="T6" fmla="*/ 2439 w 3832"/>
                  <a:gd name="T7" fmla="*/ 414 h 3832"/>
                  <a:gd name="T8" fmla="*/ 2439 w 3832"/>
                  <a:gd name="T9" fmla="*/ 414 h 3832"/>
                  <a:gd name="T10" fmla="*/ 2447 w 3832"/>
                  <a:gd name="T11" fmla="*/ 414 h 3832"/>
                  <a:gd name="T12" fmla="*/ 2530 w 3832"/>
                  <a:gd name="T13" fmla="*/ 774 h 3832"/>
                  <a:gd name="T14" fmla="*/ 177 w 3832"/>
                  <a:gd name="T15" fmla="*/ 3335 h 3832"/>
                  <a:gd name="T16" fmla="*/ 0 w 3832"/>
                  <a:gd name="T17" fmla="*/ 3832 h 3832"/>
                  <a:gd name="T18" fmla="*/ 463 w 3832"/>
                  <a:gd name="T19" fmla="*/ 3639 h 3832"/>
                  <a:gd name="T20" fmla="*/ 3056 w 3832"/>
                  <a:gd name="T21" fmla="*/ 1289 h 3832"/>
                  <a:gd name="T22" fmla="*/ 3398 w 3832"/>
                  <a:gd name="T23" fmla="*/ 1363 h 3832"/>
                  <a:gd name="T24" fmla="*/ 3408 w 3832"/>
                  <a:gd name="T25" fmla="*/ 1382 h 3832"/>
                  <a:gd name="T26" fmla="*/ 3832 w 3832"/>
                  <a:gd name="T27" fmla="*/ 1253 h 3832"/>
                  <a:gd name="T28" fmla="*/ 2577 w 3832"/>
                  <a:gd name="T29" fmla="*/ 0 h 3832"/>
                  <a:gd name="T30" fmla="*/ 2577 w 3832"/>
                  <a:gd name="T31" fmla="*/ 0 h 3832"/>
                  <a:gd name="T32" fmla="*/ 2577 w 3832"/>
                  <a:gd name="T33" fmla="*/ 0 h 3832"/>
                  <a:gd name="T34" fmla="*/ 2577 w 3832"/>
                  <a:gd name="T35" fmla="*/ 0 h 3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32" h="3832">
                    <a:moveTo>
                      <a:pt x="2577" y="0"/>
                    </a:moveTo>
                    <a:cubicBezTo>
                      <a:pt x="2447" y="404"/>
                      <a:pt x="2447" y="404"/>
                      <a:pt x="2447" y="404"/>
                    </a:cubicBezTo>
                    <a:cubicBezTo>
                      <a:pt x="2439" y="404"/>
                      <a:pt x="2439" y="404"/>
                      <a:pt x="2439" y="404"/>
                    </a:cubicBezTo>
                    <a:cubicBezTo>
                      <a:pt x="2439" y="404"/>
                      <a:pt x="2439" y="404"/>
                      <a:pt x="2439" y="414"/>
                    </a:cubicBezTo>
                    <a:cubicBezTo>
                      <a:pt x="2439" y="414"/>
                      <a:pt x="2439" y="414"/>
                      <a:pt x="2439" y="414"/>
                    </a:cubicBezTo>
                    <a:cubicBezTo>
                      <a:pt x="2447" y="414"/>
                      <a:pt x="2447" y="414"/>
                      <a:pt x="2447" y="414"/>
                    </a:cubicBezTo>
                    <a:cubicBezTo>
                      <a:pt x="2475" y="460"/>
                      <a:pt x="2530" y="774"/>
                      <a:pt x="2530" y="774"/>
                    </a:cubicBezTo>
                    <a:cubicBezTo>
                      <a:pt x="177" y="3335"/>
                      <a:pt x="177" y="3335"/>
                      <a:pt x="177" y="3335"/>
                    </a:cubicBezTo>
                    <a:cubicBezTo>
                      <a:pt x="0" y="3832"/>
                      <a:pt x="0" y="3832"/>
                      <a:pt x="0" y="3832"/>
                    </a:cubicBezTo>
                    <a:cubicBezTo>
                      <a:pt x="463" y="3639"/>
                      <a:pt x="463" y="3639"/>
                      <a:pt x="463" y="3639"/>
                    </a:cubicBezTo>
                    <a:cubicBezTo>
                      <a:pt x="3056" y="1289"/>
                      <a:pt x="3056" y="1289"/>
                      <a:pt x="3056" y="1289"/>
                    </a:cubicBezTo>
                    <a:cubicBezTo>
                      <a:pt x="3056" y="1289"/>
                      <a:pt x="3352" y="1337"/>
                      <a:pt x="3398" y="1363"/>
                    </a:cubicBezTo>
                    <a:cubicBezTo>
                      <a:pt x="3408" y="1382"/>
                      <a:pt x="3408" y="1382"/>
                      <a:pt x="3408" y="1382"/>
                    </a:cubicBezTo>
                    <a:cubicBezTo>
                      <a:pt x="3832" y="1253"/>
                      <a:pt x="3832" y="1253"/>
                      <a:pt x="3832" y="1253"/>
                    </a:cubicBezTo>
                    <a:cubicBezTo>
                      <a:pt x="2577" y="0"/>
                      <a:pt x="2577" y="0"/>
                      <a:pt x="2577" y="0"/>
                    </a:cubicBezTo>
                    <a:cubicBezTo>
                      <a:pt x="2577" y="0"/>
                      <a:pt x="2577" y="0"/>
                      <a:pt x="2577" y="0"/>
                    </a:cubicBezTo>
                    <a:close/>
                    <a:moveTo>
                      <a:pt x="2577" y="0"/>
                    </a:moveTo>
                    <a:cubicBezTo>
                      <a:pt x="2577" y="0"/>
                      <a:pt x="2577" y="0"/>
                      <a:pt x="2577" y="0"/>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50" name="Textfeld 249">
              <a:extLst>
                <a:ext uri="{FF2B5EF4-FFF2-40B4-BE49-F238E27FC236}">
                  <a16:creationId xmlns:a16="http://schemas.microsoft.com/office/drawing/2014/main" id="{3ACC4D22-76BA-40B4-9A63-0CC595450957}"/>
                </a:ext>
              </a:extLst>
            </p:cNvPr>
            <p:cNvSpPr txBox="1"/>
            <p:nvPr/>
          </p:nvSpPr>
          <p:spPr>
            <a:xfrm>
              <a:off x="637048" y="5722786"/>
              <a:ext cx="819614" cy="410219"/>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2200" b="1" dirty="0">
                  <a:solidFill>
                    <a:srgbClr val="798BB3"/>
                  </a:solidFill>
                  <a:latin typeface="Open Sans" panose="020B0606030504020204" pitchFamily="34" charset="0"/>
                  <a:ea typeface="Open Sans" panose="020B0606030504020204" pitchFamily="34" charset="0"/>
                  <a:cs typeface="Open Sans" panose="020B0606030504020204" pitchFamily="34" charset="0"/>
                </a:rPr>
                <a:t>USP</a:t>
              </a:r>
            </a:p>
          </p:txBody>
        </p:sp>
      </p:grpSp>
      <p:sp>
        <p:nvSpPr>
          <p:cNvPr id="262" name="Freeform 97">
            <a:extLst>
              <a:ext uri="{FF2B5EF4-FFF2-40B4-BE49-F238E27FC236}">
                <a16:creationId xmlns:a16="http://schemas.microsoft.com/office/drawing/2014/main" id="{2DCCFF1C-9662-41DF-A0E2-A6676ABF911D}"/>
              </a:ext>
            </a:extLst>
          </p:cNvPr>
          <p:cNvSpPr>
            <a:spLocks noEditPoints="1"/>
          </p:cNvSpPr>
          <p:nvPr/>
        </p:nvSpPr>
        <p:spPr bwMode="auto">
          <a:xfrm>
            <a:off x="661461" y="4881288"/>
            <a:ext cx="572488" cy="487815"/>
          </a:xfrm>
          <a:custGeom>
            <a:avLst/>
            <a:gdLst>
              <a:gd name="T0" fmla="*/ 2950 w 3768"/>
              <a:gd name="T1" fmla="*/ 0 h 3208"/>
              <a:gd name="T2" fmla="*/ 2643 w 3768"/>
              <a:gd name="T3" fmla="*/ 0 h 3208"/>
              <a:gd name="T4" fmla="*/ 1826 w 3768"/>
              <a:gd name="T5" fmla="*/ 819 h 3208"/>
              <a:gd name="T6" fmla="*/ 1826 w 3768"/>
              <a:gd name="T7" fmla="*/ 1348 h 3208"/>
              <a:gd name="T8" fmla="*/ 1829 w 3768"/>
              <a:gd name="T9" fmla="*/ 1435 h 3208"/>
              <a:gd name="T10" fmla="*/ 382 w 3768"/>
              <a:gd name="T11" fmla="*/ 1435 h 3208"/>
              <a:gd name="T12" fmla="*/ 51 w 3768"/>
              <a:gd name="T13" fmla="*/ 1630 h 3208"/>
              <a:gd name="T14" fmla="*/ 49 w 3768"/>
              <a:gd name="T15" fmla="*/ 1634 h 3208"/>
              <a:gd name="T16" fmla="*/ 25 w 3768"/>
              <a:gd name="T17" fmla="*/ 1686 h 3208"/>
              <a:gd name="T18" fmla="*/ 20 w 3768"/>
              <a:gd name="T19" fmla="*/ 1702 h 3208"/>
              <a:gd name="T20" fmla="*/ 7 w 3768"/>
              <a:gd name="T21" fmla="*/ 1749 h 3208"/>
              <a:gd name="T22" fmla="*/ 2 w 3768"/>
              <a:gd name="T23" fmla="*/ 1802 h 3208"/>
              <a:gd name="T24" fmla="*/ 0 w 3768"/>
              <a:gd name="T25" fmla="*/ 1817 h 3208"/>
              <a:gd name="T26" fmla="*/ 0 w 3768"/>
              <a:gd name="T27" fmla="*/ 1819 h 3208"/>
              <a:gd name="T28" fmla="*/ 0 w 3768"/>
              <a:gd name="T29" fmla="*/ 1826 h 3208"/>
              <a:gd name="T30" fmla="*/ 0 w 3768"/>
              <a:gd name="T31" fmla="*/ 2827 h 3208"/>
              <a:gd name="T32" fmla="*/ 382 w 3768"/>
              <a:gd name="T33" fmla="*/ 3208 h 3208"/>
              <a:gd name="T34" fmla="*/ 2152 w 3768"/>
              <a:gd name="T35" fmla="*/ 3208 h 3208"/>
              <a:gd name="T36" fmla="*/ 2535 w 3768"/>
              <a:gd name="T37" fmla="*/ 2827 h 3208"/>
              <a:gd name="T38" fmla="*/ 2535 w 3768"/>
              <a:gd name="T39" fmla="*/ 1826 h 3208"/>
              <a:gd name="T40" fmla="*/ 2535 w 3768"/>
              <a:gd name="T41" fmla="*/ 1819 h 3208"/>
              <a:gd name="T42" fmla="*/ 2535 w 3768"/>
              <a:gd name="T43" fmla="*/ 1817 h 3208"/>
              <a:gd name="T44" fmla="*/ 2532 w 3768"/>
              <a:gd name="T45" fmla="*/ 1802 h 3208"/>
              <a:gd name="T46" fmla="*/ 2528 w 3768"/>
              <a:gd name="T47" fmla="*/ 1750 h 3208"/>
              <a:gd name="T48" fmla="*/ 2514 w 3768"/>
              <a:gd name="T49" fmla="*/ 1700 h 3208"/>
              <a:gd name="T50" fmla="*/ 2511 w 3768"/>
              <a:gd name="T51" fmla="*/ 1687 h 3208"/>
              <a:gd name="T52" fmla="*/ 2250 w 3768"/>
              <a:gd name="T53" fmla="*/ 1449 h 3208"/>
              <a:gd name="T54" fmla="*/ 2241 w 3768"/>
              <a:gd name="T55" fmla="*/ 1348 h 3208"/>
              <a:gd name="T56" fmla="*/ 2241 w 3768"/>
              <a:gd name="T57" fmla="*/ 819 h 3208"/>
              <a:gd name="T58" fmla="*/ 2643 w 3768"/>
              <a:gd name="T59" fmla="*/ 416 h 3208"/>
              <a:gd name="T60" fmla="*/ 2950 w 3768"/>
              <a:gd name="T61" fmla="*/ 416 h 3208"/>
              <a:gd name="T62" fmla="*/ 3352 w 3768"/>
              <a:gd name="T63" fmla="*/ 819 h 3208"/>
              <a:gd name="T64" fmla="*/ 3352 w 3768"/>
              <a:gd name="T65" fmla="*/ 1459 h 3208"/>
              <a:gd name="T66" fmla="*/ 3768 w 3768"/>
              <a:gd name="T67" fmla="*/ 1459 h 3208"/>
              <a:gd name="T68" fmla="*/ 3768 w 3768"/>
              <a:gd name="T69" fmla="*/ 819 h 3208"/>
              <a:gd name="T70" fmla="*/ 2950 w 3768"/>
              <a:gd name="T71" fmla="*/ 0 h 3208"/>
              <a:gd name="T72" fmla="*/ 1446 w 3768"/>
              <a:gd name="T73" fmla="*/ 2277 h 3208"/>
              <a:gd name="T74" fmla="*/ 1416 w 3768"/>
              <a:gd name="T75" fmla="*/ 2342 h 3208"/>
              <a:gd name="T76" fmla="*/ 1416 w 3768"/>
              <a:gd name="T77" fmla="*/ 2725 h 3208"/>
              <a:gd name="T78" fmla="*/ 1416 w 3768"/>
              <a:gd name="T79" fmla="*/ 2725 h 3208"/>
              <a:gd name="T80" fmla="*/ 1268 w 3768"/>
              <a:gd name="T81" fmla="*/ 2875 h 3208"/>
              <a:gd name="T82" fmla="*/ 1118 w 3768"/>
              <a:gd name="T83" fmla="*/ 2725 h 3208"/>
              <a:gd name="T84" fmla="*/ 1118 w 3768"/>
              <a:gd name="T85" fmla="*/ 2725 h 3208"/>
              <a:gd name="T86" fmla="*/ 1118 w 3768"/>
              <a:gd name="T87" fmla="*/ 2342 h 3208"/>
              <a:gd name="T88" fmla="*/ 1088 w 3768"/>
              <a:gd name="T89" fmla="*/ 2283 h 3208"/>
              <a:gd name="T90" fmla="*/ 993 w 3768"/>
              <a:gd name="T91" fmla="*/ 1918 h 3208"/>
              <a:gd name="T92" fmla="*/ 1322 w 3768"/>
              <a:gd name="T93" fmla="*/ 1744 h 3208"/>
              <a:gd name="T94" fmla="*/ 1566 w 3768"/>
              <a:gd name="T95" fmla="*/ 2037 h 3208"/>
              <a:gd name="T96" fmla="*/ 1446 w 3768"/>
              <a:gd name="T97" fmla="*/ 2277 h 3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8" h="3208">
                <a:moveTo>
                  <a:pt x="2950" y="0"/>
                </a:moveTo>
                <a:cubicBezTo>
                  <a:pt x="2643" y="0"/>
                  <a:pt x="2643" y="0"/>
                  <a:pt x="2643" y="0"/>
                </a:cubicBezTo>
                <a:cubicBezTo>
                  <a:pt x="2191" y="0"/>
                  <a:pt x="1826" y="369"/>
                  <a:pt x="1826" y="819"/>
                </a:cubicBezTo>
                <a:cubicBezTo>
                  <a:pt x="1826" y="1348"/>
                  <a:pt x="1826" y="1348"/>
                  <a:pt x="1826" y="1348"/>
                </a:cubicBezTo>
                <a:cubicBezTo>
                  <a:pt x="1826" y="1378"/>
                  <a:pt x="1826" y="1407"/>
                  <a:pt x="1829" y="1435"/>
                </a:cubicBezTo>
                <a:cubicBezTo>
                  <a:pt x="1582" y="1435"/>
                  <a:pt x="1148" y="1435"/>
                  <a:pt x="382" y="1435"/>
                </a:cubicBezTo>
                <a:cubicBezTo>
                  <a:pt x="240" y="1435"/>
                  <a:pt x="118" y="1515"/>
                  <a:pt x="51" y="1630"/>
                </a:cubicBezTo>
                <a:cubicBezTo>
                  <a:pt x="51" y="1631"/>
                  <a:pt x="50" y="1632"/>
                  <a:pt x="49" y="1634"/>
                </a:cubicBezTo>
                <a:cubicBezTo>
                  <a:pt x="40" y="1651"/>
                  <a:pt x="32" y="1668"/>
                  <a:pt x="25" y="1686"/>
                </a:cubicBezTo>
                <a:cubicBezTo>
                  <a:pt x="24" y="1692"/>
                  <a:pt x="21" y="1698"/>
                  <a:pt x="20" y="1702"/>
                </a:cubicBezTo>
                <a:cubicBezTo>
                  <a:pt x="15" y="1719"/>
                  <a:pt x="10" y="1734"/>
                  <a:pt x="7" y="1749"/>
                </a:cubicBezTo>
                <a:cubicBezTo>
                  <a:pt x="4" y="1766"/>
                  <a:pt x="3" y="1784"/>
                  <a:pt x="2" y="1802"/>
                </a:cubicBezTo>
                <a:cubicBezTo>
                  <a:pt x="2" y="1806"/>
                  <a:pt x="0" y="1812"/>
                  <a:pt x="0" y="1817"/>
                </a:cubicBezTo>
                <a:cubicBezTo>
                  <a:pt x="0" y="1817"/>
                  <a:pt x="0" y="1818"/>
                  <a:pt x="0" y="1819"/>
                </a:cubicBezTo>
                <a:cubicBezTo>
                  <a:pt x="0" y="1821"/>
                  <a:pt x="0" y="1824"/>
                  <a:pt x="0" y="1826"/>
                </a:cubicBezTo>
                <a:cubicBezTo>
                  <a:pt x="0" y="2827"/>
                  <a:pt x="0" y="2827"/>
                  <a:pt x="0" y="2827"/>
                </a:cubicBezTo>
                <a:cubicBezTo>
                  <a:pt x="0" y="3037"/>
                  <a:pt x="172" y="3208"/>
                  <a:pt x="382" y="3208"/>
                </a:cubicBezTo>
                <a:cubicBezTo>
                  <a:pt x="2152" y="3208"/>
                  <a:pt x="2152" y="3208"/>
                  <a:pt x="2152" y="3208"/>
                </a:cubicBezTo>
                <a:cubicBezTo>
                  <a:pt x="2362" y="3208"/>
                  <a:pt x="2535" y="3037"/>
                  <a:pt x="2535" y="2827"/>
                </a:cubicBezTo>
                <a:cubicBezTo>
                  <a:pt x="2535" y="2009"/>
                  <a:pt x="2535" y="1855"/>
                  <a:pt x="2535" y="1826"/>
                </a:cubicBezTo>
                <a:cubicBezTo>
                  <a:pt x="2535" y="1819"/>
                  <a:pt x="2535" y="1819"/>
                  <a:pt x="2535" y="1819"/>
                </a:cubicBezTo>
                <a:cubicBezTo>
                  <a:pt x="2535" y="1818"/>
                  <a:pt x="2535" y="1818"/>
                  <a:pt x="2535" y="1817"/>
                </a:cubicBezTo>
                <a:cubicBezTo>
                  <a:pt x="2535" y="1812"/>
                  <a:pt x="2532" y="1806"/>
                  <a:pt x="2532" y="1802"/>
                </a:cubicBezTo>
                <a:cubicBezTo>
                  <a:pt x="2531" y="1783"/>
                  <a:pt x="2530" y="1766"/>
                  <a:pt x="2528" y="1750"/>
                </a:cubicBezTo>
                <a:cubicBezTo>
                  <a:pt x="2524" y="1732"/>
                  <a:pt x="2520" y="1716"/>
                  <a:pt x="2514" y="1700"/>
                </a:cubicBezTo>
                <a:cubicBezTo>
                  <a:pt x="2513" y="1697"/>
                  <a:pt x="2512" y="1692"/>
                  <a:pt x="2511" y="1687"/>
                </a:cubicBezTo>
                <a:cubicBezTo>
                  <a:pt x="2468" y="1571"/>
                  <a:pt x="2371" y="1481"/>
                  <a:pt x="2250" y="1449"/>
                </a:cubicBezTo>
                <a:cubicBezTo>
                  <a:pt x="2247" y="1420"/>
                  <a:pt x="2241" y="1374"/>
                  <a:pt x="2241" y="1348"/>
                </a:cubicBezTo>
                <a:cubicBezTo>
                  <a:pt x="2241" y="819"/>
                  <a:pt x="2241" y="819"/>
                  <a:pt x="2241" y="819"/>
                </a:cubicBezTo>
                <a:cubicBezTo>
                  <a:pt x="2241" y="597"/>
                  <a:pt x="2422" y="416"/>
                  <a:pt x="2643" y="416"/>
                </a:cubicBezTo>
                <a:cubicBezTo>
                  <a:pt x="2950" y="416"/>
                  <a:pt x="2950" y="416"/>
                  <a:pt x="2950" y="416"/>
                </a:cubicBezTo>
                <a:cubicBezTo>
                  <a:pt x="3172" y="416"/>
                  <a:pt x="3352" y="597"/>
                  <a:pt x="3352" y="819"/>
                </a:cubicBezTo>
                <a:cubicBezTo>
                  <a:pt x="3352" y="1459"/>
                  <a:pt x="3352" y="1459"/>
                  <a:pt x="3352" y="1459"/>
                </a:cubicBezTo>
                <a:cubicBezTo>
                  <a:pt x="3464" y="1459"/>
                  <a:pt x="3654" y="1459"/>
                  <a:pt x="3768" y="1459"/>
                </a:cubicBezTo>
                <a:cubicBezTo>
                  <a:pt x="3768" y="930"/>
                  <a:pt x="3768" y="819"/>
                  <a:pt x="3768" y="819"/>
                </a:cubicBezTo>
                <a:cubicBezTo>
                  <a:pt x="3768" y="369"/>
                  <a:pt x="3403" y="0"/>
                  <a:pt x="2950" y="0"/>
                </a:cubicBezTo>
                <a:close/>
                <a:moveTo>
                  <a:pt x="1446" y="2277"/>
                </a:moveTo>
                <a:cubicBezTo>
                  <a:pt x="1423" y="2294"/>
                  <a:pt x="1416" y="2312"/>
                  <a:pt x="1416" y="2342"/>
                </a:cubicBezTo>
                <a:cubicBezTo>
                  <a:pt x="1416" y="2468"/>
                  <a:pt x="1416" y="2600"/>
                  <a:pt x="1416" y="2725"/>
                </a:cubicBezTo>
                <a:cubicBezTo>
                  <a:pt x="1416" y="2725"/>
                  <a:pt x="1416" y="2725"/>
                  <a:pt x="1416" y="2725"/>
                </a:cubicBezTo>
                <a:cubicBezTo>
                  <a:pt x="1416" y="2808"/>
                  <a:pt x="1351" y="2875"/>
                  <a:pt x="1268" y="2875"/>
                </a:cubicBezTo>
                <a:cubicBezTo>
                  <a:pt x="1183" y="2875"/>
                  <a:pt x="1118" y="2808"/>
                  <a:pt x="1118" y="2725"/>
                </a:cubicBezTo>
                <a:cubicBezTo>
                  <a:pt x="1118" y="2725"/>
                  <a:pt x="1118" y="2725"/>
                  <a:pt x="1118" y="2725"/>
                </a:cubicBezTo>
                <a:cubicBezTo>
                  <a:pt x="1118" y="2600"/>
                  <a:pt x="1118" y="2468"/>
                  <a:pt x="1118" y="2342"/>
                </a:cubicBezTo>
                <a:cubicBezTo>
                  <a:pt x="1118" y="2312"/>
                  <a:pt x="1112" y="2294"/>
                  <a:pt x="1088" y="2283"/>
                </a:cubicBezTo>
                <a:cubicBezTo>
                  <a:pt x="975" y="2193"/>
                  <a:pt x="939" y="2050"/>
                  <a:pt x="993" y="1918"/>
                </a:cubicBezTo>
                <a:cubicBezTo>
                  <a:pt x="1052" y="1792"/>
                  <a:pt x="1189" y="1721"/>
                  <a:pt x="1322" y="1744"/>
                </a:cubicBezTo>
                <a:cubicBezTo>
                  <a:pt x="1465" y="1774"/>
                  <a:pt x="1566" y="1894"/>
                  <a:pt x="1566" y="2037"/>
                </a:cubicBezTo>
                <a:cubicBezTo>
                  <a:pt x="1566" y="2138"/>
                  <a:pt x="1525" y="2217"/>
                  <a:pt x="1446" y="2277"/>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267" name="Freeform 101">
            <a:extLst>
              <a:ext uri="{FF2B5EF4-FFF2-40B4-BE49-F238E27FC236}">
                <a16:creationId xmlns:a16="http://schemas.microsoft.com/office/drawing/2014/main" id="{199E4874-756E-4FEB-917E-9DEB29BBF784}"/>
              </a:ext>
            </a:extLst>
          </p:cNvPr>
          <p:cNvSpPr>
            <a:spLocks noEditPoints="1"/>
          </p:cNvSpPr>
          <p:nvPr/>
        </p:nvSpPr>
        <p:spPr bwMode="auto">
          <a:xfrm>
            <a:off x="11048742" y="4888828"/>
            <a:ext cx="338690" cy="427154"/>
          </a:xfrm>
          <a:custGeom>
            <a:avLst/>
            <a:gdLst>
              <a:gd name="T0" fmla="*/ 3926 w 4448"/>
              <a:gd name="T1" fmla="*/ 2536 h 5616"/>
              <a:gd name="T2" fmla="*/ 3933 w 4448"/>
              <a:gd name="T3" fmla="*/ 2361 h 5616"/>
              <a:gd name="T4" fmla="*/ 3933 w 4448"/>
              <a:gd name="T5" fmla="*/ 1435 h 5616"/>
              <a:gd name="T6" fmla="*/ 2497 w 4448"/>
              <a:gd name="T7" fmla="*/ 0 h 5616"/>
              <a:gd name="T8" fmla="*/ 1960 w 4448"/>
              <a:gd name="T9" fmla="*/ 0 h 5616"/>
              <a:gd name="T10" fmla="*/ 523 w 4448"/>
              <a:gd name="T11" fmla="*/ 1435 h 5616"/>
              <a:gd name="T12" fmla="*/ 523 w 4448"/>
              <a:gd name="T13" fmla="*/ 2361 h 5616"/>
              <a:gd name="T14" fmla="*/ 530 w 4448"/>
              <a:gd name="T15" fmla="*/ 2530 h 5616"/>
              <a:gd name="T16" fmla="*/ 0 w 4448"/>
              <a:gd name="T17" fmla="*/ 3184 h 5616"/>
              <a:gd name="T18" fmla="*/ 0 w 4448"/>
              <a:gd name="T19" fmla="*/ 4947 h 5616"/>
              <a:gd name="T20" fmla="*/ 670 w 4448"/>
              <a:gd name="T21" fmla="*/ 5616 h 5616"/>
              <a:gd name="T22" fmla="*/ 3779 w 4448"/>
              <a:gd name="T23" fmla="*/ 5616 h 5616"/>
              <a:gd name="T24" fmla="*/ 4448 w 4448"/>
              <a:gd name="T25" fmla="*/ 4947 h 5616"/>
              <a:gd name="T26" fmla="*/ 4448 w 4448"/>
              <a:gd name="T27" fmla="*/ 3184 h 5616"/>
              <a:gd name="T28" fmla="*/ 3926 w 4448"/>
              <a:gd name="T29" fmla="*/ 2536 h 5616"/>
              <a:gd name="T30" fmla="*/ 2539 w 4448"/>
              <a:gd name="T31" fmla="*/ 3985 h 5616"/>
              <a:gd name="T32" fmla="*/ 2487 w 4448"/>
              <a:gd name="T33" fmla="*/ 4101 h 5616"/>
              <a:gd name="T34" fmla="*/ 2487 w 4448"/>
              <a:gd name="T35" fmla="*/ 4770 h 5616"/>
              <a:gd name="T36" fmla="*/ 2487 w 4448"/>
              <a:gd name="T37" fmla="*/ 4770 h 5616"/>
              <a:gd name="T38" fmla="*/ 2224 w 4448"/>
              <a:gd name="T39" fmla="*/ 5032 h 5616"/>
              <a:gd name="T40" fmla="*/ 1963 w 4448"/>
              <a:gd name="T41" fmla="*/ 4770 h 5616"/>
              <a:gd name="T42" fmla="*/ 1963 w 4448"/>
              <a:gd name="T43" fmla="*/ 4770 h 5616"/>
              <a:gd name="T44" fmla="*/ 1963 w 4448"/>
              <a:gd name="T45" fmla="*/ 4101 h 5616"/>
              <a:gd name="T46" fmla="*/ 1910 w 4448"/>
              <a:gd name="T47" fmla="*/ 3995 h 5616"/>
              <a:gd name="T48" fmla="*/ 1742 w 4448"/>
              <a:gd name="T49" fmla="*/ 3356 h 5616"/>
              <a:gd name="T50" fmla="*/ 2320 w 4448"/>
              <a:gd name="T51" fmla="*/ 3054 h 5616"/>
              <a:gd name="T52" fmla="*/ 2749 w 4448"/>
              <a:gd name="T53" fmla="*/ 3566 h 5616"/>
              <a:gd name="T54" fmla="*/ 2539 w 4448"/>
              <a:gd name="T55" fmla="*/ 3985 h 5616"/>
              <a:gd name="T56" fmla="*/ 3204 w 4448"/>
              <a:gd name="T57" fmla="*/ 2361 h 5616"/>
              <a:gd name="T58" fmla="*/ 3182 w 4448"/>
              <a:gd name="T59" fmla="*/ 2515 h 5616"/>
              <a:gd name="T60" fmla="*/ 1267 w 4448"/>
              <a:gd name="T61" fmla="*/ 2515 h 5616"/>
              <a:gd name="T62" fmla="*/ 1253 w 4448"/>
              <a:gd name="T63" fmla="*/ 2361 h 5616"/>
              <a:gd name="T64" fmla="*/ 1253 w 4448"/>
              <a:gd name="T65" fmla="*/ 1435 h 5616"/>
              <a:gd name="T66" fmla="*/ 1960 w 4448"/>
              <a:gd name="T67" fmla="*/ 728 h 5616"/>
              <a:gd name="T68" fmla="*/ 2497 w 4448"/>
              <a:gd name="T69" fmla="*/ 728 h 5616"/>
              <a:gd name="T70" fmla="*/ 3204 w 4448"/>
              <a:gd name="T71" fmla="*/ 1435 h 5616"/>
              <a:gd name="T72" fmla="*/ 3204 w 4448"/>
              <a:gd name="T73" fmla="*/ 2361 h 5616"/>
              <a:gd name="T74" fmla="*/ 3204 w 4448"/>
              <a:gd name="T75" fmla="*/ 2361 h 5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8" h="5616">
                <a:moveTo>
                  <a:pt x="3926" y="2536"/>
                </a:moveTo>
                <a:cubicBezTo>
                  <a:pt x="3933" y="2478"/>
                  <a:pt x="3933" y="2419"/>
                  <a:pt x="3933" y="2361"/>
                </a:cubicBezTo>
                <a:cubicBezTo>
                  <a:pt x="3933" y="1435"/>
                  <a:pt x="3933" y="1435"/>
                  <a:pt x="3933" y="1435"/>
                </a:cubicBezTo>
                <a:cubicBezTo>
                  <a:pt x="3933" y="648"/>
                  <a:pt x="3293" y="0"/>
                  <a:pt x="2497" y="0"/>
                </a:cubicBezTo>
                <a:cubicBezTo>
                  <a:pt x="1960" y="0"/>
                  <a:pt x="1960" y="0"/>
                  <a:pt x="1960" y="0"/>
                </a:cubicBezTo>
                <a:cubicBezTo>
                  <a:pt x="1164" y="0"/>
                  <a:pt x="523" y="648"/>
                  <a:pt x="523" y="1435"/>
                </a:cubicBezTo>
                <a:cubicBezTo>
                  <a:pt x="523" y="2361"/>
                  <a:pt x="523" y="2361"/>
                  <a:pt x="523" y="2361"/>
                </a:cubicBezTo>
                <a:cubicBezTo>
                  <a:pt x="523" y="2419"/>
                  <a:pt x="523" y="2478"/>
                  <a:pt x="530" y="2530"/>
                </a:cubicBezTo>
                <a:cubicBezTo>
                  <a:pt x="228" y="2595"/>
                  <a:pt x="0" y="2867"/>
                  <a:pt x="0" y="3184"/>
                </a:cubicBezTo>
                <a:cubicBezTo>
                  <a:pt x="0" y="4947"/>
                  <a:pt x="0" y="4947"/>
                  <a:pt x="0" y="4947"/>
                </a:cubicBezTo>
                <a:cubicBezTo>
                  <a:pt x="0" y="5316"/>
                  <a:pt x="302" y="5616"/>
                  <a:pt x="670" y="5616"/>
                </a:cubicBezTo>
                <a:cubicBezTo>
                  <a:pt x="3779" y="5616"/>
                  <a:pt x="3779" y="5616"/>
                  <a:pt x="3779" y="5616"/>
                </a:cubicBezTo>
                <a:cubicBezTo>
                  <a:pt x="4147" y="5616"/>
                  <a:pt x="4448" y="5316"/>
                  <a:pt x="4448" y="4947"/>
                </a:cubicBezTo>
                <a:cubicBezTo>
                  <a:pt x="4448" y="3184"/>
                  <a:pt x="4448" y="3184"/>
                  <a:pt x="4448" y="3184"/>
                </a:cubicBezTo>
                <a:cubicBezTo>
                  <a:pt x="4448" y="2867"/>
                  <a:pt x="4221" y="2603"/>
                  <a:pt x="3926" y="2536"/>
                </a:cubicBezTo>
                <a:moveTo>
                  <a:pt x="2539" y="3985"/>
                </a:moveTo>
                <a:cubicBezTo>
                  <a:pt x="2497" y="4015"/>
                  <a:pt x="2487" y="4047"/>
                  <a:pt x="2487" y="4101"/>
                </a:cubicBezTo>
                <a:cubicBezTo>
                  <a:pt x="2487" y="4319"/>
                  <a:pt x="2487" y="4550"/>
                  <a:pt x="2487" y="4770"/>
                </a:cubicBezTo>
                <a:cubicBezTo>
                  <a:pt x="2487" y="4770"/>
                  <a:pt x="2487" y="4770"/>
                  <a:pt x="2487" y="4770"/>
                </a:cubicBezTo>
                <a:cubicBezTo>
                  <a:pt x="2487" y="4917"/>
                  <a:pt x="2372" y="5032"/>
                  <a:pt x="2224" y="5032"/>
                </a:cubicBezTo>
                <a:cubicBezTo>
                  <a:pt x="2079" y="5032"/>
                  <a:pt x="1963" y="4917"/>
                  <a:pt x="1963" y="4770"/>
                </a:cubicBezTo>
                <a:cubicBezTo>
                  <a:pt x="1963" y="4770"/>
                  <a:pt x="1963" y="4770"/>
                  <a:pt x="1963" y="4770"/>
                </a:cubicBezTo>
                <a:cubicBezTo>
                  <a:pt x="1963" y="4550"/>
                  <a:pt x="1963" y="4319"/>
                  <a:pt x="1963" y="4101"/>
                </a:cubicBezTo>
                <a:cubicBezTo>
                  <a:pt x="1963" y="4047"/>
                  <a:pt x="1951" y="4015"/>
                  <a:pt x="1910" y="3995"/>
                </a:cubicBezTo>
                <a:cubicBezTo>
                  <a:pt x="1710" y="3839"/>
                  <a:pt x="1648" y="3586"/>
                  <a:pt x="1742" y="3356"/>
                </a:cubicBezTo>
                <a:cubicBezTo>
                  <a:pt x="1848" y="3137"/>
                  <a:pt x="2089" y="3010"/>
                  <a:pt x="2320" y="3054"/>
                </a:cubicBezTo>
                <a:cubicBezTo>
                  <a:pt x="2571" y="3106"/>
                  <a:pt x="2749" y="3314"/>
                  <a:pt x="2749" y="3566"/>
                </a:cubicBezTo>
                <a:cubicBezTo>
                  <a:pt x="2749" y="3743"/>
                  <a:pt x="2675" y="3880"/>
                  <a:pt x="2539" y="3985"/>
                </a:cubicBezTo>
                <a:moveTo>
                  <a:pt x="3204" y="2361"/>
                </a:moveTo>
                <a:cubicBezTo>
                  <a:pt x="3204" y="2411"/>
                  <a:pt x="3197" y="2471"/>
                  <a:pt x="3182" y="2515"/>
                </a:cubicBezTo>
                <a:cubicBezTo>
                  <a:pt x="1267" y="2515"/>
                  <a:pt x="1267" y="2515"/>
                  <a:pt x="1267" y="2515"/>
                </a:cubicBezTo>
                <a:cubicBezTo>
                  <a:pt x="1260" y="2471"/>
                  <a:pt x="1253" y="2411"/>
                  <a:pt x="1253" y="2361"/>
                </a:cubicBezTo>
                <a:cubicBezTo>
                  <a:pt x="1253" y="1435"/>
                  <a:pt x="1253" y="1435"/>
                  <a:pt x="1253" y="1435"/>
                </a:cubicBezTo>
                <a:cubicBezTo>
                  <a:pt x="1253" y="1044"/>
                  <a:pt x="1570" y="728"/>
                  <a:pt x="1960" y="728"/>
                </a:cubicBezTo>
                <a:cubicBezTo>
                  <a:pt x="2497" y="728"/>
                  <a:pt x="2497" y="728"/>
                  <a:pt x="2497" y="728"/>
                </a:cubicBezTo>
                <a:cubicBezTo>
                  <a:pt x="2888" y="728"/>
                  <a:pt x="3204" y="1044"/>
                  <a:pt x="3204" y="1435"/>
                </a:cubicBezTo>
                <a:cubicBezTo>
                  <a:pt x="3204" y="2361"/>
                  <a:pt x="3204" y="2361"/>
                  <a:pt x="3204" y="2361"/>
                </a:cubicBezTo>
                <a:cubicBezTo>
                  <a:pt x="3204" y="2361"/>
                  <a:pt x="3204" y="2361"/>
                  <a:pt x="3204" y="2361"/>
                </a:cubicBezTo>
                <a:close/>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grpSp>
        <p:nvGrpSpPr>
          <p:cNvPr id="273" name="Gruppieren 272">
            <a:extLst>
              <a:ext uri="{FF2B5EF4-FFF2-40B4-BE49-F238E27FC236}">
                <a16:creationId xmlns:a16="http://schemas.microsoft.com/office/drawing/2014/main" id="{6DA08163-48CB-40AF-B5C6-80DCB4C69FFA}"/>
              </a:ext>
            </a:extLst>
          </p:cNvPr>
          <p:cNvGrpSpPr/>
          <p:nvPr/>
        </p:nvGrpSpPr>
        <p:grpSpPr>
          <a:xfrm>
            <a:off x="10658614" y="5485069"/>
            <a:ext cx="625379" cy="949565"/>
            <a:chOff x="10344001" y="5087759"/>
            <a:chExt cx="819614" cy="1244488"/>
          </a:xfrm>
        </p:grpSpPr>
        <p:sp>
          <p:nvSpPr>
            <p:cNvPr id="257" name="Freeform 93">
              <a:extLst>
                <a:ext uri="{FF2B5EF4-FFF2-40B4-BE49-F238E27FC236}">
                  <a16:creationId xmlns:a16="http://schemas.microsoft.com/office/drawing/2014/main" id="{26353AAE-7696-48A7-8736-DB9F1AA11D7B}"/>
                </a:ext>
              </a:extLst>
            </p:cNvPr>
            <p:cNvSpPr>
              <a:spLocks noEditPoints="1"/>
            </p:cNvSpPr>
            <p:nvPr/>
          </p:nvSpPr>
          <p:spPr bwMode="auto">
            <a:xfrm rot="2279625">
              <a:off x="10496312" y="5087759"/>
              <a:ext cx="447675" cy="785813"/>
            </a:xfrm>
            <a:custGeom>
              <a:avLst/>
              <a:gdLst>
                <a:gd name="T0" fmla="*/ 2321 w 2344"/>
                <a:gd name="T1" fmla="*/ 2771 h 4120"/>
                <a:gd name="T2" fmla="*/ 1914 w 2344"/>
                <a:gd name="T3" fmla="*/ 2463 h 4120"/>
                <a:gd name="T4" fmla="*/ 2010 w 2344"/>
                <a:gd name="T5" fmla="*/ 1705 h 4120"/>
                <a:gd name="T6" fmla="*/ 1196 w 2344"/>
                <a:gd name="T7" fmla="*/ 0 h 4120"/>
                <a:gd name="T8" fmla="*/ 1149 w 2344"/>
                <a:gd name="T9" fmla="*/ 0 h 4120"/>
                <a:gd name="T10" fmla="*/ 335 w 2344"/>
                <a:gd name="T11" fmla="*/ 1705 h 4120"/>
                <a:gd name="T12" fmla="*/ 431 w 2344"/>
                <a:gd name="T13" fmla="*/ 2463 h 4120"/>
                <a:gd name="T14" fmla="*/ 48 w 2344"/>
                <a:gd name="T15" fmla="*/ 2771 h 4120"/>
                <a:gd name="T16" fmla="*/ 0 w 2344"/>
                <a:gd name="T17" fmla="*/ 2842 h 4120"/>
                <a:gd name="T18" fmla="*/ 168 w 2344"/>
                <a:gd name="T19" fmla="*/ 4026 h 4120"/>
                <a:gd name="T20" fmla="*/ 240 w 2344"/>
                <a:gd name="T21" fmla="*/ 4097 h 4120"/>
                <a:gd name="T22" fmla="*/ 311 w 2344"/>
                <a:gd name="T23" fmla="*/ 4073 h 4120"/>
                <a:gd name="T24" fmla="*/ 933 w 2344"/>
                <a:gd name="T25" fmla="*/ 3339 h 4120"/>
                <a:gd name="T26" fmla="*/ 1412 w 2344"/>
                <a:gd name="T27" fmla="*/ 3339 h 4120"/>
                <a:gd name="T28" fmla="*/ 2034 w 2344"/>
                <a:gd name="T29" fmla="*/ 4073 h 4120"/>
                <a:gd name="T30" fmla="*/ 2105 w 2344"/>
                <a:gd name="T31" fmla="*/ 4120 h 4120"/>
                <a:gd name="T32" fmla="*/ 2129 w 2344"/>
                <a:gd name="T33" fmla="*/ 4097 h 4120"/>
                <a:gd name="T34" fmla="*/ 2177 w 2344"/>
                <a:gd name="T35" fmla="*/ 4026 h 4120"/>
                <a:gd name="T36" fmla="*/ 2344 w 2344"/>
                <a:gd name="T37" fmla="*/ 2842 h 4120"/>
                <a:gd name="T38" fmla="*/ 2321 w 2344"/>
                <a:gd name="T39" fmla="*/ 2771 h 4120"/>
                <a:gd name="T40" fmla="*/ 1172 w 2344"/>
                <a:gd name="T41" fmla="*/ 1682 h 4120"/>
                <a:gd name="T42" fmla="*/ 838 w 2344"/>
                <a:gd name="T43" fmla="*/ 1350 h 4120"/>
                <a:gd name="T44" fmla="*/ 1172 w 2344"/>
                <a:gd name="T45" fmla="*/ 995 h 4120"/>
                <a:gd name="T46" fmla="*/ 1531 w 2344"/>
                <a:gd name="T47" fmla="*/ 1350 h 4120"/>
                <a:gd name="T48" fmla="*/ 1172 w 2344"/>
                <a:gd name="T49" fmla="*/ 1682 h 4120"/>
                <a:gd name="T50" fmla="*/ 1172 w 2344"/>
                <a:gd name="T51" fmla="*/ 1682 h 4120"/>
                <a:gd name="T52" fmla="*/ 1172 w 2344"/>
                <a:gd name="T53" fmla="*/ 1682 h 4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44" h="4120">
                  <a:moveTo>
                    <a:pt x="2321" y="2771"/>
                  </a:moveTo>
                  <a:cubicBezTo>
                    <a:pt x="1914" y="2463"/>
                    <a:pt x="1914" y="2463"/>
                    <a:pt x="1914" y="2463"/>
                  </a:cubicBezTo>
                  <a:cubicBezTo>
                    <a:pt x="1986" y="2226"/>
                    <a:pt x="2010" y="1966"/>
                    <a:pt x="2010" y="1705"/>
                  </a:cubicBezTo>
                  <a:cubicBezTo>
                    <a:pt x="2010" y="853"/>
                    <a:pt x="1412" y="72"/>
                    <a:pt x="1196" y="0"/>
                  </a:cubicBezTo>
                  <a:cubicBezTo>
                    <a:pt x="1196" y="0"/>
                    <a:pt x="1172" y="0"/>
                    <a:pt x="1149" y="0"/>
                  </a:cubicBezTo>
                  <a:cubicBezTo>
                    <a:pt x="957" y="72"/>
                    <a:pt x="335" y="853"/>
                    <a:pt x="335" y="1705"/>
                  </a:cubicBezTo>
                  <a:cubicBezTo>
                    <a:pt x="335" y="1966"/>
                    <a:pt x="383" y="2226"/>
                    <a:pt x="431" y="2463"/>
                  </a:cubicBezTo>
                  <a:cubicBezTo>
                    <a:pt x="48" y="2771"/>
                    <a:pt x="48" y="2771"/>
                    <a:pt x="48" y="2771"/>
                  </a:cubicBezTo>
                  <a:cubicBezTo>
                    <a:pt x="24" y="2794"/>
                    <a:pt x="0" y="2818"/>
                    <a:pt x="0" y="2842"/>
                  </a:cubicBezTo>
                  <a:cubicBezTo>
                    <a:pt x="168" y="4026"/>
                    <a:pt x="168" y="4026"/>
                    <a:pt x="168" y="4026"/>
                  </a:cubicBezTo>
                  <a:cubicBezTo>
                    <a:pt x="168" y="4073"/>
                    <a:pt x="192" y="4097"/>
                    <a:pt x="240" y="4097"/>
                  </a:cubicBezTo>
                  <a:cubicBezTo>
                    <a:pt x="264" y="4120"/>
                    <a:pt x="287" y="4097"/>
                    <a:pt x="311" y="4073"/>
                  </a:cubicBezTo>
                  <a:cubicBezTo>
                    <a:pt x="933" y="3339"/>
                    <a:pt x="933" y="3339"/>
                    <a:pt x="933" y="3339"/>
                  </a:cubicBezTo>
                  <a:cubicBezTo>
                    <a:pt x="1101" y="3434"/>
                    <a:pt x="1268" y="3434"/>
                    <a:pt x="1412" y="3339"/>
                  </a:cubicBezTo>
                  <a:cubicBezTo>
                    <a:pt x="2034" y="4073"/>
                    <a:pt x="2034" y="4073"/>
                    <a:pt x="2034" y="4073"/>
                  </a:cubicBezTo>
                  <a:cubicBezTo>
                    <a:pt x="2057" y="4097"/>
                    <a:pt x="2081" y="4120"/>
                    <a:pt x="2105" y="4120"/>
                  </a:cubicBezTo>
                  <a:cubicBezTo>
                    <a:pt x="2105" y="4120"/>
                    <a:pt x="2105" y="4097"/>
                    <a:pt x="2129" y="4097"/>
                  </a:cubicBezTo>
                  <a:cubicBezTo>
                    <a:pt x="2153" y="4097"/>
                    <a:pt x="2177" y="4073"/>
                    <a:pt x="2177" y="4026"/>
                  </a:cubicBezTo>
                  <a:cubicBezTo>
                    <a:pt x="2344" y="2842"/>
                    <a:pt x="2344" y="2842"/>
                    <a:pt x="2344" y="2842"/>
                  </a:cubicBezTo>
                  <a:cubicBezTo>
                    <a:pt x="2344" y="2818"/>
                    <a:pt x="2344" y="2794"/>
                    <a:pt x="2321" y="2771"/>
                  </a:cubicBezTo>
                  <a:close/>
                  <a:moveTo>
                    <a:pt x="1172" y="1682"/>
                  </a:moveTo>
                  <a:cubicBezTo>
                    <a:pt x="981" y="1682"/>
                    <a:pt x="838" y="1540"/>
                    <a:pt x="838" y="1350"/>
                  </a:cubicBezTo>
                  <a:cubicBezTo>
                    <a:pt x="838" y="1161"/>
                    <a:pt x="981" y="995"/>
                    <a:pt x="1172" y="995"/>
                  </a:cubicBezTo>
                  <a:cubicBezTo>
                    <a:pt x="1364" y="995"/>
                    <a:pt x="1531" y="1161"/>
                    <a:pt x="1531" y="1350"/>
                  </a:cubicBezTo>
                  <a:cubicBezTo>
                    <a:pt x="1531" y="1540"/>
                    <a:pt x="1364" y="1682"/>
                    <a:pt x="1172" y="1682"/>
                  </a:cubicBezTo>
                  <a:close/>
                  <a:moveTo>
                    <a:pt x="1172" y="1682"/>
                  </a:moveTo>
                  <a:cubicBezTo>
                    <a:pt x="1172" y="1682"/>
                    <a:pt x="1172" y="1682"/>
                    <a:pt x="1172" y="1682"/>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8" name="Textfeld 267">
              <a:extLst>
                <a:ext uri="{FF2B5EF4-FFF2-40B4-BE49-F238E27FC236}">
                  <a16:creationId xmlns:a16="http://schemas.microsoft.com/office/drawing/2014/main" id="{E3E0FBC8-AF86-4498-A286-6B858D51A98F}"/>
                </a:ext>
              </a:extLst>
            </p:cNvPr>
            <p:cNvSpPr txBox="1"/>
            <p:nvPr/>
          </p:nvSpPr>
          <p:spPr>
            <a:xfrm>
              <a:off x="10344001" y="5922028"/>
              <a:ext cx="819614" cy="410219"/>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2200" b="1" dirty="0">
                  <a:solidFill>
                    <a:srgbClr val="798BB3"/>
                  </a:solidFill>
                  <a:latin typeface="Open Sans" panose="020B0606030504020204" pitchFamily="34" charset="0"/>
                  <a:ea typeface="Open Sans" panose="020B0606030504020204" pitchFamily="34" charset="0"/>
                  <a:cs typeface="Open Sans" panose="020B0606030504020204" pitchFamily="34" charset="0"/>
                </a:rPr>
                <a:t>USP</a:t>
              </a:r>
            </a:p>
          </p:txBody>
        </p:sp>
        <p:sp>
          <p:nvSpPr>
            <p:cNvPr id="269" name="Freihandform: Form 268">
              <a:extLst>
                <a:ext uri="{FF2B5EF4-FFF2-40B4-BE49-F238E27FC236}">
                  <a16:creationId xmlns:a16="http://schemas.microsoft.com/office/drawing/2014/main" id="{F7FA305C-54BA-421C-90D5-1012078AC937}"/>
                </a:ext>
              </a:extLst>
            </p:cNvPr>
            <p:cNvSpPr/>
            <p:nvPr/>
          </p:nvSpPr>
          <p:spPr bwMode="gray">
            <a:xfrm>
              <a:off x="10383213" y="5549900"/>
              <a:ext cx="170487" cy="577850"/>
            </a:xfrm>
            <a:custGeom>
              <a:avLst/>
              <a:gdLst>
                <a:gd name="connsiteX0" fmla="*/ 170487 w 170487"/>
                <a:gd name="connsiteY0" fmla="*/ 0 h 577850"/>
                <a:gd name="connsiteX1" fmla="*/ 5387 w 170487"/>
                <a:gd name="connsiteY1" fmla="*/ 330200 h 577850"/>
                <a:gd name="connsiteX2" fmla="*/ 56187 w 170487"/>
                <a:gd name="connsiteY2" fmla="*/ 577850 h 577850"/>
              </a:gdLst>
              <a:ahLst/>
              <a:cxnLst>
                <a:cxn ang="0">
                  <a:pos x="connsiteX0" y="connsiteY0"/>
                </a:cxn>
                <a:cxn ang="0">
                  <a:pos x="connsiteX1" y="connsiteY1"/>
                </a:cxn>
                <a:cxn ang="0">
                  <a:pos x="connsiteX2" y="connsiteY2"/>
                </a:cxn>
              </a:cxnLst>
              <a:rect l="l" t="t" r="r" b="b"/>
              <a:pathLst>
                <a:path w="170487" h="577850">
                  <a:moveTo>
                    <a:pt x="170487" y="0"/>
                  </a:moveTo>
                  <a:cubicBezTo>
                    <a:pt x="97462" y="116946"/>
                    <a:pt x="24437" y="233892"/>
                    <a:pt x="5387" y="330200"/>
                  </a:cubicBezTo>
                  <a:cubicBezTo>
                    <a:pt x="-13663" y="426508"/>
                    <a:pt x="21262" y="502179"/>
                    <a:pt x="56187" y="577850"/>
                  </a:cubicBezTo>
                </a:path>
              </a:pathLst>
            </a:cu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1" name="Freihandform: Form 270">
              <a:extLst>
                <a:ext uri="{FF2B5EF4-FFF2-40B4-BE49-F238E27FC236}">
                  <a16:creationId xmlns:a16="http://schemas.microsoft.com/office/drawing/2014/main" id="{B968207A-0372-404D-ADAB-44CC6ED75CA5}"/>
                </a:ext>
              </a:extLst>
            </p:cNvPr>
            <p:cNvSpPr/>
            <p:nvPr/>
          </p:nvSpPr>
          <p:spPr bwMode="gray">
            <a:xfrm>
              <a:off x="10836275" y="5556250"/>
              <a:ext cx="292506" cy="584200"/>
            </a:xfrm>
            <a:custGeom>
              <a:avLst/>
              <a:gdLst>
                <a:gd name="connsiteX0" fmla="*/ 0 w 292506"/>
                <a:gd name="connsiteY0" fmla="*/ 0 h 584200"/>
                <a:gd name="connsiteX1" fmla="*/ 285750 w 292506"/>
                <a:gd name="connsiteY1" fmla="*/ 400050 h 584200"/>
                <a:gd name="connsiteX2" fmla="*/ 174625 w 292506"/>
                <a:gd name="connsiteY2" fmla="*/ 584200 h 584200"/>
              </a:gdLst>
              <a:ahLst/>
              <a:cxnLst>
                <a:cxn ang="0">
                  <a:pos x="connsiteX0" y="connsiteY0"/>
                </a:cxn>
                <a:cxn ang="0">
                  <a:pos x="connsiteX1" y="connsiteY1"/>
                </a:cxn>
                <a:cxn ang="0">
                  <a:pos x="connsiteX2" y="connsiteY2"/>
                </a:cxn>
              </a:cxnLst>
              <a:rect l="l" t="t" r="r" b="b"/>
              <a:pathLst>
                <a:path w="292506" h="584200">
                  <a:moveTo>
                    <a:pt x="0" y="0"/>
                  </a:moveTo>
                  <a:cubicBezTo>
                    <a:pt x="128323" y="151341"/>
                    <a:pt x="256646" y="302683"/>
                    <a:pt x="285750" y="400050"/>
                  </a:cubicBezTo>
                  <a:cubicBezTo>
                    <a:pt x="314854" y="497417"/>
                    <a:pt x="244739" y="540808"/>
                    <a:pt x="174625" y="584200"/>
                  </a:cubicBezTo>
                </a:path>
              </a:pathLst>
            </a:cu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2" name="Freihandform: Form 271">
              <a:extLst>
                <a:ext uri="{FF2B5EF4-FFF2-40B4-BE49-F238E27FC236}">
                  <a16:creationId xmlns:a16="http://schemas.microsoft.com/office/drawing/2014/main" id="{A682A3E0-2DCC-417F-A6D3-AEFD6A9BB2F3}"/>
                </a:ext>
              </a:extLst>
            </p:cNvPr>
            <p:cNvSpPr/>
            <p:nvPr/>
          </p:nvSpPr>
          <p:spPr bwMode="gray">
            <a:xfrm>
              <a:off x="10693400" y="5756275"/>
              <a:ext cx="91651" cy="250825"/>
            </a:xfrm>
            <a:custGeom>
              <a:avLst/>
              <a:gdLst>
                <a:gd name="connsiteX0" fmla="*/ 0 w 91651"/>
                <a:gd name="connsiteY0" fmla="*/ 0 h 250825"/>
                <a:gd name="connsiteX1" fmla="*/ 88900 w 91651"/>
                <a:gd name="connsiteY1" fmla="*/ 158750 h 250825"/>
                <a:gd name="connsiteX2" fmla="*/ 60325 w 91651"/>
                <a:gd name="connsiteY2" fmla="*/ 250825 h 250825"/>
              </a:gdLst>
              <a:ahLst/>
              <a:cxnLst>
                <a:cxn ang="0">
                  <a:pos x="connsiteX0" y="connsiteY0"/>
                </a:cxn>
                <a:cxn ang="0">
                  <a:pos x="connsiteX1" y="connsiteY1"/>
                </a:cxn>
                <a:cxn ang="0">
                  <a:pos x="connsiteX2" y="connsiteY2"/>
                </a:cxn>
              </a:cxnLst>
              <a:rect l="l" t="t" r="r" b="b"/>
              <a:pathLst>
                <a:path w="91651" h="250825">
                  <a:moveTo>
                    <a:pt x="0" y="0"/>
                  </a:moveTo>
                  <a:cubicBezTo>
                    <a:pt x="39423" y="58473"/>
                    <a:pt x="78846" y="116946"/>
                    <a:pt x="88900" y="158750"/>
                  </a:cubicBezTo>
                  <a:cubicBezTo>
                    <a:pt x="98954" y="200554"/>
                    <a:pt x="79639" y="225689"/>
                    <a:pt x="60325" y="250825"/>
                  </a:cubicBezTo>
                </a:path>
              </a:pathLst>
            </a:cu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277" name="Gerader Verbinder 276">
            <a:extLst>
              <a:ext uri="{FF2B5EF4-FFF2-40B4-BE49-F238E27FC236}">
                <a16:creationId xmlns:a16="http://schemas.microsoft.com/office/drawing/2014/main" id="{71B35788-B6DE-457F-8D6E-B35AEA8612E1}"/>
              </a:ext>
            </a:extLst>
          </p:cNvPr>
          <p:cNvCxnSpPr>
            <a:cxnSpLocks/>
          </p:cNvCxnSpPr>
          <p:nvPr/>
        </p:nvCxnSpPr>
        <p:spPr>
          <a:xfrm>
            <a:off x="6095025" y="994343"/>
            <a:ext cx="975" cy="868604"/>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78" name="Textfeld 277">
            <a:extLst>
              <a:ext uri="{FF2B5EF4-FFF2-40B4-BE49-F238E27FC236}">
                <a16:creationId xmlns:a16="http://schemas.microsoft.com/office/drawing/2014/main" id="{45EA09D1-3D1B-4EB2-A48E-BE9703E2EA92}"/>
              </a:ext>
            </a:extLst>
          </p:cNvPr>
          <p:cNvSpPr txBox="1"/>
          <p:nvPr/>
        </p:nvSpPr>
        <p:spPr>
          <a:xfrm>
            <a:off x="4257323" y="1165375"/>
            <a:ext cx="914400" cy="24079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PRIVATE</a:t>
            </a:r>
          </a:p>
        </p:txBody>
      </p:sp>
      <p:sp>
        <p:nvSpPr>
          <p:cNvPr id="279" name="Textfeld 278">
            <a:extLst>
              <a:ext uri="{FF2B5EF4-FFF2-40B4-BE49-F238E27FC236}">
                <a16:creationId xmlns:a16="http://schemas.microsoft.com/office/drawing/2014/main" id="{856A49FB-9923-41D1-A90E-04EDC547C384}"/>
              </a:ext>
            </a:extLst>
          </p:cNvPr>
          <p:cNvSpPr txBox="1"/>
          <p:nvPr/>
        </p:nvSpPr>
        <p:spPr>
          <a:xfrm>
            <a:off x="7020278" y="1165375"/>
            <a:ext cx="914400" cy="24079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PUBLIC</a:t>
            </a:r>
          </a:p>
        </p:txBody>
      </p:sp>
      <p:sp>
        <p:nvSpPr>
          <p:cNvPr id="281" name="Freihandform: Form 280">
            <a:extLst>
              <a:ext uri="{FF2B5EF4-FFF2-40B4-BE49-F238E27FC236}">
                <a16:creationId xmlns:a16="http://schemas.microsoft.com/office/drawing/2014/main" id="{2A2881F6-D368-4A3B-99E4-CF20C052BA33}"/>
              </a:ext>
            </a:extLst>
          </p:cNvPr>
          <p:cNvSpPr/>
          <p:nvPr/>
        </p:nvSpPr>
        <p:spPr bwMode="gray">
          <a:xfrm>
            <a:off x="597897" y="1275739"/>
            <a:ext cx="3650253" cy="248261"/>
          </a:xfrm>
          <a:custGeom>
            <a:avLst/>
            <a:gdLst>
              <a:gd name="connsiteX0" fmla="*/ 3305491 w 3305491"/>
              <a:gd name="connsiteY0" fmla="*/ 611 h 248261"/>
              <a:gd name="connsiteX1" fmla="*/ 419416 w 3305491"/>
              <a:gd name="connsiteY1" fmla="*/ 38711 h 248261"/>
              <a:gd name="connsiteX2" fmla="*/ 76516 w 3305491"/>
              <a:gd name="connsiteY2" fmla="*/ 248261 h 248261"/>
            </a:gdLst>
            <a:ahLst/>
            <a:cxnLst>
              <a:cxn ang="0">
                <a:pos x="connsiteX0" y="connsiteY0"/>
              </a:cxn>
              <a:cxn ang="0">
                <a:pos x="connsiteX1" y="connsiteY1"/>
              </a:cxn>
              <a:cxn ang="0">
                <a:pos x="connsiteX2" y="connsiteY2"/>
              </a:cxn>
            </a:cxnLst>
            <a:rect l="l" t="t" r="r" b="b"/>
            <a:pathLst>
              <a:path w="3305491" h="248261">
                <a:moveTo>
                  <a:pt x="3305491" y="611"/>
                </a:moveTo>
                <a:cubicBezTo>
                  <a:pt x="2131534" y="-977"/>
                  <a:pt x="957578" y="-2564"/>
                  <a:pt x="419416" y="38711"/>
                </a:cubicBezTo>
                <a:cubicBezTo>
                  <a:pt x="-118746" y="79986"/>
                  <a:pt x="-21115" y="164123"/>
                  <a:pt x="76516" y="248261"/>
                </a:cubicBezTo>
              </a:path>
            </a:pathLst>
          </a:custGeom>
          <a:noFill/>
          <a:ln>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282" name="Freihandform: Form 281">
            <a:extLst>
              <a:ext uri="{FF2B5EF4-FFF2-40B4-BE49-F238E27FC236}">
                <a16:creationId xmlns:a16="http://schemas.microsoft.com/office/drawing/2014/main" id="{0D015FD3-1854-44E9-A21B-F8CB3B84F03D}"/>
              </a:ext>
            </a:extLst>
          </p:cNvPr>
          <p:cNvSpPr/>
          <p:nvPr/>
        </p:nvSpPr>
        <p:spPr bwMode="gray">
          <a:xfrm flipH="1">
            <a:off x="7907741" y="1275551"/>
            <a:ext cx="3650253" cy="248261"/>
          </a:xfrm>
          <a:custGeom>
            <a:avLst/>
            <a:gdLst>
              <a:gd name="connsiteX0" fmla="*/ 3305491 w 3305491"/>
              <a:gd name="connsiteY0" fmla="*/ 611 h 248261"/>
              <a:gd name="connsiteX1" fmla="*/ 419416 w 3305491"/>
              <a:gd name="connsiteY1" fmla="*/ 38711 h 248261"/>
              <a:gd name="connsiteX2" fmla="*/ 76516 w 3305491"/>
              <a:gd name="connsiteY2" fmla="*/ 248261 h 248261"/>
            </a:gdLst>
            <a:ahLst/>
            <a:cxnLst>
              <a:cxn ang="0">
                <a:pos x="connsiteX0" y="connsiteY0"/>
              </a:cxn>
              <a:cxn ang="0">
                <a:pos x="connsiteX1" y="connsiteY1"/>
              </a:cxn>
              <a:cxn ang="0">
                <a:pos x="connsiteX2" y="connsiteY2"/>
              </a:cxn>
            </a:cxnLst>
            <a:rect l="l" t="t" r="r" b="b"/>
            <a:pathLst>
              <a:path w="3305491" h="248261">
                <a:moveTo>
                  <a:pt x="3305491" y="611"/>
                </a:moveTo>
                <a:cubicBezTo>
                  <a:pt x="2131534" y="-977"/>
                  <a:pt x="957578" y="-2564"/>
                  <a:pt x="419416" y="38711"/>
                </a:cubicBezTo>
                <a:cubicBezTo>
                  <a:pt x="-118746" y="79986"/>
                  <a:pt x="-21115" y="164123"/>
                  <a:pt x="76516" y="248261"/>
                </a:cubicBezTo>
              </a:path>
            </a:pathLst>
          </a:custGeom>
          <a:noFill/>
          <a:ln>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163" name="Datumsplatzhalter 6">
            <a:extLst>
              <a:ext uri="{FF2B5EF4-FFF2-40B4-BE49-F238E27FC236}">
                <a16:creationId xmlns:a16="http://schemas.microsoft.com/office/drawing/2014/main" id="{DCECDAF9-1348-4493-AFBD-6A32C795D2B9}"/>
              </a:ext>
            </a:extLst>
          </p:cNvPr>
          <p:cNvSpPr>
            <a:spLocks noGrp="1"/>
          </p:cNvSpPr>
          <p:nvPr>
            <p:ph type="dt" sz="half" idx="2"/>
          </p:nvPr>
        </p:nvSpPr>
        <p:spPr>
          <a:xfrm>
            <a:off x="360363" y="6584851"/>
            <a:ext cx="493866" cy="2160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p>
        </p:txBody>
      </p:sp>
      <p:sp>
        <p:nvSpPr>
          <p:cNvPr id="164" name="Fußzeilenplatzhalter 2">
            <a:extLst>
              <a:ext uri="{FF2B5EF4-FFF2-40B4-BE49-F238E27FC236}">
                <a16:creationId xmlns:a16="http://schemas.microsoft.com/office/drawing/2014/main" id="{68395627-C489-4E07-8A14-F33B30B861B9}"/>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pic>
        <p:nvPicPr>
          <p:cNvPr id="165" name="Grafik 164">
            <a:extLst>
              <a:ext uri="{FF2B5EF4-FFF2-40B4-BE49-F238E27FC236}">
                <a16:creationId xmlns:a16="http://schemas.microsoft.com/office/drawing/2014/main" id="{2935D4F6-718F-4BFB-B166-53F75171093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480849" y="4355416"/>
            <a:ext cx="73533" cy="90297"/>
          </a:xfrm>
          <a:prstGeom prst="rect">
            <a:avLst/>
          </a:prstGeom>
        </p:spPr>
      </p:pic>
      <p:pic>
        <p:nvPicPr>
          <p:cNvPr id="166" name="Grafik 165">
            <a:extLst>
              <a:ext uri="{FF2B5EF4-FFF2-40B4-BE49-F238E27FC236}">
                <a16:creationId xmlns:a16="http://schemas.microsoft.com/office/drawing/2014/main" id="{299A8B18-6BFD-4413-9DBF-FCC3CE4B55ED}"/>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912333" y="4320413"/>
            <a:ext cx="28800" cy="28800"/>
          </a:xfrm>
          <a:prstGeom prst="rect">
            <a:avLst/>
          </a:prstGeom>
        </p:spPr>
      </p:pic>
      <p:pic>
        <p:nvPicPr>
          <p:cNvPr id="168" name="Grafik 167">
            <a:extLst>
              <a:ext uri="{FF2B5EF4-FFF2-40B4-BE49-F238E27FC236}">
                <a16:creationId xmlns:a16="http://schemas.microsoft.com/office/drawing/2014/main" id="{2E80B1D5-025C-4F00-AA39-3977AD2E9C7E}"/>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734765" y="4339691"/>
            <a:ext cx="43200" cy="53049"/>
          </a:xfrm>
          <a:prstGeom prst="rect">
            <a:avLst/>
          </a:prstGeom>
        </p:spPr>
      </p:pic>
    </p:spTree>
    <p:extLst>
      <p:ext uri="{BB962C8B-B14F-4D97-AF65-F5344CB8AC3E}">
        <p14:creationId xmlns:p14="http://schemas.microsoft.com/office/powerpoint/2010/main" val="2549648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1120D064-0419-47FA-A807-7AC7AD08CB15}"/>
              </a:ext>
            </a:extLst>
          </p:cNvPr>
          <p:cNvGraphicFramePr>
            <a:graphicFrameLocks noChangeAspect="1"/>
          </p:cNvGraphicFramePr>
          <p:nvPr>
            <p:custDataLst>
              <p:tags r:id="rId2"/>
            </p:custDataLst>
            <p:extLst>
              <p:ext uri="{D42A27DB-BD31-4B8C-83A1-F6EECF244321}">
                <p14:modId xmlns:p14="http://schemas.microsoft.com/office/powerpoint/2010/main" val="269740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78"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B54EDAFA-0957-4D5F-BE6C-29B1A1A30E09}"/>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Inhaltsplatzhalter 8">
            <a:extLst>
              <a:ext uri="{FF2B5EF4-FFF2-40B4-BE49-F238E27FC236}">
                <a16:creationId xmlns:a16="http://schemas.microsoft.com/office/drawing/2014/main" id="{24166B6C-8DBF-4DDC-9856-CB499F1E2053}"/>
              </a:ext>
            </a:extLst>
          </p:cNvPr>
          <p:cNvSpPr>
            <a:spLocks noGrp="1"/>
          </p:cNvSpPr>
          <p:nvPr>
            <p:ph sz="quarter" idx="13"/>
          </p:nvPr>
        </p:nvSpPr>
        <p:spPr>
          <a:xfrm>
            <a:off x="359999" y="884238"/>
            <a:ext cx="5501747" cy="5613761"/>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In economic theory, there is a big chapter about </a:t>
            </a:r>
            <a:r>
              <a:rPr lang="en-US" sz="1300" b="1" dirty="0">
                <a:latin typeface="Open Sans" panose="020B0606030504020204" pitchFamily="34" charset="0"/>
                <a:ea typeface="Open Sans" panose="020B0606030504020204" pitchFamily="34" charset="0"/>
                <a:cs typeface="Open Sans" panose="020B0606030504020204" pitchFamily="34" charset="0"/>
              </a:rPr>
              <a:t>network effects</a:t>
            </a:r>
            <a:r>
              <a:rPr lang="en-US" sz="1300" dirty="0">
                <a:latin typeface="Open Sans" panose="020B0606030504020204" pitchFamily="34" charset="0"/>
                <a:ea typeface="Open Sans" panose="020B0606030504020204" pitchFamily="34" charset="0"/>
                <a:cs typeface="Open Sans" panose="020B0606030504020204" pitchFamily="34" charset="0"/>
              </a:rPr>
              <a:t>. It covers everything from </a:t>
            </a:r>
            <a:r>
              <a:rPr lang="en-US" sz="1300" b="1" dirty="0">
                <a:latin typeface="Open Sans" panose="020B0606030504020204" pitchFamily="34" charset="0"/>
                <a:ea typeface="Open Sans" panose="020B0606030504020204" pitchFamily="34" charset="0"/>
                <a:cs typeface="Open Sans" panose="020B0606030504020204" pitchFamily="34" charset="0"/>
              </a:rPr>
              <a:t>decreasing marginal costs </a:t>
            </a:r>
            <a:r>
              <a:rPr lang="en-US" sz="1300" dirty="0">
                <a:latin typeface="Open Sans" panose="020B0606030504020204" pitchFamily="34" charset="0"/>
                <a:ea typeface="Open Sans" panose="020B0606030504020204" pitchFamily="34" charset="0"/>
                <a:cs typeface="Open Sans" panose="020B0606030504020204" pitchFamily="34" charset="0"/>
              </a:rPr>
              <a:t>through </a:t>
            </a:r>
            <a:r>
              <a:rPr lang="en-US" sz="1300" b="1" dirty="0">
                <a:latin typeface="Open Sans" panose="020B0606030504020204" pitchFamily="34" charset="0"/>
                <a:ea typeface="Open Sans" panose="020B0606030504020204" pitchFamily="34" charset="0"/>
                <a:cs typeface="Open Sans" panose="020B0606030504020204" pitchFamily="34" charset="0"/>
              </a:rPr>
              <a:t>economies of scale </a:t>
            </a:r>
            <a:r>
              <a:rPr lang="en-US" sz="1300" dirty="0">
                <a:latin typeface="Open Sans" panose="020B0606030504020204" pitchFamily="34" charset="0"/>
                <a:ea typeface="Open Sans" panose="020B0606030504020204" pitchFamily="34" charset="0"/>
                <a:cs typeface="Open Sans" panose="020B0606030504020204" pitchFamily="34" charset="0"/>
              </a:rPr>
              <a:t>to </a:t>
            </a:r>
            <a:r>
              <a:rPr lang="en-US" sz="1300" b="1" dirty="0">
                <a:latin typeface="Open Sans" panose="020B0606030504020204" pitchFamily="34" charset="0"/>
                <a:ea typeface="Open Sans" panose="020B0606030504020204" pitchFamily="34" charset="0"/>
                <a:cs typeface="Open Sans" panose="020B0606030504020204" pitchFamily="34" charset="0"/>
              </a:rPr>
              <a:t>increased individual utility </a:t>
            </a:r>
            <a:r>
              <a:rPr lang="en-US" sz="1300" dirty="0">
                <a:latin typeface="Open Sans" panose="020B0606030504020204" pitchFamily="34" charset="0"/>
                <a:ea typeface="Open Sans" panose="020B0606030504020204" pitchFamily="34" charset="0"/>
                <a:cs typeface="Open Sans" panose="020B0606030504020204" pitchFamily="34" charset="0"/>
              </a:rPr>
              <a:t>with growing network size.</a:t>
            </a:r>
          </a:p>
          <a:p>
            <a:r>
              <a:rPr lang="en-US" sz="1300" dirty="0">
                <a:latin typeface="Open Sans" panose="020B0606030504020204" pitchFamily="34" charset="0"/>
                <a:ea typeface="Open Sans" panose="020B0606030504020204" pitchFamily="34" charset="0"/>
                <a:cs typeface="Open Sans" panose="020B0606030504020204" pitchFamily="34" charset="0"/>
              </a:rPr>
              <a:t>Imagine a telephone network that consists of only two endpoints. Its users’ </a:t>
            </a:r>
            <a:r>
              <a:rPr lang="en-US" sz="1300" b="1" dirty="0">
                <a:latin typeface="Open Sans" panose="020B0606030504020204" pitchFamily="34" charset="0"/>
                <a:ea typeface="Open Sans" panose="020B0606030504020204" pitchFamily="34" charset="0"/>
                <a:cs typeface="Open Sans" panose="020B0606030504020204" pitchFamily="34" charset="0"/>
              </a:rPr>
              <a:t>benefits would be very limited </a:t>
            </a:r>
            <a:r>
              <a:rPr lang="en-US" sz="1300" dirty="0">
                <a:latin typeface="Open Sans" panose="020B0606030504020204" pitchFamily="34" charset="0"/>
                <a:ea typeface="Open Sans" panose="020B0606030504020204" pitchFamily="34" charset="0"/>
                <a:cs typeface="Open Sans" panose="020B0606030504020204" pitchFamily="34" charset="0"/>
              </a:rPr>
              <a:t>as they could only call the other endpoint but no one else (for selected use cases – say the “red telephones” between the Pentagon and the Kremlin during the Cuba Crisis – there could still be significant utility).</a:t>
            </a:r>
          </a:p>
          <a:p>
            <a:r>
              <a:rPr lang="en-US" sz="1300" dirty="0">
                <a:latin typeface="Open Sans" panose="020B0606030504020204" pitchFamily="34" charset="0"/>
                <a:ea typeface="Open Sans" panose="020B0606030504020204" pitchFamily="34" charset="0"/>
                <a:cs typeface="Open Sans" panose="020B0606030504020204" pitchFamily="34" charset="0"/>
              </a:rPr>
              <a:t>Now imagine a protocol such as TCP/IP that – in contrast to telephones, which are limited to synchronous verbal communication – allows a </a:t>
            </a:r>
            <a:r>
              <a:rPr lang="en-US" sz="1300" b="1" dirty="0">
                <a:latin typeface="Open Sans" panose="020B0606030504020204" pitchFamily="34" charset="0"/>
                <a:ea typeface="Open Sans" panose="020B0606030504020204" pitchFamily="34" charset="0"/>
                <a:cs typeface="Open Sans" panose="020B0606030504020204" pitchFamily="34" charset="0"/>
              </a:rPr>
              <a:t>multitude of applications</a:t>
            </a:r>
            <a:r>
              <a:rPr lang="en-US" sz="1300" dirty="0">
                <a:latin typeface="Open Sans" panose="020B0606030504020204" pitchFamily="34" charset="0"/>
                <a:ea typeface="Open Sans" panose="020B0606030504020204" pitchFamily="34" charset="0"/>
                <a:cs typeface="Open Sans" panose="020B0606030504020204" pitchFamily="34" charset="0"/>
              </a:rPr>
              <a:t> such as websites, e-mail, tube video sites, IP telephony, etc.) and the effect multiplies.</a:t>
            </a:r>
          </a:p>
          <a:p>
            <a:r>
              <a:rPr lang="en-US" sz="1300" dirty="0">
                <a:latin typeface="Open Sans" panose="020B0606030504020204" pitchFamily="34" charset="0"/>
                <a:ea typeface="Open Sans" panose="020B0606030504020204" pitchFamily="34" charset="0"/>
                <a:cs typeface="Open Sans" panose="020B0606030504020204" pitchFamily="34" charset="0"/>
              </a:rPr>
              <a:t>You can employ the protocol in a private environment which gets you an </a:t>
            </a:r>
            <a:r>
              <a:rPr lang="en-US" sz="1300" b="1" dirty="0">
                <a:latin typeface="Open Sans" panose="020B0606030504020204" pitchFamily="34" charset="0"/>
                <a:ea typeface="Open Sans" panose="020B0606030504020204" pitchFamily="34" charset="0"/>
                <a:cs typeface="Open Sans" panose="020B0606030504020204" pitchFamily="34" charset="0"/>
              </a:rPr>
              <a:t>intranet</a:t>
            </a:r>
            <a:r>
              <a:rPr lang="en-US" sz="1300" dirty="0">
                <a:latin typeface="Open Sans" panose="020B0606030504020204" pitchFamily="34" charset="0"/>
                <a:ea typeface="Open Sans" panose="020B0606030504020204" pitchFamily="34" charset="0"/>
                <a:cs typeface="Open Sans" panose="020B0606030504020204" pitchFamily="34" charset="0"/>
              </a:rPr>
              <a:t>, or in a public network which we call the </a:t>
            </a:r>
            <a:r>
              <a:rPr lang="en-US" sz="1300" b="1" dirty="0">
                <a:latin typeface="Open Sans" panose="020B0606030504020204" pitchFamily="34" charset="0"/>
                <a:ea typeface="Open Sans" panose="020B0606030504020204" pitchFamily="34" charset="0"/>
                <a:cs typeface="Open Sans" panose="020B0606030504020204" pitchFamily="34" charset="0"/>
              </a:rPr>
              <a:t>internet</a:t>
            </a:r>
            <a:r>
              <a:rPr lang="en-US" sz="1300" dirty="0">
                <a:latin typeface="Open Sans" panose="020B0606030504020204" pitchFamily="34" charset="0"/>
                <a:ea typeface="Open Sans" panose="020B0606030504020204" pitchFamily="34" charset="0"/>
                <a:cs typeface="Open Sans" panose="020B0606030504020204" pitchFamily="34" charset="0"/>
              </a:rPr>
              <a:t>. From which use can you extract the most value?</a:t>
            </a:r>
          </a:p>
          <a:p>
            <a:r>
              <a:rPr lang="en-US" sz="1300" dirty="0">
                <a:latin typeface="Open Sans" panose="020B0606030504020204" pitchFamily="34" charset="0"/>
                <a:ea typeface="Open Sans" panose="020B0606030504020204" pitchFamily="34" charset="0"/>
                <a:cs typeface="Open Sans" panose="020B0606030504020204" pitchFamily="34" charset="0"/>
              </a:rPr>
              <a:t>While private enclaves are still necessary e.g. for company internal applications, they now tend to be built as parts of the internet that are shielded from the public through </a:t>
            </a:r>
            <a:r>
              <a:rPr lang="en-US" sz="1300" b="1" dirty="0">
                <a:latin typeface="Open Sans" panose="020B0606030504020204" pitchFamily="34" charset="0"/>
                <a:ea typeface="Open Sans" panose="020B0606030504020204" pitchFamily="34" charset="0"/>
                <a:cs typeface="Open Sans" panose="020B0606030504020204" pitchFamily="34" charset="0"/>
              </a:rPr>
              <a:t>additional privacy and security mechanisms </a:t>
            </a:r>
            <a:r>
              <a:rPr lang="en-US" sz="1300" dirty="0">
                <a:latin typeface="Open Sans" panose="020B0606030504020204" pitchFamily="34" charset="0"/>
                <a:ea typeface="Open Sans" panose="020B0606030504020204" pitchFamily="34" charset="0"/>
                <a:cs typeface="Open Sans" panose="020B0606030504020204" pitchFamily="34" charset="0"/>
              </a:rPr>
              <a:t>such as </a:t>
            </a:r>
            <a:r>
              <a:rPr lang="en-US" sz="1300" b="1" dirty="0">
                <a:latin typeface="Open Sans" panose="020B0606030504020204" pitchFamily="34" charset="0"/>
                <a:ea typeface="Open Sans" panose="020B0606030504020204" pitchFamily="34" charset="0"/>
                <a:cs typeface="Open Sans" panose="020B0606030504020204" pitchFamily="34" charset="0"/>
              </a:rPr>
              <a:t>VPNs</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b="1" dirty="0">
                <a:latin typeface="Open Sans" panose="020B0606030504020204" pitchFamily="34" charset="0"/>
                <a:ea typeface="Open Sans" panose="020B0606030504020204" pitchFamily="34" charset="0"/>
                <a:cs typeface="Open Sans" panose="020B0606030504020204" pitchFamily="34" charset="0"/>
              </a:rPr>
              <a:t>TLS</a:t>
            </a:r>
            <a:r>
              <a:rPr lang="en-US" sz="1300" dirty="0">
                <a:latin typeface="Open Sans" panose="020B0606030504020204" pitchFamily="34" charset="0"/>
                <a:ea typeface="Open Sans" panose="020B0606030504020204" pitchFamily="34" charset="0"/>
                <a:cs typeface="Open Sans" panose="020B0606030504020204" pitchFamily="34" charset="0"/>
              </a:rPr>
              <a:t>, etc. with only critical infrastructure remaining truly self-sufficient networks.</a:t>
            </a:r>
          </a:p>
          <a:p>
            <a:r>
              <a:rPr lang="en-US" sz="1300" dirty="0">
                <a:latin typeface="Open Sans" panose="020B0606030504020204" pitchFamily="34" charset="0"/>
                <a:ea typeface="Open Sans" panose="020B0606030504020204" pitchFamily="34" charset="0"/>
                <a:cs typeface="Open Sans" panose="020B0606030504020204" pitchFamily="34" charset="0"/>
              </a:rPr>
              <a:t>With blockchains, it is exact the same: a private blockchain may be adequate for a very specific use case, but </a:t>
            </a:r>
            <a:r>
              <a:rPr lang="en-US" sz="1300" b="1" dirty="0">
                <a:latin typeface="Open Sans" panose="020B0606030504020204" pitchFamily="34" charset="0"/>
                <a:ea typeface="Open Sans" panose="020B0606030504020204" pitchFamily="34" charset="0"/>
                <a:cs typeface="Open Sans" panose="020B0606030504020204" pitchFamily="34" charset="0"/>
              </a:rPr>
              <a:t>public blockchains will generate much more value in the long run</a:t>
            </a:r>
            <a:r>
              <a:rPr lang="en-US" sz="1300" dirty="0">
                <a:latin typeface="Open Sans" panose="020B0606030504020204" pitchFamily="34" charset="0"/>
                <a:ea typeface="Open Sans" panose="020B0606030504020204" pitchFamily="34" charset="0"/>
                <a:cs typeface="Open Sans" panose="020B0606030504020204" pitchFamily="34" charset="0"/>
              </a:rPr>
              <a:t>.</a:t>
            </a: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FA401A0F-B04E-497D-A271-9184CAD80D50}"/>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Why public blockchains are the future: The internet analogy</a:t>
            </a:r>
          </a:p>
        </p:txBody>
      </p:sp>
      <p:sp>
        <p:nvSpPr>
          <p:cNvPr id="4" name="Foliennummernplatzhalter 3">
            <a:extLst>
              <a:ext uri="{FF2B5EF4-FFF2-40B4-BE49-F238E27FC236}">
                <a16:creationId xmlns:a16="http://schemas.microsoft.com/office/drawing/2014/main" id="{D1229A0B-4E7F-4857-AE21-958CDEBD667D}"/>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17</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44" name="Gruppieren 443">
            <a:extLst>
              <a:ext uri="{FF2B5EF4-FFF2-40B4-BE49-F238E27FC236}">
                <a16:creationId xmlns:a16="http://schemas.microsoft.com/office/drawing/2014/main" id="{D7220AF1-7525-4A43-AD6D-BEBE8DDA3FFF}"/>
              </a:ext>
            </a:extLst>
          </p:cNvPr>
          <p:cNvGrpSpPr/>
          <p:nvPr/>
        </p:nvGrpSpPr>
        <p:grpSpPr>
          <a:xfrm>
            <a:off x="9193195" y="3896518"/>
            <a:ext cx="2400611" cy="2148864"/>
            <a:chOff x="9451771" y="4257676"/>
            <a:chExt cx="2400611" cy="2148864"/>
          </a:xfrm>
        </p:grpSpPr>
        <p:grpSp>
          <p:nvGrpSpPr>
            <p:cNvPr id="332" name="Gruppieren 331">
              <a:extLst>
                <a:ext uri="{FF2B5EF4-FFF2-40B4-BE49-F238E27FC236}">
                  <a16:creationId xmlns:a16="http://schemas.microsoft.com/office/drawing/2014/main" id="{C12D6847-62F7-4F8C-BDC7-CAC01BA4D998}"/>
                </a:ext>
              </a:extLst>
            </p:cNvPr>
            <p:cNvGrpSpPr/>
            <p:nvPr/>
          </p:nvGrpSpPr>
          <p:grpSpPr>
            <a:xfrm>
              <a:off x="9586447" y="4328484"/>
              <a:ext cx="960997" cy="1004507"/>
              <a:chOff x="6903179" y="1282866"/>
              <a:chExt cx="1593027" cy="1665153"/>
            </a:xfrm>
          </p:grpSpPr>
          <p:cxnSp>
            <p:nvCxnSpPr>
              <p:cNvPr id="130" name="Gerader Verbinder 129">
                <a:extLst>
                  <a:ext uri="{FF2B5EF4-FFF2-40B4-BE49-F238E27FC236}">
                    <a16:creationId xmlns:a16="http://schemas.microsoft.com/office/drawing/2014/main" id="{FB2594B7-B54F-46DD-86E3-B44F8E3F4493}"/>
                  </a:ext>
                </a:extLst>
              </p:cNvPr>
              <p:cNvCxnSpPr>
                <a:cxnSpLocks/>
              </p:cNvCxnSpPr>
              <p:nvPr/>
            </p:nvCxnSpPr>
            <p:spPr>
              <a:xfrm flipH="1">
                <a:off x="7904587" y="1922217"/>
                <a:ext cx="257847" cy="40814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2" name="Gerader Verbinder 141">
                <a:extLst>
                  <a:ext uri="{FF2B5EF4-FFF2-40B4-BE49-F238E27FC236}">
                    <a16:creationId xmlns:a16="http://schemas.microsoft.com/office/drawing/2014/main" id="{3EA9C9C0-95F0-4DCE-A925-65AFD6262179}"/>
                  </a:ext>
                </a:extLst>
              </p:cNvPr>
              <p:cNvCxnSpPr>
                <a:cxnSpLocks/>
              </p:cNvCxnSpPr>
              <p:nvPr/>
            </p:nvCxnSpPr>
            <p:spPr>
              <a:xfrm flipH="1">
                <a:off x="7506188" y="1641896"/>
                <a:ext cx="368194" cy="23126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Gerader Verbinder 142">
                <a:extLst>
                  <a:ext uri="{FF2B5EF4-FFF2-40B4-BE49-F238E27FC236}">
                    <a16:creationId xmlns:a16="http://schemas.microsoft.com/office/drawing/2014/main" id="{749E6A79-40F5-4F3C-872F-A084306C8692}"/>
                  </a:ext>
                </a:extLst>
              </p:cNvPr>
              <p:cNvCxnSpPr>
                <a:cxnSpLocks/>
              </p:cNvCxnSpPr>
              <p:nvPr/>
            </p:nvCxnSpPr>
            <p:spPr>
              <a:xfrm flipH="1" flipV="1">
                <a:off x="7203861" y="2194596"/>
                <a:ext cx="229520" cy="353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1" name="Gruppieren 330">
                <a:extLst>
                  <a:ext uri="{FF2B5EF4-FFF2-40B4-BE49-F238E27FC236}">
                    <a16:creationId xmlns:a16="http://schemas.microsoft.com/office/drawing/2014/main" id="{ED602553-826C-4CB3-8F57-07C726C11B08}"/>
                  </a:ext>
                </a:extLst>
              </p:cNvPr>
              <p:cNvGrpSpPr/>
              <p:nvPr/>
            </p:nvGrpSpPr>
            <p:grpSpPr>
              <a:xfrm>
                <a:off x="6903179" y="1553711"/>
                <a:ext cx="563292" cy="584239"/>
                <a:chOff x="6903179" y="1553711"/>
                <a:chExt cx="563292" cy="584239"/>
              </a:xfrm>
            </p:grpSpPr>
            <p:sp>
              <p:nvSpPr>
                <p:cNvPr id="183" name="Flussdiagramm: Magnetplattenspeicher 182">
                  <a:extLst>
                    <a:ext uri="{FF2B5EF4-FFF2-40B4-BE49-F238E27FC236}">
                      <a16:creationId xmlns:a16="http://schemas.microsoft.com/office/drawing/2014/main" id="{93570A36-9764-4CF9-9339-27D37A782F14}"/>
                    </a:ext>
                  </a:extLst>
                </p:cNvPr>
                <p:cNvSpPr/>
                <p:nvPr/>
              </p:nvSpPr>
              <p:spPr bwMode="gray">
                <a:xfrm>
                  <a:off x="6903179" y="1553711"/>
                  <a:ext cx="563292" cy="584239"/>
                </a:xfrm>
                <a:prstGeom prst="flowChartMagneticDisk">
                  <a:avLst/>
                </a:prstGeom>
                <a:solidFill>
                  <a:srgbClr val="798BB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98" name="Gruppieren 297">
                  <a:extLst>
                    <a:ext uri="{FF2B5EF4-FFF2-40B4-BE49-F238E27FC236}">
                      <a16:creationId xmlns:a16="http://schemas.microsoft.com/office/drawing/2014/main" id="{2ED1BFCD-33A0-4B07-A4FA-6F2D6A01454E}"/>
                    </a:ext>
                  </a:extLst>
                </p:cNvPr>
                <p:cNvGrpSpPr/>
                <p:nvPr/>
              </p:nvGrpSpPr>
              <p:grpSpPr>
                <a:xfrm>
                  <a:off x="6945215" y="1860276"/>
                  <a:ext cx="479220" cy="126109"/>
                  <a:chOff x="6945215" y="1860276"/>
                  <a:chExt cx="479220" cy="126109"/>
                </a:xfrm>
                <a:effectLst>
                  <a:reflection blurRad="6350" stA="50000" endA="300" endPos="55000" dir="5400000" sy="-100000" algn="bl" rotWithShape="0"/>
                </a:effectLst>
              </p:grpSpPr>
              <p:grpSp>
                <p:nvGrpSpPr>
                  <p:cNvPr id="185" name="Gruppieren 184">
                    <a:extLst>
                      <a:ext uri="{FF2B5EF4-FFF2-40B4-BE49-F238E27FC236}">
                        <a16:creationId xmlns:a16="http://schemas.microsoft.com/office/drawing/2014/main" id="{71431EEC-681B-46A2-B4B9-F8C50B1DAE40}"/>
                      </a:ext>
                    </a:extLst>
                  </p:cNvPr>
                  <p:cNvGrpSpPr/>
                  <p:nvPr/>
                </p:nvGrpSpPr>
                <p:grpSpPr>
                  <a:xfrm>
                    <a:off x="7060396" y="1915389"/>
                    <a:ext cx="72303" cy="15884"/>
                    <a:chOff x="7588031" y="2811143"/>
                    <a:chExt cx="1057877" cy="232397"/>
                  </a:xfrm>
                </p:grpSpPr>
                <p:sp>
                  <p:nvSpPr>
                    <p:cNvPr id="196" name="Rechteck: abgerundete Ecken 195">
                      <a:extLst>
                        <a:ext uri="{FF2B5EF4-FFF2-40B4-BE49-F238E27FC236}">
                          <a16:creationId xmlns:a16="http://schemas.microsoft.com/office/drawing/2014/main" id="{9085209F-99AC-4E31-A422-1F10E84C849C}"/>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7" name="Rechteck: abgerundete Ecken 196">
                      <a:extLst>
                        <a:ext uri="{FF2B5EF4-FFF2-40B4-BE49-F238E27FC236}">
                          <a16:creationId xmlns:a16="http://schemas.microsoft.com/office/drawing/2014/main" id="{47544705-9F26-4060-9DFF-8DE7F5F2FC1F}"/>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8" name="Rechteck: abgerundete Ecken 197">
                      <a:extLst>
                        <a:ext uri="{FF2B5EF4-FFF2-40B4-BE49-F238E27FC236}">
                          <a16:creationId xmlns:a16="http://schemas.microsoft.com/office/drawing/2014/main" id="{335461B5-2581-45F7-9F34-E689BB904676}"/>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86" name="Gruppieren 185">
                    <a:extLst>
                      <a:ext uri="{FF2B5EF4-FFF2-40B4-BE49-F238E27FC236}">
                        <a16:creationId xmlns:a16="http://schemas.microsoft.com/office/drawing/2014/main" id="{DD5BDBD3-5AA1-439E-9D25-0A2E18CF2A43}"/>
                      </a:ext>
                    </a:extLst>
                  </p:cNvPr>
                  <p:cNvGrpSpPr/>
                  <p:nvPr/>
                </p:nvGrpSpPr>
                <p:grpSpPr>
                  <a:xfrm>
                    <a:off x="7236951" y="1915389"/>
                    <a:ext cx="72303" cy="15884"/>
                    <a:chOff x="7588031" y="2811143"/>
                    <a:chExt cx="1057877" cy="232397"/>
                  </a:xfrm>
                </p:grpSpPr>
                <p:sp>
                  <p:nvSpPr>
                    <p:cNvPr id="193" name="Rechteck: abgerundete Ecken 192">
                      <a:extLst>
                        <a:ext uri="{FF2B5EF4-FFF2-40B4-BE49-F238E27FC236}">
                          <a16:creationId xmlns:a16="http://schemas.microsoft.com/office/drawing/2014/main" id="{4A859D02-734D-4133-BDCE-CDFF6CC14F3F}"/>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4" name="Rechteck: abgerundete Ecken 193">
                      <a:extLst>
                        <a:ext uri="{FF2B5EF4-FFF2-40B4-BE49-F238E27FC236}">
                          <a16:creationId xmlns:a16="http://schemas.microsoft.com/office/drawing/2014/main" id="{F99CFD9F-5946-4DB2-9030-B50788CBC2B9}"/>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5" name="Rechteck: abgerundete Ecken 194">
                      <a:extLst>
                        <a:ext uri="{FF2B5EF4-FFF2-40B4-BE49-F238E27FC236}">
                          <a16:creationId xmlns:a16="http://schemas.microsoft.com/office/drawing/2014/main" id="{C245B604-9E81-4B09-8939-8A90215F798A}"/>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87" name="Rechteck 186">
                    <a:extLst>
                      <a:ext uri="{FF2B5EF4-FFF2-40B4-BE49-F238E27FC236}">
                        <a16:creationId xmlns:a16="http://schemas.microsoft.com/office/drawing/2014/main" id="{3423F37E-2C4D-469F-971E-D93F3922A3B1}"/>
                      </a:ext>
                    </a:extLst>
                  </p:cNvPr>
                  <p:cNvSpPr/>
                  <p:nvPr/>
                </p:nvSpPr>
                <p:spPr bwMode="gray">
                  <a:xfrm>
                    <a:off x="7298326" y="1860276"/>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8" name="Rechteck 187">
                    <a:extLst>
                      <a:ext uri="{FF2B5EF4-FFF2-40B4-BE49-F238E27FC236}">
                        <a16:creationId xmlns:a16="http://schemas.microsoft.com/office/drawing/2014/main" id="{A7BA964E-3060-4895-9EDE-F471EF472332}"/>
                      </a:ext>
                    </a:extLst>
                  </p:cNvPr>
                  <p:cNvSpPr/>
                  <p:nvPr/>
                </p:nvSpPr>
                <p:spPr bwMode="gray">
                  <a:xfrm>
                    <a:off x="6945215" y="1860276"/>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9" name="Rechteck 188">
                    <a:extLst>
                      <a:ext uri="{FF2B5EF4-FFF2-40B4-BE49-F238E27FC236}">
                        <a16:creationId xmlns:a16="http://schemas.microsoft.com/office/drawing/2014/main" id="{F95E815C-1485-461B-AFF4-AD3E17650101}"/>
                      </a:ext>
                    </a:extLst>
                  </p:cNvPr>
                  <p:cNvSpPr/>
                  <p:nvPr/>
                </p:nvSpPr>
                <p:spPr bwMode="gray">
                  <a:xfrm>
                    <a:off x="7121771" y="1860276"/>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3" name="Ellipse 292">
                    <a:extLst>
                      <a:ext uri="{FF2B5EF4-FFF2-40B4-BE49-F238E27FC236}">
                        <a16:creationId xmlns:a16="http://schemas.microsoft.com/office/drawing/2014/main" id="{99FAB78F-D3B5-4FFD-A8D9-762E193883FF}"/>
                      </a:ext>
                    </a:extLst>
                  </p:cNvPr>
                  <p:cNvSpPr/>
                  <p:nvPr/>
                </p:nvSpPr>
                <p:spPr bwMode="gray">
                  <a:xfrm>
                    <a:off x="6963269" y="1878330"/>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6" name="Ellipse 295">
                    <a:extLst>
                      <a:ext uri="{FF2B5EF4-FFF2-40B4-BE49-F238E27FC236}">
                        <a16:creationId xmlns:a16="http://schemas.microsoft.com/office/drawing/2014/main" id="{BC44D148-FB5F-4D19-8C22-A4366691987E}"/>
                      </a:ext>
                    </a:extLst>
                  </p:cNvPr>
                  <p:cNvSpPr/>
                  <p:nvPr/>
                </p:nvSpPr>
                <p:spPr bwMode="gray">
                  <a:xfrm>
                    <a:off x="7139825" y="1878330"/>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7" name="Ellipse 296">
                    <a:extLst>
                      <a:ext uri="{FF2B5EF4-FFF2-40B4-BE49-F238E27FC236}">
                        <a16:creationId xmlns:a16="http://schemas.microsoft.com/office/drawing/2014/main" id="{D5863244-A6C4-42CE-83E1-38C4C1F9956C}"/>
                      </a:ext>
                    </a:extLst>
                  </p:cNvPr>
                  <p:cNvSpPr/>
                  <p:nvPr/>
                </p:nvSpPr>
                <p:spPr bwMode="gray">
                  <a:xfrm>
                    <a:off x="7316380" y="1878330"/>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330" name="Gruppieren 329">
                <a:extLst>
                  <a:ext uri="{FF2B5EF4-FFF2-40B4-BE49-F238E27FC236}">
                    <a16:creationId xmlns:a16="http://schemas.microsoft.com/office/drawing/2014/main" id="{A9623A69-B08A-4463-9F86-68D42FB4F479}"/>
                  </a:ext>
                </a:extLst>
              </p:cNvPr>
              <p:cNvGrpSpPr/>
              <p:nvPr/>
            </p:nvGrpSpPr>
            <p:grpSpPr>
              <a:xfrm>
                <a:off x="7932914" y="1282866"/>
                <a:ext cx="563292" cy="584239"/>
                <a:chOff x="7932914" y="1282866"/>
                <a:chExt cx="563292" cy="584239"/>
              </a:xfrm>
            </p:grpSpPr>
            <p:sp>
              <p:nvSpPr>
                <p:cNvPr id="126" name="Flussdiagramm: Magnetplattenspeicher 125">
                  <a:extLst>
                    <a:ext uri="{FF2B5EF4-FFF2-40B4-BE49-F238E27FC236}">
                      <a16:creationId xmlns:a16="http://schemas.microsoft.com/office/drawing/2014/main" id="{53769779-3435-414D-875C-649FD462EFE9}"/>
                    </a:ext>
                  </a:extLst>
                </p:cNvPr>
                <p:cNvSpPr/>
                <p:nvPr/>
              </p:nvSpPr>
              <p:spPr bwMode="gray">
                <a:xfrm>
                  <a:off x="7932914" y="1282866"/>
                  <a:ext cx="563292" cy="584239"/>
                </a:xfrm>
                <a:prstGeom prst="flowChartMagneticDisk">
                  <a:avLst/>
                </a:prstGeom>
                <a:solidFill>
                  <a:srgbClr val="798BB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99" name="Gruppieren 298">
                  <a:extLst>
                    <a:ext uri="{FF2B5EF4-FFF2-40B4-BE49-F238E27FC236}">
                      <a16:creationId xmlns:a16="http://schemas.microsoft.com/office/drawing/2014/main" id="{08AE66BB-82FE-4CF1-B9E2-ABFC407CA3B5}"/>
                    </a:ext>
                  </a:extLst>
                </p:cNvPr>
                <p:cNvGrpSpPr/>
                <p:nvPr/>
              </p:nvGrpSpPr>
              <p:grpSpPr>
                <a:xfrm>
                  <a:off x="7974950" y="1589431"/>
                  <a:ext cx="479220" cy="126109"/>
                  <a:chOff x="6945215" y="1860276"/>
                  <a:chExt cx="479220" cy="126109"/>
                </a:xfrm>
                <a:effectLst>
                  <a:reflection blurRad="6350" stA="50000" endA="300" endPos="55000" dir="5400000" sy="-100000" algn="bl" rotWithShape="0"/>
                </a:effectLst>
              </p:grpSpPr>
              <p:grpSp>
                <p:nvGrpSpPr>
                  <p:cNvPr id="300" name="Gruppieren 299">
                    <a:extLst>
                      <a:ext uri="{FF2B5EF4-FFF2-40B4-BE49-F238E27FC236}">
                        <a16:creationId xmlns:a16="http://schemas.microsoft.com/office/drawing/2014/main" id="{580A354C-DC44-46E3-8777-0BBF45151E18}"/>
                      </a:ext>
                    </a:extLst>
                  </p:cNvPr>
                  <p:cNvGrpSpPr/>
                  <p:nvPr/>
                </p:nvGrpSpPr>
                <p:grpSpPr>
                  <a:xfrm>
                    <a:off x="7060396" y="1915389"/>
                    <a:ext cx="72303" cy="15884"/>
                    <a:chOff x="7588031" y="2811143"/>
                    <a:chExt cx="1057877" cy="232397"/>
                  </a:xfrm>
                </p:grpSpPr>
                <p:sp>
                  <p:nvSpPr>
                    <p:cNvPr id="311" name="Rechteck: abgerundete Ecken 310">
                      <a:extLst>
                        <a:ext uri="{FF2B5EF4-FFF2-40B4-BE49-F238E27FC236}">
                          <a16:creationId xmlns:a16="http://schemas.microsoft.com/office/drawing/2014/main" id="{7C78829D-0DFA-495B-A350-61D6A37937D2}"/>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2" name="Rechteck: abgerundete Ecken 311">
                      <a:extLst>
                        <a:ext uri="{FF2B5EF4-FFF2-40B4-BE49-F238E27FC236}">
                          <a16:creationId xmlns:a16="http://schemas.microsoft.com/office/drawing/2014/main" id="{7DF3305D-AC15-45EB-978F-F91E75BC2DE6}"/>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3" name="Rechteck: abgerundete Ecken 312">
                      <a:extLst>
                        <a:ext uri="{FF2B5EF4-FFF2-40B4-BE49-F238E27FC236}">
                          <a16:creationId xmlns:a16="http://schemas.microsoft.com/office/drawing/2014/main" id="{24737291-F858-4679-9323-1BD51B5B3774}"/>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01" name="Gruppieren 300">
                    <a:extLst>
                      <a:ext uri="{FF2B5EF4-FFF2-40B4-BE49-F238E27FC236}">
                        <a16:creationId xmlns:a16="http://schemas.microsoft.com/office/drawing/2014/main" id="{C47E7EEE-CE6C-4503-A635-57D65F66F9D5}"/>
                      </a:ext>
                    </a:extLst>
                  </p:cNvPr>
                  <p:cNvGrpSpPr/>
                  <p:nvPr/>
                </p:nvGrpSpPr>
                <p:grpSpPr>
                  <a:xfrm>
                    <a:off x="7236951" y="1915389"/>
                    <a:ext cx="72303" cy="15884"/>
                    <a:chOff x="7588031" y="2811143"/>
                    <a:chExt cx="1057877" cy="232397"/>
                  </a:xfrm>
                </p:grpSpPr>
                <p:sp>
                  <p:nvSpPr>
                    <p:cNvPr id="308" name="Rechteck: abgerundete Ecken 307">
                      <a:extLst>
                        <a:ext uri="{FF2B5EF4-FFF2-40B4-BE49-F238E27FC236}">
                          <a16:creationId xmlns:a16="http://schemas.microsoft.com/office/drawing/2014/main" id="{FCEE903A-8076-446E-A140-649303834956}"/>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9" name="Rechteck: abgerundete Ecken 308">
                      <a:extLst>
                        <a:ext uri="{FF2B5EF4-FFF2-40B4-BE49-F238E27FC236}">
                          <a16:creationId xmlns:a16="http://schemas.microsoft.com/office/drawing/2014/main" id="{89A13BF4-C6C3-4B9D-A3AE-7A472AE60565}"/>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0" name="Rechteck: abgerundete Ecken 309">
                      <a:extLst>
                        <a:ext uri="{FF2B5EF4-FFF2-40B4-BE49-F238E27FC236}">
                          <a16:creationId xmlns:a16="http://schemas.microsoft.com/office/drawing/2014/main" id="{09DC145D-423D-4C10-A545-DFB407D2BD71}"/>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02" name="Rechteck 301">
                    <a:extLst>
                      <a:ext uri="{FF2B5EF4-FFF2-40B4-BE49-F238E27FC236}">
                        <a16:creationId xmlns:a16="http://schemas.microsoft.com/office/drawing/2014/main" id="{B03BDC46-340D-4664-89EA-CB6BC28C88F5}"/>
                      </a:ext>
                    </a:extLst>
                  </p:cNvPr>
                  <p:cNvSpPr/>
                  <p:nvPr/>
                </p:nvSpPr>
                <p:spPr bwMode="gray">
                  <a:xfrm>
                    <a:off x="7298326" y="1860276"/>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3" name="Rechteck 302">
                    <a:extLst>
                      <a:ext uri="{FF2B5EF4-FFF2-40B4-BE49-F238E27FC236}">
                        <a16:creationId xmlns:a16="http://schemas.microsoft.com/office/drawing/2014/main" id="{C21AFC74-4544-4F31-9160-F7247E243B18}"/>
                      </a:ext>
                    </a:extLst>
                  </p:cNvPr>
                  <p:cNvSpPr/>
                  <p:nvPr/>
                </p:nvSpPr>
                <p:spPr bwMode="gray">
                  <a:xfrm>
                    <a:off x="6945215" y="1860276"/>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4" name="Rechteck 303">
                    <a:extLst>
                      <a:ext uri="{FF2B5EF4-FFF2-40B4-BE49-F238E27FC236}">
                        <a16:creationId xmlns:a16="http://schemas.microsoft.com/office/drawing/2014/main" id="{FE075D41-E0C4-493F-84AA-D9BCB3565626}"/>
                      </a:ext>
                    </a:extLst>
                  </p:cNvPr>
                  <p:cNvSpPr/>
                  <p:nvPr/>
                </p:nvSpPr>
                <p:spPr bwMode="gray">
                  <a:xfrm>
                    <a:off x="7121771" y="1860276"/>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5" name="Ellipse 304">
                    <a:extLst>
                      <a:ext uri="{FF2B5EF4-FFF2-40B4-BE49-F238E27FC236}">
                        <a16:creationId xmlns:a16="http://schemas.microsoft.com/office/drawing/2014/main" id="{528E6F6D-CB57-4BAC-AAD6-8F742D4FBD53}"/>
                      </a:ext>
                    </a:extLst>
                  </p:cNvPr>
                  <p:cNvSpPr/>
                  <p:nvPr/>
                </p:nvSpPr>
                <p:spPr bwMode="gray">
                  <a:xfrm>
                    <a:off x="6963269" y="1878330"/>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6" name="Ellipse 305">
                    <a:extLst>
                      <a:ext uri="{FF2B5EF4-FFF2-40B4-BE49-F238E27FC236}">
                        <a16:creationId xmlns:a16="http://schemas.microsoft.com/office/drawing/2014/main" id="{8D7A47B0-4FC3-4D60-BBB8-7DC7549B9B83}"/>
                      </a:ext>
                    </a:extLst>
                  </p:cNvPr>
                  <p:cNvSpPr/>
                  <p:nvPr/>
                </p:nvSpPr>
                <p:spPr bwMode="gray">
                  <a:xfrm>
                    <a:off x="7139825" y="1878330"/>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7" name="Ellipse 306">
                    <a:extLst>
                      <a:ext uri="{FF2B5EF4-FFF2-40B4-BE49-F238E27FC236}">
                        <a16:creationId xmlns:a16="http://schemas.microsoft.com/office/drawing/2014/main" id="{4BFAFC45-0499-4AFD-A26B-CB92F6DD12BE}"/>
                      </a:ext>
                    </a:extLst>
                  </p:cNvPr>
                  <p:cNvSpPr/>
                  <p:nvPr/>
                </p:nvSpPr>
                <p:spPr bwMode="gray">
                  <a:xfrm>
                    <a:off x="7316380" y="1878330"/>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329" name="Gruppieren 328">
                <a:extLst>
                  <a:ext uri="{FF2B5EF4-FFF2-40B4-BE49-F238E27FC236}">
                    <a16:creationId xmlns:a16="http://schemas.microsoft.com/office/drawing/2014/main" id="{FA37EDA6-2D34-4DDF-9CE9-ED587704462C}"/>
                  </a:ext>
                </a:extLst>
              </p:cNvPr>
              <p:cNvGrpSpPr/>
              <p:nvPr/>
            </p:nvGrpSpPr>
            <p:grpSpPr>
              <a:xfrm>
                <a:off x="7484047" y="2363780"/>
                <a:ext cx="563292" cy="584239"/>
                <a:chOff x="7484047" y="2363780"/>
                <a:chExt cx="563292" cy="584239"/>
              </a:xfrm>
            </p:grpSpPr>
            <p:sp>
              <p:nvSpPr>
                <p:cNvPr id="261" name="Flussdiagramm: Magnetplattenspeicher 260">
                  <a:extLst>
                    <a:ext uri="{FF2B5EF4-FFF2-40B4-BE49-F238E27FC236}">
                      <a16:creationId xmlns:a16="http://schemas.microsoft.com/office/drawing/2014/main" id="{FF5C97C5-A715-417F-81E5-AB264EFB4C52}"/>
                    </a:ext>
                  </a:extLst>
                </p:cNvPr>
                <p:cNvSpPr/>
                <p:nvPr/>
              </p:nvSpPr>
              <p:spPr bwMode="gray">
                <a:xfrm>
                  <a:off x="7484047" y="2363780"/>
                  <a:ext cx="563292" cy="584239"/>
                </a:xfrm>
                <a:prstGeom prst="flowChartMagneticDisk">
                  <a:avLst/>
                </a:prstGeom>
                <a:solidFill>
                  <a:srgbClr val="798BB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14" name="Gruppieren 313">
                  <a:extLst>
                    <a:ext uri="{FF2B5EF4-FFF2-40B4-BE49-F238E27FC236}">
                      <a16:creationId xmlns:a16="http://schemas.microsoft.com/office/drawing/2014/main" id="{045132B5-7F38-4501-843A-0856FD9DD30F}"/>
                    </a:ext>
                  </a:extLst>
                </p:cNvPr>
                <p:cNvGrpSpPr/>
                <p:nvPr/>
              </p:nvGrpSpPr>
              <p:grpSpPr>
                <a:xfrm>
                  <a:off x="7526083" y="2670345"/>
                  <a:ext cx="479220" cy="126109"/>
                  <a:chOff x="6945215" y="1860276"/>
                  <a:chExt cx="479220" cy="126109"/>
                </a:xfrm>
                <a:effectLst>
                  <a:reflection blurRad="6350" stA="50000" endA="300" endPos="55000" dir="5400000" sy="-100000" algn="bl" rotWithShape="0"/>
                </a:effectLst>
              </p:grpSpPr>
              <p:grpSp>
                <p:nvGrpSpPr>
                  <p:cNvPr id="315" name="Gruppieren 314">
                    <a:extLst>
                      <a:ext uri="{FF2B5EF4-FFF2-40B4-BE49-F238E27FC236}">
                        <a16:creationId xmlns:a16="http://schemas.microsoft.com/office/drawing/2014/main" id="{77C1AABE-9FEC-4E0F-B5C8-9DECB33861B1}"/>
                      </a:ext>
                    </a:extLst>
                  </p:cNvPr>
                  <p:cNvGrpSpPr/>
                  <p:nvPr/>
                </p:nvGrpSpPr>
                <p:grpSpPr>
                  <a:xfrm>
                    <a:off x="7060396" y="1915389"/>
                    <a:ext cx="72303" cy="15884"/>
                    <a:chOff x="7588031" y="2811143"/>
                    <a:chExt cx="1057877" cy="232397"/>
                  </a:xfrm>
                </p:grpSpPr>
                <p:sp>
                  <p:nvSpPr>
                    <p:cNvPr id="326" name="Rechteck: abgerundete Ecken 325">
                      <a:extLst>
                        <a:ext uri="{FF2B5EF4-FFF2-40B4-BE49-F238E27FC236}">
                          <a16:creationId xmlns:a16="http://schemas.microsoft.com/office/drawing/2014/main" id="{95F43194-E49E-4825-86F7-0324966CE444}"/>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7" name="Rechteck: abgerundete Ecken 326">
                      <a:extLst>
                        <a:ext uri="{FF2B5EF4-FFF2-40B4-BE49-F238E27FC236}">
                          <a16:creationId xmlns:a16="http://schemas.microsoft.com/office/drawing/2014/main" id="{772E070B-735E-4717-8A1E-B106E518E351}"/>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8" name="Rechteck: abgerundete Ecken 327">
                      <a:extLst>
                        <a:ext uri="{FF2B5EF4-FFF2-40B4-BE49-F238E27FC236}">
                          <a16:creationId xmlns:a16="http://schemas.microsoft.com/office/drawing/2014/main" id="{4143BB32-19FB-40B2-A78E-E19C19B1480C}"/>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6" name="Gruppieren 315">
                    <a:extLst>
                      <a:ext uri="{FF2B5EF4-FFF2-40B4-BE49-F238E27FC236}">
                        <a16:creationId xmlns:a16="http://schemas.microsoft.com/office/drawing/2014/main" id="{A752357D-4711-4FCB-AEF9-A56D59A759F1}"/>
                      </a:ext>
                    </a:extLst>
                  </p:cNvPr>
                  <p:cNvGrpSpPr/>
                  <p:nvPr/>
                </p:nvGrpSpPr>
                <p:grpSpPr>
                  <a:xfrm>
                    <a:off x="7236951" y="1915389"/>
                    <a:ext cx="72303" cy="15884"/>
                    <a:chOff x="7588031" y="2811143"/>
                    <a:chExt cx="1057877" cy="232397"/>
                  </a:xfrm>
                </p:grpSpPr>
                <p:sp>
                  <p:nvSpPr>
                    <p:cNvPr id="323" name="Rechteck: abgerundete Ecken 322">
                      <a:extLst>
                        <a:ext uri="{FF2B5EF4-FFF2-40B4-BE49-F238E27FC236}">
                          <a16:creationId xmlns:a16="http://schemas.microsoft.com/office/drawing/2014/main" id="{DBD37657-D630-4D9C-AE3D-EE8F94A8F528}"/>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4" name="Rechteck: abgerundete Ecken 323">
                      <a:extLst>
                        <a:ext uri="{FF2B5EF4-FFF2-40B4-BE49-F238E27FC236}">
                          <a16:creationId xmlns:a16="http://schemas.microsoft.com/office/drawing/2014/main" id="{4340CD6B-70C8-4DB4-BD51-EC47DD8D243A}"/>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5" name="Rechteck: abgerundete Ecken 324">
                      <a:extLst>
                        <a:ext uri="{FF2B5EF4-FFF2-40B4-BE49-F238E27FC236}">
                          <a16:creationId xmlns:a16="http://schemas.microsoft.com/office/drawing/2014/main" id="{83593F73-49B8-45C6-A978-623298229633}"/>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17" name="Rechteck 316">
                    <a:extLst>
                      <a:ext uri="{FF2B5EF4-FFF2-40B4-BE49-F238E27FC236}">
                        <a16:creationId xmlns:a16="http://schemas.microsoft.com/office/drawing/2014/main" id="{40EEA9FC-7E72-4D5C-99FC-9E9CCC2A9470}"/>
                      </a:ext>
                    </a:extLst>
                  </p:cNvPr>
                  <p:cNvSpPr/>
                  <p:nvPr/>
                </p:nvSpPr>
                <p:spPr bwMode="gray">
                  <a:xfrm>
                    <a:off x="7298326" y="1860276"/>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8" name="Rechteck 317">
                    <a:extLst>
                      <a:ext uri="{FF2B5EF4-FFF2-40B4-BE49-F238E27FC236}">
                        <a16:creationId xmlns:a16="http://schemas.microsoft.com/office/drawing/2014/main" id="{4839D64A-1534-443F-AF18-A457FE413B01}"/>
                      </a:ext>
                    </a:extLst>
                  </p:cNvPr>
                  <p:cNvSpPr/>
                  <p:nvPr/>
                </p:nvSpPr>
                <p:spPr bwMode="gray">
                  <a:xfrm>
                    <a:off x="6945215" y="1860276"/>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9" name="Rechteck 318">
                    <a:extLst>
                      <a:ext uri="{FF2B5EF4-FFF2-40B4-BE49-F238E27FC236}">
                        <a16:creationId xmlns:a16="http://schemas.microsoft.com/office/drawing/2014/main" id="{707F724E-F3CD-427C-A8E2-153B0793B164}"/>
                      </a:ext>
                    </a:extLst>
                  </p:cNvPr>
                  <p:cNvSpPr/>
                  <p:nvPr/>
                </p:nvSpPr>
                <p:spPr bwMode="gray">
                  <a:xfrm>
                    <a:off x="7121771" y="1860276"/>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0" name="Ellipse 319">
                    <a:extLst>
                      <a:ext uri="{FF2B5EF4-FFF2-40B4-BE49-F238E27FC236}">
                        <a16:creationId xmlns:a16="http://schemas.microsoft.com/office/drawing/2014/main" id="{2078068B-2959-4AF4-9EB5-5DDCB787520D}"/>
                      </a:ext>
                    </a:extLst>
                  </p:cNvPr>
                  <p:cNvSpPr/>
                  <p:nvPr/>
                </p:nvSpPr>
                <p:spPr bwMode="gray">
                  <a:xfrm>
                    <a:off x="6963269" y="1878330"/>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1" name="Ellipse 320">
                    <a:extLst>
                      <a:ext uri="{FF2B5EF4-FFF2-40B4-BE49-F238E27FC236}">
                        <a16:creationId xmlns:a16="http://schemas.microsoft.com/office/drawing/2014/main" id="{A6B1D733-DD55-4980-9225-BC3516FD6FCD}"/>
                      </a:ext>
                    </a:extLst>
                  </p:cNvPr>
                  <p:cNvSpPr/>
                  <p:nvPr/>
                </p:nvSpPr>
                <p:spPr bwMode="gray">
                  <a:xfrm>
                    <a:off x="7139825" y="1878330"/>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2" name="Ellipse 321">
                    <a:extLst>
                      <a:ext uri="{FF2B5EF4-FFF2-40B4-BE49-F238E27FC236}">
                        <a16:creationId xmlns:a16="http://schemas.microsoft.com/office/drawing/2014/main" id="{368DEFB0-BBA3-4A2D-9728-435F788FD9B3}"/>
                      </a:ext>
                    </a:extLst>
                  </p:cNvPr>
                  <p:cNvSpPr/>
                  <p:nvPr/>
                </p:nvSpPr>
                <p:spPr bwMode="gray">
                  <a:xfrm>
                    <a:off x="7316380" y="1878330"/>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grpSp>
          <p:nvGrpSpPr>
            <p:cNvPr id="395" name="Gruppieren 394">
              <a:extLst>
                <a:ext uri="{FF2B5EF4-FFF2-40B4-BE49-F238E27FC236}">
                  <a16:creationId xmlns:a16="http://schemas.microsoft.com/office/drawing/2014/main" id="{94508D85-1EA4-4B61-9A0D-B3132F78D87E}"/>
                </a:ext>
              </a:extLst>
            </p:cNvPr>
            <p:cNvGrpSpPr/>
            <p:nvPr/>
          </p:nvGrpSpPr>
          <p:grpSpPr>
            <a:xfrm>
              <a:off x="10591629" y="4571804"/>
              <a:ext cx="1173294" cy="1156717"/>
              <a:chOff x="8645045" y="1396789"/>
              <a:chExt cx="1944948" cy="1917469"/>
            </a:xfrm>
          </p:grpSpPr>
          <p:sp>
            <p:nvSpPr>
              <p:cNvPr id="277" name="Flussdiagramm: Magnetplattenspeicher 276">
                <a:extLst>
                  <a:ext uri="{FF2B5EF4-FFF2-40B4-BE49-F238E27FC236}">
                    <a16:creationId xmlns:a16="http://schemas.microsoft.com/office/drawing/2014/main" id="{FA0F0785-8DE9-46EE-85C4-125AFE9D4320}"/>
                  </a:ext>
                </a:extLst>
              </p:cNvPr>
              <p:cNvSpPr/>
              <p:nvPr/>
            </p:nvSpPr>
            <p:spPr bwMode="gray">
              <a:xfrm>
                <a:off x="9328978" y="2730019"/>
                <a:ext cx="563292" cy="584239"/>
              </a:xfrm>
              <a:prstGeom prst="flowChartMagneticDisk">
                <a:avLst/>
              </a:prstGeom>
              <a:solidFill>
                <a:srgbClr val="798BB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5" name="Flussdiagramm: Magnetplattenspeicher 244">
                <a:extLst>
                  <a:ext uri="{FF2B5EF4-FFF2-40B4-BE49-F238E27FC236}">
                    <a16:creationId xmlns:a16="http://schemas.microsoft.com/office/drawing/2014/main" id="{07DB995A-8D50-4D6E-AF99-35AFBAB1B030}"/>
                  </a:ext>
                </a:extLst>
              </p:cNvPr>
              <p:cNvSpPr/>
              <p:nvPr/>
            </p:nvSpPr>
            <p:spPr bwMode="gray">
              <a:xfrm>
                <a:off x="8645045" y="1964114"/>
                <a:ext cx="563292" cy="584239"/>
              </a:xfrm>
              <a:prstGeom prst="flowChartMagneticDisk">
                <a:avLst/>
              </a:prstGeom>
              <a:solidFill>
                <a:srgbClr val="798BB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33" name="Gerader Verbinder 132">
                <a:extLst>
                  <a:ext uri="{FF2B5EF4-FFF2-40B4-BE49-F238E27FC236}">
                    <a16:creationId xmlns:a16="http://schemas.microsoft.com/office/drawing/2014/main" id="{32A67F7F-8E77-497C-88A4-558EA338FA50}"/>
                  </a:ext>
                </a:extLst>
              </p:cNvPr>
              <p:cNvCxnSpPr>
                <a:cxnSpLocks/>
              </p:cNvCxnSpPr>
              <p:nvPr/>
            </p:nvCxnSpPr>
            <p:spPr>
              <a:xfrm flipH="1">
                <a:off x="9217515" y="1930195"/>
                <a:ext cx="145488" cy="10481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 name="Gerader Verbinder 133">
                <a:extLst>
                  <a:ext uri="{FF2B5EF4-FFF2-40B4-BE49-F238E27FC236}">
                    <a16:creationId xmlns:a16="http://schemas.microsoft.com/office/drawing/2014/main" id="{AC1AFC23-F2D4-4277-A840-514ADE7C013B}"/>
                  </a:ext>
                </a:extLst>
              </p:cNvPr>
              <p:cNvCxnSpPr>
                <a:cxnSpLocks/>
              </p:cNvCxnSpPr>
              <p:nvPr/>
            </p:nvCxnSpPr>
            <p:spPr>
              <a:xfrm flipH="1">
                <a:off x="9865082" y="2800927"/>
                <a:ext cx="125705" cy="13456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7" name="Gerader Verbinder 136">
                <a:extLst>
                  <a:ext uri="{FF2B5EF4-FFF2-40B4-BE49-F238E27FC236}">
                    <a16:creationId xmlns:a16="http://schemas.microsoft.com/office/drawing/2014/main" id="{B27BB68F-FD76-487D-A4E0-48B8CF39AA43}"/>
                  </a:ext>
                </a:extLst>
              </p:cNvPr>
              <p:cNvCxnSpPr>
                <a:cxnSpLocks/>
              </p:cNvCxnSpPr>
              <p:nvPr/>
            </p:nvCxnSpPr>
            <p:spPr>
              <a:xfrm>
                <a:off x="9056221" y="2598913"/>
                <a:ext cx="118660" cy="1401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5" name="Gruppieren 334">
                <a:extLst>
                  <a:ext uri="{FF2B5EF4-FFF2-40B4-BE49-F238E27FC236}">
                    <a16:creationId xmlns:a16="http://schemas.microsoft.com/office/drawing/2014/main" id="{19548C7C-377B-4A65-9907-EBE504E5E105}"/>
                  </a:ext>
                </a:extLst>
              </p:cNvPr>
              <p:cNvGrpSpPr/>
              <p:nvPr/>
            </p:nvGrpSpPr>
            <p:grpSpPr>
              <a:xfrm>
                <a:off x="8687081" y="2270679"/>
                <a:ext cx="479220" cy="126109"/>
                <a:chOff x="8687081" y="2270679"/>
                <a:chExt cx="479220" cy="126109"/>
              </a:xfrm>
              <a:effectLst>
                <a:reflection blurRad="6350" stA="50000" endA="300" endPos="55000" dir="5400000" sy="-100000" algn="bl" rotWithShape="0"/>
              </a:effectLst>
            </p:grpSpPr>
            <p:grpSp>
              <p:nvGrpSpPr>
                <p:cNvPr id="247" name="Gruppieren 246">
                  <a:extLst>
                    <a:ext uri="{FF2B5EF4-FFF2-40B4-BE49-F238E27FC236}">
                      <a16:creationId xmlns:a16="http://schemas.microsoft.com/office/drawing/2014/main" id="{B97B3100-E8D9-4A66-9AAC-6A86DE91C829}"/>
                    </a:ext>
                  </a:extLst>
                </p:cNvPr>
                <p:cNvGrpSpPr/>
                <p:nvPr/>
              </p:nvGrpSpPr>
              <p:grpSpPr>
                <a:xfrm>
                  <a:off x="8802262" y="2325791"/>
                  <a:ext cx="72303" cy="15884"/>
                  <a:chOff x="7588031" y="2811143"/>
                  <a:chExt cx="1057877" cy="232397"/>
                </a:xfrm>
              </p:grpSpPr>
              <p:sp>
                <p:nvSpPr>
                  <p:cNvPr id="258" name="Rechteck: abgerundete Ecken 257">
                    <a:extLst>
                      <a:ext uri="{FF2B5EF4-FFF2-40B4-BE49-F238E27FC236}">
                        <a16:creationId xmlns:a16="http://schemas.microsoft.com/office/drawing/2014/main" id="{4DEB90DB-0B06-4256-8927-C1997E8FB489}"/>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9" name="Rechteck: abgerundete Ecken 258">
                    <a:extLst>
                      <a:ext uri="{FF2B5EF4-FFF2-40B4-BE49-F238E27FC236}">
                        <a16:creationId xmlns:a16="http://schemas.microsoft.com/office/drawing/2014/main" id="{1E8412A2-6790-498C-A1C5-5F01F9A7262F}"/>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0" name="Rechteck: abgerundete Ecken 259">
                    <a:extLst>
                      <a:ext uri="{FF2B5EF4-FFF2-40B4-BE49-F238E27FC236}">
                        <a16:creationId xmlns:a16="http://schemas.microsoft.com/office/drawing/2014/main" id="{2DD69308-419D-47DD-945B-9339E0201497}"/>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48" name="Gruppieren 247">
                  <a:extLst>
                    <a:ext uri="{FF2B5EF4-FFF2-40B4-BE49-F238E27FC236}">
                      <a16:creationId xmlns:a16="http://schemas.microsoft.com/office/drawing/2014/main" id="{3BE00EE6-BBF2-4F51-B3C0-3536D328A996}"/>
                    </a:ext>
                  </a:extLst>
                </p:cNvPr>
                <p:cNvGrpSpPr/>
                <p:nvPr/>
              </p:nvGrpSpPr>
              <p:grpSpPr>
                <a:xfrm>
                  <a:off x="8978817" y="2325791"/>
                  <a:ext cx="72303" cy="15884"/>
                  <a:chOff x="7588031" y="2811143"/>
                  <a:chExt cx="1057877" cy="232397"/>
                </a:xfrm>
              </p:grpSpPr>
              <p:sp>
                <p:nvSpPr>
                  <p:cNvPr id="255" name="Rechteck: abgerundete Ecken 254">
                    <a:extLst>
                      <a:ext uri="{FF2B5EF4-FFF2-40B4-BE49-F238E27FC236}">
                        <a16:creationId xmlns:a16="http://schemas.microsoft.com/office/drawing/2014/main" id="{74FF399F-BB18-40C0-80A7-A480ACC3FD85}"/>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6" name="Rechteck: abgerundete Ecken 255">
                    <a:extLst>
                      <a:ext uri="{FF2B5EF4-FFF2-40B4-BE49-F238E27FC236}">
                        <a16:creationId xmlns:a16="http://schemas.microsoft.com/office/drawing/2014/main" id="{9B5E2176-7B16-481D-A4CB-9156E4A78680}"/>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7" name="Rechteck: abgerundete Ecken 256">
                    <a:extLst>
                      <a:ext uri="{FF2B5EF4-FFF2-40B4-BE49-F238E27FC236}">
                        <a16:creationId xmlns:a16="http://schemas.microsoft.com/office/drawing/2014/main" id="{A98A6E71-AD2C-4CDB-89E3-1E0632A2C133}"/>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49" name="Rechteck 248">
                  <a:extLst>
                    <a:ext uri="{FF2B5EF4-FFF2-40B4-BE49-F238E27FC236}">
                      <a16:creationId xmlns:a16="http://schemas.microsoft.com/office/drawing/2014/main" id="{CB5C3009-6639-4308-8EFB-F234DDF50215}"/>
                    </a:ext>
                  </a:extLst>
                </p:cNvPr>
                <p:cNvSpPr/>
                <p:nvPr/>
              </p:nvSpPr>
              <p:spPr bwMode="gray">
                <a:xfrm>
                  <a:off x="9040192"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0" name="Rechteck 249">
                  <a:extLst>
                    <a:ext uri="{FF2B5EF4-FFF2-40B4-BE49-F238E27FC236}">
                      <a16:creationId xmlns:a16="http://schemas.microsoft.com/office/drawing/2014/main" id="{C3301C32-B6DB-4247-B83F-8CD655BAC0D2}"/>
                    </a:ext>
                  </a:extLst>
                </p:cNvPr>
                <p:cNvSpPr/>
                <p:nvPr/>
              </p:nvSpPr>
              <p:spPr bwMode="gray">
                <a:xfrm>
                  <a:off x="8687081"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1" name="Rechteck 250">
                  <a:extLst>
                    <a:ext uri="{FF2B5EF4-FFF2-40B4-BE49-F238E27FC236}">
                      <a16:creationId xmlns:a16="http://schemas.microsoft.com/office/drawing/2014/main" id="{27969058-A4B5-4258-82A5-6D3F74AB1B97}"/>
                    </a:ext>
                  </a:extLst>
                </p:cNvPr>
                <p:cNvSpPr/>
                <p:nvPr/>
              </p:nvSpPr>
              <p:spPr bwMode="gray">
                <a:xfrm>
                  <a:off x="8863637"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5" name="Gleichschenkliges Dreieck 294">
                  <a:extLst>
                    <a:ext uri="{FF2B5EF4-FFF2-40B4-BE49-F238E27FC236}">
                      <a16:creationId xmlns:a16="http://schemas.microsoft.com/office/drawing/2014/main" id="{AB145D2C-A413-42D1-9EF8-862B6DDDD4B3}"/>
                    </a:ext>
                  </a:extLst>
                </p:cNvPr>
                <p:cNvSpPr/>
                <p:nvPr/>
              </p:nvSpPr>
              <p:spPr bwMode="gray">
                <a:xfrm>
                  <a:off x="8705135"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3" name="Gleichschenkliges Dreieck 332">
                  <a:extLst>
                    <a:ext uri="{FF2B5EF4-FFF2-40B4-BE49-F238E27FC236}">
                      <a16:creationId xmlns:a16="http://schemas.microsoft.com/office/drawing/2014/main" id="{434733B6-9891-42DC-8C72-8B2F4B43DAAE}"/>
                    </a:ext>
                  </a:extLst>
                </p:cNvPr>
                <p:cNvSpPr/>
                <p:nvPr/>
              </p:nvSpPr>
              <p:spPr bwMode="gray">
                <a:xfrm>
                  <a:off x="8881691"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4" name="Gleichschenkliges Dreieck 333">
                  <a:extLst>
                    <a:ext uri="{FF2B5EF4-FFF2-40B4-BE49-F238E27FC236}">
                      <a16:creationId xmlns:a16="http://schemas.microsoft.com/office/drawing/2014/main" id="{7D6A80E6-633A-4601-970F-E230F1D59A60}"/>
                    </a:ext>
                  </a:extLst>
                </p:cNvPr>
                <p:cNvSpPr/>
                <p:nvPr/>
              </p:nvSpPr>
              <p:spPr bwMode="gray">
                <a:xfrm>
                  <a:off x="9058246"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36" name="Gruppieren 335">
                <a:extLst>
                  <a:ext uri="{FF2B5EF4-FFF2-40B4-BE49-F238E27FC236}">
                    <a16:creationId xmlns:a16="http://schemas.microsoft.com/office/drawing/2014/main" id="{9E35E87F-606A-4A48-BA9A-E2019635B452}"/>
                  </a:ext>
                </a:extLst>
              </p:cNvPr>
              <p:cNvGrpSpPr/>
              <p:nvPr/>
            </p:nvGrpSpPr>
            <p:grpSpPr>
              <a:xfrm>
                <a:off x="9371014" y="3036584"/>
                <a:ext cx="479220" cy="126109"/>
                <a:chOff x="8687081" y="2270679"/>
                <a:chExt cx="479220" cy="126109"/>
              </a:xfrm>
              <a:effectLst>
                <a:reflection blurRad="6350" stA="50000" endA="300" endPos="55000" dir="5400000" sy="-100000" algn="bl" rotWithShape="0"/>
              </a:effectLst>
            </p:grpSpPr>
            <p:grpSp>
              <p:nvGrpSpPr>
                <p:cNvPr id="337" name="Gruppieren 336">
                  <a:extLst>
                    <a:ext uri="{FF2B5EF4-FFF2-40B4-BE49-F238E27FC236}">
                      <a16:creationId xmlns:a16="http://schemas.microsoft.com/office/drawing/2014/main" id="{95B938F4-74DC-46F1-A731-27C2A10FE294}"/>
                    </a:ext>
                  </a:extLst>
                </p:cNvPr>
                <p:cNvGrpSpPr/>
                <p:nvPr/>
              </p:nvGrpSpPr>
              <p:grpSpPr>
                <a:xfrm>
                  <a:off x="8802262" y="2325791"/>
                  <a:ext cx="72303" cy="15884"/>
                  <a:chOff x="7588031" y="2811143"/>
                  <a:chExt cx="1057877" cy="232397"/>
                </a:xfrm>
              </p:grpSpPr>
              <p:sp>
                <p:nvSpPr>
                  <p:cNvPr id="348" name="Rechteck: abgerundete Ecken 347">
                    <a:extLst>
                      <a:ext uri="{FF2B5EF4-FFF2-40B4-BE49-F238E27FC236}">
                        <a16:creationId xmlns:a16="http://schemas.microsoft.com/office/drawing/2014/main" id="{6AD8759F-E6EE-4A72-AE0B-EA24ABA53F7A}"/>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9" name="Rechteck: abgerundete Ecken 348">
                    <a:extLst>
                      <a:ext uri="{FF2B5EF4-FFF2-40B4-BE49-F238E27FC236}">
                        <a16:creationId xmlns:a16="http://schemas.microsoft.com/office/drawing/2014/main" id="{5D09DF34-D42F-476C-81B2-2A0A4C2E229B}"/>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0" name="Rechteck: abgerundete Ecken 349">
                    <a:extLst>
                      <a:ext uri="{FF2B5EF4-FFF2-40B4-BE49-F238E27FC236}">
                        <a16:creationId xmlns:a16="http://schemas.microsoft.com/office/drawing/2014/main" id="{DD27196F-EC0E-4553-8F4E-8E89111B2047}"/>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38" name="Gruppieren 337">
                  <a:extLst>
                    <a:ext uri="{FF2B5EF4-FFF2-40B4-BE49-F238E27FC236}">
                      <a16:creationId xmlns:a16="http://schemas.microsoft.com/office/drawing/2014/main" id="{0918434A-5A5C-4F08-915B-09E4989960F1}"/>
                    </a:ext>
                  </a:extLst>
                </p:cNvPr>
                <p:cNvGrpSpPr/>
                <p:nvPr/>
              </p:nvGrpSpPr>
              <p:grpSpPr>
                <a:xfrm>
                  <a:off x="8978817" y="2325791"/>
                  <a:ext cx="72303" cy="15884"/>
                  <a:chOff x="7588031" y="2811143"/>
                  <a:chExt cx="1057877" cy="232397"/>
                </a:xfrm>
              </p:grpSpPr>
              <p:sp>
                <p:nvSpPr>
                  <p:cNvPr id="345" name="Rechteck: abgerundete Ecken 344">
                    <a:extLst>
                      <a:ext uri="{FF2B5EF4-FFF2-40B4-BE49-F238E27FC236}">
                        <a16:creationId xmlns:a16="http://schemas.microsoft.com/office/drawing/2014/main" id="{B89B3027-778E-4897-A444-7BE778D6D067}"/>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6" name="Rechteck: abgerundete Ecken 345">
                    <a:extLst>
                      <a:ext uri="{FF2B5EF4-FFF2-40B4-BE49-F238E27FC236}">
                        <a16:creationId xmlns:a16="http://schemas.microsoft.com/office/drawing/2014/main" id="{70B0AA4F-8BE9-48CE-A1EC-437F44D64C39}"/>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7" name="Rechteck: abgerundete Ecken 346">
                    <a:extLst>
                      <a:ext uri="{FF2B5EF4-FFF2-40B4-BE49-F238E27FC236}">
                        <a16:creationId xmlns:a16="http://schemas.microsoft.com/office/drawing/2014/main" id="{313BEDBC-51B9-4ED9-9265-D55514CBB60C}"/>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39" name="Rechteck 338">
                  <a:extLst>
                    <a:ext uri="{FF2B5EF4-FFF2-40B4-BE49-F238E27FC236}">
                      <a16:creationId xmlns:a16="http://schemas.microsoft.com/office/drawing/2014/main" id="{266E83A2-F805-41C8-9CFC-5909AFF287C1}"/>
                    </a:ext>
                  </a:extLst>
                </p:cNvPr>
                <p:cNvSpPr/>
                <p:nvPr/>
              </p:nvSpPr>
              <p:spPr bwMode="gray">
                <a:xfrm>
                  <a:off x="9040192"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0" name="Rechteck 339">
                  <a:extLst>
                    <a:ext uri="{FF2B5EF4-FFF2-40B4-BE49-F238E27FC236}">
                      <a16:creationId xmlns:a16="http://schemas.microsoft.com/office/drawing/2014/main" id="{8FAF29C8-41C4-46CE-A4F6-3FB1F66BFD96}"/>
                    </a:ext>
                  </a:extLst>
                </p:cNvPr>
                <p:cNvSpPr/>
                <p:nvPr/>
              </p:nvSpPr>
              <p:spPr bwMode="gray">
                <a:xfrm>
                  <a:off x="8687081"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1" name="Rechteck 340">
                  <a:extLst>
                    <a:ext uri="{FF2B5EF4-FFF2-40B4-BE49-F238E27FC236}">
                      <a16:creationId xmlns:a16="http://schemas.microsoft.com/office/drawing/2014/main" id="{27003D9C-4123-4544-87A6-022125182FC8}"/>
                    </a:ext>
                  </a:extLst>
                </p:cNvPr>
                <p:cNvSpPr/>
                <p:nvPr/>
              </p:nvSpPr>
              <p:spPr bwMode="gray">
                <a:xfrm>
                  <a:off x="8863637"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2" name="Gleichschenkliges Dreieck 341">
                  <a:extLst>
                    <a:ext uri="{FF2B5EF4-FFF2-40B4-BE49-F238E27FC236}">
                      <a16:creationId xmlns:a16="http://schemas.microsoft.com/office/drawing/2014/main" id="{2B71B16B-86DA-4DB5-946B-87FDC0FC216B}"/>
                    </a:ext>
                  </a:extLst>
                </p:cNvPr>
                <p:cNvSpPr/>
                <p:nvPr/>
              </p:nvSpPr>
              <p:spPr bwMode="gray">
                <a:xfrm>
                  <a:off x="8705135"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3" name="Gleichschenkliges Dreieck 342">
                  <a:extLst>
                    <a:ext uri="{FF2B5EF4-FFF2-40B4-BE49-F238E27FC236}">
                      <a16:creationId xmlns:a16="http://schemas.microsoft.com/office/drawing/2014/main" id="{0A3D1882-8DC9-4570-A98B-5F68CBFBE804}"/>
                    </a:ext>
                  </a:extLst>
                </p:cNvPr>
                <p:cNvSpPr/>
                <p:nvPr/>
              </p:nvSpPr>
              <p:spPr bwMode="gray">
                <a:xfrm>
                  <a:off x="8881691"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4" name="Gleichschenkliges Dreieck 343">
                  <a:extLst>
                    <a:ext uri="{FF2B5EF4-FFF2-40B4-BE49-F238E27FC236}">
                      <a16:creationId xmlns:a16="http://schemas.microsoft.com/office/drawing/2014/main" id="{F426B606-7E3A-46B0-BADC-0E1FFE4BDD51}"/>
                    </a:ext>
                  </a:extLst>
                </p:cNvPr>
                <p:cNvSpPr/>
                <p:nvPr/>
              </p:nvSpPr>
              <p:spPr bwMode="gray">
                <a:xfrm>
                  <a:off x="9058246"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81" name="Gruppieren 380">
                <a:extLst>
                  <a:ext uri="{FF2B5EF4-FFF2-40B4-BE49-F238E27FC236}">
                    <a16:creationId xmlns:a16="http://schemas.microsoft.com/office/drawing/2014/main" id="{264A4A6A-4E1D-4EE8-B212-AC4587002645}"/>
                  </a:ext>
                </a:extLst>
              </p:cNvPr>
              <p:cNvGrpSpPr/>
              <p:nvPr/>
            </p:nvGrpSpPr>
            <p:grpSpPr>
              <a:xfrm>
                <a:off x="9491931" y="1396789"/>
                <a:ext cx="563292" cy="584239"/>
                <a:chOff x="10096637" y="1192033"/>
                <a:chExt cx="563292" cy="584239"/>
              </a:xfrm>
            </p:grpSpPr>
            <p:sp>
              <p:nvSpPr>
                <p:cNvPr id="215" name="Flussdiagramm: Magnetplattenspeicher 214">
                  <a:extLst>
                    <a:ext uri="{FF2B5EF4-FFF2-40B4-BE49-F238E27FC236}">
                      <a16:creationId xmlns:a16="http://schemas.microsoft.com/office/drawing/2014/main" id="{D52521B7-35A0-45F8-98A3-CE6CDF1037DC}"/>
                    </a:ext>
                  </a:extLst>
                </p:cNvPr>
                <p:cNvSpPr/>
                <p:nvPr/>
              </p:nvSpPr>
              <p:spPr bwMode="gray">
                <a:xfrm>
                  <a:off x="10096637" y="1192033"/>
                  <a:ext cx="563292" cy="584239"/>
                </a:xfrm>
                <a:prstGeom prst="flowChartMagneticDisk">
                  <a:avLst/>
                </a:prstGeom>
                <a:solidFill>
                  <a:srgbClr val="798BB3"/>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51" name="Gruppieren 350">
                  <a:extLst>
                    <a:ext uri="{FF2B5EF4-FFF2-40B4-BE49-F238E27FC236}">
                      <a16:creationId xmlns:a16="http://schemas.microsoft.com/office/drawing/2014/main" id="{23EED234-03E7-4022-8CD7-56B9F65C1467}"/>
                    </a:ext>
                  </a:extLst>
                </p:cNvPr>
                <p:cNvGrpSpPr/>
                <p:nvPr/>
              </p:nvGrpSpPr>
              <p:grpSpPr>
                <a:xfrm>
                  <a:off x="10138673" y="1498598"/>
                  <a:ext cx="479220" cy="126109"/>
                  <a:chOff x="8687081" y="2270679"/>
                  <a:chExt cx="479220" cy="126109"/>
                </a:xfrm>
                <a:effectLst>
                  <a:reflection blurRad="6350" stA="50000" endA="300" endPos="55000" dir="5400000" sy="-100000" algn="bl" rotWithShape="0"/>
                </a:effectLst>
              </p:grpSpPr>
              <p:grpSp>
                <p:nvGrpSpPr>
                  <p:cNvPr id="352" name="Gruppieren 351">
                    <a:extLst>
                      <a:ext uri="{FF2B5EF4-FFF2-40B4-BE49-F238E27FC236}">
                        <a16:creationId xmlns:a16="http://schemas.microsoft.com/office/drawing/2014/main" id="{FE9B15E9-F469-40CE-9807-93B92AFC691B}"/>
                      </a:ext>
                    </a:extLst>
                  </p:cNvPr>
                  <p:cNvGrpSpPr/>
                  <p:nvPr/>
                </p:nvGrpSpPr>
                <p:grpSpPr>
                  <a:xfrm>
                    <a:off x="8802262" y="2325791"/>
                    <a:ext cx="72303" cy="15884"/>
                    <a:chOff x="7588031" y="2811143"/>
                    <a:chExt cx="1057877" cy="232397"/>
                  </a:xfrm>
                </p:grpSpPr>
                <p:sp>
                  <p:nvSpPr>
                    <p:cNvPr id="363" name="Rechteck: abgerundete Ecken 362">
                      <a:extLst>
                        <a:ext uri="{FF2B5EF4-FFF2-40B4-BE49-F238E27FC236}">
                          <a16:creationId xmlns:a16="http://schemas.microsoft.com/office/drawing/2014/main" id="{52DD9405-01E2-4957-AE9D-30B71CEC5924}"/>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4" name="Rechteck: abgerundete Ecken 363">
                      <a:extLst>
                        <a:ext uri="{FF2B5EF4-FFF2-40B4-BE49-F238E27FC236}">
                          <a16:creationId xmlns:a16="http://schemas.microsoft.com/office/drawing/2014/main" id="{308623AA-BB43-49E7-9FA0-796BE1296321}"/>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5" name="Rechteck: abgerundete Ecken 364">
                      <a:extLst>
                        <a:ext uri="{FF2B5EF4-FFF2-40B4-BE49-F238E27FC236}">
                          <a16:creationId xmlns:a16="http://schemas.microsoft.com/office/drawing/2014/main" id="{A5D1BED7-1832-4854-AE7D-D8D24DEC21B5}"/>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53" name="Gruppieren 352">
                    <a:extLst>
                      <a:ext uri="{FF2B5EF4-FFF2-40B4-BE49-F238E27FC236}">
                        <a16:creationId xmlns:a16="http://schemas.microsoft.com/office/drawing/2014/main" id="{47BF90CF-6970-4D07-B4ED-F4813C6CCF2F}"/>
                      </a:ext>
                    </a:extLst>
                  </p:cNvPr>
                  <p:cNvGrpSpPr/>
                  <p:nvPr/>
                </p:nvGrpSpPr>
                <p:grpSpPr>
                  <a:xfrm>
                    <a:off x="8978817" y="2325791"/>
                    <a:ext cx="72303" cy="15884"/>
                    <a:chOff x="7588031" y="2811143"/>
                    <a:chExt cx="1057877" cy="232397"/>
                  </a:xfrm>
                </p:grpSpPr>
                <p:sp>
                  <p:nvSpPr>
                    <p:cNvPr id="360" name="Rechteck: abgerundete Ecken 359">
                      <a:extLst>
                        <a:ext uri="{FF2B5EF4-FFF2-40B4-BE49-F238E27FC236}">
                          <a16:creationId xmlns:a16="http://schemas.microsoft.com/office/drawing/2014/main" id="{8FF985A1-4924-4271-9722-85EB335F0F26}"/>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1" name="Rechteck: abgerundete Ecken 360">
                      <a:extLst>
                        <a:ext uri="{FF2B5EF4-FFF2-40B4-BE49-F238E27FC236}">
                          <a16:creationId xmlns:a16="http://schemas.microsoft.com/office/drawing/2014/main" id="{188E578D-BC81-4977-8CC5-836523A77729}"/>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2" name="Rechteck: abgerundete Ecken 361">
                      <a:extLst>
                        <a:ext uri="{FF2B5EF4-FFF2-40B4-BE49-F238E27FC236}">
                          <a16:creationId xmlns:a16="http://schemas.microsoft.com/office/drawing/2014/main" id="{9D264FDA-F518-4263-9E7F-0283745E4BC6}"/>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54" name="Rechteck 353">
                    <a:extLst>
                      <a:ext uri="{FF2B5EF4-FFF2-40B4-BE49-F238E27FC236}">
                        <a16:creationId xmlns:a16="http://schemas.microsoft.com/office/drawing/2014/main" id="{8453812B-8E22-4B7F-88CF-698AE9C5C9CB}"/>
                      </a:ext>
                    </a:extLst>
                  </p:cNvPr>
                  <p:cNvSpPr/>
                  <p:nvPr/>
                </p:nvSpPr>
                <p:spPr bwMode="gray">
                  <a:xfrm>
                    <a:off x="9040192"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5" name="Rechteck 354">
                    <a:extLst>
                      <a:ext uri="{FF2B5EF4-FFF2-40B4-BE49-F238E27FC236}">
                        <a16:creationId xmlns:a16="http://schemas.microsoft.com/office/drawing/2014/main" id="{DD8905FF-2E6E-4228-87BA-001B5E4947A7}"/>
                      </a:ext>
                    </a:extLst>
                  </p:cNvPr>
                  <p:cNvSpPr/>
                  <p:nvPr/>
                </p:nvSpPr>
                <p:spPr bwMode="gray">
                  <a:xfrm>
                    <a:off x="8687081"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6" name="Rechteck 355">
                    <a:extLst>
                      <a:ext uri="{FF2B5EF4-FFF2-40B4-BE49-F238E27FC236}">
                        <a16:creationId xmlns:a16="http://schemas.microsoft.com/office/drawing/2014/main" id="{D30A6F0B-9A21-4233-9538-94DDD9EAC7B1}"/>
                      </a:ext>
                    </a:extLst>
                  </p:cNvPr>
                  <p:cNvSpPr/>
                  <p:nvPr/>
                </p:nvSpPr>
                <p:spPr bwMode="gray">
                  <a:xfrm>
                    <a:off x="8863637"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7" name="Gleichschenkliges Dreieck 356">
                    <a:extLst>
                      <a:ext uri="{FF2B5EF4-FFF2-40B4-BE49-F238E27FC236}">
                        <a16:creationId xmlns:a16="http://schemas.microsoft.com/office/drawing/2014/main" id="{04D367D0-2D72-4938-9A1C-0C0AAC413368}"/>
                      </a:ext>
                    </a:extLst>
                  </p:cNvPr>
                  <p:cNvSpPr/>
                  <p:nvPr/>
                </p:nvSpPr>
                <p:spPr bwMode="gray">
                  <a:xfrm>
                    <a:off x="8705135"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8" name="Gleichschenkliges Dreieck 357">
                    <a:extLst>
                      <a:ext uri="{FF2B5EF4-FFF2-40B4-BE49-F238E27FC236}">
                        <a16:creationId xmlns:a16="http://schemas.microsoft.com/office/drawing/2014/main" id="{05D6D6B9-2C21-4FB4-8531-EC8D4208B211}"/>
                      </a:ext>
                    </a:extLst>
                  </p:cNvPr>
                  <p:cNvSpPr/>
                  <p:nvPr/>
                </p:nvSpPr>
                <p:spPr bwMode="gray">
                  <a:xfrm>
                    <a:off x="8881691"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9" name="Gleichschenkliges Dreieck 358">
                    <a:extLst>
                      <a:ext uri="{FF2B5EF4-FFF2-40B4-BE49-F238E27FC236}">
                        <a16:creationId xmlns:a16="http://schemas.microsoft.com/office/drawing/2014/main" id="{D1943C71-8A2F-4639-8BCC-F9752D81B816}"/>
                      </a:ext>
                    </a:extLst>
                  </p:cNvPr>
                  <p:cNvSpPr/>
                  <p:nvPr/>
                </p:nvSpPr>
                <p:spPr bwMode="gray">
                  <a:xfrm>
                    <a:off x="9058246"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382" name="Gruppieren 381">
                <a:extLst>
                  <a:ext uri="{FF2B5EF4-FFF2-40B4-BE49-F238E27FC236}">
                    <a16:creationId xmlns:a16="http://schemas.microsoft.com/office/drawing/2014/main" id="{9AB4A1C0-5BD0-4DA3-82C5-6AEE2C1B18D8}"/>
                  </a:ext>
                </a:extLst>
              </p:cNvPr>
              <p:cNvGrpSpPr/>
              <p:nvPr/>
            </p:nvGrpSpPr>
            <p:grpSpPr>
              <a:xfrm>
                <a:off x="10026701" y="2184296"/>
                <a:ext cx="563292" cy="584239"/>
                <a:chOff x="10834050" y="2145780"/>
                <a:chExt cx="563292" cy="584239"/>
              </a:xfrm>
            </p:grpSpPr>
            <p:sp>
              <p:nvSpPr>
                <p:cNvPr id="199" name="Flussdiagramm: Magnetplattenspeicher 198">
                  <a:extLst>
                    <a:ext uri="{FF2B5EF4-FFF2-40B4-BE49-F238E27FC236}">
                      <a16:creationId xmlns:a16="http://schemas.microsoft.com/office/drawing/2014/main" id="{2921030D-1867-4AB1-8652-FD6164B60E95}"/>
                    </a:ext>
                  </a:extLst>
                </p:cNvPr>
                <p:cNvSpPr/>
                <p:nvPr/>
              </p:nvSpPr>
              <p:spPr bwMode="gray">
                <a:xfrm>
                  <a:off x="10834050" y="2145780"/>
                  <a:ext cx="563292" cy="584239"/>
                </a:xfrm>
                <a:prstGeom prst="flowChartMagneticDisk">
                  <a:avLst/>
                </a:prstGeom>
                <a:solidFill>
                  <a:srgbClr val="798BB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66" name="Gruppieren 365">
                  <a:extLst>
                    <a:ext uri="{FF2B5EF4-FFF2-40B4-BE49-F238E27FC236}">
                      <a16:creationId xmlns:a16="http://schemas.microsoft.com/office/drawing/2014/main" id="{404A238A-A271-44CA-BAA7-F7E8A2CB57E0}"/>
                    </a:ext>
                  </a:extLst>
                </p:cNvPr>
                <p:cNvGrpSpPr/>
                <p:nvPr/>
              </p:nvGrpSpPr>
              <p:grpSpPr>
                <a:xfrm>
                  <a:off x="10876086" y="2452345"/>
                  <a:ext cx="479220" cy="126109"/>
                  <a:chOff x="8687081" y="2270679"/>
                  <a:chExt cx="479220" cy="126109"/>
                </a:xfrm>
                <a:effectLst>
                  <a:reflection blurRad="6350" stA="50000" endA="300" endPos="55000" dir="5400000" sy="-100000" algn="bl" rotWithShape="0"/>
                </a:effectLst>
              </p:grpSpPr>
              <p:grpSp>
                <p:nvGrpSpPr>
                  <p:cNvPr id="367" name="Gruppieren 366">
                    <a:extLst>
                      <a:ext uri="{FF2B5EF4-FFF2-40B4-BE49-F238E27FC236}">
                        <a16:creationId xmlns:a16="http://schemas.microsoft.com/office/drawing/2014/main" id="{3D2FA7BA-1979-4583-8DAF-202A424CD902}"/>
                      </a:ext>
                    </a:extLst>
                  </p:cNvPr>
                  <p:cNvGrpSpPr/>
                  <p:nvPr/>
                </p:nvGrpSpPr>
                <p:grpSpPr>
                  <a:xfrm>
                    <a:off x="8802262" y="2325791"/>
                    <a:ext cx="72303" cy="15884"/>
                    <a:chOff x="7588031" y="2811143"/>
                    <a:chExt cx="1057877" cy="232397"/>
                  </a:xfrm>
                </p:grpSpPr>
                <p:sp>
                  <p:nvSpPr>
                    <p:cNvPr id="378" name="Rechteck: abgerundete Ecken 377">
                      <a:extLst>
                        <a:ext uri="{FF2B5EF4-FFF2-40B4-BE49-F238E27FC236}">
                          <a16:creationId xmlns:a16="http://schemas.microsoft.com/office/drawing/2014/main" id="{E68D6ED3-1D1C-49C9-BC4E-70358C801F62}"/>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9" name="Rechteck: abgerundete Ecken 378">
                      <a:extLst>
                        <a:ext uri="{FF2B5EF4-FFF2-40B4-BE49-F238E27FC236}">
                          <a16:creationId xmlns:a16="http://schemas.microsoft.com/office/drawing/2014/main" id="{8F9EF399-D0D8-48B1-A4BF-9CD34D0AAD6B}"/>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0" name="Rechteck: abgerundete Ecken 379">
                      <a:extLst>
                        <a:ext uri="{FF2B5EF4-FFF2-40B4-BE49-F238E27FC236}">
                          <a16:creationId xmlns:a16="http://schemas.microsoft.com/office/drawing/2014/main" id="{2B915216-8558-481D-ABC2-136259A4283C}"/>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68" name="Gruppieren 367">
                    <a:extLst>
                      <a:ext uri="{FF2B5EF4-FFF2-40B4-BE49-F238E27FC236}">
                        <a16:creationId xmlns:a16="http://schemas.microsoft.com/office/drawing/2014/main" id="{41B665F2-50EF-4FD7-A0E0-E1607DB800E6}"/>
                      </a:ext>
                    </a:extLst>
                  </p:cNvPr>
                  <p:cNvGrpSpPr/>
                  <p:nvPr/>
                </p:nvGrpSpPr>
                <p:grpSpPr>
                  <a:xfrm>
                    <a:off x="8978817" y="2325791"/>
                    <a:ext cx="72303" cy="15884"/>
                    <a:chOff x="7588031" y="2811143"/>
                    <a:chExt cx="1057877" cy="232397"/>
                  </a:xfrm>
                </p:grpSpPr>
                <p:sp>
                  <p:nvSpPr>
                    <p:cNvPr id="375" name="Rechteck: abgerundete Ecken 374">
                      <a:extLst>
                        <a:ext uri="{FF2B5EF4-FFF2-40B4-BE49-F238E27FC236}">
                          <a16:creationId xmlns:a16="http://schemas.microsoft.com/office/drawing/2014/main" id="{6E95D1D8-0FB2-446D-9868-F77603DD22B3}"/>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6" name="Rechteck: abgerundete Ecken 375">
                      <a:extLst>
                        <a:ext uri="{FF2B5EF4-FFF2-40B4-BE49-F238E27FC236}">
                          <a16:creationId xmlns:a16="http://schemas.microsoft.com/office/drawing/2014/main" id="{E19483DF-51EF-413B-865C-E5AED36D3207}"/>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7" name="Rechteck: abgerundete Ecken 376">
                      <a:extLst>
                        <a:ext uri="{FF2B5EF4-FFF2-40B4-BE49-F238E27FC236}">
                          <a16:creationId xmlns:a16="http://schemas.microsoft.com/office/drawing/2014/main" id="{6B1B6F03-0C9E-4031-AC12-4A17E54E45EE}"/>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69" name="Rechteck 368">
                    <a:extLst>
                      <a:ext uri="{FF2B5EF4-FFF2-40B4-BE49-F238E27FC236}">
                        <a16:creationId xmlns:a16="http://schemas.microsoft.com/office/drawing/2014/main" id="{22DC32FE-90B8-4214-8F48-8E97949487FD}"/>
                      </a:ext>
                    </a:extLst>
                  </p:cNvPr>
                  <p:cNvSpPr/>
                  <p:nvPr/>
                </p:nvSpPr>
                <p:spPr bwMode="gray">
                  <a:xfrm>
                    <a:off x="9040192"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0" name="Rechteck 369">
                    <a:extLst>
                      <a:ext uri="{FF2B5EF4-FFF2-40B4-BE49-F238E27FC236}">
                        <a16:creationId xmlns:a16="http://schemas.microsoft.com/office/drawing/2014/main" id="{94E5982C-9842-453A-9D89-32ACDBC6D87C}"/>
                      </a:ext>
                    </a:extLst>
                  </p:cNvPr>
                  <p:cNvSpPr/>
                  <p:nvPr/>
                </p:nvSpPr>
                <p:spPr bwMode="gray">
                  <a:xfrm>
                    <a:off x="8687081"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1" name="Rechteck 370">
                    <a:extLst>
                      <a:ext uri="{FF2B5EF4-FFF2-40B4-BE49-F238E27FC236}">
                        <a16:creationId xmlns:a16="http://schemas.microsoft.com/office/drawing/2014/main" id="{14D9751D-B77E-4EF5-9352-C009BCAD7EB2}"/>
                      </a:ext>
                    </a:extLst>
                  </p:cNvPr>
                  <p:cNvSpPr/>
                  <p:nvPr/>
                </p:nvSpPr>
                <p:spPr bwMode="gray">
                  <a:xfrm>
                    <a:off x="8863637"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2" name="Gleichschenkliges Dreieck 371">
                    <a:extLst>
                      <a:ext uri="{FF2B5EF4-FFF2-40B4-BE49-F238E27FC236}">
                        <a16:creationId xmlns:a16="http://schemas.microsoft.com/office/drawing/2014/main" id="{AE16734D-EEF7-45F4-B1C4-4D0C22134643}"/>
                      </a:ext>
                    </a:extLst>
                  </p:cNvPr>
                  <p:cNvSpPr/>
                  <p:nvPr/>
                </p:nvSpPr>
                <p:spPr bwMode="gray">
                  <a:xfrm>
                    <a:off x="8705135"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3" name="Gleichschenkliges Dreieck 372">
                    <a:extLst>
                      <a:ext uri="{FF2B5EF4-FFF2-40B4-BE49-F238E27FC236}">
                        <a16:creationId xmlns:a16="http://schemas.microsoft.com/office/drawing/2014/main" id="{96845D77-F287-4DCA-961D-BD74C65F8368}"/>
                      </a:ext>
                    </a:extLst>
                  </p:cNvPr>
                  <p:cNvSpPr/>
                  <p:nvPr/>
                </p:nvSpPr>
                <p:spPr bwMode="gray">
                  <a:xfrm>
                    <a:off x="8881691"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4" name="Gleichschenkliges Dreieck 373">
                    <a:extLst>
                      <a:ext uri="{FF2B5EF4-FFF2-40B4-BE49-F238E27FC236}">
                        <a16:creationId xmlns:a16="http://schemas.microsoft.com/office/drawing/2014/main" id="{AA42455F-17DC-4C2D-8057-82B7B8261CB2}"/>
                      </a:ext>
                    </a:extLst>
                  </p:cNvPr>
                  <p:cNvSpPr/>
                  <p:nvPr/>
                </p:nvSpPr>
                <p:spPr bwMode="gray">
                  <a:xfrm>
                    <a:off x="9058246"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cxnSp>
            <p:nvCxnSpPr>
              <p:cNvPr id="386" name="Gerader Verbinder 385">
                <a:extLst>
                  <a:ext uri="{FF2B5EF4-FFF2-40B4-BE49-F238E27FC236}">
                    <a16:creationId xmlns:a16="http://schemas.microsoft.com/office/drawing/2014/main" id="{92C05F56-7218-4019-9F5F-548ED5EA8AF7}"/>
                  </a:ext>
                </a:extLst>
              </p:cNvPr>
              <p:cNvCxnSpPr>
                <a:cxnSpLocks/>
              </p:cNvCxnSpPr>
              <p:nvPr/>
            </p:nvCxnSpPr>
            <p:spPr>
              <a:xfrm>
                <a:off x="9876028" y="1960512"/>
                <a:ext cx="148424" cy="1598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9" name="Gerader Verbinder 388">
                <a:extLst>
                  <a:ext uri="{FF2B5EF4-FFF2-40B4-BE49-F238E27FC236}">
                    <a16:creationId xmlns:a16="http://schemas.microsoft.com/office/drawing/2014/main" id="{7ADD0410-7432-45A0-992E-EFB87F5896A1}"/>
                  </a:ext>
                </a:extLst>
              </p:cNvPr>
              <p:cNvCxnSpPr>
                <a:cxnSpLocks/>
              </p:cNvCxnSpPr>
              <p:nvPr/>
            </p:nvCxnSpPr>
            <p:spPr>
              <a:xfrm>
                <a:off x="9164118" y="2326764"/>
                <a:ext cx="706706" cy="14953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2" name="Gerader Verbinder 391">
                <a:extLst>
                  <a:ext uri="{FF2B5EF4-FFF2-40B4-BE49-F238E27FC236}">
                    <a16:creationId xmlns:a16="http://schemas.microsoft.com/office/drawing/2014/main" id="{299C6427-3A90-4379-BAB9-4947C8C12837}"/>
                  </a:ext>
                </a:extLst>
              </p:cNvPr>
              <p:cNvCxnSpPr>
                <a:cxnSpLocks/>
              </p:cNvCxnSpPr>
              <p:nvPr/>
            </p:nvCxnSpPr>
            <p:spPr>
              <a:xfrm flipV="1">
                <a:off x="9574593" y="2019058"/>
                <a:ext cx="55793" cy="64692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439" name="Gruppieren 438">
              <a:extLst>
                <a:ext uri="{FF2B5EF4-FFF2-40B4-BE49-F238E27FC236}">
                  <a16:creationId xmlns:a16="http://schemas.microsoft.com/office/drawing/2014/main" id="{38069B6A-E3C4-461F-9056-D6079C10295F}"/>
                </a:ext>
              </a:extLst>
            </p:cNvPr>
            <p:cNvGrpSpPr/>
            <p:nvPr/>
          </p:nvGrpSpPr>
          <p:grpSpPr>
            <a:xfrm>
              <a:off x="9720441" y="5588258"/>
              <a:ext cx="1044464" cy="781935"/>
              <a:chOff x="10164820" y="1206478"/>
              <a:chExt cx="1731388" cy="1296199"/>
            </a:xfrm>
          </p:grpSpPr>
          <p:cxnSp>
            <p:nvCxnSpPr>
              <p:cNvPr id="144" name="Gerader Verbinder 143">
                <a:extLst>
                  <a:ext uri="{FF2B5EF4-FFF2-40B4-BE49-F238E27FC236}">
                    <a16:creationId xmlns:a16="http://schemas.microsoft.com/office/drawing/2014/main" id="{4456B7FB-BDEC-4ADC-86CF-E001DA24A0EC}"/>
                  </a:ext>
                </a:extLst>
              </p:cNvPr>
              <p:cNvCxnSpPr>
                <a:cxnSpLocks/>
              </p:cNvCxnSpPr>
              <p:nvPr/>
            </p:nvCxnSpPr>
            <p:spPr>
              <a:xfrm flipH="1" flipV="1">
                <a:off x="10783603" y="1494817"/>
                <a:ext cx="444323" cy="174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5" name="Gerader Verbinder 144">
                <a:extLst>
                  <a:ext uri="{FF2B5EF4-FFF2-40B4-BE49-F238E27FC236}">
                    <a16:creationId xmlns:a16="http://schemas.microsoft.com/office/drawing/2014/main" id="{5F3E7608-4EE3-4EBB-87E5-EADE0D6709D4}"/>
                  </a:ext>
                </a:extLst>
              </p:cNvPr>
              <p:cNvCxnSpPr>
                <a:cxnSpLocks/>
              </p:cNvCxnSpPr>
              <p:nvPr/>
            </p:nvCxnSpPr>
            <p:spPr>
              <a:xfrm flipH="1">
                <a:off x="11353124" y="1834425"/>
                <a:ext cx="168489" cy="2628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01" name="Gruppieren 400">
                <a:extLst>
                  <a:ext uri="{FF2B5EF4-FFF2-40B4-BE49-F238E27FC236}">
                    <a16:creationId xmlns:a16="http://schemas.microsoft.com/office/drawing/2014/main" id="{4F373DF2-7044-4F77-99A9-C25B40C9BA4C}"/>
                  </a:ext>
                </a:extLst>
              </p:cNvPr>
              <p:cNvGrpSpPr/>
              <p:nvPr/>
            </p:nvGrpSpPr>
            <p:grpSpPr>
              <a:xfrm>
                <a:off x="11332916" y="1206478"/>
                <a:ext cx="563292" cy="584239"/>
                <a:chOff x="11332916" y="1206478"/>
                <a:chExt cx="563292" cy="584239"/>
              </a:xfrm>
            </p:grpSpPr>
            <p:sp>
              <p:nvSpPr>
                <p:cNvPr id="167" name="Flussdiagramm: Magnetplattenspeicher 166">
                  <a:extLst>
                    <a:ext uri="{FF2B5EF4-FFF2-40B4-BE49-F238E27FC236}">
                      <a16:creationId xmlns:a16="http://schemas.microsoft.com/office/drawing/2014/main" id="{BAD68181-4E6F-41C8-BC80-DAD903187479}"/>
                    </a:ext>
                  </a:extLst>
                </p:cNvPr>
                <p:cNvSpPr/>
                <p:nvPr/>
              </p:nvSpPr>
              <p:spPr bwMode="gray">
                <a:xfrm>
                  <a:off x="11332916" y="1206478"/>
                  <a:ext cx="563292" cy="584239"/>
                </a:xfrm>
                <a:prstGeom prst="flowChartMagneticDisk">
                  <a:avLst/>
                </a:prstGeom>
                <a:solidFill>
                  <a:srgbClr val="798BB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99" name="Gruppieren 398">
                  <a:extLst>
                    <a:ext uri="{FF2B5EF4-FFF2-40B4-BE49-F238E27FC236}">
                      <a16:creationId xmlns:a16="http://schemas.microsoft.com/office/drawing/2014/main" id="{89F27169-53E4-4AA7-87E1-F78A7496A5EA}"/>
                    </a:ext>
                  </a:extLst>
                </p:cNvPr>
                <p:cNvGrpSpPr/>
                <p:nvPr/>
              </p:nvGrpSpPr>
              <p:grpSpPr>
                <a:xfrm>
                  <a:off x="11374952" y="1513043"/>
                  <a:ext cx="479220" cy="126109"/>
                  <a:chOff x="11374952" y="1513043"/>
                  <a:chExt cx="479220" cy="126109"/>
                </a:xfrm>
                <a:effectLst>
                  <a:reflection blurRad="6350" stA="50000" endA="300" endPos="55000" dir="5400000" sy="-100000" algn="bl" rotWithShape="0"/>
                </a:effectLst>
              </p:grpSpPr>
              <p:grpSp>
                <p:nvGrpSpPr>
                  <p:cNvPr id="169" name="Gruppieren 168">
                    <a:extLst>
                      <a:ext uri="{FF2B5EF4-FFF2-40B4-BE49-F238E27FC236}">
                        <a16:creationId xmlns:a16="http://schemas.microsoft.com/office/drawing/2014/main" id="{6FF16488-4EB2-41FB-B8FE-E9637D8374D6}"/>
                      </a:ext>
                    </a:extLst>
                  </p:cNvPr>
                  <p:cNvGrpSpPr/>
                  <p:nvPr/>
                </p:nvGrpSpPr>
                <p:grpSpPr>
                  <a:xfrm>
                    <a:off x="11490133" y="1568156"/>
                    <a:ext cx="72303" cy="15884"/>
                    <a:chOff x="7588031" y="2811143"/>
                    <a:chExt cx="1057877" cy="232397"/>
                  </a:xfrm>
                </p:grpSpPr>
                <p:sp>
                  <p:nvSpPr>
                    <p:cNvPr id="180" name="Rechteck: abgerundete Ecken 179">
                      <a:extLst>
                        <a:ext uri="{FF2B5EF4-FFF2-40B4-BE49-F238E27FC236}">
                          <a16:creationId xmlns:a16="http://schemas.microsoft.com/office/drawing/2014/main" id="{7FAE04D8-3514-408E-A892-BA8D5D8C4346}"/>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1" name="Rechteck: abgerundete Ecken 180">
                      <a:extLst>
                        <a:ext uri="{FF2B5EF4-FFF2-40B4-BE49-F238E27FC236}">
                          <a16:creationId xmlns:a16="http://schemas.microsoft.com/office/drawing/2014/main" id="{29EFA689-BCD6-4123-AF29-39B469E666DE}"/>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2" name="Rechteck: abgerundete Ecken 181">
                      <a:extLst>
                        <a:ext uri="{FF2B5EF4-FFF2-40B4-BE49-F238E27FC236}">
                          <a16:creationId xmlns:a16="http://schemas.microsoft.com/office/drawing/2014/main" id="{54BB6EE3-2383-46BC-AADD-C556243CE40C}"/>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70" name="Gruppieren 169">
                    <a:extLst>
                      <a:ext uri="{FF2B5EF4-FFF2-40B4-BE49-F238E27FC236}">
                        <a16:creationId xmlns:a16="http://schemas.microsoft.com/office/drawing/2014/main" id="{B4F1150E-B456-4FF7-8578-EB57E807ACCC}"/>
                      </a:ext>
                    </a:extLst>
                  </p:cNvPr>
                  <p:cNvGrpSpPr/>
                  <p:nvPr/>
                </p:nvGrpSpPr>
                <p:grpSpPr>
                  <a:xfrm>
                    <a:off x="11666688" y="1568156"/>
                    <a:ext cx="72303" cy="15884"/>
                    <a:chOff x="7588031" y="2811143"/>
                    <a:chExt cx="1057877" cy="232397"/>
                  </a:xfrm>
                </p:grpSpPr>
                <p:sp>
                  <p:nvSpPr>
                    <p:cNvPr id="177" name="Rechteck: abgerundete Ecken 176">
                      <a:extLst>
                        <a:ext uri="{FF2B5EF4-FFF2-40B4-BE49-F238E27FC236}">
                          <a16:creationId xmlns:a16="http://schemas.microsoft.com/office/drawing/2014/main" id="{05F97856-F7F8-451C-B136-5188EB4D78F0}"/>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8" name="Rechteck: abgerundete Ecken 177">
                      <a:extLst>
                        <a:ext uri="{FF2B5EF4-FFF2-40B4-BE49-F238E27FC236}">
                          <a16:creationId xmlns:a16="http://schemas.microsoft.com/office/drawing/2014/main" id="{54CEB930-A73A-46E9-8309-F18C4542D314}"/>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9" name="Rechteck: abgerundete Ecken 178">
                      <a:extLst>
                        <a:ext uri="{FF2B5EF4-FFF2-40B4-BE49-F238E27FC236}">
                          <a16:creationId xmlns:a16="http://schemas.microsoft.com/office/drawing/2014/main" id="{47B9BBA5-3527-4305-8FEE-771011B4DAB1}"/>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71" name="Rechteck 170">
                    <a:extLst>
                      <a:ext uri="{FF2B5EF4-FFF2-40B4-BE49-F238E27FC236}">
                        <a16:creationId xmlns:a16="http://schemas.microsoft.com/office/drawing/2014/main" id="{D861836F-B6D7-47EF-959B-48D3B13AEF1B}"/>
                      </a:ext>
                    </a:extLst>
                  </p:cNvPr>
                  <p:cNvSpPr/>
                  <p:nvPr/>
                </p:nvSpPr>
                <p:spPr bwMode="gray">
                  <a:xfrm>
                    <a:off x="11728063" y="1513043"/>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2" name="Rechteck 171">
                    <a:extLst>
                      <a:ext uri="{FF2B5EF4-FFF2-40B4-BE49-F238E27FC236}">
                        <a16:creationId xmlns:a16="http://schemas.microsoft.com/office/drawing/2014/main" id="{4699AFEA-F213-4614-909A-FDDDA970CFA4}"/>
                      </a:ext>
                    </a:extLst>
                  </p:cNvPr>
                  <p:cNvSpPr/>
                  <p:nvPr/>
                </p:nvSpPr>
                <p:spPr bwMode="gray">
                  <a:xfrm>
                    <a:off x="11374952" y="1513043"/>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3" name="Rechteck 172">
                    <a:extLst>
                      <a:ext uri="{FF2B5EF4-FFF2-40B4-BE49-F238E27FC236}">
                        <a16:creationId xmlns:a16="http://schemas.microsoft.com/office/drawing/2014/main" id="{12D2330E-5DE9-4BF6-A628-79C11FF2CFA9}"/>
                      </a:ext>
                    </a:extLst>
                  </p:cNvPr>
                  <p:cNvSpPr/>
                  <p:nvPr/>
                </p:nvSpPr>
                <p:spPr bwMode="gray">
                  <a:xfrm>
                    <a:off x="11551508" y="1513043"/>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6" name="Rechteck 395">
                    <a:extLst>
                      <a:ext uri="{FF2B5EF4-FFF2-40B4-BE49-F238E27FC236}">
                        <a16:creationId xmlns:a16="http://schemas.microsoft.com/office/drawing/2014/main" id="{FC62A1C5-6D58-488E-B958-9B5E9DCBFE4E}"/>
                      </a:ext>
                    </a:extLst>
                  </p:cNvPr>
                  <p:cNvSpPr/>
                  <p:nvPr/>
                </p:nvSpPr>
                <p:spPr bwMode="gray">
                  <a:xfrm>
                    <a:off x="11578562" y="1540097"/>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7" name="Rechteck 396">
                    <a:extLst>
                      <a:ext uri="{FF2B5EF4-FFF2-40B4-BE49-F238E27FC236}">
                        <a16:creationId xmlns:a16="http://schemas.microsoft.com/office/drawing/2014/main" id="{48BB7E9B-AB47-4E96-B364-9C2673080CC3}"/>
                      </a:ext>
                    </a:extLst>
                  </p:cNvPr>
                  <p:cNvSpPr/>
                  <p:nvPr/>
                </p:nvSpPr>
                <p:spPr bwMode="gray">
                  <a:xfrm>
                    <a:off x="11755117" y="1540097"/>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8" name="Rechteck 397">
                    <a:extLst>
                      <a:ext uri="{FF2B5EF4-FFF2-40B4-BE49-F238E27FC236}">
                        <a16:creationId xmlns:a16="http://schemas.microsoft.com/office/drawing/2014/main" id="{DDFBC3F7-8AF2-4EA1-B2AB-D4EBB409DACC}"/>
                      </a:ext>
                    </a:extLst>
                  </p:cNvPr>
                  <p:cNvSpPr/>
                  <p:nvPr/>
                </p:nvSpPr>
                <p:spPr bwMode="gray">
                  <a:xfrm>
                    <a:off x="11402006" y="1540097"/>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402" name="Gruppieren 401">
                <a:extLst>
                  <a:ext uri="{FF2B5EF4-FFF2-40B4-BE49-F238E27FC236}">
                    <a16:creationId xmlns:a16="http://schemas.microsoft.com/office/drawing/2014/main" id="{BFFD0C55-E863-4805-971F-A4AD85396308}"/>
                  </a:ext>
                </a:extLst>
              </p:cNvPr>
              <p:cNvGrpSpPr/>
              <p:nvPr/>
            </p:nvGrpSpPr>
            <p:grpSpPr>
              <a:xfrm>
                <a:off x="10164820" y="1206478"/>
                <a:ext cx="563292" cy="584239"/>
                <a:chOff x="11332916" y="1206478"/>
                <a:chExt cx="563292" cy="584239"/>
              </a:xfrm>
            </p:grpSpPr>
            <p:sp>
              <p:nvSpPr>
                <p:cNvPr id="403" name="Flussdiagramm: Magnetplattenspeicher 402">
                  <a:extLst>
                    <a:ext uri="{FF2B5EF4-FFF2-40B4-BE49-F238E27FC236}">
                      <a16:creationId xmlns:a16="http://schemas.microsoft.com/office/drawing/2014/main" id="{2FB8E076-FBFB-4121-8192-BAB08238CB02}"/>
                    </a:ext>
                  </a:extLst>
                </p:cNvPr>
                <p:cNvSpPr/>
                <p:nvPr/>
              </p:nvSpPr>
              <p:spPr bwMode="gray">
                <a:xfrm>
                  <a:off x="11332916" y="1206478"/>
                  <a:ext cx="563292" cy="584239"/>
                </a:xfrm>
                <a:prstGeom prst="flowChartMagneticDisk">
                  <a:avLst/>
                </a:prstGeom>
                <a:solidFill>
                  <a:srgbClr val="798BB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04" name="Gruppieren 403">
                  <a:extLst>
                    <a:ext uri="{FF2B5EF4-FFF2-40B4-BE49-F238E27FC236}">
                      <a16:creationId xmlns:a16="http://schemas.microsoft.com/office/drawing/2014/main" id="{F40BDE03-BC76-4ED1-8D5C-93C784BE8C25}"/>
                    </a:ext>
                  </a:extLst>
                </p:cNvPr>
                <p:cNvGrpSpPr/>
                <p:nvPr/>
              </p:nvGrpSpPr>
              <p:grpSpPr>
                <a:xfrm>
                  <a:off x="11374952" y="1513043"/>
                  <a:ext cx="479220" cy="126109"/>
                  <a:chOff x="11374952" y="1513043"/>
                  <a:chExt cx="479220" cy="126109"/>
                </a:xfrm>
                <a:effectLst>
                  <a:reflection blurRad="6350" stA="50000" endA="300" endPos="55000" dir="5400000" sy="-100000" algn="bl" rotWithShape="0"/>
                </a:effectLst>
              </p:grpSpPr>
              <p:grpSp>
                <p:nvGrpSpPr>
                  <p:cNvPr id="405" name="Gruppieren 404">
                    <a:extLst>
                      <a:ext uri="{FF2B5EF4-FFF2-40B4-BE49-F238E27FC236}">
                        <a16:creationId xmlns:a16="http://schemas.microsoft.com/office/drawing/2014/main" id="{F8C0CC44-5F1B-43AE-ADD3-A69EFEF7EA3C}"/>
                      </a:ext>
                    </a:extLst>
                  </p:cNvPr>
                  <p:cNvGrpSpPr/>
                  <p:nvPr/>
                </p:nvGrpSpPr>
                <p:grpSpPr>
                  <a:xfrm>
                    <a:off x="11490133" y="1568156"/>
                    <a:ext cx="72303" cy="15884"/>
                    <a:chOff x="7588031" y="2811143"/>
                    <a:chExt cx="1057877" cy="232397"/>
                  </a:xfrm>
                </p:grpSpPr>
                <p:sp>
                  <p:nvSpPr>
                    <p:cNvPr id="416" name="Rechteck: abgerundete Ecken 415">
                      <a:extLst>
                        <a:ext uri="{FF2B5EF4-FFF2-40B4-BE49-F238E27FC236}">
                          <a16:creationId xmlns:a16="http://schemas.microsoft.com/office/drawing/2014/main" id="{260A153B-EC65-4BF4-86F7-0E7866CB7E05}"/>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7" name="Rechteck: abgerundete Ecken 416">
                      <a:extLst>
                        <a:ext uri="{FF2B5EF4-FFF2-40B4-BE49-F238E27FC236}">
                          <a16:creationId xmlns:a16="http://schemas.microsoft.com/office/drawing/2014/main" id="{61B24CC9-88F0-467A-959D-A924602054EA}"/>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8" name="Rechteck: abgerundete Ecken 417">
                      <a:extLst>
                        <a:ext uri="{FF2B5EF4-FFF2-40B4-BE49-F238E27FC236}">
                          <a16:creationId xmlns:a16="http://schemas.microsoft.com/office/drawing/2014/main" id="{C74665F3-EDA9-4297-92FB-B31D2DD2D08F}"/>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6" name="Gruppieren 405">
                    <a:extLst>
                      <a:ext uri="{FF2B5EF4-FFF2-40B4-BE49-F238E27FC236}">
                        <a16:creationId xmlns:a16="http://schemas.microsoft.com/office/drawing/2014/main" id="{7FDF17EC-B481-406C-A1AF-497B6B80660D}"/>
                      </a:ext>
                    </a:extLst>
                  </p:cNvPr>
                  <p:cNvGrpSpPr/>
                  <p:nvPr/>
                </p:nvGrpSpPr>
                <p:grpSpPr>
                  <a:xfrm>
                    <a:off x="11666688" y="1568156"/>
                    <a:ext cx="72303" cy="15884"/>
                    <a:chOff x="7588031" y="2811143"/>
                    <a:chExt cx="1057877" cy="232397"/>
                  </a:xfrm>
                </p:grpSpPr>
                <p:sp>
                  <p:nvSpPr>
                    <p:cNvPr id="413" name="Rechteck: abgerundete Ecken 412">
                      <a:extLst>
                        <a:ext uri="{FF2B5EF4-FFF2-40B4-BE49-F238E27FC236}">
                          <a16:creationId xmlns:a16="http://schemas.microsoft.com/office/drawing/2014/main" id="{0F7A17B5-E224-4510-BB9C-0D9957F20E49}"/>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4" name="Rechteck: abgerundete Ecken 413">
                      <a:extLst>
                        <a:ext uri="{FF2B5EF4-FFF2-40B4-BE49-F238E27FC236}">
                          <a16:creationId xmlns:a16="http://schemas.microsoft.com/office/drawing/2014/main" id="{2D5BC785-BB32-48B2-ADDE-F0D03C438441}"/>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5" name="Rechteck: abgerundete Ecken 414">
                      <a:extLst>
                        <a:ext uri="{FF2B5EF4-FFF2-40B4-BE49-F238E27FC236}">
                          <a16:creationId xmlns:a16="http://schemas.microsoft.com/office/drawing/2014/main" id="{3F733313-B14F-4218-AE86-845A2AB247E0}"/>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07" name="Rechteck 406">
                    <a:extLst>
                      <a:ext uri="{FF2B5EF4-FFF2-40B4-BE49-F238E27FC236}">
                        <a16:creationId xmlns:a16="http://schemas.microsoft.com/office/drawing/2014/main" id="{E074F7A0-FDFE-474F-918C-E4AE49FEA540}"/>
                      </a:ext>
                    </a:extLst>
                  </p:cNvPr>
                  <p:cNvSpPr/>
                  <p:nvPr/>
                </p:nvSpPr>
                <p:spPr bwMode="gray">
                  <a:xfrm>
                    <a:off x="11728063" y="1513043"/>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8" name="Rechteck 407">
                    <a:extLst>
                      <a:ext uri="{FF2B5EF4-FFF2-40B4-BE49-F238E27FC236}">
                        <a16:creationId xmlns:a16="http://schemas.microsoft.com/office/drawing/2014/main" id="{FE851225-DB4B-4322-A31A-37A4D9AEFD2F}"/>
                      </a:ext>
                    </a:extLst>
                  </p:cNvPr>
                  <p:cNvSpPr/>
                  <p:nvPr/>
                </p:nvSpPr>
                <p:spPr bwMode="gray">
                  <a:xfrm>
                    <a:off x="11374952" y="1513043"/>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9" name="Rechteck 408">
                    <a:extLst>
                      <a:ext uri="{FF2B5EF4-FFF2-40B4-BE49-F238E27FC236}">
                        <a16:creationId xmlns:a16="http://schemas.microsoft.com/office/drawing/2014/main" id="{2BAC6E47-3488-48AD-9F85-9110A366AC6F}"/>
                      </a:ext>
                    </a:extLst>
                  </p:cNvPr>
                  <p:cNvSpPr/>
                  <p:nvPr/>
                </p:nvSpPr>
                <p:spPr bwMode="gray">
                  <a:xfrm>
                    <a:off x="11551508" y="1513043"/>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0" name="Rechteck 409">
                    <a:extLst>
                      <a:ext uri="{FF2B5EF4-FFF2-40B4-BE49-F238E27FC236}">
                        <a16:creationId xmlns:a16="http://schemas.microsoft.com/office/drawing/2014/main" id="{159066EE-24A4-40A9-98E1-A29E29065405}"/>
                      </a:ext>
                    </a:extLst>
                  </p:cNvPr>
                  <p:cNvSpPr/>
                  <p:nvPr/>
                </p:nvSpPr>
                <p:spPr bwMode="gray">
                  <a:xfrm>
                    <a:off x="11578562" y="1540097"/>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1" name="Rechteck 410">
                    <a:extLst>
                      <a:ext uri="{FF2B5EF4-FFF2-40B4-BE49-F238E27FC236}">
                        <a16:creationId xmlns:a16="http://schemas.microsoft.com/office/drawing/2014/main" id="{46223586-84FF-4569-84FB-F205A456144C}"/>
                      </a:ext>
                    </a:extLst>
                  </p:cNvPr>
                  <p:cNvSpPr/>
                  <p:nvPr/>
                </p:nvSpPr>
                <p:spPr bwMode="gray">
                  <a:xfrm>
                    <a:off x="11755117" y="1540097"/>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2" name="Rechteck 411">
                    <a:extLst>
                      <a:ext uri="{FF2B5EF4-FFF2-40B4-BE49-F238E27FC236}">
                        <a16:creationId xmlns:a16="http://schemas.microsoft.com/office/drawing/2014/main" id="{B4DE4005-8CFF-407C-8368-6706BD3BFAB4}"/>
                      </a:ext>
                    </a:extLst>
                  </p:cNvPr>
                  <p:cNvSpPr/>
                  <p:nvPr/>
                </p:nvSpPr>
                <p:spPr bwMode="gray">
                  <a:xfrm>
                    <a:off x="11402006" y="1540097"/>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419" name="Gruppieren 418">
                <a:extLst>
                  <a:ext uri="{FF2B5EF4-FFF2-40B4-BE49-F238E27FC236}">
                    <a16:creationId xmlns:a16="http://schemas.microsoft.com/office/drawing/2014/main" id="{CA2C1CB2-F582-4DA1-A30C-0828399BCA7B}"/>
                  </a:ext>
                </a:extLst>
              </p:cNvPr>
              <p:cNvGrpSpPr/>
              <p:nvPr/>
            </p:nvGrpSpPr>
            <p:grpSpPr>
              <a:xfrm>
                <a:off x="10725938" y="1918438"/>
                <a:ext cx="563292" cy="584239"/>
                <a:chOff x="11332916" y="1206478"/>
                <a:chExt cx="563292" cy="584239"/>
              </a:xfrm>
            </p:grpSpPr>
            <p:sp>
              <p:nvSpPr>
                <p:cNvPr id="420" name="Flussdiagramm: Magnetplattenspeicher 419">
                  <a:extLst>
                    <a:ext uri="{FF2B5EF4-FFF2-40B4-BE49-F238E27FC236}">
                      <a16:creationId xmlns:a16="http://schemas.microsoft.com/office/drawing/2014/main" id="{73422DE6-3C33-4CBF-A54D-7B6681444EFA}"/>
                    </a:ext>
                  </a:extLst>
                </p:cNvPr>
                <p:cNvSpPr/>
                <p:nvPr/>
              </p:nvSpPr>
              <p:spPr bwMode="gray">
                <a:xfrm>
                  <a:off x="11332916" y="1206478"/>
                  <a:ext cx="563292" cy="584239"/>
                </a:xfrm>
                <a:prstGeom prst="flowChartMagneticDisk">
                  <a:avLst/>
                </a:prstGeom>
                <a:solidFill>
                  <a:srgbClr val="798BB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21" name="Gruppieren 420">
                  <a:extLst>
                    <a:ext uri="{FF2B5EF4-FFF2-40B4-BE49-F238E27FC236}">
                      <a16:creationId xmlns:a16="http://schemas.microsoft.com/office/drawing/2014/main" id="{ACDF9BA2-B77D-420A-B34F-FD1CBDD194D9}"/>
                    </a:ext>
                  </a:extLst>
                </p:cNvPr>
                <p:cNvGrpSpPr/>
                <p:nvPr/>
              </p:nvGrpSpPr>
              <p:grpSpPr>
                <a:xfrm>
                  <a:off x="11374952" y="1513043"/>
                  <a:ext cx="479220" cy="126109"/>
                  <a:chOff x="11374952" y="1513043"/>
                  <a:chExt cx="479220" cy="126109"/>
                </a:xfrm>
                <a:effectLst>
                  <a:reflection blurRad="6350" stA="50000" endA="300" endPos="55000" dir="5400000" sy="-100000" algn="bl" rotWithShape="0"/>
                </a:effectLst>
              </p:grpSpPr>
              <p:grpSp>
                <p:nvGrpSpPr>
                  <p:cNvPr id="422" name="Gruppieren 421">
                    <a:extLst>
                      <a:ext uri="{FF2B5EF4-FFF2-40B4-BE49-F238E27FC236}">
                        <a16:creationId xmlns:a16="http://schemas.microsoft.com/office/drawing/2014/main" id="{9CEC5897-028A-4B5B-91E6-0FFA5C142642}"/>
                      </a:ext>
                    </a:extLst>
                  </p:cNvPr>
                  <p:cNvGrpSpPr/>
                  <p:nvPr/>
                </p:nvGrpSpPr>
                <p:grpSpPr>
                  <a:xfrm>
                    <a:off x="11490133" y="1568156"/>
                    <a:ext cx="72303" cy="15884"/>
                    <a:chOff x="7588031" y="2811143"/>
                    <a:chExt cx="1057877" cy="232397"/>
                  </a:xfrm>
                </p:grpSpPr>
                <p:sp>
                  <p:nvSpPr>
                    <p:cNvPr id="433" name="Rechteck: abgerundete Ecken 432">
                      <a:extLst>
                        <a:ext uri="{FF2B5EF4-FFF2-40B4-BE49-F238E27FC236}">
                          <a16:creationId xmlns:a16="http://schemas.microsoft.com/office/drawing/2014/main" id="{188CE992-5730-403B-B39C-BFECE93A6022}"/>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4" name="Rechteck: abgerundete Ecken 433">
                      <a:extLst>
                        <a:ext uri="{FF2B5EF4-FFF2-40B4-BE49-F238E27FC236}">
                          <a16:creationId xmlns:a16="http://schemas.microsoft.com/office/drawing/2014/main" id="{C796EA23-0F40-4BCE-9D9E-637A6CA2AF57}"/>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5" name="Rechteck: abgerundete Ecken 434">
                      <a:extLst>
                        <a:ext uri="{FF2B5EF4-FFF2-40B4-BE49-F238E27FC236}">
                          <a16:creationId xmlns:a16="http://schemas.microsoft.com/office/drawing/2014/main" id="{8F35FA0B-8D35-431F-B00E-DEC56E5876F9}"/>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23" name="Gruppieren 422">
                    <a:extLst>
                      <a:ext uri="{FF2B5EF4-FFF2-40B4-BE49-F238E27FC236}">
                        <a16:creationId xmlns:a16="http://schemas.microsoft.com/office/drawing/2014/main" id="{CF96ACB2-5DE9-463E-B002-8CAA13CEFFBA}"/>
                      </a:ext>
                    </a:extLst>
                  </p:cNvPr>
                  <p:cNvGrpSpPr/>
                  <p:nvPr/>
                </p:nvGrpSpPr>
                <p:grpSpPr>
                  <a:xfrm>
                    <a:off x="11666688" y="1568156"/>
                    <a:ext cx="72303" cy="15884"/>
                    <a:chOff x="7588031" y="2811143"/>
                    <a:chExt cx="1057877" cy="232397"/>
                  </a:xfrm>
                </p:grpSpPr>
                <p:sp>
                  <p:nvSpPr>
                    <p:cNvPr id="430" name="Rechteck: abgerundete Ecken 429">
                      <a:extLst>
                        <a:ext uri="{FF2B5EF4-FFF2-40B4-BE49-F238E27FC236}">
                          <a16:creationId xmlns:a16="http://schemas.microsoft.com/office/drawing/2014/main" id="{5A5ACB3A-22A3-4B03-A435-04028CF1BD83}"/>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1" name="Rechteck: abgerundete Ecken 430">
                      <a:extLst>
                        <a:ext uri="{FF2B5EF4-FFF2-40B4-BE49-F238E27FC236}">
                          <a16:creationId xmlns:a16="http://schemas.microsoft.com/office/drawing/2014/main" id="{04A6B6C6-0376-4603-9410-FCDF32B54F2F}"/>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2" name="Rechteck: abgerundete Ecken 431">
                      <a:extLst>
                        <a:ext uri="{FF2B5EF4-FFF2-40B4-BE49-F238E27FC236}">
                          <a16:creationId xmlns:a16="http://schemas.microsoft.com/office/drawing/2014/main" id="{E8DA3393-714B-4342-A123-5C3CF538BD57}"/>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24" name="Rechteck 423">
                    <a:extLst>
                      <a:ext uri="{FF2B5EF4-FFF2-40B4-BE49-F238E27FC236}">
                        <a16:creationId xmlns:a16="http://schemas.microsoft.com/office/drawing/2014/main" id="{E3F77E27-973F-4313-9D36-CDA92FB2A674}"/>
                      </a:ext>
                    </a:extLst>
                  </p:cNvPr>
                  <p:cNvSpPr/>
                  <p:nvPr/>
                </p:nvSpPr>
                <p:spPr bwMode="gray">
                  <a:xfrm>
                    <a:off x="11728063" y="1513043"/>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5" name="Rechteck 424">
                    <a:extLst>
                      <a:ext uri="{FF2B5EF4-FFF2-40B4-BE49-F238E27FC236}">
                        <a16:creationId xmlns:a16="http://schemas.microsoft.com/office/drawing/2014/main" id="{3CD70B53-B881-4F03-AA47-129F1F1C251B}"/>
                      </a:ext>
                    </a:extLst>
                  </p:cNvPr>
                  <p:cNvSpPr/>
                  <p:nvPr/>
                </p:nvSpPr>
                <p:spPr bwMode="gray">
                  <a:xfrm>
                    <a:off x="11374952" y="1513043"/>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6" name="Rechteck 425">
                    <a:extLst>
                      <a:ext uri="{FF2B5EF4-FFF2-40B4-BE49-F238E27FC236}">
                        <a16:creationId xmlns:a16="http://schemas.microsoft.com/office/drawing/2014/main" id="{4BBBAA56-4358-4252-ABC4-700AA69338ED}"/>
                      </a:ext>
                    </a:extLst>
                  </p:cNvPr>
                  <p:cNvSpPr/>
                  <p:nvPr/>
                </p:nvSpPr>
                <p:spPr bwMode="gray">
                  <a:xfrm>
                    <a:off x="11551508" y="1513043"/>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7" name="Rechteck 426">
                    <a:extLst>
                      <a:ext uri="{FF2B5EF4-FFF2-40B4-BE49-F238E27FC236}">
                        <a16:creationId xmlns:a16="http://schemas.microsoft.com/office/drawing/2014/main" id="{DB562968-DA65-42BC-BD98-1DDEA45E3165}"/>
                      </a:ext>
                    </a:extLst>
                  </p:cNvPr>
                  <p:cNvSpPr/>
                  <p:nvPr/>
                </p:nvSpPr>
                <p:spPr bwMode="gray">
                  <a:xfrm>
                    <a:off x="11578562" y="1540097"/>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8" name="Rechteck 427">
                    <a:extLst>
                      <a:ext uri="{FF2B5EF4-FFF2-40B4-BE49-F238E27FC236}">
                        <a16:creationId xmlns:a16="http://schemas.microsoft.com/office/drawing/2014/main" id="{32575AE5-B2A1-4A8A-A7C5-731CF1227884}"/>
                      </a:ext>
                    </a:extLst>
                  </p:cNvPr>
                  <p:cNvSpPr/>
                  <p:nvPr/>
                </p:nvSpPr>
                <p:spPr bwMode="gray">
                  <a:xfrm>
                    <a:off x="11755117" y="1540097"/>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9" name="Rechteck 428">
                    <a:extLst>
                      <a:ext uri="{FF2B5EF4-FFF2-40B4-BE49-F238E27FC236}">
                        <a16:creationId xmlns:a16="http://schemas.microsoft.com/office/drawing/2014/main" id="{4ACA573B-043E-467D-9FC5-40D1A74399AA}"/>
                      </a:ext>
                    </a:extLst>
                  </p:cNvPr>
                  <p:cNvSpPr/>
                  <p:nvPr/>
                </p:nvSpPr>
                <p:spPr bwMode="gray">
                  <a:xfrm>
                    <a:off x="11402006" y="1540097"/>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cxnSp>
            <p:nvCxnSpPr>
              <p:cNvPr id="436" name="Gerader Verbinder 435">
                <a:extLst>
                  <a:ext uri="{FF2B5EF4-FFF2-40B4-BE49-F238E27FC236}">
                    <a16:creationId xmlns:a16="http://schemas.microsoft.com/office/drawing/2014/main" id="{C2A01A80-85AF-4689-A40A-9B72757376B9}"/>
                  </a:ext>
                </a:extLst>
              </p:cNvPr>
              <p:cNvCxnSpPr>
                <a:cxnSpLocks/>
              </p:cNvCxnSpPr>
              <p:nvPr/>
            </p:nvCxnSpPr>
            <p:spPr>
              <a:xfrm flipH="1" flipV="1">
                <a:off x="10602638" y="1845831"/>
                <a:ext cx="83438" cy="9118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40" name="Freihandform: Form 439">
              <a:extLst>
                <a:ext uri="{FF2B5EF4-FFF2-40B4-BE49-F238E27FC236}">
                  <a16:creationId xmlns:a16="http://schemas.microsoft.com/office/drawing/2014/main" id="{1B9D0BA6-9FB2-4847-917E-90241F280A97}"/>
                </a:ext>
              </a:extLst>
            </p:cNvPr>
            <p:cNvSpPr/>
            <p:nvPr/>
          </p:nvSpPr>
          <p:spPr bwMode="gray">
            <a:xfrm>
              <a:off x="9451771" y="4257676"/>
              <a:ext cx="1144082" cy="1136136"/>
            </a:xfrm>
            <a:custGeom>
              <a:avLst/>
              <a:gdLst>
                <a:gd name="connsiteX0" fmla="*/ 136479 w 1256294"/>
                <a:gd name="connsiteY0" fmla="*/ 278646 h 1279091"/>
                <a:gd name="connsiteX1" fmla="*/ 1131841 w 1256294"/>
                <a:gd name="connsiteY1" fmla="*/ 4802 h 1279091"/>
                <a:gd name="connsiteX2" fmla="*/ 1229473 w 1256294"/>
                <a:gd name="connsiteY2" fmla="*/ 526296 h 1279091"/>
                <a:gd name="connsiteX3" fmla="*/ 1022304 w 1256294"/>
                <a:gd name="connsiteY3" fmla="*/ 735846 h 1279091"/>
                <a:gd name="connsiteX4" fmla="*/ 1015160 w 1256294"/>
                <a:gd name="connsiteY4" fmla="*/ 1107321 h 1279091"/>
                <a:gd name="connsiteX5" fmla="*/ 636541 w 1256294"/>
                <a:gd name="connsiteY5" fmla="*/ 1269246 h 1279091"/>
                <a:gd name="connsiteX6" fmla="*/ 217441 w 1256294"/>
                <a:gd name="connsiteY6" fmla="*/ 838240 h 1279091"/>
                <a:gd name="connsiteX7" fmla="*/ 17416 w 1256294"/>
                <a:gd name="connsiteY7" fmla="*/ 478671 h 1279091"/>
                <a:gd name="connsiteX8" fmla="*/ 136479 w 1256294"/>
                <a:gd name="connsiteY8" fmla="*/ 278646 h 127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294" h="1279091">
                  <a:moveTo>
                    <a:pt x="136479" y="278646"/>
                  </a:moveTo>
                  <a:cubicBezTo>
                    <a:pt x="322217" y="199668"/>
                    <a:pt x="949675" y="-36473"/>
                    <a:pt x="1131841" y="4802"/>
                  </a:cubicBezTo>
                  <a:cubicBezTo>
                    <a:pt x="1314007" y="46077"/>
                    <a:pt x="1247729" y="404455"/>
                    <a:pt x="1229473" y="526296"/>
                  </a:cubicBezTo>
                  <a:cubicBezTo>
                    <a:pt x="1211217" y="648137"/>
                    <a:pt x="1058023" y="639009"/>
                    <a:pt x="1022304" y="735846"/>
                  </a:cubicBezTo>
                  <a:cubicBezTo>
                    <a:pt x="986585" y="832683"/>
                    <a:pt x="1079454" y="1018421"/>
                    <a:pt x="1015160" y="1107321"/>
                  </a:cubicBezTo>
                  <a:cubicBezTo>
                    <a:pt x="950866" y="1196221"/>
                    <a:pt x="769494" y="1314093"/>
                    <a:pt x="636541" y="1269246"/>
                  </a:cubicBezTo>
                  <a:cubicBezTo>
                    <a:pt x="503588" y="1224399"/>
                    <a:pt x="320629" y="970003"/>
                    <a:pt x="217441" y="838240"/>
                  </a:cubicBezTo>
                  <a:cubicBezTo>
                    <a:pt x="114253" y="706478"/>
                    <a:pt x="30910" y="571540"/>
                    <a:pt x="17416" y="478671"/>
                  </a:cubicBezTo>
                  <a:cubicBezTo>
                    <a:pt x="3922" y="385802"/>
                    <a:pt x="-49259" y="357624"/>
                    <a:pt x="136479" y="278646"/>
                  </a:cubicBezTo>
                  <a:close/>
                </a:path>
              </a:pathLst>
            </a:cu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1" name="Freihandform: Form 440">
              <a:extLst>
                <a:ext uri="{FF2B5EF4-FFF2-40B4-BE49-F238E27FC236}">
                  <a16:creationId xmlns:a16="http://schemas.microsoft.com/office/drawing/2014/main" id="{D84477A8-F938-490A-8484-7993ED26C6FE}"/>
                </a:ext>
              </a:extLst>
            </p:cNvPr>
            <p:cNvSpPr/>
            <p:nvPr/>
          </p:nvSpPr>
          <p:spPr bwMode="gray">
            <a:xfrm>
              <a:off x="9594045" y="5517788"/>
              <a:ext cx="1225194" cy="888752"/>
            </a:xfrm>
            <a:custGeom>
              <a:avLst/>
              <a:gdLst>
                <a:gd name="connsiteX0" fmla="*/ 1250649 w 1321406"/>
                <a:gd name="connsiteY0" fmla="*/ 439998 h 940933"/>
                <a:gd name="connsiteX1" fmla="*/ 779162 w 1321406"/>
                <a:gd name="connsiteY1" fmla="*/ 930535 h 940933"/>
                <a:gd name="connsiteX2" fmla="*/ 283862 w 1321406"/>
                <a:gd name="connsiteY2" fmla="*/ 725748 h 940933"/>
                <a:gd name="connsiteX3" fmla="*/ 14780 w 1321406"/>
                <a:gd name="connsiteY3" fmla="*/ 161391 h 940933"/>
                <a:gd name="connsiteX4" fmla="*/ 722012 w 1321406"/>
                <a:gd name="connsiteY4" fmla="*/ 1848 h 940933"/>
                <a:gd name="connsiteX5" fmla="*/ 1264937 w 1321406"/>
                <a:gd name="connsiteY5" fmla="*/ 99479 h 940933"/>
                <a:gd name="connsiteX6" fmla="*/ 1250649 w 1321406"/>
                <a:gd name="connsiteY6" fmla="*/ 439998 h 94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1406" h="940933">
                  <a:moveTo>
                    <a:pt x="1250649" y="439998"/>
                  </a:moveTo>
                  <a:cubicBezTo>
                    <a:pt x="1169687" y="578507"/>
                    <a:pt x="940293" y="882910"/>
                    <a:pt x="779162" y="930535"/>
                  </a:cubicBezTo>
                  <a:cubicBezTo>
                    <a:pt x="618031" y="978160"/>
                    <a:pt x="411259" y="853939"/>
                    <a:pt x="283862" y="725748"/>
                  </a:cubicBezTo>
                  <a:cubicBezTo>
                    <a:pt x="156465" y="597557"/>
                    <a:pt x="-58245" y="282041"/>
                    <a:pt x="14780" y="161391"/>
                  </a:cubicBezTo>
                  <a:cubicBezTo>
                    <a:pt x="87805" y="40741"/>
                    <a:pt x="513653" y="12167"/>
                    <a:pt x="722012" y="1848"/>
                  </a:cubicBezTo>
                  <a:cubicBezTo>
                    <a:pt x="930371" y="-8471"/>
                    <a:pt x="1178021" y="24470"/>
                    <a:pt x="1264937" y="99479"/>
                  </a:cubicBezTo>
                  <a:cubicBezTo>
                    <a:pt x="1351853" y="174488"/>
                    <a:pt x="1331611" y="301489"/>
                    <a:pt x="1250649" y="439998"/>
                  </a:cubicBezTo>
                  <a:close/>
                </a:path>
              </a:pathLst>
            </a:cu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3" name="Freihandform: Form 442">
              <a:extLst>
                <a:ext uri="{FF2B5EF4-FFF2-40B4-BE49-F238E27FC236}">
                  <a16:creationId xmlns:a16="http://schemas.microsoft.com/office/drawing/2014/main" id="{9EAA99EE-C577-4325-8EBE-A3E026FB4B14}"/>
                </a:ext>
              </a:extLst>
            </p:cNvPr>
            <p:cNvSpPr/>
            <p:nvPr/>
          </p:nvSpPr>
          <p:spPr bwMode="gray">
            <a:xfrm>
              <a:off x="10489325" y="4476807"/>
              <a:ext cx="1363057" cy="1336457"/>
            </a:xfrm>
            <a:custGeom>
              <a:avLst/>
              <a:gdLst>
                <a:gd name="connsiteX0" fmla="*/ 284687 w 1415005"/>
                <a:gd name="connsiteY0" fmla="*/ 366172 h 1524516"/>
                <a:gd name="connsiteX1" fmla="*/ 849837 w 1415005"/>
                <a:gd name="connsiteY1" fmla="*/ 10572 h 1524516"/>
                <a:gd name="connsiteX2" fmla="*/ 1411812 w 1415005"/>
                <a:gd name="connsiteY2" fmla="*/ 785272 h 1524516"/>
                <a:gd name="connsiteX3" fmla="*/ 1059387 w 1415005"/>
                <a:gd name="connsiteY3" fmla="*/ 1312322 h 1524516"/>
                <a:gd name="connsiteX4" fmla="*/ 649812 w 1415005"/>
                <a:gd name="connsiteY4" fmla="*/ 1499647 h 1524516"/>
                <a:gd name="connsiteX5" fmla="*/ 11637 w 1415005"/>
                <a:gd name="connsiteY5" fmla="*/ 797972 h 1524516"/>
                <a:gd name="connsiteX6" fmla="*/ 284687 w 1415005"/>
                <a:gd name="connsiteY6" fmla="*/ 366172 h 152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5005" h="1524516">
                  <a:moveTo>
                    <a:pt x="284687" y="366172"/>
                  </a:moveTo>
                  <a:cubicBezTo>
                    <a:pt x="424387" y="234939"/>
                    <a:pt x="661983" y="-59278"/>
                    <a:pt x="849837" y="10572"/>
                  </a:cubicBezTo>
                  <a:cubicBezTo>
                    <a:pt x="1037691" y="80422"/>
                    <a:pt x="1376887" y="568314"/>
                    <a:pt x="1411812" y="785272"/>
                  </a:cubicBezTo>
                  <a:cubicBezTo>
                    <a:pt x="1446737" y="1002230"/>
                    <a:pt x="1186387" y="1193260"/>
                    <a:pt x="1059387" y="1312322"/>
                  </a:cubicBezTo>
                  <a:cubicBezTo>
                    <a:pt x="932387" y="1431384"/>
                    <a:pt x="824437" y="1585372"/>
                    <a:pt x="649812" y="1499647"/>
                  </a:cubicBezTo>
                  <a:cubicBezTo>
                    <a:pt x="475187" y="1413922"/>
                    <a:pt x="73020" y="986355"/>
                    <a:pt x="11637" y="797972"/>
                  </a:cubicBezTo>
                  <a:cubicBezTo>
                    <a:pt x="-49746" y="609589"/>
                    <a:pt x="144987" y="497405"/>
                    <a:pt x="284687" y="366172"/>
                  </a:cubicBezTo>
                  <a:close/>
                </a:path>
              </a:pathLst>
            </a:cu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70" name="Rechteck 469">
            <a:extLst>
              <a:ext uri="{FF2B5EF4-FFF2-40B4-BE49-F238E27FC236}">
                <a16:creationId xmlns:a16="http://schemas.microsoft.com/office/drawing/2014/main" id="{8918FDAC-DA44-488E-A747-F5A147353D00}"/>
              </a:ext>
            </a:extLst>
          </p:cNvPr>
          <p:cNvSpPr/>
          <p:nvPr/>
        </p:nvSpPr>
        <p:spPr bwMode="gray">
          <a:xfrm>
            <a:off x="6176598" y="884238"/>
            <a:ext cx="5653451" cy="251035"/>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TCP/IP</a:t>
            </a:r>
          </a:p>
        </p:txBody>
      </p:sp>
      <p:grpSp>
        <p:nvGrpSpPr>
          <p:cNvPr id="901" name="Gruppieren 900">
            <a:extLst>
              <a:ext uri="{FF2B5EF4-FFF2-40B4-BE49-F238E27FC236}">
                <a16:creationId xmlns:a16="http://schemas.microsoft.com/office/drawing/2014/main" id="{2CF11E64-F130-4CE9-AC95-6B091E8D3F56}"/>
              </a:ext>
            </a:extLst>
          </p:cNvPr>
          <p:cNvGrpSpPr/>
          <p:nvPr/>
        </p:nvGrpSpPr>
        <p:grpSpPr>
          <a:xfrm>
            <a:off x="6369026" y="1783970"/>
            <a:ext cx="2435872" cy="1265315"/>
            <a:chOff x="6442544" y="1576246"/>
            <a:chExt cx="2435872" cy="1265315"/>
          </a:xfrm>
          <a:solidFill>
            <a:srgbClr val="798BB3"/>
          </a:solidFill>
        </p:grpSpPr>
        <p:grpSp>
          <p:nvGrpSpPr>
            <p:cNvPr id="801" name="Group 14">
              <a:extLst>
                <a:ext uri="{FF2B5EF4-FFF2-40B4-BE49-F238E27FC236}">
                  <a16:creationId xmlns:a16="http://schemas.microsoft.com/office/drawing/2014/main" id="{4910FDAD-E186-4B5D-8A59-AB11340E627B}"/>
                </a:ext>
              </a:extLst>
            </p:cNvPr>
            <p:cNvGrpSpPr>
              <a:grpSpLocks noChangeAspect="1"/>
            </p:cNvGrpSpPr>
            <p:nvPr/>
          </p:nvGrpSpPr>
          <p:grpSpPr bwMode="auto">
            <a:xfrm>
              <a:off x="8095233" y="1576246"/>
              <a:ext cx="316706" cy="292406"/>
              <a:chOff x="803" y="803"/>
              <a:chExt cx="404" cy="373"/>
            </a:xfrm>
            <a:grpFill/>
          </p:grpSpPr>
          <p:sp>
            <p:nvSpPr>
              <p:cNvPr id="802" name="Freeform 15">
                <a:extLst>
                  <a:ext uri="{FF2B5EF4-FFF2-40B4-BE49-F238E27FC236}">
                    <a16:creationId xmlns:a16="http://schemas.microsoft.com/office/drawing/2014/main" id="{D9A0CDE1-4ADE-4FA8-B5DE-55CCC265FF66}"/>
                  </a:ext>
                </a:extLst>
              </p:cNvPr>
              <p:cNvSpPr>
                <a:spLocks noEditPoints="1"/>
              </p:cNvSpPr>
              <p:nvPr/>
            </p:nvSpPr>
            <p:spPr bwMode="auto">
              <a:xfrm>
                <a:off x="803" y="803"/>
                <a:ext cx="404" cy="37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3" name="Rectangle 16">
                <a:extLst>
                  <a:ext uri="{FF2B5EF4-FFF2-40B4-BE49-F238E27FC236}">
                    <a16:creationId xmlns:a16="http://schemas.microsoft.com/office/drawing/2014/main" id="{B0F1F477-F66D-4495-91F7-AC11E557964F}"/>
                  </a:ext>
                </a:extLst>
              </p:cNvPr>
              <p:cNvSpPr>
                <a:spLocks noChangeArrowheads="1"/>
              </p:cNvSpPr>
              <p:nvPr/>
            </p:nvSpPr>
            <p:spPr bwMode="auto">
              <a:xfrm>
                <a:off x="852" y="851"/>
                <a:ext cx="308" cy="71"/>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4" name="Rectangle 17">
                <a:extLst>
                  <a:ext uri="{FF2B5EF4-FFF2-40B4-BE49-F238E27FC236}">
                    <a16:creationId xmlns:a16="http://schemas.microsoft.com/office/drawing/2014/main" id="{476CBDDB-1D71-4998-8E25-6BC45991B009}"/>
                  </a:ext>
                </a:extLst>
              </p:cNvPr>
              <p:cNvSpPr>
                <a:spLocks noChangeArrowheads="1"/>
              </p:cNvSpPr>
              <p:nvPr/>
            </p:nvSpPr>
            <p:spPr bwMode="auto">
              <a:xfrm>
                <a:off x="1067" y="947"/>
                <a:ext cx="93" cy="82"/>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5" name="Rectangle 18">
                <a:extLst>
                  <a:ext uri="{FF2B5EF4-FFF2-40B4-BE49-F238E27FC236}">
                    <a16:creationId xmlns:a16="http://schemas.microsoft.com/office/drawing/2014/main" id="{225DEC2B-B8D8-4ABC-93A5-DFB02D7D6942}"/>
                  </a:ext>
                </a:extLst>
              </p:cNvPr>
              <p:cNvSpPr>
                <a:spLocks noChangeArrowheads="1"/>
              </p:cNvSpPr>
              <p:nvPr/>
            </p:nvSpPr>
            <p:spPr bwMode="auto">
              <a:xfrm>
                <a:off x="852" y="947"/>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6" name="Rectangle 19">
                <a:extLst>
                  <a:ext uri="{FF2B5EF4-FFF2-40B4-BE49-F238E27FC236}">
                    <a16:creationId xmlns:a16="http://schemas.microsoft.com/office/drawing/2014/main" id="{B0997E18-0274-4B0A-9826-E1980A1C0DAB}"/>
                  </a:ext>
                </a:extLst>
              </p:cNvPr>
              <p:cNvSpPr>
                <a:spLocks noChangeArrowheads="1"/>
              </p:cNvSpPr>
              <p:nvPr/>
            </p:nvSpPr>
            <p:spPr bwMode="auto">
              <a:xfrm>
                <a:off x="852" y="978"/>
                <a:ext cx="189" cy="20"/>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7" name="Rectangle 20">
                <a:extLst>
                  <a:ext uri="{FF2B5EF4-FFF2-40B4-BE49-F238E27FC236}">
                    <a16:creationId xmlns:a16="http://schemas.microsoft.com/office/drawing/2014/main" id="{326988F4-E106-4A09-8D33-4E1181661209}"/>
                  </a:ext>
                </a:extLst>
              </p:cNvPr>
              <p:cNvSpPr>
                <a:spLocks noChangeArrowheads="1"/>
              </p:cNvSpPr>
              <p:nvPr/>
            </p:nvSpPr>
            <p:spPr bwMode="auto">
              <a:xfrm>
                <a:off x="852" y="1010"/>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72" name="Group 14">
              <a:extLst>
                <a:ext uri="{FF2B5EF4-FFF2-40B4-BE49-F238E27FC236}">
                  <a16:creationId xmlns:a16="http://schemas.microsoft.com/office/drawing/2014/main" id="{128466AA-C7B7-4A3D-9A6C-8FF1F439D1D5}"/>
                </a:ext>
              </a:extLst>
            </p:cNvPr>
            <p:cNvGrpSpPr>
              <a:grpSpLocks noChangeAspect="1"/>
            </p:cNvGrpSpPr>
            <p:nvPr/>
          </p:nvGrpSpPr>
          <p:grpSpPr bwMode="auto">
            <a:xfrm>
              <a:off x="6726491" y="1633706"/>
              <a:ext cx="316706" cy="292406"/>
              <a:chOff x="803" y="803"/>
              <a:chExt cx="404" cy="373"/>
            </a:xfrm>
            <a:grpFill/>
          </p:grpSpPr>
          <p:sp>
            <p:nvSpPr>
              <p:cNvPr id="774" name="Freeform 15">
                <a:extLst>
                  <a:ext uri="{FF2B5EF4-FFF2-40B4-BE49-F238E27FC236}">
                    <a16:creationId xmlns:a16="http://schemas.microsoft.com/office/drawing/2014/main" id="{1D3917FF-9A4B-49DA-BAC0-380154A3D72A}"/>
                  </a:ext>
                </a:extLst>
              </p:cNvPr>
              <p:cNvSpPr>
                <a:spLocks noEditPoints="1"/>
              </p:cNvSpPr>
              <p:nvPr/>
            </p:nvSpPr>
            <p:spPr bwMode="auto">
              <a:xfrm>
                <a:off x="803" y="803"/>
                <a:ext cx="404" cy="37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75" name="Rectangle 16">
                <a:extLst>
                  <a:ext uri="{FF2B5EF4-FFF2-40B4-BE49-F238E27FC236}">
                    <a16:creationId xmlns:a16="http://schemas.microsoft.com/office/drawing/2014/main" id="{0ED2A5A1-C905-4891-8A83-92FF00CB84EE}"/>
                  </a:ext>
                </a:extLst>
              </p:cNvPr>
              <p:cNvSpPr>
                <a:spLocks noChangeArrowheads="1"/>
              </p:cNvSpPr>
              <p:nvPr/>
            </p:nvSpPr>
            <p:spPr bwMode="auto">
              <a:xfrm>
                <a:off x="852" y="851"/>
                <a:ext cx="308" cy="71"/>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76" name="Rectangle 17">
                <a:extLst>
                  <a:ext uri="{FF2B5EF4-FFF2-40B4-BE49-F238E27FC236}">
                    <a16:creationId xmlns:a16="http://schemas.microsoft.com/office/drawing/2014/main" id="{EAB88C8F-CE8D-4F4E-9372-7F97E9C243CF}"/>
                  </a:ext>
                </a:extLst>
              </p:cNvPr>
              <p:cNvSpPr>
                <a:spLocks noChangeArrowheads="1"/>
              </p:cNvSpPr>
              <p:nvPr/>
            </p:nvSpPr>
            <p:spPr bwMode="auto">
              <a:xfrm>
                <a:off x="1067" y="947"/>
                <a:ext cx="93" cy="82"/>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77" name="Rectangle 18">
                <a:extLst>
                  <a:ext uri="{FF2B5EF4-FFF2-40B4-BE49-F238E27FC236}">
                    <a16:creationId xmlns:a16="http://schemas.microsoft.com/office/drawing/2014/main" id="{B810562D-6D27-42F7-9DD8-C9CAB3639D06}"/>
                  </a:ext>
                </a:extLst>
              </p:cNvPr>
              <p:cNvSpPr>
                <a:spLocks noChangeArrowheads="1"/>
              </p:cNvSpPr>
              <p:nvPr/>
            </p:nvSpPr>
            <p:spPr bwMode="auto">
              <a:xfrm>
                <a:off x="852" y="947"/>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78" name="Rectangle 19">
                <a:extLst>
                  <a:ext uri="{FF2B5EF4-FFF2-40B4-BE49-F238E27FC236}">
                    <a16:creationId xmlns:a16="http://schemas.microsoft.com/office/drawing/2014/main" id="{CA68EDB4-57F7-4F8B-B5AF-2AC1E94F0F36}"/>
                  </a:ext>
                </a:extLst>
              </p:cNvPr>
              <p:cNvSpPr>
                <a:spLocks noChangeArrowheads="1"/>
              </p:cNvSpPr>
              <p:nvPr/>
            </p:nvSpPr>
            <p:spPr bwMode="auto">
              <a:xfrm>
                <a:off x="852" y="978"/>
                <a:ext cx="189" cy="20"/>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79" name="Rectangle 20">
                <a:extLst>
                  <a:ext uri="{FF2B5EF4-FFF2-40B4-BE49-F238E27FC236}">
                    <a16:creationId xmlns:a16="http://schemas.microsoft.com/office/drawing/2014/main" id="{D4E80E0E-44FB-40C5-AA55-D3AAE4660800}"/>
                  </a:ext>
                </a:extLst>
              </p:cNvPr>
              <p:cNvSpPr>
                <a:spLocks noChangeArrowheads="1"/>
              </p:cNvSpPr>
              <p:nvPr/>
            </p:nvSpPr>
            <p:spPr bwMode="auto">
              <a:xfrm>
                <a:off x="852" y="1010"/>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480" name="Gerader Verbinder 479">
              <a:extLst>
                <a:ext uri="{FF2B5EF4-FFF2-40B4-BE49-F238E27FC236}">
                  <a16:creationId xmlns:a16="http://schemas.microsoft.com/office/drawing/2014/main" id="{798A837F-500F-4AE5-B44B-F58424277C27}"/>
                </a:ext>
              </a:extLst>
            </p:cNvPr>
            <p:cNvCxnSpPr>
              <a:cxnSpLocks/>
            </p:cNvCxnSpPr>
            <p:nvPr/>
          </p:nvCxnSpPr>
          <p:spPr>
            <a:xfrm flipH="1">
              <a:off x="6688725" y="2019826"/>
              <a:ext cx="163110" cy="258190"/>
            </a:xfrm>
            <a:prstGeom prst="line">
              <a:avLst/>
            </a:prstGeom>
            <a:grpFill/>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1" name="Gerader Verbinder 480">
              <a:extLst>
                <a:ext uri="{FF2B5EF4-FFF2-40B4-BE49-F238E27FC236}">
                  <a16:creationId xmlns:a16="http://schemas.microsoft.com/office/drawing/2014/main" id="{8EA1ED89-7045-4299-8890-4608A9D7495C}"/>
                </a:ext>
              </a:extLst>
            </p:cNvPr>
            <p:cNvCxnSpPr>
              <a:cxnSpLocks/>
            </p:cNvCxnSpPr>
            <p:nvPr/>
          </p:nvCxnSpPr>
          <p:spPr>
            <a:xfrm flipH="1">
              <a:off x="7152921" y="1742713"/>
              <a:ext cx="878538" cy="57460"/>
            </a:xfrm>
            <a:prstGeom prst="line">
              <a:avLst/>
            </a:prstGeom>
            <a:grpFill/>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2" name="Gerader Verbinder 481">
              <a:extLst>
                <a:ext uri="{FF2B5EF4-FFF2-40B4-BE49-F238E27FC236}">
                  <a16:creationId xmlns:a16="http://schemas.microsoft.com/office/drawing/2014/main" id="{38786D28-7D6A-493A-89EF-9B6D901A0BE9}"/>
                </a:ext>
              </a:extLst>
            </p:cNvPr>
            <p:cNvCxnSpPr>
              <a:cxnSpLocks/>
            </p:cNvCxnSpPr>
            <p:nvPr/>
          </p:nvCxnSpPr>
          <p:spPr>
            <a:xfrm flipH="1" flipV="1">
              <a:off x="8440214" y="1941077"/>
              <a:ext cx="174457" cy="158025"/>
            </a:xfrm>
            <a:prstGeom prst="line">
              <a:avLst/>
            </a:prstGeom>
            <a:grpFill/>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3" name="Gerader Verbinder 482">
              <a:extLst>
                <a:ext uri="{FF2B5EF4-FFF2-40B4-BE49-F238E27FC236}">
                  <a16:creationId xmlns:a16="http://schemas.microsoft.com/office/drawing/2014/main" id="{9E0D4B0D-4F95-4811-9FFD-BFE4F79D7335}"/>
                </a:ext>
              </a:extLst>
            </p:cNvPr>
            <p:cNvCxnSpPr>
              <a:cxnSpLocks/>
            </p:cNvCxnSpPr>
            <p:nvPr/>
          </p:nvCxnSpPr>
          <p:spPr>
            <a:xfrm flipH="1">
              <a:off x="7573217" y="1921991"/>
              <a:ext cx="502168" cy="297503"/>
            </a:xfrm>
            <a:prstGeom prst="line">
              <a:avLst/>
            </a:prstGeom>
            <a:grpFill/>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4" name="Gerader Verbinder 483">
              <a:extLst>
                <a:ext uri="{FF2B5EF4-FFF2-40B4-BE49-F238E27FC236}">
                  <a16:creationId xmlns:a16="http://schemas.microsoft.com/office/drawing/2014/main" id="{6A27C041-3F63-430E-817E-D161B5470489}"/>
                </a:ext>
              </a:extLst>
            </p:cNvPr>
            <p:cNvCxnSpPr>
              <a:cxnSpLocks/>
            </p:cNvCxnSpPr>
            <p:nvPr/>
          </p:nvCxnSpPr>
          <p:spPr>
            <a:xfrm flipH="1">
              <a:off x="7988791" y="2498504"/>
              <a:ext cx="487760" cy="170231"/>
            </a:xfrm>
            <a:prstGeom prst="line">
              <a:avLst/>
            </a:prstGeom>
            <a:grpFill/>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5" name="Gerader Verbinder 484">
              <a:extLst>
                <a:ext uri="{FF2B5EF4-FFF2-40B4-BE49-F238E27FC236}">
                  <a16:creationId xmlns:a16="http://schemas.microsoft.com/office/drawing/2014/main" id="{32ACF97F-A43F-4A63-99B4-6587975E0113}"/>
                </a:ext>
              </a:extLst>
            </p:cNvPr>
            <p:cNvCxnSpPr>
              <a:cxnSpLocks/>
            </p:cNvCxnSpPr>
            <p:nvPr/>
          </p:nvCxnSpPr>
          <p:spPr>
            <a:xfrm flipH="1" flipV="1">
              <a:off x="6844922" y="2569336"/>
              <a:ext cx="668538" cy="157912"/>
            </a:xfrm>
            <a:prstGeom prst="line">
              <a:avLst/>
            </a:prstGeom>
            <a:grpFill/>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6" name="Gerader Verbinder 485">
              <a:extLst>
                <a:ext uri="{FF2B5EF4-FFF2-40B4-BE49-F238E27FC236}">
                  <a16:creationId xmlns:a16="http://schemas.microsoft.com/office/drawing/2014/main" id="{B9DA0343-FC9C-4AC1-A978-8B420B653212}"/>
                </a:ext>
              </a:extLst>
            </p:cNvPr>
            <p:cNvCxnSpPr>
              <a:cxnSpLocks/>
            </p:cNvCxnSpPr>
            <p:nvPr/>
          </p:nvCxnSpPr>
          <p:spPr>
            <a:xfrm>
              <a:off x="7036384" y="2019526"/>
              <a:ext cx="89880" cy="63118"/>
            </a:xfrm>
            <a:prstGeom prst="line">
              <a:avLst/>
            </a:prstGeom>
            <a:grpFill/>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7" name="Gerader Verbinder 486">
              <a:extLst>
                <a:ext uri="{FF2B5EF4-FFF2-40B4-BE49-F238E27FC236}">
                  <a16:creationId xmlns:a16="http://schemas.microsoft.com/office/drawing/2014/main" id="{F6CF1A14-C6E5-42AC-B20E-9DD5C24693B6}"/>
                </a:ext>
              </a:extLst>
            </p:cNvPr>
            <p:cNvCxnSpPr>
              <a:cxnSpLocks/>
            </p:cNvCxnSpPr>
            <p:nvPr/>
          </p:nvCxnSpPr>
          <p:spPr>
            <a:xfrm>
              <a:off x="7477117" y="2455822"/>
              <a:ext cx="75063" cy="88683"/>
            </a:xfrm>
            <a:prstGeom prst="line">
              <a:avLst/>
            </a:prstGeom>
            <a:grpFill/>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8" name="Gerader Verbinder 487">
              <a:extLst>
                <a:ext uri="{FF2B5EF4-FFF2-40B4-BE49-F238E27FC236}">
                  <a16:creationId xmlns:a16="http://schemas.microsoft.com/office/drawing/2014/main" id="{AD42418C-7672-4BD5-BA0E-11EB2AB80D17}"/>
                </a:ext>
              </a:extLst>
            </p:cNvPr>
            <p:cNvCxnSpPr>
              <a:cxnSpLocks/>
            </p:cNvCxnSpPr>
            <p:nvPr/>
          </p:nvCxnSpPr>
          <p:spPr>
            <a:xfrm flipH="1">
              <a:off x="6851836" y="2368462"/>
              <a:ext cx="254613" cy="63829"/>
            </a:xfrm>
            <a:prstGeom prst="line">
              <a:avLst/>
            </a:prstGeom>
            <a:grpFill/>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80" name="Group 14">
              <a:extLst>
                <a:ext uri="{FF2B5EF4-FFF2-40B4-BE49-F238E27FC236}">
                  <a16:creationId xmlns:a16="http://schemas.microsoft.com/office/drawing/2014/main" id="{DC79748B-8491-489F-95EA-66465A101E68}"/>
                </a:ext>
              </a:extLst>
            </p:cNvPr>
            <p:cNvGrpSpPr>
              <a:grpSpLocks noChangeAspect="1"/>
            </p:cNvGrpSpPr>
            <p:nvPr/>
          </p:nvGrpSpPr>
          <p:grpSpPr bwMode="auto">
            <a:xfrm>
              <a:off x="6442544" y="2317477"/>
              <a:ext cx="316706" cy="292406"/>
              <a:chOff x="803" y="803"/>
              <a:chExt cx="404" cy="373"/>
            </a:xfrm>
            <a:grpFill/>
          </p:grpSpPr>
          <p:sp>
            <p:nvSpPr>
              <p:cNvPr id="781" name="Freeform 15">
                <a:extLst>
                  <a:ext uri="{FF2B5EF4-FFF2-40B4-BE49-F238E27FC236}">
                    <a16:creationId xmlns:a16="http://schemas.microsoft.com/office/drawing/2014/main" id="{962F5198-528C-43C3-9C42-18C3C6BC9F2F}"/>
                  </a:ext>
                </a:extLst>
              </p:cNvPr>
              <p:cNvSpPr>
                <a:spLocks noEditPoints="1"/>
              </p:cNvSpPr>
              <p:nvPr/>
            </p:nvSpPr>
            <p:spPr bwMode="auto">
              <a:xfrm>
                <a:off x="803" y="803"/>
                <a:ext cx="404" cy="37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2" name="Rectangle 16">
                <a:extLst>
                  <a:ext uri="{FF2B5EF4-FFF2-40B4-BE49-F238E27FC236}">
                    <a16:creationId xmlns:a16="http://schemas.microsoft.com/office/drawing/2014/main" id="{6E406FA1-F759-4E6D-93F1-58FEE7B118EC}"/>
                  </a:ext>
                </a:extLst>
              </p:cNvPr>
              <p:cNvSpPr>
                <a:spLocks noChangeArrowheads="1"/>
              </p:cNvSpPr>
              <p:nvPr/>
            </p:nvSpPr>
            <p:spPr bwMode="auto">
              <a:xfrm>
                <a:off x="852" y="851"/>
                <a:ext cx="308" cy="71"/>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3" name="Rectangle 17">
                <a:extLst>
                  <a:ext uri="{FF2B5EF4-FFF2-40B4-BE49-F238E27FC236}">
                    <a16:creationId xmlns:a16="http://schemas.microsoft.com/office/drawing/2014/main" id="{6652D1B4-B104-44C0-8D06-DCEA9B957AAB}"/>
                  </a:ext>
                </a:extLst>
              </p:cNvPr>
              <p:cNvSpPr>
                <a:spLocks noChangeArrowheads="1"/>
              </p:cNvSpPr>
              <p:nvPr/>
            </p:nvSpPr>
            <p:spPr bwMode="auto">
              <a:xfrm>
                <a:off x="1067" y="947"/>
                <a:ext cx="93" cy="82"/>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4" name="Rectangle 18">
                <a:extLst>
                  <a:ext uri="{FF2B5EF4-FFF2-40B4-BE49-F238E27FC236}">
                    <a16:creationId xmlns:a16="http://schemas.microsoft.com/office/drawing/2014/main" id="{F5747DBC-831F-4A9D-8088-A2473BAD21CA}"/>
                  </a:ext>
                </a:extLst>
              </p:cNvPr>
              <p:cNvSpPr>
                <a:spLocks noChangeArrowheads="1"/>
              </p:cNvSpPr>
              <p:nvPr/>
            </p:nvSpPr>
            <p:spPr bwMode="auto">
              <a:xfrm>
                <a:off x="852" y="947"/>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5" name="Rectangle 19">
                <a:extLst>
                  <a:ext uri="{FF2B5EF4-FFF2-40B4-BE49-F238E27FC236}">
                    <a16:creationId xmlns:a16="http://schemas.microsoft.com/office/drawing/2014/main" id="{B1B43920-36ED-4090-BAD1-FA175312C894}"/>
                  </a:ext>
                </a:extLst>
              </p:cNvPr>
              <p:cNvSpPr>
                <a:spLocks noChangeArrowheads="1"/>
              </p:cNvSpPr>
              <p:nvPr/>
            </p:nvSpPr>
            <p:spPr bwMode="auto">
              <a:xfrm>
                <a:off x="852" y="978"/>
                <a:ext cx="189" cy="20"/>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6" name="Rectangle 20">
                <a:extLst>
                  <a:ext uri="{FF2B5EF4-FFF2-40B4-BE49-F238E27FC236}">
                    <a16:creationId xmlns:a16="http://schemas.microsoft.com/office/drawing/2014/main" id="{E5627126-56E9-44D8-A300-2277C8DC436E}"/>
                  </a:ext>
                </a:extLst>
              </p:cNvPr>
              <p:cNvSpPr>
                <a:spLocks noChangeArrowheads="1"/>
              </p:cNvSpPr>
              <p:nvPr/>
            </p:nvSpPr>
            <p:spPr bwMode="auto">
              <a:xfrm>
                <a:off x="852" y="1010"/>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87" name="Group 14">
              <a:extLst>
                <a:ext uri="{FF2B5EF4-FFF2-40B4-BE49-F238E27FC236}">
                  <a16:creationId xmlns:a16="http://schemas.microsoft.com/office/drawing/2014/main" id="{004347B6-2193-41CE-A26B-01D928A31B2C}"/>
                </a:ext>
              </a:extLst>
            </p:cNvPr>
            <p:cNvGrpSpPr>
              <a:grpSpLocks noChangeAspect="1"/>
            </p:cNvGrpSpPr>
            <p:nvPr/>
          </p:nvGrpSpPr>
          <p:grpSpPr bwMode="auto">
            <a:xfrm>
              <a:off x="7609622" y="2549155"/>
              <a:ext cx="316706" cy="292406"/>
              <a:chOff x="803" y="803"/>
              <a:chExt cx="404" cy="373"/>
            </a:xfrm>
            <a:grpFill/>
          </p:grpSpPr>
          <p:sp>
            <p:nvSpPr>
              <p:cNvPr id="788" name="Freeform 15">
                <a:extLst>
                  <a:ext uri="{FF2B5EF4-FFF2-40B4-BE49-F238E27FC236}">
                    <a16:creationId xmlns:a16="http://schemas.microsoft.com/office/drawing/2014/main" id="{583616FC-364F-4892-93C7-A930835216B5}"/>
                  </a:ext>
                </a:extLst>
              </p:cNvPr>
              <p:cNvSpPr>
                <a:spLocks noEditPoints="1"/>
              </p:cNvSpPr>
              <p:nvPr/>
            </p:nvSpPr>
            <p:spPr bwMode="auto">
              <a:xfrm>
                <a:off x="803" y="803"/>
                <a:ext cx="404" cy="37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9" name="Rectangle 16">
                <a:extLst>
                  <a:ext uri="{FF2B5EF4-FFF2-40B4-BE49-F238E27FC236}">
                    <a16:creationId xmlns:a16="http://schemas.microsoft.com/office/drawing/2014/main" id="{1F9992F9-3E0D-4040-A4A2-E2158CAB0723}"/>
                  </a:ext>
                </a:extLst>
              </p:cNvPr>
              <p:cNvSpPr>
                <a:spLocks noChangeArrowheads="1"/>
              </p:cNvSpPr>
              <p:nvPr/>
            </p:nvSpPr>
            <p:spPr bwMode="auto">
              <a:xfrm>
                <a:off x="852" y="851"/>
                <a:ext cx="308" cy="71"/>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0" name="Rectangle 17">
                <a:extLst>
                  <a:ext uri="{FF2B5EF4-FFF2-40B4-BE49-F238E27FC236}">
                    <a16:creationId xmlns:a16="http://schemas.microsoft.com/office/drawing/2014/main" id="{2821007F-245C-46AC-B233-02A586D5FB56}"/>
                  </a:ext>
                </a:extLst>
              </p:cNvPr>
              <p:cNvSpPr>
                <a:spLocks noChangeArrowheads="1"/>
              </p:cNvSpPr>
              <p:nvPr/>
            </p:nvSpPr>
            <p:spPr bwMode="auto">
              <a:xfrm>
                <a:off x="1067" y="947"/>
                <a:ext cx="93" cy="82"/>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1" name="Rectangle 18">
                <a:extLst>
                  <a:ext uri="{FF2B5EF4-FFF2-40B4-BE49-F238E27FC236}">
                    <a16:creationId xmlns:a16="http://schemas.microsoft.com/office/drawing/2014/main" id="{650E69DE-504D-4FC1-AF66-5A0DDCF631B1}"/>
                  </a:ext>
                </a:extLst>
              </p:cNvPr>
              <p:cNvSpPr>
                <a:spLocks noChangeArrowheads="1"/>
              </p:cNvSpPr>
              <p:nvPr/>
            </p:nvSpPr>
            <p:spPr bwMode="auto">
              <a:xfrm>
                <a:off x="852" y="947"/>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2" name="Rectangle 19">
                <a:extLst>
                  <a:ext uri="{FF2B5EF4-FFF2-40B4-BE49-F238E27FC236}">
                    <a16:creationId xmlns:a16="http://schemas.microsoft.com/office/drawing/2014/main" id="{01AF332E-8D7D-4628-B754-9F22BF36758B}"/>
                  </a:ext>
                </a:extLst>
              </p:cNvPr>
              <p:cNvSpPr>
                <a:spLocks noChangeArrowheads="1"/>
              </p:cNvSpPr>
              <p:nvPr/>
            </p:nvSpPr>
            <p:spPr bwMode="auto">
              <a:xfrm>
                <a:off x="852" y="978"/>
                <a:ext cx="189" cy="20"/>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3" name="Rectangle 20">
                <a:extLst>
                  <a:ext uri="{FF2B5EF4-FFF2-40B4-BE49-F238E27FC236}">
                    <a16:creationId xmlns:a16="http://schemas.microsoft.com/office/drawing/2014/main" id="{9B4E1811-5678-407D-A5A1-CEAF1249B42A}"/>
                  </a:ext>
                </a:extLst>
              </p:cNvPr>
              <p:cNvSpPr>
                <a:spLocks noChangeArrowheads="1"/>
              </p:cNvSpPr>
              <p:nvPr/>
            </p:nvSpPr>
            <p:spPr bwMode="auto">
              <a:xfrm>
                <a:off x="852" y="1010"/>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94" name="Group 14">
              <a:extLst>
                <a:ext uri="{FF2B5EF4-FFF2-40B4-BE49-F238E27FC236}">
                  <a16:creationId xmlns:a16="http://schemas.microsoft.com/office/drawing/2014/main" id="{09EF3FEE-0CB0-496E-B2EA-859EC44C20AB}"/>
                </a:ext>
              </a:extLst>
            </p:cNvPr>
            <p:cNvGrpSpPr>
              <a:grpSpLocks noChangeAspect="1"/>
            </p:cNvGrpSpPr>
            <p:nvPr/>
          </p:nvGrpSpPr>
          <p:grpSpPr bwMode="auto">
            <a:xfrm>
              <a:off x="7176976" y="2064654"/>
              <a:ext cx="316706" cy="292406"/>
              <a:chOff x="803" y="803"/>
              <a:chExt cx="404" cy="373"/>
            </a:xfrm>
            <a:grpFill/>
          </p:grpSpPr>
          <p:sp>
            <p:nvSpPr>
              <p:cNvPr id="795" name="Freeform 15">
                <a:extLst>
                  <a:ext uri="{FF2B5EF4-FFF2-40B4-BE49-F238E27FC236}">
                    <a16:creationId xmlns:a16="http://schemas.microsoft.com/office/drawing/2014/main" id="{08E1E882-E556-411D-AEA8-7671839EE972}"/>
                  </a:ext>
                </a:extLst>
              </p:cNvPr>
              <p:cNvSpPr>
                <a:spLocks noEditPoints="1"/>
              </p:cNvSpPr>
              <p:nvPr/>
            </p:nvSpPr>
            <p:spPr bwMode="auto">
              <a:xfrm>
                <a:off x="803" y="803"/>
                <a:ext cx="404" cy="37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6" name="Rectangle 16">
                <a:extLst>
                  <a:ext uri="{FF2B5EF4-FFF2-40B4-BE49-F238E27FC236}">
                    <a16:creationId xmlns:a16="http://schemas.microsoft.com/office/drawing/2014/main" id="{DE1DDFED-74F3-42FA-BDF7-97F9FB9E135F}"/>
                  </a:ext>
                </a:extLst>
              </p:cNvPr>
              <p:cNvSpPr>
                <a:spLocks noChangeArrowheads="1"/>
              </p:cNvSpPr>
              <p:nvPr/>
            </p:nvSpPr>
            <p:spPr bwMode="auto">
              <a:xfrm>
                <a:off x="852" y="851"/>
                <a:ext cx="308" cy="71"/>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7" name="Rectangle 17">
                <a:extLst>
                  <a:ext uri="{FF2B5EF4-FFF2-40B4-BE49-F238E27FC236}">
                    <a16:creationId xmlns:a16="http://schemas.microsoft.com/office/drawing/2014/main" id="{13CC2740-CF98-4DA9-A705-FD7B06D9813A}"/>
                  </a:ext>
                </a:extLst>
              </p:cNvPr>
              <p:cNvSpPr>
                <a:spLocks noChangeArrowheads="1"/>
              </p:cNvSpPr>
              <p:nvPr/>
            </p:nvSpPr>
            <p:spPr bwMode="auto">
              <a:xfrm>
                <a:off x="1067" y="947"/>
                <a:ext cx="93" cy="82"/>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8" name="Rectangle 18">
                <a:extLst>
                  <a:ext uri="{FF2B5EF4-FFF2-40B4-BE49-F238E27FC236}">
                    <a16:creationId xmlns:a16="http://schemas.microsoft.com/office/drawing/2014/main" id="{FC445B69-DA4A-4B62-A7BB-3453B6EDD45F}"/>
                  </a:ext>
                </a:extLst>
              </p:cNvPr>
              <p:cNvSpPr>
                <a:spLocks noChangeArrowheads="1"/>
              </p:cNvSpPr>
              <p:nvPr/>
            </p:nvSpPr>
            <p:spPr bwMode="auto">
              <a:xfrm>
                <a:off x="852" y="947"/>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9" name="Rectangle 19">
                <a:extLst>
                  <a:ext uri="{FF2B5EF4-FFF2-40B4-BE49-F238E27FC236}">
                    <a16:creationId xmlns:a16="http://schemas.microsoft.com/office/drawing/2014/main" id="{650114DC-2456-4124-8BCF-BB77DA91B54C}"/>
                  </a:ext>
                </a:extLst>
              </p:cNvPr>
              <p:cNvSpPr>
                <a:spLocks noChangeArrowheads="1"/>
              </p:cNvSpPr>
              <p:nvPr/>
            </p:nvSpPr>
            <p:spPr bwMode="auto">
              <a:xfrm>
                <a:off x="852" y="978"/>
                <a:ext cx="189" cy="20"/>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0" name="Rectangle 20">
                <a:extLst>
                  <a:ext uri="{FF2B5EF4-FFF2-40B4-BE49-F238E27FC236}">
                    <a16:creationId xmlns:a16="http://schemas.microsoft.com/office/drawing/2014/main" id="{37F4B1C7-A1FD-44AC-9295-65404E7BE733}"/>
                  </a:ext>
                </a:extLst>
              </p:cNvPr>
              <p:cNvSpPr>
                <a:spLocks noChangeArrowheads="1"/>
              </p:cNvSpPr>
              <p:nvPr/>
            </p:nvSpPr>
            <p:spPr bwMode="auto">
              <a:xfrm>
                <a:off x="852" y="1010"/>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08" name="Group 14">
              <a:extLst>
                <a:ext uri="{FF2B5EF4-FFF2-40B4-BE49-F238E27FC236}">
                  <a16:creationId xmlns:a16="http://schemas.microsoft.com/office/drawing/2014/main" id="{127166EF-C2F2-4883-BE5E-AAD7DA47F6B0}"/>
                </a:ext>
              </a:extLst>
            </p:cNvPr>
            <p:cNvGrpSpPr>
              <a:grpSpLocks noChangeAspect="1"/>
            </p:cNvGrpSpPr>
            <p:nvPr/>
          </p:nvGrpSpPr>
          <p:grpSpPr bwMode="auto">
            <a:xfrm>
              <a:off x="8561710" y="2179574"/>
              <a:ext cx="316706" cy="292406"/>
              <a:chOff x="803" y="803"/>
              <a:chExt cx="404" cy="373"/>
            </a:xfrm>
            <a:grpFill/>
          </p:grpSpPr>
          <p:sp>
            <p:nvSpPr>
              <p:cNvPr id="809" name="Freeform 15">
                <a:extLst>
                  <a:ext uri="{FF2B5EF4-FFF2-40B4-BE49-F238E27FC236}">
                    <a16:creationId xmlns:a16="http://schemas.microsoft.com/office/drawing/2014/main" id="{DBB2D563-349F-4ADF-B49A-D40DD2C66319}"/>
                  </a:ext>
                </a:extLst>
              </p:cNvPr>
              <p:cNvSpPr>
                <a:spLocks noEditPoints="1"/>
              </p:cNvSpPr>
              <p:nvPr/>
            </p:nvSpPr>
            <p:spPr bwMode="auto">
              <a:xfrm>
                <a:off x="803" y="803"/>
                <a:ext cx="404" cy="37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0" name="Rectangle 16">
                <a:extLst>
                  <a:ext uri="{FF2B5EF4-FFF2-40B4-BE49-F238E27FC236}">
                    <a16:creationId xmlns:a16="http://schemas.microsoft.com/office/drawing/2014/main" id="{292963C0-BCCC-425C-8526-A321E1B34CD6}"/>
                  </a:ext>
                </a:extLst>
              </p:cNvPr>
              <p:cNvSpPr>
                <a:spLocks noChangeArrowheads="1"/>
              </p:cNvSpPr>
              <p:nvPr/>
            </p:nvSpPr>
            <p:spPr bwMode="auto">
              <a:xfrm>
                <a:off x="852" y="851"/>
                <a:ext cx="308" cy="71"/>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1" name="Rectangle 17">
                <a:extLst>
                  <a:ext uri="{FF2B5EF4-FFF2-40B4-BE49-F238E27FC236}">
                    <a16:creationId xmlns:a16="http://schemas.microsoft.com/office/drawing/2014/main" id="{53F2AC83-BCD3-448D-9043-FDB1080791E3}"/>
                  </a:ext>
                </a:extLst>
              </p:cNvPr>
              <p:cNvSpPr>
                <a:spLocks noChangeArrowheads="1"/>
              </p:cNvSpPr>
              <p:nvPr/>
            </p:nvSpPr>
            <p:spPr bwMode="auto">
              <a:xfrm>
                <a:off x="1067" y="947"/>
                <a:ext cx="93" cy="82"/>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2" name="Rectangle 18">
                <a:extLst>
                  <a:ext uri="{FF2B5EF4-FFF2-40B4-BE49-F238E27FC236}">
                    <a16:creationId xmlns:a16="http://schemas.microsoft.com/office/drawing/2014/main" id="{48BDEE3F-649A-475C-AABF-B489CC544033}"/>
                  </a:ext>
                </a:extLst>
              </p:cNvPr>
              <p:cNvSpPr>
                <a:spLocks noChangeArrowheads="1"/>
              </p:cNvSpPr>
              <p:nvPr/>
            </p:nvSpPr>
            <p:spPr bwMode="auto">
              <a:xfrm>
                <a:off x="852" y="947"/>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3" name="Rectangle 19">
                <a:extLst>
                  <a:ext uri="{FF2B5EF4-FFF2-40B4-BE49-F238E27FC236}">
                    <a16:creationId xmlns:a16="http://schemas.microsoft.com/office/drawing/2014/main" id="{9638015D-2007-4E8E-8A7A-EC6101DB4324}"/>
                  </a:ext>
                </a:extLst>
              </p:cNvPr>
              <p:cNvSpPr>
                <a:spLocks noChangeArrowheads="1"/>
              </p:cNvSpPr>
              <p:nvPr/>
            </p:nvSpPr>
            <p:spPr bwMode="auto">
              <a:xfrm>
                <a:off x="852" y="978"/>
                <a:ext cx="189" cy="20"/>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4" name="Rectangle 20">
                <a:extLst>
                  <a:ext uri="{FF2B5EF4-FFF2-40B4-BE49-F238E27FC236}">
                    <a16:creationId xmlns:a16="http://schemas.microsoft.com/office/drawing/2014/main" id="{D664A3B2-7D31-44CC-B93A-3992E7DEEFF5}"/>
                  </a:ext>
                </a:extLst>
              </p:cNvPr>
              <p:cNvSpPr>
                <a:spLocks noChangeArrowheads="1"/>
              </p:cNvSpPr>
              <p:nvPr/>
            </p:nvSpPr>
            <p:spPr bwMode="auto">
              <a:xfrm>
                <a:off x="852" y="1010"/>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900" name="Gruppieren 899">
            <a:extLst>
              <a:ext uri="{FF2B5EF4-FFF2-40B4-BE49-F238E27FC236}">
                <a16:creationId xmlns:a16="http://schemas.microsoft.com/office/drawing/2014/main" id="{B8DE5188-47CB-4953-A74E-6A63AE815F07}"/>
              </a:ext>
            </a:extLst>
          </p:cNvPr>
          <p:cNvGrpSpPr/>
          <p:nvPr/>
        </p:nvGrpSpPr>
        <p:grpSpPr>
          <a:xfrm>
            <a:off x="9207114" y="1342195"/>
            <a:ext cx="2400611" cy="2148864"/>
            <a:chOff x="9420021" y="1095372"/>
            <a:chExt cx="2400611" cy="2148864"/>
          </a:xfrm>
        </p:grpSpPr>
        <p:cxnSp>
          <p:nvCxnSpPr>
            <p:cNvPr id="716" name="Gerader Verbinder 715">
              <a:extLst>
                <a:ext uri="{FF2B5EF4-FFF2-40B4-BE49-F238E27FC236}">
                  <a16:creationId xmlns:a16="http://schemas.microsoft.com/office/drawing/2014/main" id="{3B7624EE-DD3C-41F7-934F-A30FD7B912BE}"/>
                </a:ext>
              </a:extLst>
            </p:cNvPr>
            <p:cNvCxnSpPr>
              <a:cxnSpLocks/>
            </p:cNvCxnSpPr>
            <p:nvPr/>
          </p:nvCxnSpPr>
          <p:spPr>
            <a:xfrm flipH="1">
              <a:off x="10158799" y="1551870"/>
              <a:ext cx="155547" cy="24621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7" name="Gerader Verbinder 716">
              <a:extLst>
                <a:ext uri="{FF2B5EF4-FFF2-40B4-BE49-F238E27FC236}">
                  <a16:creationId xmlns:a16="http://schemas.microsoft.com/office/drawing/2014/main" id="{A1E4CA92-5C2E-45C3-8763-FD58B48503AC}"/>
                </a:ext>
              </a:extLst>
            </p:cNvPr>
            <p:cNvCxnSpPr>
              <a:cxnSpLocks/>
            </p:cNvCxnSpPr>
            <p:nvPr/>
          </p:nvCxnSpPr>
          <p:spPr>
            <a:xfrm flipH="1">
              <a:off x="9918463" y="1382766"/>
              <a:ext cx="222114" cy="13951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8" name="Gerader Verbinder 717">
              <a:extLst>
                <a:ext uri="{FF2B5EF4-FFF2-40B4-BE49-F238E27FC236}">
                  <a16:creationId xmlns:a16="http://schemas.microsoft.com/office/drawing/2014/main" id="{E7148979-D682-48B2-AE5E-3503169DB95C}"/>
                </a:ext>
              </a:extLst>
            </p:cNvPr>
            <p:cNvCxnSpPr>
              <a:cxnSpLocks/>
            </p:cNvCxnSpPr>
            <p:nvPr/>
          </p:nvCxnSpPr>
          <p:spPr>
            <a:xfrm flipH="1" flipV="1">
              <a:off x="9736084" y="1716183"/>
              <a:ext cx="138458" cy="21340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6" name="Gerader Verbinder 645">
              <a:extLst>
                <a:ext uri="{FF2B5EF4-FFF2-40B4-BE49-F238E27FC236}">
                  <a16:creationId xmlns:a16="http://schemas.microsoft.com/office/drawing/2014/main" id="{0045C516-1784-4A3D-B6A7-78493562EC8B}"/>
                </a:ext>
              </a:extLst>
            </p:cNvPr>
            <p:cNvCxnSpPr>
              <a:cxnSpLocks/>
            </p:cNvCxnSpPr>
            <p:nvPr/>
          </p:nvCxnSpPr>
          <p:spPr>
            <a:xfrm flipH="1">
              <a:off x="10905223" y="1731278"/>
              <a:ext cx="87766" cy="6322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7" name="Gerader Verbinder 646">
              <a:extLst>
                <a:ext uri="{FF2B5EF4-FFF2-40B4-BE49-F238E27FC236}">
                  <a16:creationId xmlns:a16="http://schemas.microsoft.com/office/drawing/2014/main" id="{B854334C-1751-4547-A13F-037BA2083BCB}"/>
                </a:ext>
              </a:extLst>
            </p:cNvPr>
            <p:cNvCxnSpPr>
              <a:cxnSpLocks/>
            </p:cNvCxnSpPr>
            <p:nvPr/>
          </p:nvCxnSpPr>
          <p:spPr>
            <a:xfrm flipH="1">
              <a:off x="11295869" y="2256549"/>
              <a:ext cx="75832" cy="8117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8" name="Gerader Verbinder 647">
              <a:extLst>
                <a:ext uri="{FF2B5EF4-FFF2-40B4-BE49-F238E27FC236}">
                  <a16:creationId xmlns:a16="http://schemas.microsoft.com/office/drawing/2014/main" id="{63753557-ACD3-4CF5-A793-D1A64E422C0D}"/>
                </a:ext>
              </a:extLst>
            </p:cNvPr>
            <p:cNvCxnSpPr>
              <a:cxnSpLocks/>
            </p:cNvCxnSpPr>
            <p:nvPr/>
          </p:nvCxnSpPr>
          <p:spPr>
            <a:xfrm>
              <a:off x="10807922" y="2134684"/>
              <a:ext cx="71582" cy="8457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3" name="Gerader Verbinder 652">
              <a:extLst>
                <a:ext uri="{FF2B5EF4-FFF2-40B4-BE49-F238E27FC236}">
                  <a16:creationId xmlns:a16="http://schemas.microsoft.com/office/drawing/2014/main" id="{BB093991-2B35-44C7-AAF8-FF3442078E53}"/>
                </a:ext>
              </a:extLst>
            </p:cNvPr>
            <p:cNvCxnSpPr>
              <a:cxnSpLocks/>
            </p:cNvCxnSpPr>
            <p:nvPr/>
          </p:nvCxnSpPr>
          <p:spPr>
            <a:xfrm>
              <a:off x="11302472" y="1749567"/>
              <a:ext cx="89537" cy="9642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4" name="Gerader Verbinder 653">
              <a:extLst>
                <a:ext uri="{FF2B5EF4-FFF2-40B4-BE49-F238E27FC236}">
                  <a16:creationId xmlns:a16="http://schemas.microsoft.com/office/drawing/2014/main" id="{56F7E11D-D748-47DD-A118-0A06C1DB30BD}"/>
                </a:ext>
              </a:extLst>
            </p:cNvPr>
            <p:cNvCxnSpPr>
              <a:cxnSpLocks/>
            </p:cNvCxnSpPr>
            <p:nvPr/>
          </p:nvCxnSpPr>
          <p:spPr>
            <a:xfrm>
              <a:off x="10953981" y="1970509"/>
              <a:ext cx="426322" cy="9021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5" name="Gerader Verbinder 654">
              <a:extLst>
                <a:ext uri="{FF2B5EF4-FFF2-40B4-BE49-F238E27FC236}">
                  <a16:creationId xmlns:a16="http://schemas.microsoft.com/office/drawing/2014/main" id="{798BD0E3-81A4-412F-BA01-4B6369A9A06B}"/>
                </a:ext>
              </a:extLst>
            </p:cNvPr>
            <p:cNvCxnSpPr>
              <a:cxnSpLocks/>
            </p:cNvCxnSpPr>
            <p:nvPr/>
          </p:nvCxnSpPr>
          <p:spPr>
            <a:xfrm flipV="1">
              <a:off x="11120631" y="1784885"/>
              <a:ext cx="33657" cy="39026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0" name="Gerader Verbinder 589">
              <a:extLst>
                <a:ext uri="{FF2B5EF4-FFF2-40B4-BE49-F238E27FC236}">
                  <a16:creationId xmlns:a16="http://schemas.microsoft.com/office/drawing/2014/main" id="{B3354CAF-8E43-4FB3-BA5F-84D0128D10CA}"/>
                </a:ext>
              </a:extLst>
            </p:cNvPr>
            <p:cNvCxnSpPr>
              <a:cxnSpLocks/>
            </p:cNvCxnSpPr>
            <p:nvPr/>
          </p:nvCxnSpPr>
          <p:spPr>
            <a:xfrm flipH="1" flipV="1">
              <a:off x="10061973" y="2599895"/>
              <a:ext cx="268039" cy="105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1" name="Gerader Verbinder 590">
              <a:extLst>
                <a:ext uri="{FF2B5EF4-FFF2-40B4-BE49-F238E27FC236}">
                  <a16:creationId xmlns:a16="http://schemas.microsoft.com/office/drawing/2014/main" id="{EF8128C6-DE13-42EF-8339-DE7118848584}"/>
                </a:ext>
              </a:extLst>
            </p:cNvPr>
            <p:cNvCxnSpPr>
              <a:cxnSpLocks/>
            </p:cNvCxnSpPr>
            <p:nvPr/>
          </p:nvCxnSpPr>
          <p:spPr>
            <a:xfrm flipH="1">
              <a:off x="10405538" y="2804764"/>
              <a:ext cx="101641" cy="1585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5" name="Gerader Verbinder 594">
              <a:extLst>
                <a:ext uri="{FF2B5EF4-FFF2-40B4-BE49-F238E27FC236}">
                  <a16:creationId xmlns:a16="http://schemas.microsoft.com/office/drawing/2014/main" id="{120801E5-87C9-4464-81E9-72FAD48567A7}"/>
                </a:ext>
              </a:extLst>
            </p:cNvPr>
            <p:cNvCxnSpPr>
              <a:cxnSpLocks/>
            </p:cNvCxnSpPr>
            <p:nvPr/>
          </p:nvCxnSpPr>
          <p:spPr>
            <a:xfrm flipH="1" flipV="1">
              <a:off x="9952806" y="2811645"/>
              <a:ext cx="50334" cy="5500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7" name="Freihandform: Form 586">
              <a:extLst>
                <a:ext uri="{FF2B5EF4-FFF2-40B4-BE49-F238E27FC236}">
                  <a16:creationId xmlns:a16="http://schemas.microsoft.com/office/drawing/2014/main" id="{A69082DA-FBA1-4806-9B76-BAD995AD6BCC}"/>
                </a:ext>
              </a:extLst>
            </p:cNvPr>
            <p:cNvSpPr/>
            <p:nvPr/>
          </p:nvSpPr>
          <p:spPr bwMode="gray">
            <a:xfrm>
              <a:off x="9420021" y="1095372"/>
              <a:ext cx="1144082" cy="1136136"/>
            </a:xfrm>
            <a:custGeom>
              <a:avLst/>
              <a:gdLst>
                <a:gd name="connsiteX0" fmla="*/ 136479 w 1256294"/>
                <a:gd name="connsiteY0" fmla="*/ 278646 h 1279091"/>
                <a:gd name="connsiteX1" fmla="*/ 1131841 w 1256294"/>
                <a:gd name="connsiteY1" fmla="*/ 4802 h 1279091"/>
                <a:gd name="connsiteX2" fmla="*/ 1229473 w 1256294"/>
                <a:gd name="connsiteY2" fmla="*/ 526296 h 1279091"/>
                <a:gd name="connsiteX3" fmla="*/ 1022304 w 1256294"/>
                <a:gd name="connsiteY3" fmla="*/ 735846 h 1279091"/>
                <a:gd name="connsiteX4" fmla="*/ 1015160 w 1256294"/>
                <a:gd name="connsiteY4" fmla="*/ 1107321 h 1279091"/>
                <a:gd name="connsiteX5" fmla="*/ 636541 w 1256294"/>
                <a:gd name="connsiteY5" fmla="*/ 1269246 h 1279091"/>
                <a:gd name="connsiteX6" fmla="*/ 217441 w 1256294"/>
                <a:gd name="connsiteY6" fmla="*/ 838240 h 1279091"/>
                <a:gd name="connsiteX7" fmla="*/ 17416 w 1256294"/>
                <a:gd name="connsiteY7" fmla="*/ 478671 h 1279091"/>
                <a:gd name="connsiteX8" fmla="*/ 136479 w 1256294"/>
                <a:gd name="connsiteY8" fmla="*/ 278646 h 127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294" h="1279091">
                  <a:moveTo>
                    <a:pt x="136479" y="278646"/>
                  </a:moveTo>
                  <a:cubicBezTo>
                    <a:pt x="322217" y="199668"/>
                    <a:pt x="949675" y="-36473"/>
                    <a:pt x="1131841" y="4802"/>
                  </a:cubicBezTo>
                  <a:cubicBezTo>
                    <a:pt x="1314007" y="46077"/>
                    <a:pt x="1247729" y="404455"/>
                    <a:pt x="1229473" y="526296"/>
                  </a:cubicBezTo>
                  <a:cubicBezTo>
                    <a:pt x="1211217" y="648137"/>
                    <a:pt x="1058023" y="639009"/>
                    <a:pt x="1022304" y="735846"/>
                  </a:cubicBezTo>
                  <a:cubicBezTo>
                    <a:pt x="986585" y="832683"/>
                    <a:pt x="1079454" y="1018421"/>
                    <a:pt x="1015160" y="1107321"/>
                  </a:cubicBezTo>
                  <a:cubicBezTo>
                    <a:pt x="950866" y="1196221"/>
                    <a:pt x="769494" y="1314093"/>
                    <a:pt x="636541" y="1269246"/>
                  </a:cubicBezTo>
                  <a:cubicBezTo>
                    <a:pt x="503588" y="1224399"/>
                    <a:pt x="320629" y="970003"/>
                    <a:pt x="217441" y="838240"/>
                  </a:cubicBezTo>
                  <a:cubicBezTo>
                    <a:pt x="114253" y="706478"/>
                    <a:pt x="30910" y="571540"/>
                    <a:pt x="17416" y="478671"/>
                  </a:cubicBezTo>
                  <a:cubicBezTo>
                    <a:pt x="3922" y="385802"/>
                    <a:pt x="-49259" y="357624"/>
                    <a:pt x="136479" y="278646"/>
                  </a:cubicBezTo>
                  <a:close/>
                </a:path>
              </a:pathLst>
            </a:cu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8" name="Freihandform: Form 587">
              <a:extLst>
                <a:ext uri="{FF2B5EF4-FFF2-40B4-BE49-F238E27FC236}">
                  <a16:creationId xmlns:a16="http://schemas.microsoft.com/office/drawing/2014/main" id="{EB789632-EDE9-440F-8CAF-26A953F0867A}"/>
                </a:ext>
              </a:extLst>
            </p:cNvPr>
            <p:cNvSpPr/>
            <p:nvPr/>
          </p:nvSpPr>
          <p:spPr bwMode="gray">
            <a:xfrm>
              <a:off x="9562295" y="2355484"/>
              <a:ext cx="1225194" cy="888752"/>
            </a:xfrm>
            <a:custGeom>
              <a:avLst/>
              <a:gdLst>
                <a:gd name="connsiteX0" fmla="*/ 1250649 w 1321406"/>
                <a:gd name="connsiteY0" fmla="*/ 439998 h 940933"/>
                <a:gd name="connsiteX1" fmla="*/ 779162 w 1321406"/>
                <a:gd name="connsiteY1" fmla="*/ 930535 h 940933"/>
                <a:gd name="connsiteX2" fmla="*/ 283862 w 1321406"/>
                <a:gd name="connsiteY2" fmla="*/ 725748 h 940933"/>
                <a:gd name="connsiteX3" fmla="*/ 14780 w 1321406"/>
                <a:gd name="connsiteY3" fmla="*/ 161391 h 940933"/>
                <a:gd name="connsiteX4" fmla="*/ 722012 w 1321406"/>
                <a:gd name="connsiteY4" fmla="*/ 1848 h 940933"/>
                <a:gd name="connsiteX5" fmla="*/ 1264937 w 1321406"/>
                <a:gd name="connsiteY5" fmla="*/ 99479 h 940933"/>
                <a:gd name="connsiteX6" fmla="*/ 1250649 w 1321406"/>
                <a:gd name="connsiteY6" fmla="*/ 439998 h 94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1406" h="940933">
                  <a:moveTo>
                    <a:pt x="1250649" y="439998"/>
                  </a:moveTo>
                  <a:cubicBezTo>
                    <a:pt x="1169687" y="578507"/>
                    <a:pt x="940293" y="882910"/>
                    <a:pt x="779162" y="930535"/>
                  </a:cubicBezTo>
                  <a:cubicBezTo>
                    <a:pt x="618031" y="978160"/>
                    <a:pt x="411259" y="853939"/>
                    <a:pt x="283862" y="725748"/>
                  </a:cubicBezTo>
                  <a:cubicBezTo>
                    <a:pt x="156465" y="597557"/>
                    <a:pt x="-58245" y="282041"/>
                    <a:pt x="14780" y="161391"/>
                  </a:cubicBezTo>
                  <a:cubicBezTo>
                    <a:pt x="87805" y="40741"/>
                    <a:pt x="513653" y="12167"/>
                    <a:pt x="722012" y="1848"/>
                  </a:cubicBezTo>
                  <a:cubicBezTo>
                    <a:pt x="930371" y="-8471"/>
                    <a:pt x="1178021" y="24470"/>
                    <a:pt x="1264937" y="99479"/>
                  </a:cubicBezTo>
                  <a:cubicBezTo>
                    <a:pt x="1351853" y="174488"/>
                    <a:pt x="1331611" y="301489"/>
                    <a:pt x="1250649" y="439998"/>
                  </a:cubicBezTo>
                  <a:close/>
                </a:path>
              </a:pathLst>
            </a:cu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9" name="Freihandform: Form 588">
              <a:extLst>
                <a:ext uri="{FF2B5EF4-FFF2-40B4-BE49-F238E27FC236}">
                  <a16:creationId xmlns:a16="http://schemas.microsoft.com/office/drawing/2014/main" id="{48835187-C62A-4982-934D-6F6B7D3140E2}"/>
                </a:ext>
              </a:extLst>
            </p:cNvPr>
            <p:cNvSpPr/>
            <p:nvPr/>
          </p:nvSpPr>
          <p:spPr bwMode="gray">
            <a:xfrm>
              <a:off x="10457575" y="1314503"/>
              <a:ext cx="1363057" cy="1336457"/>
            </a:xfrm>
            <a:custGeom>
              <a:avLst/>
              <a:gdLst>
                <a:gd name="connsiteX0" fmla="*/ 284687 w 1415005"/>
                <a:gd name="connsiteY0" fmla="*/ 366172 h 1524516"/>
                <a:gd name="connsiteX1" fmla="*/ 849837 w 1415005"/>
                <a:gd name="connsiteY1" fmla="*/ 10572 h 1524516"/>
                <a:gd name="connsiteX2" fmla="*/ 1411812 w 1415005"/>
                <a:gd name="connsiteY2" fmla="*/ 785272 h 1524516"/>
                <a:gd name="connsiteX3" fmla="*/ 1059387 w 1415005"/>
                <a:gd name="connsiteY3" fmla="*/ 1312322 h 1524516"/>
                <a:gd name="connsiteX4" fmla="*/ 649812 w 1415005"/>
                <a:gd name="connsiteY4" fmla="*/ 1499647 h 1524516"/>
                <a:gd name="connsiteX5" fmla="*/ 11637 w 1415005"/>
                <a:gd name="connsiteY5" fmla="*/ 797972 h 1524516"/>
                <a:gd name="connsiteX6" fmla="*/ 284687 w 1415005"/>
                <a:gd name="connsiteY6" fmla="*/ 366172 h 152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5005" h="1524516">
                  <a:moveTo>
                    <a:pt x="284687" y="366172"/>
                  </a:moveTo>
                  <a:cubicBezTo>
                    <a:pt x="424387" y="234939"/>
                    <a:pt x="661983" y="-59278"/>
                    <a:pt x="849837" y="10572"/>
                  </a:cubicBezTo>
                  <a:cubicBezTo>
                    <a:pt x="1037691" y="80422"/>
                    <a:pt x="1376887" y="568314"/>
                    <a:pt x="1411812" y="785272"/>
                  </a:cubicBezTo>
                  <a:cubicBezTo>
                    <a:pt x="1446737" y="1002230"/>
                    <a:pt x="1186387" y="1193260"/>
                    <a:pt x="1059387" y="1312322"/>
                  </a:cubicBezTo>
                  <a:cubicBezTo>
                    <a:pt x="932387" y="1431384"/>
                    <a:pt x="824437" y="1585372"/>
                    <a:pt x="649812" y="1499647"/>
                  </a:cubicBezTo>
                  <a:cubicBezTo>
                    <a:pt x="475187" y="1413922"/>
                    <a:pt x="73020" y="986355"/>
                    <a:pt x="11637" y="797972"/>
                  </a:cubicBezTo>
                  <a:cubicBezTo>
                    <a:pt x="-49746" y="609589"/>
                    <a:pt x="144987" y="497405"/>
                    <a:pt x="284687" y="366172"/>
                  </a:cubicBezTo>
                  <a:close/>
                </a:path>
              </a:pathLst>
            </a:cu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24" name="Group 14">
              <a:extLst>
                <a:ext uri="{FF2B5EF4-FFF2-40B4-BE49-F238E27FC236}">
                  <a16:creationId xmlns:a16="http://schemas.microsoft.com/office/drawing/2014/main" id="{52DC1F9E-5720-48E1-A168-D5409EA52B7B}"/>
                </a:ext>
              </a:extLst>
            </p:cNvPr>
            <p:cNvGrpSpPr>
              <a:grpSpLocks noChangeAspect="1"/>
            </p:cNvGrpSpPr>
            <p:nvPr/>
          </p:nvGrpSpPr>
          <p:grpSpPr bwMode="auto">
            <a:xfrm>
              <a:off x="10047034" y="2873769"/>
              <a:ext cx="316706" cy="292406"/>
              <a:chOff x="803" y="803"/>
              <a:chExt cx="404" cy="373"/>
            </a:xfrm>
            <a:solidFill>
              <a:schemeClr val="accent1"/>
            </a:solidFill>
          </p:grpSpPr>
          <p:sp>
            <p:nvSpPr>
              <p:cNvPr id="825" name="Freeform 15">
                <a:extLst>
                  <a:ext uri="{FF2B5EF4-FFF2-40B4-BE49-F238E27FC236}">
                    <a16:creationId xmlns:a16="http://schemas.microsoft.com/office/drawing/2014/main" id="{A650F146-6FF6-4BF4-A54D-3A08935AD9FA}"/>
                  </a:ext>
                </a:extLst>
              </p:cNvPr>
              <p:cNvSpPr>
                <a:spLocks noEditPoints="1"/>
              </p:cNvSpPr>
              <p:nvPr/>
            </p:nvSpPr>
            <p:spPr bwMode="auto">
              <a:xfrm>
                <a:off x="803" y="803"/>
                <a:ext cx="404" cy="37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6" name="Rectangle 16">
                <a:extLst>
                  <a:ext uri="{FF2B5EF4-FFF2-40B4-BE49-F238E27FC236}">
                    <a16:creationId xmlns:a16="http://schemas.microsoft.com/office/drawing/2014/main" id="{180AA71B-B27C-450A-A5B9-6F4EA1433445}"/>
                  </a:ext>
                </a:extLst>
              </p:cNvPr>
              <p:cNvSpPr>
                <a:spLocks noChangeArrowheads="1"/>
              </p:cNvSpPr>
              <p:nvPr/>
            </p:nvSpPr>
            <p:spPr bwMode="auto">
              <a:xfrm>
                <a:off x="852" y="851"/>
                <a:ext cx="308" cy="71"/>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7" name="Rectangle 17">
                <a:extLst>
                  <a:ext uri="{FF2B5EF4-FFF2-40B4-BE49-F238E27FC236}">
                    <a16:creationId xmlns:a16="http://schemas.microsoft.com/office/drawing/2014/main" id="{A3A907FD-918C-4BFC-BF33-BE3616802AA5}"/>
                  </a:ext>
                </a:extLst>
              </p:cNvPr>
              <p:cNvSpPr>
                <a:spLocks noChangeArrowheads="1"/>
              </p:cNvSpPr>
              <p:nvPr/>
            </p:nvSpPr>
            <p:spPr bwMode="auto">
              <a:xfrm>
                <a:off x="1067" y="947"/>
                <a:ext cx="93" cy="82"/>
              </a:xfrm>
              <a:prstGeom prst="rect">
                <a:avLst/>
              </a:prstGeom>
              <a:solidFill>
                <a:schemeClr val="accent4"/>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8" name="Rectangle 18">
                <a:extLst>
                  <a:ext uri="{FF2B5EF4-FFF2-40B4-BE49-F238E27FC236}">
                    <a16:creationId xmlns:a16="http://schemas.microsoft.com/office/drawing/2014/main" id="{4B42BA38-6925-495B-B081-C630EECAEBF8}"/>
                  </a:ext>
                </a:extLst>
              </p:cNvPr>
              <p:cNvSpPr>
                <a:spLocks noChangeArrowheads="1"/>
              </p:cNvSpPr>
              <p:nvPr/>
            </p:nvSpPr>
            <p:spPr bwMode="auto">
              <a:xfrm>
                <a:off x="852" y="947"/>
                <a:ext cx="189" cy="19"/>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9" name="Rectangle 19">
                <a:extLst>
                  <a:ext uri="{FF2B5EF4-FFF2-40B4-BE49-F238E27FC236}">
                    <a16:creationId xmlns:a16="http://schemas.microsoft.com/office/drawing/2014/main" id="{B943FAD2-908A-4867-B7BB-1335328688A7}"/>
                  </a:ext>
                </a:extLst>
              </p:cNvPr>
              <p:cNvSpPr>
                <a:spLocks noChangeArrowheads="1"/>
              </p:cNvSpPr>
              <p:nvPr/>
            </p:nvSpPr>
            <p:spPr bwMode="auto">
              <a:xfrm>
                <a:off x="852" y="978"/>
                <a:ext cx="189" cy="20"/>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0" name="Rectangle 20">
                <a:extLst>
                  <a:ext uri="{FF2B5EF4-FFF2-40B4-BE49-F238E27FC236}">
                    <a16:creationId xmlns:a16="http://schemas.microsoft.com/office/drawing/2014/main" id="{A9D9F1FD-B401-4925-B5FA-145BB07203DB}"/>
                  </a:ext>
                </a:extLst>
              </p:cNvPr>
              <p:cNvSpPr>
                <a:spLocks noChangeArrowheads="1"/>
              </p:cNvSpPr>
              <p:nvPr/>
            </p:nvSpPr>
            <p:spPr bwMode="auto">
              <a:xfrm>
                <a:off x="852" y="1010"/>
                <a:ext cx="189" cy="19"/>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31" name="Group 14">
              <a:extLst>
                <a:ext uri="{FF2B5EF4-FFF2-40B4-BE49-F238E27FC236}">
                  <a16:creationId xmlns:a16="http://schemas.microsoft.com/office/drawing/2014/main" id="{97DA83A5-E711-4EEC-94C1-CF0C6F8A0C26}"/>
                </a:ext>
              </a:extLst>
            </p:cNvPr>
            <p:cNvGrpSpPr>
              <a:grpSpLocks noChangeAspect="1"/>
            </p:cNvGrpSpPr>
            <p:nvPr/>
          </p:nvGrpSpPr>
          <p:grpSpPr bwMode="auto">
            <a:xfrm>
              <a:off x="9708538" y="2444278"/>
              <a:ext cx="316706" cy="292406"/>
              <a:chOff x="803" y="803"/>
              <a:chExt cx="404" cy="373"/>
            </a:xfrm>
            <a:solidFill>
              <a:schemeClr val="accent1"/>
            </a:solidFill>
          </p:grpSpPr>
          <p:sp>
            <p:nvSpPr>
              <p:cNvPr id="832" name="Freeform 15">
                <a:extLst>
                  <a:ext uri="{FF2B5EF4-FFF2-40B4-BE49-F238E27FC236}">
                    <a16:creationId xmlns:a16="http://schemas.microsoft.com/office/drawing/2014/main" id="{65A60568-3CDE-44C0-9092-F1CC9887D35E}"/>
                  </a:ext>
                </a:extLst>
              </p:cNvPr>
              <p:cNvSpPr>
                <a:spLocks noEditPoints="1"/>
              </p:cNvSpPr>
              <p:nvPr/>
            </p:nvSpPr>
            <p:spPr bwMode="auto">
              <a:xfrm>
                <a:off x="803" y="803"/>
                <a:ext cx="404" cy="37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3" name="Rectangle 16">
                <a:extLst>
                  <a:ext uri="{FF2B5EF4-FFF2-40B4-BE49-F238E27FC236}">
                    <a16:creationId xmlns:a16="http://schemas.microsoft.com/office/drawing/2014/main" id="{FF5990D5-8BD1-4D55-942A-54D7B3BDF024}"/>
                  </a:ext>
                </a:extLst>
              </p:cNvPr>
              <p:cNvSpPr>
                <a:spLocks noChangeArrowheads="1"/>
              </p:cNvSpPr>
              <p:nvPr/>
            </p:nvSpPr>
            <p:spPr bwMode="auto">
              <a:xfrm>
                <a:off x="852" y="851"/>
                <a:ext cx="308" cy="71"/>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4" name="Rectangle 17">
                <a:extLst>
                  <a:ext uri="{FF2B5EF4-FFF2-40B4-BE49-F238E27FC236}">
                    <a16:creationId xmlns:a16="http://schemas.microsoft.com/office/drawing/2014/main" id="{576651E0-D7A7-4A2F-ABEE-1F082694174D}"/>
                  </a:ext>
                </a:extLst>
              </p:cNvPr>
              <p:cNvSpPr>
                <a:spLocks noChangeArrowheads="1"/>
              </p:cNvSpPr>
              <p:nvPr/>
            </p:nvSpPr>
            <p:spPr bwMode="auto">
              <a:xfrm>
                <a:off x="1067" y="947"/>
                <a:ext cx="93" cy="82"/>
              </a:xfrm>
              <a:prstGeom prst="rect">
                <a:avLst/>
              </a:prstGeom>
              <a:solidFill>
                <a:schemeClr val="accent4"/>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5" name="Rectangle 18">
                <a:extLst>
                  <a:ext uri="{FF2B5EF4-FFF2-40B4-BE49-F238E27FC236}">
                    <a16:creationId xmlns:a16="http://schemas.microsoft.com/office/drawing/2014/main" id="{B32FDC7C-3D45-41AE-A300-DF15CEADD31C}"/>
                  </a:ext>
                </a:extLst>
              </p:cNvPr>
              <p:cNvSpPr>
                <a:spLocks noChangeArrowheads="1"/>
              </p:cNvSpPr>
              <p:nvPr/>
            </p:nvSpPr>
            <p:spPr bwMode="auto">
              <a:xfrm>
                <a:off x="852" y="947"/>
                <a:ext cx="189" cy="19"/>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6" name="Rectangle 19">
                <a:extLst>
                  <a:ext uri="{FF2B5EF4-FFF2-40B4-BE49-F238E27FC236}">
                    <a16:creationId xmlns:a16="http://schemas.microsoft.com/office/drawing/2014/main" id="{628FA11C-F5B4-41AF-82EA-9A7806C14A53}"/>
                  </a:ext>
                </a:extLst>
              </p:cNvPr>
              <p:cNvSpPr>
                <a:spLocks noChangeArrowheads="1"/>
              </p:cNvSpPr>
              <p:nvPr/>
            </p:nvSpPr>
            <p:spPr bwMode="auto">
              <a:xfrm>
                <a:off x="852" y="978"/>
                <a:ext cx="189" cy="20"/>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7" name="Rectangle 20">
                <a:extLst>
                  <a:ext uri="{FF2B5EF4-FFF2-40B4-BE49-F238E27FC236}">
                    <a16:creationId xmlns:a16="http://schemas.microsoft.com/office/drawing/2014/main" id="{A7815923-BD74-4BB6-9338-1FBAF9C3377C}"/>
                  </a:ext>
                </a:extLst>
              </p:cNvPr>
              <p:cNvSpPr>
                <a:spLocks noChangeArrowheads="1"/>
              </p:cNvSpPr>
              <p:nvPr/>
            </p:nvSpPr>
            <p:spPr bwMode="auto">
              <a:xfrm>
                <a:off x="852" y="1010"/>
                <a:ext cx="189" cy="19"/>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38" name="Group 14">
              <a:extLst>
                <a:ext uri="{FF2B5EF4-FFF2-40B4-BE49-F238E27FC236}">
                  <a16:creationId xmlns:a16="http://schemas.microsoft.com/office/drawing/2014/main" id="{A01A2FF0-C77C-4902-8E3E-955E95CC5D2A}"/>
                </a:ext>
              </a:extLst>
            </p:cNvPr>
            <p:cNvGrpSpPr>
              <a:grpSpLocks noChangeAspect="1"/>
            </p:cNvGrpSpPr>
            <p:nvPr/>
          </p:nvGrpSpPr>
          <p:grpSpPr bwMode="auto">
            <a:xfrm>
              <a:off x="10413195" y="2444278"/>
              <a:ext cx="316706" cy="292406"/>
              <a:chOff x="803" y="803"/>
              <a:chExt cx="404" cy="373"/>
            </a:xfrm>
            <a:solidFill>
              <a:schemeClr val="accent1"/>
            </a:solidFill>
          </p:grpSpPr>
          <p:sp>
            <p:nvSpPr>
              <p:cNvPr id="839" name="Freeform 15">
                <a:extLst>
                  <a:ext uri="{FF2B5EF4-FFF2-40B4-BE49-F238E27FC236}">
                    <a16:creationId xmlns:a16="http://schemas.microsoft.com/office/drawing/2014/main" id="{80AE7376-6166-4D79-95DA-3FC4727035FB}"/>
                  </a:ext>
                </a:extLst>
              </p:cNvPr>
              <p:cNvSpPr>
                <a:spLocks noEditPoints="1"/>
              </p:cNvSpPr>
              <p:nvPr/>
            </p:nvSpPr>
            <p:spPr bwMode="auto">
              <a:xfrm>
                <a:off x="803" y="803"/>
                <a:ext cx="404" cy="37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0" name="Rectangle 16">
                <a:extLst>
                  <a:ext uri="{FF2B5EF4-FFF2-40B4-BE49-F238E27FC236}">
                    <a16:creationId xmlns:a16="http://schemas.microsoft.com/office/drawing/2014/main" id="{E7AAF569-1F25-42BB-96A6-DD108AC0FBB2}"/>
                  </a:ext>
                </a:extLst>
              </p:cNvPr>
              <p:cNvSpPr>
                <a:spLocks noChangeArrowheads="1"/>
              </p:cNvSpPr>
              <p:nvPr/>
            </p:nvSpPr>
            <p:spPr bwMode="auto">
              <a:xfrm>
                <a:off x="852" y="851"/>
                <a:ext cx="308" cy="71"/>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1" name="Rectangle 17">
                <a:extLst>
                  <a:ext uri="{FF2B5EF4-FFF2-40B4-BE49-F238E27FC236}">
                    <a16:creationId xmlns:a16="http://schemas.microsoft.com/office/drawing/2014/main" id="{F7059EDE-7C8D-45EA-9751-6B000791D018}"/>
                  </a:ext>
                </a:extLst>
              </p:cNvPr>
              <p:cNvSpPr>
                <a:spLocks noChangeArrowheads="1"/>
              </p:cNvSpPr>
              <p:nvPr/>
            </p:nvSpPr>
            <p:spPr bwMode="auto">
              <a:xfrm>
                <a:off x="1067" y="947"/>
                <a:ext cx="93" cy="82"/>
              </a:xfrm>
              <a:prstGeom prst="rect">
                <a:avLst/>
              </a:prstGeom>
              <a:solidFill>
                <a:schemeClr val="accent4"/>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2" name="Rectangle 18">
                <a:extLst>
                  <a:ext uri="{FF2B5EF4-FFF2-40B4-BE49-F238E27FC236}">
                    <a16:creationId xmlns:a16="http://schemas.microsoft.com/office/drawing/2014/main" id="{97B732C1-4556-4E1E-95DB-E5621E601E4C}"/>
                  </a:ext>
                </a:extLst>
              </p:cNvPr>
              <p:cNvSpPr>
                <a:spLocks noChangeArrowheads="1"/>
              </p:cNvSpPr>
              <p:nvPr/>
            </p:nvSpPr>
            <p:spPr bwMode="auto">
              <a:xfrm>
                <a:off x="852" y="947"/>
                <a:ext cx="189" cy="19"/>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3" name="Rectangle 19">
                <a:extLst>
                  <a:ext uri="{FF2B5EF4-FFF2-40B4-BE49-F238E27FC236}">
                    <a16:creationId xmlns:a16="http://schemas.microsoft.com/office/drawing/2014/main" id="{B10769AC-F89A-4E61-BD56-F2338DF48A28}"/>
                  </a:ext>
                </a:extLst>
              </p:cNvPr>
              <p:cNvSpPr>
                <a:spLocks noChangeArrowheads="1"/>
              </p:cNvSpPr>
              <p:nvPr/>
            </p:nvSpPr>
            <p:spPr bwMode="auto">
              <a:xfrm>
                <a:off x="852" y="978"/>
                <a:ext cx="189" cy="20"/>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4" name="Rectangle 20">
                <a:extLst>
                  <a:ext uri="{FF2B5EF4-FFF2-40B4-BE49-F238E27FC236}">
                    <a16:creationId xmlns:a16="http://schemas.microsoft.com/office/drawing/2014/main" id="{EDB61B75-52DF-47AA-9B7D-70C4A78849BD}"/>
                  </a:ext>
                </a:extLst>
              </p:cNvPr>
              <p:cNvSpPr>
                <a:spLocks noChangeArrowheads="1"/>
              </p:cNvSpPr>
              <p:nvPr/>
            </p:nvSpPr>
            <p:spPr bwMode="auto">
              <a:xfrm>
                <a:off x="852" y="1010"/>
                <a:ext cx="189" cy="19"/>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46" name="Gruppieren 845">
              <a:extLst>
                <a:ext uri="{FF2B5EF4-FFF2-40B4-BE49-F238E27FC236}">
                  <a16:creationId xmlns:a16="http://schemas.microsoft.com/office/drawing/2014/main" id="{28DF2FE5-F98A-4373-B350-F069F80C301D}"/>
                </a:ext>
              </a:extLst>
            </p:cNvPr>
            <p:cNvGrpSpPr/>
            <p:nvPr/>
          </p:nvGrpSpPr>
          <p:grpSpPr>
            <a:xfrm>
              <a:off x="9585014" y="1347892"/>
              <a:ext cx="295766" cy="292406"/>
              <a:chOff x="8994306" y="1105235"/>
              <a:chExt cx="356400" cy="329053"/>
            </a:xfrm>
          </p:grpSpPr>
          <p:sp>
            <p:nvSpPr>
              <p:cNvPr id="817" name="Freeform 15">
                <a:extLst>
                  <a:ext uri="{FF2B5EF4-FFF2-40B4-BE49-F238E27FC236}">
                    <a16:creationId xmlns:a16="http://schemas.microsoft.com/office/drawing/2014/main" id="{6E073D9E-96F6-42AD-A9C0-C79801262FA8}"/>
                  </a:ext>
                </a:extLst>
              </p:cNvPr>
              <p:cNvSpPr>
                <a:spLocks noEditPoints="1"/>
              </p:cNvSpPr>
              <p:nvPr/>
            </p:nvSpPr>
            <p:spPr bwMode="auto">
              <a:xfrm>
                <a:off x="8994306" y="1105235"/>
                <a:ext cx="356400" cy="32905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8" name="Rectangle 16">
                <a:extLst>
                  <a:ext uri="{FF2B5EF4-FFF2-40B4-BE49-F238E27FC236}">
                    <a16:creationId xmlns:a16="http://schemas.microsoft.com/office/drawing/2014/main" id="{10C769EC-DB07-4664-B58C-5F55228F27C8}"/>
                  </a:ext>
                </a:extLst>
              </p:cNvPr>
              <p:cNvSpPr>
                <a:spLocks noChangeArrowheads="1"/>
              </p:cNvSpPr>
              <p:nvPr/>
            </p:nvSpPr>
            <p:spPr bwMode="auto">
              <a:xfrm>
                <a:off x="9037533" y="1147580"/>
                <a:ext cx="271711" cy="62635"/>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0" name="Rectangle 18">
                <a:extLst>
                  <a:ext uri="{FF2B5EF4-FFF2-40B4-BE49-F238E27FC236}">
                    <a16:creationId xmlns:a16="http://schemas.microsoft.com/office/drawing/2014/main" id="{F2758AEE-5B52-44D2-85D4-406C99507095}"/>
                  </a:ext>
                </a:extLst>
              </p:cNvPr>
              <p:cNvSpPr>
                <a:spLocks noChangeArrowheads="1"/>
              </p:cNvSpPr>
              <p:nvPr/>
            </p:nvSpPr>
            <p:spPr bwMode="auto">
              <a:xfrm>
                <a:off x="9037533" y="1232269"/>
                <a:ext cx="166732" cy="16761"/>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1" name="Rectangle 19">
                <a:extLst>
                  <a:ext uri="{FF2B5EF4-FFF2-40B4-BE49-F238E27FC236}">
                    <a16:creationId xmlns:a16="http://schemas.microsoft.com/office/drawing/2014/main" id="{2536072D-45D7-4223-B5A1-57D085FCC5C0}"/>
                  </a:ext>
                </a:extLst>
              </p:cNvPr>
              <p:cNvSpPr>
                <a:spLocks noChangeArrowheads="1"/>
              </p:cNvSpPr>
              <p:nvPr/>
            </p:nvSpPr>
            <p:spPr bwMode="auto">
              <a:xfrm>
                <a:off x="9037533" y="1259616"/>
                <a:ext cx="166732" cy="17644"/>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2" name="Rectangle 20">
                <a:extLst>
                  <a:ext uri="{FF2B5EF4-FFF2-40B4-BE49-F238E27FC236}">
                    <a16:creationId xmlns:a16="http://schemas.microsoft.com/office/drawing/2014/main" id="{27D4FB8B-1B46-449E-BA86-9D3114BF56CB}"/>
                  </a:ext>
                </a:extLst>
              </p:cNvPr>
              <p:cNvSpPr>
                <a:spLocks noChangeArrowheads="1"/>
              </p:cNvSpPr>
              <p:nvPr/>
            </p:nvSpPr>
            <p:spPr bwMode="auto">
              <a:xfrm>
                <a:off x="9037533" y="1287846"/>
                <a:ext cx="166732" cy="16761"/>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5" name="Ellipse 844">
                <a:extLst>
                  <a:ext uri="{FF2B5EF4-FFF2-40B4-BE49-F238E27FC236}">
                    <a16:creationId xmlns:a16="http://schemas.microsoft.com/office/drawing/2014/main" id="{612E8AAD-4F43-4D25-948B-9D33927CE201}"/>
                  </a:ext>
                </a:extLst>
              </p:cNvPr>
              <p:cNvSpPr/>
              <p:nvPr/>
            </p:nvSpPr>
            <p:spPr bwMode="gray">
              <a:xfrm>
                <a:off x="9227201" y="1232269"/>
                <a:ext cx="828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47" name="Gruppieren 846">
              <a:extLst>
                <a:ext uri="{FF2B5EF4-FFF2-40B4-BE49-F238E27FC236}">
                  <a16:creationId xmlns:a16="http://schemas.microsoft.com/office/drawing/2014/main" id="{509A6ECD-F675-4458-A2F5-6FEAB232E1BB}"/>
                </a:ext>
              </a:extLst>
            </p:cNvPr>
            <p:cNvGrpSpPr/>
            <p:nvPr/>
          </p:nvGrpSpPr>
          <p:grpSpPr>
            <a:xfrm>
              <a:off x="10206204" y="1184504"/>
              <a:ext cx="295766" cy="292406"/>
              <a:chOff x="8994306" y="1105235"/>
              <a:chExt cx="356400" cy="329053"/>
            </a:xfrm>
          </p:grpSpPr>
          <p:sp>
            <p:nvSpPr>
              <p:cNvPr id="848" name="Freeform 15">
                <a:extLst>
                  <a:ext uri="{FF2B5EF4-FFF2-40B4-BE49-F238E27FC236}">
                    <a16:creationId xmlns:a16="http://schemas.microsoft.com/office/drawing/2014/main" id="{44CE2AD3-2027-4702-9678-17F049CF2230}"/>
                  </a:ext>
                </a:extLst>
              </p:cNvPr>
              <p:cNvSpPr>
                <a:spLocks noEditPoints="1"/>
              </p:cNvSpPr>
              <p:nvPr/>
            </p:nvSpPr>
            <p:spPr bwMode="auto">
              <a:xfrm>
                <a:off x="8994306" y="1105235"/>
                <a:ext cx="356400" cy="32905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9" name="Rectangle 16">
                <a:extLst>
                  <a:ext uri="{FF2B5EF4-FFF2-40B4-BE49-F238E27FC236}">
                    <a16:creationId xmlns:a16="http://schemas.microsoft.com/office/drawing/2014/main" id="{9572E4E6-0E05-40C9-849B-6D476CA46E01}"/>
                  </a:ext>
                </a:extLst>
              </p:cNvPr>
              <p:cNvSpPr>
                <a:spLocks noChangeArrowheads="1"/>
              </p:cNvSpPr>
              <p:nvPr/>
            </p:nvSpPr>
            <p:spPr bwMode="auto">
              <a:xfrm>
                <a:off x="9037533" y="1147580"/>
                <a:ext cx="271711" cy="62635"/>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0" name="Rectangle 18">
                <a:extLst>
                  <a:ext uri="{FF2B5EF4-FFF2-40B4-BE49-F238E27FC236}">
                    <a16:creationId xmlns:a16="http://schemas.microsoft.com/office/drawing/2014/main" id="{1D8926A7-E226-4E44-9B74-5D6DDBBCADE5}"/>
                  </a:ext>
                </a:extLst>
              </p:cNvPr>
              <p:cNvSpPr>
                <a:spLocks noChangeArrowheads="1"/>
              </p:cNvSpPr>
              <p:nvPr/>
            </p:nvSpPr>
            <p:spPr bwMode="auto">
              <a:xfrm>
                <a:off x="9037533" y="1232269"/>
                <a:ext cx="166732" cy="16761"/>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1" name="Rectangle 19">
                <a:extLst>
                  <a:ext uri="{FF2B5EF4-FFF2-40B4-BE49-F238E27FC236}">
                    <a16:creationId xmlns:a16="http://schemas.microsoft.com/office/drawing/2014/main" id="{E00CE68C-084C-4C81-B1BF-17D63F452407}"/>
                  </a:ext>
                </a:extLst>
              </p:cNvPr>
              <p:cNvSpPr>
                <a:spLocks noChangeArrowheads="1"/>
              </p:cNvSpPr>
              <p:nvPr/>
            </p:nvSpPr>
            <p:spPr bwMode="auto">
              <a:xfrm>
                <a:off x="9037533" y="1259616"/>
                <a:ext cx="166732" cy="17644"/>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2" name="Rectangle 20">
                <a:extLst>
                  <a:ext uri="{FF2B5EF4-FFF2-40B4-BE49-F238E27FC236}">
                    <a16:creationId xmlns:a16="http://schemas.microsoft.com/office/drawing/2014/main" id="{533D5721-7A35-49AC-B18C-2B46AA3A7BC5}"/>
                  </a:ext>
                </a:extLst>
              </p:cNvPr>
              <p:cNvSpPr>
                <a:spLocks noChangeArrowheads="1"/>
              </p:cNvSpPr>
              <p:nvPr/>
            </p:nvSpPr>
            <p:spPr bwMode="auto">
              <a:xfrm>
                <a:off x="9037533" y="1287846"/>
                <a:ext cx="166732" cy="16761"/>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3" name="Ellipse 852">
                <a:extLst>
                  <a:ext uri="{FF2B5EF4-FFF2-40B4-BE49-F238E27FC236}">
                    <a16:creationId xmlns:a16="http://schemas.microsoft.com/office/drawing/2014/main" id="{D76D0279-2554-4934-A0D7-C25653D3FA10}"/>
                  </a:ext>
                </a:extLst>
              </p:cNvPr>
              <p:cNvSpPr/>
              <p:nvPr/>
            </p:nvSpPr>
            <p:spPr bwMode="gray">
              <a:xfrm>
                <a:off x="9227201" y="1232269"/>
                <a:ext cx="828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54" name="Gruppieren 853">
              <a:extLst>
                <a:ext uri="{FF2B5EF4-FFF2-40B4-BE49-F238E27FC236}">
                  <a16:creationId xmlns:a16="http://schemas.microsoft.com/office/drawing/2014/main" id="{F7123898-A162-4109-A0C1-623E20CAAF62}"/>
                </a:ext>
              </a:extLst>
            </p:cNvPr>
            <p:cNvGrpSpPr/>
            <p:nvPr/>
          </p:nvGrpSpPr>
          <p:grpSpPr>
            <a:xfrm>
              <a:off x="9935424" y="1836568"/>
              <a:ext cx="295766" cy="292406"/>
              <a:chOff x="8994306" y="1105235"/>
              <a:chExt cx="356400" cy="329053"/>
            </a:xfrm>
          </p:grpSpPr>
          <p:sp>
            <p:nvSpPr>
              <p:cNvPr id="855" name="Freeform 15">
                <a:extLst>
                  <a:ext uri="{FF2B5EF4-FFF2-40B4-BE49-F238E27FC236}">
                    <a16:creationId xmlns:a16="http://schemas.microsoft.com/office/drawing/2014/main" id="{F0B1367E-4247-4141-B044-A298752E6165}"/>
                  </a:ext>
                </a:extLst>
              </p:cNvPr>
              <p:cNvSpPr>
                <a:spLocks noEditPoints="1"/>
              </p:cNvSpPr>
              <p:nvPr/>
            </p:nvSpPr>
            <p:spPr bwMode="auto">
              <a:xfrm>
                <a:off x="8994306" y="1105235"/>
                <a:ext cx="356400" cy="32905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6" name="Rectangle 16">
                <a:extLst>
                  <a:ext uri="{FF2B5EF4-FFF2-40B4-BE49-F238E27FC236}">
                    <a16:creationId xmlns:a16="http://schemas.microsoft.com/office/drawing/2014/main" id="{DECDEEB2-9B13-432A-9265-F32164E2A171}"/>
                  </a:ext>
                </a:extLst>
              </p:cNvPr>
              <p:cNvSpPr>
                <a:spLocks noChangeArrowheads="1"/>
              </p:cNvSpPr>
              <p:nvPr/>
            </p:nvSpPr>
            <p:spPr bwMode="auto">
              <a:xfrm>
                <a:off x="9037533" y="1147580"/>
                <a:ext cx="271711" cy="62635"/>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7" name="Rectangle 18">
                <a:extLst>
                  <a:ext uri="{FF2B5EF4-FFF2-40B4-BE49-F238E27FC236}">
                    <a16:creationId xmlns:a16="http://schemas.microsoft.com/office/drawing/2014/main" id="{578655EA-AA00-494B-A2B8-526A9ACDBFA6}"/>
                  </a:ext>
                </a:extLst>
              </p:cNvPr>
              <p:cNvSpPr>
                <a:spLocks noChangeArrowheads="1"/>
              </p:cNvSpPr>
              <p:nvPr/>
            </p:nvSpPr>
            <p:spPr bwMode="auto">
              <a:xfrm>
                <a:off x="9037533" y="1232269"/>
                <a:ext cx="166732" cy="16761"/>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8" name="Rectangle 19">
                <a:extLst>
                  <a:ext uri="{FF2B5EF4-FFF2-40B4-BE49-F238E27FC236}">
                    <a16:creationId xmlns:a16="http://schemas.microsoft.com/office/drawing/2014/main" id="{A4F9226E-CB48-4F7C-90C6-768FEC3212D9}"/>
                  </a:ext>
                </a:extLst>
              </p:cNvPr>
              <p:cNvSpPr>
                <a:spLocks noChangeArrowheads="1"/>
              </p:cNvSpPr>
              <p:nvPr/>
            </p:nvSpPr>
            <p:spPr bwMode="auto">
              <a:xfrm>
                <a:off x="9037533" y="1259616"/>
                <a:ext cx="166732" cy="17644"/>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9" name="Rectangle 20">
                <a:extLst>
                  <a:ext uri="{FF2B5EF4-FFF2-40B4-BE49-F238E27FC236}">
                    <a16:creationId xmlns:a16="http://schemas.microsoft.com/office/drawing/2014/main" id="{B66CF99B-EBA6-4D5D-BB00-E9357D726883}"/>
                  </a:ext>
                </a:extLst>
              </p:cNvPr>
              <p:cNvSpPr>
                <a:spLocks noChangeArrowheads="1"/>
              </p:cNvSpPr>
              <p:nvPr/>
            </p:nvSpPr>
            <p:spPr bwMode="auto">
              <a:xfrm>
                <a:off x="9037533" y="1287846"/>
                <a:ext cx="166732" cy="16761"/>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0" name="Ellipse 859">
                <a:extLst>
                  <a:ext uri="{FF2B5EF4-FFF2-40B4-BE49-F238E27FC236}">
                    <a16:creationId xmlns:a16="http://schemas.microsoft.com/office/drawing/2014/main" id="{38B1E4D4-B4AA-4F8D-9971-D61A2F46D3B0}"/>
                  </a:ext>
                </a:extLst>
              </p:cNvPr>
              <p:cNvSpPr/>
              <p:nvPr/>
            </p:nvSpPr>
            <p:spPr bwMode="gray">
              <a:xfrm>
                <a:off x="9227201" y="1232269"/>
                <a:ext cx="828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69" name="Gruppieren 868">
              <a:extLst>
                <a:ext uri="{FF2B5EF4-FFF2-40B4-BE49-F238E27FC236}">
                  <a16:creationId xmlns:a16="http://schemas.microsoft.com/office/drawing/2014/main" id="{9CCE6DCF-CD0D-450F-9E89-8FAD017B8F7B}"/>
                </a:ext>
              </a:extLst>
            </p:cNvPr>
            <p:cNvGrpSpPr/>
            <p:nvPr/>
          </p:nvGrpSpPr>
          <p:grpSpPr>
            <a:xfrm>
              <a:off x="11101082" y="1427824"/>
              <a:ext cx="295766" cy="292406"/>
              <a:chOff x="11786046" y="1222817"/>
              <a:chExt cx="356400" cy="329053"/>
            </a:xfrm>
          </p:grpSpPr>
          <p:sp>
            <p:nvSpPr>
              <p:cNvPr id="862" name="Freeform 15">
                <a:extLst>
                  <a:ext uri="{FF2B5EF4-FFF2-40B4-BE49-F238E27FC236}">
                    <a16:creationId xmlns:a16="http://schemas.microsoft.com/office/drawing/2014/main" id="{C444412A-46C0-4D52-9856-F684B23B7E77}"/>
                  </a:ext>
                </a:extLst>
              </p:cNvPr>
              <p:cNvSpPr>
                <a:spLocks noEditPoints="1"/>
              </p:cNvSpPr>
              <p:nvPr/>
            </p:nvSpPr>
            <p:spPr bwMode="auto">
              <a:xfrm>
                <a:off x="11786046" y="1222817"/>
                <a:ext cx="356400" cy="32905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3" name="Rectangle 16">
                <a:extLst>
                  <a:ext uri="{FF2B5EF4-FFF2-40B4-BE49-F238E27FC236}">
                    <a16:creationId xmlns:a16="http://schemas.microsoft.com/office/drawing/2014/main" id="{8A13201A-C037-4763-8182-4B05C41CDA19}"/>
                  </a:ext>
                </a:extLst>
              </p:cNvPr>
              <p:cNvSpPr>
                <a:spLocks noChangeArrowheads="1"/>
              </p:cNvSpPr>
              <p:nvPr/>
            </p:nvSpPr>
            <p:spPr bwMode="auto">
              <a:xfrm>
                <a:off x="11829273" y="1265162"/>
                <a:ext cx="271711" cy="62635"/>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4" name="Rectangle 18">
                <a:extLst>
                  <a:ext uri="{FF2B5EF4-FFF2-40B4-BE49-F238E27FC236}">
                    <a16:creationId xmlns:a16="http://schemas.microsoft.com/office/drawing/2014/main" id="{CDC450C3-161D-44A3-96F5-4516893151FE}"/>
                  </a:ext>
                </a:extLst>
              </p:cNvPr>
              <p:cNvSpPr>
                <a:spLocks noChangeArrowheads="1"/>
              </p:cNvSpPr>
              <p:nvPr/>
            </p:nvSpPr>
            <p:spPr bwMode="auto">
              <a:xfrm>
                <a:off x="11829273" y="1349851"/>
                <a:ext cx="166732" cy="16761"/>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5" name="Rectangle 19">
                <a:extLst>
                  <a:ext uri="{FF2B5EF4-FFF2-40B4-BE49-F238E27FC236}">
                    <a16:creationId xmlns:a16="http://schemas.microsoft.com/office/drawing/2014/main" id="{2E64020C-8369-4A75-A708-5966901CDEA8}"/>
                  </a:ext>
                </a:extLst>
              </p:cNvPr>
              <p:cNvSpPr>
                <a:spLocks noChangeArrowheads="1"/>
              </p:cNvSpPr>
              <p:nvPr/>
            </p:nvSpPr>
            <p:spPr bwMode="auto">
              <a:xfrm>
                <a:off x="11829273" y="1377198"/>
                <a:ext cx="166732" cy="17644"/>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6" name="Rectangle 20">
                <a:extLst>
                  <a:ext uri="{FF2B5EF4-FFF2-40B4-BE49-F238E27FC236}">
                    <a16:creationId xmlns:a16="http://schemas.microsoft.com/office/drawing/2014/main" id="{038996FC-BA83-438C-82EF-C845DE1413E3}"/>
                  </a:ext>
                </a:extLst>
              </p:cNvPr>
              <p:cNvSpPr>
                <a:spLocks noChangeArrowheads="1"/>
              </p:cNvSpPr>
              <p:nvPr/>
            </p:nvSpPr>
            <p:spPr bwMode="auto">
              <a:xfrm>
                <a:off x="11829273" y="1405428"/>
                <a:ext cx="166732" cy="16761"/>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8" name="Gleichschenkliges Dreieck 867">
                <a:extLst>
                  <a:ext uri="{FF2B5EF4-FFF2-40B4-BE49-F238E27FC236}">
                    <a16:creationId xmlns:a16="http://schemas.microsoft.com/office/drawing/2014/main" id="{2137E13B-E73F-44E0-A57A-F7BDD3E30667}"/>
                  </a:ext>
                </a:extLst>
              </p:cNvPr>
              <p:cNvSpPr/>
              <p:nvPr/>
            </p:nvSpPr>
            <p:spPr bwMode="gray">
              <a:xfrm>
                <a:off x="12018941" y="1349851"/>
                <a:ext cx="82800" cy="72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70" name="Gruppieren 869">
              <a:extLst>
                <a:ext uri="{FF2B5EF4-FFF2-40B4-BE49-F238E27FC236}">
                  <a16:creationId xmlns:a16="http://schemas.microsoft.com/office/drawing/2014/main" id="{DC0B2C26-A158-4973-8CCD-F2E21BE01701}"/>
                </a:ext>
              </a:extLst>
            </p:cNvPr>
            <p:cNvGrpSpPr/>
            <p:nvPr/>
          </p:nvGrpSpPr>
          <p:grpSpPr>
            <a:xfrm>
              <a:off x="11423683" y="1902889"/>
              <a:ext cx="295766" cy="292406"/>
              <a:chOff x="11786046" y="1222817"/>
              <a:chExt cx="356400" cy="329053"/>
            </a:xfrm>
          </p:grpSpPr>
          <p:sp>
            <p:nvSpPr>
              <p:cNvPr id="871" name="Freeform 15">
                <a:extLst>
                  <a:ext uri="{FF2B5EF4-FFF2-40B4-BE49-F238E27FC236}">
                    <a16:creationId xmlns:a16="http://schemas.microsoft.com/office/drawing/2014/main" id="{FE9251BF-EE9E-439C-A810-E27693316DB3}"/>
                  </a:ext>
                </a:extLst>
              </p:cNvPr>
              <p:cNvSpPr>
                <a:spLocks noEditPoints="1"/>
              </p:cNvSpPr>
              <p:nvPr/>
            </p:nvSpPr>
            <p:spPr bwMode="auto">
              <a:xfrm>
                <a:off x="11786046" y="1222817"/>
                <a:ext cx="356400" cy="32905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2" name="Rectangle 16">
                <a:extLst>
                  <a:ext uri="{FF2B5EF4-FFF2-40B4-BE49-F238E27FC236}">
                    <a16:creationId xmlns:a16="http://schemas.microsoft.com/office/drawing/2014/main" id="{8E4EC036-9415-4817-934C-8C692EA53D5B}"/>
                  </a:ext>
                </a:extLst>
              </p:cNvPr>
              <p:cNvSpPr>
                <a:spLocks noChangeArrowheads="1"/>
              </p:cNvSpPr>
              <p:nvPr/>
            </p:nvSpPr>
            <p:spPr bwMode="auto">
              <a:xfrm>
                <a:off x="11829273" y="1265162"/>
                <a:ext cx="271711" cy="62635"/>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3" name="Rectangle 18">
                <a:extLst>
                  <a:ext uri="{FF2B5EF4-FFF2-40B4-BE49-F238E27FC236}">
                    <a16:creationId xmlns:a16="http://schemas.microsoft.com/office/drawing/2014/main" id="{696F1B28-2A6E-448D-B950-3D50BF32E7DA}"/>
                  </a:ext>
                </a:extLst>
              </p:cNvPr>
              <p:cNvSpPr>
                <a:spLocks noChangeArrowheads="1"/>
              </p:cNvSpPr>
              <p:nvPr/>
            </p:nvSpPr>
            <p:spPr bwMode="auto">
              <a:xfrm>
                <a:off x="11829273" y="1349851"/>
                <a:ext cx="166732" cy="16761"/>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4" name="Rectangle 19">
                <a:extLst>
                  <a:ext uri="{FF2B5EF4-FFF2-40B4-BE49-F238E27FC236}">
                    <a16:creationId xmlns:a16="http://schemas.microsoft.com/office/drawing/2014/main" id="{A5E17A66-DBE7-4ED8-B7DC-6EAAC4729AED}"/>
                  </a:ext>
                </a:extLst>
              </p:cNvPr>
              <p:cNvSpPr>
                <a:spLocks noChangeArrowheads="1"/>
              </p:cNvSpPr>
              <p:nvPr/>
            </p:nvSpPr>
            <p:spPr bwMode="auto">
              <a:xfrm>
                <a:off x="11829273" y="1377198"/>
                <a:ext cx="166732" cy="17644"/>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5" name="Rectangle 20">
                <a:extLst>
                  <a:ext uri="{FF2B5EF4-FFF2-40B4-BE49-F238E27FC236}">
                    <a16:creationId xmlns:a16="http://schemas.microsoft.com/office/drawing/2014/main" id="{6D26A41D-D243-4308-B0DE-5CE0785DA581}"/>
                  </a:ext>
                </a:extLst>
              </p:cNvPr>
              <p:cNvSpPr>
                <a:spLocks noChangeArrowheads="1"/>
              </p:cNvSpPr>
              <p:nvPr/>
            </p:nvSpPr>
            <p:spPr bwMode="auto">
              <a:xfrm>
                <a:off x="11829273" y="1405428"/>
                <a:ext cx="166732" cy="16761"/>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6" name="Gleichschenkliges Dreieck 875">
                <a:extLst>
                  <a:ext uri="{FF2B5EF4-FFF2-40B4-BE49-F238E27FC236}">
                    <a16:creationId xmlns:a16="http://schemas.microsoft.com/office/drawing/2014/main" id="{73B812D5-DA1D-42A1-9166-211CCAE800D3}"/>
                  </a:ext>
                </a:extLst>
              </p:cNvPr>
              <p:cNvSpPr/>
              <p:nvPr/>
            </p:nvSpPr>
            <p:spPr bwMode="gray">
              <a:xfrm>
                <a:off x="12018941" y="1349851"/>
                <a:ext cx="82800" cy="72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77" name="Gruppieren 876">
              <a:extLst>
                <a:ext uri="{FF2B5EF4-FFF2-40B4-BE49-F238E27FC236}">
                  <a16:creationId xmlns:a16="http://schemas.microsoft.com/office/drawing/2014/main" id="{DD696F52-62C7-4F76-9D61-E3FCBA89FDB0}"/>
                </a:ext>
              </a:extLst>
            </p:cNvPr>
            <p:cNvGrpSpPr/>
            <p:nvPr/>
          </p:nvGrpSpPr>
          <p:grpSpPr>
            <a:xfrm>
              <a:off x="10559879" y="1751740"/>
              <a:ext cx="356400" cy="329053"/>
              <a:chOff x="11786046" y="1222817"/>
              <a:chExt cx="356400" cy="329053"/>
            </a:xfrm>
          </p:grpSpPr>
          <p:sp>
            <p:nvSpPr>
              <p:cNvPr id="878" name="Freeform 15">
                <a:extLst>
                  <a:ext uri="{FF2B5EF4-FFF2-40B4-BE49-F238E27FC236}">
                    <a16:creationId xmlns:a16="http://schemas.microsoft.com/office/drawing/2014/main" id="{259FB85F-FC25-4364-9E94-909303070EA0}"/>
                  </a:ext>
                </a:extLst>
              </p:cNvPr>
              <p:cNvSpPr>
                <a:spLocks noEditPoints="1"/>
              </p:cNvSpPr>
              <p:nvPr/>
            </p:nvSpPr>
            <p:spPr bwMode="auto">
              <a:xfrm>
                <a:off x="11786046" y="1222817"/>
                <a:ext cx="356400" cy="32905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9" name="Rectangle 16">
                <a:extLst>
                  <a:ext uri="{FF2B5EF4-FFF2-40B4-BE49-F238E27FC236}">
                    <a16:creationId xmlns:a16="http://schemas.microsoft.com/office/drawing/2014/main" id="{1951BD60-D1A7-4182-A0A2-6CC3E7F6E9A2}"/>
                  </a:ext>
                </a:extLst>
              </p:cNvPr>
              <p:cNvSpPr>
                <a:spLocks noChangeArrowheads="1"/>
              </p:cNvSpPr>
              <p:nvPr/>
            </p:nvSpPr>
            <p:spPr bwMode="auto">
              <a:xfrm>
                <a:off x="11829273" y="1265162"/>
                <a:ext cx="271711" cy="62635"/>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0" name="Rectangle 18">
                <a:extLst>
                  <a:ext uri="{FF2B5EF4-FFF2-40B4-BE49-F238E27FC236}">
                    <a16:creationId xmlns:a16="http://schemas.microsoft.com/office/drawing/2014/main" id="{9BF6076F-3B33-448D-A838-695D21BEB9D5}"/>
                  </a:ext>
                </a:extLst>
              </p:cNvPr>
              <p:cNvSpPr>
                <a:spLocks noChangeArrowheads="1"/>
              </p:cNvSpPr>
              <p:nvPr/>
            </p:nvSpPr>
            <p:spPr bwMode="auto">
              <a:xfrm>
                <a:off x="11829273" y="1349851"/>
                <a:ext cx="166732" cy="16761"/>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1" name="Rectangle 19">
                <a:extLst>
                  <a:ext uri="{FF2B5EF4-FFF2-40B4-BE49-F238E27FC236}">
                    <a16:creationId xmlns:a16="http://schemas.microsoft.com/office/drawing/2014/main" id="{8D29D3BB-C257-496B-BACF-D04F138878A1}"/>
                  </a:ext>
                </a:extLst>
              </p:cNvPr>
              <p:cNvSpPr>
                <a:spLocks noChangeArrowheads="1"/>
              </p:cNvSpPr>
              <p:nvPr/>
            </p:nvSpPr>
            <p:spPr bwMode="auto">
              <a:xfrm>
                <a:off x="11829273" y="1377198"/>
                <a:ext cx="166732" cy="17644"/>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2" name="Rectangle 20">
                <a:extLst>
                  <a:ext uri="{FF2B5EF4-FFF2-40B4-BE49-F238E27FC236}">
                    <a16:creationId xmlns:a16="http://schemas.microsoft.com/office/drawing/2014/main" id="{710DA29E-7AD3-49BB-B030-18581F927C72}"/>
                  </a:ext>
                </a:extLst>
              </p:cNvPr>
              <p:cNvSpPr>
                <a:spLocks noChangeArrowheads="1"/>
              </p:cNvSpPr>
              <p:nvPr/>
            </p:nvSpPr>
            <p:spPr bwMode="auto">
              <a:xfrm>
                <a:off x="11829273" y="1405428"/>
                <a:ext cx="166732" cy="16761"/>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3" name="Gleichschenkliges Dreieck 882">
                <a:extLst>
                  <a:ext uri="{FF2B5EF4-FFF2-40B4-BE49-F238E27FC236}">
                    <a16:creationId xmlns:a16="http://schemas.microsoft.com/office/drawing/2014/main" id="{A904B144-0E0B-42D9-9CDF-40240F732FEC}"/>
                  </a:ext>
                </a:extLst>
              </p:cNvPr>
              <p:cNvSpPr/>
              <p:nvPr/>
            </p:nvSpPr>
            <p:spPr bwMode="gray">
              <a:xfrm>
                <a:off x="12018941" y="1349851"/>
                <a:ext cx="82800" cy="72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84" name="Gruppieren 883">
              <a:extLst>
                <a:ext uri="{FF2B5EF4-FFF2-40B4-BE49-F238E27FC236}">
                  <a16:creationId xmlns:a16="http://schemas.microsoft.com/office/drawing/2014/main" id="{9CE52D9A-6D58-4EFD-BF1A-4FA021EF206F}"/>
                </a:ext>
              </a:extLst>
            </p:cNvPr>
            <p:cNvGrpSpPr/>
            <p:nvPr/>
          </p:nvGrpSpPr>
          <p:grpSpPr>
            <a:xfrm>
              <a:off x="11002780" y="2232098"/>
              <a:ext cx="295766" cy="292406"/>
              <a:chOff x="11786046" y="1222817"/>
              <a:chExt cx="356400" cy="329053"/>
            </a:xfrm>
          </p:grpSpPr>
          <p:sp>
            <p:nvSpPr>
              <p:cNvPr id="885" name="Freeform 15">
                <a:extLst>
                  <a:ext uri="{FF2B5EF4-FFF2-40B4-BE49-F238E27FC236}">
                    <a16:creationId xmlns:a16="http://schemas.microsoft.com/office/drawing/2014/main" id="{E1DCA023-C69E-4F6A-B777-E3C91B2F5BBB}"/>
                  </a:ext>
                </a:extLst>
              </p:cNvPr>
              <p:cNvSpPr>
                <a:spLocks noEditPoints="1"/>
              </p:cNvSpPr>
              <p:nvPr/>
            </p:nvSpPr>
            <p:spPr bwMode="auto">
              <a:xfrm>
                <a:off x="11786046" y="1222817"/>
                <a:ext cx="356400" cy="32905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6" name="Rectangle 16">
                <a:extLst>
                  <a:ext uri="{FF2B5EF4-FFF2-40B4-BE49-F238E27FC236}">
                    <a16:creationId xmlns:a16="http://schemas.microsoft.com/office/drawing/2014/main" id="{18F010D5-58EF-4AB9-9D72-DB76ACEF7005}"/>
                  </a:ext>
                </a:extLst>
              </p:cNvPr>
              <p:cNvSpPr>
                <a:spLocks noChangeArrowheads="1"/>
              </p:cNvSpPr>
              <p:nvPr/>
            </p:nvSpPr>
            <p:spPr bwMode="auto">
              <a:xfrm>
                <a:off x="11829273" y="1265162"/>
                <a:ext cx="271711" cy="62635"/>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7" name="Rectangle 18">
                <a:extLst>
                  <a:ext uri="{FF2B5EF4-FFF2-40B4-BE49-F238E27FC236}">
                    <a16:creationId xmlns:a16="http://schemas.microsoft.com/office/drawing/2014/main" id="{62E3896A-47D7-4A1B-9241-FD14045E4CD6}"/>
                  </a:ext>
                </a:extLst>
              </p:cNvPr>
              <p:cNvSpPr>
                <a:spLocks noChangeArrowheads="1"/>
              </p:cNvSpPr>
              <p:nvPr/>
            </p:nvSpPr>
            <p:spPr bwMode="auto">
              <a:xfrm>
                <a:off x="11829273" y="1349851"/>
                <a:ext cx="166732" cy="16761"/>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8" name="Rectangle 19">
                <a:extLst>
                  <a:ext uri="{FF2B5EF4-FFF2-40B4-BE49-F238E27FC236}">
                    <a16:creationId xmlns:a16="http://schemas.microsoft.com/office/drawing/2014/main" id="{0B48869B-AC9C-4336-A452-F1F01278C12F}"/>
                  </a:ext>
                </a:extLst>
              </p:cNvPr>
              <p:cNvSpPr>
                <a:spLocks noChangeArrowheads="1"/>
              </p:cNvSpPr>
              <p:nvPr/>
            </p:nvSpPr>
            <p:spPr bwMode="auto">
              <a:xfrm>
                <a:off x="11829273" y="1377198"/>
                <a:ext cx="166732" cy="17644"/>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9" name="Rectangle 20">
                <a:extLst>
                  <a:ext uri="{FF2B5EF4-FFF2-40B4-BE49-F238E27FC236}">
                    <a16:creationId xmlns:a16="http://schemas.microsoft.com/office/drawing/2014/main" id="{82AAAEAC-004E-4CC4-886A-AC7898792BB2}"/>
                  </a:ext>
                </a:extLst>
              </p:cNvPr>
              <p:cNvSpPr>
                <a:spLocks noChangeArrowheads="1"/>
              </p:cNvSpPr>
              <p:nvPr/>
            </p:nvSpPr>
            <p:spPr bwMode="auto">
              <a:xfrm>
                <a:off x="11829273" y="1405428"/>
                <a:ext cx="166732" cy="16761"/>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90" name="Gleichschenkliges Dreieck 889">
                <a:extLst>
                  <a:ext uri="{FF2B5EF4-FFF2-40B4-BE49-F238E27FC236}">
                    <a16:creationId xmlns:a16="http://schemas.microsoft.com/office/drawing/2014/main" id="{074DFCFD-E2A8-4B01-8749-C64C3B987FC8}"/>
                  </a:ext>
                </a:extLst>
              </p:cNvPr>
              <p:cNvSpPr/>
              <p:nvPr/>
            </p:nvSpPr>
            <p:spPr bwMode="gray">
              <a:xfrm>
                <a:off x="12018941" y="1349851"/>
                <a:ext cx="82800" cy="72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468" name="Textfeld 467">
            <a:extLst>
              <a:ext uri="{FF2B5EF4-FFF2-40B4-BE49-F238E27FC236}">
                <a16:creationId xmlns:a16="http://schemas.microsoft.com/office/drawing/2014/main" id="{586F66F5-9D45-449E-856B-6985A2FD21E1}"/>
              </a:ext>
            </a:extLst>
          </p:cNvPr>
          <p:cNvSpPr txBox="1"/>
          <p:nvPr/>
        </p:nvSpPr>
        <p:spPr>
          <a:xfrm>
            <a:off x="6846913" y="921707"/>
            <a:ext cx="1532465" cy="17609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Internet</a:t>
            </a:r>
          </a:p>
        </p:txBody>
      </p:sp>
      <p:sp>
        <p:nvSpPr>
          <p:cNvPr id="469" name="Textfeld 468">
            <a:extLst>
              <a:ext uri="{FF2B5EF4-FFF2-40B4-BE49-F238E27FC236}">
                <a16:creationId xmlns:a16="http://schemas.microsoft.com/office/drawing/2014/main" id="{AA22D45F-162E-4130-8065-A88E1DF80D64}"/>
              </a:ext>
            </a:extLst>
          </p:cNvPr>
          <p:cNvSpPr txBox="1"/>
          <p:nvPr/>
        </p:nvSpPr>
        <p:spPr>
          <a:xfrm>
            <a:off x="9627269" y="921707"/>
            <a:ext cx="1532465" cy="17609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Intranet</a:t>
            </a:r>
          </a:p>
        </p:txBody>
      </p:sp>
      <p:sp>
        <p:nvSpPr>
          <p:cNvPr id="902" name="Rechteck 901">
            <a:extLst>
              <a:ext uri="{FF2B5EF4-FFF2-40B4-BE49-F238E27FC236}">
                <a16:creationId xmlns:a16="http://schemas.microsoft.com/office/drawing/2014/main" id="{F56F5F34-6DCB-402A-AE57-A0DF1A88FE87}"/>
              </a:ext>
            </a:extLst>
          </p:cNvPr>
          <p:cNvSpPr/>
          <p:nvPr/>
        </p:nvSpPr>
        <p:spPr bwMode="gray">
          <a:xfrm>
            <a:off x="6176598" y="6246964"/>
            <a:ext cx="5653451" cy="251035"/>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Blockchain</a:t>
            </a:r>
          </a:p>
        </p:txBody>
      </p:sp>
      <p:sp>
        <p:nvSpPr>
          <p:cNvPr id="466" name="Textfeld 465">
            <a:extLst>
              <a:ext uri="{FF2B5EF4-FFF2-40B4-BE49-F238E27FC236}">
                <a16:creationId xmlns:a16="http://schemas.microsoft.com/office/drawing/2014/main" id="{FF8F7F02-23F8-4AAB-81AE-ECDC6BDF9AA0}"/>
              </a:ext>
            </a:extLst>
          </p:cNvPr>
          <p:cNvSpPr txBox="1"/>
          <p:nvPr/>
        </p:nvSpPr>
        <p:spPr>
          <a:xfrm>
            <a:off x="6846913" y="6284433"/>
            <a:ext cx="1532465" cy="17609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Public</a:t>
            </a:r>
          </a:p>
        </p:txBody>
      </p:sp>
      <p:sp>
        <p:nvSpPr>
          <p:cNvPr id="467" name="Textfeld 466">
            <a:extLst>
              <a:ext uri="{FF2B5EF4-FFF2-40B4-BE49-F238E27FC236}">
                <a16:creationId xmlns:a16="http://schemas.microsoft.com/office/drawing/2014/main" id="{904B4367-779A-467C-8777-EEA6055FF5EC}"/>
              </a:ext>
            </a:extLst>
          </p:cNvPr>
          <p:cNvSpPr txBox="1"/>
          <p:nvPr/>
        </p:nvSpPr>
        <p:spPr>
          <a:xfrm>
            <a:off x="9627269" y="6284433"/>
            <a:ext cx="1532465" cy="17609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Private</a:t>
            </a:r>
          </a:p>
        </p:txBody>
      </p:sp>
      <p:cxnSp>
        <p:nvCxnSpPr>
          <p:cNvPr id="904" name="Gerader Verbinder 903">
            <a:extLst>
              <a:ext uri="{FF2B5EF4-FFF2-40B4-BE49-F238E27FC236}">
                <a16:creationId xmlns:a16="http://schemas.microsoft.com/office/drawing/2014/main" id="{6EB78042-FE80-48CC-B28C-0C8F1D71DC96}"/>
              </a:ext>
            </a:extLst>
          </p:cNvPr>
          <p:cNvCxnSpPr>
            <a:cxnSpLocks/>
          </p:cNvCxnSpPr>
          <p:nvPr/>
        </p:nvCxnSpPr>
        <p:spPr>
          <a:xfrm flipH="1">
            <a:off x="6176598" y="3697982"/>
            <a:ext cx="565345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A5CF18C5-06DC-4014-B6E6-B12DA128131F}"/>
              </a:ext>
            </a:extLst>
          </p:cNvPr>
          <p:cNvSpPr txBox="1"/>
          <p:nvPr/>
        </p:nvSpPr>
        <p:spPr>
          <a:xfrm>
            <a:off x="6890387" y="3214802"/>
            <a:ext cx="1393150" cy="35254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b="1" i="1" dirty="0">
                <a:latin typeface="Open Sans" panose="020B0606030504020204" pitchFamily="34" charset="0"/>
                <a:ea typeface="Open Sans" panose="020B0606030504020204" pitchFamily="34" charset="0"/>
                <a:cs typeface="Open Sans" panose="020B0606030504020204" pitchFamily="34" charset="0"/>
              </a:rPr>
              <a:t>VPN, TLS, …</a:t>
            </a:r>
          </a:p>
        </p:txBody>
      </p:sp>
      <p:sp>
        <p:nvSpPr>
          <p:cNvPr id="453" name="Textfeld 452">
            <a:extLst>
              <a:ext uri="{FF2B5EF4-FFF2-40B4-BE49-F238E27FC236}">
                <a16:creationId xmlns:a16="http://schemas.microsoft.com/office/drawing/2014/main" id="{C3C0F6A5-FBDD-4523-8D55-49E2BE199F63}"/>
              </a:ext>
            </a:extLst>
          </p:cNvPr>
          <p:cNvSpPr txBox="1"/>
          <p:nvPr/>
        </p:nvSpPr>
        <p:spPr>
          <a:xfrm>
            <a:off x="6890387" y="3795994"/>
            <a:ext cx="1393150" cy="35254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b="1" i="1" dirty="0">
                <a:latin typeface="Open Sans" panose="020B0606030504020204" pitchFamily="34" charset="0"/>
                <a:ea typeface="Open Sans" panose="020B0606030504020204" pitchFamily="34" charset="0"/>
                <a:cs typeface="Open Sans" panose="020B0606030504020204" pitchFamily="34" charset="0"/>
              </a:rPr>
              <a:t>Privacy with Sapling, …</a:t>
            </a:r>
          </a:p>
        </p:txBody>
      </p:sp>
      <p:sp>
        <p:nvSpPr>
          <p:cNvPr id="454" name="Datumsplatzhalter 6">
            <a:extLst>
              <a:ext uri="{FF2B5EF4-FFF2-40B4-BE49-F238E27FC236}">
                <a16:creationId xmlns:a16="http://schemas.microsoft.com/office/drawing/2014/main" id="{3CD0ECFF-4281-4AE1-A15E-3A4B433C3143}"/>
              </a:ext>
            </a:extLst>
          </p:cNvPr>
          <p:cNvSpPr>
            <a:spLocks noGrp="1"/>
          </p:cNvSpPr>
          <p:nvPr>
            <p:ph type="dt" sz="half" idx="2"/>
          </p:nvPr>
        </p:nvSpPr>
        <p:spPr>
          <a:xfrm>
            <a:off x="360363" y="6584851"/>
            <a:ext cx="493866" cy="2160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p>
        </p:txBody>
      </p:sp>
      <p:sp>
        <p:nvSpPr>
          <p:cNvPr id="455" name="Fußzeilenplatzhalter 2">
            <a:extLst>
              <a:ext uri="{FF2B5EF4-FFF2-40B4-BE49-F238E27FC236}">
                <a16:creationId xmlns:a16="http://schemas.microsoft.com/office/drawing/2014/main" id="{B2AA1BC5-1D5F-48B4-81D5-0AEAB8A50CF7}"/>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grpSp>
        <p:nvGrpSpPr>
          <p:cNvPr id="456" name="Gruppieren 455">
            <a:extLst>
              <a:ext uri="{FF2B5EF4-FFF2-40B4-BE49-F238E27FC236}">
                <a16:creationId xmlns:a16="http://schemas.microsoft.com/office/drawing/2014/main" id="{39F8DD0F-31CD-4729-BF47-4D1D2E077CD7}"/>
              </a:ext>
            </a:extLst>
          </p:cNvPr>
          <p:cNvGrpSpPr>
            <a:grpSpLocks noChangeAspect="1"/>
          </p:cNvGrpSpPr>
          <p:nvPr/>
        </p:nvGrpSpPr>
        <p:grpSpPr>
          <a:xfrm>
            <a:off x="6539838" y="4423139"/>
            <a:ext cx="2369580" cy="1332000"/>
            <a:chOff x="1141310" y="4143699"/>
            <a:chExt cx="3969305" cy="2231226"/>
          </a:xfrm>
        </p:grpSpPr>
        <p:cxnSp>
          <p:nvCxnSpPr>
            <p:cNvPr id="457" name="Gerader Verbinder 456">
              <a:extLst>
                <a:ext uri="{FF2B5EF4-FFF2-40B4-BE49-F238E27FC236}">
                  <a16:creationId xmlns:a16="http://schemas.microsoft.com/office/drawing/2014/main" id="{4AEEAA01-90DC-4A18-B057-C3DA1B3B2897}"/>
                </a:ext>
              </a:extLst>
            </p:cNvPr>
            <p:cNvCxnSpPr>
              <a:cxnSpLocks/>
            </p:cNvCxnSpPr>
            <p:nvPr/>
          </p:nvCxnSpPr>
          <p:spPr>
            <a:xfrm flipH="1">
              <a:off x="1554267" y="4897953"/>
              <a:ext cx="270385" cy="42799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8" name="Gerader Verbinder 457">
              <a:extLst>
                <a:ext uri="{FF2B5EF4-FFF2-40B4-BE49-F238E27FC236}">
                  <a16:creationId xmlns:a16="http://schemas.microsoft.com/office/drawing/2014/main" id="{C4ABF663-6F9C-42A1-910C-4D75B98B2C5A}"/>
                </a:ext>
              </a:extLst>
            </p:cNvPr>
            <p:cNvCxnSpPr>
              <a:cxnSpLocks/>
            </p:cNvCxnSpPr>
            <p:nvPr/>
          </p:nvCxnSpPr>
          <p:spPr>
            <a:xfrm flipH="1">
              <a:off x="2250939" y="4438587"/>
              <a:ext cx="1525685" cy="952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9" name="Gerader Verbinder 458">
              <a:extLst>
                <a:ext uri="{FF2B5EF4-FFF2-40B4-BE49-F238E27FC236}">
                  <a16:creationId xmlns:a16="http://schemas.microsoft.com/office/drawing/2014/main" id="{8C1C8574-4B2D-44EF-9E4A-774AAC8C3693}"/>
                </a:ext>
              </a:extLst>
            </p:cNvPr>
            <p:cNvCxnSpPr>
              <a:cxnSpLocks/>
            </p:cNvCxnSpPr>
            <p:nvPr/>
          </p:nvCxnSpPr>
          <p:spPr>
            <a:xfrm flipH="1" flipV="1">
              <a:off x="4457677" y="4767412"/>
              <a:ext cx="289194" cy="26195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0" name="Gerader Verbinder 459">
              <a:extLst>
                <a:ext uri="{FF2B5EF4-FFF2-40B4-BE49-F238E27FC236}">
                  <a16:creationId xmlns:a16="http://schemas.microsoft.com/office/drawing/2014/main" id="{6FD21B17-9869-48D3-8A20-69366E165A86}"/>
                </a:ext>
              </a:extLst>
            </p:cNvPr>
            <p:cNvCxnSpPr>
              <a:cxnSpLocks/>
            </p:cNvCxnSpPr>
            <p:nvPr/>
          </p:nvCxnSpPr>
          <p:spPr>
            <a:xfrm flipH="1">
              <a:off x="3020473" y="4735774"/>
              <a:ext cx="832435" cy="49316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1" name="Gerader Verbinder 460">
              <a:extLst>
                <a:ext uri="{FF2B5EF4-FFF2-40B4-BE49-F238E27FC236}">
                  <a16:creationId xmlns:a16="http://schemas.microsoft.com/office/drawing/2014/main" id="{0DE34879-E150-4544-A956-3D75C3C5FCC4}"/>
                </a:ext>
              </a:extLst>
            </p:cNvPr>
            <p:cNvCxnSpPr>
              <a:cxnSpLocks/>
            </p:cNvCxnSpPr>
            <p:nvPr/>
          </p:nvCxnSpPr>
          <p:spPr>
            <a:xfrm flipH="1">
              <a:off x="3709361" y="5691448"/>
              <a:ext cx="808551" cy="2821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2" name="Gerader Verbinder 461">
              <a:extLst>
                <a:ext uri="{FF2B5EF4-FFF2-40B4-BE49-F238E27FC236}">
                  <a16:creationId xmlns:a16="http://schemas.microsoft.com/office/drawing/2014/main" id="{321B8DC6-D274-4851-9ADC-72EF684F8F3C}"/>
                </a:ext>
              </a:extLst>
            </p:cNvPr>
            <p:cNvCxnSpPr>
              <a:cxnSpLocks/>
            </p:cNvCxnSpPr>
            <p:nvPr/>
          </p:nvCxnSpPr>
          <p:spPr>
            <a:xfrm flipH="1" flipV="1">
              <a:off x="1813192" y="5808866"/>
              <a:ext cx="1108223" cy="26176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3" name="Gerader Verbinder 462">
              <a:extLst>
                <a:ext uri="{FF2B5EF4-FFF2-40B4-BE49-F238E27FC236}">
                  <a16:creationId xmlns:a16="http://schemas.microsoft.com/office/drawing/2014/main" id="{806232C5-5D4B-48BC-8E4B-B389933B7A89}"/>
                </a:ext>
              </a:extLst>
            </p:cNvPr>
            <p:cNvCxnSpPr>
              <a:cxnSpLocks/>
            </p:cNvCxnSpPr>
            <p:nvPr/>
          </p:nvCxnSpPr>
          <p:spPr>
            <a:xfrm>
              <a:off x="2130575" y="4897456"/>
              <a:ext cx="148993" cy="10462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4" name="Gerader Verbinder 463">
              <a:extLst>
                <a:ext uri="{FF2B5EF4-FFF2-40B4-BE49-F238E27FC236}">
                  <a16:creationId xmlns:a16="http://schemas.microsoft.com/office/drawing/2014/main" id="{77992608-541D-4E7D-B21E-628B31DD87F6}"/>
                </a:ext>
              </a:extLst>
            </p:cNvPr>
            <p:cNvCxnSpPr>
              <a:cxnSpLocks/>
            </p:cNvCxnSpPr>
            <p:nvPr/>
          </p:nvCxnSpPr>
          <p:spPr>
            <a:xfrm>
              <a:off x="2861170" y="5620696"/>
              <a:ext cx="124431" cy="14700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1" name="Gerader Verbinder 470">
              <a:extLst>
                <a:ext uri="{FF2B5EF4-FFF2-40B4-BE49-F238E27FC236}">
                  <a16:creationId xmlns:a16="http://schemas.microsoft.com/office/drawing/2014/main" id="{66A64C71-DCFD-4629-9001-428023332952}"/>
                </a:ext>
              </a:extLst>
            </p:cNvPr>
            <p:cNvCxnSpPr>
              <a:cxnSpLocks/>
            </p:cNvCxnSpPr>
            <p:nvPr/>
          </p:nvCxnSpPr>
          <p:spPr>
            <a:xfrm flipH="1">
              <a:off x="1824653" y="5475881"/>
              <a:ext cx="422068" cy="10580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72" name="Gruppieren 471">
              <a:extLst>
                <a:ext uri="{FF2B5EF4-FFF2-40B4-BE49-F238E27FC236}">
                  <a16:creationId xmlns:a16="http://schemas.microsoft.com/office/drawing/2014/main" id="{BC410160-F15F-4E22-AF5F-2396A2929028}"/>
                </a:ext>
              </a:extLst>
            </p:cNvPr>
            <p:cNvGrpSpPr/>
            <p:nvPr/>
          </p:nvGrpSpPr>
          <p:grpSpPr>
            <a:xfrm>
              <a:off x="3887075" y="4143699"/>
              <a:ext cx="590683" cy="612648"/>
              <a:chOff x="5635547" y="4233481"/>
              <a:chExt cx="590683" cy="612648"/>
            </a:xfrm>
          </p:grpSpPr>
          <p:sp>
            <p:nvSpPr>
              <p:cNvPr id="643" name="Flussdiagramm: Magnetplattenspeicher 642">
                <a:extLst>
                  <a:ext uri="{FF2B5EF4-FFF2-40B4-BE49-F238E27FC236}">
                    <a16:creationId xmlns:a16="http://schemas.microsoft.com/office/drawing/2014/main" id="{64FB7EEC-045B-4CEB-9D44-C5BF25988E14}"/>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4" name="Rechteck 643">
                <a:extLst>
                  <a:ext uri="{FF2B5EF4-FFF2-40B4-BE49-F238E27FC236}">
                    <a16:creationId xmlns:a16="http://schemas.microsoft.com/office/drawing/2014/main" id="{9210E8A5-811C-446F-91CC-AF65A207DEE3}"/>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5" name="Rechteck 644">
                <a:extLst>
                  <a:ext uri="{FF2B5EF4-FFF2-40B4-BE49-F238E27FC236}">
                    <a16:creationId xmlns:a16="http://schemas.microsoft.com/office/drawing/2014/main" id="{3ABAD13C-AA15-4C8C-8D2A-F15C6AB9FC90}"/>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9" name="Rechteck 648">
                <a:extLst>
                  <a:ext uri="{FF2B5EF4-FFF2-40B4-BE49-F238E27FC236}">
                    <a16:creationId xmlns:a16="http://schemas.microsoft.com/office/drawing/2014/main" id="{070BB38A-2EAA-4E53-8BD6-A18E0C3B7EC4}"/>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50" name="Group 105">
                <a:extLst>
                  <a:ext uri="{FF2B5EF4-FFF2-40B4-BE49-F238E27FC236}">
                    <a16:creationId xmlns:a16="http://schemas.microsoft.com/office/drawing/2014/main" id="{88E24F09-EA13-4F70-BA7A-1E159F52C882}"/>
                  </a:ext>
                </a:extLst>
              </p:cNvPr>
              <p:cNvGrpSpPr>
                <a:grpSpLocks noChangeAspect="1"/>
              </p:cNvGrpSpPr>
              <p:nvPr/>
            </p:nvGrpSpPr>
            <p:grpSpPr bwMode="auto">
              <a:xfrm>
                <a:off x="5697021" y="4556998"/>
                <a:ext cx="103148" cy="93672"/>
                <a:chOff x="802" y="803"/>
                <a:chExt cx="381" cy="346"/>
              </a:xfrm>
              <a:solidFill>
                <a:srgbClr val="798BB3"/>
              </a:solidFill>
            </p:grpSpPr>
            <p:sp>
              <p:nvSpPr>
                <p:cNvPr id="672" name="Oval 108">
                  <a:extLst>
                    <a:ext uri="{FF2B5EF4-FFF2-40B4-BE49-F238E27FC236}">
                      <a16:creationId xmlns:a16="http://schemas.microsoft.com/office/drawing/2014/main" id="{1D07E032-CCDB-4F80-AFFC-F194D31374BF}"/>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73" name="Oval 109">
                  <a:extLst>
                    <a:ext uri="{FF2B5EF4-FFF2-40B4-BE49-F238E27FC236}">
                      <a16:creationId xmlns:a16="http://schemas.microsoft.com/office/drawing/2014/main" id="{06F1CA94-9710-45C3-9D08-686502AF424B}"/>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74" name="Freeform 110">
                  <a:extLst>
                    <a:ext uri="{FF2B5EF4-FFF2-40B4-BE49-F238E27FC236}">
                      <a16:creationId xmlns:a16="http://schemas.microsoft.com/office/drawing/2014/main" id="{18693732-DFF9-4471-8223-2C7415664FFD}"/>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75" name="Freeform 111">
                  <a:extLst>
                    <a:ext uri="{FF2B5EF4-FFF2-40B4-BE49-F238E27FC236}">
                      <a16:creationId xmlns:a16="http://schemas.microsoft.com/office/drawing/2014/main" id="{04F6F410-F0FD-4151-ADA2-0A80ED5BF687}"/>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76" name="Oval 112">
                  <a:extLst>
                    <a:ext uri="{FF2B5EF4-FFF2-40B4-BE49-F238E27FC236}">
                      <a16:creationId xmlns:a16="http://schemas.microsoft.com/office/drawing/2014/main" id="{3F4BAD87-6AD6-440F-8434-C686A27CE57E}"/>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77" name="Freeform 113">
                  <a:extLst>
                    <a:ext uri="{FF2B5EF4-FFF2-40B4-BE49-F238E27FC236}">
                      <a16:creationId xmlns:a16="http://schemas.microsoft.com/office/drawing/2014/main" id="{0D7AB3E9-3B4A-4198-A63A-AD3F69BB458E}"/>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78" name="Freeform 116">
                  <a:extLst>
                    <a:ext uri="{FF2B5EF4-FFF2-40B4-BE49-F238E27FC236}">
                      <a16:creationId xmlns:a16="http://schemas.microsoft.com/office/drawing/2014/main" id="{BDB51EE3-EFB4-413F-93CB-78BC3A3A5B35}"/>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51" name="Group 105">
                <a:extLst>
                  <a:ext uri="{FF2B5EF4-FFF2-40B4-BE49-F238E27FC236}">
                    <a16:creationId xmlns:a16="http://schemas.microsoft.com/office/drawing/2014/main" id="{97992FAF-5C70-418D-BF0D-22978F8D4842}"/>
                  </a:ext>
                </a:extLst>
              </p:cNvPr>
              <p:cNvGrpSpPr>
                <a:grpSpLocks noChangeAspect="1"/>
              </p:cNvGrpSpPr>
              <p:nvPr/>
            </p:nvGrpSpPr>
            <p:grpSpPr bwMode="auto">
              <a:xfrm>
                <a:off x="5881116" y="4558031"/>
                <a:ext cx="103148" cy="93672"/>
                <a:chOff x="802" y="803"/>
                <a:chExt cx="381" cy="346"/>
              </a:xfrm>
              <a:solidFill>
                <a:srgbClr val="798BB3"/>
              </a:solidFill>
            </p:grpSpPr>
            <p:sp>
              <p:nvSpPr>
                <p:cNvPr id="665" name="Oval 108">
                  <a:extLst>
                    <a:ext uri="{FF2B5EF4-FFF2-40B4-BE49-F238E27FC236}">
                      <a16:creationId xmlns:a16="http://schemas.microsoft.com/office/drawing/2014/main" id="{3EB5CCE4-A3EF-4FCC-B4E2-07F0C76EA465}"/>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6" name="Oval 109">
                  <a:extLst>
                    <a:ext uri="{FF2B5EF4-FFF2-40B4-BE49-F238E27FC236}">
                      <a16:creationId xmlns:a16="http://schemas.microsoft.com/office/drawing/2014/main" id="{7266579F-38DB-415D-A569-FF8DC81C4D3D}"/>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7" name="Freeform 110">
                  <a:extLst>
                    <a:ext uri="{FF2B5EF4-FFF2-40B4-BE49-F238E27FC236}">
                      <a16:creationId xmlns:a16="http://schemas.microsoft.com/office/drawing/2014/main" id="{1B8A9661-A8E7-406E-A9B5-D3073BD46414}"/>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8" name="Freeform 111">
                  <a:extLst>
                    <a:ext uri="{FF2B5EF4-FFF2-40B4-BE49-F238E27FC236}">
                      <a16:creationId xmlns:a16="http://schemas.microsoft.com/office/drawing/2014/main" id="{F096FCBE-9A65-46D5-A939-3C78613F8A70}"/>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9" name="Oval 112">
                  <a:extLst>
                    <a:ext uri="{FF2B5EF4-FFF2-40B4-BE49-F238E27FC236}">
                      <a16:creationId xmlns:a16="http://schemas.microsoft.com/office/drawing/2014/main" id="{9340706B-B444-4D6A-94BB-A8DD35A87D04}"/>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70" name="Freeform 113">
                  <a:extLst>
                    <a:ext uri="{FF2B5EF4-FFF2-40B4-BE49-F238E27FC236}">
                      <a16:creationId xmlns:a16="http://schemas.microsoft.com/office/drawing/2014/main" id="{99BDA3ED-2154-493A-AA4E-EB0123B35488}"/>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71" name="Freeform 116">
                  <a:extLst>
                    <a:ext uri="{FF2B5EF4-FFF2-40B4-BE49-F238E27FC236}">
                      <a16:creationId xmlns:a16="http://schemas.microsoft.com/office/drawing/2014/main" id="{D941EF94-91AF-4FC6-8B2A-1B66B4D6FA2D}"/>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52" name="Group 105">
                <a:extLst>
                  <a:ext uri="{FF2B5EF4-FFF2-40B4-BE49-F238E27FC236}">
                    <a16:creationId xmlns:a16="http://schemas.microsoft.com/office/drawing/2014/main" id="{66C8DD86-CC84-4320-B789-C35D9DF94702}"/>
                  </a:ext>
                </a:extLst>
              </p:cNvPr>
              <p:cNvGrpSpPr>
                <a:grpSpLocks noChangeAspect="1"/>
              </p:cNvGrpSpPr>
              <p:nvPr/>
            </p:nvGrpSpPr>
            <p:grpSpPr bwMode="auto">
              <a:xfrm>
                <a:off x="6061053" y="4556598"/>
                <a:ext cx="103148" cy="93672"/>
                <a:chOff x="802" y="803"/>
                <a:chExt cx="381" cy="346"/>
              </a:xfrm>
              <a:solidFill>
                <a:srgbClr val="798BB3"/>
              </a:solidFill>
            </p:grpSpPr>
            <p:sp>
              <p:nvSpPr>
                <p:cNvPr id="658" name="Oval 108">
                  <a:extLst>
                    <a:ext uri="{FF2B5EF4-FFF2-40B4-BE49-F238E27FC236}">
                      <a16:creationId xmlns:a16="http://schemas.microsoft.com/office/drawing/2014/main" id="{05BFB9F7-88A3-4F62-8BE3-25FD5AFA7C8C}"/>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59" name="Oval 109">
                  <a:extLst>
                    <a:ext uri="{FF2B5EF4-FFF2-40B4-BE49-F238E27FC236}">
                      <a16:creationId xmlns:a16="http://schemas.microsoft.com/office/drawing/2014/main" id="{2652BD3F-CB31-4498-A6C4-11361180FF5C}"/>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0" name="Freeform 110">
                  <a:extLst>
                    <a:ext uri="{FF2B5EF4-FFF2-40B4-BE49-F238E27FC236}">
                      <a16:creationId xmlns:a16="http://schemas.microsoft.com/office/drawing/2014/main" id="{1E48B083-81A1-47F2-9206-4DD04ED30EC8}"/>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1" name="Freeform 111">
                  <a:extLst>
                    <a:ext uri="{FF2B5EF4-FFF2-40B4-BE49-F238E27FC236}">
                      <a16:creationId xmlns:a16="http://schemas.microsoft.com/office/drawing/2014/main" id="{BAB9BB81-22E0-4A0F-96CC-792ECD9F06AD}"/>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2" name="Oval 112">
                  <a:extLst>
                    <a:ext uri="{FF2B5EF4-FFF2-40B4-BE49-F238E27FC236}">
                      <a16:creationId xmlns:a16="http://schemas.microsoft.com/office/drawing/2014/main" id="{76587E12-2B9C-4BD7-B169-57A98A3120F2}"/>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3" name="Freeform 113">
                  <a:extLst>
                    <a:ext uri="{FF2B5EF4-FFF2-40B4-BE49-F238E27FC236}">
                      <a16:creationId xmlns:a16="http://schemas.microsoft.com/office/drawing/2014/main" id="{87623CE2-5AE8-4472-8EBA-F4B6EE0D9A69}"/>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4" name="Freeform 116">
                  <a:extLst>
                    <a:ext uri="{FF2B5EF4-FFF2-40B4-BE49-F238E27FC236}">
                      <a16:creationId xmlns:a16="http://schemas.microsoft.com/office/drawing/2014/main" id="{CBF09D63-238C-4989-B21B-6018396A6C8C}"/>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656" name="Grafik 655">
                <a:extLst>
                  <a:ext uri="{FF2B5EF4-FFF2-40B4-BE49-F238E27FC236}">
                    <a16:creationId xmlns:a16="http://schemas.microsoft.com/office/drawing/2014/main" id="{69358935-5C08-4C89-8E74-BFA587955D05}"/>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657" name="Grafik 656">
                <a:extLst>
                  <a:ext uri="{FF2B5EF4-FFF2-40B4-BE49-F238E27FC236}">
                    <a16:creationId xmlns:a16="http://schemas.microsoft.com/office/drawing/2014/main" id="{A1F69120-2C65-43D4-9173-B7518516693E}"/>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473" name="Gruppieren 472">
              <a:extLst>
                <a:ext uri="{FF2B5EF4-FFF2-40B4-BE49-F238E27FC236}">
                  <a16:creationId xmlns:a16="http://schemas.microsoft.com/office/drawing/2014/main" id="{828F8CBA-6892-4FA1-83A8-F29B33B315B9}"/>
                </a:ext>
              </a:extLst>
            </p:cNvPr>
            <p:cNvGrpSpPr/>
            <p:nvPr/>
          </p:nvGrpSpPr>
          <p:grpSpPr>
            <a:xfrm>
              <a:off x="4519932" y="5093932"/>
              <a:ext cx="590683" cy="612648"/>
              <a:chOff x="5635547" y="4233481"/>
              <a:chExt cx="590683" cy="612648"/>
            </a:xfrm>
          </p:grpSpPr>
          <p:sp>
            <p:nvSpPr>
              <p:cNvPr id="613" name="Flussdiagramm: Magnetplattenspeicher 612">
                <a:extLst>
                  <a:ext uri="{FF2B5EF4-FFF2-40B4-BE49-F238E27FC236}">
                    <a16:creationId xmlns:a16="http://schemas.microsoft.com/office/drawing/2014/main" id="{6E2F6750-A3B6-4B2D-8B1D-F3560601149C}"/>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4" name="Rechteck 613">
                <a:extLst>
                  <a:ext uri="{FF2B5EF4-FFF2-40B4-BE49-F238E27FC236}">
                    <a16:creationId xmlns:a16="http://schemas.microsoft.com/office/drawing/2014/main" id="{78D55DEE-2711-4C55-8295-79A1B1694BCB}"/>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5" name="Rechteck 614">
                <a:extLst>
                  <a:ext uri="{FF2B5EF4-FFF2-40B4-BE49-F238E27FC236}">
                    <a16:creationId xmlns:a16="http://schemas.microsoft.com/office/drawing/2014/main" id="{F66CE578-53B0-4A78-98B1-2907CADB9BDB}"/>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6" name="Rechteck 615">
                <a:extLst>
                  <a:ext uri="{FF2B5EF4-FFF2-40B4-BE49-F238E27FC236}">
                    <a16:creationId xmlns:a16="http://schemas.microsoft.com/office/drawing/2014/main" id="{9056D2AA-3EDA-4567-8976-F9C8F718847B}"/>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17" name="Group 105">
                <a:extLst>
                  <a:ext uri="{FF2B5EF4-FFF2-40B4-BE49-F238E27FC236}">
                    <a16:creationId xmlns:a16="http://schemas.microsoft.com/office/drawing/2014/main" id="{DDE50EE7-4147-4CE1-8301-5F62A5F286CD}"/>
                  </a:ext>
                </a:extLst>
              </p:cNvPr>
              <p:cNvGrpSpPr>
                <a:grpSpLocks noChangeAspect="1"/>
              </p:cNvGrpSpPr>
              <p:nvPr/>
            </p:nvGrpSpPr>
            <p:grpSpPr bwMode="auto">
              <a:xfrm>
                <a:off x="5697021" y="4556998"/>
                <a:ext cx="103148" cy="93672"/>
                <a:chOff x="802" y="803"/>
                <a:chExt cx="381" cy="346"/>
              </a:xfrm>
              <a:solidFill>
                <a:srgbClr val="798BB3"/>
              </a:solidFill>
            </p:grpSpPr>
            <p:sp>
              <p:nvSpPr>
                <p:cNvPr id="636" name="Oval 108">
                  <a:extLst>
                    <a:ext uri="{FF2B5EF4-FFF2-40B4-BE49-F238E27FC236}">
                      <a16:creationId xmlns:a16="http://schemas.microsoft.com/office/drawing/2014/main" id="{73027501-5336-42EF-8AB2-B4F3FC57A80B}"/>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37" name="Oval 109">
                  <a:extLst>
                    <a:ext uri="{FF2B5EF4-FFF2-40B4-BE49-F238E27FC236}">
                      <a16:creationId xmlns:a16="http://schemas.microsoft.com/office/drawing/2014/main" id="{8A1500FC-CEFA-4D07-A99D-DC2BD7817BBB}"/>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38" name="Freeform 110">
                  <a:extLst>
                    <a:ext uri="{FF2B5EF4-FFF2-40B4-BE49-F238E27FC236}">
                      <a16:creationId xmlns:a16="http://schemas.microsoft.com/office/drawing/2014/main" id="{127E4853-C881-4D21-AC35-F2A61D05670E}"/>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39" name="Freeform 111">
                  <a:extLst>
                    <a:ext uri="{FF2B5EF4-FFF2-40B4-BE49-F238E27FC236}">
                      <a16:creationId xmlns:a16="http://schemas.microsoft.com/office/drawing/2014/main" id="{0455E4DC-1B8D-48F9-81D3-44BFD9661AF6}"/>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40" name="Oval 112">
                  <a:extLst>
                    <a:ext uri="{FF2B5EF4-FFF2-40B4-BE49-F238E27FC236}">
                      <a16:creationId xmlns:a16="http://schemas.microsoft.com/office/drawing/2014/main" id="{D72D94CA-878A-420D-8358-6E36DD048902}"/>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41" name="Freeform 113">
                  <a:extLst>
                    <a:ext uri="{FF2B5EF4-FFF2-40B4-BE49-F238E27FC236}">
                      <a16:creationId xmlns:a16="http://schemas.microsoft.com/office/drawing/2014/main" id="{C79C25AA-68E4-47DD-BBFA-7257F573A1A0}"/>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42" name="Freeform 116">
                  <a:extLst>
                    <a:ext uri="{FF2B5EF4-FFF2-40B4-BE49-F238E27FC236}">
                      <a16:creationId xmlns:a16="http://schemas.microsoft.com/office/drawing/2014/main" id="{404EA6B3-388F-41BC-839D-57EE0722EC37}"/>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18" name="Group 105">
                <a:extLst>
                  <a:ext uri="{FF2B5EF4-FFF2-40B4-BE49-F238E27FC236}">
                    <a16:creationId xmlns:a16="http://schemas.microsoft.com/office/drawing/2014/main" id="{B3E0B891-199C-4A55-91CE-8CD9A65DCAA2}"/>
                  </a:ext>
                </a:extLst>
              </p:cNvPr>
              <p:cNvGrpSpPr>
                <a:grpSpLocks noChangeAspect="1"/>
              </p:cNvGrpSpPr>
              <p:nvPr/>
            </p:nvGrpSpPr>
            <p:grpSpPr bwMode="auto">
              <a:xfrm>
                <a:off x="5881116" y="4558031"/>
                <a:ext cx="103148" cy="93672"/>
                <a:chOff x="802" y="803"/>
                <a:chExt cx="381" cy="346"/>
              </a:xfrm>
              <a:solidFill>
                <a:srgbClr val="798BB3"/>
              </a:solidFill>
            </p:grpSpPr>
            <p:sp>
              <p:nvSpPr>
                <p:cNvPr id="629" name="Oval 108">
                  <a:extLst>
                    <a:ext uri="{FF2B5EF4-FFF2-40B4-BE49-F238E27FC236}">
                      <a16:creationId xmlns:a16="http://schemas.microsoft.com/office/drawing/2014/main" id="{DA82D0E9-A3DD-4B38-A320-144AA9095752}"/>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30" name="Oval 109">
                  <a:extLst>
                    <a:ext uri="{FF2B5EF4-FFF2-40B4-BE49-F238E27FC236}">
                      <a16:creationId xmlns:a16="http://schemas.microsoft.com/office/drawing/2014/main" id="{45667935-90AA-43B3-AB4D-8FE588136719}"/>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31" name="Freeform 110">
                  <a:extLst>
                    <a:ext uri="{FF2B5EF4-FFF2-40B4-BE49-F238E27FC236}">
                      <a16:creationId xmlns:a16="http://schemas.microsoft.com/office/drawing/2014/main" id="{B9BB194D-711D-4D3E-BADB-FDEC48FE38DE}"/>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32" name="Freeform 111">
                  <a:extLst>
                    <a:ext uri="{FF2B5EF4-FFF2-40B4-BE49-F238E27FC236}">
                      <a16:creationId xmlns:a16="http://schemas.microsoft.com/office/drawing/2014/main" id="{98C13990-A637-4962-A692-E2F537C896B5}"/>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33" name="Oval 112">
                  <a:extLst>
                    <a:ext uri="{FF2B5EF4-FFF2-40B4-BE49-F238E27FC236}">
                      <a16:creationId xmlns:a16="http://schemas.microsoft.com/office/drawing/2014/main" id="{61C9D927-884C-4A72-B45F-8CDBDB50752F}"/>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34" name="Freeform 113">
                  <a:extLst>
                    <a:ext uri="{FF2B5EF4-FFF2-40B4-BE49-F238E27FC236}">
                      <a16:creationId xmlns:a16="http://schemas.microsoft.com/office/drawing/2014/main" id="{14DC6684-A50F-4190-86F9-F4C346097BF9}"/>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35" name="Freeform 116">
                  <a:extLst>
                    <a:ext uri="{FF2B5EF4-FFF2-40B4-BE49-F238E27FC236}">
                      <a16:creationId xmlns:a16="http://schemas.microsoft.com/office/drawing/2014/main" id="{4211CA37-3F1A-4BF7-B34C-2296B8636FA9}"/>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19" name="Group 105">
                <a:extLst>
                  <a:ext uri="{FF2B5EF4-FFF2-40B4-BE49-F238E27FC236}">
                    <a16:creationId xmlns:a16="http://schemas.microsoft.com/office/drawing/2014/main" id="{574AE6C7-82F9-4629-9C50-313A344D1C19}"/>
                  </a:ext>
                </a:extLst>
              </p:cNvPr>
              <p:cNvGrpSpPr>
                <a:grpSpLocks noChangeAspect="1"/>
              </p:cNvGrpSpPr>
              <p:nvPr/>
            </p:nvGrpSpPr>
            <p:grpSpPr bwMode="auto">
              <a:xfrm>
                <a:off x="6061053" y="4556598"/>
                <a:ext cx="103148" cy="93672"/>
                <a:chOff x="802" y="803"/>
                <a:chExt cx="381" cy="346"/>
              </a:xfrm>
              <a:solidFill>
                <a:srgbClr val="798BB3"/>
              </a:solidFill>
            </p:grpSpPr>
            <p:sp>
              <p:nvSpPr>
                <p:cNvPr id="622" name="Oval 108">
                  <a:extLst>
                    <a:ext uri="{FF2B5EF4-FFF2-40B4-BE49-F238E27FC236}">
                      <a16:creationId xmlns:a16="http://schemas.microsoft.com/office/drawing/2014/main" id="{F1AC2151-0807-48A7-B1DB-94FDA032B052}"/>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23" name="Oval 109">
                  <a:extLst>
                    <a:ext uri="{FF2B5EF4-FFF2-40B4-BE49-F238E27FC236}">
                      <a16:creationId xmlns:a16="http://schemas.microsoft.com/office/drawing/2014/main" id="{CA8E6EFA-63F2-48D0-B4E3-D39B80173FA3}"/>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24" name="Freeform 110">
                  <a:extLst>
                    <a:ext uri="{FF2B5EF4-FFF2-40B4-BE49-F238E27FC236}">
                      <a16:creationId xmlns:a16="http://schemas.microsoft.com/office/drawing/2014/main" id="{03A29F2C-F844-4A0E-A348-1CC6A33670CA}"/>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25" name="Freeform 111">
                  <a:extLst>
                    <a:ext uri="{FF2B5EF4-FFF2-40B4-BE49-F238E27FC236}">
                      <a16:creationId xmlns:a16="http://schemas.microsoft.com/office/drawing/2014/main" id="{89F4A72F-0DC0-4F51-A86E-CC1249063728}"/>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26" name="Oval 112">
                  <a:extLst>
                    <a:ext uri="{FF2B5EF4-FFF2-40B4-BE49-F238E27FC236}">
                      <a16:creationId xmlns:a16="http://schemas.microsoft.com/office/drawing/2014/main" id="{C37D04C2-A893-4D2D-B8B0-AA8DC1737587}"/>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27" name="Freeform 113">
                  <a:extLst>
                    <a:ext uri="{FF2B5EF4-FFF2-40B4-BE49-F238E27FC236}">
                      <a16:creationId xmlns:a16="http://schemas.microsoft.com/office/drawing/2014/main" id="{5443760A-1CF0-4C9F-AB16-DA280643DB67}"/>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28" name="Freeform 116">
                  <a:extLst>
                    <a:ext uri="{FF2B5EF4-FFF2-40B4-BE49-F238E27FC236}">
                      <a16:creationId xmlns:a16="http://schemas.microsoft.com/office/drawing/2014/main" id="{719DA920-A382-45ED-9A4D-D249DE319B76}"/>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620" name="Grafik 619">
                <a:extLst>
                  <a:ext uri="{FF2B5EF4-FFF2-40B4-BE49-F238E27FC236}">
                    <a16:creationId xmlns:a16="http://schemas.microsoft.com/office/drawing/2014/main" id="{F432B0DF-CF51-41D1-B13D-9CF228FA05E4}"/>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621" name="Grafik 620">
                <a:extLst>
                  <a:ext uri="{FF2B5EF4-FFF2-40B4-BE49-F238E27FC236}">
                    <a16:creationId xmlns:a16="http://schemas.microsoft.com/office/drawing/2014/main" id="{DB5B098E-158A-490B-A7F4-09138218606C}"/>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474" name="Gruppieren 473">
              <a:extLst>
                <a:ext uri="{FF2B5EF4-FFF2-40B4-BE49-F238E27FC236}">
                  <a16:creationId xmlns:a16="http://schemas.microsoft.com/office/drawing/2014/main" id="{16E29621-B140-48A6-98E4-BE9E569FD58F}"/>
                </a:ext>
              </a:extLst>
            </p:cNvPr>
            <p:cNvGrpSpPr/>
            <p:nvPr/>
          </p:nvGrpSpPr>
          <p:grpSpPr>
            <a:xfrm>
              <a:off x="1597693" y="4213569"/>
              <a:ext cx="590683" cy="612648"/>
              <a:chOff x="5635547" y="4233481"/>
              <a:chExt cx="590683" cy="612648"/>
            </a:xfrm>
          </p:grpSpPr>
          <p:sp>
            <p:nvSpPr>
              <p:cNvPr id="577" name="Flussdiagramm: Magnetplattenspeicher 576">
                <a:extLst>
                  <a:ext uri="{FF2B5EF4-FFF2-40B4-BE49-F238E27FC236}">
                    <a16:creationId xmlns:a16="http://schemas.microsoft.com/office/drawing/2014/main" id="{BDA96C3D-2C0A-4C4C-8D67-871E11DF731F}"/>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8" name="Rechteck 577">
                <a:extLst>
                  <a:ext uri="{FF2B5EF4-FFF2-40B4-BE49-F238E27FC236}">
                    <a16:creationId xmlns:a16="http://schemas.microsoft.com/office/drawing/2014/main" id="{609F1A77-783B-4330-B70A-50C9FB35A57B}"/>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9" name="Rechteck 578">
                <a:extLst>
                  <a:ext uri="{FF2B5EF4-FFF2-40B4-BE49-F238E27FC236}">
                    <a16:creationId xmlns:a16="http://schemas.microsoft.com/office/drawing/2014/main" id="{19BF5C82-0189-4490-9FDE-DAB753B34390}"/>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0" name="Rechteck 579">
                <a:extLst>
                  <a:ext uri="{FF2B5EF4-FFF2-40B4-BE49-F238E27FC236}">
                    <a16:creationId xmlns:a16="http://schemas.microsoft.com/office/drawing/2014/main" id="{FC9E06AC-3BDF-40A7-802F-785116196962}"/>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81" name="Group 105">
                <a:extLst>
                  <a:ext uri="{FF2B5EF4-FFF2-40B4-BE49-F238E27FC236}">
                    <a16:creationId xmlns:a16="http://schemas.microsoft.com/office/drawing/2014/main" id="{0203A83D-7781-4AC1-BEA4-07240D6D078D}"/>
                  </a:ext>
                </a:extLst>
              </p:cNvPr>
              <p:cNvGrpSpPr>
                <a:grpSpLocks noChangeAspect="1"/>
              </p:cNvGrpSpPr>
              <p:nvPr/>
            </p:nvGrpSpPr>
            <p:grpSpPr bwMode="auto">
              <a:xfrm>
                <a:off x="5697021" y="4556998"/>
                <a:ext cx="103148" cy="93672"/>
                <a:chOff x="802" y="803"/>
                <a:chExt cx="381" cy="346"/>
              </a:xfrm>
              <a:solidFill>
                <a:srgbClr val="798BB3"/>
              </a:solidFill>
            </p:grpSpPr>
            <p:sp>
              <p:nvSpPr>
                <p:cNvPr id="606" name="Oval 108">
                  <a:extLst>
                    <a:ext uri="{FF2B5EF4-FFF2-40B4-BE49-F238E27FC236}">
                      <a16:creationId xmlns:a16="http://schemas.microsoft.com/office/drawing/2014/main" id="{B22F5898-EE1C-46CD-9AFE-4A3CB1BFFBA0}"/>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07" name="Oval 109">
                  <a:extLst>
                    <a:ext uri="{FF2B5EF4-FFF2-40B4-BE49-F238E27FC236}">
                      <a16:creationId xmlns:a16="http://schemas.microsoft.com/office/drawing/2014/main" id="{D6DB0BB8-113B-471F-8C53-683BF570B423}"/>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08" name="Freeform 110">
                  <a:extLst>
                    <a:ext uri="{FF2B5EF4-FFF2-40B4-BE49-F238E27FC236}">
                      <a16:creationId xmlns:a16="http://schemas.microsoft.com/office/drawing/2014/main" id="{AFDF56BD-B440-46F7-9E99-180B081E93CE}"/>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09" name="Freeform 111">
                  <a:extLst>
                    <a:ext uri="{FF2B5EF4-FFF2-40B4-BE49-F238E27FC236}">
                      <a16:creationId xmlns:a16="http://schemas.microsoft.com/office/drawing/2014/main" id="{9EF8D2BB-655D-4F44-BF6E-1D1AD051CF5C}"/>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10" name="Oval 112">
                  <a:extLst>
                    <a:ext uri="{FF2B5EF4-FFF2-40B4-BE49-F238E27FC236}">
                      <a16:creationId xmlns:a16="http://schemas.microsoft.com/office/drawing/2014/main" id="{A2B80061-D62D-41C0-9A6E-FFDDEC543007}"/>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11" name="Freeform 113">
                  <a:extLst>
                    <a:ext uri="{FF2B5EF4-FFF2-40B4-BE49-F238E27FC236}">
                      <a16:creationId xmlns:a16="http://schemas.microsoft.com/office/drawing/2014/main" id="{506EC4E9-8177-491B-A5DF-81893484BC1F}"/>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12" name="Freeform 116">
                  <a:extLst>
                    <a:ext uri="{FF2B5EF4-FFF2-40B4-BE49-F238E27FC236}">
                      <a16:creationId xmlns:a16="http://schemas.microsoft.com/office/drawing/2014/main" id="{71DCC6D7-991D-4938-83DE-0C5787622C3C}"/>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82" name="Group 105">
                <a:extLst>
                  <a:ext uri="{FF2B5EF4-FFF2-40B4-BE49-F238E27FC236}">
                    <a16:creationId xmlns:a16="http://schemas.microsoft.com/office/drawing/2014/main" id="{AE25E2D2-4FC2-427B-B116-72922B782645}"/>
                  </a:ext>
                </a:extLst>
              </p:cNvPr>
              <p:cNvGrpSpPr>
                <a:grpSpLocks noChangeAspect="1"/>
              </p:cNvGrpSpPr>
              <p:nvPr/>
            </p:nvGrpSpPr>
            <p:grpSpPr bwMode="auto">
              <a:xfrm>
                <a:off x="5881116" y="4558031"/>
                <a:ext cx="103148" cy="93672"/>
                <a:chOff x="802" y="803"/>
                <a:chExt cx="381" cy="346"/>
              </a:xfrm>
              <a:solidFill>
                <a:srgbClr val="798BB3"/>
              </a:solidFill>
            </p:grpSpPr>
            <p:sp>
              <p:nvSpPr>
                <p:cNvPr id="599" name="Oval 108">
                  <a:extLst>
                    <a:ext uri="{FF2B5EF4-FFF2-40B4-BE49-F238E27FC236}">
                      <a16:creationId xmlns:a16="http://schemas.microsoft.com/office/drawing/2014/main" id="{CE5E3BC9-F433-43DB-A934-5D5BBFD8EF44}"/>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00" name="Oval 109">
                  <a:extLst>
                    <a:ext uri="{FF2B5EF4-FFF2-40B4-BE49-F238E27FC236}">
                      <a16:creationId xmlns:a16="http://schemas.microsoft.com/office/drawing/2014/main" id="{52AD9F38-FA4C-4A51-B0EA-1CEE27C0DF51}"/>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01" name="Freeform 110">
                  <a:extLst>
                    <a:ext uri="{FF2B5EF4-FFF2-40B4-BE49-F238E27FC236}">
                      <a16:creationId xmlns:a16="http://schemas.microsoft.com/office/drawing/2014/main" id="{411D281E-7AF5-4BF8-A7D3-71F6D969FC80}"/>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02" name="Freeform 111">
                  <a:extLst>
                    <a:ext uri="{FF2B5EF4-FFF2-40B4-BE49-F238E27FC236}">
                      <a16:creationId xmlns:a16="http://schemas.microsoft.com/office/drawing/2014/main" id="{73EB2F78-0301-4465-9D60-F88E956E1BC4}"/>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03" name="Oval 112">
                  <a:extLst>
                    <a:ext uri="{FF2B5EF4-FFF2-40B4-BE49-F238E27FC236}">
                      <a16:creationId xmlns:a16="http://schemas.microsoft.com/office/drawing/2014/main" id="{5E7ACE39-E5EB-4D55-97A1-F708F714E39B}"/>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04" name="Freeform 113">
                  <a:extLst>
                    <a:ext uri="{FF2B5EF4-FFF2-40B4-BE49-F238E27FC236}">
                      <a16:creationId xmlns:a16="http://schemas.microsoft.com/office/drawing/2014/main" id="{43BE9A22-EEF8-411C-B109-A6832FA7A1C8}"/>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05" name="Freeform 116">
                  <a:extLst>
                    <a:ext uri="{FF2B5EF4-FFF2-40B4-BE49-F238E27FC236}">
                      <a16:creationId xmlns:a16="http://schemas.microsoft.com/office/drawing/2014/main" id="{DFEE6A70-31E8-4FCA-BB6D-3DD37DBF3D9C}"/>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83" name="Group 105">
                <a:extLst>
                  <a:ext uri="{FF2B5EF4-FFF2-40B4-BE49-F238E27FC236}">
                    <a16:creationId xmlns:a16="http://schemas.microsoft.com/office/drawing/2014/main" id="{6280FC43-A283-4B94-B269-2405390EC106}"/>
                  </a:ext>
                </a:extLst>
              </p:cNvPr>
              <p:cNvGrpSpPr>
                <a:grpSpLocks noChangeAspect="1"/>
              </p:cNvGrpSpPr>
              <p:nvPr/>
            </p:nvGrpSpPr>
            <p:grpSpPr bwMode="auto">
              <a:xfrm>
                <a:off x="6061053" y="4556598"/>
                <a:ext cx="103148" cy="93672"/>
                <a:chOff x="802" y="803"/>
                <a:chExt cx="381" cy="346"/>
              </a:xfrm>
              <a:solidFill>
                <a:srgbClr val="798BB3"/>
              </a:solidFill>
            </p:grpSpPr>
            <p:sp>
              <p:nvSpPr>
                <p:cNvPr id="586" name="Oval 108">
                  <a:extLst>
                    <a:ext uri="{FF2B5EF4-FFF2-40B4-BE49-F238E27FC236}">
                      <a16:creationId xmlns:a16="http://schemas.microsoft.com/office/drawing/2014/main" id="{A8985C91-CF9A-4FAD-A1F0-0A9A982DF039}"/>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92" name="Oval 109">
                  <a:extLst>
                    <a:ext uri="{FF2B5EF4-FFF2-40B4-BE49-F238E27FC236}">
                      <a16:creationId xmlns:a16="http://schemas.microsoft.com/office/drawing/2014/main" id="{6BBC47B1-482E-48ED-8D6F-B8BBF1A1C363}"/>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93" name="Freeform 110">
                  <a:extLst>
                    <a:ext uri="{FF2B5EF4-FFF2-40B4-BE49-F238E27FC236}">
                      <a16:creationId xmlns:a16="http://schemas.microsoft.com/office/drawing/2014/main" id="{91DFE944-CC57-4862-B5B7-3DF6C5D03651}"/>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94" name="Freeform 111">
                  <a:extLst>
                    <a:ext uri="{FF2B5EF4-FFF2-40B4-BE49-F238E27FC236}">
                      <a16:creationId xmlns:a16="http://schemas.microsoft.com/office/drawing/2014/main" id="{1BBEE10A-EC2C-463C-A657-20ECBF4FA8B9}"/>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96" name="Oval 112">
                  <a:extLst>
                    <a:ext uri="{FF2B5EF4-FFF2-40B4-BE49-F238E27FC236}">
                      <a16:creationId xmlns:a16="http://schemas.microsoft.com/office/drawing/2014/main" id="{D950119F-DD73-4955-80EB-98B67109721C}"/>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97" name="Freeform 113">
                  <a:extLst>
                    <a:ext uri="{FF2B5EF4-FFF2-40B4-BE49-F238E27FC236}">
                      <a16:creationId xmlns:a16="http://schemas.microsoft.com/office/drawing/2014/main" id="{F58E05FA-9911-4BA6-80A0-2A608343581B}"/>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98" name="Freeform 116">
                  <a:extLst>
                    <a:ext uri="{FF2B5EF4-FFF2-40B4-BE49-F238E27FC236}">
                      <a16:creationId xmlns:a16="http://schemas.microsoft.com/office/drawing/2014/main" id="{1756E058-6DF1-42E8-89A5-F750DF324EC8}"/>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584" name="Grafik 583">
                <a:extLst>
                  <a:ext uri="{FF2B5EF4-FFF2-40B4-BE49-F238E27FC236}">
                    <a16:creationId xmlns:a16="http://schemas.microsoft.com/office/drawing/2014/main" id="{8C2079C5-4504-4CE8-9537-E7A2CD252344}"/>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585" name="Grafik 584">
                <a:extLst>
                  <a:ext uri="{FF2B5EF4-FFF2-40B4-BE49-F238E27FC236}">
                    <a16:creationId xmlns:a16="http://schemas.microsoft.com/office/drawing/2014/main" id="{44C70D42-C52C-46B6-ADAB-C7D21B4AA170}"/>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475" name="Gruppieren 474">
              <a:extLst>
                <a:ext uri="{FF2B5EF4-FFF2-40B4-BE49-F238E27FC236}">
                  <a16:creationId xmlns:a16="http://schemas.microsoft.com/office/drawing/2014/main" id="{A8C6CB69-7F19-4753-ADBD-C699BE748B36}"/>
                </a:ext>
              </a:extLst>
            </p:cNvPr>
            <p:cNvGrpSpPr/>
            <p:nvPr/>
          </p:nvGrpSpPr>
          <p:grpSpPr>
            <a:xfrm>
              <a:off x="1141310" y="5393287"/>
              <a:ext cx="590683" cy="612648"/>
              <a:chOff x="5635547" y="4233481"/>
              <a:chExt cx="590683" cy="612648"/>
            </a:xfrm>
          </p:grpSpPr>
          <p:sp>
            <p:nvSpPr>
              <p:cNvPr id="547" name="Flussdiagramm: Magnetplattenspeicher 546">
                <a:extLst>
                  <a:ext uri="{FF2B5EF4-FFF2-40B4-BE49-F238E27FC236}">
                    <a16:creationId xmlns:a16="http://schemas.microsoft.com/office/drawing/2014/main" id="{FD485A5C-39CD-493B-ABDC-BF0DC9AE3A3C}"/>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8" name="Rechteck 547">
                <a:extLst>
                  <a:ext uri="{FF2B5EF4-FFF2-40B4-BE49-F238E27FC236}">
                    <a16:creationId xmlns:a16="http://schemas.microsoft.com/office/drawing/2014/main" id="{0B4A6A6D-ECB6-4BFA-BEAF-83FD296D8B71}"/>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9" name="Rechteck 548">
                <a:extLst>
                  <a:ext uri="{FF2B5EF4-FFF2-40B4-BE49-F238E27FC236}">
                    <a16:creationId xmlns:a16="http://schemas.microsoft.com/office/drawing/2014/main" id="{2DEA5871-E23B-454E-93EC-86CCB0EAC39B}"/>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0" name="Rechteck 549">
                <a:extLst>
                  <a:ext uri="{FF2B5EF4-FFF2-40B4-BE49-F238E27FC236}">
                    <a16:creationId xmlns:a16="http://schemas.microsoft.com/office/drawing/2014/main" id="{B9A7D65E-5B39-4AB7-A73B-77F46861A51E}"/>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51" name="Group 105">
                <a:extLst>
                  <a:ext uri="{FF2B5EF4-FFF2-40B4-BE49-F238E27FC236}">
                    <a16:creationId xmlns:a16="http://schemas.microsoft.com/office/drawing/2014/main" id="{F6F10474-431B-4B23-B57A-DB7A7A13D715}"/>
                  </a:ext>
                </a:extLst>
              </p:cNvPr>
              <p:cNvGrpSpPr>
                <a:grpSpLocks noChangeAspect="1"/>
              </p:cNvGrpSpPr>
              <p:nvPr/>
            </p:nvGrpSpPr>
            <p:grpSpPr bwMode="auto">
              <a:xfrm>
                <a:off x="5697021" y="4556998"/>
                <a:ext cx="103148" cy="93672"/>
                <a:chOff x="802" y="803"/>
                <a:chExt cx="381" cy="346"/>
              </a:xfrm>
              <a:solidFill>
                <a:srgbClr val="798BB3"/>
              </a:solidFill>
            </p:grpSpPr>
            <p:sp>
              <p:nvSpPr>
                <p:cNvPr id="570" name="Oval 108">
                  <a:extLst>
                    <a:ext uri="{FF2B5EF4-FFF2-40B4-BE49-F238E27FC236}">
                      <a16:creationId xmlns:a16="http://schemas.microsoft.com/office/drawing/2014/main" id="{4D22D596-A059-4DAE-85AD-7E859C501956}"/>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71" name="Oval 109">
                  <a:extLst>
                    <a:ext uri="{FF2B5EF4-FFF2-40B4-BE49-F238E27FC236}">
                      <a16:creationId xmlns:a16="http://schemas.microsoft.com/office/drawing/2014/main" id="{6F28F238-0714-41C6-9141-722FFAE28E61}"/>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72" name="Freeform 110">
                  <a:extLst>
                    <a:ext uri="{FF2B5EF4-FFF2-40B4-BE49-F238E27FC236}">
                      <a16:creationId xmlns:a16="http://schemas.microsoft.com/office/drawing/2014/main" id="{572EA75C-D5DC-4076-8EC4-9D64301A4F0A}"/>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73" name="Freeform 111">
                  <a:extLst>
                    <a:ext uri="{FF2B5EF4-FFF2-40B4-BE49-F238E27FC236}">
                      <a16:creationId xmlns:a16="http://schemas.microsoft.com/office/drawing/2014/main" id="{22DB1CC1-3A35-4C1F-8FAA-679A7C49DF11}"/>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74" name="Oval 112">
                  <a:extLst>
                    <a:ext uri="{FF2B5EF4-FFF2-40B4-BE49-F238E27FC236}">
                      <a16:creationId xmlns:a16="http://schemas.microsoft.com/office/drawing/2014/main" id="{7C9BAE77-82F3-4C47-80DB-939EFBBED2CF}"/>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75" name="Freeform 113">
                  <a:extLst>
                    <a:ext uri="{FF2B5EF4-FFF2-40B4-BE49-F238E27FC236}">
                      <a16:creationId xmlns:a16="http://schemas.microsoft.com/office/drawing/2014/main" id="{CCAFBA69-E8DC-4356-ACE0-40374C17EB8A}"/>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76" name="Freeform 116">
                  <a:extLst>
                    <a:ext uri="{FF2B5EF4-FFF2-40B4-BE49-F238E27FC236}">
                      <a16:creationId xmlns:a16="http://schemas.microsoft.com/office/drawing/2014/main" id="{AB1581CA-4D26-4C8C-A3F7-0E9E3334F16E}"/>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52" name="Group 105">
                <a:extLst>
                  <a:ext uri="{FF2B5EF4-FFF2-40B4-BE49-F238E27FC236}">
                    <a16:creationId xmlns:a16="http://schemas.microsoft.com/office/drawing/2014/main" id="{9CFF1056-1E22-48F9-A562-715B0BA30523}"/>
                  </a:ext>
                </a:extLst>
              </p:cNvPr>
              <p:cNvGrpSpPr>
                <a:grpSpLocks noChangeAspect="1"/>
              </p:cNvGrpSpPr>
              <p:nvPr/>
            </p:nvGrpSpPr>
            <p:grpSpPr bwMode="auto">
              <a:xfrm>
                <a:off x="5881116" y="4558031"/>
                <a:ext cx="103148" cy="93672"/>
                <a:chOff x="802" y="803"/>
                <a:chExt cx="381" cy="346"/>
              </a:xfrm>
              <a:solidFill>
                <a:srgbClr val="798BB3"/>
              </a:solidFill>
            </p:grpSpPr>
            <p:sp>
              <p:nvSpPr>
                <p:cNvPr id="563" name="Oval 108">
                  <a:extLst>
                    <a:ext uri="{FF2B5EF4-FFF2-40B4-BE49-F238E27FC236}">
                      <a16:creationId xmlns:a16="http://schemas.microsoft.com/office/drawing/2014/main" id="{7F2CAFE8-DFEA-45FA-AF53-779ADA3C599F}"/>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4" name="Oval 109">
                  <a:extLst>
                    <a:ext uri="{FF2B5EF4-FFF2-40B4-BE49-F238E27FC236}">
                      <a16:creationId xmlns:a16="http://schemas.microsoft.com/office/drawing/2014/main" id="{0FDC133E-53DE-41E1-9F7F-A8CC2C00F01C}"/>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5" name="Freeform 110">
                  <a:extLst>
                    <a:ext uri="{FF2B5EF4-FFF2-40B4-BE49-F238E27FC236}">
                      <a16:creationId xmlns:a16="http://schemas.microsoft.com/office/drawing/2014/main" id="{2C898743-5E44-43FD-8EA7-3C9693F7D98A}"/>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6" name="Freeform 111">
                  <a:extLst>
                    <a:ext uri="{FF2B5EF4-FFF2-40B4-BE49-F238E27FC236}">
                      <a16:creationId xmlns:a16="http://schemas.microsoft.com/office/drawing/2014/main" id="{FDDF7056-FCD5-488C-BEDE-0C16E166C558}"/>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7" name="Oval 112">
                  <a:extLst>
                    <a:ext uri="{FF2B5EF4-FFF2-40B4-BE49-F238E27FC236}">
                      <a16:creationId xmlns:a16="http://schemas.microsoft.com/office/drawing/2014/main" id="{4153F22E-D38A-43A5-B746-352241314BA5}"/>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8" name="Freeform 113">
                  <a:extLst>
                    <a:ext uri="{FF2B5EF4-FFF2-40B4-BE49-F238E27FC236}">
                      <a16:creationId xmlns:a16="http://schemas.microsoft.com/office/drawing/2014/main" id="{2E04F8A4-7BBD-408A-8891-045D49854605}"/>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9" name="Freeform 116">
                  <a:extLst>
                    <a:ext uri="{FF2B5EF4-FFF2-40B4-BE49-F238E27FC236}">
                      <a16:creationId xmlns:a16="http://schemas.microsoft.com/office/drawing/2014/main" id="{86708587-FD56-4E8F-902B-CDC42B5CB7B2}"/>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53" name="Group 105">
                <a:extLst>
                  <a:ext uri="{FF2B5EF4-FFF2-40B4-BE49-F238E27FC236}">
                    <a16:creationId xmlns:a16="http://schemas.microsoft.com/office/drawing/2014/main" id="{8B161AC9-83D4-4B78-B30B-ADD4CA979EC6}"/>
                  </a:ext>
                </a:extLst>
              </p:cNvPr>
              <p:cNvGrpSpPr>
                <a:grpSpLocks noChangeAspect="1"/>
              </p:cNvGrpSpPr>
              <p:nvPr/>
            </p:nvGrpSpPr>
            <p:grpSpPr bwMode="auto">
              <a:xfrm>
                <a:off x="6061053" y="4556598"/>
                <a:ext cx="103148" cy="93672"/>
                <a:chOff x="802" y="803"/>
                <a:chExt cx="381" cy="346"/>
              </a:xfrm>
              <a:solidFill>
                <a:srgbClr val="798BB3"/>
              </a:solidFill>
            </p:grpSpPr>
            <p:sp>
              <p:nvSpPr>
                <p:cNvPr id="556" name="Oval 108">
                  <a:extLst>
                    <a:ext uri="{FF2B5EF4-FFF2-40B4-BE49-F238E27FC236}">
                      <a16:creationId xmlns:a16="http://schemas.microsoft.com/office/drawing/2014/main" id="{34339B19-2019-411A-97E1-F6B5F739F6C5}"/>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57" name="Oval 109">
                  <a:extLst>
                    <a:ext uri="{FF2B5EF4-FFF2-40B4-BE49-F238E27FC236}">
                      <a16:creationId xmlns:a16="http://schemas.microsoft.com/office/drawing/2014/main" id="{B22E37D3-9131-4E74-878F-876D5794CCA8}"/>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58" name="Freeform 110">
                  <a:extLst>
                    <a:ext uri="{FF2B5EF4-FFF2-40B4-BE49-F238E27FC236}">
                      <a16:creationId xmlns:a16="http://schemas.microsoft.com/office/drawing/2014/main" id="{FA2D8DA3-9DE7-45F8-8F7A-1EF8493FFA5F}"/>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59" name="Freeform 111">
                  <a:extLst>
                    <a:ext uri="{FF2B5EF4-FFF2-40B4-BE49-F238E27FC236}">
                      <a16:creationId xmlns:a16="http://schemas.microsoft.com/office/drawing/2014/main" id="{0701D82D-F3E6-4518-815C-71054DFD09BA}"/>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0" name="Oval 112">
                  <a:extLst>
                    <a:ext uri="{FF2B5EF4-FFF2-40B4-BE49-F238E27FC236}">
                      <a16:creationId xmlns:a16="http://schemas.microsoft.com/office/drawing/2014/main" id="{AD54F4F8-CA06-419E-89FD-4030FE8F96BE}"/>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1" name="Freeform 113">
                  <a:extLst>
                    <a:ext uri="{FF2B5EF4-FFF2-40B4-BE49-F238E27FC236}">
                      <a16:creationId xmlns:a16="http://schemas.microsoft.com/office/drawing/2014/main" id="{7F4D8506-0F00-43DF-94CA-F8553F87993E}"/>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2" name="Freeform 116">
                  <a:extLst>
                    <a:ext uri="{FF2B5EF4-FFF2-40B4-BE49-F238E27FC236}">
                      <a16:creationId xmlns:a16="http://schemas.microsoft.com/office/drawing/2014/main" id="{E9E0358A-77A5-42E7-A748-AAED2A73234A}"/>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554" name="Grafik 553">
                <a:extLst>
                  <a:ext uri="{FF2B5EF4-FFF2-40B4-BE49-F238E27FC236}">
                    <a16:creationId xmlns:a16="http://schemas.microsoft.com/office/drawing/2014/main" id="{CC641C84-3B33-4C25-B8BF-5ECA8B6FA81B}"/>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555" name="Grafik 554">
                <a:extLst>
                  <a:ext uri="{FF2B5EF4-FFF2-40B4-BE49-F238E27FC236}">
                    <a16:creationId xmlns:a16="http://schemas.microsoft.com/office/drawing/2014/main" id="{2D5EAC1C-7845-402C-AD72-9DBF8ED5019D}"/>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476" name="Gruppieren 475">
              <a:extLst>
                <a:ext uri="{FF2B5EF4-FFF2-40B4-BE49-F238E27FC236}">
                  <a16:creationId xmlns:a16="http://schemas.microsoft.com/office/drawing/2014/main" id="{5600684E-2A6E-4F2C-AF78-F8E04DB5B342}"/>
                </a:ext>
              </a:extLst>
            </p:cNvPr>
            <p:cNvGrpSpPr/>
            <p:nvPr/>
          </p:nvGrpSpPr>
          <p:grpSpPr>
            <a:xfrm>
              <a:off x="2342764" y="4959744"/>
              <a:ext cx="590683" cy="612648"/>
              <a:chOff x="5635547" y="4233481"/>
              <a:chExt cx="590683" cy="612648"/>
            </a:xfrm>
          </p:grpSpPr>
          <p:sp>
            <p:nvSpPr>
              <p:cNvPr id="517" name="Flussdiagramm: Magnetplattenspeicher 516">
                <a:extLst>
                  <a:ext uri="{FF2B5EF4-FFF2-40B4-BE49-F238E27FC236}">
                    <a16:creationId xmlns:a16="http://schemas.microsoft.com/office/drawing/2014/main" id="{B0957714-3288-4D71-8DA0-2550C20CB9BD}"/>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8" name="Rechteck 517">
                <a:extLst>
                  <a:ext uri="{FF2B5EF4-FFF2-40B4-BE49-F238E27FC236}">
                    <a16:creationId xmlns:a16="http://schemas.microsoft.com/office/drawing/2014/main" id="{8E4A8523-1FF3-4A73-949C-100951A917BD}"/>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9" name="Rechteck 518">
                <a:extLst>
                  <a:ext uri="{FF2B5EF4-FFF2-40B4-BE49-F238E27FC236}">
                    <a16:creationId xmlns:a16="http://schemas.microsoft.com/office/drawing/2014/main" id="{5D03788C-880C-486B-AD82-77502D6A0A50}"/>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0" name="Rechteck 519">
                <a:extLst>
                  <a:ext uri="{FF2B5EF4-FFF2-40B4-BE49-F238E27FC236}">
                    <a16:creationId xmlns:a16="http://schemas.microsoft.com/office/drawing/2014/main" id="{FB2AF566-01B7-4843-BE86-240873577345}"/>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21" name="Group 105">
                <a:extLst>
                  <a:ext uri="{FF2B5EF4-FFF2-40B4-BE49-F238E27FC236}">
                    <a16:creationId xmlns:a16="http://schemas.microsoft.com/office/drawing/2014/main" id="{4FE6C3D5-D8AD-46B5-8E7B-BB7768E9BF01}"/>
                  </a:ext>
                </a:extLst>
              </p:cNvPr>
              <p:cNvGrpSpPr>
                <a:grpSpLocks noChangeAspect="1"/>
              </p:cNvGrpSpPr>
              <p:nvPr/>
            </p:nvGrpSpPr>
            <p:grpSpPr bwMode="auto">
              <a:xfrm>
                <a:off x="5697021" y="4556998"/>
                <a:ext cx="103148" cy="93672"/>
                <a:chOff x="802" y="803"/>
                <a:chExt cx="381" cy="346"/>
              </a:xfrm>
              <a:solidFill>
                <a:srgbClr val="798BB3"/>
              </a:solidFill>
            </p:grpSpPr>
            <p:sp>
              <p:nvSpPr>
                <p:cNvPr id="540" name="Oval 108">
                  <a:extLst>
                    <a:ext uri="{FF2B5EF4-FFF2-40B4-BE49-F238E27FC236}">
                      <a16:creationId xmlns:a16="http://schemas.microsoft.com/office/drawing/2014/main" id="{744C8206-0D2D-4FCC-B086-16FA3CDC25F1}"/>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41" name="Oval 109">
                  <a:extLst>
                    <a:ext uri="{FF2B5EF4-FFF2-40B4-BE49-F238E27FC236}">
                      <a16:creationId xmlns:a16="http://schemas.microsoft.com/office/drawing/2014/main" id="{4BB66BC1-8BD3-4413-933D-4896CFD97E17}"/>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42" name="Freeform 110">
                  <a:extLst>
                    <a:ext uri="{FF2B5EF4-FFF2-40B4-BE49-F238E27FC236}">
                      <a16:creationId xmlns:a16="http://schemas.microsoft.com/office/drawing/2014/main" id="{97C6EDB6-FA19-4C19-B016-EAA768BD9D85}"/>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43" name="Freeform 111">
                  <a:extLst>
                    <a:ext uri="{FF2B5EF4-FFF2-40B4-BE49-F238E27FC236}">
                      <a16:creationId xmlns:a16="http://schemas.microsoft.com/office/drawing/2014/main" id="{E67166D5-53CE-4943-A907-32396F78C005}"/>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44" name="Oval 112">
                  <a:extLst>
                    <a:ext uri="{FF2B5EF4-FFF2-40B4-BE49-F238E27FC236}">
                      <a16:creationId xmlns:a16="http://schemas.microsoft.com/office/drawing/2014/main" id="{107C54F2-A7B0-45C9-99AD-2BBBB7C0FFCE}"/>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45" name="Freeform 113">
                  <a:extLst>
                    <a:ext uri="{FF2B5EF4-FFF2-40B4-BE49-F238E27FC236}">
                      <a16:creationId xmlns:a16="http://schemas.microsoft.com/office/drawing/2014/main" id="{A872CA1C-C11C-40DA-BD71-36DB3C3BA018}"/>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46" name="Freeform 116">
                  <a:extLst>
                    <a:ext uri="{FF2B5EF4-FFF2-40B4-BE49-F238E27FC236}">
                      <a16:creationId xmlns:a16="http://schemas.microsoft.com/office/drawing/2014/main" id="{A202F910-29ED-4FCF-AFBF-87A56F70DB90}"/>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22" name="Group 105">
                <a:extLst>
                  <a:ext uri="{FF2B5EF4-FFF2-40B4-BE49-F238E27FC236}">
                    <a16:creationId xmlns:a16="http://schemas.microsoft.com/office/drawing/2014/main" id="{025C531D-BEA1-415F-A603-4711AB57EA20}"/>
                  </a:ext>
                </a:extLst>
              </p:cNvPr>
              <p:cNvGrpSpPr>
                <a:grpSpLocks noChangeAspect="1"/>
              </p:cNvGrpSpPr>
              <p:nvPr/>
            </p:nvGrpSpPr>
            <p:grpSpPr bwMode="auto">
              <a:xfrm>
                <a:off x="5881116" y="4558031"/>
                <a:ext cx="103148" cy="93672"/>
                <a:chOff x="802" y="803"/>
                <a:chExt cx="381" cy="346"/>
              </a:xfrm>
              <a:solidFill>
                <a:srgbClr val="798BB3"/>
              </a:solidFill>
            </p:grpSpPr>
            <p:sp>
              <p:nvSpPr>
                <p:cNvPr id="533" name="Oval 108">
                  <a:extLst>
                    <a:ext uri="{FF2B5EF4-FFF2-40B4-BE49-F238E27FC236}">
                      <a16:creationId xmlns:a16="http://schemas.microsoft.com/office/drawing/2014/main" id="{A3496411-4D7D-4B28-B2F0-0568B353683C}"/>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4" name="Oval 109">
                  <a:extLst>
                    <a:ext uri="{FF2B5EF4-FFF2-40B4-BE49-F238E27FC236}">
                      <a16:creationId xmlns:a16="http://schemas.microsoft.com/office/drawing/2014/main" id="{B2088E12-7B62-4BAD-B84D-6B2F6828CE8D}"/>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5" name="Freeform 110">
                  <a:extLst>
                    <a:ext uri="{FF2B5EF4-FFF2-40B4-BE49-F238E27FC236}">
                      <a16:creationId xmlns:a16="http://schemas.microsoft.com/office/drawing/2014/main" id="{3F784546-2572-468B-A89A-62A7B3ACBCF8}"/>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6" name="Freeform 111">
                  <a:extLst>
                    <a:ext uri="{FF2B5EF4-FFF2-40B4-BE49-F238E27FC236}">
                      <a16:creationId xmlns:a16="http://schemas.microsoft.com/office/drawing/2014/main" id="{30AEE2DE-55F6-4AA8-8B52-7A12CF49A955}"/>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7" name="Oval 112">
                  <a:extLst>
                    <a:ext uri="{FF2B5EF4-FFF2-40B4-BE49-F238E27FC236}">
                      <a16:creationId xmlns:a16="http://schemas.microsoft.com/office/drawing/2014/main" id="{C6617BA5-F3CA-467F-BF84-CB8E272FE3A2}"/>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8" name="Freeform 113">
                  <a:extLst>
                    <a:ext uri="{FF2B5EF4-FFF2-40B4-BE49-F238E27FC236}">
                      <a16:creationId xmlns:a16="http://schemas.microsoft.com/office/drawing/2014/main" id="{CD960D23-F244-4E7F-87CA-F98C26944582}"/>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9" name="Freeform 116">
                  <a:extLst>
                    <a:ext uri="{FF2B5EF4-FFF2-40B4-BE49-F238E27FC236}">
                      <a16:creationId xmlns:a16="http://schemas.microsoft.com/office/drawing/2014/main" id="{F2540713-41F5-49D0-B29F-2085D3969662}"/>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23" name="Group 105">
                <a:extLst>
                  <a:ext uri="{FF2B5EF4-FFF2-40B4-BE49-F238E27FC236}">
                    <a16:creationId xmlns:a16="http://schemas.microsoft.com/office/drawing/2014/main" id="{80618342-B13D-428E-B409-39BC5065D0BA}"/>
                  </a:ext>
                </a:extLst>
              </p:cNvPr>
              <p:cNvGrpSpPr>
                <a:grpSpLocks noChangeAspect="1"/>
              </p:cNvGrpSpPr>
              <p:nvPr/>
            </p:nvGrpSpPr>
            <p:grpSpPr bwMode="auto">
              <a:xfrm>
                <a:off x="6061053" y="4556598"/>
                <a:ext cx="103148" cy="93672"/>
                <a:chOff x="802" y="803"/>
                <a:chExt cx="381" cy="346"/>
              </a:xfrm>
              <a:solidFill>
                <a:srgbClr val="798BB3"/>
              </a:solidFill>
            </p:grpSpPr>
            <p:sp>
              <p:nvSpPr>
                <p:cNvPr id="526" name="Oval 108">
                  <a:extLst>
                    <a:ext uri="{FF2B5EF4-FFF2-40B4-BE49-F238E27FC236}">
                      <a16:creationId xmlns:a16="http://schemas.microsoft.com/office/drawing/2014/main" id="{2420D5C2-42F7-40FA-B650-E667603D4998}"/>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27" name="Oval 109">
                  <a:extLst>
                    <a:ext uri="{FF2B5EF4-FFF2-40B4-BE49-F238E27FC236}">
                      <a16:creationId xmlns:a16="http://schemas.microsoft.com/office/drawing/2014/main" id="{B1369199-836F-4302-BA51-F46A6F756796}"/>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28" name="Freeform 110">
                  <a:extLst>
                    <a:ext uri="{FF2B5EF4-FFF2-40B4-BE49-F238E27FC236}">
                      <a16:creationId xmlns:a16="http://schemas.microsoft.com/office/drawing/2014/main" id="{761F9FA1-8C55-4900-9DB8-665454389B86}"/>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29" name="Freeform 111">
                  <a:extLst>
                    <a:ext uri="{FF2B5EF4-FFF2-40B4-BE49-F238E27FC236}">
                      <a16:creationId xmlns:a16="http://schemas.microsoft.com/office/drawing/2014/main" id="{3D551B9C-8E71-43A3-9F28-FE9885901952}"/>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0" name="Oval 112">
                  <a:extLst>
                    <a:ext uri="{FF2B5EF4-FFF2-40B4-BE49-F238E27FC236}">
                      <a16:creationId xmlns:a16="http://schemas.microsoft.com/office/drawing/2014/main" id="{7FADDF02-DDBD-4714-9DC6-2962D69A0B28}"/>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1" name="Freeform 113">
                  <a:extLst>
                    <a:ext uri="{FF2B5EF4-FFF2-40B4-BE49-F238E27FC236}">
                      <a16:creationId xmlns:a16="http://schemas.microsoft.com/office/drawing/2014/main" id="{258843CA-2038-4557-9B33-565868DCA142}"/>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2" name="Freeform 116">
                  <a:extLst>
                    <a:ext uri="{FF2B5EF4-FFF2-40B4-BE49-F238E27FC236}">
                      <a16:creationId xmlns:a16="http://schemas.microsoft.com/office/drawing/2014/main" id="{1F55CAA4-D99D-4981-B1B4-ED5C31401E1C}"/>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524" name="Grafik 523">
                <a:extLst>
                  <a:ext uri="{FF2B5EF4-FFF2-40B4-BE49-F238E27FC236}">
                    <a16:creationId xmlns:a16="http://schemas.microsoft.com/office/drawing/2014/main" id="{852CD51A-4C4A-4F2A-89AE-F72213667C33}"/>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525" name="Grafik 524">
                <a:extLst>
                  <a:ext uri="{FF2B5EF4-FFF2-40B4-BE49-F238E27FC236}">
                    <a16:creationId xmlns:a16="http://schemas.microsoft.com/office/drawing/2014/main" id="{FC89F914-F6FB-44E3-84F1-4488D06209D2}"/>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477" name="Gruppieren 476">
              <a:extLst>
                <a:ext uri="{FF2B5EF4-FFF2-40B4-BE49-F238E27FC236}">
                  <a16:creationId xmlns:a16="http://schemas.microsoft.com/office/drawing/2014/main" id="{8A31226F-575C-493F-AA02-4EDA99B0D712}"/>
                </a:ext>
              </a:extLst>
            </p:cNvPr>
            <p:cNvGrpSpPr/>
            <p:nvPr/>
          </p:nvGrpSpPr>
          <p:grpSpPr>
            <a:xfrm>
              <a:off x="2994501" y="5762277"/>
              <a:ext cx="590683" cy="612648"/>
              <a:chOff x="5635547" y="4233481"/>
              <a:chExt cx="590683" cy="612648"/>
            </a:xfrm>
          </p:grpSpPr>
          <p:sp>
            <p:nvSpPr>
              <p:cNvPr id="478" name="Flussdiagramm: Magnetplattenspeicher 477">
                <a:extLst>
                  <a:ext uri="{FF2B5EF4-FFF2-40B4-BE49-F238E27FC236}">
                    <a16:creationId xmlns:a16="http://schemas.microsoft.com/office/drawing/2014/main" id="{7C461D08-D794-4FE2-8EA2-0611EF515A20}"/>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9" name="Rechteck 478">
                <a:extLst>
                  <a:ext uri="{FF2B5EF4-FFF2-40B4-BE49-F238E27FC236}">
                    <a16:creationId xmlns:a16="http://schemas.microsoft.com/office/drawing/2014/main" id="{C20B3806-4174-485A-A640-F9548338AFAD}"/>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9" name="Rechteck 488">
                <a:extLst>
                  <a:ext uri="{FF2B5EF4-FFF2-40B4-BE49-F238E27FC236}">
                    <a16:creationId xmlns:a16="http://schemas.microsoft.com/office/drawing/2014/main" id="{AD60657B-53AA-4C75-B84F-305892E35747}"/>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0" name="Rechteck 489">
                <a:extLst>
                  <a:ext uri="{FF2B5EF4-FFF2-40B4-BE49-F238E27FC236}">
                    <a16:creationId xmlns:a16="http://schemas.microsoft.com/office/drawing/2014/main" id="{FAF4E556-77B4-45AB-AED7-E724AD6B813A}"/>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91" name="Group 105">
                <a:extLst>
                  <a:ext uri="{FF2B5EF4-FFF2-40B4-BE49-F238E27FC236}">
                    <a16:creationId xmlns:a16="http://schemas.microsoft.com/office/drawing/2014/main" id="{FD854DBD-8E12-4BCC-A083-31B910C5EF26}"/>
                  </a:ext>
                </a:extLst>
              </p:cNvPr>
              <p:cNvGrpSpPr>
                <a:grpSpLocks noChangeAspect="1"/>
              </p:cNvGrpSpPr>
              <p:nvPr/>
            </p:nvGrpSpPr>
            <p:grpSpPr bwMode="auto">
              <a:xfrm>
                <a:off x="5697021" y="4556998"/>
                <a:ext cx="103148" cy="93672"/>
                <a:chOff x="802" y="803"/>
                <a:chExt cx="381" cy="346"/>
              </a:xfrm>
              <a:solidFill>
                <a:srgbClr val="798BB3"/>
              </a:solidFill>
            </p:grpSpPr>
            <p:sp>
              <p:nvSpPr>
                <p:cNvPr id="510" name="Oval 108">
                  <a:extLst>
                    <a:ext uri="{FF2B5EF4-FFF2-40B4-BE49-F238E27FC236}">
                      <a16:creationId xmlns:a16="http://schemas.microsoft.com/office/drawing/2014/main" id="{26B42310-845A-4F40-BE18-6C78BA145370}"/>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1" name="Oval 109">
                  <a:extLst>
                    <a:ext uri="{FF2B5EF4-FFF2-40B4-BE49-F238E27FC236}">
                      <a16:creationId xmlns:a16="http://schemas.microsoft.com/office/drawing/2014/main" id="{B25C7BB8-63DE-4CD5-95FF-6AE78B44D94C}"/>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2" name="Freeform 110">
                  <a:extLst>
                    <a:ext uri="{FF2B5EF4-FFF2-40B4-BE49-F238E27FC236}">
                      <a16:creationId xmlns:a16="http://schemas.microsoft.com/office/drawing/2014/main" id="{21EC342E-F179-4436-8E5E-AD9D3254EE0A}"/>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3" name="Freeform 111">
                  <a:extLst>
                    <a:ext uri="{FF2B5EF4-FFF2-40B4-BE49-F238E27FC236}">
                      <a16:creationId xmlns:a16="http://schemas.microsoft.com/office/drawing/2014/main" id="{C0589154-882A-4E2A-9DC6-1F1111206B71}"/>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4" name="Oval 112">
                  <a:extLst>
                    <a:ext uri="{FF2B5EF4-FFF2-40B4-BE49-F238E27FC236}">
                      <a16:creationId xmlns:a16="http://schemas.microsoft.com/office/drawing/2014/main" id="{1220ACE9-C4BE-4CDB-A7A4-8C3469EEB7DC}"/>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5" name="Freeform 113">
                  <a:extLst>
                    <a:ext uri="{FF2B5EF4-FFF2-40B4-BE49-F238E27FC236}">
                      <a16:creationId xmlns:a16="http://schemas.microsoft.com/office/drawing/2014/main" id="{88D67634-2B2D-459C-9EF5-95B0AA3FBBEA}"/>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6" name="Freeform 116">
                  <a:extLst>
                    <a:ext uri="{FF2B5EF4-FFF2-40B4-BE49-F238E27FC236}">
                      <a16:creationId xmlns:a16="http://schemas.microsoft.com/office/drawing/2014/main" id="{1EC792EC-2290-4264-ADA7-8D56798E0320}"/>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92" name="Group 105">
                <a:extLst>
                  <a:ext uri="{FF2B5EF4-FFF2-40B4-BE49-F238E27FC236}">
                    <a16:creationId xmlns:a16="http://schemas.microsoft.com/office/drawing/2014/main" id="{30AD7254-7B3A-4304-A483-205F000FC347}"/>
                  </a:ext>
                </a:extLst>
              </p:cNvPr>
              <p:cNvGrpSpPr>
                <a:grpSpLocks noChangeAspect="1"/>
              </p:cNvGrpSpPr>
              <p:nvPr/>
            </p:nvGrpSpPr>
            <p:grpSpPr bwMode="auto">
              <a:xfrm>
                <a:off x="5881116" y="4558031"/>
                <a:ext cx="103148" cy="93672"/>
                <a:chOff x="802" y="803"/>
                <a:chExt cx="381" cy="346"/>
              </a:xfrm>
              <a:solidFill>
                <a:srgbClr val="798BB3"/>
              </a:solidFill>
            </p:grpSpPr>
            <p:sp>
              <p:nvSpPr>
                <p:cNvPr id="503" name="Oval 108">
                  <a:extLst>
                    <a:ext uri="{FF2B5EF4-FFF2-40B4-BE49-F238E27FC236}">
                      <a16:creationId xmlns:a16="http://schemas.microsoft.com/office/drawing/2014/main" id="{2C0617AD-E751-4DC5-847E-93E0DA96F4FA}"/>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4" name="Oval 109">
                  <a:extLst>
                    <a:ext uri="{FF2B5EF4-FFF2-40B4-BE49-F238E27FC236}">
                      <a16:creationId xmlns:a16="http://schemas.microsoft.com/office/drawing/2014/main" id="{14BE378C-EF7A-4C3D-9761-63E802BB2081}"/>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5" name="Freeform 110">
                  <a:extLst>
                    <a:ext uri="{FF2B5EF4-FFF2-40B4-BE49-F238E27FC236}">
                      <a16:creationId xmlns:a16="http://schemas.microsoft.com/office/drawing/2014/main" id="{9804ED21-3C18-4708-98A4-82A4B207F226}"/>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6" name="Freeform 111">
                  <a:extLst>
                    <a:ext uri="{FF2B5EF4-FFF2-40B4-BE49-F238E27FC236}">
                      <a16:creationId xmlns:a16="http://schemas.microsoft.com/office/drawing/2014/main" id="{6CC48759-B517-4E7F-B503-98B73A533F93}"/>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7" name="Oval 112">
                  <a:extLst>
                    <a:ext uri="{FF2B5EF4-FFF2-40B4-BE49-F238E27FC236}">
                      <a16:creationId xmlns:a16="http://schemas.microsoft.com/office/drawing/2014/main" id="{89239456-28F5-4B14-BA54-1CA0AA24802E}"/>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8" name="Freeform 113">
                  <a:extLst>
                    <a:ext uri="{FF2B5EF4-FFF2-40B4-BE49-F238E27FC236}">
                      <a16:creationId xmlns:a16="http://schemas.microsoft.com/office/drawing/2014/main" id="{0B997C43-4AEB-4B08-A2AB-E84A21136286}"/>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9" name="Freeform 116">
                  <a:extLst>
                    <a:ext uri="{FF2B5EF4-FFF2-40B4-BE49-F238E27FC236}">
                      <a16:creationId xmlns:a16="http://schemas.microsoft.com/office/drawing/2014/main" id="{D54E8DED-C515-407B-B84D-300635AF20C3}"/>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93" name="Group 105">
                <a:extLst>
                  <a:ext uri="{FF2B5EF4-FFF2-40B4-BE49-F238E27FC236}">
                    <a16:creationId xmlns:a16="http://schemas.microsoft.com/office/drawing/2014/main" id="{1F52E0AA-6927-43DC-951B-2431F4296247}"/>
                  </a:ext>
                </a:extLst>
              </p:cNvPr>
              <p:cNvGrpSpPr>
                <a:grpSpLocks noChangeAspect="1"/>
              </p:cNvGrpSpPr>
              <p:nvPr/>
            </p:nvGrpSpPr>
            <p:grpSpPr bwMode="auto">
              <a:xfrm>
                <a:off x="6061053" y="4556598"/>
                <a:ext cx="103148" cy="93672"/>
                <a:chOff x="802" y="803"/>
                <a:chExt cx="381" cy="346"/>
              </a:xfrm>
              <a:solidFill>
                <a:srgbClr val="798BB3"/>
              </a:solidFill>
            </p:grpSpPr>
            <p:sp>
              <p:nvSpPr>
                <p:cNvPr id="496" name="Oval 108">
                  <a:extLst>
                    <a:ext uri="{FF2B5EF4-FFF2-40B4-BE49-F238E27FC236}">
                      <a16:creationId xmlns:a16="http://schemas.microsoft.com/office/drawing/2014/main" id="{0BF2A1DC-1DE4-4F58-BF82-C5D0CCA0F752}"/>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97" name="Oval 109">
                  <a:extLst>
                    <a:ext uri="{FF2B5EF4-FFF2-40B4-BE49-F238E27FC236}">
                      <a16:creationId xmlns:a16="http://schemas.microsoft.com/office/drawing/2014/main" id="{2489449E-7905-4A32-8DAB-D5122532D9FD}"/>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98" name="Freeform 110">
                  <a:extLst>
                    <a:ext uri="{FF2B5EF4-FFF2-40B4-BE49-F238E27FC236}">
                      <a16:creationId xmlns:a16="http://schemas.microsoft.com/office/drawing/2014/main" id="{8A392C67-791D-4DDA-AFEE-E393A0E220B8}"/>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99" name="Freeform 111">
                  <a:extLst>
                    <a:ext uri="{FF2B5EF4-FFF2-40B4-BE49-F238E27FC236}">
                      <a16:creationId xmlns:a16="http://schemas.microsoft.com/office/drawing/2014/main" id="{90B09D78-AEA7-4697-931D-4A8C88397EB6}"/>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0" name="Oval 112">
                  <a:extLst>
                    <a:ext uri="{FF2B5EF4-FFF2-40B4-BE49-F238E27FC236}">
                      <a16:creationId xmlns:a16="http://schemas.microsoft.com/office/drawing/2014/main" id="{A0B16411-10EE-4797-8205-5966929F22A3}"/>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1" name="Freeform 113">
                  <a:extLst>
                    <a:ext uri="{FF2B5EF4-FFF2-40B4-BE49-F238E27FC236}">
                      <a16:creationId xmlns:a16="http://schemas.microsoft.com/office/drawing/2014/main" id="{7F4EA4D6-6873-464F-B0B9-645F2DEA2737}"/>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2" name="Freeform 116">
                  <a:extLst>
                    <a:ext uri="{FF2B5EF4-FFF2-40B4-BE49-F238E27FC236}">
                      <a16:creationId xmlns:a16="http://schemas.microsoft.com/office/drawing/2014/main" id="{EF8127FB-23BB-45BC-A896-A1FC1A045169}"/>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494" name="Grafik 493">
                <a:extLst>
                  <a:ext uri="{FF2B5EF4-FFF2-40B4-BE49-F238E27FC236}">
                    <a16:creationId xmlns:a16="http://schemas.microsoft.com/office/drawing/2014/main" id="{FEFA1343-A9BF-4B38-AE7B-E4671739BEF4}"/>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495" name="Grafik 494">
                <a:extLst>
                  <a:ext uri="{FF2B5EF4-FFF2-40B4-BE49-F238E27FC236}">
                    <a16:creationId xmlns:a16="http://schemas.microsoft.com/office/drawing/2014/main" id="{F861A61E-9A54-4A14-BE58-0C16B74AFB6D}"/>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pic>
        <p:nvPicPr>
          <p:cNvPr id="681" name="Grafik 680">
            <a:extLst>
              <a:ext uri="{FF2B5EF4-FFF2-40B4-BE49-F238E27FC236}">
                <a16:creationId xmlns:a16="http://schemas.microsoft.com/office/drawing/2014/main" id="{60BA25ED-EC32-43B2-918F-FCE0E2A3CCF7}"/>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285916" y="4425113"/>
            <a:ext cx="324000" cy="397867"/>
          </a:xfrm>
          <a:prstGeom prst="rect">
            <a:avLst/>
          </a:prstGeom>
        </p:spPr>
      </p:pic>
    </p:spTree>
    <p:extLst>
      <p:ext uri="{BB962C8B-B14F-4D97-AF65-F5344CB8AC3E}">
        <p14:creationId xmlns:p14="http://schemas.microsoft.com/office/powerpoint/2010/main" val="1771469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54DA459A-995B-4B1F-9F8F-42188831B65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902" name="think-cell Folie" r:id="rId6" imgW="473" imgH="476" progId="TCLayout.ActiveDocument.1">
                  <p:embed/>
                </p:oleObj>
              </mc:Choice>
              <mc:Fallback>
                <p:oleObj name="think-cell Folie" r:id="rId6" imgW="473" imgH="476" progId="TCLayout.ActiveDocument.1">
                  <p:embed/>
                  <p:pic>
                    <p:nvPicPr>
                      <p:cNvPr id="9" name="Objekt 8" hidden="1">
                        <a:extLst>
                          <a:ext uri="{FF2B5EF4-FFF2-40B4-BE49-F238E27FC236}">
                            <a16:creationId xmlns:a16="http://schemas.microsoft.com/office/drawing/2014/main" id="{54DA459A-995B-4B1F-9F8F-42188831B65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BCF4272F-7897-4A41-9ABF-99CE6E57C298}"/>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Inhaltsplatzhalter 1">
            <a:extLst>
              <a:ext uri="{FF2B5EF4-FFF2-40B4-BE49-F238E27FC236}">
                <a16:creationId xmlns:a16="http://schemas.microsoft.com/office/drawing/2014/main" id="{018F2285-8631-4172-9265-AA508F95C84C}"/>
              </a:ext>
            </a:extLst>
          </p:cNvPr>
          <p:cNvSpPr>
            <a:spLocks noGrp="1"/>
          </p:cNvSpPr>
          <p:nvPr>
            <p:ph sz="quarter" idx="13"/>
          </p:nvPr>
        </p:nvSpPr>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In addition to “classical network effects“ such as increasing marginal utility and decreasing marginal costs with a growing network, public blockchains unleash </a:t>
            </a:r>
            <a:r>
              <a:rPr lang="en-US" sz="1300" b="1" dirty="0">
                <a:latin typeface="Open Sans" panose="020B0606030504020204" pitchFamily="34" charset="0"/>
                <a:ea typeface="Open Sans" panose="020B0606030504020204" pitchFamily="34" charset="0"/>
                <a:cs typeface="Open Sans" panose="020B0606030504020204" pitchFamily="34" charset="0"/>
              </a:rPr>
              <a:t>the power of open source technology</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They are developed and maintained by </a:t>
            </a:r>
            <a:r>
              <a:rPr lang="en-US" sz="1300" b="1" dirty="0">
                <a:latin typeface="Open Sans" panose="020B0606030504020204" pitchFamily="34" charset="0"/>
                <a:ea typeface="Open Sans" panose="020B0606030504020204" pitchFamily="34" charset="0"/>
                <a:cs typeface="Open Sans" panose="020B0606030504020204" pitchFamily="34" charset="0"/>
              </a:rPr>
              <a:t>vibrant open source communities</a:t>
            </a:r>
            <a:r>
              <a:rPr lang="en-US" sz="1300" dirty="0">
                <a:latin typeface="Open Sans" panose="020B0606030504020204" pitchFamily="34" charset="0"/>
                <a:ea typeface="Open Sans" panose="020B0606030504020204" pitchFamily="34" charset="0"/>
                <a:cs typeface="Open Sans" panose="020B0606030504020204" pitchFamily="34" charset="0"/>
              </a:rPr>
              <a:t> that consist of some of the brightest individuals in their fields.</a:t>
            </a:r>
          </a:p>
          <a:p>
            <a:r>
              <a:rPr lang="en-US" sz="1300" dirty="0">
                <a:latin typeface="Open Sans" panose="020B0606030504020204" pitchFamily="34" charset="0"/>
                <a:ea typeface="Open Sans" panose="020B0606030504020204" pitchFamily="34" charset="0"/>
                <a:cs typeface="Open Sans" panose="020B0606030504020204" pitchFamily="34" charset="0"/>
              </a:rPr>
              <a:t>Using a public blockchain thus allows you to:</a:t>
            </a:r>
          </a:p>
          <a:p>
            <a:pPr lvl="1"/>
            <a:r>
              <a:rPr lang="en-US" sz="1300" dirty="0">
                <a:latin typeface="Open Sans" panose="020B0606030504020204" pitchFamily="34" charset="0"/>
                <a:ea typeface="Open Sans" panose="020B0606030504020204" pitchFamily="34" charset="0"/>
                <a:cs typeface="Open Sans" panose="020B0606030504020204" pitchFamily="34" charset="0"/>
              </a:rPr>
              <a:t>Capture the enormous potential and </a:t>
            </a:r>
            <a:r>
              <a:rPr lang="en-US" sz="1300" b="1" dirty="0">
                <a:latin typeface="Open Sans" panose="020B0606030504020204" pitchFamily="34" charset="0"/>
                <a:ea typeface="Open Sans" panose="020B0606030504020204" pitchFamily="34" charset="0"/>
                <a:cs typeface="Open Sans" panose="020B0606030504020204" pitchFamily="34" charset="0"/>
              </a:rPr>
              <a:t>innovation capabilities </a:t>
            </a:r>
            <a:r>
              <a:rPr lang="en-US" sz="1300" dirty="0">
                <a:latin typeface="Open Sans" panose="020B0606030504020204" pitchFamily="34" charset="0"/>
                <a:ea typeface="Open Sans" panose="020B0606030504020204" pitchFamily="34" charset="0"/>
                <a:cs typeface="Open Sans" panose="020B0606030504020204" pitchFamily="34" charset="0"/>
              </a:rPr>
              <a:t>of </a:t>
            </a:r>
            <a:r>
              <a:rPr lang="en-US" sz="1300" b="1" dirty="0">
                <a:latin typeface="Open Sans" panose="020B0606030504020204" pitchFamily="34" charset="0"/>
                <a:ea typeface="Open Sans" panose="020B0606030504020204" pitchFamily="34" charset="0"/>
                <a:cs typeface="Open Sans" panose="020B0606030504020204" pitchFamily="34" charset="0"/>
              </a:rPr>
              <a:t>intrinsically motivated</a:t>
            </a:r>
            <a:r>
              <a:rPr lang="en-US" sz="1300" dirty="0">
                <a:latin typeface="Open Sans" panose="020B0606030504020204" pitchFamily="34" charset="0"/>
                <a:ea typeface="Open Sans" panose="020B0606030504020204" pitchFamily="34" charset="0"/>
                <a:cs typeface="Open Sans" panose="020B0606030504020204" pitchFamily="34" charset="0"/>
              </a:rPr>
              <a:t> communities.</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Distribute </a:t>
            </a:r>
            <a:r>
              <a:rPr lang="en-US" sz="1300" dirty="0">
                <a:latin typeface="Open Sans" panose="020B0606030504020204" pitchFamily="34" charset="0"/>
                <a:ea typeface="Open Sans" panose="020B0606030504020204" pitchFamily="34" charset="0"/>
                <a:cs typeface="Open Sans" panose="020B0606030504020204" pitchFamily="34" charset="0"/>
              </a:rPr>
              <a:t>the burden of </a:t>
            </a:r>
            <a:r>
              <a:rPr lang="en-US" sz="1300" b="1" dirty="0">
                <a:latin typeface="Open Sans" panose="020B0606030504020204" pitchFamily="34" charset="0"/>
                <a:ea typeface="Open Sans" panose="020B0606030504020204" pitchFamily="34" charset="0"/>
                <a:cs typeface="Open Sans" panose="020B0606030504020204" pitchFamily="34" charset="0"/>
              </a:rPr>
              <a:t>development and maintenance costs </a:t>
            </a:r>
            <a:r>
              <a:rPr lang="en-US" sz="1300" dirty="0">
                <a:latin typeface="Open Sans" panose="020B0606030504020204" pitchFamily="34" charset="0"/>
                <a:ea typeface="Open Sans" panose="020B0606030504020204" pitchFamily="34" charset="0"/>
                <a:cs typeface="Open Sans" panose="020B0606030504020204" pitchFamily="34" charset="0"/>
              </a:rPr>
              <a:t>on multiple shoulders.</a:t>
            </a:r>
          </a:p>
          <a:p>
            <a:pPr lvl="1"/>
            <a:r>
              <a:rPr lang="en-US" sz="1300" dirty="0">
                <a:latin typeface="Open Sans" panose="020B0606030504020204" pitchFamily="34" charset="0"/>
                <a:ea typeface="Open Sans" panose="020B0606030504020204" pitchFamily="34" charset="0"/>
                <a:cs typeface="Open Sans" panose="020B0606030504020204" pitchFamily="34" charset="0"/>
              </a:rPr>
              <a:t>Profit from </a:t>
            </a:r>
            <a:r>
              <a:rPr lang="en-US" sz="1300" b="1" dirty="0">
                <a:latin typeface="Open Sans" panose="020B0606030504020204" pitchFamily="34" charset="0"/>
                <a:ea typeface="Open Sans" panose="020B0606030504020204" pitchFamily="34" charset="0"/>
                <a:cs typeface="Open Sans" panose="020B0606030504020204" pitchFamily="34" charset="0"/>
              </a:rPr>
              <a:t>greater software security </a:t>
            </a:r>
            <a:r>
              <a:rPr lang="en-US" sz="1300" dirty="0">
                <a:latin typeface="Open Sans" panose="020B0606030504020204" pitchFamily="34" charset="0"/>
                <a:ea typeface="Open Sans" panose="020B0606030504020204" pitchFamily="34" charset="0"/>
                <a:cs typeface="Open Sans" panose="020B0606030504020204" pitchFamily="34" charset="0"/>
              </a:rPr>
              <a:t>because the openly available codebase is not only reviewed by the community itself but also vetted by third parties (like yourself) who wish to build their applications on top of it.</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Concentrate</a:t>
            </a:r>
            <a:r>
              <a:rPr lang="en-US" sz="1300" dirty="0">
                <a:latin typeface="Open Sans" panose="020B0606030504020204" pitchFamily="34" charset="0"/>
                <a:ea typeface="Open Sans" panose="020B0606030504020204" pitchFamily="34" charset="0"/>
                <a:cs typeface="Open Sans" panose="020B0606030504020204" pitchFamily="34" charset="0"/>
              </a:rPr>
              <a:t> on your use case, the development of the corresponding </a:t>
            </a:r>
            <a:r>
              <a:rPr lang="en-US" sz="1300" b="1" dirty="0">
                <a:latin typeface="Open Sans" panose="020B0606030504020204" pitchFamily="34" charset="0"/>
                <a:ea typeface="Open Sans" panose="020B0606030504020204" pitchFamily="34" charset="0"/>
                <a:cs typeface="Open Sans" panose="020B0606030504020204" pitchFamily="34" charset="0"/>
              </a:rPr>
              <a:t>application </a:t>
            </a:r>
            <a:r>
              <a:rPr lang="en-US" sz="1300" dirty="0">
                <a:latin typeface="Open Sans" panose="020B0606030504020204" pitchFamily="34" charset="0"/>
                <a:ea typeface="Open Sans" panose="020B0606030504020204" pitchFamily="34" charset="0"/>
                <a:cs typeface="Open Sans" panose="020B0606030504020204" pitchFamily="34" charset="0"/>
              </a:rPr>
              <a:t>and its integration with the blockchain via </a:t>
            </a:r>
            <a:r>
              <a:rPr lang="en-US" sz="1300" b="1" dirty="0">
                <a:latin typeface="Open Sans" panose="020B0606030504020204" pitchFamily="34" charset="0"/>
                <a:ea typeface="Open Sans" panose="020B0606030504020204" pitchFamily="34" charset="0"/>
                <a:cs typeface="Open Sans" panose="020B0606030504020204" pitchFamily="34" charset="0"/>
              </a:rPr>
              <a:t>interfaces</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An important economical aspect, that is not applicable for open source technology in general, but also comes with public blockchains, is that the </a:t>
            </a:r>
            <a:r>
              <a:rPr lang="en-US" sz="1300" b="1" dirty="0">
                <a:latin typeface="Open Sans" panose="020B0606030504020204" pitchFamily="34" charset="0"/>
                <a:ea typeface="Open Sans" panose="020B0606030504020204" pitchFamily="34" charset="0"/>
                <a:cs typeface="Open Sans" panose="020B0606030504020204" pitchFamily="34" charset="0"/>
              </a:rPr>
              <a:t>costs for operating the blockchain </a:t>
            </a:r>
            <a:r>
              <a:rPr lang="en-US" sz="1300" dirty="0">
                <a:latin typeface="Open Sans" panose="020B0606030504020204" pitchFamily="34" charset="0"/>
                <a:ea typeface="Open Sans" panose="020B0606030504020204" pitchFamily="34" charset="0"/>
                <a:cs typeface="Open Sans" panose="020B0606030504020204" pitchFamily="34" charset="0"/>
              </a:rPr>
              <a:t>are carried by the network: </a:t>
            </a:r>
            <a:r>
              <a:rPr lang="en-US" sz="1300" b="1" dirty="0">
                <a:latin typeface="Open Sans" panose="020B0606030504020204" pitchFamily="34" charset="0"/>
                <a:ea typeface="Open Sans" panose="020B0606030504020204" pitchFamily="34" charset="0"/>
                <a:cs typeface="Open Sans" panose="020B0606030504020204" pitchFamily="34" charset="0"/>
              </a:rPr>
              <a:t>you pay for its use instead of its operation!</a:t>
            </a:r>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pPr lvl="1"/>
            <a:endParaRPr lang="en-US" sz="1300" dirty="0">
              <a:latin typeface="Open Sans" panose="020B0606030504020204" pitchFamily="34" charset="0"/>
              <a:ea typeface="Open Sans" panose="020B0606030504020204" pitchFamily="34" charset="0"/>
              <a:cs typeface="Open Sans" panose="020B0606030504020204" pitchFamily="34" charset="0"/>
            </a:endParaRPr>
          </a:p>
          <a:p>
            <a:pPr lvl="1"/>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a:extLst>
              <a:ext uri="{FF2B5EF4-FFF2-40B4-BE49-F238E27FC236}">
                <a16:creationId xmlns:a16="http://schemas.microsoft.com/office/drawing/2014/main" id="{273AD82E-AE21-4F1F-9096-FDFC656E0D3E}"/>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Why public blockchains are the future: The power of open source technology</a:t>
            </a:r>
          </a:p>
        </p:txBody>
      </p:sp>
      <p:sp>
        <p:nvSpPr>
          <p:cNvPr id="6" name="Foliennummernplatzhalter 5">
            <a:extLst>
              <a:ext uri="{FF2B5EF4-FFF2-40B4-BE49-F238E27FC236}">
                <a16:creationId xmlns:a16="http://schemas.microsoft.com/office/drawing/2014/main" id="{17FD65F6-2913-4E9A-A1FB-B6602DD58DD7}"/>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18</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5" name="Gruppieren 34">
            <a:extLst>
              <a:ext uri="{FF2B5EF4-FFF2-40B4-BE49-F238E27FC236}">
                <a16:creationId xmlns:a16="http://schemas.microsoft.com/office/drawing/2014/main" id="{529909EB-DBBE-41B3-BCC7-2EDE39308CDE}"/>
              </a:ext>
            </a:extLst>
          </p:cNvPr>
          <p:cNvGrpSpPr/>
          <p:nvPr/>
        </p:nvGrpSpPr>
        <p:grpSpPr>
          <a:xfrm>
            <a:off x="8742912" y="1324980"/>
            <a:ext cx="519600" cy="588956"/>
            <a:chOff x="8293899" y="3319465"/>
            <a:chExt cx="720726" cy="816928"/>
          </a:xfrm>
          <a:solidFill>
            <a:srgbClr val="798BB3"/>
          </a:solidFill>
        </p:grpSpPr>
        <p:grpSp>
          <p:nvGrpSpPr>
            <p:cNvPr id="34" name="Gruppieren 33">
              <a:extLst>
                <a:ext uri="{FF2B5EF4-FFF2-40B4-BE49-F238E27FC236}">
                  <a16:creationId xmlns:a16="http://schemas.microsoft.com/office/drawing/2014/main" id="{2AA954CD-57D4-43AC-A584-20E0FE7E86B8}"/>
                </a:ext>
              </a:extLst>
            </p:cNvPr>
            <p:cNvGrpSpPr/>
            <p:nvPr/>
          </p:nvGrpSpPr>
          <p:grpSpPr>
            <a:xfrm>
              <a:off x="8293899" y="3319465"/>
              <a:ext cx="720726" cy="623888"/>
              <a:chOff x="8642356" y="3319465"/>
              <a:chExt cx="720726" cy="623888"/>
            </a:xfrm>
            <a:grpFill/>
          </p:grpSpPr>
          <p:sp>
            <p:nvSpPr>
              <p:cNvPr id="22" name="Freeform 20">
                <a:extLst>
                  <a:ext uri="{FF2B5EF4-FFF2-40B4-BE49-F238E27FC236}">
                    <a16:creationId xmlns:a16="http://schemas.microsoft.com/office/drawing/2014/main" id="{1C3B8D01-BB08-42B8-B654-9D0E16B683B9}"/>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Freeform 21">
                <a:extLst>
                  <a:ext uri="{FF2B5EF4-FFF2-40B4-BE49-F238E27FC236}">
                    <a16:creationId xmlns:a16="http://schemas.microsoft.com/office/drawing/2014/main" id="{2EC0609B-469A-45F7-8748-F360DF80A321}"/>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Freeform 22">
                <a:extLst>
                  <a:ext uri="{FF2B5EF4-FFF2-40B4-BE49-F238E27FC236}">
                    <a16:creationId xmlns:a16="http://schemas.microsoft.com/office/drawing/2014/main" id="{D6BBEC20-105F-47F0-A0D5-30B232CFB69F}"/>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Freeform 23">
                <a:extLst>
                  <a:ext uri="{FF2B5EF4-FFF2-40B4-BE49-F238E27FC236}">
                    <a16:creationId xmlns:a16="http://schemas.microsoft.com/office/drawing/2014/main" id="{13B10B35-A339-4D8E-ABE1-9EF3C3FB23D4}"/>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Freeform 24">
                <a:extLst>
                  <a:ext uri="{FF2B5EF4-FFF2-40B4-BE49-F238E27FC236}">
                    <a16:creationId xmlns:a16="http://schemas.microsoft.com/office/drawing/2014/main" id="{81DFF389-95CA-4A04-9326-A8BCD0CFB62C}"/>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Freeform 25">
                <a:extLst>
                  <a:ext uri="{FF2B5EF4-FFF2-40B4-BE49-F238E27FC236}">
                    <a16:creationId xmlns:a16="http://schemas.microsoft.com/office/drawing/2014/main" id="{32A13EBF-BF0F-4077-9416-4EA7B93E29A1}"/>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Freeform 26">
                <a:extLst>
                  <a:ext uri="{FF2B5EF4-FFF2-40B4-BE49-F238E27FC236}">
                    <a16:creationId xmlns:a16="http://schemas.microsoft.com/office/drawing/2014/main" id="{1DE0747E-94C0-4FB4-AB24-0EEE13353EFE}"/>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33" name="Freeform 30">
              <a:extLst>
                <a:ext uri="{FF2B5EF4-FFF2-40B4-BE49-F238E27FC236}">
                  <a16:creationId xmlns:a16="http://schemas.microsoft.com/office/drawing/2014/main" id="{5CFAB1C8-13B5-4EFF-AE0E-B73A59CE27EA}"/>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55" name="Freeform 47">
            <a:extLst>
              <a:ext uri="{FF2B5EF4-FFF2-40B4-BE49-F238E27FC236}">
                <a16:creationId xmlns:a16="http://schemas.microsoft.com/office/drawing/2014/main" id="{5261D64F-044E-4B2B-A478-F0A21806F82F}"/>
              </a:ext>
            </a:extLst>
          </p:cNvPr>
          <p:cNvSpPr>
            <a:spLocks/>
          </p:cNvSpPr>
          <p:nvPr/>
        </p:nvSpPr>
        <p:spPr bwMode="auto">
          <a:xfrm>
            <a:off x="10148726" y="2830319"/>
            <a:ext cx="463945" cy="484719"/>
          </a:xfrm>
          <a:custGeom>
            <a:avLst/>
            <a:gdLst>
              <a:gd name="T0" fmla="*/ 160 w 276"/>
              <a:gd name="T1" fmla="*/ 0 h 292"/>
              <a:gd name="T2" fmla="*/ 0 w 276"/>
              <a:gd name="T3" fmla="*/ 44 h 292"/>
              <a:gd name="T4" fmla="*/ 54 w 276"/>
              <a:gd name="T5" fmla="*/ 195 h 292"/>
              <a:gd name="T6" fmla="*/ 54 w 276"/>
              <a:gd name="T7" fmla="*/ 292 h 292"/>
              <a:gd name="T8" fmla="*/ 276 w 276"/>
              <a:gd name="T9" fmla="*/ 292 h 292"/>
              <a:gd name="T10" fmla="*/ 276 w 276"/>
              <a:gd name="T11" fmla="*/ 152 h 292"/>
              <a:gd name="T12" fmla="*/ 160 w 276"/>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276" h="292">
                <a:moveTo>
                  <a:pt x="160" y="0"/>
                </a:moveTo>
                <a:cubicBezTo>
                  <a:pt x="117" y="33"/>
                  <a:pt x="54" y="44"/>
                  <a:pt x="0" y="44"/>
                </a:cubicBezTo>
                <a:cubicBezTo>
                  <a:pt x="32" y="87"/>
                  <a:pt x="54" y="141"/>
                  <a:pt x="54" y="195"/>
                </a:cubicBezTo>
                <a:cubicBezTo>
                  <a:pt x="54" y="292"/>
                  <a:pt x="54" y="292"/>
                  <a:pt x="54" y="292"/>
                </a:cubicBezTo>
                <a:cubicBezTo>
                  <a:pt x="276" y="292"/>
                  <a:pt x="276" y="292"/>
                  <a:pt x="276" y="292"/>
                </a:cubicBezTo>
                <a:cubicBezTo>
                  <a:pt x="276" y="152"/>
                  <a:pt x="276" y="152"/>
                  <a:pt x="276" y="152"/>
                </a:cubicBezTo>
                <a:cubicBezTo>
                  <a:pt x="276" y="87"/>
                  <a:pt x="223" y="0"/>
                  <a:pt x="160"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 name="Freeform 48">
            <a:extLst>
              <a:ext uri="{FF2B5EF4-FFF2-40B4-BE49-F238E27FC236}">
                <a16:creationId xmlns:a16="http://schemas.microsoft.com/office/drawing/2014/main" id="{201A382C-628E-4BF9-8C29-5FB1223B92C5}"/>
              </a:ext>
            </a:extLst>
          </p:cNvPr>
          <p:cNvSpPr>
            <a:spLocks/>
          </p:cNvSpPr>
          <p:nvPr/>
        </p:nvSpPr>
        <p:spPr bwMode="auto">
          <a:xfrm>
            <a:off x="9989461" y="2297128"/>
            <a:ext cx="463945" cy="498568"/>
          </a:xfrm>
          <a:custGeom>
            <a:avLst/>
            <a:gdLst>
              <a:gd name="T0" fmla="*/ 128 w 276"/>
              <a:gd name="T1" fmla="*/ 0 h 300"/>
              <a:gd name="T2" fmla="*/ 11 w 276"/>
              <a:gd name="T3" fmla="*/ 43 h 300"/>
              <a:gd name="T4" fmla="*/ 22 w 276"/>
              <a:gd name="T5" fmla="*/ 108 h 300"/>
              <a:gd name="T6" fmla="*/ 0 w 276"/>
              <a:gd name="T7" fmla="*/ 225 h 300"/>
              <a:gd name="T8" fmla="*/ 128 w 276"/>
              <a:gd name="T9" fmla="*/ 300 h 300"/>
              <a:gd name="T10" fmla="*/ 276 w 276"/>
              <a:gd name="T11" fmla="*/ 150 h 300"/>
              <a:gd name="T12" fmla="*/ 128 w 276"/>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276" h="300">
                <a:moveTo>
                  <a:pt x="128" y="0"/>
                </a:moveTo>
                <a:cubicBezTo>
                  <a:pt x="85" y="0"/>
                  <a:pt x="43" y="11"/>
                  <a:pt x="11" y="43"/>
                </a:cubicBezTo>
                <a:cubicBezTo>
                  <a:pt x="22" y="65"/>
                  <a:pt x="22" y="86"/>
                  <a:pt x="22" y="108"/>
                </a:cubicBezTo>
                <a:cubicBezTo>
                  <a:pt x="22" y="150"/>
                  <a:pt x="11" y="193"/>
                  <a:pt x="0" y="225"/>
                </a:cubicBezTo>
                <a:cubicBezTo>
                  <a:pt x="22" y="268"/>
                  <a:pt x="64" y="300"/>
                  <a:pt x="128" y="300"/>
                </a:cubicBezTo>
                <a:cubicBezTo>
                  <a:pt x="202" y="300"/>
                  <a:pt x="276" y="236"/>
                  <a:pt x="276" y="150"/>
                </a:cubicBezTo>
                <a:cubicBezTo>
                  <a:pt x="276" y="65"/>
                  <a:pt x="202" y="0"/>
                  <a:pt x="128"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7" name="Freeform 49">
            <a:extLst>
              <a:ext uri="{FF2B5EF4-FFF2-40B4-BE49-F238E27FC236}">
                <a16:creationId xmlns:a16="http://schemas.microsoft.com/office/drawing/2014/main" id="{F7B4BD50-628D-474F-8A52-51960EC56D56}"/>
              </a:ext>
            </a:extLst>
          </p:cNvPr>
          <p:cNvSpPr>
            <a:spLocks/>
          </p:cNvSpPr>
          <p:nvPr/>
        </p:nvSpPr>
        <p:spPr bwMode="auto">
          <a:xfrm>
            <a:off x="7392754" y="2830319"/>
            <a:ext cx="477794" cy="484719"/>
          </a:xfrm>
          <a:custGeom>
            <a:avLst/>
            <a:gdLst>
              <a:gd name="T0" fmla="*/ 221 w 284"/>
              <a:gd name="T1" fmla="*/ 195 h 292"/>
              <a:gd name="T2" fmla="*/ 284 w 284"/>
              <a:gd name="T3" fmla="*/ 44 h 292"/>
              <a:gd name="T4" fmla="*/ 116 w 284"/>
              <a:gd name="T5" fmla="*/ 0 h 292"/>
              <a:gd name="T6" fmla="*/ 0 w 284"/>
              <a:gd name="T7" fmla="*/ 152 h 292"/>
              <a:gd name="T8" fmla="*/ 0 w 284"/>
              <a:gd name="T9" fmla="*/ 292 h 292"/>
              <a:gd name="T10" fmla="*/ 221 w 284"/>
              <a:gd name="T11" fmla="*/ 292 h 292"/>
              <a:gd name="T12" fmla="*/ 221 w 284"/>
              <a:gd name="T13" fmla="*/ 195 h 292"/>
            </a:gdLst>
            <a:ahLst/>
            <a:cxnLst>
              <a:cxn ang="0">
                <a:pos x="T0" y="T1"/>
              </a:cxn>
              <a:cxn ang="0">
                <a:pos x="T2" y="T3"/>
              </a:cxn>
              <a:cxn ang="0">
                <a:pos x="T4" y="T5"/>
              </a:cxn>
              <a:cxn ang="0">
                <a:pos x="T6" y="T7"/>
              </a:cxn>
              <a:cxn ang="0">
                <a:pos x="T8" y="T9"/>
              </a:cxn>
              <a:cxn ang="0">
                <a:pos x="T10" y="T11"/>
              </a:cxn>
              <a:cxn ang="0">
                <a:pos x="T12" y="T13"/>
              </a:cxn>
            </a:cxnLst>
            <a:rect l="0" t="0" r="r" b="b"/>
            <a:pathLst>
              <a:path w="284" h="292">
                <a:moveTo>
                  <a:pt x="221" y="195"/>
                </a:moveTo>
                <a:cubicBezTo>
                  <a:pt x="221" y="141"/>
                  <a:pt x="242" y="87"/>
                  <a:pt x="284" y="44"/>
                </a:cubicBezTo>
                <a:cubicBezTo>
                  <a:pt x="221" y="44"/>
                  <a:pt x="158" y="33"/>
                  <a:pt x="116" y="0"/>
                </a:cubicBezTo>
                <a:cubicBezTo>
                  <a:pt x="53" y="0"/>
                  <a:pt x="0" y="87"/>
                  <a:pt x="0" y="152"/>
                </a:cubicBezTo>
                <a:cubicBezTo>
                  <a:pt x="0" y="292"/>
                  <a:pt x="0" y="292"/>
                  <a:pt x="0" y="292"/>
                </a:cubicBezTo>
                <a:cubicBezTo>
                  <a:pt x="221" y="292"/>
                  <a:pt x="221" y="292"/>
                  <a:pt x="221" y="292"/>
                </a:cubicBezTo>
                <a:lnTo>
                  <a:pt x="221" y="195"/>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8" name="Freeform 50">
            <a:extLst>
              <a:ext uri="{FF2B5EF4-FFF2-40B4-BE49-F238E27FC236}">
                <a16:creationId xmlns:a16="http://schemas.microsoft.com/office/drawing/2014/main" id="{3EF5348B-320A-4CCC-9DBD-6F71D5DD9503}"/>
              </a:ext>
            </a:extLst>
          </p:cNvPr>
          <p:cNvSpPr>
            <a:spLocks/>
          </p:cNvSpPr>
          <p:nvPr/>
        </p:nvSpPr>
        <p:spPr bwMode="auto">
          <a:xfrm>
            <a:off x="7552019" y="2297128"/>
            <a:ext cx="463945" cy="498568"/>
          </a:xfrm>
          <a:custGeom>
            <a:avLst/>
            <a:gdLst>
              <a:gd name="T0" fmla="*/ 245 w 276"/>
              <a:gd name="T1" fmla="*/ 108 h 300"/>
              <a:gd name="T2" fmla="*/ 255 w 276"/>
              <a:gd name="T3" fmla="*/ 43 h 300"/>
              <a:gd name="T4" fmla="*/ 149 w 276"/>
              <a:gd name="T5" fmla="*/ 0 h 300"/>
              <a:gd name="T6" fmla="*/ 0 w 276"/>
              <a:gd name="T7" fmla="*/ 150 h 300"/>
              <a:gd name="T8" fmla="*/ 149 w 276"/>
              <a:gd name="T9" fmla="*/ 300 h 300"/>
              <a:gd name="T10" fmla="*/ 276 w 276"/>
              <a:gd name="T11" fmla="*/ 225 h 300"/>
              <a:gd name="T12" fmla="*/ 245 w 276"/>
              <a:gd name="T13" fmla="*/ 108 h 300"/>
            </a:gdLst>
            <a:ahLst/>
            <a:cxnLst>
              <a:cxn ang="0">
                <a:pos x="T0" y="T1"/>
              </a:cxn>
              <a:cxn ang="0">
                <a:pos x="T2" y="T3"/>
              </a:cxn>
              <a:cxn ang="0">
                <a:pos x="T4" y="T5"/>
              </a:cxn>
              <a:cxn ang="0">
                <a:pos x="T6" y="T7"/>
              </a:cxn>
              <a:cxn ang="0">
                <a:pos x="T8" y="T9"/>
              </a:cxn>
              <a:cxn ang="0">
                <a:pos x="T10" y="T11"/>
              </a:cxn>
              <a:cxn ang="0">
                <a:pos x="T12" y="T13"/>
              </a:cxn>
            </a:cxnLst>
            <a:rect l="0" t="0" r="r" b="b"/>
            <a:pathLst>
              <a:path w="276" h="300">
                <a:moveTo>
                  <a:pt x="245" y="108"/>
                </a:moveTo>
                <a:cubicBezTo>
                  <a:pt x="245" y="86"/>
                  <a:pt x="255" y="65"/>
                  <a:pt x="255" y="43"/>
                </a:cubicBezTo>
                <a:cubicBezTo>
                  <a:pt x="234" y="11"/>
                  <a:pt x="192" y="0"/>
                  <a:pt x="149" y="0"/>
                </a:cubicBezTo>
                <a:cubicBezTo>
                  <a:pt x="64" y="0"/>
                  <a:pt x="0" y="65"/>
                  <a:pt x="0" y="150"/>
                </a:cubicBezTo>
                <a:cubicBezTo>
                  <a:pt x="0" y="236"/>
                  <a:pt x="64" y="300"/>
                  <a:pt x="149" y="300"/>
                </a:cubicBezTo>
                <a:cubicBezTo>
                  <a:pt x="202" y="300"/>
                  <a:pt x="255" y="268"/>
                  <a:pt x="276" y="225"/>
                </a:cubicBezTo>
                <a:cubicBezTo>
                  <a:pt x="255" y="193"/>
                  <a:pt x="245" y="150"/>
                  <a:pt x="245" y="108"/>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9" name="Freeform 51">
            <a:extLst>
              <a:ext uri="{FF2B5EF4-FFF2-40B4-BE49-F238E27FC236}">
                <a16:creationId xmlns:a16="http://schemas.microsoft.com/office/drawing/2014/main" id="{8D2596C3-F171-4163-A75F-4DDA9E6D7B9A}"/>
              </a:ext>
            </a:extLst>
          </p:cNvPr>
          <p:cNvSpPr>
            <a:spLocks/>
          </p:cNvSpPr>
          <p:nvPr/>
        </p:nvSpPr>
        <p:spPr bwMode="auto">
          <a:xfrm>
            <a:off x="8431437" y="2816469"/>
            <a:ext cx="1163325" cy="713230"/>
          </a:xfrm>
          <a:custGeom>
            <a:avLst/>
            <a:gdLst>
              <a:gd name="T0" fmla="*/ 0 w 700"/>
              <a:gd name="T1" fmla="*/ 225 h 428"/>
              <a:gd name="T2" fmla="*/ 0 w 700"/>
              <a:gd name="T3" fmla="*/ 428 h 428"/>
              <a:gd name="T4" fmla="*/ 700 w 700"/>
              <a:gd name="T5" fmla="*/ 428 h 428"/>
              <a:gd name="T6" fmla="*/ 700 w 700"/>
              <a:gd name="T7" fmla="*/ 225 h 428"/>
              <a:gd name="T8" fmla="*/ 531 w 700"/>
              <a:gd name="T9" fmla="*/ 0 h 428"/>
              <a:gd name="T10" fmla="*/ 531 w 700"/>
              <a:gd name="T11" fmla="*/ 0 h 428"/>
              <a:gd name="T12" fmla="*/ 160 w 700"/>
              <a:gd name="T13" fmla="*/ 0 h 428"/>
              <a:gd name="T14" fmla="*/ 160 w 700"/>
              <a:gd name="T15" fmla="*/ 0 h 428"/>
              <a:gd name="T16" fmla="*/ 0 w 700"/>
              <a:gd name="T17" fmla="*/ 22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0" h="428">
                <a:moveTo>
                  <a:pt x="0" y="225"/>
                </a:moveTo>
                <a:cubicBezTo>
                  <a:pt x="0" y="428"/>
                  <a:pt x="0" y="428"/>
                  <a:pt x="0" y="428"/>
                </a:cubicBezTo>
                <a:cubicBezTo>
                  <a:pt x="700" y="428"/>
                  <a:pt x="700" y="428"/>
                  <a:pt x="700" y="428"/>
                </a:cubicBezTo>
                <a:cubicBezTo>
                  <a:pt x="700" y="225"/>
                  <a:pt x="700" y="225"/>
                  <a:pt x="700" y="225"/>
                </a:cubicBezTo>
                <a:cubicBezTo>
                  <a:pt x="700" y="129"/>
                  <a:pt x="616" y="11"/>
                  <a:pt x="531" y="0"/>
                </a:cubicBezTo>
                <a:cubicBezTo>
                  <a:pt x="531" y="0"/>
                  <a:pt x="531" y="0"/>
                  <a:pt x="531" y="0"/>
                </a:cubicBezTo>
                <a:cubicBezTo>
                  <a:pt x="414" y="86"/>
                  <a:pt x="266" y="86"/>
                  <a:pt x="160" y="0"/>
                </a:cubicBezTo>
                <a:cubicBezTo>
                  <a:pt x="160" y="0"/>
                  <a:pt x="160" y="0"/>
                  <a:pt x="160" y="0"/>
                </a:cubicBezTo>
                <a:cubicBezTo>
                  <a:pt x="75" y="11"/>
                  <a:pt x="0" y="129"/>
                  <a:pt x="0" y="225"/>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0" name="Freeform 52">
            <a:extLst>
              <a:ext uri="{FF2B5EF4-FFF2-40B4-BE49-F238E27FC236}">
                <a16:creationId xmlns:a16="http://schemas.microsoft.com/office/drawing/2014/main" id="{62ED20B2-A9CC-480F-AE8C-36445DECEB8B}"/>
              </a:ext>
            </a:extLst>
          </p:cNvPr>
          <p:cNvSpPr>
            <a:spLocks/>
          </p:cNvSpPr>
          <p:nvPr/>
        </p:nvSpPr>
        <p:spPr bwMode="auto">
          <a:xfrm>
            <a:off x="7835925" y="2816469"/>
            <a:ext cx="630134" cy="616286"/>
          </a:xfrm>
          <a:custGeom>
            <a:avLst/>
            <a:gdLst>
              <a:gd name="T0" fmla="*/ 317 w 380"/>
              <a:gd name="T1" fmla="*/ 224 h 372"/>
              <a:gd name="T2" fmla="*/ 380 w 380"/>
              <a:gd name="T3" fmla="*/ 43 h 372"/>
              <a:gd name="T4" fmla="*/ 148 w 380"/>
              <a:gd name="T5" fmla="*/ 0 h 372"/>
              <a:gd name="T6" fmla="*/ 148 w 380"/>
              <a:gd name="T7" fmla="*/ 0 h 372"/>
              <a:gd name="T8" fmla="*/ 0 w 380"/>
              <a:gd name="T9" fmla="*/ 192 h 372"/>
              <a:gd name="T10" fmla="*/ 0 w 380"/>
              <a:gd name="T11" fmla="*/ 372 h 372"/>
              <a:gd name="T12" fmla="*/ 317 w 380"/>
              <a:gd name="T13" fmla="*/ 372 h 372"/>
              <a:gd name="T14" fmla="*/ 317 w 380"/>
              <a:gd name="T15" fmla="*/ 224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372">
                <a:moveTo>
                  <a:pt x="317" y="224"/>
                </a:moveTo>
                <a:cubicBezTo>
                  <a:pt x="317" y="160"/>
                  <a:pt x="338" y="96"/>
                  <a:pt x="380" y="43"/>
                </a:cubicBezTo>
                <a:cubicBezTo>
                  <a:pt x="296" y="64"/>
                  <a:pt x="212" y="43"/>
                  <a:pt x="148" y="0"/>
                </a:cubicBezTo>
                <a:cubicBezTo>
                  <a:pt x="148" y="0"/>
                  <a:pt x="148" y="0"/>
                  <a:pt x="148" y="0"/>
                </a:cubicBezTo>
                <a:cubicBezTo>
                  <a:pt x="74" y="0"/>
                  <a:pt x="0" y="107"/>
                  <a:pt x="0" y="192"/>
                </a:cubicBezTo>
                <a:cubicBezTo>
                  <a:pt x="0" y="372"/>
                  <a:pt x="0" y="372"/>
                  <a:pt x="0" y="372"/>
                </a:cubicBezTo>
                <a:cubicBezTo>
                  <a:pt x="317" y="372"/>
                  <a:pt x="317" y="372"/>
                  <a:pt x="317" y="372"/>
                </a:cubicBezTo>
                <a:lnTo>
                  <a:pt x="317" y="224"/>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1" name="Freeform 53">
            <a:extLst>
              <a:ext uri="{FF2B5EF4-FFF2-40B4-BE49-F238E27FC236}">
                <a16:creationId xmlns:a16="http://schemas.microsoft.com/office/drawing/2014/main" id="{34D31E33-8887-498E-80D6-01423482AC16}"/>
              </a:ext>
            </a:extLst>
          </p:cNvPr>
          <p:cNvSpPr>
            <a:spLocks/>
          </p:cNvSpPr>
          <p:nvPr/>
        </p:nvSpPr>
        <p:spPr bwMode="auto">
          <a:xfrm>
            <a:off x="9532441" y="2816469"/>
            <a:ext cx="637059" cy="616286"/>
          </a:xfrm>
          <a:custGeom>
            <a:avLst/>
            <a:gdLst>
              <a:gd name="T0" fmla="*/ 235 w 384"/>
              <a:gd name="T1" fmla="*/ 0 h 372"/>
              <a:gd name="T2" fmla="*/ 0 w 384"/>
              <a:gd name="T3" fmla="*/ 43 h 372"/>
              <a:gd name="T4" fmla="*/ 75 w 384"/>
              <a:gd name="T5" fmla="*/ 224 h 372"/>
              <a:gd name="T6" fmla="*/ 75 w 384"/>
              <a:gd name="T7" fmla="*/ 372 h 372"/>
              <a:gd name="T8" fmla="*/ 384 w 384"/>
              <a:gd name="T9" fmla="*/ 372 h 372"/>
              <a:gd name="T10" fmla="*/ 384 w 384"/>
              <a:gd name="T11" fmla="*/ 192 h 372"/>
              <a:gd name="T12" fmla="*/ 235 w 384"/>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384" h="372">
                <a:moveTo>
                  <a:pt x="235" y="0"/>
                </a:moveTo>
                <a:cubicBezTo>
                  <a:pt x="171" y="43"/>
                  <a:pt x="86" y="64"/>
                  <a:pt x="0" y="43"/>
                </a:cubicBezTo>
                <a:cubicBezTo>
                  <a:pt x="43" y="96"/>
                  <a:pt x="75" y="160"/>
                  <a:pt x="75" y="224"/>
                </a:cubicBezTo>
                <a:cubicBezTo>
                  <a:pt x="75" y="372"/>
                  <a:pt x="75" y="372"/>
                  <a:pt x="75" y="372"/>
                </a:cubicBezTo>
                <a:cubicBezTo>
                  <a:pt x="384" y="372"/>
                  <a:pt x="384" y="372"/>
                  <a:pt x="384" y="372"/>
                </a:cubicBezTo>
                <a:cubicBezTo>
                  <a:pt x="384" y="192"/>
                  <a:pt x="384" y="192"/>
                  <a:pt x="384" y="192"/>
                </a:cubicBezTo>
                <a:cubicBezTo>
                  <a:pt x="384" y="107"/>
                  <a:pt x="310" y="0"/>
                  <a:pt x="235"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2" name="Freeform 54">
            <a:extLst>
              <a:ext uri="{FF2B5EF4-FFF2-40B4-BE49-F238E27FC236}">
                <a16:creationId xmlns:a16="http://schemas.microsoft.com/office/drawing/2014/main" id="{C9782235-73AC-4F82-B194-9C89A160C7A5}"/>
              </a:ext>
            </a:extLst>
          </p:cNvPr>
          <p:cNvSpPr>
            <a:spLocks/>
          </p:cNvSpPr>
          <p:nvPr/>
        </p:nvSpPr>
        <p:spPr bwMode="auto">
          <a:xfrm>
            <a:off x="8029813" y="2137863"/>
            <a:ext cx="588587" cy="630135"/>
          </a:xfrm>
          <a:custGeom>
            <a:avLst/>
            <a:gdLst>
              <a:gd name="T0" fmla="*/ 325 w 356"/>
              <a:gd name="T1" fmla="*/ 180 h 380"/>
              <a:gd name="T2" fmla="*/ 346 w 356"/>
              <a:gd name="T3" fmla="*/ 74 h 380"/>
              <a:gd name="T4" fmla="*/ 189 w 356"/>
              <a:gd name="T5" fmla="*/ 0 h 380"/>
              <a:gd name="T6" fmla="*/ 0 w 356"/>
              <a:gd name="T7" fmla="*/ 190 h 380"/>
              <a:gd name="T8" fmla="*/ 189 w 356"/>
              <a:gd name="T9" fmla="*/ 380 h 380"/>
              <a:gd name="T10" fmla="*/ 356 w 356"/>
              <a:gd name="T11" fmla="*/ 296 h 380"/>
              <a:gd name="T12" fmla="*/ 325 w 356"/>
              <a:gd name="T13" fmla="*/ 180 h 380"/>
            </a:gdLst>
            <a:ahLst/>
            <a:cxnLst>
              <a:cxn ang="0">
                <a:pos x="T0" y="T1"/>
              </a:cxn>
              <a:cxn ang="0">
                <a:pos x="T2" y="T3"/>
              </a:cxn>
              <a:cxn ang="0">
                <a:pos x="T4" y="T5"/>
              </a:cxn>
              <a:cxn ang="0">
                <a:pos x="T6" y="T7"/>
              </a:cxn>
              <a:cxn ang="0">
                <a:pos x="T8" y="T9"/>
              </a:cxn>
              <a:cxn ang="0">
                <a:pos x="T10" y="T11"/>
              </a:cxn>
              <a:cxn ang="0">
                <a:pos x="T12" y="T13"/>
              </a:cxn>
            </a:cxnLst>
            <a:rect l="0" t="0" r="r" b="b"/>
            <a:pathLst>
              <a:path w="356" h="380">
                <a:moveTo>
                  <a:pt x="325" y="180"/>
                </a:moveTo>
                <a:cubicBezTo>
                  <a:pt x="325" y="138"/>
                  <a:pt x="325" y="106"/>
                  <a:pt x="346" y="74"/>
                </a:cubicBezTo>
                <a:cubicBezTo>
                  <a:pt x="304" y="32"/>
                  <a:pt x="252" y="0"/>
                  <a:pt x="189" y="0"/>
                </a:cubicBezTo>
                <a:cubicBezTo>
                  <a:pt x="84" y="0"/>
                  <a:pt x="0" y="85"/>
                  <a:pt x="0" y="190"/>
                </a:cubicBezTo>
                <a:cubicBezTo>
                  <a:pt x="0" y="296"/>
                  <a:pt x="84" y="380"/>
                  <a:pt x="189" y="380"/>
                </a:cubicBezTo>
                <a:cubicBezTo>
                  <a:pt x="262" y="380"/>
                  <a:pt x="315" y="349"/>
                  <a:pt x="356" y="296"/>
                </a:cubicBezTo>
                <a:cubicBezTo>
                  <a:pt x="336" y="264"/>
                  <a:pt x="325" y="222"/>
                  <a:pt x="325" y="18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3" name="Oval 55">
            <a:extLst>
              <a:ext uri="{FF2B5EF4-FFF2-40B4-BE49-F238E27FC236}">
                <a16:creationId xmlns:a16="http://schemas.microsoft.com/office/drawing/2014/main" id="{0CB9B14F-819C-42F4-8029-91F7D5264179}"/>
              </a:ext>
            </a:extLst>
          </p:cNvPr>
          <p:cNvSpPr>
            <a:spLocks noChangeArrowheads="1"/>
          </p:cNvSpPr>
          <p:nvPr/>
        </p:nvSpPr>
        <p:spPr bwMode="auto">
          <a:xfrm>
            <a:off x="8639173" y="2054768"/>
            <a:ext cx="727078" cy="740928"/>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4" name="Freeform 56">
            <a:extLst>
              <a:ext uri="{FF2B5EF4-FFF2-40B4-BE49-F238E27FC236}">
                <a16:creationId xmlns:a16="http://schemas.microsoft.com/office/drawing/2014/main" id="{E7917876-95F9-4226-896B-5A963F09B03E}"/>
              </a:ext>
            </a:extLst>
          </p:cNvPr>
          <p:cNvSpPr>
            <a:spLocks/>
          </p:cNvSpPr>
          <p:nvPr/>
        </p:nvSpPr>
        <p:spPr bwMode="auto">
          <a:xfrm>
            <a:off x="9380101" y="2137863"/>
            <a:ext cx="581662" cy="630135"/>
          </a:xfrm>
          <a:custGeom>
            <a:avLst/>
            <a:gdLst>
              <a:gd name="T0" fmla="*/ 159 w 348"/>
              <a:gd name="T1" fmla="*/ 0 h 380"/>
              <a:gd name="T2" fmla="*/ 11 w 348"/>
              <a:gd name="T3" fmla="*/ 74 h 380"/>
              <a:gd name="T4" fmla="*/ 32 w 348"/>
              <a:gd name="T5" fmla="*/ 180 h 380"/>
              <a:gd name="T6" fmla="*/ 0 w 348"/>
              <a:gd name="T7" fmla="*/ 296 h 380"/>
              <a:gd name="T8" fmla="*/ 159 w 348"/>
              <a:gd name="T9" fmla="*/ 380 h 380"/>
              <a:gd name="T10" fmla="*/ 348 w 348"/>
              <a:gd name="T11" fmla="*/ 190 h 380"/>
              <a:gd name="T12" fmla="*/ 159 w 348"/>
              <a:gd name="T13" fmla="*/ 0 h 380"/>
            </a:gdLst>
            <a:ahLst/>
            <a:cxnLst>
              <a:cxn ang="0">
                <a:pos x="T0" y="T1"/>
              </a:cxn>
              <a:cxn ang="0">
                <a:pos x="T2" y="T3"/>
              </a:cxn>
              <a:cxn ang="0">
                <a:pos x="T4" y="T5"/>
              </a:cxn>
              <a:cxn ang="0">
                <a:pos x="T6" y="T7"/>
              </a:cxn>
              <a:cxn ang="0">
                <a:pos x="T8" y="T9"/>
              </a:cxn>
              <a:cxn ang="0">
                <a:pos x="T10" y="T11"/>
              </a:cxn>
              <a:cxn ang="0">
                <a:pos x="T12" y="T13"/>
              </a:cxn>
            </a:cxnLst>
            <a:rect l="0" t="0" r="r" b="b"/>
            <a:pathLst>
              <a:path w="348" h="380">
                <a:moveTo>
                  <a:pt x="159" y="0"/>
                </a:moveTo>
                <a:cubicBezTo>
                  <a:pt x="95" y="0"/>
                  <a:pt x="43" y="32"/>
                  <a:pt x="11" y="74"/>
                </a:cubicBezTo>
                <a:cubicBezTo>
                  <a:pt x="22" y="106"/>
                  <a:pt x="32" y="138"/>
                  <a:pt x="32" y="180"/>
                </a:cubicBezTo>
                <a:cubicBezTo>
                  <a:pt x="32" y="222"/>
                  <a:pt x="22" y="264"/>
                  <a:pt x="0" y="296"/>
                </a:cubicBezTo>
                <a:cubicBezTo>
                  <a:pt x="32" y="349"/>
                  <a:pt x="95" y="380"/>
                  <a:pt x="159" y="380"/>
                </a:cubicBezTo>
                <a:cubicBezTo>
                  <a:pt x="264" y="380"/>
                  <a:pt x="348" y="296"/>
                  <a:pt x="348" y="190"/>
                </a:cubicBezTo>
                <a:cubicBezTo>
                  <a:pt x="348" y="85"/>
                  <a:pt x="264" y="0"/>
                  <a:pt x="15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65" name="Gruppieren 64">
            <a:extLst>
              <a:ext uri="{FF2B5EF4-FFF2-40B4-BE49-F238E27FC236}">
                <a16:creationId xmlns:a16="http://schemas.microsoft.com/office/drawing/2014/main" id="{7893A300-3325-4430-9F8F-8D5446EE3357}"/>
              </a:ext>
            </a:extLst>
          </p:cNvPr>
          <p:cNvGrpSpPr/>
          <p:nvPr/>
        </p:nvGrpSpPr>
        <p:grpSpPr>
          <a:xfrm>
            <a:off x="8104483" y="1543041"/>
            <a:ext cx="439247" cy="497878"/>
            <a:chOff x="8293899" y="3319465"/>
            <a:chExt cx="720726" cy="816928"/>
          </a:xfrm>
          <a:solidFill>
            <a:srgbClr val="798BB3"/>
          </a:solidFill>
        </p:grpSpPr>
        <p:grpSp>
          <p:nvGrpSpPr>
            <p:cNvPr id="66" name="Gruppieren 65">
              <a:extLst>
                <a:ext uri="{FF2B5EF4-FFF2-40B4-BE49-F238E27FC236}">
                  <a16:creationId xmlns:a16="http://schemas.microsoft.com/office/drawing/2014/main" id="{60A5E622-108B-43A6-A031-3A1EF935FB0B}"/>
                </a:ext>
              </a:extLst>
            </p:cNvPr>
            <p:cNvGrpSpPr/>
            <p:nvPr/>
          </p:nvGrpSpPr>
          <p:grpSpPr>
            <a:xfrm>
              <a:off x="8293899" y="3319465"/>
              <a:ext cx="720726" cy="623888"/>
              <a:chOff x="8642356" y="3319465"/>
              <a:chExt cx="720726" cy="623888"/>
            </a:xfrm>
            <a:grpFill/>
          </p:grpSpPr>
          <p:sp>
            <p:nvSpPr>
              <p:cNvPr id="68" name="Freeform 20">
                <a:extLst>
                  <a:ext uri="{FF2B5EF4-FFF2-40B4-BE49-F238E27FC236}">
                    <a16:creationId xmlns:a16="http://schemas.microsoft.com/office/drawing/2014/main" id="{AA736D03-FBE8-4606-8263-D52DA719CA74}"/>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21">
                <a:extLst>
                  <a:ext uri="{FF2B5EF4-FFF2-40B4-BE49-F238E27FC236}">
                    <a16:creationId xmlns:a16="http://schemas.microsoft.com/office/drawing/2014/main" id="{4B7F1B02-A93A-4C2C-895F-C1C6F679DEC3}"/>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22">
                <a:extLst>
                  <a:ext uri="{FF2B5EF4-FFF2-40B4-BE49-F238E27FC236}">
                    <a16:creationId xmlns:a16="http://schemas.microsoft.com/office/drawing/2014/main" id="{D79C52F8-42E8-4F3C-B17C-8B72965975C6}"/>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1" name="Freeform 23">
                <a:extLst>
                  <a:ext uri="{FF2B5EF4-FFF2-40B4-BE49-F238E27FC236}">
                    <a16:creationId xmlns:a16="http://schemas.microsoft.com/office/drawing/2014/main" id="{D65F24F6-268D-4215-92A7-4BDD2FFD3476}"/>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2" name="Freeform 24">
                <a:extLst>
                  <a:ext uri="{FF2B5EF4-FFF2-40B4-BE49-F238E27FC236}">
                    <a16:creationId xmlns:a16="http://schemas.microsoft.com/office/drawing/2014/main" id="{E7B6714D-7BD6-49F2-BCDE-978DE31738BC}"/>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3" name="Freeform 25">
                <a:extLst>
                  <a:ext uri="{FF2B5EF4-FFF2-40B4-BE49-F238E27FC236}">
                    <a16:creationId xmlns:a16="http://schemas.microsoft.com/office/drawing/2014/main" id="{690AC15D-5E84-4844-9B90-2C2F9E1934C8}"/>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26">
                <a:extLst>
                  <a:ext uri="{FF2B5EF4-FFF2-40B4-BE49-F238E27FC236}">
                    <a16:creationId xmlns:a16="http://schemas.microsoft.com/office/drawing/2014/main" id="{AA26B99E-201C-4147-B9E6-DE78BA34EFB8}"/>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67" name="Freeform 30">
              <a:extLst>
                <a:ext uri="{FF2B5EF4-FFF2-40B4-BE49-F238E27FC236}">
                  <a16:creationId xmlns:a16="http://schemas.microsoft.com/office/drawing/2014/main" id="{8243F8CD-5509-4BC1-93B5-D783C3543445}"/>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5" name="Gruppieren 74">
            <a:extLst>
              <a:ext uri="{FF2B5EF4-FFF2-40B4-BE49-F238E27FC236}">
                <a16:creationId xmlns:a16="http://schemas.microsoft.com/office/drawing/2014/main" id="{CD2B660B-28C7-4948-AE6A-950B13544B6A}"/>
              </a:ext>
            </a:extLst>
          </p:cNvPr>
          <p:cNvGrpSpPr/>
          <p:nvPr/>
        </p:nvGrpSpPr>
        <p:grpSpPr>
          <a:xfrm>
            <a:off x="9451309" y="1543041"/>
            <a:ext cx="439247" cy="497878"/>
            <a:chOff x="8293899" y="3319465"/>
            <a:chExt cx="720726" cy="816928"/>
          </a:xfrm>
          <a:solidFill>
            <a:srgbClr val="798BB3"/>
          </a:solidFill>
        </p:grpSpPr>
        <p:grpSp>
          <p:nvGrpSpPr>
            <p:cNvPr id="76" name="Gruppieren 75">
              <a:extLst>
                <a:ext uri="{FF2B5EF4-FFF2-40B4-BE49-F238E27FC236}">
                  <a16:creationId xmlns:a16="http://schemas.microsoft.com/office/drawing/2014/main" id="{D06F127D-7F15-42AC-AB6F-AB9709A5C7EB}"/>
                </a:ext>
              </a:extLst>
            </p:cNvPr>
            <p:cNvGrpSpPr/>
            <p:nvPr/>
          </p:nvGrpSpPr>
          <p:grpSpPr>
            <a:xfrm>
              <a:off x="8293899" y="3319465"/>
              <a:ext cx="720726" cy="623888"/>
              <a:chOff x="8642356" y="3319465"/>
              <a:chExt cx="720726" cy="623888"/>
            </a:xfrm>
            <a:grpFill/>
          </p:grpSpPr>
          <p:sp>
            <p:nvSpPr>
              <p:cNvPr id="78" name="Freeform 20">
                <a:extLst>
                  <a:ext uri="{FF2B5EF4-FFF2-40B4-BE49-F238E27FC236}">
                    <a16:creationId xmlns:a16="http://schemas.microsoft.com/office/drawing/2014/main" id="{2C93347E-4198-4C2E-8D62-87CA3D032913}"/>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 name="Freeform 21">
                <a:extLst>
                  <a:ext uri="{FF2B5EF4-FFF2-40B4-BE49-F238E27FC236}">
                    <a16:creationId xmlns:a16="http://schemas.microsoft.com/office/drawing/2014/main" id="{FA259871-1750-4E2E-BDCA-702338C8081F}"/>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 name="Freeform 22">
                <a:extLst>
                  <a:ext uri="{FF2B5EF4-FFF2-40B4-BE49-F238E27FC236}">
                    <a16:creationId xmlns:a16="http://schemas.microsoft.com/office/drawing/2014/main" id="{EA6BC759-11D9-4D82-ACC3-590799322879}"/>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 name="Freeform 23">
                <a:extLst>
                  <a:ext uri="{FF2B5EF4-FFF2-40B4-BE49-F238E27FC236}">
                    <a16:creationId xmlns:a16="http://schemas.microsoft.com/office/drawing/2014/main" id="{DB1853A0-3839-42E3-A399-740FB92DE153}"/>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 name="Freeform 24">
                <a:extLst>
                  <a:ext uri="{FF2B5EF4-FFF2-40B4-BE49-F238E27FC236}">
                    <a16:creationId xmlns:a16="http://schemas.microsoft.com/office/drawing/2014/main" id="{D716C8C3-1058-4048-9AA5-18CA4C6287BF}"/>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 name="Freeform 25">
                <a:extLst>
                  <a:ext uri="{FF2B5EF4-FFF2-40B4-BE49-F238E27FC236}">
                    <a16:creationId xmlns:a16="http://schemas.microsoft.com/office/drawing/2014/main" id="{C0F78F51-9A69-4528-956E-07D884963D1F}"/>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 name="Freeform 26">
                <a:extLst>
                  <a:ext uri="{FF2B5EF4-FFF2-40B4-BE49-F238E27FC236}">
                    <a16:creationId xmlns:a16="http://schemas.microsoft.com/office/drawing/2014/main" id="{D04435B7-B4D1-4B67-8834-224A276FFBFB}"/>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77" name="Freeform 30">
              <a:extLst>
                <a:ext uri="{FF2B5EF4-FFF2-40B4-BE49-F238E27FC236}">
                  <a16:creationId xmlns:a16="http://schemas.microsoft.com/office/drawing/2014/main" id="{B0D6E88D-CCDA-4ECB-A5EC-83C06557073F}"/>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5" name="Gruppieren 84">
            <a:extLst>
              <a:ext uri="{FF2B5EF4-FFF2-40B4-BE49-F238E27FC236}">
                <a16:creationId xmlns:a16="http://schemas.microsoft.com/office/drawing/2014/main" id="{657C433B-8E5E-4CA3-A154-3188580C8D62}"/>
              </a:ext>
            </a:extLst>
          </p:cNvPr>
          <p:cNvGrpSpPr/>
          <p:nvPr/>
        </p:nvGrpSpPr>
        <p:grpSpPr>
          <a:xfrm>
            <a:off x="10053998" y="1799841"/>
            <a:ext cx="334871" cy="379570"/>
            <a:chOff x="8293899" y="3319465"/>
            <a:chExt cx="720726" cy="816928"/>
          </a:xfrm>
          <a:solidFill>
            <a:srgbClr val="798BB3"/>
          </a:solidFill>
        </p:grpSpPr>
        <p:grpSp>
          <p:nvGrpSpPr>
            <p:cNvPr id="86" name="Gruppieren 85">
              <a:extLst>
                <a:ext uri="{FF2B5EF4-FFF2-40B4-BE49-F238E27FC236}">
                  <a16:creationId xmlns:a16="http://schemas.microsoft.com/office/drawing/2014/main" id="{4004C8ED-0D1C-4E5C-9953-0A37592437FC}"/>
                </a:ext>
              </a:extLst>
            </p:cNvPr>
            <p:cNvGrpSpPr/>
            <p:nvPr/>
          </p:nvGrpSpPr>
          <p:grpSpPr>
            <a:xfrm>
              <a:off x="8293899" y="3319465"/>
              <a:ext cx="720726" cy="623888"/>
              <a:chOff x="8642356" y="3319465"/>
              <a:chExt cx="720726" cy="623888"/>
            </a:xfrm>
            <a:grpFill/>
          </p:grpSpPr>
          <p:sp>
            <p:nvSpPr>
              <p:cNvPr id="88" name="Freeform 20">
                <a:extLst>
                  <a:ext uri="{FF2B5EF4-FFF2-40B4-BE49-F238E27FC236}">
                    <a16:creationId xmlns:a16="http://schemas.microsoft.com/office/drawing/2014/main" id="{22FA746E-772D-4D0D-8BCC-8E78342A7DF4}"/>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9" name="Freeform 21">
                <a:extLst>
                  <a:ext uri="{FF2B5EF4-FFF2-40B4-BE49-F238E27FC236}">
                    <a16:creationId xmlns:a16="http://schemas.microsoft.com/office/drawing/2014/main" id="{ECADC1A3-D3EA-4219-B07B-E358D5F403D4}"/>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0" name="Freeform 22">
                <a:extLst>
                  <a:ext uri="{FF2B5EF4-FFF2-40B4-BE49-F238E27FC236}">
                    <a16:creationId xmlns:a16="http://schemas.microsoft.com/office/drawing/2014/main" id="{19B48F86-555E-403A-90EC-591EBCF316D3}"/>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 name="Freeform 23">
                <a:extLst>
                  <a:ext uri="{FF2B5EF4-FFF2-40B4-BE49-F238E27FC236}">
                    <a16:creationId xmlns:a16="http://schemas.microsoft.com/office/drawing/2014/main" id="{9FE4757B-C34C-45A6-B1AC-048DEB93FE53}"/>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2" name="Freeform 24">
                <a:extLst>
                  <a:ext uri="{FF2B5EF4-FFF2-40B4-BE49-F238E27FC236}">
                    <a16:creationId xmlns:a16="http://schemas.microsoft.com/office/drawing/2014/main" id="{2D932952-CD29-47D4-9C6D-46D7B8A01493}"/>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3" name="Freeform 25">
                <a:extLst>
                  <a:ext uri="{FF2B5EF4-FFF2-40B4-BE49-F238E27FC236}">
                    <a16:creationId xmlns:a16="http://schemas.microsoft.com/office/drawing/2014/main" id="{BBA252E6-DC82-488B-89F3-B12AF0C4BE17}"/>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4" name="Freeform 26">
                <a:extLst>
                  <a:ext uri="{FF2B5EF4-FFF2-40B4-BE49-F238E27FC236}">
                    <a16:creationId xmlns:a16="http://schemas.microsoft.com/office/drawing/2014/main" id="{C712FA83-66BB-4C2E-B0BE-520621CC37FD}"/>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87" name="Freeform 30">
              <a:extLst>
                <a:ext uri="{FF2B5EF4-FFF2-40B4-BE49-F238E27FC236}">
                  <a16:creationId xmlns:a16="http://schemas.microsoft.com/office/drawing/2014/main" id="{28DCA38E-EB30-4B72-B779-4C7444CB04EA}"/>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5" name="Gruppieren 94">
            <a:extLst>
              <a:ext uri="{FF2B5EF4-FFF2-40B4-BE49-F238E27FC236}">
                <a16:creationId xmlns:a16="http://schemas.microsoft.com/office/drawing/2014/main" id="{D2E90954-8044-4B90-8534-641A4E86184B}"/>
              </a:ext>
            </a:extLst>
          </p:cNvPr>
          <p:cNvGrpSpPr/>
          <p:nvPr/>
        </p:nvGrpSpPr>
        <p:grpSpPr>
          <a:xfrm>
            <a:off x="7616556" y="1799841"/>
            <a:ext cx="334871" cy="379570"/>
            <a:chOff x="8293899" y="3319465"/>
            <a:chExt cx="720726" cy="816928"/>
          </a:xfrm>
          <a:solidFill>
            <a:srgbClr val="798BB3"/>
          </a:solidFill>
        </p:grpSpPr>
        <p:grpSp>
          <p:nvGrpSpPr>
            <p:cNvPr id="96" name="Gruppieren 95">
              <a:extLst>
                <a:ext uri="{FF2B5EF4-FFF2-40B4-BE49-F238E27FC236}">
                  <a16:creationId xmlns:a16="http://schemas.microsoft.com/office/drawing/2014/main" id="{EB090C30-7650-4D9D-9428-EFC6B42E38A1}"/>
                </a:ext>
              </a:extLst>
            </p:cNvPr>
            <p:cNvGrpSpPr/>
            <p:nvPr/>
          </p:nvGrpSpPr>
          <p:grpSpPr>
            <a:xfrm>
              <a:off x="8293899" y="3319465"/>
              <a:ext cx="720726" cy="623888"/>
              <a:chOff x="8642356" y="3319465"/>
              <a:chExt cx="720726" cy="623888"/>
            </a:xfrm>
            <a:grpFill/>
          </p:grpSpPr>
          <p:sp>
            <p:nvSpPr>
              <p:cNvPr id="98" name="Freeform 20">
                <a:extLst>
                  <a:ext uri="{FF2B5EF4-FFF2-40B4-BE49-F238E27FC236}">
                    <a16:creationId xmlns:a16="http://schemas.microsoft.com/office/drawing/2014/main" id="{BA93D73E-76D0-4FA1-A60E-7BBA88976C54}"/>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21">
                <a:extLst>
                  <a:ext uri="{FF2B5EF4-FFF2-40B4-BE49-F238E27FC236}">
                    <a16:creationId xmlns:a16="http://schemas.microsoft.com/office/drawing/2014/main" id="{A4D89FB9-18AD-4784-84E6-3B54747E436D}"/>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22">
                <a:extLst>
                  <a:ext uri="{FF2B5EF4-FFF2-40B4-BE49-F238E27FC236}">
                    <a16:creationId xmlns:a16="http://schemas.microsoft.com/office/drawing/2014/main" id="{7A17D613-1A88-4BE8-B311-35E5789E21E2}"/>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3">
                <a:extLst>
                  <a:ext uri="{FF2B5EF4-FFF2-40B4-BE49-F238E27FC236}">
                    <a16:creationId xmlns:a16="http://schemas.microsoft.com/office/drawing/2014/main" id="{D80A53F5-B8AE-4641-8DB8-2497FAF14A6B}"/>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2" name="Freeform 24">
                <a:extLst>
                  <a:ext uri="{FF2B5EF4-FFF2-40B4-BE49-F238E27FC236}">
                    <a16:creationId xmlns:a16="http://schemas.microsoft.com/office/drawing/2014/main" id="{DA65470B-528C-41D8-934D-B27CA549273C}"/>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3" name="Freeform 25">
                <a:extLst>
                  <a:ext uri="{FF2B5EF4-FFF2-40B4-BE49-F238E27FC236}">
                    <a16:creationId xmlns:a16="http://schemas.microsoft.com/office/drawing/2014/main" id="{B51973FE-F856-45BC-B1A6-8F90C3100522}"/>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4" name="Freeform 26">
                <a:extLst>
                  <a:ext uri="{FF2B5EF4-FFF2-40B4-BE49-F238E27FC236}">
                    <a16:creationId xmlns:a16="http://schemas.microsoft.com/office/drawing/2014/main" id="{93D54AE0-3F8B-4973-83A1-A78779E8D732}"/>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97" name="Freeform 30">
              <a:extLst>
                <a:ext uri="{FF2B5EF4-FFF2-40B4-BE49-F238E27FC236}">
                  <a16:creationId xmlns:a16="http://schemas.microsoft.com/office/drawing/2014/main" id="{DBA83C9C-80BA-4822-A0E3-B0EDEFDC45AE}"/>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05" name="Herz 104">
            <a:extLst>
              <a:ext uri="{FF2B5EF4-FFF2-40B4-BE49-F238E27FC236}">
                <a16:creationId xmlns:a16="http://schemas.microsoft.com/office/drawing/2014/main" id="{05D052AA-1CFD-430D-871C-189CEE051D39}"/>
              </a:ext>
            </a:extLst>
          </p:cNvPr>
          <p:cNvSpPr/>
          <p:nvPr/>
        </p:nvSpPr>
        <p:spPr bwMode="gray">
          <a:xfrm>
            <a:off x="9043444" y="3012224"/>
            <a:ext cx="401515" cy="401515"/>
          </a:xfrm>
          <a:prstGeom prst="hear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9" name="Herz 108">
            <a:extLst>
              <a:ext uri="{FF2B5EF4-FFF2-40B4-BE49-F238E27FC236}">
                <a16:creationId xmlns:a16="http://schemas.microsoft.com/office/drawing/2014/main" id="{9840ED90-F21B-4C8F-B26C-DA728853995A}"/>
              </a:ext>
            </a:extLst>
          </p:cNvPr>
          <p:cNvSpPr/>
          <p:nvPr/>
        </p:nvSpPr>
        <p:spPr bwMode="gray">
          <a:xfrm>
            <a:off x="9803782" y="2979148"/>
            <a:ext cx="268091" cy="268091"/>
          </a:xfrm>
          <a:prstGeom prst="heart">
            <a:avLst/>
          </a:prstGeom>
          <a:solidFill>
            <a:srgbClr val="798B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4" name="Herz 133">
            <a:extLst>
              <a:ext uri="{FF2B5EF4-FFF2-40B4-BE49-F238E27FC236}">
                <a16:creationId xmlns:a16="http://schemas.microsoft.com/office/drawing/2014/main" id="{18C1D546-249C-4830-9E19-A2F9059BB8E4}"/>
              </a:ext>
            </a:extLst>
          </p:cNvPr>
          <p:cNvSpPr/>
          <p:nvPr/>
        </p:nvSpPr>
        <p:spPr bwMode="gray">
          <a:xfrm>
            <a:off x="10326103" y="2932800"/>
            <a:ext cx="194917" cy="194917"/>
          </a:xfrm>
          <a:prstGeom prst="heart">
            <a:avLst/>
          </a:prstGeom>
          <a:solidFill>
            <a:srgbClr val="798B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0" name="Textfeld 189">
            <a:extLst>
              <a:ext uri="{FF2B5EF4-FFF2-40B4-BE49-F238E27FC236}">
                <a16:creationId xmlns:a16="http://schemas.microsoft.com/office/drawing/2014/main" id="{602E3A1F-5CD5-4311-8A24-669DCE9C58E5}"/>
              </a:ext>
            </a:extLst>
          </p:cNvPr>
          <p:cNvSpPr txBox="1"/>
          <p:nvPr/>
        </p:nvSpPr>
        <p:spPr>
          <a:xfrm>
            <a:off x="6778379" y="1224689"/>
            <a:ext cx="1142535" cy="276339"/>
          </a:xfrm>
          <a:prstGeom prst="rect">
            <a:avLst/>
          </a:prstGeom>
          <a:noFill/>
        </p:spPr>
        <p:txBody>
          <a:bodyPr wrap="none" lIns="72000" tIns="0" rIns="72000" bIns="0" rtlCol="0">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Bright Minds</a:t>
            </a:r>
          </a:p>
        </p:txBody>
      </p:sp>
      <p:sp>
        <p:nvSpPr>
          <p:cNvPr id="191" name="Rechteck 190">
            <a:extLst>
              <a:ext uri="{FF2B5EF4-FFF2-40B4-BE49-F238E27FC236}">
                <a16:creationId xmlns:a16="http://schemas.microsoft.com/office/drawing/2014/main" id="{8CE38B00-1F27-4828-9C75-8EA1C7D20A3B}"/>
              </a:ext>
            </a:extLst>
          </p:cNvPr>
          <p:cNvSpPr/>
          <p:nvPr/>
        </p:nvSpPr>
        <p:spPr>
          <a:xfrm>
            <a:off x="8688501" y="887604"/>
            <a:ext cx="1014893" cy="292388"/>
          </a:xfrm>
          <a:prstGeom prst="rect">
            <a:avLst/>
          </a:prstGeom>
        </p:spPr>
        <p:txBody>
          <a:bodyPr wrap="none">
            <a:spAutoFit/>
          </a:bodyPr>
          <a:lstStyle/>
          <a:p>
            <a:pPr algn="ctr"/>
            <a:r>
              <a:rPr lang="en-US" sz="1300" dirty="0">
                <a:latin typeface="Open Sans" panose="020B0606030504020204" pitchFamily="34" charset="0"/>
                <a:ea typeface="Open Sans" panose="020B0606030504020204" pitchFamily="34" charset="0"/>
                <a:cs typeface="Open Sans" panose="020B0606030504020204" pitchFamily="34" charset="0"/>
              </a:rPr>
              <a:t>Innovation</a:t>
            </a:r>
          </a:p>
        </p:txBody>
      </p:sp>
      <p:sp>
        <p:nvSpPr>
          <p:cNvPr id="197" name="Freihandform: Form 196">
            <a:extLst>
              <a:ext uri="{FF2B5EF4-FFF2-40B4-BE49-F238E27FC236}">
                <a16:creationId xmlns:a16="http://schemas.microsoft.com/office/drawing/2014/main" id="{5CA21647-9FD1-4BF8-A542-151D3F1AF903}"/>
              </a:ext>
            </a:extLst>
          </p:cNvPr>
          <p:cNvSpPr/>
          <p:nvPr/>
        </p:nvSpPr>
        <p:spPr bwMode="gray">
          <a:xfrm>
            <a:off x="6914669" y="1507860"/>
            <a:ext cx="580871" cy="914400"/>
          </a:xfrm>
          <a:custGeom>
            <a:avLst/>
            <a:gdLst>
              <a:gd name="connsiteX0" fmla="*/ 436091 w 580871"/>
              <a:gd name="connsiteY0" fmla="*/ 0 h 914400"/>
              <a:gd name="connsiteX1" fmla="*/ 1751 w 580871"/>
              <a:gd name="connsiteY1" fmla="*/ 518160 h 914400"/>
              <a:gd name="connsiteX2" fmla="*/ 580871 w 580871"/>
              <a:gd name="connsiteY2" fmla="*/ 914400 h 914400"/>
            </a:gdLst>
            <a:ahLst/>
            <a:cxnLst>
              <a:cxn ang="0">
                <a:pos x="connsiteX0" y="connsiteY0"/>
              </a:cxn>
              <a:cxn ang="0">
                <a:pos x="connsiteX1" y="connsiteY1"/>
              </a:cxn>
              <a:cxn ang="0">
                <a:pos x="connsiteX2" y="connsiteY2"/>
              </a:cxn>
            </a:cxnLst>
            <a:rect l="l" t="t" r="r" b="b"/>
            <a:pathLst>
              <a:path w="580871" h="914400">
                <a:moveTo>
                  <a:pt x="436091" y="0"/>
                </a:moveTo>
                <a:cubicBezTo>
                  <a:pt x="206856" y="182880"/>
                  <a:pt x="-22379" y="365760"/>
                  <a:pt x="1751" y="518160"/>
                </a:cubicBezTo>
                <a:cubicBezTo>
                  <a:pt x="25881" y="670560"/>
                  <a:pt x="303376" y="792480"/>
                  <a:pt x="580871" y="914400"/>
                </a:cubicBezTo>
              </a:path>
            </a:pathLst>
          </a:custGeom>
          <a:noFill/>
          <a:ln w="127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206" name="Rechteck 205">
            <a:extLst>
              <a:ext uri="{FF2B5EF4-FFF2-40B4-BE49-F238E27FC236}">
                <a16:creationId xmlns:a16="http://schemas.microsoft.com/office/drawing/2014/main" id="{F219E65A-1E61-4FF9-95BE-842E37D9DD4B}"/>
              </a:ext>
            </a:extLst>
          </p:cNvPr>
          <p:cNvSpPr/>
          <p:nvPr/>
        </p:nvSpPr>
        <p:spPr>
          <a:xfrm>
            <a:off x="10171283" y="1333922"/>
            <a:ext cx="1683474" cy="292388"/>
          </a:xfrm>
          <a:prstGeom prst="rect">
            <a:avLst/>
          </a:prstGeom>
        </p:spPr>
        <p:txBody>
          <a:bodyPr wrap="none">
            <a:spAutoFit/>
          </a:bodyPr>
          <a:lstStyle/>
          <a:p>
            <a:pPr algn="ctr"/>
            <a:r>
              <a:rPr lang="en-US" sz="1300" dirty="0">
                <a:latin typeface="Open Sans" panose="020B0606030504020204" pitchFamily="34" charset="0"/>
                <a:ea typeface="Open Sans" panose="020B0606030504020204" pitchFamily="34" charset="0"/>
                <a:cs typeface="Open Sans" panose="020B0606030504020204" pitchFamily="34" charset="0"/>
              </a:rPr>
              <a:t>Intrinsic Motivation</a:t>
            </a:r>
          </a:p>
        </p:txBody>
      </p:sp>
      <p:sp>
        <p:nvSpPr>
          <p:cNvPr id="208" name="Rechteck 207">
            <a:extLst>
              <a:ext uri="{FF2B5EF4-FFF2-40B4-BE49-F238E27FC236}">
                <a16:creationId xmlns:a16="http://schemas.microsoft.com/office/drawing/2014/main" id="{15FDF577-E348-4F35-8F3E-C6094F93B7A0}"/>
              </a:ext>
            </a:extLst>
          </p:cNvPr>
          <p:cNvSpPr/>
          <p:nvPr/>
        </p:nvSpPr>
        <p:spPr>
          <a:xfrm>
            <a:off x="7904495" y="3604147"/>
            <a:ext cx="2414059" cy="307777"/>
          </a:xfrm>
          <a:prstGeom prst="rect">
            <a:avLst/>
          </a:prstGeom>
        </p:spPr>
        <p:txBody>
          <a:bodyPr wrap="none">
            <a:spAutoFi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Open Source Community</a:t>
            </a:r>
          </a:p>
        </p:txBody>
      </p:sp>
      <p:sp>
        <p:nvSpPr>
          <p:cNvPr id="221" name="Freihandform: Form 220">
            <a:extLst>
              <a:ext uri="{FF2B5EF4-FFF2-40B4-BE49-F238E27FC236}">
                <a16:creationId xmlns:a16="http://schemas.microsoft.com/office/drawing/2014/main" id="{E66FB721-6C61-4F99-846C-D281C5D5783F}"/>
              </a:ext>
            </a:extLst>
          </p:cNvPr>
          <p:cNvSpPr/>
          <p:nvPr/>
        </p:nvSpPr>
        <p:spPr bwMode="gray">
          <a:xfrm>
            <a:off x="10612120" y="1620520"/>
            <a:ext cx="831678" cy="1315720"/>
          </a:xfrm>
          <a:custGeom>
            <a:avLst/>
            <a:gdLst>
              <a:gd name="connsiteX0" fmla="*/ 360680 w 831678"/>
              <a:gd name="connsiteY0" fmla="*/ 0 h 1315720"/>
              <a:gd name="connsiteX1" fmla="*/ 822960 w 831678"/>
              <a:gd name="connsiteY1" fmla="*/ 711200 h 1315720"/>
              <a:gd name="connsiteX2" fmla="*/ 0 w 831678"/>
              <a:gd name="connsiteY2" fmla="*/ 1315720 h 1315720"/>
            </a:gdLst>
            <a:ahLst/>
            <a:cxnLst>
              <a:cxn ang="0">
                <a:pos x="connsiteX0" y="connsiteY0"/>
              </a:cxn>
              <a:cxn ang="0">
                <a:pos x="connsiteX1" y="connsiteY1"/>
              </a:cxn>
              <a:cxn ang="0">
                <a:pos x="connsiteX2" y="connsiteY2"/>
              </a:cxn>
            </a:cxnLst>
            <a:rect l="l" t="t" r="r" b="b"/>
            <a:pathLst>
              <a:path w="831678" h="1315720">
                <a:moveTo>
                  <a:pt x="360680" y="0"/>
                </a:moveTo>
                <a:cubicBezTo>
                  <a:pt x="621876" y="245956"/>
                  <a:pt x="883073" y="491913"/>
                  <a:pt x="822960" y="711200"/>
                </a:cubicBezTo>
                <a:cubicBezTo>
                  <a:pt x="762847" y="930487"/>
                  <a:pt x="381423" y="1123103"/>
                  <a:pt x="0" y="1315720"/>
                </a:cubicBezTo>
              </a:path>
            </a:pathLst>
          </a:custGeom>
          <a:noFill/>
          <a:ln w="127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224" name="Freihandform: Form 223">
            <a:extLst>
              <a:ext uri="{FF2B5EF4-FFF2-40B4-BE49-F238E27FC236}">
                <a16:creationId xmlns:a16="http://schemas.microsoft.com/office/drawing/2014/main" id="{D54540A5-DB8F-47DB-B662-5F8C1D74CB03}"/>
              </a:ext>
            </a:extLst>
          </p:cNvPr>
          <p:cNvSpPr/>
          <p:nvPr/>
        </p:nvSpPr>
        <p:spPr bwMode="gray">
          <a:xfrm>
            <a:off x="8334616" y="1135380"/>
            <a:ext cx="809384" cy="335280"/>
          </a:xfrm>
          <a:custGeom>
            <a:avLst/>
            <a:gdLst>
              <a:gd name="connsiteX0" fmla="*/ 809384 w 809384"/>
              <a:gd name="connsiteY0" fmla="*/ 0 h 335280"/>
              <a:gd name="connsiteX1" fmla="*/ 16904 w 809384"/>
              <a:gd name="connsiteY1" fmla="*/ 152400 h 335280"/>
              <a:gd name="connsiteX2" fmla="*/ 344564 w 809384"/>
              <a:gd name="connsiteY2" fmla="*/ 335280 h 335280"/>
            </a:gdLst>
            <a:ahLst/>
            <a:cxnLst>
              <a:cxn ang="0">
                <a:pos x="connsiteX0" y="connsiteY0"/>
              </a:cxn>
              <a:cxn ang="0">
                <a:pos x="connsiteX1" y="connsiteY1"/>
              </a:cxn>
              <a:cxn ang="0">
                <a:pos x="connsiteX2" y="connsiteY2"/>
              </a:cxn>
            </a:cxnLst>
            <a:rect l="l" t="t" r="r" b="b"/>
            <a:pathLst>
              <a:path w="809384" h="335280">
                <a:moveTo>
                  <a:pt x="809384" y="0"/>
                </a:moveTo>
                <a:cubicBezTo>
                  <a:pt x="451879" y="48260"/>
                  <a:pt x="94374" y="96520"/>
                  <a:pt x="16904" y="152400"/>
                </a:cubicBezTo>
                <a:cubicBezTo>
                  <a:pt x="-60566" y="208280"/>
                  <a:pt x="141999" y="271780"/>
                  <a:pt x="344564" y="335280"/>
                </a:cubicBezTo>
              </a:path>
            </a:pathLst>
          </a:custGeom>
          <a:noFill/>
          <a:ln w="127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atin typeface="Open Sans" panose="020B0606030504020204" pitchFamily="34" charset="0"/>
              <a:ea typeface="Open Sans" panose="020B0606030504020204" pitchFamily="34" charset="0"/>
              <a:cs typeface="Open Sans" panose="020B0606030504020204" pitchFamily="34" charset="0"/>
            </a:endParaRPr>
          </a:p>
        </p:txBody>
      </p:sp>
      <p:grpSp>
        <p:nvGrpSpPr>
          <p:cNvPr id="249" name="Group 105">
            <a:extLst>
              <a:ext uri="{FF2B5EF4-FFF2-40B4-BE49-F238E27FC236}">
                <a16:creationId xmlns:a16="http://schemas.microsoft.com/office/drawing/2014/main" id="{428ADC91-803D-44F8-BFFE-A6DEC0DD6066}"/>
              </a:ext>
            </a:extLst>
          </p:cNvPr>
          <p:cNvGrpSpPr>
            <a:grpSpLocks noChangeAspect="1"/>
          </p:cNvGrpSpPr>
          <p:nvPr/>
        </p:nvGrpSpPr>
        <p:grpSpPr bwMode="auto">
          <a:xfrm>
            <a:off x="10836894" y="5808801"/>
            <a:ext cx="604838" cy="549275"/>
            <a:chOff x="802" y="803"/>
            <a:chExt cx="381" cy="346"/>
          </a:xfrm>
          <a:solidFill>
            <a:srgbClr val="798BB3"/>
          </a:solidFill>
        </p:grpSpPr>
        <p:sp>
          <p:nvSpPr>
            <p:cNvPr id="252" name="Oval 108">
              <a:extLst>
                <a:ext uri="{FF2B5EF4-FFF2-40B4-BE49-F238E27FC236}">
                  <a16:creationId xmlns:a16="http://schemas.microsoft.com/office/drawing/2014/main" id="{817CC4D2-6176-487C-BDAA-F0CD20AD34AD}"/>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3" name="Oval 109">
              <a:extLst>
                <a:ext uri="{FF2B5EF4-FFF2-40B4-BE49-F238E27FC236}">
                  <a16:creationId xmlns:a16="http://schemas.microsoft.com/office/drawing/2014/main" id="{1E34A10F-8FC2-4D1C-9E72-7934BC9B1D55}"/>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4" name="Freeform 110">
              <a:extLst>
                <a:ext uri="{FF2B5EF4-FFF2-40B4-BE49-F238E27FC236}">
                  <a16:creationId xmlns:a16="http://schemas.microsoft.com/office/drawing/2014/main" id="{CF2B72C1-464E-49E9-8F89-0333A806F6C8}"/>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5" name="Freeform 111">
              <a:extLst>
                <a:ext uri="{FF2B5EF4-FFF2-40B4-BE49-F238E27FC236}">
                  <a16:creationId xmlns:a16="http://schemas.microsoft.com/office/drawing/2014/main" id="{A9866240-F045-419B-9E90-5F05E8A4F16D}"/>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6" name="Oval 112">
              <a:extLst>
                <a:ext uri="{FF2B5EF4-FFF2-40B4-BE49-F238E27FC236}">
                  <a16:creationId xmlns:a16="http://schemas.microsoft.com/office/drawing/2014/main" id="{18BAEC93-E344-4206-83AF-C30A4FBB1B5E}"/>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7" name="Freeform 113">
              <a:extLst>
                <a:ext uri="{FF2B5EF4-FFF2-40B4-BE49-F238E27FC236}">
                  <a16:creationId xmlns:a16="http://schemas.microsoft.com/office/drawing/2014/main" id="{1D7718C7-7142-43D2-9161-889915A25A9E}"/>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0" name="Freeform 116">
              <a:extLst>
                <a:ext uri="{FF2B5EF4-FFF2-40B4-BE49-F238E27FC236}">
                  <a16:creationId xmlns:a16="http://schemas.microsoft.com/office/drawing/2014/main" id="{5C2A827C-FD18-49CD-A2F1-2E56401E7377}"/>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69" name="Group 105">
            <a:extLst>
              <a:ext uri="{FF2B5EF4-FFF2-40B4-BE49-F238E27FC236}">
                <a16:creationId xmlns:a16="http://schemas.microsoft.com/office/drawing/2014/main" id="{2ABF3A2A-5949-4ABF-AB7B-310CCE83B80D}"/>
              </a:ext>
            </a:extLst>
          </p:cNvPr>
          <p:cNvGrpSpPr>
            <a:grpSpLocks noChangeAspect="1"/>
          </p:cNvGrpSpPr>
          <p:nvPr/>
        </p:nvGrpSpPr>
        <p:grpSpPr bwMode="auto">
          <a:xfrm>
            <a:off x="6559294" y="5581788"/>
            <a:ext cx="608013" cy="776288"/>
            <a:chOff x="800" y="803"/>
            <a:chExt cx="383" cy="489"/>
          </a:xfrm>
          <a:solidFill>
            <a:srgbClr val="798BB3"/>
          </a:solidFill>
        </p:grpSpPr>
        <p:sp>
          <p:nvSpPr>
            <p:cNvPr id="270" name="Freeform 106">
              <a:extLst>
                <a:ext uri="{FF2B5EF4-FFF2-40B4-BE49-F238E27FC236}">
                  <a16:creationId xmlns:a16="http://schemas.microsoft.com/office/drawing/2014/main" id="{4D7F05F5-0161-464A-A310-AB399EABBA15}"/>
                </a:ext>
              </a:extLst>
            </p:cNvPr>
            <p:cNvSpPr>
              <a:spLocks/>
            </p:cNvSpPr>
            <p:nvPr/>
          </p:nvSpPr>
          <p:spPr bwMode="auto">
            <a:xfrm>
              <a:off x="959" y="1206"/>
              <a:ext cx="224" cy="86"/>
            </a:xfrm>
            <a:custGeom>
              <a:avLst/>
              <a:gdLst>
                <a:gd name="T0" fmla="*/ 931 w 1864"/>
                <a:gd name="T1" fmla="*/ 224 h 712"/>
                <a:gd name="T2" fmla="*/ 0 w 1864"/>
                <a:gd name="T3" fmla="*/ 0 h 712"/>
                <a:gd name="T4" fmla="*/ 0 w 1864"/>
                <a:gd name="T5" fmla="*/ 429 h 712"/>
                <a:gd name="T6" fmla="*/ 931 w 1864"/>
                <a:gd name="T7" fmla="*/ 712 h 712"/>
                <a:gd name="T8" fmla="*/ 1864 w 1864"/>
                <a:gd name="T9" fmla="*/ 429 h 712"/>
                <a:gd name="T10" fmla="*/ 1864 w 1864"/>
                <a:gd name="T11" fmla="*/ 0 h 712"/>
                <a:gd name="T12" fmla="*/ 931 w 1864"/>
                <a:gd name="T13" fmla="*/ 224 h 712"/>
              </a:gdLst>
              <a:ahLst/>
              <a:cxnLst>
                <a:cxn ang="0">
                  <a:pos x="T0" y="T1"/>
                </a:cxn>
                <a:cxn ang="0">
                  <a:pos x="T2" y="T3"/>
                </a:cxn>
                <a:cxn ang="0">
                  <a:pos x="T4" y="T5"/>
                </a:cxn>
                <a:cxn ang="0">
                  <a:pos x="T6" y="T7"/>
                </a:cxn>
                <a:cxn ang="0">
                  <a:pos x="T8" y="T9"/>
                </a:cxn>
                <a:cxn ang="0">
                  <a:pos x="T10" y="T11"/>
                </a:cxn>
                <a:cxn ang="0">
                  <a:pos x="T12" y="T13"/>
                </a:cxn>
              </a:cxnLst>
              <a:rect l="0" t="0" r="r" b="b"/>
              <a:pathLst>
                <a:path w="1864" h="712">
                  <a:moveTo>
                    <a:pt x="931" y="224"/>
                  </a:moveTo>
                  <a:cubicBezTo>
                    <a:pt x="559" y="224"/>
                    <a:pt x="169" y="147"/>
                    <a:pt x="0" y="0"/>
                  </a:cubicBezTo>
                  <a:cubicBezTo>
                    <a:pt x="0" y="429"/>
                    <a:pt x="0" y="429"/>
                    <a:pt x="0" y="429"/>
                  </a:cubicBezTo>
                  <a:cubicBezTo>
                    <a:pt x="0" y="548"/>
                    <a:pt x="354" y="712"/>
                    <a:pt x="931" y="712"/>
                  </a:cubicBezTo>
                  <a:cubicBezTo>
                    <a:pt x="1511" y="712"/>
                    <a:pt x="1864" y="548"/>
                    <a:pt x="1864" y="429"/>
                  </a:cubicBezTo>
                  <a:cubicBezTo>
                    <a:pt x="1864" y="0"/>
                    <a:pt x="1864" y="0"/>
                    <a:pt x="1864" y="0"/>
                  </a:cubicBezTo>
                  <a:cubicBezTo>
                    <a:pt x="1696" y="147"/>
                    <a:pt x="1306" y="224"/>
                    <a:pt x="931" y="22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1" name="Freeform 107">
              <a:extLst>
                <a:ext uri="{FF2B5EF4-FFF2-40B4-BE49-F238E27FC236}">
                  <a16:creationId xmlns:a16="http://schemas.microsoft.com/office/drawing/2014/main" id="{D42FF64D-4267-48C4-B25B-6EDE29A4FF63}"/>
                </a:ext>
              </a:extLst>
            </p:cNvPr>
            <p:cNvSpPr>
              <a:spLocks/>
            </p:cNvSpPr>
            <p:nvPr/>
          </p:nvSpPr>
          <p:spPr bwMode="auto">
            <a:xfrm>
              <a:off x="959" y="1134"/>
              <a:ext cx="224" cy="87"/>
            </a:xfrm>
            <a:custGeom>
              <a:avLst/>
              <a:gdLst>
                <a:gd name="T0" fmla="*/ 931 w 1864"/>
                <a:gd name="T1" fmla="*/ 226 h 720"/>
                <a:gd name="T2" fmla="*/ 0 w 1864"/>
                <a:gd name="T3" fmla="*/ 0 h 720"/>
                <a:gd name="T4" fmla="*/ 0 w 1864"/>
                <a:gd name="T5" fmla="*/ 432 h 720"/>
                <a:gd name="T6" fmla="*/ 931 w 1864"/>
                <a:gd name="T7" fmla="*/ 720 h 720"/>
                <a:gd name="T8" fmla="*/ 1864 w 1864"/>
                <a:gd name="T9" fmla="*/ 432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2"/>
                    <a:pt x="0" y="432"/>
                    <a:pt x="0" y="432"/>
                  </a:cubicBezTo>
                  <a:cubicBezTo>
                    <a:pt x="0" y="552"/>
                    <a:pt x="354" y="720"/>
                    <a:pt x="931" y="720"/>
                  </a:cubicBezTo>
                  <a:cubicBezTo>
                    <a:pt x="1511" y="720"/>
                    <a:pt x="1864" y="552"/>
                    <a:pt x="1864" y="432"/>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2" name="Oval 108">
              <a:extLst>
                <a:ext uri="{FF2B5EF4-FFF2-40B4-BE49-F238E27FC236}">
                  <a16:creationId xmlns:a16="http://schemas.microsoft.com/office/drawing/2014/main" id="{667D11A7-DA27-432D-91E1-E98E73498600}"/>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3" name="Oval 109">
              <a:extLst>
                <a:ext uri="{FF2B5EF4-FFF2-40B4-BE49-F238E27FC236}">
                  <a16:creationId xmlns:a16="http://schemas.microsoft.com/office/drawing/2014/main" id="{155FC541-EC1A-408D-831E-E0378DD1E917}"/>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4" name="Freeform 110">
              <a:extLst>
                <a:ext uri="{FF2B5EF4-FFF2-40B4-BE49-F238E27FC236}">
                  <a16:creationId xmlns:a16="http://schemas.microsoft.com/office/drawing/2014/main" id="{18DD2C2E-75ED-4D1D-BB24-6E2CD85FBDD6}"/>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5" name="Freeform 111">
              <a:extLst>
                <a:ext uri="{FF2B5EF4-FFF2-40B4-BE49-F238E27FC236}">
                  <a16:creationId xmlns:a16="http://schemas.microsoft.com/office/drawing/2014/main" id="{C742387E-4997-4C13-8E06-0DC9BF5C2BEA}"/>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6" name="Oval 112">
              <a:extLst>
                <a:ext uri="{FF2B5EF4-FFF2-40B4-BE49-F238E27FC236}">
                  <a16:creationId xmlns:a16="http://schemas.microsoft.com/office/drawing/2014/main" id="{D6B16622-1FDF-4FF7-BA5F-90B84D33EEBC}"/>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7" name="Freeform 113">
              <a:extLst>
                <a:ext uri="{FF2B5EF4-FFF2-40B4-BE49-F238E27FC236}">
                  <a16:creationId xmlns:a16="http://schemas.microsoft.com/office/drawing/2014/main" id="{4D86F50C-21FC-4744-8777-37B293AD0506}"/>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8" name="Freeform 114">
              <a:extLst>
                <a:ext uri="{FF2B5EF4-FFF2-40B4-BE49-F238E27FC236}">
                  <a16:creationId xmlns:a16="http://schemas.microsoft.com/office/drawing/2014/main" id="{9EC87393-7AD1-46FF-828E-2B7562D34B64}"/>
                </a:ext>
              </a:extLst>
            </p:cNvPr>
            <p:cNvSpPr>
              <a:spLocks/>
            </p:cNvSpPr>
            <p:nvPr/>
          </p:nvSpPr>
          <p:spPr bwMode="auto">
            <a:xfrm>
              <a:off x="802" y="1072"/>
              <a:ext cx="157" cy="86"/>
            </a:xfrm>
            <a:custGeom>
              <a:avLst/>
              <a:gdLst>
                <a:gd name="T0" fmla="*/ 1304 w 1304"/>
                <a:gd name="T1" fmla="*/ 379 h 720"/>
                <a:gd name="T2" fmla="*/ 1300 w 1304"/>
                <a:gd name="T3" fmla="*/ 358 h 720"/>
                <a:gd name="T4" fmla="*/ 1300 w 1304"/>
                <a:gd name="T5" fmla="*/ 200 h 720"/>
                <a:gd name="T6" fmla="*/ 934 w 1304"/>
                <a:gd name="T7" fmla="*/ 226 h 720"/>
                <a:gd name="T8" fmla="*/ 0 w 1304"/>
                <a:gd name="T9" fmla="*/ 0 h 720"/>
                <a:gd name="T10" fmla="*/ 0 w 1304"/>
                <a:gd name="T11" fmla="*/ 432 h 720"/>
                <a:gd name="T12" fmla="*/ 934 w 1304"/>
                <a:gd name="T13" fmla="*/ 720 h 720"/>
                <a:gd name="T14" fmla="*/ 1304 w 1304"/>
                <a:gd name="T15" fmla="*/ 695 h 720"/>
                <a:gd name="T16" fmla="*/ 1304 w 1304"/>
                <a:gd name="T17" fmla="*/ 379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720">
                  <a:moveTo>
                    <a:pt x="1304" y="379"/>
                  </a:moveTo>
                  <a:cubicBezTo>
                    <a:pt x="1302" y="371"/>
                    <a:pt x="1300" y="365"/>
                    <a:pt x="1300" y="358"/>
                  </a:cubicBezTo>
                  <a:cubicBezTo>
                    <a:pt x="1300" y="200"/>
                    <a:pt x="1300" y="200"/>
                    <a:pt x="1300" y="200"/>
                  </a:cubicBezTo>
                  <a:cubicBezTo>
                    <a:pt x="1180" y="217"/>
                    <a:pt x="1056" y="226"/>
                    <a:pt x="934" y="226"/>
                  </a:cubicBezTo>
                  <a:cubicBezTo>
                    <a:pt x="559" y="226"/>
                    <a:pt x="169" y="148"/>
                    <a:pt x="0" y="0"/>
                  </a:cubicBezTo>
                  <a:cubicBezTo>
                    <a:pt x="0" y="432"/>
                    <a:pt x="0" y="432"/>
                    <a:pt x="0" y="432"/>
                  </a:cubicBezTo>
                  <a:cubicBezTo>
                    <a:pt x="0" y="552"/>
                    <a:pt x="354" y="720"/>
                    <a:pt x="934" y="720"/>
                  </a:cubicBezTo>
                  <a:cubicBezTo>
                    <a:pt x="1071" y="720"/>
                    <a:pt x="1195" y="710"/>
                    <a:pt x="1304" y="695"/>
                  </a:cubicBezTo>
                  <a:lnTo>
                    <a:pt x="1304" y="379"/>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9" name="Freeform 115">
              <a:extLst>
                <a:ext uri="{FF2B5EF4-FFF2-40B4-BE49-F238E27FC236}">
                  <a16:creationId xmlns:a16="http://schemas.microsoft.com/office/drawing/2014/main" id="{BFDB5B5F-DE08-4A9D-91E2-BD1906C152A9}"/>
                </a:ext>
              </a:extLst>
            </p:cNvPr>
            <p:cNvSpPr>
              <a:spLocks/>
            </p:cNvSpPr>
            <p:nvPr/>
          </p:nvSpPr>
          <p:spPr bwMode="auto">
            <a:xfrm>
              <a:off x="800" y="1143"/>
              <a:ext cx="156" cy="118"/>
            </a:xfrm>
            <a:custGeom>
              <a:avLst/>
              <a:gdLst>
                <a:gd name="T0" fmla="*/ 1296 w 1296"/>
                <a:gd name="T1" fmla="*/ 383 h 984"/>
                <a:gd name="T2" fmla="*/ 1292 w 1296"/>
                <a:gd name="T3" fmla="*/ 362 h 984"/>
                <a:gd name="T4" fmla="*/ 1292 w 1296"/>
                <a:gd name="T5" fmla="*/ 202 h 984"/>
                <a:gd name="T6" fmla="*/ 932 w 1296"/>
                <a:gd name="T7" fmla="*/ 227 h 984"/>
                <a:gd name="T8" fmla="*/ 0 w 1296"/>
                <a:gd name="T9" fmla="*/ 0 h 984"/>
                <a:gd name="T10" fmla="*/ 0 w 1296"/>
                <a:gd name="T11" fmla="*/ 434 h 984"/>
                <a:gd name="T12" fmla="*/ 932 w 1296"/>
                <a:gd name="T13" fmla="*/ 724 h 984"/>
                <a:gd name="T14" fmla="*/ 1292 w 1296"/>
                <a:gd name="T15" fmla="*/ 699 h 984"/>
                <a:gd name="T16" fmla="*/ 1292 w 1296"/>
                <a:gd name="T17" fmla="*/ 961 h 984"/>
                <a:gd name="T18" fmla="*/ 1296 w 1296"/>
                <a:gd name="T19" fmla="*/ 984 h 984"/>
                <a:gd name="T20" fmla="*/ 1296 w 1296"/>
                <a:gd name="T21" fmla="*/ 383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6" h="984">
                  <a:moveTo>
                    <a:pt x="1296" y="383"/>
                  </a:moveTo>
                  <a:cubicBezTo>
                    <a:pt x="1294" y="377"/>
                    <a:pt x="1292" y="369"/>
                    <a:pt x="1292" y="362"/>
                  </a:cubicBezTo>
                  <a:cubicBezTo>
                    <a:pt x="1292" y="202"/>
                    <a:pt x="1292" y="202"/>
                    <a:pt x="1292" y="202"/>
                  </a:cubicBezTo>
                  <a:cubicBezTo>
                    <a:pt x="1176" y="218"/>
                    <a:pt x="1054" y="227"/>
                    <a:pt x="932" y="227"/>
                  </a:cubicBezTo>
                  <a:cubicBezTo>
                    <a:pt x="559" y="227"/>
                    <a:pt x="167" y="149"/>
                    <a:pt x="0" y="0"/>
                  </a:cubicBezTo>
                  <a:cubicBezTo>
                    <a:pt x="0" y="434"/>
                    <a:pt x="0" y="434"/>
                    <a:pt x="0" y="434"/>
                  </a:cubicBezTo>
                  <a:cubicBezTo>
                    <a:pt x="0" y="555"/>
                    <a:pt x="354" y="724"/>
                    <a:pt x="932" y="724"/>
                  </a:cubicBezTo>
                  <a:cubicBezTo>
                    <a:pt x="1065" y="724"/>
                    <a:pt x="1185" y="714"/>
                    <a:pt x="1292" y="699"/>
                  </a:cubicBezTo>
                  <a:cubicBezTo>
                    <a:pt x="1292" y="961"/>
                    <a:pt x="1292" y="961"/>
                    <a:pt x="1292" y="961"/>
                  </a:cubicBezTo>
                  <a:cubicBezTo>
                    <a:pt x="1292" y="968"/>
                    <a:pt x="1294" y="976"/>
                    <a:pt x="1296" y="984"/>
                  </a:cubicBezTo>
                  <a:lnTo>
                    <a:pt x="1296" y="383"/>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80" name="Freeform 116">
              <a:extLst>
                <a:ext uri="{FF2B5EF4-FFF2-40B4-BE49-F238E27FC236}">
                  <a16:creationId xmlns:a16="http://schemas.microsoft.com/office/drawing/2014/main" id="{BFE78B35-4A7A-40D1-9678-BB04CE73D2E9}"/>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306" name="Pfeil: nach rechts 305">
            <a:extLst>
              <a:ext uri="{FF2B5EF4-FFF2-40B4-BE49-F238E27FC236}">
                <a16:creationId xmlns:a16="http://schemas.microsoft.com/office/drawing/2014/main" id="{A208FB9A-E7D5-4433-81A7-AE034E646039}"/>
              </a:ext>
            </a:extLst>
          </p:cNvPr>
          <p:cNvSpPr/>
          <p:nvPr/>
        </p:nvSpPr>
        <p:spPr bwMode="gray">
          <a:xfrm>
            <a:off x="7663664" y="5679941"/>
            <a:ext cx="2676872" cy="645046"/>
          </a:xfrm>
          <a:prstGeom prst="rightArrow">
            <a:avLst>
              <a:gd name="adj1" fmla="val 50000"/>
              <a:gd name="adj2" fmla="val 90952"/>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LOWER COSTS</a:t>
            </a:r>
          </a:p>
        </p:txBody>
      </p:sp>
      <p:cxnSp>
        <p:nvCxnSpPr>
          <p:cNvPr id="10" name="Gerader Verbinder 9">
            <a:extLst>
              <a:ext uri="{FF2B5EF4-FFF2-40B4-BE49-F238E27FC236}">
                <a16:creationId xmlns:a16="http://schemas.microsoft.com/office/drawing/2014/main" id="{FA75C18B-9E88-4750-ADB7-950102DB10E6}"/>
              </a:ext>
            </a:extLst>
          </p:cNvPr>
          <p:cNvCxnSpPr>
            <a:cxnSpLocks/>
          </p:cNvCxnSpPr>
          <p:nvPr/>
        </p:nvCxnSpPr>
        <p:spPr>
          <a:xfrm>
            <a:off x="6175375" y="5419028"/>
            <a:ext cx="5653451"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12" name="Gruppieren 11">
            <a:extLst>
              <a:ext uri="{FF2B5EF4-FFF2-40B4-BE49-F238E27FC236}">
                <a16:creationId xmlns:a16="http://schemas.microsoft.com/office/drawing/2014/main" id="{81B4455D-832E-4E4B-9AC2-F2F707CE3A51}"/>
              </a:ext>
            </a:extLst>
          </p:cNvPr>
          <p:cNvGrpSpPr/>
          <p:nvPr/>
        </p:nvGrpSpPr>
        <p:grpSpPr>
          <a:xfrm>
            <a:off x="6515120" y="4226671"/>
            <a:ext cx="4974861" cy="1010950"/>
            <a:chOff x="6515120" y="4226993"/>
            <a:chExt cx="4974861" cy="1010950"/>
          </a:xfrm>
          <a:solidFill>
            <a:srgbClr val="798BB3"/>
          </a:solidFill>
        </p:grpSpPr>
        <p:grpSp>
          <p:nvGrpSpPr>
            <p:cNvPr id="151" name="Group 60">
              <a:extLst>
                <a:ext uri="{FF2B5EF4-FFF2-40B4-BE49-F238E27FC236}">
                  <a16:creationId xmlns:a16="http://schemas.microsoft.com/office/drawing/2014/main" id="{6AEAA1A5-19B7-4652-8EEA-C1C96312764E}"/>
                </a:ext>
              </a:extLst>
            </p:cNvPr>
            <p:cNvGrpSpPr>
              <a:grpSpLocks noChangeAspect="1"/>
            </p:cNvGrpSpPr>
            <p:nvPr/>
          </p:nvGrpSpPr>
          <p:grpSpPr bwMode="auto">
            <a:xfrm>
              <a:off x="6886221" y="4226993"/>
              <a:ext cx="503322" cy="620627"/>
              <a:chOff x="804" y="804"/>
              <a:chExt cx="369" cy="455"/>
            </a:xfrm>
            <a:grpFill/>
          </p:grpSpPr>
          <p:sp>
            <p:nvSpPr>
              <p:cNvPr id="153" name="Freeform 61">
                <a:extLst>
                  <a:ext uri="{FF2B5EF4-FFF2-40B4-BE49-F238E27FC236}">
                    <a16:creationId xmlns:a16="http://schemas.microsoft.com/office/drawing/2014/main" id="{4B2FB42C-F2E9-43BD-85D8-E37AB7558779}"/>
                  </a:ext>
                </a:extLst>
              </p:cNvPr>
              <p:cNvSpPr>
                <a:spLocks noEditPoints="1"/>
              </p:cNvSpPr>
              <p:nvPr/>
            </p:nvSpPr>
            <p:spPr bwMode="auto">
              <a:xfrm>
                <a:off x="819" y="899"/>
                <a:ext cx="107" cy="102"/>
              </a:xfrm>
              <a:custGeom>
                <a:avLst/>
                <a:gdLst>
                  <a:gd name="T0" fmla="*/ 319 w 448"/>
                  <a:gd name="T1" fmla="*/ 389 h 424"/>
                  <a:gd name="T2" fmla="*/ 315 w 448"/>
                  <a:gd name="T3" fmla="*/ 345 h 424"/>
                  <a:gd name="T4" fmla="*/ 335 w 448"/>
                  <a:gd name="T5" fmla="*/ 332 h 424"/>
                  <a:gd name="T6" fmla="*/ 369 w 448"/>
                  <a:gd name="T7" fmla="*/ 351 h 424"/>
                  <a:gd name="T8" fmla="*/ 406 w 448"/>
                  <a:gd name="T9" fmla="*/ 341 h 424"/>
                  <a:gd name="T10" fmla="*/ 448 w 448"/>
                  <a:gd name="T11" fmla="*/ 268 h 424"/>
                  <a:gd name="T12" fmla="*/ 439 w 448"/>
                  <a:gd name="T13" fmla="*/ 230 h 424"/>
                  <a:gd name="T14" fmla="*/ 396 w 448"/>
                  <a:gd name="T15" fmla="*/ 205 h 424"/>
                  <a:gd name="T16" fmla="*/ 393 w 448"/>
                  <a:gd name="T17" fmla="*/ 181 h 424"/>
                  <a:gd name="T18" fmla="*/ 427 w 448"/>
                  <a:gd name="T19" fmla="*/ 152 h 424"/>
                  <a:gd name="T20" fmla="*/ 427 w 448"/>
                  <a:gd name="T21" fmla="*/ 113 h 424"/>
                  <a:gd name="T22" fmla="*/ 371 w 448"/>
                  <a:gd name="T23" fmla="*/ 49 h 424"/>
                  <a:gd name="T24" fmla="*/ 333 w 448"/>
                  <a:gd name="T25" fmla="*/ 49 h 424"/>
                  <a:gd name="T26" fmla="*/ 305 w 448"/>
                  <a:gd name="T27" fmla="*/ 73 h 424"/>
                  <a:gd name="T28" fmla="*/ 273 w 448"/>
                  <a:gd name="T29" fmla="*/ 61 h 424"/>
                  <a:gd name="T30" fmla="*/ 271 w 448"/>
                  <a:gd name="T31" fmla="*/ 28 h 424"/>
                  <a:gd name="T32" fmla="*/ 243 w 448"/>
                  <a:gd name="T33" fmla="*/ 0 h 424"/>
                  <a:gd name="T34" fmla="*/ 158 w 448"/>
                  <a:gd name="T35" fmla="*/ 7 h 424"/>
                  <a:gd name="T36" fmla="*/ 131 w 448"/>
                  <a:gd name="T37" fmla="*/ 35 h 424"/>
                  <a:gd name="T38" fmla="*/ 134 w 448"/>
                  <a:gd name="T39" fmla="*/ 78 h 424"/>
                  <a:gd name="T40" fmla="*/ 111 w 448"/>
                  <a:gd name="T41" fmla="*/ 94 h 424"/>
                  <a:gd name="T42" fmla="*/ 75 w 448"/>
                  <a:gd name="T43" fmla="*/ 78 h 424"/>
                  <a:gd name="T44" fmla="*/ 37 w 448"/>
                  <a:gd name="T45" fmla="*/ 88 h 424"/>
                  <a:gd name="T46" fmla="*/ 2 w 448"/>
                  <a:gd name="T47" fmla="*/ 165 h 424"/>
                  <a:gd name="T48" fmla="*/ 0 w 448"/>
                  <a:gd name="T49" fmla="*/ 170 h 424"/>
                  <a:gd name="T50" fmla="*/ 12 w 448"/>
                  <a:gd name="T51" fmla="*/ 202 h 424"/>
                  <a:gd name="T52" fmla="*/ 54 w 448"/>
                  <a:gd name="T53" fmla="*/ 221 h 424"/>
                  <a:gd name="T54" fmla="*/ 58 w 448"/>
                  <a:gd name="T55" fmla="*/ 248 h 424"/>
                  <a:gd name="T56" fmla="*/ 26 w 448"/>
                  <a:gd name="T57" fmla="*/ 275 h 424"/>
                  <a:gd name="T58" fmla="*/ 26 w 448"/>
                  <a:gd name="T59" fmla="*/ 314 h 424"/>
                  <a:gd name="T60" fmla="*/ 81 w 448"/>
                  <a:gd name="T61" fmla="*/ 379 h 424"/>
                  <a:gd name="T62" fmla="*/ 115 w 448"/>
                  <a:gd name="T63" fmla="*/ 381 h 424"/>
                  <a:gd name="T64" fmla="*/ 120 w 448"/>
                  <a:gd name="T65" fmla="*/ 379 h 424"/>
                  <a:gd name="T66" fmla="*/ 150 w 448"/>
                  <a:gd name="T67" fmla="*/ 353 h 424"/>
                  <a:gd name="T68" fmla="*/ 177 w 448"/>
                  <a:gd name="T69" fmla="*/ 363 h 424"/>
                  <a:gd name="T70" fmla="*/ 180 w 448"/>
                  <a:gd name="T71" fmla="*/ 397 h 424"/>
                  <a:gd name="T72" fmla="*/ 207 w 448"/>
                  <a:gd name="T73" fmla="*/ 424 h 424"/>
                  <a:gd name="T74" fmla="*/ 292 w 448"/>
                  <a:gd name="T75" fmla="*/ 417 h 424"/>
                  <a:gd name="T76" fmla="*/ 319 w 448"/>
                  <a:gd name="T77" fmla="*/ 389 h 424"/>
                  <a:gd name="T78" fmla="*/ 220 w 448"/>
                  <a:gd name="T79" fmla="*/ 298 h 424"/>
                  <a:gd name="T80" fmla="*/ 134 w 448"/>
                  <a:gd name="T81" fmla="*/ 212 h 424"/>
                  <a:gd name="T82" fmla="*/ 220 w 448"/>
                  <a:gd name="T83" fmla="*/ 127 h 424"/>
                  <a:gd name="T84" fmla="*/ 305 w 448"/>
                  <a:gd name="T85" fmla="*/ 212 h 424"/>
                  <a:gd name="T86" fmla="*/ 220 w 448"/>
                  <a:gd name="T87" fmla="*/ 298 h 424"/>
                  <a:gd name="T88" fmla="*/ 220 w 448"/>
                  <a:gd name="T89" fmla="*/ 298 h 424"/>
                  <a:gd name="T90" fmla="*/ 220 w 448"/>
                  <a:gd name="T91" fmla="*/ 298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8" h="424">
                    <a:moveTo>
                      <a:pt x="319" y="389"/>
                    </a:moveTo>
                    <a:cubicBezTo>
                      <a:pt x="319" y="389"/>
                      <a:pt x="317" y="360"/>
                      <a:pt x="315" y="345"/>
                    </a:cubicBezTo>
                    <a:cubicBezTo>
                      <a:pt x="322" y="341"/>
                      <a:pt x="329" y="336"/>
                      <a:pt x="335" y="332"/>
                    </a:cubicBezTo>
                    <a:cubicBezTo>
                      <a:pt x="346" y="338"/>
                      <a:pt x="369" y="351"/>
                      <a:pt x="369" y="351"/>
                    </a:cubicBezTo>
                    <a:cubicBezTo>
                      <a:pt x="406" y="341"/>
                      <a:pt x="406" y="341"/>
                      <a:pt x="406" y="341"/>
                    </a:cubicBezTo>
                    <a:cubicBezTo>
                      <a:pt x="448" y="268"/>
                      <a:pt x="448" y="268"/>
                      <a:pt x="448" y="268"/>
                    </a:cubicBezTo>
                    <a:cubicBezTo>
                      <a:pt x="439" y="230"/>
                      <a:pt x="439" y="230"/>
                      <a:pt x="439" y="230"/>
                    </a:cubicBezTo>
                    <a:cubicBezTo>
                      <a:pt x="439" y="230"/>
                      <a:pt x="410" y="214"/>
                      <a:pt x="396" y="205"/>
                    </a:cubicBezTo>
                    <a:cubicBezTo>
                      <a:pt x="396" y="197"/>
                      <a:pt x="395" y="189"/>
                      <a:pt x="393" y="181"/>
                    </a:cubicBezTo>
                    <a:cubicBezTo>
                      <a:pt x="404" y="171"/>
                      <a:pt x="427" y="152"/>
                      <a:pt x="427" y="152"/>
                    </a:cubicBezTo>
                    <a:cubicBezTo>
                      <a:pt x="427" y="113"/>
                      <a:pt x="427" y="113"/>
                      <a:pt x="427" y="113"/>
                    </a:cubicBezTo>
                    <a:cubicBezTo>
                      <a:pt x="371" y="49"/>
                      <a:pt x="371" y="49"/>
                      <a:pt x="371" y="49"/>
                    </a:cubicBezTo>
                    <a:cubicBezTo>
                      <a:pt x="333" y="49"/>
                      <a:pt x="333" y="49"/>
                      <a:pt x="333" y="49"/>
                    </a:cubicBezTo>
                    <a:cubicBezTo>
                      <a:pt x="333" y="49"/>
                      <a:pt x="314" y="65"/>
                      <a:pt x="305" y="73"/>
                    </a:cubicBezTo>
                    <a:cubicBezTo>
                      <a:pt x="295" y="68"/>
                      <a:pt x="284" y="64"/>
                      <a:pt x="273" y="61"/>
                    </a:cubicBezTo>
                    <a:cubicBezTo>
                      <a:pt x="272" y="50"/>
                      <a:pt x="271" y="28"/>
                      <a:pt x="271" y="28"/>
                    </a:cubicBezTo>
                    <a:cubicBezTo>
                      <a:pt x="243" y="0"/>
                      <a:pt x="243" y="0"/>
                      <a:pt x="243" y="0"/>
                    </a:cubicBezTo>
                    <a:cubicBezTo>
                      <a:pt x="158" y="7"/>
                      <a:pt x="158" y="7"/>
                      <a:pt x="158" y="7"/>
                    </a:cubicBezTo>
                    <a:cubicBezTo>
                      <a:pt x="131" y="35"/>
                      <a:pt x="131" y="35"/>
                      <a:pt x="131" y="35"/>
                    </a:cubicBezTo>
                    <a:cubicBezTo>
                      <a:pt x="131" y="35"/>
                      <a:pt x="133" y="64"/>
                      <a:pt x="134" y="78"/>
                    </a:cubicBezTo>
                    <a:cubicBezTo>
                      <a:pt x="126" y="83"/>
                      <a:pt x="118" y="88"/>
                      <a:pt x="111" y="94"/>
                    </a:cubicBezTo>
                    <a:cubicBezTo>
                      <a:pt x="99" y="88"/>
                      <a:pt x="75" y="78"/>
                      <a:pt x="75" y="78"/>
                    </a:cubicBezTo>
                    <a:cubicBezTo>
                      <a:pt x="37" y="88"/>
                      <a:pt x="37" y="88"/>
                      <a:pt x="37" y="88"/>
                    </a:cubicBezTo>
                    <a:cubicBezTo>
                      <a:pt x="2" y="165"/>
                      <a:pt x="2" y="165"/>
                      <a:pt x="2" y="165"/>
                    </a:cubicBezTo>
                    <a:cubicBezTo>
                      <a:pt x="0" y="170"/>
                      <a:pt x="0" y="170"/>
                      <a:pt x="0" y="170"/>
                    </a:cubicBezTo>
                    <a:cubicBezTo>
                      <a:pt x="12" y="202"/>
                      <a:pt x="12" y="202"/>
                      <a:pt x="12" y="202"/>
                    </a:cubicBezTo>
                    <a:cubicBezTo>
                      <a:pt x="12" y="202"/>
                      <a:pt x="40" y="215"/>
                      <a:pt x="54" y="221"/>
                    </a:cubicBezTo>
                    <a:cubicBezTo>
                      <a:pt x="54" y="230"/>
                      <a:pt x="55" y="239"/>
                      <a:pt x="58" y="248"/>
                    </a:cubicBezTo>
                    <a:cubicBezTo>
                      <a:pt x="47" y="257"/>
                      <a:pt x="26" y="275"/>
                      <a:pt x="26" y="275"/>
                    </a:cubicBezTo>
                    <a:cubicBezTo>
                      <a:pt x="26" y="314"/>
                      <a:pt x="26" y="314"/>
                      <a:pt x="26" y="314"/>
                    </a:cubicBezTo>
                    <a:cubicBezTo>
                      <a:pt x="81" y="379"/>
                      <a:pt x="81" y="379"/>
                      <a:pt x="81" y="379"/>
                    </a:cubicBezTo>
                    <a:cubicBezTo>
                      <a:pt x="81" y="379"/>
                      <a:pt x="113" y="382"/>
                      <a:pt x="115" y="381"/>
                    </a:cubicBezTo>
                    <a:cubicBezTo>
                      <a:pt x="117" y="380"/>
                      <a:pt x="120" y="379"/>
                      <a:pt x="120" y="379"/>
                    </a:cubicBezTo>
                    <a:cubicBezTo>
                      <a:pt x="120" y="379"/>
                      <a:pt x="140" y="361"/>
                      <a:pt x="150" y="353"/>
                    </a:cubicBezTo>
                    <a:cubicBezTo>
                      <a:pt x="158" y="357"/>
                      <a:pt x="168" y="360"/>
                      <a:pt x="177" y="363"/>
                    </a:cubicBezTo>
                    <a:cubicBezTo>
                      <a:pt x="177" y="374"/>
                      <a:pt x="180" y="397"/>
                      <a:pt x="180" y="397"/>
                    </a:cubicBezTo>
                    <a:cubicBezTo>
                      <a:pt x="207" y="424"/>
                      <a:pt x="207" y="424"/>
                      <a:pt x="207" y="424"/>
                    </a:cubicBezTo>
                    <a:cubicBezTo>
                      <a:pt x="292" y="417"/>
                      <a:pt x="292" y="417"/>
                      <a:pt x="292" y="417"/>
                    </a:cubicBezTo>
                    <a:lnTo>
                      <a:pt x="319" y="389"/>
                    </a:lnTo>
                    <a:close/>
                    <a:moveTo>
                      <a:pt x="220" y="298"/>
                    </a:moveTo>
                    <a:cubicBezTo>
                      <a:pt x="173" y="298"/>
                      <a:pt x="134" y="260"/>
                      <a:pt x="134" y="212"/>
                    </a:cubicBezTo>
                    <a:cubicBezTo>
                      <a:pt x="134" y="165"/>
                      <a:pt x="173" y="127"/>
                      <a:pt x="220" y="127"/>
                    </a:cubicBezTo>
                    <a:cubicBezTo>
                      <a:pt x="267" y="127"/>
                      <a:pt x="305" y="165"/>
                      <a:pt x="305" y="212"/>
                    </a:cubicBezTo>
                    <a:cubicBezTo>
                      <a:pt x="305" y="260"/>
                      <a:pt x="267" y="298"/>
                      <a:pt x="220" y="298"/>
                    </a:cubicBezTo>
                    <a:close/>
                    <a:moveTo>
                      <a:pt x="220" y="298"/>
                    </a:moveTo>
                    <a:cubicBezTo>
                      <a:pt x="220" y="298"/>
                      <a:pt x="220" y="298"/>
                      <a:pt x="220" y="29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4" name="Freeform 62">
                <a:extLst>
                  <a:ext uri="{FF2B5EF4-FFF2-40B4-BE49-F238E27FC236}">
                    <a16:creationId xmlns:a16="http://schemas.microsoft.com/office/drawing/2014/main" id="{889290CD-13E4-4210-9EE2-0EC64F5649F3}"/>
                  </a:ext>
                </a:extLst>
              </p:cNvPr>
              <p:cNvSpPr>
                <a:spLocks noEditPoints="1"/>
              </p:cNvSpPr>
              <p:nvPr/>
            </p:nvSpPr>
            <p:spPr bwMode="auto">
              <a:xfrm>
                <a:off x="893" y="990"/>
                <a:ext cx="82" cy="77"/>
              </a:xfrm>
              <a:custGeom>
                <a:avLst/>
                <a:gdLst>
                  <a:gd name="T0" fmla="*/ 242 w 340"/>
                  <a:gd name="T1" fmla="*/ 294 h 320"/>
                  <a:gd name="T2" fmla="*/ 239 w 340"/>
                  <a:gd name="T3" fmla="*/ 260 h 320"/>
                  <a:gd name="T4" fmla="*/ 254 w 340"/>
                  <a:gd name="T5" fmla="*/ 251 h 320"/>
                  <a:gd name="T6" fmla="*/ 279 w 340"/>
                  <a:gd name="T7" fmla="*/ 265 h 320"/>
                  <a:gd name="T8" fmla="*/ 308 w 340"/>
                  <a:gd name="T9" fmla="*/ 258 h 320"/>
                  <a:gd name="T10" fmla="*/ 340 w 340"/>
                  <a:gd name="T11" fmla="*/ 202 h 320"/>
                  <a:gd name="T12" fmla="*/ 333 w 340"/>
                  <a:gd name="T13" fmla="*/ 173 h 320"/>
                  <a:gd name="T14" fmla="*/ 300 w 340"/>
                  <a:gd name="T15" fmla="*/ 155 h 320"/>
                  <a:gd name="T16" fmla="*/ 298 w 340"/>
                  <a:gd name="T17" fmla="*/ 137 h 320"/>
                  <a:gd name="T18" fmla="*/ 324 w 340"/>
                  <a:gd name="T19" fmla="*/ 115 h 320"/>
                  <a:gd name="T20" fmla="*/ 324 w 340"/>
                  <a:gd name="T21" fmla="*/ 86 h 320"/>
                  <a:gd name="T22" fmla="*/ 282 w 340"/>
                  <a:gd name="T23" fmla="*/ 37 h 320"/>
                  <a:gd name="T24" fmla="*/ 253 w 340"/>
                  <a:gd name="T25" fmla="*/ 37 h 320"/>
                  <a:gd name="T26" fmla="*/ 232 w 340"/>
                  <a:gd name="T27" fmla="*/ 55 h 320"/>
                  <a:gd name="T28" fmla="*/ 207 w 340"/>
                  <a:gd name="T29" fmla="*/ 46 h 320"/>
                  <a:gd name="T30" fmla="*/ 206 w 340"/>
                  <a:gd name="T31" fmla="*/ 21 h 320"/>
                  <a:gd name="T32" fmla="*/ 185 w 340"/>
                  <a:gd name="T33" fmla="*/ 0 h 320"/>
                  <a:gd name="T34" fmla="*/ 120 w 340"/>
                  <a:gd name="T35" fmla="*/ 5 h 320"/>
                  <a:gd name="T36" fmla="*/ 99 w 340"/>
                  <a:gd name="T37" fmla="*/ 26 h 320"/>
                  <a:gd name="T38" fmla="*/ 102 w 340"/>
                  <a:gd name="T39" fmla="*/ 59 h 320"/>
                  <a:gd name="T40" fmla="*/ 84 w 340"/>
                  <a:gd name="T41" fmla="*/ 71 h 320"/>
                  <a:gd name="T42" fmla="*/ 57 w 340"/>
                  <a:gd name="T43" fmla="*/ 58 h 320"/>
                  <a:gd name="T44" fmla="*/ 28 w 340"/>
                  <a:gd name="T45" fmla="*/ 66 h 320"/>
                  <a:gd name="T46" fmla="*/ 1 w 340"/>
                  <a:gd name="T47" fmla="*/ 124 h 320"/>
                  <a:gd name="T48" fmla="*/ 0 w 340"/>
                  <a:gd name="T49" fmla="*/ 129 h 320"/>
                  <a:gd name="T50" fmla="*/ 9 w 340"/>
                  <a:gd name="T51" fmla="*/ 153 h 320"/>
                  <a:gd name="T52" fmla="*/ 41 w 340"/>
                  <a:gd name="T53" fmla="*/ 167 h 320"/>
                  <a:gd name="T54" fmla="*/ 44 w 340"/>
                  <a:gd name="T55" fmla="*/ 187 h 320"/>
                  <a:gd name="T56" fmla="*/ 20 w 340"/>
                  <a:gd name="T57" fmla="*/ 208 h 320"/>
                  <a:gd name="T58" fmla="*/ 20 w 340"/>
                  <a:gd name="T59" fmla="*/ 237 h 320"/>
                  <a:gd name="T60" fmla="*/ 62 w 340"/>
                  <a:gd name="T61" fmla="*/ 286 h 320"/>
                  <a:gd name="T62" fmla="*/ 87 w 340"/>
                  <a:gd name="T63" fmla="*/ 288 h 320"/>
                  <a:gd name="T64" fmla="*/ 91 w 340"/>
                  <a:gd name="T65" fmla="*/ 286 h 320"/>
                  <a:gd name="T66" fmla="*/ 114 w 340"/>
                  <a:gd name="T67" fmla="*/ 267 h 320"/>
                  <a:gd name="T68" fmla="*/ 134 w 340"/>
                  <a:gd name="T69" fmla="*/ 274 h 320"/>
                  <a:gd name="T70" fmla="*/ 136 w 340"/>
                  <a:gd name="T71" fmla="*/ 300 h 320"/>
                  <a:gd name="T72" fmla="*/ 157 w 340"/>
                  <a:gd name="T73" fmla="*/ 320 h 320"/>
                  <a:gd name="T74" fmla="*/ 222 w 340"/>
                  <a:gd name="T75" fmla="*/ 315 h 320"/>
                  <a:gd name="T76" fmla="*/ 242 w 340"/>
                  <a:gd name="T77" fmla="*/ 294 h 320"/>
                  <a:gd name="T78" fmla="*/ 167 w 340"/>
                  <a:gd name="T79" fmla="*/ 225 h 320"/>
                  <a:gd name="T80" fmla="*/ 102 w 340"/>
                  <a:gd name="T81" fmla="*/ 160 h 320"/>
                  <a:gd name="T82" fmla="*/ 167 w 340"/>
                  <a:gd name="T83" fmla="*/ 96 h 320"/>
                  <a:gd name="T84" fmla="*/ 232 w 340"/>
                  <a:gd name="T85" fmla="*/ 160 h 320"/>
                  <a:gd name="T86" fmla="*/ 167 w 340"/>
                  <a:gd name="T87" fmla="*/ 225 h 320"/>
                  <a:gd name="T88" fmla="*/ 167 w 340"/>
                  <a:gd name="T89" fmla="*/ 225 h 320"/>
                  <a:gd name="T90" fmla="*/ 167 w 340"/>
                  <a:gd name="T91" fmla="*/ 22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320">
                    <a:moveTo>
                      <a:pt x="242" y="294"/>
                    </a:moveTo>
                    <a:cubicBezTo>
                      <a:pt x="242" y="294"/>
                      <a:pt x="240" y="272"/>
                      <a:pt x="239" y="260"/>
                    </a:cubicBezTo>
                    <a:cubicBezTo>
                      <a:pt x="245" y="258"/>
                      <a:pt x="250" y="254"/>
                      <a:pt x="254" y="251"/>
                    </a:cubicBezTo>
                    <a:cubicBezTo>
                      <a:pt x="263" y="255"/>
                      <a:pt x="279" y="265"/>
                      <a:pt x="279" y="265"/>
                    </a:cubicBezTo>
                    <a:cubicBezTo>
                      <a:pt x="308" y="258"/>
                      <a:pt x="308" y="258"/>
                      <a:pt x="308" y="258"/>
                    </a:cubicBezTo>
                    <a:cubicBezTo>
                      <a:pt x="340" y="202"/>
                      <a:pt x="340" y="202"/>
                      <a:pt x="340" y="202"/>
                    </a:cubicBezTo>
                    <a:cubicBezTo>
                      <a:pt x="333" y="173"/>
                      <a:pt x="333" y="173"/>
                      <a:pt x="333" y="173"/>
                    </a:cubicBezTo>
                    <a:cubicBezTo>
                      <a:pt x="333" y="173"/>
                      <a:pt x="311" y="161"/>
                      <a:pt x="300" y="155"/>
                    </a:cubicBezTo>
                    <a:cubicBezTo>
                      <a:pt x="300" y="149"/>
                      <a:pt x="300" y="143"/>
                      <a:pt x="298" y="137"/>
                    </a:cubicBezTo>
                    <a:cubicBezTo>
                      <a:pt x="307" y="129"/>
                      <a:pt x="324" y="115"/>
                      <a:pt x="324" y="115"/>
                    </a:cubicBezTo>
                    <a:cubicBezTo>
                      <a:pt x="324" y="86"/>
                      <a:pt x="324" y="86"/>
                      <a:pt x="324" y="86"/>
                    </a:cubicBezTo>
                    <a:cubicBezTo>
                      <a:pt x="282" y="37"/>
                      <a:pt x="282" y="37"/>
                      <a:pt x="282" y="37"/>
                    </a:cubicBezTo>
                    <a:cubicBezTo>
                      <a:pt x="253" y="37"/>
                      <a:pt x="253" y="37"/>
                      <a:pt x="253" y="37"/>
                    </a:cubicBezTo>
                    <a:cubicBezTo>
                      <a:pt x="253" y="37"/>
                      <a:pt x="238" y="49"/>
                      <a:pt x="232" y="55"/>
                    </a:cubicBezTo>
                    <a:cubicBezTo>
                      <a:pt x="224" y="51"/>
                      <a:pt x="216" y="48"/>
                      <a:pt x="207" y="46"/>
                    </a:cubicBezTo>
                    <a:cubicBezTo>
                      <a:pt x="206" y="38"/>
                      <a:pt x="206" y="21"/>
                      <a:pt x="206" y="21"/>
                    </a:cubicBezTo>
                    <a:cubicBezTo>
                      <a:pt x="185" y="0"/>
                      <a:pt x="185" y="0"/>
                      <a:pt x="185" y="0"/>
                    </a:cubicBezTo>
                    <a:cubicBezTo>
                      <a:pt x="120" y="5"/>
                      <a:pt x="120" y="5"/>
                      <a:pt x="120" y="5"/>
                    </a:cubicBezTo>
                    <a:cubicBezTo>
                      <a:pt x="99" y="26"/>
                      <a:pt x="99" y="26"/>
                      <a:pt x="99" y="26"/>
                    </a:cubicBezTo>
                    <a:cubicBezTo>
                      <a:pt x="99" y="26"/>
                      <a:pt x="101" y="48"/>
                      <a:pt x="102" y="59"/>
                    </a:cubicBezTo>
                    <a:cubicBezTo>
                      <a:pt x="96" y="62"/>
                      <a:pt x="90" y="67"/>
                      <a:pt x="84" y="71"/>
                    </a:cubicBezTo>
                    <a:cubicBezTo>
                      <a:pt x="75" y="67"/>
                      <a:pt x="57" y="58"/>
                      <a:pt x="57" y="58"/>
                    </a:cubicBezTo>
                    <a:cubicBezTo>
                      <a:pt x="28" y="66"/>
                      <a:pt x="28" y="66"/>
                      <a:pt x="28" y="66"/>
                    </a:cubicBezTo>
                    <a:cubicBezTo>
                      <a:pt x="1" y="124"/>
                      <a:pt x="1" y="124"/>
                      <a:pt x="1" y="124"/>
                    </a:cubicBezTo>
                    <a:cubicBezTo>
                      <a:pt x="0" y="129"/>
                      <a:pt x="0" y="129"/>
                      <a:pt x="0" y="129"/>
                    </a:cubicBezTo>
                    <a:cubicBezTo>
                      <a:pt x="9" y="153"/>
                      <a:pt x="9" y="153"/>
                      <a:pt x="9" y="153"/>
                    </a:cubicBezTo>
                    <a:cubicBezTo>
                      <a:pt x="9" y="153"/>
                      <a:pt x="30" y="163"/>
                      <a:pt x="41" y="167"/>
                    </a:cubicBezTo>
                    <a:cubicBezTo>
                      <a:pt x="41" y="174"/>
                      <a:pt x="42" y="181"/>
                      <a:pt x="44" y="187"/>
                    </a:cubicBezTo>
                    <a:cubicBezTo>
                      <a:pt x="36" y="194"/>
                      <a:pt x="20" y="208"/>
                      <a:pt x="20" y="208"/>
                    </a:cubicBezTo>
                    <a:cubicBezTo>
                      <a:pt x="20" y="237"/>
                      <a:pt x="20" y="237"/>
                      <a:pt x="20" y="237"/>
                    </a:cubicBezTo>
                    <a:cubicBezTo>
                      <a:pt x="62" y="286"/>
                      <a:pt x="62" y="286"/>
                      <a:pt x="62" y="286"/>
                    </a:cubicBezTo>
                    <a:cubicBezTo>
                      <a:pt x="62" y="286"/>
                      <a:pt x="86" y="289"/>
                      <a:pt x="87" y="288"/>
                    </a:cubicBezTo>
                    <a:cubicBezTo>
                      <a:pt x="88" y="287"/>
                      <a:pt x="91" y="286"/>
                      <a:pt x="91" y="286"/>
                    </a:cubicBezTo>
                    <a:cubicBezTo>
                      <a:pt x="91" y="286"/>
                      <a:pt x="106" y="273"/>
                      <a:pt x="114" y="267"/>
                    </a:cubicBezTo>
                    <a:cubicBezTo>
                      <a:pt x="120" y="269"/>
                      <a:pt x="127" y="272"/>
                      <a:pt x="134" y="274"/>
                    </a:cubicBezTo>
                    <a:cubicBezTo>
                      <a:pt x="135" y="282"/>
                      <a:pt x="136" y="300"/>
                      <a:pt x="136" y="300"/>
                    </a:cubicBezTo>
                    <a:cubicBezTo>
                      <a:pt x="157" y="320"/>
                      <a:pt x="157" y="320"/>
                      <a:pt x="157" y="320"/>
                    </a:cubicBezTo>
                    <a:cubicBezTo>
                      <a:pt x="222" y="315"/>
                      <a:pt x="222" y="315"/>
                      <a:pt x="222" y="315"/>
                    </a:cubicBezTo>
                    <a:lnTo>
                      <a:pt x="242" y="294"/>
                    </a:lnTo>
                    <a:close/>
                    <a:moveTo>
                      <a:pt x="167" y="225"/>
                    </a:moveTo>
                    <a:cubicBezTo>
                      <a:pt x="131" y="225"/>
                      <a:pt x="102" y="196"/>
                      <a:pt x="102" y="160"/>
                    </a:cubicBezTo>
                    <a:cubicBezTo>
                      <a:pt x="102" y="124"/>
                      <a:pt x="131" y="96"/>
                      <a:pt x="167" y="96"/>
                    </a:cubicBezTo>
                    <a:cubicBezTo>
                      <a:pt x="203" y="96"/>
                      <a:pt x="232" y="124"/>
                      <a:pt x="232" y="160"/>
                    </a:cubicBezTo>
                    <a:cubicBezTo>
                      <a:pt x="232" y="196"/>
                      <a:pt x="203" y="225"/>
                      <a:pt x="167" y="225"/>
                    </a:cubicBezTo>
                    <a:close/>
                    <a:moveTo>
                      <a:pt x="167" y="225"/>
                    </a:moveTo>
                    <a:cubicBezTo>
                      <a:pt x="167" y="225"/>
                      <a:pt x="167" y="225"/>
                      <a:pt x="167" y="2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5" name="Freeform 63">
                <a:extLst>
                  <a:ext uri="{FF2B5EF4-FFF2-40B4-BE49-F238E27FC236}">
                    <a16:creationId xmlns:a16="http://schemas.microsoft.com/office/drawing/2014/main" id="{47AB7992-507E-4016-B03D-143B6F9E2442}"/>
                  </a:ext>
                </a:extLst>
              </p:cNvPr>
              <p:cNvSpPr>
                <a:spLocks noEditPoints="1"/>
              </p:cNvSpPr>
              <p:nvPr/>
            </p:nvSpPr>
            <p:spPr bwMode="auto">
              <a:xfrm>
                <a:off x="881" y="866"/>
                <a:ext cx="228" cy="26"/>
              </a:xfrm>
              <a:custGeom>
                <a:avLst/>
                <a:gdLst>
                  <a:gd name="T0" fmla="*/ 884 w 952"/>
                  <a:gd name="T1" fmla="*/ 0 h 108"/>
                  <a:gd name="T2" fmla="*/ 69 w 952"/>
                  <a:gd name="T3" fmla="*/ 0 h 108"/>
                  <a:gd name="T4" fmla="*/ 69 w 952"/>
                  <a:gd name="T5" fmla="*/ 108 h 108"/>
                  <a:gd name="T6" fmla="*/ 884 w 952"/>
                  <a:gd name="T7" fmla="*/ 108 h 108"/>
                  <a:gd name="T8" fmla="*/ 884 w 952"/>
                  <a:gd name="T9" fmla="*/ 0 h 108"/>
                  <a:gd name="T10" fmla="*/ 884 w 952"/>
                  <a:gd name="T11" fmla="*/ 0 h 108"/>
                  <a:gd name="T12" fmla="*/ 884 w 952"/>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952" h="108">
                    <a:moveTo>
                      <a:pt x="884" y="0"/>
                    </a:moveTo>
                    <a:cubicBezTo>
                      <a:pt x="69" y="0"/>
                      <a:pt x="69" y="0"/>
                      <a:pt x="69" y="0"/>
                    </a:cubicBezTo>
                    <a:cubicBezTo>
                      <a:pt x="0" y="0"/>
                      <a:pt x="0" y="108"/>
                      <a:pt x="69" y="108"/>
                    </a:cubicBezTo>
                    <a:cubicBezTo>
                      <a:pt x="884" y="108"/>
                      <a:pt x="884" y="108"/>
                      <a:pt x="884" y="108"/>
                    </a:cubicBezTo>
                    <a:cubicBezTo>
                      <a:pt x="952" y="108"/>
                      <a:pt x="952" y="0"/>
                      <a:pt x="884" y="0"/>
                    </a:cubicBezTo>
                    <a:close/>
                    <a:moveTo>
                      <a:pt x="884" y="0"/>
                    </a:moveTo>
                    <a:cubicBezTo>
                      <a:pt x="884" y="0"/>
                      <a:pt x="884" y="0"/>
                      <a:pt x="884"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6" name="Freeform 64">
                <a:extLst>
                  <a:ext uri="{FF2B5EF4-FFF2-40B4-BE49-F238E27FC236}">
                    <a16:creationId xmlns:a16="http://schemas.microsoft.com/office/drawing/2014/main" id="{F4D2D627-4563-4C2B-94FC-7BECD7F41E7E}"/>
                  </a:ext>
                </a:extLst>
              </p:cNvPr>
              <p:cNvSpPr>
                <a:spLocks noEditPoints="1"/>
              </p:cNvSpPr>
              <p:nvPr/>
            </p:nvSpPr>
            <p:spPr bwMode="auto">
              <a:xfrm>
                <a:off x="983" y="926"/>
                <a:ext cx="126" cy="26"/>
              </a:xfrm>
              <a:custGeom>
                <a:avLst/>
                <a:gdLst>
                  <a:gd name="T0" fmla="*/ 460 w 528"/>
                  <a:gd name="T1" fmla="*/ 0 h 108"/>
                  <a:gd name="T2" fmla="*/ 69 w 528"/>
                  <a:gd name="T3" fmla="*/ 0 h 108"/>
                  <a:gd name="T4" fmla="*/ 69 w 528"/>
                  <a:gd name="T5" fmla="*/ 108 h 108"/>
                  <a:gd name="T6" fmla="*/ 460 w 528"/>
                  <a:gd name="T7" fmla="*/ 108 h 108"/>
                  <a:gd name="T8" fmla="*/ 460 w 528"/>
                  <a:gd name="T9" fmla="*/ 0 h 108"/>
                  <a:gd name="T10" fmla="*/ 460 w 528"/>
                  <a:gd name="T11" fmla="*/ 0 h 108"/>
                  <a:gd name="T12" fmla="*/ 460 w 52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528" h="108">
                    <a:moveTo>
                      <a:pt x="460" y="0"/>
                    </a:moveTo>
                    <a:cubicBezTo>
                      <a:pt x="69" y="0"/>
                      <a:pt x="69" y="0"/>
                      <a:pt x="69" y="0"/>
                    </a:cubicBezTo>
                    <a:cubicBezTo>
                      <a:pt x="0" y="0"/>
                      <a:pt x="0" y="108"/>
                      <a:pt x="69" y="108"/>
                    </a:cubicBezTo>
                    <a:cubicBezTo>
                      <a:pt x="460" y="108"/>
                      <a:pt x="460" y="108"/>
                      <a:pt x="460" y="108"/>
                    </a:cubicBezTo>
                    <a:cubicBezTo>
                      <a:pt x="528" y="108"/>
                      <a:pt x="528" y="0"/>
                      <a:pt x="460" y="0"/>
                    </a:cubicBezTo>
                    <a:close/>
                    <a:moveTo>
                      <a:pt x="460" y="0"/>
                    </a:moveTo>
                    <a:cubicBezTo>
                      <a:pt x="460" y="0"/>
                      <a:pt x="460" y="0"/>
                      <a:pt x="46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7" name="Freeform 65">
                <a:extLst>
                  <a:ext uri="{FF2B5EF4-FFF2-40B4-BE49-F238E27FC236}">
                    <a16:creationId xmlns:a16="http://schemas.microsoft.com/office/drawing/2014/main" id="{A33B196C-BF1F-4D29-995B-041F8959CE6C}"/>
                  </a:ext>
                </a:extLst>
              </p:cNvPr>
              <p:cNvSpPr>
                <a:spLocks noEditPoints="1"/>
              </p:cNvSpPr>
              <p:nvPr/>
            </p:nvSpPr>
            <p:spPr bwMode="auto">
              <a:xfrm>
                <a:off x="804" y="804"/>
                <a:ext cx="356" cy="192"/>
              </a:xfrm>
              <a:custGeom>
                <a:avLst/>
                <a:gdLst>
                  <a:gd name="T0" fmla="*/ 31 w 356"/>
                  <a:gd name="T1" fmla="*/ 31 h 192"/>
                  <a:gd name="T2" fmla="*/ 326 w 356"/>
                  <a:gd name="T3" fmla="*/ 31 h 192"/>
                  <a:gd name="T4" fmla="*/ 326 w 356"/>
                  <a:gd name="T5" fmla="*/ 192 h 192"/>
                  <a:gd name="T6" fmla="*/ 356 w 356"/>
                  <a:gd name="T7" fmla="*/ 192 h 192"/>
                  <a:gd name="T8" fmla="*/ 356 w 356"/>
                  <a:gd name="T9" fmla="*/ 0 h 192"/>
                  <a:gd name="T10" fmla="*/ 0 w 356"/>
                  <a:gd name="T11" fmla="*/ 0 h 192"/>
                  <a:gd name="T12" fmla="*/ 0 w 356"/>
                  <a:gd name="T13" fmla="*/ 100 h 192"/>
                  <a:gd name="T14" fmla="*/ 31 w 356"/>
                  <a:gd name="T15" fmla="*/ 100 h 192"/>
                  <a:gd name="T16" fmla="*/ 31 w 356"/>
                  <a:gd name="T17" fmla="*/ 31 h 192"/>
                  <a:gd name="T18" fmla="*/ 31 w 356"/>
                  <a:gd name="T19" fmla="*/ 31 h 192"/>
                  <a:gd name="T20" fmla="*/ 31 w 356"/>
                  <a:gd name="T21" fmla="*/ 3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192">
                    <a:moveTo>
                      <a:pt x="31" y="31"/>
                    </a:moveTo>
                    <a:lnTo>
                      <a:pt x="326" y="31"/>
                    </a:lnTo>
                    <a:lnTo>
                      <a:pt x="326" y="192"/>
                    </a:lnTo>
                    <a:lnTo>
                      <a:pt x="356" y="192"/>
                    </a:lnTo>
                    <a:lnTo>
                      <a:pt x="356" y="0"/>
                    </a:lnTo>
                    <a:lnTo>
                      <a:pt x="0" y="0"/>
                    </a:lnTo>
                    <a:lnTo>
                      <a:pt x="0" y="100"/>
                    </a:lnTo>
                    <a:lnTo>
                      <a:pt x="31" y="100"/>
                    </a:lnTo>
                    <a:lnTo>
                      <a:pt x="31" y="31"/>
                    </a:lnTo>
                    <a:close/>
                    <a:moveTo>
                      <a:pt x="31" y="31"/>
                    </a:moveTo>
                    <a:lnTo>
                      <a:pt x="31" y="31"/>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8" name="Freeform 66">
                <a:extLst>
                  <a:ext uri="{FF2B5EF4-FFF2-40B4-BE49-F238E27FC236}">
                    <a16:creationId xmlns:a16="http://schemas.microsoft.com/office/drawing/2014/main" id="{752C0596-4FBE-4B42-97A4-097AF0D2343F}"/>
                  </a:ext>
                </a:extLst>
              </p:cNvPr>
              <p:cNvSpPr>
                <a:spLocks noEditPoints="1"/>
              </p:cNvSpPr>
              <p:nvPr/>
            </p:nvSpPr>
            <p:spPr bwMode="auto">
              <a:xfrm>
                <a:off x="951" y="1085"/>
                <a:ext cx="176" cy="167"/>
              </a:xfrm>
              <a:custGeom>
                <a:avLst/>
                <a:gdLst>
                  <a:gd name="T0" fmla="*/ 650 w 732"/>
                  <a:gd name="T1" fmla="*/ 346 h 696"/>
                  <a:gd name="T2" fmla="*/ 646 w 732"/>
                  <a:gd name="T3" fmla="*/ 306 h 696"/>
                  <a:gd name="T4" fmla="*/ 703 w 732"/>
                  <a:gd name="T5" fmla="*/ 260 h 696"/>
                  <a:gd name="T6" fmla="*/ 705 w 732"/>
                  <a:gd name="T7" fmla="*/ 196 h 696"/>
                  <a:gd name="T8" fmla="*/ 617 w 732"/>
                  <a:gd name="T9" fmla="*/ 87 h 696"/>
                  <a:gd name="T10" fmla="*/ 553 w 732"/>
                  <a:gd name="T11" fmla="*/ 85 h 696"/>
                  <a:gd name="T12" fmla="*/ 506 w 732"/>
                  <a:gd name="T13" fmla="*/ 122 h 696"/>
                  <a:gd name="T14" fmla="*/ 455 w 732"/>
                  <a:gd name="T15" fmla="*/ 101 h 696"/>
                  <a:gd name="T16" fmla="*/ 452 w 732"/>
                  <a:gd name="T17" fmla="*/ 47 h 696"/>
                  <a:gd name="T18" fmla="*/ 409 w 732"/>
                  <a:gd name="T19" fmla="*/ 0 h 696"/>
                  <a:gd name="T20" fmla="*/ 268 w 732"/>
                  <a:gd name="T21" fmla="*/ 7 h 696"/>
                  <a:gd name="T22" fmla="*/ 222 w 732"/>
                  <a:gd name="T23" fmla="*/ 51 h 696"/>
                  <a:gd name="T24" fmla="*/ 225 w 732"/>
                  <a:gd name="T25" fmla="*/ 122 h 696"/>
                  <a:gd name="T26" fmla="*/ 186 w 732"/>
                  <a:gd name="T27" fmla="*/ 147 h 696"/>
                  <a:gd name="T28" fmla="*/ 127 w 732"/>
                  <a:gd name="T29" fmla="*/ 118 h 696"/>
                  <a:gd name="T30" fmla="*/ 65 w 732"/>
                  <a:gd name="T31" fmla="*/ 133 h 696"/>
                  <a:gd name="T32" fmla="*/ 3 w 732"/>
                  <a:gd name="T33" fmla="*/ 258 h 696"/>
                  <a:gd name="T34" fmla="*/ 0 w 732"/>
                  <a:gd name="T35" fmla="*/ 267 h 696"/>
                  <a:gd name="T36" fmla="*/ 17 w 732"/>
                  <a:gd name="T37" fmla="*/ 321 h 696"/>
                  <a:gd name="T38" fmla="*/ 84 w 732"/>
                  <a:gd name="T39" fmla="*/ 354 h 696"/>
                  <a:gd name="T40" fmla="*/ 90 w 732"/>
                  <a:gd name="T41" fmla="*/ 398 h 696"/>
                  <a:gd name="T42" fmla="*/ 36 w 732"/>
                  <a:gd name="T43" fmla="*/ 441 h 696"/>
                  <a:gd name="T44" fmla="*/ 34 w 732"/>
                  <a:gd name="T45" fmla="*/ 505 h 696"/>
                  <a:gd name="T46" fmla="*/ 121 w 732"/>
                  <a:gd name="T47" fmla="*/ 615 h 696"/>
                  <a:gd name="T48" fmla="*/ 177 w 732"/>
                  <a:gd name="T49" fmla="*/ 621 h 696"/>
                  <a:gd name="T50" fmla="*/ 185 w 732"/>
                  <a:gd name="T51" fmla="*/ 617 h 696"/>
                  <a:gd name="T52" fmla="*/ 237 w 732"/>
                  <a:gd name="T53" fmla="*/ 576 h 696"/>
                  <a:gd name="T54" fmla="*/ 280 w 732"/>
                  <a:gd name="T55" fmla="*/ 593 h 696"/>
                  <a:gd name="T56" fmla="*/ 283 w 732"/>
                  <a:gd name="T57" fmla="*/ 650 h 696"/>
                  <a:gd name="T58" fmla="*/ 327 w 732"/>
                  <a:gd name="T59" fmla="*/ 696 h 696"/>
                  <a:gd name="T60" fmla="*/ 467 w 732"/>
                  <a:gd name="T61" fmla="*/ 688 h 696"/>
                  <a:gd name="T62" fmla="*/ 513 w 732"/>
                  <a:gd name="T63" fmla="*/ 644 h 696"/>
                  <a:gd name="T64" fmla="*/ 509 w 732"/>
                  <a:gd name="T65" fmla="*/ 572 h 696"/>
                  <a:gd name="T66" fmla="*/ 543 w 732"/>
                  <a:gd name="T67" fmla="*/ 551 h 696"/>
                  <a:gd name="T68" fmla="*/ 596 w 732"/>
                  <a:gd name="T69" fmla="*/ 585 h 696"/>
                  <a:gd name="T70" fmla="*/ 658 w 732"/>
                  <a:gd name="T71" fmla="*/ 570 h 696"/>
                  <a:gd name="T72" fmla="*/ 732 w 732"/>
                  <a:gd name="T73" fmla="*/ 451 h 696"/>
                  <a:gd name="T74" fmla="*/ 718 w 732"/>
                  <a:gd name="T75" fmla="*/ 389 h 696"/>
                  <a:gd name="T76" fmla="*/ 650 w 732"/>
                  <a:gd name="T77" fmla="*/ 346 h 696"/>
                  <a:gd name="T78" fmla="*/ 355 w 732"/>
                  <a:gd name="T79" fmla="*/ 489 h 696"/>
                  <a:gd name="T80" fmla="*/ 218 w 732"/>
                  <a:gd name="T81" fmla="*/ 344 h 696"/>
                  <a:gd name="T82" fmla="*/ 364 w 732"/>
                  <a:gd name="T83" fmla="*/ 207 h 696"/>
                  <a:gd name="T84" fmla="*/ 500 w 732"/>
                  <a:gd name="T85" fmla="*/ 353 h 696"/>
                  <a:gd name="T86" fmla="*/ 355 w 732"/>
                  <a:gd name="T87" fmla="*/ 489 h 696"/>
                  <a:gd name="T88" fmla="*/ 355 w 732"/>
                  <a:gd name="T89" fmla="*/ 489 h 696"/>
                  <a:gd name="T90" fmla="*/ 355 w 732"/>
                  <a:gd name="T91" fmla="*/ 489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2" h="696">
                    <a:moveTo>
                      <a:pt x="650" y="346"/>
                    </a:moveTo>
                    <a:cubicBezTo>
                      <a:pt x="649" y="333"/>
                      <a:pt x="648" y="319"/>
                      <a:pt x="646" y="306"/>
                    </a:cubicBezTo>
                    <a:cubicBezTo>
                      <a:pt x="665" y="290"/>
                      <a:pt x="703" y="260"/>
                      <a:pt x="703" y="260"/>
                    </a:cubicBezTo>
                    <a:cubicBezTo>
                      <a:pt x="705" y="196"/>
                      <a:pt x="705" y="196"/>
                      <a:pt x="705" y="196"/>
                    </a:cubicBezTo>
                    <a:cubicBezTo>
                      <a:pt x="617" y="87"/>
                      <a:pt x="617" y="87"/>
                      <a:pt x="617" y="87"/>
                    </a:cubicBezTo>
                    <a:cubicBezTo>
                      <a:pt x="553" y="85"/>
                      <a:pt x="553" y="85"/>
                      <a:pt x="553" y="85"/>
                    </a:cubicBezTo>
                    <a:cubicBezTo>
                      <a:pt x="553" y="85"/>
                      <a:pt x="522" y="110"/>
                      <a:pt x="506" y="122"/>
                    </a:cubicBezTo>
                    <a:cubicBezTo>
                      <a:pt x="490" y="114"/>
                      <a:pt x="473" y="107"/>
                      <a:pt x="455" y="101"/>
                    </a:cubicBezTo>
                    <a:cubicBezTo>
                      <a:pt x="454" y="83"/>
                      <a:pt x="452" y="47"/>
                      <a:pt x="452" y="47"/>
                    </a:cubicBezTo>
                    <a:cubicBezTo>
                      <a:pt x="409" y="0"/>
                      <a:pt x="409" y="0"/>
                      <a:pt x="409" y="0"/>
                    </a:cubicBezTo>
                    <a:cubicBezTo>
                      <a:pt x="268" y="7"/>
                      <a:pt x="268" y="7"/>
                      <a:pt x="268" y="7"/>
                    </a:cubicBezTo>
                    <a:cubicBezTo>
                      <a:pt x="222" y="51"/>
                      <a:pt x="222" y="51"/>
                      <a:pt x="222" y="51"/>
                    </a:cubicBezTo>
                    <a:cubicBezTo>
                      <a:pt x="222" y="51"/>
                      <a:pt x="224" y="98"/>
                      <a:pt x="225" y="122"/>
                    </a:cubicBezTo>
                    <a:cubicBezTo>
                      <a:pt x="211" y="130"/>
                      <a:pt x="198" y="138"/>
                      <a:pt x="186" y="147"/>
                    </a:cubicBezTo>
                    <a:cubicBezTo>
                      <a:pt x="166" y="138"/>
                      <a:pt x="127" y="118"/>
                      <a:pt x="127" y="118"/>
                    </a:cubicBezTo>
                    <a:cubicBezTo>
                      <a:pt x="65" y="133"/>
                      <a:pt x="65" y="133"/>
                      <a:pt x="65" y="133"/>
                    </a:cubicBezTo>
                    <a:cubicBezTo>
                      <a:pt x="3" y="258"/>
                      <a:pt x="3" y="258"/>
                      <a:pt x="3" y="258"/>
                    </a:cubicBezTo>
                    <a:cubicBezTo>
                      <a:pt x="0" y="267"/>
                      <a:pt x="0" y="267"/>
                      <a:pt x="0" y="267"/>
                    </a:cubicBezTo>
                    <a:cubicBezTo>
                      <a:pt x="17" y="321"/>
                      <a:pt x="17" y="321"/>
                      <a:pt x="17" y="321"/>
                    </a:cubicBezTo>
                    <a:cubicBezTo>
                      <a:pt x="17" y="321"/>
                      <a:pt x="62" y="343"/>
                      <a:pt x="84" y="354"/>
                    </a:cubicBezTo>
                    <a:cubicBezTo>
                      <a:pt x="85" y="369"/>
                      <a:pt x="87" y="384"/>
                      <a:pt x="90" y="398"/>
                    </a:cubicBezTo>
                    <a:cubicBezTo>
                      <a:pt x="72" y="412"/>
                      <a:pt x="36" y="441"/>
                      <a:pt x="36" y="441"/>
                    </a:cubicBezTo>
                    <a:cubicBezTo>
                      <a:pt x="34" y="505"/>
                      <a:pt x="34" y="505"/>
                      <a:pt x="34" y="505"/>
                    </a:cubicBezTo>
                    <a:cubicBezTo>
                      <a:pt x="121" y="615"/>
                      <a:pt x="121" y="615"/>
                      <a:pt x="121" y="615"/>
                    </a:cubicBezTo>
                    <a:cubicBezTo>
                      <a:pt x="121" y="615"/>
                      <a:pt x="174" y="623"/>
                      <a:pt x="177" y="621"/>
                    </a:cubicBezTo>
                    <a:cubicBezTo>
                      <a:pt x="185" y="617"/>
                      <a:pt x="185" y="617"/>
                      <a:pt x="185" y="617"/>
                    </a:cubicBezTo>
                    <a:cubicBezTo>
                      <a:pt x="185" y="617"/>
                      <a:pt x="219" y="590"/>
                      <a:pt x="237" y="576"/>
                    </a:cubicBezTo>
                    <a:cubicBezTo>
                      <a:pt x="250" y="583"/>
                      <a:pt x="265" y="589"/>
                      <a:pt x="280" y="593"/>
                    </a:cubicBezTo>
                    <a:cubicBezTo>
                      <a:pt x="281" y="612"/>
                      <a:pt x="283" y="650"/>
                      <a:pt x="283" y="650"/>
                    </a:cubicBezTo>
                    <a:cubicBezTo>
                      <a:pt x="327" y="696"/>
                      <a:pt x="327" y="696"/>
                      <a:pt x="327" y="696"/>
                    </a:cubicBezTo>
                    <a:cubicBezTo>
                      <a:pt x="467" y="688"/>
                      <a:pt x="467" y="688"/>
                      <a:pt x="467" y="688"/>
                    </a:cubicBezTo>
                    <a:cubicBezTo>
                      <a:pt x="513" y="644"/>
                      <a:pt x="513" y="644"/>
                      <a:pt x="513" y="644"/>
                    </a:cubicBezTo>
                    <a:cubicBezTo>
                      <a:pt x="513" y="644"/>
                      <a:pt x="510" y="596"/>
                      <a:pt x="509" y="572"/>
                    </a:cubicBezTo>
                    <a:cubicBezTo>
                      <a:pt x="521" y="566"/>
                      <a:pt x="532" y="559"/>
                      <a:pt x="543" y="551"/>
                    </a:cubicBezTo>
                    <a:cubicBezTo>
                      <a:pt x="596" y="585"/>
                      <a:pt x="596" y="585"/>
                      <a:pt x="596" y="585"/>
                    </a:cubicBezTo>
                    <a:cubicBezTo>
                      <a:pt x="658" y="570"/>
                      <a:pt x="658" y="570"/>
                      <a:pt x="658" y="570"/>
                    </a:cubicBezTo>
                    <a:cubicBezTo>
                      <a:pt x="732" y="451"/>
                      <a:pt x="732" y="451"/>
                      <a:pt x="732" y="451"/>
                    </a:cubicBezTo>
                    <a:cubicBezTo>
                      <a:pt x="718" y="389"/>
                      <a:pt x="718" y="389"/>
                      <a:pt x="718" y="389"/>
                    </a:cubicBezTo>
                    <a:cubicBezTo>
                      <a:pt x="718" y="389"/>
                      <a:pt x="672" y="360"/>
                      <a:pt x="650" y="346"/>
                    </a:cubicBezTo>
                    <a:close/>
                    <a:moveTo>
                      <a:pt x="355" y="489"/>
                    </a:moveTo>
                    <a:cubicBezTo>
                      <a:pt x="277" y="487"/>
                      <a:pt x="216" y="421"/>
                      <a:pt x="218" y="344"/>
                    </a:cubicBezTo>
                    <a:cubicBezTo>
                      <a:pt x="221" y="266"/>
                      <a:pt x="286" y="205"/>
                      <a:pt x="364" y="207"/>
                    </a:cubicBezTo>
                    <a:cubicBezTo>
                      <a:pt x="442" y="210"/>
                      <a:pt x="503" y="275"/>
                      <a:pt x="500" y="353"/>
                    </a:cubicBezTo>
                    <a:cubicBezTo>
                      <a:pt x="498" y="431"/>
                      <a:pt x="433" y="492"/>
                      <a:pt x="355" y="489"/>
                    </a:cubicBezTo>
                    <a:close/>
                    <a:moveTo>
                      <a:pt x="355" y="489"/>
                    </a:moveTo>
                    <a:cubicBezTo>
                      <a:pt x="355" y="489"/>
                      <a:pt x="355" y="489"/>
                      <a:pt x="355" y="48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9" name="Freeform 67">
                <a:extLst>
                  <a:ext uri="{FF2B5EF4-FFF2-40B4-BE49-F238E27FC236}">
                    <a16:creationId xmlns:a16="http://schemas.microsoft.com/office/drawing/2014/main" id="{33E29761-8B14-4D95-9DA0-79CB743E1791}"/>
                  </a:ext>
                </a:extLst>
              </p:cNvPr>
              <p:cNvSpPr>
                <a:spLocks noEditPoints="1"/>
              </p:cNvSpPr>
              <p:nvPr/>
            </p:nvSpPr>
            <p:spPr bwMode="auto">
              <a:xfrm>
                <a:off x="984" y="996"/>
                <a:ext cx="189" cy="151"/>
              </a:xfrm>
              <a:custGeom>
                <a:avLst/>
                <a:gdLst>
                  <a:gd name="T0" fmla="*/ 773 w 788"/>
                  <a:gd name="T1" fmla="*/ 421 h 632"/>
                  <a:gd name="T2" fmla="*/ 699 w 788"/>
                  <a:gd name="T3" fmla="*/ 375 h 632"/>
                  <a:gd name="T4" fmla="*/ 695 w 788"/>
                  <a:gd name="T5" fmla="*/ 331 h 632"/>
                  <a:gd name="T6" fmla="*/ 757 w 788"/>
                  <a:gd name="T7" fmla="*/ 282 h 632"/>
                  <a:gd name="T8" fmla="*/ 759 w 788"/>
                  <a:gd name="T9" fmla="*/ 212 h 632"/>
                  <a:gd name="T10" fmla="*/ 664 w 788"/>
                  <a:gd name="T11" fmla="*/ 94 h 632"/>
                  <a:gd name="T12" fmla="*/ 595 w 788"/>
                  <a:gd name="T13" fmla="*/ 92 h 632"/>
                  <a:gd name="T14" fmla="*/ 545 w 788"/>
                  <a:gd name="T15" fmla="*/ 133 h 632"/>
                  <a:gd name="T16" fmla="*/ 490 w 788"/>
                  <a:gd name="T17" fmla="*/ 109 h 632"/>
                  <a:gd name="T18" fmla="*/ 487 w 788"/>
                  <a:gd name="T19" fmla="*/ 51 h 632"/>
                  <a:gd name="T20" fmla="*/ 440 w 788"/>
                  <a:gd name="T21" fmla="*/ 0 h 632"/>
                  <a:gd name="T22" fmla="*/ 289 w 788"/>
                  <a:gd name="T23" fmla="*/ 8 h 632"/>
                  <a:gd name="T24" fmla="*/ 239 w 788"/>
                  <a:gd name="T25" fmla="*/ 55 h 632"/>
                  <a:gd name="T26" fmla="*/ 243 w 788"/>
                  <a:gd name="T27" fmla="*/ 132 h 632"/>
                  <a:gd name="T28" fmla="*/ 200 w 788"/>
                  <a:gd name="T29" fmla="*/ 159 h 632"/>
                  <a:gd name="T30" fmla="*/ 137 w 788"/>
                  <a:gd name="T31" fmla="*/ 128 h 632"/>
                  <a:gd name="T32" fmla="*/ 70 w 788"/>
                  <a:gd name="T33" fmla="*/ 144 h 632"/>
                  <a:gd name="T34" fmla="*/ 3 w 788"/>
                  <a:gd name="T35" fmla="*/ 279 h 632"/>
                  <a:gd name="T36" fmla="*/ 0 w 788"/>
                  <a:gd name="T37" fmla="*/ 289 h 632"/>
                  <a:gd name="T38" fmla="*/ 18 w 788"/>
                  <a:gd name="T39" fmla="*/ 347 h 632"/>
                  <a:gd name="T40" fmla="*/ 75 w 788"/>
                  <a:gd name="T41" fmla="*/ 375 h 632"/>
                  <a:gd name="T42" fmla="*/ 103 w 788"/>
                  <a:gd name="T43" fmla="*/ 349 h 632"/>
                  <a:gd name="T44" fmla="*/ 114 w 788"/>
                  <a:gd name="T45" fmla="*/ 338 h 632"/>
                  <a:gd name="T46" fmla="*/ 130 w 788"/>
                  <a:gd name="T47" fmla="*/ 337 h 632"/>
                  <a:gd name="T48" fmla="*/ 242 w 788"/>
                  <a:gd name="T49" fmla="*/ 332 h 632"/>
                  <a:gd name="T50" fmla="*/ 392 w 788"/>
                  <a:gd name="T51" fmla="*/ 224 h 632"/>
                  <a:gd name="T52" fmla="*/ 539 w 788"/>
                  <a:gd name="T53" fmla="*/ 381 h 632"/>
                  <a:gd name="T54" fmla="*/ 522 w 788"/>
                  <a:gd name="T55" fmla="*/ 445 h 632"/>
                  <a:gd name="T56" fmla="*/ 601 w 788"/>
                  <a:gd name="T57" fmla="*/ 544 h 632"/>
                  <a:gd name="T58" fmla="*/ 611 w 788"/>
                  <a:gd name="T59" fmla="*/ 556 h 632"/>
                  <a:gd name="T60" fmla="*/ 611 w 788"/>
                  <a:gd name="T61" fmla="*/ 571 h 632"/>
                  <a:gd name="T62" fmla="*/ 609 w 788"/>
                  <a:gd name="T63" fmla="*/ 612 h 632"/>
                  <a:gd name="T64" fmla="*/ 642 w 788"/>
                  <a:gd name="T65" fmla="*/ 632 h 632"/>
                  <a:gd name="T66" fmla="*/ 709 w 788"/>
                  <a:gd name="T67" fmla="*/ 617 h 632"/>
                  <a:gd name="T68" fmla="*/ 788 w 788"/>
                  <a:gd name="T69" fmla="*/ 488 h 632"/>
                  <a:gd name="T70" fmla="*/ 773 w 788"/>
                  <a:gd name="T71" fmla="*/ 421 h 632"/>
                  <a:gd name="T72" fmla="*/ 773 w 788"/>
                  <a:gd name="T73" fmla="*/ 421 h 632"/>
                  <a:gd name="T74" fmla="*/ 773 w 788"/>
                  <a:gd name="T75" fmla="*/ 42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8" h="632">
                    <a:moveTo>
                      <a:pt x="773" y="421"/>
                    </a:moveTo>
                    <a:cubicBezTo>
                      <a:pt x="773" y="421"/>
                      <a:pt x="724" y="390"/>
                      <a:pt x="699" y="375"/>
                    </a:cubicBezTo>
                    <a:cubicBezTo>
                      <a:pt x="699" y="360"/>
                      <a:pt x="697" y="345"/>
                      <a:pt x="695" y="331"/>
                    </a:cubicBezTo>
                    <a:cubicBezTo>
                      <a:pt x="715" y="315"/>
                      <a:pt x="757" y="282"/>
                      <a:pt x="757" y="282"/>
                    </a:cubicBezTo>
                    <a:cubicBezTo>
                      <a:pt x="759" y="212"/>
                      <a:pt x="759" y="212"/>
                      <a:pt x="759" y="212"/>
                    </a:cubicBezTo>
                    <a:cubicBezTo>
                      <a:pt x="664" y="94"/>
                      <a:pt x="664" y="94"/>
                      <a:pt x="664" y="94"/>
                    </a:cubicBezTo>
                    <a:cubicBezTo>
                      <a:pt x="595" y="92"/>
                      <a:pt x="595" y="92"/>
                      <a:pt x="595" y="92"/>
                    </a:cubicBezTo>
                    <a:cubicBezTo>
                      <a:pt x="595" y="92"/>
                      <a:pt x="562" y="119"/>
                      <a:pt x="545" y="133"/>
                    </a:cubicBezTo>
                    <a:cubicBezTo>
                      <a:pt x="528" y="123"/>
                      <a:pt x="509" y="115"/>
                      <a:pt x="490" y="109"/>
                    </a:cubicBezTo>
                    <a:cubicBezTo>
                      <a:pt x="489" y="90"/>
                      <a:pt x="487" y="51"/>
                      <a:pt x="487" y="51"/>
                    </a:cubicBezTo>
                    <a:cubicBezTo>
                      <a:pt x="440" y="0"/>
                      <a:pt x="440" y="0"/>
                      <a:pt x="440" y="0"/>
                    </a:cubicBezTo>
                    <a:cubicBezTo>
                      <a:pt x="289" y="8"/>
                      <a:pt x="289" y="8"/>
                      <a:pt x="289" y="8"/>
                    </a:cubicBezTo>
                    <a:cubicBezTo>
                      <a:pt x="239" y="55"/>
                      <a:pt x="239" y="55"/>
                      <a:pt x="239" y="55"/>
                    </a:cubicBezTo>
                    <a:cubicBezTo>
                      <a:pt x="239" y="55"/>
                      <a:pt x="241" y="107"/>
                      <a:pt x="243" y="132"/>
                    </a:cubicBezTo>
                    <a:cubicBezTo>
                      <a:pt x="228" y="140"/>
                      <a:pt x="214" y="149"/>
                      <a:pt x="200" y="159"/>
                    </a:cubicBezTo>
                    <a:cubicBezTo>
                      <a:pt x="179" y="149"/>
                      <a:pt x="137" y="128"/>
                      <a:pt x="137" y="128"/>
                    </a:cubicBezTo>
                    <a:cubicBezTo>
                      <a:pt x="70" y="144"/>
                      <a:pt x="70" y="144"/>
                      <a:pt x="70" y="144"/>
                    </a:cubicBezTo>
                    <a:cubicBezTo>
                      <a:pt x="3" y="279"/>
                      <a:pt x="3" y="279"/>
                      <a:pt x="3" y="279"/>
                    </a:cubicBezTo>
                    <a:cubicBezTo>
                      <a:pt x="0" y="289"/>
                      <a:pt x="0" y="289"/>
                      <a:pt x="0" y="289"/>
                    </a:cubicBezTo>
                    <a:cubicBezTo>
                      <a:pt x="18" y="347"/>
                      <a:pt x="18" y="347"/>
                      <a:pt x="18" y="347"/>
                    </a:cubicBezTo>
                    <a:cubicBezTo>
                      <a:pt x="18" y="347"/>
                      <a:pt x="50" y="363"/>
                      <a:pt x="75" y="375"/>
                    </a:cubicBezTo>
                    <a:cubicBezTo>
                      <a:pt x="103" y="349"/>
                      <a:pt x="103" y="349"/>
                      <a:pt x="103" y="349"/>
                    </a:cubicBezTo>
                    <a:cubicBezTo>
                      <a:pt x="114" y="338"/>
                      <a:pt x="114" y="338"/>
                      <a:pt x="114" y="338"/>
                    </a:cubicBezTo>
                    <a:cubicBezTo>
                      <a:pt x="130" y="337"/>
                      <a:pt x="130" y="337"/>
                      <a:pt x="130" y="337"/>
                    </a:cubicBezTo>
                    <a:cubicBezTo>
                      <a:pt x="242" y="332"/>
                      <a:pt x="242" y="332"/>
                      <a:pt x="242" y="332"/>
                    </a:cubicBezTo>
                    <a:cubicBezTo>
                      <a:pt x="262" y="268"/>
                      <a:pt x="321" y="222"/>
                      <a:pt x="392" y="224"/>
                    </a:cubicBezTo>
                    <a:cubicBezTo>
                      <a:pt x="476" y="227"/>
                      <a:pt x="541" y="297"/>
                      <a:pt x="539" y="381"/>
                    </a:cubicBezTo>
                    <a:cubicBezTo>
                      <a:pt x="538" y="404"/>
                      <a:pt x="532" y="426"/>
                      <a:pt x="522" y="445"/>
                    </a:cubicBezTo>
                    <a:cubicBezTo>
                      <a:pt x="601" y="544"/>
                      <a:pt x="601" y="544"/>
                      <a:pt x="601" y="544"/>
                    </a:cubicBezTo>
                    <a:cubicBezTo>
                      <a:pt x="611" y="556"/>
                      <a:pt x="611" y="556"/>
                      <a:pt x="611" y="556"/>
                    </a:cubicBezTo>
                    <a:cubicBezTo>
                      <a:pt x="611" y="571"/>
                      <a:pt x="611" y="571"/>
                      <a:pt x="611" y="571"/>
                    </a:cubicBezTo>
                    <a:cubicBezTo>
                      <a:pt x="609" y="612"/>
                      <a:pt x="609" y="612"/>
                      <a:pt x="609" y="612"/>
                    </a:cubicBezTo>
                    <a:cubicBezTo>
                      <a:pt x="626" y="622"/>
                      <a:pt x="642" y="632"/>
                      <a:pt x="642" y="632"/>
                    </a:cubicBezTo>
                    <a:cubicBezTo>
                      <a:pt x="709" y="617"/>
                      <a:pt x="709" y="617"/>
                      <a:pt x="709" y="617"/>
                    </a:cubicBezTo>
                    <a:cubicBezTo>
                      <a:pt x="788" y="488"/>
                      <a:pt x="788" y="488"/>
                      <a:pt x="788" y="488"/>
                    </a:cubicBezTo>
                    <a:lnTo>
                      <a:pt x="773" y="421"/>
                    </a:lnTo>
                    <a:close/>
                    <a:moveTo>
                      <a:pt x="773" y="421"/>
                    </a:moveTo>
                    <a:cubicBezTo>
                      <a:pt x="773" y="421"/>
                      <a:pt x="773" y="421"/>
                      <a:pt x="773" y="42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0" name="Freeform 68">
                <a:extLst>
                  <a:ext uri="{FF2B5EF4-FFF2-40B4-BE49-F238E27FC236}">
                    <a16:creationId xmlns:a16="http://schemas.microsoft.com/office/drawing/2014/main" id="{7C4004F8-4315-4C86-A45F-FDF51F892EC0}"/>
                  </a:ext>
                </a:extLst>
              </p:cNvPr>
              <p:cNvSpPr>
                <a:spLocks noEditPoints="1"/>
              </p:cNvSpPr>
              <p:nvPr/>
            </p:nvSpPr>
            <p:spPr bwMode="auto">
              <a:xfrm>
                <a:off x="808" y="1019"/>
                <a:ext cx="27" cy="41"/>
              </a:xfrm>
              <a:custGeom>
                <a:avLst/>
                <a:gdLst>
                  <a:gd name="T0" fmla="*/ 56 w 112"/>
                  <a:gd name="T1" fmla="*/ 172 h 172"/>
                  <a:gd name="T2" fmla="*/ 88 w 112"/>
                  <a:gd name="T3" fmla="*/ 163 h 172"/>
                  <a:gd name="T4" fmla="*/ 106 w 112"/>
                  <a:gd name="T5" fmla="*/ 134 h 172"/>
                  <a:gd name="T6" fmla="*/ 112 w 112"/>
                  <a:gd name="T7" fmla="*/ 86 h 172"/>
                  <a:gd name="T8" fmla="*/ 108 w 112"/>
                  <a:gd name="T9" fmla="*/ 47 h 172"/>
                  <a:gd name="T10" fmla="*/ 98 w 112"/>
                  <a:gd name="T11" fmla="*/ 22 h 172"/>
                  <a:gd name="T12" fmla="*/ 80 w 112"/>
                  <a:gd name="T13" fmla="*/ 6 h 172"/>
                  <a:gd name="T14" fmla="*/ 56 w 112"/>
                  <a:gd name="T15" fmla="*/ 0 h 172"/>
                  <a:gd name="T16" fmla="*/ 25 w 112"/>
                  <a:gd name="T17" fmla="*/ 10 h 172"/>
                  <a:gd name="T18" fmla="*/ 6 w 112"/>
                  <a:gd name="T19" fmla="*/ 38 h 172"/>
                  <a:gd name="T20" fmla="*/ 0 w 112"/>
                  <a:gd name="T21" fmla="*/ 86 h 172"/>
                  <a:gd name="T22" fmla="*/ 17 w 112"/>
                  <a:gd name="T23" fmla="*/ 155 h 172"/>
                  <a:gd name="T24" fmla="*/ 56 w 112"/>
                  <a:gd name="T25" fmla="*/ 172 h 172"/>
                  <a:gd name="T26" fmla="*/ 33 w 112"/>
                  <a:gd name="T27" fmla="*/ 29 h 172"/>
                  <a:gd name="T28" fmla="*/ 56 w 112"/>
                  <a:gd name="T29" fmla="*/ 18 h 172"/>
                  <a:gd name="T30" fmla="*/ 81 w 112"/>
                  <a:gd name="T31" fmla="*/ 31 h 172"/>
                  <a:gd name="T32" fmla="*/ 91 w 112"/>
                  <a:gd name="T33" fmla="*/ 86 h 172"/>
                  <a:gd name="T34" fmla="*/ 81 w 112"/>
                  <a:gd name="T35" fmla="*/ 141 h 172"/>
                  <a:gd name="T36" fmla="*/ 56 w 112"/>
                  <a:gd name="T37" fmla="*/ 155 h 172"/>
                  <a:gd name="T38" fmla="*/ 32 w 112"/>
                  <a:gd name="T39" fmla="*/ 141 h 172"/>
                  <a:gd name="T40" fmla="*/ 22 w 112"/>
                  <a:gd name="T41" fmla="*/ 86 h 172"/>
                  <a:gd name="T42" fmla="*/ 33 w 112"/>
                  <a:gd name="T43" fmla="*/ 29 h 172"/>
                  <a:gd name="T44" fmla="*/ 33 w 112"/>
                  <a:gd name="T45" fmla="*/ 29 h 172"/>
                  <a:gd name="T46" fmla="*/ 33 w 112"/>
                  <a:gd name="T47" fmla="*/ 2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56" y="172"/>
                    </a:moveTo>
                    <a:cubicBezTo>
                      <a:pt x="69" y="172"/>
                      <a:pt x="79" y="169"/>
                      <a:pt x="88" y="163"/>
                    </a:cubicBezTo>
                    <a:cubicBezTo>
                      <a:pt x="96" y="156"/>
                      <a:pt x="102" y="146"/>
                      <a:pt x="106" y="134"/>
                    </a:cubicBezTo>
                    <a:cubicBezTo>
                      <a:pt x="110" y="122"/>
                      <a:pt x="112" y="106"/>
                      <a:pt x="112" y="86"/>
                    </a:cubicBezTo>
                    <a:cubicBezTo>
                      <a:pt x="112" y="70"/>
                      <a:pt x="111" y="57"/>
                      <a:pt x="108" y="47"/>
                    </a:cubicBezTo>
                    <a:cubicBezTo>
                      <a:pt x="106" y="37"/>
                      <a:pt x="102" y="28"/>
                      <a:pt x="98" y="22"/>
                    </a:cubicBezTo>
                    <a:cubicBezTo>
                      <a:pt x="93" y="15"/>
                      <a:pt x="88"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lose/>
                    <a:moveTo>
                      <a:pt x="33" y="29"/>
                    </a:moveTo>
                    <a:cubicBezTo>
                      <a:pt x="38" y="22"/>
                      <a:pt x="47" y="18"/>
                      <a:pt x="56" y="18"/>
                    </a:cubicBezTo>
                    <a:cubicBezTo>
                      <a:pt x="66" y="18"/>
                      <a:pt x="74" y="22"/>
                      <a:pt x="81" y="31"/>
                    </a:cubicBezTo>
                    <a:cubicBezTo>
                      <a:pt x="87" y="40"/>
                      <a:pt x="91" y="58"/>
                      <a:pt x="91" y="86"/>
                    </a:cubicBezTo>
                    <a:cubicBezTo>
                      <a:pt x="91" y="114"/>
                      <a:pt x="87" y="133"/>
                      <a:pt x="81" y="141"/>
                    </a:cubicBezTo>
                    <a:cubicBezTo>
                      <a:pt x="74" y="151"/>
                      <a:pt x="66" y="155"/>
                      <a:pt x="56" y="155"/>
                    </a:cubicBezTo>
                    <a:cubicBezTo>
                      <a:pt x="47" y="155"/>
                      <a:pt x="38" y="151"/>
                      <a:pt x="32" y="141"/>
                    </a:cubicBezTo>
                    <a:cubicBezTo>
                      <a:pt x="25" y="133"/>
                      <a:pt x="22" y="114"/>
                      <a:pt x="22" y="86"/>
                    </a:cubicBezTo>
                    <a:cubicBezTo>
                      <a:pt x="22" y="59"/>
                      <a:pt x="26" y="40"/>
                      <a:pt x="33" y="29"/>
                    </a:cubicBezTo>
                    <a:close/>
                    <a:moveTo>
                      <a:pt x="33" y="29"/>
                    </a:moveTo>
                    <a:cubicBezTo>
                      <a:pt x="33" y="29"/>
                      <a:pt x="33" y="29"/>
                      <a:pt x="33" y="2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1" name="Freeform 69">
                <a:extLst>
                  <a:ext uri="{FF2B5EF4-FFF2-40B4-BE49-F238E27FC236}">
                    <a16:creationId xmlns:a16="http://schemas.microsoft.com/office/drawing/2014/main" id="{AA3C01E0-7D9A-46F2-865C-6021E64F2FD2}"/>
                  </a:ext>
                </a:extLst>
              </p:cNvPr>
              <p:cNvSpPr>
                <a:spLocks noEditPoints="1"/>
              </p:cNvSpPr>
              <p:nvPr/>
            </p:nvSpPr>
            <p:spPr bwMode="auto">
              <a:xfrm>
                <a:off x="844" y="1019"/>
                <a:ext cx="15" cy="41"/>
              </a:xfrm>
              <a:custGeom>
                <a:avLst/>
                <a:gdLst>
                  <a:gd name="T0" fmla="*/ 32 w 64"/>
                  <a:gd name="T1" fmla="*/ 23 h 172"/>
                  <a:gd name="T2" fmla="*/ 0 w 64"/>
                  <a:gd name="T3" fmla="*/ 43 h 172"/>
                  <a:gd name="T4" fmla="*/ 0 w 64"/>
                  <a:gd name="T5" fmla="*/ 63 h 172"/>
                  <a:gd name="T6" fmla="*/ 23 w 64"/>
                  <a:gd name="T7" fmla="*/ 53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2" y="38"/>
                      <a:pt x="0" y="43"/>
                    </a:cubicBezTo>
                    <a:cubicBezTo>
                      <a:pt x="0" y="63"/>
                      <a:pt x="0" y="63"/>
                      <a:pt x="0" y="63"/>
                    </a:cubicBezTo>
                    <a:cubicBezTo>
                      <a:pt x="7" y="61"/>
                      <a:pt x="14" y="57"/>
                      <a:pt x="23" y="53"/>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6"/>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2" name="Freeform 70">
                <a:extLst>
                  <a:ext uri="{FF2B5EF4-FFF2-40B4-BE49-F238E27FC236}">
                    <a16:creationId xmlns:a16="http://schemas.microsoft.com/office/drawing/2014/main" id="{A2F61F89-8440-4FC6-8DBB-1A54E21737A5}"/>
                  </a:ext>
                </a:extLst>
              </p:cNvPr>
              <p:cNvSpPr>
                <a:spLocks noEditPoints="1"/>
              </p:cNvSpPr>
              <p:nvPr/>
            </p:nvSpPr>
            <p:spPr bwMode="auto">
              <a:xfrm>
                <a:off x="809" y="1079"/>
                <a:ext cx="27" cy="42"/>
              </a:xfrm>
              <a:custGeom>
                <a:avLst/>
                <a:gdLst>
                  <a:gd name="T0" fmla="*/ 98 w 112"/>
                  <a:gd name="T1" fmla="*/ 22 h 176"/>
                  <a:gd name="T2" fmla="*/ 80 w 112"/>
                  <a:gd name="T3" fmla="*/ 6 h 176"/>
                  <a:gd name="T4" fmla="*/ 56 w 112"/>
                  <a:gd name="T5" fmla="*/ 0 h 176"/>
                  <a:gd name="T6" fmla="*/ 25 w 112"/>
                  <a:gd name="T7" fmla="*/ 11 h 176"/>
                  <a:gd name="T8" fmla="*/ 6 w 112"/>
                  <a:gd name="T9" fmla="*/ 39 h 176"/>
                  <a:gd name="T10" fmla="*/ 0 w 112"/>
                  <a:gd name="T11" fmla="*/ 88 h 176"/>
                  <a:gd name="T12" fmla="*/ 17 w 112"/>
                  <a:gd name="T13" fmla="*/ 158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1"/>
                    </a:cubicBezTo>
                    <a:cubicBezTo>
                      <a:pt x="17" y="17"/>
                      <a:pt x="11" y="27"/>
                      <a:pt x="6" y="39"/>
                    </a:cubicBezTo>
                    <a:cubicBezTo>
                      <a:pt x="2" y="51"/>
                      <a:pt x="0" y="68"/>
                      <a:pt x="0" y="88"/>
                    </a:cubicBezTo>
                    <a:cubicBezTo>
                      <a:pt x="0" y="121"/>
                      <a:pt x="6" y="144"/>
                      <a:pt x="17" y="158"/>
                    </a:cubicBezTo>
                    <a:cubicBezTo>
                      <a:pt x="27" y="170"/>
                      <a:pt x="40" y="176"/>
                      <a:pt x="56" y="176"/>
                    </a:cubicBezTo>
                    <a:cubicBezTo>
                      <a:pt x="69" y="176"/>
                      <a:pt x="80" y="173"/>
                      <a:pt x="87" y="166"/>
                    </a:cubicBezTo>
                    <a:cubicBezTo>
                      <a:pt x="96" y="159"/>
                      <a:pt x="102" y="150"/>
                      <a:pt x="106" y="137"/>
                    </a:cubicBezTo>
                    <a:cubicBezTo>
                      <a:pt x="110" y="125"/>
                      <a:pt x="112" y="109"/>
                      <a:pt x="112" y="88"/>
                    </a:cubicBezTo>
                    <a:cubicBezTo>
                      <a:pt x="112" y="72"/>
                      <a:pt x="111" y="58"/>
                      <a:pt x="108" y="48"/>
                    </a:cubicBezTo>
                    <a:cubicBezTo>
                      <a:pt x="106" y="38"/>
                      <a:pt x="102" y="29"/>
                      <a:pt x="98" y="22"/>
                    </a:cubicBezTo>
                    <a:close/>
                    <a:moveTo>
                      <a:pt x="80" y="145"/>
                    </a:moveTo>
                    <a:cubicBezTo>
                      <a:pt x="74" y="154"/>
                      <a:pt x="66" y="159"/>
                      <a:pt x="56" y="159"/>
                    </a:cubicBezTo>
                    <a:cubicBezTo>
                      <a:pt x="47" y="159"/>
                      <a:pt x="38" y="154"/>
                      <a:pt x="32" y="145"/>
                    </a:cubicBezTo>
                    <a:cubicBezTo>
                      <a:pt x="25" y="135"/>
                      <a:pt x="22" y="116"/>
                      <a:pt x="22" y="88"/>
                    </a:cubicBezTo>
                    <a:cubicBezTo>
                      <a:pt x="22" y="60"/>
                      <a:pt x="26" y="41"/>
                      <a:pt x="33" y="30"/>
                    </a:cubicBezTo>
                    <a:cubicBezTo>
                      <a:pt x="39" y="22"/>
                      <a:pt x="46" y="18"/>
                      <a:pt x="56" y="18"/>
                    </a:cubicBezTo>
                    <a:cubicBezTo>
                      <a:pt x="66" y="18"/>
                      <a:pt x="74" y="22"/>
                      <a:pt x="81" y="32"/>
                    </a:cubicBezTo>
                    <a:cubicBezTo>
                      <a:pt x="87" y="41"/>
                      <a:pt x="91" y="60"/>
                      <a:pt x="91" y="88"/>
                    </a:cubicBezTo>
                    <a:cubicBezTo>
                      <a:pt x="91" y="116"/>
                      <a:pt x="87" y="135"/>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3" name="Freeform 71">
                <a:extLst>
                  <a:ext uri="{FF2B5EF4-FFF2-40B4-BE49-F238E27FC236}">
                    <a16:creationId xmlns:a16="http://schemas.microsoft.com/office/drawing/2014/main" id="{6B19FC55-85BA-4443-9972-96B731C39593}"/>
                  </a:ext>
                </a:extLst>
              </p:cNvPr>
              <p:cNvSpPr>
                <a:spLocks noEditPoints="1"/>
              </p:cNvSpPr>
              <p:nvPr/>
            </p:nvSpPr>
            <p:spPr bwMode="auto">
              <a:xfrm>
                <a:off x="845" y="1079"/>
                <a:ext cx="15"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4" name="Freeform 72">
                <a:extLst>
                  <a:ext uri="{FF2B5EF4-FFF2-40B4-BE49-F238E27FC236}">
                    <a16:creationId xmlns:a16="http://schemas.microsoft.com/office/drawing/2014/main" id="{7EA2E096-F63E-4D01-9894-9F65BD56F934}"/>
                  </a:ext>
                </a:extLst>
              </p:cNvPr>
              <p:cNvSpPr>
                <a:spLocks noEditPoints="1"/>
              </p:cNvSpPr>
              <p:nvPr/>
            </p:nvSpPr>
            <p:spPr bwMode="auto">
              <a:xfrm>
                <a:off x="872" y="1079"/>
                <a:ext cx="16"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5" name="Freeform 73">
                <a:extLst>
                  <a:ext uri="{FF2B5EF4-FFF2-40B4-BE49-F238E27FC236}">
                    <a16:creationId xmlns:a16="http://schemas.microsoft.com/office/drawing/2014/main" id="{61F53F2C-9592-4751-B3A6-BBE4694D82C7}"/>
                  </a:ext>
                </a:extLst>
              </p:cNvPr>
              <p:cNvSpPr>
                <a:spLocks noEditPoints="1"/>
              </p:cNvSpPr>
              <p:nvPr/>
            </p:nvSpPr>
            <p:spPr bwMode="auto">
              <a:xfrm>
                <a:off x="900" y="1079"/>
                <a:ext cx="27" cy="42"/>
              </a:xfrm>
              <a:custGeom>
                <a:avLst/>
                <a:gdLst>
                  <a:gd name="T0" fmla="*/ 98 w 112"/>
                  <a:gd name="T1" fmla="*/ 22 h 176"/>
                  <a:gd name="T2" fmla="*/ 80 w 112"/>
                  <a:gd name="T3" fmla="*/ 6 h 176"/>
                  <a:gd name="T4" fmla="*/ 57 w 112"/>
                  <a:gd name="T5" fmla="*/ 0 h 176"/>
                  <a:gd name="T6" fmla="*/ 26 w 112"/>
                  <a:gd name="T7" fmla="*/ 11 h 176"/>
                  <a:gd name="T8" fmla="*/ 7 w 112"/>
                  <a:gd name="T9" fmla="*/ 39 h 176"/>
                  <a:gd name="T10" fmla="*/ 0 w 112"/>
                  <a:gd name="T11" fmla="*/ 88 h 176"/>
                  <a:gd name="T12" fmla="*/ 17 w 112"/>
                  <a:gd name="T13" fmla="*/ 158 h 176"/>
                  <a:gd name="T14" fmla="*/ 57 w 112"/>
                  <a:gd name="T15" fmla="*/ 176 h 176"/>
                  <a:gd name="T16" fmla="*/ 88 w 112"/>
                  <a:gd name="T17" fmla="*/ 166 h 176"/>
                  <a:gd name="T18" fmla="*/ 107 w 112"/>
                  <a:gd name="T19" fmla="*/ 138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1"/>
                    </a:cubicBezTo>
                    <a:cubicBezTo>
                      <a:pt x="17" y="17"/>
                      <a:pt x="11" y="27"/>
                      <a:pt x="7" y="39"/>
                    </a:cubicBezTo>
                    <a:cubicBezTo>
                      <a:pt x="3" y="52"/>
                      <a:pt x="0" y="68"/>
                      <a:pt x="0" y="88"/>
                    </a:cubicBezTo>
                    <a:cubicBezTo>
                      <a:pt x="0" y="121"/>
                      <a:pt x="6" y="144"/>
                      <a:pt x="17" y="158"/>
                    </a:cubicBezTo>
                    <a:cubicBezTo>
                      <a:pt x="27" y="170"/>
                      <a:pt x="40" y="176"/>
                      <a:pt x="57" y="176"/>
                    </a:cubicBezTo>
                    <a:cubicBezTo>
                      <a:pt x="69" y="176"/>
                      <a:pt x="80" y="173"/>
                      <a:pt x="88" y="166"/>
                    </a:cubicBezTo>
                    <a:cubicBezTo>
                      <a:pt x="96" y="160"/>
                      <a:pt x="102" y="150"/>
                      <a:pt x="107" y="138"/>
                    </a:cubicBezTo>
                    <a:cubicBezTo>
                      <a:pt x="111" y="125"/>
                      <a:pt x="112" y="109"/>
                      <a:pt x="112" y="88"/>
                    </a:cubicBezTo>
                    <a:cubicBezTo>
                      <a:pt x="112" y="72"/>
                      <a:pt x="111" y="58"/>
                      <a:pt x="109" y="48"/>
                    </a:cubicBezTo>
                    <a:cubicBezTo>
                      <a:pt x="106" y="38"/>
                      <a:pt x="102" y="29"/>
                      <a:pt x="98" y="22"/>
                    </a:cubicBezTo>
                    <a:close/>
                    <a:moveTo>
                      <a:pt x="81" y="145"/>
                    </a:moveTo>
                    <a:cubicBezTo>
                      <a:pt x="75" y="154"/>
                      <a:pt x="66" y="159"/>
                      <a:pt x="57" y="159"/>
                    </a:cubicBezTo>
                    <a:cubicBezTo>
                      <a:pt x="47" y="159"/>
                      <a:pt x="39" y="154"/>
                      <a:pt x="32" y="145"/>
                    </a:cubicBezTo>
                    <a:cubicBezTo>
                      <a:pt x="26" y="135"/>
                      <a:pt x="22" y="116"/>
                      <a:pt x="22" y="88"/>
                    </a:cubicBezTo>
                    <a:cubicBezTo>
                      <a:pt x="22" y="60"/>
                      <a:pt x="26" y="41"/>
                      <a:pt x="33" y="30"/>
                    </a:cubicBezTo>
                    <a:cubicBezTo>
                      <a:pt x="39" y="22"/>
                      <a:pt x="47" y="18"/>
                      <a:pt x="56" y="18"/>
                    </a:cubicBezTo>
                    <a:cubicBezTo>
                      <a:pt x="66" y="18"/>
                      <a:pt x="75" y="22"/>
                      <a:pt x="81" y="32"/>
                    </a:cubicBezTo>
                    <a:cubicBezTo>
                      <a:pt x="87" y="41"/>
                      <a:pt x="91" y="60"/>
                      <a:pt x="91" y="88"/>
                    </a:cubicBezTo>
                    <a:cubicBezTo>
                      <a:pt x="91" y="116"/>
                      <a:pt x="87" y="135"/>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6" name="Freeform 74">
                <a:extLst>
                  <a:ext uri="{FF2B5EF4-FFF2-40B4-BE49-F238E27FC236}">
                    <a16:creationId xmlns:a16="http://schemas.microsoft.com/office/drawing/2014/main" id="{A23AB1F7-2E12-49F4-80DB-7FAAE96997B6}"/>
                  </a:ext>
                </a:extLst>
              </p:cNvPr>
              <p:cNvSpPr>
                <a:spLocks noEditPoints="1"/>
              </p:cNvSpPr>
              <p:nvPr/>
            </p:nvSpPr>
            <p:spPr bwMode="auto">
              <a:xfrm>
                <a:off x="809" y="1148"/>
                <a:ext cx="27" cy="42"/>
              </a:xfrm>
              <a:custGeom>
                <a:avLst/>
                <a:gdLst>
                  <a:gd name="T0" fmla="*/ 98 w 112"/>
                  <a:gd name="T1" fmla="*/ 22 h 172"/>
                  <a:gd name="T2" fmla="*/ 80 w 112"/>
                  <a:gd name="T3" fmla="*/ 6 h 172"/>
                  <a:gd name="T4" fmla="*/ 56 w 112"/>
                  <a:gd name="T5" fmla="*/ 0 h 172"/>
                  <a:gd name="T6" fmla="*/ 25 w 112"/>
                  <a:gd name="T7" fmla="*/ 10 h 172"/>
                  <a:gd name="T8" fmla="*/ 6 w 112"/>
                  <a:gd name="T9" fmla="*/ 38 h 172"/>
                  <a:gd name="T10" fmla="*/ 0 w 112"/>
                  <a:gd name="T11" fmla="*/ 86 h 172"/>
                  <a:gd name="T12" fmla="*/ 17 w 112"/>
                  <a:gd name="T13" fmla="*/ 155 h 172"/>
                  <a:gd name="T14" fmla="*/ 56 w 112"/>
                  <a:gd name="T15" fmla="*/ 172 h 172"/>
                  <a:gd name="T16" fmla="*/ 87 w 112"/>
                  <a:gd name="T17" fmla="*/ 163 h 172"/>
                  <a:gd name="T18" fmla="*/ 106 w 112"/>
                  <a:gd name="T19" fmla="*/ 135 h 172"/>
                  <a:gd name="T20" fmla="*/ 112 w 112"/>
                  <a:gd name="T21" fmla="*/ 86 h 172"/>
                  <a:gd name="T22" fmla="*/ 108 w 112"/>
                  <a:gd name="T23" fmla="*/ 47 h 172"/>
                  <a:gd name="T24" fmla="*/ 98 w 112"/>
                  <a:gd name="T25" fmla="*/ 22 h 172"/>
                  <a:gd name="T26" fmla="*/ 80 w 112"/>
                  <a:gd name="T27" fmla="*/ 141 h 172"/>
                  <a:gd name="T28" fmla="*/ 56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0 w 112"/>
                  <a:gd name="T43" fmla="*/ 141 h 172"/>
                  <a:gd name="T44" fmla="*/ 80 w 112"/>
                  <a:gd name="T45" fmla="*/ 141 h 172"/>
                  <a:gd name="T46" fmla="*/ 80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3" y="15"/>
                      <a:pt x="87"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ubicBezTo>
                      <a:pt x="69" y="172"/>
                      <a:pt x="80" y="169"/>
                      <a:pt x="87" y="163"/>
                    </a:cubicBezTo>
                    <a:cubicBezTo>
                      <a:pt x="96" y="156"/>
                      <a:pt x="102" y="146"/>
                      <a:pt x="106" y="135"/>
                    </a:cubicBezTo>
                    <a:cubicBezTo>
                      <a:pt x="110" y="123"/>
                      <a:pt x="112" y="106"/>
                      <a:pt x="112" y="86"/>
                    </a:cubicBezTo>
                    <a:cubicBezTo>
                      <a:pt x="112" y="70"/>
                      <a:pt x="111" y="57"/>
                      <a:pt x="108" y="47"/>
                    </a:cubicBezTo>
                    <a:cubicBezTo>
                      <a:pt x="106" y="37"/>
                      <a:pt x="102" y="28"/>
                      <a:pt x="98" y="22"/>
                    </a:cubicBezTo>
                    <a:close/>
                    <a:moveTo>
                      <a:pt x="80" y="141"/>
                    </a:moveTo>
                    <a:cubicBezTo>
                      <a:pt x="74" y="151"/>
                      <a:pt x="66" y="155"/>
                      <a:pt x="56" y="155"/>
                    </a:cubicBezTo>
                    <a:cubicBezTo>
                      <a:pt x="47" y="155"/>
                      <a:pt x="38" y="151"/>
                      <a:pt x="32" y="142"/>
                    </a:cubicBezTo>
                    <a:cubicBezTo>
                      <a:pt x="25" y="133"/>
                      <a:pt x="22" y="114"/>
                      <a:pt x="22" y="86"/>
                    </a:cubicBezTo>
                    <a:cubicBezTo>
                      <a:pt x="22" y="59"/>
                      <a:pt x="26" y="40"/>
                      <a:pt x="33" y="30"/>
                    </a:cubicBezTo>
                    <a:cubicBezTo>
                      <a:pt x="39" y="22"/>
                      <a:pt x="46" y="18"/>
                      <a:pt x="56" y="18"/>
                    </a:cubicBezTo>
                    <a:cubicBezTo>
                      <a:pt x="66" y="18"/>
                      <a:pt x="74" y="22"/>
                      <a:pt x="81" y="31"/>
                    </a:cubicBezTo>
                    <a:cubicBezTo>
                      <a:pt x="87" y="40"/>
                      <a:pt x="91" y="59"/>
                      <a:pt x="91" y="86"/>
                    </a:cubicBezTo>
                    <a:cubicBezTo>
                      <a:pt x="91" y="114"/>
                      <a:pt x="87" y="133"/>
                      <a:pt x="80" y="141"/>
                    </a:cubicBezTo>
                    <a:close/>
                    <a:moveTo>
                      <a:pt x="80" y="141"/>
                    </a:moveTo>
                    <a:cubicBezTo>
                      <a:pt x="80" y="141"/>
                      <a:pt x="80" y="141"/>
                      <a:pt x="80"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7" name="Freeform 75">
                <a:extLst>
                  <a:ext uri="{FF2B5EF4-FFF2-40B4-BE49-F238E27FC236}">
                    <a16:creationId xmlns:a16="http://schemas.microsoft.com/office/drawing/2014/main" id="{E903BC49-82DD-4BDA-A9D6-469A56ABE132}"/>
                  </a:ext>
                </a:extLst>
              </p:cNvPr>
              <p:cNvSpPr>
                <a:spLocks noEditPoints="1"/>
              </p:cNvSpPr>
              <p:nvPr/>
            </p:nvSpPr>
            <p:spPr bwMode="auto">
              <a:xfrm>
                <a:off x="841"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7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7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7"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6"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7" y="18"/>
                    </a:cubicBezTo>
                    <a:cubicBezTo>
                      <a:pt x="66" y="18"/>
                      <a:pt x="75" y="22"/>
                      <a:pt x="81" y="31"/>
                    </a:cubicBezTo>
                    <a:cubicBezTo>
                      <a:pt x="88" y="40"/>
                      <a:pt x="91" y="59"/>
                      <a:pt x="91" y="86"/>
                    </a:cubicBezTo>
                    <a:cubicBezTo>
                      <a:pt x="91" y="114"/>
                      <a:pt x="88"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8" name="Freeform 76">
                <a:extLst>
                  <a:ext uri="{FF2B5EF4-FFF2-40B4-BE49-F238E27FC236}">
                    <a16:creationId xmlns:a16="http://schemas.microsoft.com/office/drawing/2014/main" id="{7754D83D-8EE3-4B1B-A2F9-F6F75BE5238A}"/>
                  </a:ext>
                </a:extLst>
              </p:cNvPr>
              <p:cNvSpPr>
                <a:spLocks noEditPoints="1"/>
              </p:cNvSpPr>
              <p:nvPr/>
            </p:nvSpPr>
            <p:spPr bwMode="auto">
              <a:xfrm>
                <a:off x="872"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6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6"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7"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6" y="18"/>
                    </a:cubicBezTo>
                    <a:cubicBezTo>
                      <a:pt x="66" y="18"/>
                      <a:pt x="75" y="22"/>
                      <a:pt x="81" y="31"/>
                    </a:cubicBezTo>
                    <a:cubicBezTo>
                      <a:pt x="88" y="40"/>
                      <a:pt x="91" y="59"/>
                      <a:pt x="91" y="86"/>
                    </a:cubicBezTo>
                    <a:cubicBezTo>
                      <a:pt x="91" y="114"/>
                      <a:pt x="87"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9" name="Freeform 77">
                <a:extLst>
                  <a:ext uri="{FF2B5EF4-FFF2-40B4-BE49-F238E27FC236}">
                    <a16:creationId xmlns:a16="http://schemas.microsoft.com/office/drawing/2014/main" id="{22468CCB-5270-4794-BF69-D6A105C45C54}"/>
                  </a:ext>
                </a:extLst>
              </p:cNvPr>
              <p:cNvSpPr>
                <a:spLocks noEditPoints="1"/>
              </p:cNvSpPr>
              <p:nvPr/>
            </p:nvSpPr>
            <p:spPr bwMode="auto">
              <a:xfrm>
                <a:off x="908" y="1148"/>
                <a:ext cx="15" cy="41"/>
              </a:xfrm>
              <a:custGeom>
                <a:avLst/>
                <a:gdLst>
                  <a:gd name="T0" fmla="*/ 64 w 64"/>
                  <a:gd name="T1" fmla="*/ 168 h 168"/>
                  <a:gd name="T2" fmla="*/ 64 w 64"/>
                  <a:gd name="T3" fmla="*/ 0 h 168"/>
                  <a:gd name="T4" fmla="*/ 51 w 64"/>
                  <a:gd name="T5" fmla="*/ 0 h 168"/>
                  <a:gd name="T6" fmla="*/ 32 w 64"/>
                  <a:gd name="T7" fmla="*/ 23 h 168"/>
                  <a:gd name="T8" fmla="*/ 0 w 64"/>
                  <a:gd name="T9" fmla="*/ 42 h 168"/>
                  <a:gd name="T10" fmla="*/ 0 w 64"/>
                  <a:gd name="T11" fmla="*/ 62 h 168"/>
                  <a:gd name="T12" fmla="*/ 23 w 64"/>
                  <a:gd name="T13" fmla="*/ 52 h 168"/>
                  <a:gd name="T14" fmla="*/ 43 w 64"/>
                  <a:gd name="T15" fmla="*/ 37 h 168"/>
                  <a:gd name="T16" fmla="*/ 43 w 64"/>
                  <a:gd name="T17" fmla="*/ 168 h 168"/>
                  <a:gd name="T18" fmla="*/ 64 w 64"/>
                  <a:gd name="T19" fmla="*/ 168 h 168"/>
                  <a:gd name="T20" fmla="*/ 64 w 64"/>
                  <a:gd name="T21" fmla="*/ 168 h 168"/>
                  <a:gd name="T22" fmla="*/ 64 w 64"/>
                  <a:gd name="T2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68">
                    <a:moveTo>
                      <a:pt x="64" y="168"/>
                    </a:moveTo>
                    <a:cubicBezTo>
                      <a:pt x="64" y="0"/>
                      <a:pt x="64" y="0"/>
                      <a:pt x="64" y="0"/>
                    </a:cubicBezTo>
                    <a:cubicBezTo>
                      <a:pt x="51" y="0"/>
                      <a:pt x="51" y="0"/>
                      <a:pt x="51" y="0"/>
                    </a:cubicBezTo>
                    <a:cubicBezTo>
                      <a:pt x="47" y="8"/>
                      <a:pt x="41" y="15"/>
                      <a:pt x="32" y="23"/>
                    </a:cubicBezTo>
                    <a:cubicBezTo>
                      <a:pt x="23" y="30"/>
                      <a:pt x="12" y="37"/>
                      <a:pt x="0" y="42"/>
                    </a:cubicBezTo>
                    <a:cubicBezTo>
                      <a:pt x="0" y="62"/>
                      <a:pt x="0" y="62"/>
                      <a:pt x="0" y="62"/>
                    </a:cubicBezTo>
                    <a:cubicBezTo>
                      <a:pt x="7" y="60"/>
                      <a:pt x="14" y="56"/>
                      <a:pt x="23" y="52"/>
                    </a:cubicBezTo>
                    <a:cubicBezTo>
                      <a:pt x="31" y="47"/>
                      <a:pt x="38" y="42"/>
                      <a:pt x="43" y="37"/>
                    </a:cubicBezTo>
                    <a:cubicBezTo>
                      <a:pt x="43" y="168"/>
                      <a:pt x="43" y="168"/>
                      <a:pt x="43" y="168"/>
                    </a:cubicBezTo>
                    <a:lnTo>
                      <a:pt x="64" y="168"/>
                    </a:lnTo>
                    <a:close/>
                    <a:moveTo>
                      <a:pt x="64" y="168"/>
                    </a:moveTo>
                    <a:cubicBezTo>
                      <a:pt x="64" y="168"/>
                      <a:pt x="64" y="168"/>
                      <a:pt x="64" y="16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0" name="Freeform 78">
                <a:extLst>
                  <a:ext uri="{FF2B5EF4-FFF2-40B4-BE49-F238E27FC236}">
                    <a16:creationId xmlns:a16="http://schemas.microsoft.com/office/drawing/2014/main" id="{7906891B-4D12-4228-97D0-A51BF69AA1BD}"/>
                  </a:ext>
                </a:extLst>
              </p:cNvPr>
              <p:cNvSpPr>
                <a:spLocks noEditPoints="1"/>
              </p:cNvSpPr>
              <p:nvPr/>
            </p:nvSpPr>
            <p:spPr bwMode="auto">
              <a:xfrm>
                <a:off x="943" y="1215"/>
                <a:ext cx="15" cy="41"/>
              </a:xfrm>
              <a:custGeom>
                <a:avLst/>
                <a:gdLst>
                  <a:gd name="T0" fmla="*/ 30 w 60"/>
                  <a:gd name="T1" fmla="*/ 23 h 172"/>
                  <a:gd name="T2" fmla="*/ 0 w 60"/>
                  <a:gd name="T3" fmla="*/ 44 h 172"/>
                  <a:gd name="T4" fmla="*/ 0 w 60"/>
                  <a:gd name="T5" fmla="*/ 64 h 172"/>
                  <a:gd name="T6" fmla="*/ 22 w 60"/>
                  <a:gd name="T7" fmla="*/ 53 h 172"/>
                  <a:gd name="T8" fmla="*/ 40 w 60"/>
                  <a:gd name="T9" fmla="*/ 39 h 172"/>
                  <a:gd name="T10" fmla="*/ 40 w 60"/>
                  <a:gd name="T11" fmla="*/ 172 h 172"/>
                  <a:gd name="T12" fmla="*/ 60 w 60"/>
                  <a:gd name="T13" fmla="*/ 172 h 172"/>
                  <a:gd name="T14" fmla="*/ 60 w 60"/>
                  <a:gd name="T15" fmla="*/ 0 h 172"/>
                  <a:gd name="T16" fmla="*/ 48 w 60"/>
                  <a:gd name="T17" fmla="*/ 0 h 172"/>
                  <a:gd name="T18" fmla="*/ 30 w 60"/>
                  <a:gd name="T19" fmla="*/ 23 h 172"/>
                  <a:gd name="T20" fmla="*/ 30 w 60"/>
                  <a:gd name="T21" fmla="*/ 23 h 172"/>
                  <a:gd name="T22" fmla="*/ 30 w 60"/>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72">
                    <a:moveTo>
                      <a:pt x="30" y="23"/>
                    </a:moveTo>
                    <a:cubicBezTo>
                      <a:pt x="22" y="31"/>
                      <a:pt x="12" y="38"/>
                      <a:pt x="0" y="44"/>
                    </a:cubicBezTo>
                    <a:cubicBezTo>
                      <a:pt x="0" y="64"/>
                      <a:pt x="0" y="64"/>
                      <a:pt x="0" y="64"/>
                    </a:cubicBezTo>
                    <a:cubicBezTo>
                      <a:pt x="7" y="62"/>
                      <a:pt x="14" y="58"/>
                      <a:pt x="22" y="53"/>
                    </a:cubicBezTo>
                    <a:cubicBezTo>
                      <a:pt x="29" y="48"/>
                      <a:pt x="35" y="43"/>
                      <a:pt x="40" y="39"/>
                    </a:cubicBezTo>
                    <a:cubicBezTo>
                      <a:pt x="40" y="172"/>
                      <a:pt x="40" y="172"/>
                      <a:pt x="40" y="172"/>
                    </a:cubicBezTo>
                    <a:cubicBezTo>
                      <a:pt x="60" y="172"/>
                      <a:pt x="60" y="172"/>
                      <a:pt x="60" y="172"/>
                    </a:cubicBezTo>
                    <a:cubicBezTo>
                      <a:pt x="60" y="0"/>
                      <a:pt x="60" y="0"/>
                      <a:pt x="60" y="0"/>
                    </a:cubicBezTo>
                    <a:cubicBezTo>
                      <a:pt x="48" y="0"/>
                      <a:pt x="48" y="0"/>
                      <a:pt x="48" y="0"/>
                    </a:cubicBezTo>
                    <a:cubicBezTo>
                      <a:pt x="44" y="8"/>
                      <a:pt x="38" y="16"/>
                      <a:pt x="30" y="23"/>
                    </a:cubicBezTo>
                    <a:close/>
                    <a:moveTo>
                      <a:pt x="30" y="23"/>
                    </a:moveTo>
                    <a:cubicBezTo>
                      <a:pt x="30" y="23"/>
                      <a:pt x="30" y="23"/>
                      <a:pt x="30"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1" name="Freeform 79">
                <a:extLst>
                  <a:ext uri="{FF2B5EF4-FFF2-40B4-BE49-F238E27FC236}">
                    <a16:creationId xmlns:a16="http://schemas.microsoft.com/office/drawing/2014/main" id="{923AF051-1B9B-4D52-8C1C-4E1AE80CCDD5}"/>
                  </a:ext>
                </a:extLst>
              </p:cNvPr>
              <p:cNvSpPr>
                <a:spLocks noEditPoints="1"/>
              </p:cNvSpPr>
              <p:nvPr/>
            </p:nvSpPr>
            <p:spPr bwMode="auto">
              <a:xfrm>
                <a:off x="809" y="1216"/>
                <a:ext cx="27" cy="43"/>
              </a:xfrm>
              <a:custGeom>
                <a:avLst/>
                <a:gdLst>
                  <a:gd name="T0" fmla="*/ 98 w 112"/>
                  <a:gd name="T1" fmla="*/ 22 h 176"/>
                  <a:gd name="T2" fmla="*/ 80 w 112"/>
                  <a:gd name="T3" fmla="*/ 6 h 176"/>
                  <a:gd name="T4" fmla="*/ 56 w 112"/>
                  <a:gd name="T5" fmla="*/ 0 h 176"/>
                  <a:gd name="T6" fmla="*/ 25 w 112"/>
                  <a:gd name="T7" fmla="*/ 10 h 176"/>
                  <a:gd name="T8" fmla="*/ 6 w 112"/>
                  <a:gd name="T9" fmla="*/ 39 h 176"/>
                  <a:gd name="T10" fmla="*/ 0 w 112"/>
                  <a:gd name="T11" fmla="*/ 88 h 176"/>
                  <a:gd name="T12" fmla="*/ 17 w 112"/>
                  <a:gd name="T13" fmla="*/ 159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0"/>
                    </a:cubicBezTo>
                    <a:cubicBezTo>
                      <a:pt x="17" y="17"/>
                      <a:pt x="11" y="27"/>
                      <a:pt x="6" y="39"/>
                    </a:cubicBezTo>
                    <a:cubicBezTo>
                      <a:pt x="2" y="51"/>
                      <a:pt x="0" y="68"/>
                      <a:pt x="0" y="88"/>
                    </a:cubicBezTo>
                    <a:cubicBezTo>
                      <a:pt x="0" y="121"/>
                      <a:pt x="6" y="144"/>
                      <a:pt x="17" y="159"/>
                    </a:cubicBezTo>
                    <a:cubicBezTo>
                      <a:pt x="27" y="170"/>
                      <a:pt x="40" y="176"/>
                      <a:pt x="56" y="176"/>
                    </a:cubicBezTo>
                    <a:cubicBezTo>
                      <a:pt x="69" y="176"/>
                      <a:pt x="80" y="173"/>
                      <a:pt x="87" y="166"/>
                    </a:cubicBezTo>
                    <a:cubicBezTo>
                      <a:pt x="96" y="159"/>
                      <a:pt x="102" y="150"/>
                      <a:pt x="106" y="137"/>
                    </a:cubicBezTo>
                    <a:cubicBezTo>
                      <a:pt x="110" y="125"/>
                      <a:pt x="112" y="108"/>
                      <a:pt x="112" y="88"/>
                    </a:cubicBezTo>
                    <a:cubicBezTo>
                      <a:pt x="112" y="71"/>
                      <a:pt x="111" y="57"/>
                      <a:pt x="108" y="48"/>
                    </a:cubicBezTo>
                    <a:cubicBezTo>
                      <a:pt x="106" y="38"/>
                      <a:pt x="102" y="29"/>
                      <a:pt x="98" y="22"/>
                    </a:cubicBezTo>
                    <a:close/>
                    <a:moveTo>
                      <a:pt x="80" y="145"/>
                    </a:moveTo>
                    <a:cubicBezTo>
                      <a:pt x="74" y="154"/>
                      <a:pt x="66" y="159"/>
                      <a:pt x="56" y="159"/>
                    </a:cubicBezTo>
                    <a:cubicBezTo>
                      <a:pt x="47" y="159"/>
                      <a:pt x="38" y="154"/>
                      <a:pt x="32" y="145"/>
                    </a:cubicBezTo>
                    <a:cubicBezTo>
                      <a:pt x="25" y="136"/>
                      <a:pt x="22" y="117"/>
                      <a:pt x="22" y="88"/>
                    </a:cubicBezTo>
                    <a:cubicBezTo>
                      <a:pt x="22" y="60"/>
                      <a:pt x="26" y="41"/>
                      <a:pt x="33" y="30"/>
                    </a:cubicBezTo>
                    <a:cubicBezTo>
                      <a:pt x="39" y="22"/>
                      <a:pt x="46" y="18"/>
                      <a:pt x="56" y="18"/>
                    </a:cubicBezTo>
                    <a:cubicBezTo>
                      <a:pt x="66" y="18"/>
                      <a:pt x="74" y="23"/>
                      <a:pt x="81" y="32"/>
                    </a:cubicBezTo>
                    <a:cubicBezTo>
                      <a:pt x="87" y="41"/>
                      <a:pt x="91" y="60"/>
                      <a:pt x="91" y="88"/>
                    </a:cubicBezTo>
                    <a:cubicBezTo>
                      <a:pt x="91" y="117"/>
                      <a:pt x="87" y="136"/>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2" name="Freeform 80">
                <a:extLst>
                  <a:ext uri="{FF2B5EF4-FFF2-40B4-BE49-F238E27FC236}">
                    <a16:creationId xmlns:a16="http://schemas.microsoft.com/office/drawing/2014/main" id="{C2BA0162-B755-4C07-8619-1A09E7CAF3B0}"/>
                  </a:ext>
                </a:extLst>
              </p:cNvPr>
              <p:cNvSpPr>
                <a:spLocks noEditPoints="1"/>
              </p:cNvSpPr>
              <p:nvPr/>
            </p:nvSpPr>
            <p:spPr bwMode="auto">
              <a:xfrm>
                <a:off x="845" y="1216"/>
                <a:ext cx="15"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3" name="Freeform 81">
                <a:extLst>
                  <a:ext uri="{FF2B5EF4-FFF2-40B4-BE49-F238E27FC236}">
                    <a16:creationId xmlns:a16="http://schemas.microsoft.com/office/drawing/2014/main" id="{82E6069C-0C8F-4AEC-A9B1-6703A23395A4}"/>
                  </a:ext>
                </a:extLst>
              </p:cNvPr>
              <p:cNvSpPr>
                <a:spLocks noEditPoints="1"/>
              </p:cNvSpPr>
              <p:nvPr/>
            </p:nvSpPr>
            <p:spPr bwMode="auto">
              <a:xfrm>
                <a:off x="872" y="1216"/>
                <a:ext cx="16"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4" name="Freeform 82">
                <a:extLst>
                  <a:ext uri="{FF2B5EF4-FFF2-40B4-BE49-F238E27FC236}">
                    <a16:creationId xmlns:a16="http://schemas.microsoft.com/office/drawing/2014/main" id="{0DFD406C-E05C-4EF8-9B37-945076C4A087}"/>
                  </a:ext>
                </a:extLst>
              </p:cNvPr>
              <p:cNvSpPr>
                <a:spLocks noEditPoints="1"/>
              </p:cNvSpPr>
              <p:nvPr/>
            </p:nvSpPr>
            <p:spPr bwMode="auto">
              <a:xfrm>
                <a:off x="900" y="1216"/>
                <a:ext cx="27" cy="43"/>
              </a:xfrm>
              <a:custGeom>
                <a:avLst/>
                <a:gdLst>
                  <a:gd name="T0" fmla="*/ 98 w 112"/>
                  <a:gd name="T1" fmla="*/ 22 h 176"/>
                  <a:gd name="T2" fmla="*/ 80 w 112"/>
                  <a:gd name="T3" fmla="*/ 6 h 176"/>
                  <a:gd name="T4" fmla="*/ 57 w 112"/>
                  <a:gd name="T5" fmla="*/ 0 h 176"/>
                  <a:gd name="T6" fmla="*/ 26 w 112"/>
                  <a:gd name="T7" fmla="*/ 10 h 176"/>
                  <a:gd name="T8" fmla="*/ 7 w 112"/>
                  <a:gd name="T9" fmla="*/ 39 h 176"/>
                  <a:gd name="T10" fmla="*/ 0 w 112"/>
                  <a:gd name="T11" fmla="*/ 88 h 176"/>
                  <a:gd name="T12" fmla="*/ 17 w 112"/>
                  <a:gd name="T13" fmla="*/ 159 h 176"/>
                  <a:gd name="T14" fmla="*/ 57 w 112"/>
                  <a:gd name="T15" fmla="*/ 176 h 176"/>
                  <a:gd name="T16" fmla="*/ 88 w 112"/>
                  <a:gd name="T17" fmla="*/ 166 h 176"/>
                  <a:gd name="T18" fmla="*/ 107 w 112"/>
                  <a:gd name="T19" fmla="*/ 137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0"/>
                    </a:cubicBezTo>
                    <a:cubicBezTo>
                      <a:pt x="17" y="17"/>
                      <a:pt x="11" y="27"/>
                      <a:pt x="7" y="39"/>
                    </a:cubicBezTo>
                    <a:cubicBezTo>
                      <a:pt x="3" y="51"/>
                      <a:pt x="0" y="68"/>
                      <a:pt x="0" y="88"/>
                    </a:cubicBezTo>
                    <a:cubicBezTo>
                      <a:pt x="0" y="121"/>
                      <a:pt x="6" y="144"/>
                      <a:pt x="17" y="159"/>
                    </a:cubicBezTo>
                    <a:cubicBezTo>
                      <a:pt x="27" y="170"/>
                      <a:pt x="40" y="176"/>
                      <a:pt x="57" y="176"/>
                    </a:cubicBezTo>
                    <a:cubicBezTo>
                      <a:pt x="69" y="176"/>
                      <a:pt x="80" y="173"/>
                      <a:pt x="88" y="166"/>
                    </a:cubicBezTo>
                    <a:cubicBezTo>
                      <a:pt x="96" y="159"/>
                      <a:pt x="102" y="150"/>
                      <a:pt x="107" y="137"/>
                    </a:cubicBezTo>
                    <a:cubicBezTo>
                      <a:pt x="111" y="125"/>
                      <a:pt x="112" y="108"/>
                      <a:pt x="112" y="88"/>
                    </a:cubicBezTo>
                    <a:cubicBezTo>
                      <a:pt x="112" y="71"/>
                      <a:pt x="111" y="57"/>
                      <a:pt x="109" y="48"/>
                    </a:cubicBezTo>
                    <a:cubicBezTo>
                      <a:pt x="106" y="38"/>
                      <a:pt x="102" y="29"/>
                      <a:pt x="98" y="22"/>
                    </a:cubicBezTo>
                    <a:close/>
                    <a:moveTo>
                      <a:pt x="81" y="145"/>
                    </a:moveTo>
                    <a:cubicBezTo>
                      <a:pt x="75" y="154"/>
                      <a:pt x="66" y="159"/>
                      <a:pt x="57" y="159"/>
                    </a:cubicBezTo>
                    <a:cubicBezTo>
                      <a:pt x="47" y="159"/>
                      <a:pt x="39" y="154"/>
                      <a:pt x="32" y="145"/>
                    </a:cubicBezTo>
                    <a:cubicBezTo>
                      <a:pt x="26" y="136"/>
                      <a:pt x="22" y="117"/>
                      <a:pt x="22" y="88"/>
                    </a:cubicBezTo>
                    <a:cubicBezTo>
                      <a:pt x="22" y="60"/>
                      <a:pt x="26" y="41"/>
                      <a:pt x="33" y="30"/>
                    </a:cubicBezTo>
                    <a:cubicBezTo>
                      <a:pt x="39" y="22"/>
                      <a:pt x="47" y="18"/>
                      <a:pt x="56" y="18"/>
                    </a:cubicBezTo>
                    <a:cubicBezTo>
                      <a:pt x="66" y="18"/>
                      <a:pt x="75" y="23"/>
                      <a:pt x="81" y="32"/>
                    </a:cubicBezTo>
                    <a:cubicBezTo>
                      <a:pt x="87" y="41"/>
                      <a:pt x="91" y="60"/>
                      <a:pt x="91" y="88"/>
                    </a:cubicBezTo>
                    <a:cubicBezTo>
                      <a:pt x="91" y="117"/>
                      <a:pt x="87" y="136"/>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09" name="Rechteck 208">
              <a:extLst>
                <a:ext uri="{FF2B5EF4-FFF2-40B4-BE49-F238E27FC236}">
                  <a16:creationId xmlns:a16="http://schemas.microsoft.com/office/drawing/2014/main" id="{2A38D1A1-AC01-4688-85E8-81E803FA24AA}"/>
                </a:ext>
              </a:extLst>
            </p:cNvPr>
            <p:cNvSpPr/>
            <p:nvPr/>
          </p:nvSpPr>
          <p:spPr>
            <a:xfrm>
              <a:off x="6515120" y="4930166"/>
              <a:ext cx="1234800" cy="307777"/>
            </a:xfrm>
            <a:prstGeom prst="rect">
              <a:avLst/>
            </a:prstGeom>
            <a:noFill/>
          </p:spPr>
          <p:txBody>
            <a:bodyPr wrap="none">
              <a:noAutofit/>
            </a:bodyPr>
            <a:lstStyle/>
            <a:p>
              <a:pPr algn="ctr"/>
              <a:r>
                <a:rPr lang="en-US" sz="1300" dirty="0">
                  <a:latin typeface="Open Sans" panose="020B0606030504020204" pitchFamily="34" charset="0"/>
                  <a:ea typeface="Open Sans" panose="020B0606030504020204" pitchFamily="34" charset="0"/>
                  <a:cs typeface="Open Sans" panose="020B0606030504020204" pitchFamily="34" charset="0"/>
                </a:rPr>
                <a:t>Development</a:t>
              </a:r>
            </a:p>
          </p:txBody>
        </p:sp>
        <p:sp>
          <p:nvSpPr>
            <p:cNvPr id="210" name="Rechteck 209">
              <a:extLst>
                <a:ext uri="{FF2B5EF4-FFF2-40B4-BE49-F238E27FC236}">
                  <a16:creationId xmlns:a16="http://schemas.microsoft.com/office/drawing/2014/main" id="{A7D01572-F6B8-4540-BFE3-0FDD64C0E935}"/>
                </a:ext>
              </a:extLst>
            </p:cNvPr>
            <p:cNvSpPr/>
            <p:nvPr/>
          </p:nvSpPr>
          <p:spPr>
            <a:xfrm>
              <a:off x="7716505" y="4930166"/>
              <a:ext cx="1234800" cy="307777"/>
            </a:xfrm>
            <a:prstGeom prst="rect">
              <a:avLst/>
            </a:prstGeom>
            <a:noFill/>
          </p:spPr>
          <p:txBody>
            <a:bodyPr wrap="none">
              <a:noAutofit/>
            </a:bodyPr>
            <a:lstStyle/>
            <a:p>
              <a:pPr algn="ctr"/>
              <a:r>
                <a:rPr lang="en-US" sz="1300" dirty="0">
                  <a:latin typeface="Open Sans" panose="020B0606030504020204" pitchFamily="34" charset="0"/>
                  <a:ea typeface="Open Sans" panose="020B0606030504020204" pitchFamily="34" charset="0"/>
                  <a:cs typeface="Open Sans" panose="020B0606030504020204" pitchFamily="34" charset="0"/>
                </a:rPr>
                <a:t>Operation</a:t>
              </a:r>
            </a:p>
          </p:txBody>
        </p:sp>
        <p:sp>
          <p:nvSpPr>
            <p:cNvPr id="211" name="Rechteck 210">
              <a:extLst>
                <a:ext uri="{FF2B5EF4-FFF2-40B4-BE49-F238E27FC236}">
                  <a16:creationId xmlns:a16="http://schemas.microsoft.com/office/drawing/2014/main" id="{F854336C-5848-44F2-A762-907EDC48B69B}"/>
                </a:ext>
              </a:extLst>
            </p:cNvPr>
            <p:cNvSpPr/>
            <p:nvPr/>
          </p:nvSpPr>
          <p:spPr>
            <a:xfrm>
              <a:off x="8975368" y="4930166"/>
              <a:ext cx="1234800" cy="307777"/>
            </a:xfrm>
            <a:prstGeom prst="rect">
              <a:avLst/>
            </a:prstGeom>
            <a:noFill/>
          </p:spPr>
          <p:txBody>
            <a:bodyPr wrap="none">
              <a:noAutofit/>
            </a:bodyPr>
            <a:lstStyle/>
            <a:p>
              <a:pPr algn="ctr"/>
              <a:r>
                <a:rPr lang="en-US" sz="1300" dirty="0">
                  <a:latin typeface="Open Sans" panose="020B0606030504020204" pitchFamily="34" charset="0"/>
                  <a:ea typeface="Open Sans" panose="020B0606030504020204" pitchFamily="34" charset="0"/>
                  <a:cs typeface="Open Sans" panose="020B0606030504020204" pitchFamily="34" charset="0"/>
                </a:rPr>
                <a:t>Maintenance</a:t>
              </a:r>
            </a:p>
          </p:txBody>
        </p:sp>
        <p:grpSp>
          <p:nvGrpSpPr>
            <p:cNvPr id="200" name="Group 99">
              <a:extLst>
                <a:ext uri="{FF2B5EF4-FFF2-40B4-BE49-F238E27FC236}">
                  <a16:creationId xmlns:a16="http://schemas.microsoft.com/office/drawing/2014/main" id="{02703CC1-C86F-4241-A53B-A91FA7A7C376}"/>
                </a:ext>
              </a:extLst>
            </p:cNvPr>
            <p:cNvGrpSpPr>
              <a:grpSpLocks noChangeAspect="1"/>
            </p:cNvGrpSpPr>
            <p:nvPr/>
          </p:nvGrpSpPr>
          <p:grpSpPr bwMode="auto">
            <a:xfrm>
              <a:off x="10566360" y="4251514"/>
              <a:ext cx="612443" cy="561974"/>
              <a:chOff x="802" y="803"/>
              <a:chExt cx="449" cy="412"/>
            </a:xfrm>
            <a:grpFill/>
          </p:grpSpPr>
          <p:sp>
            <p:nvSpPr>
              <p:cNvPr id="202" name="Freeform 100">
                <a:extLst>
                  <a:ext uri="{FF2B5EF4-FFF2-40B4-BE49-F238E27FC236}">
                    <a16:creationId xmlns:a16="http://schemas.microsoft.com/office/drawing/2014/main" id="{AAEDCBA2-0E51-408A-8D22-C36399434DCB}"/>
                  </a:ext>
                </a:extLst>
              </p:cNvPr>
              <p:cNvSpPr>
                <a:spLocks noEditPoints="1"/>
              </p:cNvSpPr>
              <p:nvPr/>
            </p:nvSpPr>
            <p:spPr bwMode="auto">
              <a:xfrm>
                <a:off x="952" y="859"/>
                <a:ext cx="149" cy="188"/>
              </a:xfrm>
              <a:custGeom>
                <a:avLst/>
                <a:gdLst>
                  <a:gd name="T0" fmla="*/ 1185 w 1240"/>
                  <a:gd name="T1" fmla="*/ 160 h 1560"/>
                  <a:gd name="T2" fmla="*/ 642 w 1240"/>
                  <a:gd name="T3" fmla="*/ 4 h 1560"/>
                  <a:gd name="T4" fmla="*/ 599 w 1240"/>
                  <a:gd name="T5" fmla="*/ 4 h 1560"/>
                  <a:gd name="T6" fmla="*/ 56 w 1240"/>
                  <a:gd name="T7" fmla="*/ 160 h 1560"/>
                  <a:gd name="T8" fmla="*/ 0 w 1240"/>
                  <a:gd name="T9" fmla="*/ 235 h 1560"/>
                  <a:gd name="T10" fmla="*/ 0 w 1240"/>
                  <a:gd name="T11" fmla="*/ 625 h 1560"/>
                  <a:gd name="T12" fmla="*/ 588 w 1240"/>
                  <a:gd name="T13" fmla="*/ 1552 h 1560"/>
                  <a:gd name="T14" fmla="*/ 620 w 1240"/>
                  <a:gd name="T15" fmla="*/ 1560 h 1560"/>
                  <a:gd name="T16" fmla="*/ 653 w 1240"/>
                  <a:gd name="T17" fmla="*/ 1552 h 1560"/>
                  <a:gd name="T18" fmla="*/ 1240 w 1240"/>
                  <a:gd name="T19" fmla="*/ 625 h 1560"/>
                  <a:gd name="T20" fmla="*/ 1240 w 1240"/>
                  <a:gd name="T21" fmla="*/ 235 h 1560"/>
                  <a:gd name="T22" fmla="*/ 1185 w 1240"/>
                  <a:gd name="T23" fmla="*/ 160 h 1560"/>
                  <a:gd name="T24" fmla="*/ 1185 w 1240"/>
                  <a:gd name="T25" fmla="*/ 160 h 1560"/>
                  <a:gd name="T26" fmla="*/ 1185 w 1240"/>
                  <a:gd name="T27" fmla="*/ 16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0" h="1560">
                    <a:moveTo>
                      <a:pt x="1185" y="160"/>
                    </a:moveTo>
                    <a:cubicBezTo>
                      <a:pt x="642" y="4"/>
                      <a:pt x="642" y="4"/>
                      <a:pt x="642" y="4"/>
                    </a:cubicBezTo>
                    <a:cubicBezTo>
                      <a:pt x="628" y="0"/>
                      <a:pt x="613" y="0"/>
                      <a:pt x="599" y="4"/>
                    </a:cubicBezTo>
                    <a:cubicBezTo>
                      <a:pt x="56" y="160"/>
                      <a:pt x="56" y="160"/>
                      <a:pt x="56" y="160"/>
                    </a:cubicBezTo>
                    <a:cubicBezTo>
                      <a:pt x="23" y="169"/>
                      <a:pt x="0" y="200"/>
                      <a:pt x="0" y="235"/>
                    </a:cubicBezTo>
                    <a:cubicBezTo>
                      <a:pt x="0" y="625"/>
                      <a:pt x="0" y="625"/>
                      <a:pt x="0" y="625"/>
                    </a:cubicBezTo>
                    <a:cubicBezTo>
                      <a:pt x="0" y="1018"/>
                      <a:pt x="0" y="1278"/>
                      <a:pt x="588" y="1552"/>
                    </a:cubicBezTo>
                    <a:cubicBezTo>
                      <a:pt x="598" y="1558"/>
                      <a:pt x="609" y="1560"/>
                      <a:pt x="620" y="1560"/>
                    </a:cubicBezTo>
                    <a:cubicBezTo>
                      <a:pt x="632" y="1560"/>
                      <a:pt x="643" y="1558"/>
                      <a:pt x="653" y="1552"/>
                    </a:cubicBezTo>
                    <a:cubicBezTo>
                      <a:pt x="1240" y="1278"/>
                      <a:pt x="1240" y="1018"/>
                      <a:pt x="1240" y="625"/>
                    </a:cubicBezTo>
                    <a:cubicBezTo>
                      <a:pt x="1240" y="235"/>
                      <a:pt x="1240" y="235"/>
                      <a:pt x="1240" y="235"/>
                    </a:cubicBezTo>
                    <a:cubicBezTo>
                      <a:pt x="1240" y="200"/>
                      <a:pt x="1218" y="169"/>
                      <a:pt x="1185" y="160"/>
                    </a:cubicBezTo>
                    <a:close/>
                    <a:moveTo>
                      <a:pt x="1185" y="160"/>
                    </a:moveTo>
                    <a:cubicBezTo>
                      <a:pt x="1185" y="160"/>
                      <a:pt x="1185" y="160"/>
                      <a:pt x="1185" y="16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3" name="Freeform 101">
                <a:extLst>
                  <a:ext uri="{FF2B5EF4-FFF2-40B4-BE49-F238E27FC236}">
                    <a16:creationId xmlns:a16="http://schemas.microsoft.com/office/drawing/2014/main" id="{2C7EEF63-2207-4E8F-B1C7-760786C7DDFE}"/>
                  </a:ext>
                </a:extLst>
              </p:cNvPr>
              <p:cNvSpPr>
                <a:spLocks noEditPoints="1"/>
              </p:cNvSpPr>
              <p:nvPr/>
            </p:nvSpPr>
            <p:spPr bwMode="auto">
              <a:xfrm>
                <a:off x="802" y="803"/>
                <a:ext cx="449" cy="412"/>
              </a:xfrm>
              <a:custGeom>
                <a:avLst/>
                <a:gdLst>
                  <a:gd name="T0" fmla="*/ 3425 w 3736"/>
                  <a:gd name="T1" fmla="*/ 0 h 3424"/>
                  <a:gd name="T2" fmla="*/ 312 w 3736"/>
                  <a:gd name="T3" fmla="*/ 0 h 3424"/>
                  <a:gd name="T4" fmla="*/ 0 w 3736"/>
                  <a:gd name="T5" fmla="*/ 312 h 3424"/>
                  <a:gd name="T6" fmla="*/ 0 w 3736"/>
                  <a:gd name="T7" fmla="*/ 2490 h 3424"/>
                  <a:gd name="T8" fmla="*/ 312 w 3736"/>
                  <a:gd name="T9" fmla="*/ 2802 h 3424"/>
                  <a:gd name="T10" fmla="*/ 1402 w 3736"/>
                  <a:gd name="T11" fmla="*/ 2802 h 3424"/>
                  <a:gd name="T12" fmla="*/ 1286 w 3736"/>
                  <a:gd name="T13" fmla="*/ 3218 h 3424"/>
                  <a:gd name="T14" fmla="*/ 1168 w 3736"/>
                  <a:gd name="T15" fmla="*/ 3268 h 3424"/>
                  <a:gd name="T16" fmla="*/ 1090 w 3736"/>
                  <a:gd name="T17" fmla="*/ 3346 h 3424"/>
                  <a:gd name="T18" fmla="*/ 1168 w 3736"/>
                  <a:gd name="T19" fmla="*/ 3424 h 3424"/>
                  <a:gd name="T20" fmla="*/ 2569 w 3736"/>
                  <a:gd name="T21" fmla="*/ 3424 h 3424"/>
                  <a:gd name="T22" fmla="*/ 2647 w 3736"/>
                  <a:gd name="T23" fmla="*/ 3346 h 3424"/>
                  <a:gd name="T24" fmla="*/ 2569 w 3736"/>
                  <a:gd name="T25" fmla="*/ 3268 h 3424"/>
                  <a:gd name="T26" fmla="*/ 2451 w 3736"/>
                  <a:gd name="T27" fmla="*/ 3219 h 3424"/>
                  <a:gd name="T28" fmla="*/ 2335 w 3736"/>
                  <a:gd name="T29" fmla="*/ 2802 h 3424"/>
                  <a:gd name="T30" fmla="*/ 3425 w 3736"/>
                  <a:gd name="T31" fmla="*/ 2802 h 3424"/>
                  <a:gd name="T32" fmla="*/ 3736 w 3736"/>
                  <a:gd name="T33" fmla="*/ 2490 h 3424"/>
                  <a:gd name="T34" fmla="*/ 3736 w 3736"/>
                  <a:gd name="T35" fmla="*/ 312 h 3424"/>
                  <a:gd name="T36" fmla="*/ 3425 w 3736"/>
                  <a:gd name="T37" fmla="*/ 0 h 3424"/>
                  <a:gd name="T38" fmla="*/ 1868 w 3736"/>
                  <a:gd name="T39" fmla="*/ 2646 h 3424"/>
                  <a:gd name="T40" fmla="*/ 1712 w 3736"/>
                  <a:gd name="T41" fmla="*/ 2490 h 3424"/>
                  <a:gd name="T42" fmla="*/ 1868 w 3736"/>
                  <a:gd name="T43" fmla="*/ 2334 h 3424"/>
                  <a:gd name="T44" fmla="*/ 2025 w 3736"/>
                  <a:gd name="T45" fmla="*/ 2490 h 3424"/>
                  <a:gd name="T46" fmla="*/ 1868 w 3736"/>
                  <a:gd name="T47" fmla="*/ 2646 h 3424"/>
                  <a:gd name="T48" fmla="*/ 312 w 3736"/>
                  <a:gd name="T49" fmla="*/ 2179 h 3424"/>
                  <a:gd name="T50" fmla="*/ 312 w 3736"/>
                  <a:gd name="T51" fmla="*/ 312 h 3424"/>
                  <a:gd name="T52" fmla="*/ 3425 w 3736"/>
                  <a:gd name="T53" fmla="*/ 312 h 3424"/>
                  <a:gd name="T54" fmla="*/ 3425 w 3736"/>
                  <a:gd name="T55" fmla="*/ 2179 h 3424"/>
                  <a:gd name="T56" fmla="*/ 312 w 3736"/>
                  <a:gd name="T57" fmla="*/ 2179 h 3424"/>
                  <a:gd name="T58" fmla="*/ 312 w 3736"/>
                  <a:gd name="T59" fmla="*/ 2179 h 3424"/>
                  <a:gd name="T60" fmla="*/ 312 w 3736"/>
                  <a:gd name="T61" fmla="*/ 2179 h 3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36" h="3424">
                    <a:moveTo>
                      <a:pt x="3425" y="0"/>
                    </a:moveTo>
                    <a:cubicBezTo>
                      <a:pt x="312" y="0"/>
                      <a:pt x="312" y="0"/>
                      <a:pt x="312" y="0"/>
                    </a:cubicBezTo>
                    <a:cubicBezTo>
                      <a:pt x="141" y="0"/>
                      <a:pt x="0" y="141"/>
                      <a:pt x="0" y="312"/>
                    </a:cubicBezTo>
                    <a:cubicBezTo>
                      <a:pt x="0" y="2490"/>
                      <a:pt x="0" y="2490"/>
                      <a:pt x="0" y="2490"/>
                    </a:cubicBezTo>
                    <a:cubicBezTo>
                      <a:pt x="0" y="2662"/>
                      <a:pt x="141" y="2802"/>
                      <a:pt x="312" y="2802"/>
                    </a:cubicBezTo>
                    <a:cubicBezTo>
                      <a:pt x="1402" y="2802"/>
                      <a:pt x="1402" y="2802"/>
                      <a:pt x="1402" y="2802"/>
                    </a:cubicBezTo>
                    <a:cubicBezTo>
                      <a:pt x="1399" y="2926"/>
                      <a:pt x="1375" y="3125"/>
                      <a:pt x="1286" y="3218"/>
                    </a:cubicBezTo>
                    <a:cubicBezTo>
                      <a:pt x="1253" y="3253"/>
                      <a:pt x="1216" y="3268"/>
                      <a:pt x="1168" y="3268"/>
                    </a:cubicBezTo>
                    <a:cubicBezTo>
                      <a:pt x="1125" y="3268"/>
                      <a:pt x="1090" y="3304"/>
                      <a:pt x="1090" y="3346"/>
                    </a:cubicBezTo>
                    <a:cubicBezTo>
                      <a:pt x="1090" y="3390"/>
                      <a:pt x="1125" y="3424"/>
                      <a:pt x="1168" y="3424"/>
                    </a:cubicBezTo>
                    <a:cubicBezTo>
                      <a:pt x="2569" y="3424"/>
                      <a:pt x="2569" y="3424"/>
                      <a:pt x="2569" y="3424"/>
                    </a:cubicBezTo>
                    <a:cubicBezTo>
                      <a:pt x="2612" y="3424"/>
                      <a:pt x="2647" y="3390"/>
                      <a:pt x="2647" y="3346"/>
                    </a:cubicBezTo>
                    <a:cubicBezTo>
                      <a:pt x="2647" y="3304"/>
                      <a:pt x="2612" y="3268"/>
                      <a:pt x="2569" y="3268"/>
                    </a:cubicBezTo>
                    <a:cubicBezTo>
                      <a:pt x="2521" y="3268"/>
                      <a:pt x="2484" y="3253"/>
                      <a:pt x="2451" y="3219"/>
                    </a:cubicBezTo>
                    <a:cubicBezTo>
                      <a:pt x="2362" y="3125"/>
                      <a:pt x="2338" y="2926"/>
                      <a:pt x="2335" y="2802"/>
                    </a:cubicBezTo>
                    <a:cubicBezTo>
                      <a:pt x="3425" y="2802"/>
                      <a:pt x="3425" y="2802"/>
                      <a:pt x="3425" y="2802"/>
                    </a:cubicBezTo>
                    <a:cubicBezTo>
                      <a:pt x="3596" y="2802"/>
                      <a:pt x="3736" y="2662"/>
                      <a:pt x="3736" y="2490"/>
                    </a:cubicBezTo>
                    <a:cubicBezTo>
                      <a:pt x="3736" y="312"/>
                      <a:pt x="3736" y="312"/>
                      <a:pt x="3736" y="312"/>
                    </a:cubicBezTo>
                    <a:cubicBezTo>
                      <a:pt x="3736" y="141"/>
                      <a:pt x="3596" y="0"/>
                      <a:pt x="3425" y="0"/>
                    </a:cubicBezTo>
                    <a:close/>
                    <a:moveTo>
                      <a:pt x="1868" y="2646"/>
                    </a:moveTo>
                    <a:cubicBezTo>
                      <a:pt x="1782" y="2646"/>
                      <a:pt x="1712" y="2576"/>
                      <a:pt x="1712" y="2490"/>
                    </a:cubicBezTo>
                    <a:cubicBezTo>
                      <a:pt x="1712" y="2404"/>
                      <a:pt x="1782" y="2334"/>
                      <a:pt x="1868" y="2334"/>
                    </a:cubicBezTo>
                    <a:cubicBezTo>
                      <a:pt x="1954" y="2334"/>
                      <a:pt x="2025" y="2404"/>
                      <a:pt x="2025" y="2490"/>
                    </a:cubicBezTo>
                    <a:cubicBezTo>
                      <a:pt x="2025" y="2576"/>
                      <a:pt x="1954" y="2646"/>
                      <a:pt x="1868" y="2646"/>
                    </a:cubicBezTo>
                    <a:close/>
                    <a:moveTo>
                      <a:pt x="312" y="2179"/>
                    </a:moveTo>
                    <a:cubicBezTo>
                      <a:pt x="312" y="312"/>
                      <a:pt x="312" y="312"/>
                      <a:pt x="312" y="312"/>
                    </a:cubicBezTo>
                    <a:cubicBezTo>
                      <a:pt x="3425" y="312"/>
                      <a:pt x="3425" y="312"/>
                      <a:pt x="3425" y="312"/>
                    </a:cubicBezTo>
                    <a:cubicBezTo>
                      <a:pt x="3425" y="2179"/>
                      <a:pt x="3425" y="2179"/>
                      <a:pt x="3425" y="2179"/>
                    </a:cubicBezTo>
                    <a:lnTo>
                      <a:pt x="312" y="2179"/>
                    </a:lnTo>
                    <a:close/>
                    <a:moveTo>
                      <a:pt x="312" y="2179"/>
                    </a:moveTo>
                    <a:cubicBezTo>
                      <a:pt x="312" y="2179"/>
                      <a:pt x="312" y="2179"/>
                      <a:pt x="312" y="217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12" name="Rechteck 211">
              <a:extLst>
                <a:ext uri="{FF2B5EF4-FFF2-40B4-BE49-F238E27FC236}">
                  <a16:creationId xmlns:a16="http://schemas.microsoft.com/office/drawing/2014/main" id="{B2D033D4-4127-4266-BE6E-977FEE81F213}"/>
                </a:ext>
              </a:extLst>
            </p:cNvPr>
            <p:cNvSpPr/>
            <p:nvPr/>
          </p:nvSpPr>
          <p:spPr>
            <a:xfrm>
              <a:off x="10255181" y="4930166"/>
              <a:ext cx="1234800" cy="307777"/>
            </a:xfrm>
            <a:prstGeom prst="rect">
              <a:avLst/>
            </a:prstGeom>
            <a:noFill/>
          </p:spPr>
          <p:txBody>
            <a:bodyPr wrap="none">
              <a:noAutofit/>
            </a:bodyPr>
            <a:lstStyle/>
            <a:p>
              <a:pPr algn="ctr"/>
              <a:r>
                <a:rPr lang="en-US" sz="1300" dirty="0">
                  <a:latin typeface="Open Sans" panose="020B0606030504020204" pitchFamily="34" charset="0"/>
                  <a:ea typeface="Open Sans" panose="020B0606030504020204" pitchFamily="34" charset="0"/>
                  <a:cs typeface="Open Sans" panose="020B0606030504020204" pitchFamily="34" charset="0"/>
                </a:rPr>
                <a:t>Security</a:t>
              </a:r>
            </a:p>
          </p:txBody>
        </p:sp>
        <p:grpSp>
          <p:nvGrpSpPr>
            <p:cNvPr id="309" name="Group 85">
              <a:extLst>
                <a:ext uri="{FF2B5EF4-FFF2-40B4-BE49-F238E27FC236}">
                  <a16:creationId xmlns:a16="http://schemas.microsoft.com/office/drawing/2014/main" id="{DE949ADB-5020-41CE-8B4B-D10299EEA1D1}"/>
                </a:ext>
              </a:extLst>
            </p:cNvPr>
            <p:cNvGrpSpPr>
              <a:grpSpLocks noChangeAspect="1"/>
            </p:cNvGrpSpPr>
            <p:nvPr/>
          </p:nvGrpSpPr>
          <p:grpSpPr bwMode="auto">
            <a:xfrm>
              <a:off x="9313145" y="4247522"/>
              <a:ext cx="559246" cy="571523"/>
              <a:chOff x="802" y="802"/>
              <a:chExt cx="410" cy="419"/>
            </a:xfrm>
            <a:grpFill/>
          </p:grpSpPr>
          <p:sp>
            <p:nvSpPr>
              <p:cNvPr id="310" name="Freeform 86">
                <a:extLst>
                  <a:ext uri="{FF2B5EF4-FFF2-40B4-BE49-F238E27FC236}">
                    <a16:creationId xmlns:a16="http://schemas.microsoft.com/office/drawing/2014/main" id="{0A5E2002-C834-427A-81EF-CF4A0544483A}"/>
                  </a:ext>
                </a:extLst>
              </p:cNvPr>
              <p:cNvSpPr>
                <a:spLocks/>
              </p:cNvSpPr>
              <p:nvPr/>
            </p:nvSpPr>
            <p:spPr bwMode="auto">
              <a:xfrm>
                <a:off x="806" y="812"/>
                <a:ext cx="396" cy="396"/>
              </a:xfrm>
              <a:custGeom>
                <a:avLst/>
                <a:gdLst>
                  <a:gd name="T0" fmla="*/ 1648 w 1648"/>
                  <a:gd name="T1" fmla="*/ 69 h 1648"/>
                  <a:gd name="T2" fmla="*/ 1566 w 1648"/>
                  <a:gd name="T3" fmla="*/ 0 h 1648"/>
                  <a:gd name="T4" fmla="*/ 1182 w 1648"/>
                  <a:gd name="T5" fmla="*/ 193 h 1648"/>
                  <a:gd name="T6" fmla="*/ 1182 w 1648"/>
                  <a:gd name="T7" fmla="*/ 399 h 1648"/>
                  <a:gd name="T8" fmla="*/ 577 w 1648"/>
                  <a:gd name="T9" fmla="*/ 1017 h 1648"/>
                  <a:gd name="T10" fmla="*/ 467 w 1648"/>
                  <a:gd name="T11" fmla="*/ 907 h 1648"/>
                  <a:gd name="T12" fmla="*/ 69 w 1648"/>
                  <a:gd name="T13" fmla="*/ 1319 h 1648"/>
                  <a:gd name="T14" fmla="*/ 69 w 1648"/>
                  <a:gd name="T15" fmla="*/ 1594 h 1648"/>
                  <a:gd name="T16" fmla="*/ 206 w 1648"/>
                  <a:gd name="T17" fmla="*/ 1648 h 1648"/>
                  <a:gd name="T18" fmla="*/ 344 w 1648"/>
                  <a:gd name="T19" fmla="*/ 1594 h 1648"/>
                  <a:gd name="T20" fmla="*/ 756 w 1648"/>
                  <a:gd name="T21" fmla="*/ 1195 h 1648"/>
                  <a:gd name="T22" fmla="*/ 646 w 1648"/>
                  <a:gd name="T23" fmla="*/ 1085 h 1648"/>
                  <a:gd name="T24" fmla="*/ 1250 w 1648"/>
                  <a:gd name="T25" fmla="*/ 467 h 1648"/>
                  <a:gd name="T26" fmla="*/ 1456 w 1648"/>
                  <a:gd name="T27" fmla="*/ 467 h 1648"/>
                  <a:gd name="T28" fmla="*/ 1648 w 1648"/>
                  <a:gd name="T29" fmla="*/ 69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8" h="1648">
                    <a:moveTo>
                      <a:pt x="1648" y="69"/>
                    </a:moveTo>
                    <a:cubicBezTo>
                      <a:pt x="1566" y="0"/>
                      <a:pt x="1566" y="0"/>
                      <a:pt x="1566" y="0"/>
                    </a:cubicBezTo>
                    <a:cubicBezTo>
                      <a:pt x="1182" y="193"/>
                      <a:pt x="1182" y="193"/>
                      <a:pt x="1182" y="193"/>
                    </a:cubicBezTo>
                    <a:cubicBezTo>
                      <a:pt x="1182" y="399"/>
                      <a:pt x="1182" y="399"/>
                      <a:pt x="1182" y="399"/>
                    </a:cubicBezTo>
                    <a:cubicBezTo>
                      <a:pt x="577" y="1017"/>
                      <a:pt x="577" y="1017"/>
                      <a:pt x="577" y="1017"/>
                    </a:cubicBezTo>
                    <a:cubicBezTo>
                      <a:pt x="467" y="907"/>
                      <a:pt x="467" y="907"/>
                      <a:pt x="467" y="907"/>
                    </a:cubicBezTo>
                    <a:cubicBezTo>
                      <a:pt x="69" y="1319"/>
                      <a:pt x="69" y="1319"/>
                      <a:pt x="69" y="1319"/>
                    </a:cubicBezTo>
                    <a:cubicBezTo>
                      <a:pt x="0" y="1388"/>
                      <a:pt x="0" y="1511"/>
                      <a:pt x="69" y="1594"/>
                    </a:cubicBezTo>
                    <a:cubicBezTo>
                      <a:pt x="110" y="1635"/>
                      <a:pt x="165" y="1648"/>
                      <a:pt x="206" y="1648"/>
                    </a:cubicBezTo>
                    <a:cubicBezTo>
                      <a:pt x="261" y="1648"/>
                      <a:pt x="316" y="1635"/>
                      <a:pt x="344" y="1594"/>
                    </a:cubicBezTo>
                    <a:cubicBezTo>
                      <a:pt x="756" y="1195"/>
                      <a:pt x="756" y="1195"/>
                      <a:pt x="756" y="1195"/>
                    </a:cubicBezTo>
                    <a:cubicBezTo>
                      <a:pt x="646" y="1085"/>
                      <a:pt x="646" y="1085"/>
                      <a:pt x="646" y="1085"/>
                    </a:cubicBezTo>
                    <a:cubicBezTo>
                      <a:pt x="1250" y="467"/>
                      <a:pt x="1250" y="467"/>
                      <a:pt x="1250" y="467"/>
                    </a:cubicBezTo>
                    <a:cubicBezTo>
                      <a:pt x="1456" y="467"/>
                      <a:pt x="1456" y="467"/>
                      <a:pt x="1456" y="467"/>
                    </a:cubicBezTo>
                    <a:lnTo>
                      <a:pt x="1648" y="69"/>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1" name="Freeform 87">
                <a:extLst>
                  <a:ext uri="{FF2B5EF4-FFF2-40B4-BE49-F238E27FC236}">
                    <a16:creationId xmlns:a16="http://schemas.microsoft.com/office/drawing/2014/main" id="{CB2A2792-C730-4939-A04E-77D696C74D6E}"/>
                  </a:ext>
                </a:extLst>
              </p:cNvPr>
              <p:cNvSpPr>
                <a:spLocks/>
              </p:cNvSpPr>
              <p:nvPr/>
            </p:nvSpPr>
            <p:spPr bwMode="auto">
              <a:xfrm>
                <a:off x="996" y="1002"/>
                <a:ext cx="216" cy="219"/>
              </a:xfrm>
              <a:custGeom>
                <a:avLst/>
                <a:gdLst>
                  <a:gd name="T0" fmla="*/ 538 w 896"/>
                  <a:gd name="T1" fmla="*/ 234 h 908"/>
                  <a:gd name="T2" fmla="*/ 386 w 896"/>
                  <a:gd name="T3" fmla="*/ 179 h 908"/>
                  <a:gd name="T4" fmla="*/ 207 w 896"/>
                  <a:gd name="T5" fmla="*/ 0 h 908"/>
                  <a:gd name="T6" fmla="*/ 0 w 896"/>
                  <a:gd name="T7" fmla="*/ 207 h 908"/>
                  <a:gd name="T8" fmla="*/ 166 w 896"/>
                  <a:gd name="T9" fmla="*/ 372 h 908"/>
                  <a:gd name="T10" fmla="*/ 221 w 896"/>
                  <a:gd name="T11" fmla="*/ 523 h 908"/>
                  <a:gd name="T12" fmla="*/ 318 w 896"/>
                  <a:gd name="T13" fmla="*/ 798 h 908"/>
                  <a:gd name="T14" fmla="*/ 593 w 896"/>
                  <a:gd name="T15" fmla="*/ 895 h 908"/>
                  <a:gd name="T16" fmla="*/ 621 w 896"/>
                  <a:gd name="T17" fmla="*/ 826 h 908"/>
                  <a:gd name="T18" fmla="*/ 524 w 896"/>
                  <a:gd name="T19" fmla="*/ 716 h 908"/>
                  <a:gd name="T20" fmla="*/ 524 w 896"/>
                  <a:gd name="T21" fmla="*/ 578 h 908"/>
                  <a:gd name="T22" fmla="*/ 579 w 896"/>
                  <a:gd name="T23" fmla="*/ 509 h 908"/>
                  <a:gd name="T24" fmla="*/ 731 w 896"/>
                  <a:gd name="T25" fmla="*/ 509 h 908"/>
                  <a:gd name="T26" fmla="*/ 814 w 896"/>
                  <a:gd name="T27" fmla="*/ 606 h 908"/>
                  <a:gd name="T28" fmla="*/ 883 w 896"/>
                  <a:gd name="T29" fmla="*/ 565 h 908"/>
                  <a:gd name="T30" fmla="*/ 786 w 896"/>
                  <a:gd name="T31" fmla="*/ 331 h 908"/>
                  <a:gd name="T32" fmla="*/ 538 w 896"/>
                  <a:gd name="T33" fmla="*/ 23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6" h="908">
                    <a:moveTo>
                      <a:pt x="538" y="234"/>
                    </a:moveTo>
                    <a:cubicBezTo>
                      <a:pt x="483" y="234"/>
                      <a:pt x="428" y="221"/>
                      <a:pt x="386" y="179"/>
                    </a:cubicBezTo>
                    <a:cubicBezTo>
                      <a:pt x="304" y="97"/>
                      <a:pt x="249" y="42"/>
                      <a:pt x="207" y="0"/>
                    </a:cubicBezTo>
                    <a:cubicBezTo>
                      <a:pt x="0" y="207"/>
                      <a:pt x="0" y="207"/>
                      <a:pt x="0" y="207"/>
                    </a:cubicBezTo>
                    <a:cubicBezTo>
                      <a:pt x="166" y="372"/>
                      <a:pt x="166" y="372"/>
                      <a:pt x="166" y="372"/>
                    </a:cubicBezTo>
                    <a:cubicBezTo>
                      <a:pt x="207" y="413"/>
                      <a:pt x="235" y="468"/>
                      <a:pt x="221" y="523"/>
                    </a:cubicBezTo>
                    <a:cubicBezTo>
                      <a:pt x="207" y="620"/>
                      <a:pt x="249" y="730"/>
                      <a:pt x="318" y="798"/>
                    </a:cubicBezTo>
                    <a:cubicBezTo>
                      <a:pt x="386" y="881"/>
                      <a:pt x="497" y="908"/>
                      <a:pt x="593" y="895"/>
                    </a:cubicBezTo>
                    <a:cubicBezTo>
                      <a:pt x="621" y="895"/>
                      <a:pt x="648" y="840"/>
                      <a:pt x="621" y="826"/>
                    </a:cubicBezTo>
                    <a:cubicBezTo>
                      <a:pt x="524" y="716"/>
                      <a:pt x="524" y="716"/>
                      <a:pt x="524" y="716"/>
                    </a:cubicBezTo>
                    <a:cubicBezTo>
                      <a:pt x="483" y="675"/>
                      <a:pt x="483" y="620"/>
                      <a:pt x="524" y="578"/>
                    </a:cubicBezTo>
                    <a:cubicBezTo>
                      <a:pt x="579" y="509"/>
                      <a:pt x="579" y="509"/>
                      <a:pt x="579" y="509"/>
                    </a:cubicBezTo>
                    <a:cubicBezTo>
                      <a:pt x="621" y="468"/>
                      <a:pt x="690" y="468"/>
                      <a:pt x="731" y="509"/>
                    </a:cubicBezTo>
                    <a:cubicBezTo>
                      <a:pt x="814" y="606"/>
                      <a:pt x="814" y="606"/>
                      <a:pt x="814" y="606"/>
                    </a:cubicBezTo>
                    <a:cubicBezTo>
                      <a:pt x="841" y="633"/>
                      <a:pt x="883" y="606"/>
                      <a:pt x="883" y="565"/>
                    </a:cubicBezTo>
                    <a:cubicBezTo>
                      <a:pt x="896" y="482"/>
                      <a:pt x="855" y="399"/>
                      <a:pt x="786" y="331"/>
                    </a:cubicBezTo>
                    <a:cubicBezTo>
                      <a:pt x="717" y="262"/>
                      <a:pt x="621" y="221"/>
                      <a:pt x="538" y="23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2" name="Freeform 88">
                <a:extLst>
                  <a:ext uri="{FF2B5EF4-FFF2-40B4-BE49-F238E27FC236}">
                    <a16:creationId xmlns:a16="http://schemas.microsoft.com/office/drawing/2014/main" id="{A2785D60-DBDC-4D1F-8495-98995979A464}"/>
                  </a:ext>
                </a:extLst>
              </p:cNvPr>
              <p:cNvSpPr>
                <a:spLocks/>
              </p:cNvSpPr>
              <p:nvPr/>
            </p:nvSpPr>
            <p:spPr bwMode="auto">
              <a:xfrm>
                <a:off x="802" y="802"/>
                <a:ext cx="213" cy="215"/>
              </a:xfrm>
              <a:custGeom>
                <a:avLst/>
                <a:gdLst>
                  <a:gd name="T0" fmla="*/ 360 w 884"/>
                  <a:gd name="T1" fmla="*/ 673 h 892"/>
                  <a:gd name="T2" fmla="*/ 512 w 884"/>
                  <a:gd name="T3" fmla="*/ 728 h 892"/>
                  <a:gd name="T4" fmla="*/ 677 w 884"/>
                  <a:gd name="T5" fmla="*/ 892 h 892"/>
                  <a:gd name="T6" fmla="*/ 884 w 884"/>
                  <a:gd name="T7" fmla="*/ 687 h 892"/>
                  <a:gd name="T8" fmla="*/ 733 w 884"/>
                  <a:gd name="T9" fmla="*/ 536 h 892"/>
                  <a:gd name="T10" fmla="*/ 677 w 884"/>
                  <a:gd name="T11" fmla="*/ 385 h 892"/>
                  <a:gd name="T12" fmla="*/ 581 w 884"/>
                  <a:gd name="T13" fmla="*/ 110 h 892"/>
                  <a:gd name="T14" fmla="*/ 304 w 884"/>
                  <a:gd name="T15" fmla="*/ 14 h 892"/>
                  <a:gd name="T16" fmla="*/ 277 w 884"/>
                  <a:gd name="T17" fmla="*/ 83 h 892"/>
                  <a:gd name="T18" fmla="*/ 373 w 884"/>
                  <a:gd name="T19" fmla="*/ 193 h 892"/>
                  <a:gd name="T20" fmla="*/ 373 w 884"/>
                  <a:gd name="T21" fmla="*/ 330 h 892"/>
                  <a:gd name="T22" fmla="*/ 318 w 884"/>
                  <a:gd name="T23" fmla="*/ 398 h 892"/>
                  <a:gd name="T24" fmla="*/ 166 w 884"/>
                  <a:gd name="T25" fmla="*/ 398 h 892"/>
                  <a:gd name="T26" fmla="*/ 83 w 884"/>
                  <a:gd name="T27" fmla="*/ 302 h 892"/>
                  <a:gd name="T28" fmla="*/ 0 w 884"/>
                  <a:gd name="T29" fmla="*/ 344 h 892"/>
                  <a:gd name="T30" fmla="*/ 111 w 884"/>
                  <a:gd name="T31" fmla="*/ 577 h 892"/>
                  <a:gd name="T32" fmla="*/ 360 w 884"/>
                  <a:gd name="T33" fmla="*/ 67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4" h="892">
                    <a:moveTo>
                      <a:pt x="360" y="673"/>
                    </a:moveTo>
                    <a:cubicBezTo>
                      <a:pt x="415" y="673"/>
                      <a:pt x="470" y="687"/>
                      <a:pt x="512" y="728"/>
                    </a:cubicBezTo>
                    <a:cubicBezTo>
                      <a:pt x="581" y="810"/>
                      <a:pt x="636" y="865"/>
                      <a:pt x="677" y="892"/>
                    </a:cubicBezTo>
                    <a:cubicBezTo>
                      <a:pt x="884" y="687"/>
                      <a:pt x="884" y="687"/>
                      <a:pt x="884" y="687"/>
                    </a:cubicBezTo>
                    <a:cubicBezTo>
                      <a:pt x="733" y="536"/>
                      <a:pt x="733" y="536"/>
                      <a:pt x="733" y="536"/>
                    </a:cubicBezTo>
                    <a:cubicBezTo>
                      <a:pt x="691" y="494"/>
                      <a:pt x="663" y="440"/>
                      <a:pt x="677" y="385"/>
                    </a:cubicBezTo>
                    <a:cubicBezTo>
                      <a:pt x="677" y="289"/>
                      <a:pt x="650" y="179"/>
                      <a:pt x="581" y="110"/>
                    </a:cubicBezTo>
                    <a:cubicBezTo>
                      <a:pt x="498" y="42"/>
                      <a:pt x="401" y="0"/>
                      <a:pt x="304" y="14"/>
                    </a:cubicBezTo>
                    <a:cubicBezTo>
                      <a:pt x="263" y="14"/>
                      <a:pt x="249" y="55"/>
                      <a:pt x="277" y="83"/>
                    </a:cubicBezTo>
                    <a:cubicBezTo>
                      <a:pt x="373" y="193"/>
                      <a:pt x="373" y="193"/>
                      <a:pt x="373" y="193"/>
                    </a:cubicBezTo>
                    <a:cubicBezTo>
                      <a:pt x="415" y="234"/>
                      <a:pt x="415" y="289"/>
                      <a:pt x="373" y="330"/>
                    </a:cubicBezTo>
                    <a:cubicBezTo>
                      <a:pt x="318" y="398"/>
                      <a:pt x="318" y="398"/>
                      <a:pt x="318" y="398"/>
                    </a:cubicBezTo>
                    <a:cubicBezTo>
                      <a:pt x="277" y="440"/>
                      <a:pt x="208" y="440"/>
                      <a:pt x="166" y="398"/>
                    </a:cubicBezTo>
                    <a:cubicBezTo>
                      <a:pt x="83" y="302"/>
                      <a:pt x="83" y="302"/>
                      <a:pt x="83" y="302"/>
                    </a:cubicBezTo>
                    <a:cubicBezTo>
                      <a:pt x="56" y="275"/>
                      <a:pt x="0" y="302"/>
                      <a:pt x="0" y="344"/>
                    </a:cubicBezTo>
                    <a:cubicBezTo>
                      <a:pt x="0" y="426"/>
                      <a:pt x="42" y="508"/>
                      <a:pt x="111" y="577"/>
                    </a:cubicBezTo>
                    <a:cubicBezTo>
                      <a:pt x="180" y="659"/>
                      <a:pt x="263" y="687"/>
                      <a:pt x="360" y="67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3" name="Group 91">
              <a:extLst>
                <a:ext uri="{FF2B5EF4-FFF2-40B4-BE49-F238E27FC236}">
                  <a16:creationId xmlns:a16="http://schemas.microsoft.com/office/drawing/2014/main" id="{AA9416CA-6AEA-4034-8435-380F8A7736B4}"/>
                </a:ext>
              </a:extLst>
            </p:cNvPr>
            <p:cNvGrpSpPr>
              <a:grpSpLocks noChangeAspect="1"/>
            </p:cNvGrpSpPr>
            <p:nvPr/>
          </p:nvGrpSpPr>
          <p:grpSpPr bwMode="auto">
            <a:xfrm>
              <a:off x="8028366" y="4228132"/>
              <a:ext cx="611078" cy="617899"/>
              <a:chOff x="803" y="803"/>
              <a:chExt cx="448" cy="453"/>
            </a:xfrm>
            <a:grpFill/>
          </p:grpSpPr>
          <p:sp>
            <p:nvSpPr>
              <p:cNvPr id="314" name="Freeform 92">
                <a:extLst>
                  <a:ext uri="{FF2B5EF4-FFF2-40B4-BE49-F238E27FC236}">
                    <a16:creationId xmlns:a16="http://schemas.microsoft.com/office/drawing/2014/main" id="{7B233EEE-7280-4C80-9651-18BB075A4F13}"/>
                  </a:ext>
                </a:extLst>
              </p:cNvPr>
              <p:cNvSpPr>
                <a:spLocks noEditPoints="1"/>
              </p:cNvSpPr>
              <p:nvPr/>
            </p:nvSpPr>
            <p:spPr bwMode="auto">
              <a:xfrm>
                <a:off x="803" y="803"/>
                <a:ext cx="286" cy="287"/>
              </a:xfrm>
              <a:custGeom>
                <a:avLst/>
                <a:gdLst>
                  <a:gd name="T0" fmla="*/ 3036 w 4768"/>
                  <a:gd name="T1" fmla="*/ 284 h 4768"/>
                  <a:gd name="T2" fmla="*/ 2845 w 4768"/>
                  <a:gd name="T3" fmla="*/ 74 h 4768"/>
                  <a:gd name="T4" fmla="*/ 2350 w 4768"/>
                  <a:gd name="T5" fmla="*/ 25 h 4768"/>
                  <a:gd name="T6" fmla="*/ 2110 w 4768"/>
                  <a:gd name="T7" fmla="*/ 191 h 4768"/>
                  <a:gd name="T8" fmla="*/ 2042 w 4768"/>
                  <a:gd name="T9" fmla="*/ 500 h 4768"/>
                  <a:gd name="T10" fmla="*/ 1591 w 4768"/>
                  <a:gd name="T11" fmla="*/ 642 h 4768"/>
                  <a:gd name="T12" fmla="*/ 1352 w 4768"/>
                  <a:gd name="T13" fmla="*/ 426 h 4768"/>
                  <a:gd name="T14" fmla="*/ 1068 w 4768"/>
                  <a:gd name="T15" fmla="*/ 407 h 4768"/>
                  <a:gd name="T16" fmla="*/ 686 w 4768"/>
                  <a:gd name="T17" fmla="*/ 735 h 4768"/>
                  <a:gd name="T18" fmla="*/ 642 w 4768"/>
                  <a:gd name="T19" fmla="*/ 1024 h 4768"/>
                  <a:gd name="T20" fmla="*/ 808 w 4768"/>
                  <a:gd name="T21" fmla="*/ 1283 h 4768"/>
                  <a:gd name="T22" fmla="*/ 544 w 4768"/>
                  <a:gd name="T23" fmla="*/ 1733 h 4768"/>
                  <a:gd name="T24" fmla="*/ 260 w 4768"/>
                  <a:gd name="T25" fmla="*/ 1758 h 4768"/>
                  <a:gd name="T26" fmla="*/ 49 w 4768"/>
                  <a:gd name="T27" fmla="*/ 1949 h 4768"/>
                  <a:gd name="T28" fmla="*/ 0 w 4768"/>
                  <a:gd name="T29" fmla="*/ 2443 h 4768"/>
                  <a:gd name="T30" fmla="*/ 191 w 4768"/>
                  <a:gd name="T31" fmla="*/ 2683 h 4768"/>
                  <a:gd name="T32" fmla="*/ 475 w 4768"/>
                  <a:gd name="T33" fmla="*/ 2727 h 4768"/>
                  <a:gd name="T34" fmla="*/ 617 w 4768"/>
                  <a:gd name="T35" fmla="*/ 3226 h 4768"/>
                  <a:gd name="T36" fmla="*/ 426 w 4768"/>
                  <a:gd name="T37" fmla="*/ 3442 h 4768"/>
                  <a:gd name="T38" fmla="*/ 426 w 4768"/>
                  <a:gd name="T39" fmla="*/ 3726 h 4768"/>
                  <a:gd name="T40" fmla="*/ 735 w 4768"/>
                  <a:gd name="T41" fmla="*/ 4108 h 4768"/>
                  <a:gd name="T42" fmla="*/ 1019 w 4768"/>
                  <a:gd name="T43" fmla="*/ 4152 h 4768"/>
                  <a:gd name="T44" fmla="*/ 1283 w 4768"/>
                  <a:gd name="T45" fmla="*/ 3985 h 4768"/>
                  <a:gd name="T46" fmla="*/ 1709 w 4768"/>
                  <a:gd name="T47" fmla="*/ 4201 h 4768"/>
                  <a:gd name="T48" fmla="*/ 1709 w 4768"/>
                  <a:gd name="T49" fmla="*/ 4509 h 4768"/>
                  <a:gd name="T50" fmla="*/ 1919 w 4768"/>
                  <a:gd name="T51" fmla="*/ 4720 h 4768"/>
                  <a:gd name="T52" fmla="*/ 2419 w 4768"/>
                  <a:gd name="T53" fmla="*/ 4744 h 4768"/>
                  <a:gd name="T54" fmla="*/ 2659 w 4768"/>
                  <a:gd name="T55" fmla="*/ 4578 h 4768"/>
                  <a:gd name="T56" fmla="*/ 2703 w 4768"/>
                  <a:gd name="T57" fmla="*/ 4294 h 4768"/>
                  <a:gd name="T58" fmla="*/ 3178 w 4768"/>
                  <a:gd name="T59" fmla="*/ 4127 h 4768"/>
                  <a:gd name="T60" fmla="*/ 3417 w 4768"/>
                  <a:gd name="T61" fmla="*/ 4343 h 4768"/>
                  <a:gd name="T62" fmla="*/ 3701 w 4768"/>
                  <a:gd name="T63" fmla="*/ 4367 h 4768"/>
                  <a:gd name="T64" fmla="*/ 4083 w 4768"/>
                  <a:gd name="T65" fmla="*/ 4034 h 4768"/>
                  <a:gd name="T66" fmla="*/ 4127 w 4768"/>
                  <a:gd name="T67" fmla="*/ 3750 h 4768"/>
                  <a:gd name="T68" fmla="*/ 3936 w 4768"/>
                  <a:gd name="T69" fmla="*/ 3491 h 4768"/>
                  <a:gd name="T70" fmla="*/ 4176 w 4768"/>
                  <a:gd name="T71" fmla="*/ 3036 h 4768"/>
                  <a:gd name="T72" fmla="*/ 4509 w 4768"/>
                  <a:gd name="T73" fmla="*/ 3036 h 4768"/>
                  <a:gd name="T74" fmla="*/ 4700 w 4768"/>
                  <a:gd name="T75" fmla="*/ 2825 h 4768"/>
                  <a:gd name="T76" fmla="*/ 4744 w 4768"/>
                  <a:gd name="T77" fmla="*/ 2326 h 4768"/>
                  <a:gd name="T78" fmla="*/ 4578 w 4768"/>
                  <a:gd name="T79" fmla="*/ 2091 h 4768"/>
                  <a:gd name="T80" fmla="*/ 4245 w 4768"/>
                  <a:gd name="T81" fmla="*/ 2042 h 4768"/>
                  <a:gd name="T82" fmla="*/ 4103 w 4768"/>
                  <a:gd name="T83" fmla="*/ 1591 h 4768"/>
                  <a:gd name="T84" fmla="*/ 4343 w 4768"/>
                  <a:gd name="T85" fmla="*/ 1352 h 4768"/>
                  <a:gd name="T86" fmla="*/ 4343 w 4768"/>
                  <a:gd name="T87" fmla="*/ 1068 h 4768"/>
                  <a:gd name="T88" fmla="*/ 4010 w 4768"/>
                  <a:gd name="T89" fmla="*/ 666 h 4768"/>
                  <a:gd name="T90" fmla="*/ 3726 w 4768"/>
                  <a:gd name="T91" fmla="*/ 617 h 4768"/>
                  <a:gd name="T92" fmla="*/ 3442 w 4768"/>
                  <a:gd name="T93" fmla="*/ 808 h 4768"/>
                  <a:gd name="T94" fmla="*/ 3060 w 4768"/>
                  <a:gd name="T95" fmla="*/ 617 h 4768"/>
                  <a:gd name="T96" fmla="*/ 3036 w 4768"/>
                  <a:gd name="T97" fmla="*/ 284 h 4768"/>
                  <a:gd name="T98" fmla="*/ 3036 w 4768"/>
                  <a:gd name="T99" fmla="*/ 284 h 4768"/>
                  <a:gd name="T100" fmla="*/ 1518 w 4768"/>
                  <a:gd name="T101" fmla="*/ 2326 h 4768"/>
                  <a:gd name="T102" fmla="*/ 2443 w 4768"/>
                  <a:gd name="T103" fmla="*/ 1567 h 4768"/>
                  <a:gd name="T104" fmla="*/ 3202 w 4768"/>
                  <a:gd name="T105" fmla="*/ 2468 h 4768"/>
                  <a:gd name="T106" fmla="*/ 2277 w 4768"/>
                  <a:gd name="T107" fmla="*/ 3226 h 4768"/>
                  <a:gd name="T108" fmla="*/ 1518 w 4768"/>
                  <a:gd name="T109" fmla="*/ 2326 h 4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68" h="4768">
                    <a:moveTo>
                      <a:pt x="3036" y="284"/>
                    </a:moveTo>
                    <a:cubicBezTo>
                      <a:pt x="3036" y="167"/>
                      <a:pt x="2967" y="74"/>
                      <a:pt x="2845" y="74"/>
                    </a:cubicBezTo>
                    <a:cubicBezTo>
                      <a:pt x="2350" y="25"/>
                      <a:pt x="2350" y="25"/>
                      <a:pt x="2350" y="25"/>
                    </a:cubicBezTo>
                    <a:cubicBezTo>
                      <a:pt x="2228" y="0"/>
                      <a:pt x="2135" y="98"/>
                      <a:pt x="2110" y="191"/>
                    </a:cubicBezTo>
                    <a:cubicBezTo>
                      <a:pt x="2042" y="500"/>
                      <a:pt x="2042" y="500"/>
                      <a:pt x="2042" y="500"/>
                    </a:cubicBezTo>
                    <a:cubicBezTo>
                      <a:pt x="1900" y="524"/>
                      <a:pt x="1733" y="568"/>
                      <a:pt x="1591" y="642"/>
                    </a:cubicBezTo>
                    <a:cubicBezTo>
                      <a:pt x="1352" y="426"/>
                      <a:pt x="1352" y="426"/>
                      <a:pt x="1352" y="426"/>
                    </a:cubicBezTo>
                    <a:cubicBezTo>
                      <a:pt x="1283" y="358"/>
                      <a:pt x="1136" y="358"/>
                      <a:pt x="1068" y="407"/>
                    </a:cubicBezTo>
                    <a:cubicBezTo>
                      <a:pt x="686" y="735"/>
                      <a:pt x="686" y="735"/>
                      <a:pt x="686" y="735"/>
                    </a:cubicBezTo>
                    <a:cubicBezTo>
                      <a:pt x="593" y="808"/>
                      <a:pt x="568" y="926"/>
                      <a:pt x="642" y="1024"/>
                    </a:cubicBezTo>
                    <a:cubicBezTo>
                      <a:pt x="808" y="1283"/>
                      <a:pt x="808" y="1283"/>
                      <a:pt x="808" y="1283"/>
                    </a:cubicBezTo>
                    <a:cubicBezTo>
                      <a:pt x="686" y="1425"/>
                      <a:pt x="617" y="1567"/>
                      <a:pt x="544" y="1733"/>
                    </a:cubicBezTo>
                    <a:cubicBezTo>
                      <a:pt x="260" y="1758"/>
                      <a:pt x="260" y="1758"/>
                      <a:pt x="260" y="1758"/>
                    </a:cubicBezTo>
                    <a:cubicBezTo>
                      <a:pt x="142" y="1758"/>
                      <a:pt x="69" y="1826"/>
                      <a:pt x="49" y="1949"/>
                    </a:cubicBezTo>
                    <a:cubicBezTo>
                      <a:pt x="0" y="2443"/>
                      <a:pt x="0" y="2443"/>
                      <a:pt x="0" y="2443"/>
                    </a:cubicBezTo>
                    <a:cubicBezTo>
                      <a:pt x="0" y="2566"/>
                      <a:pt x="69" y="2659"/>
                      <a:pt x="191" y="2683"/>
                    </a:cubicBezTo>
                    <a:cubicBezTo>
                      <a:pt x="475" y="2727"/>
                      <a:pt x="475" y="2727"/>
                      <a:pt x="475" y="2727"/>
                    </a:cubicBezTo>
                    <a:cubicBezTo>
                      <a:pt x="500" y="2918"/>
                      <a:pt x="544" y="3060"/>
                      <a:pt x="617" y="3226"/>
                    </a:cubicBezTo>
                    <a:cubicBezTo>
                      <a:pt x="426" y="3442"/>
                      <a:pt x="426" y="3442"/>
                      <a:pt x="426" y="3442"/>
                    </a:cubicBezTo>
                    <a:cubicBezTo>
                      <a:pt x="358" y="3510"/>
                      <a:pt x="358" y="3633"/>
                      <a:pt x="426" y="3726"/>
                    </a:cubicBezTo>
                    <a:cubicBezTo>
                      <a:pt x="735" y="4108"/>
                      <a:pt x="735" y="4108"/>
                      <a:pt x="735" y="4108"/>
                    </a:cubicBezTo>
                    <a:cubicBezTo>
                      <a:pt x="808" y="4201"/>
                      <a:pt x="950" y="4201"/>
                      <a:pt x="1019" y="4152"/>
                    </a:cubicBezTo>
                    <a:cubicBezTo>
                      <a:pt x="1283" y="3985"/>
                      <a:pt x="1283" y="3985"/>
                      <a:pt x="1283" y="3985"/>
                    </a:cubicBezTo>
                    <a:cubicBezTo>
                      <a:pt x="1401" y="4083"/>
                      <a:pt x="1567" y="4152"/>
                      <a:pt x="1709" y="4201"/>
                    </a:cubicBezTo>
                    <a:cubicBezTo>
                      <a:pt x="1709" y="4509"/>
                      <a:pt x="1709" y="4509"/>
                      <a:pt x="1709" y="4509"/>
                    </a:cubicBezTo>
                    <a:cubicBezTo>
                      <a:pt x="1709" y="4602"/>
                      <a:pt x="1802" y="4700"/>
                      <a:pt x="1919" y="4720"/>
                    </a:cubicBezTo>
                    <a:cubicBezTo>
                      <a:pt x="2419" y="4744"/>
                      <a:pt x="2419" y="4744"/>
                      <a:pt x="2419" y="4744"/>
                    </a:cubicBezTo>
                    <a:cubicBezTo>
                      <a:pt x="2536" y="4768"/>
                      <a:pt x="2634" y="4700"/>
                      <a:pt x="2659" y="4578"/>
                    </a:cubicBezTo>
                    <a:cubicBezTo>
                      <a:pt x="2703" y="4294"/>
                      <a:pt x="2703" y="4294"/>
                      <a:pt x="2703" y="4294"/>
                    </a:cubicBezTo>
                    <a:cubicBezTo>
                      <a:pt x="2869" y="4250"/>
                      <a:pt x="3036" y="4201"/>
                      <a:pt x="3178" y="4127"/>
                    </a:cubicBezTo>
                    <a:cubicBezTo>
                      <a:pt x="3417" y="4343"/>
                      <a:pt x="3417" y="4343"/>
                      <a:pt x="3417" y="4343"/>
                    </a:cubicBezTo>
                    <a:cubicBezTo>
                      <a:pt x="3486" y="4436"/>
                      <a:pt x="3608" y="4436"/>
                      <a:pt x="3701" y="4367"/>
                    </a:cubicBezTo>
                    <a:cubicBezTo>
                      <a:pt x="4083" y="4034"/>
                      <a:pt x="4083" y="4034"/>
                      <a:pt x="4083" y="4034"/>
                    </a:cubicBezTo>
                    <a:cubicBezTo>
                      <a:pt x="4176" y="3961"/>
                      <a:pt x="4176" y="3843"/>
                      <a:pt x="4127" y="3750"/>
                    </a:cubicBezTo>
                    <a:cubicBezTo>
                      <a:pt x="3936" y="3491"/>
                      <a:pt x="3936" y="3491"/>
                      <a:pt x="3936" y="3491"/>
                    </a:cubicBezTo>
                    <a:cubicBezTo>
                      <a:pt x="4034" y="3344"/>
                      <a:pt x="4103" y="3202"/>
                      <a:pt x="4176" y="3036"/>
                    </a:cubicBezTo>
                    <a:cubicBezTo>
                      <a:pt x="4509" y="3036"/>
                      <a:pt x="4509" y="3036"/>
                      <a:pt x="4509" y="3036"/>
                    </a:cubicBezTo>
                    <a:cubicBezTo>
                      <a:pt x="4602" y="3036"/>
                      <a:pt x="4700" y="2943"/>
                      <a:pt x="4700" y="2825"/>
                    </a:cubicBezTo>
                    <a:cubicBezTo>
                      <a:pt x="4744" y="2326"/>
                      <a:pt x="4744" y="2326"/>
                      <a:pt x="4744" y="2326"/>
                    </a:cubicBezTo>
                    <a:cubicBezTo>
                      <a:pt x="4768" y="2233"/>
                      <a:pt x="4675" y="2110"/>
                      <a:pt x="4578" y="2091"/>
                    </a:cubicBezTo>
                    <a:cubicBezTo>
                      <a:pt x="4245" y="2042"/>
                      <a:pt x="4245" y="2042"/>
                      <a:pt x="4245" y="2042"/>
                    </a:cubicBezTo>
                    <a:cubicBezTo>
                      <a:pt x="4225" y="1875"/>
                      <a:pt x="4176" y="1733"/>
                      <a:pt x="4103" y="1591"/>
                    </a:cubicBezTo>
                    <a:cubicBezTo>
                      <a:pt x="4343" y="1352"/>
                      <a:pt x="4343" y="1352"/>
                      <a:pt x="4343" y="1352"/>
                    </a:cubicBezTo>
                    <a:cubicBezTo>
                      <a:pt x="4411" y="1259"/>
                      <a:pt x="4411" y="1141"/>
                      <a:pt x="4343" y="1068"/>
                    </a:cubicBezTo>
                    <a:cubicBezTo>
                      <a:pt x="4010" y="666"/>
                      <a:pt x="4010" y="666"/>
                      <a:pt x="4010" y="666"/>
                    </a:cubicBezTo>
                    <a:cubicBezTo>
                      <a:pt x="3936" y="593"/>
                      <a:pt x="3819" y="568"/>
                      <a:pt x="3726" y="617"/>
                    </a:cubicBezTo>
                    <a:cubicBezTo>
                      <a:pt x="3442" y="808"/>
                      <a:pt x="3442" y="808"/>
                      <a:pt x="3442" y="808"/>
                    </a:cubicBezTo>
                    <a:cubicBezTo>
                      <a:pt x="3319" y="735"/>
                      <a:pt x="3202" y="666"/>
                      <a:pt x="3060" y="617"/>
                    </a:cubicBezTo>
                    <a:cubicBezTo>
                      <a:pt x="3036" y="284"/>
                      <a:pt x="3036" y="284"/>
                      <a:pt x="3036" y="284"/>
                    </a:cubicBezTo>
                    <a:cubicBezTo>
                      <a:pt x="3036" y="284"/>
                      <a:pt x="3036" y="284"/>
                      <a:pt x="3036" y="284"/>
                    </a:cubicBezTo>
                    <a:close/>
                    <a:moveTo>
                      <a:pt x="1518" y="2326"/>
                    </a:moveTo>
                    <a:cubicBezTo>
                      <a:pt x="1567" y="1875"/>
                      <a:pt x="1968" y="1518"/>
                      <a:pt x="2443" y="1567"/>
                    </a:cubicBezTo>
                    <a:cubicBezTo>
                      <a:pt x="2894" y="1591"/>
                      <a:pt x="3251" y="2017"/>
                      <a:pt x="3202" y="2468"/>
                    </a:cubicBezTo>
                    <a:cubicBezTo>
                      <a:pt x="3153" y="2943"/>
                      <a:pt x="2752" y="3275"/>
                      <a:pt x="2277" y="3226"/>
                    </a:cubicBezTo>
                    <a:cubicBezTo>
                      <a:pt x="1826" y="3202"/>
                      <a:pt x="1469" y="2776"/>
                      <a:pt x="1518" y="23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5" name="Freeform 93">
                <a:extLst>
                  <a:ext uri="{FF2B5EF4-FFF2-40B4-BE49-F238E27FC236}">
                    <a16:creationId xmlns:a16="http://schemas.microsoft.com/office/drawing/2014/main" id="{AF328A80-7553-48CC-8E40-CDDC55667CF2}"/>
                  </a:ext>
                </a:extLst>
              </p:cNvPr>
              <p:cNvSpPr>
                <a:spLocks noEditPoints="1"/>
              </p:cNvSpPr>
              <p:nvPr/>
            </p:nvSpPr>
            <p:spPr bwMode="auto">
              <a:xfrm>
                <a:off x="1057" y="951"/>
                <a:ext cx="194" cy="194"/>
              </a:xfrm>
              <a:custGeom>
                <a:avLst/>
                <a:gdLst>
                  <a:gd name="T0" fmla="*/ 84 w 1616"/>
                  <a:gd name="T1" fmla="*/ 1200 h 1616"/>
                  <a:gd name="T2" fmla="*/ 189 w 1616"/>
                  <a:gd name="T3" fmla="*/ 1247 h 1616"/>
                  <a:gd name="T4" fmla="*/ 284 w 1616"/>
                  <a:gd name="T5" fmla="*/ 1225 h 1616"/>
                  <a:gd name="T6" fmla="*/ 402 w 1616"/>
                  <a:gd name="T7" fmla="*/ 1342 h 1616"/>
                  <a:gd name="T8" fmla="*/ 378 w 1616"/>
                  <a:gd name="T9" fmla="*/ 1425 h 1616"/>
                  <a:gd name="T10" fmla="*/ 427 w 1616"/>
                  <a:gd name="T11" fmla="*/ 1533 h 1616"/>
                  <a:gd name="T12" fmla="*/ 566 w 1616"/>
                  <a:gd name="T13" fmla="*/ 1592 h 1616"/>
                  <a:gd name="T14" fmla="*/ 674 w 1616"/>
                  <a:gd name="T15" fmla="*/ 1555 h 1616"/>
                  <a:gd name="T16" fmla="*/ 720 w 1616"/>
                  <a:gd name="T17" fmla="*/ 1472 h 1616"/>
                  <a:gd name="T18" fmla="*/ 897 w 1616"/>
                  <a:gd name="T19" fmla="*/ 1472 h 1616"/>
                  <a:gd name="T20" fmla="*/ 943 w 1616"/>
                  <a:gd name="T21" fmla="*/ 1555 h 1616"/>
                  <a:gd name="T22" fmla="*/ 1051 w 1616"/>
                  <a:gd name="T23" fmla="*/ 1592 h 1616"/>
                  <a:gd name="T24" fmla="*/ 1193 w 1616"/>
                  <a:gd name="T25" fmla="*/ 1533 h 1616"/>
                  <a:gd name="T26" fmla="*/ 1239 w 1616"/>
                  <a:gd name="T27" fmla="*/ 1425 h 1616"/>
                  <a:gd name="T28" fmla="*/ 1215 w 1616"/>
                  <a:gd name="T29" fmla="*/ 1330 h 1616"/>
                  <a:gd name="T30" fmla="*/ 1332 w 1616"/>
                  <a:gd name="T31" fmla="*/ 1212 h 1616"/>
                  <a:gd name="T32" fmla="*/ 1428 w 1616"/>
                  <a:gd name="T33" fmla="*/ 1235 h 1616"/>
                  <a:gd name="T34" fmla="*/ 1533 w 1616"/>
                  <a:gd name="T35" fmla="*/ 1176 h 1616"/>
                  <a:gd name="T36" fmla="*/ 1592 w 1616"/>
                  <a:gd name="T37" fmla="*/ 1046 h 1616"/>
                  <a:gd name="T38" fmla="*/ 1558 w 1616"/>
                  <a:gd name="T39" fmla="*/ 926 h 1616"/>
                  <a:gd name="T40" fmla="*/ 1462 w 1616"/>
                  <a:gd name="T41" fmla="*/ 879 h 1616"/>
                  <a:gd name="T42" fmla="*/ 1462 w 1616"/>
                  <a:gd name="T43" fmla="*/ 713 h 1616"/>
                  <a:gd name="T44" fmla="*/ 1545 w 1616"/>
                  <a:gd name="T45" fmla="*/ 666 h 1616"/>
                  <a:gd name="T46" fmla="*/ 1592 w 1616"/>
                  <a:gd name="T47" fmla="*/ 546 h 1616"/>
                  <a:gd name="T48" fmla="*/ 1533 w 1616"/>
                  <a:gd name="T49" fmla="*/ 417 h 1616"/>
                  <a:gd name="T50" fmla="*/ 1428 w 1616"/>
                  <a:gd name="T51" fmla="*/ 355 h 1616"/>
                  <a:gd name="T52" fmla="*/ 1323 w 1616"/>
                  <a:gd name="T53" fmla="*/ 392 h 1616"/>
                  <a:gd name="T54" fmla="*/ 1215 w 1616"/>
                  <a:gd name="T55" fmla="*/ 272 h 1616"/>
                  <a:gd name="T56" fmla="*/ 1239 w 1616"/>
                  <a:gd name="T57" fmla="*/ 179 h 1616"/>
                  <a:gd name="T58" fmla="*/ 1193 w 1616"/>
                  <a:gd name="T59" fmla="*/ 71 h 1616"/>
                  <a:gd name="T60" fmla="*/ 1051 w 1616"/>
                  <a:gd name="T61" fmla="*/ 13 h 1616"/>
                  <a:gd name="T62" fmla="*/ 933 w 1616"/>
                  <a:gd name="T63" fmla="*/ 59 h 1616"/>
                  <a:gd name="T64" fmla="*/ 884 w 1616"/>
                  <a:gd name="T65" fmla="*/ 142 h 1616"/>
                  <a:gd name="T66" fmla="*/ 720 w 1616"/>
                  <a:gd name="T67" fmla="*/ 130 h 1616"/>
                  <a:gd name="T68" fmla="*/ 674 w 1616"/>
                  <a:gd name="T69" fmla="*/ 47 h 1616"/>
                  <a:gd name="T70" fmla="*/ 566 w 1616"/>
                  <a:gd name="T71" fmla="*/ 13 h 1616"/>
                  <a:gd name="T72" fmla="*/ 427 w 1616"/>
                  <a:gd name="T73" fmla="*/ 71 h 1616"/>
                  <a:gd name="T74" fmla="*/ 378 w 1616"/>
                  <a:gd name="T75" fmla="*/ 179 h 1616"/>
                  <a:gd name="T76" fmla="*/ 402 w 1616"/>
                  <a:gd name="T77" fmla="*/ 272 h 1616"/>
                  <a:gd name="T78" fmla="*/ 272 w 1616"/>
                  <a:gd name="T79" fmla="*/ 392 h 1616"/>
                  <a:gd name="T80" fmla="*/ 189 w 1616"/>
                  <a:gd name="T81" fmla="*/ 368 h 1616"/>
                  <a:gd name="T82" fmla="*/ 71 w 1616"/>
                  <a:gd name="T83" fmla="*/ 429 h 1616"/>
                  <a:gd name="T84" fmla="*/ 25 w 1616"/>
                  <a:gd name="T85" fmla="*/ 571 h 1616"/>
                  <a:gd name="T86" fmla="*/ 59 w 1616"/>
                  <a:gd name="T87" fmla="*/ 676 h 1616"/>
                  <a:gd name="T88" fmla="*/ 142 w 1616"/>
                  <a:gd name="T89" fmla="*/ 725 h 1616"/>
                  <a:gd name="T90" fmla="*/ 142 w 1616"/>
                  <a:gd name="T91" fmla="*/ 904 h 1616"/>
                  <a:gd name="T92" fmla="*/ 59 w 1616"/>
                  <a:gd name="T93" fmla="*/ 938 h 1616"/>
                  <a:gd name="T94" fmla="*/ 25 w 1616"/>
                  <a:gd name="T95" fmla="*/ 1058 h 1616"/>
                  <a:gd name="T96" fmla="*/ 84 w 1616"/>
                  <a:gd name="T97" fmla="*/ 1200 h 1616"/>
                  <a:gd name="T98" fmla="*/ 1073 w 1616"/>
                  <a:gd name="T99" fmla="*/ 914 h 1616"/>
                  <a:gd name="T100" fmla="*/ 686 w 1616"/>
                  <a:gd name="T101" fmla="*/ 1080 h 1616"/>
                  <a:gd name="T102" fmla="*/ 532 w 1616"/>
                  <a:gd name="T103" fmla="*/ 688 h 1616"/>
                  <a:gd name="T104" fmla="*/ 909 w 1616"/>
                  <a:gd name="T105" fmla="*/ 534 h 1616"/>
                  <a:gd name="T106" fmla="*/ 1073 w 1616"/>
                  <a:gd name="T107" fmla="*/ 914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6" h="1616">
                    <a:moveTo>
                      <a:pt x="84" y="1200"/>
                    </a:moveTo>
                    <a:cubicBezTo>
                      <a:pt x="106" y="1235"/>
                      <a:pt x="142" y="1259"/>
                      <a:pt x="189" y="1247"/>
                    </a:cubicBezTo>
                    <a:cubicBezTo>
                      <a:pt x="284" y="1225"/>
                      <a:pt x="284" y="1225"/>
                      <a:pt x="284" y="1225"/>
                    </a:cubicBezTo>
                    <a:cubicBezTo>
                      <a:pt x="307" y="1259"/>
                      <a:pt x="355" y="1308"/>
                      <a:pt x="402" y="1342"/>
                    </a:cubicBezTo>
                    <a:cubicBezTo>
                      <a:pt x="378" y="1425"/>
                      <a:pt x="378" y="1425"/>
                      <a:pt x="378" y="1425"/>
                    </a:cubicBezTo>
                    <a:cubicBezTo>
                      <a:pt x="365" y="1472"/>
                      <a:pt x="378" y="1521"/>
                      <a:pt x="427" y="1533"/>
                    </a:cubicBezTo>
                    <a:cubicBezTo>
                      <a:pt x="566" y="1592"/>
                      <a:pt x="566" y="1592"/>
                      <a:pt x="566" y="1592"/>
                    </a:cubicBezTo>
                    <a:cubicBezTo>
                      <a:pt x="603" y="1604"/>
                      <a:pt x="662" y="1592"/>
                      <a:pt x="674" y="1555"/>
                    </a:cubicBezTo>
                    <a:cubicBezTo>
                      <a:pt x="720" y="1472"/>
                      <a:pt x="720" y="1472"/>
                      <a:pt x="720" y="1472"/>
                    </a:cubicBezTo>
                    <a:cubicBezTo>
                      <a:pt x="779" y="1472"/>
                      <a:pt x="838" y="1472"/>
                      <a:pt x="897" y="1472"/>
                    </a:cubicBezTo>
                    <a:cubicBezTo>
                      <a:pt x="943" y="1555"/>
                      <a:pt x="943" y="1555"/>
                      <a:pt x="943" y="1555"/>
                    </a:cubicBezTo>
                    <a:cubicBezTo>
                      <a:pt x="955" y="1592"/>
                      <a:pt x="1014" y="1616"/>
                      <a:pt x="1051" y="1592"/>
                    </a:cubicBezTo>
                    <a:cubicBezTo>
                      <a:pt x="1193" y="1533"/>
                      <a:pt x="1193" y="1533"/>
                      <a:pt x="1193" y="1533"/>
                    </a:cubicBezTo>
                    <a:cubicBezTo>
                      <a:pt x="1227" y="1521"/>
                      <a:pt x="1252" y="1472"/>
                      <a:pt x="1239" y="1425"/>
                    </a:cubicBezTo>
                    <a:cubicBezTo>
                      <a:pt x="1215" y="1330"/>
                      <a:pt x="1215" y="1330"/>
                      <a:pt x="1215" y="1330"/>
                    </a:cubicBezTo>
                    <a:cubicBezTo>
                      <a:pt x="1264" y="1296"/>
                      <a:pt x="1298" y="1247"/>
                      <a:pt x="1332" y="1212"/>
                    </a:cubicBezTo>
                    <a:cubicBezTo>
                      <a:pt x="1428" y="1235"/>
                      <a:pt x="1428" y="1235"/>
                      <a:pt x="1428" y="1235"/>
                    </a:cubicBezTo>
                    <a:cubicBezTo>
                      <a:pt x="1474" y="1247"/>
                      <a:pt x="1523" y="1225"/>
                      <a:pt x="1533" y="1176"/>
                    </a:cubicBezTo>
                    <a:cubicBezTo>
                      <a:pt x="1592" y="1046"/>
                      <a:pt x="1592" y="1046"/>
                      <a:pt x="1592" y="1046"/>
                    </a:cubicBezTo>
                    <a:cubicBezTo>
                      <a:pt x="1616" y="997"/>
                      <a:pt x="1592" y="950"/>
                      <a:pt x="1558" y="926"/>
                    </a:cubicBezTo>
                    <a:cubicBezTo>
                      <a:pt x="1462" y="879"/>
                      <a:pt x="1462" y="879"/>
                      <a:pt x="1462" y="879"/>
                    </a:cubicBezTo>
                    <a:cubicBezTo>
                      <a:pt x="1462" y="821"/>
                      <a:pt x="1462" y="772"/>
                      <a:pt x="1462" y="713"/>
                    </a:cubicBezTo>
                    <a:cubicBezTo>
                      <a:pt x="1545" y="666"/>
                      <a:pt x="1545" y="666"/>
                      <a:pt x="1545" y="666"/>
                    </a:cubicBezTo>
                    <a:cubicBezTo>
                      <a:pt x="1592" y="642"/>
                      <a:pt x="1604" y="593"/>
                      <a:pt x="1592" y="546"/>
                    </a:cubicBezTo>
                    <a:cubicBezTo>
                      <a:pt x="1533" y="417"/>
                      <a:pt x="1533" y="417"/>
                      <a:pt x="1533" y="417"/>
                    </a:cubicBezTo>
                    <a:cubicBezTo>
                      <a:pt x="1511" y="368"/>
                      <a:pt x="1462" y="346"/>
                      <a:pt x="1428" y="355"/>
                    </a:cubicBezTo>
                    <a:cubicBezTo>
                      <a:pt x="1323" y="392"/>
                      <a:pt x="1323" y="392"/>
                      <a:pt x="1323" y="392"/>
                    </a:cubicBezTo>
                    <a:cubicBezTo>
                      <a:pt x="1286" y="346"/>
                      <a:pt x="1252" y="309"/>
                      <a:pt x="1215" y="272"/>
                    </a:cubicBezTo>
                    <a:cubicBezTo>
                      <a:pt x="1239" y="179"/>
                      <a:pt x="1239" y="179"/>
                      <a:pt x="1239" y="179"/>
                    </a:cubicBezTo>
                    <a:cubicBezTo>
                      <a:pt x="1252" y="130"/>
                      <a:pt x="1227" y="84"/>
                      <a:pt x="1193" y="71"/>
                    </a:cubicBezTo>
                    <a:cubicBezTo>
                      <a:pt x="1051" y="13"/>
                      <a:pt x="1051" y="13"/>
                      <a:pt x="1051" y="13"/>
                    </a:cubicBezTo>
                    <a:cubicBezTo>
                      <a:pt x="1004" y="0"/>
                      <a:pt x="955" y="13"/>
                      <a:pt x="933" y="59"/>
                    </a:cubicBezTo>
                    <a:cubicBezTo>
                      <a:pt x="884" y="142"/>
                      <a:pt x="884" y="142"/>
                      <a:pt x="884" y="142"/>
                    </a:cubicBezTo>
                    <a:cubicBezTo>
                      <a:pt x="838" y="130"/>
                      <a:pt x="779" y="130"/>
                      <a:pt x="720" y="130"/>
                    </a:cubicBezTo>
                    <a:cubicBezTo>
                      <a:pt x="674" y="47"/>
                      <a:pt x="674" y="47"/>
                      <a:pt x="674" y="47"/>
                    </a:cubicBezTo>
                    <a:cubicBezTo>
                      <a:pt x="649" y="13"/>
                      <a:pt x="603" y="0"/>
                      <a:pt x="566" y="13"/>
                    </a:cubicBezTo>
                    <a:cubicBezTo>
                      <a:pt x="427" y="71"/>
                      <a:pt x="427" y="71"/>
                      <a:pt x="427" y="71"/>
                    </a:cubicBezTo>
                    <a:cubicBezTo>
                      <a:pt x="378" y="96"/>
                      <a:pt x="355" y="130"/>
                      <a:pt x="378" y="179"/>
                    </a:cubicBezTo>
                    <a:cubicBezTo>
                      <a:pt x="402" y="272"/>
                      <a:pt x="402" y="272"/>
                      <a:pt x="402" y="272"/>
                    </a:cubicBezTo>
                    <a:cubicBezTo>
                      <a:pt x="355" y="309"/>
                      <a:pt x="307" y="346"/>
                      <a:pt x="272" y="392"/>
                    </a:cubicBezTo>
                    <a:cubicBezTo>
                      <a:pt x="189" y="368"/>
                      <a:pt x="189" y="368"/>
                      <a:pt x="189" y="368"/>
                    </a:cubicBezTo>
                    <a:cubicBezTo>
                      <a:pt x="142" y="355"/>
                      <a:pt x="96" y="380"/>
                      <a:pt x="71" y="429"/>
                    </a:cubicBezTo>
                    <a:cubicBezTo>
                      <a:pt x="25" y="571"/>
                      <a:pt x="25" y="571"/>
                      <a:pt x="25" y="571"/>
                    </a:cubicBezTo>
                    <a:cubicBezTo>
                      <a:pt x="0" y="605"/>
                      <a:pt x="25" y="654"/>
                      <a:pt x="59" y="676"/>
                    </a:cubicBezTo>
                    <a:cubicBezTo>
                      <a:pt x="142" y="725"/>
                      <a:pt x="142" y="725"/>
                      <a:pt x="142" y="725"/>
                    </a:cubicBezTo>
                    <a:cubicBezTo>
                      <a:pt x="130" y="784"/>
                      <a:pt x="130" y="843"/>
                      <a:pt x="142" y="904"/>
                    </a:cubicBezTo>
                    <a:cubicBezTo>
                      <a:pt x="59" y="938"/>
                      <a:pt x="59" y="938"/>
                      <a:pt x="59" y="938"/>
                    </a:cubicBezTo>
                    <a:cubicBezTo>
                      <a:pt x="25" y="963"/>
                      <a:pt x="13" y="1009"/>
                      <a:pt x="25" y="1058"/>
                    </a:cubicBezTo>
                    <a:cubicBezTo>
                      <a:pt x="84" y="1200"/>
                      <a:pt x="84" y="1200"/>
                      <a:pt x="84" y="1200"/>
                    </a:cubicBezTo>
                    <a:moveTo>
                      <a:pt x="1073" y="914"/>
                    </a:moveTo>
                    <a:cubicBezTo>
                      <a:pt x="1014" y="1070"/>
                      <a:pt x="838" y="1141"/>
                      <a:pt x="686" y="1080"/>
                    </a:cubicBezTo>
                    <a:cubicBezTo>
                      <a:pt x="544" y="1009"/>
                      <a:pt x="473" y="843"/>
                      <a:pt x="532" y="688"/>
                    </a:cubicBezTo>
                    <a:cubicBezTo>
                      <a:pt x="591" y="546"/>
                      <a:pt x="755" y="475"/>
                      <a:pt x="909" y="534"/>
                    </a:cubicBezTo>
                    <a:cubicBezTo>
                      <a:pt x="1063" y="593"/>
                      <a:pt x="1134" y="759"/>
                      <a:pt x="1073" y="91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6" name="Freeform 94">
                <a:extLst>
                  <a:ext uri="{FF2B5EF4-FFF2-40B4-BE49-F238E27FC236}">
                    <a16:creationId xmlns:a16="http://schemas.microsoft.com/office/drawing/2014/main" id="{EA3E5F27-F9AB-4768-92E3-C672DF199478}"/>
                  </a:ext>
                </a:extLst>
              </p:cNvPr>
              <p:cNvSpPr>
                <a:spLocks noEditPoints="1"/>
              </p:cNvSpPr>
              <p:nvPr/>
            </p:nvSpPr>
            <p:spPr bwMode="auto">
              <a:xfrm>
                <a:off x="976" y="1106"/>
                <a:ext cx="148" cy="150"/>
              </a:xfrm>
              <a:custGeom>
                <a:avLst/>
                <a:gdLst>
                  <a:gd name="T0" fmla="*/ 40 w 1232"/>
                  <a:gd name="T1" fmla="*/ 868 h 1248"/>
                  <a:gd name="T2" fmla="*/ 118 w 1232"/>
                  <a:gd name="T3" fmla="*/ 912 h 1248"/>
                  <a:gd name="T4" fmla="*/ 191 w 1232"/>
                  <a:gd name="T5" fmla="*/ 900 h 1248"/>
                  <a:gd name="T6" fmla="*/ 271 w 1232"/>
                  <a:gd name="T7" fmla="*/ 1000 h 1248"/>
                  <a:gd name="T8" fmla="*/ 247 w 1232"/>
                  <a:gd name="T9" fmla="*/ 1061 h 1248"/>
                  <a:gd name="T10" fmla="*/ 276 w 1232"/>
                  <a:gd name="T11" fmla="*/ 1144 h 1248"/>
                  <a:gd name="T12" fmla="*/ 379 w 1232"/>
                  <a:gd name="T13" fmla="*/ 1200 h 1248"/>
                  <a:gd name="T14" fmla="*/ 462 w 1232"/>
                  <a:gd name="T15" fmla="*/ 1180 h 1248"/>
                  <a:gd name="T16" fmla="*/ 503 w 1232"/>
                  <a:gd name="T17" fmla="*/ 1119 h 1248"/>
                  <a:gd name="T18" fmla="*/ 637 w 1232"/>
                  <a:gd name="T19" fmla="*/ 1134 h 1248"/>
                  <a:gd name="T20" fmla="*/ 666 w 1232"/>
                  <a:gd name="T21" fmla="*/ 1200 h 1248"/>
                  <a:gd name="T22" fmla="*/ 745 w 1232"/>
                  <a:gd name="T23" fmla="*/ 1234 h 1248"/>
                  <a:gd name="T24" fmla="*/ 854 w 1232"/>
                  <a:gd name="T25" fmla="*/ 1200 h 1248"/>
                  <a:gd name="T26" fmla="*/ 898 w 1232"/>
                  <a:gd name="T27" fmla="*/ 1122 h 1248"/>
                  <a:gd name="T28" fmla="*/ 886 w 1232"/>
                  <a:gd name="T29" fmla="*/ 1049 h 1248"/>
                  <a:gd name="T30" fmla="*/ 984 w 1232"/>
                  <a:gd name="T31" fmla="*/ 966 h 1248"/>
                  <a:gd name="T32" fmla="*/ 1054 w 1232"/>
                  <a:gd name="T33" fmla="*/ 990 h 1248"/>
                  <a:gd name="T34" fmla="*/ 1140 w 1232"/>
                  <a:gd name="T35" fmla="*/ 954 h 1248"/>
                  <a:gd name="T36" fmla="*/ 1193 w 1232"/>
                  <a:gd name="T37" fmla="*/ 858 h 1248"/>
                  <a:gd name="T38" fmla="*/ 1174 w 1232"/>
                  <a:gd name="T39" fmla="*/ 768 h 1248"/>
                  <a:gd name="T40" fmla="*/ 1106 w 1232"/>
                  <a:gd name="T41" fmla="*/ 724 h 1248"/>
                  <a:gd name="T42" fmla="*/ 1118 w 1232"/>
                  <a:gd name="T43" fmla="*/ 600 h 1248"/>
                  <a:gd name="T44" fmla="*/ 1184 w 1232"/>
                  <a:gd name="T45" fmla="*/ 568 h 1248"/>
                  <a:gd name="T46" fmla="*/ 1228 w 1232"/>
                  <a:gd name="T47" fmla="*/ 483 h 1248"/>
                  <a:gd name="T48" fmla="*/ 1193 w 1232"/>
                  <a:gd name="T49" fmla="*/ 381 h 1248"/>
                  <a:gd name="T50" fmla="*/ 1118 w 1232"/>
                  <a:gd name="T51" fmla="*/ 327 h 1248"/>
                  <a:gd name="T52" fmla="*/ 1035 w 1232"/>
                  <a:gd name="T53" fmla="*/ 347 h 1248"/>
                  <a:gd name="T54" fmla="*/ 962 w 1232"/>
                  <a:gd name="T55" fmla="*/ 249 h 1248"/>
                  <a:gd name="T56" fmla="*/ 986 w 1232"/>
                  <a:gd name="T57" fmla="*/ 178 h 1248"/>
                  <a:gd name="T58" fmla="*/ 959 w 1232"/>
                  <a:gd name="T59" fmla="*/ 96 h 1248"/>
                  <a:gd name="T60" fmla="*/ 857 w 1232"/>
                  <a:gd name="T61" fmla="*/ 39 h 1248"/>
                  <a:gd name="T62" fmla="*/ 764 w 1232"/>
                  <a:gd name="T63" fmla="*/ 69 h 1248"/>
                  <a:gd name="T64" fmla="*/ 723 w 1232"/>
                  <a:gd name="T65" fmla="*/ 127 h 1248"/>
                  <a:gd name="T66" fmla="*/ 598 w 1232"/>
                  <a:gd name="T67" fmla="*/ 108 h 1248"/>
                  <a:gd name="T68" fmla="*/ 569 w 1232"/>
                  <a:gd name="T69" fmla="*/ 39 h 1248"/>
                  <a:gd name="T70" fmla="*/ 491 w 1232"/>
                  <a:gd name="T71" fmla="*/ 5 h 1248"/>
                  <a:gd name="T72" fmla="*/ 379 w 1232"/>
                  <a:gd name="T73" fmla="*/ 42 h 1248"/>
                  <a:gd name="T74" fmla="*/ 337 w 1232"/>
                  <a:gd name="T75" fmla="*/ 117 h 1248"/>
                  <a:gd name="T76" fmla="*/ 347 w 1232"/>
                  <a:gd name="T77" fmla="*/ 191 h 1248"/>
                  <a:gd name="T78" fmla="*/ 240 w 1232"/>
                  <a:gd name="T79" fmla="*/ 271 h 1248"/>
                  <a:gd name="T80" fmla="*/ 181 w 1232"/>
                  <a:gd name="T81" fmla="*/ 249 h 1248"/>
                  <a:gd name="T82" fmla="*/ 86 w 1232"/>
                  <a:gd name="T83" fmla="*/ 286 h 1248"/>
                  <a:gd name="T84" fmla="*/ 40 w 1232"/>
                  <a:gd name="T85" fmla="*/ 388 h 1248"/>
                  <a:gd name="T86" fmla="*/ 59 w 1232"/>
                  <a:gd name="T87" fmla="*/ 473 h 1248"/>
                  <a:gd name="T88" fmla="*/ 120 w 1232"/>
                  <a:gd name="T89" fmla="*/ 515 h 1248"/>
                  <a:gd name="T90" fmla="*/ 105 w 1232"/>
                  <a:gd name="T91" fmla="*/ 649 h 1248"/>
                  <a:gd name="T92" fmla="*/ 42 w 1232"/>
                  <a:gd name="T93" fmla="*/ 668 h 1248"/>
                  <a:gd name="T94" fmla="*/ 5 w 1232"/>
                  <a:gd name="T95" fmla="*/ 756 h 1248"/>
                  <a:gd name="T96" fmla="*/ 40 w 1232"/>
                  <a:gd name="T97" fmla="*/ 868 h 1248"/>
                  <a:gd name="T98" fmla="*/ 810 w 1232"/>
                  <a:gd name="T99" fmla="*/ 724 h 1248"/>
                  <a:gd name="T100" fmla="*/ 503 w 1232"/>
                  <a:gd name="T101" fmla="*/ 822 h 1248"/>
                  <a:gd name="T102" fmla="*/ 415 w 1232"/>
                  <a:gd name="T103" fmla="*/ 515 h 1248"/>
                  <a:gd name="T104" fmla="*/ 713 w 1232"/>
                  <a:gd name="T105" fmla="*/ 425 h 1248"/>
                  <a:gd name="T106" fmla="*/ 810 w 1232"/>
                  <a:gd name="T107" fmla="*/ 72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2" h="1248">
                    <a:moveTo>
                      <a:pt x="40" y="868"/>
                    </a:moveTo>
                    <a:cubicBezTo>
                      <a:pt x="57" y="897"/>
                      <a:pt x="81" y="917"/>
                      <a:pt x="118" y="912"/>
                    </a:cubicBezTo>
                    <a:cubicBezTo>
                      <a:pt x="191" y="900"/>
                      <a:pt x="191" y="900"/>
                      <a:pt x="191" y="900"/>
                    </a:cubicBezTo>
                    <a:cubicBezTo>
                      <a:pt x="205" y="929"/>
                      <a:pt x="237" y="968"/>
                      <a:pt x="271" y="1000"/>
                    </a:cubicBezTo>
                    <a:cubicBezTo>
                      <a:pt x="247" y="1061"/>
                      <a:pt x="247" y="1061"/>
                      <a:pt x="247" y="1061"/>
                    </a:cubicBezTo>
                    <a:cubicBezTo>
                      <a:pt x="235" y="1095"/>
                      <a:pt x="240" y="1131"/>
                      <a:pt x="276" y="1144"/>
                    </a:cubicBezTo>
                    <a:cubicBezTo>
                      <a:pt x="379" y="1200"/>
                      <a:pt x="379" y="1200"/>
                      <a:pt x="379" y="1200"/>
                    </a:cubicBezTo>
                    <a:cubicBezTo>
                      <a:pt x="403" y="1209"/>
                      <a:pt x="449" y="1205"/>
                      <a:pt x="462" y="1180"/>
                    </a:cubicBezTo>
                    <a:cubicBezTo>
                      <a:pt x="503" y="1119"/>
                      <a:pt x="503" y="1119"/>
                      <a:pt x="503" y="1119"/>
                    </a:cubicBezTo>
                    <a:cubicBezTo>
                      <a:pt x="547" y="1124"/>
                      <a:pt x="591" y="1129"/>
                      <a:pt x="637" y="1134"/>
                    </a:cubicBezTo>
                    <a:cubicBezTo>
                      <a:pt x="666" y="1200"/>
                      <a:pt x="666" y="1200"/>
                      <a:pt x="666" y="1200"/>
                    </a:cubicBezTo>
                    <a:cubicBezTo>
                      <a:pt x="671" y="1227"/>
                      <a:pt x="715" y="1248"/>
                      <a:pt x="745" y="1234"/>
                    </a:cubicBezTo>
                    <a:cubicBezTo>
                      <a:pt x="854" y="1200"/>
                      <a:pt x="854" y="1200"/>
                      <a:pt x="854" y="1200"/>
                    </a:cubicBezTo>
                    <a:cubicBezTo>
                      <a:pt x="881" y="1192"/>
                      <a:pt x="903" y="1158"/>
                      <a:pt x="898" y="1122"/>
                    </a:cubicBezTo>
                    <a:cubicBezTo>
                      <a:pt x="886" y="1049"/>
                      <a:pt x="886" y="1049"/>
                      <a:pt x="886" y="1049"/>
                    </a:cubicBezTo>
                    <a:cubicBezTo>
                      <a:pt x="925" y="1024"/>
                      <a:pt x="954" y="990"/>
                      <a:pt x="984" y="966"/>
                    </a:cubicBezTo>
                    <a:cubicBezTo>
                      <a:pt x="1054" y="990"/>
                      <a:pt x="1054" y="990"/>
                      <a:pt x="1054" y="990"/>
                    </a:cubicBezTo>
                    <a:cubicBezTo>
                      <a:pt x="1089" y="1005"/>
                      <a:pt x="1125" y="990"/>
                      <a:pt x="1140" y="954"/>
                    </a:cubicBezTo>
                    <a:cubicBezTo>
                      <a:pt x="1193" y="858"/>
                      <a:pt x="1193" y="858"/>
                      <a:pt x="1193" y="858"/>
                    </a:cubicBezTo>
                    <a:cubicBezTo>
                      <a:pt x="1213" y="824"/>
                      <a:pt x="1198" y="788"/>
                      <a:pt x="1174" y="768"/>
                    </a:cubicBezTo>
                    <a:cubicBezTo>
                      <a:pt x="1106" y="724"/>
                      <a:pt x="1106" y="724"/>
                      <a:pt x="1106" y="724"/>
                    </a:cubicBezTo>
                    <a:cubicBezTo>
                      <a:pt x="1110" y="681"/>
                      <a:pt x="1113" y="644"/>
                      <a:pt x="1118" y="600"/>
                    </a:cubicBezTo>
                    <a:cubicBezTo>
                      <a:pt x="1184" y="568"/>
                      <a:pt x="1184" y="568"/>
                      <a:pt x="1184" y="568"/>
                    </a:cubicBezTo>
                    <a:cubicBezTo>
                      <a:pt x="1220" y="554"/>
                      <a:pt x="1232" y="520"/>
                      <a:pt x="1228" y="483"/>
                    </a:cubicBezTo>
                    <a:cubicBezTo>
                      <a:pt x="1193" y="381"/>
                      <a:pt x="1193" y="381"/>
                      <a:pt x="1193" y="381"/>
                    </a:cubicBezTo>
                    <a:cubicBezTo>
                      <a:pt x="1179" y="342"/>
                      <a:pt x="1145" y="320"/>
                      <a:pt x="1118" y="327"/>
                    </a:cubicBezTo>
                    <a:cubicBezTo>
                      <a:pt x="1035" y="347"/>
                      <a:pt x="1035" y="347"/>
                      <a:pt x="1035" y="347"/>
                    </a:cubicBezTo>
                    <a:cubicBezTo>
                      <a:pt x="1010" y="308"/>
                      <a:pt x="986" y="278"/>
                      <a:pt x="962" y="249"/>
                    </a:cubicBezTo>
                    <a:cubicBezTo>
                      <a:pt x="986" y="178"/>
                      <a:pt x="986" y="178"/>
                      <a:pt x="986" y="178"/>
                    </a:cubicBezTo>
                    <a:cubicBezTo>
                      <a:pt x="998" y="144"/>
                      <a:pt x="984" y="108"/>
                      <a:pt x="959" y="96"/>
                    </a:cubicBezTo>
                    <a:cubicBezTo>
                      <a:pt x="857" y="39"/>
                      <a:pt x="857" y="39"/>
                      <a:pt x="857" y="39"/>
                    </a:cubicBezTo>
                    <a:cubicBezTo>
                      <a:pt x="820" y="27"/>
                      <a:pt x="784" y="35"/>
                      <a:pt x="764" y="69"/>
                    </a:cubicBezTo>
                    <a:cubicBezTo>
                      <a:pt x="723" y="127"/>
                      <a:pt x="723" y="127"/>
                      <a:pt x="723" y="127"/>
                    </a:cubicBezTo>
                    <a:cubicBezTo>
                      <a:pt x="686" y="115"/>
                      <a:pt x="642" y="110"/>
                      <a:pt x="598" y="108"/>
                    </a:cubicBezTo>
                    <a:cubicBezTo>
                      <a:pt x="569" y="39"/>
                      <a:pt x="569" y="39"/>
                      <a:pt x="569" y="39"/>
                    </a:cubicBezTo>
                    <a:cubicBezTo>
                      <a:pt x="552" y="13"/>
                      <a:pt x="518" y="0"/>
                      <a:pt x="491" y="5"/>
                    </a:cubicBezTo>
                    <a:cubicBezTo>
                      <a:pt x="379" y="42"/>
                      <a:pt x="379" y="42"/>
                      <a:pt x="379" y="42"/>
                    </a:cubicBezTo>
                    <a:cubicBezTo>
                      <a:pt x="342" y="57"/>
                      <a:pt x="322" y="81"/>
                      <a:pt x="337" y="117"/>
                    </a:cubicBezTo>
                    <a:cubicBezTo>
                      <a:pt x="347" y="191"/>
                      <a:pt x="347" y="191"/>
                      <a:pt x="347" y="191"/>
                    </a:cubicBezTo>
                    <a:cubicBezTo>
                      <a:pt x="308" y="215"/>
                      <a:pt x="271" y="239"/>
                      <a:pt x="240" y="271"/>
                    </a:cubicBezTo>
                    <a:cubicBezTo>
                      <a:pt x="181" y="249"/>
                      <a:pt x="181" y="249"/>
                      <a:pt x="181" y="249"/>
                    </a:cubicBezTo>
                    <a:cubicBezTo>
                      <a:pt x="144" y="237"/>
                      <a:pt x="108" y="252"/>
                      <a:pt x="86" y="286"/>
                    </a:cubicBezTo>
                    <a:cubicBezTo>
                      <a:pt x="40" y="388"/>
                      <a:pt x="40" y="388"/>
                      <a:pt x="40" y="388"/>
                    </a:cubicBezTo>
                    <a:cubicBezTo>
                      <a:pt x="20" y="415"/>
                      <a:pt x="35" y="451"/>
                      <a:pt x="59" y="473"/>
                    </a:cubicBezTo>
                    <a:cubicBezTo>
                      <a:pt x="120" y="515"/>
                      <a:pt x="120" y="515"/>
                      <a:pt x="120" y="515"/>
                    </a:cubicBezTo>
                    <a:cubicBezTo>
                      <a:pt x="105" y="559"/>
                      <a:pt x="100" y="603"/>
                      <a:pt x="105" y="649"/>
                    </a:cubicBezTo>
                    <a:cubicBezTo>
                      <a:pt x="42" y="668"/>
                      <a:pt x="42" y="668"/>
                      <a:pt x="42" y="668"/>
                    </a:cubicBezTo>
                    <a:cubicBezTo>
                      <a:pt x="13" y="685"/>
                      <a:pt x="0" y="720"/>
                      <a:pt x="5" y="756"/>
                    </a:cubicBezTo>
                    <a:cubicBezTo>
                      <a:pt x="40" y="868"/>
                      <a:pt x="40" y="868"/>
                      <a:pt x="40" y="868"/>
                    </a:cubicBezTo>
                    <a:moveTo>
                      <a:pt x="810" y="724"/>
                    </a:moveTo>
                    <a:cubicBezTo>
                      <a:pt x="754" y="837"/>
                      <a:pt x="615" y="878"/>
                      <a:pt x="503" y="822"/>
                    </a:cubicBezTo>
                    <a:cubicBezTo>
                      <a:pt x="401" y="759"/>
                      <a:pt x="359" y="627"/>
                      <a:pt x="415" y="515"/>
                    </a:cubicBezTo>
                    <a:cubicBezTo>
                      <a:pt x="471" y="412"/>
                      <a:pt x="601" y="369"/>
                      <a:pt x="713" y="425"/>
                    </a:cubicBezTo>
                    <a:cubicBezTo>
                      <a:pt x="823" y="481"/>
                      <a:pt x="864" y="612"/>
                      <a:pt x="810" y="72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cxnSp>
        <p:nvCxnSpPr>
          <p:cNvPr id="152" name="Gerader Verbinder 151">
            <a:extLst>
              <a:ext uri="{FF2B5EF4-FFF2-40B4-BE49-F238E27FC236}">
                <a16:creationId xmlns:a16="http://schemas.microsoft.com/office/drawing/2014/main" id="{2759AC6C-65F4-418A-9ECC-9E1B798EC1DD}"/>
              </a:ext>
            </a:extLst>
          </p:cNvPr>
          <p:cNvCxnSpPr>
            <a:cxnSpLocks/>
          </p:cNvCxnSpPr>
          <p:nvPr/>
        </p:nvCxnSpPr>
        <p:spPr>
          <a:xfrm>
            <a:off x="6175375" y="3991475"/>
            <a:ext cx="5653451"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48" name="Datumsplatzhalter 6">
            <a:extLst>
              <a:ext uri="{FF2B5EF4-FFF2-40B4-BE49-F238E27FC236}">
                <a16:creationId xmlns:a16="http://schemas.microsoft.com/office/drawing/2014/main" id="{CB1F9F71-DAA8-4522-9ABF-BAE23D3F2FBD}"/>
              </a:ext>
            </a:extLst>
          </p:cNvPr>
          <p:cNvSpPr>
            <a:spLocks noGrp="1"/>
          </p:cNvSpPr>
          <p:nvPr>
            <p:ph type="dt" sz="half" idx="2"/>
          </p:nvPr>
        </p:nvSpPr>
        <p:spPr>
          <a:xfrm>
            <a:off x="360363" y="6584851"/>
            <a:ext cx="493866" cy="2160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p>
        </p:txBody>
      </p:sp>
      <p:sp>
        <p:nvSpPr>
          <p:cNvPr id="149" name="Fußzeilenplatzhalter 2">
            <a:extLst>
              <a:ext uri="{FF2B5EF4-FFF2-40B4-BE49-F238E27FC236}">
                <a16:creationId xmlns:a16="http://schemas.microsoft.com/office/drawing/2014/main" id="{840D7ECF-C8AB-4126-A7D0-BC5160EB883F}"/>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pic>
        <p:nvPicPr>
          <p:cNvPr id="147" name="Grafik 146">
            <a:extLst>
              <a:ext uri="{FF2B5EF4-FFF2-40B4-BE49-F238E27FC236}">
                <a16:creationId xmlns:a16="http://schemas.microsoft.com/office/drawing/2014/main" id="{73D9BA41-D506-43FD-B8EB-94193492345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149117" y="3113543"/>
            <a:ext cx="180000" cy="221038"/>
          </a:xfrm>
          <a:prstGeom prst="rect">
            <a:avLst/>
          </a:prstGeom>
        </p:spPr>
      </p:pic>
      <p:pic>
        <p:nvPicPr>
          <p:cNvPr id="150" name="Grafik 149">
            <a:extLst>
              <a:ext uri="{FF2B5EF4-FFF2-40B4-BE49-F238E27FC236}">
                <a16:creationId xmlns:a16="http://schemas.microsoft.com/office/drawing/2014/main" id="{F478EAED-114B-4B27-AB93-0DBFCE04A5FE}"/>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878266" y="3053090"/>
            <a:ext cx="108000" cy="132623"/>
          </a:xfrm>
          <a:prstGeom prst="rect">
            <a:avLst/>
          </a:prstGeom>
        </p:spPr>
      </p:pic>
      <p:pic>
        <p:nvPicPr>
          <p:cNvPr id="175" name="Grafik 174">
            <a:extLst>
              <a:ext uri="{FF2B5EF4-FFF2-40B4-BE49-F238E27FC236}">
                <a16:creationId xmlns:a16="http://schemas.microsoft.com/office/drawing/2014/main" id="{C83595F6-344D-4AC7-87AF-4BE595A39C8D}"/>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382757" y="2992259"/>
            <a:ext cx="73533" cy="90297"/>
          </a:xfrm>
          <a:prstGeom prst="rect">
            <a:avLst/>
          </a:prstGeom>
        </p:spPr>
      </p:pic>
      <p:pic>
        <p:nvPicPr>
          <p:cNvPr id="177" name="Grafik 176">
            <a:extLst>
              <a:ext uri="{FF2B5EF4-FFF2-40B4-BE49-F238E27FC236}">
                <a16:creationId xmlns:a16="http://schemas.microsoft.com/office/drawing/2014/main" id="{03BB1977-97F0-47D3-9103-56A078E3819E}"/>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245085" y="5574548"/>
            <a:ext cx="324041" cy="324041"/>
          </a:xfrm>
          <a:prstGeom prst="rect">
            <a:avLst/>
          </a:prstGeom>
        </p:spPr>
      </p:pic>
      <p:pic>
        <p:nvPicPr>
          <p:cNvPr id="178" name="Grafik 177">
            <a:extLst>
              <a:ext uri="{FF2B5EF4-FFF2-40B4-BE49-F238E27FC236}">
                <a16:creationId xmlns:a16="http://schemas.microsoft.com/office/drawing/2014/main" id="{A7D32B8E-9DB8-468B-9A13-C4FBD7B62FAA}"/>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036388" y="5528164"/>
            <a:ext cx="324041" cy="324041"/>
          </a:xfrm>
          <a:prstGeom prst="rect">
            <a:avLst/>
          </a:prstGeom>
        </p:spPr>
      </p:pic>
    </p:spTree>
    <p:extLst>
      <p:ext uri="{BB962C8B-B14F-4D97-AF65-F5344CB8AC3E}">
        <p14:creationId xmlns:p14="http://schemas.microsoft.com/office/powerpoint/2010/main" val="1417771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54DA459A-995B-4B1F-9F8F-42188831B65B}"/>
              </a:ext>
            </a:extLst>
          </p:cNvPr>
          <p:cNvGraphicFramePr>
            <a:graphicFrameLocks noChangeAspect="1"/>
          </p:cNvGraphicFramePr>
          <p:nvPr>
            <p:custDataLst>
              <p:tags r:id="rId2"/>
            </p:custDataLst>
            <p:extLst>
              <p:ext uri="{D42A27DB-BD31-4B8C-83A1-F6EECF244321}">
                <p14:modId xmlns:p14="http://schemas.microsoft.com/office/powerpoint/2010/main" val="1572683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926" name="think-cell Folie" r:id="rId6" imgW="473" imgH="476" progId="TCLayout.ActiveDocument.1">
                  <p:embed/>
                </p:oleObj>
              </mc:Choice>
              <mc:Fallback>
                <p:oleObj name="think-cell Folie" r:id="rId6" imgW="473" imgH="476" progId="TCLayout.ActiveDocument.1">
                  <p:embed/>
                  <p:pic>
                    <p:nvPicPr>
                      <p:cNvPr id="9" name="Objekt 8" hidden="1">
                        <a:extLst>
                          <a:ext uri="{FF2B5EF4-FFF2-40B4-BE49-F238E27FC236}">
                            <a16:creationId xmlns:a16="http://schemas.microsoft.com/office/drawing/2014/main" id="{54DA459A-995B-4B1F-9F8F-42188831B65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BCF4272F-7897-4A41-9ABF-99CE6E57C298}"/>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72" name="Freihandform: Form 171">
            <a:extLst>
              <a:ext uri="{FF2B5EF4-FFF2-40B4-BE49-F238E27FC236}">
                <a16:creationId xmlns:a16="http://schemas.microsoft.com/office/drawing/2014/main" id="{AF620943-1FF5-4D8C-B44E-F9F73079E212}"/>
              </a:ext>
            </a:extLst>
          </p:cNvPr>
          <p:cNvSpPr/>
          <p:nvPr/>
        </p:nvSpPr>
        <p:spPr bwMode="gray">
          <a:xfrm>
            <a:off x="3947861" y="4086618"/>
            <a:ext cx="1965526" cy="1630481"/>
          </a:xfrm>
          <a:custGeom>
            <a:avLst/>
            <a:gdLst>
              <a:gd name="connsiteX0" fmla="*/ 1005139 w 1965526"/>
              <a:gd name="connsiteY0" fmla="*/ 1445616 h 1446728"/>
              <a:gd name="connsiteX1" fmla="*/ 309179 w 1965526"/>
              <a:gd name="connsiteY1" fmla="*/ 1242416 h 1446728"/>
              <a:gd name="connsiteX2" fmla="*/ 24699 w 1965526"/>
              <a:gd name="connsiteY2" fmla="*/ 231496 h 1446728"/>
              <a:gd name="connsiteX3" fmla="*/ 903539 w 1965526"/>
              <a:gd name="connsiteY3" fmla="*/ 58776 h 1446728"/>
              <a:gd name="connsiteX4" fmla="*/ 1924619 w 1965526"/>
              <a:gd name="connsiteY4" fmla="*/ 109576 h 1446728"/>
              <a:gd name="connsiteX5" fmla="*/ 1690939 w 1965526"/>
              <a:gd name="connsiteY5" fmla="*/ 1247496 h 1446728"/>
              <a:gd name="connsiteX6" fmla="*/ 1005139 w 1965526"/>
              <a:gd name="connsiteY6" fmla="*/ 1445616 h 144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526" h="1446728">
                <a:moveTo>
                  <a:pt x="1005139" y="1445616"/>
                </a:moveTo>
                <a:cubicBezTo>
                  <a:pt x="774846" y="1444769"/>
                  <a:pt x="472586" y="1444769"/>
                  <a:pt x="309179" y="1242416"/>
                </a:cubicBezTo>
                <a:cubicBezTo>
                  <a:pt x="145772" y="1040063"/>
                  <a:pt x="-74361" y="428769"/>
                  <a:pt x="24699" y="231496"/>
                </a:cubicBezTo>
                <a:cubicBezTo>
                  <a:pt x="123759" y="34223"/>
                  <a:pt x="586886" y="79096"/>
                  <a:pt x="903539" y="58776"/>
                </a:cubicBezTo>
                <a:cubicBezTo>
                  <a:pt x="1220192" y="38456"/>
                  <a:pt x="1793386" y="-88544"/>
                  <a:pt x="1924619" y="109576"/>
                </a:cubicBezTo>
                <a:cubicBezTo>
                  <a:pt x="2055852" y="307696"/>
                  <a:pt x="1842492" y="1024823"/>
                  <a:pt x="1690939" y="1247496"/>
                </a:cubicBezTo>
                <a:cubicBezTo>
                  <a:pt x="1539386" y="1470169"/>
                  <a:pt x="1235432" y="1446463"/>
                  <a:pt x="1005139" y="1445616"/>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de-DE"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62" name="Gerade Verbindung mit Pfeil 161">
            <a:extLst>
              <a:ext uri="{FF2B5EF4-FFF2-40B4-BE49-F238E27FC236}">
                <a16:creationId xmlns:a16="http://schemas.microsoft.com/office/drawing/2014/main" id="{3B373159-76E0-48D3-AAC4-2B93B67B73D4}"/>
              </a:ext>
            </a:extLst>
          </p:cNvPr>
          <p:cNvCxnSpPr>
            <a:cxnSpLocks/>
            <a:stCxn id="22" idx="0"/>
            <a:endCxn id="141" idx="2"/>
          </p:cNvCxnSpPr>
          <p:nvPr/>
        </p:nvCxnSpPr>
        <p:spPr>
          <a:xfrm flipV="1">
            <a:off x="1413405" y="5064751"/>
            <a:ext cx="452348" cy="693533"/>
          </a:xfrm>
          <a:prstGeom prst="straightConnector1">
            <a:avLst/>
          </a:prstGeom>
          <a:ln>
            <a:solidFill>
              <a:srgbClr val="798BB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Inhaltsplatzhalter 1">
            <a:extLst>
              <a:ext uri="{FF2B5EF4-FFF2-40B4-BE49-F238E27FC236}">
                <a16:creationId xmlns:a16="http://schemas.microsoft.com/office/drawing/2014/main" id="{018F2285-8631-4172-9265-AA508F95C84C}"/>
              </a:ext>
            </a:extLst>
          </p:cNvPr>
          <p:cNvSpPr>
            <a:spLocks noGrp="1"/>
          </p:cNvSpPr>
          <p:nvPr>
            <p:ph sz="quarter" idx="13"/>
          </p:nvPr>
        </p:nvSpPr>
        <p:spPr>
          <a:xfrm>
            <a:off x="359999" y="884238"/>
            <a:ext cx="5653451" cy="2700000"/>
          </a:xfrm>
        </p:spPr>
        <p:txBody>
          <a:bodyPr/>
          <a:lstStyle/>
          <a:p>
            <a:pPr marL="0" indent="0" algn="ctr">
              <a:buNone/>
            </a:pPr>
            <a:r>
              <a:rPr lang="en-US" sz="1300" b="1" dirty="0">
                <a:latin typeface="Open Sans" panose="020B0606030504020204" pitchFamily="34" charset="0"/>
                <a:ea typeface="Open Sans" panose="020B0606030504020204" pitchFamily="34" charset="0"/>
                <a:cs typeface="Open Sans" panose="020B0606030504020204" pitchFamily="34" charset="0"/>
              </a:rPr>
              <a:t>SCALING TECHNOLOGIES</a:t>
            </a:r>
          </a:p>
          <a:p>
            <a:r>
              <a:rPr lang="en-US" sz="1300" b="1" dirty="0">
                <a:latin typeface="Open Sans" panose="020B0606030504020204" pitchFamily="34" charset="0"/>
                <a:ea typeface="Open Sans" panose="020B0606030504020204" pitchFamily="34" charset="0"/>
                <a:cs typeface="Open Sans" panose="020B0606030504020204" pitchFamily="34" charset="0"/>
              </a:rPr>
              <a:t>Scalability</a:t>
            </a:r>
            <a:r>
              <a:rPr lang="en-US" sz="1300" dirty="0">
                <a:latin typeface="Open Sans" panose="020B0606030504020204" pitchFamily="34" charset="0"/>
                <a:ea typeface="Open Sans" panose="020B0606030504020204" pitchFamily="34" charset="0"/>
                <a:cs typeface="Open Sans" panose="020B0606030504020204" pitchFamily="34" charset="0"/>
              </a:rPr>
              <a:t> is one of the major points of concern of public blockchains.</a:t>
            </a:r>
          </a:p>
          <a:p>
            <a:r>
              <a:rPr lang="en-US" sz="1300" dirty="0">
                <a:latin typeface="Open Sans" panose="020B0606030504020204" pitchFamily="34" charset="0"/>
                <a:ea typeface="Open Sans" panose="020B0606030504020204" pitchFamily="34" charset="0"/>
                <a:cs typeface="Open Sans" panose="020B0606030504020204" pitchFamily="34" charset="0"/>
              </a:rPr>
              <a:t>However, several so-called </a:t>
            </a:r>
            <a:r>
              <a:rPr lang="en-US" sz="1300" b="1" dirty="0">
                <a:latin typeface="Open Sans" panose="020B0606030504020204" pitchFamily="34" charset="0"/>
                <a:ea typeface="Open Sans" panose="020B0606030504020204" pitchFamily="34" charset="0"/>
                <a:cs typeface="Open Sans" panose="020B0606030504020204" pitchFamily="34" charset="0"/>
              </a:rPr>
              <a:t>layer 2</a:t>
            </a:r>
            <a:r>
              <a:rPr lang="en-US" sz="1300" dirty="0">
                <a:latin typeface="Open Sans" panose="020B0606030504020204" pitchFamily="34" charset="0"/>
                <a:ea typeface="Open Sans" panose="020B0606030504020204" pitchFamily="34" charset="0"/>
                <a:cs typeface="Open Sans" panose="020B0606030504020204" pitchFamily="34" charset="0"/>
              </a:rPr>
              <a:t> solutions (because they add a layer on top of the root blockchain) are currently being developed and tested, in order to solve scalability problems.</a:t>
            </a:r>
          </a:p>
          <a:p>
            <a:r>
              <a:rPr lang="en-US" sz="1300" dirty="0">
                <a:latin typeface="Open Sans" panose="020B0606030504020204" pitchFamily="34" charset="0"/>
                <a:ea typeface="Open Sans" panose="020B0606030504020204" pitchFamily="34" charset="0"/>
                <a:cs typeface="Open Sans" panose="020B0606030504020204" pitchFamily="34" charset="0"/>
              </a:rPr>
              <a:t>One such concept are </a:t>
            </a:r>
            <a:r>
              <a:rPr lang="en-US" sz="1300" b="1" dirty="0">
                <a:latin typeface="Open Sans" panose="020B0606030504020204" pitchFamily="34" charset="0"/>
                <a:ea typeface="Open Sans" panose="020B0606030504020204" pitchFamily="34" charset="0"/>
                <a:cs typeface="Open Sans" panose="020B0606030504020204" pitchFamily="34" charset="0"/>
              </a:rPr>
              <a:t>payment channels </a:t>
            </a:r>
            <a:r>
              <a:rPr lang="en-US" sz="1300" dirty="0">
                <a:latin typeface="Open Sans" panose="020B0606030504020204" pitchFamily="34" charset="0"/>
                <a:ea typeface="Open Sans" panose="020B0606030504020204" pitchFamily="34" charset="0"/>
                <a:cs typeface="Open Sans" panose="020B0606030504020204" pitchFamily="34" charset="0"/>
              </a:rPr>
              <a:t>(as devised for the </a:t>
            </a:r>
            <a:r>
              <a:rPr lang="en-US" sz="1300" b="1" dirty="0">
                <a:latin typeface="Open Sans" panose="020B0606030504020204" pitchFamily="34" charset="0"/>
                <a:ea typeface="Open Sans" panose="020B0606030504020204" pitchFamily="34" charset="0"/>
                <a:cs typeface="Open Sans" panose="020B0606030504020204" pitchFamily="34" charset="0"/>
              </a:rPr>
              <a:t>Bitcoin Lightning Network</a:t>
            </a:r>
            <a:r>
              <a:rPr lang="en-US" sz="1300" dirty="0">
                <a:latin typeface="Open Sans" panose="020B0606030504020204" pitchFamily="34" charset="0"/>
                <a:ea typeface="Open Sans" panose="020B0606030504020204" pitchFamily="34" charset="0"/>
                <a:cs typeface="Open Sans" panose="020B0606030504020204" pitchFamily="34" charset="0"/>
              </a:rPr>
              <a:t>) between two transacting parties. For example, </a:t>
            </a:r>
            <a:r>
              <a:rPr lang="en-US" sz="1300" dirty="0"/>
              <a:t>i</a:t>
            </a:r>
            <a:r>
              <a:rPr lang="en-US" sz="1300" dirty="0">
                <a:latin typeface="Open Sans" panose="020B0606030504020204" pitchFamily="34" charset="0"/>
                <a:ea typeface="Open Sans" panose="020B0606030504020204" pitchFamily="34" charset="0"/>
                <a:cs typeface="Open Sans" panose="020B0606030504020204" pitchFamily="34" charset="0"/>
              </a:rPr>
              <a:t>mplemented as </a:t>
            </a:r>
            <a:r>
              <a:rPr lang="en-US" sz="1300" dirty="0" err="1">
                <a:latin typeface="Open Sans" panose="020B0606030504020204" pitchFamily="34" charset="0"/>
                <a:ea typeface="Open Sans" panose="020B0606030504020204" pitchFamily="34" charset="0"/>
                <a:cs typeface="Open Sans" panose="020B0606030504020204" pitchFamily="34" charset="0"/>
              </a:rPr>
              <a:t>zkChannels</a:t>
            </a:r>
            <a:r>
              <a:rPr lang="en-US" sz="1300" dirty="0">
                <a:latin typeface="Open Sans" panose="020B0606030504020204" pitchFamily="34" charset="0"/>
                <a:ea typeface="Open Sans" panose="020B0606030504020204" pitchFamily="34" charset="0"/>
                <a:cs typeface="Open Sans" panose="020B0606030504020204" pitchFamily="34" charset="0"/>
              </a:rPr>
              <a:t> by Bold Labs on </a:t>
            </a:r>
            <a:r>
              <a:rPr lang="en-US" sz="1300" dirty="0" err="1">
                <a:latin typeface="Open Sans" panose="020B0606030504020204" pitchFamily="34" charset="0"/>
                <a:ea typeface="Open Sans" panose="020B0606030504020204" pitchFamily="34" charset="0"/>
                <a:cs typeface="Open Sans" panose="020B0606030504020204" pitchFamily="34" charset="0"/>
              </a:rPr>
              <a:t>Tezos</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b="1" dirty="0">
                <a:latin typeface="Open Sans" panose="020B0606030504020204" pitchFamily="34" charset="0"/>
                <a:ea typeface="Open Sans" panose="020B0606030504020204" pitchFamily="34" charset="0"/>
                <a:cs typeface="Open Sans" panose="020B0606030504020204" pitchFamily="34" charset="0"/>
              </a:rPr>
              <a:t>Optimistic rollups by Marigold </a:t>
            </a:r>
            <a:r>
              <a:rPr lang="en-US" sz="1300" dirty="0">
                <a:latin typeface="Open Sans" panose="020B0606030504020204" pitchFamily="34" charset="0"/>
                <a:ea typeface="Open Sans" panose="020B0606030504020204" pitchFamily="34" charset="0"/>
                <a:cs typeface="Open Sans" panose="020B0606030504020204" pitchFamily="34" charset="0"/>
              </a:rPr>
              <a:t>are a Layer 2 solution validating transactions on behalf of the main chain. They are “optimistic” based on the assumption that validation is correct until proven otherwise.</a:t>
            </a:r>
          </a:p>
        </p:txBody>
      </p:sp>
      <p:sp>
        <p:nvSpPr>
          <p:cNvPr id="3" name="Inhaltsplatzhalter 2">
            <a:extLst>
              <a:ext uri="{FF2B5EF4-FFF2-40B4-BE49-F238E27FC236}">
                <a16:creationId xmlns:a16="http://schemas.microsoft.com/office/drawing/2014/main" id="{3FD79853-5500-42BD-B774-C0469CE2052D}"/>
              </a:ext>
            </a:extLst>
          </p:cNvPr>
          <p:cNvSpPr>
            <a:spLocks noGrp="1"/>
          </p:cNvSpPr>
          <p:nvPr>
            <p:ph sz="quarter" idx="16"/>
          </p:nvPr>
        </p:nvSpPr>
        <p:spPr>
          <a:xfrm>
            <a:off x="6175375" y="884238"/>
            <a:ext cx="5656317" cy="2700000"/>
          </a:xfrm>
        </p:spPr>
        <p:txBody>
          <a:bodyPr/>
          <a:lstStyle/>
          <a:p>
            <a:pPr marL="0" indent="0" algn="ctr">
              <a:buNone/>
            </a:pPr>
            <a:r>
              <a:rPr lang="en-US" sz="1300" b="1" dirty="0">
                <a:latin typeface="Open Sans" panose="020B0606030504020204" pitchFamily="34" charset="0"/>
                <a:ea typeface="Open Sans" panose="020B0606030504020204" pitchFamily="34" charset="0"/>
                <a:cs typeface="Open Sans" panose="020B0606030504020204" pitchFamily="34" charset="0"/>
              </a:rPr>
              <a:t>PRIVACY TECHNOLOGIES</a:t>
            </a:r>
          </a:p>
          <a:p>
            <a:r>
              <a:rPr lang="en-US" sz="1300" dirty="0">
                <a:latin typeface="Open Sans" panose="020B0606030504020204" pitchFamily="34" charset="0"/>
                <a:ea typeface="Open Sans" panose="020B0606030504020204" pitchFamily="34" charset="0"/>
                <a:cs typeface="Open Sans" panose="020B0606030504020204" pitchFamily="34" charset="0"/>
              </a:rPr>
              <a:t>Developments in privacy technologies diminish </a:t>
            </a:r>
            <a:r>
              <a:rPr lang="en-US" sz="1300" b="1" dirty="0">
                <a:latin typeface="Open Sans" panose="020B0606030504020204" pitchFamily="34" charset="0"/>
                <a:ea typeface="Open Sans" panose="020B0606030504020204" pitchFamily="34" charset="0"/>
                <a:cs typeface="Open Sans" panose="020B0606030504020204" pitchFamily="34" charset="0"/>
              </a:rPr>
              <a:t>concerns about confidentiality </a:t>
            </a:r>
            <a:r>
              <a:rPr lang="en-US" sz="1300" dirty="0">
                <a:latin typeface="Open Sans" panose="020B0606030504020204" pitchFamily="34" charset="0"/>
                <a:ea typeface="Open Sans" panose="020B0606030504020204" pitchFamily="34" charset="0"/>
                <a:cs typeface="Open Sans" panose="020B0606030504020204" pitchFamily="34" charset="0"/>
              </a:rPr>
              <a:t>on public blockchains.</a:t>
            </a:r>
          </a:p>
          <a:p>
            <a:r>
              <a:rPr lang="en-US" sz="1300" b="1" dirty="0">
                <a:latin typeface="Open Sans" panose="020B0606030504020204" pitchFamily="34" charset="0"/>
                <a:ea typeface="Open Sans" panose="020B0606030504020204" pitchFamily="34" charset="0"/>
                <a:cs typeface="Open Sans" panose="020B0606030504020204" pitchFamily="34" charset="0"/>
              </a:rPr>
              <a:t>Zero-knowledge proofs </a:t>
            </a:r>
            <a:r>
              <a:rPr lang="en-US" sz="1300" dirty="0">
                <a:latin typeface="Open Sans" panose="020B0606030504020204" pitchFamily="34" charset="0"/>
                <a:ea typeface="Open Sans" panose="020B0606030504020204" pitchFamily="34" charset="0"/>
                <a:cs typeface="Open Sans" panose="020B0606030504020204" pitchFamily="34" charset="0"/>
              </a:rPr>
              <a:t>allow to prove a fact without revealing the fact itself, e.g. that a valid transaction has occurred without revealing the transaction (and its details) itself.</a:t>
            </a:r>
          </a:p>
          <a:p>
            <a:r>
              <a:rPr lang="en-US" sz="1300" dirty="0">
                <a:latin typeface="Open Sans" panose="020B0606030504020204" pitchFamily="34" charset="0"/>
                <a:ea typeface="Open Sans" panose="020B0606030504020204" pitchFamily="34" charset="0"/>
                <a:cs typeface="Open Sans" panose="020B0606030504020204" pitchFamily="34" charset="0"/>
              </a:rPr>
              <a:t>Current protocols are </a:t>
            </a:r>
            <a:r>
              <a:rPr lang="en-US" sz="1300" b="1" dirty="0" err="1">
                <a:latin typeface="Open Sans" panose="020B0606030504020204" pitchFamily="34" charset="0"/>
                <a:ea typeface="Open Sans" panose="020B0606030504020204" pitchFamily="34" charset="0"/>
                <a:cs typeface="Open Sans" panose="020B0606030504020204" pitchFamily="34" charset="0"/>
              </a:rPr>
              <a:t>zkSNARKs</a:t>
            </a:r>
            <a:r>
              <a:rPr lang="en-US" sz="1300" dirty="0">
                <a:latin typeface="Open Sans" panose="020B0606030504020204" pitchFamily="34" charset="0"/>
                <a:ea typeface="Open Sans" panose="020B0606030504020204" pitchFamily="34" charset="0"/>
                <a:cs typeface="Open Sans" panose="020B0606030504020204" pitchFamily="34" charset="0"/>
              </a:rPr>
              <a:t> (zero-knowledge succinct non-interactive arguments of knowledge) which require a confidential initial set-up and are used in </a:t>
            </a:r>
            <a:r>
              <a:rPr lang="en-US" sz="1300" dirty="0" err="1">
                <a:latin typeface="Open Sans" panose="020B0606030504020204" pitchFamily="34" charset="0"/>
                <a:ea typeface="Open Sans" panose="020B0606030504020204" pitchFamily="34" charset="0"/>
                <a:cs typeface="Open Sans" panose="020B0606030504020204" pitchFamily="34" charset="0"/>
              </a:rPr>
              <a:t>Zcashs</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b="1" dirty="0">
                <a:latin typeface="Open Sans" panose="020B0606030504020204" pitchFamily="34" charset="0"/>
                <a:ea typeface="Open Sans" panose="020B0606030504020204" pitchFamily="34" charset="0"/>
                <a:cs typeface="Open Sans" panose="020B0606030504020204" pitchFamily="34" charset="0"/>
              </a:rPr>
              <a:t>Sapling</a:t>
            </a:r>
            <a:r>
              <a:rPr lang="en-US" sz="1300" b="1" dirty="0"/>
              <a:t> </a:t>
            </a:r>
            <a:r>
              <a:rPr lang="en-US" sz="1300" dirty="0"/>
              <a:t>which has been integrated with the </a:t>
            </a:r>
            <a:r>
              <a:rPr lang="en-US" sz="1300" b="1" dirty="0">
                <a:hlinkClick r:id="rId8" action="ppaction://hlinksldjump">
                  <a:extLst>
                    <a:ext uri="{A12FA001-AC4F-418D-AE19-62706E023703}">
                      <ahyp:hlinkClr xmlns:ahyp="http://schemas.microsoft.com/office/drawing/2018/hyperlinkcolor" val="tx"/>
                    </a:ext>
                  </a:extLst>
                </a:hlinkClick>
              </a:rPr>
              <a:t>Edo</a:t>
            </a:r>
            <a:r>
              <a:rPr lang="en-US" sz="1300" dirty="0">
                <a:hlinkClick r:id="rId8" action="ppaction://hlinksldjump">
                  <a:extLst>
                    <a:ext uri="{A12FA001-AC4F-418D-AE19-62706E023703}">
                      <ahyp:hlinkClr xmlns:ahyp="http://schemas.microsoft.com/office/drawing/2018/hyperlinkcolor" val="tx"/>
                    </a:ext>
                  </a:extLst>
                </a:hlinkClick>
              </a:rPr>
              <a:t> </a:t>
            </a:r>
            <a:r>
              <a:rPr lang="en-US" sz="1300" b="1" dirty="0">
                <a:hlinkClick r:id="rId8" action="ppaction://hlinksldjump">
                  <a:extLst>
                    <a:ext uri="{A12FA001-AC4F-418D-AE19-62706E023703}">
                      <ahyp:hlinkClr xmlns:ahyp="http://schemas.microsoft.com/office/drawing/2018/hyperlinkcolor" val="tx"/>
                    </a:ext>
                  </a:extLst>
                </a:hlinkClick>
              </a:rPr>
              <a:t>proposal</a:t>
            </a:r>
            <a:r>
              <a:rPr lang="en-US" sz="1300" dirty="0"/>
              <a:t>. </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a:extLst>
              <a:ext uri="{FF2B5EF4-FFF2-40B4-BE49-F238E27FC236}">
                <a16:creationId xmlns:a16="http://schemas.microsoft.com/office/drawing/2014/main" id="{273AD82E-AE21-4F1F-9096-FDFC656E0D3E}"/>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Why public blockchains are the future: Developments in scaling and privacy technologies</a:t>
            </a:r>
          </a:p>
        </p:txBody>
      </p:sp>
      <p:sp>
        <p:nvSpPr>
          <p:cNvPr id="6" name="Foliennummernplatzhalter 5">
            <a:extLst>
              <a:ext uri="{FF2B5EF4-FFF2-40B4-BE49-F238E27FC236}">
                <a16:creationId xmlns:a16="http://schemas.microsoft.com/office/drawing/2014/main" id="{17FD65F6-2913-4E9A-A1FB-B6602DD58DD7}"/>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19</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7" name="Gruppieren 46">
            <a:extLst>
              <a:ext uri="{FF2B5EF4-FFF2-40B4-BE49-F238E27FC236}">
                <a16:creationId xmlns:a16="http://schemas.microsoft.com/office/drawing/2014/main" id="{6A19E088-20FE-4242-9EA3-A5CC14B34DB9}"/>
              </a:ext>
            </a:extLst>
          </p:cNvPr>
          <p:cNvGrpSpPr/>
          <p:nvPr/>
        </p:nvGrpSpPr>
        <p:grpSpPr>
          <a:xfrm>
            <a:off x="451803" y="5758284"/>
            <a:ext cx="2631757" cy="506100"/>
            <a:chOff x="6629028" y="1926560"/>
            <a:chExt cx="4754949" cy="914400"/>
          </a:xfrm>
        </p:grpSpPr>
        <p:grpSp>
          <p:nvGrpSpPr>
            <p:cNvPr id="15" name="Gruppieren 14">
              <a:extLst>
                <a:ext uri="{FF2B5EF4-FFF2-40B4-BE49-F238E27FC236}">
                  <a16:creationId xmlns:a16="http://schemas.microsoft.com/office/drawing/2014/main" id="{D0C32A51-72DD-4238-97F0-B041D586CF8F}"/>
                </a:ext>
              </a:extLst>
            </p:cNvPr>
            <p:cNvGrpSpPr/>
            <p:nvPr/>
          </p:nvGrpSpPr>
          <p:grpSpPr>
            <a:xfrm>
              <a:off x="7464189" y="2326175"/>
              <a:ext cx="524260" cy="115171"/>
              <a:chOff x="7588031" y="2811143"/>
              <a:chExt cx="1057877" cy="232397"/>
            </a:xfrm>
          </p:grpSpPr>
          <p:sp>
            <p:nvSpPr>
              <p:cNvPr id="33" name="Rechteck: abgerundete Ecken 32">
                <a:extLst>
                  <a:ext uri="{FF2B5EF4-FFF2-40B4-BE49-F238E27FC236}">
                    <a16:creationId xmlns:a16="http://schemas.microsoft.com/office/drawing/2014/main" id="{EC0D14DA-A078-4C3C-9CDB-5BACC5394A2F}"/>
                  </a:ext>
                </a:extLst>
              </p:cNvPr>
              <p:cNvSpPr/>
              <p:nvPr/>
            </p:nvSpPr>
            <p:spPr bwMode="gray">
              <a:xfrm>
                <a:off x="7588031" y="2811143"/>
                <a:ext cx="460593" cy="232397"/>
              </a:xfrm>
              <a:prstGeom prst="roundRect">
                <a:avLst>
                  <a:gd name="adj" fmla="val 50000"/>
                </a:avLst>
              </a:prstGeom>
              <a:no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Rechteck: abgerundete Ecken 33">
                <a:extLst>
                  <a:ext uri="{FF2B5EF4-FFF2-40B4-BE49-F238E27FC236}">
                    <a16:creationId xmlns:a16="http://schemas.microsoft.com/office/drawing/2014/main" id="{DC0EF0F5-04D0-44DF-881D-401796A3FA3C}"/>
                  </a:ext>
                </a:extLst>
              </p:cNvPr>
              <p:cNvSpPr/>
              <p:nvPr/>
            </p:nvSpPr>
            <p:spPr bwMode="gray">
              <a:xfrm>
                <a:off x="8185315" y="2811143"/>
                <a:ext cx="460593" cy="232397"/>
              </a:xfrm>
              <a:prstGeom prst="roundRect">
                <a:avLst>
                  <a:gd name="adj" fmla="val 50000"/>
                </a:avLst>
              </a:prstGeom>
              <a:no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Rechteck: abgerundete Ecken 34">
                <a:extLst>
                  <a:ext uri="{FF2B5EF4-FFF2-40B4-BE49-F238E27FC236}">
                    <a16:creationId xmlns:a16="http://schemas.microsoft.com/office/drawing/2014/main" id="{D72B200B-5602-4A51-936E-A7E4D26A124A}"/>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6" name="Gruppieren 15">
              <a:extLst>
                <a:ext uri="{FF2B5EF4-FFF2-40B4-BE49-F238E27FC236}">
                  <a16:creationId xmlns:a16="http://schemas.microsoft.com/office/drawing/2014/main" id="{DE0EF987-657F-407E-9C82-0EFF7D189749}"/>
                </a:ext>
              </a:extLst>
            </p:cNvPr>
            <p:cNvGrpSpPr/>
            <p:nvPr/>
          </p:nvGrpSpPr>
          <p:grpSpPr>
            <a:xfrm>
              <a:off x="8744373" y="2326175"/>
              <a:ext cx="524260" cy="115171"/>
              <a:chOff x="7588031" y="2811143"/>
              <a:chExt cx="1057877" cy="232397"/>
            </a:xfrm>
          </p:grpSpPr>
          <p:sp>
            <p:nvSpPr>
              <p:cNvPr id="30" name="Rechteck: abgerundete Ecken 29">
                <a:extLst>
                  <a:ext uri="{FF2B5EF4-FFF2-40B4-BE49-F238E27FC236}">
                    <a16:creationId xmlns:a16="http://schemas.microsoft.com/office/drawing/2014/main" id="{0B099E4F-880A-4CB4-BDF8-85183EEC9EEA}"/>
                  </a:ext>
                </a:extLst>
              </p:cNvPr>
              <p:cNvSpPr/>
              <p:nvPr/>
            </p:nvSpPr>
            <p:spPr bwMode="gray">
              <a:xfrm>
                <a:off x="7588031" y="2811143"/>
                <a:ext cx="460593" cy="232397"/>
              </a:xfrm>
              <a:prstGeom prst="roundRect">
                <a:avLst>
                  <a:gd name="adj" fmla="val 50000"/>
                </a:avLst>
              </a:prstGeom>
              <a:no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Rechteck: abgerundete Ecken 30">
                <a:extLst>
                  <a:ext uri="{FF2B5EF4-FFF2-40B4-BE49-F238E27FC236}">
                    <a16:creationId xmlns:a16="http://schemas.microsoft.com/office/drawing/2014/main" id="{86E24EF2-28CE-4BDB-A026-4B2747ED0DAD}"/>
                  </a:ext>
                </a:extLst>
              </p:cNvPr>
              <p:cNvSpPr/>
              <p:nvPr/>
            </p:nvSpPr>
            <p:spPr bwMode="gray">
              <a:xfrm>
                <a:off x="8185315" y="2811143"/>
                <a:ext cx="460593" cy="232397"/>
              </a:xfrm>
              <a:prstGeom prst="roundRect">
                <a:avLst>
                  <a:gd name="adj" fmla="val 50000"/>
                </a:avLst>
              </a:prstGeom>
              <a:no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Rechteck: abgerundete Ecken 31">
                <a:extLst>
                  <a:ext uri="{FF2B5EF4-FFF2-40B4-BE49-F238E27FC236}">
                    <a16:creationId xmlns:a16="http://schemas.microsoft.com/office/drawing/2014/main" id="{AAB950E8-219A-451F-B44B-E153ECE42447}"/>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6" name="Rechteck 25">
              <a:extLst>
                <a:ext uri="{FF2B5EF4-FFF2-40B4-BE49-F238E27FC236}">
                  <a16:creationId xmlns:a16="http://schemas.microsoft.com/office/drawing/2014/main" id="{CDB5B5CB-C335-4E85-9E8F-03CFECB0EB48}"/>
                </a:ext>
              </a:extLst>
            </p:cNvPr>
            <p:cNvSpPr/>
            <p:nvPr/>
          </p:nvSpPr>
          <p:spPr bwMode="gray">
            <a:xfrm>
              <a:off x="9189394" y="1926560"/>
              <a:ext cx="914400" cy="9144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hteck 23">
              <a:extLst>
                <a:ext uri="{FF2B5EF4-FFF2-40B4-BE49-F238E27FC236}">
                  <a16:creationId xmlns:a16="http://schemas.microsoft.com/office/drawing/2014/main" id="{D9439322-1EAE-4374-A29E-4C13CF9D4E12}"/>
                </a:ext>
              </a:extLst>
            </p:cNvPr>
            <p:cNvSpPr/>
            <p:nvPr/>
          </p:nvSpPr>
          <p:spPr bwMode="gray">
            <a:xfrm>
              <a:off x="6629028" y="1926560"/>
              <a:ext cx="914400" cy="9144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echteck 21">
              <a:extLst>
                <a:ext uri="{FF2B5EF4-FFF2-40B4-BE49-F238E27FC236}">
                  <a16:creationId xmlns:a16="http://schemas.microsoft.com/office/drawing/2014/main" id="{DB57A1F9-10B9-44EE-BC86-F7918D468F62}"/>
                </a:ext>
              </a:extLst>
            </p:cNvPr>
            <p:cNvSpPr/>
            <p:nvPr/>
          </p:nvSpPr>
          <p:spPr bwMode="gray">
            <a:xfrm>
              <a:off x="7909210" y="1926560"/>
              <a:ext cx="914400" cy="9144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6" name="Gruppieren 35">
              <a:extLst>
                <a:ext uri="{FF2B5EF4-FFF2-40B4-BE49-F238E27FC236}">
                  <a16:creationId xmlns:a16="http://schemas.microsoft.com/office/drawing/2014/main" id="{E31EB465-4072-4872-B79B-64416FEEE6E9}"/>
                </a:ext>
              </a:extLst>
            </p:cNvPr>
            <p:cNvGrpSpPr/>
            <p:nvPr/>
          </p:nvGrpSpPr>
          <p:grpSpPr>
            <a:xfrm>
              <a:off x="10024556" y="2326175"/>
              <a:ext cx="524260" cy="115171"/>
              <a:chOff x="7588031" y="2811143"/>
              <a:chExt cx="1057877" cy="232397"/>
            </a:xfrm>
          </p:grpSpPr>
          <p:sp>
            <p:nvSpPr>
              <p:cNvPr id="37" name="Rechteck: abgerundete Ecken 36">
                <a:extLst>
                  <a:ext uri="{FF2B5EF4-FFF2-40B4-BE49-F238E27FC236}">
                    <a16:creationId xmlns:a16="http://schemas.microsoft.com/office/drawing/2014/main" id="{C93075F5-D12C-4504-96D4-796EEF294879}"/>
                  </a:ext>
                </a:extLst>
              </p:cNvPr>
              <p:cNvSpPr/>
              <p:nvPr/>
            </p:nvSpPr>
            <p:spPr bwMode="gray">
              <a:xfrm>
                <a:off x="7588031" y="2811143"/>
                <a:ext cx="460593" cy="232397"/>
              </a:xfrm>
              <a:prstGeom prst="roundRect">
                <a:avLst>
                  <a:gd name="adj" fmla="val 50000"/>
                </a:avLst>
              </a:prstGeom>
              <a:no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Rechteck: abgerundete Ecken 37">
                <a:extLst>
                  <a:ext uri="{FF2B5EF4-FFF2-40B4-BE49-F238E27FC236}">
                    <a16:creationId xmlns:a16="http://schemas.microsoft.com/office/drawing/2014/main" id="{E2B8DA16-3E4E-443F-AC51-FD9027B1E505}"/>
                  </a:ext>
                </a:extLst>
              </p:cNvPr>
              <p:cNvSpPr/>
              <p:nvPr/>
            </p:nvSpPr>
            <p:spPr bwMode="gray">
              <a:xfrm>
                <a:off x="8185315" y="2811143"/>
                <a:ext cx="460593" cy="232397"/>
              </a:xfrm>
              <a:prstGeom prst="roundRect">
                <a:avLst>
                  <a:gd name="adj" fmla="val 50000"/>
                </a:avLst>
              </a:prstGeom>
              <a:no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Rechteck: abgerundete Ecken 38">
                <a:extLst>
                  <a:ext uri="{FF2B5EF4-FFF2-40B4-BE49-F238E27FC236}">
                    <a16:creationId xmlns:a16="http://schemas.microsoft.com/office/drawing/2014/main" id="{1057ECB5-E24A-4769-AB32-F11C036FDE66}"/>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1" name="Rechteck 40">
              <a:extLst>
                <a:ext uri="{FF2B5EF4-FFF2-40B4-BE49-F238E27FC236}">
                  <a16:creationId xmlns:a16="http://schemas.microsoft.com/office/drawing/2014/main" id="{FA1E7A1D-DB4F-4308-A1EF-484265797B7B}"/>
                </a:ext>
              </a:extLst>
            </p:cNvPr>
            <p:cNvSpPr/>
            <p:nvPr/>
          </p:nvSpPr>
          <p:spPr bwMode="gray">
            <a:xfrm>
              <a:off x="10469577" y="1926560"/>
              <a:ext cx="914400" cy="9144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49" name="Gerader Verbinder 48">
            <a:extLst>
              <a:ext uri="{FF2B5EF4-FFF2-40B4-BE49-F238E27FC236}">
                <a16:creationId xmlns:a16="http://schemas.microsoft.com/office/drawing/2014/main" id="{C31DDB27-4730-4F88-84C7-5FDC2B7B15D7}"/>
              </a:ext>
            </a:extLst>
          </p:cNvPr>
          <p:cNvCxnSpPr/>
          <p:nvPr/>
        </p:nvCxnSpPr>
        <p:spPr>
          <a:xfrm>
            <a:off x="3186725" y="3795685"/>
            <a:ext cx="0" cy="270000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94" name="Gruppieren 93">
            <a:extLst>
              <a:ext uri="{FF2B5EF4-FFF2-40B4-BE49-F238E27FC236}">
                <a16:creationId xmlns:a16="http://schemas.microsoft.com/office/drawing/2014/main" id="{407BC4D6-7948-4E39-8C69-A55D01D948C1}"/>
              </a:ext>
            </a:extLst>
          </p:cNvPr>
          <p:cNvGrpSpPr/>
          <p:nvPr/>
        </p:nvGrpSpPr>
        <p:grpSpPr>
          <a:xfrm>
            <a:off x="4308818" y="5061835"/>
            <a:ext cx="1291091" cy="422068"/>
            <a:chOff x="4312628" y="5061835"/>
            <a:chExt cx="1291091" cy="422068"/>
          </a:xfrm>
        </p:grpSpPr>
        <p:sp>
          <p:nvSpPr>
            <p:cNvPr id="75" name="Rechteck 74">
              <a:extLst>
                <a:ext uri="{FF2B5EF4-FFF2-40B4-BE49-F238E27FC236}">
                  <a16:creationId xmlns:a16="http://schemas.microsoft.com/office/drawing/2014/main" id="{FADD2972-266A-452E-AC12-D1DCE4BD886B}"/>
                </a:ext>
              </a:extLst>
            </p:cNvPr>
            <p:cNvSpPr/>
            <p:nvPr/>
          </p:nvSpPr>
          <p:spPr bwMode="gray">
            <a:xfrm>
              <a:off x="5181651" y="5061835"/>
              <a:ext cx="422068" cy="422068"/>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9" name="Rechteck 78">
              <a:extLst>
                <a:ext uri="{FF2B5EF4-FFF2-40B4-BE49-F238E27FC236}">
                  <a16:creationId xmlns:a16="http://schemas.microsoft.com/office/drawing/2014/main" id="{C8479248-FC83-4B51-BDB6-44E7304CD909}"/>
                </a:ext>
              </a:extLst>
            </p:cNvPr>
            <p:cNvSpPr/>
            <p:nvPr/>
          </p:nvSpPr>
          <p:spPr bwMode="gray">
            <a:xfrm>
              <a:off x="4312628" y="5061835"/>
              <a:ext cx="422068" cy="422068"/>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5" name="Gruppieren 94">
            <a:extLst>
              <a:ext uri="{FF2B5EF4-FFF2-40B4-BE49-F238E27FC236}">
                <a16:creationId xmlns:a16="http://schemas.microsoft.com/office/drawing/2014/main" id="{06D8D29C-8449-4D29-8DA3-A6A96727F867}"/>
              </a:ext>
            </a:extLst>
          </p:cNvPr>
          <p:cNvGrpSpPr/>
          <p:nvPr/>
        </p:nvGrpSpPr>
        <p:grpSpPr>
          <a:xfrm>
            <a:off x="5000392" y="4486154"/>
            <a:ext cx="776965" cy="299584"/>
            <a:chOff x="4948039" y="4486154"/>
            <a:chExt cx="776965" cy="299584"/>
          </a:xfrm>
        </p:grpSpPr>
        <p:sp>
          <p:nvSpPr>
            <p:cNvPr id="83" name="Rechteck 82">
              <a:extLst>
                <a:ext uri="{FF2B5EF4-FFF2-40B4-BE49-F238E27FC236}">
                  <a16:creationId xmlns:a16="http://schemas.microsoft.com/office/drawing/2014/main" id="{17D8EF70-A3C0-4640-A75A-7D2BAA7A4C2C}"/>
                </a:ext>
              </a:extLst>
            </p:cNvPr>
            <p:cNvSpPr/>
            <p:nvPr/>
          </p:nvSpPr>
          <p:spPr bwMode="gray">
            <a:xfrm>
              <a:off x="4948039" y="4486154"/>
              <a:ext cx="299584" cy="299584"/>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 name="Rechteck 85">
              <a:extLst>
                <a:ext uri="{FF2B5EF4-FFF2-40B4-BE49-F238E27FC236}">
                  <a16:creationId xmlns:a16="http://schemas.microsoft.com/office/drawing/2014/main" id="{35EA27DA-C614-4521-9597-C7AE658C370E}"/>
                </a:ext>
              </a:extLst>
            </p:cNvPr>
            <p:cNvSpPr/>
            <p:nvPr/>
          </p:nvSpPr>
          <p:spPr bwMode="gray">
            <a:xfrm>
              <a:off x="5425420" y="4486154"/>
              <a:ext cx="299584" cy="299584"/>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6" name="Gruppieren 95">
            <a:extLst>
              <a:ext uri="{FF2B5EF4-FFF2-40B4-BE49-F238E27FC236}">
                <a16:creationId xmlns:a16="http://schemas.microsoft.com/office/drawing/2014/main" id="{03DD170C-7C98-4BBE-A8D9-47801B02DD3E}"/>
              </a:ext>
            </a:extLst>
          </p:cNvPr>
          <p:cNvGrpSpPr/>
          <p:nvPr/>
        </p:nvGrpSpPr>
        <p:grpSpPr>
          <a:xfrm>
            <a:off x="4150295" y="4486154"/>
            <a:ext cx="776965" cy="299584"/>
            <a:chOff x="4948039" y="4486154"/>
            <a:chExt cx="776965" cy="299584"/>
          </a:xfrm>
        </p:grpSpPr>
        <p:sp>
          <p:nvSpPr>
            <p:cNvPr id="101" name="Rechteck 100">
              <a:extLst>
                <a:ext uri="{FF2B5EF4-FFF2-40B4-BE49-F238E27FC236}">
                  <a16:creationId xmlns:a16="http://schemas.microsoft.com/office/drawing/2014/main" id="{D76E705D-E13F-4A31-BE48-73F419EF10E1}"/>
                </a:ext>
              </a:extLst>
            </p:cNvPr>
            <p:cNvSpPr/>
            <p:nvPr/>
          </p:nvSpPr>
          <p:spPr bwMode="gray">
            <a:xfrm>
              <a:off x="4948039" y="4486154"/>
              <a:ext cx="299584" cy="299584"/>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Rechteck 98">
              <a:extLst>
                <a:ext uri="{FF2B5EF4-FFF2-40B4-BE49-F238E27FC236}">
                  <a16:creationId xmlns:a16="http://schemas.microsoft.com/office/drawing/2014/main" id="{22A908B3-D72D-4DE2-95FF-C118ECD126D9}"/>
                </a:ext>
              </a:extLst>
            </p:cNvPr>
            <p:cNvSpPr/>
            <p:nvPr/>
          </p:nvSpPr>
          <p:spPr bwMode="gray">
            <a:xfrm>
              <a:off x="5425420" y="4486154"/>
              <a:ext cx="299584" cy="299584"/>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104" name="Gerader Verbinder 103">
            <a:extLst>
              <a:ext uri="{FF2B5EF4-FFF2-40B4-BE49-F238E27FC236}">
                <a16:creationId xmlns:a16="http://schemas.microsoft.com/office/drawing/2014/main" id="{047759A4-AFF0-4372-9A0E-E68A5A5226E9}"/>
              </a:ext>
            </a:extLst>
          </p:cNvPr>
          <p:cNvCxnSpPr>
            <a:cxnSpLocks/>
            <a:endCxn id="79" idx="2"/>
          </p:cNvCxnSpPr>
          <p:nvPr/>
        </p:nvCxnSpPr>
        <p:spPr>
          <a:xfrm flipH="1" flipV="1">
            <a:off x="4519852" y="5483903"/>
            <a:ext cx="434512" cy="274381"/>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05" name="Gerader Verbinder 104">
            <a:extLst>
              <a:ext uri="{FF2B5EF4-FFF2-40B4-BE49-F238E27FC236}">
                <a16:creationId xmlns:a16="http://schemas.microsoft.com/office/drawing/2014/main" id="{7AEB3922-EBC6-444A-855B-F437B95BCB7D}"/>
              </a:ext>
            </a:extLst>
          </p:cNvPr>
          <p:cNvCxnSpPr>
            <a:cxnSpLocks/>
            <a:endCxn id="75" idx="2"/>
          </p:cNvCxnSpPr>
          <p:nvPr/>
        </p:nvCxnSpPr>
        <p:spPr>
          <a:xfrm flipV="1">
            <a:off x="4954364" y="5483903"/>
            <a:ext cx="434511" cy="274381"/>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08" name="Gerader Verbinder 107">
            <a:extLst>
              <a:ext uri="{FF2B5EF4-FFF2-40B4-BE49-F238E27FC236}">
                <a16:creationId xmlns:a16="http://schemas.microsoft.com/office/drawing/2014/main" id="{AC6BA116-BF66-436E-A70D-B2ABA1804E81}"/>
              </a:ext>
            </a:extLst>
          </p:cNvPr>
          <p:cNvCxnSpPr>
            <a:cxnSpLocks/>
            <a:stCxn id="75" idx="0"/>
            <a:endCxn id="86" idx="2"/>
          </p:cNvCxnSpPr>
          <p:nvPr/>
        </p:nvCxnSpPr>
        <p:spPr>
          <a:xfrm flipV="1">
            <a:off x="5388875" y="4785738"/>
            <a:ext cx="238690" cy="276097"/>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11" name="Gerader Verbinder 110">
            <a:extLst>
              <a:ext uri="{FF2B5EF4-FFF2-40B4-BE49-F238E27FC236}">
                <a16:creationId xmlns:a16="http://schemas.microsoft.com/office/drawing/2014/main" id="{4B1DD43B-5E69-4DC1-A41F-DBAB4066AFD4}"/>
              </a:ext>
            </a:extLst>
          </p:cNvPr>
          <p:cNvCxnSpPr>
            <a:cxnSpLocks/>
            <a:stCxn id="75" idx="0"/>
            <a:endCxn id="83" idx="2"/>
          </p:cNvCxnSpPr>
          <p:nvPr/>
        </p:nvCxnSpPr>
        <p:spPr>
          <a:xfrm flipH="1" flipV="1">
            <a:off x="5150184" y="4785738"/>
            <a:ext cx="238691" cy="276097"/>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15" name="Gerader Verbinder 114">
            <a:extLst>
              <a:ext uri="{FF2B5EF4-FFF2-40B4-BE49-F238E27FC236}">
                <a16:creationId xmlns:a16="http://schemas.microsoft.com/office/drawing/2014/main" id="{047AF6F3-FD9B-4E04-85DC-7A8FBE702E99}"/>
              </a:ext>
            </a:extLst>
          </p:cNvPr>
          <p:cNvCxnSpPr>
            <a:cxnSpLocks/>
            <a:stCxn id="79" idx="0"/>
            <a:endCxn id="101" idx="2"/>
          </p:cNvCxnSpPr>
          <p:nvPr/>
        </p:nvCxnSpPr>
        <p:spPr>
          <a:xfrm flipH="1" flipV="1">
            <a:off x="4300087" y="4785738"/>
            <a:ext cx="219765" cy="276097"/>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18" name="Gerader Verbinder 117">
            <a:extLst>
              <a:ext uri="{FF2B5EF4-FFF2-40B4-BE49-F238E27FC236}">
                <a16:creationId xmlns:a16="http://schemas.microsoft.com/office/drawing/2014/main" id="{5FBFF80C-BFA9-44F4-A878-578F3203F8E6}"/>
              </a:ext>
            </a:extLst>
          </p:cNvPr>
          <p:cNvCxnSpPr>
            <a:cxnSpLocks/>
            <a:stCxn id="79" idx="0"/>
            <a:endCxn id="99" idx="2"/>
          </p:cNvCxnSpPr>
          <p:nvPr/>
        </p:nvCxnSpPr>
        <p:spPr>
          <a:xfrm flipV="1">
            <a:off x="4519852" y="4785738"/>
            <a:ext cx="257616" cy="276097"/>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grpSp>
        <p:nvGrpSpPr>
          <p:cNvPr id="140" name="Gruppieren 139">
            <a:extLst>
              <a:ext uri="{FF2B5EF4-FFF2-40B4-BE49-F238E27FC236}">
                <a16:creationId xmlns:a16="http://schemas.microsoft.com/office/drawing/2014/main" id="{87F89868-20E2-4CD5-9C67-B3BADD30746F}"/>
              </a:ext>
            </a:extLst>
          </p:cNvPr>
          <p:cNvGrpSpPr/>
          <p:nvPr/>
        </p:nvGrpSpPr>
        <p:grpSpPr>
          <a:xfrm>
            <a:off x="1650610" y="4446024"/>
            <a:ext cx="409681" cy="321945"/>
            <a:chOff x="1413405" y="4612005"/>
            <a:chExt cx="409681" cy="321945"/>
          </a:xfrm>
          <a:solidFill>
            <a:srgbClr val="798BB3"/>
          </a:solidFill>
        </p:grpSpPr>
        <p:sp>
          <p:nvSpPr>
            <p:cNvPr id="123" name="Rechteck 122">
              <a:extLst>
                <a:ext uri="{FF2B5EF4-FFF2-40B4-BE49-F238E27FC236}">
                  <a16:creationId xmlns:a16="http://schemas.microsoft.com/office/drawing/2014/main" id="{90FB5C45-D74E-4854-B92D-3E4D92213E4A}"/>
                </a:ext>
              </a:extLst>
            </p:cNvPr>
            <p:cNvSpPr/>
            <p:nvPr/>
          </p:nvSpPr>
          <p:spPr bwMode="gray">
            <a:xfrm>
              <a:off x="1413406" y="4612005"/>
              <a:ext cx="373016" cy="2745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4" name="Parallelogramm 123">
              <a:extLst>
                <a:ext uri="{FF2B5EF4-FFF2-40B4-BE49-F238E27FC236}">
                  <a16:creationId xmlns:a16="http://schemas.microsoft.com/office/drawing/2014/main" id="{02E9E906-D933-41D8-93D4-77BC4E7B523F}"/>
                </a:ext>
              </a:extLst>
            </p:cNvPr>
            <p:cNvSpPr/>
            <p:nvPr/>
          </p:nvSpPr>
          <p:spPr bwMode="gray">
            <a:xfrm rot="5400000">
              <a:off x="1458222" y="4591953"/>
              <a:ext cx="297180" cy="386814"/>
            </a:xfrm>
            <a:prstGeom prst="parallelogram">
              <a:avLst>
                <a:gd name="adj" fmla="val 122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30" name="Gruppieren 129">
              <a:extLst>
                <a:ext uri="{FF2B5EF4-FFF2-40B4-BE49-F238E27FC236}">
                  <a16:creationId xmlns:a16="http://schemas.microsoft.com/office/drawing/2014/main" id="{BAE8BF93-A130-4E7B-8842-DE51F5B9E119}"/>
                </a:ext>
              </a:extLst>
            </p:cNvPr>
            <p:cNvGrpSpPr/>
            <p:nvPr/>
          </p:nvGrpSpPr>
          <p:grpSpPr>
            <a:xfrm>
              <a:off x="1713992" y="4761558"/>
              <a:ext cx="109094" cy="63904"/>
              <a:chOff x="1713992" y="4761558"/>
              <a:chExt cx="109094" cy="63904"/>
            </a:xfrm>
            <a:grpFill/>
          </p:grpSpPr>
          <p:sp>
            <p:nvSpPr>
              <p:cNvPr id="127" name="Rechteck: abgerundete Ecken 126">
                <a:extLst>
                  <a:ext uri="{FF2B5EF4-FFF2-40B4-BE49-F238E27FC236}">
                    <a16:creationId xmlns:a16="http://schemas.microsoft.com/office/drawing/2014/main" id="{D584B8B3-F2DA-4566-9D83-A34E958A069C}"/>
                  </a:ext>
                </a:extLst>
              </p:cNvPr>
              <p:cNvSpPr/>
              <p:nvPr/>
            </p:nvSpPr>
            <p:spPr bwMode="gray">
              <a:xfrm>
                <a:off x="1713992" y="4761558"/>
                <a:ext cx="109094" cy="63904"/>
              </a:xfrm>
              <a:prstGeom prst="roundRect">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hteck: abgerundete Ecken 127">
                <a:extLst>
                  <a:ext uri="{FF2B5EF4-FFF2-40B4-BE49-F238E27FC236}">
                    <a16:creationId xmlns:a16="http://schemas.microsoft.com/office/drawing/2014/main" id="{F8C08A0F-2531-4F7F-B88B-5422899B0EE4}"/>
                  </a:ext>
                </a:extLst>
              </p:cNvPr>
              <p:cNvSpPr/>
              <p:nvPr/>
            </p:nvSpPr>
            <p:spPr bwMode="gray">
              <a:xfrm>
                <a:off x="1732651" y="4780910"/>
                <a:ext cx="25200" cy="25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29" name="Gleichschenkliges Dreieck 128">
              <a:extLst>
                <a:ext uri="{FF2B5EF4-FFF2-40B4-BE49-F238E27FC236}">
                  <a16:creationId xmlns:a16="http://schemas.microsoft.com/office/drawing/2014/main" id="{2467E7B1-8EF0-4CD8-A69E-59E3F049783A}"/>
                </a:ext>
              </a:extLst>
            </p:cNvPr>
            <p:cNvSpPr/>
            <p:nvPr/>
          </p:nvSpPr>
          <p:spPr bwMode="gray">
            <a:xfrm rot="16200000">
              <a:off x="1612280" y="4485391"/>
              <a:ext cx="36000" cy="339880"/>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3" name="Group 23">
            <a:extLst>
              <a:ext uri="{FF2B5EF4-FFF2-40B4-BE49-F238E27FC236}">
                <a16:creationId xmlns:a16="http://schemas.microsoft.com/office/drawing/2014/main" id="{910C56B0-E828-480A-B2B6-7C74A56E0F50}"/>
              </a:ext>
            </a:extLst>
          </p:cNvPr>
          <p:cNvGrpSpPr>
            <a:grpSpLocks noChangeAspect="1"/>
          </p:cNvGrpSpPr>
          <p:nvPr/>
        </p:nvGrpSpPr>
        <p:grpSpPr bwMode="auto">
          <a:xfrm>
            <a:off x="706225" y="4666189"/>
            <a:ext cx="458706" cy="561327"/>
            <a:chOff x="803" y="803"/>
            <a:chExt cx="371" cy="454"/>
          </a:xfrm>
          <a:solidFill>
            <a:srgbClr val="798BB3"/>
          </a:solidFill>
        </p:grpSpPr>
        <p:sp>
          <p:nvSpPr>
            <p:cNvPr id="135" name="Freeform 24">
              <a:extLst>
                <a:ext uri="{FF2B5EF4-FFF2-40B4-BE49-F238E27FC236}">
                  <a16:creationId xmlns:a16="http://schemas.microsoft.com/office/drawing/2014/main" id="{03EC0FFA-FD98-4022-8CC6-94E4DB4234CC}"/>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6" name="Oval 25">
              <a:extLst>
                <a:ext uri="{FF2B5EF4-FFF2-40B4-BE49-F238E27FC236}">
                  <a16:creationId xmlns:a16="http://schemas.microsoft.com/office/drawing/2014/main" id="{4893BC97-E831-4C31-A5F2-EA994784BAD5}"/>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7" name="Group 23">
            <a:extLst>
              <a:ext uri="{FF2B5EF4-FFF2-40B4-BE49-F238E27FC236}">
                <a16:creationId xmlns:a16="http://schemas.microsoft.com/office/drawing/2014/main" id="{76D6F5F9-1B8B-42C8-A27A-5C88EDF6129F}"/>
              </a:ext>
            </a:extLst>
          </p:cNvPr>
          <p:cNvGrpSpPr>
            <a:grpSpLocks noChangeAspect="1"/>
          </p:cNvGrpSpPr>
          <p:nvPr/>
        </p:nvGrpSpPr>
        <p:grpSpPr bwMode="auto">
          <a:xfrm>
            <a:off x="2522945" y="4666189"/>
            <a:ext cx="458706" cy="561327"/>
            <a:chOff x="803" y="803"/>
            <a:chExt cx="371" cy="454"/>
          </a:xfrm>
          <a:solidFill>
            <a:srgbClr val="798BB3"/>
          </a:solidFill>
        </p:grpSpPr>
        <p:sp>
          <p:nvSpPr>
            <p:cNvPr id="138" name="Freeform 24">
              <a:extLst>
                <a:ext uri="{FF2B5EF4-FFF2-40B4-BE49-F238E27FC236}">
                  <a16:creationId xmlns:a16="http://schemas.microsoft.com/office/drawing/2014/main" id="{37D55AFA-0FB9-4F38-AB4C-74A4A122EB10}"/>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9" name="Oval 25">
              <a:extLst>
                <a:ext uri="{FF2B5EF4-FFF2-40B4-BE49-F238E27FC236}">
                  <a16:creationId xmlns:a16="http://schemas.microsoft.com/office/drawing/2014/main" id="{E0B09346-19FD-4A9B-9D13-AB85DA93B740}"/>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41" name="Zylinder 140">
            <a:extLst>
              <a:ext uri="{FF2B5EF4-FFF2-40B4-BE49-F238E27FC236}">
                <a16:creationId xmlns:a16="http://schemas.microsoft.com/office/drawing/2014/main" id="{DC4FEF1C-EB34-43DF-BCC9-B3F690EF9B93}"/>
              </a:ext>
            </a:extLst>
          </p:cNvPr>
          <p:cNvSpPr/>
          <p:nvPr/>
        </p:nvSpPr>
        <p:spPr bwMode="gray">
          <a:xfrm rot="16200000">
            <a:off x="1747854" y="4397686"/>
            <a:ext cx="235797" cy="1098332"/>
          </a:xfrm>
          <a:prstGeom prst="can">
            <a:avLst/>
          </a:prstGeom>
          <a:solidFill>
            <a:srgbClr val="798BB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lIns="72000" tIns="0" rIns="72000" bIns="0" rtlCol="0" anchor="ctr"/>
          <a:lstStyle/>
          <a:p>
            <a:pPr algn="ctr">
              <a:spcBef>
                <a:spcPts val="300"/>
              </a:spcBef>
              <a:spcAft>
                <a:spcPts val="100"/>
              </a:spcAft>
            </a:pP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Payment Channel</a:t>
            </a:r>
          </a:p>
        </p:txBody>
      </p:sp>
      <p:sp>
        <p:nvSpPr>
          <p:cNvPr id="142" name="Textfeld 141">
            <a:extLst>
              <a:ext uri="{FF2B5EF4-FFF2-40B4-BE49-F238E27FC236}">
                <a16:creationId xmlns:a16="http://schemas.microsoft.com/office/drawing/2014/main" id="{B0622BC4-E67C-460F-8F51-12776FEED618}"/>
              </a:ext>
            </a:extLst>
          </p:cNvPr>
          <p:cNvSpPr txBox="1"/>
          <p:nvPr/>
        </p:nvSpPr>
        <p:spPr>
          <a:xfrm>
            <a:off x="866749" y="3795685"/>
            <a:ext cx="1801865" cy="243691"/>
          </a:xfrm>
          <a:prstGeom prst="rect">
            <a:avLst/>
          </a:prstGeom>
          <a:noFill/>
        </p:spPr>
        <p:txBody>
          <a:bodyPr wrap="none" lIns="72000" tIns="0" rIns="72000" bIns="0" rtlCol="0">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Payment Channels</a:t>
            </a:r>
          </a:p>
        </p:txBody>
      </p:sp>
      <p:sp>
        <p:nvSpPr>
          <p:cNvPr id="143" name="Textfeld 142">
            <a:extLst>
              <a:ext uri="{FF2B5EF4-FFF2-40B4-BE49-F238E27FC236}">
                <a16:creationId xmlns:a16="http://schemas.microsoft.com/office/drawing/2014/main" id="{4105CB98-7A3C-48EE-874B-1F6073E9E157}"/>
              </a:ext>
            </a:extLst>
          </p:cNvPr>
          <p:cNvSpPr txBox="1"/>
          <p:nvPr/>
        </p:nvSpPr>
        <p:spPr>
          <a:xfrm>
            <a:off x="3509959" y="3795685"/>
            <a:ext cx="2180257" cy="243691"/>
          </a:xfrm>
          <a:prstGeom prst="rect">
            <a:avLst/>
          </a:prstGeom>
          <a:noFill/>
        </p:spPr>
        <p:txBody>
          <a:bodyPr wrap="none" lIns="72000" tIns="0" rIns="72000" bIns="0" rtlCol="0">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Tree of Rollup Chains</a:t>
            </a:r>
          </a:p>
        </p:txBody>
      </p:sp>
      <p:sp>
        <p:nvSpPr>
          <p:cNvPr id="166" name="Freihandform: Form 165">
            <a:extLst>
              <a:ext uri="{FF2B5EF4-FFF2-40B4-BE49-F238E27FC236}">
                <a16:creationId xmlns:a16="http://schemas.microsoft.com/office/drawing/2014/main" id="{0071CFE5-AC18-4F92-87A5-935BEAD9BEE3}"/>
              </a:ext>
            </a:extLst>
          </p:cNvPr>
          <p:cNvSpPr/>
          <p:nvPr/>
        </p:nvSpPr>
        <p:spPr bwMode="gray">
          <a:xfrm>
            <a:off x="1463040" y="5144683"/>
            <a:ext cx="365953" cy="498830"/>
          </a:xfrm>
          <a:custGeom>
            <a:avLst/>
            <a:gdLst>
              <a:gd name="connsiteX0" fmla="*/ 0 w 365953"/>
              <a:gd name="connsiteY0" fmla="*/ 0 h 498830"/>
              <a:gd name="connsiteX1" fmla="*/ 242854 w 365953"/>
              <a:gd name="connsiteY1" fmla="*/ 0 h 498830"/>
              <a:gd name="connsiteX2" fmla="*/ 365952 w 365953"/>
              <a:gd name="connsiteY2" fmla="*/ 123098 h 498830"/>
              <a:gd name="connsiteX3" fmla="*/ 365952 w 365953"/>
              <a:gd name="connsiteY3" fmla="*/ 0 h 498830"/>
              <a:gd name="connsiteX4" fmla="*/ 365953 w 365953"/>
              <a:gd name="connsiteY4" fmla="*/ 0 h 498830"/>
              <a:gd name="connsiteX5" fmla="*/ 365953 w 365953"/>
              <a:gd name="connsiteY5" fmla="*/ 498830 h 498830"/>
              <a:gd name="connsiteX6" fmla="*/ 0 w 365953"/>
              <a:gd name="connsiteY6" fmla="*/ 498830 h 49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953" h="498830">
                <a:moveTo>
                  <a:pt x="0" y="0"/>
                </a:moveTo>
                <a:lnTo>
                  <a:pt x="242854" y="0"/>
                </a:lnTo>
                <a:lnTo>
                  <a:pt x="365952" y="123098"/>
                </a:lnTo>
                <a:lnTo>
                  <a:pt x="365952" y="0"/>
                </a:lnTo>
                <a:lnTo>
                  <a:pt x="365953" y="0"/>
                </a:lnTo>
                <a:lnTo>
                  <a:pt x="365953" y="498830"/>
                </a:lnTo>
                <a:lnTo>
                  <a:pt x="0" y="4988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60" name="Gruppieren 159">
            <a:extLst>
              <a:ext uri="{FF2B5EF4-FFF2-40B4-BE49-F238E27FC236}">
                <a16:creationId xmlns:a16="http://schemas.microsoft.com/office/drawing/2014/main" id="{B2E5375E-1846-48D0-B0F3-342E2C5EB477}"/>
              </a:ext>
            </a:extLst>
          </p:cNvPr>
          <p:cNvGrpSpPr/>
          <p:nvPr/>
        </p:nvGrpSpPr>
        <p:grpSpPr>
          <a:xfrm>
            <a:off x="1483593" y="5173980"/>
            <a:ext cx="326245" cy="447113"/>
            <a:chOff x="6656758" y="4898780"/>
            <a:chExt cx="527050" cy="722313"/>
          </a:xfrm>
          <a:solidFill>
            <a:srgbClr val="798BB3"/>
          </a:solidFill>
        </p:grpSpPr>
        <p:sp>
          <p:nvSpPr>
            <p:cNvPr id="149" name="Freeform 30">
              <a:extLst>
                <a:ext uri="{FF2B5EF4-FFF2-40B4-BE49-F238E27FC236}">
                  <a16:creationId xmlns:a16="http://schemas.microsoft.com/office/drawing/2014/main" id="{362CB9F2-AE6E-439A-BD8C-F20C4669B7F4}"/>
                </a:ext>
              </a:extLst>
            </p:cNvPr>
            <p:cNvSpPr>
              <a:spLocks/>
            </p:cNvSpPr>
            <p:nvPr/>
          </p:nvSpPr>
          <p:spPr bwMode="auto">
            <a:xfrm>
              <a:off x="7007596" y="4913068"/>
              <a:ext cx="166688" cy="158750"/>
            </a:xfrm>
            <a:custGeom>
              <a:avLst/>
              <a:gdLst>
                <a:gd name="T0" fmla="*/ 382 w 1744"/>
                <a:gd name="T1" fmla="*/ 1664 h 1664"/>
                <a:gd name="T2" fmla="*/ 1744 w 1744"/>
                <a:gd name="T3" fmla="*/ 1664 h 1664"/>
                <a:gd name="T4" fmla="*/ 0 w 1744"/>
                <a:gd name="T5" fmla="*/ 0 h 1664"/>
                <a:gd name="T6" fmla="*/ 0 w 1744"/>
                <a:gd name="T7" fmla="*/ 1342 h 1664"/>
                <a:gd name="T8" fmla="*/ 382 w 1744"/>
                <a:gd name="T9" fmla="*/ 1664 h 1664"/>
              </a:gdLst>
              <a:ahLst/>
              <a:cxnLst>
                <a:cxn ang="0">
                  <a:pos x="T0" y="T1"/>
                </a:cxn>
                <a:cxn ang="0">
                  <a:pos x="T2" y="T3"/>
                </a:cxn>
                <a:cxn ang="0">
                  <a:pos x="T4" y="T5"/>
                </a:cxn>
                <a:cxn ang="0">
                  <a:pos x="T6" y="T7"/>
                </a:cxn>
                <a:cxn ang="0">
                  <a:pos x="T8" y="T9"/>
                </a:cxn>
              </a:cxnLst>
              <a:rect l="0" t="0" r="r" b="b"/>
              <a:pathLst>
                <a:path w="1744" h="1664">
                  <a:moveTo>
                    <a:pt x="382" y="1664"/>
                  </a:moveTo>
                  <a:cubicBezTo>
                    <a:pt x="1744" y="1664"/>
                    <a:pt x="1744" y="1664"/>
                    <a:pt x="1744" y="1664"/>
                  </a:cubicBezTo>
                  <a:cubicBezTo>
                    <a:pt x="0" y="0"/>
                    <a:pt x="0" y="0"/>
                    <a:pt x="0" y="0"/>
                  </a:cubicBezTo>
                  <a:cubicBezTo>
                    <a:pt x="0" y="1342"/>
                    <a:pt x="0" y="1342"/>
                    <a:pt x="0" y="1342"/>
                  </a:cubicBezTo>
                  <a:cubicBezTo>
                    <a:pt x="0" y="1557"/>
                    <a:pt x="164" y="1664"/>
                    <a:pt x="382" y="16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1" name="Rechteck 150">
              <a:extLst>
                <a:ext uri="{FF2B5EF4-FFF2-40B4-BE49-F238E27FC236}">
                  <a16:creationId xmlns:a16="http://schemas.microsoft.com/office/drawing/2014/main" id="{ADF3176B-78BF-4124-8F85-B209A9B74A93}"/>
                </a:ext>
              </a:extLst>
            </p:cNvPr>
            <p:cNvSpPr/>
            <p:nvPr/>
          </p:nvSpPr>
          <p:spPr bwMode="gray">
            <a:xfrm>
              <a:off x="6660388" y="5145685"/>
              <a:ext cx="519790" cy="4473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9" name="Gruppieren 158">
              <a:extLst>
                <a:ext uri="{FF2B5EF4-FFF2-40B4-BE49-F238E27FC236}">
                  <a16:creationId xmlns:a16="http://schemas.microsoft.com/office/drawing/2014/main" id="{88AB2082-8895-4DE7-B238-0964C31D11A1}"/>
                </a:ext>
              </a:extLst>
            </p:cNvPr>
            <p:cNvGrpSpPr/>
            <p:nvPr/>
          </p:nvGrpSpPr>
          <p:grpSpPr>
            <a:xfrm>
              <a:off x="6656758" y="4898780"/>
              <a:ext cx="527050" cy="722313"/>
              <a:chOff x="6656758" y="4898780"/>
              <a:chExt cx="527050" cy="722313"/>
            </a:xfrm>
            <a:grpFill/>
          </p:grpSpPr>
          <p:sp>
            <p:nvSpPr>
              <p:cNvPr id="150" name="Freeform 31">
                <a:extLst>
                  <a:ext uri="{FF2B5EF4-FFF2-40B4-BE49-F238E27FC236}">
                    <a16:creationId xmlns:a16="http://schemas.microsoft.com/office/drawing/2014/main" id="{2FE4FD0E-7066-4596-946E-3FDA2914B462}"/>
                  </a:ext>
                </a:extLst>
              </p:cNvPr>
              <p:cNvSpPr>
                <a:spLocks noEditPoints="1"/>
              </p:cNvSpPr>
              <p:nvPr/>
            </p:nvSpPr>
            <p:spPr bwMode="auto">
              <a:xfrm>
                <a:off x="6656758" y="4898780"/>
                <a:ext cx="527050" cy="722313"/>
              </a:xfrm>
              <a:custGeom>
                <a:avLst/>
                <a:gdLst>
                  <a:gd name="T0" fmla="*/ 4085 w 5536"/>
                  <a:gd name="T1" fmla="*/ 2026 h 7568"/>
                  <a:gd name="T2" fmla="*/ 3494 w 5536"/>
                  <a:gd name="T3" fmla="*/ 1493 h 7568"/>
                  <a:gd name="T4" fmla="*/ 3494 w 5536"/>
                  <a:gd name="T5" fmla="*/ 0 h 7568"/>
                  <a:gd name="T6" fmla="*/ 323 w 5536"/>
                  <a:gd name="T7" fmla="*/ 0 h 7568"/>
                  <a:gd name="T8" fmla="*/ 0 w 5536"/>
                  <a:gd name="T9" fmla="*/ 374 h 7568"/>
                  <a:gd name="T10" fmla="*/ 0 w 5536"/>
                  <a:gd name="T11" fmla="*/ 7249 h 7568"/>
                  <a:gd name="T12" fmla="*/ 323 w 5536"/>
                  <a:gd name="T13" fmla="*/ 7568 h 7568"/>
                  <a:gd name="T14" fmla="*/ 5214 w 5536"/>
                  <a:gd name="T15" fmla="*/ 7568 h 7568"/>
                  <a:gd name="T16" fmla="*/ 5536 w 5536"/>
                  <a:gd name="T17" fmla="*/ 7249 h 7568"/>
                  <a:gd name="T18" fmla="*/ 5536 w 5536"/>
                  <a:gd name="T19" fmla="*/ 2026 h 7568"/>
                  <a:gd name="T20" fmla="*/ 4085 w 5536"/>
                  <a:gd name="T21" fmla="*/ 2026 h 7568"/>
                  <a:gd name="T22" fmla="*/ 4677 w 5536"/>
                  <a:gd name="T23" fmla="*/ 6556 h 7568"/>
                  <a:gd name="T24" fmla="*/ 860 w 5536"/>
                  <a:gd name="T25" fmla="*/ 6556 h 7568"/>
                  <a:gd name="T26" fmla="*/ 645 w 5536"/>
                  <a:gd name="T27" fmla="*/ 6396 h 7568"/>
                  <a:gd name="T28" fmla="*/ 860 w 5536"/>
                  <a:gd name="T29" fmla="*/ 6183 h 7568"/>
                  <a:gd name="T30" fmla="*/ 4677 w 5536"/>
                  <a:gd name="T31" fmla="*/ 6183 h 7568"/>
                  <a:gd name="T32" fmla="*/ 4891 w 5536"/>
                  <a:gd name="T33" fmla="*/ 6396 h 7568"/>
                  <a:gd name="T34" fmla="*/ 4677 w 5536"/>
                  <a:gd name="T35" fmla="*/ 6556 h 7568"/>
                  <a:gd name="T36" fmla="*/ 4677 w 5536"/>
                  <a:gd name="T37" fmla="*/ 4957 h 7568"/>
                  <a:gd name="T38" fmla="*/ 860 w 5536"/>
                  <a:gd name="T39" fmla="*/ 4957 h 7568"/>
                  <a:gd name="T40" fmla="*/ 645 w 5536"/>
                  <a:gd name="T41" fmla="*/ 4797 h 7568"/>
                  <a:gd name="T42" fmla="*/ 860 w 5536"/>
                  <a:gd name="T43" fmla="*/ 4637 h 7568"/>
                  <a:gd name="T44" fmla="*/ 4677 w 5536"/>
                  <a:gd name="T45" fmla="*/ 4637 h 7568"/>
                  <a:gd name="T46" fmla="*/ 4891 w 5536"/>
                  <a:gd name="T47" fmla="*/ 4797 h 7568"/>
                  <a:gd name="T48" fmla="*/ 4677 w 5536"/>
                  <a:gd name="T49" fmla="*/ 4957 h 7568"/>
                  <a:gd name="T50" fmla="*/ 4677 w 5536"/>
                  <a:gd name="T51" fmla="*/ 3411 h 7568"/>
                  <a:gd name="T52" fmla="*/ 860 w 5536"/>
                  <a:gd name="T53" fmla="*/ 3411 h 7568"/>
                  <a:gd name="T54" fmla="*/ 645 w 5536"/>
                  <a:gd name="T55" fmla="*/ 3252 h 7568"/>
                  <a:gd name="T56" fmla="*/ 860 w 5536"/>
                  <a:gd name="T57" fmla="*/ 3092 h 7568"/>
                  <a:gd name="T58" fmla="*/ 4677 w 5536"/>
                  <a:gd name="T59" fmla="*/ 3092 h 7568"/>
                  <a:gd name="T60" fmla="*/ 4891 w 5536"/>
                  <a:gd name="T61" fmla="*/ 3252 h 7568"/>
                  <a:gd name="T62" fmla="*/ 4677 w 5536"/>
                  <a:gd name="T63" fmla="*/ 3411 h 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6" h="7568">
                    <a:moveTo>
                      <a:pt x="4085" y="2026"/>
                    </a:moveTo>
                    <a:cubicBezTo>
                      <a:pt x="3763" y="2026"/>
                      <a:pt x="3494" y="1813"/>
                      <a:pt x="3494" y="1493"/>
                    </a:cubicBezTo>
                    <a:cubicBezTo>
                      <a:pt x="3494" y="0"/>
                      <a:pt x="3494" y="0"/>
                      <a:pt x="3494" y="0"/>
                    </a:cubicBezTo>
                    <a:cubicBezTo>
                      <a:pt x="323" y="0"/>
                      <a:pt x="323" y="0"/>
                      <a:pt x="323" y="0"/>
                    </a:cubicBezTo>
                    <a:cubicBezTo>
                      <a:pt x="162" y="0"/>
                      <a:pt x="0" y="160"/>
                      <a:pt x="0" y="374"/>
                    </a:cubicBezTo>
                    <a:cubicBezTo>
                      <a:pt x="0" y="7249"/>
                      <a:pt x="0" y="7249"/>
                      <a:pt x="0" y="7249"/>
                    </a:cubicBezTo>
                    <a:cubicBezTo>
                      <a:pt x="0" y="7409"/>
                      <a:pt x="162" y="7568"/>
                      <a:pt x="323" y="7568"/>
                    </a:cubicBezTo>
                    <a:cubicBezTo>
                      <a:pt x="5214" y="7568"/>
                      <a:pt x="5214" y="7568"/>
                      <a:pt x="5214" y="7568"/>
                    </a:cubicBezTo>
                    <a:cubicBezTo>
                      <a:pt x="5429" y="7568"/>
                      <a:pt x="5536" y="7409"/>
                      <a:pt x="5536" y="7249"/>
                    </a:cubicBezTo>
                    <a:cubicBezTo>
                      <a:pt x="5536" y="2026"/>
                      <a:pt x="5536" y="2026"/>
                      <a:pt x="5536" y="2026"/>
                    </a:cubicBezTo>
                    <a:lnTo>
                      <a:pt x="4085" y="2026"/>
                    </a:lnTo>
                    <a:close/>
                    <a:moveTo>
                      <a:pt x="4677" y="6556"/>
                    </a:moveTo>
                    <a:cubicBezTo>
                      <a:pt x="860" y="6556"/>
                      <a:pt x="860" y="6556"/>
                      <a:pt x="860" y="6556"/>
                    </a:cubicBezTo>
                    <a:cubicBezTo>
                      <a:pt x="753" y="6556"/>
                      <a:pt x="645" y="6449"/>
                      <a:pt x="645" y="6396"/>
                    </a:cubicBezTo>
                    <a:cubicBezTo>
                      <a:pt x="645" y="6289"/>
                      <a:pt x="753" y="6183"/>
                      <a:pt x="860" y="6183"/>
                    </a:cubicBezTo>
                    <a:cubicBezTo>
                      <a:pt x="4677" y="6183"/>
                      <a:pt x="4677" y="6183"/>
                      <a:pt x="4677" y="6183"/>
                    </a:cubicBezTo>
                    <a:cubicBezTo>
                      <a:pt x="4784" y="6183"/>
                      <a:pt x="4891" y="6289"/>
                      <a:pt x="4891" y="6396"/>
                    </a:cubicBezTo>
                    <a:cubicBezTo>
                      <a:pt x="4891" y="6449"/>
                      <a:pt x="4784" y="6556"/>
                      <a:pt x="4677" y="6556"/>
                    </a:cubicBezTo>
                    <a:close/>
                    <a:moveTo>
                      <a:pt x="4677" y="4957"/>
                    </a:moveTo>
                    <a:cubicBezTo>
                      <a:pt x="860" y="4957"/>
                      <a:pt x="860" y="4957"/>
                      <a:pt x="860" y="4957"/>
                    </a:cubicBezTo>
                    <a:cubicBezTo>
                      <a:pt x="753" y="4957"/>
                      <a:pt x="645" y="4904"/>
                      <a:pt x="645" y="4797"/>
                    </a:cubicBezTo>
                    <a:cubicBezTo>
                      <a:pt x="645" y="4690"/>
                      <a:pt x="753" y="4637"/>
                      <a:pt x="860" y="4637"/>
                    </a:cubicBezTo>
                    <a:cubicBezTo>
                      <a:pt x="4677" y="4637"/>
                      <a:pt x="4677" y="4637"/>
                      <a:pt x="4677" y="4637"/>
                    </a:cubicBezTo>
                    <a:cubicBezTo>
                      <a:pt x="4784" y="4637"/>
                      <a:pt x="4891" y="4690"/>
                      <a:pt x="4891" y="4797"/>
                    </a:cubicBezTo>
                    <a:cubicBezTo>
                      <a:pt x="4891" y="4904"/>
                      <a:pt x="4784" y="4957"/>
                      <a:pt x="4677" y="4957"/>
                    </a:cubicBezTo>
                    <a:close/>
                    <a:moveTo>
                      <a:pt x="4677" y="3411"/>
                    </a:moveTo>
                    <a:cubicBezTo>
                      <a:pt x="860" y="3411"/>
                      <a:pt x="860" y="3411"/>
                      <a:pt x="860" y="3411"/>
                    </a:cubicBezTo>
                    <a:cubicBezTo>
                      <a:pt x="753" y="3411"/>
                      <a:pt x="645" y="3305"/>
                      <a:pt x="645" y="3252"/>
                    </a:cubicBezTo>
                    <a:cubicBezTo>
                      <a:pt x="645" y="3145"/>
                      <a:pt x="753" y="3092"/>
                      <a:pt x="860" y="3092"/>
                    </a:cubicBezTo>
                    <a:cubicBezTo>
                      <a:pt x="4677" y="3092"/>
                      <a:pt x="4677" y="3092"/>
                      <a:pt x="4677" y="3092"/>
                    </a:cubicBezTo>
                    <a:cubicBezTo>
                      <a:pt x="4784" y="3092"/>
                      <a:pt x="4891" y="3145"/>
                      <a:pt x="4891" y="3252"/>
                    </a:cubicBezTo>
                    <a:cubicBezTo>
                      <a:pt x="4891" y="3305"/>
                      <a:pt x="4784" y="3411"/>
                      <a:pt x="4677" y="3411"/>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54" name="Group 34">
                <a:extLst>
                  <a:ext uri="{FF2B5EF4-FFF2-40B4-BE49-F238E27FC236}">
                    <a16:creationId xmlns:a16="http://schemas.microsoft.com/office/drawing/2014/main" id="{E9544BE2-DCCA-47C2-B174-9350DB96FD7A}"/>
                  </a:ext>
                </a:extLst>
              </p:cNvPr>
              <p:cNvGrpSpPr>
                <a:grpSpLocks noChangeAspect="1"/>
              </p:cNvGrpSpPr>
              <p:nvPr/>
            </p:nvGrpSpPr>
            <p:grpSpPr bwMode="auto">
              <a:xfrm>
                <a:off x="6691822" y="5071818"/>
                <a:ext cx="456922" cy="462022"/>
                <a:chOff x="803" y="803"/>
                <a:chExt cx="448" cy="453"/>
              </a:xfrm>
              <a:grpFill/>
            </p:grpSpPr>
            <p:sp>
              <p:nvSpPr>
                <p:cNvPr id="156" name="Freeform 35">
                  <a:extLst>
                    <a:ext uri="{FF2B5EF4-FFF2-40B4-BE49-F238E27FC236}">
                      <a16:creationId xmlns:a16="http://schemas.microsoft.com/office/drawing/2014/main" id="{1D2C3D9D-FDB5-4014-BFBB-3BAE0A60B6B2}"/>
                    </a:ext>
                  </a:extLst>
                </p:cNvPr>
                <p:cNvSpPr>
                  <a:spLocks noEditPoints="1"/>
                </p:cNvSpPr>
                <p:nvPr/>
              </p:nvSpPr>
              <p:spPr bwMode="auto">
                <a:xfrm>
                  <a:off x="803" y="803"/>
                  <a:ext cx="286" cy="287"/>
                </a:xfrm>
                <a:custGeom>
                  <a:avLst/>
                  <a:gdLst>
                    <a:gd name="T0" fmla="*/ 3036 w 4768"/>
                    <a:gd name="T1" fmla="*/ 284 h 4768"/>
                    <a:gd name="T2" fmla="*/ 2845 w 4768"/>
                    <a:gd name="T3" fmla="*/ 74 h 4768"/>
                    <a:gd name="T4" fmla="*/ 2350 w 4768"/>
                    <a:gd name="T5" fmla="*/ 25 h 4768"/>
                    <a:gd name="T6" fmla="*/ 2110 w 4768"/>
                    <a:gd name="T7" fmla="*/ 191 h 4768"/>
                    <a:gd name="T8" fmla="*/ 2042 w 4768"/>
                    <a:gd name="T9" fmla="*/ 500 h 4768"/>
                    <a:gd name="T10" fmla="*/ 1591 w 4768"/>
                    <a:gd name="T11" fmla="*/ 642 h 4768"/>
                    <a:gd name="T12" fmla="*/ 1352 w 4768"/>
                    <a:gd name="T13" fmla="*/ 426 h 4768"/>
                    <a:gd name="T14" fmla="*/ 1068 w 4768"/>
                    <a:gd name="T15" fmla="*/ 407 h 4768"/>
                    <a:gd name="T16" fmla="*/ 686 w 4768"/>
                    <a:gd name="T17" fmla="*/ 735 h 4768"/>
                    <a:gd name="T18" fmla="*/ 642 w 4768"/>
                    <a:gd name="T19" fmla="*/ 1024 h 4768"/>
                    <a:gd name="T20" fmla="*/ 808 w 4768"/>
                    <a:gd name="T21" fmla="*/ 1283 h 4768"/>
                    <a:gd name="T22" fmla="*/ 544 w 4768"/>
                    <a:gd name="T23" fmla="*/ 1733 h 4768"/>
                    <a:gd name="T24" fmla="*/ 260 w 4768"/>
                    <a:gd name="T25" fmla="*/ 1758 h 4768"/>
                    <a:gd name="T26" fmla="*/ 49 w 4768"/>
                    <a:gd name="T27" fmla="*/ 1949 h 4768"/>
                    <a:gd name="T28" fmla="*/ 0 w 4768"/>
                    <a:gd name="T29" fmla="*/ 2443 h 4768"/>
                    <a:gd name="T30" fmla="*/ 191 w 4768"/>
                    <a:gd name="T31" fmla="*/ 2683 h 4768"/>
                    <a:gd name="T32" fmla="*/ 475 w 4768"/>
                    <a:gd name="T33" fmla="*/ 2727 h 4768"/>
                    <a:gd name="T34" fmla="*/ 617 w 4768"/>
                    <a:gd name="T35" fmla="*/ 3226 h 4768"/>
                    <a:gd name="T36" fmla="*/ 426 w 4768"/>
                    <a:gd name="T37" fmla="*/ 3442 h 4768"/>
                    <a:gd name="T38" fmla="*/ 426 w 4768"/>
                    <a:gd name="T39" fmla="*/ 3726 h 4768"/>
                    <a:gd name="T40" fmla="*/ 735 w 4768"/>
                    <a:gd name="T41" fmla="*/ 4108 h 4768"/>
                    <a:gd name="T42" fmla="*/ 1019 w 4768"/>
                    <a:gd name="T43" fmla="*/ 4152 h 4768"/>
                    <a:gd name="T44" fmla="*/ 1283 w 4768"/>
                    <a:gd name="T45" fmla="*/ 3985 h 4768"/>
                    <a:gd name="T46" fmla="*/ 1709 w 4768"/>
                    <a:gd name="T47" fmla="*/ 4201 h 4768"/>
                    <a:gd name="T48" fmla="*/ 1709 w 4768"/>
                    <a:gd name="T49" fmla="*/ 4509 h 4768"/>
                    <a:gd name="T50" fmla="*/ 1919 w 4768"/>
                    <a:gd name="T51" fmla="*/ 4720 h 4768"/>
                    <a:gd name="T52" fmla="*/ 2419 w 4768"/>
                    <a:gd name="T53" fmla="*/ 4744 h 4768"/>
                    <a:gd name="T54" fmla="*/ 2659 w 4768"/>
                    <a:gd name="T55" fmla="*/ 4578 h 4768"/>
                    <a:gd name="T56" fmla="*/ 2703 w 4768"/>
                    <a:gd name="T57" fmla="*/ 4294 h 4768"/>
                    <a:gd name="T58" fmla="*/ 3178 w 4768"/>
                    <a:gd name="T59" fmla="*/ 4127 h 4768"/>
                    <a:gd name="T60" fmla="*/ 3417 w 4768"/>
                    <a:gd name="T61" fmla="*/ 4343 h 4768"/>
                    <a:gd name="T62" fmla="*/ 3701 w 4768"/>
                    <a:gd name="T63" fmla="*/ 4367 h 4768"/>
                    <a:gd name="T64" fmla="*/ 4083 w 4768"/>
                    <a:gd name="T65" fmla="*/ 4034 h 4768"/>
                    <a:gd name="T66" fmla="*/ 4127 w 4768"/>
                    <a:gd name="T67" fmla="*/ 3750 h 4768"/>
                    <a:gd name="T68" fmla="*/ 3936 w 4768"/>
                    <a:gd name="T69" fmla="*/ 3491 h 4768"/>
                    <a:gd name="T70" fmla="*/ 4176 w 4768"/>
                    <a:gd name="T71" fmla="*/ 3036 h 4768"/>
                    <a:gd name="T72" fmla="*/ 4509 w 4768"/>
                    <a:gd name="T73" fmla="*/ 3036 h 4768"/>
                    <a:gd name="T74" fmla="*/ 4700 w 4768"/>
                    <a:gd name="T75" fmla="*/ 2825 h 4768"/>
                    <a:gd name="T76" fmla="*/ 4744 w 4768"/>
                    <a:gd name="T77" fmla="*/ 2326 h 4768"/>
                    <a:gd name="T78" fmla="*/ 4578 w 4768"/>
                    <a:gd name="T79" fmla="*/ 2091 h 4768"/>
                    <a:gd name="T80" fmla="*/ 4245 w 4768"/>
                    <a:gd name="T81" fmla="*/ 2042 h 4768"/>
                    <a:gd name="T82" fmla="*/ 4103 w 4768"/>
                    <a:gd name="T83" fmla="*/ 1591 h 4768"/>
                    <a:gd name="T84" fmla="*/ 4343 w 4768"/>
                    <a:gd name="T85" fmla="*/ 1352 h 4768"/>
                    <a:gd name="T86" fmla="*/ 4343 w 4768"/>
                    <a:gd name="T87" fmla="*/ 1068 h 4768"/>
                    <a:gd name="T88" fmla="*/ 4010 w 4768"/>
                    <a:gd name="T89" fmla="*/ 666 h 4768"/>
                    <a:gd name="T90" fmla="*/ 3726 w 4768"/>
                    <a:gd name="T91" fmla="*/ 617 h 4768"/>
                    <a:gd name="T92" fmla="*/ 3442 w 4768"/>
                    <a:gd name="T93" fmla="*/ 808 h 4768"/>
                    <a:gd name="T94" fmla="*/ 3060 w 4768"/>
                    <a:gd name="T95" fmla="*/ 617 h 4768"/>
                    <a:gd name="T96" fmla="*/ 3036 w 4768"/>
                    <a:gd name="T97" fmla="*/ 284 h 4768"/>
                    <a:gd name="T98" fmla="*/ 3036 w 4768"/>
                    <a:gd name="T99" fmla="*/ 284 h 4768"/>
                    <a:gd name="T100" fmla="*/ 1518 w 4768"/>
                    <a:gd name="T101" fmla="*/ 2326 h 4768"/>
                    <a:gd name="T102" fmla="*/ 2443 w 4768"/>
                    <a:gd name="T103" fmla="*/ 1567 h 4768"/>
                    <a:gd name="T104" fmla="*/ 3202 w 4768"/>
                    <a:gd name="T105" fmla="*/ 2468 h 4768"/>
                    <a:gd name="T106" fmla="*/ 2277 w 4768"/>
                    <a:gd name="T107" fmla="*/ 3226 h 4768"/>
                    <a:gd name="T108" fmla="*/ 1518 w 4768"/>
                    <a:gd name="T109" fmla="*/ 2326 h 4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68" h="4768">
                      <a:moveTo>
                        <a:pt x="3036" y="284"/>
                      </a:moveTo>
                      <a:cubicBezTo>
                        <a:pt x="3036" y="167"/>
                        <a:pt x="2967" y="74"/>
                        <a:pt x="2845" y="74"/>
                      </a:cubicBezTo>
                      <a:cubicBezTo>
                        <a:pt x="2350" y="25"/>
                        <a:pt x="2350" y="25"/>
                        <a:pt x="2350" y="25"/>
                      </a:cubicBezTo>
                      <a:cubicBezTo>
                        <a:pt x="2228" y="0"/>
                        <a:pt x="2135" y="98"/>
                        <a:pt x="2110" y="191"/>
                      </a:cubicBezTo>
                      <a:cubicBezTo>
                        <a:pt x="2042" y="500"/>
                        <a:pt x="2042" y="500"/>
                        <a:pt x="2042" y="500"/>
                      </a:cubicBezTo>
                      <a:cubicBezTo>
                        <a:pt x="1900" y="524"/>
                        <a:pt x="1733" y="568"/>
                        <a:pt x="1591" y="642"/>
                      </a:cubicBezTo>
                      <a:cubicBezTo>
                        <a:pt x="1352" y="426"/>
                        <a:pt x="1352" y="426"/>
                        <a:pt x="1352" y="426"/>
                      </a:cubicBezTo>
                      <a:cubicBezTo>
                        <a:pt x="1283" y="358"/>
                        <a:pt x="1136" y="358"/>
                        <a:pt x="1068" y="407"/>
                      </a:cubicBezTo>
                      <a:cubicBezTo>
                        <a:pt x="686" y="735"/>
                        <a:pt x="686" y="735"/>
                        <a:pt x="686" y="735"/>
                      </a:cubicBezTo>
                      <a:cubicBezTo>
                        <a:pt x="593" y="808"/>
                        <a:pt x="568" y="926"/>
                        <a:pt x="642" y="1024"/>
                      </a:cubicBezTo>
                      <a:cubicBezTo>
                        <a:pt x="808" y="1283"/>
                        <a:pt x="808" y="1283"/>
                        <a:pt x="808" y="1283"/>
                      </a:cubicBezTo>
                      <a:cubicBezTo>
                        <a:pt x="686" y="1425"/>
                        <a:pt x="617" y="1567"/>
                        <a:pt x="544" y="1733"/>
                      </a:cubicBezTo>
                      <a:cubicBezTo>
                        <a:pt x="260" y="1758"/>
                        <a:pt x="260" y="1758"/>
                        <a:pt x="260" y="1758"/>
                      </a:cubicBezTo>
                      <a:cubicBezTo>
                        <a:pt x="142" y="1758"/>
                        <a:pt x="69" y="1826"/>
                        <a:pt x="49" y="1949"/>
                      </a:cubicBezTo>
                      <a:cubicBezTo>
                        <a:pt x="0" y="2443"/>
                        <a:pt x="0" y="2443"/>
                        <a:pt x="0" y="2443"/>
                      </a:cubicBezTo>
                      <a:cubicBezTo>
                        <a:pt x="0" y="2566"/>
                        <a:pt x="69" y="2659"/>
                        <a:pt x="191" y="2683"/>
                      </a:cubicBezTo>
                      <a:cubicBezTo>
                        <a:pt x="475" y="2727"/>
                        <a:pt x="475" y="2727"/>
                        <a:pt x="475" y="2727"/>
                      </a:cubicBezTo>
                      <a:cubicBezTo>
                        <a:pt x="500" y="2918"/>
                        <a:pt x="544" y="3060"/>
                        <a:pt x="617" y="3226"/>
                      </a:cubicBezTo>
                      <a:cubicBezTo>
                        <a:pt x="426" y="3442"/>
                        <a:pt x="426" y="3442"/>
                        <a:pt x="426" y="3442"/>
                      </a:cubicBezTo>
                      <a:cubicBezTo>
                        <a:pt x="358" y="3510"/>
                        <a:pt x="358" y="3633"/>
                        <a:pt x="426" y="3726"/>
                      </a:cubicBezTo>
                      <a:cubicBezTo>
                        <a:pt x="735" y="4108"/>
                        <a:pt x="735" y="4108"/>
                        <a:pt x="735" y="4108"/>
                      </a:cubicBezTo>
                      <a:cubicBezTo>
                        <a:pt x="808" y="4201"/>
                        <a:pt x="950" y="4201"/>
                        <a:pt x="1019" y="4152"/>
                      </a:cubicBezTo>
                      <a:cubicBezTo>
                        <a:pt x="1283" y="3985"/>
                        <a:pt x="1283" y="3985"/>
                        <a:pt x="1283" y="3985"/>
                      </a:cubicBezTo>
                      <a:cubicBezTo>
                        <a:pt x="1401" y="4083"/>
                        <a:pt x="1567" y="4152"/>
                        <a:pt x="1709" y="4201"/>
                      </a:cubicBezTo>
                      <a:cubicBezTo>
                        <a:pt x="1709" y="4509"/>
                        <a:pt x="1709" y="4509"/>
                        <a:pt x="1709" y="4509"/>
                      </a:cubicBezTo>
                      <a:cubicBezTo>
                        <a:pt x="1709" y="4602"/>
                        <a:pt x="1802" y="4700"/>
                        <a:pt x="1919" y="4720"/>
                      </a:cubicBezTo>
                      <a:cubicBezTo>
                        <a:pt x="2419" y="4744"/>
                        <a:pt x="2419" y="4744"/>
                        <a:pt x="2419" y="4744"/>
                      </a:cubicBezTo>
                      <a:cubicBezTo>
                        <a:pt x="2536" y="4768"/>
                        <a:pt x="2634" y="4700"/>
                        <a:pt x="2659" y="4578"/>
                      </a:cubicBezTo>
                      <a:cubicBezTo>
                        <a:pt x="2703" y="4294"/>
                        <a:pt x="2703" y="4294"/>
                        <a:pt x="2703" y="4294"/>
                      </a:cubicBezTo>
                      <a:cubicBezTo>
                        <a:pt x="2869" y="4250"/>
                        <a:pt x="3036" y="4201"/>
                        <a:pt x="3178" y="4127"/>
                      </a:cubicBezTo>
                      <a:cubicBezTo>
                        <a:pt x="3417" y="4343"/>
                        <a:pt x="3417" y="4343"/>
                        <a:pt x="3417" y="4343"/>
                      </a:cubicBezTo>
                      <a:cubicBezTo>
                        <a:pt x="3486" y="4436"/>
                        <a:pt x="3608" y="4436"/>
                        <a:pt x="3701" y="4367"/>
                      </a:cubicBezTo>
                      <a:cubicBezTo>
                        <a:pt x="4083" y="4034"/>
                        <a:pt x="4083" y="4034"/>
                        <a:pt x="4083" y="4034"/>
                      </a:cubicBezTo>
                      <a:cubicBezTo>
                        <a:pt x="4176" y="3961"/>
                        <a:pt x="4176" y="3843"/>
                        <a:pt x="4127" y="3750"/>
                      </a:cubicBezTo>
                      <a:cubicBezTo>
                        <a:pt x="3936" y="3491"/>
                        <a:pt x="3936" y="3491"/>
                        <a:pt x="3936" y="3491"/>
                      </a:cubicBezTo>
                      <a:cubicBezTo>
                        <a:pt x="4034" y="3344"/>
                        <a:pt x="4103" y="3202"/>
                        <a:pt x="4176" y="3036"/>
                      </a:cubicBezTo>
                      <a:cubicBezTo>
                        <a:pt x="4509" y="3036"/>
                        <a:pt x="4509" y="3036"/>
                        <a:pt x="4509" y="3036"/>
                      </a:cubicBezTo>
                      <a:cubicBezTo>
                        <a:pt x="4602" y="3036"/>
                        <a:pt x="4700" y="2943"/>
                        <a:pt x="4700" y="2825"/>
                      </a:cubicBezTo>
                      <a:cubicBezTo>
                        <a:pt x="4744" y="2326"/>
                        <a:pt x="4744" y="2326"/>
                        <a:pt x="4744" y="2326"/>
                      </a:cubicBezTo>
                      <a:cubicBezTo>
                        <a:pt x="4768" y="2233"/>
                        <a:pt x="4675" y="2110"/>
                        <a:pt x="4578" y="2091"/>
                      </a:cubicBezTo>
                      <a:cubicBezTo>
                        <a:pt x="4245" y="2042"/>
                        <a:pt x="4245" y="2042"/>
                        <a:pt x="4245" y="2042"/>
                      </a:cubicBezTo>
                      <a:cubicBezTo>
                        <a:pt x="4225" y="1875"/>
                        <a:pt x="4176" y="1733"/>
                        <a:pt x="4103" y="1591"/>
                      </a:cubicBezTo>
                      <a:cubicBezTo>
                        <a:pt x="4343" y="1352"/>
                        <a:pt x="4343" y="1352"/>
                        <a:pt x="4343" y="1352"/>
                      </a:cubicBezTo>
                      <a:cubicBezTo>
                        <a:pt x="4411" y="1259"/>
                        <a:pt x="4411" y="1141"/>
                        <a:pt x="4343" y="1068"/>
                      </a:cubicBezTo>
                      <a:cubicBezTo>
                        <a:pt x="4010" y="666"/>
                        <a:pt x="4010" y="666"/>
                        <a:pt x="4010" y="666"/>
                      </a:cubicBezTo>
                      <a:cubicBezTo>
                        <a:pt x="3936" y="593"/>
                        <a:pt x="3819" y="568"/>
                        <a:pt x="3726" y="617"/>
                      </a:cubicBezTo>
                      <a:cubicBezTo>
                        <a:pt x="3442" y="808"/>
                        <a:pt x="3442" y="808"/>
                        <a:pt x="3442" y="808"/>
                      </a:cubicBezTo>
                      <a:cubicBezTo>
                        <a:pt x="3319" y="735"/>
                        <a:pt x="3202" y="666"/>
                        <a:pt x="3060" y="617"/>
                      </a:cubicBezTo>
                      <a:cubicBezTo>
                        <a:pt x="3036" y="284"/>
                        <a:pt x="3036" y="284"/>
                        <a:pt x="3036" y="284"/>
                      </a:cubicBezTo>
                      <a:cubicBezTo>
                        <a:pt x="3036" y="284"/>
                        <a:pt x="3036" y="284"/>
                        <a:pt x="3036" y="284"/>
                      </a:cubicBezTo>
                      <a:close/>
                      <a:moveTo>
                        <a:pt x="1518" y="2326"/>
                      </a:moveTo>
                      <a:cubicBezTo>
                        <a:pt x="1567" y="1875"/>
                        <a:pt x="1968" y="1518"/>
                        <a:pt x="2443" y="1567"/>
                      </a:cubicBezTo>
                      <a:cubicBezTo>
                        <a:pt x="2894" y="1591"/>
                        <a:pt x="3251" y="2017"/>
                        <a:pt x="3202" y="2468"/>
                      </a:cubicBezTo>
                      <a:cubicBezTo>
                        <a:pt x="3153" y="2943"/>
                        <a:pt x="2752" y="3275"/>
                        <a:pt x="2277" y="3226"/>
                      </a:cubicBezTo>
                      <a:cubicBezTo>
                        <a:pt x="1826" y="3202"/>
                        <a:pt x="1469" y="2776"/>
                        <a:pt x="1518" y="23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7" name="Freeform 36">
                  <a:extLst>
                    <a:ext uri="{FF2B5EF4-FFF2-40B4-BE49-F238E27FC236}">
                      <a16:creationId xmlns:a16="http://schemas.microsoft.com/office/drawing/2014/main" id="{34BF4997-7522-400A-9694-2BCFD3B23064}"/>
                    </a:ext>
                  </a:extLst>
                </p:cNvPr>
                <p:cNvSpPr>
                  <a:spLocks noEditPoints="1"/>
                </p:cNvSpPr>
                <p:nvPr/>
              </p:nvSpPr>
              <p:spPr bwMode="auto">
                <a:xfrm>
                  <a:off x="1057" y="951"/>
                  <a:ext cx="194" cy="194"/>
                </a:xfrm>
                <a:custGeom>
                  <a:avLst/>
                  <a:gdLst>
                    <a:gd name="T0" fmla="*/ 84 w 1616"/>
                    <a:gd name="T1" fmla="*/ 1200 h 1616"/>
                    <a:gd name="T2" fmla="*/ 189 w 1616"/>
                    <a:gd name="T3" fmla="*/ 1247 h 1616"/>
                    <a:gd name="T4" fmla="*/ 284 w 1616"/>
                    <a:gd name="T5" fmla="*/ 1225 h 1616"/>
                    <a:gd name="T6" fmla="*/ 402 w 1616"/>
                    <a:gd name="T7" fmla="*/ 1342 h 1616"/>
                    <a:gd name="T8" fmla="*/ 378 w 1616"/>
                    <a:gd name="T9" fmla="*/ 1425 h 1616"/>
                    <a:gd name="T10" fmla="*/ 427 w 1616"/>
                    <a:gd name="T11" fmla="*/ 1533 h 1616"/>
                    <a:gd name="T12" fmla="*/ 566 w 1616"/>
                    <a:gd name="T13" fmla="*/ 1592 h 1616"/>
                    <a:gd name="T14" fmla="*/ 674 w 1616"/>
                    <a:gd name="T15" fmla="*/ 1555 h 1616"/>
                    <a:gd name="T16" fmla="*/ 720 w 1616"/>
                    <a:gd name="T17" fmla="*/ 1472 h 1616"/>
                    <a:gd name="T18" fmla="*/ 897 w 1616"/>
                    <a:gd name="T19" fmla="*/ 1472 h 1616"/>
                    <a:gd name="T20" fmla="*/ 943 w 1616"/>
                    <a:gd name="T21" fmla="*/ 1555 h 1616"/>
                    <a:gd name="T22" fmla="*/ 1051 w 1616"/>
                    <a:gd name="T23" fmla="*/ 1592 h 1616"/>
                    <a:gd name="T24" fmla="*/ 1193 w 1616"/>
                    <a:gd name="T25" fmla="*/ 1533 h 1616"/>
                    <a:gd name="T26" fmla="*/ 1239 w 1616"/>
                    <a:gd name="T27" fmla="*/ 1425 h 1616"/>
                    <a:gd name="T28" fmla="*/ 1215 w 1616"/>
                    <a:gd name="T29" fmla="*/ 1330 h 1616"/>
                    <a:gd name="T30" fmla="*/ 1332 w 1616"/>
                    <a:gd name="T31" fmla="*/ 1212 h 1616"/>
                    <a:gd name="T32" fmla="*/ 1428 w 1616"/>
                    <a:gd name="T33" fmla="*/ 1235 h 1616"/>
                    <a:gd name="T34" fmla="*/ 1533 w 1616"/>
                    <a:gd name="T35" fmla="*/ 1176 h 1616"/>
                    <a:gd name="T36" fmla="*/ 1592 w 1616"/>
                    <a:gd name="T37" fmla="*/ 1046 h 1616"/>
                    <a:gd name="T38" fmla="*/ 1558 w 1616"/>
                    <a:gd name="T39" fmla="*/ 926 h 1616"/>
                    <a:gd name="T40" fmla="*/ 1462 w 1616"/>
                    <a:gd name="T41" fmla="*/ 879 h 1616"/>
                    <a:gd name="T42" fmla="*/ 1462 w 1616"/>
                    <a:gd name="T43" fmla="*/ 713 h 1616"/>
                    <a:gd name="T44" fmla="*/ 1545 w 1616"/>
                    <a:gd name="T45" fmla="*/ 666 h 1616"/>
                    <a:gd name="T46" fmla="*/ 1592 w 1616"/>
                    <a:gd name="T47" fmla="*/ 546 h 1616"/>
                    <a:gd name="T48" fmla="*/ 1533 w 1616"/>
                    <a:gd name="T49" fmla="*/ 417 h 1616"/>
                    <a:gd name="T50" fmla="*/ 1428 w 1616"/>
                    <a:gd name="T51" fmla="*/ 355 h 1616"/>
                    <a:gd name="T52" fmla="*/ 1323 w 1616"/>
                    <a:gd name="T53" fmla="*/ 392 h 1616"/>
                    <a:gd name="T54" fmla="*/ 1215 w 1616"/>
                    <a:gd name="T55" fmla="*/ 272 h 1616"/>
                    <a:gd name="T56" fmla="*/ 1239 w 1616"/>
                    <a:gd name="T57" fmla="*/ 179 h 1616"/>
                    <a:gd name="T58" fmla="*/ 1193 w 1616"/>
                    <a:gd name="T59" fmla="*/ 71 h 1616"/>
                    <a:gd name="T60" fmla="*/ 1051 w 1616"/>
                    <a:gd name="T61" fmla="*/ 13 h 1616"/>
                    <a:gd name="T62" fmla="*/ 933 w 1616"/>
                    <a:gd name="T63" fmla="*/ 59 h 1616"/>
                    <a:gd name="T64" fmla="*/ 884 w 1616"/>
                    <a:gd name="T65" fmla="*/ 142 h 1616"/>
                    <a:gd name="T66" fmla="*/ 720 w 1616"/>
                    <a:gd name="T67" fmla="*/ 130 h 1616"/>
                    <a:gd name="T68" fmla="*/ 674 w 1616"/>
                    <a:gd name="T69" fmla="*/ 47 h 1616"/>
                    <a:gd name="T70" fmla="*/ 566 w 1616"/>
                    <a:gd name="T71" fmla="*/ 13 h 1616"/>
                    <a:gd name="T72" fmla="*/ 427 w 1616"/>
                    <a:gd name="T73" fmla="*/ 71 h 1616"/>
                    <a:gd name="T74" fmla="*/ 378 w 1616"/>
                    <a:gd name="T75" fmla="*/ 179 h 1616"/>
                    <a:gd name="T76" fmla="*/ 402 w 1616"/>
                    <a:gd name="T77" fmla="*/ 272 h 1616"/>
                    <a:gd name="T78" fmla="*/ 272 w 1616"/>
                    <a:gd name="T79" fmla="*/ 392 h 1616"/>
                    <a:gd name="T80" fmla="*/ 189 w 1616"/>
                    <a:gd name="T81" fmla="*/ 368 h 1616"/>
                    <a:gd name="T82" fmla="*/ 71 w 1616"/>
                    <a:gd name="T83" fmla="*/ 429 h 1616"/>
                    <a:gd name="T84" fmla="*/ 25 w 1616"/>
                    <a:gd name="T85" fmla="*/ 571 h 1616"/>
                    <a:gd name="T86" fmla="*/ 59 w 1616"/>
                    <a:gd name="T87" fmla="*/ 676 h 1616"/>
                    <a:gd name="T88" fmla="*/ 142 w 1616"/>
                    <a:gd name="T89" fmla="*/ 725 h 1616"/>
                    <a:gd name="T90" fmla="*/ 142 w 1616"/>
                    <a:gd name="T91" fmla="*/ 904 h 1616"/>
                    <a:gd name="T92" fmla="*/ 59 w 1616"/>
                    <a:gd name="T93" fmla="*/ 938 h 1616"/>
                    <a:gd name="T94" fmla="*/ 25 w 1616"/>
                    <a:gd name="T95" fmla="*/ 1058 h 1616"/>
                    <a:gd name="T96" fmla="*/ 84 w 1616"/>
                    <a:gd name="T97" fmla="*/ 1200 h 1616"/>
                    <a:gd name="T98" fmla="*/ 1073 w 1616"/>
                    <a:gd name="T99" fmla="*/ 914 h 1616"/>
                    <a:gd name="T100" fmla="*/ 686 w 1616"/>
                    <a:gd name="T101" fmla="*/ 1080 h 1616"/>
                    <a:gd name="T102" fmla="*/ 532 w 1616"/>
                    <a:gd name="T103" fmla="*/ 688 h 1616"/>
                    <a:gd name="T104" fmla="*/ 909 w 1616"/>
                    <a:gd name="T105" fmla="*/ 534 h 1616"/>
                    <a:gd name="T106" fmla="*/ 1073 w 1616"/>
                    <a:gd name="T107" fmla="*/ 914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6" h="1616">
                      <a:moveTo>
                        <a:pt x="84" y="1200"/>
                      </a:moveTo>
                      <a:cubicBezTo>
                        <a:pt x="106" y="1235"/>
                        <a:pt x="142" y="1259"/>
                        <a:pt x="189" y="1247"/>
                      </a:cubicBezTo>
                      <a:cubicBezTo>
                        <a:pt x="284" y="1225"/>
                        <a:pt x="284" y="1225"/>
                        <a:pt x="284" y="1225"/>
                      </a:cubicBezTo>
                      <a:cubicBezTo>
                        <a:pt x="307" y="1259"/>
                        <a:pt x="355" y="1308"/>
                        <a:pt x="402" y="1342"/>
                      </a:cubicBezTo>
                      <a:cubicBezTo>
                        <a:pt x="378" y="1425"/>
                        <a:pt x="378" y="1425"/>
                        <a:pt x="378" y="1425"/>
                      </a:cubicBezTo>
                      <a:cubicBezTo>
                        <a:pt x="365" y="1472"/>
                        <a:pt x="378" y="1521"/>
                        <a:pt x="427" y="1533"/>
                      </a:cubicBezTo>
                      <a:cubicBezTo>
                        <a:pt x="566" y="1592"/>
                        <a:pt x="566" y="1592"/>
                        <a:pt x="566" y="1592"/>
                      </a:cubicBezTo>
                      <a:cubicBezTo>
                        <a:pt x="603" y="1604"/>
                        <a:pt x="662" y="1592"/>
                        <a:pt x="674" y="1555"/>
                      </a:cubicBezTo>
                      <a:cubicBezTo>
                        <a:pt x="720" y="1472"/>
                        <a:pt x="720" y="1472"/>
                        <a:pt x="720" y="1472"/>
                      </a:cubicBezTo>
                      <a:cubicBezTo>
                        <a:pt x="779" y="1472"/>
                        <a:pt x="838" y="1472"/>
                        <a:pt x="897" y="1472"/>
                      </a:cubicBezTo>
                      <a:cubicBezTo>
                        <a:pt x="943" y="1555"/>
                        <a:pt x="943" y="1555"/>
                        <a:pt x="943" y="1555"/>
                      </a:cubicBezTo>
                      <a:cubicBezTo>
                        <a:pt x="955" y="1592"/>
                        <a:pt x="1014" y="1616"/>
                        <a:pt x="1051" y="1592"/>
                      </a:cubicBezTo>
                      <a:cubicBezTo>
                        <a:pt x="1193" y="1533"/>
                        <a:pt x="1193" y="1533"/>
                        <a:pt x="1193" y="1533"/>
                      </a:cubicBezTo>
                      <a:cubicBezTo>
                        <a:pt x="1227" y="1521"/>
                        <a:pt x="1252" y="1472"/>
                        <a:pt x="1239" y="1425"/>
                      </a:cubicBezTo>
                      <a:cubicBezTo>
                        <a:pt x="1215" y="1330"/>
                        <a:pt x="1215" y="1330"/>
                        <a:pt x="1215" y="1330"/>
                      </a:cubicBezTo>
                      <a:cubicBezTo>
                        <a:pt x="1264" y="1296"/>
                        <a:pt x="1298" y="1247"/>
                        <a:pt x="1332" y="1212"/>
                      </a:cubicBezTo>
                      <a:cubicBezTo>
                        <a:pt x="1428" y="1235"/>
                        <a:pt x="1428" y="1235"/>
                        <a:pt x="1428" y="1235"/>
                      </a:cubicBezTo>
                      <a:cubicBezTo>
                        <a:pt x="1474" y="1247"/>
                        <a:pt x="1523" y="1225"/>
                        <a:pt x="1533" y="1176"/>
                      </a:cubicBezTo>
                      <a:cubicBezTo>
                        <a:pt x="1592" y="1046"/>
                        <a:pt x="1592" y="1046"/>
                        <a:pt x="1592" y="1046"/>
                      </a:cubicBezTo>
                      <a:cubicBezTo>
                        <a:pt x="1616" y="997"/>
                        <a:pt x="1592" y="950"/>
                        <a:pt x="1558" y="926"/>
                      </a:cubicBezTo>
                      <a:cubicBezTo>
                        <a:pt x="1462" y="879"/>
                        <a:pt x="1462" y="879"/>
                        <a:pt x="1462" y="879"/>
                      </a:cubicBezTo>
                      <a:cubicBezTo>
                        <a:pt x="1462" y="821"/>
                        <a:pt x="1462" y="772"/>
                        <a:pt x="1462" y="713"/>
                      </a:cubicBezTo>
                      <a:cubicBezTo>
                        <a:pt x="1545" y="666"/>
                        <a:pt x="1545" y="666"/>
                        <a:pt x="1545" y="666"/>
                      </a:cubicBezTo>
                      <a:cubicBezTo>
                        <a:pt x="1592" y="642"/>
                        <a:pt x="1604" y="593"/>
                        <a:pt x="1592" y="546"/>
                      </a:cubicBezTo>
                      <a:cubicBezTo>
                        <a:pt x="1533" y="417"/>
                        <a:pt x="1533" y="417"/>
                        <a:pt x="1533" y="417"/>
                      </a:cubicBezTo>
                      <a:cubicBezTo>
                        <a:pt x="1511" y="368"/>
                        <a:pt x="1462" y="346"/>
                        <a:pt x="1428" y="355"/>
                      </a:cubicBezTo>
                      <a:cubicBezTo>
                        <a:pt x="1323" y="392"/>
                        <a:pt x="1323" y="392"/>
                        <a:pt x="1323" y="392"/>
                      </a:cubicBezTo>
                      <a:cubicBezTo>
                        <a:pt x="1286" y="346"/>
                        <a:pt x="1252" y="309"/>
                        <a:pt x="1215" y="272"/>
                      </a:cubicBezTo>
                      <a:cubicBezTo>
                        <a:pt x="1239" y="179"/>
                        <a:pt x="1239" y="179"/>
                        <a:pt x="1239" y="179"/>
                      </a:cubicBezTo>
                      <a:cubicBezTo>
                        <a:pt x="1252" y="130"/>
                        <a:pt x="1227" y="84"/>
                        <a:pt x="1193" y="71"/>
                      </a:cubicBezTo>
                      <a:cubicBezTo>
                        <a:pt x="1051" y="13"/>
                        <a:pt x="1051" y="13"/>
                        <a:pt x="1051" y="13"/>
                      </a:cubicBezTo>
                      <a:cubicBezTo>
                        <a:pt x="1004" y="0"/>
                        <a:pt x="955" y="13"/>
                        <a:pt x="933" y="59"/>
                      </a:cubicBezTo>
                      <a:cubicBezTo>
                        <a:pt x="884" y="142"/>
                        <a:pt x="884" y="142"/>
                        <a:pt x="884" y="142"/>
                      </a:cubicBezTo>
                      <a:cubicBezTo>
                        <a:pt x="838" y="130"/>
                        <a:pt x="779" y="130"/>
                        <a:pt x="720" y="130"/>
                      </a:cubicBezTo>
                      <a:cubicBezTo>
                        <a:pt x="674" y="47"/>
                        <a:pt x="674" y="47"/>
                        <a:pt x="674" y="47"/>
                      </a:cubicBezTo>
                      <a:cubicBezTo>
                        <a:pt x="649" y="13"/>
                        <a:pt x="603" y="0"/>
                        <a:pt x="566" y="13"/>
                      </a:cubicBezTo>
                      <a:cubicBezTo>
                        <a:pt x="427" y="71"/>
                        <a:pt x="427" y="71"/>
                        <a:pt x="427" y="71"/>
                      </a:cubicBezTo>
                      <a:cubicBezTo>
                        <a:pt x="378" y="96"/>
                        <a:pt x="355" y="130"/>
                        <a:pt x="378" y="179"/>
                      </a:cubicBezTo>
                      <a:cubicBezTo>
                        <a:pt x="402" y="272"/>
                        <a:pt x="402" y="272"/>
                        <a:pt x="402" y="272"/>
                      </a:cubicBezTo>
                      <a:cubicBezTo>
                        <a:pt x="355" y="309"/>
                        <a:pt x="307" y="346"/>
                        <a:pt x="272" y="392"/>
                      </a:cubicBezTo>
                      <a:cubicBezTo>
                        <a:pt x="189" y="368"/>
                        <a:pt x="189" y="368"/>
                        <a:pt x="189" y="368"/>
                      </a:cubicBezTo>
                      <a:cubicBezTo>
                        <a:pt x="142" y="355"/>
                        <a:pt x="96" y="380"/>
                        <a:pt x="71" y="429"/>
                      </a:cubicBezTo>
                      <a:cubicBezTo>
                        <a:pt x="25" y="571"/>
                        <a:pt x="25" y="571"/>
                        <a:pt x="25" y="571"/>
                      </a:cubicBezTo>
                      <a:cubicBezTo>
                        <a:pt x="0" y="605"/>
                        <a:pt x="25" y="654"/>
                        <a:pt x="59" y="676"/>
                      </a:cubicBezTo>
                      <a:cubicBezTo>
                        <a:pt x="142" y="725"/>
                        <a:pt x="142" y="725"/>
                        <a:pt x="142" y="725"/>
                      </a:cubicBezTo>
                      <a:cubicBezTo>
                        <a:pt x="130" y="784"/>
                        <a:pt x="130" y="843"/>
                        <a:pt x="142" y="904"/>
                      </a:cubicBezTo>
                      <a:cubicBezTo>
                        <a:pt x="59" y="938"/>
                        <a:pt x="59" y="938"/>
                        <a:pt x="59" y="938"/>
                      </a:cubicBezTo>
                      <a:cubicBezTo>
                        <a:pt x="25" y="963"/>
                        <a:pt x="13" y="1009"/>
                        <a:pt x="25" y="1058"/>
                      </a:cubicBezTo>
                      <a:cubicBezTo>
                        <a:pt x="84" y="1200"/>
                        <a:pt x="84" y="1200"/>
                        <a:pt x="84" y="1200"/>
                      </a:cubicBezTo>
                      <a:moveTo>
                        <a:pt x="1073" y="914"/>
                      </a:moveTo>
                      <a:cubicBezTo>
                        <a:pt x="1014" y="1070"/>
                        <a:pt x="838" y="1141"/>
                        <a:pt x="686" y="1080"/>
                      </a:cubicBezTo>
                      <a:cubicBezTo>
                        <a:pt x="544" y="1009"/>
                        <a:pt x="473" y="843"/>
                        <a:pt x="532" y="688"/>
                      </a:cubicBezTo>
                      <a:cubicBezTo>
                        <a:pt x="591" y="546"/>
                        <a:pt x="755" y="475"/>
                        <a:pt x="909" y="534"/>
                      </a:cubicBezTo>
                      <a:cubicBezTo>
                        <a:pt x="1063" y="593"/>
                        <a:pt x="1134" y="759"/>
                        <a:pt x="1073" y="914"/>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8" name="Freeform 37">
                  <a:extLst>
                    <a:ext uri="{FF2B5EF4-FFF2-40B4-BE49-F238E27FC236}">
                      <a16:creationId xmlns:a16="http://schemas.microsoft.com/office/drawing/2014/main" id="{BFDA6C8F-CB23-4483-BC37-CB8D6FB88EBD}"/>
                    </a:ext>
                  </a:extLst>
                </p:cNvPr>
                <p:cNvSpPr>
                  <a:spLocks noEditPoints="1"/>
                </p:cNvSpPr>
                <p:nvPr/>
              </p:nvSpPr>
              <p:spPr bwMode="auto">
                <a:xfrm>
                  <a:off x="976" y="1106"/>
                  <a:ext cx="148" cy="150"/>
                </a:xfrm>
                <a:custGeom>
                  <a:avLst/>
                  <a:gdLst>
                    <a:gd name="T0" fmla="*/ 40 w 1232"/>
                    <a:gd name="T1" fmla="*/ 868 h 1248"/>
                    <a:gd name="T2" fmla="*/ 118 w 1232"/>
                    <a:gd name="T3" fmla="*/ 912 h 1248"/>
                    <a:gd name="T4" fmla="*/ 191 w 1232"/>
                    <a:gd name="T5" fmla="*/ 900 h 1248"/>
                    <a:gd name="T6" fmla="*/ 271 w 1232"/>
                    <a:gd name="T7" fmla="*/ 1000 h 1248"/>
                    <a:gd name="T8" fmla="*/ 247 w 1232"/>
                    <a:gd name="T9" fmla="*/ 1061 h 1248"/>
                    <a:gd name="T10" fmla="*/ 276 w 1232"/>
                    <a:gd name="T11" fmla="*/ 1144 h 1248"/>
                    <a:gd name="T12" fmla="*/ 379 w 1232"/>
                    <a:gd name="T13" fmla="*/ 1200 h 1248"/>
                    <a:gd name="T14" fmla="*/ 462 w 1232"/>
                    <a:gd name="T15" fmla="*/ 1180 h 1248"/>
                    <a:gd name="T16" fmla="*/ 503 w 1232"/>
                    <a:gd name="T17" fmla="*/ 1119 h 1248"/>
                    <a:gd name="T18" fmla="*/ 637 w 1232"/>
                    <a:gd name="T19" fmla="*/ 1134 h 1248"/>
                    <a:gd name="T20" fmla="*/ 666 w 1232"/>
                    <a:gd name="T21" fmla="*/ 1200 h 1248"/>
                    <a:gd name="T22" fmla="*/ 745 w 1232"/>
                    <a:gd name="T23" fmla="*/ 1234 h 1248"/>
                    <a:gd name="T24" fmla="*/ 854 w 1232"/>
                    <a:gd name="T25" fmla="*/ 1200 h 1248"/>
                    <a:gd name="T26" fmla="*/ 898 w 1232"/>
                    <a:gd name="T27" fmla="*/ 1122 h 1248"/>
                    <a:gd name="T28" fmla="*/ 886 w 1232"/>
                    <a:gd name="T29" fmla="*/ 1049 h 1248"/>
                    <a:gd name="T30" fmla="*/ 984 w 1232"/>
                    <a:gd name="T31" fmla="*/ 966 h 1248"/>
                    <a:gd name="T32" fmla="*/ 1054 w 1232"/>
                    <a:gd name="T33" fmla="*/ 990 h 1248"/>
                    <a:gd name="T34" fmla="*/ 1140 w 1232"/>
                    <a:gd name="T35" fmla="*/ 954 h 1248"/>
                    <a:gd name="T36" fmla="*/ 1193 w 1232"/>
                    <a:gd name="T37" fmla="*/ 858 h 1248"/>
                    <a:gd name="T38" fmla="*/ 1174 w 1232"/>
                    <a:gd name="T39" fmla="*/ 768 h 1248"/>
                    <a:gd name="T40" fmla="*/ 1106 w 1232"/>
                    <a:gd name="T41" fmla="*/ 724 h 1248"/>
                    <a:gd name="T42" fmla="*/ 1118 w 1232"/>
                    <a:gd name="T43" fmla="*/ 600 h 1248"/>
                    <a:gd name="T44" fmla="*/ 1184 w 1232"/>
                    <a:gd name="T45" fmla="*/ 568 h 1248"/>
                    <a:gd name="T46" fmla="*/ 1228 w 1232"/>
                    <a:gd name="T47" fmla="*/ 483 h 1248"/>
                    <a:gd name="T48" fmla="*/ 1193 w 1232"/>
                    <a:gd name="T49" fmla="*/ 381 h 1248"/>
                    <a:gd name="T50" fmla="*/ 1118 w 1232"/>
                    <a:gd name="T51" fmla="*/ 327 h 1248"/>
                    <a:gd name="T52" fmla="*/ 1035 w 1232"/>
                    <a:gd name="T53" fmla="*/ 347 h 1248"/>
                    <a:gd name="T54" fmla="*/ 962 w 1232"/>
                    <a:gd name="T55" fmla="*/ 249 h 1248"/>
                    <a:gd name="T56" fmla="*/ 986 w 1232"/>
                    <a:gd name="T57" fmla="*/ 178 h 1248"/>
                    <a:gd name="T58" fmla="*/ 959 w 1232"/>
                    <a:gd name="T59" fmla="*/ 96 h 1248"/>
                    <a:gd name="T60" fmla="*/ 857 w 1232"/>
                    <a:gd name="T61" fmla="*/ 39 h 1248"/>
                    <a:gd name="T62" fmla="*/ 764 w 1232"/>
                    <a:gd name="T63" fmla="*/ 69 h 1248"/>
                    <a:gd name="T64" fmla="*/ 723 w 1232"/>
                    <a:gd name="T65" fmla="*/ 127 h 1248"/>
                    <a:gd name="T66" fmla="*/ 598 w 1232"/>
                    <a:gd name="T67" fmla="*/ 108 h 1248"/>
                    <a:gd name="T68" fmla="*/ 569 w 1232"/>
                    <a:gd name="T69" fmla="*/ 39 h 1248"/>
                    <a:gd name="T70" fmla="*/ 491 w 1232"/>
                    <a:gd name="T71" fmla="*/ 5 h 1248"/>
                    <a:gd name="T72" fmla="*/ 379 w 1232"/>
                    <a:gd name="T73" fmla="*/ 42 h 1248"/>
                    <a:gd name="T74" fmla="*/ 337 w 1232"/>
                    <a:gd name="T75" fmla="*/ 117 h 1248"/>
                    <a:gd name="T76" fmla="*/ 347 w 1232"/>
                    <a:gd name="T77" fmla="*/ 191 h 1248"/>
                    <a:gd name="T78" fmla="*/ 240 w 1232"/>
                    <a:gd name="T79" fmla="*/ 271 h 1248"/>
                    <a:gd name="T80" fmla="*/ 181 w 1232"/>
                    <a:gd name="T81" fmla="*/ 249 h 1248"/>
                    <a:gd name="T82" fmla="*/ 86 w 1232"/>
                    <a:gd name="T83" fmla="*/ 286 h 1248"/>
                    <a:gd name="T84" fmla="*/ 40 w 1232"/>
                    <a:gd name="T85" fmla="*/ 388 h 1248"/>
                    <a:gd name="T86" fmla="*/ 59 w 1232"/>
                    <a:gd name="T87" fmla="*/ 473 h 1248"/>
                    <a:gd name="T88" fmla="*/ 120 w 1232"/>
                    <a:gd name="T89" fmla="*/ 515 h 1248"/>
                    <a:gd name="T90" fmla="*/ 105 w 1232"/>
                    <a:gd name="T91" fmla="*/ 649 h 1248"/>
                    <a:gd name="T92" fmla="*/ 42 w 1232"/>
                    <a:gd name="T93" fmla="*/ 668 h 1248"/>
                    <a:gd name="T94" fmla="*/ 5 w 1232"/>
                    <a:gd name="T95" fmla="*/ 756 h 1248"/>
                    <a:gd name="T96" fmla="*/ 40 w 1232"/>
                    <a:gd name="T97" fmla="*/ 868 h 1248"/>
                    <a:gd name="T98" fmla="*/ 810 w 1232"/>
                    <a:gd name="T99" fmla="*/ 724 h 1248"/>
                    <a:gd name="T100" fmla="*/ 503 w 1232"/>
                    <a:gd name="T101" fmla="*/ 822 h 1248"/>
                    <a:gd name="T102" fmla="*/ 415 w 1232"/>
                    <a:gd name="T103" fmla="*/ 515 h 1248"/>
                    <a:gd name="T104" fmla="*/ 713 w 1232"/>
                    <a:gd name="T105" fmla="*/ 425 h 1248"/>
                    <a:gd name="T106" fmla="*/ 810 w 1232"/>
                    <a:gd name="T107" fmla="*/ 72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2" h="1248">
                      <a:moveTo>
                        <a:pt x="40" y="868"/>
                      </a:moveTo>
                      <a:cubicBezTo>
                        <a:pt x="57" y="897"/>
                        <a:pt x="81" y="917"/>
                        <a:pt x="118" y="912"/>
                      </a:cubicBezTo>
                      <a:cubicBezTo>
                        <a:pt x="191" y="900"/>
                        <a:pt x="191" y="900"/>
                        <a:pt x="191" y="900"/>
                      </a:cubicBezTo>
                      <a:cubicBezTo>
                        <a:pt x="205" y="929"/>
                        <a:pt x="237" y="968"/>
                        <a:pt x="271" y="1000"/>
                      </a:cubicBezTo>
                      <a:cubicBezTo>
                        <a:pt x="247" y="1061"/>
                        <a:pt x="247" y="1061"/>
                        <a:pt x="247" y="1061"/>
                      </a:cubicBezTo>
                      <a:cubicBezTo>
                        <a:pt x="235" y="1095"/>
                        <a:pt x="240" y="1131"/>
                        <a:pt x="276" y="1144"/>
                      </a:cubicBezTo>
                      <a:cubicBezTo>
                        <a:pt x="379" y="1200"/>
                        <a:pt x="379" y="1200"/>
                        <a:pt x="379" y="1200"/>
                      </a:cubicBezTo>
                      <a:cubicBezTo>
                        <a:pt x="403" y="1209"/>
                        <a:pt x="449" y="1205"/>
                        <a:pt x="462" y="1180"/>
                      </a:cubicBezTo>
                      <a:cubicBezTo>
                        <a:pt x="503" y="1119"/>
                        <a:pt x="503" y="1119"/>
                        <a:pt x="503" y="1119"/>
                      </a:cubicBezTo>
                      <a:cubicBezTo>
                        <a:pt x="547" y="1124"/>
                        <a:pt x="591" y="1129"/>
                        <a:pt x="637" y="1134"/>
                      </a:cubicBezTo>
                      <a:cubicBezTo>
                        <a:pt x="666" y="1200"/>
                        <a:pt x="666" y="1200"/>
                        <a:pt x="666" y="1200"/>
                      </a:cubicBezTo>
                      <a:cubicBezTo>
                        <a:pt x="671" y="1227"/>
                        <a:pt x="715" y="1248"/>
                        <a:pt x="745" y="1234"/>
                      </a:cubicBezTo>
                      <a:cubicBezTo>
                        <a:pt x="854" y="1200"/>
                        <a:pt x="854" y="1200"/>
                        <a:pt x="854" y="1200"/>
                      </a:cubicBezTo>
                      <a:cubicBezTo>
                        <a:pt x="881" y="1192"/>
                        <a:pt x="903" y="1158"/>
                        <a:pt x="898" y="1122"/>
                      </a:cubicBezTo>
                      <a:cubicBezTo>
                        <a:pt x="886" y="1049"/>
                        <a:pt x="886" y="1049"/>
                        <a:pt x="886" y="1049"/>
                      </a:cubicBezTo>
                      <a:cubicBezTo>
                        <a:pt x="925" y="1024"/>
                        <a:pt x="954" y="990"/>
                        <a:pt x="984" y="966"/>
                      </a:cubicBezTo>
                      <a:cubicBezTo>
                        <a:pt x="1054" y="990"/>
                        <a:pt x="1054" y="990"/>
                        <a:pt x="1054" y="990"/>
                      </a:cubicBezTo>
                      <a:cubicBezTo>
                        <a:pt x="1089" y="1005"/>
                        <a:pt x="1125" y="990"/>
                        <a:pt x="1140" y="954"/>
                      </a:cubicBezTo>
                      <a:cubicBezTo>
                        <a:pt x="1193" y="858"/>
                        <a:pt x="1193" y="858"/>
                        <a:pt x="1193" y="858"/>
                      </a:cubicBezTo>
                      <a:cubicBezTo>
                        <a:pt x="1213" y="824"/>
                        <a:pt x="1198" y="788"/>
                        <a:pt x="1174" y="768"/>
                      </a:cubicBezTo>
                      <a:cubicBezTo>
                        <a:pt x="1106" y="724"/>
                        <a:pt x="1106" y="724"/>
                        <a:pt x="1106" y="724"/>
                      </a:cubicBezTo>
                      <a:cubicBezTo>
                        <a:pt x="1110" y="681"/>
                        <a:pt x="1113" y="644"/>
                        <a:pt x="1118" y="600"/>
                      </a:cubicBezTo>
                      <a:cubicBezTo>
                        <a:pt x="1184" y="568"/>
                        <a:pt x="1184" y="568"/>
                        <a:pt x="1184" y="568"/>
                      </a:cubicBezTo>
                      <a:cubicBezTo>
                        <a:pt x="1220" y="554"/>
                        <a:pt x="1232" y="520"/>
                        <a:pt x="1228" y="483"/>
                      </a:cubicBezTo>
                      <a:cubicBezTo>
                        <a:pt x="1193" y="381"/>
                        <a:pt x="1193" y="381"/>
                        <a:pt x="1193" y="381"/>
                      </a:cubicBezTo>
                      <a:cubicBezTo>
                        <a:pt x="1179" y="342"/>
                        <a:pt x="1145" y="320"/>
                        <a:pt x="1118" y="327"/>
                      </a:cubicBezTo>
                      <a:cubicBezTo>
                        <a:pt x="1035" y="347"/>
                        <a:pt x="1035" y="347"/>
                        <a:pt x="1035" y="347"/>
                      </a:cubicBezTo>
                      <a:cubicBezTo>
                        <a:pt x="1010" y="308"/>
                        <a:pt x="986" y="278"/>
                        <a:pt x="962" y="249"/>
                      </a:cubicBezTo>
                      <a:cubicBezTo>
                        <a:pt x="986" y="178"/>
                        <a:pt x="986" y="178"/>
                        <a:pt x="986" y="178"/>
                      </a:cubicBezTo>
                      <a:cubicBezTo>
                        <a:pt x="998" y="144"/>
                        <a:pt x="984" y="108"/>
                        <a:pt x="959" y="96"/>
                      </a:cubicBezTo>
                      <a:cubicBezTo>
                        <a:pt x="857" y="39"/>
                        <a:pt x="857" y="39"/>
                        <a:pt x="857" y="39"/>
                      </a:cubicBezTo>
                      <a:cubicBezTo>
                        <a:pt x="820" y="27"/>
                        <a:pt x="784" y="35"/>
                        <a:pt x="764" y="69"/>
                      </a:cubicBezTo>
                      <a:cubicBezTo>
                        <a:pt x="723" y="127"/>
                        <a:pt x="723" y="127"/>
                        <a:pt x="723" y="127"/>
                      </a:cubicBezTo>
                      <a:cubicBezTo>
                        <a:pt x="686" y="115"/>
                        <a:pt x="642" y="110"/>
                        <a:pt x="598" y="108"/>
                      </a:cubicBezTo>
                      <a:cubicBezTo>
                        <a:pt x="569" y="39"/>
                        <a:pt x="569" y="39"/>
                        <a:pt x="569" y="39"/>
                      </a:cubicBezTo>
                      <a:cubicBezTo>
                        <a:pt x="552" y="13"/>
                        <a:pt x="518" y="0"/>
                        <a:pt x="491" y="5"/>
                      </a:cubicBezTo>
                      <a:cubicBezTo>
                        <a:pt x="379" y="42"/>
                        <a:pt x="379" y="42"/>
                        <a:pt x="379" y="42"/>
                      </a:cubicBezTo>
                      <a:cubicBezTo>
                        <a:pt x="342" y="57"/>
                        <a:pt x="322" y="81"/>
                        <a:pt x="337" y="117"/>
                      </a:cubicBezTo>
                      <a:cubicBezTo>
                        <a:pt x="347" y="191"/>
                        <a:pt x="347" y="191"/>
                        <a:pt x="347" y="191"/>
                      </a:cubicBezTo>
                      <a:cubicBezTo>
                        <a:pt x="308" y="215"/>
                        <a:pt x="271" y="239"/>
                        <a:pt x="240" y="271"/>
                      </a:cubicBezTo>
                      <a:cubicBezTo>
                        <a:pt x="181" y="249"/>
                        <a:pt x="181" y="249"/>
                        <a:pt x="181" y="249"/>
                      </a:cubicBezTo>
                      <a:cubicBezTo>
                        <a:pt x="144" y="237"/>
                        <a:pt x="108" y="252"/>
                        <a:pt x="86" y="286"/>
                      </a:cubicBezTo>
                      <a:cubicBezTo>
                        <a:pt x="40" y="388"/>
                        <a:pt x="40" y="388"/>
                        <a:pt x="40" y="388"/>
                      </a:cubicBezTo>
                      <a:cubicBezTo>
                        <a:pt x="20" y="415"/>
                        <a:pt x="35" y="451"/>
                        <a:pt x="59" y="473"/>
                      </a:cubicBezTo>
                      <a:cubicBezTo>
                        <a:pt x="120" y="515"/>
                        <a:pt x="120" y="515"/>
                        <a:pt x="120" y="515"/>
                      </a:cubicBezTo>
                      <a:cubicBezTo>
                        <a:pt x="105" y="559"/>
                        <a:pt x="100" y="603"/>
                        <a:pt x="105" y="649"/>
                      </a:cubicBezTo>
                      <a:cubicBezTo>
                        <a:pt x="42" y="668"/>
                        <a:pt x="42" y="668"/>
                        <a:pt x="42" y="668"/>
                      </a:cubicBezTo>
                      <a:cubicBezTo>
                        <a:pt x="13" y="685"/>
                        <a:pt x="0" y="720"/>
                        <a:pt x="5" y="756"/>
                      </a:cubicBezTo>
                      <a:cubicBezTo>
                        <a:pt x="40" y="868"/>
                        <a:pt x="40" y="868"/>
                        <a:pt x="40" y="868"/>
                      </a:cubicBezTo>
                      <a:moveTo>
                        <a:pt x="810" y="724"/>
                      </a:moveTo>
                      <a:cubicBezTo>
                        <a:pt x="754" y="837"/>
                        <a:pt x="615" y="878"/>
                        <a:pt x="503" y="822"/>
                      </a:cubicBezTo>
                      <a:cubicBezTo>
                        <a:pt x="401" y="759"/>
                        <a:pt x="359" y="627"/>
                        <a:pt x="415" y="515"/>
                      </a:cubicBezTo>
                      <a:cubicBezTo>
                        <a:pt x="471" y="412"/>
                        <a:pt x="601" y="369"/>
                        <a:pt x="713" y="425"/>
                      </a:cubicBezTo>
                      <a:cubicBezTo>
                        <a:pt x="823" y="481"/>
                        <a:pt x="864" y="612"/>
                        <a:pt x="810" y="724"/>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sp>
        <p:nvSpPr>
          <p:cNvPr id="168" name="Textfeld 167">
            <a:extLst>
              <a:ext uri="{FF2B5EF4-FFF2-40B4-BE49-F238E27FC236}">
                <a16:creationId xmlns:a16="http://schemas.microsoft.com/office/drawing/2014/main" id="{DF03B328-617E-4588-AA71-6E1374FF14E2}"/>
              </a:ext>
            </a:extLst>
          </p:cNvPr>
          <p:cNvSpPr txBox="1"/>
          <p:nvPr/>
        </p:nvSpPr>
        <p:spPr>
          <a:xfrm>
            <a:off x="739158" y="4170812"/>
            <a:ext cx="1230698" cy="243691"/>
          </a:xfrm>
          <a:prstGeom prst="rect">
            <a:avLst/>
          </a:prstGeom>
          <a:noFill/>
        </p:spPr>
        <p:txBody>
          <a:bodyPr wrap="none" lIns="72000" tIns="0" rIns="72000" bIns="0" rtlCol="0">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Multi Signature </a:t>
            </a:r>
          </a:p>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Wallet</a:t>
            </a:r>
          </a:p>
        </p:txBody>
      </p:sp>
      <p:sp>
        <p:nvSpPr>
          <p:cNvPr id="169" name="Textfeld 168">
            <a:extLst>
              <a:ext uri="{FF2B5EF4-FFF2-40B4-BE49-F238E27FC236}">
                <a16:creationId xmlns:a16="http://schemas.microsoft.com/office/drawing/2014/main" id="{27BCD9C7-1D3D-44F1-A286-D69835EEFF32}"/>
              </a:ext>
            </a:extLst>
          </p:cNvPr>
          <p:cNvSpPr txBox="1"/>
          <p:nvPr/>
        </p:nvSpPr>
        <p:spPr>
          <a:xfrm>
            <a:off x="1777206" y="5348115"/>
            <a:ext cx="1017105" cy="24369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Smart Contract</a:t>
            </a:r>
          </a:p>
        </p:txBody>
      </p:sp>
      <p:sp>
        <p:nvSpPr>
          <p:cNvPr id="170" name="Textfeld 169">
            <a:extLst>
              <a:ext uri="{FF2B5EF4-FFF2-40B4-BE49-F238E27FC236}">
                <a16:creationId xmlns:a16="http://schemas.microsoft.com/office/drawing/2014/main" id="{4CBD98E7-3BEA-4525-BA6D-69B2CEFC6D4F}"/>
              </a:ext>
            </a:extLst>
          </p:cNvPr>
          <p:cNvSpPr txBox="1"/>
          <p:nvPr/>
        </p:nvSpPr>
        <p:spPr>
          <a:xfrm>
            <a:off x="3291713" y="5501372"/>
            <a:ext cx="1017105" cy="24369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err="1">
                <a:latin typeface="Open Sans" panose="020B0606030504020204" pitchFamily="34" charset="0"/>
                <a:ea typeface="Open Sans" panose="020B0606030504020204" pitchFamily="34" charset="0"/>
                <a:cs typeface="Open Sans" panose="020B0606030504020204" pitchFamily="34" charset="0"/>
              </a:rPr>
              <a:t>Tezos</a:t>
            </a:r>
            <a:r>
              <a:rPr lang="en-US" sz="1000" dirty="0">
                <a:latin typeface="Open Sans" panose="020B0606030504020204" pitchFamily="34" charset="0"/>
                <a:ea typeface="Open Sans" panose="020B0606030504020204" pitchFamily="34" charset="0"/>
                <a:cs typeface="Open Sans" panose="020B0606030504020204" pitchFamily="34" charset="0"/>
              </a:rPr>
              <a:t> Main Chain</a:t>
            </a:r>
          </a:p>
        </p:txBody>
      </p:sp>
      <p:sp>
        <p:nvSpPr>
          <p:cNvPr id="171" name="Textfeld 170">
            <a:extLst>
              <a:ext uri="{FF2B5EF4-FFF2-40B4-BE49-F238E27FC236}">
                <a16:creationId xmlns:a16="http://schemas.microsoft.com/office/drawing/2014/main" id="{B8D33322-AA6D-4FB9-810E-9C0B102E3A15}"/>
              </a:ext>
            </a:extLst>
          </p:cNvPr>
          <p:cNvSpPr txBox="1"/>
          <p:nvPr/>
        </p:nvSpPr>
        <p:spPr>
          <a:xfrm>
            <a:off x="4901313" y="4158063"/>
            <a:ext cx="1017105" cy="24369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Rollup Chains</a:t>
            </a:r>
          </a:p>
        </p:txBody>
      </p:sp>
      <p:grpSp>
        <p:nvGrpSpPr>
          <p:cNvPr id="207" name="Group 59">
            <a:extLst>
              <a:ext uri="{FF2B5EF4-FFF2-40B4-BE49-F238E27FC236}">
                <a16:creationId xmlns:a16="http://schemas.microsoft.com/office/drawing/2014/main" id="{1E189B8A-83DA-4D15-BD32-92A565E6FCFE}"/>
              </a:ext>
            </a:extLst>
          </p:cNvPr>
          <p:cNvGrpSpPr>
            <a:grpSpLocks noChangeAspect="1"/>
          </p:cNvGrpSpPr>
          <p:nvPr/>
        </p:nvGrpSpPr>
        <p:grpSpPr bwMode="auto">
          <a:xfrm>
            <a:off x="7732588" y="3539545"/>
            <a:ext cx="913575" cy="730180"/>
            <a:chOff x="803" y="803"/>
            <a:chExt cx="538" cy="430"/>
          </a:xfrm>
          <a:solidFill>
            <a:srgbClr val="798BB3"/>
          </a:solidFill>
        </p:grpSpPr>
        <p:sp>
          <p:nvSpPr>
            <p:cNvPr id="209" name="Freeform 60">
              <a:extLst>
                <a:ext uri="{FF2B5EF4-FFF2-40B4-BE49-F238E27FC236}">
                  <a16:creationId xmlns:a16="http://schemas.microsoft.com/office/drawing/2014/main" id="{0078C103-40B0-4795-91E4-671417C6A59C}"/>
                </a:ext>
              </a:extLst>
            </p:cNvPr>
            <p:cNvSpPr>
              <a:spLocks noEditPoints="1"/>
            </p:cNvSpPr>
            <p:nvPr/>
          </p:nvSpPr>
          <p:spPr bwMode="auto">
            <a:xfrm>
              <a:off x="1121" y="803"/>
              <a:ext cx="220" cy="213"/>
            </a:xfrm>
            <a:custGeom>
              <a:avLst/>
              <a:gdLst>
                <a:gd name="T0" fmla="*/ 252 w 920"/>
                <a:gd name="T1" fmla="*/ 791 h 884"/>
                <a:gd name="T2" fmla="*/ 757 w 920"/>
                <a:gd name="T3" fmla="*/ 722 h 884"/>
                <a:gd name="T4" fmla="*/ 757 w 920"/>
                <a:gd name="T5" fmla="*/ 126 h 884"/>
                <a:gd name="T6" fmla="*/ 757 w 920"/>
                <a:gd name="T7" fmla="*/ 126 h 884"/>
                <a:gd name="T8" fmla="*/ 460 w 920"/>
                <a:gd name="T9" fmla="*/ 0 h 884"/>
                <a:gd name="T10" fmla="*/ 164 w 920"/>
                <a:gd name="T11" fmla="*/ 126 h 884"/>
                <a:gd name="T12" fmla="*/ 146 w 920"/>
                <a:gd name="T13" fmla="*/ 703 h 884"/>
                <a:gd name="T14" fmla="*/ 161 w 920"/>
                <a:gd name="T15" fmla="*/ 720 h 884"/>
                <a:gd name="T16" fmla="*/ 155 w 920"/>
                <a:gd name="T17" fmla="*/ 742 h 884"/>
                <a:gd name="T18" fmla="*/ 88 w 920"/>
                <a:gd name="T19" fmla="*/ 838 h 884"/>
                <a:gd name="T20" fmla="*/ 211 w 920"/>
                <a:gd name="T21" fmla="*/ 789 h 884"/>
                <a:gd name="T22" fmla="*/ 233 w 920"/>
                <a:gd name="T23" fmla="*/ 772 h 884"/>
                <a:gd name="T24" fmla="*/ 252 w 920"/>
                <a:gd name="T25" fmla="*/ 791 h 884"/>
                <a:gd name="T26" fmla="*/ 412 w 920"/>
                <a:gd name="T27" fmla="*/ 146 h 884"/>
                <a:gd name="T28" fmla="*/ 451 w 920"/>
                <a:gd name="T29" fmla="*/ 129 h 884"/>
                <a:gd name="T30" fmla="*/ 490 w 920"/>
                <a:gd name="T31" fmla="*/ 146 h 884"/>
                <a:gd name="T32" fmla="*/ 505 w 920"/>
                <a:gd name="T33" fmla="*/ 185 h 884"/>
                <a:gd name="T34" fmla="*/ 490 w 920"/>
                <a:gd name="T35" fmla="*/ 223 h 884"/>
                <a:gd name="T36" fmla="*/ 451 w 920"/>
                <a:gd name="T37" fmla="*/ 240 h 884"/>
                <a:gd name="T38" fmla="*/ 412 w 920"/>
                <a:gd name="T39" fmla="*/ 223 h 884"/>
                <a:gd name="T40" fmla="*/ 397 w 920"/>
                <a:gd name="T41" fmla="*/ 185 h 884"/>
                <a:gd name="T42" fmla="*/ 412 w 920"/>
                <a:gd name="T43" fmla="*/ 146 h 884"/>
                <a:gd name="T44" fmla="*/ 362 w 920"/>
                <a:gd name="T45" fmla="*/ 608 h 884"/>
                <a:gd name="T46" fmla="*/ 395 w 920"/>
                <a:gd name="T47" fmla="*/ 595 h 884"/>
                <a:gd name="T48" fmla="*/ 401 w 920"/>
                <a:gd name="T49" fmla="*/ 552 h 884"/>
                <a:gd name="T50" fmla="*/ 401 w 920"/>
                <a:gd name="T51" fmla="*/ 359 h 884"/>
                <a:gd name="T52" fmla="*/ 393 w 920"/>
                <a:gd name="T53" fmla="*/ 314 h 884"/>
                <a:gd name="T54" fmla="*/ 362 w 920"/>
                <a:gd name="T55" fmla="*/ 303 h 884"/>
                <a:gd name="T56" fmla="*/ 362 w 920"/>
                <a:gd name="T57" fmla="*/ 290 h 884"/>
                <a:gd name="T58" fmla="*/ 500 w 920"/>
                <a:gd name="T59" fmla="*/ 290 h 884"/>
                <a:gd name="T60" fmla="*/ 500 w 920"/>
                <a:gd name="T61" fmla="*/ 552 h 884"/>
                <a:gd name="T62" fmla="*/ 509 w 920"/>
                <a:gd name="T63" fmla="*/ 597 h 884"/>
                <a:gd name="T64" fmla="*/ 541 w 920"/>
                <a:gd name="T65" fmla="*/ 608 h 884"/>
                <a:gd name="T66" fmla="*/ 541 w 920"/>
                <a:gd name="T67" fmla="*/ 619 h 884"/>
                <a:gd name="T68" fmla="*/ 362 w 920"/>
                <a:gd name="T69" fmla="*/ 619 h 884"/>
                <a:gd name="T70" fmla="*/ 362 w 920"/>
                <a:gd name="T71" fmla="*/ 608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0" h="884">
                  <a:moveTo>
                    <a:pt x="252" y="791"/>
                  </a:moveTo>
                  <a:cubicBezTo>
                    <a:pt x="416" y="884"/>
                    <a:pt x="622" y="858"/>
                    <a:pt x="757" y="722"/>
                  </a:cubicBezTo>
                  <a:cubicBezTo>
                    <a:pt x="920" y="557"/>
                    <a:pt x="920" y="290"/>
                    <a:pt x="757" y="126"/>
                  </a:cubicBezTo>
                  <a:cubicBezTo>
                    <a:pt x="757" y="126"/>
                    <a:pt x="757" y="126"/>
                    <a:pt x="757" y="126"/>
                  </a:cubicBezTo>
                  <a:cubicBezTo>
                    <a:pt x="677" y="45"/>
                    <a:pt x="572" y="0"/>
                    <a:pt x="460" y="0"/>
                  </a:cubicBezTo>
                  <a:cubicBezTo>
                    <a:pt x="349" y="0"/>
                    <a:pt x="243" y="45"/>
                    <a:pt x="164" y="126"/>
                  </a:cubicBezTo>
                  <a:cubicBezTo>
                    <a:pt x="8" y="283"/>
                    <a:pt x="0" y="537"/>
                    <a:pt x="146" y="703"/>
                  </a:cubicBezTo>
                  <a:cubicBezTo>
                    <a:pt x="161" y="720"/>
                    <a:pt x="161" y="720"/>
                    <a:pt x="161" y="720"/>
                  </a:cubicBezTo>
                  <a:cubicBezTo>
                    <a:pt x="155" y="742"/>
                    <a:pt x="155" y="742"/>
                    <a:pt x="155" y="742"/>
                  </a:cubicBezTo>
                  <a:cubicBezTo>
                    <a:pt x="142" y="772"/>
                    <a:pt x="122" y="808"/>
                    <a:pt x="88" y="838"/>
                  </a:cubicBezTo>
                  <a:cubicBezTo>
                    <a:pt x="122" y="834"/>
                    <a:pt x="166" y="823"/>
                    <a:pt x="211" y="789"/>
                  </a:cubicBezTo>
                  <a:cubicBezTo>
                    <a:pt x="233" y="772"/>
                    <a:pt x="233" y="772"/>
                    <a:pt x="233" y="772"/>
                  </a:cubicBezTo>
                  <a:lnTo>
                    <a:pt x="252" y="791"/>
                  </a:lnTo>
                  <a:close/>
                  <a:moveTo>
                    <a:pt x="412" y="146"/>
                  </a:moveTo>
                  <a:cubicBezTo>
                    <a:pt x="423" y="135"/>
                    <a:pt x="436" y="129"/>
                    <a:pt x="451" y="129"/>
                  </a:cubicBezTo>
                  <a:cubicBezTo>
                    <a:pt x="466" y="129"/>
                    <a:pt x="479" y="135"/>
                    <a:pt x="490" y="146"/>
                  </a:cubicBezTo>
                  <a:cubicBezTo>
                    <a:pt x="500" y="157"/>
                    <a:pt x="505" y="171"/>
                    <a:pt x="505" y="185"/>
                  </a:cubicBezTo>
                  <a:cubicBezTo>
                    <a:pt x="505" y="200"/>
                    <a:pt x="500" y="214"/>
                    <a:pt x="490" y="223"/>
                  </a:cubicBezTo>
                  <a:cubicBezTo>
                    <a:pt x="479" y="234"/>
                    <a:pt x="466" y="240"/>
                    <a:pt x="451" y="240"/>
                  </a:cubicBezTo>
                  <a:cubicBezTo>
                    <a:pt x="436" y="240"/>
                    <a:pt x="423" y="234"/>
                    <a:pt x="412" y="223"/>
                  </a:cubicBezTo>
                  <a:cubicBezTo>
                    <a:pt x="403" y="214"/>
                    <a:pt x="397" y="200"/>
                    <a:pt x="397" y="185"/>
                  </a:cubicBezTo>
                  <a:cubicBezTo>
                    <a:pt x="397" y="171"/>
                    <a:pt x="403" y="157"/>
                    <a:pt x="412" y="146"/>
                  </a:cubicBezTo>
                  <a:close/>
                  <a:moveTo>
                    <a:pt x="362" y="608"/>
                  </a:moveTo>
                  <a:cubicBezTo>
                    <a:pt x="377" y="606"/>
                    <a:pt x="388" y="602"/>
                    <a:pt x="395" y="595"/>
                  </a:cubicBezTo>
                  <a:cubicBezTo>
                    <a:pt x="399" y="589"/>
                    <a:pt x="401" y="574"/>
                    <a:pt x="401" y="552"/>
                  </a:cubicBezTo>
                  <a:cubicBezTo>
                    <a:pt x="401" y="359"/>
                    <a:pt x="401" y="359"/>
                    <a:pt x="401" y="359"/>
                  </a:cubicBezTo>
                  <a:cubicBezTo>
                    <a:pt x="401" y="335"/>
                    <a:pt x="399" y="320"/>
                    <a:pt x="393" y="314"/>
                  </a:cubicBezTo>
                  <a:cubicBezTo>
                    <a:pt x="388" y="307"/>
                    <a:pt x="379" y="303"/>
                    <a:pt x="362" y="303"/>
                  </a:cubicBezTo>
                  <a:cubicBezTo>
                    <a:pt x="362" y="290"/>
                    <a:pt x="362" y="290"/>
                    <a:pt x="362" y="290"/>
                  </a:cubicBezTo>
                  <a:cubicBezTo>
                    <a:pt x="500" y="290"/>
                    <a:pt x="500" y="290"/>
                    <a:pt x="500" y="290"/>
                  </a:cubicBezTo>
                  <a:cubicBezTo>
                    <a:pt x="500" y="552"/>
                    <a:pt x="500" y="552"/>
                    <a:pt x="500" y="552"/>
                  </a:cubicBezTo>
                  <a:cubicBezTo>
                    <a:pt x="500" y="574"/>
                    <a:pt x="503" y="589"/>
                    <a:pt x="509" y="597"/>
                  </a:cubicBezTo>
                  <a:cubicBezTo>
                    <a:pt x="514" y="602"/>
                    <a:pt x="524" y="606"/>
                    <a:pt x="541" y="608"/>
                  </a:cubicBezTo>
                  <a:cubicBezTo>
                    <a:pt x="541" y="619"/>
                    <a:pt x="541" y="619"/>
                    <a:pt x="541" y="619"/>
                  </a:cubicBezTo>
                  <a:cubicBezTo>
                    <a:pt x="362" y="619"/>
                    <a:pt x="362" y="619"/>
                    <a:pt x="362" y="619"/>
                  </a:cubicBezTo>
                  <a:lnTo>
                    <a:pt x="362" y="608"/>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10" name="Freeform 61">
              <a:extLst>
                <a:ext uri="{FF2B5EF4-FFF2-40B4-BE49-F238E27FC236}">
                  <a16:creationId xmlns:a16="http://schemas.microsoft.com/office/drawing/2014/main" id="{1AB16153-7F23-41C4-8741-12574BA6AFA5}"/>
                </a:ext>
              </a:extLst>
            </p:cNvPr>
            <p:cNvSpPr>
              <a:spLocks/>
            </p:cNvSpPr>
            <p:nvPr/>
          </p:nvSpPr>
          <p:spPr bwMode="auto">
            <a:xfrm>
              <a:off x="803" y="1025"/>
              <a:ext cx="346" cy="208"/>
            </a:xfrm>
            <a:custGeom>
              <a:avLst/>
              <a:gdLst>
                <a:gd name="T0" fmla="*/ 343 w 1440"/>
                <a:gd name="T1" fmla="*/ 0 h 864"/>
                <a:gd name="T2" fmla="*/ 339 w 1440"/>
                <a:gd name="T3" fmla="*/ 0 h 864"/>
                <a:gd name="T4" fmla="*/ 0 w 1440"/>
                <a:gd name="T5" fmla="*/ 459 h 864"/>
                <a:gd name="T6" fmla="*/ 0 w 1440"/>
                <a:gd name="T7" fmla="*/ 864 h 864"/>
                <a:gd name="T8" fmla="*/ 1440 w 1440"/>
                <a:gd name="T9" fmla="*/ 864 h 864"/>
                <a:gd name="T10" fmla="*/ 1440 w 1440"/>
                <a:gd name="T11" fmla="*/ 459 h 864"/>
                <a:gd name="T12" fmla="*/ 1091 w 1440"/>
                <a:gd name="T13" fmla="*/ 0 h 864"/>
                <a:gd name="T14" fmla="*/ 1089 w 1440"/>
                <a:gd name="T15" fmla="*/ 0 h 864"/>
                <a:gd name="T16" fmla="*/ 715 w 1440"/>
                <a:gd name="T17" fmla="*/ 125 h 864"/>
                <a:gd name="T18" fmla="*/ 343 w 1440"/>
                <a:gd name="T1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0" h="864">
                  <a:moveTo>
                    <a:pt x="343" y="0"/>
                  </a:moveTo>
                  <a:cubicBezTo>
                    <a:pt x="339" y="0"/>
                    <a:pt x="339" y="0"/>
                    <a:pt x="339" y="0"/>
                  </a:cubicBezTo>
                  <a:cubicBezTo>
                    <a:pt x="149" y="19"/>
                    <a:pt x="0" y="261"/>
                    <a:pt x="0" y="459"/>
                  </a:cubicBezTo>
                  <a:cubicBezTo>
                    <a:pt x="0" y="864"/>
                    <a:pt x="0" y="864"/>
                    <a:pt x="0" y="864"/>
                  </a:cubicBezTo>
                  <a:cubicBezTo>
                    <a:pt x="1440" y="864"/>
                    <a:pt x="1440" y="864"/>
                    <a:pt x="1440" y="864"/>
                  </a:cubicBezTo>
                  <a:cubicBezTo>
                    <a:pt x="1440" y="459"/>
                    <a:pt x="1440" y="459"/>
                    <a:pt x="1440" y="459"/>
                  </a:cubicBezTo>
                  <a:cubicBezTo>
                    <a:pt x="1440" y="263"/>
                    <a:pt x="1284" y="14"/>
                    <a:pt x="1091" y="0"/>
                  </a:cubicBezTo>
                  <a:cubicBezTo>
                    <a:pt x="1089" y="0"/>
                    <a:pt x="1089" y="0"/>
                    <a:pt x="1089" y="0"/>
                  </a:cubicBezTo>
                  <a:cubicBezTo>
                    <a:pt x="979" y="82"/>
                    <a:pt x="851" y="125"/>
                    <a:pt x="715" y="125"/>
                  </a:cubicBezTo>
                  <a:cubicBezTo>
                    <a:pt x="579" y="125"/>
                    <a:pt x="451" y="82"/>
                    <a:pt x="343"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11" name="Oval 62">
              <a:extLst>
                <a:ext uri="{FF2B5EF4-FFF2-40B4-BE49-F238E27FC236}">
                  <a16:creationId xmlns:a16="http://schemas.microsoft.com/office/drawing/2014/main" id="{BADF925C-EA1F-4089-B26C-29227A909A47}"/>
                </a:ext>
              </a:extLst>
            </p:cNvPr>
            <p:cNvSpPr>
              <a:spLocks noChangeArrowheads="1"/>
            </p:cNvSpPr>
            <p:nvPr/>
          </p:nvSpPr>
          <p:spPr bwMode="auto">
            <a:xfrm>
              <a:off x="867" y="804"/>
              <a:ext cx="215" cy="216"/>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88" name="Textfeld 187">
            <a:extLst>
              <a:ext uri="{FF2B5EF4-FFF2-40B4-BE49-F238E27FC236}">
                <a16:creationId xmlns:a16="http://schemas.microsoft.com/office/drawing/2014/main" id="{E3501803-D00E-4409-B270-F9EC132D7FB4}"/>
              </a:ext>
            </a:extLst>
          </p:cNvPr>
          <p:cNvSpPr txBox="1"/>
          <p:nvPr/>
        </p:nvSpPr>
        <p:spPr>
          <a:xfrm>
            <a:off x="7760164" y="4365253"/>
            <a:ext cx="521935" cy="24369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Prover</a:t>
            </a:r>
          </a:p>
        </p:txBody>
      </p:sp>
      <p:sp>
        <p:nvSpPr>
          <p:cNvPr id="189" name="Textfeld 188">
            <a:extLst>
              <a:ext uri="{FF2B5EF4-FFF2-40B4-BE49-F238E27FC236}">
                <a16:creationId xmlns:a16="http://schemas.microsoft.com/office/drawing/2014/main" id="{60CD4B22-501D-486B-B026-FA66987A3941}"/>
              </a:ext>
            </a:extLst>
          </p:cNvPr>
          <p:cNvSpPr txBox="1"/>
          <p:nvPr/>
        </p:nvSpPr>
        <p:spPr>
          <a:xfrm>
            <a:off x="10199468" y="4365253"/>
            <a:ext cx="1017105" cy="24369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Verifier</a:t>
            </a:r>
          </a:p>
        </p:txBody>
      </p:sp>
      <p:sp>
        <p:nvSpPr>
          <p:cNvPr id="197" name="Freeform 50">
            <a:extLst>
              <a:ext uri="{FF2B5EF4-FFF2-40B4-BE49-F238E27FC236}">
                <a16:creationId xmlns:a16="http://schemas.microsoft.com/office/drawing/2014/main" id="{7F231A0C-1347-48CA-9813-0A10D81D01EE}"/>
              </a:ext>
            </a:extLst>
          </p:cNvPr>
          <p:cNvSpPr>
            <a:spLocks noEditPoints="1"/>
          </p:cNvSpPr>
          <p:nvPr/>
        </p:nvSpPr>
        <p:spPr bwMode="auto">
          <a:xfrm>
            <a:off x="9899718" y="3618981"/>
            <a:ext cx="423300" cy="423300"/>
          </a:xfrm>
          <a:custGeom>
            <a:avLst/>
            <a:gdLst>
              <a:gd name="T0" fmla="*/ 2378 w 3624"/>
              <a:gd name="T1" fmla="*/ 513 h 3624"/>
              <a:gd name="T2" fmla="*/ 516 w 3624"/>
              <a:gd name="T3" fmla="*/ 513 h 3624"/>
              <a:gd name="T4" fmla="*/ 516 w 3624"/>
              <a:gd name="T5" fmla="*/ 2377 h 3624"/>
              <a:gd name="T6" fmla="*/ 2232 w 3624"/>
              <a:gd name="T7" fmla="*/ 2501 h 3624"/>
              <a:gd name="T8" fmla="*/ 2306 w 3624"/>
              <a:gd name="T9" fmla="*/ 2578 h 3624"/>
              <a:gd name="T10" fmla="*/ 2259 w 3624"/>
              <a:gd name="T11" fmla="*/ 2625 h 3624"/>
              <a:gd name="T12" fmla="*/ 3154 w 3624"/>
              <a:gd name="T13" fmla="*/ 3524 h 3624"/>
              <a:gd name="T14" fmla="*/ 3524 w 3624"/>
              <a:gd name="T15" fmla="*/ 3524 h 3624"/>
              <a:gd name="T16" fmla="*/ 3524 w 3624"/>
              <a:gd name="T17" fmla="*/ 3157 h 3624"/>
              <a:gd name="T18" fmla="*/ 2626 w 3624"/>
              <a:gd name="T19" fmla="*/ 2258 h 3624"/>
              <a:gd name="T20" fmla="*/ 2576 w 3624"/>
              <a:gd name="T21" fmla="*/ 2305 h 3624"/>
              <a:gd name="T22" fmla="*/ 2502 w 3624"/>
              <a:gd name="T23" fmla="*/ 2231 h 3624"/>
              <a:gd name="T24" fmla="*/ 2378 w 3624"/>
              <a:gd name="T25" fmla="*/ 513 h 3624"/>
              <a:gd name="T26" fmla="*/ 2156 w 3624"/>
              <a:gd name="T27" fmla="*/ 2155 h 3624"/>
              <a:gd name="T28" fmla="*/ 737 w 3624"/>
              <a:gd name="T29" fmla="*/ 2155 h 3624"/>
              <a:gd name="T30" fmla="*/ 737 w 3624"/>
              <a:gd name="T31" fmla="*/ 735 h 3624"/>
              <a:gd name="T32" fmla="*/ 2156 w 3624"/>
              <a:gd name="T33" fmla="*/ 735 h 3624"/>
              <a:gd name="T34" fmla="*/ 2156 w 3624"/>
              <a:gd name="T35" fmla="*/ 2155 h 3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24" h="3624">
                <a:moveTo>
                  <a:pt x="2378" y="513"/>
                </a:moveTo>
                <a:cubicBezTo>
                  <a:pt x="1863" y="0"/>
                  <a:pt x="1031" y="0"/>
                  <a:pt x="516" y="513"/>
                </a:cubicBezTo>
                <a:cubicBezTo>
                  <a:pt x="0" y="1029"/>
                  <a:pt x="0" y="1861"/>
                  <a:pt x="516" y="2377"/>
                </a:cubicBezTo>
                <a:cubicBezTo>
                  <a:pt x="983" y="2845"/>
                  <a:pt x="1717" y="2887"/>
                  <a:pt x="2232" y="2501"/>
                </a:cubicBezTo>
                <a:cubicBezTo>
                  <a:pt x="2306" y="2578"/>
                  <a:pt x="2306" y="2578"/>
                  <a:pt x="2306" y="2578"/>
                </a:cubicBezTo>
                <a:cubicBezTo>
                  <a:pt x="2259" y="2625"/>
                  <a:pt x="2259" y="2625"/>
                  <a:pt x="2259" y="2625"/>
                </a:cubicBezTo>
                <a:cubicBezTo>
                  <a:pt x="3154" y="3524"/>
                  <a:pt x="3154" y="3524"/>
                  <a:pt x="3154" y="3524"/>
                </a:cubicBezTo>
                <a:cubicBezTo>
                  <a:pt x="3257" y="3624"/>
                  <a:pt x="3421" y="3624"/>
                  <a:pt x="3524" y="3524"/>
                </a:cubicBezTo>
                <a:cubicBezTo>
                  <a:pt x="3624" y="3421"/>
                  <a:pt x="3624" y="3257"/>
                  <a:pt x="3524" y="3157"/>
                </a:cubicBezTo>
                <a:cubicBezTo>
                  <a:pt x="2626" y="2258"/>
                  <a:pt x="2626" y="2258"/>
                  <a:pt x="2626" y="2258"/>
                </a:cubicBezTo>
                <a:cubicBezTo>
                  <a:pt x="2576" y="2305"/>
                  <a:pt x="2576" y="2305"/>
                  <a:pt x="2576" y="2305"/>
                </a:cubicBezTo>
                <a:cubicBezTo>
                  <a:pt x="2502" y="2231"/>
                  <a:pt x="2502" y="2231"/>
                  <a:pt x="2502" y="2231"/>
                </a:cubicBezTo>
                <a:cubicBezTo>
                  <a:pt x="2888" y="1716"/>
                  <a:pt x="2845" y="981"/>
                  <a:pt x="2378" y="513"/>
                </a:cubicBezTo>
                <a:moveTo>
                  <a:pt x="2156" y="2155"/>
                </a:moveTo>
                <a:cubicBezTo>
                  <a:pt x="1762" y="2546"/>
                  <a:pt x="1128" y="2546"/>
                  <a:pt x="737" y="2155"/>
                </a:cubicBezTo>
                <a:cubicBezTo>
                  <a:pt x="346" y="1764"/>
                  <a:pt x="346" y="1127"/>
                  <a:pt x="737" y="735"/>
                </a:cubicBezTo>
                <a:cubicBezTo>
                  <a:pt x="1128" y="344"/>
                  <a:pt x="1762" y="344"/>
                  <a:pt x="2156" y="735"/>
                </a:cubicBezTo>
                <a:cubicBezTo>
                  <a:pt x="2547" y="1127"/>
                  <a:pt x="2547" y="1764"/>
                  <a:pt x="2156" y="2155"/>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00" name="Group 53">
            <a:extLst>
              <a:ext uri="{FF2B5EF4-FFF2-40B4-BE49-F238E27FC236}">
                <a16:creationId xmlns:a16="http://schemas.microsoft.com/office/drawing/2014/main" id="{0E4F06B3-AB56-4F38-A4E6-D3048AE61BAE}"/>
              </a:ext>
            </a:extLst>
          </p:cNvPr>
          <p:cNvGrpSpPr>
            <a:grpSpLocks noChangeAspect="1"/>
          </p:cNvGrpSpPr>
          <p:nvPr/>
        </p:nvGrpSpPr>
        <p:grpSpPr bwMode="auto">
          <a:xfrm>
            <a:off x="10413539" y="3549000"/>
            <a:ext cx="726440" cy="841336"/>
            <a:chOff x="804" y="803"/>
            <a:chExt cx="392" cy="454"/>
          </a:xfrm>
          <a:solidFill>
            <a:srgbClr val="798BB3"/>
          </a:solidFill>
        </p:grpSpPr>
        <p:sp>
          <p:nvSpPr>
            <p:cNvPr id="202" name="Oval 54">
              <a:extLst>
                <a:ext uri="{FF2B5EF4-FFF2-40B4-BE49-F238E27FC236}">
                  <a16:creationId xmlns:a16="http://schemas.microsoft.com/office/drawing/2014/main" id="{4E68384A-0C9C-4DAE-AE66-6576323CC756}"/>
                </a:ext>
              </a:extLst>
            </p:cNvPr>
            <p:cNvSpPr>
              <a:spLocks noChangeArrowheads="1"/>
            </p:cNvSpPr>
            <p:nvPr/>
          </p:nvSpPr>
          <p:spPr bwMode="auto">
            <a:xfrm>
              <a:off x="860" y="803"/>
              <a:ext cx="191" cy="191"/>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3" name="Freeform 55">
              <a:extLst>
                <a:ext uri="{FF2B5EF4-FFF2-40B4-BE49-F238E27FC236}">
                  <a16:creationId xmlns:a16="http://schemas.microsoft.com/office/drawing/2014/main" id="{FAA91835-1CBD-4E0E-B103-DB7301FDA03A}"/>
                </a:ext>
              </a:extLst>
            </p:cNvPr>
            <p:cNvSpPr>
              <a:spLocks/>
            </p:cNvSpPr>
            <p:nvPr/>
          </p:nvSpPr>
          <p:spPr bwMode="auto">
            <a:xfrm>
              <a:off x="804" y="996"/>
              <a:ext cx="302" cy="185"/>
            </a:xfrm>
            <a:custGeom>
              <a:avLst/>
              <a:gdLst>
                <a:gd name="T0" fmla="*/ 1652 w 2520"/>
                <a:gd name="T1" fmla="*/ 1392 h 1536"/>
                <a:gd name="T2" fmla="*/ 2520 w 2520"/>
                <a:gd name="T3" fmla="*/ 522 h 1536"/>
                <a:gd name="T4" fmla="*/ 1941 w 2520"/>
                <a:gd name="T5" fmla="*/ 0 h 1536"/>
                <a:gd name="T6" fmla="*/ 1941 w 2520"/>
                <a:gd name="T7" fmla="*/ 0 h 1536"/>
                <a:gd name="T8" fmla="*/ 1275 w 2520"/>
                <a:gd name="T9" fmla="*/ 232 h 1536"/>
                <a:gd name="T10" fmla="*/ 609 w 2520"/>
                <a:gd name="T11" fmla="*/ 0 h 1536"/>
                <a:gd name="T12" fmla="*/ 609 w 2520"/>
                <a:gd name="T13" fmla="*/ 0 h 1536"/>
                <a:gd name="T14" fmla="*/ 0 w 2520"/>
                <a:gd name="T15" fmla="*/ 812 h 1536"/>
                <a:gd name="T16" fmla="*/ 0 w 2520"/>
                <a:gd name="T17" fmla="*/ 1536 h 1536"/>
                <a:gd name="T18" fmla="*/ 1652 w 2520"/>
                <a:gd name="T19" fmla="*/ 1536 h 1536"/>
                <a:gd name="T20" fmla="*/ 1652 w 2520"/>
                <a:gd name="T21" fmla="*/ 139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0" h="1536">
                  <a:moveTo>
                    <a:pt x="1652" y="1392"/>
                  </a:moveTo>
                  <a:cubicBezTo>
                    <a:pt x="1652" y="928"/>
                    <a:pt x="2028" y="522"/>
                    <a:pt x="2520" y="522"/>
                  </a:cubicBezTo>
                  <a:cubicBezTo>
                    <a:pt x="2405" y="261"/>
                    <a:pt x="2202" y="29"/>
                    <a:pt x="1941" y="0"/>
                  </a:cubicBezTo>
                  <a:cubicBezTo>
                    <a:pt x="1941" y="0"/>
                    <a:pt x="1941" y="0"/>
                    <a:pt x="1941" y="0"/>
                  </a:cubicBezTo>
                  <a:cubicBezTo>
                    <a:pt x="1738" y="145"/>
                    <a:pt x="1507" y="232"/>
                    <a:pt x="1275" y="232"/>
                  </a:cubicBezTo>
                  <a:cubicBezTo>
                    <a:pt x="1043" y="232"/>
                    <a:pt x="812" y="145"/>
                    <a:pt x="609" y="0"/>
                  </a:cubicBezTo>
                  <a:cubicBezTo>
                    <a:pt x="609" y="0"/>
                    <a:pt x="609" y="0"/>
                    <a:pt x="609" y="0"/>
                  </a:cubicBezTo>
                  <a:cubicBezTo>
                    <a:pt x="261" y="29"/>
                    <a:pt x="0" y="464"/>
                    <a:pt x="0" y="812"/>
                  </a:cubicBezTo>
                  <a:cubicBezTo>
                    <a:pt x="0" y="1536"/>
                    <a:pt x="0" y="1536"/>
                    <a:pt x="0" y="1536"/>
                  </a:cubicBezTo>
                  <a:cubicBezTo>
                    <a:pt x="1652" y="1536"/>
                    <a:pt x="1652" y="1536"/>
                    <a:pt x="1652" y="1536"/>
                  </a:cubicBezTo>
                  <a:cubicBezTo>
                    <a:pt x="1652" y="1507"/>
                    <a:pt x="1652" y="1450"/>
                    <a:pt x="1652" y="139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4" name="Freeform 56">
              <a:extLst>
                <a:ext uri="{FF2B5EF4-FFF2-40B4-BE49-F238E27FC236}">
                  <a16:creationId xmlns:a16="http://schemas.microsoft.com/office/drawing/2014/main" id="{B9F42FDD-4512-4DF6-8C79-7EDF32C0401D}"/>
                </a:ext>
              </a:extLst>
            </p:cNvPr>
            <p:cNvSpPr>
              <a:spLocks noEditPoints="1"/>
            </p:cNvSpPr>
            <p:nvPr/>
          </p:nvSpPr>
          <p:spPr bwMode="auto">
            <a:xfrm>
              <a:off x="1015" y="1080"/>
              <a:ext cx="181" cy="177"/>
            </a:xfrm>
            <a:custGeom>
              <a:avLst/>
              <a:gdLst>
                <a:gd name="T0" fmla="*/ 752 w 1504"/>
                <a:gd name="T1" fmla="*/ 0 h 1472"/>
                <a:gd name="T2" fmla="*/ 0 w 1504"/>
                <a:gd name="T3" fmla="*/ 722 h 1472"/>
                <a:gd name="T4" fmla="*/ 752 w 1504"/>
                <a:gd name="T5" fmla="*/ 1472 h 1472"/>
                <a:gd name="T6" fmla="*/ 1504 w 1504"/>
                <a:gd name="T7" fmla="*/ 722 h 1472"/>
                <a:gd name="T8" fmla="*/ 752 w 1504"/>
                <a:gd name="T9" fmla="*/ 0 h 1472"/>
                <a:gd name="T10" fmla="*/ 752 w 1504"/>
                <a:gd name="T11" fmla="*/ 982 h 1472"/>
                <a:gd name="T12" fmla="*/ 608 w 1504"/>
                <a:gd name="T13" fmla="*/ 1155 h 1472"/>
                <a:gd name="T14" fmla="*/ 434 w 1504"/>
                <a:gd name="T15" fmla="*/ 982 h 1472"/>
                <a:gd name="T16" fmla="*/ 232 w 1504"/>
                <a:gd name="T17" fmla="*/ 780 h 1472"/>
                <a:gd name="T18" fmla="*/ 405 w 1504"/>
                <a:gd name="T19" fmla="*/ 607 h 1472"/>
                <a:gd name="T20" fmla="*/ 608 w 1504"/>
                <a:gd name="T21" fmla="*/ 809 h 1472"/>
                <a:gd name="T22" fmla="*/ 1100 w 1504"/>
                <a:gd name="T23" fmla="*/ 318 h 1472"/>
                <a:gd name="T24" fmla="*/ 1273 w 1504"/>
                <a:gd name="T25" fmla="*/ 491 h 1472"/>
                <a:gd name="T26" fmla="*/ 752 w 1504"/>
                <a:gd name="T27" fmla="*/ 982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4" h="1472">
                  <a:moveTo>
                    <a:pt x="752" y="0"/>
                  </a:moveTo>
                  <a:cubicBezTo>
                    <a:pt x="348" y="0"/>
                    <a:pt x="0" y="318"/>
                    <a:pt x="0" y="722"/>
                  </a:cubicBezTo>
                  <a:cubicBezTo>
                    <a:pt x="0" y="1155"/>
                    <a:pt x="348" y="1472"/>
                    <a:pt x="752" y="1472"/>
                  </a:cubicBezTo>
                  <a:cubicBezTo>
                    <a:pt x="1157" y="1472"/>
                    <a:pt x="1504" y="1155"/>
                    <a:pt x="1504" y="722"/>
                  </a:cubicBezTo>
                  <a:cubicBezTo>
                    <a:pt x="1504" y="318"/>
                    <a:pt x="1157" y="0"/>
                    <a:pt x="752" y="0"/>
                  </a:cubicBezTo>
                  <a:close/>
                  <a:moveTo>
                    <a:pt x="752" y="982"/>
                  </a:moveTo>
                  <a:cubicBezTo>
                    <a:pt x="608" y="1155"/>
                    <a:pt x="608" y="1155"/>
                    <a:pt x="608" y="1155"/>
                  </a:cubicBezTo>
                  <a:cubicBezTo>
                    <a:pt x="434" y="982"/>
                    <a:pt x="434" y="982"/>
                    <a:pt x="434" y="982"/>
                  </a:cubicBezTo>
                  <a:cubicBezTo>
                    <a:pt x="232" y="780"/>
                    <a:pt x="232" y="780"/>
                    <a:pt x="232" y="780"/>
                  </a:cubicBezTo>
                  <a:cubicBezTo>
                    <a:pt x="405" y="607"/>
                    <a:pt x="405" y="607"/>
                    <a:pt x="405" y="607"/>
                  </a:cubicBezTo>
                  <a:cubicBezTo>
                    <a:pt x="608" y="809"/>
                    <a:pt x="608" y="809"/>
                    <a:pt x="608" y="809"/>
                  </a:cubicBezTo>
                  <a:cubicBezTo>
                    <a:pt x="1100" y="318"/>
                    <a:pt x="1100" y="318"/>
                    <a:pt x="1100" y="318"/>
                  </a:cubicBezTo>
                  <a:cubicBezTo>
                    <a:pt x="1273" y="491"/>
                    <a:pt x="1273" y="491"/>
                    <a:pt x="1273" y="491"/>
                  </a:cubicBezTo>
                  <a:lnTo>
                    <a:pt x="752" y="982"/>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12" name="Pfeil: nach rechts 211">
            <a:extLst>
              <a:ext uri="{FF2B5EF4-FFF2-40B4-BE49-F238E27FC236}">
                <a16:creationId xmlns:a16="http://schemas.microsoft.com/office/drawing/2014/main" id="{8B382F2D-1EC3-489A-9E50-FF871BED40E3}"/>
              </a:ext>
            </a:extLst>
          </p:cNvPr>
          <p:cNvSpPr/>
          <p:nvPr/>
        </p:nvSpPr>
        <p:spPr bwMode="gray">
          <a:xfrm>
            <a:off x="8913591" y="3796490"/>
            <a:ext cx="978408" cy="484632"/>
          </a:xfrm>
          <a:prstGeom prst="rightArrow">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Proof</a:t>
            </a:r>
          </a:p>
        </p:txBody>
      </p:sp>
      <p:grpSp>
        <p:nvGrpSpPr>
          <p:cNvPr id="215" name="Group 66">
            <a:extLst>
              <a:ext uri="{FF2B5EF4-FFF2-40B4-BE49-F238E27FC236}">
                <a16:creationId xmlns:a16="http://schemas.microsoft.com/office/drawing/2014/main" id="{54C25E22-4B30-41BC-96D1-6A9C63E56B58}"/>
              </a:ext>
            </a:extLst>
          </p:cNvPr>
          <p:cNvGrpSpPr>
            <a:grpSpLocks noChangeAspect="1"/>
          </p:cNvGrpSpPr>
          <p:nvPr/>
        </p:nvGrpSpPr>
        <p:grpSpPr bwMode="auto">
          <a:xfrm>
            <a:off x="6790493" y="3859760"/>
            <a:ext cx="679450" cy="466725"/>
            <a:chOff x="803" y="803"/>
            <a:chExt cx="428" cy="294"/>
          </a:xfrm>
          <a:solidFill>
            <a:srgbClr val="798BB3"/>
          </a:solidFill>
        </p:grpSpPr>
        <p:sp>
          <p:nvSpPr>
            <p:cNvPr id="217" name="Freeform 67">
              <a:extLst>
                <a:ext uri="{FF2B5EF4-FFF2-40B4-BE49-F238E27FC236}">
                  <a16:creationId xmlns:a16="http://schemas.microsoft.com/office/drawing/2014/main" id="{88F4DC8E-BBE6-4C49-85CD-87543C8BCC49}"/>
                </a:ext>
              </a:extLst>
            </p:cNvPr>
            <p:cNvSpPr>
              <a:spLocks/>
            </p:cNvSpPr>
            <p:nvPr/>
          </p:nvSpPr>
          <p:spPr bwMode="auto">
            <a:xfrm>
              <a:off x="803" y="835"/>
              <a:ext cx="112" cy="192"/>
            </a:xfrm>
            <a:custGeom>
              <a:avLst/>
              <a:gdLst>
                <a:gd name="T0" fmla="*/ 0 w 112"/>
                <a:gd name="T1" fmla="*/ 192 h 192"/>
                <a:gd name="T2" fmla="*/ 112 w 112"/>
                <a:gd name="T3" fmla="*/ 96 h 192"/>
                <a:gd name="T4" fmla="*/ 0 w 112"/>
                <a:gd name="T5" fmla="*/ 0 h 192"/>
                <a:gd name="T6" fmla="*/ 0 w 112"/>
                <a:gd name="T7" fmla="*/ 192 h 192"/>
              </a:gdLst>
              <a:ahLst/>
              <a:cxnLst>
                <a:cxn ang="0">
                  <a:pos x="T0" y="T1"/>
                </a:cxn>
                <a:cxn ang="0">
                  <a:pos x="T2" y="T3"/>
                </a:cxn>
                <a:cxn ang="0">
                  <a:pos x="T4" y="T5"/>
                </a:cxn>
                <a:cxn ang="0">
                  <a:pos x="T6" y="T7"/>
                </a:cxn>
              </a:cxnLst>
              <a:rect l="0" t="0" r="r" b="b"/>
              <a:pathLst>
                <a:path w="112" h="192">
                  <a:moveTo>
                    <a:pt x="0" y="192"/>
                  </a:moveTo>
                  <a:lnTo>
                    <a:pt x="112" y="96"/>
                  </a:lnTo>
                  <a:lnTo>
                    <a:pt x="0" y="0"/>
                  </a:lnTo>
                  <a:lnTo>
                    <a:pt x="0" y="192"/>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18" name="Freeform 68">
              <a:extLst>
                <a:ext uri="{FF2B5EF4-FFF2-40B4-BE49-F238E27FC236}">
                  <a16:creationId xmlns:a16="http://schemas.microsoft.com/office/drawing/2014/main" id="{A0DBED13-2B54-4FD7-AF2F-7CA564274D8C}"/>
                </a:ext>
              </a:extLst>
            </p:cNvPr>
            <p:cNvSpPr>
              <a:spLocks/>
            </p:cNvSpPr>
            <p:nvPr/>
          </p:nvSpPr>
          <p:spPr bwMode="auto">
            <a:xfrm>
              <a:off x="803" y="803"/>
              <a:ext cx="377" cy="174"/>
            </a:xfrm>
            <a:custGeom>
              <a:avLst/>
              <a:gdLst>
                <a:gd name="T0" fmla="*/ 2951 w 3136"/>
                <a:gd name="T1" fmla="*/ 0 h 1448"/>
                <a:gd name="T2" fmla="*/ 186 w 3136"/>
                <a:gd name="T3" fmla="*/ 0 h 1448"/>
                <a:gd name="T4" fmla="*/ 0 w 3136"/>
                <a:gd name="T5" fmla="*/ 158 h 1448"/>
                <a:gd name="T6" fmla="*/ 1421 w 3136"/>
                <a:gd name="T7" fmla="*/ 1381 h 1448"/>
                <a:gd name="T8" fmla="*/ 1716 w 3136"/>
                <a:gd name="T9" fmla="*/ 1381 h 1448"/>
                <a:gd name="T10" fmla="*/ 3136 w 3136"/>
                <a:gd name="T11" fmla="*/ 158 h 1448"/>
                <a:gd name="T12" fmla="*/ 2951 w 3136"/>
                <a:gd name="T13" fmla="*/ 0 h 1448"/>
              </a:gdLst>
              <a:ahLst/>
              <a:cxnLst>
                <a:cxn ang="0">
                  <a:pos x="T0" y="T1"/>
                </a:cxn>
                <a:cxn ang="0">
                  <a:pos x="T2" y="T3"/>
                </a:cxn>
                <a:cxn ang="0">
                  <a:pos x="T4" y="T5"/>
                </a:cxn>
                <a:cxn ang="0">
                  <a:pos x="T6" y="T7"/>
                </a:cxn>
                <a:cxn ang="0">
                  <a:pos x="T8" y="T9"/>
                </a:cxn>
                <a:cxn ang="0">
                  <a:pos x="T10" y="T11"/>
                </a:cxn>
                <a:cxn ang="0">
                  <a:pos x="T12" y="T13"/>
                </a:cxn>
              </a:cxnLst>
              <a:rect l="0" t="0" r="r" b="b"/>
              <a:pathLst>
                <a:path w="3136" h="1448">
                  <a:moveTo>
                    <a:pt x="2951" y="0"/>
                  </a:moveTo>
                  <a:cubicBezTo>
                    <a:pt x="186" y="0"/>
                    <a:pt x="186" y="0"/>
                    <a:pt x="186" y="0"/>
                  </a:cubicBezTo>
                  <a:cubicBezTo>
                    <a:pt x="93" y="0"/>
                    <a:pt x="15" y="68"/>
                    <a:pt x="0" y="158"/>
                  </a:cubicBezTo>
                  <a:cubicBezTo>
                    <a:pt x="1421" y="1381"/>
                    <a:pt x="1421" y="1381"/>
                    <a:pt x="1421" y="1381"/>
                  </a:cubicBezTo>
                  <a:cubicBezTo>
                    <a:pt x="1501" y="1448"/>
                    <a:pt x="1636" y="1448"/>
                    <a:pt x="1716" y="1381"/>
                  </a:cubicBezTo>
                  <a:cubicBezTo>
                    <a:pt x="3136" y="158"/>
                    <a:pt x="3136" y="158"/>
                    <a:pt x="3136" y="158"/>
                  </a:cubicBezTo>
                  <a:cubicBezTo>
                    <a:pt x="3121" y="68"/>
                    <a:pt x="3044" y="0"/>
                    <a:pt x="295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19" name="Freeform 69">
              <a:extLst>
                <a:ext uri="{FF2B5EF4-FFF2-40B4-BE49-F238E27FC236}">
                  <a16:creationId xmlns:a16="http://schemas.microsoft.com/office/drawing/2014/main" id="{84353E4E-9EF5-43E4-8396-04E326A442CD}"/>
                </a:ext>
              </a:extLst>
            </p:cNvPr>
            <p:cNvSpPr>
              <a:spLocks/>
            </p:cNvSpPr>
            <p:nvPr/>
          </p:nvSpPr>
          <p:spPr bwMode="auto">
            <a:xfrm>
              <a:off x="804" y="938"/>
              <a:ext cx="292" cy="122"/>
            </a:xfrm>
            <a:custGeom>
              <a:avLst/>
              <a:gdLst>
                <a:gd name="T0" fmla="*/ 2268 w 2432"/>
                <a:gd name="T1" fmla="*/ 696 h 1016"/>
                <a:gd name="T2" fmla="*/ 2432 w 2432"/>
                <a:gd name="T3" fmla="*/ 257 h 1016"/>
                <a:gd name="T4" fmla="*/ 2135 w 2432"/>
                <a:gd name="T5" fmla="*/ 0 h 1016"/>
                <a:gd name="T6" fmla="*/ 1765 w 2432"/>
                <a:gd name="T7" fmla="*/ 320 h 1016"/>
                <a:gd name="T8" fmla="*/ 1563 w 2432"/>
                <a:gd name="T9" fmla="*/ 393 h 1016"/>
                <a:gd name="T10" fmla="*/ 1359 w 2432"/>
                <a:gd name="T11" fmla="*/ 320 h 1016"/>
                <a:gd name="T12" fmla="*/ 991 w 2432"/>
                <a:gd name="T13" fmla="*/ 0 h 1016"/>
                <a:gd name="T14" fmla="*/ 0 w 2432"/>
                <a:gd name="T15" fmla="*/ 857 h 1016"/>
                <a:gd name="T16" fmla="*/ 2 w 2432"/>
                <a:gd name="T17" fmla="*/ 864 h 1016"/>
                <a:gd name="T18" fmla="*/ 7 w 2432"/>
                <a:gd name="T19" fmla="*/ 883 h 1016"/>
                <a:gd name="T20" fmla="*/ 4 w 2432"/>
                <a:gd name="T21" fmla="*/ 879 h 1016"/>
                <a:gd name="T22" fmla="*/ 184 w 2432"/>
                <a:gd name="T23" fmla="*/ 1016 h 1016"/>
                <a:gd name="T24" fmla="*/ 2350 w 2432"/>
                <a:gd name="T25" fmla="*/ 1016 h 1016"/>
                <a:gd name="T26" fmla="*/ 2268 w 2432"/>
                <a:gd name="T27" fmla="*/ 69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32" h="1016">
                  <a:moveTo>
                    <a:pt x="2268" y="696"/>
                  </a:moveTo>
                  <a:cubicBezTo>
                    <a:pt x="2268" y="527"/>
                    <a:pt x="2330" y="374"/>
                    <a:pt x="2432" y="257"/>
                  </a:cubicBezTo>
                  <a:cubicBezTo>
                    <a:pt x="2135" y="0"/>
                    <a:pt x="2135" y="0"/>
                    <a:pt x="2135" y="0"/>
                  </a:cubicBezTo>
                  <a:cubicBezTo>
                    <a:pt x="1765" y="320"/>
                    <a:pt x="1765" y="320"/>
                    <a:pt x="1765" y="320"/>
                  </a:cubicBezTo>
                  <a:cubicBezTo>
                    <a:pt x="1710" y="368"/>
                    <a:pt x="1637" y="393"/>
                    <a:pt x="1563" y="393"/>
                  </a:cubicBezTo>
                  <a:cubicBezTo>
                    <a:pt x="1489" y="393"/>
                    <a:pt x="1416" y="368"/>
                    <a:pt x="1359" y="320"/>
                  </a:cubicBezTo>
                  <a:cubicBezTo>
                    <a:pt x="991" y="0"/>
                    <a:pt x="991" y="0"/>
                    <a:pt x="991" y="0"/>
                  </a:cubicBezTo>
                  <a:cubicBezTo>
                    <a:pt x="0" y="857"/>
                    <a:pt x="0" y="857"/>
                    <a:pt x="0" y="857"/>
                  </a:cubicBezTo>
                  <a:cubicBezTo>
                    <a:pt x="0" y="859"/>
                    <a:pt x="0" y="862"/>
                    <a:pt x="2" y="864"/>
                  </a:cubicBezTo>
                  <a:cubicBezTo>
                    <a:pt x="3" y="871"/>
                    <a:pt x="4" y="877"/>
                    <a:pt x="7" y="883"/>
                  </a:cubicBezTo>
                  <a:cubicBezTo>
                    <a:pt x="5" y="882"/>
                    <a:pt x="4" y="881"/>
                    <a:pt x="4" y="879"/>
                  </a:cubicBezTo>
                  <a:cubicBezTo>
                    <a:pt x="27" y="959"/>
                    <a:pt x="98" y="1016"/>
                    <a:pt x="184" y="1016"/>
                  </a:cubicBezTo>
                  <a:cubicBezTo>
                    <a:pt x="2350" y="1016"/>
                    <a:pt x="2350" y="1016"/>
                    <a:pt x="2350" y="1016"/>
                  </a:cubicBezTo>
                  <a:cubicBezTo>
                    <a:pt x="2298" y="921"/>
                    <a:pt x="2268" y="812"/>
                    <a:pt x="2268" y="69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20" name="Freeform 70">
              <a:extLst>
                <a:ext uri="{FF2B5EF4-FFF2-40B4-BE49-F238E27FC236}">
                  <a16:creationId xmlns:a16="http://schemas.microsoft.com/office/drawing/2014/main" id="{D32E7705-EA31-4B78-B83C-C47C3F2A9C4E}"/>
                </a:ext>
              </a:extLst>
            </p:cNvPr>
            <p:cNvSpPr>
              <a:spLocks/>
            </p:cNvSpPr>
            <p:nvPr/>
          </p:nvSpPr>
          <p:spPr bwMode="auto">
            <a:xfrm>
              <a:off x="1068" y="835"/>
              <a:ext cx="112" cy="127"/>
            </a:xfrm>
            <a:custGeom>
              <a:avLst/>
              <a:gdLst>
                <a:gd name="T0" fmla="*/ 730 w 928"/>
                <a:gd name="T1" fmla="*/ 889 h 1056"/>
                <a:gd name="T2" fmla="*/ 928 w 928"/>
                <a:gd name="T3" fmla="*/ 921 h 1056"/>
                <a:gd name="T4" fmla="*/ 928 w 928"/>
                <a:gd name="T5" fmla="*/ 0 h 1056"/>
                <a:gd name="T6" fmla="*/ 0 w 928"/>
                <a:gd name="T7" fmla="*/ 804 h 1056"/>
                <a:gd name="T8" fmla="*/ 291 w 928"/>
                <a:gd name="T9" fmla="*/ 1056 h 1056"/>
                <a:gd name="T10" fmla="*/ 730 w 928"/>
                <a:gd name="T11" fmla="*/ 889 h 1056"/>
              </a:gdLst>
              <a:ahLst/>
              <a:cxnLst>
                <a:cxn ang="0">
                  <a:pos x="T0" y="T1"/>
                </a:cxn>
                <a:cxn ang="0">
                  <a:pos x="T2" y="T3"/>
                </a:cxn>
                <a:cxn ang="0">
                  <a:pos x="T4" y="T5"/>
                </a:cxn>
                <a:cxn ang="0">
                  <a:pos x="T6" y="T7"/>
                </a:cxn>
                <a:cxn ang="0">
                  <a:pos x="T8" y="T9"/>
                </a:cxn>
                <a:cxn ang="0">
                  <a:pos x="T10" y="T11"/>
                </a:cxn>
              </a:cxnLst>
              <a:rect l="0" t="0" r="r" b="b"/>
              <a:pathLst>
                <a:path w="928" h="1056">
                  <a:moveTo>
                    <a:pt x="730" y="889"/>
                  </a:moveTo>
                  <a:cubicBezTo>
                    <a:pt x="799" y="889"/>
                    <a:pt x="866" y="901"/>
                    <a:pt x="928" y="921"/>
                  </a:cubicBezTo>
                  <a:cubicBezTo>
                    <a:pt x="928" y="0"/>
                    <a:pt x="928" y="0"/>
                    <a:pt x="928" y="0"/>
                  </a:cubicBezTo>
                  <a:cubicBezTo>
                    <a:pt x="0" y="804"/>
                    <a:pt x="0" y="804"/>
                    <a:pt x="0" y="804"/>
                  </a:cubicBezTo>
                  <a:cubicBezTo>
                    <a:pt x="291" y="1056"/>
                    <a:pt x="291" y="1056"/>
                    <a:pt x="291" y="1056"/>
                  </a:cubicBezTo>
                  <a:cubicBezTo>
                    <a:pt x="409" y="953"/>
                    <a:pt x="561" y="889"/>
                    <a:pt x="730" y="88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21" name="Freeform 71">
              <a:extLst>
                <a:ext uri="{FF2B5EF4-FFF2-40B4-BE49-F238E27FC236}">
                  <a16:creationId xmlns:a16="http://schemas.microsoft.com/office/drawing/2014/main" id="{5E7892D7-C192-41A0-AFE8-318CA9032424}"/>
                </a:ext>
              </a:extLst>
            </p:cNvPr>
            <p:cNvSpPr>
              <a:spLocks noEditPoints="1"/>
            </p:cNvSpPr>
            <p:nvPr/>
          </p:nvSpPr>
          <p:spPr bwMode="auto">
            <a:xfrm>
              <a:off x="1082" y="947"/>
              <a:ext cx="149" cy="150"/>
            </a:xfrm>
            <a:custGeom>
              <a:avLst/>
              <a:gdLst>
                <a:gd name="T0" fmla="*/ 620 w 1240"/>
                <a:gd name="T1" fmla="*/ 0 h 1248"/>
                <a:gd name="T2" fmla="*/ 0 w 1240"/>
                <a:gd name="T3" fmla="*/ 625 h 1248"/>
                <a:gd name="T4" fmla="*/ 620 w 1240"/>
                <a:gd name="T5" fmla="*/ 1248 h 1248"/>
                <a:gd name="T6" fmla="*/ 1240 w 1240"/>
                <a:gd name="T7" fmla="*/ 625 h 1248"/>
                <a:gd name="T8" fmla="*/ 620 w 1240"/>
                <a:gd name="T9" fmla="*/ 0 h 1248"/>
                <a:gd name="T10" fmla="*/ 917 w 1240"/>
                <a:gd name="T11" fmla="*/ 854 h 1248"/>
                <a:gd name="T12" fmla="*/ 828 w 1240"/>
                <a:gd name="T13" fmla="*/ 945 h 1248"/>
                <a:gd name="T14" fmla="*/ 413 w 1240"/>
                <a:gd name="T15" fmla="*/ 945 h 1248"/>
                <a:gd name="T16" fmla="*/ 323 w 1240"/>
                <a:gd name="T17" fmla="*/ 854 h 1248"/>
                <a:gd name="T18" fmla="*/ 323 w 1240"/>
                <a:gd name="T19" fmla="*/ 616 h 1248"/>
                <a:gd name="T20" fmla="*/ 394 w 1240"/>
                <a:gd name="T21" fmla="*/ 528 h 1248"/>
                <a:gd name="T22" fmla="*/ 393 w 1240"/>
                <a:gd name="T23" fmla="*/ 505 h 1248"/>
                <a:gd name="T24" fmla="*/ 393 w 1240"/>
                <a:gd name="T25" fmla="*/ 381 h 1248"/>
                <a:gd name="T26" fmla="*/ 584 w 1240"/>
                <a:gd name="T27" fmla="*/ 187 h 1248"/>
                <a:gd name="T28" fmla="*/ 657 w 1240"/>
                <a:gd name="T29" fmla="*/ 187 h 1248"/>
                <a:gd name="T30" fmla="*/ 848 w 1240"/>
                <a:gd name="T31" fmla="*/ 381 h 1248"/>
                <a:gd name="T32" fmla="*/ 848 w 1240"/>
                <a:gd name="T33" fmla="*/ 505 h 1248"/>
                <a:gd name="T34" fmla="*/ 847 w 1240"/>
                <a:gd name="T35" fmla="*/ 529 h 1248"/>
                <a:gd name="T36" fmla="*/ 917 w 1240"/>
                <a:gd name="T37" fmla="*/ 616 h 1248"/>
                <a:gd name="T38" fmla="*/ 917 w 1240"/>
                <a:gd name="T39" fmla="*/ 85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0" h="1248">
                  <a:moveTo>
                    <a:pt x="620" y="0"/>
                  </a:moveTo>
                  <a:cubicBezTo>
                    <a:pt x="278" y="0"/>
                    <a:pt x="0" y="280"/>
                    <a:pt x="0" y="625"/>
                  </a:cubicBezTo>
                  <a:cubicBezTo>
                    <a:pt x="0" y="969"/>
                    <a:pt x="278" y="1248"/>
                    <a:pt x="620" y="1248"/>
                  </a:cubicBezTo>
                  <a:cubicBezTo>
                    <a:pt x="962" y="1248"/>
                    <a:pt x="1240" y="969"/>
                    <a:pt x="1240" y="625"/>
                  </a:cubicBezTo>
                  <a:cubicBezTo>
                    <a:pt x="1240" y="280"/>
                    <a:pt x="962" y="0"/>
                    <a:pt x="620" y="0"/>
                  </a:cubicBezTo>
                  <a:close/>
                  <a:moveTo>
                    <a:pt x="917" y="854"/>
                  </a:moveTo>
                  <a:cubicBezTo>
                    <a:pt x="917" y="905"/>
                    <a:pt x="877" y="945"/>
                    <a:pt x="828" y="945"/>
                  </a:cubicBezTo>
                  <a:cubicBezTo>
                    <a:pt x="828" y="945"/>
                    <a:pt x="828" y="945"/>
                    <a:pt x="413" y="945"/>
                  </a:cubicBezTo>
                  <a:cubicBezTo>
                    <a:pt x="363" y="945"/>
                    <a:pt x="323" y="905"/>
                    <a:pt x="323" y="854"/>
                  </a:cubicBezTo>
                  <a:cubicBezTo>
                    <a:pt x="323" y="854"/>
                    <a:pt x="323" y="854"/>
                    <a:pt x="323" y="616"/>
                  </a:cubicBezTo>
                  <a:cubicBezTo>
                    <a:pt x="323" y="573"/>
                    <a:pt x="353" y="537"/>
                    <a:pt x="394" y="528"/>
                  </a:cubicBezTo>
                  <a:cubicBezTo>
                    <a:pt x="393" y="521"/>
                    <a:pt x="393" y="513"/>
                    <a:pt x="393" y="505"/>
                  </a:cubicBezTo>
                  <a:cubicBezTo>
                    <a:pt x="393" y="505"/>
                    <a:pt x="393" y="505"/>
                    <a:pt x="393" y="381"/>
                  </a:cubicBezTo>
                  <a:cubicBezTo>
                    <a:pt x="393" y="274"/>
                    <a:pt x="478" y="187"/>
                    <a:pt x="584" y="187"/>
                  </a:cubicBezTo>
                  <a:cubicBezTo>
                    <a:pt x="584" y="187"/>
                    <a:pt x="584" y="187"/>
                    <a:pt x="657" y="187"/>
                  </a:cubicBezTo>
                  <a:cubicBezTo>
                    <a:pt x="763" y="187"/>
                    <a:pt x="848" y="274"/>
                    <a:pt x="848" y="381"/>
                  </a:cubicBezTo>
                  <a:cubicBezTo>
                    <a:pt x="848" y="381"/>
                    <a:pt x="848" y="381"/>
                    <a:pt x="848" y="505"/>
                  </a:cubicBezTo>
                  <a:cubicBezTo>
                    <a:pt x="848" y="513"/>
                    <a:pt x="848" y="521"/>
                    <a:pt x="847" y="529"/>
                  </a:cubicBezTo>
                  <a:cubicBezTo>
                    <a:pt x="887" y="538"/>
                    <a:pt x="917" y="573"/>
                    <a:pt x="917" y="616"/>
                  </a:cubicBezTo>
                  <a:cubicBezTo>
                    <a:pt x="917" y="616"/>
                    <a:pt x="917" y="616"/>
                    <a:pt x="917" y="854"/>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22" name="Freeform 72">
              <a:extLst>
                <a:ext uri="{FF2B5EF4-FFF2-40B4-BE49-F238E27FC236}">
                  <a16:creationId xmlns:a16="http://schemas.microsoft.com/office/drawing/2014/main" id="{5E2C2BED-C691-4A7C-98F1-A4174654A39C}"/>
                </a:ext>
              </a:extLst>
            </p:cNvPr>
            <p:cNvSpPr>
              <a:spLocks/>
            </p:cNvSpPr>
            <p:nvPr/>
          </p:nvSpPr>
          <p:spPr bwMode="auto">
            <a:xfrm>
              <a:off x="1147" y="1018"/>
              <a:ext cx="17" cy="32"/>
            </a:xfrm>
            <a:custGeom>
              <a:avLst/>
              <a:gdLst>
                <a:gd name="T0" fmla="*/ 88 w 144"/>
                <a:gd name="T1" fmla="*/ 6 h 272"/>
                <a:gd name="T2" fmla="*/ 13 w 144"/>
                <a:gd name="T3" fmla="*/ 47 h 272"/>
                <a:gd name="T4" fmla="*/ 35 w 144"/>
                <a:gd name="T5" fmla="*/ 133 h 272"/>
                <a:gd name="T6" fmla="*/ 42 w 144"/>
                <a:gd name="T7" fmla="*/ 147 h 272"/>
                <a:gd name="T8" fmla="*/ 42 w 144"/>
                <a:gd name="T9" fmla="*/ 237 h 272"/>
                <a:gd name="T10" fmla="*/ 76 w 144"/>
                <a:gd name="T11" fmla="*/ 272 h 272"/>
                <a:gd name="T12" fmla="*/ 110 w 144"/>
                <a:gd name="T13" fmla="*/ 237 h 272"/>
                <a:gd name="T14" fmla="*/ 110 w 144"/>
                <a:gd name="T15" fmla="*/ 147 h 272"/>
                <a:gd name="T16" fmla="*/ 116 w 144"/>
                <a:gd name="T17" fmla="*/ 131 h 272"/>
                <a:gd name="T18" fmla="*/ 144 w 144"/>
                <a:gd name="T19" fmla="*/ 75 h 272"/>
                <a:gd name="T20" fmla="*/ 88 w 144"/>
                <a:gd name="T21" fmla="*/ 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272">
                  <a:moveTo>
                    <a:pt x="88" y="6"/>
                  </a:moveTo>
                  <a:cubicBezTo>
                    <a:pt x="58" y="0"/>
                    <a:pt x="26" y="17"/>
                    <a:pt x="13" y="47"/>
                  </a:cubicBezTo>
                  <a:cubicBezTo>
                    <a:pt x="0" y="77"/>
                    <a:pt x="9" y="111"/>
                    <a:pt x="35" y="133"/>
                  </a:cubicBezTo>
                  <a:cubicBezTo>
                    <a:pt x="40" y="135"/>
                    <a:pt x="42" y="140"/>
                    <a:pt x="42" y="147"/>
                  </a:cubicBezTo>
                  <a:cubicBezTo>
                    <a:pt x="42" y="177"/>
                    <a:pt x="42" y="207"/>
                    <a:pt x="42" y="237"/>
                  </a:cubicBezTo>
                  <a:cubicBezTo>
                    <a:pt x="42" y="257"/>
                    <a:pt x="57" y="272"/>
                    <a:pt x="76" y="272"/>
                  </a:cubicBezTo>
                  <a:cubicBezTo>
                    <a:pt x="94" y="272"/>
                    <a:pt x="110" y="257"/>
                    <a:pt x="110" y="237"/>
                  </a:cubicBezTo>
                  <a:cubicBezTo>
                    <a:pt x="110" y="207"/>
                    <a:pt x="110" y="177"/>
                    <a:pt x="110" y="147"/>
                  </a:cubicBezTo>
                  <a:cubicBezTo>
                    <a:pt x="110" y="140"/>
                    <a:pt x="112" y="135"/>
                    <a:pt x="116" y="131"/>
                  </a:cubicBezTo>
                  <a:cubicBezTo>
                    <a:pt x="135" y="118"/>
                    <a:pt x="144" y="99"/>
                    <a:pt x="144" y="75"/>
                  </a:cubicBezTo>
                  <a:cubicBezTo>
                    <a:pt x="144" y="41"/>
                    <a:pt x="121" y="13"/>
                    <a:pt x="88" y="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23" name="Freeform 73">
              <a:extLst>
                <a:ext uri="{FF2B5EF4-FFF2-40B4-BE49-F238E27FC236}">
                  <a16:creationId xmlns:a16="http://schemas.microsoft.com/office/drawing/2014/main" id="{F8EF9CEB-6A00-4936-BCCF-6E82CB88B44F}"/>
                </a:ext>
              </a:extLst>
            </p:cNvPr>
            <p:cNvSpPr>
              <a:spLocks/>
            </p:cNvSpPr>
            <p:nvPr/>
          </p:nvSpPr>
          <p:spPr bwMode="auto">
            <a:xfrm>
              <a:off x="1140" y="981"/>
              <a:ext cx="32" cy="29"/>
            </a:xfrm>
            <a:custGeom>
              <a:avLst/>
              <a:gdLst>
                <a:gd name="T0" fmla="*/ 169 w 264"/>
                <a:gd name="T1" fmla="*/ 0 h 240"/>
                <a:gd name="T2" fmla="*/ 96 w 264"/>
                <a:gd name="T3" fmla="*/ 0 h 240"/>
                <a:gd name="T4" fmla="*/ 0 w 264"/>
                <a:gd name="T5" fmla="*/ 96 h 240"/>
                <a:gd name="T6" fmla="*/ 0 w 264"/>
                <a:gd name="T7" fmla="*/ 220 h 240"/>
                <a:gd name="T8" fmla="*/ 2 w 264"/>
                <a:gd name="T9" fmla="*/ 240 h 240"/>
                <a:gd name="T10" fmla="*/ 262 w 264"/>
                <a:gd name="T11" fmla="*/ 240 h 240"/>
                <a:gd name="T12" fmla="*/ 264 w 264"/>
                <a:gd name="T13" fmla="*/ 220 h 240"/>
                <a:gd name="T14" fmla="*/ 264 w 264"/>
                <a:gd name="T15" fmla="*/ 96 h 240"/>
                <a:gd name="T16" fmla="*/ 169 w 264"/>
                <a:gd name="T1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240">
                  <a:moveTo>
                    <a:pt x="169" y="0"/>
                  </a:moveTo>
                  <a:cubicBezTo>
                    <a:pt x="169" y="0"/>
                    <a:pt x="169" y="0"/>
                    <a:pt x="96" y="0"/>
                  </a:cubicBezTo>
                  <a:cubicBezTo>
                    <a:pt x="44" y="0"/>
                    <a:pt x="0" y="43"/>
                    <a:pt x="0" y="96"/>
                  </a:cubicBezTo>
                  <a:cubicBezTo>
                    <a:pt x="0" y="96"/>
                    <a:pt x="0" y="96"/>
                    <a:pt x="0" y="220"/>
                  </a:cubicBezTo>
                  <a:cubicBezTo>
                    <a:pt x="0" y="227"/>
                    <a:pt x="0" y="235"/>
                    <a:pt x="2" y="240"/>
                  </a:cubicBezTo>
                  <a:cubicBezTo>
                    <a:pt x="2" y="240"/>
                    <a:pt x="2" y="240"/>
                    <a:pt x="262" y="240"/>
                  </a:cubicBezTo>
                  <a:cubicBezTo>
                    <a:pt x="263" y="235"/>
                    <a:pt x="264" y="227"/>
                    <a:pt x="264" y="220"/>
                  </a:cubicBezTo>
                  <a:cubicBezTo>
                    <a:pt x="264" y="96"/>
                    <a:pt x="264" y="96"/>
                    <a:pt x="264" y="96"/>
                  </a:cubicBezTo>
                  <a:cubicBezTo>
                    <a:pt x="264" y="43"/>
                    <a:pt x="221" y="0"/>
                    <a:pt x="16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24" name="Textfeld 223">
            <a:extLst>
              <a:ext uri="{FF2B5EF4-FFF2-40B4-BE49-F238E27FC236}">
                <a16:creationId xmlns:a16="http://schemas.microsoft.com/office/drawing/2014/main" id="{88233D41-F98F-46AC-9E51-80DA4FAB16A2}"/>
              </a:ext>
            </a:extLst>
          </p:cNvPr>
          <p:cNvSpPr txBox="1"/>
          <p:nvPr/>
        </p:nvSpPr>
        <p:spPr>
          <a:xfrm>
            <a:off x="6822709" y="4365253"/>
            <a:ext cx="521935" cy="24369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Secret</a:t>
            </a:r>
          </a:p>
        </p:txBody>
      </p:sp>
      <p:sp>
        <p:nvSpPr>
          <p:cNvPr id="227" name="Inhaltsplatzhalter 2">
            <a:extLst>
              <a:ext uri="{FF2B5EF4-FFF2-40B4-BE49-F238E27FC236}">
                <a16:creationId xmlns:a16="http://schemas.microsoft.com/office/drawing/2014/main" id="{F054F19B-B4CC-429D-B295-2F4421B70577}"/>
              </a:ext>
            </a:extLst>
          </p:cNvPr>
          <p:cNvSpPr txBox="1">
            <a:spLocks/>
          </p:cNvSpPr>
          <p:nvPr/>
        </p:nvSpPr>
        <p:spPr>
          <a:xfrm>
            <a:off x="6184002" y="5028628"/>
            <a:ext cx="5646047" cy="1235756"/>
          </a:xfrm>
          <a:prstGeom prst="rect">
            <a:avLst/>
          </a:prstGeom>
        </p:spPr>
        <p:txBody>
          <a:bodyPr vert="horz" lIns="0" tIns="0" rIns="0" bIns="0" rtlCol="0">
            <a:noAutofit/>
          </a:bodyPr>
          <a:lstStyle>
            <a:lvl1pPr marL="233363" indent="-233363" algn="l" rtl="0" eaLnBrk="1" fontAlgn="base" hangingPunct="1">
              <a:lnSpc>
                <a:spcPct val="100000"/>
              </a:lnSpc>
              <a:spcBef>
                <a:spcPts val="600"/>
              </a:spcBef>
              <a:spcAft>
                <a:spcPts val="200"/>
              </a:spcAft>
              <a:buClr>
                <a:schemeClr val="accent1"/>
              </a:buClr>
              <a:buFont typeface="Wingdings 2" panose="05020102010507070707" pitchFamily="18" charset="2"/>
              <a:buChar char=""/>
              <a:defRPr lang="de-DE" b="0" kern="1200" noProof="0">
                <a:solidFill>
                  <a:schemeClr val="tx1"/>
                </a:solidFill>
                <a:latin typeface="Roboto" panose="02000000000000000000" pitchFamily="2" charset="0"/>
                <a:ea typeface="Roboto" panose="02000000000000000000" pitchFamily="2" charset="0"/>
                <a:cs typeface="+mn-cs"/>
              </a:defRPr>
            </a:lvl1pPr>
            <a:lvl2pPr marL="468000" indent="-234000" algn="l" rtl="0" eaLnBrk="1" fontAlgn="base" hangingPunct="1">
              <a:lnSpc>
                <a:spcPct val="100000"/>
              </a:lnSpc>
              <a:spcBef>
                <a:spcPts val="600"/>
              </a:spcBef>
              <a:spcAft>
                <a:spcPts val="200"/>
              </a:spcAft>
              <a:buClr>
                <a:schemeClr val="accent1"/>
              </a:buClr>
              <a:buSzPct val="90000"/>
              <a:buFont typeface="Wingdings 3" pitchFamily="18" charset="2"/>
              <a:buChar char=""/>
              <a:tabLst/>
              <a:defRPr lang="de-DE" b="0" kern="1200" noProof="0">
                <a:solidFill>
                  <a:schemeClr val="tx1"/>
                </a:solidFill>
                <a:latin typeface="Roboto" panose="02000000000000000000" pitchFamily="2" charset="0"/>
                <a:ea typeface="Roboto" panose="02000000000000000000" pitchFamily="2" charset="0"/>
                <a:cs typeface="+mn-cs"/>
              </a:defRPr>
            </a:lvl2pPr>
            <a:lvl3pPr marL="702000" indent="-233363" algn="l" rtl="0" eaLnBrk="1" fontAlgn="base" hangingPunct="1">
              <a:lnSpc>
                <a:spcPct val="100000"/>
              </a:lnSpc>
              <a:spcBef>
                <a:spcPts val="600"/>
              </a:spcBef>
              <a:spcAft>
                <a:spcPts val="200"/>
              </a:spcAft>
              <a:buClr>
                <a:schemeClr val="accent1"/>
              </a:buClr>
              <a:buSzPct val="100000"/>
              <a:buFont typeface="Wingdings" pitchFamily="2" charset="2"/>
              <a:buChar char="§"/>
              <a:defRPr lang="de-DE" sz="1600" b="0" kern="1200" noProof="0">
                <a:solidFill>
                  <a:schemeClr val="tx1"/>
                </a:solidFill>
                <a:latin typeface="Roboto" panose="02000000000000000000" pitchFamily="2" charset="0"/>
                <a:ea typeface="Roboto" panose="02000000000000000000" pitchFamily="2" charset="0"/>
                <a:cs typeface="+mn-cs"/>
              </a:defRPr>
            </a:lvl3pPr>
            <a:lvl4pPr marL="936000" indent="-180000" algn="l" rtl="0" eaLnBrk="1" fontAlgn="base" hangingPunct="1">
              <a:lnSpc>
                <a:spcPct val="100000"/>
              </a:lnSpc>
              <a:spcBef>
                <a:spcPts val="600"/>
              </a:spcBef>
              <a:spcAft>
                <a:spcPts val="200"/>
              </a:spcAft>
              <a:buClr>
                <a:schemeClr val="accent1"/>
              </a:buClr>
              <a:buFont typeface="Arial" charset="0"/>
              <a:buChar char="–"/>
              <a:defRPr lang="de-DE" sz="1400" b="0" kern="1200" noProof="0">
                <a:solidFill>
                  <a:schemeClr val="tx1"/>
                </a:solidFill>
                <a:latin typeface="Roboto" panose="02000000000000000000" pitchFamily="2" charset="0"/>
                <a:ea typeface="Roboto" panose="02000000000000000000" pitchFamily="2" charset="0"/>
                <a:cs typeface="+mn-cs"/>
              </a:defRPr>
            </a:lvl4pPr>
            <a:lvl5pPr marL="1116000" indent="-144000" algn="l" rtl="0" eaLnBrk="1" fontAlgn="base" hangingPunct="1">
              <a:lnSpc>
                <a:spcPct val="100000"/>
              </a:lnSpc>
              <a:spcBef>
                <a:spcPts val="600"/>
              </a:spcBef>
              <a:spcAft>
                <a:spcPts val="200"/>
              </a:spcAft>
              <a:buClr>
                <a:schemeClr val="accent1"/>
              </a:buClr>
              <a:buFont typeface="Arial" charset="0"/>
              <a:buChar char="•"/>
              <a:defRPr lang="de-DE" sz="1200" b="0" kern="1200" noProof="0">
                <a:solidFill>
                  <a:schemeClr val="tx1"/>
                </a:solidFill>
                <a:latin typeface="Roboto" panose="02000000000000000000" pitchFamily="2" charset="0"/>
                <a:ea typeface="Roboto" panose="02000000000000000000" pitchFamily="2" charset="0"/>
                <a:cs typeface="+mn-cs"/>
              </a:defRPr>
            </a:lvl5pPr>
            <a:lvl6pPr marL="2159754" indent="-359959" algn="l" defTabSz="914296" rtl="0" eaLnBrk="1" latinLnBrk="0" hangingPunct="1">
              <a:lnSpc>
                <a:spcPct val="100000"/>
              </a:lnSpc>
              <a:spcBef>
                <a:spcPts val="300"/>
              </a:spcBef>
              <a:spcAft>
                <a:spcPts val="100"/>
              </a:spcAft>
              <a:buClr>
                <a:schemeClr val="tx2"/>
              </a:buClr>
              <a:buFont typeface="Arial" pitchFamily="34" charset="0"/>
              <a:buChar char="•"/>
              <a:defRPr lang="de-DE" sz="1200" b="0" kern="1200" noProof="0" dirty="0">
                <a:solidFill>
                  <a:schemeClr val="tx1"/>
                </a:solidFill>
                <a:latin typeface="+mn-lt"/>
                <a:ea typeface="+mn-ea"/>
                <a:cs typeface="+mn-cs"/>
              </a:defRPr>
            </a:lvl6pPr>
            <a:lvl7pPr marL="2971462"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7pPr>
            <a:lvl8pPr marL="3428610"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8pPr>
            <a:lvl9pPr marL="3885758"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9pPr>
          </a:lstStyle>
          <a:p>
            <a:pPr marL="0" indent="0">
              <a:buNone/>
            </a:pPr>
            <a:r>
              <a:rPr lang="en-US" sz="1300" i="1" dirty="0">
                <a:latin typeface="Open Sans" panose="020B0606030504020204" pitchFamily="34" charset="0"/>
                <a:ea typeface="Open Sans" panose="020B0606030504020204" pitchFamily="34" charset="0"/>
                <a:cs typeface="Open Sans" panose="020B0606030504020204" pitchFamily="34" charset="0"/>
              </a:rPr>
              <a:t>The Proof…</a:t>
            </a:r>
          </a:p>
          <a:p>
            <a:pPr>
              <a:buClr>
                <a:srgbClr val="798BB3"/>
              </a:buClr>
            </a:pPr>
            <a:r>
              <a:rPr lang="en-US" sz="1300" i="1" dirty="0">
                <a:latin typeface="Open Sans" panose="020B0606030504020204" pitchFamily="34" charset="0"/>
                <a:ea typeface="Open Sans" panose="020B0606030504020204" pitchFamily="34" charset="0"/>
                <a:cs typeface="Open Sans" panose="020B0606030504020204" pitchFamily="34" charset="0"/>
              </a:rPr>
              <a:t>…is </a:t>
            </a:r>
            <a:r>
              <a:rPr lang="en-US" sz="1300" b="1" i="1" dirty="0">
                <a:latin typeface="Open Sans" panose="020B0606030504020204" pitchFamily="34" charset="0"/>
                <a:ea typeface="Open Sans" panose="020B0606030504020204" pitchFamily="34" charset="0"/>
                <a:cs typeface="Open Sans" panose="020B0606030504020204" pitchFamily="34" charset="0"/>
              </a:rPr>
              <a:t>complete: </a:t>
            </a:r>
            <a:r>
              <a:rPr lang="en-US" sz="1300" i="1" dirty="0">
                <a:latin typeface="Open Sans" panose="020B0606030504020204" pitchFamily="34" charset="0"/>
                <a:ea typeface="Open Sans" panose="020B0606030504020204" pitchFamily="34" charset="0"/>
                <a:cs typeface="Open Sans" panose="020B0606030504020204" pitchFamily="34" charset="0"/>
              </a:rPr>
              <a:t>every true claim will convince an honest verifier</a:t>
            </a:r>
          </a:p>
          <a:p>
            <a:pPr>
              <a:buClr>
                <a:srgbClr val="798BB3"/>
              </a:buClr>
            </a:pPr>
            <a:r>
              <a:rPr lang="en-US" sz="1300" i="1" dirty="0">
                <a:latin typeface="Open Sans" panose="020B0606030504020204" pitchFamily="34" charset="0"/>
                <a:ea typeface="Open Sans" panose="020B0606030504020204" pitchFamily="34" charset="0"/>
                <a:cs typeface="Open Sans" panose="020B0606030504020204" pitchFamily="34" charset="0"/>
              </a:rPr>
              <a:t>…is </a:t>
            </a:r>
            <a:r>
              <a:rPr lang="en-US" sz="1300" b="1" i="1" dirty="0">
                <a:latin typeface="Open Sans" panose="020B0606030504020204" pitchFamily="34" charset="0"/>
                <a:ea typeface="Open Sans" panose="020B0606030504020204" pitchFamily="34" charset="0"/>
                <a:cs typeface="Open Sans" panose="020B0606030504020204" pitchFamily="34" charset="0"/>
              </a:rPr>
              <a:t>sound</a:t>
            </a:r>
            <a:r>
              <a:rPr lang="en-US" sz="1300" i="1" dirty="0">
                <a:latin typeface="Open Sans" panose="020B0606030504020204" pitchFamily="34" charset="0"/>
                <a:ea typeface="Open Sans" panose="020B0606030504020204" pitchFamily="34" charset="0"/>
                <a:cs typeface="Open Sans" panose="020B0606030504020204" pitchFamily="34" charset="0"/>
              </a:rPr>
              <a:t>: a false claim will not convince an honest verifier</a:t>
            </a:r>
            <a:r>
              <a:rPr lang="en-US" sz="1300" b="1" i="1" dirty="0">
                <a:latin typeface="Open Sans" panose="020B0606030504020204" pitchFamily="34" charset="0"/>
                <a:ea typeface="Open Sans" panose="020B0606030504020204" pitchFamily="34" charset="0"/>
                <a:cs typeface="Open Sans" panose="020B0606030504020204" pitchFamily="34" charset="0"/>
              </a:rPr>
              <a:t> </a:t>
            </a:r>
          </a:p>
          <a:p>
            <a:pPr>
              <a:buClr>
                <a:srgbClr val="798BB3"/>
              </a:buClr>
            </a:pPr>
            <a:r>
              <a:rPr lang="en-US" sz="1300" i="1" dirty="0">
                <a:latin typeface="Open Sans" panose="020B0606030504020204" pitchFamily="34" charset="0"/>
                <a:ea typeface="Open Sans" panose="020B0606030504020204" pitchFamily="34" charset="0"/>
                <a:cs typeface="Open Sans" panose="020B0606030504020204" pitchFamily="34" charset="0"/>
              </a:rPr>
              <a:t>…reveals </a:t>
            </a:r>
            <a:r>
              <a:rPr lang="en-US" sz="1300" b="1" i="1" dirty="0">
                <a:latin typeface="Open Sans" panose="020B0606030504020204" pitchFamily="34" charset="0"/>
                <a:ea typeface="Open Sans" panose="020B0606030504020204" pitchFamily="34" charset="0"/>
                <a:cs typeface="Open Sans" panose="020B0606030504020204" pitchFamily="34" charset="0"/>
              </a:rPr>
              <a:t>zero knowledge</a:t>
            </a:r>
            <a:r>
              <a:rPr lang="en-US" sz="1300" i="1" dirty="0">
                <a:latin typeface="Open Sans" panose="020B0606030504020204" pitchFamily="34" charset="0"/>
                <a:ea typeface="Open Sans" panose="020B0606030504020204" pitchFamily="34" charset="0"/>
                <a:cs typeface="Open Sans" panose="020B0606030504020204" pitchFamily="34" charset="0"/>
              </a:rPr>
              <a:t>: the proof does not leak the secret</a:t>
            </a:r>
          </a:p>
          <a:p>
            <a:endParaRPr lang="en-US" sz="13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45" name="Datumsplatzhalter 6">
            <a:extLst>
              <a:ext uri="{FF2B5EF4-FFF2-40B4-BE49-F238E27FC236}">
                <a16:creationId xmlns:a16="http://schemas.microsoft.com/office/drawing/2014/main" id="{EF0CB416-698B-4739-B188-EA614C1CDD86}"/>
              </a:ext>
            </a:extLst>
          </p:cNvPr>
          <p:cNvSpPr>
            <a:spLocks noGrp="1"/>
          </p:cNvSpPr>
          <p:nvPr>
            <p:ph type="dt" sz="half" idx="2"/>
          </p:nvPr>
        </p:nvSpPr>
        <p:spPr>
          <a:xfrm>
            <a:off x="360363" y="6584851"/>
            <a:ext cx="493866" cy="2160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p>
        </p:txBody>
      </p:sp>
      <p:sp>
        <p:nvSpPr>
          <p:cNvPr id="146" name="Fußzeilenplatzhalter 2">
            <a:extLst>
              <a:ext uri="{FF2B5EF4-FFF2-40B4-BE49-F238E27FC236}">
                <a16:creationId xmlns:a16="http://schemas.microsoft.com/office/drawing/2014/main" id="{A8EA4B3E-49CC-442C-9971-E52E620C571E}"/>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grpSp>
        <p:nvGrpSpPr>
          <p:cNvPr id="134" name="Group 105">
            <a:extLst>
              <a:ext uri="{FF2B5EF4-FFF2-40B4-BE49-F238E27FC236}">
                <a16:creationId xmlns:a16="http://schemas.microsoft.com/office/drawing/2014/main" id="{20E9245D-7E3C-47F2-AA78-68EE656B71DC}"/>
              </a:ext>
            </a:extLst>
          </p:cNvPr>
          <p:cNvGrpSpPr>
            <a:grpSpLocks noChangeAspect="1"/>
          </p:cNvGrpSpPr>
          <p:nvPr/>
        </p:nvGrpSpPr>
        <p:grpSpPr bwMode="auto">
          <a:xfrm>
            <a:off x="525129" y="5851885"/>
            <a:ext cx="360000" cy="326929"/>
            <a:chOff x="802" y="803"/>
            <a:chExt cx="381" cy="346"/>
          </a:xfrm>
          <a:solidFill>
            <a:schemeClr val="bg1"/>
          </a:solidFill>
        </p:grpSpPr>
        <p:sp>
          <p:nvSpPr>
            <p:cNvPr id="147" name="Oval 108">
              <a:extLst>
                <a:ext uri="{FF2B5EF4-FFF2-40B4-BE49-F238E27FC236}">
                  <a16:creationId xmlns:a16="http://schemas.microsoft.com/office/drawing/2014/main" id="{F8B24DE6-FEEB-42B8-BB3A-0621550D4FA9}"/>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8" name="Oval 109">
              <a:extLst>
                <a:ext uri="{FF2B5EF4-FFF2-40B4-BE49-F238E27FC236}">
                  <a16:creationId xmlns:a16="http://schemas.microsoft.com/office/drawing/2014/main" id="{D4E8A2E6-A1C6-4DDA-88F6-E9C94CECC6E0}"/>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2" name="Freeform 110">
              <a:extLst>
                <a:ext uri="{FF2B5EF4-FFF2-40B4-BE49-F238E27FC236}">
                  <a16:creationId xmlns:a16="http://schemas.microsoft.com/office/drawing/2014/main" id="{4DAC13B6-4625-488D-9DFD-2E46C21CA81E}"/>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3" name="Freeform 111">
              <a:extLst>
                <a:ext uri="{FF2B5EF4-FFF2-40B4-BE49-F238E27FC236}">
                  <a16:creationId xmlns:a16="http://schemas.microsoft.com/office/drawing/2014/main" id="{CEB7F1EF-1367-468E-955E-F880A788DD8A}"/>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5" name="Oval 112">
              <a:extLst>
                <a:ext uri="{FF2B5EF4-FFF2-40B4-BE49-F238E27FC236}">
                  <a16:creationId xmlns:a16="http://schemas.microsoft.com/office/drawing/2014/main" id="{C4E60F3E-DD4B-4057-8FA3-E51AAAFA7323}"/>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1" name="Freeform 113">
              <a:extLst>
                <a:ext uri="{FF2B5EF4-FFF2-40B4-BE49-F238E27FC236}">
                  <a16:creationId xmlns:a16="http://schemas.microsoft.com/office/drawing/2014/main" id="{EDDC1148-9C08-4D6F-9454-88D3824484D4}"/>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3" name="Freeform 116">
              <a:extLst>
                <a:ext uri="{FF2B5EF4-FFF2-40B4-BE49-F238E27FC236}">
                  <a16:creationId xmlns:a16="http://schemas.microsoft.com/office/drawing/2014/main" id="{DD008FCA-3BD2-4200-A1DE-CF6BC7016F43}"/>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64" name="Group 105">
            <a:extLst>
              <a:ext uri="{FF2B5EF4-FFF2-40B4-BE49-F238E27FC236}">
                <a16:creationId xmlns:a16="http://schemas.microsoft.com/office/drawing/2014/main" id="{4C95AC7D-C12E-4956-AF14-EADF7FB64C5B}"/>
              </a:ext>
            </a:extLst>
          </p:cNvPr>
          <p:cNvGrpSpPr>
            <a:grpSpLocks noChangeAspect="1"/>
          </p:cNvGrpSpPr>
          <p:nvPr/>
        </p:nvGrpSpPr>
        <p:grpSpPr bwMode="auto">
          <a:xfrm>
            <a:off x="1247351" y="5840561"/>
            <a:ext cx="360000" cy="326929"/>
            <a:chOff x="802" y="803"/>
            <a:chExt cx="381" cy="346"/>
          </a:xfrm>
          <a:solidFill>
            <a:schemeClr val="bg1"/>
          </a:solidFill>
        </p:grpSpPr>
        <p:sp>
          <p:nvSpPr>
            <p:cNvPr id="165" name="Oval 108">
              <a:extLst>
                <a:ext uri="{FF2B5EF4-FFF2-40B4-BE49-F238E27FC236}">
                  <a16:creationId xmlns:a16="http://schemas.microsoft.com/office/drawing/2014/main" id="{F72F75E8-89DE-47B7-850F-11BC55FEF82F}"/>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7" name="Oval 109">
              <a:extLst>
                <a:ext uri="{FF2B5EF4-FFF2-40B4-BE49-F238E27FC236}">
                  <a16:creationId xmlns:a16="http://schemas.microsoft.com/office/drawing/2014/main" id="{1F114EFD-770F-43FF-8F0C-ABC99C727E63}"/>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3" name="Freeform 110">
              <a:extLst>
                <a:ext uri="{FF2B5EF4-FFF2-40B4-BE49-F238E27FC236}">
                  <a16:creationId xmlns:a16="http://schemas.microsoft.com/office/drawing/2014/main" id="{3FFD57BA-74BB-4708-806F-F8A567022A8F}"/>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4" name="Freeform 111">
              <a:extLst>
                <a:ext uri="{FF2B5EF4-FFF2-40B4-BE49-F238E27FC236}">
                  <a16:creationId xmlns:a16="http://schemas.microsoft.com/office/drawing/2014/main" id="{72696960-33A0-493F-B994-B69BA7854386}"/>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5" name="Oval 112">
              <a:extLst>
                <a:ext uri="{FF2B5EF4-FFF2-40B4-BE49-F238E27FC236}">
                  <a16:creationId xmlns:a16="http://schemas.microsoft.com/office/drawing/2014/main" id="{B3869C5D-F8DF-4C5C-8B4F-255544727830}"/>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6" name="Freeform 113">
              <a:extLst>
                <a:ext uri="{FF2B5EF4-FFF2-40B4-BE49-F238E27FC236}">
                  <a16:creationId xmlns:a16="http://schemas.microsoft.com/office/drawing/2014/main" id="{B3F3A060-D361-4144-A799-53E442F99C02}"/>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7" name="Freeform 116">
              <a:extLst>
                <a:ext uri="{FF2B5EF4-FFF2-40B4-BE49-F238E27FC236}">
                  <a16:creationId xmlns:a16="http://schemas.microsoft.com/office/drawing/2014/main" id="{D38E3F7F-DD82-4C60-9B43-1DD8D1435E98}"/>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78" name="Group 105">
            <a:extLst>
              <a:ext uri="{FF2B5EF4-FFF2-40B4-BE49-F238E27FC236}">
                <a16:creationId xmlns:a16="http://schemas.microsoft.com/office/drawing/2014/main" id="{605F79F6-59F7-42E0-AD1D-E3B2D8B09799}"/>
              </a:ext>
            </a:extLst>
          </p:cNvPr>
          <p:cNvGrpSpPr>
            <a:grpSpLocks noChangeAspect="1"/>
          </p:cNvGrpSpPr>
          <p:nvPr/>
        </p:nvGrpSpPr>
        <p:grpSpPr bwMode="auto">
          <a:xfrm>
            <a:off x="1948563" y="5853269"/>
            <a:ext cx="360000" cy="326929"/>
            <a:chOff x="802" y="803"/>
            <a:chExt cx="381" cy="346"/>
          </a:xfrm>
          <a:solidFill>
            <a:schemeClr val="bg1"/>
          </a:solidFill>
        </p:grpSpPr>
        <p:sp>
          <p:nvSpPr>
            <p:cNvPr id="179" name="Oval 108">
              <a:extLst>
                <a:ext uri="{FF2B5EF4-FFF2-40B4-BE49-F238E27FC236}">
                  <a16:creationId xmlns:a16="http://schemas.microsoft.com/office/drawing/2014/main" id="{4DE6293C-8F7F-46C1-81D1-3A7DA4719CB9}"/>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0" name="Oval 109">
              <a:extLst>
                <a:ext uri="{FF2B5EF4-FFF2-40B4-BE49-F238E27FC236}">
                  <a16:creationId xmlns:a16="http://schemas.microsoft.com/office/drawing/2014/main" id="{B53C1734-4B73-4F80-9BC5-D1C9406DA6B3}"/>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1" name="Freeform 110">
              <a:extLst>
                <a:ext uri="{FF2B5EF4-FFF2-40B4-BE49-F238E27FC236}">
                  <a16:creationId xmlns:a16="http://schemas.microsoft.com/office/drawing/2014/main" id="{0EC282DA-8C4D-4183-8936-FA3AA982CE29}"/>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2" name="Freeform 111">
              <a:extLst>
                <a:ext uri="{FF2B5EF4-FFF2-40B4-BE49-F238E27FC236}">
                  <a16:creationId xmlns:a16="http://schemas.microsoft.com/office/drawing/2014/main" id="{6678DB26-7708-45DD-BF64-0DD94C6B1EDA}"/>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3" name="Oval 112">
              <a:extLst>
                <a:ext uri="{FF2B5EF4-FFF2-40B4-BE49-F238E27FC236}">
                  <a16:creationId xmlns:a16="http://schemas.microsoft.com/office/drawing/2014/main" id="{CE8BE76D-FC1C-40B5-8099-8DD5EEF74D8B}"/>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4" name="Freeform 113">
              <a:extLst>
                <a:ext uri="{FF2B5EF4-FFF2-40B4-BE49-F238E27FC236}">
                  <a16:creationId xmlns:a16="http://schemas.microsoft.com/office/drawing/2014/main" id="{BB4B82D5-4957-45D8-A0AC-E4E7FA55C4C1}"/>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5" name="Freeform 116">
              <a:extLst>
                <a:ext uri="{FF2B5EF4-FFF2-40B4-BE49-F238E27FC236}">
                  <a16:creationId xmlns:a16="http://schemas.microsoft.com/office/drawing/2014/main" id="{DB0A7DAB-7CCF-44B0-82EF-9195F1017468}"/>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86" name="Group 105">
            <a:extLst>
              <a:ext uri="{FF2B5EF4-FFF2-40B4-BE49-F238E27FC236}">
                <a16:creationId xmlns:a16="http://schemas.microsoft.com/office/drawing/2014/main" id="{A06037FB-9915-468C-88C3-FCBCE46D09BE}"/>
              </a:ext>
            </a:extLst>
          </p:cNvPr>
          <p:cNvGrpSpPr>
            <a:grpSpLocks noChangeAspect="1"/>
          </p:cNvGrpSpPr>
          <p:nvPr/>
        </p:nvGrpSpPr>
        <p:grpSpPr bwMode="auto">
          <a:xfrm>
            <a:off x="2658112" y="5855243"/>
            <a:ext cx="360000" cy="326929"/>
            <a:chOff x="802" y="803"/>
            <a:chExt cx="381" cy="346"/>
          </a:xfrm>
          <a:solidFill>
            <a:schemeClr val="bg1"/>
          </a:solidFill>
        </p:grpSpPr>
        <p:sp>
          <p:nvSpPr>
            <p:cNvPr id="187" name="Oval 108">
              <a:extLst>
                <a:ext uri="{FF2B5EF4-FFF2-40B4-BE49-F238E27FC236}">
                  <a16:creationId xmlns:a16="http://schemas.microsoft.com/office/drawing/2014/main" id="{DFE178FD-9B1F-434C-B468-0C9D09752573}"/>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0" name="Oval 109">
              <a:extLst>
                <a:ext uri="{FF2B5EF4-FFF2-40B4-BE49-F238E27FC236}">
                  <a16:creationId xmlns:a16="http://schemas.microsoft.com/office/drawing/2014/main" id="{6FDE13B3-9D23-4768-980B-48EBA377AFE8}"/>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1" name="Freeform 110">
              <a:extLst>
                <a:ext uri="{FF2B5EF4-FFF2-40B4-BE49-F238E27FC236}">
                  <a16:creationId xmlns:a16="http://schemas.microsoft.com/office/drawing/2014/main" id="{25BAC72D-62DC-4AE3-B8A3-8D8381964424}"/>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2" name="Freeform 111">
              <a:extLst>
                <a:ext uri="{FF2B5EF4-FFF2-40B4-BE49-F238E27FC236}">
                  <a16:creationId xmlns:a16="http://schemas.microsoft.com/office/drawing/2014/main" id="{D92D4C3F-6283-4559-8989-599A1B825351}"/>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3" name="Oval 112">
              <a:extLst>
                <a:ext uri="{FF2B5EF4-FFF2-40B4-BE49-F238E27FC236}">
                  <a16:creationId xmlns:a16="http://schemas.microsoft.com/office/drawing/2014/main" id="{3B5EAF0B-925B-4E04-9E8E-9CC5F2FBB3D1}"/>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4" name="Freeform 113">
              <a:extLst>
                <a:ext uri="{FF2B5EF4-FFF2-40B4-BE49-F238E27FC236}">
                  <a16:creationId xmlns:a16="http://schemas.microsoft.com/office/drawing/2014/main" id="{E7CC3BE0-9969-4F71-8FB7-405398155569}"/>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5" name="Freeform 116">
              <a:extLst>
                <a:ext uri="{FF2B5EF4-FFF2-40B4-BE49-F238E27FC236}">
                  <a16:creationId xmlns:a16="http://schemas.microsoft.com/office/drawing/2014/main" id="{4C7F069E-1F7A-4983-A534-DEE4EE1BA045}"/>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196" name="Grafik 195">
            <a:extLst>
              <a:ext uri="{FF2B5EF4-FFF2-40B4-BE49-F238E27FC236}">
                <a16:creationId xmlns:a16="http://schemas.microsoft.com/office/drawing/2014/main" id="{B05C7CA0-8B36-43DB-8E59-34F4AE07916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726895" y="4480526"/>
            <a:ext cx="180000" cy="221038"/>
          </a:xfrm>
          <a:prstGeom prst="rect">
            <a:avLst/>
          </a:prstGeom>
        </p:spPr>
      </p:pic>
      <p:grpSp>
        <p:nvGrpSpPr>
          <p:cNvPr id="5" name="Gruppieren 4">
            <a:extLst>
              <a:ext uri="{FF2B5EF4-FFF2-40B4-BE49-F238E27FC236}">
                <a16:creationId xmlns:a16="http://schemas.microsoft.com/office/drawing/2014/main" id="{12663DEC-A840-41FB-8FA1-DB11C5C3113F}"/>
              </a:ext>
            </a:extLst>
          </p:cNvPr>
          <p:cNvGrpSpPr>
            <a:grpSpLocks noChangeAspect="1"/>
          </p:cNvGrpSpPr>
          <p:nvPr/>
        </p:nvGrpSpPr>
        <p:grpSpPr>
          <a:xfrm>
            <a:off x="3283855" y="5760606"/>
            <a:ext cx="2620839" cy="504000"/>
            <a:chOff x="-68177" y="-784916"/>
            <a:chExt cx="3374272" cy="648889"/>
          </a:xfrm>
        </p:grpSpPr>
        <p:grpSp>
          <p:nvGrpSpPr>
            <p:cNvPr id="244" name="Gruppieren 243">
              <a:extLst>
                <a:ext uri="{FF2B5EF4-FFF2-40B4-BE49-F238E27FC236}">
                  <a16:creationId xmlns:a16="http://schemas.microsoft.com/office/drawing/2014/main" id="{43170A5E-619D-46C2-9645-44D79A3B13C9}"/>
                </a:ext>
              </a:extLst>
            </p:cNvPr>
            <p:cNvGrpSpPr/>
            <p:nvPr/>
          </p:nvGrpSpPr>
          <p:grpSpPr>
            <a:xfrm>
              <a:off x="-68177" y="-784916"/>
              <a:ext cx="2465811" cy="648889"/>
              <a:chOff x="6629028" y="3233918"/>
              <a:chExt cx="3474766" cy="914400"/>
            </a:xfrm>
          </p:grpSpPr>
          <p:grpSp>
            <p:nvGrpSpPr>
              <p:cNvPr id="245" name="Gruppieren 244">
                <a:extLst>
                  <a:ext uri="{FF2B5EF4-FFF2-40B4-BE49-F238E27FC236}">
                    <a16:creationId xmlns:a16="http://schemas.microsoft.com/office/drawing/2014/main" id="{5C22BEEF-5F05-4E50-962E-3090657DA744}"/>
                  </a:ext>
                </a:extLst>
              </p:cNvPr>
              <p:cNvGrpSpPr/>
              <p:nvPr/>
            </p:nvGrpSpPr>
            <p:grpSpPr>
              <a:xfrm>
                <a:off x="7464189" y="3633533"/>
                <a:ext cx="524260" cy="115171"/>
                <a:chOff x="7588031" y="2811143"/>
                <a:chExt cx="1057877" cy="232397"/>
              </a:xfrm>
            </p:grpSpPr>
            <p:sp>
              <p:nvSpPr>
                <p:cNvPr id="253" name="Rechteck: abgerundete Ecken 252">
                  <a:extLst>
                    <a:ext uri="{FF2B5EF4-FFF2-40B4-BE49-F238E27FC236}">
                      <a16:creationId xmlns:a16="http://schemas.microsoft.com/office/drawing/2014/main" id="{B3A98AD8-21EF-4948-AB6B-7612736CFC0A}"/>
                    </a:ext>
                  </a:extLst>
                </p:cNvPr>
                <p:cNvSpPr/>
                <p:nvPr/>
              </p:nvSpPr>
              <p:spPr bwMode="gray">
                <a:xfrm>
                  <a:off x="7588031" y="2811143"/>
                  <a:ext cx="460593" cy="232397"/>
                </a:xfrm>
                <a:prstGeom prst="roundRect">
                  <a:avLst>
                    <a:gd name="adj" fmla="val 50000"/>
                  </a:avLst>
                </a:prstGeom>
                <a:no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4" name="Rechteck: abgerundete Ecken 253">
                  <a:extLst>
                    <a:ext uri="{FF2B5EF4-FFF2-40B4-BE49-F238E27FC236}">
                      <a16:creationId xmlns:a16="http://schemas.microsoft.com/office/drawing/2014/main" id="{2C668898-4D28-4D90-A528-3895B5AB8BE7}"/>
                    </a:ext>
                  </a:extLst>
                </p:cNvPr>
                <p:cNvSpPr/>
                <p:nvPr/>
              </p:nvSpPr>
              <p:spPr bwMode="gray">
                <a:xfrm>
                  <a:off x="8185315" y="2811143"/>
                  <a:ext cx="460593" cy="232397"/>
                </a:xfrm>
                <a:prstGeom prst="roundRect">
                  <a:avLst>
                    <a:gd name="adj" fmla="val 50000"/>
                  </a:avLst>
                </a:prstGeom>
                <a:no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5" name="Rechteck: abgerundete Ecken 254">
                  <a:extLst>
                    <a:ext uri="{FF2B5EF4-FFF2-40B4-BE49-F238E27FC236}">
                      <a16:creationId xmlns:a16="http://schemas.microsoft.com/office/drawing/2014/main" id="{3D4D4F3A-77B8-4892-801D-57CCA997ED63}"/>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46" name="Gruppieren 245">
                <a:extLst>
                  <a:ext uri="{FF2B5EF4-FFF2-40B4-BE49-F238E27FC236}">
                    <a16:creationId xmlns:a16="http://schemas.microsoft.com/office/drawing/2014/main" id="{8FC77CA2-5AF9-46A9-B3B6-082A19E87AD8}"/>
                  </a:ext>
                </a:extLst>
              </p:cNvPr>
              <p:cNvGrpSpPr/>
              <p:nvPr/>
            </p:nvGrpSpPr>
            <p:grpSpPr>
              <a:xfrm>
                <a:off x="8744373" y="3633533"/>
                <a:ext cx="524260" cy="115171"/>
                <a:chOff x="7588031" y="2811143"/>
                <a:chExt cx="1057877" cy="232397"/>
              </a:xfrm>
            </p:grpSpPr>
            <p:sp>
              <p:nvSpPr>
                <p:cNvPr id="250" name="Rechteck: abgerundete Ecken 249">
                  <a:extLst>
                    <a:ext uri="{FF2B5EF4-FFF2-40B4-BE49-F238E27FC236}">
                      <a16:creationId xmlns:a16="http://schemas.microsoft.com/office/drawing/2014/main" id="{0B86C05B-4B2F-4CA6-9E8C-83819CFB12C4}"/>
                    </a:ext>
                  </a:extLst>
                </p:cNvPr>
                <p:cNvSpPr/>
                <p:nvPr/>
              </p:nvSpPr>
              <p:spPr bwMode="gray">
                <a:xfrm>
                  <a:off x="7588031" y="2811143"/>
                  <a:ext cx="460593" cy="232397"/>
                </a:xfrm>
                <a:prstGeom prst="roundRect">
                  <a:avLst>
                    <a:gd name="adj" fmla="val 50000"/>
                  </a:avLst>
                </a:prstGeom>
                <a:no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1" name="Rechteck: abgerundete Ecken 250">
                  <a:extLst>
                    <a:ext uri="{FF2B5EF4-FFF2-40B4-BE49-F238E27FC236}">
                      <a16:creationId xmlns:a16="http://schemas.microsoft.com/office/drawing/2014/main" id="{62FFA20D-F3F8-4D13-99B8-F6FCED1DF36E}"/>
                    </a:ext>
                  </a:extLst>
                </p:cNvPr>
                <p:cNvSpPr/>
                <p:nvPr/>
              </p:nvSpPr>
              <p:spPr bwMode="gray">
                <a:xfrm>
                  <a:off x="8185315" y="2811143"/>
                  <a:ext cx="460593" cy="232397"/>
                </a:xfrm>
                <a:prstGeom prst="roundRect">
                  <a:avLst>
                    <a:gd name="adj" fmla="val 50000"/>
                  </a:avLst>
                </a:prstGeom>
                <a:no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2" name="Rechteck: abgerundete Ecken 251">
                  <a:extLst>
                    <a:ext uri="{FF2B5EF4-FFF2-40B4-BE49-F238E27FC236}">
                      <a16:creationId xmlns:a16="http://schemas.microsoft.com/office/drawing/2014/main" id="{A91FE389-117C-47A9-ACEC-3F3B819B3C38}"/>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47" name="Rechteck 246">
                <a:extLst>
                  <a:ext uri="{FF2B5EF4-FFF2-40B4-BE49-F238E27FC236}">
                    <a16:creationId xmlns:a16="http://schemas.microsoft.com/office/drawing/2014/main" id="{154F6559-EABF-4E17-BC7B-74538B072A32}"/>
                  </a:ext>
                </a:extLst>
              </p:cNvPr>
              <p:cNvSpPr/>
              <p:nvPr/>
            </p:nvSpPr>
            <p:spPr bwMode="gray">
              <a:xfrm>
                <a:off x="9189394" y="3233918"/>
                <a:ext cx="914400" cy="9144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8" name="Rechteck 247">
                <a:extLst>
                  <a:ext uri="{FF2B5EF4-FFF2-40B4-BE49-F238E27FC236}">
                    <a16:creationId xmlns:a16="http://schemas.microsoft.com/office/drawing/2014/main" id="{2D73FF40-F2A1-4BFF-8833-DCC2DE992A6C}"/>
                  </a:ext>
                </a:extLst>
              </p:cNvPr>
              <p:cNvSpPr/>
              <p:nvPr/>
            </p:nvSpPr>
            <p:spPr bwMode="gray">
              <a:xfrm>
                <a:off x="6629028" y="3233918"/>
                <a:ext cx="914400" cy="9144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9" name="Rechteck 248">
                <a:extLst>
                  <a:ext uri="{FF2B5EF4-FFF2-40B4-BE49-F238E27FC236}">
                    <a16:creationId xmlns:a16="http://schemas.microsoft.com/office/drawing/2014/main" id="{2B167BB4-2E5D-4BAF-AA3E-92D670D4491C}"/>
                  </a:ext>
                </a:extLst>
              </p:cNvPr>
              <p:cNvSpPr/>
              <p:nvPr/>
            </p:nvSpPr>
            <p:spPr bwMode="gray">
              <a:xfrm>
                <a:off x="7909211" y="3233918"/>
                <a:ext cx="914400" cy="9144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56" name="Gruppieren 255">
              <a:extLst>
                <a:ext uri="{FF2B5EF4-FFF2-40B4-BE49-F238E27FC236}">
                  <a16:creationId xmlns:a16="http://schemas.microsoft.com/office/drawing/2014/main" id="{AF9F60A3-EE4C-44AC-8578-A51BEA3F6052}"/>
                </a:ext>
              </a:extLst>
            </p:cNvPr>
            <p:cNvGrpSpPr/>
            <p:nvPr/>
          </p:nvGrpSpPr>
          <p:grpSpPr>
            <a:xfrm>
              <a:off x="2341403" y="-501336"/>
              <a:ext cx="372033" cy="81729"/>
              <a:chOff x="7588031" y="2811143"/>
              <a:chExt cx="1057877" cy="232397"/>
            </a:xfrm>
          </p:grpSpPr>
          <p:sp>
            <p:nvSpPr>
              <p:cNvPr id="257" name="Rechteck: abgerundete Ecken 256">
                <a:extLst>
                  <a:ext uri="{FF2B5EF4-FFF2-40B4-BE49-F238E27FC236}">
                    <a16:creationId xmlns:a16="http://schemas.microsoft.com/office/drawing/2014/main" id="{7727CBD4-F9B2-48C1-A5AA-89A18C8B048B}"/>
                  </a:ext>
                </a:extLst>
              </p:cNvPr>
              <p:cNvSpPr/>
              <p:nvPr/>
            </p:nvSpPr>
            <p:spPr bwMode="gray">
              <a:xfrm>
                <a:off x="7588031" y="2811143"/>
                <a:ext cx="460593" cy="232397"/>
              </a:xfrm>
              <a:prstGeom prst="roundRect">
                <a:avLst>
                  <a:gd name="adj" fmla="val 50000"/>
                </a:avLst>
              </a:prstGeom>
              <a:no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8" name="Rechteck: abgerundete Ecken 257">
                <a:extLst>
                  <a:ext uri="{FF2B5EF4-FFF2-40B4-BE49-F238E27FC236}">
                    <a16:creationId xmlns:a16="http://schemas.microsoft.com/office/drawing/2014/main" id="{AC499F56-B301-42D2-A967-4790976A5154}"/>
                  </a:ext>
                </a:extLst>
              </p:cNvPr>
              <p:cNvSpPr/>
              <p:nvPr/>
            </p:nvSpPr>
            <p:spPr bwMode="gray">
              <a:xfrm>
                <a:off x="8185315" y="2811143"/>
                <a:ext cx="460593" cy="232397"/>
              </a:xfrm>
              <a:prstGeom prst="roundRect">
                <a:avLst>
                  <a:gd name="adj" fmla="val 50000"/>
                </a:avLst>
              </a:prstGeom>
              <a:no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9" name="Rechteck: abgerundete Ecken 258">
                <a:extLst>
                  <a:ext uri="{FF2B5EF4-FFF2-40B4-BE49-F238E27FC236}">
                    <a16:creationId xmlns:a16="http://schemas.microsoft.com/office/drawing/2014/main" id="{4CC78AB4-5290-4CA6-ADAC-9D5169488A2A}"/>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60" name="Rechteck 259">
              <a:extLst>
                <a:ext uri="{FF2B5EF4-FFF2-40B4-BE49-F238E27FC236}">
                  <a16:creationId xmlns:a16="http://schemas.microsoft.com/office/drawing/2014/main" id="{EE15FF53-D2CE-42CD-A33D-A2AB6DCC854F}"/>
                </a:ext>
              </a:extLst>
            </p:cNvPr>
            <p:cNvSpPr/>
            <p:nvPr/>
          </p:nvSpPr>
          <p:spPr bwMode="gray">
            <a:xfrm>
              <a:off x="2657206" y="-784916"/>
              <a:ext cx="648889" cy="648889"/>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1" name="Oval 108">
              <a:extLst>
                <a:ext uri="{FF2B5EF4-FFF2-40B4-BE49-F238E27FC236}">
                  <a16:creationId xmlns:a16="http://schemas.microsoft.com/office/drawing/2014/main" id="{A27C7C06-E90E-4FA2-B047-93691E8565F7}"/>
                </a:ext>
              </a:extLst>
            </p:cNvPr>
            <p:cNvSpPr>
              <a:spLocks noChangeArrowheads="1"/>
            </p:cNvSpPr>
            <p:nvPr/>
          </p:nvSpPr>
          <p:spPr bwMode="auto">
            <a:xfrm>
              <a:off x="1136834" y="-421784"/>
              <a:ext cx="279676" cy="86151"/>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2" name="Oval 109">
              <a:extLst>
                <a:ext uri="{FF2B5EF4-FFF2-40B4-BE49-F238E27FC236}">
                  <a16:creationId xmlns:a16="http://schemas.microsoft.com/office/drawing/2014/main" id="{FEB058C3-FCE9-409C-8A91-BFDD4969EA7B}"/>
                </a:ext>
              </a:extLst>
            </p:cNvPr>
            <p:cNvSpPr>
              <a:spLocks noChangeArrowheads="1"/>
            </p:cNvSpPr>
            <p:nvPr/>
          </p:nvSpPr>
          <p:spPr bwMode="auto">
            <a:xfrm>
              <a:off x="1136834" y="-421784"/>
              <a:ext cx="279676" cy="86151"/>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3" name="Freeform 110">
              <a:extLst>
                <a:ext uri="{FF2B5EF4-FFF2-40B4-BE49-F238E27FC236}">
                  <a16:creationId xmlns:a16="http://schemas.microsoft.com/office/drawing/2014/main" id="{1D0D3DCA-6973-4431-919B-3DA7FA83C381}"/>
                </a:ext>
              </a:extLst>
            </p:cNvPr>
            <p:cNvSpPr>
              <a:spLocks/>
            </p:cNvSpPr>
            <p:nvPr/>
          </p:nvSpPr>
          <p:spPr bwMode="auto">
            <a:xfrm>
              <a:off x="1136834" y="-354361"/>
              <a:ext cx="279676" cy="10737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4" name="Oval 112">
              <a:extLst>
                <a:ext uri="{FF2B5EF4-FFF2-40B4-BE49-F238E27FC236}">
                  <a16:creationId xmlns:a16="http://schemas.microsoft.com/office/drawing/2014/main" id="{24B32CC8-9D24-4720-815A-C7C6F416508F}"/>
                </a:ext>
              </a:extLst>
            </p:cNvPr>
            <p:cNvSpPr>
              <a:spLocks noChangeArrowheads="1"/>
            </p:cNvSpPr>
            <p:nvPr/>
          </p:nvSpPr>
          <p:spPr bwMode="auto">
            <a:xfrm>
              <a:off x="940811" y="-589091"/>
              <a:ext cx="279676" cy="87399"/>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5" name="Freeform 113">
              <a:extLst>
                <a:ext uri="{FF2B5EF4-FFF2-40B4-BE49-F238E27FC236}">
                  <a16:creationId xmlns:a16="http://schemas.microsoft.com/office/drawing/2014/main" id="{257FCDB3-0569-471D-B2E6-4065470F3AD5}"/>
                </a:ext>
              </a:extLst>
            </p:cNvPr>
            <p:cNvSpPr>
              <a:spLocks/>
            </p:cNvSpPr>
            <p:nvPr/>
          </p:nvSpPr>
          <p:spPr bwMode="auto">
            <a:xfrm>
              <a:off x="940811" y="-521669"/>
              <a:ext cx="279676" cy="108625"/>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6" name="Freeform 116">
              <a:extLst>
                <a:ext uri="{FF2B5EF4-FFF2-40B4-BE49-F238E27FC236}">
                  <a16:creationId xmlns:a16="http://schemas.microsoft.com/office/drawing/2014/main" id="{F9BBEB2B-03B9-4F8A-A022-58723EFB234C}"/>
                </a:ext>
              </a:extLst>
            </p:cNvPr>
            <p:cNvSpPr>
              <a:spLocks/>
            </p:cNvSpPr>
            <p:nvPr/>
          </p:nvSpPr>
          <p:spPr bwMode="auto">
            <a:xfrm>
              <a:off x="940811" y="-433021"/>
              <a:ext cx="279676" cy="108625"/>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7" name="Oval 108">
              <a:extLst>
                <a:ext uri="{FF2B5EF4-FFF2-40B4-BE49-F238E27FC236}">
                  <a16:creationId xmlns:a16="http://schemas.microsoft.com/office/drawing/2014/main" id="{59001729-F7C1-48C8-A18E-A95122FE873E}"/>
                </a:ext>
              </a:extLst>
            </p:cNvPr>
            <p:cNvSpPr>
              <a:spLocks noChangeArrowheads="1"/>
            </p:cNvSpPr>
            <p:nvPr/>
          </p:nvSpPr>
          <p:spPr bwMode="auto">
            <a:xfrm>
              <a:off x="212586" y="-414012"/>
              <a:ext cx="279676" cy="86150"/>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8" name="Oval 109">
              <a:extLst>
                <a:ext uri="{FF2B5EF4-FFF2-40B4-BE49-F238E27FC236}">
                  <a16:creationId xmlns:a16="http://schemas.microsoft.com/office/drawing/2014/main" id="{FC263135-F7D8-4242-B37E-4EAF42E23827}"/>
                </a:ext>
              </a:extLst>
            </p:cNvPr>
            <p:cNvSpPr>
              <a:spLocks noChangeArrowheads="1"/>
            </p:cNvSpPr>
            <p:nvPr/>
          </p:nvSpPr>
          <p:spPr bwMode="auto">
            <a:xfrm>
              <a:off x="212586" y="-414012"/>
              <a:ext cx="279676" cy="86150"/>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9" name="Freeform 110">
              <a:extLst>
                <a:ext uri="{FF2B5EF4-FFF2-40B4-BE49-F238E27FC236}">
                  <a16:creationId xmlns:a16="http://schemas.microsoft.com/office/drawing/2014/main" id="{B12C5E9C-3D40-4753-A86E-C246DC91139C}"/>
                </a:ext>
              </a:extLst>
            </p:cNvPr>
            <p:cNvSpPr>
              <a:spLocks/>
            </p:cNvSpPr>
            <p:nvPr/>
          </p:nvSpPr>
          <p:spPr bwMode="auto">
            <a:xfrm>
              <a:off x="212586" y="-346590"/>
              <a:ext cx="279676" cy="10737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0" name="Freeform 111">
              <a:extLst>
                <a:ext uri="{FF2B5EF4-FFF2-40B4-BE49-F238E27FC236}">
                  <a16:creationId xmlns:a16="http://schemas.microsoft.com/office/drawing/2014/main" id="{BC5CC989-86FD-499E-97A4-C595CDFF0B19}"/>
                </a:ext>
              </a:extLst>
            </p:cNvPr>
            <p:cNvSpPr>
              <a:spLocks/>
            </p:cNvSpPr>
            <p:nvPr/>
          </p:nvSpPr>
          <p:spPr bwMode="auto">
            <a:xfrm>
              <a:off x="16563" y="-515145"/>
              <a:ext cx="279676" cy="108624"/>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1" name="Oval 112">
              <a:extLst>
                <a:ext uri="{FF2B5EF4-FFF2-40B4-BE49-F238E27FC236}">
                  <a16:creationId xmlns:a16="http://schemas.microsoft.com/office/drawing/2014/main" id="{284ACF81-7B7E-45BA-BE75-AF421F3CEB0E}"/>
                </a:ext>
              </a:extLst>
            </p:cNvPr>
            <p:cNvSpPr>
              <a:spLocks noChangeArrowheads="1"/>
            </p:cNvSpPr>
            <p:nvPr/>
          </p:nvSpPr>
          <p:spPr bwMode="auto">
            <a:xfrm>
              <a:off x="16563" y="-671214"/>
              <a:ext cx="279676" cy="87399"/>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2" name="Freeform 113">
              <a:extLst>
                <a:ext uri="{FF2B5EF4-FFF2-40B4-BE49-F238E27FC236}">
                  <a16:creationId xmlns:a16="http://schemas.microsoft.com/office/drawing/2014/main" id="{A4EFCA5D-420E-4433-8C10-DB4EF12D3B1E}"/>
                </a:ext>
              </a:extLst>
            </p:cNvPr>
            <p:cNvSpPr>
              <a:spLocks/>
            </p:cNvSpPr>
            <p:nvPr/>
          </p:nvSpPr>
          <p:spPr bwMode="auto">
            <a:xfrm>
              <a:off x="16563" y="-603792"/>
              <a:ext cx="279676" cy="108624"/>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3" name="Freeform 116">
              <a:extLst>
                <a:ext uri="{FF2B5EF4-FFF2-40B4-BE49-F238E27FC236}">
                  <a16:creationId xmlns:a16="http://schemas.microsoft.com/office/drawing/2014/main" id="{88CEDB19-D1E9-478F-B613-292E4D4D447B}"/>
                </a:ext>
              </a:extLst>
            </p:cNvPr>
            <p:cNvSpPr>
              <a:spLocks/>
            </p:cNvSpPr>
            <p:nvPr/>
          </p:nvSpPr>
          <p:spPr bwMode="auto">
            <a:xfrm>
              <a:off x="16563" y="-425249"/>
              <a:ext cx="279676" cy="108624"/>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4" name="Oval 108">
              <a:extLst>
                <a:ext uri="{FF2B5EF4-FFF2-40B4-BE49-F238E27FC236}">
                  <a16:creationId xmlns:a16="http://schemas.microsoft.com/office/drawing/2014/main" id="{F7F2AC06-BFEF-48D7-9F2E-DF67B4278521}"/>
                </a:ext>
              </a:extLst>
            </p:cNvPr>
            <p:cNvSpPr>
              <a:spLocks noChangeArrowheads="1"/>
            </p:cNvSpPr>
            <p:nvPr/>
          </p:nvSpPr>
          <p:spPr bwMode="auto">
            <a:xfrm>
              <a:off x="2939120" y="-411585"/>
              <a:ext cx="279676" cy="86150"/>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5" name="Oval 109">
              <a:extLst>
                <a:ext uri="{FF2B5EF4-FFF2-40B4-BE49-F238E27FC236}">
                  <a16:creationId xmlns:a16="http://schemas.microsoft.com/office/drawing/2014/main" id="{947DAF62-D69A-40B2-BE78-F5DB29BB6A81}"/>
                </a:ext>
              </a:extLst>
            </p:cNvPr>
            <p:cNvSpPr>
              <a:spLocks noChangeArrowheads="1"/>
            </p:cNvSpPr>
            <p:nvPr/>
          </p:nvSpPr>
          <p:spPr bwMode="auto">
            <a:xfrm>
              <a:off x="2939120" y="-411585"/>
              <a:ext cx="279676" cy="86150"/>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6" name="Freeform 110">
              <a:extLst>
                <a:ext uri="{FF2B5EF4-FFF2-40B4-BE49-F238E27FC236}">
                  <a16:creationId xmlns:a16="http://schemas.microsoft.com/office/drawing/2014/main" id="{50980959-5295-4E24-BA79-65AA42723540}"/>
                </a:ext>
              </a:extLst>
            </p:cNvPr>
            <p:cNvSpPr>
              <a:spLocks/>
            </p:cNvSpPr>
            <p:nvPr/>
          </p:nvSpPr>
          <p:spPr bwMode="auto">
            <a:xfrm>
              <a:off x="2939120" y="-344163"/>
              <a:ext cx="279676" cy="10737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7" name="Freeform 111">
              <a:extLst>
                <a:ext uri="{FF2B5EF4-FFF2-40B4-BE49-F238E27FC236}">
                  <a16:creationId xmlns:a16="http://schemas.microsoft.com/office/drawing/2014/main" id="{40CBB5B0-ECEE-45B2-BF04-ABA1AACD7BFF}"/>
                </a:ext>
              </a:extLst>
            </p:cNvPr>
            <p:cNvSpPr>
              <a:spLocks/>
            </p:cNvSpPr>
            <p:nvPr/>
          </p:nvSpPr>
          <p:spPr bwMode="auto">
            <a:xfrm>
              <a:off x="2743097" y="-512718"/>
              <a:ext cx="279676" cy="108624"/>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8" name="Oval 112">
              <a:extLst>
                <a:ext uri="{FF2B5EF4-FFF2-40B4-BE49-F238E27FC236}">
                  <a16:creationId xmlns:a16="http://schemas.microsoft.com/office/drawing/2014/main" id="{97F54A14-0ED7-46F6-BBB0-339E03C74DA0}"/>
                </a:ext>
              </a:extLst>
            </p:cNvPr>
            <p:cNvSpPr>
              <a:spLocks noChangeArrowheads="1"/>
            </p:cNvSpPr>
            <p:nvPr/>
          </p:nvSpPr>
          <p:spPr bwMode="auto">
            <a:xfrm>
              <a:off x="2743097" y="-668787"/>
              <a:ext cx="279676" cy="87399"/>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9" name="Freeform 113">
              <a:extLst>
                <a:ext uri="{FF2B5EF4-FFF2-40B4-BE49-F238E27FC236}">
                  <a16:creationId xmlns:a16="http://schemas.microsoft.com/office/drawing/2014/main" id="{DC9B6FFB-370C-4218-AF2A-E4F5563E4A17}"/>
                </a:ext>
              </a:extLst>
            </p:cNvPr>
            <p:cNvSpPr>
              <a:spLocks/>
            </p:cNvSpPr>
            <p:nvPr/>
          </p:nvSpPr>
          <p:spPr bwMode="auto">
            <a:xfrm>
              <a:off x="2743097" y="-601365"/>
              <a:ext cx="279676" cy="108624"/>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80" name="Freeform 116">
              <a:extLst>
                <a:ext uri="{FF2B5EF4-FFF2-40B4-BE49-F238E27FC236}">
                  <a16:creationId xmlns:a16="http://schemas.microsoft.com/office/drawing/2014/main" id="{E53AC5AD-E93F-4180-A824-9372CF8FDA32}"/>
                </a:ext>
              </a:extLst>
            </p:cNvPr>
            <p:cNvSpPr>
              <a:spLocks/>
            </p:cNvSpPr>
            <p:nvPr/>
          </p:nvSpPr>
          <p:spPr bwMode="auto">
            <a:xfrm>
              <a:off x="2743097" y="-422822"/>
              <a:ext cx="279676" cy="108624"/>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81" name="Group 105">
              <a:extLst>
                <a:ext uri="{FF2B5EF4-FFF2-40B4-BE49-F238E27FC236}">
                  <a16:creationId xmlns:a16="http://schemas.microsoft.com/office/drawing/2014/main" id="{5F0F186C-6832-400D-B1E6-90EC0389C88F}"/>
                </a:ext>
              </a:extLst>
            </p:cNvPr>
            <p:cNvGrpSpPr>
              <a:grpSpLocks noChangeAspect="1"/>
            </p:cNvGrpSpPr>
            <p:nvPr/>
          </p:nvGrpSpPr>
          <p:grpSpPr bwMode="auto">
            <a:xfrm>
              <a:off x="1942770" y="-649982"/>
              <a:ext cx="279676" cy="264694"/>
              <a:chOff x="802" y="803"/>
              <a:chExt cx="224" cy="212"/>
            </a:xfrm>
            <a:solidFill>
              <a:schemeClr val="bg1"/>
            </a:solidFill>
          </p:grpSpPr>
          <p:sp>
            <p:nvSpPr>
              <p:cNvPr id="282" name="Freeform 111">
                <a:extLst>
                  <a:ext uri="{FF2B5EF4-FFF2-40B4-BE49-F238E27FC236}">
                    <a16:creationId xmlns:a16="http://schemas.microsoft.com/office/drawing/2014/main" id="{E0D995E1-4244-4F38-9DB7-F8C5BB35A053}"/>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83" name="Oval 112">
                <a:extLst>
                  <a:ext uri="{FF2B5EF4-FFF2-40B4-BE49-F238E27FC236}">
                    <a16:creationId xmlns:a16="http://schemas.microsoft.com/office/drawing/2014/main" id="{DDFB16B6-478B-449A-A941-BDAF999A86A1}"/>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84" name="Freeform 113">
                <a:extLst>
                  <a:ext uri="{FF2B5EF4-FFF2-40B4-BE49-F238E27FC236}">
                    <a16:creationId xmlns:a16="http://schemas.microsoft.com/office/drawing/2014/main" id="{B51992CB-0B0D-4BB9-B26B-72526A706EEC}"/>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85" name="Freeform 111">
              <a:extLst>
                <a:ext uri="{FF2B5EF4-FFF2-40B4-BE49-F238E27FC236}">
                  <a16:creationId xmlns:a16="http://schemas.microsoft.com/office/drawing/2014/main" id="{76FE63AF-3600-4279-8A7C-A7F27712FD46}"/>
                </a:ext>
              </a:extLst>
            </p:cNvPr>
            <p:cNvSpPr>
              <a:spLocks/>
            </p:cNvSpPr>
            <p:nvPr/>
          </p:nvSpPr>
          <p:spPr bwMode="auto">
            <a:xfrm>
              <a:off x="1942770" y="-402864"/>
              <a:ext cx="279676" cy="108624"/>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 name="Gruppieren 6">
            <a:extLst>
              <a:ext uri="{FF2B5EF4-FFF2-40B4-BE49-F238E27FC236}">
                <a16:creationId xmlns:a16="http://schemas.microsoft.com/office/drawing/2014/main" id="{0562CE48-519C-42E3-9F57-47075DE74C9E}"/>
              </a:ext>
            </a:extLst>
          </p:cNvPr>
          <p:cNvGrpSpPr>
            <a:grpSpLocks noChangeAspect="1"/>
          </p:cNvGrpSpPr>
          <p:nvPr/>
        </p:nvGrpSpPr>
        <p:grpSpPr>
          <a:xfrm>
            <a:off x="4429453" y="5139740"/>
            <a:ext cx="180000" cy="228956"/>
            <a:chOff x="4998183" y="6017811"/>
            <a:chExt cx="217228" cy="276309"/>
          </a:xfrm>
        </p:grpSpPr>
        <p:sp>
          <p:nvSpPr>
            <p:cNvPr id="286" name="Freeform 111">
              <a:extLst>
                <a:ext uri="{FF2B5EF4-FFF2-40B4-BE49-F238E27FC236}">
                  <a16:creationId xmlns:a16="http://schemas.microsoft.com/office/drawing/2014/main" id="{1735625D-7B24-406F-A570-18985BEEF125}"/>
                </a:ext>
              </a:extLst>
            </p:cNvPr>
            <p:cNvSpPr>
              <a:spLocks/>
            </p:cNvSpPr>
            <p:nvPr/>
          </p:nvSpPr>
          <p:spPr bwMode="auto">
            <a:xfrm>
              <a:off x="4998183" y="6139032"/>
              <a:ext cx="217228" cy="84370"/>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87" name="Oval 112">
              <a:extLst>
                <a:ext uri="{FF2B5EF4-FFF2-40B4-BE49-F238E27FC236}">
                  <a16:creationId xmlns:a16="http://schemas.microsoft.com/office/drawing/2014/main" id="{95A09683-0E6E-4AA1-908D-82790F380E13}"/>
                </a:ext>
              </a:extLst>
            </p:cNvPr>
            <p:cNvSpPr>
              <a:spLocks noChangeArrowheads="1"/>
            </p:cNvSpPr>
            <p:nvPr/>
          </p:nvSpPr>
          <p:spPr bwMode="auto">
            <a:xfrm>
              <a:off x="4998183" y="6017811"/>
              <a:ext cx="217228" cy="67884"/>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88" name="Freeform 113">
              <a:extLst>
                <a:ext uri="{FF2B5EF4-FFF2-40B4-BE49-F238E27FC236}">
                  <a16:creationId xmlns:a16="http://schemas.microsoft.com/office/drawing/2014/main" id="{E99BEF6E-61ED-40B4-8FE4-568C4397C187}"/>
                </a:ext>
              </a:extLst>
            </p:cNvPr>
            <p:cNvSpPr>
              <a:spLocks/>
            </p:cNvSpPr>
            <p:nvPr/>
          </p:nvSpPr>
          <p:spPr bwMode="auto">
            <a:xfrm>
              <a:off x="4998183" y="6070179"/>
              <a:ext cx="217228" cy="84370"/>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89" name="Freeform 111">
              <a:extLst>
                <a:ext uri="{FF2B5EF4-FFF2-40B4-BE49-F238E27FC236}">
                  <a16:creationId xmlns:a16="http://schemas.microsoft.com/office/drawing/2014/main" id="{C41A1B74-8441-46A2-A0D5-F73606B923A5}"/>
                </a:ext>
              </a:extLst>
            </p:cNvPr>
            <p:cNvSpPr>
              <a:spLocks/>
            </p:cNvSpPr>
            <p:nvPr/>
          </p:nvSpPr>
          <p:spPr bwMode="auto">
            <a:xfrm>
              <a:off x="4998183" y="6209750"/>
              <a:ext cx="217228" cy="84370"/>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 name="Gruppieren 9">
            <a:extLst>
              <a:ext uri="{FF2B5EF4-FFF2-40B4-BE49-F238E27FC236}">
                <a16:creationId xmlns:a16="http://schemas.microsoft.com/office/drawing/2014/main" id="{79F14452-863B-4BEA-A58A-82DA59940D76}"/>
              </a:ext>
            </a:extLst>
          </p:cNvPr>
          <p:cNvGrpSpPr>
            <a:grpSpLocks noChangeAspect="1"/>
          </p:cNvGrpSpPr>
          <p:nvPr/>
        </p:nvGrpSpPr>
        <p:grpSpPr>
          <a:xfrm>
            <a:off x="5254189" y="5143751"/>
            <a:ext cx="288000" cy="261542"/>
            <a:chOff x="5619806" y="6003205"/>
            <a:chExt cx="369482" cy="335539"/>
          </a:xfrm>
        </p:grpSpPr>
        <p:sp>
          <p:nvSpPr>
            <p:cNvPr id="290" name="Oval 109">
              <a:extLst>
                <a:ext uri="{FF2B5EF4-FFF2-40B4-BE49-F238E27FC236}">
                  <a16:creationId xmlns:a16="http://schemas.microsoft.com/office/drawing/2014/main" id="{3D7418D9-B743-469A-B1DA-05AD09D3C30A}"/>
                </a:ext>
              </a:extLst>
            </p:cNvPr>
            <p:cNvSpPr>
              <a:spLocks noChangeArrowheads="1"/>
            </p:cNvSpPr>
            <p:nvPr/>
          </p:nvSpPr>
          <p:spPr bwMode="auto">
            <a:xfrm>
              <a:off x="5772060" y="6202977"/>
              <a:ext cx="217228" cy="66914"/>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1" name="Freeform 110">
              <a:extLst>
                <a:ext uri="{FF2B5EF4-FFF2-40B4-BE49-F238E27FC236}">
                  <a16:creationId xmlns:a16="http://schemas.microsoft.com/office/drawing/2014/main" id="{6D16510D-F01B-4D87-99EB-4444C73C1CF5}"/>
                </a:ext>
              </a:extLst>
            </p:cNvPr>
            <p:cNvSpPr>
              <a:spLocks/>
            </p:cNvSpPr>
            <p:nvPr/>
          </p:nvSpPr>
          <p:spPr bwMode="auto">
            <a:xfrm>
              <a:off x="5772060" y="6255344"/>
              <a:ext cx="217228" cy="83400"/>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2" name="Freeform 111">
              <a:extLst>
                <a:ext uri="{FF2B5EF4-FFF2-40B4-BE49-F238E27FC236}">
                  <a16:creationId xmlns:a16="http://schemas.microsoft.com/office/drawing/2014/main" id="{03708C4F-8BA9-46C3-B659-E4835D0B3CDE}"/>
                </a:ext>
              </a:extLst>
            </p:cNvPr>
            <p:cNvSpPr>
              <a:spLocks/>
            </p:cNvSpPr>
            <p:nvPr/>
          </p:nvSpPr>
          <p:spPr bwMode="auto">
            <a:xfrm>
              <a:off x="5619806" y="6124426"/>
              <a:ext cx="217228" cy="84370"/>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3" name="Oval 112">
              <a:extLst>
                <a:ext uri="{FF2B5EF4-FFF2-40B4-BE49-F238E27FC236}">
                  <a16:creationId xmlns:a16="http://schemas.microsoft.com/office/drawing/2014/main" id="{376A657A-C9E2-49BC-9560-C8855B481E74}"/>
                </a:ext>
              </a:extLst>
            </p:cNvPr>
            <p:cNvSpPr>
              <a:spLocks noChangeArrowheads="1"/>
            </p:cNvSpPr>
            <p:nvPr/>
          </p:nvSpPr>
          <p:spPr bwMode="auto">
            <a:xfrm>
              <a:off x="5619806" y="6003205"/>
              <a:ext cx="217228" cy="67884"/>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4" name="Freeform 113">
              <a:extLst>
                <a:ext uri="{FF2B5EF4-FFF2-40B4-BE49-F238E27FC236}">
                  <a16:creationId xmlns:a16="http://schemas.microsoft.com/office/drawing/2014/main" id="{1D62A3A3-1363-492A-935E-D46EF257B44E}"/>
                </a:ext>
              </a:extLst>
            </p:cNvPr>
            <p:cNvSpPr>
              <a:spLocks/>
            </p:cNvSpPr>
            <p:nvPr/>
          </p:nvSpPr>
          <p:spPr bwMode="auto">
            <a:xfrm>
              <a:off x="5619806" y="6055572"/>
              <a:ext cx="217228" cy="84370"/>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5" name="Freeform 116">
              <a:extLst>
                <a:ext uri="{FF2B5EF4-FFF2-40B4-BE49-F238E27FC236}">
                  <a16:creationId xmlns:a16="http://schemas.microsoft.com/office/drawing/2014/main" id="{B7E2867F-7CD5-411C-BAD3-4BBEAB9BBCA8}"/>
                </a:ext>
              </a:extLst>
            </p:cNvPr>
            <p:cNvSpPr>
              <a:spLocks/>
            </p:cNvSpPr>
            <p:nvPr/>
          </p:nvSpPr>
          <p:spPr bwMode="auto">
            <a:xfrm>
              <a:off x="5619806" y="6194249"/>
              <a:ext cx="217228" cy="84370"/>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1" name="Gruppieren 10">
            <a:extLst>
              <a:ext uri="{FF2B5EF4-FFF2-40B4-BE49-F238E27FC236}">
                <a16:creationId xmlns:a16="http://schemas.microsoft.com/office/drawing/2014/main" id="{E77DB04D-8087-40B1-8632-46553C5225B8}"/>
              </a:ext>
            </a:extLst>
          </p:cNvPr>
          <p:cNvGrpSpPr>
            <a:grpSpLocks noChangeAspect="1"/>
          </p:cNvGrpSpPr>
          <p:nvPr/>
        </p:nvGrpSpPr>
        <p:grpSpPr>
          <a:xfrm>
            <a:off x="4201912" y="4553420"/>
            <a:ext cx="180000" cy="163464"/>
            <a:chOff x="3502074" y="6001320"/>
            <a:chExt cx="369481" cy="335539"/>
          </a:xfrm>
        </p:grpSpPr>
        <p:sp>
          <p:nvSpPr>
            <p:cNvPr id="296" name="Oval 109">
              <a:extLst>
                <a:ext uri="{FF2B5EF4-FFF2-40B4-BE49-F238E27FC236}">
                  <a16:creationId xmlns:a16="http://schemas.microsoft.com/office/drawing/2014/main" id="{E9792A7C-6A10-4233-A30F-53C7E556C9F6}"/>
                </a:ext>
              </a:extLst>
            </p:cNvPr>
            <p:cNvSpPr>
              <a:spLocks noChangeArrowheads="1"/>
            </p:cNvSpPr>
            <p:nvPr/>
          </p:nvSpPr>
          <p:spPr bwMode="auto">
            <a:xfrm>
              <a:off x="3654327" y="6201092"/>
              <a:ext cx="217228" cy="66914"/>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7" name="Freeform 110">
              <a:extLst>
                <a:ext uri="{FF2B5EF4-FFF2-40B4-BE49-F238E27FC236}">
                  <a16:creationId xmlns:a16="http://schemas.microsoft.com/office/drawing/2014/main" id="{C69ECA14-EE98-4B58-94E8-F2CA1F374363}"/>
                </a:ext>
              </a:extLst>
            </p:cNvPr>
            <p:cNvSpPr>
              <a:spLocks/>
            </p:cNvSpPr>
            <p:nvPr/>
          </p:nvSpPr>
          <p:spPr bwMode="auto">
            <a:xfrm>
              <a:off x="3654327" y="6253459"/>
              <a:ext cx="217228" cy="83400"/>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8" name="Freeform 111">
              <a:extLst>
                <a:ext uri="{FF2B5EF4-FFF2-40B4-BE49-F238E27FC236}">
                  <a16:creationId xmlns:a16="http://schemas.microsoft.com/office/drawing/2014/main" id="{9AD4374D-AC68-47E1-8FBA-69A158ABB042}"/>
                </a:ext>
              </a:extLst>
            </p:cNvPr>
            <p:cNvSpPr>
              <a:spLocks/>
            </p:cNvSpPr>
            <p:nvPr/>
          </p:nvSpPr>
          <p:spPr bwMode="auto">
            <a:xfrm>
              <a:off x="3502074" y="6122540"/>
              <a:ext cx="217228" cy="84370"/>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9" name="Oval 112">
              <a:extLst>
                <a:ext uri="{FF2B5EF4-FFF2-40B4-BE49-F238E27FC236}">
                  <a16:creationId xmlns:a16="http://schemas.microsoft.com/office/drawing/2014/main" id="{3F832E5B-A299-4334-8D49-6C40AA22054A}"/>
                </a:ext>
              </a:extLst>
            </p:cNvPr>
            <p:cNvSpPr>
              <a:spLocks noChangeArrowheads="1"/>
            </p:cNvSpPr>
            <p:nvPr/>
          </p:nvSpPr>
          <p:spPr bwMode="auto">
            <a:xfrm>
              <a:off x="3502074" y="6001320"/>
              <a:ext cx="217228" cy="67884"/>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0" name="Freeform 113">
              <a:extLst>
                <a:ext uri="{FF2B5EF4-FFF2-40B4-BE49-F238E27FC236}">
                  <a16:creationId xmlns:a16="http://schemas.microsoft.com/office/drawing/2014/main" id="{08D39F33-2FB3-4D39-86F4-10EF6EDE1ED0}"/>
                </a:ext>
              </a:extLst>
            </p:cNvPr>
            <p:cNvSpPr>
              <a:spLocks/>
            </p:cNvSpPr>
            <p:nvPr/>
          </p:nvSpPr>
          <p:spPr bwMode="auto">
            <a:xfrm>
              <a:off x="3502074" y="6053687"/>
              <a:ext cx="217228" cy="84370"/>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1" name="Freeform 116">
              <a:extLst>
                <a:ext uri="{FF2B5EF4-FFF2-40B4-BE49-F238E27FC236}">
                  <a16:creationId xmlns:a16="http://schemas.microsoft.com/office/drawing/2014/main" id="{85F6655C-78DD-4F7E-B03F-10D3D899B8D2}"/>
                </a:ext>
              </a:extLst>
            </p:cNvPr>
            <p:cNvSpPr>
              <a:spLocks/>
            </p:cNvSpPr>
            <p:nvPr/>
          </p:nvSpPr>
          <p:spPr bwMode="auto">
            <a:xfrm>
              <a:off x="3502074" y="6192364"/>
              <a:ext cx="217228" cy="84370"/>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02" name="Gruppieren 301">
            <a:extLst>
              <a:ext uri="{FF2B5EF4-FFF2-40B4-BE49-F238E27FC236}">
                <a16:creationId xmlns:a16="http://schemas.microsoft.com/office/drawing/2014/main" id="{D0E310B7-8BF5-4F2F-9A7E-02E2512FAD3F}"/>
              </a:ext>
            </a:extLst>
          </p:cNvPr>
          <p:cNvGrpSpPr>
            <a:grpSpLocks noChangeAspect="1"/>
          </p:cNvGrpSpPr>
          <p:nvPr/>
        </p:nvGrpSpPr>
        <p:grpSpPr>
          <a:xfrm>
            <a:off x="5107013" y="4570382"/>
            <a:ext cx="108000" cy="137374"/>
            <a:chOff x="4998183" y="6017811"/>
            <a:chExt cx="217228" cy="276309"/>
          </a:xfrm>
        </p:grpSpPr>
        <p:sp>
          <p:nvSpPr>
            <p:cNvPr id="303" name="Freeform 111">
              <a:extLst>
                <a:ext uri="{FF2B5EF4-FFF2-40B4-BE49-F238E27FC236}">
                  <a16:creationId xmlns:a16="http://schemas.microsoft.com/office/drawing/2014/main" id="{00B913CE-5499-460A-9807-FE97AB379097}"/>
                </a:ext>
              </a:extLst>
            </p:cNvPr>
            <p:cNvSpPr>
              <a:spLocks/>
            </p:cNvSpPr>
            <p:nvPr/>
          </p:nvSpPr>
          <p:spPr bwMode="auto">
            <a:xfrm>
              <a:off x="4998183" y="6139032"/>
              <a:ext cx="217228" cy="84370"/>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4" name="Oval 112">
              <a:extLst>
                <a:ext uri="{FF2B5EF4-FFF2-40B4-BE49-F238E27FC236}">
                  <a16:creationId xmlns:a16="http://schemas.microsoft.com/office/drawing/2014/main" id="{B6417D04-EF7A-4AEE-ADF5-0C1E673834F8}"/>
                </a:ext>
              </a:extLst>
            </p:cNvPr>
            <p:cNvSpPr>
              <a:spLocks noChangeArrowheads="1"/>
            </p:cNvSpPr>
            <p:nvPr/>
          </p:nvSpPr>
          <p:spPr bwMode="auto">
            <a:xfrm>
              <a:off x="4998183" y="6017811"/>
              <a:ext cx="217228" cy="67884"/>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5" name="Freeform 113">
              <a:extLst>
                <a:ext uri="{FF2B5EF4-FFF2-40B4-BE49-F238E27FC236}">
                  <a16:creationId xmlns:a16="http://schemas.microsoft.com/office/drawing/2014/main" id="{592ABD57-EC7A-4009-83D2-063C175D4905}"/>
                </a:ext>
              </a:extLst>
            </p:cNvPr>
            <p:cNvSpPr>
              <a:spLocks/>
            </p:cNvSpPr>
            <p:nvPr/>
          </p:nvSpPr>
          <p:spPr bwMode="auto">
            <a:xfrm>
              <a:off x="4998183" y="6070179"/>
              <a:ext cx="217228" cy="84370"/>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6" name="Freeform 111">
              <a:extLst>
                <a:ext uri="{FF2B5EF4-FFF2-40B4-BE49-F238E27FC236}">
                  <a16:creationId xmlns:a16="http://schemas.microsoft.com/office/drawing/2014/main" id="{4EC74612-A879-4A21-804A-0335082903B4}"/>
                </a:ext>
              </a:extLst>
            </p:cNvPr>
            <p:cNvSpPr>
              <a:spLocks/>
            </p:cNvSpPr>
            <p:nvPr/>
          </p:nvSpPr>
          <p:spPr bwMode="auto">
            <a:xfrm>
              <a:off x="4998183" y="6209750"/>
              <a:ext cx="217228" cy="84370"/>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24" name="Gruppieren 323">
            <a:extLst>
              <a:ext uri="{FF2B5EF4-FFF2-40B4-BE49-F238E27FC236}">
                <a16:creationId xmlns:a16="http://schemas.microsoft.com/office/drawing/2014/main" id="{450D080B-CE17-4270-B325-BA5BA55B1AC1}"/>
              </a:ext>
            </a:extLst>
          </p:cNvPr>
          <p:cNvGrpSpPr>
            <a:grpSpLocks noChangeAspect="1"/>
          </p:cNvGrpSpPr>
          <p:nvPr/>
        </p:nvGrpSpPr>
        <p:grpSpPr>
          <a:xfrm>
            <a:off x="5540689" y="4565958"/>
            <a:ext cx="180000" cy="163464"/>
            <a:chOff x="10741847" y="2640011"/>
            <a:chExt cx="475700" cy="432001"/>
          </a:xfrm>
        </p:grpSpPr>
        <p:grpSp>
          <p:nvGrpSpPr>
            <p:cNvPr id="325" name="Group 105">
              <a:extLst>
                <a:ext uri="{FF2B5EF4-FFF2-40B4-BE49-F238E27FC236}">
                  <a16:creationId xmlns:a16="http://schemas.microsoft.com/office/drawing/2014/main" id="{B81A8ACA-0D6E-4E83-BAF7-4FFB64BCF6FC}"/>
                </a:ext>
              </a:extLst>
            </p:cNvPr>
            <p:cNvGrpSpPr>
              <a:grpSpLocks noChangeAspect="1"/>
            </p:cNvGrpSpPr>
            <p:nvPr/>
          </p:nvGrpSpPr>
          <p:grpSpPr bwMode="auto">
            <a:xfrm>
              <a:off x="10741847" y="2640011"/>
              <a:ext cx="475700" cy="432001"/>
              <a:chOff x="802" y="803"/>
              <a:chExt cx="381" cy="346"/>
            </a:xfrm>
            <a:solidFill>
              <a:schemeClr val="bg1"/>
            </a:solidFill>
          </p:grpSpPr>
          <p:sp>
            <p:nvSpPr>
              <p:cNvPr id="328" name="Freeform 110">
                <a:extLst>
                  <a:ext uri="{FF2B5EF4-FFF2-40B4-BE49-F238E27FC236}">
                    <a16:creationId xmlns:a16="http://schemas.microsoft.com/office/drawing/2014/main" id="{B6D64F5E-B339-49B3-8DC4-339787BCB8C9}"/>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29" name="Oval 112">
                <a:extLst>
                  <a:ext uri="{FF2B5EF4-FFF2-40B4-BE49-F238E27FC236}">
                    <a16:creationId xmlns:a16="http://schemas.microsoft.com/office/drawing/2014/main" id="{84BF0CA8-E21C-4909-96AA-6B82163409C9}"/>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0" name="Freeform 113">
                <a:extLst>
                  <a:ext uri="{FF2B5EF4-FFF2-40B4-BE49-F238E27FC236}">
                    <a16:creationId xmlns:a16="http://schemas.microsoft.com/office/drawing/2014/main" id="{72AFD440-7848-4EF7-A0DF-4418E04246C4}"/>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1" name="Freeform 116">
                <a:extLst>
                  <a:ext uri="{FF2B5EF4-FFF2-40B4-BE49-F238E27FC236}">
                    <a16:creationId xmlns:a16="http://schemas.microsoft.com/office/drawing/2014/main" id="{700A1C30-F90C-43FB-8D30-DF0BD038A0E0}"/>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2" name="Oval 109">
                <a:extLst>
                  <a:ext uri="{FF2B5EF4-FFF2-40B4-BE49-F238E27FC236}">
                    <a16:creationId xmlns:a16="http://schemas.microsoft.com/office/drawing/2014/main" id="{B4C25266-D92D-4DBE-BBF8-A3EF4F208ED2}"/>
                  </a:ext>
                </a:extLst>
              </p:cNvPr>
              <p:cNvSpPr>
                <a:spLocks noChangeArrowheads="1"/>
              </p:cNvSpPr>
              <p:nvPr/>
            </p:nvSpPr>
            <p:spPr bwMode="auto">
              <a:xfrm>
                <a:off x="959" y="951"/>
                <a:ext cx="224" cy="69"/>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3" name="Oval 108">
                <a:extLst>
                  <a:ext uri="{FF2B5EF4-FFF2-40B4-BE49-F238E27FC236}">
                    <a16:creationId xmlns:a16="http://schemas.microsoft.com/office/drawing/2014/main" id="{50B11897-94A1-41BD-BCDE-94A82789F802}"/>
                  </a:ext>
                </a:extLst>
              </p:cNvPr>
              <p:cNvSpPr>
                <a:spLocks noChangeArrowheads="1"/>
              </p:cNvSpPr>
              <p:nvPr/>
            </p:nvSpPr>
            <p:spPr bwMode="auto">
              <a:xfrm>
                <a:off x="957" y="940"/>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326" name="Freeform 110">
              <a:extLst>
                <a:ext uri="{FF2B5EF4-FFF2-40B4-BE49-F238E27FC236}">
                  <a16:creationId xmlns:a16="http://schemas.microsoft.com/office/drawing/2014/main" id="{10D773F3-1A6C-494F-9176-2321521BBB41}"/>
                </a:ext>
              </a:extLst>
            </p:cNvPr>
            <p:cNvSpPr>
              <a:spLocks/>
            </p:cNvSpPr>
            <p:nvPr/>
          </p:nvSpPr>
          <p:spPr bwMode="auto">
            <a:xfrm>
              <a:off x="10937868" y="2878466"/>
              <a:ext cx="279676" cy="10737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27" name="Freeform 116">
              <a:extLst>
                <a:ext uri="{FF2B5EF4-FFF2-40B4-BE49-F238E27FC236}">
                  <a16:creationId xmlns:a16="http://schemas.microsoft.com/office/drawing/2014/main" id="{51EEF1BF-E810-4B06-879C-92A117E1D56D}"/>
                </a:ext>
              </a:extLst>
            </p:cNvPr>
            <p:cNvSpPr>
              <a:spLocks/>
            </p:cNvSpPr>
            <p:nvPr/>
          </p:nvSpPr>
          <p:spPr bwMode="auto">
            <a:xfrm>
              <a:off x="10744226" y="2799807"/>
              <a:ext cx="279676" cy="108624"/>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34" name="Gruppieren 333">
            <a:extLst>
              <a:ext uri="{FF2B5EF4-FFF2-40B4-BE49-F238E27FC236}">
                <a16:creationId xmlns:a16="http://schemas.microsoft.com/office/drawing/2014/main" id="{87028C44-6C52-425D-B702-936EC519A112}"/>
              </a:ext>
            </a:extLst>
          </p:cNvPr>
          <p:cNvGrpSpPr>
            <a:grpSpLocks noChangeAspect="1"/>
          </p:cNvGrpSpPr>
          <p:nvPr/>
        </p:nvGrpSpPr>
        <p:grpSpPr>
          <a:xfrm>
            <a:off x="4732663" y="4601485"/>
            <a:ext cx="108000" cy="102215"/>
            <a:chOff x="4998183" y="6017811"/>
            <a:chExt cx="217228" cy="205591"/>
          </a:xfrm>
        </p:grpSpPr>
        <p:sp>
          <p:nvSpPr>
            <p:cNvPr id="335" name="Freeform 111">
              <a:extLst>
                <a:ext uri="{FF2B5EF4-FFF2-40B4-BE49-F238E27FC236}">
                  <a16:creationId xmlns:a16="http://schemas.microsoft.com/office/drawing/2014/main" id="{B7702B43-6FC5-43D3-AC92-8EBDD5223C1E}"/>
                </a:ext>
              </a:extLst>
            </p:cNvPr>
            <p:cNvSpPr>
              <a:spLocks/>
            </p:cNvSpPr>
            <p:nvPr/>
          </p:nvSpPr>
          <p:spPr bwMode="auto">
            <a:xfrm>
              <a:off x="4998183" y="6139032"/>
              <a:ext cx="217228" cy="84370"/>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6" name="Oval 112">
              <a:extLst>
                <a:ext uri="{FF2B5EF4-FFF2-40B4-BE49-F238E27FC236}">
                  <a16:creationId xmlns:a16="http://schemas.microsoft.com/office/drawing/2014/main" id="{006F798F-EE3C-4DA5-8FD5-D935AC15A2F6}"/>
                </a:ext>
              </a:extLst>
            </p:cNvPr>
            <p:cNvSpPr>
              <a:spLocks noChangeArrowheads="1"/>
            </p:cNvSpPr>
            <p:nvPr/>
          </p:nvSpPr>
          <p:spPr bwMode="auto">
            <a:xfrm>
              <a:off x="4998183" y="6017811"/>
              <a:ext cx="217228" cy="67884"/>
            </a:xfrm>
            <a:prstGeom prst="ellipse">
              <a:avLst/>
            </a:pr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7" name="Freeform 113">
              <a:extLst>
                <a:ext uri="{FF2B5EF4-FFF2-40B4-BE49-F238E27FC236}">
                  <a16:creationId xmlns:a16="http://schemas.microsoft.com/office/drawing/2014/main" id="{EBEE2889-4486-43D7-89EC-F36F4951A6C6}"/>
                </a:ext>
              </a:extLst>
            </p:cNvPr>
            <p:cNvSpPr>
              <a:spLocks/>
            </p:cNvSpPr>
            <p:nvPr/>
          </p:nvSpPr>
          <p:spPr bwMode="auto">
            <a:xfrm>
              <a:off x="4998183" y="6070179"/>
              <a:ext cx="217228" cy="84370"/>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339" name="Grafik 338">
            <a:extLst>
              <a:ext uri="{FF2B5EF4-FFF2-40B4-BE49-F238E27FC236}">
                <a16:creationId xmlns:a16="http://schemas.microsoft.com/office/drawing/2014/main" id="{811D5A29-29F4-4EAA-A751-C29766B2B2A2}"/>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572556" y="5083516"/>
            <a:ext cx="234530" cy="288000"/>
          </a:xfrm>
          <a:prstGeom prst="rect">
            <a:avLst/>
          </a:prstGeom>
        </p:spPr>
      </p:pic>
    </p:spTree>
    <p:extLst>
      <p:ext uri="{BB962C8B-B14F-4D97-AF65-F5344CB8AC3E}">
        <p14:creationId xmlns:p14="http://schemas.microsoft.com/office/powerpoint/2010/main" val="339239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kt 20" hidden="1">
            <a:extLst>
              <a:ext uri="{FF2B5EF4-FFF2-40B4-BE49-F238E27FC236}">
                <a16:creationId xmlns:a16="http://schemas.microsoft.com/office/drawing/2014/main" id="{4327169E-FBA4-4168-A7BB-30B6091D1EB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66" name="think-cell Folie" r:id="rId5" imgW="473" imgH="476" progId="TCLayout.ActiveDocument.1">
                  <p:embed/>
                </p:oleObj>
              </mc:Choice>
              <mc:Fallback>
                <p:oleObj name="think-cell Folie" r:id="rId5" imgW="473" imgH="476" progId="TCLayout.ActiveDocument.1">
                  <p:embed/>
                  <p:pic>
                    <p:nvPicPr>
                      <p:cNvPr id="21" name="Objekt 20" hidden="1">
                        <a:extLst>
                          <a:ext uri="{FF2B5EF4-FFF2-40B4-BE49-F238E27FC236}">
                            <a16:creationId xmlns:a16="http://schemas.microsoft.com/office/drawing/2014/main" id="{4327169E-FBA4-4168-A7BB-30B6091D1EB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p:cNvSpPr/>
          <p:nvPr/>
        </p:nvSpPr>
        <p:spPr bwMode="gray">
          <a:xfrm>
            <a:off x="0" y="-6650"/>
            <a:ext cx="12192000" cy="6864649"/>
          </a:xfrm>
          <a:prstGeom prst="rect">
            <a:avLst/>
          </a:prstGeom>
          <a:solidFill>
            <a:srgbClr val="798BB3"/>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Rechteck 15"/>
          <p:cNvSpPr/>
          <p:nvPr/>
        </p:nvSpPr>
        <p:spPr bwMode="blackWhite">
          <a:xfrm>
            <a:off x="-3" y="3346333"/>
            <a:ext cx="7915278" cy="31528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Ins="234000" bIns="360000" rtlCol="0" anchor="b" anchorCtr="0">
            <a:spAutoFit/>
          </a:bodyPr>
          <a:lstStyle/>
          <a:p>
            <a:pPr marL="174631" lvl="0">
              <a:spcBef>
                <a:spcPts val="1600"/>
              </a:spcBef>
              <a:spcAft>
                <a:spcPts val="800"/>
              </a:spcAft>
            </a:pPr>
            <a:r>
              <a:rPr lang="en-US" sz="4000" b="1"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 the Blockchain Solution to Your Real-World Problem!</a:t>
            </a:r>
          </a:p>
          <a:p>
            <a:pPr marL="174631" lvl="0">
              <a:spcBef>
                <a:spcPts val="1600"/>
              </a:spcBef>
              <a:spcAft>
                <a:spcPts val="800"/>
              </a:spcAft>
            </a:pPr>
            <a:r>
              <a:rPr lang="en-US" sz="2000" b="1" dirty="0">
                <a:solidFill>
                  <a:srgbClr val="798BB3"/>
                </a:solidFill>
                <a:latin typeface="Open Sans" panose="020B0606030504020204" pitchFamily="34" charset="0"/>
                <a:ea typeface="Open Sans" panose="020B0606030504020204" pitchFamily="34" charset="0"/>
                <a:cs typeface="Open Sans" panose="020B0606030504020204" pitchFamily="34" charset="0"/>
              </a:rPr>
              <a:t>created by </a:t>
            </a:r>
            <a:r>
              <a:rPr lang="en-US" sz="2000" b="1" dirty="0">
                <a:solidFill>
                  <a:srgbClr val="798BB3"/>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Niko Hildebrand</a:t>
            </a:r>
            <a:r>
              <a:rPr lang="en-US" sz="2000" b="1" dirty="0">
                <a:solidFill>
                  <a:srgbClr val="798BB3"/>
                </a:solidFill>
                <a:latin typeface="Open Sans" panose="020B0606030504020204" pitchFamily="34" charset="0"/>
                <a:ea typeface="Open Sans" panose="020B0606030504020204" pitchFamily="34" charset="0"/>
                <a:cs typeface="Open Sans" panose="020B0606030504020204" pitchFamily="34" charset="0"/>
              </a:rPr>
              <a:t> on behalf of </a:t>
            </a:r>
            <a:r>
              <a:rPr lang="en-US" sz="2000" b="1" dirty="0">
                <a:solidFill>
                  <a:srgbClr val="798BB3"/>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asc(s e.V.</a:t>
            </a:r>
            <a:r>
              <a:rPr lang="en-US" sz="2000" b="1" dirty="0">
                <a:solidFill>
                  <a:srgbClr val="798BB3"/>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22" name="Rechteck 21">
            <a:extLst>
              <a:ext uri="{FF2B5EF4-FFF2-40B4-BE49-F238E27FC236}">
                <a16:creationId xmlns:a16="http://schemas.microsoft.com/office/drawing/2014/main" id="{ED8D9C3B-0AD7-4C2C-B8E9-4D684532E75A}"/>
              </a:ext>
            </a:extLst>
          </p:cNvPr>
          <p:cNvSpPr/>
          <p:nvPr/>
        </p:nvSpPr>
        <p:spPr bwMode="blackWhite">
          <a:xfrm>
            <a:off x="8318500" y="3961886"/>
            <a:ext cx="3452692" cy="25373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Ins="234000" bIns="972000" rtlCol="0" anchor="ctr" anchorCtr="0">
            <a:noAutofit/>
          </a:bodyPr>
          <a:lstStyle/>
          <a:p>
            <a:pPr marL="174631" lvl="0">
              <a:spcBef>
                <a:spcPts val="1600"/>
              </a:spcBef>
              <a:spcAft>
                <a:spcPts val="800"/>
              </a:spcAft>
            </a:pPr>
            <a:r>
              <a:rPr lang="en-US" sz="1800" b="1" dirty="0">
                <a:solidFill>
                  <a:srgbClr val="798BB3"/>
                </a:solidFill>
                <a:latin typeface="Open Sans" panose="020B0606030504020204" pitchFamily="34" charset="0"/>
                <a:ea typeface="Open Sans" panose="020B0606030504020204" pitchFamily="34" charset="0"/>
                <a:cs typeface="Open Sans" panose="020B0606030504020204" pitchFamily="34" charset="0"/>
              </a:rPr>
              <a:t>This work is subject to the </a:t>
            </a:r>
            <a:r>
              <a:rPr lang="en-US" sz="1800" b="1" dirty="0">
                <a:solidFill>
                  <a:srgbClr val="798BB3"/>
                </a:solidFill>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Attribution 4.0 International Creative Commons License</a:t>
            </a:r>
            <a:endParaRPr lang="en-US" sz="1800" b="1"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uppieren 19">
            <a:extLst>
              <a:ext uri="{FF2B5EF4-FFF2-40B4-BE49-F238E27FC236}">
                <a16:creationId xmlns:a16="http://schemas.microsoft.com/office/drawing/2014/main" id="{B5A55697-B68F-4E28-81F5-EED6C16762BB}"/>
              </a:ext>
            </a:extLst>
          </p:cNvPr>
          <p:cNvGrpSpPr/>
          <p:nvPr/>
        </p:nvGrpSpPr>
        <p:grpSpPr>
          <a:xfrm>
            <a:off x="9474121" y="5657850"/>
            <a:ext cx="1141450" cy="523875"/>
            <a:chOff x="5800612" y="2610881"/>
            <a:chExt cx="1141450" cy="523875"/>
          </a:xfrm>
          <a:solidFill>
            <a:srgbClr val="798BB3"/>
          </a:solidFill>
        </p:grpSpPr>
        <p:pic>
          <p:nvPicPr>
            <p:cNvPr id="12" name="Grafik 11">
              <a:extLst>
                <a:ext uri="{FF2B5EF4-FFF2-40B4-BE49-F238E27FC236}">
                  <a16:creationId xmlns:a16="http://schemas.microsoft.com/office/drawing/2014/main" id="{3CED2A2D-9157-48C9-B4BB-89F3EAD5B32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18187" y="2610881"/>
              <a:ext cx="523875" cy="523875"/>
            </a:xfrm>
            <a:prstGeom prst="rect">
              <a:avLst/>
            </a:prstGeom>
          </p:spPr>
        </p:pic>
        <p:pic>
          <p:nvPicPr>
            <p:cNvPr id="14" name="Grafik 13">
              <a:extLst>
                <a:ext uri="{FF2B5EF4-FFF2-40B4-BE49-F238E27FC236}">
                  <a16:creationId xmlns:a16="http://schemas.microsoft.com/office/drawing/2014/main" id="{541AF589-4C9A-4ED5-AD18-566430D885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800612" y="2610881"/>
              <a:ext cx="523875" cy="523875"/>
            </a:xfrm>
            <a:prstGeom prst="rect">
              <a:avLst/>
            </a:prstGeom>
          </p:spPr>
        </p:pic>
      </p:grpSp>
      <p:sp>
        <p:nvSpPr>
          <p:cNvPr id="24" name="Textfeld 23">
            <a:extLst>
              <a:ext uri="{FF2B5EF4-FFF2-40B4-BE49-F238E27FC236}">
                <a16:creationId xmlns:a16="http://schemas.microsoft.com/office/drawing/2014/main" id="{5C5784D7-9306-4AE9-9FC2-E95DBDAC1D92}"/>
              </a:ext>
            </a:extLst>
          </p:cNvPr>
          <p:cNvSpPr txBox="1"/>
          <p:nvPr/>
        </p:nvSpPr>
        <p:spPr>
          <a:xfrm>
            <a:off x="3594100" y="6499225"/>
            <a:ext cx="4321175" cy="358774"/>
          </a:xfrm>
          <a:prstGeom prst="rect">
            <a:avLst/>
          </a:prstGeom>
          <a:noFill/>
        </p:spPr>
        <p:txBody>
          <a:bodyPr wrap="none" lIns="0" tIns="0" rIns="0" bIns="0" rtlCol="0" anchor="ctr">
            <a:noAutofit/>
          </a:bodyPr>
          <a:lstStyle/>
          <a:p>
            <a:pPr algn="r">
              <a:spcBef>
                <a:spcPts val="300"/>
              </a:spcBef>
              <a:spcAft>
                <a:spcPts val="100"/>
              </a:spcAft>
              <a:buClr>
                <a:schemeClr val="tx2"/>
              </a:buClr>
            </a:pPr>
            <a:r>
              <a:rPr lang="en-US" sz="1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Version 1.x supported by the Tezos Foundation</a:t>
            </a:r>
          </a:p>
        </p:txBody>
      </p:sp>
      <p:pic>
        <p:nvPicPr>
          <p:cNvPr id="11" name="Grafik 10">
            <a:extLst>
              <a:ext uri="{FF2B5EF4-FFF2-40B4-BE49-F238E27FC236}">
                <a16:creationId xmlns:a16="http://schemas.microsoft.com/office/drawing/2014/main" id="{7AB73026-8574-4AF8-BE2C-1DF612E453A7}"/>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514956" y="250300"/>
            <a:ext cx="367665" cy="451485"/>
          </a:xfrm>
          <a:prstGeom prst="rect">
            <a:avLst/>
          </a:prstGeom>
        </p:spPr>
      </p:pic>
    </p:spTree>
    <p:extLst>
      <p:ext uri="{BB962C8B-B14F-4D97-AF65-F5344CB8AC3E}">
        <p14:creationId xmlns:p14="http://schemas.microsoft.com/office/powerpoint/2010/main" val="3948000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72B1A50D-D60B-46A5-AC97-EE42BF0485E7}"/>
              </a:ext>
            </a:extLst>
          </p:cNvPr>
          <p:cNvGraphicFramePr>
            <a:graphicFrameLocks noChangeAspect="1"/>
          </p:cNvGraphicFramePr>
          <p:nvPr>
            <p:custDataLst>
              <p:tags r:id="rId2"/>
            </p:custDataLst>
            <p:extLst>
              <p:ext uri="{D42A27DB-BD31-4B8C-83A1-F6EECF244321}">
                <p14:modId xmlns:p14="http://schemas.microsoft.com/office/powerpoint/2010/main" val="1020243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950"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F5BA80A8-AD72-4399-A480-D68E26A74808}"/>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Inhaltsplatzhalter 1">
            <a:extLst>
              <a:ext uri="{FF2B5EF4-FFF2-40B4-BE49-F238E27FC236}">
                <a16:creationId xmlns:a16="http://schemas.microsoft.com/office/drawing/2014/main" id="{ECCD365E-AFA1-48D4-90B6-50C500C12092}"/>
              </a:ext>
            </a:extLst>
          </p:cNvPr>
          <p:cNvSpPr>
            <a:spLocks noGrp="1"/>
          </p:cNvSpPr>
          <p:nvPr>
            <p:ph sz="quarter" idx="13"/>
          </p:nvPr>
        </p:nvSpPr>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In order to agree upon “one truth” in the distributed network, a </a:t>
            </a:r>
            <a:r>
              <a:rPr lang="en-US" sz="1300" b="1" dirty="0">
                <a:latin typeface="Open Sans" panose="020B0606030504020204" pitchFamily="34" charset="0"/>
                <a:ea typeface="Open Sans" panose="020B0606030504020204" pitchFamily="34" charset="0"/>
                <a:cs typeface="Open Sans" panose="020B0606030504020204" pitchFamily="34" charset="0"/>
              </a:rPr>
              <a:t>consensus protocol </a:t>
            </a:r>
            <a:r>
              <a:rPr lang="en-US" sz="1300" dirty="0">
                <a:latin typeface="Open Sans" panose="020B0606030504020204" pitchFamily="34" charset="0"/>
                <a:ea typeface="Open Sans" panose="020B0606030504020204" pitchFamily="34" charset="0"/>
                <a:cs typeface="Open Sans" panose="020B0606030504020204" pitchFamily="34" charset="0"/>
              </a:rPr>
              <a:t>is required. </a:t>
            </a:r>
          </a:p>
          <a:p>
            <a:r>
              <a:rPr lang="en-US" sz="1300" dirty="0">
                <a:latin typeface="Open Sans" panose="020B0606030504020204" pitchFamily="34" charset="0"/>
                <a:ea typeface="Open Sans" panose="020B0606030504020204" pitchFamily="34" charset="0"/>
                <a:cs typeface="Open Sans" panose="020B0606030504020204" pitchFamily="34" charset="0"/>
              </a:rPr>
              <a:t>A consensus algorithm needs to possess the following </a:t>
            </a:r>
            <a:r>
              <a:rPr lang="en-US" sz="1300" b="1" dirty="0">
                <a:latin typeface="Open Sans" panose="020B0606030504020204" pitchFamily="34" charset="0"/>
                <a:ea typeface="Open Sans" panose="020B0606030504020204" pitchFamily="34" charset="0"/>
                <a:cs typeface="Open Sans" panose="020B0606030504020204" pitchFamily="34" charset="0"/>
              </a:rPr>
              <a:t>properties</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Termination (finality): </a:t>
            </a:r>
            <a:r>
              <a:rPr lang="en-US" sz="1300" dirty="0">
                <a:latin typeface="Open Sans" panose="020B0606030504020204" pitchFamily="34" charset="0"/>
                <a:ea typeface="Open Sans" panose="020B0606030504020204" pitchFamily="34" charset="0"/>
                <a:cs typeface="Open Sans" panose="020B0606030504020204" pitchFamily="34" charset="0"/>
              </a:rPr>
              <a:t>the algorithm terminates </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Agreement:</a:t>
            </a:r>
            <a:r>
              <a:rPr lang="en-US" sz="1300" dirty="0">
                <a:latin typeface="Open Sans" panose="020B0606030504020204" pitchFamily="34" charset="0"/>
                <a:ea typeface="Open Sans" panose="020B0606030504020204" pitchFamily="34" charset="0"/>
                <a:cs typeface="Open Sans" panose="020B0606030504020204" pitchFamily="34" charset="0"/>
              </a:rPr>
              <a:t> all nodes agree on the same value</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Validity:</a:t>
            </a:r>
            <a:r>
              <a:rPr lang="en-US" sz="1300" dirty="0">
                <a:latin typeface="Open Sans" panose="020B0606030504020204" pitchFamily="34" charset="0"/>
                <a:ea typeface="Open Sans" panose="020B0606030504020204" pitchFamily="34" charset="0"/>
                <a:cs typeface="Open Sans" panose="020B0606030504020204" pitchFamily="34" charset="0"/>
              </a:rPr>
              <a:t> the agreed upon value makes sense</a:t>
            </a:r>
          </a:p>
          <a:p>
            <a:r>
              <a:rPr lang="en-US" sz="1300" dirty="0">
                <a:latin typeface="Open Sans" panose="020B0606030504020204" pitchFamily="34" charset="0"/>
                <a:ea typeface="Open Sans" panose="020B0606030504020204" pitchFamily="34" charset="0"/>
                <a:cs typeface="Open Sans" panose="020B0606030504020204" pitchFamily="34" charset="0"/>
              </a:rPr>
              <a:t>In </a:t>
            </a:r>
            <a:r>
              <a:rPr lang="en-US" sz="1300" b="1" dirty="0">
                <a:latin typeface="Open Sans" panose="020B0606030504020204" pitchFamily="34" charset="0"/>
                <a:ea typeface="Open Sans" panose="020B0606030504020204" pitchFamily="34" charset="0"/>
                <a:cs typeface="Open Sans" panose="020B0606030504020204" pitchFamily="34" charset="0"/>
              </a:rPr>
              <a:t>fault-tolerant distributed networks</a:t>
            </a:r>
            <a:r>
              <a:rPr lang="en-US" sz="1300" dirty="0">
                <a:latin typeface="Open Sans" panose="020B0606030504020204" pitchFamily="34" charset="0"/>
                <a:ea typeface="Open Sans" panose="020B0606030504020204" pitchFamily="34" charset="0"/>
                <a:cs typeface="Open Sans" panose="020B0606030504020204" pitchFamily="34" charset="0"/>
              </a:rPr>
              <a:t>, these properties cannot be achieved simultaneously (FLP impossibility). </a:t>
            </a:r>
          </a:p>
          <a:p>
            <a:r>
              <a:rPr lang="en-US" sz="1300" dirty="0">
                <a:latin typeface="Open Sans" panose="020B0606030504020204" pitchFamily="34" charset="0"/>
                <a:ea typeface="Open Sans" panose="020B0606030504020204" pitchFamily="34" charset="0"/>
                <a:cs typeface="Open Sans" panose="020B0606030504020204" pitchFamily="34" charset="0"/>
              </a:rPr>
              <a:t>By </a:t>
            </a:r>
            <a:r>
              <a:rPr lang="en-US" sz="1300" b="1" dirty="0">
                <a:latin typeface="Open Sans" panose="020B0606030504020204" pitchFamily="34" charset="0"/>
                <a:ea typeface="Open Sans" panose="020B0606030504020204" pitchFamily="34" charset="0"/>
                <a:cs typeface="Open Sans" panose="020B0606030504020204" pitchFamily="34" charset="0"/>
              </a:rPr>
              <a:t>abandoning the termination requirement </a:t>
            </a:r>
            <a:r>
              <a:rPr lang="en-US" sz="1300" dirty="0">
                <a:latin typeface="Open Sans" panose="020B0606030504020204" pitchFamily="34" charset="0"/>
                <a:ea typeface="Open Sans" panose="020B0606030504020204" pitchFamily="34" charset="0"/>
                <a:cs typeface="Open Sans" panose="020B0606030504020204" pitchFamily="34" charset="0"/>
              </a:rPr>
              <a:t>(finality becomes probabilistic), consensus protocols for blockchains become </a:t>
            </a:r>
            <a:r>
              <a:rPr lang="en-US" sz="1300" b="1" dirty="0">
                <a:latin typeface="Open Sans" panose="020B0606030504020204" pitchFamily="34" charset="0"/>
                <a:ea typeface="Open Sans" panose="020B0606030504020204" pitchFamily="34" charset="0"/>
                <a:cs typeface="Open Sans" panose="020B0606030504020204" pitchFamily="34" charset="0"/>
              </a:rPr>
              <a:t>semi-algorithms</a:t>
            </a:r>
            <a:r>
              <a:rPr lang="en-US" sz="1300" dirty="0">
                <a:latin typeface="Open Sans" panose="020B0606030504020204" pitchFamily="34" charset="0"/>
                <a:ea typeface="Open Sans" panose="020B0606030504020204" pitchFamily="34" charset="0"/>
                <a:cs typeface="Open Sans" panose="020B0606030504020204" pitchFamily="34" charset="0"/>
              </a:rPr>
              <a:t>, resulting in the possibility of multiple “current state” versions of the blockchain across the network that evolve over time.</a:t>
            </a:r>
          </a:p>
          <a:p>
            <a:r>
              <a:rPr lang="en-US" sz="1300" dirty="0">
                <a:latin typeface="Open Sans" panose="020B0606030504020204" pitchFamily="34" charset="0"/>
                <a:ea typeface="Open Sans" panose="020B0606030504020204" pitchFamily="34" charset="0"/>
                <a:cs typeface="Open Sans" panose="020B0606030504020204" pitchFamily="34" charset="0"/>
              </a:rPr>
              <a:t>In a </a:t>
            </a:r>
            <a:r>
              <a:rPr lang="en-US" sz="1300" b="1" dirty="0">
                <a:latin typeface="Open Sans" panose="020B0606030504020204" pitchFamily="34" charset="0"/>
                <a:ea typeface="Open Sans" panose="020B0606030504020204" pitchFamily="34" charset="0"/>
                <a:cs typeface="Open Sans" panose="020B0606030504020204" pitchFamily="34" charset="0"/>
              </a:rPr>
              <a:t>Sybil attack </a:t>
            </a:r>
            <a:r>
              <a:rPr lang="en-US" sz="1300" dirty="0">
                <a:latin typeface="Open Sans" panose="020B0606030504020204" pitchFamily="34" charset="0"/>
                <a:ea typeface="Open Sans" panose="020B0606030504020204" pitchFamily="34" charset="0"/>
                <a:cs typeface="Open Sans" panose="020B0606030504020204" pitchFamily="34" charset="0"/>
              </a:rPr>
              <a:t>an attacker</a:t>
            </a:r>
            <a:r>
              <a:rPr lang="en-US" sz="1300" b="1" dirty="0">
                <a:latin typeface="Open Sans" panose="020B0606030504020204" pitchFamily="34" charset="0"/>
                <a:ea typeface="Open Sans" panose="020B0606030504020204" pitchFamily="34" charset="0"/>
                <a:cs typeface="Open Sans" panose="020B0606030504020204" pitchFamily="34" charset="0"/>
              </a:rPr>
              <a:t> </a:t>
            </a:r>
            <a:r>
              <a:rPr lang="en-US" sz="1300" dirty="0">
                <a:latin typeface="Open Sans" panose="020B0606030504020204" pitchFamily="34" charset="0"/>
                <a:ea typeface="Open Sans" panose="020B0606030504020204" pitchFamily="34" charset="0"/>
                <a:cs typeface="Open Sans" panose="020B0606030504020204" pitchFamily="34" charset="0"/>
              </a:rPr>
              <a:t>exploits this by creating fake nodes that convince the network of a wrong version of the “current state”.</a:t>
            </a:r>
          </a:p>
          <a:p>
            <a:r>
              <a:rPr lang="en-US" sz="1300" dirty="0">
                <a:latin typeface="Open Sans" panose="020B0606030504020204" pitchFamily="34" charset="0"/>
                <a:ea typeface="Open Sans" panose="020B0606030504020204" pitchFamily="34" charset="0"/>
                <a:cs typeface="Open Sans" panose="020B0606030504020204" pitchFamily="34" charset="0"/>
              </a:rPr>
              <a:t>To prevent this, </a:t>
            </a:r>
            <a:r>
              <a:rPr lang="en-US" sz="1300" b="1" dirty="0">
                <a:latin typeface="Open Sans" panose="020B0606030504020204" pitchFamily="34" charset="0"/>
                <a:ea typeface="Open Sans" panose="020B0606030504020204" pitchFamily="34" charset="0"/>
                <a:cs typeface="Open Sans" panose="020B0606030504020204" pitchFamily="34" charset="0"/>
              </a:rPr>
              <a:t>Sybil control mechanisms </a:t>
            </a:r>
            <a:r>
              <a:rPr lang="en-US" sz="1300" dirty="0">
                <a:latin typeface="Open Sans" panose="020B0606030504020204" pitchFamily="34" charset="0"/>
                <a:ea typeface="Open Sans" panose="020B0606030504020204" pitchFamily="34" charset="0"/>
                <a:cs typeface="Open Sans" panose="020B0606030504020204" pitchFamily="34" charset="0"/>
              </a:rPr>
              <a:t>such as </a:t>
            </a:r>
            <a:r>
              <a:rPr lang="en-US" sz="1300" b="1" dirty="0">
                <a:latin typeface="Open Sans" panose="020B0606030504020204" pitchFamily="34" charset="0"/>
                <a:ea typeface="Open Sans" panose="020B0606030504020204" pitchFamily="34" charset="0"/>
                <a:cs typeface="Open Sans" panose="020B0606030504020204" pitchFamily="34" charset="0"/>
              </a:rPr>
              <a:t>Proof-of-Work (</a:t>
            </a:r>
            <a:r>
              <a:rPr lang="en-US" sz="1300" b="1" dirty="0" err="1">
                <a:latin typeface="Open Sans" panose="020B0606030504020204" pitchFamily="34" charset="0"/>
                <a:ea typeface="Open Sans" panose="020B0606030504020204" pitchFamily="34" charset="0"/>
                <a:cs typeface="Open Sans" panose="020B0606030504020204" pitchFamily="34" charset="0"/>
              </a:rPr>
              <a:t>PoW</a:t>
            </a:r>
            <a:r>
              <a:rPr lang="en-US" sz="1300" b="1" dirty="0">
                <a:latin typeface="Open Sans" panose="020B0606030504020204" pitchFamily="34" charset="0"/>
                <a:ea typeface="Open Sans" panose="020B0606030504020204" pitchFamily="34" charset="0"/>
                <a:cs typeface="Open Sans" panose="020B0606030504020204" pitchFamily="34" charset="0"/>
              </a:rPr>
              <a:t>)</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b="1" dirty="0">
                <a:latin typeface="Open Sans" panose="020B0606030504020204" pitchFamily="34" charset="0"/>
                <a:ea typeface="Open Sans" panose="020B0606030504020204" pitchFamily="34" charset="0"/>
                <a:cs typeface="Open Sans" panose="020B0606030504020204" pitchFamily="34" charset="0"/>
              </a:rPr>
              <a:t>Proof-of-Stake (</a:t>
            </a:r>
            <a:r>
              <a:rPr lang="en-US" sz="1300" b="1" dirty="0" err="1">
                <a:latin typeface="Open Sans" panose="020B0606030504020204" pitchFamily="34" charset="0"/>
                <a:ea typeface="Open Sans" panose="020B0606030504020204" pitchFamily="34" charset="0"/>
                <a:cs typeface="Open Sans" panose="020B0606030504020204" pitchFamily="34" charset="0"/>
              </a:rPr>
              <a:t>PoS</a:t>
            </a:r>
            <a:r>
              <a:rPr lang="en-US" sz="1300" b="1" dirty="0">
                <a:latin typeface="Open Sans" panose="020B0606030504020204" pitchFamily="34" charset="0"/>
                <a:ea typeface="Open Sans" panose="020B0606030504020204" pitchFamily="34" charset="0"/>
                <a:cs typeface="Open Sans" panose="020B0606030504020204" pitchFamily="34" charset="0"/>
              </a:rPr>
              <a:t>)</a:t>
            </a:r>
            <a:r>
              <a:rPr lang="en-US" sz="1300" dirty="0">
                <a:latin typeface="Open Sans" panose="020B0606030504020204" pitchFamily="34" charset="0"/>
                <a:ea typeface="Open Sans" panose="020B0606030504020204" pitchFamily="34" charset="0"/>
                <a:cs typeface="Open Sans" panose="020B0606030504020204" pitchFamily="34" charset="0"/>
              </a:rPr>
              <a:t>, … (</a:t>
            </a:r>
            <a:r>
              <a:rPr lang="en-US" sz="1300" dirty="0" err="1">
                <a:latin typeface="Open Sans" panose="020B0606030504020204" pitchFamily="34" charset="0"/>
                <a:ea typeface="Open Sans" panose="020B0606030504020204" pitchFamily="34" charset="0"/>
                <a:cs typeface="Open Sans" panose="020B0606030504020204" pitchFamily="34" charset="0"/>
              </a:rPr>
              <a:t>PoX</a:t>
            </a:r>
            <a:r>
              <a:rPr lang="en-US" sz="1300" dirty="0">
                <a:latin typeface="Open Sans" panose="020B0606030504020204" pitchFamily="34" charset="0"/>
                <a:ea typeface="Open Sans" panose="020B0606030504020204" pitchFamily="34" charset="0"/>
                <a:cs typeface="Open Sans" panose="020B0606030504020204" pitchFamily="34" charset="0"/>
              </a:rPr>
              <a:t>) utilize economic incentives to prevent malicious behavior. This is achieved by the use of a coin (crypto currency) by:</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rewarding honest behavior </a:t>
            </a:r>
            <a:r>
              <a:rPr lang="en-US" sz="1300" dirty="0">
                <a:latin typeface="Open Sans" panose="020B0606030504020204" pitchFamily="34" charset="0"/>
                <a:ea typeface="Open Sans" panose="020B0606030504020204" pitchFamily="34" charset="0"/>
                <a:cs typeface="Open Sans" panose="020B0606030504020204" pitchFamily="34" charset="0"/>
              </a:rPr>
              <a:t>(rewards are generated through coin inflation)</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making</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b="1" dirty="0">
                <a:latin typeface="Open Sans" panose="020B0606030504020204" pitchFamily="34" charset="0"/>
                <a:ea typeface="Open Sans" panose="020B0606030504020204" pitchFamily="34" charset="0"/>
                <a:cs typeface="Open Sans" panose="020B0606030504020204" pitchFamily="34" charset="0"/>
              </a:rPr>
              <a:t>non-compliant behavior</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b="1" dirty="0">
                <a:latin typeface="Open Sans" panose="020B0606030504020204" pitchFamily="34" charset="0"/>
                <a:ea typeface="Open Sans" panose="020B0606030504020204" pitchFamily="34" charset="0"/>
                <a:cs typeface="Open Sans" panose="020B0606030504020204" pitchFamily="34" charset="0"/>
              </a:rPr>
              <a:t>expensive </a:t>
            </a:r>
            <a:r>
              <a:rPr lang="en-US" sz="1300" dirty="0">
                <a:latin typeface="Open Sans" panose="020B0606030504020204" pitchFamily="34" charset="0"/>
                <a:ea typeface="Open Sans" panose="020B0606030504020204" pitchFamily="34" charset="0"/>
                <a:cs typeface="Open Sans" panose="020B0606030504020204" pitchFamily="34" charset="0"/>
              </a:rPr>
              <a:t>(work/coin collateral).</a:t>
            </a:r>
          </a:p>
          <a:p>
            <a:endPar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p:txBody>
      </p:sp>
      <p:sp>
        <p:nvSpPr>
          <p:cNvPr id="4" name="Titel 3">
            <a:extLst>
              <a:ext uri="{FF2B5EF4-FFF2-40B4-BE49-F238E27FC236}">
                <a16:creationId xmlns:a16="http://schemas.microsoft.com/office/drawing/2014/main" id="{68BE44C6-D1FF-4CB5-BC05-41461527D661}"/>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An excursion to algorithm theory: Why public blockchains require a coin/token</a:t>
            </a:r>
          </a:p>
        </p:txBody>
      </p:sp>
      <p:sp>
        <p:nvSpPr>
          <p:cNvPr id="6" name="Foliennummernplatzhalter 5">
            <a:extLst>
              <a:ext uri="{FF2B5EF4-FFF2-40B4-BE49-F238E27FC236}">
                <a16:creationId xmlns:a16="http://schemas.microsoft.com/office/drawing/2014/main" id="{FC412F2A-55AE-48A2-8D49-38544874C1A0}"/>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20</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2" name="Gruppieren 101">
            <a:extLst>
              <a:ext uri="{FF2B5EF4-FFF2-40B4-BE49-F238E27FC236}">
                <a16:creationId xmlns:a16="http://schemas.microsoft.com/office/drawing/2014/main" id="{08BC52CD-7D5E-44E7-879C-3310EB64E7A5}"/>
              </a:ext>
            </a:extLst>
          </p:cNvPr>
          <p:cNvGrpSpPr/>
          <p:nvPr/>
        </p:nvGrpSpPr>
        <p:grpSpPr>
          <a:xfrm>
            <a:off x="6631227" y="1203404"/>
            <a:ext cx="2385773" cy="283153"/>
            <a:chOff x="6631227" y="3004184"/>
            <a:chExt cx="2385773" cy="283153"/>
          </a:xfrm>
        </p:grpSpPr>
        <p:sp>
          <p:nvSpPr>
            <p:cNvPr id="50" name="Textfeld 49">
              <a:extLst>
                <a:ext uri="{FF2B5EF4-FFF2-40B4-BE49-F238E27FC236}">
                  <a16:creationId xmlns:a16="http://schemas.microsoft.com/office/drawing/2014/main" id="{195C1FCA-9947-4B92-A2CA-BD893DC108BE}"/>
                </a:ext>
              </a:extLst>
            </p:cNvPr>
            <p:cNvSpPr txBox="1"/>
            <p:nvPr/>
          </p:nvSpPr>
          <p:spPr>
            <a:xfrm>
              <a:off x="6631227" y="3004184"/>
              <a:ext cx="283153" cy="283153"/>
            </a:xfrm>
            <a:prstGeom prst="rect">
              <a:avLst/>
            </a:prstGeom>
            <a:noFill/>
          </p:spPr>
          <p:txBody>
            <a:bodyPr wrap="none" lIns="72000" tIns="0" rIns="72000" bIns="0" rtlCol="0" anchor="t">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latin typeface="Open Sans" panose="020B0606030504020204" pitchFamily="34" charset="0"/>
                  <a:ea typeface="Open Sans" panose="020B0606030504020204" pitchFamily="34" charset="0"/>
                  <a:cs typeface="Open Sans" panose="020B0606030504020204" pitchFamily="34" charset="0"/>
                </a:rPr>
                <a:t>0</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1" name="Textfeld 50">
              <a:extLst>
                <a:ext uri="{FF2B5EF4-FFF2-40B4-BE49-F238E27FC236}">
                  <a16:creationId xmlns:a16="http://schemas.microsoft.com/office/drawing/2014/main" id="{3A2CBE8E-D4F2-4376-8D49-1A172D384B1D}"/>
                </a:ext>
              </a:extLst>
            </p:cNvPr>
            <p:cNvSpPr txBox="1"/>
            <p:nvPr/>
          </p:nvSpPr>
          <p:spPr>
            <a:xfrm>
              <a:off x="6981664" y="3004184"/>
              <a:ext cx="283153" cy="283153"/>
            </a:xfrm>
            <a:prstGeom prst="rect">
              <a:avLst/>
            </a:prstGeom>
            <a:noFill/>
          </p:spPr>
          <p:txBody>
            <a:bodyPr wrap="none" lIns="72000" tIns="0" rIns="72000" bIns="0" rtlCol="0" anchor="t">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latin typeface="Open Sans" panose="020B0606030504020204" pitchFamily="34" charset="0"/>
                  <a:ea typeface="Open Sans" panose="020B0606030504020204" pitchFamily="34" charset="0"/>
                  <a:cs typeface="Open Sans" panose="020B0606030504020204" pitchFamily="34" charset="0"/>
                </a:rPr>
                <a:t>1</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2" name="Textfeld 51">
              <a:extLst>
                <a:ext uri="{FF2B5EF4-FFF2-40B4-BE49-F238E27FC236}">
                  <a16:creationId xmlns:a16="http://schemas.microsoft.com/office/drawing/2014/main" id="{754E478B-0BEA-4327-8033-71D4EF666E1A}"/>
                </a:ext>
              </a:extLst>
            </p:cNvPr>
            <p:cNvSpPr txBox="1"/>
            <p:nvPr/>
          </p:nvSpPr>
          <p:spPr>
            <a:xfrm>
              <a:off x="7329998" y="3004184"/>
              <a:ext cx="283153" cy="283153"/>
            </a:xfrm>
            <a:prstGeom prst="rect">
              <a:avLst/>
            </a:prstGeom>
            <a:noFill/>
          </p:spPr>
          <p:txBody>
            <a:bodyPr wrap="none" lIns="72000" tIns="0" rIns="72000" bIns="0" rtlCol="0" anchor="t">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latin typeface="Open Sans" panose="020B0606030504020204" pitchFamily="34" charset="0"/>
                  <a:ea typeface="Open Sans" panose="020B0606030504020204" pitchFamily="34" charset="0"/>
                  <a:cs typeface="Open Sans" panose="020B0606030504020204" pitchFamily="34" charset="0"/>
                </a:rPr>
                <a:t>2</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3" name="Textfeld 52">
              <a:extLst>
                <a:ext uri="{FF2B5EF4-FFF2-40B4-BE49-F238E27FC236}">
                  <a16:creationId xmlns:a16="http://schemas.microsoft.com/office/drawing/2014/main" id="{6C124448-6F85-4E1A-B065-8003DC118518}"/>
                </a:ext>
              </a:extLst>
            </p:cNvPr>
            <p:cNvSpPr txBox="1"/>
            <p:nvPr/>
          </p:nvSpPr>
          <p:spPr>
            <a:xfrm>
              <a:off x="7682537" y="3004184"/>
              <a:ext cx="283153" cy="283153"/>
            </a:xfrm>
            <a:prstGeom prst="rect">
              <a:avLst/>
            </a:prstGeom>
            <a:noFill/>
          </p:spPr>
          <p:txBody>
            <a:bodyPr wrap="none" lIns="72000" tIns="0" rIns="72000" bIns="0" rtlCol="0" anchor="t">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latin typeface="Open Sans" panose="020B0606030504020204" pitchFamily="34" charset="0"/>
                  <a:ea typeface="Open Sans" panose="020B0606030504020204" pitchFamily="34" charset="0"/>
                  <a:cs typeface="Open Sans" panose="020B0606030504020204" pitchFamily="34" charset="0"/>
                </a:rPr>
                <a:t>3</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Textfeld 53">
              <a:extLst>
                <a:ext uri="{FF2B5EF4-FFF2-40B4-BE49-F238E27FC236}">
                  <a16:creationId xmlns:a16="http://schemas.microsoft.com/office/drawing/2014/main" id="{ABBA951A-36DF-410F-9800-CF5711D10A44}"/>
                </a:ext>
              </a:extLst>
            </p:cNvPr>
            <p:cNvSpPr txBox="1"/>
            <p:nvPr/>
          </p:nvSpPr>
          <p:spPr>
            <a:xfrm>
              <a:off x="8035077" y="3004184"/>
              <a:ext cx="283153" cy="283153"/>
            </a:xfrm>
            <a:prstGeom prst="rect">
              <a:avLst/>
            </a:prstGeom>
            <a:noFill/>
          </p:spPr>
          <p:txBody>
            <a:bodyPr wrap="none" lIns="72000" tIns="0" rIns="72000" bIns="0" rtlCol="0" anchor="t">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latin typeface="Open Sans" panose="020B0606030504020204" pitchFamily="34" charset="0"/>
                  <a:ea typeface="Open Sans" panose="020B0606030504020204" pitchFamily="34" charset="0"/>
                  <a:cs typeface="Open Sans" panose="020B0606030504020204" pitchFamily="34" charset="0"/>
                </a:rPr>
                <a:t>4</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5" name="Textfeld 54">
              <a:extLst>
                <a:ext uri="{FF2B5EF4-FFF2-40B4-BE49-F238E27FC236}">
                  <a16:creationId xmlns:a16="http://schemas.microsoft.com/office/drawing/2014/main" id="{52284E93-CB3E-4A2D-85C7-9F81BAF258F5}"/>
                </a:ext>
              </a:extLst>
            </p:cNvPr>
            <p:cNvSpPr txBox="1"/>
            <p:nvPr/>
          </p:nvSpPr>
          <p:spPr>
            <a:xfrm>
              <a:off x="8381912" y="3004184"/>
              <a:ext cx="283153" cy="283153"/>
            </a:xfrm>
            <a:prstGeom prst="rect">
              <a:avLst/>
            </a:prstGeom>
            <a:noFill/>
          </p:spPr>
          <p:txBody>
            <a:bodyPr wrap="none" lIns="72000" tIns="0" rIns="72000" bIns="0" rtlCol="0" anchor="t">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latin typeface="Open Sans" panose="020B0606030504020204" pitchFamily="34" charset="0"/>
                  <a:ea typeface="Open Sans" panose="020B0606030504020204" pitchFamily="34" charset="0"/>
                  <a:cs typeface="Open Sans" panose="020B0606030504020204" pitchFamily="34" charset="0"/>
                </a:rPr>
                <a:t>5</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6" name="Textfeld 55">
              <a:extLst>
                <a:ext uri="{FF2B5EF4-FFF2-40B4-BE49-F238E27FC236}">
                  <a16:creationId xmlns:a16="http://schemas.microsoft.com/office/drawing/2014/main" id="{58C94376-1974-477C-8512-1AF484929723}"/>
                </a:ext>
              </a:extLst>
            </p:cNvPr>
            <p:cNvSpPr txBox="1"/>
            <p:nvPr/>
          </p:nvSpPr>
          <p:spPr>
            <a:xfrm>
              <a:off x="8733847" y="3004184"/>
              <a:ext cx="283153" cy="283153"/>
            </a:xfrm>
            <a:prstGeom prst="rect">
              <a:avLst/>
            </a:prstGeom>
            <a:noFill/>
          </p:spPr>
          <p:txBody>
            <a:bodyPr wrap="none" lIns="72000" tIns="0" rIns="72000" bIns="0" rtlCol="0" anchor="t">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latin typeface="Open Sans" panose="020B0606030504020204" pitchFamily="34" charset="0"/>
                  <a:ea typeface="Open Sans" panose="020B0606030504020204" pitchFamily="34" charset="0"/>
                  <a:cs typeface="Open Sans" panose="020B0606030504020204" pitchFamily="34" charset="0"/>
                </a:rPr>
                <a:t>6</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3" name="Gruppieren 102">
            <a:extLst>
              <a:ext uri="{FF2B5EF4-FFF2-40B4-BE49-F238E27FC236}">
                <a16:creationId xmlns:a16="http://schemas.microsoft.com/office/drawing/2014/main" id="{C27E1BF1-2CCB-4726-A715-C7B3A7821F5A}"/>
              </a:ext>
            </a:extLst>
          </p:cNvPr>
          <p:cNvGrpSpPr/>
          <p:nvPr/>
        </p:nvGrpSpPr>
        <p:grpSpPr>
          <a:xfrm>
            <a:off x="6110479" y="1436107"/>
            <a:ext cx="2880589" cy="1759790"/>
            <a:chOff x="6110479" y="1264240"/>
            <a:chExt cx="2880589" cy="1759790"/>
          </a:xfrm>
        </p:grpSpPr>
        <p:grpSp>
          <p:nvGrpSpPr>
            <p:cNvPr id="33" name="Gruppieren 32">
              <a:extLst>
                <a:ext uri="{FF2B5EF4-FFF2-40B4-BE49-F238E27FC236}">
                  <a16:creationId xmlns:a16="http://schemas.microsoft.com/office/drawing/2014/main" id="{69B5C11B-6AA1-4335-AC09-1DFC4AB6F294}"/>
                </a:ext>
              </a:extLst>
            </p:cNvPr>
            <p:cNvGrpSpPr/>
            <p:nvPr/>
          </p:nvGrpSpPr>
          <p:grpSpPr>
            <a:xfrm>
              <a:off x="6657160" y="1294844"/>
              <a:ext cx="2333908" cy="231288"/>
              <a:chOff x="6715125" y="1533525"/>
              <a:chExt cx="3171825" cy="314325"/>
            </a:xfrm>
          </p:grpSpPr>
          <p:sp>
            <p:nvSpPr>
              <p:cNvPr id="10" name="Ellipse 9">
                <a:extLst>
                  <a:ext uri="{FF2B5EF4-FFF2-40B4-BE49-F238E27FC236}">
                    <a16:creationId xmlns:a16="http://schemas.microsoft.com/office/drawing/2014/main" id="{6A965C9E-E728-4497-9E07-AA6701193805}"/>
                  </a:ext>
                </a:extLst>
              </p:cNvPr>
              <p:cNvSpPr/>
              <p:nvPr/>
            </p:nvSpPr>
            <p:spPr bwMode="gray">
              <a:xfrm>
                <a:off x="7191375" y="1533525"/>
                <a:ext cx="314325" cy="31432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Ellipse 10">
                <a:extLst>
                  <a:ext uri="{FF2B5EF4-FFF2-40B4-BE49-F238E27FC236}">
                    <a16:creationId xmlns:a16="http://schemas.microsoft.com/office/drawing/2014/main" id="{41A1DA3B-2976-4CA9-8856-8F8648EE74DB}"/>
                  </a:ext>
                </a:extLst>
              </p:cNvPr>
              <p:cNvSpPr/>
              <p:nvPr/>
            </p:nvSpPr>
            <p:spPr bwMode="gray">
              <a:xfrm>
                <a:off x="7667625" y="1533525"/>
                <a:ext cx="314325" cy="31432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Ellipse 11">
                <a:extLst>
                  <a:ext uri="{FF2B5EF4-FFF2-40B4-BE49-F238E27FC236}">
                    <a16:creationId xmlns:a16="http://schemas.microsoft.com/office/drawing/2014/main" id="{CA998582-E481-4461-9D7E-DF587A47AA7B}"/>
                  </a:ext>
                </a:extLst>
              </p:cNvPr>
              <p:cNvSpPr/>
              <p:nvPr/>
            </p:nvSpPr>
            <p:spPr bwMode="gray">
              <a:xfrm>
                <a:off x="8143875" y="1533525"/>
                <a:ext cx="314325" cy="31432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Ellipse 12">
                <a:extLst>
                  <a:ext uri="{FF2B5EF4-FFF2-40B4-BE49-F238E27FC236}">
                    <a16:creationId xmlns:a16="http://schemas.microsoft.com/office/drawing/2014/main" id="{C2D618EF-21C0-4FB4-9A77-48FC820416A3}"/>
                  </a:ext>
                </a:extLst>
              </p:cNvPr>
              <p:cNvSpPr/>
              <p:nvPr/>
            </p:nvSpPr>
            <p:spPr bwMode="gray">
              <a:xfrm>
                <a:off x="8620125" y="1533525"/>
                <a:ext cx="314325" cy="31432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Ellipse 13">
                <a:extLst>
                  <a:ext uri="{FF2B5EF4-FFF2-40B4-BE49-F238E27FC236}">
                    <a16:creationId xmlns:a16="http://schemas.microsoft.com/office/drawing/2014/main" id="{A5AD05D3-F4E0-4747-9D61-0B2910D7C115}"/>
                  </a:ext>
                </a:extLst>
              </p:cNvPr>
              <p:cNvSpPr/>
              <p:nvPr/>
            </p:nvSpPr>
            <p:spPr bwMode="gray">
              <a:xfrm>
                <a:off x="9096375" y="1533525"/>
                <a:ext cx="314325" cy="31432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Ellipse 14">
                <a:extLst>
                  <a:ext uri="{FF2B5EF4-FFF2-40B4-BE49-F238E27FC236}">
                    <a16:creationId xmlns:a16="http://schemas.microsoft.com/office/drawing/2014/main" id="{516338D0-914B-49B8-9A12-95CD25F084AD}"/>
                  </a:ext>
                </a:extLst>
              </p:cNvPr>
              <p:cNvSpPr/>
              <p:nvPr/>
            </p:nvSpPr>
            <p:spPr bwMode="gray">
              <a:xfrm>
                <a:off x="9572625" y="1533525"/>
                <a:ext cx="314325" cy="31432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Ellipse 15">
                <a:extLst>
                  <a:ext uri="{FF2B5EF4-FFF2-40B4-BE49-F238E27FC236}">
                    <a16:creationId xmlns:a16="http://schemas.microsoft.com/office/drawing/2014/main" id="{3FFA106F-AE1B-43DF-B6E7-44717662BC60}"/>
                  </a:ext>
                </a:extLst>
              </p:cNvPr>
              <p:cNvSpPr/>
              <p:nvPr/>
            </p:nvSpPr>
            <p:spPr bwMode="gray">
              <a:xfrm>
                <a:off x="6715125" y="1533525"/>
                <a:ext cx="314325" cy="314325"/>
              </a:xfrm>
              <a:prstGeom prst="ellipse">
                <a:avLst/>
              </a:prstGeom>
              <a:pattFill prst="pct50">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2" name="Gruppieren 31">
              <a:extLst>
                <a:ext uri="{FF2B5EF4-FFF2-40B4-BE49-F238E27FC236}">
                  <a16:creationId xmlns:a16="http://schemas.microsoft.com/office/drawing/2014/main" id="{0B3F2207-983B-4721-8252-4748F2923B9E}"/>
                </a:ext>
              </a:extLst>
            </p:cNvPr>
            <p:cNvGrpSpPr/>
            <p:nvPr/>
          </p:nvGrpSpPr>
          <p:grpSpPr>
            <a:xfrm>
              <a:off x="6657160" y="1662836"/>
              <a:ext cx="2333908" cy="231288"/>
              <a:chOff x="6715125" y="2017243"/>
              <a:chExt cx="3171825" cy="314325"/>
            </a:xfrm>
          </p:grpSpPr>
          <p:sp>
            <p:nvSpPr>
              <p:cNvPr id="17" name="Ellipse 16">
                <a:extLst>
                  <a:ext uri="{FF2B5EF4-FFF2-40B4-BE49-F238E27FC236}">
                    <a16:creationId xmlns:a16="http://schemas.microsoft.com/office/drawing/2014/main" id="{3575A848-A3BF-4694-A169-D264981538E7}"/>
                  </a:ext>
                </a:extLst>
              </p:cNvPr>
              <p:cNvSpPr/>
              <p:nvPr/>
            </p:nvSpPr>
            <p:spPr bwMode="gray">
              <a:xfrm>
                <a:off x="7191375" y="2017243"/>
                <a:ext cx="314325" cy="31432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Ellipse 17">
                <a:extLst>
                  <a:ext uri="{FF2B5EF4-FFF2-40B4-BE49-F238E27FC236}">
                    <a16:creationId xmlns:a16="http://schemas.microsoft.com/office/drawing/2014/main" id="{9BD245DF-CAFE-4A62-AC6A-4A313ED7976F}"/>
                  </a:ext>
                </a:extLst>
              </p:cNvPr>
              <p:cNvSpPr/>
              <p:nvPr/>
            </p:nvSpPr>
            <p:spPr bwMode="gray">
              <a:xfrm>
                <a:off x="7667625" y="2017243"/>
                <a:ext cx="314325" cy="31432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Ellipse 18">
                <a:extLst>
                  <a:ext uri="{FF2B5EF4-FFF2-40B4-BE49-F238E27FC236}">
                    <a16:creationId xmlns:a16="http://schemas.microsoft.com/office/drawing/2014/main" id="{9709E5FB-3C84-4687-AE2E-F639859C15A2}"/>
                  </a:ext>
                </a:extLst>
              </p:cNvPr>
              <p:cNvSpPr/>
              <p:nvPr/>
            </p:nvSpPr>
            <p:spPr bwMode="gray">
              <a:xfrm>
                <a:off x="8143875" y="2017243"/>
                <a:ext cx="314325" cy="31432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Ellipse 19">
                <a:extLst>
                  <a:ext uri="{FF2B5EF4-FFF2-40B4-BE49-F238E27FC236}">
                    <a16:creationId xmlns:a16="http://schemas.microsoft.com/office/drawing/2014/main" id="{FB6D9486-4E8D-4439-B1D1-F13187610CC1}"/>
                  </a:ext>
                </a:extLst>
              </p:cNvPr>
              <p:cNvSpPr/>
              <p:nvPr/>
            </p:nvSpPr>
            <p:spPr bwMode="gray">
              <a:xfrm>
                <a:off x="8620125" y="2017243"/>
                <a:ext cx="314325" cy="31432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Ellipse 20">
                <a:extLst>
                  <a:ext uri="{FF2B5EF4-FFF2-40B4-BE49-F238E27FC236}">
                    <a16:creationId xmlns:a16="http://schemas.microsoft.com/office/drawing/2014/main" id="{B2483D05-2B5B-479C-9ADF-A721E56E573D}"/>
                  </a:ext>
                </a:extLst>
              </p:cNvPr>
              <p:cNvSpPr/>
              <p:nvPr/>
            </p:nvSpPr>
            <p:spPr bwMode="gray">
              <a:xfrm>
                <a:off x="9096375" y="2017243"/>
                <a:ext cx="314325" cy="31432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Ellipse 21">
                <a:extLst>
                  <a:ext uri="{FF2B5EF4-FFF2-40B4-BE49-F238E27FC236}">
                    <a16:creationId xmlns:a16="http://schemas.microsoft.com/office/drawing/2014/main" id="{D7A5BD2A-0400-4D56-98DA-6F24B2A54F7F}"/>
                  </a:ext>
                </a:extLst>
              </p:cNvPr>
              <p:cNvSpPr/>
              <p:nvPr/>
            </p:nvSpPr>
            <p:spPr bwMode="gray">
              <a:xfrm>
                <a:off x="9572625" y="2017243"/>
                <a:ext cx="314325" cy="31432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Ellipse 22">
                <a:extLst>
                  <a:ext uri="{FF2B5EF4-FFF2-40B4-BE49-F238E27FC236}">
                    <a16:creationId xmlns:a16="http://schemas.microsoft.com/office/drawing/2014/main" id="{06EE618C-E2E0-4303-832E-8D0A7A29266D}"/>
                  </a:ext>
                </a:extLst>
              </p:cNvPr>
              <p:cNvSpPr/>
              <p:nvPr/>
            </p:nvSpPr>
            <p:spPr bwMode="gray">
              <a:xfrm>
                <a:off x="6715125" y="2017243"/>
                <a:ext cx="314325" cy="314325"/>
              </a:xfrm>
              <a:prstGeom prst="ellipse">
                <a:avLst/>
              </a:prstGeom>
              <a:pattFill prst="pct50">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 name="Gruppieren 30">
              <a:extLst>
                <a:ext uri="{FF2B5EF4-FFF2-40B4-BE49-F238E27FC236}">
                  <a16:creationId xmlns:a16="http://schemas.microsoft.com/office/drawing/2014/main" id="{780B147E-F6A8-4CF5-A130-C52E836B47A9}"/>
                </a:ext>
              </a:extLst>
            </p:cNvPr>
            <p:cNvGrpSpPr/>
            <p:nvPr/>
          </p:nvGrpSpPr>
          <p:grpSpPr>
            <a:xfrm>
              <a:off x="6657160" y="2030828"/>
              <a:ext cx="2333908" cy="231288"/>
              <a:chOff x="6715125" y="2532244"/>
              <a:chExt cx="3171825" cy="314325"/>
            </a:xfrm>
          </p:grpSpPr>
          <p:sp>
            <p:nvSpPr>
              <p:cNvPr id="24" name="Ellipse 23">
                <a:extLst>
                  <a:ext uri="{FF2B5EF4-FFF2-40B4-BE49-F238E27FC236}">
                    <a16:creationId xmlns:a16="http://schemas.microsoft.com/office/drawing/2014/main" id="{4BCB6406-0946-4A0D-804B-77B009B934C0}"/>
                  </a:ext>
                </a:extLst>
              </p:cNvPr>
              <p:cNvSpPr/>
              <p:nvPr/>
            </p:nvSpPr>
            <p:spPr bwMode="gray">
              <a:xfrm>
                <a:off x="7191375" y="2532244"/>
                <a:ext cx="314325" cy="31432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Ellipse 24">
                <a:extLst>
                  <a:ext uri="{FF2B5EF4-FFF2-40B4-BE49-F238E27FC236}">
                    <a16:creationId xmlns:a16="http://schemas.microsoft.com/office/drawing/2014/main" id="{D04A970E-E235-49BA-ABD0-D71E81C25207}"/>
                  </a:ext>
                </a:extLst>
              </p:cNvPr>
              <p:cNvSpPr/>
              <p:nvPr/>
            </p:nvSpPr>
            <p:spPr bwMode="gray">
              <a:xfrm>
                <a:off x="7667625" y="2532244"/>
                <a:ext cx="314325" cy="31432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Ellipse 25">
                <a:extLst>
                  <a:ext uri="{FF2B5EF4-FFF2-40B4-BE49-F238E27FC236}">
                    <a16:creationId xmlns:a16="http://schemas.microsoft.com/office/drawing/2014/main" id="{6367DF3D-8169-4226-8553-900131A2D0E1}"/>
                  </a:ext>
                </a:extLst>
              </p:cNvPr>
              <p:cNvSpPr/>
              <p:nvPr/>
            </p:nvSpPr>
            <p:spPr bwMode="gray">
              <a:xfrm>
                <a:off x="8143875" y="2532244"/>
                <a:ext cx="314325" cy="31432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Ellipse 26">
                <a:extLst>
                  <a:ext uri="{FF2B5EF4-FFF2-40B4-BE49-F238E27FC236}">
                    <a16:creationId xmlns:a16="http://schemas.microsoft.com/office/drawing/2014/main" id="{E1A9DFF9-47F2-475F-8C70-64ACCF17101A}"/>
                  </a:ext>
                </a:extLst>
              </p:cNvPr>
              <p:cNvSpPr/>
              <p:nvPr/>
            </p:nvSpPr>
            <p:spPr bwMode="gray">
              <a:xfrm>
                <a:off x="8620125" y="2532244"/>
                <a:ext cx="314325" cy="31432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Ellipse 27">
                <a:extLst>
                  <a:ext uri="{FF2B5EF4-FFF2-40B4-BE49-F238E27FC236}">
                    <a16:creationId xmlns:a16="http://schemas.microsoft.com/office/drawing/2014/main" id="{5C123CBF-4B3E-490B-B8FE-B105F92D74B7}"/>
                  </a:ext>
                </a:extLst>
              </p:cNvPr>
              <p:cNvSpPr/>
              <p:nvPr/>
            </p:nvSpPr>
            <p:spPr bwMode="gray">
              <a:xfrm>
                <a:off x="9096375" y="2532244"/>
                <a:ext cx="314325" cy="31432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Ellipse 28">
                <a:extLst>
                  <a:ext uri="{FF2B5EF4-FFF2-40B4-BE49-F238E27FC236}">
                    <a16:creationId xmlns:a16="http://schemas.microsoft.com/office/drawing/2014/main" id="{B66CE0CE-A592-47F0-AB38-2BF5AA2ECD8A}"/>
                  </a:ext>
                </a:extLst>
              </p:cNvPr>
              <p:cNvSpPr/>
              <p:nvPr/>
            </p:nvSpPr>
            <p:spPr bwMode="gray">
              <a:xfrm>
                <a:off x="9572625" y="2532244"/>
                <a:ext cx="314325" cy="31432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Ellipse 29">
                <a:extLst>
                  <a:ext uri="{FF2B5EF4-FFF2-40B4-BE49-F238E27FC236}">
                    <a16:creationId xmlns:a16="http://schemas.microsoft.com/office/drawing/2014/main" id="{6D9C42C6-A6C1-481C-9D35-681465C03909}"/>
                  </a:ext>
                </a:extLst>
              </p:cNvPr>
              <p:cNvSpPr/>
              <p:nvPr/>
            </p:nvSpPr>
            <p:spPr bwMode="gray">
              <a:xfrm>
                <a:off x="6715125" y="2532244"/>
                <a:ext cx="314325" cy="314325"/>
              </a:xfrm>
              <a:prstGeom prst="ellipse">
                <a:avLst/>
              </a:prstGeom>
              <a:pattFill prst="pct50">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4" name="Gruppieren 33">
              <a:extLst>
                <a:ext uri="{FF2B5EF4-FFF2-40B4-BE49-F238E27FC236}">
                  <a16:creationId xmlns:a16="http://schemas.microsoft.com/office/drawing/2014/main" id="{4EEA5375-2E09-4DF4-83A6-782D5F7816F3}"/>
                </a:ext>
              </a:extLst>
            </p:cNvPr>
            <p:cNvGrpSpPr/>
            <p:nvPr/>
          </p:nvGrpSpPr>
          <p:grpSpPr>
            <a:xfrm>
              <a:off x="6657160" y="2398819"/>
              <a:ext cx="2333908" cy="231288"/>
              <a:chOff x="6715125" y="2532244"/>
              <a:chExt cx="3171825" cy="314325"/>
            </a:xfrm>
          </p:grpSpPr>
          <p:sp>
            <p:nvSpPr>
              <p:cNvPr id="35" name="Ellipse 34">
                <a:extLst>
                  <a:ext uri="{FF2B5EF4-FFF2-40B4-BE49-F238E27FC236}">
                    <a16:creationId xmlns:a16="http://schemas.microsoft.com/office/drawing/2014/main" id="{4C679769-5FEA-4068-99B6-D6E4E6021501}"/>
                  </a:ext>
                </a:extLst>
              </p:cNvPr>
              <p:cNvSpPr/>
              <p:nvPr/>
            </p:nvSpPr>
            <p:spPr bwMode="gray">
              <a:xfrm>
                <a:off x="7191375" y="2532244"/>
                <a:ext cx="314325" cy="314325"/>
              </a:xfrm>
              <a:prstGeom prst="ellipse">
                <a:avLst/>
              </a:prstGeom>
              <a:pattFill prst="wdUp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Ellipse 35">
                <a:extLst>
                  <a:ext uri="{FF2B5EF4-FFF2-40B4-BE49-F238E27FC236}">
                    <a16:creationId xmlns:a16="http://schemas.microsoft.com/office/drawing/2014/main" id="{44627173-887A-4536-856E-3074A3DDC248}"/>
                  </a:ext>
                </a:extLst>
              </p:cNvPr>
              <p:cNvSpPr/>
              <p:nvPr/>
            </p:nvSpPr>
            <p:spPr bwMode="gray">
              <a:xfrm>
                <a:off x="7667625" y="2532244"/>
                <a:ext cx="314325" cy="314325"/>
              </a:xfrm>
              <a:prstGeom prst="ellipse">
                <a:avLst/>
              </a:prstGeom>
              <a:pattFill prst="wdUp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Ellipse 36">
                <a:extLst>
                  <a:ext uri="{FF2B5EF4-FFF2-40B4-BE49-F238E27FC236}">
                    <a16:creationId xmlns:a16="http://schemas.microsoft.com/office/drawing/2014/main" id="{314D5884-2E79-4B4B-810A-60325D233FE7}"/>
                  </a:ext>
                </a:extLst>
              </p:cNvPr>
              <p:cNvSpPr/>
              <p:nvPr/>
            </p:nvSpPr>
            <p:spPr bwMode="gray">
              <a:xfrm>
                <a:off x="8143875" y="2532244"/>
                <a:ext cx="314325" cy="31432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Ellipse 37">
                <a:extLst>
                  <a:ext uri="{FF2B5EF4-FFF2-40B4-BE49-F238E27FC236}">
                    <a16:creationId xmlns:a16="http://schemas.microsoft.com/office/drawing/2014/main" id="{C6EC3C3E-E741-41BA-8D5E-6084979CAF8E}"/>
                  </a:ext>
                </a:extLst>
              </p:cNvPr>
              <p:cNvSpPr/>
              <p:nvPr/>
            </p:nvSpPr>
            <p:spPr bwMode="gray">
              <a:xfrm>
                <a:off x="8620125" y="2532244"/>
                <a:ext cx="314325" cy="31432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Ellipse 38">
                <a:extLst>
                  <a:ext uri="{FF2B5EF4-FFF2-40B4-BE49-F238E27FC236}">
                    <a16:creationId xmlns:a16="http://schemas.microsoft.com/office/drawing/2014/main" id="{46435A91-8ED9-4E49-8878-E85228959A73}"/>
                  </a:ext>
                </a:extLst>
              </p:cNvPr>
              <p:cNvSpPr/>
              <p:nvPr/>
            </p:nvSpPr>
            <p:spPr bwMode="gray">
              <a:xfrm>
                <a:off x="9096375" y="2532244"/>
                <a:ext cx="314325" cy="31432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Ellipse 39">
                <a:extLst>
                  <a:ext uri="{FF2B5EF4-FFF2-40B4-BE49-F238E27FC236}">
                    <a16:creationId xmlns:a16="http://schemas.microsoft.com/office/drawing/2014/main" id="{B8270F4A-8D0B-4292-A889-CB07BD27578F}"/>
                  </a:ext>
                </a:extLst>
              </p:cNvPr>
              <p:cNvSpPr/>
              <p:nvPr/>
            </p:nvSpPr>
            <p:spPr bwMode="gray">
              <a:xfrm>
                <a:off x="9572625" y="2532244"/>
                <a:ext cx="314325" cy="31432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Ellipse 40">
                <a:extLst>
                  <a:ext uri="{FF2B5EF4-FFF2-40B4-BE49-F238E27FC236}">
                    <a16:creationId xmlns:a16="http://schemas.microsoft.com/office/drawing/2014/main" id="{69C3FC41-F3D0-4A3F-9110-17FC945BC036}"/>
                  </a:ext>
                </a:extLst>
              </p:cNvPr>
              <p:cNvSpPr/>
              <p:nvPr/>
            </p:nvSpPr>
            <p:spPr bwMode="gray">
              <a:xfrm>
                <a:off x="6715125" y="2532244"/>
                <a:ext cx="314325" cy="314325"/>
              </a:xfrm>
              <a:prstGeom prst="ellipse">
                <a:avLst/>
              </a:prstGeom>
              <a:pattFill prst="pct50">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3" name="Ellipse 42">
              <a:extLst>
                <a:ext uri="{FF2B5EF4-FFF2-40B4-BE49-F238E27FC236}">
                  <a16:creationId xmlns:a16="http://schemas.microsoft.com/office/drawing/2014/main" id="{328DFDE5-3C4E-4B3E-B18F-67A72C471B6A}"/>
                </a:ext>
              </a:extLst>
            </p:cNvPr>
            <p:cNvSpPr/>
            <p:nvPr/>
          </p:nvSpPr>
          <p:spPr bwMode="gray">
            <a:xfrm>
              <a:off x="7007597" y="2766810"/>
              <a:ext cx="231288" cy="231288"/>
            </a:xfrm>
            <a:prstGeom prst="ellipse">
              <a:avLst/>
            </a:prstGeom>
            <a:pattFill prst="wdUp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Ellipse 43">
              <a:extLst>
                <a:ext uri="{FF2B5EF4-FFF2-40B4-BE49-F238E27FC236}">
                  <a16:creationId xmlns:a16="http://schemas.microsoft.com/office/drawing/2014/main" id="{841C73B3-19B4-4FDC-8768-91EE0A067FA0}"/>
                </a:ext>
              </a:extLst>
            </p:cNvPr>
            <p:cNvSpPr/>
            <p:nvPr/>
          </p:nvSpPr>
          <p:spPr bwMode="gray">
            <a:xfrm>
              <a:off x="7358033" y="2766810"/>
              <a:ext cx="231288" cy="231288"/>
            </a:xfrm>
            <a:prstGeom prst="ellipse">
              <a:avLst/>
            </a:prstGeom>
            <a:pattFill prst="wdUp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Ellipse 44">
              <a:extLst>
                <a:ext uri="{FF2B5EF4-FFF2-40B4-BE49-F238E27FC236}">
                  <a16:creationId xmlns:a16="http://schemas.microsoft.com/office/drawing/2014/main" id="{2B996521-534E-40D2-8996-1D39FBCDA9C1}"/>
                </a:ext>
              </a:extLst>
            </p:cNvPr>
            <p:cNvSpPr/>
            <p:nvPr/>
          </p:nvSpPr>
          <p:spPr bwMode="gray">
            <a:xfrm>
              <a:off x="7708470" y="2766810"/>
              <a:ext cx="231288" cy="231288"/>
            </a:xfrm>
            <a:prstGeom prst="ellipse">
              <a:avLst/>
            </a:prstGeom>
            <a:pattFill prst="wdUp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Ellipse 45">
              <a:extLst>
                <a:ext uri="{FF2B5EF4-FFF2-40B4-BE49-F238E27FC236}">
                  <a16:creationId xmlns:a16="http://schemas.microsoft.com/office/drawing/2014/main" id="{55A167DE-55ED-4664-986A-0807879E06C0}"/>
                </a:ext>
              </a:extLst>
            </p:cNvPr>
            <p:cNvSpPr/>
            <p:nvPr/>
          </p:nvSpPr>
          <p:spPr bwMode="gray">
            <a:xfrm>
              <a:off x="8058907" y="2766810"/>
              <a:ext cx="231288" cy="231288"/>
            </a:xfrm>
            <a:prstGeom prst="ellipse">
              <a:avLst/>
            </a:prstGeom>
            <a:pattFill prst="wdUp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Ellipse 46">
              <a:extLst>
                <a:ext uri="{FF2B5EF4-FFF2-40B4-BE49-F238E27FC236}">
                  <a16:creationId xmlns:a16="http://schemas.microsoft.com/office/drawing/2014/main" id="{43F2B1C0-4932-4D46-B6F9-D13D3FFBE85A}"/>
                </a:ext>
              </a:extLst>
            </p:cNvPr>
            <p:cNvSpPr/>
            <p:nvPr/>
          </p:nvSpPr>
          <p:spPr bwMode="gray">
            <a:xfrm>
              <a:off x="8409343" y="2766810"/>
              <a:ext cx="231288" cy="231288"/>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Ellipse 47">
              <a:extLst>
                <a:ext uri="{FF2B5EF4-FFF2-40B4-BE49-F238E27FC236}">
                  <a16:creationId xmlns:a16="http://schemas.microsoft.com/office/drawing/2014/main" id="{EC04B87D-010F-42DF-94D8-72C84FC12AE6}"/>
                </a:ext>
              </a:extLst>
            </p:cNvPr>
            <p:cNvSpPr/>
            <p:nvPr/>
          </p:nvSpPr>
          <p:spPr bwMode="gray">
            <a:xfrm>
              <a:off x="8759780" y="2766810"/>
              <a:ext cx="231288" cy="231288"/>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Ellipse 48">
              <a:extLst>
                <a:ext uri="{FF2B5EF4-FFF2-40B4-BE49-F238E27FC236}">
                  <a16:creationId xmlns:a16="http://schemas.microsoft.com/office/drawing/2014/main" id="{971F0B5B-E5E6-4D20-8DB4-36A02548B2C1}"/>
                </a:ext>
              </a:extLst>
            </p:cNvPr>
            <p:cNvSpPr/>
            <p:nvPr/>
          </p:nvSpPr>
          <p:spPr bwMode="gray">
            <a:xfrm>
              <a:off x="6657160" y="2766810"/>
              <a:ext cx="231288" cy="231288"/>
            </a:xfrm>
            <a:prstGeom prst="ellipse">
              <a:avLst/>
            </a:prstGeom>
            <a:pattFill prst="pct50">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Textfeld 56">
              <a:extLst>
                <a:ext uri="{FF2B5EF4-FFF2-40B4-BE49-F238E27FC236}">
                  <a16:creationId xmlns:a16="http://schemas.microsoft.com/office/drawing/2014/main" id="{B8EA35D8-54A4-4968-B9AB-DE64AE900C6F}"/>
                </a:ext>
              </a:extLst>
            </p:cNvPr>
            <p:cNvSpPr txBox="1"/>
            <p:nvPr/>
          </p:nvSpPr>
          <p:spPr>
            <a:xfrm>
              <a:off x="6110479" y="2740877"/>
              <a:ext cx="521642" cy="28315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node 3</a:t>
              </a:r>
            </a:p>
          </p:txBody>
        </p:sp>
        <p:sp>
          <p:nvSpPr>
            <p:cNvPr id="58" name="Textfeld 57">
              <a:extLst>
                <a:ext uri="{FF2B5EF4-FFF2-40B4-BE49-F238E27FC236}">
                  <a16:creationId xmlns:a16="http://schemas.microsoft.com/office/drawing/2014/main" id="{0F786133-1DDE-4EDC-9974-986975C48F1C}"/>
                </a:ext>
              </a:extLst>
            </p:cNvPr>
            <p:cNvSpPr txBox="1"/>
            <p:nvPr/>
          </p:nvSpPr>
          <p:spPr>
            <a:xfrm>
              <a:off x="6110479" y="2372886"/>
              <a:ext cx="521642" cy="28315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node 2</a:t>
              </a:r>
            </a:p>
          </p:txBody>
        </p:sp>
        <p:sp>
          <p:nvSpPr>
            <p:cNvPr id="59" name="Textfeld 58">
              <a:extLst>
                <a:ext uri="{FF2B5EF4-FFF2-40B4-BE49-F238E27FC236}">
                  <a16:creationId xmlns:a16="http://schemas.microsoft.com/office/drawing/2014/main" id="{BB1BE8C1-65B8-447D-8C4A-939214139B07}"/>
                </a:ext>
              </a:extLst>
            </p:cNvPr>
            <p:cNvSpPr txBox="1"/>
            <p:nvPr/>
          </p:nvSpPr>
          <p:spPr>
            <a:xfrm>
              <a:off x="6110479" y="2004895"/>
              <a:ext cx="521642" cy="28315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node 4</a:t>
              </a:r>
            </a:p>
          </p:txBody>
        </p:sp>
        <p:sp>
          <p:nvSpPr>
            <p:cNvPr id="60" name="Textfeld 59">
              <a:extLst>
                <a:ext uri="{FF2B5EF4-FFF2-40B4-BE49-F238E27FC236}">
                  <a16:creationId xmlns:a16="http://schemas.microsoft.com/office/drawing/2014/main" id="{2C112ACD-5817-4F91-901A-2BA171C64B71}"/>
                </a:ext>
              </a:extLst>
            </p:cNvPr>
            <p:cNvSpPr txBox="1"/>
            <p:nvPr/>
          </p:nvSpPr>
          <p:spPr>
            <a:xfrm>
              <a:off x="6110479" y="1634868"/>
              <a:ext cx="521642" cy="28315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node 5</a:t>
              </a:r>
            </a:p>
          </p:txBody>
        </p:sp>
        <p:sp>
          <p:nvSpPr>
            <p:cNvPr id="61" name="Textfeld 60">
              <a:extLst>
                <a:ext uri="{FF2B5EF4-FFF2-40B4-BE49-F238E27FC236}">
                  <a16:creationId xmlns:a16="http://schemas.microsoft.com/office/drawing/2014/main" id="{2E046E7A-7864-4897-B249-2081B3B1298E}"/>
                </a:ext>
              </a:extLst>
            </p:cNvPr>
            <p:cNvSpPr txBox="1"/>
            <p:nvPr/>
          </p:nvSpPr>
          <p:spPr>
            <a:xfrm>
              <a:off x="6110479" y="1264240"/>
              <a:ext cx="521642" cy="28315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node 1</a:t>
              </a:r>
            </a:p>
          </p:txBody>
        </p:sp>
      </p:grpSp>
      <p:grpSp>
        <p:nvGrpSpPr>
          <p:cNvPr id="42" name="Gruppieren 41">
            <a:extLst>
              <a:ext uri="{FF2B5EF4-FFF2-40B4-BE49-F238E27FC236}">
                <a16:creationId xmlns:a16="http://schemas.microsoft.com/office/drawing/2014/main" id="{66FD9C7D-3C6B-4C1B-9875-3841C965ADB6}"/>
              </a:ext>
            </a:extLst>
          </p:cNvPr>
          <p:cNvGrpSpPr/>
          <p:nvPr/>
        </p:nvGrpSpPr>
        <p:grpSpPr>
          <a:xfrm>
            <a:off x="9514782" y="1450679"/>
            <a:ext cx="2333080" cy="1467338"/>
            <a:chOff x="7267575" y="4442872"/>
            <a:chExt cx="3170700" cy="1994140"/>
          </a:xfrm>
        </p:grpSpPr>
        <p:sp>
          <p:nvSpPr>
            <p:cNvPr id="63" name="Rechteck 62">
              <a:extLst>
                <a:ext uri="{FF2B5EF4-FFF2-40B4-BE49-F238E27FC236}">
                  <a16:creationId xmlns:a16="http://schemas.microsoft.com/office/drawing/2014/main" id="{420357C8-0487-4A6F-94E4-6C8737563294}"/>
                </a:ext>
              </a:extLst>
            </p:cNvPr>
            <p:cNvSpPr/>
            <p:nvPr/>
          </p:nvSpPr>
          <p:spPr bwMode="gray">
            <a:xfrm>
              <a:off x="7267575" y="5038172"/>
              <a:ext cx="313200" cy="313200"/>
            </a:xfrm>
            <a:prstGeom prst="rect">
              <a:avLst/>
            </a:prstGeom>
            <a:pattFill prst="pct50">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 name="Rechteck 63">
              <a:extLst>
                <a:ext uri="{FF2B5EF4-FFF2-40B4-BE49-F238E27FC236}">
                  <a16:creationId xmlns:a16="http://schemas.microsoft.com/office/drawing/2014/main" id="{930365E3-D6F5-471F-9A2A-1EE1771CA39E}"/>
                </a:ext>
              </a:extLst>
            </p:cNvPr>
            <p:cNvSpPr/>
            <p:nvPr/>
          </p:nvSpPr>
          <p:spPr bwMode="gray">
            <a:xfrm>
              <a:off x="7743825" y="4756072"/>
              <a:ext cx="313200" cy="3132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5" name="Rechteck 64">
              <a:extLst>
                <a:ext uri="{FF2B5EF4-FFF2-40B4-BE49-F238E27FC236}">
                  <a16:creationId xmlns:a16="http://schemas.microsoft.com/office/drawing/2014/main" id="{930883B8-A6CA-44E2-A25B-EC5E4522DFE9}"/>
                </a:ext>
              </a:extLst>
            </p:cNvPr>
            <p:cNvSpPr/>
            <p:nvPr/>
          </p:nvSpPr>
          <p:spPr bwMode="gray">
            <a:xfrm>
              <a:off x="7743825" y="5320271"/>
              <a:ext cx="313200" cy="313200"/>
            </a:xfrm>
            <a:prstGeom prst="rect">
              <a:avLst/>
            </a:prstGeom>
            <a:pattFill prst="wdUp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7" name="Rechteck 66">
              <a:extLst>
                <a:ext uri="{FF2B5EF4-FFF2-40B4-BE49-F238E27FC236}">
                  <a16:creationId xmlns:a16="http://schemas.microsoft.com/office/drawing/2014/main" id="{9AA48C55-7A3B-45D0-9CF0-35073A0AD61A}"/>
                </a:ext>
              </a:extLst>
            </p:cNvPr>
            <p:cNvSpPr/>
            <p:nvPr/>
          </p:nvSpPr>
          <p:spPr bwMode="gray">
            <a:xfrm>
              <a:off x="8220075" y="4756072"/>
              <a:ext cx="313200" cy="3132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8" name="Rechteck 67">
              <a:extLst>
                <a:ext uri="{FF2B5EF4-FFF2-40B4-BE49-F238E27FC236}">
                  <a16:creationId xmlns:a16="http://schemas.microsoft.com/office/drawing/2014/main" id="{0E326685-6BED-44A6-99E5-1140BE858998}"/>
                </a:ext>
              </a:extLst>
            </p:cNvPr>
            <p:cNvSpPr/>
            <p:nvPr/>
          </p:nvSpPr>
          <p:spPr bwMode="gray">
            <a:xfrm>
              <a:off x="8220075" y="5320271"/>
              <a:ext cx="313200" cy="313200"/>
            </a:xfrm>
            <a:prstGeom prst="rect">
              <a:avLst/>
            </a:prstGeom>
            <a:pattFill prst="wdUp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Rechteck 68">
              <a:extLst>
                <a:ext uri="{FF2B5EF4-FFF2-40B4-BE49-F238E27FC236}">
                  <a16:creationId xmlns:a16="http://schemas.microsoft.com/office/drawing/2014/main" id="{BC3262B4-0BB2-45F4-93E2-52EFB3BC131A}"/>
                </a:ext>
              </a:extLst>
            </p:cNvPr>
            <p:cNvSpPr/>
            <p:nvPr/>
          </p:nvSpPr>
          <p:spPr bwMode="gray">
            <a:xfrm>
              <a:off x="8696325" y="4756072"/>
              <a:ext cx="313200" cy="3132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Rechteck 69">
              <a:extLst>
                <a:ext uri="{FF2B5EF4-FFF2-40B4-BE49-F238E27FC236}">
                  <a16:creationId xmlns:a16="http://schemas.microsoft.com/office/drawing/2014/main" id="{E6F77533-DD99-4CD7-8065-DC4A7AC61A3D}"/>
                </a:ext>
              </a:extLst>
            </p:cNvPr>
            <p:cNvSpPr/>
            <p:nvPr/>
          </p:nvSpPr>
          <p:spPr bwMode="gray">
            <a:xfrm>
              <a:off x="8696325" y="5320271"/>
              <a:ext cx="313200" cy="313200"/>
            </a:xfrm>
            <a:prstGeom prst="rect">
              <a:avLst/>
            </a:prstGeom>
            <a:pattFill prst="wdUp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1" name="Rechteck 70">
              <a:extLst>
                <a:ext uri="{FF2B5EF4-FFF2-40B4-BE49-F238E27FC236}">
                  <a16:creationId xmlns:a16="http://schemas.microsoft.com/office/drawing/2014/main" id="{7889936C-8404-4F8A-AE18-4BE2B0539693}"/>
                </a:ext>
              </a:extLst>
            </p:cNvPr>
            <p:cNvSpPr/>
            <p:nvPr/>
          </p:nvSpPr>
          <p:spPr bwMode="gray">
            <a:xfrm>
              <a:off x="9172575" y="4756072"/>
              <a:ext cx="313200" cy="3132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2" name="Rechteck 71">
              <a:extLst>
                <a:ext uri="{FF2B5EF4-FFF2-40B4-BE49-F238E27FC236}">
                  <a16:creationId xmlns:a16="http://schemas.microsoft.com/office/drawing/2014/main" id="{D7B20D37-0C86-40B3-AF13-B59C8747046E}"/>
                </a:ext>
              </a:extLst>
            </p:cNvPr>
            <p:cNvSpPr/>
            <p:nvPr/>
          </p:nvSpPr>
          <p:spPr bwMode="gray">
            <a:xfrm>
              <a:off x="9172575" y="5320271"/>
              <a:ext cx="313200" cy="313200"/>
            </a:xfrm>
            <a:prstGeom prst="rect">
              <a:avLst/>
            </a:prstGeom>
            <a:pattFill prst="wdUp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 name="Rechteck 72">
              <a:extLst>
                <a:ext uri="{FF2B5EF4-FFF2-40B4-BE49-F238E27FC236}">
                  <a16:creationId xmlns:a16="http://schemas.microsoft.com/office/drawing/2014/main" id="{67B9EA2F-4B05-476D-8A62-5AC07B42183E}"/>
                </a:ext>
              </a:extLst>
            </p:cNvPr>
            <p:cNvSpPr/>
            <p:nvPr/>
          </p:nvSpPr>
          <p:spPr bwMode="gray">
            <a:xfrm>
              <a:off x="9648825" y="4756072"/>
              <a:ext cx="313200" cy="3132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Rechteck 73">
              <a:extLst>
                <a:ext uri="{FF2B5EF4-FFF2-40B4-BE49-F238E27FC236}">
                  <a16:creationId xmlns:a16="http://schemas.microsoft.com/office/drawing/2014/main" id="{31AB3C9C-5344-4E9C-9F79-D49BA43D0B26}"/>
                </a:ext>
              </a:extLst>
            </p:cNvPr>
            <p:cNvSpPr/>
            <p:nvPr/>
          </p:nvSpPr>
          <p:spPr bwMode="gray">
            <a:xfrm>
              <a:off x="10125075" y="4756072"/>
              <a:ext cx="313200" cy="3132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5" name="Rechteck 74">
              <a:extLst>
                <a:ext uri="{FF2B5EF4-FFF2-40B4-BE49-F238E27FC236}">
                  <a16:creationId xmlns:a16="http://schemas.microsoft.com/office/drawing/2014/main" id="{B474B6C7-E4A6-4CEC-9A6B-D499F3A282A4}"/>
                </a:ext>
              </a:extLst>
            </p:cNvPr>
            <p:cNvSpPr/>
            <p:nvPr/>
          </p:nvSpPr>
          <p:spPr bwMode="gray">
            <a:xfrm>
              <a:off x="7743825" y="5633471"/>
              <a:ext cx="3132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76" name="Rechteck 75">
              <a:extLst>
                <a:ext uri="{FF2B5EF4-FFF2-40B4-BE49-F238E27FC236}">
                  <a16:creationId xmlns:a16="http://schemas.microsoft.com/office/drawing/2014/main" id="{233BE599-DA09-43CD-ACD4-3D04E7F371DA}"/>
                </a:ext>
              </a:extLst>
            </p:cNvPr>
            <p:cNvSpPr/>
            <p:nvPr/>
          </p:nvSpPr>
          <p:spPr bwMode="gray">
            <a:xfrm>
              <a:off x="8220075" y="5633471"/>
              <a:ext cx="3132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77" name="Rechteck 76">
              <a:extLst>
                <a:ext uri="{FF2B5EF4-FFF2-40B4-BE49-F238E27FC236}">
                  <a16:creationId xmlns:a16="http://schemas.microsoft.com/office/drawing/2014/main" id="{17836857-CBCC-4657-945F-254ACFCFC9C0}"/>
                </a:ext>
              </a:extLst>
            </p:cNvPr>
            <p:cNvSpPr/>
            <p:nvPr/>
          </p:nvSpPr>
          <p:spPr bwMode="gray">
            <a:xfrm>
              <a:off x="8696325" y="5633471"/>
              <a:ext cx="3132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78" name="Rechteck 77">
              <a:extLst>
                <a:ext uri="{FF2B5EF4-FFF2-40B4-BE49-F238E27FC236}">
                  <a16:creationId xmlns:a16="http://schemas.microsoft.com/office/drawing/2014/main" id="{7A4AEC28-AC7A-42C9-B6C3-BCB2FC7AA8F9}"/>
                </a:ext>
              </a:extLst>
            </p:cNvPr>
            <p:cNvSpPr/>
            <p:nvPr/>
          </p:nvSpPr>
          <p:spPr bwMode="gray">
            <a:xfrm>
              <a:off x="9172575" y="5633471"/>
              <a:ext cx="3132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4</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80" name="Rechteck 79">
              <a:extLst>
                <a:ext uri="{FF2B5EF4-FFF2-40B4-BE49-F238E27FC236}">
                  <a16:creationId xmlns:a16="http://schemas.microsoft.com/office/drawing/2014/main" id="{631CE885-0533-4702-8D21-E83C6979A145}"/>
                </a:ext>
              </a:extLst>
            </p:cNvPr>
            <p:cNvSpPr/>
            <p:nvPr/>
          </p:nvSpPr>
          <p:spPr bwMode="gray">
            <a:xfrm>
              <a:off x="7743825" y="4442872"/>
              <a:ext cx="3132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1" name="Rechteck 80">
              <a:extLst>
                <a:ext uri="{FF2B5EF4-FFF2-40B4-BE49-F238E27FC236}">
                  <a16:creationId xmlns:a16="http://schemas.microsoft.com/office/drawing/2014/main" id="{B9CF656C-8ADC-4B9D-BD3C-86936E81C861}"/>
                </a:ext>
              </a:extLst>
            </p:cNvPr>
            <p:cNvSpPr/>
            <p:nvPr/>
          </p:nvSpPr>
          <p:spPr bwMode="gray">
            <a:xfrm>
              <a:off x="8220075" y="4442872"/>
              <a:ext cx="3132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 name="Rechteck 81">
              <a:extLst>
                <a:ext uri="{FF2B5EF4-FFF2-40B4-BE49-F238E27FC236}">
                  <a16:creationId xmlns:a16="http://schemas.microsoft.com/office/drawing/2014/main" id="{7916413B-4C49-4888-B385-E37D0A136DAE}"/>
                </a:ext>
              </a:extLst>
            </p:cNvPr>
            <p:cNvSpPr/>
            <p:nvPr/>
          </p:nvSpPr>
          <p:spPr bwMode="gray">
            <a:xfrm>
              <a:off x="8696325" y="4442872"/>
              <a:ext cx="3132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3" name="Rechteck 82">
              <a:extLst>
                <a:ext uri="{FF2B5EF4-FFF2-40B4-BE49-F238E27FC236}">
                  <a16:creationId xmlns:a16="http://schemas.microsoft.com/office/drawing/2014/main" id="{E678E681-1CCF-44B4-9DC7-423CA4ECE194}"/>
                </a:ext>
              </a:extLst>
            </p:cNvPr>
            <p:cNvSpPr/>
            <p:nvPr/>
          </p:nvSpPr>
          <p:spPr bwMode="gray">
            <a:xfrm>
              <a:off x="9172575" y="4442872"/>
              <a:ext cx="3132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4</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4" name="Rechteck 83">
              <a:extLst>
                <a:ext uri="{FF2B5EF4-FFF2-40B4-BE49-F238E27FC236}">
                  <a16:creationId xmlns:a16="http://schemas.microsoft.com/office/drawing/2014/main" id="{A8BDCE80-7C6A-4541-900E-F6CDE377848E}"/>
                </a:ext>
              </a:extLst>
            </p:cNvPr>
            <p:cNvSpPr/>
            <p:nvPr/>
          </p:nvSpPr>
          <p:spPr bwMode="gray">
            <a:xfrm>
              <a:off x="9648825" y="4442872"/>
              <a:ext cx="3132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5</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5" name="Rechteck 84">
              <a:extLst>
                <a:ext uri="{FF2B5EF4-FFF2-40B4-BE49-F238E27FC236}">
                  <a16:creationId xmlns:a16="http://schemas.microsoft.com/office/drawing/2014/main" id="{D7BB5B99-E48A-41D1-ABE9-25F11D8E7016}"/>
                </a:ext>
              </a:extLst>
            </p:cNvPr>
            <p:cNvSpPr/>
            <p:nvPr/>
          </p:nvSpPr>
          <p:spPr bwMode="gray">
            <a:xfrm>
              <a:off x="10125075" y="4442872"/>
              <a:ext cx="3132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6</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 name="Rechteck 85">
              <a:extLst>
                <a:ext uri="{FF2B5EF4-FFF2-40B4-BE49-F238E27FC236}">
                  <a16:creationId xmlns:a16="http://schemas.microsoft.com/office/drawing/2014/main" id="{20617E6D-875E-4369-BBB1-031E87F7DCFB}"/>
                </a:ext>
              </a:extLst>
            </p:cNvPr>
            <p:cNvSpPr/>
            <p:nvPr/>
          </p:nvSpPr>
          <p:spPr bwMode="gray">
            <a:xfrm>
              <a:off x="7267575" y="5351372"/>
              <a:ext cx="3132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0</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8" name="Gerader Verbinder 87">
              <a:extLst>
                <a:ext uri="{FF2B5EF4-FFF2-40B4-BE49-F238E27FC236}">
                  <a16:creationId xmlns:a16="http://schemas.microsoft.com/office/drawing/2014/main" id="{8B64C279-07BE-4182-A048-465B6FC29560}"/>
                </a:ext>
              </a:extLst>
            </p:cNvPr>
            <p:cNvCxnSpPr>
              <a:stCxn id="63" idx="3"/>
              <a:endCxn id="64" idx="1"/>
            </p:cNvCxnSpPr>
            <p:nvPr/>
          </p:nvCxnSpPr>
          <p:spPr>
            <a:xfrm flipV="1">
              <a:off x="7580775" y="4912672"/>
              <a:ext cx="163050" cy="282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818C0146-DEB3-4816-A678-4A672B001A71}"/>
                </a:ext>
              </a:extLst>
            </p:cNvPr>
            <p:cNvCxnSpPr>
              <a:cxnSpLocks/>
              <a:stCxn id="64" idx="3"/>
              <a:endCxn id="67" idx="1"/>
            </p:cNvCxnSpPr>
            <p:nvPr/>
          </p:nvCxnSpPr>
          <p:spPr>
            <a:xfrm>
              <a:off x="8057025" y="4912672"/>
              <a:ext cx="163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214EC0B9-7F06-4F3A-8A53-BE93B5594532}"/>
                </a:ext>
              </a:extLst>
            </p:cNvPr>
            <p:cNvCxnSpPr>
              <a:cxnSpLocks/>
              <a:stCxn id="67" idx="3"/>
              <a:endCxn id="69" idx="1"/>
            </p:cNvCxnSpPr>
            <p:nvPr/>
          </p:nvCxnSpPr>
          <p:spPr>
            <a:xfrm>
              <a:off x="8533275" y="4912672"/>
              <a:ext cx="163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BEE2872E-D603-4509-89D9-BFEBF756FE81}"/>
                </a:ext>
              </a:extLst>
            </p:cNvPr>
            <p:cNvCxnSpPr>
              <a:cxnSpLocks/>
              <a:stCxn id="69" idx="3"/>
              <a:endCxn id="71" idx="1"/>
            </p:cNvCxnSpPr>
            <p:nvPr/>
          </p:nvCxnSpPr>
          <p:spPr>
            <a:xfrm>
              <a:off x="9009525" y="4912672"/>
              <a:ext cx="163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9424D643-E002-45D8-9E86-FD54168DECA2}"/>
                </a:ext>
              </a:extLst>
            </p:cNvPr>
            <p:cNvCxnSpPr>
              <a:cxnSpLocks/>
              <a:stCxn id="71" idx="3"/>
              <a:endCxn id="73" idx="1"/>
            </p:cNvCxnSpPr>
            <p:nvPr/>
          </p:nvCxnSpPr>
          <p:spPr>
            <a:xfrm>
              <a:off x="9485775" y="4912672"/>
              <a:ext cx="163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r Verbinder 100">
              <a:extLst>
                <a:ext uri="{FF2B5EF4-FFF2-40B4-BE49-F238E27FC236}">
                  <a16:creationId xmlns:a16="http://schemas.microsoft.com/office/drawing/2014/main" id="{9B4586E3-55B6-431E-9EB7-1D092F7D77BC}"/>
                </a:ext>
              </a:extLst>
            </p:cNvPr>
            <p:cNvCxnSpPr>
              <a:cxnSpLocks/>
              <a:stCxn id="73" idx="3"/>
              <a:endCxn id="74" idx="1"/>
            </p:cNvCxnSpPr>
            <p:nvPr/>
          </p:nvCxnSpPr>
          <p:spPr>
            <a:xfrm>
              <a:off x="9962025" y="4912672"/>
              <a:ext cx="163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Gerader Verbinder 103">
              <a:extLst>
                <a:ext uri="{FF2B5EF4-FFF2-40B4-BE49-F238E27FC236}">
                  <a16:creationId xmlns:a16="http://schemas.microsoft.com/office/drawing/2014/main" id="{AD981B7E-D26A-4F97-BC3A-EBCE97ADB054}"/>
                </a:ext>
              </a:extLst>
            </p:cNvPr>
            <p:cNvCxnSpPr>
              <a:cxnSpLocks/>
              <a:stCxn id="63" idx="3"/>
              <a:endCxn id="65" idx="1"/>
            </p:cNvCxnSpPr>
            <p:nvPr/>
          </p:nvCxnSpPr>
          <p:spPr>
            <a:xfrm>
              <a:off x="7580775" y="5194772"/>
              <a:ext cx="163050" cy="2820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Gerader Verbinder 106">
              <a:extLst>
                <a:ext uri="{FF2B5EF4-FFF2-40B4-BE49-F238E27FC236}">
                  <a16:creationId xmlns:a16="http://schemas.microsoft.com/office/drawing/2014/main" id="{75B356BD-8D82-418C-9326-C11585DAEEE6}"/>
                </a:ext>
              </a:extLst>
            </p:cNvPr>
            <p:cNvCxnSpPr>
              <a:cxnSpLocks/>
              <a:stCxn id="65" idx="3"/>
              <a:endCxn id="68" idx="1"/>
            </p:cNvCxnSpPr>
            <p:nvPr/>
          </p:nvCxnSpPr>
          <p:spPr>
            <a:xfrm>
              <a:off x="8057025" y="5476871"/>
              <a:ext cx="163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Gerader Verbinder 109">
              <a:extLst>
                <a:ext uri="{FF2B5EF4-FFF2-40B4-BE49-F238E27FC236}">
                  <a16:creationId xmlns:a16="http://schemas.microsoft.com/office/drawing/2014/main" id="{6775C4E7-007C-45CB-AE48-C879228428AD}"/>
                </a:ext>
              </a:extLst>
            </p:cNvPr>
            <p:cNvCxnSpPr>
              <a:cxnSpLocks/>
              <a:stCxn id="68" idx="3"/>
              <a:endCxn id="70" idx="1"/>
            </p:cNvCxnSpPr>
            <p:nvPr/>
          </p:nvCxnSpPr>
          <p:spPr>
            <a:xfrm>
              <a:off x="8533275" y="5476871"/>
              <a:ext cx="163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Gerader Verbinder 112">
              <a:extLst>
                <a:ext uri="{FF2B5EF4-FFF2-40B4-BE49-F238E27FC236}">
                  <a16:creationId xmlns:a16="http://schemas.microsoft.com/office/drawing/2014/main" id="{DA50F921-B0DB-4BCA-8536-96AA7BFD2896}"/>
                </a:ext>
              </a:extLst>
            </p:cNvPr>
            <p:cNvCxnSpPr>
              <a:cxnSpLocks/>
              <a:stCxn id="70" idx="3"/>
              <a:endCxn id="72" idx="1"/>
            </p:cNvCxnSpPr>
            <p:nvPr/>
          </p:nvCxnSpPr>
          <p:spPr>
            <a:xfrm>
              <a:off x="9009525" y="5476871"/>
              <a:ext cx="163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Gerader Verbinder 116">
              <a:extLst>
                <a:ext uri="{FF2B5EF4-FFF2-40B4-BE49-F238E27FC236}">
                  <a16:creationId xmlns:a16="http://schemas.microsoft.com/office/drawing/2014/main" id="{07FBCC6F-E340-40AF-AB9F-5E0B2CA1117F}"/>
                </a:ext>
              </a:extLst>
            </p:cNvPr>
            <p:cNvCxnSpPr>
              <a:cxnSpLocks/>
            </p:cNvCxnSpPr>
            <p:nvPr/>
          </p:nvCxnSpPr>
          <p:spPr>
            <a:xfrm>
              <a:off x="7743825" y="6098412"/>
              <a:ext cx="789450" cy="0"/>
            </a:xfrm>
            <a:prstGeom prst="line">
              <a:avLst/>
            </a:prstGeom>
            <a:ln>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18" name="Gerader Verbinder 117">
              <a:extLst>
                <a:ext uri="{FF2B5EF4-FFF2-40B4-BE49-F238E27FC236}">
                  <a16:creationId xmlns:a16="http://schemas.microsoft.com/office/drawing/2014/main" id="{F9449A37-F35F-40B1-8181-BA099F325DB4}"/>
                </a:ext>
              </a:extLst>
            </p:cNvPr>
            <p:cNvCxnSpPr>
              <a:cxnSpLocks/>
            </p:cNvCxnSpPr>
            <p:nvPr/>
          </p:nvCxnSpPr>
          <p:spPr>
            <a:xfrm>
              <a:off x="7743825" y="6328404"/>
              <a:ext cx="1741950" cy="0"/>
            </a:xfrm>
            <a:prstGeom prst="line">
              <a:avLst/>
            </a:prstGeom>
            <a:ln>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21" name="Textfeld 120">
              <a:extLst>
                <a:ext uri="{FF2B5EF4-FFF2-40B4-BE49-F238E27FC236}">
                  <a16:creationId xmlns:a16="http://schemas.microsoft.com/office/drawing/2014/main" id="{E8E28A9D-4D89-43BB-8A12-84F399EB2383}"/>
                </a:ext>
              </a:extLst>
            </p:cNvPr>
            <p:cNvSpPr txBox="1"/>
            <p:nvPr/>
          </p:nvSpPr>
          <p:spPr>
            <a:xfrm>
              <a:off x="7845412" y="5989805"/>
              <a:ext cx="586276" cy="217215"/>
            </a:xfrm>
            <a:prstGeom prst="rect">
              <a:avLst/>
            </a:prstGeom>
            <a:solidFill>
              <a:schemeClr val="bg1"/>
            </a:solid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node 2</a:t>
              </a:r>
            </a:p>
          </p:txBody>
        </p:sp>
        <p:sp>
          <p:nvSpPr>
            <p:cNvPr id="122" name="Textfeld 121">
              <a:extLst>
                <a:ext uri="{FF2B5EF4-FFF2-40B4-BE49-F238E27FC236}">
                  <a16:creationId xmlns:a16="http://schemas.microsoft.com/office/drawing/2014/main" id="{CBEE0124-9721-4A1F-B062-A9E2044F6D94}"/>
                </a:ext>
              </a:extLst>
            </p:cNvPr>
            <p:cNvSpPr txBox="1"/>
            <p:nvPr/>
          </p:nvSpPr>
          <p:spPr>
            <a:xfrm>
              <a:off x="8321662" y="6219797"/>
              <a:ext cx="586276" cy="217215"/>
            </a:xfrm>
            <a:prstGeom prst="rect">
              <a:avLst/>
            </a:prstGeom>
            <a:solidFill>
              <a:schemeClr val="bg1"/>
            </a:solid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node 3</a:t>
              </a:r>
            </a:p>
          </p:txBody>
        </p:sp>
      </p:grpSp>
      <p:sp>
        <p:nvSpPr>
          <p:cNvPr id="126" name="Textfeld 125">
            <a:extLst>
              <a:ext uri="{FF2B5EF4-FFF2-40B4-BE49-F238E27FC236}">
                <a16:creationId xmlns:a16="http://schemas.microsoft.com/office/drawing/2014/main" id="{54D44B74-27AC-4933-8319-9F97429540D2}"/>
              </a:ext>
            </a:extLst>
          </p:cNvPr>
          <p:cNvSpPr txBox="1"/>
          <p:nvPr/>
        </p:nvSpPr>
        <p:spPr>
          <a:xfrm>
            <a:off x="6182750" y="901121"/>
            <a:ext cx="5647300" cy="249759"/>
          </a:xfrm>
          <a:prstGeom prst="rect">
            <a:avLst/>
          </a:prstGeom>
          <a:noFill/>
        </p:spPr>
        <p:txBody>
          <a:bodyPr wrap="square" lIns="0" tIns="0" rIns="0" bIns="0" rtlCol="0">
            <a:noAutofit/>
          </a:bodyPr>
          <a:lstStyle/>
          <a:p>
            <a:pP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Due to </a:t>
            </a:r>
            <a:r>
              <a:rPr lang="en-US" sz="1300" b="1" dirty="0">
                <a:latin typeface="Open Sans" panose="020B0606030504020204" pitchFamily="34" charset="0"/>
                <a:ea typeface="Open Sans" panose="020B0606030504020204" pitchFamily="34" charset="0"/>
                <a:cs typeface="Open Sans" panose="020B0606030504020204" pitchFamily="34" charset="0"/>
              </a:rPr>
              <a:t>non-termination</a:t>
            </a:r>
            <a:r>
              <a:rPr lang="en-US" sz="1300" dirty="0">
                <a:latin typeface="Open Sans" panose="020B0606030504020204" pitchFamily="34" charset="0"/>
                <a:ea typeface="Open Sans" panose="020B0606030504020204" pitchFamily="34" charset="0"/>
                <a:cs typeface="Open Sans" panose="020B0606030504020204" pitchFamily="34" charset="0"/>
              </a:rPr>
              <a:t>, blockchain states evolve across the network:</a:t>
            </a:r>
          </a:p>
        </p:txBody>
      </p:sp>
      <p:cxnSp>
        <p:nvCxnSpPr>
          <p:cNvPr id="66" name="Gerader Verbinder 65">
            <a:extLst>
              <a:ext uri="{FF2B5EF4-FFF2-40B4-BE49-F238E27FC236}">
                <a16:creationId xmlns:a16="http://schemas.microsoft.com/office/drawing/2014/main" id="{46674723-C76B-44D9-932A-5C873992D26C}"/>
              </a:ext>
            </a:extLst>
          </p:cNvPr>
          <p:cNvCxnSpPr>
            <a:cxnSpLocks/>
          </p:cNvCxnSpPr>
          <p:nvPr/>
        </p:nvCxnSpPr>
        <p:spPr>
          <a:xfrm>
            <a:off x="9265891" y="1203404"/>
            <a:ext cx="0" cy="199249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05" name="Textfeld 104">
            <a:extLst>
              <a:ext uri="{FF2B5EF4-FFF2-40B4-BE49-F238E27FC236}">
                <a16:creationId xmlns:a16="http://schemas.microsoft.com/office/drawing/2014/main" id="{6887D3BD-DD13-4C62-A6DD-AEBCD4704E90}"/>
              </a:ext>
            </a:extLst>
          </p:cNvPr>
          <p:cNvSpPr txBox="1"/>
          <p:nvPr/>
        </p:nvSpPr>
        <p:spPr>
          <a:xfrm>
            <a:off x="6182750" y="3273122"/>
            <a:ext cx="5647300" cy="249759"/>
          </a:xfrm>
          <a:prstGeom prst="rect">
            <a:avLst/>
          </a:prstGeom>
          <a:noFill/>
        </p:spPr>
        <p:txBody>
          <a:bodyPr wrap="square" lIns="0" tIns="0" rIns="0" bIns="0" rtlCol="0">
            <a:noAutofit/>
          </a:bodyPr>
          <a:lstStyle/>
          <a:p>
            <a:pP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In a </a:t>
            </a:r>
            <a:r>
              <a:rPr lang="en-US" sz="1300" b="1" dirty="0">
                <a:latin typeface="Open Sans" panose="020B0606030504020204" pitchFamily="34" charset="0"/>
                <a:ea typeface="Open Sans" panose="020B0606030504020204" pitchFamily="34" charset="0"/>
                <a:cs typeface="Open Sans" panose="020B0606030504020204" pitchFamily="34" charset="0"/>
              </a:rPr>
              <a:t>Sybil attack</a:t>
            </a:r>
            <a:r>
              <a:rPr lang="en-US" sz="1300" dirty="0">
                <a:latin typeface="Open Sans" panose="020B0606030504020204" pitchFamily="34" charset="0"/>
                <a:ea typeface="Open Sans" panose="020B0606030504020204" pitchFamily="34" charset="0"/>
                <a:cs typeface="Open Sans" panose="020B0606030504020204" pitchFamily="34" charset="0"/>
              </a:rPr>
              <a:t>, fake nodes manipulate the „truth“:</a:t>
            </a:r>
          </a:p>
        </p:txBody>
      </p:sp>
      <p:grpSp>
        <p:nvGrpSpPr>
          <p:cNvPr id="221" name="Gruppieren 220">
            <a:extLst>
              <a:ext uri="{FF2B5EF4-FFF2-40B4-BE49-F238E27FC236}">
                <a16:creationId xmlns:a16="http://schemas.microsoft.com/office/drawing/2014/main" id="{9E17AAF8-C512-4705-8CD6-876F298855C1}"/>
              </a:ext>
            </a:extLst>
          </p:cNvPr>
          <p:cNvGrpSpPr/>
          <p:nvPr/>
        </p:nvGrpSpPr>
        <p:grpSpPr>
          <a:xfrm>
            <a:off x="6110479" y="3624968"/>
            <a:ext cx="2880589" cy="1391799"/>
            <a:chOff x="6110479" y="3664373"/>
            <a:chExt cx="2880589" cy="1391799"/>
          </a:xfrm>
        </p:grpSpPr>
        <p:grpSp>
          <p:nvGrpSpPr>
            <p:cNvPr id="108" name="Gruppieren 107">
              <a:extLst>
                <a:ext uri="{FF2B5EF4-FFF2-40B4-BE49-F238E27FC236}">
                  <a16:creationId xmlns:a16="http://schemas.microsoft.com/office/drawing/2014/main" id="{0358EFFA-15F5-4B04-924D-EE445DE76FD4}"/>
                </a:ext>
              </a:extLst>
            </p:cNvPr>
            <p:cNvGrpSpPr/>
            <p:nvPr/>
          </p:nvGrpSpPr>
          <p:grpSpPr>
            <a:xfrm>
              <a:off x="6657160" y="3694977"/>
              <a:ext cx="2333908" cy="231288"/>
              <a:chOff x="6715125" y="1533525"/>
              <a:chExt cx="3171825" cy="314325"/>
            </a:xfrm>
          </p:grpSpPr>
          <p:sp>
            <p:nvSpPr>
              <p:cNvPr id="162" name="Ellipse 161">
                <a:extLst>
                  <a:ext uri="{FF2B5EF4-FFF2-40B4-BE49-F238E27FC236}">
                    <a16:creationId xmlns:a16="http://schemas.microsoft.com/office/drawing/2014/main" id="{DC551447-4BD5-4D0D-B2A5-489C7C95B3B8}"/>
                  </a:ext>
                </a:extLst>
              </p:cNvPr>
              <p:cNvSpPr/>
              <p:nvPr/>
            </p:nvSpPr>
            <p:spPr bwMode="gray">
              <a:xfrm>
                <a:off x="7191375" y="1533525"/>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3" name="Ellipse 162">
                <a:extLst>
                  <a:ext uri="{FF2B5EF4-FFF2-40B4-BE49-F238E27FC236}">
                    <a16:creationId xmlns:a16="http://schemas.microsoft.com/office/drawing/2014/main" id="{4C3C1609-7CD5-44F9-8600-88A91B23DD29}"/>
                  </a:ext>
                </a:extLst>
              </p:cNvPr>
              <p:cNvSpPr/>
              <p:nvPr/>
            </p:nvSpPr>
            <p:spPr bwMode="gray">
              <a:xfrm>
                <a:off x="7667625" y="1533525"/>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4" name="Ellipse 163">
                <a:extLst>
                  <a:ext uri="{FF2B5EF4-FFF2-40B4-BE49-F238E27FC236}">
                    <a16:creationId xmlns:a16="http://schemas.microsoft.com/office/drawing/2014/main" id="{715A4005-B96E-4E50-87F2-2DBB6252211C}"/>
                  </a:ext>
                </a:extLst>
              </p:cNvPr>
              <p:cNvSpPr/>
              <p:nvPr/>
            </p:nvSpPr>
            <p:spPr bwMode="gray">
              <a:xfrm>
                <a:off x="8143875" y="1533525"/>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5" name="Ellipse 164">
                <a:extLst>
                  <a:ext uri="{FF2B5EF4-FFF2-40B4-BE49-F238E27FC236}">
                    <a16:creationId xmlns:a16="http://schemas.microsoft.com/office/drawing/2014/main" id="{77BD0AB1-A754-449D-880F-5FCB52C923A5}"/>
                  </a:ext>
                </a:extLst>
              </p:cNvPr>
              <p:cNvSpPr/>
              <p:nvPr/>
            </p:nvSpPr>
            <p:spPr bwMode="gray">
              <a:xfrm>
                <a:off x="8620125" y="1533525"/>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6" name="Ellipse 165">
                <a:extLst>
                  <a:ext uri="{FF2B5EF4-FFF2-40B4-BE49-F238E27FC236}">
                    <a16:creationId xmlns:a16="http://schemas.microsoft.com/office/drawing/2014/main" id="{89AA9F48-1A12-4D6D-9B6D-CA68E0479985}"/>
                  </a:ext>
                </a:extLst>
              </p:cNvPr>
              <p:cNvSpPr/>
              <p:nvPr/>
            </p:nvSpPr>
            <p:spPr bwMode="gray">
              <a:xfrm>
                <a:off x="9096375" y="1533525"/>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7" name="Ellipse 166">
                <a:extLst>
                  <a:ext uri="{FF2B5EF4-FFF2-40B4-BE49-F238E27FC236}">
                    <a16:creationId xmlns:a16="http://schemas.microsoft.com/office/drawing/2014/main" id="{7AAC12F0-1A6C-4E00-B22B-28C0A02B02AE}"/>
                  </a:ext>
                </a:extLst>
              </p:cNvPr>
              <p:cNvSpPr/>
              <p:nvPr/>
            </p:nvSpPr>
            <p:spPr bwMode="gray">
              <a:xfrm>
                <a:off x="9572625" y="1533525"/>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8" name="Ellipse 167">
                <a:extLst>
                  <a:ext uri="{FF2B5EF4-FFF2-40B4-BE49-F238E27FC236}">
                    <a16:creationId xmlns:a16="http://schemas.microsoft.com/office/drawing/2014/main" id="{7C54D16E-04AB-468C-BD6D-C8C561EEEC01}"/>
                  </a:ext>
                </a:extLst>
              </p:cNvPr>
              <p:cNvSpPr/>
              <p:nvPr/>
            </p:nvSpPr>
            <p:spPr bwMode="gray">
              <a:xfrm>
                <a:off x="6715125" y="1533525"/>
                <a:ext cx="314325" cy="314325"/>
              </a:xfrm>
              <a:prstGeom prst="ellipse">
                <a:avLst/>
              </a:prstGeom>
              <a:pattFill prst="pct50">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9" name="Gruppieren 108">
              <a:extLst>
                <a:ext uri="{FF2B5EF4-FFF2-40B4-BE49-F238E27FC236}">
                  <a16:creationId xmlns:a16="http://schemas.microsoft.com/office/drawing/2014/main" id="{2D2E496D-0A2E-4C5E-B332-C57287A87DC1}"/>
                </a:ext>
              </a:extLst>
            </p:cNvPr>
            <p:cNvGrpSpPr/>
            <p:nvPr/>
          </p:nvGrpSpPr>
          <p:grpSpPr>
            <a:xfrm>
              <a:off x="6657160" y="4062969"/>
              <a:ext cx="2333908" cy="231288"/>
              <a:chOff x="6715125" y="2017243"/>
              <a:chExt cx="3171825" cy="314325"/>
            </a:xfrm>
          </p:grpSpPr>
          <p:sp>
            <p:nvSpPr>
              <p:cNvPr id="155" name="Ellipse 154">
                <a:extLst>
                  <a:ext uri="{FF2B5EF4-FFF2-40B4-BE49-F238E27FC236}">
                    <a16:creationId xmlns:a16="http://schemas.microsoft.com/office/drawing/2014/main" id="{835E8BBE-F1EE-4B5A-BADD-22CCC838BCA3}"/>
                  </a:ext>
                </a:extLst>
              </p:cNvPr>
              <p:cNvSpPr/>
              <p:nvPr/>
            </p:nvSpPr>
            <p:spPr bwMode="gray">
              <a:xfrm>
                <a:off x="7191375" y="2017243"/>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6" name="Ellipse 155">
                <a:extLst>
                  <a:ext uri="{FF2B5EF4-FFF2-40B4-BE49-F238E27FC236}">
                    <a16:creationId xmlns:a16="http://schemas.microsoft.com/office/drawing/2014/main" id="{64E4DC84-F0FB-464F-A5B3-EFECFA3C8E53}"/>
                  </a:ext>
                </a:extLst>
              </p:cNvPr>
              <p:cNvSpPr/>
              <p:nvPr/>
            </p:nvSpPr>
            <p:spPr bwMode="gray">
              <a:xfrm>
                <a:off x="7667625" y="2017243"/>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7" name="Ellipse 156">
                <a:extLst>
                  <a:ext uri="{FF2B5EF4-FFF2-40B4-BE49-F238E27FC236}">
                    <a16:creationId xmlns:a16="http://schemas.microsoft.com/office/drawing/2014/main" id="{D8A98C63-04A7-41E1-BD3D-12A89558B606}"/>
                  </a:ext>
                </a:extLst>
              </p:cNvPr>
              <p:cNvSpPr/>
              <p:nvPr/>
            </p:nvSpPr>
            <p:spPr bwMode="gray">
              <a:xfrm>
                <a:off x="8143875" y="2017243"/>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8" name="Ellipse 157">
                <a:extLst>
                  <a:ext uri="{FF2B5EF4-FFF2-40B4-BE49-F238E27FC236}">
                    <a16:creationId xmlns:a16="http://schemas.microsoft.com/office/drawing/2014/main" id="{160BC875-89BD-4E6A-B3DE-6542113990B9}"/>
                  </a:ext>
                </a:extLst>
              </p:cNvPr>
              <p:cNvSpPr/>
              <p:nvPr/>
            </p:nvSpPr>
            <p:spPr bwMode="gray">
              <a:xfrm>
                <a:off x="8620125" y="2017243"/>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9" name="Ellipse 158">
                <a:extLst>
                  <a:ext uri="{FF2B5EF4-FFF2-40B4-BE49-F238E27FC236}">
                    <a16:creationId xmlns:a16="http://schemas.microsoft.com/office/drawing/2014/main" id="{4794E76D-BF11-48F0-B09D-53C9E5BE11C2}"/>
                  </a:ext>
                </a:extLst>
              </p:cNvPr>
              <p:cNvSpPr/>
              <p:nvPr/>
            </p:nvSpPr>
            <p:spPr bwMode="gray">
              <a:xfrm>
                <a:off x="9096375" y="2017243"/>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0" name="Ellipse 159">
                <a:extLst>
                  <a:ext uri="{FF2B5EF4-FFF2-40B4-BE49-F238E27FC236}">
                    <a16:creationId xmlns:a16="http://schemas.microsoft.com/office/drawing/2014/main" id="{EE151F78-C99A-4459-8483-C12579548BA7}"/>
                  </a:ext>
                </a:extLst>
              </p:cNvPr>
              <p:cNvSpPr/>
              <p:nvPr/>
            </p:nvSpPr>
            <p:spPr bwMode="gray">
              <a:xfrm>
                <a:off x="9572625" y="2017243"/>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1" name="Ellipse 160">
                <a:extLst>
                  <a:ext uri="{FF2B5EF4-FFF2-40B4-BE49-F238E27FC236}">
                    <a16:creationId xmlns:a16="http://schemas.microsoft.com/office/drawing/2014/main" id="{BA241A05-A169-4820-B9DF-7EF072CF90A7}"/>
                  </a:ext>
                </a:extLst>
              </p:cNvPr>
              <p:cNvSpPr/>
              <p:nvPr/>
            </p:nvSpPr>
            <p:spPr bwMode="gray">
              <a:xfrm>
                <a:off x="6715125" y="2017243"/>
                <a:ext cx="314325" cy="314325"/>
              </a:xfrm>
              <a:prstGeom prst="ellipse">
                <a:avLst/>
              </a:prstGeom>
              <a:pattFill prst="pct50">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11" name="Gruppieren 110">
              <a:extLst>
                <a:ext uri="{FF2B5EF4-FFF2-40B4-BE49-F238E27FC236}">
                  <a16:creationId xmlns:a16="http://schemas.microsoft.com/office/drawing/2014/main" id="{DEC6C9C9-D83C-4B85-B6B1-A1ECE6EAA9E7}"/>
                </a:ext>
              </a:extLst>
            </p:cNvPr>
            <p:cNvGrpSpPr/>
            <p:nvPr/>
          </p:nvGrpSpPr>
          <p:grpSpPr>
            <a:xfrm>
              <a:off x="6657160" y="4430961"/>
              <a:ext cx="2333908" cy="231288"/>
              <a:chOff x="6715125" y="2532244"/>
              <a:chExt cx="3171825" cy="314325"/>
            </a:xfrm>
          </p:grpSpPr>
          <p:sp>
            <p:nvSpPr>
              <p:cNvPr id="148" name="Ellipse 147">
                <a:extLst>
                  <a:ext uri="{FF2B5EF4-FFF2-40B4-BE49-F238E27FC236}">
                    <a16:creationId xmlns:a16="http://schemas.microsoft.com/office/drawing/2014/main" id="{850F89B1-A837-4759-B3C5-AC479345E7C1}"/>
                  </a:ext>
                </a:extLst>
              </p:cNvPr>
              <p:cNvSpPr/>
              <p:nvPr/>
            </p:nvSpPr>
            <p:spPr bwMode="gray">
              <a:xfrm>
                <a:off x="7191375" y="2532244"/>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9" name="Ellipse 148">
                <a:extLst>
                  <a:ext uri="{FF2B5EF4-FFF2-40B4-BE49-F238E27FC236}">
                    <a16:creationId xmlns:a16="http://schemas.microsoft.com/office/drawing/2014/main" id="{D497D553-70F7-457F-B7B0-E6BE360549E6}"/>
                  </a:ext>
                </a:extLst>
              </p:cNvPr>
              <p:cNvSpPr/>
              <p:nvPr/>
            </p:nvSpPr>
            <p:spPr bwMode="gray">
              <a:xfrm>
                <a:off x="7667625" y="2532244"/>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0" name="Ellipse 149">
                <a:extLst>
                  <a:ext uri="{FF2B5EF4-FFF2-40B4-BE49-F238E27FC236}">
                    <a16:creationId xmlns:a16="http://schemas.microsoft.com/office/drawing/2014/main" id="{6B366565-E078-4D16-9C75-DBBA98C9255A}"/>
                  </a:ext>
                </a:extLst>
              </p:cNvPr>
              <p:cNvSpPr/>
              <p:nvPr/>
            </p:nvSpPr>
            <p:spPr bwMode="gray">
              <a:xfrm>
                <a:off x="8143875" y="2532244"/>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1" name="Ellipse 150">
                <a:extLst>
                  <a:ext uri="{FF2B5EF4-FFF2-40B4-BE49-F238E27FC236}">
                    <a16:creationId xmlns:a16="http://schemas.microsoft.com/office/drawing/2014/main" id="{EA03EB1F-2F03-4CAD-8FFA-AF8B6431B878}"/>
                  </a:ext>
                </a:extLst>
              </p:cNvPr>
              <p:cNvSpPr/>
              <p:nvPr/>
            </p:nvSpPr>
            <p:spPr bwMode="gray">
              <a:xfrm>
                <a:off x="8620125" y="2532244"/>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2" name="Ellipse 151">
                <a:extLst>
                  <a:ext uri="{FF2B5EF4-FFF2-40B4-BE49-F238E27FC236}">
                    <a16:creationId xmlns:a16="http://schemas.microsoft.com/office/drawing/2014/main" id="{274415B5-F2E3-4531-B4C5-C1022E9E1BDA}"/>
                  </a:ext>
                </a:extLst>
              </p:cNvPr>
              <p:cNvSpPr/>
              <p:nvPr/>
            </p:nvSpPr>
            <p:spPr bwMode="gray">
              <a:xfrm>
                <a:off x="9096375" y="2532244"/>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3" name="Ellipse 152">
                <a:extLst>
                  <a:ext uri="{FF2B5EF4-FFF2-40B4-BE49-F238E27FC236}">
                    <a16:creationId xmlns:a16="http://schemas.microsoft.com/office/drawing/2014/main" id="{8E9A0056-B372-4523-88BD-36F572E359CC}"/>
                  </a:ext>
                </a:extLst>
              </p:cNvPr>
              <p:cNvSpPr/>
              <p:nvPr/>
            </p:nvSpPr>
            <p:spPr bwMode="gray">
              <a:xfrm>
                <a:off x="9572625" y="2532244"/>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4" name="Ellipse 153">
                <a:extLst>
                  <a:ext uri="{FF2B5EF4-FFF2-40B4-BE49-F238E27FC236}">
                    <a16:creationId xmlns:a16="http://schemas.microsoft.com/office/drawing/2014/main" id="{5031A51D-3599-43AF-A7D4-263903794AF7}"/>
                  </a:ext>
                </a:extLst>
              </p:cNvPr>
              <p:cNvSpPr/>
              <p:nvPr/>
            </p:nvSpPr>
            <p:spPr bwMode="gray">
              <a:xfrm>
                <a:off x="6715125" y="2532244"/>
                <a:ext cx="314325" cy="314325"/>
              </a:xfrm>
              <a:prstGeom prst="ellipse">
                <a:avLst/>
              </a:prstGeom>
              <a:pattFill prst="pct50">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12" name="Gruppieren 111">
              <a:extLst>
                <a:ext uri="{FF2B5EF4-FFF2-40B4-BE49-F238E27FC236}">
                  <a16:creationId xmlns:a16="http://schemas.microsoft.com/office/drawing/2014/main" id="{A8BB3A61-AAC1-4FC3-9672-EAD241A2273C}"/>
                </a:ext>
              </a:extLst>
            </p:cNvPr>
            <p:cNvGrpSpPr/>
            <p:nvPr/>
          </p:nvGrpSpPr>
          <p:grpSpPr>
            <a:xfrm>
              <a:off x="6657160" y="4798952"/>
              <a:ext cx="2333908" cy="231288"/>
              <a:chOff x="6715125" y="2532244"/>
              <a:chExt cx="3171825" cy="314325"/>
            </a:xfrm>
          </p:grpSpPr>
          <p:sp>
            <p:nvSpPr>
              <p:cNvPr id="141" name="Ellipse 140">
                <a:extLst>
                  <a:ext uri="{FF2B5EF4-FFF2-40B4-BE49-F238E27FC236}">
                    <a16:creationId xmlns:a16="http://schemas.microsoft.com/office/drawing/2014/main" id="{B04EF1B8-C6A3-42AF-BDE3-CBD137AEF756}"/>
                  </a:ext>
                </a:extLst>
              </p:cNvPr>
              <p:cNvSpPr/>
              <p:nvPr/>
            </p:nvSpPr>
            <p:spPr bwMode="gray">
              <a:xfrm>
                <a:off x="7191375" y="2532244"/>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2" name="Ellipse 141">
                <a:extLst>
                  <a:ext uri="{FF2B5EF4-FFF2-40B4-BE49-F238E27FC236}">
                    <a16:creationId xmlns:a16="http://schemas.microsoft.com/office/drawing/2014/main" id="{DEF7F0C9-75C1-4B0C-A6D0-5E6711B5DD6A}"/>
                  </a:ext>
                </a:extLst>
              </p:cNvPr>
              <p:cNvSpPr/>
              <p:nvPr/>
            </p:nvSpPr>
            <p:spPr bwMode="gray">
              <a:xfrm>
                <a:off x="7667625" y="2532244"/>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3" name="Ellipse 142">
                <a:extLst>
                  <a:ext uri="{FF2B5EF4-FFF2-40B4-BE49-F238E27FC236}">
                    <a16:creationId xmlns:a16="http://schemas.microsoft.com/office/drawing/2014/main" id="{052BFBAB-439A-4195-B536-C6DA221353D6}"/>
                  </a:ext>
                </a:extLst>
              </p:cNvPr>
              <p:cNvSpPr/>
              <p:nvPr/>
            </p:nvSpPr>
            <p:spPr bwMode="gray">
              <a:xfrm>
                <a:off x="8143875" y="2532244"/>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4" name="Ellipse 143">
                <a:extLst>
                  <a:ext uri="{FF2B5EF4-FFF2-40B4-BE49-F238E27FC236}">
                    <a16:creationId xmlns:a16="http://schemas.microsoft.com/office/drawing/2014/main" id="{D4F1C6B5-E00C-4209-8EF1-F2A534FCC61F}"/>
                  </a:ext>
                </a:extLst>
              </p:cNvPr>
              <p:cNvSpPr/>
              <p:nvPr/>
            </p:nvSpPr>
            <p:spPr bwMode="gray">
              <a:xfrm>
                <a:off x="8620125" y="2532244"/>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5" name="Ellipse 144">
                <a:extLst>
                  <a:ext uri="{FF2B5EF4-FFF2-40B4-BE49-F238E27FC236}">
                    <a16:creationId xmlns:a16="http://schemas.microsoft.com/office/drawing/2014/main" id="{A1C0F8BE-B9D4-49EE-9E4A-BD04BD39F90A}"/>
                  </a:ext>
                </a:extLst>
              </p:cNvPr>
              <p:cNvSpPr/>
              <p:nvPr/>
            </p:nvSpPr>
            <p:spPr bwMode="gray">
              <a:xfrm>
                <a:off x="9096375" y="2532244"/>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6" name="Ellipse 145">
                <a:extLst>
                  <a:ext uri="{FF2B5EF4-FFF2-40B4-BE49-F238E27FC236}">
                    <a16:creationId xmlns:a16="http://schemas.microsoft.com/office/drawing/2014/main" id="{FC1254F4-7BD2-4574-AEE7-64D0726D172E}"/>
                  </a:ext>
                </a:extLst>
              </p:cNvPr>
              <p:cNvSpPr/>
              <p:nvPr/>
            </p:nvSpPr>
            <p:spPr bwMode="gray">
              <a:xfrm>
                <a:off x="9572625" y="2532244"/>
                <a:ext cx="314325" cy="314325"/>
              </a:xfrm>
              <a:prstGeom prst="ellipse">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7" name="Ellipse 146">
                <a:extLst>
                  <a:ext uri="{FF2B5EF4-FFF2-40B4-BE49-F238E27FC236}">
                    <a16:creationId xmlns:a16="http://schemas.microsoft.com/office/drawing/2014/main" id="{35B8B3FB-CAF8-4738-A1DE-BAD719BACE88}"/>
                  </a:ext>
                </a:extLst>
              </p:cNvPr>
              <p:cNvSpPr/>
              <p:nvPr/>
            </p:nvSpPr>
            <p:spPr bwMode="gray">
              <a:xfrm>
                <a:off x="6715125" y="2532244"/>
                <a:ext cx="314325" cy="314325"/>
              </a:xfrm>
              <a:prstGeom prst="ellipse">
                <a:avLst/>
              </a:prstGeom>
              <a:pattFill prst="pct50">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37" name="Textfeld 136">
              <a:extLst>
                <a:ext uri="{FF2B5EF4-FFF2-40B4-BE49-F238E27FC236}">
                  <a16:creationId xmlns:a16="http://schemas.microsoft.com/office/drawing/2014/main" id="{BCA528D3-A1DA-4759-8433-73654E76E89E}"/>
                </a:ext>
              </a:extLst>
            </p:cNvPr>
            <p:cNvSpPr txBox="1"/>
            <p:nvPr/>
          </p:nvSpPr>
          <p:spPr>
            <a:xfrm>
              <a:off x="6110479" y="4773019"/>
              <a:ext cx="521642" cy="28315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fake 4</a:t>
              </a:r>
            </a:p>
          </p:txBody>
        </p:sp>
        <p:sp>
          <p:nvSpPr>
            <p:cNvPr id="138" name="Textfeld 137">
              <a:extLst>
                <a:ext uri="{FF2B5EF4-FFF2-40B4-BE49-F238E27FC236}">
                  <a16:creationId xmlns:a16="http://schemas.microsoft.com/office/drawing/2014/main" id="{159A580F-75E1-4C7C-9339-E3C38947C4C6}"/>
                </a:ext>
              </a:extLst>
            </p:cNvPr>
            <p:cNvSpPr txBox="1"/>
            <p:nvPr/>
          </p:nvSpPr>
          <p:spPr>
            <a:xfrm>
              <a:off x="6110479" y="4405028"/>
              <a:ext cx="521642" cy="28315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fake 3</a:t>
              </a:r>
            </a:p>
          </p:txBody>
        </p:sp>
        <p:sp>
          <p:nvSpPr>
            <p:cNvPr id="139" name="Textfeld 138">
              <a:extLst>
                <a:ext uri="{FF2B5EF4-FFF2-40B4-BE49-F238E27FC236}">
                  <a16:creationId xmlns:a16="http://schemas.microsoft.com/office/drawing/2014/main" id="{A8ABA340-D71B-4A3A-8FF7-90B019F53B36}"/>
                </a:ext>
              </a:extLst>
            </p:cNvPr>
            <p:cNvSpPr txBox="1"/>
            <p:nvPr/>
          </p:nvSpPr>
          <p:spPr>
            <a:xfrm>
              <a:off x="6110479" y="4035001"/>
              <a:ext cx="521642" cy="28315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fake 2</a:t>
              </a:r>
            </a:p>
          </p:txBody>
        </p:sp>
        <p:sp>
          <p:nvSpPr>
            <p:cNvPr id="140" name="Textfeld 139">
              <a:extLst>
                <a:ext uri="{FF2B5EF4-FFF2-40B4-BE49-F238E27FC236}">
                  <a16:creationId xmlns:a16="http://schemas.microsoft.com/office/drawing/2014/main" id="{6E12BD3F-3DB2-4D7A-B333-B5654C1A14D9}"/>
                </a:ext>
              </a:extLst>
            </p:cNvPr>
            <p:cNvSpPr txBox="1"/>
            <p:nvPr/>
          </p:nvSpPr>
          <p:spPr>
            <a:xfrm>
              <a:off x="6110479" y="3664373"/>
              <a:ext cx="521642" cy="28315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fake 1</a:t>
              </a:r>
            </a:p>
          </p:txBody>
        </p:sp>
      </p:grpSp>
      <p:grpSp>
        <p:nvGrpSpPr>
          <p:cNvPr id="222" name="Gruppieren 221">
            <a:extLst>
              <a:ext uri="{FF2B5EF4-FFF2-40B4-BE49-F238E27FC236}">
                <a16:creationId xmlns:a16="http://schemas.microsoft.com/office/drawing/2014/main" id="{41461250-2EB0-4FFC-B019-573BC1528D99}"/>
              </a:ext>
            </a:extLst>
          </p:cNvPr>
          <p:cNvGrpSpPr/>
          <p:nvPr/>
        </p:nvGrpSpPr>
        <p:grpSpPr>
          <a:xfrm>
            <a:off x="9514782" y="3511973"/>
            <a:ext cx="2333080" cy="1617789"/>
            <a:chOff x="9514782" y="3760007"/>
            <a:chExt cx="2333080" cy="1617789"/>
          </a:xfrm>
        </p:grpSpPr>
        <p:sp>
          <p:nvSpPr>
            <p:cNvPr id="170" name="Rechteck 169">
              <a:extLst>
                <a:ext uri="{FF2B5EF4-FFF2-40B4-BE49-F238E27FC236}">
                  <a16:creationId xmlns:a16="http://schemas.microsoft.com/office/drawing/2014/main" id="{AD60E9D5-7516-4096-8898-C95FFA1CD895}"/>
                </a:ext>
              </a:extLst>
            </p:cNvPr>
            <p:cNvSpPr/>
            <p:nvPr/>
          </p:nvSpPr>
          <p:spPr bwMode="gray">
            <a:xfrm>
              <a:off x="9514782" y="4451387"/>
              <a:ext cx="230460" cy="230460"/>
            </a:xfrm>
            <a:prstGeom prst="rect">
              <a:avLst/>
            </a:prstGeom>
            <a:pattFill prst="pct50">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2" name="Rechteck 171">
              <a:extLst>
                <a:ext uri="{FF2B5EF4-FFF2-40B4-BE49-F238E27FC236}">
                  <a16:creationId xmlns:a16="http://schemas.microsoft.com/office/drawing/2014/main" id="{E8FEC2D7-962B-457C-8BD9-9B31D10E3607}"/>
                </a:ext>
              </a:extLst>
            </p:cNvPr>
            <p:cNvSpPr/>
            <p:nvPr/>
          </p:nvSpPr>
          <p:spPr bwMode="gray">
            <a:xfrm>
              <a:off x="9865219" y="4451387"/>
              <a:ext cx="230460" cy="230460"/>
            </a:xfrm>
            <a:prstGeom prst="rect">
              <a:avLst/>
            </a:prstGeom>
            <a:pattFill prst="wdUp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4" name="Rechteck 173">
              <a:extLst>
                <a:ext uri="{FF2B5EF4-FFF2-40B4-BE49-F238E27FC236}">
                  <a16:creationId xmlns:a16="http://schemas.microsoft.com/office/drawing/2014/main" id="{737A3F31-371E-4F61-8A8B-6268C64FB896}"/>
                </a:ext>
              </a:extLst>
            </p:cNvPr>
            <p:cNvSpPr/>
            <p:nvPr/>
          </p:nvSpPr>
          <p:spPr bwMode="gray">
            <a:xfrm>
              <a:off x="10215655" y="4451387"/>
              <a:ext cx="230460" cy="230460"/>
            </a:xfrm>
            <a:prstGeom prst="rect">
              <a:avLst/>
            </a:prstGeom>
            <a:pattFill prst="wdUp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6" name="Rechteck 175">
              <a:extLst>
                <a:ext uri="{FF2B5EF4-FFF2-40B4-BE49-F238E27FC236}">
                  <a16:creationId xmlns:a16="http://schemas.microsoft.com/office/drawing/2014/main" id="{AE5D0D7F-A936-4D2F-9051-7B72CA44EAD7}"/>
                </a:ext>
              </a:extLst>
            </p:cNvPr>
            <p:cNvSpPr/>
            <p:nvPr/>
          </p:nvSpPr>
          <p:spPr bwMode="gray">
            <a:xfrm>
              <a:off x="10566092" y="4451387"/>
              <a:ext cx="230460" cy="230460"/>
            </a:xfrm>
            <a:prstGeom prst="rect">
              <a:avLst/>
            </a:prstGeom>
            <a:pattFill prst="wdUp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1" name="Rechteck 180">
              <a:extLst>
                <a:ext uri="{FF2B5EF4-FFF2-40B4-BE49-F238E27FC236}">
                  <a16:creationId xmlns:a16="http://schemas.microsoft.com/office/drawing/2014/main" id="{BCAA009C-B25A-4F9C-BCDD-97E026FB1576}"/>
                </a:ext>
              </a:extLst>
            </p:cNvPr>
            <p:cNvSpPr/>
            <p:nvPr/>
          </p:nvSpPr>
          <p:spPr bwMode="gray">
            <a:xfrm>
              <a:off x="9865219" y="4681847"/>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82" name="Rechteck 181">
              <a:extLst>
                <a:ext uri="{FF2B5EF4-FFF2-40B4-BE49-F238E27FC236}">
                  <a16:creationId xmlns:a16="http://schemas.microsoft.com/office/drawing/2014/main" id="{F8326808-494E-4D69-A18E-7A1D5FBC5F86}"/>
                </a:ext>
              </a:extLst>
            </p:cNvPr>
            <p:cNvSpPr/>
            <p:nvPr/>
          </p:nvSpPr>
          <p:spPr bwMode="gray">
            <a:xfrm>
              <a:off x="10215655" y="4681847"/>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83" name="Rechteck 182">
              <a:extLst>
                <a:ext uri="{FF2B5EF4-FFF2-40B4-BE49-F238E27FC236}">
                  <a16:creationId xmlns:a16="http://schemas.microsoft.com/office/drawing/2014/main" id="{90EC53C4-6572-43DF-AE77-75E37A91C90C}"/>
                </a:ext>
              </a:extLst>
            </p:cNvPr>
            <p:cNvSpPr/>
            <p:nvPr/>
          </p:nvSpPr>
          <p:spPr bwMode="gray">
            <a:xfrm>
              <a:off x="10566092" y="4681847"/>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91" name="Rechteck 190">
              <a:extLst>
                <a:ext uri="{FF2B5EF4-FFF2-40B4-BE49-F238E27FC236}">
                  <a16:creationId xmlns:a16="http://schemas.microsoft.com/office/drawing/2014/main" id="{02958C39-13CB-4D29-95DE-82B29474B8A6}"/>
                </a:ext>
              </a:extLst>
            </p:cNvPr>
            <p:cNvSpPr/>
            <p:nvPr/>
          </p:nvSpPr>
          <p:spPr bwMode="gray">
            <a:xfrm>
              <a:off x="9514782" y="4681847"/>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0</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92" name="Gerader Verbinder 191">
              <a:extLst>
                <a:ext uri="{FF2B5EF4-FFF2-40B4-BE49-F238E27FC236}">
                  <a16:creationId xmlns:a16="http://schemas.microsoft.com/office/drawing/2014/main" id="{A6B0139F-8340-42A4-A862-03332C22207A}"/>
                </a:ext>
              </a:extLst>
            </p:cNvPr>
            <p:cNvCxnSpPr>
              <a:stCxn id="170" idx="3"/>
              <a:endCxn id="171" idx="1"/>
            </p:cNvCxnSpPr>
            <p:nvPr/>
          </p:nvCxnSpPr>
          <p:spPr>
            <a:xfrm flipV="1">
              <a:off x="9745242" y="4105697"/>
              <a:ext cx="119977" cy="460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uppieren 93">
              <a:extLst>
                <a:ext uri="{FF2B5EF4-FFF2-40B4-BE49-F238E27FC236}">
                  <a16:creationId xmlns:a16="http://schemas.microsoft.com/office/drawing/2014/main" id="{F9B87A6E-40CB-4284-843C-9513156341B8}"/>
                </a:ext>
              </a:extLst>
            </p:cNvPr>
            <p:cNvGrpSpPr/>
            <p:nvPr/>
          </p:nvGrpSpPr>
          <p:grpSpPr>
            <a:xfrm>
              <a:off x="9865219" y="3760007"/>
              <a:ext cx="1632206" cy="460920"/>
              <a:chOff x="9865219" y="3805775"/>
              <a:chExt cx="1632206" cy="460920"/>
            </a:xfrm>
          </p:grpSpPr>
          <p:sp>
            <p:nvSpPr>
              <p:cNvPr id="171" name="Rechteck 170">
                <a:extLst>
                  <a:ext uri="{FF2B5EF4-FFF2-40B4-BE49-F238E27FC236}">
                    <a16:creationId xmlns:a16="http://schemas.microsoft.com/office/drawing/2014/main" id="{7D5DCF23-4DB3-4290-9E05-EE0FF3F1D48A}"/>
                  </a:ext>
                </a:extLst>
              </p:cNvPr>
              <p:cNvSpPr/>
              <p:nvPr/>
            </p:nvSpPr>
            <p:spPr bwMode="gray">
              <a:xfrm>
                <a:off x="9865219" y="4036235"/>
                <a:ext cx="230460" cy="23046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3" name="Rechteck 172">
                <a:extLst>
                  <a:ext uri="{FF2B5EF4-FFF2-40B4-BE49-F238E27FC236}">
                    <a16:creationId xmlns:a16="http://schemas.microsoft.com/office/drawing/2014/main" id="{3A26E38D-AA9D-4ADD-8026-3A712E757A7D}"/>
                  </a:ext>
                </a:extLst>
              </p:cNvPr>
              <p:cNvSpPr/>
              <p:nvPr/>
            </p:nvSpPr>
            <p:spPr bwMode="gray">
              <a:xfrm>
                <a:off x="10215655" y="4036235"/>
                <a:ext cx="230460" cy="23046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5" name="Rechteck 174">
                <a:extLst>
                  <a:ext uri="{FF2B5EF4-FFF2-40B4-BE49-F238E27FC236}">
                    <a16:creationId xmlns:a16="http://schemas.microsoft.com/office/drawing/2014/main" id="{A756491E-9F91-4EDB-92E0-483B51FAE54F}"/>
                  </a:ext>
                </a:extLst>
              </p:cNvPr>
              <p:cNvSpPr/>
              <p:nvPr/>
            </p:nvSpPr>
            <p:spPr bwMode="gray">
              <a:xfrm>
                <a:off x="10566092" y="4036235"/>
                <a:ext cx="230460" cy="23046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7" name="Rechteck 176">
                <a:extLst>
                  <a:ext uri="{FF2B5EF4-FFF2-40B4-BE49-F238E27FC236}">
                    <a16:creationId xmlns:a16="http://schemas.microsoft.com/office/drawing/2014/main" id="{0772A668-6F60-437E-A2D9-ACE1BA884089}"/>
                  </a:ext>
                </a:extLst>
              </p:cNvPr>
              <p:cNvSpPr/>
              <p:nvPr/>
            </p:nvSpPr>
            <p:spPr bwMode="gray">
              <a:xfrm>
                <a:off x="10916528" y="4036235"/>
                <a:ext cx="230460" cy="23046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9" name="Rechteck 178">
                <a:extLst>
                  <a:ext uri="{FF2B5EF4-FFF2-40B4-BE49-F238E27FC236}">
                    <a16:creationId xmlns:a16="http://schemas.microsoft.com/office/drawing/2014/main" id="{C389BA3F-EFB2-48B6-BFBF-6FB52FAD97DA}"/>
                  </a:ext>
                </a:extLst>
              </p:cNvPr>
              <p:cNvSpPr/>
              <p:nvPr/>
            </p:nvSpPr>
            <p:spPr bwMode="gray">
              <a:xfrm>
                <a:off x="11266965" y="4036235"/>
                <a:ext cx="230460" cy="23046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5" name="Rechteck 184">
                <a:extLst>
                  <a:ext uri="{FF2B5EF4-FFF2-40B4-BE49-F238E27FC236}">
                    <a16:creationId xmlns:a16="http://schemas.microsoft.com/office/drawing/2014/main" id="{180C8030-D7D9-4299-8F6E-69022AC4BCA6}"/>
                  </a:ext>
                </a:extLst>
              </p:cNvPr>
              <p:cNvSpPr/>
              <p:nvPr/>
            </p:nvSpPr>
            <p:spPr bwMode="gray">
              <a:xfrm>
                <a:off x="9865219" y="3805775"/>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6" name="Rechteck 185">
                <a:extLst>
                  <a:ext uri="{FF2B5EF4-FFF2-40B4-BE49-F238E27FC236}">
                    <a16:creationId xmlns:a16="http://schemas.microsoft.com/office/drawing/2014/main" id="{35083062-045A-4A56-8B7F-431A35DBDFB8}"/>
                  </a:ext>
                </a:extLst>
              </p:cNvPr>
              <p:cNvSpPr/>
              <p:nvPr/>
            </p:nvSpPr>
            <p:spPr bwMode="gray">
              <a:xfrm>
                <a:off x="10215655" y="3805775"/>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7" name="Rechteck 186">
                <a:extLst>
                  <a:ext uri="{FF2B5EF4-FFF2-40B4-BE49-F238E27FC236}">
                    <a16:creationId xmlns:a16="http://schemas.microsoft.com/office/drawing/2014/main" id="{2D81B611-6148-4437-8945-BBD0D50809C7}"/>
                  </a:ext>
                </a:extLst>
              </p:cNvPr>
              <p:cNvSpPr/>
              <p:nvPr/>
            </p:nvSpPr>
            <p:spPr bwMode="gray">
              <a:xfrm>
                <a:off x="10566092" y="3805775"/>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8" name="Rechteck 187">
                <a:extLst>
                  <a:ext uri="{FF2B5EF4-FFF2-40B4-BE49-F238E27FC236}">
                    <a16:creationId xmlns:a16="http://schemas.microsoft.com/office/drawing/2014/main" id="{FE1BD9F3-946C-4BB6-9B30-0FCBCB8643B3}"/>
                  </a:ext>
                </a:extLst>
              </p:cNvPr>
              <p:cNvSpPr/>
              <p:nvPr/>
            </p:nvSpPr>
            <p:spPr bwMode="gray">
              <a:xfrm>
                <a:off x="10916528" y="3805775"/>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4</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9" name="Rechteck 188">
                <a:extLst>
                  <a:ext uri="{FF2B5EF4-FFF2-40B4-BE49-F238E27FC236}">
                    <a16:creationId xmlns:a16="http://schemas.microsoft.com/office/drawing/2014/main" id="{FEFD550F-A07C-4AB2-AADD-373E4966D9A6}"/>
                  </a:ext>
                </a:extLst>
              </p:cNvPr>
              <p:cNvSpPr/>
              <p:nvPr/>
            </p:nvSpPr>
            <p:spPr bwMode="gray">
              <a:xfrm>
                <a:off x="11266965" y="3805775"/>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5</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93" name="Gerader Verbinder 192">
                <a:extLst>
                  <a:ext uri="{FF2B5EF4-FFF2-40B4-BE49-F238E27FC236}">
                    <a16:creationId xmlns:a16="http://schemas.microsoft.com/office/drawing/2014/main" id="{75E12457-BE5C-4B6B-A72B-67CCE98A3744}"/>
                  </a:ext>
                </a:extLst>
              </p:cNvPr>
              <p:cNvCxnSpPr>
                <a:cxnSpLocks/>
                <a:stCxn id="171" idx="3"/>
                <a:endCxn id="173" idx="1"/>
              </p:cNvCxnSpPr>
              <p:nvPr/>
            </p:nvCxnSpPr>
            <p:spPr>
              <a:xfrm>
                <a:off x="10095679" y="4151466"/>
                <a:ext cx="119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Gerader Verbinder 193">
                <a:extLst>
                  <a:ext uri="{FF2B5EF4-FFF2-40B4-BE49-F238E27FC236}">
                    <a16:creationId xmlns:a16="http://schemas.microsoft.com/office/drawing/2014/main" id="{AD4E4854-5F5F-4928-BAAB-8D618FDE8557}"/>
                  </a:ext>
                </a:extLst>
              </p:cNvPr>
              <p:cNvCxnSpPr>
                <a:cxnSpLocks/>
                <a:stCxn id="173" idx="3"/>
                <a:endCxn id="175" idx="1"/>
              </p:cNvCxnSpPr>
              <p:nvPr/>
            </p:nvCxnSpPr>
            <p:spPr>
              <a:xfrm>
                <a:off x="10446116" y="4151466"/>
                <a:ext cx="119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Gerader Verbinder 194">
                <a:extLst>
                  <a:ext uri="{FF2B5EF4-FFF2-40B4-BE49-F238E27FC236}">
                    <a16:creationId xmlns:a16="http://schemas.microsoft.com/office/drawing/2014/main" id="{3664912F-F372-4836-8366-DEE8E321EF96}"/>
                  </a:ext>
                </a:extLst>
              </p:cNvPr>
              <p:cNvCxnSpPr>
                <a:cxnSpLocks/>
                <a:stCxn id="175" idx="3"/>
                <a:endCxn id="177" idx="1"/>
              </p:cNvCxnSpPr>
              <p:nvPr/>
            </p:nvCxnSpPr>
            <p:spPr>
              <a:xfrm>
                <a:off x="10796552" y="4151466"/>
                <a:ext cx="119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Gerader Verbinder 195">
                <a:extLst>
                  <a:ext uri="{FF2B5EF4-FFF2-40B4-BE49-F238E27FC236}">
                    <a16:creationId xmlns:a16="http://schemas.microsoft.com/office/drawing/2014/main" id="{385D7050-920D-4E01-A49E-D3DEB8CDAF30}"/>
                  </a:ext>
                </a:extLst>
              </p:cNvPr>
              <p:cNvCxnSpPr>
                <a:cxnSpLocks/>
                <a:stCxn id="177" idx="3"/>
                <a:endCxn id="179" idx="1"/>
              </p:cNvCxnSpPr>
              <p:nvPr/>
            </p:nvCxnSpPr>
            <p:spPr>
              <a:xfrm>
                <a:off x="11146989" y="4151466"/>
                <a:ext cx="119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8" name="Gerader Verbinder 197">
              <a:extLst>
                <a:ext uri="{FF2B5EF4-FFF2-40B4-BE49-F238E27FC236}">
                  <a16:creationId xmlns:a16="http://schemas.microsoft.com/office/drawing/2014/main" id="{88E0ED9E-2220-451D-9129-194C51EA9840}"/>
                </a:ext>
              </a:extLst>
            </p:cNvPr>
            <p:cNvCxnSpPr>
              <a:cxnSpLocks/>
              <a:stCxn id="170" idx="3"/>
              <a:endCxn id="172" idx="1"/>
            </p:cNvCxnSpPr>
            <p:nvPr/>
          </p:nvCxnSpPr>
          <p:spPr>
            <a:xfrm>
              <a:off x="9745242" y="4566617"/>
              <a:ext cx="1199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Gerader Verbinder 198">
              <a:extLst>
                <a:ext uri="{FF2B5EF4-FFF2-40B4-BE49-F238E27FC236}">
                  <a16:creationId xmlns:a16="http://schemas.microsoft.com/office/drawing/2014/main" id="{73F2FC7C-B1CF-486F-9940-46C8A4496A4B}"/>
                </a:ext>
              </a:extLst>
            </p:cNvPr>
            <p:cNvCxnSpPr>
              <a:cxnSpLocks/>
              <a:stCxn id="172" idx="3"/>
              <a:endCxn id="174" idx="1"/>
            </p:cNvCxnSpPr>
            <p:nvPr/>
          </p:nvCxnSpPr>
          <p:spPr>
            <a:xfrm>
              <a:off x="10095679" y="4566617"/>
              <a:ext cx="119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Gerader Verbinder 199">
              <a:extLst>
                <a:ext uri="{FF2B5EF4-FFF2-40B4-BE49-F238E27FC236}">
                  <a16:creationId xmlns:a16="http://schemas.microsoft.com/office/drawing/2014/main" id="{7090E1C7-BE1C-42E8-8640-30547DBF49BA}"/>
                </a:ext>
              </a:extLst>
            </p:cNvPr>
            <p:cNvCxnSpPr>
              <a:cxnSpLocks/>
              <a:stCxn id="174" idx="3"/>
              <a:endCxn id="176" idx="1"/>
            </p:cNvCxnSpPr>
            <p:nvPr/>
          </p:nvCxnSpPr>
          <p:spPr>
            <a:xfrm>
              <a:off x="10446116" y="4566617"/>
              <a:ext cx="119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3" name="Gruppieren 92">
              <a:extLst>
                <a:ext uri="{FF2B5EF4-FFF2-40B4-BE49-F238E27FC236}">
                  <a16:creationId xmlns:a16="http://schemas.microsoft.com/office/drawing/2014/main" id="{1A165FDA-5F7C-4B53-82CD-330B8F22A358}"/>
                </a:ext>
              </a:extLst>
            </p:cNvPr>
            <p:cNvGrpSpPr/>
            <p:nvPr/>
          </p:nvGrpSpPr>
          <p:grpSpPr>
            <a:xfrm>
              <a:off x="9865219" y="4916876"/>
              <a:ext cx="1982643" cy="460920"/>
              <a:chOff x="9865219" y="4975844"/>
              <a:chExt cx="1982643" cy="460920"/>
            </a:xfrm>
          </p:grpSpPr>
          <p:sp>
            <p:nvSpPr>
              <p:cNvPr id="206" name="Rechteck 205">
                <a:extLst>
                  <a:ext uri="{FF2B5EF4-FFF2-40B4-BE49-F238E27FC236}">
                    <a16:creationId xmlns:a16="http://schemas.microsoft.com/office/drawing/2014/main" id="{5FFE67DC-76BD-449F-BFFF-3309A11A5119}"/>
                  </a:ext>
                </a:extLst>
              </p:cNvPr>
              <p:cNvSpPr/>
              <p:nvPr/>
            </p:nvSpPr>
            <p:spPr bwMode="gray">
              <a:xfrm>
                <a:off x="9865219" y="4975844"/>
                <a:ext cx="230460" cy="230460"/>
              </a:xfrm>
              <a:prstGeom prst="rect">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7" name="Rechteck 206">
                <a:extLst>
                  <a:ext uri="{FF2B5EF4-FFF2-40B4-BE49-F238E27FC236}">
                    <a16:creationId xmlns:a16="http://schemas.microsoft.com/office/drawing/2014/main" id="{45101959-55F2-48B3-AB79-2472565BB24E}"/>
                  </a:ext>
                </a:extLst>
              </p:cNvPr>
              <p:cNvSpPr/>
              <p:nvPr/>
            </p:nvSpPr>
            <p:spPr bwMode="gray">
              <a:xfrm>
                <a:off x="10215655" y="4975844"/>
                <a:ext cx="230460" cy="230460"/>
              </a:xfrm>
              <a:prstGeom prst="rect">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8" name="Rechteck 207">
                <a:extLst>
                  <a:ext uri="{FF2B5EF4-FFF2-40B4-BE49-F238E27FC236}">
                    <a16:creationId xmlns:a16="http://schemas.microsoft.com/office/drawing/2014/main" id="{B24E6634-8081-485F-A67B-28622D5DE663}"/>
                  </a:ext>
                </a:extLst>
              </p:cNvPr>
              <p:cNvSpPr/>
              <p:nvPr/>
            </p:nvSpPr>
            <p:spPr bwMode="gray">
              <a:xfrm>
                <a:off x="10566092" y="4975844"/>
                <a:ext cx="230460" cy="230460"/>
              </a:xfrm>
              <a:prstGeom prst="rect">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9" name="Rechteck 208">
                <a:extLst>
                  <a:ext uri="{FF2B5EF4-FFF2-40B4-BE49-F238E27FC236}">
                    <a16:creationId xmlns:a16="http://schemas.microsoft.com/office/drawing/2014/main" id="{E0390D20-CB51-4DEE-A1E4-135AA9BFF03B}"/>
                  </a:ext>
                </a:extLst>
              </p:cNvPr>
              <p:cNvSpPr/>
              <p:nvPr/>
            </p:nvSpPr>
            <p:spPr bwMode="gray">
              <a:xfrm>
                <a:off x="10916528" y="4975844"/>
                <a:ext cx="230460" cy="230460"/>
              </a:xfrm>
              <a:prstGeom prst="rect">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0" name="Rechteck 209">
                <a:extLst>
                  <a:ext uri="{FF2B5EF4-FFF2-40B4-BE49-F238E27FC236}">
                    <a16:creationId xmlns:a16="http://schemas.microsoft.com/office/drawing/2014/main" id="{ED852891-90C0-4CDD-814D-58B0192756E7}"/>
                  </a:ext>
                </a:extLst>
              </p:cNvPr>
              <p:cNvSpPr/>
              <p:nvPr/>
            </p:nvSpPr>
            <p:spPr bwMode="gray">
              <a:xfrm>
                <a:off x="9865219" y="5206304"/>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11" name="Rechteck 210">
                <a:extLst>
                  <a:ext uri="{FF2B5EF4-FFF2-40B4-BE49-F238E27FC236}">
                    <a16:creationId xmlns:a16="http://schemas.microsoft.com/office/drawing/2014/main" id="{899D947C-1562-4B22-880A-E4309F2D81FC}"/>
                  </a:ext>
                </a:extLst>
              </p:cNvPr>
              <p:cNvSpPr/>
              <p:nvPr/>
            </p:nvSpPr>
            <p:spPr bwMode="gray">
              <a:xfrm>
                <a:off x="10215655" y="5206304"/>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12" name="Rechteck 211">
                <a:extLst>
                  <a:ext uri="{FF2B5EF4-FFF2-40B4-BE49-F238E27FC236}">
                    <a16:creationId xmlns:a16="http://schemas.microsoft.com/office/drawing/2014/main" id="{B2DD7060-6292-400C-BAE9-E9188BAD67F3}"/>
                  </a:ext>
                </a:extLst>
              </p:cNvPr>
              <p:cNvSpPr/>
              <p:nvPr/>
            </p:nvSpPr>
            <p:spPr bwMode="gray">
              <a:xfrm>
                <a:off x="10566092" y="5206304"/>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13" name="Rechteck 212">
                <a:extLst>
                  <a:ext uri="{FF2B5EF4-FFF2-40B4-BE49-F238E27FC236}">
                    <a16:creationId xmlns:a16="http://schemas.microsoft.com/office/drawing/2014/main" id="{6D4D73FA-6AA0-41CE-93E9-FB0168BF94E9}"/>
                  </a:ext>
                </a:extLst>
              </p:cNvPr>
              <p:cNvSpPr/>
              <p:nvPr/>
            </p:nvSpPr>
            <p:spPr bwMode="gray">
              <a:xfrm>
                <a:off x="10916528" y="5206304"/>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4</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14" name="Rechteck 213">
                <a:extLst>
                  <a:ext uri="{FF2B5EF4-FFF2-40B4-BE49-F238E27FC236}">
                    <a16:creationId xmlns:a16="http://schemas.microsoft.com/office/drawing/2014/main" id="{E299A8E2-8176-47F1-9258-F100FD6F4977}"/>
                  </a:ext>
                </a:extLst>
              </p:cNvPr>
              <p:cNvSpPr/>
              <p:nvPr/>
            </p:nvSpPr>
            <p:spPr bwMode="gray">
              <a:xfrm>
                <a:off x="11264713" y="4975844"/>
                <a:ext cx="230460" cy="230460"/>
              </a:xfrm>
              <a:prstGeom prst="rect">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5" name="Rechteck 214">
                <a:extLst>
                  <a:ext uri="{FF2B5EF4-FFF2-40B4-BE49-F238E27FC236}">
                    <a16:creationId xmlns:a16="http://schemas.microsoft.com/office/drawing/2014/main" id="{E67D6936-D3C6-48B5-B909-3C356483CC44}"/>
                  </a:ext>
                </a:extLst>
              </p:cNvPr>
              <p:cNvSpPr/>
              <p:nvPr/>
            </p:nvSpPr>
            <p:spPr bwMode="gray">
              <a:xfrm>
                <a:off x="11264713" y="5206304"/>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5</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16" name="Rechteck 215">
                <a:extLst>
                  <a:ext uri="{FF2B5EF4-FFF2-40B4-BE49-F238E27FC236}">
                    <a16:creationId xmlns:a16="http://schemas.microsoft.com/office/drawing/2014/main" id="{8276A0F9-9010-46E7-9DC6-40F9E9D277A2}"/>
                  </a:ext>
                </a:extLst>
              </p:cNvPr>
              <p:cNvSpPr/>
              <p:nvPr/>
            </p:nvSpPr>
            <p:spPr bwMode="gray">
              <a:xfrm>
                <a:off x="11617402" y="4975844"/>
                <a:ext cx="230460" cy="230460"/>
              </a:xfrm>
              <a:prstGeom prst="rect">
                <a:avLst/>
              </a:prstGeom>
              <a:pattFill prst="wd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7" name="Rechteck 216">
                <a:extLst>
                  <a:ext uri="{FF2B5EF4-FFF2-40B4-BE49-F238E27FC236}">
                    <a16:creationId xmlns:a16="http://schemas.microsoft.com/office/drawing/2014/main" id="{BE1C7A02-03C1-425C-A26A-609575BC8B7B}"/>
                  </a:ext>
                </a:extLst>
              </p:cNvPr>
              <p:cNvSpPr/>
              <p:nvPr/>
            </p:nvSpPr>
            <p:spPr bwMode="gray">
              <a:xfrm>
                <a:off x="11617402" y="5206304"/>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6</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grpSp>
        <p:cxnSp>
          <p:nvCxnSpPr>
            <p:cNvPr id="219" name="Gerader Verbinder 218">
              <a:extLst>
                <a:ext uri="{FF2B5EF4-FFF2-40B4-BE49-F238E27FC236}">
                  <a16:creationId xmlns:a16="http://schemas.microsoft.com/office/drawing/2014/main" id="{019491FA-486D-4DAC-92B0-49811CF29C48}"/>
                </a:ext>
              </a:extLst>
            </p:cNvPr>
            <p:cNvCxnSpPr>
              <a:cxnSpLocks/>
              <a:stCxn id="170" idx="3"/>
              <a:endCxn id="206" idx="1"/>
            </p:cNvCxnSpPr>
            <p:nvPr/>
          </p:nvCxnSpPr>
          <p:spPr>
            <a:xfrm>
              <a:off x="9745242" y="4566617"/>
              <a:ext cx="119977" cy="4654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0" name="Gerader Verbinder 219">
            <a:extLst>
              <a:ext uri="{FF2B5EF4-FFF2-40B4-BE49-F238E27FC236}">
                <a16:creationId xmlns:a16="http://schemas.microsoft.com/office/drawing/2014/main" id="{89E93ADA-540A-4252-831A-C45F09C9A264}"/>
              </a:ext>
            </a:extLst>
          </p:cNvPr>
          <p:cNvCxnSpPr>
            <a:cxnSpLocks/>
          </p:cNvCxnSpPr>
          <p:nvPr/>
        </p:nvCxnSpPr>
        <p:spPr>
          <a:xfrm>
            <a:off x="9265891" y="3655571"/>
            <a:ext cx="0" cy="144000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25" name="Textfeld 224">
            <a:extLst>
              <a:ext uri="{FF2B5EF4-FFF2-40B4-BE49-F238E27FC236}">
                <a16:creationId xmlns:a16="http://schemas.microsoft.com/office/drawing/2014/main" id="{DE76A847-EB97-48F7-BD5B-510D7C4CABF8}"/>
              </a:ext>
            </a:extLst>
          </p:cNvPr>
          <p:cNvSpPr txBox="1"/>
          <p:nvPr/>
        </p:nvSpPr>
        <p:spPr>
          <a:xfrm>
            <a:off x="6182750" y="5122347"/>
            <a:ext cx="5647300" cy="249759"/>
          </a:xfrm>
          <a:prstGeom prst="rect">
            <a:avLst/>
          </a:prstGeom>
          <a:noFill/>
        </p:spPr>
        <p:txBody>
          <a:bodyPr wrap="square" lIns="0" tIns="0" rIns="0" bIns="0" rtlCol="0">
            <a:noAutofit/>
          </a:bodyPr>
          <a:lstStyle/>
          <a:p>
            <a:pP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Sybil control mechanisms </a:t>
            </a:r>
            <a:r>
              <a:rPr lang="en-US" sz="1300" dirty="0">
                <a:latin typeface="Open Sans" panose="020B0606030504020204" pitchFamily="34" charset="0"/>
                <a:ea typeface="Open Sans" panose="020B0606030504020204" pitchFamily="34" charset="0"/>
                <a:cs typeface="Open Sans" panose="020B0606030504020204" pitchFamily="34" charset="0"/>
              </a:rPr>
              <a:t>(</a:t>
            </a:r>
            <a:r>
              <a:rPr lang="en-US" sz="1300" dirty="0" err="1">
                <a:latin typeface="Open Sans" panose="020B0606030504020204" pitchFamily="34" charset="0"/>
                <a:ea typeface="Open Sans" panose="020B0606030504020204" pitchFamily="34" charset="0"/>
                <a:cs typeface="Open Sans" panose="020B0606030504020204" pitchFamily="34" charset="0"/>
              </a:rPr>
              <a:t>PoX</a:t>
            </a:r>
            <a:r>
              <a:rPr lang="en-US" sz="1300" dirty="0">
                <a:latin typeface="Open Sans" panose="020B0606030504020204" pitchFamily="34" charset="0"/>
                <a:ea typeface="Open Sans" panose="020B0606030504020204" pitchFamily="34" charset="0"/>
                <a:cs typeface="Open Sans" panose="020B0606030504020204" pitchFamily="34" charset="0"/>
              </a:rPr>
              <a:t>) prevent this through </a:t>
            </a:r>
            <a:r>
              <a:rPr lang="en-US" sz="1300" b="1" dirty="0">
                <a:latin typeface="Open Sans" panose="020B0606030504020204" pitchFamily="34" charset="0"/>
                <a:ea typeface="Open Sans" panose="020B0606030504020204" pitchFamily="34" charset="0"/>
                <a:cs typeface="Open Sans" panose="020B0606030504020204" pitchFamily="34" charset="0"/>
              </a:rPr>
              <a:t>economic </a:t>
            </a:r>
            <a:r>
              <a:rPr lang="en-US" sz="1300" b="1" dirty="0" err="1">
                <a:latin typeface="Open Sans" panose="020B0606030504020204" pitchFamily="34" charset="0"/>
                <a:ea typeface="Open Sans" panose="020B0606030504020204" pitchFamily="34" charset="0"/>
                <a:cs typeface="Open Sans" panose="020B0606030504020204" pitchFamily="34" charset="0"/>
              </a:rPr>
              <a:t>incentivisation</a:t>
            </a:r>
            <a:r>
              <a:rPr lang="en-US" sz="1300" b="1" dirty="0">
                <a:latin typeface="Open Sans" panose="020B0606030504020204" pitchFamily="34" charset="0"/>
                <a:ea typeface="Open Sans" panose="020B0606030504020204" pitchFamily="34" charset="0"/>
                <a:cs typeface="Open Sans" panose="020B0606030504020204" pitchFamily="34" charset="0"/>
              </a:rPr>
              <a:t> </a:t>
            </a:r>
            <a:r>
              <a:rPr lang="en-US" sz="1300" dirty="0">
                <a:latin typeface="Open Sans" panose="020B0606030504020204" pitchFamily="34" charset="0"/>
                <a:ea typeface="Open Sans" panose="020B0606030504020204" pitchFamily="34" charset="0"/>
                <a:cs typeface="Open Sans" panose="020B0606030504020204" pitchFamily="34" charset="0"/>
              </a:rPr>
              <a:t>with a coin:</a:t>
            </a:r>
          </a:p>
        </p:txBody>
      </p:sp>
      <p:cxnSp>
        <p:nvCxnSpPr>
          <p:cNvPr id="280" name="Gerader Verbinder 279">
            <a:extLst>
              <a:ext uri="{FF2B5EF4-FFF2-40B4-BE49-F238E27FC236}">
                <a16:creationId xmlns:a16="http://schemas.microsoft.com/office/drawing/2014/main" id="{09A61BA2-8F48-4357-B7B8-CF6B3D277786}"/>
              </a:ext>
            </a:extLst>
          </p:cNvPr>
          <p:cNvCxnSpPr>
            <a:cxnSpLocks/>
          </p:cNvCxnSpPr>
          <p:nvPr/>
        </p:nvCxnSpPr>
        <p:spPr>
          <a:xfrm>
            <a:off x="9006400" y="5651223"/>
            <a:ext cx="0" cy="82800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258" name="Gruppieren 257">
            <a:extLst>
              <a:ext uri="{FF2B5EF4-FFF2-40B4-BE49-F238E27FC236}">
                <a16:creationId xmlns:a16="http://schemas.microsoft.com/office/drawing/2014/main" id="{8814830A-DFD6-4F24-AB04-68F2BB0259DD}"/>
              </a:ext>
            </a:extLst>
          </p:cNvPr>
          <p:cNvGrpSpPr/>
          <p:nvPr/>
        </p:nvGrpSpPr>
        <p:grpSpPr>
          <a:xfrm>
            <a:off x="9318989" y="5743086"/>
            <a:ext cx="542221" cy="644274"/>
            <a:chOff x="6593966" y="5454673"/>
            <a:chExt cx="729859" cy="867228"/>
          </a:xfrm>
          <a:solidFill>
            <a:srgbClr val="798BB3"/>
          </a:solidFill>
        </p:grpSpPr>
        <p:sp>
          <p:nvSpPr>
            <p:cNvPr id="254" name="Freihandform: Form 253">
              <a:extLst>
                <a:ext uri="{FF2B5EF4-FFF2-40B4-BE49-F238E27FC236}">
                  <a16:creationId xmlns:a16="http://schemas.microsoft.com/office/drawing/2014/main" id="{1C694464-7B72-4F8F-AB88-F3F317C2F3D2}"/>
                </a:ext>
              </a:extLst>
            </p:cNvPr>
            <p:cNvSpPr>
              <a:spLocks/>
            </p:cNvSpPr>
            <p:nvPr/>
          </p:nvSpPr>
          <p:spPr bwMode="auto">
            <a:xfrm>
              <a:off x="6593966" y="5829323"/>
              <a:ext cx="587412" cy="346075"/>
            </a:xfrm>
            <a:custGeom>
              <a:avLst/>
              <a:gdLst>
                <a:gd name="connsiteX0" fmla="*/ 132746 w 587412"/>
                <a:gd name="connsiteY0" fmla="*/ 0 h 346075"/>
                <a:gd name="connsiteX1" fmla="*/ 141042 w 587412"/>
                <a:gd name="connsiteY1" fmla="*/ 0 h 346075"/>
                <a:gd name="connsiteX2" fmla="*/ 290381 w 587412"/>
                <a:gd name="connsiteY2" fmla="*/ 49453 h 346075"/>
                <a:gd name="connsiteX3" fmla="*/ 439720 w 587412"/>
                <a:gd name="connsiteY3" fmla="*/ 0 h 346075"/>
                <a:gd name="connsiteX4" fmla="*/ 448016 w 587412"/>
                <a:gd name="connsiteY4" fmla="*/ 0 h 346075"/>
                <a:gd name="connsiteX5" fmla="*/ 577441 w 587412"/>
                <a:gd name="connsiteY5" fmla="*/ 122887 h 346075"/>
                <a:gd name="connsiteX6" fmla="*/ 587412 w 587412"/>
                <a:gd name="connsiteY6" fmla="*/ 173461 h 346075"/>
                <a:gd name="connsiteX7" fmla="*/ 583357 w 587412"/>
                <a:gd name="connsiteY7" fmla="*/ 172642 h 346075"/>
                <a:gd name="connsiteX8" fmla="*/ 409923 w 587412"/>
                <a:gd name="connsiteY8" fmla="*/ 346075 h 346075"/>
                <a:gd name="connsiteX9" fmla="*/ 340494 w 587412"/>
                <a:gd name="connsiteY9" fmla="*/ 346075 h 346075"/>
                <a:gd name="connsiteX10" fmla="*/ 0 w 587412"/>
                <a:gd name="connsiteY10" fmla="*/ 346075 h 346075"/>
                <a:gd name="connsiteX11" fmla="*/ 0 w 587412"/>
                <a:gd name="connsiteY11" fmla="*/ 181328 h 346075"/>
                <a:gd name="connsiteX12" fmla="*/ 132746 w 587412"/>
                <a:gd name="connsiteY12" fmla="*/ 0 h 34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7412" h="346075">
                  <a:moveTo>
                    <a:pt x="132746" y="0"/>
                  </a:moveTo>
                  <a:cubicBezTo>
                    <a:pt x="132746" y="0"/>
                    <a:pt x="132746" y="0"/>
                    <a:pt x="141042" y="0"/>
                  </a:cubicBezTo>
                  <a:cubicBezTo>
                    <a:pt x="182525" y="32969"/>
                    <a:pt x="232305" y="49453"/>
                    <a:pt x="290381" y="49453"/>
                  </a:cubicBezTo>
                  <a:cubicBezTo>
                    <a:pt x="348457" y="49453"/>
                    <a:pt x="398237" y="32969"/>
                    <a:pt x="439720" y="0"/>
                  </a:cubicBezTo>
                  <a:cubicBezTo>
                    <a:pt x="439720" y="0"/>
                    <a:pt x="439720" y="0"/>
                    <a:pt x="448016" y="0"/>
                  </a:cubicBezTo>
                  <a:cubicBezTo>
                    <a:pt x="504018" y="6218"/>
                    <a:pt x="555300" y="63406"/>
                    <a:pt x="577441" y="122887"/>
                  </a:cubicBezTo>
                  <a:lnTo>
                    <a:pt x="587412" y="173461"/>
                  </a:lnTo>
                  <a:lnTo>
                    <a:pt x="583357" y="172642"/>
                  </a:lnTo>
                  <a:cubicBezTo>
                    <a:pt x="487572" y="172642"/>
                    <a:pt x="409923" y="250291"/>
                    <a:pt x="409923" y="346075"/>
                  </a:cubicBezTo>
                  <a:lnTo>
                    <a:pt x="340494" y="346075"/>
                  </a:lnTo>
                  <a:cubicBezTo>
                    <a:pt x="257672" y="346075"/>
                    <a:pt x="147241" y="346075"/>
                    <a:pt x="0" y="346075"/>
                  </a:cubicBezTo>
                  <a:cubicBezTo>
                    <a:pt x="0" y="346075"/>
                    <a:pt x="0" y="346075"/>
                    <a:pt x="0" y="181328"/>
                  </a:cubicBezTo>
                  <a:cubicBezTo>
                    <a:pt x="0" y="107196"/>
                    <a:pt x="58076" y="8290"/>
                    <a:pt x="132746" y="0"/>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31" name="Oval 62">
              <a:extLst>
                <a:ext uri="{FF2B5EF4-FFF2-40B4-BE49-F238E27FC236}">
                  <a16:creationId xmlns:a16="http://schemas.microsoft.com/office/drawing/2014/main" id="{C84B506D-D87C-47FD-9BF5-021AF29315BB}"/>
                </a:ext>
              </a:extLst>
            </p:cNvPr>
            <p:cNvSpPr>
              <a:spLocks noChangeArrowheads="1"/>
            </p:cNvSpPr>
            <p:nvPr/>
          </p:nvSpPr>
          <p:spPr bwMode="auto">
            <a:xfrm>
              <a:off x="6701916" y="5454673"/>
              <a:ext cx="365125" cy="365125"/>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2" name="Freihandform: Form 251">
              <a:extLst>
                <a:ext uri="{FF2B5EF4-FFF2-40B4-BE49-F238E27FC236}">
                  <a16:creationId xmlns:a16="http://schemas.microsoft.com/office/drawing/2014/main" id="{C30F5B25-ABAB-4863-BDAA-7C4293D5EA27}"/>
                </a:ext>
              </a:extLst>
            </p:cNvPr>
            <p:cNvSpPr/>
            <p:nvPr/>
          </p:nvSpPr>
          <p:spPr bwMode="gray">
            <a:xfrm>
              <a:off x="7030819" y="6028895"/>
              <a:ext cx="293006" cy="293006"/>
            </a:xfrm>
            <a:custGeom>
              <a:avLst/>
              <a:gdLst>
                <a:gd name="connsiteX0" fmla="*/ 138333 w 415518"/>
                <a:gd name="connsiteY0" fmla="*/ 87837 h 415518"/>
                <a:gd name="connsiteX1" fmla="*/ 87837 w 415518"/>
                <a:gd name="connsiteY1" fmla="*/ 138333 h 415518"/>
                <a:gd name="connsiteX2" fmla="*/ 157261 w 415518"/>
                <a:gd name="connsiteY2" fmla="*/ 207758 h 415518"/>
                <a:gd name="connsiteX3" fmla="*/ 87837 w 415518"/>
                <a:gd name="connsiteY3" fmla="*/ 277183 h 415518"/>
                <a:gd name="connsiteX4" fmla="*/ 138333 w 415518"/>
                <a:gd name="connsiteY4" fmla="*/ 327679 h 415518"/>
                <a:gd name="connsiteX5" fmla="*/ 207758 w 415518"/>
                <a:gd name="connsiteY5" fmla="*/ 258255 h 415518"/>
                <a:gd name="connsiteX6" fmla="*/ 277183 w 415518"/>
                <a:gd name="connsiteY6" fmla="*/ 327679 h 415518"/>
                <a:gd name="connsiteX7" fmla="*/ 327679 w 415518"/>
                <a:gd name="connsiteY7" fmla="*/ 277183 h 415518"/>
                <a:gd name="connsiteX8" fmla="*/ 258255 w 415518"/>
                <a:gd name="connsiteY8" fmla="*/ 207758 h 415518"/>
                <a:gd name="connsiteX9" fmla="*/ 327679 w 415518"/>
                <a:gd name="connsiteY9" fmla="*/ 138333 h 415518"/>
                <a:gd name="connsiteX10" fmla="*/ 277183 w 415518"/>
                <a:gd name="connsiteY10" fmla="*/ 87837 h 415518"/>
                <a:gd name="connsiteX11" fmla="*/ 207758 w 415518"/>
                <a:gd name="connsiteY11" fmla="*/ 157261 h 415518"/>
                <a:gd name="connsiteX12" fmla="*/ 207759 w 415518"/>
                <a:gd name="connsiteY12" fmla="*/ 0 h 415518"/>
                <a:gd name="connsiteX13" fmla="*/ 415518 w 415518"/>
                <a:gd name="connsiteY13" fmla="*/ 207759 h 415518"/>
                <a:gd name="connsiteX14" fmla="*/ 207759 w 415518"/>
                <a:gd name="connsiteY14" fmla="*/ 415518 h 415518"/>
                <a:gd name="connsiteX15" fmla="*/ 0 w 415518"/>
                <a:gd name="connsiteY15" fmla="*/ 207759 h 415518"/>
                <a:gd name="connsiteX16" fmla="*/ 207759 w 415518"/>
                <a:gd name="connsiteY16" fmla="*/ 0 h 41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518" h="415518">
                  <a:moveTo>
                    <a:pt x="138333" y="87837"/>
                  </a:moveTo>
                  <a:lnTo>
                    <a:pt x="87837" y="138333"/>
                  </a:lnTo>
                  <a:lnTo>
                    <a:pt x="157261" y="207758"/>
                  </a:lnTo>
                  <a:lnTo>
                    <a:pt x="87837" y="277183"/>
                  </a:lnTo>
                  <a:lnTo>
                    <a:pt x="138333" y="327679"/>
                  </a:lnTo>
                  <a:lnTo>
                    <a:pt x="207758" y="258255"/>
                  </a:lnTo>
                  <a:lnTo>
                    <a:pt x="277183" y="327679"/>
                  </a:lnTo>
                  <a:lnTo>
                    <a:pt x="327679" y="277183"/>
                  </a:lnTo>
                  <a:lnTo>
                    <a:pt x="258255" y="207758"/>
                  </a:lnTo>
                  <a:lnTo>
                    <a:pt x="327679" y="138333"/>
                  </a:lnTo>
                  <a:lnTo>
                    <a:pt x="277183" y="87837"/>
                  </a:lnTo>
                  <a:lnTo>
                    <a:pt x="207758" y="157261"/>
                  </a:lnTo>
                  <a:close/>
                  <a:moveTo>
                    <a:pt x="207759" y="0"/>
                  </a:moveTo>
                  <a:cubicBezTo>
                    <a:pt x="322501" y="0"/>
                    <a:pt x="415518" y="93017"/>
                    <a:pt x="415518" y="207759"/>
                  </a:cubicBezTo>
                  <a:cubicBezTo>
                    <a:pt x="415518" y="322501"/>
                    <a:pt x="322501" y="415518"/>
                    <a:pt x="207759" y="415518"/>
                  </a:cubicBezTo>
                  <a:cubicBezTo>
                    <a:pt x="93017" y="415518"/>
                    <a:pt x="0" y="322501"/>
                    <a:pt x="0" y="207759"/>
                  </a:cubicBezTo>
                  <a:cubicBezTo>
                    <a:pt x="0" y="93017"/>
                    <a:pt x="93017" y="0"/>
                    <a:pt x="2077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81" name="Pfeil: nach rechts 280">
            <a:extLst>
              <a:ext uri="{FF2B5EF4-FFF2-40B4-BE49-F238E27FC236}">
                <a16:creationId xmlns:a16="http://schemas.microsoft.com/office/drawing/2014/main" id="{E8D3C2A5-E784-486C-8623-4E1F4DEA5AC1}"/>
              </a:ext>
            </a:extLst>
          </p:cNvPr>
          <p:cNvSpPr/>
          <p:nvPr/>
        </p:nvSpPr>
        <p:spPr bwMode="gray">
          <a:xfrm>
            <a:off x="10083916" y="5917017"/>
            <a:ext cx="598419" cy="296413"/>
          </a:xfrm>
          <a:prstGeom prst="rightArrow">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59" name="Gruppieren 258">
            <a:extLst>
              <a:ext uri="{FF2B5EF4-FFF2-40B4-BE49-F238E27FC236}">
                <a16:creationId xmlns:a16="http://schemas.microsoft.com/office/drawing/2014/main" id="{6CC9502D-541A-45F8-B810-0D933A5DA43F}"/>
              </a:ext>
            </a:extLst>
          </p:cNvPr>
          <p:cNvGrpSpPr/>
          <p:nvPr/>
        </p:nvGrpSpPr>
        <p:grpSpPr>
          <a:xfrm>
            <a:off x="6472337" y="5743086"/>
            <a:ext cx="542221" cy="644274"/>
            <a:chOff x="6593966" y="6318406"/>
            <a:chExt cx="729859" cy="867228"/>
          </a:xfrm>
          <a:solidFill>
            <a:srgbClr val="798BB3"/>
          </a:solidFill>
        </p:grpSpPr>
        <p:sp>
          <p:nvSpPr>
            <p:cNvPr id="251" name="Freihandform: Form 250">
              <a:extLst>
                <a:ext uri="{FF2B5EF4-FFF2-40B4-BE49-F238E27FC236}">
                  <a16:creationId xmlns:a16="http://schemas.microsoft.com/office/drawing/2014/main" id="{6D8269D9-72E5-4ED4-A0B2-41BE45368344}"/>
                </a:ext>
              </a:extLst>
            </p:cNvPr>
            <p:cNvSpPr/>
            <p:nvPr/>
          </p:nvSpPr>
          <p:spPr bwMode="gray">
            <a:xfrm>
              <a:off x="7030819" y="6892628"/>
              <a:ext cx="293006" cy="293006"/>
            </a:xfrm>
            <a:custGeom>
              <a:avLst/>
              <a:gdLst>
                <a:gd name="connsiteX0" fmla="*/ 212647 w 415518"/>
                <a:gd name="connsiteY0" fmla="*/ 59129 h 415518"/>
                <a:gd name="connsiteX1" fmla="*/ 212647 w 415518"/>
                <a:gd name="connsiteY1" fmla="*/ 260729 h 415518"/>
                <a:gd name="connsiteX2" fmla="*/ 115447 w 415518"/>
                <a:gd name="connsiteY2" fmla="*/ 260729 h 415518"/>
                <a:gd name="connsiteX3" fmla="*/ 115447 w 415518"/>
                <a:gd name="connsiteY3" fmla="*/ 321929 h 415518"/>
                <a:gd name="connsiteX4" fmla="*/ 212647 w 415518"/>
                <a:gd name="connsiteY4" fmla="*/ 321929 h 415518"/>
                <a:gd name="connsiteX5" fmla="*/ 273847 w 415518"/>
                <a:gd name="connsiteY5" fmla="*/ 321929 h 415518"/>
                <a:gd name="connsiteX6" fmla="*/ 273847 w 415518"/>
                <a:gd name="connsiteY6" fmla="*/ 260729 h 415518"/>
                <a:gd name="connsiteX7" fmla="*/ 273847 w 415518"/>
                <a:gd name="connsiteY7" fmla="*/ 59129 h 415518"/>
                <a:gd name="connsiteX8" fmla="*/ 207759 w 415518"/>
                <a:gd name="connsiteY8" fmla="*/ 0 h 415518"/>
                <a:gd name="connsiteX9" fmla="*/ 415518 w 415518"/>
                <a:gd name="connsiteY9" fmla="*/ 207759 h 415518"/>
                <a:gd name="connsiteX10" fmla="*/ 207759 w 415518"/>
                <a:gd name="connsiteY10" fmla="*/ 415518 h 415518"/>
                <a:gd name="connsiteX11" fmla="*/ 0 w 415518"/>
                <a:gd name="connsiteY11" fmla="*/ 207759 h 415518"/>
                <a:gd name="connsiteX12" fmla="*/ 207759 w 415518"/>
                <a:gd name="connsiteY12" fmla="*/ 0 h 41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518" h="415518">
                  <a:moveTo>
                    <a:pt x="212647" y="59129"/>
                  </a:moveTo>
                  <a:lnTo>
                    <a:pt x="212647" y="260729"/>
                  </a:lnTo>
                  <a:lnTo>
                    <a:pt x="115447" y="260729"/>
                  </a:lnTo>
                  <a:lnTo>
                    <a:pt x="115447" y="321929"/>
                  </a:lnTo>
                  <a:lnTo>
                    <a:pt x="212647" y="321929"/>
                  </a:lnTo>
                  <a:lnTo>
                    <a:pt x="273847" y="321929"/>
                  </a:lnTo>
                  <a:lnTo>
                    <a:pt x="273847" y="260729"/>
                  </a:lnTo>
                  <a:lnTo>
                    <a:pt x="273847" y="59129"/>
                  </a:lnTo>
                  <a:close/>
                  <a:moveTo>
                    <a:pt x="207759" y="0"/>
                  </a:moveTo>
                  <a:cubicBezTo>
                    <a:pt x="322501" y="0"/>
                    <a:pt x="415518" y="93017"/>
                    <a:pt x="415518" y="207759"/>
                  </a:cubicBezTo>
                  <a:cubicBezTo>
                    <a:pt x="415518" y="322501"/>
                    <a:pt x="322501" y="415518"/>
                    <a:pt x="207759" y="415518"/>
                  </a:cubicBezTo>
                  <a:cubicBezTo>
                    <a:pt x="93017" y="415518"/>
                    <a:pt x="0" y="322501"/>
                    <a:pt x="0" y="207759"/>
                  </a:cubicBezTo>
                  <a:cubicBezTo>
                    <a:pt x="0" y="93017"/>
                    <a:pt x="93017" y="0"/>
                    <a:pt x="207759" y="0"/>
                  </a:cubicBezTo>
                  <a:close/>
                </a:path>
              </a:pathLst>
            </a:custGeom>
            <a:grp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5" name="Freihandform: Form 254">
              <a:extLst>
                <a:ext uri="{FF2B5EF4-FFF2-40B4-BE49-F238E27FC236}">
                  <a16:creationId xmlns:a16="http://schemas.microsoft.com/office/drawing/2014/main" id="{CDD07874-1256-4C6C-83FE-AB6263238F77}"/>
                </a:ext>
              </a:extLst>
            </p:cNvPr>
            <p:cNvSpPr>
              <a:spLocks/>
            </p:cNvSpPr>
            <p:nvPr/>
          </p:nvSpPr>
          <p:spPr bwMode="auto">
            <a:xfrm>
              <a:off x="6593966" y="6693056"/>
              <a:ext cx="587412" cy="346075"/>
            </a:xfrm>
            <a:custGeom>
              <a:avLst/>
              <a:gdLst>
                <a:gd name="connsiteX0" fmla="*/ 132746 w 587412"/>
                <a:gd name="connsiteY0" fmla="*/ 0 h 346075"/>
                <a:gd name="connsiteX1" fmla="*/ 141042 w 587412"/>
                <a:gd name="connsiteY1" fmla="*/ 0 h 346075"/>
                <a:gd name="connsiteX2" fmla="*/ 290381 w 587412"/>
                <a:gd name="connsiteY2" fmla="*/ 49453 h 346075"/>
                <a:gd name="connsiteX3" fmla="*/ 439720 w 587412"/>
                <a:gd name="connsiteY3" fmla="*/ 0 h 346075"/>
                <a:gd name="connsiteX4" fmla="*/ 448016 w 587412"/>
                <a:gd name="connsiteY4" fmla="*/ 0 h 346075"/>
                <a:gd name="connsiteX5" fmla="*/ 577441 w 587412"/>
                <a:gd name="connsiteY5" fmla="*/ 122887 h 346075"/>
                <a:gd name="connsiteX6" fmla="*/ 587412 w 587412"/>
                <a:gd name="connsiteY6" fmla="*/ 173461 h 346075"/>
                <a:gd name="connsiteX7" fmla="*/ 583357 w 587412"/>
                <a:gd name="connsiteY7" fmla="*/ 172642 h 346075"/>
                <a:gd name="connsiteX8" fmla="*/ 409923 w 587412"/>
                <a:gd name="connsiteY8" fmla="*/ 346075 h 346075"/>
                <a:gd name="connsiteX9" fmla="*/ 340494 w 587412"/>
                <a:gd name="connsiteY9" fmla="*/ 346075 h 346075"/>
                <a:gd name="connsiteX10" fmla="*/ 0 w 587412"/>
                <a:gd name="connsiteY10" fmla="*/ 346075 h 346075"/>
                <a:gd name="connsiteX11" fmla="*/ 0 w 587412"/>
                <a:gd name="connsiteY11" fmla="*/ 181328 h 346075"/>
                <a:gd name="connsiteX12" fmla="*/ 132746 w 587412"/>
                <a:gd name="connsiteY12" fmla="*/ 0 h 34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7412" h="346075">
                  <a:moveTo>
                    <a:pt x="132746" y="0"/>
                  </a:moveTo>
                  <a:cubicBezTo>
                    <a:pt x="132746" y="0"/>
                    <a:pt x="132746" y="0"/>
                    <a:pt x="141042" y="0"/>
                  </a:cubicBezTo>
                  <a:cubicBezTo>
                    <a:pt x="182525" y="32969"/>
                    <a:pt x="232305" y="49453"/>
                    <a:pt x="290381" y="49453"/>
                  </a:cubicBezTo>
                  <a:cubicBezTo>
                    <a:pt x="348457" y="49453"/>
                    <a:pt x="398237" y="32969"/>
                    <a:pt x="439720" y="0"/>
                  </a:cubicBezTo>
                  <a:cubicBezTo>
                    <a:pt x="439720" y="0"/>
                    <a:pt x="439720" y="0"/>
                    <a:pt x="448016" y="0"/>
                  </a:cubicBezTo>
                  <a:cubicBezTo>
                    <a:pt x="504018" y="6218"/>
                    <a:pt x="555300" y="63406"/>
                    <a:pt x="577441" y="122887"/>
                  </a:cubicBezTo>
                  <a:lnTo>
                    <a:pt x="587412" y="173461"/>
                  </a:lnTo>
                  <a:lnTo>
                    <a:pt x="583357" y="172642"/>
                  </a:lnTo>
                  <a:cubicBezTo>
                    <a:pt x="487572" y="172642"/>
                    <a:pt x="409923" y="250291"/>
                    <a:pt x="409923" y="346075"/>
                  </a:cubicBezTo>
                  <a:lnTo>
                    <a:pt x="340494" y="346075"/>
                  </a:lnTo>
                  <a:cubicBezTo>
                    <a:pt x="257672" y="346075"/>
                    <a:pt x="147241" y="346075"/>
                    <a:pt x="0" y="346075"/>
                  </a:cubicBezTo>
                  <a:cubicBezTo>
                    <a:pt x="0" y="346075"/>
                    <a:pt x="0" y="346075"/>
                    <a:pt x="0" y="181328"/>
                  </a:cubicBezTo>
                  <a:cubicBezTo>
                    <a:pt x="0" y="107196"/>
                    <a:pt x="58076" y="8290"/>
                    <a:pt x="132746" y="0"/>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6" name="Oval 62">
              <a:extLst>
                <a:ext uri="{FF2B5EF4-FFF2-40B4-BE49-F238E27FC236}">
                  <a16:creationId xmlns:a16="http://schemas.microsoft.com/office/drawing/2014/main" id="{FED3AAFB-2B05-4682-AA5B-7A3BFF645463}"/>
                </a:ext>
              </a:extLst>
            </p:cNvPr>
            <p:cNvSpPr>
              <a:spLocks noChangeArrowheads="1"/>
            </p:cNvSpPr>
            <p:nvPr/>
          </p:nvSpPr>
          <p:spPr bwMode="auto">
            <a:xfrm>
              <a:off x="6701916" y="6318406"/>
              <a:ext cx="365125" cy="365125"/>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82" name="Pfeil: nach rechts 281">
            <a:extLst>
              <a:ext uri="{FF2B5EF4-FFF2-40B4-BE49-F238E27FC236}">
                <a16:creationId xmlns:a16="http://schemas.microsoft.com/office/drawing/2014/main" id="{21D15060-A792-4981-81EA-CE0E75BB36A8}"/>
              </a:ext>
            </a:extLst>
          </p:cNvPr>
          <p:cNvSpPr/>
          <p:nvPr/>
        </p:nvSpPr>
        <p:spPr bwMode="gray">
          <a:xfrm flipH="1">
            <a:off x="7237264" y="5917017"/>
            <a:ext cx="598419" cy="296413"/>
          </a:xfrm>
          <a:prstGeom prst="rightArrow">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8" name="Datumsplatzhalter 6">
            <a:extLst>
              <a:ext uri="{FF2B5EF4-FFF2-40B4-BE49-F238E27FC236}">
                <a16:creationId xmlns:a16="http://schemas.microsoft.com/office/drawing/2014/main" id="{9294A5F3-11C3-4B8F-A5A8-E6584BBBA005}"/>
              </a:ext>
            </a:extLst>
          </p:cNvPr>
          <p:cNvSpPr>
            <a:spLocks noGrp="1"/>
          </p:cNvSpPr>
          <p:nvPr>
            <p:ph type="dt" sz="half" idx="2"/>
          </p:nvPr>
        </p:nvSpPr>
        <p:spPr>
          <a:xfrm>
            <a:off x="360363" y="6584851"/>
            <a:ext cx="493866" cy="2160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p>
        </p:txBody>
      </p:sp>
      <p:sp>
        <p:nvSpPr>
          <p:cNvPr id="223" name="Fußzeilenplatzhalter 2">
            <a:extLst>
              <a:ext uri="{FF2B5EF4-FFF2-40B4-BE49-F238E27FC236}">
                <a16:creationId xmlns:a16="http://schemas.microsoft.com/office/drawing/2014/main" id="{620AE3E7-4E8A-4E66-9F59-BFC70FD6A88F}"/>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
        <p:nvSpPr>
          <p:cNvPr id="224" name="Rectangle 333">
            <a:extLst>
              <a:ext uri="{FF2B5EF4-FFF2-40B4-BE49-F238E27FC236}">
                <a16:creationId xmlns:a16="http://schemas.microsoft.com/office/drawing/2014/main" id="{3998EA22-9A8D-4350-A1F9-AC1381E3F980}"/>
              </a:ext>
            </a:extLst>
          </p:cNvPr>
          <p:cNvSpPr/>
          <p:nvPr/>
        </p:nvSpPr>
        <p:spPr bwMode="gray">
          <a:xfrm>
            <a:off x="3119078" y="6437663"/>
            <a:ext cx="7321275" cy="277090"/>
          </a:xfrm>
          <a:prstGeom prst="rect">
            <a:avLst/>
          </a:prstGeom>
          <a:solidFill>
            <a:srgbClr val="C7DDFD"/>
          </a:solid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auto">
              <a:spcBef>
                <a:spcPts val="0"/>
              </a:spcBef>
              <a:spcAft>
                <a:spcPts val="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If consensus algorithm Tenderbake is activated, probabilistic finality becomes deterministic finality.</a:t>
            </a:r>
          </a:p>
        </p:txBody>
      </p:sp>
      <p:sp>
        <p:nvSpPr>
          <p:cNvPr id="226" name="Rectangle 334">
            <a:extLst>
              <a:ext uri="{FF2B5EF4-FFF2-40B4-BE49-F238E27FC236}">
                <a16:creationId xmlns:a16="http://schemas.microsoft.com/office/drawing/2014/main" id="{7D5B661B-EA10-47EF-B4E9-18153BFA1D09}"/>
              </a:ext>
            </a:extLst>
          </p:cNvPr>
          <p:cNvSpPr/>
          <p:nvPr/>
        </p:nvSpPr>
        <p:spPr>
          <a:xfrm>
            <a:off x="3119078" y="6212009"/>
            <a:ext cx="971420" cy="246221"/>
          </a:xfrm>
          <a:prstGeom prst="rect">
            <a:avLst/>
          </a:prstGeom>
        </p:spPr>
        <p:txBody>
          <a:bodyPr wrap="none" lIns="0" rIns="0">
            <a:spAutoFit/>
          </a:bodyPr>
          <a:lstStyle/>
          <a:p>
            <a:pPr fontAlgn="auto">
              <a:spcBef>
                <a:spcPts val="0"/>
              </a:spcBef>
              <a:spcAft>
                <a:spcPts val="0"/>
              </a:spcAft>
            </a:pPr>
            <a:r>
              <a:rPr lang="en-US" sz="1000" b="1" i="1" dirty="0">
                <a:latin typeface="Open Sans" panose="020B0606030504020204" pitchFamily="34" charset="0"/>
                <a:ea typeface="Open Sans" panose="020B0606030504020204" pitchFamily="34" charset="0"/>
                <a:cs typeface="Open Sans" panose="020B0606030504020204" pitchFamily="34" charset="0"/>
              </a:rPr>
              <a:t>GOOD TO KNOW</a:t>
            </a:r>
          </a:p>
        </p:txBody>
      </p:sp>
      <p:grpSp>
        <p:nvGrpSpPr>
          <p:cNvPr id="3" name="Gruppieren 2">
            <a:extLst>
              <a:ext uri="{FF2B5EF4-FFF2-40B4-BE49-F238E27FC236}">
                <a16:creationId xmlns:a16="http://schemas.microsoft.com/office/drawing/2014/main" id="{19F7B6AF-C87D-4F40-9D9C-CF96B7BBB24C}"/>
              </a:ext>
            </a:extLst>
          </p:cNvPr>
          <p:cNvGrpSpPr/>
          <p:nvPr/>
        </p:nvGrpSpPr>
        <p:grpSpPr>
          <a:xfrm>
            <a:off x="8058389" y="5743086"/>
            <a:ext cx="636662" cy="635422"/>
            <a:chOff x="8058389" y="5743086"/>
            <a:chExt cx="636662" cy="635422"/>
          </a:xfrm>
        </p:grpSpPr>
        <p:sp>
          <p:nvSpPr>
            <p:cNvPr id="267" name="Ellipse 266">
              <a:extLst>
                <a:ext uri="{FF2B5EF4-FFF2-40B4-BE49-F238E27FC236}">
                  <a16:creationId xmlns:a16="http://schemas.microsoft.com/office/drawing/2014/main" id="{9A530F34-AE41-4FA0-8E9D-2052508EA31B}"/>
                </a:ext>
              </a:extLst>
            </p:cNvPr>
            <p:cNvSpPr/>
            <p:nvPr/>
          </p:nvSpPr>
          <p:spPr bwMode="gray">
            <a:xfrm>
              <a:off x="8058389" y="6002138"/>
              <a:ext cx="376370" cy="376370"/>
            </a:xfrm>
            <a:prstGeom prst="ellipse">
              <a:avLst/>
            </a:prstGeom>
            <a:solidFill>
              <a:srgbClr val="798B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4" name="Ellipse 263">
              <a:extLst>
                <a:ext uri="{FF2B5EF4-FFF2-40B4-BE49-F238E27FC236}">
                  <a16:creationId xmlns:a16="http://schemas.microsoft.com/office/drawing/2014/main" id="{B11A64F1-6D37-468C-9220-23EF681070BF}"/>
                </a:ext>
              </a:extLst>
            </p:cNvPr>
            <p:cNvSpPr/>
            <p:nvPr/>
          </p:nvSpPr>
          <p:spPr bwMode="gray">
            <a:xfrm>
              <a:off x="8318681" y="5941218"/>
              <a:ext cx="376370" cy="376370"/>
            </a:xfrm>
            <a:prstGeom prst="ellipse">
              <a:avLst/>
            </a:prstGeom>
            <a:solidFill>
              <a:srgbClr val="798B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28" name="Grafik 227">
              <a:extLst>
                <a:ext uri="{FF2B5EF4-FFF2-40B4-BE49-F238E27FC236}">
                  <a16:creationId xmlns:a16="http://schemas.microsoft.com/office/drawing/2014/main" id="{996499F5-8D61-4DB3-8860-BF51BB8B37C7}"/>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147032" y="6090000"/>
              <a:ext cx="180000" cy="221038"/>
            </a:xfrm>
            <a:prstGeom prst="rect">
              <a:avLst/>
            </a:prstGeom>
          </p:spPr>
        </p:pic>
        <p:pic>
          <p:nvPicPr>
            <p:cNvPr id="229" name="Grafik 228">
              <a:extLst>
                <a:ext uri="{FF2B5EF4-FFF2-40B4-BE49-F238E27FC236}">
                  <a16:creationId xmlns:a16="http://schemas.microsoft.com/office/drawing/2014/main" id="{E3F0A906-B5A4-4340-8312-BBE1A1A00E76}"/>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420671" y="6021418"/>
              <a:ext cx="180000" cy="221038"/>
            </a:xfrm>
            <a:prstGeom prst="rect">
              <a:avLst/>
            </a:prstGeom>
          </p:spPr>
        </p:pic>
        <p:sp>
          <p:nvSpPr>
            <p:cNvPr id="260" name="Ellipse 259">
              <a:extLst>
                <a:ext uri="{FF2B5EF4-FFF2-40B4-BE49-F238E27FC236}">
                  <a16:creationId xmlns:a16="http://schemas.microsoft.com/office/drawing/2014/main" id="{B0A4D1F7-37C3-4646-A5CB-757F113988FC}"/>
                </a:ext>
              </a:extLst>
            </p:cNvPr>
            <p:cNvSpPr/>
            <p:nvPr/>
          </p:nvSpPr>
          <p:spPr bwMode="gray">
            <a:xfrm>
              <a:off x="8193512" y="5743086"/>
              <a:ext cx="376370" cy="376370"/>
            </a:xfrm>
            <a:prstGeom prst="ellipse">
              <a:avLst/>
            </a:prstGeom>
            <a:solidFill>
              <a:srgbClr val="798B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27" name="Grafik 226">
              <a:extLst>
                <a:ext uri="{FF2B5EF4-FFF2-40B4-BE49-F238E27FC236}">
                  <a16:creationId xmlns:a16="http://schemas.microsoft.com/office/drawing/2014/main" id="{46C8CBE4-A445-42D1-BDD9-08D4DB074C5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297401" y="5818691"/>
              <a:ext cx="180000" cy="221038"/>
            </a:xfrm>
            <a:prstGeom prst="rect">
              <a:avLst/>
            </a:prstGeom>
          </p:spPr>
        </p:pic>
      </p:grpSp>
      <p:grpSp>
        <p:nvGrpSpPr>
          <p:cNvPr id="230" name="Gruppieren 229">
            <a:extLst>
              <a:ext uri="{FF2B5EF4-FFF2-40B4-BE49-F238E27FC236}">
                <a16:creationId xmlns:a16="http://schemas.microsoft.com/office/drawing/2014/main" id="{C6CF5AB0-7E92-4795-A1AF-2244EBC512FA}"/>
              </a:ext>
            </a:extLst>
          </p:cNvPr>
          <p:cNvGrpSpPr/>
          <p:nvPr/>
        </p:nvGrpSpPr>
        <p:grpSpPr>
          <a:xfrm>
            <a:off x="10817501" y="5766797"/>
            <a:ext cx="636662" cy="635422"/>
            <a:chOff x="8058389" y="5743086"/>
            <a:chExt cx="636662" cy="635422"/>
          </a:xfrm>
        </p:grpSpPr>
        <p:sp>
          <p:nvSpPr>
            <p:cNvPr id="232" name="Ellipse 231">
              <a:extLst>
                <a:ext uri="{FF2B5EF4-FFF2-40B4-BE49-F238E27FC236}">
                  <a16:creationId xmlns:a16="http://schemas.microsoft.com/office/drawing/2014/main" id="{6781D30D-D6B1-4D07-A0CE-BC016F3598C9}"/>
                </a:ext>
              </a:extLst>
            </p:cNvPr>
            <p:cNvSpPr/>
            <p:nvPr/>
          </p:nvSpPr>
          <p:spPr bwMode="gray">
            <a:xfrm>
              <a:off x="8058389" y="6002138"/>
              <a:ext cx="376370" cy="376370"/>
            </a:xfrm>
            <a:prstGeom prst="ellipse">
              <a:avLst/>
            </a:prstGeom>
            <a:solidFill>
              <a:srgbClr val="798B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3" name="Ellipse 232">
              <a:extLst>
                <a:ext uri="{FF2B5EF4-FFF2-40B4-BE49-F238E27FC236}">
                  <a16:creationId xmlns:a16="http://schemas.microsoft.com/office/drawing/2014/main" id="{9454C7EB-675F-4E70-851D-ED1CF69EEAB8}"/>
                </a:ext>
              </a:extLst>
            </p:cNvPr>
            <p:cNvSpPr/>
            <p:nvPr/>
          </p:nvSpPr>
          <p:spPr bwMode="gray">
            <a:xfrm>
              <a:off x="8318681" y="5941218"/>
              <a:ext cx="376370" cy="376370"/>
            </a:xfrm>
            <a:prstGeom prst="ellipse">
              <a:avLst/>
            </a:prstGeom>
            <a:solidFill>
              <a:srgbClr val="798B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34" name="Grafik 233">
              <a:extLst>
                <a:ext uri="{FF2B5EF4-FFF2-40B4-BE49-F238E27FC236}">
                  <a16:creationId xmlns:a16="http://schemas.microsoft.com/office/drawing/2014/main" id="{473564B6-DE5C-4409-B536-D37E1A51C07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147032" y="6090000"/>
              <a:ext cx="180000" cy="221038"/>
            </a:xfrm>
            <a:prstGeom prst="rect">
              <a:avLst/>
            </a:prstGeom>
          </p:spPr>
        </p:pic>
        <p:pic>
          <p:nvPicPr>
            <p:cNvPr id="235" name="Grafik 234">
              <a:extLst>
                <a:ext uri="{FF2B5EF4-FFF2-40B4-BE49-F238E27FC236}">
                  <a16:creationId xmlns:a16="http://schemas.microsoft.com/office/drawing/2014/main" id="{047F86EA-B0DB-412F-AA6B-E670F7246E7D}"/>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420671" y="6021418"/>
              <a:ext cx="180000" cy="221038"/>
            </a:xfrm>
            <a:prstGeom prst="rect">
              <a:avLst/>
            </a:prstGeom>
          </p:spPr>
        </p:pic>
        <p:sp>
          <p:nvSpPr>
            <p:cNvPr id="236" name="Ellipse 235">
              <a:extLst>
                <a:ext uri="{FF2B5EF4-FFF2-40B4-BE49-F238E27FC236}">
                  <a16:creationId xmlns:a16="http://schemas.microsoft.com/office/drawing/2014/main" id="{4D745384-DBF3-4A88-87CB-A4326FFC6BD2}"/>
                </a:ext>
              </a:extLst>
            </p:cNvPr>
            <p:cNvSpPr/>
            <p:nvPr/>
          </p:nvSpPr>
          <p:spPr bwMode="gray">
            <a:xfrm>
              <a:off x="8193512" y="5743086"/>
              <a:ext cx="376370" cy="376370"/>
            </a:xfrm>
            <a:prstGeom prst="ellipse">
              <a:avLst/>
            </a:prstGeom>
            <a:solidFill>
              <a:srgbClr val="798B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37" name="Grafik 236">
              <a:extLst>
                <a:ext uri="{FF2B5EF4-FFF2-40B4-BE49-F238E27FC236}">
                  <a16:creationId xmlns:a16="http://schemas.microsoft.com/office/drawing/2014/main" id="{E9773A6E-4996-4FE6-825E-A1D7533470B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297401" y="5818691"/>
              <a:ext cx="180000" cy="221038"/>
            </a:xfrm>
            <a:prstGeom prst="rect">
              <a:avLst/>
            </a:prstGeom>
          </p:spPr>
        </p:pic>
      </p:grpSp>
    </p:spTree>
    <p:extLst>
      <p:ext uri="{BB962C8B-B14F-4D97-AF65-F5344CB8AC3E}">
        <p14:creationId xmlns:p14="http://schemas.microsoft.com/office/powerpoint/2010/main" val="2781470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BF6ACF52-55ED-4126-BB74-ED0866C424E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974" name="think-cell Folie" r:id="rId5" imgW="473" imgH="476" progId="TCLayout.ActiveDocument.1">
                  <p:embed/>
                </p:oleObj>
              </mc:Choice>
              <mc:Fallback>
                <p:oleObj name="think-cell Folie" r:id="rId5" imgW="473" imgH="476" progId="TCLayout.ActiveDocument.1">
                  <p:embed/>
                  <p:pic>
                    <p:nvPicPr>
                      <p:cNvPr id="7" name="Objekt 6" hidden="1">
                        <a:extLst>
                          <a:ext uri="{FF2B5EF4-FFF2-40B4-BE49-F238E27FC236}">
                            <a16:creationId xmlns:a16="http://schemas.microsoft.com/office/drawing/2014/main" id="{BF6ACF52-55ED-4126-BB74-ED0866C424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1DD16DAD-CC73-47AC-BF10-54E5C0B8D7FD}"/>
              </a:ext>
            </a:extLst>
          </p:cNvPr>
          <p:cNvSpPr/>
          <p:nvPr/>
        </p:nvSpPr>
        <p:spPr bwMode="gray">
          <a:xfrm>
            <a:off x="0" y="0"/>
            <a:ext cx="12192000" cy="68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WHY TEZOS?</a:t>
            </a:r>
          </a:p>
        </p:txBody>
      </p:sp>
      <p:pic>
        <p:nvPicPr>
          <p:cNvPr id="5" name="Grafik 4">
            <a:extLst>
              <a:ext uri="{FF2B5EF4-FFF2-40B4-BE49-F238E27FC236}">
                <a16:creationId xmlns:a16="http://schemas.microsoft.com/office/drawing/2014/main" id="{F0A91958-F434-426C-95A9-219F97ABC1DD}"/>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711761">
            <a:off x="10202803" y="242084"/>
            <a:ext cx="1783175" cy="2189702"/>
          </a:xfrm>
          <a:prstGeom prst="rect">
            <a:avLst/>
          </a:prstGeom>
        </p:spPr>
      </p:pic>
    </p:spTree>
    <p:extLst>
      <p:ext uri="{BB962C8B-B14F-4D97-AF65-F5344CB8AC3E}">
        <p14:creationId xmlns:p14="http://schemas.microsoft.com/office/powerpoint/2010/main" val="1212184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88B9923-2843-4346-9FE9-CAB66AA80B40}"/>
              </a:ext>
            </a:extLst>
          </p:cNvPr>
          <p:cNvGraphicFramePr>
            <a:graphicFrameLocks noChangeAspect="1"/>
          </p:cNvGraphicFramePr>
          <p:nvPr>
            <p:custDataLst>
              <p:tags r:id="rId2"/>
            </p:custDataLst>
            <p:extLst>
              <p:ext uri="{D42A27DB-BD31-4B8C-83A1-F6EECF244321}">
                <p14:modId xmlns:p14="http://schemas.microsoft.com/office/powerpoint/2010/main" val="3424674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98"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288B9923-2843-4346-9FE9-CAB66AA80B4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ED4CBC6-34D1-4DE4-9369-5EE1D53607F9}"/>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Rechteck 8">
            <a:extLst>
              <a:ext uri="{FF2B5EF4-FFF2-40B4-BE49-F238E27FC236}">
                <a16:creationId xmlns:a16="http://schemas.microsoft.com/office/drawing/2014/main" id="{3442E4C9-A06A-4AFC-A5E0-37BCBFA1E0E2}"/>
              </a:ext>
            </a:extLst>
          </p:cNvPr>
          <p:cNvSpPr/>
          <p:nvPr/>
        </p:nvSpPr>
        <p:spPr bwMode="gray">
          <a:xfrm>
            <a:off x="0" y="0"/>
            <a:ext cx="12192000" cy="68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A8215874-7AA0-4B18-8CFC-96C84B759D8A}"/>
              </a:ext>
            </a:extLst>
          </p:cNvPr>
          <p:cNvSpPr>
            <a:spLocks noGrp="1"/>
          </p:cNvSpPr>
          <p:nvPr>
            <p:ph type="title"/>
          </p:nvPr>
        </p:nvSpPr>
        <p:spPr/>
        <p:txBody>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What is Tezos? – A definition by Arthur </a:t>
            </a:r>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Breitman</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co-founder of Tezos</a:t>
            </a:r>
          </a:p>
        </p:txBody>
      </p:sp>
      <p:sp>
        <p:nvSpPr>
          <p:cNvPr id="4" name="Foliennummernplatzhalter 3">
            <a:extLst>
              <a:ext uri="{FF2B5EF4-FFF2-40B4-BE49-F238E27FC236}">
                <a16:creationId xmlns:a16="http://schemas.microsoft.com/office/drawing/2014/main" id="{22B0B077-5363-43F4-9536-1A866E196292}"/>
              </a:ext>
            </a:extLst>
          </p:cNvPr>
          <p:cNvSpPr>
            <a:spLocks noGrp="1"/>
          </p:cNvSpPr>
          <p:nvPr>
            <p:ph type="sldNum" sz="quarter" idx="4"/>
          </p:nvPr>
        </p:nvSpPr>
        <p:spPr/>
        <p:txBody>
          <a:bodyPr/>
          <a:lstStyle/>
          <a:p>
            <a:fld id="{369A084B-84B6-4F15-B0F5-CCDC4176846B}"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22</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Inhaltsplatzhalter 5">
            <a:extLst>
              <a:ext uri="{FF2B5EF4-FFF2-40B4-BE49-F238E27FC236}">
                <a16:creationId xmlns:a16="http://schemas.microsoft.com/office/drawing/2014/main" id="{A9C8BA87-1812-4901-82CD-7715490A9541}"/>
              </a:ext>
            </a:extLst>
          </p:cNvPr>
          <p:cNvSpPr>
            <a:spLocks noGrp="1"/>
          </p:cNvSpPr>
          <p:nvPr>
            <p:ph idx="1"/>
          </p:nvPr>
        </p:nvSpPr>
        <p:spPr/>
        <p:txBody>
          <a:bodyPr anchor="ctr"/>
          <a:lstStyle/>
          <a:p>
            <a:pPr marL="1612900" indent="0">
              <a:lnSpc>
                <a:spcPct val="150000"/>
              </a:lnSpc>
              <a:buNone/>
            </a:pP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“Tezos is a </a:t>
            </a:r>
            <a:r>
              <a:rPr lang="en-US"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technology</a:t>
            </a: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marL="2514600" indent="0">
              <a:lnSpc>
                <a:spcPct val="150000"/>
              </a:lnSpc>
              <a:buNone/>
            </a:pP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…implemented in a </a:t>
            </a:r>
            <a:r>
              <a:rPr lang="en-US"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software project</a:t>
            </a:r>
          </a:p>
          <a:p>
            <a:pPr marL="2514600" indent="0">
              <a:lnSpc>
                <a:spcPct val="150000"/>
              </a:lnSpc>
              <a:buNone/>
            </a:pP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…which allows participation in a </a:t>
            </a:r>
            <a:r>
              <a:rPr lang="en-US"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peer-to-peer network</a:t>
            </a:r>
          </a:p>
          <a:p>
            <a:pPr marL="2514600" indent="0">
              <a:lnSpc>
                <a:spcPct val="150000"/>
              </a:lnSpc>
              <a:buNone/>
            </a:pP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…that produces a </a:t>
            </a:r>
            <a:r>
              <a:rPr lang="en-US"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blockchain</a:t>
            </a:r>
          </a:p>
          <a:p>
            <a:pPr marL="2514600" indent="0">
              <a:lnSpc>
                <a:spcPct val="150000"/>
              </a:lnSpc>
              <a:buNone/>
            </a:pP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…which maintains a </a:t>
            </a:r>
            <a:r>
              <a:rPr lang="en-US"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decentralized ledger</a:t>
            </a:r>
          </a:p>
          <a:p>
            <a:pPr marL="2514600" indent="0">
              <a:lnSpc>
                <a:spcPct val="150000"/>
              </a:lnSpc>
              <a:buNone/>
            </a:pP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…instantiating a </a:t>
            </a:r>
            <a:r>
              <a:rPr lang="en-US"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cryptocurrency.”</a:t>
            </a:r>
          </a:p>
          <a:p>
            <a:pPr marL="7170738" indent="0">
              <a:lnSpc>
                <a:spcPct val="150000"/>
              </a:lnSpc>
              <a:buNone/>
            </a:pPr>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Arthur </a:t>
            </a:r>
            <a:r>
              <a:rPr lang="en-US" sz="20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Breitman</a:t>
            </a:r>
            <a:endPar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Ellipse 37">
            <a:extLst>
              <a:ext uri="{FF2B5EF4-FFF2-40B4-BE49-F238E27FC236}">
                <a16:creationId xmlns:a16="http://schemas.microsoft.com/office/drawing/2014/main" id="{390877F0-52D1-4C50-9751-176ED9D3B2EE}"/>
              </a:ext>
            </a:extLst>
          </p:cNvPr>
          <p:cNvSpPr/>
          <p:nvPr/>
        </p:nvSpPr>
        <p:spPr bwMode="gray">
          <a:xfrm>
            <a:off x="10356449" y="5599642"/>
            <a:ext cx="504786" cy="504786"/>
          </a:xfrm>
          <a:prstGeom prst="ellipse">
            <a:avLst/>
          </a:prstGeom>
          <a:solidFill>
            <a:srgbClr val="798BB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3" name="Gruppieren 12">
            <a:extLst>
              <a:ext uri="{FF2B5EF4-FFF2-40B4-BE49-F238E27FC236}">
                <a16:creationId xmlns:a16="http://schemas.microsoft.com/office/drawing/2014/main" id="{84AEEF88-52BE-4FAD-ABEB-03D6688D4578}"/>
              </a:ext>
            </a:extLst>
          </p:cNvPr>
          <p:cNvGrpSpPr/>
          <p:nvPr/>
        </p:nvGrpSpPr>
        <p:grpSpPr>
          <a:xfrm>
            <a:off x="643631" y="5621527"/>
            <a:ext cx="2073079" cy="411608"/>
            <a:chOff x="856738" y="4224450"/>
            <a:chExt cx="2073079" cy="411608"/>
          </a:xfrm>
        </p:grpSpPr>
        <p:grpSp>
          <p:nvGrpSpPr>
            <p:cNvPr id="120" name="Group 15">
              <a:extLst>
                <a:ext uri="{FF2B5EF4-FFF2-40B4-BE49-F238E27FC236}">
                  <a16:creationId xmlns:a16="http://schemas.microsoft.com/office/drawing/2014/main" id="{8D29015A-6158-4B5F-8373-AA2E2AD7F7D7}"/>
                </a:ext>
              </a:extLst>
            </p:cNvPr>
            <p:cNvGrpSpPr>
              <a:grpSpLocks noChangeAspect="1"/>
            </p:cNvGrpSpPr>
            <p:nvPr/>
          </p:nvGrpSpPr>
          <p:grpSpPr bwMode="auto">
            <a:xfrm>
              <a:off x="2365810" y="4224450"/>
              <a:ext cx="564007" cy="411608"/>
              <a:chOff x="803" y="803"/>
              <a:chExt cx="433" cy="316"/>
            </a:xfrm>
            <a:solidFill>
              <a:schemeClr val="bg1"/>
            </a:solidFill>
          </p:grpSpPr>
          <p:sp>
            <p:nvSpPr>
              <p:cNvPr id="122" name="Freeform 16">
                <a:extLst>
                  <a:ext uri="{FF2B5EF4-FFF2-40B4-BE49-F238E27FC236}">
                    <a16:creationId xmlns:a16="http://schemas.microsoft.com/office/drawing/2014/main" id="{190357BA-8E3E-420B-BF03-A86B5B92A542}"/>
                  </a:ext>
                </a:extLst>
              </p:cNvPr>
              <p:cNvSpPr>
                <a:spLocks/>
              </p:cNvSpPr>
              <p:nvPr/>
            </p:nvSpPr>
            <p:spPr bwMode="auto">
              <a:xfrm>
                <a:off x="1022" y="803"/>
                <a:ext cx="182" cy="255"/>
              </a:xfrm>
              <a:custGeom>
                <a:avLst/>
                <a:gdLst>
                  <a:gd name="T0" fmla="*/ 110 w 756"/>
                  <a:gd name="T1" fmla="*/ 0 h 1060"/>
                  <a:gd name="T2" fmla="*/ 0 w 756"/>
                  <a:gd name="T3" fmla="*/ 111 h 1060"/>
                  <a:gd name="T4" fmla="*/ 0 w 756"/>
                  <a:gd name="T5" fmla="*/ 1060 h 1060"/>
                  <a:gd name="T6" fmla="*/ 110 w 756"/>
                  <a:gd name="T7" fmla="*/ 1016 h 1060"/>
                  <a:gd name="T8" fmla="*/ 756 w 756"/>
                  <a:gd name="T9" fmla="*/ 1016 h 1060"/>
                  <a:gd name="T10" fmla="*/ 756 w 756"/>
                  <a:gd name="T11" fmla="*/ 0 h 1060"/>
                  <a:gd name="T12" fmla="*/ 110 w 756"/>
                  <a:gd name="T13" fmla="*/ 0 h 1060"/>
                </a:gdLst>
                <a:ahLst/>
                <a:cxnLst>
                  <a:cxn ang="0">
                    <a:pos x="T0" y="T1"/>
                  </a:cxn>
                  <a:cxn ang="0">
                    <a:pos x="T2" y="T3"/>
                  </a:cxn>
                  <a:cxn ang="0">
                    <a:pos x="T4" y="T5"/>
                  </a:cxn>
                  <a:cxn ang="0">
                    <a:pos x="T6" y="T7"/>
                  </a:cxn>
                  <a:cxn ang="0">
                    <a:pos x="T8" y="T9"/>
                  </a:cxn>
                  <a:cxn ang="0">
                    <a:pos x="T10" y="T11"/>
                  </a:cxn>
                  <a:cxn ang="0">
                    <a:pos x="T12" y="T13"/>
                  </a:cxn>
                </a:cxnLst>
                <a:rect l="0" t="0" r="r" b="b"/>
                <a:pathLst>
                  <a:path w="756" h="1060">
                    <a:moveTo>
                      <a:pt x="110" y="0"/>
                    </a:moveTo>
                    <a:cubicBezTo>
                      <a:pt x="55" y="0"/>
                      <a:pt x="0" y="56"/>
                      <a:pt x="0" y="111"/>
                    </a:cubicBezTo>
                    <a:cubicBezTo>
                      <a:pt x="0" y="1060"/>
                      <a:pt x="0" y="1060"/>
                      <a:pt x="0" y="1060"/>
                    </a:cubicBezTo>
                    <a:cubicBezTo>
                      <a:pt x="33" y="1027"/>
                      <a:pt x="66" y="1016"/>
                      <a:pt x="110" y="1016"/>
                    </a:cubicBezTo>
                    <a:cubicBezTo>
                      <a:pt x="756" y="1016"/>
                      <a:pt x="756" y="1016"/>
                      <a:pt x="756" y="1016"/>
                    </a:cubicBezTo>
                    <a:cubicBezTo>
                      <a:pt x="756" y="0"/>
                      <a:pt x="756" y="0"/>
                      <a:pt x="756" y="0"/>
                    </a:cubicBezTo>
                    <a:lnTo>
                      <a:pt x="110" y="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3" name="Freeform 17">
                <a:extLst>
                  <a:ext uri="{FF2B5EF4-FFF2-40B4-BE49-F238E27FC236}">
                    <a16:creationId xmlns:a16="http://schemas.microsoft.com/office/drawing/2014/main" id="{80657736-E715-401B-8508-6E253E2CA7E9}"/>
                  </a:ext>
                </a:extLst>
              </p:cNvPr>
              <p:cNvSpPr>
                <a:spLocks/>
              </p:cNvSpPr>
              <p:nvPr/>
            </p:nvSpPr>
            <p:spPr bwMode="auto">
              <a:xfrm>
                <a:off x="838" y="803"/>
                <a:ext cx="174" cy="252"/>
              </a:xfrm>
              <a:custGeom>
                <a:avLst/>
                <a:gdLst>
                  <a:gd name="T0" fmla="*/ 724 w 724"/>
                  <a:gd name="T1" fmla="*/ 1048 h 1048"/>
                  <a:gd name="T2" fmla="*/ 724 w 724"/>
                  <a:gd name="T3" fmla="*/ 111 h 1048"/>
                  <a:gd name="T4" fmla="*/ 615 w 724"/>
                  <a:gd name="T5" fmla="*/ 0 h 1048"/>
                  <a:gd name="T6" fmla="*/ 0 w 724"/>
                  <a:gd name="T7" fmla="*/ 0 h 1048"/>
                  <a:gd name="T8" fmla="*/ 0 w 724"/>
                  <a:gd name="T9" fmla="*/ 1015 h 1048"/>
                  <a:gd name="T10" fmla="*/ 615 w 724"/>
                  <a:gd name="T11" fmla="*/ 1015 h 1048"/>
                  <a:gd name="T12" fmla="*/ 724 w 724"/>
                  <a:gd name="T13" fmla="*/ 1048 h 1048"/>
                </a:gdLst>
                <a:ahLst/>
                <a:cxnLst>
                  <a:cxn ang="0">
                    <a:pos x="T0" y="T1"/>
                  </a:cxn>
                  <a:cxn ang="0">
                    <a:pos x="T2" y="T3"/>
                  </a:cxn>
                  <a:cxn ang="0">
                    <a:pos x="T4" y="T5"/>
                  </a:cxn>
                  <a:cxn ang="0">
                    <a:pos x="T6" y="T7"/>
                  </a:cxn>
                  <a:cxn ang="0">
                    <a:pos x="T8" y="T9"/>
                  </a:cxn>
                  <a:cxn ang="0">
                    <a:pos x="T10" y="T11"/>
                  </a:cxn>
                  <a:cxn ang="0">
                    <a:pos x="T12" y="T13"/>
                  </a:cxn>
                </a:cxnLst>
                <a:rect l="0" t="0" r="r" b="b"/>
                <a:pathLst>
                  <a:path w="724" h="1048">
                    <a:moveTo>
                      <a:pt x="724" y="1048"/>
                    </a:moveTo>
                    <a:cubicBezTo>
                      <a:pt x="724" y="111"/>
                      <a:pt x="724" y="111"/>
                      <a:pt x="724" y="111"/>
                    </a:cubicBezTo>
                    <a:cubicBezTo>
                      <a:pt x="724" y="56"/>
                      <a:pt x="692" y="0"/>
                      <a:pt x="615" y="0"/>
                    </a:cubicBezTo>
                    <a:cubicBezTo>
                      <a:pt x="0" y="0"/>
                      <a:pt x="0" y="0"/>
                      <a:pt x="0" y="0"/>
                    </a:cubicBezTo>
                    <a:cubicBezTo>
                      <a:pt x="0" y="1015"/>
                      <a:pt x="0" y="1015"/>
                      <a:pt x="0" y="1015"/>
                    </a:cubicBezTo>
                    <a:cubicBezTo>
                      <a:pt x="615" y="1015"/>
                      <a:pt x="615" y="1015"/>
                      <a:pt x="615" y="1015"/>
                    </a:cubicBezTo>
                    <a:cubicBezTo>
                      <a:pt x="659" y="1015"/>
                      <a:pt x="703" y="1026"/>
                      <a:pt x="724" y="104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4" name="Freeform 18">
                <a:extLst>
                  <a:ext uri="{FF2B5EF4-FFF2-40B4-BE49-F238E27FC236}">
                    <a16:creationId xmlns:a16="http://schemas.microsoft.com/office/drawing/2014/main" id="{8ADFD9B3-B3C2-4675-B6E7-51466688D028}"/>
                  </a:ext>
                </a:extLst>
              </p:cNvPr>
              <p:cNvSpPr>
                <a:spLocks/>
              </p:cNvSpPr>
              <p:nvPr/>
            </p:nvSpPr>
            <p:spPr bwMode="auto">
              <a:xfrm>
                <a:off x="803" y="847"/>
                <a:ext cx="433" cy="272"/>
              </a:xfrm>
              <a:custGeom>
                <a:avLst/>
                <a:gdLst>
                  <a:gd name="T0" fmla="*/ 1713 w 1800"/>
                  <a:gd name="T1" fmla="*/ 0 h 1132"/>
                  <a:gd name="T2" fmla="*/ 1713 w 1800"/>
                  <a:gd name="T3" fmla="*/ 880 h 1132"/>
                  <a:gd name="T4" fmla="*/ 1021 w 1800"/>
                  <a:gd name="T5" fmla="*/ 880 h 1132"/>
                  <a:gd name="T6" fmla="*/ 911 w 1800"/>
                  <a:gd name="T7" fmla="*/ 924 h 1132"/>
                  <a:gd name="T8" fmla="*/ 911 w 1800"/>
                  <a:gd name="T9" fmla="*/ 924 h 1132"/>
                  <a:gd name="T10" fmla="*/ 911 w 1800"/>
                  <a:gd name="T11" fmla="*/ 935 h 1132"/>
                  <a:gd name="T12" fmla="*/ 900 w 1800"/>
                  <a:gd name="T13" fmla="*/ 935 h 1132"/>
                  <a:gd name="T14" fmla="*/ 879 w 1800"/>
                  <a:gd name="T15" fmla="*/ 935 h 1132"/>
                  <a:gd name="T16" fmla="*/ 868 w 1800"/>
                  <a:gd name="T17" fmla="*/ 935 h 1132"/>
                  <a:gd name="T18" fmla="*/ 868 w 1800"/>
                  <a:gd name="T19" fmla="*/ 924 h 1132"/>
                  <a:gd name="T20" fmla="*/ 868 w 1800"/>
                  <a:gd name="T21" fmla="*/ 924 h 1132"/>
                  <a:gd name="T22" fmla="*/ 758 w 1800"/>
                  <a:gd name="T23" fmla="*/ 880 h 1132"/>
                  <a:gd name="T24" fmla="*/ 99 w 1800"/>
                  <a:gd name="T25" fmla="*/ 880 h 1132"/>
                  <a:gd name="T26" fmla="*/ 99 w 1800"/>
                  <a:gd name="T27" fmla="*/ 0 h 1132"/>
                  <a:gd name="T28" fmla="*/ 0 w 1800"/>
                  <a:gd name="T29" fmla="*/ 0 h 1132"/>
                  <a:gd name="T30" fmla="*/ 0 w 1800"/>
                  <a:gd name="T31" fmla="*/ 1034 h 1132"/>
                  <a:gd name="T32" fmla="*/ 736 w 1800"/>
                  <a:gd name="T33" fmla="*/ 1034 h 1132"/>
                  <a:gd name="T34" fmla="*/ 900 w 1800"/>
                  <a:gd name="T35" fmla="*/ 1132 h 1132"/>
                  <a:gd name="T36" fmla="*/ 1076 w 1800"/>
                  <a:gd name="T37" fmla="*/ 1034 h 1132"/>
                  <a:gd name="T38" fmla="*/ 1800 w 1800"/>
                  <a:gd name="T39" fmla="*/ 1034 h 1132"/>
                  <a:gd name="T40" fmla="*/ 1800 w 1800"/>
                  <a:gd name="T41" fmla="*/ 0 h 1132"/>
                  <a:gd name="T42" fmla="*/ 1713 w 1800"/>
                  <a:gd name="T43"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00" h="1132">
                    <a:moveTo>
                      <a:pt x="1713" y="0"/>
                    </a:moveTo>
                    <a:cubicBezTo>
                      <a:pt x="1713" y="880"/>
                      <a:pt x="1713" y="880"/>
                      <a:pt x="1713" y="880"/>
                    </a:cubicBezTo>
                    <a:cubicBezTo>
                      <a:pt x="1021" y="880"/>
                      <a:pt x="1021" y="880"/>
                      <a:pt x="1021" y="880"/>
                    </a:cubicBezTo>
                    <a:cubicBezTo>
                      <a:pt x="988" y="880"/>
                      <a:pt x="955" y="902"/>
                      <a:pt x="911" y="924"/>
                    </a:cubicBezTo>
                    <a:cubicBezTo>
                      <a:pt x="911" y="924"/>
                      <a:pt x="911" y="924"/>
                      <a:pt x="911" y="924"/>
                    </a:cubicBezTo>
                    <a:cubicBezTo>
                      <a:pt x="911" y="935"/>
                      <a:pt x="911" y="935"/>
                      <a:pt x="911" y="935"/>
                    </a:cubicBezTo>
                    <a:cubicBezTo>
                      <a:pt x="900" y="935"/>
                      <a:pt x="900" y="935"/>
                      <a:pt x="900" y="935"/>
                    </a:cubicBezTo>
                    <a:cubicBezTo>
                      <a:pt x="879" y="935"/>
                      <a:pt x="879" y="935"/>
                      <a:pt x="879" y="935"/>
                    </a:cubicBezTo>
                    <a:cubicBezTo>
                      <a:pt x="868" y="935"/>
                      <a:pt x="868" y="935"/>
                      <a:pt x="868" y="935"/>
                    </a:cubicBezTo>
                    <a:cubicBezTo>
                      <a:pt x="868" y="924"/>
                      <a:pt x="868" y="924"/>
                      <a:pt x="868" y="924"/>
                    </a:cubicBezTo>
                    <a:cubicBezTo>
                      <a:pt x="868" y="924"/>
                      <a:pt x="868" y="924"/>
                      <a:pt x="868" y="924"/>
                    </a:cubicBezTo>
                    <a:cubicBezTo>
                      <a:pt x="835" y="902"/>
                      <a:pt x="802" y="880"/>
                      <a:pt x="758" y="880"/>
                    </a:cubicBezTo>
                    <a:cubicBezTo>
                      <a:pt x="99" y="880"/>
                      <a:pt x="99" y="880"/>
                      <a:pt x="99" y="880"/>
                    </a:cubicBezTo>
                    <a:cubicBezTo>
                      <a:pt x="99" y="0"/>
                      <a:pt x="99" y="0"/>
                      <a:pt x="99" y="0"/>
                    </a:cubicBezTo>
                    <a:cubicBezTo>
                      <a:pt x="0" y="0"/>
                      <a:pt x="0" y="0"/>
                      <a:pt x="0" y="0"/>
                    </a:cubicBezTo>
                    <a:cubicBezTo>
                      <a:pt x="0" y="1034"/>
                      <a:pt x="0" y="1034"/>
                      <a:pt x="0" y="1034"/>
                    </a:cubicBezTo>
                    <a:cubicBezTo>
                      <a:pt x="736" y="1034"/>
                      <a:pt x="736" y="1034"/>
                      <a:pt x="736" y="1034"/>
                    </a:cubicBezTo>
                    <a:cubicBezTo>
                      <a:pt x="769" y="1089"/>
                      <a:pt x="835" y="1132"/>
                      <a:pt x="900" y="1132"/>
                    </a:cubicBezTo>
                    <a:cubicBezTo>
                      <a:pt x="977" y="1132"/>
                      <a:pt x="1032" y="1089"/>
                      <a:pt x="1076" y="1034"/>
                    </a:cubicBezTo>
                    <a:cubicBezTo>
                      <a:pt x="1800" y="1034"/>
                      <a:pt x="1800" y="1034"/>
                      <a:pt x="1800" y="1034"/>
                    </a:cubicBezTo>
                    <a:cubicBezTo>
                      <a:pt x="1800" y="0"/>
                      <a:pt x="1800" y="0"/>
                      <a:pt x="1800" y="0"/>
                    </a:cubicBezTo>
                    <a:cubicBezTo>
                      <a:pt x="1768" y="0"/>
                      <a:pt x="1735" y="0"/>
                      <a:pt x="1713"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5" name="Group 15">
              <a:extLst>
                <a:ext uri="{FF2B5EF4-FFF2-40B4-BE49-F238E27FC236}">
                  <a16:creationId xmlns:a16="http://schemas.microsoft.com/office/drawing/2014/main" id="{3BD30EB3-F56F-46E6-B295-A88CAF4D1DA7}"/>
                </a:ext>
              </a:extLst>
            </p:cNvPr>
            <p:cNvGrpSpPr>
              <a:grpSpLocks noChangeAspect="1"/>
            </p:cNvGrpSpPr>
            <p:nvPr/>
          </p:nvGrpSpPr>
          <p:grpSpPr bwMode="auto">
            <a:xfrm>
              <a:off x="1592766" y="4224450"/>
              <a:ext cx="564007" cy="411608"/>
              <a:chOff x="803" y="803"/>
              <a:chExt cx="433" cy="316"/>
            </a:xfrm>
            <a:solidFill>
              <a:schemeClr val="bg1"/>
            </a:solidFill>
          </p:grpSpPr>
          <p:sp>
            <p:nvSpPr>
              <p:cNvPr id="126" name="Freeform 16">
                <a:extLst>
                  <a:ext uri="{FF2B5EF4-FFF2-40B4-BE49-F238E27FC236}">
                    <a16:creationId xmlns:a16="http://schemas.microsoft.com/office/drawing/2014/main" id="{159C89C8-7731-4513-A51A-15B55E7AB1E4}"/>
                  </a:ext>
                </a:extLst>
              </p:cNvPr>
              <p:cNvSpPr>
                <a:spLocks/>
              </p:cNvSpPr>
              <p:nvPr/>
            </p:nvSpPr>
            <p:spPr bwMode="auto">
              <a:xfrm>
                <a:off x="1022" y="803"/>
                <a:ext cx="182" cy="255"/>
              </a:xfrm>
              <a:custGeom>
                <a:avLst/>
                <a:gdLst>
                  <a:gd name="T0" fmla="*/ 110 w 756"/>
                  <a:gd name="T1" fmla="*/ 0 h 1060"/>
                  <a:gd name="T2" fmla="*/ 0 w 756"/>
                  <a:gd name="T3" fmla="*/ 111 h 1060"/>
                  <a:gd name="T4" fmla="*/ 0 w 756"/>
                  <a:gd name="T5" fmla="*/ 1060 h 1060"/>
                  <a:gd name="T6" fmla="*/ 110 w 756"/>
                  <a:gd name="T7" fmla="*/ 1016 h 1060"/>
                  <a:gd name="T8" fmla="*/ 756 w 756"/>
                  <a:gd name="T9" fmla="*/ 1016 h 1060"/>
                  <a:gd name="T10" fmla="*/ 756 w 756"/>
                  <a:gd name="T11" fmla="*/ 0 h 1060"/>
                  <a:gd name="T12" fmla="*/ 110 w 756"/>
                  <a:gd name="T13" fmla="*/ 0 h 1060"/>
                </a:gdLst>
                <a:ahLst/>
                <a:cxnLst>
                  <a:cxn ang="0">
                    <a:pos x="T0" y="T1"/>
                  </a:cxn>
                  <a:cxn ang="0">
                    <a:pos x="T2" y="T3"/>
                  </a:cxn>
                  <a:cxn ang="0">
                    <a:pos x="T4" y="T5"/>
                  </a:cxn>
                  <a:cxn ang="0">
                    <a:pos x="T6" y="T7"/>
                  </a:cxn>
                  <a:cxn ang="0">
                    <a:pos x="T8" y="T9"/>
                  </a:cxn>
                  <a:cxn ang="0">
                    <a:pos x="T10" y="T11"/>
                  </a:cxn>
                  <a:cxn ang="0">
                    <a:pos x="T12" y="T13"/>
                  </a:cxn>
                </a:cxnLst>
                <a:rect l="0" t="0" r="r" b="b"/>
                <a:pathLst>
                  <a:path w="756" h="1060">
                    <a:moveTo>
                      <a:pt x="110" y="0"/>
                    </a:moveTo>
                    <a:cubicBezTo>
                      <a:pt x="55" y="0"/>
                      <a:pt x="0" y="56"/>
                      <a:pt x="0" y="111"/>
                    </a:cubicBezTo>
                    <a:cubicBezTo>
                      <a:pt x="0" y="1060"/>
                      <a:pt x="0" y="1060"/>
                      <a:pt x="0" y="1060"/>
                    </a:cubicBezTo>
                    <a:cubicBezTo>
                      <a:pt x="33" y="1027"/>
                      <a:pt x="66" y="1016"/>
                      <a:pt x="110" y="1016"/>
                    </a:cubicBezTo>
                    <a:cubicBezTo>
                      <a:pt x="756" y="1016"/>
                      <a:pt x="756" y="1016"/>
                      <a:pt x="756" y="1016"/>
                    </a:cubicBezTo>
                    <a:cubicBezTo>
                      <a:pt x="756" y="0"/>
                      <a:pt x="756" y="0"/>
                      <a:pt x="756" y="0"/>
                    </a:cubicBezTo>
                    <a:lnTo>
                      <a:pt x="110" y="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7" name="Freeform 17">
                <a:extLst>
                  <a:ext uri="{FF2B5EF4-FFF2-40B4-BE49-F238E27FC236}">
                    <a16:creationId xmlns:a16="http://schemas.microsoft.com/office/drawing/2014/main" id="{0746603A-1FE4-4C11-965F-D1888CDA319C}"/>
                  </a:ext>
                </a:extLst>
              </p:cNvPr>
              <p:cNvSpPr>
                <a:spLocks/>
              </p:cNvSpPr>
              <p:nvPr/>
            </p:nvSpPr>
            <p:spPr bwMode="auto">
              <a:xfrm>
                <a:off x="838" y="803"/>
                <a:ext cx="174" cy="252"/>
              </a:xfrm>
              <a:custGeom>
                <a:avLst/>
                <a:gdLst>
                  <a:gd name="T0" fmla="*/ 724 w 724"/>
                  <a:gd name="T1" fmla="*/ 1048 h 1048"/>
                  <a:gd name="T2" fmla="*/ 724 w 724"/>
                  <a:gd name="T3" fmla="*/ 111 h 1048"/>
                  <a:gd name="T4" fmla="*/ 615 w 724"/>
                  <a:gd name="T5" fmla="*/ 0 h 1048"/>
                  <a:gd name="T6" fmla="*/ 0 w 724"/>
                  <a:gd name="T7" fmla="*/ 0 h 1048"/>
                  <a:gd name="T8" fmla="*/ 0 w 724"/>
                  <a:gd name="T9" fmla="*/ 1015 h 1048"/>
                  <a:gd name="T10" fmla="*/ 615 w 724"/>
                  <a:gd name="T11" fmla="*/ 1015 h 1048"/>
                  <a:gd name="T12" fmla="*/ 724 w 724"/>
                  <a:gd name="T13" fmla="*/ 1048 h 1048"/>
                </a:gdLst>
                <a:ahLst/>
                <a:cxnLst>
                  <a:cxn ang="0">
                    <a:pos x="T0" y="T1"/>
                  </a:cxn>
                  <a:cxn ang="0">
                    <a:pos x="T2" y="T3"/>
                  </a:cxn>
                  <a:cxn ang="0">
                    <a:pos x="T4" y="T5"/>
                  </a:cxn>
                  <a:cxn ang="0">
                    <a:pos x="T6" y="T7"/>
                  </a:cxn>
                  <a:cxn ang="0">
                    <a:pos x="T8" y="T9"/>
                  </a:cxn>
                  <a:cxn ang="0">
                    <a:pos x="T10" y="T11"/>
                  </a:cxn>
                  <a:cxn ang="0">
                    <a:pos x="T12" y="T13"/>
                  </a:cxn>
                </a:cxnLst>
                <a:rect l="0" t="0" r="r" b="b"/>
                <a:pathLst>
                  <a:path w="724" h="1048">
                    <a:moveTo>
                      <a:pt x="724" y="1048"/>
                    </a:moveTo>
                    <a:cubicBezTo>
                      <a:pt x="724" y="111"/>
                      <a:pt x="724" y="111"/>
                      <a:pt x="724" y="111"/>
                    </a:cubicBezTo>
                    <a:cubicBezTo>
                      <a:pt x="724" y="56"/>
                      <a:pt x="692" y="0"/>
                      <a:pt x="615" y="0"/>
                    </a:cubicBezTo>
                    <a:cubicBezTo>
                      <a:pt x="0" y="0"/>
                      <a:pt x="0" y="0"/>
                      <a:pt x="0" y="0"/>
                    </a:cubicBezTo>
                    <a:cubicBezTo>
                      <a:pt x="0" y="1015"/>
                      <a:pt x="0" y="1015"/>
                      <a:pt x="0" y="1015"/>
                    </a:cubicBezTo>
                    <a:cubicBezTo>
                      <a:pt x="615" y="1015"/>
                      <a:pt x="615" y="1015"/>
                      <a:pt x="615" y="1015"/>
                    </a:cubicBezTo>
                    <a:cubicBezTo>
                      <a:pt x="659" y="1015"/>
                      <a:pt x="703" y="1026"/>
                      <a:pt x="724" y="104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8" name="Freeform 18">
                <a:extLst>
                  <a:ext uri="{FF2B5EF4-FFF2-40B4-BE49-F238E27FC236}">
                    <a16:creationId xmlns:a16="http://schemas.microsoft.com/office/drawing/2014/main" id="{E12811A8-390D-44C6-97E2-08C68879D4AF}"/>
                  </a:ext>
                </a:extLst>
              </p:cNvPr>
              <p:cNvSpPr>
                <a:spLocks/>
              </p:cNvSpPr>
              <p:nvPr/>
            </p:nvSpPr>
            <p:spPr bwMode="auto">
              <a:xfrm>
                <a:off x="803" y="847"/>
                <a:ext cx="433" cy="272"/>
              </a:xfrm>
              <a:custGeom>
                <a:avLst/>
                <a:gdLst>
                  <a:gd name="T0" fmla="*/ 1713 w 1800"/>
                  <a:gd name="T1" fmla="*/ 0 h 1132"/>
                  <a:gd name="T2" fmla="*/ 1713 w 1800"/>
                  <a:gd name="T3" fmla="*/ 880 h 1132"/>
                  <a:gd name="T4" fmla="*/ 1021 w 1800"/>
                  <a:gd name="T5" fmla="*/ 880 h 1132"/>
                  <a:gd name="T6" fmla="*/ 911 w 1800"/>
                  <a:gd name="T7" fmla="*/ 924 h 1132"/>
                  <a:gd name="T8" fmla="*/ 911 w 1800"/>
                  <a:gd name="T9" fmla="*/ 924 h 1132"/>
                  <a:gd name="T10" fmla="*/ 911 w 1800"/>
                  <a:gd name="T11" fmla="*/ 935 h 1132"/>
                  <a:gd name="T12" fmla="*/ 900 w 1800"/>
                  <a:gd name="T13" fmla="*/ 935 h 1132"/>
                  <a:gd name="T14" fmla="*/ 879 w 1800"/>
                  <a:gd name="T15" fmla="*/ 935 h 1132"/>
                  <a:gd name="T16" fmla="*/ 868 w 1800"/>
                  <a:gd name="T17" fmla="*/ 935 h 1132"/>
                  <a:gd name="T18" fmla="*/ 868 w 1800"/>
                  <a:gd name="T19" fmla="*/ 924 h 1132"/>
                  <a:gd name="T20" fmla="*/ 868 w 1800"/>
                  <a:gd name="T21" fmla="*/ 924 h 1132"/>
                  <a:gd name="T22" fmla="*/ 758 w 1800"/>
                  <a:gd name="T23" fmla="*/ 880 h 1132"/>
                  <a:gd name="T24" fmla="*/ 99 w 1800"/>
                  <a:gd name="T25" fmla="*/ 880 h 1132"/>
                  <a:gd name="T26" fmla="*/ 99 w 1800"/>
                  <a:gd name="T27" fmla="*/ 0 h 1132"/>
                  <a:gd name="T28" fmla="*/ 0 w 1800"/>
                  <a:gd name="T29" fmla="*/ 0 h 1132"/>
                  <a:gd name="T30" fmla="*/ 0 w 1800"/>
                  <a:gd name="T31" fmla="*/ 1034 h 1132"/>
                  <a:gd name="T32" fmla="*/ 736 w 1800"/>
                  <a:gd name="T33" fmla="*/ 1034 h 1132"/>
                  <a:gd name="T34" fmla="*/ 900 w 1800"/>
                  <a:gd name="T35" fmla="*/ 1132 h 1132"/>
                  <a:gd name="T36" fmla="*/ 1076 w 1800"/>
                  <a:gd name="T37" fmla="*/ 1034 h 1132"/>
                  <a:gd name="T38" fmla="*/ 1800 w 1800"/>
                  <a:gd name="T39" fmla="*/ 1034 h 1132"/>
                  <a:gd name="T40" fmla="*/ 1800 w 1800"/>
                  <a:gd name="T41" fmla="*/ 0 h 1132"/>
                  <a:gd name="T42" fmla="*/ 1713 w 1800"/>
                  <a:gd name="T43"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00" h="1132">
                    <a:moveTo>
                      <a:pt x="1713" y="0"/>
                    </a:moveTo>
                    <a:cubicBezTo>
                      <a:pt x="1713" y="880"/>
                      <a:pt x="1713" y="880"/>
                      <a:pt x="1713" y="880"/>
                    </a:cubicBezTo>
                    <a:cubicBezTo>
                      <a:pt x="1021" y="880"/>
                      <a:pt x="1021" y="880"/>
                      <a:pt x="1021" y="880"/>
                    </a:cubicBezTo>
                    <a:cubicBezTo>
                      <a:pt x="988" y="880"/>
                      <a:pt x="955" y="902"/>
                      <a:pt x="911" y="924"/>
                    </a:cubicBezTo>
                    <a:cubicBezTo>
                      <a:pt x="911" y="924"/>
                      <a:pt x="911" y="924"/>
                      <a:pt x="911" y="924"/>
                    </a:cubicBezTo>
                    <a:cubicBezTo>
                      <a:pt x="911" y="935"/>
                      <a:pt x="911" y="935"/>
                      <a:pt x="911" y="935"/>
                    </a:cubicBezTo>
                    <a:cubicBezTo>
                      <a:pt x="900" y="935"/>
                      <a:pt x="900" y="935"/>
                      <a:pt x="900" y="935"/>
                    </a:cubicBezTo>
                    <a:cubicBezTo>
                      <a:pt x="879" y="935"/>
                      <a:pt x="879" y="935"/>
                      <a:pt x="879" y="935"/>
                    </a:cubicBezTo>
                    <a:cubicBezTo>
                      <a:pt x="868" y="935"/>
                      <a:pt x="868" y="935"/>
                      <a:pt x="868" y="935"/>
                    </a:cubicBezTo>
                    <a:cubicBezTo>
                      <a:pt x="868" y="924"/>
                      <a:pt x="868" y="924"/>
                      <a:pt x="868" y="924"/>
                    </a:cubicBezTo>
                    <a:cubicBezTo>
                      <a:pt x="868" y="924"/>
                      <a:pt x="868" y="924"/>
                      <a:pt x="868" y="924"/>
                    </a:cubicBezTo>
                    <a:cubicBezTo>
                      <a:pt x="835" y="902"/>
                      <a:pt x="802" y="880"/>
                      <a:pt x="758" y="880"/>
                    </a:cubicBezTo>
                    <a:cubicBezTo>
                      <a:pt x="99" y="880"/>
                      <a:pt x="99" y="880"/>
                      <a:pt x="99" y="880"/>
                    </a:cubicBezTo>
                    <a:cubicBezTo>
                      <a:pt x="99" y="0"/>
                      <a:pt x="99" y="0"/>
                      <a:pt x="99" y="0"/>
                    </a:cubicBezTo>
                    <a:cubicBezTo>
                      <a:pt x="0" y="0"/>
                      <a:pt x="0" y="0"/>
                      <a:pt x="0" y="0"/>
                    </a:cubicBezTo>
                    <a:cubicBezTo>
                      <a:pt x="0" y="1034"/>
                      <a:pt x="0" y="1034"/>
                      <a:pt x="0" y="1034"/>
                    </a:cubicBezTo>
                    <a:cubicBezTo>
                      <a:pt x="736" y="1034"/>
                      <a:pt x="736" y="1034"/>
                      <a:pt x="736" y="1034"/>
                    </a:cubicBezTo>
                    <a:cubicBezTo>
                      <a:pt x="769" y="1089"/>
                      <a:pt x="835" y="1132"/>
                      <a:pt x="900" y="1132"/>
                    </a:cubicBezTo>
                    <a:cubicBezTo>
                      <a:pt x="977" y="1132"/>
                      <a:pt x="1032" y="1089"/>
                      <a:pt x="1076" y="1034"/>
                    </a:cubicBezTo>
                    <a:cubicBezTo>
                      <a:pt x="1800" y="1034"/>
                      <a:pt x="1800" y="1034"/>
                      <a:pt x="1800" y="1034"/>
                    </a:cubicBezTo>
                    <a:cubicBezTo>
                      <a:pt x="1800" y="0"/>
                      <a:pt x="1800" y="0"/>
                      <a:pt x="1800" y="0"/>
                    </a:cubicBezTo>
                    <a:cubicBezTo>
                      <a:pt x="1768" y="0"/>
                      <a:pt x="1735" y="0"/>
                      <a:pt x="1713"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9" name="Group 15">
              <a:extLst>
                <a:ext uri="{FF2B5EF4-FFF2-40B4-BE49-F238E27FC236}">
                  <a16:creationId xmlns:a16="http://schemas.microsoft.com/office/drawing/2014/main" id="{B3BF4980-5B1A-46A6-9EAF-4CCECE9D9D88}"/>
                </a:ext>
              </a:extLst>
            </p:cNvPr>
            <p:cNvGrpSpPr>
              <a:grpSpLocks noChangeAspect="1"/>
            </p:cNvGrpSpPr>
            <p:nvPr/>
          </p:nvGrpSpPr>
          <p:grpSpPr bwMode="auto">
            <a:xfrm>
              <a:off x="856738" y="4224450"/>
              <a:ext cx="564007" cy="411608"/>
              <a:chOff x="803" y="803"/>
              <a:chExt cx="433" cy="316"/>
            </a:xfrm>
            <a:solidFill>
              <a:schemeClr val="bg1"/>
            </a:solidFill>
          </p:grpSpPr>
          <p:sp>
            <p:nvSpPr>
              <p:cNvPr id="130" name="Freeform 16">
                <a:extLst>
                  <a:ext uri="{FF2B5EF4-FFF2-40B4-BE49-F238E27FC236}">
                    <a16:creationId xmlns:a16="http://schemas.microsoft.com/office/drawing/2014/main" id="{ABC2162D-5514-4FCB-B981-87AFA5573578}"/>
                  </a:ext>
                </a:extLst>
              </p:cNvPr>
              <p:cNvSpPr>
                <a:spLocks/>
              </p:cNvSpPr>
              <p:nvPr/>
            </p:nvSpPr>
            <p:spPr bwMode="auto">
              <a:xfrm>
                <a:off x="1022" y="803"/>
                <a:ext cx="182" cy="255"/>
              </a:xfrm>
              <a:custGeom>
                <a:avLst/>
                <a:gdLst>
                  <a:gd name="T0" fmla="*/ 110 w 756"/>
                  <a:gd name="T1" fmla="*/ 0 h 1060"/>
                  <a:gd name="T2" fmla="*/ 0 w 756"/>
                  <a:gd name="T3" fmla="*/ 111 h 1060"/>
                  <a:gd name="T4" fmla="*/ 0 w 756"/>
                  <a:gd name="T5" fmla="*/ 1060 h 1060"/>
                  <a:gd name="T6" fmla="*/ 110 w 756"/>
                  <a:gd name="T7" fmla="*/ 1016 h 1060"/>
                  <a:gd name="T8" fmla="*/ 756 w 756"/>
                  <a:gd name="T9" fmla="*/ 1016 h 1060"/>
                  <a:gd name="T10" fmla="*/ 756 w 756"/>
                  <a:gd name="T11" fmla="*/ 0 h 1060"/>
                  <a:gd name="T12" fmla="*/ 110 w 756"/>
                  <a:gd name="T13" fmla="*/ 0 h 1060"/>
                </a:gdLst>
                <a:ahLst/>
                <a:cxnLst>
                  <a:cxn ang="0">
                    <a:pos x="T0" y="T1"/>
                  </a:cxn>
                  <a:cxn ang="0">
                    <a:pos x="T2" y="T3"/>
                  </a:cxn>
                  <a:cxn ang="0">
                    <a:pos x="T4" y="T5"/>
                  </a:cxn>
                  <a:cxn ang="0">
                    <a:pos x="T6" y="T7"/>
                  </a:cxn>
                  <a:cxn ang="0">
                    <a:pos x="T8" y="T9"/>
                  </a:cxn>
                  <a:cxn ang="0">
                    <a:pos x="T10" y="T11"/>
                  </a:cxn>
                  <a:cxn ang="0">
                    <a:pos x="T12" y="T13"/>
                  </a:cxn>
                </a:cxnLst>
                <a:rect l="0" t="0" r="r" b="b"/>
                <a:pathLst>
                  <a:path w="756" h="1060">
                    <a:moveTo>
                      <a:pt x="110" y="0"/>
                    </a:moveTo>
                    <a:cubicBezTo>
                      <a:pt x="55" y="0"/>
                      <a:pt x="0" y="56"/>
                      <a:pt x="0" y="111"/>
                    </a:cubicBezTo>
                    <a:cubicBezTo>
                      <a:pt x="0" y="1060"/>
                      <a:pt x="0" y="1060"/>
                      <a:pt x="0" y="1060"/>
                    </a:cubicBezTo>
                    <a:cubicBezTo>
                      <a:pt x="33" y="1027"/>
                      <a:pt x="66" y="1016"/>
                      <a:pt x="110" y="1016"/>
                    </a:cubicBezTo>
                    <a:cubicBezTo>
                      <a:pt x="756" y="1016"/>
                      <a:pt x="756" y="1016"/>
                      <a:pt x="756" y="1016"/>
                    </a:cubicBezTo>
                    <a:cubicBezTo>
                      <a:pt x="756" y="0"/>
                      <a:pt x="756" y="0"/>
                      <a:pt x="756" y="0"/>
                    </a:cubicBezTo>
                    <a:lnTo>
                      <a:pt x="110" y="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1" name="Freeform 17">
                <a:extLst>
                  <a:ext uri="{FF2B5EF4-FFF2-40B4-BE49-F238E27FC236}">
                    <a16:creationId xmlns:a16="http://schemas.microsoft.com/office/drawing/2014/main" id="{EE8E2870-F423-4F3F-AEF9-3A4491FD0204}"/>
                  </a:ext>
                </a:extLst>
              </p:cNvPr>
              <p:cNvSpPr>
                <a:spLocks/>
              </p:cNvSpPr>
              <p:nvPr/>
            </p:nvSpPr>
            <p:spPr bwMode="auto">
              <a:xfrm>
                <a:off x="838" y="803"/>
                <a:ext cx="174" cy="252"/>
              </a:xfrm>
              <a:custGeom>
                <a:avLst/>
                <a:gdLst>
                  <a:gd name="T0" fmla="*/ 724 w 724"/>
                  <a:gd name="T1" fmla="*/ 1048 h 1048"/>
                  <a:gd name="T2" fmla="*/ 724 w 724"/>
                  <a:gd name="T3" fmla="*/ 111 h 1048"/>
                  <a:gd name="T4" fmla="*/ 615 w 724"/>
                  <a:gd name="T5" fmla="*/ 0 h 1048"/>
                  <a:gd name="T6" fmla="*/ 0 w 724"/>
                  <a:gd name="T7" fmla="*/ 0 h 1048"/>
                  <a:gd name="T8" fmla="*/ 0 w 724"/>
                  <a:gd name="T9" fmla="*/ 1015 h 1048"/>
                  <a:gd name="T10" fmla="*/ 615 w 724"/>
                  <a:gd name="T11" fmla="*/ 1015 h 1048"/>
                  <a:gd name="T12" fmla="*/ 724 w 724"/>
                  <a:gd name="T13" fmla="*/ 1048 h 1048"/>
                </a:gdLst>
                <a:ahLst/>
                <a:cxnLst>
                  <a:cxn ang="0">
                    <a:pos x="T0" y="T1"/>
                  </a:cxn>
                  <a:cxn ang="0">
                    <a:pos x="T2" y="T3"/>
                  </a:cxn>
                  <a:cxn ang="0">
                    <a:pos x="T4" y="T5"/>
                  </a:cxn>
                  <a:cxn ang="0">
                    <a:pos x="T6" y="T7"/>
                  </a:cxn>
                  <a:cxn ang="0">
                    <a:pos x="T8" y="T9"/>
                  </a:cxn>
                  <a:cxn ang="0">
                    <a:pos x="T10" y="T11"/>
                  </a:cxn>
                  <a:cxn ang="0">
                    <a:pos x="T12" y="T13"/>
                  </a:cxn>
                </a:cxnLst>
                <a:rect l="0" t="0" r="r" b="b"/>
                <a:pathLst>
                  <a:path w="724" h="1048">
                    <a:moveTo>
                      <a:pt x="724" y="1048"/>
                    </a:moveTo>
                    <a:cubicBezTo>
                      <a:pt x="724" y="111"/>
                      <a:pt x="724" y="111"/>
                      <a:pt x="724" y="111"/>
                    </a:cubicBezTo>
                    <a:cubicBezTo>
                      <a:pt x="724" y="56"/>
                      <a:pt x="692" y="0"/>
                      <a:pt x="615" y="0"/>
                    </a:cubicBezTo>
                    <a:cubicBezTo>
                      <a:pt x="0" y="0"/>
                      <a:pt x="0" y="0"/>
                      <a:pt x="0" y="0"/>
                    </a:cubicBezTo>
                    <a:cubicBezTo>
                      <a:pt x="0" y="1015"/>
                      <a:pt x="0" y="1015"/>
                      <a:pt x="0" y="1015"/>
                    </a:cubicBezTo>
                    <a:cubicBezTo>
                      <a:pt x="615" y="1015"/>
                      <a:pt x="615" y="1015"/>
                      <a:pt x="615" y="1015"/>
                    </a:cubicBezTo>
                    <a:cubicBezTo>
                      <a:pt x="659" y="1015"/>
                      <a:pt x="703" y="1026"/>
                      <a:pt x="724" y="104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2" name="Freeform 18">
                <a:extLst>
                  <a:ext uri="{FF2B5EF4-FFF2-40B4-BE49-F238E27FC236}">
                    <a16:creationId xmlns:a16="http://schemas.microsoft.com/office/drawing/2014/main" id="{C131553F-D2EE-4A14-BB44-4E3A91D4DC49}"/>
                  </a:ext>
                </a:extLst>
              </p:cNvPr>
              <p:cNvSpPr>
                <a:spLocks/>
              </p:cNvSpPr>
              <p:nvPr/>
            </p:nvSpPr>
            <p:spPr bwMode="auto">
              <a:xfrm>
                <a:off x="803" y="847"/>
                <a:ext cx="433" cy="272"/>
              </a:xfrm>
              <a:custGeom>
                <a:avLst/>
                <a:gdLst>
                  <a:gd name="T0" fmla="*/ 1713 w 1800"/>
                  <a:gd name="T1" fmla="*/ 0 h 1132"/>
                  <a:gd name="T2" fmla="*/ 1713 w 1800"/>
                  <a:gd name="T3" fmla="*/ 880 h 1132"/>
                  <a:gd name="T4" fmla="*/ 1021 w 1800"/>
                  <a:gd name="T5" fmla="*/ 880 h 1132"/>
                  <a:gd name="T6" fmla="*/ 911 w 1800"/>
                  <a:gd name="T7" fmla="*/ 924 h 1132"/>
                  <a:gd name="T8" fmla="*/ 911 w 1800"/>
                  <a:gd name="T9" fmla="*/ 924 h 1132"/>
                  <a:gd name="T10" fmla="*/ 911 w 1800"/>
                  <a:gd name="T11" fmla="*/ 935 h 1132"/>
                  <a:gd name="T12" fmla="*/ 900 w 1800"/>
                  <a:gd name="T13" fmla="*/ 935 h 1132"/>
                  <a:gd name="T14" fmla="*/ 879 w 1800"/>
                  <a:gd name="T15" fmla="*/ 935 h 1132"/>
                  <a:gd name="T16" fmla="*/ 868 w 1800"/>
                  <a:gd name="T17" fmla="*/ 935 h 1132"/>
                  <a:gd name="T18" fmla="*/ 868 w 1800"/>
                  <a:gd name="T19" fmla="*/ 924 h 1132"/>
                  <a:gd name="T20" fmla="*/ 868 w 1800"/>
                  <a:gd name="T21" fmla="*/ 924 h 1132"/>
                  <a:gd name="T22" fmla="*/ 758 w 1800"/>
                  <a:gd name="T23" fmla="*/ 880 h 1132"/>
                  <a:gd name="T24" fmla="*/ 99 w 1800"/>
                  <a:gd name="T25" fmla="*/ 880 h 1132"/>
                  <a:gd name="T26" fmla="*/ 99 w 1800"/>
                  <a:gd name="T27" fmla="*/ 0 h 1132"/>
                  <a:gd name="T28" fmla="*/ 0 w 1800"/>
                  <a:gd name="T29" fmla="*/ 0 h 1132"/>
                  <a:gd name="T30" fmla="*/ 0 w 1800"/>
                  <a:gd name="T31" fmla="*/ 1034 h 1132"/>
                  <a:gd name="T32" fmla="*/ 736 w 1800"/>
                  <a:gd name="T33" fmla="*/ 1034 h 1132"/>
                  <a:gd name="T34" fmla="*/ 900 w 1800"/>
                  <a:gd name="T35" fmla="*/ 1132 h 1132"/>
                  <a:gd name="T36" fmla="*/ 1076 w 1800"/>
                  <a:gd name="T37" fmla="*/ 1034 h 1132"/>
                  <a:gd name="T38" fmla="*/ 1800 w 1800"/>
                  <a:gd name="T39" fmla="*/ 1034 h 1132"/>
                  <a:gd name="T40" fmla="*/ 1800 w 1800"/>
                  <a:gd name="T41" fmla="*/ 0 h 1132"/>
                  <a:gd name="T42" fmla="*/ 1713 w 1800"/>
                  <a:gd name="T43"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00" h="1132">
                    <a:moveTo>
                      <a:pt x="1713" y="0"/>
                    </a:moveTo>
                    <a:cubicBezTo>
                      <a:pt x="1713" y="880"/>
                      <a:pt x="1713" y="880"/>
                      <a:pt x="1713" y="880"/>
                    </a:cubicBezTo>
                    <a:cubicBezTo>
                      <a:pt x="1021" y="880"/>
                      <a:pt x="1021" y="880"/>
                      <a:pt x="1021" y="880"/>
                    </a:cubicBezTo>
                    <a:cubicBezTo>
                      <a:pt x="988" y="880"/>
                      <a:pt x="955" y="902"/>
                      <a:pt x="911" y="924"/>
                    </a:cubicBezTo>
                    <a:cubicBezTo>
                      <a:pt x="911" y="924"/>
                      <a:pt x="911" y="924"/>
                      <a:pt x="911" y="924"/>
                    </a:cubicBezTo>
                    <a:cubicBezTo>
                      <a:pt x="911" y="935"/>
                      <a:pt x="911" y="935"/>
                      <a:pt x="911" y="935"/>
                    </a:cubicBezTo>
                    <a:cubicBezTo>
                      <a:pt x="900" y="935"/>
                      <a:pt x="900" y="935"/>
                      <a:pt x="900" y="935"/>
                    </a:cubicBezTo>
                    <a:cubicBezTo>
                      <a:pt x="879" y="935"/>
                      <a:pt x="879" y="935"/>
                      <a:pt x="879" y="935"/>
                    </a:cubicBezTo>
                    <a:cubicBezTo>
                      <a:pt x="868" y="935"/>
                      <a:pt x="868" y="935"/>
                      <a:pt x="868" y="935"/>
                    </a:cubicBezTo>
                    <a:cubicBezTo>
                      <a:pt x="868" y="924"/>
                      <a:pt x="868" y="924"/>
                      <a:pt x="868" y="924"/>
                    </a:cubicBezTo>
                    <a:cubicBezTo>
                      <a:pt x="868" y="924"/>
                      <a:pt x="868" y="924"/>
                      <a:pt x="868" y="924"/>
                    </a:cubicBezTo>
                    <a:cubicBezTo>
                      <a:pt x="835" y="902"/>
                      <a:pt x="802" y="880"/>
                      <a:pt x="758" y="880"/>
                    </a:cubicBezTo>
                    <a:cubicBezTo>
                      <a:pt x="99" y="880"/>
                      <a:pt x="99" y="880"/>
                      <a:pt x="99" y="880"/>
                    </a:cubicBezTo>
                    <a:cubicBezTo>
                      <a:pt x="99" y="0"/>
                      <a:pt x="99" y="0"/>
                      <a:pt x="99" y="0"/>
                    </a:cubicBezTo>
                    <a:cubicBezTo>
                      <a:pt x="0" y="0"/>
                      <a:pt x="0" y="0"/>
                      <a:pt x="0" y="0"/>
                    </a:cubicBezTo>
                    <a:cubicBezTo>
                      <a:pt x="0" y="1034"/>
                      <a:pt x="0" y="1034"/>
                      <a:pt x="0" y="1034"/>
                    </a:cubicBezTo>
                    <a:cubicBezTo>
                      <a:pt x="736" y="1034"/>
                      <a:pt x="736" y="1034"/>
                      <a:pt x="736" y="1034"/>
                    </a:cubicBezTo>
                    <a:cubicBezTo>
                      <a:pt x="769" y="1089"/>
                      <a:pt x="835" y="1132"/>
                      <a:pt x="900" y="1132"/>
                    </a:cubicBezTo>
                    <a:cubicBezTo>
                      <a:pt x="977" y="1132"/>
                      <a:pt x="1032" y="1089"/>
                      <a:pt x="1076" y="1034"/>
                    </a:cubicBezTo>
                    <a:cubicBezTo>
                      <a:pt x="1800" y="1034"/>
                      <a:pt x="1800" y="1034"/>
                      <a:pt x="1800" y="1034"/>
                    </a:cubicBezTo>
                    <a:cubicBezTo>
                      <a:pt x="1800" y="0"/>
                      <a:pt x="1800" y="0"/>
                      <a:pt x="1800" y="0"/>
                    </a:cubicBezTo>
                    <a:cubicBezTo>
                      <a:pt x="1768" y="0"/>
                      <a:pt x="1735" y="0"/>
                      <a:pt x="1713"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137" name="Gerader Verbinder 136">
              <a:extLst>
                <a:ext uri="{FF2B5EF4-FFF2-40B4-BE49-F238E27FC236}">
                  <a16:creationId xmlns:a16="http://schemas.microsoft.com/office/drawing/2014/main" id="{A2C8C0C7-F7C3-4189-9FC4-8628E11220FA}"/>
                </a:ext>
              </a:extLst>
            </p:cNvPr>
            <p:cNvCxnSpPr>
              <a:cxnSpLocks/>
            </p:cNvCxnSpPr>
            <p:nvPr/>
          </p:nvCxnSpPr>
          <p:spPr>
            <a:xfrm>
              <a:off x="934908" y="4507433"/>
              <a:ext cx="159110" cy="0"/>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38" name="Gerader Verbinder 137">
              <a:extLst>
                <a:ext uri="{FF2B5EF4-FFF2-40B4-BE49-F238E27FC236}">
                  <a16:creationId xmlns:a16="http://schemas.microsoft.com/office/drawing/2014/main" id="{A0075957-72C0-4EA5-848C-5C25B90F20CA}"/>
                </a:ext>
              </a:extLst>
            </p:cNvPr>
            <p:cNvCxnSpPr>
              <a:cxnSpLocks/>
            </p:cNvCxnSpPr>
            <p:nvPr/>
          </p:nvCxnSpPr>
          <p:spPr>
            <a:xfrm>
              <a:off x="934908" y="4454958"/>
              <a:ext cx="159110" cy="0"/>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39" name="Gerader Verbinder 138">
              <a:extLst>
                <a:ext uri="{FF2B5EF4-FFF2-40B4-BE49-F238E27FC236}">
                  <a16:creationId xmlns:a16="http://schemas.microsoft.com/office/drawing/2014/main" id="{34BFC504-3D9C-4417-98C1-4069B5205708}"/>
                </a:ext>
              </a:extLst>
            </p:cNvPr>
            <p:cNvCxnSpPr>
              <a:cxnSpLocks/>
            </p:cNvCxnSpPr>
            <p:nvPr/>
          </p:nvCxnSpPr>
          <p:spPr>
            <a:xfrm>
              <a:off x="934908" y="4402481"/>
              <a:ext cx="159110" cy="0"/>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40" name="Gerader Verbinder 139">
              <a:extLst>
                <a:ext uri="{FF2B5EF4-FFF2-40B4-BE49-F238E27FC236}">
                  <a16:creationId xmlns:a16="http://schemas.microsoft.com/office/drawing/2014/main" id="{FD011A3A-3730-42F4-9382-E5FE396BD8F3}"/>
                </a:ext>
              </a:extLst>
            </p:cNvPr>
            <p:cNvCxnSpPr>
              <a:cxnSpLocks/>
            </p:cNvCxnSpPr>
            <p:nvPr/>
          </p:nvCxnSpPr>
          <p:spPr>
            <a:xfrm>
              <a:off x="934908" y="4350004"/>
              <a:ext cx="159110" cy="0"/>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41" name="Gerader Verbinder 140">
              <a:extLst>
                <a:ext uri="{FF2B5EF4-FFF2-40B4-BE49-F238E27FC236}">
                  <a16:creationId xmlns:a16="http://schemas.microsoft.com/office/drawing/2014/main" id="{CC20E420-F898-4D6A-9EBC-8A45FA9989E8}"/>
                </a:ext>
              </a:extLst>
            </p:cNvPr>
            <p:cNvCxnSpPr>
              <a:cxnSpLocks/>
            </p:cNvCxnSpPr>
            <p:nvPr/>
          </p:nvCxnSpPr>
          <p:spPr>
            <a:xfrm>
              <a:off x="934908" y="4297527"/>
              <a:ext cx="159110" cy="0"/>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42" name="Gerader Verbinder 141">
              <a:extLst>
                <a:ext uri="{FF2B5EF4-FFF2-40B4-BE49-F238E27FC236}">
                  <a16:creationId xmlns:a16="http://schemas.microsoft.com/office/drawing/2014/main" id="{BA65B5C9-F06A-45C7-BC5A-7D73CAEA7CEA}"/>
                </a:ext>
              </a:extLst>
            </p:cNvPr>
            <p:cNvCxnSpPr>
              <a:cxnSpLocks/>
            </p:cNvCxnSpPr>
            <p:nvPr/>
          </p:nvCxnSpPr>
          <p:spPr>
            <a:xfrm>
              <a:off x="1669181" y="4507433"/>
              <a:ext cx="159110" cy="0"/>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43" name="Gerader Verbinder 142">
              <a:extLst>
                <a:ext uri="{FF2B5EF4-FFF2-40B4-BE49-F238E27FC236}">
                  <a16:creationId xmlns:a16="http://schemas.microsoft.com/office/drawing/2014/main" id="{BB4A2390-51D5-4C39-A95F-F73BD715CAD4}"/>
                </a:ext>
              </a:extLst>
            </p:cNvPr>
            <p:cNvCxnSpPr>
              <a:cxnSpLocks/>
            </p:cNvCxnSpPr>
            <p:nvPr/>
          </p:nvCxnSpPr>
          <p:spPr>
            <a:xfrm>
              <a:off x="1669181" y="4454958"/>
              <a:ext cx="159110" cy="0"/>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44" name="Gerader Verbinder 143">
              <a:extLst>
                <a:ext uri="{FF2B5EF4-FFF2-40B4-BE49-F238E27FC236}">
                  <a16:creationId xmlns:a16="http://schemas.microsoft.com/office/drawing/2014/main" id="{468FA7E3-45E3-486B-8F37-5AAB4B2AD80B}"/>
                </a:ext>
              </a:extLst>
            </p:cNvPr>
            <p:cNvCxnSpPr>
              <a:cxnSpLocks/>
            </p:cNvCxnSpPr>
            <p:nvPr/>
          </p:nvCxnSpPr>
          <p:spPr>
            <a:xfrm>
              <a:off x="1669181" y="4402481"/>
              <a:ext cx="159110" cy="0"/>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45" name="Gerader Verbinder 144">
              <a:extLst>
                <a:ext uri="{FF2B5EF4-FFF2-40B4-BE49-F238E27FC236}">
                  <a16:creationId xmlns:a16="http://schemas.microsoft.com/office/drawing/2014/main" id="{15B80284-1DB6-491F-B6AD-618980091419}"/>
                </a:ext>
              </a:extLst>
            </p:cNvPr>
            <p:cNvCxnSpPr>
              <a:cxnSpLocks/>
            </p:cNvCxnSpPr>
            <p:nvPr/>
          </p:nvCxnSpPr>
          <p:spPr>
            <a:xfrm>
              <a:off x="1669181" y="4350004"/>
              <a:ext cx="159110" cy="0"/>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46" name="Gerader Verbinder 145">
              <a:extLst>
                <a:ext uri="{FF2B5EF4-FFF2-40B4-BE49-F238E27FC236}">
                  <a16:creationId xmlns:a16="http://schemas.microsoft.com/office/drawing/2014/main" id="{8F9D6270-0A1A-4C00-88BC-68996B817B57}"/>
                </a:ext>
              </a:extLst>
            </p:cNvPr>
            <p:cNvCxnSpPr>
              <a:cxnSpLocks/>
            </p:cNvCxnSpPr>
            <p:nvPr/>
          </p:nvCxnSpPr>
          <p:spPr>
            <a:xfrm>
              <a:off x="1669181" y="4297527"/>
              <a:ext cx="159110" cy="0"/>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47" name="Gerader Verbinder 146">
              <a:extLst>
                <a:ext uri="{FF2B5EF4-FFF2-40B4-BE49-F238E27FC236}">
                  <a16:creationId xmlns:a16="http://schemas.microsoft.com/office/drawing/2014/main" id="{D90D8AFE-B838-4E50-8576-121DAFC05D72}"/>
                </a:ext>
              </a:extLst>
            </p:cNvPr>
            <p:cNvCxnSpPr>
              <a:cxnSpLocks/>
            </p:cNvCxnSpPr>
            <p:nvPr/>
          </p:nvCxnSpPr>
          <p:spPr>
            <a:xfrm>
              <a:off x="2445166" y="4507433"/>
              <a:ext cx="159110" cy="0"/>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48" name="Gerader Verbinder 147">
              <a:extLst>
                <a:ext uri="{FF2B5EF4-FFF2-40B4-BE49-F238E27FC236}">
                  <a16:creationId xmlns:a16="http://schemas.microsoft.com/office/drawing/2014/main" id="{A80525CF-07E4-4CDA-9026-B3EE4C73CBAD}"/>
                </a:ext>
              </a:extLst>
            </p:cNvPr>
            <p:cNvCxnSpPr>
              <a:cxnSpLocks/>
            </p:cNvCxnSpPr>
            <p:nvPr/>
          </p:nvCxnSpPr>
          <p:spPr>
            <a:xfrm>
              <a:off x="2445166" y="4454958"/>
              <a:ext cx="159110" cy="0"/>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49" name="Gerader Verbinder 148">
              <a:extLst>
                <a:ext uri="{FF2B5EF4-FFF2-40B4-BE49-F238E27FC236}">
                  <a16:creationId xmlns:a16="http://schemas.microsoft.com/office/drawing/2014/main" id="{8360A90E-C028-489D-84DF-067AB5DC6A7A}"/>
                </a:ext>
              </a:extLst>
            </p:cNvPr>
            <p:cNvCxnSpPr>
              <a:cxnSpLocks/>
            </p:cNvCxnSpPr>
            <p:nvPr/>
          </p:nvCxnSpPr>
          <p:spPr>
            <a:xfrm>
              <a:off x="2445166" y="4402481"/>
              <a:ext cx="159110" cy="0"/>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50" name="Gerader Verbinder 149">
              <a:extLst>
                <a:ext uri="{FF2B5EF4-FFF2-40B4-BE49-F238E27FC236}">
                  <a16:creationId xmlns:a16="http://schemas.microsoft.com/office/drawing/2014/main" id="{4E45417B-7A00-400F-9E7C-EFE4F17E5E71}"/>
                </a:ext>
              </a:extLst>
            </p:cNvPr>
            <p:cNvCxnSpPr>
              <a:cxnSpLocks/>
            </p:cNvCxnSpPr>
            <p:nvPr/>
          </p:nvCxnSpPr>
          <p:spPr>
            <a:xfrm>
              <a:off x="2445166" y="4350004"/>
              <a:ext cx="159110" cy="0"/>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51" name="Gerader Verbinder 150">
              <a:extLst>
                <a:ext uri="{FF2B5EF4-FFF2-40B4-BE49-F238E27FC236}">
                  <a16:creationId xmlns:a16="http://schemas.microsoft.com/office/drawing/2014/main" id="{7B831EA4-BDD4-4551-9FC3-94BAE077D9EB}"/>
                </a:ext>
              </a:extLst>
            </p:cNvPr>
            <p:cNvCxnSpPr>
              <a:cxnSpLocks/>
            </p:cNvCxnSpPr>
            <p:nvPr/>
          </p:nvCxnSpPr>
          <p:spPr>
            <a:xfrm>
              <a:off x="2445166" y="4297527"/>
              <a:ext cx="159110" cy="0"/>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grpSp>
      <p:grpSp>
        <p:nvGrpSpPr>
          <p:cNvPr id="156" name="Gruppieren 155">
            <a:extLst>
              <a:ext uri="{FF2B5EF4-FFF2-40B4-BE49-F238E27FC236}">
                <a16:creationId xmlns:a16="http://schemas.microsoft.com/office/drawing/2014/main" id="{48ACEED7-C414-4CED-900F-E1C89707E49B}"/>
              </a:ext>
            </a:extLst>
          </p:cNvPr>
          <p:cNvGrpSpPr/>
          <p:nvPr/>
        </p:nvGrpSpPr>
        <p:grpSpPr>
          <a:xfrm>
            <a:off x="10550012" y="3796473"/>
            <a:ext cx="1288287" cy="318789"/>
            <a:chOff x="7856392" y="3542932"/>
            <a:chExt cx="1623383" cy="401709"/>
          </a:xfrm>
        </p:grpSpPr>
        <p:sp>
          <p:nvSpPr>
            <p:cNvPr id="48" name="Rechteck 47">
              <a:extLst>
                <a:ext uri="{FF2B5EF4-FFF2-40B4-BE49-F238E27FC236}">
                  <a16:creationId xmlns:a16="http://schemas.microsoft.com/office/drawing/2014/main" id="{7AA3D1A8-91BC-4BC4-9E03-C04EE7D9CD93}"/>
                </a:ext>
              </a:extLst>
            </p:cNvPr>
            <p:cNvSpPr/>
            <p:nvPr/>
          </p:nvSpPr>
          <p:spPr bwMode="gray">
            <a:xfrm>
              <a:off x="7856392" y="3542932"/>
              <a:ext cx="401709" cy="401709"/>
            </a:xfrm>
            <a:prstGeom prst="rect">
              <a:avLst/>
            </a:prstGeom>
            <a:solidFill>
              <a:srgbClr val="798BB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Rechteck 49">
              <a:extLst>
                <a:ext uri="{FF2B5EF4-FFF2-40B4-BE49-F238E27FC236}">
                  <a16:creationId xmlns:a16="http://schemas.microsoft.com/office/drawing/2014/main" id="{CA375FFC-264E-4B3F-8F49-1FAE18F93A74}"/>
                </a:ext>
              </a:extLst>
            </p:cNvPr>
            <p:cNvSpPr/>
            <p:nvPr/>
          </p:nvSpPr>
          <p:spPr bwMode="gray">
            <a:xfrm>
              <a:off x="8467229" y="3542932"/>
              <a:ext cx="401709" cy="401709"/>
            </a:xfrm>
            <a:prstGeom prst="rect">
              <a:avLst/>
            </a:prstGeom>
            <a:solidFill>
              <a:srgbClr val="798BB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Rechteck 50">
              <a:extLst>
                <a:ext uri="{FF2B5EF4-FFF2-40B4-BE49-F238E27FC236}">
                  <a16:creationId xmlns:a16="http://schemas.microsoft.com/office/drawing/2014/main" id="{A33ADFB9-D623-499F-93C7-234E17A04497}"/>
                </a:ext>
              </a:extLst>
            </p:cNvPr>
            <p:cNvSpPr/>
            <p:nvPr/>
          </p:nvSpPr>
          <p:spPr bwMode="gray">
            <a:xfrm>
              <a:off x="9078066" y="3542932"/>
              <a:ext cx="401709" cy="401709"/>
            </a:xfrm>
            <a:prstGeom prst="rect">
              <a:avLst/>
            </a:prstGeom>
            <a:solidFill>
              <a:srgbClr val="798BB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7" name="Gerader Verbinder 66">
              <a:extLst>
                <a:ext uri="{FF2B5EF4-FFF2-40B4-BE49-F238E27FC236}">
                  <a16:creationId xmlns:a16="http://schemas.microsoft.com/office/drawing/2014/main" id="{B08B3817-5551-4EA1-8F3F-D8D0D78A28B2}"/>
                </a:ext>
              </a:extLst>
            </p:cNvPr>
            <p:cNvCxnSpPr>
              <a:cxnSpLocks/>
              <a:stCxn id="48" idx="3"/>
              <a:endCxn id="50" idx="1"/>
            </p:cNvCxnSpPr>
            <p:nvPr/>
          </p:nvCxnSpPr>
          <p:spPr>
            <a:xfrm>
              <a:off x="8258101" y="3743787"/>
              <a:ext cx="2091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4E67523A-807E-48C5-A827-86721F594FA7}"/>
                </a:ext>
              </a:extLst>
            </p:cNvPr>
            <p:cNvCxnSpPr>
              <a:cxnSpLocks/>
              <a:stCxn id="50" idx="3"/>
              <a:endCxn id="51" idx="1"/>
            </p:cNvCxnSpPr>
            <p:nvPr/>
          </p:nvCxnSpPr>
          <p:spPr>
            <a:xfrm>
              <a:off x="8868938" y="3743787"/>
              <a:ext cx="2091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6" name="Gruppieren 165">
            <a:extLst>
              <a:ext uri="{FF2B5EF4-FFF2-40B4-BE49-F238E27FC236}">
                <a16:creationId xmlns:a16="http://schemas.microsoft.com/office/drawing/2014/main" id="{7CC5A788-D7B3-4C9E-9977-2DF33C83165B}"/>
              </a:ext>
            </a:extLst>
          </p:cNvPr>
          <p:cNvGrpSpPr/>
          <p:nvPr/>
        </p:nvGrpSpPr>
        <p:grpSpPr>
          <a:xfrm>
            <a:off x="110701" y="3304119"/>
            <a:ext cx="1581088" cy="772826"/>
            <a:chOff x="1527101" y="2769947"/>
            <a:chExt cx="1581088" cy="772826"/>
          </a:xfrm>
        </p:grpSpPr>
        <p:sp>
          <p:nvSpPr>
            <p:cNvPr id="79" name="Flussdiagramm: Magnetplattenspeicher 78">
              <a:extLst>
                <a:ext uri="{FF2B5EF4-FFF2-40B4-BE49-F238E27FC236}">
                  <a16:creationId xmlns:a16="http://schemas.microsoft.com/office/drawing/2014/main" id="{FCDAC8F4-E9D7-45EA-982A-55AA1771DF28}"/>
                </a:ext>
              </a:extLst>
            </p:cNvPr>
            <p:cNvSpPr/>
            <p:nvPr/>
          </p:nvSpPr>
          <p:spPr bwMode="gray">
            <a:xfrm>
              <a:off x="2295252" y="3256964"/>
              <a:ext cx="178372" cy="185005"/>
            </a:xfrm>
            <a:prstGeom prst="flowChartMagneticDisk">
              <a:avLst/>
            </a:prstGeom>
            <a:solidFill>
              <a:srgbClr val="798BB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0" name="Flussdiagramm: Magnetplattenspeicher 79">
              <a:extLst>
                <a:ext uri="{FF2B5EF4-FFF2-40B4-BE49-F238E27FC236}">
                  <a16:creationId xmlns:a16="http://schemas.microsoft.com/office/drawing/2014/main" id="{955B5E47-F43B-4854-BDC1-406EE0AB3968}"/>
                </a:ext>
              </a:extLst>
            </p:cNvPr>
            <p:cNvSpPr/>
            <p:nvPr/>
          </p:nvSpPr>
          <p:spPr bwMode="gray">
            <a:xfrm>
              <a:off x="1711038" y="3140991"/>
              <a:ext cx="178372" cy="185005"/>
            </a:xfrm>
            <a:prstGeom prst="flowChartMagneticDisk">
              <a:avLst/>
            </a:prstGeom>
            <a:solidFill>
              <a:srgbClr val="798BB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1" name="Flussdiagramm: Magnetplattenspeicher 80">
              <a:extLst>
                <a:ext uri="{FF2B5EF4-FFF2-40B4-BE49-F238E27FC236}">
                  <a16:creationId xmlns:a16="http://schemas.microsoft.com/office/drawing/2014/main" id="{30A1BCDC-F494-4400-8DA7-F84FED2CD205}"/>
                </a:ext>
              </a:extLst>
            </p:cNvPr>
            <p:cNvSpPr/>
            <p:nvPr/>
          </p:nvSpPr>
          <p:spPr bwMode="gray">
            <a:xfrm>
              <a:off x="2078679" y="3014434"/>
              <a:ext cx="178372" cy="185005"/>
            </a:xfrm>
            <a:prstGeom prst="flowChartMagneticDisk">
              <a:avLst/>
            </a:prstGeom>
            <a:solidFill>
              <a:srgbClr val="798BB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 name="Flussdiagramm: Magnetplattenspeicher 81">
              <a:extLst>
                <a:ext uri="{FF2B5EF4-FFF2-40B4-BE49-F238E27FC236}">
                  <a16:creationId xmlns:a16="http://schemas.microsoft.com/office/drawing/2014/main" id="{FEA2F6A3-F0B1-4A78-9324-55F8F02614BD}"/>
                </a:ext>
              </a:extLst>
            </p:cNvPr>
            <p:cNvSpPr/>
            <p:nvPr/>
          </p:nvSpPr>
          <p:spPr bwMode="gray">
            <a:xfrm>
              <a:off x="1853176" y="2798710"/>
              <a:ext cx="178372" cy="185005"/>
            </a:xfrm>
            <a:prstGeom prst="flowChartMagneticDisk">
              <a:avLst/>
            </a:prstGeom>
            <a:solidFill>
              <a:srgbClr val="798BB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3" name="Flussdiagramm: Magnetplattenspeicher 82">
              <a:extLst>
                <a:ext uri="{FF2B5EF4-FFF2-40B4-BE49-F238E27FC236}">
                  <a16:creationId xmlns:a16="http://schemas.microsoft.com/office/drawing/2014/main" id="{71D17B43-7ABA-4758-82BE-C19CB7A68EC9}"/>
                </a:ext>
              </a:extLst>
            </p:cNvPr>
            <p:cNvSpPr/>
            <p:nvPr/>
          </p:nvSpPr>
          <p:spPr bwMode="gray">
            <a:xfrm>
              <a:off x="2538338" y="2769947"/>
              <a:ext cx="178372" cy="185005"/>
            </a:xfrm>
            <a:prstGeom prst="flowChartMagneticDisk">
              <a:avLst/>
            </a:prstGeom>
            <a:solidFill>
              <a:srgbClr val="798BB3"/>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4" name="Flussdiagramm: Magnetplattenspeicher 83">
              <a:extLst>
                <a:ext uri="{FF2B5EF4-FFF2-40B4-BE49-F238E27FC236}">
                  <a16:creationId xmlns:a16="http://schemas.microsoft.com/office/drawing/2014/main" id="{9D68E7DF-A411-4A8D-BD02-826DCFD13736}"/>
                </a:ext>
              </a:extLst>
            </p:cNvPr>
            <p:cNvSpPr/>
            <p:nvPr/>
          </p:nvSpPr>
          <p:spPr bwMode="gray">
            <a:xfrm>
              <a:off x="2771847" y="3071960"/>
              <a:ext cx="178372" cy="185005"/>
            </a:xfrm>
            <a:prstGeom prst="flowChartMagneticDisk">
              <a:avLst/>
            </a:prstGeom>
            <a:solidFill>
              <a:srgbClr val="798BB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5" name="Gerader Verbinder 84">
              <a:extLst>
                <a:ext uri="{FF2B5EF4-FFF2-40B4-BE49-F238E27FC236}">
                  <a16:creationId xmlns:a16="http://schemas.microsoft.com/office/drawing/2014/main" id="{84E4FE1C-4922-4CE5-9308-C8046FD6FE81}"/>
                </a:ext>
              </a:extLst>
            </p:cNvPr>
            <p:cNvCxnSpPr>
              <a:cxnSpLocks/>
            </p:cNvCxnSpPr>
            <p:nvPr/>
          </p:nvCxnSpPr>
          <p:spPr>
            <a:xfrm flipH="1">
              <a:off x="1844206" y="3001166"/>
              <a:ext cx="81650" cy="129244"/>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E9273646-45B2-4ABE-A9FE-918BF9477E70}"/>
                </a:ext>
              </a:extLst>
            </p:cNvPr>
            <p:cNvCxnSpPr>
              <a:cxnSpLocks/>
              <a:stCxn id="83" idx="2"/>
              <a:endCxn id="82" idx="4"/>
            </p:cNvCxnSpPr>
            <p:nvPr/>
          </p:nvCxnSpPr>
          <p:spPr>
            <a:xfrm flipH="1">
              <a:off x="2031548" y="2862450"/>
              <a:ext cx="506790" cy="2876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E12F6642-C85C-4A4B-A6E2-1C9651CD38AF}"/>
                </a:ext>
              </a:extLst>
            </p:cNvPr>
            <p:cNvCxnSpPr>
              <a:cxnSpLocks/>
            </p:cNvCxnSpPr>
            <p:nvPr/>
          </p:nvCxnSpPr>
          <p:spPr>
            <a:xfrm flipH="1" flipV="1">
              <a:off x="2720964" y="2961746"/>
              <a:ext cx="87330" cy="79104"/>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FC2A62B9-DA75-4794-8437-2553BC7D6E24}"/>
                </a:ext>
              </a:extLst>
            </p:cNvPr>
            <p:cNvCxnSpPr>
              <a:cxnSpLocks/>
            </p:cNvCxnSpPr>
            <p:nvPr/>
          </p:nvCxnSpPr>
          <p:spPr>
            <a:xfrm flipH="1">
              <a:off x="2286964" y="2952192"/>
              <a:ext cx="251375" cy="148924"/>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362863FE-2E24-4FDA-8B56-2A4E11A4EF4E}"/>
                </a:ext>
              </a:extLst>
            </p:cNvPr>
            <p:cNvCxnSpPr>
              <a:cxnSpLocks/>
            </p:cNvCxnSpPr>
            <p:nvPr/>
          </p:nvCxnSpPr>
          <p:spPr>
            <a:xfrm flipH="1">
              <a:off x="2494991" y="3240782"/>
              <a:ext cx="244162" cy="85214"/>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7D1486A2-B16E-4DEF-9E2F-FC93958C00A3}"/>
                </a:ext>
              </a:extLst>
            </p:cNvPr>
            <p:cNvCxnSpPr>
              <a:cxnSpLocks/>
            </p:cNvCxnSpPr>
            <p:nvPr/>
          </p:nvCxnSpPr>
          <p:spPr>
            <a:xfrm flipH="1" flipV="1">
              <a:off x="1922395" y="3276239"/>
              <a:ext cx="334656" cy="79047"/>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3750991F-6E6E-4B81-9638-E6545BE6E615}"/>
                </a:ext>
              </a:extLst>
            </p:cNvPr>
            <p:cNvCxnSpPr>
              <a:cxnSpLocks/>
            </p:cNvCxnSpPr>
            <p:nvPr/>
          </p:nvCxnSpPr>
          <p:spPr>
            <a:xfrm>
              <a:off x="2018237" y="3001016"/>
              <a:ext cx="44992" cy="31595"/>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59BECD29-1C46-4F88-9CFA-11065108D19C}"/>
                </a:ext>
              </a:extLst>
            </p:cNvPr>
            <p:cNvCxnSpPr>
              <a:cxnSpLocks/>
            </p:cNvCxnSpPr>
            <p:nvPr/>
          </p:nvCxnSpPr>
          <p:spPr>
            <a:xfrm>
              <a:off x="2238858" y="3219417"/>
              <a:ext cx="37575" cy="4439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ADD8C7CC-DE9C-43E5-B513-66FFFD2F97C9}"/>
                </a:ext>
              </a:extLst>
            </p:cNvPr>
            <p:cNvCxnSpPr>
              <a:cxnSpLocks/>
            </p:cNvCxnSpPr>
            <p:nvPr/>
          </p:nvCxnSpPr>
          <p:spPr>
            <a:xfrm flipH="1">
              <a:off x="1925856" y="3175686"/>
              <a:ext cx="127454" cy="31952"/>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4" name="Flussdiagramm: Magnetplattenspeicher 93">
              <a:extLst>
                <a:ext uri="{FF2B5EF4-FFF2-40B4-BE49-F238E27FC236}">
                  <a16:creationId xmlns:a16="http://schemas.microsoft.com/office/drawing/2014/main" id="{D2BC857F-0880-49A4-A812-6EA0C1D97C6C}"/>
                </a:ext>
              </a:extLst>
            </p:cNvPr>
            <p:cNvSpPr/>
            <p:nvPr/>
          </p:nvSpPr>
          <p:spPr bwMode="gray">
            <a:xfrm>
              <a:off x="1527101" y="2884476"/>
              <a:ext cx="178372" cy="185005"/>
            </a:xfrm>
            <a:prstGeom prst="flowChartMagneticDisk">
              <a:avLst/>
            </a:prstGeom>
            <a:solidFill>
              <a:srgbClr val="798BB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5" name="Flussdiagramm: Magnetplattenspeicher 94">
              <a:extLst>
                <a:ext uri="{FF2B5EF4-FFF2-40B4-BE49-F238E27FC236}">
                  <a16:creationId xmlns:a16="http://schemas.microsoft.com/office/drawing/2014/main" id="{B6EBA3B6-7C39-4F14-AB40-FDE3AE9AC4B8}"/>
                </a:ext>
              </a:extLst>
            </p:cNvPr>
            <p:cNvSpPr/>
            <p:nvPr/>
          </p:nvSpPr>
          <p:spPr bwMode="gray">
            <a:xfrm>
              <a:off x="2929817" y="2774521"/>
              <a:ext cx="178372" cy="185005"/>
            </a:xfrm>
            <a:prstGeom prst="flowChartMagneticDisk">
              <a:avLst/>
            </a:prstGeom>
            <a:solidFill>
              <a:srgbClr val="798BB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6" name="Flussdiagramm: Magnetplattenspeicher 95">
              <a:extLst>
                <a:ext uri="{FF2B5EF4-FFF2-40B4-BE49-F238E27FC236}">
                  <a16:creationId xmlns:a16="http://schemas.microsoft.com/office/drawing/2014/main" id="{41821AE1-D59E-49B4-A496-C6075A8A2A1C}"/>
                </a:ext>
              </a:extLst>
            </p:cNvPr>
            <p:cNvSpPr/>
            <p:nvPr/>
          </p:nvSpPr>
          <p:spPr bwMode="gray">
            <a:xfrm>
              <a:off x="2871277" y="3357768"/>
              <a:ext cx="178372" cy="185005"/>
            </a:xfrm>
            <a:prstGeom prst="flowChartMagneticDisk">
              <a:avLst/>
            </a:prstGeom>
            <a:solidFill>
              <a:srgbClr val="798BB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97" name="Gerader Verbinder 96">
              <a:extLst>
                <a:ext uri="{FF2B5EF4-FFF2-40B4-BE49-F238E27FC236}">
                  <a16:creationId xmlns:a16="http://schemas.microsoft.com/office/drawing/2014/main" id="{099E0A68-377E-47E8-8249-D610435FDD66}"/>
                </a:ext>
              </a:extLst>
            </p:cNvPr>
            <p:cNvCxnSpPr>
              <a:cxnSpLocks/>
            </p:cNvCxnSpPr>
            <p:nvPr/>
          </p:nvCxnSpPr>
          <p:spPr>
            <a:xfrm flipH="1">
              <a:off x="1718049" y="2912401"/>
              <a:ext cx="116592" cy="73232"/>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A89DBDC0-AF6F-4C36-A615-877CEBDFEEDA}"/>
                </a:ext>
              </a:extLst>
            </p:cNvPr>
            <p:cNvCxnSpPr>
              <a:cxnSpLocks/>
            </p:cNvCxnSpPr>
            <p:nvPr/>
          </p:nvCxnSpPr>
          <p:spPr>
            <a:xfrm flipH="1" flipV="1">
              <a:off x="1622315" y="3087418"/>
              <a:ext cx="72680" cy="11202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67EB2FEC-3DFC-416D-BF82-7F6B9DDFB961}"/>
                </a:ext>
              </a:extLst>
            </p:cNvPr>
            <p:cNvCxnSpPr>
              <a:cxnSpLocks/>
            </p:cNvCxnSpPr>
            <p:nvPr/>
          </p:nvCxnSpPr>
          <p:spPr>
            <a:xfrm flipH="1" flipV="1">
              <a:off x="2755873" y="2865827"/>
              <a:ext cx="140699" cy="55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0" name="Gerader Verbinder 99">
              <a:extLst>
                <a:ext uri="{FF2B5EF4-FFF2-40B4-BE49-F238E27FC236}">
                  <a16:creationId xmlns:a16="http://schemas.microsoft.com/office/drawing/2014/main" id="{4046B218-7E6F-44ED-B319-AEC1B084F981}"/>
                </a:ext>
              </a:extLst>
            </p:cNvPr>
            <p:cNvCxnSpPr>
              <a:cxnSpLocks/>
            </p:cNvCxnSpPr>
            <p:nvPr/>
          </p:nvCxnSpPr>
          <p:spPr>
            <a:xfrm flipH="1">
              <a:off x="2936217" y="2973366"/>
              <a:ext cx="53354" cy="83236"/>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1" name="Gerader Verbinder 100">
              <a:extLst>
                <a:ext uri="{FF2B5EF4-FFF2-40B4-BE49-F238E27FC236}">
                  <a16:creationId xmlns:a16="http://schemas.microsoft.com/office/drawing/2014/main" id="{0B5F9CD4-C91A-4CCC-A902-490D4CE0457F}"/>
                </a:ext>
              </a:extLst>
            </p:cNvPr>
            <p:cNvCxnSpPr>
              <a:cxnSpLocks/>
            </p:cNvCxnSpPr>
            <p:nvPr/>
          </p:nvCxnSpPr>
          <p:spPr>
            <a:xfrm flipH="1">
              <a:off x="2994881" y="2985632"/>
              <a:ext cx="41457" cy="345399"/>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2" name="Gerader Verbinder 101">
              <a:extLst>
                <a:ext uri="{FF2B5EF4-FFF2-40B4-BE49-F238E27FC236}">
                  <a16:creationId xmlns:a16="http://schemas.microsoft.com/office/drawing/2014/main" id="{24FF2445-4D93-480F-BF95-0A95C895EEAA}"/>
                </a:ext>
              </a:extLst>
            </p:cNvPr>
            <p:cNvCxnSpPr>
              <a:cxnSpLocks/>
            </p:cNvCxnSpPr>
            <p:nvPr/>
          </p:nvCxnSpPr>
          <p:spPr>
            <a:xfrm>
              <a:off x="2899447" y="3274340"/>
              <a:ext cx="31411" cy="75127"/>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3" name="Gerader Verbinder 102">
              <a:extLst>
                <a:ext uri="{FF2B5EF4-FFF2-40B4-BE49-F238E27FC236}">
                  <a16:creationId xmlns:a16="http://schemas.microsoft.com/office/drawing/2014/main" id="{27F83214-FCE6-4D8E-BB97-5BCF05A7F2DF}"/>
                </a:ext>
              </a:extLst>
            </p:cNvPr>
            <p:cNvCxnSpPr>
              <a:cxnSpLocks/>
            </p:cNvCxnSpPr>
            <p:nvPr/>
          </p:nvCxnSpPr>
          <p:spPr>
            <a:xfrm>
              <a:off x="2498457" y="3408902"/>
              <a:ext cx="339459" cy="51391"/>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72" name="Gruppieren 171">
            <a:extLst>
              <a:ext uri="{FF2B5EF4-FFF2-40B4-BE49-F238E27FC236}">
                <a16:creationId xmlns:a16="http://schemas.microsoft.com/office/drawing/2014/main" id="{2994BF7A-CE2B-4754-B03E-F09D1E3C2C04}"/>
              </a:ext>
            </a:extLst>
          </p:cNvPr>
          <p:cNvGrpSpPr/>
          <p:nvPr/>
        </p:nvGrpSpPr>
        <p:grpSpPr>
          <a:xfrm>
            <a:off x="783141" y="996081"/>
            <a:ext cx="711200" cy="719138"/>
            <a:chOff x="1420745" y="1404863"/>
            <a:chExt cx="711200" cy="719138"/>
          </a:xfrm>
        </p:grpSpPr>
        <p:sp>
          <p:nvSpPr>
            <p:cNvPr id="115" name="Freeform 10">
              <a:extLst>
                <a:ext uri="{FF2B5EF4-FFF2-40B4-BE49-F238E27FC236}">
                  <a16:creationId xmlns:a16="http://schemas.microsoft.com/office/drawing/2014/main" id="{0CBB6360-DE33-48F7-86EC-C7C195BDFB97}"/>
                </a:ext>
              </a:extLst>
            </p:cNvPr>
            <p:cNvSpPr>
              <a:spLocks noEditPoints="1"/>
            </p:cNvSpPr>
            <p:nvPr/>
          </p:nvSpPr>
          <p:spPr bwMode="auto">
            <a:xfrm>
              <a:off x="1420745" y="1404863"/>
              <a:ext cx="454025" cy="455613"/>
            </a:xfrm>
            <a:custGeom>
              <a:avLst/>
              <a:gdLst>
                <a:gd name="T0" fmla="*/ 3036 w 4768"/>
                <a:gd name="T1" fmla="*/ 284 h 4768"/>
                <a:gd name="T2" fmla="*/ 2845 w 4768"/>
                <a:gd name="T3" fmla="*/ 74 h 4768"/>
                <a:gd name="T4" fmla="*/ 2350 w 4768"/>
                <a:gd name="T5" fmla="*/ 25 h 4768"/>
                <a:gd name="T6" fmla="*/ 2110 w 4768"/>
                <a:gd name="T7" fmla="*/ 191 h 4768"/>
                <a:gd name="T8" fmla="*/ 2042 w 4768"/>
                <a:gd name="T9" fmla="*/ 500 h 4768"/>
                <a:gd name="T10" fmla="*/ 1591 w 4768"/>
                <a:gd name="T11" fmla="*/ 642 h 4768"/>
                <a:gd name="T12" fmla="*/ 1352 w 4768"/>
                <a:gd name="T13" fmla="*/ 426 h 4768"/>
                <a:gd name="T14" fmla="*/ 1068 w 4768"/>
                <a:gd name="T15" fmla="*/ 407 h 4768"/>
                <a:gd name="T16" fmla="*/ 686 w 4768"/>
                <a:gd name="T17" fmla="*/ 735 h 4768"/>
                <a:gd name="T18" fmla="*/ 642 w 4768"/>
                <a:gd name="T19" fmla="*/ 1024 h 4768"/>
                <a:gd name="T20" fmla="*/ 808 w 4768"/>
                <a:gd name="T21" fmla="*/ 1283 h 4768"/>
                <a:gd name="T22" fmla="*/ 544 w 4768"/>
                <a:gd name="T23" fmla="*/ 1733 h 4768"/>
                <a:gd name="T24" fmla="*/ 260 w 4768"/>
                <a:gd name="T25" fmla="*/ 1758 h 4768"/>
                <a:gd name="T26" fmla="*/ 49 w 4768"/>
                <a:gd name="T27" fmla="*/ 1949 h 4768"/>
                <a:gd name="T28" fmla="*/ 0 w 4768"/>
                <a:gd name="T29" fmla="*/ 2443 h 4768"/>
                <a:gd name="T30" fmla="*/ 191 w 4768"/>
                <a:gd name="T31" fmla="*/ 2683 h 4768"/>
                <a:gd name="T32" fmla="*/ 475 w 4768"/>
                <a:gd name="T33" fmla="*/ 2727 h 4768"/>
                <a:gd name="T34" fmla="*/ 617 w 4768"/>
                <a:gd name="T35" fmla="*/ 3226 h 4768"/>
                <a:gd name="T36" fmla="*/ 426 w 4768"/>
                <a:gd name="T37" fmla="*/ 3442 h 4768"/>
                <a:gd name="T38" fmla="*/ 426 w 4768"/>
                <a:gd name="T39" fmla="*/ 3726 h 4768"/>
                <a:gd name="T40" fmla="*/ 735 w 4768"/>
                <a:gd name="T41" fmla="*/ 4108 h 4768"/>
                <a:gd name="T42" fmla="*/ 1019 w 4768"/>
                <a:gd name="T43" fmla="*/ 4152 h 4768"/>
                <a:gd name="T44" fmla="*/ 1283 w 4768"/>
                <a:gd name="T45" fmla="*/ 3985 h 4768"/>
                <a:gd name="T46" fmla="*/ 1709 w 4768"/>
                <a:gd name="T47" fmla="*/ 4201 h 4768"/>
                <a:gd name="T48" fmla="*/ 1709 w 4768"/>
                <a:gd name="T49" fmla="*/ 4509 h 4768"/>
                <a:gd name="T50" fmla="*/ 1919 w 4768"/>
                <a:gd name="T51" fmla="*/ 4720 h 4768"/>
                <a:gd name="T52" fmla="*/ 2419 w 4768"/>
                <a:gd name="T53" fmla="*/ 4744 h 4768"/>
                <a:gd name="T54" fmla="*/ 2659 w 4768"/>
                <a:gd name="T55" fmla="*/ 4578 h 4768"/>
                <a:gd name="T56" fmla="*/ 2703 w 4768"/>
                <a:gd name="T57" fmla="*/ 4294 h 4768"/>
                <a:gd name="T58" fmla="*/ 3178 w 4768"/>
                <a:gd name="T59" fmla="*/ 4127 h 4768"/>
                <a:gd name="T60" fmla="*/ 3417 w 4768"/>
                <a:gd name="T61" fmla="*/ 4343 h 4768"/>
                <a:gd name="T62" fmla="*/ 3701 w 4768"/>
                <a:gd name="T63" fmla="*/ 4367 h 4768"/>
                <a:gd name="T64" fmla="*/ 4083 w 4768"/>
                <a:gd name="T65" fmla="*/ 4034 h 4768"/>
                <a:gd name="T66" fmla="*/ 4127 w 4768"/>
                <a:gd name="T67" fmla="*/ 3750 h 4768"/>
                <a:gd name="T68" fmla="*/ 3936 w 4768"/>
                <a:gd name="T69" fmla="*/ 3491 h 4768"/>
                <a:gd name="T70" fmla="*/ 4176 w 4768"/>
                <a:gd name="T71" fmla="*/ 3036 h 4768"/>
                <a:gd name="T72" fmla="*/ 4509 w 4768"/>
                <a:gd name="T73" fmla="*/ 3036 h 4768"/>
                <a:gd name="T74" fmla="*/ 4700 w 4768"/>
                <a:gd name="T75" fmla="*/ 2825 h 4768"/>
                <a:gd name="T76" fmla="*/ 4744 w 4768"/>
                <a:gd name="T77" fmla="*/ 2326 h 4768"/>
                <a:gd name="T78" fmla="*/ 4578 w 4768"/>
                <a:gd name="T79" fmla="*/ 2091 h 4768"/>
                <a:gd name="T80" fmla="*/ 4245 w 4768"/>
                <a:gd name="T81" fmla="*/ 2042 h 4768"/>
                <a:gd name="T82" fmla="*/ 4103 w 4768"/>
                <a:gd name="T83" fmla="*/ 1591 h 4768"/>
                <a:gd name="T84" fmla="*/ 4343 w 4768"/>
                <a:gd name="T85" fmla="*/ 1352 h 4768"/>
                <a:gd name="T86" fmla="*/ 4343 w 4768"/>
                <a:gd name="T87" fmla="*/ 1068 h 4768"/>
                <a:gd name="T88" fmla="*/ 4010 w 4768"/>
                <a:gd name="T89" fmla="*/ 666 h 4768"/>
                <a:gd name="T90" fmla="*/ 3726 w 4768"/>
                <a:gd name="T91" fmla="*/ 617 h 4768"/>
                <a:gd name="T92" fmla="*/ 3442 w 4768"/>
                <a:gd name="T93" fmla="*/ 808 h 4768"/>
                <a:gd name="T94" fmla="*/ 3060 w 4768"/>
                <a:gd name="T95" fmla="*/ 617 h 4768"/>
                <a:gd name="T96" fmla="*/ 3036 w 4768"/>
                <a:gd name="T97" fmla="*/ 284 h 4768"/>
                <a:gd name="T98" fmla="*/ 3036 w 4768"/>
                <a:gd name="T99" fmla="*/ 284 h 4768"/>
                <a:gd name="T100" fmla="*/ 1518 w 4768"/>
                <a:gd name="T101" fmla="*/ 2326 h 4768"/>
                <a:gd name="T102" fmla="*/ 2443 w 4768"/>
                <a:gd name="T103" fmla="*/ 1567 h 4768"/>
                <a:gd name="T104" fmla="*/ 3202 w 4768"/>
                <a:gd name="T105" fmla="*/ 2468 h 4768"/>
                <a:gd name="T106" fmla="*/ 2277 w 4768"/>
                <a:gd name="T107" fmla="*/ 3226 h 4768"/>
                <a:gd name="T108" fmla="*/ 1518 w 4768"/>
                <a:gd name="T109" fmla="*/ 2326 h 4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68" h="4768">
                  <a:moveTo>
                    <a:pt x="3036" y="284"/>
                  </a:moveTo>
                  <a:cubicBezTo>
                    <a:pt x="3036" y="167"/>
                    <a:pt x="2967" y="74"/>
                    <a:pt x="2845" y="74"/>
                  </a:cubicBezTo>
                  <a:cubicBezTo>
                    <a:pt x="2350" y="25"/>
                    <a:pt x="2350" y="25"/>
                    <a:pt x="2350" y="25"/>
                  </a:cubicBezTo>
                  <a:cubicBezTo>
                    <a:pt x="2228" y="0"/>
                    <a:pt x="2135" y="98"/>
                    <a:pt x="2110" y="191"/>
                  </a:cubicBezTo>
                  <a:cubicBezTo>
                    <a:pt x="2042" y="500"/>
                    <a:pt x="2042" y="500"/>
                    <a:pt x="2042" y="500"/>
                  </a:cubicBezTo>
                  <a:cubicBezTo>
                    <a:pt x="1900" y="524"/>
                    <a:pt x="1733" y="568"/>
                    <a:pt x="1591" y="642"/>
                  </a:cubicBezTo>
                  <a:cubicBezTo>
                    <a:pt x="1352" y="426"/>
                    <a:pt x="1352" y="426"/>
                    <a:pt x="1352" y="426"/>
                  </a:cubicBezTo>
                  <a:cubicBezTo>
                    <a:pt x="1283" y="358"/>
                    <a:pt x="1136" y="358"/>
                    <a:pt x="1068" y="407"/>
                  </a:cubicBezTo>
                  <a:cubicBezTo>
                    <a:pt x="686" y="735"/>
                    <a:pt x="686" y="735"/>
                    <a:pt x="686" y="735"/>
                  </a:cubicBezTo>
                  <a:cubicBezTo>
                    <a:pt x="593" y="808"/>
                    <a:pt x="568" y="926"/>
                    <a:pt x="642" y="1024"/>
                  </a:cubicBezTo>
                  <a:cubicBezTo>
                    <a:pt x="808" y="1283"/>
                    <a:pt x="808" y="1283"/>
                    <a:pt x="808" y="1283"/>
                  </a:cubicBezTo>
                  <a:cubicBezTo>
                    <a:pt x="686" y="1425"/>
                    <a:pt x="617" y="1567"/>
                    <a:pt x="544" y="1733"/>
                  </a:cubicBezTo>
                  <a:cubicBezTo>
                    <a:pt x="260" y="1758"/>
                    <a:pt x="260" y="1758"/>
                    <a:pt x="260" y="1758"/>
                  </a:cubicBezTo>
                  <a:cubicBezTo>
                    <a:pt x="142" y="1758"/>
                    <a:pt x="69" y="1826"/>
                    <a:pt x="49" y="1949"/>
                  </a:cubicBezTo>
                  <a:cubicBezTo>
                    <a:pt x="0" y="2443"/>
                    <a:pt x="0" y="2443"/>
                    <a:pt x="0" y="2443"/>
                  </a:cubicBezTo>
                  <a:cubicBezTo>
                    <a:pt x="0" y="2566"/>
                    <a:pt x="69" y="2659"/>
                    <a:pt x="191" y="2683"/>
                  </a:cubicBezTo>
                  <a:cubicBezTo>
                    <a:pt x="475" y="2727"/>
                    <a:pt x="475" y="2727"/>
                    <a:pt x="475" y="2727"/>
                  </a:cubicBezTo>
                  <a:cubicBezTo>
                    <a:pt x="500" y="2918"/>
                    <a:pt x="544" y="3060"/>
                    <a:pt x="617" y="3226"/>
                  </a:cubicBezTo>
                  <a:cubicBezTo>
                    <a:pt x="426" y="3442"/>
                    <a:pt x="426" y="3442"/>
                    <a:pt x="426" y="3442"/>
                  </a:cubicBezTo>
                  <a:cubicBezTo>
                    <a:pt x="358" y="3510"/>
                    <a:pt x="358" y="3633"/>
                    <a:pt x="426" y="3726"/>
                  </a:cubicBezTo>
                  <a:cubicBezTo>
                    <a:pt x="735" y="4108"/>
                    <a:pt x="735" y="4108"/>
                    <a:pt x="735" y="4108"/>
                  </a:cubicBezTo>
                  <a:cubicBezTo>
                    <a:pt x="808" y="4201"/>
                    <a:pt x="950" y="4201"/>
                    <a:pt x="1019" y="4152"/>
                  </a:cubicBezTo>
                  <a:cubicBezTo>
                    <a:pt x="1283" y="3985"/>
                    <a:pt x="1283" y="3985"/>
                    <a:pt x="1283" y="3985"/>
                  </a:cubicBezTo>
                  <a:cubicBezTo>
                    <a:pt x="1401" y="4083"/>
                    <a:pt x="1567" y="4152"/>
                    <a:pt x="1709" y="4201"/>
                  </a:cubicBezTo>
                  <a:cubicBezTo>
                    <a:pt x="1709" y="4509"/>
                    <a:pt x="1709" y="4509"/>
                    <a:pt x="1709" y="4509"/>
                  </a:cubicBezTo>
                  <a:cubicBezTo>
                    <a:pt x="1709" y="4602"/>
                    <a:pt x="1802" y="4700"/>
                    <a:pt x="1919" y="4720"/>
                  </a:cubicBezTo>
                  <a:cubicBezTo>
                    <a:pt x="2419" y="4744"/>
                    <a:pt x="2419" y="4744"/>
                    <a:pt x="2419" y="4744"/>
                  </a:cubicBezTo>
                  <a:cubicBezTo>
                    <a:pt x="2536" y="4768"/>
                    <a:pt x="2634" y="4700"/>
                    <a:pt x="2659" y="4578"/>
                  </a:cubicBezTo>
                  <a:cubicBezTo>
                    <a:pt x="2703" y="4294"/>
                    <a:pt x="2703" y="4294"/>
                    <a:pt x="2703" y="4294"/>
                  </a:cubicBezTo>
                  <a:cubicBezTo>
                    <a:pt x="2869" y="4250"/>
                    <a:pt x="3036" y="4201"/>
                    <a:pt x="3178" y="4127"/>
                  </a:cubicBezTo>
                  <a:cubicBezTo>
                    <a:pt x="3417" y="4343"/>
                    <a:pt x="3417" y="4343"/>
                    <a:pt x="3417" y="4343"/>
                  </a:cubicBezTo>
                  <a:cubicBezTo>
                    <a:pt x="3486" y="4436"/>
                    <a:pt x="3608" y="4436"/>
                    <a:pt x="3701" y="4367"/>
                  </a:cubicBezTo>
                  <a:cubicBezTo>
                    <a:pt x="4083" y="4034"/>
                    <a:pt x="4083" y="4034"/>
                    <a:pt x="4083" y="4034"/>
                  </a:cubicBezTo>
                  <a:cubicBezTo>
                    <a:pt x="4176" y="3961"/>
                    <a:pt x="4176" y="3843"/>
                    <a:pt x="4127" y="3750"/>
                  </a:cubicBezTo>
                  <a:cubicBezTo>
                    <a:pt x="3936" y="3491"/>
                    <a:pt x="3936" y="3491"/>
                    <a:pt x="3936" y="3491"/>
                  </a:cubicBezTo>
                  <a:cubicBezTo>
                    <a:pt x="4034" y="3344"/>
                    <a:pt x="4103" y="3202"/>
                    <a:pt x="4176" y="3036"/>
                  </a:cubicBezTo>
                  <a:cubicBezTo>
                    <a:pt x="4509" y="3036"/>
                    <a:pt x="4509" y="3036"/>
                    <a:pt x="4509" y="3036"/>
                  </a:cubicBezTo>
                  <a:cubicBezTo>
                    <a:pt x="4602" y="3036"/>
                    <a:pt x="4700" y="2943"/>
                    <a:pt x="4700" y="2825"/>
                  </a:cubicBezTo>
                  <a:cubicBezTo>
                    <a:pt x="4744" y="2326"/>
                    <a:pt x="4744" y="2326"/>
                    <a:pt x="4744" y="2326"/>
                  </a:cubicBezTo>
                  <a:cubicBezTo>
                    <a:pt x="4768" y="2233"/>
                    <a:pt x="4675" y="2110"/>
                    <a:pt x="4578" y="2091"/>
                  </a:cubicBezTo>
                  <a:cubicBezTo>
                    <a:pt x="4245" y="2042"/>
                    <a:pt x="4245" y="2042"/>
                    <a:pt x="4245" y="2042"/>
                  </a:cubicBezTo>
                  <a:cubicBezTo>
                    <a:pt x="4225" y="1875"/>
                    <a:pt x="4176" y="1733"/>
                    <a:pt x="4103" y="1591"/>
                  </a:cubicBezTo>
                  <a:cubicBezTo>
                    <a:pt x="4343" y="1352"/>
                    <a:pt x="4343" y="1352"/>
                    <a:pt x="4343" y="1352"/>
                  </a:cubicBezTo>
                  <a:cubicBezTo>
                    <a:pt x="4411" y="1259"/>
                    <a:pt x="4411" y="1141"/>
                    <a:pt x="4343" y="1068"/>
                  </a:cubicBezTo>
                  <a:cubicBezTo>
                    <a:pt x="4010" y="666"/>
                    <a:pt x="4010" y="666"/>
                    <a:pt x="4010" y="666"/>
                  </a:cubicBezTo>
                  <a:cubicBezTo>
                    <a:pt x="3936" y="593"/>
                    <a:pt x="3819" y="568"/>
                    <a:pt x="3726" y="617"/>
                  </a:cubicBezTo>
                  <a:cubicBezTo>
                    <a:pt x="3442" y="808"/>
                    <a:pt x="3442" y="808"/>
                    <a:pt x="3442" y="808"/>
                  </a:cubicBezTo>
                  <a:cubicBezTo>
                    <a:pt x="3319" y="735"/>
                    <a:pt x="3202" y="666"/>
                    <a:pt x="3060" y="617"/>
                  </a:cubicBezTo>
                  <a:cubicBezTo>
                    <a:pt x="3036" y="284"/>
                    <a:pt x="3036" y="284"/>
                    <a:pt x="3036" y="284"/>
                  </a:cubicBezTo>
                  <a:cubicBezTo>
                    <a:pt x="3036" y="284"/>
                    <a:pt x="3036" y="284"/>
                    <a:pt x="3036" y="284"/>
                  </a:cubicBezTo>
                  <a:close/>
                  <a:moveTo>
                    <a:pt x="1518" y="2326"/>
                  </a:moveTo>
                  <a:cubicBezTo>
                    <a:pt x="1567" y="1875"/>
                    <a:pt x="1968" y="1518"/>
                    <a:pt x="2443" y="1567"/>
                  </a:cubicBezTo>
                  <a:cubicBezTo>
                    <a:pt x="2894" y="1591"/>
                    <a:pt x="3251" y="2017"/>
                    <a:pt x="3202" y="2468"/>
                  </a:cubicBezTo>
                  <a:cubicBezTo>
                    <a:pt x="3153" y="2943"/>
                    <a:pt x="2752" y="3275"/>
                    <a:pt x="2277" y="3226"/>
                  </a:cubicBezTo>
                  <a:cubicBezTo>
                    <a:pt x="1826" y="3202"/>
                    <a:pt x="1469" y="2776"/>
                    <a:pt x="1518" y="23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6" name="Freeform 11">
              <a:extLst>
                <a:ext uri="{FF2B5EF4-FFF2-40B4-BE49-F238E27FC236}">
                  <a16:creationId xmlns:a16="http://schemas.microsoft.com/office/drawing/2014/main" id="{D37A2709-88CB-4762-B2E2-6D468048218E}"/>
                </a:ext>
              </a:extLst>
            </p:cNvPr>
            <p:cNvSpPr>
              <a:spLocks noEditPoints="1"/>
            </p:cNvSpPr>
            <p:nvPr/>
          </p:nvSpPr>
          <p:spPr bwMode="auto">
            <a:xfrm>
              <a:off x="1823970" y="1639813"/>
              <a:ext cx="307975" cy="307975"/>
            </a:xfrm>
            <a:custGeom>
              <a:avLst/>
              <a:gdLst>
                <a:gd name="T0" fmla="*/ 84 w 1616"/>
                <a:gd name="T1" fmla="*/ 1200 h 1616"/>
                <a:gd name="T2" fmla="*/ 189 w 1616"/>
                <a:gd name="T3" fmla="*/ 1247 h 1616"/>
                <a:gd name="T4" fmla="*/ 284 w 1616"/>
                <a:gd name="T5" fmla="*/ 1225 h 1616"/>
                <a:gd name="T6" fmla="*/ 402 w 1616"/>
                <a:gd name="T7" fmla="*/ 1342 h 1616"/>
                <a:gd name="T8" fmla="*/ 378 w 1616"/>
                <a:gd name="T9" fmla="*/ 1425 h 1616"/>
                <a:gd name="T10" fmla="*/ 427 w 1616"/>
                <a:gd name="T11" fmla="*/ 1533 h 1616"/>
                <a:gd name="T12" fmla="*/ 566 w 1616"/>
                <a:gd name="T13" fmla="*/ 1592 h 1616"/>
                <a:gd name="T14" fmla="*/ 674 w 1616"/>
                <a:gd name="T15" fmla="*/ 1555 h 1616"/>
                <a:gd name="T16" fmla="*/ 720 w 1616"/>
                <a:gd name="T17" fmla="*/ 1472 h 1616"/>
                <a:gd name="T18" fmla="*/ 897 w 1616"/>
                <a:gd name="T19" fmla="*/ 1472 h 1616"/>
                <a:gd name="T20" fmla="*/ 943 w 1616"/>
                <a:gd name="T21" fmla="*/ 1555 h 1616"/>
                <a:gd name="T22" fmla="*/ 1051 w 1616"/>
                <a:gd name="T23" fmla="*/ 1592 h 1616"/>
                <a:gd name="T24" fmla="*/ 1193 w 1616"/>
                <a:gd name="T25" fmla="*/ 1533 h 1616"/>
                <a:gd name="T26" fmla="*/ 1239 w 1616"/>
                <a:gd name="T27" fmla="*/ 1425 h 1616"/>
                <a:gd name="T28" fmla="*/ 1215 w 1616"/>
                <a:gd name="T29" fmla="*/ 1330 h 1616"/>
                <a:gd name="T30" fmla="*/ 1332 w 1616"/>
                <a:gd name="T31" fmla="*/ 1212 h 1616"/>
                <a:gd name="T32" fmla="*/ 1428 w 1616"/>
                <a:gd name="T33" fmla="*/ 1235 h 1616"/>
                <a:gd name="T34" fmla="*/ 1533 w 1616"/>
                <a:gd name="T35" fmla="*/ 1176 h 1616"/>
                <a:gd name="T36" fmla="*/ 1592 w 1616"/>
                <a:gd name="T37" fmla="*/ 1046 h 1616"/>
                <a:gd name="T38" fmla="*/ 1558 w 1616"/>
                <a:gd name="T39" fmla="*/ 926 h 1616"/>
                <a:gd name="T40" fmla="*/ 1462 w 1616"/>
                <a:gd name="T41" fmla="*/ 879 h 1616"/>
                <a:gd name="T42" fmla="*/ 1462 w 1616"/>
                <a:gd name="T43" fmla="*/ 713 h 1616"/>
                <a:gd name="T44" fmla="*/ 1545 w 1616"/>
                <a:gd name="T45" fmla="*/ 666 h 1616"/>
                <a:gd name="T46" fmla="*/ 1592 w 1616"/>
                <a:gd name="T47" fmla="*/ 546 h 1616"/>
                <a:gd name="T48" fmla="*/ 1533 w 1616"/>
                <a:gd name="T49" fmla="*/ 417 h 1616"/>
                <a:gd name="T50" fmla="*/ 1428 w 1616"/>
                <a:gd name="T51" fmla="*/ 355 h 1616"/>
                <a:gd name="T52" fmla="*/ 1323 w 1616"/>
                <a:gd name="T53" fmla="*/ 392 h 1616"/>
                <a:gd name="T54" fmla="*/ 1215 w 1616"/>
                <a:gd name="T55" fmla="*/ 272 h 1616"/>
                <a:gd name="T56" fmla="*/ 1239 w 1616"/>
                <a:gd name="T57" fmla="*/ 179 h 1616"/>
                <a:gd name="T58" fmla="*/ 1193 w 1616"/>
                <a:gd name="T59" fmla="*/ 71 h 1616"/>
                <a:gd name="T60" fmla="*/ 1051 w 1616"/>
                <a:gd name="T61" fmla="*/ 13 h 1616"/>
                <a:gd name="T62" fmla="*/ 933 w 1616"/>
                <a:gd name="T63" fmla="*/ 59 h 1616"/>
                <a:gd name="T64" fmla="*/ 884 w 1616"/>
                <a:gd name="T65" fmla="*/ 142 h 1616"/>
                <a:gd name="T66" fmla="*/ 720 w 1616"/>
                <a:gd name="T67" fmla="*/ 130 h 1616"/>
                <a:gd name="T68" fmla="*/ 674 w 1616"/>
                <a:gd name="T69" fmla="*/ 47 h 1616"/>
                <a:gd name="T70" fmla="*/ 566 w 1616"/>
                <a:gd name="T71" fmla="*/ 13 h 1616"/>
                <a:gd name="T72" fmla="*/ 427 w 1616"/>
                <a:gd name="T73" fmla="*/ 71 h 1616"/>
                <a:gd name="T74" fmla="*/ 378 w 1616"/>
                <a:gd name="T75" fmla="*/ 179 h 1616"/>
                <a:gd name="T76" fmla="*/ 402 w 1616"/>
                <a:gd name="T77" fmla="*/ 272 h 1616"/>
                <a:gd name="T78" fmla="*/ 272 w 1616"/>
                <a:gd name="T79" fmla="*/ 392 h 1616"/>
                <a:gd name="T80" fmla="*/ 189 w 1616"/>
                <a:gd name="T81" fmla="*/ 368 h 1616"/>
                <a:gd name="T82" fmla="*/ 71 w 1616"/>
                <a:gd name="T83" fmla="*/ 429 h 1616"/>
                <a:gd name="T84" fmla="*/ 25 w 1616"/>
                <a:gd name="T85" fmla="*/ 571 h 1616"/>
                <a:gd name="T86" fmla="*/ 59 w 1616"/>
                <a:gd name="T87" fmla="*/ 676 h 1616"/>
                <a:gd name="T88" fmla="*/ 142 w 1616"/>
                <a:gd name="T89" fmla="*/ 725 h 1616"/>
                <a:gd name="T90" fmla="*/ 142 w 1616"/>
                <a:gd name="T91" fmla="*/ 904 h 1616"/>
                <a:gd name="T92" fmla="*/ 59 w 1616"/>
                <a:gd name="T93" fmla="*/ 938 h 1616"/>
                <a:gd name="T94" fmla="*/ 25 w 1616"/>
                <a:gd name="T95" fmla="*/ 1058 h 1616"/>
                <a:gd name="T96" fmla="*/ 84 w 1616"/>
                <a:gd name="T97" fmla="*/ 1200 h 1616"/>
                <a:gd name="T98" fmla="*/ 1073 w 1616"/>
                <a:gd name="T99" fmla="*/ 914 h 1616"/>
                <a:gd name="T100" fmla="*/ 686 w 1616"/>
                <a:gd name="T101" fmla="*/ 1080 h 1616"/>
                <a:gd name="T102" fmla="*/ 532 w 1616"/>
                <a:gd name="T103" fmla="*/ 688 h 1616"/>
                <a:gd name="T104" fmla="*/ 909 w 1616"/>
                <a:gd name="T105" fmla="*/ 534 h 1616"/>
                <a:gd name="T106" fmla="*/ 1073 w 1616"/>
                <a:gd name="T107" fmla="*/ 914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6" h="1616">
                  <a:moveTo>
                    <a:pt x="84" y="1200"/>
                  </a:moveTo>
                  <a:cubicBezTo>
                    <a:pt x="106" y="1235"/>
                    <a:pt x="142" y="1259"/>
                    <a:pt x="189" y="1247"/>
                  </a:cubicBezTo>
                  <a:cubicBezTo>
                    <a:pt x="284" y="1225"/>
                    <a:pt x="284" y="1225"/>
                    <a:pt x="284" y="1225"/>
                  </a:cubicBezTo>
                  <a:cubicBezTo>
                    <a:pt x="307" y="1259"/>
                    <a:pt x="355" y="1308"/>
                    <a:pt x="402" y="1342"/>
                  </a:cubicBezTo>
                  <a:cubicBezTo>
                    <a:pt x="378" y="1425"/>
                    <a:pt x="378" y="1425"/>
                    <a:pt x="378" y="1425"/>
                  </a:cubicBezTo>
                  <a:cubicBezTo>
                    <a:pt x="365" y="1472"/>
                    <a:pt x="378" y="1521"/>
                    <a:pt x="427" y="1533"/>
                  </a:cubicBezTo>
                  <a:cubicBezTo>
                    <a:pt x="566" y="1592"/>
                    <a:pt x="566" y="1592"/>
                    <a:pt x="566" y="1592"/>
                  </a:cubicBezTo>
                  <a:cubicBezTo>
                    <a:pt x="603" y="1604"/>
                    <a:pt x="662" y="1592"/>
                    <a:pt x="674" y="1555"/>
                  </a:cubicBezTo>
                  <a:cubicBezTo>
                    <a:pt x="720" y="1472"/>
                    <a:pt x="720" y="1472"/>
                    <a:pt x="720" y="1472"/>
                  </a:cubicBezTo>
                  <a:cubicBezTo>
                    <a:pt x="779" y="1472"/>
                    <a:pt x="838" y="1472"/>
                    <a:pt x="897" y="1472"/>
                  </a:cubicBezTo>
                  <a:cubicBezTo>
                    <a:pt x="943" y="1555"/>
                    <a:pt x="943" y="1555"/>
                    <a:pt x="943" y="1555"/>
                  </a:cubicBezTo>
                  <a:cubicBezTo>
                    <a:pt x="955" y="1592"/>
                    <a:pt x="1014" y="1616"/>
                    <a:pt x="1051" y="1592"/>
                  </a:cubicBezTo>
                  <a:cubicBezTo>
                    <a:pt x="1193" y="1533"/>
                    <a:pt x="1193" y="1533"/>
                    <a:pt x="1193" y="1533"/>
                  </a:cubicBezTo>
                  <a:cubicBezTo>
                    <a:pt x="1227" y="1521"/>
                    <a:pt x="1252" y="1472"/>
                    <a:pt x="1239" y="1425"/>
                  </a:cubicBezTo>
                  <a:cubicBezTo>
                    <a:pt x="1215" y="1330"/>
                    <a:pt x="1215" y="1330"/>
                    <a:pt x="1215" y="1330"/>
                  </a:cubicBezTo>
                  <a:cubicBezTo>
                    <a:pt x="1264" y="1296"/>
                    <a:pt x="1298" y="1247"/>
                    <a:pt x="1332" y="1212"/>
                  </a:cubicBezTo>
                  <a:cubicBezTo>
                    <a:pt x="1428" y="1235"/>
                    <a:pt x="1428" y="1235"/>
                    <a:pt x="1428" y="1235"/>
                  </a:cubicBezTo>
                  <a:cubicBezTo>
                    <a:pt x="1474" y="1247"/>
                    <a:pt x="1523" y="1225"/>
                    <a:pt x="1533" y="1176"/>
                  </a:cubicBezTo>
                  <a:cubicBezTo>
                    <a:pt x="1592" y="1046"/>
                    <a:pt x="1592" y="1046"/>
                    <a:pt x="1592" y="1046"/>
                  </a:cubicBezTo>
                  <a:cubicBezTo>
                    <a:pt x="1616" y="997"/>
                    <a:pt x="1592" y="950"/>
                    <a:pt x="1558" y="926"/>
                  </a:cubicBezTo>
                  <a:cubicBezTo>
                    <a:pt x="1462" y="879"/>
                    <a:pt x="1462" y="879"/>
                    <a:pt x="1462" y="879"/>
                  </a:cubicBezTo>
                  <a:cubicBezTo>
                    <a:pt x="1462" y="821"/>
                    <a:pt x="1462" y="772"/>
                    <a:pt x="1462" y="713"/>
                  </a:cubicBezTo>
                  <a:cubicBezTo>
                    <a:pt x="1545" y="666"/>
                    <a:pt x="1545" y="666"/>
                    <a:pt x="1545" y="666"/>
                  </a:cubicBezTo>
                  <a:cubicBezTo>
                    <a:pt x="1592" y="642"/>
                    <a:pt x="1604" y="593"/>
                    <a:pt x="1592" y="546"/>
                  </a:cubicBezTo>
                  <a:cubicBezTo>
                    <a:pt x="1533" y="417"/>
                    <a:pt x="1533" y="417"/>
                    <a:pt x="1533" y="417"/>
                  </a:cubicBezTo>
                  <a:cubicBezTo>
                    <a:pt x="1511" y="368"/>
                    <a:pt x="1462" y="346"/>
                    <a:pt x="1428" y="355"/>
                  </a:cubicBezTo>
                  <a:cubicBezTo>
                    <a:pt x="1323" y="392"/>
                    <a:pt x="1323" y="392"/>
                    <a:pt x="1323" y="392"/>
                  </a:cubicBezTo>
                  <a:cubicBezTo>
                    <a:pt x="1286" y="346"/>
                    <a:pt x="1252" y="309"/>
                    <a:pt x="1215" y="272"/>
                  </a:cubicBezTo>
                  <a:cubicBezTo>
                    <a:pt x="1239" y="179"/>
                    <a:pt x="1239" y="179"/>
                    <a:pt x="1239" y="179"/>
                  </a:cubicBezTo>
                  <a:cubicBezTo>
                    <a:pt x="1252" y="130"/>
                    <a:pt x="1227" y="84"/>
                    <a:pt x="1193" y="71"/>
                  </a:cubicBezTo>
                  <a:cubicBezTo>
                    <a:pt x="1051" y="13"/>
                    <a:pt x="1051" y="13"/>
                    <a:pt x="1051" y="13"/>
                  </a:cubicBezTo>
                  <a:cubicBezTo>
                    <a:pt x="1004" y="0"/>
                    <a:pt x="955" y="13"/>
                    <a:pt x="933" y="59"/>
                  </a:cubicBezTo>
                  <a:cubicBezTo>
                    <a:pt x="884" y="142"/>
                    <a:pt x="884" y="142"/>
                    <a:pt x="884" y="142"/>
                  </a:cubicBezTo>
                  <a:cubicBezTo>
                    <a:pt x="838" y="130"/>
                    <a:pt x="779" y="130"/>
                    <a:pt x="720" y="130"/>
                  </a:cubicBezTo>
                  <a:cubicBezTo>
                    <a:pt x="674" y="47"/>
                    <a:pt x="674" y="47"/>
                    <a:pt x="674" y="47"/>
                  </a:cubicBezTo>
                  <a:cubicBezTo>
                    <a:pt x="649" y="13"/>
                    <a:pt x="603" y="0"/>
                    <a:pt x="566" y="13"/>
                  </a:cubicBezTo>
                  <a:cubicBezTo>
                    <a:pt x="427" y="71"/>
                    <a:pt x="427" y="71"/>
                    <a:pt x="427" y="71"/>
                  </a:cubicBezTo>
                  <a:cubicBezTo>
                    <a:pt x="378" y="96"/>
                    <a:pt x="355" y="130"/>
                    <a:pt x="378" y="179"/>
                  </a:cubicBezTo>
                  <a:cubicBezTo>
                    <a:pt x="402" y="272"/>
                    <a:pt x="402" y="272"/>
                    <a:pt x="402" y="272"/>
                  </a:cubicBezTo>
                  <a:cubicBezTo>
                    <a:pt x="355" y="309"/>
                    <a:pt x="307" y="346"/>
                    <a:pt x="272" y="392"/>
                  </a:cubicBezTo>
                  <a:cubicBezTo>
                    <a:pt x="189" y="368"/>
                    <a:pt x="189" y="368"/>
                    <a:pt x="189" y="368"/>
                  </a:cubicBezTo>
                  <a:cubicBezTo>
                    <a:pt x="142" y="355"/>
                    <a:pt x="96" y="380"/>
                    <a:pt x="71" y="429"/>
                  </a:cubicBezTo>
                  <a:cubicBezTo>
                    <a:pt x="25" y="571"/>
                    <a:pt x="25" y="571"/>
                    <a:pt x="25" y="571"/>
                  </a:cubicBezTo>
                  <a:cubicBezTo>
                    <a:pt x="0" y="605"/>
                    <a:pt x="25" y="654"/>
                    <a:pt x="59" y="676"/>
                  </a:cubicBezTo>
                  <a:cubicBezTo>
                    <a:pt x="142" y="725"/>
                    <a:pt x="142" y="725"/>
                    <a:pt x="142" y="725"/>
                  </a:cubicBezTo>
                  <a:cubicBezTo>
                    <a:pt x="130" y="784"/>
                    <a:pt x="130" y="843"/>
                    <a:pt x="142" y="904"/>
                  </a:cubicBezTo>
                  <a:cubicBezTo>
                    <a:pt x="59" y="938"/>
                    <a:pt x="59" y="938"/>
                    <a:pt x="59" y="938"/>
                  </a:cubicBezTo>
                  <a:cubicBezTo>
                    <a:pt x="25" y="963"/>
                    <a:pt x="13" y="1009"/>
                    <a:pt x="25" y="1058"/>
                  </a:cubicBezTo>
                  <a:cubicBezTo>
                    <a:pt x="84" y="1200"/>
                    <a:pt x="84" y="1200"/>
                    <a:pt x="84" y="1200"/>
                  </a:cubicBezTo>
                  <a:moveTo>
                    <a:pt x="1073" y="914"/>
                  </a:moveTo>
                  <a:cubicBezTo>
                    <a:pt x="1014" y="1070"/>
                    <a:pt x="838" y="1141"/>
                    <a:pt x="686" y="1080"/>
                  </a:cubicBezTo>
                  <a:cubicBezTo>
                    <a:pt x="544" y="1009"/>
                    <a:pt x="473" y="843"/>
                    <a:pt x="532" y="688"/>
                  </a:cubicBezTo>
                  <a:cubicBezTo>
                    <a:pt x="591" y="546"/>
                    <a:pt x="755" y="475"/>
                    <a:pt x="909" y="534"/>
                  </a:cubicBezTo>
                  <a:cubicBezTo>
                    <a:pt x="1063" y="593"/>
                    <a:pt x="1134" y="759"/>
                    <a:pt x="1073" y="914"/>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7" name="Freeform 12">
              <a:extLst>
                <a:ext uri="{FF2B5EF4-FFF2-40B4-BE49-F238E27FC236}">
                  <a16:creationId xmlns:a16="http://schemas.microsoft.com/office/drawing/2014/main" id="{471E4D87-D2AA-4271-A4B1-6969BB3EDE61}"/>
                </a:ext>
              </a:extLst>
            </p:cNvPr>
            <p:cNvSpPr>
              <a:spLocks noEditPoints="1"/>
            </p:cNvSpPr>
            <p:nvPr/>
          </p:nvSpPr>
          <p:spPr bwMode="auto">
            <a:xfrm>
              <a:off x="1695383" y="1885876"/>
              <a:ext cx="234950" cy="238125"/>
            </a:xfrm>
            <a:custGeom>
              <a:avLst/>
              <a:gdLst>
                <a:gd name="T0" fmla="*/ 40 w 1232"/>
                <a:gd name="T1" fmla="*/ 868 h 1248"/>
                <a:gd name="T2" fmla="*/ 118 w 1232"/>
                <a:gd name="T3" fmla="*/ 912 h 1248"/>
                <a:gd name="T4" fmla="*/ 191 w 1232"/>
                <a:gd name="T5" fmla="*/ 900 h 1248"/>
                <a:gd name="T6" fmla="*/ 271 w 1232"/>
                <a:gd name="T7" fmla="*/ 1000 h 1248"/>
                <a:gd name="T8" fmla="*/ 247 w 1232"/>
                <a:gd name="T9" fmla="*/ 1061 h 1248"/>
                <a:gd name="T10" fmla="*/ 276 w 1232"/>
                <a:gd name="T11" fmla="*/ 1144 h 1248"/>
                <a:gd name="T12" fmla="*/ 379 w 1232"/>
                <a:gd name="T13" fmla="*/ 1200 h 1248"/>
                <a:gd name="T14" fmla="*/ 462 w 1232"/>
                <a:gd name="T15" fmla="*/ 1180 h 1248"/>
                <a:gd name="T16" fmla="*/ 503 w 1232"/>
                <a:gd name="T17" fmla="*/ 1119 h 1248"/>
                <a:gd name="T18" fmla="*/ 637 w 1232"/>
                <a:gd name="T19" fmla="*/ 1134 h 1248"/>
                <a:gd name="T20" fmla="*/ 666 w 1232"/>
                <a:gd name="T21" fmla="*/ 1200 h 1248"/>
                <a:gd name="T22" fmla="*/ 745 w 1232"/>
                <a:gd name="T23" fmla="*/ 1234 h 1248"/>
                <a:gd name="T24" fmla="*/ 854 w 1232"/>
                <a:gd name="T25" fmla="*/ 1200 h 1248"/>
                <a:gd name="T26" fmla="*/ 898 w 1232"/>
                <a:gd name="T27" fmla="*/ 1122 h 1248"/>
                <a:gd name="T28" fmla="*/ 886 w 1232"/>
                <a:gd name="T29" fmla="*/ 1049 h 1248"/>
                <a:gd name="T30" fmla="*/ 984 w 1232"/>
                <a:gd name="T31" fmla="*/ 966 h 1248"/>
                <a:gd name="T32" fmla="*/ 1054 w 1232"/>
                <a:gd name="T33" fmla="*/ 990 h 1248"/>
                <a:gd name="T34" fmla="*/ 1140 w 1232"/>
                <a:gd name="T35" fmla="*/ 954 h 1248"/>
                <a:gd name="T36" fmla="*/ 1193 w 1232"/>
                <a:gd name="T37" fmla="*/ 858 h 1248"/>
                <a:gd name="T38" fmla="*/ 1174 w 1232"/>
                <a:gd name="T39" fmla="*/ 768 h 1248"/>
                <a:gd name="T40" fmla="*/ 1106 w 1232"/>
                <a:gd name="T41" fmla="*/ 724 h 1248"/>
                <a:gd name="T42" fmla="*/ 1118 w 1232"/>
                <a:gd name="T43" fmla="*/ 600 h 1248"/>
                <a:gd name="T44" fmla="*/ 1184 w 1232"/>
                <a:gd name="T45" fmla="*/ 568 h 1248"/>
                <a:gd name="T46" fmla="*/ 1228 w 1232"/>
                <a:gd name="T47" fmla="*/ 483 h 1248"/>
                <a:gd name="T48" fmla="*/ 1193 w 1232"/>
                <a:gd name="T49" fmla="*/ 381 h 1248"/>
                <a:gd name="T50" fmla="*/ 1118 w 1232"/>
                <a:gd name="T51" fmla="*/ 327 h 1248"/>
                <a:gd name="T52" fmla="*/ 1035 w 1232"/>
                <a:gd name="T53" fmla="*/ 347 h 1248"/>
                <a:gd name="T54" fmla="*/ 962 w 1232"/>
                <a:gd name="T55" fmla="*/ 249 h 1248"/>
                <a:gd name="T56" fmla="*/ 986 w 1232"/>
                <a:gd name="T57" fmla="*/ 178 h 1248"/>
                <a:gd name="T58" fmla="*/ 959 w 1232"/>
                <a:gd name="T59" fmla="*/ 96 h 1248"/>
                <a:gd name="T60" fmla="*/ 857 w 1232"/>
                <a:gd name="T61" fmla="*/ 39 h 1248"/>
                <a:gd name="T62" fmla="*/ 764 w 1232"/>
                <a:gd name="T63" fmla="*/ 69 h 1248"/>
                <a:gd name="T64" fmla="*/ 723 w 1232"/>
                <a:gd name="T65" fmla="*/ 127 h 1248"/>
                <a:gd name="T66" fmla="*/ 598 w 1232"/>
                <a:gd name="T67" fmla="*/ 108 h 1248"/>
                <a:gd name="T68" fmla="*/ 569 w 1232"/>
                <a:gd name="T69" fmla="*/ 39 h 1248"/>
                <a:gd name="T70" fmla="*/ 491 w 1232"/>
                <a:gd name="T71" fmla="*/ 5 h 1248"/>
                <a:gd name="T72" fmla="*/ 379 w 1232"/>
                <a:gd name="T73" fmla="*/ 42 h 1248"/>
                <a:gd name="T74" fmla="*/ 337 w 1232"/>
                <a:gd name="T75" fmla="*/ 117 h 1248"/>
                <a:gd name="T76" fmla="*/ 347 w 1232"/>
                <a:gd name="T77" fmla="*/ 191 h 1248"/>
                <a:gd name="T78" fmla="*/ 240 w 1232"/>
                <a:gd name="T79" fmla="*/ 271 h 1248"/>
                <a:gd name="T80" fmla="*/ 181 w 1232"/>
                <a:gd name="T81" fmla="*/ 249 h 1248"/>
                <a:gd name="T82" fmla="*/ 86 w 1232"/>
                <a:gd name="T83" fmla="*/ 286 h 1248"/>
                <a:gd name="T84" fmla="*/ 40 w 1232"/>
                <a:gd name="T85" fmla="*/ 388 h 1248"/>
                <a:gd name="T86" fmla="*/ 59 w 1232"/>
                <a:gd name="T87" fmla="*/ 473 h 1248"/>
                <a:gd name="T88" fmla="*/ 120 w 1232"/>
                <a:gd name="T89" fmla="*/ 515 h 1248"/>
                <a:gd name="T90" fmla="*/ 105 w 1232"/>
                <a:gd name="T91" fmla="*/ 649 h 1248"/>
                <a:gd name="T92" fmla="*/ 42 w 1232"/>
                <a:gd name="T93" fmla="*/ 668 h 1248"/>
                <a:gd name="T94" fmla="*/ 5 w 1232"/>
                <a:gd name="T95" fmla="*/ 756 h 1248"/>
                <a:gd name="T96" fmla="*/ 40 w 1232"/>
                <a:gd name="T97" fmla="*/ 868 h 1248"/>
                <a:gd name="T98" fmla="*/ 810 w 1232"/>
                <a:gd name="T99" fmla="*/ 724 h 1248"/>
                <a:gd name="T100" fmla="*/ 503 w 1232"/>
                <a:gd name="T101" fmla="*/ 822 h 1248"/>
                <a:gd name="T102" fmla="*/ 415 w 1232"/>
                <a:gd name="T103" fmla="*/ 515 h 1248"/>
                <a:gd name="T104" fmla="*/ 713 w 1232"/>
                <a:gd name="T105" fmla="*/ 425 h 1248"/>
                <a:gd name="T106" fmla="*/ 810 w 1232"/>
                <a:gd name="T107" fmla="*/ 72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2" h="1248">
                  <a:moveTo>
                    <a:pt x="40" y="868"/>
                  </a:moveTo>
                  <a:cubicBezTo>
                    <a:pt x="57" y="897"/>
                    <a:pt x="81" y="917"/>
                    <a:pt x="118" y="912"/>
                  </a:cubicBezTo>
                  <a:cubicBezTo>
                    <a:pt x="191" y="900"/>
                    <a:pt x="191" y="900"/>
                    <a:pt x="191" y="900"/>
                  </a:cubicBezTo>
                  <a:cubicBezTo>
                    <a:pt x="205" y="929"/>
                    <a:pt x="237" y="968"/>
                    <a:pt x="271" y="1000"/>
                  </a:cubicBezTo>
                  <a:cubicBezTo>
                    <a:pt x="247" y="1061"/>
                    <a:pt x="247" y="1061"/>
                    <a:pt x="247" y="1061"/>
                  </a:cubicBezTo>
                  <a:cubicBezTo>
                    <a:pt x="235" y="1095"/>
                    <a:pt x="240" y="1131"/>
                    <a:pt x="276" y="1144"/>
                  </a:cubicBezTo>
                  <a:cubicBezTo>
                    <a:pt x="379" y="1200"/>
                    <a:pt x="379" y="1200"/>
                    <a:pt x="379" y="1200"/>
                  </a:cubicBezTo>
                  <a:cubicBezTo>
                    <a:pt x="403" y="1209"/>
                    <a:pt x="449" y="1205"/>
                    <a:pt x="462" y="1180"/>
                  </a:cubicBezTo>
                  <a:cubicBezTo>
                    <a:pt x="503" y="1119"/>
                    <a:pt x="503" y="1119"/>
                    <a:pt x="503" y="1119"/>
                  </a:cubicBezTo>
                  <a:cubicBezTo>
                    <a:pt x="547" y="1124"/>
                    <a:pt x="591" y="1129"/>
                    <a:pt x="637" y="1134"/>
                  </a:cubicBezTo>
                  <a:cubicBezTo>
                    <a:pt x="666" y="1200"/>
                    <a:pt x="666" y="1200"/>
                    <a:pt x="666" y="1200"/>
                  </a:cubicBezTo>
                  <a:cubicBezTo>
                    <a:pt x="671" y="1227"/>
                    <a:pt x="715" y="1248"/>
                    <a:pt x="745" y="1234"/>
                  </a:cubicBezTo>
                  <a:cubicBezTo>
                    <a:pt x="854" y="1200"/>
                    <a:pt x="854" y="1200"/>
                    <a:pt x="854" y="1200"/>
                  </a:cubicBezTo>
                  <a:cubicBezTo>
                    <a:pt x="881" y="1192"/>
                    <a:pt x="903" y="1158"/>
                    <a:pt x="898" y="1122"/>
                  </a:cubicBezTo>
                  <a:cubicBezTo>
                    <a:pt x="886" y="1049"/>
                    <a:pt x="886" y="1049"/>
                    <a:pt x="886" y="1049"/>
                  </a:cubicBezTo>
                  <a:cubicBezTo>
                    <a:pt x="925" y="1024"/>
                    <a:pt x="954" y="990"/>
                    <a:pt x="984" y="966"/>
                  </a:cubicBezTo>
                  <a:cubicBezTo>
                    <a:pt x="1054" y="990"/>
                    <a:pt x="1054" y="990"/>
                    <a:pt x="1054" y="990"/>
                  </a:cubicBezTo>
                  <a:cubicBezTo>
                    <a:pt x="1089" y="1005"/>
                    <a:pt x="1125" y="990"/>
                    <a:pt x="1140" y="954"/>
                  </a:cubicBezTo>
                  <a:cubicBezTo>
                    <a:pt x="1193" y="858"/>
                    <a:pt x="1193" y="858"/>
                    <a:pt x="1193" y="858"/>
                  </a:cubicBezTo>
                  <a:cubicBezTo>
                    <a:pt x="1213" y="824"/>
                    <a:pt x="1198" y="788"/>
                    <a:pt x="1174" y="768"/>
                  </a:cubicBezTo>
                  <a:cubicBezTo>
                    <a:pt x="1106" y="724"/>
                    <a:pt x="1106" y="724"/>
                    <a:pt x="1106" y="724"/>
                  </a:cubicBezTo>
                  <a:cubicBezTo>
                    <a:pt x="1110" y="681"/>
                    <a:pt x="1113" y="644"/>
                    <a:pt x="1118" y="600"/>
                  </a:cubicBezTo>
                  <a:cubicBezTo>
                    <a:pt x="1184" y="568"/>
                    <a:pt x="1184" y="568"/>
                    <a:pt x="1184" y="568"/>
                  </a:cubicBezTo>
                  <a:cubicBezTo>
                    <a:pt x="1220" y="554"/>
                    <a:pt x="1232" y="520"/>
                    <a:pt x="1228" y="483"/>
                  </a:cubicBezTo>
                  <a:cubicBezTo>
                    <a:pt x="1193" y="381"/>
                    <a:pt x="1193" y="381"/>
                    <a:pt x="1193" y="381"/>
                  </a:cubicBezTo>
                  <a:cubicBezTo>
                    <a:pt x="1179" y="342"/>
                    <a:pt x="1145" y="320"/>
                    <a:pt x="1118" y="327"/>
                  </a:cubicBezTo>
                  <a:cubicBezTo>
                    <a:pt x="1035" y="347"/>
                    <a:pt x="1035" y="347"/>
                    <a:pt x="1035" y="347"/>
                  </a:cubicBezTo>
                  <a:cubicBezTo>
                    <a:pt x="1010" y="308"/>
                    <a:pt x="986" y="278"/>
                    <a:pt x="962" y="249"/>
                  </a:cubicBezTo>
                  <a:cubicBezTo>
                    <a:pt x="986" y="178"/>
                    <a:pt x="986" y="178"/>
                    <a:pt x="986" y="178"/>
                  </a:cubicBezTo>
                  <a:cubicBezTo>
                    <a:pt x="998" y="144"/>
                    <a:pt x="984" y="108"/>
                    <a:pt x="959" y="96"/>
                  </a:cubicBezTo>
                  <a:cubicBezTo>
                    <a:pt x="857" y="39"/>
                    <a:pt x="857" y="39"/>
                    <a:pt x="857" y="39"/>
                  </a:cubicBezTo>
                  <a:cubicBezTo>
                    <a:pt x="820" y="27"/>
                    <a:pt x="784" y="35"/>
                    <a:pt x="764" y="69"/>
                  </a:cubicBezTo>
                  <a:cubicBezTo>
                    <a:pt x="723" y="127"/>
                    <a:pt x="723" y="127"/>
                    <a:pt x="723" y="127"/>
                  </a:cubicBezTo>
                  <a:cubicBezTo>
                    <a:pt x="686" y="115"/>
                    <a:pt x="642" y="110"/>
                    <a:pt x="598" y="108"/>
                  </a:cubicBezTo>
                  <a:cubicBezTo>
                    <a:pt x="569" y="39"/>
                    <a:pt x="569" y="39"/>
                    <a:pt x="569" y="39"/>
                  </a:cubicBezTo>
                  <a:cubicBezTo>
                    <a:pt x="552" y="13"/>
                    <a:pt x="518" y="0"/>
                    <a:pt x="491" y="5"/>
                  </a:cubicBezTo>
                  <a:cubicBezTo>
                    <a:pt x="379" y="42"/>
                    <a:pt x="379" y="42"/>
                    <a:pt x="379" y="42"/>
                  </a:cubicBezTo>
                  <a:cubicBezTo>
                    <a:pt x="342" y="57"/>
                    <a:pt x="322" y="81"/>
                    <a:pt x="337" y="117"/>
                  </a:cubicBezTo>
                  <a:cubicBezTo>
                    <a:pt x="347" y="191"/>
                    <a:pt x="347" y="191"/>
                    <a:pt x="347" y="191"/>
                  </a:cubicBezTo>
                  <a:cubicBezTo>
                    <a:pt x="308" y="215"/>
                    <a:pt x="271" y="239"/>
                    <a:pt x="240" y="271"/>
                  </a:cubicBezTo>
                  <a:cubicBezTo>
                    <a:pt x="181" y="249"/>
                    <a:pt x="181" y="249"/>
                    <a:pt x="181" y="249"/>
                  </a:cubicBezTo>
                  <a:cubicBezTo>
                    <a:pt x="144" y="237"/>
                    <a:pt x="108" y="252"/>
                    <a:pt x="86" y="286"/>
                  </a:cubicBezTo>
                  <a:cubicBezTo>
                    <a:pt x="40" y="388"/>
                    <a:pt x="40" y="388"/>
                    <a:pt x="40" y="388"/>
                  </a:cubicBezTo>
                  <a:cubicBezTo>
                    <a:pt x="20" y="415"/>
                    <a:pt x="35" y="451"/>
                    <a:pt x="59" y="473"/>
                  </a:cubicBezTo>
                  <a:cubicBezTo>
                    <a:pt x="120" y="515"/>
                    <a:pt x="120" y="515"/>
                    <a:pt x="120" y="515"/>
                  </a:cubicBezTo>
                  <a:cubicBezTo>
                    <a:pt x="105" y="559"/>
                    <a:pt x="100" y="603"/>
                    <a:pt x="105" y="649"/>
                  </a:cubicBezTo>
                  <a:cubicBezTo>
                    <a:pt x="42" y="668"/>
                    <a:pt x="42" y="668"/>
                    <a:pt x="42" y="668"/>
                  </a:cubicBezTo>
                  <a:cubicBezTo>
                    <a:pt x="13" y="685"/>
                    <a:pt x="0" y="720"/>
                    <a:pt x="5" y="756"/>
                  </a:cubicBezTo>
                  <a:cubicBezTo>
                    <a:pt x="40" y="868"/>
                    <a:pt x="40" y="868"/>
                    <a:pt x="40" y="868"/>
                  </a:cubicBezTo>
                  <a:moveTo>
                    <a:pt x="810" y="724"/>
                  </a:moveTo>
                  <a:cubicBezTo>
                    <a:pt x="754" y="837"/>
                    <a:pt x="615" y="878"/>
                    <a:pt x="503" y="822"/>
                  </a:cubicBezTo>
                  <a:cubicBezTo>
                    <a:pt x="401" y="759"/>
                    <a:pt x="359" y="627"/>
                    <a:pt x="415" y="515"/>
                  </a:cubicBezTo>
                  <a:cubicBezTo>
                    <a:pt x="471" y="412"/>
                    <a:pt x="601" y="369"/>
                    <a:pt x="713" y="425"/>
                  </a:cubicBezTo>
                  <a:cubicBezTo>
                    <a:pt x="823" y="481"/>
                    <a:pt x="864" y="612"/>
                    <a:pt x="810" y="724"/>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71" name="Gruppieren 170">
            <a:extLst>
              <a:ext uri="{FF2B5EF4-FFF2-40B4-BE49-F238E27FC236}">
                <a16:creationId xmlns:a16="http://schemas.microsoft.com/office/drawing/2014/main" id="{BBEB2D2D-CB10-4F4D-9F89-361C0EEAAFF8}"/>
              </a:ext>
            </a:extLst>
          </p:cNvPr>
          <p:cNvGrpSpPr/>
          <p:nvPr/>
        </p:nvGrpSpPr>
        <p:grpSpPr>
          <a:xfrm>
            <a:off x="10450445" y="1053440"/>
            <a:ext cx="641350" cy="592138"/>
            <a:chOff x="8501343" y="2177809"/>
            <a:chExt cx="641350" cy="592138"/>
          </a:xfrm>
        </p:grpSpPr>
        <p:grpSp>
          <p:nvGrpSpPr>
            <p:cNvPr id="110" name="Gruppieren 109">
              <a:extLst>
                <a:ext uri="{FF2B5EF4-FFF2-40B4-BE49-F238E27FC236}">
                  <a16:creationId xmlns:a16="http://schemas.microsoft.com/office/drawing/2014/main" id="{5050275B-A694-4ADD-AFAC-A7FDE4E31B19}"/>
                </a:ext>
              </a:extLst>
            </p:cNvPr>
            <p:cNvGrpSpPr/>
            <p:nvPr/>
          </p:nvGrpSpPr>
          <p:grpSpPr>
            <a:xfrm>
              <a:off x="8501343" y="2177809"/>
              <a:ext cx="641350" cy="592138"/>
              <a:chOff x="8501343" y="2177809"/>
              <a:chExt cx="641350" cy="592138"/>
            </a:xfrm>
          </p:grpSpPr>
          <p:sp>
            <p:nvSpPr>
              <p:cNvPr id="108" name="Freeform 6">
                <a:extLst>
                  <a:ext uri="{FF2B5EF4-FFF2-40B4-BE49-F238E27FC236}">
                    <a16:creationId xmlns:a16="http://schemas.microsoft.com/office/drawing/2014/main" id="{5D821D10-6370-4BF5-AED6-F46EE1651B2D}"/>
                  </a:ext>
                </a:extLst>
              </p:cNvPr>
              <p:cNvSpPr>
                <a:spLocks noEditPoints="1"/>
              </p:cNvSpPr>
              <p:nvPr/>
            </p:nvSpPr>
            <p:spPr bwMode="auto">
              <a:xfrm>
                <a:off x="8501343" y="2177809"/>
                <a:ext cx="641350" cy="592138"/>
              </a:xfrm>
              <a:custGeom>
                <a:avLst/>
                <a:gdLst>
                  <a:gd name="T0" fmla="*/ 3360 w 6720"/>
                  <a:gd name="T1" fmla="*/ 4474 h 6192"/>
                  <a:gd name="T2" fmla="*/ 3129 w 6720"/>
                  <a:gd name="T3" fmla="*/ 4700 h 6192"/>
                  <a:gd name="T4" fmla="*/ 3360 w 6720"/>
                  <a:gd name="T5" fmla="*/ 4927 h 6192"/>
                  <a:gd name="T6" fmla="*/ 3592 w 6720"/>
                  <a:gd name="T7" fmla="*/ 4700 h 6192"/>
                  <a:gd name="T8" fmla="*/ 3360 w 6720"/>
                  <a:gd name="T9" fmla="*/ 4474 h 6192"/>
                  <a:gd name="T10" fmla="*/ 481 w 6720"/>
                  <a:gd name="T11" fmla="*/ 386 h 6192"/>
                  <a:gd name="T12" fmla="*/ 403 w 6720"/>
                  <a:gd name="T13" fmla="*/ 464 h 6192"/>
                  <a:gd name="T14" fmla="*/ 403 w 6720"/>
                  <a:gd name="T15" fmla="*/ 4087 h 6192"/>
                  <a:gd name="T16" fmla="*/ 481 w 6720"/>
                  <a:gd name="T17" fmla="*/ 4165 h 6192"/>
                  <a:gd name="T18" fmla="*/ 6213 w 6720"/>
                  <a:gd name="T19" fmla="*/ 4165 h 6192"/>
                  <a:gd name="T20" fmla="*/ 6318 w 6720"/>
                  <a:gd name="T21" fmla="*/ 4087 h 6192"/>
                  <a:gd name="T22" fmla="*/ 6318 w 6720"/>
                  <a:gd name="T23" fmla="*/ 464 h 6192"/>
                  <a:gd name="T24" fmla="*/ 6213 w 6720"/>
                  <a:gd name="T25" fmla="*/ 386 h 6192"/>
                  <a:gd name="T26" fmla="*/ 481 w 6720"/>
                  <a:gd name="T27" fmla="*/ 386 h 6192"/>
                  <a:gd name="T28" fmla="*/ 495 w 6720"/>
                  <a:gd name="T29" fmla="*/ 0 h 6192"/>
                  <a:gd name="T30" fmla="*/ 6226 w 6720"/>
                  <a:gd name="T31" fmla="*/ 0 h 6192"/>
                  <a:gd name="T32" fmla="*/ 6720 w 6720"/>
                  <a:gd name="T33" fmla="*/ 469 h 6192"/>
                  <a:gd name="T34" fmla="*/ 6720 w 6720"/>
                  <a:gd name="T35" fmla="*/ 3981 h 6192"/>
                  <a:gd name="T36" fmla="*/ 6720 w 6720"/>
                  <a:gd name="T37" fmla="*/ 4788 h 6192"/>
                  <a:gd name="T38" fmla="*/ 6304 w 6720"/>
                  <a:gd name="T39" fmla="*/ 5204 h 6192"/>
                  <a:gd name="T40" fmla="*/ 4116 w 6720"/>
                  <a:gd name="T41" fmla="*/ 5204 h 6192"/>
                  <a:gd name="T42" fmla="*/ 4819 w 6720"/>
                  <a:gd name="T43" fmla="*/ 5828 h 6192"/>
                  <a:gd name="T44" fmla="*/ 4793 w 6720"/>
                  <a:gd name="T45" fmla="*/ 5828 h 6192"/>
                  <a:gd name="T46" fmla="*/ 4975 w 6720"/>
                  <a:gd name="T47" fmla="*/ 6010 h 6192"/>
                  <a:gd name="T48" fmla="*/ 4793 w 6720"/>
                  <a:gd name="T49" fmla="*/ 6192 h 6192"/>
                  <a:gd name="T50" fmla="*/ 1928 w 6720"/>
                  <a:gd name="T51" fmla="*/ 6192 h 6192"/>
                  <a:gd name="T52" fmla="*/ 1746 w 6720"/>
                  <a:gd name="T53" fmla="*/ 6010 h 6192"/>
                  <a:gd name="T54" fmla="*/ 1928 w 6720"/>
                  <a:gd name="T55" fmla="*/ 5828 h 6192"/>
                  <a:gd name="T56" fmla="*/ 1902 w 6720"/>
                  <a:gd name="T57" fmla="*/ 5828 h 6192"/>
                  <a:gd name="T58" fmla="*/ 2605 w 6720"/>
                  <a:gd name="T59" fmla="*/ 5204 h 6192"/>
                  <a:gd name="T60" fmla="*/ 443 w 6720"/>
                  <a:gd name="T61" fmla="*/ 5204 h 6192"/>
                  <a:gd name="T62" fmla="*/ 0 w 6720"/>
                  <a:gd name="T63" fmla="*/ 4788 h 6192"/>
                  <a:gd name="T64" fmla="*/ 0 w 6720"/>
                  <a:gd name="T65" fmla="*/ 4736 h 6192"/>
                  <a:gd name="T66" fmla="*/ 0 w 6720"/>
                  <a:gd name="T67" fmla="*/ 4085 h 6192"/>
                  <a:gd name="T68" fmla="*/ 0 w 6720"/>
                  <a:gd name="T69" fmla="*/ 469 h 6192"/>
                  <a:gd name="T70" fmla="*/ 495 w 6720"/>
                  <a:gd name="T71" fmla="*/ 0 h 6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20" h="6192">
                    <a:moveTo>
                      <a:pt x="3360" y="4474"/>
                    </a:moveTo>
                    <a:cubicBezTo>
                      <a:pt x="3232" y="4474"/>
                      <a:pt x="3129" y="4575"/>
                      <a:pt x="3129" y="4700"/>
                    </a:cubicBezTo>
                    <a:cubicBezTo>
                      <a:pt x="3129" y="4825"/>
                      <a:pt x="3232" y="4927"/>
                      <a:pt x="3360" y="4927"/>
                    </a:cubicBezTo>
                    <a:cubicBezTo>
                      <a:pt x="3488" y="4927"/>
                      <a:pt x="3592" y="4825"/>
                      <a:pt x="3592" y="4700"/>
                    </a:cubicBezTo>
                    <a:cubicBezTo>
                      <a:pt x="3592" y="4575"/>
                      <a:pt x="3488" y="4474"/>
                      <a:pt x="3360" y="4474"/>
                    </a:cubicBezTo>
                    <a:close/>
                    <a:moveTo>
                      <a:pt x="481" y="386"/>
                    </a:moveTo>
                    <a:cubicBezTo>
                      <a:pt x="429" y="386"/>
                      <a:pt x="403" y="412"/>
                      <a:pt x="403" y="464"/>
                    </a:cubicBezTo>
                    <a:cubicBezTo>
                      <a:pt x="403" y="464"/>
                      <a:pt x="403" y="464"/>
                      <a:pt x="403" y="4087"/>
                    </a:cubicBezTo>
                    <a:cubicBezTo>
                      <a:pt x="403" y="4113"/>
                      <a:pt x="429" y="4165"/>
                      <a:pt x="481" y="4165"/>
                    </a:cubicBezTo>
                    <a:lnTo>
                      <a:pt x="6213" y="4165"/>
                    </a:lnTo>
                    <a:cubicBezTo>
                      <a:pt x="6266" y="4165"/>
                      <a:pt x="6318" y="4113"/>
                      <a:pt x="6318" y="4087"/>
                    </a:cubicBezTo>
                    <a:cubicBezTo>
                      <a:pt x="6318" y="4087"/>
                      <a:pt x="6318" y="4087"/>
                      <a:pt x="6318" y="464"/>
                    </a:cubicBezTo>
                    <a:cubicBezTo>
                      <a:pt x="6318" y="412"/>
                      <a:pt x="6266" y="386"/>
                      <a:pt x="6213" y="386"/>
                    </a:cubicBezTo>
                    <a:cubicBezTo>
                      <a:pt x="6213" y="386"/>
                      <a:pt x="6213" y="386"/>
                      <a:pt x="481" y="386"/>
                    </a:cubicBezTo>
                    <a:close/>
                    <a:moveTo>
                      <a:pt x="495" y="0"/>
                    </a:moveTo>
                    <a:cubicBezTo>
                      <a:pt x="495" y="0"/>
                      <a:pt x="495" y="0"/>
                      <a:pt x="6226" y="0"/>
                    </a:cubicBezTo>
                    <a:cubicBezTo>
                      <a:pt x="6512" y="0"/>
                      <a:pt x="6720" y="209"/>
                      <a:pt x="6720" y="469"/>
                    </a:cubicBezTo>
                    <a:cubicBezTo>
                      <a:pt x="6720" y="469"/>
                      <a:pt x="6720" y="469"/>
                      <a:pt x="6720" y="3981"/>
                    </a:cubicBezTo>
                    <a:cubicBezTo>
                      <a:pt x="6720" y="3981"/>
                      <a:pt x="6720" y="3981"/>
                      <a:pt x="6720" y="4788"/>
                    </a:cubicBezTo>
                    <a:cubicBezTo>
                      <a:pt x="6720" y="5022"/>
                      <a:pt x="6512" y="5204"/>
                      <a:pt x="6304" y="5204"/>
                    </a:cubicBezTo>
                    <a:cubicBezTo>
                      <a:pt x="6304" y="5204"/>
                      <a:pt x="6304" y="5204"/>
                      <a:pt x="4116" y="5204"/>
                    </a:cubicBezTo>
                    <a:cubicBezTo>
                      <a:pt x="4116" y="5308"/>
                      <a:pt x="4168" y="5750"/>
                      <a:pt x="4819" y="5828"/>
                    </a:cubicBezTo>
                    <a:cubicBezTo>
                      <a:pt x="4819" y="5828"/>
                      <a:pt x="4819" y="5828"/>
                      <a:pt x="4793" y="5828"/>
                    </a:cubicBezTo>
                    <a:cubicBezTo>
                      <a:pt x="4897" y="5828"/>
                      <a:pt x="4975" y="5906"/>
                      <a:pt x="4975" y="6010"/>
                    </a:cubicBezTo>
                    <a:cubicBezTo>
                      <a:pt x="4975" y="6114"/>
                      <a:pt x="4897" y="6192"/>
                      <a:pt x="4793" y="6192"/>
                    </a:cubicBezTo>
                    <a:cubicBezTo>
                      <a:pt x="4793" y="6192"/>
                      <a:pt x="4793" y="6192"/>
                      <a:pt x="1928" y="6192"/>
                    </a:cubicBezTo>
                    <a:cubicBezTo>
                      <a:pt x="1824" y="6192"/>
                      <a:pt x="1746" y="6114"/>
                      <a:pt x="1746" y="6010"/>
                    </a:cubicBezTo>
                    <a:cubicBezTo>
                      <a:pt x="1746" y="5906"/>
                      <a:pt x="1824" y="5828"/>
                      <a:pt x="1928" y="5828"/>
                    </a:cubicBezTo>
                    <a:cubicBezTo>
                      <a:pt x="1928" y="5828"/>
                      <a:pt x="1928" y="5828"/>
                      <a:pt x="1902" y="5828"/>
                    </a:cubicBezTo>
                    <a:cubicBezTo>
                      <a:pt x="2553" y="5750"/>
                      <a:pt x="2605" y="5308"/>
                      <a:pt x="2605" y="5204"/>
                    </a:cubicBezTo>
                    <a:cubicBezTo>
                      <a:pt x="2605" y="5204"/>
                      <a:pt x="2605" y="5204"/>
                      <a:pt x="443" y="5204"/>
                    </a:cubicBezTo>
                    <a:cubicBezTo>
                      <a:pt x="209" y="5204"/>
                      <a:pt x="0" y="5022"/>
                      <a:pt x="0" y="4788"/>
                    </a:cubicBezTo>
                    <a:cubicBezTo>
                      <a:pt x="0" y="4788"/>
                      <a:pt x="0" y="4788"/>
                      <a:pt x="0" y="4736"/>
                    </a:cubicBezTo>
                    <a:cubicBezTo>
                      <a:pt x="0" y="4736"/>
                      <a:pt x="0" y="4736"/>
                      <a:pt x="0" y="4085"/>
                    </a:cubicBezTo>
                    <a:cubicBezTo>
                      <a:pt x="0" y="4085"/>
                      <a:pt x="0" y="4085"/>
                      <a:pt x="0" y="469"/>
                    </a:cubicBezTo>
                    <a:cubicBezTo>
                      <a:pt x="0" y="209"/>
                      <a:pt x="235" y="0"/>
                      <a:pt x="495" y="0"/>
                    </a:cubicBezTo>
                    <a:close/>
                  </a:path>
                </a:pathLst>
              </a:custGeom>
              <a:solidFill>
                <a:schemeClr val="bg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9" name="Textfeld 108">
                <a:extLst>
                  <a:ext uri="{FF2B5EF4-FFF2-40B4-BE49-F238E27FC236}">
                    <a16:creationId xmlns:a16="http://schemas.microsoft.com/office/drawing/2014/main" id="{9BA5BBE2-9C48-40EA-977D-144C5E95C374}"/>
                  </a:ext>
                </a:extLst>
              </p:cNvPr>
              <p:cNvSpPr txBox="1"/>
              <p:nvPr/>
            </p:nvSpPr>
            <p:spPr>
              <a:xfrm>
                <a:off x="8543925" y="2216150"/>
                <a:ext cx="557311" cy="35877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&lt;/&gt;</a:t>
                </a:r>
              </a:p>
            </p:txBody>
          </p:sp>
        </p:grpSp>
        <p:pic>
          <p:nvPicPr>
            <p:cNvPr id="170" name="Grafik 169">
              <a:extLst>
                <a:ext uri="{FF2B5EF4-FFF2-40B4-BE49-F238E27FC236}">
                  <a16:creationId xmlns:a16="http://schemas.microsoft.com/office/drawing/2014/main" id="{131130EF-732A-42F6-9848-EA8969609D5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036349" y="2584581"/>
              <a:ext cx="60252" cy="82046"/>
            </a:xfrm>
            <a:prstGeom prst="rect">
              <a:avLst/>
            </a:prstGeom>
          </p:spPr>
        </p:pic>
      </p:grpSp>
      <p:sp>
        <p:nvSpPr>
          <p:cNvPr id="19" name="Flussdiagramm: Prozess 18">
            <a:extLst>
              <a:ext uri="{FF2B5EF4-FFF2-40B4-BE49-F238E27FC236}">
                <a16:creationId xmlns:a16="http://schemas.microsoft.com/office/drawing/2014/main" id="{ECCF1136-BB16-480B-B9F6-F6EC2BA6DDAC}"/>
              </a:ext>
            </a:extLst>
          </p:cNvPr>
          <p:cNvSpPr/>
          <p:nvPr/>
        </p:nvSpPr>
        <p:spPr bwMode="gray">
          <a:xfrm>
            <a:off x="1864038" y="1565027"/>
            <a:ext cx="8463925" cy="3855906"/>
          </a:xfrm>
          <a:prstGeom prst="flowChartProcess">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hteck 20">
            <a:extLst>
              <a:ext uri="{FF2B5EF4-FFF2-40B4-BE49-F238E27FC236}">
                <a16:creationId xmlns:a16="http://schemas.microsoft.com/office/drawing/2014/main" id="{0BC6D622-2108-4A12-9F81-4AF7A6E99EFD}"/>
              </a:ext>
            </a:extLst>
          </p:cNvPr>
          <p:cNvSpPr/>
          <p:nvPr/>
        </p:nvSpPr>
        <p:spPr bwMode="gray">
          <a:xfrm>
            <a:off x="10282897" y="2070391"/>
            <a:ext cx="84395" cy="13592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Freihandform: Form 10">
            <a:extLst>
              <a:ext uri="{FF2B5EF4-FFF2-40B4-BE49-F238E27FC236}">
                <a16:creationId xmlns:a16="http://schemas.microsoft.com/office/drawing/2014/main" id="{BC1F02AA-7DA9-497F-81BB-36978A37CAD9}"/>
              </a:ext>
            </a:extLst>
          </p:cNvPr>
          <p:cNvSpPr/>
          <p:nvPr/>
        </p:nvSpPr>
        <p:spPr bwMode="gray">
          <a:xfrm>
            <a:off x="7987859" y="1853202"/>
            <a:ext cx="2783261" cy="687191"/>
          </a:xfrm>
          <a:custGeom>
            <a:avLst/>
            <a:gdLst>
              <a:gd name="connsiteX0" fmla="*/ 1852863 w 1852863"/>
              <a:gd name="connsiteY0" fmla="*/ 0 h 442232"/>
              <a:gd name="connsiteX1" fmla="*/ 1179095 w 1852863"/>
              <a:gd name="connsiteY1" fmla="*/ 385011 h 442232"/>
              <a:gd name="connsiteX2" fmla="*/ 0 w 1852863"/>
              <a:gd name="connsiteY2" fmla="*/ 433137 h 442232"/>
            </a:gdLst>
            <a:ahLst/>
            <a:cxnLst>
              <a:cxn ang="0">
                <a:pos x="connsiteX0" y="connsiteY0"/>
              </a:cxn>
              <a:cxn ang="0">
                <a:pos x="connsiteX1" y="connsiteY1"/>
              </a:cxn>
              <a:cxn ang="0">
                <a:pos x="connsiteX2" y="connsiteY2"/>
              </a:cxn>
            </a:cxnLst>
            <a:rect l="l" t="t" r="r" b="b"/>
            <a:pathLst>
              <a:path w="1852863" h="442232">
                <a:moveTo>
                  <a:pt x="1852863" y="0"/>
                </a:moveTo>
                <a:cubicBezTo>
                  <a:pt x="1670384" y="156411"/>
                  <a:pt x="1487905" y="312822"/>
                  <a:pt x="1179095" y="385011"/>
                </a:cubicBezTo>
                <a:cubicBezTo>
                  <a:pt x="870284" y="457201"/>
                  <a:pt x="435142" y="445169"/>
                  <a:pt x="0" y="433137"/>
                </a:cubicBez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111" name="Rechteck 110">
            <a:extLst>
              <a:ext uri="{FF2B5EF4-FFF2-40B4-BE49-F238E27FC236}">
                <a16:creationId xmlns:a16="http://schemas.microsoft.com/office/drawing/2014/main" id="{142CBCA2-C777-4727-9776-DE503507C32A}"/>
              </a:ext>
            </a:extLst>
          </p:cNvPr>
          <p:cNvSpPr/>
          <p:nvPr/>
        </p:nvSpPr>
        <p:spPr bwMode="gray">
          <a:xfrm>
            <a:off x="10282897" y="3887664"/>
            <a:ext cx="84395" cy="13592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Freihandform: Form 15">
            <a:extLst>
              <a:ext uri="{FF2B5EF4-FFF2-40B4-BE49-F238E27FC236}">
                <a16:creationId xmlns:a16="http://schemas.microsoft.com/office/drawing/2014/main" id="{F6E9712C-D2A5-4D85-842A-39FCE0D9BEC0}"/>
              </a:ext>
            </a:extLst>
          </p:cNvPr>
          <p:cNvSpPr/>
          <p:nvPr/>
        </p:nvSpPr>
        <p:spPr bwMode="gray">
          <a:xfrm>
            <a:off x="6906409" y="3661809"/>
            <a:ext cx="3549671" cy="320782"/>
          </a:xfrm>
          <a:custGeom>
            <a:avLst/>
            <a:gdLst>
              <a:gd name="connsiteX0" fmla="*/ 2286000 w 2286000"/>
              <a:gd name="connsiteY0" fmla="*/ 320782 h 320782"/>
              <a:gd name="connsiteX1" fmla="*/ 1070811 w 2286000"/>
              <a:gd name="connsiteY1" fmla="*/ 32024 h 320782"/>
              <a:gd name="connsiteX2" fmla="*/ 0 w 2286000"/>
              <a:gd name="connsiteY2" fmla="*/ 19992 h 320782"/>
            </a:gdLst>
            <a:ahLst/>
            <a:cxnLst>
              <a:cxn ang="0">
                <a:pos x="connsiteX0" y="connsiteY0"/>
              </a:cxn>
              <a:cxn ang="0">
                <a:pos x="connsiteX1" y="connsiteY1"/>
              </a:cxn>
              <a:cxn ang="0">
                <a:pos x="connsiteX2" y="connsiteY2"/>
              </a:cxn>
            </a:cxnLst>
            <a:rect l="l" t="t" r="r" b="b"/>
            <a:pathLst>
              <a:path w="2286000" h="320782">
                <a:moveTo>
                  <a:pt x="2286000" y="320782"/>
                </a:moveTo>
                <a:cubicBezTo>
                  <a:pt x="1868905" y="201469"/>
                  <a:pt x="1451811" y="82156"/>
                  <a:pt x="1070811" y="32024"/>
                </a:cubicBezTo>
                <a:cubicBezTo>
                  <a:pt x="689811" y="-18108"/>
                  <a:pt x="344905" y="942"/>
                  <a:pt x="0" y="19992"/>
                </a:cubicBez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112" name="Rechteck 111">
            <a:extLst>
              <a:ext uri="{FF2B5EF4-FFF2-40B4-BE49-F238E27FC236}">
                <a16:creationId xmlns:a16="http://schemas.microsoft.com/office/drawing/2014/main" id="{E5561BAD-FB2D-4BEA-87D2-518F47BC95BD}"/>
              </a:ext>
            </a:extLst>
          </p:cNvPr>
          <p:cNvSpPr/>
          <p:nvPr/>
        </p:nvSpPr>
        <p:spPr bwMode="gray">
          <a:xfrm>
            <a:off x="10282897" y="5195999"/>
            <a:ext cx="84395" cy="13592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Freihandform: Form 17">
            <a:extLst>
              <a:ext uri="{FF2B5EF4-FFF2-40B4-BE49-F238E27FC236}">
                <a16:creationId xmlns:a16="http://schemas.microsoft.com/office/drawing/2014/main" id="{D200E80F-7FB1-4B4D-AC85-12775F55EEAD}"/>
              </a:ext>
            </a:extLst>
          </p:cNvPr>
          <p:cNvSpPr/>
          <p:nvPr/>
        </p:nvSpPr>
        <p:spPr bwMode="gray">
          <a:xfrm>
            <a:off x="7447547" y="4957619"/>
            <a:ext cx="4227538" cy="889728"/>
          </a:xfrm>
          <a:custGeom>
            <a:avLst/>
            <a:gdLst>
              <a:gd name="connsiteX0" fmla="*/ 2995864 w 3601896"/>
              <a:gd name="connsiteY0" fmla="*/ 733926 h 733926"/>
              <a:gd name="connsiteX1" fmla="*/ 3380874 w 3601896"/>
              <a:gd name="connsiteY1" fmla="*/ 276726 h 733926"/>
              <a:gd name="connsiteX2" fmla="*/ 0 w 3601896"/>
              <a:gd name="connsiteY2" fmla="*/ 0 h 733926"/>
            </a:gdLst>
            <a:ahLst/>
            <a:cxnLst>
              <a:cxn ang="0">
                <a:pos x="connsiteX0" y="connsiteY0"/>
              </a:cxn>
              <a:cxn ang="0">
                <a:pos x="connsiteX1" y="connsiteY1"/>
              </a:cxn>
              <a:cxn ang="0">
                <a:pos x="connsiteX2" y="connsiteY2"/>
              </a:cxn>
            </a:cxnLst>
            <a:rect l="l" t="t" r="r" b="b"/>
            <a:pathLst>
              <a:path w="3601896" h="733926">
                <a:moveTo>
                  <a:pt x="2995864" y="733926"/>
                </a:moveTo>
                <a:cubicBezTo>
                  <a:pt x="3438024" y="566486"/>
                  <a:pt x="3880185" y="399047"/>
                  <a:pt x="3380874" y="276726"/>
                </a:cubicBezTo>
                <a:cubicBezTo>
                  <a:pt x="2881563" y="154405"/>
                  <a:pt x="1440781" y="77202"/>
                  <a:pt x="0" y="0"/>
                </a:cubicBez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113" name="Rechteck 112">
            <a:extLst>
              <a:ext uri="{FF2B5EF4-FFF2-40B4-BE49-F238E27FC236}">
                <a16:creationId xmlns:a16="http://schemas.microsoft.com/office/drawing/2014/main" id="{1A6484BE-7F05-425B-8691-88BD16FFEC05}"/>
              </a:ext>
            </a:extLst>
          </p:cNvPr>
          <p:cNvSpPr/>
          <p:nvPr/>
        </p:nvSpPr>
        <p:spPr bwMode="gray">
          <a:xfrm>
            <a:off x="1820951" y="4560686"/>
            <a:ext cx="84395" cy="13592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Freihandform: Form 13">
            <a:extLst>
              <a:ext uri="{FF2B5EF4-FFF2-40B4-BE49-F238E27FC236}">
                <a16:creationId xmlns:a16="http://schemas.microsoft.com/office/drawing/2014/main" id="{BC90037B-DE14-44B9-80B1-7C98FC234AB4}"/>
              </a:ext>
            </a:extLst>
          </p:cNvPr>
          <p:cNvSpPr/>
          <p:nvPr/>
        </p:nvSpPr>
        <p:spPr bwMode="gray">
          <a:xfrm>
            <a:off x="1161049" y="4362517"/>
            <a:ext cx="1642938" cy="1135915"/>
          </a:xfrm>
          <a:custGeom>
            <a:avLst/>
            <a:gdLst>
              <a:gd name="connsiteX0" fmla="*/ 487278 w 2003257"/>
              <a:gd name="connsiteY0" fmla="*/ 1034716 h 1034716"/>
              <a:gd name="connsiteX1" fmla="*/ 90236 w 2003257"/>
              <a:gd name="connsiteY1" fmla="*/ 385010 h 1034716"/>
              <a:gd name="connsiteX2" fmla="*/ 2003257 w 2003257"/>
              <a:gd name="connsiteY2" fmla="*/ 0 h 1034716"/>
            </a:gdLst>
            <a:ahLst/>
            <a:cxnLst>
              <a:cxn ang="0">
                <a:pos x="connsiteX0" y="connsiteY0"/>
              </a:cxn>
              <a:cxn ang="0">
                <a:pos x="connsiteX1" y="connsiteY1"/>
              </a:cxn>
              <a:cxn ang="0">
                <a:pos x="connsiteX2" y="connsiteY2"/>
              </a:cxn>
            </a:cxnLst>
            <a:rect l="l" t="t" r="r" b="b"/>
            <a:pathLst>
              <a:path w="2003257" h="1034716">
                <a:moveTo>
                  <a:pt x="487278" y="1034716"/>
                </a:moveTo>
                <a:cubicBezTo>
                  <a:pt x="162425" y="796089"/>
                  <a:pt x="-162427" y="557463"/>
                  <a:pt x="90236" y="385010"/>
                </a:cubicBezTo>
                <a:cubicBezTo>
                  <a:pt x="342899" y="212557"/>
                  <a:pt x="1173078" y="106278"/>
                  <a:pt x="2003257" y="0"/>
                </a:cubicBez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114" name="Rechteck 113">
            <a:extLst>
              <a:ext uri="{FF2B5EF4-FFF2-40B4-BE49-F238E27FC236}">
                <a16:creationId xmlns:a16="http://schemas.microsoft.com/office/drawing/2014/main" id="{0BDC0ED6-42DC-43C0-871C-7D0CE761C14C}"/>
              </a:ext>
            </a:extLst>
          </p:cNvPr>
          <p:cNvSpPr/>
          <p:nvPr/>
        </p:nvSpPr>
        <p:spPr bwMode="gray">
          <a:xfrm>
            <a:off x="1820951" y="3567677"/>
            <a:ext cx="84395" cy="13592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Freihandform: Form 16">
            <a:extLst>
              <a:ext uri="{FF2B5EF4-FFF2-40B4-BE49-F238E27FC236}">
                <a16:creationId xmlns:a16="http://schemas.microsoft.com/office/drawing/2014/main" id="{5CA9C8CD-6DCB-468C-9A8F-F6AB5D10CAA1}"/>
              </a:ext>
            </a:extLst>
          </p:cNvPr>
          <p:cNvSpPr/>
          <p:nvPr/>
        </p:nvSpPr>
        <p:spPr bwMode="gray">
          <a:xfrm>
            <a:off x="1660672" y="3113591"/>
            <a:ext cx="1143314" cy="531977"/>
          </a:xfrm>
          <a:custGeom>
            <a:avLst/>
            <a:gdLst>
              <a:gd name="connsiteX0" fmla="*/ 0 w 794084"/>
              <a:gd name="connsiteY0" fmla="*/ 531977 h 531977"/>
              <a:gd name="connsiteX1" fmla="*/ 348915 w 794084"/>
              <a:gd name="connsiteY1" fmla="*/ 423693 h 531977"/>
              <a:gd name="connsiteX2" fmla="*/ 481263 w 794084"/>
              <a:gd name="connsiteY2" fmla="*/ 62746 h 531977"/>
              <a:gd name="connsiteX3" fmla="*/ 794084 w 794084"/>
              <a:gd name="connsiteY3" fmla="*/ 2588 h 531977"/>
            </a:gdLst>
            <a:ahLst/>
            <a:cxnLst>
              <a:cxn ang="0">
                <a:pos x="connsiteX0" y="connsiteY0"/>
              </a:cxn>
              <a:cxn ang="0">
                <a:pos x="connsiteX1" y="connsiteY1"/>
              </a:cxn>
              <a:cxn ang="0">
                <a:pos x="connsiteX2" y="connsiteY2"/>
              </a:cxn>
              <a:cxn ang="0">
                <a:pos x="connsiteX3" y="connsiteY3"/>
              </a:cxn>
            </a:cxnLst>
            <a:rect l="l" t="t" r="r" b="b"/>
            <a:pathLst>
              <a:path w="794084" h="531977">
                <a:moveTo>
                  <a:pt x="0" y="531977"/>
                </a:moveTo>
                <a:cubicBezTo>
                  <a:pt x="134352" y="516937"/>
                  <a:pt x="268705" y="501898"/>
                  <a:pt x="348915" y="423693"/>
                </a:cubicBezTo>
                <a:cubicBezTo>
                  <a:pt x="429125" y="345488"/>
                  <a:pt x="407068" y="132930"/>
                  <a:pt x="481263" y="62746"/>
                </a:cubicBezTo>
                <a:cubicBezTo>
                  <a:pt x="555458" y="-7438"/>
                  <a:pt x="674771" y="-2425"/>
                  <a:pt x="794084" y="2588"/>
                </a:cubicBez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118" name="Rechteck 117">
            <a:extLst>
              <a:ext uri="{FF2B5EF4-FFF2-40B4-BE49-F238E27FC236}">
                <a16:creationId xmlns:a16="http://schemas.microsoft.com/office/drawing/2014/main" id="{9F54703C-F40A-4F08-951B-2FF29B83C209}"/>
              </a:ext>
            </a:extLst>
          </p:cNvPr>
          <p:cNvSpPr/>
          <p:nvPr/>
        </p:nvSpPr>
        <p:spPr bwMode="gray">
          <a:xfrm>
            <a:off x="1820951" y="1776686"/>
            <a:ext cx="84395" cy="13592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Freihandform: Form 11">
            <a:extLst>
              <a:ext uri="{FF2B5EF4-FFF2-40B4-BE49-F238E27FC236}">
                <a16:creationId xmlns:a16="http://schemas.microsoft.com/office/drawing/2014/main" id="{FE9B9F34-3D98-4E01-9072-E5A3A37B267E}"/>
              </a:ext>
            </a:extLst>
          </p:cNvPr>
          <p:cNvSpPr/>
          <p:nvPr/>
        </p:nvSpPr>
        <p:spPr bwMode="gray">
          <a:xfrm>
            <a:off x="481747" y="1674864"/>
            <a:ext cx="1432734" cy="280276"/>
          </a:xfrm>
          <a:custGeom>
            <a:avLst/>
            <a:gdLst>
              <a:gd name="connsiteX0" fmla="*/ 311666 w 1550919"/>
              <a:gd name="connsiteY0" fmla="*/ 0 h 254523"/>
              <a:gd name="connsiteX1" fmla="*/ 83066 w 1550919"/>
              <a:gd name="connsiteY1" fmla="*/ 240632 h 254523"/>
              <a:gd name="connsiteX2" fmla="*/ 1550919 w 1550919"/>
              <a:gd name="connsiteY2" fmla="*/ 204537 h 254523"/>
            </a:gdLst>
            <a:ahLst/>
            <a:cxnLst>
              <a:cxn ang="0">
                <a:pos x="connsiteX0" y="connsiteY0"/>
              </a:cxn>
              <a:cxn ang="0">
                <a:pos x="connsiteX1" y="connsiteY1"/>
              </a:cxn>
              <a:cxn ang="0">
                <a:pos x="connsiteX2" y="connsiteY2"/>
              </a:cxn>
            </a:cxnLst>
            <a:rect l="l" t="t" r="r" b="b"/>
            <a:pathLst>
              <a:path w="1550919" h="254523">
                <a:moveTo>
                  <a:pt x="311666" y="0"/>
                </a:moveTo>
                <a:cubicBezTo>
                  <a:pt x="94095" y="103271"/>
                  <a:pt x="-123476" y="206543"/>
                  <a:pt x="83066" y="240632"/>
                </a:cubicBezTo>
                <a:cubicBezTo>
                  <a:pt x="289608" y="274721"/>
                  <a:pt x="920263" y="239629"/>
                  <a:pt x="1550919" y="204537"/>
                </a:cubicBez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136" name="Datumsplatzhalter 6">
            <a:extLst>
              <a:ext uri="{FF2B5EF4-FFF2-40B4-BE49-F238E27FC236}">
                <a16:creationId xmlns:a16="http://schemas.microsoft.com/office/drawing/2014/main" id="{6CD0DB81-F343-4589-A34C-8E6E65871235}"/>
              </a:ext>
            </a:extLst>
          </p:cNvPr>
          <p:cNvSpPr>
            <a:spLocks noGrp="1"/>
          </p:cNvSpPr>
          <p:nvPr>
            <p:ph type="dt" sz="half" idx="2"/>
          </p:nvPr>
        </p:nvSpPr>
        <p:spPr>
          <a:xfrm>
            <a:off x="360363" y="6584851"/>
            <a:ext cx="493866" cy="216000"/>
          </a:xfrm>
        </p:spPr>
        <p:txBody>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2021-11-22</a:t>
            </a:r>
          </a:p>
        </p:txBody>
      </p:sp>
      <p:sp>
        <p:nvSpPr>
          <p:cNvPr id="155" name="Fußzeilenplatzhalter 2">
            <a:extLst>
              <a:ext uri="{FF2B5EF4-FFF2-40B4-BE49-F238E27FC236}">
                <a16:creationId xmlns:a16="http://schemas.microsoft.com/office/drawing/2014/main" id="{10591294-F0D2-4C1D-90EF-2E74556DC963}"/>
              </a:ext>
            </a:extLst>
          </p:cNvPr>
          <p:cNvSpPr>
            <a:spLocks noGrp="1"/>
          </p:cNvSpPr>
          <p:nvPr>
            <p:ph type="ftr" sz="quarter" idx="3"/>
          </p:nvPr>
        </p:nvSpPr>
        <p:spPr>
          <a:xfrm>
            <a:off x="881309" y="6584951"/>
            <a:ext cx="5012928" cy="215900"/>
          </a:xfrm>
        </p:spPr>
        <p:txBody>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grpSp>
        <p:nvGrpSpPr>
          <p:cNvPr id="119" name="Group 105">
            <a:extLst>
              <a:ext uri="{FF2B5EF4-FFF2-40B4-BE49-F238E27FC236}">
                <a16:creationId xmlns:a16="http://schemas.microsoft.com/office/drawing/2014/main" id="{50F79742-13E0-4407-9FCB-359D32F443AD}"/>
              </a:ext>
            </a:extLst>
          </p:cNvPr>
          <p:cNvGrpSpPr>
            <a:grpSpLocks noChangeAspect="1"/>
          </p:cNvGrpSpPr>
          <p:nvPr/>
        </p:nvGrpSpPr>
        <p:grpSpPr bwMode="auto">
          <a:xfrm>
            <a:off x="10629970" y="3883640"/>
            <a:ext cx="165973" cy="157082"/>
            <a:chOff x="802" y="803"/>
            <a:chExt cx="224" cy="212"/>
          </a:xfrm>
          <a:solidFill>
            <a:schemeClr val="bg1"/>
          </a:solidFill>
        </p:grpSpPr>
        <p:sp>
          <p:nvSpPr>
            <p:cNvPr id="175" name="Freeform 111">
              <a:extLst>
                <a:ext uri="{FF2B5EF4-FFF2-40B4-BE49-F238E27FC236}">
                  <a16:creationId xmlns:a16="http://schemas.microsoft.com/office/drawing/2014/main" id="{08D1E535-2850-4593-BE66-9A8A2098D3A5}"/>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6" name="Oval 112">
              <a:extLst>
                <a:ext uri="{FF2B5EF4-FFF2-40B4-BE49-F238E27FC236}">
                  <a16:creationId xmlns:a16="http://schemas.microsoft.com/office/drawing/2014/main" id="{0FB0B53E-8518-437A-BA71-3222D9CD693B}"/>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7" name="Freeform 113">
              <a:extLst>
                <a:ext uri="{FF2B5EF4-FFF2-40B4-BE49-F238E27FC236}">
                  <a16:creationId xmlns:a16="http://schemas.microsoft.com/office/drawing/2014/main" id="{EB4962E2-1C19-42E0-9610-53984CC07B5A}"/>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79" name="Group 105">
            <a:extLst>
              <a:ext uri="{FF2B5EF4-FFF2-40B4-BE49-F238E27FC236}">
                <a16:creationId xmlns:a16="http://schemas.microsoft.com/office/drawing/2014/main" id="{6E32F063-4343-42DC-8EA5-EBEF3F168673}"/>
              </a:ext>
            </a:extLst>
          </p:cNvPr>
          <p:cNvGrpSpPr>
            <a:grpSpLocks noChangeAspect="1"/>
          </p:cNvGrpSpPr>
          <p:nvPr/>
        </p:nvGrpSpPr>
        <p:grpSpPr bwMode="auto">
          <a:xfrm>
            <a:off x="11122954" y="3881298"/>
            <a:ext cx="165973" cy="157082"/>
            <a:chOff x="802" y="803"/>
            <a:chExt cx="224" cy="212"/>
          </a:xfrm>
          <a:solidFill>
            <a:schemeClr val="bg1"/>
          </a:solidFill>
        </p:grpSpPr>
        <p:sp>
          <p:nvSpPr>
            <p:cNvPr id="180" name="Freeform 111">
              <a:extLst>
                <a:ext uri="{FF2B5EF4-FFF2-40B4-BE49-F238E27FC236}">
                  <a16:creationId xmlns:a16="http://schemas.microsoft.com/office/drawing/2014/main" id="{9E806145-1BC6-4C68-BF5B-3F201A958A84}"/>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1" name="Oval 112">
              <a:extLst>
                <a:ext uri="{FF2B5EF4-FFF2-40B4-BE49-F238E27FC236}">
                  <a16:creationId xmlns:a16="http://schemas.microsoft.com/office/drawing/2014/main" id="{5F8187DC-CAA6-4E9C-B99B-05C3DF441D03}"/>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2" name="Freeform 113">
              <a:extLst>
                <a:ext uri="{FF2B5EF4-FFF2-40B4-BE49-F238E27FC236}">
                  <a16:creationId xmlns:a16="http://schemas.microsoft.com/office/drawing/2014/main" id="{9C85E408-63CC-45E7-9EDA-1E8F8078C3BB}"/>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83" name="Group 105">
            <a:extLst>
              <a:ext uri="{FF2B5EF4-FFF2-40B4-BE49-F238E27FC236}">
                <a16:creationId xmlns:a16="http://schemas.microsoft.com/office/drawing/2014/main" id="{194BEB32-A2BA-4F5D-ADD2-88D0347271A1}"/>
              </a:ext>
            </a:extLst>
          </p:cNvPr>
          <p:cNvGrpSpPr>
            <a:grpSpLocks noChangeAspect="1"/>
          </p:cNvGrpSpPr>
          <p:nvPr/>
        </p:nvGrpSpPr>
        <p:grpSpPr bwMode="auto">
          <a:xfrm>
            <a:off x="11602483" y="3877083"/>
            <a:ext cx="165973" cy="157082"/>
            <a:chOff x="802" y="803"/>
            <a:chExt cx="224" cy="212"/>
          </a:xfrm>
          <a:solidFill>
            <a:schemeClr val="bg1"/>
          </a:solidFill>
        </p:grpSpPr>
        <p:sp>
          <p:nvSpPr>
            <p:cNvPr id="184" name="Freeform 111">
              <a:extLst>
                <a:ext uri="{FF2B5EF4-FFF2-40B4-BE49-F238E27FC236}">
                  <a16:creationId xmlns:a16="http://schemas.microsoft.com/office/drawing/2014/main" id="{728F3912-6EB3-4012-827A-2E56DE9EEDB3}"/>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5" name="Oval 112">
              <a:extLst>
                <a:ext uri="{FF2B5EF4-FFF2-40B4-BE49-F238E27FC236}">
                  <a16:creationId xmlns:a16="http://schemas.microsoft.com/office/drawing/2014/main" id="{4792CD26-21BF-419B-91C9-4AFB54035589}"/>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6" name="Freeform 113">
              <a:extLst>
                <a:ext uri="{FF2B5EF4-FFF2-40B4-BE49-F238E27FC236}">
                  <a16:creationId xmlns:a16="http://schemas.microsoft.com/office/drawing/2014/main" id="{15C10DF0-324B-47D2-A4B6-385B5F55462D}"/>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187" name="Grafik 186">
            <a:extLst>
              <a:ext uri="{FF2B5EF4-FFF2-40B4-BE49-F238E27FC236}">
                <a16:creationId xmlns:a16="http://schemas.microsoft.com/office/drawing/2014/main" id="{E737626A-18B6-420D-95DE-CF5994A48CF0}"/>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478650" y="5684707"/>
            <a:ext cx="263846" cy="324000"/>
          </a:xfrm>
          <a:prstGeom prst="rect">
            <a:avLst/>
          </a:prstGeom>
        </p:spPr>
      </p:pic>
      <p:pic>
        <p:nvPicPr>
          <p:cNvPr id="188" name="Grafik 187">
            <a:extLst>
              <a:ext uri="{FF2B5EF4-FFF2-40B4-BE49-F238E27FC236}">
                <a16:creationId xmlns:a16="http://schemas.microsoft.com/office/drawing/2014/main" id="{13EC29E2-65C7-4280-8076-A891CE11D8A7}"/>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473248" y="5678499"/>
            <a:ext cx="165449" cy="203168"/>
          </a:xfrm>
          <a:prstGeom prst="rect">
            <a:avLst/>
          </a:prstGeom>
        </p:spPr>
      </p:pic>
      <p:pic>
        <p:nvPicPr>
          <p:cNvPr id="189" name="Grafik 188">
            <a:extLst>
              <a:ext uri="{FF2B5EF4-FFF2-40B4-BE49-F238E27FC236}">
                <a16:creationId xmlns:a16="http://schemas.microsoft.com/office/drawing/2014/main" id="{E59728FB-92E7-4B57-B509-7446153BF2CD}"/>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707579" y="5688655"/>
            <a:ext cx="165449" cy="203168"/>
          </a:xfrm>
          <a:prstGeom prst="rect">
            <a:avLst/>
          </a:prstGeom>
        </p:spPr>
      </p:pic>
      <p:pic>
        <p:nvPicPr>
          <p:cNvPr id="190" name="Grafik 189">
            <a:extLst>
              <a:ext uri="{FF2B5EF4-FFF2-40B4-BE49-F238E27FC236}">
                <a16:creationId xmlns:a16="http://schemas.microsoft.com/office/drawing/2014/main" id="{774F5423-21EF-4765-9FB9-E32C46EDD4F3}"/>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68038" y="5688655"/>
            <a:ext cx="165449" cy="203168"/>
          </a:xfrm>
          <a:prstGeom prst="rect">
            <a:avLst/>
          </a:prstGeom>
        </p:spPr>
      </p:pic>
      <p:pic>
        <p:nvPicPr>
          <p:cNvPr id="121" name="Grafik 120">
            <a:extLst>
              <a:ext uri="{FF2B5EF4-FFF2-40B4-BE49-F238E27FC236}">
                <a16:creationId xmlns:a16="http://schemas.microsoft.com/office/drawing/2014/main" id="{123E26A2-E15C-4EF5-933E-5A728418FA8B}"/>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514956" y="250300"/>
            <a:ext cx="367665" cy="451485"/>
          </a:xfrm>
          <a:prstGeom prst="rect">
            <a:avLst/>
          </a:prstGeom>
        </p:spPr>
      </p:pic>
    </p:spTree>
    <p:extLst>
      <p:ext uri="{BB962C8B-B14F-4D97-AF65-F5344CB8AC3E}">
        <p14:creationId xmlns:p14="http://schemas.microsoft.com/office/powerpoint/2010/main" val="3004018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6E639C18-FBFD-4108-996C-903B8E18BA25}"/>
              </a:ext>
            </a:extLst>
          </p:cNvPr>
          <p:cNvGraphicFramePr>
            <a:graphicFrameLocks noChangeAspect="1"/>
          </p:cNvGraphicFramePr>
          <p:nvPr>
            <p:custDataLst>
              <p:tags r:id="rId2"/>
            </p:custDataLst>
            <p:extLst>
              <p:ext uri="{D42A27DB-BD31-4B8C-83A1-F6EECF244321}">
                <p14:modId xmlns:p14="http://schemas.microsoft.com/office/powerpoint/2010/main" val="4123187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022"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9708574C-B273-460D-B708-A71AFD5B208B}"/>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02" name="Rechteck 101">
            <a:extLst>
              <a:ext uri="{FF2B5EF4-FFF2-40B4-BE49-F238E27FC236}">
                <a16:creationId xmlns:a16="http://schemas.microsoft.com/office/drawing/2014/main" id="{13A048A1-42C3-47B5-B0BD-574D62FC5317}"/>
              </a:ext>
            </a:extLst>
          </p:cNvPr>
          <p:cNvSpPr/>
          <p:nvPr/>
        </p:nvSpPr>
        <p:spPr bwMode="gray">
          <a:xfrm>
            <a:off x="359999" y="884238"/>
            <a:ext cx="11470051" cy="5614934"/>
          </a:xfrm>
          <a:prstGeom prst="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B564AF08-D4B3-4847-9295-4B506E60D70F}"/>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Why Tezos is the right choice when building your blockchain solution… </a:t>
            </a:r>
          </a:p>
        </p:txBody>
      </p:sp>
      <p:sp>
        <p:nvSpPr>
          <p:cNvPr id="4" name="Foliennummernplatzhalter 3">
            <a:extLst>
              <a:ext uri="{FF2B5EF4-FFF2-40B4-BE49-F238E27FC236}">
                <a16:creationId xmlns:a16="http://schemas.microsoft.com/office/drawing/2014/main" id="{9E6957C3-EC3B-4AFE-8165-E5AF2D73DC9E}"/>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23</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27FA76C6-A9FE-44DB-A96D-C787BCF0D3BA}"/>
              </a:ext>
            </a:extLst>
          </p:cNvPr>
          <p:cNvSpPr>
            <a:spLocks noGrp="1"/>
          </p:cNvSpPr>
          <p:nvPr>
            <p:ph type="dt" sz="half" idx="2"/>
          </p:nvPr>
        </p:nvSpPr>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p>
        </p:txBody>
      </p:sp>
      <p:sp>
        <p:nvSpPr>
          <p:cNvPr id="6" name="Inhaltsplatzhalter 5">
            <a:extLst>
              <a:ext uri="{FF2B5EF4-FFF2-40B4-BE49-F238E27FC236}">
                <a16:creationId xmlns:a16="http://schemas.microsoft.com/office/drawing/2014/main" id="{4B0F0483-AD69-403A-926C-4CBFEC243CA1}"/>
              </a:ext>
            </a:extLst>
          </p:cNvPr>
          <p:cNvSpPr>
            <a:spLocks noGrp="1"/>
          </p:cNvSpPr>
          <p:nvPr>
            <p:ph idx="1"/>
          </p:nvPr>
        </p:nvSpPr>
        <p:spPr>
          <a:xfrm>
            <a:off x="360362" y="883065"/>
            <a:ext cx="11469239" cy="5614935"/>
          </a:xfrm>
        </p:spPr>
        <p:txBody>
          <a:bodyPr anchor="ctr"/>
          <a:lstStyle/>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Tezos is a </a:t>
            </a:r>
            <a:r>
              <a:rPr lang="en-US" sz="1300" b="1" dirty="0">
                <a:latin typeface="Open Sans" panose="020B0606030504020204" pitchFamily="34" charset="0"/>
                <a:ea typeface="Open Sans" panose="020B0606030504020204" pitchFamily="34" charset="0"/>
                <a:cs typeface="Open Sans" panose="020B0606030504020204" pitchFamily="34" charset="0"/>
              </a:rPr>
              <a:t>public and permissionless blockchain </a:t>
            </a:r>
            <a:r>
              <a:rPr lang="en-US" sz="1300" dirty="0">
                <a:latin typeface="Open Sans" panose="020B0606030504020204" pitchFamily="34" charset="0"/>
                <a:ea typeface="Open Sans" panose="020B0606030504020204" pitchFamily="34" charset="0"/>
                <a:cs typeface="Open Sans" panose="020B0606030504020204" pitchFamily="34" charset="0"/>
              </a:rPr>
              <a:t>and public blockchains are </a:t>
            </a:r>
            <a:r>
              <a:rPr lang="en-US" sz="1300" b="1" dirty="0">
                <a:latin typeface="Open Sans" panose="020B0606030504020204" pitchFamily="34" charset="0"/>
                <a:ea typeface="Open Sans" panose="020B0606030504020204" pitchFamily="34" charset="0"/>
                <a:cs typeface="Open Sans" panose="020B0606030504020204" pitchFamily="34" charset="0"/>
              </a:rPr>
              <a:t>the future</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Tezos is </a:t>
            </a:r>
            <a:r>
              <a:rPr lang="en-US" sz="1300" b="1" dirty="0">
                <a:latin typeface="Open Sans" panose="020B0606030504020204" pitchFamily="34" charset="0"/>
                <a:ea typeface="Open Sans" panose="020B0606030504020204" pitchFamily="34" charset="0"/>
                <a:cs typeface="Open Sans" panose="020B0606030504020204" pitchFamily="34" charset="0"/>
              </a:rPr>
              <a:t>upgradable</a:t>
            </a:r>
            <a:r>
              <a:rPr lang="en-US" sz="1300" dirty="0">
                <a:latin typeface="Open Sans" panose="020B0606030504020204" pitchFamily="34" charset="0"/>
                <a:ea typeface="Open Sans" panose="020B0606030504020204" pitchFamily="34" charset="0"/>
                <a:cs typeface="Open Sans" panose="020B0606030504020204" pitchFamily="34" charset="0"/>
              </a:rPr>
              <a:t> through a </a:t>
            </a:r>
            <a:r>
              <a:rPr lang="en-US" sz="1300" b="1" dirty="0">
                <a:latin typeface="Open Sans" panose="020B0606030504020204" pitchFamily="34" charset="0"/>
                <a:ea typeface="Open Sans" panose="020B0606030504020204" pitchFamily="34" charset="0"/>
                <a:cs typeface="Open Sans" panose="020B0606030504020204" pitchFamily="34" charset="0"/>
              </a:rPr>
              <a:t>proven on-chain governance mechanism </a:t>
            </a:r>
            <a:r>
              <a:rPr lang="en-US" sz="1300" dirty="0">
                <a:latin typeface="Open Sans" panose="020B0606030504020204" pitchFamily="34" charset="0"/>
                <a:ea typeface="Open Sans" panose="020B0606030504020204" pitchFamily="34" charset="0"/>
                <a:cs typeface="Open Sans" panose="020B0606030504020204" pitchFamily="34" charset="0"/>
              </a:rPr>
              <a:t>and thus </a:t>
            </a:r>
            <a:r>
              <a:rPr lang="en-US" sz="1300" b="1" dirty="0">
                <a:latin typeface="Open Sans" panose="020B0606030504020204" pitchFamily="34" charset="0"/>
                <a:ea typeface="Open Sans" panose="020B0606030504020204" pitchFamily="34" charset="0"/>
                <a:cs typeface="Open Sans" panose="020B0606030504020204" pitchFamily="34" charset="0"/>
              </a:rPr>
              <a:t>built to last</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Tezos employs </a:t>
            </a:r>
            <a:r>
              <a:rPr lang="en-US" sz="13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Liquid Proof-of-Stake </a:t>
            </a:r>
            <a:r>
              <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which is more </a:t>
            </a:r>
            <a:r>
              <a:rPr lang="en-US" sz="13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scalable </a:t>
            </a:r>
            <a:r>
              <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than Proof-of-Work and </a:t>
            </a:r>
            <a:r>
              <a:rPr lang="en-US" sz="13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does not consume much energy</a:t>
            </a:r>
            <a:r>
              <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Tezos is </a:t>
            </a:r>
            <a:r>
              <a:rPr lang="en-US" sz="1300" b="1" dirty="0">
                <a:latin typeface="Open Sans" panose="020B0606030504020204" pitchFamily="34" charset="0"/>
                <a:ea typeface="Open Sans" panose="020B0606030504020204" pitchFamily="34" charset="0"/>
                <a:cs typeface="Open Sans" panose="020B0606030504020204" pitchFamily="34" charset="0"/>
              </a:rPr>
              <a:t>secure </a:t>
            </a:r>
            <a:r>
              <a:rPr lang="en-US" sz="1300" dirty="0">
                <a:latin typeface="Open Sans" panose="020B0606030504020204" pitchFamily="34" charset="0"/>
                <a:ea typeface="Open Sans" panose="020B0606030504020204" pitchFamily="34" charset="0"/>
                <a:cs typeface="Open Sans" panose="020B0606030504020204" pitchFamily="34" charset="0"/>
              </a:rPr>
              <a:t>and uses the purpose-built functional language </a:t>
            </a:r>
            <a:r>
              <a:rPr lang="en-US" sz="1300" b="1" dirty="0">
                <a:latin typeface="Open Sans" panose="020B0606030504020204" pitchFamily="34" charset="0"/>
                <a:ea typeface="Open Sans" panose="020B0606030504020204" pitchFamily="34" charset="0"/>
                <a:cs typeface="Open Sans" panose="020B0606030504020204" pitchFamily="34" charset="0"/>
              </a:rPr>
              <a:t>Michelson </a:t>
            </a:r>
            <a:r>
              <a:rPr lang="en-US" sz="1300" dirty="0">
                <a:latin typeface="Open Sans" panose="020B0606030504020204" pitchFamily="34" charset="0"/>
                <a:ea typeface="Open Sans" panose="020B0606030504020204" pitchFamily="34" charset="0"/>
                <a:cs typeface="Open Sans" panose="020B0606030504020204" pitchFamily="34" charset="0"/>
              </a:rPr>
              <a:t>which allows </a:t>
            </a:r>
            <a:r>
              <a:rPr lang="en-US" sz="1300" b="1" dirty="0">
                <a:latin typeface="Open Sans" panose="020B0606030504020204" pitchFamily="34" charset="0"/>
                <a:ea typeface="Open Sans" panose="020B0606030504020204" pitchFamily="34" charset="0"/>
                <a:cs typeface="Open Sans" panose="020B0606030504020204" pitchFamily="34" charset="0"/>
              </a:rPr>
              <a:t>formal verification of smart contracts</a:t>
            </a:r>
            <a:r>
              <a:rPr lang="en-US" sz="1300" dirty="0">
                <a:latin typeface="Open Sans" panose="020B0606030504020204" pitchFamily="34" charset="0"/>
                <a:ea typeface="Open Sans" panose="020B0606030504020204" pitchFamily="34" charset="0"/>
                <a:cs typeface="Open Sans" panose="020B0606030504020204" pitchFamily="34" charset="0"/>
              </a:rPr>
              <a:t>!</a:t>
            </a:r>
            <a:endPar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Tezos is driven by a </a:t>
            </a:r>
            <a:r>
              <a:rPr lang="en-US" sz="13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vibrant and active community</a:t>
            </a:r>
            <a:r>
              <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with a lot of </a:t>
            </a:r>
            <a:r>
              <a:rPr lang="en-US" sz="13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academic backing</a:t>
            </a:r>
            <a:r>
              <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Powerful features like </a:t>
            </a:r>
            <a:r>
              <a:rPr lang="en-US" sz="1300" b="1" dirty="0" err="1">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zkSNARKs</a:t>
            </a:r>
            <a:r>
              <a:rPr lang="en-US" sz="13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for privacy </a:t>
            </a:r>
            <a:r>
              <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and a </a:t>
            </a:r>
            <a:r>
              <a:rPr lang="en-US" sz="13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Layer 2 solution for further scalability </a:t>
            </a:r>
            <a:br>
              <a:rPr lang="en-US" sz="13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br>
            <a:r>
              <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have been developed and/or are under way!</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Freeform 8">
            <a:extLst>
              <a:ext uri="{FF2B5EF4-FFF2-40B4-BE49-F238E27FC236}">
                <a16:creationId xmlns:a16="http://schemas.microsoft.com/office/drawing/2014/main" id="{9932F7BB-16D1-432F-8C2B-BB13B66B0B8E}"/>
              </a:ext>
            </a:extLst>
          </p:cNvPr>
          <p:cNvSpPr>
            <a:spLocks noEditPoints="1"/>
          </p:cNvSpPr>
          <p:nvPr/>
        </p:nvSpPr>
        <p:spPr bwMode="auto">
          <a:xfrm rot="775461">
            <a:off x="11125436" y="3003043"/>
            <a:ext cx="320676" cy="518540"/>
          </a:xfrm>
          <a:custGeom>
            <a:avLst/>
            <a:gdLst>
              <a:gd name="T0" fmla="*/ 947 w 1172"/>
              <a:gd name="T1" fmla="*/ 181 h 1896"/>
              <a:gd name="T2" fmla="*/ 812 w 1172"/>
              <a:gd name="T3" fmla="*/ 181 h 1896"/>
              <a:gd name="T4" fmla="*/ 812 w 1172"/>
              <a:gd name="T5" fmla="*/ 46 h 1896"/>
              <a:gd name="T6" fmla="*/ 767 w 1172"/>
              <a:gd name="T7" fmla="*/ 0 h 1896"/>
              <a:gd name="T8" fmla="*/ 406 w 1172"/>
              <a:gd name="T9" fmla="*/ 0 h 1896"/>
              <a:gd name="T10" fmla="*/ 361 w 1172"/>
              <a:gd name="T11" fmla="*/ 46 h 1896"/>
              <a:gd name="T12" fmla="*/ 361 w 1172"/>
              <a:gd name="T13" fmla="*/ 181 h 1896"/>
              <a:gd name="T14" fmla="*/ 226 w 1172"/>
              <a:gd name="T15" fmla="*/ 181 h 1896"/>
              <a:gd name="T16" fmla="*/ 0 w 1172"/>
              <a:gd name="T17" fmla="*/ 406 h 1896"/>
              <a:gd name="T18" fmla="*/ 0 w 1172"/>
              <a:gd name="T19" fmla="*/ 1670 h 1896"/>
              <a:gd name="T20" fmla="*/ 226 w 1172"/>
              <a:gd name="T21" fmla="*/ 1896 h 1896"/>
              <a:gd name="T22" fmla="*/ 947 w 1172"/>
              <a:gd name="T23" fmla="*/ 1896 h 1896"/>
              <a:gd name="T24" fmla="*/ 1172 w 1172"/>
              <a:gd name="T25" fmla="*/ 1670 h 1896"/>
              <a:gd name="T26" fmla="*/ 1172 w 1172"/>
              <a:gd name="T27" fmla="*/ 406 h 1896"/>
              <a:gd name="T28" fmla="*/ 947 w 1172"/>
              <a:gd name="T29" fmla="*/ 181 h 1896"/>
              <a:gd name="T30" fmla="*/ 899 w 1172"/>
              <a:gd name="T31" fmla="*/ 966 h 1896"/>
              <a:gd name="T32" fmla="*/ 628 w 1172"/>
              <a:gd name="T33" fmla="*/ 1598 h 1896"/>
              <a:gd name="T34" fmla="*/ 587 w 1172"/>
              <a:gd name="T35" fmla="*/ 1626 h 1896"/>
              <a:gd name="T36" fmla="*/ 578 w 1172"/>
              <a:gd name="T37" fmla="*/ 1624 h 1896"/>
              <a:gd name="T38" fmla="*/ 541 w 1172"/>
              <a:gd name="T39" fmla="*/ 1580 h 1896"/>
              <a:gd name="T40" fmla="*/ 541 w 1172"/>
              <a:gd name="T41" fmla="*/ 1174 h 1896"/>
              <a:gd name="T42" fmla="*/ 316 w 1172"/>
              <a:gd name="T43" fmla="*/ 1174 h 1896"/>
              <a:gd name="T44" fmla="*/ 279 w 1172"/>
              <a:gd name="T45" fmla="*/ 1153 h 1896"/>
              <a:gd name="T46" fmla="*/ 275 w 1172"/>
              <a:gd name="T47" fmla="*/ 1111 h 1896"/>
              <a:gd name="T48" fmla="*/ 545 w 1172"/>
              <a:gd name="T49" fmla="*/ 479 h 1896"/>
              <a:gd name="T50" fmla="*/ 596 w 1172"/>
              <a:gd name="T51" fmla="*/ 453 h 1896"/>
              <a:gd name="T52" fmla="*/ 632 w 1172"/>
              <a:gd name="T53" fmla="*/ 497 h 1896"/>
              <a:gd name="T54" fmla="*/ 632 w 1172"/>
              <a:gd name="T55" fmla="*/ 903 h 1896"/>
              <a:gd name="T56" fmla="*/ 857 w 1172"/>
              <a:gd name="T57" fmla="*/ 903 h 1896"/>
              <a:gd name="T58" fmla="*/ 895 w 1172"/>
              <a:gd name="T59" fmla="*/ 923 h 1896"/>
              <a:gd name="T60" fmla="*/ 899 w 1172"/>
              <a:gd name="T61" fmla="*/ 966 h 1896"/>
              <a:gd name="T62" fmla="*/ 899 w 1172"/>
              <a:gd name="T63" fmla="*/ 966 h 1896"/>
              <a:gd name="T64" fmla="*/ 899 w 1172"/>
              <a:gd name="T65" fmla="*/ 966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2" h="1896">
                <a:moveTo>
                  <a:pt x="947" y="181"/>
                </a:moveTo>
                <a:cubicBezTo>
                  <a:pt x="812" y="181"/>
                  <a:pt x="812" y="181"/>
                  <a:pt x="812" y="181"/>
                </a:cubicBezTo>
                <a:cubicBezTo>
                  <a:pt x="812" y="46"/>
                  <a:pt x="812" y="46"/>
                  <a:pt x="812" y="46"/>
                </a:cubicBezTo>
                <a:cubicBezTo>
                  <a:pt x="812" y="21"/>
                  <a:pt x="792" y="0"/>
                  <a:pt x="767" y="0"/>
                </a:cubicBezTo>
                <a:cubicBezTo>
                  <a:pt x="406" y="0"/>
                  <a:pt x="406" y="0"/>
                  <a:pt x="406" y="0"/>
                </a:cubicBezTo>
                <a:cubicBezTo>
                  <a:pt x="381" y="0"/>
                  <a:pt x="361" y="21"/>
                  <a:pt x="361" y="46"/>
                </a:cubicBezTo>
                <a:cubicBezTo>
                  <a:pt x="361" y="181"/>
                  <a:pt x="361" y="181"/>
                  <a:pt x="361" y="181"/>
                </a:cubicBezTo>
                <a:cubicBezTo>
                  <a:pt x="226" y="181"/>
                  <a:pt x="226" y="181"/>
                  <a:pt x="226" y="181"/>
                </a:cubicBezTo>
                <a:cubicBezTo>
                  <a:pt x="102" y="181"/>
                  <a:pt x="0" y="282"/>
                  <a:pt x="0" y="406"/>
                </a:cubicBezTo>
                <a:cubicBezTo>
                  <a:pt x="0" y="1670"/>
                  <a:pt x="0" y="1670"/>
                  <a:pt x="0" y="1670"/>
                </a:cubicBezTo>
                <a:cubicBezTo>
                  <a:pt x="0" y="1795"/>
                  <a:pt x="102" y="1896"/>
                  <a:pt x="226" y="1896"/>
                </a:cubicBezTo>
                <a:cubicBezTo>
                  <a:pt x="947" y="1896"/>
                  <a:pt x="947" y="1896"/>
                  <a:pt x="947" y="1896"/>
                </a:cubicBezTo>
                <a:cubicBezTo>
                  <a:pt x="1071" y="1896"/>
                  <a:pt x="1172" y="1795"/>
                  <a:pt x="1172" y="1670"/>
                </a:cubicBezTo>
                <a:cubicBezTo>
                  <a:pt x="1172" y="406"/>
                  <a:pt x="1172" y="406"/>
                  <a:pt x="1172" y="406"/>
                </a:cubicBezTo>
                <a:cubicBezTo>
                  <a:pt x="1172" y="282"/>
                  <a:pt x="1071" y="181"/>
                  <a:pt x="947" y="181"/>
                </a:cubicBezTo>
                <a:close/>
                <a:moveTo>
                  <a:pt x="899" y="966"/>
                </a:moveTo>
                <a:cubicBezTo>
                  <a:pt x="628" y="1598"/>
                  <a:pt x="628" y="1598"/>
                  <a:pt x="628" y="1598"/>
                </a:cubicBezTo>
                <a:cubicBezTo>
                  <a:pt x="621" y="1615"/>
                  <a:pt x="604" y="1626"/>
                  <a:pt x="587" y="1626"/>
                </a:cubicBezTo>
                <a:cubicBezTo>
                  <a:pt x="584" y="1626"/>
                  <a:pt x="581" y="1625"/>
                  <a:pt x="578" y="1624"/>
                </a:cubicBezTo>
                <a:cubicBezTo>
                  <a:pt x="556" y="1620"/>
                  <a:pt x="541" y="1602"/>
                  <a:pt x="541" y="1580"/>
                </a:cubicBezTo>
                <a:cubicBezTo>
                  <a:pt x="541" y="1174"/>
                  <a:pt x="541" y="1174"/>
                  <a:pt x="541" y="1174"/>
                </a:cubicBezTo>
                <a:cubicBezTo>
                  <a:pt x="316" y="1174"/>
                  <a:pt x="316" y="1174"/>
                  <a:pt x="316" y="1174"/>
                </a:cubicBezTo>
                <a:cubicBezTo>
                  <a:pt x="301" y="1174"/>
                  <a:pt x="287" y="1166"/>
                  <a:pt x="279" y="1153"/>
                </a:cubicBezTo>
                <a:cubicBezTo>
                  <a:pt x="270" y="1141"/>
                  <a:pt x="269" y="1125"/>
                  <a:pt x="275" y="1111"/>
                </a:cubicBezTo>
                <a:cubicBezTo>
                  <a:pt x="545" y="479"/>
                  <a:pt x="545" y="479"/>
                  <a:pt x="545" y="479"/>
                </a:cubicBezTo>
                <a:cubicBezTo>
                  <a:pt x="554" y="460"/>
                  <a:pt x="574" y="449"/>
                  <a:pt x="596" y="453"/>
                </a:cubicBezTo>
                <a:cubicBezTo>
                  <a:pt x="617" y="457"/>
                  <a:pt x="632" y="475"/>
                  <a:pt x="632" y="497"/>
                </a:cubicBezTo>
                <a:cubicBezTo>
                  <a:pt x="632" y="903"/>
                  <a:pt x="632" y="903"/>
                  <a:pt x="632" y="903"/>
                </a:cubicBezTo>
                <a:cubicBezTo>
                  <a:pt x="857" y="903"/>
                  <a:pt x="857" y="903"/>
                  <a:pt x="857" y="903"/>
                </a:cubicBezTo>
                <a:cubicBezTo>
                  <a:pt x="872" y="903"/>
                  <a:pt x="886" y="910"/>
                  <a:pt x="895" y="923"/>
                </a:cubicBezTo>
                <a:cubicBezTo>
                  <a:pt x="903" y="936"/>
                  <a:pt x="905" y="952"/>
                  <a:pt x="899" y="966"/>
                </a:cubicBezTo>
                <a:close/>
                <a:moveTo>
                  <a:pt x="899" y="966"/>
                </a:moveTo>
                <a:cubicBezTo>
                  <a:pt x="899" y="966"/>
                  <a:pt x="899" y="966"/>
                  <a:pt x="899" y="966"/>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grpSp>
        <p:nvGrpSpPr>
          <p:cNvPr id="17" name="Group 11">
            <a:extLst>
              <a:ext uri="{FF2B5EF4-FFF2-40B4-BE49-F238E27FC236}">
                <a16:creationId xmlns:a16="http://schemas.microsoft.com/office/drawing/2014/main" id="{70219D21-0E0B-42F7-ADCD-C979541BB567}"/>
              </a:ext>
            </a:extLst>
          </p:cNvPr>
          <p:cNvGrpSpPr>
            <a:grpSpLocks noChangeAspect="1"/>
          </p:cNvGrpSpPr>
          <p:nvPr/>
        </p:nvGrpSpPr>
        <p:grpSpPr bwMode="auto">
          <a:xfrm>
            <a:off x="1847057" y="4820046"/>
            <a:ext cx="738188" cy="338138"/>
            <a:chOff x="804" y="803"/>
            <a:chExt cx="465" cy="213"/>
          </a:xfrm>
          <a:solidFill>
            <a:srgbClr val="798BB3"/>
          </a:solidFill>
        </p:grpSpPr>
        <p:sp>
          <p:nvSpPr>
            <p:cNvPr id="19" name="Freeform 12">
              <a:extLst>
                <a:ext uri="{FF2B5EF4-FFF2-40B4-BE49-F238E27FC236}">
                  <a16:creationId xmlns:a16="http://schemas.microsoft.com/office/drawing/2014/main" id="{67F67577-E0FE-4DD9-BE10-03C4331128E1}"/>
                </a:ext>
              </a:extLst>
            </p:cNvPr>
            <p:cNvSpPr>
              <a:spLocks/>
            </p:cNvSpPr>
            <p:nvPr/>
          </p:nvSpPr>
          <p:spPr bwMode="auto">
            <a:xfrm>
              <a:off x="1202" y="915"/>
              <a:ext cx="67" cy="70"/>
            </a:xfrm>
            <a:custGeom>
              <a:avLst/>
              <a:gdLst>
                <a:gd name="T0" fmla="*/ 160 w 276"/>
                <a:gd name="T1" fmla="*/ 0 h 292"/>
                <a:gd name="T2" fmla="*/ 0 w 276"/>
                <a:gd name="T3" fmla="*/ 44 h 292"/>
                <a:gd name="T4" fmla="*/ 54 w 276"/>
                <a:gd name="T5" fmla="*/ 195 h 292"/>
                <a:gd name="T6" fmla="*/ 54 w 276"/>
                <a:gd name="T7" fmla="*/ 292 h 292"/>
                <a:gd name="T8" fmla="*/ 276 w 276"/>
                <a:gd name="T9" fmla="*/ 292 h 292"/>
                <a:gd name="T10" fmla="*/ 276 w 276"/>
                <a:gd name="T11" fmla="*/ 152 h 292"/>
                <a:gd name="T12" fmla="*/ 160 w 276"/>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276" h="292">
                  <a:moveTo>
                    <a:pt x="160" y="0"/>
                  </a:moveTo>
                  <a:cubicBezTo>
                    <a:pt x="117" y="33"/>
                    <a:pt x="54" y="44"/>
                    <a:pt x="0" y="44"/>
                  </a:cubicBezTo>
                  <a:cubicBezTo>
                    <a:pt x="32" y="87"/>
                    <a:pt x="54" y="141"/>
                    <a:pt x="54" y="195"/>
                  </a:cubicBezTo>
                  <a:cubicBezTo>
                    <a:pt x="54" y="292"/>
                    <a:pt x="54" y="292"/>
                    <a:pt x="54" y="292"/>
                  </a:cubicBezTo>
                  <a:cubicBezTo>
                    <a:pt x="276" y="292"/>
                    <a:pt x="276" y="292"/>
                    <a:pt x="276" y="292"/>
                  </a:cubicBezTo>
                  <a:cubicBezTo>
                    <a:pt x="276" y="152"/>
                    <a:pt x="276" y="152"/>
                    <a:pt x="276" y="152"/>
                  </a:cubicBezTo>
                  <a:cubicBezTo>
                    <a:pt x="276" y="87"/>
                    <a:pt x="223" y="0"/>
                    <a:pt x="16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13">
              <a:extLst>
                <a:ext uri="{FF2B5EF4-FFF2-40B4-BE49-F238E27FC236}">
                  <a16:creationId xmlns:a16="http://schemas.microsoft.com/office/drawing/2014/main" id="{6D2919E7-2FA6-4A5B-9561-280BC93DD235}"/>
                </a:ext>
              </a:extLst>
            </p:cNvPr>
            <p:cNvSpPr>
              <a:spLocks/>
            </p:cNvSpPr>
            <p:nvPr/>
          </p:nvSpPr>
          <p:spPr bwMode="auto">
            <a:xfrm>
              <a:off x="1179" y="838"/>
              <a:ext cx="67" cy="72"/>
            </a:xfrm>
            <a:custGeom>
              <a:avLst/>
              <a:gdLst>
                <a:gd name="T0" fmla="*/ 128 w 276"/>
                <a:gd name="T1" fmla="*/ 0 h 300"/>
                <a:gd name="T2" fmla="*/ 11 w 276"/>
                <a:gd name="T3" fmla="*/ 43 h 300"/>
                <a:gd name="T4" fmla="*/ 22 w 276"/>
                <a:gd name="T5" fmla="*/ 108 h 300"/>
                <a:gd name="T6" fmla="*/ 0 w 276"/>
                <a:gd name="T7" fmla="*/ 225 h 300"/>
                <a:gd name="T8" fmla="*/ 128 w 276"/>
                <a:gd name="T9" fmla="*/ 300 h 300"/>
                <a:gd name="T10" fmla="*/ 276 w 276"/>
                <a:gd name="T11" fmla="*/ 150 h 300"/>
                <a:gd name="T12" fmla="*/ 128 w 276"/>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276" h="300">
                  <a:moveTo>
                    <a:pt x="128" y="0"/>
                  </a:moveTo>
                  <a:cubicBezTo>
                    <a:pt x="85" y="0"/>
                    <a:pt x="43" y="11"/>
                    <a:pt x="11" y="43"/>
                  </a:cubicBezTo>
                  <a:cubicBezTo>
                    <a:pt x="22" y="65"/>
                    <a:pt x="22" y="86"/>
                    <a:pt x="22" y="108"/>
                  </a:cubicBezTo>
                  <a:cubicBezTo>
                    <a:pt x="22" y="150"/>
                    <a:pt x="11" y="193"/>
                    <a:pt x="0" y="225"/>
                  </a:cubicBezTo>
                  <a:cubicBezTo>
                    <a:pt x="22" y="268"/>
                    <a:pt x="64" y="300"/>
                    <a:pt x="128" y="300"/>
                  </a:cubicBezTo>
                  <a:cubicBezTo>
                    <a:pt x="202" y="300"/>
                    <a:pt x="276" y="236"/>
                    <a:pt x="276" y="150"/>
                  </a:cubicBezTo>
                  <a:cubicBezTo>
                    <a:pt x="276" y="65"/>
                    <a:pt x="202" y="0"/>
                    <a:pt x="128"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Freeform 14">
              <a:extLst>
                <a:ext uri="{FF2B5EF4-FFF2-40B4-BE49-F238E27FC236}">
                  <a16:creationId xmlns:a16="http://schemas.microsoft.com/office/drawing/2014/main" id="{94F80D47-3383-4B47-B772-EDE447CB0A04}"/>
                </a:ext>
              </a:extLst>
            </p:cNvPr>
            <p:cNvSpPr>
              <a:spLocks/>
            </p:cNvSpPr>
            <p:nvPr/>
          </p:nvSpPr>
          <p:spPr bwMode="auto">
            <a:xfrm>
              <a:off x="804" y="915"/>
              <a:ext cx="69" cy="70"/>
            </a:xfrm>
            <a:custGeom>
              <a:avLst/>
              <a:gdLst>
                <a:gd name="T0" fmla="*/ 221 w 284"/>
                <a:gd name="T1" fmla="*/ 195 h 292"/>
                <a:gd name="T2" fmla="*/ 284 w 284"/>
                <a:gd name="T3" fmla="*/ 44 h 292"/>
                <a:gd name="T4" fmla="*/ 116 w 284"/>
                <a:gd name="T5" fmla="*/ 0 h 292"/>
                <a:gd name="T6" fmla="*/ 0 w 284"/>
                <a:gd name="T7" fmla="*/ 152 h 292"/>
                <a:gd name="T8" fmla="*/ 0 w 284"/>
                <a:gd name="T9" fmla="*/ 292 h 292"/>
                <a:gd name="T10" fmla="*/ 221 w 284"/>
                <a:gd name="T11" fmla="*/ 292 h 292"/>
                <a:gd name="T12" fmla="*/ 221 w 284"/>
                <a:gd name="T13" fmla="*/ 195 h 292"/>
              </a:gdLst>
              <a:ahLst/>
              <a:cxnLst>
                <a:cxn ang="0">
                  <a:pos x="T0" y="T1"/>
                </a:cxn>
                <a:cxn ang="0">
                  <a:pos x="T2" y="T3"/>
                </a:cxn>
                <a:cxn ang="0">
                  <a:pos x="T4" y="T5"/>
                </a:cxn>
                <a:cxn ang="0">
                  <a:pos x="T6" y="T7"/>
                </a:cxn>
                <a:cxn ang="0">
                  <a:pos x="T8" y="T9"/>
                </a:cxn>
                <a:cxn ang="0">
                  <a:pos x="T10" y="T11"/>
                </a:cxn>
                <a:cxn ang="0">
                  <a:pos x="T12" y="T13"/>
                </a:cxn>
              </a:cxnLst>
              <a:rect l="0" t="0" r="r" b="b"/>
              <a:pathLst>
                <a:path w="284" h="292">
                  <a:moveTo>
                    <a:pt x="221" y="195"/>
                  </a:moveTo>
                  <a:cubicBezTo>
                    <a:pt x="221" y="141"/>
                    <a:pt x="242" y="87"/>
                    <a:pt x="284" y="44"/>
                  </a:cubicBezTo>
                  <a:cubicBezTo>
                    <a:pt x="221" y="44"/>
                    <a:pt x="158" y="33"/>
                    <a:pt x="116" y="0"/>
                  </a:cubicBezTo>
                  <a:cubicBezTo>
                    <a:pt x="53" y="0"/>
                    <a:pt x="0" y="87"/>
                    <a:pt x="0" y="152"/>
                  </a:cubicBezTo>
                  <a:cubicBezTo>
                    <a:pt x="0" y="292"/>
                    <a:pt x="0" y="292"/>
                    <a:pt x="0" y="292"/>
                  </a:cubicBezTo>
                  <a:cubicBezTo>
                    <a:pt x="221" y="292"/>
                    <a:pt x="221" y="292"/>
                    <a:pt x="221" y="292"/>
                  </a:cubicBezTo>
                  <a:lnTo>
                    <a:pt x="221" y="19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Freeform 15">
              <a:extLst>
                <a:ext uri="{FF2B5EF4-FFF2-40B4-BE49-F238E27FC236}">
                  <a16:creationId xmlns:a16="http://schemas.microsoft.com/office/drawing/2014/main" id="{8AA8964D-54DC-4A6B-8257-049FF967C0B0}"/>
                </a:ext>
              </a:extLst>
            </p:cNvPr>
            <p:cNvSpPr>
              <a:spLocks/>
            </p:cNvSpPr>
            <p:nvPr/>
          </p:nvSpPr>
          <p:spPr bwMode="auto">
            <a:xfrm>
              <a:off x="827" y="838"/>
              <a:ext cx="67" cy="72"/>
            </a:xfrm>
            <a:custGeom>
              <a:avLst/>
              <a:gdLst>
                <a:gd name="T0" fmla="*/ 245 w 276"/>
                <a:gd name="T1" fmla="*/ 108 h 300"/>
                <a:gd name="T2" fmla="*/ 255 w 276"/>
                <a:gd name="T3" fmla="*/ 43 h 300"/>
                <a:gd name="T4" fmla="*/ 149 w 276"/>
                <a:gd name="T5" fmla="*/ 0 h 300"/>
                <a:gd name="T6" fmla="*/ 0 w 276"/>
                <a:gd name="T7" fmla="*/ 150 h 300"/>
                <a:gd name="T8" fmla="*/ 149 w 276"/>
                <a:gd name="T9" fmla="*/ 300 h 300"/>
                <a:gd name="T10" fmla="*/ 276 w 276"/>
                <a:gd name="T11" fmla="*/ 225 h 300"/>
                <a:gd name="T12" fmla="*/ 245 w 276"/>
                <a:gd name="T13" fmla="*/ 108 h 300"/>
              </a:gdLst>
              <a:ahLst/>
              <a:cxnLst>
                <a:cxn ang="0">
                  <a:pos x="T0" y="T1"/>
                </a:cxn>
                <a:cxn ang="0">
                  <a:pos x="T2" y="T3"/>
                </a:cxn>
                <a:cxn ang="0">
                  <a:pos x="T4" y="T5"/>
                </a:cxn>
                <a:cxn ang="0">
                  <a:pos x="T6" y="T7"/>
                </a:cxn>
                <a:cxn ang="0">
                  <a:pos x="T8" y="T9"/>
                </a:cxn>
                <a:cxn ang="0">
                  <a:pos x="T10" y="T11"/>
                </a:cxn>
                <a:cxn ang="0">
                  <a:pos x="T12" y="T13"/>
                </a:cxn>
              </a:cxnLst>
              <a:rect l="0" t="0" r="r" b="b"/>
              <a:pathLst>
                <a:path w="276" h="300">
                  <a:moveTo>
                    <a:pt x="245" y="108"/>
                  </a:moveTo>
                  <a:cubicBezTo>
                    <a:pt x="245" y="86"/>
                    <a:pt x="255" y="65"/>
                    <a:pt x="255" y="43"/>
                  </a:cubicBezTo>
                  <a:cubicBezTo>
                    <a:pt x="234" y="11"/>
                    <a:pt x="192" y="0"/>
                    <a:pt x="149" y="0"/>
                  </a:cubicBezTo>
                  <a:cubicBezTo>
                    <a:pt x="64" y="0"/>
                    <a:pt x="0" y="65"/>
                    <a:pt x="0" y="150"/>
                  </a:cubicBezTo>
                  <a:cubicBezTo>
                    <a:pt x="0" y="236"/>
                    <a:pt x="64" y="300"/>
                    <a:pt x="149" y="300"/>
                  </a:cubicBezTo>
                  <a:cubicBezTo>
                    <a:pt x="202" y="300"/>
                    <a:pt x="255" y="268"/>
                    <a:pt x="276" y="225"/>
                  </a:cubicBezTo>
                  <a:cubicBezTo>
                    <a:pt x="255" y="193"/>
                    <a:pt x="245" y="150"/>
                    <a:pt x="245" y="10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Freeform 16">
              <a:extLst>
                <a:ext uri="{FF2B5EF4-FFF2-40B4-BE49-F238E27FC236}">
                  <a16:creationId xmlns:a16="http://schemas.microsoft.com/office/drawing/2014/main" id="{E7A2EFAB-5029-46DD-B6A5-A8FED64FB9B4}"/>
                </a:ext>
              </a:extLst>
            </p:cNvPr>
            <p:cNvSpPr>
              <a:spLocks/>
            </p:cNvSpPr>
            <p:nvPr/>
          </p:nvSpPr>
          <p:spPr bwMode="auto">
            <a:xfrm>
              <a:off x="954" y="913"/>
              <a:ext cx="168" cy="103"/>
            </a:xfrm>
            <a:custGeom>
              <a:avLst/>
              <a:gdLst>
                <a:gd name="T0" fmla="*/ 0 w 700"/>
                <a:gd name="T1" fmla="*/ 225 h 428"/>
                <a:gd name="T2" fmla="*/ 0 w 700"/>
                <a:gd name="T3" fmla="*/ 428 h 428"/>
                <a:gd name="T4" fmla="*/ 700 w 700"/>
                <a:gd name="T5" fmla="*/ 428 h 428"/>
                <a:gd name="T6" fmla="*/ 700 w 700"/>
                <a:gd name="T7" fmla="*/ 225 h 428"/>
                <a:gd name="T8" fmla="*/ 531 w 700"/>
                <a:gd name="T9" fmla="*/ 0 h 428"/>
                <a:gd name="T10" fmla="*/ 531 w 700"/>
                <a:gd name="T11" fmla="*/ 0 h 428"/>
                <a:gd name="T12" fmla="*/ 160 w 700"/>
                <a:gd name="T13" fmla="*/ 0 h 428"/>
                <a:gd name="T14" fmla="*/ 160 w 700"/>
                <a:gd name="T15" fmla="*/ 0 h 428"/>
                <a:gd name="T16" fmla="*/ 0 w 700"/>
                <a:gd name="T17" fmla="*/ 22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0" h="428">
                  <a:moveTo>
                    <a:pt x="0" y="225"/>
                  </a:moveTo>
                  <a:cubicBezTo>
                    <a:pt x="0" y="428"/>
                    <a:pt x="0" y="428"/>
                    <a:pt x="0" y="428"/>
                  </a:cubicBezTo>
                  <a:cubicBezTo>
                    <a:pt x="700" y="428"/>
                    <a:pt x="700" y="428"/>
                    <a:pt x="700" y="428"/>
                  </a:cubicBezTo>
                  <a:cubicBezTo>
                    <a:pt x="700" y="225"/>
                    <a:pt x="700" y="225"/>
                    <a:pt x="700" y="225"/>
                  </a:cubicBezTo>
                  <a:cubicBezTo>
                    <a:pt x="700" y="129"/>
                    <a:pt x="616" y="11"/>
                    <a:pt x="531" y="0"/>
                  </a:cubicBezTo>
                  <a:cubicBezTo>
                    <a:pt x="531" y="0"/>
                    <a:pt x="531" y="0"/>
                    <a:pt x="531" y="0"/>
                  </a:cubicBezTo>
                  <a:cubicBezTo>
                    <a:pt x="414" y="86"/>
                    <a:pt x="266" y="86"/>
                    <a:pt x="160" y="0"/>
                  </a:cubicBezTo>
                  <a:cubicBezTo>
                    <a:pt x="160" y="0"/>
                    <a:pt x="160" y="0"/>
                    <a:pt x="160" y="0"/>
                  </a:cubicBezTo>
                  <a:cubicBezTo>
                    <a:pt x="75" y="11"/>
                    <a:pt x="0" y="129"/>
                    <a:pt x="0" y="2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Freeform 17">
              <a:extLst>
                <a:ext uri="{FF2B5EF4-FFF2-40B4-BE49-F238E27FC236}">
                  <a16:creationId xmlns:a16="http://schemas.microsoft.com/office/drawing/2014/main" id="{AA145BA0-B8D1-4B79-A009-6324033139F2}"/>
                </a:ext>
              </a:extLst>
            </p:cNvPr>
            <p:cNvSpPr>
              <a:spLocks/>
            </p:cNvSpPr>
            <p:nvPr/>
          </p:nvSpPr>
          <p:spPr bwMode="auto">
            <a:xfrm>
              <a:off x="868" y="913"/>
              <a:ext cx="91" cy="89"/>
            </a:xfrm>
            <a:custGeom>
              <a:avLst/>
              <a:gdLst>
                <a:gd name="T0" fmla="*/ 317 w 380"/>
                <a:gd name="T1" fmla="*/ 224 h 372"/>
                <a:gd name="T2" fmla="*/ 380 w 380"/>
                <a:gd name="T3" fmla="*/ 43 h 372"/>
                <a:gd name="T4" fmla="*/ 148 w 380"/>
                <a:gd name="T5" fmla="*/ 0 h 372"/>
                <a:gd name="T6" fmla="*/ 148 w 380"/>
                <a:gd name="T7" fmla="*/ 0 h 372"/>
                <a:gd name="T8" fmla="*/ 0 w 380"/>
                <a:gd name="T9" fmla="*/ 192 h 372"/>
                <a:gd name="T10" fmla="*/ 0 w 380"/>
                <a:gd name="T11" fmla="*/ 372 h 372"/>
                <a:gd name="T12" fmla="*/ 317 w 380"/>
                <a:gd name="T13" fmla="*/ 372 h 372"/>
                <a:gd name="T14" fmla="*/ 317 w 380"/>
                <a:gd name="T15" fmla="*/ 224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372">
                  <a:moveTo>
                    <a:pt x="317" y="224"/>
                  </a:moveTo>
                  <a:cubicBezTo>
                    <a:pt x="317" y="160"/>
                    <a:pt x="338" y="96"/>
                    <a:pt x="380" y="43"/>
                  </a:cubicBezTo>
                  <a:cubicBezTo>
                    <a:pt x="296" y="64"/>
                    <a:pt x="212" y="43"/>
                    <a:pt x="148" y="0"/>
                  </a:cubicBezTo>
                  <a:cubicBezTo>
                    <a:pt x="148" y="0"/>
                    <a:pt x="148" y="0"/>
                    <a:pt x="148" y="0"/>
                  </a:cubicBezTo>
                  <a:cubicBezTo>
                    <a:pt x="74" y="0"/>
                    <a:pt x="0" y="107"/>
                    <a:pt x="0" y="192"/>
                  </a:cubicBezTo>
                  <a:cubicBezTo>
                    <a:pt x="0" y="372"/>
                    <a:pt x="0" y="372"/>
                    <a:pt x="0" y="372"/>
                  </a:cubicBezTo>
                  <a:cubicBezTo>
                    <a:pt x="317" y="372"/>
                    <a:pt x="317" y="372"/>
                    <a:pt x="317" y="372"/>
                  </a:cubicBezTo>
                  <a:lnTo>
                    <a:pt x="317" y="224"/>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Freeform 18">
              <a:extLst>
                <a:ext uri="{FF2B5EF4-FFF2-40B4-BE49-F238E27FC236}">
                  <a16:creationId xmlns:a16="http://schemas.microsoft.com/office/drawing/2014/main" id="{D9CB49C1-7944-4116-A6C8-78730E19DF74}"/>
                </a:ext>
              </a:extLst>
            </p:cNvPr>
            <p:cNvSpPr>
              <a:spLocks/>
            </p:cNvSpPr>
            <p:nvPr/>
          </p:nvSpPr>
          <p:spPr bwMode="auto">
            <a:xfrm>
              <a:off x="1113" y="913"/>
              <a:ext cx="92" cy="89"/>
            </a:xfrm>
            <a:custGeom>
              <a:avLst/>
              <a:gdLst>
                <a:gd name="T0" fmla="*/ 235 w 384"/>
                <a:gd name="T1" fmla="*/ 0 h 372"/>
                <a:gd name="T2" fmla="*/ 0 w 384"/>
                <a:gd name="T3" fmla="*/ 43 h 372"/>
                <a:gd name="T4" fmla="*/ 75 w 384"/>
                <a:gd name="T5" fmla="*/ 224 h 372"/>
                <a:gd name="T6" fmla="*/ 75 w 384"/>
                <a:gd name="T7" fmla="*/ 372 h 372"/>
                <a:gd name="T8" fmla="*/ 384 w 384"/>
                <a:gd name="T9" fmla="*/ 372 h 372"/>
                <a:gd name="T10" fmla="*/ 384 w 384"/>
                <a:gd name="T11" fmla="*/ 192 h 372"/>
                <a:gd name="T12" fmla="*/ 235 w 384"/>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384" h="372">
                  <a:moveTo>
                    <a:pt x="235" y="0"/>
                  </a:moveTo>
                  <a:cubicBezTo>
                    <a:pt x="171" y="43"/>
                    <a:pt x="86" y="64"/>
                    <a:pt x="0" y="43"/>
                  </a:cubicBezTo>
                  <a:cubicBezTo>
                    <a:pt x="43" y="96"/>
                    <a:pt x="75" y="160"/>
                    <a:pt x="75" y="224"/>
                  </a:cubicBezTo>
                  <a:cubicBezTo>
                    <a:pt x="75" y="372"/>
                    <a:pt x="75" y="372"/>
                    <a:pt x="75" y="372"/>
                  </a:cubicBezTo>
                  <a:cubicBezTo>
                    <a:pt x="384" y="372"/>
                    <a:pt x="384" y="372"/>
                    <a:pt x="384" y="372"/>
                  </a:cubicBezTo>
                  <a:cubicBezTo>
                    <a:pt x="384" y="192"/>
                    <a:pt x="384" y="192"/>
                    <a:pt x="384" y="192"/>
                  </a:cubicBezTo>
                  <a:cubicBezTo>
                    <a:pt x="384" y="107"/>
                    <a:pt x="310" y="0"/>
                    <a:pt x="235"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Freeform 19">
              <a:extLst>
                <a:ext uri="{FF2B5EF4-FFF2-40B4-BE49-F238E27FC236}">
                  <a16:creationId xmlns:a16="http://schemas.microsoft.com/office/drawing/2014/main" id="{8E800A67-2EDC-44A2-BA0E-C51C97DA13CC}"/>
                </a:ext>
              </a:extLst>
            </p:cNvPr>
            <p:cNvSpPr>
              <a:spLocks/>
            </p:cNvSpPr>
            <p:nvPr/>
          </p:nvSpPr>
          <p:spPr bwMode="auto">
            <a:xfrm>
              <a:off x="896" y="815"/>
              <a:ext cx="85" cy="91"/>
            </a:xfrm>
            <a:custGeom>
              <a:avLst/>
              <a:gdLst>
                <a:gd name="T0" fmla="*/ 325 w 356"/>
                <a:gd name="T1" fmla="*/ 180 h 380"/>
                <a:gd name="T2" fmla="*/ 346 w 356"/>
                <a:gd name="T3" fmla="*/ 74 h 380"/>
                <a:gd name="T4" fmla="*/ 189 w 356"/>
                <a:gd name="T5" fmla="*/ 0 h 380"/>
                <a:gd name="T6" fmla="*/ 0 w 356"/>
                <a:gd name="T7" fmla="*/ 190 h 380"/>
                <a:gd name="T8" fmla="*/ 189 w 356"/>
                <a:gd name="T9" fmla="*/ 380 h 380"/>
                <a:gd name="T10" fmla="*/ 356 w 356"/>
                <a:gd name="T11" fmla="*/ 296 h 380"/>
                <a:gd name="T12" fmla="*/ 325 w 356"/>
                <a:gd name="T13" fmla="*/ 180 h 380"/>
              </a:gdLst>
              <a:ahLst/>
              <a:cxnLst>
                <a:cxn ang="0">
                  <a:pos x="T0" y="T1"/>
                </a:cxn>
                <a:cxn ang="0">
                  <a:pos x="T2" y="T3"/>
                </a:cxn>
                <a:cxn ang="0">
                  <a:pos x="T4" y="T5"/>
                </a:cxn>
                <a:cxn ang="0">
                  <a:pos x="T6" y="T7"/>
                </a:cxn>
                <a:cxn ang="0">
                  <a:pos x="T8" y="T9"/>
                </a:cxn>
                <a:cxn ang="0">
                  <a:pos x="T10" y="T11"/>
                </a:cxn>
                <a:cxn ang="0">
                  <a:pos x="T12" y="T13"/>
                </a:cxn>
              </a:cxnLst>
              <a:rect l="0" t="0" r="r" b="b"/>
              <a:pathLst>
                <a:path w="356" h="380">
                  <a:moveTo>
                    <a:pt x="325" y="180"/>
                  </a:moveTo>
                  <a:cubicBezTo>
                    <a:pt x="325" y="138"/>
                    <a:pt x="325" y="106"/>
                    <a:pt x="346" y="74"/>
                  </a:cubicBezTo>
                  <a:cubicBezTo>
                    <a:pt x="304" y="32"/>
                    <a:pt x="252" y="0"/>
                    <a:pt x="189" y="0"/>
                  </a:cubicBezTo>
                  <a:cubicBezTo>
                    <a:pt x="84" y="0"/>
                    <a:pt x="0" y="85"/>
                    <a:pt x="0" y="190"/>
                  </a:cubicBezTo>
                  <a:cubicBezTo>
                    <a:pt x="0" y="296"/>
                    <a:pt x="84" y="380"/>
                    <a:pt x="189" y="380"/>
                  </a:cubicBezTo>
                  <a:cubicBezTo>
                    <a:pt x="262" y="380"/>
                    <a:pt x="315" y="349"/>
                    <a:pt x="356" y="296"/>
                  </a:cubicBezTo>
                  <a:cubicBezTo>
                    <a:pt x="336" y="264"/>
                    <a:pt x="325" y="222"/>
                    <a:pt x="325" y="18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Oval 20">
              <a:extLst>
                <a:ext uri="{FF2B5EF4-FFF2-40B4-BE49-F238E27FC236}">
                  <a16:creationId xmlns:a16="http://schemas.microsoft.com/office/drawing/2014/main" id="{DB5C1805-C2AA-4813-A307-BFDC93E72971}"/>
                </a:ext>
              </a:extLst>
            </p:cNvPr>
            <p:cNvSpPr>
              <a:spLocks noChangeArrowheads="1"/>
            </p:cNvSpPr>
            <p:nvPr/>
          </p:nvSpPr>
          <p:spPr bwMode="auto">
            <a:xfrm>
              <a:off x="984" y="803"/>
              <a:ext cx="105" cy="107"/>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Freeform 21">
              <a:extLst>
                <a:ext uri="{FF2B5EF4-FFF2-40B4-BE49-F238E27FC236}">
                  <a16:creationId xmlns:a16="http://schemas.microsoft.com/office/drawing/2014/main" id="{E52FD112-78C4-4996-A98E-1FB0869F0490}"/>
                </a:ext>
              </a:extLst>
            </p:cNvPr>
            <p:cNvSpPr>
              <a:spLocks/>
            </p:cNvSpPr>
            <p:nvPr/>
          </p:nvSpPr>
          <p:spPr bwMode="auto">
            <a:xfrm>
              <a:off x="1091" y="815"/>
              <a:ext cx="84" cy="91"/>
            </a:xfrm>
            <a:custGeom>
              <a:avLst/>
              <a:gdLst>
                <a:gd name="T0" fmla="*/ 159 w 348"/>
                <a:gd name="T1" fmla="*/ 0 h 380"/>
                <a:gd name="T2" fmla="*/ 11 w 348"/>
                <a:gd name="T3" fmla="*/ 74 h 380"/>
                <a:gd name="T4" fmla="*/ 32 w 348"/>
                <a:gd name="T5" fmla="*/ 180 h 380"/>
                <a:gd name="T6" fmla="*/ 0 w 348"/>
                <a:gd name="T7" fmla="*/ 296 h 380"/>
                <a:gd name="T8" fmla="*/ 159 w 348"/>
                <a:gd name="T9" fmla="*/ 380 h 380"/>
                <a:gd name="T10" fmla="*/ 348 w 348"/>
                <a:gd name="T11" fmla="*/ 190 h 380"/>
                <a:gd name="T12" fmla="*/ 159 w 348"/>
                <a:gd name="T13" fmla="*/ 0 h 380"/>
              </a:gdLst>
              <a:ahLst/>
              <a:cxnLst>
                <a:cxn ang="0">
                  <a:pos x="T0" y="T1"/>
                </a:cxn>
                <a:cxn ang="0">
                  <a:pos x="T2" y="T3"/>
                </a:cxn>
                <a:cxn ang="0">
                  <a:pos x="T4" y="T5"/>
                </a:cxn>
                <a:cxn ang="0">
                  <a:pos x="T6" y="T7"/>
                </a:cxn>
                <a:cxn ang="0">
                  <a:pos x="T8" y="T9"/>
                </a:cxn>
                <a:cxn ang="0">
                  <a:pos x="T10" y="T11"/>
                </a:cxn>
                <a:cxn ang="0">
                  <a:pos x="T12" y="T13"/>
                </a:cxn>
              </a:cxnLst>
              <a:rect l="0" t="0" r="r" b="b"/>
              <a:pathLst>
                <a:path w="348" h="380">
                  <a:moveTo>
                    <a:pt x="159" y="0"/>
                  </a:moveTo>
                  <a:cubicBezTo>
                    <a:pt x="95" y="0"/>
                    <a:pt x="43" y="32"/>
                    <a:pt x="11" y="74"/>
                  </a:cubicBezTo>
                  <a:cubicBezTo>
                    <a:pt x="22" y="106"/>
                    <a:pt x="32" y="138"/>
                    <a:pt x="32" y="180"/>
                  </a:cubicBezTo>
                  <a:cubicBezTo>
                    <a:pt x="32" y="222"/>
                    <a:pt x="22" y="264"/>
                    <a:pt x="0" y="296"/>
                  </a:cubicBezTo>
                  <a:cubicBezTo>
                    <a:pt x="32" y="349"/>
                    <a:pt x="95" y="380"/>
                    <a:pt x="159" y="380"/>
                  </a:cubicBezTo>
                  <a:cubicBezTo>
                    <a:pt x="264" y="380"/>
                    <a:pt x="348" y="296"/>
                    <a:pt x="348" y="190"/>
                  </a:cubicBezTo>
                  <a:cubicBezTo>
                    <a:pt x="348" y="85"/>
                    <a:pt x="264" y="0"/>
                    <a:pt x="15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 name="Group 24">
            <a:extLst>
              <a:ext uri="{FF2B5EF4-FFF2-40B4-BE49-F238E27FC236}">
                <a16:creationId xmlns:a16="http://schemas.microsoft.com/office/drawing/2014/main" id="{F9A2056D-AC8B-4B7A-94C8-EB8FEC22B9AE}"/>
              </a:ext>
            </a:extLst>
          </p:cNvPr>
          <p:cNvGrpSpPr>
            <a:grpSpLocks noChangeAspect="1"/>
          </p:cNvGrpSpPr>
          <p:nvPr/>
        </p:nvGrpSpPr>
        <p:grpSpPr bwMode="auto">
          <a:xfrm>
            <a:off x="9535441" y="4835921"/>
            <a:ext cx="637928" cy="306388"/>
            <a:chOff x="820" y="804"/>
            <a:chExt cx="279" cy="134"/>
          </a:xfrm>
          <a:solidFill>
            <a:srgbClr val="798BB3"/>
          </a:solidFill>
        </p:grpSpPr>
        <p:sp>
          <p:nvSpPr>
            <p:cNvPr id="34" name="Freeform 26">
              <a:extLst>
                <a:ext uri="{FF2B5EF4-FFF2-40B4-BE49-F238E27FC236}">
                  <a16:creationId xmlns:a16="http://schemas.microsoft.com/office/drawing/2014/main" id="{2CDC169F-5391-4379-843A-BEFD9AD9FAE5}"/>
                </a:ext>
              </a:extLst>
            </p:cNvPr>
            <p:cNvSpPr>
              <a:spLocks/>
            </p:cNvSpPr>
            <p:nvPr/>
          </p:nvSpPr>
          <p:spPr bwMode="auto">
            <a:xfrm>
              <a:off x="828" y="856"/>
              <a:ext cx="17" cy="66"/>
            </a:xfrm>
            <a:custGeom>
              <a:avLst/>
              <a:gdLst>
                <a:gd name="T0" fmla="*/ 10 w 17"/>
                <a:gd name="T1" fmla="*/ 0 h 66"/>
                <a:gd name="T2" fmla="*/ 0 w 17"/>
                <a:gd name="T3" fmla="*/ 66 h 66"/>
                <a:gd name="T4" fmla="*/ 17 w 17"/>
                <a:gd name="T5" fmla="*/ 66 h 66"/>
                <a:gd name="T6" fmla="*/ 10 w 17"/>
                <a:gd name="T7" fmla="*/ 0 h 66"/>
              </a:gdLst>
              <a:ahLst/>
              <a:cxnLst>
                <a:cxn ang="0">
                  <a:pos x="T0" y="T1"/>
                </a:cxn>
                <a:cxn ang="0">
                  <a:pos x="T2" y="T3"/>
                </a:cxn>
                <a:cxn ang="0">
                  <a:pos x="T4" y="T5"/>
                </a:cxn>
                <a:cxn ang="0">
                  <a:pos x="T6" y="T7"/>
                </a:cxn>
              </a:cxnLst>
              <a:rect l="0" t="0" r="r" b="b"/>
              <a:pathLst>
                <a:path w="17" h="66">
                  <a:moveTo>
                    <a:pt x="10" y="0"/>
                  </a:moveTo>
                  <a:lnTo>
                    <a:pt x="0" y="66"/>
                  </a:lnTo>
                  <a:lnTo>
                    <a:pt x="17" y="66"/>
                  </a:lnTo>
                  <a:lnTo>
                    <a:pt x="10" y="0"/>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28">
              <a:extLst>
                <a:ext uri="{FF2B5EF4-FFF2-40B4-BE49-F238E27FC236}">
                  <a16:creationId xmlns:a16="http://schemas.microsoft.com/office/drawing/2014/main" id="{2F0B5D10-009E-45C3-BC54-84E3C4E02D99}"/>
                </a:ext>
              </a:extLst>
            </p:cNvPr>
            <p:cNvSpPr>
              <a:spLocks/>
            </p:cNvSpPr>
            <p:nvPr/>
          </p:nvSpPr>
          <p:spPr bwMode="auto">
            <a:xfrm>
              <a:off x="820" y="804"/>
              <a:ext cx="279" cy="70"/>
            </a:xfrm>
            <a:custGeom>
              <a:avLst/>
              <a:gdLst>
                <a:gd name="T0" fmla="*/ 142 w 279"/>
                <a:gd name="T1" fmla="*/ 0 h 70"/>
                <a:gd name="T2" fmla="*/ 0 w 279"/>
                <a:gd name="T3" fmla="*/ 35 h 70"/>
                <a:gd name="T4" fmla="*/ 142 w 279"/>
                <a:gd name="T5" fmla="*/ 70 h 70"/>
                <a:gd name="T6" fmla="*/ 279 w 279"/>
                <a:gd name="T7" fmla="*/ 35 h 70"/>
                <a:gd name="T8" fmla="*/ 142 w 279"/>
                <a:gd name="T9" fmla="*/ 0 h 70"/>
              </a:gdLst>
              <a:ahLst/>
              <a:cxnLst>
                <a:cxn ang="0">
                  <a:pos x="T0" y="T1"/>
                </a:cxn>
                <a:cxn ang="0">
                  <a:pos x="T2" y="T3"/>
                </a:cxn>
                <a:cxn ang="0">
                  <a:pos x="T4" y="T5"/>
                </a:cxn>
                <a:cxn ang="0">
                  <a:pos x="T6" y="T7"/>
                </a:cxn>
                <a:cxn ang="0">
                  <a:pos x="T8" y="T9"/>
                </a:cxn>
              </a:cxnLst>
              <a:rect l="0" t="0" r="r" b="b"/>
              <a:pathLst>
                <a:path w="279" h="70">
                  <a:moveTo>
                    <a:pt x="142" y="0"/>
                  </a:moveTo>
                  <a:lnTo>
                    <a:pt x="0" y="35"/>
                  </a:lnTo>
                  <a:lnTo>
                    <a:pt x="142" y="70"/>
                  </a:lnTo>
                  <a:lnTo>
                    <a:pt x="279" y="35"/>
                  </a:lnTo>
                  <a:lnTo>
                    <a:pt x="142" y="0"/>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29">
              <a:extLst>
                <a:ext uri="{FF2B5EF4-FFF2-40B4-BE49-F238E27FC236}">
                  <a16:creationId xmlns:a16="http://schemas.microsoft.com/office/drawing/2014/main" id="{C75A460B-7F9B-4779-9296-B3FF66F1122B}"/>
                </a:ext>
              </a:extLst>
            </p:cNvPr>
            <p:cNvSpPr>
              <a:spLocks/>
            </p:cNvSpPr>
            <p:nvPr/>
          </p:nvSpPr>
          <p:spPr bwMode="auto">
            <a:xfrm>
              <a:off x="874" y="868"/>
              <a:ext cx="177" cy="70"/>
            </a:xfrm>
            <a:custGeom>
              <a:avLst/>
              <a:gdLst>
                <a:gd name="T0" fmla="*/ 736 w 1472"/>
                <a:gd name="T1" fmla="*/ 176 h 584"/>
                <a:gd name="T2" fmla="*/ 0 w 1472"/>
                <a:gd name="T3" fmla="*/ 0 h 584"/>
                <a:gd name="T4" fmla="*/ 0 w 1472"/>
                <a:gd name="T5" fmla="*/ 409 h 584"/>
                <a:gd name="T6" fmla="*/ 736 w 1472"/>
                <a:gd name="T7" fmla="*/ 584 h 584"/>
                <a:gd name="T8" fmla="*/ 1472 w 1472"/>
                <a:gd name="T9" fmla="*/ 409 h 584"/>
                <a:gd name="T10" fmla="*/ 1472 w 1472"/>
                <a:gd name="T11" fmla="*/ 0 h 584"/>
                <a:gd name="T12" fmla="*/ 736 w 1472"/>
                <a:gd name="T13" fmla="*/ 176 h 584"/>
              </a:gdLst>
              <a:ahLst/>
              <a:cxnLst>
                <a:cxn ang="0">
                  <a:pos x="T0" y="T1"/>
                </a:cxn>
                <a:cxn ang="0">
                  <a:pos x="T2" y="T3"/>
                </a:cxn>
                <a:cxn ang="0">
                  <a:pos x="T4" y="T5"/>
                </a:cxn>
                <a:cxn ang="0">
                  <a:pos x="T6" y="T7"/>
                </a:cxn>
                <a:cxn ang="0">
                  <a:pos x="T8" y="T9"/>
                </a:cxn>
                <a:cxn ang="0">
                  <a:pos x="T10" y="T11"/>
                </a:cxn>
                <a:cxn ang="0">
                  <a:pos x="T12" y="T13"/>
                </a:cxn>
              </a:cxnLst>
              <a:rect l="0" t="0" r="r" b="b"/>
              <a:pathLst>
                <a:path w="1472" h="584">
                  <a:moveTo>
                    <a:pt x="736" y="176"/>
                  </a:moveTo>
                  <a:cubicBezTo>
                    <a:pt x="0" y="0"/>
                    <a:pt x="0" y="0"/>
                    <a:pt x="0" y="0"/>
                  </a:cubicBezTo>
                  <a:cubicBezTo>
                    <a:pt x="0" y="409"/>
                    <a:pt x="0" y="409"/>
                    <a:pt x="0" y="409"/>
                  </a:cubicBezTo>
                  <a:cubicBezTo>
                    <a:pt x="0" y="438"/>
                    <a:pt x="295" y="584"/>
                    <a:pt x="736" y="584"/>
                  </a:cubicBezTo>
                  <a:cubicBezTo>
                    <a:pt x="1178" y="584"/>
                    <a:pt x="1472" y="438"/>
                    <a:pt x="1472" y="409"/>
                  </a:cubicBezTo>
                  <a:cubicBezTo>
                    <a:pt x="1472" y="0"/>
                    <a:pt x="1472" y="0"/>
                    <a:pt x="1472" y="0"/>
                  </a:cubicBezTo>
                  <a:lnTo>
                    <a:pt x="736" y="176"/>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7" name="Gruppieren 46">
            <a:extLst>
              <a:ext uri="{FF2B5EF4-FFF2-40B4-BE49-F238E27FC236}">
                <a16:creationId xmlns:a16="http://schemas.microsoft.com/office/drawing/2014/main" id="{7E3C7F66-8BFF-4E8B-8A68-D2510D1C482E}"/>
              </a:ext>
            </a:extLst>
          </p:cNvPr>
          <p:cNvGrpSpPr/>
          <p:nvPr/>
        </p:nvGrpSpPr>
        <p:grpSpPr>
          <a:xfrm>
            <a:off x="759996" y="3048047"/>
            <a:ext cx="428532" cy="428532"/>
            <a:chOff x="607295" y="3810508"/>
            <a:chExt cx="720000" cy="720000"/>
          </a:xfrm>
        </p:grpSpPr>
        <p:sp>
          <p:nvSpPr>
            <p:cNvPr id="44" name="Rechteck 43">
              <a:extLst>
                <a:ext uri="{FF2B5EF4-FFF2-40B4-BE49-F238E27FC236}">
                  <a16:creationId xmlns:a16="http://schemas.microsoft.com/office/drawing/2014/main" id="{A156A8D0-3612-4A1C-AB13-DB2C2D61632D}"/>
                </a:ext>
              </a:extLst>
            </p:cNvPr>
            <p:cNvSpPr/>
            <p:nvPr/>
          </p:nvSpPr>
          <p:spPr bwMode="gray">
            <a:xfrm>
              <a:off x="607295" y="3810508"/>
              <a:ext cx="720000" cy="720000"/>
            </a:xfrm>
            <a:prstGeom prst="rect">
              <a:avLst/>
            </a:prstGeom>
            <a:pattFill prst="pct5">
              <a:fgClr>
                <a:srgbClr val="798BB3"/>
              </a:fgClr>
              <a:bgClr>
                <a:srgbClr val="E4E8F0"/>
              </a:bgClr>
            </a:patt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Rechteck 42">
              <a:extLst>
                <a:ext uri="{FF2B5EF4-FFF2-40B4-BE49-F238E27FC236}">
                  <a16:creationId xmlns:a16="http://schemas.microsoft.com/office/drawing/2014/main" id="{F8FEE5BD-7251-433D-B992-79395A5175EA}"/>
                </a:ext>
              </a:extLst>
            </p:cNvPr>
            <p:cNvSpPr/>
            <p:nvPr/>
          </p:nvSpPr>
          <p:spPr bwMode="gray">
            <a:xfrm>
              <a:off x="607295" y="4170508"/>
              <a:ext cx="360000" cy="360000"/>
            </a:xfrm>
            <a:prstGeom prst="rect">
              <a:avLst/>
            </a:prstGeom>
            <a:solidFill>
              <a:srgbClr val="798BB3"/>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6" name="Gerade Verbindung mit Pfeil 45">
              <a:extLst>
                <a:ext uri="{FF2B5EF4-FFF2-40B4-BE49-F238E27FC236}">
                  <a16:creationId xmlns:a16="http://schemas.microsoft.com/office/drawing/2014/main" id="{DFB86F9A-A529-4540-A620-4F6C73F54E08}"/>
                </a:ext>
              </a:extLst>
            </p:cNvPr>
            <p:cNvCxnSpPr/>
            <p:nvPr/>
          </p:nvCxnSpPr>
          <p:spPr>
            <a:xfrm flipV="1">
              <a:off x="981581" y="3831937"/>
              <a:ext cx="324000" cy="324000"/>
            </a:xfrm>
            <a:prstGeom prst="straightConnector1">
              <a:avLst/>
            </a:prstGeom>
            <a:ln w="12700">
              <a:solidFill>
                <a:srgbClr val="798BB3"/>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Textfeld 47">
            <a:extLst>
              <a:ext uri="{FF2B5EF4-FFF2-40B4-BE49-F238E27FC236}">
                <a16:creationId xmlns:a16="http://schemas.microsoft.com/office/drawing/2014/main" id="{6D1AE5A3-C098-496D-A1C0-61C1615B88F5}"/>
              </a:ext>
            </a:extLst>
          </p:cNvPr>
          <p:cNvSpPr txBox="1"/>
          <p:nvPr/>
        </p:nvSpPr>
        <p:spPr>
          <a:xfrm>
            <a:off x="10019104" y="2171950"/>
            <a:ext cx="460929" cy="460929"/>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3600" b="1" dirty="0">
                <a:solidFill>
                  <a:srgbClr val="798BB3"/>
                </a:solidFill>
                <a:latin typeface="Open Sans" panose="020B0606030504020204" pitchFamily="34" charset="0"/>
                <a:ea typeface="Open Sans" panose="020B0606030504020204" pitchFamily="34" charset="0"/>
                <a:cs typeface="Open Sans" panose="020B0606030504020204" pitchFamily="34" charset="0"/>
              </a:rPr>
              <a:t>∞</a:t>
            </a:r>
          </a:p>
        </p:txBody>
      </p:sp>
      <p:grpSp>
        <p:nvGrpSpPr>
          <p:cNvPr id="58" name="Gruppieren 57">
            <a:extLst>
              <a:ext uri="{FF2B5EF4-FFF2-40B4-BE49-F238E27FC236}">
                <a16:creationId xmlns:a16="http://schemas.microsoft.com/office/drawing/2014/main" id="{6E67505F-B378-4975-97EB-42B2E68946A3}"/>
              </a:ext>
            </a:extLst>
          </p:cNvPr>
          <p:cNvGrpSpPr/>
          <p:nvPr/>
        </p:nvGrpSpPr>
        <p:grpSpPr>
          <a:xfrm>
            <a:off x="1725216" y="2171036"/>
            <a:ext cx="462757" cy="462757"/>
            <a:chOff x="1274763" y="1274763"/>
            <a:chExt cx="741363" cy="741363"/>
          </a:xfrm>
          <a:solidFill>
            <a:srgbClr val="798BB3"/>
          </a:solidFill>
        </p:grpSpPr>
        <p:grpSp>
          <p:nvGrpSpPr>
            <p:cNvPr id="51" name="Group 39">
              <a:extLst>
                <a:ext uri="{FF2B5EF4-FFF2-40B4-BE49-F238E27FC236}">
                  <a16:creationId xmlns:a16="http://schemas.microsoft.com/office/drawing/2014/main" id="{288407FA-D90B-4016-BE27-2AAC8B667712}"/>
                </a:ext>
              </a:extLst>
            </p:cNvPr>
            <p:cNvGrpSpPr>
              <a:grpSpLocks noChangeAspect="1"/>
            </p:cNvGrpSpPr>
            <p:nvPr/>
          </p:nvGrpSpPr>
          <p:grpSpPr bwMode="auto">
            <a:xfrm>
              <a:off x="1274763" y="1274763"/>
              <a:ext cx="741363" cy="741363"/>
              <a:chOff x="803" y="803"/>
              <a:chExt cx="467" cy="467"/>
            </a:xfrm>
            <a:grpFill/>
          </p:grpSpPr>
          <p:sp>
            <p:nvSpPr>
              <p:cNvPr id="53" name="Freeform 40">
                <a:extLst>
                  <a:ext uri="{FF2B5EF4-FFF2-40B4-BE49-F238E27FC236}">
                    <a16:creationId xmlns:a16="http://schemas.microsoft.com/office/drawing/2014/main" id="{3DA29927-DCA1-4E8A-AE66-334C69092D68}"/>
                  </a:ext>
                </a:extLst>
              </p:cNvPr>
              <p:cNvSpPr>
                <a:spLocks/>
              </p:cNvSpPr>
              <p:nvPr/>
            </p:nvSpPr>
            <p:spPr bwMode="auto">
              <a:xfrm>
                <a:off x="1054" y="1050"/>
                <a:ext cx="216" cy="218"/>
              </a:xfrm>
              <a:custGeom>
                <a:avLst/>
                <a:gdLst>
                  <a:gd name="T0" fmla="*/ 158 w 1800"/>
                  <a:gd name="T1" fmla="*/ 1816 h 1816"/>
                  <a:gd name="T2" fmla="*/ 1294 w 1800"/>
                  <a:gd name="T3" fmla="*/ 1205 h 1816"/>
                  <a:gd name="T4" fmla="*/ 1800 w 1800"/>
                  <a:gd name="T5" fmla="*/ 35 h 1816"/>
                  <a:gd name="T6" fmla="*/ 1591 w 1800"/>
                  <a:gd name="T7" fmla="*/ 140 h 1816"/>
                  <a:gd name="T8" fmla="*/ 1416 w 1800"/>
                  <a:gd name="T9" fmla="*/ 0 h 1816"/>
                  <a:gd name="T10" fmla="*/ 997 w 1800"/>
                  <a:gd name="T11" fmla="*/ 943 h 1816"/>
                  <a:gd name="T12" fmla="*/ 88 w 1800"/>
                  <a:gd name="T13" fmla="*/ 1415 h 1816"/>
                  <a:gd name="T14" fmla="*/ 0 w 1800"/>
                  <a:gd name="T15" fmla="*/ 1624 h 1816"/>
                  <a:gd name="T16" fmla="*/ 158 w 1800"/>
                  <a:gd name="T17" fmla="*/ 1816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0" h="1816">
                    <a:moveTo>
                      <a:pt x="158" y="1816"/>
                    </a:moveTo>
                    <a:cubicBezTo>
                      <a:pt x="595" y="1747"/>
                      <a:pt x="997" y="1537"/>
                      <a:pt x="1294" y="1205"/>
                    </a:cubicBezTo>
                    <a:cubicBezTo>
                      <a:pt x="1591" y="891"/>
                      <a:pt x="1783" y="472"/>
                      <a:pt x="1800" y="35"/>
                    </a:cubicBezTo>
                    <a:cubicBezTo>
                      <a:pt x="1731" y="70"/>
                      <a:pt x="1661" y="105"/>
                      <a:pt x="1591" y="140"/>
                    </a:cubicBezTo>
                    <a:cubicBezTo>
                      <a:pt x="1538" y="88"/>
                      <a:pt x="1468" y="35"/>
                      <a:pt x="1416" y="0"/>
                    </a:cubicBezTo>
                    <a:cubicBezTo>
                      <a:pt x="1381" y="350"/>
                      <a:pt x="1241" y="681"/>
                      <a:pt x="997" y="943"/>
                    </a:cubicBezTo>
                    <a:cubicBezTo>
                      <a:pt x="769" y="1188"/>
                      <a:pt x="437" y="1362"/>
                      <a:pt x="88" y="1415"/>
                    </a:cubicBezTo>
                    <a:cubicBezTo>
                      <a:pt x="70" y="1485"/>
                      <a:pt x="35" y="1555"/>
                      <a:pt x="0" y="1624"/>
                    </a:cubicBezTo>
                    <a:cubicBezTo>
                      <a:pt x="53" y="1694"/>
                      <a:pt x="105" y="1764"/>
                      <a:pt x="158" y="18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41">
                <a:extLst>
                  <a:ext uri="{FF2B5EF4-FFF2-40B4-BE49-F238E27FC236}">
                    <a16:creationId xmlns:a16="http://schemas.microsoft.com/office/drawing/2014/main" id="{F4B03840-D8C3-43E4-8A27-A46663DD8B5B}"/>
                  </a:ext>
                </a:extLst>
              </p:cNvPr>
              <p:cNvSpPr>
                <a:spLocks/>
              </p:cNvSpPr>
              <p:nvPr/>
            </p:nvSpPr>
            <p:spPr bwMode="auto">
              <a:xfrm>
                <a:off x="805" y="1055"/>
                <a:ext cx="218" cy="215"/>
              </a:xfrm>
              <a:custGeom>
                <a:avLst/>
                <a:gdLst>
                  <a:gd name="T0" fmla="*/ 0 w 1816"/>
                  <a:gd name="T1" fmla="*/ 157 h 1792"/>
                  <a:gd name="T2" fmla="*/ 612 w 1816"/>
                  <a:gd name="T3" fmla="*/ 1288 h 1792"/>
                  <a:gd name="T4" fmla="*/ 1799 w 1816"/>
                  <a:gd name="T5" fmla="*/ 1792 h 1792"/>
                  <a:gd name="T6" fmla="*/ 1677 w 1816"/>
                  <a:gd name="T7" fmla="*/ 1584 h 1792"/>
                  <a:gd name="T8" fmla="*/ 1816 w 1816"/>
                  <a:gd name="T9" fmla="*/ 1392 h 1792"/>
                  <a:gd name="T10" fmla="*/ 874 w 1816"/>
                  <a:gd name="T11" fmla="*/ 992 h 1792"/>
                  <a:gd name="T12" fmla="*/ 402 w 1816"/>
                  <a:gd name="T13" fmla="*/ 87 h 1792"/>
                  <a:gd name="T14" fmla="*/ 193 w 1816"/>
                  <a:gd name="T15" fmla="*/ 0 h 1792"/>
                  <a:gd name="T16" fmla="*/ 0 w 1816"/>
                  <a:gd name="T17" fmla="*/ 15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6" h="1792">
                    <a:moveTo>
                      <a:pt x="0" y="157"/>
                    </a:moveTo>
                    <a:cubicBezTo>
                      <a:pt x="70" y="575"/>
                      <a:pt x="297" y="992"/>
                      <a:pt x="612" y="1288"/>
                    </a:cubicBezTo>
                    <a:cubicBezTo>
                      <a:pt x="926" y="1584"/>
                      <a:pt x="1362" y="1758"/>
                      <a:pt x="1799" y="1792"/>
                    </a:cubicBezTo>
                    <a:cubicBezTo>
                      <a:pt x="1747" y="1723"/>
                      <a:pt x="1712" y="1653"/>
                      <a:pt x="1677" y="1584"/>
                    </a:cubicBezTo>
                    <a:cubicBezTo>
                      <a:pt x="1729" y="1514"/>
                      <a:pt x="1782" y="1462"/>
                      <a:pt x="1816" y="1392"/>
                    </a:cubicBezTo>
                    <a:cubicBezTo>
                      <a:pt x="1467" y="1375"/>
                      <a:pt x="1135" y="1218"/>
                      <a:pt x="874" y="992"/>
                    </a:cubicBezTo>
                    <a:cubicBezTo>
                      <a:pt x="629" y="749"/>
                      <a:pt x="454" y="435"/>
                      <a:pt x="402" y="87"/>
                    </a:cubicBezTo>
                    <a:cubicBezTo>
                      <a:pt x="332" y="70"/>
                      <a:pt x="262" y="35"/>
                      <a:pt x="193" y="0"/>
                    </a:cubicBezTo>
                    <a:cubicBezTo>
                      <a:pt x="123" y="53"/>
                      <a:pt x="70" y="87"/>
                      <a:pt x="0" y="157"/>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5" name="Freeform 42">
                <a:extLst>
                  <a:ext uri="{FF2B5EF4-FFF2-40B4-BE49-F238E27FC236}">
                    <a16:creationId xmlns:a16="http://schemas.microsoft.com/office/drawing/2014/main" id="{0953B987-6AB8-4AE3-97AC-61D3DFC27FB6}"/>
                  </a:ext>
                </a:extLst>
              </p:cNvPr>
              <p:cNvSpPr>
                <a:spLocks/>
              </p:cNvSpPr>
              <p:nvPr/>
            </p:nvSpPr>
            <p:spPr bwMode="auto">
              <a:xfrm>
                <a:off x="803" y="805"/>
                <a:ext cx="216" cy="217"/>
              </a:xfrm>
              <a:custGeom>
                <a:avLst/>
                <a:gdLst>
                  <a:gd name="T0" fmla="*/ 1661 w 1800"/>
                  <a:gd name="T1" fmla="*/ 0 h 1808"/>
                  <a:gd name="T2" fmla="*/ 525 w 1800"/>
                  <a:gd name="T3" fmla="*/ 609 h 1808"/>
                  <a:gd name="T4" fmla="*/ 0 w 1800"/>
                  <a:gd name="T5" fmla="*/ 1774 h 1808"/>
                  <a:gd name="T6" fmla="*/ 210 w 1800"/>
                  <a:gd name="T7" fmla="*/ 1669 h 1808"/>
                  <a:gd name="T8" fmla="*/ 402 w 1800"/>
                  <a:gd name="T9" fmla="*/ 1808 h 1808"/>
                  <a:gd name="T10" fmla="*/ 804 w 1800"/>
                  <a:gd name="T11" fmla="*/ 870 h 1808"/>
                  <a:gd name="T12" fmla="*/ 1713 w 1800"/>
                  <a:gd name="T13" fmla="*/ 383 h 1808"/>
                  <a:gd name="T14" fmla="*/ 1800 w 1800"/>
                  <a:gd name="T15" fmla="*/ 174 h 1808"/>
                  <a:gd name="T16" fmla="*/ 1661 w 1800"/>
                  <a:gd name="T1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0" h="1808">
                    <a:moveTo>
                      <a:pt x="1661" y="0"/>
                    </a:moveTo>
                    <a:cubicBezTo>
                      <a:pt x="1224" y="70"/>
                      <a:pt x="804" y="279"/>
                      <a:pt x="525" y="609"/>
                    </a:cubicBezTo>
                    <a:cubicBezTo>
                      <a:pt x="228" y="922"/>
                      <a:pt x="35" y="1339"/>
                      <a:pt x="0" y="1774"/>
                    </a:cubicBezTo>
                    <a:cubicBezTo>
                      <a:pt x="70" y="1739"/>
                      <a:pt x="140" y="1704"/>
                      <a:pt x="210" y="1669"/>
                    </a:cubicBezTo>
                    <a:cubicBezTo>
                      <a:pt x="280" y="1722"/>
                      <a:pt x="333" y="1756"/>
                      <a:pt x="402" y="1808"/>
                    </a:cubicBezTo>
                    <a:cubicBezTo>
                      <a:pt x="420" y="1461"/>
                      <a:pt x="577" y="1130"/>
                      <a:pt x="804" y="870"/>
                    </a:cubicBezTo>
                    <a:cubicBezTo>
                      <a:pt x="1049" y="609"/>
                      <a:pt x="1364" y="435"/>
                      <a:pt x="1713" y="383"/>
                    </a:cubicBezTo>
                    <a:cubicBezTo>
                      <a:pt x="1748" y="313"/>
                      <a:pt x="1800" y="174"/>
                      <a:pt x="1800" y="174"/>
                    </a:cubicBezTo>
                    <a:cubicBezTo>
                      <a:pt x="1800" y="174"/>
                      <a:pt x="1713" y="53"/>
                      <a:pt x="166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 name="Freeform 43">
                <a:extLst>
                  <a:ext uri="{FF2B5EF4-FFF2-40B4-BE49-F238E27FC236}">
                    <a16:creationId xmlns:a16="http://schemas.microsoft.com/office/drawing/2014/main" id="{80C2A877-A04B-4CE1-A3F4-AB3D9EEBA798}"/>
                  </a:ext>
                </a:extLst>
              </p:cNvPr>
              <p:cNvSpPr>
                <a:spLocks/>
              </p:cNvSpPr>
              <p:nvPr/>
            </p:nvSpPr>
            <p:spPr bwMode="auto">
              <a:xfrm>
                <a:off x="1050" y="803"/>
                <a:ext cx="218" cy="216"/>
              </a:xfrm>
              <a:custGeom>
                <a:avLst/>
                <a:gdLst>
                  <a:gd name="T0" fmla="*/ 1816 w 1816"/>
                  <a:gd name="T1" fmla="*/ 1643 h 1800"/>
                  <a:gd name="T2" fmla="*/ 1223 w 1816"/>
                  <a:gd name="T3" fmla="*/ 507 h 1800"/>
                  <a:gd name="T4" fmla="*/ 35 w 1816"/>
                  <a:gd name="T5" fmla="*/ 0 h 1800"/>
                  <a:gd name="T6" fmla="*/ 140 w 1816"/>
                  <a:gd name="T7" fmla="*/ 210 h 1800"/>
                  <a:gd name="T8" fmla="*/ 0 w 1816"/>
                  <a:gd name="T9" fmla="*/ 402 h 1800"/>
                  <a:gd name="T10" fmla="*/ 943 w 1816"/>
                  <a:gd name="T11" fmla="*/ 804 h 1800"/>
                  <a:gd name="T12" fmla="*/ 1432 w 1816"/>
                  <a:gd name="T13" fmla="*/ 1713 h 1800"/>
                  <a:gd name="T14" fmla="*/ 1642 w 1816"/>
                  <a:gd name="T15" fmla="*/ 1800 h 1800"/>
                  <a:gd name="T16" fmla="*/ 1816 w 1816"/>
                  <a:gd name="T17" fmla="*/ 1643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6" h="1800">
                    <a:moveTo>
                      <a:pt x="1816" y="1643"/>
                    </a:moveTo>
                    <a:cubicBezTo>
                      <a:pt x="1764" y="1206"/>
                      <a:pt x="1537" y="804"/>
                      <a:pt x="1223" y="507"/>
                    </a:cubicBezTo>
                    <a:cubicBezTo>
                      <a:pt x="891" y="210"/>
                      <a:pt x="472" y="35"/>
                      <a:pt x="35" y="0"/>
                    </a:cubicBezTo>
                    <a:cubicBezTo>
                      <a:pt x="70" y="70"/>
                      <a:pt x="105" y="140"/>
                      <a:pt x="140" y="210"/>
                    </a:cubicBezTo>
                    <a:cubicBezTo>
                      <a:pt x="88" y="263"/>
                      <a:pt x="53" y="333"/>
                      <a:pt x="0" y="402"/>
                    </a:cubicBezTo>
                    <a:cubicBezTo>
                      <a:pt x="350" y="420"/>
                      <a:pt x="681" y="560"/>
                      <a:pt x="943" y="804"/>
                    </a:cubicBezTo>
                    <a:cubicBezTo>
                      <a:pt x="1205" y="1032"/>
                      <a:pt x="1380" y="1364"/>
                      <a:pt x="1432" y="1713"/>
                    </a:cubicBezTo>
                    <a:cubicBezTo>
                      <a:pt x="1502" y="1731"/>
                      <a:pt x="1572" y="1766"/>
                      <a:pt x="1642" y="1800"/>
                    </a:cubicBezTo>
                    <a:cubicBezTo>
                      <a:pt x="1694" y="1748"/>
                      <a:pt x="1764" y="1696"/>
                      <a:pt x="1816" y="164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57" name="Pfeil: nach rechts 56">
              <a:extLst>
                <a:ext uri="{FF2B5EF4-FFF2-40B4-BE49-F238E27FC236}">
                  <a16:creationId xmlns:a16="http://schemas.microsoft.com/office/drawing/2014/main" id="{42008F02-156B-43A1-BEF2-BB6A59954245}"/>
                </a:ext>
              </a:extLst>
            </p:cNvPr>
            <p:cNvSpPr/>
            <p:nvPr/>
          </p:nvSpPr>
          <p:spPr bwMode="gray">
            <a:xfrm rot="16200000">
              <a:off x="1453752" y="1485242"/>
              <a:ext cx="383384" cy="32040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4" name="Gruppieren 63">
            <a:extLst>
              <a:ext uri="{FF2B5EF4-FFF2-40B4-BE49-F238E27FC236}">
                <a16:creationId xmlns:a16="http://schemas.microsoft.com/office/drawing/2014/main" id="{07FB5025-BEED-4FB9-B403-9DE23C7DAA5C}"/>
              </a:ext>
            </a:extLst>
          </p:cNvPr>
          <p:cNvGrpSpPr/>
          <p:nvPr/>
        </p:nvGrpSpPr>
        <p:grpSpPr>
          <a:xfrm>
            <a:off x="9719078" y="1306905"/>
            <a:ext cx="276212" cy="554804"/>
            <a:chOff x="1155447" y="1341372"/>
            <a:chExt cx="1060704" cy="2130552"/>
          </a:xfrm>
          <a:solidFill>
            <a:srgbClr val="798BB3"/>
          </a:solidFill>
        </p:grpSpPr>
        <p:sp>
          <p:nvSpPr>
            <p:cNvPr id="60" name="Gleichschenkliges Dreieck 59">
              <a:extLst>
                <a:ext uri="{FF2B5EF4-FFF2-40B4-BE49-F238E27FC236}">
                  <a16:creationId xmlns:a16="http://schemas.microsoft.com/office/drawing/2014/main" id="{15A7B0BC-B70A-4E8A-81C6-EC5A9D0DB6DE}"/>
                </a:ext>
              </a:extLst>
            </p:cNvPr>
            <p:cNvSpPr/>
            <p:nvPr/>
          </p:nvSpPr>
          <p:spPr bwMode="gray">
            <a:xfrm>
              <a:off x="1155447" y="1341372"/>
              <a:ext cx="1060704" cy="914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 name="Trapezoid 60">
              <a:extLst>
                <a:ext uri="{FF2B5EF4-FFF2-40B4-BE49-F238E27FC236}">
                  <a16:creationId xmlns:a16="http://schemas.microsoft.com/office/drawing/2014/main" id="{D5FE12AA-9D52-4176-AD57-719F5A068BA9}"/>
                </a:ext>
              </a:extLst>
            </p:cNvPr>
            <p:cNvSpPr/>
            <p:nvPr/>
          </p:nvSpPr>
          <p:spPr bwMode="gray">
            <a:xfrm>
              <a:off x="1228599" y="2255772"/>
              <a:ext cx="914400" cy="121615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3" name="Gerader Verbinder 62">
              <a:extLst>
                <a:ext uri="{FF2B5EF4-FFF2-40B4-BE49-F238E27FC236}">
                  <a16:creationId xmlns:a16="http://schemas.microsoft.com/office/drawing/2014/main" id="{C1A6C918-6A60-45D9-AD04-C9FF2592BF34}"/>
                </a:ext>
              </a:extLst>
            </p:cNvPr>
            <p:cNvCxnSpPr>
              <a:cxnSpLocks/>
            </p:cNvCxnSpPr>
            <p:nvPr/>
          </p:nvCxnSpPr>
          <p:spPr>
            <a:xfrm>
              <a:off x="1685799" y="1639409"/>
              <a:ext cx="0" cy="1760788"/>
            </a:xfrm>
            <a:prstGeom prst="line">
              <a:avLst/>
            </a:prstGeom>
            <a:grpFill/>
            <a:ln w="12700">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8" name="Gruppieren 77">
            <a:extLst>
              <a:ext uri="{FF2B5EF4-FFF2-40B4-BE49-F238E27FC236}">
                <a16:creationId xmlns:a16="http://schemas.microsoft.com/office/drawing/2014/main" id="{641D7DF6-3B9D-4A94-A071-3B50A84F1447}"/>
              </a:ext>
            </a:extLst>
          </p:cNvPr>
          <p:cNvGrpSpPr/>
          <p:nvPr/>
        </p:nvGrpSpPr>
        <p:grpSpPr>
          <a:xfrm>
            <a:off x="1975236" y="1353843"/>
            <a:ext cx="460784" cy="460929"/>
            <a:chOff x="610062" y="1045213"/>
            <a:chExt cx="1877206" cy="1877797"/>
          </a:xfrm>
        </p:grpSpPr>
        <p:sp>
          <p:nvSpPr>
            <p:cNvPr id="65" name="Rechteck 64">
              <a:extLst>
                <a:ext uri="{FF2B5EF4-FFF2-40B4-BE49-F238E27FC236}">
                  <a16:creationId xmlns:a16="http://schemas.microsoft.com/office/drawing/2014/main" id="{26B68B2B-83F7-4A6F-880E-A6F5B55A3CDC}"/>
                </a:ext>
              </a:extLst>
            </p:cNvPr>
            <p:cNvSpPr/>
            <p:nvPr/>
          </p:nvSpPr>
          <p:spPr bwMode="gray">
            <a:xfrm>
              <a:off x="613613" y="1085474"/>
              <a:ext cx="914339" cy="917889"/>
            </a:xfrm>
            <a:prstGeom prst="rect">
              <a:avLst/>
            </a:prstGeom>
            <a:pattFill prst="wdDnDiag">
              <a:fgClr>
                <a:srgbClr val="798BB3"/>
              </a:fgClr>
              <a:bgClr>
                <a:srgbClr val="E4E8F0"/>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6" name="Rechteck 65">
              <a:extLst>
                <a:ext uri="{FF2B5EF4-FFF2-40B4-BE49-F238E27FC236}">
                  <a16:creationId xmlns:a16="http://schemas.microsoft.com/office/drawing/2014/main" id="{80A097D9-4AF3-4A6B-83AE-2628EB6EBE4D}"/>
                </a:ext>
              </a:extLst>
            </p:cNvPr>
            <p:cNvSpPr/>
            <p:nvPr/>
          </p:nvSpPr>
          <p:spPr bwMode="gray">
            <a:xfrm>
              <a:off x="1527952" y="1085474"/>
              <a:ext cx="914339" cy="917889"/>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7" name="Rechteck 66">
              <a:extLst>
                <a:ext uri="{FF2B5EF4-FFF2-40B4-BE49-F238E27FC236}">
                  <a16:creationId xmlns:a16="http://schemas.microsoft.com/office/drawing/2014/main" id="{0DB2F481-A0C6-4870-969E-EC634695DBA3}"/>
                </a:ext>
              </a:extLst>
            </p:cNvPr>
            <p:cNvSpPr/>
            <p:nvPr/>
          </p:nvSpPr>
          <p:spPr bwMode="gray">
            <a:xfrm>
              <a:off x="1527952" y="2003364"/>
              <a:ext cx="914339" cy="917889"/>
            </a:xfrm>
            <a:prstGeom prst="rect">
              <a:avLst/>
            </a:prstGeom>
            <a:pattFill prst="wdDnDiag">
              <a:fgClr>
                <a:srgbClr val="798BB3"/>
              </a:fgClr>
              <a:bgClr>
                <a:srgbClr val="E4E8F0"/>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8" name="Rechteck 67">
              <a:extLst>
                <a:ext uri="{FF2B5EF4-FFF2-40B4-BE49-F238E27FC236}">
                  <a16:creationId xmlns:a16="http://schemas.microsoft.com/office/drawing/2014/main" id="{935B4B54-0C52-4F80-9DB5-1EC8CA1F27D2}"/>
                </a:ext>
              </a:extLst>
            </p:cNvPr>
            <p:cNvSpPr/>
            <p:nvPr/>
          </p:nvSpPr>
          <p:spPr bwMode="gray">
            <a:xfrm>
              <a:off x="613613" y="2003364"/>
              <a:ext cx="914339" cy="917889"/>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1" name="Freeform 25">
              <a:extLst>
                <a:ext uri="{FF2B5EF4-FFF2-40B4-BE49-F238E27FC236}">
                  <a16:creationId xmlns:a16="http://schemas.microsoft.com/office/drawing/2014/main" id="{04EFA2CD-EA2D-4270-BB0F-7748F39C0667}"/>
                </a:ext>
              </a:extLst>
            </p:cNvPr>
            <p:cNvSpPr>
              <a:spLocks/>
            </p:cNvSpPr>
            <p:nvPr/>
          </p:nvSpPr>
          <p:spPr bwMode="auto">
            <a:xfrm>
              <a:off x="610062" y="1045213"/>
              <a:ext cx="1877206" cy="1877797"/>
            </a:xfrm>
            <a:custGeom>
              <a:avLst/>
              <a:gdLst>
                <a:gd name="T0" fmla="*/ 0 w 3291"/>
                <a:gd name="T1" fmla="*/ 0 h 3225"/>
                <a:gd name="T2" fmla="*/ 0 w 3291"/>
                <a:gd name="T3" fmla="*/ 3225 h 3225"/>
                <a:gd name="T4" fmla="*/ 3291 w 3291"/>
                <a:gd name="T5" fmla="*/ 3225 h 3225"/>
              </a:gdLst>
              <a:ahLst/>
              <a:cxnLst>
                <a:cxn ang="0">
                  <a:pos x="T0" y="T1"/>
                </a:cxn>
                <a:cxn ang="0">
                  <a:pos x="T2" y="T3"/>
                </a:cxn>
                <a:cxn ang="0">
                  <a:pos x="T4" y="T5"/>
                </a:cxn>
              </a:cxnLst>
              <a:rect l="0" t="0" r="r" b="b"/>
              <a:pathLst>
                <a:path w="3291" h="3225">
                  <a:moveTo>
                    <a:pt x="0" y="0"/>
                  </a:moveTo>
                  <a:lnTo>
                    <a:pt x="0" y="3225"/>
                  </a:lnTo>
                  <a:lnTo>
                    <a:pt x="3291" y="3225"/>
                  </a:lnTo>
                </a:path>
              </a:pathLst>
            </a:custGeom>
            <a:noFill/>
            <a:ln w="19050" cap="flat" cmpd="sng">
              <a:solidFill>
                <a:srgbClr val="798BB3"/>
              </a:solidFill>
              <a:prstDash val="solid"/>
              <a:round/>
              <a:headEnd type="triangle" w="med" len="med"/>
              <a:tailEnd type="triangle" w="med" len="med"/>
            </a:ln>
            <a:effectLst/>
            <a:extLst>
              <a:ext uri="{909E8E84-426E-40DD-AFC4-6F175D3DCCD1}">
                <a14:hiddenFill xmlns:a14="http://schemas.microsoft.com/office/drawing/2010/main">
                  <a:gradFill rotWithShape="0">
                    <a:gsLst>
                      <a:gs pos="0">
                        <a:schemeClr val="accent1"/>
                      </a:gs>
                      <a:gs pos="50000">
                        <a:schemeClr val="bg1"/>
                      </a:gs>
                      <a:gs pos="100000">
                        <a:schemeClr val="accent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oAutofit/>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98" name="Freihandform: Form 97">
            <a:extLst>
              <a:ext uri="{FF2B5EF4-FFF2-40B4-BE49-F238E27FC236}">
                <a16:creationId xmlns:a16="http://schemas.microsoft.com/office/drawing/2014/main" id="{C560ED59-CA12-4FB7-8871-1B2491C4B3BC}"/>
              </a:ext>
            </a:extLst>
          </p:cNvPr>
          <p:cNvSpPr/>
          <p:nvPr/>
        </p:nvSpPr>
        <p:spPr bwMode="gray">
          <a:xfrm>
            <a:off x="663894" y="5588221"/>
            <a:ext cx="311252" cy="474116"/>
          </a:xfrm>
          <a:custGeom>
            <a:avLst/>
            <a:gdLst>
              <a:gd name="connsiteX0" fmla="*/ 505267 w 864000"/>
              <a:gd name="connsiteY0" fmla="*/ 1185256 h 1316094"/>
              <a:gd name="connsiteX1" fmla="*/ 475020 w 864000"/>
              <a:gd name="connsiteY1" fmla="*/ 1226573 h 1316094"/>
              <a:gd name="connsiteX2" fmla="*/ 475020 w 864000"/>
              <a:gd name="connsiteY2" fmla="*/ 1264111 h 1316094"/>
              <a:gd name="connsiteX3" fmla="*/ 609218 w 864000"/>
              <a:gd name="connsiteY3" fmla="*/ 1264111 h 1316094"/>
              <a:gd name="connsiteX4" fmla="*/ 609218 w 864000"/>
              <a:gd name="connsiteY4" fmla="*/ 1226573 h 1316094"/>
              <a:gd name="connsiteX5" fmla="*/ 577103 w 864000"/>
              <a:gd name="connsiteY5" fmla="*/ 1185256 h 1316094"/>
              <a:gd name="connsiteX6" fmla="*/ 575212 w 864000"/>
              <a:gd name="connsiteY6" fmla="*/ 1185256 h 1316094"/>
              <a:gd name="connsiteX7" fmla="*/ 541185 w 864000"/>
              <a:gd name="connsiteY7" fmla="*/ 1196524 h 1316094"/>
              <a:gd name="connsiteX8" fmla="*/ 507157 w 864000"/>
              <a:gd name="connsiteY8" fmla="*/ 1185256 h 1316094"/>
              <a:gd name="connsiteX9" fmla="*/ 505267 w 864000"/>
              <a:gd name="connsiteY9" fmla="*/ 1185256 h 1316094"/>
              <a:gd name="connsiteX10" fmla="*/ 541215 w 864000"/>
              <a:gd name="connsiteY10" fmla="*/ 1099890 h 1316094"/>
              <a:gd name="connsiteX11" fmla="*/ 499617 w 864000"/>
              <a:gd name="connsiteY11" fmla="*/ 1141488 h 1316094"/>
              <a:gd name="connsiteX12" fmla="*/ 541215 w 864000"/>
              <a:gd name="connsiteY12" fmla="*/ 1183086 h 1316094"/>
              <a:gd name="connsiteX13" fmla="*/ 582813 w 864000"/>
              <a:gd name="connsiteY13" fmla="*/ 1141488 h 1316094"/>
              <a:gd name="connsiteX14" fmla="*/ 541215 w 864000"/>
              <a:gd name="connsiteY14" fmla="*/ 1099890 h 1316094"/>
              <a:gd name="connsiteX15" fmla="*/ 611148 w 864000"/>
              <a:gd name="connsiteY15" fmla="*/ 85366 h 1316094"/>
              <a:gd name="connsiteX16" fmla="*/ 613038 w 864000"/>
              <a:gd name="connsiteY16" fmla="*/ 85366 h 1316094"/>
              <a:gd name="connsiteX17" fmla="*/ 647066 w 864000"/>
              <a:gd name="connsiteY17" fmla="*/ 96634 h 1316094"/>
              <a:gd name="connsiteX18" fmla="*/ 681093 w 864000"/>
              <a:gd name="connsiteY18" fmla="*/ 85366 h 1316094"/>
              <a:gd name="connsiteX19" fmla="*/ 682984 w 864000"/>
              <a:gd name="connsiteY19" fmla="*/ 85366 h 1316094"/>
              <a:gd name="connsiteX20" fmla="*/ 715099 w 864000"/>
              <a:gd name="connsiteY20" fmla="*/ 126683 h 1316094"/>
              <a:gd name="connsiteX21" fmla="*/ 715099 w 864000"/>
              <a:gd name="connsiteY21" fmla="*/ 164221 h 1316094"/>
              <a:gd name="connsiteX22" fmla="*/ 580901 w 864000"/>
              <a:gd name="connsiteY22" fmla="*/ 164221 h 1316094"/>
              <a:gd name="connsiteX23" fmla="*/ 580901 w 864000"/>
              <a:gd name="connsiteY23" fmla="*/ 126683 h 1316094"/>
              <a:gd name="connsiteX24" fmla="*/ 611148 w 864000"/>
              <a:gd name="connsiteY24" fmla="*/ 85366 h 1316094"/>
              <a:gd name="connsiteX25" fmla="*/ 647096 w 864000"/>
              <a:gd name="connsiteY25" fmla="*/ 0 h 1316094"/>
              <a:gd name="connsiteX26" fmla="*/ 688694 w 864000"/>
              <a:gd name="connsiteY26" fmla="*/ 41598 h 1316094"/>
              <a:gd name="connsiteX27" fmla="*/ 647096 w 864000"/>
              <a:gd name="connsiteY27" fmla="*/ 83196 h 1316094"/>
              <a:gd name="connsiteX28" fmla="*/ 605498 w 864000"/>
              <a:gd name="connsiteY28" fmla="*/ 41598 h 1316094"/>
              <a:gd name="connsiteX29" fmla="*/ 647096 w 864000"/>
              <a:gd name="connsiteY29" fmla="*/ 0 h 1316094"/>
              <a:gd name="connsiteX30" fmla="*/ 324000 w 864000"/>
              <a:gd name="connsiteY30" fmla="*/ 0 h 1316094"/>
              <a:gd name="connsiteX31" fmla="*/ 540000 w 864000"/>
              <a:gd name="connsiteY31" fmla="*/ 0 h 1316094"/>
              <a:gd name="connsiteX32" fmla="*/ 540000 w 864000"/>
              <a:gd name="connsiteY32" fmla="*/ 468277 h 1316094"/>
              <a:gd name="connsiteX33" fmla="*/ 600154 w 864000"/>
              <a:gd name="connsiteY33" fmla="*/ 486950 h 1316094"/>
              <a:gd name="connsiteX34" fmla="*/ 864000 w 864000"/>
              <a:gd name="connsiteY34" fmla="*/ 885001 h 1316094"/>
              <a:gd name="connsiteX35" fmla="*/ 519063 w 864000"/>
              <a:gd name="connsiteY35" fmla="*/ 1308225 h 1316094"/>
              <a:gd name="connsiteX36" fmla="*/ 441000 w 864000"/>
              <a:gd name="connsiteY36" fmla="*/ 1316094 h 1316094"/>
              <a:gd name="connsiteX37" fmla="*/ 441000 w 864000"/>
              <a:gd name="connsiteY37" fmla="*/ 1101001 h 1316094"/>
              <a:gd name="connsiteX38" fmla="*/ 432000 w 864000"/>
              <a:gd name="connsiteY38" fmla="*/ 1101001 h 1316094"/>
              <a:gd name="connsiteX39" fmla="*/ 648000 w 864000"/>
              <a:gd name="connsiteY39" fmla="*/ 885001 h 1316094"/>
              <a:gd name="connsiteX40" fmla="*/ 432000 w 864000"/>
              <a:gd name="connsiteY40" fmla="*/ 669001 h 1316094"/>
              <a:gd name="connsiteX41" fmla="*/ 216000 w 864000"/>
              <a:gd name="connsiteY41" fmla="*/ 885001 h 1316094"/>
              <a:gd name="connsiteX42" fmla="*/ 432000 w 864000"/>
              <a:gd name="connsiteY42" fmla="*/ 1101001 h 1316094"/>
              <a:gd name="connsiteX43" fmla="*/ 423000 w 864000"/>
              <a:gd name="connsiteY43" fmla="*/ 1101001 h 1316094"/>
              <a:gd name="connsiteX44" fmla="*/ 423000 w 864000"/>
              <a:gd name="connsiteY44" fmla="*/ 1316094 h 1316094"/>
              <a:gd name="connsiteX45" fmla="*/ 344937 w 864000"/>
              <a:gd name="connsiteY45" fmla="*/ 1308225 h 1316094"/>
              <a:gd name="connsiteX46" fmla="*/ 0 w 864000"/>
              <a:gd name="connsiteY46" fmla="*/ 885001 h 1316094"/>
              <a:gd name="connsiteX47" fmla="*/ 263846 w 864000"/>
              <a:gd name="connsiteY47" fmla="*/ 486950 h 1316094"/>
              <a:gd name="connsiteX48" fmla="*/ 324000 w 864000"/>
              <a:gd name="connsiteY48" fmla="*/ 468277 h 13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4000" h="1316094">
                <a:moveTo>
                  <a:pt x="505267" y="1185256"/>
                </a:moveTo>
                <a:cubicBezTo>
                  <a:pt x="488253" y="1187145"/>
                  <a:pt x="475020" y="1209681"/>
                  <a:pt x="475020" y="1226573"/>
                </a:cubicBezTo>
                <a:cubicBezTo>
                  <a:pt x="475020" y="1264111"/>
                  <a:pt x="475020" y="1264111"/>
                  <a:pt x="475020" y="1264111"/>
                </a:cubicBezTo>
                <a:cubicBezTo>
                  <a:pt x="609218" y="1264111"/>
                  <a:pt x="609218" y="1264111"/>
                  <a:pt x="609218" y="1264111"/>
                </a:cubicBezTo>
                <a:cubicBezTo>
                  <a:pt x="609218" y="1226573"/>
                  <a:pt x="609218" y="1226573"/>
                  <a:pt x="609218" y="1226573"/>
                </a:cubicBezTo>
                <a:cubicBezTo>
                  <a:pt x="609218" y="1209681"/>
                  <a:pt x="594116" y="1187145"/>
                  <a:pt x="577103" y="1185256"/>
                </a:cubicBezTo>
                <a:cubicBezTo>
                  <a:pt x="575212" y="1185256"/>
                  <a:pt x="575212" y="1185256"/>
                  <a:pt x="575212" y="1185256"/>
                </a:cubicBezTo>
                <a:cubicBezTo>
                  <a:pt x="565760" y="1192768"/>
                  <a:pt x="554418" y="1196524"/>
                  <a:pt x="541185" y="1196524"/>
                </a:cubicBezTo>
                <a:cubicBezTo>
                  <a:pt x="527952" y="1196524"/>
                  <a:pt x="516609" y="1192768"/>
                  <a:pt x="507157" y="1185256"/>
                </a:cubicBezTo>
                <a:cubicBezTo>
                  <a:pt x="505267" y="1185256"/>
                  <a:pt x="505267" y="1185256"/>
                  <a:pt x="505267" y="1185256"/>
                </a:cubicBezTo>
                <a:close/>
                <a:moveTo>
                  <a:pt x="541215" y="1099890"/>
                </a:moveTo>
                <a:cubicBezTo>
                  <a:pt x="518241" y="1099890"/>
                  <a:pt x="499617" y="1118514"/>
                  <a:pt x="499617" y="1141488"/>
                </a:cubicBezTo>
                <a:cubicBezTo>
                  <a:pt x="499617" y="1164462"/>
                  <a:pt x="518241" y="1183086"/>
                  <a:pt x="541215" y="1183086"/>
                </a:cubicBezTo>
                <a:cubicBezTo>
                  <a:pt x="564189" y="1183086"/>
                  <a:pt x="582813" y="1164462"/>
                  <a:pt x="582813" y="1141488"/>
                </a:cubicBezTo>
                <a:cubicBezTo>
                  <a:pt x="582813" y="1118514"/>
                  <a:pt x="564189" y="1099890"/>
                  <a:pt x="541215" y="1099890"/>
                </a:cubicBezTo>
                <a:close/>
                <a:moveTo>
                  <a:pt x="611148" y="85366"/>
                </a:moveTo>
                <a:cubicBezTo>
                  <a:pt x="611148" y="85366"/>
                  <a:pt x="611148" y="85366"/>
                  <a:pt x="613038" y="85366"/>
                </a:cubicBezTo>
                <a:cubicBezTo>
                  <a:pt x="622490" y="92878"/>
                  <a:pt x="633833" y="96634"/>
                  <a:pt x="647066" y="96634"/>
                </a:cubicBezTo>
                <a:cubicBezTo>
                  <a:pt x="660299" y="96634"/>
                  <a:pt x="671641" y="92878"/>
                  <a:pt x="681093" y="85366"/>
                </a:cubicBezTo>
                <a:cubicBezTo>
                  <a:pt x="681093" y="85366"/>
                  <a:pt x="681093" y="85366"/>
                  <a:pt x="682984" y="85366"/>
                </a:cubicBezTo>
                <a:cubicBezTo>
                  <a:pt x="699997" y="87255"/>
                  <a:pt x="715099" y="109791"/>
                  <a:pt x="715099" y="126683"/>
                </a:cubicBezTo>
                <a:cubicBezTo>
                  <a:pt x="715099" y="126683"/>
                  <a:pt x="715099" y="126683"/>
                  <a:pt x="715099" y="164221"/>
                </a:cubicBezTo>
                <a:cubicBezTo>
                  <a:pt x="715099" y="164221"/>
                  <a:pt x="715099" y="164221"/>
                  <a:pt x="580901" y="164221"/>
                </a:cubicBezTo>
                <a:cubicBezTo>
                  <a:pt x="580901" y="164221"/>
                  <a:pt x="580901" y="164221"/>
                  <a:pt x="580901" y="126683"/>
                </a:cubicBezTo>
                <a:cubicBezTo>
                  <a:pt x="580901" y="109791"/>
                  <a:pt x="594134" y="87255"/>
                  <a:pt x="611148" y="85366"/>
                </a:cubicBezTo>
                <a:close/>
                <a:moveTo>
                  <a:pt x="647096" y="0"/>
                </a:moveTo>
                <a:cubicBezTo>
                  <a:pt x="670070" y="0"/>
                  <a:pt x="688694" y="18624"/>
                  <a:pt x="688694" y="41598"/>
                </a:cubicBezTo>
                <a:cubicBezTo>
                  <a:pt x="688694" y="64572"/>
                  <a:pt x="670070" y="83196"/>
                  <a:pt x="647096" y="83196"/>
                </a:cubicBezTo>
                <a:cubicBezTo>
                  <a:pt x="624122" y="83196"/>
                  <a:pt x="605498" y="64572"/>
                  <a:pt x="605498" y="41598"/>
                </a:cubicBezTo>
                <a:cubicBezTo>
                  <a:pt x="605498" y="18624"/>
                  <a:pt x="624122" y="0"/>
                  <a:pt x="647096" y="0"/>
                </a:cubicBezTo>
                <a:close/>
                <a:moveTo>
                  <a:pt x="324000" y="0"/>
                </a:moveTo>
                <a:lnTo>
                  <a:pt x="540000" y="0"/>
                </a:lnTo>
                <a:lnTo>
                  <a:pt x="540000" y="468277"/>
                </a:lnTo>
                <a:lnTo>
                  <a:pt x="600154" y="486950"/>
                </a:lnTo>
                <a:cubicBezTo>
                  <a:pt x="755205" y="552531"/>
                  <a:pt x="864000" y="706061"/>
                  <a:pt x="864000" y="885001"/>
                </a:cubicBezTo>
                <a:cubicBezTo>
                  <a:pt x="864000" y="1093765"/>
                  <a:pt x="715918" y="1267942"/>
                  <a:pt x="519063" y="1308225"/>
                </a:cubicBezTo>
                <a:lnTo>
                  <a:pt x="441000" y="1316094"/>
                </a:lnTo>
                <a:lnTo>
                  <a:pt x="441000" y="1101001"/>
                </a:lnTo>
                <a:lnTo>
                  <a:pt x="432000" y="1101001"/>
                </a:lnTo>
                <a:cubicBezTo>
                  <a:pt x="551294" y="1101001"/>
                  <a:pt x="648000" y="1004295"/>
                  <a:pt x="648000" y="885001"/>
                </a:cubicBezTo>
                <a:cubicBezTo>
                  <a:pt x="648000" y="765707"/>
                  <a:pt x="551294" y="669001"/>
                  <a:pt x="432000" y="669001"/>
                </a:cubicBezTo>
                <a:cubicBezTo>
                  <a:pt x="312706" y="669001"/>
                  <a:pt x="216000" y="765707"/>
                  <a:pt x="216000" y="885001"/>
                </a:cubicBezTo>
                <a:cubicBezTo>
                  <a:pt x="216000" y="1004295"/>
                  <a:pt x="312706" y="1101001"/>
                  <a:pt x="432000" y="1101001"/>
                </a:cubicBezTo>
                <a:lnTo>
                  <a:pt x="423000" y="1101001"/>
                </a:lnTo>
                <a:lnTo>
                  <a:pt x="423000" y="1316094"/>
                </a:lnTo>
                <a:lnTo>
                  <a:pt x="344937" y="1308225"/>
                </a:lnTo>
                <a:cubicBezTo>
                  <a:pt x="148082" y="1267942"/>
                  <a:pt x="0" y="1093765"/>
                  <a:pt x="0" y="885001"/>
                </a:cubicBezTo>
                <a:cubicBezTo>
                  <a:pt x="0" y="706061"/>
                  <a:pt x="108795" y="552531"/>
                  <a:pt x="263846" y="486950"/>
                </a:cubicBezTo>
                <a:lnTo>
                  <a:pt x="324000" y="468277"/>
                </a:lnTo>
                <a:close/>
              </a:path>
            </a:pathLst>
          </a:cu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de-DE"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1" name="Gruppieren 150">
            <a:extLst>
              <a:ext uri="{FF2B5EF4-FFF2-40B4-BE49-F238E27FC236}">
                <a16:creationId xmlns:a16="http://schemas.microsoft.com/office/drawing/2014/main" id="{1B146B4A-F75D-48C4-990E-DC0CD82B00AB}"/>
              </a:ext>
            </a:extLst>
          </p:cNvPr>
          <p:cNvGrpSpPr/>
          <p:nvPr/>
        </p:nvGrpSpPr>
        <p:grpSpPr>
          <a:xfrm>
            <a:off x="11061899" y="5600359"/>
            <a:ext cx="665757" cy="449840"/>
            <a:chOff x="3284209" y="4486154"/>
            <a:chExt cx="2631757" cy="1778230"/>
          </a:xfrm>
        </p:grpSpPr>
        <p:grpSp>
          <p:nvGrpSpPr>
            <p:cNvPr id="99" name="Gruppieren 98">
              <a:extLst>
                <a:ext uri="{FF2B5EF4-FFF2-40B4-BE49-F238E27FC236}">
                  <a16:creationId xmlns:a16="http://schemas.microsoft.com/office/drawing/2014/main" id="{8F9AD029-3B49-4CB2-A679-94EABAC12D2E}"/>
                </a:ext>
              </a:extLst>
            </p:cNvPr>
            <p:cNvGrpSpPr/>
            <p:nvPr/>
          </p:nvGrpSpPr>
          <p:grpSpPr>
            <a:xfrm>
              <a:off x="3284209" y="5758284"/>
              <a:ext cx="2631757" cy="506100"/>
              <a:chOff x="3284209" y="5758284"/>
              <a:chExt cx="2631757" cy="506100"/>
            </a:xfrm>
          </p:grpSpPr>
          <p:grpSp>
            <p:nvGrpSpPr>
              <p:cNvPr id="100" name="Gruppieren 99">
                <a:extLst>
                  <a:ext uri="{FF2B5EF4-FFF2-40B4-BE49-F238E27FC236}">
                    <a16:creationId xmlns:a16="http://schemas.microsoft.com/office/drawing/2014/main" id="{0C30E4AF-A92D-437C-B511-3E381947362B}"/>
                  </a:ext>
                </a:extLst>
              </p:cNvPr>
              <p:cNvGrpSpPr/>
              <p:nvPr/>
            </p:nvGrpSpPr>
            <p:grpSpPr>
              <a:xfrm>
                <a:off x="3746452" y="5979462"/>
                <a:ext cx="290166" cy="63745"/>
                <a:chOff x="7588031" y="2811143"/>
                <a:chExt cx="1057877" cy="232397"/>
              </a:xfrm>
            </p:grpSpPr>
            <p:sp>
              <p:nvSpPr>
                <p:cNvPr id="121" name="Rechteck: abgerundete Ecken 120">
                  <a:extLst>
                    <a:ext uri="{FF2B5EF4-FFF2-40B4-BE49-F238E27FC236}">
                      <a16:creationId xmlns:a16="http://schemas.microsoft.com/office/drawing/2014/main" id="{9E7D317E-4E81-4985-B041-86E21D0CFAF0}"/>
                    </a:ext>
                  </a:extLst>
                </p:cNvPr>
                <p:cNvSpPr/>
                <p:nvPr/>
              </p:nvSpPr>
              <p:spPr bwMode="gray">
                <a:xfrm>
                  <a:off x="7588031" y="2811143"/>
                  <a:ext cx="460593" cy="232397"/>
                </a:xfrm>
                <a:prstGeom prst="roundRect">
                  <a:avLst>
                    <a:gd name="adj" fmla="val 50000"/>
                  </a:avLst>
                </a:prstGeom>
                <a:no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Rechteck: abgerundete Ecken 121">
                  <a:extLst>
                    <a:ext uri="{FF2B5EF4-FFF2-40B4-BE49-F238E27FC236}">
                      <a16:creationId xmlns:a16="http://schemas.microsoft.com/office/drawing/2014/main" id="{85926D45-8E4E-4ED6-9BE5-617167E6E8A9}"/>
                    </a:ext>
                  </a:extLst>
                </p:cNvPr>
                <p:cNvSpPr/>
                <p:nvPr/>
              </p:nvSpPr>
              <p:spPr bwMode="gray">
                <a:xfrm>
                  <a:off x="8185315" y="2811143"/>
                  <a:ext cx="460593" cy="232397"/>
                </a:xfrm>
                <a:prstGeom prst="roundRect">
                  <a:avLst>
                    <a:gd name="adj" fmla="val 50000"/>
                  </a:avLst>
                </a:prstGeom>
                <a:no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3" name="Rechteck: abgerundete Ecken 122">
                  <a:extLst>
                    <a:ext uri="{FF2B5EF4-FFF2-40B4-BE49-F238E27FC236}">
                      <a16:creationId xmlns:a16="http://schemas.microsoft.com/office/drawing/2014/main" id="{D0B9C412-3FF2-4050-A6D7-8D5214430E25}"/>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1" name="Gruppieren 100">
                <a:extLst>
                  <a:ext uri="{FF2B5EF4-FFF2-40B4-BE49-F238E27FC236}">
                    <a16:creationId xmlns:a16="http://schemas.microsoft.com/office/drawing/2014/main" id="{126DC910-6E89-4CAC-934D-12E1C72D27AA}"/>
                  </a:ext>
                </a:extLst>
              </p:cNvPr>
              <p:cNvGrpSpPr/>
              <p:nvPr/>
            </p:nvGrpSpPr>
            <p:grpSpPr>
              <a:xfrm>
                <a:off x="4455005" y="5979462"/>
                <a:ext cx="290166" cy="63745"/>
                <a:chOff x="7588031" y="2811143"/>
                <a:chExt cx="1057877" cy="232397"/>
              </a:xfrm>
            </p:grpSpPr>
            <p:sp>
              <p:nvSpPr>
                <p:cNvPr id="118" name="Rechteck: abgerundete Ecken 117">
                  <a:extLst>
                    <a:ext uri="{FF2B5EF4-FFF2-40B4-BE49-F238E27FC236}">
                      <a16:creationId xmlns:a16="http://schemas.microsoft.com/office/drawing/2014/main" id="{1388E6E5-7C7C-4E56-AAAC-135EBCCEF8F7}"/>
                    </a:ext>
                  </a:extLst>
                </p:cNvPr>
                <p:cNvSpPr/>
                <p:nvPr/>
              </p:nvSpPr>
              <p:spPr bwMode="gray">
                <a:xfrm>
                  <a:off x="7588031" y="2811143"/>
                  <a:ext cx="460593" cy="232397"/>
                </a:xfrm>
                <a:prstGeom prst="roundRect">
                  <a:avLst>
                    <a:gd name="adj" fmla="val 50000"/>
                  </a:avLst>
                </a:prstGeom>
                <a:no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9" name="Rechteck: abgerundete Ecken 118">
                  <a:extLst>
                    <a:ext uri="{FF2B5EF4-FFF2-40B4-BE49-F238E27FC236}">
                      <a16:creationId xmlns:a16="http://schemas.microsoft.com/office/drawing/2014/main" id="{C7228E95-FD9C-429E-B7D1-E421DEB740B0}"/>
                    </a:ext>
                  </a:extLst>
                </p:cNvPr>
                <p:cNvSpPr/>
                <p:nvPr/>
              </p:nvSpPr>
              <p:spPr bwMode="gray">
                <a:xfrm>
                  <a:off x="8185315" y="2811143"/>
                  <a:ext cx="460593" cy="232397"/>
                </a:xfrm>
                <a:prstGeom prst="roundRect">
                  <a:avLst>
                    <a:gd name="adj" fmla="val 50000"/>
                  </a:avLst>
                </a:prstGeom>
                <a:no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0" name="Rechteck: abgerundete Ecken 119">
                  <a:extLst>
                    <a:ext uri="{FF2B5EF4-FFF2-40B4-BE49-F238E27FC236}">
                      <a16:creationId xmlns:a16="http://schemas.microsoft.com/office/drawing/2014/main" id="{CCEFD7BD-9379-4B9B-8E59-58C3123AE671}"/>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16" name="Rechteck 115">
                <a:extLst>
                  <a:ext uri="{FF2B5EF4-FFF2-40B4-BE49-F238E27FC236}">
                    <a16:creationId xmlns:a16="http://schemas.microsoft.com/office/drawing/2014/main" id="{83B03A19-D1C2-43D6-B680-E4797F4AB3AB}"/>
                  </a:ext>
                </a:extLst>
              </p:cNvPr>
              <p:cNvSpPr/>
              <p:nvPr/>
            </p:nvSpPr>
            <p:spPr bwMode="gray">
              <a:xfrm>
                <a:off x="4701314" y="5758284"/>
                <a:ext cx="506100" cy="5061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Rechteck 113">
                <a:extLst>
                  <a:ext uri="{FF2B5EF4-FFF2-40B4-BE49-F238E27FC236}">
                    <a16:creationId xmlns:a16="http://schemas.microsoft.com/office/drawing/2014/main" id="{1495B698-424D-4816-BC6F-8293691EE471}"/>
                  </a:ext>
                </a:extLst>
              </p:cNvPr>
              <p:cNvSpPr/>
              <p:nvPr/>
            </p:nvSpPr>
            <p:spPr bwMode="gray">
              <a:xfrm>
                <a:off x="3284209" y="5758284"/>
                <a:ext cx="506100" cy="5061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2" name="Rechteck 111">
                <a:extLst>
                  <a:ext uri="{FF2B5EF4-FFF2-40B4-BE49-F238E27FC236}">
                    <a16:creationId xmlns:a16="http://schemas.microsoft.com/office/drawing/2014/main" id="{CAD833C5-30F5-4CFE-AEC7-8ED37B583048}"/>
                  </a:ext>
                </a:extLst>
              </p:cNvPr>
              <p:cNvSpPr/>
              <p:nvPr/>
            </p:nvSpPr>
            <p:spPr bwMode="gray">
              <a:xfrm>
                <a:off x="3992761" y="5758284"/>
                <a:ext cx="506100" cy="5061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5" name="Gruppieren 104">
                <a:extLst>
                  <a:ext uri="{FF2B5EF4-FFF2-40B4-BE49-F238E27FC236}">
                    <a16:creationId xmlns:a16="http://schemas.microsoft.com/office/drawing/2014/main" id="{E096FDD2-19F2-4E73-B0D3-63C327534F4C}"/>
                  </a:ext>
                </a:extLst>
              </p:cNvPr>
              <p:cNvGrpSpPr/>
              <p:nvPr/>
            </p:nvGrpSpPr>
            <p:grpSpPr>
              <a:xfrm>
                <a:off x="5163557" y="5979462"/>
                <a:ext cx="290166" cy="63745"/>
                <a:chOff x="7588031" y="2811143"/>
                <a:chExt cx="1057877" cy="232397"/>
              </a:xfrm>
            </p:grpSpPr>
            <p:sp>
              <p:nvSpPr>
                <p:cNvPr id="109" name="Rechteck: abgerundete Ecken 108">
                  <a:extLst>
                    <a:ext uri="{FF2B5EF4-FFF2-40B4-BE49-F238E27FC236}">
                      <a16:creationId xmlns:a16="http://schemas.microsoft.com/office/drawing/2014/main" id="{89256010-5C77-43B3-8449-C495FF83B12B}"/>
                    </a:ext>
                  </a:extLst>
                </p:cNvPr>
                <p:cNvSpPr/>
                <p:nvPr/>
              </p:nvSpPr>
              <p:spPr bwMode="gray">
                <a:xfrm>
                  <a:off x="7588031" y="2811143"/>
                  <a:ext cx="460593" cy="232397"/>
                </a:xfrm>
                <a:prstGeom prst="roundRect">
                  <a:avLst>
                    <a:gd name="adj" fmla="val 50000"/>
                  </a:avLst>
                </a:prstGeom>
                <a:no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0" name="Rechteck: abgerundete Ecken 109">
                  <a:extLst>
                    <a:ext uri="{FF2B5EF4-FFF2-40B4-BE49-F238E27FC236}">
                      <a16:creationId xmlns:a16="http://schemas.microsoft.com/office/drawing/2014/main" id="{974F14EF-89F4-4F5D-878B-4A0FE717DF7B}"/>
                    </a:ext>
                  </a:extLst>
                </p:cNvPr>
                <p:cNvSpPr/>
                <p:nvPr/>
              </p:nvSpPr>
              <p:spPr bwMode="gray">
                <a:xfrm>
                  <a:off x="8185315" y="2811143"/>
                  <a:ext cx="460593" cy="232397"/>
                </a:xfrm>
                <a:prstGeom prst="roundRect">
                  <a:avLst>
                    <a:gd name="adj" fmla="val 50000"/>
                  </a:avLst>
                </a:prstGeom>
                <a:no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1" name="Rechteck: abgerundete Ecken 110">
                  <a:extLst>
                    <a:ext uri="{FF2B5EF4-FFF2-40B4-BE49-F238E27FC236}">
                      <a16:creationId xmlns:a16="http://schemas.microsoft.com/office/drawing/2014/main" id="{D66F7FBE-4443-4FF6-9A42-A7F0D63E36E1}"/>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07" name="Rechteck 106">
                <a:extLst>
                  <a:ext uri="{FF2B5EF4-FFF2-40B4-BE49-F238E27FC236}">
                    <a16:creationId xmlns:a16="http://schemas.microsoft.com/office/drawing/2014/main" id="{4E252CD6-CA3F-43D6-95CA-D99636911FAA}"/>
                  </a:ext>
                </a:extLst>
              </p:cNvPr>
              <p:cNvSpPr/>
              <p:nvPr/>
            </p:nvSpPr>
            <p:spPr bwMode="gray">
              <a:xfrm>
                <a:off x="5409866" y="5758284"/>
                <a:ext cx="506100" cy="5061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4" name="Gruppieren 123">
              <a:extLst>
                <a:ext uri="{FF2B5EF4-FFF2-40B4-BE49-F238E27FC236}">
                  <a16:creationId xmlns:a16="http://schemas.microsoft.com/office/drawing/2014/main" id="{1DF551EC-C14A-455D-92D5-742CA67AA611}"/>
                </a:ext>
              </a:extLst>
            </p:cNvPr>
            <p:cNvGrpSpPr/>
            <p:nvPr/>
          </p:nvGrpSpPr>
          <p:grpSpPr>
            <a:xfrm>
              <a:off x="4308818" y="5061835"/>
              <a:ext cx="1291091" cy="422068"/>
              <a:chOff x="4312628" y="5061835"/>
              <a:chExt cx="1291091" cy="422068"/>
            </a:xfrm>
          </p:grpSpPr>
          <p:sp>
            <p:nvSpPr>
              <p:cNvPr id="129" name="Rechteck 128">
                <a:extLst>
                  <a:ext uri="{FF2B5EF4-FFF2-40B4-BE49-F238E27FC236}">
                    <a16:creationId xmlns:a16="http://schemas.microsoft.com/office/drawing/2014/main" id="{2295A688-7AAA-4C6C-BA60-6BF3E06D2026}"/>
                  </a:ext>
                </a:extLst>
              </p:cNvPr>
              <p:cNvSpPr/>
              <p:nvPr/>
            </p:nvSpPr>
            <p:spPr bwMode="gray">
              <a:xfrm>
                <a:off x="5181651" y="5061835"/>
                <a:ext cx="422068" cy="422068"/>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hteck 126">
                <a:extLst>
                  <a:ext uri="{FF2B5EF4-FFF2-40B4-BE49-F238E27FC236}">
                    <a16:creationId xmlns:a16="http://schemas.microsoft.com/office/drawing/2014/main" id="{672E4B1A-4643-472E-964D-2A57A3B4379A}"/>
                  </a:ext>
                </a:extLst>
              </p:cNvPr>
              <p:cNvSpPr/>
              <p:nvPr/>
            </p:nvSpPr>
            <p:spPr bwMode="gray">
              <a:xfrm>
                <a:off x="4312628" y="5061835"/>
                <a:ext cx="422068" cy="422068"/>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1" name="Gruppieren 130">
              <a:extLst>
                <a:ext uri="{FF2B5EF4-FFF2-40B4-BE49-F238E27FC236}">
                  <a16:creationId xmlns:a16="http://schemas.microsoft.com/office/drawing/2014/main" id="{711BE411-C19E-4337-A463-C5838ADF9E77}"/>
                </a:ext>
              </a:extLst>
            </p:cNvPr>
            <p:cNvGrpSpPr/>
            <p:nvPr/>
          </p:nvGrpSpPr>
          <p:grpSpPr>
            <a:xfrm>
              <a:off x="5000392" y="4486154"/>
              <a:ext cx="776965" cy="299584"/>
              <a:chOff x="4948039" y="4486154"/>
              <a:chExt cx="776965" cy="299584"/>
            </a:xfrm>
          </p:grpSpPr>
          <p:sp>
            <p:nvSpPr>
              <p:cNvPr id="136" name="Rechteck 135">
                <a:extLst>
                  <a:ext uri="{FF2B5EF4-FFF2-40B4-BE49-F238E27FC236}">
                    <a16:creationId xmlns:a16="http://schemas.microsoft.com/office/drawing/2014/main" id="{B0D2C60F-96E7-4B71-A364-22CD9DE35660}"/>
                  </a:ext>
                </a:extLst>
              </p:cNvPr>
              <p:cNvSpPr/>
              <p:nvPr/>
            </p:nvSpPr>
            <p:spPr bwMode="gray">
              <a:xfrm>
                <a:off x="4948039" y="4486154"/>
                <a:ext cx="299584" cy="299584"/>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4" name="Rechteck 133">
                <a:extLst>
                  <a:ext uri="{FF2B5EF4-FFF2-40B4-BE49-F238E27FC236}">
                    <a16:creationId xmlns:a16="http://schemas.microsoft.com/office/drawing/2014/main" id="{34680E7E-6D17-44DE-84AD-5502065B5E45}"/>
                  </a:ext>
                </a:extLst>
              </p:cNvPr>
              <p:cNvSpPr/>
              <p:nvPr/>
            </p:nvSpPr>
            <p:spPr bwMode="gray">
              <a:xfrm>
                <a:off x="5425420" y="4486154"/>
                <a:ext cx="299584" cy="299584"/>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8" name="Gruppieren 137">
              <a:extLst>
                <a:ext uri="{FF2B5EF4-FFF2-40B4-BE49-F238E27FC236}">
                  <a16:creationId xmlns:a16="http://schemas.microsoft.com/office/drawing/2014/main" id="{8AF8F626-FDA1-4FB0-A0F3-7CD5C5BAFFC6}"/>
                </a:ext>
              </a:extLst>
            </p:cNvPr>
            <p:cNvGrpSpPr/>
            <p:nvPr/>
          </p:nvGrpSpPr>
          <p:grpSpPr>
            <a:xfrm>
              <a:off x="4150295" y="4486154"/>
              <a:ext cx="776965" cy="299584"/>
              <a:chOff x="4948039" y="4486154"/>
              <a:chExt cx="776965" cy="299584"/>
            </a:xfrm>
          </p:grpSpPr>
          <p:sp>
            <p:nvSpPr>
              <p:cNvPr id="143" name="Rechteck 142">
                <a:extLst>
                  <a:ext uri="{FF2B5EF4-FFF2-40B4-BE49-F238E27FC236}">
                    <a16:creationId xmlns:a16="http://schemas.microsoft.com/office/drawing/2014/main" id="{45E79193-5565-46F1-A4A5-950ADCD7B4D6}"/>
                  </a:ext>
                </a:extLst>
              </p:cNvPr>
              <p:cNvSpPr/>
              <p:nvPr/>
            </p:nvSpPr>
            <p:spPr bwMode="gray">
              <a:xfrm>
                <a:off x="4948039" y="4486154"/>
                <a:ext cx="299584" cy="299584"/>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1" name="Rechteck 140">
                <a:extLst>
                  <a:ext uri="{FF2B5EF4-FFF2-40B4-BE49-F238E27FC236}">
                    <a16:creationId xmlns:a16="http://schemas.microsoft.com/office/drawing/2014/main" id="{5E7FAF81-BE67-4262-BC61-AAB938DFC01A}"/>
                  </a:ext>
                </a:extLst>
              </p:cNvPr>
              <p:cNvSpPr/>
              <p:nvPr/>
            </p:nvSpPr>
            <p:spPr bwMode="gray">
              <a:xfrm>
                <a:off x="5425420" y="4486154"/>
                <a:ext cx="299584" cy="299584"/>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145" name="Gerader Verbinder 144">
              <a:extLst>
                <a:ext uri="{FF2B5EF4-FFF2-40B4-BE49-F238E27FC236}">
                  <a16:creationId xmlns:a16="http://schemas.microsoft.com/office/drawing/2014/main" id="{B96EAE69-442A-4B3E-A730-A7475B0AA1DC}"/>
                </a:ext>
              </a:extLst>
            </p:cNvPr>
            <p:cNvCxnSpPr>
              <a:stCxn id="116" idx="0"/>
              <a:endCxn id="127" idx="2"/>
            </p:cNvCxnSpPr>
            <p:nvPr/>
          </p:nvCxnSpPr>
          <p:spPr>
            <a:xfrm flipH="1" flipV="1">
              <a:off x="4519852" y="5483903"/>
              <a:ext cx="434512" cy="274381"/>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46" name="Gerader Verbinder 145">
              <a:extLst>
                <a:ext uri="{FF2B5EF4-FFF2-40B4-BE49-F238E27FC236}">
                  <a16:creationId xmlns:a16="http://schemas.microsoft.com/office/drawing/2014/main" id="{B11DDC69-39D1-42C6-9425-B3C6FA5B19D1}"/>
                </a:ext>
              </a:extLst>
            </p:cNvPr>
            <p:cNvCxnSpPr>
              <a:cxnSpLocks/>
              <a:stCxn id="116" idx="0"/>
              <a:endCxn id="129" idx="2"/>
            </p:cNvCxnSpPr>
            <p:nvPr/>
          </p:nvCxnSpPr>
          <p:spPr>
            <a:xfrm flipV="1">
              <a:off x="4954364" y="5483903"/>
              <a:ext cx="434511" cy="274381"/>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47" name="Gerader Verbinder 146">
              <a:extLst>
                <a:ext uri="{FF2B5EF4-FFF2-40B4-BE49-F238E27FC236}">
                  <a16:creationId xmlns:a16="http://schemas.microsoft.com/office/drawing/2014/main" id="{62873033-DAFE-44A2-B831-437A86FF1DFE}"/>
                </a:ext>
              </a:extLst>
            </p:cNvPr>
            <p:cNvCxnSpPr>
              <a:cxnSpLocks/>
              <a:stCxn id="129" idx="0"/>
              <a:endCxn id="134" idx="2"/>
            </p:cNvCxnSpPr>
            <p:nvPr/>
          </p:nvCxnSpPr>
          <p:spPr>
            <a:xfrm flipV="1">
              <a:off x="5388875" y="4785738"/>
              <a:ext cx="238690" cy="276097"/>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48" name="Gerader Verbinder 147">
              <a:extLst>
                <a:ext uri="{FF2B5EF4-FFF2-40B4-BE49-F238E27FC236}">
                  <a16:creationId xmlns:a16="http://schemas.microsoft.com/office/drawing/2014/main" id="{810AF0C6-F26A-4473-85F0-FCA43E785F47}"/>
                </a:ext>
              </a:extLst>
            </p:cNvPr>
            <p:cNvCxnSpPr>
              <a:cxnSpLocks/>
              <a:stCxn id="129" idx="0"/>
              <a:endCxn id="136" idx="2"/>
            </p:cNvCxnSpPr>
            <p:nvPr/>
          </p:nvCxnSpPr>
          <p:spPr>
            <a:xfrm flipH="1" flipV="1">
              <a:off x="5150184" y="4785738"/>
              <a:ext cx="238691" cy="276097"/>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49" name="Gerader Verbinder 148">
              <a:extLst>
                <a:ext uri="{FF2B5EF4-FFF2-40B4-BE49-F238E27FC236}">
                  <a16:creationId xmlns:a16="http://schemas.microsoft.com/office/drawing/2014/main" id="{1E4CEE61-3CA2-4864-8EDB-CC303739C8EF}"/>
                </a:ext>
              </a:extLst>
            </p:cNvPr>
            <p:cNvCxnSpPr>
              <a:cxnSpLocks/>
              <a:stCxn id="127" idx="0"/>
              <a:endCxn id="143" idx="2"/>
            </p:cNvCxnSpPr>
            <p:nvPr/>
          </p:nvCxnSpPr>
          <p:spPr>
            <a:xfrm flipH="1" flipV="1">
              <a:off x="4300087" y="4785738"/>
              <a:ext cx="219765" cy="276097"/>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50" name="Gerader Verbinder 149">
              <a:extLst>
                <a:ext uri="{FF2B5EF4-FFF2-40B4-BE49-F238E27FC236}">
                  <a16:creationId xmlns:a16="http://schemas.microsoft.com/office/drawing/2014/main" id="{7984701B-EFD8-4EE8-BEF6-1811AC479EDA}"/>
                </a:ext>
              </a:extLst>
            </p:cNvPr>
            <p:cNvCxnSpPr>
              <a:cxnSpLocks/>
              <a:stCxn id="127" idx="0"/>
              <a:endCxn id="141" idx="2"/>
            </p:cNvCxnSpPr>
            <p:nvPr/>
          </p:nvCxnSpPr>
          <p:spPr>
            <a:xfrm flipV="1">
              <a:off x="4519852" y="4785738"/>
              <a:ext cx="257616" cy="276097"/>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grpSp>
      <p:sp>
        <p:nvSpPr>
          <p:cNvPr id="156" name="Freeform 55">
            <a:extLst>
              <a:ext uri="{FF2B5EF4-FFF2-40B4-BE49-F238E27FC236}">
                <a16:creationId xmlns:a16="http://schemas.microsoft.com/office/drawing/2014/main" id="{44536D44-2798-4E19-B5AB-3273A46A5F1B}"/>
              </a:ext>
            </a:extLst>
          </p:cNvPr>
          <p:cNvSpPr>
            <a:spLocks noEditPoints="1"/>
          </p:cNvSpPr>
          <p:nvPr/>
        </p:nvSpPr>
        <p:spPr bwMode="auto">
          <a:xfrm>
            <a:off x="566840" y="3941749"/>
            <a:ext cx="339783" cy="428532"/>
          </a:xfrm>
          <a:custGeom>
            <a:avLst/>
            <a:gdLst>
              <a:gd name="T0" fmla="*/ 3926 w 4448"/>
              <a:gd name="T1" fmla="*/ 2536 h 5616"/>
              <a:gd name="T2" fmla="*/ 3933 w 4448"/>
              <a:gd name="T3" fmla="*/ 2361 h 5616"/>
              <a:gd name="T4" fmla="*/ 3933 w 4448"/>
              <a:gd name="T5" fmla="*/ 1435 h 5616"/>
              <a:gd name="T6" fmla="*/ 2497 w 4448"/>
              <a:gd name="T7" fmla="*/ 0 h 5616"/>
              <a:gd name="T8" fmla="*/ 1960 w 4448"/>
              <a:gd name="T9" fmla="*/ 0 h 5616"/>
              <a:gd name="T10" fmla="*/ 523 w 4448"/>
              <a:gd name="T11" fmla="*/ 1435 h 5616"/>
              <a:gd name="T12" fmla="*/ 523 w 4448"/>
              <a:gd name="T13" fmla="*/ 2361 h 5616"/>
              <a:gd name="T14" fmla="*/ 530 w 4448"/>
              <a:gd name="T15" fmla="*/ 2530 h 5616"/>
              <a:gd name="T16" fmla="*/ 0 w 4448"/>
              <a:gd name="T17" fmla="*/ 3184 h 5616"/>
              <a:gd name="T18" fmla="*/ 0 w 4448"/>
              <a:gd name="T19" fmla="*/ 4947 h 5616"/>
              <a:gd name="T20" fmla="*/ 670 w 4448"/>
              <a:gd name="T21" fmla="*/ 5616 h 5616"/>
              <a:gd name="T22" fmla="*/ 3779 w 4448"/>
              <a:gd name="T23" fmla="*/ 5616 h 5616"/>
              <a:gd name="T24" fmla="*/ 4448 w 4448"/>
              <a:gd name="T25" fmla="*/ 4947 h 5616"/>
              <a:gd name="T26" fmla="*/ 4448 w 4448"/>
              <a:gd name="T27" fmla="*/ 3184 h 5616"/>
              <a:gd name="T28" fmla="*/ 3926 w 4448"/>
              <a:gd name="T29" fmla="*/ 2536 h 5616"/>
              <a:gd name="T30" fmla="*/ 2539 w 4448"/>
              <a:gd name="T31" fmla="*/ 3985 h 5616"/>
              <a:gd name="T32" fmla="*/ 2487 w 4448"/>
              <a:gd name="T33" fmla="*/ 4101 h 5616"/>
              <a:gd name="T34" fmla="*/ 2487 w 4448"/>
              <a:gd name="T35" fmla="*/ 4770 h 5616"/>
              <a:gd name="T36" fmla="*/ 2487 w 4448"/>
              <a:gd name="T37" fmla="*/ 4770 h 5616"/>
              <a:gd name="T38" fmla="*/ 2224 w 4448"/>
              <a:gd name="T39" fmla="*/ 5032 h 5616"/>
              <a:gd name="T40" fmla="*/ 1963 w 4448"/>
              <a:gd name="T41" fmla="*/ 4770 h 5616"/>
              <a:gd name="T42" fmla="*/ 1963 w 4448"/>
              <a:gd name="T43" fmla="*/ 4770 h 5616"/>
              <a:gd name="T44" fmla="*/ 1963 w 4448"/>
              <a:gd name="T45" fmla="*/ 4101 h 5616"/>
              <a:gd name="T46" fmla="*/ 1910 w 4448"/>
              <a:gd name="T47" fmla="*/ 3995 h 5616"/>
              <a:gd name="T48" fmla="*/ 1742 w 4448"/>
              <a:gd name="T49" fmla="*/ 3356 h 5616"/>
              <a:gd name="T50" fmla="*/ 2320 w 4448"/>
              <a:gd name="T51" fmla="*/ 3054 h 5616"/>
              <a:gd name="T52" fmla="*/ 2749 w 4448"/>
              <a:gd name="T53" fmla="*/ 3566 h 5616"/>
              <a:gd name="T54" fmla="*/ 2539 w 4448"/>
              <a:gd name="T55" fmla="*/ 3985 h 5616"/>
              <a:gd name="T56" fmla="*/ 3204 w 4448"/>
              <a:gd name="T57" fmla="*/ 2361 h 5616"/>
              <a:gd name="T58" fmla="*/ 3182 w 4448"/>
              <a:gd name="T59" fmla="*/ 2515 h 5616"/>
              <a:gd name="T60" fmla="*/ 1267 w 4448"/>
              <a:gd name="T61" fmla="*/ 2515 h 5616"/>
              <a:gd name="T62" fmla="*/ 1253 w 4448"/>
              <a:gd name="T63" fmla="*/ 2361 h 5616"/>
              <a:gd name="T64" fmla="*/ 1253 w 4448"/>
              <a:gd name="T65" fmla="*/ 1435 h 5616"/>
              <a:gd name="T66" fmla="*/ 1960 w 4448"/>
              <a:gd name="T67" fmla="*/ 728 h 5616"/>
              <a:gd name="T68" fmla="*/ 2497 w 4448"/>
              <a:gd name="T69" fmla="*/ 728 h 5616"/>
              <a:gd name="T70" fmla="*/ 3204 w 4448"/>
              <a:gd name="T71" fmla="*/ 1435 h 5616"/>
              <a:gd name="T72" fmla="*/ 3204 w 4448"/>
              <a:gd name="T73" fmla="*/ 2361 h 5616"/>
              <a:gd name="T74" fmla="*/ 3204 w 4448"/>
              <a:gd name="T75" fmla="*/ 2361 h 5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8" h="5616">
                <a:moveTo>
                  <a:pt x="3926" y="2536"/>
                </a:moveTo>
                <a:cubicBezTo>
                  <a:pt x="3933" y="2478"/>
                  <a:pt x="3933" y="2419"/>
                  <a:pt x="3933" y="2361"/>
                </a:cubicBezTo>
                <a:cubicBezTo>
                  <a:pt x="3933" y="1435"/>
                  <a:pt x="3933" y="1435"/>
                  <a:pt x="3933" y="1435"/>
                </a:cubicBezTo>
                <a:cubicBezTo>
                  <a:pt x="3933" y="648"/>
                  <a:pt x="3293" y="0"/>
                  <a:pt x="2497" y="0"/>
                </a:cubicBezTo>
                <a:cubicBezTo>
                  <a:pt x="1960" y="0"/>
                  <a:pt x="1960" y="0"/>
                  <a:pt x="1960" y="0"/>
                </a:cubicBezTo>
                <a:cubicBezTo>
                  <a:pt x="1164" y="0"/>
                  <a:pt x="523" y="648"/>
                  <a:pt x="523" y="1435"/>
                </a:cubicBezTo>
                <a:cubicBezTo>
                  <a:pt x="523" y="2361"/>
                  <a:pt x="523" y="2361"/>
                  <a:pt x="523" y="2361"/>
                </a:cubicBezTo>
                <a:cubicBezTo>
                  <a:pt x="523" y="2419"/>
                  <a:pt x="523" y="2478"/>
                  <a:pt x="530" y="2530"/>
                </a:cubicBezTo>
                <a:cubicBezTo>
                  <a:pt x="228" y="2595"/>
                  <a:pt x="0" y="2867"/>
                  <a:pt x="0" y="3184"/>
                </a:cubicBezTo>
                <a:cubicBezTo>
                  <a:pt x="0" y="4947"/>
                  <a:pt x="0" y="4947"/>
                  <a:pt x="0" y="4947"/>
                </a:cubicBezTo>
                <a:cubicBezTo>
                  <a:pt x="0" y="5316"/>
                  <a:pt x="302" y="5616"/>
                  <a:pt x="670" y="5616"/>
                </a:cubicBezTo>
                <a:cubicBezTo>
                  <a:pt x="3779" y="5616"/>
                  <a:pt x="3779" y="5616"/>
                  <a:pt x="3779" y="5616"/>
                </a:cubicBezTo>
                <a:cubicBezTo>
                  <a:pt x="4147" y="5616"/>
                  <a:pt x="4448" y="5316"/>
                  <a:pt x="4448" y="4947"/>
                </a:cubicBezTo>
                <a:cubicBezTo>
                  <a:pt x="4448" y="3184"/>
                  <a:pt x="4448" y="3184"/>
                  <a:pt x="4448" y="3184"/>
                </a:cubicBezTo>
                <a:cubicBezTo>
                  <a:pt x="4448" y="2867"/>
                  <a:pt x="4221" y="2603"/>
                  <a:pt x="3926" y="2536"/>
                </a:cubicBezTo>
                <a:moveTo>
                  <a:pt x="2539" y="3985"/>
                </a:moveTo>
                <a:cubicBezTo>
                  <a:pt x="2497" y="4015"/>
                  <a:pt x="2487" y="4047"/>
                  <a:pt x="2487" y="4101"/>
                </a:cubicBezTo>
                <a:cubicBezTo>
                  <a:pt x="2487" y="4319"/>
                  <a:pt x="2487" y="4550"/>
                  <a:pt x="2487" y="4770"/>
                </a:cubicBezTo>
                <a:cubicBezTo>
                  <a:pt x="2487" y="4770"/>
                  <a:pt x="2487" y="4770"/>
                  <a:pt x="2487" y="4770"/>
                </a:cubicBezTo>
                <a:cubicBezTo>
                  <a:pt x="2487" y="4917"/>
                  <a:pt x="2372" y="5032"/>
                  <a:pt x="2224" y="5032"/>
                </a:cubicBezTo>
                <a:cubicBezTo>
                  <a:pt x="2079" y="5032"/>
                  <a:pt x="1963" y="4917"/>
                  <a:pt x="1963" y="4770"/>
                </a:cubicBezTo>
                <a:cubicBezTo>
                  <a:pt x="1963" y="4770"/>
                  <a:pt x="1963" y="4770"/>
                  <a:pt x="1963" y="4770"/>
                </a:cubicBezTo>
                <a:cubicBezTo>
                  <a:pt x="1963" y="4550"/>
                  <a:pt x="1963" y="4319"/>
                  <a:pt x="1963" y="4101"/>
                </a:cubicBezTo>
                <a:cubicBezTo>
                  <a:pt x="1963" y="4047"/>
                  <a:pt x="1951" y="4015"/>
                  <a:pt x="1910" y="3995"/>
                </a:cubicBezTo>
                <a:cubicBezTo>
                  <a:pt x="1710" y="3839"/>
                  <a:pt x="1648" y="3586"/>
                  <a:pt x="1742" y="3356"/>
                </a:cubicBezTo>
                <a:cubicBezTo>
                  <a:pt x="1848" y="3137"/>
                  <a:pt x="2089" y="3010"/>
                  <a:pt x="2320" y="3054"/>
                </a:cubicBezTo>
                <a:cubicBezTo>
                  <a:pt x="2571" y="3106"/>
                  <a:pt x="2749" y="3314"/>
                  <a:pt x="2749" y="3566"/>
                </a:cubicBezTo>
                <a:cubicBezTo>
                  <a:pt x="2749" y="3743"/>
                  <a:pt x="2675" y="3880"/>
                  <a:pt x="2539" y="3985"/>
                </a:cubicBezTo>
                <a:moveTo>
                  <a:pt x="3204" y="2361"/>
                </a:moveTo>
                <a:cubicBezTo>
                  <a:pt x="3204" y="2411"/>
                  <a:pt x="3197" y="2471"/>
                  <a:pt x="3182" y="2515"/>
                </a:cubicBezTo>
                <a:cubicBezTo>
                  <a:pt x="1267" y="2515"/>
                  <a:pt x="1267" y="2515"/>
                  <a:pt x="1267" y="2515"/>
                </a:cubicBezTo>
                <a:cubicBezTo>
                  <a:pt x="1260" y="2471"/>
                  <a:pt x="1253" y="2411"/>
                  <a:pt x="1253" y="2361"/>
                </a:cubicBezTo>
                <a:cubicBezTo>
                  <a:pt x="1253" y="1435"/>
                  <a:pt x="1253" y="1435"/>
                  <a:pt x="1253" y="1435"/>
                </a:cubicBezTo>
                <a:cubicBezTo>
                  <a:pt x="1253" y="1044"/>
                  <a:pt x="1570" y="728"/>
                  <a:pt x="1960" y="728"/>
                </a:cubicBezTo>
                <a:cubicBezTo>
                  <a:pt x="2497" y="728"/>
                  <a:pt x="2497" y="728"/>
                  <a:pt x="2497" y="728"/>
                </a:cubicBezTo>
                <a:cubicBezTo>
                  <a:pt x="2888" y="728"/>
                  <a:pt x="3204" y="1044"/>
                  <a:pt x="3204" y="1435"/>
                </a:cubicBezTo>
                <a:cubicBezTo>
                  <a:pt x="3204" y="2361"/>
                  <a:pt x="3204" y="2361"/>
                  <a:pt x="3204" y="2361"/>
                </a:cubicBezTo>
                <a:cubicBezTo>
                  <a:pt x="3204" y="2361"/>
                  <a:pt x="3204" y="2361"/>
                  <a:pt x="3204" y="2361"/>
                </a:cubicBezTo>
                <a:close/>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grpSp>
        <p:nvGrpSpPr>
          <p:cNvPr id="200" name="Gruppieren 199">
            <a:extLst>
              <a:ext uri="{FF2B5EF4-FFF2-40B4-BE49-F238E27FC236}">
                <a16:creationId xmlns:a16="http://schemas.microsoft.com/office/drawing/2014/main" id="{274273C4-132B-43FD-A4E6-969547D8B4E9}"/>
              </a:ext>
            </a:extLst>
          </p:cNvPr>
          <p:cNvGrpSpPr/>
          <p:nvPr/>
        </p:nvGrpSpPr>
        <p:grpSpPr>
          <a:xfrm>
            <a:off x="11275810" y="3912411"/>
            <a:ext cx="326245" cy="516506"/>
            <a:chOff x="656259" y="2316338"/>
            <a:chExt cx="326245" cy="516506"/>
          </a:xfrm>
        </p:grpSpPr>
        <p:sp>
          <p:nvSpPr>
            <p:cNvPr id="186" name="Rechteck 185">
              <a:extLst>
                <a:ext uri="{FF2B5EF4-FFF2-40B4-BE49-F238E27FC236}">
                  <a16:creationId xmlns:a16="http://schemas.microsoft.com/office/drawing/2014/main" id="{1B8CA275-E602-4CD7-84AE-3EDB95DA019D}"/>
                </a:ext>
              </a:extLst>
            </p:cNvPr>
            <p:cNvSpPr/>
            <p:nvPr/>
          </p:nvSpPr>
          <p:spPr bwMode="gray">
            <a:xfrm>
              <a:off x="658506" y="2469173"/>
              <a:ext cx="321751" cy="276938"/>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93" name="Gruppieren 192">
              <a:extLst>
                <a:ext uri="{FF2B5EF4-FFF2-40B4-BE49-F238E27FC236}">
                  <a16:creationId xmlns:a16="http://schemas.microsoft.com/office/drawing/2014/main" id="{952B9FBB-1E4B-4B1E-BE47-2D91F1BFC42E}"/>
                </a:ext>
              </a:extLst>
            </p:cNvPr>
            <p:cNvGrpSpPr/>
            <p:nvPr/>
          </p:nvGrpSpPr>
          <p:grpSpPr>
            <a:xfrm>
              <a:off x="656259" y="2316338"/>
              <a:ext cx="326245" cy="447113"/>
              <a:chOff x="656259" y="2316338"/>
              <a:chExt cx="326245" cy="447113"/>
            </a:xfrm>
          </p:grpSpPr>
          <p:sp>
            <p:nvSpPr>
              <p:cNvPr id="185" name="Freeform 30">
                <a:extLst>
                  <a:ext uri="{FF2B5EF4-FFF2-40B4-BE49-F238E27FC236}">
                    <a16:creationId xmlns:a16="http://schemas.microsoft.com/office/drawing/2014/main" id="{03A3BE66-CF0A-4C68-9636-EC62FF698F12}"/>
                  </a:ext>
                </a:extLst>
              </p:cNvPr>
              <p:cNvSpPr>
                <a:spLocks/>
              </p:cNvSpPr>
              <p:nvPr/>
            </p:nvSpPr>
            <p:spPr bwMode="auto">
              <a:xfrm>
                <a:off x="873428" y="2325182"/>
                <a:ext cx="103180" cy="98267"/>
              </a:xfrm>
              <a:custGeom>
                <a:avLst/>
                <a:gdLst>
                  <a:gd name="T0" fmla="*/ 382 w 1744"/>
                  <a:gd name="T1" fmla="*/ 1664 h 1664"/>
                  <a:gd name="T2" fmla="*/ 1744 w 1744"/>
                  <a:gd name="T3" fmla="*/ 1664 h 1664"/>
                  <a:gd name="T4" fmla="*/ 0 w 1744"/>
                  <a:gd name="T5" fmla="*/ 0 h 1664"/>
                  <a:gd name="T6" fmla="*/ 0 w 1744"/>
                  <a:gd name="T7" fmla="*/ 1342 h 1664"/>
                  <a:gd name="T8" fmla="*/ 382 w 1744"/>
                  <a:gd name="T9" fmla="*/ 1664 h 1664"/>
                </a:gdLst>
                <a:ahLst/>
                <a:cxnLst>
                  <a:cxn ang="0">
                    <a:pos x="T0" y="T1"/>
                  </a:cxn>
                  <a:cxn ang="0">
                    <a:pos x="T2" y="T3"/>
                  </a:cxn>
                  <a:cxn ang="0">
                    <a:pos x="T4" y="T5"/>
                  </a:cxn>
                  <a:cxn ang="0">
                    <a:pos x="T6" y="T7"/>
                  </a:cxn>
                  <a:cxn ang="0">
                    <a:pos x="T8" y="T9"/>
                  </a:cxn>
                </a:cxnLst>
                <a:rect l="0" t="0" r="r" b="b"/>
                <a:pathLst>
                  <a:path w="1744" h="1664">
                    <a:moveTo>
                      <a:pt x="382" y="1664"/>
                    </a:moveTo>
                    <a:cubicBezTo>
                      <a:pt x="1744" y="1664"/>
                      <a:pt x="1744" y="1664"/>
                      <a:pt x="1744" y="1664"/>
                    </a:cubicBezTo>
                    <a:cubicBezTo>
                      <a:pt x="0" y="0"/>
                      <a:pt x="0" y="0"/>
                      <a:pt x="0" y="0"/>
                    </a:cubicBezTo>
                    <a:cubicBezTo>
                      <a:pt x="0" y="1342"/>
                      <a:pt x="0" y="1342"/>
                      <a:pt x="0" y="1342"/>
                    </a:cubicBezTo>
                    <a:cubicBezTo>
                      <a:pt x="0" y="1557"/>
                      <a:pt x="164" y="1664"/>
                      <a:pt x="382" y="1664"/>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8" name="Freeform 31">
                <a:extLst>
                  <a:ext uri="{FF2B5EF4-FFF2-40B4-BE49-F238E27FC236}">
                    <a16:creationId xmlns:a16="http://schemas.microsoft.com/office/drawing/2014/main" id="{3D16EAD3-FB54-4EC2-ACA2-473577464726}"/>
                  </a:ext>
                </a:extLst>
              </p:cNvPr>
              <p:cNvSpPr>
                <a:spLocks noEditPoints="1"/>
              </p:cNvSpPr>
              <p:nvPr/>
            </p:nvSpPr>
            <p:spPr bwMode="auto">
              <a:xfrm>
                <a:off x="656259" y="2316338"/>
                <a:ext cx="326245" cy="447113"/>
              </a:xfrm>
              <a:custGeom>
                <a:avLst/>
                <a:gdLst>
                  <a:gd name="T0" fmla="*/ 4085 w 5536"/>
                  <a:gd name="T1" fmla="*/ 2026 h 7568"/>
                  <a:gd name="T2" fmla="*/ 3494 w 5536"/>
                  <a:gd name="T3" fmla="*/ 1493 h 7568"/>
                  <a:gd name="T4" fmla="*/ 3494 w 5536"/>
                  <a:gd name="T5" fmla="*/ 0 h 7568"/>
                  <a:gd name="T6" fmla="*/ 323 w 5536"/>
                  <a:gd name="T7" fmla="*/ 0 h 7568"/>
                  <a:gd name="T8" fmla="*/ 0 w 5536"/>
                  <a:gd name="T9" fmla="*/ 374 h 7568"/>
                  <a:gd name="T10" fmla="*/ 0 w 5536"/>
                  <a:gd name="T11" fmla="*/ 7249 h 7568"/>
                  <a:gd name="T12" fmla="*/ 323 w 5536"/>
                  <a:gd name="T13" fmla="*/ 7568 h 7568"/>
                  <a:gd name="T14" fmla="*/ 5214 w 5536"/>
                  <a:gd name="T15" fmla="*/ 7568 h 7568"/>
                  <a:gd name="T16" fmla="*/ 5536 w 5536"/>
                  <a:gd name="T17" fmla="*/ 7249 h 7568"/>
                  <a:gd name="T18" fmla="*/ 5536 w 5536"/>
                  <a:gd name="T19" fmla="*/ 2026 h 7568"/>
                  <a:gd name="T20" fmla="*/ 4085 w 5536"/>
                  <a:gd name="T21" fmla="*/ 2026 h 7568"/>
                  <a:gd name="T22" fmla="*/ 4677 w 5536"/>
                  <a:gd name="T23" fmla="*/ 6556 h 7568"/>
                  <a:gd name="T24" fmla="*/ 860 w 5536"/>
                  <a:gd name="T25" fmla="*/ 6556 h 7568"/>
                  <a:gd name="T26" fmla="*/ 645 w 5536"/>
                  <a:gd name="T27" fmla="*/ 6396 h 7568"/>
                  <a:gd name="T28" fmla="*/ 860 w 5536"/>
                  <a:gd name="T29" fmla="*/ 6183 h 7568"/>
                  <a:gd name="T30" fmla="*/ 4677 w 5536"/>
                  <a:gd name="T31" fmla="*/ 6183 h 7568"/>
                  <a:gd name="T32" fmla="*/ 4891 w 5536"/>
                  <a:gd name="T33" fmla="*/ 6396 h 7568"/>
                  <a:gd name="T34" fmla="*/ 4677 w 5536"/>
                  <a:gd name="T35" fmla="*/ 6556 h 7568"/>
                  <a:gd name="T36" fmla="*/ 4677 w 5536"/>
                  <a:gd name="T37" fmla="*/ 4957 h 7568"/>
                  <a:gd name="T38" fmla="*/ 860 w 5536"/>
                  <a:gd name="T39" fmla="*/ 4957 h 7568"/>
                  <a:gd name="T40" fmla="*/ 645 w 5536"/>
                  <a:gd name="T41" fmla="*/ 4797 h 7568"/>
                  <a:gd name="T42" fmla="*/ 860 w 5536"/>
                  <a:gd name="T43" fmla="*/ 4637 h 7568"/>
                  <a:gd name="T44" fmla="*/ 4677 w 5536"/>
                  <a:gd name="T45" fmla="*/ 4637 h 7568"/>
                  <a:gd name="T46" fmla="*/ 4891 w 5536"/>
                  <a:gd name="T47" fmla="*/ 4797 h 7568"/>
                  <a:gd name="T48" fmla="*/ 4677 w 5536"/>
                  <a:gd name="T49" fmla="*/ 4957 h 7568"/>
                  <a:gd name="T50" fmla="*/ 4677 w 5536"/>
                  <a:gd name="T51" fmla="*/ 3411 h 7568"/>
                  <a:gd name="T52" fmla="*/ 860 w 5536"/>
                  <a:gd name="T53" fmla="*/ 3411 h 7568"/>
                  <a:gd name="T54" fmla="*/ 645 w 5536"/>
                  <a:gd name="T55" fmla="*/ 3252 h 7568"/>
                  <a:gd name="T56" fmla="*/ 860 w 5536"/>
                  <a:gd name="T57" fmla="*/ 3092 h 7568"/>
                  <a:gd name="T58" fmla="*/ 4677 w 5536"/>
                  <a:gd name="T59" fmla="*/ 3092 h 7568"/>
                  <a:gd name="T60" fmla="*/ 4891 w 5536"/>
                  <a:gd name="T61" fmla="*/ 3252 h 7568"/>
                  <a:gd name="T62" fmla="*/ 4677 w 5536"/>
                  <a:gd name="T63" fmla="*/ 3411 h 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6" h="7568">
                    <a:moveTo>
                      <a:pt x="4085" y="2026"/>
                    </a:moveTo>
                    <a:cubicBezTo>
                      <a:pt x="3763" y="2026"/>
                      <a:pt x="3494" y="1813"/>
                      <a:pt x="3494" y="1493"/>
                    </a:cubicBezTo>
                    <a:cubicBezTo>
                      <a:pt x="3494" y="0"/>
                      <a:pt x="3494" y="0"/>
                      <a:pt x="3494" y="0"/>
                    </a:cubicBezTo>
                    <a:cubicBezTo>
                      <a:pt x="323" y="0"/>
                      <a:pt x="323" y="0"/>
                      <a:pt x="323" y="0"/>
                    </a:cubicBezTo>
                    <a:cubicBezTo>
                      <a:pt x="162" y="0"/>
                      <a:pt x="0" y="160"/>
                      <a:pt x="0" y="374"/>
                    </a:cubicBezTo>
                    <a:cubicBezTo>
                      <a:pt x="0" y="7249"/>
                      <a:pt x="0" y="7249"/>
                      <a:pt x="0" y="7249"/>
                    </a:cubicBezTo>
                    <a:cubicBezTo>
                      <a:pt x="0" y="7409"/>
                      <a:pt x="162" y="7568"/>
                      <a:pt x="323" y="7568"/>
                    </a:cubicBezTo>
                    <a:cubicBezTo>
                      <a:pt x="5214" y="7568"/>
                      <a:pt x="5214" y="7568"/>
                      <a:pt x="5214" y="7568"/>
                    </a:cubicBezTo>
                    <a:cubicBezTo>
                      <a:pt x="5429" y="7568"/>
                      <a:pt x="5536" y="7409"/>
                      <a:pt x="5536" y="7249"/>
                    </a:cubicBezTo>
                    <a:cubicBezTo>
                      <a:pt x="5536" y="2026"/>
                      <a:pt x="5536" y="2026"/>
                      <a:pt x="5536" y="2026"/>
                    </a:cubicBezTo>
                    <a:lnTo>
                      <a:pt x="4085" y="2026"/>
                    </a:lnTo>
                    <a:close/>
                    <a:moveTo>
                      <a:pt x="4677" y="6556"/>
                    </a:moveTo>
                    <a:cubicBezTo>
                      <a:pt x="860" y="6556"/>
                      <a:pt x="860" y="6556"/>
                      <a:pt x="860" y="6556"/>
                    </a:cubicBezTo>
                    <a:cubicBezTo>
                      <a:pt x="753" y="6556"/>
                      <a:pt x="645" y="6449"/>
                      <a:pt x="645" y="6396"/>
                    </a:cubicBezTo>
                    <a:cubicBezTo>
                      <a:pt x="645" y="6289"/>
                      <a:pt x="753" y="6183"/>
                      <a:pt x="860" y="6183"/>
                    </a:cubicBezTo>
                    <a:cubicBezTo>
                      <a:pt x="4677" y="6183"/>
                      <a:pt x="4677" y="6183"/>
                      <a:pt x="4677" y="6183"/>
                    </a:cubicBezTo>
                    <a:cubicBezTo>
                      <a:pt x="4784" y="6183"/>
                      <a:pt x="4891" y="6289"/>
                      <a:pt x="4891" y="6396"/>
                    </a:cubicBezTo>
                    <a:cubicBezTo>
                      <a:pt x="4891" y="6449"/>
                      <a:pt x="4784" y="6556"/>
                      <a:pt x="4677" y="6556"/>
                    </a:cubicBezTo>
                    <a:close/>
                    <a:moveTo>
                      <a:pt x="4677" y="4957"/>
                    </a:moveTo>
                    <a:cubicBezTo>
                      <a:pt x="860" y="4957"/>
                      <a:pt x="860" y="4957"/>
                      <a:pt x="860" y="4957"/>
                    </a:cubicBezTo>
                    <a:cubicBezTo>
                      <a:pt x="753" y="4957"/>
                      <a:pt x="645" y="4904"/>
                      <a:pt x="645" y="4797"/>
                    </a:cubicBezTo>
                    <a:cubicBezTo>
                      <a:pt x="645" y="4690"/>
                      <a:pt x="753" y="4637"/>
                      <a:pt x="860" y="4637"/>
                    </a:cubicBezTo>
                    <a:cubicBezTo>
                      <a:pt x="4677" y="4637"/>
                      <a:pt x="4677" y="4637"/>
                      <a:pt x="4677" y="4637"/>
                    </a:cubicBezTo>
                    <a:cubicBezTo>
                      <a:pt x="4784" y="4637"/>
                      <a:pt x="4891" y="4690"/>
                      <a:pt x="4891" y="4797"/>
                    </a:cubicBezTo>
                    <a:cubicBezTo>
                      <a:pt x="4891" y="4904"/>
                      <a:pt x="4784" y="4957"/>
                      <a:pt x="4677" y="4957"/>
                    </a:cubicBezTo>
                    <a:close/>
                    <a:moveTo>
                      <a:pt x="4677" y="3411"/>
                    </a:moveTo>
                    <a:cubicBezTo>
                      <a:pt x="860" y="3411"/>
                      <a:pt x="860" y="3411"/>
                      <a:pt x="860" y="3411"/>
                    </a:cubicBezTo>
                    <a:cubicBezTo>
                      <a:pt x="753" y="3411"/>
                      <a:pt x="645" y="3305"/>
                      <a:pt x="645" y="3252"/>
                    </a:cubicBezTo>
                    <a:cubicBezTo>
                      <a:pt x="645" y="3145"/>
                      <a:pt x="753" y="3092"/>
                      <a:pt x="860" y="3092"/>
                    </a:cubicBezTo>
                    <a:cubicBezTo>
                      <a:pt x="4677" y="3092"/>
                      <a:pt x="4677" y="3092"/>
                      <a:pt x="4677" y="3092"/>
                    </a:cubicBezTo>
                    <a:cubicBezTo>
                      <a:pt x="4784" y="3092"/>
                      <a:pt x="4891" y="3145"/>
                      <a:pt x="4891" y="3252"/>
                    </a:cubicBezTo>
                    <a:cubicBezTo>
                      <a:pt x="4891" y="3305"/>
                      <a:pt x="4784" y="3411"/>
                      <a:pt x="4677" y="3411"/>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89" name="Group 34">
              <a:extLst>
                <a:ext uri="{FF2B5EF4-FFF2-40B4-BE49-F238E27FC236}">
                  <a16:creationId xmlns:a16="http://schemas.microsoft.com/office/drawing/2014/main" id="{098349A1-9FDC-41C0-B01B-26FCC6044ED9}"/>
                </a:ext>
              </a:extLst>
            </p:cNvPr>
            <p:cNvGrpSpPr>
              <a:grpSpLocks noChangeAspect="1"/>
            </p:cNvGrpSpPr>
            <p:nvPr/>
          </p:nvGrpSpPr>
          <p:grpSpPr bwMode="auto">
            <a:xfrm>
              <a:off x="697081" y="2415792"/>
              <a:ext cx="244600" cy="247330"/>
              <a:chOff x="803" y="803"/>
              <a:chExt cx="448" cy="453"/>
            </a:xfrm>
            <a:solidFill>
              <a:schemeClr val="bg1"/>
            </a:solidFill>
          </p:grpSpPr>
          <p:sp>
            <p:nvSpPr>
              <p:cNvPr id="190" name="Freeform 35">
                <a:extLst>
                  <a:ext uri="{FF2B5EF4-FFF2-40B4-BE49-F238E27FC236}">
                    <a16:creationId xmlns:a16="http://schemas.microsoft.com/office/drawing/2014/main" id="{3FDA10EB-5101-4D0A-8F79-B9A9D1A59D68}"/>
                  </a:ext>
                </a:extLst>
              </p:cNvPr>
              <p:cNvSpPr>
                <a:spLocks noEditPoints="1"/>
              </p:cNvSpPr>
              <p:nvPr/>
            </p:nvSpPr>
            <p:spPr bwMode="auto">
              <a:xfrm>
                <a:off x="803" y="803"/>
                <a:ext cx="286" cy="287"/>
              </a:xfrm>
              <a:custGeom>
                <a:avLst/>
                <a:gdLst>
                  <a:gd name="T0" fmla="*/ 3036 w 4768"/>
                  <a:gd name="T1" fmla="*/ 284 h 4768"/>
                  <a:gd name="T2" fmla="*/ 2845 w 4768"/>
                  <a:gd name="T3" fmla="*/ 74 h 4768"/>
                  <a:gd name="T4" fmla="*/ 2350 w 4768"/>
                  <a:gd name="T5" fmla="*/ 25 h 4768"/>
                  <a:gd name="T6" fmla="*/ 2110 w 4768"/>
                  <a:gd name="T7" fmla="*/ 191 h 4768"/>
                  <a:gd name="T8" fmla="*/ 2042 w 4768"/>
                  <a:gd name="T9" fmla="*/ 500 h 4768"/>
                  <a:gd name="T10" fmla="*/ 1591 w 4768"/>
                  <a:gd name="T11" fmla="*/ 642 h 4768"/>
                  <a:gd name="T12" fmla="*/ 1352 w 4768"/>
                  <a:gd name="T13" fmla="*/ 426 h 4768"/>
                  <a:gd name="T14" fmla="*/ 1068 w 4768"/>
                  <a:gd name="T15" fmla="*/ 407 h 4768"/>
                  <a:gd name="T16" fmla="*/ 686 w 4768"/>
                  <a:gd name="T17" fmla="*/ 735 h 4768"/>
                  <a:gd name="T18" fmla="*/ 642 w 4768"/>
                  <a:gd name="T19" fmla="*/ 1024 h 4768"/>
                  <a:gd name="T20" fmla="*/ 808 w 4768"/>
                  <a:gd name="T21" fmla="*/ 1283 h 4768"/>
                  <a:gd name="T22" fmla="*/ 544 w 4768"/>
                  <a:gd name="T23" fmla="*/ 1733 h 4768"/>
                  <a:gd name="T24" fmla="*/ 260 w 4768"/>
                  <a:gd name="T25" fmla="*/ 1758 h 4768"/>
                  <a:gd name="T26" fmla="*/ 49 w 4768"/>
                  <a:gd name="T27" fmla="*/ 1949 h 4768"/>
                  <a:gd name="T28" fmla="*/ 0 w 4768"/>
                  <a:gd name="T29" fmla="*/ 2443 h 4768"/>
                  <a:gd name="T30" fmla="*/ 191 w 4768"/>
                  <a:gd name="T31" fmla="*/ 2683 h 4768"/>
                  <a:gd name="T32" fmla="*/ 475 w 4768"/>
                  <a:gd name="T33" fmla="*/ 2727 h 4768"/>
                  <a:gd name="T34" fmla="*/ 617 w 4768"/>
                  <a:gd name="T35" fmla="*/ 3226 h 4768"/>
                  <a:gd name="T36" fmla="*/ 426 w 4768"/>
                  <a:gd name="T37" fmla="*/ 3442 h 4768"/>
                  <a:gd name="T38" fmla="*/ 426 w 4768"/>
                  <a:gd name="T39" fmla="*/ 3726 h 4768"/>
                  <a:gd name="T40" fmla="*/ 735 w 4768"/>
                  <a:gd name="T41" fmla="*/ 4108 h 4768"/>
                  <a:gd name="T42" fmla="*/ 1019 w 4768"/>
                  <a:gd name="T43" fmla="*/ 4152 h 4768"/>
                  <a:gd name="T44" fmla="*/ 1283 w 4768"/>
                  <a:gd name="T45" fmla="*/ 3985 h 4768"/>
                  <a:gd name="T46" fmla="*/ 1709 w 4768"/>
                  <a:gd name="T47" fmla="*/ 4201 h 4768"/>
                  <a:gd name="T48" fmla="*/ 1709 w 4768"/>
                  <a:gd name="T49" fmla="*/ 4509 h 4768"/>
                  <a:gd name="T50" fmla="*/ 1919 w 4768"/>
                  <a:gd name="T51" fmla="*/ 4720 h 4768"/>
                  <a:gd name="T52" fmla="*/ 2419 w 4768"/>
                  <a:gd name="T53" fmla="*/ 4744 h 4768"/>
                  <a:gd name="T54" fmla="*/ 2659 w 4768"/>
                  <a:gd name="T55" fmla="*/ 4578 h 4768"/>
                  <a:gd name="T56" fmla="*/ 2703 w 4768"/>
                  <a:gd name="T57" fmla="*/ 4294 h 4768"/>
                  <a:gd name="T58" fmla="*/ 3178 w 4768"/>
                  <a:gd name="T59" fmla="*/ 4127 h 4768"/>
                  <a:gd name="T60" fmla="*/ 3417 w 4768"/>
                  <a:gd name="T61" fmla="*/ 4343 h 4768"/>
                  <a:gd name="T62" fmla="*/ 3701 w 4768"/>
                  <a:gd name="T63" fmla="*/ 4367 h 4768"/>
                  <a:gd name="T64" fmla="*/ 4083 w 4768"/>
                  <a:gd name="T65" fmla="*/ 4034 h 4768"/>
                  <a:gd name="T66" fmla="*/ 4127 w 4768"/>
                  <a:gd name="T67" fmla="*/ 3750 h 4768"/>
                  <a:gd name="T68" fmla="*/ 3936 w 4768"/>
                  <a:gd name="T69" fmla="*/ 3491 h 4768"/>
                  <a:gd name="T70" fmla="*/ 4176 w 4768"/>
                  <a:gd name="T71" fmla="*/ 3036 h 4768"/>
                  <a:gd name="T72" fmla="*/ 4509 w 4768"/>
                  <a:gd name="T73" fmla="*/ 3036 h 4768"/>
                  <a:gd name="T74" fmla="*/ 4700 w 4768"/>
                  <a:gd name="T75" fmla="*/ 2825 h 4768"/>
                  <a:gd name="T76" fmla="*/ 4744 w 4768"/>
                  <a:gd name="T77" fmla="*/ 2326 h 4768"/>
                  <a:gd name="T78" fmla="*/ 4578 w 4768"/>
                  <a:gd name="T79" fmla="*/ 2091 h 4768"/>
                  <a:gd name="T80" fmla="*/ 4245 w 4768"/>
                  <a:gd name="T81" fmla="*/ 2042 h 4768"/>
                  <a:gd name="T82" fmla="*/ 4103 w 4768"/>
                  <a:gd name="T83" fmla="*/ 1591 h 4768"/>
                  <a:gd name="T84" fmla="*/ 4343 w 4768"/>
                  <a:gd name="T85" fmla="*/ 1352 h 4768"/>
                  <a:gd name="T86" fmla="*/ 4343 w 4768"/>
                  <a:gd name="T87" fmla="*/ 1068 h 4768"/>
                  <a:gd name="T88" fmla="*/ 4010 w 4768"/>
                  <a:gd name="T89" fmla="*/ 666 h 4768"/>
                  <a:gd name="T90" fmla="*/ 3726 w 4768"/>
                  <a:gd name="T91" fmla="*/ 617 h 4768"/>
                  <a:gd name="T92" fmla="*/ 3442 w 4768"/>
                  <a:gd name="T93" fmla="*/ 808 h 4768"/>
                  <a:gd name="T94" fmla="*/ 3060 w 4768"/>
                  <a:gd name="T95" fmla="*/ 617 h 4768"/>
                  <a:gd name="T96" fmla="*/ 3036 w 4768"/>
                  <a:gd name="T97" fmla="*/ 284 h 4768"/>
                  <a:gd name="T98" fmla="*/ 3036 w 4768"/>
                  <a:gd name="T99" fmla="*/ 284 h 4768"/>
                  <a:gd name="T100" fmla="*/ 1518 w 4768"/>
                  <a:gd name="T101" fmla="*/ 2326 h 4768"/>
                  <a:gd name="T102" fmla="*/ 2443 w 4768"/>
                  <a:gd name="T103" fmla="*/ 1567 h 4768"/>
                  <a:gd name="T104" fmla="*/ 3202 w 4768"/>
                  <a:gd name="T105" fmla="*/ 2468 h 4768"/>
                  <a:gd name="T106" fmla="*/ 2277 w 4768"/>
                  <a:gd name="T107" fmla="*/ 3226 h 4768"/>
                  <a:gd name="T108" fmla="*/ 1518 w 4768"/>
                  <a:gd name="T109" fmla="*/ 2326 h 4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68" h="4768">
                    <a:moveTo>
                      <a:pt x="3036" y="284"/>
                    </a:moveTo>
                    <a:cubicBezTo>
                      <a:pt x="3036" y="167"/>
                      <a:pt x="2967" y="74"/>
                      <a:pt x="2845" y="74"/>
                    </a:cubicBezTo>
                    <a:cubicBezTo>
                      <a:pt x="2350" y="25"/>
                      <a:pt x="2350" y="25"/>
                      <a:pt x="2350" y="25"/>
                    </a:cubicBezTo>
                    <a:cubicBezTo>
                      <a:pt x="2228" y="0"/>
                      <a:pt x="2135" y="98"/>
                      <a:pt x="2110" y="191"/>
                    </a:cubicBezTo>
                    <a:cubicBezTo>
                      <a:pt x="2042" y="500"/>
                      <a:pt x="2042" y="500"/>
                      <a:pt x="2042" y="500"/>
                    </a:cubicBezTo>
                    <a:cubicBezTo>
                      <a:pt x="1900" y="524"/>
                      <a:pt x="1733" y="568"/>
                      <a:pt x="1591" y="642"/>
                    </a:cubicBezTo>
                    <a:cubicBezTo>
                      <a:pt x="1352" y="426"/>
                      <a:pt x="1352" y="426"/>
                      <a:pt x="1352" y="426"/>
                    </a:cubicBezTo>
                    <a:cubicBezTo>
                      <a:pt x="1283" y="358"/>
                      <a:pt x="1136" y="358"/>
                      <a:pt x="1068" y="407"/>
                    </a:cubicBezTo>
                    <a:cubicBezTo>
                      <a:pt x="686" y="735"/>
                      <a:pt x="686" y="735"/>
                      <a:pt x="686" y="735"/>
                    </a:cubicBezTo>
                    <a:cubicBezTo>
                      <a:pt x="593" y="808"/>
                      <a:pt x="568" y="926"/>
                      <a:pt x="642" y="1024"/>
                    </a:cubicBezTo>
                    <a:cubicBezTo>
                      <a:pt x="808" y="1283"/>
                      <a:pt x="808" y="1283"/>
                      <a:pt x="808" y="1283"/>
                    </a:cubicBezTo>
                    <a:cubicBezTo>
                      <a:pt x="686" y="1425"/>
                      <a:pt x="617" y="1567"/>
                      <a:pt x="544" y="1733"/>
                    </a:cubicBezTo>
                    <a:cubicBezTo>
                      <a:pt x="260" y="1758"/>
                      <a:pt x="260" y="1758"/>
                      <a:pt x="260" y="1758"/>
                    </a:cubicBezTo>
                    <a:cubicBezTo>
                      <a:pt x="142" y="1758"/>
                      <a:pt x="69" y="1826"/>
                      <a:pt x="49" y="1949"/>
                    </a:cubicBezTo>
                    <a:cubicBezTo>
                      <a:pt x="0" y="2443"/>
                      <a:pt x="0" y="2443"/>
                      <a:pt x="0" y="2443"/>
                    </a:cubicBezTo>
                    <a:cubicBezTo>
                      <a:pt x="0" y="2566"/>
                      <a:pt x="69" y="2659"/>
                      <a:pt x="191" y="2683"/>
                    </a:cubicBezTo>
                    <a:cubicBezTo>
                      <a:pt x="475" y="2727"/>
                      <a:pt x="475" y="2727"/>
                      <a:pt x="475" y="2727"/>
                    </a:cubicBezTo>
                    <a:cubicBezTo>
                      <a:pt x="500" y="2918"/>
                      <a:pt x="544" y="3060"/>
                      <a:pt x="617" y="3226"/>
                    </a:cubicBezTo>
                    <a:cubicBezTo>
                      <a:pt x="426" y="3442"/>
                      <a:pt x="426" y="3442"/>
                      <a:pt x="426" y="3442"/>
                    </a:cubicBezTo>
                    <a:cubicBezTo>
                      <a:pt x="358" y="3510"/>
                      <a:pt x="358" y="3633"/>
                      <a:pt x="426" y="3726"/>
                    </a:cubicBezTo>
                    <a:cubicBezTo>
                      <a:pt x="735" y="4108"/>
                      <a:pt x="735" y="4108"/>
                      <a:pt x="735" y="4108"/>
                    </a:cubicBezTo>
                    <a:cubicBezTo>
                      <a:pt x="808" y="4201"/>
                      <a:pt x="950" y="4201"/>
                      <a:pt x="1019" y="4152"/>
                    </a:cubicBezTo>
                    <a:cubicBezTo>
                      <a:pt x="1283" y="3985"/>
                      <a:pt x="1283" y="3985"/>
                      <a:pt x="1283" y="3985"/>
                    </a:cubicBezTo>
                    <a:cubicBezTo>
                      <a:pt x="1401" y="4083"/>
                      <a:pt x="1567" y="4152"/>
                      <a:pt x="1709" y="4201"/>
                    </a:cubicBezTo>
                    <a:cubicBezTo>
                      <a:pt x="1709" y="4509"/>
                      <a:pt x="1709" y="4509"/>
                      <a:pt x="1709" y="4509"/>
                    </a:cubicBezTo>
                    <a:cubicBezTo>
                      <a:pt x="1709" y="4602"/>
                      <a:pt x="1802" y="4700"/>
                      <a:pt x="1919" y="4720"/>
                    </a:cubicBezTo>
                    <a:cubicBezTo>
                      <a:pt x="2419" y="4744"/>
                      <a:pt x="2419" y="4744"/>
                      <a:pt x="2419" y="4744"/>
                    </a:cubicBezTo>
                    <a:cubicBezTo>
                      <a:pt x="2536" y="4768"/>
                      <a:pt x="2634" y="4700"/>
                      <a:pt x="2659" y="4578"/>
                    </a:cubicBezTo>
                    <a:cubicBezTo>
                      <a:pt x="2703" y="4294"/>
                      <a:pt x="2703" y="4294"/>
                      <a:pt x="2703" y="4294"/>
                    </a:cubicBezTo>
                    <a:cubicBezTo>
                      <a:pt x="2869" y="4250"/>
                      <a:pt x="3036" y="4201"/>
                      <a:pt x="3178" y="4127"/>
                    </a:cubicBezTo>
                    <a:cubicBezTo>
                      <a:pt x="3417" y="4343"/>
                      <a:pt x="3417" y="4343"/>
                      <a:pt x="3417" y="4343"/>
                    </a:cubicBezTo>
                    <a:cubicBezTo>
                      <a:pt x="3486" y="4436"/>
                      <a:pt x="3608" y="4436"/>
                      <a:pt x="3701" y="4367"/>
                    </a:cubicBezTo>
                    <a:cubicBezTo>
                      <a:pt x="4083" y="4034"/>
                      <a:pt x="4083" y="4034"/>
                      <a:pt x="4083" y="4034"/>
                    </a:cubicBezTo>
                    <a:cubicBezTo>
                      <a:pt x="4176" y="3961"/>
                      <a:pt x="4176" y="3843"/>
                      <a:pt x="4127" y="3750"/>
                    </a:cubicBezTo>
                    <a:cubicBezTo>
                      <a:pt x="3936" y="3491"/>
                      <a:pt x="3936" y="3491"/>
                      <a:pt x="3936" y="3491"/>
                    </a:cubicBezTo>
                    <a:cubicBezTo>
                      <a:pt x="4034" y="3344"/>
                      <a:pt x="4103" y="3202"/>
                      <a:pt x="4176" y="3036"/>
                    </a:cubicBezTo>
                    <a:cubicBezTo>
                      <a:pt x="4509" y="3036"/>
                      <a:pt x="4509" y="3036"/>
                      <a:pt x="4509" y="3036"/>
                    </a:cubicBezTo>
                    <a:cubicBezTo>
                      <a:pt x="4602" y="3036"/>
                      <a:pt x="4700" y="2943"/>
                      <a:pt x="4700" y="2825"/>
                    </a:cubicBezTo>
                    <a:cubicBezTo>
                      <a:pt x="4744" y="2326"/>
                      <a:pt x="4744" y="2326"/>
                      <a:pt x="4744" y="2326"/>
                    </a:cubicBezTo>
                    <a:cubicBezTo>
                      <a:pt x="4768" y="2233"/>
                      <a:pt x="4675" y="2110"/>
                      <a:pt x="4578" y="2091"/>
                    </a:cubicBezTo>
                    <a:cubicBezTo>
                      <a:pt x="4245" y="2042"/>
                      <a:pt x="4245" y="2042"/>
                      <a:pt x="4245" y="2042"/>
                    </a:cubicBezTo>
                    <a:cubicBezTo>
                      <a:pt x="4225" y="1875"/>
                      <a:pt x="4176" y="1733"/>
                      <a:pt x="4103" y="1591"/>
                    </a:cubicBezTo>
                    <a:cubicBezTo>
                      <a:pt x="4343" y="1352"/>
                      <a:pt x="4343" y="1352"/>
                      <a:pt x="4343" y="1352"/>
                    </a:cubicBezTo>
                    <a:cubicBezTo>
                      <a:pt x="4411" y="1259"/>
                      <a:pt x="4411" y="1141"/>
                      <a:pt x="4343" y="1068"/>
                    </a:cubicBezTo>
                    <a:cubicBezTo>
                      <a:pt x="4010" y="666"/>
                      <a:pt x="4010" y="666"/>
                      <a:pt x="4010" y="666"/>
                    </a:cubicBezTo>
                    <a:cubicBezTo>
                      <a:pt x="3936" y="593"/>
                      <a:pt x="3819" y="568"/>
                      <a:pt x="3726" y="617"/>
                    </a:cubicBezTo>
                    <a:cubicBezTo>
                      <a:pt x="3442" y="808"/>
                      <a:pt x="3442" y="808"/>
                      <a:pt x="3442" y="808"/>
                    </a:cubicBezTo>
                    <a:cubicBezTo>
                      <a:pt x="3319" y="735"/>
                      <a:pt x="3202" y="666"/>
                      <a:pt x="3060" y="617"/>
                    </a:cubicBezTo>
                    <a:cubicBezTo>
                      <a:pt x="3036" y="284"/>
                      <a:pt x="3036" y="284"/>
                      <a:pt x="3036" y="284"/>
                    </a:cubicBezTo>
                    <a:cubicBezTo>
                      <a:pt x="3036" y="284"/>
                      <a:pt x="3036" y="284"/>
                      <a:pt x="3036" y="284"/>
                    </a:cubicBezTo>
                    <a:close/>
                    <a:moveTo>
                      <a:pt x="1518" y="2326"/>
                    </a:moveTo>
                    <a:cubicBezTo>
                      <a:pt x="1567" y="1875"/>
                      <a:pt x="1968" y="1518"/>
                      <a:pt x="2443" y="1567"/>
                    </a:cubicBezTo>
                    <a:cubicBezTo>
                      <a:pt x="2894" y="1591"/>
                      <a:pt x="3251" y="2017"/>
                      <a:pt x="3202" y="2468"/>
                    </a:cubicBezTo>
                    <a:cubicBezTo>
                      <a:pt x="3153" y="2943"/>
                      <a:pt x="2752" y="3275"/>
                      <a:pt x="2277" y="3226"/>
                    </a:cubicBezTo>
                    <a:cubicBezTo>
                      <a:pt x="1826" y="3202"/>
                      <a:pt x="1469" y="2776"/>
                      <a:pt x="1518" y="2326"/>
                    </a:cubicBezTo>
                  </a:path>
                </a:pathLst>
              </a:custGeom>
              <a:solidFill>
                <a:srgbClr val="E4E8F0"/>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1" name="Freeform 36">
                <a:extLst>
                  <a:ext uri="{FF2B5EF4-FFF2-40B4-BE49-F238E27FC236}">
                    <a16:creationId xmlns:a16="http://schemas.microsoft.com/office/drawing/2014/main" id="{8527D38D-D2F5-41C7-8CA9-7710814AAF79}"/>
                  </a:ext>
                </a:extLst>
              </p:cNvPr>
              <p:cNvSpPr>
                <a:spLocks noEditPoints="1"/>
              </p:cNvSpPr>
              <p:nvPr/>
            </p:nvSpPr>
            <p:spPr bwMode="auto">
              <a:xfrm>
                <a:off x="1057" y="951"/>
                <a:ext cx="194" cy="194"/>
              </a:xfrm>
              <a:custGeom>
                <a:avLst/>
                <a:gdLst>
                  <a:gd name="T0" fmla="*/ 84 w 1616"/>
                  <a:gd name="T1" fmla="*/ 1200 h 1616"/>
                  <a:gd name="T2" fmla="*/ 189 w 1616"/>
                  <a:gd name="T3" fmla="*/ 1247 h 1616"/>
                  <a:gd name="T4" fmla="*/ 284 w 1616"/>
                  <a:gd name="T5" fmla="*/ 1225 h 1616"/>
                  <a:gd name="T6" fmla="*/ 402 w 1616"/>
                  <a:gd name="T7" fmla="*/ 1342 h 1616"/>
                  <a:gd name="T8" fmla="*/ 378 w 1616"/>
                  <a:gd name="T9" fmla="*/ 1425 h 1616"/>
                  <a:gd name="T10" fmla="*/ 427 w 1616"/>
                  <a:gd name="T11" fmla="*/ 1533 h 1616"/>
                  <a:gd name="T12" fmla="*/ 566 w 1616"/>
                  <a:gd name="T13" fmla="*/ 1592 h 1616"/>
                  <a:gd name="T14" fmla="*/ 674 w 1616"/>
                  <a:gd name="T15" fmla="*/ 1555 h 1616"/>
                  <a:gd name="T16" fmla="*/ 720 w 1616"/>
                  <a:gd name="T17" fmla="*/ 1472 h 1616"/>
                  <a:gd name="T18" fmla="*/ 897 w 1616"/>
                  <a:gd name="T19" fmla="*/ 1472 h 1616"/>
                  <a:gd name="T20" fmla="*/ 943 w 1616"/>
                  <a:gd name="T21" fmla="*/ 1555 h 1616"/>
                  <a:gd name="T22" fmla="*/ 1051 w 1616"/>
                  <a:gd name="T23" fmla="*/ 1592 h 1616"/>
                  <a:gd name="T24" fmla="*/ 1193 w 1616"/>
                  <a:gd name="T25" fmla="*/ 1533 h 1616"/>
                  <a:gd name="T26" fmla="*/ 1239 w 1616"/>
                  <a:gd name="T27" fmla="*/ 1425 h 1616"/>
                  <a:gd name="T28" fmla="*/ 1215 w 1616"/>
                  <a:gd name="T29" fmla="*/ 1330 h 1616"/>
                  <a:gd name="T30" fmla="*/ 1332 w 1616"/>
                  <a:gd name="T31" fmla="*/ 1212 h 1616"/>
                  <a:gd name="T32" fmla="*/ 1428 w 1616"/>
                  <a:gd name="T33" fmla="*/ 1235 h 1616"/>
                  <a:gd name="T34" fmla="*/ 1533 w 1616"/>
                  <a:gd name="T35" fmla="*/ 1176 h 1616"/>
                  <a:gd name="T36" fmla="*/ 1592 w 1616"/>
                  <a:gd name="T37" fmla="*/ 1046 h 1616"/>
                  <a:gd name="T38" fmla="*/ 1558 w 1616"/>
                  <a:gd name="T39" fmla="*/ 926 h 1616"/>
                  <a:gd name="T40" fmla="*/ 1462 w 1616"/>
                  <a:gd name="T41" fmla="*/ 879 h 1616"/>
                  <a:gd name="T42" fmla="*/ 1462 w 1616"/>
                  <a:gd name="T43" fmla="*/ 713 h 1616"/>
                  <a:gd name="T44" fmla="*/ 1545 w 1616"/>
                  <a:gd name="T45" fmla="*/ 666 h 1616"/>
                  <a:gd name="T46" fmla="*/ 1592 w 1616"/>
                  <a:gd name="T47" fmla="*/ 546 h 1616"/>
                  <a:gd name="T48" fmla="*/ 1533 w 1616"/>
                  <a:gd name="T49" fmla="*/ 417 h 1616"/>
                  <a:gd name="T50" fmla="*/ 1428 w 1616"/>
                  <a:gd name="T51" fmla="*/ 355 h 1616"/>
                  <a:gd name="T52" fmla="*/ 1323 w 1616"/>
                  <a:gd name="T53" fmla="*/ 392 h 1616"/>
                  <a:gd name="T54" fmla="*/ 1215 w 1616"/>
                  <a:gd name="T55" fmla="*/ 272 h 1616"/>
                  <a:gd name="T56" fmla="*/ 1239 w 1616"/>
                  <a:gd name="T57" fmla="*/ 179 h 1616"/>
                  <a:gd name="T58" fmla="*/ 1193 w 1616"/>
                  <a:gd name="T59" fmla="*/ 71 h 1616"/>
                  <a:gd name="T60" fmla="*/ 1051 w 1616"/>
                  <a:gd name="T61" fmla="*/ 13 h 1616"/>
                  <a:gd name="T62" fmla="*/ 933 w 1616"/>
                  <a:gd name="T63" fmla="*/ 59 h 1616"/>
                  <a:gd name="T64" fmla="*/ 884 w 1616"/>
                  <a:gd name="T65" fmla="*/ 142 h 1616"/>
                  <a:gd name="T66" fmla="*/ 720 w 1616"/>
                  <a:gd name="T67" fmla="*/ 130 h 1616"/>
                  <a:gd name="T68" fmla="*/ 674 w 1616"/>
                  <a:gd name="T69" fmla="*/ 47 h 1616"/>
                  <a:gd name="T70" fmla="*/ 566 w 1616"/>
                  <a:gd name="T71" fmla="*/ 13 h 1616"/>
                  <a:gd name="T72" fmla="*/ 427 w 1616"/>
                  <a:gd name="T73" fmla="*/ 71 h 1616"/>
                  <a:gd name="T74" fmla="*/ 378 w 1616"/>
                  <a:gd name="T75" fmla="*/ 179 h 1616"/>
                  <a:gd name="T76" fmla="*/ 402 w 1616"/>
                  <a:gd name="T77" fmla="*/ 272 h 1616"/>
                  <a:gd name="T78" fmla="*/ 272 w 1616"/>
                  <a:gd name="T79" fmla="*/ 392 h 1616"/>
                  <a:gd name="T80" fmla="*/ 189 w 1616"/>
                  <a:gd name="T81" fmla="*/ 368 h 1616"/>
                  <a:gd name="T82" fmla="*/ 71 w 1616"/>
                  <a:gd name="T83" fmla="*/ 429 h 1616"/>
                  <a:gd name="T84" fmla="*/ 25 w 1616"/>
                  <a:gd name="T85" fmla="*/ 571 h 1616"/>
                  <a:gd name="T86" fmla="*/ 59 w 1616"/>
                  <a:gd name="T87" fmla="*/ 676 h 1616"/>
                  <a:gd name="T88" fmla="*/ 142 w 1616"/>
                  <a:gd name="T89" fmla="*/ 725 h 1616"/>
                  <a:gd name="T90" fmla="*/ 142 w 1616"/>
                  <a:gd name="T91" fmla="*/ 904 h 1616"/>
                  <a:gd name="T92" fmla="*/ 59 w 1616"/>
                  <a:gd name="T93" fmla="*/ 938 h 1616"/>
                  <a:gd name="T94" fmla="*/ 25 w 1616"/>
                  <a:gd name="T95" fmla="*/ 1058 h 1616"/>
                  <a:gd name="T96" fmla="*/ 84 w 1616"/>
                  <a:gd name="T97" fmla="*/ 1200 h 1616"/>
                  <a:gd name="T98" fmla="*/ 1073 w 1616"/>
                  <a:gd name="T99" fmla="*/ 914 h 1616"/>
                  <a:gd name="T100" fmla="*/ 686 w 1616"/>
                  <a:gd name="T101" fmla="*/ 1080 h 1616"/>
                  <a:gd name="T102" fmla="*/ 532 w 1616"/>
                  <a:gd name="T103" fmla="*/ 688 h 1616"/>
                  <a:gd name="T104" fmla="*/ 909 w 1616"/>
                  <a:gd name="T105" fmla="*/ 534 h 1616"/>
                  <a:gd name="T106" fmla="*/ 1073 w 1616"/>
                  <a:gd name="T107" fmla="*/ 914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6" h="1616">
                    <a:moveTo>
                      <a:pt x="84" y="1200"/>
                    </a:moveTo>
                    <a:cubicBezTo>
                      <a:pt x="106" y="1235"/>
                      <a:pt x="142" y="1259"/>
                      <a:pt x="189" y="1247"/>
                    </a:cubicBezTo>
                    <a:cubicBezTo>
                      <a:pt x="284" y="1225"/>
                      <a:pt x="284" y="1225"/>
                      <a:pt x="284" y="1225"/>
                    </a:cubicBezTo>
                    <a:cubicBezTo>
                      <a:pt x="307" y="1259"/>
                      <a:pt x="355" y="1308"/>
                      <a:pt x="402" y="1342"/>
                    </a:cubicBezTo>
                    <a:cubicBezTo>
                      <a:pt x="378" y="1425"/>
                      <a:pt x="378" y="1425"/>
                      <a:pt x="378" y="1425"/>
                    </a:cubicBezTo>
                    <a:cubicBezTo>
                      <a:pt x="365" y="1472"/>
                      <a:pt x="378" y="1521"/>
                      <a:pt x="427" y="1533"/>
                    </a:cubicBezTo>
                    <a:cubicBezTo>
                      <a:pt x="566" y="1592"/>
                      <a:pt x="566" y="1592"/>
                      <a:pt x="566" y="1592"/>
                    </a:cubicBezTo>
                    <a:cubicBezTo>
                      <a:pt x="603" y="1604"/>
                      <a:pt x="662" y="1592"/>
                      <a:pt x="674" y="1555"/>
                    </a:cubicBezTo>
                    <a:cubicBezTo>
                      <a:pt x="720" y="1472"/>
                      <a:pt x="720" y="1472"/>
                      <a:pt x="720" y="1472"/>
                    </a:cubicBezTo>
                    <a:cubicBezTo>
                      <a:pt x="779" y="1472"/>
                      <a:pt x="838" y="1472"/>
                      <a:pt x="897" y="1472"/>
                    </a:cubicBezTo>
                    <a:cubicBezTo>
                      <a:pt x="943" y="1555"/>
                      <a:pt x="943" y="1555"/>
                      <a:pt x="943" y="1555"/>
                    </a:cubicBezTo>
                    <a:cubicBezTo>
                      <a:pt x="955" y="1592"/>
                      <a:pt x="1014" y="1616"/>
                      <a:pt x="1051" y="1592"/>
                    </a:cubicBezTo>
                    <a:cubicBezTo>
                      <a:pt x="1193" y="1533"/>
                      <a:pt x="1193" y="1533"/>
                      <a:pt x="1193" y="1533"/>
                    </a:cubicBezTo>
                    <a:cubicBezTo>
                      <a:pt x="1227" y="1521"/>
                      <a:pt x="1252" y="1472"/>
                      <a:pt x="1239" y="1425"/>
                    </a:cubicBezTo>
                    <a:cubicBezTo>
                      <a:pt x="1215" y="1330"/>
                      <a:pt x="1215" y="1330"/>
                      <a:pt x="1215" y="1330"/>
                    </a:cubicBezTo>
                    <a:cubicBezTo>
                      <a:pt x="1264" y="1296"/>
                      <a:pt x="1298" y="1247"/>
                      <a:pt x="1332" y="1212"/>
                    </a:cubicBezTo>
                    <a:cubicBezTo>
                      <a:pt x="1428" y="1235"/>
                      <a:pt x="1428" y="1235"/>
                      <a:pt x="1428" y="1235"/>
                    </a:cubicBezTo>
                    <a:cubicBezTo>
                      <a:pt x="1474" y="1247"/>
                      <a:pt x="1523" y="1225"/>
                      <a:pt x="1533" y="1176"/>
                    </a:cubicBezTo>
                    <a:cubicBezTo>
                      <a:pt x="1592" y="1046"/>
                      <a:pt x="1592" y="1046"/>
                      <a:pt x="1592" y="1046"/>
                    </a:cubicBezTo>
                    <a:cubicBezTo>
                      <a:pt x="1616" y="997"/>
                      <a:pt x="1592" y="950"/>
                      <a:pt x="1558" y="926"/>
                    </a:cubicBezTo>
                    <a:cubicBezTo>
                      <a:pt x="1462" y="879"/>
                      <a:pt x="1462" y="879"/>
                      <a:pt x="1462" y="879"/>
                    </a:cubicBezTo>
                    <a:cubicBezTo>
                      <a:pt x="1462" y="821"/>
                      <a:pt x="1462" y="772"/>
                      <a:pt x="1462" y="713"/>
                    </a:cubicBezTo>
                    <a:cubicBezTo>
                      <a:pt x="1545" y="666"/>
                      <a:pt x="1545" y="666"/>
                      <a:pt x="1545" y="666"/>
                    </a:cubicBezTo>
                    <a:cubicBezTo>
                      <a:pt x="1592" y="642"/>
                      <a:pt x="1604" y="593"/>
                      <a:pt x="1592" y="546"/>
                    </a:cubicBezTo>
                    <a:cubicBezTo>
                      <a:pt x="1533" y="417"/>
                      <a:pt x="1533" y="417"/>
                      <a:pt x="1533" y="417"/>
                    </a:cubicBezTo>
                    <a:cubicBezTo>
                      <a:pt x="1511" y="368"/>
                      <a:pt x="1462" y="346"/>
                      <a:pt x="1428" y="355"/>
                    </a:cubicBezTo>
                    <a:cubicBezTo>
                      <a:pt x="1323" y="392"/>
                      <a:pt x="1323" y="392"/>
                      <a:pt x="1323" y="392"/>
                    </a:cubicBezTo>
                    <a:cubicBezTo>
                      <a:pt x="1286" y="346"/>
                      <a:pt x="1252" y="309"/>
                      <a:pt x="1215" y="272"/>
                    </a:cubicBezTo>
                    <a:cubicBezTo>
                      <a:pt x="1239" y="179"/>
                      <a:pt x="1239" y="179"/>
                      <a:pt x="1239" y="179"/>
                    </a:cubicBezTo>
                    <a:cubicBezTo>
                      <a:pt x="1252" y="130"/>
                      <a:pt x="1227" y="84"/>
                      <a:pt x="1193" y="71"/>
                    </a:cubicBezTo>
                    <a:cubicBezTo>
                      <a:pt x="1051" y="13"/>
                      <a:pt x="1051" y="13"/>
                      <a:pt x="1051" y="13"/>
                    </a:cubicBezTo>
                    <a:cubicBezTo>
                      <a:pt x="1004" y="0"/>
                      <a:pt x="955" y="13"/>
                      <a:pt x="933" y="59"/>
                    </a:cubicBezTo>
                    <a:cubicBezTo>
                      <a:pt x="884" y="142"/>
                      <a:pt x="884" y="142"/>
                      <a:pt x="884" y="142"/>
                    </a:cubicBezTo>
                    <a:cubicBezTo>
                      <a:pt x="838" y="130"/>
                      <a:pt x="779" y="130"/>
                      <a:pt x="720" y="130"/>
                    </a:cubicBezTo>
                    <a:cubicBezTo>
                      <a:pt x="674" y="47"/>
                      <a:pt x="674" y="47"/>
                      <a:pt x="674" y="47"/>
                    </a:cubicBezTo>
                    <a:cubicBezTo>
                      <a:pt x="649" y="13"/>
                      <a:pt x="603" y="0"/>
                      <a:pt x="566" y="13"/>
                    </a:cubicBezTo>
                    <a:cubicBezTo>
                      <a:pt x="427" y="71"/>
                      <a:pt x="427" y="71"/>
                      <a:pt x="427" y="71"/>
                    </a:cubicBezTo>
                    <a:cubicBezTo>
                      <a:pt x="378" y="96"/>
                      <a:pt x="355" y="130"/>
                      <a:pt x="378" y="179"/>
                    </a:cubicBezTo>
                    <a:cubicBezTo>
                      <a:pt x="402" y="272"/>
                      <a:pt x="402" y="272"/>
                      <a:pt x="402" y="272"/>
                    </a:cubicBezTo>
                    <a:cubicBezTo>
                      <a:pt x="355" y="309"/>
                      <a:pt x="307" y="346"/>
                      <a:pt x="272" y="392"/>
                    </a:cubicBezTo>
                    <a:cubicBezTo>
                      <a:pt x="189" y="368"/>
                      <a:pt x="189" y="368"/>
                      <a:pt x="189" y="368"/>
                    </a:cubicBezTo>
                    <a:cubicBezTo>
                      <a:pt x="142" y="355"/>
                      <a:pt x="96" y="380"/>
                      <a:pt x="71" y="429"/>
                    </a:cubicBezTo>
                    <a:cubicBezTo>
                      <a:pt x="25" y="571"/>
                      <a:pt x="25" y="571"/>
                      <a:pt x="25" y="571"/>
                    </a:cubicBezTo>
                    <a:cubicBezTo>
                      <a:pt x="0" y="605"/>
                      <a:pt x="25" y="654"/>
                      <a:pt x="59" y="676"/>
                    </a:cubicBezTo>
                    <a:cubicBezTo>
                      <a:pt x="142" y="725"/>
                      <a:pt x="142" y="725"/>
                      <a:pt x="142" y="725"/>
                    </a:cubicBezTo>
                    <a:cubicBezTo>
                      <a:pt x="130" y="784"/>
                      <a:pt x="130" y="843"/>
                      <a:pt x="142" y="904"/>
                    </a:cubicBezTo>
                    <a:cubicBezTo>
                      <a:pt x="59" y="938"/>
                      <a:pt x="59" y="938"/>
                      <a:pt x="59" y="938"/>
                    </a:cubicBezTo>
                    <a:cubicBezTo>
                      <a:pt x="25" y="963"/>
                      <a:pt x="13" y="1009"/>
                      <a:pt x="25" y="1058"/>
                    </a:cubicBezTo>
                    <a:cubicBezTo>
                      <a:pt x="84" y="1200"/>
                      <a:pt x="84" y="1200"/>
                      <a:pt x="84" y="1200"/>
                    </a:cubicBezTo>
                    <a:moveTo>
                      <a:pt x="1073" y="914"/>
                    </a:moveTo>
                    <a:cubicBezTo>
                      <a:pt x="1014" y="1070"/>
                      <a:pt x="838" y="1141"/>
                      <a:pt x="686" y="1080"/>
                    </a:cubicBezTo>
                    <a:cubicBezTo>
                      <a:pt x="544" y="1009"/>
                      <a:pt x="473" y="843"/>
                      <a:pt x="532" y="688"/>
                    </a:cubicBezTo>
                    <a:cubicBezTo>
                      <a:pt x="591" y="546"/>
                      <a:pt x="755" y="475"/>
                      <a:pt x="909" y="534"/>
                    </a:cubicBezTo>
                    <a:cubicBezTo>
                      <a:pt x="1063" y="593"/>
                      <a:pt x="1134" y="759"/>
                      <a:pt x="1073" y="914"/>
                    </a:cubicBezTo>
                  </a:path>
                </a:pathLst>
              </a:custGeom>
              <a:solidFill>
                <a:srgbClr val="E4E8F0"/>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2" name="Freeform 37">
                <a:extLst>
                  <a:ext uri="{FF2B5EF4-FFF2-40B4-BE49-F238E27FC236}">
                    <a16:creationId xmlns:a16="http://schemas.microsoft.com/office/drawing/2014/main" id="{AE6816F6-3F3B-4D39-B319-7DF713BFDD82}"/>
                  </a:ext>
                </a:extLst>
              </p:cNvPr>
              <p:cNvSpPr>
                <a:spLocks noEditPoints="1"/>
              </p:cNvSpPr>
              <p:nvPr/>
            </p:nvSpPr>
            <p:spPr bwMode="auto">
              <a:xfrm>
                <a:off x="976" y="1106"/>
                <a:ext cx="148" cy="150"/>
              </a:xfrm>
              <a:custGeom>
                <a:avLst/>
                <a:gdLst>
                  <a:gd name="T0" fmla="*/ 40 w 1232"/>
                  <a:gd name="T1" fmla="*/ 868 h 1248"/>
                  <a:gd name="T2" fmla="*/ 118 w 1232"/>
                  <a:gd name="T3" fmla="*/ 912 h 1248"/>
                  <a:gd name="T4" fmla="*/ 191 w 1232"/>
                  <a:gd name="T5" fmla="*/ 900 h 1248"/>
                  <a:gd name="T6" fmla="*/ 271 w 1232"/>
                  <a:gd name="T7" fmla="*/ 1000 h 1248"/>
                  <a:gd name="T8" fmla="*/ 247 w 1232"/>
                  <a:gd name="T9" fmla="*/ 1061 h 1248"/>
                  <a:gd name="T10" fmla="*/ 276 w 1232"/>
                  <a:gd name="T11" fmla="*/ 1144 h 1248"/>
                  <a:gd name="T12" fmla="*/ 379 w 1232"/>
                  <a:gd name="T13" fmla="*/ 1200 h 1248"/>
                  <a:gd name="T14" fmla="*/ 462 w 1232"/>
                  <a:gd name="T15" fmla="*/ 1180 h 1248"/>
                  <a:gd name="T16" fmla="*/ 503 w 1232"/>
                  <a:gd name="T17" fmla="*/ 1119 h 1248"/>
                  <a:gd name="T18" fmla="*/ 637 w 1232"/>
                  <a:gd name="T19" fmla="*/ 1134 h 1248"/>
                  <a:gd name="T20" fmla="*/ 666 w 1232"/>
                  <a:gd name="T21" fmla="*/ 1200 h 1248"/>
                  <a:gd name="T22" fmla="*/ 745 w 1232"/>
                  <a:gd name="T23" fmla="*/ 1234 h 1248"/>
                  <a:gd name="T24" fmla="*/ 854 w 1232"/>
                  <a:gd name="T25" fmla="*/ 1200 h 1248"/>
                  <a:gd name="T26" fmla="*/ 898 w 1232"/>
                  <a:gd name="T27" fmla="*/ 1122 h 1248"/>
                  <a:gd name="T28" fmla="*/ 886 w 1232"/>
                  <a:gd name="T29" fmla="*/ 1049 h 1248"/>
                  <a:gd name="T30" fmla="*/ 984 w 1232"/>
                  <a:gd name="T31" fmla="*/ 966 h 1248"/>
                  <a:gd name="T32" fmla="*/ 1054 w 1232"/>
                  <a:gd name="T33" fmla="*/ 990 h 1248"/>
                  <a:gd name="T34" fmla="*/ 1140 w 1232"/>
                  <a:gd name="T35" fmla="*/ 954 h 1248"/>
                  <a:gd name="T36" fmla="*/ 1193 w 1232"/>
                  <a:gd name="T37" fmla="*/ 858 h 1248"/>
                  <a:gd name="T38" fmla="*/ 1174 w 1232"/>
                  <a:gd name="T39" fmla="*/ 768 h 1248"/>
                  <a:gd name="T40" fmla="*/ 1106 w 1232"/>
                  <a:gd name="T41" fmla="*/ 724 h 1248"/>
                  <a:gd name="T42" fmla="*/ 1118 w 1232"/>
                  <a:gd name="T43" fmla="*/ 600 h 1248"/>
                  <a:gd name="T44" fmla="*/ 1184 w 1232"/>
                  <a:gd name="T45" fmla="*/ 568 h 1248"/>
                  <a:gd name="T46" fmla="*/ 1228 w 1232"/>
                  <a:gd name="T47" fmla="*/ 483 h 1248"/>
                  <a:gd name="T48" fmla="*/ 1193 w 1232"/>
                  <a:gd name="T49" fmla="*/ 381 h 1248"/>
                  <a:gd name="T50" fmla="*/ 1118 w 1232"/>
                  <a:gd name="T51" fmla="*/ 327 h 1248"/>
                  <a:gd name="T52" fmla="*/ 1035 w 1232"/>
                  <a:gd name="T53" fmla="*/ 347 h 1248"/>
                  <a:gd name="T54" fmla="*/ 962 w 1232"/>
                  <a:gd name="T55" fmla="*/ 249 h 1248"/>
                  <a:gd name="T56" fmla="*/ 986 w 1232"/>
                  <a:gd name="T57" fmla="*/ 178 h 1248"/>
                  <a:gd name="T58" fmla="*/ 959 w 1232"/>
                  <a:gd name="T59" fmla="*/ 96 h 1248"/>
                  <a:gd name="T60" fmla="*/ 857 w 1232"/>
                  <a:gd name="T61" fmla="*/ 39 h 1248"/>
                  <a:gd name="T62" fmla="*/ 764 w 1232"/>
                  <a:gd name="T63" fmla="*/ 69 h 1248"/>
                  <a:gd name="T64" fmla="*/ 723 w 1232"/>
                  <a:gd name="T65" fmla="*/ 127 h 1248"/>
                  <a:gd name="T66" fmla="*/ 598 w 1232"/>
                  <a:gd name="T67" fmla="*/ 108 h 1248"/>
                  <a:gd name="T68" fmla="*/ 569 w 1232"/>
                  <a:gd name="T69" fmla="*/ 39 h 1248"/>
                  <a:gd name="T70" fmla="*/ 491 w 1232"/>
                  <a:gd name="T71" fmla="*/ 5 h 1248"/>
                  <a:gd name="T72" fmla="*/ 379 w 1232"/>
                  <a:gd name="T73" fmla="*/ 42 h 1248"/>
                  <a:gd name="T74" fmla="*/ 337 w 1232"/>
                  <a:gd name="T75" fmla="*/ 117 h 1248"/>
                  <a:gd name="T76" fmla="*/ 347 w 1232"/>
                  <a:gd name="T77" fmla="*/ 191 h 1248"/>
                  <a:gd name="T78" fmla="*/ 240 w 1232"/>
                  <a:gd name="T79" fmla="*/ 271 h 1248"/>
                  <a:gd name="T80" fmla="*/ 181 w 1232"/>
                  <a:gd name="T81" fmla="*/ 249 h 1248"/>
                  <a:gd name="T82" fmla="*/ 86 w 1232"/>
                  <a:gd name="T83" fmla="*/ 286 h 1248"/>
                  <a:gd name="T84" fmla="*/ 40 w 1232"/>
                  <a:gd name="T85" fmla="*/ 388 h 1248"/>
                  <a:gd name="T86" fmla="*/ 59 w 1232"/>
                  <a:gd name="T87" fmla="*/ 473 h 1248"/>
                  <a:gd name="T88" fmla="*/ 120 w 1232"/>
                  <a:gd name="T89" fmla="*/ 515 h 1248"/>
                  <a:gd name="T90" fmla="*/ 105 w 1232"/>
                  <a:gd name="T91" fmla="*/ 649 h 1248"/>
                  <a:gd name="T92" fmla="*/ 42 w 1232"/>
                  <a:gd name="T93" fmla="*/ 668 h 1248"/>
                  <a:gd name="T94" fmla="*/ 5 w 1232"/>
                  <a:gd name="T95" fmla="*/ 756 h 1248"/>
                  <a:gd name="T96" fmla="*/ 40 w 1232"/>
                  <a:gd name="T97" fmla="*/ 868 h 1248"/>
                  <a:gd name="T98" fmla="*/ 810 w 1232"/>
                  <a:gd name="T99" fmla="*/ 724 h 1248"/>
                  <a:gd name="T100" fmla="*/ 503 w 1232"/>
                  <a:gd name="T101" fmla="*/ 822 h 1248"/>
                  <a:gd name="T102" fmla="*/ 415 w 1232"/>
                  <a:gd name="T103" fmla="*/ 515 h 1248"/>
                  <a:gd name="T104" fmla="*/ 713 w 1232"/>
                  <a:gd name="T105" fmla="*/ 425 h 1248"/>
                  <a:gd name="T106" fmla="*/ 810 w 1232"/>
                  <a:gd name="T107" fmla="*/ 72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2" h="1248">
                    <a:moveTo>
                      <a:pt x="40" y="868"/>
                    </a:moveTo>
                    <a:cubicBezTo>
                      <a:pt x="57" y="897"/>
                      <a:pt x="81" y="917"/>
                      <a:pt x="118" y="912"/>
                    </a:cubicBezTo>
                    <a:cubicBezTo>
                      <a:pt x="191" y="900"/>
                      <a:pt x="191" y="900"/>
                      <a:pt x="191" y="900"/>
                    </a:cubicBezTo>
                    <a:cubicBezTo>
                      <a:pt x="205" y="929"/>
                      <a:pt x="237" y="968"/>
                      <a:pt x="271" y="1000"/>
                    </a:cubicBezTo>
                    <a:cubicBezTo>
                      <a:pt x="247" y="1061"/>
                      <a:pt x="247" y="1061"/>
                      <a:pt x="247" y="1061"/>
                    </a:cubicBezTo>
                    <a:cubicBezTo>
                      <a:pt x="235" y="1095"/>
                      <a:pt x="240" y="1131"/>
                      <a:pt x="276" y="1144"/>
                    </a:cubicBezTo>
                    <a:cubicBezTo>
                      <a:pt x="379" y="1200"/>
                      <a:pt x="379" y="1200"/>
                      <a:pt x="379" y="1200"/>
                    </a:cubicBezTo>
                    <a:cubicBezTo>
                      <a:pt x="403" y="1209"/>
                      <a:pt x="449" y="1205"/>
                      <a:pt x="462" y="1180"/>
                    </a:cubicBezTo>
                    <a:cubicBezTo>
                      <a:pt x="503" y="1119"/>
                      <a:pt x="503" y="1119"/>
                      <a:pt x="503" y="1119"/>
                    </a:cubicBezTo>
                    <a:cubicBezTo>
                      <a:pt x="547" y="1124"/>
                      <a:pt x="591" y="1129"/>
                      <a:pt x="637" y="1134"/>
                    </a:cubicBezTo>
                    <a:cubicBezTo>
                      <a:pt x="666" y="1200"/>
                      <a:pt x="666" y="1200"/>
                      <a:pt x="666" y="1200"/>
                    </a:cubicBezTo>
                    <a:cubicBezTo>
                      <a:pt x="671" y="1227"/>
                      <a:pt x="715" y="1248"/>
                      <a:pt x="745" y="1234"/>
                    </a:cubicBezTo>
                    <a:cubicBezTo>
                      <a:pt x="854" y="1200"/>
                      <a:pt x="854" y="1200"/>
                      <a:pt x="854" y="1200"/>
                    </a:cubicBezTo>
                    <a:cubicBezTo>
                      <a:pt x="881" y="1192"/>
                      <a:pt x="903" y="1158"/>
                      <a:pt x="898" y="1122"/>
                    </a:cubicBezTo>
                    <a:cubicBezTo>
                      <a:pt x="886" y="1049"/>
                      <a:pt x="886" y="1049"/>
                      <a:pt x="886" y="1049"/>
                    </a:cubicBezTo>
                    <a:cubicBezTo>
                      <a:pt x="925" y="1024"/>
                      <a:pt x="954" y="990"/>
                      <a:pt x="984" y="966"/>
                    </a:cubicBezTo>
                    <a:cubicBezTo>
                      <a:pt x="1054" y="990"/>
                      <a:pt x="1054" y="990"/>
                      <a:pt x="1054" y="990"/>
                    </a:cubicBezTo>
                    <a:cubicBezTo>
                      <a:pt x="1089" y="1005"/>
                      <a:pt x="1125" y="990"/>
                      <a:pt x="1140" y="954"/>
                    </a:cubicBezTo>
                    <a:cubicBezTo>
                      <a:pt x="1193" y="858"/>
                      <a:pt x="1193" y="858"/>
                      <a:pt x="1193" y="858"/>
                    </a:cubicBezTo>
                    <a:cubicBezTo>
                      <a:pt x="1213" y="824"/>
                      <a:pt x="1198" y="788"/>
                      <a:pt x="1174" y="768"/>
                    </a:cubicBezTo>
                    <a:cubicBezTo>
                      <a:pt x="1106" y="724"/>
                      <a:pt x="1106" y="724"/>
                      <a:pt x="1106" y="724"/>
                    </a:cubicBezTo>
                    <a:cubicBezTo>
                      <a:pt x="1110" y="681"/>
                      <a:pt x="1113" y="644"/>
                      <a:pt x="1118" y="600"/>
                    </a:cubicBezTo>
                    <a:cubicBezTo>
                      <a:pt x="1184" y="568"/>
                      <a:pt x="1184" y="568"/>
                      <a:pt x="1184" y="568"/>
                    </a:cubicBezTo>
                    <a:cubicBezTo>
                      <a:pt x="1220" y="554"/>
                      <a:pt x="1232" y="520"/>
                      <a:pt x="1228" y="483"/>
                    </a:cubicBezTo>
                    <a:cubicBezTo>
                      <a:pt x="1193" y="381"/>
                      <a:pt x="1193" y="381"/>
                      <a:pt x="1193" y="381"/>
                    </a:cubicBezTo>
                    <a:cubicBezTo>
                      <a:pt x="1179" y="342"/>
                      <a:pt x="1145" y="320"/>
                      <a:pt x="1118" y="327"/>
                    </a:cubicBezTo>
                    <a:cubicBezTo>
                      <a:pt x="1035" y="347"/>
                      <a:pt x="1035" y="347"/>
                      <a:pt x="1035" y="347"/>
                    </a:cubicBezTo>
                    <a:cubicBezTo>
                      <a:pt x="1010" y="308"/>
                      <a:pt x="986" y="278"/>
                      <a:pt x="962" y="249"/>
                    </a:cubicBezTo>
                    <a:cubicBezTo>
                      <a:pt x="986" y="178"/>
                      <a:pt x="986" y="178"/>
                      <a:pt x="986" y="178"/>
                    </a:cubicBezTo>
                    <a:cubicBezTo>
                      <a:pt x="998" y="144"/>
                      <a:pt x="984" y="108"/>
                      <a:pt x="959" y="96"/>
                    </a:cubicBezTo>
                    <a:cubicBezTo>
                      <a:pt x="857" y="39"/>
                      <a:pt x="857" y="39"/>
                      <a:pt x="857" y="39"/>
                    </a:cubicBezTo>
                    <a:cubicBezTo>
                      <a:pt x="820" y="27"/>
                      <a:pt x="784" y="35"/>
                      <a:pt x="764" y="69"/>
                    </a:cubicBezTo>
                    <a:cubicBezTo>
                      <a:pt x="723" y="127"/>
                      <a:pt x="723" y="127"/>
                      <a:pt x="723" y="127"/>
                    </a:cubicBezTo>
                    <a:cubicBezTo>
                      <a:pt x="686" y="115"/>
                      <a:pt x="642" y="110"/>
                      <a:pt x="598" y="108"/>
                    </a:cubicBezTo>
                    <a:cubicBezTo>
                      <a:pt x="569" y="39"/>
                      <a:pt x="569" y="39"/>
                      <a:pt x="569" y="39"/>
                    </a:cubicBezTo>
                    <a:cubicBezTo>
                      <a:pt x="552" y="13"/>
                      <a:pt x="518" y="0"/>
                      <a:pt x="491" y="5"/>
                    </a:cubicBezTo>
                    <a:cubicBezTo>
                      <a:pt x="379" y="42"/>
                      <a:pt x="379" y="42"/>
                      <a:pt x="379" y="42"/>
                    </a:cubicBezTo>
                    <a:cubicBezTo>
                      <a:pt x="342" y="57"/>
                      <a:pt x="322" y="81"/>
                      <a:pt x="337" y="117"/>
                    </a:cubicBezTo>
                    <a:cubicBezTo>
                      <a:pt x="347" y="191"/>
                      <a:pt x="347" y="191"/>
                      <a:pt x="347" y="191"/>
                    </a:cubicBezTo>
                    <a:cubicBezTo>
                      <a:pt x="308" y="215"/>
                      <a:pt x="271" y="239"/>
                      <a:pt x="240" y="271"/>
                    </a:cubicBezTo>
                    <a:cubicBezTo>
                      <a:pt x="181" y="249"/>
                      <a:pt x="181" y="249"/>
                      <a:pt x="181" y="249"/>
                    </a:cubicBezTo>
                    <a:cubicBezTo>
                      <a:pt x="144" y="237"/>
                      <a:pt x="108" y="252"/>
                      <a:pt x="86" y="286"/>
                    </a:cubicBezTo>
                    <a:cubicBezTo>
                      <a:pt x="40" y="388"/>
                      <a:pt x="40" y="388"/>
                      <a:pt x="40" y="388"/>
                    </a:cubicBezTo>
                    <a:cubicBezTo>
                      <a:pt x="20" y="415"/>
                      <a:pt x="35" y="451"/>
                      <a:pt x="59" y="473"/>
                    </a:cubicBezTo>
                    <a:cubicBezTo>
                      <a:pt x="120" y="515"/>
                      <a:pt x="120" y="515"/>
                      <a:pt x="120" y="515"/>
                    </a:cubicBezTo>
                    <a:cubicBezTo>
                      <a:pt x="105" y="559"/>
                      <a:pt x="100" y="603"/>
                      <a:pt x="105" y="649"/>
                    </a:cubicBezTo>
                    <a:cubicBezTo>
                      <a:pt x="42" y="668"/>
                      <a:pt x="42" y="668"/>
                      <a:pt x="42" y="668"/>
                    </a:cubicBezTo>
                    <a:cubicBezTo>
                      <a:pt x="13" y="685"/>
                      <a:pt x="0" y="720"/>
                      <a:pt x="5" y="756"/>
                    </a:cubicBezTo>
                    <a:cubicBezTo>
                      <a:pt x="40" y="868"/>
                      <a:pt x="40" y="868"/>
                      <a:pt x="40" y="868"/>
                    </a:cubicBezTo>
                    <a:moveTo>
                      <a:pt x="810" y="724"/>
                    </a:moveTo>
                    <a:cubicBezTo>
                      <a:pt x="754" y="837"/>
                      <a:pt x="615" y="878"/>
                      <a:pt x="503" y="822"/>
                    </a:cubicBezTo>
                    <a:cubicBezTo>
                      <a:pt x="401" y="759"/>
                      <a:pt x="359" y="627"/>
                      <a:pt x="415" y="515"/>
                    </a:cubicBezTo>
                    <a:cubicBezTo>
                      <a:pt x="471" y="412"/>
                      <a:pt x="601" y="369"/>
                      <a:pt x="713" y="425"/>
                    </a:cubicBezTo>
                    <a:cubicBezTo>
                      <a:pt x="823" y="481"/>
                      <a:pt x="864" y="612"/>
                      <a:pt x="810" y="724"/>
                    </a:cubicBezTo>
                  </a:path>
                </a:pathLst>
              </a:custGeom>
              <a:solidFill>
                <a:srgbClr val="E4E8F0"/>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59" name="Group 58">
              <a:extLst>
                <a:ext uri="{FF2B5EF4-FFF2-40B4-BE49-F238E27FC236}">
                  <a16:creationId xmlns:a16="http://schemas.microsoft.com/office/drawing/2014/main" id="{63F2B7A6-C771-4685-9C56-C510DE3EA887}"/>
                </a:ext>
              </a:extLst>
            </p:cNvPr>
            <p:cNvGrpSpPr>
              <a:grpSpLocks noChangeAspect="1"/>
            </p:cNvGrpSpPr>
            <p:nvPr/>
          </p:nvGrpSpPr>
          <p:grpSpPr bwMode="auto">
            <a:xfrm>
              <a:off x="845927" y="2655944"/>
              <a:ext cx="123992" cy="176900"/>
              <a:chOff x="802" y="801"/>
              <a:chExt cx="307" cy="438"/>
            </a:xfrm>
            <a:solidFill>
              <a:schemeClr val="bg1"/>
            </a:solidFill>
          </p:grpSpPr>
          <p:sp>
            <p:nvSpPr>
              <p:cNvPr id="161" name="Freeform 59">
                <a:extLst>
                  <a:ext uri="{FF2B5EF4-FFF2-40B4-BE49-F238E27FC236}">
                    <a16:creationId xmlns:a16="http://schemas.microsoft.com/office/drawing/2014/main" id="{5C2509EB-34E1-4B82-BFB4-7884B810FB44}"/>
                  </a:ext>
                </a:extLst>
              </p:cNvPr>
              <p:cNvSpPr>
                <a:spLocks/>
              </p:cNvSpPr>
              <p:nvPr/>
            </p:nvSpPr>
            <p:spPr bwMode="auto">
              <a:xfrm>
                <a:off x="825" y="1038"/>
                <a:ext cx="139" cy="201"/>
              </a:xfrm>
              <a:custGeom>
                <a:avLst/>
                <a:gdLst>
                  <a:gd name="T0" fmla="*/ 495 w 1160"/>
                  <a:gd name="T1" fmla="*/ 0 h 1672"/>
                  <a:gd name="T2" fmla="*/ 19 w 1160"/>
                  <a:gd name="T3" fmla="*/ 1409 h 1672"/>
                  <a:gd name="T4" fmla="*/ 77 w 1160"/>
                  <a:gd name="T5" fmla="*/ 1466 h 1672"/>
                  <a:gd name="T6" fmla="*/ 381 w 1160"/>
                  <a:gd name="T7" fmla="*/ 1353 h 1672"/>
                  <a:gd name="T8" fmla="*/ 419 w 1160"/>
                  <a:gd name="T9" fmla="*/ 1372 h 1672"/>
                  <a:gd name="T10" fmla="*/ 609 w 1160"/>
                  <a:gd name="T11" fmla="*/ 1635 h 1672"/>
                  <a:gd name="T12" fmla="*/ 685 w 1160"/>
                  <a:gd name="T13" fmla="*/ 1616 h 1672"/>
                  <a:gd name="T14" fmla="*/ 1160 w 1160"/>
                  <a:gd name="T15" fmla="*/ 226 h 1672"/>
                  <a:gd name="T16" fmla="*/ 495 w 1160"/>
                  <a:gd name="T17" fmla="*/ 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0" h="1672">
                    <a:moveTo>
                      <a:pt x="495" y="0"/>
                    </a:moveTo>
                    <a:cubicBezTo>
                      <a:pt x="191" y="902"/>
                      <a:pt x="19" y="1409"/>
                      <a:pt x="19" y="1409"/>
                    </a:cubicBezTo>
                    <a:cubicBezTo>
                      <a:pt x="0" y="1447"/>
                      <a:pt x="39" y="1485"/>
                      <a:pt x="77" y="1466"/>
                    </a:cubicBezTo>
                    <a:cubicBezTo>
                      <a:pt x="381" y="1353"/>
                      <a:pt x="381" y="1353"/>
                      <a:pt x="381" y="1353"/>
                    </a:cubicBezTo>
                    <a:cubicBezTo>
                      <a:pt x="400" y="1353"/>
                      <a:pt x="419" y="1353"/>
                      <a:pt x="419" y="1372"/>
                    </a:cubicBezTo>
                    <a:cubicBezTo>
                      <a:pt x="609" y="1635"/>
                      <a:pt x="609" y="1635"/>
                      <a:pt x="609" y="1635"/>
                    </a:cubicBezTo>
                    <a:cubicBezTo>
                      <a:pt x="628" y="1672"/>
                      <a:pt x="685" y="1672"/>
                      <a:pt x="685" y="1616"/>
                    </a:cubicBezTo>
                    <a:cubicBezTo>
                      <a:pt x="818" y="1259"/>
                      <a:pt x="1046" y="583"/>
                      <a:pt x="1160" y="226"/>
                    </a:cubicBezTo>
                    <a:lnTo>
                      <a:pt x="495" y="0"/>
                    </a:lnTo>
                    <a:close/>
                  </a:path>
                </a:pathLst>
              </a:custGeom>
              <a:solidFill>
                <a:srgbClr val="E4E8F0"/>
              </a:solidFill>
              <a:ln w="3175">
                <a:solidFill>
                  <a:srgbClr val="798BB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2" name="Freeform 60">
                <a:extLst>
                  <a:ext uri="{FF2B5EF4-FFF2-40B4-BE49-F238E27FC236}">
                    <a16:creationId xmlns:a16="http://schemas.microsoft.com/office/drawing/2014/main" id="{15B54EF2-961F-46AE-8288-E1C8EF3C10FE}"/>
                  </a:ext>
                </a:extLst>
              </p:cNvPr>
              <p:cNvSpPr>
                <a:spLocks/>
              </p:cNvSpPr>
              <p:nvPr/>
            </p:nvSpPr>
            <p:spPr bwMode="auto">
              <a:xfrm>
                <a:off x="948" y="1038"/>
                <a:ext cx="138" cy="201"/>
              </a:xfrm>
              <a:custGeom>
                <a:avLst/>
                <a:gdLst>
                  <a:gd name="T0" fmla="*/ 657 w 1144"/>
                  <a:gd name="T1" fmla="*/ 0 h 1672"/>
                  <a:gd name="T2" fmla="*/ 1126 w 1144"/>
                  <a:gd name="T3" fmla="*/ 1409 h 1672"/>
                  <a:gd name="T4" fmla="*/ 1069 w 1144"/>
                  <a:gd name="T5" fmla="*/ 1466 h 1672"/>
                  <a:gd name="T6" fmla="*/ 769 w 1144"/>
                  <a:gd name="T7" fmla="*/ 1353 h 1672"/>
                  <a:gd name="T8" fmla="*/ 713 w 1144"/>
                  <a:gd name="T9" fmla="*/ 1372 h 1672"/>
                  <a:gd name="T10" fmla="*/ 544 w 1144"/>
                  <a:gd name="T11" fmla="*/ 1635 h 1672"/>
                  <a:gd name="T12" fmla="*/ 451 w 1144"/>
                  <a:gd name="T13" fmla="*/ 1616 h 1672"/>
                  <a:gd name="T14" fmla="*/ 0 w 1144"/>
                  <a:gd name="T15" fmla="*/ 226 h 1672"/>
                  <a:gd name="T16" fmla="*/ 657 w 1144"/>
                  <a:gd name="T17" fmla="*/ 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4" h="1672">
                    <a:moveTo>
                      <a:pt x="657" y="0"/>
                    </a:moveTo>
                    <a:cubicBezTo>
                      <a:pt x="957" y="902"/>
                      <a:pt x="1126" y="1409"/>
                      <a:pt x="1126" y="1409"/>
                    </a:cubicBezTo>
                    <a:cubicBezTo>
                      <a:pt x="1144" y="1447"/>
                      <a:pt x="1107" y="1485"/>
                      <a:pt x="1069" y="1466"/>
                    </a:cubicBezTo>
                    <a:cubicBezTo>
                      <a:pt x="769" y="1353"/>
                      <a:pt x="769" y="1353"/>
                      <a:pt x="769" y="1353"/>
                    </a:cubicBezTo>
                    <a:cubicBezTo>
                      <a:pt x="751" y="1353"/>
                      <a:pt x="732" y="1353"/>
                      <a:pt x="713" y="1372"/>
                    </a:cubicBezTo>
                    <a:cubicBezTo>
                      <a:pt x="544" y="1635"/>
                      <a:pt x="544" y="1635"/>
                      <a:pt x="544" y="1635"/>
                    </a:cubicBezTo>
                    <a:cubicBezTo>
                      <a:pt x="526" y="1672"/>
                      <a:pt x="469" y="1672"/>
                      <a:pt x="451" y="1616"/>
                    </a:cubicBezTo>
                    <a:cubicBezTo>
                      <a:pt x="338" y="1259"/>
                      <a:pt x="113" y="583"/>
                      <a:pt x="0" y="226"/>
                    </a:cubicBezTo>
                    <a:lnTo>
                      <a:pt x="657" y="0"/>
                    </a:lnTo>
                    <a:close/>
                  </a:path>
                </a:pathLst>
              </a:custGeom>
              <a:solidFill>
                <a:srgbClr val="E4E8F0"/>
              </a:solidFill>
              <a:ln w="3175">
                <a:solidFill>
                  <a:srgbClr val="798BB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3" name="Freeform 61">
                <a:extLst>
                  <a:ext uri="{FF2B5EF4-FFF2-40B4-BE49-F238E27FC236}">
                    <a16:creationId xmlns:a16="http://schemas.microsoft.com/office/drawing/2014/main" id="{10C92783-4831-4B0F-BFB0-5E15F39C7978}"/>
                  </a:ext>
                </a:extLst>
              </p:cNvPr>
              <p:cNvSpPr>
                <a:spLocks noEditPoints="1"/>
              </p:cNvSpPr>
              <p:nvPr/>
            </p:nvSpPr>
            <p:spPr bwMode="auto">
              <a:xfrm>
                <a:off x="802" y="801"/>
                <a:ext cx="307" cy="304"/>
              </a:xfrm>
              <a:custGeom>
                <a:avLst/>
                <a:gdLst>
                  <a:gd name="T0" fmla="*/ 2420 w 2552"/>
                  <a:gd name="T1" fmla="*/ 1105 h 2528"/>
                  <a:gd name="T2" fmla="*/ 2401 w 2552"/>
                  <a:gd name="T3" fmla="*/ 843 h 2528"/>
                  <a:gd name="T4" fmla="*/ 2250 w 2552"/>
                  <a:gd name="T5" fmla="*/ 618 h 2528"/>
                  <a:gd name="T6" fmla="*/ 2118 w 2552"/>
                  <a:gd name="T7" fmla="*/ 394 h 2528"/>
                  <a:gd name="T8" fmla="*/ 1872 w 2552"/>
                  <a:gd name="T9" fmla="*/ 263 h 2528"/>
                  <a:gd name="T10" fmla="*/ 1664 w 2552"/>
                  <a:gd name="T11" fmla="*/ 113 h 2528"/>
                  <a:gd name="T12" fmla="*/ 1380 w 2552"/>
                  <a:gd name="T13" fmla="*/ 94 h 2528"/>
                  <a:gd name="T14" fmla="*/ 1135 w 2552"/>
                  <a:gd name="T15" fmla="*/ 57 h 2528"/>
                  <a:gd name="T16" fmla="*/ 870 w 2552"/>
                  <a:gd name="T17" fmla="*/ 169 h 2528"/>
                  <a:gd name="T18" fmla="*/ 624 w 2552"/>
                  <a:gd name="T19" fmla="*/ 244 h 2528"/>
                  <a:gd name="T20" fmla="*/ 435 w 2552"/>
                  <a:gd name="T21" fmla="*/ 469 h 2528"/>
                  <a:gd name="T22" fmla="*/ 246 w 2552"/>
                  <a:gd name="T23" fmla="*/ 637 h 2528"/>
                  <a:gd name="T24" fmla="*/ 171 w 2552"/>
                  <a:gd name="T25" fmla="*/ 918 h 2528"/>
                  <a:gd name="T26" fmla="*/ 76 w 2552"/>
                  <a:gd name="T27" fmla="*/ 1143 h 2528"/>
                  <a:gd name="T28" fmla="*/ 133 w 2552"/>
                  <a:gd name="T29" fmla="*/ 1424 h 2528"/>
                  <a:gd name="T30" fmla="*/ 133 w 2552"/>
                  <a:gd name="T31" fmla="*/ 1686 h 2528"/>
                  <a:gd name="T32" fmla="*/ 303 w 2552"/>
                  <a:gd name="T33" fmla="*/ 1911 h 2528"/>
                  <a:gd name="T34" fmla="*/ 435 w 2552"/>
                  <a:gd name="T35" fmla="*/ 2135 h 2528"/>
                  <a:gd name="T36" fmla="*/ 681 w 2552"/>
                  <a:gd name="T37" fmla="*/ 2285 h 2528"/>
                  <a:gd name="T38" fmla="*/ 889 w 2552"/>
                  <a:gd name="T39" fmla="*/ 2416 h 2528"/>
                  <a:gd name="T40" fmla="*/ 1172 w 2552"/>
                  <a:gd name="T41" fmla="*/ 2435 h 2528"/>
                  <a:gd name="T42" fmla="*/ 1418 w 2552"/>
                  <a:gd name="T43" fmla="*/ 2472 h 2528"/>
                  <a:gd name="T44" fmla="*/ 1683 w 2552"/>
                  <a:gd name="T45" fmla="*/ 2360 h 2528"/>
                  <a:gd name="T46" fmla="*/ 1929 w 2552"/>
                  <a:gd name="T47" fmla="*/ 2285 h 2528"/>
                  <a:gd name="T48" fmla="*/ 2118 w 2552"/>
                  <a:gd name="T49" fmla="*/ 2060 h 2528"/>
                  <a:gd name="T50" fmla="*/ 2307 w 2552"/>
                  <a:gd name="T51" fmla="*/ 1892 h 2528"/>
                  <a:gd name="T52" fmla="*/ 2382 w 2552"/>
                  <a:gd name="T53" fmla="*/ 1611 h 2528"/>
                  <a:gd name="T54" fmla="*/ 2477 w 2552"/>
                  <a:gd name="T55" fmla="*/ 1386 h 2528"/>
                  <a:gd name="T56" fmla="*/ 1891 w 2552"/>
                  <a:gd name="T57" fmla="*/ 1180 h 2528"/>
                  <a:gd name="T58" fmla="*/ 1702 w 2552"/>
                  <a:gd name="T59" fmla="*/ 1761 h 2528"/>
                  <a:gd name="T60" fmla="*/ 1267 w 2552"/>
                  <a:gd name="T61" fmla="*/ 1648 h 2528"/>
                  <a:gd name="T62" fmla="*/ 851 w 2552"/>
                  <a:gd name="T63" fmla="*/ 1761 h 2528"/>
                  <a:gd name="T64" fmla="*/ 662 w 2552"/>
                  <a:gd name="T65" fmla="*/ 1180 h 2528"/>
                  <a:gd name="T66" fmla="*/ 1078 w 2552"/>
                  <a:gd name="T67" fmla="*/ 1012 h 2528"/>
                  <a:gd name="T68" fmla="*/ 1343 w 2552"/>
                  <a:gd name="T69" fmla="*/ 675 h 2528"/>
                  <a:gd name="T70" fmla="*/ 1834 w 2552"/>
                  <a:gd name="T71" fmla="*/ 103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2" h="2528">
                    <a:moveTo>
                      <a:pt x="2477" y="1143"/>
                    </a:moveTo>
                    <a:cubicBezTo>
                      <a:pt x="2420" y="1105"/>
                      <a:pt x="2420" y="1105"/>
                      <a:pt x="2420" y="1105"/>
                    </a:cubicBezTo>
                    <a:cubicBezTo>
                      <a:pt x="2382" y="1049"/>
                      <a:pt x="2363" y="974"/>
                      <a:pt x="2382" y="899"/>
                    </a:cubicBezTo>
                    <a:cubicBezTo>
                      <a:pt x="2401" y="843"/>
                      <a:pt x="2401" y="843"/>
                      <a:pt x="2401" y="843"/>
                    </a:cubicBezTo>
                    <a:cubicBezTo>
                      <a:pt x="2439" y="750"/>
                      <a:pt x="2401" y="656"/>
                      <a:pt x="2307" y="618"/>
                    </a:cubicBezTo>
                    <a:cubicBezTo>
                      <a:pt x="2250" y="618"/>
                      <a:pt x="2250" y="618"/>
                      <a:pt x="2250" y="618"/>
                    </a:cubicBezTo>
                    <a:cubicBezTo>
                      <a:pt x="2174" y="600"/>
                      <a:pt x="2118" y="525"/>
                      <a:pt x="2118" y="469"/>
                    </a:cubicBezTo>
                    <a:cubicBezTo>
                      <a:pt x="2118" y="394"/>
                      <a:pt x="2118" y="394"/>
                      <a:pt x="2118" y="394"/>
                    </a:cubicBezTo>
                    <a:cubicBezTo>
                      <a:pt x="2118" y="300"/>
                      <a:pt x="2023" y="225"/>
                      <a:pt x="1929" y="244"/>
                    </a:cubicBezTo>
                    <a:cubicBezTo>
                      <a:pt x="1872" y="263"/>
                      <a:pt x="1872" y="263"/>
                      <a:pt x="1872" y="263"/>
                    </a:cubicBezTo>
                    <a:cubicBezTo>
                      <a:pt x="1796" y="263"/>
                      <a:pt x="1721" y="225"/>
                      <a:pt x="1702" y="169"/>
                    </a:cubicBezTo>
                    <a:cubicBezTo>
                      <a:pt x="1664" y="113"/>
                      <a:pt x="1664" y="113"/>
                      <a:pt x="1664" y="113"/>
                    </a:cubicBezTo>
                    <a:cubicBezTo>
                      <a:pt x="1607" y="19"/>
                      <a:pt x="1513" y="0"/>
                      <a:pt x="1418" y="57"/>
                    </a:cubicBezTo>
                    <a:cubicBezTo>
                      <a:pt x="1380" y="94"/>
                      <a:pt x="1380" y="94"/>
                      <a:pt x="1380" y="94"/>
                    </a:cubicBezTo>
                    <a:cubicBezTo>
                      <a:pt x="1324" y="132"/>
                      <a:pt x="1248" y="132"/>
                      <a:pt x="1191" y="94"/>
                    </a:cubicBezTo>
                    <a:cubicBezTo>
                      <a:pt x="1135" y="57"/>
                      <a:pt x="1135" y="57"/>
                      <a:pt x="1135" y="57"/>
                    </a:cubicBezTo>
                    <a:cubicBezTo>
                      <a:pt x="1059" y="0"/>
                      <a:pt x="946" y="19"/>
                      <a:pt x="889" y="113"/>
                    </a:cubicBezTo>
                    <a:cubicBezTo>
                      <a:pt x="870" y="169"/>
                      <a:pt x="870" y="169"/>
                      <a:pt x="870" y="169"/>
                    </a:cubicBezTo>
                    <a:cubicBezTo>
                      <a:pt x="832" y="225"/>
                      <a:pt x="757" y="263"/>
                      <a:pt x="681" y="263"/>
                    </a:cubicBezTo>
                    <a:cubicBezTo>
                      <a:pt x="624" y="244"/>
                      <a:pt x="624" y="244"/>
                      <a:pt x="624" y="244"/>
                    </a:cubicBezTo>
                    <a:cubicBezTo>
                      <a:pt x="530" y="225"/>
                      <a:pt x="435" y="300"/>
                      <a:pt x="435" y="394"/>
                    </a:cubicBezTo>
                    <a:cubicBezTo>
                      <a:pt x="435" y="469"/>
                      <a:pt x="435" y="469"/>
                      <a:pt x="435" y="469"/>
                    </a:cubicBezTo>
                    <a:cubicBezTo>
                      <a:pt x="416" y="525"/>
                      <a:pt x="379" y="600"/>
                      <a:pt x="303" y="618"/>
                    </a:cubicBezTo>
                    <a:cubicBezTo>
                      <a:pt x="246" y="637"/>
                      <a:pt x="246" y="637"/>
                      <a:pt x="246" y="637"/>
                    </a:cubicBezTo>
                    <a:cubicBezTo>
                      <a:pt x="152" y="656"/>
                      <a:pt x="95" y="768"/>
                      <a:pt x="133" y="843"/>
                    </a:cubicBezTo>
                    <a:cubicBezTo>
                      <a:pt x="171" y="918"/>
                      <a:pt x="171" y="918"/>
                      <a:pt x="171" y="918"/>
                    </a:cubicBezTo>
                    <a:cubicBezTo>
                      <a:pt x="190" y="974"/>
                      <a:pt x="171" y="1049"/>
                      <a:pt x="133" y="1105"/>
                    </a:cubicBezTo>
                    <a:cubicBezTo>
                      <a:pt x="76" y="1143"/>
                      <a:pt x="76" y="1143"/>
                      <a:pt x="76" y="1143"/>
                    </a:cubicBezTo>
                    <a:cubicBezTo>
                      <a:pt x="0" y="1199"/>
                      <a:pt x="0" y="1330"/>
                      <a:pt x="76" y="1386"/>
                    </a:cubicBezTo>
                    <a:cubicBezTo>
                      <a:pt x="133" y="1424"/>
                      <a:pt x="133" y="1424"/>
                      <a:pt x="133" y="1424"/>
                    </a:cubicBezTo>
                    <a:cubicBezTo>
                      <a:pt x="171" y="1480"/>
                      <a:pt x="190" y="1555"/>
                      <a:pt x="171" y="1611"/>
                    </a:cubicBezTo>
                    <a:cubicBezTo>
                      <a:pt x="133" y="1686"/>
                      <a:pt x="133" y="1686"/>
                      <a:pt x="133" y="1686"/>
                    </a:cubicBezTo>
                    <a:cubicBezTo>
                      <a:pt x="95" y="1761"/>
                      <a:pt x="152" y="1873"/>
                      <a:pt x="246" y="1911"/>
                    </a:cubicBezTo>
                    <a:cubicBezTo>
                      <a:pt x="303" y="1911"/>
                      <a:pt x="303" y="1911"/>
                      <a:pt x="303" y="1911"/>
                    </a:cubicBezTo>
                    <a:cubicBezTo>
                      <a:pt x="379" y="1929"/>
                      <a:pt x="416" y="2004"/>
                      <a:pt x="435" y="2060"/>
                    </a:cubicBezTo>
                    <a:cubicBezTo>
                      <a:pt x="435" y="2135"/>
                      <a:pt x="435" y="2135"/>
                      <a:pt x="435" y="2135"/>
                    </a:cubicBezTo>
                    <a:cubicBezTo>
                      <a:pt x="435" y="2229"/>
                      <a:pt x="530" y="2304"/>
                      <a:pt x="624" y="2285"/>
                    </a:cubicBezTo>
                    <a:cubicBezTo>
                      <a:pt x="681" y="2285"/>
                      <a:pt x="681" y="2285"/>
                      <a:pt x="681" y="2285"/>
                    </a:cubicBezTo>
                    <a:cubicBezTo>
                      <a:pt x="757" y="2266"/>
                      <a:pt x="813" y="2304"/>
                      <a:pt x="851" y="2360"/>
                    </a:cubicBezTo>
                    <a:cubicBezTo>
                      <a:pt x="889" y="2416"/>
                      <a:pt x="889" y="2416"/>
                      <a:pt x="889" y="2416"/>
                    </a:cubicBezTo>
                    <a:cubicBezTo>
                      <a:pt x="927" y="2510"/>
                      <a:pt x="1040" y="2528"/>
                      <a:pt x="1116" y="2472"/>
                    </a:cubicBezTo>
                    <a:cubicBezTo>
                      <a:pt x="1172" y="2435"/>
                      <a:pt x="1172" y="2435"/>
                      <a:pt x="1172" y="2435"/>
                    </a:cubicBezTo>
                    <a:cubicBezTo>
                      <a:pt x="1229" y="2397"/>
                      <a:pt x="1305" y="2397"/>
                      <a:pt x="1362" y="2435"/>
                    </a:cubicBezTo>
                    <a:cubicBezTo>
                      <a:pt x="1418" y="2472"/>
                      <a:pt x="1418" y="2472"/>
                      <a:pt x="1418" y="2472"/>
                    </a:cubicBezTo>
                    <a:cubicBezTo>
                      <a:pt x="1494" y="2528"/>
                      <a:pt x="1607" y="2510"/>
                      <a:pt x="1664" y="2416"/>
                    </a:cubicBezTo>
                    <a:cubicBezTo>
                      <a:pt x="1683" y="2360"/>
                      <a:pt x="1683" y="2360"/>
                      <a:pt x="1683" y="2360"/>
                    </a:cubicBezTo>
                    <a:cubicBezTo>
                      <a:pt x="1721" y="2304"/>
                      <a:pt x="1796" y="2266"/>
                      <a:pt x="1853" y="2266"/>
                    </a:cubicBezTo>
                    <a:cubicBezTo>
                      <a:pt x="1929" y="2285"/>
                      <a:pt x="1929" y="2285"/>
                      <a:pt x="1929" y="2285"/>
                    </a:cubicBezTo>
                    <a:cubicBezTo>
                      <a:pt x="2023" y="2304"/>
                      <a:pt x="2118" y="2229"/>
                      <a:pt x="2118" y="2135"/>
                    </a:cubicBezTo>
                    <a:cubicBezTo>
                      <a:pt x="2118" y="2060"/>
                      <a:pt x="2118" y="2060"/>
                      <a:pt x="2118" y="2060"/>
                    </a:cubicBezTo>
                    <a:cubicBezTo>
                      <a:pt x="2118" y="2004"/>
                      <a:pt x="2174" y="1929"/>
                      <a:pt x="2231" y="1911"/>
                    </a:cubicBezTo>
                    <a:cubicBezTo>
                      <a:pt x="2307" y="1892"/>
                      <a:pt x="2307" y="1892"/>
                      <a:pt x="2307" y="1892"/>
                    </a:cubicBezTo>
                    <a:cubicBezTo>
                      <a:pt x="2401" y="1873"/>
                      <a:pt x="2439" y="1761"/>
                      <a:pt x="2401" y="1667"/>
                    </a:cubicBezTo>
                    <a:cubicBezTo>
                      <a:pt x="2382" y="1611"/>
                      <a:pt x="2382" y="1611"/>
                      <a:pt x="2382" y="1611"/>
                    </a:cubicBezTo>
                    <a:cubicBezTo>
                      <a:pt x="2363" y="1555"/>
                      <a:pt x="2382" y="1480"/>
                      <a:pt x="2420" y="1424"/>
                    </a:cubicBezTo>
                    <a:cubicBezTo>
                      <a:pt x="2477" y="1386"/>
                      <a:pt x="2477" y="1386"/>
                      <a:pt x="2477" y="1386"/>
                    </a:cubicBezTo>
                    <a:cubicBezTo>
                      <a:pt x="2552" y="1311"/>
                      <a:pt x="2552" y="1199"/>
                      <a:pt x="2477" y="1143"/>
                    </a:cubicBezTo>
                    <a:close/>
                    <a:moveTo>
                      <a:pt x="1891" y="1180"/>
                    </a:moveTo>
                    <a:cubicBezTo>
                      <a:pt x="1607" y="1405"/>
                      <a:pt x="1607" y="1405"/>
                      <a:pt x="1607" y="1405"/>
                    </a:cubicBezTo>
                    <a:cubicBezTo>
                      <a:pt x="1702" y="1761"/>
                      <a:pt x="1702" y="1761"/>
                      <a:pt x="1702" y="1761"/>
                    </a:cubicBezTo>
                    <a:cubicBezTo>
                      <a:pt x="1702" y="1817"/>
                      <a:pt x="1645" y="1873"/>
                      <a:pt x="1588" y="1836"/>
                    </a:cubicBezTo>
                    <a:cubicBezTo>
                      <a:pt x="1267" y="1648"/>
                      <a:pt x="1267" y="1648"/>
                      <a:pt x="1267" y="1648"/>
                    </a:cubicBezTo>
                    <a:cubicBezTo>
                      <a:pt x="965" y="1836"/>
                      <a:pt x="965" y="1836"/>
                      <a:pt x="965" y="1836"/>
                    </a:cubicBezTo>
                    <a:cubicBezTo>
                      <a:pt x="908" y="1873"/>
                      <a:pt x="832" y="1817"/>
                      <a:pt x="851" y="1761"/>
                    </a:cubicBezTo>
                    <a:cubicBezTo>
                      <a:pt x="946" y="1405"/>
                      <a:pt x="946" y="1405"/>
                      <a:pt x="946" y="1405"/>
                    </a:cubicBezTo>
                    <a:cubicBezTo>
                      <a:pt x="662" y="1180"/>
                      <a:pt x="662" y="1180"/>
                      <a:pt x="662" y="1180"/>
                    </a:cubicBezTo>
                    <a:cubicBezTo>
                      <a:pt x="624" y="1124"/>
                      <a:pt x="643" y="1049"/>
                      <a:pt x="719" y="1030"/>
                    </a:cubicBezTo>
                    <a:cubicBezTo>
                      <a:pt x="1078" y="1012"/>
                      <a:pt x="1078" y="1012"/>
                      <a:pt x="1078" y="1012"/>
                    </a:cubicBezTo>
                    <a:cubicBezTo>
                      <a:pt x="1210" y="675"/>
                      <a:pt x="1210" y="675"/>
                      <a:pt x="1210" y="675"/>
                    </a:cubicBezTo>
                    <a:cubicBezTo>
                      <a:pt x="1229" y="618"/>
                      <a:pt x="1324" y="618"/>
                      <a:pt x="1343" y="675"/>
                    </a:cubicBezTo>
                    <a:cubicBezTo>
                      <a:pt x="1475" y="1012"/>
                      <a:pt x="1475" y="1012"/>
                      <a:pt x="1475" y="1012"/>
                    </a:cubicBezTo>
                    <a:cubicBezTo>
                      <a:pt x="1834" y="1030"/>
                      <a:pt x="1834" y="1030"/>
                      <a:pt x="1834" y="1030"/>
                    </a:cubicBezTo>
                    <a:cubicBezTo>
                      <a:pt x="1910" y="1049"/>
                      <a:pt x="1929" y="1124"/>
                      <a:pt x="1891" y="1180"/>
                    </a:cubicBezTo>
                    <a:close/>
                  </a:path>
                </a:pathLst>
              </a:custGeom>
              <a:solidFill>
                <a:srgbClr val="E4E8F0"/>
              </a:solidFill>
              <a:ln w="3175">
                <a:solidFill>
                  <a:srgbClr val="798BB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103" name="Datumsplatzhalter 6">
            <a:extLst>
              <a:ext uri="{FF2B5EF4-FFF2-40B4-BE49-F238E27FC236}">
                <a16:creationId xmlns:a16="http://schemas.microsoft.com/office/drawing/2014/main" id="{EEE65637-0D07-49FE-B5EE-7D49725090B5}"/>
              </a:ext>
            </a:extLst>
          </p:cNvPr>
          <p:cNvSpPr txBox="1">
            <a:spLocks/>
          </p:cNvSpPr>
          <p:nvPr/>
        </p:nvSpPr>
        <p:spPr>
          <a:xfrm>
            <a:off x="360363" y="6584851"/>
            <a:ext cx="493866" cy="216000"/>
          </a:xfrm>
          <a:prstGeom prst="rect">
            <a:avLst/>
          </a:prstGeom>
        </p:spPr>
        <p:txBody>
          <a:bodyPr wrap="none" lIns="0" tIns="0" rIns="0" bIns="0" anchor="ctr"/>
          <a:lstStyle>
            <a:defPPr>
              <a:defRPr lang="de-DE"/>
            </a:defPPr>
            <a:lvl1pPr algn="l" rtl="0" eaLnBrk="1" fontAlgn="base" latinLnBrk="0" hangingPunct="1">
              <a:spcBef>
                <a:spcPct val="0"/>
              </a:spcBef>
              <a:spcAft>
                <a:spcPct val="0"/>
              </a:spcAft>
              <a:defRPr kumimoji="0" lang="de-DE" sz="700" kern="1200">
                <a:solidFill>
                  <a:schemeClr val="accent1"/>
                </a:solidFill>
                <a:latin typeface="Roboto" panose="02000000000000000000" pitchFamily="2" charset="0"/>
                <a:ea typeface="Roboto" panose="02000000000000000000" pitchFamily="2" charset="0"/>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 name="Fußzeilenplatzhalter 2">
            <a:extLst>
              <a:ext uri="{FF2B5EF4-FFF2-40B4-BE49-F238E27FC236}">
                <a16:creationId xmlns:a16="http://schemas.microsoft.com/office/drawing/2014/main" id="{1F9313CC-7FD7-4C4A-858D-03371ED7956D}"/>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pic>
        <p:nvPicPr>
          <p:cNvPr id="106" name="Grafik 105">
            <a:extLst>
              <a:ext uri="{FF2B5EF4-FFF2-40B4-BE49-F238E27FC236}">
                <a16:creationId xmlns:a16="http://schemas.microsoft.com/office/drawing/2014/main" id="{657CC016-B215-4AF5-9E63-F632D6A9B1F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011899" y="1609336"/>
            <a:ext cx="144000" cy="176829"/>
          </a:xfrm>
          <a:prstGeom prst="rect">
            <a:avLst/>
          </a:prstGeom>
        </p:spPr>
      </p:pic>
    </p:spTree>
    <p:extLst>
      <p:ext uri="{BB962C8B-B14F-4D97-AF65-F5344CB8AC3E}">
        <p14:creationId xmlns:p14="http://schemas.microsoft.com/office/powerpoint/2010/main" val="809381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88B9923-2843-4346-9FE9-CAB66AA80B40}"/>
              </a:ext>
            </a:extLst>
          </p:cNvPr>
          <p:cNvGraphicFramePr>
            <a:graphicFrameLocks noChangeAspect="1"/>
          </p:cNvGraphicFramePr>
          <p:nvPr>
            <p:custDataLst>
              <p:tags r:id="rId2"/>
            </p:custDataLst>
            <p:extLst>
              <p:ext uri="{D42A27DB-BD31-4B8C-83A1-F6EECF244321}">
                <p14:modId xmlns:p14="http://schemas.microsoft.com/office/powerpoint/2010/main" val="277739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046"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288B9923-2843-4346-9FE9-CAB66AA80B4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ED4CBC6-34D1-4DE4-9369-5EE1D53607F9}"/>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Rechteck 8">
            <a:extLst>
              <a:ext uri="{FF2B5EF4-FFF2-40B4-BE49-F238E27FC236}">
                <a16:creationId xmlns:a16="http://schemas.microsoft.com/office/drawing/2014/main" id="{3442E4C9-A06A-4AFC-A5E0-37BCBFA1E0E2}"/>
              </a:ext>
            </a:extLst>
          </p:cNvPr>
          <p:cNvSpPr/>
          <p:nvPr/>
        </p:nvSpPr>
        <p:spPr bwMode="gray">
          <a:xfrm>
            <a:off x="0" y="0"/>
            <a:ext cx="12192000" cy="68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endParaRPr>
          </a:p>
        </p:txBody>
      </p:sp>
      <p:sp>
        <p:nvSpPr>
          <p:cNvPr id="2" name="Titel 1">
            <a:extLst>
              <a:ext uri="{FF2B5EF4-FFF2-40B4-BE49-F238E27FC236}">
                <a16:creationId xmlns:a16="http://schemas.microsoft.com/office/drawing/2014/main" id="{A8215874-7AA0-4B18-8CFC-96C84B759D8A}"/>
              </a:ext>
            </a:extLst>
          </p:cNvPr>
          <p:cNvSpPr>
            <a:spLocks noGrp="1"/>
          </p:cNvSpPr>
          <p:nvPr>
            <p:ph type="title"/>
          </p:nvPr>
        </p:nvSpPr>
        <p:spPr/>
        <p:txBody>
          <a:bodyPr/>
          <a:lstStyle/>
          <a:p>
            <a:r>
              <a:rPr lang="en-US" dirty="0">
                <a:solidFill>
                  <a:schemeClr val="bg1"/>
                </a:solidFill>
              </a:rPr>
              <a:t>Some KPIs: Tezos in numbers…</a:t>
            </a:r>
          </a:p>
        </p:txBody>
      </p:sp>
      <p:sp>
        <p:nvSpPr>
          <p:cNvPr id="4" name="Foliennummernplatzhalter 3">
            <a:extLst>
              <a:ext uri="{FF2B5EF4-FFF2-40B4-BE49-F238E27FC236}">
                <a16:creationId xmlns:a16="http://schemas.microsoft.com/office/drawing/2014/main" id="{22B0B077-5363-43F4-9536-1A866E196292}"/>
              </a:ext>
            </a:extLst>
          </p:cNvPr>
          <p:cNvSpPr>
            <a:spLocks noGrp="1"/>
          </p:cNvSpPr>
          <p:nvPr>
            <p:ph type="sldNum" sz="quarter" idx="4"/>
          </p:nvPr>
        </p:nvSpPr>
        <p:spPr/>
        <p:txBody>
          <a:bodyPr/>
          <a:lstStyle/>
          <a:p>
            <a:fld id="{369A084B-84B6-4F15-B0F5-CCDC4176846B}" type="slidenum">
              <a:rPr lang="en-US" smtClean="0">
                <a:solidFill>
                  <a:schemeClr val="bg1"/>
                </a:solidFill>
              </a:rPr>
              <a:pPr/>
              <a:t>24</a:t>
            </a:fld>
            <a:endParaRPr lang="en-US" dirty="0">
              <a:solidFill>
                <a:schemeClr val="bg1"/>
              </a:solidFill>
            </a:endParaRPr>
          </a:p>
        </p:txBody>
      </p:sp>
      <p:grpSp>
        <p:nvGrpSpPr>
          <p:cNvPr id="31" name="Gruppieren 30">
            <a:extLst>
              <a:ext uri="{FF2B5EF4-FFF2-40B4-BE49-F238E27FC236}">
                <a16:creationId xmlns:a16="http://schemas.microsoft.com/office/drawing/2014/main" id="{102A28F5-141A-4276-8229-D91B0BFBDC19}"/>
              </a:ext>
            </a:extLst>
          </p:cNvPr>
          <p:cNvGrpSpPr/>
          <p:nvPr/>
        </p:nvGrpSpPr>
        <p:grpSpPr>
          <a:xfrm>
            <a:off x="6288004" y="3741816"/>
            <a:ext cx="4226092" cy="914400"/>
            <a:chOff x="6288004" y="3741816"/>
            <a:chExt cx="4226092" cy="914400"/>
          </a:xfrm>
        </p:grpSpPr>
        <p:sp>
          <p:nvSpPr>
            <p:cNvPr id="119" name="Textfeld 118">
              <a:extLst>
                <a:ext uri="{FF2B5EF4-FFF2-40B4-BE49-F238E27FC236}">
                  <a16:creationId xmlns:a16="http://schemas.microsoft.com/office/drawing/2014/main" id="{05B62050-0C5C-4B46-A076-7402844C58EC}"/>
                </a:ext>
              </a:extLst>
            </p:cNvPr>
            <p:cNvSpPr txBox="1"/>
            <p:nvPr/>
          </p:nvSpPr>
          <p:spPr>
            <a:xfrm>
              <a:off x="6288004" y="3741816"/>
              <a:ext cx="2481513" cy="914400"/>
            </a:xfrm>
            <a:prstGeom prst="rect">
              <a:avLst/>
            </a:prstGeom>
            <a:noFill/>
          </p:spPr>
          <p:txBody>
            <a:bodyPr wrap="none" lIns="72000" tIns="0" rIns="72000" bIns="0" rtlCol="0" anchor="ctr">
              <a:noAutofit/>
            </a:bodyPr>
            <a:lstStyle/>
            <a:p>
              <a:pPr algn="r">
                <a:spcBef>
                  <a:spcPts val="300"/>
                </a:spcBef>
                <a:spcAft>
                  <a:spcPts val="100"/>
                </a:spcAft>
                <a:buClr>
                  <a:schemeClr val="tx2"/>
                </a:buClr>
              </a:pPr>
              <a:r>
                <a:rPr lang="en-US" sz="4000" dirty="0">
                  <a:solidFill>
                    <a:schemeClr val="bg1"/>
                  </a:solidFill>
                </a:rPr>
                <a:t>8</a:t>
              </a:r>
            </a:p>
          </p:txBody>
        </p:sp>
        <p:sp>
          <p:nvSpPr>
            <p:cNvPr id="121" name="Rechteck 120">
              <a:extLst>
                <a:ext uri="{FF2B5EF4-FFF2-40B4-BE49-F238E27FC236}">
                  <a16:creationId xmlns:a16="http://schemas.microsoft.com/office/drawing/2014/main" id="{D798ABCE-4789-4A33-AD51-CF824254CB2E}"/>
                </a:ext>
              </a:extLst>
            </p:cNvPr>
            <p:cNvSpPr/>
            <p:nvPr/>
          </p:nvSpPr>
          <p:spPr>
            <a:xfrm>
              <a:off x="8937959" y="3741816"/>
              <a:ext cx="1576137" cy="9144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800" dirty="0">
                  <a:solidFill>
                    <a:schemeClr val="bg1"/>
                  </a:solidFill>
                </a:rPr>
                <a:t>successful</a:t>
              </a:r>
              <a:br>
                <a:rPr lang="en-US" sz="1800" dirty="0">
                  <a:solidFill>
                    <a:schemeClr val="bg1"/>
                  </a:solidFill>
                </a:rPr>
              </a:br>
              <a:r>
                <a:rPr lang="en-US" sz="1800" dirty="0">
                  <a:solidFill>
                    <a:schemeClr val="bg1"/>
                  </a:solidFill>
                </a:rPr>
                <a:t>amendments</a:t>
              </a:r>
            </a:p>
          </p:txBody>
        </p:sp>
      </p:grpSp>
      <p:grpSp>
        <p:nvGrpSpPr>
          <p:cNvPr id="35" name="Gruppieren 34">
            <a:extLst>
              <a:ext uri="{FF2B5EF4-FFF2-40B4-BE49-F238E27FC236}">
                <a16:creationId xmlns:a16="http://schemas.microsoft.com/office/drawing/2014/main" id="{352607B3-2CDF-453E-AED2-30FC2BF89E90}"/>
              </a:ext>
            </a:extLst>
          </p:cNvPr>
          <p:cNvGrpSpPr/>
          <p:nvPr/>
        </p:nvGrpSpPr>
        <p:grpSpPr>
          <a:xfrm>
            <a:off x="1677904" y="3741816"/>
            <a:ext cx="4226092" cy="914400"/>
            <a:chOff x="1677904" y="3741816"/>
            <a:chExt cx="4226092" cy="914400"/>
          </a:xfrm>
        </p:grpSpPr>
        <p:sp>
          <p:nvSpPr>
            <p:cNvPr id="136" name="Textfeld 135">
              <a:extLst>
                <a:ext uri="{FF2B5EF4-FFF2-40B4-BE49-F238E27FC236}">
                  <a16:creationId xmlns:a16="http://schemas.microsoft.com/office/drawing/2014/main" id="{FE879616-E97A-4CEF-95A6-20FF2A6350CA}"/>
                </a:ext>
              </a:extLst>
            </p:cNvPr>
            <p:cNvSpPr txBox="1"/>
            <p:nvPr/>
          </p:nvSpPr>
          <p:spPr>
            <a:xfrm>
              <a:off x="1677904" y="3741816"/>
              <a:ext cx="2481513" cy="914400"/>
            </a:xfrm>
            <a:prstGeom prst="rect">
              <a:avLst/>
            </a:prstGeom>
            <a:noFill/>
          </p:spPr>
          <p:txBody>
            <a:bodyPr wrap="none" lIns="72000" tIns="0" rIns="72000" bIns="0" rtlCol="0" anchor="ctr">
              <a:noAutofit/>
            </a:bodyPr>
            <a:lstStyle/>
            <a:p>
              <a:pPr algn="r">
                <a:spcBef>
                  <a:spcPts val="300"/>
                </a:spcBef>
                <a:spcAft>
                  <a:spcPts val="100"/>
                </a:spcAft>
                <a:buClr>
                  <a:schemeClr val="tx2"/>
                </a:buClr>
              </a:pPr>
              <a:r>
                <a:rPr lang="en-US" sz="4000" dirty="0">
                  <a:solidFill>
                    <a:schemeClr val="bg1"/>
                  </a:solidFill>
                </a:rPr>
                <a:t>&gt; $ 4.5 B</a:t>
              </a:r>
            </a:p>
          </p:txBody>
        </p:sp>
        <p:sp>
          <p:nvSpPr>
            <p:cNvPr id="155" name="Rechteck 154">
              <a:extLst>
                <a:ext uri="{FF2B5EF4-FFF2-40B4-BE49-F238E27FC236}">
                  <a16:creationId xmlns:a16="http://schemas.microsoft.com/office/drawing/2014/main" id="{EADB4EB9-0A7C-418E-A8A8-471E4C04C2FD}"/>
                </a:ext>
              </a:extLst>
            </p:cNvPr>
            <p:cNvSpPr/>
            <p:nvPr/>
          </p:nvSpPr>
          <p:spPr>
            <a:xfrm>
              <a:off x="4327859" y="3741816"/>
              <a:ext cx="1576137" cy="9144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800" dirty="0">
                  <a:solidFill>
                    <a:schemeClr val="bg1"/>
                  </a:solidFill>
                </a:rPr>
                <a:t>market</a:t>
              </a:r>
              <a:br>
                <a:rPr lang="en-US" sz="1800" dirty="0">
                  <a:solidFill>
                    <a:schemeClr val="bg1"/>
                  </a:solidFill>
                </a:rPr>
              </a:br>
              <a:r>
                <a:rPr lang="en-US" sz="1800" dirty="0">
                  <a:solidFill>
                    <a:schemeClr val="bg1"/>
                  </a:solidFill>
                </a:rPr>
                <a:t>capitalization</a:t>
              </a:r>
            </a:p>
          </p:txBody>
        </p:sp>
      </p:grpSp>
      <p:grpSp>
        <p:nvGrpSpPr>
          <p:cNvPr id="29" name="Gruppieren 28">
            <a:extLst>
              <a:ext uri="{FF2B5EF4-FFF2-40B4-BE49-F238E27FC236}">
                <a16:creationId xmlns:a16="http://schemas.microsoft.com/office/drawing/2014/main" id="{D8BCE66B-8F70-4D4E-80AB-F9432B45D6A1}"/>
              </a:ext>
            </a:extLst>
          </p:cNvPr>
          <p:cNvGrpSpPr/>
          <p:nvPr/>
        </p:nvGrpSpPr>
        <p:grpSpPr>
          <a:xfrm>
            <a:off x="6288004" y="1642311"/>
            <a:ext cx="4226092" cy="914400"/>
            <a:chOff x="6288004" y="1642311"/>
            <a:chExt cx="4226092" cy="914400"/>
          </a:xfrm>
        </p:grpSpPr>
        <p:sp>
          <p:nvSpPr>
            <p:cNvPr id="15" name="Textfeld 14">
              <a:extLst>
                <a:ext uri="{FF2B5EF4-FFF2-40B4-BE49-F238E27FC236}">
                  <a16:creationId xmlns:a16="http://schemas.microsoft.com/office/drawing/2014/main" id="{0CB4660A-C7D5-4954-917E-728F2DD6B7FC}"/>
                </a:ext>
              </a:extLst>
            </p:cNvPr>
            <p:cNvSpPr txBox="1"/>
            <p:nvPr/>
          </p:nvSpPr>
          <p:spPr>
            <a:xfrm>
              <a:off x="6288004" y="1642311"/>
              <a:ext cx="2481513" cy="914400"/>
            </a:xfrm>
            <a:prstGeom prst="rect">
              <a:avLst/>
            </a:prstGeom>
            <a:noFill/>
          </p:spPr>
          <p:txBody>
            <a:bodyPr wrap="none" lIns="72000" tIns="0" rIns="72000" bIns="0" rtlCol="0" anchor="ctr">
              <a:noAutofit/>
            </a:bodyPr>
            <a:lstStyle/>
            <a:p>
              <a:pPr algn="r">
                <a:spcBef>
                  <a:spcPts val="300"/>
                </a:spcBef>
                <a:spcAft>
                  <a:spcPts val="100"/>
                </a:spcAft>
                <a:buClr>
                  <a:schemeClr val="tx2"/>
                </a:buClr>
              </a:pPr>
              <a:r>
                <a:rPr lang="en-US" sz="4000" dirty="0">
                  <a:solidFill>
                    <a:schemeClr val="bg1"/>
                  </a:solidFill>
                </a:rPr>
                <a:t>~ 400</a:t>
              </a:r>
            </a:p>
          </p:txBody>
        </p:sp>
        <p:sp>
          <p:nvSpPr>
            <p:cNvPr id="20" name="Rechteck 19">
              <a:extLst>
                <a:ext uri="{FF2B5EF4-FFF2-40B4-BE49-F238E27FC236}">
                  <a16:creationId xmlns:a16="http://schemas.microsoft.com/office/drawing/2014/main" id="{F35B3419-107B-475C-A8E1-173B077DE98F}"/>
                </a:ext>
              </a:extLst>
            </p:cNvPr>
            <p:cNvSpPr/>
            <p:nvPr/>
          </p:nvSpPr>
          <p:spPr>
            <a:xfrm>
              <a:off x="8937959" y="1642311"/>
              <a:ext cx="1576137" cy="9144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800" dirty="0">
                  <a:solidFill>
                    <a:schemeClr val="bg1"/>
                  </a:solidFill>
                </a:rPr>
                <a:t>active </a:t>
              </a:r>
              <a:br>
                <a:rPr lang="en-US" sz="1800" dirty="0">
                  <a:solidFill>
                    <a:schemeClr val="bg1"/>
                  </a:solidFill>
                </a:rPr>
              </a:br>
              <a:r>
                <a:rPr lang="en-US" sz="1800" dirty="0">
                  <a:solidFill>
                    <a:schemeClr val="bg1"/>
                  </a:solidFill>
                </a:rPr>
                <a:t>validators</a:t>
              </a:r>
            </a:p>
          </p:txBody>
        </p:sp>
      </p:grpSp>
      <p:grpSp>
        <p:nvGrpSpPr>
          <p:cNvPr id="28" name="Gruppieren 27">
            <a:extLst>
              <a:ext uri="{FF2B5EF4-FFF2-40B4-BE49-F238E27FC236}">
                <a16:creationId xmlns:a16="http://schemas.microsoft.com/office/drawing/2014/main" id="{146BF854-4BF4-4282-AEE6-9CE572B56F3C}"/>
              </a:ext>
            </a:extLst>
          </p:cNvPr>
          <p:cNvGrpSpPr/>
          <p:nvPr/>
        </p:nvGrpSpPr>
        <p:grpSpPr>
          <a:xfrm>
            <a:off x="1677904" y="1639871"/>
            <a:ext cx="4226092" cy="914400"/>
            <a:chOff x="1677904" y="1639871"/>
            <a:chExt cx="4226092" cy="914400"/>
          </a:xfrm>
        </p:grpSpPr>
        <p:sp>
          <p:nvSpPr>
            <p:cNvPr id="173" name="Textfeld 172">
              <a:extLst>
                <a:ext uri="{FF2B5EF4-FFF2-40B4-BE49-F238E27FC236}">
                  <a16:creationId xmlns:a16="http://schemas.microsoft.com/office/drawing/2014/main" id="{75BE430F-1016-4543-9DFC-5830A5FE39BC}"/>
                </a:ext>
              </a:extLst>
            </p:cNvPr>
            <p:cNvSpPr txBox="1"/>
            <p:nvPr/>
          </p:nvSpPr>
          <p:spPr>
            <a:xfrm>
              <a:off x="1677904" y="1639871"/>
              <a:ext cx="2481513" cy="914400"/>
            </a:xfrm>
            <a:prstGeom prst="rect">
              <a:avLst/>
            </a:prstGeom>
            <a:noFill/>
          </p:spPr>
          <p:txBody>
            <a:bodyPr wrap="none" lIns="72000" tIns="0" rIns="72000" bIns="0" rtlCol="0" anchor="ctr">
              <a:noAutofit/>
            </a:bodyPr>
            <a:lstStyle/>
            <a:p>
              <a:pPr algn="r">
                <a:spcBef>
                  <a:spcPts val="300"/>
                </a:spcBef>
                <a:spcAft>
                  <a:spcPts val="100"/>
                </a:spcAft>
                <a:buClr>
                  <a:schemeClr val="tx2"/>
                </a:buClr>
              </a:pPr>
              <a:r>
                <a:rPr lang="en-US" sz="4000" dirty="0">
                  <a:solidFill>
                    <a:schemeClr val="bg1"/>
                  </a:solidFill>
                </a:rPr>
                <a:t>&gt; 1,800,000</a:t>
              </a:r>
            </a:p>
          </p:txBody>
        </p:sp>
        <p:sp>
          <p:nvSpPr>
            <p:cNvPr id="174" name="Rechteck 173">
              <a:extLst>
                <a:ext uri="{FF2B5EF4-FFF2-40B4-BE49-F238E27FC236}">
                  <a16:creationId xmlns:a16="http://schemas.microsoft.com/office/drawing/2014/main" id="{1FC3D573-D4F8-4451-B532-AE7994308E0B}"/>
                </a:ext>
              </a:extLst>
            </p:cNvPr>
            <p:cNvSpPr/>
            <p:nvPr/>
          </p:nvSpPr>
          <p:spPr>
            <a:xfrm>
              <a:off x="4327859" y="1639871"/>
              <a:ext cx="1576137" cy="9144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800" dirty="0">
                  <a:solidFill>
                    <a:schemeClr val="bg1"/>
                  </a:solidFill>
                </a:rPr>
                <a:t>created </a:t>
              </a:r>
              <a:br>
                <a:rPr lang="en-US" sz="1800" dirty="0">
                  <a:solidFill>
                    <a:schemeClr val="bg1"/>
                  </a:solidFill>
                </a:rPr>
              </a:br>
              <a:r>
                <a:rPr lang="en-US" sz="1800" dirty="0">
                  <a:solidFill>
                    <a:schemeClr val="bg1"/>
                  </a:solidFill>
                </a:rPr>
                <a:t>blocks</a:t>
              </a:r>
            </a:p>
          </p:txBody>
        </p:sp>
      </p:grpSp>
      <p:grpSp>
        <p:nvGrpSpPr>
          <p:cNvPr id="30" name="Gruppieren 29">
            <a:extLst>
              <a:ext uri="{FF2B5EF4-FFF2-40B4-BE49-F238E27FC236}">
                <a16:creationId xmlns:a16="http://schemas.microsoft.com/office/drawing/2014/main" id="{41484D81-7762-4BD2-A23E-1BF3385F7B0B}"/>
              </a:ext>
            </a:extLst>
          </p:cNvPr>
          <p:cNvGrpSpPr/>
          <p:nvPr/>
        </p:nvGrpSpPr>
        <p:grpSpPr>
          <a:xfrm>
            <a:off x="6288004" y="2673256"/>
            <a:ext cx="4226092" cy="914400"/>
            <a:chOff x="6288004" y="2673256"/>
            <a:chExt cx="4226092" cy="914400"/>
          </a:xfrm>
        </p:grpSpPr>
        <p:sp>
          <p:nvSpPr>
            <p:cNvPr id="175" name="Textfeld 174">
              <a:extLst>
                <a:ext uri="{FF2B5EF4-FFF2-40B4-BE49-F238E27FC236}">
                  <a16:creationId xmlns:a16="http://schemas.microsoft.com/office/drawing/2014/main" id="{88BE91A0-10A2-42DB-9CA5-28DD9C01A022}"/>
                </a:ext>
              </a:extLst>
            </p:cNvPr>
            <p:cNvSpPr txBox="1"/>
            <p:nvPr/>
          </p:nvSpPr>
          <p:spPr>
            <a:xfrm>
              <a:off x="6288004" y="2673256"/>
              <a:ext cx="2481513" cy="914400"/>
            </a:xfrm>
            <a:prstGeom prst="rect">
              <a:avLst/>
            </a:prstGeom>
            <a:noFill/>
          </p:spPr>
          <p:txBody>
            <a:bodyPr wrap="none" lIns="72000" tIns="0" rIns="72000" bIns="0" rtlCol="0" anchor="ctr">
              <a:noAutofit/>
            </a:bodyPr>
            <a:lstStyle/>
            <a:p>
              <a:pPr algn="r">
                <a:spcBef>
                  <a:spcPts val="300"/>
                </a:spcBef>
                <a:spcAft>
                  <a:spcPts val="100"/>
                </a:spcAft>
                <a:buClr>
                  <a:schemeClr val="tx2"/>
                </a:buClr>
              </a:pPr>
              <a:r>
                <a:rPr lang="en-US" sz="4000" dirty="0">
                  <a:solidFill>
                    <a:schemeClr val="bg1"/>
                  </a:solidFill>
                </a:rPr>
                <a:t>~ 5.0%</a:t>
              </a:r>
            </a:p>
          </p:txBody>
        </p:sp>
        <p:sp>
          <p:nvSpPr>
            <p:cNvPr id="176" name="Rechteck 175">
              <a:extLst>
                <a:ext uri="{FF2B5EF4-FFF2-40B4-BE49-F238E27FC236}">
                  <a16:creationId xmlns:a16="http://schemas.microsoft.com/office/drawing/2014/main" id="{25AAAB16-5E93-41B4-B44D-3A3943CC9FC0}"/>
                </a:ext>
              </a:extLst>
            </p:cNvPr>
            <p:cNvSpPr/>
            <p:nvPr/>
          </p:nvSpPr>
          <p:spPr>
            <a:xfrm>
              <a:off x="8937959" y="2673256"/>
              <a:ext cx="1576137" cy="9144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800" dirty="0">
                  <a:solidFill>
                    <a:schemeClr val="bg1"/>
                  </a:solidFill>
                </a:rPr>
                <a:t>average</a:t>
              </a:r>
              <a:br>
                <a:rPr lang="en-US" sz="1800" dirty="0">
                  <a:solidFill>
                    <a:schemeClr val="bg1"/>
                  </a:solidFill>
                </a:rPr>
              </a:br>
              <a:r>
                <a:rPr lang="en-US" sz="1800" dirty="0">
                  <a:solidFill>
                    <a:schemeClr val="bg1"/>
                  </a:solidFill>
                </a:rPr>
                <a:t>inflation</a:t>
              </a:r>
            </a:p>
          </p:txBody>
        </p:sp>
      </p:grpSp>
      <p:grpSp>
        <p:nvGrpSpPr>
          <p:cNvPr id="36" name="Gruppieren 35">
            <a:extLst>
              <a:ext uri="{FF2B5EF4-FFF2-40B4-BE49-F238E27FC236}">
                <a16:creationId xmlns:a16="http://schemas.microsoft.com/office/drawing/2014/main" id="{A7A3CDB4-468B-46B7-87A9-6DADA2477EC7}"/>
              </a:ext>
            </a:extLst>
          </p:cNvPr>
          <p:cNvGrpSpPr/>
          <p:nvPr/>
        </p:nvGrpSpPr>
        <p:grpSpPr>
          <a:xfrm>
            <a:off x="1677904" y="2710871"/>
            <a:ext cx="4226092" cy="914400"/>
            <a:chOff x="1677904" y="2710871"/>
            <a:chExt cx="4226092" cy="914400"/>
          </a:xfrm>
        </p:grpSpPr>
        <p:sp>
          <p:nvSpPr>
            <p:cNvPr id="177" name="Textfeld 176">
              <a:extLst>
                <a:ext uri="{FF2B5EF4-FFF2-40B4-BE49-F238E27FC236}">
                  <a16:creationId xmlns:a16="http://schemas.microsoft.com/office/drawing/2014/main" id="{5BE5737A-6F75-4ADA-8BD3-6D16FBF4F9A0}"/>
                </a:ext>
              </a:extLst>
            </p:cNvPr>
            <p:cNvSpPr txBox="1"/>
            <p:nvPr/>
          </p:nvSpPr>
          <p:spPr>
            <a:xfrm>
              <a:off x="1677904" y="2710871"/>
              <a:ext cx="2481513" cy="914400"/>
            </a:xfrm>
            <a:prstGeom prst="rect">
              <a:avLst/>
            </a:prstGeom>
            <a:noFill/>
          </p:spPr>
          <p:txBody>
            <a:bodyPr wrap="none" lIns="72000" tIns="0" rIns="72000" bIns="0" rtlCol="0" anchor="ctr">
              <a:noAutofit/>
            </a:bodyPr>
            <a:lstStyle/>
            <a:p>
              <a:pPr algn="r">
                <a:spcBef>
                  <a:spcPts val="300"/>
                </a:spcBef>
                <a:spcAft>
                  <a:spcPts val="100"/>
                </a:spcAft>
                <a:buClr>
                  <a:schemeClr val="tx2"/>
                </a:buClr>
              </a:pPr>
              <a:r>
                <a:rPr lang="en-US" sz="4000" dirty="0">
                  <a:solidFill>
                    <a:schemeClr val="bg1"/>
                  </a:solidFill>
                </a:rPr>
                <a:t>&gt; 1,900,000</a:t>
              </a:r>
            </a:p>
          </p:txBody>
        </p:sp>
        <p:sp>
          <p:nvSpPr>
            <p:cNvPr id="178" name="Rechteck 177">
              <a:extLst>
                <a:ext uri="{FF2B5EF4-FFF2-40B4-BE49-F238E27FC236}">
                  <a16:creationId xmlns:a16="http://schemas.microsoft.com/office/drawing/2014/main" id="{BF6D1F9B-08C4-4E15-BE22-74F872DB5DDB}"/>
                </a:ext>
              </a:extLst>
            </p:cNvPr>
            <p:cNvSpPr/>
            <p:nvPr/>
          </p:nvSpPr>
          <p:spPr>
            <a:xfrm>
              <a:off x="4327859" y="2710871"/>
              <a:ext cx="1576137" cy="9144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800" dirty="0">
                  <a:solidFill>
                    <a:schemeClr val="bg1"/>
                  </a:solidFill>
                </a:rPr>
                <a:t>funded</a:t>
              </a:r>
              <a:br>
                <a:rPr lang="en-US" sz="1800" dirty="0">
                  <a:solidFill>
                    <a:schemeClr val="bg1"/>
                  </a:solidFill>
                </a:rPr>
              </a:br>
              <a:r>
                <a:rPr lang="en-US" sz="1800" dirty="0">
                  <a:solidFill>
                    <a:schemeClr val="bg1"/>
                  </a:solidFill>
                </a:rPr>
                <a:t>accounts</a:t>
              </a:r>
            </a:p>
          </p:txBody>
        </p:sp>
      </p:grpSp>
      <p:grpSp>
        <p:nvGrpSpPr>
          <p:cNvPr id="33" name="Gruppieren 32">
            <a:extLst>
              <a:ext uri="{FF2B5EF4-FFF2-40B4-BE49-F238E27FC236}">
                <a16:creationId xmlns:a16="http://schemas.microsoft.com/office/drawing/2014/main" id="{7353CDC9-3D2F-4444-95E7-BFA85EFB4422}"/>
              </a:ext>
            </a:extLst>
          </p:cNvPr>
          <p:cNvGrpSpPr/>
          <p:nvPr/>
        </p:nvGrpSpPr>
        <p:grpSpPr>
          <a:xfrm>
            <a:off x="1677904" y="4772760"/>
            <a:ext cx="4226092" cy="914400"/>
            <a:chOff x="1677904" y="4772760"/>
            <a:chExt cx="4226092" cy="914400"/>
          </a:xfrm>
        </p:grpSpPr>
        <p:sp>
          <p:nvSpPr>
            <p:cNvPr id="179" name="Textfeld 178">
              <a:extLst>
                <a:ext uri="{FF2B5EF4-FFF2-40B4-BE49-F238E27FC236}">
                  <a16:creationId xmlns:a16="http://schemas.microsoft.com/office/drawing/2014/main" id="{BE439921-E9DE-4EE6-BBFA-92EFBD28E940}"/>
                </a:ext>
              </a:extLst>
            </p:cNvPr>
            <p:cNvSpPr txBox="1"/>
            <p:nvPr/>
          </p:nvSpPr>
          <p:spPr>
            <a:xfrm>
              <a:off x="1677904" y="4772760"/>
              <a:ext cx="2481513" cy="914400"/>
            </a:xfrm>
            <a:prstGeom prst="rect">
              <a:avLst/>
            </a:prstGeom>
            <a:noFill/>
          </p:spPr>
          <p:txBody>
            <a:bodyPr wrap="none" lIns="72000" tIns="0" rIns="72000" bIns="0" rtlCol="0" anchor="ctr">
              <a:noAutofit/>
            </a:bodyPr>
            <a:lstStyle/>
            <a:p>
              <a:pPr algn="r">
                <a:spcBef>
                  <a:spcPts val="300"/>
                </a:spcBef>
                <a:spcAft>
                  <a:spcPts val="100"/>
                </a:spcAft>
                <a:buClr>
                  <a:schemeClr val="tx2"/>
                </a:buClr>
              </a:pPr>
              <a:r>
                <a:rPr lang="en-US" sz="4000" dirty="0">
                  <a:solidFill>
                    <a:schemeClr val="bg1"/>
                  </a:solidFill>
                </a:rPr>
                <a:t>~ 120</a:t>
              </a:r>
            </a:p>
          </p:txBody>
        </p:sp>
        <p:sp>
          <p:nvSpPr>
            <p:cNvPr id="180" name="Rechteck 179">
              <a:extLst>
                <a:ext uri="{FF2B5EF4-FFF2-40B4-BE49-F238E27FC236}">
                  <a16:creationId xmlns:a16="http://schemas.microsoft.com/office/drawing/2014/main" id="{47F234EC-9393-48EA-817E-EF55B53B5738}"/>
                </a:ext>
              </a:extLst>
            </p:cNvPr>
            <p:cNvSpPr/>
            <p:nvPr/>
          </p:nvSpPr>
          <p:spPr>
            <a:xfrm>
              <a:off x="4327859" y="4772760"/>
              <a:ext cx="1576137" cy="9144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800" dirty="0">
                  <a:solidFill>
                    <a:schemeClr val="bg1"/>
                  </a:solidFill>
                </a:rPr>
                <a:t>transactions</a:t>
              </a:r>
              <a:br>
                <a:rPr lang="en-US" sz="1800" dirty="0">
                  <a:solidFill>
                    <a:schemeClr val="bg1"/>
                  </a:solidFill>
                </a:rPr>
              </a:br>
              <a:r>
                <a:rPr lang="en-US" sz="1800" dirty="0">
                  <a:solidFill>
                    <a:schemeClr val="bg1"/>
                  </a:solidFill>
                </a:rPr>
                <a:t>per second</a:t>
              </a:r>
            </a:p>
          </p:txBody>
        </p:sp>
      </p:grpSp>
      <p:grpSp>
        <p:nvGrpSpPr>
          <p:cNvPr id="32" name="Gruppieren 31">
            <a:extLst>
              <a:ext uri="{FF2B5EF4-FFF2-40B4-BE49-F238E27FC236}">
                <a16:creationId xmlns:a16="http://schemas.microsoft.com/office/drawing/2014/main" id="{0BB14D2A-F668-4EFC-A90E-B6E0C32D12C1}"/>
              </a:ext>
            </a:extLst>
          </p:cNvPr>
          <p:cNvGrpSpPr/>
          <p:nvPr/>
        </p:nvGrpSpPr>
        <p:grpSpPr>
          <a:xfrm>
            <a:off x="6288004" y="4772760"/>
            <a:ext cx="4226092" cy="914400"/>
            <a:chOff x="6288004" y="4772760"/>
            <a:chExt cx="4226092" cy="914400"/>
          </a:xfrm>
        </p:grpSpPr>
        <p:sp>
          <p:nvSpPr>
            <p:cNvPr id="181" name="Textfeld 180">
              <a:extLst>
                <a:ext uri="{FF2B5EF4-FFF2-40B4-BE49-F238E27FC236}">
                  <a16:creationId xmlns:a16="http://schemas.microsoft.com/office/drawing/2014/main" id="{873D3821-55BC-4AEA-B868-657E713C3982}"/>
                </a:ext>
              </a:extLst>
            </p:cNvPr>
            <p:cNvSpPr txBox="1"/>
            <p:nvPr/>
          </p:nvSpPr>
          <p:spPr>
            <a:xfrm>
              <a:off x="6288004" y="4772760"/>
              <a:ext cx="2481513" cy="914400"/>
            </a:xfrm>
            <a:prstGeom prst="rect">
              <a:avLst/>
            </a:prstGeom>
            <a:noFill/>
          </p:spPr>
          <p:txBody>
            <a:bodyPr wrap="none" lIns="72000" tIns="0" rIns="72000" bIns="0" rtlCol="0" anchor="ctr">
              <a:noAutofit/>
            </a:bodyPr>
            <a:lstStyle/>
            <a:p>
              <a:pPr algn="r">
                <a:spcBef>
                  <a:spcPts val="300"/>
                </a:spcBef>
                <a:spcAft>
                  <a:spcPts val="100"/>
                </a:spcAft>
                <a:buClr>
                  <a:schemeClr val="tx2"/>
                </a:buClr>
              </a:pPr>
              <a:r>
                <a:rPr lang="en-US" sz="4000" dirty="0">
                  <a:solidFill>
                    <a:schemeClr val="bg1"/>
                  </a:solidFill>
                </a:rPr>
                <a:t>&gt; 135</a:t>
              </a:r>
            </a:p>
          </p:txBody>
        </p:sp>
        <p:sp>
          <p:nvSpPr>
            <p:cNvPr id="182" name="Rechteck 181">
              <a:extLst>
                <a:ext uri="{FF2B5EF4-FFF2-40B4-BE49-F238E27FC236}">
                  <a16:creationId xmlns:a16="http://schemas.microsoft.com/office/drawing/2014/main" id="{5E99CAD8-4673-4A4F-8117-F909BB026F3B}"/>
                </a:ext>
              </a:extLst>
            </p:cNvPr>
            <p:cNvSpPr/>
            <p:nvPr/>
          </p:nvSpPr>
          <p:spPr>
            <a:xfrm>
              <a:off x="8937959" y="4772760"/>
              <a:ext cx="1576137" cy="9144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800" dirty="0">
                  <a:solidFill>
                    <a:schemeClr val="bg1"/>
                  </a:solidFill>
                </a:rPr>
                <a:t>active</a:t>
              </a:r>
              <a:br>
                <a:rPr lang="en-US" sz="1800" dirty="0">
                  <a:solidFill>
                    <a:schemeClr val="bg1"/>
                  </a:solidFill>
                </a:rPr>
              </a:br>
              <a:r>
                <a:rPr lang="en-US" sz="1800" dirty="0">
                  <a:solidFill>
                    <a:schemeClr val="bg1"/>
                  </a:solidFill>
                </a:rPr>
                <a:t>projects</a:t>
              </a:r>
            </a:p>
          </p:txBody>
        </p:sp>
      </p:grpSp>
      <p:grpSp>
        <p:nvGrpSpPr>
          <p:cNvPr id="183" name="Gruppieren 182">
            <a:extLst>
              <a:ext uri="{FF2B5EF4-FFF2-40B4-BE49-F238E27FC236}">
                <a16:creationId xmlns:a16="http://schemas.microsoft.com/office/drawing/2014/main" id="{99D2CF38-AAAA-41B0-BE3C-D52F6F004134}"/>
              </a:ext>
            </a:extLst>
          </p:cNvPr>
          <p:cNvGrpSpPr/>
          <p:nvPr/>
        </p:nvGrpSpPr>
        <p:grpSpPr>
          <a:xfrm>
            <a:off x="6288004" y="20638"/>
            <a:ext cx="4226092" cy="914400"/>
            <a:chOff x="1677904" y="1639871"/>
            <a:chExt cx="4226092" cy="914400"/>
          </a:xfrm>
        </p:grpSpPr>
        <p:sp>
          <p:nvSpPr>
            <p:cNvPr id="184" name="Textfeld 183">
              <a:extLst>
                <a:ext uri="{FF2B5EF4-FFF2-40B4-BE49-F238E27FC236}">
                  <a16:creationId xmlns:a16="http://schemas.microsoft.com/office/drawing/2014/main" id="{29B1EE43-538E-4C95-BEAF-8AAD9DDE0FCA}"/>
                </a:ext>
              </a:extLst>
            </p:cNvPr>
            <p:cNvSpPr txBox="1"/>
            <p:nvPr/>
          </p:nvSpPr>
          <p:spPr>
            <a:xfrm>
              <a:off x="1677904" y="1639871"/>
              <a:ext cx="2481513" cy="914400"/>
            </a:xfrm>
            <a:prstGeom prst="rect">
              <a:avLst/>
            </a:prstGeom>
            <a:noFill/>
          </p:spPr>
          <p:txBody>
            <a:bodyPr wrap="none" lIns="72000" tIns="0" rIns="72000" bIns="0" rtlCol="0" anchor="ctr">
              <a:noAutofit/>
            </a:bodyPr>
            <a:lstStyle/>
            <a:p>
              <a:pPr algn="r">
                <a:spcBef>
                  <a:spcPts val="300"/>
                </a:spcBef>
                <a:spcAft>
                  <a:spcPts val="100"/>
                </a:spcAft>
                <a:buClr>
                  <a:schemeClr val="tx2"/>
                </a:buClr>
              </a:pPr>
              <a:r>
                <a:rPr lang="en-US" sz="4000" dirty="0">
                  <a:solidFill>
                    <a:schemeClr val="bg1"/>
                  </a:solidFill>
                </a:rPr>
                <a:t>June 2018</a:t>
              </a:r>
            </a:p>
          </p:txBody>
        </p:sp>
        <p:sp>
          <p:nvSpPr>
            <p:cNvPr id="185" name="Rechteck 184">
              <a:extLst>
                <a:ext uri="{FF2B5EF4-FFF2-40B4-BE49-F238E27FC236}">
                  <a16:creationId xmlns:a16="http://schemas.microsoft.com/office/drawing/2014/main" id="{6708BCC4-0EE9-4AFD-ACFE-B1456CDEABCC}"/>
                </a:ext>
              </a:extLst>
            </p:cNvPr>
            <p:cNvSpPr/>
            <p:nvPr/>
          </p:nvSpPr>
          <p:spPr>
            <a:xfrm>
              <a:off x="4327859" y="1639871"/>
              <a:ext cx="1576137" cy="9144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800" dirty="0">
                  <a:solidFill>
                    <a:schemeClr val="bg1"/>
                  </a:solidFill>
                </a:rPr>
                <a:t>active</a:t>
              </a:r>
              <a:br>
                <a:rPr lang="en-US" sz="1800" dirty="0">
                  <a:solidFill>
                    <a:schemeClr val="bg1"/>
                  </a:solidFill>
                </a:rPr>
              </a:br>
              <a:r>
                <a:rPr lang="en-US" sz="1800" dirty="0">
                  <a:solidFill>
                    <a:schemeClr val="bg1"/>
                  </a:solidFill>
                </a:rPr>
                <a:t>since</a:t>
              </a:r>
            </a:p>
          </p:txBody>
        </p:sp>
      </p:grpSp>
      <p:sp>
        <p:nvSpPr>
          <p:cNvPr id="37" name="Datumsplatzhalter 6">
            <a:extLst>
              <a:ext uri="{FF2B5EF4-FFF2-40B4-BE49-F238E27FC236}">
                <a16:creationId xmlns:a16="http://schemas.microsoft.com/office/drawing/2014/main" id="{918658DB-70F1-4A89-873F-ACA89AEE7F6E}"/>
              </a:ext>
            </a:extLst>
          </p:cNvPr>
          <p:cNvSpPr>
            <a:spLocks noGrp="1"/>
          </p:cNvSpPr>
          <p:nvPr>
            <p:ph type="dt" sz="half" idx="2"/>
          </p:nvPr>
        </p:nvSpPr>
        <p:spPr>
          <a:xfrm>
            <a:off x="360363" y="6584851"/>
            <a:ext cx="493866" cy="216000"/>
          </a:xfrm>
        </p:spPr>
        <p:txBody>
          <a:bodyPr/>
          <a:lstStyle/>
          <a:p>
            <a:r>
              <a:rPr lang="en-US" dirty="0">
                <a:solidFill>
                  <a:schemeClr val="bg1"/>
                </a:solidFill>
              </a:rPr>
              <a:t>2021-11-22</a:t>
            </a:r>
          </a:p>
        </p:txBody>
      </p:sp>
      <p:sp>
        <p:nvSpPr>
          <p:cNvPr id="38" name="Fußzeilenplatzhalter 2">
            <a:extLst>
              <a:ext uri="{FF2B5EF4-FFF2-40B4-BE49-F238E27FC236}">
                <a16:creationId xmlns:a16="http://schemas.microsoft.com/office/drawing/2014/main" id="{5A093D7F-0EB3-4342-BC98-FDD7B2B55159}"/>
              </a:ext>
            </a:extLst>
          </p:cNvPr>
          <p:cNvSpPr>
            <a:spLocks noGrp="1"/>
          </p:cNvSpPr>
          <p:nvPr>
            <p:ph type="ftr" sz="quarter" idx="3"/>
          </p:nvPr>
        </p:nvSpPr>
        <p:spPr>
          <a:xfrm>
            <a:off x="881309" y="6584951"/>
            <a:ext cx="5012928" cy="215900"/>
          </a:xfrm>
        </p:spPr>
        <p:txBody>
          <a:bodyPr/>
          <a:lstStyle/>
          <a:p>
            <a:r>
              <a:rPr lang="en-US" dirty="0">
                <a:solidFill>
                  <a:schemeClr val="bg1"/>
                </a:solidFill>
              </a:rPr>
              <a:t>Tezos Deep Dive Deck - Licensed under CC BY 4.0</a:t>
            </a:r>
          </a:p>
        </p:txBody>
      </p:sp>
      <p:pic>
        <p:nvPicPr>
          <p:cNvPr id="39" name="Grafik 38">
            <a:extLst>
              <a:ext uri="{FF2B5EF4-FFF2-40B4-BE49-F238E27FC236}">
                <a16:creationId xmlns:a16="http://schemas.microsoft.com/office/drawing/2014/main" id="{185B1FEB-4C9E-4A7B-B308-8B9E029812A6}"/>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514956" y="250300"/>
            <a:ext cx="367665" cy="451485"/>
          </a:xfrm>
          <a:prstGeom prst="rect">
            <a:avLst/>
          </a:prstGeom>
        </p:spPr>
      </p:pic>
    </p:spTree>
    <p:extLst>
      <p:ext uri="{BB962C8B-B14F-4D97-AF65-F5344CB8AC3E}">
        <p14:creationId xmlns:p14="http://schemas.microsoft.com/office/powerpoint/2010/main" val="1138669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0BC3B6E0-4058-4CE9-9EC7-D07CB4465990}"/>
              </a:ext>
            </a:extLst>
          </p:cNvPr>
          <p:cNvSpPr>
            <a:spLocks noGrp="1"/>
          </p:cNvSpPr>
          <p:nvPr>
            <p:ph type="body" sz="quarter" idx="19"/>
          </p:nvPr>
        </p:nvSpPr>
        <p:spPr>
          <a:xfrm>
            <a:off x="0" y="5334000"/>
            <a:ext cx="12192000" cy="1524000"/>
          </a:xfrm>
        </p:spPr>
        <p:txBody>
          <a:bodyPr/>
          <a:lstStyle/>
          <a:p>
            <a:r>
              <a:rPr lang="en-US" dirty="0"/>
              <a:t>Thanks to a growing number of applications and falling gas fees due to protocol upgrades, there has been a massive and continuing growth in smart contract calls on Tezos in 2021 proving that the chain is very much alive and being used!  </a:t>
            </a:r>
          </a:p>
        </p:txBody>
      </p:sp>
      <p:sp>
        <p:nvSpPr>
          <p:cNvPr id="2" name="Title 1">
            <a:extLst>
              <a:ext uri="{FF2B5EF4-FFF2-40B4-BE49-F238E27FC236}">
                <a16:creationId xmlns:a16="http://schemas.microsoft.com/office/drawing/2014/main" id="{C9E2C81D-7A53-BD44-9B89-49024E203B9B}"/>
              </a:ext>
            </a:extLst>
          </p:cNvPr>
          <p:cNvSpPr>
            <a:spLocks noGrp="1"/>
          </p:cNvSpPr>
          <p:nvPr>
            <p:ph type="title"/>
          </p:nvPr>
        </p:nvSpPr>
        <p:spPr>
          <a:xfrm>
            <a:off x="359999" y="258762"/>
            <a:ext cx="10800000" cy="424800"/>
          </a:xfrm>
        </p:spPr>
        <p:txBody>
          <a:bodyPr anchor="b">
            <a:normAutofit/>
          </a:bodyPr>
          <a:lstStyle/>
          <a:p>
            <a:r>
              <a:rPr lang="en-US" dirty="0"/>
              <a:t>Some KPIs: Growth in Smart Contract Calls</a:t>
            </a:r>
            <a:endParaRPr lang="en-DE" dirty="0"/>
          </a:p>
        </p:txBody>
      </p:sp>
      <p:sp>
        <p:nvSpPr>
          <p:cNvPr id="6" name="Footer Placeholder 5">
            <a:extLst>
              <a:ext uri="{FF2B5EF4-FFF2-40B4-BE49-F238E27FC236}">
                <a16:creationId xmlns:a16="http://schemas.microsoft.com/office/drawing/2014/main" id="{EC4331AF-8F0A-104D-A171-1D6D4C3B7B36}"/>
              </a:ext>
            </a:extLst>
          </p:cNvPr>
          <p:cNvSpPr>
            <a:spLocks noGrp="1"/>
          </p:cNvSpPr>
          <p:nvPr>
            <p:ph type="ftr" sz="quarter" idx="3"/>
          </p:nvPr>
        </p:nvSpPr>
        <p:spPr>
          <a:xfrm>
            <a:off x="881309" y="6584951"/>
            <a:ext cx="5012928" cy="215900"/>
          </a:xfrm>
        </p:spPr>
        <p:txBody>
          <a:bodyPr anchor="ctr">
            <a:normAutofit/>
          </a:bodyPr>
          <a:lstStyle/>
          <a:p>
            <a:pPr>
              <a:spcAft>
                <a:spcPts val="600"/>
              </a:spcAft>
            </a:pPr>
            <a:r>
              <a:rPr lang="en-US" dirty="0"/>
              <a:t>Tezos Deep Dive Deck - Licensed under CC BY 4.0</a:t>
            </a:r>
          </a:p>
        </p:txBody>
      </p:sp>
      <p:sp>
        <p:nvSpPr>
          <p:cNvPr id="3" name="Slide Number Placeholder 2">
            <a:extLst>
              <a:ext uri="{FF2B5EF4-FFF2-40B4-BE49-F238E27FC236}">
                <a16:creationId xmlns:a16="http://schemas.microsoft.com/office/drawing/2014/main" id="{03274031-12B5-E64C-BDA7-26588159354B}"/>
              </a:ext>
            </a:extLst>
          </p:cNvPr>
          <p:cNvSpPr>
            <a:spLocks noGrp="1"/>
          </p:cNvSpPr>
          <p:nvPr>
            <p:ph type="sldNum" sz="quarter" idx="4"/>
          </p:nvPr>
        </p:nvSpPr>
        <p:spPr>
          <a:xfrm>
            <a:off x="11463338" y="6586542"/>
            <a:ext cx="366712" cy="215901"/>
          </a:xfrm>
        </p:spPr>
        <p:txBody>
          <a:bodyPr anchor="ctr">
            <a:normAutofit/>
          </a:bodyPr>
          <a:lstStyle/>
          <a:p>
            <a:pPr>
              <a:spcAft>
                <a:spcPts val="600"/>
              </a:spcAft>
            </a:pPr>
            <a:fld id="{369A084B-84B6-4F15-B0F5-CCDC4176846B}" type="slidenum">
              <a:rPr lang="en-US" smtClean="0"/>
              <a:pPr>
                <a:spcAft>
                  <a:spcPts val="600"/>
                </a:spcAft>
              </a:pPr>
              <a:t>25</a:t>
            </a:fld>
            <a:endParaRPr lang="en-US"/>
          </a:p>
        </p:txBody>
      </p:sp>
      <p:sp>
        <p:nvSpPr>
          <p:cNvPr id="4" name="Date Placeholder 3">
            <a:extLst>
              <a:ext uri="{FF2B5EF4-FFF2-40B4-BE49-F238E27FC236}">
                <a16:creationId xmlns:a16="http://schemas.microsoft.com/office/drawing/2014/main" id="{EAEC6DC9-61E0-804D-85E4-EE0A55FC4711}"/>
              </a:ext>
            </a:extLst>
          </p:cNvPr>
          <p:cNvSpPr>
            <a:spLocks noGrp="1"/>
          </p:cNvSpPr>
          <p:nvPr>
            <p:ph type="dt" sz="half" idx="2"/>
          </p:nvPr>
        </p:nvSpPr>
        <p:spPr>
          <a:xfrm>
            <a:off x="360363" y="6584851"/>
            <a:ext cx="493866" cy="216000"/>
          </a:xfrm>
        </p:spPr>
        <p:txBody>
          <a:bodyPr wrap="none" anchor="ctr">
            <a:normAutofit/>
          </a:bodyPr>
          <a:lstStyle/>
          <a:p>
            <a:pPr>
              <a:spcAft>
                <a:spcPts val="600"/>
              </a:spcAft>
            </a:pPr>
            <a:r>
              <a:rPr lang="en-US"/>
              <a:t>2021-11-22</a:t>
            </a:r>
            <a:endParaRPr lang="en-US" dirty="0"/>
          </a:p>
        </p:txBody>
      </p:sp>
      <p:sp>
        <p:nvSpPr>
          <p:cNvPr id="16" name="Text Placeholder 7">
            <a:extLst>
              <a:ext uri="{FF2B5EF4-FFF2-40B4-BE49-F238E27FC236}">
                <a16:creationId xmlns:a16="http://schemas.microsoft.com/office/drawing/2014/main" id="{92F74082-1331-4754-B152-AC90EDC57974}"/>
              </a:ext>
            </a:extLst>
          </p:cNvPr>
          <p:cNvSpPr>
            <a:spLocks noGrp="1"/>
          </p:cNvSpPr>
          <p:nvPr>
            <p:ph type="body" sz="quarter" idx="11"/>
          </p:nvPr>
        </p:nvSpPr>
        <p:spPr>
          <a:xfrm rot="5400000">
            <a:off x="36363" y="5815987"/>
            <a:ext cx="1008000" cy="360000"/>
          </a:xfrm>
        </p:spPr>
        <p:txBody>
          <a:bodyPr/>
          <a:lstStyle/>
          <a:p>
            <a:endParaRPr lang="en-US"/>
          </a:p>
        </p:txBody>
      </p:sp>
      <p:graphicFrame>
        <p:nvGraphicFramePr>
          <p:cNvPr id="9" name="Content Placeholder 8">
            <a:extLst>
              <a:ext uri="{FF2B5EF4-FFF2-40B4-BE49-F238E27FC236}">
                <a16:creationId xmlns:a16="http://schemas.microsoft.com/office/drawing/2014/main" id="{7E81024C-CFC3-3549-A788-8121EB655582}"/>
              </a:ext>
            </a:extLst>
          </p:cNvPr>
          <p:cNvGraphicFramePr>
            <a:graphicFrameLocks noGrp="1"/>
          </p:cNvGraphicFramePr>
          <p:nvPr>
            <p:ph sz="quarter" idx="13"/>
            <p:extLst>
              <p:ext uri="{D42A27DB-BD31-4B8C-83A1-F6EECF244321}">
                <p14:modId xmlns:p14="http://schemas.microsoft.com/office/powerpoint/2010/main" val="1509315429"/>
              </p:ext>
            </p:extLst>
          </p:nvPr>
        </p:nvGraphicFramePr>
        <p:xfrm>
          <a:off x="360000" y="884238"/>
          <a:ext cx="11469600" cy="4287837"/>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333">
            <a:extLst>
              <a:ext uri="{FF2B5EF4-FFF2-40B4-BE49-F238E27FC236}">
                <a16:creationId xmlns:a16="http://schemas.microsoft.com/office/drawing/2014/main" id="{A1F65241-DD51-45EC-A729-0E352ADA4837}"/>
              </a:ext>
            </a:extLst>
          </p:cNvPr>
          <p:cNvSpPr/>
          <p:nvPr/>
        </p:nvSpPr>
        <p:spPr bwMode="gray">
          <a:xfrm>
            <a:off x="1808752" y="1407538"/>
            <a:ext cx="3668221" cy="526975"/>
          </a:xfrm>
          <a:prstGeom prst="rect">
            <a:avLst/>
          </a:prstGeom>
          <a:solidFill>
            <a:srgbClr val="C7DDFD"/>
          </a:solid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auto">
              <a:spcBef>
                <a:spcPts val="0"/>
              </a:spcBef>
              <a:spcAft>
                <a:spcPts val="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Growth of contract calls by a factor 38 within 9 months. </a:t>
            </a:r>
          </a:p>
          <a:p>
            <a:pPr algn="ctr" fontAlgn="auto">
              <a:spcBef>
                <a:spcPts val="0"/>
              </a:spcBef>
              <a:spcAft>
                <a:spcPts val="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Reduction of gas costs by factor 4 through Granada Update.  </a:t>
            </a:r>
          </a:p>
        </p:txBody>
      </p:sp>
      <p:sp>
        <p:nvSpPr>
          <p:cNvPr id="15" name="Rectangle 334">
            <a:extLst>
              <a:ext uri="{FF2B5EF4-FFF2-40B4-BE49-F238E27FC236}">
                <a16:creationId xmlns:a16="http://schemas.microsoft.com/office/drawing/2014/main" id="{3EC85C6A-A808-49E3-A5A1-CCFBAD3E26D1}"/>
              </a:ext>
            </a:extLst>
          </p:cNvPr>
          <p:cNvSpPr/>
          <p:nvPr/>
        </p:nvSpPr>
        <p:spPr>
          <a:xfrm>
            <a:off x="1808752" y="1176928"/>
            <a:ext cx="1188972" cy="246221"/>
          </a:xfrm>
          <a:prstGeom prst="rect">
            <a:avLst/>
          </a:prstGeom>
        </p:spPr>
        <p:txBody>
          <a:bodyPr wrap="square" lIns="0" rIns="0">
            <a:spAutoFit/>
          </a:bodyPr>
          <a:lstStyle/>
          <a:p>
            <a:pPr fontAlgn="auto">
              <a:spcBef>
                <a:spcPts val="0"/>
              </a:spcBef>
              <a:spcAft>
                <a:spcPts val="0"/>
              </a:spcAft>
            </a:pPr>
            <a:r>
              <a:rPr lang="en-US" sz="1000" b="1" i="1" dirty="0">
                <a:latin typeface="Open Sans" panose="020B0606030504020204" pitchFamily="34" charset="0"/>
                <a:ea typeface="Open Sans" panose="020B0606030504020204" pitchFamily="34" charset="0"/>
                <a:cs typeface="Open Sans" panose="020B0606030504020204" pitchFamily="34" charset="0"/>
              </a:rPr>
              <a:t>GOOD TO KNOW</a:t>
            </a:r>
          </a:p>
        </p:txBody>
      </p:sp>
    </p:spTree>
    <p:extLst>
      <p:ext uri="{BB962C8B-B14F-4D97-AF65-F5344CB8AC3E}">
        <p14:creationId xmlns:p14="http://schemas.microsoft.com/office/powerpoint/2010/main" val="3101679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7B7A8CE-C950-46C4-A4DE-ADD22CA8123B}"/>
              </a:ext>
            </a:extLst>
          </p:cNvPr>
          <p:cNvGraphicFramePr>
            <a:graphicFrameLocks noChangeAspect="1"/>
          </p:cNvGraphicFramePr>
          <p:nvPr>
            <p:custDataLst>
              <p:tags r:id="rId2"/>
            </p:custDataLst>
            <p:extLst>
              <p:ext uri="{D42A27DB-BD31-4B8C-83A1-F6EECF244321}">
                <p14:modId xmlns:p14="http://schemas.microsoft.com/office/powerpoint/2010/main" val="3780483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070"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F7B7A8CE-C950-46C4-A4DE-ADD22CA8123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F8A07361-B265-46B3-A66C-453ECF740E54}"/>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Titel 1">
            <a:extLst>
              <a:ext uri="{FF2B5EF4-FFF2-40B4-BE49-F238E27FC236}">
                <a16:creationId xmlns:a16="http://schemas.microsoft.com/office/drawing/2014/main" id="{9BE8322F-E9BB-4C3F-A0B3-A81738496908}"/>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Key Feature: The amendment process/on-chain governance makes Tezos future-proof</a:t>
            </a:r>
          </a:p>
        </p:txBody>
      </p:sp>
      <p:sp>
        <p:nvSpPr>
          <p:cNvPr id="6" name="Inhaltsplatzhalter 5">
            <a:extLst>
              <a:ext uri="{FF2B5EF4-FFF2-40B4-BE49-F238E27FC236}">
                <a16:creationId xmlns:a16="http://schemas.microsoft.com/office/drawing/2014/main" id="{FF78D0BC-E93B-45AD-B2BD-27BB201AE346}"/>
              </a:ext>
            </a:extLst>
          </p:cNvPr>
          <p:cNvSpPr>
            <a:spLocks noGrp="1"/>
          </p:cNvSpPr>
          <p:nvPr>
            <p:ph idx="1"/>
          </p:nvPr>
        </p:nvSpPr>
        <p:spPr>
          <a:xfrm>
            <a:off x="360362" y="883065"/>
            <a:ext cx="11469239" cy="5614935"/>
          </a:xfrm>
        </p:spPr>
        <p:txBody>
          <a:bodyPr/>
          <a:lstStyle/>
          <a:p>
            <a:pPr marL="0" indent="0" algn="ctr">
              <a:buNone/>
            </a:pPr>
            <a:r>
              <a:rPr lang="en-US" sz="1300" b="1" dirty="0">
                <a:latin typeface="Open Sans" panose="020B0606030504020204" pitchFamily="34" charset="0"/>
                <a:ea typeface="Open Sans" panose="020B0606030504020204" pitchFamily="34" charset="0"/>
                <a:cs typeface="Open Sans" panose="020B0606030504020204" pitchFamily="34" charset="0"/>
              </a:rPr>
              <a:t>The intrinsic dilemma of blockchains so far: </a:t>
            </a: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So far, every new blockchain project tried to solve one or two “problems“ of previous blockchains. </a:t>
            </a: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But nobody is omniscient and there are still major advances in virtually every aspect of the technology.</a:t>
            </a: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So by the time a new blockchain goes live, it is already obsolete!</a:t>
            </a: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Changes to “classical” blockchains can only be achieved by forks.</a:t>
            </a: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Forks do have their </a:t>
            </a:r>
            <a:r>
              <a:rPr lang="en-US" sz="1300" i="1" dirty="0">
                <a:latin typeface="Open Sans" panose="020B0606030504020204" pitchFamily="34" charset="0"/>
                <a:ea typeface="Open Sans" panose="020B0606030504020204" pitchFamily="34" charset="0"/>
                <a:cs typeface="Open Sans" panose="020B0606030504020204" pitchFamily="34" charset="0"/>
              </a:rPr>
              <a:t>raison d'être</a:t>
            </a:r>
            <a:r>
              <a:rPr lang="en-US" sz="1300" dirty="0">
                <a:latin typeface="Open Sans" panose="020B0606030504020204" pitchFamily="34" charset="0"/>
                <a:ea typeface="Open Sans" panose="020B0606030504020204" pitchFamily="34" charset="0"/>
                <a:cs typeface="Open Sans" panose="020B0606030504020204" pitchFamily="34" charset="0"/>
              </a:rPr>
              <a:t>, but are very hard to coordinate in a truly decentralized ecosystem </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and do not favor decisions based on options’ merits.</a:t>
            </a:r>
          </a:p>
        </p:txBody>
      </p:sp>
      <p:sp>
        <p:nvSpPr>
          <p:cNvPr id="9" name="Textfeld 8">
            <a:extLst>
              <a:ext uri="{FF2B5EF4-FFF2-40B4-BE49-F238E27FC236}">
                <a16:creationId xmlns:a16="http://schemas.microsoft.com/office/drawing/2014/main" id="{3E931253-1302-4A5E-B3A3-D46F6EBCDC67}"/>
              </a:ext>
            </a:extLst>
          </p:cNvPr>
          <p:cNvSpPr txBox="1"/>
          <p:nvPr/>
        </p:nvSpPr>
        <p:spPr>
          <a:xfrm>
            <a:off x="1351354" y="1340255"/>
            <a:ext cx="460929" cy="460929"/>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4000" b="1" dirty="0">
                <a:solidFill>
                  <a:srgbClr val="798BB3"/>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4" name="Freeform 77">
            <a:extLst>
              <a:ext uri="{FF2B5EF4-FFF2-40B4-BE49-F238E27FC236}">
                <a16:creationId xmlns:a16="http://schemas.microsoft.com/office/drawing/2014/main" id="{723899E9-6EB0-4EFA-A334-CA80070A4918}"/>
              </a:ext>
            </a:extLst>
          </p:cNvPr>
          <p:cNvSpPr>
            <a:spLocks noEditPoints="1"/>
          </p:cNvSpPr>
          <p:nvPr/>
        </p:nvSpPr>
        <p:spPr bwMode="auto">
          <a:xfrm flipH="1">
            <a:off x="10623174" y="1336103"/>
            <a:ext cx="575221" cy="469232"/>
          </a:xfrm>
          <a:custGeom>
            <a:avLst/>
            <a:gdLst>
              <a:gd name="T0" fmla="*/ 3516 w 4656"/>
              <a:gd name="T1" fmla="*/ 2226 h 3792"/>
              <a:gd name="T2" fmla="*/ 2570 w 4656"/>
              <a:gd name="T3" fmla="*/ 1764 h 3792"/>
              <a:gd name="T4" fmla="*/ 2478 w 4656"/>
              <a:gd name="T5" fmla="*/ 1779 h 3792"/>
              <a:gd name="T6" fmla="*/ 2485 w 4656"/>
              <a:gd name="T7" fmla="*/ 1451 h 3792"/>
              <a:gd name="T8" fmla="*/ 2499 w 4656"/>
              <a:gd name="T9" fmla="*/ 1469 h 3792"/>
              <a:gd name="T10" fmla="*/ 2950 w 4656"/>
              <a:gd name="T11" fmla="*/ 1490 h 3792"/>
              <a:gd name="T12" fmla="*/ 3263 w 4656"/>
              <a:gd name="T13" fmla="*/ 958 h 3792"/>
              <a:gd name="T14" fmla="*/ 2654 w 4656"/>
              <a:gd name="T15" fmla="*/ 1043 h 3792"/>
              <a:gd name="T16" fmla="*/ 2534 w 4656"/>
              <a:gd name="T17" fmla="*/ 1148 h 3792"/>
              <a:gd name="T18" fmla="*/ 2548 w 4656"/>
              <a:gd name="T19" fmla="*/ 1085 h 3792"/>
              <a:gd name="T20" fmla="*/ 2584 w 4656"/>
              <a:gd name="T21" fmla="*/ 898 h 3792"/>
              <a:gd name="T22" fmla="*/ 2749 w 4656"/>
              <a:gd name="T23" fmla="*/ 497 h 3792"/>
              <a:gd name="T24" fmla="*/ 2383 w 4656"/>
              <a:gd name="T25" fmla="*/ 0 h 3792"/>
              <a:gd name="T26" fmla="*/ 2221 w 4656"/>
              <a:gd name="T27" fmla="*/ 595 h 3792"/>
              <a:gd name="T28" fmla="*/ 2482 w 4656"/>
              <a:gd name="T29" fmla="*/ 909 h 3792"/>
              <a:gd name="T30" fmla="*/ 2450 w 4656"/>
              <a:gd name="T31" fmla="*/ 1060 h 3792"/>
              <a:gd name="T32" fmla="*/ 2432 w 4656"/>
              <a:gd name="T33" fmla="*/ 1138 h 3792"/>
              <a:gd name="T34" fmla="*/ 2341 w 4656"/>
              <a:gd name="T35" fmla="*/ 1004 h 3792"/>
              <a:gd name="T36" fmla="*/ 1774 w 4656"/>
              <a:gd name="T37" fmla="*/ 761 h 3792"/>
              <a:gd name="T38" fmla="*/ 1940 w 4656"/>
              <a:gd name="T39" fmla="*/ 1356 h 3792"/>
              <a:gd name="T40" fmla="*/ 2379 w 4656"/>
              <a:gd name="T41" fmla="*/ 1455 h 3792"/>
              <a:gd name="T42" fmla="*/ 2383 w 4656"/>
              <a:gd name="T43" fmla="*/ 1451 h 3792"/>
              <a:gd name="T44" fmla="*/ 2376 w 4656"/>
              <a:gd name="T45" fmla="*/ 1800 h 3792"/>
              <a:gd name="T46" fmla="*/ 2295 w 4656"/>
              <a:gd name="T47" fmla="*/ 1764 h 3792"/>
              <a:gd name="T48" fmla="*/ 1816 w 4656"/>
              <a:gd name="T49" fmla="*/ 2233 h 3792"/>
              <a:gd name="T50" fmla="*/ 1728 w 4656"/>
              <a:gd name="T51" fmla="*/ 2574 h 3792"/>
              <a:gd name="T52" fmla="*/ 732 w 4656"/>
              <a:gd name="T53" fmla="*/ 2057 h 3792"/>
              <a:gd name="T54" fmla="*/ 560 w 4656"/>
              <a:gd name="T55" fmla="*/ 2419 h 3792"/>
              <a:gd name="T56" fmla="*/ 2302 w 4656"/>
              <a:gd name="T57" fmla="*/ 3602 h 3792"/>
              <a:gd name="T58" fmla="*/ 3759 w 4656"/>
              <a:gd name="T59" fmla="*/ 3525 h 3792"/>
              <a:gd name="T60" fmla="*/ 4656 w 4656"/>
              <a:gd name="T61" fmla="*/ 3792 h 3792"/>
              <a:gd name="T62" fmla="*/ 4656 w 4656"/>
              <a:gd name="T63" fmla="*/ 2947 h 3792"/>
              <a:gd name="T64" fmla="*/ 3516 w 4656"/>
              <a:gd name="T65" fmla="*/ 2226 h 3792"/>
              <a:gd name="T66" fmla="*/ 2601 w 4656"/>
              <a:gd name="T67" fmla="*/ 2859 h 3792"/>
              <a:gd name="T68" fmla="*/ 2221 w 4656"/>
              <a:gd name="T69" fmla="*/ 2398 h 3792"/>
              <a:gd name="T70" fmla="*/ 2394 w 4656"/>
              <a:gd name="T71" fmla="*/ 1905 h 3792"/>
              <a:gd name="T72" fmla="*/ 2404 w 4656"/>
              <a:gd name="T73" fmla="*/ 1905 h 3792"/>
              <a:gd name="T74" fmla="*/ 2728 w 4656"/>
              <a:gd name="T75" fmla="*/ 2286 h 3792"/>
              <a:gd name="T76" fmla="*/ 2601 w 4656"/>
              <a:gd name="T77" fmla="*/ 2859 h 3792"/>
              <a:gd name="T78" fmla="*/ 2601 w 4656"/>
              <a:gd name="T79" fmla="*/ 2859 h 3792"/>
              <a:gd name="T80" fmla="*/ 2601 w 4656"/>
              <a:gd name="T81" fmla="*/ 2859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56" h="3792">
                <a:moveTo>
                  <a:pt x="3516" y="2226"/>
                </a:moveTo>
                <a:cubicBezTo>
                  <a:pt x="2943" y="1990"/>
                  <a:pt x="2837" y="1800"/>
                  <a:pt x="2570" y="1764"/>
                </a:cubicBezTo>
                <a:cubicBezTo>
                  <a:pt x="2534" y="1757"/>
                  <a:pt x="2503" y="1764"/>
                  <a:pt x="2478" y="1779"/>
                </a:cubicBezTo>
                <a:cubicBezTo>
                  <a:pt x="2482" y="1627"/>
                  <a:pt x="2485" y="1469"/>
                  <a:pt x="2485" y="1451"/>
                </a:cubicBezTo>
                <a:cubicBezTo>
                  <a:pt x="2489" y="1455"/>
                  <a:pt x="2492" y="1462"/>
                  <a:pt x="2499" y="1469"/>
                </a:cubicBezTo>
                <a:cubicBezTo>
                  <a:pt x="2580" y="1592"/>
                  <a:pt x="2738" y="1631"/>
                  <a:pt x="2950" y="1490"/>
                </a:cubicBezTo>
                <a:cubicBezTo>
                  <a:pt x="3150" y="1356"/>
                  <a:pt x="3263" y="958"/>
                  <a:pt x="3263" y="958"/>
                </a:cubicBezTo>
                <a:cubicBezTo>
                  <a:pt x="3263" y="958"/>
                  <a:pt x="2855" y="909"/>
                  <a:pt x="2654" y="1043"/>
                </a:cubicBezTo>
                <a:cubicBezTo>
                  <a:pt x="2605" y="1078"/>
                  <a:pt x="2563" y="1113"/>
                  <a:pt x="2534" y="1148"/>
                </a:cubicBezTo>
                <a:cubicBezTo>
                  <a:pt x="2538" y="1124"/>
                  <a:pt x="2545" y="1106"/>
                  <a:pt x="2548" y="1085"/>
                </a:cubicBezTo>
                <a:cubicBezTo>
                  <a:pt x="2566" y="1018"/>
                  <a:pt x="2580" y="958"/>
                  <a:pt x="2584" y="898"/>
                </a:cubicBezTo>
                <a:cubicBezTo>
                  <a:pt x="2710" y="856"/>
                  <a:pt x="2791" y="726"/>
                  <a:pt x="2749" y="497"/>
                </a:cubicBezTo>
                <a:cubicBezTo>
                  <a:pt x="2703" y="257"/>
                  <a:pt x="2383" y="0"/>
                  <a:pt x="2383" y="0"/>
                </a:cubicBezTo>
                <a:cubicBezTo>
                  <a:pt x="2383" y="0"/>
                  <a:pt x="2175" y="356"/>
                  <a:pt x="2221" y="595"/>
                </a:cubicBezTo>
                <a:cubicBezTo>
                  <a:pt x="2260" y="803"/>
                  <a:pt x="2362" y="898"/>
                  <a:pt x="2482" y="909"/>
                </a:cubicBezTo>
                <a:cubicBezTo>
                  <a:pt x="2475" y="955"/>
                  <a:pt x="2464" y="1004"/>
                  <a:pt x="2450" y="1060"/>
                </a:cubicBezTo>
                <a:cubicBezTo>
                  <a:pt x="2443" y="1085"/>
                  <a:pt x="2436" y="1110"/>
                  <a:pt x="2432" y="1138"/>
                </a:cubicBezTo>
                <a:cubicBezTo>
                  <a:pt x="2411" y="1095"/>
                  <a:pt x="2379" y="1050"/>
                  <a:pt x="2341" y="1004"/>
                </a:cubicBezTo>
                <a:cubicBezTo>
                  <a:pt x="2182" y="821"/>
                  <a:pt x="1774" y="761"/>
                  <a:pt x="1774" y="761"/>
                </a:cubicBezTo>
                <a:cubicBezTo>
                  <a:pt x="1774" y="761"/>
                  <a:pt x="1778" y="1173"/>
                  <a:pt x="1940" y="1356"/>
                </a:cubicBezTo>
                <a:cubicBezTo>
                  <a:pt x="2105" y="1546"/>
                  <a:pt x="2270" y="1553"/>
                  <a:pt x="2379" y="1455"/>
                </a:cubicBezTo>
                <a:cubicBezTo>
                  <a:pt x="2379" y="1455"/>
                  <a:pt x="2383" y="1451"/>
                  <a:pt x="2383" y="1451"/>
                </a:cubicBezTo>
                <a:cubicBezTo>
                  <a:pt x="2379" y="1469"/>
                  <a:pt x="2376" y="1645"/>
                  <a:pt x="2376" y="1800"/>
                </a:cubicBezTo>
                <a:cubicBezTo>
                  <a:pt x="2344" y="1757"/>
                  <a:pt x="2295" y="1764"/>
                  <a:pt x="2295" y="1764"/>
                </a:cubicBezTo>
                <a:cubicBezTo>
                  <a:pt x="2147" y="1768"/>
                  <a:pt x="1816" y="2233"/>
                  <a:pt x="1816" y="2233"/>
                </a:cubicBezTo>
                <a:cubicBezTo>
                  <a:pt x="1739" y="2363"/>
                  <a:pt x="1728" y="2486"/>
                  <a:pt x="1728" y="2574"/>
                </a:cubicBezTo>
                <a:cubicBezTo>
                  <a:pt x="1728" y="2574"/>
                  <a:pt x="968" y="2148"/>
                  <a:pt x="732" y="2057"/>
                </a:cubicBezTo>
                <a:cubicBezTo>
                  <a:pt x="497" y="1965"/>
                  <a:pt x="0" y="2029"/>
                  <a:pt x="560" y="2419"/>
                </a:cubicBezTo>
                <a:cubicBezTo>
                  <a:pt x="912" y="2662"/>
                  <a:pt x="2087" y="3546"/>
                  <a:pt x="2302" y="3602"/>
                </a:cubicBezTo>
                <a:cubicBezTo>
                  <a:pt x="2566" y="3669"/>
                  <a:pt x="3548" y="3514"/>
                  <a:pt x="3759" y="3525"/>
                </a:cubicBezTo>
                <a:cubicBezTo>
                  <a:pt x="3967" y="3539"/>
                  <a:pt x="4417" y="3687"/>
                  <a:pt x="4656" y="3792"/>
                </a:cubicBezTo>
                <a:cubicBezTo>
                  <a:pt x="4656" y="2947"/>
                  <a:pt x="4656" y="2947"/>
                  <a:pt x="4656" y="2947"/>
                </a:cubicBezTo>
                <a:cubicBezTo>
                  <a:pt x="4452" y="2835"/>
                  <a:pt x="4217" y="2511"/>
                  <a:pt x="3516" y="2226"/>
                </a:cubicBezTo>
                <a:close/>
                <a:moveTo>
                  <a:pt x="2601" y="2859"/>
                </a:moveTo>
                <a:cubicBezTo>
                  <a:pt x="2056" y="2789"/>
                  <a:pt x="2221" y="2398"/>
                  <a:pt x="2221" y="2398"/>
                </a:cubicBezTo>
                <a:cubicBezTo>
                  <a:pt x="2337" y="2148"/>
                  <a:pt x="2390" y="1997"/>
                  <a:pt x="2394" y="1905"/>
                </a:cubicBezTo>
                <a:cubicBezTo>
                  <a:pt x="2404" y="1905"/>
                  <a:pt x="2404" y="1905"/>
                  <a:pt x="2404" y="1905"/>
                </a:cubicBezTo>
                <a:cubicBezTo>
                  <a:pt x="2422" y="2004"/>
                  <a:pt x="2527" y="2141"/>
                  <a:pt x="2728" y="2286"/>
                </a:cubicBezTo>
                <a:cubicBezTo>
                  <a:pt x="3129" y="2567"/>
                  <a:pt x="3161" y="2930"/>
                  <a:pt x="2601" y="2859"/>
                </a:cubicBezTo>
                <a:close/>
                <a:moveTo>
                  <a:pt x="2601" y="2859"/>
                </a:moveTo>
                <a:cubicBezTo>
                  <a:pt x="2601" y="2859"/>
                  <a:pt x="2601" y="2859"/>
                  <a:pt x="2601" y="2859"/>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15" name="Textfeld 14">
            <a:extLst>
              <a:ext uri="{FF2B5EF4-FFF2-40B4-BE49-F238E27FC236}">
                <a16:creationId xmlns:a16="http://schemas.microsoft.com/office/drawing/2014/main" id="{3EAF4E98-1763-4E2D-85B9-6DAD0155035C}"/>
              </a:ext>
            </a:extLst>
          </p:cNvPr>
          <p:cNvSpPr txBox="1"/>
          <p:nvPr/>
        </p:nvSpPr>
        <p:spPr>
          <a:xfrm>
            <a:off x="1885800" y="1393253"/>
            <a:ext cx="3028950" cy="46923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a structure built to last for eternity</a:t>
            </a:r>
          </a:p>
        </p:txBody>
      </p:sp>
      <p:sp>
        <p:nvSpPr>
          <p:cNvPr id="16" name="Textfeld 15">
            <a:extLst>
              <a:ext uri="{FF2B5EF4-FFF2-40B4-BE49-F238E27FC236}">
                <a16:creationId xmlns:a16="http://schemas.microsoft.com/office/drawing/2014/main" id="{C69E7953-6923-42FA-ACCB-35BA37707100}"/>
              </a:ext>
            </a:extLst>
          </p:cNvPr>
          <p:cNvSpPr txBox="1"/>
          <p:nvPr/>
        </p:nvSpPr>
        <p:spPr>
          <a:xfrm>
            <a:off x="4580506" y="1393253"/>
            <a:ext cx="3028950" cy="46923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2800" b="1" dirty="0">
                <a:solidFill>
                  <a:srgbClr val="798BB3"/>
                </a:solidFill>
                <a:latin typeface="Open Sans" panose="020B0606030504020204" pitchFamily="34" charset="0"/>
                <a:ea typeface="Open Sans" panose="020B0606030504020204" pitchFamily="34" charset="0"/>
                <a:cs typeface="Open Sans" panose="020B0606030504020204" pitchFamily="34" charset="0"/>
              </a:rPr>
              <a:t>vs.</a:t>
            </a:r>
            <a:endParaRPr lang="en-US" sz="3600" b="1"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feld 16">
            <a:extLst>
              <a:ext uri="{FF2B5EF4-FFF2-40B4-BE49-F238E27FC236}">
                <a16:creationId xmlns:a16="http://schemas.microsoft.com/office/drawing/2014/main" id="{0627B76F-9C7A-4FBD-8A0E-62A703F2425F}"/>
              </a:ext>
            </a:extLst>
          </p:cNvPr>
          <p:cNvSpPr txBox="1"/>
          <p:nvPr/>
        </p:nvSpPr>
        <p:spPr>
          <a:xfrm>
            <a:off x="7275212" y="1393253"/>
            <a:ext cx="3028950" cy="46923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a very young and immature technology</a:t>
            </a:r>
          </a:p>
        </p:txBody>
      </p:sp>
      <p:sp>
        <p:nvSpPr>
          <p:cNvPr id="20" name="Gleichschenkliges Dreieck 19">
            <a:extLst>
              <a:ext uri="{FF2B5EF4-FFF2-40B4-BE49-F238E27FC236}">
                <a16:creationId xmlns:a16="http://schemas.microsoft.com/office/drawing/2014/main" id="{170B3410-54EC-40E7-845A-844D24018A98}"/>
              </a:ext>
            </a:extLst>
          </p:cNvPr>
          <p:cNvSpPr/>
          <p:nvPr/>
        </p:nvSpPr>
        <p:spPr bwMode="gray">
          <a:xfrm flipV="1">
            <a:off x="2829720" y="2061988"/>
            <a:ext cx="796923" cy="149679"/>
          </a:xfrm>
          <a:prstGeom prst="triangl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hteck 20">
            <a:extLst>
              <a:ext uri="{FF2B5EF4-FFF2-40B4-BE49-F238E27FC236}">
                <a16:creationId xmlns:a16="http://schemas.microsoft.com/office/drawing/2014/main" id="{CDC4B787-2443-4566-9558-BB1A813E48E7}"/>
              </a:ext>
            </a:extLst>
          </p:cNvPr>
          <p:cNvSpPr/>
          <p:nvPr/>
        </p:nvSpPr>
        <p:spPr bwMode="gray">
          <a:xfrm>
            <a:off x="858084" y="2457450"/>
            <a:ext cx="4740195" cy="469232"/>
          </a:xfrm>
          <a:prstGeom prst="rect">
            <a:avLst/>
          </a:prstGeom>
          <a:solidFill>
            <a:schemeClr val="bg1"/>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”everything is set in stone“</a:t>
            </a:r>
          </a:p>
        </p:txBody>
      </p:sp>
      <p:sp>
        <p:nvSpPr>
          <p:cNvPr id="22" name="Gleichschenkliges Dreieck 21">
            <a:extLst>
              <a:ext uri="{FF2B5EF4-FFF2-40B4-BE49-F238E27FC236}">
                <a16:creationId xmlns:a16="http://schemas.microsoft.com/office/drawing/2014/main" id="{53F460D1-D81E-41B7-AA5A-B00071E4BE82}"/>
              </a:ext>
            </a:extLst>
          </p:cNvPr>
          <p:cNvSpPr/>
          <p:nvPr/>
        </p:nvSpPr>
        <p:spPr bwMode="gray">
          <a:xfrm flipV="1">
            <a:off x="8565357" y="2061988"/>
            <a:ext cx="796923" cy="149679"/>
          </a:xfrm>
          <a:prstGeom prst="triangl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hteck 22">
            <a:extLst>
              <a:ext uri="{FF2B5EF4-FFF2-40B4-BE49-F238E27FC236}">
                <a16:creationId xmlns:a16="http://schemas.microsoft.com/office/drawing/2014/main" id="{F9F5E531-AFD4-458B-8A7E-7B80B5DA4454}"/>
              </a:ext>
            </a:extLst>
          </p:cNvPr>
          <p:cNvSpPr/>
          <p:nvPr/>
        </p:nvSpPr>
        <p:spPr bwMode="gray">
          <a:xfrm>
            <a:off x="6593721" y="2457450"/>
            <a:ext cx="4740195" cy="469232"/>
          </a:xfrm>
          <a:prstGeom prst="rect">
            <a:avLst/>
          </a:prstGeom>
          <a:solidFill>
            <a:schemeClr val="bg1"/>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“technology still advances in quantum leaps“</a:t>
            </a:r>
          </a:p>
        </p:txBody>
      </p:sp>
      <p:sp>
        <p:nvSpPr>
          <p:cNvPr id="28" name="Freeform 82">
            <a:extLst>
              <a:ext uri="{FF2B5EF4-FFF2-40B4-BE49-F238E27FC236}">
                <a16:creationId xmlns:a16="http://schemas.microsoft.com/office/drawing/2014/main" id="{3E96C8D9-D3D3-4238-942A-F5ED983F3011}"/>
              </a:ext>
            </a:extLst>
          </p:cNvPr>
          <p:cNvSpPr>
            <a:spLocks noEditPoints="1"/>
          </p:cNvSpPr>
          <p:nvPr/>
        </p:nvSpPr>
        <p:spPr bwMode="auto">
          <a:xfrm>
            <a:off x="5894237" y="2316372"/>
            <a:ext cx="518971" cy="878556"/>
          </a:xfrm>
          <a:custGeom>
            <a:avLst/>
            <a:gdLst>
              <a:gd name="T0" fmla="*/ 2197 w 2216"/>
              <a:gd name="T1" fmla="*/ 56 h 3760"/>
              <a:gd name="T2" fmla="*/ 2110 w 2216"/>
              <a:gd name="T3" fmla="*/ 0 h 3760"/>
              <a:gd name="T4" fmla="*/ 631 w 2216"/>
              <a:gd name="T5" fmla="*/ 0 h 3760"/>
              <a:gd name="T6" fmla="*/ 537 w 2216"/>
              <a:gd name="T7" fmla="*/ 71 h 3760"/>
              <a:gd name="T8" fmla="*/ 8 w 2216"/>
              <a:gd name="T9" fmla="*/ 1839 h 3760"/>
              <a:gd name="T10" fmla="*/ 24 w 2216"/>
              <a:gd name="T11" fmla="*/ 1930 h 3760"/>
              <a:gd name="T12" fmla="*/ 107 w 2216"/>
              <a:gd name="T13" fmla="*/ 1969 h 3760"/>
              <a:gd name="T14" fmla="*/ 931 w 2216"/>
              <a:gd name="T15" fmla="*/ 1969 h 3760"/>
              <a:gd name="T16" fmla="*/ 600 w 2216"/>
              <a:gd name="T17" fmla="*/ 3642 h 3760"/>
              <a:gd name="T18" fmla="*/ 663 w 2216"/>
              <a:gd name="T19" fmla="*/ 3757 h 3760"/>
              <a:gd name="T20" fmla="*/ 698 w 2216"/>
              <a:gd name="T21" fmla="*/ 3760 h 3760"/>
              <a:gd name="T22" fmla="*/ 785 w 2216"/>
              <a:gd name="T23" fmla="*/ 3713 h 3760"/>
              <a:gd name="T24" fmla="*/ 2086 w 2216"/>
              <a:gd name="T25" fmla="*/ 1429 h 3760"/>
              <a:gd name="T26" fmla="*/ 2086 w 2216"/>
              <a:gd name="T27" fmla="*/ 1326 h 3760"/>
              <a:gd name="T28" fmla="*/ 2000 w 2216"/>
              <a:gd name="T29" fmla="*/ 1275 h 3760"/>
              <a:gd name="T30" fmla="*/ 1412 w 2216"/>
              <a:gd name="T31" fmla="*/ 1275 h 3760"/>
              <a:gd name="T32" fmla="*/ 2193 w 2216"/>
              <a:gd name="T33" fmla="*/ 158 h 3760"/>
              <a:gd name="T34" fmla="*/ 2197 w 2216"/>
              <a:gd name="T35" fmla="*/ 56 h 3760"/>
              <a:gd name="T36" fmla="*/ 2197 w 2216"/>
              <a:gd name="T37" fmla="*/ 56 h 3760"/>
              <a:gd name="T38" fmla="*/ 2197 w 2216"/>
              <a:gd name="T39" fmla="*/ 56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6" h="3760">
                <a:moveTo>
                  <a:pt x="2197" y="56"/>
                </a:moveTo>
                <a:cubicBezTo>
                  <a:pt x="2181" y="20"/>
                  <a:pt x="2145" y="0"/>
                  <a:pt x="2110" y="0"/>
                </a:cubicBezTo>
                <a:cubicBezTo>
                  <a:pt x="631" y="0"/>
                  <a:pt x="631" y="0"/>
                  <a:pt x="631" y="0"/>
                </a:cubicBezTo>
                <a:cubicBezTo>
                  <a:pt x="588" y="0"/>
                  <a:pt x="549" y="28"/>
                  <a:pt x="537" y="71"/>
                </a:cubicBezTo>
                <a:cubicBezTo>
                  <a:pt x="8" y="1839"/>
                  <a:pt x="8" y="1839"/>
                  <a:pt x="8" y="1839"/>
                </a:cubicBezTo>
                <a:cubicBezTo>
                  <a:pt x="0" y="1871"/>
                  <a:pt x="4" y="1902"/>
                  <a:pt x="24" y="1930"/>
                </a:cubicBezTo>
                <a:cubicBezTo>
                  <a:pt x="44" y="1953"/>
                  <a:pt x="75" y="1969"/>
                  <a:pt x="107" y="1969"/>
                </a:cubicBezTo>
                <a:cubicBezTo>
                  <a:pt x="931" y="1969"/>
                  <a:pt x="931" y="1969"/>
                  <a:pt x="931" y="1969"/>
                </a:cubicBezTo>
                <a:cubicBezTo>
                  <a:pt x="600" y="3642"/>
                  <a:pt x="600" y="3642"/>
                  <a:pt x="600" y="3642"/>
                </a:cubicBezTo>
                <a:cubicBezTo>
                  <a:pt x="588" y="3689"/>
                  <a:pt x="616" y="3737"/>
                  <a:pt x="663" y="3757"/>
                </a:cubicBezTo>
                <a:cubicBezTo>
                  <a:pt x="675" y="3760"/>
                  <a:pt x="687" y="3760"/>
                  <a:pt x="698" y="3760"/>
                </a:cubicBezTo>
                <a:cubicBezTo>
                  <a:pt x="734" y="3760"/>
                  <a:pt x="769" y="3745"/>
                  <a:pt x="785" y="3713"/>
                </a:cubicBezTo>
                <a:cubicBezTo>
                  <a:pt x="2086" y="1429"/>
                  <a:pt x="2086" y="1429"/>
                  <a:pt x="2086" y="1429"/>
                </a:cubicBezTo>
                <a:cubicBezTo>
                  <a:pt x="2102" y="1397"/>
                  <a:pt x="2102" y="1358"/>
                  <a:pt x="2086" y="1326"/>
                </a:cubicBezTo>
                <a:cubicBezTo>
                  <a:pt x="2067" y="1295"/>
                  <a:pt x="2035" y="1275"/>
                  <a:pt x="2000" y="1275"/>
                </a:cubicBezTo>
                <a:cubicBezTo>
                  <a:pt x="1412" y="1275"/>
                  <a:pt x="1412" y="1275"/>
                  <a:pt x="1412" y="1275"/>
                </a:cubicBezTo>
                <a:cubicBezTo>
                  <a:pt x="2193" y="158"/>
                  <a:pt x="2193" y="158"/>
                  <a:pt x="2193" y="158"/>
                </a:cubicBezTo>
                <a:cubicBezTo>
                  <a:pt x="2213" y="127"/>
                  <a:pt x="2216" y="87"/>
                  <a:pt x="2197" y="56"/>
                </a:cubicBezTo>
                <a:close/>
                <a:moveTo>
                  <a:pt x="2197" y="56"/>
                </a:moveTo>
                <a:cubicBezTo>
                  <a:pt x="2197" y="56"/>
                  <a:pt x="2197" y="56"/>
                  <a:pt x="2197" y="56"/>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29" name="Gleichschenkliges Dreieck 28">
            <a:extLst>
              <a:ext uri="{FF2B5EF4-FFF2-40B4-BE49-F238E27FC236}">
                <a16:creationId xmlns:a16="http://schemas.microsoft.com/office/drawing/2014/main" id="{5EDD6F2F-2F15-438D-B514-4CF8562C2779}"/>
              </a:ext>
            </a:extLst>
          </p:cNvPr>
          <p:cNvSpPr/>
          <p:nvPr/>
        </p:nvSpPr>
        <p:spPr bwMode="gray">
          <a:xfrm flipV="1">
            <a:off x="5696519" y="4221478"/>
            <a:ext cx="796923" cy="149679"/>
          </a:xfrm>
          <a:prstGeom prst="triangl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Gleichschenkliges Dreieck 29">
            <a:extLst>
              <a:ext uri="{FF2B5EF4-FFF2-40B4-BE49-F238E27FC236}">
                <a16:creationId xmlns:a16="http://schemas.microsoft.com/office/drawing/2014/main" id="{C5D0CA0E-CB01-44A3-AE38-3EA3EA359769}"/>
              </a:ext>
            </a:extLst>
          </p:cNvPr>
          <p:cNvSpPr/>
          <p:nvPr/>
        </p:nvSpPr>
        <p:spPr bwMode="gray">
          <a:xfrm flipV="1">
            <a:off x="5696519" y="5353441"/>
            <a:ext cx="796923" cy="149679"/>
          </a:xfrm>
          <a:prstGeom prst="triangl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Rechteck 30">
            <a:extLst>
              <a:ext uri="{FF2B5EF4-FFF2-40B4-BE49-F238E27FC236}">
                <a16:creationId xmlns:a16="http://schemas.microsoft.com/office/drawing/2014/main" id="{2EE7B369-D0C0-4E34-8C0B-78653FF9B42E}"/>
              </a:ext>
            </a:extLst>
          </p:cNvPr>
          <p:cNvSpPr/>
          <p:nvPr/>
        </p:nvSpPr>
        <p:spPr bwMode="gray">
          <a:xfrm>
            <a:off x="359999" y="5748232"/>
            <a:ext cx="11470051" cy="750992"/>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Tezos</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300" dirty="0">
                <a:solidFill>
                  <a:srgbClr val="E4E8F0"/>
                </a:solidFill>
                <a:latin typeface="Open Sans" panose="020B0606030504020204" pitchFamily="34" charset="0"/>
                <a:ea typeface="Open Sans" panose="020B0606030504020204" pitchFamily="34" charset="0"/>
                <a:cs typeface="Open Sans" panose="020B0606030504020204" pitchFamily="34" charset="0"/>
              </a:rPr>
              <a:t>solves this dilemma with a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built-in and proven governance mechanism </a:t>
            </a:r>
            <a:r>
              <a:rPr lang="en-US" sz="1300" dirty="0">
                <a:solidFill>
                  <a:srgbClr val="E4E8F0"/>
                </a:solidFill>
                <a:latin typeface="Open Sans" panose="020B0606030504020204" pitchFamily="34" charset="0"/>
                <a:ea typeface="Open Sans" panose="020B0606030504020204" pitchFamily="34" charset="0"/>
                <a:cs typeface="Open Sans" panose="020B0606030504020204" pitchFamily="34" charset="0"/>
              </a:rPr>
              <a:t>that allows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on-chain coordination</a:t>
            </a:r>
            <a:r>
              <a:rPr lang="en-US" sz="1300" b="1"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300" dirty="0">
                <a:solidFill>
                  <a:srgbClr val="E4E8F0"/>
                </a:solidFill>
                <a:latin typeface="Open Sans" panose="020B0606030504020204" pitchFamily="34" charset="0"/>
                <a:ea typeface="Open Sans" panose="020B0606030504020204" pitchFamily="34" charset="0"/>
                <a:cs typeface="Open Sans" panose="020B0606030504020204" pitchFamily="34" charset="0"/>
              </a:rPr>
              <a:t>leading to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controlled upgrades to the protocol</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300" dirty="0">
                <a:solidFill>
                  <a:srgbClr val="E4E8F0"/>
                </a:solidFill>
                <a:latin typeface="Open Sans" panose="020B0606030504020204" pitchFamily="34" charset="0"/>
                <a:ea typeface="Open Sans" panose="020B0606030504020204" pitchFamily="34" charset="0"/>
                <a:cs typeface="Open Sans" panose="020B0606030504020204" pitchFamily="34" charset="0"/>
              </a:rPr>
              <a:t>The Tezos blockchain can thus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evolve over time </a:t>
            </a:r>
            <a:r>
              <a:rPr lang="en-US" sz="1300" dirty="0">
                <a:solidFill>
                  <a:srgbClr val="E4E8F0"/>
                </a:solidFill>
                <a:latin typeface="Open Sans" panose="020B0606030504020204" pitchFamily="34" charset="0"/>
                <a:ea typeface="Open Sans" panose="020B0606030504020204" pitchFamily="34" charset="0"/>
                <a:cs typeface="Open Sans" panose="020B0606030504020204" pitchFamily="34" charset="0"/>
              </a:rPr>
              <a:t>and</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adapt the best technological developments </a:t>
            </a:r>
            <a:b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from the entire ecosystem</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4" name="Foliennummernplatzhalter 3">
            <a:extLst>
              <a:ext uri="{FF2B5EF4-FFF2-40B4-BE49-F238E27FC236}">
                <a16:creationId xmlns:a16="http://schemas.microsoft.com/office/drawing/2014/main" id="{20836424-D5D9-488E-97AE-AD877653F3C8}"/>
              </a:ext>
            </a:extLst>
          </p:cNvPr>
          <p:cNvSpPr>
            <a:spLocks noGrp="1"/>
          </p:cNvSpPr>
          <p:nvPr>
            <p:ph type="sldNum" sz="quarter" idx="4"/>
          </p:nvPr>
        </p:nvSpPr>
        <p:spPr>
          <a:xfrm>
            <a:off x="11463338" y="6586542"/>
            <a:ext cx="366712" cy="215901"/>
          </a:xfrm>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26</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Datumsplatzhalter 6">
            <a:extLst>
              <a:ext uri="{FF2B5EF4-FFF2-40B4-BE49-F238E27FC236}">
                <a16:creationId xmlns:a16="http://schemas.microsoft.com/office/drawing/2014/main" id="{2F803747-19D8-4A0F-9F46-CB7E0A1622D5}"/>
              </a:ext>
            </a:extLst>
          </p:cNvPr>
          <p:cNvSpPr>
            <a:spLocks noGrp="1"/>
          </p:cNvSpPr>
          <p:nvPr>
            <p:ph type="dt" sz="half" idx="2"/>
          </p:nvPr>
        </p:nvSpPr>
        <p:spPr>
          <a:xfrm>
            <a:off x="360363" y="6584851"/>
            <a:ext cx="493866" cy="2160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p>
        </p:txBody>
      </p:sp>
      <p:sp>
        <p:nvSpPr>
          <p:cNvPr id="26" name="Fußzeilenplatzhalter 2">
            <a:extLst>
              <a:ext uri="{FF2B5EF4-FFF2-40B4-BE49-F238E27FC236}">
                <a16:creationId xmlns:a16="http://schemas.microsoft.com/office/drawing/2014/main" id="{F0BB9C65-1F11-4F58-AE57-DF824237609F}"/>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Tree>
    <p:extLst>
      <p:ext uri="{BB962C8B-B14F-4D97-AF65-F5344CB8AC3E}">
        <p14:creationId xmlns:p14="http://schemas.microsoft.com/office/powerpoint/2010/main" val="3565884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ADACC2A7-A9D9-425B-97A0-5ADAED7A1F8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94" name="think-cell Folie" r:id="rId6" imgW="473" imgH="476" progId="TCLayout.ActiveDocument.1">
                  <p:embed/>
                </p:oleObj>
              </mc:Choice>
              <mc:Fallback>
                <p:oleObj name="think-cell Folie" r:id="rId6" imgW="473" imgH="476" progId="TCLayout.ActiveDocument.1">
                  <p:embed/>
                  <p:pic>
                    <p:nvPicPr>
                      <p:cNvPr id="10" name="Objekt 9" hidden="1">
                        <a:extLst>
                          <a:ext uri="{FF2B5EF4-FFF2-40B4-BE49-F238E27FC236}">
                            <a16:creationId xmlns:a16="http://schemas.microsoft.com/office/drawing/2014/main" id="{ADACC2A7-A9D9-425B-97A0-5ADAED7A1F8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F2BF5D00-2FE7-42E0-959B-D3679FD9C637}"/>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8" name="Inhaltsplatzhalter 7">
            <a:extLst>
              <a:ext uri="{FF2B5EF4-FFF2-40B4-BE49-F238E27FC236}">
                <a16:creationId xmlns:a16="http://schemas.microsoft.com/office/drawing/2014/main" id="{F6471B79-CFA3-489F-ABE6-C5BE64496A27}"/>
              </a:ext>
            </a:extLst>
          </p:cNvPr>
          <p:cNvSpPr>
            <a:spLocks noGrp="1"/>
          </p:cNvSpPr>
          <p:nvPr>
            <p:ph sz="quarter" idx="13"/>
          </p:nvPr>
        </p:nvSpPr>
        <p:spPr>
          <a:xfrm>
            <a:off x="359999" y="884238"/>
            <a:ext cx="5502377" cy="5613761"/>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The Tezos </a:t>
            </a:r>
            <a:r>
              <a:rPr lang="en-US" sz="1300" b="1" dirty="0">
                <a:latin typeface="Open Sans" panose="020B0606030504020204" pitchFamily="34" charset="0"/>
                <a:ea typeface="Open Sans" panose="020B0606030504020204" pitchFamily="34" charset="0"/>
                <a:cs typeface="Open Sans" panose="020B0606030504020204" pitchFamily="34" charset="0"/>
              </a:rPr>
              <a:t>on-chain governance </a:t>
            </a:r>
            <a:r>
              <a:rPr lang="en-US" sz="1300" dirty="0">
                <a:latin typeface="Open Sans" panose="020B0606030504020204" pitchFamily="34" charset="0"/>
                <a:ea typeface="Open Sans" panose="020B0606030504020204" pitchFamily="34" charset="0"/>
                <a:cs typeface="Open Sans" panose="020B0606030504020204" pitchFamily="34" charset="0"/>
              </a:rPr>
              <a:t>is implemented in an </a:t>
            </a:r>
            <a:r>
              <a:rPr lang="en-US" sz="1300" b="1" dirty="0">
                <a:latin typeface="Open Sans" panose="020B0606030504020204" pitchFamily="34" charset="0"/>
                <a:ea typeface="Open Sans" panose="020B0606030504020204" pitchFamily="34" charset="0"/>
                <a:cs typeface="Open Sans" panose="020B0606030504020204" pitchFamily="34" charset="0"/>
              </a:rPr>
              <a:t>amendment process</a:t>
            </a:r>
            <a:r>
              <a:rPr lang="en-US" sz="1300" dirty="0">
                <a:latin typeface="Open Sans" panose="020B0606030504020204" pitchFamily="34" charset="0"/>
                <a:ea typeface="Open Sans" panose="020B0606030504020204" pitchFamily="34" charset="0"/>
                <a:cs typeface="Open Sans" panose="020B0606030504020204" pitchFamily="34" charset="0"/>
              </a:rPr>
              <a:t>, that consists of </a:t>
            </a:r>
            <a:r>
              <a:rPr lang="en-US" sz="1300" b="1" dirty="0">
                <a:latin typeface="Open Sans" panose="020B0606030504020204" pitchFamily="34" charset="0"/>
                <a:ea typeface="Open Sans" panose="020B0606030504020204" pitchFamily="34" charset="0"/>
                <a:cs typeface="Open Sans" panose="020B0606030504020204" pitchFamily="34" charset="0"/>
              </a:rPr>
              <a:t>five major periods</a:t>
            </a:r>
            <a:r>
              <a:rPr lang="en-US" sz="1300" dirty="0">
                <a:latin typeface="Open Sans" panose="020B0606030504020204" pitchFamily="34" charset="0"/>
                <a:ea typeface="Open Sans" panose="020B0606030504020204" pitchFamily="34" charset="0"/>
                <a:cs typeface="Open Sans" panose="020B0606030504020204" pitchFamily="34" charset="0"/>
              </a:rPr>
              <a:t>, each of which lasts </a:t>
            </a:r>
            <a:r>
              <a:rPr lang="en-US" sz="1300" b="1" dirty="0">
                <a:latin typeface="Open Sans" panose="020B0606030504020204" pitchFamily="34" charset="0"/>
                <a:ea typeface="Open Sans" panose="020B0606030504020204" pitchFamily="34" charset="0"/>
                <a:cs typeface="Open Sans" panose="020B0606030504020204" pitchFamily="34" charset="0"/>
              </a:rPr>
              <a:t>five baking cycles </a:t>
            </a:r>
            <a:r>
              <a:rPr lang="en-US" sz="1300" dirty="0">
                <a:latin typeface="Open Sans" panose="020B0606030504020204" pitchFamily="34" charset="0"/>
                <a:ea typeface="Open Sans" panose="020B0606030504020204" pitchFamily="34" charset="0"/>
                <a:cs typeface="Open Sans" panose="020B0606030504020204" pitchFamily="34" charset="0"/>
              </a:rPr>
              <a:t>of 8,192 blocks (so </a:t>
            </a:r>
            <a:r>
              <a:rPr lang="en-US" sz="1300" dirty="0"/>
              <a:t>40,960</a:t>
            </a:r>
            <a:r>
              <a:rPr lang="en-US" sz="1300" dirty="0">
                <a:latin typeface="Open Sans" panose="020B0606030504020204" pitchFamily="34" charset="0"/>
                <a:ea typeface="Open Sans" panose="020B0606030504020204" pitchFamily="34" charset="0"/>
                <a:cs typeface="Open Sans" panose="020B0606030504020204" pitchFamily="34" charset="0"/>
              </a:rPr>
              <a:t> blocks per period).</a:t>
            </a:r>
          </a:p>
          <a:p>
            <a:r>
              <a:rPr lang="en-US" sz="1300" dirty="0">
                <a:latin typeface="Open Sans" panose="020B0606030504020204" pitchFamily="34" charset="0"/>
                <a:ea typeface="Open Sans" panose="020B0606030504020204" pitchFamily="34" charset="0"/>
                <a:cs typeface="Open Sans" panose="020B0606030504020204" pitchFamily="34" charset="0"/>
              </a:rPr>
              <a:t>Depending on the votes, each period may end by </a:t>
            </a:r>
            <a:r>
              <a:rPr lang="en-US" sz="1300" b="1" dirty="0">
                <a:latin typeface="Open Sans" panose="020B0606030504020204" pitchFamily="34" charset="0"/>
                <a:ea typeface="Open Sans" panose="020B0606030504020204" pitchFamily="34" charset="0"/>
                <a:cs typeface="Open Sans" panose="020B0606030504020204" pitchFamily="34" charset="0"/>
              </a:rPr>
              <a:t>forwarding the process to the next period </a:t>
            </a:r>
            <a:r>
              <a:rPr lang="en-US" sz="1300" dirty="0">
                <a:latin typeface="Open Sans" panose="020B0606030504020204" pitchFamily="34" charset="0"/>
                <a:ea typeface="Open Sans" panose="020B0606030504020204" pitchFamily="34" charset="0"/>
                <a:cs typeface="Open Sans" panose="020B0606030504020204" pitchFamily="34" charset="0"/>
              </a:rPr>
              <a:t>or by </a:t>
            </a:r>
            <a:r>
              <a:rPr lang="en-US" sz="1300" b="1" dirty="0">
                <a:latin typeface="Open Sans" panose="020B0606030504020204" pitchFamily="34" charset="0"/>
                <a:ea typeface="Open Sans" panose="020B0606030504020204" pitchFamily="34" charset="0"/>
                <a:cs typeface="Open Sans" panose="020B0606030504020204" pitchFamily="34" charset="0"/>
              </a:rPr>
              <a:t>reverting to the process’ outset</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During the </a:t>
            </a:r>
            <a:r>
              <a:rPr lang="en-US" sz="1300" b="1" dirty="0">
                <a:latin typeface="Open Sans" panose="020B0606030504020204" pitchFamily="34" charset="0"/>
                <a:ea typeface="Open Sans" panose="020B0606030504020204" pitchFamily="34" charset="0"/>
                <a:cs typeface="Open Sans" panose="020B0606030504020204" pitchFamily="34" charset="0"/>
              </a:rPr>
              <a:t>Proposal Period</a:t>
            </a:r>
            <a:r>
              <a:rPr lang="en-US" sz="1300" dirty="0">
                <a:latin typeface="Open Sans" panose="020B0606030504020204" pitchFamily="34" charset="0"/>
                <a:ea typeface="Open Sans" panose="020B0606030504020204" pitchFamily="34" charset="0"/>
                <a:cs typeface="Open Sans" panose="020B0606030504020204" pitchFamily="34" charset="0"/>
              </a:rPr>
              <a:t>, bakers can submit up to 20 proposals by injecting the </a:t>
            </a:r>
            <a:r>
              <a:rPr lang="en-US" sz="1300" b="1" dirty="0">
                <a:latin typeface="Open Sans" panose="020B0606030504020204" pitchFamily="34" charset="0"/>
                <a:ea typeface="Open Sans" panose="020B0606030504020204" pitchFamily="34" charset="0"/>
                <a:cs typeface="Open Sans" panose="020B0606030504020204" pitchFamily="34" charset="0"/>
              </a:rPr>
              <a:t>hash</a:t>
            </a:r>
            <a:r>
              <a:rPr lang="en-US" sz="1300" dirty="0">
                <a:latin typeface="Open Sans" panose="020B0606030504020204" pitchFamily="34" charset="0"/>
                <a:ea typeface="Open Sans" panose="020B0606030504020204" pitchFamily="34" charset="0"/>
                <a:cs typeface="Open Sans" panose="020B0606030504020204" pitchFamily="34" charset="0"/>
              </a:rPr>
              <a:t> of the amendment’s </a:t>
            </a:r>
            <a:r>
              <a:rPr lang="en-US" sz="1300" b="1" dirty="0">
                <a:latin typeface="Open Sans" panose="020B0606030504020204" pitchFamily="34" charset="0"/>
                <a:ea typeface="Open Sans" panose="020B0606030504020204" pitchFamily="34" charset="0"/>
                <a:cs typeface="Open Sans" panose="020B0606030504020204" pitchFamily="34" charset="0"/>
              </a:rPr>
              <a:t>source code</a:t>
            </a:r>
            <a:r>
              <a:rPr lang="en-US" sz="1300" dirty="0">
                <a:latin typeface="Open Sans" panose="020B0606030504020204" pitchFamily="34" charset="0"/>
                <a:ea typeface="Open Sans" panose="020B0606030504020204" pitchFamily="34" charset="0"/>
                <a:cs typeface="Open Sans" panose="020B0606030504020204" pitchFamily="34" charset="0"/>
              </a:rPr>
              <a:t>. </a:t>
            </a:r>
          </a:p>
          <a:p>
            <a:r>
              <a:rPr lang="en-US" sz="1300" dirty="0">
                <a:latin typeface="Open Sans" panose="020B0606030504020204" pitchFamily="34" charset="0"/>
                <a:ea typeface="Open Sans" panose="020B0606030504020204" pitchFamily="34" charset="0"/>
                <a:cs typeface="Open Sans" panose="020B0606030504020204" pitchFamily="34" charset="0"/>
              </a:rPr>
              <a:t>If there is no proposal or a tie by the end of the period, the process reverts to its start. Otherwise, the proposal with the majority of votes proceeds to the </a:t>
            </a:r>
            <a:r>
              <a:rPr lang="en-US" sz="1300" b="1" dirty="0">
                <a:latin typeface="Open Sans" panose="020B0606030504020204" pitchFamily="34" charset="0"/>
                <a:ea typeface="Open Sans" panose="020B0606030504020204" pitchFamily="34" charset="0"/>
                <a:cs typeface="Open Sans" panose="020B0606030504020204" pitchFamily="34" charset="0"/>
              </a:rPr>
              <a:t>Exploration Vote Period. </a:t>
            </a:r>
          </a:p>
          <a:p>
            <a:r>
              <a:rPr lang="en-US" sz="1300" dirty="0">
                <a:latin typeface="Open Sans" panose="020B0606030504020204" pitchFamily="34" charset="0"/>
                <a:ea typeface="Open Sans" panose="020B0606030504020204" pitchFamily="34" charset="0"/>
                <a:cs typeface="Open Sans" panose="020B0606030504020204" pitchFamily="34" charset="0"/>
              </a:rPr>
              <a:t>Bakers can then vote, whether they wish the previously selected proposal to proceed to the </a:t>
            </a:r>
            <a:r>
              <a:rPr lang="en-US" sz="1300" b="1" dirty="0">
                <a:latin typeface="Open Sans" panose="020B0606030504020204" pitchFamily="34" charset="0"/>
                <a:ea typeface="Open Sans" panose="020B0606030504020204" pitchFamily="34" charset="0"/>
                <a:cs typeface="Open Sans" panose="020B0606030504020204" pitchFamily="34" charset="0"/>
              </a:rPr>
              <a:t>Cooldown Period</a:t>
            </a:r>
            <a:r>
              <a:rPr lang="en-US" sz="1300" dirty="0">
                <a:latin typeface="Open Sans" panose="020B0606030504020204" pitchFamily="34" charset="0"/>
                <a:ea typeface="Open Sans" panose="020B0606030504020204" pitchFamily="34" charset="0"/>
                <a:cs typeface="Open Sans" panose="020B0606030504020204" pitchFamily="34" charset="0"/>
              </a:rPr>
              <a:t>, which happens, if both a dynamically determined </a:t>
            </a:r>
            <a:r>
              <a:rPr lang="en-US" sz="1300" b="1" dirty="0">
                <a:latin typeface="Open Sans" panose="020B0606030504020204" pitchFamily="34" charset="0"/>
                <a:ea typeface="Open Sans" panose="020B0606030504020204" pitchFamily="34" charset="0"/>
                <a:cs typeface="Open Sans" panose="020B0606030504020204" pitchFamily="34" charset="0"/>
              </a:rPr>
              <a:t>quorum</a:t>
            </a:r>
            <a:r>
              <a:rPr lang="en-US" sz="1300" dirty="0">
                <a:latin typeface="Open Sans" panose="020B0606030504020204" pitchFamily="34" charset="0"/>
                <a:ea typeface="Open Sans" panose="020B0606030504020204" pitchFamily="34" charset="0"/>
                <a:cs typeface="Open Sans" panose="020B0606030504020204" pitchFamily="34" charset="0"/>
              </a:rPr>
              <a:t> which is calculated as a function of the previous quorum is met and a </a:t>
            </a:r>
            <a:r>
              <a:rPr lang="en-US" sz="1300" b="1" dirty="0">
                <a:latin typeface="Open Sans" panose="020B0606030504020204" pitchFamily="34" charset="0"/>
                <a:ea typeface="Open Sans" panose="020B0606030504020204" pitchFamily="34" charset="0"/>
                <a:cs typeface="Open Sans" panose="020B0606030504020204" pitchFamily="34" charset="0"/>
              </a:rPr>
              <a:t>supermajority of initially ≥ 80%</a:t>
            </a:r>
            <a:r>
              <a:rPr lang="en-US" sz="1300" dirty="0">
                <a:latin typeface="Open Sans" panose="020B0606030504020204" pitchFamily="34" charset="0"/>
                <a:ea typeface="Open Sans" panose="020B0606030504020204" pitchFamily="34" charset="0"/>
                <a:cs typeface="Open Sans" panose="020B0606030504020204" pitchFamily="34" charset="0"/>
              </a:rPr>
              <a:t> is reached. Otherwise, the process is reset.</a:t>
            </a:r>
          </a:p>
          <a:p>
            <a:r>
              <a:rPr lang="en-US" sz="1300" dirty="0">
                <a:latin typeface="Open Sans" panose="020B0606030504020204" pitchFamily="34" charset="0"/>
                <a:ea typeface="Open Sans" panose="020B0606030504020204" pitchFamily="34" charset="0"/>
                <a:cs typeface="Open Sans" panose="020B0606030504020204" pitchFamily="34" charset="0"/>
              </a:rPr>
              <a:t>During the </a:t>
            </a:r>
            <a:r>
              <a:rPr lang="en-US" sz="1300" b="1" dirty="0">
                <a:latin typeface="Open Sans" panose="020B0606030504020204" pitchFamily="34" charset="0"/>
                <a:ea typeface="Open Sans" panose="020B0606030504020204" pitchFamily="34" charset="0"/>
                <a:cs typeface="Open Sans" panose="020B0606030504020204" pitchFamily="34" charset="0"/>
              </a:rPr>
              <a:t>Cooldown Period</a:t>
            </a:r>
            <a:r>
              <a:rPr lang="en-US" sz="1300" dirty="0">
                <a:latin typeface="Open Sans" panose="020B0606030504020204" pitchFamily="34" charset="0"/>
                <a:ea typeface="Open Sans" panose="020B0606030504020204" pitchFamily="34" charset="0"/>
                <a:cs typeface="Open Sans" panose="020B0606030504020204" pitchFamily="34" charset="0"/>
              </a:rPr>
              <a:t>, bakers and community members can and should test the amended protocol (outside the </a:t>
            </a:r>
            <a:r>
              <a:rPr lang="en-US" sz="1300" dirty="0" err="1">
                <a:latin typeface="Open Sans" panose="020B0606030504020204" pitchFamily="34" charset="0"/>
                <a:ea typeface="Open Sans" panose="020B0606030504020204" pitchFamily="34" charset="0"/>
                <a:cs typeface="Open Sans" panose="020B0606030504020204" pitchFamily="34" charset="0"/>
              </a:rPr>
              <a:t>mainnet</a:t>
            </a:r>
            <a:r>
              <a:rPr lang="en-US" sz="1300" dirty="0">
                <a:latin typeface="Open Sans" panose="020B0606030504020204" pitchFamily="34" charset="0"/>
                <a:ea typeface="Open Sans" panose="020B0606030504020204" pitchFamily="34" charset="0"/>
                <a:cs typeface="Open Sans" panose="020B0606030504020204" pitchFamily="34" charset="0"/>
              </a:rPr>
              <a:t>). </a:t>
            </a:r>
          </a:p>
          <a:p>
            <a:r>
              <a:rPr lang="en-US" sz="1300" dirty="0">
                <a:latin typeface="Open Sans" panose="020B0606030504020204" pitchFamily="34" charset="0"/>
                <a:ea typeface="Open Sans" panose="020B0606030504020204" pitchFamily="34" charset="0"/>
                <a:cs typeface="Open Sans" panose="020B0606030504020204" pitchFamily="34" charset="0"/>
              </a:rPr>
              <a:t>The </a:t>
            </a:r>
            <a:r>
              <a:rPr lang="en-US" sz="1300" b="1" dirty="0">
                <a:latin typeface="Open Sans" panose="020B0606030504020204" pitchFamily="34" charset="0"/>
                <a:ea typeface="Open Sans" panose="020B0606030504020204" pitchFamily="34" charset="0"/>
                <a:cs typeface="Open Sans" panose="020B0606030504020204" pitchFamily="34" charset="0"/>
              </a:rPr>
              <a:t>Promotion Vote Period </a:t>
            </a:r>
            <a:r>
              <a:rPr lang="en-US" sz="1300" dirty="0">
                <a:latin typeface="Open Sans" panose="020B0606030504020204" pitchFamily="34" charset="0"/>
                <a:ea typeface="Open Sans" panose="020B0606030504020204" pitchFamily="34" charset="0"/>
                <a:cs typeface="Open Sans" panose="020B0606030504020204" pitchFamily="34" charset="0"/>
              </a:rPr>
              <a:t>follows without another vote but is concluded by the final vote of whether the amendment should be adopted. If the quorum is met and a supermajority reached, the amendment will be </a:t>
            </a:r>
            <a:r>
              <a:rPr lang="en-US" sz="1300" b="1" dirty="0">
                <a:latin typeface="Open Sans" panose="020B0606030504020204" pitchFamily="34" charset="0"/>
                <a:ea typeface="Open Sans" panose="020B0606030504020204" pitchFamily="34" charset="0"/>
                <a:cs typeface="Open Sans" panose="020B0606030504020204" pitchFamily="34" charset="0"/>
              </a:rPr>
              <a:t>activated </a:t>
            </a:r>
            <a:r>
              <a:rPr lang="en-US" sz="1300" dirty="0">
                <a:latin typeface="Open Sans" panose="020B0606030504020204" pitchFamily="34" charset="0"/>
                <a:ea typeface="Open Sans" panose="020B0606030504020204" pitchFamily="34" charset="0"/>
                <a:cs typeface="Open Sans" panose="020B0606030504020204" pitchFamily="34" charset="0"/>
              </a:rPr>
              <a:t>on the main chain following the </a:t>
            </a:r>
            <a:r>
              <a:rPr lang="en-US" sz="1300" b="1" dirty="0">
                <a:latin typeface="Open Sans" panose="020B0606030504020204" pitchFamily="34" charset="0"/>
                <a:ea typeface="Open Sans" panose="020B0606030504020204" pitchFamily="34" charset="0"/>
                <a:cs typeface="Open Sans" panose="020B0606030504020204" pitchFamily="34" charset="0"/>
              </a:rPr>
              <a:t>Adoption Period</a:t>
            </a:r>
            <a:r>
              <a:rPr lang="en-US" sz="1300" dirty="0">
                <a:latin typeface="Open Sans" panose="020B0606030504020204" pitchFamily="34" charset="0"/>
                <a:ea typeface="Open Sans" panose="020B0606030504020204" pitchFamily="34" charset="0"/>
                <a:cs typeface="Open Sans" panose="020B0606030504020204" pitchFamily="34" charset="0"/>
              </a:rPr>
              <a:t> that serves as a buffer for the ecosystem to adapt to the new protocol version. Either after the Adoption period or if the proposal is not successful in the Promotion Vote Period, the process starts again with the next </a:t>
            </a:r>
            <a:r>
              <a:rPr lang="en-US" sz="1300" b="1" dirty="0">
                <a:latin typeface="Open Sans" panose="020B0606030504020204" pitchFamily="34" charset="0"/>
                <a:ea typeface="Open Sans" panose="020B0606030504020204" pitchFamily="34" charset="0"/>
                <a:cs typeface="Open Sans" panose="020B0606030504020204" pitchFamily="34" charset="0"/>
              </a:rPr>
              <a:t>Proposal Period</a:t>
            </a:r>
            <a:r>
              <a:rPr lang="en-US" sz="1300" dirty="0">
                <a:latin typeface="Open Sans" panose="020B0606030504020204" pitchFamily="34" charset="0"/>
                <a:ea typeface="Open Sans" panose="020B0606030504020204" pitchFamily="34" charset="0"/>
                <a:cs typeface="Open Sans" panose="020B0606030504020204" pitchFamily="34" charset="0"/>
              </a:rPr>
              <a:t>.</a:t>
            </a:r>
          </a:p>
        </p:txBody>
      </p:sp>
      <p:sp>
        <p:nvSpPr>
          <p:cNvPr id="7" name="Titel 6">
            <a:extLst>
              <a:ext uri="{FF2B5EF4-FFF2-40B4-BE49-F238E27FC236}">
                <a16:creationId xmlns:a16="http://schemas.microsoft.com/office/drawing/2014/main" id="{11954553-CAB1-47E8-AEA3-7DEA2B5C3730}"/>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How the Tezos on-chain governance/amendment process works</a:t>
            </a:r>
          </a:p>
        </p:txBody>
      </p:sp>
      <p:sp>
        <p:nvSpPr>
          <p:cNvPr id="4" name="Foliennummernplatzhalter 3">
            <a:extLst>
              <a:ext uri="{FF2B5EF4-FFF2-40B4-BE49-F238E27FC236}">
                <a16:creationId xmlns:a16="http://schemas.microsoft.com/office/drawing/2014/main" id="{268A7D60-2C1E-4A69-B312-F67CAEF52344}"/>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27</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1" name="Gruppieren 10">
            <a:extLst>
              <a:ext uri="{FF2B5EF4-FFF2-40B4-BE49-F238E27FC236}">
                <a16:creationId xmlns:a16="http://schemas.microsoft.com/office/drawing/2014/main" id="{1B780812-DA25-40AB-973C-831607912028}"/>
              </a:ext>
            </a:extLst>
          </p:cNvPr>
          <p:cNvGrpSpPr/>
          <p:nvPr/>
        </p:nvGrpSpPr>
        <p:grpSpPr>
          <a:xfrm>
            <a:off x="6278145" y="1800462"/>
            <a:ext cx="781319" cy="473824"/>
            <a:chOff x="6357289" y="2162366"/>
            <a:chExt cx="781319" cy="473824"/>
          </a:xfrm>
        </p:grpSpPr>
        <p:grpSp>
          <p:nvGrpSpPr>
            <p:cNvPr id="12" name="Group 31">
              <a:extLst>
                <a:ext uri="{FF2B5EF4-FFF2-40B4-BE49-F238E27FC236}">
                  <a16:creationId xmlns:a16="http://schemas.microsoft.com/office/drawing/2014/main" id="{991551AE-0AB9-447B-B940-64DF3BBA40D9}"/>
                </a:ext>
              </a:extLst>
            </p:cNvPr>
            <p:cNvGrpSpPr>
              <a:grpSpLocks noChangeAspect="1"/>
            </p:cNvGrpSpPr>
            <p:nvPr/>
          </p:nvGrpSpPr>
          <p:grpSpPr bwMode="auto">
            <a:xfrm>
              <a:off x="6357289" y="2282825"/>
              <a:ext cx="212753" cy="260349"/>
              <a:chOff x="803" y="803"/>
              <a:chExt cx="371" cy="454"/>
            </a:xfrm>
          </p:grpSpPr>
          <p:sp>
            <p:nvSpPr>
              <p:cNvPr id="25" name="Freeform 32">
                <a:extLst>
                  <a:ext uri="{FF2B5EF4-FFF2-40B4-BE49-F238E27FC236}">
                    <a16:creationId xmlns:a16="http://schemas.microsoft.com/office/drawing/2014/main" id="{CAD40DBD-D860-4F90-9548-590C737CB70E}"/>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Oval 33">
                <a:extLst>
                  <a:ext uri="{FF2B5EF4-FFF2-40B4-BE49-F238E27FC236}">
                    <a16:creationId xmlns:a16="http://schemas.microsoft.com/office/drawing/2014/main" id="{6BC28086-145C-4E36-9568-425A9CB60F27}"/>
                  </a:ext>
                </a:extLst>
              </p:cNvPr>
              <p:cNvSpPr>
                <a:spLocks noChangeArrowheads="1"/>
              </p:cNvSpPr>
              <p:nvPr/>
            </p:nvSpPr>
            <p:spPr bwMode="auto">
              <a:xfrm>
                <a:off x="871" y="803"/>
                <a:ext cx="230" cy="230"/>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 name="Group 31">
              <a:extLst>
                <a:ext uri="{FF2B5EF4-FFF2-40B4-BE49-F238E27FC236}">
                  <a16:creationId xmlns:a16="http://schemas.microsoft.com/office/drawing/2014/main" id="{6DB849F2-F632-409E-9EFF-1EE75A6E4F04}"/>
                </a:ext>
              </a:extLst>
            </p:cNvPr>
            <p:cNvGrpSpPr>
              <a:grpSpLocks noChangeAspect="1"/>
            </p:cNvGrpSpPr>
            <p:nvPr/>
          </p:nvGrpSpPr>
          <p:grpSpPr bwMode="auto">
            <a:xfrm>
              <a:off x="6925855" y="2282825"/>
              <a:ext cx="212753" cy="260349"/>
              <a:chOff x="803" y="803"/>
              <a:chExt cx="371" cy="454"/>
            </a:xfrm>
          </p:grpSpPr>
          <p:sp>
            <p:nvSpPr>
              <p:cNvPr id="23" name="Freeform 32">
                <a:extLst>
                  <a:ext uri="{FF2B5EF4-FFF2-40B4-BE49-F238E27FC236}">
                    <a16:creationId xmlns:a16="http://schemas.microsoft.com/office/drawing/2014/main" id="{363F5C33-5459-4B06-9923-DD05F7D87E58}"/>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Oval 33">
                <a:extLst>
                  <a:ext uri="{FF2B5EF4-FFF2-40B4-BE49-F238E27FC236}">
                    <a16:creationId xmlns:a16="http://schemas.microsoft.com/office/drawing/2014/main" id="{07E1E062-ED95-4200-97E4-A001F400A582}"/>
                  </a:ext>
                </a:extLst>
              </p:cNvPr>
              <p:cNvSpPr>
                <a:spLocks noChangeArrowheads="1"/>
              </p:cNvSpPr>
              <p:nvPr/>
            </p:nvSpPr>
            <p:spPr bwMode="auto">
              <a:xfrm>
                <a:off x="871" y="803"/>
                <a:ext cx="230" cy="230"/>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 name="Group 31">
              <a:extLst>
                <a:ext uri="{FF2B5EF4-FFF2-40B4-BE49-F238E27FC236}">
                  <a16:creationId xmlns:a16="http://schemas.microsoft.com/office/drawing/2014/main" id="{C19E91A5-7478-452A-8ADF-80930A554F7F}"/>
                </a:ext>
              </a:extLst>
            </p:cNvPr>
            <p:cNvGrpSpPr>
              <a:grpSpLocks noChangeAspect="1"/>
            </p:cNvGrpSpPr>
            <p:nvPr/>
          </p:nvGrpSpPr>
          <p:grpSpPr bwMode="auto">
            <a:xfrm>
              <a:off x="6736333" y="2162366"/>
              <a:ext cx="212753" cy="260349"/>
              <a:chOff x="803" y="803"/>
              <a:chExt cx="371" cy="454"/>
            </a:xfrm>
          </p:grpSpPr>
          <p:sp>
            <p:nvSpPr>
              <p:cNvPr id="21" name="Freeform 32">
                <a:extLst>
                  <a:ext uri="{FF2B5EF4-FFF2-40B4-BE49-F238E27FC236}">
                    <a16:creationId xmlns:a16="http://schemas.microsoft.com/office/drawing/2014/main" id="{2B993993-EAB7-436B-B810-5427E2D32BFB}"/>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Oval 33">
                <a:extLst>
                  <a:ext uri="{FF2B5EF4-FFF2-40B4-BE49-F238E27FC236}">
                    <a16:creationId xmlns:a16="http://schemas.microsoft.com/office/drawing/2014/main" id="{F052F2CF-A856-45D3-A361-39E0BE1748C7}"/>
                  </a:ext>
                </a:extLst>
              </p:cNvPr>
              <p:cNvSpPr>
                <a:spLocks noChangeArrowheads="1"/>
              </p:cNvSpPr>
              <p:nvPr/>
            </p:nvSpPr>
            <p:spPr bwMode="auto">
              <a:xfrm>
                <a:off x="871" y="803"/>
                <a:ext cx="230" cy="230"/>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5" name="Group 31">
              <a:extLst>
                <a:ext uri="{FF2B5EF4-FFF2-40B4-BE49-F238E27FC236}">
                  <a16:creationId xmlns:a16="http://schemas.microsoft.com/office/drawing/2014/main" id="{91D374FB-830A-4448-97E7-017D67480CDF}"/>
                </a:ext>
              </a:extLst>
            </p:cNvPr>
            <p:cNvGrpSpPr>
              <a:grpSpLocks noChangeAspect="1"/>
            </p:cNvGrpSpPr>
            <p:nvPr/>
          </p:nvGrpSpPr>
          <p:grpSpPr bwMode="auto">
            <a:xfrm>
              <a:off x="6546811" y="2162366"/>
              <a:ext cx="212753" cy="260349"/>
              <a:chOff x="803" y="803"/>
              <a:chExt cx="371" cy="454"/>
            </a:xfrm>
          </p:grpSpPr>
          <p:sp>
            <p:nvSpPr>
              <p:cNvPr id="19" name="Freeform 32">
                <a:extLst>
                  <a:ext uri="{FF2B5EF4-FFF2-40B4-BE49-F238E27FC236}">
                    <a16:creationId xmlns:a16="http://schemas.microsoft.com/office/drawing/2014/main" id="{1B8D5A99-FE6C-4357-A640-CA4F2B6CCE14}"/>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Oval 33">
                <a:extLst>
                  <a:ext uri="{FF2B5EF4-FFF2-40B4-BE49-F238E27FC236}">
                    <a16:creationId xmlns:a16="http://schemas.microsoft.com/office/drawing/2014/main" id="{C1FADAB5-6F60-40F5-B499-394A2A3C705A}"/>
                  </a:ext>
                </a:extLst>
              </p:cNvPr>
              <p:cNvSpPr>
                <a:spLocks noChangeArrowheads="1"/>
              </p:cNvSpPr>
              <p:nvPr/>
            </p:nvSpPr>
            <p:spPr bwMode="auto">
              <a:xfrm>
                <a:off x="871" y="803"/>
                <a:ext cx="230" cy="230"/>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6" name="Gruppieren 15">
              <a:extLst>
                <a:ext uri="{FF2B5EF4-FFF2-40B4-BE49-F238E27FC236}">
                  <a16:creationId xmlns:a16="http://schemas.microsoft.com/office/drawing/2014/main" id="{48446803-67F6-4879-86D6-40D92D7CCB20}"/>
                </a:ext>
              </a:extLst>
            </p:cNvPr>
            <p:cNvGrpSpPr/>
            <p:nvPr/>
          </p:nvGrpSpPr>
          <p:grpSpPr>
            <a:xfrm>
              <a:off x="6552535" y="2360208"/>
              <a:ext cx="390826" cy="275982"/>
              <a:chOff x="7030797" y="2569630"/>
              <a:chExt cx="390826" cy="275982"/>
            </a:xfrm>
          </p:grpSpPr>
          <p:sp>
            <p:nvSpPr>
              <p:cNvPr id="17" name="Freeform 28">
                <a:extLst>
                  <a:ext uri="{FF2B5EF4-FFF2-40B4-BE49-F238E27FC236}">
                    <a16:creationId xmlns:a16="http://schemas.microsoft.com/office/drawing/2014/main" id="{636F4EF2-E2F6-4682-8CDB-439E2D7C354A}"/>
                  </a:ext>
                </a:extLst>
              </p:cNvPr>
              <p:cNvSpPr>
                <a:spLocks noEditPoints="1"/>
              </p:cNvSpPr>
              <p:nvPr/>
            </p:nvSpPr>
            <p:spPr bwMode="auto">
              <a:xfrm>
                <a:off x="7030797" y="2569630"/>
                <a:ext cx="390826" cy="275982"/>
              </a:xfrm>
              <a:custGeom>
                <a:avLst/>
                <a:gdLst>
                  <a:gd name="T0" fmla="*/ 1530 w 3776"/>
                  <a:gd name="T1" fmla="*/ 2353 h 2696"/>
                  <a:gd name="T2" fmla="*/ 1530 w 3776"/>
                  <a:gd name="T3" fmla="*/ 2367 h 2696"/>
                  <a:gd name="T4" fmla="*/ 1640 w 3776"/>
                  <a:gd name="T5" fmla="*/ 2493 h 2696"/>
                  <a:gd name="T6" fmla="*/ 2123 w 3776"/>
                  <a:gd name="T7" fmla="*/ 2493 h 2696"/>
                  <a:gd name="T8" fmla="*/ 2247 w 3776"/>
                  <a:gd name="T9" fmla="*/ 2367 h 2696"/>
                  <a:gd name="T10" fmla="*/ 2247 w 3776"/>
                  <a:gd name="T11" fmla="*/ 2353 h 2696"/>
                  <a:gd name="T12" fmla="*/ 1530 w 3776"/>
                  <a:gd name="T13" fmla="*/ 2353 h 2696"/>
                  <a:gd name="T14" fmla="*/ 555 w 3776"/>
                  <a:gd name="T15" fmla="*/ 332 h 2696"/>
                  <a:gd name="T16" fmla="*/ 555 w 3776"/>
                  <a:gd name="T17" fmla="*/ 2027 h 2696"/>
                  <a:gd name="T18" fmla="*/ 3222 w 3776"/>
                  <a:gd name="T19" fmla="*/ 2027 h 2696"/>
                  <a:gd name="T20" fmla="*/ 3222 w 3776"/>
                  <a:gd name="T21" fmla="*/ 332 h 2696"/>
                  <a:gd name="T22" fmla="*/ 569 w 3776"/>
                  <a:gd name="T23" fmla="*/ 332 h 2696"/>
                  <a:gd name="T24" fmla="*/ 555 w 3776"/>
                  <a:gd name="T25" fmla="*/ 332 h 2696"/>
                  <a:gd name="T26" fmla="*/ 565 w 3776"/>
                  <a:gd name="T27" fmla="*/ 0 h 2696"/>
                  <a:gd name="T28" fmla="*/ 3211 w 3776"/>
                  <a:gd name="T29" fmla="*/ 0 h 2696"/>
                  <a:gd name="T30" fmla="*/ 3542 w 3776"/>
                  <a:gd name="T31" fmla="*/ 331 h 2696"/>
                  <a:gd name="T32" fmla="*/ 3542 w 3776"/>
                  <a:gd name="T33" fmla="*/ 1995 h 2696"/>
                  <a:gd name="T34" fmla="*/ 3584 w 3776"/>
                  <a:gd name="T35" fmla="*/ 2119 h 2696"/>
                  <a:gd name="T36" fmla="*/ 3749 w 3776"/>
                  <a:gd name="T37" fmla="*/ 2325 h 2696"/>
                  <a:gd name="T38" fmla="*/ 3776 w 3776"/>
                  <a:gd name="T39" fmla="*/ 2380 h 2696"/>
                  <a:gd name="T40" fmla="*/ 3776 w 3776"/>
                  <a:gd name="T41" fmla="*/ 2476 h 2696"/>
                  <a:gd name="T42" fmla="*/ 3542 w 3776"/>
                  <a:gd name="T43" fmla="*/ 2696 h 2696"/>
                  <a:gd name="T44" fmla="*/ 221 w 3776"/>
                  <a:gd name="T45" fmla="*/ 2696 h 2696"/>
                  <a:gd name="T46" fmla="*/ 0 w 3776"/>
                  <a:gd name="T47" fmla="*/ 2476 h 2696"/>
                  <a:gd name="T48" fmla="*/ 0 w 3776"/>
                  <a:gd name="T49" fmla="*/ 2380 h 2696"/>
                  <a:gd name="T50" fmla="*/ 14 w 3776"/>
                  <a:gd name="T51" fmla="*/ 2325 h 2696"/>
                  <a:gd name="T52" fmla="*/ 193 w 3776"/>
                  <a:gd name="T53" fmla="*/ 2119 h 2696"/>
                  <a:gd name="T54" fmla="*/ 235 w 3776"/>
                  <a:gd name="T55" fmla="*/ 1995 h 2696"/>
                  <a:gd name="T56" fmla="*/ 235 w 3776"/>
                  <a:gd name="T57" fmla="*/ 331 h 2696"/>
                  <a:gd name="T58" fmla="*/ 565 w 3776"/>
                  <a:gd name="T59" fmla="*/ 0 h 2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76" h="2696">
                    <a:moveTo>
                      <a:pt x="1530" y="2353"/>
                    </a:moveTo>
                    <a:cubicBezTo>
                      <a:pt x="1530" y="2353"/>
                      <a:pt x="1530" y="2353"/>
                      <a:pt x="1530" y="2367"/>
                    </a:cubicBezTo>
                    <a:cubicBezTo>
                      <a:pt x="1530" y="2437"/>
                      <a:pt x="1571" y="2493"/>
                      <a:pt x="1640" y="2493"/>
                    </a:cubicBezTo>
                    <a:cubicBezTo>
                      <a:pt x="1640" y="2493"/>
                      <a:pt x="1640" y="2493"/>
                      <a:pt x="2123" y="2493"/>
                    </a:cubicBezTo>
                    <a:cubicBezTo>
                      <a:pt x="2192" y="2493"/>
                      <a:pt x="2247" y="2437"/>
                      <a:pt x="2247" y="2367"/>
                    </a:cubicBezTo>
                    <a:lnTo>
                      <a:pt x="2247" y="2353"/>
                    </a:lnTo>
                    <a:cubicBezTo>
                      <a:pt x="2247" y="2353"/>
                      <a:pt x="2247" y="2353"/>
                      <a:pt x="1530" y="2353"/>
                    </a:cubicBezTo>
                    <a:close/>
                    <a:moveTo>
                      <a:pt x="555" y="332"/>
                    </a:moveTo>
                    <a:cubicBezTo>
                      <a:pt x="555" y="332"/>
                      <a:pt x="555" y="332"/>
                      <a:pt x="555" y="2027"/>
                    </a:cubicBezTo>
                    <a:cubicBezTo>
                      <a:pt x="555" y="2027"/>
                      <a:pt x="555" y="2027"/>
                      <a:pt x="3222" y="2027"/>
                    </a:cubicBezTo>
                    <a:lnTo>
                      <a:pt x="3222" y="332"/>
                    </a:lnTo>
                    <a:cubicBezTo>
                      <a:pt x="3222" y="332"/>
                      <a:pt x="3222" y="332"/>
                      <a:pt x="569" y="332"/>
                    </a:cubicBezTo>
                    <a:cubicBezTo>
                      <a:pt x="555" y="332"/>
                      <a:pt x="555" y="332"/>
                      <a:pt x="555" y="332"/>
                    </a:cubicBezTo>
                    <a:close/>
                    <a:moveTo>
                      <a:pt x="565" y="0"/>
                    </a:moveTo>
                    <a:cubicBezTo>
                      <a:pt x="565" y="0"/>
                      <a:pt x="565" y="0"/>
                      <a:pt x="3211" y="0"/>
                    </a:cubicBezTo>
                    <a:cubicBezTo>
                      <a:pt x="3391" y="0"/>
                      <a:pt x="3542" y="152"/>
                      <a:pt x="3542" y="331"/>
                    </a:cubicBezTo>
                    <a:cubicBezTo>
                      <a:pt x="3542" y="331"/>
                      <a:pt x="3542" y="331"/>
                      <a:pt x="3542" y="1995"/>
                    </a:cubicBezTo>
                    <a:cubicBezTo>
                      <a:pt x="3542" y="2036"/>
                      <a:pt x="3556" y="2077"/>
                      <a:pt x="3584" y="2119"/>
                    </a:cubicBezTo>
                    <a:cubicBezTo>
                      <a:pt x="3584" y="2119"/>
                      <a:pt x="3584" y="2119"/>
                      <a:pt x="3749" y="2325"/>
                    </a:cubicBezTo>
                    <a:cubicBezTo>
                      <a:pt x="3763" y="2339"/>
                      <a:pt x="3776" y="2353"/>
                      <a:pt x="3776" y="2380"/>
                    </a:cubicBezTo>
                    <a:cubicBezTo>
                      <a:pt x="3776" y="2380"/>
                      <a:pt x="3776" y="2380"/>
                      <a:pt x="3776" y="2476"/>
                    </a:cubicBezTo>
                    <a:cubicBezTo>
                      <a:pt x="3776" y="2600"/>
                      <a:pt x="3666" y="2696"/>
                      <a:pt x="3542" y="2696"/>
                    </a:cubicBezTo>
                    <a:cubicBezTo>
                      <a:pt x="3542" y="2696"/>
                      <a:pt x="3542" y="2696"/>
                      <a:pt x="221" y="2696"/>
                    </a:cubicBezTo>
                    <a:cubicBezTo>
                      <a:pt x="97" y="2696"/>
                      <a:pt x="0" y="2600"/>
                      <a:pt x="0" y="2476"/>
                    </a:cubicBezTo>
                    <a:cubicBezTo>
                      <a:pt x="0" y="2476"/>
                      <a:pt x="0" y="2476"/>
                      <a:pt x="0" y="2380"/>
                    </a:cubicBezTo>
                    <a:cubicBezTo>
                      <a:pt x="0" y="2353"/>
                      <a:pt x="0" y="2339"/>
                      <a:pt x="14" y="2325"/>
                    </a:cubicBezTo>
                    <a:cubicBezTo>
                      <a:pt x="14" y="2325"/>
                      <a:pt x="14" y="2325"/>
                      <a:pt x="193" y="2119"/>
                    </a:cubicBezTo>
                    <a:cubicBezTo>
                      <a:pt x="221" y="2077"/>
                      <a:pt x="235" y="2036"/>
                      <a:pt x="235" y="1995"/>
                    </a:cubicBezTo>
                    <a:cubicBezTo>
                      <a:pt x="235" y="1995"/>
                      <a:pt x="235" y="1995"/>
                      <a:pt x="235" y="331"/>
                    </a:cubicBezTo>
                    <a:cubicBezTo>
                      <a:pt x="235" y="152"/>
                      <a:pt x="373" y="0"/>
                      <a:pt x="565" y="0"/>
                    </a:cubicBezTo>
                    <a:close/>
                  </a:path>
                </a:pathLst>
              </a:custGeom>
              <a:solidFill>
                <a:schemeClr val="bg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Freeform 28">
                <a:extLst>
                  <a:ext uri="{FF2B5EF4-FFF2-40B4-BE49-F238E27FC236}">
                    <a16:creationId xmlns:a16="http://schemas.microsoft.com/office/drawing/2014/main" id="{3C627C0C-11EC-4C85-AF60-3C949325370D}"/>
                  </a:ext>
                </a:extLst>
              </p:cNvPr>
              <p:cNvSpPr>
                <a:spLocks noEditPoints="1"/>
              </p:cNvSpPr>
              <p:nvPr/>
            </p:nvSpPr>
            <p:spPr bwMode="auto">
              <a:xfrm>
                <a:off x="7050937" y="2582150"/>
                <a:ext cx="350546" cy="250942"/>
              </a:xfrm>
              <a:custGeom>
                <a:avLst/>
                <a:gdLst>
                  <a:gd name="T0" fmla="*/ 1530 w 3776"/>
                  <a:gd name="T1" fmla="*/ 2353 h 2696"/>
                  <a:gd name="T2" fmla="*/ 1530 w 3776"/>
                  <a:gd name="T3" fmla="*/ 2367 h 2696"/>
                  <a:gd name="T4" fmla="*/ 1640 w 3776"/>
                  <a:gd name="T5" fmla="*/ 2493 h 2696"/>
                  <a:gd name="T6" fmla="*/ 2123 w 3776"/>
                  <a:gd name="T7" fmla="*/ 2493 h 2696"/>
                  <a:gd name="T8" fmla="*/ 2247 w 3776"/>
                  <a:gd name="T9" fmla="*/ 2367 h 2696"/>
                  <a:gd name="T10" fmla="*/ 2247 w 3776"/>
                  <a:gd name="T11" fmla="*/ 2353 h 2696"/>
                  <a:gd name="T12" fmla="*/ 1530 w 3776"/>
                  <a:gd name="T13" fmla="*/ 2353 h 2696"/>
                  <a:gd name="T14" fmla="*/ 555 w 3776"/>
                  <a:gd name="T15" fmla="*/ 332 h 2696"/>
                  <a:gd name="T16" fmla="*/ 555 w 3776"/>
                  <a:gd name="T17" fmla="*/ 2027 h 2696"/>
                  <a:gd name="T18" fmla="*/ 3222 w 3776"/>
                  <a:gd name="T19" fmla="*/ 2027 h 2696"/>
                  <a:gd name="T20" fmla="*/ 3222 w 3776"/>
                  <a:gd name="T21" fmla="*/ 332 h 2696"/>
                  <a:gd name="T22" fmla="*/ 569 w 3776"/>
                  <a:gd name="T23" fmla="*/ 332 h 2696"/>
                  <a:gd name="T24" fmla="*/ 555 w 3776"/>
                  <a:gd name="T25" fmla="*/ 332 h 2696"/>
                  <a:gd name="T26" fmla="*/ 565 w 3776"/>
                  <a:gd name="T27" fmla="*/ 0 h 2696"/>
                  <a:gd name="T28" fmla="*/ 3211 w 3776"/>
                  <a:gd name="T29" fmla="*/ 0 h 2696"/>
                  <a:gd name="T30" fmla="*/ 3542 w 3776"/>
                  <a:gd name="T31" fmla="*/ 331 h 2696"/>
                  <a:gd name="T32" fmla="*/ 3542 w 3776"/>
                  <a:gd name="T33" fmla="*/ 1995 h 2696"/>
                  <a:gd name="T34" fmla="*/ 3584 w 3776"/>
                  <a:gd name="T35" fmla="*/ 2119 h 2696"/>
                  <a:gd name="T36" fmla="*/ 3749 w 3776"/>
                  <a:gd name="T37" fmla="*/ 2325 h 2696"/>
                  <a:gd name="T38" fmla="*/ 3776 w 3776"/>
                  <a:gd name="T39" fmla="*/ 2380 h 2696"/>
                  <a:gd name="T40" fmla="*/ 3776 w 3776"/>
                  <a:gd name="T41" fmla="*/ 2476 h 2696"/>
                  <a:gd name="T42" fmla="*/ 3542 w 3776"/>
                  <a:gd name="T43" fmla="*/ 2696 h 2696"/>
                  <a:gd name="T44" fmla="*/ 221 w 3776"/>
                  <a:gd name="T45" fmla="*/ 2696 h 2696"/>
                  <a:gd name="T46" fmla="*/ 0 w 3776"/>
                  <a:gd name="T47" fmla="*/ 2476 h 2696"/>
                  <a:gd name="T48" fmla="*/ 0 w 3776"/>
                  <a:gd name="T49" fmla="*/ 2380 h 2696"/>
                  <a:gd name="T50" fmla="*/ 14 w 3776"/>
                  <a:gd name="T51" fmla="*/ 2325 h 2696"/>
                  <a:gd name="T52" fmla="*/ 193 w 3776"/>
                  <a:gd name="T53" fmla="*/ 2119 h 2696"/>
                  <a:gd name="T54" fmla="*/ 235 w 3776"/>
                  <a:gd name="T55" fmla="*/ 1995 h 2696"/>
                  <a:gd name="T56" fmla="*/ 235 w 3776"/>
                  <a:gd name="T57" fmla="*/ 331 h 2696"/>
                  <a:gd name="T58" fmla="*/ 565 w 3776"/>
                  <a:gd name="T59" fmla="*/ 0 h 2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76" h="2696">
                    <a:moveTo>
                      <a:pt x="1530" y="2353"/>
                    </a:moveTo>
                    <a:cubicBezTo>
                      <a:pt x="1530" y="2353"/>
                      <a:pt x="1530" y="2353"/>
                      <a:pt x="1530" y="2367"/>
                    </a:cubicBezTo>
                    <a:cubicBezTo>
                      <a:pt x="1530" y="2437"/>
                      <a:pt x="1571" y="2493"/>
                      <a:pt x="1640" y="2493"/>
                    </a:cubicBezTo>
                    <a:cubicBezTo>
                      <a:pt x="1640" y="2493"/>
                      <a:pt x="1640" y="2493"/>
                      <a:pt x="2123" y="2493"/>
                    </a:cubicBezTo>
                    <a:cubicBezTo>
                      <a:pt x="2192" y="2493"/>
                      <a:pt x="2247" y="2437"/>
                      <a:pt x="2247" y="2367"/>
                    </a:cubicBezTo>
                    <a:lnTo>
                      <a:pt x="2247" y="2353"/>
                    </a:lnTo>
                    <a:cubicBezTo>
                      <a:pt x="2247" y="2353"/>
                      <a:pt x="2247" y="2353"/>
                      <a:pt x="1530" y="2353"/>
                    </a:cubicBezTo>
                    <a:close/>
                    <a:moveTo>
                      <a:pt x="555" y="332"/>
                    </a:moveTo>
                    <a:cubicBezTo>
                      <a:pt x="555" y="332"/>
                      <a:pt x="555" y="332"/>
                      <a:pt x="555" y="2027"/>
                    </a:cubicBezTo>
                    <a:cubicBezTo>
                      <a:pt x="555" y="2027"/>
                      <a:pt x="555" y="2027"/>
                      <a:pt x="3222" y="2027"/>
                    </a:cubicBezTo>
                    <a:lnTo>
                      <a:pt x="3222" y="332"/>
                    </a:lnTo>
                    <a:cubicBezTo>
                      <a:pt x="3222" y="332"/>
                      <a:pt x="3222" y="332"/>
                      <a:pt x="569" y="332"/>
                    </a:cubicBezTo>
                    <a:cubicBezTo>
                      <a:pt x="555" y="332"/>
                      <a:pt x="555" y="332"/>
                      <a:pt x="555" y="332"/>
                    </a:cubicBezTo>
                    <a:close/>
                    <a:moveTo>
                      <a:pt x="565" y="0"/>
                    </a:moveTo>
                    <a:cubicBezTo>
                      <a:pt x="565" y="0"/>
                      <a:pt x="565" y="0"/>
                      <a:pt x="3211" y="0"/>
                    </a:cubicBezTo>
                    <a:cubicBezTo>
                      <a:pt x="3391" y="0"/>
                      <a:pt x="3542" y="152"/>
                      <a:pt x="3542" y="331"/>
                    </a:cubicBezTo>
                    <a:cubicBezTo>
                      <a:pt x="3542" y="331"/>
                      <a:pt x="3542" y="331"/>
                      <a:pt x="3542" y="1995"/>
                    </a:cubicBezTo>
                    <a:cubicBezTo>
                      <a:pt x="3542" y="2036"/>
                      <a:pt x="3556" y="2077"/>
                      <a:pt x="3584" y="2119"/>
                    </a:cubicBezTo>
                    <a:cubicBezTo>
                      <a:pt x="3584" y="2119"/>
                      <a:pt x="3584" y="2119"/>
                      <a:pt x="3749" y="2325"/>
                    </a:cubicBezTo>
                    <a:cubicBezTo>
                      <a:pt x="3763" y="2339"/>
                      <a:pt x="3776" y="2353"/>
                      <a:pt x="3776" y="2380"/>
                    </a:cubicBezTo>
                    <a:cubicBezTo>
                      <a:pt x="3776" y="2380"/>
                      <a:pt x="3776" y="2380"/>
                      <a:pt x="3776" y="2476"/>
                    </a:cubicBezTo>
                    <a:cubicBezTo>
                      <a:pt x="3776" y="2600"/>
                      <a:pt x="3666" y="2696"/>
                      <a:pt x="3542" y="2696"/>
                    </a:cubicBezTo>
                    <a:cubicBezTo>
                      <a:pt x="3542" y="2696"/>
                      <a:pt x="3542" y="2696"/>
                      <a:pt x="221" y="2696"/>
                    </a:cubicBezTo>
                    <a:cubicBezTo>
                      <a:pt x="97" y="2696"/>
                      <a:pt x="0" y="2600"/>
                      <a:pt x="0" y="2476"/>
                    </a:cubicBezTo>
                    <a:cubicBezTo>
                      <a:pt x="0" y="2476"/>
                      <a:pt x="0" y="2476"/>
                      <a:pt x="0" y="2380"/>
                    </a:cubicBezTo>
                    <a:cubicBezTo>
                      <a:pt x="0" y="2353"/>
                      <a:pt x="0" y="2339"/>
                      <a:pt x="14" y="2325"/>
                    </a:cubicBezTo>
                    <a:cubicBezTo>
                      <a:pt x="14" y="2325"/>
                      <a:pt x="14" y="2325"/>
                      <a:pt x="193" y="2119"/>
                    </a:cubicBezTo>
                    <a:cubicBezTo>
                      <a:pt x="221" y="2077"/>
                      <a:pt x="235" y="2036"/>
                      <a:pt x="235" y="1995"/>
                    </a:cubicBezTo>
                    <a:cubicBezTo>
                      <a:pt x="235" y="1995"/>
                      <a:pt x="235" y="1995"/>
                      <a:pt x="235" y="331"/>
                    </a:cubicBezTo>
                    <a:cubicBezTo>
                      <a:pt x="235" y="152"/>
                      <a:pt x="373" y="0"/>
                      <a:pt x="565" y="0"/>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32" name="Rechteck 31">
            <a:extLst>
              <a:ext uri="{FF2B5EF4-FFF2-40B4-BE49-F238E27FC236}">
                <a16:creationId xmlns:a16="http://schemas.microsoft.com/office/drawing/2014/main" id="{B9C4ED32-72C9-4928-890E-81BC077F3B01}"/>
              </a:ext>
            </a:extLst>
          </p:cNvPr>
          <p:cNvSpPr/>
          <p:nvPr/>
        </p:nvSpPr>
        <p:spPr>
          <a:xfrm>
            <a:off x="9414119" y="2715249"/>
            <a:ext cx="723424" cy="723424"/>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rtl="0" eaLnBrk="1" fontAlgn="auto" hangingPunct="1">
              <a:lnSpc>
                <a:spcPct val="100000"/>
              </a:lnSpc>
              <a:spcBef>
                <a:spcPts val="0"/>
              </a:spcBef>
              <a:spcAft>
                <a:spcPts val="0"/>
              </a:spcAft>
            </a:pPr>
            <a:r>
              <a:rPr lang="en-US" sz="900" b="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Exploration Vote Period</a:t>
            </a:r>
          </a:p>
        </p:txBody>
      </p:sp>
      <p:sp>
        <p:nvSpPr>
          <p:cNvPr id="33" name="Rechteck 32">
            <a:extLst>
              <a:ext uri="{FF2B5EF4-FFF2-40B4-BE49-F238E27FC236}">
                <a16:creationId xmlns:a16="http://schemas.microsoft.com/office/drawing/2014/main" id="{A0815D5E-4AAE-4332-B84A-50C9E46399EE}"/>
              </a:ext>
            </a:extLst>
          </p:cNvPr>
          <p:cNvSpPr/>
          <p:nvPr/>
        </p:nvSpPr>
        <p:spPr>
          <a:xfrm>
            <a:off x="9414119" y="3754381"/>
            <a:ext cx="723424" cy="723424"/>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rtl="0" eaLnBrk="1" fontAlgn="auto" hangingPunct="1">
              <a:lnSpc>
                <a:spcPct val="100000"/>
              </a:lnSpc>
              <a:spcBef>
                <a:spcPts val="0"/>
              </a:spcBef>
              <a:spcAft>
                <a:spcPts val="0"/>
              </a:spcAft>
            </a:pPr>
            <a:r>
              <a:rPr lang="en-US" sz="900" b="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Cooldown Period</a:t>
            </a:r>
          </a:p>
        </p:txBody>
      </p:sp>
      <p:sp>
        <p:nvSpPr>
          <p:cNvPr id="34" name="Rechteck 33">
            <a:extLst>
              <a:ext uri="{FF2B5EF4-FFF2-40B4-BE49-F238E27FC236}">
                <a16:creationId xmlns:a16="http://schemas.microsoft.com/office/drawing/2014/main" id="{D6313191-BF52-465A-9693-58F58BA9D278}"/>
              </a:ext>
            </a:extLst>
          </p:cNvPr>
          <p:cNvSpPr/>
          <p:nvPr/>
        </p:nvSpPr>
        <p:spPr>
          <a:xfrm>
            <a:off x="9414119" y="4793514"/>
            <a:ext cx="723424" cy="723424"/>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rtl="0" eaLnBrk="1" fontAlgn="auto" hangingPunct="1">
              <a:lnSpc>
                <a:spcPct val="100000"/>
              </a:lnSpc>
              <a:spcBef>
                <a:spcPts val="0"/>
              </a:spcBef>
              <a:spcAft>
                <a:spcPts val="0"/>
              </a:spcAft>
            </a:pPr>
            <a:r>
              <a:rPr lang="en-US" sz="900" b="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Promotion Vote Period</a:t>
            </a:r>
          </a:p>
        </p:txBody>
      </p:sp>
      <p:cxnSp>
        <p:nvCxnSpPr>
          <p:cNvPr id="35" name="Gerade Verbindung mit Pfeil 34">
            <a:extLst>
              <a:ext uri="{FF2B5EF4-FFF2-40B4-BE49-F238E27FC236}">
                <a16:creationId xmlns:a16="http://schemas.microsoft.com/office/drawing/2014/main" id="{B1927E73-E5D5-4926-91AA-0FC3F8D0142D}"/>
              </a:ext>
            </a:extLst>
          </p:cNvPr>
          <p:cNvCxnSpPr/>
          <p:nvPr/>
        </p:nvCxnSpPr>
        <p:spPr>
          <a:xfrm>
            <a:off x="7224943" y="2037829"/>
            <a:ext cx="70331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5">
            <a:extLst>
              <a:ext uri="{FF2B5EF4-FFF2-40B4-BE49-F238E27FC236}">
                <a16:creationId xmlns:a16="http://schemas.microsoft.com/office/drawing/2014/main" id="{C2AB57BA-DF56-49E7-82B2-AAA369A84074}"/>
              </a:ext>
            </a:extLst>
          </p:cNvPr>
          <p:cNvCxnSpPr/>
          <p:nvPr/>
        </p:nvCxnSpPr>
        <p:spPr>
          <a:xfrm>
            <a:off x="8545329" y="2037829"/>
            <a:ext cx="70331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DB178FAC-6896-4487-9DF1-C5EFD629B66E}"/>
              </a:ext>
            </a:extLst>
          </p:cNvPr>
          <p:cNvSpPr txBox="1"/>
          <p:nvPr/>
        </p:nvSpPr>
        <p:spPr>
          <a:xfrm>
            <a:off x="6216596" y="2289676"/>
            <a:ext cx="904414" cy="369332"/>
          </a:xfrm>
          <a:prstGeom prst="rect">
            <a:avLst/>
          </a:prstGeom>
          <a:noFill/>
        </p:spPr>
        <p:txBody>
          <a:bodyPr vert="horz" wrap="none" rtlCol="0" anchor="ctr">
            <a:spAutoFit/>
          </a:bodyPr>
          <a:lstStyle/>
          <a:p>
            <a:pPr algn="ctr" rtl="0" eaLnBrk="1" fontAlgn="auto" hangingPunct="1">
              <a:lnSpc>
                <a:spcPct val="100000"/>
              </a:lnSpc>
              <a:spcBef>
                <a:spcPts val="0"/>
              </a:spcBef>
              <a:spcAft>
                <a:spcPts val="0"/>
              </a:spcAft>
            </a:pPr>
            <a:r>
              <a:rPr lang="en-US" sz="900" b="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Development</a:t>
            </a:r>
          </a:p>
          <a:p>
            <a:pPr algn="ctr" rtl="0" eaLnBrk="1" fontAlgn="auto" hangingPunct="1">
              <a:lnSpc>
                <a:spcPct val="100000"/>
              </a:lnSpc>
              <a:spcBef>
                <a:spcPts val="0"/>
              </a:spcBef>
              <a:spcAft>
                <a:spcPts val="0"/>
              </a:spcAft>
            </a:pPr>
            <a:r>
              <a:rPr lang="en-US" sz="900" b="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Team</a:t>
            </a:r>
          </a:p>
        </p:txBody>
      </p:sp>
      <p:sp>
        <p:nvSpPr>
          <p:cNvPr id="38" name="Textfeld 37">
            <a:extLst>
              <a:ext uri="{FF2B5EF4-FFF2-40B4-BE49-F238E27FC236}">
                <a16:creationId xmlns:a16="http://schemas.microsoft.com/office/drawing/2014/main" id="{3D8F7809-E627-48B4-BA3D-8884C0F22CD4}"/>
              </a:ext>
            </a:extLst>
          </p:cNvPr>
          <p:cNvSpPr txBox="1"/>
          <p:nvPr/>
        </p:nvSpPr>
        <p:spPr>
          <a:xfrm>
            <a:off x="7932079" y="2281981"/>
            <a:ext cx="495649" cy="230832"/>
          </a:xfrm>
          <a:prstGeom prst="rect">
            <a:avLst/>
          </a:prstGeom>
          <a:noFill/>
        </p:spPr>
        <p:txBody>
          <a:bodyPr vert="horz" wrap="none" rtlCol="0" anchor="ctr">
            <a:spAutoFit/>
          </a:bodyPr>
          <a:lstStyle/>
          <a:p>
            <a:pPr algn="ctr" rtl="0" eaLnBrk="1" fontAlgn="auto" hangingPunct="1">
              <a:lnSpc>
                <a:spcPct val="100000"/>
              </a:lnSpc>
              <a:spcBef>
                <a:spcPts val="0"/>
              </a:spcBef>
              <a:spcAft>
                <a:spcPts val="0"/>
              </a:spcAft>
            </a:pPr>
            <a:r>
              <a:rPr lang="en-US" sz="900" b="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Baker</a:t>
            </a:r>
          </a:p>
        </p:txBody>
      </p:sp>
      <p:sp>
        <p:nvSpPr>
          <p:cNvPr id="39" name="Textfeld 38">
            <a:extLst>
              <a:ext uri="{FF2B5EF4-FFF2-40B4-BE49-F238E27FC236}">
                <a16:creationId xmlns:a16="http://schemas.microsoft.com/office/drawing/2014/main" id="{F25A92D0-7F80-45B4-84DE-6DE43DF226B8}"/>
              </a:ext>
            </a:extLst>
          </p:cNvPr>
          <p:cNvSpPr txBox="1"/>
          <p:nvPr/>
        </p:nvSpPr>
        <p:spPr>
          <a:xfrm>
            <a:off x="7090434" y="1817187"/>
            <a:ext cx="901209" cy="200055"/>
          </a:xfrm>
          <a:prstGeom prst="rect">
            <a:avLst/>
          </a:prstGeom>
          <a:noFill/>
        </p:spPr>
        <p:txBody>
          <a:bodyPr vert="horz" wrap="none" rtlCol="0" anchor="ctr">
            <a:spAutoFit/>
          </a:bodyPr>
          <a:lstStyle/>
          <a:p>
            <a:pPr algn="ctr" rtl="0" eaLnBrk="1" fontAlgn="auto" hangingPunct="1">
              <a:lnSpc>
                <a:spcPct val="100000"/>
              </a:lnSpc>
              <a:spcBef>
                <a:spcPts val="0"/>
              </a:spcBef>
              <a:spcAft>
                <a:spcPts val="0"/>
              </a:spcAft>
            </a:pPr>
            <a:r>
              <a:rPr lang="en-US" sz="70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&lt;SOURCE CODE&gt;</a:t>
            </a:r>
          </a:p>
        </p:txBody>
      </p:sp>
      <p:sp>
        <p:nvSpPr>
          <p:cNvPr id="40" name="Textfeld 39">
            <a:extLst>
              <a:ext uri="{FF2B5EF4-FFF2-40B4-BE49-F238E27FC236}">
                <a16:creationId xmlns:a16="http://schemas.microsoft.com/office/drawing/2014/main" id="{538D0073-59D3-4E93-A6DD-6260D9370777}"/>
              </a:ext>
            </a:extLst>
          </p:cNvPr>
          <p:cNvSpPr txBox="1"/>
          <p:nvPr/>
        </p:nvSpPr>
        <p:spPr>
          <a:xfrm>
            <a:off x="8753212" y="1801799"/>
            <a:ext cx="260007" cy="230832"/>
          </a:xfrm>
          <a:prstGeom prst="rect">
            <a:avLst/>
          </a:prstGeom>
          <a:noFill/>
        </p:spPr>
        <p:txBody>
          <a:bodyPr vert="horz" wrap="none" rtlCol="0" anchor="ctr">
            <a:spAutoFit/>
          </a:bodyPr>
          <a:lstStyle/>
          <a:p>
            <a:pPr algn="ctr" rtl="0" eaLnBrk="1" fontAlgn="auto" hangingPunct="1">
              <a:lnSpc>
                <a:spcPct val="100000"/>
              </a:lnSpc>
              <a:spcBef>
                <a:spcPts val="0"/>
              </a:spcBef>
              <a:spcAft>
                <a:spcPts val="0"/>
              </a:spcAft>
            </a:pPr>
            <a:r>
              <a:rPr lang="en-US" sz="90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p:txBody>
      </p:sp>
      <p:cxnSp>
        <p:nvCxnSpPr>
          <p:cNvPr id="41" name="Gerade Verbindung mit Pfeil 40">
            <a:extLst>
              <a:ext uri="{FF2B5EF4-FFF2-40B4-BE49-F238E27FC236}">
                <a16:creationId xmlns:a16="http://schemas.microsoft.com/office/drawing/2014/main" id="{31ECB6EC-F710-4462-A953-EBC76E327A95}"/>
              </a:ext>
            </a:extLst>
          </p:cNvPr>
          <p:cNvCxnSpPr/>
          <p:nvPr/>
        </p:nvCxnSpPr>
        <p:spPr>
          <a:xfrm>
            <a:off x="8545329" y="1595094"/>
            <a:ext cx="703311" cy="18000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FF684DDD-AE3B-4BC7-AC16-94A46BE8566A}"/>
              </a:ext>
            </a:extLst>
          </p:cNvPr>
          <p:cNvCxnSpPr/>
          <p:nvPr/>
        </p:nvCxnSpPr>
        <p:spPr>
          <a:xfrm flipV="1">
            <a:off x="8545329" y="2309541"/>
            <a:ext cx="703311" cy="18000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046A0AD8-218E-47FB-B1D3-BE2044D4A382}"/>
              </a:ext>
            </a:extLst>
          </p:cNvPr>
          <p:cNvCxnSpPr>
            <a:cxnSpLocks/>
            <a:stCxn id="34" idx="1"/>
            <a:endCxn id="91" idx="3"/>
          </p:cNvCxnSpPr>
          <p:nvPr/>
        </p:nvCxnSpPr>
        <p:spPr>
          <a:xfrm flipH="1" flipV="1">
            <a:off x="7028981" y="5155050"/>
            <a:ext cx="2385138" cy="1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uppieren 44">
            <a:extLst>
              <a:ext uri="{FF2B5EF4-FFF2-40B4-BE49-F238E27FC236}">
                <a16:creationId xmlns:a16="http://schemas.microsoft.com/office/drawing/2014/main" id="{72CEBAC0-F66F-4D56-B944-88B967FD3EC4}"/>
              </a:ext>
            </a:extLst>
          </p:cNvPr>
          <p:cNvGrpSpPr/>
          <p:nvPr/>
        </p:nvGrpSpPr>
        <p:grpSpPr>
          <a:xfrm>
            <a:off x="7597835" y="4733593"/>
            <a:ext cx="1270692" cy="369332"/>
            <a:chOff x="7876993" y="5095497"/>
            <a:chExt cx="1270692" cy="369332"/>
          </a:xfrm>
        </p:grpSpPr>
        <p:grpSp>
          <p:nvGrpSpPr>
            <p:cNvPr id="46" name="Group 51">
              <a:extLst>
                <a:ext uri="{FF2B5EF4-FFF2-40B4-BE49-F238E27FC236}">
                  <a16:creationId xmlns:a16="http://schemas.microsoft.com/office/drawing/2014/main" id="{C0A3BD9C-F82C-4190-956A-821E5957711D}"/>
                </a:ext>
              </a:extLst>
            </p:cNvPr>
            <p:cNvGrpSpPr>
              <a:grpSpLocks noChangeAspect="1"/>
            </p:cNvGrpSpPr>
            <p:nvPr/>
          </p:nvGrpSpPr>
          <p:grpSpPr bwMode="auto">
            <a:xfrm>
              <a:off x="7876993" y="5128963"/>
              <a:ext cx="301673" cy="302400"/>
              <a:chOff x="803" y="803"/>
              <a:chExt cx="415" cy="416"/>
            </a:xfrm>
            <a:solidFill>
              <a:schemeClr val="accent1"/>
            </a:solidFill>
          </p:grpSpPr>
          <p:sp>
            <p:nvSpPr>
              <p:cNvPr id="48" name="Freeform 52">
                <a:extLst>
                  <a:ext uri="{FF2B5EF4-FFF2-40B4-BE49-F238E27FC236}">
                    <a16:creationId xmlns:a16="http://schemas.microsoft.com/office/drawing/2014/main" id="{A1E6BD86-9E0A-473C-8EDB-360F47934019}"/>
                  </a:ext>
                </a:extLst>
              </p:cNvPr>
              <p:cNvSpPr>
                <a:spLocks/>
              </p:cNvSpPr>
              <p:nvPr/>
            </p:nvSpPr>
            <p:spPr bwMode="auto">
              <a:xfrm>
                <a:off x="1017" y="803"/>
                <a:ext cx="201" cy="201"/>
              </a:xfrm>
              <a:custGeom>
                <a:avLst/>
                <a:gdLst>
                  <a:gd name="T0" fmla="*/ 0 w 1672"/>
                  <a:gd name="T1" fmla="*/ 1672 h 1672"/>
                  <a:gd name="T2" fmla="*/ 1672 w 1672"/>
                  <a:gd name="T3" fmla="*/ 1672 h 1672"/>
                  <a:gd name="T4" fmla="*/ 0 w 1672"/>
                  <a:gd name="T5" fmla="*/ 0 h 1672"/>
                  <a:gd name="T6" fmla="*/ 0 w 1672"/>
                  <a:gd name="T7" fmla="*/ 1672 h 1672"/>
                </a:gdLst>
                <a:ahLst/>
                <a:cxnLst>
                  <a:cxn ang="0">
                    <a:pos x="T0" y="T1"/>
                  </a:cxn>
                  <a:cxn ang="0">
                    <a:pos x="T2" y="T3"/>
                  </a:cxn>
                  <a:cxn ang="0">
                    <a:pos x="T4" y="T5"/>
                  </a:cxn>
                  <a:cxn ang="0">
                    <a:pos x="T6" y="T7"/>
                  </a:cxn>
                </a:cxnLst>
                <a:rect l="0" t="0" r="r" b="b"/>
                <a:pathLst>
                  <a:path w="1672" h="1672">
                    <a:moveTo>
                      <a:pt x="0" y="1672"/>
                    </a:moveTo>
                    <a:cubicBezTo>
                      <a:pt x="1672" y="1672"/>
                      <a:pt x="1672" y="1672"/>
                      <a:pt x="1672" y="1672"/>
                    </a:cubicBezTo>
                    <a:cubicBezTo>
                      <a:pt x="1642" y="763"/>
                      <a:pt x="910" y="29"/>
                      <a:pt x="0" y="0"/>
                    </a:cubicBezTo>
                    <a:lnTo>
                      <a:pt x="0" y="1672"/>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53">
                <a:extLst>
                  <a:ext uri="{FF2B5EF4-FFF2-40B4-BE49-F238E27FC236}">
                    <a16:creationId xmlns:a16="http://schemas.microsoft.com/office/drawing/2014/main" id="{CB9F1DF3-4DD4-4DA2-A3EA-8DAB421F24C0}"/>
                  </a:ext>
                </a:extLst>
              </p:cNvPr>
              <p:cNvSpPr>
                <a:spLocks/>
              </p:cNvSpPr>
              <p:nvPr/>
            </p:nvSpPr>
            <p:spPr bwMode="auto">
              <a:xfrm>
                <a:off x="803" y="803"/>
                <a:ext cx="415" cy="416"/>
              </a:xfrm>
              <a:custGeom>
                <a:avLst/>
                <a:gdLst>
                  <a:gd name="T0" fmla="*/ 1674 w 3456"/>
                  <a:gd name="T1" fmla="*/ 0 h 3456"/>
                  <a:gd name="T2" fmla="*/ 1527 w 3456"/>
                  <a:gd name="T3" fmla="*/ 10 h 3456"/>
                  <a:gd name="T4" fmla="*/ 1359 w 3456"/>
                  <a:gd name="T5" fmla="*/ 39 h 3456"/>
                  <a:gd name="T6" fmla="*/ 1196 w 3456"/>
                  <a:gd name="T7" fmla="*/ 82 h 3456"/>
                  <a:gd name="T8" fmla="*/ 1039 w 3456"/>
                  <a:gd name="T9" fmla="*/ 142 h 3456"/>
                  <a:gd name="T10" fmla="*/ 891 w 3456"/>
                  <a:gd name="T11" fmla="*/ 216 h 3456"/>
                  <a:gd name="T12" fmla="*/ 751 w 3456"/>
                  <a:gd name="T13" fmla="*/ 303 h 3456"/>
                  <a:gd name="T14" fmla="*/ 620 w 3456"/>
                  <a:gd name="T15" fmla="*/ 402 h 3456"/>
                  <a:gd name="T16" fmla="*/ 499 w 3456"/>
                  <a:gd name="T17" fmla="*/ 514 h 3456"/>
                  <a:gd name="T18" fmla="*/ 389 w 3456"/>
                  <a:gd name="T19" fmla="*/ 636 h 3456"/>
                  <a:gd name="T20" fmla="*/ 291 w 3456"/>
                  <a:gd name="T21" fmla="*/ 769 h 3456"/>
                  <a:gd name="T22" fmla="*/ 206 w 3456"/>
                  <a:gd name="T23" fmla="*/ 910 h 3456"/>
                  <a:gd name="T24" fmla="*/ 134 w 3456"/>
                  <a:gd name="T25" fmla="*/ 1060 h 3456"/>
                  <a:gd name="T26" fmla="*/ 78 w 3456"/>
                  <a:gd name="T27" fmla="*/ 1218 h 3456"/>
                  <a:gd name="T28" fmla="*/ 35 w 3456"/>
                  <a:gd name="T29" fmla="*/ 1382 h 3456"/>
                  <a:gd name="T30" fmla="*/ 10 w 3456"/>
                  <a:gd name="T31" fmla="*/ 1551 h 3456"/>
                  <a:gd name="T32" fmla="*/ 1730 w 3456"/>
                  <a:gd name="T33" fmla="*/ 3456 h 3456"/>
                  <a:gd name="T34" fmla="*/ 1962 w 3456"/>
                  <a:gd name="T35" fmla="*/ 3438 h 3456"/>
                  <a:gd name="T36" fmla="*/ 2141 w 3456"/>
                  <a:gd name="T37" fmla="*/ 3405 h 3456"/>
                  <a:gd name="T38" fmla="*/ 2306 w 3456"/>
                  <a:gd name="T39" fmla="*/ 3355 h 3456"/>
                  <a:gd name="T40" fmla="*/ 2463 w 3456"/>
                  <a:gd name="T41" fmla="*/ 3290 h 3456"/>
                  <a:gd name="T42" fmla="*/ 2611 w 3456"/>
                  <a:gd name="T43" fmla="*/ 3212 h 3456"/>
                  <a:gd name="T44" fmla="*/ 2749 w 3456"/>
                  <a:gd name="T45" fmla="*/ 3121 h 3456"/>
                  <a:gd name="T46" fmla="*/ 2877 w 3456"/>
                  <a:gd name="T47" fmla="*/ 3017 h 3456"/>
                  <a:gd name="T48" fmla="*/ 2995 w 3456"/>
                  <a:gd name="T49" fmla="*/ 2901 h 3456"/>
                  <a:gd name="T50" fmla="*/ 3102 w 3456"/>
                  <a:gd name="T51" fmla="*/ 2776 h 3456"/>
                  <a:gd name="T52" fmla="*/ 3196 w 3456"/>
                  <a:gd name="T53" fmla="*/ 2639 h 3456"/>
                  <a:gd name="T54" fmla="*/ 3278 w 3456"/>
                  <a:gd name="T55" fmla="*/ 2495 h 3456"/>
                  <a:gd name="T56" fmla="*/ 3345 w 3456"/>
                  <a:gd name="T57" fmla="*/ 2343 h 3456"/>
                  <a:gd name="T58" fmla="*/ 3396 w 3456"/>
                  <a:gd name="T59" fmla="*/ 2183 h 3456"/>
                  <a:gd name="T60" fmla="*/ 3433 w 3456"/>
                  <a:gd name="T61" fmla="*/ 2016 h 3456"/>
                  <a:gd name="T62" fmla="*/ 3453 w 3456"/>
                  <a:gd name="T63" fmla="*/ 1844 h 3456"/>
                  <a:gd name="T64" fmla="*/ 1674 w 3456"/>
                  <a:gd name="T65" fmla="*/ 1783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56" h="3456">
                    <a:moveTo>
                      <a:pt x="1674" y="1783"/>
                    </a:moveTo>
                    <a:cubicBezTo>
                      <a:pt x="1674" y="0"/>
                      <a:pt x="1674" y="0"/>
                      <a:pt x="1674" y="0"/>
                    </a:cubicBezTo>
                    <a:cubicBezTo>
                      <a:pt x="1653" y="0"/>
                      <a:pt x="1632" y="2"/>
                      <a:pt x="1612" y="3"/>
                    </a:cubicBezTo>
                    <a:cubicBezTo>
                      <a:pt x="1584" y="5"/>
                      <a:pt x="1556" y="7"/>
                      <a:pt x="1527" y="10"/>
                    </a:cubicBezTo>
                    <a:cubicBezTo>
                      <a:pt x="1498" y="13"/>
                      <a:pt x="1469" y="19"/>
                      <a:pt x="1441" y="24"/>
                    </a:cubicBezTo>
                    <a:cubicBezTo>
                      <a:pt x="1413" y="28"/>
                      <a:pt x="1385" y="33"/>
                      <a:pt x="1359" y="39"/>
                    </a:cubicBezTo>
                    <a:cubicBezTo>
                      <a:pt x="1330" y="44"/>
                      <a:pt x="1302" y="52"/>
                      <a:pt x="1274" y="60"/>
                    </a:cubicBezTo>
                    <a:cubicBezTo>
                      <a:pt x="1248" y="67"/>
                      <a:pt x="1221" y="74"/>
                      <a:pt x="1196" y="82"/>
                    </a:cubicBezTo>
                    <a:cubicBezTo>
                      <a:pt x="1168" y="92"/>
                      <a:pt x="1142" y="102"/>
                      <a:pt x="1114" y="112"/>
                    </a:cubicBezTo>
                    <a:cubicBezTo>
                      <a:pt x="1090" y="122"/>
                      <a:pt x="1064" y="131"/>
                      <a:pt x="1039" y="142"/>
                    </a:cubicBezTo>
                    <a:cubicBezTo>
                      <a:pt x="1012" y="154"/>
                      <a:pt x="987" y="167"/>
                      <a:pt x="962" y="179"/>
                    </a:cubicBezTo>
                    <a:cubicBezTo>
                      <a:pt x="937" y="192"/>
                      <a:pt x="914" y="202"/>
                      <a:pt x="891" y="216"/>
                    </a:cubicBezTo>
                    <a:cubicBezTo>
                      <a:pt x="866" y="230"/>
                      <a:pt x="842" y="245"/>
                      <a:pt x="817" y="261"/>
                    </a:cubicBezTo>
                    <a:cubicBezTo>
                      <a:pt x="794" y="275"/>
                      <a:pt x="772" y="288"/>
                      <a:pt x="751" y="303"/>
                    </a:cubicBezTo>
                    <a:cubicBezTo>
                      <a:pt x="727" y="319"/>
                      <a:pt x="704" y="337"/>
                      <a:pt x="681" y="355"/>
                    </a:cubicBezTo>
                    <a:cubicBezTo>
                      <a:pt x="661" y="371"/>
                      <a:pt x="640" y="386"/>
                      <a:pt x="620" y="402"/>
                    </a:cubicBezTo>
                    <a:cubicBezTo>
                      <a:pt x="597" y="422"/>
                      <a:pt x="576" y="441"/>
                      <a:pt x="556" y="461"/>
                    </a:cubicBezTo>
                    <a:cubicBezTo>
                      <a:pt x="536" y="479"/>
                      <a:pt x="517" y="496"/>
                      <a:pt x="499" y="514"/>
                    </a:cubicBezTo>
                    <a:cubicBezTo>
                      <a:pt x="478" y="535"/>
                      <a:pt x="460" y="557"/>
                      <a:pt x="440" y="579"/>
                    </a:cubicBezTo>
                    <a:cubicBezTo>
                      <a:pt x="423" y="598"/>
                      <a:pt x="405" y="617"/>
                      <a:pt x="389" y="636"/>
                    </a:cubicBezTo>
                    <a:cubicBezTo>
                      <a:pt x="371" y="659"/>
                      <a:pt x="354" y="684"/>
                      <a:pt x="336" y="708"/>
                    </a:cubicBezTo>
                    <a:cubicBezTo>
                      <a:pt x="321" y="727"/>
                      <a:pt x="305" y="748"/>
                      <a:pt x="291" y="769"/>
                    </a:cubicBezTo>
                    <a:cubicBezTo>
                      <a:pt x="275" y="793"/>
                      <a:pt x="260" y="820"/>
                      <a:pt x="244" y="846"/>
                    </a:cubicBezTo>
                    <a:cubicBezTo>
                      <a:pt x="231" y="867"/>
                      <a:pt x="219" y="888"/>
                      <a:pt x="206" y="910"/>
                    </a:cubicBezTo>
                    <a:cubicBezTo>
                      <a:pt x="192" y="937"/>
                      <a:pt x="179" y="966"/>
                      <a:pt x="165" y="994"/>
                    </a:cubicBezTo>
                    <a:cubicBezTo>
                      <a:pt x="155" y="1016"/>
                      <a:pt x="145" y="1038"/>
                      <a:pt x="134" y="1060"/>
                    </a:cubicBezTo>
                    <a:cubicBezTo>
                      <a:pt x="123" y="1090"/>
                      <a:pt x="112" y="1120"/>
                      <a:pt x="102" y="1150"/>
                    </a:cubicBezTo>
                    <a:cubicBezTo>
                      <a:pt x="94" y="1173"/>
                      <a:pt x="85" y="1195"/>
                      <a:pt x="78" y="1218"/>
                    </a:cubicBezTo>
                    <a:cubicBezTo>
                      <a:pt x="67" y="1250"/>
                      <a:pt x="60" y="1282"/>
                      <a:pt x="52" y="1316"/>
                    </a:cubicBezTo>
                    <a:cubicBezTo>
                      <a:pt x="47" y="1338"/>
                      <a:pt x="40" y="1360"/>
                      <a:pt x="35" y="1382"/>
                    </a:cubicBezTo>
                    <a:cubicBezTo>
                      <a:pt x="28" y="1419"/>
                      <a:pt x="24" y="1457"/>
                      <a:pt x="18" y="1494"/>
                    </a:cubicBezTo>
                    <a:cubicBezTo>
                      <a:pt x="15" y="1513"/>
                      <a:pt x="12" y="1532"/>
                      <a:pt x="10" y="1551"/>
                    </a:cubicBezTo>
                    <a:cubicBezTo>
                      <a:pt x="4" y="1609"/>
                      <a:pt x="0" y="1668"/>
                      <a:pt x="0" y="1727"/>
                    </a:cubicBezTo>
                    <a:cubicBezTo>
                      <a:pt x="0" y="2680"/>
                      <a:pt x="777" y="3456"/>
                      <a:pt x="1730" y="3456"/>
                    </a:cubicBezTo>
                    <a:cubicBezTo>
                      <a:pt x="1789" y="3456"/>
                      <a:pt x="1848" y="3453"/>
                      <a:pt x="1904" y="3447"/>
                    </a:cubicBezTo>
                    <a:cubicBezTo>
                      <a:pt x="1924" y="3445"/>
                      <a:pt x="1944" y="3441"/>
                      <a:pt x="1962" y="3438"/>
                    </a:cubicBezTo>
                    <a:cubicBezTo>
                      <a:pt x="2000" y="3433"/>
                      <a:pt x="2038" y="3429"/>
                      <a:pt x="2075" y="3421"/>
                    </a:cubicBezTo>
                    <a:cubicBezTo>
                      <a:pt x="2097" y="3417"/>
                      <a:pt x="2119" y="3410"/>
                      <a:pt x="2141" y="3405"/>
                    </a:cubicBezTo>
                    <a:cubicBezTo>
                      <a:pt x="2173" y="3396"/>
                      <a:pt x="2207" y="3390"/>
                      <a:pt x="2239" y="3379"/>
                    </a:cubicBezTo>
                    <a:cubicBezTo>
                      <a:pt x="2262" y="3372"/>
                      <a:pt x="2284" y="3363"/>
                      <a:pt x="2306" y="3355"/>
                    </a:cubicBezTo>
                    <a:cubicBezTo>
                      <a:pt x="2337" y="3345"/>
                      <a:pt x="2367" y="3334"/>
                      <a:pt x="2396" y="3323"/>
                    </a:cubicBezTo>
                    <a:cubicBezTo>
                      <a:pt x="2419" y="3312"/>
                      <a:pt x="2441" y="3301"/>
                      <a:pt x="2463" y="3290"/>
                    </a:cubicBezTo>
                    <a:cubicBezTo>
                      <a:pt x="2491" y="3278"/>
                      <a:pt x="2519" y="3265"/>
                      <a:pt x="2546" y="3250"/>
                    </a:cubicBezTo>
                    <a:cubicBezTo>
                      <a:pt x="2568" y="3238"/>
                      <a:pt x="2590" y="3225"/>
                      <a:pt x="2611" y="3212"/>
                    </a:cubicBezTo>
                    <a:cubicBezTo>
                      <a:pt x="2637" y="3197"/>
                      <a:pt x="2663" y="3182"/>
                      <a:pt x="2688" y="3166"/>
                    </a:cubicBezTo>
                    <a:cubicBezTo>
                      <a:pt x="2709" y="3151"/>
                      <a:pt x="2728" y="3136"/>
                      <a:pt x="2749" y="3121"/>
                    </a:cubicBezTo>
                    <a:cubicBezTo>
                      <a:pt x="2773" y="3103"/>
                      <a:pt x="2798" y="3086"/>
                      <a:pt x="2821" y="3068"/>
                    </a:cubicBezTo>
                    <a:cubicBezTo>
                      <a:pt x="2840" y="3051"/>
                      <a:pt x="2859" y="3034"/>
                      <a:pt x="2877" y="3017"/>
                    </a:cubicBezTo>
                    <a:cubicBezTo>
                      <a:pt x="2899" y="2997"/>
                      <a:pt x="2922" y="2979"/>
                      <a:pt x="2943" y="2958"/>
                    </a:cubicBezTo>
                    <a:cubicBezTo>
                      <a:pt x="2961" y="2940"/>
                      <a:pt x="2978" y="2920"/>
                      <a:pt x="2995" y="2901"/>
                    </a:cubicBezTo>
                    <a:cubicBezTo>
                      <a:pt x="3016" y="2881"/>
                      <a:pt x="3035" y="2859"/>
                      <a:pt x="3054" y="2837"/>
                    </a:cubicBezTo>
                    <a:cubicBezTo>
                      <a:pt x="3071" y="2817"/>
                      <a:pt x="3086" y="2796"/>
                      <a:pt x="3102" y="2776"/>
                    </a:cubicBezTo>
                    <a:cubicBezTo>
                      <a:pt x="3120" y="2753"/>
                      <a:pt x="3138" y="2729"/>
                      <a:pt x="3154" y="2706"/>
                    </a:cubicBezTo>
                    <a:cubicBezTo>
                      <a:pt x="3169" y="2684"/>
                      <a:pt x="3182" y="2661"/>
                      <a:pt x="3196" y="2639"/>
                    </a:cubicBezTo>
                    <a:cubicBezTo>
                      <a:pt x="3212" y="2615"/>
                      <a:pt x="3227" y="2591"/>
                      <a:pt x="3241" y="2566"/>
                    </a:cubicBezTo>
                    <a:cubicBezTo>
                      <a:pt x="3253" y="2543"/>
                      <a:pt x="3265" y="2518"/>
                      <a:pt x="3278" y="2495"/>
                    </a:cubicBezTo>
                    <a:cubicBezTo>
                      <a:pt x="3290" y="2470"/>
                      <a:pt x="3303" y="2443"/>
                      <a:pt x="3315" y="2417"/>
                    </a:cubicBezTo>
                    <a:cubicBezTo>
                      <a:pt x="3325" y="2393"/>
                      <a:pt x="3334" y="2367"/>
                      <a:pt x="3345" y="2343"/>
                    </a:cubicBezTo>
                    <a:cubicBezTo>
                      <a:pt x="3355" y="2315"/>
                      <a:pt x="3365" y="2289"/>
                      <a:pt x="3375" y="2261"/>
                    </a:cubicBezTo>
                    <a:cubicBezTo>
                      <a:pt x="3383" y="2236"/>
                      <a:pt x="3390" y="2209"/>
                      <a:pt x="3396" y="2183"/>
                    </a:cubicBezTo>
                    <a:cubicBezTo>
                      <a:pt x="3405" y="2155"/>
                      <a:pt x="3411" y="2126"/>
                      <a:pt x="3418" y="2098"/>
                    </a:cubicBezTo>
                    <a:cubicBezTo>
                      <a:pt x="3424" y="2071"/>
                      <a:pt x="3429" y="2044"/>
                      <a:pt x="3433" y="2016"/>
                    </a:cubicBezTo>
                    <a:cubicBezTo>
                      <a:pt x="3438" y="1988"/>
                      <a:pt x="3443" y="1959"/>
                      <a:pt x="3446" y="1929"/>
                    </a:cubicBezTo>
                    <a:cubicBezTo>
                      <a:pt x="3450" y="1901"/>
                      <a:pt x="3452" y="1873"/>
                      <a:pt x="3453" y="1844"/>
                    </a:cubicBezTo>
                    <a:cubicBezTo>
                      <a:pt x="3455" y="1825"/>
                      <a:pt x="3456" y="1804"/>
                      <a:pt x="3456" y="1783"/>
                    </a:cubicBezTo>
                    <a:lnTo>
                      <a:pt x="1674" y="1783"/>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47" name="Textfeld 46">
              <a:extLst>
                <a:ext uri="{FF2B5EF4-FFF2-40B4-BE49-F238E27FC236}">
                  <a16:creationId xmlns:a16="http://schemas.microsoft.com/office/drawing/2014/main" id="{69C8978C-804A-4808-9BC0-C96DE13C5909}"/>
                </a:ext>
              </a:extLst>
            </p:cNvPr>
            <p:cNvSpPr txBox="1"/>
            <p:nvPr/>
          </p:nvSpPr>
          <p:spPr>
            <a:xfrm>
              <a:off x="8097397" y="5095497"/>
              <a:ext cx="1050288" cy="369332"/>
            </a:xfrm>
            <a:prstGeom prst="rect">
              <a:avLst/>
            </a:prstGeom>
            <a:noFill/>
          </p:spPr>
          <p:txBody>
            <a:bodyPr vert="horz" wrap="none" rtlCol="0" anchor="ctr">
              <a:spAutoFit/>
            </a:bodyPr>
            <a:lstStyle/>
            <a:p>
              <a:pPr algn="ctr" rtl="0" eaLnBrk="1" fontAlgn="auto" hangingPunct="1">
                <a:lnSpc>
                  <a:spcPct val="100000"/>
                </a:lnSpc>
                <a:spcBef>
                  <a:spcPts val="0"/>
                </a:spcBef>
                <a:spcAft>
                  <a:spcPts val="0"/>
                </a:spcAft>
              </a:pPr>
              <a:r>
                <a:rPr lang="en-US" sz="900" b="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Quorum met</a:t>
              </a:r>
              <a:br>
                <a:rPr lang="en-US" sz="900" b="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900" b="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≥80% vote Yay</a:t>
              </a:r>
            </a:p>
          </p:txBody>
        </p:sp>
      </p:grpSp>
      <p:cxnSp>
        <p:nvCxnSpPr>
          <p:cNvPr id="50" name="Gewinkelter Verbinder 140331">
            <a:extLst>
              <a:ext uri="{FF2B5EF4-FFF2-40B4-BE49-F238E27FC236}">
                <a16:creationId xmlns:a16="http://schemas.microsoft.com/office/drawing/2014/main" id="{1C6A501D-A3AF-4AB3-88E0-A64C169CE3B6}"/>
              </a:ext>
            </a:extLst>
          </p:cNvPr>
          <p:cNvCxnSpPr>
            <a:cxnSpLocks/>
          </p:cNvCxnSpPr>
          <p:nvPr/>
        </p:nvCxnSpPr>
        <p:spPr>
          <a:xfrm>
            <a:off x="10243029" y="2035107"/>
            <a:ext cx="12700" cy="857834"/>
          </a:xfrm>
          <a:prstGeom prst="bentConnector3">
            <a:avLst>
              <a:gd name="adj1" fmla="val 630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feld 50">
            <a:extLst>
              <a:ext uri="{FF2B5EF4-FFF2-40B4-BE49-F238E27FC236}">
                <a16:creationId xmlns:a16="http://schemas.microsoft.com/office/drawing/2014/main" id="{D8689AC2-B5B0-4F1B-A436-FCBCDDDA00EE}"/>
              </a:ext>
            </a:extLst>
          </p:cNvPr>
          <p:cNvSpPr txBox="1"/>
          <p:nvPr/>
        </p:nvSpPr>
        <p:spPr>
          <a:xfrm>
            <a:off x="10576596" y="2345447"/>
            <a:ext cx="946093" cy="369332"/>
          </a:xfrm>
          <a:prstGeom prst="rect">
            <a:avLst/>
          </a:prstGeom>
          <a:solidFill>
            <a:schemeClr val="bg1"/>
          </a:solidFill>
        </p:spPr>
        <p:txBody>
          <a:bodyPr vert="horz" wrap="none" rtlCol="0" anchor="ctr">
            <a:spAutoFit/>
          </a:bodyPr>
          <a:lstStyle/>
          <a:p>
            <a:pPr algn="ctr" rtl="0" eaLnBrk="1" fontAlgn="auto" hangingPunct="1">
              <a:lnSpc>
                <a:spcPct val="100000"/>
              </a:lnSpc>
              <a:spcBef>
                <a:spcPts val="0"/>
              </a:spcBef>
              <a:spcAft>
                <a:spcPts val="0"/>
              </a:spcAft>
            </a:pPr>
            <a:r>
              <a:rPr lang="en-US" sz="900" b="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Proposal with </a:t>
            </a:r>
          </a:p>
          <a:p>
            <a:pPr algn="ctr" rtl="0" eaLnBrk="1" fontAlgn="auto" hangingPunct="1">
              <a:lnSpc>
                <a:spcPct val="100000"/>
              </a:lnSpc>
              <a:spcBef>
                <a:spcPts val="0"/>
              </a:spcBef>
              <a:spcAft>
                <a:spcPts val="0"/>
              </a:spcAft>
            </a:pPr>
            <a:r>
              <a:rPr lang="en-US" sz="900" b="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most votes</a:t>
            </a:r>
          </a:p>
        </p:txBody>
      </p:sp>
      <p:cxnSp>
        <p:nvCxnSpPr>
          <p:cNvPr id="52" name="Gewinkelter Verbinder 127">
            <a:extLst>
              <a:ext uri="{FF2B5EF4-FFF2-40B4-BE49-F238E27FC236}">
                <a16:creationId xmlns:a16="http://schemas.microsoft.com/office/drawing/2014/main" id="{6EBA91AB-FDC3-4024-B9D2-D012FE53CDE6}"/>
              </a:ext>
            </a:extLst>
          </p:cNvPr>
          <p:cNvCxnSpPr>
            <a:cxnSpLocks/>
          </p:cNvCxnSpPr>
          <p:nvPr/>
        </p:nvCxnSpPr>
        <p:spPr>
          <a:xfrm>
            <a:off x="10243029" y="3259966"/>
            <a:ext cx="12700" cy="671955"/>
          </a:xfrm>
          <a:prstGeom prst="bentConnector3">
            <a:avLst>
              <a:gd name="adj1" fmla="val 633749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303FA10B-5690-4298-830E-4D66BE8B3D48}"/>
              </a:ext>
            </a:extLst>
          </p:cNvPr>
          <p:cNvSpPr txBox="1"/>
          <p:nvPr/>
        </p:nvSpPr>
        <p:spPr>
          <a:xfrm>
            <a:off x="10524501" y="3411861"/>
            <a:ext cx="1050288" cy="369332"/>
          </a:xfrm>
          <a:prstGeom prst="rect">
            <a:avLst/>
          </a:prstGeom>
          <a:solidFill>
            <a:schemeClr val="bg1"/>
          </a:solidFill>
        </p:spPr>
        <p:txBody>
          <a:bodyPr vert="horz" wrap="none" rtlCol="0" anchor="ctr">
            <a:spAutoFit/>
          </a:bodyPr>
          <a:lstStyle>
            <a:defPPr>
              <a:defRPr lang="de-DE"/>
            </a:defPPr>
            <a:lvl1pPr algn="ctr" fontAlgn="auto">
              <a:lnSpc>
                <a:spcPct val="100000"/>
              </a:lnSpc>
              <a:spcBef>
                <a:spcPts val="0"/>
              </a:spcBef>
              <a:spcAft>
                <a:spcPts val="0"/>
              </a:spcAft>
              <a:defRPr sz="1000" b="0" i="0" u="none" baseline="0">
                <a:solidFill>
                  <a:srgbClr val="000000"/>
                </a:solidFill>
                <a:latin typeface="BMW Group Condensed" panose="020B0606020202020204" pitchFamily="34" charset="0"/>
              </a:defRPr>
            </a:lvl1pPr>
          </a:lstStyle>
          <a:p>
            <a:r>
              <a:rPr lang="en-US" sz="900" dirty="0">
                <a:latin typeface="Open Sans" panose="020B0606030504020204" pitchFamily="34" charset="0"/>
                <a:ea typeface="Open Sans" panose="020B0606030504020204" pitchFamily="34" charset="0"/>
                <a:cs typeface="Open Sans" panose="020B0606030504020204" pitchFamily="34" charset="0"/>
              </a:rPr>
              <a:t>Quorum met</a:t>
            </a:r>
            <a:br>
              <a:rPr lang="en-US" sz="900" dirty="0">
                <a:latin typeface="Open Sans" panose="020B0606030504020204" pitchFamily="34" charset="0"/>
                <a:ea typeface="Open Sans" panose="020B0606030504020204" pitchFamily="34" charset="0"/>
                <a:cs typeface="Open Sans" panose="020B0606030504020204" pitchFamily="34" charset="0"/>
              </a:rPr>
            </a:br>
            <a:r>
              <a:rPr lang="en-US" sz="900" dirty="0">
                <a:latin typeface="Open Sans" panose="020B0606030504020204" pitchFamily="34" charset="0"/>
                <a:ea typeface="Open Sans" panose="020B0606030504020204" pitchFamily="34" charset="0"/>
                <a:cs typeface="Open Sans" panose="020B0606030504020204" pitchFamily="34" charset="0"/>
              </a:rPr>
              <a:t>+ ≥80% vote Yay</a:t>
            </a:r>
          </a:p>
        </p:txBody>
      </p:sp>
      <p:grpSp>
        <p:nvGrpSpPr>
          <p:cNvPr id="54" name="Group 51">
            <a:extLst>
              <a:ext uri="{FF2B5EF4-FFF2-40B4-BE49-F238E27FC236}">
                <a16:creationId xmlns:a16="http://schemas.microsoft.com/office/drawing/2014/main" id="{BDC49E76-E8A2-4EE5-8CB4-53F909593D4B}"/>
              </a:ext>
            </a:extLst>
          </p:cNvPr>
          <p:cNvGrpSpPr>
            <a:grpSpLocks noChangeAspect="1"/>
          </p:cNvGrpSpPr>
          <p:nvPr/>
        </p:nvGrpSpPr>
        <p:grpSpPr bwMode="auto">
          <a:xfrm>
            <a:off x="10304097" y="3445327"/>
            <a:ext cx="301673" cy="302400"/>
            <a:chOff x="803" y="803"/>
            <a:chExt cx="415" cy="416"/>
          </a:xfrm>
          <a:solidFill>
            <a:schemeClr val="accent1"/>
          </a:solidFill>
        </p:grpSpPr>
        <p:sp>
          <p:nvSpPr>
            <p:cNvPr id="55" name="Freeform 52">
              <a:extLst>
                <a:ext uri="{FF2B5EF4-FFF2-40B4-BE49-F238E27FC236}">
                  <a16:creationId xmlns:a16="http://schemas.microsoft.com/office/drawing/2014/main" id="{4581FA60-B192-4A67-8C64-68BA4E91385C}"/>
                </a:ext>
              </a:extLst>
            </p:cNvPr>
            <p:cNvSpPr>
              <a:spLocks/>
            </p:cNvSpPr>
            <p:nvPr/>
          </p:nvSpPr>
          <p:spPr bwMode="auto">
            <a:xfrm>
              <a:off x="1017" y="803"/>
              <a:ext cx="201" cy="201"/>
            </a:xfrm>
            <a:custGeom>
              <a:avLst/>
              <a:gdLst>
                <a:gd name="T0" fmla="*/ 0 w 1672"/>
                <a:gd name="T1" fmla="*/ 1672 h 1672"/>
                <a:gd name="T2" fmla="*/ 1672 w 1672"/>
                <a:gd name="T3" fmla="*/ 1672 h 1672"/>
                <a:gd name="T4" fmla="*/ 0 w 1672"/>
                <a:gd name="T5" fmla="*/ 0 h 1672"/>
                <a:gd name="T6" fmla="*/ 0 w 1672"/>
                <a:gd name="T7" fmla="*/ 1672 h 1672"/>
              </a:gdLst>
              <a:ahLst/>
              <a:cxnLst>
                <a:cxn ang="0">
                  <a:pos x="T0" y="T1"/>
                </a:cxn>
                <a:cxn ang="0">
                  <a:pos x="T2" y="T3"/>
                </a:cxn>
                <a:cxn ang="0">
                  <a:pos x="T4" y="T5"/>
                </a:cxn>
                <a:cxn ang="0">
                  <a:pos x="T6" y="T7"/>
                </a:cxn>
              </a:cxnLst>
              <a:rect l="0" t="0" r="r" b="b"/>
              <a:pathLst>
                <a:path w="1672" h="1672">
                  <a:moveTo>
                    <a:pt x="0" y="1672"/>
                  </a:moveTo>
                  <a:cubicBezTo>
                    <a:pt x="1672" y="1672"/>
                    <a:pt x="1672" y="1672"/>
                    <a:pt x="1672" y="1672"/>
                  </a:cubicBezTo>
                  <a:cubicBezTo>
                    <a:pt x="1642" y="763"/>
                    <a:pt x="910" y="29"/>
                    <a:pt x="0" y="0"/>
                  </a:cubicBezTo>
                  <a:lnTo>
                    <a:pt x="0" y="1672"/>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 name="Freeform 53">
              <a:extLst>
                <a:ext uri="{FF2B5EF4-FFF2-40B4-BE49-F238E27FC236}">
                  <a16:creationId xmlns:a16="http://schemas.microsoft.com/office/drawing/2014/main" id="{07B7E86C-9676-4FD5-9E88-338A1ABF5B69}"/>
                </a:ext>
              </a:extLst>
            </p:cNvPr>
            <p:cNvSpPr>
              <a:spLocks/>
            </p:cNvSpPr>
            <p:nvPr/>
          </p:nvSpPr>
          <p:spPr bwMode="auto">
            <a:xfrm>
              <a:off x="803" y="803"/>
              <a:ext cx="415" cy="416"/>
            </a:xfrm>
            <a:custGeom>
              <a:avLst/>
              <a:gdLst>
                <a:gd name="T0" fmla="*/ 1674 w 3456"/>
                <a:gd name="T1" fmla="*/ 0 h 3456"/>
                <a:gd name="T2" fmla="*/ 1527 w 3456"/>
                <a:gd name="T3" fmla="*/ 10 h 3456"/>
                <a:gd name="T4" fmla="*/ 1359 w 3456"/>
                <a:gd name="T5" fmla="*/ 39 h 3456"/>
                <a:gd name="T6" fmla="*/ 1196 w 3456"/>
                <a:gd name="T7" fmla="*/ 82 h 3456"/>
                <a:gd name="T8" fmla="*/ 1039 w 3456"/>
                <a:gd name="T9" fmla="*/ 142 h 3456"/>
                <a:gd name="T10" fmla="*/ 891 w 3456"/>
                <a:gd name="T11" fmla="*/ 216 h 3456"/>
                <a:gd name="T12" fmla="*/ 751 w 3456"/>
                <a:gd name="T13" fmla="*/ 303 h 3456"/>
                <a:gd name="T14" fmla="*/ 620 w 3456"/>
                <a:gd name="T15" fmla="*/ 402 h 3456"/>
                <a:gd name="T16" fmla="*/ 499 w 3456"/>
                <a:gd name="T17" fmla="*/ 514 h 3456"/>
                <a:gd name="T18" fmla="*/ 389 w 3456"/>
                <a:gd name="T19" fmla="*/ 636 h 3456"/>
                <a:gd name="T20" fmla="*/ 291 w 3456"/>
                <a:gd name="T21" fmla="*/ 769 h 3456"/>
                <a:gd name="T22" fmla="*/ 206 w 3456"/>
                <a:gd name="T23" fmla="*/ 910 h 3456"/>
                <a:gd name="T24" fmla="*/ 134 w 3456"/>
                <a:gd name="T25" fmla="*/ 1060 h 3456"/>
                <a:gd name="T26" fmla="*/ 78 w 3456"/>
                <a:gd name="T27" fmla="*/ 1218 h 3456"/>
                <a:gd name="T28" fmla="*/ 35 w 3456"/>
                <a:gd name="T29" fmla="*/ 1382 h 3456"/>
                <a:gd name="T30" fmla="*/ 10 w 3456"/>
                <a:gd name="T31" fmla="*/ 1551 h 3456"/>
                <a:gd name="T32" fmla="*/ 1730 w 3456"/>
                <a:gd name="T33" fmla="*/ 3456 h 3456"/>
                <a:gd name="T34" fmla="*/ 1962 w 3456"/>
                <a:gd name="T35" fmla="*/ 3438 h 3456"/>
                <a:gd name="T36" fmla="*/ 2141 w 3456"/>
                <a:gd name="T37" fmla="*/ 3405 h 3456"/>
                <a:gd name="T38" fmla="*/ 2306 w 3456"/>
                <a:gd name="T39" fmla="*/ 3355 h 3456"/>
                <a:gd name="T40" fmla="*/ 2463 w 3456"/>
                <a:gd name="T41" fmla="*/ 3290 h 3456"/>
                <a:gd name="T42" fmla="*/ 2611 w 3456"/>
                <a:gd name="T43" fmla="*/ 3212 h 3456"/>
                <a:gd name="T44" fmla="*/ 2749 w 3456"/>
                <a:gd name="T45" fmla="*/ 3121 h 3456"/>
                <a:gd name="T46" fmla="*/ 2877 w 3456"/>
                <a:gd name="T47" fmla="*/ 3017 h 3456"/>
                <a:gd name="T48" fmla="*/ 2995 w 3456"/>
                <a:gd name="T49" fmla="*/ 2901 h 3456"/>
                <a:gd name="T50" fmla="*/ 3102 w 3456"/>
                <a:gd name="T51" fmla="*/ 2776 h 3456"/>
                <a:gd name="T52" fmla="*/ 3196 w 3456"/>
                <a:gd name="T53" fmla="*/ 2639 h 3456"/>
                <a:gd name="T54" fmla="*/ 3278 w 3456"/>
                <a:gd name="T55" fmla="*/ 2495 h 3456"/>
                <a:gd name="T56" fmla="*/ 3345 w 3456"/>
                <a:gd name="T57" fmla="*/ 2343 h 3456"/>
                <a:gd name="T58" fmla="*/ 3396 w 3456"/>
                <a:gd name="T59" fmla="*/ 2183 h 3456"/>
                <a:gd name="T60" fmla="*/ 3433 w 3456"/>
                <a:gd name="T61" fmla="*/ 2016 h 3456"/>
                <a:gd name="T62" fmla="*/ 3453 w 3456"/>
                <a:gd name="T63" fmla="*/ 1844 h 3456"/>
                <a:gd name="T64" fmla="*/ 1674 w 3456"/>
                <a:gd name="T65" fmla="*/ 1783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56" h="3456">
                  <a:moveTo>
                    <a:pt x="1674" y="1783"/>
                  </a:moveTo>
                  <a:cubicBezTo>
                    <a:pt x="1674" y="0"/>
                    <a:pt x="1674" y="0"/>
                    <a:pt x="1674" y="0"/>
                  </a:cubicBezTo>
                  <a:cubicBezTo>
                    <a:pt x="1653" y="0"/>
                    <a:pt x="1632" y="2"/>
                    <a:pt x="1612" y="3"/>
                  </a:cubicBezTo>
                  <a:cubicBezTo>
                    <a:pt x="1584" y="5"/>
                    <a:pt x="1556" y="7"/>
                    <a:pt x="1527" y="10"/>
                  </a:cubicBezTo>
                  <a:cubicBezTo>
                    <a:pt x="1498" y="13"/>
                    <a:pt x="1469" y="19"/>
                    <a:pt x="1441" y="24"/>
                  </a:cubicBezTo>
                  <a:cubicBezTo>
                    <a:pt x="1413" y="28"/>
                    <a:pt x="1385" y="33"/>
                    <a:pt x="1359" y="39"/>
                  </a:cubicBezTo>
                  <a:cubicBezTo>
                    <a:pt x="1330" y="44"/>
                    <a:pt x="1302" y="52"/>
                    <a:pt x="1274" y="60"/>
                  </a:cubicBezTo>
                  <a:cubicBezTo>
                    <a:pt x="1248" y="67"/>
                    <a:pt x="1221" y="74"/>
                    <a:pt x="1196" y="82"/>
                  </a:cubicBezTo>
                  <a:cubicBezTo>
                    <a:pt x="1168" y="92"/>
                    <a:pt x="1142" y="102"/>
                    <a:pt x="1114" y="112"/>
                  </a:cubicBezTo>
                  <a:cubicBezTo>
                    <a:pt x="1090" y="122"/>
                    <a:pt x="1064" y="131"/>
                    <a:pt x="1039" y="142"/>
                  </a:cubicBezTo>
                  <a:cubicBezTo>
                    <a:pt x="1012" y="154"/>
                    <a:pt x="987" y="167"/>
                    <a:pt x="962" y="179"/>
                  </a:cubicBezTo>
                  <a:cubicBezTo>
                    <a:pt x="937" y="192"/>
                    <a:pt x="914" y="202"/>
                    <a:pt x="891" y="216"/>
                  </a:cubicBezTo>
                  <a:cubicBezTo>
                    <a:pt x="866" y="230"/>
                    <a:pt x="842" y="245"/>
                    <a:pt x="817" y="261"/>
                  </a:cubicBezTo>
                  <a:cubicBezTo>
                    <a:pt x="794" y="275"/>
                    <a:pt x="772" y="288"/>
                    <a:pt x="751" y="303"/>
                  </a:cubicBezTo>
                  <a:cubicBezTo>
                    <a:pt x="727" y="319"/>
                    <a:pt x="704" y="337"/>
                    <a:pt x="681" y="355"/>
                  </a:cubicBezTo>
                  <a:cubicBezTo>
                    <a:pt x="661" y="371"/>
                    <a:pt x="640" y="386"/>
                    <a:pt x="620" y="402"/>
                  </a:cubicBezTo>
                  <a:cubicBezTo>
                    <a:pt x="597" y="422"/>
                    <a:pt x="576" y="441"/>
                    <a:pt x="556" y="461"/>
                  </a:cubicBezTo>
                  <a:cubicBezTo>
                    <a:pt x="536" y="479"/>
                    <a:pt x="517" y="496"/>
                    <a:pt x="499" y="514"/>
                  </a:cubicBezTo>
                  <a:cubicBezTo>
                    <a:pt x="478" y="535"/>
                    <a:pt x="460" y="557"/>
                    <a:pt x="440" y="579"/>
                  </a:cubicBezTo>
                  <a:cubicBezTo>
                    <a:pt x="423" y="598"/>
                    <a:pt x="405" y="617"/>
                    <a:pt x="389" y="636"/>
                  </a:cubicBezTo>
                  <a:cubicBezTo>
                    <a:pt x="371" y="659"/>
                    <a:pt x="354" y="684"/>
                    <a:pt x="336" y="708"/>
                  </a:cubicBezTo>
                  <a:cubicBezTo>
                    <a:pt x="321" y="727"/>
                    <a:pt x="305" y="748"/>
                    <a:pt x="291" y="769"/>
                  </a:cubicBezTo>
                  <a:cubicBezTo>
                    <a:pt x="275" y="793"/>
                    <a:pt x="260" y="820"/>
                    <a:pt x="244" y="846"/>
                  </a:cubicBezTo>
                  <a:cubicBezTo>
                    <a:pt x="231" y="867"/>
                    <a:pt x="219" y="888"/>
                    <a:pt x="206" y="910"/>
                  </a:cubicBezTo>
                  <a:cubicBezTo>
                    <a:pt x="192" y="937"/>
                    <a:pt x="179" y="966"/>
                    <a:pt x="165" y="994"/>
                  </a:cubicBezTo>
                  <a:cubicBezTo>
                    <a:pt x="155" y="1016"/>
                    <a:pt x="145" y="1038"/>
                    <a:pt x="134" y="1060"/>
                  </a:cubicBezTo>
                  <a:cubicBezTo>
                    <a:pt x="123" y="1090"/>
                    <a:pt x="112" y="1120"/>
                    <a:pt x="102" y="1150"/>
                  </a:cubicBezTo>
                  <a:cubicBezTo>
                    <a:pt x="94" y="1173"/>
                    <a:pt x="85" y="1195"/>
                    <a:pt x="78" y="1218"/>
                  </a:cubicBezTo>
                  <a:cubicBezTo>
                    <a:pt x="67" y="1250"/>
                    <a:pt x="60" y="1282"/>
                    <a:pt x="52" y="1316"/>
                  </a:cubicBezTo>
                  <a:cubicBezTo>
                    <a:pt x="47" y="1338"/>
                    <a:pt x="40" y="1360"/>
                    <a:pt x="35" y="1382"/>
                  </a:cubicBezTo>
                  <a:cubicBezTo>
                    <a:pt x="28" y="1419"/>
                    <a:pt x="24" y="1457"/>
                    <a:pt x="18" y="1494"/>
                  </a:cubicBezTo>
                  <a:cubicBezTo>
                    <a:pt x="15" y="1513"/>
                    <a:pt x="12" y="1532"/>
                    <a:pt x="10" y="1551"/>
                  </a:cubicBezTo>
                  <a:cubicBezTo>
                    <a:pt x="4" y="1609"/>
                    <a:pt x="0" y="1668"/>
                    <a:pt x="0" y="1727"/>
                  </a:cubicBezTo>
                  <a:cubicBezTo>
                    <a:pt x="0" y="2680"/>
                    <a:pt x="777" y="3456"/>
                    <a:pt x="1730" y="3456"/>
                  </a:cubicBezTo>
                  <a:cubicBezTo>
                    <a:pt x="1789" y="3456"/>
                    <a:pt x="1848" y="3453"/>
                    <a:pt x="1904" y="3447"/>
                  </a:cubicBezTo>
                  <a:cubicBezTo>
                    <a:pt x="1924" y="3445"/>
                    <a:pt x="1944" y="3441"/>
                    <a:pt x="1962" y="3438"/>
                  </a:cubicBezTo>
                  <a:cubicBezTo>
                    <a:pt x="2000" y="3433"/>
                    <a:pt x="2038" y="3429"/>
                    <a:pt x="2075" y="3421"/>
                  </a:cubicBezTo>
                  <a:cubicBezTo>
                    <a:pt x="2097" y="3417"/>
                    <a:pt x="2119" y="3410"/>
                    <a:pt x="2141" y="3405"/>
                  </a:cubicBezTo>
                  <a:cubicBezTo>
                    <a:pt x="2173" y="3396"/>
                    <a:pt x="2207" y="3390"/>
                    <a:pt x="2239" y="3379"/>
                  </a:cubicBezTo>
                  <a:cubicBezTo>
                    <a:pt x="2262" y="3372"/>
                    <a:pt x="2284" y="3363"/>
                    <a:pt x="2306" y="3355"/>
                  </a:cubicBezTo>
                  <a:cubicBezTo>
                    <a:pt x="2337" y="3345"/>
                    <a:pt x="2367" y="3334"/>
                    <a:pt x="2396" y="3323"/>
                  </a:cubicBezTo>
                  <a:cubicBezTo>
                    <a:pt x="2419" y="3312"/>
                    <a:pt x="2441" y="3301"/>
                    <a:pt x="2463" y="3290"/>
                  </a:cubicBezTo>
                  <a:cubicBezTo>
                    <a:pt x="2491" y="3278"/>
                    <a:pt x="2519" y="3265"/>
                    <a:pt x="2546" y="3250"/>
                  </a:cubicBezTo>
                  <a:cubicBezTo>
                    <a:pt x="2568" y="3238"/>
                    <a:pt x="2590" y="3225"/>
                    <a:pt x="2611" y="3212"/>
                  </a:cubicBezTo>
                  <a:cubicBezTo>
                    <a:pt x="2637" y="3197"/>
                    <a:pt x="2663" y="3182"/>
                    <a:pt x="2688" y="3166"/>
                  </a:cubicBezTo>
                  <a:cubicBezTo>
                    <a:pt x="2709" y="3151"/>
                    <a:pt x="2728" y="3136"/>
                    <a:pt x="2749" y="3121"/>
                  </a:cubicBezTo>
                  <a:cubicBezTo>
                    <a:pt x="2773" y="3103"/>
                    <a:pt x="2798" y="3086"/>
                    <a:pt x="2821" y="3068"/>
                  </a:cubicBezTo>
                  <a:cubicBezTo>
                    <a:pt x="2840" y="3051"/>
                    <a:pt x="2859" y="3034"/>
                    <a:pt x="2877" y="3017"/>
                  </a:cubicBezTo>
                  <a:cubicBezTo>
                    <a:pt x="2899" y="2997"/>
                    <a:pt x="2922" y="2979"/>
                    <a:pt x="2943" y="2958"/>
                  </a:cubicBezTo>
                  <a:cubicBezTo>
                    <a:pt x="2961" y="2940"/>
                    <a:pt x="2978" y="2920"/>
                    <a:pt x="2995" y="2901"/>
                  </a:cubicBezTo>
                  <a:cubicBezTo>
                    <a:pt x="3016" y="2881"/>
                    <a:pt x="3035" y="2859"/>
                    <a:pt x="3054" y="2837"/>
                  </a:cubicBezTo>
                  <a:cubicBezTo>
                    <a:pt x="3071" y="2817"/>
                    <a:pt x="3086" y="2796"/>
                    <a:pt x="3102" y="2776"/>
                  </a:cubicBezTo>
                  <a:cubicBezTo>
                    <a:pt x="3120" y="2753"/>
                    <a:pt x="3138" y="2729"/>
                    <a:pt x="3154" y="2706"/>
                  </a:cubicBezTo>
                  <a:cubicBezTo>
                    <a:pt x="3169" y="2684"/>
                    <a:pt x="3182" y="2661"/>
                    <a:pt x="3196" y="2639"/>
                  </a:cubicBezTo>
                  <a:cubicBezTo>
                    <a:pt x="3212" y="2615"/>
                    <a:pt x="3227" y="2591"/>
                    <a:pt x="3241" y="2566"/>
                  </a:cubicBezTo>
                  <a:cubicBezTo>
                    <a:pt x="3253" y="2543"/>
                    <a:pt x="3265" y="2518"/>
                    <a:pt x="3278" y="2495"/>
                  </a:cubicBezTo>
                  <a:cubicBezTo>
                    <a:pt x="3290" y="2470"/>
                    <a:pt x="3303" y="2443"/>
                    <a:pt x="3315" y="2417"/>
                  </a:cubicBezTo>
                  <a:cubicBezTo>
                    <a:pt x="3325" y="2393"/>
                    <a:pt x="3334" y="2367"/>
                    <a:pt x="3345" y="2343"/>
                  </a:cubicBezTo>
                  <a:cubicBezTo>
                    <a:pt x="3355" y="2315"/>
                    <a:pt x="3365" y="2289"/>
                    <a:pt x="3375" y="2261"/>
                  </a:cubicBezTo>
                  <a:cubicBezTo>
                    <a:pt x="3383" y="2236"/>
                    <a:pt x="3390" y="2209"/>
                    <a:pt x="3396" y="2183"/>
                  </a:cubicBezTo>
                  <a:cubicBezTo>
                    <a:pt x="3405" y="2155"/>
                    <a:pt x="3411" y="2126"/>
                    <a:pt x="3418" y="2098"/>
                  </a:cubicBezTo>
                  <a:cubicBezTo>
                    <a:pt x="3424" y="2071"/>
                    <a:pt x="3429" y="2044"/>
                    <a:pt x="3433" y="2016"/>
                  </a:cubicBezTo>
                  <a:cubicBezTo>
                    <a:pt x="3438" y="1988"/>
                    <a:pt x="3443" y="1959"/>
                    <a:pt x="3446" y="1929"/>
                  </a:cubicBezTo>
                  <a:cubicBezTo>
                    <a:pt x="3450" y="1901"/>
                    <a:pt x="3452" y="1873"/>
                    <a:pt x="3453" y="1844"/>
                  </a:cubicBezTo>
                  <a:cubicBezTo>
                    <a:pt x="3455" y="1825"/>
                    <a:pt x="3456" y="1804"/>
                    <a:pt x="3456" y="1783"/>
                  </a:cubicBezTo>
                  <a:lnTo>
                    <a:pt x="1674" y="1783"/>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7" name="Group 45">
            <a:extLst>
              <a:ext uri="{FF2B5EF4-FFF2-40B4-BE49-F238E27FC236}">
                <a16:creationId xmlns:a16="http://schemas.microsoft.com/office/drawing/2014/main" id="{3D732BB5-32F3-4A94-9640-1DE725EF8CB6}"/>
              </a:ext>
            </a:extLst>
          </p:cNvPr>
          <p:cNvGrpSpPr>
            <a:grpSpLocks noChangeAspect="1"/>
          </p:cNvGrpSpPr>
          <p:nvPr/>
        </p:nvGrpSpPr>
        <p:grpSpPr bwMode="auto">
          <a:xfrm>
            <a:off x="10282909" y="2379810"/>
            <a:ext cx="344048" cy="300608"/>
            <a:chOff x="803" y="803"/>
            <a:chExt cx="396" cy="346"/>
          </a:xfrm>
          <a:solidFill>
            <a:schemeClr val="accent1"/>
          </a:solidFill>
        </p:grpSpPr>
        <p:sp>
          <p:nvSpPr>
            <p:cNvPr id="58" name="Freeform 46">
              <a:extLst>
                <a:ext uri="{FF2B5EF4-FFF2-40B4-BE49-F238E27FC236}">
                  <a16:creationId xmlns:a16="http://schemas.microsoft.com/office/drawing/2014/main" id="{4EECF51D-20EE-43D0-90AE-33463A2B54B1}"/>
                </a:ext>
              </a:extLst>
            </p:cNvPr>
            <p:cNvSpPr>
              <a:spLocks/>
            </p:cNvSpPr>
            <p:nvPr/>
          </p:nvSpPr>
          <p:spPr bwMode="auto">
            <a:xfrm>
              <a:off x="1089" y="970"/>
              <a:ext cx="110" cy="179"/>
            </a:xfrm>
            <a:custGeom>
              <a:avLst/>
              <a:gdLst>
                <a:gd name="T0" fmla="*/ 0 w 1824"/>
                <a:gd name="T1" fmla="*/ 444 h 2976"/>
                <a:gd name="T2" fmla="*/ 0 w 1824"/>
                <a:gd name="T3" fmla="*/ 2527 h 2976"/>
                <a:gd name="T4" fmla="*/ 387 w 1824"/>
                <a:gd name="T5" fmla="*/ 2976 h 2976"/>
                <a:gd name="T6" fmla="*/ 1438 w 1824"/>
                <a:gd name="T7" fmla="*/ 2976 h 2976"/>
                <a:gd name="T8" fmla="*/ 1824 w 1824"/>
                <a:gd name="T9" fmla="*/ 2527 h 2976"/>
                <a:gd name="T10" fmla="*/ 1824 w 1824"/>
                <a:gd name="T11" fmla="*/ 444 h 2976"/>
                <a:gd name="T12" fmla="*/ 1438 w 1824"/>
                <a:gd name="T13" fmla="*/ 0 h 2976"/>
                <a:gd name="T14" fmla="*/ 387 w 1824"/>
                <a:gd name="T15" fmla="*/ 0 h 2976"/>
                <a:gd name="T16" fmla="*/ 0 w 1824"/>
                <a:gd name="T17" fmla="*/ 444 h 2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4" h="2976">
                  <a:moveTo>
                    <a:pt x="0" y="444"/>
                  </a:moveTo>
                  <a:cubicBezTo>
                    <a:pt x="0" y="2527"/>
                    <a:pt x="0" y="2527"/>
                    <a:pt x="0" y="2527"/>
                  </a:cubicBezTo>
                  <a:cubicBezTo>
                    <a:pt x="0" y="2772"/>
                    <a:pt x="171" y="2976"/>
                    <a:pt x="387" y="2976"/>
                  </a:cubicBezTo>
                  <a:cubicBezTo>
                    <a:pt x="1438" y="2976"/>
                    <a:pt x="1438" y="2976"/>
                    <a:pt x="1438" y="2976"/>
                  </a:cubicBezTo>
                  <a:cubicBezTo>
                    <a:pt x="1648" y="2976"/>
                    <a:pt x="1824" y="2772"/>
                    <a:pt x="1824" y="2527"/>
                  </a:cubicBezTo>
                  <a:cubicBezTo>
                    <a:pt x="1824" y="444"/>
                    <a:pt x="1824" y="444"/>
                    <a:pt x="1824" y="444"/>
                  </a:cubicBezTo>
                  <a:cubicBezTo>
                    <a:pt x="1824" y="200"/>
                    <a:pt x="1648" y="0"/>
                    <a:pt x="1438" y="0"/>
                  </a:cubicBezTo>
                  <a:cubicBezTo>
                    <a:pt x="387" y="0"/>
                    <a:pt x="387" y="0"/>
                    <a:pt x="387" y="0"/>
                  </a:cubicBezTo>
                  <a:cubicBezTo>
                    <a:pt x="171" y="0"/>
                    <a:pt x="0" y="200"/>
                    <a:pt x="0" y="444"/>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9" name="Freeform 47">
              <a:extLst>
                <a:ext uri="{FF2B5EF4-FFF2-40B4-BE49-F238E27FC236}">
                  <a16:creationId xmlns:a16="http://schemas.microsoft.com/office/drawing/2014/main" id="{A9A32D13-1A6F-4D8C-A2C5-69A7F91D60A1}"/>
                </a:ext>
              </a:extLst>
            </p:cNvPr>
            <p:cNvSpPr>
              <a:spLocks/>
            </p:cNvSpPr>
            <p:nvPr/>
          </p:nvSpPr>
          <p:spPr bwMode="auto">
            <a:xfrm>
              <a:off x="803" y="910"/>
              <a:ext cx="110" cy="239"/>
            </a:xfrm>
            <a:custGeom>
              <a:avLst/>
              <a:gdLst>
                <a:gd name="T0" fmla="*/ 0 w 1824"/>
                <a:gd name="T1" fmla="*/ 427 h 3968"/>
                <a:gd name="T2" fmla="*/ 0 w 1824"/>
                <a:gd name="T3" fmla="*/ 3542 h 3968"/>
                <a:gd name="T4" fmla="*/ 393 w 1824"/>
                <a:gd name="T5" fmla="*/ 3968 h 3968"/>
                <a:gd name="T6" fmla="*/ 1438 w 1824"/>
                <a:gd name="T7" fmla="*/ 3968 h 3968"/>
                <a:gd name="T8" fmla="*/ 1824 w 1824"/>
                <a:gd name="T9" fmla="*/ 3542 h 3968"/>
                <a:gd name="T10" fmla="*/ 1824 w 1824"/>
                <a:gd name="T11" fmla="*/ 427 h 3968"/>
                <a:gd name="T12" fmla="*/ 1438 w 1824"/>
                <a:gd name="T13" fmla="*/ 0 h 3968"/>
                <a:gd name="T14" fmla="*/ 393 w 1824"/>
                <a:gd name="T15" fmla="*/ 0 h 3968"/>
                <a:gd name="T16" fmla="*/ 0 w 1824"/>
                <a:gd name="T17" fmla="*/ 427 h 3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4" h="3968">
                  <a:moveTo>
                    <a:pt x="0" y="427"/>
                  </a:moveTo>
                  <a:cubicBezTo>
                    <a:pt x="0" y="3542"/>
                    <a:pt x="0" y="3542"/>
                    <a:pt x="0" y="3542"/>
                  </a:cubicBezTo>
                  <a:cubicBezTo>
                    <a:pt x="0" y="3775"/>
                    <a:pt x="177" y="3968"/>
                    <a:pt x="393" y="3968"/>
                  </a:cubicBezTo>
                  <a:cubicBezTo>
                    <a:pt x="1438" y="3968"/>
                    <a:pt x="1438" y="3968"/>
                    <a:pt x="1438" y="3968"/>
                  </a:cubicBezTo>
                  <a:cubicBezTo>
                    <a:pt x="1654" y="3968"/>
                    <a:pt x="1824" y="3775"/>
                    <a:pt x="1824" y="3542"/>
                  </a:cubicBezTo>
                  <a:cubicBezTo>
                    <a:pt x="1824" y="427"/>
                    <a:pt x="1824" y="427"/>
                    <a:pt x="1824" y="427"/>
                  </a:cubicBezTo>
                  <a:cubicBezTo>
                    <a:pt x="1824" y="194"/>
                    <a:pt x="1654" y="0"/>
                    <a:pt x="1438" y="0"/>
                  </a:cubicBezTo>
                  <a:cubicBezTo>
                    <a:pt x="393" y="0"/>
                    <a:pt x="393" y="0"/>
                    <a:pt x="393" y="0"/>
                  </a:cubicBezTo>
                  <a:cubicBezTo>
                    <a:pt x="177" y="0"/>
                    <a:pt x="0" y="194"/>
                    <a:pt x="0" y="427"/>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0" name="Freeform 48">
              <a:extLst>
                <a:ext uri="{FF2B5EF4-FFF2-40B4-BE49-F238E27FC236}">
                  <a16:creationId xmlns:a16="http://schemas.microsoft.com/office/drawing/2014/main" id="{057F2FFB-6502-4D65-AE22-1A347943FCE5}"/>
                </a:ext>
              </a:extLst>
            </p:cNvPr>
            <p:cNvSpPr>
              <a:spLocks/>
            </p:cNvSpPr>
            <p:nvPr/>
          </p:nvSpPr>
          <p:spPr bwMode="auto">
            <a:xfrm>
              <a:off x="946" y="803"/>
              <a:ext cx="110" cy="346"/>
            </a:xfrm>
            <a:custGeom>
              <a:avLst/>
              <a:gdLst>
                <a:gd name="T0" fmla="*/ 0 w 1824"/>
                <a:gd name="T1" fmla="*/ 409 h 5744"/>
                <a:gd name="T2" fmla="*/ 0 w 1824"/>
                <a:gd name="T3" fmla="*/ 5330 h 5744"/>
                <a:gd name="T4" fmla="*/ 387 w 1824"/>
                <a:gd name="T5" fmla="*/ 5744 h 5744"/>
                <a:gd name="T6" fmla="*/ 1438 w 1824"/>
                <a:gd name="T7" fmla="*/ 5744 h 5744"/>
                <a:gd name="T8" fmla="*/ 1824 w 1824"/>
                <a:gd name="T9" fmla="*/ 5330 h 5744"/>
                <a:gd name="T10" fmla="*/ 1824 w 1824"/>
                <a:gd name="T11" fmla="*/ 409 h 5744"/>
                <a:gd name="T12" fmla="*/ 1438 w 1824"/>
                <a:gd name="T13" fmla="*/ 0 h 5744"/>
                <a:gd name="T14" fmla="*/ 387 w 1824"/>
                <a:gd name="T15" fmla="*/ 0 h 5744"/>
                <a:gd name="T16" fmla="*/ 0 w 1824"/>
                <a:gd name="T17" fmla="*/ 409 h 5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4" h="5744">
                  <a:moveTo>
                    <a:pt x="0" y="409"/>
                  </a:moveTo>
                  <a:cubicBezTo>
                    <a:pt x="0" y="5330"/>
                    <a:pt x="0" y="5330"/>
                    <a:pt x="0" y="5330"/>
                  </a:cubicBezTo>
                  <a:cubicBezTo>
                    <a:pt x="0" y="5557"/>
                    <a:pt x="171" y="5744"/>
                    <a:pt x="387" y="5744"/>
                  </a:cubicBezTo>
                  <a:cubicBezTo>
                    <a:pt x="1438" y="5744"/>
                    <a:pt x="1438" y="5744"/>
                    <a:pt x="1438" y="5744"/>
                  </a:cubicBezTo>
                  <a:cubicBezTo>
                    <a:pt x="1648" y="5744"/>
                    <a:pt x="1824" y="5557"/>
                    <a:pt x="1824" y="5330"/>
                  </a:cubicBezTo>
                  <a:cubicBezTo>
                    <a:pt x="1824" y="409"/>
                    <a:pt x="1824" y="409"/>
                    <a:pt x="1824" y="409"/>
                  </a:cubicBezTo>
                  <a:cubicBezTo>
                    <a:pt x="1824" y="182"/>
                    <a:pt x="1648" y="0"/>
                    <a:pt x="1438" y="0"/>
                  </a:cubicBezTo>
                  <a:cubicBezTo>
                    <a:pt x="387" y="0"/>
                    <a:pt x="387" y="0"/>
                    <a:pt x="387" y="0"/>
                  </a:cubicBezTo>
                  <a:cubicBezTo>
                    <a:pt x="171" y="0"/>
                    <a:pt x="0" y="182"/>
                    <a:pt x="0" y="409"/>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61" name="Gewinkelter Verbinder 133">
            <a:extLst>
              <a:ext uri="{FF2B5EF4-FFF2-40B4-BE49-F238E27FC236}">
                <a16:creationId xmlns:a16="http://schemas.microsoft.com/office/drawing/2014/main" id="{D0693D60-C96C-48FC-8D63-63C510E7E910}"/>
              </a:ext>
            </a:extLst>
          </p:cNvPr>
          <p:cNvCxnSpPr>
            <a:cxnSpLocks/>
          </p:cNvCxnSpPr>
          <p:nvPr/>
        </p:nvCxnSpPr>
        <p:spPr>
          <a:xfrm>
            <a:off x="10243029" y="4296219"/>
            <a:ext cx="12700" cy="676652"/>
          </a:xfrm>
          <a:prstGeom prst="bentConnector3">
            <a:avLst>
              <a:gd name="adj1" fmla="val 633750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9DDD364A-EF22-4AE8-83ED-63C4886CDD84}"/>
              </a:ext>
            </a:extLst>
          </p:cNvPr>
          <p:cNvSpPr txBox="1"/>
          <p:nvPr/>
        </p:nvSpPr>
        <p:spPr>
          <a:xfrm>
            <a:off x="10560572" y="4450993"/>
            <a:ext cx="978153" cy="369332"/>
          </a:xfrm>
          <a:prstGeom prst="rect">
            <a:avLst/>
          </a:prstGeom>
          <a:solidFill>
            <a:schemeClr val="bg1"/>
          </a:solidFill>
        </p:spPr>
        <p:txBody>
          <a:bodyPr vert="horz" wrap="none" rtlCol="0" anchor="ctr">
            <a:spAutoFit/>
          </a:bodyPr>
          <a:lstStyle>
            <a:defPPr>
              <a:defRPr lang="de-DE"/>
            </a:defPPr>
            <a:lvl1pPr algn="ctr" fontAlgn="auto">
              <a:lnSpc>
                <a:spcPct val="100000"/>
              </a:lnSpc>
              <a:spcBef>
                <a:spcPts val="0"/>
              </a:spcBef>
              <a:spcAft>
                <a:spcPts val="0"/>
              </a:spcAft>
              <a:defRPr sz="1000" b="0" i="0" u="none" baseline="0">
                <a:solidFill>
                  <a:srgbClr val="000000"/>
                </a:solidFill>
                <a:latin typeface="BMW Group Condensed" panose="020B0606020202020204" pitchFamily="34" charset="0"/>
              </a:defRPr>
            </a:lvl1pPr>
          </a:lstStyle>
          <a:p>
            <a:r>
              <a:rPr lang="en-US" sz="900" dirty="0">
                <a:latin typeface="Open Sans" panose="020B0606030504020204" pitchFamily="34" charset="0"/>
                <a:ea typeface="Open Sans" panose="020B0606030504020204" pitchFamily="34" charset="0"/>
                <a:cs typeface="Open Sans" panose="020B0606030504020204" pitchFamily="34" charset="0"/>
              </a:rPr>
              <a:t>Testing Period </a:t>
            </a:r>
          </a:p>
          <a:p>
            <a:r>
              <a:rPr lang="en-US" sz="900" dirty="0">
                <a:latin typeface="Open Sans" panose="020B0606030504020204" pitchFamily="34" charset="0"/>
                <a:ea typeface="Open Sans" panose="020B0606030504020204" pitchFamily="34" charset="0"/>
                <a:cs typeface="Open Sans" panose="020B0606030504020204" pitchFamily="34" charset="0"/>
              </a:rPr>
              <a:t>Finished</a:t>
            </a:r>
          </a:p>
        </p:txBody>
      </p:sp>
      <p:cxnSp>
        <p:nvCxnSpPr>
          <p:cNvPr id="83" name="Gewinkelter Verbinder 99">
            <a:extLst>
              <a:ext uri="{FF2B5EF4-FFF2-40B4-BE49-F238E27FC236}">
                <a16:creationId xmlns:a16="http://schemas.microsoft.com/office/drawing/2014/main" id="{16603F59-B481-4DCF-935C-ABDCB165F0ED}"/>
              </a:ext>
            </a:extLst>
          </p:cNvPr>
          <p:cNvCxnSpPr>
            <a:cxnSpLocks/>
          </p:cNvCxnSpPr>
          <p:nvPr/>
        </p:nvCxnSpPr>
        <p:spPr>
          <a:xfrm flipH="1" flipV="1">
            <a:off x="9775832" y="1571717"/>
            <a:ext cx="467197" cy="463390"/>
          </a:xfrm>
          <a:prstGeom prst="bentConnector4">
            <a:avLst>
              <a:gd name="adj1" fmla="val -170746"/>
              <a:gd name="adj2" fmla="val 149332"/>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4" name="Gewinkelter Verbinder 167">
            <a:extLst>
              <a:ext uri="{FF2B5EF4-FFF2-40B4-BE49-F238E27FC236}">
                <a16:creationId xmlns:a16="http://schemas.microsoft.com/office/drawing/2014/main" id="{FF2D084C-704A-45D9-B908-B1DC3FC79476}"/>
              </a:ext>
            </a:extLst>
          </p:cNvPr>
          <p:cNvCxnSpPr>
            <a:cxnSpLocks/>
          </p:cNvCxnSpPr>
          <p:nvPr/>
        </p:nvCxnSpPr>
        <p:spPr>
          <a:xfrm flipH="1" flipV="1">
            <a:off x="9775832" y="1571717"/>
            <a:ext cx="467197" cy="1688249"/>
          </a:xfrm>
          <a:prstGeom prst="bentConnector4">
            <a:avLst>
              <a:gd name="adj1" fmla="val -292561"/>
              <a:gd name="adj2" fmla="val 11354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5" name="Gewinkelter Verbinder 178">
            <a:extLst>
              <a:ext uri="{FF2B5EF4-FFF2-40B4-BE49-F238E27FC236}">
                <a16:creationId xmlns:a16="http://schemas.microsoft.com/office/drawing/2014/main" id="{91684ADA-B518-4D39-83D7-26D87616DD7F}"/>
              </a:ext>
            </a:extLst>
          </p:cNvPr>
          <p:cNvCxnSpPr>
            <a:cxnSpLocks/>
          </p:cNvCxnSpPr>
          <p:nvPr/>
        </p:nvCxnSpPr>
        <p:spPr>
          <a:xfrm flipH="1" flipV="1">
            <a:off x="9775832" y="1571717"/>
            <a:ext cx="467197" cy="3587403"/>
          </a:xfrm>
          <a:prstGeom prst="bentConnector4">
            <a:avLst>
              <a:gd name="adj1" fmla="val -292561"/>
              <a:gd name="adj2" fmla="val 106372"/>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DE931E42-CF44-40F3-B08B-1DF3FD9DD3CF}"/>
              </a:ext>
            </a:extLst>
          </p:cNvPr>
          <p:cNvSpPr txBox="1"/>
          <p:nvPr/>
        </p:nvSpPr>
        <p:spPr>
          <a:xfrm>
            <a:off x="10151211" y="1605707"/>
            <a:ext cx="1369285" cy="369332"/>
          </a:xfrm>
          <a:prstGeom prst="rect">
            <a:avLst/>
          </a:prstGeom>
          <a:solidFill>
            <a:schemeClr val="bg1"/>
          </a:solidFill>
        </p:spPr>
        <p:txBody>
          <a:bodyPr vert="horz" wrap="none" rtlCol="0" anchor="ctr">
            <a:spAutoFit/>
          </a:bodyPr>
          <a:lstStyle/>
          <a:p>
            <a:pPr algn="ctr" rtl="0" eaLnBrk="1" fontAlgn="auto" hangingPunct="1">
              <a:lnSpc>
                <a:spcPct val="100000"/>
              </a:lnSpc>
              <a:spcBef>
                <a:spcPts val="0"/>
              </a:spcBef>
              <a:spcAft>
                <a:spcPts val="0"/>
              </a:spcAft>
            </a:pPr>
            <a:r>
              <a:rPr lang="en-US" sz="900" b="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No proposal</a:t>
            </a:r>
            <a:r>
              <a:rPr lang="en-US" sz="900" b="0" i="0" u="none" dirty="0">
                <a:solidFill>
                  <a:srgbClr val="000000"/>
                </a:solidFill>
                <a:latin typeface="Open Sans" panose="020B0606030504020204" pitchFamily="34" charset="0"/>
                <a:ea typeface="Open Sans" panose="020B0606030504020204" pitchFamily="34" charset="0"/>
                <a:cs typeface="Open Sans" panose="020B0606030504020204" pitchFamily="34" charset="0"/>
              </a:rPr>
              <a:t> or </a:t>
            </a:r>
          </a:p>
          <a:p>
            <a:pPr algn="ctr" rtl="0" eaLnBrk="1" fontAlgn="auto" hangingPunct="1">
              <a:lnSpc>
                <a:spcPct val="100000"/>
              </a:lnSpc>
              <a:spcBef>
                <a:spcPts val="0"/>
              </a:spcBef>
              <a:spcAft>
                <a:spcPts val="0"/>
              </a:spcAft>
            </a:pPr>
            <a:r>
              <a:rPr lang="en-US" sz="900" b="0" i="0" u="none" dirty="0">
                <a:solidFill>
                  <a:srgbClr val="000000"/>
                </a:solidFill>
                <a:latin typeface="Open Sans" panose="020B0606030504020204" pitchFamily="34" charset="0"/>
                <a:ea typeface="Open Sans" panose="020B0606030504020204" pitchFamily="34" charset="0"/>
                <a:cs typeface="Open Sans" panose="020B0606030504020204" pitchFamily="34" charset="0"/>
              </a:rPr>
              <a:t>tie between proposals</a:t>
            </a:r>
            <a:endParaRPr lang="en-US" sz="900" b="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7" name="Textfeld 86">
            <a:extLst>
              <a:ext uri="{FF2B5EF4-FFF2-40B4-BE49-F238E27FC236}">
                <a16:creationId xmlns:a16="http://schemas.microsoft.com/office/drawing/2014/main" id="{4C6C2AA9-7FF4-46D2-A924-B2BB16781CD3}"/>
              </a:ext>
            </a:extLst>
          </p:cNvPr>
          <p:cNvSpPr txBox="1"/>
          <p:nvPr/>
        </p:nvSpPr>
        <p:spPr>
          <a:xfrm rot="5400000">
            <a:off x="10540190" y="2660172"/>
            <a:ext cx="2157916" cy="223837"/>
          </a:xfrm>
          <a:prstGeom prst="rect">
            <a:avLst/>
          </a:prstGeom>
          <a:solidFill>
            <a:schemeClr val="bg1"/>
          </a:solidFill>
        </p:spPr>
        <p:txBody>
          <a:bodyPr vert="horz" wrap="square" rtlCol="0" anchor="ctr">
            <a:noAutofit/>
          </a:bodyPr>
          <a:lstStyle/>
          <a:p>
            <a:pPr algn="ctr" rtl="0" eaLnBrk="1" fontAlgn="auto" hangingPunct="1">
              <a:lnSpc>
                <a:spcPct val="100000"/>
              </a:lnSpc>
              <a:spcBef>
                <a:spcPts val="0"/>
              </a:spcBef>
              <a:spcAft>
                <a:spcPts val="0"/>
              </a:spcAft>
            </a:pPr>
            <a:r>
              <a:rPr lang="en-US" sz="900" b="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Quorum not met or &lt;80% vote Yay</a:t>
            </a:r>
          </a:p>
        </p:txBody>
      </p:sp>
      <p:sp>
        <p:nvSpPr>
          <p:cNvPr id="88" name="Textfeld 87">
            <a:extLst>
              <a:ext uri="{FF2B5EF4-FFF2-40B4-BE49-F238E27FC236}">
                <a16:creationId xmlns:a16="http://schemas.microsoft.com/office/drawing/2014/main" id="{CF3A05D3-FEE3-422E-A8DB-C0B895760B3D}"/>
              </a:ext>
            </a:extLst>
          </p:cNvPr>
          <p:cNvSpPr txBox="1"/>
          <p:nvPr/>
        </p:nvSpPr>
        <p:spPr>
          <a:xfrm>
            <a:off x="8753212" y="1453968"/>
            <a:ext cx="260007" cy="230832"/>
          </a:xfrm>
          <a:prstGeom prst="rect">
            <a:avLst/>
          </a:prstGeom>
          <a:noFill/>
        </p:spPr>
        <p:txBody>
          <a:bodyPr vert="horz" wrap="none" rtlCol="0" anchor="ctr">
            <a:spAutoFit/>
          </a:bodyPr>
          <a:lstStyle/>
          <a:p>
            <a:pPr algn="ctr" rtl="0" eaLnBrk="1" fontAlgn="auto" hangingPunct="1">
              <a:lnSpc>
                <a:spcPct val="100000"/>
              </a:lnSpc>
              <a:spcBef>
                <a:spcPts val="0"/>
              </a:spcBef>
              <a:spcAft>
                <a:spcPts val="0"/>
              </a:spcAft>
            </a:pPr>
            <a:r>
              <a:rPr lang="en-US" sz="90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89" name="Textfeld 88">
            <a:extLst>
              <a:ext uri="{FF2B5EF4-FFF2-40B4-BE49-F238E27FC236}">
                <a16:creationId xmlns:a16="http://schemas.microsoft.com/office/drawing/2014/main" id="{349A597C-4089-4D33-90E4-193ACD3E5DCC}"/>
              </a:ext>
            </a:extLst>
          </p:cNvPr>
          <p:cNvSpPr txBox="1"/>
          <p:nvPr/>
        </p:nvSpPr>
        <p:spPr>
          <a:xfrm>
            <a:off x="8753212" y="2409484"/>
            <a:ext cx="260007" cy="230832"/>
          </a:xfrm>
          <a:prstGeom prst="rect">
            <a:avLst/>
          </a:prstGeom>
          <a:noFill/>
        </p:spPr>
        <p:txBody>
          <a:bodyPr vert="horz" wrap="none" rtlCol="0" anchor="ctr">
            <a:spAutoFit/>
          </a:bodyPr>
          <a:lstStyle/>
          <a:p>
            <a:pPr algn="ctr" rtl="0" eaLnBrk="1" fontAlgn="auto" hangingPunct="1">
              <a:lnSpc>
                <a:spcPct val="100000"/>
              </a:lnSpc>
              <a:spcBef>
                <a:spcPts val="0"/>
              </a:spcBef>
              <a:spcAft>
                <a:spcPts val="0"/>
              </a:spcAft>
            </a:pPr>
            <a:r>
              <a:rPr lang="en-US" sz="90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1" name="Rechteck 30">
            <a:extLst>
              <a:ext uri="{FF2B5EF4-FFF2-40B4-BE49-F238E27FC236}">
                <a16:creationId xmlns:a16="http://schemas.microsoft.com/office/drawing/2014/main" id="{181E01D2-F33A-4E45-B713-A7A8FE493568}"/>
              </a:ext>
            </a:extLst>
          </p:cNvPr>
          <p:cNvSpPr/>
          <p:nvPr/>
        </p:nvSpPr>
        <p:spPr>
          <a:xfrm>
            <a:off x="9414119" y="1676117"/>
            <a:ext cx="723424" cy="723424"/>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rtl="0" eaLnBrk="1" fontAlgn="auto" hangingPunct="1">
              <a:lnSpc>
                <a:spcPct val="100000"/>
              </a:lnSpc>
              <a:spcBef>
                <a:spcPts val="0"/>
              </a:spcBef>
              <a:spcAft>
                <a:spcPts val="0"/>
              </a:spcAft>
            </a:pPr>
            <a:r>
              <a:rPr lang="en-US" sz="900" b="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Proposal Period</a:t>
            </a:r>
          </a:p>
        </p:txBody>
      </p:sp>
      <p:sp>
        <p:nvSpPr>
          <p:cNvPr id="91" name="Rechteck 90">
            <a:extLst>
              <a:ext uri="{FF2B5EF4-FFF2-40B4-BE49-F238E27FC236}">
                <a16:creationId xmlns:a16="http://schemas.microsoft.com/office/drawing/2014/main" id="{BE852811-9DF6-4554-800D-682F2EE61B94}"/>
              </a:ext>
            </a:extLst>
          </p:cNvPr>
          <p:cNvSpPr/>
          <p:nvPr/>
        </p:nvSpPr>
        <p:spPr>
          <a:xfrm>
            <a:off x="6305557" y="4793338"/>
            <a:ext cx="723424" cy="723424"/>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fontAlgn="auto">
              <a:spcBef>
                <a:spcPts val="0"/>
              </a:spcBef>
              <a:spcAft>
                <a:spcPts val="0"/>
              </a:spcAft>
            </a:pPr>
            <a:r>
              <a:rPr lang="en-US" sz="900">
                <a:solidFill>
                  <a:schemeClr val="bg1"/>
                </a:solidFill>
                <a:latin typeface="Open Sans" panose="020B0606030504020204" pitchFamily="34" charset="0"/>
                <a:ea typeface="Open Sans" panose="020B0606030504020204" pitchFamily="34" charset="0"/>
                <a:cs typeface="Open Sans" panose="020B0606030504020204" pitchFamily="34" charset="0"/>
              </a:rPr>
              <a:t>Adoption Period</a:t>
            </a:r>
            <a:endPar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94" name="Gerade Verbindung mit Pfeil 93">
            <a:extLst>
              <a:ext uri="{FF2B5EF4-FFF2-40B4-BE49-F238E27FC236}">
                <a16:creationId xmlns:a16="http://schemas.microsoft.com/office/drawing/2014/main" id="{1EADFF5A-0CAD-499C-821D-C0AF7E37EF37}"/>
              </a:ext>
            </a:extLst>
          </p:cNvPr>
          <p:cNvCxnSpPr>
            <a:cxnSpLocks/>
          </p:cNvCxnSpPr>
          <p:nvPr/>
        </p:nvCxnSpPr>
        <p:spPr>
          <a:xfrm flipV="1">
            <a:off x="7059464" y="2422811"/>
            <a:ext cx="2315772" cy="23442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Rechteck 131">
            <a:extLst>
              <a:ext uri="{FF2B5EF4-FFF2-40B4-BE49-F238E27FC236}">
                <a16:creationId xmlns:a16="http://schemas.microsoft.com/office/drawing/2014/main" id="{433CA450-BD2E-4654-9072-5032E22648DB}"/>
              </a:ext>
            </a:extLst>
          </p:cNvPr>
          <p:cNvSpPr/>
          <p:nvPr/>
        </p:nvSpPr>
        <p:spPr bwMode="gray">
          <a:xfrm>
            <a:off x="6875782" y="3537582"/>
            <a:ext cx="2565489" cy="246221"/>
          </a:xfrm>
          <a:prstGeom prst="rect">
            <a:avLst/>
          </a:prstGeom>
          <a:solidFill>
            <a:schemeClr val="bg1"/>
          </a:solidFill>
          <a:ln>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Activation &amp; New Governance Cycle</a:t>
            </a:r>
          </a:p>
        </p:txBody>
      </p:sp>
      <p:grpSp>
        <p:nvGrpSpPr>
          <p:cNvPr id="80" name="Gruppieren 79">
            <a:extLst>
              <a:ext uri="{FF2B5EF4-FFF2-40B4-BE49-F238E27FC236}">
                <a16:creationId xmlns:a16="http://schemas.microsoft.com/office/drawing/2014/main" id="{CA53CCD4-A549-4862-887A-82970C3534A1}"/>
              </a:ext>
            </a:extLst>
          </p:cNvPr>
          <p:cNvGrpSpPr/>
          <p:nvPr/>
        </p:nvGrpSpPr>
        <p:grpSpPr>
          <a:xfrm>
            <a:off x="6178552" y="884238"/>
            <a:ext cx="5651498" cy="360000"/>
            <a:chOff x="6178552" y="884238"/>
            <a:chExt cx="5651498" cy="360000"/>
          </a:xfrm>
        </p:grpSpPr>
        <p:sp>
          <p:nvSpPr>
            <p:cNvPr id="171" name="Textfeld 170">
              <a:extLst>
                <a:ext uri="{FF2B5EF4-FFF2-40B4-BE49-F238E27FC236}">
                  <a16:creationId xmlns:a16="http://schemas.microsoft.com/office/drawing/2014/main" id="{5DFBC9BC-17A9-48F3-8E27-BDD4143E84CA}"/>
                </a:ext>
              </a:extLst>
            </p:cNvPr>
            <p:cNvSpPr txBox="1"/>
            <p:nvPr/>
          </p:nvSpPr>
          <p:spPr>
            <a:xfrm>
              <a:off x="6178552" y="884238"/>
              <a:ext cx="5651498" cy="360000"/>
            </a:xfrm>
            <a:prstGeom prst="rect">
              <a:avLst/>
            </a:prstGeom>
            <a:solidFill>
              <a:srgbClr val="E4E8F0"/>
            </a:solidFill>
          </p:spPr>
          <p:txBody>
            <a:bodyPr vert="horz" wrap="square" rtlCol="0" anchor="ctr">
              <a:noAutofit/>
            </a:bodyPr>
            <a:lstStyle/>
            <a:p>
              <a:pPr algn="ctr" rtl="0" eaLnBrk="1" fontAlgn="auto" hangingPunct="1">
                <a:lnSpc>
                  <a:spcPct val="100000"/>
                </a:lnSpc>
                <a:spcBef>
                  <a:spcPts val="0"/>
                </a:spcBef>
                <a:spcAft>
                  <a:spcPts val="0"/>
                </a:spcAft>
              </a:pPr>
              <a:endParaRPr lang="en-US" sz="1000" b="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2" name="Gruppieren 61">
              <a:extLst>
                <a:ext uri="{FF2B5EF4-FFF2-40B4-BE49-F238E27FC236}">
                  <a16:creationId xmlns:a16="http://schemas.microsoft.com/office/drawing/2014/main" id="{7D3B92D3-A5CD-418F-BA59-4875FC032239}"/>
                </a:ext>
              </a:extLst>
            </p:cNvPr>
            <p:cNvGrpSpPr/>
            <p:nvPr/>
          </p:nvGrpSpPr>
          <p:grpSpPr>
            <a:xfrm>
              <a:off x="6705654" y="922134"/>
              <a:ext cx="4537181" cy="284209"/>
              <a:chOff x="6376603" y="922134"/>
              <a:chExt cx="4537181" cy="284209"/>
            </a:xfrm>
          </p:grpSpPr>
          <p:sp>
            <p:nvSpPr>
              <p:cNvPr id="170" name="Textfeld 169">
                <a:extLst>
                  <a:ext uri="{FF2B5EF4-FFF2-40B4-BE49-F238E27FC236}">
                    <a16:creationId xmlns:a16="http://schemas.microsoft.com/office/drawing/2014/main" id="{1BF8EE9F-488C-4F37-A075-C4D96B73E035}"/>
                  </a:ext>
                </a:extLst>
              </p:cNvPr>
              <p:cNvSpPr txBox="1"/>
              <p:nvPr/>
            </p:nvSpPr>
            <p:spPr>
              <a:xfrm>
                <a:off x="7563187" y="948822"/>
                <a:ext cx="3350597" cy="230832"/>
              </a:xfrm>
              <a:prstGeom prst="rect">
                <a:avLst/>
              </a:prstGeom>
              <a:solidFill>
                <a:srgbClr val="E4E8F0"/>
              </a:solidFill>
            </p:spPr>
            <p:txBody>
              <a:bodyPr vert="horz" wrap="none" rtlCol="0" anchor="ctr">
                <a:spAutoFit/>
              </a:bodyPr>
              <a:lstStyle/>
              <a:p>
                <a:pPr algn="ctr" rtl="0" eaLnBrk="1" fontAlgn="auto" hangingPunct="1">
                  <a:lnSpc>
                    <a:spcPct val="100000"/>
                  </a:lnSpc>
                  <a:spcBef>
                    <a:spcPts val="0"/>
                  </a:spcBef>
                  <a:spcAft>
                    <a:spcPts val="0"/>
                  </a:spcAft>
                </a:pPr>
                <a:r>
                  <a:rPr lang="en-US" sz="900" b="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Every period lasts 5 baking cycles consisting of 8192 blocks.</a:t>
                </a:r>
              </a:p>
            </p:txBody>
          </p:sp>
          <p:grpSp>
            <p:nvGrpSpPr>
              <p:cNvPr id="43" name="Gruppieren 42">
                <a:extLst>
                  <a:ext uri="{FF2B5EF4-FFF2-40B4-BE49-F238E27FC236}">
                    <a16:creationId xmlns:a16="http://schemas.microsoft.com/office/drawing/2014/main" id="{E3DEAF90-3E25-401E-B138-2474EF7922E6}"/>
                  </a:ext>
                </a:extLst>
              </p:cNvPr>
              <p:cNvGrpSpPr/>
              <p:nvPr/>
            </p:nvGrpSpPr>
            <p:grpSpPr>
              <a:xfrm>
                <a:off x="6376603" y="922134"/>
                <a:ext cx="750229" cy="284209"/>
                <a:chOff x="6262298" y="981397"/>
                <a:chExt cx="1360508" cy="515400"/>
              </a:xfrm>
            </p:grpSpPr>
            <p:grpSp>
              <p:nvGrpSpPr>
                <p:cNvPr id="150" name="Gruppieren 149">
                  <a:extLst>
                    <a:ext uri="{FF2B5EF4-FFF2-40B4-BE49-F238E27FC236}">
                      <a16:creationId xmlns:a16="http://schemas.microsoft.com/office/drawing/2014/main" id="{07053A0A-C721-4519-8CCF-9131CCD22BFC}"/>
                    </a:ext>
                  </a:extLst>
                </p:cNvPr>
                <p:cNvGrpSpPr/>
                <p:nvPr/>
              </p:nvGrpSpPr>
              <p:grpSpPr>
                <a:xfrm>
                  <a:off x="6262298" y="981397"/>
                  <a:ext cx="515400" cy="515400"/>
                  <a:chOff x="9709960" y="584871"/>
                  <a:chExt cx="515400" cy="515400"/>
                </a:xfrm>
              </p:grpSpPr>
              <p:sp>
                <p:nvSpPr>
                  <p:cNvPr id="139" name="Ellipse 138">
                    <a:extLst>
                      <a:ext uri="{FF2B5EF4-FFF2-40B4-BE49-F238E27FC236}">
                        <a16:creationId xmlns:a16="http://schemas.microsoft.com/office/drawing/2014/main" id="{5699317E-3510-4E21-B235-5CD3E4AA4DF9}"/>
                      </a:ext>
                    </a:extLst>
                  </p:cNvPr>
                  <p:cNvSpPr/>
                  <p:nvPr/>
                </p:nvSpPr>
                <p:spPr bwMode="gray">
                  <a:xfrm>
                    <a:off x="9709960" y="584871"/>
                    <a:ext cx="515400" cy="515400"/>
                  </a:xfrm>
                  <a:prstGeom prst="ellipse">
                    <a:avLst/>
                  </a:prstGeom>
                  <a:solidFill>
                    <a:srgbClr val="798BB3"/>
                  </a:solidFill>
                  <a:ln>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2" name="Freihandform: Form 141">
                    <a:extLst>
                      <a:ext uri="{FF2B5EF4-FFF2-40B4-BE49-F238E27FC236}">
                        <a16:creationId xmlns:a16="http://schemas.microsoft.com/office/drawing/2014/main" id="{CC720615-4D62-4273-A430-2F932CB7E159}"/>
                      </a:ext>
                    </a:extLst>
                  </p:cNvPr>
                  <p:cNvSpPr/>
                  <p:nvPr/>
                </p:nvSpPr>
                <p:spPr bwMode="gray">
                  <a:xfrm>
                    <a:off x="9781151" y="745714"/>
                    <a:ext cx="373019" cy="193714"/>
                  </a:xfrm>
                  <a:custGeom>
                    <a:avLst/>
                    <a:gdLst>
                      <a:gd name="connsiteX0" fmla="*/ 846176 w 1819275"/>
                      <a:gd name="connsiteY0" fmla="*/ 0 h 944773"/>
                      <a:gd name="connsiteX1" fmla="*/ 846279 w 1819275"/>
                      <a:gd name="connsiteY1" fmla="*/ 14064 h 944773"/>
                      <a:gd name="connsiteX2" fmla="*/ 898517 w 1819275"/>
                      <a:gd name="connsiteY2" fmla="*/ 122448 h 944773"/>
                      <a:gd name="connsiteX3" fmla="*/ 860417 w 1819275"/>
                      <a:gd name="connsiteY3" fmla="*/ 346285 h 944773"/>
                      <a:gd name="connsiteX4" fmla="*/ 1022342 w 1819275"/>
                      <a:gd name="connsiteY4" fmla="*/ 155785 h 944773"/>
                      <a:gd name="connsiteX5" fmla="*/ 1008055 w 1819275"/>
                      <a:gd name="connsiteY5" fmla="*/ 3385 h 944773"/>
                      <a:gd name="connsiteX6" fmla="*/ 1003872 w 1819275"/>
                      <a:gd name="connsiteY6" fmla="*/ 1383 h 944773"/>
                      <a:gd name="connsiteX7" fmla="*/ 1069064 w 1819275"/>
                      <a:gd name="connsiteY7" fmla="*/ 4312 h 944773"/>
                      <a:gd name="connsiteX8" fmla="*/ 1219304 w 1819275"/>
                      <a:gd name="connsiteY8" fmla="*/ 24980 h 944773"/>
                      <a:gd name="connsiteX9" fmla="*/ 1219654 w 1819275"/>
                      <a:gd name="connsiteY9" fmla="*/ 25064 h 944773"/>
                      <a:gd name="connsiteX10" fmla="*/ 1219749 w 1819275"/>
                      <a:gd name="connsiteY10" fmla="*/ 37879 h 944773"/>
                      <a:gd name="connsiteX11" fmla="*/ 1271987 w 1819275"/>
                      <a:gd name="connsiteY11" fmla="*/ 146263 h 944773"/>
                      <a:gd name="connsiteX12" fmla="*/ 1233887 w 1819275"/>
                      <a:gd name="connsiteY12" fmla="*/ 370100 h 944773"/>
                      <a:gd name="connsiteX13" fmla="*/ 1395812 w 1819275"/>
                      <a:gd name="connsiteY13" fmla="*/ 179600 h 944773"/>
                      <a:gd name="connsiteX14" fmla="*/ 1408016 w 1819275"/>
                      <a:gd name="connsiteY14" fmla="*/ 92684 h 944773"/>
                      <a:gd name="connsiteX15" fmla="*/ 1403330 w 1819275"/>
                      <a:gd name="connsiteY15" fmla="*/ 73939 h 944773"/>
                      <a:gd name="connsiteX16" fmla="*/ 1482522 w 1819275"/>
                      <a:gd name="connsiteY16" fmla="*/ 101887 h 944773"/>
                      <a:gd name="connsiteX17" fmla="*/ 1791970 w 1819275"/>
                      <a:gd name="connsiteY17" fmla="*/ 363384 h 944773"/>
                      <a:gd name="connsiteX18" fmla="*/ 1804867 w 1819275"/>
                      <a:gd name="connsiteY18" fmla="*/ 428535 h 944773"/>
                      <a:gd name="connsiteX19" fmla="*/ 1810873 w 1819275"/>
                      <a:gd name="connsiteY19" fmla="*/ 447886 h 944773"/>
                      <a:gd name="connsiteX20" fmla="*/ 1819275 w 1819275"/>
                      <a:gd name="connsiteY20" fmla="*/ 531229 h 944773"/>
                      <a:gd name="connsiteX21" fmla="*/ 1405731 w 1819275"/>
                      <a:gd name="connsiteY21" fmla="*/ 944773 h 944773"/>
                      <a:gd name="connsiteX22" fmla="*/ 413544 w 1819275"/>
                      <a:gd name="connsiteY22" fmla="*/ 944773 h 944773"/>
                      <a:gd name="connsiteX23" fmla="*/ 0 w 1819275"/>
                      <a:gd name="connsiteY23" fmla="*/ 531229 h 944773"/>
                      <a:gd name="connsiteX24" fmla="*/ 8402 w 1819275"/>
                      <a:gd name="connsiteY24" fmla="*/ 447886 h 944773"/>
                      <a:gd name="connsiteX25" fmla="*/ 14406 w 1819275"/>
                      <a:gd name="connsiteY25" fmla="*/ 428544 h 944773"/>
                      <a:gd name="connsiteX26" fmla="*/ 27304 w 1819275"/>
                      <a:gd name="connsiteY26" fmla="*/ 363384 h 944773"/>
                      <a:gd name="connsiteX27" fmla="*/ 381674 w 1819275"/>
                      <a:gd name="connsiteY27" fmla="*/ 84184 h 944773"/>
                      <a:gd name="connsiteX28" fmla="*/ 443745 w 1819275"/>
                      <a:gd name="connsiteY28" fmla="*/ 64656 h 944773"/>
                      <a:gd name="connsiteX29" fmla="*/ 454303 w 1819275"/>
                      <a:gd name="connsiteY29" fmla="*/ 81673 h 944773"/>
                      <a:gd name="connsiteX30" fmla="*/ 488235 w 1819275"/>
                      <a:gd name="connsiteY30" fmla="*/ 160552 h 944773"/>
                      <a:gd name="connsiteX31" fmla="*/ 450135 w 1819275"/>
                      <a:gd name="connsiteY31" fmla="*/ 384389 h 944773"/>
                      <a:gd name="connsiteX32" fmla="*/ 612060 w 1819275"/>
                      <a:gd name="connsiteY32" fmla="*/ 193889 h 944773"/>
                      <a:gd name="connsiteX33" fmla="*/ 597773 w 1819275"/>
                      <a:gd name="connsiteY33" fmla="*/ 41489 h 944773"/>
                      <a:gd name="connsiteX34" fmla="*/ 575753 w 1819275"/>
                      <a:gd name="connsiteY34" fmla="*/ 30947 h 944773"/>
                      <a:gd name="connsiteX35" fmla="*/ 618165 w 1819275"/>
                      <a:gd name="connsiteY35" fmla="*/ 21701 h 944773"/>
                      <a:gd name="connsiteX36" fmla="*/ 750211 w 1819275"/>
                      <a:gd name="connsiteY36" fmla="*/ 4312 h 9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19275" h="944773">
                        <a:moveTo>
                          <a:pt x="846176" y="0"/>
                        </a:moveTo>
                        <a:lnTo>
                          <a:pt x="846279" y="14064"/>
                        </a:lnTo>
                        <a:cubicBezTo>
                          <a:pt x="857888" y="39253"/>
                          <a:pt x="896732" y="78395"/>
                          <a:pt x="898517" y="122448"/>
                        </a:cubicBezTo>
                        <a:cubicBezTo>
                          <a:pt x="900898" y="181185"/>
                          <a:pt x="839780" y="340729"/>
                          <a:pt x="860417" y="346285"/>
                        </a:cubicBezTo>
                        <a:cubicBezTo>
                          <a:pt x="881054" y="351841"/>
                          <a:pt x="997736" y="212935"/>
                          <a:pt x="1022342" y="155785"/>
                        </a:cubicBezTo>
                        <a:cubicBezTo>
                          <a:pt x="1046948" y="98635"/>
                          <a:pt x="1035043" y="31960"/>
                          <a:pt x="1008055" y="3385"/>
                        </a:cubicBezTo>
                        <a:lnTo>
                          <a:pt x="1003872" y="1383"/>
                        </a:lnTo>
                        <a:lnTo>
                          <a:pt x="1069064" y="4312"/>
                        </a:lnTo>
                        <a:cubicBezTo>
                          <a:pt x="1120809" y="9019"/>
                          <a:pt x="1171024" y="15978"/>
                          <a:pt x="1219304" y="24980"/>
                        </a:cubicBezTo>
                        <a:lnTo>
                          <a:pt x="1219654" y="25064"/>
                        </a:lnTo>
                        <a:lnTo>
                          <a:pt x="1219749" y="37879"/>
                        </a:lnTo>
                        <a:cubicBezTo>
                          <a:pt x="1231357" y="63068"/>
                          <a:pt x="1270201" y="102210"/>
                          <a:pt x="1271987" y="146263"/>
                        </a:cubicBezTo>
                        <a:cubicBezTo>
                          <a:pt x="1274368" y="205000"/>
                          <a:pt x="1213250" y="364544"/>
                          <a:pt x="1233887" y="370100"/>
                        </a:cubicBezTo>
                        <a:cubicBezTo>
                          <a:pt x="1254524" y="375656"/>
                          <a:pt x="1371206" y="236750"/>
                          <a:pt x="1395812" y="179600"/>
                        </a:cubicBezTo>
                        <a:cubicBezTo>
                          <a:pt x="1408115" y="151025"/>
                          <a:pt x="1411290" y="120069"/>
                          <a:pt x="1408016" y="92684"/>
                        </a:cubicBezTo>
                        <a:lnTo>
                          <a:pt x="1403330" y="73939"/>
                        </a:lnTo>
                        <a:lnTo>
                          <a:pt x="1482522" y="101887"/>
                        </a:lnTo>
                        <a:cubicBezTo>
                          <a:pt x="1638204" y="167320"/>
                          <a:pt x="1749980" y="258879"/>
                          <a:pt x="1791970" y="363384"/>
                        </a:cubicBezTo>
                        <a:lnTo>
                          <a:pt x="1804867" y="428535"/>
                        </a:lnTo>
                        <a:lnTo>
                          <a:pt x="1810873" y="447886"/>
                        </a:lnTo>
                        <a:cubicBezTo>
                          <a:pt x="1816382" y="474806"/>
                          <a:pt x="1819275" y="502680"/>
                          <a:pt x="1819275" y="531229"/>
                        </a:cubicBezTo>
                        <a:cubicBezTo>
                          <a:pt x="1819275" y="759623"/>
                          <a:pt x="1634125" y="944773"/>
                          <a:pt x="1405731" y="944773"/>
                        </a:cubicBezTo>
                        <a:lnTo>
                          <a:pt x="413544" y="944773"/>
                        </a:lnTo>
                        <a:cubicBezTo>
                          <a:pt x="185150" y="944773"/>
                          <a:pt x="0" y="759623"/>
                          <a:pt x="0" y="531229"/>
                        </a:cubicBezTo>
                        <a:cubicBezTo>
                          <a:pt x="0" y="502680"/>
                          <a:pt x="2893" y="474806"/>
                          <a:pt x="8402" y="447886"/>
                        </a:cubicBezTo>
                        <a:lnTo>
                          <a:pt x="14406" y="428544"/>
                        </a:lnTo>
                        <a:lnTo>
                          <a:pt x="27304" y="363384"/>
                        </a:lnTo>
                        <a:cubicBezTo>
                          <a:pt x="73231" y="249082"/>
                          <a:pt x="202642" y="150267"/>
                          <a:pt x="381674" y="84184"/>
                        </a:cubicBezTo>
                        <a:lnTo>
                          <a:pt x="443745" y="64656"/>
                        </a:lnTo>
                        <a:lnTo>
                          <a:pt x="454303" y="81673"/>
                        </a:lnTo>
                        <a:cubicBezTo>
                          <a:pt x="469384" y="103998"/>
                          <a:pt x="487045" y="131184"/>
                          <a:pt x="488235" y="160552"/>
                        </a:cubicBezTo>
                        <a:cubicBezTo>
                          <a:pt x="490616" y="219289"/>
                          <a:pt x="429498" y="378833"/>
                          <a:pt x="450135" y="384389"/>
                        </a:cubicBezTo>
                        <a:cubicBezTo>
                          <a:pt x="470772" y="389945"/>
                          <a:pt x="587454" y="251039"/>
                          <a:pt x="612060" y="193889"/>
                        </a:cubicBezTo>
                        <a:cubicBezTo>
                          <a:pt x="636666" y="136739"/>
                          <a:pt x="624761" y="70064"/>
                          <a:pt x="597773" y="41489"/>
                        </a:cubicBezTo>
                        <a:lnTo>
                          <a:pt x="575753" y="30947"/>
                        </a:lnTo>
                        <a:lnTo>
                          <a:pt x="618165" y="21701"/>
                        </a:lnTo>
                        <a:cubicBezTo>
                          <a:pt x="660827" y="14273"/>
                          <a:pt x="704933" y="8431"/>
                          <a:pt x="750211" y="4312"/>
                        </a:cubicBezTo>
                        <a:close/>
                      </a:path>
                    </a:pathLst>
                  </a:cu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9" name="Gruppieren 148">
                  <a:extLst>
                    <a:ext uri="{FF2B5EF4-FFF2-40B4-BE49-F238E27FC236}">
                      <a16:creationId xmlns:a16="http://schemas.microsoft.com/office/drawing/2014/main" id="{44FA2A64-43AB-4E17-984F-EF0A5D7765F8}"/>
                    </a:ext>
                  </a:extLst>
                </p:cNvPr>
                <p:cNvGrpSpPr/>
                <p:nvPr/>
              </p:nvGrpSpPr>
              <p:grpSpPr>
                <a:xfrm>
                  <a:off x="6473575" y="981397"/>
                  <a:ext cx="515400" cy="515400"/>
                  <a:chOff x="9911983" y="584871"/>
                  <a:chExt cx="515400" cy="515400"/>
                </a:xfrm>
              </p:grpSpPr>
              <p:sp>
                <p:nvSpPr>
                  <p:cNvPr id="140" name="Ellipse 139">
                    <a:extLst>
                      <a:ext uri="{FF2B5EF4-FFF2-40B4-BE49-F238E27FC236}">
                        <a16:creationId xmlns:a16="http://schemas.microsoft.com/office/drawing/2014/main" id="{EBE5825C-C435-4578-8CA4-B545B263C62A}"/>
                      </a:ext>
                    </a:extLst>
                  </p:cNvPr>
                  <p:cNvSpPr/>
                  <p:nvPr/>
                </p:nvSpPr>
                <p:spPr bwMode="gray">
                  <a:xfrm>
                    <a:off x="9911983" y="584871"/>
                    <a:ext cx="515400" cy="515400"/>
                  </a:xfrm>
                  <a:prstGeom prst="ellipse">
                    <a:avLst/>
                  </a:prstGeom>
                  <a:solidFill>
                    <a:srgbClr val="798BB3"/>
                  </a:solidFill>
                  <a:ln>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1" name="Freihandform: Form 140">
                    <a:extLst>
                      <a:ext uri="{FF2B5EF4-FFF2-40B4-BE49-F238E27FC236}">
                        <a16:creationId xmlns:a16="http://schemas.microsoft.com/office/drawing/2014/main" id="{31C9344C-8EA9-4204-B2AB-BCAAE1F6AD74}"/>
                      </a:ext>
                    </a:extLst>
                  </p:cNvPr>
                  <p:cNvSpPr/>
                  <p:nvPr/>
                </p:nvSpPr>
                <p:spPr bwMode="gray">
                  <a:xfrm>
                    <a:off x="9983174" y="745714"/>
                    <a:ext cx="373019" cy="193714"/>
                  </a:xfrm>
                  <a:custGeom>
                    <a:avLst/>
                    <a:gdLst>
                      <a:gd name="connsiteX0" fmla="*/ 846176 w 1819275"/>
                      <a:gd name="connsiteY0" fmla="*/ 0 h 944773"/>
                      <a:gd name="connsiteX1" fmla="*/ 846279 w 1819275"/>
                      <a:gd name="connsiteY1" fmla="*/ 14064 h 944773"/>
                      <a:gd name="connsiteX2" fmla="*/ 898517 w 1819275"/>
                      <a:gd name="connsiteY2" fmla="*/ 122448 h 944773"/>
                      <a:gd name="connsiteX3" fmla="*/ 860417 w 1819275"/>
                      <a:gd name="connsiteY3" fmla="*/ 346285 h 944773"/>
                      <a:gd name="connsiteX4" fmla="*/ 1022342 w 1819275"/>
                      <a:gd name="connsiteY4" fmla="*/ 155785 h 944773"/>
                      <a:gd name="connsiteX5" fmla="*/ 1008055 w 1819275"/>
                      <a:gd name="connsiteY5" fmla="*/ 3385 h 944773"/>
                      <a:gd name="connsiteX6" fmla="*/ 1003872 w 1819275"/>
                      <a:gd name="connsiteY6" fmla="*/ 1383 h 944773"/>
                      <a:gd name="connsiteX7" fmla="*/ 1069064 w 1819275"/>
                      <a:gd name="connsiteY7" fmla="*/ 4312 h 944773"/>
                      <a:gd name="connsiteX8" fmla="*/ 1219304 w 1819275"/>
                      <a:gd name="connsiteY8" fmla="*/ 24980 h 944773"/>
                      <a:gd name="connsiteX9" fmla="*/ 1219654 w 1819275"/>
                      <a:gd name="connsiteY9" fmla="*/ 25064 h 944773"/>
                      <a:gd name="connsiteX10" fmla="*/ 1219749 w 1819275"/>
                      <a:gd name="connsiteY10" fmla="*/ 37879 h 944773"/>
                      <a:gd name="connsiteX11" fmla="*/ 1271987 w 1819275"/>
                      <a:gd name="connsiteY11" fmla="*/ 146263 h 944773"/>
                      <a:gd name="connsiteX12" fmla="*/ 1233887 w 1819275"/>
                      <a:gd name="connsiteY12" fmla="*/ 370100 h 944773"/>
                      <a:gd name="connsiteX13" fmla="*/ 1395812 w 1819275"/>
                      <a:gd name="connsiteY13" fmla="*/ 179600 h 944773"/>
                      <a:gd name="connsiteX14" fmla="*/ 1408016 w 1819275"/>
                      <a:gd name="connsiteY14" fmla="*/ 92684 h 944773"/>
                      <a:gd name="connsiteX15" fmla="*/ 1403330 w 1819275"/>
                      <a:gd name="connsiteY15" fmla="*/ 73939 h 944773"/>
                      <a:gd name="connsiteX16" fmla="*/ 1482522 w 1819275"/>
                      <a:gd name="connsiteY16" fmla="*/ 101887 h 944773"/>
                      <a:gd name="connsiteX17" fmla="*/ 1791970 w 1819275"/>
                      <a:gd name="connsiteY17" fmla="*/ 363384 h 944773"/>
                      <a:gd name="connsiteX18" fmla="*/ 1804867 w 1819275"/>
                      <a:gd name="connsiteY18" fmla="*/ 428535 h 944773"/>
                      <a:gd name="connsiteX19" fmla="*/ 1810873 w 1819275"/>
                      <a:gd name="connsiteY19" fmla="*/ 447886 h 944773"/>
                      <a:gd name="connsiteX20" fmla="*/ 1819275 w 1819275"/>
                      <a:gd name="connsiteY20" fmla="*/ 531229 h 944773"/>
                      <a:gd name="connsiteX21" fmla="*/ 1405731 w 1819275"/>
                      <a:gd name="connsiteY21" fmla="*/ 944773 h 944773"/>
                      <a:gd name="connsiteX22" fmla="*/ 413544 w 1819275"/>
                      <a:gd name="connsiteY22" fmla="*/ 944773 h 944773"/>
                      <a:gd name="connsiteX23" fmla="*/ 0 w 1819275"/>
                      <a:gd name="connsiteY23" fmla="*/ 531229 h 944773"/>
                      <a:gd name="connsiteX24" fmla="*/ 8402 w 1819275"/>
                      <a:gd name="connsiteY24" fmla="*/ 447886 h 944773"/>
                      <a:gd name="connsiteX25" fmla="*/ 14406 w 1819275"/>
                      <a:gd name="connsiteY25" fmla="*/ 428544 h 944773"/>
                      <a:gd name="connsiteX26" fmla="*/ 27304 w 1819275"/>
                      <a:gd name="connsiteY26" fmla="*/ 363384 h 944773"/>
                      <a:gd name="connsiteX27" fmla="*/ 381674 w 1819275"/>
                      <a:gd name="connsiteY27" fmla="*/ 84184 h 944773"/>
                      <a:gd name="connsiteX28" fmla="*/ 443745 w 1819275"/>
                      <a:gd name="connsiteY28" fmla="*/ 64656 h 944773"/>
                      <a:gd name="connsiteX29" fmla="*/ 454303 w 1819275"/>
                      <a:gd name="connsiteY29" fmla="*/ 81673 h 944773"/>
                      <a:gd name="connsiteX30" fmla="*/ 488235 w 1819275"/>
                      <a:gd name="connsiteY30" fmla="*/ 160552 h 944773"/>
                      <a:gd name="connsiteX31" fmla="*/ 450135 w 1819275"/>
                      <a:gd name="connsiteY31" fmla="*/ 384389 h 944773"/>
                      <a:gd name="connsiteX32" fmla="*/ 612060 w 1819275"/>
                      <a:gd name="connsiteY32" fmla="*/ 193889 h 944773"/>
                      <a:gd name="connsiteX33" fmla="*/ 597773 w 1819275"/>
                      <a:gd name="connsiteY33" fmla="*/ 41489 h 944773"/>
                      <a:gd name="connsiteX34" fmla="*/ 575753 w 1819275"/>
                      <a:gd name="connsiteY34" fmla="*/ 30947 h 944773"/>
                      <a:gd name="connsiteX35" fmla="*/ 618165 w 1819275"/>
                      <a:gd name="connsiteY35" fmla="*/ 21701 h 944773"/>
                      <a:gd name="connsiteX36" fmla="*/ 750211 w 1819275"/>
                      <a:gd name="connsiteY36" fmla="*/ 4312 h 9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19275" h="944773">
                        <a:moveTo>
                          <a:pt x="846176" y="0"/>
                        </a:moveTo>
                        <a:lnTo>
                          <a:pt x="846279" y="14064"/>
                        </a:lnTo>
                        <a:cubicBezTo>
                          <a:pt x="857888" y="39253"/>
                          <a:pt x="896732" y="78395"/>
                          <a:pt x="898517" y="122448"/>
                        </a:cubicBezTo>
                        <a:cubicBezTo>
                          <a:pt x="900898" y="181185"/>
                          <a:pt x="839780" y="340729"/>
                          <a:pt x="860417" y="346285"/>
                        </a:cubicBezTo>
                        <a:cubicBezTo>
                          <a:pt x="881054" y="351841"/>
                          <a:pt x="997736" y="212935"/>
                          <a:pt x="1022342" y="155785"/>
                        </a:cubicBezTo>
                        <a:cubicBezTo>
                          <a:pt x="1046948" y="98635"/>
                          <a:pt x="1035043" y="31960"/>
                          <a:pt x="1008055" y="3385"/>
                        </a:cubicBezTo>
                        <a:lnTo>
                          <a:pt x="1003872" y="1383"/>
                        </a:lnTo>
                        <a:lnTo>
                          <a:pt x="1069064" y="4312"/>
                        </a:lnTo>
                        <a:cubicBezTo>
                          <a:pt x="1120809" y="9019"/>
                          <a:pt x="1171024" y="15978"/>
                          <a:pt x="1219304" y="24980"/>
                        </a:cubicBezTo>
                        <a:lnTo>
                          <a:pt x="1219654" y="25064"/>
                        </a:lnTo>
                        <a:lnTo>
                          <a:pt x="1219749" y="37879"/>
                        </a:lnTo>
                        <a:cubicBezTo>
                          <a:pt x="1231357" y="63068"/>
                          <a:pt x="1270201" y="102210"/>
                          <a:pt x="1271987" y="146263"/>
                        </a:cubicBezTo>
                        <a:cubicBezTo>
                          <a:pt x="1274368" y="205000"/>
                          <a:pt x="1213250" y="364544"/>
                          <a:pt x="1233887" y="370100"/>
                        </a:cubicBezTo>
                        <a:cubicBezTo>
                          <a:pt x="1254524" y="375656"/>
                          <a:pt x="1371206" y="236750"/>
                          <a:pt x="1395812" y="179600"/>
                        </a:cubicBezTo>
                        <a:cubicBezTo>
                          <a:pt x="1408115" y="151025"/>
                          <a:pt x="1411290" y="120069"/>
                          <a:pt x="1408016" y="92684"/>
                        </a:cubicBezTo>
                        <a:lnTo>
                          <a:pt x="1403330" y="73939"/>
                        </a:lnTo>
                        <a:lnTo>
                          <a:pt x="1482522" y="101887"/>
                        </a:lnTo>
                        <a:cubicBezTo>
                          <a:pt x="1638204" y="167320"/>
                          <a:pt x="1749980" y="258879"/>
                          <a:pt x="1791970" y="363384"/>
                        </a:cubicBezTo>
                        <a:lnTo>
                          <a:pt x="1804867" y="428535"/>
                        </a:lnTo>
                        <a:lnTo>
                          <a:pt x="1810873" y="447886"/>
                        </a:lnTo>
                        <a:cubicBezTo>
                          <a:pt x="1816382" y="474806"/>
                          <a:pt x="1819275" y="502680"/>
                          <a:pt x="1819275" y="531229"/>
                        </a:cubicBezTo>
                        <a:cubicBezTo>
                          <a:pt x="1819275" y="759623"/>
                          <a:pt x="1634125" y="944773"/>
                          <a:pt x="1405731" y="944773"/>
                        </a:cubicBezTo>
                        <a:lnTo>
                          <a:pt x="413544" y="944773"/>
                        </a:lnTo>
                        <a:cubicBezTo>
                          <a:pt x="185150" y="944773"/>
                          <a:pt x="0" y="759623"/>
                          <a:pt x="0" y="531229"/>
                        </a:cubicBezTo>
                        <a:cubicBezTo>
                          <a:pt x="0" y="502680"/>
                          <a:pt x="2893" y="474806"/>
                          <a:pt x="8402" y="447886"/>
                        </a:cubicBezTo>
                        <a:lnTo>
                          <a:pt x="14406" y="428544"/>
                        </a:lnTo>
                        <a:lnTo>
                          <a:pt x="27304" y="363384"/>
                        </a:lnTo>
                        <a:cubicBezTo>
                          <a:pt x="73231" y="249082"/>
                          <a:pt x="202642" y="150267"/>
                          <a:pt x="381674" y="84184"/>
                        </a:cubicBezTo>
                        <a:lnTo>
                          <a:pt x="443745" y="64656"/>
                        </a:lnTo>
                        <a:lnTo>
                          <a:pt x="454303" y="81673"/>
                        </a:lnTo>
                        <a:cubicBezTo>
                          <a:pt x="469384" y="103998"/>
                          <a:pt x="487045" y="131184"/>
                          <a:pt x="488235" y="160552"/>
                        </a:cubicBezTo>
                        <a:cubicBezTo>
                          <a:pt x="490616" y="219289"/>
                          <a:pt x="429498" y="378833"/>
                          <a:pt x="450135" y="384389"/>
                        </a:cubicBezTo>
                        <a:cubicBezTo>
                          <a:pt x="470772" y="389945"/>
                          <a:pt x="587454" y="251039"/>
                          <a:pt x="612060" y="193889"/>
                        </a:cubicBezTo>
                        <a:cubicBezTo>
                          <a:pt x="636666" y="136739"/>
                          <a:pt x="624761" y="70064"/>
                          <a:pt x="597773" y="41489"/>
                        </a:cubicBezTo>
                        <a:lnTo>
                          <a:pt x="575753" y="30947"/>
                        </a:lnTo>
                        <a:lnTo>
                          <a:pt x="618165" y="21701"/>
                        </a:lnTo>
                        <a:cubicBezTo>
                          <a:pt x="660827" y="14273"/>
                          <a:pt x="704933" y="8431"/>
                          <a:pt x="750211" y="4312"/>
                        </a:cubicBezTo>
                        <a:close/>
                      </a:path>
                    </a:pathLst>
                  </a:cu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51" name="Gruppieren 150">
                  <a:extLst>
                    <a:ext uri="{FF2B5EF4-FFF2-40B4-BE49-F238E27FC236}">
                      <a16:creationId xmlns:a16="http://schemas.microsoft.com/office/drawing/2014/main" id="{4A5760FA-A5A5-4B24-9E6E-27B46D2C16C8}"/>
                    </a:ext>
                  </a:extLst>
                </p:cNvPr>
                <p:cNvGrpSpPr/>
                <p:nvPr/>
              </p:nvGrpSpPr>
              <p:grpSpPr>
                <a:xfrm>
                  <a:off x="6684852" y="981397"/>
                  <a:ext cx="515400" cy="515400"/>
                  <a:chOff x="9709960" y="584871"/>
                  <a:chExt cx="515400" cy="515400"/>
                </a:xfrm>
              </p:grpSpPr>
              <p:sp>
                <p:nvSpPr>
                  <p:cNvPr id="152" name="Ellipse 151">
                    <a:extLst>
                      <a:ext uri="{FF2B5EF4-FFF2-40B4-BE49-F238E27FC236}">
                        <a16:creationId xmlns:a16="http://schemas.microsoft.com/office/drawing/2014/main" id="{68C94E5C-7ED6-4BA3-894D-13E3571E541C}"/>
                      </a:ext>
                    </a:extLst>
                  </p:cNvPr>
                  <p:cNvSpPr/>
                  <p:nvPr/>
                </p:nvSpPr>
                <p:spPr bwMode="gray">
                  <a:xfrm>
                    <a:off x="9709960" y="584871"/>
                    <a:ext cx="515400" cy="515400"/>
                  </a:xfrm>
                  <a:prstGeom prst="ellipse">
                    <a:avLst/>
                  </a:prstGeom>
                  <a:solidFill>
                    <a:srgbClr val="798BB3"/>
                  </a:solidFill>
                  <a:ln>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3" name="Freihandform: Form 152">
                    <a:extLst>
                      <a:ext uri="{FF2B5EF4-FFF2-40B4-BE49-F238E27FC236}">
                        <a16:creationId xmlns:a16="http://schemas.microsoft.com/office/drawing/2014/main" id="{35A1E65A-4D58-4128-8773-30EC3DE5BE56}"/>
                      </a:ext>
                    </a:extLst>
                  </p:cNvPr>
                  <p:cNvSpPr/>
                  <p:nvPr/>
                </p:nvSpPr>
                <p:spPr bwMode="gray">
                  <a:xfrm>
                    <a:off x="9781151" y="745714"/>
                    <a:ext cx="373019" cy="193714"/>
                  </a:xfrm>
                  <a:custGeom>
                    <a:avLst/>
                    <a:gdLst>
                      <a:gd name="connsiteX0" fmla="*/ 846176 w 1819275"/>
                      <a:gd name="connsiteY0" fmla="*/ 0 h 944773"/>
                      <a:gd name="connsiteX1" fmla="*/ 846279 w 1819275"/>
                      <a:gd name="connsiteY1" fmla="*/ 14064 h 944773"/>
                      <a:gd name="connsiteX2" fmla="*/ 898517 w 1819275"/>
                      <a:gd name="connsiteY2" fmla="*/ 122448 h 944773"/>
                      <a:gd name="connsiteX3" fmla="*/ 860417 w 1819275"/>
                      <a:gd name="connsiteY3" fmla="*/ 346285 h 944773"/>
                      <a:gd name="connsiteX4" fmla="*/ 1022342 w 1819275"/>
                      <a:gd name="connsiteY4" fmla="*/ 155785 h 944773"/>
                      <a:gd name="connsiteX5" fmla="*/ 1008055 w 1819275"/>
                      <a:gd name="connsiteY5" fmla="*/ 3385 h 944773"/>
                      <a:gd name="connsiteX6" fmla="*/ 1003872 w 1819275"/>
                      <a:gd name="connsiteY6" fmla="*/ 1383 h 944773"/>
                      <a:gd name="connsiteX7" fmla="*/ 1069064 w 1819275"/>
                      <a:gd name="connsiteY7" fmla="*/ 4312 h 944773"/>
                      <a:gd name="connsiteX8" fmla="*/ 1219304 w 1819275"/>
                      <a:gd name="connsiteY8" fmla="*/ 24980 h 944773"/>
                      <a:gd name="connsiteX9" fmla="*/ 1219654 w 1819275"/>
                      <a:gd name="connsiteY9" fmla="*/ 25064 h 944773"/>
                      <a:gd name="connsiteX10" fmla="*/ 1219749 w 1819275"/>
                      <a:gd name="connsiteY10" fmla="*/ 37879 h 944773"/>
                      <a:gd name="connsiteX11" fmla="*/ 1271987 w 1819275"/>
                      <a:gd name="connsiteY11" fmla="*/ 146263 h 944773"/>
                      <a:gd name="connsiteX12" fmla="*/ 1233887 w 1819275"/>
                      <a:gd name="connsiteY12" fmla="*/ 370100 h 944773"/>
                      <a:gd name="connsiteX13" fmla="*/ 1395812 w 1819275"/>
                      <a:gd name="connsiteY13" fmla="*/ 179600 h 944773"/>
                      <a:gd name="connsiteX14" fmla="*/ 1408016 w 1819275"/>
                      <a:gd name="connsiteY14" fmla="*/ 92684 h 944773"/>
                      <a:gd name="connsiteX15" fmla="*/ 1403330 w 1819275"/>
                      <a:gd name="connsiteY15" fmla="*/ 73939 h 944773"/>
                      <a:gd name="connsiteX16" fmla="*/ 1482522 w 1819275"/>
                      <a:gd name="connsiteY16" fmla="*/ 101887 h 944773"/>
                      <a:gd name="connsiteX17" fmla="*/ 1791970 w 1819275"/>
                      <a:gd name="connsiteY17" fmla="*/ 363384 h 944773"/>
                      <a:gd name="connsiteX18" fmla="*/ 1804867 w 1819275"/>
                      <a:gd name="connsiteY18" fmla="*/ 428535 h 944773"/>
                      <a:gd name="connsiteX19" fmla="*/ 1810873 w 1819275"/>
                      <a:gd name="connsiteY19" fmla="*/ 447886 h 944773"/>
                      <a:gd name="connsiteX20" fmla="*/ 1819275 w 1819275"/>
                      <a:gd name="connsiteY20" fmla="*/ 531229 h 944773"/>
                      <a:gd name="connsiteX21" fmla="*/ 1405731 w 1819275"/>
                      <a:gd name="connsiteY21" fmla="*/ 944773 h 944773"/>
                      <a:gd name="connsiteX22" fmla="*/ 413544 w 1819275"/>
                      <a:gd name="connsiteY22" fmla="*/ 944773 h 944773"/>
                      <a:gd name="connsiteX23" fmla="*/ 0 w 1819275"/>
                      <a:gd name="connsiteY23" fmla="*/ 531229 h 944773"/>
                      <a:gd name="connsiteX24" fmla="*/ 8402 w 1819275"/>
                      <a:gd name="connsiteY24" fmla="*/ 447886 h 944773"/>
                      <a:gd name="connsiteX25" fmla="*/ 14406 w 1819275"/>
                      <a:gd name="connsiteY25" fmla="*/ 428544 h 944773"/>
                      <a:gd name="connsiteX26" fmla="*/ 27304 w 1819275"/>
                      <a:gd name="connsiteY26" fmla="*/ 363384 h 944773"/>
                      <a:gd name="connsiteX27" fmla="*/ 381674 w 1819275"/>
                      <a:gd name="connsiteY27" fmla="*/ 84184 h 944773"/>
                      <a:gd name="connsiteX28" fmla="*/ 443745 w 1819275"/>
                      <a:gd name="connsiteY28" fmla="*/ 64656 h 944773"/>
                      <a:gd name="connsiteX29" fmla="*/ 454303 w 1819275"/>
                      <a:gd name="connsiteY29" fmla="*/ 81673 h 944773"/>
                      <a:gd name="connsiteX30" fmla="*/ 488235 w 1819275"/>
                      <a:gd name="connsiteY30" fmla="*/ 160552 h 944773"/>
                      <a:gd name="connsiteX31" fmla="*/ 450135 w 1819275"/>
                      <a:gd name="connsiteY31" fmla="*/ 384389 h 944773"/>
                      <a:gd name="connsiteX32" fmla="*/ 612060 w 1819275"/>
                      <a:gd name="connsiteY32" fmla="*/ 193889 h 944773"/>
                      <a:gd name="connsiteX33" fmla="*/ 597773 w 1819275"/>
                      <a:gd name="connsiteY33" fmla="*/ 41489 h 944773"/>
                      <a:gd name="connsiteX34" fmla="*/ 575753 w 1819275"/>
                      <a:gd name="connsiteY34" fmla="*/ 30947 h 944773"/>
                      <a:gd name="connsiteX35" fmla="*/ 618165 w 1819275"/>
                      <a:gd name="connsiteY35" fmla="*/ 21701 h 944773"/>
                      <a:gd name="connsiteX36" fmla="*/ 750211 w 1819275"/>
                      <a:gd name="connsiteY36" fmla="*/ 4312 h 9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19275" h="944773">
                        <a:moveTo>
                          <a:pt x="846176" y="0"/>
                        </a:moveTo>
                        <a:lnTo>
                          <a:pt x="846279" y="14064"/>
                        </a:lnTo>
                        <a:cubicBezTo>
                          <a:pt x="857888" y="39253"/>
                          <a:pt x="896732" y="78395"/>
                          <a:pt x="898517" y="122448"/>
                        </a:cubicBezTo>
                        <a:cubicBezTo>
                          <a:pt x="900898" y="181185"/>
                          <a:pt x="839780" y="340729"/>
                          <a:pt x="860417" y="346285"/>
                        </a:cubicBezTo>
                        <a:cubicBezTo>
                          <a:pt x="881054" y="351841"/>
                          <a:pt x="997736" y="212935"/>
                          <a:pt x="1022342" y="155785"/>
                        </a:cubicBezTo>
                        <a:cubicBezTo>
                          <a:pt x="1046948" y="98635"/>
                          <a:pt x="1035043" y="31960"/>
                          <a:pt x="1008055" y="3385"/>
                        </a:cubicBezTo>
                        <a:lnTo>
                          <a:pt x="1003872" y="1383"/>
                        </a:lnTo>
                        <a:lnTo>
                          <a:pt x="1069064" y="4312"/>
                        </a:lnTo>
                        <a:cubicBezTo>
                          <a:pt x="1120809" y="9019"/>
                          <a:pt x="1171024" y="15978"/>
                          <a:pt x="1219304" y="24980"/>
                        </a:cubicBezTo>
                        <a:lnTo>
                          <a:pt x="1219654" y="25064"/>
                        </a:lnTo>
                        <a:lnTo>
                          <a:pt x="1219749" y="37879"/>
                        </a:lnTo>
                        <a:cubicBezTo>
                          <a:pt x="1231357" y="63068"/>
                          <a:pt x="1270201" y="102210"/>
                          <a:pt x="1271987" y="146263"/>
                        </a:cubicBezTo>
                        <a:cubicBezTo>
                          <a:pt x="1274368" y="205000"/>
                          <a:pt x="1213250" y="364544"/>
                          <a:pt x="1233887" y="370100"/>
                        </a:cubicBezTo>
                        <a:cubicBezTo>
                          <a:pt x="1254524" y="375656"/>
                          <a:pt x="1371206" y="236750"/>
                          <a:pt x="1395812" y="179600"/>
                        </a:cubicBezTo>
                        <a:cubicBezTo>
                          <a:pt x="1408115" y="151025"/>
                          <a:pt x="1411290" y="120069"/>
                          <a:pt x="1408016" y="92684"/>
                        </a:cubicBezTo>
                        <a:lnTo>
                          <a:pt x="1403330" y="73939"/>
                        </a:lnTo>
                        <a:lnTo>
                          <a:pt x="1482522" y="101887"/>
                        </a:lnTo>
                        <a:cubicBezTo>
                          <a:pt x="1638204" y="167320"/>
                          <a:pt x="1749980" y="258879"/>
                          <a:pt x="1791970" y="363384"/>
                        </a:cubicBezTo>
                        <a:lnTo>
                          <a:pt x="1804867" y="428535"/>
                        </a:lnTo>
                        <a:lnTo>
                          <a:pt x="1810873" y="447886"/>
                        </a:lnTo>
                        <a:cubicBezTo>
                          <a:pt x="1816382" y="474806"/>
                          <a:pt x="1819275" y="502680"/>
                          <a:pt x="1819275" y="531229"/>
                        </a:cubicBezTo>
                        <a:cubicBezTo>
                          <a:pt x="1819275" y="759623"/>
                          <a:pt x="1634125" y="944773"/>
                          <a:pt x="1405731" y="944773"/>
                        </a:cubicBezTo>
                        <a:lnTo>
                          <a:pt x="413544" y="944773"/>
                        </a:lnTo>
                        <a:cubicBezTo>
                          <a:pt x="185150" y="944773"/>
                          <a:pt x="0" y="759623"/>
                          <a:pt x="0" y="531229"/>
                        </a:cubicBezTo>
                        <a:cubicBezTo>
                          <a:pt x="0" y="502680"/>
                          <a:pt x="2893" y="474806"/>
                          <a:pt x="8402" y="447886"/>
                        </a:cubicBezTo>
                        <a:lnTo>
                          <a:pt x="14406" y="428544"/>
                        </a:lnTo>
                        <a:lnTo>
                          <a:pt x="27304" y="363384"/>
                        </a:lnTo>
                        <a:cubicBezTo>
                          <a:pt x="73231" y="249082"/>
                          <a:pt x="202642" y="150267"/>
                          <a:pt x="381674" y="84184"/>
                        </a:cubicBezTo>
                        <a:lnTo>
                          <a:pt x="443745" y="64656"/>
                        </a:lnTo>
                        <a:lnTo>
                          <a:pt x="454303" y="81673"/>
                        </a:lnTo>
                        <a:cubicBezTo>
                          <a:pt x="469384" y="103998"/>
                          <a:pt x="487045" y="131184"/>
                          <a:pt x="488235" y="160552"/>
                        </a:cubicBezTo>
                        <a:cubicBezTo>
                          <a:pt x="490616" y="219289"/>
                          <a:pt x="429498" y="378833"/>
                          <a:pt x="450135" y="384389"/>
                        </a:cubicBezTo>
                        <a:cubicBezTo>
                          <a:pt x="470772" y="389945"/>
                          <a:pt x="587454" y="251039"/>
                          <a:pt x="612060" y="193889"/>
                        </a:cubicBezTo>
                        <a:cubicBezTo>
                          <a:pt x="636666" y="136739"/>
                          <a:pt x="624761" y="70064"/>
                          <a:pt x="597773" y="41489"/>
                        </a:cubicBezTo>
                        <a:lnTo>
                          <a:pt x="575753" y="30947"/>
                        </a:lnTo>
                        <a:lnTo>
                          <a:pt x="618165" y="21701"/>
                        </a:lnTo>
                        <a:cubicBezTo>
                          <a:pt x="660827" y="14273"/>
                          <a:pt x="704933" y="8431"/>
                          <a:pt x="750211" y="4312"/>
                        </a:cubicBezTo>
                        <a:close/>
                      </a:path>
                    </a:pathLst>
                  </a:cu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54" name="Gruppieren 153">
                  <a:extLst>
                    <a:ext uri="{FF2B5EF4-FFF2-40B4-BE49-F238E27FC236}">
                      <a16:creationId xmlns:a16="http://schemas.microsoft.com/office/drawing/2014/main" id="{1FB32202-5243-49D6-9AFF-86A3E0EC9347}"/>
                    </a:ext>
                  </a:extLst>
                </p:cNvPr>
                <p:cNvGrpSpPr/>
                <p:nvPr/>
              </p:nvGrpSpPr>
              <p:grpSpPr>
                <a:xfrm>
                  <a:off x="6896129" y="981397"/>
                  <a:ext cx="515400" cy="515400"/>
                  <a:chOff x="9911983" y="584871"/>
                  <a:chExt cx="515400" cy="515400"/>
                </a:xfrm>
              </p:grpSpPr>
              <p:sp>
                <p:nvSpPr>
                  <p:cNvPr id="155" name="Ellipse 154">
                    <a:extLst>
                      <a:ext uri="{FF2B5EF4-FFF2-40B4-BE49-F238E27FC236}">
                        <a16:creationId xmlns:a16="http://schemas.microsoft.com/office/drawing/2014/main" id="{09E50890-0503-40AE-903F-3AC420E7AEF0}"/>
                      </a:ext>
                    </a:extLst>
                  </p:cNvPr>
                  <p:cNvSpPr/>
                  <p:nvPr/>
                </p:nvSpPr>
                <p:spPr bwMode="gray">
                  <a:xfrm>
                    <a:off x="9911983" y="584871"/>
                    <a:ext cx="515400" cy="515400"/>
                  </a:xfrm>
                  <a:prstGeom prst="ellipse">
                    <a:avLst/>
                  </a:prstGeom>
                  <a:solidFill>
                    <a:srgbClr val="798BB3"/>
                  </a:solidFill>
                  <a:ln>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6" name="Freihandform: Form 155">
                    <a:extLst>
                      <a:ext uri="{FF2B5EF4-FFF2-40B4-BE49-F238E27FC236}">
                        <a16:creationId xmlns:a16="http://schemas.microsoft.com/office/drawing/2014/main" id="{9FD21C25-0425-48B6-B27F-0CABD6ADB0BF}"/>
                      </a:ext>
                    </a:extLst>
                  </p:cNvPr>
                  <p:cNvSpPr/>
                  <p:nvPr/>
                </p:nvSpPr>
                <p:spPr bwMode="gray">
                  <a:xfrm>
                    <a:off x="9983174" y="745714"/>
                    <a:ext cx="373019" cy="193714"/>
                  </a:xfrm>
                  <a:custGeom>
                    <a:avLst/>
                    <a:gdLst>
                      <a:gd name="connsiteX0" fmla="*/ 846176 w 1819275"/>
                      <a:gd name="connsiteY0" fmla="*/ 0 h 944773"/>
                      <a:gd name="connsiteX1" fmla="*/ 846279 w 1819275"/>
                      <a:gd name="connsiteY1" fmla="*/ 14064 h 944773"/>
                      <a:gd name="connsiteX2" fmla="*/ 898517 w 1819275"/>
                      <a:gd name="connsiteY2" fmla="*/ 122448 h 944773"/>
                      <a:gd name="connsiteX3" fmla="*/ 860417 w 1819275"/>
                      <a:gd name="connsiteY3" fmla="*/ 346285 h 944773"/>
                      <a:gd name="connsiteX4" fmla="*/ 1022342 w 1819275"/>
                      <a:gd name="connsiteY4" fmla="*/ 155785 h 944773"/>
                      <a:gd name="connsiteX5" fmla="*/ 1008055 w 1819275"/>
                      <a:gd name="connsiteY5" fmla="*/ 3385 h 944773"/>
                      <a:gd name="connsiteX6" fmla="*/ 1003872 w 1819275"/>
                      <a:gd name="connsiteY6" fmla="*/ 1383 h 944773"/>
                      <a:gd name="connsiteX7" fmla="*/ 1069064 w 1819275"/>
                      <a:gd name="connsiteY7" fmla="*/ 4312 h 944773"/>
                      <a:gd name="connsiteX8" fmla="*/ 1219304 w 1819275"/>
                      <a:gd name="connsiteY8" fmla="*/ 24980 h 944773"/>
                      <a:gd name="connsiteX9" fmla="*/ 1219654 w 1819275"/>
                      <a:gd name="connsiteY9" fmla="*/ 25064 h 944773"/>
                      <a:gd name="connsiteX10" fmla="*/ 1219749 w 1819275"/>
                      <a:gd name="connsiteY10" fmla="*/ 37879 h 944773"/>
                      <a:gd name="connsiteX11" fmla="*/ 1271987 w 1819275"/>
                      <a:gd name="connsiteY11" fmla="*/ 146263 h 944773"/>
                      <a:gd name="connsiteX12" fmla="*/ 1233887 w 1819275"/>
                      <a:gd name="connsiteY12" fmla="*/ 370100 h 944773"/>
                      <a:gd name="connsiteX13" fmla="*/ 1395812 w 1819275"/>
                      <a:gd name="connsiteY13" fmla="*/ 179600 h 944773"/>
                      <a:gd name="connsiteX14" fmla="*/ 1408016 w 1819275"/>
                      <a:gd name="connsiteY14" fmla="*/ 92684 h 944773"/>
                      <a:gd name="connsiteX15" fmla="*/ 1403330 w 1819275"/>
                      <a:gd name="connsiteY15" fmla="*/ 73939 h 944773"/>
                      <a:gd name="connsiteX16" fmla="*/ 1482522 w 1819275"/>
                      <a:gd name="connsiteY16" fmla="*/ 101887 h 944773"/>
                      <a:gd name="connsiteX17" fmla="*/ 1791970 w 1819275"/>
                      <a:gd name="connsiteY17" fmla="*/ 363384 h 944773"/>
                      <a:gd name="connsiteX18" fmla="*/ 1804867 w 1819275"/>
                      <a:gd name="connsiteY18" fmla="*/ 428535 h 944773"/>
                      <a:gd name="connsiteX19" fmla="*/ 1810873 w 1819275"/>
                      <a:gd name="connsiteY19" fmla="*/ 447886 h 944773"/>
                      <a:gd name="connsiteX20" fmla="*/ 1819275 w 1819275"/>
                      <a:gd name="connsiteY20" fmla="*/ 531229 h 944773"/>
                      <a:gd name="connsiteX21" fmla="*/ 1405731 w 1819275"/>
                      <a:gd name="connsiteY21" fmla="*/ 944773 h 944773"/>
                      <a:gd name="connsiteX22" fmla="*/ 413544 w 1819275"/>
                      <a:gd name="connsiteY22" fmla="*/ 944773 h 944773"/>
                      <a:gd name="connsiteX23" fmla="*/ 0 w 1819275"/>
                      <a:gd name="connsiteY23" fmla="*/ 531229 h 944773"/>
                      <a:gd name="connsiteX24" fmla="*/ 8402 w 1819275"/>
                      <a:gd name="connsiteY24" fmla="*/ 447886 h 944773"/>
                      <a:gd name="connsiteX25" fmla="*/ 14406 w 1819275"/>
                      <a:gd name="connsiteY25" fmla="*/ 428544 h 944773"/>
                      <a:gd name="connsiteX26" fmla="*/ 27304 w 1819275"/>
                      <a:gd name="connsiteY26" fmla="*/ 363384 h 944773"/>
                      <a:gd name="connsiteX27" fmla="*/ 381674 w 1819275"/>
                      <a:gd name="connsiteY27" fmla="*/ 84184 h 944773"/>
                      <a:gd name="connsiteX28" fmla="*/ 443745 w 1819275"/>
                      <a:gd name="connsiteY28" fmla="*/ 64656 h 944773"/>
                      <a:gd name="connsiteX29" fmla="*/ 454303 w 1819275"/>
                      <a:gd name="connsiteY29" fmla="*/ 81673 h 944773"/>
                      <a:gd name="connsiteX30" fmla="*/ 488235 w 1819275"/>
                      <a:gd name="connsiteY30" fmla="*/ 160552 h 944773"/>
                      <a:gd name="connsiteX31" fmla="*/ 450135 w 1819275"/>
                      <a:gd name="connsiteY31" fmla="*/ 384389 h 944773"/>
                      <a:gd name="connsiteX32" fmla="*/ 612060 w 1819275"/>
                      <a:gd name="connsiteY32" fmla="*/ 193889 h 944773"/>
                      <a:gd name="connsiteX33" fmla="*/ 597773 w 1819275"/>
                      <a:gd name="connsiteY33" fmla="*/ 41489 h 944773"/>
                      <a:gd name="connsiteX34" fmla="*/ 575753 w 1819275"/>
                      <a:gd name="connsiteY34" fmla="*/ 30947 h 944773"/>
                      <a:gd name="connsiteX35" fmla="*/ 618165 w 1819275"/>
                      <a:gd name="connsiteY35" fmla="*/ 21701 h 944773"/>
                      <a:gd name="connsiteX36" fmla="*/ 750211 w 1819275"/>
                      <a:gd name="connsiteY36" fmla="*/ 4312 h 9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19275" h="944773">
                        <a:moveTo>
                          <a:pt x="846176" y="0"/>
                        </a:moveTo>
                        <a:lnTo>
                          <a:pt x="846279" y="14064"/>
                        </a:lnTo>
                        <a:cubicBezTo>
                          <a:pt x="857888" y="39253"/>
                          <a:pt x="896732" y="78395"/>
                          <a:pt x="898517" y="122448"/>
                        </a:cubicBezTo>
                        <a:cubicBezTo>
                          <a:pt x="900898" y="181185"/>
                          <a:pt x="839780" y="340729"/>
                          <a:pt x="860417" y="346285"/>
                        </a:cubicBezTo>
                        <a:cubicBezTo>
                          <a:pt x="881054" y="351841"/>
                          <a:pt x="997736" y="212935"/>
                          <a:pt x="1022342" y="155785"/>
                        </a:cubicBezTo>
                        <a:cubicBezTo>
                          <a:pt x="1046948" y="98635"/>
                          <a:pt x="1035043" y="31960"/>
                          <a:pt x="1008055" y="3385"/>
                        </a:cubicBezTo>
                        <a:lnTo>
                          <a:pt x="1003872" y="1383"/>
                        </a:lnTo>
                        <a:lnTo>
                          <a:pt x="1069064" y="4312"/>
                        </a:lnTo>
                        <a:cubicBezTo>
                          <a:pt x="1120809" y="9019"/>
                          <a:pt x="1171024" y="15978"/>
                          <a:pt x="1219304" y="24980"/>
                        </a:cubicBezTo>
                        <a:lnTo>
                          <a:pt x="1219654" y="25064"/>
                        </a:lnTo>
                        <a:lnTo>
                          <a:pt x="1219749" y="37879"/>
                        </a:lnTo>
                        <a:cubicBezTo>
                          <a:pt x="1231357" y="63068"/>
                          <a:pt x="1270201" y="102210"/>
                          <a:pt x="1271987" y="146263"/>
                        </a:cubicBezTo>
                        <a:cubicBezTo>
                          <a:pt x="1274368" y="205000"/>
                          <a:pt x="1213250" y="364544"/>
                          <a:pt x="1233887" y="370100"/>
                        </a:cubicBezTo>
                        <a:cubicBezTo>
                          <a:pt x="1254524" y="375656"/>
                          <a:pt x="1371206" y="236750"/>
                          <a:pt x="1395812" y="179600"/>
                        </a:cubicBezTo>
                        <a:cubicBezTo>
                          <a:pt x="1408115" y="151025"/>
                          <a:pt x="1411290" y="120069"/>
                          <a:pt x="1408016" y="92684"/>
                        </a:cubicBezTo>
                        <a:lnTo>
                          <a:pt x="1403330" y="73939"/>
                        </a:lnTo>
                        <a:lnTo>
                          <a:pt x="1482522" y="101887"/>
                        </a:lnTo>
                        <a:cubicBezTo>
                          <a:pt x="1638204" y="167320"/>
                          <a:pt x="1749980" y="258879"/>
                          <a:pt x="1791970" y="363384"/>
                        </a:cubicBezTo>
                        <a:lnTo>
                          <a:pt x="1804867" y="428535"/>
                        </a:lnTo>
                        <a:lnTo>
                          <a:pt x="1810873" y="447886"/>
                        </a:lnTo>
                        <a:cubicBezTo>
                          <a:pt x="1816382" y="474806"/>
                          <a:pt x="1819275" y="502680"/>
                          <a:pt x="1819275" y="531229"/>
                        </a:cubicBezTo>
                        <a:cubicBezTo>
                          <a:pt x="1819275" y="759623"/>
                          <a:pt x="1634125" y="944773"/>
                          <a:pt x="1405731" y="944773"/>
                        </a:cubicBezTo>
                        <a:lnTo>
                          <a:pt x="413544" y="944773"/>
                        </a:lnTo>
                        <a:cubicBezTo>
                          <a:pt x="185150" y="944773"/>
                          <a:pt x="0" y="759623"/>
                          <a:pt x="0" y="531229"/>
                        </a:cubicBezTo>
                        <a:cubicBezTo>
                          <a:pt x="0" y="502680"/>
                          <a:pt x="2893" y="474806"/>
                          <a:pt x="8402" y="447886"/>
                        </a:cubicBezTo>
                        <a:lnTo>
                          <a:pt x="14406" y="428544"/>
                        </a:lnTo>
                        <a:lnTo>
                          <a:pt x="27304" y="363384"/>
                        </a:lnTo>
                        <a:cubicBezTo>
                          <a:pt x="73231" y="249082"/>
                          <a:pt x="202642" y="150267"/>
                          <a:pt x="381674" y="84184"/>
                        </a:cubicBezTo>
                        <a:lnTo>
                          <a:pt x="443745" y="64656"/>
                        </a:lnTo>
                        <a:lnTo>
                          <a:pt x="454303" y="81673"/>
                        </a:lnTo>
                        <a:cubicBezTo>
                          <a:pt x="469384" y="103998"/>
                          <a:pt x="487045" y="131184"/>
                          <a:pt x="488235" y="160552"/>
                        </a:cubicBezTo>
                        <a:cubicBezTo>
                          <a:pt x="490616" y="219289"/>
                          <a:pt x="429498" y="378833"/>
                          <a:pt x="450135" y="384389"/>
                        </a:cubicBezTo>
                        <a:cubicBezTo>
                          <a:pt x="470772" y="389945"/>
                          <a:pt x="587454" y="251039"/>
                          <a:pt x="612060" y="193889"/>
                        </a:cubicBezTo>
                        <a:cubicBezTo>
                          <a:pt x="636666" y="136739"/>
                          <a:pt x="624761" y="70064"/>
                          <a:pt x="597773" y="41489"/>
                        </a:cubicBezTo>
                        <a:lnTo>
                          <a:pt x="575753" y="30947"/>
                        </a:lnTo>
                        <a:lnTo>
                          <a:pt x="618165" y="21701"/>
                        </a:lnTo>
                        <a:cubicBezTo>
                          <a:pt x="660827" y="14273"/>
                          <a:pt x="704933" y="8431"/>
                          <a:pt x="750211" y="4312"/>
                        </a:cubicBezTo>
                        <a:close/>
                      </a:path>
                    </a:pathLst>
                  </a:cu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57" name="Gruppieren 156">
                  <a:extLst>
                    <a:ext uri="{FF2B5EF4-FFF2-40B4-BE49-F238E27FC236}">
                      <a16:creationId xmlns:a16="http://schemas.microsoft.com/office/drawing/2014/main" id="{D41899B4-1608-4E31-9EA9-2CAC33D77C1D}"/>
                    </a:ext>
                  </a:extLst>
                </p:cNvPr>
                <p:cNvGrpSpPr/>
                <p:nvPr/>
              </p:nvGrpSpPr>
              <p:grpSpPr>
                <a:xfrm>
                  <a:off x="7107406" y="981397"/>
                  <a:ext cx="515400" cy="515400"/>
                  <a:chOff x="9709960" y="584871"/>
                  <a:chExt cx="515400" cy="515400"/>
                </a:xfrm>
              </p:grpSpPr>
              <p:sp>
                <p:nvSpPr>
                  <p:cNvPr id="158" name="Ellipse 157">
                    <a:extLst>
                      <a:ext uri="{FF2B5EF4-FFF2-40B4-BE49-F238E27FC236}">
                        <a16:creationId xmlns:a16="http://schemas.microsoft.com/office/drawing/2014/main" id="{87BBEC4F-4980-47FE-895F-61A78DE63CC4}"/>
                      </a:ext>
                    </a:extLst>
                  </p:cNvPr>
                  <p:cNvSpPr/>
                  <p:nvPr/>
                </p:nvSpPr>
                <p:spPr bwMode="gray">
                  <a:xfrm>
                    <a:off x="9709960" y="584871"/>
                    <a:ext cx="515400" cy="515400"/>
                  </a:xfrm>
                  <a:prstGeom prst="ellipse">
                    <a:avLst/>
                  </a:prstGeom>
                  <a:solidFill>
                    <a:srgbClr val="798BB3"/>
                  </a:solidFill>
                  <a:ln>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9" name="Freihandform: Form 158">
                    <a:extLst>
                      <a:ext uri="{FF2B5EF4-FFF2-40B4-BE49-F238E27FC236}">
                        <a16:creationId xmlns:a16="http://schemas.microsoft.com/office/drawing/2014/main" id="{FEB82C44-1528-45C5-93BE-460393A92ADE}"/>
                      </a:ext>
                    </a:extLst>
                  </p:cNvPr>
                  <p:cNvSpPr/>
                  <p:nvPr/>
                </p:nvSpPr>
                <p:spPr bwMode="gray">
                  <a:xfrm>
                    <a:off x="9781151" y="745714"/>
                    <a:ext cx="373019" cy="193714"/>
                  </a:xfrm>
                  <a:custGeom>
                    <a:avLst/>
                    <a:gdLst>
                      <a:gd name="connsiteX0" fmla="*/ 846176 w 1819275"/>
                      <a:gd name="connsiteY0" fmla="*/ 0 h 944773"/>
                      <a:gd name="connsiteX1" fmla="*/ 846279 w 1819275"/>
                      <a:gd name="connsiteY1" fmla="*/ 14064 h 944773"/>
                      <a:gd name="connsiteX2" fmla="*/ 898517 w 1819275"/>
                      <a:gd name="connsiteY2" fmla="*/ 122448 h 944773"/>
                      <a:gd name="connsiteX3" fmla="*/ 860417 w 1819275"/>
                      <a:gd name="connsiteY3" fmla="*/ 346285 h 944773"/>
                      <a:gd name="connsiteX4" fmla="*/ 1022342 w 1819275"/>
                      <a:gd name="connsiteY4" fmla="*/ 155785 h 944773"/>
                      <a:gd name="connsiteX5" fmla="*/ 1008055 w 1819275"/>
                      <a:gd name="connsiteY5" fmla="*/ 3385 h 944773"/>
                      <a:gd name="connsiteX6" fmla="*/ 1003872 w 1819275"/>
                      <a:gd name="connsiteY6" fmla="*/ 1383 h 944773"/>
                      <a:gd name="connsiteX7" fmla="*/ 1069064 w 1819275"/>
                      <a:gd name="connsiteY7" fmla="*/ 4312 h 944773"/>
                      <a:gd name="connsiteX8" fmla="*/ 1219304 w 1819275"/>
                      <a:gd name="connsiteY8" fmla="*/ 24980 h 944773"/>
                      <a:gd name="connsiteX9" fmla="*/ 1219654 w 1819275"/>
                      <a:gd name="connsiteY9" fmla="*/ 25064 h 944773"/>
                      <a:gd name="connsiteX10" fmla="*/ 1219749 w 1819275"/>
                      <a:gd name="connsiteY10" fmla="*/ 37879 h 944773"/>
                      <a:gd name="connsiteX11" fmla="*/ 1271987 w 1819275"/>
                      <a:gd name="connsiteY11" fmla="*/ 146263 h 944773"/>
                      <a:gd name="connsiteX12" fmla="*/ 1233887 w 1819275"/>
                      <a:gd name="connsiteY12" fmla="*/ 370100 h 944773"/>
                      <a:gd name="connsiteX13" fmla="*/ 1395812 w 1819275"/>
                      <a:gd name="connsiteY13" fmla="*/ 179600 h 944773"/>
                      <a:gd name="connsiteX14" fmla="*/ 1408016 w 1819275"/>
                      <a:gd name="connsiteY14" fmla="*/ 92684 h 944773"/>
                      <a:gd name="connsiteX15" fmla="*/ 1403330 w 1819275"/>
                      <a:gd name="connsiteY15" fmla="*/ 73939 h 944773"/>
                      <a:gd name="connsiteX16" fmla="*/ 1482522 w 1819275"/>
                      <a:gd name="connsiteY16" fmla="*/ 101887 h 944773"/>
                      <a:gd name="connsiteX17" fmla="*/ 1791970 w 1819275"/>
                      <a:gd name="connsiteY17" fmla="*/ 363384 h 944773"/>
                      <a:gd name="connsiteX18" fmla="*/ 1804867 w 1819275"/>
                      <a:gd name="connsiteY18" fmla="*/ 428535 h 944773"/>
                      <a:gd name="connsiteX19" fmla="*/ 1810873 w 1819275"/>
                      <a:gd name="connsiteY19" fmla="*/ 447886 h 944773"/>
                      <a:gd name="connsiteX20" fmla="*/ 1819275 w 1819275"/>
                      <a:gd name="connsiteY20" fmla="*/ 531229 h 944773"/>
                      <a:gd name="connsiteX21" fmla="*/ 1405731 w 1819275"/>
                      <a:gd name="connsiteY21" fmla="*/ 944773 h 944773"/>
                      <a:gd name="connsiteX22" fmla="*/ 413544 w 1819275"/>
                      <a:gd name="connsiteY22" fmla="*/ 944773 h 944773"/>
                      <a:gd name="connsiteX23" fmla="*/ 0 w 1819275"/>
                      <a:gd name="connsiteY23" fmla="*/ 531229 h 944773"/>
                      <a:gd name="connsiteX24" fmla="*/ 8402 w 1819275"/>
                      <a:gd name="connsiteY24" fmla="*/ 447886 h 944773"/>
                      <a:gd name="connsiteX25" fmla="*/ 14406 w 1819275"/>
                      <a:gd name="connsiteY25" fmla="*/ 428544 h 944773"/>
                      <a:gd name="connsiteX26" fmla="*/ 27304 w 1819275"/>
                      <a:gd name="connsiteY26" fmla="*/ 363384 h 944773"/>
                      <a:gd name="connsiteX27" fmla="*/ 381674 w 1819275"/>
                      <a:gd name="connsiteY27" fmla="*/ 84184 h 944773"/>
                      <a:gd name="connsiteX28" fmla="*/ 443745 w 1819275"/>
                      <a:gd name="connsiteY28" fmla="*/ 64656 h 944773"/>
                      <a:gd name="connsiteX29" fmla="*/ 454303 w 1819275"/>
                      <a:gd name="connsiteY29" fmla="*/ 81673 h 944773"/>
                      <a:gd name="connsiteX30" fmla="*/ 488235 w 1819275"/>
                      <a:gd name="connsiteY30" fmla="*/ 160552 h 944773"/>
                      <a:gd name="connsiteX31" fmla="*/ 450135 w 1819275"/>
                      <a:gd name="connsiteY31" fmla="*/ 384389 h 944773"/>
                      <a:gd name="connsiteX32" fmla="*/ 612060 w 1819275"/>
                      <a:gd name="connsiteY32" fmla="*/ 193889 h 944773"/>
                      <a:gd name="connsiteX33" fmla="*/ 597773 w 1819275"/>
                      <a:gd name="connsiteY33" fmla="*/ 41489 h 944773"/>
                      <a:gd name="connsiteX34" fmla="*/ 575753 w 1819275"/>
                      <a:gd name="connsiteY34" fmla="*/ 30947 h 944773"/>
                      <a:gd name="connsiteX35" fmla="*/ 618165 w 1819275"/>
                      <a:gd name="connsiteY35" fmla="*/ 21701 h 944773"/>
                      <a:gd name="connsiteX36" fmla="*/ 750211 w 1819275"/>
                      <a:gd name="connsiteY36" fmla="*/ 4312 h 9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19275" h="944773">
                        <a:moveTo>
                          <a:pt x="846176" y="0"/>
                        </a:moveTo>
                        <a:lnTo>
                          <a:pt x="846279" y="14064"/>
                        </a:lnTo>
                        <a:cubicBezTo>
                          <a:pt x="857888" y="39253"/>
                          <a:pt x="896732" y="78395"/>
                          <a:pt x="898517" y="122448"/>
                        </a:cubicBezTo>
                        <a:cubicBezTo>
                          <a:pt x="900898" y="181185"/>
                          <a:pt x="839780" y="340729"/>
                          <a:pt x="860417" y="346285"/>
                        </a:cubicBezTo>
                        <a:cubicBezTo>
                          <a:pt x="881054" y="351841"/>
                          <a:pt x="997736" y="212935"/>
                          <a:pt x="1022342" y="155785"/>
                        </a:cubicBezTo>
                        <a:cubicBezTo>
                          <a:pt x="1046948" y="98635"/>
                          <a:pt x="1035043" y="31960"/>
                          <a:pt x="1008055" y="3385"/>
                        </a:cubicBezTo>
                        <a:lnTo>
                          <a:pt x="1003872" y="1383"/>
                        </a:lnTo>
                        <a:lnTo>
                          <a:pt x="1069064" y="4312"/>
                        </a:lnTo>
                        <a:cubicBezTo>
                          <a:pt x="1120809" y="9019"/>
                          <a:pt x="1171024" y="15978"/>
                          <a:pt x="1219304" y="24980"/>
                        </a:cubicBezTo>
                        <a:lnTo>
                          <a:pt x="1219654" y="25064"/>
                        </a:lnTo>
                        <a:lnTo>
                          <a:pt x="1219749" y="37879"/>
                        </a:lnTo>
                        <a:cubicBezTo>
                          <a:pt x="1231357" y="63068"/>
                          <a:pt x="1270201" y="102210"/>
                          <a:pt x="1271987" y="146263"/>
                        </a:cubicBezTo>
                        <a:cubicBezTo>
                          <a:pt x="1274368" y="205000"/>
                          <a:pt x="1213250" y="364544"/>
                          <a:pt x="1233887" y="370100"/>
                        </a:cubicBezTo>
                        <a:cubicBezTo>
                          <a:pt x="1254524" y="375656"/>
                          <a:pt x="1371206" y="236750"/>
                          <a:pt x="1395812" y="179600"/>
                        </a:cubicBezTo>
                        <a:cubicBezTo>
                          <a:pt x="1408115" y="151025"/>
                          <a:pt x="1411290" y="120069"/>
                          <a:pt x="1408016" y="92684"/>
                        </a:cubicBezTo>
                        <a:lnTo>
                          <a:pt x="1403330" y="73939"/>
                        </a:lnTo>
                        <a:lnTo>
                          <a:pt x="1482522" y="101887"/>
                        </a:lnTo>
                        <a:cubicBezTo>
                          <a:pt x="1638204" y="167320"/>
                          <a:pt x="1749980" y="258879"/>
                          <a:pt x="1791970" y="363384"/>
                        </a:cubicBezTo>
                        <a:lnTo>
                          <a:pt x="1804867" y="428535"/>
                        </a:lnTo>
                        <a:lnTo>
                          <a:pt x="1810873" y="447886"/>
                        </a:lnTo>
                        <a:cubicBezTo>
                          <a:pt x="1816382" y="474806"/>
                          <a:pt x="1819275" y="502680"/>
                          <a:pt x="1819275" y="531229"/>
                        </a:cubicBezTo>
                        <a:cubicBezTo>
                          <a:pt x="1819275" y="759623"/>
                          <a:pt x="1634125" y="944773"/>
                          <a:pt x="1405731" y="944773"/>
                        </a:cubicBezTo>
                        <a:lnTo>
                          <a:pt x="413544" y="944773"/>
                        </a:lnTo>
                        <a:cubicBezTo>
                          <a:pt x="185150" y="944773"/>
                          <a:pt x="0" y="759623"/>
                          <a:pt x="0" y="531229"/>
                        </a:cubicBezTo>
                        <a:cubicBezTo>
                          <a:pt x="0" y="502680"/>
                          <a:pt x="2893" y="474806"/>
                          <a:pt x="8402" y="447886"/>
                        </a:cubicBezTo>
                        <a:lnTo>
                          <a:pt x="14406" y="428544"/>
                        </a:lnTo>
                        <a:lnTo>
                          <a:pt x="27304" y="363384"/>
                        </a:lnTo>
                        <a:cubicBezTo>
                          <a:pt x="73231" y="249082"/>
                          <a:pt x="202642" y="150267"/>
                          <a:pt x="381674" y="84184"/>
                        </a:cubicBezTo>
                        <a:lnTo>
                          <a:pt x="443745" y="64656"/>
                        </a:lnTo>
                        <a:lnTo>
                          <a:pt x="454303" y="81673"/>
                        </a:lnTo>
                        <a:cubicBezTo>
                          <a:pt x="469384" y="103998"/>
                          <a:pt x="487045" y="131184"/>
                          <a:pt x="488235" y="160552"/>
                        </a:cubicBezTo>
                        <a:cubicBezTo>
                          <a:pt x="490616" y="219289"/>
                          <a:pt x="429498" y="378833"/>
                          <a:pt x="450135" y="384389"/>
                        </a:cubicBezTo>
                        <a:cubicBezTo>
                          <a:pt x="470772" y="389945"/>
                          <a:pt x="587454" y="251039"/>
                          <a:pt x="612060" y="193889"/>
                        </a:cubicBezTo>
                        <a:cubicBezTo>
                          <a:pt x="636666" y="136739"/>
                          <a:pt x="624761" y="70064"/>
                          <a:pt x="597773" y="41489"/>
                        </a:cubicBezTo>
                        <a:lnTo>
                          <a:pt x="575753" y="30947"/>
                        </a:lnTo>
                        <a:lnTo>
                          <a:pt x="618165" y="21701"/>
                        </a:lnTo>
                        <a:cubicBezTo>
                          <a:pt x="660827" y="14273"/>
                          <a:pt x="704933" y="8431"/>
                          <a:pt x="750211" y="4312"/>
                        </a:cubicBezTo>
                        <a:close/>
                      </a:path>
                    </a:pathLst>
                  </a:cu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grpSp>
      <p:grpSp>
        <p:nvGrpSpPr>
          <p:cNvPr id="3" name="Gruppieren 2">
            <a:extLst>
              <a:ext uri="{FF2B5EF4-FFF2-40B4-BE49-F238E27FC236}">
                <a16:creationId xmlns:a16="http://schemas.microsoft.com/office/drawing/2014/main" id="{9CAD782E-3D9E-45D3-A545-ECB84F92D01E}"/>
              </a:ext>
            </a:extLst>
          </p:cNvPr>
          <p:cNvGrpSpPr/>
          <p:nvPr/>
        </p:nvGrpSpPr>
        <p:grpSpPr>
          <a:xfrm>
            <a:off x="6178552" y="5651200"/>
            <a:ext cx="5651499" cy="360000"/>
            <a:chOff x="6178552" y="6141396"/>
            <a:chExt cx="5651499" cy="360000"/>
          </a:xfrm>
        </p:grpSpPr>
        <mc:AlternateContent xmlns:mc="http://schemas.openxmlformats.org/markup-compatibility/2006" xmlns:a14="http://schemas.microsoft.com/office/drawing/2010/main">
          <mc:Choice Requires="a14">
            <p:sp>
              <p:nvSpPr>
                <p:cNvPr id="129" name="Textfeld 128">
                  <a:extLst>
                    <a:ext uri="{FF2B5EF4-FFF2-40B4-BE49-F238E27FC236}">
                      <a16:creationId xmlns:a16="http://schemas.microsoft.com/office/drawing/2014/main" id="{882F78E1-302D-438F-8C84-74CB438267BF}"/>
                    </a:ext>
                  </a:extLst>
                </p:cNvPr>
                <p:cNvSpPr txBox="1"/>
                <p:nvPr/>
              </p:nvSpPr>
              <p:spPr>
                <a:xfrm>
                  <a:off x="8103931" y="6141396"/>
                  <a:ext cx="1800741" cy="360000"/>
                </a:xfrm>
                <a:prstGeom prst="rect">
                  <a:avLst/>
                </a:prstGeom>
                <a:solidFill>
                  <a:srgbClr val="E4E8F0"/>
                </a:solidFill>
              </p:spPr>
              <p:txBody>
                <a:bodyPr vert="horz" wrap="square" rtlCol="0" anchor="ctr">
                  <a:noAutofit/>
                </a:bodyPr>
                <a:lstStyle/>
                <a:p>
                  <a:pPr algn="ctr" rtl="0" eaLnBrk="1" fontAlgn="auto" hangingPunct="1">
                    <a:lnSpc>
                      <a:spcPct val="100000"/>
                    </a:lnSpc>
                    <a:spcBef>
                      <a:spcPts val="0"/>
                    </a:spcBef>
                    <a:spcAft>
                      <a:spcPts val="0"/>
                    </a:spcAft>
                  </a:pPr>
                  <a14:m>
                    <m:oMath xmlns:m="http://schemas.openxmlformats.org/officeDocument/2006/math">
                      <m:sSub>
                        <m:sSubPr>
                          <m:ctrlPr>
                            <a:rPr lang="en-US" sz="900" b="1" i="1" u="none" baseline="0" smtClean="0">
                              <a:solidFill>
                                <a:srgbClr val="000000"/>
                              </a:solidFill>
                              <a:latin typeface="Cambria Math" panose="02040503050406030204" pitchFamily="18" charset="0"/>
                            </a:rPr>
                          </m:ctrlPr>
                        </m:sSubPr>
                        <m:e>
                          <m:r>
                            <a:rPr lang="en-US" sz="900" b="1" i="1" u="none" baseline="0" smtClean="0">
                              <a:solidFill>
                                <a:srgbClr val="000000"/>
                              </a:solidFill>
                              <a:latin typeface="Cambria Math" panose="02040503050406030204" pitchFamily="18" charset="0"/>
                            </a:rPr>
                            <m:t>𝑸</m:t>
                          </m:r>
                        </m:e>
                        <m:sub>
                          <m:r>
                            <a:rPr lang="en-US" sz="900" b="1" i="1" u="none" baseline="0" smtClean="0">
                              <a:solidFill>
                                <a:srgbClr val="000000"/>
                              </a:solidFill>
                              <a:latin typeface="Cambria Math" panose="02040503050406030204" pitchFamily="18" charset="0"/>
                            </a:rPr>
                            <m:t>𝒕</m:t>
                          </m:r>
                          <m:r>
                            <a:rPr lang="en-US" sz="900" b="1" i="1" u="none" baseline="0" smtClean="0">
                              <a:solidFill>
                                <a:srgbClr val="000000"/>
                              </a:solidFill>
                              <a:latin typeface="Cambria Math" panose="02040503050406030204" pitchFamily="18" charset="0"/>
                            </a:rPr>
                            <m:t>+</m:t>
                          </m:r>
                          <m:r>
                            <a:rPr lang="en-US" sz="900" b="1" i="1" u="none" baseline="0" smtClean="0">
                              <a:solidFill>
                                <a:srgbClr val="000000"/>
                              </a:solidFill>
                              <a:latin typeface="Cambria Math" panose="02040503050406030204" pitchFamily="18" charset="0"/>
                            </a:rPr>
                            <m:t>𝟏</m:t>
                          </m:r>
                        </m:sub>
                      </m:sSub>
                      <m:r>
                        <a:rPr lang="en-US" sz="900" b="1" i="1" u="none" baseline="0" smtClean="0">
                          <a:solidFill>
                            <a:srgbClr val="000000"/>
                          </a:solidFill>
                          <a:latin typeface="Cambria Math" panose="02040503050406030204" pitchFamily="18" charset="0"/>
                        </a:rPr>
                        <m:t>=</m:t>
                      </m:r>
                      <m:r>
                        <a:rPr lang="en-US" sz="900" b="1" i="1" u="none" baseline="0" smtClean="0">
                          <a:solidFill>
                            <a:srgbClr val="000000"/>
                          </a:solidFill>
                          <a:latin typeface="Cambria Math" panose="02040503050406030204" pitchFamily="18" charset="0"/>
                        </a:rPr>
                        <m:t>𝟎</m:t>
                      </m:r>
                      <m:r>
                        <a:rPr lang="en-US" sz="900" b="1" i="1" u="none" baseline="0" smtClean="0">
                          <a:solidFill>
                            <a:srgbClr val="000000"/>
                          </a:solidFill>
                          <a:latin typeface="Cambria Math" panose="02040503050406030204" pitchFamily="18" charset="0"/>
                        </a:rPr>
                        <m:t>.</m:t>
                      </m:r>
                      <m:r>
                        <a:rPr lang="en-US" sz="900" b="1" i="1" u="none" baseline="0" smtClean="0">
                          <a:solidFill>
                            <a:srgbClr val="000000"/>
                          </a:solidFill>
                          <a:latin typeface="Cambria Math" panose="02040503050406030204" pitchFamily="18" charset="0"/>
                        </a:rPr>
                        <m:t>𝟖</m:t>
                      </m:r>
                      <m:r>
                        <a:rPr lang="en-US" sz="900" b="1" i="1" u="none" baseline="0" smtClean="0">
                          <a:solidFill>
                            <a:srgbClr val="000000"/>
                          </a:solidFill>
                          <a:latin typeface="Cambria Math" panose="02040503050406030204" pitchFamily="18" charset="0"/>
                        </a:rPr>
                        <m:t>⋅</m:t>
                      </m:r>
                      <m:sSub>
                        <m:sSubPr>
                          <m:ctrlPr>
                            <a:rPr lang="en-US" sz="900" b="1" i="1" u="none" baseline="0" smtClean="0">
                              <a:solidFill>
                                <a:srgbClr val="000000"/>
                              </a:solidFill>
                              <a:latin typeface="Cambria Math" panose="02040503050406030204" pitchFamily="18" charset="0"/>
                            </a:rPr>
                          </m:ctrlPr>
                        </m:sSubPr>
                        <m:e>
                          <m:r>
                            <a:rPr lang="en-US" sz="900" b="1" i="1" u="none" baseline="0" smtClean="0">
                              <a:solidFill>
                                <a:srgbClr val="000000"/>
                              </a:solidFill>
                              <a:latin typeface="Cambria Math" panose="02040503050406030204" pitchFamily="18" charset="0"/>
                            </a:rPr>
                            <m:t>𝑸</m:t>
                          </m:r>
                        </m:e>
                        <m:sub>
                          <m:r>
                            <a:rPr lang="en-US" sz="900" b="1" i="1" u="none" baseline="0" smtClean="0">
                              <a:solidFill>
                                <a:srgbClr val="000000"/>
                              </a:solidFill>
                              <a:latin typeface="Cambria Math" panose="02040503050406030204" pitchFamily="18" charset="0"/>
                            </a:rPr>
                            <m:t>𝒕</m:t>
                          </m:r>
                        </m:sub>
                      </m:sSub>
                      <m:r>
                        <a:rPr lang="en-US" sz="900" b="1" i="1" u="none" baseline="0" smtClean="0">
                          <a:solidFill>
                            <a:srgbClr val="000000"/>
                          </a:solidFill>
                          <a:latin typeface="Cambria Math" panose="02040503050406030204" pitchFamily="18" charset="0"/>
                        </a:rPr>
                        <m:t>+</m:t>
                      </m:r>
                      <m:r>
                        <a:rPr lang="en-US" sz="900" b="1" i="1" u="none" baseline="0" smtClean="0">
                          <a:solidFill>
                            <a:srgbClr val="000000"/>
                          </a:solidFill>
                          <a:latin typeface="Cambria Math" panose="02040503050406030204" pitchFamily="18" charset="0"/>
                        </a:rPr>
                        <m:t>𝟎</m:t>
                      </m:r>
                      <m:r>
                        <a:rPr lang="en-US" sz="900" b="1" i="1" u="none" baseline="0" smtClean="0">
                          <a:solidFill>
                            <a:srgbClr val="000000"/>
                          </a:solidFill>
                          <a:latin typeface="Cambria Math" panose="02040503050406030204" pitchFamily="18" charset="0"/>
                        </a:rPr>
                        <m:t>.</m:t>
                      </m:r>
                      <m:r>
                        <a:rPr lang="en-US" sz="900" b="1" i="1" u="none" baseline="0" smtClean="0">
                          <a:solidFill>
                            <a:srgbClr val="000000"/>
                          </a:solidFill>
                          <a:latin typeface="Cambria Math" panose="02040503050406030204" pitchFamily="18" charset="0"/>
                        </a:rPr>
                        <m:t>𝟐</m:t>
                      </m:r>
                      <m:r>
                        <a:rPr lang="en-US" sz="900" b="1" i="1" u="none" baseline="0" smtClean="0">
                          <a:solidFill>
                            <a:srgbClr val="000000"/>
                          </a:solidFill>
                          <a:latin typeface="Cambria Math" panose="02040503050406030204" pitchFamily="18" charset="0"/>
                        </a:rPr>
                        <m:t>⋅</m:t>
                      </m:r>
                      <m:sSub>
                        <m:sSubPr>
                          <m:ctrlPr>
                            <a:rPr lang="en-US" sz="900" b="1" i="1" u="none" baseline="0" smtClean="0">
                              <a:solidFill>
                                <a:srgbClr val="000000"/>
                              </a:solidFill>
                              <a:latin typeface="Cambria Math" panose="02040503050406030204" pitchFamily="18" charset="0"/>
                            </a:rPr>
                          </m:ctrlPr>
                        </m:sSubPr>
                        <m:e>
                          <m:r>
                            <a:rPr lang="en-US" sz="900" b="1" i="1" u="none" baseline="0" smtClean="0">
                              <a:solidFill>
                                <a:srgbClr val="000000"/>
                              </a:solidFill>
                              <a:latin typeface="Cambria Math" panose="02040503050406030204" pitchFamily="18" charset="0"/>
                            </a:rPr>
                            <m:t>𝒒</m:t>
                          </m:r>
                        </m:e>
                        <m:sub>
                          <m:r>
                            <a:rPr lang="en-US" sz="900" b="1" i="1" u="none" baseline="0" smtClean="0">
                              <a:solidFill>
                                <a:srgbClr val="000000"/>
                              </a:solidFill>
                              <a:latin typeface="Cambria Math" panose="02040503050406030204" pitchFamily="18" charset="0"/>
                            </a:rPr>
                            <m:t>𝒕</m:t>
                          </m:r>
                        </m:sub>
                      </m:sSub>
                    </m:oMath>
                  </a14:m>
                  <a:r>
                    <a:rPr lang="en-US" sz="900" b="1"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p>
              </p:txBody>
            </p:sp>
          </mc:Choice>
          <mc:Fallback xmlns="">
            <p:sp>
              <p:nvSpPr>
                <p:cNvPr id="129" name="Textfeld 128">
                  <a:extLst>
                    <a:ext uri="{FF2B5EF4-FFF2-40B4-BE49-F238E27FC236}">
                      <a16:creationId xmlns:a16="http://schemas.microsoft.com/office/drawing/2014/main" id="{882F78E1-302D-438F-8C84-74CB438267BF}"/>
                    </a:ext>
                  </a:extLst>
                </p:cNvPr>
                <p:cNvSpPr txBox="1">
                  <a:spLocks noRot="1" noChangeAspect="1" noMove="1" noResize="1" noEditPoints="1" noAdjustHandles="1" noChangeArrowheads="1" noChangeShapeType="1" noTextEdit="1"/>
                </p:cNvSpPr>
                <p:nvPr/>
              </p:nvSpPr>
              <p:spPr>
                <a:xfrm>
                  <a:off x="8103931" y="6141396"/>
                  <a:ext cx="1800741" cy="360000"/>
                </a:xfrm>
                <a:prstGeom prst="rect">
                  <a:avLst/>
                </a:prstGeom>
                <a:blipFill>
                  <a:blip r:embed="rId8"/>
                  <a:stretch>
                    <a:fillRect/>
                  </a:stretch>
                </a:blipFill>
              </p:spPr>
              <p:txBody>
                <a:bodyPr/>
                <a:lstStyle/>
                <a:p>
                  <a:r>
                    <a:rPr lang="de-DE">
                      <a:noFill/>
                    </a:rPr>
                    <a:t> </a:t>
                  </a:r>
                </a:p>
              </p:txBody>
            </p:sp>
          </mc:Fallback>
        </mc:AlternateContent>
        <p:sp>
          <p:nvSpPr>
            <p:cNvPr id="133" name="Textfeld 132">
              <a:extLst>
                <a:ext uri="{FF2B5EF4-FFF2-40B4-BE49-F238E27FC236}">
                  <a16:creationId xmlns:a16="http://schemas.microsoft.com/office/drawing/2014/main" id="{7C93AC32-9754-4570-BF95-97A130F28AE5}"/>
                </a:ext>
              </a:extLst>
            </p:cNvPr>
            <p:cNvSpPr txBox="1"/>
            <p:nvPr/>
          </p:nvSpPr>
          <p:spPr>
            <a:xfrm>
              <a:off x="6178552" y="6141396"/>
              <a:ext cx="1925379" cy="360000"/>
            </a:xfrm>
            <a:prstGeom prst="rect">
              <a:avLst/>
            </a:prstGeom>
            <a:solidFill>
              <a:srgbClr val="E4E8F0"/>
            </a:solidFill>
          </p:spPr>
          <p:txBody>
            <a:bodyPr vert="horz" wrap="square" rtlCol="0" anchor="ctr">
              <a:noAutofit/>
            </a:bodyPr>
            <a:lstStyle/>
            <a:p>
              <a:pPr algn="r" rtl="0" eaLnBrk="1" fontAlgn="auto" hangingPunct="1">
                <a:lnSpc>
                  <a:spcPct val="100000"/>
                </a:lnSpc>
                <a:spcBef>
                  <a:spcPts val="0"/>
                </a:spcBef>
                <a:spcAft>
                  <a:spcPts val="0"/>
                </a:spcAft>
              </a:pPr>
              <a:r>
                <a:rPr lang="en-US" sz="900" b="1"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Quorum:</a:t>
              </a:r>
            </a:p>
          </p:txBody>
        </p:sp>
        <mc:AlternateContent xmlns:mc="http://schemas.openxmlformats.org/markup-compatibility/2006" xmlns:a14="http://schemas.microsoft.com/office/drawing/2010/main">
          <mc:Choice Requires="a14">
            <p:sp>
              <p:nvSpPr>
                <p:cNvPr id="134" name="Textfeld 133">
                  <a:extLst>
                    <a:ext uri="{FF2B5EF4-FFF2-40B4-BE49-F238E27FC236}">
                      <a16:creationId xmlns:a16="http://schemas.microsoft.com/office/drawing/2014/main" id="{17581D00-9ABF-49EF-9A6D-948566533D70}"/>
                    </a:ext>
                  </a:extLst>
                </p:cNvPr>
                <p:cNvSpPr txBox="1"/>
                <p:nvPr/>
              </p:nvSpPr>
              <p:spPr>
                <a:xfrm>
                  <a:off x="9904672" y="6141396"/>
                  <a:ext cx="1925379" cy="360000"/>
                </a:xfrm>
                <a:prstGeom prst="rect">
                  <a:avLst/>
                </a:prstGeom>
                <a:solidFill>
                  <a:srgbClr val="E4E8F0"/>
                </a:solidFill>
              </p:spPr>
              <p:txBody>
                <a:bodyPr vert="horz" wrap="square" rtlCol="0" anchor="ctr">
                  <a:noAutofit/>
                </a:bodyPr>
                <a:lstStyle/>
                <a:p>
                  <a:pPr rtl="0" eaLnBrk="1" fontAlgn="auto" hangingPunct="1">
                    <a:lnSpc>
                      <a:spcPct val="100000"/>
                    </a:lnSpc>
                    <a:spcBef>
                      <a:spcPts val="0"/>
                    </a:spcBef>
                    <a:spcAft>
                      <a:spcPts val="0"/>
                    </a:spcAft>
                    <a:tabLst>
                      <a:tab pos="88900" algn="l"/>
                    </a:tabLst>
                  </a:pPr>
                  <a14:m>
                    <m:oMath xmlns:m="http://schemas.openxmlformats.org/officeDocument/2006/math">
                      <m:sSub>
                        <m:sSubPr>
                          <m:ctrlPr>
                            <a:rPr lang="en-US" sz="900" b="1" i="1" u="none" baseline="0" dirty="0" smtClean="0">
                              <a:solidFill>
                                <a:srgbClr val="000000"/>
                              </a:solidFill>
                              <a:latin typeface="Cambria Math" panose="02040503050406030204" pitchFamily="18" charset="0"/>
                            </a:rPr>
                          </m:ctrlPr>
                        </m:sSubPr>
                        <m:e>
                          <m:r>
                            <a:rPr lang="en-US" sz="900" b="1" i="1" u="none" baseline="0" dirty="0" smtClean="0">
                              <a:solidFill>
                                <a:srgbClr val="000000"/>
                              </a:solidFill>
                              <a:latin typeface="Cambria Math" panose="02040503050406030204" pitchFamily="18" charset="0"/>
                            </a:rPr>
                            <m:t>𝑸</m:t>
                          </m:r>
                        </m:e>
                        <m:sub>
                          <m:r>
                            <a:rPr lang="en-US" sz="900" b="1" i="1" u="none" baseline="0" dirty="0" smtClean="0">
                              <a:solidFill>
                                <a:srgbClr val="000000"/>
                              </a:solidFill>
                              <a:latin typeface="Cambria Math" panose="02040503050406030204" pitchFamily="18" charset="0"/>
                            </a:rPr>
                            <m:t>𝒕</m:t>
                          </m:r>
                        </m:sub>
                      </m:sSub>
                      <m:r>
                        <a:rPr lang="en-US" sz="900" b="1" i="1" u="none" baseline="0" dirty="0" smtClean="0">
                          <a:solidFill>
                            <a:srgbClr val="000000"/>
                          </a:solidFill>
                          <a:latin typeface="Cambria Math" panose="02040503050406030204" pitchFamily="18" charset="0"/>
                        </a:rPr>
                        <m:t>:</m:t>
                      </m:r>
                      <m:r>
                        <a:rPr lang="en-US" sz="900" b="0" i="1" u="none" baseline="0" dirty="0" smtClean="0">
                          <a:solidFill>
                            <a:srgbClr val="000000"/>
                          </a:solidFill>
                          <a:latin typeface="Cambria Math" panose="02040503050406030204" pitchFamily="18" charset="0"/>
                        </a:rPr>
                        <m:t>𝑞𝑢𝑜𝑟𝑢𝑚</m:t>
                      </m:r>
                      <m:r>
                        <a:rPr lang="en-US" sz="900" b="0" i="1" u="none" baseline="0" dirty="0" smtClean="0">
                          <a:solidFill>
                            <a:srgbClr val="000000"/>
                          </a:solidFill>
                          <a:latin typeface="Cambria Math" panose="02040503050406030204" pitchFamily="18" charset="0"/>
                        </a:rPr>
                        <m:t> </m:t>
                      </m:r>
                      <m:r>
                        <a:rPr lang="en-US" sz="900" b="0" i="1" u="none" baseline="0" dirty="0" smtClean="0">
                          <a:solidFill>
                            <a:srgbClr val="000000"/>
                          </a:solidFill>
                          <a:latin typeface="Cambria Math" panose="02040503050406030204" pitchFamily="18" charset="0"/>
                        </a:rPr>
                        <m:t>𝑖𝑛</m:t>
                      </m:r>
                      <m:r>
                        <a:rPr lang="en-US" sz="900" b="0" i="1" u="none" baseline="0" dirty="0" smtClean="0">
                          <a:solidFill>
                            <a:srgbClr val="000000"/>
                          </a:solidFill>
                          <a:latin typeface="Cambria Math" panose="02040503050406030204" pitchFamily="18" charset="0"/>
                        </a:rPr>
                        <m:t> </m:t>
                      </m:r>
                      <m:r>
                        <a:rPr lang="en-US" sz="900" b="0" i="1" u="none" baseline="0" dirty="0" smtClean="0">
                          <a:solidFill>
                            <a:srgbClr val="000000"/>
                          </a:solidFill>
                          <a:latin typeface="Cambria Math" panose="02040503050406030204" pitchFamily="18" charset="0"/>
                        </a:rPr>
                        <m:t>𝑡</m:t>
                      </m:r>
                    </m:oMath>
                  </a14:m>
                  <a:r>
                    <a:rPr lang="en-US" sz="90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p>
                <a:p>
                  <a:pPr rtl="0" eaLnBrk="1" fontAlgn="auto" hangingPunct="1">
                    <a:lnSpc>
                      <a:spcPct val="100000"/>
                    </a:lnSpc>
                    <a:spcBef>
                      <a:spcPts val="0"/>
                    </a:spcBef>
                    <a:spcAft>
                      <a:spcPts val="0"/>
                    </a:spcAft>
                    <a:tabLst>
                      <a:tab pos="88900" algn="l"/>
                    </a:tabLst>
                  </a:pPr>
                  <a14:m>
                    <m:oMath xmlns:m="http://schemas.openxmlformats.org/officeDocument/2006/math">
                      <m:sSub>
                        <m:sSubPr>
                          <m:ctrlPr>
                            <a:rPr lang="en-US" sz="900" b="1" i="1" u="none" baseline="0" smtClean="0">
                              <a:solidFill>
                                <a:srgbClr val="000000"/>
                              </a:solidFill>
                              <a:latin typeface="Cambria Math" panose="02040503050406030204" pitchFamily="18" charset="0"/>
                            </a:rPr>
                          </m:ctrlPr>
                        </m:sSubPr>
                        <m:e>
                          <m:r>
                            <a:rPr lang="en-US" sz="900" b="1" i="1" u="none" baseline="0" smtClean="0">
                              <a:solidFill>
                                <a:srgbClr val="000000"/>
                              </a:solidFill>
                              <a:latin typeface="Cambria Math" panose="02040503050406030204" pitchFamily="18" charset="0"/>
                            </a:rPr>
                            <m:t>𝒒</m:t>
                          </m:r>
                        </m:e>
                        <m:sub>
                          <m:r>
                            <a:rPr lang="en-US" sz="900" b="1" i="1" u="none" baseline="0" smtClean="0">
                              <a:solidFill>
                                <a:srgbClr val="000000"/>
                              </a:solidFill>
                              <a:latin typeface="Cambria Math" panose="02040503050406030204" pitchFamily="18" charset="0"/>
                            </a:rPr>
                            <m:t>𝒕</m:t>
                          </m:r>
                        </m:sub>
                      </m:sSub>
                      <m:r>
                        <a:rPr lang="en-US" sz="900" b="1" i="1" u="none" baseline="0" smtClean="0">
                          <a:solidFill>
                            <a:srgbClr val="000000"/>
                          </a:solidFill>
                          <a:latin typeface="Cambria Math" panose="02040503050406030204" pitchFamily="18" charset="0"/>
                        </a:rPr>
                        <m:t>:</m:t>
                      </m:r>
                      <m:r>
                        <a:rPr lang="en-US" sz="900" b="0" i="1" u="none" baseline="0" smtClean="0">
                          <a:solidFill>
                            <a:srgbClr val="000000"/>
                          </a:solidFill>
                          <a:latin typeface="Cambria Math" panose="02040503050406030204" pitchFamily="18" charset="0"/>
                        </a:rPr>
                        <m:t>𝑎𝑐𝑡𝑢𝑎𝑙</m:t>
                      </m:r>
                      <m:r>
                        <a:rPr lang="en-US" sz="900" b="0" i="1" u="none" baseline="0" smtClean="0">
                          <a:solidFill>
                            <a:srgbClr val="000000"/>
                          </a:solidFill>
                          <a:latin typeface="Cambria Math" panose="02040503050406030204" pitchFamily="18" charset="0"/>
                        </a:rPr>
                        <m:t> </m:t>
                      </m:r>
                      <m:r>
                        <a:rPr lang="en-US" sz="900" b="0" i="1" u="none" baseline="0" smtClean="0">
                          <a:solidFill>
                            <a:srgbClr val="000000"/>
                          </a:solidFill>
                          <a:latin typeface="Cambria Math" panose="02040503050406030204" pitchFamily="18" charset="0"/>
                        </a:rPr>
                        <m:t>𝑝𝑎𝑟𝑡𝑖𝑐𝑖𝑝𝑎𝑡𝑖𝑜𝑛</m:t>
                      </m:r>
                      <m:r>
                        <a:rPr lang="en-US" sz="900" b="0" i="1" u="none" baseline="0" smtClean="0">
                          <a:solidFill>
                            <a:srgbClr val="000000"/>
                          </a:solidFill>
                          <a:latin typeface="Cambria Math" panose="02040503050406030204" pitchFamily="18" charset="0"/>
                        </a:rPr>
                        <m:t> </m:t>
                      </m:r>
                      <m:r>
                        <a:rPr lang="en-US" sz="900" b="0" i="1" u="none" baseline="0" smtClean="0">
                          <a:solidFill>
                            <a:srgbClr val="000000"/>
                          </a:solidFill>
                          <a:latin typeface="Cambria Math" panose="02040503050406030204" pitchFamily="18" charset="0"/>
                        </a:rPr>
                        <m:t>𝑖𝑛</m:t>
                      </m:r>
                      <m:r>
                        <a:rPr lang="en-US" sz="900" b="0" i="1" u="none" baseline="0" smtClean="0">
                          <a:solidFill>
                            <a:srgbClr val="000000"/>
                          </a:solidFill>
                          <a:latin typeface="Cambria Math" panose="02040503050406030204" pitchFamily="18" charset="0"/>
                        </a:rPr>
                        <m:t> </m:t>
                      </m:r>
                      <m:r>
                        <a:rPr lang="en-US" sz="900" b="0" i="1" u="none" baseline="0" smtClean="0">
                          <a:solidFill>
                            <a:srgbClr val="000000"/>
                          </a:solidFill>
                          <a:latin typeface="Cambria Math" panose="02040503050406030204" pitchFamily="18" charset="0"/>
                        </a:rPr>
                        <m:t>𝑡</m:t>
                      </m:r>
                    </m:oMath>
                  </a14:m>
                  <a:r>
                    <a:rPr lang="en-US" sz="900" b="1"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p>
              </p:txBody>
            </p:sp>
          </mc:Choice>
          <mc:Fallback xmlns="">
            <p:sp>
              <p:nvSpPr>
                <p:cNvPr id="134" name="Textfeld 133">
                  <a:extLst>
                    <a:ext uri="{FF2B5EF4-FFF2-40B4-BE49-F238E27FC236}">
                      <a16:creationId xmlns:a16="http://schemas.microsoft.com/office/drawing/2014/main" id="{17581D00-9ABF-49EF-9A6D-948566533D70}"/>
                    </a:ext>
                  </a:extLst>
                </p:cNvPr>
                <p:cNvSpPr txBox="1">
                  <a:spLocks noRot="1" noChangeAspect="1" noMove="1" noResize="1" noEditPoints="1" noAdjustHandles="1" noChangeArrowheads="1" noChangeShapeType="1" noTextEdit="1"/>
                </p:cNvSpPr>
                <p:nvPr/>
              </p:nvSpPr>
              <p:spPr>
                <a:xfrm>
                  <a:off x="9904672" y="6141396"/>
                  <a:ext cx="1925379" cy="360000"/>
                </a:xfrm>
                <a:prstGeom prst="rect">
                  <a:avLst/>
                </a:prstGeom>
                <a:blipFill>
                  <a:blip r:embed="rId9"/>
                  <a:stretch>
                    <a:fillRect b="-1695"/>
                  </a:stretch>
                </a:blipFill>
              </p:spPr>
              <p:txBody>
                <a:bodyPr/>
                <a:lstStyle/>
                <a:p>
                  <a:r>
                    <a:rPr lang="de-DE">
                      <a:noFill/>
                    </a:rPr>
                    <a:t> </a:t>
                  </a:r>
                </a:p>
              </p:txBody>
            </p:sp>
          </mc:Fallback>
        </mc:AlternateContent>
        <p:grpSp>
          <p:nvGrpSpPr>
            <p:cNvPr id="109" name="Gruppieren 108">
              <a:extLst>
                <a:ext uri="{FF2B5EF4-FFF2-40B4-BE49-F238E27FC236}">
                  <a16:creationId xmlns:a16="http://schemas.microsoft.com/office/drawing/2014/main" id="{ED07A524-7283-49B6-9DED-B33FDB8BB4CC}"/>
                </a:ext>
              </a:extLst>
            </p:cNvPr>
            <p:cNvGrpSpPr/>
            <p:nvPr/>
          </p:nvGrpSpPr>
          <p:grpSpPr>
            <a:xfrm>
              <a:off x="6998898" y="6158154"/>
              <a:ext cx="353179" cy="309924"/>
              <a:chOff x="6490898" y="6158154"/>
              <a:chExt cx="353179" cy="309924"/>
            </a:xfrm>
          </p:grpSpPr>
          <p:sp>
            <p:nvSpPr>
              <p:cNvPr id="81" name="Rechteck 80">
                <a:extLst>
                  <a:ext uri="{FF2B5EF4-FFF2-40B4-BE49-F238E27FC236}">
                    <a16:creationId xmlns:a16="http://schemas.microsoft.com/office/drawing/2014/main" id="{125AF71D-6D20-42DD-992D-C5EBEBBD0028}"/>
                  </a:ext>
                </a:extLst>
              </p:cNvPr>
              <p:cNvSpPr/>
              <p:nvPr/>
            </p:nvSpPr>
            <p:spPr bwMode="gray">
              <a:xfrm>
                <a:off x="6490898" y="6257062"/>
                <a:ext cx="353179" cy="211016"/>
              </a:xfrm>
              <a:prstGeom prst="rect">
                <a:avLst/>
              </a:prstGeom>
              <a:solidFill>
                <a:srgbClr val="E4E8F0"/>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5" name="Rechteck 134">
                <a:extLst>
                  <a:ext uri="{FF2B5EF4-FFF2-40B4-BE49-F238E27FC236}">
                    <a16:creationId xmlns:a16="http://schemas.microsoft.com/office/drawing/2014/main" id="{7BF7E179-D154-46C3-8BD6-7FE03A994BD7}"/>
                  </a:ext>
                </a:extLst>
              </p:cNvPr>
              <p:cNvSpPr/>
              <p:nvPr/>
            </p:nvSpPr>
            <p:spPr bwMode="gray">
              <a:xfrm>
                <a:off x="6490898" y="6323335"/>
                <a:ext cx="353179" cy="144742"/>
              </a:xfrm>
              <a:prstGeom prst="rect">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000" b="1" dirty="0">
                    <a:solidFill>
                      <a:srgbClr val="E4E8F0"/>
                    </a:solidFill>
                    <a:latin typeface="Open Sans" panose="020B0606030504020204" pitchFamily="34" charset="0"/>
                    <a:ea typeface="Open Sans" panose="020B0606030504020204" pitchFamily="34" charset="0"/>
                    <a:cs typeface="Open Sans" panose="020B0606030504020204" pitchFamily="34" charset="0"/>
                  </a:rPr>
                  <a:t>Q</a:t>
                </a:r>
                <a:endParaRPr lang="en-US" sz="1800" b="1" dirty="0">
                  <a:solidFill>
                    <a:srgbClr val="E4E8F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6" name="Rechteck 135">
                <a:extLst>
                  <a:ext uri="{FF2B5EF4-FFF2-40B4-BE49-F238E27FC236}">
                    <a16:creationId xmlns:a16="http://schemas.microsoft.com/office/drawing/2014/main" id="{3B9C655D-478E-4351-A0AC-66635043FAB2}"/>
                  </a:ext>
                </a:extLst>
              </p:cNvPr>
              <p:cNvSpPr/>
              <p:nvPr/>
            </p:nvSpPr>
            <p:spPr bwMode="gray">
              <a:xfrm>
                <a:off x="6607598" y="6235893"/>
                <a:ext cx="119779" cy="47054"/>
              </a:xfrm>
              <a:prstGeom prst="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5" name="Group 16">
                <a:extLst>
                  <a:ext uri="{FF2B5EF4-FFF2-40B4-BE49-F238E27FC236}">
                    <a16:creationId xmlns:a16="http://schemas.microsoft.com/office/drawing/2014/main" id="{3956C9AE-900B-416C-AC22-36AB0EE711E0}"/>
                  </a:ext>
                </a:extLst>
              </p:cNvPr>
              <p:cNvGrpSpPr>
                <a:grpSpLocks noChangeAspect="1"/>
              </p:cNvGrpSpPr>
              <p:nvPr/>
            </p:nvGrpSpPr>
            <p:grpSpPr bwMode="auto">
              <a:xfrm rot="2804636">
                <a:off x="6596510" y="6176405"/>
                <a:ext cx="117376" cy="80873"/>
                <a:chOff x="803" y="803"/>
                <a:chExt cx="373" cy="257"/>
              </a:xfrm>
              <a:solidFill>
                <a:schemeClr val="accent1"/>
              </a:solidFill>
            </p:grpSpPr>
            <p:sp>
              <p:nvSpPr>
                <p:cNvPr id="98" name="Freeform 17">
                  <a:extLst>
                    <a:ext uri="{FF2B5EF4-FFF2-40B4-BE49-F238E27FC236}">
                      <a16:creationId xmlns:a16="http://schemas.microsoft.com/office/drawing/2014/main" id="{C7C85F6D-8F08-4251-95DE-651CC8071C1F}"/>
                    </a:ext>
                  </a:extLst>
                </p:cNvPr>
                <p:cNvSpPr>
                  <a:spLocks/>
                </p:cNvSpPr>
                <p:nvPr/>
              </p:nvSpPr>
              <p:spPr bwMode="auto">
                <a:xfrm>
                  <a:off x="1066" y="834"/>
                  <a:ext cx="110" cy="195"/>
                </a:xfrm>
                <a:custGeom>
                  <a:avLst/>
                  <a:gdLst>
                    <a:gd name="T0" fmla="*/ 0 w 110"/>
                    <a:gd name="T1" fmla="*/ 99 h 195"/>
                    <a:gd name="T2" fmla="*/ 110 w 110"/>
                    <a:gd name="T3" fmla="*/ 195 h 195"/>
                    <a:gd name="T4" fmla="*/ 110 w 110"/>
                    <a:gd name="T5" fmla="*/ 0 h 195"/>
                    <a:gd name="T6" fmla="*/ 0 w 110"/>
                    <a:gd name="T7" fmla="*/ 99 h 195"/>
                  </a:gdLst>
                  <a:ahLst/>
                  <a:cxnLst>
                    <a:cxn ang="0">
                      <a:pos x="T0" y="T1"/>
                    </a:cxn>
                    <a:cxn ang="0">
                      <a:pos x="T2" y="T3"/>
                    </a:cxn>
                    <a:cxn ang="0">
                      <a:pos x="T4" y="T5"/>
                    </a:cxn>
                    <a:cxn ang="0">
                      <a:pos x="T6" y="T7"/>
                    </a:cxn>
                  </a:cxnLst>
                  <a:rect l="0" t="0" r="r" b="b"/>
                  <a:pathLst>
                    <a:path w="110" h="195">
                      <a:moveTo>
                        <a:pt x="0" y="99"/>
                      </a:moveTo>
                      <a:lnTo>
                        <a:pt x="110" y="195"/>
                      </a:lnTo>
                      <a:lnTo>
                        <a:pt x="110" y="0"/>
                      </a:lnTo>
                      <a:lnTo>
                        <a:pt x="0" y="99"/>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8">
                  <a:extLst>
                    <a:ext uri="{FF2B5EF4-FFF2-40B4-BE49-F238E27FC236}">
                      <a16:creationId xmlns:a16="http://schemas.microsoft.com/office/drawing/2014/main" id="{6A7BF83C-A6E6-4CF8-AE1D-0EA7D6DEBA95}"/>
                    </a:ext>
                  </a:extLst>
                </p:cNvPr>
                <p:cNvSpPr>
                  <a:spLocks/>
                </p:cNvSpPr>
                <p:nvPr/>
              </p:nvSpPr>
              <p:spPr bwMode="auto">
                <a:xfrm>
                  <a:off x="805" y="937"/>
                  <a:ext cx="371" cy="123"/>
                </a:xfrm>
                <a:custGeom>
                  <a:avLst/>
                  <a:gdLst>
                    <a:gd name="T0" fmla="*/ 2109 w 3088"/>
                    <a:gd name="T1" fmla="*/ 0 h 1016"/>
                    <a:gd name="T2" fmla="*/ 1747 w 3088"/>
                    <a:gd name="T3" fmla="*/ 325 h 1016"/>
                    <a:gd name="T4" fmla="*/ 1534 w 3088"/>
                    <a:gd name="T5" fmla="*/ 390 h 1016"/>
                    <a:gd name="T6" fmla="*/ 1342 w 3088"/>
                    <a:gd name="T7" fmla="*/ 325 h 1016"/>
                    <a:gd name="T8" fmla="*/ 980 w 3088"/>
                    <a:gd name="T9" fmla="*/ 0 h 1016"/>
                    <a:gd name="T10" fmla="*/ 0 w 3088"/>
                    <a:gd name="T11" fmla="*/ 865 h 1016"/>
                    <a:gd name="T12" fmla="*/ 0 w 3088"/>
                    <a:gd name="T13" fmla="*/ 865 h 1016"/>
                    <a:gd name="T14" fmla="*/ 0 w 3088"/>
                    <a:gd name="T15" fmla="*/ 887 h 1016"/>
                    <a:gd name="T16" fmla="*/ 0 w 3088"/>
                    <a:gd name="T17" fmla="*/ 887 h 1016"/>
                    <a:gd name="T18" fmla="*/ 171 w 3088"/>
                    <a:gd name="T19" fmla="*/ 1016 h 1016"/>
                    <a:gd name="T20" fmla="*/ 2918 w 3088"/>
                    <a:gd name="T21" fmla="*/ 1016 h 1016"/>
                    <a:gd name="T22" fmla="*/ 3088 w 3088"/>
                    <a:gd name="T23" fmla="*/ 887 h 1016"/>
                    <a:gd name="T24" fmla="*/ 3088 w 3088"/>
                    <a:gd name="T25" fmla="*/ 887 h 1016"/>
                    <a:gd name="T26" fmla="*/ 3067 w 3088"/>
                    <a:gd name="T27" fmla="*/ 930 h 1016"/>
                    <a:gd name="T28" fmla="*/ 3088 w 3088"/>
                    <a:gd name="T29" fmla="*/ 887 h 1016"/>
                    <a:gd name="T30" fmla="*/ 3088 w 3088"/>
                    <a:gd name="T31" fmla="*/ 865 h 1016"/>
                    <a:gd name="T32" fmla="*/ 3088 w 3088"/>
                    <a:gd name="T33" fmla="*/ 865 h 1016"/>
                    <a:gd name="T34" fmla="*/ 2109 w 3088"/>
                    <a:gd name="T35"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88" h="1016">
                      <a:moveTo>
                        <a:pt x="2109" y="0"/>
                      </a:moveTo>
                      <a:cubicBezTo>
                        <a:pt x="1747" y="325"/>
                        <a:pt x="1747" y="325"/>
                        <a:pt x="1747" y="325"/>
                      </a:cubicBezTo>
                      <a:cubicBezTo>
                        <a:pt x="1683" y="368"/>
                        <a:pt x="1619" y="390"/>
                        <a:pt x="1534" y="390"/>
                      </a:cubicBezTo>
                      <a:cubicBezTo>
                        <a:pt x="1470" y="390"/>
                        <a:pt x="1406" y="368"/>
                        <a:pt x="1342" y="325"/>
                      </a:cubicBezTo>
                      <a:cubicBezTo>
                        <a:pt x="980" y="0"/>
                        <a:pt x="980" y="0"/>
                        <a:pt x="980" y="0"/>
                      </a:cubicBezTo>
                      <a:cubicBezTo>
                        <a:pt x="0" y="865"/>
                        <a:pt x="0" y="865"/>
                        <a:pt x="0" y="865"/>
                      </a:cubicBezTo>
                      <a:cubicBezTo>
                        <a:pt x="0" y="865"/>
                        <a:pt x="0" y="865"/>
                        <a:pt x="0" y="865"/>
                      </a:cubicBezTo>
                      <a:cubicBezTo>
                        <a:pt x="0" y="887"/>
                        <a:pt x="0" y="887"/>
                        <a:pt x="0" y="887"/>
                      </a:cubicBezTo>
                      <a:cubicBezTo>
                        <a:pt x="0" y="887"/>
                        <a:pt x="0" y="887"/>
                        <a:pt x="0" y="887"/>
                      </a:cubicBezTo>
                      <a:cubicBezTo>
                        <a:pt x="22" y="973"/>
                        <a:pt x="86" y="1016"/>
                        <a:pt x="171" y="1016"/>
                      </a:cubicBezTo>
                      <a:cubicBezTo>
                        <a:pt x="2918" y="1016"/>
                        <a:pt x="2918" y="1016"/>
                        <a:pt x="2918" y="1016"/>
                      </a:cubicBezTo>
                      <a:cubicBezTo>
                        <a:pt x="3003" y="1016"/>
                        <a:pt x="3067" y="973"/>
                        <a:pt x="3088" y="887"/>
                      </a:cubicBezTo>
                      <a:cubicBezTo>
                        <a:pt x="3088" y="887"/>
                        <a:pt x="3088" y="887"/>
                        <a:pt x="3088" y="887"/>
                      </a:cubicBezTo>
                      <a:cubicBezTo>
                        <a:pt x="3088" y="908"/>
                        <a:pt x="3088" y="908"/>
                        <a:pt x="3067" y="930"/>
                      </a:cubicBezTo>
                      <a:cubicBezTo>
                        <a:pt x="3088" y="908"/>
                        <a:pt x="3088" y="908"/>
                        <a:pt x="3088" y="887"/>
                      </a:cubicBezTo>
                      <a:cubicBezTo>
                        <a:pt x="3088" y="887"/>
                        <a:pt x="3088" y="887"/>
                        <a:pt x="3088" y="865"/>
                      </a:cubicBezTo>
                      <a:cubicBezTo>
                        <a:pt x="3088" y="865"/>
                        <a:pt x="3088" y="865"/>
                        <a:pt x="3088" y="865"/>
                      </a:cubicBezTo>
                      <a:cubicBezTo>
                        <a:pt x="2109" y="0"/>
                        <a:pt x="2109" y="0"/>
                        <a:pt x="210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9">
                  <a:extLst>
                    <a:ext uri="{FF2B5EF4-FFF2-40B4-BE49-F238E27FC236}">
                      <a16:creationId xmlns:a16="http://schemas.microsoft.com/office/drawing/2014/main" id="{89C6310F-2667-47DF-A954-56D8E3879F55}"/>
                    </a:ext>
                  </a:extLst>
                </p:cNvPr>
                <p:cNvSpPr>
                  <a:spLocks/>
                </p:cNvSpPr>
                <p:nvPr/>
              </p:nvSpPr>
              <p:spPr bwMode="auto">
                <a:xfrm>
                  <a:off x="803" y="834"/>
                  <a:ext cx="113" cy="195"/>
                </a:xfrm>
                <a:custGeom>
                  <a:avLst/>
                  <a:gdLst>
                    <a:gd name="T0" fmla="*/ 0 w 113"/>
                    <a:gd name="T1" fmla="*/ 195 h 195"/>
                    <a:gd name="T2" fmla="*/ 113 w 113"/>
                    <a:gd name="T3" fmla="*/ 99 h 195"/>
                    <a:gd name="T4" fmla="*/ 0 w 113"/>
                    <a:gd name="T5" fmla="*/ 0 h 195"/>
                    <a:gd name="T6" fmla="*/ 0 w 113"/>
                    <a:gd name="T7" fmla="*/ 195 h 195"/>
                  </a:gdLst>
                  <a:ahLst/>
                  <a:cxnLst>
                    <a:cxn ang="0">
                      <a:pos x="T0" y="T1"/>
                    </a:cxn>
                    <a:cxn ang="0">
                      <a:pos x="T2" y="T3"/>
                    </a:cxn>
                    <a:cxn ang="0">
                      <a:pos x="T4" y="T5"/>
                    </a:cxn>
                    <a:cxn ang="0">
                      <a:pos x="T6" y="T7"/>
                    </a:cxn>
                  </a:cxnLst>
                  <a:rect l="0" t="0" r="r" b="b"/>
                  <a:pathLst>
                    <a:path w="113" h="195">
                      <a:moveTo>
                        <a:pt x="0" y="195"/>
                      </a:moveTo>
                      <a:lnTo>
                        <a:pt x="113" y="99"/>
                      </a:lnTo>
                      <a:lnTo>
                        <a:pt x="0" y="0"/>
                      </a:lnTo>
                      <a:lnTo>
                        <a:pt x="0" y="195"/>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0">
                  <a:extLst>
                    <a:ext uri="{FF2B5EF4-FFF2-40B4-BE49-F238E27FC236}">
                      <a16:creationId xmlns:a16="http://schemas.microsoft.com/office/drawing/2014/main" id="{0FE203EA-8485-4EC5-9782-03EE2937C390}"/>
                    </a:ext>
                  </a:extLst>
                </p:cNvPr>
                <p:cNvSpPr>
                  <a:spLocks/>
                </p:cNvSpPr>
                <p:nvPr/>
              </p:nvSpPr>
              <p:spPr bwMode="auto">
                <a:xfrm>
                  <a:off x="805" y="803"/>
                  <a:ext cx="371" cy="174"/>
                </a:xfrm>
                <a:custGeom>
                  <a:avLst/>
                  <a:gdLst>
                    <a:gd name="T0" fmla="*/ 2918 w 3088"/>
                    <a:gd name="T1" fmla="*/ 0 h 1440"/>
                    <a:gd name="T2" fmla="*/ 171 w 3088"/>
                    <a:gd name="T3" fmla="*/ 0 h 1440"/>
                    <a:gd name="T4" fmla="*/ 0 w 3088"/>
                    <a:gd name="T5" fmla="*/ 151 h 1440"/>
                    <a:gd name="T6" fmla="*/ 1406 w 3088"/>
                    <a:gd name="T7" fmla="*/ 1376 h 1440"/>
                    <a:gd name="T8" fmla="*/ 1683 w 3088"/>
                    <a:gd name="T9" fmla="*/ 1376 h 1440"/>
                    <a:gd name="T10" fmla="*/ 3088 w 3088"/>
                    <a:gd name="T11" fmla="*/ 151 h 1440"/>
                    <a:gd name="T12" fmla="*/ 2918 w 3088"/>
                    <a:gd name="T13" fmla="*/ 0 h 1440"/>
                  </a:gdLst>
                  <a:ahLst/>
                  <a:cxnLst>
                    <a:cxn ang="0">
                      <a:pos x="T0" y="T1"/>
                    </a:cxn>
                    <a:cxn ang="0">
                      <a:pos x="T2" y="T3"/>
                    </a:cxn>
                    <a:cxn ang="0">
                      <a:pos x="T4" y="T5"/>
                    </a:cxn>
                    <a:cxn ang="0">
                      <a:pos x="T6" y="T7"/>
                    </a:cxn>
                    <a:cxn ang="0">
                      <a:pos x="T8" y="T9"/>
                    </a:cxn>
                    <a:cxn ang="0">
                      <a:pos x="T10" y="T11"/>
                    </a:cxn>
                    <a:cxn ang="0">
                      <a:pos x="T12" y="T13"/>
                    </a:cxn>
                  </a:cxnLst>
                  <a:rect l="0" t="0" r="r" b="b"/>
                  <a:pathLst>
                    <a:path w="3088" h="1440">
                      <a:moveTo>
                        <a:pt x="2918" y="0"/>
                      </a:moveTo>
                      <a:cubicBezTo>
                        <a:pt x="171" y="0"/>
                        <a:pt x="171" y="0"/>
                        <a:pt x="171" y="0"/>
                      </a:cubicBezTo>
                      <a:cubicBezTo>
                        <a:pt x="86" y="0"/>
                        <a:pt x="0" y="65"/>
                        <a:pt x="0" y="151"/>
                      </a:cubicBezTo>
                      <a:cubicBezTo>
                        <a:pt x="1406" y="1376"/>
                        <a:pt x="1406" y="1376"/>
                        <a:pt x="1406" y="1376"/>
                      </a:cubicBezTo>
                      <a:cubicBezTo>
                        <a:pt x="1470" y="1440"/>
                        <a:pt x="1619" y="1440"/>
                        <a:pt x="1683" y="1376"/>
                      </a:cubicBezTo>
                      <a:cubicBezTo>
                        <a:pt x="3088" y="151"/>
                        <a:pt x="3088" y="151"/>
                        <a:pt x="3088" y="151"/>
                      </a:cubicBezTo>
                      <a:cubicBezTo>
                        <a:pt x="3088" y="65"/>
                        <a:pt x="3003" y="0"/>
                        <a:pt x="2918"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sp>
        <p:nvSpPr>
          <p:cNvPr id="172" name="Textfeld 171">
            <a:extLst>
              <a:ext uri="{FF2B5EF4-FFF2-40B4-BE49-F238E27FC236}">
                <a16:creationId xmlns:a16="http://schemas.microsoft.com/office/drawing/2014/main" id="{F0393F48-A7A3-4589-A380-F042CF301DCA}"/>
              </a:ext>
            </a:extLst>
          </p:cNvPr>
          <p:cNvSpPr txBox="1"/>
          <p:nvPr/>
        </p:nvSpPr>
        <p:spPr>
          <a:xfrm>
            <a:off x="6168354" y="2685781"/>
            <a:ext cx="1925379" cy="882768"/>
          </a:xfrm>
          <a:prstGeom prst="rect">
            <a:avLst/>
          </a:prstGeom>
          <a:solidFill>
            <a:srgbClr val="E4E8F0"/>
          </a:solidFill>
        </p:spPr>
        <p:txBody>
          <a:bodyPr vert="horz" wrap="square" rtlCol="0" anchor="ctr">
            <a:noAutofit/>
          </a:bodyPr>
          <a:lstStyle/>
          <a:p>
            <a:pPr algn="ctr" rtl="0" eaLnBrk="1" fontAlgn="auto" hangingPunct="1">
              <a:lnSpc>
                <a:spcPct val="100000"/>
              </a:lnSpc>
              <a:spcBef>
                <a:spcPts val="0"/>
              </a:spcBef>
              <a:spcAft>
                <a:spcPts val="0"/>
              </a:spcAft>
            </a:pPr>
            <a:r>
              <a:rPr lang="en-US" sz="900" b="1"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Voting rights </a:t>
            </a:r>
            <a:r>
              <a:rPr lang="en-US" sz="90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are assigned to bakers based on the number of rolls in their staking balance: </a:t>
            </a:r>
          </a:p>
          <a:p>
            <a:pPr algn="ctr" fontAlgn="auto">
              <a:spcBef>
                <a:spcPts val="0"/>
              </a:spcBef>
              <a:spcAft>
                <a:spcPts val="0"/>
              </a:spcAft>
            </a:pPr>
            <a:r>
              <a:rPr lang="en-US" sz="90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1 vote = 1 roll = 8,000 </a:t>
            </a:r>
            <a:r>
              <a:rPr lang="en-US" sz="900" dirty="0">
                <a:latin typeface="Open Sans" panose="020B0606030504020204" pitchFamily="34" charset="0"/>
                <a:ea typeface="Open Sans" panose="020B0606030504020204" pitchFamily="34" charset="0"/>
                <a:cs typeface="Open Sans" panose="020B0606030504020204" pitchFamily="34" charset="0"/>
              </a:rPr>
              <a:t>ꜩ</a:t>
            </a:r>
            <a:endParaRPr lang="en-US" sz="90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7" name="Freihandform: Form 136">
            <a:extLst>
              <a:ext uri="{FF2B5EF4-FFF2-40B4-BE49-F238E27FC236}">
                <a16:creationId xmlns:a16="http://schemas.microsoft.com/office/drawing/2014/main" id="{8C722FD4-CE48-4190-A2A6-D2B7DCD493AA}"/>
              </a:ext>
            </a:extLst>
          </p:cNvPr>
          <p:cNvSpPr/>
          <p:nvPr/>
        </p:nvSpPr>
        <p:spPr bwMode="gray">
          <a:xfrm>
            <a:off x="8034330" y="1827864"/>
            <a:ext cx="404922" cy="446422"/>
          </a:xfrm>
          <a:custGeom>
            <a:avLst/>
            <a:gdLst>
              <a:gd name="connsiteX0" fmla="*/ 1490463 w 2848767"/>
              <a:gd name="connsiteY0" fmla="*/ 2434091 h 3140738"/>
              <a:gd name="connsiteX1" fmla="*/ 1465978 w 2848767"/>
              <a:gd name="connsiteY1" fmla="*/ 2435191 h 3140738"/>
              <a:gd name="connsiteX2" fmla="*/ 1432288 w 2848767"/>
              <a:gd name="connsiteY2" fmla="*/ 2439628 h 3140738"/>
              <a:gd name="connsiteX3" fmla="*/ 1421466 w 2848767"/>
              <a:gd name="connsiteY3" fmla="*/ 2441987 h 3140738"/>
              <a:gd name="connsiteX4" fmla="*/ 1427085 w 2848767"/>
              <a:gd name="connsiteY4" fmla="*/ 2444677 h 3140738"/>
              <a:gd name="connsiteX5" fmla="*/ 1430730 w 2848767"/>
              <a:gd name="connsiteY5" fmla="*/ 2483561 h 3140738"/>
              <a:gd name="connsiteX6" fmla="*/ 1389416 w 2848767"/>
              <a:gd name="connsiteY6" fmla="*/ 2532166 h 3140738"/>
              <a:gd name="connsiteX7" fmla="*/ 1399137 w 2848767"/>
              <a:gd name="connsiteY7" fmla="*/ 2475055 h 3140738"/>
              <a:gd name="connsiteX8" fmla="*/ 1390479 w 2848767"/>
              <a:gd name="connsiteY8" fmla="*/ 2454930 h 3140738"/>
              <a:gd name="connsiteX9" fmla="*/ 1387785 w 2848767"/>
              <a:gd name="connsiteY9" fmla="*/ 2450588 h 3140738"/>
              <a:gd name="connsiteX10" fmla="*/ 1371949 w 2848767"/>
              <a:gd name="connsiteY10" fmla="*/ 2455570 h 3140738"/>
              <a:gd name="connsiteX11" fmla="*/ 1281534 w 2848767"/>
              <a:gd name="connsiteY11" fmla="*/ 2526806 h 3140738"/>
              <a:gd name="connsiteX12" fmla="*/ 1278243 w 2848767"/>
              <a:gd name="connsiteY12" fmla="*/ 2543432 h 3140738"/>
              <a:gd name="connsiteX13" fmla="*/ 1276711 w 2848767"/>
              <a:gd name="connsiteY13" fmla="*/ 2548367 h 3140738"/>
              <a:gd name="connsiteX14" fmla="*/ 1274567 w 2848767"/>
              <a:gd name="connsiteY14" fmla="*/ 2569631 h 3140738"/>
              <a:gd name="connsiteX15" fmla="*/ 1380080 w 2848767"/>
              <a:gd name="connsiteY15" fmla="*/ 2675144 h 3140738"/>
              <a:gd name="connsiteX16" fmla="*/ 1633229 w 2848767"/>
              <a:gd name="connsiteY16" fmla="*/ 2675144 h 3140738"/>
              <a:gd name="connsiteX17" fmla="*/ 1738742 w 2848767"/>
              <a:gd name="connsiteY17" fmla="*/ 2569631 h 3140738"/>
              <a:gd name="connsiteX18" fmla="*/ 1736599 w 2848767"/>
              <a:gd name="connsiteY18" fmla="*/ 2548367 h 3140738"/>
              <a:gd name="connsiteX19" fmla="*/ 1735066 w 2848767"/>
              <a:gd name="connsiteY19" fmla="*/ 2543429 h 3140738"/>
              <a:gd name="connsiteX20" fmla="*/ 1731776 w 2848767"/>
              <a:gd name="connsiteY20" fmla="*/ 2526806 h 3140738"/>
              <a:gd name="connsiteX21" fmla="*/ 1652822 w 2848767"/>
              <a:gd name="connsiteY21" fmla="*/ 2460087 h 3140738"/>
              <a:gd name="connsiteX22" fmla="*/ 1632617 w 2848767"/>
              <a:gd name="connsiteY22" fmla="*/ 2452956 h 3140738"/>
              <a:gd name="connsiteX23" fmla="*/ 1633812 w 2848767"/>
              <a:gd name="connsiteY23" fmla="*/ 2457739 h 3140738"/>
              <a:gd name="connsiteX24" fmla="*/ 1630699 w 2848767"/>
              <a:gd name="connsiteY24" fmla="*/ 2479915 h 3140738"/>
              <a:gd name="connsiteX25" fmla="*/ 1589385 w 2848767"/>
              <a:gd name="connsiteY25" fmla="*/ 2528520 h 3140738"/>
              <a:gd name="connsiteX26" fmla="*/ 1599106 w 2848767"/>
              <a:gd name="connsiteY26" fmla="*/ 2471409 h 3140738"/>
              <a:gd name="connsiteX27" fmla="*/ 1585777 w 2848767"/>
              <a:gd name="connsiteY27" fmla="*/ 2443756 h 3140738"/>
              <a:gd name="connsiteX28" fmla="*/ 1585753 w 2848767"/>
              <a:gd name="connsiteY28" fmla="*/ 2440486 h 3140738"/>
              <a:gd name="connsiteX29" fmla="*/ 1585664 w 2848767"/>
              <a:gd name="connsiteY29" fmla="*/ 2440465 h 3140738"/>
              <a:gd name="connsiteX30" fmla="*/ 1547331 w 2848767"/>
              <a:gd name="connsiteY30" fmla="*/ 2435191 h 3140738"/>
              <a:gd name="connsiteX31" fmla="*/ 1530698 w 2848767"/>
              <a:gd name="connsiteY31" fmla="*/ 2434444 h 3140738"/>
              <a:gd name="connsiteX32" fmla="*/ 1531765 w 2848767"/>
              <a:gd name="connsiteY32" fmla="*/ 2434955 h 3140738"/>
              <a:gd name="connsiteX33" fmla="*/ 1535410 w 2848767"/>
              <a:gd name="connsiteY33" fmla="*/ 2473839 h 3140738"/>
              <a:gd name="connsiteX34" fmla="*/ 1494096 w 2848767"/>
              <a:gd name="connsiteY34" fmla="*/ 2522444 h 3140738"/>
              <a:gd name="connsiteX35" fmla="*/ 1503817 w 2848767"/>
              <a:gd name="connsiteY35" fmla="*/ 2465333 h 3140738"/>
              <a:gd name="connsiteX36" fmla="*/ 1490489 w 2848767"/>
              <a:gd name="connsiteY36" fmla="*/ 2437680 h 3140738"/>
              <a:gd name="connsiteX37" fmla="*/ 1506654 w 2848767"/>
              <a:gd name="connsiteY37" fmla="*/ 2239617 h 3140738"/>
              <a:gd name="connsiteX38" fmla="*/ 1821654 w 2848767"/>
              <a:gd name="connsiteY38" fmla="*/ 2554617 h 3140738"/>
              <a:gd name="connsiteX39" fmla="*/ 1506654 w 2848767"/>
              <a:gd name="connsiteY39" fmla="*/ 2869617 h 3140738"/>
              <a:gd name="connsiteX40" fmla="*/ 1191654 w 2848767"/>
              <a:gd name="connsiteY40" fmla="*/ 2554617 h 3140738"/>
              <a:gd name="connsiteX41" fmla="*/ 1506654 w 2848767"/>
              <a:gd name="connsiteY41" fmla="*/ 2239617 h 3140738"/>
              <a:gd name="connsiteX42" fmla="*/ 1506654 w 2848767"/>
              <a:gd name="connsiteY42" fmla="*/ 2212617 h 3140738"/>
              <a:gd name="connsiteX43" fmla="*/ 1164654 w 2848767"/>
              <a:gd name="connsiteY43" fmla="*/ 2554617 h 3140738"/>
              <a:gd name="connsiteX44" fmla="*/ 1506654 w 2848767"/>
              <a:gd name="connsiteY44" fmla="*/ 2896617 h 3140738"/>
              <a:gd name="connsiteX45" fmla="*/ 1848654 w 2848767"/>
              <a:gd name="connsiteY45" fmla="*/ 2554617 h 3140738"/>
              <a:gd name="connsiteX46" fmla="*/ 1506654 w 2848767"/>
              <a:gd name="connsiteY46" fmla="*/ 2212617 h 3140738"/>
              <a:gd name="connsiteX47" fmla="*/ 2221957 w 2848767"/>
              <a:gd name="connsiteY47" fmla="*/ 991706 h 3140738"/>
              <a:gd name="connsiteX48" fmla="*/ 2265692 w 2848767"/>
              <a:gd name="connsiteY48" fmla="*/ 1002435 h 3140738"/>
              <a:gd name="connsiteX49" fmla="*/ 2783619 w 2848767"/>
              <a:gd name="connsiteY49" fmla="*/ 1246133 h 3140738"/>
              <a:gd name="connsiteX50" fmla="*/ 2837949 w 2848767"/>
              <a:gd name="connsiteY50" fmla="*/ 1397025 h 3140738"/>
              <a:gd name="connsiteX51" fmla="*/ 2644830 w 2848767"/>
              <a:gd name="connsiteY51" fmla="*/ 1807457 h 3140738"/>
              <a:gd name="connsiteX52" fmla="*/ 2493939 w 2848767"/>
              <a:gd name="connsiteY52" fmla="*/ 1861787 h 3140738"/>
              <a:gd name="connsiteX53" fmla="*/ 2279925 w 2848767"/>
              <a:gd name="connsiteY53" fmla="*/ 1761088 h 3140738"/>
              <a:gd name="connsiteX54" fmla="*/ 1989488 w 2848767"/>
              <a:gd name="connsiteY54" fmla="*/ 2367986 h 3140738"/>
              <a:gd name="connsiteX55" fmla="*/ 1991766 w 2848767"/>
              <a:gd name="connsiteY55" fmla="*/ 2372962 h 3140738"/>
              <a:gd name="connsiteX56" fmla="*/ 2031510 w 2848767"/>
              <a:gd name="connsiteY56" fmla="*/ 2574001 h 3140738"/>
              <a:gd name="connsiteX57" fmla="*/ 2031510 w 2848767"/>
              <a:gd name="connsiteY57" fmla="*/ 3140738 h 3140738"/>
              <a:gd name="connsiteX58" fmla="*/ 0 w 2848767"/>
              <a:gd name="connsiteY58" fmla="*/ 3140738 h 3140738"/>
              <a:gd name="connsiteX59" fmla="*/ 0 w 2848767"/>
              <a:gd name="connsiteY59" fmla="*/ 2574001 h 3140738"/>
              <a:gd name="connsiteX60" fmla="*/ 457879 w 2848767"/>
              <a:gd name="connsiteY60" fmla="*/ 1950229 h 3140738"/>
              <a:gd name="connsiteX61" fmla="*/ 486497 w 2848767"/>
              <a:gd name="connsiteY61" fmla="*/ 1950229 h 3140738"/>
              <a:gd name="connsiteX62" fmla="*/ 1001611 w 2848767"/>
              <a:gd name="connsiteY62" fmla="*/ 2120349 h 3140738"/>
              <a:gd name="connsiteX63" fmla="*/ 1516725 w 2848767"/>
              <a:gd name="connsiteY63" fmla="*/ 1950229 h 3140738"/>
              <a:gd name="connsiteX64" fmla="*/ 1545342 w 2848767"/>
              <a:gd name="connsiteY64" fmla="*/ 1950229 h 3140738"/>
              <a:gd name="connsiteX65" fmla="*/ 1885010 w 2848767"/>
              <a:gd name="connsiteY65" fmla="*/ 2177178 h 3140738"/>
              <a:gd name="connsiteX66" fmla="*/ 1928481 w 2848767"/>
              <a:gd name="connsiteY66" fmla="*/ 2245278 h 3140738"/>
              <a:gd name="connsiteX67" fmla="*/ 2182201 w 2848767"/>
              <a:gd name="connsiteY67" fmla="*/ 1715106 h 3140738"/>
              <a:gd name="connsiteX68" fmla="*/ 1976011 w 2848767"/>
              <a:gd name="connsiteY68" fmla="*/ 1618089 h 3140738"/>
              <a:gd name="connsiteX69" fmla="*/ 1921682 w 2848767"/>
              <a:gd name="connsiteY69" fmla="*/ 1467198 h 3140738"/>
              <a:gd name="connsiteX70" fmla="*/ 2114800 w 2848767"/>
              <a:gd name="connsiteY70" fmla="*/ 1056765 h 3140738"/>
              <a:gd name="connsiteX71" fmla="*/ 2221957 w 2848767"/>
              <a:gd name="connsiteY71" fmla="*/ 991706 h 3140738"/>
              <a:gd name="connsiteX72" fmla="*/ 1015755 w 2848767"/>
              <a:gd name="connsiteY72" fmla="*/ 0 h 3140738"/>
              <a:gd name="connsiteX73" fmla="*/ 1296602 w 2848767"/>
              <a:gd name="connsiteY73" fmla="*/ 186158 h 3140738"/>
              <a:gd name="connsiteX74" fmla="*/ 1308137 w 2848767"/>
              <a:gd name="connsiteY74" fmla="*/ 223317 h 3140738"/>
              <a:gd name="connsiteX75" fmla="*/ 1320722 w 2848767"/>
              <a:gd name="connsiteY75" fmla="*/ 214832 h 3140738"/>
              <a:gd name="connsiteX76" fmla="*/ 1416161 w 2848767"/>
              <a:gd name="connsiteY76" fmla="*/ 195564 h 3140738"/>
              <a:gd name="connsiteX77" fmla="*/ 1661351 w 2848767"/>
              <a:gd name="connsiteY77" fmla="*/ 440754 h 3140738"/>
              <a:gd name="connsiteX78" fmla="*/ 1465576 w 2848767"/>
              <a:gd name="connsiteY78" fmla="*/ 680963 h 3140738"/>
              <a:gd name="connsiteX79" fmla="*/ 1416162 w 2848767"/>
              <a:gd name="connsiteY79" fmla="*/ 685944 h 3140738"/>
              <a:gd name="connsiteX80" fmla="*/ 1416162 w 2848767"/>
              <a:gd name="connsiteY80" fmla="*/ 818345 h 3140738"/>
              <a:gd name="connsiteX81" fmla="*/ 1448911 w 2848767"/>
              <a:gd name="connsiteY81" fmla="*/ 845365 h 3140738"/>
              <a:gd name="connsiteX82" fmla="*/ 1632854 w 2848767"/>
              <a:gd name="connsiteY82" fmla="*/ 1289443 h 3140738"/>
              <a:gd name="connsiteX83" fmla="*/ 1004833 w 2848767"/>
              <a:gd name="connsiteY83" fmla="*/ 1917464 h 3140738"/>
              <a:gd name="connsiteX84" fmla="*/ 376812 w 2848767"/>
              <a:gd name="connsiteY84" fmla="*/ 1289443 h 3140738"/>
              <a:gd name="connsiteX85" fmla="*/ 560755 w 2848767"/>
              <a:gd name="connsiteY85" fmla="*/ 845365 h 3140738"/>
              <a:gd name="connsiteX86" fmla="*/ 615349 w 2848767"/>
              <a:gd name="connsiteY86" fmla="*/ 800321 h 3140738"/>
              <a:gd name="connsiteX87" fmla="*/ 615349 w 2848767"/>
              <a:gd name="connsiteY87" fmla="*/ 685944 h 3140738"/>
              <a:gd name="connsiteX88" fmla="*/ 370159 w 2848767"/>
              <a:gd name="connsiteY88" fmla="*/ 440754 h 3140738"/>
              <a:gd name="connsiteX89" fmla="*/ 615349 w 2848767"/>
              <a:gd name="connsiteY89" fmla="*/ 195564 h 3140738"/>
              <a:gd name="connsiteX90" fmla="*/ 710788 w 2848767"/>
              <a:gd name="connsiteY90" fmla="*/ 214832 h 3140738"/>
              <a:gd name="connsiteX91" fmla="*/ 723373 w 2848767"/>
              <a:gd name="connsiteY91" fmla="*/ 223317 h 3140738"/>
              <a:gd name="connsiteX92" fmla="*/ 734908 w 2848767"/>
              <a:gd name="connsiteY92" fmla="*/ 186158 h 3140738"/>
              <a:gd name="connsiteX93" fmla="*/ 1015755 w 2848767"/>
              <a:gd name="connsiteY93" fmla="*/ 0 h 314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48767" h="3140738">
                <a:moveTo>
                  <a:pt x="1490463" y="2434091"/>
                </a:moveTo>
                <a:lnTo>
                  <a:pt x="1465978" y="2435191"/>
                </a:lnTo>
                <a:cubicBezTo>
                  <a:pt x="1454426" y="2436242"/>
                  <a:pt x="1443172" y="2437733"/>
                  <a:pt x="1432288" y="2439628"/>
                </a:cubicBezTo>
                <a:lnTo>
                  <a:pt x="1421466" y="2441987"/>
                </a:lnTo>
                <a:lnTo>
                  <a:pt x="1427085" y="2444677"/>
                </a:lnTo>
                <a:cubicBezTo>
                  <a:pt x="1433970" y="2451968"/>
                  <a:pt x="1437008" y="2468979"/>
                  <a:pt x="1430730" y="2483561"/>
                </a:cubicBezTo>
                <a:cubicBezTo>
                  <a:pt x="1424452" y="2498142"/>
                  <a:pt x="1394681" y="2533583"/>
                  <a:pt x="1389416" y="2532166"/>
                </a:cubicBezTo>
                <a:cubicBezTo>
                  <a:pt x="1384150" y="2530748"/>
                  <a:pt x="1399744" y="2490041"/>
                  <a:pt x="1399137" y="2475055"/>
                </a:cubicBezTo>
                <a:cubicBezTo>
                  <a:pt x="1398833" y="2467562"/>
                  <a:pt x="1394327" y="2460626"/>
                  <a:pt x="1390479" y="2454930"/>
                </a:cubicBezTo>
                <a:lnTo>
                  <a:pt x="1387785" y="2450588"/>
                </a:lnTo>
                <a:lnTo>
                  <a:pt x="1371949" y="2455570"/>
                </a:lnTo>
                <a:cubicBezTo>
                  <a:pt x="1326270" y="2472431"/>
                  <a:pt x="1293251" y="2497643"/>
                  <a:pt x="1281534" y="2526806"/>
                </a:cubicBezTo>
                <a:lnTo>
                  <a:pt x="1278243" y="2543432"/>
                </a:lnTo>
                <a:lnTo>
                  <a:pt x="1276711" y="2548367"/>
                </a:lnTo>
                <a:cubicBezTo>
                  <a:pt x="1275305" y="2555235"/>
                  <a:pt x="1274567" y="2562347"/>
                  <a:pt x="1274567" y="2569631"/>
                </a:cubicBezTo>
                <a:cubicBezTo>
                  <a:pt x="1274567" y="2627904"/>
                  <a:pt x="1321807" y="2675144"/>
                  <a:pt x="1380080" y="2675144"/>
                </a:cubicBezTo>
                <a:lnTo>
                  <a:pt x="1633229" y="2675144"/>
                </a:lnTo>
                <a:cubicBezTo>
                  <a:pt x="1691503" y="2675144"/>
                  <a:pt x="1738742" y="2627904"/>
                  <a:pt x="1738742" y="2569631"/>
                </a:cubicBezTo>
                <a:cubicBezTo>
                  <a:pt x="1738742" y="2562347"/>
                  <a:pt x="1738004" y="2555235"/>
                  <a:pt x="1736599" y="2548367"/>
                </a:cubicBezTo>
                <a:lnTo>
                  <a:pt x="1735066" y="2543429"/>
                </a:lnTo>
                <a:lnTo>
                  <a:pt x="1731776" y="2526806"/>
                </a:lnTo>
                <a:cubicBezTo>
                  <a:pt x="1721062" y="2500143"/>
                  <a:pt x="1692543" y="2476782"/>
                  <a:pt x="1652822" y="2460087"/>
                </a:cubicBezTo>
                <a:lnTo>
                  <a:pt x="1632617" y="2452956"/>
                </a:lnTo>
                <a:lnTo>
                  <a:pt x="1633812" y="2457739"/>
                </a:lnTo>
                <a:cubicBezTo>
                  <a:pt x="1634648" y="2464726"/>
                  <a:pt x="1633838" y="2472624"/>
                  <a:pt x="1630699" y="2479915"/>
                </a:cubicBezTo>
                <a:cubicBezTo>
                  <a:pt x="1624421" y="2494497"/>
                  <a:pt x="1594650" y="2529938"/>
                  <a:pt x="1589385" y="2528520"/>
                </a:cubicBezTo>
                <a:cubicBezTo>
                  <a:pt x="1584119" y="2527102"/>
                  <a:pt x="1599713" y="2486396"/>
                  <a:pt x="1599106" y="2471409"/>
                </a:cubicBezTo>
                <a:cubicBezTo>
                  <a:pt x="1598650" y="2460169"/>
                  <a:pt x="1588739" y="2450183"/>
                  <a:pt x="1585777" y="2443756"/>
                </a:cubicBezTo>
                <a:lnTo>
                  <a:pt x="1585753" y="2440486"/>
                </a:lnTo>
                <a:lnTo>
                  <a:pt x="1585664" y="2440465"/>
                </a:lnTo>
                <a:cubicBezTo>
                  <a:pt x="1573346" y="2438168"/>
                  <a:pt x="1560534" y="2436392"/>
                  <a:pt x="1547331" y="2435191"/>
                </a:cubicBezTo>
                <a:lnTo>
                  <a:pt x="1530698" y="2434444"/>
                </a:lnTo>
                <a:lnTo>
                  <a:pt x="1531765" y="2434955"/>
                </a:lnTo>
                <a:cubicBezTo>
                  <a:pt x="1538651" y="2442246"/>
                  <a:pt x="1541688" y="2459257"/>
                  <a:pt x="1535410" y="2473839"/>
                </a:cubicBezTo>
                <a:cubicBezTo>
                  <a:pt x="1529132" y="2488420"/>
                  <a:pt x="1499362" y="2523861"/>
                  <a:pt x="1494096" y="2522444"/>
                </a:cubicBezTo>
                <a:cubicBezTo>
                  <a:pt x="1488831" y="2521026"/>
                  <a:pt x="1504425" y="2480319"/>
                  <a:pt x="1503817" y="2465333"/>
                </a:cubicBezTo>
                <a:cubicBezTo>
                  <a:pt x="1503362" y="2454093"/>
                  <a:pt x="1493451" y="2444106"/>
                  <a:pt x="1490489" y="2437680"/>
                </a:cubicBezTo>
                <a:close/>
                <a:moveTo>
                  <a:pt x="1506654" y="2239617"/>
                </a:moveTo>
                <a:cubicBezTo>
                  <a:pt x="1680624" y="2239617"/>
                  <a:pt x="1821654" y="2380647"/>
                  <a:pt x="1821654" y="2554617"/>
                </a:cubicBezTo>
                <a:cubicBezTo>
                  <a:pt x="1821654" y="2728587"/>
                  <a:pt x="1680624" y="2869617"/>
                  <a:pt x="1506654" y="2869617"/>
                </a:cubicBezTo>
                <a:cubicBezTo>
                  <a:pt x="1332684" y="2869617"/>
                  <a:pt x="1191654" y="2728587"/>
                  <a:pt x="1191654" y="2554617"/>
                </a:cubicBezTo>
                <a:cubicBezTo>
                  <a:pt x="1191654" y="2380647"/>
                  <a:pt x="1332684" y="2239617"/>
                  <a:pt x="1506654" y="2239617"/>
                </a:cubicBezTo>
                <a:close/>
                <a:moveTo>
                  <a:pt x="1506654" y="2212617"/>
                </a:moveTo>
                <a:cubicBezTo>
                  <a:pt x="1317773" y="2212617"/>
                  <a:pt x="1164654" y="2365736"/>
                  <a:pt x="1164654" y="2554617"/>
                </a:cubicBezTo>
                <a:cubicBezTo>
                  <a:pt x="1164654" y="2743498"/>
                  <a:pt x="1317773" y="2896617"/>
                  <a:pt x="1506654" y="2896617"/>
                </a:cubicBezTo>
                <a:cubicBezTo>
                  <a:pt x="1695535" y="2896617"/>
                  <a:pt x="1848654" y="2743498"/>
                  <a:pt x="1848654" y="2554617"/>
                </a:cubicBezTo>
                <a:cubicBezTo>
                  <a:pt x="1848654" y="2365736"/>
                  <a:pt x="1695535" y="2212617"/>
                  <a:pt x="1506654" y="2212617"/>
                </a:cubicBezTo>
                <a:close/>
                <a:moveTo>
                  <a:pt x="2221957" y="991706"/>
                </a:moveTo>
                <a:cubicBezTo>
                  <a:pt x="2236676" y="992290"/>
                  <a:pt x="2251524" y="995769"/>
                  <a:pt x="2265692" y="1002435"/>
                </a:cubicBezTo>
                <a:lnTo>
                  <a:pt x="2783619" y="1246133"/>
                </a:lnTo>
                <a:cubicBezTo>
                  <a:pt x="2840289" y="1272798"/>
                  <a:pt x="2864614" y="1340355"/>
                  <a:pt x="2837949" y="1397025"/>
                </a:cubicBezTo>
                <a:lnTo>
                  <a:pt x="2644830" y="1807457"/>
                </a:lnTo>
                <a:cubicBezTo>
                  <a:pt x="2618166" y="1864127"/>
                  <a:pt x="2550609" y="1888452"/>
                  <a:pt x="2493939" y="1861787"/>
                </a:cubicBezTo>
                <a:lnTo>
                  <a:pt x="2279925" y="1761088"/>
                </a:lnTo>
                <a:lnTo>
                  <a:pt x="1989488" y="2367986"/>
                </a:lnTo>
                <a:lnTo>
                  <a:pt x="1991766" y="2372962"/>
                </a:lnTo>
                <a:cubicBezTo>
                  <a:pt x="2017222" y="2441167"/>
                  <a:pt x="2031510" y="2510247"/>
                  <a:pt x="2031510" y="2574001"/>
                </a:cubicBezTo>
                <a:cubicBezTo>
                  <a:pt x="2031510" y="2574001"/>
                  <a:pt x="2031510" y="2574001"/>
                  <a:pt x="2031510" y="3140738"/>
                </a:cubicBezTo>
                <a:cubicBezTo>
                  <a:pt x="2031510" y="3140738"/>
                  <a:pt x="2031510" y="3140738"/>
                  <a:pt x="0" y="3140738"/>
                </a:cubicBezTo>
                <a:cubicBezTo>
                  <a:pt x="0" y="3140738"/>
                  <a:pt x="0" y="3140738"/>
                  <a:pt x="0" y="2574001"/>
                </a:cubicBezTo>
                <a:cubicBezTo>
                  <a:pt x="0" y="2318985"/>
                  <a:pt x="200322" y="1978746"/>
                  <a:pt x="457879" y="1950229"/>
                </a:cubicBezTo>
                <a:cubicBezTo>
                  <a:pt x="457879" y="1950229"/>
                  <a:pt x="457879" y="1950229"/>
                  <a:pt x="486497" y="1950229"/>
                </a:cubicBezTo>
                <a:cubicBezTo>
                  <a:pt x="629584" y="2063642"/>
                  <a:pt x="801289" y="2120349"/>
                  <a:pt x="1001611" y="2120349"/>
                </a:cubicBezTo>
                <a:cubicBezTo>
                  <a:pt x="1201933" y="2120349"/>
                  <a:pt x="1373638" y="2063642"/>
                  <a:pt x="1516725" y="1950229"/>
                </a:cubicBezTo>
                <a:cubicBezTo>
                  <a:pt x="1516725" y="1950229"/>
                  <a:pt x="1516725" y="1950229"/>
                  <a:pt x="1545342" y="1950229"/>
                </a:cubicBezTo>
                <a:cubicBezTo>
                  <a:pt x="1674121" y="1964488"/>
                  <a:pt x="1795663" y="2056677"/>
                  <a:pt x="1885010" y="2177178"/>
                </a:cubicBezTo>
                <a:lnTo>
                  <a:pt x="1928481" y="2245278"/>
                </a:lnTo>
                <a:lnTo>
                  <a:pt x="2182201" y="1715106"/>
                </a:lnTo>
                <a:lnTo>
                  <a:pt x="1976011" y="1618089"/>
                </a:lnTo>
                <a:cubicBezTo>
                  <a:pt x="1919341" y="1591425"/>
                  <a:pt x="1895017" y="1523868"/>
                  <a:pt x="1921682" y="1467198"/>
                </a:cubicBezTo>
                <a:lnTo>
                  <a:pt x="2114800" y="1056765"/>
                </a:lnTo>
                <a:cubicBezTo>
                  <a:pt x="2134799" y="1014263"/>
                  <a:pt x="2177799" y="989955"/>
                  <a:pt x="2221957" y="991706"/>
                </a:cubicBezTo>
                <a:close/>
                <a:moveTo>
                  <a:pt x="1015755" y="0"/>
                </a:moveTo>
                <a:cubicBezTo>
                  <a:pt x="1142007" y="0"/>
                  <a:pt x="1250331" y="76761"/>
                  <a:pt x="1296602" y="186158"/>
                </a:cubicBezTo>
                <a:lnTo>
                  <a:pt x="1308137" y="223317"/>
                </a:lnTo>
                <a:lnTo>
                  <a:pt x="1320722" y="214832"/>
                </a:lnTo>
                <a:cubicBezTo>
                  <a:pt x="1350056" y="202425"/>
                  <a:pt x="1382307" y="195564"/>
                  <a:pt x="1416161" y="195564"/>
                </a:cubicBezTo>
                <a:cubicBezTo>
                  <a:pt x="1551576" y="195564"/>
                  <a:pt x="1661351" y="305339"/>
                  <a:pt x="1661351" y="440754"/>
                </a:cubicBezTo>
                <a:cubicBezTo>
                  <a:pt x="1661351" y="559242"/>
                  <a:pt x="1577305" y="658100"/>
                  <a:pt x="1465576" y="680963"/>
                </a:cubicBezTo>
                <a:lnTo>
                  <a:pt x="1416162" y="685944"/>
                </a:lnTo>
                <a:lnTo>
                  <a:pt x="1416162" y="818345"/>
                </a:lnTo>
                <a:lnTo>
                  <a:pt x="1448911" y="845365"/>
                </a:lnTo>
                <a:cubicBezTo>
                  <a:pt x="1562560" y="959015"/>
                  <a:pt x="1632854" y="1116020"/>
                  <a:pt x="1632854" y="1289443"/>
                </a:cubicBezTo>
                <a:cubicBezTo>
                  <a:pt x="1632854" y="1636289"/>
                  <a:pt x="1351679" y="1917464"/>
                  <a:pt x="1004833" y="1917464"/>
                </a:cubicBezTo>
                <a:cubicBezTo>
                  <a:pt x="657987" y="1917464"/>
                  <a:pt x="376812" y="1636289"/>
                  <a:pt x="376812" y="1289443"/>
                </a:cubicBezTo>
                <a:cubicBezTo>
                  <a:pt x="376812" y="1116020"/>
                  <a:pt x="447106" y="959015"/>
                  <a:pt x="560755" y="845365"/>
                </a:cubicBezTo>
                <a:lnTo>
                  <a:pt x="615349" y="800321"/>
                </a:lnTo>
                <a:lnTo>
                  <a:pt x="615349" y="685944"/>
                </a:lnTo>
                <a:cubicBezTo>
                  <a:pt x="479934" y="685944"/>
                  <a:pt x="370159" y="576169"/>
                  <a:pt x="370159" y="440754"/>
                </a:cubicBezTo>
                <a:cubicBezTo>
                  <a:pt x="370159" y="305339"/>
                  <a:pt x="479934" y="195564"/>
                  <a:pt x="615349" y="195564"/>
                </a:cubicBezTo>
                <a:cubicBezTo>
                  <a:pt x="649203" y="195564"/>
                  <a:pt x="681454" y="202425"/>
                  <a:pt x="710788" y="214832"/>
                </a:cubicBezTo>
                <a:lnTo>
                  <a:pt x="723373" y="223317"/>
                </a:lnTo>
                <a:lnTo>
                  <a:pt x="734908" y="186158"/>
                </a:lnTo>
                <a:cubicBezTo>
                  <a:pt x="781179" y="76761"/>
                  <a:pt x="889503" y="0"/>
                  <a:pt x="1015755" y="0"/>
                </a:cubicBezTo>
                <a:close/>
              </a:path>
            </a:pathLst>
          </a:cu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oAutofit/>
          </a:bodyPr>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0" name="Datumsplatzhalter 6">
            <a:extLst>
              <a:ext uri="{FF2B5EF4-FFF2-40B4-BE49-F238E27FC236}">
                <a16:creationId xmlns:a16="http://schemas.microsoft.com/office/drawing/2014/main" id="{D4DCCEE5-6AFC-4B9B-AB88-4BDAA80A9C11}"/>
              </a:ext>
            </a:extLst>
          </p:cNvPr>
          <p:cNvSpPr>
            <a:spLocks noGrp="1"/>
          </p:cNvSpPr>
          <p:nvPr>
            <p:ph type="dt" sz="half" idx="2"/>
          </p:nvPr>
        </p:nvSpPr>
        <p:spPr>
          <a:xfrm>
            <a:off x="360363" y="6584851"/>
            <a:ext cx="493866" cy="216000"/>
          </a:xfrm>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1" name="Fußzeilenplatzhalter 2">
            <a:extLst>
              <a:ext uri="{FF2B5EF4-FFF2-40B4-BE49-F238E27FC236}">
                <a16:creationId xmlns:a16="http://schemas.microsoft.com/office/drawing/2014/main" id="{F6BF663D-CADA-4349-8FEC-852D0960B9EE}"/>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
        <p:nvSpPr>
          <p:cNvPr id="104" name="Textfeld 103">
            <a:extLst>
              <a:ext uri="{FF2B5EF4-FFF2-40B4-BE49-F238E27FC236}">
                <a16:creationId xmlns:a16="http://schemas.microsoft.com/office/drawing/2014/main" id="{45BE3375-6B4B-4A3E-90C1-A8EB10D7FB1B}"/>
              </a:ext>
            </a:extLst>
          </p:cNvPr>
          <p:cNvSpPr txBox="1"/>
          <p:nvPr/>
        </p:nvSpPr>
        <p:spPr>
          <a:xfrm>
            <a:off x="6171387" y="6096670"/>
            <a:ext cx="5658663" cy="360000"/>
          </a:xfrm>
          <a:prstGeom prst="rect">
            <a:avLst/>
          </a:prstGeom>
          <a:solidFill>
            <a:srgbClr val="E4E8F0"/>
          </a:solidFill>
        </p:spPr>
        <p:txBody>
          <a:bodyPr vert="horz" wrap="square" rtlCol="0" anchor="ctr">
            <a:noAutofit/>
          </a:bodyPr>
          <a:lstStyle/>
          <a:p>
            <a:pPr rtl="0" eaLnBrk="1" fontAlgn="auto" hangingPunct="1">
              <a:lnSpc>
                <a:spcPct val="100000"/>
              </a:lnSpc>
              <a:spcBef>
                <a:spcPts val="0"/>
              </a:spcBef>
              <a:spcAft>
                <a:spcPts val="0"/>
              </a:spcAft>
            </a:pPr>
            <a:r>
              <a:rPr lang="en-US" sz="9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Attention: </a:t>
            </a:r>
            <a:r>
              <a:rPr lang="en-US" sz="900" dirty="0">
                <a:solidFill>
                  <a:srgbClr val="000000"/>
                </a:solidFill>
                <a:latin typeface="Open Sans" panose="020B0606030504020204" pitchFamily="34" charset="0"/>
                <a:ea typeface="Open Sans" panose="020B0606030504020204" pitchFamily="34" charset="0"/>
                <a:cs typeface="Open Sans" panose="020B0606030504020204" pitchFamily="34" charset="0"/>
              </a:rPr>
              <a:t>Tenderbake consensus algorithm currently in testing stage will remove the roll system.</a:t>
            </a:r>
            <a:endParaRPr lang="en-US" sz="90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21463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76783529-2252-4A7F-8736-E742B362350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118" name="think-cell Folie" r:id="rId6" imgW="473" imgH="476" progId="TCLayout.ActiveDocument.1">
                  <p:embed/>
                </p:oleObj>
              </mc:Choice>
              <mc:Fallback>
                <p:oleObj name="think-cell Folie" r:id="rId6" imgW="473" imgH="476" progId="TCLayout.ActiveDocument.1">
                  <p:embed/>
                  <p:pic>
                    <p:nvPicPr>
                      <p:cNvPr id="11" name="Objekt 10" hidden="1">
                        <a:extLst>
                          <a:ext uri="{FF2B5EF4-FFF2-40B4-BE49-F238E27FC236}">
                            <a16:creationId xmlns:a16="http://schemas.microsoft.com/office/drawing/2014/main" id="{76783529-2252-4A7F-8736-E742B362350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D24269FA-3D9D-43BD-ADC1-1C0054D4C72F}"/>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8" name="Textplatzhalter 27">
            <a:extLst>
              <a:ext uri="{FF2B5EF4-FFF2-40B4-BE49-F238E27FC236}">
                <a16:creationId xmlns:a16="http://schemas.microsoft.com/office/drawing/2014/main" id="{E5A5BB69-F3FD-40DE-95A3-3FC1FE9F8884}"/>
              </a:ext>
            </a:extLst>
          </p:cNvPr>
          <p:cNvSpPr>
            <a:spLocks noGrp="1"/>
          </p:cNvSpPr>
          <p:nvPr>
            <p:ph type="body" sz="quarter" idx="19"/>
          </p:nvPr>
        </p:nvSpPr>
        <p:spPr>
          <a:solidFill>
            <a:srgbClr val="798BB3"/>
          </a:solidFill>
        </p:spPr>
        <p:txBody>
          <a:bodyPr/>
          <a:lstStyle/>
          <a:p>
            <a:r>
              <a:rPr lang="en-US" dirty="0">
                <a:solidFill>
                  <a:srgbClr val="E4E8F0"/>
                </a:solidFill>
                <a:latin typeface="Open Sans" panose="020B0606030504020204" pitchFamily="34" charset="0"/>
                <a:ea typeface="Open Sans" panose="020B0606030504020204" pitchFamily="34" charset="0"/>
                <a:cs typeface="Open Sans" panose="020B0606030504020204" pitchFamily="34" charset="0"/>
              </a:rPr>
              <a:t>There are scenarios/situations in which </a:t>
            </a:r>
            <a:r>
              <a:rPr lang="en-US" b="1" dirty="0">
                <a:latin typeface="Open Sans" panose="020B0606030504020204" pitchFamily="34" charset="0"/>
                <a:ea typeface="Open Sans" panose="020B0606030504020204" pitchFamily="34" charset="0"/>
                <a:cs typeface="Open Sans" panose="020B0606030504020204" pitchFamily="34" charset="0"/>
              </a:rPr>
              <a:t>forks still make sense </a:t>
            </a:r>
            <a:r>
              <a:rPr lang="en-US" dirty="0">
                <a:solidFill>
                  <a:srgbClr val="E4E8F0"/>
                </a:solidFill>
                <a:latin typeface="Open Sans" panose="020B0606030504020204" pitchFamily="34" charset="0"/>
                <a:ea typeface="Open Sans" panose="020B0606030504020204" pitchFamily="34" charset="0"/>
                <a:cs typeface="Open Sans" panose="020B0606030504020204" pitchFamily="34" charset="0"/>
              </a:rPr>
              <a:t>(e.g. emergency bugfixes), but with on-chain governance, they are </a:t>
            </a:r>
            <a:r>
              <a:rPr lang="en-US" b="1" dirty="0">
                <a:latin typeface="Open Sans" panose="020B0606030504020204" pitchFamily="34" charset="0"/>
                <a:ea typeface="Open Sans" panose="020B0606030504020204" pitchFamily="34" charset="0"/>
                <a:cs typeface="Open Sans" panose="020B0606030504020204" pitchFamily="34" charset="0"/>
              </a:rPr>
              <a:t>not </a:t>
            </a:r>
            <a:r>
              <a:rPr lang="en-US" b="1" i="1" dirty="0">
                <a:latin typeface="Open Sans" panose="020B0606030504020204" pitchFamily="34" charset="0"/>
                <a:ea typeface="Open Sans" panose="020B0606030504020204" pitchFamily="34" charset="0"/>
                <a:cs typeface="Open Sans" panose="020B0606030504020204" pitchFamily="34" charset="0"/>
              </a:rPr>
              <a:t>necessary</a:t>
            </a:r>
            <a:r>
              <a:rPr lang="en-US" b="1" dirty="0">
                <a:latin typeface="Open Sans" panose="020B0606030504020204" pitchFamily="34" charset="0"/>
                <a:ea typeface="Open Sans" panose="020B0606030504020204" pitchFamily="34" charset="0"/>
                <a:cs typeface="Open Sans" panose="020B0606030504020204" pitchFamily="34" charset="0"/>
              </a:rPr>
              <a:t> </a:t>
            </a:r>
            <a:r>
              <a:rPr lang="en-US" dirty="0">
                <a:solidFill>
                  <a:srgbClr val="E4E8F0"/>
                </a:solidFill>
                <a:latin typeface="Open Sans" panose="020B0606030504020204" pitchFamily="34" charset="0"/>
                <a:ea typeface="Open Sans" panose="020B0606030504020204" pitchFamily="34" charset="0"/>
                <a:cs typeface="Open Sans" panose="020B0606030504020204" pitchFamily="34" charset="0"/>
              </a:rPr>
              <a:t>for protocol evolution, making them very</a:t>
            </a:r>
            <a:r>
              <a:rPr lang="en-US"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US" b="1" dirty="0">
                <a:latin typeface="Open Sans" panose="020B0606030504020204" pitchFamily="34" charset="0"/>
                <a:ea typeface="Open Sans" panose="020B0606030504020204" pitchFamily="34" charset="0"/>
                <a:cs typeface="Open Sans" panose="020B0606030504020204" pitchFamily="34" charset="0"/>
              </a:rPr>
              <a:t>rare</a:t>
            </a:r>
            <a:r>
              <a:rPr lang="en-US"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24" name="Textplatzhalter 23">
            <a:extLst>
              <a:ext uri="{FF2B5EF4-FFF2-40B4-BE49-F238E27FC236}">
                <a16:creationId xmlns:a16="http://schemas.microsoft.com/office/drawing/2014/main" id="{CE5EFCED-A358-4DAA-AD5E-EA804508EB6F}"/>
              </a:ext>
            </a:extLst>
          </p:cNvPr>
          <p:cNvSpPr>
            <a:spLocks noGrp="1"/>
          </p:cNvSpPr>
          <p:nvPr>
            <p:ph type="body" sz="quarter" idx="11"/>
          </p:nvPr>
        </p:nvSpPr>
        <p:spPr>
          <a:solidFill>
            <a:schemeClr val="bg1"/>
          </a:solidFill>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E68B6286-86EE-4261-A531-387FD0A6ECF1}"/>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What is the difference between forks and the on-chain governance?</a:t>
            </a:r>
          </a:p>
        </p:txBody>
      </p:sp>
      <p:sp>
        <p:nvSpPr>
          <p:cNvPr id="4" name="Foliennummernplatzhalter 3">
            <a:extLst>
              <a:ext uri="{FF2B5EF4-FFF2-40B4-BE49-F238E27FC236}">
                <a16:creationId xmlns:a16="http://schemas.microsoft.com/office/drawing/2014/main" id="{39020F72-C327-416A-9B24-5E6D90979F9E}"/>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28</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Inhaltsplatzhalter 24">
            <a:extLst>
              <a:ext uri="{FF2B5EF4-FFF2-40B4-BE49-F238E27FC236}">
                <a16:creationId xmlns:a16="http://schemas.microsoft.com/office/drawing/2014/main" id="{327A7466-2365-4947-9DB7-28CD9B5D73BC}"/>
              </a:ext>
            </a:extLst>
          </p:cNvPr>
          <p:cNvSpPr>
            <a:spLocks noGrp="1"/>
          </p:cNvSpPr>
          <p:nvPr>
            <p:ph sz="quarter" idx="13"/>
          </p:nvPr>
        </p:nvSpPr>
        <p:spPr>
          <a:xfrm>
            <a:off x="359999" y="2834908"/>
            <a:ext cx="3715113" cy="2353042"/>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A </a:t>
            </a:r>
            <a:r>
              <a:rPr lang="en-US" sz="1300" b="1" dirty="0">
                <a:latin typeface="Open Sans" panose="020B0606030504020204" pitchFamily="34" charset="0"/>
                <a:ea typeface="Open Sans" panose="020B0606030504020204" pitchFamily="34" charset="0"/>
                <a:cs typeface="Open Sans" panose="020B0606030504020204" pitchFamily="34" charset="0"/>
              </a:rPr>
              <a:t>soft fork</a:t>
            </a:r>
            <a:r>
              <a:rPr lang="en-US" sz="1300" dirty="0">
                <a:latin typeface="Open Sans" panose="020B0606030504020204" pitchFamily="34" charset="0"/>
                <a:ea typeface="Open Sans" panose="020B0606030504020204" pitchFamily="34" charset="0"/>
                <a:cs typeface="Open Sans" panose="020B0606030504020204" pitchFamily="34" charset="0"/>
              </a:rPr>
              <a:t> is a </a:t>
            </a:r>
            <a:r>
              <a:rPr lang="en-US" sz="1300" b="1" dirty="0">
                <a:latin typeface="Open Sans" panose="020B0606030504020204" pitchFamily="34" charset="0"/>
                <a:ea typeface="Open Sans" panose="020B0606030504020204" pitchFamily="34" charset="0"/>
                <a:cs typeface="Open Sans" panose="020B0606030504020204" pitchFamily="34" charset="0"/>
              </a:rPr>
              <a:t>backward compatible </a:t>
            </a:r>
            <a:r>
              <a:rPr lang="en-US" sz="1300" dirty="0">
                <a:latin typeface="Open Sans" panose="020B0606030504020204" pitchFamily="34" charset="0"/>
                <a:ea typeface="Open Sans" panose="020B0606030504020204" pitchFamily="34" charset="0"/>
                <a:cs typeface="Open Sans" panose="020B0606030504020204" pitchFamily="34" charset="0"/>
              </a:rPr>
              <a:t>change of the protocol adopted by a willing subset of nodes.</a:t>
            </a:r>
          </a:p>
          <a:p>
            <a:r>
              <a:rPr lang="en-US" sz="1300" dirty="0">
                <a:latin typeface="Open Sans" panose="020B0606030504020204" pitchFamily="34" charset="0"/>
                <a:ea typeface="Open Sans" panose="020B0606030504020204" pitchFamily="34" charset="0"/>
                <a:cs typeface="Open Sans" panose="020B0606030504020204" pitchFamily="34" charset="0"/>
              </a:rPr>
              <a:t>Changes in the protocol </a:t>
            </a:r>
            <a:r>
              <a:rPr lang="en-US" sz="1300" b="1" dirty="0">
                <a:latin typeface="Open Sans" panose="020B0606030504020204" pitchFamily="34" charset="0"/>
                <a:ea typeface="Open Sans" panose="020B0606030504020204" pitchFamily="34" charset="0"/>
                <a:cs typeface="Open Sans" panose="020B0606030504020204" pitchFamily="34" charset="0"/>
              </a:rPr>
              <a:t>restrict the protocol rules</a:t>
            </a:r>
            <a:r>
              <a:rPr lang="en-US" sz="1300" dirty="0">
                <a:latin typeface="Open Sans" panose="020B0606030504020204" pitchFamily="34" charset="0"/>
                <a:ea typeface="Open Sans" panose="020B0606030504020204" pitchFamily="34" charset="0"/>
                <a:cs typeface="Open Sans" panose="020B0606030504020204" pitchFamily="34" charset="0"/>
              </a:rPr>
              <a:t>, so “old” nodes will accept blocks adhering to the new rules.</a:t>
            </a:r>
          </a:p>
          <a:p>
            <a:r>
              <a:rPr lang="en-US" sz="1300" dirty="0">
                <a:latin typeface="Open Sans" panose="020B0606030504020204" pitchFamily="34" charset="0"/>
                <a:ea typeface="Open Sans" panose="020B0606030504020204" pitchFamily="34" charset="0"/>
                <a:cs typeface="Open Sans" panose="020B0606030504020204" pitchFamily="34" charset="0"/>
              </a:rPr>
              <a:t>Only a subset of blocks created by “old” nodes will be accepted by the network, as some will break the now stricter rules. </a:t>
            </a:r>
          </a:p>
        </p:txBody>
      </p:sp>
      <p:sp>
        <p:nvSpPr>
          <p:cNvPr id="26" name="Inhaltsplatzhalter 25">
            <a:extLst>
              <a:ext uri="{FF2B5EF4-FFF2-40B4-BE49-F238E27FC236}">
                <a16:creationId xmlns:a16="http://schemas.microsoft.com/office/drawing/2014/main" id="{BBFE43C1-576A-4353-A4BE-F94DB5B6DF5C}"/>
              </a:ext>
            </a:extLst>
          </p:cNvPr>
          <p:cNvSpPr>
            <a:spLocks noGrp="1"/>
          </p:cNvSpPr>
          <p:nvPr>
            <p:ph sz="quarter" idx="15"/>
          </p:nvPr>
        </p:nvSpPr>
        <p:spPr>
          <a:xfrm>
            <a:off x="4237039" y="2834908"/>
            <a:ext cx="3716336" cy="2353042"/>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A </a:t>
            </a:r>
            <a:r>
              <a:rPr lang="en-US" sz="1300" b="1" dirty="0">
                <a:latin typeface="Open Sans" panose="020B0606030504020204" pitchFamily="34" charset="0"/>
                <a:ea typeface="Open Sans" panose="020B0606030504020204" pitchFamily="34" charset="0"/>
                <a:cs typeface="Open Sans" panose="020B0606030504020204" pitchFamily="34" charset="0"/>
              </a:rPr>
              <a:t>hard fork </a:t>
            </a:r>
            <a:r>
              <a:rPr lang="en-US" sz="1300" dirty="0">
                <a:latin typeface="Open Sans" panose="020B0606030504020204" pitchFamily="34" charset="0"/>
                <a:ea typeface="Open Sans" panose="020B0606030504020204" pitchFamily="34" charset="0"/>
                <a:cs typeface="Open Sans" panose="020B0606030504020204" pitchFamily="34" charset="0"/>
              </a:rPr>
              <a:t>is a change of the protocol that is </a:t>
            </a:r>
            <a:r>
              <a:rPr lang="en-US" sz="1300" b="1" dirty="0">
                <a:latin typeface="Open Sans" panose="020B0606030504020204" pitchFamily="34" charset="0"/>
                <a:ea typeface="Open Sans" panose="020B0606030504020204" pitchFamily="34" charset="0"/>
                <a:cs typeface="Open Sans" panose="020B0606030504020204" pitchFamily="34" charset="0"/>
              </a:rPr>
              <a:t>not backwards compatible</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Changes in the protocol </a:t>
            </a:r>
            <a:r>
              <a:rPr lang="en-US" sz="1300" b="1" dirty="0">
                <a:latin typeface="Open Sans" panose="020B0606030504020204" pitchFamily="34" charset="0"/>
                <a:ea typeface="Open Sans" panose="020B0606030504020204" pitchFamily="34" charset="0"/>
                <a:cs typeface="Open Sans" panose="020B0606030504020204" pitchFamily="34" charset="0"/>
              </a:rPr>
              <a:t>allow blocks that were not allowed before</a:t>
            </a:r>
            <a:r>
              <a:rPr lang="en-US" sz="1300" dirty="0">
                <a:latin typeface="Open Sans" panose="020B0606030504020204" pitchFamily="34" charset="0"/>
                <a:ea typeface="Open Sans" panose="020B0606030504020204" pitchFamily="34" charset="0"/>
                <a:cs typeface="Open Sans" panose="020B0606030504020204" pitchFamily="34" charset="0"/>
              </a:rPr>
              <a:t>, so “old” nodes will </a:t>
            </a:r>
            <a:r>
              <a:rPr lang="en-US" sz="1300" b="1" dirty="0">
                <a:latin typeface="Open Sans" panose="020B0606030504020204" pitchFamily="34" charset="0"/>
                <a:ea typeface="Open Sans" panose="020B0606030504020204" pitchFamily="34" charset="0"/>
                <a:cs typeface="Open Sans" panose="020B0606030504020204" pitchFamily="34" charset="0"/>
              </a:rPr>
              <a:t>not </a:t>
            </a:r>
            <a:r>
              <a:rPr lang="en-US" sz="1300" dirty="0">
                <a:latin typeface="Open Sans" panose="020B0606030504020204" pitchFamily="34" charset="0"/>
                <a:ea typeface="Open Sans" panose="020B0606030504020204" pitchFamily="34" charset="0"/>
                <a:cs typeface="Open Sans" panose="020B0606030504020204" pitchFamily="34" charset="0"/>
              </a:rPr>
              <a:t>accept blocks adhering to the new rules, effectively splitting the network.</a:t>
            </a:r>
          </a:p>
          <a:p>
            <a:r>
              <a:rPr lang="en-US" sz="1300" dirty="0">
                <a:latin typeface="Open Sans" panose="020B0606030504020204" pitchFamily="34" charset="0"/>
                <a:ea typeface="Open Sans" panose="020B0606030504020204" pitchFamily="34" charset="0"/>
                <a:cs typeface="Open Sans" panose="020B0606030504020204" pitchFamily="34" charset="0"/>
              </a:rPr>
              <a:t>This </a:t>
            </a:r>
            <a:r>
              <a:rPr lang="en-US" sz="1300" b="1" dirty="0">
                <a:latin typeface="Open Sans" panose="020B0606030504020204" pitchFamily="34" charset="0"/>
                <a:ea typeface="Open Sans" panose="020B0606030504020204" pitchFamily="34" charset="0"/>
                <a:cs typeface="Open Sans" panose="020B0606030504020204" pitchFamily="34" charset="0"/>
              </a:rPr>
              <a:t>duplicates</a:t>
            </a:r>
            <a:r>
              <a:rPr lang="en-US" sz="1300" dirty="0">
                <a:latin typeface="Open Sans" panose="020B0606030504020204" pitchFamily="34" charset="0"/>
                <a:ea typeface="Open Sans" panose="020B0606030504020204" pitchFamily="34" charset="0"/>
                <a:cs typeface="Open Sans" panose="020B0606030504020204" pitchFamily="34" charset="0"/>
              </a:rPr>
              <a:t> the coins, </a:t>
            </a:r>
            <a:r>
              <a:rPr lang="en-US" sz="1300" b="1" dirty="0">
                <a:latin typeface="Open Sans" panose="020B0606030504020204" pitchFamily="34" charset="0"/>
                <a:ea typeface="Open Sans" panose="020B0606030504020204" pitchFamily="34" charset="0"/>
                <a:cs typeface="Open Sans" panose="020B0606030504020204" pitchFamily="34" charset="0"/>
              </a:rPr>
              <a:t>dividing their value </a:t>
            </a:r>
            <a:r>
              <a:rPr lang="en-US" sz="1300" dirty="0">
                <a:latin typeface="Open Sans" panose="020B0606030504020204" pitchFamily="34" charset="0"/>
                <a:ea typeface="Open Sans" panose="020B0606030504020204" pitchFamily="34" charset="0"/>
                <a:cs typeface="Open Sans" panose="020B0606030504020204" pitchFamily="34" charset="0"/>
              </a:rPr>
              <a:t>between the “old” and “new” currency, and nodes will switch to the version they think will be adopted by the majority.</a:t>
            </a: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Inhaltsplatzhalter 26">
            <a:extLst>
              <a:ext uri="{FF2B5EF4-FFF2-40B4-BE49-F238E27FC236}">
                <a16:creationId xmlns:a16="http://schemas.microsoft.com/office/drawing/2014/main" id="{9D3BF06B-4524-4B0A-826E-20D542A8FD44}"/>
              </a:ext>
            </a:extLst>
          </p:cNvPr>
          <p:cNvSpPr>
            <a:spLocks noGrp="1"/>
          </p:cNvSpPr>
          <p:nvPr>
            <p:ph sz="quarter" idx="16"/>
          </p:nvPr>
        </p:nvSpPr>
        <p:spPr>
          <a:xfrm>
            <a:off x="8115302" y="2834908"/>
            <a:ext cx="3713524" cy="2353042"/>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With the </a:t>
            </a:r>
            <a:r>
              <a:rPr lang="en-US" sz="1300" b="1" dirty="0">
                <a:latin typeface="Open Sans" panose="020B0606030504020204" pitchFamily="34" charset="0"/>
                <a:ea typeface="Open Sans" panose="020B0606030504020204" pitchFamily="34" charset="0"/>
                <a:cs typeface="Open Sans" panose="020B0606030504020204" pitchFamily="34" charset="0"/>
              </a:rPr>
              <a:t>on-chain governance</a:t>
            </a:r>
            <a:r>
              <a:rPr lang="en-US" sz="1300" dirty="0">
                <a:latin typeface="Open Sans" panose="020B0606030504020204" pitchFamily="34" charset="0"/>
                <a:ea typeface="Open Sans" panose="020B0606030504020204" pitchFamily="34" charset="0"/>
                <a:cs typeface="Open Sans" panose="020B0606030504020204" pitchFamily="34" charset="0"/>
              </a:rPr>
              <a:t>, a new version of the protocol is </a:t>
            </a:r>
            <a:r>
              <a:rPr lang="en-US" sz="1300" b="1" dirty="0">
                <a:latin typeface="Open Sans" panose="020B0606030504020204" pitchFamily="34" charset="0"/>
                <a:ea typeface="Open Sans" panose="020B0606030504020204" pitchFamily="34" charset="0"/>
                <a:cs typeface="Open Sans" panose="020B0606030504020204" pitchFamily="34" charset="0"/>
              </a:rPr>
              <a:t>activated by all nodes</a:t>
            </a:r>
            <a:r>
              <a:rPr lang="en-US" sz="1300" dirty="0">
                <a:latin typeface="Open Sans" panose="020B0606030504020204" pitchFamily="34" charset="0"/>
                <a:ea typeface="Open Sans" panose="020B0606030504020204" pitchFamily="34" charset="0"/>
                <a:cs typeface="Open Sans" panose="020B0606030504020204" pitchFamily="34" charset="0"/>
              </a:rPr>
              <a:t>, replacing the previous protocol.</a:t>
            </a:r>
          </a:p>
          <a:p>
            <a:r>
              <a:rPr lang="en-US" sz="1300" dirty="0">
                <a:latin typeface="Open Sans" panose="020B0606030504020204" pitchFamily="34" charset="0"/>
                <a:ea typeface="Open Sans" panose="020B0606030504020204" pitchFamily="34" charset="0"/>
                <a:cs typeface="Open Sans" panose="020B0606030504020204" pitchFamily="34" charset="0"/>
              </a:rPr>
              <a:t>With the controlled governance mechanism, protocol options are </a:t>
            </a:r>
            <a:r>
              <a:rPr lang="en-US" sz="1300" b="1" dirty="0">
                <a:latin typeface="Open Sans" panose="020B0606030504020204" pitchFamily="34" charset="0"/>
                <a:ea typeface="Open Sans" panose="020B0606030504020204" pitchFamily="34" charset="0"/>
                <a:cs typeface="Open Sans" panose="020B0606030504020204" pitchFamily="34" charset="0"/>
              </a:rPr>
              <a:t>evaluated based on merits </a:t>
            </a:r>
            <a:r>
              <a:rPr lang="en-US" sz="1300" dirty="0">
                <a:latin typeface="Open Sans" panose="020B0606030504020204" pitchFamily="34" charset="0"/>
                <a:ea typeface="Open Sans" panose="020B0606030504020204" pitchFamily="34" charset="0"/>
                <a:cs typeface="Open Sans" panose="020B0606030504020204" pitchFamily="34" charset="0"/>
              </a:rPr>
              <a:t>rather than </a:t>
            </a:r>
            <a:r>
              <a:rPr lang="en-US" sz="1300" b="1" dirty="0">
                <a:latin typeface="Open Sans" panose="020B0606030504020204" pitchFamily="34" charset="0"/>
                <a:ea typeface="Open Sans" panose="020B0606030504020204" pitchFamily="34" charset="0"/>
                <a:cs typeface="Open Sans" panose="020B0606030504020204" pitchFamily="34" charset="0"/>
              </a:rPr>
              <a:t>herd behavior</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A “duplication” of currency is avoided, thereby preserving its value.</a:t>
            </a:r>
          </a:p>
        </p:txBody>
      </p:sp>
      <p:sp>
        <p:nvSpPr>
          <p:cNvPr id="15" name="Rechteck 14">
            <a:extLst>
              <a:ext uri="{FF2B5EF4-FFF2-40B4-BE49-F238E27FC236}">
                <a16:creationId xmlns:a16="http://schemas.microsoft.com/office/drawing/2014/main" id="{2B7A9280-651E-4A8F-9495-60AB03FACEA5}"/>
              </a:ext>
            </a:extLst>
          </p:cNvPr>
          <p:cNvSpPr/>
          <p:nvPr/>
        </p:nvSpPr>
        <p:spPr bwMode="gray">
          <a:xfrm>
            <a:off x="359999" y="893073"/>
            <a:ext cx="3716701" cy="360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Soft Fork</a:t>
            </a:r>
          </a:p>
        </p:txBody>
      </p:sp>
      <p:sp>
        <p:nvSpPr>
          <p:cNvPr id="16" name="Rechteck 15">
            <a:extLst>
              <a:ext uri="{FF2B5EF4-FFF2-40B4-BE49-F238E27FC236}">
                <a16:creationId xmlns:a16="http://schemas.microsoft.com/office/drawing/2014/main" id="{B7E44B8D-0491-4EFF-A4B9-84CB48D879A4}"/>
              </a:ext>
            </a:extLst>
          </p:cNvPr>
          <p:cNvSpPr/>
          <p:nvPr/>
        </p:nvSpPr>
        <p:spPr bwMode="gray">
          <a:xfrm>
            <a:off x="4235450" y="893073"/>
            <a:ext cx="3716701" cy="360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Hard Fork</a:t>
            </a:r>
          </a:p>
        </p:txBody>
      </p:sp>
      <p:sp>
        <p:nvSpPr>
          <p:cNvPr id="17" name="Rechteck 16">
            <a:extLst>
              <a:ext uri="{FF2B5EF4-FFF2-40B4-BE49-F238E27FC236}">
                <a16:creationId xmlns:a16="http://schemas.microsoft.com/office/drawing/2014/main" id="{AA45EE5D-C0D8-41FE-A5C8-01B4F150CAB7}"/>
              </a:ext>
            </a:extLst>
          </p:cNvPr>
          <p:cNvSpPr/>
          <p:nvPr/>
        </p:nvSpPr>
        <p:spPr bwMode="gray">
          <a:xfrm>
            <a:off x="8113713" y="893073"/>
            <a:ext cx="3716701" cy="360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On-Chain Governance</a:t>
            </a:r>
          </a:p>
        </p:txBody>
      </p:sp>
      <p:cxnSp>
        <p:nvCxnSpPr>
          <p:cNvPr id="93" name="Gerade Verbindung mit Pfeil 92">
            <a:extLst>
              <a:ext uri="{FF2B5EF4-FFF2-40B4-BE49-F238E27FC236}">
                <a16:creationId xmlns:a16="http://schemas.microsoft.com/office/drawing/2014/main" id="{C4DA31DB-CBD0-48C5-8F1F-68D252F41290}"/>
              </a:ext>
            </a:extLst>
          </p:cNvPr>
          <p:cNvCxnSpPr>
            <a:cxnSpLocks/>
          </p:cNvCxnSpPr>
          <p:nvPr/>
        </p:nvCxnSpPr>
        <p:spPr>
          <a:xfrm>
            <a:off x="8115302" y="2766328"/>
            <a:ext cx="3713524" cy="0"/>
          </a:xfrm>
          <a:prstGeom prst="straightConnector1">
            <a:avLst/>
          </a:prstGeom>
          <a:ln w="3175">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a:extLst>
              <a:ext uri="{FF2B5EF4-FFF2-40B4-BE49-F238E27FC236}">
                <a16:creationId xmlns:a16="http://schemas.microsoft.com/office/drawing/2014/main" id="{272956C9-6D39-4CBA-9214-FF30E2530BE2}"/>
              </a:ext>
            </a:extLst>
          </p:cNvPr>
          <p:cNvCxnSpPr>
            <a:cxnSpLocks/>
          </p:cNvCxnSpPr>
          <p:nvPr/>
        </p:nvCxnSpPr>
        <p:spPr>
          <a:xfrm>
            <a:off x="4237039" y="2766328"/>
            <a:ext cx="3713524" cy="0"/>
          </a:xfrm>
          <a:prstGeom prst="straightConnector1">
            <a:avLst/>
          </a:prstGeom>
          <a:ln w="3175">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a:extLst>
              <a:ext uri="{FF2B5EF4-FFF2-40B4-BE49-F238E27FC236}">
                <a16:creationId xmlns:a16="http://schemas.microsoft.com/office/drawing/2014/main" id="{5779F7E3-9E43-4F41-847A-5471D0DC7F22}"/>
              </a:ext>
            </a:extLst>
          </p:cNvPr>
          <p:cNvCxnSpPr>
            <a:cxnSpLocks/>
          </p:cNvCxnSpPr>
          <p:nvPr/>
        </p:nvCxnSpPr>
        <p:spPr>
          <a:xfrm>
            <a:off x="359999" y="2766328"/>
            <a:ext cx="3713524" cy="0"/>
          </a:xfrm>
          <a:prstGeom prst="straightConnector1">
            <a:avLst/>
          </a:prstGeom>
          <a:ln w="3175">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9" name="Gruppieren 118">
            <a:extLst>
              <a:ext uri="{FF2B5EF4-FFF2-40B4-BE49-F238E27FC236}">
                <a16:creationId xmlns:a16="http://schemas.microsoft.com/office/drawing/2014/main" id="{89072542-D117-4B42-B841-B5B9540A98B9}"/>
              </a:ext>
            </a:extLst>
          </p:cNvPr>
          <p:cNvGrpSpPr/>
          <p:nvPr/>
        </p:nvGrpSpPr>
        <p:grpSpPr>
          <a:xfrm>
            <a:off x="8200885" y="2545711"/>
            <a:ext cx="3629164" cy="156934"/>
            <a:chOff x="8253350" y="2602861"/>
            <a:chExt cx="3629164" cy="156934"/>
          </a:xfrm>
        </p:grpSpPr>
        <p:sp>
          <p:nvSpPr>
            <p:cNvPr id="87" name="Rechteck 86">
              <a:extLst>
                <a:ext uri="{FF2B5EF4-FFF2-40B4-BE49-F238E27FC236}">
                  <a16:creationId xmlns:a16="http://schemas.microsoft.com/office/drawing/2014/main" id="{57478BD0-5D11-44EB-BD7B-DC112D3A0BCC}"/>
                </a:ext>
              </a:extLst>
            </p:cNvPr>
            <p:cNvSpPr/>
            <p:nvPr/>
          </p:nvSpPr>
          <p:spPr bwMode="gray">
            <a:xfrm>
              <a:off x="10617836" y="2621440"/>
              <a:ext cx="119777" cy="119777"/>
            </a:xfrm>
            <a:prstGeom prst="rect">
              <a:avLst/>
            </a:prstGeom>
            <a:solidFill>
              <a:schemeClr val="bg1"/>
            </a:solidFill>
            <a:ln w="31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0" name="Rechteck 89">
              <a:extLst>
                <a:ext uri="{FF2B5EF4-FFF2-40B4-BE49-F238E27FC236}">
                  <a16:creationId xmlns:a16="http://schemas.microsoft.com/office/drawing/2014/main" id="{38E0B563-70C2-40E5-8256-7C1006496275}"/>
                </a:ext>
              </a:extLst>
            </p:cNvPr>
            <p:cNvSpPr/>
            <p:nvPr/>
          </p:nvSpPr>
          <p:spPr bwMode="gray">
            <a:xfrm>
              <a:off x="9341577" y="2621440"/>
              <a:ext cx="119777" cy="119777"/>
            </a:xfrm>
            <a:prstGeom prst="rect">
              <a:avLst/>
            </a:prstGeom>
            <a:solidFill>
              <a:srgbClr val="798BB3"/>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6" name="Textfeld 95">
              <a:extLst>
                <a:ext uri="{FF2B5EF4-FFF2-40B4-BE49-F238E27FC236}">
                  <a16:creationId xmlns:a16="http://schemas.microsoft.com/office/drawing/2014/main" id="{DF15EBB0-7517-4C5D-A6EE-DD34F4568260}"/>
                </a:ext>
              </a:extLst>
            </p:cNvPr>
            <p:cNvSpPr txBox="1"/>
            <p:nvPr/>
          </p:nvSpPr>
          <p:spPr>
            <a:xfrm>
              <a:off x="9470984" y="2602861"/>
              <a:ext cx="1063337" cy="156934"/>
            </a:xfrm>
            <a:prstGeom prst="rect">
              <a:avLst/>
            </a:prstGeom>
            <a:noFill/>
          </p:spPr>
          <p:txBody>
            <a:bodyPr wrap="none" lIns="0" tIns="0" rIns="0" bIns="0" rtlCol="0" anchor="ctr">
              <a:noAutofit/>
            </a:bodyPr>
            <a:lstStyle>
              <a:defPPr>
                <a:defRPr lang="de-DE"/>
              </a:defPPr>
              <a:lvl1pPr algn="r">
                <a:spcBef>
                  <a:spcPts val="300"/>
                </a:spcBef>
                <a:spcAft>
                  <a:spcPts val="100"/>
                </a:spcAft>
                <a:buClr>
                  <a:schemeClr val="tx2"/>
                </a:buClr>
                <a:defRPr sz="700"/>
              </a:lvl1pPr>
            </a:lstStyle>
            <a:p>
              <a:r>
                <a:rPr lang="en-US" dirty="0">
                  <a:latin typeface="Open Sans" panose="020B0606030504020204" pitchFamily="34" charset="0"/>
                  <a:ea typeface="Open Sans" panose="020B0606030504020204" pitchFamily="34" charset="0"/>
                  <a:cs typeface="Open Sans" panose="020B0606030504020204" pitchFamily="34" charset="0"/>
                </a:rPr>
                <a:t>Blocks following </a:t>
              </a:r>
              <a:r>
                <a:rPr lang="en-US" b="1" dirty="0">
                  <a:latin typeface="Open Sans" panose="020B0606030504020204" pitchFamily="34" charset="0"/>
                  <a:ea typeface="Open Sans" panose="020B0606030504020204" pitchFamily="34" charset="0"/>
                  <a:cs typeface="Open Sans" panose="020B0606030504020204" pitchFamily="34" charset="0"/>
                </a:rPr>
                <a:t>old</a:t>
              </a:r>
              <a:r>
                <a:rPr lang="en-US" dirty="0">
                  <a:latin typeface="Open Sans" panose="020B0606030504020204" pitchFamily="34" charset="0"/>
                  <a:ea typeface="Open Sans" panose="020B0606030504020204" pitchFamily="34" charset="0"/>
                  <a:cs typeface="Open Sans" panose="020B0606030504020204" pitchFamily="34" charset="0"/>
                </a:rPr>
                <a:t> rules</a:t>
              </a:r>
            </a:p>
          </p:txBody>
        </p:sp>
        <p:sp>
          <p:nvSpPr>
            <p:cNvPr id="97" name="Textfeld 96">
              <a:extLst>
                <a:ext uri="{FF2B5EF4-FFF2-40B4-BE49-F238E27FC236}">
                  <a16:creationId xmlns:a16="http://schemas.microsoft.com/office/drawing/2014/main" id="{DF0650A8-CCD5-41AD-8EE3-F42E599F05BF}"/>
                </a:ext>
              </a:extLst>
            </p:cNvPr>
            <p:cNvSpPr txBox="1"/>
            <p:nvPr/>
          </p:nvSpPr>
          <p:spPr>
            <a:xfrm>
              <a:off x="10819177" y="2602861"/>
              <a:ext cx="1063337" cy="156934"/>
            </a:xfrm>
            <a:prstGeom prst="rect">
              <a:avLst/>
            </a:prstGeom>
            <a:noFill/>
          </p:spPr>
          <p:txBody>
            <a:bodyPr wrap="none" lIns="0" tIns="0" rIns="0" bIns="0" rtlCol="0" anchor="ctr">
              <a:noAutofit/>
            </a:bodyPr>
            <a:lstStyle/>
            <a:p>
              <a:pPr algn="r">
                <a:spcBef>
                  <a:spcPts val="300"/>
                </a:spcBef>
                <a:spcAft>
                  <a:spcPts val="100"/>
                </a:spcAft>
                <a:buClr>
                  <a:schemeClr val="tx2"/>
                </a:buClr>
              </a:pPr>
              <a:r>
                <a:rPr lang="en-US" sz="700" dirty="0">
                  <a:latin typeface="Open Sans" panose="020B0606030504020204" pitchFamily="34" charset="0"/>
                  <a:ea typeface="Open Sans" panose="020B0606030504020204" pitchFamily="34" charset="0"/>
                  <a:cs typeface="Open Sans" panose="020B0606030504020204" pitchFamily="34" charset="0"/>
                </a:rPr>
                <a:t>Blocks following </a:t>
              </a:r>
              <a:r>
                <a:rPr lang="en-US" sz="700" b="1" dirty="0">
                  <a:latin typeface="Open Sans" panose="020B0606030504020204" pitchFamily="34" charset="0"/>
                  <a:ea typeface="Open Sans" panose="020B0606030504020204" pitchFamily="34" charset="0"/>
                  <a:cs typeface="Open Sans" panose="020B0606030504020204" pitchFamily="34" charset="0"/>
                </a:rPr>
                <a:t>new</a:t>
              </a:r>
              <a:r>
                <a:rPr lang="en-US" sz="700" dirty="0">
                  <a:latin typeface="Open Sans" panose="020B0606030504020204" pitchFamily="34" charset="0"/>
                  <a:ea typeface="Open Sans" panose="020B0606030504020204" pitchFamily="34" charset="0"/>
                  <a:cs typeface="Open Sans" panose="020B0606030504020204" pitchFamily="34" charset="0"/>
                </a:rPr>
                <a:t> rules</a:t>
              </a:r>
            </a:p>
          </p:txBody>
        </p:sp>
        <p:sp>
          <p:nvSpPr>
            <p:cNvPr id="98" name="Textfeld 97">
              <a:extLst>
                <a:ext uri="{FF2B5EF4-FFF2-40B4-BE49-F238E27FC236}">
                  <a16:creationId xmlns:a16="http://schemas.microsoft.com/office/drawing/2014/main" id="{98A3829D-0176-494C-80E4-C4AE4C356615}"/>
                </a:ext>
              </a:extLst>
            </p:cNvPr>
            <p:cNvSpPr txBox="1"/>
            <p:nvPr/>
          </p:nvSpPr>
          <p:spPr>
            <a:xfrm>
              <a:off x="8253350" y="2602861"/>
              <a:ext cx="968985" cy="156934"/>
            </a:xfrm>
            <a:prstGeom prst="rect">
              <a:avLst/>
            </a:prstGeom>
            <a:noFill/>
          </p:spPr>
          <p:txBody>
            <a:bodyPr wrap="none" lIns="0" tIns="0" rIns="0" bIns="0" rtlCol="0" anchor="ctr">
              <a:noAutofit/>
            </a:bodyPr>
            <a:lstStyle>
              <a:defPPr>
                <a:defRPr lang="de-DE"/>
              </a:defPPr>
              <a:lvl1pPr algn="r">
                <a:spcBef>
                  <a:spcPts val="300"/>
                </a:spcBef>
                <a:spcAft>
                  <a:spcPts val="100"/>
                </a:spcAft>
                <a:buClr>
                  <a:schemeClr val="tx2"/>
                </a:buClr>
                <a:defRPr sz="700"/>
              </a:lvl1pPr>
            </a:lstStyle>
            <a:p>
              <a:r>
                <a:rPr lang="en-US" b="1" dirty="0">
                  <a:latin typeface="Open Sans" panose="020B0606030504020204" pitchFamily="34" charset="0"/>
                  <a:ea typeface="Open Sans" panose="020B0606030504020204" pitchFamily="34" charset="0"/>
                  <a:cs typeface="Open Sans" panose="020B0606030504020204" pitchFamily="34" charset="0"/>
                </a:rPr>
                <a:t>Legend</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00" name="Gerade Verbindung mit Pfeil 99">
              <a:extLst>
                <a:ext uri="{FF2B5EF4-FFF2-40B4-BE49-F238E27FC236}">
                  <a16:creationId xmlns:a16="http://schemas.microsoft.com/office/drawing/2014/main" id="{656F5604-C57D-411E-83E9-56BE827EB0D3}"/>
                </a:ext>
              </a:extLst>
            </p:cNvPr>
            <p:cNvCxnSpPr>
              <a:cxnSpLocks/>
            </p:cNvCxnSpPr>
            <p:nvPr/>
          </p:nvCxnSpPr>
          <p:spPr>
            <a:xfrm>
              <a:off x="9281956" y="2621440"/>
              <a:ext cx="0" cy="108596"/>
            </a:xfrm>
            <a:prstGeom prst="straightConnector1">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8" name="Gruppieren 117">
            <a:extLst>
              <a:ext uri="{FF2B5EF4-FFF2-40B4-BE49-F238E27FC236}">
                <a16:creationId xmlns:a16="http://schemas.microsoft.com/office/drawing/2014/main" id="{B7F9BF19-C2C1-44AA-B8EA-2F7DF8549339}"/>
              </a:ext>
            </a:extLst>
          </p:cNvPr>
          <p:cNvGrpSpPr/>
          <p:nvPr/>
        </p:nvGrpSpPr>
        <p:grpSpPr>
          <a:xfrm>
            <a:off x="8532770" y="1614301"/>
            <a:ext cx="2878586" cy="306228"/>
            <a:chOff x="8161633" y="1931232"/>
            <a:chExt cx="3620860" cy="385192"/>
          </a:xfrm>
        </p:grpSpPr>
        <p:sp>
          <p:nvSpPr>
            <p:cNvPr id="47" name="Rechteck 46">
              <a:extLst>
                <a:ext uri="{FF2B5EF4-FFF2-40B4-BE49-F238E27FC236}">
                  <a16:creationId xmlns:a16="http://schemas.microsoft.com/office/drawing/2014/main" id="{ED56DB99-3B76-4BB0-9062-E99479D0158D}"/>
                </a:ext>
              </a:extLst>
            </p:cNvPr>
            <p:cNvSpPr/>
            <p:nvPr/>
          </p:nvSpPr>
          <p:spPr bwMode="gray">
            <a:xfrm>
              <a:off x="9245539" y="1931232"/>
              <a:ext cx="385192" cy="385192"/>
            </a:xfrm>
            <a:prstGeom prst="rect">
              <a:avLst/>
            </a:prstGeom>
            <a:solidFill>
              <a:srgbClr val="798BB3"/>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Rechteck 44">
              <a:extLst>
                <a:ext uri="{FF2B5EF4-FFF2-40B4-BE49-F238E27FC236}">
                  <a16:creationId xmlns:a16="http://schemas.microsoft.com/office/drawing/2014/main" id="{4BD5D4D8-D27C-45EB-9CF0-039F6663BDAD}"/>
                </a:ext>
              </a:extLst>
            </p:cNvPr>
            <p:cNvSpPr/>
            <p:nvPr/>
          </p:nvSpPr>
          <p:spPr bwMode="gray">
            <a:xfrm>
              <a:off x="8161633" y="1931232"/>
              <a:ext cx="385192" cy="385192"/>
            </a:xfrm>
            <a:prstGeom prst="rect">
              <a:avLst/>
            </a:prstGeom>
            <a:solidFill>
              <a:srgbClr val="798BB3"/>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Rechteck 42">
              <a:extLst>
                <a:ext uri="{FF2B5EF4-FFF2-40B4-BE49-F238E27FC236}">
                  <a16:creationId xmlns:a16="http://schemas.microsoft.com/office/drawing/2014/main" id="{9464165C-2303-4804-9FC9-E812B47A200C}"/>
                </a:ext>
              </a:extLst>
            </p:cNvPr>
            <p:cNvSpPr/>
            <p:nvPr/>
          </p:nvSpPr>
          <p:spPr bwMode="gray">
            <a:xfrm>
              <a:off x="8700911" y="1931232"/>
              <a:ext cx="385192" cy="385192"/>
            </a:xfrm>
            <a:prstGeom prst="rect">
              <a:avLst/>
            </a:prstGeom>
            <a:solidFill>
              <a:srgbClr val="798BB3"/>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Rechteck 37">
              <a:extLst>
                <a:ext uri="{FF2B5EF4-FFF2-40B4-BE49-F238E27FC236}">
                  <a16:creationId xmlns:a16="http://schemas.microsoft.com/office/drawing/2014/main" id="{160CD037-3C94-44E9-AABE-0B115BC0AE8A}"/>
                </a:ext>
              </a:extLst>
            </p:cNvPr>
            <p:cNvSpPr/>
            <p:nvPr/>
          </p:nvSpPr>
          <p:spPr bwMode="gray">
            <a:xfrm>
              <a:off x="9779467" y="1931232"/>
              <a:ext cx="385192" cy="385192"/>
            </a:xfrm>
            <a:prstGeom prst="rect">
              <a:avLst/>
            </a:prstGeom>
            <a:solidFill>
              <a:srgbClr val="798BB3"/>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 name="Rechteck 81">
              <a:extLst>
                <a:ext uri="{FF2B5EF4-FFF2-40B4-BE49-F238E27FC236}">
                  <a16:creationId xmlns:a16="http://schemas.microsoft.com/office/drawing/2014/main" id="{A9D34771-E7CB-4CA2-854D-EABB81816283}"/>
                </a:ext>
              </a:extLst>
            </p:cNvPr>
            <p:cNvSpPr/>
            <p:nvPr/>
          </p:nvSpPr>
          <p:spPr bwMode="gray">
            <a:xfrm>
              <a:off x="11397301" y="1931232"/>
              <a:ext cx="385192" cy="385192"/>
            </a:xfrm>
            <a:prstGeom prst="rect">
              <a:avLst/>
            </a:prstGeom>
            <a:solidFill>
              <a:schemeClr val="bg1"/>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5" name="Rechteck 74">
              <a:extLst>
                <a:ext uri="{FF2B5EF4-FFF2-40B4-BE49-F238E27FC236}">
                  <a16:creationId xmlns:a16="http://schemas.microsoft.com/office/drawing/2014/main" id="{01CB83DC-350E-497C-9385-13E89118D73F}"/>
                </a:ext>
              </a:extLst>
            </p:cNvPr>
            <p:cNvSpPr/>
            <p:nvPr/>
          </p:nvSpPr>
          <p:spPr bwMode="gray">
            <a:xfrm>
              <a:off x="10858023" y="1931232"/>
              <a:ext cx="385192" cy="385192"/>
            </a:xfrm>
            <a:prstGeom prst="rect">
              <a:avLst/>
            </a:prstGeom>
            <a:solidFill>
              <a:schemeClr val="bg1"/>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 name="Rechteck 62">
              <a:extLst>
                <a:ext uri="{FF2B5EF4-FFF2-40B4-BE49-F238E27FC236}">
                  <a16:creationId xmlns:a16="http://schemas.microsoft.com/office/drawing/2014/main" id="{5D6BB7F2-894F-449C-ABA2-807A91757F67}"/>
                </a:ext>
              </a:extLst>
            </p:cNvPr>
            <p:cNvSpPr/>
            <p:nvPr/>
          </p:nvSpPr>
          <p:spPr bwMode="gray">
            <a:xfrm>
              <a:off x="10318744" y="1931232"/>
              <a:ext cx="385192" cy="385192"/>
            </a:xfrm>
            <a:prstGeom prst="rect">
              <a:avLst/>
            </a:prstGeom>
            <a:solidFill>
              <a:schemeClr val="bg1"/>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02" name="Gerader Verbinder 101">
              <a:extLst>
                <a:ext uri="{FF2B5EF4-FFF2-40B4-BE49-F238E27FC236}">
                  <a16:creationId xmlns:a16="http://schemas.microsoft.com/office/drawing/2014/main" id="{B396F260-161D-43B2-A8D8-DA5419A2A1B9}"/>
                </a:ext>
              </a:extLst>
            </p:cNvPr>
            <p:cNvCxnSpPr>
              <a:stCxn id="45" idx="3"/>
              <a:endCxn id="43" idx="1"/>
            </p:cNvCxnSpPr>
            <p:nvPr/>
          </p:nvCxnSpPr>
          <p:spPr>
            <a:xfrm>
              <a:off x="8546825" y="2123828"/>
              <a:ext cx="154086" cy="0"/>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03" name="Gerader Verbinder 102">
              <a:extLst>
                <a:ext uri="{FF2B5EF4-FFF2-40B4-BE49-F238E27FC236}">
                  <a16:creationId xmlns:a16="http://schemas.microsoft.com/office/drawing/2014/main" id="{7DA42FC7-4968-46E6-AB5A-0C6CD44BEE7E}"/>
                </a:ext>
              </a:extLst>
            </p:cNvPr>
            <p:cNvCxnSpPr>
              <a:cxnSpLocks/>
              <a:stCxn id="43" idx="3"/>
              <a:endCxn id="47" idx="1"/>
            </p:cNvCxnSpPr>
            <p:nvPr/>
          </p:nvCxnSpPr>
          <p:spPr>
            <a:xfrm>
              <a:off x="9086103" y="2123828"/>
              <a:ext cx="159436" cy="0"/>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06" name="Gerader Verbinder 105">
              <a:extLst>
                <a:ext uri="{FF2B5EF4-FFF2-40B4-BE49-F238E27FC236}">
                  <a16:creationId xmlns:a16="http://schemas.microsoft.com/office/drawing/2014/main" id="{7CCE9303-AF2C-4082-A32B-E901C828E17B}"/>
                </a:ext>
              </a:extLst>
            </p:cNvPr>
            <p:cNvCxnSpPr>
              <a:cxnSpLocks/>
              <a:stCxn id="47" idx="3"/>
              <a:endCxn id="38" idx="1"/>
            </p:cNvCxnSpPr>
            <p:nvPr/>
          </p:nvCxnSpPr>
          <p:spPr>
            <a:xfrm>
              <a:off x="9630731" y="2123828"/>
              <a:ext cx="148736" cy="0"/>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09" name="Gerader Verbinder 108">
              <a:extLst>
                <a:ext uri="{FF2B5EF4-FFF2-40B4-BE49-F238E27FC236}">
                  <a16:creationId xmlns:a16="http://schemas.microsoft.com/office/drawing/2014/main" id="{1FB2C956-8BC3-479A-AB09-997289F5B9DB}"/>
                </a:ext>
              </a:extLst>
            </p:cNvPr>
            <p:cNvCxnSpPr>
              <a:cxnSpLocks/>
              <a:stCxn id="38" idx="3"/>
              <a:endCxn id="63" idx="1"/>
            </p:cNvCxnSpPr>
            <p:nvPr/>
          </p:nvCxnSpPr>
          <p:spPr>
            <a:xfrm>
              <a:off x="10164659" y="2123828"/>
              <a:ext cx="154086" cy="0"/>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12" name="Gerader Verbinder 111">
              <a:extLst>
                <a:ext uri="{FF2B5EF4-FFF2-40B4-BE49-F238E27FC236}">
                  <a16:creationId xmlns:a16="http://schemas.microsoft.com/office/drawing/2014/main" id="{17184D81-88C2-4D63-845E-036E593BAD05}"/>
                </a:ext>
              </a:extLst>
            </p:cNvPr>
            <p:cNvCxnSpPr>
              <a:cxnSpLocks/>
              <a:stCxn id="63" idx="3"/>
              <a:endCxn id="75" idx="1"/>
            </p:cNvCxnSpPr>
            <p:nvPr/>
          </p:nvCxnSpPr>
          <p:spPr>
            <a:xfrm>
              <a:off x="10703937" y="2123828"/>
              <a:ext cx="154086" cy="0"/>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15" name="Gerader Verbinder 114">
              <a:extLst>
                <a:ext uri="{FF2B5EF4-FFF2-40B4-BE49-F238E27FC236}">
                  <a16:creationId xmlns:a16="http://schemas.microsoft.com/office/drawing/2014/main" id="{101CE538-7F25-4CBE-AFB7-06C7BB4007D7}"/>
                </a:ext>
              </a:extLst>
            </p:cNvPr>
            <p:cNvCxnSpPr>
              <a:cxnSpLocks/>
              <a:stCxn id="75" idx="3"/>
              <a:endCxn id="82" idx="1"/>
            </p:cNvCxnSpPr>
            <p:nvPr/>
          </p:nvCxnSpPr>
          <p:spPr>
            <a:xfrm>
              <a:off x="11243215" y="2123828"/>
              <a:ext cx="154086" cy="0"/>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grpSp>
      <p:sp>
        <p:nvSpPr>
          <p:cNvPr id="129" name="Rechteck 128">
            <a:extLst>
              <a:ext uri="{FF2B5EF4-FFF2-40B4-BE49-F238E27FC236}">
                <a16:creationId xmlns:a16="http://schemas.microsoft.com/office/drawing/2014/main" id="{D8B56622-F089-4F7E-9335-E2FF7B3AA92B}"/>
              </a:ext>
            </a:extLst>
          </p:cNvPr>
          <p:cNvSpPr/>
          <p:nvPr/>
        </p:nvSpPr>
        <p:spPr bwMode="gray">
          <a:xfrm>
            <a:off x="2767084" y="2564290"/>
            <a:ext cx="119777" cy="119777"/>
          </a:xfrm>
          <a:prstGeom prst="rect">
            <a:avLst/>
          </a:prstGeom>
          <a:pattFill prst="horzBrick">
            <a:fgClr>
              <a:srgbClr val="798BB3"/>
            </a:fgClr>
            <a:bgClr>
              <a:schemeClr val="bg1"/>
            </a:bgClr>
          </a:pattFill>
          <a:ln w="31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hteck 126">
            <a:extLst>
              <a:ext uri="{FF2B5EF4-FFF2-40B4-BE49-F238E27FC236}">
                <a16:creationId xmlns:a16="http://schemas.microsoft.com/office/drawing/2014/main" id="{5E6F94AF-142E-4EC9-B8A2-9609AD85E73E}"/>
              </a:ext>
            </a:extLst>
          </p:cNvPr>
          <p:cNvSpPr/>
          <p:nvPr/>
        </p:nvSpPr>
        <p:spPr bwMode="gray">
          <a:xfrm>
            <a:off x="1438435" y="2564290"/>
            <a:ext cx="119777" cy="119777"/>
          </a:xfrm>
          <a:prstGeom prst="rect">
            <a:avLst/>
          </a:prstGeom>
          <a:pattFill prst="wdDnDiag">
            <a:fgClr>
              <a:srgbClr val="798BB3"/>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3" name="Textfeld 122">
            <a:extLst>
              <a:ext uri="{FF2B5EF4-FFF2-40B4-BE49-F238E27FC236}">
                <a16:creationId xmlns:a16="http://schemas.microsoft.com/office/drawing/2014/main" id="{EBFE8B42-D2C6-4557-9DEA-DEB42BF26A43}"/>
              </a:ext>
            </a:extLst>
          </p:cNvPr>
          <p:cNvSpPr txBox="1"/>
          <p:nvPr/>
        </p:nvSpPr>
        <p:spPr>
          <a:xfrm>
            <a:off x="1622094" y="2545711"/>
            <a:ext cx="1142441" cy="156934"/>
          </a:xfrm>
          <a:prstGeom prst="rect">
            <a:avLst/>
          </a:prstGeom>
          <a:noFill/>
        </p:spPr>
        <p:txBody>
          <a:bodyPr wrap="none" lIns="0" tIns="0" rIns="0" bIns="0" rtlCol="0" anchor="ctr">
            <a:noAutofit/>
          </a:bodyPr>
          <a:lstStyle>
            <a:defPPr>
              <a:defRPr lang="de-DE"/>
            </a:defPPr>
            <a:lvl1pPr algn="r">
              <a:spcBef>
                <a:spcPts val="300"/>
              </a:spcBef>
              <a:spcAft>
                <a:spcPts val="100"/>
              </a:spcAft>
              <a:buClr>
                <a:schemeClr val="tx2"/>
              </a:buClr>
              <a:defRPr sz="700"/>
            </a:lvl1pPr>
          </a:lstStyle>
          <a:p>
            <a:pPr algn="l"/>
            <a:r>
              <a:rPr lang="en-US" dirty="0">
                <a:latin typeface="Open Sans" panose="020B0606030504020204" pitchFamily="34" charset="0"/>
                <a:ea typeface="Open Sans" panose="020B0606030504020204" pitchFamily="34" charset="0"/>
                <a:cs typeface="Open Sans" panose="020B0606030504020204" pitchFamily="34" charset="0"/>
              </a:rPr>
              <a:t>Blocks from non-upgraded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nodes violating </a:t>
            </a:r>
            <a:r>
              <a:rPr lang="en-US" b="1" dirty="0">
                <a:latin typeface="Open Sans" panose="020B0606030504020204" pitchFamily="34" charset="0"/>
                <a:ea typeface="Open Sans" panose="020B0606030504020204" pitchFamily="34" charset="0"/>
                <a:cs typeface="Open Sans" panose="020B0606030504020204" pitchFamily="34" charset="0"/>
              </a:rPr>
              <a:t>new</a:t>
            </a:r>
            <a:r>
              <a:rPr lang="en-US" dirty="0">
                <a:latin typeface="Open Sans" panose="020B0606030504020204" pitchFamily="34" charset="0"/>
                <a:ea typeface="Open Sans" panose="020B0606030504020204" pitchFamily="34" charset="0"/>
                <a:cs typeface="Open Sans" panose="020B0606030504020204" pitchFamily="34" charset="0"/>
              </a:rPr>
              <a:t> rules</a:t>
            </a:r>
          </a:p>
        </p:txBody>
      </p:sp>
      <p:sp>
        <p:nvSpPr>
          <p:cNvPr id="124" name="Textfeld 123">
            <a:extLst>
              <a:ext uri="{FF2B5EF4-FFF2-40B4-BE49-F238E27FC236}">
                <a16:creationId xmlns:a16="http://schemas.microsoft.com/office/drawing/2014/main" id="{F62A84FD-79E2-43E5-B3C7-CBAE751D0809}"/>
              </a:ext>
            </a:extLst>
          </p:cNvPr>
          <p:cNvSpPr txBox="1"/>
          <p:nvPr/>
        </p:nvSpPr>
        <p:spPr>
          <a:xfrm>
            <a:off x="2946399" y="2545711"/>
            <a:ext cx="1142441" cy="156934"/>
          </a:xfrm>
          <a:prstGeom prst="rect">
            <a:avLst/>
          </a:prstGeom>
          <a:noFill/>
        </p:spPr>
        <p:txBody>
          <a:bodyPr wrap="none" lIns="0" tIns="0" rIns="0" bIns="0" rtlCol="0" anchor="ctr">
            <a:noAutofit/>
          </a:bodyPr>
          <a:lstStyle/>
          <a:p>
            <a:pPr>
              <a:spcBef>
                <a:spcPts val="300"/>
              </a:spcBef>
              <a:spcAft>
                <a:spcPts val="100"/>
              </a:spcAft>
              <a:buClr>
                <a:schemeClr val="tx2"/>
              </a:buClr>
            </a:pPr>
            <a:r>
              <a:rPr lang="en-US" sz="700" dirty="0">
                <a:latin typeface="Open Sans" panose="020B0606030504020204" pitchFamily="34" charset="0"/>
                <a:ea typeface="Open Sans" panose="020B0606030504020204" pitchFamily="34" charset="0"/>
                <a:cs typeface="Open Sans" panose="020B0606030504020204" pitchFamily="34" charset="0"/>
              </a:rPr>
              <a:t>Blocks from non-upgraded </a:t>
            </a:r>
            <a:br>
              <a:rPr lang="en-US" sz="700" dirty="0">
                <a:latin typeface="Open Sans" panose="020B0606030504020204" pitchFamily="34" charset="0"/>
                <a:ea typeface="Open Sans" panose="020B0606030504020204" pitchFamily="34" charset="0"/>
                <a:cs typeface="Open Sans" panose="020B0606030504020204" pitchFamily="34" charset="0"/>
              </a:rPr>
            </a:br>
            <a:r>
              <a:rPr lang="en-US" sz="700" dirty="0">
                <a:latin typeface="Open Sans" panose="020B0606030504020204" pitchFamily="34" charset="0"/>
                <a:ea typeface="Open Sans" panose="020B0606030504020204" pitchFamily="34" charset="0"/>
                <a:cs typeface="Open Sans" panose="020B0606030504020204" pitchFamily="34" charset="0"/>
              </a:rPr>
              <a:t>nodes not violating </a:t>
            </a:r>
            <a:r>
              <a:rPr lang="en-US" sz="700" b="1" dirty="0">
                <a:latin typeface="Open Sans" panose="020B0606030504020204" pitchFamily="34" charset="0"/>
                <a:ea typeface="Open Sans" panose="020B0606030504020204" pitchFamily="34" charset="0"/>
                <a:cs typeface="Open Sans" panose="020B0606030504020204" pitchFamily="34" charset="0"/>
              </a:rPr>
              <a:t>new</a:t>
            </a:r>
            <a:r>
              <a:rPr lang="en-US" sz="700" dirty="0">
                <a:latin typeface="Open Sans" panose="020B0606030504020204" pitchFamily="34" charset="0"/>
                <a:ea typeface="Open Sans" panose="020B0606030504020204" pitchFamily="34" charset="0"/>
                <a:cs typeface="Open Sans" panose="020B0606030504020204" pitchFamily="34" charset="0"/>
              </a:rPr>
              <a:t> rules</a:t>
            </a:r>
          </a:p>
        </p:txBody>
      </p:sp>
      <p:sp>
        <p:nvSpPr>
          <p:cNvPr id="125" name="Textfeld 124">
            <a:extLst>
              <a:ext uri="{FF2B5EF4-FFF2-40B4-BE49-F238E27FC236}">
                <a16:creationId xmlns:a16="http://schemas.microsoft.com/office/drawing/2014/main" id="{E0A75DB0-99FE-4F1A-8B1C-4BFEEE010DAB}"/>
              </a:ext>
            </a:extLst>
          </p:cNvPr>
          <p:cNvSpPr txBox="1"/>
          <p:nvPr/>
        </p:nvSpPr>
        <p:spPr>
          <a:xfrm>
            <a:off x="372140" y="2343673"/>
            <a:ext cx="947053" cy="156934"/>
          </a:xfrm>
          <a:prstGeom prst="rect">
            <a:avLst/>
          </a:prstGeom>
          <a:noFill/>
        </p:spPr>
        <p:txBody>
          <a:bodyPr wrap="none" lIns="0" tIns="0" rIns="0" bIns="0" rtlCol="0" anchor="ctr">
            <a:noAutofit/>
          </a:bodyPr>
          <a:lstStyle>
            <a:defPPr>
              <a:defRPr lang="de-DE"/>
            </a:defPPr>
            <a:lvl1pPr algn="r">
              <a:spcBef>
                <a:spcPts val="300"/>
              </a:spcBef>
              <a:spcAft>
                <a:spcPts val="100"/>
              </a:spcAft>
              <a:buClr>
                <a:schemeClr val="tx2"/>
              </a:buClr>
              <a:defRPr sz="700"/>
            </a:lvl1pPr>
          </a:lstStyle>
          <a:p>
            <a:r>
              <a:rPr lang="en-US" b="1" dirty="0">
                <a:latin typeface="Open Sans" panose="020B0606030504020204" pitchFamily="34" charset="0"/>
                <a:ea typeface="Open Sans" panose="020B0606030504020204" pitchFamily="34" charset="0"/>
                <a:cs typeface="Open Sans" panose="020B0606030504020204" pitchFamily="34" charset="0"/>
              </a:rPr>
              <a:t>Legend</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26" name="Gerade Verbindung mit Pfeil 125">
            <a:extLst>
              <a:ext uri="{FF2B5EF4-FFF2-40B4-BE49-F238E27FC236}">
                <a16:creationId xmlns:a16="http://schemas.microsoft.com/office/drawing/2014/main" id="{7290EFD5-9185-4BBD-A6E5-06A618155AE6}"/>
              </a:ext>
            </a:extLst>
          </p:cNvPr>
          <p:cNvCxnSpPr>
            <a:cxnSpLocks/>
          </p:cNvCxnSpPr>
          <p:nvPr/>
        </p:nvCxnSpPr>
        <p:spPr>
          <a:xfrm>
            <a:off x="1378814" y="2343673"/>
            <a:ext cx="0" cy="340394"/>
          </a:xfrm>
          <a:prstGeom prst="straightConnector1">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4" name="Gruppieren 173">
            <a:extLst>
              <a:ext uri="{FF2B5EF4-FFF2-40B4-BE49-F238E27FC236}">
                <a16:creationId xmlns:a16="http://schemas.microsoft.com/office/drawing/2014/main" id="{14C62F7C-4C8C-42D2-B70E-5A6F1AD2E5CA}"/>
              </a:ext>
            </a:extLst>
          </p:cNvPr>
          <p:cNvGrpSpPr/>
          <p:nvPr/>
        </p:nvGrpSpPr>
        <p:grpSpPr>
          <a:xfrm>
            <a:off x="4654507" y="1392846"/>
            <a:ext cx="2878586" cy="749139"/>
            <a:chOff x="4285570" y="1480156"/>
            <a:chExt cx="3620860" cy="942313"/>
          </a:xfrm>
        </p:grpSpPr>
        <p:grpSp>
          <p:nvGrpSpPr>
            <p:cNvPr id="131" name="Gruppieren 130">
              <a:extLst>
                <a:ext uri="{FF2B5EF4-FFF2-40B4-BE49-F238E27FC236}">
                  <a16:creationId xmlns:a16="http://schemas.microsoft.com/office/drawing/2014/main" id="{18D3F9DE-D67E-4454-8A2C-E96995F87AC3}"/>
                </a:ext>
              </a:extLst>
            </p:cNvPr>
            <p:cNvGrpSpPr/>
            <p:nvPr/>
          </p:nvGrpSpPr>
          <p:grpSpPr>
            <a:xfrm>
              <a:off x="4285570" y="2037277"/>
              <a:ext cx="3620860" cy="385192"/>
              <a:chOff x="8161633" y="1931232"/>
              <a:chExt cx="3620860" cy="385192"/>
            </a:xfrm>
          </p:grpSpPr>
          <p:sp>
            <p:nvSpPr>
              <p:cNvPr id="157" name="Rechteck 156">
                <a:extLst>
                  <a:ext uri="{FF2B5EF4-FFF2-40B4-BE49-F238E27FC236}">
                    <a16:creationId xmlns:a16="http://schemas.microsoft.com/office/drawing/2014/main" id="{69F60977-00AA-42B9-A2AB-E81E11692E3F}"/>
                  </a:ext>
                </a:extLst>
              </p:cNvPr>
              <p:cNvSpPr/>
              <p:nvPr/>
            </p:nvSpPr>
            <p:spPr bwMode="gray">
              <a:xfrm>
                <a:off x="9240189" y="1931232"/>
                <a:ext cx="385192" cy="385192"/>
              </a:xfrm>
              <a:prstGeom prst="rect">
                <a:avLst/>
              </a:prstGeom>
              <a:solidFill>
                <a:srgbClr val="798BB3"/>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5" name="Rechteck 154">
                <a:extLst>
                  <a:ext uri="{FF2B5EF4-FFF2-40B4-BE49-F238E27FC236}">
                    <a16:creationId xmlns:a16="http://schemas.microsoft.com/office/drawing/2014/main" id="{5474358D-B716-4824-AFD5-7FAAF111181D}"/>
                  </a:ext>
                </a:extLst>
              </p:cNvPr>
              <p:cNvSpPr/>
              <p:nvPr/>
            </p:nvSpPr>
            <p:spPr bwMode="gray">
              <a:xfrm>
                <a:off x="8161633" y="1931232"/>
                <a:ext cx="385192" cy="385192"/>
              </a:xfrm>
              <a:prstGeom prst="rect">
                <a:avLst/>
              </a:prstGeom>
              <a:solidFill>
                <a:srgbClr val="798BB3"/>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3" name="Rechteck 152">
                <a:extLst>
                  <a:ext uri="{FF2B5EF4-FFF2-40B4-BE49-F238E27FC236}">
                    <a16:creationId xmlns:a16="http://schemas.microsoft.com/office/drawing/2014/main" id="{9659BB27-0A25-4562-BB05-2D928BCD2FB1}"/>
                  </a:ext>
                </a:extLst>
              </p:cNvPr>
              <p:cNvSpPr/>
              <p:nvPr/>
            </p:nvSpPr>
            <p:spPr bwMode="gray">
              <a:xfrm>
                <a:off x="8700911" y="1931232"/>
                <a:ext cx="385192" cy="385192"/>
              </a:xfrm>
              <a:prstGeom prst="rect">
                <a:avLst/>
              </a:prstGeom>
              <a:solidFill>
                <a:srgbClr val="798BB3"/>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1" name="Rechteck 150">
                <a:extLst>
                  <a:ext uri="{FF2B5EF4-FFF2-40B4-BE49-F238E27FC236}">
                    <a16:creationId xmlns:a16="http://schemas.microsoft.com/office/drawing/2014/main" id="{140E47AA-0361-4BAC-B0E6-95BDDE1972AC}"/>
                  </a:ext>
                </a:extLst>
              </p:cNvPr>
              <p:cNvSpPr/>
              <p:nvPr/>
            </p:nvSpPr>
            <p:spPr bwMode="gray">
              <a:xfrm>
                <a:off x="9779467" y="1931232"/>
                <a:ext cx="385192" cy="385192"/>
              </a:xfrm>
              <a:prstGeom prst="rect">
                <a:avLst/>
              </a:prstGeom>
              <a:solidFill>
                <a:srgbClr val="798BB3"/>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9" name="Rechteck 148">
                <a:extLst>
                  <a:ext uri="{FF2B5EF4-FFF2-40B4-BE49-F238E27FC236}">
                    <a16:creationId xmlns:a16="http://schemas.microsoft.com/office/drawing/2014/main" id="{8CC69D7C-625E-431A-9C2E-8CDCCC1A9478}"/>
                  </a:ext>
                </a:extLst>
              </p:cNvPr>
              <p:cNvSpPr/>
              <p:nvPr/>
            </p:nvSpPr>
            <p:spPr bwMode="gray">
              <a:xfrm>
                <a:off x="11397301" y="1931232"/>
                <a:ext cx="385192" cy="385192"/>
              </a:xfrm>
              <a:prstGeom prst="rect">
                <a:avLst/>
              </a:prstGeom>
              <a:solidFill>
                <a:srgbClr val="798BB3"/>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7" name="Rechteck 146">
                <a:extLst>
                  <a:ext uri="{FF2B5EF4-FFF2-40B4-BE49-F238E27FC236}">
                    <a16:creationId xmlns:a16="http://schemas.microsoft.com/office/drawing/2014/main" id="{28721E6C-C615-432F-9853-46A28120A5A6}"/>
                  </a:ext>
                </a:extLst>
              </p:cNvPr>
              <p:cNvSpPr/>
              <p:nvPr/>
            </p:nvSpPr>
            <p:spPr bwMode="gray">
              <a:xfrm>
                <a:off x="10858023" y="1931232"/>
                <a:ext cx="385192" cy="385192"/>
              </a:xfrm>
              <a:prstGeom prst="rect">
                <a:avLst/>
              </a:prstGeom>
              <a:solidFill>
                <a:srgbClr val="798BB3"/>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5" name="Rechteck 144">
                <a:extLst>
                  <a:ext uri="{FF2B5EF4-FFF2-40B4-BE49-F238E27FC236}">
                    <a16:creationId xmlns:a16="http://schemas.microsoft.com/office/drawing/2014/main" id="{6FF30922-5200-4293-8F8E-DA4D2C512541}"/>
                  </a:ext>
                </a:extLst>
              </p:cNvPr>
              <p:cNvSpPr/>
              <p:nvPr/>
            </p:nvSpPr>
            <p:spPr bwMode="gray">
              <a:xfrm>
                <a:off x="10318745" y="1931232"/>
                <a:ext cx="385192" cy="385192"/>
              </a:xfrm>
              <a:prstGeom prst="rect">
                <a:avLst/>
              </a:prstGeom>
              <a:solidFill>
                <a:srgbClr val="798BB3"/>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39" name="Gerader Verbinder 138">
                <a:extLst>
                  <a:ext uri="{FF2B5EF4-FFF2-40B4-BE49-F238E27FC236}">
                    <a16:creationId xmlns:a16="http://schemas.microsoft.com/office/drawing/2014/main" id="{2B9D015B-B36E-45F2-B871-26AFCDB812C8}"/>
                  </a:ext>
                </a:extLst>
              </p:cNvPr>
              <p:cNvCxnSpPr>
                <a:stCxn id="155" idx="3"/>
                <a:endCxn id="153" idx="1"/>
              </p:cNvCxnSpPr>
              <p:nvPr/>
            </p:nvCxnSpPr>
            <p:spPr>
              <a:xfrm>
                <a:off x="8546825" y="2123828"/>
                <a:ext cx="154086" cy="0"/>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40" name="Gerader Verbinder 139">
                <a:extLst>
                  <a:ext uri="{FF2B5EF4-FFF2-40B4-BE49-F238E27FC236}">
                    <a16:creationId xmlns:a16="http://schemas.microsoft.com/office/drawing/2014/main" id="{C532910F-E3C4-45F2-AB1D-31E37CE152E4}"/>
                  </a:ext>
                </a:extLst>
              </p:cNvPr>
              <p:cNvCxnSpPr>
                <a:cxnSpLocks/>
                <a:stCxn id="153" idx="3"/>
                <a:endCxn id="157" idx="1"/>
              </p:cNvCxnSpPr>
              <p:nvPr/>
            </p:nvCxnSpPr>
            <p:spPr>
              <a:xfrm>
                <a:off x="9086103" y="2123828"/>
                <a:ext cx="154086" cy="0"/>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41" name="Gerader Verbinder 140">
                <a:extLst>
                  <a:ext uri="{FF2B5EF4-FFF2-40B4-BE49-F238E27FC236}">
                    <a16:creationId xmlns:a16="http://schemas.microsoft.com/office/drawing/2014/main" id="{0F0C1D91-8140-445C-89BC-AA6F55B5587B}"/>
                  </a:ext>
                </a:extLst>
              </p:cNvPr>
              <p:cNvCxnSpPr>
                <a:cxnSpLocks/>
                <a:stCxn id="157" idx="3"/>
                <a:endCxn id="151" idx="1"/>
              </p:cNvCxnSpPr>
              <p:nvPr/>
            </p:nvCxnSpPr>
            <p:spPr>
              <a:xfrm>
                <a:off x="9625381" y="2123828"/>
                <a:ext cx="154086" cy="0"/>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42" name="Gerader Verbinder 141">
                <a:extLst>
                  <a:ext uri="{FF2B5EF4-FFF2-40B4-BE49-F238E27FC236}">
                    <a16:creationId xmlns:a16="http://schemas.microsoft.com/office/drawing/2014/main" id="{2AE315C5-81F5-4370-A7EF-B7D05D5D64DA}"/>
                  </a:ext>
                </a:extLst>
              </p:cNvPr>
              <p:cNvCxnSpPr>
                <a:cxnSpLocks/>
                <a:stCxn id="151" idx="3"/>
                <a:endCxn id="145" idx="1"/>
              </p:cNvCxnSpPr>
              <p:nvPr/>
            </p:nvCxnSpPr>
            <p:spPr>
              <a:xfrm>
                <a:off x="10164659" y="2123828"/>
                <a:ext cx="154086" cy="0"/>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43" name="Gerader Verbinder 142">
                <a:extLst>
                  <a:ext uri="{FF2B5EF4-FFF2-40B4-BE49-F238E27FC236}">
                    <a16:creationId xmlns:a16="http://schemas.microsoft.com/office/drawing/2014/main" id="{A7573E96-76C0-481D-A33B-4AC4BB8A3711}"/>
                  </a:ext>
                </a:extLst>
              </p:cNvPr>
              <p:cNvCxnSpPr>
                <a:cxnSpLocks/>
                <a:stCxn id="145" idx="3"/>
                <a:endCxn id="147" idx="1"/>
              </p:cNvCxnSpPr>
              <p:nvPr/>
            </p:nvCxnSpPr>
            <p:spPr>
              <a:xfrm>
                <a:off x="10703937" y="2123828"/>
                <a:ext cx="154086" cy="0"/>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44" name="Gerader Verbinder 143">
                <a:extLst>
                  <a:ext uri="{FF2B5EF4-FFF2-40B4-BE49-F238E27FC236}">
                    <a16:creationId xmlns:a16="http://schemas.microsoft.com/office/drawing/2014/main" id="{6AFDB5A7-15DB-40C0-85E9-B23BC96DAB6C}"/>
                  </a:ext>
                </a:extLst>
              </p:cNvPr>
              <p:cNvCxnSpPr>
                <a:cxnSpLocks/>
                <a:stCxn id="147" idx="3"/>
                <a:endCxn id="149" idx="1"/>
              </p:cNvCxnSpPr>
              <p:nvPr/>
            </p:nvCxnSpPr>
            <p:spPr>
              <a:xfrm>
                <a:off x="11243215" y="2123828"/>
                <a:ext cx="154086" cy="0"/>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grpSp>
        <p:sp>
          <p:nvSpPr>
            <p:cNvPr id="159" name="Rechteck 158">
              <a:extLst>
                <a:ext uri="{FF2B5EF4-FFF2-40B4-BE49-F238E27FC236}">
                  <a16:creationId xmlns:a16="http://schemas.microsoft.com/office/drawing/2014/main" id="{BCD64EBB-CF43-400C-8407-21649326342A}"/>
                </a:ext>
              </a:extLst>
            </p:cNvPr>
            <p:cNvSpPr/>
            <p:nvPr/>
          </p:nvSpPr>
          <p:spPr bwMode="gray">
            <a:xfrm>
              <a:off x="5898375" y="1480156"/>
              <a:ext cx="385192" cy="385192"/>
            </a:xfrm>
            <a:prstGeom prst="rect">
              <a:avLst/>
            </a:prstGeom>
            <a:solidFill>
              <a:schemeClr val="bg1"/>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0" name="Rechteck 159">
              <a:extLst>
                <a:ext uri="{FF2B5EF4-FFF2-40B4-BE49-F238E27FC236}">
                  <a16:creationId xmlns:a16="http://schemas.microsoft.com/office/drawing/2014/main" id="{010CBC65-F9EA-4162-8530-54BF11440D52}"/>
                </a:ext>
              </a:extLst>
            </p:cNvPr>
            <p:cNvSpPr/>
            <p:nvPr/>
          </p:nvSpPr>
          <p:spPr bwMode="gray">
            <a:xfrm>
              <a:off x="7521238" y="1480156"/>
              <a:ext cx="385192" cy="385192"/>
            </a:xfrm>
            <a:prstGeom prst="rect">
              <a:avLst/>
            </a:prstGeom>
            <a:solidFill>
              <a:schemeClr val="bg1"/>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1" name="Rechteck 160">
              <a:extLst>
                <a:ext uri="{FF2B5EF4-FFF2-40B4-BE49-F238E27FC236}">
                  <a16:creationId xmlns:a16="http://schemas.microsoft.com/office/drawing/2014/main" id="{22BA4557-07C6-4E9C-ADC2-166D5BD138DF}"/>
                </a:ext>
              </a:extLst>
            </p:cNvPr>
            <p:cNvSpPr/>
            <p:nvPr/>
          </p:nvSpPr>
          <p:spPr bwMode="gray">
            <a:xfrm>
              <a:off x="6439329" y="1480156"/>
              <a:ext cx="385192" cy="385192"/>
            </a:xfrm>
            <a:prstGeom prst="rect">
              <a:avLst/>
            </a:prstGeom>
            <a:solidFill>
              <a:schemeClr val="bg1"/>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2" name="Rechteck 161">
              <a:extLst>
                <a:ext uri="{FF2B5EF4-FFF2-40B4-BE49-F238E27FC236}">
                  <a16:creationId xmlns:a16="http://schemas.microsoft.com/office/drawing/2014/main" id="{7F6089BB-C877-49A2-87B3-8BF7A0E38256}"/>
                </a:ext>
              </a:extLst>
            </p:cNvPr>
            <p:cNvSpPr/>
            <p:nvPr/>
          </p:nvSpPr>
          <p:spPr bwMode="gray">
            <a:xfrm>
              <a:off x="6980283" y="1480156"/>
              <a:ext cx="385192" cy="385192"/>
            </a:xfrm>
            <a:prstGeom prst="rect">
              <a:avLst/>
            </a:prstGeom>
            <a:solidFill>
              <a:schemeClr val="bg1"/>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63" name="Gerader Verbinder 162">
              <a:extLst>
                <a:ext uri="{FF2B5EF4-FFF2-40B4-BE49-F238E27FC236}">
                  <a16:creationId xmlns:a16="http://schemas.microsoft.com/office/drawing/2014/main" id="{E560F7CF-E495-452A-B0E4-C6CF032DCBCC}"/>
                </a:ext>
              </a:extLst>
            </p:cNvPr>
            <p:cNvCxnSpPr>
              <a:cxnSpLocks/>
              <a:stCxn id="159" idx="3"/>
              <a:endCxn id="161" idx="1"/>
            </p:cNvCxnSpPr>
            <p:nvPr/>
          </p:nvCxnSpPr>
          <p:spPr>
            <a:xfrm>
              <a:off x="6283567" y="1672752"/>
              <a:ext cx="155762" cy="0"/>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66" name="Gerader Verbinder 165">
              <a:extLst>
                <a:ext uri="{FF2B5EF4-FFF2-40B4-BE49-F238E27FC236}">
                  <a16:creationId xmlns:a16="http://schemas.microsoft.com/office/drawing/2014/main" id="{AC2E3C96-4A3A-43B1-9C73-D1CB890ED560}"/>
                </a:ext>
              </a:extLst>
            </p:cNvPr>
            <p:cNvCxnSpPr>
              <a:cxnSpLocks/>
              <a:stCxn id="161" idx="3"/>
              <a:endCxn id="162" idx="1"/>
            </p:cNvCxnSpPr>
            <p:nvPr/>
          </p:nvCxnSpPr>
          <p:spPr>
            <a:xfrm>
              <a:off x="6824521" y="1672752"/>
              <a:ext cx="155762" cy="0"/>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69" name="Gerader Verbinder 168">
              <a:extLst>
                <a:ext uri="{FF2B5EF4-FFF2-40B4-BE49-F238E27FC236}">
                  <a16:creationId xmlns:a16="http://schemas.microsoft.com/office/drawing/2014/main" id="{3EA86AA8-5D76-4EC6-A8BB-6D7594197F93}"/>
                </a:ext>
              </a:extLst>
            </p:cNvPr>
            <p:cNvCxnSpPr>
              <a:cxnSpLocks/>
              <a:stCxn id="162" idx="3"/>
              <a:endCxn id="160" idx="1"/>
            </p:cNvCxnSpPr>
            <p:nvPr/>
          </p:nvCxnSpPr>
          <p:spPr>
            <a:xfrm>
              <a:off x="7365475" y="1672752"/>
              <a:ext cx="155763" cy="0"/>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73" name="Verbinder: gewinkelt 172">
              <a:extLst>
                <a:ext uri="{FF2B5EF4-FFF2-40B4-BE49-F238E27FC236}">
                  <a16:creationId xmlns:a16="http://schemas.microsoft.com/office/drawing/2014/main" id="{A74FCCEF-145F-4FB0-932A-1A1762BF570D}"/>
                </a:ext>
              </a:extLst>
            </p:cNvPr>
            <p:cNvCxnSpPr>
              <a:stCxn id="157" idx="0"/>
              <a:endCxn id="159" idx="1"/>
            </p:cNvCxnSpPr>
            <p:nvPr/>
          </p:nvCxnSpPr>
          <p:spPr>
            <a:xfrm rot="5400000" flipH="1" flipV="1">
              <a:off x="5545286" y="1684189"/>
              <a:ext cx="364525" cy="341653"/>
            </a:xfrm>
            <a:prstGeom prst="bentConnector2">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grpSp>
      <p:grpSp>
        <p:nvGrpSpPr>
          <p:cNvPr id="6" name="Gruppieren 5">
            <a:extLst>
              <a:ext uri="{FF2B5EF4-FFF2-40B4-BE49-F238E27FC236}">
                <a16:creationId xmlns:a16="http://schemas.microsoft.com/office/drawing/2014/main" id="{F2648344-49BA-4CF0-AED5-9A985CF7E087}"/>
              </a:ext>
            </a:extLst>
          </p:cNvPr>
          <p:cNvGrpSpPr/>
          <p:nvPr/>
        </p:nvGrpSpPr>
        <p:grpSpPr>
          <a:xfrm>
            <a:off x="779056" y="1392846"/>
            <a:ext cx="2878586" cy="749139"/>
            <a:chOff x="407919" y="1294672"/>
            <a:chExt cx="3620860" cy="942313"/>
          </a:xfrm>
        </p:grpSpPr>
        <p:grpSp>
          <p:nvGrpSpPr>
            <p:cNvPr id="176" name="Gruppieren 175">
              <a:extLst>
                <a:ext uri="{FF2B5EF4-FFF2-40B4-BE49-F238E27FC236}">
                  <a16:creationId xmlns:a16="http://schemas.microsoft.com/office/drawing/2014/main" id="{A370EBAB-8B19-4DE3-B608-50027541D0F7}"/>
                </a:ext>
              </a:extLst>
            </p:cNvPr>
            <p:cNvGrpSpPr/>
            <p:nvPr/>
          </p:nvGrpSpPr>
          <p:grpSpPr>
            <a:xfrm>
              <a:off x="407919" y="1851793"/>
              <a:ext cx="3620860" cy="385192"/>
              <a:chOff x="8161633" y="1931232"/>
              <a:chExt cx="3620860" cy="385192"/>
            </a:xfrm>
          </p:grpSpPr>
          <p:sp>
            <p:nvSpPr>
              <p:cNvPr id="185" name="Rechteck 184">
                <a:extLst>
                  <a:ext uri="{FF2B5EF4-FFF2-40B4-BE49-F238E27FC236}">
                    <a16:creationId xmlns:a16="http://schemas.microsoft.com/office/drawing/2014/main" id="{3314785A-E9E2-4CC6-8313-DC00D2F7E90E}"/>
                  </a:ext>
                </a:extLst>
              </p:cNvPr>
              <p:cNvSpPr/>
              <p:nvPr/>
            </p:nvSpPr>
            <p:spPr bwMode="gray">
              <a:xfrm>
                <a:off x="9240189" y="1931232"/>
                <a:ext cx="385192" cy="385192"/>
              </a:xfrm>
              <a:prstGeom prst="rect">
                <a:avLst/>
              </a:prstGeom>
              <a:solidFill>
                <a:srgbClr val="798BB3"/>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6" name="Rechteck 185">
                <a:extLst>
                  <a:ext uri="{FF2B5EF4-FFF2-40B4-BE49-F238E27FC236}">
                    <a16:creationId xmlns:a16="http://schemas.microsoft.com/office/drawing/2014/main" id="{47AF8FD0-27E5-467D-95F1-10E8D64459AB}"/>
                  </a:ext>
                </a:extLst>
              </p:cNvPr>
              <p:cNvSpPr/>
              <p:nvPr/>
            </p:nvSpPr>
            <p:spPr bwMode="gray">
              <a:xfrm>
                <a:off x="8161633" y="1931232"/>
                <a:ext cx="385192" cy="385192"/>
              </a:xfrm>
              <a:prstGeom prst="rect">
                <a:avLst/>
              </a:prstGeom>
              <a:solidFill>
                <a:srgbClr val="798BB3"/>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7" name="Rechteck 186">
                <a:extLst>
                  <a:ext uri="{FF2B5EF4-FFF2-40B4-BE49-F238E27FC236}">
                    <a16:creationId xmlns:a16="http://schemas.microsoft.com/office/drawing/2014/main" id="{80027DCB-8A68-45F4-8ACB-0FC3EDDA8016}"/>
                  </a:ext>
                </a:extLst>
              </p:cNvPr>
              <p:cNvSpPr/>
              <p:nvPr/>
            </p:nvSpPr>
            <p:spPr bwMode="gray">
              <a:xfrm>
                <a:off x="8700911" y="1931232"/>
                <a:ext cx="385192" cy="385192"/>
              </a:xfrm>
              <a:prstGeom prst="rect">
                <a:avLst/>
              </a:prstGeom>
              <a:solidFill>
                <a:srgbClr val="798BB3"/>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8" name="Rechteck 187">
                <a:extLst>
                  <a:ext uri="{FF2B5EF4-FFF2-40B4-BE49-F238E27FC236}">
                    <a16:creationId xmlns:a16="http://schemas.microsoft.com/office/drawing/2014/main" id="{FB33DD1A-A558-43C9-AAE4-81F011EBB415}"/>
                  </a:ext>
                </a:extLst>
              </p:cNvPr>
              <p:cNvSpPr/>
              <p:nvPr/>
            </p:nvSpPr>
            <p:spPr bwMode="gray">
              <a:xfrm>
                <a:off x="9779466" y="1931232"/>
                <a:ext cx="1458711" cy="385192"/>
              </a:xfrm>
              <a:prstGeom prst="rect">
                <a:avLst/>
              </a:prstGeom>
              <a:pattFill prst="wdDnDiag">
                <a:fgClr>
                  <a:srgbClr val="798BB3"/>
                </a:fgClr>
                <a:bgClr>
                  <a:schemeClr val="bg1"/>
                </a:bgClr>
              </a:patt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9" name="Rechteck 188">
                <a:extLst>
                  <a:ext uri="{FF2B5EF4-FFF2-40B4-BE49-F238E27FC236}">
                    <a16:creationId xmlns:a16="http://schemas.microsoft.com/office/drawing/2014/main" id="{15EADC50-6A7A-40E3-B582-D11D34D354F8}"/>
                  </a:ext>
                </a:extLst>
              </p:cNvPr>
              <p:cNvSpPr/>
              <p:nvPr/>
            </p:nvSpPr>
            <p:spPr bwMode="gray">
              <a:xfrm>
                <a:off x="11397301" y="1931232"/>
                <a:ext cx="385192" cy="385192"/>
              </a:xfrm>
              <a:prstGeom prst="rect">
                <a:avLst/>
              </a:prstGeom>
              <a:pattFill prst="horzBrick">
                <a:fgClr>
                  <a:srgbClr val="798BB3"/>
                </a:fgClr>
                <a:bgClr>
                  <a:schemeClr val="bg1"/>
                </a:bgClr>
              </a:patt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92" name="Gerader Verbinder 191">
                <a:extLst>
                  <a:ext uri="{FF2B5EF4-FFF2-40B4-BE49-F238E27FC236}">
                    <a16:creationId xmlns:a16="http://schemas.microsoft.com/office/drawing/2014/main" id="{911271C0-3980-4D65-9E7F-64100A51161F}"/>
                  </a:ext>
                </a:extLst>
              </p:cNvPr>
              <p:cNvCxnSpPr>
                <a:stCxn id="186" idx="3"/>
                <a:endCxn id="187" idx="1"/>
              </p:cNvCxnSpPr>
              <p:nvPr/>
            </p:nvCxnSpPr>
            <p:spPr>
              <a:xfrm>
                <a:off x="8546825" y="2123828"/>
                <a:ext cx="154086" cy="0"/>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93" name="Gerader Verbinder 192">
                <a:extLst>
                  <a:ext uri="{FF2B5EF4-FFF2-40B4-BE49-F238E27FC236}">
                    <a16:creationId xmlns:a16="http://schemas.microsoft.com/office/drawing/2014/main" id="{268C471C-3D0D-46DD-855C-D4A935D6D01B}"/>
                  </a:ext>
                </a:extLst>
              </p:cNvPr>
              <p:cNvCxnSpPr>
                <a:cxnSpLocks/>
                <a:stCxn id="187" idx="3"/>
                <a:endCxn id="185" idx="1"/>
              </p:cNvCxnSpPr>
              <p:nvPr/>
            </p:nvCxnSpPr>
            <p:spPr>
              <a:xfrm>
                <a:off x="9086103" y="2123828"/>
                <a:ext cx="154086" cy="0"/>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94" name="Gerader Verbinder 193">
                <a:extLst>
                  <a:ext uri="{FF2B5EF4-FFF2-40B4-BE49-F238E27FC236}">
                    <a16:creationId xmlns:a16="http://schemas.microsoft.com/office/drawing/2014/main" id="{4FEFC5B5-1521-44FB-933F-145470C2045C}"/>
                  </a:ext>
                </a:extLst>
              </p:cNvPr>
              <p:cNvCxnSpPr>
                <a:cxnSpLocks/>
                <a:stCxn id="185" idx="3"/>
                <a:endCxn id="188" idx="1"/>
              </p:cNvCxnSpPr>
              <p:nvPr/>
            </p:nvCxnSpPr>
            <p:spPr>
              <a:xfrm>
                <a:off x="9625381" y="2123828"/>
                <a:ext cx="154085" cy="0"/>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grpSp>
        <p:sp>
          <p:nvSpPr>
            <p:cNvPr id="177" name="Rechteck 176">
              <a:extLst>
                <a:ext uri="{FF2B5EF4-FFF2-40B4-BE49-F238E27FC236}">
                  <a16:creationId xmlns:a16="http://schemas.microsoft.com/office/drawing/2014/main" id="{382A42D8-3CD8-464D-B6A5-EF8A66AF7CEF}"/>
                </a:ext>
              </a:extLst>
            </p:cNvPr>
            <p:cNvSpPr/>
            <p:nvPr/>
          </p:nvSpPr>
          <p:spPr bwMode="gray">
            <a:xfrm>
              <a:off x="2020724" y="1294672"/>
              <a:ext cx="385192" cy="385192"/>
            </a:xfrm>
            <a:prstGeom prst="rect">
              <a:avLst/>
            </a:prstGeom>
            <a:solidFill>
              <a:schemeClr val="bg1"/>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9" name="Rechteck 178">
              <a:extLst>
                <a:ext uri="{FF2B5EF4-FFF2-40B4-BE49-F238E27FC236}">
                  <a16:creationId xmlns:a16="http://schemas.microsoft.com/office/drawing/2014/main" id="{D4862A62-80C2-4948-A774-0252C30546EC}"/>
                </a:ext>
              </a:extLst>
            </p:cNvPr>
            <p:cNvSpPr/>
            <p:nvPr/>
          </p:nvSpPr>
          <p:spPr bwMode="gray">
            <a:xfrm>
              <a:off x="2561678" y="1294672"/>
              <a:ext cx="385192" cy="385192"/>
            </a:xfrm>
            <a:prstGeom prst="rect">
              <a:avLst/>
            </a:prstGeom>
            <a:solidFill>
              <a:schemeClr val="bg1"/>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0" name="Rechteck 179">
              <a:extLst>
                <a:ext uri="{FF2B5EF4-FFF2-40B4-BE49-F238E27FC236}">
                  <a16:creationId xmlns:a16="http://schemas.microsoft.com/office/drawing/2014/main" id="{37780CFC-BB17-45B3-B697-B7C27F7CA0EC}"/>
                </a:ext>
              </a:extLst>
            </p:cNvPr>
            <p:cNvSpPr/>
            <p:nvPr/>
          </p:nvSpPr>
          <p:spPr bwMode="gray">
            <a:xfrm>
              <a:off x="3102632" y="1294672"/>
              <a:ext cx="385192" cy="385192"/>
            </a:xfrm>
            <a:prstGeom prst="rect">
              <a:avLst/>
            </a:prstGeom>
            <a:solidFill>
              <a:schemeClr val="bg1"/>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81" name="Gerader Verbinder 180">
              <a:extLst>
                <a:ext uri="{FF2B5EF4-FFF2-40B4-BE49-F238E27FC236}">
                  <a16:creationId xmlns:a16="http://schemas.microsoft.com/office/drawing/2014/main" id="{CFB766E0-1743-4686-845B-5D6E58B5EB4C}"/>
                </a:ext>
              </a:extLst>
            </p:cNvPr>
            <p:cNvCxnSpPr>
              <a:cxnSpLocks/>
              <a:stCxn id="177" idx="3"/>
              <a:endCxn id="179" idx="1"/>
            </p:cNvCxnSpPr>
            <p:nvPr/>
          </p:nvCxnSpPr>
          <p:spPr>
            <a:xfrm>
              <a:off x="2405916" y="1487268"/>
              <a:ext cx="155762" cy="0"/>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82" name="Gerader Verbinder 181">
              <a:extLst>
                <a:ext uri="{FF2B5EF4-FFF2-40B4-BE49-F238E27FC236}">
                  <a16:creationId xmlns:a16="http://schemas.microsoft.com/office/drawing/2014/main" id="{74CD8490-638B-4D48-A629-BF8B717F15C8}"/>
                </a:ext>
              </a:extLst>
            </p:cNvPr>
            <p:cNvCxnSpPr>
              <a:cxnSpLocks/>
              <a:stCxn id="179" idx="3"/>
              <a:endCxn id="180" idx="1"/>
            </p:cNvCxnSpPr>
            <p:nvPr/>
          </p:nvCxnSpPr>
          <p:spPr>
            <a:xfrm>
              <a:off x="2946870" y="1487268"/>
              <a:ext cx="155762" cy="0"/>
            </a:xfrm>
            <a:prstGeom prst="line">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84" name="Verbinder: gewinkelt 183">
              <a:extLst>
                <a:ext uri="{FF2B5EF4-FFF2-40B4-BE49-F238E27FC236}">
                  <a16:creationId xmlns:a16="http://schemas.microsoft.com/office/drawing/2014/main" id="{BB0A82F1-8D43-4328-B17C-6BFB1F71F910}"/>
                </a:ext>
              </a:extLst>
            </p:cNvPr>
            <p:cNvCxnSpPr>
              <a:stCxn id="185" idx="0"/>
              <a:endCxn id="177" idx="1"/>
            </p:cNvCxnSpPr>
            <p:nvPr/>
          </p:nvCxnSpPr>
          <p:spPr>
            <a:xfrm rot="5400000" flipH="1" flipV="1">
              <a:off x="1667635" y="1498705"/>
              <a:ext cx="364525" cy="341653"/>
            </a:xfrm>
            <a:prstGeom prst="bentConnector2">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99" name="Verbinder: gewinkelt 198">
              <a:extLst>
                <a:ext uri="{FF2B5EF4-FFF2-40B4-BE49-F238E27FC236}">
                  <a16:creationId xmlns:a16="http://schemas.microsoft.com/office/drawing/2014/main" id="{B0D53CD1-9E4A-48F8-AB85-BED857EF7468}"/>
                </a:ext>
              </a:extLst>
            </p:cNvPr>
            <p:cNvCxnSpPr>
              <a:cxnSpLocks/>
              <a:stCxn id="180" idx="3"/>
              <a:endCxn id="189" idx="0"/>
            </p:cNvCxnSpPr>
            <p:nvPr/>
          </p:nvCxnSpPr>
          <p:spPr>
            <a:xfrm>
              <a:off x="3487824" y="1487268"/>
              <a:ext cx="348359" cy="364525"/>
            </a:xfrm>
            <a:prstGeom prst="bentConnector2">
              <a:avLst/>
            </a:prstGeom>
            <a:ln w="12700">
              <a:solidFill>
                <a:srgbClr val="798BB3"/>
              </a:solidFill>
            </a:ln>
          </p:spPr>
          <p:style>
            <a:lnRef idx="1">
              <a:schemeClr val="accent1"/>
            </a:lnRef>
            <a:fillRef idx="0">
              <a:schemeClr val="accent1"/>
            </a:fillRef>
            <a:effectRef idx="0">
              <a:schemeClr val="accent1"/>
            </a:effectRef>
            <a:fontRef idx="minor">
              <a:schemeClr val="tx1"/>
            </a:fontRef>
          </p:style>
        </p:cxnSp>
      </p:grpSp>
      <p:grpSp>
        <p:nvGrpSpPr>
          <p:cNvPr id="203" name="Gruppieren 202">
            <a:extLst>
              <a:ext uri="{FF2B5EF4-FFF2-40B4-BE49-F238E27FC236}">
                <a16:creationId xmlns:a16="http://schemas.microsoft.com/office/drawing/2014/main" id="{75BC888D-911C-4DFB-BE70-148DD5AC7699}"/>
              </a:ext>
            </a:extLst>
          </p:cNvPr>
          <p:cNvGrpSpPr/>
          <p:nvPr/>
        </p:nvGrpSpPr>
        <p:grpSpPr>
          <a:xfrm>
            <a:off x="4189730" y="2545711"/>
            <a:ext cx="3716700" cy="156934"/>
            <a:chOff x="4233863" y="2545711"/>
            <a:chExt cx="3716700" cy="156934"/>
          </a:xfrm>
        </p:grpSpPr>
        <p:sp>
          <p:nvSpPr>
            <p:cNvPr id="204" name="Rechteck 203">
              <a:extLst>
                <a:ext uri="{FF2B5EF4-FFF2-40B4-BE49-F238E27FC236}">
                  <a16:creationId xmlns:a16="http://schemas.microsoft.com/office/drawing/2014/main" id="{0FDA857F-D0E4-482C-908F-8099A3E18BED}"/>
                </a:ext>
              </a:extLst>
            </p:cNvPr>
            <p:cNvSpPr/>
            <p:nvPr/>
          </p:nvSpPr>
          <p:spPr bwMode="gray">
            <a:xfrm>
              <a:off x="6628807" y="2564290"/>
              <a:ext cx="119777" cy="119777"/>
            </a:xfrm>
            <a:prstGeom prst="rect">
              <a:avLst/>
            </a:prstGeom>
            <a:solidFill>
              <a:schemeClr val="bg1"/>
            </a:solidFill>
            <a:ln w="31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5" name="Rechteck 204">
              <a:extLst>
                <a:ext uri="{FF2B5EF4-FFF2-40B4-BE49-F238E27FC236}">
                  <a16:creationId xmlns:a16="http://schemas.microsoft.com/office/drawing/2014/main" id="{458DA18F-FAB1-41AD-B327-380150918727}"/>
                </a:ext>
              </a:extLst>
            </p:cNvPr>
            <p:cNvSpPr/>
            <p:nvPr/>
          </p:nvSpPr>
          <p:spPr bwMode="gray">
            <a:xfrm>
              <a:off x="5300158" y="2564290"/>
              <a:ext cx="119777" cy="119777"/>
            </a:xfrm>
            <a:prstGeom prst="rect">
              <a:avLst/>
            </a:prstGeom>
            <a:solidFill>
              <a:srgbClr val="798BB3"/>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6" name="Textfeld 205">
              <a:extLst>
                <a:ext uri="{FF2B5EF4-FFF2-40B4-BE49-F238E27FC236}">
                  <a16:creationId xmlns:a16="http://schemas.microsoft.com/office/drawing/2014/main" id="{53855307-B463-411D-AEF6-51161A511CC0}"/>
                </a:ext>
              </a:extLst>
            </p:cNvPr>
            <p:cNvSpPr txBox="1"/>
            <p:nvPr/>
          </p:nvSpPr>
          <p:spPr>
            <a:xfrm>
              <a:off x="5483817" y="2545711"/>
              <a:ext cx="1142441" cy="156934"/>
            </a:xfrm>
            <a:prstGeom prst="rect">
              <a:avLst/>
            </a:prstGeom>
            <a:noFill/>
          </p:spPr>
          <p:txBody>
            <a:bodyPr wrap="none" lIns="0" tIns="0" rIns="0" bIns="0" rtlCol="0" anchor="ctr">
              <a:noAutofit/>
            </a:bodyPr>
            <a:lstStyle>
              <a:defPPr>
                <a:defRPr lang="de-DE"/>
              </a:defPPr>
              <a:lvl1pPr algn="r">
                <a:spcBef>
                  <a:spcPts val="300"/>
                </a:spcBef>
                <a:spcAft>
                  <a:spcPts val="100"/>
                </a:spcAft>
                <a:buClr>
                  <a:schemeClr val="tx2"/>
                </a:buClr>
                <a:defRPr sz="700"/>
              </a:lvl1pPr>
            </a:lstStyle>
            <a:p>
              <a:pPr algn="l"/>
              <a:r>
                <a:rPr lang="en-US" dirty="0">
                  <a:latin typeface="Open Sans" panose="020B0606030504020204" pitchFamily="34" charset="0"/>
                  <a:ea typeface="Open Sans" panose="020B0606030504020204" pitchFamily="34" charset="0"/>
                  <a:cs typeface="Open Sans" panose="020B0606030504020204" pitchFamily="34" charset="0"/>
                </a:rPr>
                <a:t>Blocks from non-upgraded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nodes following </a:t>
              </a:r>
              <a:r>
                <a:rPr lang="en-US" b="1" dirty="0">
                  <a:latin typeface="Open Sans" panose="020B0606030504020204" pitchFamily="34" charset="0"/>
                  <a:ea typeface="Open Sans" panose="020B0606030504020204" pitchFamily="34" charset="0"/>
                  <a:cs typeface="Open Sans" panose="020B0606030504020204" pitchFamily="34" charset="0"/>
                </a:rPr>
                <a:t>old</a:t>
              </a:r>
              <a:r>
                <a:rPr lang="en-US" dirty="0">
                  <a:latin typeface="Open Sans" panose="020B0606030504020204" pitchFamily="34" charset="0"/>
                  <a:ea typeface="Open Sans" panose="020B0606030504020204" pitchFamily="34" charset="0"/>
                  <a:cs typeface="Open Sans" panose="020B0606030504020204" pitchFamily="34" charset="0"/>
                </a:rPr>
                <a:t> rules</a:t>
              </a:r>
            </a:p>
          </p:txBody>
        </p:sp>
        <p:sp>
          <p:nvSpPr>
            <p:cNvPr id="207" name="Textfeld 206">
              <a:extLst>
                <a:ext uri="{FF2B5EF4-FFF2-40B4-BE49-F238E27FC236}">
                  <a16:creationId xmlns:a16="http://schemas.microsoft.com/office/drawing/2014/main" id="{D34F0C20-C005-47C8-9D0C-15EA9405232A}"/>
                </a:ext>
              </a:extLst>
            </p:cNvPr>
            <p:cNvSpPr txBox="1"/>
            <p:nvPr/>
          </p:nvSpPr>
          <p:spPr>
            <a:xfrm>
              <a:off x="6808122" y="2545711"/>
              <a:ext cx="1142441" cy="156934"/>
            </a:xfrm>
            <a:prstGeom prst="rect">
              <a:avLst/>
            </a:prstGeom>
            <a:noFill/>
          </p:spPr>
          <p:txBody>
            <a:bodyPr wrap="none" lIns="0" tIns="0" rIns="0" bIns="0" rtlCol="0" anchor="ctr">
              <a:noAutofit/>
            </a:bodyPr>
            <a:lstStyle/>
            <a:p>
              <a:pPr>
                <a:spcBef>
                  <a:spcPts val="300"/>
                </a:spcBef>
                <a:spcAft>
                  <a:spcPts val="100"/>
                </a:spcAft>
                <a:buClr>
                  <a:schemeClr val="tx2"/>
                </a:buClr>
              </a:pPr>
              <a:r>
                <a:rPr lang="en-US" sz="700" dirty="0">
                  <a:latin typeface="Open Sans" panose="020B0606030504020204" pitchFamily="34" charset="0"/>
                  <a:ea typeface="Open Sans" panose="020B0606030504020204" pitchFamily="34" charset="0"/>
                  <a:cs typeface="Open Sans" panose="020B0606030504020204" pitchFamily="34" charset="0"/>
                </a:rPr>
                <a:t>Blocks from upgraded nodes</a:t>
              </a:r>
              <a:br>
                <a:rPr lang="en-US" sz="700" dirty="0">
                  <a:latin typeface="Open Sans" panose="020B0606030504020204" pitchFamily="34" charset="0"/>
                  <a:ea typeface="Open Sans" panose="020B0606030504020204" pitchFamily="34" charset="0"/>
                  <a:cs typeface="Open Sans" panose="020B0606030504020204" pitchFamily="34" charset="0"/>
                </a:rPr>
              </a:br>
              <a:r>
                <a:rPr lang="en-US" sz="700" dirty="0">
                  <a:latin typeface="Open Sans" panose="020B0606030504020204" pitchFamily="34" charset="0"/>
                  <a:ea typeface="Open Sans" panose="020B0606030504020204" pitchFamily="34" charset="0"/>
                  <a:cs typeface="Open Sans" panose="020B0606030504020204" pitchFamily="34" charset="0"/>
                </a:rPr>
                <a:t>following </a:t>
              </a:r>
              <a:r>
                <a:rPr lang="en-US" sz="700" b="1" dirty="0">
                  <a:latin typeface="Open Sans" panose="020B0606030504020204" pitchFamily="34" charset="0"/>
                  <a:ea typeface="Open Sans" panose="020B0606030504020204" pitchFamily="34" charset="0"/>
                  <a:cs typeface="Open Sans" panose="020B0606030504020204" pitchFamily="34" charset="0"/>
                </a:rPr>
                <a:t>new</a:t>
              </a:r>
              <a:r>
                <a:rPr lang="en-US" sz="700" dirty="0">
                  <a:latin typeface="Open Sans" panose="020B0606030504020204" pitchFamily="34" charset="0"/>
                  <a:ea typeface="Open Sans" panose="020B0606030504020204" pitchFamily="34" charset="0"/>
                  <a:cs typeface="Open Sans" panose="020B0606030504020204" pitchFamily="34" charset="0"/>
                </a:rPr>
                <a:t> rules</a:t>
              </a:r>
            </a:p>
          </p:txBody>
        </p:sp>
        <p:sp>
          <p:nvSpPr>
            <p:cNvPr id="208" name="Textfeld 207">
              <a:extLst>
                <a:ext uri="{FF2B5EF4-FFF2-40B4-BE49-F238E27FC236}">
                  <a16:creationId xmlns:a16="http://schemas.microsoft.com/office/drawing/2014/main" id="{3A7E4C43-7E24-4C25-8D6B-1427C3BB451A}"/>
                </a:ext>
              </a:extLst>
            </p:cNvPr>
            <p:cNvSpPr txBox="1"/>
            <p:nvPr/>
          </p:nvSpPr>
          <p:spPr>
            <a:xfrm>
              <a:off x="4233863" y="2545711"/>
              <a:ext cx="947053" cy="156934"/>
            </a:xfrm>
            <a:prstGeom prst="rect">
              <a:avLst/>
            </a:prstGeom>
            <a:noFill/>
          </p:spPr>
          <p:txBody>
            <a:bodyPr wrap="none" lIns="0" tIns="0" rIns="0" bIns="0" rtlCol="0" anchor="ctr">
              <a:noAutofit/>
            </a:bodyPr>
            <a:lstStyle>
              <a:defPPr>
                <a:defRPr lang="de-DE"/>
              </a:defPPr>
              <a:lvl1pPr algn="r">
                <a:spcBef>
                  <a:spcPts val="300"/>
                </a:spcBef>
                <a:spcAft>
                  <a:spcPts val="100"/>
                </a:spcAft>
                <a:buClr>
                  <a:schemeClr val="tx2"/>
                </a:buClr>
                <a:defRPr sz="700"/>
              </a:lvl1pPr>
            </a:lstStyle>
            <a:p>
              <a:r>
                <a:rPr lang="en-US" b="1" dirty="0">
                  <a:latin typeface="Open Sans" panose="020B0606030504020204" pitchFamily="34" charset="0"/>
                  <a:ea typeface="Open Sans" panose="020B0606030504020204" pitchFamily="34" charset="0"/>
                  <a:cs typeface="Open Sans" panose="020B0606030504020204" pitchFamily="34" charset="0"/>
                </a:rPr>
                <a:t>Legend</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09" name="Gerade Verbindung mit Pfeil 208">
              <a:extLst>
                <a:ext uri="{FF2B5EF4-FFF2-40B4-BE49-F238E27FC236}">
                  <a16:creationId xmlns:a16="http://schemas.microsoft.com/office/drawing/2014/main" id="{1DE87859-8F59-4770-B43F-FCE98FB533CF}"/>
                </a:ext>
              </a:extLst>
            </p:cNvPr>
            <p:cNvCxnSpPr>
              <a:cxnSpLocks/>
            </p:cNvCxnSpPr>
            <p:nvPr/>
          </p:nvCxnSpPr>
          <p:spPr>
            <a:xfrm>
              <a:off x="5240537" y="2564290"/>
              <a:ext cx="0" cy="108596"/>
            </a:xfrm>
            <a:prstGeom prst="straightConnector1">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0" name="Rechteck 209">
            <a:extLst>
              <a:ext uri="{FF2B5EF4-FFF2-40B4-BE49-F238E27FC236}">
                <a16:creationId xmlns:a16="http://schemas.microsoft.com/office/drawing/2014/main" id="{D3562036-EE96-4347-B5BB-C0B72BE71EF8}"/>
              </a:ext>
            </a:extLst>
          </p:cNvPr>
          <p:cNvSpPr/>
          <p:nvPr/>
        </p:nvSpPr>
        <p:spPr bwMode="gray">
          <a:xfrm>
            <a:off x="2767084" y="2343673"/>
            <a:ext cx="119777" cy="119777"/>
          </a:xfrm>
          <a:prstGeom prst="rect">
            <a:avLst/>
          </a:prstGeom>
          <a:solidFill>
            <a:schemeClr val="bg1"/>
          </a:solidFill>
          <a:ln w="31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1" name="Rechteck 210">
            <a:extLst>
              <a:ext uri="{FF2B5EF4-FFF2-40B4-BE49-F238E27FC236}">
                <a16:creationId xmlns:a16="http://schemas.microsoft.com/office/drawing/2014/main" id="{F324D223-F00A-4A17-B4F9-6E674AD22C02}"/>
              </a:ext>
            </a:extLst>
          </p:cNvPr>
          <p:cNvSpPr/>
          <p:nvPr/>
        </p:nvSpPr>
        <p:spPr bwMode="gray">
          <a:xfrm>
            <a:off x="1438435" y="2343673"/>
            <a:ext cx="119777" cy="119777"/>
          </a:xfrm>
          <a:prstGeom prst="rect">
            <a:avLst/>
          </a:prstGeom>
          <a:solidFill>
            <a:srgbClr val="798BB3"/>
          </a:solidFill>
          <a:ln w="31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2" name="Textfeld 211">
            <a:extLst>
              <a:ext uri="{FF2B5EF4-FFF2-40B4-BE49-F238E27FC236}">
                <a16:creationId xmlns:a16="http://schemas.microsoft.com/office/drawing/2014/main" id="{BF440F40-6D9F-4C48-B972-E8630992F6D6}"/>
              </a:ext>
            </a:extLst>
          </p:cNvPr>
          <p:cNvSpPr txBox="1"/>
          <p:nvPr/>
        </p:nvSpPr>
        <p:spPr>
          <a:xfrm>
            <a:off x="1622094" y="2325094"/>
            <a:ext cx="1142441" cy="156934"/>
          </a:xfrm>
          <a:prstGeom prst="rect">
            <a:avLst/>
          </a:prstGeom>
          <a:noFill/>
        </p:spPr>
        <p:txBody>
          <a:bodyPr wrap="none" lIns="0" tIns="0" rIns="0" bIns="0" rtlCol="0" anchor="ctr">
            <a:noAutofit/>
          </a:bodyPr>
          <a:lstStyle>
            <a:defPPr>
              <a:defRPr lang="de-DE"/>
            </a:defPPr>
            <a:lvl1pPr algn="r">
              <a:spcBef>
                <a:spcPts val="300"/>
              </a:spcBef>
              <a:spcAft>
                <a:spcPts val="100"/>
              </a:spcAft>
              <a:buClr>
                <a:schemeClr val="tx2"/>
              </a:buClr>
              <a:defRPr sz="700"/>
            </a:lvl1pPr>
          </a:lstStyle>
          <a:p>
            <a:pPr algn="l"/>
            <a:r>
              <a:rPr lang="en-US" dirty="0">
                <a:latin typeface="Open Sans" panose="020B0606030504020204" pitchFamily="34" charset="0"/>
                <a:ea typeface="Open Sans" panose="020B0606030504020204" pitchFamily="34" charset="0"/>
                <a:cs typeface="Open Sans" panose="020B0606030504020204" pitchFamily="34" charset="0"/>
              </a:rPr>
              <a:t>Blocks before upgrade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following </a:t>
            </a:r>
            <a:r>
              <a:rPr lang="en-US" b="1" dirty="0">
                <a:latin typeface="Open Sans" panose="020B0606030504020204" pitchFamily="34" charset="0"/>
                <a:ea typeface="Open Sans" panose="020B0606030504020204" pitchFamily="34" charset="0"/>
                <a:cs typeface="Open Sans" panose="020B0606030504020204" pitchFamily="34" charset="0"/>
              </a:rPr>
              <a:t>old</a:t>
            </a:r>
            <a:r>
              <a:rPr lang="en-US" dirty="0">
                <a:latin typeface="Open Sans" panose="020B0606030504020204" pitchFamily="34" charset="0"/>
                <a:ea typeface="Open Sans" panose="020B0606030504020204" pitchFamily="34" charset="0"/>
                <a:cs typeface="Open Sans" panose="020B0606030504020204" pitchFamily="34" charset="0"/>
              </a:rPr>
              <a:t> rules</a:t>
            </a:r>
          </a:p>
        </p:txBody>
      </p:sp>
      <p:sp>
        <p:nvSpPr>
          <p:cNvPr id="213" name="Textfeld 212">
            <a:extLst>
              <a:ext uri="{FF2B5EF4-FFF2-40B4-BE49-F238E27FC236}">
                <a16:creationId xmlns:a16="http://schemas.microsoft.com/office/drawing/2014/main" id="{A0AFAC9A-4ED7-42A8-8920-2F31E7DE498A}"/>
              </a:ext>
            </a:extLst>
          </p:cNvPr>
          <p:cNvSpPr txBox="1"/>
          <p:nvPr/>
        </p:nvSpPr>
        <p:spPr>
          <a:xfrm>
            <a:off x="2946399" y="2325094"/>
            <a:ext cx="1142441" cy="156934"/>
          </a:xfrm>
          <a:prstGeom prst="rect">
            <a:avLst/>
          </a:prstGeom>
          <a:noFill/>
        </p:spPr>
        <p:txBody>
          <a:bodyPr wrap="none" lIns="0" tIns="0" rIns="0" bIns="0" rtlCol="0" anchor="ctr">
            <a:noAutofit/>
          </a:bodyPr>
          <a:lstStyle/>
          <a:p>
            <a:pPr>
              <a:spcBef>
                <a:spcPts val="300"/>
              </a:spcBef>
              <a:spcAft>
                <a:spcPts val="100"/>
              </a:spcAft>
              <a:buClr>
                <a:schemeClr val="tx2"/>
              </a:buClr>
            </a:pPr>
            <a:r>
              <a:rPr lang="en-US" sz="700" dirty="0">
                <a:latin typeface="Open Sans" panose="020B0606030504020204" pitchFamily="34" charset="0"/>
                <a:ea typeface="Open Sans" panose="020B0606030504020204" pitchFamily="34" charset="0"/>
                <a:cs typeface="Open Sans" panose="020B0606030504020204" pitchFamily="34" charset="0"/>
              </a:rPr>
              <a:t>Blocks from upgraded nodes</a:t>
            </a:r>
            <a:br>
              <a:rPr lang="en-US" sz="700" dirty="0">
                <a:latin typeface="Open Sans" panose="020B0606030504020204" pitchFamily="34" charset="0"/>
                <a:ea typeface="Open Sans" panose="020B0606030504020204" pitchFamily="34" charset="0"/>
                <a:cs typeface="Open Sans" panose="020B0606030504020204" pitchFamily="34" charset="0"/>
              </a:rPr>
            </a:br>
            <a:r>
              <a:rPr lang="en-US" sz="700" dirty="0">
                <a:latin typeface="Open Sans" panose="020B0606030504020204" pitchFamily="34" charset="0"/>
                <a:ea typeface="Open Sans" panose="020B0606030504020204" pitchFamily="34" charset="0"/>
                <a:cs typeface="Open Sans" panose="020B0606030504020204" pitchFamily="34" charset="0"/>
              </a:rPr>
              <a:t>following </a:t>
            </a:r>
            <a:r>
              <a:rPr lang="en-US" sz="700" b="1" dirty="0">
                <a:latin typeface="Open Sans" panose="020B0606030504020204" pitchFamily="34" charset="0"/>
                <a:ea typeface="Open Sans" panose="020B0606030504020204" pitchFamily="34" charset="0"/>
                <a:cs typeface="Open Sans" panose="020B0606030504020204" pitchFamily="34" charset="0"/>
              </a:rPr>
              <a:t>new</a:t>
            </a:r>
            <a:r>
              <a:rPr lang="en-US" sz="700" dirty="0">
                <a:latin typeface="Open Sans" panose="020B0606030504020204" pitchFamily="34" charset="0"/>
                <a:ea typeface="Open Sans" panose="020B0606030504020204" pitchFamily="34" charset="0"/>
                <a:cs typeface="Open Sans" panose="020B0606030504020204" pitchFamily="34" charset="0"/>
              </a:rPr>
              <a:t> rules</a:t>
            </a:r>
          </a:p>
        </p:txBody>
      </p:sp>
      <p:sp>
        <p:nvSpPr>
          <p:cNvPr id="116" name="Datumsplatzhalter 6">
            <a:extLst>
              <a:ext uri="{FF2B5EF4-FFF2-40B4-BE49-F238E27FC236}">
                <a16:creationId xmlns:a16="http://schemas.microsoft.com/office/drawing/2014/main" id="{0D20B680-0759-463B-A9B6-80B3AC4FC122}"/>
              </a:ext>
            </a:extLst>
          </p:cNvPr>
          <p:cNvSpPr>
            <a:spLocks noGrp="1"/>
          </p:cNvSpPr>
          <p:nvPr>
            <p:ph type="dt" sz="half" idx="2"/>
          </p:nvPr>
        </p:nvSpPr>
        <p:spPr>
          <a:xfrm>
            <a:off x="360363" y="6584851"/>
            <a:ext cx="493866" cy="216000"/>
          </a:xfrm>
        </p:spPr>
        <p:txBody>
          <a:bodyPr/>
          <a:lstStyle/>
          <a:p>
            <a:fld id="{F0137C2C-9BF3-45DB-8B9E-0CD515897D51}" type="datetime1">
              <a:rPr lang="en-US" smtClean="0">
                <a:latin typeface="Open Sans" panose="020B0606030504020204" pitchFamily="34" charset="0"/>
                <a:ea typeface="Open Sans" panose="020B0606030504020204" pitchFamily="34" charset="0"/>
                <a:cs typeface="Open Sans" panose="020B0606030504020204" pitchFamily="34" charset="0"/>
              </a:rPr>
              <a:t>12/3/2021</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7" name="Fußzeilenplatzhalter 2">
            <a:extLst>
              <a:ext uri="{FF2B5EF4-FFF2-40B4-BE49-F238E27FC236}">
                <a16:creationId xmlns:a16="http://schemas.microsoft.com/office/drawing/2014/main" id="{112C5B4C-CF8A-43DA-BC91-271E8528771F}"/>
              </a:ext>
            </a:extLst>
          </p:cNvPr>
          <p:cNvSpPr>
            <a:spLocks noGrp="1"/>
          </p:cNvSpPr>
          <p:nvPr>
            <p:ph type="ftr" sz="quarter" idx="3"/>
          </p:nvPr>
        </p:nvSpPr>
        <p:spPr>
          <a:xfrm>
            <a:off x="881309" y="6584951"/>
            <a:ext cx="5012928" cy="215900"/>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pic>
        <p:nvPicPr>
          <p:cNvPr id="120" name="Grafik 119">
            <a:extLst>
              <a:ext uri="{FF2B5EF4-FFF2-40B4-BE49-F238E27FC236}">
                <a16:creationId xmlns:a16="http://schemas.microsoft.com/office/drawing/2014/main" id="{4B46EC95-2482-4D88-B1C9-5FF9F099B54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594005" y="1651825"/>
            <a:ext cx="180000" cy="221038"/>
          </a:xfrm>
          <a:prstGeom prst="rect">
            <a:avLst/>
          </a:prstGeom>
        </p:spPr>
      </p:pic>
      <p:pic>
        <p:nvPicPr>
          <p:cNvPr id="121" name="Grafik 120">
            <a:extLst>
              <a:ext uri="{FF2B5EF4-FFF2-40B4-BE49-F238E27FC236}">
                <a16:creationId xmlns:a16="http://schemas.microsoft.com/office/drawing/2014/main" id="{5C9B4F12-2E89-4AA7-BF49-724F2E31D30F}"/>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025483" y="1652801"/>
            <a:ext cx="180000" cy="221038"/>
          </a:xfrm>
          <a:prstGeom prst="rect">
            <a:avLst/>
          </a:prstGeom>
        </p:spPr>
      </p:pic>
      <p:pic>
        <p:nvPicPr>
          <p:cNvPr id="122" name="Grafik 121">
            <a:extLst>
              <a:ext uri="{FF2B5EF4-FFF2-40B4-BE49-F238E27FC236}">
                <a16:creationId xmlns:a16="http://schemas.microsoft.com/office/drawing/2014/main" id="{2094CFF3-64A7-40A9-A9CB-4BD6EF6F6A1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457590" y="1661997"/>
            <a:ext cx="180000" cy="221038"/>
          </a:xfrm>
          <a:prstGeom prst="rect">
            <a:avLst/>
          </a:prstGeom>
        </p:spPr>
      </p:pic>
      <p:pic>
        <p:nvPicPr>
          <p:cNvPr id="128" name="Grafik 127">
            <a:extLst>
              <a:ext uri="{FF2B5EF4-FFF2-40B4-BE49-F238E27FC236}">
                <a16:creationId xmlns:a16="http://schemas.microsoft.com/office/drawing/2014/main" id="{82E21698-D517-42C1-8F95-2834C27776FE}"/>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883892" y="1661997"/>
            <a:ext cx="180000" cy="221038"/>
          </a:xfrm>
          <a:prstGeom prst="rect">
            <a:avLst/>
          </a:prstGeom>
        </p:spPr>
      </p:pic>
      <p:pic>
        <p:nvPicPr>
          <p:cNvPr id="130" name="Grafik 129">
            <a:extLst>
              <a:ext uri="{FF2B5EF4-FFF2-40B4-BE49-F238E27FC236}">
                <a16:creationId xmlns:a16="http://schemas.microsoft.com/office/drawing/2014/main" id="{48792EA7-D1AD-49B5-B3D1-F3C4E6D7D5CC}"/>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307385" y="1661252"/>
            <a:ext cx="180000" cy="221038"/>
          </a:xfrm>
          <a:prstGeom prst="rect">
            <a:avLst/>
          </a:prstGeom>
        </p:spPr>
      </p:pic>
      <p:pic>
        <p:nvPicPr>
          <p:cNvPr id="133" name="Grafik 132">
            <a:extLst>
              <a:ext uri="{FF2B5EF4-FFF2-40B4-BE49-F238E27FC236}">
                <a16:creationId xmlns:a16="http://schemas.microsoft.com/office/drawing/2014/main" id="{CDD41CCC-74BB-4F0C-A95A-56839C1193A1}"/>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734927" y="1670050"/>
            <a:ext cx="180000" cy="221038"/>
          </a:xfrm>
          <a:prstGeom prst="rect">
            <a:avLst/>
          </a:prstGeom>
        </p:spPr>
      </p:pic>
      <p:pic>
        <p:nvPicPr>
          <p:cNvPr id="134" name="Grafik 133">
            <a:extLst>
              <a:ext uri="{FF2B5EF4-FFF2-40B4-BE49-F238E27FC236}">
                <a16:creationId xmlns:a16="http://schemas.microsoft.com/office/drawing/2014/main" id="{07379CFC-FF23-4C66-AEC0-28862E1EA3D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165842" y="1662256"/>
            <a:ext cx="180000" cy="221038"/>
          </a:xfrm>
          <a:prstGeom prst="rect">
            <a:avLst/>
          </a:prstGeom>
        </p:spPr>
      </p:pic>
      <p:pic>
        <p:nvPicPr>
          <p:cNvPr id="135" name="Grafik 134">
            <a:extLst>
              <a:ext uri="{FF2B5EF4-FFF2-40B4-BE49-F238E27FC236}">
                <a16:creationId xmlns:a16="http://schemas.microsoft.com/office/drawing/2014/main" id="{E43C7DD3-AFC8-402F-9DA0-EC3D12ED77B8}"/>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587328" y="2580993"/>
            <a:ext cx="72000" cy="88416"/>
          </a:xfrm>
          <a:prstGeom prst="rect">
            <a:avLst/>
          </a:prstGeom>
        </p:spPr>
      </p:pic>
      <p:pic>
        <p:nvPicPr>
          <p:cNvPr id="136" name="Grafik 135">
            <a:extLst>
              <a:ext uri="{FF2B5EF4-FFF2-40B4-BE49-F238E27FC236}">
                <a16:creationId xmlns:a16="http://schemas.microsoft.com/office/drawing/2014/main" id="{974C7095-143C-4AEB-A571-882FBAF255F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312734" y="2578720"/>
            <a:ext cx="72000" cy="88415"/>
          </a:xfrm>
          <a:prstGeom prst="rect">
            <a:avLst/>
          </a:prstGeom>
        </p:spPr>
      </p:pic>
    </p:spTree>
    <p:extLst>
      <p:ext uri="{BB962C8B-B14F-4D97-AF65-F5344CB8AC3E}">
        <p14:creationId xmlns:p14="http://schemas.microsoft.com/office/powerpoint/2010/main" val="912282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7B7A8CE-C950-46C4-A4DE-ADD22CA8123B}"/>
              </a:ext>
            </a:extLst>
          </p:cNvPr>
          <p:cNvGraphicFramePr>
            <a:graphicFrameLocks noChangeAspect="1"/>
          </p:cNvGraphicFramePr>
          <p:nvPr>
            <p:custDataLst>
              <p:tags r:id="rId2"/>
            </p:custDataLst>
            <p:extLst>
              <p:ext uri="{D42A27DB-BD31-4B8C-83A1-F6EECF244321}">
                <p14:modId xmlns:p14="http://schemas.microsoft.com/office/powerpoint/2010/main" val="28433736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142"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F7B7A8CE-C950-46C4-A4DE-ADD22CA8123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F8A07361-B265-46B3-A66C-453ECF740E54}"/>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Titel 1">
            <a:extLst>
              <a:ext uri="{FF2B5EF4-FFF2-40B4-BE49-F238E27FC236}">
                <a16:creationId xmlns:a16="http://schemas.microsoft.com/office/drawing/2014/main" id="{9BE8322F-E9BB-4C3F-A0B3-A81738496908}"/>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Key Feature: Liquid Proof-of-Stake makes Tezos secure without wasting energy</a:t>
            </a:r>
          </a:p>
        </p:txBody>
      </p:sp>
      <p:sp>
        <p:nvSpPr>
          <p:cNvPr id="4" name="Foliennummernplatzhalter 3">
            <a:extLst>
              <a:ext uri="{FF2B5EF4-FFF2-40B4-BE49-F238E27FC236}">
                <a16:creationId xmlns:a16="http://schemas.microsoft.com/office/drawing/2014/main" id="{9BE47B76-9DC6-4605-8A4C-B21AB0340C80}"/>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29</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Inhaltsplatzhalter 5">
            <a:extLst>
              <a:ext uri="{FF2B5EF4-FFF2-40B4-BE49-F238E27FC236}">
                <a16:creationId xmlns:a16="http://schemas.microsoft.com/office/drawing/2014/main" id="{FF78D0BC-E93B-45AD-B2BD-27BB201AE346}"/>
              </a:ext>
            </a:extLst>
          </p:cNvPr>
          <p:cNvSpPr>
            <a:spLocks noGrp="1"/>
          </p:cNvSpPr>
          <p:nvPr>
            <p:ph idx="1"/>
          </p:nvPr>
        </p:nvSpPr>
        <p:spPr>
          <a:xfrm>
            <a:off x="360362" y="883065"/>
            <a:ext cx="11469239" cy="5614935"/>
          </a:xfrm>
        </p:spPr>
        <p:txBody>
          <a:bodyPr/>
          <a:lstStyle/>
          <a:p>
            <a:pPr marL="0" indent="0" algn="ctr">
              <a:buNone/>
            </a:pPr>
            <a:r>
              <a:rPr lang="en-US" sz="1300" b="1" dirty="0">
                <a:latin typeface="Open Sans" panose="020B0606030504020204" pitchFamily="34" charset="0"/>
                <a:ea typeface="Open Sans" panose="020B0606030504020204" pitchFamily="34" charset="0"/>
                <a:cs typeface="Open Sans" panose="020B0606030504020204" pitchFamily="34" charset="0"/>
              </a:rPr>
              <a:t>Bitcoin’s intrinsic dilemma: </a:t>
            </a: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If an attacker controlled more than half of the network he would be able to “convince” the network of his “truth”.</a:t>
            </a: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He could thus reverse transactions by rewriting the blockchain history and </a:t>
            </a:r>
            <a:r>
              <a:rPr lang="en-US" sz="1300" b="1" dirty="0">
                <a:latin typeface="Open Sans" panose="020B0606030504020204" pitchFamily="34" charset="0"/>
                <a:ea typeface="Open Sans" panose="020B0606030504020204" pitchFamily="34" charset="0"/>
                <a:cs typeface="Open Sans" panose="020B0606030504020204" pitchFamily="34" charset="0"/>
              </a:rPr>
              <a:t>double spend </a:t>
            </a:r>
            <a:r>
              <a:rPr lang="en-US" sz="1300" dirty="0">
                <a:latin typeface="Open Sans" panose="020B0606030504020204" pitchFamily="34" charset="0"/>
                <a:ea typeface="Open Sans" panose="020B0606030504020204" pitchFamily="34" charset="0"/>
                <a:cs typeface="Open Sans" panose="020B0606030504020204" pitchFamily="34" charset="0"/>
              </a:rPr>
              <a:t>his money.</a:t>
            </a: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This type of attack is called </a:t>
            </a:r>
            <a:r>
              <a:rPr lang="en-US" sz="1300" b="1" dirty="0">
                <a:latin typeface="Open Sans" panose="020B0606030504020204" pitchFamily="34" charset="0"/>
                <a:ea typeface="Open Sans" panose="020B0606030504020204" pitchFamily="34" charset="0"/>
                <a:cs typeface="Open Sans" panose="020B0606030504020204" pitchFamily="34" charset="0"/>
              </a:rPr>
              <a:t>51%-attack</a:t>
            </a:r>
            <a:r>
              <a:rPr lang="en-US" sz="1300" dirty="0">
                <a:latin typeface="Open Sans" panose="020B0606030504020204" pitchFamily="34" charset="0"/>
                <a:ea typeface="Open Sans" panose="020B0606030504020204" pitchFamily="34" charset="0"/>
                <a:cs typeface="Open Sans" panose="020B0606030504020204" pitchFamily="34" charset="0"/>
              </a:rPr>
              <a:t> or </a:t>
            </a:r>
            <a:r>
              <a:rPr lang="en-US" sz="1300" b="1" dirty="0">
                <a:latin typeface="Open Sans" panose="020B0606030504020204" pitchFamily="34" charset="0"/>
                <a:ea typeface="Open Sans" panose="020B0606030504020204" pitchFamily="34" charset="0"/>
                <a:cs typeface="Open Sans" panose="020B0606030504020204" pitchFamily="34" charset="0"/>
              </a:rPr>
              <a:t>Sybil attack* </a:t>
            </a:r>
            <a:r>
              <a:rPr lang="en-US" sz="1300" dirty="0">
                <a:latin typeface="Open Sans" panose="020B0606030504020204" pitchFamily="34" charset="0"/>
                <a:ea typeface="Open Sans" panose="020B0606030504020204" pitchFamily="34" charset="0"/>
                <a:cs typeface="Open Sans" panose="020B0606030504020204" pitchFamily="34" charset="0"/>
              </a:rPr>
              <a:t>as the attacker creates a lot of fake nodes to gain control.</a:t>
            </a: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Bitcoin seeks to prevent 51%-attacks by making them very costly.</a:t>
            </a: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This is achieved through the Sybil control mechanism Proof-of-Work (</a:t>
            </a:r>
            <a:r>
              <a:rPr lang="en-US" sz="1300" dirty="0" err="1">
                <a:latin typeface="Open Sans" panose="020B0606030504020204" pitchFamily="34" charset="0"/>
                <a:ea typeface="Open Sans" panose="020B0606030504020204" pitchFamily="34" charset="0"/>
                <a:cs typeface="Open Sans" panose="020B0606030504020204" pitchFamily="34" charset="0"/>
              </a:rPr>
              <a:t>PoW</a:t>
            </a:r>
            <a:r>
              <a:rPr lang="en-US" sz="1300" dirty="0">
                <a:latin typeface="Open Sans" panose="020B0606030504020204" pitchFamily="34" charset="0"/>
                <a:ea typeface="Open Sans" panose="020B0606030504020204" pitchFamily="34" charset="0"/>
                <a:cs typeface="Open Sans" panose="020B0606030504020204" pitchFamily="34" charset="0"/>
              </a:rPr>
              <a:t>) that requires a Bitcoin miner (i.e. validator) to prove </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that he invested a lot of work by solving a cryptographic puzzle which consumes a lot of computing power and consequently energy.</a:t>
            </a:r>
          </a:p>
          <a:p>
            <a:pPr marL="0" indent="0" algn="ctr">
              <a:buNone/>
            </a:pPr>
            <a:endParaRPr lang="en-US" sz="1300" b="1"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feld 14">
            <a:extLst>
              <a:ext uri="{FF2B5EF4-FFF2-40B4-BE49-F238E27FC236}">
                <a16:creationId xmlns:a16="http://schemas.microsoft.com/office/drawing/2014/main" id="{3EAF4E98-1763-4E2D-85B9-6DAD0155035C}"/>
              </a:ext>
            </a:extLst>
          </p:cNvPr>
          <p:cNvSpPr txBox="1"/>
          <p:nvPr/>
        </p:nvSpPr>
        <p:spPr>
          <a:xfrm>
            <a:off x="1885800" y="1393253"/>
            <a:ext cx="3028950" cy="46923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network security</a:t>
            </a:r>
          </a:p>
        </p:txBody>
      </p:sp>
      <p:sp>
        <p:nvSpPr>
          <p:cNvPr id="16" name="Textfeld 15">
            <a:extLst>
              <a:ext uri="{FF2B5EF4-FFF2-40B4-BE49-F238E27FC236}">
                <a16:creationId xmlns:a16="http://schemas.microsoft.com/office/drawing/2014/main" id="{C69E7953-6923-42FA-ACCB-35BA37707100}"/>
              </a:ext>
            </a:extLst>
          </p:cNvPr>
          <p:cNvSpPr txBox="1"/>
          <p:nvPr/>
        </p:nvSpPr>
        <p:spPr>
          <a:xfrm>
            <a:off x="4580506" y="1393253"/>
            <a:ext cx="3028950" cy="46923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2800" b="1" dirty="0">
                <a:solidFill>
                  <a:srgbClr val="798BB3"/>
                </a:solidFill>
                <a:latin typeface="Open Sans" panose="020B0606030504020204" pitchFamily="34" charset="0"/>
                <a:ea typeface="Open Sans" panose="020B0606030504020204" pitchFamily="34" charset="0"/>
                <a:cs typeface="Open Sans" panose="020B0606030504020204" pitchFamily="34" charset="0"/>
              </a:rPr>
              <a:t>vs.</a:t>
            </a:r>
            <a:endParaRPr lang="en-US" sz="3600" b="1"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feld 16">
            <a:extLst>
              <a:ext uri="{FF2B5EF4-FFF2-40B4-BE49-F238E27FC236}">
                <a16:creationId xmlns:a16="http://schemas.microsoft.com/office/drawing/2014/main" id="{0627B76F-9C7A-4FBD-8A0E-62A703F2425F}"/>
              </a:ext>
            </a:extLst>
          </p:cNvPr>
          <p:cNvSpPr txBox="1"/>
          <p:nvPr/>
        </p:nvSpPr>
        <p:spPr>
          <a:xfrm>
            <a:off x="7275212" y="1393253"/>
            <a:ext cx="3028950" cy="46923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energy consumption</a:t>
            </a:r>
          </a:p>
        </p:txBody>
      </p:sp>
      <p:sp>
        <p:nvSpPr>
          <p:cNvPr id="20" name="Gleichschenkliges Dreieck 19">
            <a:extLst>
              <a:ext uri="{FF2B5EF4-FFF2-40B4-BE49-F238E27FC236}">
                <a16:creationId xmlns:a16="http://schemas.microsoft.com/office/drawing/2014/main" id="{170B3410-54EC-40E7-845A-844D24018A98}"/>
              </a:ext>
            </a:extLst>
          </p:cNvPr>
          <p:cNvSpPr/>
          <p:nvPr/>
        </p:nvSpPr>
        <p:spPr bwMode="gray">
          <a:xfrm flipV="1">
            <a:off x="2829720" y="2061988"/>
            <a:ext cx="796923" cy="149679"/>
          </a:xfrm>
          <a:prstGeom prst="triangl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hteck 20">
            <a:extLst>
              <a:ext uri="{FF2B5EF4-FFF2-40B4-BE49-F238E27FC236}">
                <a16:creationId xmlns:a16="http://schemas.microsoft.com/office/drawing/2014/main" id="{CDC4B787-2443-4566-9558-BB1A813E48E7}"/>
              </a:ext>
            </a:extLst>
          </p:cNvPr>
          <p:cNvSpPr/>
          <p:nvPr/>
        </p:nvSpPr>
        <p:spPr bwMode="gray">
          <a:xfrm>
            <a:off x="858084" y="2457450"/>
            <a:ext cx="4740195" cy="469232"/>
          </a:xfrm>
          <a:prstGeom prst="rect">
            <a:avLst/>
          </a:prstGeom>
          <a:solidFill>
            <a:schemeClr val="bg1"/>
          </a:solidFill>
          <a:ln w="12700">
            <a:solidFill>
              <a:srgbClr val="798BB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”Bitcoin mining is needed to prevent 51%-attacks“</a:t>
            </a:r>
          </a:p>
        </p:txBody>
      </p:sp>
      <p:sp>
        <p:nvSpPr>
          <p:cNvPr id="22" name="Gleichschenkliges Dreieck 21">
            <a:extLst>
              <a:ext uri="{FF2B5EF4-FFF2-40B4-BE49-F238E27FC236}">
                <a16:creationId xmlns:a16="http://schemas.microsoft.com/office/drawing/2014/main" id="{53F460D1-D81E-41B7-AA5A-B00071E4BE82}"/>
              </a:ext>
            </a:extLst>
          </p:cNvPr>
          <p:cNvSpPr/>
          <p:nvPr/>
        </p:nvSpPr>
        <p:spPr bwMode="gray">
          <a:xfrm flipV="1">
            <a:off x="8565357" y="2061988"/>
            <a:ext cx="796923" cy="149679"/>
          </a:xfrm>
          <a:prstGeom prst="triangl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hteck 22">
            <a:extLst>
              <a:ext uri="{FF2B5EF4-FFF2-40B4-BE49-F238E27FC236}">
                <a16:creationId xmlns:a16="http://schemas.microsoft.com/office/drawing/2014/main" id="{F9F5E531-AFD4-458B-8A7E-7B80B5DA4454}"/>
              </a:ext>
            </a:extLst>
          </p:cNvPr>
          <p:cNvSpPr/>
          <p:nvPr/>
        </p:nvSpPr>
        <p:spPr bwMode="gray">
          <a:xfrm>
            <a:off x="6593721" y="2457450"/>
            <a:ext cx="4740195" cy="469232"/>
          </a:xfrm>
          <a:prstGeom prst="rect">
            <a:avLst/>
          </a:prstGeom>
          <a:solidFill>
            <a:schemeClr val="bg1"/>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“Bitcoin mining consumes more energy than Thailand“</a:t>
            </a:r>
          </a:p>
        </p:txBody>
      </p:sp>
      <p:sp>
        <p:nvSpPr>
          <p:cNvPr id="28" name="Freeform 82">
            <a:extLst>
              <a:ext uri="{FF2B5EF4-FFF2-40B4-BE49-F238E27FC236}">
                <a16:creationId xmlns:a16="http://schemas.microsoft.com/office/drawing/2014/main" id="{3E96C8D9-D3D3-4238-942A-F5ED983F3011}"/>
              </a:ext>
            </a:extLst>
          </p:cNvPr>
          <p:cNvSpPr>
            <a:spLocks noEditPoints="1"/>
          </p:cNvSpPr>
          <p:nvPr/>
        </p:nvSpPr>
        <p:spPr bwMode="auto">
          <a:xfrm>
            <a:off x="5894237" y="2316372"/>
            <a:ext cx="518971" cy="878556"/>
          </a:xfrm>
          <a:custGeom>
            <a:avLst/>
            <a:gdLst>
              <a:gd name="T0" fmla="*/ 2197 w 2216"/>
              <a:gd name="T1" fmla="*/ 56 h 3760"/>
              <a:gd name="T2" fmla="*/ 2110 w 2216"/>
              <a:gd name="T3" fmla="*/ 0 h 3760"/>
              <a:gd name="T4" fmla="*/ 631 w 2216"/>
              <a:gd name="T5" fmla="*/ 0 h 3760"/>
              <a:gd name="T6" fmla="*/ 537 w 2216"/>
              <a:gd name="T7" fmla="*/ 71 h 3760"/>
              <a:gd name="T8" fmla="*/ 8 w 2216"/>
              <a:gd name="T9" fmla="*/ 1839 h 3760"/>
              <a:gd name="T10" fmla="*/ 24 w 2216"/>
              <a:gd name="T11" fmla="*/ 1930 h 3760"/>
              <a:gd name="T12" fmla="*/ 107 w 2216"/>
              <a:gd name="T13" fmla="*/ 1969 h 3760"/>
              <a:gd name="T14" fmla="*/ 931 w 2216"/>
              <a:gd name="T15" fmla="*/ 1969 h 3760"/>
              <a:gd name="T16" fmla="*/ 600 w 2216"/>
              <a:gd name="T17" fmla="*/ 3642 h 3760"/>
              <a:gd name="T18" fmla="*/ 663 w 2216"/>
              <a:gd name="T19" fmla="*/ 3757 h 3760"/>
              <a:gd name="T20" fmla="*/ 698 w 2216"/>
              <a:gd name="T21" fmla="*/ 3760 h 3760"/>
              <a:gd name="T22" fmla="*/ 785 w 2216"/>
              <a:gd name="T23" fmla="*/ 3713 h 3760"/>
              <a:gd name="T24" fmla="*/ 2086 w 2216"/>
              <a:gd name="T25" fmla="*/ 1429 h 3760"/>
              <a:gd name="T26" fmla="*/ 2086 w 2216"/>
              <a:gd name="T27" fmla="*/ 1326 h 3760"/>
              <a:gd name="T28" fmla="*/ 2000 w 2216"/>
              <a:gd name="T29" fmla="*/ 1275 h 3760"/>
              <a:gd name="T30" fmla="*/ 1412 w 2216"/>
              <a:gd name="T31" fmla="*/ 1275 h 3760"/>
              <a:gd name="T32" fmla="*/ 2193 w 2216"/>
              <a:gd name="T33" fmla="*/ 158 h 3760"/>
              <a:gd name="T34" fmla="*/ 2197 w 2216"/>
              <a:gd name="T35" fmla="*/ 56 h 3760"/>
              <a:gd name="T36" fmla="*/ 2197 w 2216"/>
              <a:gd name="T37" fmla="*/ 56 h 3760"/>
              <a:gd name="T38" fmla="*/ 2197 w 2216"/>
              <a:gd name="T39" fmla="*/ 56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6" h="3760">
                <a:moveTo>
                  <a:pt x="2197" y="56"/>
                </a:moveTo>
                <a:cubicBezTo>
                  <a:pt x="2181" y="20"/>
                  <a:pt x="2145" y="0"/>
                  <a:pt x="2110" y="0"/>
                </a:cubicBezTo>
                <a:cubicBezTo>
                  <a:pt x="631" y="0"/>
                  <a:pt x="631" y="0"/>
                  <a:pt x="631" y="0"/>
                </a:cubicBezTo>
                <a:cubicBezTo>
                  <a:pt x="588" y="0"/>
                  <a:pt x="549" y="28"/>
                  <a:pt x="537" y="71"/>
                </a:cubicBezTo>
                <a:cubicBezTo>
                  <a:pt x="8" y="1839"/>
                  <a:pt x="8" y="1839"/>
                  <a:pt x="8" y="1839"/>
                </a:cubicBezTo>
                <a:cubicBezTo>
                  <a:pt x="0" y="1871"/>
                  <a:pt x="4" y="1902"/>
                  <a:pt x="24" y="1930"/>
                </a:cubicBezTo>
                <a:cubicBezTo>
                  <a:pt x="44" y="1953"/>
                  <a:pt x="75" y="1969"/>
                  <a:pt x="107" y="1969"/>
                </a:cubicBezTo>
                <a:cubicBezTo>
                  <a:pt x="931" y="1969"/>
                  <a:pt x="931" y="1969"/>
                  <a:pt x="931" y="1969"/>
                </a:cubicBezTo>
                <a:cubicBezTo>
                  <a:pt x="600" y="3642"/>
                  <a:pt x="600" y="3642"/>
                  <a:pt x="600" y="3642"/>
                </a:cubicBezTo>
                <a:cubicBezTo>
                  <a:pt x="588" y="3689"/>
                  <a:pt x="616" y="3737"/>
                  <a:pt x="663" y="3757"/>
                </a:cubicBezTo>
                <a:cubicBezTo>
                  <a:pt x="675" y="3760"/>
                  <a:pt x="687" y="3760"/>
                  <a:pt x="698" y="3760"/>
                </a:cubicBezTo>
                <a:cubicBezTo>
                  <a:pt x="734" y="3760"/>
                  <a:pt x="769" y="3745"/>
                  <a:pt x="785" y="3713"/>
                </a:cubicBezTo>
                <a:cubicBezTo>
                  <a:pt x="2086" y="1429"/>
                  <a:pt x="2086" y="1429"/>
                  <a:pt x="2086" y="1429"/>
                </a:cubicBezTo>
                <a:cubicBezTo>
                  <a:pt x="2102" y="1397"/>
                  <a:pt x="2102" y="1358"/>
                  <a:pt x="2086" y="1326"/>
                </a:cubicBezTo>
                <a:cubicBezTo>
                  <a:pt x="2067" y="1295"/>
                  <a:pt x="2035" y="1275"/>
                  <a:pt x="2000" y="1275"/>
                </a:cubicBezTo>
                <a:cubicBezTo>
                  <a:pt x="1412" y="1275"/>
                  <a:pt x="1412" y="1275"/>
                  <a:pt x="1412" y="1275"/>
                </a:cubicBezTo>
                <a:cubicBezTo>
                  <a:pt x="2193" y="158"/>
                  <a:pt x="2193" y="158"/>
                  <a:pt x="2193" y="158"/>
                </a:cubicBezTo>
                <a:cubicBezTo>
                  <a:pt x="2213" y="127"/>
                  <a:pt x="2216" y="87"/>
                  <a:pt x="2197" y="56"/>
                </a:cubicBezTo>
                <a:close/>
                <a:moveTo>
                  <a:pt x="2197" y="56"/>
                </a:moveTo>
                <a:cubicBezTo>
                  <a:pt x="2197" y="56"/>
                  <a:pt x="2197" y="56"/>
                  <a:pt x="2197" y="56"/>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29" name="Gleichschenkliges Dreieck 28">
            <a:extLst>
              <a:ext uri="{FF2B5EF4-FFF2-40B4-BE49-F238E27FC236}">
                <a16:creationId xmlns:a16="http://schemas.microsoft.com/office/drawing/2014/main" id="{5EDD6F2F-2F15-438D-B514-4CF8562C2779}"/>
              </a:ext>
            </a:extLst>
          </p:cNvPr>
          <p:cNvSpPr/>
          <p:nvPr/>
        </p:nvSpPr>
        <p:spPr bwMode="gray">
          <a:xfrm flipV="1">
            <a:off x="5696519" y="4262618"/>
            <a:ext cx="796923" cy="149679"/>
          </a:xfrm>
          <a:prstGeom prst="triangl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Gleichschenkliges Dreieck 29">
            <a:extLst>
              <a:ext uri="{FF2B5EF4-FFF2-40B4-BE49-F238E27FC236}">
                <a16:creationId xmlns:a16="http://schemas.microsoft.com/office/drawing/2014/main" id="{C5D0CA0E-CB01-44A3-AE38-3EA3EA359769}"/>
              </a:ext>
            </a:extLst>
          </p:cNvPr>
          <p:cNvSpPr/>
          <p:nvPr/>
        </p:nvSpPr>
        <p:spPr bwMode="gray">
          <a:xfrm flipV="1">
            <a:off x="5696519" y="5404122"/>
            <a:ext cx="796923" cy="149679"/>
          </a:xfrm>
          <a:prstGeom prst="triangl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Rechteck 30">
            <a:extLst>
              <a:ext uri="{FF2B5EF4-FFF2-40B4-BE49-F238E27FC236}">
                <a16:creationId xmlns:a16="http://schemas.microsoft.com/office/drawing/2014/main" id="{2EE7B369-D0C0-4E34-8C0B-78653FF9B42E}"/>
              </a:ext>
            </a:extLst>
          </p:cNvPr>
          <p:cNvSpPr/>
          <p:nvPr/>
        </p:nvSpPr>
        <p:spPr bwMode="gray">
          <a:xfrm>
            <a:off x="359999" y="5748232"/>
            <a:ext cx="11470051" cy="750992"/>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Tezos</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300" dirty="0">
                <a:solidFill>
                  <a:srgbClr val="E4E8F0"/>
                </a:solidFill>
                <a:latin typeface="Open Sans" panose="020B0606030504020204" pitchFamily="34" charset="0"/>
                <a:ea typeface="Open Sans" panose="020B0606030504020204" pitchFamily="34" charset="0"/>
                <a:cs typeface="Open Sans" panose="020B0606030504020204" pitchFamily="34" charset="0"/>
              </a:rPr>
              <a:t>solves this dilemma with a different kind of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Sybil control mechanism </a:t>
            </a:r>
            <a:r>
              <a:rPr lang="en-US" sz="1300" dirty="0">
                <a:solidFill>
                  <a:srgbClr val="E4E8F0"/>
                </a:solidFill>
                <a:latin typeface="Open Sans" panose="020B0606030504020204" pitchFamily="34" charset="0"/>
                <a:ea typeface="Open Sans" panose="020B0606030504020204" pitchFamily="34" charset="0"/>
                <a:cs typeface="Open Sans" panose="020B0606030504020204" pitchFamily="34" charset="0"/>
              </a:rPr>
              <a:t>called</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Liquid Proof-of-Stake</a:t>
            </a:r>
            <a:r>
              <a:rPr lang="en-US" sz="13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300" dirty="0">
                <a:solidFill>
                  <a:srgbClr val="E4E8F0"/>
                </a:solidFill>
                <a:latin typeface="Open Sans" panose="020B0606030504020204" pitchFamily="34" charset="0"/>
                <a:ea typeface="Open Sans" panose="020B0606030504020204" pitchFamily="34" charset="0"/>
                <a:cs typeface="Open Sans" panose="020B0606030504020204" pitchFamily="34" charset="0"/>
              </a:rPr>
              <a:t>Like in </a:t>
            </a:r>
            <a:r>
              <a:rPr lang="en-US" sz="1300" dirty="0" err="1">
                <a:solidFill>
                  <a:srgbClr val="E4E8F0"/>
                </a:solidFill>
                <a:latin typeface="Open Sans" panose="020B0606030504020204" pitchFamily="34" charset="0"/>
                <a:ea typeface="Open Sans" panose="020B0606030504020204" pitchFamily="34" charset="0"/>
                <a:cs typeface="Open Sans" panose="020B0606030504020204" pitchFamily="34" charset="0"/>
              </a:rPr>
              <a:t>PoW</a:t>
            </a:r>
            <a:r>
              <a:rPr lang="en-US" sz="1300" dirty="0">
                <a:solidFill>
                  <a:srgbClr val="E4E8F0"/>
                </a:solidFill>
                <a:latin typeface="Open Sans" panose="020B0606030504020204" pitchFamily="34" charset="0"/>
                <a:ea typeface="Open Sans" panose="020B0606030504020204" pitchFamily="34" charset="0"/>
                <a:cs typeface="Open Sans" panose="020B0606030504020204" pitchFamily="34" charset="0"/>
              </a:rPr>
              <a:t>, Bakers (i.e. validators) are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extrinsically incentivized </a:t>
            </a:r>
            <a:r>
              <a:rPr lang="en-US" sz="1300" dirty="0">
                <a:solidFill>
                  <a:srgbClr val="E4E8F0"/>
                </a:solidFill>
                <a:latin typeface="Open Sans" panose="020B0606030504020204" pitchFamily="34" charset="0"/>
                <a:ea typeface="Open Sans" panose="020B0606030504020204" pitchFamily="34" charset="0"/>
                <a:cs typeface="Open Sans" panose="020B0606030504020204" pitchFamily="34" charset="0"/>
              </a:rPr>
              <a:t>through rewards but energy consumption is avoided by a security deposit, that can be slashed.    </a:t>
            </a:r>
          </a:p>
        </p:txBody>
      </p:sp>
      <p:sp>
        <p:nvSpPr>
          <p:cNvPr id="19" name="Freeform 6">
            <a:extLst>
              <a:ext uri="{FF2B5EF4-FFF2-40B4-BE49-F238E27FC236}">
                <a16:creationId xmlns:a16="http://schemas.microsoft.com/office/drawing/2014/main" id="{C89E59C9-962E-42F8-BEBF-C5BD728285B8}"/>
              </a:ext>
            </a:extLst>
          </p:cNvPr>
          <p:cNvSpPr>
            <a:spLocks noEditPoints="1"/>
          </p:cNvSpPr>
          <p:nvPr/>
        </p:nvSpPr>
        <p:spPr bwMode="auto">
          <a:xfrm>
            <a:off x="1752600" y="1279526"/>
            <a:ext cx="606425" cy="703263"/>
          </a:xfrm>
          <a:custGeom>
            <a:avLst/>
            <a:gdLst>
              <a:gd name="T0" fmla="*/ 1546 w 1588"/>
              <a:gd name="T1" fmla="*/ 301 h 1844"/>
              <a:gd name="T2" fmla="*/ 1360 w 1588"/>
              <a:gd name="T3" fmla="*/ 272 h 1844"/>
              <a:gd name="T4" fmla="*/ 830 w 1588"/>
              <a:gd name="T5" fmla="*/ 43 h 1844"/>
              <a:gd name="T6" fmla="*/ 744 w 1588"/>
              <a:gd name="T7" fmla="*/ 43 h 1844"/>
              <a:gd name="T8" fmla="*/ 43 w 1588"/>
              <a:gd name="T9" fmla="*/ 301 h 1844"/>
              <a:gd name="T10" fmla="*/ 0 w 1588"/>
              <a:gd name="T11" fmla="*/ 358 h 1844"/>
              <a:gd name="T12" fmla="*/ 0 w 1588"/>
              <a:gd name="T13" fmla="*/ 987 h 1844"/>
              <a:gd name="T14" fmla="*/ 15 w 1588"/>
              <a:gd name="T15" fmla="*/ 1158 h 1844"/>
              <a:gd name="T16" fmla="*/ 229 w 1588"/>
              <a:gd name="T17" fmla="*/ 1501 h 1844"/>
              <a:gd name="T18" fmla="*/ 773 w 1588"/>
              <a:gd name="T19" fmla="*/ 1844 h 1844"/>
              <a:gd name="T20" fmla="*/ 816 w 1588"/>
              <a:gd name="T21" fmla="*/ 1844 h 1844"/>
              <a:gd name="T22" fmla="*/ 1031 w 1588"/>
              <a:gd name="T23" fmla="*/ 1744 h 1844"/>
              <a:gd name="T24" fmla="*/ 1445 w 1588"/>
              <a:gd name="T25" fmla="*/ 1401 h 1844"/>
              <a:gd name="T26" fmla="*/ 1588 w 1588"/>
              <a:gd name="T27" fmla="*/ 1058 h 1844"/>
              <a:gd name="T28" fmla="*/ 1588 w 1588"/>
              <a:gd name="T29" fmla="*/ 701 h 1844"/>
              <a:gd name="T30" fmla="*/ 1588 w 1588"/>
              <a:gd name="T31" fmla="*/ 344 h 1844"/>
              <a:gd name="T32" fmla="*/ 1546 w 1588"/>
              <a:gd name="T33" fmla="*/ 301 h 1844"/>
              <a:gd name="T34" fmla="*/ 802 w 1588"/>
              <a:gd name="T35" fmla="*/ 1087 h 1844"/>
              <a:gd name="T36" fmla="*/ 687 w 1588"/>
              <a:gd name="T37" fmla="*/ 1201 h 1844"/>
              <a:gd name="T38" fmla="*/ 558 w 1588"/>
              <a:gd name="T39" fmla="*/ 1087 h 1844"/>
              <a:gd name="T40" fmla="*/ 415 w 1588"/>
              <a:gd name="T41" fmla="*/ 944 h 1844"/>
              <a:gd name="T42" fmla="*/ 544 w 1588"/>
              <a:gd name="T43" fmla="*/ 815 h 1844"/>
              <a:gd name="T44" fmla="*/ 687 w 1588"/>
              <a:gd name="T45" fmla="*/ 958 h 1844"/>
              <a:gd name="T46" fmla="*/ 1045 w 1588"/>
              <a:gd name="T47" fmla="*/ 601 h 1844"/>
              <a:gd name="T48" fmla="*/ 1159 w 1588"/>
              <a:gd name="T49" fmla="*/ 729 h 1844"/>
              <a:gd name="T50" fmla="*/ 802 w 1588"/>
              <a:gd name="T51" fmla="*/ 1087 h 1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8" h="1844">
                <a:moveTo>
                  <a:pt x="1546" y="301"/>
                </a:moveTo>
                <a:cubicBezTo>
                  <a:pt x="1488" y="301"/>
                  <a:pt x="1417" y="286"/>
                  <a:pt x="1360" y="272"/>
                </a:cubicBezTo>
                <a:cubicBezTo>
                  <a:pt x="1174" y="229"/>
                  <a:pt x="988" y="143"/>
                  <a:pt x="830" y="43"/>
                </a:cubicBezTo>
                <a:cubicBezTo>
                  <a:pt x="802" y="15"/>
                  <a:pt x="802" y="0"/>
                  <a:pt x="744" y="43"/>
                </a:cubicBezTo>
                <a:cubicBezTo>
                  <a:pt x="544" y="186"/>
                  <a:pt x="315" y="286"/>
                  <a:pt x="43" y="301"/>
                </a:cubicBezTo>
                <a:cubicBezTo>
                  <a:pt x="0" y="301"/>
                  <a:pt x="0" y="315"/>
                  <a:pt x="0" y="358"/>
                </a:cubicBezTo>
                <a:cubicBezTo>
                  <a:pt x="0" y="572"/>
                  <a:pt x="0" y="787"/>
                  <a:pt x="0" y="987"/>
                </a:cubicBezTo>
                <a:cubicBezTo>
                  <a:pt x="0" y="1044"/>
                  <a:pt x="0" y="1101"/>
                  <a:pt x="15" y="1158"/>
                </a:cubicBezTo>
                <a:cubicBezTo>
                  <a:pt x="43" y="1287"/>
                  <a:pt x="129" y="1401"/>
                  <a:pt x="229" y="1501"/>
                </a:cubicBezTo>
                <a:cubicBezTo>
                  <a:pt x="372" y="1659"/>
                  <a:pt x="573" y="1759"/>
                  <a:pt x="773" y="1844"/>
                </a:cubicBezTo>
                <a:cubicBezTo>
                  <a:pt x="787" y="1844"/>
                  <a:pt x="802" y="1844"/>
                  <a:pt x="816" y="1844"/>
                </a:cubicBezTo>
                <a:cubicBezTo>
                  <a:pt x="887" y="1802"/>
                  <a:pt x="959" y="1787"/>
                  <a:pt x="1031" y="1744"/>
                </a:cubicBezTo>
                <a:cubicBezTo>
                  <a:pt x="1188" y="1659"/>
                  <a:pt x="1331" y="1559"/>
                  <a:pt x="1445" y="1401"/>
                </a:cubicBezTo>
                <a:cubicBezTo>
                  <a:pt x="1517" y="1301"/>
                  <a:pt x="1574" y="1187"/>
                  <a:pt x="1588" y="1058"/>
                </a:cubicBezTo>
                <a:cubicBezTo>
                  <a:pt x="1588" y="944"/>
                  <a:pt x="1588" y="815"/>
                  <a:pt x="1588" y="701"/>
                </a:cubicBezTo>
                <a:cubicBezTo>
                  <a:pt x="1588" y="587"/>
                  <a:pt x="1588" y="472"/>
                  <a:pt x="1588" y="344"/>
                </a:cubicBezTo>
                <a:cubicBezTo>
                  <a:pt x="1588" y="315"/>
                  <a:pt x="1574" y="315"/>
                  <a:pt x="1546" y="301"/>
                </a:cubicBezTo>
                <a:close/>
                <a:moveTo>
                  <a:pt x="802" y="1087"/>
                </a:moveTo>
                <a:cubicBezTo>
                  <a:pt x="687" y="1201"/>
                  <a:pt x="687" y="1201"/>
                  <a:pt x="687" y="1201"/>
                </a:cubicBezTo>
                <a:cubicBezTo>
                  <a:pt x="558" y="1087"/>
                  <a:pt x="558" y="1087"/>
                  <a:pt x="558" y="1087"/>
                </a:cubicBezTo>
                <a:cubicBezTo>
                  <a:pt x="415" y="944"/>
                  <a:pt x="415" y="944"/>
                  <a:pt x="415" y="944"/>
                </a:cubicBezTo>
                <a:cubicBezTo>
                  <a:pt x="544" y="815"/>
                  <a:pt x="544" y="815"/>
                  <a:pt x="544" y="815"/>
                </a:cubicBezTo>
                <a:cubicBezTo>
                  <a:pt x="687" y="958"/>
                  <a:pt x="687" y="958"/>
                  <a:pt x="687" y="958"/>
                </a:cubicBezTo>
                <a:cubicBezTo>
                  <a:pt x="1045" y="601"/>
                  <a:pt x="1045" y="601"/>
                  <a:pt x="1045" y="601"/>
                </a:cubicBezTo>
                <a:cubicBezTo>
                  <a:pt x="1159" y="729"/>
                  <a:pt x="1159" y="729"/>
                  <a:pt x="1159" y="729"/>
                </a:cubicBezTo>
                <a:lnTo>
                  <a:pt x="802" y="1087"/>
                </a:lnTo>
                <a:close/>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14">
            <a:extLst>
              <a:ext uri="{FF2B5EF4-FFF2-40B4-BE49-F238E27FC236}">
                <a16:creationId xmlns:a16="http://schemas.microsoft.com/office/drawing/2014/main" id="{235759A0-B751-486E-9F29-91220D1B10B1}"/>
              </a:ext>
            </a:extLst>
          </p:cNvPr>
          <p:cNvSpPr>
            <a:spLocks noEditPoints="1"/>
          </p:cNvSpPr>
          <p:nvPr/>
        </p:nvSpPr>
        <p:spPr bwMode="auto">
          <a:xfrm>
            <a:off x="6925453" y="1349376"/>
            <a:ext cx="641350" cy="642938"/>
          </a:xfrm>
          <a:custGeom>
            <a:avLst/>
            <a:gdLst>
              <a:gd name="T0" fmla="*/ 3272 w 3360"/>
              <a:gd name="T1" fmla="*/ 1073 h 3376"/>
              <a:gd name="T2" fmla="*/ 3293 w 3360"/>
              <a:gd name="T3" fmla="*/ 807 h 3376"/>
              <a:gd name="T4" fmla="*/ 3027 w 3360"/>
              <a:gd name="T5" fmla="*/ 827 h 3376"/>
              <a:gd name="T6" fmla="*/ 2552 w 3360"/>
              <a:gd name="T7" fmla="*/ 1300 h 3376"/>
              <a:gd name="T8" fmla="*/ 2507 w 3360"/>
              <a:gd name="T9" fmla="*/ 1367 h 3376"/>
              <a:gd name="T10" fmla="*/ 1992 w 3360"/>
              <a:gd name="T11" fmla="*/ 854 h 3376"/>
              <a:gd name="T12" fmla="*/ 2059 w 3360"/>
              <a:gd name="T13" fmla="*/ 807 h 3376"/>
              <a:gd name="T14" fmla="*/ 2532 w 3360"/>
              <a:gd name="T15" fmla="*/ 334 h 3376"/>
              <a:gd name="T16" fmla="*/ 2552 w 3360"/>
              <a:gd name="T17" fmla="*/ 68 h 3376"/>
              <a:gd name="T18" fmla="*/ 2286 w 3360"/>
              <a:gd name="T19" fmla="*/ 86 h 3376"/>
              <a:gd name="T20" fmla="*/ 1813 w 3360"/>
              <a:gd name="T21" fmla="*/ 561 h 3376"/>
              <a:gd name="T22" fmla="*/ 1766 w 3360"/>
              <a:gd name="T23" fmla="*/ 629 h 3376"/>
              <a:gd name="T24" fmla="*/ 1521 w 3360"/>
              <a:gd name="T25" fmla="*/ 383 h 3376"/>
              <a:gd name="T26" fmla="*/ 1234 w 3360"/>
              <a:gd name="T27" fmla="*/ 383 h 3376"/>
              <a:gd name="T28" fmla="*/ 1052 w 3360"/>
              <a:gd name="T29" fmla="*/ 565 h 3376"/>
              <a:gd name="T30" fmla="*/ 1052 w 3360"/>
              <a:gd name="T31" fmla="*/ 852 h 3376"/>
              <a:gd name="T32" fmla="*/ 1089 w 3360"/>
              <a:gd name="T33" fmla="*/ 886 h 3376"/>
              <a:gd name="T34" fmla="*/ 739 w 3360"/>
              <a:gd name="T35" fmla="*/ 1238 h 3376"/>
              <a:gd name="T36" fmla="*/ 604 w 3360"/>
              <a:gd name="T37" fmla="*/ 2462 h 3376"/>
              <a:gd name="T38" fmla="*/ 0 w 3360"/>
              <a:gd name="T39" fmla="*/ 3065 h 3376"/>
              <a:gd name="T40" fmla="*/ 312 w 3360"/>
              <a:gd name="T41" fmla="*/ 3376 h 3376"/>
              <a:gd name="T42" fmla="*/ 917 w 3360"/>
              <a:gd name="T43" fmla="*/ 2771 h 3376"/>
              <a:gd name="T44" fmla="*/ 2131 w 3360"/>
              <a:gd name="T45" fmla="*/ 2630 h 3376"/>
              <a:gd name="T46" fmla="*/ 2481 w 3360"/>
              <a:gd name="T47" fmla="*/ 2280 h 3376"/>
              <a:gd name="T48" fmla="*/ 2548 w 3360"/>
              <a:gd name="T49" fmla="*/ 2345 h 3376"/>
              <a:gd name="T50" fmla="*/ 2835 w 3360"/>
              <a:gd name="T51" fmla="*/ 2345 h 3376"/>
              <a:gd name="T52" fmla="*/ 3017 w 3360"/>
              <a:gd name="T53" fmla="*/ 2163 h 3376"/>
              <a:gd name="T54" fmla="*/ 3017 w 3360"/>
              <a:gd name="T55" fmla="*/ 1879 h 3376"/>
              <a:gd name="T56" fmla="*/ 2730 w 3360"/>
              <a:gd name="T57" fmla="*/ 1592 h 3376"/>
              <a:gd name="T58" fmla="*/ 2800 w 3360"/>
              <a:gd name="T59" fmla="*/ 1545 h 3376"/>
              <a:gd name="T60" fmla="*/ 3272 w 3360"/>
              <a:gd name="T61" fmla="*/ 1073 h 3376"/>
              <a:gd name="T62" fmla="*/ 1854 w 3360"/>
              <a:gd name="T63" fmla="*/ 1971 h 3376"/>
              <a:gd name="T64" fmla="*/ 1320 w 3360"/>
              <a:gd name="T65" fmla="*/ 2288 h 3376"/>
              <a:gd name="T66" fmla="*/ 1470 w 3360"/>
              <a:gd name="T67" fmla="*/ 2437 h 3376"/>
              <a:gd name="T68" fmla="*/ 921 w 3360"/>
              <a:gd name="T69" fmla="*/ 2382 h 3376"/>
              <a:gd name="T70" fmla="*/ 1013 w 3360"/>
              <a:gd name="T71" fmla="*/ 1981 h 3376"/>
              <a:gd name="T72" fmla="*/ 1138 w 3360"/>
              <a:gd name="T73" fmla="*/ 2106 h 3376"/>
              <a:gd name="T74" fmla="*/ 1466 w 3360"/>
              <a:gd name="T75" fmla="*/ 1911 h 3376"/>
              <a:gd name="T76" fmla="*/ 1222 w 3360"/>
              <a:gd name="T77" fmla="*/ 1666 h 3376"/>
              <a:gd name="T78" fmla="*/ 1875 w 3360"/>
              <a:gd name="T79" fmla="*/ 1304 h 3376"/>
              <a:gd name="T80" fmla="*/ 2084 w 3360"/>
              <a:gd name="T81" fmla="*/ 1513 h 3376"/>
              <a:gd name="T82" fmla="*/ 1640 w 3360"/>
              <a:gd name="T83" fmla="*/ 1756 h 3376"/>
              <a:gd name="T84" fmla="*/ 1854 w 3360"/>
              <a:gd name="T85" fmla="*/ 1971 h 3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0" h="3376">
                <a:moveTo>
                  <a:pt x="3272" y="1073"/>
                </a:moveTo>
                <a:cubicBezTo>
                  <a:pt x="3350" y="995"/>
                  <a:pt x="3360" y="874"/>
                  <a:pt x="3293" y="807"/>
                </a:cubicBezTo>
                <a:cubicBezTo>
                  <a:pt x="3225" y="739"/>
                  <a:pt x="3105" y="747"/>
                  <a:pt x="3027" y="827"/>
                </a:cubicBezTo>
                <a:cubicBezTo>
                  <a:pt x="2552" y="1300"/>
                  <a:pt x="2552" y="1300"/>
                  <a:pt x="2552" y="1300"/>
                </a:cubicBezTo>
                <a:cubicBezTo>
                  <a:pt x="2532" y="1320"/>
                  <a:pt x="2517" y="1345"/>
                  <a:pt x="2507" y="1367"/>
                </a:cubicBezTo>
                <a:cubicBezTo>
                  <a:pt x="1992" y="854"/>
                  <a:pt x="1992" y="854"/>
                  <a:pt x="1992" y="854"/>
                </a:cubicBezTo>
                <a:cubicBezTo>
                  <a:pt x="2016" y="841"/>
                  <a:pt x="2039" y="827"/>
                  <a:pt x="2059" y="807"/>
                </a:cubicBezTo>
                <a:cubicBezTo>
                  <a:pt x="2532" y="334"/>
                  <a:pt x="2532" y="334"/>
                  <a:pt x="2532" y="334"/>
                </a:cubicBezTo>
                <a:cubicBezTo>
                  <a:pt x="2612" y="254"/>
                  <a:pt x="2620" y="136"/>
                  <a:pt x="2552" y="68"/>
                </a:cubicBezTo>
                <a:cubicBezTo>
                  <a:pt x="2485" y="0"/>
                  <a:pt x="2366" y="9"/>
                  <a:pt x="2286" y="86"/>
                </a:cubicBezTo>
                <a:cubicBezTo>
                  <a:pt x="1813" y="561"/>
                  <a:pt x="1813" y="561"/>
                  <a:pt x="1813" y="561"/>
                </a:cubicBezTo>
                <a:cubicBezTo>
                  <a:pt x="1793" y="582"/>
                  <a:pt x="1779" y="604"/>
                  <a:pt x="1766" y="629"/>
                </a:cubicBezTo>
                <a:cubicBezTo>
                  <a:pt x="1521" y="383"/>
                  <a:pt x="1521" y="383"/>
                  <a:pt x="1521" y="383"/>
                </a:cubicBezTo>
                <a:cubicBezTo>
                  <a:pt x="1443" y="303"/>
                  <a:pt x="1314" y="303"/>
                  <a:pt x="1234" y="383"/>
                </a:cubicBezTo>
                <a:cubicBezTo>
                  <a:pt x="1052" y="565"/>
                  <a:pt x="1052" y="565"/>
                  <a:pt x="1052" y="565"/>
                </a:cubicBezTo>
                <a:cubicBezTo>
                  <a:pt x="975" y="643"/>
                  <a:pt x="975" y="772"/>
                  <a:pt x="1052" y="852"/>
                </a:cubicBezTo>
                <a:cubicBezTo>
                  <a:pt x="1089" y="886"/>
                  <a:pt x="1089" y="886"/>
                  <a:pt x="1089" y="886"/>
                </a:cubicBezTo>
                <a:cubicBezTo>
                  <a:pt x="739" y="1238"/>
                  <a:pt x="739" y="1238"/>
                  <a:pt x="739" y="1238"/>
                </a:cubicBezTo>
                <a:cubicBezTo>
                  <a:pt x="406" y="1570"/>
                  <a:pt x="361" y="2081"/>
                  <a:pt x="604" y="2462"/>
                </a:cubicBezTo>
                <a:cubicBezTo>
                  <a:pt x="0" y="3065"/>
                  <a:pt x="0" y="3065"/>
                  <a:pt x="0" y="3065"/>
                </a:cubicBezTo>
                <a:cubicBezTo>
                  <a:pt x="312" y="3376"/>
                  <a:pt x="312" y="3376"/>
                  <a:pt x="312" y="3376"/>
                </a:cubicBezTo>
                <a:cubicBezTo>
                  <a:pt x="917" y="2771"/>
                  <a:pt x="917" y="2771"/>
                  <a:pt x="917" y="2771"/>
                </a:cubicBezTo>
                <a:cubicBezTo>
                  <a:pt x="1298" y="3006"/>
                  <a:pt x="1801" y="2959"/>
                  <a:pt x="2131" y="2630"/>
                </a:cubicBezTo>
                <a:cubicBezTo>
                  <a:pt x="2481" y="2280"/>
                  <a:pt x="2481" y="2280"/>
                  <a:pt x="2481" y="2280"/>
                </a:cubicBezTo>
                <a:cubicBezTo>
                  <a:pt x="2548" y="2345"/>
                  <a:pt x="2548" y="2345"/>
                  <a:pt x="2548" y="2345"/>
                </a:cubicBezTo>
                <a:cubicBezTo>
                  <a:pt x="2628" y="2425"/>
                  <a:pt x="2757" y="2425"/>
                  <a:pt x="2835" y="2345"/>
                </a:cubicBezTo>
                <a:cubicBezTo>
                  <a:pt x="3017" y="2163"/>
                  <a:pt x="3017" y="2163"/>
                  <a:pt x="3017" y="2163"/>
                </a:cubicBezTo>
                <a:cubicBezTo>
                  <a:pt x="3094" y="2085"/>
                  <a:pt x="3094" y="1957"/>
                  <a:pt x="3017" y="1879"/>
                </a:cubicBezTo>
                <a:cubicBezTo>
                  <a:pt x="2730" y="1592"/>
                  <a:pt x="2730" y="1592"/>
                  <a:pt x="2730" y="1592"/>
                </a:cubicBezTo>
                <a:cubicBezTo>
                  <a:pt x="2755" y="1582"/>
                  <a:pt x="2779" y="1566"/>
                  <a:pt x="2800" y="1545"/>
                </a:cubicBezTo>
                <a:lnTo>
                  <a:pt x="3272" y="1073"/>
                </a:lnTo>
                <a:close/>
                <a:moveTo>
                  <a:pt x="1854" y="1971"/>
                </a:moveTo>
                <a:cubicBezTo>
                  <a:pt x="1320" y="2288"/>
                  <a:pt x="1320" y="2288"/>
                  <a:pt x="1320" y="2288"/>
                </a:cubicBezTo>
                <a:cubicBezTo>
                  <a:pt x="1470" y="2437"/>
                  <a:pt x="1470" y="2437"/>
                  <a:pt x="1470" y="2437"/>
                </a:cubicBezTo>
                <a:cubicBezTo>
                  <a:pt x="921" y="2382"/>
                  <a:pt x="921" y="2382"/>
                  <a:pt x="921" y="2382"/>
                </a:cubicBezTo>
                <a:cubicBezTo>
                  <a:pt x="1013" y="1981"/>
                  <a:pt x="1013" y="1981"/>
                  <a:pt x="1013" y="1981"/>
                </a:cubicBezTo>
                <a:cubicBezTo>
                  <a:pt x="1138" y="2106"/>
                  <a:pt x="1138" y="2106"/>
                  <a:pt x="1138" y="2106"/>
                </a:cubicBezTo>
                <a:cubicBezTo>
                  <a:pt x="1466" y="1911"/>
                  <a:pt x="1466" y="1911"/>
                  <a:pt x="1466" y="1911"/>
                </a:cubicBezTo>
                <a:cubicBezTo>
                  <a:pt x="1222" y="1666"/>
                  <a:pt x="1222" y="1666"/>
                  <a:pt x="1222" y="1666"/>
                </a:cubicBezTo>
                <a:cubicBezTo>
                  <a:pt x="1875" y="1304"/>
                  <a:pt x="1875" y="1304"/>
                  <a:pt x="1875" y="1304"/>
                </a:cubicBezTo>
                <a:cubicBezTo>
                  <a:pt x="2084" y="1513"/>
                  <a:pt x="2084" y="1513"/>
                  <a:pt x="2084" y="1513"/>
                </a:cubicBezTo>
                <a:cubicBezTo>
                  <a:pt x="1640" y="1756"/>
                  <a:pt x="1640" y="1756"/>
                  <a:pt x="1640" y="1756"/>
                </a:cubicBezTo>
                <a:lnTo>
                  <a:pt x="1854" y="1971"/>
                </a:lnTo>
                <a:close/>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38" name="Textfeld 37">
            <a:extLst>
              <a:ext uri="{FF2B5EF4-FFF2-40B4-BE49-F238E27FC236}">
                <a16:creationId xmlns:a16="http://schemas.microsoft.com/office/drawing/2014/main" id="{2D9EA28F-F87A-4DA3-AC63-D165554A3D8E}"/>
              </a:ext>
            </a:extLst>
          </p:cNvPr>
          <p:cNvSpPr txBox="1"/>
          <p:nvPr/>
        </p:nvSpPr>
        <p:spPr>
          <a:xfrm>
            <a:off x="3701064" y="6583727"/>
            <a:ext cx="5123582" cy="2159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 Named after Sybil Dorsett who suffered from dissociative personality disorder</a:t>
            </a:r>
          </a:p>
        </p:txBody>
      </p:sp>
      <p:sp>
        <p:nvSpPr>
          <p:cNvPr id="24" name="Datumsplatzhalter 6">
            <a:extLst>
              <a:ext uri="{FF2B5EF4-FFF2-40B4-BE49-F238E27FC236}">
                <a16:creationId xmlns:a16="http://schemas.microsoft.com/office/drawing/2014/main" id="{5170722C-D927-4217-A66B-270C72CA0231}"/>
              </a:ext>
            </a:extLst>
          </p:cNvPr>
          <p:cNvSpPr>
            <a:spLocks noGrp="1"/>
          </p:cNvSpPr>
          <p:nvPr>
            <p:ph type="dt" sz="half" idx="2"/>
          </p:nvPr>
        </p:nvSpPr>
        <p:spPr>
          <a:xfrm>
            <a:off x="360363" y="6584851"/>
            <a:ext cx="493866" cy="216000"/>
          </a:xfrm>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Fußzeilenplatzhalter 2">
            <a:extLst>
              <a:ext uri="{FF2B5EF4-FFF2-40B4-BE49-F238E27FC236}">
                <a16:creationId xmlns:a16="http://schemas.microsoft.com/office/drawing/2014/main" id="{B2E54C29-2F4B-41F9-8B92-361FA0FFF44C}"/>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
        <p:nvSpPr>
          <p:cNvPr id="26" name="Rectangle 333">
            <a:extLst>
              <a:ext uri="{FF2B5EF4-FFF2-40B4-BE49-F238E27FC236}">
                <a16:creationId xmlns:a16="http://schemas.microsoft.com/office/drawing/2014/main" id="{B189869E-82D4-4139-8333-FB3A2C3E3AE1}"/>
              </a:ext>
            </a:extLst>
          </p:cNvPr>
          <p:cNvSpPr/>
          <p:nvPr/>
        </p:nvSpPr>
        <p:spPr bwMode="gray">
          <a:xfrm>
            <a:off x="9819348" y="1442556"/>
            <a:ext cx="1513734" cy="815391"/>
          </a:xfrm>
          <a:prstGeom prst="rect">
            <a:avLst/>
          </a:prstGeom>
          <a:solidFill>
            <a:srgbClr val="C7DDFD"/>
          </a:solid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auto">
              <a:spcBef>
                <a:spcPts val="0"/>
              </a:spcBef>
              <a:spcAft>
                <a:spcPts val="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fontAlgn="auto">
              <a:spcBef>
                <a:spcPts val="0"/>
              </a:spcBef>
              <a:spcAft>
                <a:spcPts val="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196 </a:t>
            </a:r>
            <a:r>
              <a:rPr lang="en-US" sz="1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TWh</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 in </a:t>
            </a:r>
          </a:p>
          <a:p>
            <a:pPr algn="ctr" fontAlgn="auto">
              <a:spcBef>
                <a:spcPts val="0"/>
              </a:spcBef>
              <a:spcAft>
                <a:spcPts val="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November 2021</a:t>
            </a:r>
          </a:p>
          <a:p>
            <a:pPr algn="ctr" fontAlgn="auto">
              <a:spcBef>
                <a:spcPts val="0"/>
              </a:spcBef>
              <a:spcAft>
                <a:spcPts val="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8"/>
              </a:rPr>
              <a:t>https://digiconomist.net/bitcoin-energy-consumption</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fontAlgn="auto">
              <a:spcBef>
                <a:spcPts val="0"/>
              </a:spcBef>
              <a:spcAft>
                <a:spcPts val="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334">
            <a:extLst>
              <a:ext uri="{FF2B5EF4-FFF2-40B4-BE49-F238E27FC236}">
                <a16:creationId xmlns:a16="http://schemas.microsoft.com/office/drawing/2014/main" id="{D61AFB17-7753-435E-8EA3-0C2BA2F6B504}"/>
              </a:ext>
            </a:extLst>
          </p:cNvPr>
          <p:cNvSpPr/>
          <p:nvPr/>
        </p:nvSpPr>
        <p:spPr>
          <a:xfrm>
            <a:off x="9819348" y="1155416"/>
            <a:ext cx="1046144" cy="246221"/>
          </a:xfrm>
          <a:prstGeom prst="rect">
            <a:avLst/>
          </a:prstGeom>
        </p:spPr>
        <p:txBody>
          <a:bodyPr wrap="square" lIns="0" rIns="0">
            <a:spAutoFit/>
          </a:bodyPr>
          <a:lstStyle/>
          <a:p>
            <a:pPr fontAlgn="auto">
              <a:spcBef>
                <a:spcPts val="0"/>
              </a:spcBef>
              <a:spcAft>
                <a:spcPts val="0"/>
              </a:spcAft>
            </a:pPr>
            <a:r>
              <a:rPr lang="en-US" sz="1000" b="1" i="1" dirty="0">
                <a:latin typeface="Open Sans" panose="020B0606030504020204" pitchFamily="34" charset="0"/>
                <a:ea typeface="Open Sans" panose="020B0606030504020204" pitchFamily="34" charset="0"/>
                <a:cs typeface="Open Sans" panose="020B0606030504020204" pitchFamily="34" charset="0"/>
              </a:rPr>
              <a:t>GOOD TO KNOW</a:t>
            </a:r>
          </a:p>
        </p:txBody>
      </p:sp>
    </p:spTree>
    <p:extLst>
      <p:ext uri="{BB962C8B-B14F-4D97-AF65-F5344CB8AC3E}">
        <p14:creationId xmlns:p14="http://schemas.microsoft.com/office/powerpoint/2010/main" val="340709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902C4-0148-984B-818B-9E0391A60AE0}"/>
              </a:ext>
            </a:extLst>
          </p:cNvPr>
          <p:cNvSpPr>
            <a:spLocks noGrp="1"/>
          </p:cNvSpPr>
          <p:nvPr>
            <p:ph type="title"/>
          </p:nvPr>
        </p:nvSpPr>
        <p:spPr/>
        <p:txBody>
          <a:bodyPr anchor="ctr"/>
          <a:lstStyle/>
          <a:p>
            <a:pPr algn="ctr"/>
            <a:r>
              <a:rPr lang="en-US" sz="4400" dirty="0"/>
              <a:t>Content</a:t>
            </a:r>
          </a:p>
        </p:txBody>
      </p:sp>
      <p:sp>
        <p:nvSpPr>
          <p:cNvPr id="3" name="Footer Placeholder 2">
            <a:extLst>
              <a:ext uri="{FF2B5EF4-FFF2-40B4-BE49-F238E27FC236}">
                <a16:creationId xmlns:a16="http://schemas.microsoft.com/office/drawing/2014/main" id="{6CA5E5B9-23C4-AE40-96BC-72B80A34551F}"/>
              </a:ext>
            </a:extLst>
          </p:cNvPr>
          <p:cNvSpPr>
            <a:spLocks noGrp="1"/>
          </p:cNvSpPr>
          <p:nvPr>
            <p:ph type="ftr" sz="quarter" idx="3"/>
          </p:nvPr>
        </p:nvSpPr>
        <p:spPr/>
        <p:txBody>
          <a:bodyPr/>
          <a:lstStyle/>
          <a:p>
            <a:r>
              <a:rPr lang="en-US" dirty="0"/>
              <a:t>Tezos Deep Dive Deck - Licensed under CC BY 4.0</a:t>
            </a:r>
          </a:p>
        </p:txBody>
      </p:sp>
      <p:sp>
        <p:nvSpPr>
          <p:cNvPr id="4" name="Slide Number Placeholder 3">
            <a:extLst>
              <a:ext uri="{FF2B5EF4-FFF2-40B4-BE49-F238E27FC236}">
                <a16:creationId xmlns:a16="http://schemas.microsoft.com/office/drawing/2014/main" id="{F61A6D39-301D-364C-B37A-F985B76FDAA9}"/>
              </a:ext>
            </a:extLst>
          </p:cNvPr>
          <p:cNvSpPr>
            <a:spLocks noGrp="1"/>
          </p:cNvSpPr>
          <p:nvPr>
            <p:ph type="sldNum" sz="quarter" idx="4"/>
          </p:nvPr>
        </p:nvSpPr>
        <p:spPr/>
        <p:txBody>
          <a:bodyPr/>
          <a:lstStyle/>
          <a:p>
            <a:fld id="{369A084B-84B6-4F15-B0F5-CCDC4176846B}" type="slidenum">
              <a:rPr lang="en-US" smtClean="0"/>
              <a:pPr/>
              <a:t>3</a:t>
            </a:fld>
            <a:endParaRPr lang="en-US" dirty="0"/>
          </a:p>
        </p:txBody>
      </p:sp>
      <p:sp>
        <p:nvSpPr>
          <p:cNvPr id="5" name="Date Placeholder 4">
            <a:extLst>
              <a:ext uri="{FF2B5EF4-FFF2-40B4-BE49-F238E27FC236}">
                <a16:creationId xmlns:a16="http://schemas.microsoft.com/office/drawing/2014/main" id="{07CBB539-7D02-D349-BBE6-EA5E75241D6E}"/>
              </a:ext>
            </a:extLst>
          </p:cNvPr>
          <p:cNvSpPr>
            <a:spLocks noGrp="1"/>
          </p:cNvSpPr>
          <p:nvPr>
            <p:ph type="dt" sz="half" idx="2"/>
          </p:nvPr>
        </p:nvSpPr>
        <p:spPr/>
        <p:txBody>
          <a:bodyPr/>
          <a:lstStyle/>
          <a:p>
            <a:r>
              <a:rPr lang="en-US" dirty="0"/>
              <a:t>2021-11-22</a:t>
            </a:r>
          </a:p>
        </p:txBody>
      </p:sp>
      <p:sp>
        <p:nvSpPr>
          <p:cNvPr id="6" name="Content Placeholder 5">
            <a:extLst>
              <a:ext uri="{FF2B5EF4-FFF2-40B4-BE49-F238E27FC236}">
                <a16:creationId xmlns:a16="http://schemas.microsoft.com/office/drawing/2014/main" id="{34082692-D095-024A-9089-864EEAE86EFF}"/>
              </a:ext>
            </a:extLst>
          </p:cNvPr>
          <p:cNvSpPr>
            <a:spLocks noGrp="1"/>
          </p:cNvSpPr>
          <p:nvPr>
            <p:ph idx="1"/>
          </p:nvPr>
        </p:nvSpPr>
        <p:spPr/>
        <p:txBody>
          <a:bodyPr/>
          <a:lstStyle/>
          <a:p>
            <a:pPr marL="342900" indent="-342900">
              <a:lnSpc>
                <a:spcPct val="150000"/>
              </a:lnSpc>
              <a:buFont typeface="+mj-lt"/>
              <a:buAutoNum type="arabicPeriod"/>
            </a:pPr>
            <a:r>
              <a:rPr lang="en-US" sz="2000" dirty="0">
                <a:solidFill>
                  <a:srgbClr val="798BB3"/>
                </a:solidFill>
                <a:hlinkClick r:id="rId2" action="ppaction://hlinksldjump"/>
              </a:rPr>
              <a:t>The value proposition</a:t>
            </a:r>
            <a:endParaRPr lang="en-US" sz="2000" dirty="0">
              <a:solidFill>
                <a:srgbClr val="798BB3"/>
              </a:solidFill>
            </a:endParaRPr>
          </a:p>
          <a:p>
            <a:pPr marL="342900" indent="-342900">
              <a:lnSpc>
                <a:spcPct val="150000"/>
              </a:lnSpc>
              <a:buFont typeface="+mj-lt"/>
              <a:buAutoNum type="arabicPeriod"/>
            </a:pPr>
            <a:r>
              <a:rPr lang="en-US" sz="2000" dirty="0">
                <a:solidFill>
                  <a:srgbClr val="798BB3"/>
                </a:solidFill>
                <a:hlinkClick r:id="rId3" action="ppaction://hlinksldjump"/>
              </a:rPr>
              <a:t>What is blockchain and why do you need it?</a:t>
            </a:r>
            <a:endParaRPr lang="en-US" sz="2000" dirty="0">
              <a:solidFill>
                <a:srgbClr val="798BB3"/>
              </a:solidFill>
            </a:endParaRPr>
          </a:p>
          <a:p>
            <a:pPr marL="342900" indent="-342900">
              <a:lnSpc>
                <a:spcPct val="150000"/>
              </a:lnSpc>
              <a:buFont typeface="+mj-lt"/>
              <a:buAutoNum type="arabicPeriod"/>
            </a:pPr>
            <a:r>
              <a:rPr lang="en-US" sz="2000" dirty="0">
                <a:solidFill>
                  <a:srgbClr val="798BB3"/>
                </a:solidFill>
                <a:hlinkClick r:id="rId4" action="ppaction://hlinksldjump"/>
              </a:rPr>
              <a:t>Why are public blockchains the future?</a:t>
            </a:r>
            <a:endParaRPr lang="en-US" sz="2000" dirty="0">
              <a:solidFill>
                <a:srgbClr val="798BB3"/>
              </a:solidFill>
            </a:endParaRPr>
          </a:p>
          <a:p>
            <a:pPr marL="342900" indent="-342900">
              <a:lnSpc>
                <a:spcPct val="150000"/>
              </a:lnSpc>
              <a:buFont typeface="+mj-lt"/>
              <a:buAutoNum type="arabicPeriod"/>
            </a:pPr>
            <a:r>
              <a:rPr lang="en-US" sz="2000" dirty="0">
                <a:solidFill>
                  <a:srgbClr val="798BB3"/>
                </a:solidFill>
                <a:hlinkClick r:id="rId5" action="ppaction://hlinksldjump"/>
              </a:rPr>
              <a:t>Tezos: Interesting aspects of the technology</a:t>
            </a:r>
            <a:endParaRPr lang="en-US" sz="2000" dirty="0">
              <a:solidFill>
                <a:srgbClr val="798BB3"/>
              </a:solidFill>
            </a:endParaRPr>
          </a:p>
          <a:p>
            <a:pPr marL="342900" indent="-342900">
              <a:lnSpc>
                <a:spcPct val="150000"/>
              </a:lnSpc>
              <a:buFont typeface="+mj-lt"/>
              <a:buAutoNum type="arabicPeriod"/>
            </a:pPr>
            <a:r>
              <a:rPr lang="en-US" sz="2000" dirty="0">
                <a:solidFill>
                  <a:srgbClr val="798BB3"/>
                </a:solidFill>
                <a:hlinkClick r:id="rId6" action="ppaction://hlinksldjump"/>
              </a:rPr>
              <a:t>Tezos: Amendment history</a:t>
            </a:r>
            <a:endParaRPr lang="en-US" sz="2000" dirty="0">
              <a:solidFill>
                <a:srgbClr val="798BB3"/>
              </a:solidFill>
            </a:endParaRPr>
          </a:p>
          <a:p>
            <a:pPr marL="342900" indent="-342900">
              <a:lnSpc>
                <a:spcPct val="150000"/>
              </a:lnSpc>
              <a:buFont typeface="+mj-lt"/>
              <a:buAutoNum type="arabicPeriod"/>
            </a:pPr>
            <a:r>
              <a:rPr lang="en-US" sz="2000" dirty="0">
                <a:solidFill>
                  <a:srgbClr val="798BB3"/>
                </a:solidFill>
                <a:hlinkClick r:id="rId7" action="ppaction://hlinksldjump"/>
              </a:rPr>
              <a:t>Tezos: Ecosystem overview</a:t>
            </a:r>
            <a:endParaRPr lang="en-US" sz="2000" dirty="0">
              <a:solidFill>
                <a:srgbClr val="798BB3"/>
              </a:solidFill>
            </a:endParaRPr>
          </a:p>
          <a:p>
            <a:pPr marL="342900" indent="-342900">
              <a:lnSpc>
                <a:spcPct val="150000"/>
              </a:lnSpc>
              <a:buFont typeface="+mj-lt"/>
              <a:buAutoNum type="arabicPeriod"/>
            </a:pPr>
            <a:r>
              <a:rPr lang="en-US" sz="2000" dirty="0">
                <a:solidFill>
                  <a:srgbClr val="798BB3"/>
                </a:solidFill>
                <a:hlinkClick r:id="rId8" action="ppaction://hlinksldjump"/>
              </a:rPr>
              <a:t>Tezos: Application examples</a:t>
            </a:r>
            <a:endParaRPr lang="en-US" sz="2000" dirty="0">
              <a:solidFill>
                <a:srgbClr val="798BB3"/>
              </a:solidFill>
            </a:endParaRPr>
          </a:p>
          <a:p>
            <a:pPr marL="342900" indent="-342900">
              <a:lnSpc>
                <a:spcPct val="150000"/>
              </a:lnSpc>
              <a:buFont typeface="+mj-lt"/>
              <a:buAutoNum type="arabicPeriod"/>
            </a:pPr>
            <a:r>
              <a:rPr lang="en-US" sz="2000" dirty="0">
                <a:solidFill>
                  <a:srgbClr val="798BB3"/>
                </a:solidFill>
                <a:hlinkClick r:id="rId9" action="ppaction://hlinksldjump"/>
              </a:rPr>
              <a:t>Blockchain MythBusters</a:t>
            </a:r>
            <a:endParaRPr lang="en-US" sz="2000" dirty="0">
              <a:solidFill>
                <a:srgbClr val="798BB3"/>
              </a:solidFill>
            </a:endParaRPr>
          </a:p>
          <a:p>
            <a:pPr marL="342900" indent="-342900">
              <a:lnSpc>
                <a:spcPct val="150000"/>
              </a:lnSpc>
              <a:buFont typeface="+mj-lt"/>
              <a:buAutoNum type="arabicPeriod"/>
            </a:pPr>
            <a:r>
              <a:rPr lang="en-US" sz="2000" dirty="0">
                <a:solidFill>
                  <a:srgbClr val="798BB3"/>
                </a:solidFill>
                <a:hlinkClick r:id="rId10" action="ppaction://hlinksldjump"/>
              </a:rPr>
              <a:t>References</a:t>
            </a:r>
            <a:endParaRPr lang="en-US" sz="2000" dirty="0">
              <a:solidFill>
                <a:srgbClr val="798BB3"/>
              </a:solidFill>
            </a:endParaRPr>
          </a:p>
        </p:txBody>
      </p:sp>
      <p:sp>
        <p:nvSpPr>
          <p:cNvPr id="7" name="Text Placeholder 6">
            <a:extLst>
              <a:ext uri="{FF2B5EF4-FFF2-40B4-BE49-F238E27FC236}">
                <a16:creationId xmlns:a16="http://schemas.microsoft.com/office/drawing/2014/main" id="{08EE7186-93A8-0545-A776-766DD5DF1AC3}"/>
              </a:ext>
            </a:extLst>
          </p:cNvPr>
          <p:cNvSpPr>
            <a:spLocks noGrp="1"/>
          </p:cNvSpPr>
          <p:nvPr>
            <p:ph type="body" sz="quarter" idx="10"/>
          </p:nvPr>
        </p:nvSpPr>
        <p:spPr/>
        <p:txBody>
          <a:bodyPr/>
          <a:lstStyle/>
          <a:p>
            <a:r>
              <a:rPr lang="en-US" dirty="0"/>
              <a:t>The Tezos Deep Dive Deck:</a:t>
            </a:r>
          </a:p>
        </p:txBody>
      </p:sp>
    </p:spTree>
    <p:extLst>
      <p:ext uri="{BB962C8B-B14F-4D97-AF65-F5344CB8AC3E}">
        <p14:creationId xmlns:p14="http://schemas.microsoft.com/office/powerpoint/2010/main" val="1110637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52" name="Gruppieren 86051">
            <a:extLst>
              <a:ext uri="{FF2B5EF4-FFF2-40B4-BE49-F238E27FC236}">
                <a16:creationId xmlns:a16="http://schemas.microsoft.com/office/drawing/2014/main" id="{98D2A540-768A-42DF-8A3B-80B124FD599A}"/>
              </a:ext>
            </a:extLst>
          </p:cNvPr>
          <p:cNvGrpSpPr/>
          <p:nvPr/>
        </p:nvGrpSpPr>
        <p:grpSpPr>
          <a:xfrm>
            <a:off x="6412881" y="3629554"/>
            <a:ext cx="718401" cy="752279"/>
            <a:chOff x="6732200" y="3883595"/>
            <a:chExt cx="915172" cy="958330"/>
          </a:xfrm>
        </p:grpSpPr>
        <p:grpSp>
          <p:nvGrpSpPr>
            <p:cNvPr id="17" name="Gruppieren 16">
              <a:extLst>
                <a:ext uri="{FF2B5EF4-FFF2-40B4-BE49-F238E27FC236}">
                  <a16:creationId xmlns:a16="http://schemas.microsoft.com/office/drawing/2014/main" id="{8A2D3A84-D59C-43A2-9F90-E3F50A87C366}"/>
                </a:ext>
              </a:extLst>
            </p:cNvPr>
            <p:cNvGrpSpPr/>
            <p:nvPr/>
          </p:nvGrpSpPr>
          <p:grpSpPr>
            <a:xfrm>
              <a:off x="6732200" y="3945727"/>
              <a:ext cx="915172" cy="896198"/>
              <a:chOff x="4076700" y="2057400"/>
              <a:chExt cx="5362170" cy="5251000"/>
            </a:xfrm>
          </p:grpSpPr>
          <p:sp>
            <p:nvSpPr>
              <p:cNvPr id="10" name="Ellipse 9">
                <a:extLst>
                  <a:ext uri="{FF2B5EF4-FFF2-40B4-BE49-F238E27FC236}">
                    <a16:creationId xmlns:a16="http://schemas.microsoft.com/office/drawing/2014/main" id="{1A1AE48C-353A-45FA-A4AC-D20B86C589F6}"/>
                  </a:ext>
                </a:extLst>
              </p:cNvPr>
              <p:cNvSpPr/>
              <p:nvPr/>
            </p:nvSpPr>
            <p:spPr bwMode="gray">
              <a:xfrm>
                <a:off x="4076700" y="2057400"/>
                <a:ext cx="3600000" cy="3600000"/>
              </a:xfrm>
              <a:prstGeom prst="ellipse">
                <a:avLst/>
              </a:prstGeom>
              <a:solidFill>
                <a:srgbClr val="798BB3"/>
              </a:solidFill>
              <a:ln>
                <a:solidFill>
                  <a:srgbClr val="798BB3"/>
                </a:solidFill>
              </a:ln>
              <a:scene3d>
                <a:camera prst="orthographicFront">
                  <a:rot lat="0" lon="0" rev="13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ilkreis 18">
                <a:extLst>
                  <a:ext uri="{FF2B5EF4-FFF2-40B4-BE49-F238E27FC236}">
                    <a16:creationId xmlns:a16="http://schemas.microsoft.com/office/drawing/2014/main" id="{15DAD2A7-C9AD-492C-AEBB-5D187846194F}"/>
                  </a:ext>
                </a:extLst>
              </p:cNvPr>
              <p:cNvSpPr/>
              <p:nvPr/>
            </p:nvSpPr>
            <p:spPr bwMode="gray">
              <a:xfrm>
                <a:off x="4076700" y="2057400"/>
                <a:ext cx="3600000" cy="3600000"/>
              </a:xfrm>
              <a:prstGeom prst="pie">
                <a:avLst>
                  <a:gd name="adj1" fmla="val 12981075"/>
                  <a:gd name="adj2" fmla="val 16200000"/>
                </a:avLst>
              </a:prstGeom>
              <a:pattFill prst="dkHorz">
                <a:fgClr>
                  <a:srgbClr val="798BB3"/>
                </a:fgClr>
                <a:bgClr>
                  <a:schemeClr val="bg1"/>
                </a:bgClr>
              </a:patt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ilkreis 19">
                <a:extLst>
                  <a:ext uri="{FF2B5EF4-FFF2-40B4-BE49-F238E27FC236}">
                    <a16:creationId xmlns:a16="http://schemas.microsoft.com/office/drawing/2014/main" id="{202B260D-F24B-4492-A0A1-5F32E20AE83A}"/>
                  </a:ext>
                </a:extLst>
              </p:cNvPr>
              <p:cNvSpPr/>
              <p:nvPr/>
            </p:nvSpPr>
            <p:spPr bwMode="gray">
              <a:xfrm>
                <a:off x="4318000" y="2857500"/>
                <a:ext cx="3600000" cy="3600000"/>
              </a:xfrm>
              <a:prstGeom prst="pie">
                <a:avLst>
                  <a:gd name="adj1" fmla="val 7506762"/>
                  <a:gd name="adj2" fmla="val 16200000"/>
                </a:avLst>
              </a:prstGeom>
              <a:pattFill prst="wdUpDiag">
                <a:fgClr>
                  <a:srgbClr val="798BB3"/>
                </a:fgClr>
                <a:bgClr>
                  <a:schemeClr val="bg1"/>
                </a:bgClr>
              </a:pattFill>
              <a:ln>
                <a:solidFill>
                  <a:srgbClr val="798BB3"/>
                </a:solidFill>
              </a:ln>
              <a:scene3d>
                <a:camera prst="orthographicFront">
                  <a:rot lat="0" lon="0" rev="324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ilkreis 20">
                <a:extLst>
                  <a:ext uri="{FF2B5EF4-FFF2-40B4-BE49-F238E27FC236}">
                    <a16:creationId xmlns:a16="http://schemas.microsoft.com/office/drawing/2014/main" id="{2620A7EA-684D-4C2C-9CEF-2CBCD20DE1B9}"/>
                  </a:ext>
                </a:extLst>
              </p:cNvPr>
              <p:cNvSpPr/>
              <p:nvPr/>
            </p:nvSpPr>
            <p:spPr bwMode="gray">
              <a:xfrm>
                <a:off x="4989316" y="3708400"/>
                <a:ext cx="3600000" cy="3600000"/>
              </a:xfrm>
              <a:prstGeom prst="pie">
                <a:avLst>
                  <a:gd name="adj1" fmla="val 14958885"/>
                  <a:gd name="adj2" fmla="val 16200000"/>
                </a:avLst>
              </a:prstGeom>
              <a:pattFill prst="pct20">
                <a:fgClr>
                  <a:srgbClr val="798BB3"/>
                </a:fgClr>
                <a:bgClr>
                  <a:schemeClr val="bg1"/>
                </a:bgClr>
              </a:pattFill>
              <a:ln>
                <a:solidFill>
                  <a:srgbClr val="798BB3"/>
                </a:solidFill>
              </a:ln>
              <a:scene3d>
                <a:camera prst="orthographicFront">
                  <a:rot lat="0" lon="0" rev="1194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ilkreis 21">
                <a:extLst>
                  <a:ext uri="{FF2B5EF4-FFF2-40B4-BE49-F238E27FC236}">
                    <a16:creationId xmlns:a16="http://schemas.microsoft.com/office/drawing/2014/main" id="{7F119651-37A1-4759-A9B5-F666AAFB5D2B}"/>
                  </a:ext>
                </a:extLst>
              </p:cNvPr>
              <p:cNvSpPr/>
              <p:nvPr/>
            </p:nvSpPr>
            <p:spPr bwMode="gray">
              <a:xfrm>
                <a:off x="5838869" y="3213103"/>
                <a:ext cx="3600001" cy="3599998"/>
              </a:xfrm>
              <a:prstGeom prst="pie">
                <a:avLst>
                  <a:gd name="adj1" fmla="val 13326304"/>
                  <a:gd name="adj2" fmla="val 16200000"/>
                </a:avLst>
              </a:prstGeom>
              <a:pattFill prst="pct50">
                <a:fgClr>
                  <a:srgbClr val="798BB3"/>
                </a:fgClr>
                <a:bgClr>
                  <a:schemeClr val="bg1"/>
                </a:bgClr>
              </a:pattFill>
              <a:ln>
                <a:solidFill>
                  <a:srgbClr val="798BB3"/>
                </a:solidFill>
              </a:ln>
              <a:scene3d>
                <a:camera prst="orthographicFront">
                  <a:rot lat="0" lon="0" rev="13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86050" name="Gleichschenkliges Dreieck 86049">
              <a:extLst>
                <a:ext uri="{FF2B5EF4-FFF2-40B4-BE49-F238E27FC236}">
                  <a16:creationId xmlns:a16="http://schemas.microsoft.com/office/drawing/2014/main" id="{D1FAFC6F-DEDC-4851-BD80-A665AD6A1918}"/>
                </a:ext>
              </a:extLst>
            </p:cNvPr>
            <p:cNvSpPr/>
            <p:nvPr/>
          </p:nvSpPr>
          <p:spPr bwMode="gray">
            <a:xfrm rot="16200000">
              <a:off x="7312173" y="4230868"/>
              <a:ext cx="122890" cy="286491"/>
            </a:xfrm>
            <a:prstGeom prst="triangle">
              <a:avLst/>
            </a:prstGeom>
            <a:solidFill>
              <a:srgbClr val="798BB3"/>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051" name="Freihandform: Form 86050">
              <a:extLst>
                <a:ext uri="{FF2B5EF4-FFF2-40B4-BE49-F238E27FC236}">
                  <a16:creationId xmlns:a16="http://schemas.microsoft.com/office/drawing/2014/main" id="{212294A8-BCE6-49BD-B209-0F533FBD73D4}"/>
                </a:ext>
              </a:extLst>
            </p:cNvPr>
            <p:cNvSpPr/>
            <p:nvPr/>
          </p:nvSpPr>
          <p:spPr bwMode="gray">
            <a:xfrm>
              <a:off x="7034213" y="3883595"/>
              <a:ext cx="204787" cy="47849"/>
            </a:xfrm>
            <a:custGeom>
              <a:avLst/>
              <a:gdLst>
                <a:gd name="connsiteX0" fmla="*/ 0 w 204787"/>
                <a:gd name="connsiteY0" fmla="*/ 2605 h 47849"/>
                <a:gd name="connsiteX1" fmla="*/ 104775 w 204787"/>
                <a:gd name="connsiteY1" fmla="*/ 4986 h 47849"/>
                <a:gd name="connsiteX2" fmla="*/ 204787 w 204787"/>
                <a:gd name="connsiteY2" fmla="*/ 47849 h 47849"/>
              </a:gdLst>
              <a:ahLst/>
              <a:cxnLst>
                <a:cxn ang="0">
                  <a:pos x="connsiteX0" y="connsiteY0"/>
                </a:cxn>
                <a:cxn ang="0">
                  <a:pos x="connsiteX1" y="connsiteY1"/>
                </a:cxn>
                <a:cxn ang="0">
                  <a:pos x="connsiteX2" y="connsiteY2"/>
                </a:cxn>
              </a:cxnLst>
              <a:rect l="l" t="t" r="r" b="b"/>
              <a:pathLst>
                <a:path w="204787" h="47849">
                  <a:moveTo>
                    <a:pt x="0" y="2605"/>
                  </a:moveTo>
                  <a:cubicBezTo>
                    <a:pt x="35322" y="25"/>
                    <a:pt x="70644" y="-2555"/>
                    <a:pt x="104775" y="4986"/>
                  </a:cubicBezTo>
                  <a:cubicBezTo>
                    <a:pt x="138906" y="12527"/>
                    <a:pt x="171846" y="30188"/>
                    <a:pt x="204787" y="47849"/>
                  </a:cubicBezTo>
                </a:path>
              </a:pathLst>
            </a:custGeom>
            <a:noFill/>
            <a:ln>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48" name="Textfeld 247">
            <a:extLst>
              <a:ext uri="{FF2B5EF4-FFF2-40B4-BE49-F238E27FC236}">
                <a16:creationId xmlns:a16="http://schemas.microsoft.com/office/drawing/2014/main" id="{A78F4258-5F5D-4AA2-8760-0F47DC419B8F}"/>
              </a:ext>
            </a:extLst>
          </p:cNvPr>
          <p:cNvSpPr txBox="1"/>
          <p:nvPr/>
        </p:nvSpPr>
        <p:spPr>
          <a:xfrm>
            <a:off x="7185561" y="3696216"/>
            <a:ext cx="3293240" cy="418083"/>
          </a:xfrm>
          <a:prstGeom prst="rect">
            <a:avLst/>
          </a:prstGeom>
          <a:solidFill>
            <a:schemeClr val="bg1"/>
          </a:solidFill>
          <a:ln w="6350">
            <a:noFill/>
          </a:ln>
        </p:spPr>
        <p:txBody>
          <a:bodyPr wrap="square" lIns="0" tIns="0" rIns="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Bakers are </a:t>
            </a:r>
            <a:r>
              <a:rPr lang="en-US" sz="1000" b="1" dirty="0">
                <a:latin typeface="Open Sans" panose="020B0606030504020204" pitchFamily="34" charset="0"/>
                <a:ea typeface="Open Sans" panose="020B0606030504020204" pitchFamily="34" charset="0"/>
                <a:cs typeface="Open Sans" panose="020B0606030504020204" pitchFamily="34" charset="0"/>
              </a:rPr>
              <a:t>randomly </a:t>
            </a:r>
            <a:r>
              <a:rPr lang="en-US" sz="1000" dirty="0">
                <a:latin typeface="Open Sans" panose="020B0606030504020204" pitchFamily="34" charset="0"/>
                <a:ea typeface="Open Sans" panose="020B0606030504020204" pitchFamily="34" charset="0"/>
                <a:cs typeface="Open Sans" panose="020B0606030504020204" pitchFamily="34" charset="0"/>
              </a:rPr>
              <a:t>selected for </a:t>
            </a:r>
            <a:r>
              <a:rPr lang="en-US" sz="1000" b="1" dirty="0">
                <a:latin typeface="Open Sans" panose="020B0606030504020204" pitchFamily="34" charset="0"/>
                <a:ea typeface="Open Sans" panose="020B0606030504020204" pitchFamily="34" charset="0"/>
                <a:cs typeface="Open Sans" panose="020B0606030504020204" pitchFamily="34" charset="0"/>
              </a:rPr>
              <a:t>block creation </a:t>
            </a:r>
            <a:r>
              <a:rPr lang="en-US" sz="1000" dirty="0">
                <a:latin typeface="Open Sans" panose="020B0606030504020204" pitchFamily="34" charset="0"/>
                <a:ea typeface="Open Sans" panose="020B0606030504020204" pitchFamily="34" charset="0"/>
                <a:cs typeface="Open Sans" panose="020B0606030504020204" pitchFamily="34" charset="0"/>
              </a:rPr>
              <a:t>and </a:t>
            </a:r>
            <a:r>
              <a:rPr lang="en-US" sz="1000" b="1" dirty="0">
                <a:latin typeface="Open Sans" panose="020B0606030504020204" pitchFamily="34" charset="0"/>
                <a:ea typeface="Open Sans" panose="020B0606030504020204" pitchFamily="34" charset="0"/>
                <a:cs typeface="Open Sans" panose="020B0606030504020204" pitchFamily="34" charset="0"/>
              </a:rPr>
              <a:t>endorsement</a:t>
            </a:r>
            <a:r>
              <a:rPr lang="en-US" sz="1000" dirty="0">
                <a:latin typeface="Open Sans" panose="020B0606030504020204" pitchFamily="34" charset="0"/>
                <a:ea typeface="Open Sans" panose="020B0606030504020204" pitchFamily="34" charset="0"/>
                <a:cs typeface="Open Sans" panose="020B0606030504020204" pitchFamily="34" charset="0"/>
              </a:rPr>
              <a:t>, probability depends on represented stake</a:t>
            </a:r>
          </a:p>
        </p:txBody>
      </p:sp>
      <p:grpSp>
        <p:nvGrpSpPr>
          <p:cNvPr id="86070" name="Gruppieren 86069">
            <a:extLst>
              <a:ext uri="{FF2B5EF4-FFF2-40B4-BE49-F238E27FC236}">
                <a16:creationId xmlns:a16="http://schemas.microsoft.com/office/drawing/2014/main" id="{16E82DC6-3F0C-4CA8-968B-162E8059C61D}"/>
              </a:ext>
            </a:extLst>
          </p:cNvPr>
          <p:cNvGrpSpPr/>
          <p:nvPr/>
        </p:nvGrpSpPr>
        <p:grpSpPr>
          <a:xfrm>
            <a:off x="10717648" y="4238662"/>
            <a:ext cx="652613" cy="401745"/>
            <a:chOff x="9489183" y="3883596"/>
            <a:chExt cx="1164186" cy="716667"/>
          </a:xfrm>
        </p:grpSpPr>
        <p:sp>
          <p:nvSpPr>
            <p:cNvPr id="304" name="Freihandform: Form 303">
              <a:extLst>
                <a:ext uri="{FF2B5EF4-FFF2-40B4-BE49-F238E27FC236}">
                  <a16:creationId xmlns:a16="http://schemas.microsoft.com/office/drawing/2014/main" id="{72DA8745-FE7E-4CF3-9658-DA8C15D5BF91}"/>
                </a:ext>
              </a:extLst>
            </p:cNvPr>
            <p:cNvSpPr/>
            <p:nvPr/>
          </p:nvSpPr>
          <p:spPr bwMode="gray">
            <a:xfrm>
              <a:off x="9489183" y="3883596"/>
              <a:ext cx="856495" cy="676550"/>
            </a:xfrm>
            <a:custGeom>
              <a:avLst/>
              <a:gdLst>
                <a:gd name="connsiteX0" fmla="*/ 83573 w 1117545"/>
                <a:gd name="connsiteY0" fmla="*/ 84124 h 676550"/>
                <a:gd name="connsiteX1" fmla="*/ 83573 w 1117545"/>
                <a:gd name="connsiteY1" fmla="*/ 592426 h 676550"/>
                <a:gd name="connsiteX2" fmla="*/ 1033971 w 1117545"/>
                <a:gd name="connsiteY2" fmla="*/ 592426 h 676550"/>
                <a:gd name="connsiteX3" fmla="*/ 1033971 w 1117545"/>
                <a:gd name="connsiteY3" fmla="*/ 84124 h 676550"/>
                <a:gd name="connsiteX4" fmla="*/ 0 w 1117545"/>
                <a:gd name="connsiteY4" fmla="*/ 0 h 676550"/>
                <a:gd name="connsiteX5" fmla="*/ 1117545 w 1117545"/>
                <a:gd name="connsiteY5" fmla="*/ 0 h 676550"/>
                <a:gd name="connsiteX6" fmla="*/ 1117545 w 1117545"/>
                <a:gd name="connsiteY6" fmla="*/ 676550 h 676550"/>
                <a:gd name="connsiteX7" fmla="*/ 0 w 1117545"/>
                <a:gd name="connsiteY7" fmla="*/ 676550 h 6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545" h="676550">
                  <a:moveTo>
                    <a:pt x="83573" y="84124"/>
                  </a:moveTo>
                  <a:lnTo>
                    <a:pt x="83573" y="592426"/>
                  </a:lnTo>
                  <a:lnTo>
                    <a:pt x="1033971" y="592426"/>
                  </a:lnTo>
                  <a:lnTo>
                    <a:pt x="1033971" y="84124"/>
                  </a:lnTo>
                  <a:close/>
                  <a:moveTo>
                    <a:pt x="0" y="0"/>
                  </a:moveTo>
                  <a:lnTo>
                    <a:pt x="1117545" y="0"/>
                  </a:lnTo>
                  <a:lnTo>
                    <a:pt x="1117545" y="676550"/>
                  </a:lnTo>
                  <a:lnTo>
                    <a:pt x="0" y="676550"/>
                  </a:lnTo>
                  <a:close/>
                </a:path>
              </a:pathLst>
            </a:cu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6066" name="Gruppieren 86065">
              <a:extLst>
                <a:ext uri="{FF2B5EF4-FFF2-40B4-BE49-F238E27FC236}">
                  <a16:creationId xmlns:a16="http://schemas.microsoft.com/office/drawing/2014/main" id="{B1521704-0934-43D7-BA8E-566D4178B60B}"/>
                </a:ext>
              </a:extLst>
            </p:cNvPr>
            <p:cNvGrpSpPr/>
            <p:nvPr/>
          </p:nvGrpSpPr>
          <p:grpSpPr>
            <a:xfrm rot="20071668">
              <a:off x="10370365" y="4222719"/>
              <a:ext cx="283004" cy="377544"/>
              <a:chOff x="10305060" y="4327905"/>
              <a:chExt cx="720725" cy="961489"/>
            </a:xfrm>
          </p:grpSpPr>
          <p:sp>
            <p:nvSpPr>
              <p:cNvPr id="86064" name="Freeform 45">
                <a:extLst>
                  <a:ext uri="{FF2B5EF4-FFF2-40B4-BE49-F238E27FC236}">
                    <a16:creationId xmlns:a16="http://schemas.microsoft.com/office/drawing/2014/main" id="{ADE3B5CD-9BDE-43CC-92B6-4DAB8F1EA512}"/>
                  </a:ext>
                </a:extLst>
              </p:cNvPr>
              <p:cNvSpPr>
                <a:spLocks noEditPoints="1"/>
              </p:cNvSpPr>
              <p:nvPr/>
            </p:nvSpPr>
            <p:spPr bwMode="auto">
              <a:xfrm>
                <a:off x="10376461" y="4327905"/>
                <a:ext cx="582763" cy="734977"/>
              </a:xfrm>
              <a:custGeom>
                <a:avLst/>
                <a:gdLst>
                  <a:gd name="T0" fmla="*/ 3926 w 4448"/>
                  <a:gd name="T1" fmla="*/ 2536 h 5616"/>
                  <a:gd name="T2" fmla="*/ 3933 w 4448"/>
                  <a:gd name="T3" fmla="*/ 2361 h 5616"/>
                  <a:gd name="T4" fmla="*/ 3933 w 4448"/>
                  <a:gd name="T5" fmla="*/ 1435 h 5616"/>
                  <a:gd name="T6" fmla="*/ 2497 w 4448"/>
                  <a:gd name="T7" fmla="*/ 0 h 5616"/>
                  <a:gd name="T8" fmla="*/ 1960 w 4448"/>
                  <a:gd name="T9" fmla="*/ 0 h 5616"/>
                  <a:gd name="T10" fmla="*/ 523 w 4448"/>
                  <a:gd name="T11" fmla="*/ 1435 h 5616"/>
                  <a:gd name="T12" fmla="*/ 523 w 4448"/>
                  <a:gd name="T13" fmla="*/ 2361 h 5616"/>
                  <a:gd name="T14" fmla="*/ 530 w 4448"/>
                  <a:gd name="T15" fmla="*/ 2530 h 5616"/>
                  <a:gd name="T16" fmla="*/ 0 w 4448"/>
                  <a:gd name="T17" fmla="*/ 3184 h 5616"/>
                  <a:gd name="T18" fmla="*/ 0 w 4448"/>
                  <a:gd name="T19" fmla="*/ 4947 h 5616"/>
                  <a:gd name="T20" fmla="*/ 670 w 4448"/>
                  <a:gd name="T21" fmla="*/ 5616 h 5616"/>
                  <a:gd name="T22" fmla="*/ 3779 w 4448"/>
                  <a:gd name="T23" fmla="*/ 5616 h 5616"/>
                  <a:gd name="T24" fmla="*/ 4448 w 4448"/>
                  <a:gd name="T25" fmla="*/ 4947 h 5616"/>
                  <a:gd name="T26" fmla="*/ 4448 w 4448"/>
                  <a:gd name="T27" fmla="*/ 3184 h 5616"/>
                  <a:gd name="T28" fmla="*/ 3926 w 4448"/>
                  <a:gd name="T29" fmla="*/ 2536 h 5616"/>
                  <a:gd name="T30" fmla="*/ 2539 w 4448"/>
                  <a:gd name="T31" fmla="*/ 3985 h 5616"/>
                  <a:gd name="T32" fmla="*/ 2487 w 4448"/>
                  <a:gd name="T33" fmla="*/ 4101 h 5616"/>
                  <a:gd name="T34" fmla="*/ 2487 w 4448"/>
                  <a:gd name="T35" fmla="*/ 4770 h 5616"/>
                  <a:gd name="T36" fmla="*/ 2487 w 4448"/>
                  <a:gd name="T37" fmla="*/ 4770 h 5616"/>
                  <a:gd name="T38" fmla="*/ 2224 w 4448"/>
                  <a:gd name="T39" fmla="*/ 5032 h 5616"/>
                  <a:gd name="T40" fmla="*/ 1963 w 4448"/>
                  <a:gd name="T41" fmla="*/ 4770 h 5616"/>
                  <a:gd name="T42" fmla="*/ 1963 w 4448"/>
                  <a:gd name="T43" fmla="*/ 4770 h 5616"/>
                  <a:gd name="T44" fmla="*/ 1963 w 4448"/>
                  <a:gd name="T45" fmla="*/ 4101 h 5616"/>
                  <a:gd name="T46" fmla="*/ 1910 w 4448"/>
                  <a:gd name="T47" fmla="*/ 3995 h 5616"/>
                  <a:gd name="T48" fmla="*/ 1742 w 4448"/>
                  <a:gd name="T49" fmla="*/ 3356 h 5616"/>
                  <a:gd name="T50" fmla="*/ 2320 w 4448"/>
                  <a:gd name="T51" fmla="*/ 3054 h 5616"/>
                  <a:gd name="T52" fmla="*/ 2749 w 4448"/>
                  <a:gd name="T53" fmla="*/ 3566 h 5616"/>
                  <a:gd name="T54" fmla="*/ 2539 w 4448"/>
                  <a:gd name="T55" fmla="*/ 3985 h 5616"/>
                  <a:gd name="T56" fmla="*/ 3204 w 4448"/>
                  <a:gd name="T57" fmla="*/ 2361 h 5616"/>
                  <a:gd name="T58" fmla="*/ 3182 w 4448"/>
                  <a:gd name="T59" fmla="*/ 2515 h 5616"/>
                  <a:gd name="T60" fmla="*/ 1267 w 4448"/>
                  <a:gd name="T61" fmla="*/ 2515 h 5616"/>
                  <a:gd name="T62" fmla="*/ 1253 w 4448"/>
                  <a:gd name="T63" fmla="*/ 2361 h 5616"/>
                  <a:gd name="T64" fmla="*/ 1253 w 4448"/>
                  <a:gd name="T65" fmla="*/ 1435 h 5616"/>
                  <a:gd name="T66" fmla="*/ 1960 w 4448"/>
                  <a:gd name="T67" fmla="*/ 728 h 5616"/>
                  <a:gd name="T68" fmla="*/ 2497 w 4448"/>
                  <a:gd name="T69" fmla="*/ 728 h 5616"/>
                  <a:gd name="T70" fmla="*/ 3204 w 4448"/>
                  <a:gd name="T71" fmla="*/ 1435 h 5616"/>
                  <a:gd name="T72" fmla="*/ 3204 w 4448"/>
                  <a:gd name="T73" fmla="*/ 2361 h 5616"/>
                  <a:gd name="T74" fmla="*/ 3204 w 4448"/>
                  <a:gd name="T75" fmla="*/ 2361 h 5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8" h="5616">
                    <a:moveTo>
                      <a:pt x="3926" y="2536"/>
                    </a:moveTo>
                    <a:cubicBezTo>
                      <a:pt x="3933" y="2478"/>
                      <a:pt x="3933" y="2419"/>
                      <a:pt x="3933" y="2361"/>
                    </a:cubicBezTo>
                    <a:cubicBezTo>
                      <a:pt x="3933" y="1435"/>
                      <a:pt x="3933" y="1435"/>
                      <a:pt x="3933" y="1435"/>
                    </a:cubicBezTo>
                    <a:cubicBezTo>
                      <a:pt x="3933" y="648"/>
                      <a:pt x="3293" y="0"/>
                      <a:pt x="2497" y="0"/>
                    </a:cubicBezTo>
                    <a:cubicBezTo>
                      <a:pt x="1960" y="0"/>
                      <a:pt x="1960" y="0"/>
                      <a:pt x="1960" y="0"/>
                    </a:cubicBezTo>
                    <a:cubicBezTo>
                      <a:pt x="1164" y="0"/>
                      <a:pt x="523" y="648"/>
                      <a:pt x="523" y="1435"/>
                    </a:cubicBezTo>
                    <a:cubicBezTo>
                      <a:pt x="523" y="2361"/>
                      <a:pt x="523" y="2361"/>
                      <a:pt x="523" y="2361"/>
                    </a:cubicBezTo>
                    <a:cubicBezTo>
                      <a:pt x="523" y="2419"/>
                      <a:pt x="523" y="2478"/>
                      <a:pt x="530" y="2530"/>
                    </a:cubicBezTo>
                    <a:cubicBezTo>
                      <a:pt x="228" y="2595"/>
                      <a:pt x="0" y="2867"/>
                      <a:pt x="0" y="3184"/>
                    </a:cubicBezTo>
                    <a:cubicBezTo>
                      <a:pt x="0" y="4947"/>
                      <a:pt x="0" y="4947"/>
                      <a:pt x="0" y="4947"/>
                    </a:cubicBezTo>
                    <a:cubicBezTo>
                      <a:pt x="0" y="5316"/>
                      <a:pt x="302" y="5616"/>
                      <a:pt x="670" y="5616"/>
                    </a:cubicBezTo>
                    <a:cubicBezTo>
                      <a:pt x="3779" y="5616"/>
                      <a:pt x="3779" y="5616"/>
                      <a:pt x="3779" y="5616"/>
                    </a:cubicBezTo>
                    <a:cubicBezTo>
                      <a:pt x="4147" y="5616"/>
                      <a:pt x="4448" y="5316"/>
                      <a:pt x="4448" y="4947"/>
                    </a:cubicBezTo>
                    <a:cubicBezTo>
                      <a:pt x="4448" y="3184"/>
                      <a:pt x="4448" y="3184"/>
                      <a:pt x="4448" y="3184"/>
                    </a:cubicBezTo>
                    <a:cubicBezTo>
                      <a:pt x="4448" y="2867"/>
                      <a:pt x="4221" y="2603"/>
                      <a:pt x="3926" y="2536"/>
                    </a:cubicBezTo>
                    <a:moveTo>
                      <a:pt x="2539" y="3985"/>
                    </a:moveTo>
                    <a:cubicBezTo>
                      <a:pt x="2497" y="4015"/>
                      <a:pt x="2487" y="4047"/>
                      <a:pt x="2487" y="4101"/>
                    </a:cubicBezTo>
                    <a:cubicBezTo>
                      <a:pt x="2487" y="4319"/>
                      <a:pt x="2487" y="4550"/>
                      <a:pt x="2487" y="4770"/>
                    </a:cubicBezTo>
                    <a:cubicBezTo>
                      <a:pt x="2487" y="4770"/>
                      <a:pt x="2487" y="4770"/>
                      <a:pt x="2487" y="4770"/>
                    </a:cubicBezTo>
                    <a:cubicBezTo>
                      <a:pt x="2487" y="4917"/>
                      <a:pt x="2372" y="5032"/>
                      <a:pt x="2224" y="5032"/>
                    </a:cubicBezTo>
                    <a:cubicBezTo>
                      <a:pt x="2079" y="5032"/>
                      <a:pt x="1963" y="4917"/>
                      <a:pt x="1963" y="4770"/>
                    </a:cubicBezTo>
                    <a:cubicBezTo>
                      <a:pt x="1963" y="4770"/>
                      <a:pt x="1963" y="4770"/>
                      <a:pt x="1963" y="4770"/>
                    </a:cubicBezTo>
                    <a:cubicBezTo>
                      <a:pt x="1963" y="4550"/>
                      <a:pt x="1963" y="4319"/>
                      <a:pt x="1963" y="4101"/>
                    </a:cubicBezTo>
                    <a:cubicBezTo>
                      <a:pt x="1963" y="4047"/>
                      <a:pt x="1951" y="4015"/>
                      <a:pt x="1910" y="3995"/>
                    </a:cubicBezTo>
                    <a:cubicBezTo>
                      <a:pt x="1710" y="3839"/>
                      <a:pt x="1648" y="3586"/>
                      <a:pt x="1742" y="3356"/>
                    </a:cubicBezTo>
                    <a:cubicBezTo>
                      <a:pt x="1848" y="3137"/>
                      <a:pt x="2089" y="3010"/>
                      <a:pt x="2320" y="3054"/>
                    </a:cubicBezTo>
                    <a:cubicBezTo>
                      <a:pt x="2571" y="3106"/>
                      <a:pt x="2749" y="3314"/>
                      <a:pt x="2749" y="3566"/>
                    </a:cubicBezTo>
                    <a:cubicBezTo>
                      <a:pt x="2749" y="3743"/>
                      <a:pt x="2675" y="3880"/>
                      <a:pt x="2539" y="3985"/>
                    </a:cubicBezTo>
                    <a:moveTo>
                      <a:pt x="3204" y="2361"/>
                    </a:moveTo>
                    <a:cubicBezTo>
                      <a:pt x="3204" y="2411"/>
                      <a:pt x="3197" y="2471"/>
                      <a:pt x="3182" y="2515"/>
                    </a:cubicBezTo>
                    <a:cubicBezTo>
                      <a:pt x="1267" y="2515"/>
                      <a:pt x="1267" y="2515"/>
                      <a:pt x="1267" y="2515"/>
                    </a:cubicBezTo>
                    <a:cubicBezTo>
                      <a:pt x="1260" y="2471"/>
                      <a:pt x="1253" y="2411"/>
                      <a:pt x="1253" y="2361"/>
                    </a:cubicBezTo>
                    <a:cubicBezTo>
                      <a:pt x="1253" y="1435"/>
                      <a:pt x="1253" y="1435"/>
                      <a:pt x="1253" y="1435"/>
                    </a:cubicBezTo>
                    <a:cubicBezTo>
                      <a:pt x="1253" y="1044"/>
                      <a:pt x="1570" y="728"/>
                      <a:pt x="1960" y="728"/>
                    </a:cubicBezTo>
                    <a:cubicBezTo>
                      <a:pt x="2497" y="728"/>
                      <a:pt x="2497" y="728"/>
                      <a:pt x="2497" y="728"/>
                    </a:cubicBezTo>
                    <a:cubicBezTo>
                      <a:pt x="2888" y="728"/>
                      <a:pt x="3204" y="1044"/>
                      <a:pt x="3204" y="1435"/>
                    </a:cubicBezTo>
                    <a:cubicBezTo>
                      <a:pt x="3204" y="2361"/>
                      <a:pt x="3204" y="2361"/>
                      <a:pt x="3204" y="2361"/>
                    </a:cubicBezTo>
                    <a:cubicBezTo>
                      <a:pt x="3204" y="2361"/>
                      <a:pt x="3204" y="2361"/>
                      <a:pt x="3204" y="2361"/>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065" name="Ellipse 86064">
                <a:extLst>
                  <a:ext uri="{FF2B5EF4-FFF2-40B4-BE49-F238E27FC236}">
                    <a16:creationId xmlns:a16="http://schemas.microsoft.com/office/drawing/2014/main" id="{A7E1CF81-7960-46E2-A82A-05E7FEE5712A}"/>
                  </a:ext>
                </a:extLst>
              </p:cNvPr>
              <p:cNvSpPr/>
              <p:nvPr/>
            </p:nvSpPr>
            <p:spPr bwMode="gray">
              <a:xfrm>
                <a:off x="10305422" y="4565794"/>
                <a:ext cx="720000" cy="72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059" name="Freeform 41">
                <a:extLst>
                  <a:ext uri="{FF2B5EF4-FFF2-40B4-BE49-F238E27FC236}">
                    <a16:creationId xmlns:a16="http://schemas.microsoft.com/office/drawing/2014/main" id="{F36F9969-A4B6-4BFB-A47F-5C909F2347F8}"/>
                  </a:ext>
                </a:extLst>
              </p:cNvPr>
              <p:cNvSpPr>
                <a:spLocks noEditPoints="1"/>
              </p:cNvSpPr>
              <p:nvPr/>
            </p:nvSpPr>
            <p:spPr bwMode="auto">
              <a:xfrm>
                <a:off x="10305060" y="4566438"/>
                <a:ext cx="720725" cy="722313"/>
              </a:xfrm>
              <a:custGeom>
                <a:avLst/>
                <a:gdLst>
                  <a:gd name="T0" fmla="*/ 1888 w 3776"/>
                  <a:gd name="T1" fmla="*/ 0 h 3784"/>
                  <a:gd name="T2" fmla="*/ 0 w 3776"/>
                  <a:gd name="T3" fmla="*/ 1892 h 3784"/>
                  <a:gd name="T4" fmla="*/ 1888 w 3776"/>
                  <a:gd name="T5" fmla="*/ 3784 h 3784"/>
                  <a:gd name="T6" fmla="*/ 3776 w 3776"/>
                  <a:gd name="T7" fmla="*/ 1892 h 3784"/>
                  <a:gd name="T8" fmla="*/ 1888 w 3776"/>
                  <a:gd name="T9" fmla="*/ 0 h 3784"/>
                  <a:gd name="T10" fmla="*/ 478 w 3776"/>
                  <a:gd name="T11" fmla="*/ 1890 h 3784"/>
                  <a:gd name="T12" fmla="*/ 1921 w 3776"/>
                  <a:gd name="T13" fmla="*/ 489 h 3784"/>
                  <a:gd name="T14" fmla="*/ 2887 w 3776"/>
                  <a:gd name="T15" fmla="*/ 853 h 3784"/>
                  <a:gd name="T16" fmla="*/ 2520 w 3776"/>
                  <a:gd name="T17" fmla="*/ 1017 h 3784"/>
                  <a:gd name="T18" fmla="*/ 1921 w 3776"/>
                  <a:gd name="T19" fmla="*/ 843 h 3784"/>
                  <a:gd name="T20" fmla="*/ 839 w 3776"/>
                  <a:gd name="T21" fmla="*/ 1890 h 3784"/>
                  <a:gd name="T22" fmla="*/ 657 w 3776"/>
                  <a:gd name="T23" fmla="*/ 2067 h 3784"/>
                  <a:gd name="T24" fmla="*/ 478 w 3776"/>
                  <a:gd name="T25" fmla="*/ 1890 h 3784"/>
                  <a:gd name="T26" fmla="*/ 827 w 3776"/>
                  <a:gd name="T27" fmla="*/ 2676 h 3784"/>
                  <a:gd name="T28" fmla="*/ 679 w 3776"/>
                  <a:gd name="T29" fmla="*/ 2528 h 3784"/>
                  <a:gd name="T30" fmla="*/ 827 w 3776"/>
                  <a:gd name="T31" fmla="*/ 2380 h 3784"/>
                  <a:gd name="T32" fmla="*/ 975 w 3776"/>
                  <a:gd name="T33" fmla="*/ 2528 h 3784"/>
                  <a:gd name="T34" fmla="*/ 827 w 3776"/>
                  <a:gd name="T35" fmla="*/ 2676 h 3784"/>
                  <a:gd name="T36" fmla="*/ 1274 w 3776"/>
                  <a:gd name="T37" fmla="*/ 3125 h 3784"/>
                  <a:gd name="T38" fmla="*/ 1127 w 3776"/>
                  <a:gd name="T39" fmla="*/ 2977 h 3784"/>
                  <a:gd name="T40" fmla="*/ 1274 w 3776"/>
                  <a:gd name="T41" fmla="*/ 2828 h 3784"/>
                  <a:gd name="T42" fmla="*/ 1423 w 3776"/>
                  <a:gd name="T43" fmla="*/ 2977 h 3784"/>
                  <a:gd name="T44" fmla="*/ 1274 w 3776"/>
                  <a:gd name="T45" fmla="*/ 3125 h 3784"/>
                  <a:gd name="T46" fmla="*/ 1903 w 3776"/>
                  <a:gd name="T47" fmla="*/ 3296 h 3784"/>
                  <a:gd name="T48" fmla="*/ 1756 w 3776"/>
                  <a:gd name="T49" fmla="*/ 3147 h 3784"/>
                  <a:gd name="T50" fmla="*/ 1903 w 3776"/>
                  <a:gd name="T51" fmla="*/ 2999 h 3784"/>
                  <a:gd name="T52" fmla="*/ 2052 w 3776"/>
                  <a:gd name="T53" fmla="*/ 3147 h 3784"/>
                  <a:gd name="T54" fmla="*/ 1903 w 3776"/>
                  <a:gd name="T55" fmla="*/ 3296 h 3784"/>
                  <a:gd name="T56" fmla="*/ 1903 w 3776"/>
                  <a:gd name="T57" fmla="*/ 2287 h 3784"/>
                  <a:gd name="T58" fmla="*/ 1516 w 3776"/>
                  <a:gd name="T59" fmla="*/ 1898 h 3784"/>
                  <a:gd name="T60" fmla="*/ 1903 w 3776"/>
                  <a:gd name="T61" fmla="*/ 1509 h 3784"/>
                  <a:gd name="T62" fmla="*/ 2067 w 3776"/>
                  <a:gd name="T63" fmla="*/ 1547 h 3784"/>
                  <a:gd name="T64" fmla="*/ 2908 w 3776"/>
                  <a:gd name="T65" fmla="*/ 1139 h 3784"/>
                  <a:gd name="T66" fmla="*/ 2912 w 3776"/>
                  <a:gd name="T67" fmla="*/ 1138 h 3784"/>
                  <a:gd name="T68" fmla="*/ 2980 w 3776"/>
                  <a:gd name="T69" fmla="*/ 1119 h 3784"/>
                  <a:gd name="T70" fmla="*/ 3063 w 3776"/>
                  <a:gd name="T71" fmla="*/ 1148 h 3784"/>
                  <a:gd name="T72" fmla="*/ 3077 w 3776"/>
                  <a:gd name="T73" fmla="*/ 1157 h 3784"/>
                  <a:gd name="T74" fmla="*/ 3091 w 3776"/>
                  <a:gd name="T75" fmla="*/ 1172 h 3784"/>
                  <a:gd name="T76" fmla="*/ 3110 w 3776"/>
                  <a:gd name="T77" fmla="*/ 1191 h 3784"/>
                  <a:gd name="T78" fmla="*/ 3116 w 3776"/>
                  <a:gd name="T79" fmla="*/ 1324 h 3784"/>
                  <a:gd name="T80" fmla="*/ 3116 w 3776"/>
                  <a:gd name="T81" fmla="*/ 1326 h 3784"/>
                  <a:gd name="T82" fmla="*/ 3087 w 3776"/>
                  <a:gd name="T83" fmla="*/ 1368 h 3784"/>
                  <a:gd name="T84" fmla="*/ 3082 w 3776"/>
                  <a:gd name="T85" fmla="*/ 1374 h 3784"/>
                  <a:gd name="T86" fmla="*/ 3068 w 3776"/>
                  <a:gd name="T87" fmla="*/ 1389 h 3784"/>
                  <a:gd name="T88" fmla="*/ 2287 w 3776"/>
                  <a:gd name="T89" fmla="*/ 1946 h 3784"/>
                  <a:gd name="T90" fmla="*/ 1903 w 3776"/>
                  <a:gd name="T91" fmla="*/ 2287 h 3784"/>
                  <a:gd name="T92" fmla="*/ 2533 w 3776"/>
                  <a:gd name="T93" fmla="*/ 3125 h 3784"/>
                  <a:gd name="T94" fmla="*/ 2384 w 3776"/>
                  <a:gd name="T95" fmla="*/ 2977 h 3784"/>
                  <a:gd name="T96" fmla="*/ 2533 w 3776"/>
                  <a:gd name="T97" fmla="*/ 2828 h 3784"/>
                  <a:gd name="T98" fmla="*/ 2681 w 3776"/>
                  <a:gd name="T99" fmla="*/ 2977 h 3784"/>
                  <a:gd name="T100" fmla="*/ 2533 w 3776"/>
                  <a:gd name="T101" fmla="*/ 3125 h 3784"/>
                  <a:gd name="T102" fmla="*/ 2980 w 3776"/>
                  <a:gd name="T103" fmla="*/ 2677 h 3784"/>
                  <a:gd name="T104" fmla="*/ 2832 w 3776"/>
                  <a:gd name="T105" fmla="*/ 2528 h 3784"/>
                  <a:gd name="T106" fmla="*/ 2980 w 3776"/>
                  <a:gd name="T107" fmla="*/ 2381 h 3784"/>
                  <a:gd name="T108" fmla="*/ 3128 w 3776"/>
                  <a:gd name="T109" fmla="*/ 2528 h 3784"/>
                  <a:gd name="T110" fmla="*/ 2980 w 3776"/>
                  <a:gd name="T111" fmla="*/ 2677 h 3784"/>
                  <a:gd name="T112" fmla="*/ 3150 w 3776"/>
                  <a:gd name="T113" fmla="*/ 2047 h 3784"/>
                  <a:gd name="T114" fmla="*/ 3003 w 3776"/>
                  <a:gd name="T115" fmla="*/ 1898 h 3784"/>
                  <a:gd name="T116" fmla="*/ 3150 w 3776"/>
                  <a:gd name="T117" fmla="*/ 1750 h 3784"/>
                  <a:gd name="T118" fmla="*/ 3299 w 3776"/>
                  <a:gd name="T119" fmla="*/ 1898 h 3784"/>
                  <a:gd name="T120" fmla="*/ 3150 w 3776"/>
                  <a:gd name="T121" fmla="*/ 2047 h 3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76" h="3784">
                    <a:moveTo>
                      <a:pt x="1888" y="0"/>
                    </a:moveTo>
                    <a:cubicBezTo>
                      <a:pt x="846" y="0"/>
                      <a:pt x="0" y="847"/>
                      <a:pt x="0" y="1892"/>
                    </a:cubicBezTo>
                    <a:cubicBezTo>
                      <a:pt x="0" y="2938"/>
                      <a:pt x="846" y="3784"/>
                      <a:pt x="1888" y="3784"/>
                    </a:cubicBezTo>
                    <a:cubicBezTo>
                      <a:pt x="2931" y="3784"/>
                      <a:pt x="3776" y="2938"/>
                      <a:pt x="3776" y="1892"/>
                    </a:cubicBezTo>
                    <a:cubicBezTo>
                      <a:pt x="3776" y="847"/>
                      <a:pt x="2931" y="0"/>
                      <a:pt x="1888" y="0"/>
                    </a:cubicBezTo>
                    <a:close/>
                    <a:moveTo>
                      <a:pt x="478" y="1890"/>
                    </a:moveTo>
                    <a:cubicBezTo>
                      <a:pt x="478" y="1120"/>
                      <a:pt x="1125" y="489"/>
                      <a:pt x="1921" y="489"/>
                    </a:cubicBezTo>
                    <a:cubicBezTo>
                      <a:pt x="2277" y="489"/>
                      <a:pt x="2624" y="625"/>
                      <a:pt x="2887" y="853"/>
                    </a:cubicBezTo>
                    <a:cubicBezTo>
                      <a:pt x="2520" y="1017"/>
                      <a:pt x="2520" y="1017"/>
                      <a:pt x="2520" y="1017"/>
                    </a:cubicBezTo>
                    <a:cubicBezTo>
                      <a:pt x="2346" y="905"/>
                      <a:pt x="2138" y="843"/>
                      <a:pt x="1921" y="843"/>
                    </a:cubicBezTo>
                    <a:cubicBezTo>
                      <a:pt x="1324" y="843"/>
                      <a:pt x="839" y="1311"/>
                      <a:pt x="839" y="1890"/>
                    </a:cubicBezTo>
                    <a:cubicBezTo>
                      <a:pt x="839" y="1988"/>
                      <a:pt x="757" y="2067"/>
                      <a:pt x="657" y="2067"/>
                    </a:cubicBezTo>
                    <a:cubicBezTo>
                      <a:pt x="557" y="2067"/>
                      <a:pt x="478" y="1988"/>
                      <a:pt x="478" y="1890"/>
                    </a:cubicBezTo>
                    <a:close/>
                    <a:moveTo>
                      <a:pt x="827" y="2676"/>
                    </a:moveTo>
                    <a:cubicBezTo>
                      <a:pt x="745" y="2676"/>
                      <a:pt x="679" y="2610"/>
                      <a:pt x="679" y="2528"/>
                    </a:cubicBezTo>
                    <a:cubicBezTo>
                      <a:pt x="679" y="2446"/>
                      <a:pt x="745" y="2380"/>
                      <a:pt x="827" y="2380"/>
                    </a:cubicBezTo>
                    <a:cubicBezTo>
                      <a:pt x="909" y="2380"/>
                      <a:pt x="975" y="2446"/>
                      <a:pt x="975" y="2528"/>
                    </a:cubicBezTo>
                    <a:cubicBezTo>
                      <a:pt x="975" y="2610"/>
                      <a:pt x="909" y="2676"/>
                      <a:pt x="827" y="2676"/>
                    </a:cubicBezTo>
                    <a:close/>
                    <a:moveTo>
                      <a:pt x="1274" y="3125"/>
                    </a:moveTo>
                    <a:cubicBezTo>
                      <a:pt x="1193" y="3125"/>
                      <a:pt x="1127" y="3059"/>
                      <a:pt x="1127" y="2977"/>
                    </a:cubicBezTo>
                    <a:cubicBezTo>
                      <a:pt x="1127" y="2895"/>
                      <a:pt x="1193" y="2828"/>
                      <a:pt x="1274" y="2828"/>
                    </a:cubicBezTo>
                    <a:cubicBezTo>
                      <a:pt x="1356" y="2828"/>
                      <a:pt x="1423" y="2895"/>
                      <a:pt x="1423" y="2977"/>
                    </a:cubicBezTo>
                    <a:cubicBezTo>
                      <a:pt x="1423" y="3059"/>
                      <a:pt x="1356" y="3125"/>
                      <a:pt x="1274" y="3125"/>
                    </a:cubicBezTo>
                    <a:close/>
                    <a:moveTo>
                      <a:pt x="1903" y="3296"/>
                    </a:moveTo>
                    <a:cubicBezTo>
                      <a:pt x="1822" y="3296"/>
                      <a:pt x="1756" y="3229"/>
                      <a:pt x="1756" y="3147"/>
                    </a:cubicBezTo>
                    <a:cubicBezTo>
                      <a:pt x="1756" y="3065"/>
                      <a:pt x="1822" y="2999"/>
                      <a:pt x="1903" y="2999"/>
                    </a:cubicBezTo>
                    <a:cubicBezTo>
                      <a:pt x="1986" y="2999"/>
                      <a:pt x="2052" y="3065"/>
                      <a:pt x="2052" y="3147"/>
                    </a:cubicBezTo>
                    <a:cubicBezTo>
                      <a:pt x="2052" y="3229"/>
                      <a:pt x="1986" y="3296"/>
                      <a:pt x="1903" y="3296"/>
                    </a:cubicBezTo>
                    <a:close/>
                    <a:moveTo>
                      <a:pt x="1903" y="2287"/>
                    </a:moveTo>
                    <a:cubicBezTo>
                      <a:pt x="1690" y="2287"/>
                      <a:pt x="1516" y="2112"/>
                      <a:pt x="1516" y="1898"/>
                    </a:cubicBezTo>
                    <a:cubicBezTo>
                      <a:pt x="1516" y="1684"/>
                      <a:pt x="1690" y="1509"/>
                      <a:pt x="1903" y="1509"/>
                    </a:cubicBezTo>
                    <a:cubicBezTo>
                      <a:pt x="1962" y="1509"/>
                      <a:pt x="2017" y="1523"/>
                      <a:pt x="2067" y="1547"/>
                    </a:cubicBezTo>
                    <a:cubicBezTo>
                      <a:pt x="2908" y="1139"/>
                      <a:pt x="2908" y="1139"/>
                      <a:pt x="2908" y="1139"/>
                    </a:cubicBezTo>
                    <a:cubicBezTo>
                      <a:pt x="2910" y="1138"/>
                      <a:pt x="2911" y="1138"/>
                      <a:pt x="2912" y="1138"/>
                    </a:cubicBezTo>
                    <a:cubicBezTo>
                      <a:pt x="2933" y="1127"/>
                      <a:pt x="2955" y="1119"/>
                      <a:pt x="2980" y="1119"/>
                    </a:cubicBezTo>
                    <a:cubicBezTo>
                      <a:pt x="3011" y="1119"/>
                      <a:pt x="3039" y="1131"/>
                      <a:pt x="3063" y="1148"/>
                    </a:cubicBezTo>
                    <a:cubicBezTo>
                      <a:pt x="3068" y="1150"/>
                      <a:pt x="3072" y="1154"/>
                      <a:pt x="3077" y="1157"/>
                    </a:cubicBezTo>
                    <a:cubicBezTo>
                      <a:pt x="3082" y="1161"/>
                      <a:pt x="3086" y="1167"/>
                      <a:pt x="3091" y="1172"/>
                    </a:cubicBezTo>
                    <a:cubicBezTo>
                      <a:pt x="3097" y="1178"/>
                      <a:pt x="3105" y="1184"/>
                      <a:pt x="3110" y="1191"/>
                    </a:cubicBezTo>
                    <a:cubicBezTo>
                      <a:pt x="3135" y="1232"/>
                      <a:pt x="3135" y="1281"/>
                      <a:pt x="3116" y="1324"/>
                    </a:cubicBezTo>
                    <a:cubicBezTo>
                      <a:pt x="3116" y="1325"/>
                      <a:pt x="3116" y="1325"/>
                      <a:pt x="3116" y="1326"/>
                    </a:cubicBezTo>
                    <a:cubicBezTo>
                      <a:pt x="3110" y="1341"/>
                      <a:pt x="3100" y="1355"/>
                      <a:pt x="3087" y="1368"/>
                    </a:cubicBezTo>
                    <a:cubicBezTo>
                      <a:pt x="3085" y="1370"/>
                      <a:pt x="3084" y="1372"/>
                      <a:pt x="3082" y="1374"/>
                    </a:cubicBezTo>
                    <a:cubicBezTo>
                      <a:pt x="3077" y="1379"/>
                      <a:pt x="3073" y="1385"/>
                      <a:pt x="3068" y="1389"/>
                    </a:cubicBezTo>
                    <a:cubicBezTo>
                      <a:pt x="2287" y="1946"/>
                      <a:pt x="2287" y="1946"/>
                      <a:pt x="2287" y="1946"/>
                    </a:cubicBezTo>
                    <a:cubicBezTo>
                      <a:pt x="2262" y="2138"/>
                      <a:pt x="2101" y="2287"/>
                      <a:pt x="1903" y="2287"/>
                    </a:cubicBezTo>
                    <a:close/>
                    <a:moveTo>
                      <a:pt x="2533" y="3125"/>
                    </a:moveTo>
                    <a:cubicBezTo>
                      <a:pt x="2450" y="3125"/>
                      <a:pt x="2384" y="3059"/>
                      <a:pt x="2384" y="2977"/>
                    </a:cubicBezTo>
                    <a:cubicBezTo>
                      <a:pt x="2384" y="2895"/>
                      <a:pt x="2450" y="2828"/>
                      <a:pt x="2533" y="2828"/>
                    </a:cubicBezTo>
                    <a:cubicBezTo>
                      <a:pt x="2614" y="2828"/>
                      <a:pt x="2681" y="2895"/>
                      <a:pt x="2681" y="2977"/>
                    </a:cubicBezTo>
                    <a:cubicBezTo>
                      <a:pt x="2681" y="3059"/>
                      <a:pt x="2614" y="3125"/>
                      <a:pt x="2533" y="3125"/>
                    </a:cubicBezTo>
                    <a:close/>
                    <a:moveTo>
                      <a:pt x="2980" y="2677"/>
                    </a:moveTo>
                    <a:cubicBezTo>
                      <a:pt x="2898" y="2677"/>
                      <a:pt x="2832" y="2611"/>
                      <a:pt x="2832" y="2528"/>
                    </a:cubicBezTo>
                    <a:cubicBezTo>
                      <a:pt x="2832" y="2447"/>
                      <a:pt x="2898" y="2381"/>
                      <a:pt x="2980" y="2381"/>
                    </a:cubicBezTo>
                    <a:cubicBezTo>
                      <a:pt x="3062" y="2381"/>
                      <a:pt x="3128" y="2447"/>
                      <a:pt x="3128" y="2528"/>
                    </a:cubicBezTo>
                    <a:cubicBezTo>
                      <a:pt x="3128" y="2611"/>
                      <a:pt x="3062" y="2677"/>
                      <a:pt x="2980" y="2677"/>
                    </a:cubicBezTo>
                    <a:close/>
                    <a:moveTo>
                      <a:pt x="3150" y="2047"/>
                    </a:moveTo>
                    <a:cubicBezTo>
                      <a:pt x="3068" y="2047"/>
                      <a:pt x="3003" y="1980"/>
                      <a:pt x="3003" y="1898"/>
                    </a:cubicBezTo>
                    <a:cubicBezTo>
                      <a:pt x="3003" y="1816"/>
                      <a:pt x="3068" y="1750"/>
                      <a:pt x="3150" y="1750"/>
                    </a:cubicBezTo>
                    <a:cubicBezTo>
                      <a:pt x="3232" y="1750"/>
                      <a:pt x="3299" y="1816"/>
                      <a:pt x="3299" y="1898"/>
                    </a:cubicBezTo>
                    <a:cubicBezTo>
                      <a:pt x="3299" y="1980"/>
                      <a:pt x="3232" y="2047"/>
                      <a:pt x="3150" y="2047"/>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6068" name="Gruppieren 86067">
              <a:extLst>
                <a:ext uri="{FF2B5EF4-FFF2-40B4-BE49-F238E27FC236}">
                  <a16:creationId xmlns:a16="http://schemas.microsoft.com/office/drawing/2014/main" id="{FFFD0F12-A21B-4EC5-BE63-BD1BBC8350EB}"/>
                </a:ext>
              </a:extLst>
            </p:cNvPr>
            <p:cNvGrpSpPr/>
            <p:nvPr/>
          </p:nvGrpSpPr>
          <p:grpSpPr>
            <a:xfrm>
              <a:off x="9650001" y="4047953"/>
              <a:ext cx="534858" cy="347836"/>
              <a:chOff x="10790859" y="4297896"/>
              <a:chExt cx="534858" cy="347836"/>
            </a:xfrm>
          </p:grpSpPr>
          <p:sp>
            <p:nvSpPr>
              <p:cNvPr id="301" name="Ellipse 300">
                <a:extLst>
                  <a:ext uri="{FF2B5EF4-FFF2-40B4-BE49-F238E27FC236}">
                    <a16:creationId xmlns:a16="http://schemas.microsoft.com/office/drawing/2014/main" id="{FC28CE2A-D78C-41CF-AFFD-F1170F12BEE7}"/>
                  </a:ext>
                </a:extLst>
              </p:cNvPr>
              <p:cNvSpPr/>
              <p:nvPr/>
            </p:nvSpPr>
            <p:spPr bwMode="gray">
              <a:xfrm>
                <a:off x="10790859" y="4484515"/>
                <a:ext cx="161217" cy="161217"/>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9" name="Ellipse 298">
                <a:extLst>
                  <a:ext uri="{FF2B5EF4-FFF2-40B4-BE49-F238E27FC236}">
                    <a16:creationId xmlns:a16="http://schemas.microsoft.com/office/drawing/2014/main" id="{C2C9457A-051C-4F48-A34B-66C553DBD8E0}"/>
                  </a:ext>
                </a:extLst>
              </p:cNvPr>
              <p:cNvSpPr/>
              <p:nvPr/>
            </p:nvSpPr>
            <p:spPr bwMode="gray">
              <a:xfrm>
                <a:off x="10976782" y="4484515"/>
                <a:ext cx="161217" cy="161217"/>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7" name="Ellipse 296">
                <a:extLst>
                  <a:ext uri="{FF2B5EF4-FFF2-40B4-BE49-F238E27FC236}">
                    <a16:creationId xmlns:a16="http://schemas.microsoft.com/office/drawing/2014/main" id="{FC0E7A64-E18B-4DE2-9360-A9C2214B1010}"/>
                  </a:ext>
                </a:extLst>
              </p:cNvPr>
              <p:cNvSpPr/>
              <p:nvPr/>
            </p:nvSpPr>
            <p:spPr bwMode="gray">
              <a:xfrm>
                <a:off x="10790859" y="4297896"/>
                <a:ext cx="161217" cy="161217"/>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5" name="Ellipse 294">
                <a:extLst>
                  <a:ext uri="{FF2B5EF4-FFF2-40B4-BE49-F238E27FC236}">
                    <a16:creationId xmlns:a16="http://schemas.microsoft.com/office/drawing/2014/main" id="{07FAF9B7-A07F-4CFD-AD3A-18E4F6D09AE5}"/>
                  </a:ext>
                </a:extLst>
              </p:cNvPr>
              <p:cNvSpPr/>
              <p:nvPr/>
            </p:nvSpPr>
            <p:spPr bwMode="gray">
              <a:xfrm>
                <a:off x="10976782" y="4297896"/>
                <a:ext cx="161217" cy="161217"/>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5" name="Ellipse 284">
                <a:extLst>
                  <a:ext uri="{FF2B5EF4-FFF2-40B4-BE49-F238E27FC236}">
                    <a16:creationId xmlns:a16="http://schemas.microsoft.com/office/drawing/2014/main" id="{7C948BC9-1B01-4FCC-BA15-CABDC34992E2}"/>
                  </a:ext>
                </a:extLst>
              </p:cNvPr>
              <p:cNvSpPr/>
              <p:nvPr/>
            </p:nvSpPr>
            <p:spPr bwMode="gray">
              <a:xfrm>
                <a:off x="11164500" y="4484515"/>
                <a:ext cx="161217" cy="161217"/>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3" name="Ellipse 282">
                <a:extLst>
                  <a:ext uri="{FF2B5EF4-FFF2-40B4-BE49-F238E27FC236}">
                    <a16:creationId xmlns:a16="http://schemas.microsoft.com/office/drawing/2014/main" id="{1755D7F6-F69E-44B4-8754-83898C467D0D}"/>
                  </a:ext>
                </a:extLst>
              </p:cNvPr>
              <p:cNvSpPr/>
              <p:nvPr/>
            </p:nvSpPr>
            <p:spPr bwMode="gray">
              <a:xfrm>
                <a:off x="11164500" y="4297896"/>
                <a:ext cx="161217" cy="161217"/>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86069" name="Halbbogen 86068">
              <a:extLst>
                <a:ext uri="{FF2B5EF4-FFF2-40B4-BE49-F238E27FC236}">
                  <a16:creationId xmlns:a16="http://schemas.microsoft.com/office/drawing/2014/main" id="{5F9AC6CA-903B-40C3-91BD-E6F720501B11}"/>
                </a:ext>
              </a:extLst>
            </p:cNvPr>
            <p:cNvSpPr/>
            <p:nvPr/>
          </p:nvSpPr>
          <p:spPr bwMode="gray">
            <a:xfrm rot="5400000">
              <a:off x="10186339" y="4060837"/>
              <a:ext cx="322069" cy="322069"/>
            </a:xfrm>
            <a:prstGeom prst="blockArc">
              <a:avLst>
                <a:gd name="adj1" fmla="val 10799983"/>
                <a:gd name="adj2" fmla="val 70454"/>
                <a:gd name="adj3" fmla="val 13902"/>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07" name="Textfeld 306">
            <a:extLst>
              <a:ext uri="{FF2B5EF4-FFF2-40B4-BE49-F238E27FC236}">
                <a16:creationId xmlns:a16="http://schemas.microsoft.com/office/drawing/2014/main" id="{0273730F-54E0-40E3-A871-F74AD856C067}"/>
              </a:ext>
            </a:extLst>
          </p:cNvPr>
          <p:cNvSpPr txBox="1"/>
          <p:nvPr/>
        </p:nvSpPr>
        <p:spPr>
          <a:xfrm>
            <a:off x="6412880" y="4205481"/>
            <a:ext cx="4050895" cy="380075"/>
          </a:xfrm>
          <a:prstGeom prst="rect">
            <a:avLst/>
          </a:prstGeom>
          <a:solidFill>
            <a:schemeClr val="bg1"/>
          </a:solidFill>
          <a:ln w="6350">
            <a:noFill/>
          </a:ln>
        </p:spPr>
        <p:txBody>
          <a:bodyPr wrap="square" lIns="0" tIns="0" rIns="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Bakers must commit a </a:t>
            </a:r>
            <a:r>
              <a:rPr lang="en-US" sz="1000" b="1" dirty="0">
                <a:latin typeface="Open Sans" panose="020B0606030504020204" pitchFamily="34" charset="0"/>
                <a:ea typeface="Open Sans" panose="020B0606030504020204" pitchFamily="34" charset="0"/>
                <a:cs typeface="Open Sans" panose="020B0606030504020204" pitchFamily="34" charset="0"/>
              </a:rPr>
              <a:t>security deposit for baking and endorsing</a:t>
            </a:r>
            <a:r>
              <a:rPr lang="en-US" sz="1000" dirty="0">
                <a:latin typeface="Open Sans" panose="020B0606030504020204" pitchFamily="34" charset="0"/>
                <a:ea typeface="Open Sans" panose="020B0606030504020204" pitchFamily="34" charset="0"/>
                <a:cs typeface="Open Sans" panose="020B0606030504020204" pitchFamily="34" charset="0"/>
              </a:rPr>
              <a:t> that is </a:t>
            </a:r>
            <a:r>
              <a:rPr lang="en-US" sz="1000" b="1" dirty="0">
                <a:latin typeface="Open Sans" panose="020B0606030504020204" pitchFamily="34" charset="0"/>
                <a:ea typeface="Open Sans" panose="020B0606030504020204" pitchFamily="34" charset="0"/>
                <a:cs typeface="Open Sans" panose="020B0606030504020204" pitchFamily="34" charset="0"/>
              </a:rPr>
              <a:t>slashed </a:t>
            </a:r>
            <a:r>
              <a:rPr lang="en-US" sz="1000" dirty="0">
                <a:latin typeface="Open Sans" panose="020B0606030504020204" pitchFamily="34" charset="0"/>
                <a:ea typeface="Open Sans" panose="020B0606030504020204" pitchFamily="34" charset="0"/>
                <a:cs typeface="Open Sans" panose="020B0606030504020204" pitchFamily="34" charset="0"/>
              </a:rPr>
              <a:t>in case of </a:t>
            </a:r>
            <a:r>
              <a:rPr lang="en-US" sz="1000" b="1" dirty="0">
                <a:latin typeface="Open Sans" panose="020B0606030504020204" pitchFamily="34" charset="0"/>
                <a:ea typeface="Open Sans" panose="020B0606030504020204" pitchFamily="34" charset="0"/>
                <a:cs typeface="Open Sans" panose="020B0606030504020204" pitchFamily="34" charset="0"/>
              </a:rPr>
              <a:t>double-baking/double-signing</a:t>
            </a:r>
          </a:p>
        </p:txBody>
      </p:sp>
      <p:graphicFrame>
        <p:nvGraphicFramePr>
          <p:cNvPr id="9" name="Objekt 8" hidden="1">
            <a:extLst>
              <a:ext uri="{FF2B5EF4-FFF2-40B4-BE49-F238E27FC236}">
                <a16:creationId xmlns:a16="http://schemas.microsoft.com/office/drawing/2014/main" id="{0E393B7B-CE5E-4695-B21A-ED795C26BB7D}"/>
              </a:ext>
            </a:extLst>
          </p:cNvPr>
          <p:cNvGraphicFramePr>
            <a:graphicFrameLocks noChangeAspect="1"/>
          </p:cNvGraphicFramePr>
          <p:nvPr>
            <p:custDataLst>
              <p:tags r:id="rId2"/>
            </p:custDataLst>
            <p:extLst>
              <p:ext uri="{D42A27DB-BD31-4B8C-83A1-F6EECF244321}">
                <p14:modId xmlns:p14="http://schemas.microsoft.com/office/powerpoint/2010/main" val="1447854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166" name="think-cell Folie" r:id="rId6" imgW="473" imgH="476" progId="TCLayout.ActiveDocument.1">
                  <p:embed/>
                </p:oleObj>
              </mc:Choice>
              <mc:Fallback>
                <p:oleObj name="think-cell Folie" r:id="rId6" imgW="473" imgH="476" progId="TCLayout.ActiveDocument.1">
                  <p:embed/>
                  <p:pic>
                    <p:nvPicPr>
                      <p:cNvPr id="9" name="Objekt 8" hidden="1">
                        <a:extLst>
                          <a:ext uri="{FF2B5EF4-FFF2-40B4-BE49-F238E27FC236}">
                            <a16:creationId xmlns:a16="http://schemas.microsoft.com/office/drawing/2014/main" id="{0E393B7B-CE5E-4695-B21A-ED795C26BB7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5794795D-C9AD-4F6D-90AE-0B2FBFCE46DD}"/>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cxnSp>
        <p:nvCxnSpPr>
          <p:cNvPr id="399" name="Gerader Verbinder 398">
            <a:extLst>
              <a:ext uri="{FF2B5EF4-FFF2-40B4-BE49-F238E27FC236}">
                <a16:creationId xmlns:a16="http://schemas.microsoft.com/office/drawing/2014/main" id="{976E1006-BCCE-4F1D-99E1-8563B383252B}"/>
              </a:ext>
            </a:extLst>
          </p:cNvPr>
          <p:cNvCxnSpPr/>
          <p:nvPr/>
        </p:nvCxnSpPr>
        <p:spPr>
          <a:xfrm>
            <a:off x="6170154" y="5531302"/>
            <a:ext cx="5659896"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7" name="Rechteck 396">
            <a:extLst>
              <a:ext uri="{FF2B5EF4-FFF2-40B4-BE49-F238E27FC236}">
                <a16:creationId xmlns:a16="http://schemas.microsoft.com/office/drawing/2014/main" id="{E200CE80-79E5-43E9-8830-D8DA3802A05F}"/>
              </a:ext>
            </a:extLst>
          </p:cNvPr>
          <p:cNvSpPr/>
          <p:nvPr/>
        </p:nvSpPr>
        <p:spPr bwMode="gray">
          <a:xfrm>
            <a:off x="11544592" y="5433103"/>
            <a:ext cx="119327"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09" name="Gerader Verbinder 308">
            <a:extLst>
              <a:ext uri="{FF2B5EF4-FFF2-40B4-BE49-F238E27FC236}">
                <a16:creationId xmlns:a16="http://schemas.microsoft.com/office/drawing/2014/main" id="{E3BA7F76-492E-419D-871B-EFF60FC65038}"/>
              </a:ext>
            </a:extLst>
          </p:cNvPr>
          <p:cNvCxnSpPr/>
          <p:nvPr/>
        </p:nvCxnSpPr>
        <p:spPr>
          <a:xfrm>
            <a:off x="6170154" y="4692119"/>
            <a:ext cx="5659896"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5" name="Rechteck 394">
            <a:extLst>
              <a:ext uri="{FF2B5EF4-FFF2-40B4-BE49-F238E27FC236}">
                <a16:creationId xmlns:a16="http://schemas.microsoft.com/office/drawing/2014/main" id="{3752DFD8-D353-47E3-8DD8-0046DB76B3F9}"/>
              </a:ext>
            </a:extLst>
          </p:cNvPr>
          <p:cNvSpPr/>
          <p:nvPr/>
        </p:nvSpPr>
        <p:spPr bwMode="gray">
          <a:xfrm>
            <a:off x="11544592" y="4595011"/>
            <a:ext cx="119327"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6054" name="Gerader Verbinder 86053">
            <a:extLst>
              <a:ext uri="{FF2B5EF4-FFF2-40B4-BE49-F238E27FC236}">
                <a16:creationId xmlns:a16="http://schemas.microsoft.com/office/drawing/2014/main" id="{43FB8957-EA40-487A-8B2C-BDBC3726F728}"/>
              </a:ext>
            </a:extLst>
          </p:cNvPr>
          <p:cNvCxnSpPr/>
          <p:nvPr/>
        </p:nvCxnSpPr>
        <p:spPr>
          <a:xfrm>
            <a:off x="6170154" y="3561578"/>
            <a:ext cx="5659896"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0" name="Rechteck 389">
            <a:extLst>
              <a:ext uri="{FF2B5EF4-FFF2-40B4-BE49-F238E27FC236}">
                <a16:creationId xmlns:a16="http://schemas.microsoft.com/office/drawing/2014/main" id="{998BABE5-1CF6-489A-96CC-028804EE0B98}"/>
              </a:ext>
            </a:extLst>
          </p:cNvPr>
          <p:cNvSpPr/>
          <p:nvPr/>
        </p:nvSpPr>
        <p:spPr bwMode="gray">
          <a:xfrm>
            <a:off x="11544592" y="3458049"/>
            <a:ext cx="119327"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Rechteck 53">
            <a:extLst>
              <a:ext uri="{FF2B5EF4-FFF2-40B4-BE49-F238E27FC236}">
                <a16:creationId xmlns:a16="http://schemas.microsoft.com/office/drawing/2014/main" id="{C6A6D322-D6E4-4C32-A385-B2A31E3481D6}"/>
              </a:ext>
            </a:extLst>
          </p:cNvPr>
          <p:cNvSpPr/>
          <p:nvPr/>
        </p:nvSpPr>
        <p:spPr bwMode="gray">
          <a:xfrm>
            <a:off x="10571496" y="898371"/>
            <a:ext cx="277521" cy="417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7" name="Rechteck 356">
            <a:extLst>
              <a:ext uri="{FF2B5EF4-FFF2-40B4-BE49-F238E27FC236}">
                <a16:creationId xmlns:a16="http://schemas.microsoft.com/office/drawing/2014/main" id="{810377FF-F44A-40CA-8944-1472E56643F4}"/>
              </a:ext>
            </a:extLst>
          </p:cNvPr>
          <p:cNvSpPr/>
          <p:nvPr/>
        </p:nvSpPr>
        <p:spPr bwMode="gray">
          <a:xfrm>
            <a:off x="11226082" y="4978488"/>
            <a:ext cx="277521" cy="417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8" name="Rechteck 357">
            <a:extLst>
              <a:ext uri="{FF2B5EF4-FFF2-40B4-BE49-F238E27FC236}">
                <a16:creationId xmlns:a16="http://schemas.microsoft.com/office/drawing/2014/main" id="{C23523DF-5AF9-48F4-86EE-676C1D9507CF}"/>
              </a:ext>
            </a:extLst>
          </p:cNvPr>
          <p:cNvSpPr/>
          <p:nvPr/>
        </p:nvSpPr>
        <p:spPr bwMode="gray">
          <a:xfrm>
            <a:off x="11226082" y="5771419"/>
            <a:ext cx="277521" cy="417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4" name="Textfeld 403">
            <a:extLst>
              <a:ext uri="{FF2B5EF4-FFF2-40B4-BE49-F238E27FC236}">
                <a16:creationId xmlns:a16="http://schemas.microsoft.com/office/drawing/2014/main" id="{3395D8B7-53F5-4AA6-BE25-4758F355ABF5}"/>
              </a:ext>
            </a:extLst>
          </p:cNvPr>
          <p:cNvSpPr txBox="1"/>
          <p:nvPr/>
        </p:nvSpPr>
        <p:spPr>
          <a:xfrm>
            <a:off x="7656347" y="5637075"/>
            <a:ext cx="2990919" cy="673326"/>
          </a:xfrm>
          <a:prstGeom prst="rect">
            <a:avLst/>
          </a:prstGeom>
          <a:solidFill>
            <a:schemeClr val="bg1"/>
          </a:solidFill>
          <a:ln w="6350">
            <a:noFill/>
          </a:ln>
        </p:spPr>
        <p:txBody>
          <a:bodyPr wrap="square" lIns="72000" tIns="0" rIns="7200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Up to 256 bakers </a:t>
            </a:r>
            <a:r>
              <a:rPr lang="en-US" sz="1000" b="1" dirty="0">
                <a:latin typeface="Open Sans" panose="020B0606030504020204" pitchFamily="34" charset="0"/>
                <a:ea typeface="Open Sans" panose="020B0606030504020204" pitchFamily="34" charset="0"/>
                <a:cs typeface="Open Sans" panose="020B0606030504020204" pitchFamily="34" charset="0"/>
              </a:rPr>
              <a:t>sign (endorse) the block </a:t>
            </a:r>
            <a:r>
              <a:rPr lang="en-US" sz="1000" dirty="0">
                <a:latin typeface="Open Sans" panose="020B0606030504020204" pitchFamily="34" charset="0"/>
                <a:ea typeface="Open Sans" panose="020B0606030504020204" pitchFamily="34" charset="0"/>
                <a:cs typeface="Open Sans" panose="020B0606030504020204" pitchFamily="34" charset="0"/>
              </a:rPr>
              <a:t>and earn a </a:t>
            </a:r>
            <a:r>
              <a:rPr lang="en-US" sz="1000" b="1" dirty="0">
                <a:latin typeface="Open Sans" panose="020B0606030504020204" pitchFamily="34" charset="0"/>
                <a:ea typeface="Open Sans" panose="020B0606030504020204" pitchFamily="34" charset="0"/>
                <a:cs typeface="Open Sans" panose="020B0606030504020204" pitchFamily="34" charset="0"/>
              </a:rPr>
              <a:t>reward</a:t>
            </a:r>
            <a:r>
              <a:rPr lang="en-US" sz="1000" dirty="0">
                <a:latin typeface="Open Sans" panose="020B0606030504020204" pitchFamily="34" charset="0"/>
                <a:ea typeface="Open Sans" panose="020B0606030504020204" pitchFamily="34" charset="0"/>
                <a:cs typeface="Open Sans" panose="020B0606030504020204" pitchFamily="34" charset="0"/>
              </a:rPr>
              <a:t> as well (rewards and deposits are released after approx. 5 cycles)</a:t>
            </a:r>
          </a:p>
        </p:txBody>
      </p:sp>
      <p:sp>
        <p:nvSpPr>
          <p:cNvPr id="352" name="Freihandform: Form 351">
            <a:extLst>
              <a:ext uri="{FF2B5EF4-FFF2-40B4-BE49-F238E27FC236}">
                <a16:creationId xmlns:a16="http://schemas.microsoft.com/office/drawing/2014/main" id="{BB7627B6-0710-4B4E-893A-0A6A8A41DE3B}"/>
              </a:ext>
            </a:extLst>
          </p:cNvPr>
          <p:cNvSpPr/>
          <p:nvPr/>
        </p:nvSpPr>
        <p:spPr bwMode="gray">
          <a:xfrm flipH="1">
            <a:off x="7164083" y="5745636"/>
            <a:ext cx="488802" cy="538899"/>
          </a:xfrm>
          <a:custGeom>
            <a:avLst/>
            <a:gdLst>
              <a:gd name="connsiteX0" fmla="*/ 1490463 w 2848767"/>
              <a:gd name="connsiteY0" fmla="*/ 2434091 h 3140738"/>
              <a:gd name="connsiteX1" fmla="*/ 1465978 w 2848767"/>
              <a:gd name="connsiteY1" fmla="*/ 2435191 h 3140738"/>
              <a:gd name="connsiteX2" fmla="*/ 1432288 w 2848767"/>
              <a:gd name="connsiteY2" fmla="*/ 2439628 h 3140738"/>
              <a:gd name="connsiteX3" fmla="*/ 1421466 w 2848767"/>
              <a:gd name="connsiteY3" fmla="*/ 2441987 h 3140738"/>
              <a:gd name="connsiteX4" fmla="*/ 1427085 w 2848767"/>
              <a:gd name="connsiteY4" fmla="*/ 2444677 h 3140738"/>
              <a:gd name="connsiteX5" fmla="*/ 1430730 w 2848767"/>
              <a:gd name="connsiteY5" fmla="*/ 2483561 h 3140738"/>
              <a:gd name="connsiteX6" fmla="*/ 1389416 w 2848767"/>
              <a:gd name="connsiteY6" fmla="*/ 2532166 h 3140738"/>
              <a:gd name="connsiteX7" fmla="*/ 1399137 w 2848767"/>
              <a:gd name="connsiteY7" fmla="*/ 2475055 h 3140738"/>
              <a:gd name="connsiteX8" fmla="*/ 1390479 w 2848767"/>
              <a:gd name="connsiteY8" fmla="*/ 2454930 h 3140738"/>
              <a:gd name="connsiteX9" fmla="*/ 1387785 w 2848767"/>
              <a:gd name="connsiteY9" fmla="*/ 2450588 h 3140738"/>
              <a:gd name="connsiteX10" fmla="*/ 1371949 w 2848767"/>
              <a:gd name="connsiteY10" fmla="*/ 2455570 h 3140738"/>
              <a:gd name="connsiteX11" fmla="*/ 1281534 w 2848767"/>
              <a:gd name="connsiteY11" fmla="*/ 2526806 h 3140738"/>
              <a:gd name="connsiteX12" fmla="*/ 1278243 w 2848767"/>
              <a:gd name="connsiteY12" fmla="*/ 2543432 h 3140738"/>
              <a:gd name="connsiteX13" fmla="*/ 1276711 w 2848767"/>
              <a:gd name="connsiteY13" fmla="*/ 2548367 h 3140738"/>
              <a:gd name="connsiteX14" fmla="*/ 1274567 w 2848767"/>
              <a:gd name="connsiteY14" fmla="*/ 2569631 h 3140738"/>
              <a:gd name="connsiteX15" fmla="*/ 1380080 w 2848767"/>
              <a:gd name="connsiteY15" fmla="*/ 2675144 h 3140738"/>
              <a:gd name="connsiteX16" fmla="*/ 1633229 w 2848767"/>
              <a:gd name="connsiteY16" fmla="*/ 2675144 h 3140738"/>
              <a:gd name="connsiteX17" fmla="*/ 1738742 w 2848767"/>
              <a:gd name="connsiteY17" fmla="*/ 2569631 h 3140738"/>
              <a:gd name="connsiteX18" fmla="*/ 1736599 w 2848767"/>
              <a:gd name="connsiteY18" fmla="*/ 2548367 h 3140738"/>
              <a:gd name="connsiteX19" fmla="*/ 1735066 w 2848767"/>
              <a:gd name="connsiteY19" fmla="*/ 2543429 h 3140738"/>
              <a:gd name="connsiteX20" fmla="*/ 1731776 w 2848767"/>
              <a:gd name="connsiteY20" fmla="*/ 2526806 h 3140738"/>
              <a:gd name="connsiteX21" fmla="*/ 1652822 w 2848767"/>
              <a:gd name="connsiteY21" fmla="*/ 2460087 h 3140738"/>
              <a:gd name="connsiteX22" fmla="*/ 1632617 w 2848767"/>
              <a:gd name="connsiteY22" fmla="*/ 2452956 h 3140738"/>
              <a:gd name="connsiteX23" fmla="*/ 1633812 w 2848767"/>
              <a:gd name="connsiteY23" fmla="*/ 2457739 h 3140738"/>
              <a:gd name="connsiteX24" fmla="*/ 1630699 w 2848767"/>
              <a:gd name="connsiteY24" fmla="*/ 2479915 h 3140738"/>
              <a:gd name="connsiteX25" fmla="*/ 1589385 w 2848767"/>
              <a:gd name="connsiteY25" fmla="*/ 2528520 h 3140738"/>
              <a:gd name="connsiteX26" fmla="*/ 1599106 w 2848767"/>
              <a:gd name="connsiteY26" fmla="*/ 2471409 h 3140738"/>
              <a:gd name="connsiteX27" fmla="*/ 1585777 w 2848767"/>
              <a:gd name="connsiteY27" fmla="*/ 2443756 h 3140738"/>
              <a:gd name="connsiteX28" fmla="*/ 1585753 w 2848767"/>
              <a:gd name="connsiteY28" fmla="*/ 2440486 h 3140738"/>
              <a:gd name="connsiteX29" fmla="*/ 1585664 w 2848767"/>
              <a:gd name="connsiteY29" fmla="*/ 2440465 h 3140738"/>
              <a:gd name="connsiteX30" fmla="*/ 1547331 w 2848767"/>
              <a:gd name="connsiteY30" fmla="*/ 2435191 h 3140738"/>
              <a:gd name="connsiteX31" fmla="*/ 1530698 w 2848767"/>
              <a:gd name="connsiteY31" fmla="*/ 2434444 h 3140738"/>
              <a:gd name="connsiteX32" fmla="*/ 1531765 w 2848767"/>
              <a:gd name="connsiteY32" fmla="*/ 2434955 h 3140738"/>
              <a:gd name="connsiteX33" fmla="*/ 1535410 w 2848767"/>
              <a:gd name="connsiteY33" fmla="*/ 2473839 h 3140738"/>
              <a:gd name="connsiteX34" fmla="*/ 1494096 w 2848767"/>
              <a:gd name="connsiteY34" fmla="*/ 2522444 h 3140738"/>
              <a:gd name="connsiteX35" fmla="*/ 1503817 w 2848767"/>
              <a:gd name="connsiteY35" fmla="*/ 2465333 h 3140738"/>
              <a:gd name="connsiteX36" fmla="*/ 1490489 w 2848767"/>
              <a:gd name="connsiteY36" fmla="*/ 2437680 h 3140738"/>
              <a:gd name="connsiteX37" fmla="*/ 1506654 w 2848767"/>
              <a:gd name="connsiteY37" fmla="*/ 2239617 h 3140738"/>
              <a:gd name="connsiteX38" fmla="*/ 1821654 w 2848767"/>
              <a:gd name="connsiteY38" fmla="*/ 2554617 h 3140738"/>
              <a:gd name="connsiteX39" fmla="*/ 1506654 w 2848767"/>
              <a:gd name="connsiteY39" fmla="*/ 2869617 h 3140738"/>
              <a:gd name="connsiteX40" fmla="*/ 1191654 w 2848767"/>
              <a:gd name="connsiteY40" fmla="*/ 2554617 h 3140738"/>
              <a:gd name="connsiteX41" fmla="*/ 1506654 w 2848767"/>
              <a:gd name="connsiteY41" fmla="*/ 2239617 h 3140738"/>
              <a:gd name="connsiteX42" fmla="*/ 1506654 w 2848767"/>
              <a:gd name="connsiteY42" fmla="*/ 2212617 h 3140738"/>
              <a:gd name="connsiteX43" fmla="*/ 1164654 w 2848767"/>
              <a:gd name="connsiteY43" fmla="*/ 2554617 h 3140738"/>
              <a:gd name="connsiteX44" fmla="*/ 1506654 w 2848767"/>
              <a:gd name="connsiteY44" fmla="*/ 2896617 h 3140738"/>
              <a:gd name="connsiteX45" fmla="*/ 1848654 w 2848767"/>
              <a:gd name="connsiteY45" fmla="*/ 2554617 h 3140738"/>
              <a:gd name="connsiteX46" fmla="*/ 1506654 w 2848767"/>
              <a:gd name="connsiteY46" fmla="*/ 2212617 h 3140738"/>
              <a:gd name="connsiteX47" fmla="*/ 2221957 w 2848767"/>
              <a:gd name="connsiteY47" fmla="*/ 991706 h 3140738"/>
              <a:gd name="connsiteX48" fmla="*/ 2265692 w 2848767"/>
              <a:gd name="connsiteY48" fmla="*/ 1002435 h 3140738"/>
              <a:gd name="connsiteX49" fmla="*/ 2783619 w 2848767"/>
              <a:gd name="connsiteY49" fmla="*/ 1246133 h 3140738"/>
              <a:gd name="connsiteX50" fmla="*/ 2837949 w 2848767"/>
              <a:gd name="connsiteY50" fmla="*/ 1397025 h 3140738"/>
              <a:gd name="connsiteX51" fmla="*/ 2644830 w 2848767"/>
              <a:gd name="connsiteY51" fmla="*/ 1807457 h 3140738"/>
              <a:gd name="connsiteX52" fmla="*/ 2493939 w 2848767"/>
              <a:gd name="connsiteY52" fmla="*/ 1861787 h 3140738"/>
              <a:gd name="connsiteX53" fmla="*/ 2279925 w 2848767"/>
              <a:gd name="connsiteY53" fmla="*/ 1761088 h 3140738"/>
              <a:gd name="connsiteX54" fmla="*/ 1989488 w 2848767"/>
              <a:gd name="connsiteY54" fmla="*/ 2367986 h 3140738"/>
              <a:gd name="connsiteX55" fmla="*/ 1991766 w 2848767"/>
              <a:gd name="connsiteY55" fmla="*/ 2372962 h 3140738"/>
              <a:gd name="connsiteX56" fmla="*/ 2031510 w 2848767"/>
              <a:gd name="connsiteY56" fmla="*/ 2574001 h 3140738"/>
              <a:gd name="connsiteX57" fmla="*/ 2031510 w 2848767"/>
              <a:gd name="connsiteY57" fmla="*/ 3140738 h 3140738"/>
              <a:gd name="connsiteX58" fmla="*/ 0 w 2848767"/>
              <a:gd name="connsiteY58" fmla="*/ 3140738 h 3140738"/>
              <a:gd name="connsiteX59" fmla="*/ 0 w 2848767"/>
              <a:gd name="connsiteY59" fmla="*/ 2574001 h 3140738"/>
              <a:gd name="connsiteX60" fmla="*/ 457879 w 2848767"/>
              <a:gd name="connsiteY60" fmla="*/ 1950229 h 3140738"/>
              <a:gd name="connsiteX61" fmla="*/ 486497 w 2848767"/>
              <a:gd name="connsiteY61" fmla="*/ 1950229 h 3140738"/>
              <a:gd name="connsiteX62" fmla="*/ 1001611 w 2848767"/>
              <a:gd name="connsiteY62" fmla="*/ 2120349 h 3140738"/>
              <a:gd name="connsiteX63" fmla="*/ 1516725 w 2848767"/>
              <a:gd name="connsiteY63" fmla="*/ 1950229 h 3140738"/>
              <a:gd name="connsiteX64" fmla="*/ 1545342 w 2848767"/>
              <a:gd name="connsiteY64" fmla="*/ 1950229 h 3140738"/>
              <a:gd name="connsiteX65" fmla="*/ 1885010 w 2848767"/>
              <a:gd name="connsiteY65" fmla="*/ 2177178 h 3140738"/>
              <a:gd name="connsiteX66" fmla="*/ 1928481 w 2848767"/>
              <a:gd name="connsiteY66" fmla="*/ 2245278 h 3140738"/>
              <a:gd name="connsiteX67" fmla="*/ 2182201 w 2848767"/>
              <a:gd name="connsiteY67" fmla="*/ 1715106 h 3140738"/>
              <a:gd name="connsiteX68" fmla="*/ 1976011 w 2848767"/>
              <a:gd name="connsiteY68" fmla="*/ 1618089 h 3140738"/>
              <a:gd name="connsiteX69" fmla="*/ 1921682 w 2848767"/>
              <a:gd name="connsiteY69" fmla="*/ 1467198 h 3140738"/>
              <a:gd name="connsiteX70" fmla="*/ 2114800 w 2848767"/>
              <a:gd name="connsiteY70" fmla="*/ 1056765 h 3140738"/>
              <a:gd name="connsiteX71" fmla="*/ 2221957 w 2848767"/>
              <a:gd name="connsiteY71" fmla="*/ 991706 h 3140738"/>
              <a:gd name="connsiteX72" fmla="*/ 1015755 w 2848767"/>
              <a:gd name="connsiteY72" fmla="*/ 0 h 3140738"/>
              <a:gd name="connsiteX73" fmla="*/ 1296602 w 2848767"/>
              <a:gd name="connsiteY73" fmla="*/ 186158 h 3140738"/>
              <a:gd name="connsiteX74" fmla="*/ 1308137 w 2848767"/>
              <a:gd name="connsiteY74" fmla="*/ 223317 h 3140738"/>
              <a:gd name="connsiteX75" fmla="*/ 1320722 w 2848767"/>
              <a:gd name="connsiteY75" fmla="*/ 214832 h 3140738"/>
              <a:gd name="connsiteX76" fmla="*/ 1416161 w 2848767"/>
              <a:gd name="connsiteY76" fmla="*/ 195564 h 3140738"/>
              <a:gd name="connsiteX77" fmla="*/ 1661351 w 2848767"/>
              <a:gd name="connsiteY77" fmla="*/ 440754 h 3140738"/>
              <a:gd name="connsiteX78" fmla="*/ 1465576 w 2848767"/>
              <a:gd name="connsiteY78" fmla="*/ 680963 h 3140738"/>
              <a:gd name="connsiteX79" fmla="*/ 1416162 w 2848767"/>
              <a:gd name="connsiteY79" fmla="*/ 685944 h 3140738"/>
              <a:gd name="connsiteX80" fmla="*/ 1416162 w 2848767"/>
              <a:gd name="connsiteY80" fmla="*/ 818345 h 3140738"/>
              <a:gd name="connsiteX81" fmla="*/ 1448911 w 2848767"/>
              <a:gd name="connsiteY81" fmla="*/ 845365 h 3140738"/>
              <a:gd name="connsiteX82" fmla="*/ 1632854 w 2848767"/>
              <a:gd name="connsiteY82" fmla="*/ 1289443 h 3140738"/>
              <a:gd name="connsiteX83" fmla="*/ 1004833 w 2848767"/>
              <a:gd name="connsiteY83" fmla="*/ 1917464 h 3140738"/>
              <a:gd name="connsiteX84" fmla="*/ 376812 w 2848767"/>
              <a:gd name="connsiteY84" fmla="*/ 1289443 h 3140738"/>
              <a:gd name="connsiteX85" fmla="*/ 560755 w 2848767"/>
              <a:gd name="connsiteY85" fmla="*/ 845365 h 3140738"/>
              <a:gd name="connsiteX86" fmla="*/ 615349 w 2848767"/>
              <a:gd name="connsiteY86" fmla="*/ 800321 h 3140738"/>
              <a:gd name="connsiteX87" fmla="*/ 615349 w 2848767"/>
              <a:gd name="connsiteY87" fmla="*/ 685944 h 3140738"/>
              <a:gd name="connsiteX88" fmla="*/ 370159 w 2848767"/>
              <a:gd name="connsiteY88" fmla="*/ 440754 h 3140738"/>
              <a:gd name="connsiteX89" fmla="*/ 615349 w 2848767"/>
              <a:gd name="connsiteY89" fmla="*/ 195564 h 3140738"/>
              <a:gd name="connsiteX90" fmla="*/ 710788 w 2848767"/>
              <a:gd name="connsiteY90" fmla="*/ 214832 h 3140738"/>
              <a:gd name="connsiteX91" fmla="*/ 723373 w 2848767"/>
              <a:gd name="connsiteY91" fmla="*/ 223317 h 3140738"/>
              <a:gd name="connsiteX92" fmla="*/ 734908 w 2848767"/>
              <a:gd name="connsiteY92" fmla="*/ 186158 h 3140738"/>
              <a:gd name="connsiteX93" fmla="*/ 1015755 w 2848767"/>
              <a:gd name="connsiteY93" fmla="*/ 0 h 314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48767" h="3140738">
                <a:moveTo>
                  <a:pt x="1490463" y="2434091"/>
                </a:moveTo>
                <a:lnTo>
                  <a:pt x="1465978" y="2435191"/>
                </a:lnTo>
                <a:cubicBezTo>
                  <a:pt x="1454426" y="2436242"/>
                  <a:pt x="1443172" y="2437733"/>
                  <a:pt x="1432288" y="2439628"/>
                </a:cubicBezTo>
                <a:lnTo>
                  <a:pt x="1421466" y="2441987"/>
                </a:lnTo>
                <a:lnTo>
                  <a:pt x="1427085" y="2444677"/>
                </a:lnTo>
                <a:cubicBezTo>
                  <a:pt x="1433970" y="2451968"/>
                  <a:pt x="1437008" y="2468979"/>
                  <a:pt x="1430730" y="2483561"/>
                </a:cubicBezTo>
                <a:cubicBezTo>
                  <a:pt x="1424452" y="2498142"/>
                  <a:pt x="1394681" y="2533583"/>
                  <a:pt x="1389416" y="2532166"/>
                </a:cubicBezTo>
                <a:cubicBezTo>
                  <a:pt x="1384150" y="2530748"/>
                  <a:pt x="1399744" y="2490041"/>
                  <a:pt x="1399137" y="2475055"/>
                </a:cubicBezTo>
                <a:cubicBezTo>
                  <a:pt x="1398833" y="2467562"/>
                  <a:pt x="1394327" y="2460626"/>
                  <a:pt x="1390479" y="2454930"/>
                </a:cubicBezTo>
                <a:lnTo>
                  <a:pt x="1387785" y="2450588"/>
                </a:lnTo>
                <a:lnTo>
                  <a:pt x="1371949" y="2455570"/>
                </a:lnTo>
                <a:cubicBezTo>
                  <a:pt x="1326270" y="2472431"/>
                  <a:pt x="1293251" y="2497643"/>
                  <a:pt x="1281534" y="2526806"/>
                </a:cubicBezTo>
                <a:lnTo>
                  <a:pt x="1278243" y="2543432"/>
                </a:lnTo>
                <a:lnTo>
                  <a:pt x="1276711" y="2548367"/>
                </a:lnTo>
                <a:cubicBezTo>
                  <a:pt x="1275305" y="2555235"/>
                  <a:pt x="1274567" y="2562347"/>
                  <a:pt x="1274567" y="2569631"/>
                </a:cubicBezTo>
                <a:cubicBezTo>
                  <a:pt x="1274567" y="2627904"/>
                  <a:pt x="1321807" y="2675144"/>
                  <a:pt x="1380080" y="2675144"/>
                </a:cubicBezTo>
                <a:lnTo>
                  <a:pt x="1633229" y="2675144"/>
                </a:lnTo>
                <a:cubicBezTo>
                  <a:pt x="1691503" y="2675144"/>
                  <a:pt x="1738742" y="2627904"/>
                  <a:pt x="1738742" y="2569631"/>
                </a:cubicBezTo>
                <a:cubicBezTo>
                  <a:pt x="1738742" y="2562347"/>
                  <a:pt x="1738004" y="2555235"/>
                  <a:pt x="1736599" y="2548367"/>
                </a:cubicBezTo>
                <a:lnTo>
                  <a:pt x="1735066" y="2543429"/>
                </a:lnTo>
                <a:lnTo>
                  <a:pt x="1731776" y="2526806"/>
                </a:lnTo>
                <a:cubicBezTo>
                  <a:pt x="1721062" y="2500143"/>
                  <a:pt x="1692543" y="2476782"/>
                  <a:pt x="1652822" y="2460087"/>
                </a:cubicBezTo>
                <a:lnTo>
                  <a:pt x="1632617" y="2452956"/>
                </a:lnTo>
                <a:lnTo>
                  <a:pt x="1633812" y="2457739"/>
                </a:lnTo>
                <a:cubicBezTo>
                  <a:pt x="1634648" y="2464726"/>
                  <a:pt x="1633838" y="2472624"/>
                  <a:pt x="1630699" y="2479915"/>
                </a:cubicBezTo>
                <a:cubicBezTo>
                  <a:pt x="1624421" y="2494497"/>
                  <a:pt x="1594650" y="2529938"/>
                  <a:pt x="1589385" y="2528520"/>
                </a:cubicBezTo>
                <a:cubicBezTo>
                  <a:pt x="1584119" y="2527102"/>
                  <a:pt x="1599713" y="2486396"/>
                  <a:pt x="1599106" y="2471409"/>
                </a:cubicBezTo>
                <a:cubicBezTo>
                  <a:pt x="1598650" y="2460169"/>
                  <a:pt x="1588739" y="2450183"/>
                  <a:pt x="1585777" y="2443756"/>
                </a:cubicBezTo>
                <a:lnTo>
                  <a:pt x="1585753" y="2440486"/>
                </a:lnTo>
                <a:lnTo>
                  <a:pt x="1585664" y="2440465"/>
                </a:lnTo>
                <a:cubicBezTo>
                  <a:pt x="1573346" y="2438168"/>
                  <a:pt x="1560534" y="2436392"/>
                  <a:pt x="1547331" y="2435191"/>
                </a:cubicBezTo>
                <a:lnTo>
                  <a:pt x="1530698" y="2434444"/>
                </a:lnTo>
                <a:lnTo>
                  <a:pt x="1531765" y="2434955"/>
                </a:lnTo>
                <a:cubicBezTo>
                  <a:pt x="1538651" y="2442246"/>
                  <a:pt x="1541688" y="2459257"/>
                  <a:pt x="1535410" y="2473839"/>
                </a:cubicBezTo>
                <a:cubicBezTo>
                  <a:pt x="1529132" y="2488420"/>
                  <a:pt x="1499362" y="2523861"/>
                  <a:pt x="1494096" y="2522444"/>
                </a:cubicBezTo>
                <a:cubicBezTo>
                  <a:pt x="1488831" y="2521026"/>
                  <a:pt x="1504425" y="2480319"/>
                  <a:pt x="1503817" y="2465333"/>
                </a:cubicBezTo>
                <a:cubicBezTo>
                  <a:pt x="1503362" y="2454093"/>
                  <a:pt x="1493451" y="2444106"/>
                  <a:pt x="1490489" y="2437680"/>
                </a:cubicBezTo>
                <a:close/>
                <a:moveTo>
                  <a:pt x="1506654" y="2239617"/>
                </a:moveTo>
                <a:cubicBezTo>
                  <a:pt x="1680624" y="2239617"/>
                  <a:pt x="1821654" y="2380647"/>
                  <a:pt x="1821654" y="2554617"/>
                </a:cubicBezTo>
                <a:cubicBezTo>
                  <a:pt x="1821654" y="2728587"/>
                  <a:pt x="1680624" y="2869617"/>
                  <a:pt x="1506654" y="2869617"/>
                </a:cubicBezTo>
                <a:cubicBezTo>
                  <a:pt x="1332684" y="2869617"/>
                  <a:pt x="1191654" y="2728587"/>
                  <a:pt x="1191654" y="2554617"/>
                </a:cubicBezTo>
                <a:cubicBezTo>
                  <a:pt x="1191654" y="2380647"/>
                  <a:pt x="1332684" y="2239617"/>
                  <a:pt x="1506654" y="2239617"/>
                </a:cubicBezTo>
                <a:close/>
                <a:moveTo>
                  <a:pt x="1506654" y="2212617"/>
                </a:moveTo>
                <a:cubicBezTo>
                  <a:pt x="1317773" y="2212617"/>
                  <a:pt x="1164654" y="2365736"/>
                  <a:pt x="1164654" y="2554617"/>
                </a:cubicBezTo>
                <a:cubicBezTo>
                  <a:pt x="1164654" y="2743498"/>
                  <a:pt x="1317773" y="2896617"/>
                  <a:pt x="1506654" y="2896617"/>
                </a:cubicBezTo>
                <a:cubicBezTo>
                  <a:pt x="1695535" y="2896617"/>
                  <a:pt x="1848654" y="2743498"/>
                  <a:pt x="1848654" y="2554617"/>
                </a:cubicBezTo>
                <a:cubicBezTo>
                  <a:pt x="1848654" y="2365736"/>
                  <a:pt x="1695535" y="2212617"/>
                  <a:pt x="1506654" y="2212617"/>
                </a:cubicBezTo>
                <a:close/>
                <a:moveTo>
                  <a:pt x="2221957" y="991706"/>
                </a:moveTo>
                <a:cubicBezTo>
                  <a:pt x="2236676" y="992290"/>
                  <a:pt x="2251524" y="995769"/>
                  <a:pt x="2265692" y="1002435"/>
                </a:cubicBezTo>
                <a:lnTo>
                  <a:pt x="2783619" y="1246133"/>
                </a:lnTo>
                <a:cubicBezTo>
                  <a:pt x="2840289" y="1272798"/>
                  <a:pt x="2864614" y="1340355"/>
                  <a:pt x="2837949" y="1397025"/>
                </a:cubicBezTo>
                <a:lnTo>
                  <a:pt x="2644830" y="1807457"/>
                </a:lnTo>
                <a:cubicBezTo>
                  <a:pt x="2618166" y="1864127"/>
                  <a:pt x="2550609" y="1888452"/>
                  <a:pt x="2493939" y="1861787"/>
                </a:cubicBezTo>
                <a:lnTo>
                  <a:pt x="2279925" y="1761088"/>
                </a:lnTo>
                <a:lnTo>
                  <a:pt x="1989488" y="2367986"/>
                </a:lnTo>
                <a:lnTo>
                  <a:pt x="1991766" y="2372962"/>
                </a:lnTo>
                <a:cubicBezTo>
                  <a:pt x="2017222" y="2441167"/>
                  <a:pt x="2031510" y="2510247"/>
                  <a:pt x="2031510" y="2574001"/>
                </a:cubicBezTo>
                <a:cubicBezTo>
                  <a:pt x="2031510" y="2574001"/>
                  <a:pt x="2031510" y="2574001"/>
                  <a:pt x="2031510" y="3140738"/>
                </a:cubicBezTo>
                <a:cubicBezTo>
                  <a:pt x="2031510" y="3140738"/>
                  <a:pt x="2031510" y="3140738"/>
                  <a:pt x="0" y="3140738"/>
                </a:cubicBezTo>
                <a:cubicBezTo>
                  <a:pt x="0" y="3140738"/>
                  <a:pt x="0" y="3140738"/>
                  <a:pt x="0" y="2574001"/>
                </a:cubicBezTo>
                <a:cubicBezTo>
                  <a:pt x="0" y="2318985"/>
                  <a:pt x="200322" y="1978746"/>
                  <a:pt x="457879" y="1950229"/>
                </a:cubicBezTo>
                <a:cubicBezTo>
                  <a:pt x="457879" y="1950229"/>
                  <a:pt x="457879" y="1950229"/>
                  <a:pt x="486497" y="1950229"/>
                </a:cubicBezTo>
                <a:cubicBezTo>
                  <a:pt x="629584" y="2063642"/>
                  <a:pt x="801289" y="2120349"/>
                  <a:pt x="1001611" y="2120349"/>
                </a:cubicBezTo>
                <a:cubicBezTo>
                  <a:pt x="1201933" y="2120349"/>
                  <a:pt x="1373638" y="2063642"/>
                  <a:pt x="1516725" y="1950229"/>
                </a:cubicBezTo>
                <a:cubicBezTo>
                  <a:pt x="1516725" y="1950229"/>
                  <a:pt x="1516725" y="1950229"/>
                  <a:pt x="1545342" y="1950229"/>
                </a:cubicBezTo>
                <a:cubicBezTo>
                  <a:pt x="1674121" y="1964488"/>
                  <a:pt x="1795663" y="2056677"/>
                  <a:pt x="1885010" y="2177178"/>
                </a:cubicBezTo>
                <a:lnTo>
                  <a:pt x="1928481" y="2245278"/>
                </a:lnTo>
                <a:lnTo>
                  <a:pt x="2182201" y="1715106"/>
                </a:lnTo>
                <a:lnTo>
                  <a:pt x="1976011" y="1618089"/>
                </a:lnTo>
                <a:cubicBezTo>
                  <a:pt x="1919341" y="1591425"/>
                  <a:pt x="1895017" y="1523868"/>
                  <a:pt x="1921682" y="1467198"/>
                </a:cubicBezTo>
                <a:lnTo>
                  <a:pt x="2114800" y="1056765"/>
                </a:lnTo>
                <a:cubicBezTo>
                  <a:pt x="2134799" y="1014263"/>
                  <a:pt x="2177799" y="989955"/>
                  <a:pt x="2221957" y="991706"/>
                </a:cubicBezTo>
                <a:close/>
                <a:moveTo>
                  <a:pt x="1015755" y="0"/>
                </a:moveTo>
                <a:cubicBezTo>
                  <a:pt x="1142007" y="0"/>
                  <a:pt x="1250331" y="76761"/>
                  <a:pt x="1296602" y="186158"/>
                </a:cubicBezTo>
                <a:lnTo>
                  <a:pt x="1308137" y="223317"/>
                </a:lnTo>
                <a:lnTo>
                  <a:pt x="1320722" y="214832"/>
                </a:lnTo>
                <a:cubicBezTo>
                  <a:pt x="1350056" y="202425"/>
                  <a:pt x="1382307" y="195564"/>
                  <a:pt x="1416161" y="195564"/>
                </a:cubicBezTo>
                <a:cubicBezTo>
                  <a:pt x="1551576" y="195564"/>
                  <a:pt x="1661351" y="305339"/>
                  <a:pt x="1661351" y="440754"/>
                </a:cubicBezTo>
                <a:cubicBezTo>
                  <a:pt x="1661351" y="559242"/>
                  <a:pt x="1577305" y="658100"/>
                  <a:pt x="1465576" y="680963"/>
                </a:cubicBezTo>
                <a:lnTo>
                  <a:pt x="1416162" y="685944"/>
                </a:lnTo>
                <a:lnTo>
                  <a:pt x="1416162" y="818345"/>
                </a:lnTo>
                <a:lnTo>
                  <a:pt x="1448911" y="845365"/>
                </a:lnTo>
                <a:cubicBezTo>
                  <a:pt x="1562560" y="959015"/>
                  <a:pt x="1632854" y="1116020"/>
                  <a:pt x="1632854" y="1289443"/>
                </a:cubicBezTo>
                <a:cubicBezTo>
                  <a:pt x="1632854" y="1636289"/>
                  <a:pt x="1351679" y="1917464"/>
                  <a:pt x="1004833" y="1917464"/>
                </a:cubicBezTo>
                <a:cubicBezTo>
                  <a:pt x="657987" y="1917464"/>
                  <a:pt x="376812" y="1636289"/>
                  <a:pt x="376812" y="1289443"/>
                </a:cubicBezTo>
                <a:cubicBezTo>
                  <a:pt x="376812" y="1116020"/>
                  <a:pt x="447106" y="959015"/>
                  <a:pt x="560755" y="845365"/>
                </a:cubicBezTo>
                <a:lnTo>
                  <a:pt x="615349" y="800321"/>
                </a:lnTo>
                <a:lnTo>
                  <a:pt x="615349" y="685944"/>
                </a:lnTo>
                <a:cubicBezTo>
                  <a:pt x="479934" y="685944"/>
                  <a:pt x="370159" y="576169"/>
                  <a:pt x="370159" y="440754"/>
                </a:cubicBezTo>
                <a:cubicBezTo>
                  <a:pt x="370159" y="305339"/>
                  <a:pt x="479934" y="195564"/>
                  <a:pt x="615349" y="195564"/>
                </a:cubicBezTo>
                <a:cubicBezTo>
                  <a:pt x="649203" y="195564"/>
                  <a:pt x="681454" y="202425"/>
                  <a:pt x="710788" y="214832"/>
                </a:cubicBezTo>
                <a:lnTo>
                  <a:pt x="723373" y="223317"/>
                </a:lnTo>
                <a:lnTo>
                  <a:pt x="734908" y="186158"/>
                </a:lnTo>
                <a:cubicBezTo>
                  <a:pt x="781179" y="76761"/>
                  <a:pt x="889503" y="0"/>
                  <a:pt x="1015755" y="0"/>
                </a:cubicBezTo>
                <a:close/>
              </a:path>
            </a:pathLst>
          </a:cu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oAutofit/>
          </a:bodyPr>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Inhaltsplatzhalter 1">
            <a:extLst>
              <a:ext uri="{FF2B5EF4-FFF2-40B4-BE49-F238E27FC236}">
                <a16:creationId xmlns:a16="http://schemas.microsoft.com/office/drawing/2014/main" id="{E5C43861-DACD-4828-B8CA-6DACB4CB681E}"/>
              </a:ext>
            </a:extLst>
          </p:cNvPr>
          <p:cNvSpPr>
            <a:spLocks noGrp="1"/>
          </p:cNvSpPr>
          <p:nvPr>
            <p:ph sz="quarter" idx="13"/>
          </p:nvPr>
        </p:nvSpPr>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The top design priority for </a:t>
            </a:r>
            <a:r>
              <a:rPr lang="en-US" sz="1300" b="1" dirty="0">
                <a:latin typeface="Open Sans" panose="020B0606030504020204" pitchFamily="34" charset="0"/>
                <a:ea typeface="Open Sans" panose="020B0606030504020204" pitchFamily="34" charset="0"/>
                <a:cs typeface="Open Sans" panose="020B0606030504020204" pitchFamily="34" charset="0"/>
              </a:rPr>
              <a:t>Liquid Proof-of-Stake (</a:t>
            </a:r>
            <a:r>
              <a:rPr lang="en-US" sz="1300" b="1" dirty="0" err="1">
                <a:latin typeface="Open Sans" panose="020B0606030504020204" pitchFamily="34" charset="0"/>
                <a:ea typeface="Open Sans" panose="020B0606030504020204" pitchFamily="34" charset="0"/>
                <a:cs typeface="Open Sans" panose="020B0606030504020204" pitchFamily="34" charset="0"/>
              </a:rPr>
              <a:t>LPoS</a:t>
            </a:r>
            <a:r>
              <a:rPr lang="en-US" sz="1300" b="1" dirty="0">
                <a:latin typeface="Open Sans" panose="020B0606030504020204" pitchFamily="34" charset="0"/>
                <a:ea typeface="Open Sans" panose="020B0606030504020204" pitchFamily="34" charset="0"/>
                <a:cs typeface="Open Sans" panose="020B0606030504020204" pitchFamily="34" charset="0"/>
              </a:rPr>
              <a:t>) </a:t>
            </a:r>
            <a:r>
              <a:rPr lang="en-US" sz="1300" dirty="0">
                <a:latin typeface="Open Sans" panose="020B0606030504020204" pitchFamily="34" charset="0"/>
                <a:ea typeface="Open Sans" panose="020B0606030504020204" pitchFamily="34" charset="0"/>
                <a:cs typeface="Open Sans" panose="020B0606030504020204" pitchFamily="34" charset="0"/>
              </a:rPr>
              <a:t>is security by true decentralization.</a:t>
            </a:r>
          </a:p>
          <a:p>
            <a:r>
              <a:rPr lang="en-US" sz="1300" dirty="0">
                <a:latin typeface="Open Sans" panose="020B0606030504020204" pitchFamily="34" charset="0"/>
                <a:ea typeface="Open Sans" panose="020B0606030504020204" pitchFamily="34" charset="0"/>
                <a:cs typeface="Open Sans" panose="020B0606030504020204" pitchFamily="34" charset="0"/>
              </a:rPr>
              <a:t>While a worrying degree of concentration can be observed with mining pools for Bitcoin’s </a:t>
            </a:r>
            <a:r>
              <a:rPr lang="en-US" sz="1300" b="1" dirty="0">
                <a:latin typeface="Open Sans" panose="020B0606030504020204" pitchFamily="34" charset="0"/>
                <a:ea typeface="Open Sans" panose="020B0606030504020204" pitchFamily="34" charset="0"/>
                <a:cs typeface="Open Sans" panose="020B0606030504020204" pitchFamily="34" charset="0"/>
              </a:rPr>
              <a:t>Proof-of-Work </a:t>
            </a:r>
            <a:r>
              <a:rPr lang="en-US" sz="1300" dirty="0">
                <a:latin typeface="Open Sans" panose="020B0606030504020204" pitchFamily="34" charset="0"/>
                <a:ea typeface="Open Sans" panose="020B0606030504020204" pitchFamily="34" charset="0"/>
                <a:cs typeface="Open Sans" panose="020B0606030504020204" pitchFamily="34" charset="0"/>
              </a:rPr>
              <a:t>(</a:t>
            </a:r>
            <a:r>
              <a:rPr lang="en-US" sz="1300" dirty="0" err="1">
                <a:latin typeface="Open Sans" panose="020B0606030504020204" pitchFamily="34" charset="0"/>
                <a:ea typeface="Open Sans" panose="020B0606030504020204" pitchFamily="34" charset="0"/>
                <a:cs typeface="Open Sans" panose="020B0606030504020204" pitchFamily="34" charset="0"/>
              </a:rPr>
              <a:t>PoW</a:t>
            </a:r>
            <a:r>
              <a:rPr lang="en-US" sz="1300" dirty="0">
                <a:latin typeface="Open Sans" panose="020B0606030504020204" pitchFamily="34" charset="0"/>
                <a:ea typeface="Open Sans" panose="020B0606030504020204" pitchFamily="34" charset="0"/>
                <a:cs typeface="Open Sans" panose="020B0606030504020204" pitchFamily="34" charset="0"/>
              </a:rPr>
              <a:t>) and </a:t>
            </a:r>
            <a:r>
              <a:rPr lang="en-US" sz="1300" b="1" dirty="0">
                <a:latin typeface="Open Sans" panose="020B0606030504020204" pitchFamily="34" charset="0"/>
                <a:ea typeface="Open Sans" panose="020B0606030504020204" pitchFamily="34" charset="0"/>
                <a:cs typeface="Open Sans" panose="020B0606030504020204" pitchFamily="34" charset="0"/>
              </a:rPr>
              <a:t>delegated Proof-of-Stake</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dirty="0" err="1">
                <a:latin typeface="Open Sans" panose="020B0606030504020204" pitchFamily="34" charset="0"/>
                <a:ea typeface="Open Sans" panose="020B0606030504020204" pitchFamily="34" charset="0"/>
                <a:cs typeface="Open Sans" panose="020B0606030504020204" pitchFamily="34" charset="0"/>
              </a:rPr>
              <a:t>dPoS</a:t>
            </a:r>
            <a:r>
              <a:rPr lang="en-US" sz="1300" dirty="0">
                <a:latin typeface="Open Sans" panose="020B0606030504020204" pitchFamily="34" charset="0"/>
                <a:ea typeface="Open Sans" panose="020B0606030504020204" pitchFamily="34" charset="0"/>
                <a:cs typeface="Open Sans" panose="020B0606030504020204" pitchFamily="34" charset="0"/>
              </a:rPr>
              <a:t>) as utilized in EOS and </a:t>
            </a:r>
            <a:r>
              <a:rPr lang="en-US" sz="1300" dirty="0" err="1">
                <a:latin typeface="Open Sans" panose="020B0606030504020204" pitchFamily="34" charset="0"/>
                <a:ea typeface="Open Sans" panose="020B0606030504020204" pitchFamily="34" charset="0"/>
                <a:cs typeface="Open Sans" panose="020B0606030504020204" pitchFamily="34" charset="0"/>
              </a:rPr>
              <a:t>Lisk</a:t>
            </a:r>
            <a:r>
              <a:rPr lang="en-US" sz="1300" dirty="0">
                <a:latin typeface="Open Sans" panose="020B0606030504020204" pitchFamily="34" charset="0"/>
                <a:ea typeface="Open Sans" panose="020B0606030504020204" pitchFamily="34" charset="0"/>
                <a:cs typeface="Open Sans" panose="020B0606030504020204" pitchFamily="34" charset="0"/>
              </a:rPr>
              <a:t> operates with a fixed and limited validator set, Tezos’ </a:t>
            </a:r>
            <a:r>
              <a:rPr lang="en-US" sz="1300" dirty="0" err="1">
                <a:latin typeface="Open Sans" panose="020B0606030504020204" pitchFamily="34" charset="0"/>
                <a:ea typeface="Open Sans" panose="020B0606030504020204" pitchFamily="34" charset="0"/>
                <a:cs typeface="Open Sans" panose="020B0606030504020204" pitchFamily="34" charset="0"/>
              </a:rPr>
              <a:t>LPoS</a:t>
            </a:r>
            <a:r>
              <a:rPr lang="en-US" sz="1300" dirty="0">
                <a:latin typeface="Open Sans" panose="020B0606030504020204" pitchFamily="34" charset="0"/>
                <a:ea typeface="Open Sans" panose="020B0606030504020204" pitchFamily="34" charset="0"/>
                <a:cs typeface="Open Sans" panose="020B0606030504020204" pitchFamily="34" charset="0"/>
              </a:rPr>
              <a:t> strives for </a:t>
            </a:r>
            <a:r>
              <a:rPr lang="en-US" sz="1300" b="1" dirty="0">
                <a:latin typeface="Open Sans" panose="020B0606030504020204" pitchFamily="34" charset="0"/>
                <a:ea typeface="Open Sans" panose="020B0606030504020204" pitchFamily="34" charset="0"/>
                <a:cs typeface="Open Sans" panose="020B0606030504020204" pitchFamily="34" charset="0"/>
              </a:rPr>
              <a:t>low entry barriers for validators </a:t>
            </a:r>
            <a:r>
              <a:rPr lang="en-US" sz="1300" dirty="0">
                <a:latin typeface="Open Sans" panose="020B0606030504020204" pitchFamily="34" charset="0"/>
                <a:ea typeface="Open Sans" panose="020B0606030504020204" pitchFamily="34" charset="0"/>
                <a:cs typeface="Open Sans" panose="020B0606030504020204" pitchFamily="34" charset="0"/>
              </a:rPr>
              <a:t>(called bakers in Tezos).</a:t>
            </a:r>
          </a:p>
          <a:p>
            <a:r>
              <a:rPr lang="en-US" sz="1300" dirty="0">
                <a:latin typeface="Open Sans" panose="020B0606030504020204" pitchFamily="34" charset="0"/>
                <a:ea typeface="Open Sans" panose="020B0606030504020204" pitchFamily="34" charset="0"/>
                <a:cs typeface="Open Sans" panose="020B0606030504020204" pitchFamily="34" charset="0"/>
              </a:rPr>
              <a:t>Baking requires downloading the baking/endorsing node, holding a </a:t>
            </a:r>
            <a:r>
              <a:rPr lang="en-US" sz="1300" b="1" dirty="0">
                <a:latin typeface="Open Sans" panose="020B0606030504020204" pitchFamily="34" charset="0"/>
                <a:ea typeface="Open Sans" panose="020B0606030504020204" pitchFamily="34" charset="0"/>
                <a:cs typeface="Open Sans" panose="020B0606030504020204" pitchFamily="34" charset="0"/>
              </a:rPr>
              <a:t>roll</a:t>
            </a:r>
            <a:r>
              <a:rPr lang="en-US" sz="1300" dirty="0">
                <a:latin typeface="Open Sans" panose="020B0606030504020204" pitchFamily="34" charset="0"/>
                <a:ea typeface="Open Sans" panose="020B0606030504020204" pitchFamily="34" charset="0"/>
                <a:cs typeface="Open Sans" panose="020B0606030504020204" pitchFamily="34" charset="0"/>
              </a:rPr>
              <a:t> (8,000 ꜩ) as well as </a:t>
            </a:r>
            <a:r>
              <a:rPr lang="en-US" sz="1300" b="1" dirty="0">
                <a:latin typeface="Open Sans" panose="020B0606030504020204" pitchFamily="34" charset="0"/>
                <a:ea typeface="Open Sans" panose="020B0606030504020204" pitchFamily="34" charset="0"/>
                <a:cs typeface="Open Sans" panose="020B0606030504020204" pitchFamily="34" charset="0"/>
              </a:rPr>
              <a:t>modest computing power </a:t>
            </a:r>
            <a:r>
              <a:rPr lang="en-US" sz="1300" dirty="0">
                <a:latin typeface="Open Sans" panose="020B0606030504020204" pitchFamily="34" charset="0"/>
                <a:ea typeface="Open Sans" panose="020B0606030504020204" pitchFamily="34" charset="0"/>
                <a:cs typeface="Open Sans" panose="020B0606030504020204" pitchFamily="34" charset="0"/>
              </a:rPr>
              <a:t>and a </a:t>
            </a:r>
            <a:r>
              <a:rPr lang="en-US" sz="1300" b="1" dirty="0">
                <a:latin typeface="Open Sans" panose="020B0606030504020204" pitchFamily="34" charset="0"/>
                <a:ea typeface="Open Sans" panose="020B0606030504020204" pitchFamily="34" charset="0"/>
                <a:cs typeface="Open Sans" panose="020B0606030504020204" pitchFamily="34" charset="0"/>
              </a:rPr>
              <a:t>reliable internet connection</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Delegation is </a:t>
            </a:r>
            <a:r>
              <a:rPr lang="en-US" sz="1300" b="1" dirty="0">
                <a:latin typeface="Open Sans" panose="020B0606030504020204" pitchFamily="34" charset="0"/>
                <a:ea typeface="Open Sans" panose="020B0606030504020204" pitchFamily="34" charset="0"/>
                <a:cs typeface="Open Sans" panose="020B0606030504020204" pitchFamily="34" charset="0"/>
              </a:rPr>
              <a:t>optional </a:t>
            </a:r>
            <a:r>
              <a:rPr lang="en-US" sz="1300" dirty="0">
                <a:latin typeface="Open Sans" panose="020B0606030504020204" pitchFamily="34" charset="0"/>
                <a:ea typeface="Open Sans" panose="020B0606030504020204" pitchFamily="34" charset="0"/>
                <a:cs typeface="Open Sans" panose="020B0606030504020204" pitchFamily="34" charset="0"/>
              </a:rPr>
              <a:t>for token holders and bakers </a:t>
            </a:r>
            <a:r>
              <a:rPr lang="en-US" sz="1300" b="1" dirty="0">
                <a:latin typeface="Open Sans" panose="020B0606030504020204" pitchFamily="34" charset="0"/>
                <a:ea typeface="Open Sans" panose="020B0606030504020204" pitchFamily="34" charset="0"/>
                <a:cs typeface="Open Sans" panose="020B0606030504020204" pitchFamily="34" charset="0"/>
              </a:rPr>
              <a:t>compete </a:t>
            </a:r>
            <a:r>
              <a:rPr lang="en-US" sz="1300" dirty="0">
                <a:latin typeface="Open Sans" panose="020B0606030504020204" pitchFamily="34" charset="0"/>
                <a:ea typeface="Open Sans" panose="020B0606030504020204" pitchFamily="34" charset="0"/>
                <a:cs typeface="Open Sans" panose="020B0606030504020204" pitchFamily="34" charset="0"/>
              </a:rPr>
              <a:t>for delegations with the proportion of earnings they share with their delegators, their reputation and individual terms &amp; conditions.</a:t>
            </a:r>
          </a:p>
          <a:p>
            <a:r>
              <a:rPr lang="en-US" sz="1300" dirty="0">
                <a:latin typeface="Open Sans" panose="020B0606030504020204" pitchFamily="34" charset="0"/>
                <a:ea typeface="Open Sans" panose="020B0606030504020204" pitchFamily="34" charset="0"/>
                <a:cs typeface="Open Sans" panose="020B0606030504020204" pitchFamily="34" charset="0"/>
              </a:rPr>
              <a:t>The number of delegations a baker can accept is limited by his self-bond (approx. 10-times its own stake).</a:t>
            </a:r>
          </a:p>
          <a:p>
            <a:r>
              <a:rPr lang="en-US" sz="1300" dirty="0">
                <a:latin typeface="Open Sans" panose="020B0606030504020204" pitchFamily="34" charset="0"/>
                <a:ea typeface="Open Sans" panose="020B0606030504020204" pitchFamily="34" charset="0"/>
                <a:cs typeface="Open Sans" panose="020B0606030504020204" pitchFamily="34" charset="0"/>
              </a:rPr>
              <a:t>Bakers are </a:t>
            </a:r>
            <a:r>
              <a:rPr lang="en-US" sz="1300" b="1" dirty="0">
                <a:latin typeface="Open Sans" panose="020B0606030504020204" pitchFamily="34" charset="0"/>
                <a:ea typeface="Open Sans" panose="020B0606030504020204" pitchFamily="34" charset="0"/>
                <a:cs typeface="Open Sans" panose="020B0606030504020204" pitchFamily="34" charset="0"/>
              </a:rPr>
              <a:t>randomly selected</a:t>
            </a:r>
            <a:r>
              <a:rPr lang="en-US" sz="1300" dirty="0">
                <a:latin typeface="Open Sans" panose="020B0606030504020204" pitchFamily="34" charset="0"/>
                <a:ea typeface="Open Sans" panose="020B0606030504020204" pitchFamily="34" charset="0"/>
                <a:cs typeface="Open Sans" panose="020B0606030504020204" pitchFamily="34" charset="0"/>
              </a:rPr>
              <a:t> for block creation and endorsement, with a </a:t>
            </a:r>
            <a:r>
              <a:rPr lang="en-US" sz="1300" b="1" dirty="0">
                <a:latin typeface="Open Sans" panose="020B0606030504020204" pitchFamily="34" charset="0"/>
                <a:ea typeface="Open Sans" panose="020B0606030504020204" pitchFamily="34" charset="0"/>
                <a:cs typeface="Open Sans" panose="020B0606030504020204" pitchFamily="34" charset="0"/>
              </a:rPr>
              <a:t>probability </a:t>
            </a:r>
            <a:r>
              <a:rPr lang="en-US" sz="1300" dirty="0">
                <a:latin typeface="Open Sans" panose="020B0606030504020204" pitchFamily="34" charset="0"/>
                <a:ea typeface="Open Sans" panose="020B0606030504020204" pitchFamily="34" charset="0"/>
                <a:cs typeface="Open Sans" panose="020B0606030504020204" pitchFamily="34" charset="0"/>
              </a:rPr>
              <a:t>depending on the </a:t>
            </a:r>
            <a:r>
              <a:rPr lang="en-US" sz="1300" b="1" dirty="0">
                <a:latin typeface="Open Sans" panose="020B0606030504020204" pitchFamily="34" charset="0"/>
                <a:ea typeface="Open Sans" panose="020B0606030504020204" pitchFamily="34" charset="0"/>
                <a:cs typeface="Open Sans" panose="020B0606030504020204" pitchFamily="34" charset="0"/>
              </a:rPr>
              <a:t>represented stake</a:t>
            </a:r>
            <a:r>
              <a:rPr lang="en-US" sz="1300" dirty="0">
                <a:latin typeface="Open Sans" panose="020B0606030504020204" pitchFamily="34" charset="0"/>
                <a:ea typeface="Open Sans" panose="020B0606030504020204" pitchFamily="34" charset="0"/>
                <a:cs typeface="Open Sans" panose="020B0606030504020204" pitchFamily="34" charset="0"/>
              </a:rPr>
              <a:t>. They commit a </a:t>
            </a:r>
            <a:r>
              <a:rPr lang="en-US" sz="1300" b="1" dirty="0">
                <a:latin typeface="Open Sans" panose="020B0606030504020204" pitchFamily="34" charset="0"/>
                <a:ea typeface="Open Sans" panose="020B0606030504020204" pitchFamily="34" charset="0"/>
                <a:cs typeface="Open Sans" panose="020B0606030504020204" pitchFamily="34" charset="0"/>
              </a:rPr>
              <a:t>security deposit</a:t>
            </a:r>
            <a:r>
              <a:rPr lang="en-US" sz="1300" dirty="0">
                <a:latin typeface="Open Sans" panose="020B0606030504020204" pitchFamily="34" charset="0"/>
                <a:ea typeface="Open Sans" panose="020B0606030504020204" pitchFamily="34" charset="0"/>
                <a:cs typeface="Open Sans" panose="020B0606030504020204" pitchFamily="34" charset="0"/>
              </a:rPr>
              <a:t> for block creation and endorsements proportional to the potential gains which can be </a:t>
            </a:r>
            <a:r>
              <a:rPr lang="en-US" sz="1300" b="1" dirty="0">
                <a:latin typeface="Open Sans" panose="020B0606030504020204" pitchFamily="34" charset="0"/>
                <a:ea typeface="Open Sans" panose="020B0606030504020204" pitchFamily="34" charset="0"/>
                <a:cs typeface="Open Sans" panose="020B0606030504020204" pitchFamily="34" charset="0"/>
              </a:rPr>
              <a:t>slashed</a:t>
            </a:r>
            <a:r>
              <a:rPr lang="en-US" sz="1300" dirty="0">
                <a:latin typeface="Open Sans" panose="020B0606030504020204" pitchFamily="34" charset="0"/>
                <a:ea typeface="Open Sans" panose="020B0606030504020204" pitchFamily="34" charset="0"/>
                <a:cs typeface="Open Sans" panose="020B0606030504020204" pitchFamily="34" charset="0"/>
              </a:rPr>
              <a:t> in case of misbehavior.</a:t>
            </a:r>
          </a:p>
          <a:p>
            <a:r>
              <a:rPr lang="en-US" sz="1300" dirty="0">
                <a:latin typeface="Open Sans" panose="020B0606030504020204" pitchFamily="34" charset="0"/>
                <a:ea typeface="Open Sans" panose="020B0606030504020204" pitchFamily="34" charset="0"/>
                <a:cs typeface="Open Sans" panose="020B0606030504020204" pitchFamily="34" charset="0"/>
              </a:rPr>
              <a:t>The baker receives a </a:t>
            </a:r>
            <a:r>
              <a:rPr lang="en-US" sz="1300" b="1" dirty="0">
                <a:latin typeface="Open Sans" panose="020B0606030504020204" pitchFamily="34" charset="0"/>
                <a:ea typeface="Open Sans" panose="020B0606030504020204" pitchFamily="34" charset="0"/>
                <a:cs typeface="Open Sans" panose="020B0606030504020204" pitchFamily="34" charset="0"/>
              </a:rPr>
              <a:t>reward</a:t>
            </a:r>
            <a:r>
              <a:rPr lang="en-US" sz="1300" dirty="0">
                <a:latin typeface="Open Sans" panose="020B0606030504020204" pitchFamily="34" charset="0"/>
                <a:ea typeface="Open Sans" panose="020B0606030504020204" pitchFamily="34" charset="0"/>
                <a:cs typeface="Open Sans" panose="020B0606030504020204" pitchFamily="34" charset="0"/>
              </a:rPr>
              <a:t> and including </a:t>
            </a:r>
            <a:r>
              <a:rPr lang="en-US" sz="1300" b="1" dirty="0">
                <a:latin typeface="Open Sans" panose="020B0606030504020204" pitchFamily="34" charset="0"/>
                <a:ea typeface="Open Sans" panose="020B0606030504020204" pitchFamily="34" charset="0"/>
                <a:cs typeface="Open Sans" panose="020B0606030504020204" pitchFamily="34" charset="0"/>
              </a:rPr>
              <a:t>transaction fees </a:t>
            </a:r>
            <a:r>
              <a:rPr lang="en-US" sz="1300" dirty="0">
                <a:latin typeface="Open Sans" panose="020B0606030504020204" pitchFamily="34" charset="0"/>
                <a:ea typeface="Open Sans" panose="020B0606030504020204" pitchFamily="34" charset="0"/>
                <a:cs typeface="Open Sans" panose="020B0606030504020204" pitchFamily="34" charset="0"/>
              </a:rPr>
              <a:t>for creating a block as well as for each of the </a:t>
            </a:r>
            <a:r>
              <a:rPr lang="en-US" sz="1300" dirty="0"/>
              <a:t>2</a:t>
            </a:r>
            <a:r>
              <a:rPr lang="en-US" sz="1300" dirty="0">
                <a:latin typeface="Open Sans" panose="020B0606030504020204" pitchFamily="34" charset="0"/>
                <a:ea typeface="Open Sans" panose="020B0606030504020204" pitchFamily="34" charset="0"/>
                <a:cs typeface="Open Sans" panose="020B0606030504020204" pitchFamily="34" charset="0"/>
              </a:rPr>
              <a:t>56 possible endorsements. Rewards and deposits are released after approx. </a:t>
            </a:r>
            <a:r>
              <a:rPr lang="en-US" sz="1300" b="1" dirty="0">
                <a:latin typeface="Open Sans" panose="020B0606030504020204" pitchFamily="34" charset="0"/>
                <a:ea typeface="Open Sans" panose="020B0606030504020204" pitchFamily="34" charset="0"/>
                <a:cs typeface="Open Sans" panose="020B0606030504020204" pitchFamily="34" charset="0"/>
              </a:rPr>
              <a:t>5 cycles </a:t>
            </a:r>
            <a:r>
              <a:rPr lang="en-US" sz="1300" dirty="0">
                <a:latin typeface="Open Sans" panose="020B0606030504020204" pitchFamily="34" charset="0"/>
                <a:ea typeface="Open Sans" panose="020B0606030504020204" pitchFamily="34" charset="0"/>
                <a:cs typeface="Open Sans" panose="020B0606030504020204" pitchFamily="34" charset="0"/>
              </a:rPr>
              <a:t>and delegators are paid their share. </a:t>
            </a:r>
          </a:p>
        </p:txBody>
      </p:sp>
      <p:sp>
        <p:nvSpPr>
          <p:cNvPr id="4" name="Titel 3">
            <a:extLst>
              <a:ext uri="{FF2B5EF4-FFF2-40B4-BE49-F238E27FC236}">
                <a16:creationId xmlns:a16="http://schemas.microsoft.com/office/drawing/2014/main" id="{87FCD1BD-F460-4F5D-83DE-10411176668F}"/>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How Liquid Proof-of-Stake (</a:t>
            </a:r>
            <a:r>
              <a:rPr lang="en-US" dirty="0" err="1">
                <a:latin typeface="Open Sans" panose="020B0606030504020204" pitchFamily="34" charset="0"/>
                <a:ea typeface="Open Sans" panose="020B0606030504020204" pitchFamily="34" charset="0"/>
                <a:cs typeface="Open Sans" panose="020B0606030504020204" pitchFamily="34" charset="0"/>
              </a:rPr>
              <a:t>LPoS</a:t>
            </a:r>
            <a:r>
              <a:rPr lang="en-US" dirty="0">
                <a:latin typeface="Open Sans" panose="020B0606030504020204" pitchFamily="34" charset="0"/>
                <a:ea typeface="Open Sans" panose="020B0606030504020204" pitchFamily="34" charset="0"/>
                <a:cs typeface="Open Sans" panose="020B0606030504020204" pitchFamily="34" charset="0"/>
              </a:rPr>
              <a:t>) works</a:t>
            </a:r>
          </a:p>
        </p:txBody>
      </p:sp>
      <p:sp>
        <p:nvSpPr>
          <p:cNvPr id="6" name="Foliennummernplatzhalter 5">
            <a:extLst>
              <a:ext uri="{FF2B5EF4-FFF2-40B4-BE49-F238E27FC236}">
                <a16:creationId xmlns:a16="http://schemas.microsoft.com/office/drawing/2014/main" id="{B8EBCB1A-DAB7-4E16-B28A-3CACE1B62687}"/>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30</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021" name="Pfeil: nach links und rechts 86020">
            <a:extLst>
              <a:ext uri="{FF2B5EF4-FFF2-40B4-BE49-F238E27FC236}">
                <a16:creationId xmlns:a16="http://schemas.microsoft.com/office/drawing/2014/main" id="{8BEFF180-52F7-4B15-A384-84EDE3D31773}"/>
              </a:ext>
            </a:extLst>
          </p:cNvPr>
          <p:cNvSpPr/>
          <p:nvPr/>
        </p:nvSpPr>
        <p:spPr bwMode="gray">
          <a:xfrm>
            <a:off x="7560347" y="2913390"/>
            <a:ext cx="2272037" cy="354048"/>
          </a:xfrm>
          <a:prstGeom prst="leftRightArrow">
            <a:avLst>
              <a:gd name="adj1" fmla="val 50000"/>
              <a:gd name="adj2" fmla="val 62107"/>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Textfeld 121">
            <a:extLst>
              <a:ext uri="{FF2B5EF4-FFF2-40B4-BE49-F238E27FC236}">
                <a16:creationId xmlns:a16="http://schemas.microsoft.com/office/drawing/2014/main" id="{D22A0358-1575-4E0E-8BFC-DB119133FDB1}"/>
              </a:ext>
            </a:extLst>
          </p:cNvPr>
          <p:cNvSpPr txBox="1"/>
          <p:nvPr/>
        </p:nvSpPr>
        <p:spPr>
          <a:xfrm>
            <a:off x="7974898" y="2643220"/>
            <a:ext cx="1442934" cy="896198"/>
          </a:xfrm>
          <a:prstGeom prst="rect">
            <a:avLst/>
          </a:prstGeom>
          <a:solidFill>
            <a:schemeClr val="bg1"/>
          </a:solidFill>
          <a:ln w="6350">
            <a:noFill/>
          </a:ln>
        </p:spPr>
        <p:txBody>
          <a:bodyPr wrap="square" lIns="72000" tIns="0" rIns="7200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Bakers </a:t>
            </a:r>
            <a:r>
              <a:rPr lang="en-US" sz="1000" b="1" dirty="0">
                <a:latin typeface="Open Sans" panose="020B0606030504020204" pitchFamily="34" charset="0"/>
                <a:ea typeface="Open Sans" panose="020B0606030504020204" pitchFamily="34" charset="0"/>
                <a:cs typeface="Open Sans" panose="020B0606030504020204" pitchFamily="34" charset="0"/>
              </a:rPr>
              <a:t>compete</a:t>
            </a:r>
            <a:r>
              <a:rPr lang="en-US" sz="1000" dirty="0">
                <a:latin typeface="Open Sans" panose="020B0606030504020204" pitchFamily="34" charset="0"/>
                <a:ea typeface="Open Sans" panose="020B0606030504020204" pitchFamily="34" charset="0"/>
                <a:cs typeface="Open Sans" panose="020B0606030504020204" pitchFamily="34" charset="0"/>
              </a:rPr>
              <a:t> for delegations along </a:t>
            </a:r>
          </a:p>
          <a:p>
            <a:pPr marL="88900" indent="-88900">
              <a:lnSpc>
                <a:spcPts val="1000"/>
              </a:lnSpc>
              <a:spcBef>
                <a:spcPts val="0"/>
              </a:spcBef>
              <a:spcAft>
                <a:spcPts val="0"/>
              </a:spcAft>
              <a:buClr>
                <a:srgbClr val="798BB3"/>
              </a:buClr>
              <a:buFont typeface="Wingdings" panose="05000000000000000000" pitchFamily="2" charset="2"/>
              <a:buChar char="§"/>
            </a:pPr>
            <a:r>
              <a:rPr lang="en-US" sz="1000" dirty="0">
                <a:latin typeface="Open Sans" panose="020B0606030504020204" pitchFamily="34" charset="0"/>
                <a:ea typeface="Open Sans" panose="020B0606030504020204" pitchFamily="34" charset="0"/>
                <a:cs typeface="Open Sans" panose="020B0606030504020204" pitchFamily="34" charset="0"/>
              </a:rPr>
              <a:t>Fees</a:t>
            </a:r>
          </a:p>
          <a:p>
            <a:pPr marL="88900" indent="-88900">
              <a:lnSpc>
                <a:spcPts val="1000"/>
              </a:lnSpc>
              <a:spcBef>
                <a:spcPts val="0"/>
              </a:spcBef>
              <a:spcAft>
                <a:spcPts val="0"/>
              </a:spcAft>
              <a:buClr>
                <a:srgbClr val="798BB3"/>
              </a:buClr>
              <a:buFont typeface="Wingdings" panose="05000000000000000000" pitchFamily="2" charset="2"/>
              <a:buChar char="§"/>
            </a:pPr>
            <a:r>
              <a:rPr lang="en-US" sz="1000" dirty="0">
                <a:latin typeface="Open Sans" panose="020B0606030504020204" pitchFamily="34" charset="0"/>
                <a:ea typeface="Open Sans" panose="020B0606030504020204" pitchFamily="34" charset="0"/>
                <a:cs typeface="Open Sans" panose="020B0606030504020204" pitchFamily="34" charset="0"/>
              </a:rPr>
              <a:t>Payout frequencies</a:t>
            </a:r>
          </a:p>
          <a:p>
            <a:pPr marL="88900" indent="-88900">
              <a:lnSpc>
                <a:spcPts val="1000"/>
              </a:lnSpc>
              <a:spcBef>
                <a:spcPts val="0"/>
              </a:spcBef>
              <a:spcAft>
                <a:spcPts val="0"/>
              </a:spcAft>
              <a:buClr>
                <a:srgbClr val="798BB3"/>
              </a:buClr>
              <a:buFont typeface="Wingdings" panose="05000000000000000000" pitchFamily="2" charset="2"/>
              <a:buChar char="§"/>
            </a:pPr>
            <a:r>
              <a:rPr lang="en-US" sz="1000" dirty="0">
                <a:latin typeface="Open Sans" panose="020B0606030504020204" pitchFamily="34" charset="0"/>
                <a:ea typeface="Open Sans" panose="020B0606030504020204" pitchFamily="34" charset="0"/>
                <a:cs typeface="Open Sans" panose="020B0606030504020204" pitchFamily="34" charset="0"/>
              </a:rPr>
              <a:t>Reputation</a:t>
            </a:r>
          </a:p>
          <a:p>
            <a:pPr marL="88900" indent="-88900">
              <a:lnSpc>
                <a:spcPts val="1000"/>
              </a:lnSpc>
              <a:spcBef>
                <a:spcPts val="0"/>
              </a:spcBef>
              <a:spcAft>
                <a:spcPts val="0"/>
              </a:spcAft>
              <a:buClr>
                <a:srgbClr val="798BB3"/>
              </a:buClr>
              <a:buFont typeface="Wingdings" panose="05000000000000000000" pitchFamily="2" charset="2"/>
              <a:buChar char="§"/>
            </a:pPr>
            <a:r>
              <a:rPr lang="en-US" sz="1000" dirty="0">
                <a:latin typeface="Open Sans" panose="020B0606030504020204" pitchFamily="34" charset="0"/>
                <a:ea typeface="Open Sans" panose="020B0606030504020204" pitchFamily="34" charset="0"/>
                <a:cs typeface="Open Sans" panose="020B0606030504020204" pitchFamily="34" charset="0"/>
              </a:rPr>
              <a:t>…</a:t>
            </a:r>
          </a:p>
        </p:txBody>
      </p:sp>
      <p:sp>
        <p:nvSpPr>
          <p:cNvPr id="210" name="Rechteck 209">
            <a:extLst>
              <a:ext uri="{FF2B5EF4-FFF2-40B4-BE49-F238E27FC236}">
                <a16:creationId xmlns:a16="http://schemas.microsoft.com/office/drawing/2014/main" id="{B82BFD75-7517-4376-B7DA-D080B3D51501}"/>
              </a:ext>
            </a:extLst>
          </p:cNvPr>
          <p:cNvSpPr/>
          <p:nvPr/>
        </p:nvSpPr>
        <p:spPr bwMode="gray">
          <a:xfrm>
            <a:off x="6925591" y="2150607"/>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1" name="Rechteck 210">
            <a:extLst>
              <a:ext uri="{FF2B5EF4-FFF2-40B4-BE49-F238E27FC236}">
                <a16:creationId xmlns:a16="http://schemas.microsoft.com/office/drawing/2014/main" id="{8A6D5779-1E19-4E85-9890-A5912AF7A838}"/>
              </a:ext>
            </a:extLst>
          </p:cNvPr>
          <p:cNvSpPr/>
          <p:nvPr/>
        </p:nvSpPr>
        <p:spPr bwMode="gray">
          <a:xfrm>
            <a:off x="7457228" y="2150607"/>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2" name="Rechteck 211">
            <a:extLst>
              <a:ext uri="{FF2B5EF4-FFF2-40B4-BE49-F238E27FC236}">
                <a16:creationId xmlns:a16="http://schemas.microsoft.com/office/drawing/2014/main" id="{780E6D23-C305-41F6-B693-6D8476C8F96D}"/>
              </a:ext>
            </a:extLst>
          </p:cNvPr>
          <p:cNvSpPr/>
          <p:nvPr/>
        </p:nvSpPr>
        <p:spPr bwMode="gray">
          <a:xfrm>
            <a:off x="7993544" y="2150607"/>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3" name="Rechteck 212">
            <a:extLst>
              <a:ext uri="{FF2B5EF4-FFF2-40B4-BE49-F238E27FC236}">
                <a16:creationId xmlns:a16="http://schemas.microsoft.com/office/drawing/2014/main" id="{869D288C-9143-4D23-B6CF-F83040152013}"/>
              </a:ext>
            </a:extLst>
          </p:cNvPr>
          <p:cNvSpPr/>
          <p:nvPr/>
        </p:nvSpPr>
        <p:spPr bwMode="gray">
          <a:xfrm>
            <a:off x="8525945" y="2150607"/>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4" name="Rechteck 213">
            <a:extLst>
              <a:ext uri="{FF2B5EF4-FFF2-40B4-BE49-F238E27FC236}">
                <a16:creationId xmlns:a16="http://schemas.microsoft.com/office/drawing/2014/main" id="{05EF0281-60AA-4E37-BDF0-981A7481F8B4}"/>
              </a:ext>
            </a:extLst>
          </p:cNvPr>
          <p:cNvSpPr/>
          <p:nvPr/>
        </p:nvSpPr>
        <p:spPr bwMode="gray">
          <a:xfrm>
            <a:off x="9058346" y="2150607"/>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5" name="Rechteck 214">
            <a:extLst>
              <a:ext uri="{FF2B5EF4-FFF2-40B4-BE49-F238E27FC236}">
                <a16:creationId xmlns:a16="http://schemas.microsoft.com/office/drawing/2014/main" id="{720C55B7-EAD8-4E9A-B85A-18437BAAFD11}"/>
              </a:ext>
            </a:extLst>
          </p:cNvPr>
          <p:cNvSpPr/>
          <p:nvPr/>
        </p:nvSpPr>
        <p:spPr bwMode="gray">
          <a:xfrm>
            <a:off x="10122168" y="2150607"/>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6" name="Rechteck 215">
            <a:extLst>
              <a:ext uri="{FF2B5EF4-FFF2-40B4-BE49-F238E27FC236}">
                <a16:creationId xmlns:a16="http://schemas.microsoft.com/office/drawing/2014/main" id="{3CAC5943-5175-4DF0-81C9-13A21B077F19}"/>
              </a:ext>
            </a:extLst>
          </p:cNvPr>
          <p:cNvSpPr/>
          <p:nvPr/>
        </p:nvSpPr>
        <p:spPr bwMode="gray">
          <a:xfrm>
            <a:off x="9590747" y="1988681"/>
            <a:ext cx="343989" cy="41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4" name="Rechteck 203">
            <a:extLst>
              <a:ext uri="{FF2B5EF4-FFF2-40B4-BE49-F238E27FC236}">
                <a16:creationId xmlns:a16="http://schemas.microsoft.com/office/drawing/2014/main" id="{B7AEB220-AC40-4B41-9400-D8FF42E83B2B}"/>
              </a:ext>
            </a:extLst>
          </p:cNvPr>
          <p:cNvSpPr/>
          <p:nvPr/>
        </p:nvSpPr>
        <p:spPr bwMode="gray">
          <a:xfrm>
            <a:off x="7993544" y="1315983"/>
            <a:ext cx="343989"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027" name="Rechteck 86026">
            <a:extLst>
              <a:ext uri="{FF2B5EF4-FFF2-40B4-BE49-F238E27FC236}">
                <a16:creationId xmlns:a16="http://schemas.microsoft.com/office/drawing/2014/main" id="{45378877-8ABC-46C7-A259-91FBD02916D1}"/>
              </a:ext>
            </a:extLst>
          </p:cNvPr>
          <p:cNvSpPr/>
          <p:nvPr/>
        </p:nvSpPr>
        <p:spPr bwMode="gray">
          <a:xfrm>
            <a:off x="6925591" y="1315984"/>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3" name="Rechteck 202">
            <a:extLst>
              <a:ext uri="{FF2B5EF4-FFF2-40B4-BE49-F238E27FC236}">
                <a16:creationId xmlns:a16="http://schemas.microsoft.com/office/drawing/2014/main" id="{C68A468D-8789-4339-9D8E-04CCEAFC7444}"/>
              </a:ext>
            </a:extLst>
          </p:cNvPr>
          <p:cNvSpPr/>
          <p:nvPr/>
        </p:nvSpPr>
        <p:spPr bwMode="gray">
          <a:xfrm>
            <a:off x="7457228" y="1315984"/>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5" name="Rechteck 204">
            <a:extLst>
              <a:ext uri="{FF2B5EF4-FFF2-40B4-BE49-F238E27FC236}">
                <a16:creationId xmlns:a16="http://schemas.microsoft.com/office/drawing/2014/main" id="{DAC07259-363A-4AE3-9819-BF54E611E250}"/>
              </a:ext>
            </a:extLst>
          </p:cNvPr>
          <p:cNvSpPr/>
          <p:nvPr/>
        </p:nvSpPr>
        <p:spPr bwMode="gray">
          <a:xfrm>
            <a:off x="8525945" y="1315984"/>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6" name="Rechteck 205">
            <a:extLst>
              <a:ext uri="{FF2B5EF4-FFF2-40B4-BE49-F238E27FC236}">
                <a16:creationId xmlns:a16="http://schemas.microsoft.com/office/drawing/2014/main" id="{8EB092AC-B2A3-4AC6-9739-FC7EEB189342}"/>
              </a:ext>
            </a:extLst>
          </p:cNvPr>
          <p:cNvSpPr/>
          <p:nvPr/>
        </p:nvSpPr>
        <p:spPr bwMode="gray">
          <a:xfrm>
            <a:off x="9058346" y="1315984"/>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7" name="Rechteck 206">
            <a:extLst>
              <a:ext uri="{FF2B5EF4-FFF2-40B4-BE49-F238E27FC236}">
                <a16:creationId xmlns:a16="http://schemas.microsoft.com/office/drawing/2014/main" id="{FF0F4967-F9F7-4B3E-A010-59D2EC9FDC53}"/>
              </a:ext>
            </a:extLst>
          </p:cNvPr>
          <p:cNvSpPr/>
          <p:nvPr/>
        </p:nvSpPr>
        <p:spPr bwMode="gray">
          <a:xfrm>
            <a:off x="9590747" y="1315984"/>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8" name="Rechteck 207">
            <a:extLst>
              <a:ext uri="{FF2B5EF4-FFF2-40B4-BE49-F238E27FC236}">
                <a16:creationId xmlns:a16="http://schemas.microsoft.com/office/drawing/2014/main" id="{DCE80615-DD6D-4276-8983-4AD2DD7240E5}"/>
              </a:ext>
            </a:extLst>
          </p:cNvPr>
          <p:cNvSpPr/>
          <p:nvPr/>
        </p:nvSpPr>
        <p:spPr bwMode="gray">
          <a:xfrm>
            <a:off x="10123150" y="1315984"/>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Ellipse 14">
            <a:extLst>
              <a:ext uri="{FF2B5EF4-FFF2-40B4-BE49-F238E27FC236}">
                <a16:creationId xmlns:a16="http://schemas.microsoft.com/office/drawing/2014/main" id="{5FF5D2CC-BAC1-4A1A-869D-D4A034C77935}"/>
              </a:ext>
            </a:extLst>
          </p:cNvPr>
          <p:cNvSpPr/>
          <p:nvPr/>
        </p:nvSpPr>
        <p:spPr bwMode="gray">
          <a:xfrm>
            <a:off x="7111515" y="2241391"/>
            <a:ext cx="161216" cy="161216"/>
          </a:xfrm>
          <a:prstGeom prst="ellipse">
            <a:avLst/>
          </a:prstGeom>
          <a:solidFill>
            <a:schemeClr val="bg1"/>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Ellipse 10">
            <a:extLst>
              <a:ext uri="{FF2B5EF4-FFF2-40B4-BE49-F238E27FC236}">
                <a16:creationId xmlns:a16="http://schemas.microsoft.com/office/drawing/2014/main" id="{E2F0121F-7B5C-4D80-806A-E052F8ACBDDD}"/>
              </a:ext>
            </a:extLst>
          </p:cNvPr>
          <p:cNvSpPr/>
          <p:nvPr/>
        </p:nvSpPr>
        <p:spPr bwMode="gray">
          <a:xfrm>
            <a:off x="6925592" y="1347914"/>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5" name="Group 29">
            <a:extLst>
              <a:ext uri="{FF2B5EF4-FFF2-40B4-BE49-F238E27FC236}">
                <a16:creationId xmlns:a16="http://schemas.microsoft.com/office/drawing/2014/main" id="{1DE7EDFC-9BEC-4CA2-B71D-D5FA98F36411}"/>
              </a:ext>
            </a:extLst>
          </p:cNvPr>
          <p:cNvGrpSpPr>
            <a:grpSpLocks noChangeAspect="1"/>
          </p:cNvGrpSpPr>
          <p:nvPr/>
        </p:nvGrpSpPr>
        <p:grpSpPr bwMode="auto">
          <a:xfrm>
            <a:off x="6925592" y="891183"/>
            <a:ext cx="347139" cy="424801"/>
            <a:chOff x="803" y="803"/>
            <a:chExt cx="371" cy="454"/>
          </a:xfrm>
          <a:solidFill>
            <a:srgbClr val="798BB3"/>
          </a:solidFill>
        </p:grpSpPr>
        <p:sp>
          <p:nvSpPr>
            <p:cNvPr id="27" name="Freeform 30">
              <a:extLst>
                <a:ext uri="{FF2B5EF4-FFF2-40B4-BE49-F238E27FC236}">
                  <a16:creationId xmlns:a16="http://schemas.microsoft.com/office/drawing/2014/main" id="{064DA38A-2410-4398-A83F-7964ED6827A9}"/>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Oval 31">
              <a:extLst>
                <a:ext uri="{FF2B5EF4-FFF2-40B4-BE49-F238E27FC236}">
                  <a16:creationId xmlns:a16="http://schemas.microsoft.com/office/drawing/2014/main" id="{1B6C7AC1-765E-4AC6-A157-098616462094}"/>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2" name="Group 29">
            <a:extLst>
              <a:ext uri="{FF2B5EF4-FFF2-40B4-BE49-F238E27FC236}">
                <a16:creationId xmlns:a16="http://schemas.microsoft.com/office/drawing/2014/main" id="{1320618D-6102-4BBF-8BDC-E86BD88BE06A}"/>
              </a:ext>
            </a:extLst>
          </p:cNvPr>
          <p:cNvGrpSpPr>
            <a:grpSpLocks noChangeAspect="1"/>
          </p:cNvGrpSpPr>
          <p:nvPr/>
        </p:nvGrpSpPr>
        <p:grpSpPr bwMode="auto">
          <a:xfrm>
            <a:off x="7457993" y="891183"/>
            <a:ext cx="347139" cy="424801"/>
            <a:chOff x="803" y="803"/>
            <a:chExt cx="371" cy="454"/>
          </a:xfrm>
          <a:solidFill>
            <a:srgbClr val="798BB3"/>
          </a:solidFill>
        </p:grpSpPr>
        <p:sp>
          <p:nvSpPr>
            <p:cNvPr id="33" name="Freeform 30">
              <a:extLst>
                <a:ext uri="{FF2B5EF4-FFF2-40B4-BE49-F238E27FC236}">
                  <a16:creationId xmlns:a16="http://schemas.microsoft.com/office/drawing/2014/main" id="{D7C2900E-2248-4A6A-80E4-EDEF687CE9C2}"/>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Oval 31">
              <a:extLst>
                <a:ext uri="{FF2B5EF4-FFF2-40B4-BE49-F238E27FC236}">
                  <a16:creationId xmlns:a16="http://schemas.microsoft.com/office/drawing/2014/main" id="{F92CB827-8E41-4A5A-A917-FBFB5E92154A}"/>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5" name="Group 29">
            <a:extLst>
              <a:ext uri="{FF2B5EF4-FFF2-40B4-BE49-F238E27FC236}">
                <a16:creationId xmlns:a16="http://schemas.microsoft.com/office/drawing/2014/main" id="{3DC04EDE-9E42-411B-9537-B2F905085B80}"/>
              </a:ext>
            </a:extLst>
          </p:cNvPr>
          <p:cNvGrpSpPr>
            <a:grpSpLocks noChangeAspect="1"/>
          </p:cNvGrpSpPr>
          <p:nvPr/>
        </p:nvGrpSpPr>
        <p:grpSpPr bwMode="auto">
          <a:xfrm>
            <a:off x="7990394" y="891183"/>
            <a:ext cx="347139" cy="424801"/>
            <a:chOff x="803" y="803"/>
            <a:chExt cx="371" cy="454"/>
          </a:xfrm>
          <a:solidFill>
            <a:srgbClr val="798BB3"/>
          </a:solidFill>
        </p:grpSpPr>
        <p:sp>
          <p:nvSpPr>
            <p:cNvPr id="36" name="Freeform 30">
              <a:extLst>
                <a:ext uri="{FF2B5EF4-FFF2-40B4-BE49-F238E27FC236}">
                  <a16:creationId xmlns:a16="http://schemas.microsoft.com/office/drawing/2014/main" id="{9B51CC26-D2A9-4E34-A3F9-3358AB27039B}"/>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Oval 31">
              <a:extLst>
                <a:ext uri="{FF2B5EF4-FFF2-40B4-BE49-F238E27FC236}">
                  <a16:creationId xmlns:a16="http://schemas.microsoft.com/office/drawing/2014/main" id="{E171BE87-C37B-4FED-9939-A91DCB56D0EF}"/>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8" name="Group 29">
            <a:extLst>
              <a:ext uri="{FF2B5EF4-FFF2-40B4-BE49-F238E27FC236}">
                <a16:creationId xmlns:a16="http://schemas.microsoft.com/office/drawing/2014/main" id="{E8F77B49-A600-4DE6-A9FE-4EDBEA412602}"/>
              </a:ext>
            </a:extLst>
          </p:cNvPr>
          <p:cNvGrpSpPr>
            <a:grpSpLocks noChangeAspect="1"/>
          </p:cNvGrpSpPr>
          <p:nvPr/>
        </p:nvGrpSpPr>
        <p:grpSpPr bwMode="auto">
          <a:xfrm>
            <a:off x="8522795" y="891183"/>
            <a:ext cx="347139" cy="424801"/>
            <a:chOff x="803" y="803"/>
            <a:chExt cx="371" cy="454"/>
          </a:xfrm>
          <a:solidFill>
            <a:srgbClr val="798BB3"/>
          </a:solidFill>
        </p:grpSpPr>
        <p:sp>
          <p:nvSpPr>
            <p:cNvPr id="39" name="Freeform 30">
              <a:extLst>
                <a:ext uri="{FF2B5EF4-FFF2-40B4-BE49-F238E27FC236}">
                  <a16:creationId xmlns:a16="http://schemas.microsoft.com/office/drawing/2014/main" id="{4C3F190C-C334-4ED5-99BE-3A6E200A3C16}"/>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Oval 31">
              <a:extLst>
                <a:ext uri="{FF2B5EF4-FFF2-40B4-BE49-F238E27FC236}">
                  <a16:creationId xmlns:a16="http://schemas.microsoft.com/office/drawing/2014/main" id="{A44FB28D-62E3-4616-9E8F-F4673DB458DF}"/>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1" name="Group 29">
            <a:extLst>
              <a:ext uri="{FF2B5EF4-FFF2-40B4-BE49-F238E27FC236}">
                <a16:creationId xmlns:a16="http://schemas.microsoft.com/office/drawing/2014/main" id="{B609A18B-D83F-4D52-8471-0D764A312318}"/>
              </a:ext>
            </a:extLst>
          </p:cNvPr>
          <p:cNvGrpSpPr>
            <a:grpSpLocks noChangeAspect="1"/>
          </p:cNvGrpSpPr>
          <p:nvPr/>
        </p:nvGrpSpPr>
        <p:grpSpPr bwMode="auto">
          <a:xfrm>
            <a:off x="9055196" y="891183"/>
            <a:ext cx="347139" cy="424801"/>
            <a:chOff x="803" y="803"/>
            <a:chExt cx="371" cy="454"/>
          </a:xfrm>
          <a:solidFill>
            <a:srgbClr val="798BB3"/>
          </a:solidFill>
        </p:grpSpPr>
        <p:sp>
          <p:nvSpPr>
            <p:cNvPr id="42" name="Freeform 30">
              <a:extLst>
                <a:ext uri="{FF2B5EF4-FFF2-40B4-BE49-F238E27FC236}">
                  <a16:creationId xmlns:a16="http://schemas.microsoft.com/office/drawing/2014/main" id="{53A48254-8943-4FFA-B66C-BFDAC32335C0}"/>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Oval 31">
              <a:extLst>
                <a:ext uri="{FF2B5EF4-FFF2-40B4-BE49-F238E27FC236}">
                  <a16:creationId xmlns:a16="http://schemas.microsoft.com/office/drawing/2014/main" id="{0F966A97-0868-4FAD-936A-D7AF0B48ABC5}"/>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4" name="Group 29">
            <a:extLst>
              <a:ext uri="{FF2B5EF4-FFF2-40B4-BE49-F238E27FC236}">
                <a16:creationId xmlns:a16="http://schemas.microsoft.com/office/drawing/2014/main" id="{53A8E7F1-32D8-47B9-BE96-8EC922C0957D}"/>
              </a:ext>
            </a:extLst>
          </p:cNvPr>
          <p:cNvGrpSpPr>
            <a:grpSpLocks noChangeAspect="1"/>
          </p:cNvGrpSpPr>
          <p:nvPr/>
        </p:nvGrpSpPr>
        <p:grpSpPr bwMode="auto">
          <a:xfrm>
            <a:off x="9587597" y="891183"/>
            <a:ext cx="347139" cy="424801"/>
            <a:chOff x="803" y="803"/>
            <a:chExt cx="371" cy="454"/>
          </a:xfrm>
          <a:solidFill>
            <a:srgbClr val="798BB3"/>
          </a:solidFill>
        </p:grpSpPr>
        <p:sp>
          <p:nvSpPr>
            <p:cNvPr id="45" name="Freeform 30">
              <a:extLst>
                <a:ext uri="{FF2B5EF4-FFF2-40B4-BE49-F238E27FC236}">
                  <a16:creationId xmlns:a16="http://schemas.microsoft.com/office/drawing/2014/main" id="{0AAAD8E7-2F35-4F9E-8777-CE7975BC24B9}"/>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Oval 31">
              <a:extLst>
                <a:ext uri="{FF2B5EF4-FFF2-40B4-BE49-F238E27FC236}">
                  <a16:creationId xmlns:a16="http://schemas.microsoft.com/office/drawing/2014/main" id="{FE5E54CA-F3EF-4878-9FC3-9BECDF9B5A9B}"/>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7" name="Group 29">
            <a:extLst>
              <a:ext uri="{FF2B5EF4-FFF2-40B4-BE49-F238E27FC236}">
                <a16:creationId xmlns:a16="http://schemas.microsoft.com/office/drawing/2014/main" id="{C8BC7D32-7A0B-4B3F-B354-F40285EFA138}"/>
              </a:ext>
            </a:extLst>
          </p:cNvPr>
          <p:cNvGrpSpPr>
            <a:grpSpLocks noChangeAspect="1"/>
          </p:cNvGrpSpPr>
          <p:nvPr/>
        </p:nvGrpSpPr>
        <p:grpSpPr bwMode="auto">
          <a:xfrm>
            <a:off x="10120000" y="891183"/>
            <a:ext cx="347139" cy="424801"/>
            <a:chOff x="803" y="803"/>
            <a:chExt cx="371" cy="454"/>
          </a:xfrm>
          <a:solidFill>
            <a:srgbClr val="798BB3"/>
          </a:solidFill>
        </p:grpSpPr>
        <p:sp>
          <p:nvSpPr>
            <p:cNvPr id="48" name="Freeform 30">
              <a:extLst>
                <a:ext uri="{FF2B5EF4-FFF2-40B4-BE49-F238E27FC236}">
                  <a16:creationId xmlns:a16="http://schemas.microsoft.com/office/drawing/2014/main" id="{949F0D90-2E7D-4406-AF3A-04703419F216}"/>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9" name="Oval 31">
              <a:extLst>
                <a:ext uri="{FF2B5EF4-FFF2-40B4-BE49-F238E27FC236}">
                  <a16:creationId xmlns:a16="http://schemas.microsoft.com/office/drawing/2014/main" id="{40764D78-F73A-4E2F-A1E3-BECEEDCB6658}"/>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56" name="Ellipse 55">
            <a:extLst>
              <a:ext uri="{FF2B5EF4-FFF2-40B4-BE49-F238E27FC236}">
                <a16:creationId xmlns:a16="http://schemas.microsoft.com/office/drawing/2014/main" id="{F58316C8-D281-47D6-A68D-0A74B592B0FB}"/>
              </a:ext>
            </a:extLst>
          </p:cNvPr>
          <p:cNvSpPr/>
          <p:nvPr/>
        </p:nvSpPr>
        <p:spPr bwMode="gray">
          <a:xfrm>
            <a:off x="7111515" y="1347914"/>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 name="Ellipse 58">
            <a:extLst>
              <a:ext uri="{FF2B5EF4-FFF2-40B4-BE49-F238E27FC236}">
                <a16:creationId xmlns:a16="http://schemas.microsoft.com/office/drawing/2014/main" id="{9F832994-35C2-4304-80A7-8555EE9FD6F0}"/>
              </a:ext>
            </a:extLst>
          </p:cNvPr>
          <p:cNvSpPr/>
          <p:nvPr/>
        </p:nvSpPr>
        <p:spPr bwMode="gray">
          <a:xfrm>
            <a:off x="7550954" y="1347914"/>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 name="Ellipse 61">
            <a:extLst>
              <a:ext uri="{FF2B5EF4-FFF2-40B4-BE49-F238E27FC236}">
                <a16:creationId xmlns:a16="http://schemas.microsoft.com/office/drawing/2014/main" id="{31D58FF8-6E8F-488D-8859-DB1D94755B9D}"/>
              </a:ext>
            </a:extLst>
          </p:cNvPr>
          <p:cNvSpPr/>
          <p:nvPr/>
        </p:nvSpPr>
        <p:spPr bwMode="gray">
          <a:xfrm>
            <a:off x="7991373" y="1347914"/>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5" name="Ellipse 64">
            <a:extLst>
              <a:ext uri="{FF2B5EF4-FFF2-40B4-BE49-F238E27FC236}">
                <a16:creationId xmlns:a16="http://schemas.microsoft.com/office/drawing/2014/main" id="{04BB9209-7DEC-4F23-864F-59E0F5C68370}"/>
              </a:ext>
            </a:extLst>
          </p:cNvPr>
          <p:cNvSpPr/>
          <p:nvPr/>
        </p:nvSpPr>
        <p:spPr bwMode="gray">
          <a:xfrm>
            <a:off x="8177296" y="1347914"/>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8" name="Ellipse 67">
            <a:extLst>
              <a:ext uri="{FF2B5EF4-FFF2-40B4-BE49-F238E27FC236}">
                <a16:creationId xmlns:a16="http://schemas.microsoft.com/office/drawing/2014/main" id="{E75B0813-9EF5-4C72-BC4B-C6AEAE265358}"/>
              </a:ext>
            </a:extLst>
          </p:cNvPr>
          <p:cNvSpPr/>
          <p:nvPr/>
        </p:nvSpPr>
        <p:spPr bwMode="gray">
          <a:xfrm>
            <a:off x="8084334" y="1507487"/>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1" name="Ellipse 70">
            <a:extLst>
              <a:ext uri="{FF2B5EF4-FFF2-40B4-BE49-F238E27FC236}">
                <a16:creationId xmlns:a16="http://schemas.microsoft.com/office/drawing/2014/main" id="{6E5A9513-CF1B-4C07-B61E-E804F0BFB1C4}"/>
              </a:ext>
            </a:extLst>
          </p:cNvPr>
          <p:cNvSpPr/>
          <p:nvPr/>
        </p:nvSpPr>
        <p:spPr bwMode="gray">
          <a:xfrm>
            <a:off x="8520989" y="1347914"/>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Ellipse 73">
            <a:extLst>
              <a:ext uri="{FF2B5EF4-FFF2-40B4-BE49-F238E27FC236}">
                <a16:creationId xmlns:a16="http://schemas.microsoft.com/office/drawing/2014/main" id="{FC0760EA-EEFE-45B4-B3FD-7C5A8A3A0AD4}"/>
              </a:ext>
            </a:extLst>
          </p:cNvPr>
          <p:cNvSpPr/>
          <p:nvPr/>
        </p:nvSpPr>
        <p:spPr bwMode="gray">
          <a:xfrm>
            <a:off x="8706912" y="1347914"/>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7" name="Ellipse 76">
            <a:extLst>
              <a:ext uri="{FF2B5EF4-FFF2-40B4-BE49-F238E27FC236}">
                <a16:creationId xmlns:a16="http://schemas.microsoft.com/office/drawing/2014/main" id="{0BFA737D-9D0E-4650-9A37-387C98FDCFEB}"/>
              </a:ext>
            </a:extLst>
          </p:cNvPr>
          <p:cNvSpPr/>
          <p:nvPr/>
        </p:nvSpPr>
        <p:spPr bwMode="gray">
          <a:xfrm>
            <a:off x="9148157" y="1347914"/>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1" name="Ellipse 80">
            <a:extLst>
              <a:ext uri="{FF2B5EF4-FFF2-40B4-BE49-F238E27FC236}">
                <a16:creationId xmlns:a16="http://schemas.microsoft.com/office/drawing/2014/main" id="{806B89CF-D6D9-4212-8340-E32907982B8C}"/>
              </a:ext>
            </a:extLst>
          </p:cNvPr>
          <p:cNvSpPr/>
          <p:nvPr/>
        </p:nvSpPr>
        <p:spPr bwMode="gray">
          <a:xfrm>
            <a:off x="9680558" y="1347914"/>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4" name="Ellipse 83">
            <a:extLst>
              <a:ext uri="{FF2B5EF4-FFF2-40B4-BE49-F238E27FC236}">
                <a16:creationId xmlns:a16="http://schemas.microsoft.com/office/drawing/2014/main" id="{1B398ABE-E989-4D10-A349-5FA8C5517FCC}"/>
              </a:ext>
            </a:extLst>
          </p:cNvPr>
          <p:cNvSpPr/>
          <p:nvPr/>
        </p:nvSpPr>
        <p:spPr bwMode="gray">
          <a:xfrm>
            <a:off x="10119018" y="1347914"/>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7" name="Ellipse 86">
            <a:extLst>
              <a:ext uri="{FF2B5EF4-FFF2-40B4-BE49-F238E27FC236}">
                <a16:creationId xmlns:a16="http://schemas.microsoft.com/office/drawing/2014/main" id="{91808757-A092-478B-89C5-96EC0597487B}"/>
              </a:ext>
            </a:extLst>
          </p:cNvPr>
          <p:cNvSpPr/>
          <p:nvPr/>
        </p:nvSpPr>
        <p:spPr bwMode="gray">
          <a:xfrm>
            <a:off x="10304941" y="1347914"/>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9" name="Freihandform: Form 88">
            <a:extLst>
              <a:ext uri="{FF2B5EF4-FFF2-40B4-BE49-F238E27FC236}">
                <a16:creationId xmlns:a16="http://schemas.microsoft.com/office/drawing/2014/main" id="{068D2308-96D8-4355-AE4F-73F2C9ADC1DF}"/>
              </a:ext>
            </a:extLst>
          </p:cNvPr>
          <p:cNvSpPr/>
          <p:nvPr/>
        </p:nvSpPr>
        <p:spPr bwMode="gray">
          <a:xfrm>
            <a:off x="6969823" y="2784791"/>
            <a:ext cx="488802" cy="538899"/>
          </a:xfrm>
          <a:custGeom>
            <a:avLst/>
            <a:gdLst>
              <a:gd name="connsiteX0" fmla="*/ 1490463 w 2848767"/>
              <a:gd name="connsiteY0" fmla="*/ 2434091 h 3140738"/>
              <a:gd name="connsiteX1" fmla="*/ 1465978 w 2848767"/>
              <a:gd name="connsiteY1" fmla="*/ 2435191 h 3140738"/>
              <a:gd name="connsiteX2" fmla="*/ 1432288 w 2848767"/>
              <a:gd name="connsiteY2" fmla="*/ 2439628 h 3140738"/>
              <a:gd name="connsiteX3" fmla="*/ 1421466 w 2848767"/>
              <a:gd name="connsiteY3" fmla="*/ 2441987 h 3140738"/>
              <a:gd name="connsiteX4" fmla="*/ 1427085 w 2848767"/>
              <a:gd name="connsiteY4" fmla="*/ 2444677 h 3140738"/>
              <a:gd name="connsiteX5" fmla="*/ 1430730 w 2848767"/>
              <a:gd name="connsiteY5" fmla="*/ 2483561 h 3140738"/>
              <a:gd name="connsiteX6" fmla="*/ 1389416 w 2848767"/>
              <a:gd name="connsiteY6" fmla="*/ 2532166 h 3140738"/>
              <a:gd name="connsiteX7" fmla="*/ 1399137 w 2848767"/>
              <a:gd name="connsiteY7" fmla="*/ 2475055 h 3140738"/>
              <a:gd name="connsiteX8" fmla="*/ 1390479 w 2848767"/>
              <a:gd name="connsiteY8" fmla="*/ 2454930 h 3140738"/>
              <a:gd name="connsiteX9" fmla="*/ 1387785 w 2848767"/>
              <a:gd name="connsiteY9" fmla="*/ 2450588 h 3140738"/>
              <a:gd name="connsiteX10" fmla="*/ 1371949 w 2848767"/>
              <a:gd name="connsiteY10" fmla="*/ 2455570 h 3140738"/>
              <a:gd name="connsiteX11" fmla="*/ 1281534 w 2848767"/>
              <a:gd name="connsiteY11" fmla="*/ 2526806 h 3140738"/>
              <a:gd name="connsiteX12" fmla="*/ 1278243 w 2848767"/>
              <a:gd name="connsiteY12" fmla="*/ 2543432 h 3140738"/>
              <a:gd name="connsiteX13" fmla="*/ 1276711 w 2848767"/>
              <a:gd name="connsiteY13" fmla="*/ 2548367 h 3140738"/>
              <a:gd name="connsiteX14" fmla="*/ 1274567 w 2848767"/>
              <a:gd name="connsiteY14" fmla="*/ 2569631 h 3140738"/>
              <a:gd name="connsiteX15" fmla="*/ 1380080 w 2848767"/>
              <a:gd name="connsiteY15" fmla="*/ 2675144 h 3140738"/>
              <a:gd name="connsiteX16" fmla="*/ 1633229 w 2848767"/>
              <a:gd name="connsiteY16" fmla="*/ 2675144 h 3140738"/>
              <a:gd name="connsiteX17" fmla="*/ 1738742 w 2848767"/>
              <a:gd name="connsiteY17" fmla="*/ 2569631 h 3140738"/>
              <a:gd name="connsiteX18" fmla="*/ 1736599 w 2848767"/>
              <a:gd name="connsiteY18" fmla="*/ 2548367 h 3140738"/>
              <a:gd name="connsiteX19" fmla="*/ 1735066 w 2848767"/>
              <a:gd name="connsiteY19" fmla="*/ 2543429 h 3140738"/>
              <a:gd name="connsiteX20" fmla="*/ 1731776 w 2848767"/>
              <a:gd name="connsiteY20" fmla="*/ 2526806 h 3140738"/>
              <a:gd name="connsiteX21" fmla="*/ 1652822 w 2848767"/>
              <a:gd name="connsiteY21" fmla="*/ 2460087 h 3140738"/>
              <a:gd name="connsiteX22" fmla="*/ 1632617 w 2848767"/>
              <a:gd name="connsiteY22" fmla="*/ 2452956 h 3140738"/>
              <a:gd name="connsiteX23" fmla="*/ 1633812 w 2848767"/>
              <a:gd name="connsiteY23" fmla="*/ 2457739 h 3140738"/>
              <a:gd name="connsiteX24" fmla="*/ 1630699 w 2848767"/>
              <a:gd name="connsiteY24" fmla="*/ 2479915 h 3140738"/>
              <a:gd name="connsiteX25" fmla="*/ 1589385 w 2848767"/>
              <a:gd name="connsiteY25" fmla="*/ 2528520 h 3140738"/>
              <a:gd name="connsiteX26" fmla="*/ 1599106 w 2848767"/>
              <a:gd name="connsiteY26" fmla="*/ 2471409 h 3140738"/>
              <a:gd name="connsiteX27" fmla="*/ 1585777 w 2848767"/>
              <a:gd name="connsiteY27" fmla="*/ 2443756 h 3140738"/>
              <a:gd name="connsiteX28" fmla="*/ 1585753 w 2848767"/>
              <a:gd name="connsiteY28" fmla="*/ 2440486 h 3140738"/>
              <a:gd name="connsiteX29" fmla="*/ 1585664 w 2848767"/>
              <a:gd name="connsiteY29" fmla="*/ 2440465 h 3140738"/>
              <a:gd name="connsiteX30" fmla="*/ 1547331 w 2848767"/>
              <a:gd name="connsiteY30" fmla="*/ 2435191 h 3140738"/>
              <a:gd name="connsiteX31" fmla="*/ 1530698 w 2848767"/>
              <a:gd name="connsiteY31" fmla="*/ 2434444 h 3140738"/>
              <a:gd name="connsiteX32" fmla="*/ 1531765 w 2848767"/>
              <a:gd name="connsiteY32" fmla="*/ 2434955 h 3140738"/>
              <a:gd name="connsiteX33" fmla="*/ 1535410 w 2848767"/>
              <a:gd name="connsiteY33" fmla="*/ 2473839 h 3140738"/>
              <a:gd name="connsiteX34" fmla="*/ 1494096 w 2848767"/>
              <a:gd name="connsiteY34" fmla="*/ 2522444 h 3140738"/>
              <a:gd name="connsiteX35" fmla="*/ 1503817 w 2848767"/>
              <a:gd name="connsiteY35" fmla="*/ 2465333 h 3140738"/>
              <a:gd name="connsiteX36" fmla="*/ 1490489 w 2848767"/>
              <a:gd name="connsiteY36" fmla="*/ 2437680 h 3140738"/>
              <a:gd name="connsiteX37" fmla="*/ 1506654 w 2848767"/>
              <a:gd name="connsiteY37" fmla="*/ 2239617 h 3140738"/>
              <a:gd name="connsiteX38" fmla="*/ 1821654 w 2848767"/>
              <a:gd name="connsiteY38" fmla="*/ 2554617 h 3140738"/>
              <a:gd name="connsiteX39" fmla="*/ 1506654 w 2848767"/>
              <a:gd name="connsiteY39" fmla="*/ 2869617 h 3140738"/>
              <a:gd name="connsiteX40" fmla="*/ 1191654 w 2848767"/>
              <a:gd name="connsiteY40" fmla="*/ 2554617 h 3140738"/>
              <a:gd name="connsiteX41" fmla="*/ 1506654 w 2848767"/>
              <a:gd name="connsiteY41" fmla="*/ 2239617 h 3140738"/>
              <a:gd name="connsiteX42" fmla="*/ 1506654 w 2848767"/>
              <a:gd name="connsiteY42" fmla="*/ 2212617 h 3140738"/>
              <a:gd name="connsiteX43" fmla="*/ 1164654 w 2848767"/>
              <a:gd name="connsiteY43" fmla="*/ 2554617 h 3140738"/>
              <a:gd name="connsiteX44" fmla="*/ 1506654 w 2848767"/>
              <a:gd name="connsiteY44" fmla="*/ 2896617 h 3140738"/>
              <a:gd name="connsiteX45" fmla="*/ 1848654 w 2848767"/>
              <a:gd name="connsiteY45" fmla="*/ 2554617 h 3140738"/>
              <a:gd name="connsiteX46" fmla="*/ 1506654 w 2848767"/>
              <a:gd name="connsiteY46" fmla="*/ 2212617 h 3140738"/>
              <a:gd name="connsiteX47" fmla="*/ 2221957 w 2848767"/>
              <a:gd name="connsiteY47" fmla="*/ 991706 h 3140738"/>
              <a:gd name="connsiteX48" fmla="*/ 2265692 w 2848767"/>
              <a:gd name="connsiteY48" fmla="*/ 1002435 h 3140738"/>
              <a:gd name="connsiteX49" fmla="*/ 2783619 w 2848767"/>
              <a:gd name="connsiteY49" fmla="*/ 1246133 h 3140738"/>
              <a:gd name="connsiteX50" fmla="*/ 2837949 w 2848767"/>
              <a:gd name="connsiteY50" fmla="*/ 1397025 h 3140738"/>
              <a:gd name="connsiteX51" fmla="*/ 2644830 w 2848767"/>
              <a:gd name="connsiteY51" fmla="*/ 1807457 h 3140738"/>
              <a:gd name="connsiteX52" fmla="*/ 2493939 w 2848767"/>
              <a:gd name="connsiteY52" fmla="*/ 1861787 h 3140738"/>
              <a:gd name="connsiteX53" fmla="*/ 2279925 w 2848767"/>
              <a:gd name="connsiteY53" fmla="*/ 1761088 h 3140738"/>
              <a:gd name="connsiteX54" fmla="*/ 1989488 w 2848767"/>
              <a:gd name="connsiteY54" fmla="*/ 2367986 h 3140738"/>
              <a:gd name="connsiteX55" fmla="*/ 1991766 w 2848767"/>
              <a:gd name="connsiteY55" fmla="*/ 2372962 h 3140738"/>
              <a:gd name="connsiteX56" fmla="*/ 2031510 w 2848767"/>
              <a:gd name="connsiteY56" fmla="*/ 2574001 h 3140738"/>
              <a:gd name="connsiteX57" fmla="*/ 2031510 w 2848767"/>
              <a:gd name="connsiteY57" fmla="*/ 3140738 h 3140738"/>
              <a:gd name="connsiteX58" fmla="*/ 0 w 2848767"/>
              <a:gd name="connsiteY58" fmla="*/ 3140738 h 3140738"/>
              <a:gd name="connsiteX59" fmla="*/ 0 w 2848767"/>
              <a:gd name="connsiteY59" fmla="*/ 2574001 h 3140738"/>
              <a:gd name="connsiteX60" fmla="*/ 457879 w 2848767"/>
              <a:gd name="connsiteY60" fmla="*/ 1950229 h 3140738"/>
              <a:gd name="connsiteX61" fmla="*/ 486497 w 2848767"/>
              <a:gd name="connsiteY61" fmla="*/ 1950229 h 3140738"/>
              <a:gd name="connsiteX62" fmla="*/ 1001611 w 2848767"/>
              <a:gd name="connsiteY62" fmla="*/ 2120349 h 3140738"/>
              <a:gd name="connsiteX63" fmla="*/ 1516725 w 2848767"/>
              <a:gd name="connsiteY63" fmla="*/ 1950229 h 3140738"/>
              <a:gd name="connsiteX64" fmla="*/ 1545342 w 2848767"/>
              <a:gd name="connsiteY64" fmla="*/ 1950229 h 3140738"/>
              <a:gd name="connsiteX65" fmla="*/ 1885010 w 2848767"/>
              <a:gd name="connsiteY65" fmla="*/ 2177178 h 3140738"/>
              <a:gd name="connsiteX66" fmla="*/ 1928481 w 2848767"/>
              <a:gd name="connsiteY66" fmla="*/ 2245278 h 3140738"/>
              <a:gd name="connsiteX67" fmla="*/ 2182201 w 2848767"/>
              <a:gd name="connsiteY67" fmla="*/ 1715106 h 3140738"/>
              <a:gd name="connsiteX68" fmla="*/ 1976011 w 2848767"/>
              <a:gd name="connsiteY68" fmla="*/ 1618089 h 3140738"/>
              <a:gd name="connsiteX69" fmla="*/ 1921682 w 2848767"/>
              <a:gd name="connsiteY69" fmla="*/ 1467198 h 3140738"/>
              <a:gd name="connsiteX70" fmla="*/ 2114800 w 2848767"/>
              <a:gd name="connsiteY70" fmla="*/ 1056765 h 3140738"/>
              <a:gd name="connsiteX71" fmla="*/ 2221957 w 2848767"/>
              <a:gd name="connsiteY71" fmla="*/ 991706 h 3140738"/>
              <a:gd name="connsiteX72" fmla="*/ 1015755 w 2848767"/>
              <a:gd name="connsiteY72" fmla="*/ 0 h 3140738"/>
              <a:gd name="connsiteX73" fmla="*/ 1296602 w 2848767"/>
              <a:gd name="connsiteY73" fmla="*/ 186158 h 3140738"/>
              <a:gd name="connsiteX74" fmla="*/ 1308137 w 2848767"/>
              <a:gd name="connsiteY74" fmla="*/ 223317 h 3140738"/>
              <a:gd name="connsiteX75" fmla="*/ 1320722 w 2848767"/>
              <a:gd name="connsiteY75" fmla="*/ 214832 h 3140738"/>
              <a:gd name="connsiteX76" fmla="*/ 1416161 w 2848767"/>
              <a:gd name="connsiteY76" fmla="*/ 195564 h 3140738"/>
              <a:gd name="connsiteX77" fmla="*/ 1661351 w 2848767"/>
              <a:gd name="connsiteY77" fmla="*/ 440754 h 3140738"/>
              <a:gd name="connsiteX78" fmla="*/ 1465576 w 2848767"/>
              <a:gd name="connsiteY78" fmla="*/ 680963 h 3140738"/>
              <a:gd name="connsiteX79" fmla="*/ 1416162 w 2848767"/>
              <a:gd name="connsiteY79" fmla="*/ 685944 h 3140738"/>
              <a:gd name="connsiteX80" fmla="*/ 1416162 w 2848767"/>
              <a:gd name="connsiteY80" fmla="*/ 818345 h 3140738"/>
              <a:gd name="connsiteX81" fmla="*/ 1448911 w 2848767"/>
              <a:gd name="connsiteY81" fmla="*/ 845365 h 3140738"/>
              <a:gd name="connsiteX82" fmla="*/ 1632854 w 2848767"/>
              <a:gd name="connsiteY82" fmla="*/ 1289443 h 3140738"/>
              <a:gd name="connsiteX83" fmla="*/ 1004833 w 2848767"/>
              <a:gd name="connsiteY83" fmla="*/ 1917464 h 3140738"/>
              <a:gd name="connsiteX84" fmla="*/ 376812 w 2848767"/>
              <a:gd name="connsiteY84" fmla="*/ 1289443 h 3140738"/>
              <a:gd name="connsiteX85" fmla="*/ 560755 w 2848767"/>
              <a:gd name="connsiteY85" fmla="*/ 845365 h 3140738"/>
              <a:gd name="connsiteX86" fmla="*/ 615349 w 2848767"/>
              <a:gd name="connsiteY86" fmla="*/ 800321 h 3140738"/>
              <a:gd name="connsiteX87" fmla="*/ 615349 w 2848767"/>
              <a:gd name="connsiteY87" fmla="*/ 685944 h 3140738"/>
              <a:gd name="connsiteX88" fmla="*/ 370159 w 2848767"/>
              <a:gd name="connsiteY88" fmla="*/ 440754 h 3140738"/>
              <a:gd name="connsiteX89" fmla="*/ 615349 w 2848767"/>
              <a:gd name="connsiteY89" fmla="*/ 195564 h 3140738"/>
              <a:gd name="connsiteX90" fmla="*/ 710788 w 2848767"/>
              <a:gd name="connsiteY90" fmla="*/ 214832 h 3140738"/>
              <a:gd name="connsiteX91" fmla="*/ 723373 w 2848767"/>
              <a:gd name="connsiteY91" fmla="*/ 223317 h 3140738"/>
              <a:gd name="connsiteX92" fmla="*/ 734908 w 2848767"/>
              <a:gd name="connsiteY92" fmla="*/ 186158 h 3140738"/>
              <a:gd name="connsiteX93" fmla="*/ 1015755 w 2848767"/>
              <a:gd name="connsiteY93" fmla="*/ 0 h 314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48767" h="3140738">
                <a:moveTo>
                  <a:pt x="1490463" y="2434091"/>
                </a:moveTo>
                <a:lnTo>
                  <a:pt x="1465978" y="2435191"/>
                </a:lnTo>
                <a:cubicBezTo>
                  <a:pt x="1454426" y="2436242"/>
                  <a:pt x="1443172" y="2437733"/>
                  <a:pt x="1432288" y="2439628"/>
                </a:cubicBezTo>
                <a:lnTo>
                  <a:pt x="1421466" y="2441987"/>
                </a:lnTo>
                <a:lnTo>
                  <a:pt x="1427085" y="2444677"/>
                </a:lnTo>
                <a:cubicBezTo>
                  <a:pt x="1433970" y="2451968"/>
                  <a:pt x="1437008" y="2468979"/>
                  <a:pt x="1430730" y="2483561"/>
                </a:cubicBezTo>
                <a:cubicBezTo>
                  <a:pt x="1424452" y="2498142"/>
                  <a:pt x="1394681" y="2533583"/>
                  <a:pt x="1389416" y="2532166"/>
                </a:cubicBezTo>
                <a:cubicBezTo>
                  <a:pt x="1384150" y="2530748"/>
                  <a:pt x="1399744" y="2490041"/>
                  <a:pt x="1399137" y="2475055"/>
                </a:cubicBezTo>
                <a:cubicBezTo>
                  <a:pt x="1398833" y="2467562"/>
                  <a:pt x="1394327" y="2460626"/>
                  <a:pt x="1390479" y="2454930"/>
                </a:cubicBezTo>
                <a:lnTo>
                  <a:pt x="1387785" y="2450588"/>
                </a:lnTo>
                <a:lnTo>
                  <a:pt x="1371949" y="2455570"/>
                </a:lnTo>
                <a:cubicBezTo>
                  <a:pt x="1326270" y="2472431"/>
                  <a:pt x="1293251" y="2497643"/>
                  <a:pt x="1281534" y="2526806"/>
                </a:cubicBezTo>
                <a:lnTo>
                  <a:pt x="1278243" y="2543432"/>
                </a:lnTo>
                <a:lnTo>
                  <a:pt x="1276711" y="2548367"/>
                </a:lnTo>
                <a:cubicBezTo>
                  <a:pt x="1275305" y="2555235"/>
                  <a:pt x="1274567" y="2562347"/>
                  <a:pt x="1274567" y="2569631"/>
                </a:cubicBezTo>
                <a:cubicBezTo>
                  <a:pt x="1274567" y="2627904"/>
                  <a:pt x="1321807" y="2675144"/>
                  <a:pt x="1380080" y="2675144"/>
                </a:cubicBezTo>
                <a:lnTo>
                  <a:pt x="1633229" y="2675144"/>
                </a:lnTo>
                <a:cubicBezTo>
                  <a:pt x="1691503" y="2675144"/>
                  <a:pt x="1738742" y="2627904"/>
                  <a:pt x="1738742" y="2569631"/>
                </a:cubicBezTo>
                <a:cubicBezTo>
                  <a:pt x="1738742" y="2562347"/>
                  <a:pt x="1738004" y="2555235"/>
                  <a:pt x="1736599" y="2548367"/>
                </a:cubicBezTo>
                <a:lnTo>
                  <a:pt x="1735066" y="2543429"/>
                </a:lnTo>
                <a:lnTo>
                  <a:pt x="1731776" y="2526806"/>
                </a:lnTo>
                <a:cubicBezTo>
                  <a:pt x="1721062" y="2500143"/>
                  <a:pt x="1692543" y="2476782"/>
                  <a:pt x="1652822" y="2460087"/>
                </a:cubicBezTo>
                <a:lnTo>
                  <a:pt x="1632617" y="2452956"/>
                </a:lnTo>
                <a:lnTo>
                  <a:pt x="1633812" y="2457739"/>
                </a:lnTo>
                <a:cubicBezTo>
                  <a:pt x="1634648" y="2464726"/>
                  <a:pt x="1633838" y="2472624"/>
                  <a:pt x="1630699" y="2479915"/>
                </a:cubicBezTo>
                <a:cubicBezTo>
                  <a:pt x="1624421" y="2494497"/>
                  <a:pt x="1594650" y="2529938"/>
                  <a:pt x="1589385" y="2528520"/>
                </a:cubicBezTo>
                <a:cubicBezTo>
                  <a:pt x="1584119" y="2527102"/>
                  <a:pt x="1599713" y="2486396"/>
                  <a:pt x="1599106" y="2471409"/>
                </a:cubicBezTo>
                <a:cubicBezTo>
                  <a:pt x="1598650" y="2460169"/>
                  <a:pt x="1588739" y="2450183"/>
                  <a:pt x="1585777" y="2443756"/>
                </a:cubicBezTo>
                <a:lnTo>
                  <a:pt x="1585753" y="2440486"/>
                </a:lnTo>
                <a:lnTo>
                  <a:pt x="1585664" y="2440465"/>
                </a:lnTo>
                <a:cubicBezTo>
                  <a:pt x="1573346" y="2438168"/>
                  <a:pt x="1560534" y="2436392"/>
                  <a:pt x="1547331" y="2435191"/>
                </a:cubicBezTo>
                <a:lnTo>
                  <a:pt x="1530698" y="2434444"/>
                </a:lnTo>
                <a:lnTo>
                  <a:pt x="1531765" y="2434955"/>
                </a:lnTo>
                <a:cubicBezTo>
                  <a:pt x="1538651" y="2442246"/>
                  <a:pt x="1541688" y="2459257"/>
                  <a:pt x="1535410" y="2473839"/>
                </a:cubicBezTo>
                <a:cubicBezTo>
                  <a:pt x="1529132" y="2488420"/>
                  <a:pt x="1499362" y="2523861"/>
                  <a:pt x="1494096" y="2522444"/>
                </a:cubicBezTo>
                <a:cubicBezTo>
                  <a:pt x="1488831" y="2521026"/>
                  <a:pt x="1504425" y="2480319"/>
                  <a:pt x="1503817" y="2465333"/>
                </a:cubicBezTo>
                <a:cubicBezTo>
                  <a:pt x="1503362" y="2454093"/>
                  <a:pt x="1493451" y="2444106"/>
                  <a:pt x="1490489" y="2437680"/>
                </a:cubicBezTo>
                <a:close/>
                <a:moveTo>
                  <a:pt x="1506654" y="2239617"/>
                </a:moveTo>
                <a:cubicBezTo>
                  <a:pt x="1680624" y="2239617"/>
                  <a:pt x="1821654" y="2380647"/>
                  <a:pt x="1821654" y="2554617"/>
                </a:cubicBezTo>
                <a:cubicBezTo>
                  <a:pt x="1821654" y="2728587"/>
                  <a:pt x="1680624" y="2869617"/>
                  <a:pt x="1506654" y="2869617"/>
                </a:cubicBezTo>
                <a:cubicBezTo>
                  <a:pt x="1332684" y="2869617"/>
                  <a:pt x="1191654" y="2728587"/>
                  <a:pt x="1191654" y="2554617"/>
                </a:cubicBezTo>
                <a:cubicBezTo>
                  <a:pt x="1191654" y="2380647"/>
                  <a:pt x="1332684" y="2239617"/>
                  <a:pt x="1506654" y="2239617"/>
                </a:cubicBezTo>
                <a:close/>
                <a:moveTo>
                  <a:pt x="1506654" y="2212617"/>
                </a:moveTo>
                <a:cubicBezTo>
                  <a:pt x="1317773" y="2212617"/>
                  <a:pt x="1164654" y="2365736"/>
                  <a:pt x="1164654" y="2554617"/>
                </a:cubicBezTo>
                <a:cubicBezTo>
                  <a:pt x="1164654" y="2743498"/>
                  <a:pt x="1317773" y="2896617"/>
                  <a:pt x="1506654" y="2896617"/>
                </a:cubicBezTo>
                <a:cubicBezTo>
                  <a:pt x="1695535" y="2896617"/>
                  <a:pt x="1848654" y="2743498"/>
                  <a:pt x="1848654" y="2554617"/>
                </a:cubicBezTo>
                <a:cubicBezTo>
                  <a:pt x="1848654" y="2365736"/>
                  <a:pt x="1695535" y="2212617"/>
                  <a:pt x="1506654" y="2212617"/>
                </a:cubicBezTo>
                <a:close/>
                <a:moveTo>
                  <a:pt x="2221957" y="991706"/>
                </a:moveTo>
                <a:cubicBezTo>
                  <a:pt x="2236676" y="992290"/>
                  <a:pt x="2251524" y="995769"/>
                  <a:pt x="2265692" y="1002435"/>
                </a:cubicBezTo>
                <a:lnTo>
                  <a:pt x="2783619" y="1246133"/>
                </a:lnTo>
                <a:cubicBezTo>
                  <a:pt x="2840289" y="1272798"/>
                  <a:pt x="2864614" y="1340355"/>
                  <a:pt x="2837949" y="1397025"/>
                </a:cubicBezTo>
                <a:lnTo>
                  <a:pt x="2644830" y="1807457"/>
                </a:lnTo>
                <a:cubicBezTo>
                  <a:pt x="2618166" y="1864127"/>
                  <a:pt x="2550609" y="1888452"/>
                  <a:pt x="2493939" y="1861787"/>
                </a:cubicBezTo>
                <a:lnTo>
                  <a:pt x="2279925" y="1761088"/>
                </a:lnTo>
                <a:lnTo>
                  <a:pt x="1989488" y="2367986"/>
                </a:lnTo>
                <a:lnTo>
                  <a:pt x="1991766" y="2372962"/>
                </a:lnTo>
                <a:cubicBezTo>
                  <a:pt x="2017222" y="2441167"/>
                  <a:pt x="2031510" y="2510247"/>
                  <a:pt x="2031510" y="2574001"/>
                </a:cubicBezTo>
                <a:cubicBezTo>
                  <a:pt x="2031510" y="2574001"/>
                  <a:pt x="2031510" y="2574001"/>
                  <a:pt x="2031510" y="3140738"/>
                </a:cubicBezTo>
                <a:cubicBezTo>
                  <a:pt x="2031510" y="3140738"/>
                  <a:pt x="2031510" y="3140738"/>
                  <a:pt x="0" y="3140738"/>
                </a:cubicBezTo>
                <a:cubicBezTo>
                  <a:pt x="0" y="3140738"/>
                  <a:pt x="0" y="3140738"/>
                  <a:pt x="0" y="2574001"/>
                </a:cubicBezTo>
                <a:cubicBezTo>
                  <a:pt x="0" y="2318985"/>
                  <a:pt x="200322" y="1978746"/>
                  <a:pt x="457879" y="1950229"/>
                </a:cubicBezTo>
                <a:cubicBezTo>
                  <a:pt x="457879" y="1950229"/>
                  <a:pt x="457879" y="1950229"/>
                  <a:pt x="486497" y="1950229"/>
                </a:cubicBezTo>
                <a:cubicBezTo>
                  <a:pt x="629584" y="2063642"/>
                  <a:pt x="801289" y="2120349"/>
                  <a:pt x="1001611" y="2120349"/>
                </a:cubicBezTo>
                <a:cubicBezTo>
                  <a:pt x="1201933" y="2120349"/>
                  <a:pt x="1373638" y="2063642"/>
                  <a:pt x="1516725" y="1950229"/>
                </a:cubicBezTo>
                <a:cubicBezTo>
                  <a:pt x="1516725" y="1950229"/>
                  <a:pt x="1516725" y="1950229"/>
                  <a:pt x="1545342" y="1950229"/>
                </a:cubicBezTo>
                <a:cubicBezTo>
                  <a:pt x="1674121" y="1964488"/>
                  <a:pt x="1795663" y="2056677"/>
                  <a:pt x="1885010" y="2177178"/>
                </a:cubicBezTo>
                <a:lnTo>
                  <a:pt x="1928481" y="2245278"/>
                </a:lnTo>
                <a:lnTo>
                  <a:pt x="2182201" y="1715106"/>
                </a:lnTo>
                <a:lnTo>
                  <a:pt x="1976011" y="1618089"/>
                </a:lnTo>
                <a:cubicBezTo>
                  <a:pt x="1919341" y="1591425"/>
                  <a:pt x="1895017" y="1523868"/>
                  <a:pt x="1921682" y="1467198"/>
                </a:cubicBezTo>
                <a:lnTo>
                  <a:pt x="2114800" y="1056765"/>
                </a:lnTo>
                <a:cubicBezTo>
                  <a:pt x="2134799" y="1014263"/>
                  <a:pt x="2177799" y="989955"/>
                  <a:pt x="2221957" y="991706"/>
                </a:cubicBezTo>
                <a:close/>
                <a:moveTo>
                  <a:pt x="1015755" y="0"/>
                </a:moveTo>
                <a:cubicBezTo>
                  <a:pt x="1142007" y="0"/>
                  <a:pt x="1250331" y="76761"/>
                  <a:pt x="1296602" y="186158"/>
                </a:cubicBezTo>
                <a:lnTo>
                  <a:pt x="1308137" y="223317"/>
                </a:lnTo>
                <a:lnTo>
                  <a:pt x="1320722" y="214832"/>
                </a:lnTo>
                <a:cubicBezTo>
                  <a:pt x="1350056" y="202425"/>
                  <a:pt x="1382307" y="195564"/>
                  <a:pt x="1416161" y="195564"/>
                </a:cubicBezTo>
                <a:cubicBezTo>
                  <a:pt x="1551576" y="195564"/>
                  <a:pt x="1661351" y="305339"/>
                  <a:pt x="1661351" y="440754"/>
                </a:cubicBezTo>
                <a:cubicBezTo>
                  <a:pt x="1661351" y="559242"/>
                  <a:pt x="1577305" y="658100"/>
                  <a:pt x="1465576" y="680963"/>
                </a:cubicBezTo>
                <a:lnTo>
                  <a:pt x="1416162" y="685944"/>
                </a:lnTo>
                <a:lnTo>
                  <a:pt x="1416162" y="818345"/>
                </a:lnTo>
                <a:lnTo>
                  <a:pt x="1448911" y="845365"/>
                </a:lnTo>
                <a:cubicBezTo>
                  <a:pt x="1562560" y="959015"/>
                  <a:pt x="1632854" y="1116020"/>
                  <a:pt x="1632854" y="1289443"/>
                </a:cubicBezTo>
                <a:cubicBezTo>
                  <a:pt x="1632854" y="1636289"/>
                  <a:pt x="1351679" y="1917464"/>
                  <a:pt x="1004833" y="1917464"/>
                </a:cubicBezTo>
                <a:cubicBezTo>
                  <a:pt x="657987" y="1917464"/>
                  <a:pt x="376812" y="1636289"/>
                  <a:pt x="376812" y="1289443"/>
                </a:cubicBezTo>
                <a:cubicBezTo>
                  <a:pt x="376812" y="1116020"/>
                  <a:pt x="447106" y="959015"/>
                  <a:pt x="560755" y="845365"/>
                </a:cubicBezTo>
                <a:lnTo>
                  <a:pt x="615349" y="800321"/>
                </a:lnTo>
                <a:lnTo>
                  <a:pt x="615349" y="685944"/>
                </a:lnTo>
                <a:cubicBezTo>
                  <a:pt x="479934" y="685944"/>
                  <a:pt x="370159" y="576169"/>
                  <a:pt x="370159" y="440754"/>
                </a:cubicBezTo>
                <a:cubicBezTo>
                  <a:pt x="370159" y="305339"/>
                  <a:pt x="479934" y="195564"/>
                  <a:pt x="615349" y="195564"/>
                </a:cubicBezTo>
                <a:cubicBezTo>
                  <a:pt x="649203" y="195564"/>
                  <a:pt x="681454" y="202425"/>
                  <a:pt x="710788" y="214832"/>
                </a:cubicBezTo>
                <a:lnTo>
                  <a:pt x="723373" y="223317"/>
                </a:lnTo>
                <a:lnTo>
                  <a:pt x="734908" y="186158"/>
                </a:lnTo>
                <a:cubicBezTo>
                  <a:pt x="781179" y="76761"/>
                  <a:pt x="889503" y="0"/>
                  <a:pt x="1015755" y="0"/>
                </a:cubicBezTo>
                <a:close/>
              </a:path>
            </a:pathLst>
          </a:cu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oAutofit/>
          </a:bodyPr>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0" name="Freihandform: Form 89">
            <a:extLst>
              <a:ext uri="{FF2B5EF4-FFF2-40B4-BE49-F238E27FC236}">
                <a16:creationId xmlns:a16="http://schemas.microsoft.com/office/drawing/2014/main" id="{3D2E2633-067A-4DE1-A543-234FE2738ACB}"/>
              </a:ext>
            </a:extLst>
          </p:cNvPr>
          <p:cNvSpPr/>
          <p:nvPr/>
        </p:nvSpPr>
        <p:spPr bwMode="gray">
          <a:xfrm>
            <a:off x="9934106" y="2784791"/>
            <a:ext cx="488802" cy="538899"/>
          </a:xfrm>
          <a:custGeom>
            <a:avLst/>
            <a:gdLst>
              <a:gd name="connsiteX0" fmla="*/ 1490463 w 2848767"/>
              <a:gd name="connsiteY0" fmla="*/ 2434091 h 3140738"/>
              <a:gd name="connsiteX1" fmla="*/ 1465978 w 2848767"/>
              <a:gd name="connsiteY1" fmla="*/ 2435191 h 3140738"/>
              <a:gd name="connsiteX2" fmla="*/ 1432288 w 2848767"/>
              <a:gd name="connsiteY2" fmla="*/ 2439628 h 3140738"/>
              <a:gd name="connsiteX3" fmla="*/ 1421466 w 2848767"/>
              <a:gd name="connsiteY3" fmla="*/ 2441987 h 3140738"/>
              <a:gd name="connsiteX4" fmla="*/ 1427085 w 2848767"/>
              <a:gd name="connsiteY4" fmla="*/ 2444677 h 3140738"/>
              <a:gd name="connsiteX5" fmla="*/ 1430730 w 2848767"/>
              <a:gd name="connsiteY5" fmla="*/ 2483561 h 3140738"/>
              <a:gd name="connsiteX6" fmla="*/ 1389416 w 2848767"/>
              <a:gd name="connsiteY6" fmla="*/ 2532166 h 3140738"/>
              <a:gd name="connsiteX7" fmla="*/ 1399137 w 2848767"/>
              <a:gd name="connsiteY7" fmla="*/ 2475055 h 3140738"/>
              <a:gd name="connsiteX8" fmla="*/ 1390479 w 2848767"/>
              <a:gd name="connsiteY8" fmla="*/ 2454930 h 3140738"/>
              <a:gd name="connsiteX9" fmla="*/ 1387785 w 2848767"/>
              <a:gd name="connsiteY9" fmla="*/ 2450588 h 3140738"/>
              <a:gd name="connsiteX10" fmla="*/ 1371949 w 2848767"/>
              <a:gd name="connsiteY10" fmla="*/ 2455570 h 3140738"/>
              <a:gd name="connsiteX11" fmla="*/ 1281534 w 2848767"/>
              <a:gd name="connsiteY11" fmla="*/ 2526806 h 3140738"/>
              <a:gd name="connsiteX12" fmla="*/ 1278243 w 2848767"/>
              <a:gd name="connsiteY12" fmla="*/ 2543432 h 3140738"/>
              <a:gd name="connsiteX13" fmla="*/ 1276711 w 2848767"/>
              <a:gd name="connsiteY13" fmla="*/ 2548367 h 3140738"/>
              <a:gd name="connsiteX14" fmla="*/ 1274567 w 2848767"/>
              <a:gd name="connsiteY14" fmla="*/ 2569631 h 3140738"/>
              <a:gd name="connsiteX15" fmla="*/ 1380080 w 2848767"/>
              <a:gd name="connsiteY15" fmla="*/ 2675144 h 3140738"/>
              <a:gd name="connsiteX16" fmla="*/ 1633229 w 2848767"/>
              <a:gd name="connsiteY16" fmla="*/ 2675144 h 3140738"/>
              <a:gd name="connsiteX17" fmla="*/ 1738742 w 2848767"/>
              <a:gd name="connsiteY17" fmla="*/ 2569631 h 3140738"/>
              <a:gd name="connsiteX18" fmla="*/ 1736599 w 2848767"/>
              <a:gd name="connsiteY18" fmla="*/ 2548367 h 3140738"/>
              <a:gd name="connsiteX19" fmla="*/ 1735066 w 2848767"/>
              <a:gd name="connsiteY19" fmla="*/ 2543429 h 3140738"/>
              <a:gd name="connsiteX20" fmla="*/ 1731776 w 2848767"/>
              <a:gd name="connsiteY20" fmla="*/ 2526806 h 3140738"/>
              <a:gd name="connsiteX21" fmla="*/ 1652822 w 2848767"/>
              <a:gd name="connsiteY21" fmla="*/ 2460087 h 3140738"/>
              <a:gd name="connsiteX22" fmla="*/ 1632617 w 2848767"/>
              <a:gd name="connsiteY22" fmla="*/ 2452956 h 3140738"/>
              <a:gd name="connsiteX23" fmla="*/ 1633812 w 2848767"/>
              <a:gd name="connsiteY23" fmla="*/ 2457739 h 3140738"/>
              <a:gd name="connsiteX24" fmla="*/ 1630699 w 2848767"/>
              <a:gd name="connsiteY24" fmla="*/ 2479915 h 3140738"/>
              <a:gd name="connsiteX25" fmla="*/ 1589385 w 2848767"/>
              <a:gd name="connsiteY25" fmla="*/ 2528520 h 3140738"/>
              <a:gd name="connsiteX26" fmla="*/ 1599106 w 2848767"/>
              <a:gd name="connsiteY26" fmla="*/ 2471409 h 3140738"/>
              <a:gd name="connsiteX27" fmla="*/ 1585777 w 2848767"/>
              <a:gd name="connsiteY27" fmla="*/ 2443756 h 3140738"/>
              <a:gd name="connsiteX28" fmla="*/ 1585753 w 2848767"/>
              <a:gd name="connsiteY28" fmla="*/ 2440486 h 3140738"/>
              <a:gd name="connsiteX29" fmla="*/ 1585664 w 2848767"/>
              <a:gd name="connsiteY29" fmla="*/ 2440465 h 3140738"/>
              <a:gd name="connsiteX30" fmla="*/ 1547331 w 2848767"/>
              <a:gd name="connsiteY30" fmla="*/ 2435191 h 3140738"/>
              <a:gd name="connsiteX31" fmla="*/ 1530698 w 2848767"/>
              <a:gd name="connsiteY31" fmla="*/ 2434444 h 3140738"/>
              <a:gd name="connsiteX32" fmla="*/ 1531765 w 2848767"/>
              <a:gd name="connsiteY32" fmla="*/ 2434955 h 3140738"/>
              <a:gd name="connsiteX33" fmla="*/ 1535410 w 2848767"/>
              <a:gd name="connsiteY33" fmla="*/ 2473839 h 3140738"/>
              <a:gd name="connsiteX34" fmla="*/ 1494096 w 2848767"/>
              <a:gd name="connsiteY34" fmla="*/ 2522444 h 3140738"/>
              <a:gd name="connsiteX35" fmla="*/ 1503817 w 2848767"/>
              <a:gd name="connsiteY35" fmla="*/ 2465333 h 3140738"/>
              <a:gd name="connsiteX36" fmla="*/ 1490489 w 2848767"/>
              <a:gd name="connsiteY36" fmla="*/ 2437680 h 3140738"/>
              <a:gd name="connsiteX37" fmla="*/ 1506654 w 2848767"/>
              <a:gd name="connsiteY37" fmla="*/ 2239617 h 3140738"/>
              <a:gd name="connsiteX38" fmla="*/ 1821654 w 2848767"/>
              <a:gd name="connsiteY38" fmla="*/ 2554617 h 3140738"/>
              <a:gd name="connsiteX39" fmla="*/ 1506654 w 2848767"/>
              <a:gd name="connsiteY39" fmla="*/ 2869617 h 3140738"/>
              <a:gd name="connsiteX40" fmla="*/ 1191654 w 2848767"/>
              <a:gd name="connsiteY40" fmla="*/ 2554617 h 3140738"/>
              <a:gd name="connsiteX41" fmla="*/ 1506654 w 2848767"/>
              <a:gd name="connsiteY41" fmla="*/ 2239617 h 3140738"/>
              <a:gd name="connsiteX42" fmla="*/ 1506654 w 2848767"/>
              <a:gd name="connsiteY42" fmla="*/ 2212617 h 3140738"/>
              <a:gd name="connsiteX43" fmla="*/ 1164654 w 2848767"/>
              <a:gd name="connsiteY43" fmla="*/ 2554617 h 3140738"/>
              <a:gd name="connsiteX44" fmla="*/ 1506654 w 2848767"/>
              <a:gd name="connsiteY44" fmla="*/ 2896617 h 3140738"/>
              <a:gd name="connsiteX45" fmla="*/ 1848654 w 2848767"/>
              <a:gd name="connsiteY45" fmla="*/ 2554617 h 3140738"/>
              <a:gd name="connsiteX46" fmla="*/ 1506654 w 2848767"/>
              <a:gd name="connsiteY46" fmla="*/ 2212617 h 3140738"/>
              <a:gd name="connsiteX47" fmla="*/ 2221957 w 2848767"/>
              <a:gd name="connsiteY47" fmla="*/ 991706 h 3140738"/>
              <a:gd name="connsiteX48" fmla="*/ 2265692 w 2848767"/>
              <a:gd name="connsiteY48" fmla="*/ 1002435 h 3140738"/>
              <a:gd name="connsiteX49" fmla="*/ 2783619 w 2848767"/>
              <a:gd name="connsiteY49" fmla="*/ 1246133 h 3140738"/>
              <a:gd name="connsiteX50" fmla="*/ 2837949 w 2848767"/>
              <a:gd name="connsiteY50" fmla="*/ 1397025 h 3140738"/>
              <a:gd name="connsiteX51" fmla="*/ 2644830 w 2848767"/>
              <a:gd name="connsiteY51" fmla="*/ 1807457 h 3140738"/>
              <a:gd name="connsiteX52" fmla="*/ 2493939 w 2848767"/>
              <a:gd name="connsiteY52" fmla="*/ 1861787 h 3140738"/>
              <a:gd name="connsiteX53" fmla="*/ 2279925 w 2848767"/>
              <a:gd name="connsiteY53" fmla="*/ 1761088 h 3140738"/>
              <a:gd name="connsiteX54" fmla="*/ 1989488 w 2848767"/>
              <a:gd name="connsiteY54" fmla="*/ 2367986 h 3140738"/>
              <a:gd name="connsiteX55" fmla="*/ 1991766 w 2848767"/>
              <a:gd name="connsiteY55" fmla="*/ 2372962 h 3140738"/>
              <a:gd name="connsiteX56" fmla="*/ 2031510 w 2848767"/>
              <a:gd name="connsiteY56" fmla="*/ 2574001 h 3140738"/>
              <a:gd name="connsiteX57" fmla="*/ 2031510 w 2848767"/>
              <a:gd name="connsiteY57" fmla="*/ 3140738 h 3140738"/>
              <a:gd name="connsiteX58" fmla="*/ 0 w 2848767"/>
              <a:gd name="connsiteY58" fmla="*/ 3140738 h 3140738"/>
              <a:gd name="connsiteX59" fmla="*/ 0 w 2848767"/>
              <a:gd name="connsiteY59" fmla="*/ 2574001 h 3140738"/>
              <a:gd name="connsiteX60" fmla="*/ 457879 w 2848767"/>
              <a:gd name="connsiteY60" fmla="*/ 1950229 h 3140738"/>
              <a:gd name="connsiteX61" fmla="*/ 486497 w 2848767"/>
              <a:gd name="connsiteY61" fmla="*/ 1950229 h 3140738"/>
              <a:gd name="connsiteX62" fmla="*/ 1001611 w 2848767"/>
              <a:gd name="connsiteY62" fmla="*/ 2120349 h 3140738"/>
              <a:gd name="connsiteX63" fmla="*/ 1516725 w 2848767"/>
              <a:gd name="connsiteY63" fmla="*/ 1950229 h 3140738"/>
              <a:gd name="connsiteX64" fmla="*/ 1545342 w 2848767"/>
              <a:gd name="connsiteY64" fmla="*/ 1950229 h 3140738"/>
              <a:gd name="connsiteX65" fmla="*/ 1885010 w 2848767"/>
              <a:gd name="connsiteY65" fmla="*/ 2177178 h 3140738"/>
              <a:gd name="connsiteX66" fmla="*/ 1928481 w 2848767"/>
              <a:gd name="connsiteY66" fmla="*/ 2245278 h 3140738"/>
              <a:gd name="connsiteX67" fmla="*/ 2182201 w 2848767"/>
              <a:gd name="connsiteY67" fmla="*/ 1715106 h 3140738"/>
              <a:gd name="connsiteX68" fmla="*/ 1976011 w 2848767"/>
              <a:gd name="connsiteY68" fmla="*/ 1618089 h 3140738"/>
              <a:gd name="connsiteX69" fmla="*/ 1921682 w 2848767"/>
              <a:gd name="connsiteY69" fmla="*/ 1467198 h 3140738"/>
              <a:gd name="connsiteX70" fmla="*/ 2114800 w 2848767"/>
              <a:gd name="connsiteY70" fmla="*/ 1056765 h 3140738"/>
              <a:gd name="connsiteX71" fmla="*/ 2221957 w 2848767"/>
              <a:gd name="connsiteY71" fmla="*/ 991706 h 3140738"/>
              <a:gd name="connsiteX72" fmla="*/ 1015755 w 2848767"/>
              <a:gd name="connsiteY72" fmla="*/ 0 h 3140738"/>
              <a:gd name="connsiteX73" fmla="*/ 1296602 w 2848767"/>
              <a:gd name="connsiteY73" fmla="*/ 186158 h 3140738"/>
              <a:gd name="connsiteX74" fmla="*/ 1308137 w 2848767"/>
              <a:gd name="connsiteY74" fmla="*/ 223317 h 3140738"/>
              <a:gd name="connsiteX75" fmla="*/ 1320722 w 2848767"/>
              <a:gd name="connsiteY75" fmla="*/ 214832 h 3140738"/>
              <a:gd name="connsiteX76" fmla="*/ 1416161 w 2848767"/>
              <a:gd name="connsiteY76" fmla="*/ 195564 h 3140738"/>
              <a:gd name="connsiteX77" fmla="*/ 1661351 w 2848767"/>
              <a:gd name="connsiteY77" fmla="*/ 440754 h 3140738"/>
              <a:gd name="connsiteX78" fmla="*/ 1465576 w 2848767"/>
              <a:gd name="connsiteY78" fmla="*/ 680963 h 3140738"/>
              <a:gd name="connsiteX79" fmla="*/ 1416162 w 2848767"/>
              <a:gd name="connsiteY79" fmla="*/ 685944 h 3140738"/>
              <a:gd name="connsiteX80" fmla="*/ 1416162 w 2848767"/>
              <a:gd name="connsiteY80" fmla="*/ 818345 h 3140738"/>
              <a:gd name="connsiteX81" fmla="*/ 1448911 w 2848767"/>
              <a:gd name="connsiteY81" fmla="*/ 845365 h 3140738"/>
              <a:gd name="connsiteX82" fmla="*/ 1632854 w 2848767"/>
              <a:gd name="connsiteY82" fmla="*/ 1289443 h 3140738"/>
              <a:gd name="connsiteX83" fmla="*/ 1004833 w 2848767"/>
              <a:gd name="connsiteY83" fmla="*/ 1917464 h 3140738"/>
              <a:gd name="connsiteX84" fmla="*/ 376812 w 2848767"/>
              <a:gd name="connsiteY84" fmla="*/ 1289443 h 3140738"/>
              <a:gd name="connsiteX85" fmla="*/ 560755 w 2848767"/>
              <a:gd name="connsiteY85" fmla="*/ 845365 h 3140738"/>
              <a:gd name="connsiteX86" fmla="*/ 615349 w 2848767"/>
              <a:gd name="connsiteY86" fmla="*/ 800321 h 3140738"/>
              <a:gd name="connsiteX87" fmla="*/ 615349 w 2848767"/>
              <a:gd name="connsiteY87" fmla="*/ 685944 h 3140738"/>
              <a:gd name="connsiteX88" fmla="*/ 370159 w 2848767"/>
              <a:gd name="connsiteY88" fmla="*/ 440754 h 3140738"/>
              <a:gd name="connsiteX89" fmla="*/ 615349 w 2848767"/>
              <a:gd name="connsiteY89" fmla="*/ 195564 h 3140738"/>
              <a:gd name="connsiteX90" fmla="*/ 710788 w 2848767"/>
              <a:gd name="connsiteY90" fmla="*/ 214832 h 3140738"/>
              <a:gd name="connsiteX91" fmla="*/ 723373 w 2848767"/>
              <a:gd name="connsiteY91" fmla="*/ 223317 h 3140738"/>
              <a:gd name="connsiteX92" fmla="*/ 734908 w 2848767"/>
              <a:gd name="connsiteY92" fmla="*/ 186158 h 3140738"/>
              <a:gd name="connsiteX93" fmla="*/ 1015755 w 2848767"/>
              <a:gd name="connsiteY93" fmla="*/ 0 h 314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48767" h="3140738">
                <a:moveTo>
                  <a:pt x="1490463" y="2434091"/>
                </a:moveTo>
                <a:lnTo>
                  <a:pt x="1465978" y="2435191"/>
                </a:lnTo>
                <a:cubicBezTo>
                  <a:pt x="1454426" y="2436242"/>
                  <a:pt x="1443172" y="2437733"/>
                  <a:pt x="1432288" y="2439628"/>
                </a:cubicBezTo>
                <a:lnTo>
                  <a:pt x="1421466" y="2441987"/>
                </a:lnTo>
                <a:lnTo>
                  <a:pt x="1427085" y="2444677"/>
                </a:lnTo>
                <a:cubicBezTo>
                  <a:pt x="1433970" y="2451968"/>
                  <a:pt x="1437008" y="2468979"/>
                  <a:pt x="1430730" y="2483561"/>
                </a:cubicBezTo>
                <a:cubicBezTo>
                  <a:pt x="1424452" y="2498142"/>
                  <a:pt x="1394681" y="2533583"/>
                  <a:pt x="1389416" y="2532166"/>
                </a:cubicBezTo>
                <a:cubicBezTo>
                  <a:pt x="1384150" y="2530748"/>
                  <a:pt x="1399744" y="2490041"/>
                  <a:pt x="1399137" y="2475055"/>
                </a:cubicBezTo>
                <a:cubicBezTo>
                  <a:pt x="1398833" y="2467562"/>
                  <a:pt x="1394327" y="2460626"/>
                  <a:pt x="1390479" y="2454930"/>
                </a:cubicBezTo>
                <a:lnTo>
                  <a:pt x="1387785" y="2450588"/>
                </a:lnTo>
                <a:lnTo>
                  <a:pt x="1371949" y="2455570"/>
                </a:lnTo>
                <a:cubicBezTo>
                  <a:pt x="1326270" y="2472431"/>
                  <a:pt x="1293251" y="2497643"/>
                  <a:pt x="1281534" y="2526806"/>
                </a:cubicBezTo>
                <a:lnTo>
                  <a:pt x="1278243" y="2543432"/>
                </a:lnTo>
                <a:lnTo>
                  <a:pt x="1276711" y="2548367"/>
                </a:lnTo>
                <a:cubicBezTo>
                  <a:pt x="1275305" y="2555235"/>
                  <a:pt x="1274567" y="2562347"/>
                  <a:pt x="1274567" y="2569631"/>
                </a:cubicBezTo>
                <a:cubicBezTo>
                  <a:pt x="1274567" y="2627904"/>
                  <a:pt x="1321807" y="2675144"/>
                  <a:pt x="1380080" y="2675144"/>
                </a:cubicBezTo>
                <a:lnTo>
                  <a:pt x="1633229" y="2675144"/>
                </a:lnTo>
                <a:cubicBezTo>
                  <a:pt x="1691503" y="2675144"/>
                  <a:pt x="1738742" y="2627904"/>
                  <a:pt x="1738742" y="2569631"/>
                </a:cubicBezTo>
                <a:cubicBezTo>
                  <a:pt x="1738742" y="2562347"/>
                  <a:pt x="1738004" y="2555235"/>
                  <a:pt x="1736599" y="2548367"/>
                </a:cubicBezTo>
                <a:lnTo>
                  <a:pt x="1735066" y="2543429"/>
                </a:lnTo>
                <a:lnTo>
                  <a:pt x="1731776" y="2526806"/>
                </a:lnTo>
                <a:cubicBezTo>
                  <a:pt x="1721062" y="2500143"/>
                  <a:pt x="1692543" y="2476782"/>
                  <a:pt x="1652822" y="2460087"/>
                </a:cubicBezTo>
                <a:lnTo>
                  <a:pt x="1632617" y="2452956"/>
                </a:lnTo>
                <a:lnTo>
                  <a:pt x="1633812" y="2457739"/>
                </a:lnTo>
                <a:cubicBezTo>
                  <a:pt x="1634648" y="2464726"/>
                  <a:pt x="1633838" y="2472624"/>
                  <a:pt x="1630699" y="2479915"/>
                </a:cubicBezTo>
                <a:cubicBezTo>
                  <a:pt x="1624421" y="2494497"/>
                  <a:pt x="1594650" y="2529938"/>
                  <a:pt x="1589385" y="2528520"/>
                </a:cubicBezTo>
                <a:cubicBezTo>
                  <a:pt x="1584119" y="2527102"/>
                  <a:pt x="1599713" y="2486396"/>
                  <a:pt x="1599106" y="2471409"/>
                </a:cubicBezTo>
                <a:cubicBezTo>
                  <a:pt x="1598650" y="2460169"/>
                  <a:pt x="1588739" y="2450183"/>
                  <a:pt x="1585777" y="2443756"/>
                </a:cubicBezTo>
                <a:lnTo>
                  <a:pt x="1585753" y="2440486"/>
                </a:lnTo>
                <a:lnTo>
                  <a:pt x="1585664" y="2440465"/>
                </a:lnTo>
                <a:cubicBezTo>
                  <a:pt x="1573346" y="2438168"/>
                  <a:pt x="1560534" y="2436392"/>
                  <a:pt x="1547331" y="2435191"/>
                </a:cubicBezTo>
                <a:lnTo>
                  <a:pt x="1530698" y="2434444"/>
                </a:lnTo>
                <a:lnTo>
                  <a:pt x="1531765" y="2434955"/>
                </a:lnTo>
                <a:cubicBezTo>
                  <a:pt x="1538651" y="2442246"/>
                  <a:pt x="1541688" y="2459257"/>
                  <a:pt x="1535410" y="2473839"/>
                </a:cubicBezTo>
                <a:cubicBezTo>
                  <a:pt x="1529132" y="2488420"/>
                  <a:pt x="1499362" y="2523861"/>
                  <a:pt x="1494096" y="2522444"/>
                </a:cubicBezTo>
                <a:cubicBezTo>
                  <a:pt x="1488831" y="2521026"/>
                  <a:pt x="1504425" y="2480319"/>
                  <a:pt x="1503817" y="2465333"/>
                </a:cubicBezTo>
                <a:cubicBezTo>
                  <a:pt x="1503362" y="2454093"/>
                  <a:pt x="1493451" y="2444106"/>
                  <a:pt x="1490489" y="2437680"/>
                </a:cubicBezTo>
                <a:close/>
                <a:moveTo>
                  <a:pt x="1506654" y="2239617"/>
                </a:moveTo>
                <a:cubicBezTo>
                  <a:pt x="1680624" y="2239617"/>
                  <a:pt x="1821654" y="2380647"/>
                  <a:pt x="1821654" y="2554617"/>
                </a:cubicBezTo>
                <a:cubicBezTo>
                  <a:pt x="1821654" y="2728587"/>
                  <a:pt x="1680624" y="2869617"/>
                  <a:pt x="1506654" y="2869617"/>
                </a:cubicBezTo>
                <a:cubicBezTo>
                  <a:pt x="1332684" y="2869617"/>
                  <a:pt x="1191654" y="2728587"/>
                  <a:pt x="1191654" y="2554617"/>
                </a:cubicBezTo>
                <a:cubicBezTo>
                  <a:pt x="1191654" y="2380647"/>
                  <a:pt x="1332684" y="2239617"/>
                  <a:pt x="1506654" y="2239617"/>
                </a:cubicBezTo>
                <a:close/>
                <a:moveTo>
                  <a:pt x="1506654" y="2212617"/>
                </a:moveTo>
                <a:cubicBezTo>
                  <a:pt x="1317773" y="2212617"/>
                  <a:pt x="1164654" y="2365736"/>
                  <a:pt x="1164654" y="2554617"/>
                </a:cubicBezTo>
                <a:cubicBezTo>
                  <a:pt x="1164654" y="2743498"/>
                  <a:pt x="1317773" y="2896617"/>
                  <a:pt x="1506654" y="2896617"/>
                </a:cubicBezTo>
                <a:cubicBezTo>
                  <a:pt x="1695535" y="2896617"/>
                  <a:pt x="1848654" y="2743498"/>
                  <a:pt x="1848654" y="2554617"/>
                </a:cubicBezTo>
                <a:cubicBezTo>
                  <a:pt x="1848654" y="2365736"/>
                  <a:pt x="1695535" y="2212617"/>
                  <a:pt x="1506654" y="2212617"/>
                </a:cubicBezTo>
                <a:close/>
                <a:moveTo>
                  <a:pt x="2221957" y="991706"/>
                </a:moveTo>
                <a:cubicBezTo>
                  <a:pt x="2236676" y="992290"/>
                  <a:pt x="2251524" y="995769"/>
                  <a:pt x="2265692" y="1002435"/>
                </a:cubicBezTo>
                <a:lnTo>
                  <a:pt x="2783619" y="1246133"/>
                </a:lnTo>
                <a:cubicBezTo>
                  <a:pt x="2840289" y="1272798"/>
                  <a:pt x="2864614" y="1340355"/>
                  <a:pt x="2837949" y="1397025"/>
                </a:cubicBezTo>
                <a:lnTo>
                  <a:pt x="2644830" y="1807457"/>
                </a:lnTo>
                <a:cubicBezTo>
                  <a:pt x="2618166" y="1864127"/>
                  <a:pt x="2550609" y="1888452"/>
                  <a:pt x="2493939" y="1861787"/>
                </a:cubicBezTo>
                <a:lnTo>
                  <a:pt x="2279925" y="1761088"/>
                </a:lnTo>
                <a:lnTo>
                  <a:pt x="1989488" y="2367986"/>
                </a:lnTo>
                <a:lnTo>
                  <a:pt x="1991766" y="2372962"/>
                </a:lnTo>
                <a:cubicBezTo>
                  <a:pt x="2017222" y="2441167"/>
                  <a:pt x="2031510" y="2510247"/>
                  <a:pt x="2031510" y="2574001"/>
                </a:cubicBezTo>
                <a:cubicBezTo>
                  <a:pt x="2031510" y="2574001"/>
                  <a:pt x="2031510" y="2574001"/>
                  <a:pt x="2031510" y="3140738"/>
                </a:cubicBezTo>
                <a:cubicBezTo>
                  <a:pt x="2031510" y="3140738"/>
                  <a:pt x="2031510" y="3140738"/>
                  <a:pt x="0" y="3140738"/>
                </a:cubicBezTo>
                <a:cubicBezTo>
                  <a:pt x="0" y="3140738"/>
                  <a:pt x="0" y="3140738"/>
                  <a:pt x="0" y="2574001"/>
                </a:cubicBezTo>
                <a:cubicBezTo>
                  <a:pt x="0" y="2318985"/>
                  <a:pt x="200322" y="1978746"/>
                  <a:pt x="457879" y="1950229"/>
                </a:cubicBezTo>
                <a:cubicBezTo>
                  <a:pt x="457879" y="1950229"/>
                  <a:pt x="457879" y="1950229"/>
                  <a:pt x="486497" y="1950229"/>
                </a:cubicBezTo>
                <a:cubicBezTo>
                  <a:pt x="629584" y="2063642"/>
                  <a:pt x="801289" y="2120349"/>
                  <a:pt x="1001611" y="2120349"/>
                </a:cubicBezTo>
                <a:cubicBezTo>
                  <a:pt x="1201933" y="2120349"/>
                  <a:pt x="1373638" y="2063642"/>
                  <a:pt x="1516725" y="1950229"/>
                </a:cubicBezTo>
                <a:cubicBezTo>
                  <a:pt x="1516725" y="1950229"/>
                  <a:pt x="1516725" y="1950229"/>
                  <a:pt x="1545342" y="1950229"/>
                </a:cubicBezTo>
                <a:cubicBezTo>
                  <a:pt x="1674121" y="1964488"/>
                  <a:pt x="1795663" y="2056677"/>
                  <a:pt x="1885010" y="2177178"/>
                </a:cubicBezTo>
                <a:lnTo>
                  <a:pt x="1928481" y="2245278"/>
                </a:lnTo>
                <a:lnTo>
                  <a:pt x="2182201" y="1715106"/>
                </a:lnTo>
                <a:lnTo>
                  <a:pt x="1976011" y="1618089"/>
                </a:lnTo>
                <a:cubicBezTo>
                  <a:pt x="1919341" y="1591425"/>
                  <a:pt x="1895017" y="1523868"/>
                  <a:pt x="1921682" y="1467198"/>
                </a:cubicBezTo>
                <a:lnTo>
                  <a:pt x="2114800" y="1056765"/>
                </a:lnTo>
                <a:cubicBezTo>
                  <a:pt x="2134799" y="1014263"/>
                  <a:pt x="2177799" y="989955"/>
                  <a:pt x="2221957" y="991706"/>
                </a:cubicBezTo>
                <a:close/>
                <a:moveTo>
                  <a:pt x="1015755" y="0"/>
                </a:moveTo>
                <a:cubicBezTo>
                  <a:pt x="1142007" y="0"/>
                  <a:pt x="1250331" y="76761"/>
                  <a:pt x="1296602" y="186158"/>
                </a:cubicBezTo>
                <a:lnTo>
                  <a:pt x="1308137" y="223317"/>
                </a:lnTo>
                <a:lnTo>
                  <a:pt x="1320722" y="214832"/>
                </a:lnTo>
                <a:cubicBezTo>
                  <a:pt x="1350056" y="202425"/>
                  <a:pt x="1382307" y="195564"/>
                  <a:pt x="1416161" y="195564"/>
                </a:cubicBezTo>
                <a:cubicBezTo>
                  <a:pt x="1551576" y="195564"/>
                  <a:pt x="1661351" y="305339"/>
                  <a:pt x="1661351" y="440754"/>
                </a:cubicBezTo>
                <a:cubicBezTo>
                  <a:pt x="1661351" y="559242"/>
                  <a:pt x="1577305" y="658100"/>
                  <a:pt x="1465576" y="680963"/>
                </a:cubicBezTo>
                <a:lnTo>
                  <a:pt x="1416162" y="685944"/>
                </a:lnTo>
                <a:lnTo>
                  <a:pt x="1416162" y="818345"/>
                </a:lnTo>
                <a:lnTo>
                  <a:pt x="1448911" y="845365"/>
                </a:lnTo>
                <a:cubicBezTo>
                  <a:pt x="1562560" y="959015"/>
                  <a:pt x="1632854" y="1116020"/>
                  <a:pt x="1632854" y="1289443"/>
                </a:cubicBezTo>
                <a:cubicBezTo>
                  <a:pt x="1632854" y="1636289"/>
                  <a:pt x="1351679" y="1917464"/>
                  <a:pt x="1004833" y="1917464"/>
                </a:cubicBezTo>
                <a:cubicBezTo>
                  <a:pt x="657987" y="1917464"/>
                  <a:pt x="376812" y="1636289"/>
                  <a:pt x="376812" y="1289443"/>
                </a:cubicBezTo>
                <a:cubicBezTo>
                  <a:pt x="376812" y="1116020"/>
                  <a:pt x="447106" y="959015"/>
                  <a:pt x="560755" y="845365"/>
                </a:cubicBezTo>
                <a:lnTo>
                  <a:pt x="615349" y="800321"/>
                </a:lnTo>
                <a:lnTo>
                  <a:pt x="615349" y="685944"/>
                </a:lnTo>
                <a:cubicBezTo>
                  <a:pt x="479934" y="685944"/>
                  <a:pt x="370159" y="576169"/>
                  <a:pt x="370159" y="440754"/>
                </a:cubicBezTo>
                <a:cubicBezTo>
                  <a:pt x="370159" y="305339"/>
                  <a:pt x="479934" y="195564"/>
                  <a:pt x="615349" y="195564"/>
                </a:cubicBezTo>
                <a:cubicBezTo>
                  <a:pt x="649203" y="195564"/>
                  <a:pt x="681454" y="202425"/>
                  <a:pt x="710788" y="214832"/>
                </a:cubicBezTo>
                <a:lnTo>
                  <a:pt x="723373" y="223317"/>
                </a:lnTo>
                <a:lnTo>
                  <a:pt x="734908" y="186158"/>
                </a:lnTo>
                <a:cubicBezTo>
                  <a:pt x="781179" y="76761"/>
                  <a:pt x="889503" y="0"/>
                  <a:pt x="1015755" y="0"/>
                </a:cubicBezTo>
                <a:close/>
              </a:path>
            </a:pathLst>
          </a:cu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oAutofit/>
          </a:bodyPr>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6025" name="Gruppieren 86024">
            <a:extLst>
              <a:ext uri="{FF2B5EF4-FFF2-40B4-BE49-F238E27FC236}">
                <a16:creationId xmlns:a16="http://schemas.microsoft.com/office/drawing/2014/main" id="{C59D6940-6729-4713-B76B-C5B3141B4A8A}"/>
              </a:ext>
            </a:extLst>
          </p:cNvPr>
          <p:cNvGrpSpPr/>
          <p:nvPr/>
        </p:nvGrpSpPr>
        <p:grpSpPr>
          <a:xfrm>
            <a:off x="6533689" y="2609402"/>
            <a:ext cx="347139" cy="714288"/>
            <a:chOff x="6846254" y="2153472"/>
            <a:chExt cx="347139" cy="714288"/>
          </a:xfrm>
          <a:solidFill>
            <a:srgbClr val="798BB3"/>
          </a:solidFill>
        </p:grpSpPr>
        <p:grpSp>
          <p:nvGrpSpPr>
            <p:cNvPr id="86019" name="Gruppieren 86018">
              <a:extLst>
                <a:ext uri="{FF2B5EF4-FFF2-40B4-BE49-F238E27FC236}">
                  <a16:creationId xmlns:a16="http://schemas.microsoft.com/office/drawing/2014/main" id="{F562A9FF-7C7C-4BAC-A0DE-8D160525A4C2}"/>
                </a:ext>
              </a:extLst>
            </p:cNvPr>
            <p:cNvGrpSpPr/>
            <p:nvPr/>
          </p:nvGrpSpPr>
          <p:grpSpPr>
            <a:xfrm>
              <a:off x="6846254" y="2706544"/>
              <a:ext cx="347139" cy="161216"/>
              <a:chOff x="6624004" y="2706544"/>
              <a:chExt cx="347139" cy="161216"/>
            </a:xfrm>
            <a:grpFill/>
          </p:grpSpPr>
          <p:sp>
            <p:nvSpPr>
              <p:cNvPr id="94" name="Ellipse 93">
                <a:extLst>
                  <a:ext uri="{FF2B5EF4-FFF2-40B4-BE49-F238E27FC236}">
                    <a16:creationId xmlns:a16="http://schemas.microsoft.com/office/drawing/2014/main" id="{C9BC09F7-376D-47DC-B56C-7B87D9F63499}"/>
                  </a:ext>
                </a:extLst>
              </p:cNvPr>
              <p:cNvSpPr/>
              <p:nvPr/>
            </p:nvSpPr>
            <p:spPr bwMode="gray">
              <a:xfrm>
                <a:off x="6624004" y="2706544"/>
                <a:ext cx="161216" cy="161216"/>
              </a:xfrm>
              <a:prstGeom prst="ellipse">
                <a:avLst/>
              </a:prstGeom>
              <a:grp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Ellipse 96">
                <a:extLst>
                  <a:ext uri="{FF2B5EF4-FFF2-40B4-BE49-F238E27FC236}">
                    <a16:creationId xmlns:a16="http://schemas.microsoft.com/office/drawing/2014/main" id="{42F0EB40-D5A8-40C9-A9C8-C8B7625EC1AE}"/>
                  </a:ext>
                </a:extLst>
              </p:cNvPr>
              <p:cNvSpPr/>
              <p:nvPr/>
            </p:nvSpPr>
            <p:spPr bwMode="gray">
              <a:xfrm>
                <a:off x="6809927" y="2706544"/>
                <a:ext cx="161216" cy="161216"/>
              </a:xfrm>
              <a:prstGeom prst="ellipse">
                <a:avLst/>
              </a:prstGeom>
              <a:grp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6017" name="Gruppieren 86016">
              <a:extLst>
                <a:ext uri="{FF2B5EF4-FFF2-40B4-BE49-F238E27FC236}">
                  <a16:creationId xmlns:a16="http://schemas.microsoft.com/office/drawing/2014/main" id="{F7B04CA9-F271-4179-B3A0-EE9FC25A3F55}"/>
                </a:ext>
              </a:extLst>
            </p:cNvPr>
            <p:cNvGrpSpPr/>
            <p:nvPr/>
          </p:nvGrpSpPr>
          <p:grpSpPr>
            <a:xfrm>
              <a:off x="6846254" y="2519924"/>
              <a:ext cx="347139" cy="161216"/>
              <a:chOff x="6624004" y="2491352"/>
              <a:chExt cx="347139" cy="161216"/>
            </a:xfrm>
            <a:grpFill/>
          </p:grpSpPr>
          <p:sp>
            <p:nvSpPr>
              <p:cNvPr id="100" name="Ellipse 99">
                <a:extLst>
                  <a:ext uri="{FF2B5EF4-FFF2-40B4-BE49-F238E27FC236}">
                    <a16:creationId xmlns:a16="http://schemas.microsoft.com/office/drawing/2014/main" id="{276BAD28-7A94-470A-AD45-E5A8D849F4A7}"/>
                  </a:ext>
                </a:extLst>
              </p:cNvPr>
              <p:cNvSpPr/>
              <p:nvPr/>
            </p:nvSpPr>
            <p:spPr bwMode="gray">
              <a:xfrm>
                <a:off x="6624004" y="2491352"/>
                <a:ext cx="161216" cy="161216"/>
              </a:xfrm>
              <a:prstGeom prst="ellipse">
                <a:avLst/>
              </a:prstGeom>
              <a:grp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3" name="Ellipse 102">
                <a:extLst>
                  <a:ext uri="{FF2B5EF4-FFF2-40B4-BE49-F238E27FC236}">
                    <a16:creationId xmlns:a16="http://schemas.microsoft.com/office/drawing/2014/main" id="{5699CD08-5D0E-40DC-9B2A-FA1B06096FA0}"/>
                  </a:ext>
                </a:extLst>
              </p:cNvPr>
              <p:cNvSpPr/>
              <p:nvPr/>
            </p:nvSpPr>
            <p:spPr bwMode="gray">
              <a:xfrm>
                <a:off x="6809927" y="2491352"/>
                <a:ext cx="161216" cy="161216"/>
              </a:xfrm>
              <a:prstGeom prst="ellipse">
                <a:avLst/>
              </a:prstGeom>
              <a:grp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6020" name="Gruppieren 86019">
              <a:extLst>
                <a:ext uri="{FF2B5EF4-FFF2-40B4-BE49-F238E27FC236}">
                  <a16:creationId xmlns:a16="http://schemas.microsoft.com/office/drawing/2014/main" id="{7B4E3AC7-24DE-4C5C-8F15-155EDF7AFA58}"/>
                </a:ext>
              </a:extLst>
            </p:cNvPr>
            <p:cNvGrpSpPr/>
            <p:nvPr/>
          </p:nvGrpSpPr>
          <p:grpSpPr>
            <a:xfrm>
              <a:off x="6846254" y="2334983"/>
              <a:ext cx="347139" cy="161216"/>
              <a:chOff x="6624004" y="2294506"/>
              <a:chExt cx="347139" cy="161216"/>
            </a:xfrm>
            <a:grpFill/>
          </p:grpSpPr>
          <p:sp>
            <p:nvSpPr>
              <p:cNvPr id="106" name="Ellipse 105">
                <a:extLst>
                  <a:ext uri="{FF2B5EF4-FFF2-40B4-BE49-F238E27FC236}">
                    <a16:creationId xmlns:a16="http://schemas.microsoft.com/office/drawing/2014/main" id="{E67D86E7-D793-4F06-9667-61F4402B353A}"/>
                  </a:ext>
                </a:extLst>
              </p:cNvPr>
              <p:cNvSpPr/>
              <p:nvPr/>
            </p:nvSpPr>
            <p:spPr bwMode="gray">
              <a:xfrm>
                <a:off x="6624004" y="2294506"/>
                <a:ext cx="161216" cy="161216"/>
              </a:xfrm>
              <a:prstGeom prst="ellipse">
                <a:avLst/>
              </a:prstGeom>
              <a:grp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9" name="Ellipse 108">
                <a:extLst>
                  <a:ext uri="{FF2B5EF4-FFF2-40B4-BE49-F238E27FC236}">
                    <a16:creationId xmlns:a16="http://schemas.microsoft.com/office/drawing/2014/main" id="{7DE541D9-3EBC-43C1-AA43-31C1B9C8C90B}"/>
                  </a:ext>
                </a:extLst>
              </p:cNvPr>
              <p:cNvSpPr/>
              <p:nvPr/>
            </p:nvSpPr>
            <p:spPr bwMode="gray">
              <a:xfrm>
                <a:off x="6809927" y="2294506"/>
                <a:ext cx="161216" cy="161216"/>
              </a:xfrm>
              <a:prstGeom prst="ellipse">
                <a:avLst/>
              </a:prstGeom>
              <a:grp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6016" name="Gruppieren 86015">
              <a:extLst>
                <a:ext uri="{FF2B5EF4-FFF2-40B4-BE49-F238E27FC236}">
                  <a16:creationId xmlns:a16="http://schemas.microsoft.com/office/drawing/2014/main" id="{8E8811A7-5D47-47F8-B3E2-88866F5FBF3C}"/>
                </a:ext>
              </a:extLst>
            </p:cNvPr>
            <p:cNvGrpSpPr/>
            <p:nvPr/>
          </p:nvGrpSpPr>
          <p:grpSpPr>
            <a:xfrm>
              <a:off x="6846254" y="2153472"/>
              <a:ext cx="347139" cy="161216"/>
              <a:chOff x="6624004" y="2093940"/>
              <a:chExt cx="347139" cy="161216"/>
            </a:xfrm>
            <a:grpFill/>
          </p:grpSpPr>
          <p:sp>
            <p:nvSpPr>
              <p:cNvPr id="112" name="Ellipse 111">
                <a:extLst>
                  <a:ext uri="{FF2B5EF4-FFF2-40B4-BE49-F238E27FC236}">
                    <a16:creationId xmlns:a16="http://schemas.microsoft.com/office/drawing/2014/main" id="{681BD62C-3C98-43D1-9F05-7FD24F185F4A}"/>
                  </a:ext>
                </a:extLst>
              </p:cNvPr>
              <p:cNvSpPr/>
              <p:nvPr/>
            </p:nvSpPr>
            <p:spPr bwMode="gray">
              <a:xfrm>
                <a:off x="6624004" y="2093940"/>
                <a:ext cx="161216" cy="161216"/>
              </a:xfrm>
              <a:prstGeom prst="ellipse">
                <a:avLst/>
              </a:prstGeom>
              <a:grp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Ellipse 114">
                <a:extLst>
                  <a:ext uri="{FF2B5EF4-FFF2-40B4-BE49-F238E27FC236}">
                    <a16:creationId xmlns:a16="http://schemas.microsoft.com/office/drawing/2014/main" id="{5B09CA5D-D326-4DFF-97E0-BBFC775D91A4}"/>
                  </a:ext>
                </a:extLst>
              </p:cNvPr>
              <p:cNvSpPr/>
              <p:nvPr/>
            </p:nvSpPr>
            <p:spPr bwMode="gray">
              <a:xfrm>
                <a:off x="6809927" y="2093940"/>
                <a:ext cx="161216" cy="161216"/>
              </a:xfrm>
              <a:prstGeom prst="ellipse">
                <a:avLst/>
              </a:prstGeom>
              <a:grp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86026" name="Gruppieren 86025">
            <a:extLst>
              <a:ext uri="{FF2B5EF4-FFF2-40B4-BE49-F238E27FC236}">
                <a16:creationId xmlns:a16="http://schemas.microsoft.com/office/drawing/2014/main" id="{19DFEF30-0BD3-4775-9197-E90FA9025AA5}"/>
              </a:ext>
            </a:extLst>
          </p:cNvPr>
          <p:cNvGrpSpPr/>
          <p:nvPr/>
        </p:nvGrpSpPr>
        <p:grpSpPr>
          <a:xfrm>
            <a:off x="10478294" y="2609402"/>
            <a:ext cx="534858" cy="714288"/>
            <a:chOff x="10790859" y="2153472"/>
            <a:chExt cx="534858" cy="714288"/>
          </a:xfrm>
        </p:grpSpPr>
        <p:sp>
          <p:nvSpPr>
            <p:cNvPr id="154" name="Ellipse 153">
              <a:extLst>
                <a:ext uri="{FF2B5EF4-FFF2-40B4-BE49-F238E27FC236}">
                  <a16:creationId xmlns:a16="http://schemas.microsoft.com/office/drawing/2014/main" id="{AAA487F9-B4FC-4D1A-8A91-E7C1AB6AEE4C}"/>
                </a:ext>
              </a:extLst>
            </p:cNvPr>
            <p:cNvSpPr/>
            <p:nvPr/>
          </p:nvSpPr>
          <p:spPr bwMode="gray">
            <a:xfrm>
              <a:off x="10790859" y="2706544"/>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2" name="Ellipse 151">
              <a:extLst>
                <a:ext uri="{FF2B5EF4-FFF2-40B4-BE49-F238E27FC236}">
                  <a16:creationId xmlns:a16="http://schemas.microsoft.com/office/drawing/2014/main" id="{13A2F31A-034F-4BE4-A653-4DDEA5F82D0B}"/>
                </a:ext>
              </a:extLst>
            </p:cNvPr>
            <p:cNvSpPr/>
            <p:nvPr/>
          </p:nvSpPr>
          <p:spPr bwMode="gray">
            <a:xfrm>
              <a:off x="10976782" y="2706544"/>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8" name="Ellipse 147">
              <a:extLst>
                <a:ext uri="{FF2B5EF4-FFF2-40B4-BE49-F238E27FC236}">
                  <a16:creationId xmlns:a16="http://schemas.microsoft.com/office/drawing/2014/main" id="{0F650E0D-7F4B-4CED-A663-CDFFB99647C2}"/>
                </a:ext>
              </a:extLst>
            </p:cNvPr>
            <p:cNvSpPr/>
            <p:nvPr/>
          </p:nvSpPr>
          <p:spPr bwMode="gray">
            <a:xfrm>
              <a:off x="10790859" y="2519924"/>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6" name="Ellipse 145">
              <a:extLst>
                <a:ext uri="{FF2B5EF4-FFF2-40B4-BE49-F238E27FC236}">
                  <a16:creationId xmlns:a16="http://schemas.microsoft.com/office/drawing/2014/main" id="{A720C631-6CF1-41BC-880E-CFE2539F18A7}"/>
                </a:ext>
              </a:extLst>
            </p:cNvPr>
            <p:cNvSpPr/>
            <p:nvPr/>
          </p:nvSpPr>
          <p:spPr bwMode="gray">
            <a:xfrm>
              <a:off x="10976782" y="2519924"/>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2" name="Ellipse 141">
              <a:extLst>
                <a:ext uri="{FF2B5EF4-FFF2-40B4-BE49-F238E27FC236}">
                  <a16:creationId xmlns:a16="http://schemas.microsoft.com/office/drawing/2014/main" id="{4B741522-DFE5-4D60-AD2C-44EF6761B7FC}"/>
                </a:ext>
              </a:extLst>
            </p:cNvPr>
            <p:cNvSpPr/>
            <p:nvPr/>
          </p:nvSpPr>
          <p:spPr bwMode="gray">
            <a:xfrm>
              <a:off x="10790859" y="2334983"/>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0" name="Ellipse 139">
              <a:extLst>
                <a:ext uri="{FF2B5EF4-FFF2-40B4-BE49-F238E27FC236}">
                  <a16:creationId xmlns:a16="http://schemas.microsoft.com/office/drawing/2014/main" id="{823D8F6E-0FD2-453C-82F6-DECE1174664C}"/>
                </a:ext>
              </a:extLst>
            </p:cNvPr>
            <p:cNvSpPr/>
            <p:nvPr/>
          </p:nvSpPr>
          <p:spPr bwMode="gray">
            <a:xfrm>
              <a:off x="10976782" y="2334983"/>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6" name="Ellipse 135">
              <a:extLst>
                <a:ext uri="{FF2B5EF4-FFF2-40B4-BE49-F238E27FC236}">
                  <a16:creationId xmlns:a16="http://schemas.microsoft.com/office/drawing/2014/main" id="{C2556A3F-3CE4-441F-B025-B6B427B201D8}"/>
                </a:ext>
              </a:extLst>
            </p:cNvPr>
            <p:cNvSpPr/>
            <p:nvPr/>
          </p:nvSpPr>
          <p:spPr bwMode="gray">
            <a:xfrm>
              <a:off x="10790859" y="2153472"/>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4" name="Ellipse 133">
              <a:extLst>
                <a:ext uri="{FF2B5EF4-FFF2-40B4-BE49-F238E27FC236}">
                  <a16:creationId xmlns:a16="http://schemas.microsoft.com/office/drawing/2014/main" id="{D4EA61EB-0CF7-4EEB-B1F2-3FEE1C284204}"/>
                </a:ext>
              </a:extLst>
            </p:cNvPr>
            <p:cNvSpPr/>
            <p:nvPr/>
          </p:nvSpPr>
          <p:spPr bwMode="gray">
            <a:xfrm>
              <a:off x="10976782" y="2153472"/>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7" name="Ellipse 156">
              <a:extLst>
                <a:ext uri="{FF2B5EF4-FFF2-40B4-BE49-F238E27FC236}">
                  <a16:creationId xmlns:a16="http://schemas.microsoft.com/office/drawing/2014/main" id="{7135297B-F791-4D52-AE46-B32D39766CC8}"/>
                </a:ext>
              </a:extLst>
            </p:cNvPr>
            <p:cNvSpPr/>
            <p:nvPr/>
          </p:nvSpPr>
          <p:spPr bwMode="gray">
            <a:xfrm>
              <a:off x="11164501" y="2706544"/>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0" name="Ellipse 159">
              <a:extLst>
                <a:ext uri="{FF2B5EF4-FFF2-40B4-BE49-F238E27FC236}">
                  <a16:creationId xmlns:a16="http://schemas.microsoft.com/office/drawing/2014/main" id="{600B1895-4B1F-41A2-9324-3AD590E69B1E}"/>
                </a:ext>
              </a:extLst>
            </p:cNvPr>
            <p:cNvSpPr/>
            <p:nvPr/>
          </p:nvSpPr>
          <p:spPr bwMode="gray">
            <a:xfrm>
              <a:off x="11164501" y="2519924"/>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3" name="Ellipse 162">
              <a:extLst>
                <a:ext uri="{FF2B5EF4-FFF2-40B4-BE49-F238E27FC236}">
                  <a16:creationId xmlns:a16="http://schemas.microsoft.com/office/drawing/2014/main" id="{4E8C9350-3355-4F6B-9F6E-A97ED0A4D7BC}"/>
                </a:ext>
              </a:extLst>
            </p:cNvPr>
            <p:cNvSpPr/>
            <p:nvPr/>
          </p:nvSpPr>
          <p:spPr bwMode="gray">
            <a:xfrm>
              <a:off x="11164501" y="2334983"/>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6" name="Ellipse 165">
              <a:extLst>
                <a:ext uri="{FF2B5EF4-FFF2-40B4-BE49-F238E27FC236}">
                  <a16:creationId xmlns:a16="http://schemas.microsoft.com/office/drawing/2014/main" id="{500B1B6A-61C4-4665-99A5-5A35D55E2097}"/>
                </a:ext>
              </a:extLst>
            </p:cNvPr>
            <p:cNvSpPr/>
            <p:nvPr/>
          </p:nvSpPr>
          <p:spPr bwMode="gray">
            <a:xfrm>
              <a:off x="11164501" y="2153472"/>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70" name="Ellipse 169">
            <a:extLst>
              <a:ext uri="{FF2B5EF4-FFF2-40B4-BE49-F238E27FC236}">
                <a16:creationId xmlns:a16="http://schemas.microsoft.com/office/drawing/2014/main" id="{94CAB6A3-4910-4086-BE92-E0B4EA0C0D69}"/>
              </a:ext>
            </a:extLst>
          </p:cNvPr>
          <p:cNvSpPr/>
          <p:nvPr/>
        </p:nvSpPr>
        <p:spPr bwMode="gray">
          <a:xfrm>
            <a:off x="6925592" y="2241391"/>
            <a:ext cx="161216" cy="161216"/>
          </a:xfrm>
          <a:prstGeom prst="ellipse">
            <a:avLst/>
          </a:prstGeom>
          <a:solidFill>
            <a:schemeClr val="bg1"/>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3" name="Ellipse 172">
            <a:extLst>
              <a:ext uri="{FF2B5EF4-FFF2-40B4-BE49-F238E27FC236}">
                <a16:creationId xmlns:a16="http://schemas.microsoft.com/office/drawing/2014/main" id="{667E376D-B94F-4267-B10A-E9AA844A51C4}"/>
              </a:ext>
            </a:extLst>
          </p:cNvPr>
          <p:cNvSpPr/>
          <p:nvPr/>
        </p:nvSpPr>
        <p:spPr bwMode="gray">
          <a:xfrm>
            <a:off x="10304941" y="2241391"/>
            <a:ext cx="161216" cy="161216"/>
          </a:xfrm>
          <a:prstGeom prst="ellipse">
            <a:avLst/>
          </a:prstGeom>
          <a:solidFill>
            <a:schemeClr val="bg1"/>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6" name="Ellipse 175">
            <a:extLst>
              <a:ext uri="{FF2B5EF4-FFF2-40B4-BE49-F238E27FC236}">
                <a16:creationId xmlns:a16="http://schemas.microsoft.com/office/drawing/2014/main" id="{78A6313A-E699-4552-99C6-7C6D970054AB}"/>
              </a:ext>
            </a:extLst>
          </p:cNvPr>
          <p:cNvSpPr/>
          <p:nvPr/>
        </p:nvSpPr>
        <p:spPr bwMode="gray">
          <a:xfrm>
            <a:off x="10119018" y="2241391"/>
            <a:ext cx="161216" cy="161216"/>
          </a:xfrm>
          <a:prstGeom prst="ellipse">
            <a:avLst/>
          </a:prstGeom>
          <a:solidFill>
            <a:schemeClr val="bg1"/>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9" name="Ellipse 178">
            <a:extLst>
              <a:ext uri="{FF2B5EF4-FFF2-40B4-BE49-F238E27FC236}">
                <a16:creationId xmlns:a16="http://schemas.microsoft.com/office/drawing/2014/main" id="{9E4A7A63-6CBA-4653-85C6-786C4D2533F3}"/>
              </a:ext>
            </a:extLst>
          </p:cNvPr>
          <p:cNvSpPr/>
          <p:nvPr/>
        </p:nvSpPr>
        <p:spPr bwMode="gray">
          <a:xfrm>
            <a:off x="9773520" y="2241391"/>
            <a:ext cx="161216" cy="161216"/>
          </a:xfrm>
          <a:prstGeom prst="ellipse">
            <a:avLst/>
          </a:prstGeom>
          <a:solidFill>
            <a:schemeClr val="bg1"/>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2" name="Ellipse 181">
            <a:extLst>
              <a:ext uri="{FF2B5EF4-FFF2-40B4-BE49-F238E27FC236}">
                <a16:creationId xmlns:a16="http://schemas.microsoft.com/office/drawing/2014/main" id="{11648542-994B-424E-AFF8-91C43CC701EA}"/>
              </a:ext>
            </a:extLst>
          </p:cNvPr>
          <p:cNvSpPr/>
          <p:nvPr/>
        </p:nvSpPr>
        <p:spPr bwMode="gray">
          <a:xfrm>
            <a:off x="9587597" y="2241391"/>
            <a:ext cx="161216" cy="161216"/>
          </a:xfrm>
          <a:prstGeom prst="ellipse">
            <a:avLst/>
          </a:prstGeom>
          <a:solidFill>
            <a:schemeClr val="bg1"/>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5" name="Ellipse 184">
            <a:extLst>
              <a:ext uri="{FF2B5EF4-FFF2-40B4-BE49-F238E27FC236}">
                <a16:creationId xmlns:a16="http://schemas.microsoft.com/office/drawing/2014/main" id="{32AF501D-DD78-4D1E-A37A-2EF0C02C90B8}"/>
              </a:ext>
            </a:extLst>
          </p:cNvPr>
          <p:cNvSpPr/>
          <p:nvPr/>
        </p:nvSpPr>
        <p:spPr bwMode="gray">
          <a:xfrm>
            <a:off x="9680558" y="2078054"/>
            <a:ext cx="161216" cy="161216"/>
          </a:xfrm>
          <a:prstGeom prst="ellipse">
            <a:avLst/>
          </a:prstGeom>
          <a:solidFill>
            <a:schemeClr val="bg1"/>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8" name="Ellipse 187">
            <a:extLst>
              <a:ext uri="{FF2B5EF4-FFF2-40B4-BE49-F238E27FC236}">
                <a16:creationId xmlns:a16="http://schemas.microsoft.com/office/drawing/2014/main" id="{5FE5E660-BDB7-4B9D-A0C1-F6DD8795789A}"/>
              </a:ext>
            </a:extLst>
          </p:cNvPr>
          <p:cNvSpPr/>
          <p:nvPr/>
        </p:nvSpPr>
        <p:spPr bwMode="gray">
          <a:xfrm>
            <a:off x="9055196" y="2241391"/>
            <a:ext cx="161216" cy="161216"/>
          </a:xfrm>
          <a:prstGeom prst="ellipse">
            <a:avLst/>
          </a:prstGeom>
          <a:solidFill>
            <a:schemeClr val="bg1"/>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1" name="Ellipse 190">
            <a:extLst>
              <a:ext uri="{FF2B5EF4-FFF2-40B4-BE49-F238E27FC236}">
                <a16:creationId xmlns:a16="http://schemas.microsoft.com/office/drawing/2014/main" id="{F22CBED9-CD21-4A3D-AB32-CF05674B4237}"/>
              </a:ext>
            </a:extLst>
          </p:cNvPr>
          <p:cNvSpPr/>
          <p:nvPr/>
        </p:nvSpPr>
        <p:spPr bwMode="gray">
          <a:xfrm>
            <a:off x="9241119" y="2241391"/>
            <a:ext cx="161216" cy="161216"/>
          </a:xfrm>
          <a:prstGeom prst="ellipse">
            <a:avLst/>
          </a:prstGeom>
          <a:solidFill>
            <a:schemeClr val="bg1"/>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4" name="Ellipse 193">
            <a:extLst>
              <a:ext uri="{FF2B5EF4-FFF2-40B4-BE49-F238E27FC236}">
                <a16:creationId xmlns:a16="http://schemas.microsoft.com/office/drawing/2014/main" id="{7409B4C1-4279-4D72-B577-71247F00E7D9}"/>
              </a:ext>
            </a:extLst>
          </p:cNvPr>
          <p:cNvSpPr/>
          <p:nvPr/>
        </p:nvSpPr>
        <p:spPr bwMode="gray">
          <a:xfrm>
            <a:off x="8615756" y="2241391"/>
            <a:ext cx="161216" cy="161216"/>
          </a:xfrm>
          <a:prstGeom prst="ellipse">
            <a:avLst/>
          </a:prstGeom>
          <a:solidFill>
            <a:schemeClr val="bg1"/>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7" name="Ellipse 196">
            <a:extLst>
              <a:ext uri="{FF2B5EF4-FFF2-40B4-BE49-F238E27FC236}">
                <a16:creationId xmlns:a16="http://schemas.microsoft.com/office/drawing/2014/main" id="{21E44EBE-D8AF-4EDC-84C9-759D94035A75}"/>
              </a:ext>
            </a:extLst>
          </p:cNvPr>
          <p:cNvSpPr/>
          <p:nvPr/>
        </p:nvSpPr>
        <p:spPr bwMode="gray">
          <a:xfrm>
            <a:off x="8083355" y="2241391"/>
            <a:ext cx="161216" cy="161216"/>
          </a:xfrm>
          <a:prstGeom prst="ellipse">
            <a:avLst/>
          </a:prstGeom>
          <a:solidFill>
            <a:schemeClr val="bg1"/>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0" name="Ellipse 199">
            <a:extLst>
              <a:ext uri="{FF2B5EF4-FFF2-40B4-BE49-F238E27FC236}">
                <a16:creationId xmlns:a16="http://schemas.microsoft.com/office/drawing/2014/main" id="{AD5E6383-1056-4553-AE77-1A89624C5195}"/>
              </a:ext>
            </a:extLst>
          </p:cNvPr>
          <p:cNvSpPr/>
          <p:nvPr/>
        </p:nvSpPr>
        <p:spPr bwMode="gray">
          <a:xfrm>
            <a:off x="7550954" y="2241391"/>
            <a:ext cx="161216" cy="161216"/>
          </a:xfrm>
          <a:prstGeom prst="ellipse">
            <a:avLst/>
          </a:prstGeom>
          <a:solidFill>
            <a:schemeClr val="bg1"/>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6029" name="Gerade Verbindung mit Pfeil 86028">
            <a:extLst>
              <a:ext uri="{FF2B5EF4-FFF2-40B4-BE49-F238E27FC236}">
                <a16:creationId xmlns:a16="http://schemas.microsoft.com/office/drawing/2014/main" id="{38848C66-A146-4F5D-AA71-37BA5D214DB4}"/>
              </a:ext>
            </a:extLst>
          </p:cNvPr>
          <p:cNvCxnSpPr>
            <a:stCxn id="86027" idx="2"/>
            <a:endCxn id="210" idx="0"/>
          </p:cNvCxnSpPr>
          <p:nvPr/>
        </p:nvCxnSpPr>
        <p:spPr>
          <a:xfrm>
            <a:off x="7097586" y="1567984"/>
            <a:ext cx="0" cy="582623"/>
          </a:xfrm>
          <a:prstGeom prst="straightConnector1">
            <a:avLst/>
          </a:prstGeom>
          <a:ln w="12700">
            <a:solidFill>
              <a:srgbClr val="798BB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9" name="Gerade Verbindung mit Pfeil 218">
            <a:extLst>
              <a:ext uri="{FF2B5EF4-FFF2-40B4-BE49-F238E27FC236}">
                <a16:creationId xmlns:a16="http://schemas.microsoft.com/office/drawing/2014/main" id="{5A34496C-2FFC-4A74-9E79-1745AEF2FCED}"/>
              </a:ext>
            </a:extLst>
          </p:cNvPr>
          <p:cNvCxnSpPr>
            <a:cxnSpLocks/>
            <a:stCxn id="204" idx="2"/>
            <a:endCxn id="216" idx="0"/>
          </p:cNvCxnSpPr>
          <p:nvPr/>
        </p:nvCxnSpPr>
        <p:spPr>
          <a:xfrm>
            <a:off x="8165539" y="1711983"/>
            <a:ext cx="1597203" cy="276698"/>
          </a:xfrm>
          <a:prstGeom prst="straightConnector1">
            <a:avLst/>
          </a:prstGeom>
          <a:ln w="12700">
            <a:solidFill>
              <a:srgbClr val="798BB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2" name="Gerade Verbindung mit Pfeil 221">
            <a:extLst>
              <a:ext uri="{FF2B5EF4-FFF2-40B4-BE49-F238E27FC236}">
                <a16:creationId xmlns:a16="http://schemas.microsoft.com/office/drawing/2014/main" id="{6BA65431-090E-4DB2-BA21-9ACC97859429}"/>
              </a:ext>
            </a:extLst>
          </p:cNvPr>
          <p:cNvCxnSpPr>
            <a:cxnSpLocks/>
            <a:stCxn id="208" idx="2"/>
            <a:endCxn id="215" idx="0"/>
          </p:cNvCxnSpPr>
          <p:nvPr/>
        </p:nvCxnSpPr>
        <p:spPr>
          <a:xfrm flipH="1">
            <a:off x="10294163" y="1567984"/>
            <a:ext cx="982" cy="582623"/>
          </a:xfrm>
          <a:prstGeom prst="straightConnector1">
            <a:avLst/>
          </a:prstGeom>
          <a:ln w="12700">
            <a:solidFill>
              <a:srgbClr val="798BB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5" name="Gerade Verbindung mit Pfeil 224">
            <a:extLst>
              <a:ext uri="{FF2B5EF4-FFF2-40B4-BE49-F238E27FC236}">
                <a16:creationId xmlns:a16="http://schemas.microsoft.com/office/drawing/2014/main" id="{DCED8EEA-ABF6-460F-9D3A-08DC5793FED2}"/>
              </a:ext>
            </a:extLst>
          </p:cNvPr>
          <p:cNvCxnSpPr>
            <a:cxnSpLocks/>
            <a:stCxn id="205" idx="2"/>
            <a:endCxn id="214" idx="0"/>
          </p:cNvCxnSpPr>
          <p:nvPr/>
        </p:nvCxnSpPr>
        <p:spPr>
          <a:xfrm>
            <a:off x="8697940" y="1567984"/>
            <a:ext cx="532401" cy="582623"/>
          </a:xfrm>
          <a:prstGeom prst="straightConnector1">
            <a:avLst/>
          </a:prstGeom>
          <a:ln w="12700">
            <a:solidFill>
              <a:srgbClr val="798BB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9" name="Gerade Verbindung mit Pfeil 228">
            <a:extLst>
              <a:ext uri="{FF2B5EF4-FFF2-40B4-BE49-F238E27FC236}">
                <a16:creationId xmlns:a16="http://schemas.microsoft.com/office/drawing/2014/main" id="{6C16518E-BDDB-4A33-8A50-1DB60D63C338}"/>
              </a:ext>
            </a:extLst>
          </p:cNvPr>
          <p:cNvCxnSpPr>
            <a:cxnSpLocks/>
            <a:stCxn id="207" idx="2"/>
            <a:endCxn id="213" idx="0"/>
          </p:cNvCxnSpPr>
          <p:nvPr/>
        </p:nvCxnSpPr>
        <p:spPr>
          <a:xfrm flipH="1">
            <a:off x="8697940" y="1567984"/>
            <a:ext cx="1064802" cy="582623"/>
          </a:xfrm>
          <a:prstGeom prst="straightConnector1">
            <a:avLst/>
          </a:prstGeom>
          <a:ln w="12700">
            <a:solidFill>
              <a:srgbClr val="798BB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2" name="Gerade Verbindung mit Pfeil 231">
            <a:extLst>
              <a:ext uri="{FF2B5EF4-FFF2-40B4-BE49-F238E27FC236}">
                <a16:creationId xmlns:a16="http://schemas.microsoft.com/office/drawing/2014/main" id="{15047A18-8117-4B13-B28B-1AA5DDBED23A}"/>
              </a:ext>
            </a:extLst>
          </p:cNvPr>
          <p:cNvCxnSpPr>
            <a:cxnSpLocks/>
            <a:stCxn id="206" idx="2"/>
            <a:endCxn id="212" idx="0"/>
          </p:cNvCxnSpPr>
          <p:nvPr/>
        </p:nvCxnSpPr>
        <p:spPr>
          <a:xfrm flipH="1">
            <a:off x="8165539" y="1567984"/>
            <a:ext cx="1064802" cy="582623"/>
          </a:xfrm>
          <a:prstGeom prst="straightConnector1">
            <a:avLst/>
          </a:prstGeom>
          <a:ln w="12700">
            <a:solidFill>
              <a:srgbClr val="798BB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5" name="Gerade Verbindung mit Pfeil 234">
            <a:extLst>
              <a:ext uri="{FF2B5EF4-FFF2-40B4-BE49-F238E27FC236}">
                <a16:creationId xmlns:a16="http://schemas.microsoft.com/office/drawing/2014/main" id="{4C2352F0-5012-43A1-A930-96E4C42E4EF0}"/>
              </a:ext>
            </a:extLst>
          </p:cNvPr>
          <p:cNvCxnSpPr>
            <a:cxnSpLocks/>
            <a:stCxn id="203" idx="2"/>
            <a:endCxn id="211" idx="0"/>
          </p:cNvCxnSpPr>
          <p:nvPr/>
        </p:nvCxnSpPr>
        <p:spPr>
          <a:xfrm>
            <a:off x="7629223" y="1567984"/>
            <a:ext cx="0" cy="582623"/>
          </a:xfrm>
          <a:prstGeom prst="straightConnector1">
            <a:avLst/>
          </a:prstGeom>
          <a:ln w="12700">
            <a:solidFill>
              <a:srgbClr val="798BB3"/>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439DC694-D40B-4CE2-B5E1-0E39B644555D}"/>
              </a:ext>
            </a:extLst>
          </p:cNvPr>
          <p:cNvSpPr txBox="1"/>
          <p:nvPr/>
        </p:nvSpPr>
        <p:spPr>
          <a:xfrm>
            <a:off x="6569860" y="1742080"/>
            <a:ext cx="4253010" cy="191175"/>
          </a:xfrm>
          <a:prstGeom prst="rect">
            <a:avLst/>
          </a:prstGeom>
          <a:solidFill>
            <a:schemeClr val="bg1"/>
          </a:solidFill>
          <a:ln w="6350">
            <a:noFill/>
          </a:ln>
        </p:spPr>
        <p:txBody>
          <a:bodyPr wrap="squar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Token holders </a:t>
            </a:r>
            <a:r>
              <a:rPr lang="en-US" sz="1000" b="1" dirty="0">
                <a:latin typeface="Open Sans" panose="020B0606030504020204" pitchFamily="34" charset="0"/>
                <a:ea typeface="Open Sans" panose="020B0606030504020204" pitchFamily="34" charset="0"/>
                <a:cs typeface="Open Sans" panose="020B0606030504020204" pitchFamily="34" charset="0"/>
              </a:rPr>
              <a:t>delegate validation rights </a:t>
            </a:r>
            <a:r>
              <a:rPr lang="en-US" sz="1000" dirty="0">
                <a:latin typeface="Open Sans" panose="020B0606030504020204" pitchFamily="34" charset="0"/>
                <a:ea typeface="Open Sans" panose="020B0606030504020204" pitchFamily="34" charset="0"/>
                <a:cs typeface="Open Sans" panose="020B0606030504020204" pitchFamily="34" charset="0"/>
              </a:rPr>
              <a:t>to a baker of their choice</a:t>
            </a:r>
          </a:p>
        </p:txBody>
      </p:sp>
      <p:cxnSp>
        <p:nvCxnSpPr>
          <p:cNvPr id="86044" name="Gerader Verbinder 86043">
            <a:extLst>
              <a:ext uri="{FF2B5EF4-FFF2-40B4-BE49-F238E27FC236}">
                <a16:creationId xmlns:a16="http://schemas.microsoft.com/office/drawing/2014/main" id="{13895A3A-1DAA-4CAD-A850-F3FD41D3F847}"/>
              </a:ext>
            </a:extLst>
          </p:cNvPr>
          <p:cNvCxnSpPr>
            <a:cxnSpLocks/>
          </p:cNvCxnSpPr>
          <p:nvPr/>
        </p:nvCxnSpPr>
        <p:spPr>
          <a:xfrm>
            <a:off x="8916084" y="2241391"/>
            <a:ext cx="0" cy="161216"/>
          </a:xfrm>
          <a:prstGeom prst="line">
            <a:avLst/>
          </a:prstGeom>
          <a:ln w="9525">
            <a:prstDash val="sysDash"/>
          </a:ln>
        </p:spPr>
        <p:style>
          <a:lnRef idx="1">
            <a:schemeClr val="accent1"/>
          </a:lnRef>
          <a:fillRef idx="0">
            <a:schemeClr val="accent1"/>
          </a:fillRef>
          <a:effectRef idx="0">
            <a:schemeClr val="accent1"/>
          </a:effectRef>
          <a:fontRef idx="minor">
            <a:schemeClr val="tx1"/>
          </a:fontRef>
        </p:style>
      </p:cxnSp>
      <p:cxnSp>
        <p:nvCxnSpPr>
          <p:cNvPr id="240" name="Gerader Verbinder 239">
            <a:extLst>
              <a:ext uri="{FF2B5EF4-FFF2-40B4-BE49-F238E27FC236}">
                <a16:creationId xmlns:a16="http://schemas.microsoft.com/office/drawing/2014/main" id="{0E9AE67F-7D50-43BC-838C-3FBBF93BDB45}"/>
              </a:ext>
            </a:extLst>
          </p:cNvPr>
          <p:cNvCxnSpPr>
            <a:cxnSpLocks/>
            <a:endCxn id="122" idx="0"/>
          </p:cNvCxnSpPr>
          <p:nvPr/>
        </p:nvCxnSpPr>
        <p:spPr>
          <a:xfrm flipH="1">
            <a:off x="8696365" y="2402607"/>
            <a:ext cx="219422" cy="240613"/>
          </a:xfrm>
          <a:prstGeom prst="line">
            <a:avLst/>
          </a:prstGeom>
          <a:ln w="9525">
            <a:prstDash val="sysDash"/>
          </a:ln>
        </p:spPr>
        <p:style>
          <a:lnRef idx="1">
            <a:schemeClr val="accent1"/>
          </a:lnRef>
          <a:fillRef idx="0">
            <a:schemeClr val="accent1"/>
          </a:fillRef>
          <a:effectRef idx="0">
            <a:schemeClr val="accent1"/>
          </a:effectRef>
          <a:fontRef idx="minor">
            <a:schemeClr val="tx1"/>
          </a:fontRef>
        </p:style>
      </p:cxnSp>
      <p:sp>
        <p:nvSpPr>
          <p:cNvPr id="392" name="Textfeld 391">
            <a:extLst>
              <a:ext uri="{FF2B5EF4-FFF2-40B4-BE49-F238E27FC236}">
                <a16:creationId xmlns:a16="http://schemas.microsoft.com/office/drawing/2014/main" id="{241A2156-66D3-44B9-BCBD-66217DC39425}"/>
              </a:ext>
            </a:extLst>
          </p:cNvPr>
          <p:cNvSpPr txBox="1"/>
          <p:nvPr/>
        </p:nvSpPr>
        <p:spPr>
          <a:xfrm>
            <a:off x="6271119" y="3319812"/>
            <a:ext cx="1703779" cy="190059"/>
          </a:xfrm>
          <a:prstGeom prst="rect">
            <a:avLst/>
          </a:prstGeom>
          <a:solidFill>
            <a:schemeClr val="bg1"/>
          </a:solidFill>
          <a:ln w="6350">
            <a:noFill/>
          </a:ln>
        </p:spPr>
        <p:txBody>
          <a:bodyPr wrap="square" lIns="0" tIns="0" rIns="0" bIns="0" rtlCol="0" anchor="ctr">
            <a:noAutofit/>
          </a:bodyPr>
          <a:lstStyle/>
          <a:p>
            <a:pPr>
              <a:spcBef>
                <a:spcPts val="300"/>
              </a:spcBef>
              <a:spcAft>
                <a:spcPts val="100"/>
              </a:spcAft>
              <a:buClr>
                <a:schemeClr val="tx2"/>
              </a:buClr>
            </a:pPr>
            <a:r>
              <a:rPr lang="en-US" sz="1000" i="1" dirty="0">
                <a:latin typeface="Open Sans" panose="020B0606030504020204" pitchFamily="34" charset="0"/>
                <a:ea typeface="Open Sans" panose="020B0606030504020204" pitchFamily="34" charset="0"/>
                <a:cs typeface="Open Sans" panose="020B0606030504020204" pitchFamily="34" charset="0"/>
              </a:rPr>
              <a:t>Baker’s own stake ≥ 8,000 ꜩ</a:t>
            </a:r>
          </a:p>
        </p:txBody>
      </p:sp>
      <p:sp>
        <p:nvSpPr>
          <p:cNvPr id="393" name="Textfeld 392">
            <a:extLst>
              <a:ext uri="{FF2B5EF4-FFF2-40B4-BE49-F238E27FC236}">
                <a16:creationId xmlns:a16="http://schemas.microsoft.com/office/drawing/2014/main" id="{78235DB2-020D-4CB0-9CA0-69E5C71A054C}"/>
              </a:ext>
            </a:extLst>
          </p:cNvPr>
          <p:cNvSpPr txBox="1"/>
          <p:nvPr/>
        </p:nvSpPr>
        <p:spPr>
          <a:xfrm>
            <a:off x="9417831" y="3348683"/>
            <a:ext cx="1703779" cy="161188"/>
          </a:xfrm>
          <a:prstGeom prst="rect">
            <a:avLst/>
          </a:prstGeom>
          <a:solidFill>
            <a:schemeClr val="bg1"/>
          </a:solidFill>
          <a:ln w="6350">
            <a:noFill/>
          </a:ln>
        </p:spPr>
        <p:txBody>
          <a:bodyPr wrap="square" lIns="0" tIns="0" rIns="0" bIns="0" rtlCol="0" anchor="ctr">
            <a:noAutofit/>
          </a:bodyPr>
          <a:lstStyle/>
          <a:p>
            <a:pPr algn="r">
              <a:spcBef>
                <a:spcPts val="300"/>
              </a:spcBef>
              <a:spcAft>
                <a:spcPts val="100"/>
              </a:spcAft>
              <a:buClr>
                <a:schemeClr val="tx2"/>
              </a:buClr>
            </a:pPr>
            <a:r>
              <a:rPr lang="en-US" sz="1000" i="1" dirty="0">
                <a:latin typeface="Open Sans" panose="020B0606030504020204" pitchFamily="34" charset="0"/>
                <a:ea typeface="Open Sans" panose="020B0606030504020204" pitchFamily="34" charset="0"/>
                <a:cs typeface="Open Sans" panose="020B0606030504020204" pitchFamily="34" charset="0"/>
              </a:rPr>
              <a:t>Baker’s own stake ≥ 8,000 ꜩ</a:t>
            </a:r>
          </a:p>
        </p:txBody>
      </p:sp>
      <p:sp>
        <p:nvSpPr>
          <p:cNvPr id="394" name="Textfeld 393">
            <a:extLst>
              <a:ext uri="{FF2B5EF4-FFF2-40B4-BE49-F238E27FC236}">
                <a16:creationId xmlns:a16="http://schemas.microsoft.com/office/drawing/2014/main" id="{BD06687C-F4E9-4351-8BFE-858B435AC18A}"/>
              </a:ext>
            </a:extLst>
          </p:cNvPr>
          <p:cNvSpPr txBox="1"/>
          <p:nvPr/>
        </p:nvSpPr>
        <p:spPr>
          <a:xfrm>
            <a:off x="7320635" y="2433468"/>
            <a:ext cx="1061295" cy="161188"/>
          </a:xfrm>
          <a:prstGeom prst="rect">
            <a:avLst/>
          </a:prstGeom>
          <a:solidFill>
            <a:schemeClr val="bg1"/>
          </a:solidFill>
          <a:ln w="6350">
            <a:noFill/>
          </a:ln>
        </p:spPr>
        <p:txBody>
          <a:bodyPr wrap="square" lIns="0" tIns="0" rIns="0" bIns="0" rtlCol="0" anchor="ctr">
            <a:noAutofit/>
          </a:bodyPr>
          <a:lstStyle/>
          <a:p>
            <a:pPr>
              <a:spcBef>
                <a:spcPts val="300"/>
              </a:spcBef>
              <a:spcAft>
                <a:spcPts val="100"/>
              </a:spcAft>
              <a:buClr>
                <a:schemeClr val="tx2"/>
              </a:buClr>
            </a:pPr>
            <a:r>
              <a:rPr lang="en-US" sz="1000" i="1" dirty="0">
                <a:latin typeface="Open Sans" panose="020B0606030504020204" pitchFamily="34" charset="0"/>
                <a:ea typeface="Open Sans" panose="020B0606030504020204" pitchFamily="34" charset="0"/>
                <a:cs typeface="Open Sans" panose="020B0606030504020204" pitchFamily="34" charset="0"/>
              </a:rPr>
              <a:t>Delegated stake</a:t>
            </a:r>
          </a:p>
        </p:txBody>
      </p:sp>
      <p:sp>
        <p:nvSpPr>
          <p:cNvPr id="396" name="Textfeld 395">
            <a:extLst>
              <a:ext uri="{FF2B5EF4-FFF2-40B4-BE49-F238E27FC236}">
                <a16:creationId xmlns:a16="http://schemas.microsoft.com/office/drawing/2014/main" id="{BD7A1C54-3D89-49E0-918D-BB53DE83C24C}"/>
              </a:ext>
            </a:extLst>
          </p:cNvPr>
          <p:cNvSpPr txBox="1"/>
          <p:nvPr/>
        </p:nvSpPr>
        <p:spPr>
          <a:xfrm>
            <a:off x="9230029" y="2433468"/>
            <a:ext cx="1061295" cy="161188"/>
          </a:xfrm>
          <a:prstGeom prst="rect">
            <a:avLst/>
          </a:prstGeom>
          <a:solidFill>
            <a:schemeClr val="bg1"/>
          </a:solidFill>
          <a:ln w="6350">
            <a:noFill/>
          </a:ln>
        </p:spPr>
        <p:txBody>
          <a:bodyPr wrap="square" lIns="0" tIns="0" rIns="0" bIns="0" rtlCol="0" anchor="ctr">
            <a:noAutofit/>
          </a:bodyPr>
          <a:lstStyle/>
          <a:p>
            <a:pPr>
              <a:spcBef>
                <a:spcPts val="300"/>
              </a:spcBef>
              <a:spcAft>
                <a:spcPts val="100"/>
              </a:spcAft>
              <a:buClr>
                <a:schemeClr val="tx2"/>
              </a:buClr>
            </a:pPr>
            <a:r>
              <a:rPr lang="en-US" sz="1000" i="1" dirty="0">
                <a:latin typeface="Open Sans" panose="020B0606030504020204" pitchFamily="34" charset="0"/>
                <a:ea typeface="Open Sans" panose="020B0606030504020204" pitchFamily="34" charset="0"/>
                <a:cs typeface="Open Sans" panose="020B0606030504020204" pitchFamily="34" charset="0"/>
              </a:rPr>
              <a:t>Delegated stake</a:t>
            </a:r>
          </a:p>
        </p:txBody>
      </p:sp>
      <p:grpSp>
        <p:nvGrpSpPr>
          <p:cNvPr id="14" name="Gruppieren 13">
            <a:extLst>
              <a:ext uri="{FF2B5EF4-FFF2-40B4-BE49-F238E27FC236}">
                <a16:creationId xmlns:a16="http://schemas.microsoft.com/office/drawing/2014/main" id="{B4630F85-61F7-46D6-8B23-6A6E355B9FB7}"/>
              </a:ext>
            </a:extLst>
          </p:cNvPr>
          <p:cNvGrpSpPr/>
          <p:nvPr/>
        </p:nvGrpSpPr>
        <p:grpSpPr>
          <a:xfrm>
            <a:off x="6242544" y="4752204"/>
            <a:ext cx="5061752" cy="673326"/>
            <a:chOff x="6242544" y="4752204"/>
            <a:chExt cx="5061752" cy="673326"/>
          </a:xfrm>
        </p:grpSpPr>
        <p:grpSp>
          <p:nvGrpSpPr>
            <p:cNvPr id="237" name="Gruppieren 236">
              <a:extLst>
                <a:ext uri="{FF2B5EF4-FFF2-40B4-BE49-F238E27FC236}">
                  <a16:creationId xmlns:a16="http://schemas.microsoft.com/office/drawing/2014/main" id="{86ED31F3-D974-49A0-9CE3-4B7E37625CBA}"/>
                </a:ext>
              </a:extLst>
            </p:cNvPr>
            <p:cNvGrpSpPr/>
            <p:nvPr/>
          </p:nvGrpSpPr>
          <p:grpSpPr>
            <a:xfrm>
              <a:off x="6242544" y="4819418"/>
              <a:ext cx="1274748" cy="538899"/>
              <a:chOff x="7282388" y="4889364"/>
              <a:chExt cx="1274748" cy="538899"/>
            </a:xfrm>
          </p:grpSpPr>
          <p:sp>
            <p:nvSpPr>
              <p:cNvPr id="310" name="Freihandform: Form 309">
                <a:extLst>
                  <a:ext uri="{FF2B5EF4-FFF2-40B4-BE49-F238E27FC236}">
                    <a16:creationId xmlns:a16="http://schemas.microsoft.com/office/drawing/2014/main" id="{633898DE-B5A0-4714-86DD-E8AB3CC6434E}"/>
                  </a:ext>
                </a:extLst>
              </p:cNvPr>
              <p:cNvSpPr/>
              <p:nvPr/>
            </p:nvSpPr>
            <p:spPr bwMode="gray">
              <a:xfrm>
                <a:off x="7282388" y="4889364"/>
                <a:ext cx="488802" cy="538899"/>
              </a:xfrm>
              <a:custGeom>
                <a:avLst/>
                <a:gdLst>
                  <a:gd name="connsiteX0" fmla="*/ 1490463 w 2848767"/>
                  <a:gd name="connsiteY0" fmla="*/ 2434091 h 3140738"/>
                  <a:gd name="connsiteX1" fmla="*/ 1465978 w 2848767"/>
                  <a:gd name="connsiteY1" fmla="*/ 2435191 h 3140738"/>
                  <a:gd name="connsiteX2" fmla="*/ 1432288 w 2848767"/>
                  <a:gd name="connsiteY2" fmla="*/ 2439628 h 3140738"/>
                  <a:gd name="connsiteX3" fmla="*/ 1421466 w 2848767"/>
                  <a:gd name="connsiteY3" fmla="*/ 2441987 h 3140738"/>
                  <a:gd name="connsiteX4" fmla="*/ 1427085 w 2848767"/>
                  <a:gd name="connsiteY4" fmla="*/ 2444677 h 3140738"/>
                  <a:gd name="connsiteX5" fmla="*/ 1430730 w 2848767"/>
                  <a:gd name="connsiteY5" fmla="*/ 2483561 h 3140738"/>
                  <a:gd name="connsiteX6" fmla="*/ 1389416 w 2848767"/>
                  <a:gd name="connsiteY6" fmla="*/ 2532166 h 3140738"/>
                  <a:gd name="connsiteX7" fmla="*/ 1399137 w 2848767"/>
                  <a:gd name="connsiteY7" fmla="*/ 2475055 h 3140738"/>
                  <a:gd name="connsiteX8" fmla="*/ 1390479 w 2848767"/>
                  <a:gd name="connsiteY8" fmla="*/ 2454930 h 3140738"/>
                  <a:gd name="connsiteX9" fmla="*/ 1387785 w 2848767"/>
                  <a:gd name="connsiteY9" fmla="*/ 2450588 h 3140738"/>
                  <a:gd name="connsiteX10" fmla="*/ 1371949 w 2848767"/>
                  <a:gd name="connsiteY10" fmla="*/ 2455570 h 3140738"/>
                  <a:gd name="connsiteX11" fmla="*/ 1281534 w 2848767"/>
                  <a:gd name="connsiteY11" fmla="*/ 2526806 h 3140738"/>
                  <a:gd name="connsiteX12" fmla="*/ 1278243 w 2848767"/>
                  <a:gd name="connsiteY12" fmla="*/ 2543432 h 3140738"/>
                  <a:gd name="connsiteX13" fmla="*/ 1276711 w 2848767"/>
                  <a:gd name="connsiteY13" fmla="*/ 2548367 h 3140738"/>
                  <a:gd name="connsiteX14" fmla="*/ 1274567 w 2848767"/>
                  <a:gd name="connsiteY14" fmla="*/ 2569631 h 3140738"/>
                  <a:gd name="connsiteX15" fmla="*/ 1380080 w 2848767"/>
                  <a:gd name="connsiteY15" fmla="*/ 2675144 h 3140738"/>
                  <a:gd name="connsiteX16" fmla="*/ 1633229 w 2848767"/>
                  <a:gd name="connsiteY16" fmla="*/ 2675144 h 3140738"/>
                  <a:gd name="connsiteX17" fmla="*/ 1738742 w 2848767"/>
                  <a:gd name="connsiteY17" fmla="*/ 2569631 h 3140738"/>
                  <a:gd name="connsiteX18" fmla="*/ 1736599 w 2848767"/>
                  <a:gd name="connsiteY18" fmla="*/ 2548367 h 3140738"/>
                  <a:gd name="connsiteX19" fmla="*/ 1735066 w 2848767"/>
                  <a:gd name="connsiteY19" fmla="*/ 2543429 h 3140738"/>
                  <a:gd name="connsiteX20" fmla="*/ 1731776 w 2848767"/>
                  <a:gd name="connsiteY20" fmla="*/ 2526806 h 3140738"/>
                  <a:gd name="connsiteX21" fmla="*/ 1652822 w 2848767"/>
                  <a:gd name="connsiteY21" fmla="*/ 2460087 h 3140738"/>
                  <a:gd name="connsiteX22" fmla="*/ 1632617 w 2848767"/>
                  <a:gd name="connsiteY22" fmla="*/ 2452956 h 3140738"/>
                  <a:gd name="connsiteX23" fmla="*/ 1633812 w 2848767"/>
                  <a:gd name="connsiteY23" fmla="*/ 2457739 h 3140738"/>
                  <a:gd name="connsiteX24" fmla="*/ 1630699 w 2848767"/>
                  <a:gd name="connsiteY24" fmla="*/ 2479915 h 3140738"/>
                  <a:gd name="connsiteX25" fmla="*/ 1589385 w 2848767"/>
                  <a:gd name="connsiteY25" fmla="*/ 2528520 h 3140738"/>
                  <a:gd name="connsiteX26" fmla="*/ 1599106 w 2848767"/>
                  <a:gd name="connsiteY26" fmla="*/ 2471409 h 3140738"/>
                  <a:gd name="connsiteX27" fmla="*/ 1585777 w 2848767"/>
                  <a:gd name="connsiteY27" fmla="*/ 2443756 h 3140738"/>
                  <a:gd name="connsiteX28" fmla="*/ 1585753 w 2848767"/>
                  <a:gd name="connsiteY28" fmla="*/ 2440486 h 3140738"/>
                  <a:gd name="connsiteX29" fmla="*/ 1585664 w 2848767"/>
                  <a:gd name="connsiteY29" fmla="*/ 2440465 h 3140738"/>
                  <a:gd name="connsiteX30" fmla="*/ 1547331 w 2848767"/>
                  <a:gd name="connsiteY30" fmla="*/ 2435191 h 3140738"/>
                  <a:gd name="connsiteX31" fmla="*/ 1530698 w 2848767"/>
                  <a:gd name="connsiteY31" fmla="*/ 2434444 h 3140738"/>
                  <a:gd name="connsiteX32" fmla="*/ 1531765 w 2848767"/>
                  <a:gd name="connsiteY32" fmla="*/ 2434955 h 3140738"/>
                  <a:gd name="connsiteX33" fmla="*/ 1535410 w 2848767"/>
                  <a:gd name="connsiteY33" fmla="*/ 2473839 h 3140738"/>
                  <a:gd name="connsiteX34" fmla="*/ 1494096 w 2848767"/>
                  <a:gd name="connsiteY34" fmla="*/ 2522444 h 3140738"/>
                  <a:gd name="connsiteX35" fmla="*/ 1503817 w 2848767"/>
                  <a:gd name="connsiteY35" fmla="*/ 2465333 h 3140738"/>
                  <a:gd name="connsiteX36" fmla="*/ 1490489 w 2848767"/>
                  <a:gd name="connsiteY36" fmla="*/ 2437680 h 3140738"/>
                  <a:gd name="connsiteX37" fmla="*/ 1506654 w 2848767"/>
                  <a:gd name="connsiteY37" fmla="*/ 2239617 h 3140738"/>
                  <a:gd name="connsiteX38" fmla="*/ 1821654 w 2848767"/>
                  <a:gd name="connsiteY38" fmla="*/ 2554617 h 3140738"/>
                  <a:gd name="connsiteX39" fmla="*/ 1506654 w 2848767"/>
                  <a:gd name="connsiteY39" fmla="*/ 2869617 h 3140738"/>
                  <a:gd name="connsiteX40" fmla="*/ 1191654 w 2848767"/>
                  <a:gd name="connsiteY40" fmla="*/ 2554617 h 3140738"/>
                  <a:gd name="connsiteX41" fmla="*/ 1506654 w 2848767"/>
                  <a:gd name="connsiteY41" fmla="*/ 2239617 h 3140738"/>
                  <a:gd name="connsiteX42" fmla="*/ 1506654 w 2848767"/>
                  <a:gd name="connsiteY42" fmla="*/ 2212617 h 3140738"/>
                  <a:gd name="connsiteX43" fmla="*/ 1164654 w 2848767"/>
                  <a:gd name="connsiteY43" fmla="*/ 2554617 h 3140738"/>
                  <a:gd name="connsiteX44" fmla="*/ 1506654 w 2848767"/>
                  <a:gd name="connsiteY44" fmla="*/ 2896617 h 3140738"/>
                  <a:gd name="connsiteX45" fmla="*/ 1848654 w 2848767"/>
                  <a:gd name="connsiteY45" fmla="*/ 2554617 h 3140738"/>
                  <a:gd name="connsiteX46" fmla="*/ 1506654 w 2848767"/>
                  <a:gd name="connsiteY46" fmla="*/ 2212617 h 3140738"/>
                  <a:gd name="connsiteX47" fmla="*/ 2221957 w 2848767"/>
                  <a:gd name="connsiteY47" fmla="*/ 991706 h 3140738"/>
                  <a:gd name="connsiteX48" fmla="*/ 2265692 w 2848767"/>
                  <a:gd name="connsiteY48" fmla="*/ 1002435 h 3140738"/>
                  <a:gd name="connsiteX49" fmla="*/ 2783619 w 2848767"/>
                  <a:gd name="connsiteY49" fmla="*/ 1246133 h 3140738"/>
                  <a:gd name="connsiteX50" fmla="*/ 2837949 w 2848767"/>
                  <a:gd name="connsiteY50" fmla="*/ 1397025 h 3140738"/>
                  <a:gd name="connsiteX51" fmla="*/ 2644830 w 2848767"/>
                  <a:gd name="connsiteY51" fmla="*/ 1807457 h 3140738"/>
                  <a:gd name="connsiteX52" fmla="*/ 2493939 w 2848767"/>
                  <a:gd name="connsiteY52" fmla="*/ 1861787 h 3140738"/>
                  <a:gd name="connsiteX53" fmla="*/ 2279925 w 2848767"/>
                  <a:gd name="connsiteY53" fmla="*/ 1761088 h 3140738"/>
                  <a:gd name="connsiteX54" fmla="*/ 1989488 w 2848767"/>
                  <a:gd name="connsiteY54" fmla="*/ 2367986 h 3140738"/>
                  <a:gd name="connsiteX55" fmla="*/ 1991766 w 2848767"/>
                  <a:gd name="connsiteY55" fmla="*/ 2372962 h 3140738"/>
                  <a:gd name="connsiteX56" fmla="*/ 2031510 w 2848767"/>
                  <a:gd name="connsiteY56" fmla="*/ 2574001 h 3140738"/>
                  <a:gd name="connsiteX57" fmla="*/ 2031510 w 2848767"/>
                  <a:gd name="connsiteY57" fmla="*/ 3140738 h 3140738"/>
                  <a:gd name="connsiteX58" fmla="*/ 0 w 2848767"/>
                  <a:gd name="connsiteY58" fmla="*/ 3140738 h 3140738"/>
                  <a:gd name="connsiteX59" fmla="*/ 0 w 2848767"/>
                  <a:gd name="connsiteY59" fmla="*/ 2574001 h 3140738"/>
                  <a:gd name="connsiteX60" fmla="*/ 457879 w 2848767"/>
                  <a:gd name="connsiteY60" fmla="*/ 1950229 h 3140738"/>
                  <a:gd name="connsiteX61" fmla="*/ 486497 w 2848767"/>
                  <a:gd name="connsiteY61" fmla="*/ 1950229 h 3140738"/>
                  <a:gd name="connsiteX62" fmla="*/ 1001611 w 2848767"/>
                  <a:gd name="connsiteY62" fmla="*/ 2120349 h 3140738"/>
                  <a:gd name="connsiteX63" fmla="*/ 1516725 w 2848767"/>
                  <a:gd name="connsiteY63" fmla="*/ 1950229 h 3140738"/>
                  <a:gd name="connsiteX64" fmla="*/ 1545342 w 2848767"/>
                  <a:gd name="connsiteY64" fmla="*/ 1950229 h 3140738"/>
                  <a:gd name="connsiteX65" fmla="*/ 1885010 w 2848767"/>
                  <a:gd name="connsiteY65" fmla="*/ 2177178 h 3140738"/>
                  <a:gd name="connsiteX66" fmla="*/ 1928481 w 2848767"/>
                  <a:gd name="connsiteY66" fmla="*/ 2245278 h 3140738"/>
                  <a:gd name="connsiteX67" fmla="*/ 2182201 w 2848767"/>
                  <a:gd name="connsiteY67" fmla="*/ 1715106 h 3140738"/>
                  <a:gd name="connsiteX68" fmla="*/ 1976011 w 2848767"/>
                  <a:gd name="connsiteY68" fmla="*/ 1618089 h 3140738"/>
                  <a:gd name="connsiteX69" fmla="*/ 1921682 w 2848767"/>
                  <a:gd name="connsiteY69" fmla="*/ 1467198 h 3140738"/>
                  <a:gd name="connsiteX70" fmla="*/ 2114800 w 2848767"/>
                  <a:gd name="connsiteY70" fmla="*/ 1056765 h 3140738"/>
                  <a:gd name="connsiteX71" fmla="*/ 2221957 w 2848767"/>
                  <a:gd name="connsiteY71" fmla="*/ 991706 h 3140738"/>
                  <a:gd name="connsiteX72" fmla="*/ 1015755 w 2848767"/>
                  <a:gd name="connsiteY72" fmla="*/ 0 h 3140738"/>
                  <a:gd name="connsiteX73" fmla="*/ 1296602 w 2848767"/>
                  <a:gd name="connsiteY73" fmla="*/ 186158 h 3140738"/>
                  <a:gd name="connsiteX74" fmla="*/ 1308137 w 2848767"/>
                  <a:gd name="connsiteY74" fmla="*/ 223317 h 3140738"/>
                  <a:gd name="connsiteX75" fmla="*/ 1320722 w 2848767"/>
                  <a:gd name="connsiteY75" fmla="*/ 214832 h 3140738"/>
                  <a:gd name="connsiteX76" fmla="*/ 1416161 w 2848767"/>
                  <a:gd name="connsiteY76" fmla="*/ 195564 h 3140738"/>
                  <a:gd name="connsiteX77" fmla="*/ 1661351 w 2848767"/>
                  <a:gd name="connsiteY77" fmla="*/ 440754 h 3140738"/>
                  <a:gd name="connsiteX78" fmla="*/ 1465576 w 2848767"/>
                  <a:gd name="connsiteY78" fmla="*/ 680963 h 3140738"/>
                  <a:gd name="connsiteX79" fmla="*/ 1416162 w 2848767"/>
                  <a:gd name="connsiteY79" fmla="*/ 685944 h 3140738"/>
                  <a:gd name="connsiteX80" fmla="*/ 1416162 w 2848767"/>
                  <a:gd name="connsiteY80" fmla="*/ 818345 h 3140738"/>
                  <a:gd name="connsiteX81" fmla="*/ 1448911 w 2848767"/>
                  <a:gd name="connsiteY81" fmla="*/ 845365 h 3140738"/>
                  <a:gd name="connsiteX82" fmla="*/ 1632854 w 2848767"/>
                  <a:gd name="connsiteY82" fmla="*/ 1289443 h 3140738"/>
                  <a:gd name="connsiteX83" fmla="*/ 1004833 w 2848767"/>
                  <a:gd name="connsiteY83" fmla="*/ 1917464 h 3140738"/>
                  <a:gd name="connsiteX84" fmla="*/ 376812 w 2848767"/>
                  <a:gd name="connsiteY84" fmla="*/ 1289443 h 3140738"/>
                  <a:gd name="connsiteX85" fmla="*/ 560755 w 2848767"/>
                  <a:gd name="connsiteY85" fmla="*/ 845365 h 3140738"/>
                  <a:gd name="connsiteX86" fmla="*/ 615349 w 2848767"/>
                  <a:gd name="connsiteY86" fmla="*/ 800321 h 3140738"/>
                  <a:gd name="connsiteX87" fmla="*/ 615349 w 2848767"/>
                  <a:gd name="connsiteY87" fmla="*/ 685944 h 3140738"/>
                  <a:gd name="connsiteX88" fmla="*/ 370159 w 2848767"/>
                  <a:gd name="connsiteY88" fmla="*/ 440754 h 3140738"/>
                  <a:gd name="connsiteX89" fmla="*/ 615349 w 2848767"/>
                  <a:gd name="connsiteY89" fmla="*/ 195564 h 3140738"/>
                  <a:gd name="connsiteX90" fmla="*/ 710788 w 2848767"/>
                  <a:gd name="connsiteY90" fmla="*/ 214832 h 3140738"/>
                  <a:gd name="connsiteX91" fmla="*/ 723373 w 2848767"/>
                  <a:gd name="connsiteY91" fmla="*/ 223317 h 3140738"/>
                  <a:gd name="connsiteX92" fmla="*/ 734908 w 2848767"/>
                  <a:gd name="connsiteY92" fmla="*/ 186158 h 3140738"/>
                  <a:gd name="connsiteX93" fmla="*/ 1015755 w 2848767"/>
                  <a:gd name="connsiteY93" fmla="*/ 0 h 314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48767" h="3140738">
                    <a:moveTo>
                      <a:pt x="1490463" y="2434091"/>
                    </a:moveTo>
                    <a:lnTo>
                      <a:pt x="1465978" y="2435191"/>
                    </a:lnTo>
                    <a:cubicBezTo>
                      <a:pt x="1454426" y="2436242"/>
                      <a:pt x="1443172" y="2437733"/>
                      <a:pt x="1432288" y="2439628"/>
                    </a:cubicBezTo>
                    <a:lnTo>
                      <a:pt x="1421466" y="2441987"/>
                    </a:lnTo>
                    <a:lnTo>
                      <a:pt x="1427085" y="2444677"/>
                    </a:lnTo>
                    <a:cubicBezTo>
                      <a:pt x="1433970" y="2451968"/>
                      <a:pt x="1437008" y="2468979"/>
                      <a:pt x="1430730" y="2483561"/>
                    </a:cubicBezTo>
                    <a:cubicBezTo>
                      <a:pt x="1424452" y="2498142"/>
                      <a:pt x="1394681" y="2533583"/>
                      <a:pt x="1389416" y="2532166"/>
                    </a:cubicBezTo>
                    <a:cubicBezTo>
                      <a:pt x="1384150" y="2530748"/>
                      <a:pt x="1399744" y="2490041"/>
                      <a:pt x="1399137" y="2475055"/>
                    </a:cubicBezTo>
                    <a:cubicBezTo>
                      <a:pt x="1398833" y="2467562"/>
                      <a:pt x="1394327" y="2460626"/>
                      <a:pt x="1390479" y="2454930"/>
                    </a:cubicBezTo>
                    <a:lnTo>
                      <a:pt x="1387785" y="2450588"/>
                    </a:lnTo>
                    <a:lnTo>
                      <a:pt x="1371949" y="2455570"/>
                    </a:lnTo>
                    <a:cubicBezTo>
                      <a:pt x="1326270" y="2472431"/>
                      <a:pt x="1293251" y="2497643"/>
                      <a:pt x="1281534" y="2526806"/>
                    </a:cubicBezTo>
                    <a:lnTo>
                      <a:pt x="1278243" y="2543432"/>
                    </a:lnTo>
                    <a:lnTo>
                      <a:pt x="1276711" y="2548367"/>
                    </a:lnTo>
                    <a:cubicBezTo>
                      <a:pt x="1275305" y="2555235"/>
                      <a:pt x="1274567" y="2562347"/>
                      <a:pt x="1274567" y="2569631"/>
                    </a:cubicBezTo>
                    <a:cubicBezTo>
                      <a:pt x="1274567" y="2627904"/>
                      <a:pt x="1321807" y="2675144"/>
                      <a:pt x="1380080" y="2675144"/>
                    </a:cubicBezTo>
                    <a:lnTo>
                      <a:pt x="1633229" y="2675144"/>
                    </a:lnTo>
                    <a:cubicBezTo>
                      <a:pt x="1691503" y="2675144"/>
                      <a:pt x="1738742" y="2627904"/>
                      <a:pt x="1738742" y="2569631"/>
                    </a:cubicBezTo>
                    <a:cubicBezTo>
                      <a:pt x="1738742" y="2562347"/>
                      <a:pt x="1738004" y="2555235"/>
                      <a:pt x="1736599" y="2548367"/>
                    </a:cubicBezTo>
                    <a:lnTo>
                      <a:pt x="1735066" y="2543429"/>
                    </a:lnTo>
                    <a:lnTo>
                      <a:pt x="1731776" y="2526806"/>
                    </a:lnTo>
                    <a:cubicBezTo>
                      <a:pt x="1721062" y="2500143"/>
                      <a:pt x="1692543" y="2476782"/>
                      <a:pt x="1652822" y="2460087"/>
                    </a:cubicBezTo>
                    <a:lnTo>
                      <a:pt x="1632617" y="2452956"/>
                    </a:lnTo>
                    <a:lnTo>
                      <a:pt x="1633812" y="2457739"/>
                    </a:lnTo>
                    <a:cubicBezTo>
                      <a:pt x="1634648" y="2464726"/>
                      <a:pt x="1633838" y="2472624"/>
                      <a:pt x="1630699" y="2479915"/>
                    </a:cubicBezTo>
                    <a:cubicBezTo>
                      <a:pt x="1624421" y="2494497"/>
                      <a:pt x="1594650" y="2529938"/>
                      <a:pt x="1589385" y="2528520"/>
                    </a:cubicBezTo>
                    <a:cubicBezTo>
                      <a:pt x="1584119" y="2527102"/>
                      <a:pt x="1599713" y="2486396"/>
                      <a:pt x="1599106" y="2471409"/>
                    </a:cubicBezTo>
                    <a:cubicBezTo>
                      <a:pt x="1598650" y="2460169"/>
                      <a:pt x="1588739" y="2450183"/>
                      <a:pt x="1585777" y="2443756"/>
                    </a:cubicBezTo>
                    <a:lnTo>
                      <a:pt x="1585753" y="2440486"/>
                    </a:lnTo>
                    <a:lnTo>
                      <a:pt x="1585664" y="2440465"/>
                    </a:lnTo>
                    <a:cubicBezTo>
                      <a:pt x="1573346" y="2438168"/>
                      <a:pt x="1560534" y="2436392"/>
                      <a:pt x="1547331" y="2435191"/>
                    </a:cubicBezTo>
                    <a:lnTo>
                      <a:pt x="1530698" y="2434444"/>
                    </a:lnTo>
                    <a:lnTo>
                      <a:pt x="1531765" y="2434955"/>
                    </a:lnTo>
                    <a:cubicBezTo>
                      <a:pt x="1538651" y="2442246"/>
                      <a:pt x="1541688" y="2459257"/>
                      <a:pt x="1535410" y="2473839"/>
                    </a:cubicBezTo>
                    <a:cubicBezTo>
                      <a:pt x="1529132" y="2488420"/>
                      <a:pt x="1499362" y="2523861"/>
                      <a:pt x="1494096" y="2522444"/>
                    </a:cubicBezTo>
                    <a:cubicBezTo>
                      <a:pt x="1488831" y="2521026"/>
                      <a:pt x="1504425" y="2480319"/>
                      <a:pt x="1503817" y="2465333"/>
                    </a:cubicBezTo>
                    <a:cubicBezTo>
                      <a:pt x="1503362" y="2454093"/>
                      <a:pt x="1493451" y="2444106"/>
                      <a:pt x="1490489" y="2437680"/>
                    </a:cubicBezTo>
                    <a:close/>
                    <a:moveTo>
                      <a:pt x="1506654" y="2239617"/>
                    </a:moveTo>
                    <a:cubicBezTo>
                      <a:pt x="1680624" y="2239617"/>
                      <a:pt x="1821654" y="2380647"/>
                      <a:pt x="1821654" y="2554617"/>
                    </a:cubicBezTo>
                    <a:cubicBezTo>
                      <a:pt x="1821654" y="2728587"/>
                      <a:pt x="1680624" y="2869617"/>
                      <a:pt x="1506654" y="2869617"/>
                    </a:cubicBezTo>
                    <a:cubicBezTo>
                      <a:pt x="1332684" y="2869617"/>
                      <a:pt x="1191654" y="2728587"/>
                      <a:pt x="1191654" y="2554617"/>
                    </a:cubicBezTo>
                    <a:cubicBezTo>
                      <a:pt x="1191654" y="2380647"/>
                      <a:pt x="1332684" y="2239617"/>
                      <a:pt x="1506654" y="2239617"/>
                    </a:cubicBezTo>
                    <a:close/>
                    <a:moveTo>
                      <a:pt x="1506654" y="2212617"/>
                    </a:moveTo>
                    <a:cubicBezTo>
                      <a:pt x="1317773" y="2212617"/>
                      <a:pt x="1164654" y="2365736"/>
                      <a:pt x="1164654" y="2554617"/>
                    </a:cubicBezTo>
                    <a:cubicBezTo>
                      <a:pt x="1164654" y="2743498"/>
                      <a:pt x="1317773" y="2896617"/>
                      <a:pt x="1506654" y="2896617"/>
                    </a:cubicBezTo>
                    <a:cubicBezTo>
                      <a:pt x="1695535" y="2896617"/>
                      <a:pt x="1848654" y="2743498"/>
                      <a:pt x="1848654" y="2554617"/>
                    </a:cubicBezTo>
                    <a:cubicBezTo>
                      <a:pt x="1848654" y="2365736"/>
                      <a:pt x="1695535" y="2212617"/>
                      <a:pt x="1506654" y="2212617"/>
                    </a:cubicBezTo>
                    <a:close/>
                    <a:moveTo>
                      <a:pt x="2221957" y="991706"/>
                    </a:moveTo>
                    <a:cubicBezTo>
                      <a:pt x="2236676" y="992290"/>
                      <a:pt x="2251524" y="995769"/>
                      <a:pt x="2265692" y="1002435"/>
                    </a:cubicBezTo>
                    <a:lnTo>
                      <a:pt x="2783619" y="1246133"/>
                    </a:lnTo>
                    <a:cubicBezTo>
                      <a:pt x="2840289" y="1272798"/>
                      <a:pt x="2864614" y="1340355"/>
                      <a:pt x="2837949" y="1397025"/>
                    </a:cubicBezTo>
                    <a:lnTo>
                      <a:pt x="2644830" y="1807457"/>
                    </a:lnTo>
                    <a:cubicBezTo>
                      <a:pt x="2618166" y="1864127"/>
                      <a:pt x="2550609" y="1888452"/>
                      <a:pt x="2493939" y="1861787"/>
                    </a:cubicBezTo>
                    <a:lnTo>
                      <a:pt x="2279925" y="1761088"/>
                    </a:lnTo>
                    <a:lnTo>
                      <a:pt x="1989488" y="2367986"/>
                    </a:lnTo>
                    <a:lnTo>
                      <a:pt x="1991766" y="2372962"/>
                    </a:lnTo>
                    <a:cubicBezTo>
                      <a:pt x="2017222" y="2441167"/>
                      <a:pt x="2031510" y="2510247"/>
                      <a:pt x="2031510" y="2574001"/>
                    </a:cubicBezTo>
                    <a:cubicBezTo>
                      <a:pt x="2031510" y="2574001"/>
                      <a:pt x="2031510" y="2574001"/>
                      <a:pt x="2031510" y="3140738"/>
                    </a:cubicBezTo>
                    <a:cubicBezTo>
                      <a:pt x="2031510" y="3140738"/>
                      <a:pt x="2031510" y="3140738"/>
                      <a:pt x="0" y="3140738"/>
                    </a:cubicBezTo>
                    <a:cubicBezTo>
                      <a:pt x="0" y="3140738"/>
                      <a:pt x="0" y="3140738"/>
                      <a:pt x="0" y="2574001"/>
                    </a:cubicBezTo>
                    <a:cubicBezTo>
                      <a:pt x="0" y="2318985"/>
                      <a:pt x="200322" y="1978746"/>
                      <a:pt x="457879" y="1950229"/>
                    </a:cubicBezTo>
                    <a:cubicBezTo>
                      <a:pt x="457879" y="1950229"/>
                      <a:pt x="457879" y="1950229"/>
                      <a:pt x="486497" y="1950229"/>
                    </a:cubicBezTo>
                    <a:cubicBezTo>
                      <a:pt x="629584" y="2063642"/>
                      <a:pt x="801289" y="2120349"/>
                      <a:pt x="1001611" y="2120349"/>
                    </a:cubicBezTo>
                    <a:cubicBezTo>
                      <a:pt x="1201933" y="2120349"/>
                      <a:pt x="1373638" y="2063642"/>
                      <a:pt x="1516725" y="1950229"/>
                    </a:cubicBezTo>
                    <a:cubicBezTo>
                      <a:pt x="1516725" y="1950229"/>
                      <a:pt x="1516725" y="1950229"/>
                      <a:pt x="1545342" y="1950229"/>
                    </a:cubicBezTo>
                    <a:cubicBezTo>
                      <a:pt x="1674121" y="1964488"/>
                      <a:pt x="1795663" y="2056677"/>
                      <a:pt x="1885010" y="2177178"/>
                    </a:cubicBezTo>
                    <a:lnTo>
                      <a:pt x="1928481" y="2245278"/>
                    </a:lnTo>
                    <a:lnTo>
                      <a:pt x="2182201" y="1715106"/>
                    </a:lnTo>
                    <a:lnTo>
                      <a:pt x="1976011" y="1618089"/>
                    </a:lnTo>
                    <a:cubicBezTo>
                      <a:pt x="1919341" y="1591425"/>
                      <a:pt x="1895017" y="1523868"/>
                      <a:pt x="1921682" y="1467198"/>
                    </a:cubicBezTo>
                    <a:lnTo>
                      <a:pt x="2114800" y="1056765"/>
                    </a:lnTo>
                    <a:cubicBezTo>
                      <a:pt x="2134799" y="1014263"/>
                      <a:pt x="2177799" y="989955"/>
                      <a:pt x="2221957" y="991706"/>
                    </a:cubicBezTo>
                    <a:close/>
                    <a:moveTo>
                      <a:pt x="1015755" y="0"/>
                    </a:moveTo>
                    <a:cubicBezTo>
                      <a:pt x="1142007" y="0"/>
                      <a:pt x="1250331" y="76761"/>
                      <a:pt x="1296602" y="186158"/>
                    </a:cubicBezTo>
                    <a:lnTo>
                      <a:pt x="1308137" y="223317"/>
                    </a:lnTo>
                    <a:lnTo>
                      <a:pt x="1320722" y="214832"/>
                    </a:lnTo>
                    <a:cubicBezTo>
                      <a:pt x="1350056" y="202425"/>
                      <a:pt x="1382307" y="195564"/>
                      <a:pt x="1416161" y="195564"/>
                    </a:cubicBezTo>
                    <a:cubicBezTo>
                      <a:pt x="1551576" y="195564"/>
                      <a:pt x="1661351" y="305339"/>
                      <a:pt x="1661351" y="440754"/>
                    </a:cubicBezTo>
                    <a:cubicBezTo>
                      <a:pt x="1661351" y="559242"/>
                      <a:pt x="1577305" y="658100"/>
                      <a:pt x="1465576" y="680963"/>
                    </a:cubicBezTo>
                    <a:lnTo>
                      <a:pt x="1416162" y="685944"/>
                    </a:lnTo>
                    <a:lnTo>
                      <a:pt x="1416162" y="818345"/>
                    </a:lnTo>
                    <a:lnTo>
                      <a:pt x="1448911" y="845365"/>
                    </a:lnTo>
                    <a:cubicBezTo>
                      <a:pt x="1562560" y="959015"/>
                      <a:pt x="1632854" y="1116020"/>
                      <a:pt x="1632854" y="1289443"/>
                    </a:cubicBezTo>
                    <a:cubicBezTo>
                      <a:pt x="1632854" y="1636289"/>
                      <a:pt x="1351679" y="1917464"/>
                      <a:pt x="1004833" y="1917464"/>
                    </a:cubicBezTo>
                    <a:cubicBezTo>
                      <a:pt x="657987" y="1917464"/>
                      <a:pt x="376812" y="1636289"/>
                      <a:pt x="376812" y="1289443"/>
                    </a:cubicBezTo>
                    <a:cubicBezTo>
                      <a:pt x="376812" y="1116020"/>
                      <a:pt x="447106" y="959015"/>
                      <a:pt x="560755" y="845365"/>
                    </a:cubicBezTo>
                    <a:lnTo>
                      <a:pt x="615349" y="800321"/>
                    </a:lnTo>
                    <a:lnTo>
                      <a:pt x="615349" y="685944"/>
                    </a:lnTo>
                    <a:cubicBezTo>
                      <a:pt x="479934" y="685944"/>
                      <a:pt x="370159" y="576169"/>
                      <a:pt x="370159" y="440754"/>
                    </a:cubicBezTo>
                    <a:cubicBezTo>
                      <a:pt x="370159" y="305339"/>
                      <a:pt x="479934" y="195564"/>
                      <a:pt x="615349" y="195564"/>
                    </a:cubicBezTo>
                    <a:cubicBezTo>
                      <a:pt x="649203" y="195564"/>
                      <a:pt x="681454" y="202425"/>
                      <a:pt x="710788" y="214832"/>
                    </a:cubicBezTo>
                    <a:lnTo>
                      <a:pt x="723373" y="223317"/>
                    </a:lnTo>
                    <a:lnTo>
                      <a:pt x="734908" y="186158"/>
                    </a:lnTo>
                    <a:cubicBezTo>
                      <a:pt x="781179" y="76761"/>
                      <a:pt x="889503" y="0"/>
                      <a:pt x="1015755" y="0"/>
                    </a:cubicBezTo>
                    <a:close/>
                  </a:path>
                </a:pathLst>
              </a:cu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oAutofit/>
              </a:bodyPr>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072" name="Rechteck: abgerundete Ecken 86071">
                <a:extLst>
                  <a:ext uri="{FF2B5EF4-FFF2-40B4-BE49-F238E27FC236}">
                    <a16:creationId xmlns:a16="http://schemas.microsoft.com/office/drawing/2014/main" id="{75C5410B-63AB-4395-A4EE-33AFB3E6A5CE}"/>
                  </a:ext>
                </a:extLst>
              </p:cNvPr>
              <p:cNvSpPr/>
              <p:nvPr/>
            </p:nvSpPr>
            <p:spPr bwMode="gray">
              <a:xfrm>
                <a:off x="7855943" y="4889364"/>
                <a:ext cx="701193" cy="473420"/>
              </a:xfrm>
              <a:prstGeom prst="round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6074" name="Gruppieren 86073">
                <a:extLst>
                  <a:ext uri="{FF2B5EF4-FFF2-40B4-BE49-F238E27FC236}">
                    <a16:creationId xmlns:a16="http://schemas.microsoft.com/office/drawing/2014/main" id="{2F23EF1A-5048-4263-ABF4-2CD66D6DBBB3}"/>
                  </a:ext>
                </a:extLst>
              </p:cNvPr>
              <p:cNvGrpSpPr/>
              <p:nvPr/>
            </p:nvGrpSpPr>
            <p:grpSpPr>
              <a:xfrm>
                <a:off x="7927524" y="5362784"/>
                <a:ext cx="558030" cy="62079"/>
                <a:chOff x="7931923" y="5362784"/>
                <a:chExt cx="558030" cy="62079"/>
              </a:xfrm>
              <a:solidFill>
                <a:schemeClr val="accent1"/>
              </a:solidFill>
            </p:grpSpPr>
            <p:sp>
              <p:nvSpPr>
                <p:cNvPr id="86073" name="Rechteck 86072">
                  <a:extLst>
                    <a:ext uri="{FF2B5EF4-FFF2-40B4-BE49-F238E27FC236}">
                      <a16:creationId xmlns:a16="http://schemas.microsoft.com/office/drawing/2014/main" id="{0EEB1710-4408-4BD0-B6E2-A11F8FA5834D}"/>
                    </a:ext>
                  </a:extLst>
                </p:cNvPr>
                <p:cNvSpPr/>
                <p:nvPr/>
              </p:nvSpPr>
              <p:spPr bwMode="gray">
                <a:xfrm>
                  <a:off x="7931923" y="5362784"/>
                  <a:ext cx="92812" cy="62079"/>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3" name="Rechteck 312">
                  <a:extLst>
                    <a:ext uri="{FF2B5EF4-FFF2-40B4-BE49-F238E27FC236}">
                      <a16:creationId xmlns:a16="http://schemas.microsoft.com/office/drawing/2014/main" id="{0448E80D-B98E-4A24-B192-DA6A780AE633}"/>
                    </a:ext>
                  </a:extLst>
                </p:cNvPr>
                <p:cNvSpPr/>
                <p:nvPr/>
              </p:nvSpPr>
              <p:spPr bwMode="gray">
                <a:xfrm>
                  <a:off x="8397141" y="5362784"/>
                  <a:ext cx="92812" cy="62079"/>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86075" name="Rechteck: abgerundete Ecken 86074">
                <a:extLst>
                  <a:ext uri="{FF2B5EF4-FFF2-40B4-BE49-F238E27FC236}">
                    <a16:creationId xmlns:a16="http://schemas.microsoft.com/office/drawing/2014/main" id="{61F5AB81-99BF-4D3C-A727-7E78DB59AFF4}"/>
                  </a:ext>
                </a:extLst>
              </p:cNvPr>
              <p:cNvSpPr/>
              <p:nvPr/>
            </p:nvSpPr>
            <p:spPr bwMode="gray">
              <a:xfrm>
                <a:off x="7903313" y="4951741"/>
                <a:ext cx="440419" cy="348667"/>
              </a:xfrm>
              <a:prstGeom prst="roundRect">
                <a:avLst>
                  <a:gd name="adj" fmla="val 153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076" name="Ellipse 86075">
                <a:extLst>
                  <a:ext uri="{FF2B5EF4-FFF2-40B4-BE49-F238E27FC236}">
                    <a16:creationId xmlns:a16="http://schemas.microsoft.com/office/drawing/2014/main" id="{E43419F3-866D-4164-96A8-A75C33463CFF}"/>
                  </a:ext>
                </a:extLst>
              </p:cNvPr>
              <p:cNvSpPr/>
              <p:nvPr/>
            </p:nvSpPr>
            <p:spPr bwMode="gray">
              <a:xfrm>
                <a:off x="8405593" y="4978790"/>
                <a:ext cx="93941" cy="93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1" name="Gruppieren 90">
                <a:extLst>
                  <a:ext uri="{FF2B5EF4-FFF2-40B4-BE49-F238E27FC236}">
                    <a16:creationId xmlns:a16="http://schemas.microsoft.com/office/drawing/2014/main" id="{B2C297BB-4827-4ABC-86AB-979031C08D5E}"/>
                  </a:ext>
                </a:extLst>
              </p:cNvPr>
              <p:cNvGrpSpPr/>
              <p:nvPr/>
            </p:nvGrpSpPr>
            <p:grpSpPr>
              <a:xfrm>
                <a:off x="8391305" y="5118406"/>
                <a:ext cx="121987" cy="182002"/>
                <a:chOff x="8405594" y="5123544"/>
                <a:chExt cx="121987" cy="182002"/>
              </a:xfrm>
            </p:grpSpPr>
            <p:grpSp>
              <p:nvGrpSpPr>
                <p:cNvPr id="86079" name="Gruppieren 86078">
                  <a:extLst>
                    <a:ext uri="{FF2B5EF4-FFF2-40B4-BE49-F238E27FC236}">
                      <a16:creationId xmlns:a16="http://schemas.microsoft.com/office/drawing/2014/main" id="{9BD5CE20-1F36-4859-9AA3-2EDF94CA24C6}"/>
                    </a:ext>
                  </a:extLst>
                </p:cNvPr>
                <p:cNvGrpSpPr/>
                <p:nvPr/>
              </p:nvGrpSpPr>
              <p:grpSpPr>
                <a:xfrm>
                  <a:off x="8405594" y="5123544"/>
                  <a:ext cx="121987" cy="45719"/>
                  <a:chOff x="8405594" y="5123544"/>
                  <a:chExt cx="121987" cy="45719"/>
                </a:xfrm>
              </p:grpSpPr>
              <p:sp>
                <p:nvSpPr>
                  <p:cNvPr id="317" name="Ellipse 316">
                    <a:extLst>
                      <a:ext uri="{FF2B5EF4-FFF2-40B4-BE49-F238E27FC236}">
                        <a16:creationId xmlns:a16="http://schemas.microsoft.com/office/drawing/2014/main" id="{4C7C8D51-35A9-4F09-B2B5-6EF4AEDC0A9C}"/>
                      </a:ext>
                    </a:extLst>
                  </p:cNvPr>
                  <p:cNvSpPr/>
                  <p:nvPr/>
                </p:nvSpPr>
                <p:spPr bwMode="gray">
                  <a:xfrm>
                    <a:off x="8405594" y="512354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8" name="Ellipse 317">
                    <a:extLst>
                      <a:ext uri="{FF2B5EF4-FFF2-40B4-BE49-F238E27FC236}">
                        <a16:creationId xmlns:a16="http://schemas.microsoft.com/office/drawing/2014/main" id="{DC59D8E4-250D-4A13-9693-BDEA48CA7C9E}"/>
                      </a:ext>
                    </a:extLst>
                  </p:cNvPr>
                  <p:cNvSpPr/>
                  <p:nvPr/>
                </p:nvSpPr>
                <p:spPr bwMode="gray">
                  <a:xfrm>
                    <a:off x="8481862" y="512354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6078" name="Gruppieren 86077">
                  <a:extLst>
                    <a:ext uri="{FF2B5EF4-FFF2-40B4-BE49-F238E27FC236}">
                      <a16:creationId xmlns:a16="http://schemas.microsoft.com/office/drawing/2014/main" id="{4E042A8D-3A2A-40C3-BA6C-8E51EDDFC42C}"/>
                    </a:ext>
                  </a:extLst>
                </p:cNvPr>
                <p:cNvGrpSpPr/>
                <p:nvPr/>
              </p:nvGrpSpPr>
              <p:grpSpPr>
                <a:xfrm>
                  <a:off x="8405594" y="5192652"/>
                  <a:ext cx="121987" cy="45719"/>
                  <a:chOff x="8405594" y="5192652"/>
                  <a:chExt cx="121987" cy="45719"/>
                </a:xfrm>
              </p:grpSpPr>
              <p:sp>
                <p:nvSpPr>
                  <p:cNvPr id="319" name="Ellipse 318">
                    <a:extLst>
                      <a:ext uri="{FF2B5EF4-FFF2-40B4-BE49-F238E27FC236}">
                        <a16:creationId xmlns:a16="http://schemas.microsoft.com/office/drawing/2014/main" id="{48FB8206-B913-48C4-B22D-BE138B7E8C44}"/>
                      </a:ext>
                    </a:extLst>
                  </p:cNvPr>
                  <p:cNvSpPr/>
                  <p:nvPr/>
                </p:nvSpPr>
                <p:spPr bwMode="gray">
                  <a:xfrm>
                    <a:off x="8405594" y="519265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0" name="Ellipse 319">
                    <a:extLst>
                      <a:ext uri="{FF2B5EF4-FFF2-40B4-BE49-F238E27FC236}">
                        <a16:creationId xmlns:a16="http://schemas.microsoft.com/office/drawing/2014/main" id="{F2AC9CB0-B57A-4EAE-8D0C-66929E093456}"/>
                      </a:ext>
                    </a:extLst>
                  </p:cNvPr>
                  <p:cNvSpPr/>
                  <p:nvPr/>
                </p:nvSpPr>
                <p:spPr bwMode="gray">
                  <a:xfrm>
                    <a:off x="8481862" y="519265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6077" name="Gruppieren 86076">
                  <a:extLst>
                    <a:ext uri="{FF2B5EF4-FFF2-40B4-BE49-F238E27FC236}">
                      <a16:creationId xmlns:a16="http://schemas.microsoft.com/office/drawing/2014/main" id="{77037208-9D47-4EC8-866F-030EFBCA3F3D}"/>
                    </a:ext>
                  </a:extLst>
                </p:cNvPr>
                <p:cNvGrpSpPr/>
                <p:nvPr/>
              </p:nvGrpSpPr>
              <p:grpSpPr>
                <a:xfrm>
                  <a:off x="8405594" y="5259827"/>
                  <a:ext cx="121987" cy="45719"/>
                  <a:chOff x="8405594" y="5259827"/>
                  <a:chExt cx="121987" cy="45719"/>
                </a:xfrm>
              </p:grpSpPr>
              <p:sp>
                <p:nvSpPr>
                  <p:cNvPr id="321" name="Ellipse 320">
                    <a:extLst>
                      <a:ext uri="{FF2B5EF4-FFF2-40B4-BE49-F238E27FC236}">
                        <a16:creationId xmlns:a16="http://schemas.microsoft.com/office/drawing/2014/main" id="{120B59EE-74BA-4ACB-8853-5840A9C0A00B}"/>
                      </a:ext>
                    </a:extLst>
                  </p:cNvPr>
                  <p:cNvSpPr/>
                  <p:nvPr/>
                </p:nvSpPr>
                <p:spPr bwMode="gray">
                  <a:xfrm>
                    <a:off x="8405594" y="525982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2" name="Ellipse 321">
                    <a:extLst>
                      <a:ext uri="{FF2B5EF4-FFF2-40B4-BE49-F238E27FC236}">
                        <a16:creationId xmlns:a16="http://schemas.microsoft.com/office/drawing/2014/main" id="{3416A9ED-1CE1-40C0-B95D-BD4D44CAC33E}"/>
                      </a:ext>
                    </a:extLst>
                  </p:cNvPr>
                  <p:cNvSpPr/>
                  <p:nvPr/>
                </p:nvSpPr>
                <p:spPr bwMode="gray">
                  <a:xfrm>
                    <a:off x="8481862" y="525982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332" name="Rechteck 331">
                <a:extLst>
                  <a:ext uri="{FF2B5EF4-FFF2-40B4-BE49-F238E27FC236}">
                    <a16:creationId xmlns:a16="http://schemas.microsoft.com/office/drawing/2014/main" id="{08AD71DC-6E07-4812-B6CB-93A13E227F3C}"/>
                  </a:ext>
                </a:extLst>
              </p:cNvPr>
              <p:cNvSpPr/>
              <p:nvPr/>
            </p:nvSpPr>
            <p:spPr bwMode="gray">
              <a:xfrm>
                <a:off x="8043118" y="4990773"/>
                <a:ext cx="160809" cy="160809"/>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2" name="Freeform 58">
                <a:extLst>
                  <a:ext uri="{FF2B5EF4-FFF2-40B4-BE49-F238E27FC236}">
                    <a16:creationId xmlns:a16="http://schemas.microsoft.com/office/drawing/2014/main" id="{26537A99-CA1B-4CE6-87B1-4313747D3B00}"/>
                  </a:ext>
                </a:extLst>
              </p:cNvPr>
              <p:cNvSpPr>
                <a:spLocks/>
              </p:cNvSpPr>
              <p:nvPr/>
            </p:nvSpPr>
            <p:spPr bwMode="auto">
              <a:xfrm>
                <a:off x="8174151" y="5146444"/>
                <a:ext cx="160809" cy="192829"/>
              </a:xfrm>
              <a:custGeom>
                <a:avLst/>
                <a:gdLst>
                  <a:gd name="T0" fmla="*/ 80 w 1888"/>
                  <a:gd name="T1" fmla="*/ 1119 h 2256"/>
                  <a:gd name="T2" fmla="*/ 158 w 1888"/>
                  <a:gd name="T3" fmla="*/ 1848 h 2256"/>
                  <a:gd name="T4" fmla="*/ 886 w 1888"/>
                  <a:gd name="T5" fmla="*/ 2256 h 2256"/>
                  <a:gd name="T6" fmla="*/ 1675 w 1888"/>
                  <a:gd name="T7" fmla="*/ 1738 h 2256"/>
                  <a:gd name="T8" fmla="*/ 1334 w 1888"/>
                  <a:gd name="T9" fmla="*/ 610 h 2256"/>
                  <a:gd name="T10" fmla="*/ 952 w 1888"/>
                  <a:gd name="T11" fmla="*/ 0 h 2256"/>
                  <a:gd name="T12" fmla="*/ 695 w 1888"/>
                  <a:gd name="T13" fmla="*/ 756 h 2256"/>
                  <a:gd name="T14" fmla="*/ 701 w 1888"/>
                  <a:gd name="T15" fmla="*/ 866 h 2256"/>
                  <a:gd name="T16" fmla="*/ 705 w 1888"/>
                  <a:gd name="T17" fmla="*/ 987 h 2256"/>
                  <a:gd name="T18" fmla="*/ 385 w 1888"/>
                  <a:gd name="T19" fmla="*/ 697 h 2256"/>
                  <a:gd name="T20" fmla="*/ 80 w 1888"/>
                  <a:gd name="T21" fmla="*/ 1119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8" h="2256">
                    <a:moveTo>
                      <a:pt x="80" y="1119"/>
                    </a:moveTo>
                    <a:cubicBezTo>
                      <a:pt x="0" y="1371"/>
                      <a:pt x="29" y="1637"/>
                      <a:pt x="158" y="1848"/>
                    </a:cubicBezTo>
                    <a:cubicBezTo>
                      <a:pt x="315" y="2103"/>
                      <a:pt x="586" y="2256"/>
                      <a:pt x="886" y="2256"/>
                    </a:cubicBezTo>
                    <a:cubicBezTo>
                      <a:pt x="1225" y="2256"/>
                      <a:pt x="1542" y="2048"/>
                      <a:pt x="1675" y="1738"/>
                    </a:cubicBezTo>
                    <a:cubicBezTo>
                      <a:pt x="1888" y="1236"/>
                      <a:pt x="1606" y="918"/>
                      <a:pt x="1334" y="610"/>
                    </a:cubicBezTo>
                    <a:cubicBezTo>
                      <a:pt x="1160" y="414"/>
                      <a:pt x="995" y="228"/>
                      <a:pt x="952" y="0"/>
                    </a:cubicBezTo>
                    <a:cubicBezTo>
                      <a:pt x="661" y="165"/>
                      <a:pt x="678" y="465"/>
                      <a:pt x="695" y="756"/>
                    </a:cubicBezTo>
                    <a:cubicBezTo>
                      <a:pt x="697" y="794"/>
                      <a:pt x="699" y="830"/>
                      <a:pt x="701" y="866"/>
                    </a:cubicBezTo>
                    <a:cubicBezTo>
                      <a:pt x="705" y="987"/>
                      <a:pt x="705" y="987"/>
                      <a:pt x="705" y="987"/>
                    </a:cubicBezTo>
                    <a:cubicBezTo>
                      <a:pt x="385" y="697"/>
                      <a:pt x="385" y="697"/>
                      <a:pt x="385" y="697"/>
                    </a:cubicBezTo>
                    <a:cubicBezTo>
                      <a:pt x="255" y="769"/>
                      <a:pt x="139" y="927"/>
                      <a:pt x="80" y="1119"/>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50" name="Freeform 58">
                <a:extLst>
                  <a:ext uri="{FF2B5EF4-FFF2-40B4-BE49-F238E27FC236}">
                    <a16:creationId xmlns:a16="http://schemas.microsoft.com/office/drawing/2014/main" id="{2FAED079-DA3A-4D46-9D52-B3AB161BCB8A}"/>
                  </a:ext>
                </a:extLst>
              </p:cNvPr>
              <p:cNvSpPr>
                <a:spLocks/>
              </p:cNvSpPr>
              <p:nvPr/>
            </p:nvSpPr>
            <p:spPr bwMode="auto">
              <a:xfrm>
                <a:off x="8064188" y="5159514"/>
                <a:ext cx="160809" cy="192829"/>
              </a:xfrm>
              <a:custGeom>
                <a:avLst/>
                <a:gdLst>
                  <a:gd name="T0" fmla="*/ 80 w 1888"/>
                  <a:gd name="T1" fmla="*/ 1119 h 2256"/>
                  <a:gd name="T2" fmla="*/ 158 w 1888"/>
                  <a:gd name="T3" fmla="*/ 1848 h 2256"/>
                  <a:gd name="T4" fmla="*/ 886 w 1888"/>
                  <a:gd name="T5" fmla="*/ 2256 h 2256"/>
                  <a:gd name="T6" fmla="*/ 1675 w 1888"/>
                  <a:gd name="T7" fmla="*/ 1738 h 2256"/>
                  <a:gd name="T8" fmla="*/ 1334 w 1888"/>
                  <a:gd name="T9" fmla="*/ 610 h 2256"/>
                  <a:gd name="T10" fmla="*/ 952 w 1888"/>
                  <a:gd name="T11" fmla="*/ 0 h 2256"/>
                  <a:gd name="T12" fmla="*/ 695 w 1888"/>
                  <a:gd name="T13" fmla="*/ 756 h 2256"/>
                  <a:gd name="T14" fmla="*/ 701 w 1888"/>
                  <a:gd name="T15" fmla="*/ 866 h 2256"/>
                  <a:gd name="T16" fmla="*/ 705 w 1888"/>
                  <a:gd name="T17" fmla="*/ 987 h 2256"/>
                  <a:gd name="T18" fmla="*/ 385 w 1888"/>
                  <a:gd name="T19" fmla="*/ 697 h 2256"/>
                  <a:gd name="T20" fmla="*/ 80 w 1888"/>
                  <a:gd name="T21" fmla="*/ 1119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8" h="2256">
                    <a:moveTo>
                      <a:pt x="80" y="1119"/>
                    </a:moveTo>
                    <a:cubicBezTo>
                      <a:pt x="0" y="1371"/>
                      <a:pt x="29" y="1637"/>
                      <a:pt x="158" y="1848"/>
                    </a:cubicBezTo>
                    <a:cubicBezTo>
                      <a:pt x="315" y="2103"/>
                      <a:pt x="586" y="2256"/>
                      <a:pt x="886" y="2256"/>
                    </a:cubicBezTo>
                    <a:cubicBezTo>
                      <a:pt x="1225" y="2256"/>
                      <a:pt x="1542" y="2048"/>
                      <a:pt x="1675" y="1738"/>
                    </a:cubicBezTo>
                    <a:cubicBezTo>
                      <a:pt x="1888" y="1236"/>
                      <a:pt x="1606" y="918"/>
                      <a:pt x="1334" y="610"/>
                    </a:cubicBezTo>
                    <a:cubicBezTo>
                      <a:pt x="1160" y="414"/>
                      <a:pt x="995" y="228"/>
                      <a:pt x="952" y="0"/>
                    </a:cubicBezTo>
                    <a:cubicBezTo>
                      <a:pt x="661" y="165"/>
                      <a:pt x="678" y="465"/>
                      <a:pt x="695" y="756"/>
                    </a:cubicBezTo>
                    <a:cubicBezTo>
                      <a:pt x="697" y="794"/>
                      <a:pt x="699" y="830"/>
                      <a:pt x="701" y="866"/>
                    </a:cubicBezTo>
                    <a:cubicBezTo>
                      <a:pt x="705" y="987"/>
                      <a:pt x="705" y="987"/>
                      <a:pt x="705" y="987"/>
                    </a:cubicBezTo>
                    <a:cubicBezTo>
                      <a:pt x="385" y="697"/>
                      <a:pt x="385" y="697"/>
                      <a:pt x="385" y="697"/>
                    </a:cubicBezTo>
                    <a:cubicBezTo>
                      <a:pt x="255" y="769"/>
                      <a:pt x="139" y="927"/>
                      <a:pt x="80" y="1119"/>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51" name="Freeform 58">
                <a:extLst>
                  <a:ext uri="{FF2B5EF4-FFF2-40B4-BE49-F238E27FC236}">
                    <a16:creationId xmlns:a16="http://schemas.microsoft.com/office/drawing/2014/main" id="{C224625A-0D61-42B9-BCF8-76B54B94DAE9}"/>
                  </a:ext>
                </a:extLst>
              </p:cNvPr>
              <p:cNvSpPr>
                <a:spLocks/>
              </p:cNvSpPr>
              <p:nvPr/>
            </p:nvSpPr>
            <p:spPr bwMode="auto">
              <a:xfrm flipH="1">
                <a:off x="7930890" y="5159513"/>
                <a:ext cx="160809" cy="192829"/>
              </a:xfrm>
              <a:custGeom>
                <a:avLst/>
                <a:gdLst>
                  <a:gd name="T0" fmla="*/ 80 w 1888"/>
                  <a:gd name="T1" fmla="*/ 1119 h 2256"/>
                  <a:gd name="T2" fmla="*/ 158 w 1888"/>
                  <a:gd name="T3" fmla="*/ 1848 h 2256"/>
                  <a:gd name="T4" fmla="*/ 886 w 1888"/>
                  <a:gd name="T5" fmla="*/ 2256 h 2256"/>
                  <a:gd name="T6" fmla="*/ 1675 w 1888"/>
                  <a:gd name="T7" fmla="*/ 1738 h 2256"/>
                  <a:gd name="T8" fmla="*/ 1334 w 1888"/>
                  <a:gd name="T9" fmla="*/ 610 h 2256"/>
                  <a:gd name="T10" fmla="*/ 952 w 1888"/>
                  <a:gd name="T11" fmla="*/ 0 h 2256"/>
                  <a:gd name="T12" fmla="*/ 695 w 1888"/>
                  <a:gd name="T13" fmla="*/ 756 h 2256"/>
                  <a:gd name="T14" fmla="*/ 701 w 1888"/>
                  <a:gd name="T15" fmla="*/ 866 h 2256"/>
                  <a:gd name="T16" fmla="*/ 705 w 1888"/>
                  <a:gd name="T17" fmla="*/ 987 h 2256"/>
                  <a:gd name="T18" fmla="*/ 385 w 1888"/>
                  <a:gd name="T19" fmla="*/ 697 h 2256"/>
                  <a:gd name="T20" fmla="*/ 80 w 1888"/>
                  <a:gd name="T21" fmla="*/ 1119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8" h="2256">
                    <a:moveTo>
                      <a:pt x="80" y="1119"/>
                    </a:moveTo>
                    <a:cubicBezTo>
                      <a:pt x="0" y="1371"/>
                      <a:pt x="29" y="1637"/>
                      <a:pt x="158" y="1848"/>
                    </a:cubicBezTo>
                    <a:cubicBezTo>
                      <a:pt x="315" y="2103"/>
                      <a:pt x="586" y="2256"/>
                      <a:pt x="886" y="2256"/>
                    </a:cubicBezTo>
                    <a:cubicBezTo>
                      <a:pt x="1225" y="2256"/>
                      <a:pt x="1542" y="2048"/>
                      <a:pt x="1675" y="1738"/>
                    </a:cubicBezTo>
                    <a:cubicBezTo>
                      <a:pt x="1888" y="1236"/>
                      <a:pt x="1606" y="918"/>
                      <a:pt x="1334" y="610"/>
                    </a:cubicBezTo>
                    <a:cubicBezTo>
                      <a:pt x="1160" y="414"/>
                      <a:pt x="995" y="228"/>
                      <a:pt x="952" y="0"/>
                    </a:cubicBezTo>
                    <a:cubicBezTo>
                      <a:pt x="661" y="165"/>
                      <a:pt x="678" y="465"/>
                      <a:pt x="695" y="756"/>
                    </a:cubicBezTo>
                    <a:cubicBezTo>
                      <a:pt x="697" y="794"/>
                      <a:pt x="699" y="830"/>
                      <a:pt x="701" y="866"/>
                    </a:cubicBezTo>
                    <a:cubicBezTo>
                      <a:pt x="705" y="987"/>
                      <a:pt x="705" y="987"/>
                      <a:pt x="705" y="987"/>
                    </a:cubicBezTo>
                    <a:cubicBezTo>
                      <a:pt x="385" y="697"/>
                      <a:pt x="385" y="697"/>
                      <a:pt x="385" y="697"/>
                    </a:cubicBezTo>
                    <a:cubicBezTo>
                      <a:pt x="255" y="769"/>
                      <a:pt x="139" y="927"/>
                      <a:pt x="80" y="1119"/>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391" name="Textfeld 390">
              <a:extLst>
                <a:ext uri="{FF2B5EF4-FFF2-40B4-BE49-F238E27FC236}">
                  <a16:creationId xmlns:a16="http://schemas.microsoft.com/office/drawing/2014/main" id="{CC0E1B7D-7B44-406A-A93F-7B015300A90B}"/>
                </a:ext>
              </a:extLst>
            </p:cNvPr>
            <p:cNvSpPr txBox="1"/>
            <p:nvPr/>
          </p:nvSpPr>
          <p:spPr>
            <a:xfrm>
              <a:off x="7656347" y="4752204"/>
              <a:ext cx="2990919" cy="673326"/>
            </a:xfrm>
            <a:prstGeom prst="rect">
              <a:avLst/>
            </a:prstGeom>
            <a:solidFill>
              <a:schemeClr val="bg1"/>
            </a:solidFill>
            <a:ln w="6350">
              <a:noFill/>
            </a:ln>
          </p:spPr>
          <p:txBody>
            <a:bodyPr wrap="square" lIns="72000" tIns="0" rIns="7200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The selected baker </a:t>
              </a:r>
              <a:r>
                <a:rPr lang="en-US" sz="1000" b="1" dirty="0">
                  <a:latin typeface="Open Sans" panose="020B0606030504020204" pitchFamily="34" charset="0"/>
                  <a:ea typeface="Open Sans" panose="020B0606030504020204" pitchFamily="34" charset="0"/>
                  <a:cs typeface="Open Sans" panose="020B0606030504020204" pitchFamily="34" charset="0"/>
                </a:rPr>
                <a:t>creates (bakes) the block</a:t>
              </a:r>
              <a:r>
                <a:rPr lang="en-US" sz="1000" dirty="0">
                  <a:latin typeface="Open Sans" panose="020B0606030504020204" pitchFamily="34" charset="0"/>
                  <a:ea typeface="Open Sans" panose="020B0606030504020204" pitchFamily="34" charset="0"/>
                  <a:cs typeface="Open Sans" panose="020B0606030504020204" pitchFamily="34" charset="0"/>
                </a:rPr>
                <a:t> and earns a </a:t>
              </a:r>
              <a:r>
                <a:rPr lang="en-US" sz="1000" b="1" dirty="0">
                  <a:latin typeface="Open Sans" panose="020B0606030504020204" pitchFamily="34" charset="0"/>
                  <a:ea typeface="Open Sans" panose="020B0606030504020204" pitchFamily="34" charset="0"/>
                  <a:cs typeface="Open Sans" panose="020B0606030504020204" pitchFamily="34" charset="0"/>
                </a:rPr>
                <a:t>reward </a:t>
              </a:r>
              <a:r>
                <a:rPr lang="en-US" sz="1000" dirty="0">
                  <a:latin typeface="Open Sans" panose="020B0606030504020204" pitchFamily="34" charset="0"/>
                  <a:ea typeface="Open Sans" panose="020B0606030504020204" pitchFamily="34" charset="0"/>
                  <a:cs typeface="Open Sans" panose="020B0606030504020204" pitchFamily="34" charset="0"/>
                </a:rPr>
                <a:t>along with </a:t>
              </a:r>
              <a:r>
                <a:rPr lang="en-US" sz="1000" b="1" dirty="0">
                  <a:latin typeface="Open Sans" panose="020B0606030504020204" pitchFamily="34" charset="0"/>
                  <a:ea typeface="Open Sans" panose="020B0606030504020204" pitchFamily="34" charset="0"/>
                  <a:cs typeface="Open Sans" panose="020B0606030504020204" pitchFamily="34" charset="0"/>
                </a:rPr>
                <a:t>transaction fees </a:t>
              </a:r>
              <a:r>
                <a:rPr lang="en-US" sz="1000" dirty="0">
                  <a:latin typeface="Open Sans" panose="020B0606030504020204" pitchFamily="34" charset="0"/>
                  <a:ea typeface="Open Sans" panose="020B0606030504020204" pitchFamily="34" charset="0"/>
                  <a:cs typeface="Open Sans" panose="020B0606030504020204" pitchFamily="34" charset="0"/>
                </a:rPr>
                <a:t>contained in the block (rewards and deposits are released after approx. 5 cycles)</a:t>
              </a:r>
            </a:p>
          </p:txBody>
        </p:sp>
        <p:grpSp>
          <p:nvGrpSpPr>
            <p:cNvPr id="236" name="Gruppieren 235">
              <a:extLst>
                <a:ext uri="{FF2B5EF4-FFF2-40B4-BE49-F238E27FC236}">
                  <a16:creationId xmlns:a16="http://schemas.microsoft.com/office/drawing/2014/main" id="{E35BE109-4AC8-4581-B5EF-258C7342F2D4}"/>
                </a:ext>
              </a:extLst>
            </p:cNvPr>
            <p:cNvGrpSpPr/>
            <p:nvPr/>
          </p:nvGrpSpPr>
          <p:grpSpPr>
            <a:xfrm>
              <a:off x="10786320" y="4837213"/>
              <a:ext cx="517976" cy="503308"/>
              <a:chOff x="9396474" y="5288618"/>
              <a:chExt cx="517976" cy="503308"/>
            </a:xfrm>
          </p:grpSpPr>
          <p:grpSp>
            <p:nvGrpSpPr>
              <p:cNvPr id="227" name="Group 66">
                <a:extLst>
                  <a:ext uri="{FF2B5EF4-FFF2-40B4-BE49-F238E27FC236}">
                    <a16:creationId xmlns:a16="http://schemas.microsoft.com/office/drawing/2014/main" id="{F6AC0C81-F08D-4AA2-B7EE-4553CE113053}"/>
                  </a:ext>
                </a:extLst>
              </p:cNvPr>
              <p:cNvGrpSpPr>
                <a:grpSpLocks noChangeAspect="1"/>
              </p:cNvGrpSpPr>
              <p:nvPr/>
            </p:nvGrpSpPr>
            <p:grpSpPr bwMode="auto">
              <a:xfrm>
                <a:off x="9396474" y="5604820"/>
                <a:ext cx="517976" cy="187106"/>
                <a:chOff x="803" y="802"/>
                <a:chExt cx="490" cy="177"/>
              </a:xfrm>
              <a:solidFill>
                <a:schemeClr val="accent1"/>
              </a:solidFill>
            </p:grpSpPr>
            <p:sp>
              <p:nvSpPr>
                <p:cNvPr id="230" name="Freeform 67">
                  <a:extLst>
                    <a:ext uri="{FF2B5EF4-FFF2-40B4-BE49-F238E27FC236}">
                      <a16:creationId xmlns:a16="http://schemas.microsoft.com/office/drawing/2014/main" id="{B598CF35-7AC1-4A85-A07F-88E93DA26AE6}"/>
                    </a:ext>
                  </a:extLst>
                </p:cNvPr>
                <p:cNvSpPr>
                  <a:spLocks noEditPoints="1"/>
                </p:cNvSpPr>
                <p:nvPr/>
              </p:nvSpPr>
              <p:spPr bwMode="auto">
                <a:xfrm>
                  <a:off x="803" y="814"/>
                  <a:ext cx="490" cy="165"/>
                </a:xfrm>
                <a:custGeom>
                  <a:avLst/>
                  <a:gdLst>
                    <a:gd name="T0" fmla="*/ 7851 w 8160"/>
                    <a:gd name="T1" fmla="*/ 296 h 2736"/>
                    <a:gd name="T2" fmla="*/ 7287 w 8160"/>
                    <a:gd name="T3" fmla="*/ 511 h 2736"/>
                    <a:gd name="T4" fmla="*/ 6251 w 8160"/>
                    <a:gd name="T5" fmla="*/ 1138 h 2736"/>
                    <a:gd name="T6" fmla="*/ 6183 w 8160"/>
                    <a:gd name="T7" fmla="*/ 1184 h 2736"/>
                    <a:gd name="T8" fmla="*/ 5768 w 8160"/>
                    <a:gd name="T9" fmla="*/ 1360 h 2736"/>
                    <a:gd name="T10" fmla="*/ 3723 w 8160"/>
                    <a:gd name="T11" fmla="*/ 1564 h 2736"/>
                    <a:gd name="T12" fmla="*/ 3653 w 8160"/>
                    <a:gd name="T13" fmla="*/ 1567 h 2736"/>
                    <a:gd name="T14" fmla="*/ 3544 w 8160"/>
                    <a:gd name="T15" fmla="*/ 1479 h 2736"/>
                    <a:gd name="T16" fmla="*/ 3637 w 8160"/>
                    <a:gd name="T17" fmla="*/ 1360 h 2736"/>
                    <a:gd name="T18" fmla="*/ 5441 w 8160"/>
                    <a:gd name="T19" fmla="*/ 1181 h 2736"/>
                    <a:gd name="T20" fmla="*/ 5775 w 8160"/>
                    <a:gd name="T21" fmla="*/ 749 h 2736"/>
                    <a:gd name="T22" fmla="*/ 5363 w 8160"/>
                    <a:gd name="T23" fmla="*/ 396 h 2736"/>
                    <a:gd name="T24" fmla="*/ 3759 w 8160"/>
                    <a:gd name="T25" fmla="*/ 375 h 2736"/>
                    <a:gd name="T26" fmla="*/ 3370 w 8160"/>
                    <a:gd name="T27" fmla="*/ 314 h 2736"/>
                    <a:gd name="T28" fmla="*/ 1443 w 8160"/>
                    <a:gd name="T29" fmla="*/ 431 h 2736"/>
                    <a:gd name="T30" fmla="*/ 1097 w 8160"/>
                    <a:gd name="T31" fmla="*/ 245 h 2736"/>
                    <a:gd name="T32" fmla="*/ 405 w 8160"/>
                    <a:gd name="T33" fmla="*/ 293 h 2736"/>
                    <a:gd name="T34" fmla="*/ 17 w 8160"/>
                    <a:gd name="T35" fmla="*/ 739 h 2736"/>
                    <a:gd name="T36" fmla="*/ 128 w 8160"/>
                    <a:gd name="T37" fmla="*/ 2334 h 2736"/>
                    <a:gd name="T38" fmla="*/ 572 w 8160"/>
                    <a:gd name="T39" fmla="*/ 2721 h 2736"/>
                    <a:gd name="T40" fmla="*/ 1264 w 8160"/>
                    <a:gd name="T41" fmla="*/ 2674 h 2736"/>
                    <a:gd name="T42" fmla="*/ 1582 w 8160"/>
                    <a:gd name="T43" fmla="*/ 2443 h 2736"/>
                    <a:gd name="T44" fmla="*/ 4620 w 8160"/>
                    <a:gd name="T45" fmla="*/ 2578 h 2736"/>
                    <a:gd name="T46" fmla="*/ 5574 w 8160"/>
                    <a:gd name="T47" fmla="*/ 2411 h 2736"/>
                    <a:gd name="T48" fmla="*/ 5660 w 8160"/>
                    <a:gd name="T49" fmla="*/ 2363 h 2736"/>
                    <a:gd name="T50" fmla="*/ 7958 w 8160"/>
                    <a:gd name="T51" fmla="*/ 968 h 2736"/>
                    <a:gd name="T52" fmla="*/ 8155 w 8160"/>
                    <a:gd name="T53" fmla="*/ 649 h 2736"/>
                    <a:gd name="T54" fmla="*/ 7851 w 8160"/>
                    <a:gd name="T55" fmla="*/ 296 h 2736"/>
                    <a:gd name="T56" fmla="*/ 825 w 8160"/>
                    <a:gd name="T57" fmla="*/ 2343 h 2736"/>
                    <a:gd name="T58" fmla="*/ 589 w 8160"/>
                    <a:gd name="T59" fmla="*/ 2108 h 2736"/>
                    <a:gd name="T60" fmla="*/ 825 w 8160"/>
                    <a:gd name="T61" fmla="*/ 1872 h 2736"/>
                    <a:gd name="T62" fmla="*/ 1062 w 8160"/>
                    <a:gd name="T63" fmla="*/ 2108 h 2736"/>
                    <a:gd name="T64" fmla="*/ 825 w 8160"/>
                    <a:gd name="T65" fmla="*/ 2343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60" h="2736">
                      <a:moveTo>
                        <a:pt x="7851" y="296"/>
                      </a:moveTo>
                      <a:cubicBezTo>
                        <a:pt x="7696" y="284"/>
                        <a:pt x="7375" y="466"/>
                        <a:pt x="7287" y="511"/>
                      </a:cubicBezTo>
                      <a:cubicBezTo>
                        <a:pt x="6972" y="676"/>
                        <a:pt x="6537" y="932"/>
                        <a:pt x="6251" y="1138"/>
                      </a:cubicBezTo>
                      <a:cubicBezTo>
                        <a:pt x="6231" y="1152"/>
                        <a:pt x="6204" y="1170"/>
                        <a:pt x="6183" y="1184"/>
                      </a:cubicBezTo>
                      <a:cubicBezTo>
                        <a:pt x="6055" y="1269"/>
                        <a:pt x="5919" y="1327"/>
                        <a:pt x="5768" y="1360"/>
                      </a:cubicBezTo>
                      <a:cubicBezTo>
                        <a:pt x="4936" y="1545"/>
                        <a:pt x="3723" y="1564"/>
                        <a:pt x="3723" y="1564"/>
                      </a:cubicBezTo>
                      <a:cubicBezTo>
                        <a:pt x="3653" y="1567"/>
                        <a:pt x="3653" y="1567"/>
                        <a:pt x="3653" y="1567"/>
                      </a:cubicBezTo>
                      <a:cubicBezTo>
                        <a:pt x="3598" y="1570"/>
                        <a:pt x="3552" y="1532"/>
                        <a:pt x="3544" y="1479"/>
                      </a:cubicBezTo>
                      <a:cubicBezTo>
                        <a:pt x="3535" y="1420"/>
                        <a:pt x="3577" y="1366"/>
                        <a:pt x="3637" y="1360"/>
                      </a:cubicBezTo>
                      <a:cubicBezTo>
                        <a:pt x="5441" y="1181"/>
                        <a:pt x="5441" y="1181"/>
                        <a:pt x="5441" y="1181"/>
                      </a:cubicBezTo>
                      <a:cubicBezTo>
                        <a:pt x="5638" y="1159"/>
                        <a:pt x="5797" y="966"/>
                        <a:pt x="5775" y="749"/>
                      </a:cubicBezTo>
                      <a:cubicBezTo>
                        <a:pt x="5754" y="532"/>
                        <a:pt x="5561" y="374"/>
                        <a:pt x="5363" y="396"/>
                      </a:cubicBezTo>
                      <a:cubicBezTo>
                        <a:pt x="3759" y="375"/>
                        <a:pt x="3759" y="375"/>
                        <a:pt x="3759" y="375"/>
                      </a:cubicBezTo>
                      <a:cubicBezTo>
                        <a:pt x="3650" y="374"/>
                        <a:pt x="3475" y="346"/>
                        <a:pt x="3370" y="314"/>
                      </a:cubicBezTo>
                      <a:cubicBezTo>
                        <a:pt x="2335" y="0"/>
                        <a:pt x="1754" y="294"/>
                        <a:pt x="1443" y="431"/>
                      </a:cubicBezTo>
                      <a:cubicBezTo>
                        <a:pt x="1374" y="312"/>
                        <a:pt x="1242" y="235"/>
                        <a:pt x="1097" y="245"/>
                      </a:cubicBezTo>
                      <a:cubicBezTo>
                        <a:pt x="405" y="293"/>
                        <a:pt x="405" y="293"/>
                        <a:pt x="405" y="293"/>
                      </a:cubicBezTo>
                      <a:cubicBezTo>
                        <a:pt x="174" y="310"/>
                        <a:pt x="0" y="510"/>
                        <a:pt x="17" y="739"/>
                      </a:cubicBezTo>
                      <a:cubicBezTo>
                        <a:pt x="128" y="2334"/>
                        <a:pt x="128" y="2334"/>
                        <a:pt x="128" y="2334"/>
                      </a:cubicBezTo>
                      <a:cubicBezTo>
                        <a:pt x="143" y="2563"/>
                        <a:pt x="343" y="2736"/>
                        <a:pt x="572" y="2721"/>
                      </a:cubicBezTo>
                      <a:cubicBezTo>
                        <a:pt x="1264" y="2674"/>
                        <a:pt x="1264" y="2674"/>
                        <a:pt x="1264" y="2674"/>
                      </a:cubicBezTo>
                      <a:cubicBezTo>
                        <a:pt x="1410" y="2662"/>
                        <a:pt x="1529" y="2569"/>
                        <a:pt x="1582" y="2443"/>
                      </a:cubicBezTo>
                      <a:cubicBezTo>
                        <a:pt x="4620" y="2578"/>
                        <a:pt x="4620" y="2578"/>
                        <a:pt x="4620" y="2578"/>
                      </a:cubicBezTo>
                      <a:cubicBezTo>
                        <a:pt x="4959" y="2616"/>
                        <a:pt x="5276" y="2573"/>
                        <a:pt x="5574" y="2411"/>
                      </a:cubicBezTo>
                      <a:cubicBezTo>
                        <a:pt x="5660" y="2363"/>
                        <a:pt x="5660" y="2363"/>
                        <a:pt x="5660" y="2363"/>
                      </a:cubicBezTo>
                      <a:cubicBezTo>
                        <a:pt x="7958" y="968"/>
                        <a:pt x="7958" y="968"/>
                        <a:pt x="7958" y="968"/>
                      </a:cubicBezTo>
                      <a:cubicBezTo>
                        <a:pt x="8071" y="900"/>
                        <a:pt x="8151" y="782"/>
                        <a:pt x="8155" y="649"/>
                      </a:cubicBezTo>
                      <a:cubicBezTo>
                        <a:pt x="8160" y="490"/>
                        <a:pt x="8071" y="312"/>
                        <a:pt x="7851" y="296"/>
                      </a:cubicBezTo>
                      <a:close/>
                      <a:moveTo>
                        <a:pt x="825" y="2343"/>
                      </a:moveTo>
                      <a:cubicBezTo>
                        <a:pt x="695" y="2343"/>
                        <a:pt x="589" y="2239"/>
                        <a:pt x="589" y="2108"/>
                      </a:cubicBezTo>
                      <a:cubicBezTo>
                        <a:pt x="589" y="1977"/>
                        <a:pt x="695" y="1872"/>
                        <a:pt x="825" y="1872"/>
                      </a:cubicBezTo>
                      <a:cubicBezTo>
                        <a:pt x="955" y="1872"/>
                        <a:pt x="1062" y="1977"/>
                        <a:pt x="1062" y="2108"/>
                      </a:cubicBezTo>
                      <a:cubicBezTo>
                        <a:pt x="1062" y="2239"/>
                        <a:pt x="955" y="2343"/>
                        <a:pt x="825" y="2343"/>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31" name="Freeform 68">
                  <a:extLst>
                    <a:ext uri="{FF2B5EF4-FFF2-40B4-BE49-F238E27FC236}">
                      <a16:creationId xmlns:a16="http://schemas.microsoft.com/office/drawing/2014/main" id="{D2986F6F-5227-430B-8140-29E5DF6B937D}"/>
                    </a:ext>
                  </a:extLst>
                </p:cNvPr>
                <p:cNvSpPr>
                  <a:spLocks/>
                </p:cNvSpPr>
                <p:nvPr/>
              </p:nvSpPr>
              <p:spPr bwMode="auto">
                <a:xfrm>
                  <a:off x="1170" y="814"/>
                  <a:ext cx="81" cy="50"/>
                </a:xfrm>
                <a:custGeom>
                  <a:avLst/>
                  <a:gdLst>
                    <a:gd name="T0" fmla="*/ 0 w 1344"/>
                    <a:gd name="T1" fmla="*/ 540 h 832"/>
                    <a:gd name="T2" fmla="*/ 35 w 1344"/>
                    <a:gd name="T3" fmla="*/ 701 h 832"/>
                    <a:gd name="T4" fmla="*/ 37 w 1344"/>
                    <a:gd name="T5" fmla="*/ 832 h 832"/>
                    <a:gd name="T6" fmla="*/ 107 w 1344"/>
                    <a:gd name="T7" fmla="*/ 781 h 832"/>
                    <a:gd name="T8" fmla="*/ 1085 w 1344"/>
                    <a:gd name="T9" fmla="*/ 204 h 832"/>
                    <a:gd name="T10" fmla="*/ 1344 w 1344"/>
                    <a:gd name="T11" fmla="*/ 85 h 832"/>
                    <a:gd name="T12" fmla="*/ 971 w 1344"/>
                    <a:gd name="T13" fmla="*/ 53 h 832"/>
                    <a:gd name="T14" fmla="*/ 5 w 1344"/>
                    <a:gd name="T15" fmla="*/ 530 h 832"/>
                    <a:gd name="T16" fmla="*/ 0 w 1344"/>
                    <a:gd name="T17" fmla="*/ 54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4" h="832">
                      <a:moveTo>
                        <a:pt x="0" y="540"/>
                      </a:moveTo>
                      <a:cubicBezTo>
                        <a:pt x="17" y="591"/>
                        <a:pt x="30" y="645"/>
                        <a:pt x="35" y="701"/>
                      </a:cubicBezTo>
                      <a:cubicBezTo>
                        <a:pt x="39" y="745"/>
                        <a:pt x="39" y="789"/>
                        <a:pt x="37" y="832"/>
                      </a:cubicBezTo>
                      <a:cubicBezTo>
                        <a:pt x="60" y="816"/>
                        <a:pt x="84" y="798"/>
                        <a:pt x="107" y="781"/>
                      </a:cubicBezTo>
                      <a:cubicBezTo>
                        <a:pt x="340" y="612"/>
                        <a:pt x="816" y="344"/>
                        <a:pt x="1085" y="204"/>
                      </a:cubicBezTo>
                      <a:cubicBezTo>
                        <a:pt x="1167" y="161"/>
                        <a:pt x="1252" y="120"/>
                        <a:pt x="1344" y="85"/>
                      </a:cubicBezTo>
                      <a:cubicBezTo>
                        <a:pt x="1227" y="5"/>
                        <a:pt x="1100" y="0"/>
                        <a:pt x="971" y="53"/>
                      </a:cubicBezTo>
                      <a:cubicBezTo>
                        <a:pt x="716" y="159"/>
                        <a:pt x="245" y="394"/>
                        <a:pt x="5" y="530"/>
                      </a:cubicBezTo>
                      <a:cubicBezTo>
                        <a:pt x="3" y="533"/>
                        <a:pt x="2" y="537"/>
                        <a:pt x="0" y="54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33" name="Freeform 69">
                  <a:extLst>
                    <a:ext uri="{FF2B5EF4-FFF2-40B4-BE49-F238E27FC236}">
                      <a16:creationId xmlns:a16="http://schemas.microsoft.com/office/drawing/2014/main" id="{BAF30D13-186F-4507-8E50-82686D163BB5}"/>
                    </a:ext>
                  </a:extLst>
                </p:cNvPr>
                <p:cNvSpPr>
                  <a:spLocks/>
                </p:cNvSpPr>
                <p:nvPr/>
              </p:nvSpPr>
              <p:spPr bwMode="auto">
                <a:xfrm>
                  <a:off x="1151" y="802"/>
                  <a:ext cx="62" cy="29"/>
                </a:xfrm>
                <a:custGeom>
                  <a:avLst/>
                  <a:gdLst>
                    <a:gd name="T0" fmla="*/ 180 w 1040"/>
                    <a:gd name="T1" fmla="*/ 480 h 480"/>
                    <a:gd name="T2" fmla="*/ 210 w 1040"/>
                    <a:gd name="T3" fmla="*/ 458 h 480"/>
                    <a:gd name="T4" fmla="*/ 326 w 1040"/>
                    <a:gd name="T5" fmla="*/ 393 h 480"/>
                    <a:gd name="T6" fmla="*/ 1040 w 1040"/>
                    <a:gd name="T7" fmla="*/ 82 h 480"/>
                    <a:gd name="T8" fmla="*/ 671 w 1040"/>
                    <a:gd name="T9" fmla="*/ 52 h 480"/>
                    <a:gd name="T10" fmla="*/ 0 w 1040"/>
                    <a:gd name="T11" fmla="*/ 321 h 480"/>
                    <a:gd name="T12" fmla="*/ 180 w 1040"/>
                    <a:gd name="T13" fmla="*/ 480 h 480"/>
                  </a:gdLst>
                  <a:ahLst/>
                  <a:cxnLst>
                    <a:cxn ang="0">
                      <a:pos x="T0" y="T1"/>
                    </a:cxn>
                    <a:cxn ang="0">
                      <a:pos x="T2" y="T3"/>
                    </a:cxn>
                    <a:cxn ang="0">
                      <a:pos x="T4" y="T5"/>
                    </a:cxn>
                    <a:cxn ang="0">
                      <a:pos x="T6" y="T7"/>
                    </a:cxn>
                    <a:cxn ang="0">
                      <a:pos x="T8" y="T9"/>
                    </a:cxn>
                    <a:cxn ang="0">
                      <a:pos x="T10" y="T11"/>
                    </a:cxn>
                    <a:cxn ang="0">
                      <a:pos x="T12" y="T13"/>
                    </a:cxn>
                  </a:cxnLst>
                  <a:rect l="0" t="0" r="r" b="b"/>
                  <a:pathLst>
                    <a:path w="1040" h="480">
                      <a:moveTo>
                        <a:pt x="180" y="480"/>
                      </a:moveTo>
                      <a:cubicBezTo>
                        <a:pt x="190" y="474"/>
                        <a:pt x="199" y="465"/>
                        <a:pt x="210" y="458"/>
                      </a:cubicBezTo>
                      <a:cubicBezTo>
                        <a:pt x="326" y="393"/>
                        <a:pt x="326" y="393"/>
                        <a:pt x="326" y="393"/>
                      </a:cubicBezTo>
                      <a:cubicBezTo>
                        <a:pt x="495" y="298"/>
                        <a:pt x="854" y="166"/>
                        <a:pt x="1040" y="82"/>
                      </a:cubicBezTo>
                      <a:cubicBezTo>
                        <a:pt x="924" y="3"/>
                        <a:pt x="799" y="0"/>
                        <a:pt x="671" y="52"/>
                      </a:cubicBezTo>
                      <a:cubicBezTo>
                        <a:pt x="512" y="117"/>
                        <a:pt x="158" y="236"/>
                        <a:pt x="0" y="321"/>
                      </a:cubicBezTo>
                      <a:cubicBezTo>
                        <a:pt x="67" y="364"/>
                        <a:pt x="128" y="418"/>
                        <a:pt x="180" y="48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34" name="Gruppieren 233">
                <a:extLst>
                  <a:ext uri="{FF2B5EF4-FFF2-40B4-BE49-F238E27FC236}">
                    <a16:creationId xmlns:a16="http://schemas.microsoft.com/office/drawing/2014/main" id="{01527CED-47D8-4680-BFC3-A49F87425F95}"/>
                  </a:ext>
                </a:extLst>
              </p:cNvPr>
              <p:cNvGrpSpPr/>
              <p:nvPr/>
            </p:nvGrpSpPr>
            <p:grpSpPr>
              <a:xfrm>
                <a:off x="9450213" y="5288618"/>
                <a:ext cx="347139" cy="326407"/>
                <a:chOff x="9450213" y="5279094"/>
                <a:chExt cx="347139" cy="326407"/>
              </a:xfrm>
            </p:grpSpPr>
            <p:grpSp>
              <p:nvGrpSpPr>
                <p:cNvPr id="360" name="Gruppieren 359">
                  <a:extLst>
                    <a:ext uri="{FF2B5EF4-FFF2-40B4-BE49-F238E27FC236}">
                      <a16:creationId xmlns:a16="http://schemas.microsoft.com/office/drawing/2014/main" id="{B67A5ABF-403D-4707-8F2A-C17CC5025CF4}"/>
                    </a:ext>
                  </a:extLst>
                </p:cNvPr>
                <p:cNvGrpSpPr/>
                <p:nvPr/>
              </p:nvGrpSpPr>
              <p:grpSpPr>
                <a:xfrm>
                  <a:off x="9450213" y="5444285"/>
                  <a:ext cx="347139" cy="161216"/>
                  <a:chOff x="6624004" y="2706544"/>
                  <a:chExt cx="347139" cy="161216"/>
                </a:xfrm>
              </p:grpSpPr>
              <p:sp>
                <p:nvSpPr>
                  <p:cNvPr id="386" name="Ellipse 385">
                    <a:extLst>
                      <a:ext uri="{FF2B5EF4-FFF2-40B4-BE49-F238E27FC236}">
                        <a16:creationId xmlns:a16="http://schemas.microsoft.com/office/drawing/2014/main" id="{6468C059-99B3-4D4F-9F27-549C81A87CC9}"/>
                      </a:ext>
                    </a:extLst>
                  </p:cNvPr>
                  <p:cNvSpPr/>
                  <p:nvPr/>
                </p:nvSpPr>
                <p:spPr bwMode="gray">
                  <a:xfrm>
                    <a:off x="6624004" y="2706544"/>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4" name="Ellipse 383">
                    <a:extLst>
                      <a:ext uri="{FF2B5EF4-FFF2-40B4-BE49-F238E27FC236}">
                        <a16:creationId xmlns:a16="http://schemas.microsoft.com/office/drawing/2014/main" id="{E731D79E-499B-443F-8CDA-379EEEA64178}"/>
                      </a:ext>
                    </a:extLst>
                  </p:cNvPr>
                  <p:cNvSpPr/>
                  <p:nvPr/>
                </p:nvSpPr>
                <p:spPr bwMode="gray">
                  <a:xfrm>
                    <a:off x="6809927" y="2706544"/>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80" name="Ellipse 379">
                  <a:extLst>
                    <a:ext uri="{FF2B5EF4-FFF2-40B4-BE49-F238E27FC236}">
                      <a16:creationId xmlns:a16="http://schemas.microsoft.com/office/drawing/2014/main" id="{9D5F1382-F7B2-4181-B1A2-B0E976D7ABAB}"/>
                    </a:ext>
                  </a:extLst>
                </p:cNvPr>
                <p:cNvSpPr/>
                <p:nvPr/>
              </p:nvSpPr>
              <p:spPr bwMode="gray">
                <a:xfrm>
                  <a:off x="9543174" y="5279094"/>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grpSp>
        <p:nvGrpSpPr>
          <p:cNvPr id="3" name="Gruppieren 2">
            <a:extLst>
              <a:ext uri="{FF2B5EF4-FFF2-40B4-BE49-F238E27FC236}">
                <a16:creationId xmlns:a16="http://schemas.microsoft.com/office/drawing/2014/main" id="{FF8DF6B4-98CF-4E3F-BA41-0680FA596E90}"/>
              </a:ext>
            </a:extLst>
          </p:cNvPr>
          <p:cNvGrpSpPr/>
          <p:nvPr/>
        </p:nvGrpSpPr>
        <p:grpSpPr>
          <a:xfrm>
            <a:off x="10786320" y="5777963"/>
            <a:ext cx="517976" cy="338117"/>
            <a:chOff x="10786320" y="5777963"/>
            <a:chExt cx="517976" cy="338117"/>
          </a:xfrm>
        </p:grpSpPr>
        <p:grpSp>
          <p:nvGrpSpPr>
            <p:cNvPr id="289" name="Group 66">
              <a:extLst>
                <a:ext uri="{FF2B5EF4-FFF2-40B4-BE49-F238E27FC236}">
                  <a16:creationId xmlns:a16="http://schemas.microsoft.com/office/drawing/2014/main" id="{FA2B98D3-0C17-4AA3-8A5F-6F7ADBBA24DE}"/>
                </a:ext>
              </a:extLst>
            </p:cNvPr>
            <p:cNvGrpSpPr>
              <a:grpSpLocks noChangeAspect="1"/>
            </p:cNvGrpSpPr>
            <p:nvPr/>
          </p:nvGrpSpPr>
          <p:grpSpPr bwMode="auto">
            <a:xfrm>
              <a:off x="10786320" y="5928974"/>
              <a:ext cx="517976" cy="187106"/>
              <a:chOff x="803" y="802"/>
              <a:chExt cx="490" cy="177"/>
            </a:xfrm>
            <a:solidFill>
              <a:schemeClr val="accent1"/>
            </a:solidFill>
          </p:grpSpPr>
          <p:sp>
            <p:nvSpPr>
              <p:cNvPr id="314" name="Freeform 67">
                <a:extLst>
                  <a:ext uri="{FF2B5EF4-FFF2-40B4-BE49-F238E27FC236}">
                    <a16:creationId xmlns:a16="http://schemas.microsoft.com/office/drawing/2014/main" id="{E3458CBC-064D-4B1C-828E-3168AA832E88}"/>
                  </a:ext>
                </a:extLst>
              </p:cNvPr>
              <p:cNvSpPr>
                <a:spLocks noEditPoints="1"/>
              </p:cNvSpPr>
              <p:nvPr/>
            </p:nvSpPr>
            <p:spPr bwMode="auto">
              <a:xfrm>
                <a:off x="803" y="814"/>
                <a:ext cx="490" cy="165"/>
              </a:xfrm>
              <a:custGeom>
                <a:avLst/>
                <a:gdLst>
                  <a:gd name="T0" fmla="*/ 7851 w 8160"/>
                  <a:gd name="T1" fmla="*/ 296 h 2736"/>
                  <a:gd name="T2" fmla="*/ 7287 w 8160"/>
                  <a:gd name="T3" fmla="*/ 511 h 2736"/>
                  <a:gd name="T4" fmla="*/ 6251 w 8160"/>
                  <a:gd name="T5" fmla="*/ 1138 h 2736"/>
                  <a:gd name="T6" fmla="*/ 6183 w 8160"/>
                  <a:gd name="T7" fmla="*/ 1184 h 2736"/>
                  <a:gd name="T8" fmla="*/ 5768 w 8160"/>
                  <a:gd name="T9" fmla="*/ 1360 h 2736"/>
                  <a:gd name="T10" fmla="*/ 3723 w 8160"/>
                  <a:gd name="T11" fmla="*/ 1564 h 2736"/>
                  <a:gd name="T12" fmla="*/ 3653 w 8160"/>
                  <a:gd name="T13" fmla="*/ 1567 h 2736"/>
                  <a:gd name="T14" fmla="*/ 3544 w 8160"/>
                  <a:gd name="T15" fmla="*/ 1479 h 2736"/>
                  <a:gd name="T16" fmla="*/ 3637 w 8160"/>
                  <a:gd name="T17" fmla="*/ 1360 h 2736"/>
                  <a:gd name="T18" fmla="*/ 5441 w 8160"/>
                  <a:gd name="T19" fmla="*/ 1181 h 2736"/>
                  <a:gd name="T20" fmla="*/ 5775 w 8160"/>
                  <a:gd name="T21" fmla="*/ 749 h 2736"/>
                  <a:gd name="T22" fmla="*/ 5363 w 8160"/>
                  <a:gd name="T23" fmla="*/ 396 h 2736"/>
                  <a:gd name="T24" fmla="*/ 3759 w 8160"/>
                  <a:gd name="T25" fmla="*/ 375 h 2736"/>
                  <a:gd name="T26" fmla="*/ 3370 w 8160"/>
                  <a:gd name="T27" fmla="*/ 314 h 2736"/>
                  <a:gd name="T28" fmla="*/ 1443 w 8160"/>
                  <a:gd name="T29" fmla="*/ 431 h 2736"/>
                  <a:gd name="T30" fmla="*/ 1097 w 8160"/>
                  <a:gd name="T31" fmla="*/ 245 h 2736"/>
                  <a:gd name="T32" fmla="*/ 405 w 8160"/>
                  <a:gd name="T33" fmla="*/ 293 h 2736"/>
                  <a:gd name="T34" fmla="*/ 17 w 8160"/>
                  <a:gd name="T35" fmla="*/ 739 h 2736"/>
                  <a:gd name="T36" fmla="*/ 128 w 8160"/>
                  <a:gd name="T37" fmla="*/ 2334 h 2736"/>
                  <a:gd name="T38" fmla="*/ 572 w 8160"/>
                  <a:gd name="T39" fmla="*/ 2721 h 2736"/>
                  <a:gd name="T40" fmla="*/ 1264 w 8160"/>
                  <a:gd name="T41" fmla="*/ 2674 h 2736"/>
                  <a:gd name="T42" fmla="*/ 1582 w 8160"/>
                  <a:gd name="T43" fmla="*/ 2443 h 2736"/>
                  <a:gd name="T44" fmla="*/ 4620 w 8160"/>
                  <a:gd name="T45" fmla="*/ 2578 h 2736"/>
                  <a:gd name="T46" fmla="*/ 5574 w 8160"/>
                  <a:gd name="T47" fmla="*/ 2411 h 2736"/>
                  <a:gd name="T48" fmla="*/ 5660 w 8160"/>
                  <a:gd name="T49" fmla="*/ 2363 h 2736"/>
                  <a:gd name="T50" fmla="*/ 7958 w 8160"/>
                  <a:gd name="T51" fmla="*/ 968 h 2736"/>
                  <a:gd name="T52" fmla="*/ 8155 w 8160"/>
                  <a:gd name="T53" fmla="*/ 649 h 2736"/>
                  <a:gd name="T54" fmla="*/ 7851 w 8160"/>
                  <a:gd name="T55" fmla="*/ 296 h 2736"/>
                  <a:gd name="T56" fmla="*/ 825 w 8160"/>
                  <a:gd name="T57" fmla="*/ 2343 h 2736"/>
                  <a:gd name="T58" fmla="*/ 589 w 8160"/>
                  <a:gd name="T59" fmla="*/ 2108 h 2736"/>
                  <a:gd name="T60" fmla="*/ 825 w 8160"/>
                  <a:gd name="T61" fmla="*/ 1872 h 2736"/>
                  <a:gd name="T62" fmla="*/ 1062 w 8160"/>
                  <a:gd name="T63" fmla="*/ 2108 h 2736"/>
                  <a:gd name="T64" fmla="*/ 825 w 8160"/>
                  <a:gd name="T65" fmla="*/ 2343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60" h="2736">
                    <a:moveTo>
                      <a:pt x="7851" y="296"/>
                    </a:moveTo>
                    <a:cubicBezTo>
                      <a:pt x="7696" y="284"/>
                      <a:pt x="7375" y="466"/>
                      <a:pt x="7287" y="511"/>
                    </a:cubicBezTo>
                    <a:cubicBezTo>
                      <a:pt x="6972" y="676"/>
                      <a:pt x="6537" y="932"/>
                      <a:pt x="6251" y="1138"/>
                    </a:cubicBezTo>
                    <a:cubicBezTo>
                      <a:pt x="6231" y="1152"/>
                      <a:pt x="6204" y="1170"/>
                      <a:pt x="6183" y="1184"/>
                    </a:cubicBezTo>
                    <a:cubicBezTo>
                      <a:pt x="6055" y="1269"/>
                      <a:pt x="5919" y="1327"/>
                      <a:pt x="5768" y="1360"/>
                    </a:cubicBezTo>
                    <a:cubicBezTo>
                      <a:pt x="4936" y="1545"/>
                      <a:pt x="3723" y="1564"/>
                      <a:pt x="3723" y="1564"/>
                    </a:cubicBezTo>
                    <a:cubicBezTo>
                      <a:pt x="3653" y="1567"/>
                      <a:pt x="3653" y="1567"/>
                      <a:pt x="3653" y="1567"/>
                    </a:cubicBezTo>
                    <a:cubicBezTo>
                      <a:pt x="3598" y="1570"/>
                      <a:pt x="3552" y="1532"/>
                      <a:pt x="3544" y="1479"/>
                    </a:cubicBezTo>
                    <a:cubicBezTo>
                      <a:pt x="3535" y="1420"/>
                      <a:pt x="3577" y="1366"/>
                      <a:pt x="3637" y="1360"/>
                    </a:cubicBezTo>
                    <a:cubicBezTo>
                      <a:pt x="5441" y="1181"/>
                      <a:pt x="5441" y="1181"/>
                      <a:pt x="5441" y="1181"/>
                    </a:cubicBezTo>
                    <a:cubicBezTo>
                      <a:pt x="5638" y="1159"/>
                      <a:pt x="5797" y="966"/>
                      <a:pt x="5775" y="749"/>
                    </a:cubicBezTo>
                    <a:cubicBezTo>
                      <a:pt x="5754" y="532"/>
                      <a:pt x="5561" y="374"/>
                      <a:pt x="5363" y="396"/>
                    </a:cubicBezTo>
                    <a:cubicBezTo>
                      <a:pt x="3759" y="375"/>
                      <a:pt x="3759" y="375"/>
                      <a:pt x="3759" y="375"/>
                    </a:cubicBezTo>
                    <a:cubicBezTo>
                      <a:pt x="3650" y="374"/>
                      <a:pt x="3475" y="346"/>
                      <a:pt x="3370" y="314"/>
                    </a:cubicBezTo>
                    <a:cubicBezTo>
                      <a:pt x="2335" y="0"/>
                      <a:pt x="1754" y="294"/>
                      <a:pt x="1443" y="431"/>
                    </a:cubicBezTo>
                    <a:cubicBezTo>
                      <a:pt x="1374" y="312"/>
                      <a:pt x="1242" y="235"/>
                      <a:pt x="1097" y="245"/>
                    </a:cubicBezTo>
                    <a:cubicBezTo>
                      <a:pt x="405" y="293"/>
                      <a:pt x="405" y="293"/>
                      <a:pt x="405" y="293"/>
                    </a:cubicBezTo>
                    <a:cubicBezTo>
                      <a:pt x="174" y="310"/>
                      <a:pt x="0" y="510"/>
                      <a:pt x="17" y="739"/>
                    </a:cubicBezTo>
                    <a:cubicBezTo>
                      <a:pt x="128" y="2334"/>
                      <a:pt x="128" y="2334"/>
                      <a:pt x="128" y="2334"/>
                    </a:cubicBezTo>
                    <a:cubicBezTo>
                      <a:pt x="143" y="2563"/>
                      <a:pt x="343" y="2736"/>
                      <a:pt x="572" y="2721"/>
                    </a:cubicBezTo>
                    <a:cubicBezTo>
                      <a:pt x="1264" y="2674"/>
                      <a:pt x="1264" y="2674"/>
                      <a:pt x="1264" y="2674"/>
                    </a:cubicBezTo>
                    <a:cubicBezTo>
                      <a:pt x="1410" y="2662"/>
                      <a:pt x="1529" y="2569"/>
                      <a:pt x="1582" y="2443"/>
                    </a:cubicBezTo>
                    <a:cubicBezTo>
                      <a:pt x="4620" y="2578"/>
                      <a:pt x="4620" y="2578"/>
                      <a:pt x="4620" y="2578"/>
                    </a:cubicBezTo>
                    <a:cubicBezTo>
                      <a:pt x="4959" y="2616"/>
                      <a:pt x="5276" y="2573"/>
                      <a:pt x="5574" y="2411"/>
                    </a:cubicBezTo>
                    <a:cubicBezTo>
                      <a:pt x="5660" y="2363"/>
                      <a:pt x="5660" y="2363"/>
                      <a:pt x="5660" y="2363"/>
                    </a:cubicBezTo>
                    <a:cubicBezTo>
                      <a:pt x="7958" y="968"/>
                      <a:pt x="7958" y="968"/>
                      <a:pt x="7958" y="968"/>
                    </a:cubicBezTo>
                    <a:cubicBezTo>
                      <a:pt x="8071" y="900"/>
                      <a:pt x="8151" y="782"/>
                      <a:pt x="8155" y="649"/>
                    </a:cubicBezTo>
                    <a:cubicBezTo>
                      <a:pt x="8160" y="490"/>
                      <a:pt x="8071" y="312"/>
                      <a:pt x="7851" y="296"/>
                    </a:cubicBezTo>
                    <a:close/>
                    <a:moveTo>
                      <a:pt x="825" y="2343"/>
                    </a:moveTo>
                    <a:cubicBezTo>
                      <a:pt x="695" y="2343"/>
                      <a:pt x="589" y="2239"/>
                      <a:pt x="589" y="2108"/>
                    </a:cubicBezTo>
                    <a:cubicBezTo>
                      <a:pt x="589" y="1977"/>
                      <a:pt x="695" y="1872"/>
                      <a:pt x="825" y="1872"/>
                    </a:cubicBezTo>
                    <a:cubicBezTo>
                      <a:pt x="955" y="1872"/>
                      <a:pt x="1062" y="1977"/>
                      <a:pt x="1062" y="2108"/>
                    </a:cubicBezTo>
                    <a:cubicBezTo>
                      <a:pt x="1062" y="2239"/>
                      <a:pt x="955" y="2343"/>
                      <a:pt x="825" y="2343"/>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5" name="Freeform 68">
                <a:extLst>
                  <a:ext uri="{FF2B5EF4-FFF2-40B4-BE49-F238E27FC236}">
                    <a16:creationId xmlns:a16="http://schemas.microsoft.com/office/drawing/2014/main" id="{DAB86404-CD1E-44B8-880F-A74902E11783}"/>
                  </a:ext>
                </a:extLst>
              </p:cNvPr>
              <p:cNvSpPr>
                <a:spLocks/>
              </p:cNvSpPr>
              <p:nvPr/>
            </p:nvSpPr>
            <p:spPr bwMode="auto">
              <a:xfrm>
                <a:off x="1170" y="814"/>
                <a:ext cx="81" cy="50"/>
              </a:xfrm>
              <a:custGeom>
                <a:avLst/>
                <a:gdLst>
                  <a:gd name="T0" fmla="*/ 0 w 1344"/>
                  <a:gd name="T1" fmla="*/ 540 h 832"/>
                  <a:gd name="T2" fmla="*/ 35 w 1344"/>
                  <a:gd name="T3" fmla="*/ 701 h 832"/>
                  <a:gd name="T4" fmla="*/ 37 w 1344"/>
                  <a:gd name="T5" fmla="*/ 832 h 832"/>
                  <a:gd name="T6" fmla="*/ 107 w 1344"/>
                  <a:gd name="T7" fmla="*/ 781 h 832"/>
                  <a:gd name="T8" fmla="*/ 1085 w 1344"/>
                  <a:gd name="T9" fmla="*/ 204 h 832"/>
                  <a:gd name="T10" fmla="*/ 1344 w 1344"/>
                  <a:gd name="T11" fmla="*/ 85 h 832"/>
                  <a:gd name="T12" fmla="*/ 971 w 1344"/>
                  <a:gd name="T13" fmla="*/ 53 h 832"/>
                  <a:gd name="T14" fmla="*/ 5 w 1344"/>
                  <a:gd name="T15" fmla="*/ 530 h 832"/>
                  <a:gd name="T16" fmla="*/ 0 w 1344"/>
                  <a:gd name="T17" fmla="*/ 54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4" h="832">
                    <a:moveTo>
                      <a:pt x="0" y="540"/>
                    </a:moveTo>
                    <a:cubicBezTo>
                      <a:pt x="17" y="591"/>
                      <a:pt x="30" y="645"/>
                      <a:pt x="35" y="701"/>
                    </a:cubicBezTo>
                    <a:cubicBezTo>
                      <a:pt x="39" y="745"/>
                      <a:pt x="39" y="789"/>
                      <a:pt x="37" y="832"/>
                    </a:cubicBezTo>
                    <a:cubicBezTo>
                      <a:pt x="60" y="816"/>
                      <a:pt x="84" y="798"/>
                      <a:pt x="107" y="781"/>
                    </a:cubicBezTo>
                    <a:cubicBezTo>
                      <a:pt x="340" y="612"/>
                      <a:pt x="816" y="344"/>
                      <a:pt x="1085" y="204"/>
                    </a:cubicBezTo>
                    <a:cubicBezTo>
                      <a:pt x="1167" y="161"/>
                      <a:pt x="1252" y="120"/>
                      <a:pt x="1344" y="85"/>
                    </a:cubicBezTo>
                    <a:cubicBezTo>
                      <a:pt x="1227" y="5"/>
                      <a:pt x="1100" y="0"/>
                      <a:pt x="971" y="53"/>
                    </a:cubicBezTo>
                    <a:cubicBezTo>
                      <a:pt x="716" y="159"/>
                      <a:pt x="245" y="394"/>
                      <a:pt x="5" y="530"/>
                    </a:cubicBezTo>
                    <a:cubicBezTo>
                      <a:pt x="3" y="533"/>
                      <a:pt x="2" y="537"/>
                      <a:pt x="0" y="54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6" name="Freeform 69">
                <a:extLst>
                  <a:ext uri="{FF2B5EF4-FFF2-40B4-BE49-F238E27FC236}">
                    <a16:creationId xmlns:a16="http://schemas.microsoft.com/office/drawing/2014/main" id="{CD5908C7-C7FD-4FA1-8717-1B6BD86911FD}"/>
                  </a:ext>
                </a:extLst>
              </p:cNvPr>
              <p:cNvSpPr>
                <a:spLocks/>
              </p:cNvSpPr>
              <p:nvPr/>
            </p:nvSpPr>
            <p:spPr bwMode="auto">
              <a:xfrm>
                <a:off x="1151" y="802"/>
                <a:ext cx="62" cy="29"/>
              </a:xfrm>
              <a:custGeom>
                <a:avLst/>
                <a:gdLst>
                  <a:gd name="T0" fmla="*/ 180 w 1040"/>
                  <a:gd name="T1" fmla="*/ 480 h 480"/>
                  <a:gd name="T2" fmla="*/ 210 w 1040"/>
                  <a:gd name="T3" fmla="*/ 458 h 480"/>
                  <a:gd name="T4" fmla="*/ 326 w 1040"/>
                  <a:gd name="T5" fmla="*/ 393 h 480"/>
                  <a:gd name="T6" fmla="*/ 1040 w 1040"/>
                  <a:gd name="T7" fmla="*/ 82 h 480"/>
                  <a:gd name="T8" fmla="*/ 671 w 1040"/>
                  <a:gd name="T9" fmla="*/ 52 h 480"/>
                  <a:gd name="T10" fmla="*/ 0 w 1040"/>
                  <a:gd name="T11" fmla="*/ 321 h 480"/>
                  <a:gd name="T12" fmla="*/ 180 w 1040"/>
                  <a:gd name="T13" fmla="*/ 480 h 480"/>
                </a:gdLst>
                <a:ahLst/>
                <a:cxnLst>
                  <a:cxn ang="0">
                    <a:pos x="T0" y="T1"/>
                  </a:cxn>
                  <a:cxn ang="0">
                    <a:pos x="T2" y="T3"/>
                  </a:cxn>
                  <a:cxn ang="0">
                    <a:pos x="T4" y="T5"/>
                  </a:cxn>
                  <a:cxn ang="0">
                    <a:pos x="T6" y="T7"/>
                  </a:cxn>
                  <a:cxn ang="0">
                    <a:pos x="T8" y="T9"/>
                  </a:cxn>
                  <a:cxn ang="0">
                    <a:pos x="T10" y="T11"/>
                  </a:cxn>
                  <a:cxn ang="0">
                    <a:pos x="T12" y="T13"/>
                  </a:cxn>
                </a:cxnLst>
                <a:rect l="0" t="0" r="r" b="b"/>
                <a:pathLst>
                  <a:path w="1040" h="480">
                    <a:moveTo>
                      <a:pt x="180" y="480"/>
                    </a:moveTo>
                    <a:cubicBezTo>
                      <a:pt x="190" y="474"/>
                      <a:pt x="199" y="465"/>
                      <a:pt x="210" y="458"/>
                    </a:cubicBezTo>
                    <a:cubicBezTo>
                      <a:pt x="326" y="393"/>
                      <a:pt x="326" y="393"/>
                      <a:pt x="326" y="393"/>
                    </a:cubicBezTo>
                    <a:cubicBezTo>
                      <a:pt x="495" y="298"/>
                      <a:pt x="854" y="166"/>
                      <a:pt x="1040" y="82"/>
                    </a:cubicBezTo>
                    <a:cubicBezTo>
                      <a:pt x="924" y="3"/>
                      <a:pt x="799" y="0"/>
                      <a:pt x="671" y="52"/>
                    </a:cubicBezTo>
                    <a:cubicBezTo>
                      <a:pt x="512" y="117"/>
                      <a:pt x="158" y="236"/>
                      <a:pt x="0" y="321"/>
                    </a:cubicBezTo>
                    <a:cubicBezTo>
                      <a:pt x="67" y="364"/>
                      <a:pt x="128" y="418"/>
                      <a:pt x="180" y="48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93" name="Ellipse 292">
              <a:extLst>
                <a:ext uri="{FF2B5EF4-FFF2-40B4-BE49-F238E27FC236}">
                  <a16:creationId xmlns:a16="http://schemas.microsoft.com/office/drawing/2014/main" id="{682E8AA0-8485-461D-B364-B2977FBF8413}"/>
                </a:ext>
              </a:extLst>
            </p:cNvPr>
            <p:cNvSpPr/>
            <p:nvPr/>
          </p:nvSpPr>
          <p:spPr bwMode="gray">
            <a:xfrm>
              <a:off x="10933020" y="5777963"/>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24" name="Freihandform: Form 323">
            <a:extLst>
              <a:ext uri="{FF2B5EF4-FFF2-40B4-BE49-F238E27FC236}">
                <a16:creationId xmlns:a16="http://schemas.microsoft.com/office/drawing/2014/main" id="{1E689576-8AF1-47F9-9699-4A4731886E8F}"/>
              </a:ext>
            </a:extLst>
          </p:cNvPr>
          <p:cNvSpPr/>
          <p:nvPr/>
        </p:nvSpPr>
        <p:spPr bwMode="gray">
          <a:xfrm>
            <a:off x="6242544" y="5745636"/>
            <a:ext cx="488802" cy="538899"/>
          </a:xfrm>
          <a:custGeom>
            <a:avLst/>
            <a:gdLst>
              <a:gd name="connsiteX0" fmla="*/ 1490463 w 2848767"/>
              <a:gd name="connsiteY0" fmla="*/ 2434091 h 3140738"/>
              <a:gd name="connsiteX1" fmla="*/ 1465978 w 2848767"/>
              <a:gd name="connsiteY1" fmla="*/ 2435191 h 3140738"/>
              <a:gd name="connsiteX2" fmla="*/ 1432288 w 2848767"/>
              <a:gd name="connsiteY2" fmla="*/ 2439628 h 3140738"/>
              <a:gd name="connsiteX3" fmla="*/ 1421466 w 2848767"/>
              <a:gd name="connsiteY3" fmla="*/ 2441987 h 3140738"/>
              <a:gd name="connsiteX4" fmla="*/ 1427085 w 2848767"/>
              <a:gd name="connsiteY4" fmla="*/ 2444677 h 3140738"/>
              <a:gd name="connsiteX5" fmla="*/ 1430730 w 2848767"/>
              <a:gd name="connsiteY5" fmla="*/ 2483561 h 3140738"/>
              <a:gd name="connsiteX6" fmla="*/ 1389416 w 2848767"/>
              <a:gd name="connsiteY6" fmla="*/ 2532166 h 3140738"/>
              <a:gd name="connsiteX7" fmla="*/ 1399137 w 2848767"/>
              <a:gd name="connsiteY7" fmla="*/ 2475055 h 3140738"/>
              <a:gd name="connsiteX8" fmla="*/ 1390479 w 2848767"/>
              <a:gd name="connsiteY8" fmla="*/ 2454930 h 3140738"/>
              <a:gd name="connsiteX9" fmla="*/ 1387785 w 2848767"/>
              <a:gd name="connsiteY9" fmla="*/ 2450588 h 3140738"/>
              <a:gd name="connsiteX10" fmla="*/ 1371949 w 2848767"/>
              <a:gd name="connsiteY10" fmla="*/ 2455570 h 3140738"/>
              <a:gd name="connsiteX11" fmla="*/ 1281534 w 2848767"/>
              <a:gd name="connsiteY11" fmla="*/ 2526806 h 3140738"/>
              <a:gd name="connsiteX12" fmla="*/ 1278243 w 2848767"/>
              <a:gd name="connsiteY12" fmla="*/ 2543432 h 3140738"/>
              <a:gd name="connsiteX13" fmla="*/ 1276711 w 2848767"/>
              <a:gd name="connsiteY13" fmla="*/ 2548367 h 3140738"/>
              <a:gd name="connsiteX14" fmla="*/ 1274567 w 2848767"/>
              <a:gd name="connsiteY14" fmla="*/ 2569631 h 3140738"/>
              <a:gd name="connsiteX15" fmla="*/ 1380080 w 2848767"/>
              <a:gd name="connsiteY15" fmla="*/ 2675144 h 3140738"/>
              <a:gd name="connsiteX16" fmla="*/ 1633229 w 2848767"/>
              <a:gd name="connsiteY16" fmla="*/ 2675144 h 3140738"/>
              <a:gd name="connsiteX17" fmla="*/ 1738742 w 2848767"/>
              <a:gd name="connsiteY17" fmla="*/ 2569631 h 3140738"/>
              <a:gd name="connsiteX18" fmla="*/ 1736599 w 2848767"/>
              <a:gd name="connsiteY18" fmla="*/ 2548367 h 3140738"/>
              <a:gd name="connsiteX19" fmla="*/ 1735066 w 2848767"/>
              <a:gd name="connsiteY19" fmla="*/ 2543429 h 3140738"/>
              <a:gd name="connsiteX20" fmla="*/ 1731776 w 2848767"/>
              <a:gd name="connsiteY20" fmla="*/ 2526806 h 3140738"/>
              <a:gd name="connsiteX21" fmla="*/ 1652822 w 2848767"/>
              <a:gd name="connsiteY21" fmla="*/ 2460087 h 3140738"/>
              <a:gd name="connsiteX22" fmla="*/ 1632617 w 2848767"/>
              <a:gd name="connsiteY22" fmla="*/ 2452956 h 3140738"/>
              <a:gd name="connsiteX23" fmla="*/ 1633812 w 2848767"/>
              <a:gd name="connsiteY23" fmla="*/ 2457739 h 3140738"/>
              <a:gd name="connsiteX24" fmla="*/ 1630699 w 2848767"/>
              <a:gd name="connsiteY24" fmla="*/ 2479915 h 3140738"/>
              <a:gd name="connsiteX25" fmla="*/ 1589385 w 2848767"/>
              <a:gd name="connsiteY25" fmla="*/ 2528520 h 3140738"/>
              <a:gd name="connsiteX26" fmla="*/ 1599106 w 2848767"/>
              <a:gd name="connsiteY26" fmla="*/ 2471409 h 3140738"/>
              <a:gd name="connsiteX27" fmla="*/ 1585777 w 2848767"/>
              <a:gd name="connsiteY27" fmla="*/ 2443756 h 3140738"/>
              <a:gd name="connsiteX28" fmla="*/ 1585753 w 2848767"/>
              <a:gd name="connsiteY28" fmla="*/ 2440486 h 3140738"/>
              <a:gd name="connsiteX29" fmla="*/ 1585664 w 2848767"/>
              <a:gd name="connsiteY29" fmla="*/ 2440465 h 3140738"/>
              <a:gd name="connsiteX30" fmla="*/ 1547331 w 2848767"/>
              <a:gd name="connsiteY30" fmla="*/ 2435191 h 3140738"/>
              <a:gd name="connsiteX31" fmla="*/ 1530698 w 2848767"/>
              <a:gd name="connsiteY31" fmla="*/ 2434444 h 3140738"/>
              <a:gd name="connsiteX32" fmla="*/ 1531765 w 2848767"/>
              <a:gd name="connsiteY32" fmla="*/ 2434955 h 3140738"/>
              <a:gd name="connsiteX33" fmla="*/ 1535410 w 2848767"/>
              <a:gd name="connsiteY33" fmla="*/ 2473839 h 3140738"/>
              <a:gd name="connsiteX34" fmla="*/ 1494096 w 2848767"/>
              <a:gd name="connsiteY34" fmla="*/ 2522444 h 3140738"/>
              <a:gd name="connsiteX35" fmla="*/ 1503817 w 2848767"/>
              <a:gd name="connsiteY35" fmla="*/ 2465333 h 3140738"/>
              <a:gd name="connsiteX36" fmla="*/ 1490489 w 2848767"/>
              <a:gd name="connsiteY36" fmla="*/ 2437680 h 3140738"/>
              <a:gd name="connsiteX37" fmla="*/ 1506654 w 2848767"/>
              <a:gd name="connsiteY37" fmla="*/ 2239617 h 3140738"/>
              <a:gd name="connsiteX38" fmla="*/ 1821654 w 2848767"/>
              <a:gd name="connsiteY38" fmla="*/ 2554617 h 3140738"/>
              <a:gd name="connsiteX39" fmla="*/ 1506654 w 2848767"/>
              <a:gd name="connsiteY39" fmla="*/ 2869617 h 3140738"/>
              <a:gd name="connsiteX40" fmla="*/ 1191654 w 2848767"/>
              <a:gd name="connsiteY40" fmla="*/ 2554617 h 3140738"/>
              <a:gd name="connsiteX41" fmla="*/ 1506654 w 2848767"/>
              <a:gd name="connsiteY41" fmla="*/ 2239617 h 3140738"/>
              <a:gd name="connsiteX42" fmla="*/ 1506654 w 2848767"/>
              <a:gd name="connsiteY42" fmla="*/ 2212617 h 3140738"/>
              <a:gd name="connsiteX43" fmla="*/ 1164654 w 2848767"/>
              <a:gd name="connsiteY43" fmla="*/ 2554617 h 3140738"/>
              <a:gd name="connsiteX44" fmla="*/ 1506654 w 2848767"/>
              <a:gd name="connsiteY44" fmla="*/ 2896617 h 3140738"/>
              <a:gd name="connsiteX45" fmla="*/ 1848654 w 2848767"/>
              <a:gd name="connsiteY45" fmla="*/ 2554617 h 3140738"/>
              <a:gd name="connsiteX46" fmla="*/ 1506654 w 2848767"/>
              <a:gd name="connsiteY46" fmla="*/ 2212617 h 3140738"/>
              <a:gd name="connsiteX47" fmla="*/ 2221957 w 2848767"/>
              <a:gd name="connsiteY47" fmla="*/ 991706 h 3140738"/>
              <a:gd name="connsiteX48" fmla="*/ 2265692 w 2848767"/>
              <a:gd name="connsiteY48" fmla="*/ 1002435 h 3140738"/>
              <a:gd name="connsiteX49" fmla="*/ 2783619 w 2848767"/>
              <a:gd name="connsiteY49" fmla="*/ 1246133 h 3140738"/>
              <a:gd name="connsiteX50" fmla="*/ 2837949 w 2848767"/>
              <a:gd name="connsiteY50" fmla="*/ 1397025 h 3140738"/>
              <a:gd name="connsiteX51" fmla="*/ 2644830 w 2848767"/>
              <a:gd name="connsiteY51" fmla="*/ 1807457 h 3140738"/>
              <a:gd name="connsiteX52" fmla="*/ 2493939 w 2848767"/>
              <a:gd name="connsiteY52" fmla="*/ 1861787 h 3140738"/>
              <a:gd name="connsiteX53" fmla="*/ 2279925 w 2848767"/>
              <a:gd name="connsiteY53" fmla="*/ 1761088 h 3140738"/>
              <a:gd name="connsiteX54" fmla="*/ 1989488 w 2848767"/>
              <a:gd name="connsiteY54" fmla="*/ 2367986 h 3140738"/>
              <a:gd name="connsiteX55" fmla="*/ 1991766 w 2848767"/>
              <a:gd name="connsiteY55" fmla="*/ 2372962 h 3140738"/>
              <a:gd name="connsiteX56" fmla="*/ 2031510 w 2848767"/>
              <a:gd name="connsiteY56" fmla="*/ 2574001 h 3140738"/>
              <a:gd name="connsiteX57" fmla="*/ 2031510 w 2848767"/>
              <a:gd name="connsiteY57" fmla="*/ 3140738 h 3140738"/>
              <a:gd name="connsiteX58" fmla="*/ 0 w 2848767"/>
              <a:gd name="connsiteY58" fmla="*/ 3140738 h 3140738"/>
              <a:gd name="connsiteX59" fmla="*/ 0 w 2848767"/>
              <a:gd name="connsiteY59" fmla="*/ 2574001 h 3140738"/>
              <a:gd name="connsiteX60" fmla="*/ 457879 w 2848767"/>
              <a:gd name="connsiteY60" fmla="*/ 1950229 h 3140738"/>
              <a:gd name="connsiteX61" fmla="*/ 486497 w 2848767"/>
              <a:gd name="connsiteY61" fmla="*/ 1950229 h 3140738"/>
              <a:gd name="connsiteX62" fmla="*/ 1001611 w 2848767"/>
              <a:gd name="connsiteY62" fmla="*/ 2120349 h 3140738"/>
              <a:gd name="connsiteX63" fmla="*/ 1516725 w 2848767"/>
              <a:gd name="connsiteY63" fmla="*/ 1950229 h 3140738"/>
              <a:gd name="connsiteX64" fmla="*/ 1545342 w 2848767"/>
              <a:gd name="connsiteY64" fmla="*/ 1950229 h 3140738"/>
              <a:gd name="connsiteX65" fmla="*/ 1885010 w 2848767"/>
              <a:gd name="connsiteY65" fmla="*/ 2177178 h 3140738"/>
              <a:gd name="connsiteX66" fmla="*/ 1928481 w 2848767"/>
              <a:gd name="connsiteY66" fmla="*/ 2245278 h 3140738"/>
              <a:gd name="connsiteX67" fmla="*/ 2182201 w 2848767"/>
              <a:gd name="connsiteY67" fmla="*/ 1715106 h 3140738"/>
              <a:gd name="connsiteX68" fmla="*/ 1976011 w 2848767"/>
              <a:gd name="connsiteY68" fmla="*/ 1618089 h 3140738"/>
              <a:gd name="connsiteX69" fmla="*/ 1921682 w 2848767"/>
              <a:gd name="connsiteY69" fmla="*/ 1467198 h 3140738"/>
              <a:gd name="connsiteX70" fmla="*/ 2114800 w 2848767"/>
              <a:gd name="connsiteY70" fmla="*/ 1056765 h 3140738"/>
              <a:gd name="connsiteX71" fmla="*/ 2221957 w 2848767"/>
              <a:gd name="connsiteY71" fmla="*/ 991706 h 3140738"/>
              <a:gd name="connsiteX72" fmla="*/ 1015755 w 2848767"/>
              <a:gd name="connsiteY72" fmla="*/ 0 h 3140738"/>
              <a:gd name="connsiteX73" fmla="*/ 1296602 w 2848767"/>
              <a:gd name="connsiteY73" fmla="*/ 186158 h 3140738"/>
              <a:gd name="connsiteX74" fmla="*/ 1308137 w 2848767"/>
              <a:gd name="connsiteY74" fmla="*/ 223317 h 3140738"/>
              <a:gd name="connsiteX75" fmla="*/ 1320722 w 2848767"/>
              <a:gd name="connsiteY75" fmla="*/ 214832 h 3140738"/>
              <a:gd name="connsiteX76" fmla="*/ 1416161 w 2848767"/>
              <a:gd name="connsiteY76" fmla="*/ 195564 h 3140738"/>
              <a:gd name="connsiteX77" fmla="*/ 1661351 w 2848767"/>
              <a:gd name="connsiteY77" fmla="*/ 440754 h 3140738"/>
              <a:gd name="connsiteX78" fmla="*/ 1465576 w 2848767"/>
              <a:gd name="connsiteY78" fmla="*/ 680963 h 3140738"/>
              <a:gd name="connsiteX79" fmla="*/ 1416162 w 2848767"/>
              <a:gd name="connsiteY79" fmla="*/ 685944 h 3140738"/>
              <a:gd name="connsiteX80" fmla="*/ 1416162 w 2848767"/>
              <a:gd name="connsiteY80" fmla="*/ 818345 h 3140738"/>
              <a:gd name="connsiteX81" fmla="*/ 1448911 w 2848767"/>
              <a:gd name="connsiteY81" fmla="*/ 845365 h 3140738"/>
              <a:gd name="connsiteX82" fmla="*/ 1632854 w 2848767"/>
              <a:gd name="connsiteY82" fmla="*/ 1289443 h 3140738"/>
              <a:gd name="connsiteX83" fmla="*/ 1004833 w 2848767"/>
              <a:gd name="connsiteY83" fmla="*/ 1917464 h 3140738"/>
              <a:gd name="connsiteX84" fmla="*/ 376812 w 2848767"/>
              <a:gd name="connsiteY84" fmla="*/ 1289443 h 3140738"/>
              <a:gd name="connsiteX85" fmla="*/ 560755 w 2848767"/>
              <a:gd name="connsiteY85" fmla="*/ 845365 h 3140738"/>
              <a:gd name="connsiteX86" fmla="*/ 615349 w 2848767"/>
              <a:gd name="connsiteY86" fmla="*/ 800321 h 3140738"/>
              <a:gd name="connsiteX87" fmla="*/ 615349 w 2848767"/>
              <a:gd name="connsiteY87" fmla="*/ 685944 h 3140738"/>
              <a:gd name="connsiteX88" fmla="*/ 370159 w 2848767"/>
              <a:gd name="connsiteY88" fmla="*/ 440754 h 3140738"/>
              <a:gd name="connsiteX89" fmla="*/ 615349 w 2848767"/>
              <a:gd name="connsiteY89" fmla="*/ 195564 h 3140738"/>
              <a:gd name="connsiteX90" fmla="*/ 710788 w 2848767"/>
              <a:gd name="connsiteY90" fmla="*/ 214832 h 3140738"/>
              <a:gd name="connsiteX91" fmla="*/ 723373 w 2848767"/>
              <a:gd name="connsiteY91" fmla="*/ 223317 h 3140738"/>
              <a:gd name="connsiteX92" fmla="*/ 734908 w 2848767"/>
              <a:gd name="connsiteY92" fmla="*/ 186158 h 3140738"/>
              <a:gd name="connsiteX93" fmla="*/ 1015755 w 2848767"/>
              <a:gd name="connsiteY93" fmla="*/ 0 h 314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48767" h="3140738">
                <a:moveTo>
                  <a:pt x="1490463" y="2434091"/>
                </a:moveTo>
                <a:lnTo>
                  <a:pt x="1465978" y="2435191"/>
                </a:lnTo>
                <a:cubicBezTo>
                  <a:pt x="1454426" y="2436242"/>
                  <a:pt x="1443172" y="2437733"/>
                  <a:pt x="1432288" y="2439628"/>
                </a:cubicBezTo>
                <a:lnTo>
                  <a:pt x="1421466" y="2441987"/>
                </a:lnTo>
                <a:lnTo>
                  <a:pt x="1427085" y="2444677"/>
                </a:lnTo>
                <a:cubicBezTo>
                  <a:pt x="1433970" y="2451968"/>
                  <a:pt x="1437008" y="2468979"/>
                  <a:pt x="1430730" y="2483561"/>
                </a:cubicBezTo>
                <a:cubicBezTo>
                  <a:pt x="1424452" y="2498142"/>
                  <a:pt x="1394681" y="2533583"/>
                  <a:pt x="1389416" y="2532166"/>
                </a:cubicBezTo>
                <a:cubicBezTo>
                  <a:pt x="1384150" y="2530748"/>
                  <a:pt x="1399744" y="2490041"/>
                  <a:pt x="1399137" y="2475055"/>
                </a:cubicBezTo>
                <a:cubicBezTo>
                  <a:pt x="1398833" y="2467562"/>
                  <a:pt x="1394327" y="2460626"/>
                  <a:pt x="1390479" y="2454930"/>
                </a:cubicBezTo>
                <a:lnTo>
                  <a:pt x="1387785" y="2450588"/>
                </a:lnTo>
                <a:lnTo>
                  <a:pt x="1371949" y="2455570"/>
                </a:lnTo>
                <a:cubicBezTo>
                  <a:pt x="1326270" y="2472431"/>
                  <a:pt x="1293251" y="2497643"/>
                  <a:pt x="1281534" y="2526806"/>
                </a:cubicBezTo>
                <a:lnTo>
                  <a:pt x="1278243" y="2543432"/>
                </a:lnTo>
                <a:lnTo>
                  <a:pt x="1276711" y="2548367"/>
                </a:lnTo>
                <a:cubicBezTo>
                  <a:pt x="1275305" y="2555235"/>
                  <a:pt x="1274567" y="2562347"/>
                  <a:pt x="1274567" y="2569631"/>
                </a:cubicBezTo>
                <a:cubicBezTo>
                  <a:pt x="1274567" y="2627904"/>
                  <a:pt x="1321807" y="2675144"/>
                  <a:pt x="1380080" y="2675144"/>
                </a:cubicBezTo>
                <a:lnTo>
                  <a:pt x="1633229" y="2675144"/>
                </a:lnTo>
                <a:cubicBezTo>
                  <a:pt x="1691503" y="2675144"/>
                  <a:pt x="1738742" y="2627904"/>
                  <a:pt x="1738742" y="2569631"/>
                </a:cubicBezTo>
                <a:cubicBezTo>
                  <a:pt x="1738742" y="2562347"/>
                  <a:pt x="1738004" y="2555235"/>
                  <a:pt x="1736599" y="2548367"/>
                </a:cubicBezTo>
                <a:lnTo>
                  <a:pt x="1735066" y="2543429"/>
                </a:lnTo>
                <a:lnTo>
                  <a:pt x="1731776" y="2526806"/>
                </a:lnTo>
                <a:cubicBezTo>
                  <a:pt x="1721062" y="2500143"/>
                  <a:pt x="1692543" y="2476782"/>
                  <a:pt x="1652822" y="2460087"/>
                </a:cubicBezTo>
                <a:lnTo>
                  <a:pt x="1632617" y="2452956"/>
                </a:lnTo>
                <a:lnTo>
                  <a:pt x="1633812" y="2457739"/>
                </a:lnTo>
                <a:cubicBezTo>
                  <a:pt x="1634648" y="2464726"/>
                  <a:pt x="1633838" y="2472624"/>
                  <a:pt x="1630699" y="2479915"/>
                </a:cubicBezTo>
                <a:cubicBezTo>
                  <a:pt x="1624421" y="2494497"/>
                  <a:pt x="1594650" y="2529938"/>
                  <a:pt x="1589385" y="2528520"/>
                </a:cubicBezTo>
                <a:cubicBezTo>
                  <a:pt x="1584119" y="2527102"/>
                  <a:pt x="1599713" y="2486396"/>
                  <a:pt x="1599106" y="2471409"/>
                </a:cubicBezTo>
                <a:cubicBezTo>
                  <a:pt x="1598650" y="2460169"/>
                  <a:pt x="1588739" y="2450183"/>
                  <a:pt x="1585777" y="2443756"/>
                </a:cubicBezTo>
                <a:lnTo>
                  <a:pt x="1585753" y="2440486"/>
                </a:lnTo>
                <a:lnTo>
                  <a:pt x="1585664" y="2440465"/>
                </a:lnTo>
                <a:cubicBezTo>
                  <a:pt x="1573346" y="2438168"/>
                  <a:pt x="1560534" y="2436392"/>
                  <a:pt x="1547331" y="2435191"/>
                </a:cubicBezTo>
                <a:lnTo>
                  <a:pt x="1530698" y="2434444"/>
                </a:lnTo>
                <a:lnTo>
                  <a:pt x="1531765" y="2434955"/>
                </a:lnTo>
                <a:cubicBezTo>
                  <a:pt x="1538651" y="2442246"/>
                  <a:pt x="1541688" y="2459257"/>
                  <a:pt x="1535410" y="2473839"/>
                </a:cubicBezTo>
                <a:cubicBezTo>
                  <a:pt x="1529132" y="2488420"/>
                  <a:pt x="1499362" y="2523861"/>
                  <a:pt x="1494096" y="2522444"/>
                </a:cubicBezTo>
                <a:cubicBezTo>
                  <a:pt x="1488831" y="2521026"/>
                  <a:pt x="1504425" y="2480319"/>
                  <a:pt x="1503817" y="2465333"/>
                </a:cubicBezTo>
                <a:cubicBezTo>
                  <a:pt x="1503362" y="2454093"/>
                  <a:pt x="1493451" y="2444106"/>
                  <a:pt x="1490489" y="2437680"/>
                </a:cubicBezTo>
                <a:close/>
                <a:moveTo>
                  <a:pt x="1506654" y="2239617"/>
                </a:moveTo>
                <a:cubicBezTo>
                  <a:pt x="1680624" y="2239617"/>
                  <a:pt x="1821654" y="2380647"/>
                  <a:pt x="1821654" y="2554617"/>
                </a:cubicBezTo>
                <a:cubicBezTo>
                  <a:pt x="1821654" y="2728587"/>
                  <a:pt x="1680624" y="2869617"/>
                  <a:pt x="1506654" y="2869617"/>
                </a:cubicBezTo>
                <a:cubicBezTo>
                  <a:pt x="1332684" y="2869617"/>
                  <a:pt x="1191654" y="2728587"/>
                  <a:pt x="1191654" y="2554617"/>
                </a:cubicBezTo>
                <a:cubicBezTo>
                  <a:pt x="1191654" y="2380647"/>
                  <a:pt x="1332684" y="2239617"/>
                  <a:pt x="1506654" y="2239617"/>
                </a:cubicBezTo>
                <a:close/>
                <a:moveTo>
                  <a:pt x="1506654" y="2212617"/>
                </a:moveTo>
                <a:cubicBezTo>
                  <a:pt x="1317773" y="2212617"/>
                  <a:pt x="1164654" y="2365736"/>
                  <a:pt x="1164654" y="2554617"/>
                </a:cubicBezTo>
                <a:cubicBezTo>
                  <a:pt x="1164654" y="2743498"/>
                  <a:pt x="1317773" y="2896617"/>
                  <a:pt x="1506654" y="2896617"/>
                </a:cubicBezTo>
                <a:cubicBezTo>
                  <a:pt x="1695535" y="2896617"/>
                  <a:pt x="1848654" y="2743498"/>
                  <a:pt x="1848654" y="2554617"/>
                </a:cubicBezTo>
                <a:cubicBezTo>
                  <a:pt x="1848654" y="2365736"/>
                  <a:pt x="1695535" y="2212617"/>
                  <a:pt x="1506654" y="2212617"/>
                </a:cubicBezTo>
                <a:close/>
                <a:moveTo>
                  <a:pt x="2221957" y="991706"/>
                </a:moveTo>
                <a:cubicBezTo>
                  <a:pt x="2236676" y="992290"/>
                  <a:pt x="2251524" y="995769"/>
                  <a:pt x="2265692" y="1002435"/>
                </a:cubicBezTo>
                <a:lnTo>
                  <a:pt x="2783619" y="1246133"/>
                </a:lnTo>
                <a:cubicBezTo>
                  <a:pt x="2840289" y="1272798"/>
                  <a:pt x="2864614" y="1340355"/>
                  <a:pt x="2837949" y="1397025"/>
                </a:cubicBezTo>
                <a:lnTo>
                  <a:pt x="2644830" y="1807457"/>
                </a:lnTo>
                <a:cubicBezTo>
                  <a:pt x="2618166" y="1864127"/>
                  <a:pt x="2550609" y="1888452"/>
                  <a:pt x="2493939" y="1861787"/>
                </a:cubicBezTo>
                <a:lnTo>
                  <a:pt x="2279925" y="1761088"/>
                </a:lnTo>
                <a:lnTo>
                  <a:pt x="1989488" y="2367986"/>
                </a:lnTo>
                <a:lnTo>
                  <a:pt x="1991766" y="2372962"/>
                </a:lnTo>
                <a:cubicBezTo>
                  <a:pt x="2017222" y="2441167"/>
                  <a:pt x="2031510" y="2510247"/>
                  <a:pt x="2031510" y="2574001"/>
                </a:cubicBezTo>
                <a:cubicBezTo>
                  <a:pt x="2031510" y="2574001"/>
                  <a:pt x="2031510" y="2574001"/>
                  <a:pt x="2031510" y="3140738"/>
                </a:cubicBezTo>
                <a:cubicBezTo>
                  <a:pt x="2031510" y="3140738"/>
                  <a:pt x="2031510" y="3140738"/>
                  <a:pt x="0" y="3140738"/>
                </a:cubicBezTo>
                <a:cubicBezTo>
                  <a:pt x="0" y="3140738"/>
                  <a:pt x="0" y="3140738"/>
                  <a:pt x="0" y="2574001"/>
                </a:cubicBezTo>
                <a:cubicBezTo>
                  <a:pt x="0" y="2318985"/>
                  <a:pt x="200322" y="1978746"/>
                  <a:pt x="457879" y="1950229"/>
                </a:cubicBezTo>
                <a:cubicBezTo>
                  <a:pt x="457879" y="1950229"/>
                  <a:pt x="457879" y="1950229"/>
                  <a:pt x="486497" y="1950229"/>
                </a:cubicBezTo>
                <a:cubicBezTo>
                  <a:pt x="629584" y="2063642"/>
                  <a:pt x="801289" y="2120349"/>
                  <a:pt x="1001611" y="2120349"/>
                </a:cubicBezTo>
                <a:cubicBezTo>
                  <a:pt x="1201933" y="2120349"/>
                  <a:pt x="1373638" y="2063642"/>
                  <a:pt x="1516725" y="1950229"/>
                </a:cubicBezTo>
                <a:cubicBezTo>
                  <a:pt x="1516725" y="1950229"/>
                  <a:pt x="1516725" y="1950229"/>
                  <a:pt x="1545342" y="1950229"/>
                </a:cubicBezTo>
                <a:cubicBezTo>
                  <a:pt x="1674121" y="1964488"/>
                  <a:pt x="1795663" y="2056677"/>
                  <a:pt x="1885010" y="2177178"/>
                </a:cubicBezTo>
                <a:lnTo>
                  <a:pt x="1928481" y="2245278"/>
                </a:lnTo>
                <a:lnTo>
                  <a:pt x="2182201" y="1715106"/>
                </a:lnTo>
                <a:lnTo>
                  <a:pt x="1976011" y="1618089"/>
                </a:lnTo>
                <a:cubicBezTo>
                  <a:pt x="1919341" y="1591425"/>
                  <a:pt x="1895017" y="1523868"/>
                  <a:pt x="1921682" y="1467198"/>
                </a:cubicBezTo>
                <a:lnTo>
                  <a:pt x="2114800" y="1056765"/>
                </a:lnTo>
                <a:cubicBezTo>
                  <a:pt x="2134799" y="1014263"/>
                  <a:pt x="2177799" y="989955"/>
                  <a:pt x="2221957" y="991706"/>
                </a:cubicBezTo>
                <a:close/>
                <a:moveTo>
                  <a:pt x="1015755" y="0"/>
                </a:moveTo>
                <a:cubicBezTo>
                  <a:pt x="1142007" y="0"/>
                  <a:pt x="1250331" y="76761"/>
                  <a:pt x="1296602" y="186158"/>
                </a:cubicBezTo>
                <a:lnTo>
                  <a:pt x="1308137" y="223317"/>
                </a:lnTo>
                <a:lnTo>
                  <a:pt x="1320722" y="214832"/>
                </a:lnTo>
                <a:cubicBezTo>
                  <a:pt x="1350056" y="202425"/>
                  <a:pt x="1382307" y="195564"/>
                  <a:pt x="1416161" y="195564"/>
                </a:cubicBezTo>
                <a:cubicBezTo>
                  <a:pt x="1551576" y="195564"/>
                  <a:pt x="1661351" y="305339"/>
                  <a:pt x="1661351" y="440754"/>
                </a:cubicBezTo>
                <a:cubicBezTo>
                  <a:pt x="1661351" y="559242"/>
                  <a:pt x="1577305" y="658100"/>
                  <a:pt x="1465576" y="680963"/>
                </a:cubicBezTo>
                <a:lnTo>
                  <a:pt x="1416162" y="685944"/>
                </a:lnTo>
                <a:lnTo>
                  <a:pt x="1416162" y="818345"/>
                </a:lnTo>
                <a:lnTo>
                  <a:pt x="1448911" y="845365"/>
                </a:lnTo>
                <a:cubicBezTo>
                  <a:pt x="1562560" y="959015"/>
                  <a:pt x="1632854" y="1116020"/>
                  <a:pt x="1632854" y="1289443"/>
                </a:cubicBezTo>
                <a:cubicBezTo>
                  <a:pt x="1632854" y="1636289"/>
                  <a:pt x="1351679" y="1917464"/>
                  <a:pt x="1004833" y="1917464"/>
                </a:cubicBezTo>
                <a:cubicBezTo>
                  <a:pt x="657987" y="1917464"/>
                  <a:pt x="376812" y="1636289"/>
                  <a:pt x="376812" y="1289443"/>
                </a:cubicBezTo>
                <a:cubicBezTo>
                  <a:pt x="376812" y="1116020"/>
                  <a:pt x="447106" y="959015"/>
                  <a:pt x="560755" y="845365"/>
                </a:cubicBezTo>
                <a:lnTo>
                  <a:pt x="615349" y="800321"/>
                </a:lnTo>
                <a:lnTo>
                  <a:pt x="615349" y="685944"/>
                </a:lnTo>
                <a:cubicBezTo>
                  <a:pt x="479934" y="685944"/>
                  <a:pt x="370159" y="576169"/>
                  <a:pt x="370159" y="440754"/>
                </a:cubicBezTo>
                <a:cubicBezTo>
                  <a:pt x="370159" y="305339"/>
                  <a:pt x="479934" y="195564"/>
                  <a:pt x="615349" y="195564"/>
                </a:cubicBezTo>
                <a:cubicBezTo>
                  <a:pt x="649203" y="195564"/>
                  <a:pt x="681454" y="202425"/>
                  <a:pt x="710788" y="214832"/>
                </a:cubicBezTo>
                <a:lnTo>
                  <a:pt x="723373" y="223317"/>
                </a:lnTo>
                <a:lnTo>
                  <a:pt x="734908" y="186158"/>
                </a:lnTo>
                <a:cubicBezTo>
                  <a:pt x="781179" y="76761"/>
                  <a:pt x="889503" y="0"/>
                  <a:pt x="1015755" y="0"/>
                </a:cubicBezTo>
                <a:close/>
              </a:path>
            </a:pathLst>
          </a:cu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oAutofit/>
          </a:bodyPr>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3" name="Rechteck 352">
            <a:extLst>
              <a:ext uri="{FF2B5EF4-FFF2-40B4-BE49-F238E27FC236}">
                <a16:creationId xmlns:a16="http://schemas.microsoft.com/office/drawing/2014/main" id="{6F5AAF5F-0599-45FC-9A11-7C5E1FE4B146}"/>
              </a:ext>
            </a:extLst>
          </p:cNvPr>
          <p:cNvSpPr/>
          <p:nvPr/>
        </p:nvSpPr>
        <p:spPr bwMode="gray">
          <a:xfrm>
            <a:off x="6785813" y="5954396"/>
            <a:ext cx="330139" cy="330139"/>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Freeform 6">
            <a:extLst>
              <a:ext uri="{FF2B5EF4-FFF2-40B4-BE49-F238E27FC236}">
                <a16:creationId xmlns:a16="http://schemas.microsoft.com/office/drawing/2014/main" id="{16BC0A6B-2AFE-4005-8A22-D509B883A0E3}"/>
              </a:ext>
            </a:extLst>
          </p:cNvPr>
          <p:cNvSpPr>
            <a:spLocks/>
          </p:cNvSpPr>
          <p:nvPr/>
        </p:nvSpPr>
        <p:spPr bwMode="auto">
          <a:xfrm rot="20700000" flipH="1">
            <a:off x="6625186" y="6099332"/>
            <a:ext cx="133780" cy="177953"/>
          </a:xfrm>
          <a:custGeom>
            <a:avLst/>
            <a:gdLst>
              <a:gd name="T0" fmla="*/ 20 w 1320"/>
              <a:gd name="T1" fmla="*/ 1755 h 1764"/>
              <a:gd name="T2" fmla="*/ 89 w 1320"/>
              <a:gd name="T3" fmla="*/ 1735 h 1764"/>
              <a:gd name="T4" fmla="*/ 1035 w 1320"/>
              <a:gd name="T5" fmla="*/ 424 h 1764"/>
              <a:gd name="T6" fmla="*/ 1064 w 1320"/>
              <a:gd name="T7" fmla="*/ 375 h 1764"/>
              <a:gd name="T8" fmla="*/ 1133 w 1320"/>
              <a:gd name="T9" fmla="*/ 414 h 1764"/>
              <a:gd name="T10" fmla="*/ 808 w 1320"/>
              <a:gd name="T11" fmla="*/ 966 h 1764"/>
              <a:gd name="T12" fmla="*/ 897 w 1320"/>
              <a:gd name="T13" fmla="*/ 1094 h 1764"/>
              <a:gd name="T14" fmla="*/ 907 w 1320"/>
              <a:gd name="T15" fmla="*/ 1094 h 1764"/>
              <a:gd name="T16" fmla="*/ 1301 w 1320"/>
              <a:gd name="T17" fmla="*/ 414 h 1764"/>
              <a:gd name="T18" fmla="*/ 1281 w 1320"/>
              <a:gd name="T19" fmla="*/ 345 h 1764"/>
              <a:gd name="T20" fmla="*/ 1114 w 1320"/>
              <a:gd name="T21" fmla="*/ 247 h 1764"/>
              <a:gd name="T22" fmla="*/ 1143 w 1320"/>
              <a:gd name="T23" fmla="*/ 178 h 1764"/>
              <a:gd name="T24" fmla="*/ 1074 w 1320"/>
              <a:gd name="T25" fmla="*/ 30 h 1764"/>
              <a:gd name="T26" fmla="*/ 926 w 1320"/>
              <a:gd name="T27" fmla="*/ 40 h 1764"/>
              <a:gd name="T28" fmla="*/ 404 w 1320"/>
              <a:gd name="T29" fmla="*/ 828 h 1764"/>
              <a:gd name="T30" fmla="*/ 10 w 1320"/>
              <a:gd name="T31" fmla="*/ 1695 h 1764"/>
              <a:gd name="T32" fmla="*/ 20 w 1320"/>
              <a:gd name="T33" fmla="*/ 1755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0" h="1764">
                <a:moveTo>
                  <a:pt x="20" y="1755"/>
                </a:moveTo>
                <a:cubicBezTo>
                  <a:pt x="50" y="1764"/>
                  <a:pt x="69" y="1745"/>
                  <a:pt x="89" y="1735"/>
                </a:cubicBezTo>
                <a:cubicBezTo>
                  <a:pt x="138" y="1705"/>
                  <a:pt x="454" y="1420"/>
                  <a:pt x="1035" y="424"/>
                </a:cubicBezTo>
                <a:cubicBezTo>
                  <a:pt x="1045" y="405"/>
                  <a:pt x="1054" y="395"/>
                  <a:pt x="1064" y="375"/>
                </a:cubicBezTo>
                <a:cubicBezTo>
                  <a:pt x="1133" y="414"/>
                  <a:pt x="1133" y="414"/>
                  <a:pt x="1133" y="414"/>
                </a:cubicBezTo>
                <a:cubicBezTo>
                  <a:pt x="808" y="966"/>
                  <a:pt x="808" y="966"/>
                  <a:pt x="808" y="966"/>
                </a:cubicBezTo>
                <a:cubicBezTo>
                  <a:pt x="779" y="1006"/>
                  <a:pt x="848" y="1084"/>
                  <a:pt x="897" y="1094"/>
                </a:cubicBezTo>
                <a:cubicBezTo>
                  <a:pt x="897" y="1094"/>
                  <a:pt x="907" y="1094"/>
                  <a:pt x="907" y="1094"/>
                </a:cubicBezTo>
                <a:cubicBezTo>
                  <a:pt x="1291" y="444"/>
                  <a:pt x="1301" y="414"/>
                  <a:pt x="1301" y="414"/>
                </a:cubicBezTo>
                <a:cubicBezTo>
                  <a:pt x="1320" y="395"/>
                  <a:pt x="1311" y="355"/>
                  <a:pt x="1281" y="345"/>
                </a:cubicBezTo>
                <a:cubicBezTo>
                  <a:pt x="1242" y="316"/>
                  <a:pt x="1114" y="247"/>
                  <a:pt x="1114" y="247"/>
                </a:cubicBezTo>
                <a:cubicBezTo>
                  <a:pt x="1133" y="217"/>
                  <a:pt x="1143" y="178"/>
                  <a:pt x="1143" y="178"/>
                </a:cubicBezTo>
                <a:cubicBezTo>
                  <a:pt x="1163" y="109"/>
                  <a:pt x="1133" y="69"/>
                  <a:pt x="1074" y="30"/>
                </a:cubicBezTo>
                <a:cubicBezTo>
                  <a:pt x="1015" y="0"/>
                  <a:pt x="976" y="0"/>
                  <a:pt x="926" y="40"/>
                </a:cubicBezTo>
                <a:cubicBezTo>
                  <a:pt x="808" y="138"/>
                  <a:pt x="592" y="503"/>
                  <a:pt x="404" y="828"/>
                </a:cubicBezTo>
                <a:cubicBezTo>
                  <a:pt x="178" y="1222"/>
                  <a:pt x="10" y="1597"/>
                  <a:pt x="10" y="1695"/>
                </a:cubicBezTo>
                <a:cubicBezTo>
                  <a:pt x="10" y="1715"/>
                  <a:pt x="0" y="1745"/>
                  <a:pt x="20" y="1755"/>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356" name="Freeform 6">
            <a:extLst>
              <a:ext uri="{FF2B5EF4-FFF2-40B4-BE49-F238E27FC236}">
                <a16:creationId xmlns:a16="http://schemas.microsoft.com/office/drawing/2014/main" id="{CAC92669-A8FC-4521-9EEF-87FCDB77D9B0}"/>
              </a:ext>
            </a:extLst>
          </p:cNvPr>
          <p:cNvSpPr>
            <a:spLocks/>
          </p:cNvSpPr>
          <p:nvPr/>
        </p:nvSpPr>
        <p:spPr bwMode="auto">
          <a:xfrm rot="900000">
            <a:off x="7145407" y="6099332"/>
            <a:ext cx="133780" cy="177953"/>
          </a:xfrm>
          <a:custGeom>
            <a:avLst/>
            <a:gdLst>
              <a:gd name="T0" fmla="*/ 20 w 1320"/>
              <a:gd name="T1" fmla="*/ 1755 h 1764"/>
              <a:gd name="T2" fmla="*/ 89 w 1320"/>
              <a:gd name="T3" fmla="*/ 1735 h 1764"/>
              <a:gd name="T4" fmla="*/ 1035 w 1320"/>
              <a:gd name="T5" fmla="*/ 424 h 1764"/>
              <a:gd name="T6" fmla="*/ 1064 w 1320"/>
              <a:gd name="T7" fmla="*/ 375 h 1764"/>
              <a:gd name="T8" fmla="*/ 1133 w 1320"/>
              <a:gd name="T9" fmla="*/ 414 h 1764"/>
              <a:gd name="T10" fmla="*/ 808 w 1320"/>
              <a:gd name="T11" fmla="*/ 966 h 1764"/>
              <a:gd name="T12" fmla="*/ 897 w 1320"/>
              <a:gd name="T13" fmla="*/ 1094 h 1764"/>
              <a:gd name="T14" fmla="*/ 907 w 1320"/>
              <a:gd name="T15" fmla="*/ 1094 h 1764"/>
              <a:gd name="T16" fmla="*/ 1301 w 1320"/>
              <a:gd name="T17" fmla="*/ 414 h 1764"/>
              <a:gd name="T18" fmla="*/ 1281 w 1320"/>
              <a:gd name="T19" fmla="*/ 345 h 1764"/>
              <a:gd name="T20" fmla="*/ 1114 w 1320"/>
              <a:gd name="T21" fmla="*/ 247 h 1764"/>
              <a:gd name="T22" fmla="*/ 1143 w 1320"/>
              <a:gd name="T23" fmla="*/ 178 h 1764"/>
              <a:gd name="T24" fmla="*/ 1074 w 1320"/>
              <a:gd name="T25" fmla="*/ 30 h 1764"/>
              <a:gd name="T26" fmla="*/ 926 w 1320"/>
              <a:gd name="T27" fmla="*/ 40 h 1764"/>
              <a:gd name="T28" fmla="*/ 404 w 1320"/>
              <a:gd name="T29" fmla="*/ 828 h 1764"/>
              <a:gd name="T30" fmla="*/ 10 w 1320"/>
              <a:gd name="T31" fmla="*/ 1695 h 1764"/>
              <a:gd name="T32" fmla="*/ 20 w 1320"/>
              <a:gd name="T33" fmla="*/ 1755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0" h="1764">
                <a:moveTo>
                  <a:pt x="20" y="1755"/>
                </a:moveTo>
                <a:cubicBezTo>
                  <a:pt x="50" y="1764"/>
                  <a:pt x="69" y="1745"/>
                  <a:pt x="89" y="1735"/>
                </a:cubicBezTo>
                <a:cubicBezTo>
                  <a:pt x="138" y="1705"/>
                  <a:pt x="454" y="1420"/>
                  <a:pt x="1035" y="424"/>
                </a:cubicBezTo>
                <a:cubicBezTo>
                  <a:pt x="1045" y="405"/>
                  <a:pt x="1054" y="395"/>
                  <a:pt x="1064" y="375"/>
                </a:cubicBezTo>
                <a:cubicBezTo>
                  <a:pt x="1133" y="414"/>
                  <a:pt x="1133" y="414"/>
                  <a:pt x="1133" y="414"/>
                </a:cubicBezTo>
                <a:cubicBezTo>
                  <a:pt x="808" y="966"/>
                  <a:pt x="808" y="966"/>
                  <a:pt x="808" y="966"/>
                </a:cubicBezTo>
                <a:cubicBezTo>
                  <a:pt x="779" y="1006"/>
                  <a:pt x="848" y="1084"/>
                  <a:pt x="897" y="1094"/>
                </a:cubicBezTo>
                <a:cubicBezTo>
                  <a:pt x="897" y="1094"/>
                  <a:pt x="907" y="1094"/>
                  <a:pt x="907" y="1094"/>
                </a:cubicBezTo>
                <a:cubicBezTo>
                  <a:pt x="1291" y="444"/>
                  <a:pt x="1301" y="414"/>
                  <a:pt x="1301" y="414"/>
                </a:cubicBezTo>
                <a:cubicBezTo>
                  <a:pt x="1320" y="395"/>
                  <a:pt x="1311" y="355"/>
                  <a:pt x="1281" y="345"/>
                </a:cubicBezTo>
                <a:cubicBezTo>
                  <a:pt x="1242" y="316"/>
                  <a:pt x="1114" y="247"/>
                  <a:pt x="1114" y="247"/>
                </a:cubicBezTo>
                <a:cubicBezTo>
                  <a:pt x="1133" y="217"/>
                  <a:pt x="1143" y="178"/>
                  <a:pt x="1143" y="178"/>
                </a:cubicBezTo>
                <a:cubicBezTo>
                  <a:pt x="1163" y="109"/>
                  <a:pt x="1133" y="69"/>
                  <a:pt x="1074" y="30"/>
                </a:cubicBezTo>
                <a:cubicBezTo>
                  <a:pt x="1015" y="0"/>
                  <a:pt x="976" y="0"/>
                  <a:pt x="926" y="40"/>
                </a:cubicBezTo>
                <a:cubicBezTo>
                  <a:pt x="808" y="138"/>
                  <a:pt x="592" y="503"/>
                  <a:pt x="404" y="828"/>
                </a:cubicBezTo>
                <a:cubicBezTo>
                  <a:pt x="178" y="1222"/>
                  <a:pt x="10" y="1597"/>
                  <a:pt x="10" y="1695"/>
                </a:cubicBezTo>
                <a:cubicBezTo>
                  <a:pt x="10" y="1715"/>
                  <a:pt x="0" y="1745"/>
                  <a:pt x="20" y="1755"/>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cxnSp>
        <p:nvCxnSpPr>
          <p:cNvPr id="53" name="Verbinder: gewinkelt 52">
            <a:extLst>
              <a:ext uri="{FF2B5EF4-FFF2-40B4-BE49-F238E27FC236}">
                <a16:creationId xmlns:a16="http://schemas.microsoft.com/office/drawing/2014/main" id="{D34E3171-2C49-46E1-BA47-94877DEDC852}"/>
              </a:ext>
            </a:extLst>
          </p:cNvPr>
          <p:cNvCxnSpPr>
            <a:cxnSpLocks/>
            <a:stCxn id="357" idx="3"/>
            <a:endCxn id="54" idx="3"/>
          </p:cNvCxnSpPr>
          <p:nvPr/>
        </p:nvCxnSpPr>
        <p:spPr>
          <a:xfrm flipH="1" flipV="1">
            <a:off x="10849017" y="1107177"/>
            <a:ext cx="654586" cy="4080117"/>
          </a:xfrm>
          <a:prstGeom prst="bentConnector3">
            <a:avLst>
              <a:gd name="adj1" fmla="val -1552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9" name="Verbinder: gewinkelt 358">
            <a:extLst>
              <a:ext uri="{FF2B5EF4-FFF2-40B4-BE49-F238E27FC236}">
                <a16:creationId xmlns:a16="http://schemas.microsoft.com/office/drawing/2014/main" id="{8BC28211-7454-497E-8EC9-F91DEA8D5860}"/>
              </a:ext>
            </a:extLst>
          </p:cNvPr>
          <p:cNvCxnSpPr>
            <a:cxnSpLocks/>
            <a:stCxn id="358" idx="3"/>
            <a:endCxn id="54" idx="3"/>
          </p:cNvCxnSpPr>
          <p:nvPr/>
        </p:nvCxnSpPr>
        <p:spPr>
          <a:xfrm flipH="1" flipV="1">
            <a:off x="10849017" y="1107177"/>
            <a:ext cx="654586" cy="4873048"/>
          </a:xfrm>
          <a:prstGeom prst="bentConnector3">
            <a:avLst>
              <a:gd name="adj1" fmla="val -1552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1" name="Textfeld 360">
            <a:extLst>
              <a:ext uri="{FF2B5EF4-FFF2-40B4-BE49-F238E27FC236}">
                <a16:creationId xmlns:a16="http://schemas.microsoft.com/office/drawing/2014/main" id="{C1D853EA-310F-49C6-8F74-F842AE78D3F7}"/>
              </a:ext>
            </a:extLst>
          </p:cNvPr>
          <p:cNvSpPr txBox="1"/>
          <p:nvPr/>
        </p:nvSpPr>
        <p:spPr>
          <a:xfrm>
            <a:off x="10860107" y="1266465"/>
            <a:ext cx="971793" cy="1248443"/>
          </a:xfrm>
          <a:prstGeom prst="rect">
            <a:avLst/>
          </a:prstGeom>
          <a:solidFill>
            <a:schemeClr val="bg1"/>
          </a:solidFill>
          <a:ln w="6350">
            <a:solidFill>
              <a:schemeClr val="tx1"/>
            </a:solidFill>
            <a:prstDash val="dash"/>
          </a:ln>
        </p:spPr>
        <p:txBody>
          <a:bodyPr wrap="square" lIns="36000" tIns="36000" rIns="36000" bIns="3600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A proportion of the rewards according to the individual baker’s terms &amp; conditions is paid out to delegators</a:t>
            </a:r>
          </a:p>
        </p:txBody>
      </p:sp>
      <p:sp>
        <p:nvSpPr>
          <p:cNvPr id="377" name="Rechteck 376">
            <a:extLst>
              <a:ext uri="{FF2B5EF4-FFF2-40B4-BE49-F238E27FC236}">
                <a16:creationId xmlns:a16="http://schemas.microsoft.com/office/drawing/2014/main" id="{3D60E58C-6855-4E30-A38D-AB0672A0B6B7}"/>
              </a:ext>
            </a:extLst>
          </p:cNvPr>
          <p:cNvSpPr/>
          <p:nvPr/>
        </p:nvSpPr>
        <p:spPr bwMode="gray">
          <a:xfrm>
            <a:off x="11505255" y="5649153"/>
            <a:ext cx="198000"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5" name="Ellipse 364">
            <a:extLst>
              <a:ext uri="{FF2B5EF4-FFF2-40B4-BE49-F238E27FC236}">
                <a16:creationId xmlns:a16="http://schemas.microsoft.com/office/drawing/2014/main" id="{EFC4BBF0-0DF6-4EE9-AA23-AAF7975F2BA3}"/>
              </a:ext>
            </a:extLst>
          </p:cNvPr>
          <p:cNvSpPr/>
          <p:nvPr/>
        </p:nvSpPr>
        <p:spPr bwMode="gray">
          <a:xfrm>
            <a:off x="11524469" y="5665028"/>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8" name="Rechteck 377">
            <a:extLst>
              <a:ext uri="{FF2B5EF4-FFF2-40B4-BE49-F238E27FC236}">
                <a16:creationId xmlns:a16="http://schemas.microsoft.com/office/drawing/2014/main" id="{9BE884CB-17B2-4868-98E5-1C4BAED4503B}"/>
              </a:ext>
            </a:extLst>
          </p:cNvPr>
          <p:cNvSpPr/>
          <p:nvPr/>
        </p:nvSpPr>
        <p:spPr bwMode="gray">
          <a:xfrm>
            <a:off x="11505255" y="4833633"/>
            <a:ext cx="198000"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2" name="Ellipse 361">
            <a:extLst>
              <a:ext uri="{FF2B5EF4-FFF2-40B4-BE49-F238E27FC236}">
                <a16:creationId xmlns:a16="http://schemas.microsoft.com/office/drawing/2014/main" id="{0E21BB4B-94D7-43CC-A9F8-273B11E4F527}"/>
              </a:ext>
            </a:extLst>
          </p:cNvPr>
          <p:cNvSpPr/>
          <p:nvPr/>
        </p:nvSpPr>
        <p:spPr bwMode="gray">
          <a:xfrm>
            <a:off x="11524469" y="4852151"/>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9" name="Rechteck 378">
            <a:extLst>
              <a:ext uri="{FF2B5EF4-FFF2-40B4-BE49-F238E27FC236}">
                <a16:creationId xmlns:a16="http://schemas.microsoft.com/office/drawing/2014/main" id="{BBF2E9A4-D9CC-40D9-8995-1D7A66059062}"/>
              </a:ext>
            </a:extLst>
          </p:cNvPr>
          <p:cNvSpPr/>
          <p:nvPr/>
        </p:nvSpPr>
        <p:spPr bwMode="gray">
          <a:xfrm>
            <a:off x="11505255" y="4031227"/>
            <a:ext cx="198000"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8" name="Ellipse 367">
            <a:extLst>
              <a:ext uri="{FF2B5EF4-FFF2-40B4-BE49-F238E27FC236}">
                <a16:creationId xmlns:a16="http://schemas.microsoft.com/office/drawing/2014/main" id="{8E45E301-0C21-4F06-B544-D2938AF2E501}"/>
              </a:ext>
            </a:extLst>
          </p:cNvPr>
          <p:cNvSpPr/>
          <p:nvPr/>
        </p:nvSpPr>
        <p:spPr bwMode="gray">
          <a:xfrm>
            <a:off x="11524469" y="4046241"/>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8" name="Rechteck 387">
            <a:extLst>
              <a:ext uri="{FF2B5EF4-FFF2-40B4-BE49-F238E27FC236}">
                <a16:creationId xmlns:a16="http://schemas.microsoft.com/office/drawing/2014/main" id="{BAECFF9A-A0A7-40E5-889F-66A107290F93}"/>
              </a:ext>
            </a:extLst>
          </p:cNvPr>
          <p:cNvSpPr/>
          <p:nvPr/>
        </p:nvSpPr>
        <p:spPr bwMode="gray">
          <a:xfrm>
            <a:off x="11505255" y="2927447"/>
            <a:ext cx="198000"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1" name="Ellipse 370">
            <a:extLst>
              <a:ext uri="{FF2B5EF4-FFF2-40B4-BE49-F238E27FC236}">
                <a16:creationId xmlns:a16="http://schemas.microsoft.com/office/drawing/2014/main" id="{EC665BD5-647C-4252-87F7-E8456DA616DA}"/>
              </a:ext>
            </a:extLst>
          </p:cNvPr>
          <p:cNvSpPr/>
          <p:nvPr/>
        </p:nvSpPr>
        <p:spPr bwMode="gray">
          <a:xfrm>
            <a:off x="11524469" y="2943051"/>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9" name="Rechteck 388">
            <a:extLst>
              <a:ext uri="{FF2B5EF4-FFF2-40B4-BE49-F238E27FC236}">
                <a16:creationId xmlns:a16="http://schemas.microsoft.com/office/drawing/2014/main" id="{29C3DEC9-005A-4465-9DB9-B96E1FD3856D}"/>
              </a:ext>
            </a:extLst>
          </p:cNvPr>
          <p:cNvSpPr/>
          <p:nvPr/>
        </p:nvSpPr>
        <p:spPr bwMode="gray">
          <a:xfrm>
            <a:off x="11174576" y="1008140"/>
            <a:ext cx="198000"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4" name="Ellipse 373">
            <a:extLst>
              <a:ext uri="{FF2B5EF4-FFF2-40B4-BE49-F238E27FC236}">
                <a16:creationId xmlns:a16="http://schemas.microsoft.com/office/drawing/2014/main" id="{376E5EB5-2562-4BEF-8201-66940AFB554A}"/>
              </a:ext>
            </a:extLst>
          </p:cNvPr>
          <p:cNvSpPr/>
          <p:nvPr/>
        </p:nvSpPr>
        <p:spPr bwMode="gray">
          <a:xfrm>
            <a:off x="11195763" y="1025531"/>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9" name="Datumsplatzhalter 6">
            <a:extLst>
              <a:ext uri="{FF2B5EF4-FFF2-40B4-BE49-F238E27FC236}">
                <a16:creationId xmlns:a16="http://schemas.microsoft.com/office/drawing/2014/main" id="{62024B4D-F842-4CB4-98DF-7115A08811C3}"/>
              </a:ext>
            </a:extLst>
          </p:cNvPr>
          <p:cNvSpPr>
            <a:spLocks noGrp="1"/>
          </p:cNvSpPr>
          <p:nvPr>
            <p:ph type="dt" sz="half" idx="2"/>
          </p:nvPr>
        </p:nvSpPr>
        <p:spPr>
          <a:xfrm>
            <a:off x="360363" y="6584851"/>
            <a:ext cx="493866" cy="216000"/>
          </a:xfrm>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0" name="Fußzeilenplatzhalter 2">
            <a:extLst>
              <a:ext uri="{FF2B5EF4-FFF2-40B4-BE49-F238E27FC236}">
                <a16:creationId xmlns:a16="http://schemas.microsoft.com/office/drawing/2014/main" id="{92358AA3-3B2B-4795-86DD-EF753AFA5B5F}"/>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
        <p:nvSpPr>
          <p:cNvPr id="334" name="Rectangle 333">
            <a:extLst>
              <a:ext uri="{FF2B5EF4-FFF2-40B4-BE49-F238E27FC236}">
                <a16:creationId xmlns:a16="http://schemas.microsoft.com/office/drawing/2014/main" id="{1A4550B0-D6A9-E549-AC38-A597EEE1FC52}"/>
              </a:ext>
            </a:extLst>
          </p:cNvPr>
          <p:cNvSpPr/>
          <p:nvPr/>
        </p:nvSpPr>
        <p:spPr bwMode="gray">
          <a:xfrm>
            <a:off x="3119078" y="6368010"/>
            <a:ext cx="7321275" cy="424800"/>
          </a:xfrm>
          <a:prstGeom prst="rect">
            <a:avLst/>
          </a:prstGeom>
          <a:solidFill>
            <a:srgbClr val="C7DDFD"/>
          </a:solid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auto">
              <a:spcBef>
                <a:spcPts val="0"/>
              </a:spcBef>
              <a:spcAft>
                <a:spcPts val="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If </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8"/>
              </a:rPr>
              <a:t>Tenderbake</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 is adopted the number of endorsements will change but the overall inflation of 5% will remain. </a:t>
            </a:r>
          </a:p>
        </p:txBody>
      </p:sp>
      <p:sp>
        <p:nvSpPr>
          <p:cNvPr id="335" name="Rectangle 334">
            <a:extLst>
              <a:ext uri="{FF2B5EF4-FFF2-40B4-BE49-F238E27FC236}">
                <a16:creationId xmlns:a16="http://schemas.microsoft.com/office/drawing/2014/main" id="{045F8718-4903-C346-AD5E-5EA62CFEFC24}"/>
              </a:ext>
            </a:extLst>
          </p:cNvPr>
          <p:cNvSpPr/>
          <p:nvPr/>
        </p:nvSpPr>
        <p:spPr>
          <a:xfrm>
            <a:off x="3119078" y="6156254"/>
            <a:ext cx="971420" cy="246221"/>
          </a:xfrm>
          <a:prstGeom prst="rect">
            <a:avLst/>
          </a:prstGeom>
        </p:spPr>
        <p:txBody>
          <a:bodyPr wrap="none" lIns="0" rIns="0">
            <a:spAutoFit/>
          </a:bodyPr>
          <a:lstStyle/>
          <a:p>
            <a:pPr fontAlgn="auto">
              <a:spcBef>
                <a:spcPts val="0"/>
              </a:spcBef>
              <a:spcAft>
                <a:spcPts val="0"/>
              </a:spcAft>
            </a:pPr>
            <a:r>
              <a:rPr lang="en-US" sz="1000" b="1" i="1" dirty="0">
                <a:latin typeface="Open Sans" panose="020B0606030504020204" pitchFamily="34" charset="0"/>
                <a:ea typeface="Open Sans" panose="020B0606030504020204" pitchFamily="34" charset="0"/>
                <a:cs typeface="Open Sans" panose="020B0606030504020204" pitchFamily="34" charset="0"/>
              </a:rPr>
              <a:t>GOOD TO KNOW</a:t>
            </a:r>
          </a:p>
        </p:txBody>
      </p:sp>
      <p:pic>
        <p:nvPicPr>
          <p:cNvPr id="331" name="Grafik 330">
            <a:extLst>
              <a:ext uri="{FF2B5EF4-FFF2-40B4-BE49-F238E27FC236}">
                <a16:creationId xmlns:a16="http://schemas.microsoft.com/office/drawing/2014/main" id="{11BFB02A-CE0C-4636-85CE-07ABAAC84AA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961421" y="1370811"/>
            <a:ext cx="87949" cy="108000"/>
          </a:xfrm>
          <a:prstGeom prst="rect">
            <a:avLst/>
          </a:prstGeom>
        </p:spPr>
      </p:pic>
      <p:pic>
        <p:nvPicPr>
          <p:cNvPr id="336" name="Grafik 335">
            <a:extLst>
              <a:ext uri="{FF2B5EF4-FFF2-40B4-BE49-F238E27FC236}">
                <a16:creationId xmlns:a16="http://schemas.microsoft.com/office/drawing/2014/main" id="{723F107B-B849-4364-B542-32EF0AAA4FE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149505" y="1375438"/>
            <a:ext cx="87949" cy="108000"/>
          </a:xfrm>
          <a:prstGeom prst="rect">
            <a:avLst/>
          </a:prstGeom>
        </p:spPr>
      </p:pic>
      <p:pic>
        <p:nvPicPr>
          <p:cNvPr id="337" name="Grafik 336">
            <a:extLst>
              <a:ext uri="{FF2B5EF4-FFF2-40B4-BE49-F238E27FC236}">
                <a16:creationId xmlns:a16="http://schemas.microsoft.com/office/drawing/2014/main" id="{88FC3AAA-1295-45D6-A456-8F914B8F04C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591250" y="1375301"/>
            <a:ext cx="87949" cy="108000"/>
          </a:xfrm>
          <a:prstGeom prst="rect">
            <a:avLst/>
          </a:prstGeom>
        </p:spPr>
      </p:pic>
      <p:pic>
        <p:nvPicPr>
          <p:cNvPr id="338" name="Grafik 337">
            <a:extLst>
              <a:ext uri="{FF2B5EF4-FFF2-40B4-BE49-F238E27FC236}">
                <a16:creationId xmlns:a16="http://schemas.microsoft.com/office/drawing/2014/main" id="{D3E12B43-33CD-4E9B-8D1F-C390101EF47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028006" y="1370660"/>
            <a:ext cx="87949" cy="108000"/>
          </a:xfrm>
          <a:prstGeom prst="rect">
            <a:avLst/>
          </a:prstGeom>
        </p:spPr>
      </p:pic>
      <p:pic>
        <p:nvPicPr>
          <p:cNvPr id="339" name="Grafik 338">
            <a:extLst>
              <a:ext uri="{FF2B5EF4-FFF2-40B4-BE49-F238E27FC236}">
                <a16:creationId xmlns:a16="http://schemas.microsoft.com/office/drawing/2014/main" id="{1A89D61E-6187-4238-9DD5-D9EA1F28D07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215153" y="1370660"/>
            <a:ext cx="87949" cy="108000"/>
          </a:xfrm>
          <a:prstGeom prst="rect">
            <a:avLst/>
          </a:prstGeom>
        </p:spPr>
      </p:pic>
      <p:pic>
        <p:nvPicPr>
          <p:cNvPr id="340" name="Grafik 339">
            <a:extLst>
              <a:ext uri="{FF2B5EF4-FFF2-40B4-BE49-F238E27FC236}">
                <a16:creationId xmlns:a16="http://schemas.microsoft.com/office/drawing/2014/main" id="{3C0E13AB-2C30-40B1-9122-6BF46E699A1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120861" y="1530981"/>
            <a:ext cx="87949" cy="108000"/>
          </a:xfrm>
          <a:prstGeom prst="rect">
            <a:avLst/>
          </a:prstGeom>
        </p:spPr>
      </p:pic>
      <p:pic>
        <p:nvPicPr>
          <p:cNvPr id="341" name="Grafik 340">
            <a:extLst>
              <a:ext uri="{FF2B5EF4-FFF2-40B4-BE49-F238E27FC236}">
                <a16:creationId xmlns:a16="http://schemas.microsoft.com/office/drawing/2014/main" id="{DD5D7F30-6B97-4148-A5A3-C9A812C0B7B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562062" y="1374342"/>
            <a:ext cx="87949" cy="108000"/>
          </a:xfrm>
          <a:prstGeom prst="rect">
            <a:avLst/>
          </a:prstGeom>
        </p:spPr>
      </p:pic>
      <p:pic>
        <p:nvPicPr>
          <p:cNvPr id="342" name="Grafik 341">
            <a:extLst>
              <a:ext uri="{FF2B5EF4-FFF2-40B4-BE49-F238E27FC236}">
                <a16:creationId xmlns:a16="http://schemas.microsoft.com/office/drawing/2014/main" id="{413DB7A2-3E85-496D-BDB2-D01B9C555E3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746344" y="1374342"/>
            <a:ext cx="87949" cy="108000"/>
          </a:xfrm>
          <a:prstGeom prst="rect">
            <a:avLst/>
          </a:prstGeom>
        </p:spPr>
      </p:pic>
      <p:pic>
        <p:nvPicPr>
          <p:cNvPr id="343" name="Grafik 342">
            <a:extLst>
              <a:ext uri="{FF2B5EF4-FFF2-40B4-BE49-F238E27FC236}">
                <a16:creationId xmlns:a16="http://schemas.microsoft.com/office/drawing/2014/main" id="{A5E00EB5-A10C-4DBA-AD27-8386090FC60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189803" y="1372383"/>
            <a:ext cx="87949" cy="108000"/>
          </a:xfrm>
          <a:prstGeom prst="rect">
            <a:avLst/>
          </a:prstGeom>
        </p:spPr>
      </p:pic>
      <p:pic>
        <p:nvPicPr>
          <p:cNvPr id="344" name="Grafik 343">
            <a:extLst>
              <a:ext uri="{FF2B5EF4-FFF2-40B4-BE49-F238E27FC236}">
                <a16:creationId xmlns:a16="http://schemas.microsoft.com/office/drawing/2014/main" id="{755A044E-4AEC-4229-BB87-5D71F536DA56}"/>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720362" y="1374021"/>
            <a:ext cx="87949" cy="108000"/>
          </a:xfrm>
          <a:prstGeom prst="rect">
            <a:avLst/>
          </a:prstGeom>
        </p:spPr>
      </p:pic>
      <p:pic>
        <p:nvPicPr>
          <p:cNvPr id="345" name="Grafik 344">
            <a:extLst>
              <a:ext uri="{FF2B5EF4-FFF2-40B4-BE49-F238E27FC236}">
                <a16:creationId xmlns:a16="http://schemas.microsoft.com/office/drawing/2014/main" id="{CF028F5C-EB0A-4B60-9C0D-0FDFB627C9D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155651" y="1373217"/>
            <a:ext cx="87949" cy="108000"/>
          </a:xfrm>
          <a:prstGeom prst="rect">
            <a:avLst/>
          </a:prstGeom>
        </p:spPr>
      </p:pic>
      <p:pic>
        <p:nvPicPr>
          <p:cNvPr id="346" name="Grafik 345">
            <a:extLst>
              <a:ext uri="{FF2B5EF4-FFF2-40B4-BE49-F238E27FC236}">
                <a16:creationId xmlns:a16="http://schemas.microsoft.com/office/drawing/2014/main" id="{5CD3A5A8-4C88-4C57-8181-F9EBCE02AA7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347401" y="1374755"/>
            <a:ext cx="87949" cy="108000"/>
          </a:xfrm>
          <a:prstGeom prst="rect">
            <a:avLst/>
          </a:prstGeom>
        </p:spPr>
      </p:pic>
      <p:pic>
        <p:nvPicPr>
          <p:cNvPr id="347" name="Grafik 346">
            <a:extLst>
              <a:ext uri="{FF2B5EF4-FFF2-40B4-BE49-F238E27FC236}">
                <a16:creationId xmlns:a16="http://schemas.microsoft.com/office/drawing/2014/main" id="{A05D80BC-20FC-4912-A91D-5651892384E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518375" y="2636844"/>
            <a:ext cx="87949" cy="108000"/>
          </a:xfrm>
          <a:prstGeom prst="rect">
            <a:avLst/>
          </a:prstGeom>
        </p:spPr>
      </p:pic>
      <p:pic>
        <p:nvPicPr>
          <p:cNvPr id="348" name="Grafik 347">
            <a:extLst>
              <a:ext uri="{FF2B5EF4-FFF2-40B4-BE49-F238E27FC236}">
                <a16:creationId xmlns:a16="http://schemas.microsoft.com/office/drawing/2014/main" id="{E0ADFAE1-2B09-4689-A354-496D631A29B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704020" y="2642443"/>
            <a:ext cx="87949" cy="108000"/>
          </a:xfrm>
          <a:prstGeom prst="rect">
            <a:avLst/>
          </a:prstGeom>
        </p:spPr>
      </p:pic>
      <p:pic>
        <p:nvPicPr>
          <p:cNvPr id="349" name="Grafik 348">
            <a:extLst>
              <a:ext uri="{FF2B5EF4-FFF2-40B4-BE49-F238E27FC236}">
                <a16:creationId xmlns:a16="http://schemas.microsoft.com/office/drawing/2014/main" id="{FB3EF7C5-8A7E-4144-9E26-DB2364A95C7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93726" y="2642090"/>
            <a:ext cx="87949" cy="108000"/>
          </a:xfrm>
          <a:prstGeom prst="rect">
            <a:avLst/>
          </a:prstGeom>
        </p:spPr>
      </p:pic>
      <p:pic>
        <p:nvPicPr>
          <p:cNvPr id="355" name="Grafik 354">
            <a:extLst>
              <a:ext uri="{FF2B5EF4-FFF2-40B4-BE49-F238E27FC236}">
                <a16:creationId xmlns:a16="http://schemas.microsoft.com/office/drawing/2014/main" id="{4B8AD6D2-56F3-42B7-A28F-1EAC0FEDA20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514972" y="2813417"/>
            <a:ext cx="87949" cy="108000"/>
          </a:xfrm>
          <a:prstGeom prst="rect">
            <a:avLst/>
          </a:prstGeom>
        </p:spPr>
      </p:pic>
      <p:pic>
        <p:nvPicPr>
          <p:cNvPr id="398" name="Grafik 397">
            <a:extLst>
              <a:ext uri="{FF2B5EF4-FFF2-40B4-BE49-F238E27FC236}">
                <a16:creationId xmlns:a16="http://schemas.microsoft.com/office/drawing/2014/main" id="{8BDF33FB-12EE-4727-BE88-9387C9C3257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700617" y="2819016"/>
            <a:ext cx="87949" cy="108000"/>
          </a:xfrm>
          <a:prstGeom prst="rect">
            <a:avLst/>
          </a:prstGeom>
        </p:spPr>
      </p:pic>
      <p:pic>
        <p:nvPicPr>
          <p:cNvPr id="400" name="Grafik 399">
            <a:extLst>
              <a:ext uri="{FF2B5EF4-FFF2-40B4-BE49-F238E27FC236}">
                <a16:creationId xmlns:a16="http://schemas.microsoft.com/office/drawing/2014/main" id="{74373B3B-5F6E-44E3-98C8-91CB722AED5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90323" y="2818663"/>
            <a:ext cx="87949" cy="108000"/>
          </a:xfrm>
          <a:prstGeom prst="rect">
            <a:avLst/>
          </a:prstGeom>
        </p:spPr>
      </p:pic>
      <p:pic>
        <p:nvPicPr>
          <p:cNvPr id="401" name="Grafik 400">
            <a:extLst>
              <a:ext uri="{FF2B5EF4-FFF2-40B4-BE49-F238E27FC236}">
                <a16:creationId xmlns:a16="http://schemas.microsoft.com/office/drawing/2014/main" id="{A69E1FEA-A16C-46AE-8B99-E428ABE0604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517536" y="3001489"/>
            <a:ext cx="87949" cy="108000"/>
          </a:xfrm>
          <a:prstGeom prst="rect">
            <a:avLst/>
          </a:prstGeom>
        </p:spPr>
      </p:pic>
      <p:pic>
        <p:nvPicPr>
          <p:cNvPr id="402" name="Grafik 401">
            <a:extLst>
              <a:ext uri="{FF2B5EF4-FFF2-40B4-BE49-F238E27FC236}">
                <a16:creationId xmlns:a16="http://schemas.microsoft.com/office/drawing/2014/main" id="{20D8D85D-1048-4DBB-B815-5F5B03E3818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703181" y="3007088"/>
            <a:ext cx="87949" cy="108000"/>
          </a:xfrm>
          <a:prstGeom prst="rect">
            <a:avLst/>
          </a:prstGeom>
        </p:spPr>
      </p:pic>
      <p:pic>
        <p:nvPicPr>
          <p:cNvPr id="403" name="Grafik 402">
            <a:extLst>
              <a:ext uri="{FF2B5EF4-FFF2-40B4-BE49-F238E27FC236}">
                <a16:creationId xmlns:a16="http://schemas.microsoft.com/office/drawing/2014/main" id="{CE2A8B1E-5633-4EA9-8C50-D41B7B7575A6}"/>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92887" y="3006735"/>
            <a:ext cx="87949" cy="108000"/>
          </a:xfrm>
          <a:prstGeom prst="rect">
            <a:avLst/>
          </a:prstGeom>
        </p:spPr>
      </p:pic>
      <p:pic>
        <p:nvPicPr>
          <p:cNvPr id="405" name="Grafik 404">
            <a:extLst>
              <a:ext uri="{FF2B5EF4-FFF2-40B4-BE49-F238E27FC236}">
                <a16:creationId xmlns:a16="http://schemas.microsoft.com/office/drawing/2014/main" id="{AB12CB76-5423-4612-832B-EFF86911E10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518179" y="3190082"/>
            <a:ext cx="87949" cy="108000"/>
          </a:xfrm>
          <a:prstGeom prst="rect">
            <a:avLst/>
          </a:prstGeom>
        </p:spPr>
      </p:pic>
      <p:pic>
        <p:nvPicPr>
          <p:cNvPr id="406" name="Grafik 405">
            <a:extLst>
              <a:ext uri="{FF2B5EF4-FFF2-40B4-BE49-F238E27FC236}">
                <a16:creationId xmlns:a16="http://schemas.microsoft.com/office/drawing/2014/main" id="{05B4E499-3E2B-4108-8E9B-7E29815BA776}"/>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703824" y="3195681"/>
            <a:ext cx="87949" cy="108000"/>
          </a:xfrm>
          <a:prstGeom prst="rect">
            <a:avLst/>
          </a:prstGeom>
        </p:spPr>
      </p:pic>
      <p:pic>
        <p:nvPicPr>
          <p:cNvPr id="407" name="Grafik 406">
            <a:extLst>
              <a:ext uri="{FF2B5EF4-FFF2-40B4-BE49-F238E27FC236}">
                <a16:creationId xmlns:a16="http://schemas.microsoft.com/office/drawing/2014/main" id="{17CE848A-3BF1-468E-B81D-2CE45F8E79E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93530" y="3195328"/>
            <a:ext cx="87949" cy="108000"/>
          </a:xfrm>
          <a:prstGeom prst="rect">
            <a:avLst/>
          </a:prstGeom>
        </p:spPr>
      </p:pic>
      <p:pic>
        <p:nvPicPr>
          <p:cNvPr id="408" name="Grafik 407">
            <a:extLst>
              <a:ext uri="{FF2B5EF4-FFF2-40B4-BE49-F238E27FC236}">
                <a16:creationId xmlns:a16="http://schemas.microsoft.com/office/drawing/2014/main" id="{47EE072A-EF07-459E-9731-3D9372F74566}"/>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573076" y="2640657"/>
            <a:ext cx="87949" cy="108000"/>
          </a:xfrm>
          <a:prstGeom prst="rect">
            <a:avLst/>
          </a:prstGeom>
        </p:spPr>
      </p:pic>
      <p:pic>
        <p:nvPicPr>
          <p:cNvPr id="409" name="Grafik 408">
            <a:extLst>
              <a:ext uri="{FF2B5EF4-FFF2-40B4-BE49-F238E27FC236}">
                <a16:creationId xmlns:a16="http://schemas.microsoft.com/office/drawing/2014/main" id="{115D1819-FF97-4EF3-9FF7-CC118FC19A8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758721" y="2638234"/>
            <a:ext cx="87949" cy="108000"/>
          </a:xfrm>
          <a:prstGeom prst="rect">
            <a:avLst/>
          </a:prstGeom>
        </p:spPr>
      </p:pic>
      <p:pic>
        <p:nvPicPr>
          <p:cNvPr id="411" name="Grafik 410">
            <a:extLst>
              <a:ext uri="{FF2B5EF4-FFF2-40B4-BE49-F238E27FC236}">
                <a16:creationId xmlns:a16="http://schemas.microsoft.com/office/drawing/2014/main" id="{25283725-D55A-4B3F-9884-37030E8627AE}"/>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570859" y="2821702"/>
            <a:ext cx="87949" cy="108000"/>
          </a:xfrm>
          <a:prstGeom prst="rect">
            <a:avLst/>
          </a:prstGeom>
        </p:spPr>
      </p:pic>
      <p:pic>
        <p:nvPicPr>
          <p:cNvPr id="412" name="Grafik 411">
            <a:extLst>
              <a:ext uri="{FF2B5EF4-FFF2-40B4-BE49-F238E27FC236}">
                <a16:creationId xmlns:a16="http://schemas.microsoft.com/office/drawing/2014/main" id="{F1F73707-E476-406C-A8ED-20B45C73672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756504" y="2819279"/>
            <a:ext cx="87949" cy="108000"/>
          </a:xfrm>
          <a:prstGeom prst="rect">
            <a:avLst/>
          </a:prstGeom>
        </p:spPr>
      </p:pic>
      <p:pic>
        <p:nvPicPr>
          <p:cNvPr id="413" name="Grafik 412">
            <a:extLst>
              <a:ext uri="{FF2B5EF4-FFF2-40B4-BE49-F238E27FC236}">
                <a16:creationId xmlns:a16="http://schemas.microsoft.com/office/drawing/2014/main" id="{4E953DD4-2EA7-4543-9235-B8ABBCC54E3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574686" y="3006146"/>
            <a:ext cx="87949" cy="108000"/>
          </a:xfrm>
          <a:prstGeom prst="rect">
            <a:avLst/>
          </a:prstGeom>
        </p:spPr>
      </p:pic>
      <p:pic>
        <p:nvPicPr>
          <p:cNvPr id="414" name="Grafik 413">
            <a:extLst>
              <a:ext uri="{FF2B5EF4-FFF2-40B4-BE49-F238E27FC236}">
                <a16:creationId xmlns:a16="http://schemas.microsoft.com/office/drawing/2014/main" id="{41F6594B-68AF-4A18-B38C-58CD921A633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760331" y="3003723"/>
            <a:ext cx="87949" cy="108000"/>
          </a:xfrm>
          <a:prstGeom prst="rect">
            <a:avLst/>
          </a:prstGeom>
        </p:spPr>
      </p:pic>
      <p:pic>
        <p:nvPicPr>
          <p:cNvPr id="415" name="Grafik 414">
            <a:extLst>
              <a:ext uri="{FF2B5EF4-FFF2-40B4-BE49-F238E27FC236}">
                <a16:creationId xmlns:a16="http://schemas.microsoft.com/office/drawing/2014/main" id="{CA60363A-EE46-4017-8FDC-3FEBEACA21F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567234" y="3193134"/>
            <a:ext cx="87949" cy="108000"/>
          </a:xfrm>
          <a:prstGeom prst="rect">
            <a:avLst/>
          </a:prstGeom>
        </p:spPr>
      </p:pic>
      <p:pic>
        <p:nvPicPr>
          <p:cNvPr id="416" name="Grafik 415">
            <a:extLst>
              <a:ext uri="{FF2B5EF4-FFF2-40B4-BE49-F238E27FC236}">
                <a16:creationId xmlns:a16="http://schemas.microsoft.com/office/drawing/2014/main" id="{29A75B9B-EFA4-4F68-B51E-58F6CC96104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752879" y="3190711"/>
            <a:ext cx="87949" cy="108000"/>
          </a:xfrm>
          <a:prstGeom prst="rect">
            <a:avLst/>
          </a:prstGeom>
        </p:spPr>
      </p:pic>
      <p:pic>
        <p:nvPicPr>
          <p:cNvPr id="417" name="Grafik 416">
            <a:extLst>
              <a:ext uri="{FF2B5EF4-FFF2-40B4-BE49-F238E27FC236}">
                <a16:creationId xmlns:a16="http://schemas.microsoft.com/office/drawing/2014/main" id="{BF694157-8ECA-4AC4-A783-9ED347E40F57}"/>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960877" y="2267496"/>
            <a:ext cx="87949" cy="108000"/>
          </a:xfrm>
          <a:prstGeom prst="rect">
            <a:avLst/>
          </a:prstGeom>
        </p:spPr>
      </p:pic>
      <p:pic>
        <p:nvPicPr>
          <p:cNvPr id="418" name="Grafik 417">
            <a:extLst>
              <a:ext uri="{FF2B5EF4-FFF2-40B4-BE49-F238E27FC236}">
                <a16:creationId xmlns:a16="http://schemas.microsoft.com/office/drawing/2014/main" id="{AE76146A-A34D-4D89-AF2A-9DA8731C05EC}"/>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148626" y="2271873"/>
            <a:ext cx="87949" cy="108000"/>
          </a:xfrm>
          <a:prstGeom prst="rect">
            <a:avLst/>
          </a:prstGeom>
        </p:spPr>
      </p:pic>
      <p:pic>
        <p:nvPicPr>
          <p:cNvPr id="419" name="Grafik 418">
            <a:extLst>
              <a:ext uri="{FF2B5EF4-FFF2-40B4-BE49-F238E27FC236}">
                <a16:creationId xmlns:a16="http://schemas.microsoft.com/office/drawing/2014/main" id="{2CC9C17A-2459-4892-ACDC-5CC6CC5EB555}"/>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591250" y="2271885"/>
            <a:ext cx="87949" cy="108000"/>
          </a:xfrm>
          <a:prstGeom prst="rect">
            <a:avLst/>
          </a:prstGeom>
        </p:spPr>
      </p:pic>
      <p:pic>
        <p:nvPicPr>
          <p:cNvPr id="420" name="Grafik 419">
            <a:extLst>
              <a:ext uri="{FF2B5EF4-FFF2-40B4-BE49-F238E27FC236}">
                <a16:creationId xmlns:a16="http://schemas.microsoft.com/office/drawing/2014/main" id="{3CC20C38-E89F-4106-AEED-52E62ED3749E}"/>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123999" y="2273696"/>
            <a:ext cx="87949" cy="108000"/>
          </a:xfrm>
          <a:prstGeom prst="rect">
            <a:avLst/>
          </a:prstGeom>
        </p:spPr>
      </p:pic>
      <p:pic>
        <p:nvPicPr>
          <p:cNvPr id="421" name="Grafik 420">
            <a:extLst>
              <a:ext uri="{FF2B5EF4-FFF2-40B4-BE49-F238E27FC236}">
                <a16:creationId xmlns:a16="http://schemas.microsoft.com/office/drawing/2014/main" id="{285C0AA9-B212-409C-AAD6-084E3A3FC7D0}"/>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651673" y="2271280"/>
            <a:ext cx="87949" cy="108000"/>
          </a:xfrm>
          <a:prstGeom prst="rect">
            <a:avLst/>
          </a:prstGeom>
        </p:spPr>
      </p:pic>
      <p:pic>
        <p:nvPicPr>
          <p:cNvPr id="422" name="Grafik 421">
            <a:extLst>
              <a:ext uri="{FF2B5EF4-FFF2-40B4-BE49-F238E27FC236}">
                <a16:creationId xmlns:a16="http://schemas.microsoft.com/office/drawing/2014/main" id="{BB2EB7D4-2291-4751-937F-D80C2D02A280}"/>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092425" y="2267269"/>
            <a:ext cx="87949" cy="108000"/>
          </a:xfrm>
          <a:prstGeom prst="rect">
            <a:avLst/>
          </a:prstGeom>
        </p:spPr>
      </p:pic>
      <p:pic>
        <p:nvPicPr>
          <p:cNvPr id="423" name="Grafik 422">
            <a:extLst>
              <a:ext uri="{FF2B5EF4-FFF2-40B4-BE49-F238E27FC236}">
                <a16:creationId xmlns:a16="http://schemas.microsoft.com/office/drawing/2014/main" id="{7758561F-AC22-4106-91C4-9316580F5259}"/>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278660" y="2272187"/>
            <a:ext cx="87949" cy="108000"/>
          </a:xfrm>
          <a:prstGeom prst="rect">
            <a:avLst/>
          </a:prstGeom>
        </p:spPr>
      </p:pic>
      <p:pic>
        <p:nvPicPr>
          <p:cNvPr id="424" name="Grafik 423">
            <a:extLst>
              <a:ext uri="{FF2B5EF4-FFF2-40B4-BE49-F238E27FC236}">
                <a16:creationId xmlns:a16="http://schemas.microsoft.com/office/drawing/2014/main" id="{640DCBF8-A851-4D04-9210-740339DDAF7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625961" y="2269488"/>
            <a:ext cx="87949" cy="108000"/>
          </a:xfrm>
          <a:prstGeom prst="rect">
            <a:avLst/>
          </a:prstGeom>
        </p:spPr>
      </p:pic>
      <p:pic>
        <p:nvPicPr>
          <p:cNvPr id="425" name="Grafik 424">
            <a:extLst>
              <a:ext uri="{FF2B5EF4-FFF2-40B4-BE49-F238E27FC236}">
                <a16:creationId xmlns:a16="http://schemas.microsoft.com/office/drawing/2014/main" id="{6CDD79C2-19D9-450C-8EE7-7454783BA0F8}"/>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814420" y="2271873"/>
            <a:ext cx="87949" cy="108000"/>
          </a:xfrm>
          <a:prstGeom prst="rect">
            <a:avLst/>
          </a:prstGeom>
        </p:spPr>
      </p:pic>
      <p:pic>
        <p:nvPicPr>
          <p:cNvPr id="426" name="Grafik 425">
            <a:extLst>
              <a:ext uri="{FF2B5EF4-FFF2-40B4-BE49-F238E27FC236}">
                <a16:creationId xmlns:a16="http://schemas.microsoft.com/office/drawing/2014/main" id="{DB605958-865D-4D46-B71D-D0CD949D83E8}"/>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155650" y="2271280"/>
            <a:ext cx="87949" cy="108000"/>
          </a:xfrm>
          <a:prstGeom prst="rect">
            <a:avLst/>
          </a:prstGeom>
        </p:spPr>
      </p:pic>
      <p:pic>
        <p:nvPicPr>
          <p:cNvPr id="427" name="Grafik 426">
            <a:extLst>
              <a:ext uri="{FF2B5EF4-FFF2-40B4-BE49-F238E27FC236}">
                <a16:creationId xmlns:a16="http://schemas.microsoft.com/office/drawing/2014/main" id="{2DEC4C6F-3896-42BD-9F43-A32576A747D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350984" y="2271873"/>
            <a:ext cx="87949" cy="108000"/>
          </a:xfrm>
          <a:prstGeom prst="rect">
            <a:avLst/>
          </a:prstGeom>
        </p:spPr>
      </p:pic>
      <p:pic>
        <p:nvPicPr>
          <p:cNvPr id="428" name="Grafik 427">
            <a:extLst>
              <a:ext uri="{FF2B5EF4-FFF2-40B4-BE49-F238E27FC236}">
                <a16:creationId xmlns:a16="http://schemas.microsoft.com/office/drawing/2014/main" id="{4FCBAC39-22C6-477B-9165-0E40C9516B69}"/>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721273" y="2103716"/>
            <a:ext cx="87949" cy="108000"/>
          </a:xfrm>
          <a:prstGeom prst="rect">
            <a:avLst/>
          </a:prstGeom>
        </p:spPr>
      </p:pic>
      <p:pic>
        <p:nvPicPr>
          <p:cNvPr id="429" name="Grafik 428">
            <a:extLst>
              <a:ext uri="{FF2B5EF4-FFF2-40B4-BE49-F238E27FC236}">
                <a16:creationId xmlns:a16="http://schemas.microsoft.com/office/drawing/2014/main" id="{8A4B28C2-B2AF-47AB-A78A-338D72E0667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561904" y="2972309"/>
            <a:ext cx="87949" cy="108000"/>
          </a:xfrm>
          <a:prstGeom prst="rect">
            <a:avLst/>
          </a:prstGeom>
        </p:spPr>
      </p:pic>
      <p:pic>
        <p:nvPicPr>
          <p:cNvPr id="430" name="Grafik 429">
            <a:extLst>
              <a:ext uri="{FF2B5EF4-FFF2-40B4-BE49-F238E27FC236}">
                <a16:creationId xmlns:a16="http://schemas.microsoft.com/office/drawing/2014/main" id="{89944DE6-46C2-493C-930E-363E7D8ED41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561832" y="4071697"/>
            <a:ext cx="87949" cy="108000"/>
          </a:xfrm>
          <a:prstGeom prst="rect">
            <a:avLst/>
          </a:prstGeom>
        </p:spPr>
      </p:pic>
      <p:pic>
        <p:nvPicPr>
          <p:cNvPr id="431" name="Grafik 430">
            <a:extLst>
              <a:ext uri="{FF2B5EF4-FFF2-40B4-BE49-F238E27FC236}">
                <a16:creationId xmlns:a16="http://schemas.microsoft.com/office/drawing/2014/main" id="{654C4A6C-696D-4E87-9419-65F1A636EB2E}"/>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565304" y="4882148"/>
            <a:ext cx="87949" cy="108000"/>
          </a:xfrm>
          <a:prstGeom prst="rect">
            <a:avLst/>
          </a:prstGeom>
        </p:spPr>
      </p:pic>
      <p:pic>
        <p:nvPicPr>
          <p:cNvPr id="432" name="Grafik 431">
            <a:extLst>
              <a:ext uri="{FF2B5EF4-FFF2-40B4-BE49-F238E27FC236}">
                <a16:creationId xmlns:a16="http://schemas.microsoft.com/office/drawing/2014/main" id="{F7D7A996-BEBF-4593-9030-AB556185446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971026" y="4862428"/>
            <a:ext cx="87949" cy="108000"/>
          </a:xfrm>
          <a:prstGeom prst="rect">
            <a:avLst/>
          </a:prstGeom>
        </p:spPr>
      </p:pic>
      <p:pic>
        <p:nvPicPr>
          <p:cNvPr id="433" name="Grafik 432">
            <a:extLst>
              <a:ext uri="{FF2B5EF4-FFF2-40B4-BE49-F238E27FC236}">
                <a16:creationId xmlns:a16="http://schemas.microsoft.com/office/drawing/2014/main" id="{B071F12F-4CFB-45CA-9A3E-9762D68F8CD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063972" y="5031633"/>
            <a:ext cx="87949" cy="108000"/>
          </a:xfrm>
          <a:prstGeom prst="rect">
            <a:avLst/>
          </a:prstGeom>
        </p:spPr>
      </p:pic>
      <p:pic>
        <p:nvPicPr>
          <p:cNvPr id="434" name="Grafik 433">
            <a:extLst>
              <a:ext uri="{FF2B5EF4-FFF2-40B4-BE49-F238E27FC236}">
                <a16:creationId xmlns:a16="http://schemas.microsoft.com/office/drawing/2014/main" id="{104B0C73-5E0A-490F-A99F-07C3F2EAADE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77254" y="5035047"/>
            <a:ext cx="87949" cy="108000"/>
          </a:xfrm>
          <a:prstGeom prst="rect">
            <a:avLst/>
          </a:prstGeom>
        </p:spPr>
      </p:pic>
      <p:pic>
        <p:nvPicPr>
          <p:cNvPr id="435" name="Grafik 434">
            <a:extLst>
              <a:ext uri="{FF2B5EF4-FFF2-40B4-BE49-F238E27FC236}">
                <a16:creationId xmlns:a16="http://schemas.microsoft.com/office/drawing/2014/main" id="{658D8557-73A0-4A23-9601-5DE3273165E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034924" y="4949711"/>
            <a:ext cx="87949" cy="108000"/>
          </a:xfrm>
          <a:prstGeom prst="rect">
            <a:avLst/>
          </a:prstGeom>
        </p:spPr>
      </p:pic>
      <p:pic>
        <p:nvPicPr>
          <p:cNvPr id="436" name="Grafik 435">
            <a:extLst>
              <a:ext uri="{FF2B5EF4-FFF2-40B4-BE49-F238E27FC236}">
                <a16:creationId xmlns:a16="http://schemas.microsoft.com/office/drawing/2014/main" id="{055D0E51-E918-457E-BF0B-BC787A532886}"/>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563257" y="5698756"/>
            <a:ext cx="87949" cy="108000"/>
          </a:xfrm>
          <a:prstGeom prst="rect">
            <a:avLst/>
          </a:prstGeom>
        </p:spPr>
      </p:pic>
      <p:pic>
        <p:nvPicPr>
          <p:cNvPr id="437" name="Grafik 436">
            <a:extLst>
              <a:ext uri="{FF2B5EF4-FFF2-40B4-BE49-F238E27FC236}">
                <a16:creationId xmlns:a16="http://schemas.microsoft.com/office/drawing/2014/main" id="{9A828DDB-BD88-47AF-8020-69F45DF4A8B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970796" y="5802539"/>
            <a:ext cx="87949" cy="108000"/>
          </a:xfrm>
          <a:prstGeom prst="rect">
            <a:avLst/>
          </a:prstGeom>
        </p:spPr>
      </p:pic>
      <p:pic>
        <p:nvPicPr>
          <p:cNvPr id="438" name="Grafik 437">
            <a:extLst>
              <a:ext uri="{FF2B5EF4-FFF2-40B4-BE49-F238E27FC236}">
                <a16:creationId xmlns:a16="http://schemas.microsoft.com/office/drawing/2014/main" id="{3E51299D-9370-4B96-A257-9B39501BC7D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836286" y="5984589"/>
            <a:ext cx="216000" cy="265247"/>
          </a:xfrm>
          <a:prstGeom prst="rect">
            <a:avLst/>
          </a:prstGeom>
        </p:spPr>
      </p:pic>
    </p:spTree>
    <p:extLst>
      <p:ext uri="{BB962C8B-B14F-4D97-AF65-F5344CB8AC3E}">
        <p14:creationId xmlns:p14="http://schemas.microsoft.com/office/powerpoint/2010/main" val="2784705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4A7B79C-DE6D-4CEE-B62D-07BAD6E4AA24}"/>
              </a:ext>
            </a:extLst>
          </p:cNvPr>
          <p:cNvGraphicFramePr>
            <a:graphicFrameLocks noChangeAspect="1"/>
          </p:cNvGraphicFramePr>
          <p:nvPr>
            <p:custDataLst>
              <p:tags r:id="rId2"/>
            </p:custDataLst>
            <p:extLst>
              <p:ext uri="{D42A27DB-BD31-4B8C-83A1-F6EECF244321}">
                <p14:modId xmlns:p14="http://schemas.microsoft.com/office/powerpoint/2010/main" val="2098862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190"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7C41DE27-7133-462E-8D2E-E9F155398B54}"/>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59" name="Rechteck 58">
            <a:extLst>
              <a:ext uri="{FF2B5EF4-FFF2-40B4-BE49-F238E27FC236}">
                <a16:creationId xmlns:a16="http://schemas.microsoft.com/office/drawing/2014/main" id="{E394D2AE-D331-4899-B1A6-BCC6B9DCBA1C}"/>
              </a:ext>
            </a:extLst>
          </p:cNvPr>
          <p:cNvSpPr/>
          <p:nvPr/>
        </p:nvSpPr>
        <p:spPr bwMode="gray">
          <a:xfrm>
            <a:off x="359999" y="907129"/>
            <a:ext cx="11470051" cy="18559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36000" tIns="0" rIns="36000" bIns="0" rtlCol="0" anchor="t"/>
          <a:lstStyle/>
          <a:p>
            <a:pPr algn="ctr">
              <a:spcBef>
                <a:spcPts val="300"/>
              </a:spcBef>
              <a:spcAft>
                <a:spcPts val="100"/>
              </a:spcAft>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CANNOT BE DELEGATED</a:t>
            </a:r>
          </a:p>
        </p:txBody>
      </p:sp>
      <p:sp>
        <p:nvSpPr>
          <p:cNvPr id="58" name="Rechteck 57">
            <a:extLst>
              <a:ext uri="{FF2B5EF4-FFF2-40B4-BE49-F238E27FC236}">
                <a16:creationId xmlns:a16="http://schemas.microsoft.com/office/drawing/2014/main" id="{503C46C9-F4FD-48BB-9274-221C3F92B5B6}"/>
              </a:ext>
            </a:extLst>
          </p:cNvPr>
          <p:cNvSpPr/>
          <p:nvPr/>
        </p:nvSpPr>
        <p:spPr bwMode="gray">
          <a:xfrm>
            <a:off x="359999" y="2763115"/>
            <a:ext cx="11470051" cy="37361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36000" tIns="0" rIns="36000" bIns="0" rtlCol="0" anchor="t"/>
          <a:lstStyle/>
          <a:p>
            <a:pPr algn="ctr">
              <a:spcBef>
                <a:spcPts val="300"/>
              </a:spcBef>
              <a:spcAft>
                <a:spcPts val="100"/>
              </a:spcAft>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CAN BE </a:t>
            </a:r>
          </a:p>
          <a:p>
            <a:pPr algn="ctr">
              <a:spcBef>
                <a:spcPts val="300"/>
              </a:spcBef>
              <a:spcAft>
                <a:spcPts val="100"/>
              </a:spcAft>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DELEGATED</a:t>
            </a:r>
          </a:p>
        </p:txBody>
      </p:sp>
      <p:sp>
        <p:nvSpPr>
          <p:cNvPr id="2" name="Titel 1">
            <a:extLst>
              <a:ext uri="{FF2B5EF4-FFF2-40B4-BE49-F238E27FC236}">
                <a16:creationId xmlns:a16="http://schemas.microsoft.com/office/drawing/2014/main" id="{480EA9FC-5B91-4024-A23B-BFA8E92AF4B0}"/>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Tez – the Tezos coin and its functions</a:t>
            </a:r>
          </a:p>
        </p:txBody>
      </p:sp>
      <p:sp>
        <p:nvSpPr>
          <p:cNvPr id="4" name="Foliennummernplatzhalter 3">
            <a:extLst>
              <a:ext uri="{FF2B5EF4-FFF2-40B4-BE49-F238E27FC236}">
                <a16:creationId xmlns:a16="http://schemas.microsoft.com/office/drawing/2014/main" id="{88B9B16F-BBD0-4772-9557-E667F5C07B87}"/>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31</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0" name="Gruppieren 59">
            <a:extLst>
              <a:ext uri="{FF2B5EF4-FFF2-40B4-BE49-F238E27FC236}">
                <a16:creationId xmlns:a16="http://schemas.microsoft.com/office/drawing/2014/main" id="{37708595-F047-4FC2-8183-1851E30F6F35}"/>
              </a:ext>
            </a:extLst>
          </p:cNvPr>
          <p:cNvGrpSpPr/>
          <p:nvPr/>
        </p:nvGrpSpPr>
        <p:grpSpPr>
          <a:xfrm>
            <a:off x="4343423" y="1315401"/>
            <a:ext cx="3577258" cy="4305412"/>
            <a:chOff x="4343423" y="1315401"/>
            <a:chExt cx="3577258" cy="4305412"/>
          </a:xfrm>
        </p:grpSpPr>
        <p:sp>
          <p:nvSpPr>
            <p:cNvPr id="51" name="Ellipse 50">
              <a:extLst>
                <a:ext uri="{FF2B5EF4-FFF2-40B4-BE49-F238E27FC236}">
                  <a16:creationId xmlns:a16="http://schemas.microsoft.com/office/drawing/2014/main" id="{387306FB-812F-49FF-8DFB-1070CBF9C4F3}"/>
                </a:ext>
              </a:extLst>
            </p:cNvPr>
            <p:cNvSpPr/>
            <p:nvPr/>
          </p:nvSpPr>
          <p:spPr bwMode="gray">
            <a:xfrm>
              <a:off x="4664697" y="2260248"/>
              <a:ext cx="2860568" cy="2860568"/>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3" name="Gruppieren 52">
              <a:extLst>
                <a:ext uri="{FF2B5EF4-FFF2-40B4-BE49-F238E27FC236}">
                  <a16:creationId xmlns:a16="http://schemas.microsoft.com/office/drawing/2014/main" id="{0466DCAD-5ACE-4500-9005-BA541AE9A523}"/>
                </a:ext>
              </a:extLst>
            </p:cNvPr>
            <p:cNvGrpSpPr/>
            <p:nvPr/>
          </p:nvGrpSpPr>
          <p:grpSpPr>
            <a:xfrm>
              <a:off x="4343423" y="1315401"/>
              <a:ext cx="3577258" cy="4305412"/>
              <a:chOff x="2856835" y="735950"/>
              <a:chExt cx="4247413" cy="5111978"/>
            </a:xfrm>
          </p:grpSpPr>
          <p:sp>
            <p:nvSpPr>
              <p:cNvPr id="31" name="Freihandform: Form 30">
                <a:extLst>
                  <a:ext uri="{FF2B5EF4-FFF2-40B4-BE49-F238E27FC236}">
                    <a16:creationId xmlns:a16="http://schemas.microsoft.com/office/drawing/2014/main" id="{E7E36F8E-E60D-427B-8DC0-6F877172CF1A}"/>
                  </a:ext>
                </a:extLst>
              </p:cNvPr>
              <p:cNvSpPr/>
              <p:nvPr/>
            </p:nvSpPr>
            <p:spPr bwMode="gray">
              <a:xfrm>
                <a:off x="4944248" y="2483531"/>
                <a:ext cx="2160000" cy="3239346"/>
              </a:xfrm>
              <a:custGeom>
                <a:avLst/>
                <a:gdLst>
                  <a:gd name="connsiteX0" fmla="*/ 1869069 w 2160000"/>
                  <a:gd name="connsiteY0" fmla="*/ 0 h 3239346"/>
                  <a:gd name="connsiteX1" fmla="*/ 1899300 w 2160000"/>
                  <a:gd name="connsiteY1" fmla="*/ 49762 h 3239346"/>
                  <a:gd name="connsiteX2" fmla="*/ 2160000 w 2160000"/>
                  <a:gd name="connsiteY2" fmla="*/ 1079346 h 3239346"/>
                  <a:gd name="connsiteX3" fmla="*/ 0 w 2160000"/>
                  <a:gd name="connsiteY3" fmla="*/ 3239346 h 3239346"/>
                  <a:gd name="connsiteX4" fmla="*/ 0 w 2160000"/>
                  <a:gd name="connsiteY4" fmla="*/ 2769762 h 3239346"/>
                  <a:gd name="connsiteX5" fmla="*/ 1690416 w 2160000"/>
                  <a:gd name="connsiteY5" fmla="*/ 1079346 h 3239346"/>
                  <a:gd name="connsiteX6" fmla="*/ 1486392 w 2160000"/>
                  <a:gd name="connsiteY6" fmla="*/ 273594 h 3239346"/>
                  <a:gd name="connsiteX7" fmla="*/ 1462733 w 2160000"/>
                  <a:gd name="connsiteY7" fmla="*/ 234650 h 323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000" h="3239346">
                    <a:moveTo>
                      <a:pt x="1869069" y="0"/>
                    </a:moveTo>
                    <a:lnTo>
                      <a:pt x="1899300" y="49762"/>
                    </a:lnTo>
                    <a:cubicBezTo>
                      <a:pt x="2065560" y="355819"/>
                      <a:pt x="2160000" y="706554"/>
                      <a:pt x="2160000" y="1079346"/>
                    </a:cubicBezTo>
                    <a:cubicBezTo>
                      <a:pt x="2160000" y="2272281"/>
                      <a:pt x="1192935" y="3239346"/>
                      <a:pt x="0" y="3239346"/>
                    </a:cubicBezTo>
                    <a:lnTo>
                      <a:pt x="0" y="2769762"/>
                    </a:lnTo>
                    <a:cubicBezTo>
                      <a:pt x="933591" y="2769762"/>
                      <a:pt x="1690416" y="2012937"/>
                      <a:pt x="1690416" y="1079346"/>
                    </a:cubicBezTo>
                    <a:cubicBezTo>
                      <a:pt x="1690416" y="787599"/>
                      <a:pt x="1616508" y="513114"/>
                      <a:pt x="1486392" y="273594"/>
                    </a:cubicBezTo>
                    <a:lnTo>
                      <a:pt x="1462733" y="23465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Freihandform: Form 31">
                <a:extLst>
                  <a:ext uri="{FF2B5EF4-FFF2-40B4-BE49-F238E27FC236}">
                    <a16:creationId xmlns:a16="http://schemas.microsoft.com/office/drawing/2014/main" id="{B815888F-A5F4-4952-AE3E-E4C300CE7ADC}"/>
                  </a:ext>
                </a:extLst>
              </p:cNvPr>
              <p:cNvSpPr/>
              <p:nvPr/>
            </p:nvSpPr>
            <p:spPr bwMode="gray">
              <a:xfrm>
                <a:off x="3791386" y="735950"/>
                <a:ext cx="2160000" cy="3239346"/>
              </a:xfrm>
              <a:custGeom>
                <a:avLst/>
                <a:gdLst>
                  <a:gd name="connsiteX0" fmla="*/ 1869069 w 2160000"/>
                  <a:gd name="connsiteY0" fmla="*/ 0 h 3239346"/>
                  <a:gd name="connsiteX1" fmla="*/ 1899300 w 2160000"/>
                  <a:gd name="connsiteY1" fmla="*/ 49762 h 3239346"/>
                  <a:gd name="connsiteX2" fmla="*/ 2160000 w 2160000"/>
                  <a:gd name="connsiteY2" fmla="*/ 1079346 h 3239346"/>
                  <a:gd name="connsiteX3" fmla="*/ 0 w 2160000"/>
                  <a:gd name="connsiteY3" fmla="*/ 3239346 h 3239346"/>
                  <a:gd name="connsiteX4" fmla="*/ 0 w 2160000"/>
                  <a:gd name="connsiteY4" fmla="*/ 2769762 h 3239346"/>
                  <a:gd name="connsiteX5" fmla="*/ 1690416 w 2160000"/>
                  <a:gd name="connsiteY5" fmla="*/ 1079346 h 3239346"/>
                  <a:gd name="connsiteX6" fmla="*/ 1486392 w 2160000"/>
                  <a:gd name="connsiteY6" fmla="*/ 273594 h 3239346"/>
                  <a:gd name="connsiteX7" fmla="*/ 1462733 w 2160000"/>
                  <a:gd name="connsiteY7" fmla="*/ 234650 h 323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000" h="3239346">
                    <a:moveTo>
                      <a:pt x="1869069" y="0"/>
                    </a:moveTo>
                    <a:lnTo>
                      <a:pt x="1899300" y="49762"/>
                    </a:lnTo>
                    <a:cubicBezTo>
                      <a:pt x="2065560" y="355819"/>
                      <a:pt x="2160000" y="706554"/>
                      <a:pt x="2160000" y="1079346"/>
                    </a:cubicBezTo>
                    <a:cubicBezTo>
                      <a:pt x="2160000" y="2272281"/>
                      <a:pt x="1192935" y="3239346"/>
                      <a:pt x="0" y="3239346"/>
                    </a:cubicBezTo>
                    <a:lnTo>
                      <a:pt x="0" y="2769762"/>
                    </a:lnTo>
                    <a:cubicBezTo>
                      <a:pt x="933591" y="2769762"/>
                      <a:pt x="1690416" y="2012937"/>
                      <a:pt x="1690416" y="1079346"/>
                    </a:cubicBezTo>
                    <a:cubicBezTo>
                      <a:pt x="1690416" y="787599"/>
                      <a:pt x="1616508" y="513114"/>
                      <a:pt x="1486392" y="273594"/>
                    </a:cubicBezTo>
                    <a:lnTo>
                      <a:pt x="1462733" y="234650"/>
                    </a:lnTo>
                    <a:close/>
                  </a:path>
                </a:pathLst>
              </a:custGeom>
              <a:solidFill>
                <a:schemeClr val="accent5"/>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Freihandform: Form 32">
                <a:extLst>
                  <a:ext uri="{FF2B5EF4-FFF2-40B4-BE49-F238E27FC236}">
                    <a16:creationId xmlns:a16="http://schemas.microsoft.com/office/drawing/2014/main" id="{11E5529E-5769-46CB-96B1-98E89695FBF8}"/>
                  </a:ext>
                </a:extLst>
              </p:cNvPr>
              <p:cNvSpPr/>
              <p:nvPr/>
            </p:nvSpPr>
            <p:spPr bwMode="gray">
              <a:xfrm>
                <a:off x="2856835" y="2608582"/>
                <a:ext cx="2160000" cy="3239346"/>
              </a:xfrm>
              <a:custGeom>
                <a:avLst/>
                <a:gdLst>
                  <a:gd name="connsiteX0" fmla="*/ 1869069 w 2160000"/>
                  <a:gd name="connsiteY0" fmla="*/ 0 h 3239346"/>
                  <a:gd name="connsiteX1" fmla="*/ 1899300 w 2160000"/>
                  <a:gd name="connsiteY1" fmla="*/ 49762 h 3239346"/>
                  <a:gd name="connsiteX2" fmla="*/ 2160000 w 2160000"/>
                  <a:gd name="connsiteY2" fmla="*/ 1079346 h 3239346"/>
                  <a:gd name="connsiteX3" fmla="*/ 0 w 2160000"/>
                  <a:gd name="connsiteY3" fmla="*/ 3239346 h 3239346"/>
                  <a:gd name="connsiteX4" fmla="*/ 0 w 2160000"/>
                  <a:gd name="connsiteY4" fmla="*/ 2769762 h 3239346"/>
                  <a:gd name="connsiteX5" fmla="*/ 1690416 w 2160000"/>
                  <a:gd name="connsiteY5" fmla="*/ 1079346 h 3239346"/>
                  <a:gd name="connsiteX6" fmla="*/ 1486392 w 2160000"/>
                  <a:gd name="connsiteY6" fmla="*/ 273594 h 3239346"/>
                  <a:gd name="connsiteX7" fmla="*/ 1462733 w 2160000"/>
                  <a:gd name="connsiteY7" fmla="*/ 234650 h 323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000" h="3239346">
                    <a:moveTo>
                      <a:pt x="1869069" y="0"/>
                    </a:moveTo>
                    <a:lnTo>
                      <a:pt x="1899300" y="49762"/>
                    </a:lnTo>
                    <a:cubicBezTo>
                      <a:pt x="2065560" y="355819"/>
                      <a:pt x="2160000" y="706554"/>
                      <a:pt x="2160000" y="1079346"/>
                    </a:cubicBezTo>
                    <a:cubicBezTo>
                      <a:pt x="2160000" y="2272281"/>
                      <a:pt x="1192935" y="3239346"/>
                      <a:pt x="0" y="3239346"/>
                    </a:cubicBezTo>
                    <a:lnTo>
                      <a:pt x="0" y="2769762"/>
                    </a:lnTo>
                    <a:cubicBezTo>
                      <a:pt x="933591" y="2769762"/>
                      <a:pt x="1690416" y="2012937"/>
                      <a:pt x="1690416" y="1079346"/>
                    </a:cubicBezTo>
                    <a:cubicBezTo>
                      <a:pt x="1690416" y="787599"/>
                      <a:pt x="1616508" y="513114"/>
                      <a:pt x="1486392" y="273594"/>
                    </a:cubicBezTo>
                    <a:lnTo>
                      <a:pt x="1462733" y="234650"/>
                    </a:lnTo>
                    <a:close/>
                  </a:path>
                </a:pathLst>
              </a:custGeom>
              <a:solidFill>
                <a:schemeClr val="accent4"/>
              </a:solidFill>
              <a:ln>
                <a:noFill/>
              </a:ln>
              <a:scene3d>
                <a:camera prst="orthographicFront">
                  <a:rot lat="0" lon="0" rev="14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pic>
        <p:nvPicPr>
          <p:cNvPr id="54" name="Grafik 53">
            <a:extLst>
              <a:ext uri="{FF2B5EF4-FFF2-40B4-BE49-F238E27FC236}">
                <a16:creationId xmlns:a16="http://schemas.microsoft.com/office/drawing/2014/main" id="{5050222C-A964-4270-A0A4-49C16A47B4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13911" y="2763116"/>
            <a:ext cx="1362140" cy="1854832"/>
          </a:xfrm>
          <a:prstGeom prst="rect">
            <a:avLst/>
          </a:prstGeom>
        </p:spPr>
      </p:pic>
      <p:sp>
        <p:nvSpPr>
          <p:cNvPr id="55" name="Textfeld 54">
            <a:extLst>
              <a:ext uri="{FF2B5EF4-FFF2-40B4-BE49-F238E27FC236}">
                <a16:creationId xmlns:a16="http://schemas.microsoft.com/office/drawing/2014/main" id="{9E93403B-A758-4211-8AA1-2CE83D10494A}"/>
              </a:ext>
            </a:extLst>
          </p:cNvPr>
          <p:cNvSpPr txBox="1"/>
          <p:nvPr/>
        </p:nvSpPr>
        <p:spPr>
          <a:xfrm>
            <a:off x="863403" y="4634656"/>
            <a:ext cx="3309679" cy="83127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8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VALIDATION</a:t>
            </a:r>
          </a:p>
        </p:txBody>
      </p:sp>
      <p:sp>
        <p:nvSpPr>
          <p:cNvPr id="56" name="Textfeld 55">
            <a:extLst>
              <a:ext uri="{FF2B5EF4-FFF2-40B4-BE49-F238E27FC236}">
                <a16:creationId xmlns:a16="http://schemas.microsoft.com/office/drawing/2014/main" id="{A3933E1F-A61B-4758-96B7-F5870381593A}"/>
              </a:ext>
            </a:extLst>
          </p:cNvPr>
          <p:cNvSpPr txBox="1"/>
          <p:nvPr/>
        </p:nvSpPr>
        <p:spPr>
          <a:xfrm>
            <a:off x="8023903" y="4634656"/>
            <a:ext cx="3309679" cy="83127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8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VOTING</a:t>
            </a:r>
          </a:p>
        </p:txBody>
      </p:sp>
      <p:sp>
        <p:nvSpPr>
          <p:cNvPr id="57" name="Textfeld 56">
            <a:extLst>
              <a:ext uri="{FF2B5EF4-FFF2-40B4-BE49-F238E27FC236}">
                <a16:creationId xmlns:a16="http://schemas.microsoft.com/office/drawing/2014/main" id="{8E988058-8EAB-4DF2-972C-0EC52755B1CE}"/>
              </a:ext>
            </a:extLst>
          </p:cNvPr>
          <p:cNvSpPr txBox="1"/>
          <p:nvPr/>
        </p:nvSpPr>
        <p:spPr>
          <a:xfrm>
            <a:off x="4477213" y="1051399"/>
            <a:ext cx="3309679" cy="83127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8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FINANCIAL OWNERSHIP</a:t>
            </a:r>
          </a:p>
        </p:txBody>
      </p:sp>
      <p:sp>
        <p:nvSpPr>
          <p:cNvPr id="20" name="Datumsplatzhalter 6">
            <a:extLst>
              <a:ext uri="{FF2B5EF4-FFF2-40B4-BE49-F238E27FC236}">
                <a16:creationId xmlns:a16="http://schemas.microsoft.com/office/drawing/2014/main" id="{877486EE-64D9-420D-B2D9-E1AE11C3FDE7}"/>
              </a:ext>
            </a:extLst>
          </p:cNvPr>
          <p:cNvSpPr>
            <a:spLocks noGrp="1"/>
          </p:cNvSpPr>
          <p:nvPr>
            <p:ph type="dt" sz="half" idx="2"/>
          </p:nvPr>
        </p:nvSpPr>
        <p:spPr>
          <a:xfrm>
            <a:off x="360363" y="6584851"/>
            <a:ext cx="493866" cy="216000"/>
          </a:xfrm>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Fußzeilenplatzhalter 2">
            <a:extLst>
              <a:ext uri="{FF2B5EF4-FFF2-40B4-BE49-F238E27FC236}">
                <a16:creationId xmlns:a16="http://schemas.microsoft.com/office/drawing/2014/main" id="{AB508ADE-B062-4F83-9F9A-3C92182F471D}"/>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Tree>
    <p:extLst>
      <p:ext uri="{BB962C8B-B14F-4D97-AF65-F5344CB8AC3E}">
        <p14:creationId xmlns:p14="http://schemas.microsoft.com/office/powerpoint/2010/main" val="3120856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7B7A8CE-C950-46C4-A4DE-ADD22CA8123B}"/>
              </a:ext>
            </a:extLst>
          </p:cNvPr>
          <p:cNvGraphicFramePr>
            <a:graphicFrameLocks noChangeAspect="1"/>
          </p:cNvGraphicFramePr>
          <p:nvPr>
            <p:custDataLst>
              <p:tags r:id="rId2"/>
            </p:custDataLst>
            <p:extLst>
              <p:ext uri="{D42A27DB-BD31-4B8C-83A1-F6EECF244321}">
                <p14:modId xmlns:p14="http://schemas.microsoft.com/office/powerpoint/2010/main" val="3009277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214"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F7B7A8CE-C950-46C4-A4DE-ADD22CA8123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F8A07361-B265-46B3-A66C-453ECF740E54}"/>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Titel 1">
            <a:extLst>
              <a:ext uri="{FF2B5EF4-FFF2-40B4-BE49-F238E27FC236}">
                <a16:creationId xmlns:a16="http://schemas.microsoft.com/office/drawing/2014/main" id="{9BE8322F-E9BB-4C3F-A0B3-A81738496908}"/>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Key Feature: Formally verifiable smart contracts</a:t>
            </a:r>
          </a:p>
        </p:txBody>
      </p:sp>
      <p:sp>
        <p:nvSpPr>
          <p:cNvPr id="4" name="Foliennummernplatzhalter 3">
            <a:extLst>
              <a:ext uri="{FF2B5EF4-FFF2-40B4-BE49-F238E27FC236}">
                <a16:creationId xmlns:a16="http://schemas.microsoft.com/office/drawing/2014/main" id="{9BE47B76-9DC6-4605-8A4C-B21AB0340C80}"/>
              </a:ext>
            </a:extLst>
          </p:cNvPr>
          <p:cNvSpPr>
            <a:spLocks noGrp="1"/>
          </p:cNvSpPr>
          <p:nvPr>
            <p:ph type="sldNum" sz="quarter" idx="4"/>
          </p:nvPr>
        </p:nvSpPr>
        <p:spPr>
          <a:xfrm>
            <a:off x="11462889" y="6584851"/>
            <a:ext cx="366712" cy="215901"/>
          </a:xfrm>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32</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Inhaltsplatzhalter 5">
            <a:extLst>
              <a:ext uri="{FF2B5EF4-FFF2-40B4-BE49-F238E27FC236}">
                <a16:creationId xmlns:a16="http://schemas.microsoft.com/office/drawing/2014/main" id="{FF78D0BC-E93B-45AD-B2BD-27BB201AE346}"/>
              </a:ext>
            </a:extLst>
          </p:cNvPr>
          <p:cNvSpPr>
            <a:spLocks noGrp="1"/>
          </p:cNvSpPr>
          <p:nvPr>
            <p:ph idx="1"/>
          </p:nvPr>
        </p:nvSpPr>
        <p:spPr>
          <a:xfrm>
            <a:off x="360362" y="883065"/>
            <a:ext cx="11469239" cy="5614935"/>
          </a:xfrm>
        </p:spPr>
        <p:txBody>
          <a:bodyPr/>
          <a:lstStyle/>
          <a:p>
            <a:pPr marL="0" indent="0" algn="ctr">
              <a:buNone/>
            </a:pPr>
            <a:r>
              <a:rPr lang="en-US" sz="1300" b="1" dirty="0">
                <a:latin typeface="Open Sans" panose="020B0606030504020204" pitchFamily="34" charset="0"/>
                <a:ea typeface="Open Sans" panose="020B0606030504020204" pitchFamily="34" charset="0"/>
                <a:cs typeface="Open Sans" panose="020B0606030504020204" pitchFamily="34" charset="0"/>
              </a:rPr>
              <a:t>The smart contract dilemma: </a:t>
            </a: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Smart contracts are simple </a:t>
            </a:r>
            <a:r>
              <a:rPr lang="en-US" sz="1300" b="1" dirty="0">
                <a:latin typeface="Open Sans" panose="020B0606030504020204" pitchFamily="34" charset="0"/>
                <a:ea typeface="Open Sans" panose="020B0606030504020204" pitchFamily="34" charset="0"/>
                <a:cs typeface="Open Sans" panose="020B0606030504020204" pitchFamily="34" charset="0"/>
              </a:rPr>
              <a:t>computer programs </a:t>
            </a:r>
            <a:r>
              <a:rPr lang="en-US" sz="1300" dirty="0">
                <a:latin typeface="Open Sans" panose="020B0606030504020204" pitchFamily="34" charset="0"/>
                <a:ea typeface="Open Sans" panose="020B0606030504020204" pitchFamily="34" charset="0"/>
                <a:cs typeface="Open Sans" panose="020B0606030504020204" pitchFamily="34" charset="0"/>
              </a:rPr>
              <a:t>that can automatically be executed, when certain conditions are met.</a:t>
            </a: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They are </a:t>
            </a:r>
            <a:r>
              <a:rPr lang="en-US" sz="1300" b="1" dirty="0">
                <a:latin typeface="Open Sans" panose="020B0606030504020204" pitchFamily="34" charset="0"/>
                <a:ea typeface="Open Sans" panose="020B0606030504020204" pitchFamily="34" charset="0"/>
                <a:cs typeface="Open Sans" panose="020B0606030504020204" pitchFamily="34" charset="0"/>
              </a:rPr>
              <a:t>deployed on the blockchain </a:t>
            </a:r>
            <a:r>
              <a:rPr lang="en-US" sz="1300" dirty="0">
                <a:latin typeface="Open Sans" panose="020B0606030504020204" pitchFamily="34" charset="0"/>
                <a:ea typeface="Open Sans" panose="020B0606030504020204" pitchFamily="34" charset="0"/>
                <a:cs typeface="Open Sans" panose="020B0606030504020204" pitchFamily="34" charset="0"/>
              </a:rPr>
              <a:t>and thus both accessible and immutable.</a:t>
            </a: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Smart contracts can be used to automate the execution of the conditions of legal contracts and thus </a:t>
            </a:r>
            <a:r>
              <a:rPr lang="en-US" sz="1300" b="1" dirty="0">
                <a:latin typeface="Open Sans" panose="020B0606030504020204" pitchFamily="34" charset="0"/>
                <a:ea typeface="Open Sans" panose="020B0606030504020204" pitchFamily="34" charset="0"/>
                <a:cs typeface="Open Sans" panose="020B0606030504020204" pitchFamily="34" charset="0"/>
              </a:rPr>
              <a:t>automate inter-party processes</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However, when engaging in a smart contract, there are two problems:</a:t>
            </a: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First, smart contracts are programmed by humans and humans make errors, so is the smart contract doing what it should be?</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Second, the smart contract’s compiled version deployed on the blockchain is not human readable, so is it doing what its author claims?</a:t>
            </a:r>
          </a:p>
          <a:p>
            <a:pPr marL="0" indent="0" algn="ctr">
              <a:buNone/>
            </a:pPr>
            <a:endParaRPr lang="en-US" sz="13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feld 14">
            <a:extLst>
              <a:ext uri="{FF2B5EF4-FFF2-40B4-BE49-F238E27FC236}">
                <a16:creationId xmlns:a16="http://schemas.microsoft.com/office/drawing/2014/main" id="{3EAF4E98-1763-4E2D-85B9-6DAD0155035C}"/>
              </a:ext>
            </a:extLst>
          </p:cNvPr>
          <p:cNvSpPr txBox="1"/>
          <p:nvPr/>
        </p:nvSpPr>
        <p:spPr>
          <a:xfrm>
            <a:off x="1885800" y="1393253"/>
            <a:ext cx="3028950" cy="46923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process automation</a:t>
            </a:r>
          </a:p>
        </p:txBody>
      </p:sp>
      <p:sp>
        <p:nvSpPr>
          <p:cNvPr id="16" name="Textfeld 15">
            <a:extLst>
              <a:ext uri="{FF2B5EF4-FFF2-40B4-BE49-F238E27FC236}">
                <a16:creationId xmlns:a16="http://schemas.microsoft.com/office/drawing/2014/main" id="{C69E7953-6923-42FA-ACCB-35BA37707100}"/>
              </a:ext>
            </a:extLst>
          </p:cNvPr>
          <p:cNvSpPr txBox="1"/>
          <p:nvPr/>
        </p:nvSpPr>
        <p:spPr>
          <a:xfrm>
            <a:off x="4580506" y="1393253"/>
            <a:ext cx="3028950" cy="46923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2800" b="1" dirty="0">
                <a:solidFill>
                  <a:srgbClr val="798BB3"/>
                </a:solidFill>
                <a:latin typeface="Open Sans" panose="020B0606030504020204" pitchFamily="34" charset="0"/>
                <a:ea typeface="Open Sans" panose="020B0606030504020204" pitchFamily="34" charset="0"/>
                <a:cs typeface="Open Sans" panose="020B0606030504020204" pitchFamily="34" charset="0"/>
              </a:rPr>
              <a:t>vs.</a:t>
            </a:r>
            <a:endParaRPr lang="en-US" sz="3600" b="1"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feld 16">
            <a:extLst>
              <a:ext uri="{FF2B5EF4-FFF2-40B4-BE49-F238E27FC236}">
                <a16:creationId xmlns:a16="http://schemas.microsoft.com/office/drawing/2014/main" id="{0627B76F-9C7A-4FBD-8A0E-62A703F2425F}"/>
              </a:ext>
            </a:extLst>
          </p:cNvPr>
          <p:cNvSpPr txBox="1"/>
          <p:nvPr/>
        </p:nvSpPr>
        <p:spPr>
          <a:xfrm>
            <a:off x="7275212" y="1393253"/>
            <a:ext cx="3028950" cy="46923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process integrity</a:t>
            </a:r>
          </a:p>
        </p:txBody>
      </p:sp>
      <p:sp>
        <p:nvSpPr>
          <p:cNvPr id="20" name="Gleichschenkliges Dreieck 19">
            <a:extLst>
              <a:ext uri="{FF2B5EF4-FFF2-40B4-BE49-F238E27FC236}">
                <a16:creationId xmlns:a16="http://schemas.microsoft.com/office/drawing/2014/main" id="{170B3410-54EC-40E7-845A-844D24018A98}"/>
              </a:ext>
            </a:extLst>
          </p:cNvPr>
          <p:cNvSpPr/>
          <p:nvPr/>
        </p:nvSpPr>
        <p:spPr bwMode="gray">
          <a:xfrm flipV="1">
            <a:off x="2829720" y="2061988"/>
            <a:ext cx="796923" cy="149679"/>
          </a:xfrm>
          <a:prstGeom prst="triangl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hteck 20">
            <a:extLst>
              <a:ext uri="{FF2B5EF4-FFF2-40B4-BE49-F238E27FC236}">
                <a16:creationId xmlns:a16="http://schemas.microsoft.com/office/drawing/2014/main" id="{CDC4B787-2443-4566-9558-BB1A813E48E7}"/>
              </a:ext>
            </a:extLst>
          </p:cNvPr>
          <p:cNvSpPr/>
          <p:nvPr/>
        </p:nvSpPr>
        <p:spPr bwMode="gray">
          <a:xfrm>
            <a:off x="858084" y="2457450"/>
            <a:ext cx="4740195" cy="469232"/>
          </a:xfrm>
          <a:prstGeom prst="rect">
            <a:avLst/>
          </a:prstGeom>
          <a:solidFill>
            <a:schemeClr val="bg1"/>
          </a:solidFill>
          <a:ln w="12700">
            <a:solidFill>
              <a:srgbClr val="798BB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”smart contracts can automate inter-party processes“</a:t>
            </a:r>
          </a:p>
        </p:txBody>
      </p:sp>
      <p:sp>
        <p:nvSpPr>
          <p:cNvPr id="22" name="Gleichschenkliges Dreieck 21">
            <a:extLst>
              <a:ext uri="{FF2B5EF4-FFF2-40B4-BE49-F238E27FC236}">
                <a16:creationId xmlns:a16="http://schemas.microsoft.com/office/drawing/2014/main" id="{53F460D1-D81E-41B7-AA5A-B00071E4BE82}"/>
              </a:ext>
            </a:extLst>
          </p:cNvPr>
          <p:cNvSpPr/>
          <p:nvPr/>
        </p:nvSpPr>
        <p:spPr bwMode="gray">
          <a:xfrm flipV="1">
            <a:off x="8565357" y="2061988"/>
            <a:ext cx="796923" cy="149679"/>
          </a:xfrm>
          <a:prstGeom prst="triangl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hteck 22">
            <a:extLst>
              <a:ext uri="{FF2B5EF4-FFF2-40B4-BE49-F238E27FC236}">
                <a16:creationId xmlns:a16="http://schemas.microsoft.com/office/drawing/2014/main" id="{F9F5E531-AFD4-458B-8A7E-7B80B5DA4454}"/>
              </a:ext>
            </a:extLst>
          </p:cNvPr>
          <p:cNvSpPr/>
          <p:nvPr/>
        </p:nvSpPr>
        <p:spPr bwMode="gray">
          <a:xfrm>
            <a:off x="6593721" y="2457450"/>
            <a:ext cx="4740195" cy="469232"/>
          </a:xfrm>
          <a:prstGeom prst="rect">
            <a:avLst/>
          </a:prstGeom>
          <a:solidFill>
            <a:schemeClr val="bg1"/>
          </a:solidFill>
          <a:ln w="12700">
            <a:solidFill>
              <a:srgbClr val="798BB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“is the smart contract doing what it should?“</a:t>
            </a:r>
          </a:p>
        </p:txBody>
      </p:sp>
      <p:sp>
        <p:nvSpPr>
          <p:cNvPr id="28" name="Freeform 82">
            <a:extLst>
              <a:ext uri="{FF2B5EF4-FFF2-40B4-BE49-F238E27FC236}">
                <a16:creationId xmlns:a16="http://schemas.microsoft.com/office/drawing/2014/main" id="{3E96C8D9-D3D3-4238-942A-F5ED983F3011}"/>
              </a:ext>
            </a:extLst>
          </p:cNvPr>
          <p:cNvSpPr>
            <a:spLocks noEditPoints="1"/>
          </p:cNvSpPr>
          <p:nvPr/>
        </p:nvSpPr>
        <p:spPr bwMode="auto">
          <a:xfrm>
            <a:off x="5894237" y="2316372"/>
            <a:ext cx="518971" cy="878556"/>
          </a:xfrm>
          <a:custGeom>
            <a:avLst/>
            <a:gdLst>
              <a:gd name="T0" fmla="*/ 2197 w 2216"/>
              <a:gd name="T1" fmla="*/ 56 h 3760"/>
              <a:gd name="T2" fmla="*/ 2110 w 2216"/>
              <a:gd name="T3" fmla="*/ 0 h 3760"/>
              <a:gd name="T4" fmla="*/ 631 w 2216"/>
              <a:gd name="T5" fmla="*/ 0 h 3760"/>
              <a:gd name="T6" fmla="*/ 537 w 2216"/>
              <a:gd name="T7" fmla="*/ 71 h 3760"/>
              <a:gd name="T8" fmla="*/ 8 w 2216"/>
              <a:gd name="T9" fmla="*/ 1839 h 3760"/>
              <a:gd name="T10" fmla="*/ 24 w 2216"/>
              <a:gd name="T11" fmla="*/ 1930 h 3760"/>
              <a:gd name="T12" fmla="*/ 107 w 2216"/>
              <a:gd name="T13" fmla="*/ 1969 h 3760"/>
              <a:gd name="T14" fmla="*/ 931 w 2216"/>
              <a:gd name="T15" fmla="*/ 1969 h 3760"/>
              <a:gd name="T16" fmla="*/ 600 w 2216"/>
              <a:gd name="T17" fmla="*/ 3642 h 3760"/>
              <a:gd name="T18" fmla="*/ 663 w 2216"/>
              <a:gd name="T19" fmla="*/ 3757 h 3760"/>
              <a:gd name="T20" fmla="*/ 698 w 2216"/>
              <a:gd name="T21" fmla="*/ 3760 h 3760"/>
              <a:gd name="T22" fmla="*/ 785 w 2216"/>
              <a:gd name="T23" fmla="*/ 3713 h 3760"/>
              <a:gd name="T24" fmla="*/ 2086 w 2216"/>
              <a:gd name="T25" fmla="*/ 1429 h 3760"/>
              <a:gd name="T26" fmla="*/ 2086 w 2216"/>
              <a:gd name="T27" fmla="*/ 1326 h 3760"/>
              <a:gd name="T28" fmla="*/ 2000 w 2216"/>
              <a:gd name="T29" fmla="*/ 1275 h 3760"/>
              <a:gd name="T30" fmla="*/ 1412 w 2216"/>
              <a:gd name="T31" fmla="*/ 1275 h 3760"/>
              <a:gd name="T32" fmla="*/ 2193 w 2216"/>
              <a:gd name="T33" fmla="*/ 158 h 3760"/>
              <a:gd name="T34" fmla="*/ 2197 w 2216"/>
              <a:gd name="T35" fmla="*/ 56 h 3760"/>
              <a:gd name="T36" fmla="*/ 2197 w 2216"/>
              <a:gd name="T37" fmla="*/ 56 h 3760"/>
              <a:gd name="T38" fmla="*/ 2197 w 2216"/>
              <a:gd name="T39" fmla="*/ 56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6" h="3760">
                <a:moveTo>
                  <a:pt x="2197" y="56"/>
                </a:moveTo>
                <a:cubicBezTo>
                  <a:pt x="2181" y="20"/>
                  <a:pt x="2145" y="0"/>
                  <a:pt x="2110" y="0"/>
                </a:cubicBezTo>
                <a:cubicBezTo>
                  <a:pt x="631" y="0"/>
                  <a:pt x="631" y="0"/>
                  <a:pt x="631" y="0"/>
                </a:cubicBezTo>
                <a:cubicBezTo>
                  <a:pt x="588" y="0"/>
                  <a:pt x="549" y="28"/>
                  <a:pt x="537" y="71"/>
                </a:cubicBezTo>
                <a:cubicBezTo>
                  <a:pt x="8" y="1839"/>
                  <a:pt x="8" y="1839"/>
                  <a:pt x="8" y="1839"/>
                </a:cubicBezTo>
                <a:cubicBezTo>
                  <a:pt x="0" y="1871"/>
                  <a:pt x="4" y="1902"/>
                  <a:pt x="24" y="1930"/>
                </a:cubicBezTo>
                <a:cubicBezTo>
                  <a:pt x="44" y="1953"/>
                  <a:pt x="75" y="1969"/>
                  <a:pt x="107" y="1969"/>
                </a:cubicBezTo>
                <a:cubicBezTo>
                  <a:pt x="931" y="1969"/>
                  <a:pt x="931" y="1969"/>
                  <a:pt x="931" y="1969"/>
                </a:cubicBezTo>
                <a:cubicBezTo>
                  <a:pt x="600" y="3642"/>
                  <a:pt x="600" y="3642"/>
                  <a:pt x="600" y="3642"/>
                </a:cubicBezTo>
                <a:cubicBezTo>
                  <a:pt x="588" y="3689"/>
                  <a:pt x="616" y="3737"/>
                  <a:pt x="663" y="3757"/>
                </a:cubicBezTo>
                <a:cubicBezTo>
                  <a:pt x="675" y="3760"/>
                  <a:pt x="687" y="3760"/>
                  <a:pt x="698" y="3760"/>
                </a:cubicBezTo>
                <a:cubicBezTo>
                  <a:pt x="734" y="3760"/>
                  <a:pt x="769" y="3745"/>
                  <a:pt x="785" y="3713"/>
                </a:cubicBezTo>
                <a:cubicBezTo>
                  <a:pt x="2086" y="1429"/>
                  <a:pt x="2086" y="1429"/>
                  <a:pt x="2086" y="1429"/>
                </a:cubicBezTo>
                <a:cubicBezTo>
                  <a:pt x="2102" y="1397"/>
                  <a:pt x="2102" y="1358"/>
                  <a:pt x="2086" y="1326"/>
                </a:cubicBezTo>
                <a:cubicBezTo>
                  <a:pt x="2067" y="1295"/>
                  <a:pt x="2035" y="1275"/>
                  <a:pt x="2000" y="1275"/>
                </a:cubicBezTo>
                <a:cubicBezTo>
                  <a:pt x="1412" y="1275"/>
                  <a:pt x="1412" y="1275"/>
                  <a:pt x="1412" y="1275"/>
                </a:cubicBezTo>
                <a:cubicBezTo>
                  <a:pt x="2193" y="158"/>
                  <a:pt x="2193" y="158"/>
                  <a:pt x="2193" y="158"/>
                </a:cubicBezTo>
                <a:cubicBezTo>
                  <a:pt x="2213" y="127"/>
                  <a:pt x="2216" y="87"/>
                  <a:pt x="2197" y="56"/>
                </a:cubicBezTo>
                <a:close/>
                <a:moveTo>
                  <a:pt x="2197" y="56"/>
                </a:moveTo>
                <a:cubicBezTo>
                  <a:pt x="2197" y="56"/>
                  <a:pt x="2197" y="56"/>
                  <a:pt x="2197" y="56"/>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29" name="Gleichschenkliges Dreieck 28">
            <a:extLst>
              <a:ext uri="{FF2B5EF4-FFF2-40B4-BE49-F238E27FC236}">
                <a16:creationId xmlns:a16="http://schemas.microsoft.com/office/drawing/2014/main" id="{5EDD6F2F-2F15-438D-B514-4CF8562C2779}"/>
              </a:ext>
            </a:extLst>
          </p:cNvPr>
          <p:cNvSpPr/>
          <p:nvPr/>
        </p:nvSpPr>
        <p:spPr bwMode="gray">
          <a:xfrm flipV="1">
            <a:off x="5696519" y="4229129"/>
            <a:ext cx="796923" cy="149679"/>
          </a:xfrm>
          <a:prstGeom prst="triangl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Gleichschenkliges Dreieck 29">
            <a:extLst>
              <a:ext uri="{FF2B5EF4-FFF2-40B4-BE49-F238E27FC236}">
                <a16:creationId xmlns:a16="http://schemas.microsoft.com/office/drawing/2014/main" id="{C5D0CA0E-CB01-44A3-AE38-3EA3EA359769}"/>
              </a:ext>
            </a:extLst>
          </p:cNvPr>
          <p:cNvSpPr/>
          <p:nvPr/>
        </p:nvSpPr>
        <p:spPr bwMode="gray">
          <a:xfrm flipV="1">
            <a:off x="5696519" y="5361094"/>
            <a:ext cx="796923" cy="149679"/>
          </a:xfrm>
          <a:prstGeom prst="triangl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Rechteck 30">
            <a:extLst>
              <a:ext uri="{FF2B5EF4-FFF2-40B4-BE49-F238E27FC236}">
                <a16:creationId xmlns:a16="http://schemas.microsoft.com/office/drawing/2014/main" id="{2EE7B369-D0C0-4E34-8C0B-78653FF9B42E}"/>
              </a:ext>
            </a:extLst>
          </p:cNvPr>
          <p:cNvSpPr/>
          <p:nvPr/>
        </p:nvSpPr>
        <p:spPr bwMode="gray">
          <a:xfrm>
            <a:off x="359999" y="5748232"/>
            <a:ext cx="11470051" cy="750992"/>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Tezos</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300" dirty="0">
                <a:solidFill>
                  <a:srgbClr val="E4E8F0"/>
                </a:solidFill>
                <a:latin typeface="Open Sans" panose="020B0606030504020204" pitchFamily="34" charset="0"/>
                <a:ea typeface="Open Sans" panose="020B0606030504020204" pitchFamily="34" charset="0"/>
                <a:cs typeface="Open Sans" panose="020B0606030504020204" pitchFamily="34" charset="0"/>
              </a:rPr>
              <a:t>solves this dilemma with smart contracts in the custom-made</a:t>
            </a:r>
            <a:r>
              <a:rPr lang="en-US" sz="13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formally verifiable language Michelson </a:t>
            </a:r>
            <a:r>
              <a:rPr lang="en-US" sz="1300" dirty="0">
                <a:solidFill>
                  <a:srgbClr val="E4E8F0"/>
                </a:solidFill>
                <a:latin typeface="Open Sans" panose="020B0606030504020204" pitchFamily="34" charset="0"/>
                <a:ea typeface="Open Sans" panose="020B0606030504020204" pitchFamily="34" charset="0"/>
                <a:cs typeface="Open Sans" panose="020B0606030504020204" pitchFamily="34" charset="0"/>
              </a:rPr>
              <a:t>and a</a:t>
            </a:r>
            <a:r>
              <a:rPr lang="en-US" sz="13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certified compiler</a:t>
            </a:r>
            <a:r>
              <a:rPr lang="en-US" sz="13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300" dirty="0">
                <a:solidFill>
                  <a:srgbClr val="E4E8F0"/>
                </a:solidFill>
                <a:latin typeface="Open Sans" panose="020B0606030504020204" pitchFamily="34" charset="0"/>
                <a:ea typeface="Open Sans" panose="020B0606030504020204" pitchFamily="34" charset="0"/>
                <a:cs typeface="Open Sans" panose="020B0606030504020204" pitchFamily="34" charset="0"/>
              </a:rPr>
              <a:t>The first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minimizes the probability of errors </a:t>
            </a:r>
            <a:r>
              <a:rPr lang="en-US" sz="1300" dirty="0">
                <a:solidFill>
                  <a:srgbClr val="E4E8F0"/>
                </a:solidFill>
                <a:latin typeface="Open Sans" panose="020B0606030504020204" pitchFamily="34" charset="0"/>
                <a:ea typeface="Open Sans" panose="020B0606030504020204" pitchFamily="34" charset="0"/>
                <a:cs typeface="Open Sans" panose="020B0606030504020204" pitchFamily="34" charset="0"/>
              </a:rPr>
              <a:t>as formal correctness can be proven, the latter allows to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analyze the human-comprehensible version</a:t>
            </a:r>
            <a:r>
              <a:rPr lang="en-US" sz="1300" dirty="0">
                <a:solidFill>
                  <a:srgbClr val="E4E8F0"/>
                </a:solidFill>
                <a:latin typeface="Open Sans" panose="020B0606030504020204" pitchFamily="34" charset="0"/>
                <a:ea typeface="Open Sans" panose="020B0606030504020204" pitchFamily="34" charset="0"/>
                <a:cs typeface="Open Sans" panose="020B0606030504020204" pitchFamily="34" charset="0"/>
              </a:rPr>
              <a:t>, compiling it oneself using the certified compiler and then comparing the result to the deployed version.</a:t>
            </a:r>
          </a:p>
        </p:txBody>
      </p:sp>
      <p:grpSp>
        <p:nvGrpSpPr>
          <p:cNvPr id="27" name="Gruppieren 26">
            <a:extLst>
              <a:ext uri="{FF2B5EF4-FFF2-40B4-BE49-F238E27FC236}">
                <a16:creationId xmlns:a16="http://schemas.microsoft.com/office/drawing/2014/main" id="{5CF6B5D8-BFC9-4711-88D2-63B8D46489C2}"/>
              </a:ext>
            </a:extLst>
          </p:cNvPr>
          <p:cNvGrpSpPr/>
          <p:nvPr/>
        </p:nvGrpSpPr>
        <p:grpSpPr>
          <a:xfrm>
            <a:off x="1021072" y="1370808"/>
            <a:ext cx="1116980" cy="501649"/>
            <a:chOff x="1021072" y="1370808"/>
            <a:chExt cx="1116980" cy="501649"/>
          </a:xfrm>
        </p:grpSpPr>
        <p:sp>
          <p:nvSpPr>
            <p:cNvPr id="14" name="Pfeil: Chevron 13">
              <a:extLst>
                <a:ext uri="{FF2B5EF4-FFF2-40B4-BE49-F238E27FC236}">
                  <a16:creationId xmlns:a16="http://schemas.microsoft.com/office/drawing/2014/main" id="{84E771B8-A530-4E53-807D-E55428082C00}"/>
                </a:ext>
              </a:extLst>
            </p:cNvPr>
            <p:cNvSpPr/>
            <p:nvPr/>
          </p:nvSpPr>
          <p:spPr bwMode="gray">
            <a:xfrm>
              <a:off x="1021072" y="1370808"/>
              <a:ext cx="1116980" cy="501649"/>
            </a:xfrm>
            <a:prstGeom prst="chevron">
              <a:avLst>
                <a:gd name="adj" fmla="val 34277"/>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Freeform 5">
              <a:extLst>
                <a:ext uri="{FF2B5EF4-FFF2-40B4-BE49-F238E27FC236}">
                  <a16:creationId xmlns:a16="http://schemas.microsoft.com/office/drawing/2014/main" id="{F10C8E02-7355-430A-975A-EE2380701CB4}"/>
                </a:ext>
              </a:extLst>
            </p:cNvPr>
            <p:cNvSpPr>
              <a:spLocks noEditPoints="1"/>
            </p:cNvSpPr>
            <p:nvPr/>
          </p:nvSpPr>
          <p:spPr bwMode="auto">
            <a:xfrm>
              <a:off x="1423856" y="1434784"/>
              <a:ext cx="311414" cy="373696"/>
            </a:xfrm>
            <a:custGeom>
              <a:avLst/>
              <a:gdLst>
                <a:gd name="T0" fmla="*/ 2816 w 2992"/>
                <a:gd name="T1" fmla="*/ 564 h 3592"/>
                <a:gd name="T2" fmla="*/ 2469 w 2992"/>
                <a:gd name="T3" fmla="*/ 465 h 3592"/>
                <a:gd name="T4" fmla="*/ 2172 w 2992"/>
                <a:gd name="T5" fmla="*/ 564 h 3592"/>
                <a:gd name="T6" fmla="*/ 1507 w 2992"/>
                <a:gd name="T7" fmla="*/ 0 h 3592"/>
                <a:gd name="T8" fmla="*/ 821 w 2992"/>
                <a:gd name="T9" fmla="*/ 564 h 3592"/>
                <a:gd name="T10" fmla="*/ 672 w 2992"/>
                <a:gd name="T11" fmla="*/ 564 h 3592"/>
                <a:gd name="T12" fmla="*/ 375 w 2992"/>
                <a:gd name="T13" fmla="*/ 564 h 3592"/>
                <a:gd name="T14" fmla="*/ 92 w 2992"/>
                <a:gd name="T15" fmla="*/ 522 h 3592"/>
                <a:gd name="T16" fmla="*/ 92 w 2992"/>
                <a:gd name="T17" fmla="*/ 705 h 3592"/>
                <a:gd name="T18" fmla="*/ 368 w 2992"/>
                <a:gd name="T19" fmla="*/ 663 h 3592"/>
                <a:gd name="T20" fmla="*/ 680 w 2992"/>
                <a:gd name="T21" fmla="*/ 663 h 3592"/>
                <a:gd name="T22" fmla="*/ 1245 w 2992"/>
                <a:gd name="T23" fmla="*/ 1085 h 3592"/>
                <a:gd name="T24" fmla="*/ 1118 w 2992"/>
                <a:gd name="T25" fmla="*/ 1226 h 3592"/>
                <a:gd name="T26" fmla="*/ 517 w 2992"/>
                <a:gd name="T27" fmla="*/ 1339 h 3592"/>
                <a:gd name="T28" fmla="*/ 389 w 2992"/>
                <a:gd name="T29" fmla="*/ 2536 h 3592"/>
                <a:gd name="T30" fmla="*/ 255 w 2992"/>
                <a:gd name="T31" fmla="*/ 2649 h 3592"/>
                <a:gd name="T32" fmla="*/ 347 w 2992"/>
                <a:gd name="T33" fmla="*/ 2902 h 3592"/>
                <a:gd name="T34" fmla="*/ 439 w 2992"/>
                <a:gd name="T35" fmla="*/ 2761 h 3592"/>
                <a:gd name="T36" fmla="*/ 588 w 2992"/>
                <a:gd name="T37" fmla="*/ 2811 h 3592"/>
                <a:gd name="T38" fmla="*/ 771 w 2992"/>
                <a:gd name="T39" fmla="*/ 2811 h 3592"/>
                <a:gd name="T40" fmla="*/ 658 w 2992"/>
                <a:gd name="T41" fmla="*/ 2536 h 3592"/>
                <a:gd name="T42" fmla="*/ 644 w 2992"/>
                <a:gd name="T43" fmla="*/ 1620 h 3592"/>
                <a:gd name="T44" fmla="*/ 800 w 2992"/>
                <a:gd name="T45" fmla="*/ 2423 h 3592"/>
                <a:gd name="T46" fmla="*/ 977 w 2992"/>
                <a:gd name="T47" fmla="*/ 3283 h 3592"/>
                <a:gd name="T48" fmla="*/ 1465 w 2992"/>
                <a:gd name="T49" fmla="*/ 3592 h 3592"/>
                <a:gd name="T50" fmla="*/ 1267 w 2992"/>
                <a:gd name="T51" fmla="*/ 2740 h 3592"/>
                <a:gd name="T52" fmla="*/ 1726 w 2992"/>
                <a:gd name="T53" fmla="*/ 3283 h 3592"/>
                <a:gd name="T54" fmla="*/ 2214 w 2992"/>
                <a:gd name="T55" fmla="*/ 3592 h 3592"/>
                <a:gd name="T56" fmla="*/ 2016 w 2992"/>
                <a:gd name="T57" fmla="*/ 2705 h 3592"/>
                <a:gd name="T58" fmla="*/ 2193 w 2992"/>
                <a:gd name="T59" fmla="*/ 1620 h 3592"/>
                <a:gd name="T60" fmla="*/ 2349 w 2992"/>
                <a:gd name="T61" fmla="*/ 2536 h 3592"/>
                <a:gd name="T62" fmla="*/ 2221 w 2992"/>
                <a:gd name="T63" fmla="*/ 2649 h 3592"/>
                <a:gd name="T64" fmla="*/ 2313 w 2992"/>
                <a:gd name="T65" fmla="*/ 2902 h 3592"/>
                <a:gd name="T66" fmla="*/ 2405 w 2992"/>
                <a:gd name="T67" fmla="*/ 2761 h 3592"/>
                <a:gd name="T68" fmla="*/ 2554 w 2992"/>
                <a:gd name="T69" fmla="*/ 2811 h 3592"/>
                <a:gd name="T70" fmla="*/ 2738 w 2992"/>
                <a:gd name="T71" fmla="*/ 2811 h 3592"/>
                <a:gd name="T72" fmla="*/ 2625 w 2992"/>
                <a:gd name="T73" fmla="*/ 2536 h 3592"/>
                <a:gd name="T74" fmla="*/ 2603 w 2992"/>
                <a:gd name="T75" fmla="*/ 1465 h 3592"/>
                <a:gd name="T76" fmla="*/ 2115 w 2992"/>
                <a:gd name="T77" fmla="*/ 1339 h 3592"/>
                <a:gd name="T78" fmla="*/ 1748 w 2992"/>
                <a:gd name="T79" fmla="*/ 1226 h 3592"/>
                <a:gd name="T80" fmla="*/ 2158 w 2992"/>
                <a:gd name="T81" fmla="*/ 663 h 3592"/>
                <a:gd name="T82" fmla="*/ 2469 w 2992"/>
                <a:gd name="T83" fmla="*/ 782 h 3592"/>
                <a:gd name="T84" fmla="*/ 2816 w 2992"/>
                <a:gd name="T85" fmla="*/ 663 h 3592"/>
                <a:gd name="T86" fmla="*/ 2992 w 2992"/>
                <a:gd name="T87" fmla="*/ 613 h 3592"/>
                <a:gd name="T88" fmla="*/ 1047 w 2992"/>
                <a:gd name="T89" fmla="*/ 493 h 3592"/>
                <a:gd name="T90" fmla="*/ 1323 w 2992"/>
                <a:gd name="T91" fmla="*/ 493 h 3592"/>
                <a:gd name="T92" fmla="*/ 1047 w 2992"/>
                <a:gd name="T93" fmla="*/ 493 h 3592"/>
                <a:gd name="T94" fmla="*/ 1288 w 2992"/>
                <a:gd name="T95" fmla="*/ 895 h 3592"/>
                <a:gd name="T96" fmla="*/ 1288 w 2992"/>
                <a:gd name="T97" fmla="*/ 782 h 3592"/>
                <a:gd name="T98" fmla="*/ 1762 w 2992"/>
                <a:gd name="T99" fmla="*/ 839 h 3592"/>
                <a:gd name="T100" fmla="*/ 1804 w 2992"/>
                <a:gd name="T101" fmla="*/ 634 h 3592"/>
                <a:gd name="T102" fmla="*/ 1804 w 2992"/>
                <a:gd name="T103" fmla="*/ 353 h 3592"/>
                <a:gd name="T104" fmla="*/ 1804 w 2992"/>
                <a:gd name="T105" fmla="*/ 634 h 3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92" h="3592">
                  <a:moveTo>
                    <a:pt x="2901" y="522"/>
                  </a:moveTo>
                  <a:cubicBezTo>
                    <a:pt x="2865" y="522"/>
                    <a:pt x="2837" y="536"/>
                    <a:pt x="2816" y="564"/>
                  </a:cubicBezTo>
                  <a:cubicBezTo>
                    <a:pt x="2618" y="564"/>
                    <a:pt x="2618" y="564"/>
                    <a:pt x="2618" y="564"/>
                  </a:cubicBezTo>
                  <a:cubicBezTo>
                    <a:pt x="2589" y="508"/>
                    <a:pt x="2533" y="465"/>
                    <a:pt x="2469" y="465"/>
                  </a:cubicBezTo>
                  <a:cubicBezTo>
                    <a:pt x="2405" y="465"/>
                    <a:pt x="2349" y="508"/>
                    <a:pt x="2321" y="564"/>
                  </a:cubicBezTo>
                  <a:cubicBezTo>
                    <a:pt x="2172" y="564"/>
                    <a:pt x="2172" y="564"/>
                    <a:pt x="2172" y="564"/>
                  </a:cubicBezTo>
                  <a:cubicBezTo>
                    <a:pt x="2172" y="564"/>
                    <a:pt x="2172" y="564"/>
                    <a:pt x="2172" y="564"/>
                  </a:cubicBezTo>
                  <a:cubicBezTo>
                    <a:pt x="2172" y="254"/>
                    <a:pt x="1875" y="0"/>
                    <a:pt x="1507" y="0"/>
                  </a:cubicBezTo>
                  <a:cubicBezTo>
                    <a:pt x="1507" y="0"/>
                    <a:pt x="1486" y="0"/>
                    <a:pt x="1486" y="0"/>
                  </a:cubicBezTo>
                  <a:cubicBezTo>
                    <a:pt x="1118" y="0"/>
                    <a:pt x="821" y="254"/>
                    <a:pt x="821" y="564"/>
                  </a:cubicBezTo>
                  <a:cubicBezTo>
                    <a:pt x="821" y="564"/>
                    <a:pt x="821" y="564"/>
                    <a:pt x="821" y="564"/>
                  </a:cubicBezTo>
                  <a:cubicBezTo>
                    <a:pt x="672" y="564"/>
                    <a:pt x="672" y="564"/>
                    <a:pt x="672" y="564"/>
                  </a:cubicBezTo>
                  <a:cubicBezTo>
                    <a:pt x="644" y="508"/>
                    <a:pt x="588" y="465"/>
                    <a:pt x="524" y="465"/>
                  </a:cubicBezTo>
                  <a:cubicBezTo>
                    <a:pt x="460" y="465"/>
                    <a:pt x="404" y="508"/>
                    <a:pt x="375" y="564"/>
                  </a:cubicBezTo>
                  <a:cubicBezTo>
                    <a:pt x="177" y="564"/>
                    <a:pt x="177" y="564"/>
                    <a:pt x="177" y="564"/>
                  </a:cubicBezTo>
                  <a:cubicBezTo>
                    <a:pt x="156" y="536"/>
                    <a:pt x="128" y="522"/>
                    <a:pt x="92" y="522"/>
                  </a:cubicBezTo>
                  <a:cubicBezTo>
                    <a:pt x="43" y="522"/>
                    <a:pt x="0" y="557"/>
                    <a:pt x="0" y="613"/>
                  </a:cubicBezTo>
                  <a:cubicBezTo>
                    <a:pt x="0" y="663"/>
                    <a:pt x="43" y="705"/>
                    <a:pt x="92" y="705"/>
                  </a:cubicBezTo>
                  <a:cubicBezTo>
                    <a:pt x="128" y="705"/>
                    <a:pt x="156" y="691"/>
                    <a:pt x="177" y="663"/>
                  </a:cubicBezTo>
                  <a:cubicBezTo>
                    <a:pt x="368" y="663"/>
                    <a:pt x="368" y="663"/>
                    <a:pt x="368" y="663"/>
                  </a:cubicBezTo>
                  <a:cubicBezTo>
                    <a:pt x="389" y="726"/>
                    <a:pt x="453" y="782"/>
                    <a:pt x="524" y="782"/>
                  </a:cubicBezTo>
                  <a:cubicBezTo>
                    <a:pt x="595" y="782"/>
                    <a:pt x="658" y="726"/>
                    <a:pt x="680" y="663"/>
                  </a:cubicBezTo>
                  <a:cubicBezTo>
                    <a:pt x="835" y="663"/>
                    <a:pt x="835" y="663"/>
                    <a:pt x="835" y="663"/>
                  </a:cubicBezTo>
                  <a:cubicBezTo>
                    <a:pt x="870" y="853"/>
                    <a:pt x="1033" y="1015"/>
                    <a:pt x="1245" y="1085"/>
                  </a:cubicBezTo>
                  <a:cubicBezTo>
                    <a:pt x="1245" y="1226"/>
                    <a:pt x="1245" y="1226"/>
                    <a:pt x="1245" y="1226"/>
                  </a:cubicBezTo>
                  <a:cubicBezTo>
                    <a:pt x="1118" y="1226"/>
                    <a:pt x="1118" y="1226"/>
                    <a:pt x="1118" y="1226"/>
                  </a:cubicBezTo>
                  <a:cubicBezTo>
                    <a:pt x="1019" y="1226"/>
                    <a:pt x="934" y="1275"/>
                    <a:pt x="878" y="1339"/>
                  </a:cubicBezTo>
                  <a:cubicBezTo>
                    <a:pt x="517" y="1339"/>
                    <a:pt x="517" y="1339"/>
                    <a:pt x="517" y="1339"/>
                  </a:cubicBezTo>
                  <a:cubicBezTo>
                    <a:pt x="446" y="1339"/>
                    <a:pt x="389" y="1395"/>
                    <a:pt x="389" y="1465"/>
                  </a:cubicBezTo>
                  <a:cubicBezTo>
                    <a:pt x="389" y="2536"/>
                    <a:pt x="389" y="2536"/>
                    <a:pt x="389" y="2536"/>
                  </a:cubicBezTo>
                  <a:cubicBezTo>
                    <a:pt x="368" y="2536"/>
                    <a:pt x="368" y="2536"/>
                    <a:pt x="368" y="2536"/>
                  </a:cubicBezTo>
                  <a:cubicBezTo>
                    <a:pt x="305" y="2536"/>
                    <a:pt x="255" y="2571"/>
                    <a:pt x="255" y="2649"/>
                  </a:cubicBezTo>
                  <a:cubicBezTo>
                    <a:pt x="255" y="2712"/>
                    <a:pt x="255" y="2811"/>
                    <a:pt x="255" y="2811"/>
                  </a:cubicBezTo>
                  <a:cubicBezTo>
                    <a:pt x="255" y="2860"/>
                    <a:pt x="298" y="2902"/>
                    <a:pt x="347" y="2902"/>
                  </a:cubicBezTo>
                  <a:cubicBezTo>
                    <a:pt x="397" y="2902"/>
                    <a:pt x="439" y="2860"/>
                    <a:pt x="439" y="2811"/>
                  </a:cubicBezTo>
                  <a:cubicBezTo>
                    <a:pt x="439" y="2761"/>
                    <a:pt x="439" y="2761"/>
                    <a:pt x="439" y="2761"/>
                  </a:cubicBezTo>
                  <a:cubicBezTo>
                    <a:pt x="588" y="2761"/>
                    <a:pt x="588" y="2761"/>
                    <a:pt x="588" y="2761"/>
                  </a:cubicBezTo>
                  <a:cubicBezTo>
                    <a:pt x="588" y="2811"/>
                    <a:pt x="588" y="2811"/>
                    <a:pt x="588" y="2811"/>
                  </a:cubicBezTo>
                  <a:cubicBezTo>
                    <a:pt x="588" y="2860"/>
                    <a:pt x="630" y="2902"/>
                    <a:pt x="680" y="2902"/>
                  </a:cubicBezTo>
                  <a:cubicBezTo>
                    <a:pt x="729" y="2902"/>
                    <a:pt x="771" y="2860"/>
                    <a:pt x="771" y="2811"/>
                  </a:cubicBezTo>
                  <a:cubicBezTo>
                    <a:pt x="771" y="2811"/>
                    <a:pt x="771" y="2670"/>
                    <a:pt x="771" y="2649"/>
                  </a:cubicBezTo>
                  <a:cubicBezTo>
                    <a:pt x="771" y="2571"/>
                    <a:pt x="722" y="2536"/>
                    <a:pt x="658" y="2536"/>
                  </a:cubicBezTo>
                  <a:cubicBezTo>
                    <a:pt x="644" y="2536"/>
                    <a:pt x="644" y="2536"/>
                    <a:pt x="644" y="2536"/>
                  </a:cubicBezTo>
                  <a:cubicBezTo>
                    <a:pt x="644" y="1620"/>
                    <a:pt x="644" y="1620"/>
                    <a:pt x="644" y="1620"/>
                  </a:cubicBezTo>
                  <a:cubicBezTo>
                    <a:pt x="800" y="1620"/>
                    <a:pt x="800" y="1620"/>
                    <a:pt x="800" y="1620"/>
                  </a:cubicBezTo>
                  <a:cubicBezTo>
                    <a:pt x="800" y="2423"/>
                    <a:pt x="800" y="2423"/>
                    <a:pt x="800" y="2423"/>
                  </a:cubicBezTo>
                  <a:cubicBezTo>
                    <a:pt x="800" y="2550"/>
                    <a:pt x="878" y="2656"/>
                    <a:pt x="977" y="2705"/>
                  </a:cubicBezTo>
                  <a:cubicBezTo>
                    <a:pt x="977" y="3283"/>
                    <a:pt x="977" y="3283"/>
                    <a:pt x="977" y="3283"/>
                  </a:cubicBezTo>
                  <a:cubicBezTo>
                    <a:pt x="863" y="3332"/>
                    <a:pt x="779" y="3452"/>
                    <a:pt x="779" y="3592"/>
                  </a:cubicBezTo>
                  <a:cubicBezTo>
                    <a:pt x="1465" y="3592"/>
                    <a:pt x="1465" y="3592"/>
                    <a:pt x="1465" y="3592"/>
                  </a:cubicBezTo>
                  <a:cubicBezTo>
                    <a:pt x="1465" y="3452"/>
                    <a:pt x="1380" y="3332"/>
                    <a:pt x="1267" y="3283"/>
                  </a:cubicBezTo>
                  <a:cubicBezTo>
                    <a:pt x="1267" y="2740"/>
                    <a:pt x="1267" y="2740"/>
                    <a:pt x="1267" y="2740"/>
                  </a:cubicBezTo>
                  <a:cubicBezTo>
                    <a:pt x="1726" y="2740"/>
                    <a:pt x="1726" y="2740"/>
                    <a:pt x="1726" y="2740"/>
                  </a:cubicBezTo>
                  <a:cubicBezTo>
                    <a:pt x="1726" y="3283"/>
                    <a:pt x="1726" y="3283"/>
                    <a:pt x="1726" y="3283"/>
                  </a:cubicBezTo>
                  <a:cubicBezTo>
                    <a:pt x="1613" y="3332"/>
                    <a:pt x="1528" y="3452"/>
                    <a:pt x="1528" y="3592"/>
                  </a:cubicBezTo>
                  <a:cubicBezTo>
                    <a:pt x="2214" y="3592"/>
                    <a:pt x="2214" y="3592"/>
                    <a:pt x="2214" y="3592"/>
                  </a:cubicBezTo>
                  <a:cubicBezTo>
                    <a:pt x="2214" y="3452"/>
                    <a:pt x="2130" y="3332"/>
                    <a:pt x="2016" y="3283"/>
                  </a:cubicBezTo>
                  <a:cubicBezTo>
                    <a:pt x="2016" y="2705"/>
                    <a:pt x="2016" y="2705"/>
                    <a:pt x="2016" y="2705"/>
                  </a:cubicBezTo>
                  <a:cubicBezTo>
                    <a:pt x="2115" y="2656"/>
                    <a:pt x="2193" y="2550"/>
                    <a:pt x="2193" y="2423"/>
                  </a:cubicBezTo>
                  <a:cubicBezTo>
                    <a:pt x="2193" y="1620"/>
                    <a:pt x="2193" y="1620"/>
                    <a:pt x="2193" y="1620"/>
                  </a:cubicBezTo>
                  <a:cubicBezTo>
                    <a:pt x="2349" y="1620"/>
                    <a:pt x="2349" y="1620"/>
                    <a:pt x="2349" y="1620"/>
                  </a:cubicBezTo>
                  <a:cubicBezTo>
                    <a:pt x="2349" y="2536"/>
                    <a:pt x="2349" y="2536"/>
                    <a:pt x="2349" y="2536"/>
                  </a:cubicBezTo>
                  <a:cubicBezTo>
                    <a:pt x="2335" y="2536"/>
                    <a:pt x="2335" y="2536"/>
                    <a:pt x="2335" y="2536"/>
                  </a:cubicBezTo>
                  <a:cubicBezTo>
                    <a:pt x="2271" y="2536"/>
                    <a:pt x="2221" y="2571"/>
                    <a:pt x="2221" y="2649"/>
                  </a:cubicBezTo>
                  <a:cubicBezTo>
                    <a:pt x="2221" y="2670"/>
                    <a:pt x="2221" y="2811"/>
                    <a:pt x="2221" y="2811"/>
                  </a:cubicBezTo>
                  <a:cubicBezTo>
                    <a:pt x="2221" y="2860"/>
                    <a:pt x="2264" y="2902"/>
                    <a:pt x="2313" y="2902"/>
                  </a:cubicBezTo>
                  <a:cubicBezTo>
                    <a:pt x="2363" y="2902"/>
                    <a:pt x="2405" y="2860"/>
                    <a:pt x="2405" y="2811"/>
                  </a:cubicBezTo>
                  <a:cubicBezTo>
                    <a:pt x="2405" y="2761"/>
                    <a:pt x="2405" y="2761"/>
                    <a:pt x="2405" y="2761"/>
                  </a:cubicBezTo>
                  <a:cubicBezTo>
                    <a:pt x="2554" y="2761"/>
                    <a:pt x="2554" y="2761"/>
                    <a:pt x="2554" y="2761"/>
                  </a:cubicBezTo>
                  <a:cubicBezTo>
                    <a:pt x="2554" y="2811"/>
                    <a:pt x="2554" y="2811"/>
                    <a:pt x="2554" y="2811"/>
                  </a:cubicBezTo>
                  <a:cubicBezTo>
                    <a:pt x="2554" y="2860"/>
                    <a:pt x="2596" y="2902"/>
                    <a:pt x="2646" y="2902"/>
                  </a:cubicBezTo>
                  <a:cubicBezTo>
                    <a:pt x="2695" y="2902"/>
                    <a:pt x="2738" y="2860"/>
                    <a:pt x="2738" y="2811"/>
                  </a:cubicBezTo>
                  <a:cubicBezTo>
                    <a:pt x="2738" y="2811"/>
                    <a:pt x="2738" y="2712"/>
                    <a:pt x="2738" y="2649"/>
                  </a:cubicBezTo>
                  <a:cubicBezTo>
                    <a:pt x="2738" y="2571"/>
                    <a:pt x="2688" y="2536"/>
                    <a:pt x="2625" y="2536"/>
                  </a:cubicBezTo>
                  <a:cubicBezTo>
                    <a:pt x="2603" y="2536"/>
                    <a:pt x="2603" y="2536"/>
                    <a:pt x="2603" y="2536"/>
                  </a:cubicBezTo>
                  <a:cubicBezTo>
                    <a:pt x="2603" y="1465"/>
                    <a:pt x="2603" y="1465"/>
                    <a:pt x="2603" y="1465"/>
                  </a:cubicBezTo>
                  <a:cubicBezTo>
                    <a:pt x="2603" y="1395"/>
                    <a:pt x="2547" y="1339"/>
                    <a:pt x="2476" y="1339"/>
                  </a:cubicBezTo>
                  <a:cubicBezTo>
                    <a:pt x="2115" y="1339"/>
                    <a:pt x="2115" y="1339"/>
                    <a:pt x="2115" y="1339"/>
                  </a:cubicBezTo>
                  <a:cubicBezTo>
                    <a:pt x="2059" y="1275"/>
                    <a:pt x="1974" y="1226"/>
                    <a:pt x="1875" y="1226"/>
                  </a:cubicBezTo>
                  <a:cubicBezTo>
                    <a:pt x="1748" y="1226"/>
                    <a:pt x="1748" y="1226"/>
                    <a:pt x="1748" y="1226"/>
                  </a:cubicBezTo>
                  <a:cubicBezTo>
                    <a:pt x="1748" y="1085"/>
                    <a:pt x="1748" y="1085"/>
                    <a:pt x="1748" y="1085"/>
                  </a:cubicBezTo>
                  <a:cubicBezTo>
                    <a:pt x="1960" y="1015"/>
                    <a:pt x="2122" y="853"/>
                    <a:pt x="2158" y="663"/>
                  </a:cubicBezTo>
                  <a:cubicBezTo>
                    <a:pt x="2313" y="663"/>
                    <a:pt x="2313" y="663"/>
                    <a:pt x="2313" y="663"/>
                  </a:cubicBezTo>
                  <a:cubicBezTo>
                    <a:pt x="2335" y="726"/>
                    <a:pt x="2398" y="782"/>
                    <a:pt x="2469" y="782"/>
                  </a:cubicBezTo>
                  <a:cubicBezTo>
                    <a:pt x="2540" y="782"/>
                    <a:pt x="2603" y="726"/>
                    <a:pt x="2625" y="663"/>
                  </a:cubicBezTo>
                  <a:cubicBezTo>
                    <a:pt x="2816" y="663"/>
                    <a:pt x="2816" y="663"/>
                    <a:pt x="2816" y="663"/>
                  </a:cubicBezTo>
                  <a:cubicBezTo>
                    <a:pt x="2837" y="691"/>
                    <a:pt x="2865" y="705"/>
                    <a:pt x="2901" y="705"/>
                  </a:cubicBezTo>
                  <a:cubicBezTo>
                    <a:pt x="2950" y="705"/>
                    <a:pt x="2992" y="663"/>
                    <a:pt x="2992" y="613"/>
                  </a:cubicBezTo>
                  <a:cubicBezTo>
                    <a:pt x="2992" y="557"/>
                    <a:pt x="2950" y="522"/>
                    <a:pt x="2901" y="522"/>
                  </a:cubicBezTo>
                  <a:close/>
                  <a:moveTo>
                    <a:pt x="1047" y="493"/>
                  </a:moveTo>
                  <a:cubicBezTo>
                    <a:pt x="1047" y="416"/>
                    <a:pt x="1111" y="353"/>
                    <a:pt x="1189" y="353"/>
                  </a:cubicBezTo>
                  <a:cubicBezTo>
                    <a:pt x="1260" y="353"/>
                    <a:pt x="1323" y="416"/>
                    <a:pt x="1323" y="493"/>
                  </a:cubicBezTo>
                  <a:cubicBezTo>
                    <a:pt x="1323" y="571"/>
                    <a:pt x="1260" y="634"/>
                    <a:pt x="1189" y="634"/>
                  </a:cubicBezTo>
                  <a:cubicBezTo>
                    <a:pt x="1111" y="634"/>
                    <a:pt x="1047" y="571"/>
                    <a:pt x="1047" y="493"/>
                  </a:cubicBezTo>
                  <a:close/>
                  <a:moveTo>
                    <a:pt x="1705" y="895"/>
                  </a:moveTo>
                  <a:cubicBezTo>
                    <a:pt x="1288" y="895"/>
                    <a:pt x="1288" y="895"/>
                    <a:pt x="1288" y="895"/>
                  </a:cubicBezTo>
                  <a:cubicBezTo>
                    <a:pt x="1252" y="895"/>
                    <a:pt x="1231" y="867"/>
                    <a:pt x="1231" y="839"/>
                  </a:cubicBezTo>
                  <a:cubicBezTo>
                    <a:pt x="1231" y="810"/>
                    <a:pt x="1252" y="782"/>
                    <a:pt x="1288" y="782"/>
                  </a:cubicBezTo>
                  <a:cubicBezTo>
                    <a:pt x="1705" y="782"/>
                    <a:pt x="1705" y="782"/>
                    <a:pt x="1705" y="782"/>
                  </a:cubicBezTo>
                  <a:cubicBezTo>
                    <a:pt x="1740" y="782"/>
                    <a:pt x="1762" y="810"/>
                    <a:pt x="1762" y="839"/>
                  </a:cubicBezTo>
                  <a:cubicBezTo>
                    <a:pt x="1762" y="867"/>
                    <a:pt x="1740" y="895"/>
                    <a:pt x="1705" y="895"/>
                  </a:cubicBezTo>
                  <a:close/>
                  <a:moveTo>
                    <a:pt x="1804" y="634"/>
                  </a:moveTo>
                  <a:cubicBezTo>
                    <a:pt x="1733" y="634"/>
                    <a:pt x="1670" y="571"/>
                    <a:pt x="1670" y="493"/>
                  </a:cubicBezTo>
                  <a:cubicBezTo>
                    <a:pt x="1670" y="416"/>
                    <a:pt x="1733" y="353"/>
                    <a:pt x="1804" y="353"/>
                  </a:cubicBezTo>
                  <a:cubicBezTo>
                    <a:pt x="1882" y="353"/>
                    <a:pt x="1946" y="416"/>
                    <a:pt x="1946" y="493"/>
                  </a:cubicBezTo>
                  <a:cubicBezTo>
                    <a:pt x="1946" y="571"/>
                    <a:pt x="1882" y="634"/>
                    <a:pt x="1804" y="634"/>
                  </a:cubicBezTo>
                  <a:close/>
                </a:path>
              </a:pathLst>
            </a:custGeom>
            <a:solidFill>
              <a:schemeClr val="bg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33" name="Pfeil: Chevron 32">
            <a:extLst>
              <a:ext uri="{FF2B5EF4-FFF2-40B4-BE49-F238E27FC236}">
                <a16:creationId xmlns:a16="http://schemas.microsoft.com/office/drawing/2014/main" id="{BE2F8204-A71D-4748-AA69-DD407DCE02B6}"/>
              </a:ext>
            </a:extLst>
          </p:cNvPr>
          <p:cNvSpPr/>
          <p:nvPr/>
        </p:nvSpPr>
        <p:spPr bwMode="gray">
          <a:xfrm>
            <a:off x="10066347" y="1370808"/>
            <a:ext cx="1116980" cy="501649"/>
          </a:xfrm>
          <a:prstGeom prst="chevron">
            <a:avLst>
              <a:gd name="adj" fmla="val 34277"/>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ctr"/>
          <a:lstStyle/>
          <a:p>
            <a:pPr algn="ctr">
              <a:spcBef>
                <a:spcPts val="300"/>
              </a:spcBef>
              <a:spcAft>
                <a:spcPts val="100"/>
              </a:spcAft>
            </a:pP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Datumsplatzhalter 6">
            <a:extLst>
              <a:ext uri="{FF2B5EF4-FFF2-40B4-BE49-F238E27FC236}">
                <a16:creationId xmlns:a16="http://schemas.microsoft.com/office/drawing/2014/main" id="{5F353459-5E09-43AA-9573-47199A17DD5E}"/>
              </a:ext>
            </a:extLst>
          </p:cNvPr>
          <p:cNvSpPr>
            <a:spLocks noGrp="1"/>
          </p:cNvSpPr>
          <p:nvPr>
            <p:ph type="dt" sz="half" idx="2"/>
          </p:nvPr>
        </p:nvSpPr>
        <p:spPr>
          <a:xfrm>
            <a:off x="360363" y="6584851"/>
            <a:ext cx="493866" cy="216000"/>
          </a:xfrm>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Fußzeilenplatzhalter 2">
            <a:extLst>
              <a:ext uri="{FF2B5EF4-FFF2-40B4-BE49-F238E27FC236}">
                <a16:creationId xmlns:a16="http://schemas.microsoft.com/office/drawing/2014/main" id="{DC5028CB-D292-4130-B1B4-E20B84A0394C}"/>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Tree>
    <p:extLst>
      <p:ext uri="{BB962C8B-B14F-4D97-AF65-F5344CB8AC3E}">
        <p14:creationId xmlns:p14="http://schemas.microsoft.com/office/powerpoint/2010/main" val="814722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A101EFAB-3D72-431D-AF2C-1641B5243639}"/>
              </a:ext>
            </a:extLst>
          </p:cNvPr>
          <p:cNvGraphicFramePr>
            <a:graphicFrameLocks noChangeAspect="1"/>
          </p:cNvGraphicFramePr>
          <p:nvPr>
            <p:custDataLst>
              <p:tags r:id="rId2"/>
            </p:custDataLst>
            <p:extLst>
              <p:ext uri="{D42A27DB-BD31-4B8C-83A1-F6EECF244321}">
                <p14:modId xmlns:p14="http://schemas.microsoft.com/office/powerpoint/2010/main" val="3037221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238"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Rechteck 12" hidden="1">
            <a:extLst>
              <a:ext uri="{FF2B5EF4-FFF2-40B4-BE49-F238E27FC236}">
                <a16:creationId xmlns:a16="http://schemas.microsoft.com/office/drawing/2014/main" id="{CFB122CC-FBA0-4FB9-B250-F923D1965888}"/>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Inhaltsplatzhalter 1">
            <a:extLst>
              <a:ext uri="{FF2B5EF4-FFF2-40B4-BE49-F238E27FC236}">
                <a16:creationId xmlns:a16="http://schemas.microsoft.com/office/drawing/2014/main" id="{06B31620-D264-4BDF-9E70-F6F0D06AC8B2}"/>
              </a:ext>
            </a:extLst>
          </p:cNvPr>
          <p:cNvSpPr>
            <a:spLocks noGrp="1"/>
          </p:cNvSpPr>
          <p:nvPr>
            <p:ph sz="quarter" idx="13"/>
          </p:nvPr>
        </p:nvSpPr>
        <p:spPr>
          <a:xfrm>
            <a:off x="359999" y="1100810"/>
            <a:ext cx="5736001" cy="5613761"/>
          </a:xfrm>
        </p:spPr>
        <p:txBody>
          <a:bodyPr/>
          <a:lstStyle/>
          <a:p>
            <a:r>
              <a:rPr lang="en-US" sz="1300" b="1" dirty="0">
                <a:latin typeface="Open Sans" panose="020B0606030504020204" pitchFamily="34" charset="0"/>
                <a:ea typeface="Open Sans" panose="020B0606030504020204" pitchFamily="34" charset="0"/>
                <a:cs typeface="Open Sans" panose="020B0606030504020204" pitchFamily="34" charset="0"/>
              </a:rPr>
              <a:t>Virtual machines</a:t>
            </a:r>
            <a:r>
              <a:rPr lang="en-US" sz="1300" dirty="0">
                <a:latin typeface="Open Sans" panose="020B0606030504020204" pitchFamily="34" charset="0"/>
                <a:ea typeface="Open Sans" panose="020B0606030504020204" pitchFamily="34" charset="0"/>
                <a:cs typeface="Open Sans" panose="020B0606030504020204" pitchFamily="34" charset="0"/>
              </a:rPr>
              <a:t> that allow the </a:t>
            </a:r>
            <a:r>
              <a:rPr lang="en-US" sz="1300" b="1" dirty="0">
                <a:latin typeface="Open Sans" panose="020B0606030504020204" pitchFamily="34" charset="0"/>
                <a:ea typeface="Open Sans" panose="020B0606030504020204" pitchFamily="34" charset="0"/>
                <a:cs typeface="Open Sans" panose="020B0606030504020204" pitchFamily="34" charset="0"/>
              </a:rPr>
              <a:t>execution of smart contracts </a:t>
            </a:r>
            <a:r>
              <a:rPr lang="en-US" sz="1300" dirty="0">
                <a:latin typeface="Open Sans" panose="020B0606030504020204" pitchFamily="34" charset="0"/>
                <a:ea typeface="Open Sans" panose="020B0606030504020204" pitchFamily="34" charset="0"/>
                <a:cs typeface="Open Sans" panose="020B0606030504020204" pitchFamily="34" charset="0"/>
              </a:rPr>
              <a:t>are </a:t>
            </a:r>
            <a:r>
              <a:rPr lang="en-US" sz="1300" b="1" dirty="0">
                <a:latin typeface="Open Sans" panose="020B0606030504020204" pitchFamily="34" charset="0"/>
                <a:ea typeface="Open Sans" panose="020B0606030504020204" pitchFamily="34" charset="0"/>
                <a:cs typeface="Open Sans" panose="020B0606030504020204" pitchFamily="34" charset="0"/>
              </a:rPr>
              <a:t>attack vectors</a:t>
            </a:r>
            <a:r>
              <a:rPr lang="en-US" sz="1300" dirty="0">
                <a:latin typeface="Open Sans" panose="020B0606030504020204" pitchFamily="34" charset="0"/>
                <a:ea typeface="Open Sans" panose="020B0606030504020204" pitchFamily="34" charset="0"/>
                <a:cs typeface="Open Sans" panose="020B0606030504020204" pitchFamily="34" charset="0"/>
              </a:rPr>
              <a:t> for blockchains.</a:t>
            </a:r>
          </a:p>
          <a:p>
            <a:r>
              <a:rPr lang="en-US" sz="1300" dirty="0">
                <a:latin typeface="Open Sans" panose="020B0606030504020204" pitchFamily="34" charset="0"/>
                <a:ea typeface="Open Sans" panose="020B0606030504020204" pitchFamily="34" charset="0"/>
                <a:cs typeface="Open Sans" panose="020B0606030504020204" pitchFamily="34" charset="0"/>
              </a:rPr>
              <a:t>Bugs caused by smart contracts that are known from other blockchains are:</a:t>
            </a:r>
          </a:p>
          <a:p>
            <a:pPr lvl="1"/>
            <a:r>
              <a:rPr lang="en-US" sz="1300" dirty="0">
                <a:latin typeface="Open Sans" panose="020B0606030504020204" pitchFamily="34" charset="0"/>
                <a:ea typeface="Open Sans" panose="020B0606030504020204" pitchFamily="34" charset="0"/>
                <a:cs typeface="Open Sans" panose="020B0606030504020204" pitchFamily="34" charset="0"/>
              </a:rPr>
              <a:t>Overflow (Multiple)</a:t>
            </a:r>
          </a:p>
          <a:p>
            <a:pPr lvl="1"/>
            <a:r>
              <a:rPr lang="en-US" sz="1300" dirty="0">
                <a:latin typeface="Open Sans" panose="020B0606030504020204" pitchFamily="34" charset="0"/>
                <a:ea typeface="Open Sans" panose="020B0606030504020204" pitchFamily="34" charset="0"/>
                <a:cs typeface="Open Sans" panose="020B0606030504020204" pitchFamily="34" charset="0"/>
              </a:rPr>
              <a:t>Reentrance bugs (Ethereum DAO hack)</a:t>
            </a:r>
          </a:p>
          <a:p>
            <a:pPr lvl="1"/>
            <a:r>
              <a:rPr lang="en-US" sz="1300" dirty="0">
                <a:latin typeface="Open Sans" panose="020B0606030504020204" pitchFamily="34" charset="0"/>
                <a:ea typeface="Open Sans" panose="020B0606030504020204" pitchFamily="34" charset="0"/>
                <a:cs typeface="Open Sans" panose="020B0606030504020204" pitchFamily="34" charset="0"/>
              </a:rPr>
              <a:t>Absence of libraries (Parity)</a:t>
            </a:r>
          </a:p>
          <a:p>
            <a:pPr lvl="1"/>
            <a:r>
              <a:rPr lang="en-US" sz="1300" dirty="0">
                <a:latin typeface="Open Sans" panose="020B0606030504020204" pitchFamily="34" charset="0"/>
                <a:ea typeface="Open Sans" panose="020B0606030504020204" pitchFamily="34" charset="0"/>
                <a:cs typeface="Open Sans" panose="020B0606030504020204" pitchFamily="34" charset="0"/>
              </a:rPr>
              <a:t>Combination of imperfect features (Parity)</a:t>
            </a:r>
          </a:p>
          <a:p>
            <a:pPr lvl="1"/>
            <a:r>
              <a:rPr lang="en-US" sz="1300" dirty="0">
                <a:latin typeface="Open Sans" panose="020B0606030504020204" pitchFamily="34" charset="0"/>
                <a:ea typeface="Open Sans" panose="020B0606030504020204" pitchFamily="34" charset="0"/>
                <a:cs typeface="Open Sans" panose="020B0606030504020204" pitchFamily="34" charset="0"/>
              </a:rPr>
              <a:t>Honeypots</a:t>
            </a:r>
          </a:p>
          <a:p>
            <a:r>
              <a:rPr lang="en-US" sz="1300" dirty="0">
                <a:latin typeface="Open Sans" panose="020B0606030504020204" pitchFamily="34" charset="0"/>
                <a:ea typeface="Open Sans" panose="020B0606030504020204" pitchFamily="34" charset="0"/>
                <a:cs typeface="Open Sans" panose="020B0606030504020204" pitchFamily="34" charset="0"/>
              </a:rPr>
              <a:t>All these bugs were possible due to </a:t>
            </a:r>
            <a:r>
              <a:rPr lang="en-US" sz="1300" b="1" dirty="0">
                <a:latin typeface="Open Sans" panose="020B0606030504020204" pitchFamily="34" charset="0"/>
                <a:ea typeface="Open Sans" panose="020B0606030504020204" pitchFamily="34" charset="0"/>
                <a:cs typeface="Open Sans" panose="020B0606030504020204" pitchFamily="34" charset="0"/>
              </a:rPr>
              <a:t>design failures</a:t>
            </a:r>
            <a:r>
              <a:rPr lang="en-US" sz="1300" dirty="0">
                <a:latin typeface="Open Sans" panose="020B0606030504020204" pitchFamily="34" charset="0"/>
                <a:ea typeface="Open Sans" panose="020B0606030504020204" pitchFamily="34" charset="0"/>
                <a:cs typeface="Open Sans" panose="020B0606030504020204" pitchFamily="34" charset="0"/>
              </a:rPr>
              <a:t>. The Michelson VM was </a:t>
            </a:r>
            <a:r>
              <a:rPr lang="en-US" sz="1300" b="1" dirty="0">
                <a:latin typeface="Open Sans" panose="020B0606030504020204" pitchFamily="34" charset="0"/>
                <a:ea typeface="Open Sans" panose="020B0606030504020204" pitchFamily="34" charset="0"/>
                <a:cs typeface="Open Sans" panose="020B0606030504020204" pitchFamily="34" charset="0"/>
              </a:rPr>
              <a:t>custom-made</a:t>
            </a:r>
            <a:r>
              <a:rPr lang="en-US" sz="1300" dirty="0">
                <a:latin typeface="Open Sans" panose="020B0606030504020204" pitchFamily="34" charset="0"/>
                <a:ea typeface="Open Sans" panose="020B0606030504020204" pitchFamily="34" charset="0"/>
                <a:cs typeface="Open Sans" panose="020B0606030504020204" pitchFamily="34" charset="0"/>
              </a:rPr>
              <a:t> to avoid bugs and allow </a:t>
            </a:r>
            <a:r>
              <a:rPr lang="en-US" sz="1300" b="1" dirty="0">
                <a:latin typeface="Open Sans" panose="020B0606030504020204" pitchFamily="34" charset="0"/>
                <a:ea typeface="Open Sans" panose="020B0606030504020204" pitchFamily="34" charset="0"/>
                <a:cs typeface="Open Sans" panose="020B0606030504020204" pitchFamily="34" charset="0"/>
              </a:rPr>
              <a:t>formal verification </a:t>
            </a:r>
            <a:r>
              <a:rPr lang="en-US" sz="1300" dirty="0">
                <a:latin typeface="Open Sans" panose="020B0606030504020204" pitchFamily="34" charset="0"/>
                <a:ea typeface="Open Sans" panose="020B0606030504020204" pitchFamily="34" charset="0"/>
                <a:cs typeface="Open Sans" panose="020B0606030504020204" pitchFamily="34" charset="0"/>
              </a:rPr>
              <a:t>(mathematical proof).</a:t>
            </a:r>
          </a:p>
          <a:p>
            <a:r>
              <a:rPr lang="en-US" sz="1300" dirty="0">
                <a:latin typeface="Open Sans" panose="020B0606030504020204" pitchFamily="34" charset="0"/>
                <a:ea typeface="Open Sans" panose="020B0606030504020204" pitchFamily="34" charset="0"/>
                <a:cs typeface="Open Sans" panose="020B0606030504020204" pitchFamily="34" charset="0"/>
              </a:rPr>
              <a:t>Next to </a:t>
            </a:r>
            <a:r>
              <a:rPr lang="en-US" sz="1300" b="1" dirty="0">
                <a:latin typeface="Open Sans" panose="020B0606030504020204" pitchFamily="34" charset="0"/>
                <a:ea typeface="Open Sans" panose="020B0606030504020204" pitchFamily="34" charset="0"/>
                <a:cs typeface="Open Sans" panose="020B0606030504020204" pitchFamily="34" charset="0"/>
              </a:rPr>
              <a:t>security</a:t>
            </a:r>
            <a:r>
              <a:rPr lang="en-US" sz="1300" dirty="0">
                <a:latin typeface="Open Sans" panose="020B0606030504020204" pitchFamily="34" charset="0"/>
                <a:ea typeface="Open Sans" panose="020B0606030504020204" pitchFamily="34" charset="0"/>
                <a:cs typeface="Open Sans" panose="020B0606030504020204" pitchFamily="34" charset="0"/>
              </a:rPr>
              <a:t>, the Michelson </a:t>
            </a:r>
            <a:r>
              <a:rPr lang="en-US" sz="1300" b="1" dirty="0">
                <a:latin typeface="Open Sans" panose="020B0606030504020204" pitchFamily="34" charset="0"/>
                <a:ea typeface="Open Sans" panose="020B0606030504020204" pitchFamily="34" charset="0"/>
                <a:cs typeface="Open Sans" panose="020B0606030504020204" pitchFamily="34" charset="0"/>
              </a:rPr>
              <a:t>design goals </a:t>
            </a:r>
            <a:r>
              <a:rPr lang="en-US" sz="1300" dirty="0">
                <a:latin typeface="Open Sans" panose="020B0606030504020204" pitchFamily="34" charset="0"/>
                <a:ea typeface="Open Sans" panose="020B0606030504020204" pitchFamily="34" charset="0"/>
                <a:cs typeface="Open Sans" panose="020B0606030504020204" pitchFamily="34" charset="0"/>
              </a:rPr>
              <a:t>were:</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Readability</a:t>
            </a:r>
            <a:r>
              <a:rPr lang="en-US" sz="1300" dirty="0">
                <a:latin typeface="Open Sans" panose="020B0606030504020204" pitchFamily="34" charset="0"/>
                <a:ea typeface="Open Sans" panose="020B0606030504020204" pitchFamily="34" charset="0"/>
                <a:cs typeface="Open Sans" panose="020B0606030504020204" pitchFamily="34" charset="0"/>
              </a:rPr>
              <a:t>: an expressive representation of the smart contract on the blockchain.</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Efficiency</a:t>
            </a:r>
            <a:r>
              <a:rPr lang="en-US" sz="1300" dirty="0">
                <a:latin typeface="Open Sans" panose="020B0606030504020204" pitchFamily="34" charset="0"/>
                <a:ea typeface="Open Sans" panose="020B0606030504020204" pitchFamily="34" charset="0"/>
                <a:cs typeface="Open Sans" panose="020B0606030504020204" pitchFamily="34" charset="0"/>
              </a:rPr>
              <a:t>: allowing fast contract execution and making the calculation of gas costs as easy as possible.</a:t>
            </a:r>
          </a:p>
          <a:p>
            <a:r>
              <a:rPr lang="en-US" sz="1300" dirty="0">
                <a:latin typeface="Open Sans" panose="020B0606030504020204" pitchFamily="34" charset="0"/>
                <a:ea typeface="Open Sans" panose="020B0606030504020204" pitchFamily="34" charset="0"/>
                <a:cs typeface="Open Sans" panose="020B0606030504020204" pitchFamily="34" charset="0"/>
              </a:rPr>
              <a:t>Michelson is a </a:t>
            </a:r>
            <a:r>
              <a:rPr lang="en-US" sz="1300" b="1" dirty="0">
                <a:latin typeface="Open Sans" panose="020B0606030504020204" pitchFamily="34" charset="0"/>
                <a:ea typeface="Open Sans" panose="020B0606030504020204" pitchFamily="34" charset="0"/>
                <a:cs typeface="Open Sans" panose="020B0606030504020204" pitchFamily="34" charset="0"/>
              </a:rPr>
              <a:t>statically typed stack language </a:t>
            </a:r>
            <a:r>
              <a:rPr lang="en-US" sz="1300" dirty="0">
                <a:latin typeface="Open Sans" panose="020B0606030504020204" pitchFamily="34" charset="0"/>
                <a:ea typeface="Open Sans" panose="020B0606030504020204" pitchFamily="34" charset="0"/>
                <a:cs typeface="Open Sans" panose="020B0606030504020204" pitchFamily="34" charset="0"/>
              </a:rPr>
              <a:t>without variables but with </a:t>
            </a:r>
            <a:r>
              <a:rPr lang="en-US" sz="1300" b="1" dirty="0">
                <a:latin typeface="Open Sans" panose="020B0606030504020204" pitchFamily="34" charset="0"/>
                <a:ea typeface="Open Sans" panose="020B0606030504020204" pitchFamily="34" charset="0"/>
                <a:cs typeface="Open Sans" panose="020B0606030504020204" pitchFamily="34" charset="0"/>
              </a:rPr>
              <a:t>high-level primitives</a:t>
            </a:r>
            <a:r>
              <a:rPr lang="en-US" sz="1300" dirty="0">
                <a:latin typeface="Open Sans" panose="020B0606030504020204" pitchFamily="34" charset="0"/>
                <a:ea typeface="Open Sans" panose="020B0606030504020204" pitchFamily="34" charset="0"/>
                <a:cs typeface="Open Sans" panose="020B0606030504020204" pitchFamily="34" charset="0"/>
              </a:rPr>
              <a:t> (arbitrary length integers, maps, sets, lambdas and crypto primitives: hash, check signature). </a:t>
            </a: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1" name="Tabelle 11">
            <a:extLst>
              <a:ext uri="{FF2B5EF4-FFF2-40B4-BE49-F238E27FC236}">
                <a16:creationId xmlns:a16="http://schemas.microsoft.com/office/drawing/2014/main" id="{8EF806FF-CAFC-4AD8-9E42-6CE310ED08B1}"/>
              </a:ext>
            </a:extLst>
          </p:cNvPr>
          <p:cNvGraphicFramePr>
            <a:graphicFrameLocks noGrp="1"/>
          </p:cNvGraphicFramePr>
          <p:nvPr>
            <p:ph sz="quarter" idx="16"/>
            <p:extLst>
              <p:ext uri="{D42A27DB-BD31-4B8C-83A1-F6EECF244321}">
                <p14:modId xmlns:p14="http://schemas.microsoft.com/office/powerpoint/2010/main" val="955815535"/>
              </p:ext>
            </p:extLst>
          </p:nvPr>
        </p:nvGraphicFramePr>
        <p:xfrm>
          <a:off x="6173788" y="1256912"/>
          <a:ext cx="5656262" cy="3571240"/>
        </p:xfrm>
        <a:graphic>
          <a:graphicData uri="http://schemas.openxmlformats.org/drawingml/2006/table">
            <a:tbl>
              <a:tblPr firstRow="1" bandRow="1">
                <a:tableStyleId>{5C22544A-7EE6-4342-B048-85BDC9FD1C3A}</a:tableStyleId>
              </a:tblPr>
              <a:tblGrid>
                <a:gridCol w="1024454">
                  <a:extLst>
                    <a:ext uri="{9D8B030D-6E8A-4147-A177-3AD203B41FA5}">
                      <a16:colId xmlns:a16="http://schemas.microsoft.com/office/drawing/2014/main" val="2220997683"/>
                    </a:ext>
                  </a:extLst>
                </a:gridCol>
                <a:gridCol w="1471994">
                  <a:extLst>
                    <a:ext uri="{9D8B030D-6E8A-4147-A177-3AD203B41FA5}">
                      <a16:colId xmlns:a16="http://schemas.microsoft.com/office/drawing/2014/main" val="298093643"/>
                    </a:ext>
                  </a:extLst>
                </a:gridCol>
                <a:gridCol w="1579907">
                  <a:extLst>
                    <a:ext uri="{9D8B030D-6E8A-4147-A177-3AD203B41FA5}">
                      <a16:colId xmlns:a16="http://schemas.microsoft.com/office/drawing/2014/main" val="2733554394"/>
                    </a:ext>
                  </a:extLst>
                </a:gridCol>
                <a:gridCol w="1579907">
                  <a:extLst>
                    <a:ext uri="{9D8B030D-6E8A-4147-A177-3AD203B41FA5}">
                      <a16:colId xmlns:a16="http://schemas.microsoft.com/office/drawing/2014/main" val="1202432336"/>
                    </a:ext>
                  </a:extLst>
                </a:gridCol>
              </a:tblGrid>
              <a:tr h="370840">
                <a:tc>
                  <a:txBody>
                    <a:bodyPr/>
                    <a:lstStyle/>
                    <a:p>
                      <a:endParaRPr lang="en-US" sz="1200" noProof="0"/>
                    </a:p>
                  </a:txBody>
                  <a:tcPr>
                    <a:noFill/>
                  </a:tcPr>
                </a:tc>
                <a:tc>
                  <a:txBody>
                    <a:bodyPr/>
                    <a:lstStyle/>
                    <a:p>
                      <a:pPr algn="ctr"/>
                      <a:r>
                        <a:rPr lang="en-US" sz="1200" noProof="0" dirty="0"/>
                        <a:t>EVM</a:t>
                      </a:r>
                    </a:p>
                  </a:txBody>
                  <a:tcPr anchor="ctr">
                    <a:solidFill>
                      <a:srgbClr val="798BB3"/>
                    </a:solidFill>
                  </a:tcPr>
                </a:tc>
                <a:tc>
                  <a:txBody>
                    <a:bodyPr/>
                    <a:lstStyle/>
                    <a:p>
                      <a:pPr algn="ctr"/>
                      <a:r>
                        <a:rPr lang="en-US" sz="1200" noProof="0" dirty="0"/>
                        <a:t>WASM</a:t>
                      </a:r>
                    </a:p>
                  </a:txBody>
                  <a:tcPr anchor="ctr">
                    <a:solidFill>
                      <a:srgbClr val="798BB3"/>
                    </a:solidFill>
                  </a:tcPr>
                </a:tc>
                <a:tc>
                  <a:txBody>
                    <a:bodyPr/>
                    <a:lstStyle/>
                    <a:p>
                      <a:pPr algn="ctr"/>
                      <a:r>
                        <a:rPr lang="en-US" sz="1200" noProof="0" dirty="0"/>
                        <a:t>Michelson</a:t>
                      </a:r>
                    </a:p>
                  </a:txBody>
                  <a:tcPr anchor="ctr">
                    <a:solidFill>
                      <a:srgbClr val="798BB3"/>
                    </a:solidFill>
                  </a:tcPr>
                </a:tc>
                <a:extLst>
                  <a:ext uri="{0D108BD9-81ED-4DB2-BD59-A6C34878D82A}">
                    <a16:rowId xmlns:a16="http://schemas.microsoft.com/office/drawing/2014/main" val="1500905769"/>
                  </a:ext>
                </a:extLst>
              </a:tr>
              <a:tr h="640080">
                <a:tc rowSpan="4">
                  <a:txBody>
                    <a:bodyPr/>
                    <a:lstStyle/>
                    <a:p>
                      <a:pPr algn="ctr"/>
                      <a:r>
                        <a:rPr lang="en-US" sz="1200" b="1" noProof="0" dirty="0">
                          <a:solidFill>
                            <a:schemeClr val="bg1"/>
                          </a:solidFill>
                        </a:rPr>
                        <a:t>Properties</a:t>
                      </a:r>
                    </a:p>
                  </a:txBody>
                  <a:tcPr anchor="ctr">
                    <a:solidFill>
                      <a:srgbClr val="798BB3"/>
                    </a:solidFill>
                  </a:tcPr>
                </a:tc>
                <a:tc>
                  <a:txBody>
                    <a:bodyPr/>
                    <a:lstStyle/>
                    <a:p>
                      <a:pPr marL="171450" indent="-171450" algn="ctr">
                        <a:buClr>
                          <a:schemeClr val="accent1"/>
                        </a:buClr>
                        <a:buFont typeface="Wingdings" panose="05000000000000000000" pitchFamily="2" charset="2"/>
                        <a:buChar char="§"/>
                      </a:pPr>
                      <a:endParaRPr lang="en-US" sz="1200" noProof="0" dirty="0"/>
                    </a:p>
                    <a:p>
                      <a:pPr marL="0" indent="0" algn="ctr">
                        <a:buClr>
                          <a:schemeClr val="accent1"/>
                        </a:buClr>
                        <a:buFont typeface="Wingdings" panose="05000000000000000000" pitchFamily="2" charset="2"/>
                        <a:buNone/>
                      </a:pPr>
                      <a:r>
                        <a:rPr lang="en-US" sz="1200" noProof="0" dirty="0"/>
                        <a:t>256 integers</a:t>
                      </a:r>
                    </a:p>
                  </a:txBody>
                  <a:tcPr anchor="ctr">
                    <a:lnB w="12700" cap="flat" cmpd="sng" algn="ctr">
                      <a:solidFill>
                        <a:schemeClr val="bg1"/>
                      </a:solidFill>
                      <a:prstDash val="solid"/>
                      <a:round/>
                      <a:headEnd type="none" w="med" len="med"/>
                      <a:tailEnd type="none" w="med" len="med"/>
                    </a:lnB>
                    <a:solidFill>
                      <a:srgbClr val="E4E8F0"/>
                    </a:solidFill>
                  </a:tcPr>
                </a:tc>
                <a:tc>
                  <a:txBody>
                    <a:bodyPr/>
                    <a:lstStyle/>
                    <a:p>
                      <a:pPr marL="171450" indent="-171450" algn="ctr">
                        <a:buClr>
                          <a:schemeClr val="accent1"/>
                        </a:buClr>
                        <a:buFont typeface="Wingdings" panose="05000000000000000000" pitchFamily="2" charset="2"/>
                        <a:buChar char="§"/>
                      </a:pPr>
                      <a:endParaRPr lang="en-US" sz="1200" noProof="0" dirty="0"/>
                    </a:p>
                    <a:p>
                      <a:pPr marL="0" indent="0" algn="ctr">
                        <a:buClr>
                          <a:schemeClr val="accent1"/>
                        </a:buClr>
                        <a:buFont typeface="Wingdings" panose="05000000000000000000" pitchFamily="2" charset="2"/>
                        <a:buNone/>
                      </a:pPr>
                      <a:r>
                        <a:rPr lang="en-US" sz="1200" noProof="0" dirty="0"/>
                        <a:t>32/64 integers</a:t>
                      </a:r>
                    </a:p>
                  </a:txBody>
                  <a:tcPr anchor="ctr">
                    <a:lnB w="12700" cap="flat" cmpd="sng" algn="ctr">
                      <a:solidFill>
                        <a:schemeClr val="bg1"/>
                      </a:solidFill>
                      <a:prstDash val="solid"/>
                      <a:round/>
                      <a:headEnd type="none" w="med" len="med"/>
                      <a:tailEnd type="none" w="med" len="med"/>
                    </a:lnB>
                    <a:solidFill>
                      <a:srgbClr val="E4E8F0"/>
                    </a:solidFill>
                  </a:tcPr>
                </a:tc>
                <a:tc>
                  <a:txBody>
                    <a:bodyPr/>
                    <a:lstStyle/>
                    <a:p>
                      <a:pPr marL="0" indent="0" algn="ctr">
                        <a:buClr>
                          <a:schemeClr val="accent1"/>
                        </a:buClr>
                        <a:buFont typeface="Wingdings" panose="05000000000000000000" pitchFamily="2" charset="2"/>
                        <a:buNone/>
                      </a:pPr>
                      <a:r>
                        <a:rPr lang="en-US" sz="1200" noProof="0" dirty="0"/>
                        <a:t>Infinite precision integers</a:t>
                      </a:r>
                    </a:p>
                  </a:txBody>
                  <a:tcPr anchor="ctr">
                    <a:lnB w="12700" cap="flat" cmpd="sng" algn="ctr">
                      <a:solidFill>
                        <a:schemeClr val="bg1"/>
                      </a:solidFill>
                      <a:prstDash val="solid"/>
                      <a:round/>
                      <a:headEnd type="none" w="med" len="med"/>
                      <a:tailEnd type="none" w="med" len="med"/>
                    </a:lnB>
                    <a:solidFill>
                      <a:srgbClr val="E4E8F0"/>
                    </a:solidFill>
                  </a:tcPr>
                </a:tc>
                <a:extLst>
                  <a:ext uri="{0D108BD9-81ED-4DB2-BD59-A6C34878D82A}">
                    <a16:rowId xmlns:a16="http://schemas.microsoft.com/office/drawing/2014/main" val="4206429657"/>
                  </a:ext>
                </a:extLst>
              </a:tr>
              <a:tr h="640080">
                <a:tc vMerge="1">
                  <a:txBody>
                    <a:bodyPr/>
                    <a:lstStyle/>
                    <a:p>
                      <a:endParaRPr lang="de-DE"/>
                    </a:p>
                  </a:txBody>
                  <a:tcPr/>
                </a:tc>
                <a:tc>
                  <a:txBody>
                    <a:bodyPr/>
                    <a:lstStyle/>
                    <a:p>
                      <a:pPr marL="0" marR="0" lvl="0" indent="0" algn="ctr" defTabSz="914296"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en-US" sz="1200" noProof="0" dirty="0"/>
                        <a:t>No data structures</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Clr>
                          <a:schemeClr val="accent1"/>
                        </a:buClr>
                        <a:buFont typeface="Wingdings" panose="05000000000000000000" pitchFamily="2" charset="2"/>
                        <a:buNone/>
                      </a:pPr>
                      <a:r>
                        <a:rPr lang="en-US" sz="1200" noProof="0" dirty="0"/>
                        <a:t>No data structures</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296"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en-US" sz="1200" noProof="0" dirty="0"/>
                        <a:t>Persistent sets, maps, lists</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3903421"/>
                  </a:ext>
                </a:extLst>
              </a:tr>
              <a:tr h="640080">
                <a:tc vMerge="1">
                  <a:txBody>
                    <a:bodyPr/>
                    <a:lstStyle/>
                    <a:p>
                      <a:endParaRPr lang="de-DE"/>
                    </a:p>
                  </a:txBody>
                  <a:tcPr/>
                </a:tc>
                <a:tc>
                  <a:txBody>
                    <a:bodyPr/>
                    <a:lstStyle/>
                    <a:p>
                      <a:pPr marL="0" marR="0" lvl="0" indent="0" algn="ctr" defTabSz="914296"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en-US" sz="1200" noProof="0" dirty="0"/>
                        <a:t>Side effects</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E8F0"/>
                    </a:solidFill>
                  </a:tcPr>
                </a:tc>
                <a:tc>
                  <a:txBody>
                    <a:bodyPr/>
                    <a:lstStyle/>
                    <a:p>
                      <a:pPr marL="0" marR="0" lvl="0" indent="0" algn="ctr" defTabSz="914296"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en-US" sz="1200" noProof="0" dirty="0"/>
                        <a:t>Side effects</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E8F0"/>
                    </a:solidFill>
                  </a:tcPr>
                </a:tc>
                <a:tc>
                  <a:txBody>
                    <a:bodyPr/>
                    <a:lstStyle/>
                    <a:p>
                      <a:pPr marL="0" marR="0" lvl="0" indent="0" algn="ctr" defTabSz="914296"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en-US" sz="1200" noProof="0" dirty="0"/>
                        <a:t>No side effects</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E8F0"/>
                    </a:solidFill>
                  </a:tcPr>
                </a:tc>
                <a:extLst>
                  <a:ext uri="{0D108BD9-81ED-4DB2-BD59-A6C34878D82A}">
                    <a16:rowId xmlns:a16="http://schemas.microsoft.com/office/drawing/2014/main" val="795782083"/>
                  </a:ext>
                </a:extLst>
              </a:tr>
              <a:tr h="640080">
                <a:tc vMerge="1">
                  <a:txBody>
                    <a:bodyPr/>
                    <a:lstStyle/>
                    <a:p>
                      <a:endParaRPr lang="de-DE"/>
                    </a:p>
                  </a:txBody>
                  <a:tcPr/>
                </a:tc>
                <a:tc>
                  <a:txBody>
                    <a:bodyPr/>
                    <a:lstStyle/>
                    <a:p>
                      <a:pPr marL="0" marR="0" lvl="0" indent="0" algn="ctr" defTabSz="914296"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en-US" sz="1200" noProof="0" dirty="0"/>
                        <a:t>Purpose made</a:t>
                      </a:r>
                    </a:p>
                  </a:txBody>
                  <a:tcPr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296"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en-US" sz="1200" noProof="0" dirty="0"/>
                        <a:t>Standard</a:t>
                      </a:r>
                    </a:p>
                  </a:txBody>
                  <a:tcPr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296"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en-US" sz="1200" noProof="0" dirty="0"/>
                        <a:t>Purpose made</a:t>
                      </a:r>
                    </a:p>
                  </a:txBody>
                  <a:tcPr anchor="ct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836810467"/>
                  </a:ext>
                </a:extLst>
              </a:tr>
              <a:tr h="640080">
                <a:tc>
                  <a:txBody>
                    <a:bodyPr/>
                    <a:lstStyle/>
                    <a:p>
                      <a:pPr algn="ctr"/>
                      <a:r>
                        <a:rPr lang="en-US" sz="1200" b="1" noProof="0" dirty="0">
                          <a:solidFill>
                            <a:schemeClr val="bg1"/>
                          </a:solidFill>
                        </a:rPr>
                        <a:t>Platform</a:t>
                      </a:r>
                    </a:p>
                  </a:txBody>
                  <a:tcPr anchor="ctr">
                    <a:solidFill>
                      <a:srgbClr val="798BB3"/>
                    </a:solidFill>
                  </a:tcPr>
                </a:tc>
                <a:tc>
                  <a:txBody>
                    <a:bodyPr/>
                    <a:lstStyle/>
                    <a:p>
                      <a:pPr algn="ctr"/>
                      <a:r>
                        <a:rPr lang="en-US" sz="1200" noProof="0"/>
                        <a:t>Ethereum</a:t>
                      </a:r>
                    </a:p>
                  </a:txBody>
                  <a:tcPr anchor="ctr">
                    <a:solidFill>
                      <a:srgbClr val="E4E8F0"/>
                    </a:solidFill>
                  </a:tcPr>
                </a:tc>
                <a:tc>
                  <a:txBody>
                    <a:bodyPr/>
                    <a:lstStyle/>
                    <a:p>
                      <a:pPr algn="ctr"/>
                      <a:r>
                        <a:rPr lang="en-US" sz="1200" noProof="0"/>
                        <a:t>Dfinity, EOS</a:t>
                      </a:r>
                    </a:p>
                  </a:txBody>
                  <a:tcPr anchor="ctr">
                    <a:solidFill>
                      <a:srgbClr val="E4E8F0"/>
                    </a:solidFill>
                  </a:tcPr>
                </a:tc>
                <a:tc>
                  <a:txBody>
                    <a:bodyPr/>
                    <a:lstStyle/>
                    <a:p>
                      <a:pPr algn="ctr"/>
                      <a:r>
                        <a:rPr lang="en-US" sz="1200" noProof="0" dirty="0"/>
                        <a:t>Tezos</a:t>
                      </a:r>
                    </a:p>
                  </a:txBody>
                  <a:tcPr anchor="ctr">
                    <a:solidFill>
                      <a:srgbClr val="E4E8F0"/>
                    </a:solidFill>
                  </a:tcPr>
                </a:tc>
                <a:extLst>
                  <a:ext uri="{0D108BD9-81ED-4DB2-BD59-A6C34878D82A}">
                    <a16:rowId xmlns:a16="http://schemas.microsoft.com/office/drawing/2014/main" val="837219776"/>
                  </a:ext>
                </a:extLst>
              </a:tr>
            </a:tbl>
          </a:graphicData>
        </a:graphic>
      </p:graphicFrame>
      <p:sp>
        <p:nvSpPr>
          <p:cNvPr id="4" name="Titel 3">
            <a:extLst>
              <a:ext uri="{FF2B5EF4-FFF2-40B4-BE49-F238E27FC236}">
                <a16:creationId xmlns:a16="http://schemas.microsoft.com/office/drawing/2014/main" id="{9E028CDE-68B2-4F3A-AF26-3743089AF9CC}"/>
              </a:ext>
            </a:extLst>
          </p:cNvPr>
          <p:cNvSpPr>
            <a:spLocks noGrp="1"/>
          </p:cNvSpPr>
          <p:nvPr>
            <p:ph type="title"/>
          </p:nvPr>
        </p:nvSpPr>
        <p:spPr>
          <a:xfrm>
            <a:off x="359999" y="499397"/>
            <a:ext cx="10800000" cy="424800"/>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The main design goals for the Michelson virtual machine were readability, security and efficiency</a:t>
            </a:r>
          </a:p>
        </p:txBody>
      </p:sp>
      <p:sp>
        <p:nvSpPr>
          <p:cNvPr id="6" name="Foliennummernplatzhalter 5">
            <a:extLst>
              <a:ext uri="{FF2B5EF4-FFF2-40B4-BE49-F238E27FC236}">
                <a16:creationId xmlns:a16="http://schemas.microsoft.com/office/drawing/2014/main" id="{1C9601BF-71CA-4BE2-B249-2ABA681A3CFA}"/>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33</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feld 13">
            <a:extLst>
              <a:ext uri="{FF2B5EF4-FFF2-40B4-BE49-F238E27FC236}">
                <a16:creationId xmlns:a16="http://schemas.microsoft.com/office/drawing/2014/main" id="{19F2D282-0A98-4970-8DB8-C60CB97BF409}"/>
              </a:ext>
            </a:extLst>
          </p:cNvPr>
          <p:cNvSpPr txBox="1"/>
          <p:nvPr/>
        </p:nvSpPr>
        <p:spPr>
          <a:xfrm>
            <a:off x="6459923" y="5493582"/>
            <a:ext cx="5083991" cy="914400"/>
          </a:xfrm>
          <a:prstGeom prst="rect">
            <a:avLst/>
          </a:prstGeom>
          <a:noFill/>
        </p:spPr>
        <p:txBody>
          <a:bodyPr wrap="none" lIns="72000" tIns="0" rIns="72000" bIns="0" rtlCol="0">
            <a:noAutofit/>
          </a:bodyPr>
          <a:lstStyle/>
          <a:p>
            <a:pPr algn="ctr">
              <a:spcBef>
                <a:spcPts val="300"/>
              </a:spcBef>
              <a:spcAft>
                <a:spcPts val="100"/>
              </a:spcAft>
              <a:buClr>
                <a:schemeClr val="tx2"/>
              </a:buClr>
            </a:pPr>
            <a:r>
              <a:rPr lang="en-US" sz="1800" dirty="0">
                <a:latin typeface="Open Sans" panose="020B0606030504020204" pitchFamily="34" charset="0"/>
                <a:ea typeface="Open Sans" panose="020B0606030504020204" pitchFamily="34" charset="0"/>
                <a:cs typeface="Open Sans" panose="020B0606030504020204" pitchFamily="34" charset="0"/>
              </a:rPr>
              <a:t>“Business logic, not protein folding.”</a:t>
            </a:r>
          </a:p>
          <a:p>
            <a:pPr algn="r">
              <a:spcBef>
                <a:spcPts val="300"/>
              </a:spcBef>
              <a:spcAft>
                <a:spcPts val="100"/>
              </a:spcAft>
              <a:buClr>
                <a:schemeClr val="tx2"/>
              </a:buClr>
            </a:pPr>
            <a:r>
              <a:rPr lang="en-US" i="1" dirty="0">
                <a:latin typeface="Open Sans" panose="020B0606030504020204" pitchFamily="34" charset="0"/>
                <a:ea typeface="Open Sans" panose="020B0606030504020204" pitchFamily="34" charset="0"/>
                <a:cs typeface="Open Sans" panose="020B0606030504020204" pitchFamily="34" charset="0"/>
              </a:rPr>
              <a:t>Arthur </a:t>
            </a:r>
            <a:r>
              <a:rPr lang="en-US" i="1" dirty="0" err="1">
                <a:latin typeface="Open Sans" panose="020B0606030504020204" pitchFamily="34" charset="0"/>
                <a:ea typeface="Open Sans" panose="020B0606030504020204" pitchFamily="34" charset="0"/>
                <a:cs typeface="Open Sans" panose="020B0606030504020204" pitchFamily="34" charset="0"/>
              </a:rPr>
              <a:t>Breitman</a:t>
            </a:r>
            <a:endParaRPr lang="en-US" i="1" dirty="0">
              <a:latin typeface="Open Sans" panose="020B0606030504020204" pitchFamily="34" charset="0"/>
              <a:ea typeface="Open Sans" panose="020B0606030504020204" pitchFamily="34" charset="0"/>
              <a:cs typeface="Open Sans" panose="020B0606030504020204" pitchFamily="34" charset="0"/>
            </a:endParaRPr>
          </a:p>
          <a:p>
            <a:pPr algn="r">
              <a:spcBef>
                <a:spcPts val="300"/>
              </a:spcBef>
              <a:spcAft>
                <a:spcPts val="100"/>
              </a:spcAft>
              <a:buClr>
                <a:schemeClr val="tx2"/>
              </a:buClr>
            </a:pPr>
            <a:r>
              <a:rPr lang="en-US" i="1" dirty="0">
                <a:latin typeface="Open Sans" panose="020B0606030504020204" pitchFamily="34" charset="0"/>
                <a:ea typeface="Open Sans" panose="020B0606030504020204" pitchFamily="34" charset="0"/>
                <a:cs typeface="Open Sans" panose="020B0606030504020204" pitchFamily="34" charset="0"/>
              </a:rPr>
              <a:t>(about the purpose of smart contracts in Tezos)</a:t>
            </a:r>
          </a:p>
        </p:txBody>
      </p:sp>
      <p:sp>
        <p:nvSpPr>
          <p:cNvPr id="12" name="Datumsplatzhalter 6">
            <a:extLst>
              <a:ext uri="{FF2B5EF4-FFF2-40B4-BE49-F238E27FC236}">
                <a16:creationId xmlns:a16="http://schemas.microsoft.com/office/drawing/2014/main" id="{C8249FEC-279E-460B-BC6E-0317074BAF81}"/>
              </a:ext>
            </a:extLst>
          </p:cNvPr>
          <p:cNvSpPr>
            <a:spLocks noGrp="1"/>
          </p:cNvSpPr>
          <p:nvPr>
            <p:ph type="dt" sz="half" idx="2"/>
          </p:nvPr>
        </p:nvSpPr>
        <p:spPr>
          <a:xfrm>
            <a:off x="360363" y="6584851"/>
            <a:ext cx="493866" cy="216000"/>
          </a:xfrm>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Fußzeilenplatzhalter 2">
            <a:extLst>
              <a:ext uri="{FF2B5EF4-FFF2-40B4-BE49-F238E27FC236}">
                <a16:creationId xmlns:a16="http://schemas.microsoft.com/office/drawing/2014/main" id="{A56927EC-3E7D-4602-8FFC-3D7B17A08DF1}"/>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
        <p:nvSpPr>
          <p:cNvPr id="16" name="Textfeld 15">
            <a:extLst>
              <a:ext uri="{FF2B5EF4-FFF2-40B4-BE49-F238E27FC236}">
                <a16:creationId xmlns:a16="http://schemas.microsoft.com/office/drawing/2014/main" id="{F07767EB-C351-432C-8902-D2AE9E98D356}"/>
              </a:ext>
            </a:extLst>
          </p:cNvPr>
          <p:cNvSpPr txBox="1"/>
          <p:nvPr/>
        </p:nvSpPr>
        <p:spPr>
          <a:xfrm>
            <a:off x="6173788" y="4932267"/>
            <a:ext cx="5083991" cy="457200"/>
          </a:xfrm>
          <a:prstGeom prst="rect">
            <a:avLst/>
          </a:prstGeom>
          <a:noFill/>
        </p:spPr>
        <p:txBody>
          <a:bodyPr wrap="none" lIns="72000" tIns="0" rIns="72000" bIns="0" rtlCol="0">
            <a:noAutofit/>
          </a:bodyPr>
          <a:lstStyle/>
          <a:p>
            <a:pPr>
              <a:spcBef>
                <a:spcPts val="300"/>
              </a:spcBef>
              <a:spcAft>
                <a:spcPts val="100"/>
              </a:spcAft>
              <a:buClr>
                <a:schemeClr val="tx2"/>
              </a:buClr>
            </a:pPr>
            <a:r>
              <a:rPr lang="en-US" sz="1000" i="1" dirty="0">
                <a:latin typeface="Open Sans" panose="020B0606030504020204" pitchFamily="34" charset="0"/>
                <a:ea typeface="Open Sans" panose="020B0606030504020204" pitchFamily="34" charset="0"/>
                <a:cs typeface="Open Sans" panose="020B0606030504020204" pitchFamily="34" charset="0"/>
              </a:rPr>
              <a:t>EVM 	=   Ethereum Virtual Machine </a:t>
            </a:r>
          </a:p>
          <a:p>
            <a:pPr>
              <a:spcBef>
                <a:spcPts val="300"/>
              </a:spcBef>
              <a:spcAft>
                <a:spcPts val="100"/>
              </a:spcAft>
              <a:buClr>
                <a:schemeClr val="tx2"/>
              </a:buClr>
            </a:pPr>
            <a:r>
              <a:rPr lang="en-US" sz="1000" i="1" dirty="0">
                <a:latin typeface="Open Sans" panose="020B0606030504020204" pitchFamily="34" charset="0"/>
                <a:ea typeface="Open Sans" panose="020B0606030504020204" pitchFamily="34" charset="0"/>
                <a:cs typeface="Open Sans" panose="020B0606030504020204" pitchFamily="34" charset="0"/>
              </a:rPr>
              <a:t>WASM 	=   Web Assembly 	</a:t>
            </a:r>
          </a:p>
        </p:txBody>
      </p:sp>
    </p:spTree>
    <p:extLst>
      <p:ext uri="{BB962C8B-B14F-4D97-AF65-F5344CB8AC3E}">
        <p14:creationId xmlns:p14="http://schemas.microsoft.com/office/powerpoint/2010/main" val="207424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D7C9BA1B-22A6-4955-ABCE-837DE40475AA}"/>
              </a:ext>
            </a:extLst>
          </p:cNvPr>
          <p:cNvGraphicFramePr>
            <a:graphicFrameLocks noChangeAspect="1"/>
          </p:cNvGraphicFramePr>
          <p:nvPr>
            <p:custDataLst>
              <p:tags r:id="rId2"/>
            </p:custDataLst>
            <p:extLst>
              <p:ext uri="{D42A27DB-BD31-4B8C-83A1-F6EECF244321}">
                <p14:modId xmlns:p14="http://schemas.microsoft.com/office/powerpoint/2010/main" val="1208343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262"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9" name="Rechteck 48" hidden="1">
            <a:extLst>
              <a:ext uri="{FF2B5EF4-FFF2-40B4-BE49-F238E27FC236}">
                <a16:creationId xmlns:a16="http://schemas.microsoft.com/office/drawing/2014/main" id="{DDFB8001-32E1-4563-8B3A-EB24539D6D12}"/>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8" name="Inhaltsplatzhalter 7">
            <a:extLst>
              <a:ext uri="{FF2B5EF4-FFF2-40B4-BE49-F238E27FC236}">
                <a16:creationId xmlns:a16="http://schemas.microsoft.com/office/drawing/2014/main" id="{0938C033-35DA-440C-894A-43A23FF23C1C}"/>
              </a:ext>
            </a:extLst>
          </p:cNvPr>
          <p:cNvSpPr>
            <a:spLocks noGrp="1"/>
          </p:cNvSpPr>
          <p:nvPr>
            <p:ph sz="quarter" idx="13"/>
          </p:nvPr>
        </p:nvSpPr>
        <p:spPr>
          <a:xfrm>
            <a:off x="359999" y="884238"/>
            <a:ext cx="5226875" cy="5613761"/>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Michelson is a </a:t>
            </a:r>
            <a:r>
              <a:rPr lang="en-US" sz="1300" b="1" dirty="0">
                <a:latin typeface="Open Sans" panose="020B0606030504020204" pitchFamily="34" charset="0"/>
                <a:ea typeface="Open Sans" panose="020B0606030504020204" pitchFamily="34" charset="0"/>
                <a:cs typeface="Open Sans" panose="020B0606030504020204" pitchFamily="34" charset="0"/>
              </a:rPr>
              <a:t>compromise</a:t>
            </a:r>
            <a:r>
              <a:rPr lang="en-US" sz="1300" dirty="0">
                <a:latin typeface="Open Sans" panose="020B0606030504020204" pitchFamily="34" charset="0"/>
                <a:ea typeface="Open Sans" panose="020B0606030504020204" pitchFamily="34" charset="0"/>
                <a:cs typeface="Open Sans" panose="020B0606030504020204" pitchFamily="34" charset="0"/>
              </a:rPr>
              <a:t> between the design goal of efficiency with respect to gas accounting that would suggest an </a:t>
            </a:r>
            <a:r>
              <a:rPr lang="en-US" sz="1300" b="1" dirty="0">
                <a:latin typeface="Open Sans" panose="020B0606030504020204" pitchFamily="34" charset="0"/>
                <a:ea typeface="Open Sans" panose="020B0606030504020204" pitchFamily="34" charset="0"/>
                <a:cs typeface="Open Sans" panose="020B0606030504020204" pitchFamily="34" charset="0"/>
              </a:rPr>
              <a:t>assembly-like language</a:t>
            </a:r>
            <a:r>
              <a:rPr lang="en-US" sz="1300" dirty="0">
                <a:latin typeface="Open Sans" panose="020B0606030504020204" pitchFamily="34" charset="0"/>
                <a:ea typeface="Open Sans" panose="020B0606030504020204" pitchFamily="34" charset="0"/>
                <a:cs typeface="Open Sans" panose="020B0606030504020204" pitchFamily="34" charset="0"/>
              </a:rPr>
              <a:t> on the one hand and security and readability that would suggest a </a:t>
            </a:r>
            <a:r>
              <a:rPr lang="en-US" sz="1300" b="1" dirty="0">
                <a:latin typeface="Open Sans" panose="020B0606030504020204" pitchFamily="34" charset="0"/>
                <a:ea typeface="Open Sans" panose="020B0606030504020204" pitchFamily="34" charset="0"/>
                <a:cs typeface="Open Sans" panose="020B0606030504020204" pitchFamily="34" charset="0"/>
              </a:rPr>
              <a:t>high-level functional language </a:t>
            </a:r>
            <a:r>
              <a:rPr lang="en-US" sz="1300" dirty="0">
                <a:latin typeface="Open Sans" panose="020B0606030504020204" pitchFamily="34" charset="0"/>
                <a:ea typeface="Open Sans" panose="020B0606030504020204" pitchFamily="34" charset="0"/>
                <a:cs typeface="Open Sans" panose="020B0606030504020204" pitchFamily="34" charset="0"/>
              </a:rPr>
              <a:t>on the other hand.</a:t>
            </a:r>
          </a:p>
          <a:p>
            <a:r>
              <a:rPr lang="en-US" sz="1300" dirty="0">
                <a:latin typeface="Open Sans" panose="020B0606030504020204" pitchFamily="34" charset="0"/>
                <a:ea typeface="Open Sans" panose="020B0606030504020204" pitchFamily="34" charset="0"/>
                <a:cs typeface="Open Sans" panose="020B0606030504020204" pitchFamily="34" charset="0"/>
              </a:rPr>
              <a:t>There are high-level languages such as </a:t>
            </a:r>
            <a:r>
              <a:rPr lang="en-US" sz="1300" b="1" dirty="0" err="1">
                <a:latin typeface="Open Sans" panose="020B0606030504020204" pitchFamily="34" charset="0"/>
                <a:ea typeface="Open Sans" panose="020B0606030504020204" pitchFamily="34" charset="0"/>
                <a:cs typeface="Open Sans" panose="020B0606030504020204" pitchFamily="34" charset="0"/>
              </a:rPr>
              <a:t>SmartPy</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b="1" dirty="0">
                <a:latin typeface="Open Sans" panose="020B0606030504020204" pitchFamily="34" charset="0"/>
                <a:ea typeface="Open Sans" panose="020B0606030504020204" pitchFamily="34" charset="0"/>
                <a:cs typeface="Open Sans" panose="020B0606030504020204" pitchFamily="34" charset="0"/>
              </a:rPr>
              <a:t>LIGO</a:t>
            </a:r>
            <a:r>
              <a:rPr lang="en-US" sz="1300" dirty="0">
                <a:latin typeface="Open Sans" panose="020B0606030504020204" pitchFamily="34" charset="0"/>
                <a:ea typeface="Open Sans" panose="020B0606030504020204" pitchFamily="34" charset="0"/>
                <a:cs typeface="Open Sans" panose="020B0606030504020204" pitchFamily="34" charset="0"/>
              </a:rPr>
              <a:t> (and more, e.g. Haskell derivatives) that can be </a:t>
            </a:r>
            <a:r>
              <a:rPr lang="en-US" sz="1300" b="1" dirty="0">
                <a:latin typeface="Open Sans" panose="020B0606030504020204" pitchFamily="34" charset="0"/>
                <a:ea typeface="Open Sans" panose="020B0606030504020204" pitchFamily="34" charset="0"/>
                <a:cs typeface="Open Sans" panose="020B0606030504020204" pitchFamily="34" charset="0"/>
              </a:rPr>
              <a:t>compiled to Michelson</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This allows to program smart contracts in a way that comes </a:t>
            </a:r>
            <a:r>
              <a:rPr lang="en-US" sz="1300" b="1" dirty="0">
                <a:latin typeface="Open Sans" panose="020B0606030504020204" pitchFamily="34" charset="0"/>
                <a:ea typeface="Open Sans" panose="020B0606030504020204" pitchFamily="34" charset="0"/>
                <a:cs typeface="Open Sans" panose="020B0606030504020204" pitchFamily="34" charset="0"/>
              </a:rPr>
              <a:t>more natural to most programmers</a:t>
            </a:r>
            <a:r>
              <a:rPr lang="en-US" sz="1300" dirty="0">
                <a:latin typeface="Open Sans" panose="020B0606030504020204" pitchFamily="34" charset="0"/>
                <a:ea typeface="Open Sans" panose="020B0606030504020204" pitchFamily="34" charset="0"/>
                <a:cs typeface="Open Sans" panose="020B0606030504020204" pitchFamily="34" charset="0"/>
              </a:rPr>
              <a:t>, e.g. LIGO offers different syntaxes that are designed to resemble Pascal (</a:t>
            </a:r>
            <a:r>
              <a:rPr lang="en-US" sz="1300" dirty="0" err="1">
                <a:latin typeface="Open Sans" panose="020B0606030504020204" pitchFamily="34" charset="0"/>
                <a:ea typeface="Open Sans" panose="020B0606030504020204" pitchFamily="34" charset="0"/>
                <a:cs typeface="Open Sans" panose="020B0606030504020204" pitchFamily="34" charset="0"/>
              </a:rPr>
              <a:t>PascaLIGO</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dirty="0" err="1">
                <a:latin typeface="Open Sans" panose="020B0606030504020204" pitchFamily="34" charset="0"/>
                <a:ea typeface="Open Sans" panose="020B0606030504020204" pitchFamily="34" charset="0"/>
                <a:cs typeface="Open Sans" panose="020B0606030504020204" pitchFamily="34" charset="0"/>
              </a:rPr>
              <a:t>Ocaml</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dirty="0" err="1">
                <a:latin typeface="Open Sans" panose="020B0606030504020204" pitchFamily="34" charset="0"/>
                <a:ea typeface="Open Sans" panose="020B0606030504020204" pitchFamily="34" charset="0"/>
                <a:cs typeface="Open Sans" panose="020B0606030504020204" pitchFamily="34" charset="0"/>
              </a:rPr>
              <a:t>CameLIGO</a:t>
            </a:r>
            <a:r>
              <a:rPr lang="en-US" sz="1300" dirty="0">
                <a:latin typeface="Open Sans" panose="020B0606030504020204" pitchFamily="34" charset="0"/>
                <a:ea typeface="Open Sans" panose="020B0606030504020204" pitchFamily="34" charset="0"/>
                <a:cs typeface="Open Sans" panose="020B0606030504020204" pitchFamily="34" charset="0"/>
              </a:rPr>
              <a:t>) and </a:t>
            </a:r>
            <a:r>
              <a:rPr lang="en-US" sz="1300" dirty="0" err="1">
                <a:latin typeface="Open Sans" panose="020B0606030504020204" pitchFamily="34" charset="0"/>
                <a:ea typeface="Open Sans" panose="020B0606030504020204" pitchFamily="34" charset="0"/>
                <a:cs typeface="Open Sans" panose="020B0606030504020204" pitchFamily="34" charset="0"/>
              </a:rPr>
              <a:t>ReasonML</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dirty="0" err="1">
                <a:latin typeface="Open Sans" panose="020B0606030504020204" pitchFamily="34" charset="0"/>
                <a:ea typeface="Open Sans" panose="020B0606030504020204" pitchFamily="34" charset="0"/>
                <a:cs typeface="Open Sans" panose="020B0606030504020204" pitchFamily="34" charset="0"/>
              </a:rPr>
              <a:t>ReasonLIGO</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It also allows people who want to engage with a smart contract deployed on Tezos to </a:t>
            </a:r>
            <a:r>
              <a:rPr lang="en-US" sz="1300" b="1" dirty="0">
                <a:latin typeface="Open Sans" panose="020B0606030504020204" pitchFamily="34" charset="0"/>
                <a:ea typeface="Open Sans" panose="020B0606030504020204" pitchFamily="34" charset="0"/>
                <a:cs typeface="Open Sans" panose="020B0606030504020204" pitchFamily="34" charset="0"/>
              </a:rPr>
              <a:t>read and understand what the contract does </a:t>
            </a:r>
            <a:r>
              <a:rPr lang="en-US" sz="1300" dirty="0">
                <a:latin typeface="Open Sans" panose="020B0606030504020204" pitchFamily="34" charset="0"/>
                <a:ea typeface="Open Sans" panose="020B0606030504020204" pitchFamily="34" charset="0"/>
                <a:cs typeface="Open Sans" panose="020B0606030504020204" pitchFamily="34" charset="0"/>
              </a:rPr>
              <a:t>(its “terms”).</a:t>
            </a:r>
          </a:p>
          <a:p>
            <a:r>
              <a:rPr lang="en-US" sz="1300" dirty="0">
                <a:latin typeface="Open Sans" panose="020B0606030504020204" pitchFamily="34" charset="0"/>
                <a:ea typeface="Open Sans" panose="020B0606030504020204" pitchFamily="34" charset="0"/>
                <a:cs typeface="Open Sans" panose="020B0606030504020204" pitchFamily="34" charset="0"/>
              </a:rPr>
              <a:t>To </a:t>
            </a:r>
            <a:r>
              <a:rPr lang="en-US" sz="1300" b="1" dirty="0">
                <a:latin typeface="Open Sans" panose="020B0606030504020204" pitchFamily="34" charset="0"/>
                <a:ea typeface="Open Sans" panose="020B0606030504020204" pitchFamily="34" charset="0"/>
                <a:cs typeface="Open Sans" panose="020B0606030504020204" pitchFamily="34" charset="0"/>
              </a:rPr>
              <a:t>verify</a:t>
            </a:r>
            <a:r>
              <a:rPr lang="en-US" sz="1300" dirty="0">
                <a:latin typeface="Open Sans" panose="020B0606030504020204" pitchFamily="34" charset="0"/>
                <a:ea typeface="Open Sans" panose="020B0606030504020204" pitchFamily="34" charset="0"/>
                <a:cs typeface="Open Sans" panose="020B0606030504020204" pitchFamily="34" charset="0"/>
              </a:rPr>
              <a:t>, that the deployed contract on the chain and the high-level language contract offered for inspection are indeed </a:t>
            </a:r>
            <a:r>
              <a:rPr lang="en-US" sz="1300" b="1" dirty="0">
                <a:latin typeface="Open Sans" panose="020B0606030504020204" pitchFamily="34" charset="0"/>
                <a:ea typeface="Open Sans" panose="020B0606030504020204" pitchFamily="34" charset="0"/>
                <a:cs typeface="Open Sans" panose="020B0606030504020204" pitchFamily="34" charset="0"/>
              </a:rPr>
              <a:t>equivalent</a:t>
            </a:r>
            <a:r>
              <a:rPr lang="en-US" sz="1300" dirty="0">
                <a:latin typeface="Open Sans" panose="020B0606030504020204" pitchFamily="34" charset="0"/>
                <a:ea typeface="Open Sans" panose="020B0606030504020204" pitchFamily="34" charset="0"/>
                <a:cs typeface="Open Sans" panose="020B0606030504020204" pitchFamily="34" charset="0"/>
              </a:rPr>
              <a:t>, a </a:t>
            </a:r>
            <a:r>
              <a:rPr lang="en-US" sz="1300" b="1" dirty="0">
                <a:latin typeface="Open Sans" panose="020B0606030504020204" pitchFamily="34" charset="0"/>
                <a:ea typeface="Open Sans" panose="020B0606030504020204" pitchFamily="34" charset="0"/>
                <a:cs typeface="Open Sans" panose="020B0606030504020204" pitchFamily="34" charset="0"/>
              </a:rPr>
              <a:t>certified compiler</a:t>
            </a:r>
            <a:r>
              <a:rPr lang="en-US" sz="1300" dirty="0">
                <a:latin typeface="Open Sans" panose="020B0606030504020204" pitchFamily="34" charset="0"/>
                <a:ea typeface="Open Sans" panose="020B0606030504020204" pitchFamily="34" charset="0"/>
                <a:cs typeface="Open Sans" panose="020B0606030504020204" pitchFamily="34" charset="0"/>
              </a:rPr>
              <a:t> can be used: it guarantees that the third party gets the same result when compiling the high-level code and can compare it to the low-level code on the chain.</a:t>
            </a:r>
          </a:p>
          <a:p>
            <a:r>
              <a:rPr lang="en-US" sz="1300" dirty="0"/>
              <a:t>Smart contracts in Michelson can be formally verified using test frameworks like </a:t>
            </a:r>
            <a:r>
              <a:rPr lang="en-US" sz="1300" b="1" dirty="0"/>
              <a:t>Mi-Cho-Coq</a:t>
            </a:r>
            <a:r>
              <a:rPr lang="en-US" sz="1300" dirty="0"/>
              <a:t> (</a:t>
            </a:r>
            <a:r>
              <a:rPr lang="de-DE" sz="1300" dirty="0"/>
              <a:t>https://www.springerprofessional.de/making-tezos-smart-contracts-more-reliable-with-coq/18522634)</a:t>
            </a: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itel 6">
            <a:extLst>
              <a:ext uri="{FF2B5EF4-FFF2-40B4-BE49-F238E27FC236}">
                <a16:creationId xmlns:a16="http://schemas.microsoft.com/office/drawing/2014/main" id="{43E12356-376E-48B0-A0B5-C35E979C88A6}"/>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Smart contracts in high-level languages can be compiled to Michelson</a:t>
            </a:r>
          </a:p>
        </p:txBody>
      </p:sp>
      <p:sp>
        <p:nvSpPr>
          <p:cNvPr id="4" name="Foliennummernplatzhalter 3">
            <a:extLst>
              <a:ext uri="{FF2B5EF4-FFF2-40B4-BE49-F238E27FC236}">
                <a16:creationId xmlns:a16="http://schemas.microsoft.com/office/drawing/2014/main" id="{5DDA5315-8C08-475C-9C73-157AB2B30D17}"/>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34</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hteck 10">
            <a:extLst>
              <a:ext uri="{FF2B5EF4-FFF2-40B4-BE49-F238E27FC236}">
                <a16:creationId xmlns:a16="http://schemas.microsoft.com/office/drawing/2014/main" id="{8354FB57-D44B-47EC-8985-EFDCE437F576}"/>
              </a:ext>
            </a:extLst>
          </p:cNvPr>
          <p:cNvSpPr/>
          <p:nvPr/>
        </p:nvSpPr>
        <p:spPr bwMode="gray">
          <a:xfrm>
            <a:off x="8416747" y="5169678"/>
            <a:ext cx="2039294" cy="1338773"/>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Smart Contract in Michelson</a:t>
            </a:r>
          </a:p>
          <a:p>
            <a:pPr algn="ctr">
              <a:spcBef>
                <a:spcPts val="300"/>
              </a:spcBef>
              <a:spcAft>
                <a:spcPts val="100"/>
              </a:spcAft>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tz</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file)</a:t>
            </a:r>
          </a:p>
        </p:txBody>
      </p:sp>
      <p:sp>
        <p:nvSpPr>
          <p:cNvPr id="13" name="Rechteck 12">
            <a:extLst>
              <a:ext uri="{FF2B5EF4-FFF2-40B4-BE49-F238E27FC236}">
                <a16:creationId xmlns:a16="http://schemas.microsoft.com/office/drawing/2014/main" id="{E03C7FDF-3EB7-4098-A7AD-149D061753CF}"/>
              </a:ext>
            </a:extLst>
          </p:cNvPr>
          <p:cNvSpPr/>
          <p:nvPr/>
        </p:nvSpPr>
        <p:spPr bwMode="gray">
          <a:xfrm>
            <a:off x="8416747" y="884239"/>
            <a:ext cx="2039294" cy="3378530"/>
          </a:xfrm>
          <a:prstGeom prst="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Smart Contract in </a:t>
            </a:r>
          </a:p>
          <a:p>
            <a:pPr algn="ctr">
              <a:spcBef>
                <a:spcPts val="300"/>
              </a:spcBef>
              <a:spcAft>
                <a:spcPts val="100"/>
              </a:spcAft>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py</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file)</a:t>
            </a:r>
          </a:p>
          <a:p>
            <a:pPr algn="ctr">
              <a:spcBef>
                <a:spcPts val="300"/>
              </a:spcBef>
              <a:spcAft>
                <a:spcPts val="100"/>
              </a:spcAft>
            </a:pPr>
            <a:r>
              <a:rPr lang="en-US" i="1" dirty="0">
                <a:solidFill>
                  <a:schemeClr val="tx1"/>
                </a:solidFill>
                <a:latin typeface="Open Sans" panose="020B0606030504020204" pitchFamily="34" charset="0"/>
                <a:ea typeface="Open Sans" panose="020B0606030504020204" pitchFamily="34" charset="0"/>
                <a:cs typeface="Open Sans" panose="020B0606030504020204" pitchFamily="34" charset="0"/>
              </a:rPr>
              <a:t>or</a:t>
            </a:r>
          </a:p>
          <a:p>
            <a:pPr algn="ctr">
              <a:spcBef>
                <a:spcPts val="300"/>
              </a:spcBef>
              <a:spcAft>
                <a:spcPts val="100"/>
              </a:spcAft>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ligo</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file)</a:t>
            </a:r>
          </a:p>
          <a:p>
            <a:pPr algn="ctr">
              <a:spcBef>
                <a:spcPts val="300"/>
              </a:spcBef>
              <a:spcAft>
                <a:spcPts val="100"/>
              </a:spcAft>
            </a:pPr>
            <a:r>
              <a:rPr lang="en-US" i="1" dirty="0">
                <a:solidFill>
                  <a:schemeClr val="tx1"/>
                </a:solidFill>
                <a:latin typeface="Open Sans" panose="020B0606030504020204" pitchFamily="34" charset="0"/>
                <a:ea typeface="Open Sans" panose="020B0606030504020204" pitchFamily="34" charset="0"/>
                <a:cs typeface="Open Sans" panose="020B0606030504020204" pitchFamily="34" charset="0"/>
              </a:rPr>
              <a:t>or</a:t>
            </a:r>
          </a:p>
          <a:p>
            <a:pPr algn="ctr">
              <a:spcBef>
                <a:spcPts val="300"/>
              </a:spcBef>
              <a:spcAft>
                <a:spcPts val="100"/>
              </a:spcAft>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Other high-level language (e.g. Haskell derivatives)</a:t>
            </a:r>
          </a:p>
        </p:txBody>
      </p:sp>
      <p:sp>
        <p:nvSpPr>
          <p:cNvPr id="16" name="Rechteck 15">
            <a:extLst>
              <a:ext uri="{FF2B5EF4-FFF2-40B4-BE49-F238E27FC236}">
                <a16:creationId xmlns:a16="http://schemas.microsoft.com/office/drawing/2014/main" id="{7C631A3A-E549-4FAF-A3BB-5551FC807B97}"/>
              </a:ext>
            </a:extLst>
          </p:cNvPr>
          <p:cNvSpPr/>
          <p:nvPr/>
        </p:nvSpPr>
        <p:spPr bwMode="gray">
          <a:xfrm>
            <a:off x="9827483" y="4539953"/>
            <a:ext cx="1685367" cy="352541"/>
          </a:xfrm>
          <a:prstGeom prst="rect">
            <a:avLst/>
          </a:prstGeom>
          <a:noFill/>
          <a:ln w="12700">
            <a:solidFill>
              <a:srgbClr val="798BB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dirty="0" err="1">
                <a:solidFill>
                  <a:srgbClr val="798BB3"/>
                </a:solidFill>
                <a:latin typeface="Open Sans" panose="020B0606030504020204" pitchFamily="34" charset="0"/>
                <a:ea typeface="Open Sans" panose="020B0606030504020204" pitchFamily="34" charset="0"/>
                <a:cs typeface="Open Sans" panose="020B0606030504020204" pitchFamily="34" charset="0"/>
              </a:rPr>
              <a:t>Decompiler</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hteck 16">
            <a:extLst>
              <a:ext uri="{FF2B5EF4-FFF2-40B4-BE49-F238E27FC236}">
                <a16:creationId xmlns:a16="http://schemas.microsoft.com/office/drawing/2014/main" id="{1E1E6B58-CD3E-4AB1-8AE7-6891275E611A}"/>
              </a:ext>
            </a:extLst>
          </p:cNvPr>
          <p:cNvSpPr/>
          <p:nvPr/>
        </p:nvSpPr>
        <p:spPr bwMode="gray">
          <a:xfrm>
            <a:off x="7359938" y="4539953"/>
            <a:ext cx="1685367" cy="352541"/>
          </a:xfrm>
          <a:prstGeom prst="rect">
            <a:avLst/>
          </a:prstGeom>
          <a:noFill/>
          <a:ln w="12700">
            <a:solidFill>
              <a:srgbClr val="798BB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Compiler</a:t>
            </a:r>
          </a:p>
        </p:txBody>
      </p:sp>
      <p:cxnSp>
        <p:nvCxnSpPr>
          <p:cNvPr id="19" name="Verbinder: gewinkelt 18">
            <a:extLst>
              <a:ext uri="{FF2B5EF4-FFF2-40B4-BE49-F238E27FC236}">
                <a16:creationId xmlns:a16="http://schemas.microsoft.com/office/drawing/2014/main" id="{4784258B-3A66-499E-A607-2E4D78128366}"/>
              </a:ext>
            </a:extLst>
          </p:cNvPr>
          <p:cNvCxnSpPr>
            <a:stCxn id="11" idx="3"/>
            <a:endCxn id="16" idx="2"/>
          </p:cNvCxnSpPr>
          <p:nvPr/>
        </p:nvCxnSpPr>
        <p:spPr>
          <a:xfrm flipV="1">
            <a:off x="10456041" y="4892494"/>
            <a:ext cx="214126" cy="946571"/>
          </a:xfrm>
          <a:prstGeom prst="bentConnector2">
            <a:avLst/>
          </a:prstGeom>
          <a:ln w="12700">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20" name="Verbinder: gewinkelt 19">
            <a:extLst>
              <a:ext uri="{FF2B5EF4-FFF2-40B4-BE49-F238E27FC236}">
                <a16:creationId xmlns:a16="http://schemas.microsoft.com/office/drawing/2014/main" id="{5F6FBB8A-9ABC-4F48-BE88-5581826A0608}"/>
              </a:ext>
            </a:extLst>
          </p:cNvPr>
          <p:cNvCxnSpPr>
            <a:cxnSpLocks/>
            <a:stCxn id="17" idx="0"/>
            <a:endCxn id="13" idx="1"/>
          </p:cNvCxnSpPr>
          <p:nvPr/>
        </p:nvCxnSpPr>
        <p:spPr>
          <a:xfrm rot="5400000" flipH="1" flipV="1">
            <a:off x="7326460" y="3449667"/>
            <a:ext cx="1966449" cy="214125"/>
          </a:xfrm>
          <a:prstGeom prst="bentConnector2">
            <a:avLst/>
          </a:prstGeom>
          <a:ln w="12700">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24" name="Verbinder: gewinkelt 23">
            <a:extLst>
              <a:ext uri="{FF2B5EF4-FFF2-40B4-BE49-F238E27FC236}">
                <a16:creationId xmlns:a16="http://schemas.microsoft.com/office/drawing/2014/main" id="{49ABAFCA-40D2-42CE-A6F9-B57DD81F93A0}"/>
              </a:ext>
            </a:extLst>
          </p:cNvPr>
          <p:cNvCxnSpPr>
            <a:cxnSpLocks/>
            <a:stCxn id="16" idx="0"/>
            <a:endCxn id="13" idx="3"/>
          </p:cNvCxnSpPr>
          <p:nvPr/>
        </p:nvCxnSpPr>
        <p:spPr>
          <a:xfrm rot="16200000" flipV="1">
            <a:off x="9579880" y="3449666"/>
            <a:ext cx="1966449" cy="214126"/>
          </a:xfrm>
          <a:prstGeom prst="bentConnector2">
            <a:avLst/>
          </a:prstGeom>
          <a:ln w="12700">
            <a:solidFill>
              <a:srgbClr val="798BB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Verbinder: gewinkelt 24">
            <a:extLst>
              <a:ext uri="{FF2B5EF4-FFF2-40B4-BE49-F238E27FC236}">
                <a16:creationId xmlns:a16="http://schemas.microsoft.com/office/drawing/2014/main" id="{0275DF38-D8EF-4503-8BDD-4039F37F42D2}"/>
              </a:ext>
            </a:extLst>
          </p:cNvPr>
          <p:cNvCxnSpPr>
            <a:cxnSpLocks/>
            <a:stCxn id="17" idx="2"/>
            <a:endCxn id="11" idx="1"/>
          </p:cNvCxnSpPr>
          <p:nvPr/>
        </p:nvCxnSpPr>
        <p:spPr>
          <a:xfrm rot="16200000" flipH="1">
            <a:off x="7836399" y="5258716"/>
            <a:ext cx="946571" cy="214125"/>
          </a:xfrm>
          <a:prstGeom prst="bentConnector2">
            <a:avLst/>
          </a:prstGeom>
          <a:ln w="12700">
            <a:solidFill>
              <a:srgbClr val="798BB3"/>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F238B146-BA82-4AE1-9A55-B31C2130013D}"/>
              </a:ext>
            </a:extLst>
          </p:cNvPr>
          <p:cNvSpPr txBox="1"/>
          <p:nvPr/>
        </p:nvSpPr>
        <p:spPr>
          <a:xfrm>
            <a:off x="6369052" y="5622078"/>
            <a:ext cx="1371600" cy="43397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b="1" dirty="0">
                <a:latin typeface="Open Sans" panose="020B0606030504020204" pitchFamily="34" charset="0"/>
                <a:ea typeface="Open Sans" panose="020B0606030504020204" pitchFamily="34" charset="0"/>
                <a:cs typeface="Open Sans" panose="020B0606030504020204" pitchFamily="34" charset="0"/>
              </a:rPr>
              <a:t>low-level code</a:t>
            </a:r>
          </a:p>
        </p:txBody>
      </p:sp>
      <p:sp>
        <p:nvSpPr>
          <p:cNvPr id="33" name="Textfeld 32">
            <a:extLst>
              <a:ext uri="{FF2B5EF4-FFF2-40B4-BE49-F238E27FC236}">
                <a16:creationId xmlns:a16="http://schemas.microsoft.com/office/drawing/2014/main" id="{3EEAC905-D378-4633-B39A-5BD02F2F0BE7}"/>
              </a:ext>
            </a:extLst>
          </p:cNvPr>
          <p:cNvSpPr txBox="1"/>
          <p:nvPr/>
        </p:nvSpPr>
        <p:spPr>
          <a:xfrm>
            <a:off x="6369052" y="2532768"/>
            <a:ext cx="1371600" cy="20245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b="1" dirty="0">
                <a:latin typeface="Open Sans" panose="020B0606030504020204" pitchFamily="34" charset="0"/>
                <a:ea typeface="Open Sans" panose="020B0606030504020204" pitchFamily="34" charset="0"/>
                <a:cs typeface="Open Sans" panose="020B0606030504020204" pitchFamily="34" charset="0"/>
              </a:rPr>
              <a:t>high-level code</a:t>
            </a:r>
          </a:p>
        </p:txBody>
      </p:sp>
      <p:pic>
        <p:nvPicPr>
          <p:cNvPr id="37" name="Inhaltsplatzhalter 36">
            <a:hlinkClick r:id="rId8"/>
            <a:extLst>
              <a:ext uri="{FF2B5EF4-FFF2-40B4-BE49-F238E27FC236}">
                <a16:creationId xmlns:a16="http://schemas.microsoft.com/office/drawing/2014/main" id="{F79B87E0-74B6-43F7-B8F4-E5B3A384D4AD}"/>
              </a:ext>
            </a:extLst>
          </p:cNvPr>
          <p:cNvPicPr>
            <a:picLocks noGrp="1" noChangeAspect="1"/>
          </p:cNvPicPr>
          <p:nvPr>
            <p:ph sz="quarter" idx="16"/>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980554" y="2564787"/>
            <a:ext cx="911680" cy="280341"/>
          </a:xfrm>
        </p:spPr>
      </p:pic>
      <p:pic>
        <p:nvPicPr>
          <p:cNvPr id="6" name="Grafik 5" descr="Ein Bild, das Licht enthält.&#10;&#10;Automatisch generierte Beschreibung">
            <a:hlinkClick r:id="rId11"/>
            <a:extLst>
              <a:ext uri="{FF2B5EF4-FFF2-40B4-BE49-F238E27FC236}">
                <a16:creationId xmlns:a16="http://schemas.microsoft.com/office/drawing/2014/main" id="{92675B8B-EB40-4646-B061-21F53B11782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683949" y="1605195"/>
            <a:ext cx="1504889" cy="413715"/>
          </a:xfrm>
          <a:prstGeom prst="rect">
            <a:avLst/>
          </a:prstGeom>
        </p:spPr>
      </p:pic>
      <p:sp>
        <p:nvSpPr>
          <p:cNvPr id="21" name="Datumsplatzhalter 6">
            <a:extLst>
              <a:ext uri="{FF2B5EF4-FFF2-40B4-BE49-F238E27FC236}">
                <a16:creationId xmlns:a16="http://schemas.microsoft.com/office/drawing/2014/main" id="{695829FE-68DA-4C66-93B9-B3B4E6C77079}"/>
              </a:ext>
            </a:extLst>
          </p:cNvPr>
          <p:cNvSpPr>
            <a:spLocks noGrp="1"/>
          </p:cNvSpPr>
          <p:nvPr>
            <p:ph type="dt" sz="half" idx="2"/>
          </p:nvPr>
        </p:nvSpPr>
        <p:spPr>
          <a:xfrm>
            <a:off x="360363" y="6584851"/>
            <a:ext cx="493866" cy="216000"/>
          </a:xfrm>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Fußzeilenplatzhalter 2">
            <a:extLst>
              <a:ext uri="{FF2B5EF4-FFF2-40B4-BE49-F238E27FC236}">
                <a16:creationId xmlns:a16="http://schemas.microsoft.com/office/drawing/2014/main" id="{E87F7A04-1006-417B-89A9-4935CCDCC5DA}"/>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Tree>
    <p:extLst>
      <p:ext uri="{BB962C8B-B14F-4D97-AF65-F5344CB8AC3E}">
        <p14:creationId xmlns:p14="http://schemas.microsoft.com/office/powerpoint/2010/main" val="1182448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5EB4AC56-F8EB-4720-B5AB-F4699C618781}"/>
              </a:ext>
            </a:extLst>
          </p:cNvPr>
          <p:cNvGraphicFramePr>
            <a:graphicFrameLocks noChangeAspect="1"/>
          </p:cNvGraphicFramePr>
          <p:nvPr>
            <p:custDataLst>
              <p:tags r:id="rId2"/>
            </p:custDataLst>
            <p:extLst>
              <p:ext uri="{D42A27DB-BD31-4B8C-83A1-F6EECF244321}">
                <p14:modId xmlns:p14="http://schemas.microsoft.com/office/powerpoint/2010/main" val="587674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286"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30A944D7-B664-4303-83BF-3975A4E20B6F}"/>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Inhaltsplatzhalter 8">
            <a:extLst>
              <a:ext uri="{FF2B5EF4-FFF2-40B4-BE49-F238E27FC236}">
                <a16:creationId xmlns:a16="http://schemas.microsoft.com/office/drawing/2014/main" id="{5DD44316-2FCE-4578-8F7D-CA16B0447562}"/>
              </a:ext>
            </a:extLst>
          </p:cNvPr>
          <p:cNvSpPr>
            <a:spLocks noGrp="1"/>
          </p:cNvSpPr>
          <p:nvPr>
            <p:ph sz="quarter" idx="13"/>
          </p:nvPr>
        </p:nvSpPr>
        <p:spPr>
          <a:xfrm>
            <a:off x="359999" y="884238"/>
            <a:ext cx="5859481" cy="5613761"/>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Because they are closely entwined,</a:t>
            </a:r>
            <a:r>
              <a:rPr lang="en-US" sz="1300" b="1" dirty="0">
                <a:latin typeface="Open Sans" panose="020B0606030504020204" pitchFamily="34" charset="0"/>
                <a:ea typeface="Open Sans" panose="020B0606030504020204" pitchFamily="34" charset="0"/>
                <a:cs typeface="Open Sans" panose="020B0606030504020204" pitchFamily="34" charset="0"/>
              </a:rPr>
              <a:t> Sybil control mechanisms</a:t>
            </a:r>
            <a:r>
              <a:rPr lang="en-US" sz="1300" dirty="0">
                <a:latin typeface="Open Sans" panose="020B0606030504020204" pitchFamily="34" charset="0"/>
                <a:ea typeface="Open Sans" panose="020B0606030504020204" pitchFamily="34" charset="0"/>
                <a:cs typeface="Open Sans" panose="020B0606030504020204" pitchFamily="34" charset="0"/>
              </a:rPr>
              <a:t> like </a:t>
            </a:r>
            <a:r>
              <a:rPr lang="en-US" sz="1300" b="1" dirty="0">
                <a:latin typeface="Open Sans" panose="020B0606030504020204" pitchFamily="34" charset="0"/>
                <a:ea typeface="Open Sans" panose="020B0606030504020204" pitchFamily="34" charset="0"/>
                <a:cs typeface="Open Sans" panose="020B0606030504020204" pitchFamily="34" charset="0"/>
              </a:rPr>
              <a:t>Proof-of-Work (</a:t>
            </a:r>
            <a:r>
              <a:rPr lang="en-US" sz="1300" b="1" dirty="0" err="1">
                <a:latin typeface="Open Sans" panose="020B0606030504020204" pitchFamily="34" charset="0"/>
                <a:ea typeface="Open Sans" panose="020B0606030504020204" pitchFamily="34" charset="0"/>
                <a:cs typeface="Open Sans" panose="020B0606030504020204" pitchFamily="34" charset="0"/>
              </a:rPr>
              <a:t>PoW</a:t>
            </a:r>
            <a:r>
              <a:rPr lang="en-US" sz="1300" b="1" dirty="0">
                <a:latin typeface="Open Sans" panose="020B0606030504020204" pitchFamily="34" charset="0"/>
                <a:ea typeface="Open Sans" panose="020B0606030504020204" pitchFamily="34" charset="0"/>
                <a:cs typeface="Open Sans" panose="020B0606030504020204" pitchFamily="34" charset="0"/>
              </a:rPr>
              <a:t>)</a:t>
            </a:r>
            <a:r>
              <a:rPr lang="en-US" sz="1300" dirty="0">
                <a:latin typeface="Open Sans" panose="020B0606030504020204" pitchFamily="34" charset="0"/>
                <a:ea typeface="Open Sans" panose="020B0606030504020204" pitchFamily="34" charset="0"/>
                <a:cs typeface="Open Sans" panose="020B0606030504020204" pitchFamily="34" charset="0"/>
              </a:rPr>
              <a:t> or </a:t>
            </a:r>
            <a:r>
              <a:rPr lang="en-US" sz="1300" b="1" dirty="0">
                <a:latin typeface="Open Sans" panose="020B0606030504020204" pitchFamily="34" charset="0"/>
                <a:ea typeface="Open Sans" panose="020B0606030504020204" pitchFamily="34" charset="0"/>
                <a:cs typeface="Open Sans" panose="020B0606030504020204" pitchFamily="34" charset="0"/>
              </a:rPr>
              <a:t>Proof-of-Stake (</a:t>
            </a:r>
            <a:r>
              <a:rPr lang="en-US" sz="1300" b="1" dirty="0" err="1">
                <a:latin typeface="Open Sans" panose="020B0606030504020204" pitchFamily="34" charset="0"/>
                <a:ea typeface="Open Sans" panose="020B0606030504020204" pitchFamily="34" charset="0"/>
                <a:cs typeface="Open Sans" panose="020B0606030504020204" pitchFamily="34" charset="0"/>
              </a:rPr>
              <a:t>PoS</a:t>
            </a:r>
            <a:r>
              <a:rPr lang="en-US" sz="1300" b="1" dirty="0">
                <a:latin typeface="Open Sans" panose="020B0606030504020204" pitchFamily="34" charset="0"/>
                <a:ea typeface="Open Sans" panose="020B0606030504020204" pitchFamily="34" charset="0"/>
                <a:cs typeface="Open Sans" panose="020B0606030504020204" pitchFamily="34" charset="0"/>
              </a:rPr>
              <a:t>)</a:t>
            </a:r>
            <a:r>
              <a:rPr lang="en-US" sz="1300" dirty="0">
                <a:latin typeface="Open Sans" panose="020B0606030504020204" pitchFamily="34" charset="0"/>
                <a:ea typeface="Open Sans" panose="020B0606030504020204" pitchFamily="34" charset="0"/>
                <a:cs typeface="Open Sans" panose="020B0606030504020204" pitchFamily="34" charset="0"/>
              </a:rPr>
              <a:t> are often confused with </a:t>
            </a:r>
            <a:r>
              <a:rPr lang="en-US" sz="1300" b="1" dirty="0">
                <a:latin typeface="Open Sans" panose="020B0606030504020204" pitchFamily="34" charset="0"/>
                <a:ea typeface="Open Sans" panose="020B0606030504020204" pitchFamily="34" charset="0"/>
                <a:cs typeface="Open Sans" panose="020B0606030504020204" pitchFamily="34" charset="0"/>
              </a:rPr>
              <a:t>consensus algorithms</a:t>
            </a:r>
            <a:r>
              <a:rPr lang="en-US" sz="1300" dirty="0">
                <a:latin typeface="Open Sans" panose="020B0606030504020204" pitchFamily="34" charset="0"/>
                <a:ea typeface="Open Sans" panose="020B0606030504020204" pitchFamily="34" charset="0"/>
                <a:cs typeface="Open Sans" panose="020B0606030504020204" pitchFamily="34" charset="0"/>
              </a:rPr>
              <a:t>. However, they are merely </a:t>
            </a:r>
            <a:r>
              <a:rPr lang="en-US" sz="1300" b="1" dirty="0">
                <a:latin typeface="Open Sans" panose="020B0606030504020204" pitchFamily="34" charset="0"/>
                <a:ea typeface="Open Sans" panose="020B0606030504020204" pitchFamily="34" charset="0"/>
                <a:cs typeface="Open Sans" panose="020B0606030504020204" pitchFamily="34" charset="0"/>
              </a:rPr>
              <a:t>mechanisms to protect the consensus protocol</a:t>
            </a:r>
            <a:r>
              <a:rPr lang="en-US" sz="1300" dirty="0">
                <a:latin typeface="Open Sans" panose="020B0606030504020204" pitchFamily="34" charset="0"/>
                <a:ea typeface="Open Sans" panose="020B0606030504020204" pitchFamily="34" charset="0"/>
                <a:cs typeface="Open Sans" panose="020B0606030504020204" pitchFamily="34" charset="0"/>
              </a:rPr>
              <a:t> against </a:t>
            </a:r>
            <a:r>
              <a:rPr lang="en-US" sz="1300" b="1" dirty="0">
                <a:latin typeface="Open Sans" panose="020B0606030504020204" pitchFamily="34" charset="0"/>
                <a:ea typeface="Open Sans" panose="020B0606030504020204" pitchFamily="34" charset="0"/>
                <a:cs typeface="Open Sans" panose="020B0606030504020204" pitchFamily="34" charset="0"/>
              </a:rPr>
              <a:t>Sybil attacks</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The consensus algorithm is needed for the network to </a:t>
            </a:r>
            <a:r>
              <a:rPr lang="en-US" sz="1300" b="1" dirty="0">
                <a:latin typeface="Open Sans" panose="020B0606030504020204" pitchFamily="34" charset="0"/>
                <a:ea typeface="Open Sans" panose="020B0606030504020204" pitchFamily="34" charset="0"/>
                <a:cs typeface="Open Sans" panose="020B0606030504020204" pitchFamily="34" charset="0"/>
              </a:rPr>
              <a:t>agree upon a “common version of the truth” </a:t>
            </a:r>
            <a:r>
              <a:rPr lang="en-US" sz="1300" dirty="0">
                <a:latin typeface="Open Sans" panose="020B0606030504020204" pitchFamily="34" charset="0"/>
                <a:ea typeface="Open Sans" panose="020B0606030504020204" pitchFamily="34" charset="0"/>
                <a:cs typeface="Open Sans" panose="020B0606030504020204" pitchFamily="34" charset="0"/>
              </a:rPr>
              <a:t>(i.e. the right chain). It is mainly characterized by the question of </a:t>
            </a:r>
            <a:r>
              <a:rPr lang="en-US" sz="1300" b="1" dirty="0">
                <a:latin typeface="Open Sans" panose="020B0606030504020204" pitchFamily="34" charset="0"/>
                <a:ea typeface="Open Sans" panose="020B0606030504020204" pitchFamily="34" charset="0"/>
                <a:cs typeface="Open Sans" panose="020B0606030504020204" pitchFamily="34" charset="0"/>
              </a:rPr>
              <a:t>how the right chain is determined</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There are two main types of consensus protocols:</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Nakamoto Consensus:</a:t>
            </a:r>
            <a:r>
              <a:rPr lang="en-US" sz="1300" dirty="0">
                <a:latin typeface="Open Sans" panose="020B0606030504020204" pitchFamily="34" charset="0"/>
                <a:ea typeface="Open Sans" panose="020B0606030504020204" pitchFamily="34" charset="0"/>
                <a:cs typeface="Open Sans" panose="020B0606030504020204" pitchFamily="34" charset="0"/>
              </a:rPr>
              <a:t> the longest/heaviest/fittest chain is the canonical one (probabilistic finality).</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Byzantine Fault Tolerant Consensus:</a:t>
            </a:r>
            <a:r>
              <a:rPr lang="en-US" sz="1300" dirty="0">
                <a:latin typeface="Open Sans" panose="020B0606030504020204" pitchFamily="34" charset="0"/>
                <a:ea typeface="Open Sans" panose="020B0606030504020204" pitchFamily="34" charset="0"/>
                <a:cs typeface="Open Sans" panose="020B0606030504020204" pitchFamily="34" charset="0"/>
              </a:rPr>
              <a:t> the latest block with more than 2/3 of the validator set’s signatures is appended (deterministic finality): </a:t>
            </a:r>
            <a:r>
              <a:rPr lang="en-US" sz="1300" b="1" dirty="0">
                <a:latin typeface="Open Sans" panose="020B0606030504020204" pitchFamily="34" charset="0"/>
                <a:ea typeface="Open Sans" panose="020B0606030504020204" pitchFamily="34" charset="0"/>
                <a:cs typeface="Open Sans" panose="020B0606030504020204" pitchFamily="34" charset="0"/>
              </a:rPr>
              <a:t>Tenderbake</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Bitcoin’s consensus protocol uses Nakamoto Consensus with the longest chain criterion as the longest chain has consumed the most work – which shows how consensus protocol and Sybil control mechanism are mutually dependent.</a:t>
            </a:r>
          </a:p>
          <a:p>
            <a:r>
              <a:rPr lang="en-US" sz="1300" dirty="0">
                <a:latin typeface="Open Sans" panose="020B0606030504020204" pitchFamily="34" charset="0"/>
                <a:ea typeface="Open Sans" panose="020B0606030504020204" pitchFamily="34" charset="0"/>
                <a:cs typeface="Open Sans" panose="020B0606030504020204" pitchFamily="34" charset="0"/>
              </a:rPr>
              <a:t>The </a:t>
            </a:r>
            <a:r>
              <a:rPr lang="en-US" sz="1300" b="1" dirty="0">
                <a:latin typeface="Open Sans" panose="020B0606030504020204" pitchFamily="34" charset="0"/>
                <a:ea typeface="Open Sans" panose="020B0606030504020204" pitchFamily="34" charset="0"/>
                <a:cs typeface="Open Sans" panose="020B0606030504020204" pitchFamily="34" charset="0"/>
              </a:rPr>
              <a:t>Tezos consensus protocol </a:t>
            </a:r>
            <a:r>
              <a:rPr lang="en-US" sz="1300" dirty="0">
                <a:latin typeface="Open Sans" panose="020B0606030504020204" pitchFamily="34" charset="0"/>
                <a:ea typeface="Open Sans" panose="020B0606030504020204" pitchFamily="34" charset="0"/>
                <a:cs typeface="Open Sans" panose="020B0606030504020204" pitchFamily="34" charset="0"/>
              </a:rPr>
              <a:t>is called </a:t>
            </a:r>
            <a:r>
              <a:rPr lang="en-US" sz="1300" b="1" dirty="0">
                <a:latin typeface="Open Sans" panose="020B0606030504020204" pitchFamily="34" charset="0"/>
                <a:ea typeface="Open Sans" panose="020B0606030504020204" pitchFamily="34" charset="0"/>
                <a:cs typeface="Open Sans" panose="020B0606030504020204" pitchFamily="34" charset="0"/>
              </a:rPr>
              <a:t>Emmy </a:t>
            </a:r>
            <a:r>
              <a:rPr lang="en-US" sz="1300" dirty="0">
                <a:latin typeface="Open Sans" panose="020B0606030504020204" pitchFamily="34" charset="0"/>
                <a:ea typeface="Open Sans" panose="020B0606030504020204" pitchFamily="34" charset="0"/>
                <a:cs typeface="Open Sans" panose="020B0606030504020204" pitchFamily="34" charset="0"/>
              </a:rPr>
              <a:t>and since the Babylon amendment the refined version </a:t>
            </a:r>
            <a:r>
              <a:rPr lang="en-US" sz="1300" b="1" dirty="0">
                <a:latin typeface="Open Sans" panose="020B0606030504020204" pitchFamily="34" charset="0"/>
                <a:ea typeface="Open Sans" panose="020B0606030504020204" pitchFamily="34" charset="0"/>
                <a:cs typeface="Open Sans" panose="020B0606030504020204" pitchFamily="34" charset="0"/>
              </a:rPr>
              <a:t>Emmy+</a:t>
            </a:r>
            <a:r>
              <a:rPr lang="en-US" sz="1300" dirty="0">
                <a:latin typeface="Open Sans" panose="020B0606030504020204" pitchFamily="34" charset="0"/>
                <a:ea typeface="Open Sans" panose="020B0606030504020204" pitchFamily="34" charset="0"/>
                <a:cs typeface="Open Sans" panose="020B0606030504020204" pitchFamily="34" charset="0"/>
              </a:rPr>
              <a:t> is in place which was replaced with </a:t>
            </a:r>
            <a:r>
              <a:rPr lang="en-US" sz="1300" b="1" dirty="0">
                <a:latin typeface="Open Sans" panose="020B0606030504020204" pitchFamily="34" charset="0"/>
                <a:ea typeface="Open Sans" panose="020B0606030504020204" pitchFamily="34" charset="0"/>
                <a:cs typeface="Open Sans" panose="020B0606030504020204" pitchFamily="34" charset="0"/>
              </a:rPr>
              <a:t>Emmy* </a:t>
            </a:r>
            <a:r>
              <a:rPr lang="en-US" sz="1300" dirty="0">
                <a:latin typeface="Open Sans" panose="020B0606030504020204" pitchFamily="34" charset="0"/>
                <a:ea typeface="Open Sans" panose="020B0606030504020204" pitchFamily="34" charset="0"/>
                <a:cs typeface="Open Sans" panose="020B0606030504020204" pitchFamily="34" charset="0"/>
              </a:rPr>
              <a:t>(with the goal of providing faster finality without compromising security), with the activation of Granada.</a:t>
            </a:r>
          </a:p>
          <a:p>
            <a:r>
              <a:rPr lang="en-US" sz="1300" dirty="0">
                <a:latin typeface="Open Sans" panose="020B0606030504020204" pitchFamily="34" charset="0"/>
                <a:ea typeface="Open Sans" panose="020B0606030504020204" pitchFamily="34" charset="0"/>
                <a:cs typeface="Open Sans" panose="020B0606030504020204" pitchFamily="34" charset="0"/>
              </a:rPr>
              <a:t>Emmy* uses Nakamoto Consensus with the </a:t>
            </a:r>
            <a:r>
              <a:rPr lang="en-US" sz="1300" b="1" dirty="0">
                <a:latin typeface="Open Sans" panose="020B0606030504020204" pitchFamily="34" charset="0"/>
                <a:ea typeface="Open Sans" panose="020B0606030504020204" pitchFamily="34" charset="0"/>
                <a:cs typeface="Open Sans" panose="020B0606030504020204" pitchFamily="34" charset="0"/>
              </a:rPr>
              <a:t>fittest chain criterion </a:t>
            </a:r>
            <a:r>
              <a:rPr lang="en-US" sz="1300" dirty="0">
                <a:latin typeface="Open Sans" panose="020B0606030504020204" pitchFamily="34" charset="0"/>
                <a:ea typeface="Open Sans" panose="020B0606030504020204" pitchFamily="34" charset="0"/>
                <a:cs typeface="Open Sans" panose="020B0606030504020204" pitchFamily="34" charset="0"/>
              </a:rPr>
              <a:t>where </a:t>
            </a:r>
            <a:r>
              <a:rPr lang="en-US" sz="1300" b="1" dirty="0">
                <a:latin typeface="Open Sans" panose="020B0606030504020204" pitchFamily="34" charset="0"/>
                <a:ea typeface="Open Sans" panose="020B0606030504020204" pitchFamily="34" charset="0"/>
                <a:cs typeface="Open Sans" panose="020B0606030504020204" pitchFamily="34" charset="0"/>
              </a:rPr>
              <a:t>fitness is determined by the number of endorsements </a:t>
            </a:r>
            <a:r>
              <a:rPr lang="en-US" sz="1300" dirty="0">
                <a:latin typeface="Open Sans" panose="020B0606030504020204" pitchFamily="34" charset="0"/>
                <a:ea typeface="Open Sans" panose="020B0606030504020204" pitchFamily="34" charset="0"/>
                <a:cs typeface="Open Sans" panose="020B0606030504020204" pitchFamily="34" charset="0"/>
              </a:rPr>
              <a:t>(signatures from endorsing validators) contained in the chain. Up to 256 bakers (validators) can endorse a block (only 32 with Emmy+).</a:t>
            </a:r>
          </a:p>
        </p:txBody>
      </p:sp>
      <p:sp>
        <p:nvSpPr>
          <p:cNvPr id="2" name="Titel 1">
            <a:extLst>
              <a:ext uri="{FF2B5EF4-FFF2-40B4-BE49-F238E27FC236}">
                <a16:creationId xmlns:a16="http://schemas.microsoft.com/office/drawing/2014/main" id="{E97BA2B1-B67C-4FC3-A2D3-ACE0754AFCFA}"/>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The Tezos consensus algorithm: Emmy</a:t>
            </a:r>
            <a:r>
              <a:rPr lang="en-US" dirty="0"/>
              <a:t> / Emmy+ since Babylon / Emmy* since Granada</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a:extLst>
              <a:ext uri="{FF2B5EF4-FFF2-40B4-BE49-F238E27FC236}">
                <a16:creationId xmlns:a16="http://schemas.microsoft.com/office/drawing/2014/main" id="{BC87C4F5-AAC6-4AD5-88E7-B53CD3C56102}"/>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35</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4" name="Gruppieren 83">
            <a:extLst>
              <a:ext uri="{FF2B5EF4-FFF2-40B4-BE49-F238E27FC236}">
                <a16:creationId xmlns:a16="http://schemas.microsoft.com/office/drawing/2014/main" id="{1AB4C1D5-3BCA-4D95-914A-9DF02085957E}"/>
              </a:ext>
            </a:extLst>
          </p:cNvPr>
          <p:cNvGrpSpPr/>
          <p:nvPr/>
        </p:nvGrpSpPr>
        <p:grpSpPr>
          <a:xfrm>
            <a:off x="8942573" y="5903330"/>
            <a:ext cx="2826517" cy="503256"/>
            <a:chOff x="9727241" y="5087990"/>
            <a:chExt cx="2826517" cy="503256"/>
          </a:xfrm>
        </p:grpSpPr>
        <p:sp>
          <p:nvSpPr>
            <p:cNvPr id="73" name="Rechteck 72">
              <a:extLst>
                <a:ext uri="{FF2B5EF4-FFF2-40B4-BE49-F238E27FC236}">
                  <a16:creationId xmlns:a16="http://schemas.microsoft.com/office/drawing/2014/main" id="{E7F32C90-49FD-4EC7-9F60-4E4D63639268}"/>
                </a:ext>
              </a:extLst>
            </p:cNvPr>
            <p:cNvSpPr/>
            <p:nvPr/>
          </p:nvSpPr>
          <p:spPr>
            <a:xfrm>
              <a:off x="9727241" y="5087990"/>
              <a:ext cx="454984" cy="454984"/>
            </a:xfrm>
            <a:prstGeom prst="rect">
              <a:avLst/>
            </a:prstGeom>
            <a:solidFill>
              <a:srgbClr val="798BB3"/>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rtl="0" eaLnBrk="1" fontAlgn="auto" hangingPunct="1">
                <a:lnSpc>
                  <a:spcPct val="100000"/>
                </a:lnSpc>
                <a:spcBef>
                  <a:spcPts val="0"/>
                </a:spcBef>
                <a:spcAft>
                  <a:spcPts val="0"/>
                </a:spcAft>
              </a:pPr>
              <a:endParaRPr lang="en-US" sz="11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rtl="0" eaLnBrk="1" fontAlgn="auto" hangingPunct="1">
                <a:lnSpc>
                  <a:spcPct val="100000"/>
                </a:lnSpc>
                <a:spcBef>
                  <a:spcPts val="0"/>
                </a:spcBef>
                <a:spcAft>
                  <a:spcPts val="0"/>
                </a:spcAft>
              </a:pPr>
              <a:r>
                <a:rPr lang="en-US" sz="11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a:p>
              <a:pPr algn="r" rtl="0" eaLnBrk="1" fontAlgn="auto" hangingPunct="1">
                <a:lnSpc>
                  <a:spcPct val="100000"/>
                </a:lnSpc>
                <a:spcBef>
                  <a:spcPts val="0"/>
                </a:spcBef>
                <a:spcAft>
                  <a:spcPts val="0"/>
                </a:spcAft>
              </a:pPr>
              <a:r>
                <a:rPr lang="en-US" sz="11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256</a:t>
              </a:r>
            </a:p>
          </p:txBody>
        </p:sp>
        <p:cxnSp>
          <p:nvCxnSpPr>
            <p:cNvPr id="77" name="Gerade Verbindung mit Pfeil 76">
              <a:extLst>
                <a:ext uri="{FF2B5EF4-FFF2-40B4-BE49-F238E27FC236}">
                  <a16:creationId xmlns:a16="http://schemas.microsoft.com/office/drawing/2014/main" id="{E90744DD-489F-4963-A5BA-B4B8D3DD1AE2}"/>
                </a:ext>
              </a:extLst>
            </p:cNvPr>
            <p:cNvCxnSpPr>
              <a:cxnSpLocks/>
            </p:cNvCxnSpPr>
            <p:nvPr/>
          </p:nvCxnSpPr>
          <p:spPr>
            <a:xfrm flipH="1">
              <a:off x="10042862" y="5310188"/>
              <a:ext cx="3917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a:extLst>
                <a:ext uri="{FF2B5EF4-FFF2-40B4-BE49-F238E27FC236}">
                  <a16:creationId xmlns:a16="http://schemas.microsoft.com/office/drawing/2014/main" id="{2AF18D58-154D-4527-8008-025CE72D7373}"/>
                </a:ext>
              </a:extLst>
            </p:cNvPr>
            <p:cNvCxnSpPr>
              <a:cxnSpLocks/>
            </p:cNvCxnSpPr>
            <p:nvPr/>
          </p:nvCxnSpPr>
          <p:spPr>
            <a:xfrm flipH="1">
              <a:off x="10152404" y="5493414"/>
              <a:ext cx="2822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87E2076E-8AF3-4428-AA7E-7D200C5B685C}"/>
                </a:ext>
              </a:extLst>
            </p:cNvPr>
            <p:cNvSpPr txBox="1"/>
            <p:nvPr/>
          </p:nvSpPr>
          <p:spPr>
            <a:xfrm>
              <a:off x="10431022" y="5208904"/>
              <a:ext cx="2122736" cy="201295"/>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Block number</a:t>
              </a:r>
            </a:p>
          </p:txBody>
        </p:sp>
        <p:sp>
          <p:nvSpPr>
            <p:cNvPr id="83" name="Textfeld 82">
              <a:extLst>
                <a:ext uri="{FF2B5EF4-FFF2-40B4-BE49-F238E27FC236}">
                  <a16:creationId xmlns:a16="http://schemas.microsoft.com/office/drawing/2014/main" id="{960DB896-5BCE-46FB-9CFF-CCD0C5C6DD95}"/>
                </a:ext>
              </a:extLst>
            </p:cNvPr>
            <p:cNvSpPr txBox="1"/>
            <p:nvPr/>
          </p:nvSpPr>
          <p:spPr>
            <a:xfrm>
              <a:off x="10431022" y="5389951"/>
              <a:ext cx="2122736" cy="201295"/>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Number of endorsements</a:t>
              </a:r>
            </a:p>
          </p:txBody>
        </p:sp>
      </p:grpSp>
      <p:sp>
        <p:nvSpPr>
          <p:cNvPr id="85" name="Textfeld 84">
            <a:extLst>
              <a:ext uri="{FF2B5EF4-FFF2-40B4-BE49-F238E27FC236}">
                <a16:creationId xmlns:a16="http://schemas.microsoft.com/office/drawing/2014/main" id="{7C4059B0-7074-4BFA-BAF7-3D94359997F6}"/>
              </a:ext>
            </a:extLst>
          </p:cNvPr>
          <p:cNvSpPr txBox="1"/>
          <p:nvPr/>
        </p:nvSpPr>
        <p:spPr>
          <a:xfrm>
            <a:off x="8942572" y="5577854"/>
            <a:ext cx="2887477" cy="201295"/>
          </a:xfrm>
          <a:prstGeom prst="rect">
            <a:avLst/>
          </a:prstGeom>
          <a:noFill/>
        </p:spPr>
        <p:txBody>
          <a:bodyPr wrap="none" lIns="0" tIns="0" rIns="0" bIns="0" rtlCol="0" anchor="ctr">
            <a:noAutofit/>
          </a:bodyPr>
          <a:lstStyle/>
          <a:p>
            <a:pPr>
              <a:spcBef>
                <a:spcPts val="300"/>
              </a:spcBef>
              <a:spcAft>
                <a:spcPts val="100"/>
              </a:spcAft>
              <a:buClr>
                <a:schemeClr val="tx2"/>
              </a:buClr>
            </a:pPr>
            <a:r>
              <a:rPr lang="en-US" sz="1400" b="1" dirty="0">
                <a:latin typeface="Open Sans" panose="020B0606030504020204" pitchFamily="34" charset="0"/>
                <a:ea typeface="Open Sans" panose="020B0606030504020204" pitchFamily="34" charset="0"/>
                <a:cs typeface="Open Sans" panose="020B0606030504020204" pitchFamily="34" charset="0"/>
              </a:rPr>
              <a:t>Legend</a:t>
            </a:r>
          </a:p>
        </p:txBody>
      </p:sp>
      <p:cxnSp>
        <p:nvCxnSpPr>
          <p:cNvPr id="87" name="Gerader Verbinder 86">
            <a:extLst>
              <a:ext uri="{FF2B5EF4-FFF2-40B4-BE49-F238E27FC236}">
                <a16:creationId xmlns:a16="http://schemas.microsoft.com/office/drawing/2014/main" id="{D5CC9A7D-2F5F-44C8-A6C4-2B751A3FF6DF}"/>
              </a:ext>
            </a:extLst>
          </p:cNvPr>
          <p:cNvCxnSpPr>
            <a:cxnSpLocks/>
          </p:cNvCxnSpPr>
          <p:nvPr/>
        </p:nvCxnSpPr>
        <p:spPr>
          <a:xfrm flipV="1">
            <a:off x="8942573" y="5813899"/>
            <a:ext cx="28874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Gruppieren 90">
            <a:extLst>
              <a:ext uri="{FF2B5EF4-FFF2-40B4-BE49-F238E27FC236}">
                <a16:creationId xmlns:a16="http://schemas.microsoft.com/office/drawing/2014/main" id="{16D1A135-C2F4-4F6B-B493-80D219FFF46C}"/>
              </a:ext>
            </a:extLst>
          </p:cNvPr>
          <p:cNvGrpSpPr/>
          <p:nvPr/>
        </p:nvGrpSpPr>
        <p:grpSpPr>
          <a:xfrm>
            <a:off x="7284605" y="1034805"/>
            <a:ext cx="3657693" cy="5312627"/>
            <a:chOff x="7284605" y="1028040"/>
            <a:chExt cx="3657693" cy="5312627"/>
          </a:xfrm>
        </p:grpSpPr>
        <p:grpSp>
          <p:nvGrpSpPr>
            <p:cNvPr id="72" name="Gruppieren 71">
              <a:extLst>
                <a:ext uri="{FF2B5EF4-FFF2-40B4-BE49-F238E27FC236}">
                  <a16:creationId xmlns:a16="http://schemas.microsoft.com/office/drawing/2014/main" id="{80720FB3-4A7E-488C-95DF-85AD0420F49F}"/>
                </a:ext>
              </a:extLst>
            </p:cNvPr>
            <p:cNvGrpSpPr/>
            <p:nvPr/>
          </p:nvGrpSpPr>
          <p:grpSpPr>
            <a:xfrm>
              <a:off x="7307167" y="1574969"/>
              <a:ext cx="3612570" cy="4765698"/>
              <a:chOff x="7307167" y="1322682"/>
              <a:chExt cx="3612570" cy="4765698"/>
            </a:xfrm>
          </p:grpSpPr>
          <p:sp>
            <p:nvSpPr>
              <p:cNvPr id="30" name="Rechteck 29">
                <a:extLst>
                  <a:ext uri="{FF2B5EF4-FFF2-40B4-BE49-F238E27FC236}">
                    <a16:creationId xmlns:a16="http://schemas.microsoft.com/office/drawing/2014/main" id="{D6D5B8F7-7BCD-4941-BF04-2558BE7DC13C}"/>
                  </a:ext>
                </a:extLst>
              </p:cNvPr>
              <p:cNvSpPr/>
              <p:nvPr/>
            </p:nvSpPr>
            <p:spPr>
              <a:xfrm>
                <a:off x="10288492" y="1322682"/>
                <a:ext cx="631245" cy="631245"/>
              </a:xfrm>
              <a:prstGeom prst="rect">
                <a:avLst/>
              </a:prstGeom>
              <a:solidFill>
                <a:srgbClr val="798BB3"/>
              </a:solidFill>
              <a:ln w="12700">
                <a:solidFill>
                  <a:srgbClr val="798BB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rtl="0" eaLnBrk="1" fontAlgn="auto" hangingPunct="1">
                  <a:lnSpc>
                    <a:spcPct val="100000"/>
                  </a:lnSpc>
                  <a:spcBef>
                    <a:spcPts val="0"/>
                  </a:spcBef>
                  <a:spcAft>
                    <a:spcPts val="0"/>
                  </a:spcAft>
                </a:pPr>
                <a:endPar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rtl="0" eaLnBrk="1" fontAlgn="auto" hangingPunct="1">
                  <a:lnSpc>
                    <a:spcPct val="100000"/>
                  </a:lnSpc>
                  <a:spcBef>
                    <a:spcPts val="0"/>
                  </a:spcBef>
                  <a:spcAft>
                    <a:spcPts val="0"/>
                  </a:spcAft>
                </a:pPr>
                <a:r>
                  <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a:p>
                <a:pPr algn="r" rtl="0" eaLnBrk="1" fontAlgn="auto" hangingPunct="1">
                  <a:lnSpc>
                    <a:spcPct val="100000"/>
                  </a:lnSpc>
                  <a:spcBef>
                    <a:spcPts val="0"/>
                  </a:spcBef>
                  <a:spcAft>
                    <a:spcPts val="0"/>
                  </a:spcAft>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256</a:t>
                </a:r>
                <a:endPar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hteck 10">
                <a:extLst>
                  <a:ext uri="{FF2B5EF4-FFF2-40B4-BE49-F238E27FC236}">
                    <a16:creationId xmlns:a16="http://schemas.microsoft.com/office/drawing/2014/main" id="{C2232461-1BB3-4073-9353-D5047BE4EE31}"/>
                  </a:ext>
                </a:extLst>
              </p:cNvPr>
              <p:cNvSpPr/>
              <p:nvPr/>
            </p:nvSpPr>
            <p:spPr>
              <a:xfrm>
                <a:off x="7307167" y="5457135"/>
                <a:ext cx="631245" cy="631245"/>
              </a:xfrm>
              <a:prstGeom prst="rect">
                <a:avLst/>
              </a:prstGeom>
              <a:solidFill>
                <a:srgbClr val="798BB3"/>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r>
                  <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0</a:t>
                </a:r>
              </a:p>
            </p:txBody>
          </p:sp>
          <p:sp>
            <p:nvSpPr>
              <p:cNvPr id="15" name="Rechteck 14">
                <a:extLst>
                  <a:ext uri="{FF2B5EF4-FFF2-40B4-BE49-F238E27FC236}">
                    <a16:creationId xmlns:a16="http://schemas.microsoft.com/office/drawing/2014/main" id="{6AF64C25-69C0-4A7A-BC48-6936993C6E8F}"/>
                  </a:ext>
                </a:extLst>
              </p:cNvPr>
              <p:cNvSpPr/>
              <p:nvPr/>
            </p:nvSpPr>
            <p:spPr>
              <a:xfrm>
                <a:off x="7307167" y="4423521"/>
                <a:ext cx="631245" cy="631245"/>
              </a:xfrm>
              <a:prstGeom prst="rect">
                <a:avLst/>
              </a:prstGeom>
              <a:solidFill>
                <a:srgbClr val="798BB3"/>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rtl="0" eaLnBrk="1" fontAlgn="auto" hangingPunct="1">
                  <a:lnSpc>
                    <a:spcPct val="100000"/>
                  </a:lnSpc>
                  <a:spcBef>
                    <a:spcPts val="0"/>
                  </a:spcBef>
                  <a:spcAft>
                    <a:spcPts val="0"/>
                  </a:spcAft>
                </a:pPr>
                <a:endPar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rtl="0" eaLnBrk="1" fontAlgn="auto" hangingPunct="1">
                  <a:lnSpc>
                    <a:spcPct val="100000"/>
                  </a:lnSpc>
                  <a:spcBef>
                    <a:spcPts val="0"/>
                  </a:spcBef>
                  <a:spcAft>
                    <a:spcPts val="0"/>
                  </a:spcAft>
                </a:pPr>
                <a:r>
                  <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a:p>
                <a:pPr algn="r" rtl="0" eaLnBrk="1" fontAlgn="auto" hangingPunct="1">
                  <a:lnSpc>
                    <a:spcPct val="100000"/>
                  </a:lnSpc>
                  <a:spcBef>
                    <a:spcPts val="0"/>
                  </a:spcBef>
                  <a:spcAft>
                    <a:spcPts val="0"/>
                  </a:spcAft>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256</a:t>
                </a:r>
                <a:endPar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Rechteck 17">
                <a:extLst>
                  <a:ext uri="{FF2B5EF4-FFF2-40B4-BE49-F238E27FC236}">
                    <a16:creationId xmlns:a16="http://schemas.microsoft.com/office/drawing/2014/main" id="{59785421-D883-4239-A649-7087C42DE67B}"/>
                  </a:ext>
                </a:extLst>
              </p:cNvPr>
              <p:cNvSpPr/>
              <p:nvPr/>
            </p:nvSpPr>
            <p:spPr>
              <a:xfrm>
                <a:off x="7307167" y="3389908"/>
                <a:ext cx="631245" cy="631245"/>
              </a:xfrm>
              <a:prstGeom prst="rect">
                <a:avLst/>
              </a:prstGeom>
              <a:solidFill>
                <a:schemeClr val="bg1"/>
              </a:solidFill>
              <a:ln w="12700">
                <a:solidFill>
                  <a:srgbClr val="798BB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rtl="0" eaLnBrk="1" fontAlgn="auto" hangingPunct="1">
                  <a:lnSpc>
                    <a:spcPct val="100000"/>
                  </a:lnSpc>
                  <a:spcBef>
                    <a:spcPts val="0"/>
                  </a:spcBef>
                  <a:spcAft>
                    <a:spcPts val="0"/>
                  </a:spcAft>
                </a:pPr>
                <a:endParaRPr lang="en-US" sz="1400" i="0" u="none"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rtl="0" eaLnBrk="1" fontAlgn="auto" hangingPunct="1">
                  <a:lnSpc>
                    <a:spcPct val="100000"/>
                  </a:lnSpc>
                  <a:spcBef>
                    <a:spcPts val="0"/>
                  </a:spcBef>
                  <a:spcAft>
                    <a:spcPts val="0"/>
                  </a:spcAft>
                </a:pPr>
                <a:r>
                  <a:rPr lang="en-US" sz="1400" i="0" u="none" baseline="0" dirty="0">
                    <a:solidFill>
                      <a:srgbClr val="798BB3"/>
                    </a:solidFill>
                    <a:latin typeface="Open Sans" panose="020B0606030504020204" pitchFamily="34" charset="0"/>
                    <a:ea typeface="Open Sans" panose="020B0606030504020204" pitchFamily="34" charset="0"/>
                    <a:cs typeface="Open Sans" panose="020B0606030504020204" pitchFamily="34" charset="0"/>
                  </a:rPr>
                  <a:t>2</a:t>
                </a:r>
              </a:p>
              <a:p>
                <a:pPr algn="r" rtl="0" eaLnBrk="1" fontAlgn="auto" hangingPunct="1">
                  <a:lnSpc>
                    <a:spcPct val="100000"/>
                  </a:lnSpc>
                  <a:spcBef>
                    <a:spcPts val="0"/>
                  </a:spcBef>
                  <a:spcAft>
                    <a:spcPts val="0"/>
                  </a:spcAft>
                </a:pPr>
                <a:r>
                  <a:rPr lang="en-US" sz="1400" dirty="0">
                    <a:solidFill>
                      <a:srgbClr val="798BB3"/>
                    </a:solidFill>
                    <a:latin typeface="Open Sans" panose="020B0606030504020204" pitchFamily="34" charset="0"/>
                    <a:ea typeface="Open Sans" panose="020B0606030504020204" pitchFamily="34" charset="0"/>
                    <a:cs typeface="Open Sans" panose="020B0606030504020204" pitchFamily="34" charset="0"/>
                  </a:rPr>
                  <a:t>209</a:t>
                </a:r>
                <a:endParaRPr lang="en-US" sz="1400" i="0" u="none" baseline="0"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hteck 20">
                <a:extLst>
                  <a:ext uri="{FF2B5EF4-FFF2-40B4-BE49-F238E27FC236}">
                    <a16:creationId xmlns:a16="http://schemas.microsoft.com/office/drawing/2014/main" id="{AD5BC09C-1C47-4314-9BD4-6CE740CB4902}"/>
                  </a:ext>
                </a:extLst>
              </p:cNvPr>
              <p:cNvSpPr/>
              <p:nvPr/>
            </p:nvSpPr>
            <p:spPr>
              <a:xfrm>
                <a:off x="7307167" y="2356295"/>
                <a:ext cx="631245" cy="631245"/>
              </a:xfrm>
              <a:prstGeom prst="rect">
                <a:avLst/>
              </a:prstGeom>
              <a:solidFill>
                <a:srgbClr val="798BB3"/>
              </a:solidFill>
              <a:ln w="127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rtl="0" eaLnBrk="1" fontAlgn="auto" hangingPunct="1">
                  <a:lnSpc>
                    <a:spcPct val="100000"/>
                  </a:lnSpc>
                  <a:spcBef>
                    <a:spcPts val="0"/>
                  </a:spcBef>
                  <a:spcAft>
                    <a:spcPts val="0"/>
                  </a:spcAft>
                </a:pPr>
                <a:endPar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rtl="0" eaLnBrk="1" fontAlgn="auto" hangingPunct="1">
                  <a:lnSpc>
                    <a:spcPct val="100000"/>
                  </a:lnSpc>
                  <a:spcBef>
                    <a:spcPts val="0"/>
                  </a:spcBef>
                  <a:spcAft>
                    <a:spcPts val="0"/>
                  </a:spcAft>
                </a:pPr>
                <a:r>
                  <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a:p>
                <a:pPr algn="r" rtl="0" eaLnBrk="1" fontAlgn="auto" hangingPunct="1">
                  <a:lnSpc>
                    <a:spcPct val="100000"/>
                  </a:lnSpc>
                  <a:spcBef>
                    <a:spcPts val="0"/>
                  </a:spcBef>
                  <a:spcAft>
                    <a:spcPts val="0"/>
                  </a:spcAft>
                </a:pPr>
                <a:r>
                  <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256</a:t>
                </a:r>
              </a:p>
            </p:txBody>
          </p:sp>
          <p:sp>
            <p:nvSpPr>
              <p:cNvPr id="24" name="Rechteck 23">
                <a:extLst>
                  <a:ext uri="{FF2B5EF4-FFF2-40B4-BE49-F238E27FC236}">
                    <a16:creationId xmlns:a16="http://schemas.microsoft.com/office/drawing/2014/main" id="{F5B2D794-AA53-4219-A8B4-F69DE1CEFA44}"/>
                  </a:ext>
                </a:extLst>
              </p:cNvPr>
              <p:cNvSpPr/>
              <p:nvPr/>
            </p:nvSpPr>
            <p:spPr>
              <a:xfrm>
                <a:off x="7307167" y="1322682"/>
                <a:ext cx="631245" cy="631245"/>
              </a:xfrm>
              <a:prstGeom prst="rect">
                <a:avLst/>
              </a:prstGeom>
              <a:solidFill>
                <a:schemeClr val="bg1"/>
              </a:solidFill>
              <a:ln w="12700">
                <a:solidFill>
                  <a:srgbClr val="798BB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rtl="0" eaLnBrk="1" fontAlgn="auto" hangingPunct="1">
                  <a:lnSpc>
                    <a:spcPct val="100000"/>
                  </a:lnSpc>
                  <a:spcBef>
                    <a:spcPts val="0"/>
                  </a:spcBef>
                  <a:spcAft>
                    <a:spcPts val="0"/>
                  </a:spcAft>
                </a:pPr>
                <a:endParaRPr lang="en-US" sz="1400" i="0" u="none"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rtl="0" eaLnBrk="1" fontAlgn="auto" hangingPunct="1">
                  <a:lnSpc>
                    <a:spcPct val="100000"/>
                  </a:lnSpc>
                  <a:spcBef>
                    <a:spcPts val="0"/>
                  </a:spcBef>
                  <a:spcAft>
                    <a:spcPts val="0"/>
                  </a:spcAft>
                </a:pPr>
                <a:r>
                  <a:rPr lang="en-US" sz="1400" i="0" u="none" baseline="0" dirty="0">
                    <a:solidFill>
                      <a:srgbClr val="798BB3"/>
                    </a:solidFill>
                    <a:latin typeface="Open Sans" panose="020B0606030504020204" pitchFamily="34" charset="0"/>
                    <a:ea typeface="Open Sans" panose="020B0606030504020204" pitchFamily="34" charset="0"/>
                    <a:cs typeface="Open Sans" panose="020B0606030504020204" pitchFamily="34" charset="0"/>
                  </a:rPr>
                  <a:t>4</a:t>
                </a:r>
              </a:p>
              <a:p>
                <a:pPr algn="r" rtl="0" eaLnBrk="1" fontAlgn="auto" hangingPunct="1">
                  <a:lnSpc>
                    <a:spcPct val="100000"/>
                  </a:lnSpc>
                  <a:spcBef>
                    <a:spcPts val="0"/>
                  </a:spcBef>
                  <a:spcAft>
                    <a:spcPts val="0"/>
                  </a:spcAft>
                </a:pPr>
                <a:r>
                  <a:rPr lang="en-US" sz="1400" dirty="0">
                    <a:solidFill>
                      <a:srgbClr val="798BB3"/>
                    </a:solidFill>
                    <a:latin typeface="Open Sans" panose="020B0606030504020204" pitchFamily="34" charset="0"/>
                    <a:ea typeface="Open Sans" panose="020B0606030504020204" pitchFamily="34" charset="0"/>
                    <a:cs typeface="Open Sans" panose="020B0606030504020204" pitchFamily="34" charset="0"/>
                  </a:rPr>
                  <a:t>163</a:t>
                </a:r>
                <a:endParaRPr lang="en-US" sz="1400" i="0" u="none" baseline="0"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hteck 26">
                <a:extLst>
                  <a:ext uri="{FF2B5EF4-FFF2-40B4-BE49-F238E27FC236}">
                    <a16:creationId xmlns:a16="http://schemas.microsoft.com/office/drawing/2014/main" id="{0E0671FF-2EFA-4347-AB8F-FB0BD0F4E384}"/>
                  </a:ext>
                </a:extLst>
              </p:cNvPr>
              <p:cNvSpPr/>
              <p:nvPr/>
            </p:nvSpPr>
            <p:spPr>
              <a:xfrm>
                <a:off x="8687911" y="3389908"/>
                <a:ext cx="631245" cy="631245"/>
              </a:xfrm>
              <a:prstGeom prst="rect">
                <a:avLst/>
              </a:prstGeom>
              <a:solidFill>
                <a:srgbClr val="798BB3"/>
              </a:solidFill>
              <a:ln w="12700">
                <a:solidFill>
                  <a:srgbClr val="798BB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rtl="0" eaLnBrk="1" fontAlgn="auto" hangingPunct="1">
                  <a:lnSpc>
                    <a:spcPct val="100000"/>
                  </a:lnSpc>
                  <a:spcBef>
                    <a:spcPts val="0"/>
                  </a:spcBef>
                  <a:spcAft>
                    <a:spcPts val="0"/>
                  </a:spcAft>
                </a:pPr>
                <a:endPar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rtl="0" eaLnBrk="1" fontAlgn="auto" hangingPunct="1">
                  <a:lnSpc>
                    <a:spcPct val="100000"/>
                  </a:lnSpc>
                  <a:spcBef>
                    <a:spcPts val="0"/>
                  </a:spcBef>
                  <a:spcAft>
                    <a:spcPts val="0"/>
                  </a:spcAft>
                </a:pPr>
                <a:r>
                  <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a:p>
                <a:pPr algn="r" rtl="0" eaLnBrk="1" fontAlgn="auto" hangingPunct="1">
                  <a:lnSpc>
                    <a:spcPct val="100000"/>
                  </a:lnSpc>
                  <a:spcBef>
                    <a:spcPts val="0"/>
                  </a:spcBef>
                  <a:spcAft>
                    <a:spcPts val="0"/>
                  </a:spcAft>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256</a:t>
                </a:r>
                <a:endPar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Rechteck 32">
                <a:extLst>
                  <a:ext uri="{FF2B5EF4-FFF2-40B4-BE49-F238E27FC236}">
                    <a16:creationId xmlns:a16="http://schemas.microsoft.com/office/drawing/2014/main" id="{0868E766-13AD-415A-853E-BA10A51AA8C9}"/>
                  </a:ext>
                </a:extLst>
              </p:cNvPr>
              <p:cNvSpPr/>
              <p:nvPr/>
            </p:nvSpPr>
            <p:spPr>
              <a:xfrm>
                <a:off x="8687911" y="1322682"/>
                <a:ext cx="631245" cy="631245"/>
              </a:xfrm>
              <a:prstGeom prst="rect">
                <a:avLst/>
              </a:prstGeom>
              <a:solidFill>
                <a:schemeClr val="bg1"/>
              </a:solidFill>
              <a:ln w="12700">
                <a:solidFill>
                  <a:srgbClr val="798BB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rtl="0" eaLnBrk="1" fontAlgn="auto" hangingPunct="1">
                  <a:lnSpc>
                    <a:spcPct val="100000"/>
                  </a:lnSpc>
                  <a:spcBef>
                    <a:spcPts val="0"/>
                  </a:spcBef>
                  <a:spcAft>
                    <a:spcPts val="0"/>
                  </a:spcAft>
                </a:pPr>
                <a:endParaRPr lang="en-US" sz="1400" i="0" u="none"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rtl="0" eaLnBrk="1" fontAlgn="auto" hangingPunct="1">
                  <a:lnSpc>
                    <a:spcPct val="100000"/>
                  </a:lnSpc>
                  <a:spcBef>
                    <a:spcPts val="0"/>
                  </a:spcBef>
                  <a:spcAft>
                    <a:spcPts val="0"/>
                  </a:spcAft>
                </a:pPr>
                <a:r>
                  <a:rPr lang="en-US" sz="1400" i="0" u="none" baseline="0" dirty="0">
                    <a:solidFill>
                      <a:srgbClr val="798BB3"/>
                    </a:solidFill>
                    <a:latin typeface="Open Sans" panose="020B0606030504020204" pitchFamily="34" charset="0"/>
                    <a:ea typeface="Open Sans" panose="020B0606030504020204" pitchFamily="34" charset="0"/>
                    <a:cs typeface="Open Sans" panose="020B0606030504020204" pitchFamily="34" charset="0"/>
                  </a:rPr>
                  <a:t>4’</a:t>
                </a:r>
              </a:p>
              <a:p>
                <a:pPr algn="r" rtl="0" eaLnBrk="1" fontAlgn="auto" hangingPunct="1">
                  <a:lnSpc>
                    <a:spcPct val="100000"/>
                  </a:lnSpc>
                  <a:spcBef>
                    <a:spcPts val="0"/>
                  </a:spcBef>
                  <a:spcAft>
                    <a:spcPts val="0"/>
                  </a:spcAft>
                </a:pPr>
                <a:r>
                  <a:rPr lang="en-US" sz="1400" dirty="0">
                    <a:solidFill>
                      <a:srgbClr val="798BB3"/>
                    </a:solidFill>
                    <a:latin typeface="Open Sans" panose="020B0606030504020204" pitchFamily="34" charset="0"/>
                    <a:ea typeface="Open Sans" panose="020B0606030504020204" pitchFamily="34" charset="0"/>
                    <a:cs typeface="Open Sans" panose="020B0606030504020204" pitchFamily="34" charset="0"/>
                  </a:rPr>
                  <a:t>212</a:t>
                </a:r>
                <a:endParaRPr lang="en-US" sz="1400" i="0" u="none" baseline="0"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6" name="Gerade Verbindung mit Pfeil 35">
                <a:extLst>
                  <a:ext uri="{FF2B5EF4-FFF2-40B4-BE49-F238E27FC236}">
                    <a16:creationId xmlns:a16="http://schemas.microsoft.com/office/drawing/2014/main" id="{71BF44D1-4DEF-46D6-AF60-37BB879D802D}"/>
                  </a:ext>
                </a:extLst>
              </p:cNvPr>
              <p:cNvCxnSpPr>
                <a:cxnSpLocks/>
                <a:stCxn id="11" idx="0"/>
                <a:endCxn id="15" idx="2"/>
              </p:cNvCxnSpPr>
              <p:nvPr/>
            </p:nvCxnSpPr>
            <p:spPr>
              <a:xfrm flipV="1">
                <a:off x="7622790" y="5054766"/>
                <a:ext cx="0" cy="402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a:extLst>
                  <a:ext uri="{FF2B5EF4-FFF2-40B4-BE49-F238E27FC236}">
                    <a16:creationId xmlns:a16="http://schemas.microsoft.com/office/drawing/2014/main" id="{A1A3D185-48D9-4F88-AF21-CC09EC99C289}"/>
                  </a:ext>
                </a:extLst>
              </p:cNvPr>
              <p:cNvCxnSpPr>
                <a:cxnSpLocks/>
                <a:stCxn id="15" idx="3"/>
                <a:endCxn id="27" idx="2"/>
              </p:cNvCxnSpPr>
              <p:nvPr/>
            </p:nvCxnSpPr>
            <p:spPr>
              <a:xfrm flipV="1">
                <a:off x="7938412" y="4021153"/>
                <a:ext cx="1065122" cy="717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64FBCB1E-3B8F-42C0-82D4-2BEACD4242F4}"/>
                  </a:ext>
                </a:extLst>
              </p:cNvPr>
              <p:cNvCxnSpPr>
                <a:cxnSpLocks/>
                <a:stCxn id="27" idx="0"/>
                <a:endCxn id="21" idx="2"/>
              </p:cNvCxnSpPr>
              <p:nvPr/>
            </p:nvCxnSpPr>
            <p:spPr>
              <a:xfrm flipH="1" flipV="1">
                <a:off x="7622790" y="2987540"/>
                <a:ext cx="1380744" cy="402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Gerade Verbindung mit Pfeil 44">
                <a:extLst>
                  <a:ext uri="{FF2B5EF4-FFF2-40B4-BE49-F238E27FC236}">
                    <a16:creationId xmlns:a16="http://schemas.microsoft.com/office/drawing/2014/main" id="{902C16CF-E684-4B11-89DE-FA4FD4675635}"/>
                  </a:ext>
                </a:extLst>
              </p:cNvPr>
              <p:cNvCxnSpPr>
                <a:cxnSpLocks/>
                <a:stCxn id="21" idx="0"/>
                <a:endCxn id="30" idx="2"/>
              </p:cNvCxnSpPr>
              <p:nvPr/>
            </p:nvCxnSpPr>
            <p:spPr>
              <a:xfrm flipV="1">
                <a:off x="7622790" y="1953927"/>
                <a:ext cx="2981325" cy="402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31A8807A-9BDC-4A0A-AC4A-C4A9A7B5978D}"/>
                  </a:ext>
                </a:extLst>
              </p:cNvPr>
              <p:cNvCxnSpPr>
                <a:cxnSpLocks/>
                <a:stCxn id="15" idx="0"/>
                <a:endCxn id="18" idx="2"/>
              </p:cNvCxnSpPr>
              <p:nvPr/>
            </p:nvCxnSpPr>
            <p:spPr>
              <a:xfrm flipV="1">
                <a:off x="7622790" y="4021153"/>
                <a:ext cx="0" cy="40236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015A440A-20AD-47C9-A53B-0FCFA8E9EB22}"/>
                  </a:ext>
                </a:extLst>
              </p:cNvPr>
              <p:cNvCxnSpPr>
                <a:cxnSpLocks/>
                <a:stCxn id="21" idx="0"/>
                <a:endCxn id="24" idx="2"/>
              </p:cNvCxnSpPr>
              <p:nvPr/>
            </p:nvCxnSpPr>
            <p:spPr>
              <a:xfrm flipV="1">
                <a:off x="7622790" y="1953927"/>
                <a:ext cx="0" cy="40236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a:extLst>
                  <a:ext uri="{FF2B5EF4-FFF2-40B4-BE49-F238E27FC236}">
                    <a16:creationId xmlns:a16="http://schemas.microsoft.com/office/drawing/2014/main" id="{2EF6C3F0-7A94-4404-979D-D620EA9E0F2A}"/>
                  </a:ext>
                </a:extLst>
              </p:cNvPr>
              <p:cNvCxnSpPr>
                <a:cxnSpLocks/>
                <a:stCxn id="21" idx="0"/>
                <a:endCxn id="33" idx="2"/>
              </p:cNvCxnSpPr>
              <p:nvPr/>
            </p:nvCxnSpPr>
            <p:spPr>
              <a:xfrm flipV="1">
                <a:off x="7622790" y="1953927"/>
                <a:ext cx="1380744" cy="40236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88" name="Textfeld 87">
              <a:extLst>
                <a:ext uri="{FF2B5EF4-FFF2-40B4-BE49-F238E27FC236}">
                  <a16:creationId xmlns:a16="http://schemas.microsoft.com/office/drawing/2014/main" id="{BACC8E2F-D2EA-4C19-981B-D0A53BA1AA9F}"/>
                </a:ext>
              </a:extLst>
            </p:cNvPr>
            <p:cNvSpPr txBox="1"/>
            <p:nvPr/>
          </p:nvSpPr>
          <p:spPr>
            <a:xfrm>
              <a:off x="7284605" y="1028040"/>
              <a:ext cx="676368" cy="474647"/>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Fitness:</a:t>
              </a:r>
            </a:p>
            <a:p>
              <a:pPr algn="ct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931</a:t>
              </a:r>
            </a:p>
          </p:txBody>
        </p:sp>
        <p:sp>
          <p:nvSpPr>
            <p:cNvPr id="89" name="Textfeld 88">
              <a:extLst>
                <a:ext uri="{FF2B5EF4-FFF2-40B4-BE49-F238E27FC236}">
                  <a16:creationId xmlns:a16="http://schemas.microsoft.com/office/drawing/2014/main" id="{D14BF8BE-E4E4-4306-A199-AEE4E081852E}"/>
                </a:ext>
              </a:extLst>
            </p:cNvPr>
            <p:cNvSpPr txBox="1"/>
            <p:nvPr/>
          </p:nvSpPr>
          <p:spPr>
            <a:xfrm>
              <a:off x="8665349" y="1028040"/>
              <a:ext cx="676368" cy="474647"/>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Fitness:</a:t>
              </a:r>
            </a:p>
            <a:p>
              <a:pPr algn="ct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980</a:t>
              </a:r>
            </a:p>
          </p:txBody>
        </p:sp>
        <p:sp>
          <p:nvSpPr>
            <p:cNvPr id="90" name="Textfeld 89">
              <a:extLst>
                <a:ext uri="{FF2B5EF4-FFF2-40B4-BE49-F238E27FC236}">
                  <a16:creationId xmlns:a16="http://schemas.microsoft.com/office/drawing/2014/main" id="{A5B244B2-050B-4D2E-8FC0-9FB0E54D2012}"/>
                </a:ext>
              </a:extLst>
            </p:cNvPr>
            <p:cNvSpPr txBox="1"/>
            <p:nvPr/>
          </p:nvSpPr>
          <p:spPr>
            <a:xfrm>
              <a:off x="10265930" y="1028040"/>
              <a:ext cx="676368" cy="474647"/>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Fitness:</a:t>
              </a:r>
            </a:p>
            <a:p>
              <a:pPr algn="ct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1024</a:t>
              </a:r>
            </a:p>
          </p:txBody>
        </p:sp>
      </p:grpSp>
      <p:sp>
        <p:nvSpPr>
          <p:cNvPr id="47" name="Datumsplatzhalter 6">
            <a:extLst>
              <a:ext uri="{FF2B5EF4-FFF2-40B4-BE49-F238E27FC236}">
                <a16:creationId xmlns:a16="http://schemas.microsoft.com/office/drawing/2014/main" id="{20B76F24-EDC4-467C-A296-762CC1024AE7}"/>
              </a:ext>
            </a:extLst>
          </p:cNvPr>
          <p:cNvSpPr>
            <a:spLocks noGrp="1"/>
          </p:cNvSpPr>
          <p:nvPr>
            <p:ph type="dt" sz="half" idx="2"/>
          </p:nvPr>
        </p:nvSpPr>
        <p:spPr>
          <a:xfrm>
            <a:off x="360363" y="6584851"/>
            <a:ext cx="493866" cy="216000"/>
          </a:xfrm>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Fußzeilenplatzhalter 2">
            <a:extLst>
              <a:ext uri="{FF2B5EF4-FFF2-40B4-BE49-F238E27FC236}">
                <a16:creationId xmlns:a16="http://schemas.microsoft.com/office/drawing/2014/main" id="{EDB6E47A-A393-4288-88D5-BD5D37C6784A}"/>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
        <p:nvSpPr>
          <p:cNvPr id="52" name="Rechteck 20">
            <a:extLst>
              <a:ext uri="{FF2B5EF4-FFF2-40B4-BE49-F238E27FC236}">
                <a16:creationId xmlns:a16="http://schemas.microsoft.com/office/drawing/2014/main" id="{CE54E83E-D5AE-5A41-8403-1B6FE35FCB12}"/>
              </a:ext>
            </a:extLst>
          </p:cNvPr>
          <p:cNvSpPr/>
          <p:nvPr/>
        </p:nvSpPr>
        <p:spPr>
          <a:xfrm>
            <a:off x="9634685" y="2615347"/>
            <a:ext cx="2195364" cy="2698471"/>
          </a:xfrm>
          <a:prstGeom prst="rect">
            <a:avLst/>
          </a:prstGeom>
          <a:solidFill>
            <a:srgbClr val="C7DDFD"/>
          </a:solid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rtl="0" eaLnBrk="1" fontAlgn="auto" hangingPunct="1">
              <a:lnSpc>
                <a:spcPct val="100000"/>
              </a:lnSpc>
              <a:spcBef>
                <a:spcPts val="0"/>
              </a:spcBef>
              <a:spcAft>
                <a:spcPts val="0"/>
              </a:spcAft>
            </a:pPr>
            <a:r>
              <a:rPr lang="en-US" sz="1000" b="1" i="0" u="none"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Emmy+</a:t>
            </a:r>
            <a:r>
              <a:rPr lang="en-US" sz="1000" i="0" u="none"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has a minimum block delay of 60s and requires 6 confirmations to achieve </a:t>
            </a:r>
            <a:r>
              <a:rPr lang="en-US" sz="1000" i="1" u="none"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reasonable</a:t>
            </a:r>
            <a:r>
              <a:rPr lang="en-US" sz="1000" i="0" u="none"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finality assuming a Byzantine attacker with a stake fraction of 33%: </a:t>
            </a:r>
          </a:p>
          <a:p>
            <a:pPr algn="ctr" rtl="0" eaLnBrk="1" fontAlgn="auto" hangingPunct="1">
              <a:lnSpc>
                <a:spcPct val="100000"/>
              </a:lnSpc>
              <a:spcBef>
                <a:spcPts val="0"/>
              </a:spcBef>
              <a:spcAft>
                <a:spcPts val="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rtl="0" eaLnBrk="1" fontAlgn="auto" hangingPunct="1">
              <a:lnSpc>
                <a:spcPct val="100000"/>
              </a:lnSpc>
              <a:spcBef>
                <a:spcPts val="0"/>
              </a:spcBef>
              <a:spcAft>
                <a:spcPts val="0"/>
              </a:spcAft>
            </a:pPr>
            <a:r>
              <a:rPr lang="en-US" sz="1000" i="1" u="none"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6 * 60s = 6mins</a:t>
            </a:r>
          </a:p>
          <a:p>
            <a:pPr algn="ctr" rtl="0" eaLnBrk="1" fontAlgn="auto" hangingPunct="1">
              <a:lnSpc>
                <a:spcPct val="100000"/>
              </a:lnSpc>
              <a:spcBef>
                <a:spcPts val="0"/>
              </a:spcBef>
              <a:spcAft>
                <a:spcPts val="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rtl="0" eaLnBrk="1" fontAlgn="auto" hangingPunct="1">
              <a:lnSpc>
                <a:spcPct val="100000"/>
              </a:lnSpc>
              <a:spcBef>
                <a:spcPts val="0"/>
              </a:spcBef>
              <a:spcAft>
                <a:spcPts val="0"/>
              </a:spcAft>
            </a:pPr>
            <a:r>
              <a:rPr lang="en-US" sz="1000" b="1" i="0" u="none"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Emmy*</a:t>
            </a:r>
            <a:r>
              <a:rPr lang="en-US" sz="1000" i="0" u="none"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has a minimum block delay of 30s and requires only 2 confirmations under the same assumptions:</a:t>
            </a:r>
          </a:p>
          <a:p>
            <a:pPr algn="ctr" rtl="0" eaLnBrk="1" fontAlgn="auto" hangingPunct="1">
              <a:lnSpc>
                <a:spcPct val="100000"/>
              </a:lnSpc>
              <a:spcBef>
                <a:spcPts val="0"/>
              </a:spcBef>
              <a:spcAft>
                <a:spcPts val="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rtl="0" eaLnBrk="1" fontAlgn="auto" hangingPunct="1">
              <a:lnSpc>
                <a:spcPct val="100000"/>
              </a:lnSpc>
              <a:spcBef>
                <a:spcPts val="0"/>
              </a:spcBef>
              <a:spcAft>
                <a:spcPts val="0"/>
              </a:spcAft>
            </a:pPr>
            <a:r>
              <a:rPr lang="en-US" sz="1000" i="1" u="none"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2 * 30s = 1 min</a:t>
            </a:r>
          </a:p>
          <a:p>
            <a:pPr algn="ctr" rtl="0" eaLnBrk="1" fontAlgn="auto" hangingPunct="1">
              <a:lnSpc>
                <a:spcPct val="100000"/>
              </a:lnSpc>
              <a:spcBef>
                <a:spcPts val="0"/>
              </a:spcBef>
              <a:spcAft>
                <a:spcPts val="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rtl="0" eaLnBrk="1" fontAlgn="auto" hangingPunct="1">
              <a:lnSpc>
                <a:spcPct val="100000"/>
              </a:lnSpc>
              <a:spcBef>
                <a:spcPts val="0"/>
              </a:spcBef>
              <a:spcAft>
                <a:spcPts val="0"/>
              </a:spcAft>
            </a:pPr>
            <a:r>
              <a:rPr lang="en-US" sz="1000" b="1" i="0" u="none"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Emmy* thus speeds up finality by a factor of 6!</a:t>
            </a:r>
          </a:p>
        </p:txBody>
      </p:sp>
      <p:sp>
        <p:nvSpPr>
          <p:cNvPr id="3" name="Rectangle 2">
            <a:extLst>
              <a:ext uri="{FF2B5EF4-FFF2-40B4-BE49-F238E27FC236}">
                <a16:creationId xmlns:a16="http://schemas.microsoft.com/office/drawing/2014/main" id="{379F8A54-7B04-5244-8D49-6D4C3AD15D30}"/>
              </a:ext>
            </a:extLst>
          </p:cNvPr>
          <p:cNvSpPr/>
          <p:nvPr/>
        </p:nvSpPr>
        <p:spPr>
          <a:xfrm>
            <a:off x="10858629" y="2379955"/>
            <a:ext cx="971420" cy="246221"/>
          </a:xfrm>
          <a:prstGeom prst="rect">
            <a:avLst/>
          </a:prstGeom>
        </p:spPr>
        <p:txBody>
          <a:bodyPr wrap="none" lIns="0" rIns="0">
            <a:spAutoFit/>
          </a:bodyPr>
          <a:lstStyle/>
          <a:p>
            <a:pPr algn="r" fontAlgn="auto">
              <a:spcBef>
                <a:spcPts val="0"/>
              </a:spcBef>
              <a:spcAft>
                <a:spcPts val="0"/>
              </a:spcAft>
            </a:pPr>
            <a:r>
              <a:rPr lang="en-US" sz="1000" b="1" i="1" dirty="0">
                <a:latin typeface="Open Sans" panose="020B0606030504020204" pitchFamily="34" charset="0"/>
                <a:ea typeface="Open Sans" panose="020B0606030504020204" pitchFamily="34" charset="0"/>
                <a:cs typeface="Open Sans" panose="020B0606030504020204" pitchFamily="34" charset="0"/>
              </a:rPr>
              <a:t>GOOD TO KNOW</a:t>
            </a:r>
          </a:p>
        </p:txBody>
      </p:sp>
      <p:pic>
        <p:nvPicPr>
          <p:cNvPr id="50" name="Grafik 49">
            <a:extLst>
              <a:ext uri="{FF2B5EF4-FFF2-40B4-BE49-F238E27FC236}">
                <a16:creationId xmlns:a16="http://schemas.microsoft.com/office/drawing/2014/main" id="{446C17B8-F888-468C-B4E8-75AFF383535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774487" y="2645504"/>
            <a:ext cx="128683" cy="158020"/>
          </a:xfrm>
          <a:prstGeom prst="rect">
            <a:avLst/>
          </a:prstGeom>
        </p:spPr>
      </p:pic>
      <p:pic>
        <p:nvPicPr>
          <p:cNvPr id="53" name="Grafik 52">
            <a:extLst>
              <a:ext uri="{FF2B5EF4-FFF2-40B4-BE49-F238E27FC236}">
                <a16:creationId xmlns:a16="http://schemas.microsoft.com/office/drawing/2014/main" id="{D5491816-6B31-47C9-82E2-84C69E68E7E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165662" y="3680476"/>
            <a:ext cx="128683" cy="158020"/>
          </a:xfrm>
          <a:prstGeom prst="rect">
            <a:avLst/>
          </a:prstGeom>
        </p:spPr>
      </p:pic>
      <p:pic>
        <p:nvPicPr>
          <p:cNvPr id="54" name="Grafik 53">
            <a:extLst>
              <a:ext uri="{FF2B5EF4-FFF2-40B4-BE49-F238E27FC236}">
                <a16:creationId xmlns:a16="http://schemas.microsoft.com/office/drawing/2014/main" id="{05901E0C-CDE3-4A8D-AECA-FDD96BBD5E4D}"/>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773588" y="1615468"/>
            <a:ext cx="128683" cy="158020"/>
          </a:xfrm>
          <a:prstGeom prst="rect">
            <a:avLst/>
          </a:prstGeom>
        </p:spPr>
      </p:pic>
      <p:pic>
        <p:nvPicPr>
          <p:cNvPr id="55" name="Grafik 54">
            <a:extLst>
              <a:ext uri="{FF2B5EF4-FFF2-40B4-BE49-F238E27FC236}">
                <a16:creationId xmlns:a16="http://schemas.microsoft.com/office/drawing/2014/main" id="{8D2FC6DB-F349-497D-BACB-61855C31942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802202" y="4712390"/>
            <a:ext cx="128683" cy="158020"/>
          </a:xfrm>
          <a:prstGeom prst="rect">
            <a:avLst/>
          </a:prstGeom>
        </p:spPr>
      </p:pic>
      <p:pic>
        <p:nvPicPr>
          <p:cNvPr id="56" name="Grafik 55">
            <a:extLst>
              <a:ext uri="{FF2B5EF4-FFF2-40B4-BE49-F238E27FC236}">
                <a16:creationId xmlns:a16="http://schemas.microsoft.com/office/drawing/2014/main" id="{7EA09C49-9FBB-4831-8EA9-3F07F7E85C1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789580" y="5752377"/>
            <a:ext cx="128683" cy="158020"/>
          </a:xfrm>
          <a:prstGeom prst="rect">
            <a:avLst/>
          </a:prstGeom>
        </p:spPr>
      </p:pic>
      <p:pic>
        <p:nvPicPr>
          <p:cNvPr id="57" name="Grafik 56">
            <a:extLst>
              <a:ext uri="{FF2B5EF4-FFF2-40B4-BE49-F238E27FC236}">
                <a16:creationId xmlns:a16="http://schemas.microsoft.com/office/drawing/2014/main" id="{20D8C528-1A92-442F-B8CC-30286698F31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288752" y="5930129"/>
            <a:ext cx="91916" cy="112871"/>
          </a:xfrm>
          <a:prstGeom prst="rect">
            <a:avLst/>
          </a:prstGeom>
        </p:spPr>
      </p:pic>
      <p:pic>
        <p:nvPicPr>
          <p:cNvPr id="58" name="Grafik 57">
            <a:extLst>
              <a:ext uri="{FF2B5EF4-FFF2-40B4-BE49-F238E27FC236}">
                <a16:creationId xmlns:a16="http://schemas.microsoft.com/office/drawing/2014/main" id="{219E7295-5ECD-4759-8282-0603E51358D8}"/>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772384" y="1623292"/>
            <a:ext cx="128683" cy="158020"/>
          </a:xfrm>
          <a:prstGeom prst="rect">
            <a:avLst/>
          </a:prstGeom>
        </p:spPr>
      </p:pic>
      <p:pic>
        <p:nvPicPr>
          <p:cNvPr id="60" name="Grafik 59">
            <a:extLst>
              <a:ext uri="{FF2B5EF4-FFF2-40B4-BE49-F238E27FC236}">
                <a16:creationId xmlns:a16="http://schemas.microsoft.com/office/drawing/2014/main" id="{EC8D3F14-CBC4-4449-9BC3-75DD649F125C}"/>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153129" y="1616198"/>
            <a:ext cx="128683" cy="158020"/>
          </a:xfrm>
          <a:prstGeom prst="rect">
            <a:avLst/>
          </a:prstGeom>
        </p:spPr>
      </p:pic>
      <p:pic>
        <p:nvPicPr>
          <p:cNvPr id="61" name="Grafik 60">
            <a:extLst>
              <a:ext uri="{FF2B5EF4-FFF2-40B4-BE49-F238E27FC236}">
                <a16:creationId xmlns:a16="http://schemas.microsoft.com/office/drawing/2014/main" id="{16084346-3B2F-4658-911A-879B72AF25F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782323" y="3684704"/>
            <a:ext cx="128683" cy="158020"/>
          </a:xfrm>
          <a:prstGeom prst="rect">
            <a:avLst/>
          </a:prstGeom>
        </p:spPr>
      </p:pic>
    </p:spTree>
    <p:extLst>
      <p:ext uri="{BB962C8B-B14F-4D97-AF65-F5344CB8AC3E}">
        <p14:creationId xmlns:p14="http://schemas.microsoft.com/office/powerpoint/2010/main" val="3053996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kt 28" hidden="1">
            <a:extLst>
              <a:ext uri="{FF2B5EF4-FFF2-40B4-BE49-F238E27FC236}">
                <a16:creationId xmlns:a16="http://schemas.microsoft.com/office/drawing/2014/main" id="{21D57094-08A7-49FB-ACD0-A91A25442851}"/>
              </a:ext>
            </a:extLst>
          </p:cNvPr>
          <p:cNvGraphicFramePr>
            <a:graphicFrameLocks noChangeAspect="1"/>
          </p:cNvGraphicFramePr>
          <p:nvPr>
            <p:custDataLst>
              <p:tags r:id="rId2"/>
            </p:custDataLst>
            <p:extLst>
              <p:ext uri="{D42A27DB-BD31-4B8C-83A1-F6EECF244321}">
                <p14:modId xmlns:p14="http://schemas.microsoft.com/office/powerpoint/2010/main" val="2622451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310"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3E5EB513-4132-4982-B909-419A1B0B4BEC}"/>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Inhaltsplatzhalter 8">
            <a:extLst>
              <a:ext uri="{FF2B5EF4-FFF2-40B4-BE49-F238E27FC236}">
                <a16:creationId xmlns:a16="http://schemas.microsoft.com/office/drawing/2014/main" id="{ACB18BF5-6746-4CE8-952B-448C70EA5C72}"/>
              </a:ext>
            </a:extLst>
          </p:cNvPr>
          <p:cNvSpPr>
            <a:spLocks noGrp="1"/>
          </p:cNvSpPr>
          <p:nvPr>
            <p:ph sz="quarter" idx="16"/>
          </p:nvPr>
        </p:nvSpPr>
        <p:spPr>
          <a:xfrm>
            <a:off x="6175375" y="884239"/>
            <a:ext cx="5656317" cy="3770920"/>
          </a:xfrm>
          <a:ln w="12700">
            <a:solidFill>
              <a:srgbClr val="798BB3"/>
            </a:solidFill>
            <a:prstDash val="dash"/>
          </a:ln>
        </p:spPr>
        <p:txBody>
          <a:bodyPr/>
          <a:lstStyle/>
          <a:p>
            <a:pPr marL="0" indent="0" algn="ctr">
              <a:buNone/>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2000" b="1" dirty="0">
                <a:latin typeface="Open Sans" panose="020B0606030504020204" pitchFamily="34" charset="0"/>
                <a:ea typeface="Open Sans" panose="020B0606030504020204" pitchFamily="34" charset="0"/>
                <a:cs typeface="Open Sans" panose="020B0606030504020204" pitchFamily="34" charset="0"/>
              </a:rPr>
              <a:t>Consensus on </a:t>
            </a:r>
            <a:r>
              <a:rPr lang="en-US" sz="2000" b="1" dirty="0">
                <a:solidFill>
                  <a:srgbClr val="798BB3"/>
                </a:solidFill>
                <a:latin typeface="Open Sans" panose="020B0606030504020204" pitchFamily="34" charset="0"/>
                <a:ea typeface="Open Sans" panose="020B0606030504020204" pitchFamily="34" charset="0"/>
                <a:cs typeface="Open Sans" panose="020B0606030504020204" pitchFamily="34" charset="0"/>
              </a:rPr>
              <a:t>technology evolution</a:t>
            </a:r>
          </a:p>
          <a:p>
            <a:pPr marL="0" indent="0" algn="ctr">
              <a:buNone/>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2000" b="1" dirty="0">
                <a:latin typeface="Open Sans" panose="020B0606030504020204" pitchFamily="34" charset="0"/>
                <a:ea typeface="Open Sans" panose="020B0606030504020204" pitchFamily="34" charset="0"/>
                <a:cs typeface="Open Sans" panose="020B0606030504020204" pitchFamily="34" charset="0"/>
              </a:rPr>
              <a:t>Achieved through</a:t>
            </a:r>
          </a:p>
          <a:p>
            <a:pPr marL="0" indent="0" algn="ctr">
              <a:buNone/>
            </a:pPr>
            <a:r>
              <a:rPr lang="en-US" sz="2000" b="1" dirty="0">
                <a:latin typeface="Open Sans" panose="020B0606030504020204" pitchFamily="34" charset="0"/>
                <a:ea typeface="Open Sans" panose="020B0606030504020204" pitchFamily="34" charset="0"/>
                <a:cs typeface="Open Sans" panose="020B0606030504020204" pitchFamily="34" charset="0"/>
              </a:rPr>
              <a:t>on-chain governance/</a:t>
            </a:r>
          </a:p>
          <a:p>
            <a:pPr marL="0" indent="0" algn="ctr">
              <a:buNone/>
            </a:pPr>
            <a:r>
              <a:rPr lang="en-US" sz="2000" b="1" dirty="0">
                <a:latin typeface="Open Sans" panose="020B0606030504020204" pitchFamily="34" charset="0"/>
                <a:ea typeface="Open Sans" panose="020B0606030504020204" pitchFamily="34" charset="0"/>
                <a:cs typeface="Open Sans" panose="020B0606030504020204" pitchFamily="34" charset="0"/>
              </a:rPr>
              <a:t>amendment process </a:t>
            </a:r>
            <a:br>
              <a:rPr lang="en-US" sz="2000" b="1" dirty="0">
                <a:latin typeface="Open Sans" panose="020B0606030504020204" pitchFamily="34" charset="0"/>
                <a:ea typeface="Open Sans" panose="020B0606030504020204" pitchFamily="34" charset="0"/>
                <a:cs typeface="Open Sans" panose="020B0606030504020204" pitchFamily="34" charset="0"/>
              </a:rPr>
            </a:br>
            <a:r>
              <a:rPr lang="en-US" sz="2000" b="1" dirty="0">
                <a:latin typeface="Open Sans" panose="020B0606030504020204" pitchFamily="34" charset="0"/>
                <a:ea typeface="Open Sans" panose="020B0606030504020204" pitchFamily="34" charset="0"/>
                <a:cs typeface="Open Sans" panose="020B0606030504020204" pitchFamily="34" charset="0"/>
              </a:rPr>
              <a:t>(“change management”)</a:t>
            </a:r>
          </a:p>
        </p:txBody>
      </p:sp>
      <p:sp>
        <p:nvSpPr>
          <p:cNvPr id="2" name="Titel 1">
            <a:extLst>
              <a:ext uri="{FF2B5EF4-FFF2-40B4-BE49-F238E27FC236}">
                <a16:creationId xmlns:a16="http://schemas.microsoft.com/office/drawing/2014/main" id="{D6AF2770-258D-4913-B8CE-524242BDBD8E}"/>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Tezos utilizes two types of consensus for different purposes</a:t>
            </a:r>
          </a:p>
        </p:txBody>
      </p:sp>
      <p:sp>
        <p:nvSpPr>
          <p:cNvPr id="4" name="Foliennummernplatzhalter 3">
            <a:extLst>
              <a:ext uri="{FF2B5EF4-FFF2-40B4-BE49-F238E27FC236}">
                <a16:creationId xmlns:a16="http://schemas.microsoft.com/office/drawing/2014/main" id="{FD847272-9059-4FAC-B510-3499EBEE6C16}"/>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36</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Inhaltsplatzhalter 8">
            <a:extLst>
              <a:ext uri="{FF2B5EF4-FFF2-40B4-BE49-F238E27FC236}">
                <a16:creationId xmlns:a16="http://schemas.microsoft.com/office/drawing/2014/main" id="{11AC2D2E-6210-4386-A97C-07AD08F00DB6}"/>
              </a:ext>
            </a:extLst>
          </p:cNvPr>
          <p:cNvSpPr txBox="1">
            <a:spLocks/>
          </p:cNvSpPr>
          <p:nvPr/>
        </p:nvSpPr>
        <p:spPr>
          <a:xfrm>
            <a:off x="360363" y="884238"/>
            <a:ext cx="5656317" cy="5613761"/>
          </a:xfrm>
          <a:prstGeom prst="rect">
            <a:avLst/>
          </a:prstGeom>
        </p:spPr>
        <p:txBody>
          <a:bodyPr vert="horz" lIns="0" tIns="0" rIns="0" bIns="0" rtlCol="0">
            <a:noAutofit/>
          </a:bodyPr>
          <a:lstStyle>
            <a:lvl1pPr marL="233363" indent="-233363" algn="l" rtl="0" eaLnBrk="1" fontAlgn="base" hangingPunct="1">
              <a:lnSpc>
                <a:spcPct val="100000"/>
              </a:lnSpc>
              <a:spcBef>
                <a:spcPts val="600"/>
              </a:spcBef>
              <a:spcAft>
                <a:spcPts val="200"/>
              </a:spcAft>
              <a:buClr>
                <a:schemeClr val="accent1"/>
              </a:buClr>
              <a:buFont typeface="Wingdings 2" panose="05020102010507070707" pitchFamily="18" charset="2"/>
              <a:buChar char=""/>
              <a:defRPr lang="de-DE" b="0" kern="1200" noProof="0">
                <a:solidFill>
                  <a:schemeClr val="tx1"/>
                </a:solidFill>
                <a:latin typeface="Roboto" panose="02000000000000000000" pitchFamily="2" charset="0"/>
                <a:ea typeface="Roboto" panose="02000000000000000000" pitchFamily="2" charset="0"/>
                <a:cs typeface="+mn-cs"/>
              </a:defRPr>
            </a:lvl1pPr>
            <a:lvl2pPr marL="468000" indent="-234000" algn="l" rtl="0" eaLnBrk="1" fontAlgn="base" hangingPunct="1">
              <a:lnSpc>
                <a:spcPct val="100000"/>
              </a:lnSpc>
              <a:spcBef>
                <a:spcPts val="600"/>
              </a:spcBef>
              <a:spcAft>
                <a:spcPts val="200"/>
              </a:spcAft>
              <a:buClr>
                <a:schemeClr val="accent1"/>
              </a:buClr>
              <a:buSzPct val="90000"/>
              <a:buFont typeface="Wingdings 3" pitchFamily="18" charset="2"/>
              <a:buChar char=""/>
              <a:tabLst/>
              <a:defRPr lang="de-DE" b="0" kern="1200" noProof="0">
                <a:solidFill>
                  <a:schemeClr val="tx1"/>
                </a:solidFill>
                <a:latin typeface="Roboto" panose="02000000000000000000" pitchFamily="2" charset="0"/>
                <a:ea typeface="Roboto" panose="02000000000000000000" pitchFamily="2" charset="0"/>
                <a:cs typeface="+mn-cs"/>
              </a:defRPr>
            </a:lvl2pPr>
            <a:lvl3pPr marL="702000" indent="-233363" algn="l" rtl="0" eaLnBrk="1" fontAlgn="base" hangingPunct="1">
              <a:lnSpc>
                <a:spcPct val="100000"/>
              </a:lnSpc>
              <a:spcBef>
                <a:spcPts val="600"/>
              </a:spcBef>
              <a:spcAft>
                <a:spcPts val="200"/>
              </a:spcAft>
              <a:buClr>
                <a:schemeClr val="accent1"/>
              </a:buClr>
              <a:buSzPct val="100000"/>
              <a:buFont typeface="Wingdings" pitchFamily="2" charset="2"/>
              <a:buChar char="§"/>
              <a:defRPr lang="de-DE" sz="1600" b="0" kern="1200" noProof="0">
                <a:solidFill>
                  <a:schemeClr val="tx1"/>
                </a:solidFill>
                <a:latin typeface="Roboto" panose="02000000000000000000" pitchFamily="2" charset="0"/>
                <a:ea typeface="Roboto" panose="02000000000000000000" pitchFamily="2" charset="0"/>
                <a:cs typeface="+mn-cs"/>
              </a:defRPr>
            </a:lvl3pPr>
            <a:lvl4pPr marL="936000" indent="-180000" algn="l" rtl="0" eaLnBrk="1" fontAlgn="base" hangingPunct="1">
              <a:lnSpc>
                <a:spcPct val="100000"/>
              </a:lnSpc>
              <a:spcBef>
                <a:spcPts val="600"/>
              </a:spcBef>
              <a:spcAft>
                <a:spcPts val="200"/>
              </a:spcAft>
              <a:buClr>
                <a:schemeClr val="accent1"/>
              </a:buClr>
              <a:buFont typeface="Arial" charset="0"/>
              <a:buChar char="–"/>
              <a:defRPr lang="de-DE" sz="1400" b="0" kern="1200" noProof="0">
                <a:solidFill>
                  <a:schemeClr val="tx1"/>
                </a:solidFill>
                <a:latin typeface="Roboto" panose="02000000000000000000" pitchFamily="2" charset="0"/>
                <a:ea typeface="Roboto" panose="02000000000000000000" pitchFamily="2" charset="0"/>
                <a:cs typeface="+mn-cs"/>
              </a:defRPr>
            </a:lvl4pPr>
            <a:lvl5pPr marL="1116000" indent="-144000" algn="l" rtl="0" eaLnBrk="1" fontAlgn="base" hangingPunct="1">
              <a:lnSpc>
                <a:spcPct val="100000"/>
              </a:lnSpc>
              <a:spcBef>
                <a:spcPts val="600"/>
              </a:spcBef>
              <a:spcAft>
                <a:spcPts val="200"/>
              </a:spcAft>
              <a:buClr>
                <a:schemeClr val="accent1"/>
              </a:buClr>
              <a:buFont typeface="Arial" charset="0"/>
              <a:buChar char="•"/>
              <a:defRPr lang="de-DE" sz="1200" b="0" kern="1200" noProof="0">
                <a:solidFill>
                  <a:schemeClr val="tx1"/>
                </a:solidFill>
                <a:latin typeface="Roboto" panose="02000000000000000000" pitchFamily="2" charset="0"/>
                <a:ea typeface="Roboto" panose="02000000000000000000" pitchFamily="2" charset="0"/>
                <a:cs typeface="+mn-cs"/>
              </a:defRPr>
            </a:lvl5pPr>
            <a:lvl6pPr marL="2159754" indent="-359959" algn="l" defTabSz="914296" rtl="0" eaLnBrk="1" latinLnBrk="0" hangingPunct="1">
              <a:lnSpc>
                <a:spcPct val="100000"/>
              </a:lnSpc>
              <a:spcBef>
                <a:spcPts val="300"/>
              </a:spcBef>
              <a:spcAft>
                <a:spcPts val="100"/>
              </a:spcAft>
              <a:buClr>
                <a:schemeClr val="tx2"/>
              </a:buClr>
              <a:buFont typeface="Arial" pitchFamily="34" charset="0"/>
              <a:buChar char="•"/>
              <a:defRPr lang="de-DE" sz="1200" b="0" kern="1200" noProof="0" dirty="0">
                <a:solidFill>
                  <a:schemeClr val="tx1"/>
                </a:solidFill>
                <a:latin typeface="+mn-lt"/>
                <a:ea typeface="+mn-ea"/>
                <a:cs typeface="+mn-cs"/>
              </a:defRPr>
            </a:lvl6pPr>
            <a:lvl7pPr marL="2971462"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7pPr>
            <a:lvl8pPr marL="3428610"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8pPr>
            <a:lvl9pPr marL="3885758"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9pPr>
          </a:lstStyle>
          <a:p>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Inhaltsplatzhalter 8">
            <a:extLst>
              <a:ext uri="{FF2B5EF4-FFF2-40B4-BE49-F238E27FC236}">
                <a16:creationId xmlns:a16="http://schemas.microsoft.com/office/drawing/2014/main" id="{B236DA7B-6CC0-4588-BA6F-054F8EC7533D}"/>
              </a:ext>
            </a:extLst>
          </p:cNvPr>
          <p:cNvSpPr txBox="1">
            <a:spLocks/>
          </p:cNvSpPr>
          <p:nvPr/>
        </p:nvSpPr>
        <p:spPr>
          <a:xfrm>
            <a:off x="360363" y="884238"/>
            <a:ext cx="5656317" cy="5613761"/>
          </a:xfrm>
          <a:prstGeom prst="rect">
            <a:avLst/>
          </a:prstGeom>
        </p:spPr>
        <p:txBody>
          <a:bodyPr vert="horz" lIns="0" tIns="0" rIns="0" bIns="0" rtlCol="0">
            <a:noAutofit/>
          </a:bodyPr>
          <a:lstStyle>
            <a:lvl1pPr marL="233363" indent="-233363" algn="l" rtl="0" eaLnBrk="1" fontAlgn="base" hangingPunct="1">
              <a:lnSpc>
                <a:spcPct val="100000"/>
              </a:lnSpc>
              <a:spcBef>
                <a:spcPts val="600"/>
              </a:spcBef>
              <a:spcAft>
                <a:spcPts val="200"/>
              </a:spcAft>
              <a:buClr>
                <a:schemeClr val="accent1"/>
              </a:buClr>
              <a:buFont typeface="Wingdings 2" panose="05020102010507070707" pitchFamily="18" charset="2"/>
              <a:buChar char=""/>
              <a:defRPr lang="de-DE" b="0" kern="1200" noProof="0">
                <a:solidFill>
                  <a:schemeClr val="tx1"/>
                </a:solidFill>
                <a:latin typeface="Roboto" panose="02000000000000000000" pitchFamily="2" charset="0"/>
                <a:ea typeface="Roboto" panose="02000000000000000000" pitchFamily="2" charset="0"/>
                <a:cs typeface="+mn-cs"/>
              </a:defRPr>
            </a:lvl1pPr>
            <a:lvl2pPr marL="468000" indent="-234000" algn="l" rtl="0" eaLnBrk="1" fontAlgn="base" hangingPunct="1">
              <a:lnSpc>
                <a:spcPct val="100000"/>
              </a:lnSpc>
              <a:spcBef>
                <a:spcPts val="600"/>
              </a:spcBef>
              <a:spcAft>
                <a:spcPts val="200"/>
              </a:spcAft>
              <a:buClr>
                <a:schemeClr val="accent1"/>
              </a:buClr>
              <a:buSzPct val="90000"/>
              <a:buFont typeface="Wingdings 3" pitchFamily="18" charset="2"/>
              <a:buChar char=""/>
              <a:tabLst/>
              <a:defRPr lang="de-DE" b="0" kern="1200" noProof="0">
                <a:solidFill>
                  <a:schemeClr val="tx1"/>
                </a:solidFill>
                <a:latin typeface="Roboto" panose="02000000000000000000" pitchFamily="2" charset="0"/>
                <a:ea typeface="Roboto" panose="02000000000000000000" pitchFamily="2" charset="0"/>
                <a:cs typeface="+mn-cs"/>
              </a:defRPr>
            </a:lvl2pPr>
            <a:lvl3pPr marL="702000" indent="-233363" algn="l" rtl="0" eaLnBrk="1" fontAlgn="base" hangingPunct="1">
              <a:lnSpc>
                <a:spcPct val="100000"/>
              </a:lnSpc>
              <a:spcBef>
                <a:spcPts val="600"/>
              </a:spcBef>
              <a:spcAft>
                <a:spcPts val="200"/>
              </a:spcAft>
              <a:buClr>
                <a:schemeClr val="accent1"/>
              </a:buClr>
              <a:buSzPct val="100000"/>
              <a:buFont typeface="Wingdings" pitchFamily="2" charset="2"/>
              <a:buChar char="§"/>
              <a:defRPr lang="de-DE" sz="1600" b="0" kern="1200" noProof="0">
                <a:solidFill>
                  <a:schemeClr val="tx1"/>
                </a:solidFill>
                <a:latin typeface="Roboto" panose="02000000000000000000" pitchFamily="2" charset="0"/>
                <a:ea typeface="Roboto" panose="02000000000000000000" pitchFamily="2" charset="0"/>
                <a:cs typeface="+mn-cs"/>
              </a:defRPr>
            </a:lvl3pPr>
            <a:lvl4pPr marL="936000" indent="-180000" algn="l" rtl="0" eaLnBrk="1" fontAlgn="base" hangingPunct="1">
              <a:lnSpc>
                <a:spcPct val="100000"/>
              </a:lnSpc>
              <a:spcBef>
                <a:spcPts val="600"/>
              </a:spcBef>
              <a:spcAft>
                <a:spcPts val="200"/>
              </a:spcAft>
              <a:buClr>
                <a:schemeClr val="accent1"/>
              </a:buClr>
              <a:buFont typeface="Arial" charset="0"/>
              <a:buChar char="–"/>
              <a:defRPr lang="de-DE" sz="1400" b="0" kern="1200" noProof="0">
                <a:solidFill>
                  <a:schemeClr val="tx1"/>
                </a:solidFill>
                <a:latin typeface="Roboto" panose="02000000000000000000" pitchFamily="2" charset="0"/>
                <a:ea typeface="Roboto" panose="02000000000000000000" pitchFamily="2" charset="0"/>
                <a:cs typeface="+mn-cs"/>
              </a:defRPr>
            </a:lvl4pPr>
            <a:lvl5pPr marL="1116000" indent="-144000" algn="l" rtl="0" eaLnBrk="1" fontAlgn="base" hangingPunct="1">
              <a:lnSpc>
                <a:spcPct val="100000"/>
              </a:lnSpc>
              <a:spcBef>
                <a:spcPts val="600"/>
              </a:spcBef>
              <a:spcAft>
                <a:spcPts val="200"/>
              </a:spcAft>
              <a:buClr>
                <a:schemeClr val="accent1"/>
              </a:buClr>
              <a:buFont typeface="Arial" charset="0"/>
              <a:buChar char="•"/>
              <a:defRPr lang="de-DE" sz="1200" b="0" kern="1200" noProof="0">
                <a:solidFill>
                  <a:schemeClr val="tx1"/>
                </a:solidFill>
                <a:latin typeface="Roboto" panose="02000000000000000000" pitchFamily="2" charset="0"/>
                <a:ea typeface="Roboto" panose="02000000000000000000" pitchFamily="2" charset="0"/>
                <a:cs typeface="+mn-cs"/>
              </a:defRPr>
            </a:lvl5pPr>
            <a:lvl6pPr marL="2159754" indent="-359959" algn="l" defTabSz="914296" rtl="0" eaLnBrk="1" latinLnBrk="0" hangingPunct="1">
              <a:lnSpc>
                <a:spcPct val="100000"/>
              </a:lnSpc>
              <a:spcBef>
                <a:spcPts val="300"/>
              </a:spcBef>
              <a:spcAft>
                <a:spcPts val="100"/>
              </a:spcAft>
              <a:buClr>
                <a:schemeClr val="tx2"/>
              </a:buClr>
              <a:buFont typeface="Arial" pitchFamily="34" charset="0"/>
              <a:buChar char="•"/>
              <a:defRPr lang="de-DE" sz="1200" b="0" kern="1200" noProof="0" dirty="0">
                <a:solidFill>
                  <a:schemeClr val="tx1"/>
                </a:solidFill>
                <a:latin typeface="+mn-lt"/>
                <a:ea typeface="+mn-ea"/>
                <a:cs typeface="+mn-cs"/>
              </a:defRPr>
            </a:lvl6pPr>
            <a:lvl7pPr marL="2971462"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7pPr>
            <a:lvl8pPr marL="3428610"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8pPr>
            <a:lvl9pPr marL="3885758"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9pPr>
          </a:lstStyle>
          <a:p>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Inhaltsplatzhalter 8">
            <a:extLst>
              <a:ext uri="{FF2B5EF4-FFF2-40B4-BE49-F238E27FC236}">
                <a16:creationId xmlns:a16="http://schemas.microsoft.com/office/drawing/2014/main" id="{6B0E6F66-D3BC-4A98-862A-273AEBE70064}"/>
              </a:ext>
            </a:extLst>
          </p:cNvPr>
          <p:cNvSpPr txBox="1">
            <a:spLocks/>
          </p:cNvSpPr>
          <p:nvPr/>
        </p:nvSpPr>
        <p:spPr>
          <a:xfrm>
            <a:off x="360363" y="884239"/>
            <a:ext cx="5656317" cy="3770920"/>
          </a:xfrm>
          <a:prstGeom prst="rect">
            <a:avLst/>
          </a:prstGeom>
          <a:ln w="12700">
            <a:solidFill>
              <a:srgbClr val="798BB3"/>
            </a:solidFill>
            <a:prstDash val="dash"/>
          </a:ln>
        </p:spPr>
        <p:txBody>
          <a:bodyPr vert="horz" lIns="0" tIns="0" rIns="0" bIns="0" rtlCol="0">
            <a:noAutofit/>
          </a:bodyPr>
          <a:lstStyle>
            <a:lvl1pPr marL="233363" indent="-233363" algn="l" rtl="0" eaLnBrk="1" fontAlgn="base" hangingPunct="1">
              <a:lnSpc>
                <a:spcPct val="100000"/>
              </a:lnSpc>
              <a:spcBef>
                <a:spcPts val="600"/>
              </a:spcBef>
              <a:spcAft>
                <a:spcPts val="200"/>
              </a:spcAft>
              <a:buClr>
                <a:schemeClr val="accent1"/>
              </a:buClr>
              <a:buFont typeface="Wingdings 2" panose="05020102010507070707" pitchFamily="18" charset="2"/>
              <a:buChar char=""/>
              <a:defRPr lang="de-DE" b="0" kern="1200" noProof="0">
                <a:solidFill>
                  <a:schemeClr val="tx1"/>
                </a:solidFill>
                <a:latin typeface="Roboto" panose="02000000000000000000" pitchFamily="2" charset="0"/>
                <a:ea typeface="Roboto" panose="02000000000000000000" pitchFamily="2" charset="0"/>
                <a:cs typeface="+mn-cs"/>
              </a:defRPr>
            </a:lvl1pPr>
            <a:lvl2pPr marL="468000" indent="-234000" algn="l" rtl="0" eaLnBrk="1" fontAlgn="base" hangingPunct="1">
              <a:lnSpc>
                <a:spcPct val="100000"/>
              </a:lnSpc>
              <a:spcBef>
                <a:spcPts val="600"/>
              </a:spcBef>
              <a:spcAft>
                <a:spcPts val="200"/>
              </a:spcAft>
              <a:buClr>
                <a:schemeClr val="accent1"/>
              </a:buClr>
              <a:buSzPct val="90000"/>
              <a:buFont typeface="Wingdings 3" pitchFamily="18" charset="2"/>
              <a:buChar char=""/>
              <a:tabLst/>
              <a:defRPr lang="de-DE" b="0" kern="1200" noProof="0">
                <a:solidFill>
                  <a:schemeClr val="tx1"/>
                </a:solidFill>
                <a:latin typeface="Roboto" panose="02000000000000000000" pitchFamily="2" charset="0"/>
                <a:ea typeface="Roboto" panose="02000000000000000000" pitchFamily="2" charset="0"/>
                <a:cs typeface="+mn-cs"/>
              </a:defRPr>
            </a:lvl2pPr>
            <a:lvl3pPr marL="702000" indent="-233363" algn="l" rtl="0" eaLnBrk="1" fontAlgn="base" hangingPunct="1">
              <a:lnSpc>
                <a:spcPct val="100000"/>
              </a:lnSpc>
              <a:spcBef>
                <a:spcPts val="600"/>
              </a:spcBef>
              <a:spcAft>
                <a:spcPts val="200"/>
              </a:spcAft>
              <a:buClr>
                <a:schemeClr val="accent1"/>
              </a:buClr>
              <a:buSzPct val="100000"/>
              <a:buFont typeface="Wingdings" pitchFamily="2" charset="2"/>
              <a:buChar char="§"/>
              <a:defRPr lang="de-DE" sz="1600" b="0" kern="1200" noProof="0">
                <a:solidFill>
                  <a:schemeClr val="tx1"/>
                </a:solidFill>
                <a:latin typeface="Roboto" panose="02000000000000000000" pitchFamily="2" charset="0"/>
                <a:ea typeface="Roboto" panose="02000000000000000000" pitchFamily="2" charset="0"/>
                <a:cs typeface="+mn-cs"/>
              </a:defRPr>
            </a:lvl3pPr>
            <a:lvl4pPr marL="936000" indent="-180000" algn="l" rtl="0" eaLnBrk="1" fontAlgn="base" hangingPunct="1">
              <a:lnSpc>
                <a:spcPct val="100000"/>
              </a:lnSpc>
              <a:spcBef>
                <a:spcPts val="600"/>
              </a:spcBef>
              <a:spcAft>
                <a:spcPts val="200"/>
              </a:spcAft>
              <a:buClr>
                <a:schemeClr val="accent1"/>
              </a:buClr>
              <a:buFont typeface="Arial" charset="0"/>
              <a:buChar char="–"/>
              <a:defRPr lang="de-DE" sz="1400" b="0" kern="1200" noProof="0">
                <a:solidFill>
                  <a:schemeClr val="tx1"/>
                </a:solidFill>
                <a:latin typeface="Roboto" panose="02000000000000000000" pitchFamily="2" charset="0"/>
                <a:ea typeface="Roboto" panose="02000000000000000000" pitchFamily="2" charset="0"/>
                <a:cs typeface="+mn-cs"/>
              </a:defRPr>
            </a:lvl4pPr>
            <a:lvl5pPr marL="1116000" indent="-144000" algn="l" rtl="0" eaLnBrk="1" fontAlgn="base" hangingPunct="1">
              <a:lnSpc>
                <a:spcPct val="100000"/>
              </a:lnSpc>
              <a:spcBef>
                <a:spcPts val="600"/>
              </a:spcBef>
              <a:spcAft>
                <a:spcPts val="200"/>
              </a:spcAft>
              <a:buClr>
                <a:schemeClr val="accent1"/>
              </a:buClr>
              <a:buFont typeface="Arial" charset="0"/>
              <a:buChar char="•"/>
              <a:defRPr lang="de-DE" sz="1200" b="0" kern="1200" noProof="0">
                <a:solidFill>
                  <a:schemeClr val="tx1"/>
                </a:solidFill>
                <a:latin typeface="Roboto" panose="02000000000000000000" pitchFamily="2" charset="0"/>
                <a:ea typeface="Roboto" panose="02000000000000000000" pitchFamily="2" charset="0"/>
                <a:cs typeface="+mn-cs"/>
              </a:defRPr>
            </a:lvl5pPr>
            <a:lvl6pPr marL="2159754" indent="-359959" algn="l" defTabSz="914296" rtl="0" eaLnBrk="1" latinLnBrk="0" hangingPunct="1">
              <a:lnSpc>
                <a:spcPct val="100000"/>
              </a:lnSpc>
              <a:spcBef>
                <a:spcPts val="300"/>
              </a:spcBef>
              <a:spcAft>
                <a:spcPts val="100"/>
              </a:spcAft>
              <a:buClr>
                <a:schemeClr val="tx2"/>
              </a:buClr>
              <a:buFont typeface="Arial" pitchFamily="34" charset="0"/>
              <a:buChar char="•"/>
              <a:defRPr lang="de-DE" sz="1200" b="0" kern="1200" noProof="0" dirty="0">
                <a:solidFill>
                  <a:schemeClr val="tx1"/>
                </a:solidFill>
                <a:latin typeface="+mn-lt"/>
                <a:ea typeface="+mn-ea"/>
                <a:cs typeface="+mn-cs"/>
              </a:defRPr>
            </a:lvl6pPr>
            <a:lvl7pPr marL="2971462"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7pPr>
            <a:lvl8pPr marL="3428610"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8pPr>
            <a:lvl9pPr marL="3885758"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9pPr>
          </a:lstStyle>
          <a:p>
            <a:pPr marL="0" indent="0" algn="ctr">
              <a:buNone/>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2000" b="1" dirty="0">
                <a:latin typeface="Open Sans" panose="020B0606030504020204" pitchFamily="34" charset="0"/>
                <a:ea typeface="Open Sans" panose="020B0606030504020204" pitchFamily="34" charset="0"/>
                <a:cs typeface="Open Sans" panose="020B0606030504020204" pitchFamily="34" charset="0"/>
              </a:rPr>
              <a:t>Consensus on </a:t>
            </a:r>
            <a:r>
              <a:rPr lang="en-US" sz="2000" b="1" dirty="0">
                <a:solidFill>
                  <a:srgbClr val="798BB3"/>
                </a:solidFill>
                <a:latin typeface="Open Sans" panose="020B0606030504020204" pitchFamily="34" charset="0"/>
                <a:ea typeface="Open Sans" panose="020B0606030504020204" pitchFamily="34" charset="0"/>
                <a:cs typeface="Open Sans" panose="020B0606030504020204" pitchFamily="34" charset="0"/>
              </a:rPr>
              <a:t>chain state</a:t>
            </a:r>
          </a:p>
          <a:p>
            <a:pPr marL="0" indent="0" algn="ctr">
              <a:buNone/>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2000" b="1" dirty="0">
                <a:latin typeface="Open Sans" panose="020B0606030504020204" pitchFamily="34" charset="0"/>
                <a:ea typeface="Open Sans" panose="020B0606030504020204" pitchFamily="34" charset="0"/>
                <a:cs typeface="Open Sans" panose="020B0606030504020204" pitchFamily="34" charset="0"/>
              </a:rPr>
              <a:t>Achieved through </a:t>
            </a:r>
          </a:p>
          <a:p>
            <a:pPr marL="0" indent="0" algn="ctr">
              <a:buNone/>
            </a:pPr>
            <a:r>
              <a:rPr lang="en-US" sz="2000" b="1" dirty="0">
                <a:latin typeface="Open Sans" panose="020B0606030504020204" pitchFamily="34" charset="0"/>
                <a:ea typeface="Open Sans" panose="020B0606030504020204" pitchFamily="34" charset="0"/>
                <a:cs typeface="Open Sans" panose="020B0606030504020204" pitchFamily="34" charset="0"/>
              </a:rPr>
              <a:t>consensus mechanism</a:t>
            </a:r>
          </a:p>
          <a:p>
            <a:pPr marL="0" indent="0" algn="ctr">
              <a:buNone/>
            </a:pPr>
            <a:r>
              <a:rPr lang="en-US" sz="2000" b="1" dirty="0">
                <a:latin typeface="Open Sans" panose="020B0606030504020204" pitchFamily="34" charset="0"/>
                <a:ea typeface="Open Sans" panose="020B0606030504020204" pitchFamily="34" charset="0"/>
                <a:cs typeface="Open Sans" panose="020B0606030504020204" pitchFamily="34" charset="0"/>
              </a:rPr>
              <a:t>Emmy*</a:t>
            </a:r>
          </a:p>
        </p:txBody>
      </p:sp>
      <p:sp>
        <p:nvSpPr>
          <p:cNvPr id="10" name="Gleichschenkliges Dreieck 9">
            <a:extLst>
              <a:ext uri="{FF2B5EF4-FFF2-40B4-BE49-F238E27FC236}">
                <a16:creationId xmlns:a16="http://schemas.microsoft.com/office/drawing/2014/main" id="{64FABBEB-8224-4F9F-A561-2DA3E882CE78}"/>
              </a:ext>
            </a:extLst>
          </p:cNvPr>
          <p:cNvSpPr/>
          <p:nvPr/>
        </p:nvSpPr>
        <p:spPr bwMode="gray">
          <a:xfrm flipV="1">
            <a:off x="2658169" y="2114211"/>
            <a:ext cx="1060704" cy="220436"/>
          </a:xfrm>
          <a:prstGeom prst="triangl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Gleichschenkliges Dreieck 15">
            <a:extLst>
              <a:ext uri="{FF2B5EF4-FFF2-40B4-BE49-F238E27FC236}">
                <a16:creationId xmlns:a16="http://schemas.microsoft.com/office/drawing/2014/main" id="{C26778CE-731B-4AFC-9DF8-73578FAF7D97}"/>
              </a:ext>
            </a:extLst>
          </p:cNvPr>
          <p:cNvSpPr/>
          <p:nvPr/>
        </p:nvSpPr>
        <p:spPr bwMode="gray">
          <a:xfrm flipV="1">
            <a:off x="8473181" y="2114211"/>
            <a:ext cx="1060704" cy="220436"/>
          </a:xfrm>
          <a:prstGeom prst="triangl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hteck 10">
            <a:extLst>
              <a:ext uri="{FF2B5EF4-FFF2-40B4-BE49-F238E27FC236}">
                <a16:creationId xmlns:a16="http://schemas.microsoft.com/office/drawing/2014/main" id="{C8F74421-EA5C-4A8B-9BE6-3DC72223843F}"/>
              </a:ext>
            </a:extLst>
          </p:cNvPr>
          <p:cNvSpPr/>
          <p:nvPr/>
        </p:nvSpPr>
        <p:spPr bwMode="gray">
          <a:xfrm>
            <a:off x="6175322" y="4743700"/>
            <a:ext cx="2765478" cy="1754300"/>
          </a:xfrm>
          <a:prstGeom prst="rect">
            <a:avLst/>
          </a:prstGeom>
          <a:solidFill>
            <a:schemeClr val="bg1"/>
          </a:solidFill>
          <a:ln w="12700">
            <a:solidFill>
              <a:srgbClr val="798B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44000" rIns="72000" bIns="36000" numCol="1" spcCol="0" rtlCol="0" fromWordArt="0" anchor="t" anchorCtr="0" forceAA="0" compatLnSpc="1">
            <a:prstTxWarp prst="textNoShape">
              <a:avLst/>
            </a:prstTxWarp>
            <a:noAutofit/>
          </a:bodyPr>
          <a:lstStyle/>
          <a:p>
            <a:pPr>
              <a:spcBef>
                <a:spcPts val="300"/>
              </a:spcBef>
              <a:spcAft>
                <a:spcPts val="100"/>
              </a:spcAft>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Necessary preconditions:</a:t>
            </a:r>
          </a:p>
          <a:p>
            <a:pPr marL="171450" indent="-171450">
              <a:spcBef>
                <a:spcPts val="300"/>
              </a:spcBef>
              <a:spcAft>
                <a:spcPts val="100"/>
              </a:spcAft>
              <a:buClr>
                <a:srgbClr val="798BB3"/>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Tools</a:t>
            </a:r>
          </a:p>
          <a:p>
            <a:pPr marL="171450" indent="-171450">
              <a:spcBef>
                <a:spcPts val="300"/>
              </a:spcBef>
              <a:spcAft>
                <a:spcPts val="100"/>
              </a:spcAft>
              <a:buClr>
                <a:srgbClr val="798BB3"/>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Discussion forums</a:t>
            </a:r>
          </a:p>
          <a:p>
            <a:pPr marL="171450" indent="-171450">
              <a:spcBef>
                <a:spcPts val="300"/>
              </a:spcBef>
              <a:spcAft>
                <a:spcPts val="100"/>
              </a:spcAft>
              <a:buClr>
                <a:srgbClr val="798BB3"/>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Transparency</a:t>
            </a:r>
          </a:p>
          <a:p>
            <a:pPr marL="171450" indent="-171450">
              <a:spcBef>
                <a:spcPts val="300"/>
              </a:spcBef>
              <a:spcAft>
                <a:spcPts val="100"/>
              </a:spcAft>
              <a:buClr>
                <a:srgbClr val="798BB3"/>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Communication</a:t>
            </a:r>
          </a:p>
          <a:p>
            <a:pPr marL="171450" indent="-171450">
              <a:spcBef>
                <a:spcPts val="300"/>
              </a:spcBef>
              <a:spcAft>
                <a:spcPts val="100"/>
              </a:spcAft>
              <a:buClr>
                <a:srgbClr val="798BB3"/>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Participation</a:t>
            </a:r>
          </a:p>
          <a:p>
            <a:pPr marL="171450" indent="-171450">
              <a:spcBef>
                <a:spcPts val="300"/>
              </a:spcBef>
              <a:spcAft>
                <a:spcPts val="100"/>
              </a:spcAft>
              <a:buClr>
                <a:srgbClr val="798BB3"/>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Rigorous test framework</a:t>
            </a:r>
          </a:p>
        </p:txBody>
      </p:sp>
      <p:sp>
        <p:nvSpPr>
          <p:cNvPr id="18" name="Rechteck 17">
            <a:extLst>
              <a:ext uri="{FF2B5EF4-FFF2-40B4-BE49-F238E27FC236}">
                <a16:creationId xmlns:a16="http://schemas.microsoft.com/office/drawing/2014/main" id="{9B221E6C-23DF-45FA-BF09-22C276E44BEF}"/>
              </a:ext>
            </a:extLst>
          </p:cNvPr>
          <p:cNvSpPr/>
          <p:nvPr/>
        </p:nvSpPr>
        <p:spPr bwMode="gray">
          <a:xfrm>
            <a:off x="9064572" y="4743700"/>
            <a:ext cx="2765478" cy="1754300"/>
          </a:xfrm>
          <a:prstGeom prst="rect">
            <a:avLst/>
          </a:prstGeom>
          <a:solidFill>
            <a:schemeClr val="bg1"/>
          </a:solidFill>
          <a:ln w="12700">
            <a:solidFill>
              <a:srgbClr val="798BB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144000" rIns="72000" bIns="36000" rtlCol="0" anchor="t"/>
          <a:lstStyle/>
          <a:p>
            <a:pPr>
              <a:spcBef>
                <a:spcPts val="300"/>
              </a:spcBef>
              <a:spcAft>
                <a:spcPts val="100"/>
              </a:spcAft>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Implications:</a:t>
            </a:r>
          </a:p>
          <a:p>
            <a:pPr marL="285750" indent="-285750">
              <a:spcBef>
                <a:spcPts val="300"/>
              </a:spcBef>
              <a:spcAft>
                <a:spcPts val="100"/>
              </a:spcAft>
              <a:buClr>
                <a:srgbClr val="798BB3"/>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Community can vote on developments that you do not favor</a:t>
            </a:r>
          </a:p>
          <a:p>
            <a:pPr marL="285750" indent="-285750">
              <a:spcBef>
                <a:spcPts val="300"/>
              </a:spcBef>
              <a:spcAft>
                <a:spcPts val="100"/>
              </a:spcAft>
              <a:buClr>
                <a:srgbClr val="798BB3"/>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Drastic reduction of hard fork probability</a:t>
            </a:r>
          </a:p>
          <a:p>
            <a:pPr marL="285750" indent="-285750">
              <a:spcBef>
                <a:spcPts val="300"/>
              </a:spcBef>
              <a:spcAft>
                <a:spcPts val="100"/>
              </a:spcAft>
              <a:buClr>
                <a:srgbClr val="798BB3"/>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No „asset duplication problem“ through hard forks (see NFTs !)</a:t>
            </a:r>
          </a:p>
        </p:txBody>
      </p:sp>
      <p:sp>
        <p:nvSpPr>
          <p:cNvPr id="19" name="Rechteck 18">
            <a:extLst>
              <a:ext uri="{FF2B5EF4-FFF2-40B4-BE49-F238E27FC236}">
                <a16:creationId xmlns:a16="http://schemas.microsoft.com/office/drawing/2014/main" id="{724F71F6-F104-409B-B12B-3B05C6C4E3D2}"/>
              </a:ext>
            </a:extLst>
          </p:cNvPr>
          <p:cNvSpPr/>
          <p:nvPr/>
        </p:nvSpPr>
        <p:spPr bwMode="gray">
          <a:xfrm>
            <a:off x="366488" y="4743700"/>
            <a:ext cx="2765478" cy="1754300"/>
          </a:xfrm>
          <a:prstGeom prst="rect">
            <a:avLst/>
          </a:prstGeom>
          <a:solidFill>
            <a:schemeClr val="bg1"/>
          </a:solidFill>
          <a:ln w="12700">
            <a:solidFill>
              <a:srgbClr val="798B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44000" rIns="72000" bIns="36000" numCol="1" spcCol="0" rtlCol="0" fromWordArt="0" anchor="t" anchorCtr="0" forceAA="0" compatLnSpc="1">
            <a:prstTxWarp prst="textNoShape">
              <a:avLst/>
            </a:prstTxWarp>
            <a:noAutofit/>
          </a:bodyPr>
          <a:lstStyle/>
          <a:p>
            <a:pPr>
              <a:spcBef>
                <a:spcPts val="300"/>
              </a:spcBef>
              <a:spcAft>
                <a:spcPts val="100"/>
              </a:spcAft>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Necessary preconditions:</a:t>
            </a:r>
          </a:p>
          <a:p>
            <a:pPr marL="171450" indent="-171450">
              <a:spcBef>
                <a:spcPts val="300"/>
              </a:spcBef>
              <a:spcAft>
                <a:spcPts val="100"/>
              </a:spcAft>
              <a:buClr>
                <a:srgbClr val="798BB3"/>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“Healthy” network, i.e. diverse validator set</a:t>
            </a:r>
          </a:p>
          <a:p>
            <a:pPr marL="171450" indent="-171450">
              <a:spcBef>
                <a:spcPts val="300"/>
              </a:spcBef>
              <a:spcAft>
                <a:spcPts val="100"/>
              </a:spcAft>
              <a:buClr>
                <a:srgbClr val="798BB3"/>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Low entry barriers for new bakers</a:t>
            </a:r>
          </a:p>
          <a:p>
            <a:pPr marL="171450" indent="-171450">
              <a:spcBef>
                <a:spcPts val="300"/>
              </a:spcBef>
              <a:spcAft>
                <a:spcPts val="100"/>
              </a:spcAft>
              <a:buClr>
                <a:srgbClr val="798BB3"/>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Sybil control mechanism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LPoS</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a:spcBef>
                <a:spcPts val="300"/>
              </a:spcBef>
              <a:spcAft>
                <a:spcPts val="100"/>
              </a:spcAft>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hteck 19">
            <a:extLst>
              <a:ext uri="{FF2B5EF4-FFF2-40B4-BE49-F238E27FC236}">
                <a16:creationId xmlns:a16="http://schemas.microsoft.com/office/drawing/2014/main" id="{EAFC6FF4-7E52-4583-9ABB-6E1C4658604E}"/>
              </a:ext>
            </a:extLst>
          </p:cNvPr>
          <p:cNvSpPr/>
          <p:nvPr/>
        </p:nvSpPr>
        <p:spPr bwMode="gray">
          <a:xfrm>
            <a:off x="3255738" y="4743700"/>
            <a:ext cx="2765478" cy="1754300"/>
          </a:xfrm>
          <a:prstGeom prst="rect">
            <a:avLst/>
          </a:prstGeom>
          <a:solidFill>
            <a:schemeClr val="bg1"/>
          </a:solidFill>
          <a:ln w="12700">
            <a:solidFill>
              <a:srgbClr val="798B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44000" rIns="72000" bIns="36000" numCol="1" spcCol="0" rtlCol="0" fromWordArt="0" anchor="t" anchorCtr="0" forceAA="0" compatLnSpc="1">
            <a:prstTxWarp prst="textNoShape">
              <a:avLst/>
            </a:prstTxWarp>
            <a:noAutofit/>
          </a:bodyPr>
          <a:lstStyle/>
          <a:p>
            <a:pPr>
              <a:spcBef>
                <a:spcPts val="300"/>
              </a:spcBef>
              <a:spcAft>
                <a:spcPts val="100"/>
              </a:spcAft>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Implications:</a:t>
            </a:r>
          </a:p>
          <a:p>
            <a:pPr marL="171450" indent="-171450">
              <a:spcBef>
                <a:spcPts val="300"/>
              </a:spcBef>
              <a:spcAft>
                <a:spcPts val="100"/>
              </a:spcAft>
              <a:buClr>
                <a:srgbClr val="798BB3"/>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Secure consensus on canonical chain</a:t>
            </a:r>
          </a:p>
          <a:p>
            <a:pPr marL="171450" indent="-171450">
              <a:spcBef>
                <a:spcPts val="300"/>
              </a:spcBef>
              <a:spcAft>
                <a:spcPts val="100"/>
              </a:spcAft>
              <a:buClr>
                <a:schemeClr val="accent1"/>
              </a:buClr>
              <a:buFont typeface="Wingdings" panose="05000000000000000000" pitchFamily="2" charset="2"/>
              <a:buChar char="§"/>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300"/>
              </a:spcBef>
              <a:spcAft>
                <a:spcPts val="100"/>
              </a:spcAft>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Datumsplatzhalter 6">
            <a:extLst>
              <a:ext uri="{FF2B5EF4-FFF2-40B4-BE49-F238E27FC236}">
                <a16:creationId xmlns:a16="http://schemas.microsoft.com/office/drawing/2014/main" id="{5BD74C23-559F-4ECA-91B3-B9380F611729}"/>
              </a:ext>
            </a:extLst>
          </p:cNvPr>
          <p:cNvSpPr>
            <a:spLocks noGrp="1"/>
          </p:cNvSpPr>
          <p:nvPr>
            <p:ph type="dt" sz="half" idx="2"/>
          </p:nvPr>
        </p:nvSpPr>
        <p:spPr>
          <a:xfrm>
            <a:off x="360363" y="6584851"/>
            <a:ext cx="493866" cy="216000"/>
          </a:xfrm>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Fußzeilenplatzhalter 2">
            <a:extLst>
              <a:ext uri="{FF2B5EF4-FFF2-40B4-BE49-F238E27FC236}">
                <a16:creationId xmlns:a16="http://schemas.microsoft.com/office/drawing/2014/main" id="{10D85A65-FC08-4C06-9942-BA0136B5AF23}"/>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Tree>
    <p:extLst>
      <p:ext uri="{BB962C8B-B14F-4D97-AF65-F5344CB8AC3E}">
        <p14:creationId xmlns:p14="http://schemas.microsoft.com/office/powerpoint/2010/main" val="1551526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020DD35-85F4-458B-A32B-B3FD162FACEC}"/>
              </a:ext>
            </a:extLst>
          </p:cNvPr>
          <p:cNvGraphicFramePr>
            <a:graphicFrameLocks noChangeAspect="1"/>
          </p:cNvGraphicFramePr>
          <p:nvPr>
            <p:custDataLst>
              <p:tags r:id="rId2"/>
            </p:custDataLst>
            <p:extLst>
              <p:ext uri="{D42A27DB-BD31-4B8C-83A1-F6EECF244321}">
                <p14:modId xmlns:p14="http://schemas.microsoft.com/office/powerpoint/2010/main" val="2930266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34"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CEB86EE2-EBDC-4F05-A151-6C88AD00955D}"/>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6" name="Inhaltsplatzhalter 5">
            <a:extLst>
              <a:ext uri="{FF2B5EF4-FFF2-40B4-BE49-F238E27FC236}">
                <a16:creationId xmlns:a16="http://schemas.microsoft.com/office/drawing/2014/main" id="{FCBDF7EA-CE2F-4072-828B-D56C3726D368}"/>
              </a:ext>
            </a:extLst>
          </p:cNvPr>
          <p:cNvSpPr>
            <a:spLocks noGrp="1"/>
          </p:cNvSpPr>
          <p:nvPr>
            <p:ph sz="quarter" idx="13"/>
          </p:nvPr>
        </p:nvSpPr>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For people or organizations thinking of </a:t>
            </a:r>
            <a:r>
              <a:rPr lang="en-US" sz="1300" b="1" dirty="0">
                <a:latin typeface="Open Sans" panose="020B0606030504020204" pitchFamily="34" charset="0"/>
                <a:ea typeface="Open Sans" panose="020B0606030504020204" pitchFamily="34" charset="0"/>
                <a:cs typeface="Open Sans" panose="020B0606030504020204" pitchFamily="34" charset="0"/>
              </a:rPr>
              <a:t>building applications on top of Tezos</a:t>
            </a:r>
            <a:r>
              <a:rPr lang="en-US" sz="1300" dirty="0">
                <a:latin typeface="Open Sans" panose="020B0606030504020204" pitchFamily="34" charset="0"/>
                <a:ea typeface="Open Sans" panose="020B0606030504020204" pitchFamily="34" charset="0"/>
                <a:cs typeface="Open Sans" panose="020B0606030504020204" pitchFamily="34" charset="0"/>
              </a:rPr>
              <a:t>, it is of course of interest </a:t>
            </a:r>
            <a:r>
              <a:rPr lang="en-US" sz="1300" b="1" dirty="0">
                <a:latin typeface="Open Sans" panose="020B0606030504020204" pitchFamily="34" charset="0"/>
                <a:ea typeface="Open Sans" panose="020B0606030504020204" pitchFamily="34" charset="0"/>
                <a:cs typeface="Open Sans" panose="020B0606030504020204" pitchFamily="34" charset="0"/>
              </a:rPr>
              <a:t>which developments can be expected in the future</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As Tezos is a </a:t>
            </a:r>
            <a:r>
              <a:rPr lang="en-US" sz="1300" b="1" dirty="0">
                <a:latin typeface="Open Sans" panose="020B0606030504020204" pitchFamily="34" charset="0"/>
                <a:ea typeface="Open Sans" panose="020B0606030504020204" pitchFamily="34" charset="0"/>
                <a:cs typeface="Open Sans" panose="020B0606030504020204" pitchFamily="34" charset="0"/>
              </a:rPr>
              <a:t>truly decentralized </a:t>
            </a:r>
            <a:r>
              <a:rPr lang="en-US" sz="1300" dirty="0">
                <a:latin typeface="Open Sans" panose="020B0606030504020204" pitchFamily="34" charset="0"/>
                <a:ea typeface="Open Sans" panose="020B0606030504020204" pitchFamily="34" charset="0"/>
                <a:cs typeface="Open Sans" panose="020B0606030504020204" pitchFamily="34" charset="0"/>
              </a:rPr>
              <a:t>project, there is </a:t>
            </a:r>
            <a:r>
              <a:rPr lang="en-US" sz="1300" b="1" dirty="0">
                <a:latin typeface="Open Sans" panose="020B0606030504020204" pitchFamily="34" charset="0"/>
                <a:ea typeface="Open Sans" panose="020B0606030504020204" pitchFamily="34" charset="0"/>
                <a:cs typeface="Open Sans" panose="020B0606030504020204" pitchFamily="34" charset="0"/>
              </a:rPr>
              <a:t>no central governing body </a:t>
            </a:r>
            <a:r>
              <a:rPr lang="en-US" sz="1300" dirty="0">
                <a:latin typeface="Open Sans" panose="020B0606030504020204" pitchFamily="34" charset="0"/>
                <a:ea typeface="Open Sans" panose="020B0606030504020204" pitchFamily="34" charset="0"/>
                <a:cs typeface="Open Sans" panose="020B0606030504020204" pitchFamily="34" charset="0"/>
              </a:rPr>
              <a:t>that decides on its development, so there is no </a:t>
            </a:r>
            <a:r>
              <a:rPr lang="en-US" sz="1300" b="1" dirty="0">
                <a:latin typeface="Open Sans" panose="020B0606030504020204" pitchFamily="34" charset="0"/>
                <a:ea typeface="Open Sans" panose="020B0606030504020204" pitchFamily="34" charset="0"/>
                <a:cs typeface="Open Sans" panose="020B0606030504020204" pitchFamily="34" charset="0"/>
              </a:rPr>
              <a:t>roadmap </a:t>
            </a:r>
            <a:r>
              <a:rPr lang="en-US" sz="1300" dirty="0">
                <a:latin typeface="Open Sans" panose="020B0606030504020204" pitchFamily="34" charset="0"/>
                <a:ea typeface="Open Sans" panose="020B0606030504020204" pitchFamily="34" charset="0"/>
                <a:cs typeface="Open Sans" panose="020B0606030504020204" pitchFamily="34" charset="0"/>
              </a:rPr>
              <a:t>as such.</a:t>
            </a:r>
          </a:p>
          <a:p>
            <a:r>
              <a:rPr lang="en-US" sz="1300" dirty="0">
                <a:latin typeface="Open Sans" panose="020B0606030504020204" pitchFamily="34" charset="0"/>
                <a:ea typeface="Open Sans" panose="020B0606030504020204" pitchFamily="34" charset="0"/>
                <a:cs typeface="Open Sans" panose="020B0606030504020204" pitchFamily="34" charset="0"/>
              </a:rPr>
              <a:t>Developments are implemented through the </a:t>
            </a:r>
            <a:r>
              <a:rPr lang="en-US" sz="1300" b="1" dirty="0">
                <a:latin typeface="Open Sans" panose="020B0606030504020204" pitchFamily="34" charset="0"/>
                <a:ea typeface="Open Sans" panose="020B0606030504020204" pitchFamily="34" charset="0"/>
                <a:cs typeface="Open Sans" panose="020B0606030504020204" pitchFamily="34" charset="0"/>
              </a:rPr>
              <a:t>amendment process</a:t>
            </a:r>
            <a:r>
              <a:rPr lang="en-US" sz="1300" dirty="0">
                <a:latin typeface="Open Sans" panose="020B0606030504020204" pitchFamily="34" charset="0"/>
                <a:ea typeface="Open Sans" panose="020B0606030504020204" pitchFamily="34" charset="0"/>
                <a:cs typeface="Open Sans" panose="020B0606030504020204" pitchFamily="34" charset="0"/>
              </a:rPr>
              <a:t> and thus </a:t>
            </a:r>
            <a:r>
              <a:rPr lang="en-US" sz="1300" b="1" dirty="0">
                <a:latin typeface="Open Sans" panose="020B0606030504020204" pitchFamily="34" charset="0"/>
                <a:ea typeface="Open Sans" panose="020B0606030504020204" pitchFamily="34" charset="0"/>
                <a:cs typeface="Open Sans" panose="020B0606030504020204" pitchFamily="34" charset="0"/>
              </a:rPr>
              <a:t>governed by the community </a:t>
            </a:r>
            <a:r>
              <a:rPr lang="en-US" sz="1300" dirty="0">
                <a:latin typeface="Open Sans" panose="020B0606030504020204" pitchFamily="34" charset="0"/>
                <a:ea typeface="Open Sans" panose="020B0606030504020204" pitchFamily="34" charset="0"/>
                <a:cs typeface="Open Sans" panose="020B0606030504020204" pitchFamily="34" charset="0"/>
              </a:rPr>
              <a:t>through </a:t>
            </a:r>
            <a:r>
              <a:rPr lang="en-US" sz="1300" b="1" dirty="0">
                <a:latin typeface="Open Sans" panose="020B0606030504020204" pitchFamily="34" charset="0"/>
                <a:ea typeface="Open Sans" panose="020B0606030504020204" pitchFamily="34" charset="0"/>
                <a:cs typeface="Open Sans" panose="020B0606030504020204" pitchFamily="34" charset="0"/>
              </a:rPr>
              <a:t>on-chain governance</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However, no development simply materializes out of nowhere. All the greater developments are discussed in the community – good sources are: </a:t>
            </a:r>
            <a:r>
              <a:rPr lang="en-US" sz="1300" dirty="0">
                <a:hlinkClick r:id="rId8"/>
              </a:rPr>
              <a:t>Tezos Agora Forum</a:t>
            </a:r>
            <a:r>
              <a:rPr lang="en-US" sz="1300" dirty="0"/>
              <a:t>, </a:t>
            </a:r>
            <a:r>
              <a:rPr lang="en-US" sz="1300" dirty="0">
                <a:latin typeface="Open Sans" panose="020B0606030504020204" pitchFamily="34" charset="0"/>
                <a:ea typeface="Open Sans" panose="020B0606030504020204" pitchFamily="34" charset="0"/>
                <a:cs typeface="Open Sans" panose="020B0606030504020204" pitchFamily="34" charset="0"/>
                <a:hlinkClick r:id="rId9"/>
              </a:rPr>
              <a:t>TZIP</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dirty="0">
                <a:hlinkClick r:id="rId10"/>
              </a:rPr>
              <a:t>Nomadic Labs Announcements</a:t>
            </a:r>
            <a:endParaRPr lang="en-US" sz="1300" dirty="0">
              <a:latin typeface="Open Sans" panose="020B0606030504020204" pitchFamily="34" charset="0"/>
              <a:ea typeface="Open Sans" panose="020B0606030504020204" pitchFamily="34" charset="0"/>
              <a:cs typeface="Open Sans" panose="020B0606030504020204" pitchFamily="34" charset="0"/>
            </a:endParaRPr>
          </a:p>
          <a:p>
            <a:r>
              <a:rPr lang="en-US" sz="1300" dirty="0">
                <a:latin typeface="Open Sans" panose="020B0606030504020204" pitchFamily="34" charset="0"/>
                <a:ea typeface="Open Sans" panose="020B0606030504020204" pitchFamily="34" charset="0"/>
                <a:cs typeface="Open Sans" panose="020B0606030504020204" pitchFamily="34" charset="0"/>
              </a:rPr>
              <a:t>Some of the developments that can be expected in the future are:</a:t>
            </a:r>
          </a:p>
          <a:p>
            <a:pPr lvl="1"/>
            <a:r>
              <a:rPr lang="en-US" sz="1300" dirty="0">
                <a:latin typeface="Open Sans" panose="020B0606030504020204" pitchFamily="34" charset="0"/>
                <a:ea typeface="Open Sans" panose="020B0606030504020204" pitchFamily="34" charset="0"/>
                <a:cs typeface="Open Sans" panose="020B0606030504020204" pitchFamily="34" charset="0"/>
              </a:rPr>
              <a:t>Introduction of an alternative BFT-style consensus algorithm: </a:t>
            </a:r>
            <a:r>
              <a:rPr lang="en-US" sz="1300" b="1" dirty="0">
                <a:latin typeface="Open Sans" panose="020B0606030504020204" pitchFamily="34" charset="0"/>
                <a:ea typeface="Open Sans" panose="020B0606030504020204" pitchFamily="34" charset="0"/>
                <a:cs typeface="Open Sans" panose="020B0606030504020204" pitchFamily="34" charset="0"/>
              </a:rPr>
              <a:t>Tenderbake</a:t>
            </a:r>
            <a:r>
              <a:rPr lang="en-US" sz="1300" dirty="0">
                <a:latin typeface="Open Sans" panose="020B0606030504020204" pitchFamily="34" charset="0"/>
                <a:ea typeface="Open Sans" panose="020B0606030504020204" pitchFamily="34" charset="0"/>
                <a:cs typeface="Open Sans" panose="020B0606030504020204" pitchFamily="34" charset="0"/>
              </a:rPr>
              <a:t> </a:t>
            </a:r>
          </a:p>
          <a:p>
            <a:pPr lvl="1"/>
            <a:r>
              <a:rPr lang="en-US" sz="1300" dirty="0"/>
              <a:t>Layer 2 scalability solutions with </a:t>
            </a:r>
            <a:r>
              <a:rPr lang="en-US" sz="1300" b="1" dirty="0"/>
              <a:t>optimistic rollups. </a:t>
            </a:r>
          </a:p>
          <a:p>
            <a:pPr lvl="1"/>
            <a:r>
              <a:rPr lang="en-US" sz="1300" b="1" dirty="0"/>
              <a:t>Baking accounts </a:t>
            </a:r>
            <a:r>
              <a:rPr lang="en-US" sz="1300" dirty="0"/>
              <a:t>(to enable bakers to rotate their keys without losing their delegations)</a:t>
            </a:r>
          </a:p>
          <a:p>
            <a:pPr lvl="1"/>
            <a:r>
              <a:rPr lang="en-US" sz="1300" dirty="0">
                <a:latin typeface="Open Sans" panose="020B0606030504020204" pitchFamily="34" charset="0"/>
                <a:ea typeface="Open Sans" panose="020B0606030504020204" pitchFamily="34" charset="0"/>
                <a:cs typeface="Open Sans" panose="020B0606030504020204" pitchFamily="34" charset="0"/>
              </a:rPr>
              <a:t>Improvements to the </a:t>
            </a:r>
            <a:r>
              <a:rPr lang="en-US" sz="1300" b="1" dirty="0">
                <a:latin typeface="Open Sans" panose="020B0606030504020204" pitchFamily="34" charset="0"/>
                <a:ea typeface="Open Sans" panose="020B0606030504020204" pitchFamily="34" charset="0"/>
                <a:cs typeface="Open Sans" panose="020B0606030504020204" pitchFamily="34" charset="0"/>
              </a:rPr>
              <a:t>amendment process itself</a:t>
            </a:r>
            <a:r>
              <a:rPr lang="en-US" sz="1300" dirty="0">
                <a:latin typeface="Open Sans" panose="020B0606030504020204" pitchFamily="34" charset="0"/>
                <a:ea typeface="Open Sans" panose="020B0606030504020204" pitchFamily="34" charset="0"/>
                <a:cs typeface="Open Sans" panose="020B0606030504020204" pitchFamily="34" charset="0"/>
              </a:rPr>
              <a:t> (e.g. privacy-preserving amendment procedures)</a:t>
            </a:r>
          </a:p>
        </p:txBody>
      </p:sp>
      <p:sp>
        <p:nvSpPr>
          <p:cNvPr id="2" name="Titel 1">
            <a:extLst>
              <a:ext uri="{FF2B5EF4-FFF2-40B4-BE49-F238E27FC236}">
                <a16:creationId xmlns:a16="http://schemas.microsoft.com/office/drawing/2014/main" id="{09DEA6E4-DD72-4597-8D9F-9E36F5117398}"/>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Is there a development roadmap for Tezos?</a:t>
            </a:r>
          </a:p>
        </p:txBody>
      </p:sp>
      <p:sp>
        <p:nvSpPr>
          <p:cNvPr id="4" name="Foliennummernplatzhalter 3">
            <a:extLst>
              <a:ext uri="{FF2B5EF4-FFF2-40B4-BE49-F238E27FC236}">
                <a16:creationId xmlns:a16="http://schemas.microsoft.com/office/drawing/2014/main" id="{F8367072-C3DC-43A9-AAB4-EBB27C6516CE}"/>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37</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rapezoid 9">
            <a:extLst>
              <a:ext uri="{FF2B5EF4-FFF2-40B4-BE49-F238E27FC236}">
                <a16:creationId xmlns:a16="http://schemas.microsoft.com/office/drawing/2014/main" id="{46997674-CF26-43F6-B847-7BD093F7BB22}"/>
              </a:ext>
            </a:extLst>
          </p:cNvPr>
          <p:cNvSpPr/>
          <p:nvPr/>
        </p:nvSpPr>
        <p:spPr bwMode="gray">
          <a:xfrm>
            <a:off x="6859932" y="1549127"/>
            <a:ext cx="4287203" cy="4283982"/>
          </a:xfrm>
          <a:prstGeom prst="trapezoid">
            <a:avLst>
              <a:gd name="adj" fmla="val 29447"/>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Gerader Verbinder 11">
            <a:extLst>
              <a:ext uri="{FF2B5EF4-FFF2-40B4-BE49-F238E27FC236}">
                <a16:creationId xmlns:a16="http://schemas.microsoft.com/office/drawing/2014/main" id="{BDA8E4F9-2535-4081-902C-B88394A213C3}"/>
              </a:ext>
            </a:extLst>
          </p:cNvPr>
          <p:cNvCxnSpPr>
            <a:cxnSpLocks/>
          </p:cNvCxnSpPr>
          <p:nvPr/>
        </p:nvCxnSpPr>
        <p:spPr>
          <a:xfrm flipH="1">
            <a:off x="9003533" y="1745585"/>
            <a:ext cx="1" cy="3891066"/>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7" name="Freeform 123">
            <a:extLst>
              <a:ext uri="{FF2B5EF4-FFF2-40B4-BE49-F238E27FC236}">
                <a16:creationId xmlns:a16="http://schemas.microsoft.com/office/drawing/2014/main" id="{5AC410B7-E90F-4893-BCF4-EB42B997D26F}"/>
              </a:ext>
            </a:extLst>
          </p:cNvPr>
          <p:cNvSpPr>
            <a:spLocks noEditPoints="1"/>
          </p:cNvSpPr>
          <p:nvPr/>
        </p:nvSpPr>
        <p:spPr bwMode="auto">
          <a:xfrm>
            <a:off x="10220696" y="1549127"/>
            <a:ext cx="1609354" cy="1711326"/>
          </a:xfrm>
          <a:custGeom>
            <a:avLst/>
            <a:gdLst>
              <a:gd name="T0" fmla="*/ 1618 w 3024"/>
              <a:gd name="T1" fmla="*/ 1411 h 3208"/>
              <a:gd name="T2" fmla="*/ 1618 w 3024"/>
              <a:gd name="T3" fmla="*/ 811 h 3208"/>
              <a:gd name="T4" fmla="*/ 2674 w 3024"/>
              <a:gd name="T5" fmla="*/ 811 h 3208"/>
              <a:gd name="T6" fmla="*/ 2802 w 3024"/>
              <a:gd name="T7" fmla="*/ 758 h 3208"/>
              <a:gd name="T8" fmla="*/ 2996 w 3024"/>
              <a:gd name="T9" fmla="*/ 565 h 3208"/>
              <a:gd name="T10" fmla="*/ 2996 w 3024"/>
              <a:gd name="T11" fmla="*/ 459 h 3208"/>
              <a:gd name="T12" fmla="*/ 2802 w 3024"/>
              <a:gd name="T13" fmla="*/ 265 h 3208"/>
              <a:gd name="T14" fmla="*/ 2674 w 3024"/>
              <a:gd name="T15" fmla="*/ 212 h 3208"/>
              <a:gd name="T16" fmla="*/ 1618 w 3024"/>
              <a:gd name="T17" fmla="*/ 212 h 3208"/>
              <a:gd name="T18" fmla="*/ 1618 w 3024"/>
              <a:gd name="T19" fmla="*/ 75 h 3208"/>
              <a:gd name="T20" fmla="*/ 1543 w 3024"/>
              <a:gd name="T21" fmla="*/ 0 h 3208"/>
              <a:gd name="T22" fmla="*/ 1482 w 3024"/>
              <a:gd name="T23" fmla="*/ 0 h 3208"/>
              <a:gd name="T24" fmla="*/ 1407 w 3024"/>
              <a:gd name="T25" fmla="*/ 75 h 3208"/>
              <a:gd name="T26" fmla="*/ 1407 w 3024"/>
              <a:gd name="T27" fmla="*/ 811 h 3208"/>
              <a:gd name="T28" fmla="*/ 351 w 3024"/>
              <a:gd name="T29" fmla="*/ 811 h 3208"/>
              <a:gd name="T30" fmla="*/ 223 w 3024"/>
              <a:gd name="T31" fmla="*/ 864 h 3208"/>
              <a:gd name="T32" fmla="*/ 29 w 3024"/>
              <a:gd name="T33" fmla="*/ 1058 h 3208"/>
              <a:gd name="T34" fmla="*/ 29 w 3024"/>
              <a:gd name="T35" fmla="*/ 1164 h 3208"/>
              <a:gd name="T36" fmla="*/ 223 w 3024"/>
              <a:gd name="T37" fmla="*/ 1358 h 3208"/>
              <a:gd name="T38" fmla="*/ 351 w 3024"/>
              <a:gd name="T39" fmla="*/ 1411 h 3208"/>
              <a:gd name="T40" fmla="*/ 1407 w 3024"/>
              <a:gd name="T41" fmla="*/ 1411 h 3208"/>
              <a:gd name="T42" fmla="*/ 1407 w 3024"/>
              <a:gd name="T43" fmla="*/ 3134 h 3208"/>
              <a:gd name="T44" fmla="*/ 1482 w 3024"/>
              <a:gd name="T45" fmla="*/ 3208 h 3208"/>
              <a:gd name="T46" fmla="*/ 1543 w 3024"/>
              <a:gd name="T47" fmla="*/ 3208 h 3208"/>
              <a:gd name="T48" fmla="*/ 1618 w 3024"/>
              <a:gd name="T49" fmla="*/ 3134 h 3208"/>
              <a:gd name="T50" fmla="*/ 1618 w 3024"/>
              <a:gd name="T51" fmla="*/ 2010 h 3208"/>
              <a:gd name="T52" fmla="*/ 2674 w 3024"/>
              <a:gd name="T53" fmla="*/ 2010 h 3208"/>
              <a:gd name="T54" fmla="*/ 2802 w 3024"/>
              <a:gd name="T55" fmla="*/ 1957 h 3208"/>
              <a:gd name="T56" fmla="*/ 2996 w 3024"/>
              <a:gd name="T57" fmla="*/ 1763 h 3208"/>
              <a:gd name="T58" fmla="*/ 2996 w 3024"/>
              <a:gd name="T59" fmla="*/ 1657 h 3208"/>
              <a:gd name="T60" fmla="*/ 2802 w 3024"/>
              <a:gd name="T61" fmla="*/ 1463 h 3208"/>
              <a:gd name="T62" fmla="*/ 2674 w 3024"/>
              <a:gd name="T63" fmla="*/ 1411 h 3208"/>
              <a:gd name="T64" fmla="*/ 1618 w 3024"/>
              <a:gd name="T65" fmla="*/ 1411 h 3208"/>
              <a:gd name="T66" fmla="*/ 1618 w 3024"/>
              <a:gd name="T67" fmla="*/ 1411 h 3208"/>
              <a:gd name="T68" fmla="*/ 1618 w 3024"/>
              <a:gd name="T69" fmla="*/ 1411 h 3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24" h="3208">
                <a:moveTo>
                  <a:pt x="1618" y="1411"/>
                </a:moveTo>
                <a:cubicBezTo>
                  <a:pt x="1618" y="811"/>
                  <a:pt x="1618" y="811"/>
                  <a:pt x="1618" y="811"/>
                </a:cubicBezTo>
                <a:cubicBezTo>
                  <a:pt x="2674" y="811"/>
                  <a:pt x="2674" y="811"/>
                  <a:pt x="2674" y="811"/>
                </a:cubicBezTo>
                <a:cubicBezTo>
                  <a:pt x="2715" y="811"/>
                  <a:pt x="2773" y="787"/>
                  <a:pt x="2802" y="758"/>
                </a:cubicBezTo>
                <a:cubicBezTo>
                  <a:pt x="2996" y="565"/>
                  <a:pt x="2996" y="565"/>
                  <a:pt x="2996" y="565"/>
                </a:cubicBezTo>
                <a:cubicBezTo>
                  <a:pt x="3024" y="536"/>
                  <a:pt x="3024" y="487"/>
                  <a:pt x="2996" y="459"/>
                </a:cubicBezTo>
                <a:cubicBezTo>
                  <a:pt x="2802" y="265"/>
                  <a:pt x="2802" y="265"/>
                  <a:pt x="2802" y="265"/>
                </a:cubicBezTo>
                <a:cubicBezTo>
                  <a:pt x="2773" y="236"/>
                  <a:pt x="2715" y="212"/>
                  <a:pt x="2674" y="212"/>
                </a:cubicBezTo>
                <a:cubicBezTo>
                  <a:pt x="1618" y="212"/>
                  <a:pt x="1618" y="212"/>
                  <a:pt x="1618" y="212"/>
                </a:cubicBezTo>
                <a:cubicBezTo>
                  <a:pt x="1618" y="75"/>
                  <a:pt x="1618" y="75"/>
                  <a:pt x="1618" y="75"/>
                </a:cubicBezTo>
                <a:cubicBezTo>
                  <a:pt x="1618" y="34"/>
                  <a:pt x="1585" y="0"/>
                  <a:pt x="1543" y="0"/>
                </a:cubicBezTo>
                <a:cubicBezTo>
                  <a:pt x="1482" y="0"/>
                  <a:pt x="1482" y="0"/>
                  <a:pt x="1482" y="0"/>
                </a:cubicBezTo>
                <a:cubicBezTo>
                  <a:pt x="1440" y="0"/>
                  <a:pt x="1407" y="34"/>
                  <a:pt x="1407" y="75"/>
                </a:cubicBezTo>
                <a:cubicBezTo>
                  <a:pt x="1407" y="811"/>
                  <a:pt x="1407" y="811"/>
                  <a:pt x="1407" y="811"/>
                </a:cubicBezTo>
                <a:cubicBezTo>
                  <a:pt x="351" y="811"/>
                  <a:pt x="351" y="811"/>
                  <a:pt x="351" y="811"/>
                </a:cubicBezTo>
                <a:cubicBezTo>
                  <a:pt x="309" y="811"/>
                  <a:pt x="252" y="836"/>
                  <a:pt x="223" y="864"/>
                </a:cubicBezTo>
                <a:cubicBezTo>
                  <a:pt x="29" y="1058"/>
                  <a:pt x="29" y="1058"/>
                  <a:pt x="29" y="1058"/>
                </a:cubicBezTo>
                <a:cubicBezTo>
                  <a:pt x="0" y="1087"/>
                  <a:pt x="0" y="1135"/>
                  <a:pt x="29" y="1164"/>
                </a:cubicBezTo>
                <a:cubicBezTo>
                  <a:pt x="223" y="1358"/>
                  <a:pt x="223" y="1358"/>
                  <a:pt x="223" y="1358"/>
                </a:cubicBezTo>
                <a:cubicBezTo>
                  <a:pt x="252" y="1386"/>
                  <a:pt x="309" y="1411"/>
                  <a:pt x="351" y="1411"/>
                </a:cubicBezTo>
                <a:cubicBezTo>
                  <a:pt x="1407" y="1411"/>
                  <a:pt x="1407" y="1411"/>
                  <a:pt x="1407" y="1411"/>
                </a:cubicBezTo>
                <a:cubicBezTo>
                  <a:pt x="1407" y="3134"/>
                  <a:pt x="1407" y="3134"/>
                  <a:pt x="1407" y="3134"/>
                </a:cubicBezTo>
                <a:cubicBezTo>
                  <a:pt x="1407" y="3175"/>
                  <a:pt x="1440" y="3208"/>
                  <a:pt x="1482" y="3208"/>
                </a:cubicBezTo>
                <a:cubicBezTo>
                  <a:pt x="1543" y="3208"/>
                  <a:pt x="1543" y="3208"/>
                  <a:pt x="1543" y="3208"/>
                </a:cubicBezTo>
                <a:cubicBezTo>
                  <a:pt x="1585" y="3208"/>
                  <a:pt x="1618" y="3175"/>
                  <a:pt x="1618" y="3134"/>
                </a:cubicBezTo>
                <a:cubicBezTo>
                  <a:pt x="1618" y="2010"/>
                  <a:pt x="1618" y="2010"/>
                  <a:pt x="1618" y="2010"/>
                </a:cubicBezTo>
                <a:cubicBezTo>
                  <a:pt x="2674" y="2010"/>
                  <a:pt x="2674" y="2010"/>
                  <a:pt x="2674" y="2010"/>
                </a:cubicBezTo>
                <a:cubicBezTo>
                  <a:pt x="2715" y="2010"/>
                  <a:pt x="2773" y="1986"/>
                  <a:pt x="2802" y="1957"/>
                </a:cubicBezTo>
                <a:cubicBezTo>
                  <a:pt x="2996" y="1763"/>
                  <a:pt x="2996" y="1763"/>
                  <a:pt x="2996" y="1763"/>
                </a:cubicBezTo>
                <a:cubicBezTo>
                  <a:pt x="3024" y="1734"/>
                  <a:pt x="3024" y="1686"/>
                  <a:pt x="2996" y="1657"/>
                </a:cubicBezTo>
                <a:cubicBezTo>
                  <a:pt x="2802" y="1463"/>
                  <a:pt x="2802" y="1463"/>
                  <a:pt x="2802" y="1463"/>
                </a:cubicBezTo>
                <a:cubicBezTo>
                  <a:pt x="2773" y="1435"/>
                  <a:pt x="2715" y="1411"/>
                  <a:pt x="2674" y="1411"/>
                </a:cubicBezTo>
                <a:lnTo>
                  <a:pt x="1618" y="1411"/>
                </a:lnTo>
                <a:close/>
                <a:moveTo>
                  <a:pt x="1618" y="1411"/>
                </a:moveTo>
                <a:cubicBezTo>
                  <a:pt x="1618" y="1411"/>
                  <a:pt x="1618" y="1411"/>
                  <a:pt x="1618" y="1411"/>
                </a:cubicBezTo>
              </a:path>
            </a:pathLst>
          </a:custGeom>
          <a:solidFill>
            <a:srgbClr val="798BB3"/>
          </a:solidFill>
          <a:ln w="1270">
            <a:noFill/>
            <a:prstDash val="solid"/>
            <a:round/>
            <a:headEnd/>
            <a:tailEnd/>
          </a:ln>
          <a:effectLst>
            <a:outerShdw blurRad="762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16" name="Datumsplatzhalter 6">
            <a:extLst>
              <a:ext uri="{FF2B5EF4-FFF2-40B4-BE49-F238E27FC236}">
                <a16:creationId xmlns:a16="http://schemas.microsoft.com/office/drawing/2014/main" id="{434571C3-C3C6-4708-8F5D-3F1AB2ADC084}"/>
              </a:ext>
            </a:extLst>
          </p:cNvPr>
          <p:cNvSpPr>
            <a:spLocks noGrp="1"/>
          </p:cNvSpPr>
          <p:nvPr>
            <p:ph type="dt" sz="half" idx="2"/>
          </p:nvPr>
        </p:nvSpPr>
        <p:spPr>
          <a:xfrm>
            <a:off x="360363" y="6584851"/>
            <a:ext cx="493866" cy="216000"/>
          </a:xfrm>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Fußzeilenplatzhalter 2">
            <a:extLst>
              <a:ext uri="{FF2B5EF4-FFF2-40B4-BE49-F238E27FC236}">
                <a16:creationId xmlns:a16="http://schemas.microsoft.com/office/drawing/2014/main" id="{7D7D5218-5351-4BD2-AA0D-5BB2F685B53F}"/>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Tree>
    <p:extLst>
      <p:ext uri="{BB962C8B-B14F-4D97-AF65-F5344CB8AC3E}">
        <p14:creationId xmlns:p14="http://schemas.microsoft.com/office/powerpoint/2010/main" val="495301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BF6ACF52-55ED-4126-BB74-ED0866C424E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358" name="think-cell Folie" r:id="rId5" imgW="473" imgH="476" progId="TCLayout.ActiveDocument.1">
                  <p:embed/>
                </p:oleObj>
              </mc:Choice>
              <mc:Fallback>
                <p:oleObj name="think-cell Folie" r:id="rId5" imgW="473" imgH="476" progId="TCLayout.ActiveDocument.1">
                  <p:embed/>
                  <p:pic>
                    <p:nvPicPr>
                      <p:cNvPr id="7" name="Objekt 6" hidden="1">
                        <a:extLst>
                          <a:ext uri="{FF2B5EF4-FFF2-40B4-BE49-F238E27FC236}">
                            <a16:creationId xmlns:a16="http://schemas.microsoft.com/office/drawing/2014/main" id="{BF6ACF52-55ED-4126-BB74-ED0866C424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1DD16DAD-CC73-47AC-BF10-54E5C0B8D7FD}"/>
              </a:ext>
            </a:extLst>
          </p:cNvPr>
          <p:cNvSpPr/>
          <p:nvPr/>
        </p:nvSpPr>
        <p:spPr bwMode="gray">
          <a:xfrm>
            <a:off x="0" y="0"/>
            <a:ext cx="12192000" cy="68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pPr>
            <a:r>
              <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TEZOS </a:t>
            </a:r>
            <a:br>
              <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AMENDMENT HISTORY</a:t>
            </a:r>
          </a:p>
        </p:txBody>
      </p:sp>
      <p:pic>
        <p:nvPicPr>
          <p:cNvPr id="5" name="Grafik 4">
            <a:extLst>
              <a:ext uri="{FF2B5EF4-FFF2-40B4-BE49-F238E27FC236}">
                <a16:creationId xmlns:a16="http://schemas.microsoft.com/office/drawing/2014/main" id="{86FF9D89-A2E5-4FFC-9821-1A9B829CF60C}"/>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711761">
            <a:off x="10202803" y="242084"/>
            <a:ext cx="1783175" cy="2189702"/>
          </a:xfrm>
          <a:prstGeom prst="rect">
            <a:avLst/>
          </a:prstGeom>
        </p:spPr>
      </p:pic>
    </p:spTree>
    <p:extLst>
      <p:ext uri="{BB962C8B-B14F-4D97-AF65-F5344CB8AC3E}">
        <p14:creationId xmlns:p14="http://schemas.microsoft.com/office/powerpoint/2010/main" val="4034899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8CA417A-D534-48CC-A014-B26BD273DDD2}"/>
              </a:ext>
            </a:extLst>
          </p:cNvPr>
          <p:cNvGraphicFramePr>
            <a:graphicFrameLocks noChangeAspect="1"/>
          </p:cNvGraphicFramePr>
          <p:nvPr>
            <p:custDataLst>
              <p:tags r:id="rId2"/>
            </p:custDataLst>
            <p:extLst>
              <p:ext uri="{D42A27DB-BD31-4B8C-83A1-F6EECF244321}">
                <p14:modId xmlns:p14="http://schemas.microsoft.com/office/powerpoint/2010/main" val="4008434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382"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D9E831BC-509D-4F3F-A270-375A22A6491A}"/>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Inhaltsplatzhalter 8">
            <a:extLst>
              <a:ext uri="{FF2B5EF4-FFF2-40B4-BE49-F238E27FC236}">
                <a16:creationId xmlns:a16="http://schemas.microsoft.com/office/drawing/2014/main" id="{E46E56B6-3844-43FA-9CBF-A927CE707CB9}"/>
              </a:ext>
            </a:extLst>
          </p:cNvPr>
          <p:cNvSpPr>
            <a:spLocks noGrp="1"/>
          </p:cNvSpPr>
          <p:nvPr>
            <p:ph sz="quarter" idx="13"/>
          </p:nvPr>
        </p:nvSpPr>
        <p:spPr>
          <a:xfrm>
            <a:off x="360000" y="884238"/>
            <a:ext cx="5446812" cy="5613761"/>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The self-amendment process through Tezos’ on-chain governance </a:t>
            </a:r>
            <a:r>
              <a:rPr lang="en-US" sz="1300" b="1" dirty="0">
                <a:latin typeface="Open Sans" panose="020B0606030504020204" pitchFamily="34" charset="0"/>
                <a:ea typeface="Open Sans" panose="020B0606030504020204" pitchFamily="34" charset="0"/>
                <a:cs typeface="Open Sans" panose="020B0606030504020204" pitchFamily="34" charset="0"/>
              </a:rPr>
              <a:t>works</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marL="0"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r>
              <a:rPr lang="en-US" sz="1300" dirty="0">
                <a:latin typeface="Open Sans" panose="020B0606030504020204" pitchFamily="34" charset="0"/>
                <a:ea typeface="Open Sans" panose="020B0606030504020204" pitchFamily="34" charset="0"/>
                <a:cs typeface="Open Sans" panose="020B0606030504020204" pitchFamily="34" charset="0"/>
              </a:rPr>
              <a:t>So far, there have been </a:t>
            </a:r>
            <a:r>
              <a:rPr lang="en-US" sz="1300" b="1" dirty="0">
                <a:latin typeface="Open Sans" panose="020B0606030504020204" pitchFamily="34" charset="0"/>
                <a:ea typeface="Open Sans" panose="020B0606030504020204" pitchFamily="34" charset="0"/>
                <a:cs typeface="Open Sans" panose="020B0606030504020204" pitchFamily="34" charset="0"/>
              </a:rPr>
              <a:t>8 amendments </a:t>
            </a:r>
            <a:r>
              <a:rPr lang="en-US" sz="1300" dirty="0">
                <a:latin typeface="Open Sans" panose="020B0606030504020204" pitchFamily="34" charset="0"/>
                <a:ea typeface="Open Sans" panose="020B0606030504020204" pitchFamily="34" charset="0"/>
                <a:cs typeface="Open Sans" panose="020B0606030504020204" pitchFamily="34" charset="0"/>
              </a:rPr>
              <a:t>that went live after the proposals successfully ran through the voting process and update number </a:t>
            </a:r>
            <a:r>
              <a:rPr lang="en-US" sz="1300" dirty="0"/>
              <a:t>9</a:t>
            </a:r>
            <a:r>
              <a:rPr lang="en-US" sz="1300" dirty="0">
                <a:latin typeface="Open Sans" panose="020B0606030504020204" pitchFamily="34" charset="0"/>
                <a:ea typeface="Open Sans" panose="020B0606030504020204" pitchFamily="34" charset="0"/>
                <a:cs typeface="Open Sans" panose="020B0606030504020204" pitchFamily="34" charset="0"/>
              </a:rPr>
              <a:t> with the letter “</a:t>
            </a:r>
            <a:r>
              <a:rPr lang="en-US" sz="1300" b="1" dirty="0">
                <a:latin typeface="Open Sans" panose="020B0606030504020204" pitchFamily="34" charset="0"/>
                <a:ea typeface="Open Sans" panose="020B0606030504020204" pitchFamily="34" charset="0"/>
                <a:cs typeface="Open Sans" panose="020B0606030504020204" pitchFamily="34" charset="0"/>
              </a:rPr>
              <a:t>I</a:t>
            </a:r>
            <a:r>
              <a:rPr lang="en-US" sz="1300" dirty="0">
                <a:latin typeface="Open Sans" panose="020B0606030504020204" pitchFamily="34" charset="0"/>
                <a:ea typeface="Open Sans" panose="020B0606030504020204" pitchFamily="34" charset="0"/>
                <a:cs typeface="Open Sans" panose="020B0606030504020204" pitchFamily="34" charset="0"/>
              </a:rPr>
              <a:t>” is already under way. </a:t>
            </a:r>
          </a:p>
          <a:p>
            <a:pPr marL="0"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r>
              <a:rPr lang="en-US" sz="1300" b="1" dirty="0">
                <a:hlinkClick r:id="rId8"/>
              </a:rPr>
              <a:t>Tezos Agora </a:t>
            </a:r>
            <a:r>
              <a:rPr lang="en-US" sz="1300" dirty="0"/>
              <a:t>(agora like the central festival, assembly and market- place of cities in ancient Greece) allows to:</a:t>
            </a:r>
          </a:p>
          <a:p>
            <a:pPr lvl="1"/>
            <a:r>
              <a:rPr lang="en-US" sz="1300" b="1" dirty="0"/>
              <a:t>Browse all periods that occurred so far </a:t>
            </a:r>
            <a:r>
              <a:rPr lang="en-US" sz="1300" dirty="0"/>
              <a:t>with respect to proposals, their description, voting outcomes, etc. </a:t>
            </a:r>
          </a:p>
          <a:p>
            <a:pPr lvl="1"/>
            <a:r>
              <a:rPr lang="en-US" sz="1300" dirty="0"/>
              <a:t>Discuss current and future proposals in the </a:t>
            </a:r>
            <a:r>
              <a:rPr lang="en-US" sz="1300" b="1" dirty="0">
                <a:hlinkClick r:id="rId9"/>
              </a:rPr>
              <a:t>Tezos Agora Forum</a:t>
            </a:r>
            <a:r>
              <a:rPr lang="en-US" sz="1300" dirty="0"/>
              <a:t>.</a:t>
            </a:r>
          </a:p>
          <a:p>
            <a:pPr marL="234000" lvl="1"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r>
              <a:rPr lang="en-US" sz="1300" dirty="0">
                <a:latin typeface="Open Sans" panose="020B0606030504020204" pitchFamily="34" charset="0"/>
                <a:ea typeface="Open Sans" panose="020B0606030504020204" pitchFamily="34" charset="0"/>
                <a:cs typeface="Open Sans" panose="020B0606030504020204" pitchFamily="34" charset="0"/>
              </a:rPr>
              <a:t>One proposal that got voted to the Exploration Period, </a:t>
            </a:r>
            <a:r>
              <a:rPr lang="en-US" sz="1300" b="1" dirty="0">
                <a:latin typeface="Open Sans" panose="020B0606030504020204" pitchFamily="34" charset="0"/>
                <a:ea typeface="Open Sans" panose="020B0606030504020204" pitchFamily="34" charset="0"/>
                <a:cs typeface="Open Sans" panose="020B0606030504020204" pitchFamily="34" charset="0"/>
              </a:rPr>
              <a:t>Brest A</a:t>
            </a:r>
            <a:r>
              <a:rPr lang="en-US" sz="1300" dirty="0">
                <a:latin typeface="Open Sans" panose="020B0606030504020204" pitchFamily="34" charset="0"/>
                <a:ea typeface="Open Sans" panose="020B0606030504020204" pitchFamily="34" charset="0"/>
                <a:cs typeface="Open Sans" panose="020B0606030504020204" pitchFamily="34" charset="0"/>
              </a:rPr>
              <a:t>, did not make it to the Testing Period, reverting the process to Proposal.</a:t>
            </a:r>
          </a:p>
          <a:p>
            <a:pPr marL="0"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r>
              <a:rPr lang="en-US" sz="1300" dirty="0"/>
              <a:t>The amendments contain a multitude of changes like new features, housekeeping/bugfixes and performance updates as well as amendments to the existing ruleset, including the amendment process itself.</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30B8CD1A-6AB7-4283-8CAD-67E647848C05}"/>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The self-amendment process works: 8 successful amendments and counting… (1/3)</a:t>
            </a:r>
          </a:p>
        </p:txBody>
      </p:sp>
      <p:sp>
        <p:nvSpPr>
          <p:cNvPr id="4" name="Foliennummernplatzhalter 3">
            <a:extLst>
              <a:ext uri="{FF2B5EF4-FFF2-40B4-BE49-F238E27FC236}">
                <a16:creationId xmlns:a16="http://schemas.microsoft.com/office/drawing/2014/main" id="{9F5E39D9-2510-4911-8D80-D463EE9D12F8}"/>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39</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1" name="Rechteck 260">
            <a:hlinkClick r:id="rId10" action="ppaction://hlinksldjump"/>
            <a:extLst>
              <a:ext uri="{FF2B5EF4-FFF2-40B4-BE49-F238E27FC236}">
                <a16:creationId xmlns:a16="http://schemas.microsoft.com/office/drawing/2014/main" id="{594D46E6-B246-4E7B-8351-35AF3567900F}"/>
              </a:ext>
            </a:extLst>
          </p:cNvPr>
          <p:cNvSpPr/>
          <p:nvPr/>
        </p:nvSpPr>
        <p:spPr bwMode="gray">
          <a:xfrm>
            <a:off x="6175375" y="884238"/>
            <a:ext cx="5654675" cy="1459348"/>
          </a:xfrm>
          <a:prstGeom prst="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hteck 10">
            <a:hlinkClick r:id="rId10" action="ppaction://hlinksldjump"/>
            <a:extLst>
              <a:ext uri="{FF2B5EF4-FFF2-40B4-BE49-F238E27FC236}">
                <a16:creationId xmlns:a16="http://schemas.microsoft.com/office/drawing/2014/main" id="{B454EA73-B443-4128-8813-7F07BCC5FF21}"/>
              </a:ext>
            </a:extLst>
          </p:cNvPr>
          <p:cNvSpPr/>
          <p:nvPr/>
        </p:nvSpPr>
        <p:spPr bwMode="gray">
          <a:xfrm>
            <a:off x="6175375" y="884238"/>
            <a:ext cx="720000" cy="14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sp>
        <p:nvSpPr>
          <p:cNvPr id="19" name="Textfeld 18">
            <a:extLst>
              <a:ext uri="{FF2B5EF4-FFF2-40B4-BE49-F238E27FC236}">
                <a16:creationId xmlns:a16="http://schemas.microsoft.com/office/drawing/2014/main" id="{5ED730F9-A0A4-47A4-B664-C567649C0DC6}"/>
              </a:ext>
            </a:extLst>
          </p:cNvPr>
          <p:cNvSpPr txBox="1"/>
          <p:nvPr/>
        </p:nvSpPr>
        <p:spPr>
          <a:xfrm>
            <a:off x="6895375" y="1253239"/>
            <a:ext cx="914400" cy="719998"/>
          </a:xfrm>
          <a:prstGeom prst="rect">
            <a:avLst/>
          </a:prstGeom>
          <a:noFill/>
        </p:spPr>
        <p:txBody>
          <a:bodyPr wrap="none" lIns="72000" tIns="0" rIns="72000" bIns="0" rtlCol="0" anchor="ctr" anchorCtr="0">
            <a:noAutofit/>
          </a:bodyPr>
          <a:lstStyle/>
          <a:p>
            <a:pPr>
              <a:spcBef>
                <a:spcPts val="300"/>
              </a:spcBef>
              <a:spcAft>
                <a:spcPts val="100"/>
              </a:spcAft>
              <a:buClr>
                <a:schemeClr val="tx2"/>
              </a:buClr>
            </a:pPr>
            <a:r>
              <a:rPr lang="en-US" sz="1800" b="1" dirty="0" err="1">
                <a:latin typeface="Open Sans" panose="020B0606030504020204" pitchFamily="34" charset="0"/>
                <a:ea typeface="Open Sans" panose="020B0606030504020204" pitchFamily="34" charset="0"/>
                <a:cs typeface="Open Sans" panose="020B0606030504020204" pitchFamily="34" charset="0"/>
              </a:rPr>
              <a:t>thens</a:t>
            </a:r>
            <a:endParaRPr lang="en-US" sz="18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5" name="Group 57">
            <a:extLst>
              <a:ext uri="{FF2B5EF4-FFF2-40B4-BE49-F238E27FC236}">
                <a16:creationId xmlns:a16="http://schemas.microsoft.com/office/drawing/2014/main" id="{27709D79-5D7D-45DD-B76F-003710FA3478}"/>
              </a:ext>
            </a:extLst>
          </p:cNvPr>
          <p:cNvGrpSpPr>
            <a:grpSpLocks noChangeAspect="1"/>
          </p:cNvGrpSpPr>
          <p:nvPr/>
        </p:nvGrpSpPr>
        <p:grpSpPr bwMode="auto">
          <a:xfrm>
            <a:off x="8295207" y="903288"/>
            <a:ext cx="360000" cy="360000"/>
            <a:chOff x="803" y="803"/>
            <a:chExt cx="440" cy="440"/>
          </a:xfrm>
          <a:solidFill>
            <a:srgbClr val="798BB3"/>
          </a:solidFill>
        </p:grpSpPr>
        <p:sp>
          <p:nvSpPr>
            <p:cNvPr id="27" name="Freeform 58">
              <a:extLst>
                <a:ext uri="{FF2B5EF4-FFF2-40B4-BE49-F238E27FC236}">
                  <a16:creationId xmlns:a16="http://schemas.microsoft.com/office/drawing/2014/main" id="{9E19A462-6261-4FA4-9FF4-C2B8DFEC5B18}"/>
                </a:ext>
              </a:extLst>
            </p:cNvPr>
            <p:cNvSpPr>
              <a:spLocks/>
            </p:cNvSpPr>
            <p:nvPr/>
          </p:nvSpPr>
          <p:spPr bwMode="auto">
            <a:xfrm>
              <a:off x="1058" y="1053"/>
              <a:ext cx="78" cy="78"/>
            </a:xfrm>
            <a:custGeom>
              <a:avLst/>
              <a:gdLst>
                <a:gd name="T0" fmla="*/ 328 w 328"/>
                <a:gd name="T1" fmla="*/ 66 h 324"/>
                <a:gd name="T2" fmla="*/ 230 w 328"/>
                <a:gd name="T3" fmla="*/ 162 h 324"/>
                <a:gd name="T4" fmla="*/ 328 w 328"/>
                <a:gd name="T5" fmla="*/ 259 h 324"/>
                <a:gd name="T6" fmla="*/ 263 w 328"/>
                <a:gd name="T7" fmla="*/ 324 h 324"/>
                <a:gd name="T8" fmla="*/ 164 w 328"/>
                <a:gd name="T9" fmla="*/ 227 h 324"/>
                <a:gd name="T10" fmla="*/ 66 w 328"/>
                <a:gd name="T11" fmla="*/ 324 h 324"/>
                <a:gd name="T12" fmla="*/ 0 w 328"/>
                <a:gd name="T13" fmla="*/ 260 h 324"/>
                <a:gd name="T14" fmla="*/ 99 w 328"/>
                <a:gd name="T15" fmla="*/ 162 h 324"/>
                <a:gd name="T16" fmla="*/ 0 w 328"/>
                <a:gd name="T17" fmla="*/ 65 h 324"/>
                <a:gd name="T18" fmla="*/ 66 w 328"/>
                <a:gd name="T19" fmla="*/ 0 h 324"/>
                <a:gd name="T20" fmla="*/ 164 w 328"/>
                <a:gd name="T21" fmla="*/ 98 h 324"/>
                <a:gd name="T22" fmla="*/ 263 w 328"/>
                <a:gd name="T23" fmla="*/ 1 h 324"/>
                <a:gd name="T24" fmla="*/ 328 w 328"/>
                <a:gd name="T25" fmla="*/ 66 h 324"/>
                <a:gd name="T26" fmla="*/ 328 w 328"/>
                <a:gd name="T27" fmla="*/ 6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324">
                  <a:moveTo>
                    <a:pt x="328" y="66"/>
                  </a:moveTo>
                  <a:cubicBezTo>
                    <a:pt x="230" y="162"/>
                    <a:pt x="230" y="162"/>
                    <a:pt x="230" y="162"/>
                  </a:cubicBezTo>
                  <a:cubicBezTo>
                    <a:pt x="328" y="259"/>
                    <a:pt x="328" y="259"/>
                    <a:pt x="328" y="259"/>
                  </a:cubicBezTo>
                  <a:cubicBezTo>
                    <a:pt x="263" y="324"/>
                    <a:pt x="263" y="324"/>
                    <a:pt x="263" y="324"/>
                  </a:cubicBezTo>
                  <a:cubicBezTo>
                    <a:pt x="164" y="227"/>
                    <a:pt x="164" y="227"/>
                    <a:pt x="164" y="227"/>
                  </a:cubicBezTo>
                  <a:cubicBezTo>
                    <a:pt x="66" y="324"/>
                    <a:pt x="66" y="324"/>
                    <a:pt x="66" y="324"/>
                  </a:cubicBezTo>
                  <a:cubicBezTo>
                    <a:pt x="0" y="260"/>
                    <a:pt x="0" y="260"/>
                    <a:pt x="0" y="260"/>
                  </a:cubicBezTo>
                  <a:cubicBezTo>
                    <a:pt x="99" y="162"/>
                    <a:pt x="99" y="162"/>
                    <a:pt x="99" y="162"/>
                  </a:cubicBezTo>
                  <a:cubicBezTo>
                    <a:pt x="0" y="65"/>
                    <a:pt x="0" y="65"/>
                    <a:pt x="0" y="65"/>
                  </a:cubicBezTo>
                  <a:cubicBezTo>
                    <a:pt x="66" y="0"/>
                    <a:pt x="66" y="0"/>
                    <a:pt x="66" y="0"/>
                  </a:cubicBezTo>
                  <a:cubicBezTo>
                    <a:pt x="164" y="98"/>
                    <a:pt x="164" y="98"/>
                    <a:pt x="164" y="98"/>
                  </a:cubicBezTo>
                  <a:cubicBezTo>
                    <a:pt x="263" y="1"/>
                    <a:pt x="263" y="1"/>
                    <a:pt x="263" y="1"/>
                  </a:cubicBezTo>
                  <a:cubicBezTo>
                    <a:pt x="328" y="66"/>
                    <a:pt x="328" y="66"/>
                    <a:pt x="328" y="66"/>
                  </a:cubicBezTo>
                  <a:cubicBezTo>
                    <a:pt x="328" y="66"/>
                    <a:pt x="328" y="66"/>
                    <a:pt x="32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Freeform 59">
              <a:extLst>
                <a:ext uri="{FF2B5EF4-FFF2-40B4-BE49-F238E27FC236}">
                  <a16:creationId xmlns:a16="http://schemas.microsoft.com/office/drawing/2014/main" id="{DEA52BD4-EE20-4B88-BAD9-614890AAAE5A}"/>
                </a:ext>
              </a:extLst>
            </p:cNvPr>
            <p:cNvSpPr>
              <a:spLocks/>
            </p:cNvSpPr>
            <p:nvPr/>
          </p:nvSpPr>
          <p:spPr bwMode="auto">
            <a:xfrm>
              <a:off x="1114" y="867"/>
              <a:ext cx="34" cy="51"/>
            </a:xfrm>
            <a:custGeom>
              <a:avLst/>
              <a:gdLst>
                <a:gd name="T0" fmla="*/ 70 w 140"/>
                <a:gd name="T1" fmla="*/ 212 h 212"/>
                <a:gd name="T2" fmla="*/ 140 w 140"/>
                <a:gd name="T3" fmla="*/ 118 h 212"/>
                <a:gd name="T4" fmla="*/ 140 w 140"/>
                <a:gd name="T5" fmla="*/ 0 h 212"/>
                <a:gd name="T6" fmla="*/ 0 w 140"/>
                <a:gd name="T7" fmla="*/ 0 h 212"/>
                <a:gd name="T8" fmla="*/ 0 w 140"/>
                <a:gd name="T9" fmla="*/ 118 h 212"/>
                <a:gd name="T10" fmla="*/ 70 w 140"/>
                <a:gd name="T11" fmla="*/ 212 h 212"/>
              </a:gdLst>
              <a:ahLst/>
              <a:cxnLst>
                <a:cxn ang="0">
                  <a:pos x="T0" y="T1"/>
                </a:cxn>
                <a:cxn ang="0">
                  <a:pos x="T2" y="T3"/>
                </a:cxn>
                <a:cxn ang="0">
                  <a:pos x="T4" y="T5"/>
                </a:cxn>
                <a:cxn ang="0">
                  <a:pos x="T6" y="T7"/>
                </a:cxn>
                <a:cxn ang="0">
                  <a:pos x="T8" y="T9"/>
                </a:cxn>
                <a:cxn ang="0">
                  <a:pos x="T10" y="T11"/>
                </a:cxn>
              </a:cxnLst>
              <a:rect l="0" t="0" r="r" b="b"/>
              <a:pathLst>
                <a:path w="140" h="212">
                  <a:moveTo>
                    <a:pt x="70" y="212"/>
                  </a:moveTo>
                  <a:cubicBezTo>
                    <a:pt x="108" y="212"/>
                    <a:pt x="140" y="169"/>
                    <a:pt x="140" y="118"/>
                  </a:cubicBezTo>
                  <a:cubicBezTo>
                    <a:pt x="140" y="0"/>
                    <a:pt x="140" y="0"/>
                    <a:pt x="140" y="0"/>
                  </a:cubicBezTo>
                  <a:cubicBezTo>
                    <a:pt x="0" y="0"/>
                    <a:pt x="0" y="0"/>
                    <a:pt x="0" y="0"/>
                  </a:cubicBezTo>
                  <a:cubicBezTo>
                    <a:pt x="0" y="118"/>
                    <a:pt x="0" y="118"/>
                    <a:pt x="0" y="118"/>
                  </a:cubicBezTo>
                  <a:cubicBezTo>
                    <a:pt x="0" y="169"/>
                    <a:pt x="33" y="212"/>
                    <a:pt x="70"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Freeform 60">
              <a:extLst>
                <a:ext uri="{FF2B5EF4-FFF2-40B4-BE49-F238E27FC236}">
                  <a16:creationId xmlns:a16="http://schemas.microsoft.com/office/drawing/2014/main" id="{2E70E772-3D65-4755-937E-9F8771E42325}"/>
                </a:ext>
              </a:extLst>
            </p:cNvPr>
            <p:cNvSpPr>
              <a:spLocks/>
            </p:cNvSpPr>
            <p:nvPr/>
          </p:nvSpPr>
          <p:spPr bwMode="auto">
            <a:xfrm>
              <a:off x="899" y="867"/>
              <a:ext cx="33" cy="51"/>
            </a:xfrm>
            <a:custGeom>
              <a:avLst/>
              <a:gdLst>
                <a:gd name="T0" fmla="*/ 68 w 136"/>
                <a:gd name="T1" fmla="*/ 212 h 212"/>
                <a:gd name="T2" fmla="*/ 136 w 136"/>
                <a:gd name="T3" fmla="*/ 118 h 212"/>
                <a:gd name="T4" fmla="*/ 136 w 136"/>
                <a:gd name="T5" fmla="*/ 0 h 212"/>
                <a:gd name="T6" fmla="*/ 0 w 136"/>
                <a:gd name="T7" fmla="*/ 0 h 212"/>
                <a:gd name="T8" fmla="*/ 0 w 136"/>
                <a:gd name="T9" fmla="*/ 118 h 212"/>
                <a:gd name="T10" fmla="*/ 68 w 136"/>
                <a:gd name="T11" fmla="*/ 212 h 212"/>
              </a:gdLst>
              <a:ahLst/>
              <a:cxnLst>
                <a:cxn ang="0">
                  <a:pos x="T0" y="T1"/>
                </a:cxn>
                <a:cxn ang="0">
                  <a:pos x="T2" y="T3"/>
                </a:cxn>
                <a:cxn ang="0">
                  <a:pos x="T4" y="T5"/>
                </a:cxn>
                <a:cxn ang="0">
                  <a:pos x="T6" y="T7"/>
                </a:cxn>
                <a:cxn ang="0">
                  <a:pos x="T8" y="T9"/>
                </a:cxn>
                <a:cxn ang="0">
                  <a:pos x="T10" y="T11"/>
                </a:cxn>
              </a:cxnLst>
              <a:rect l="0" t="0" r="r" b="b"/>
              <a:pathLst>
                <a:path w="136" h="212">
                  <a:moveTo>
                    <a:pt x="68" y="212"/>
                  </a:moveTo>
                  <a:cubicBezTo>
                    <a:pt x="105" y="212"/>
                    <a:pt x="136" y="169"/>
                    <a:pt x="136" y="118"/>
                  </a:cubicBezTo>
                  <a:cubicBezTo>
                    <a:pt x="136" y="0"/>
                    <a:pt x="136" y="0"/>
                    <a:pt x="136" y="0"/>
                  </a:cubicBezTo>
                  <a:cubicBezTo>
                    <a:pt x="0" y="0"/>
                    <a:pt x="0" y="0"/>
                    <a:pt x="0" y="0"/>
                  </a:cubicBezTo>
                  <a:cubicBezTo>
                    <a:pt x="0" y="118"/>
                    <a:pt x="0" y="118"/>
                    <a:pt x="0" y="118"/>
                  </a:cubicBezTo>
                  <a:cubicBezTo>
                    <a:pt x="0" y="169"/>
                    <a:pt x="31" y="212"/>
                    <a:pt x="68"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Freeform 61">
              <a:extLst>
                <a:ext uri="{FF2B5EF4-FFF2-40B4-BE49-F238E27FC236}">
                  <a16:creationId xmlns:a16="http://schemas.microsoft.com/office/drawing/2014/main" id="{652EB8DC-F01C-444F-88DF-9C038F98D357}"/>
                </a:ext>
              </a:extLst>
            </p:cNvPr>
            <p:cNvSpPr>
              <a:spLocks noEditPoints="1"/>
            </p:cNvSpPr>
            <p:nvPr/>
          </p:nvSpPr>
          <p:spPr bwMode="auto">
            <a:xfrm>
              <a:off x="803" y="867"/>
              <a:ext cx="440" cy="376"/>
            </a:xfrm>
            <a:custGeom>
              <a:avLst/>
              <a:gdLst>
                <a:gd name="T0" fmla="*/ 1482 w 1832"/>
                <a:gd name="T1" fmla="*/ 0 h 1564"/>
                <a:gd name="T2" fmla="*/ 1367 w 1832"/>
                <a:gd name="T3" fmla="*/ 258 h 1564"/>
                <a:gd name="T4" fmla="*/ 1251 w 1832"/>
                <a:gd name="T5" fmla="*/ 0 h 1564"/>
                <a:gd name="T6" fmla="*/ 582 w 1832"/>
                <a:gd name="T7" fmla="*/ 118 h 1564"/>
                <a:gd name="T8" fmla="*/ 351 w 1832"/>
                <a:gd name="T9" fmla="*/ 118 h 1564"/>
                <a:gd name="T10" fmla="*/ 219 w 1832"/>
                <a:gd name="T11" fmla="*/ 0 h 1564"/>
                <a:gd name="T12" fmla="*/ 0 w 1832"/>
                <a:gd name="T13" fmla="*/ 1345 h 1564"/>
                <a:gd name="T14" fmla="*/ 1614 w 1832"/>
                <a:gd name="T15" fmla="*/ 1564 h 1564"/>
                <a:gd name="T16" fmla="*/ 1832 w 1832"/>
                <a:gd name="T17" fmla="*/ 220 h 1564"/>
                <a:gd name="T18" fmla="*/ 422 w 1832"/>
                <a:gd name="T19" fmla="*/ 1371 h 1564"/>
                <a:gd name="T20" fmla="*/ 185 w 1832"/>
                <a:gd name="T21" fmla="*/ 1134 h 1564"/>
                <a:gd name="T22" fmla="*/ 422 w 1832"/>
                <a:gd name="T23" fmla="*/ 1371 h 1564"/>
                <a:gd name="T24" fmla="*/ 185 w 1832"/>
                <a:gd name="T25" fmla="*/ 1064 h 1564"/>
                <a:gd name="T26" fmla="*/ 422 w 1832"/>
                <a:gd name="T27" fmla="*/ 827 h 1564"/>
                <a:gd name="T28" fmla="*/ 422 w 1832"/>
                <a:gd name="T29" fmla="*/ 758 h 1564"/>
                <a:gd name="T30" fmla="*/ 185 w 1832"/>
                <a:gd name="T31" fmla="*/ 520 h 1564"/>
                <a:gd name="T32" fmla="*/ 422 w 1832"/>
                <a:gd name="T33" fmla="*/ 758 h 1564"/>
                <a:gd name="T34" fmla="*/ 492 w 1832"/>
                <a:gd name="T35" fmla="*/ 1371 h 1564"/>
                <a:gd name="T36" fmla="*/ 728 w 1832"/>
                <a:gd name="T37" fmla="*/ 1134 h 1564"/>
                <a:gd name="T38" fmla="*/ 728 w 1832"/>
                <a:gd name="T39" fmla="*/ 1064 h 1564"/>
                <a:gd name="T40" fmla="*/ 492 w 1832"/>
                <a:gd name="T41" fmla="*/ 827 h 1564"/>
                <a:gd name="T42" fmla="*/ 728 w 1832"/>
                <a:gd name="T43" fmla="*/ 1064 h 1564"/>
                <a:gd name="T44" fmla="*/ 492 w 1832"/>
                <a:gd name="T45" fmla="*/ 758 h 1564"/>
                <a:gd name="T46" fmla="*/ 728 w 1832"/>
                <a:gd name="T47" fmla="*/ 520 h 1564"/>
                <a:gd name="T48" fmla="*/ 1035 w 1832"/>
                <a:gd name="T49" fmla="*/ 1371 h 1564"/>
                <a:gd name="T50" fmla="*/ 798 w 1832"/>
                <a:gd name="T51" fmla="*/ 1134 h 1564"/>
                <a:gd name="T52" fmla="*/ 1035 w 1832"/>
                <a:gd name="T53" fmla="*/ 1371 h 1564"/>
                <a:gd name="T54" fmla="*/ 798 w 1832"/>
                <a:gd name="T55" fmla="*/ 1064 h 1564"/>
                <a:gd name="T56" fmla="*/ 1035 w 1832"/>
                <a:gd name="T57" fmla="*/ 827 h 1564"/>
                <a:gd name="T58" fmla="*/ 1035 w 1832"/>
                <a:gd name="T59" fmla="*/ 758 h 1564"/>
                <a:gd name="T60" fmla="*/ 798 w 1832"/>
                <a:gd name="T61" fmla="*/ 520 h 1564"/>
                <a:gd name="T62" fmla="*/ 1035 w 1832"/>
                <a:gd name="T63" fmla="*/ 758 h 1564"/>
                <a:gd name="T64" fmla="*/ 1105 w 1832"/>
                <a:gd name="T65" fmla="*/ 1371 h 1564"/>
                <a:gd name="T66" fmla="*/ 1342 w 1832"/>
                <a:gd name="T67" fmla="*/ 1134 h 1564"/>
                <a:gd name="T68" fmla="*/ 1342 w 1832"/>
                <a:gd name="T69" fmla="*/ 1064 h 1564"/>
                <a:gd name="T70" fmla="*/ 1105 w 1832"/>
                <a:gd name="T71" fmla="*/ 827 h 1564"/>
                <a:gd name="T72" fmla="*/ 1342 w 1832"/>
                <a:gd name="T73" fmla="*/ 1064 h 1564"/>
                <a:gd name="T74" fmla="*/ 1105 w 1832"/>
                <a:gd name="T75" fmla="*/ 758 h 1564"/>
                <a:gd name="T76" fmla="*/ 1342 w 1832"/>
                <a:gd name="T77" fmla="*/ 520 h 1564"/>
                <a:gd name="T78" fmla="*/ 1648 w 1832"/>
                <a:gd name="T79" fmla="*/ 1371 h 1564"/>
                <a:gd name="T80" fmla="*/ 1411 w 1832"/>
                <a:gd name="T81" fmla="*/ 1134 h 1564"/>
                <a:gd name="T82" fmla="*/ 1648 w 1832"/>
                <a:gd name="T83" fmla="*/ 1371 h 1564"/>
                <a:gd name="T84" fmla="*/ 1411 w 1832"/>
                <a:gd name="T85" fmla="*/ 1064 h 1564"/>
                <a:gd name="T86" fmla="*/ 1648 w 1832"/>
                <a:gd name="T87" fmla="*/ 827 h 1564"/>
                <a:gd name="T88" fmla="*/ 1648 w 1832"/>
                <a:gd name="T89" fmla="*/ 758 h 1564"/>
                <a:gd name="T90" fmla="*/ 1411 w 1832"/>
                <a:gd name="T91" fmla="*/ 520 h 1564"/>
                <a:gd name="T92" fmla="*/ 1648 w 1832"/>
                <a:gd name="T93" fmla="*/ 758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32" h="1564">
                  <a:moveTo>
                    <a:pt x="1614" y="0"/>
                  </a:moveTo>
                  <a:cubicBezTo>
                    <a:pt x="1482" y="0"/>
                    <a:pt x="1482" y="0"/>
                    <a:pt x="1482" y="0"/>
                  </a:cubicBezTo>
                  <a:cubicBezTo>
                    <a:pt x="1482" y="118"/>
                    <a:pt x="1482" y="118"/>
                    <a:pt x="1482" y="118"/>
                  </a:cubicBezTo>
                  <a:cubicBezTo>
                    <a:pt x="1482" y="196"/>
                    <a:pt x="1430" y="258"/>
                    <a:pt x="1367" y="258"/>
                  </a:cubicBezTo>
                  <a:cubicBezTo>
                    <a:pt x="1303" y="258"/>
                    <a:pt x="1251" y="196"/>
                    <a:pt x="1251" y="118"/>
                  </a:cubicBezTo>
                  <a:cubicBezTo>
                    <a:pt x="1251" y="0"/>
                    <a:pt x="1251" y="0"/>
                    <a:pt x="1251" y="0"/>
                  </a:cubicBezTo>
                  <a:cubicBezTo>
                    <a:pt x="582" y="0"/>
                    <a:pt x="582" y="0"/>
                    <a:pt x="582" y="0"/>
                  </a:cubicBezTo>
                  <a:cubicBezTo>
                    <a:pt x="582" y="118"/>
                    <a:pt x="582" y="118"/>
                    <a:pt x="582" y="118"/>
                  </a:cubicBezTo>
                  <a:cubicBezTo>
                    <a:pt x="582" y="196"/>
                    <a:pt x="530" y="258"/>
                    <a:pt x="466" y="258"/>
                  </a:cubicBezTo>
                  <a:cubicBezTo>
                    <a:pt x="403" y="258"/>
                    <a:pt x="351" y="196"/>
                    <a:pt x="351" y="118"/>
                  </a:cubicBezTo>
                  <a:cubicBezTo>
                    <a:pt x="351" y="0"/>
                    <a:pt x="351" y="0"/>
                    <a:pt x="351" y="0"/>
                  </a:cubicBezTo>
                  <a:cubicBezTo>
                    <a:pt x="219" y="0"/>
                    <a:pt x="219" y="0"/>
                    <a:pt x="219" y="0"/>
                  </a:cubicBezTo>
                  <a:cubicBezTo>
                    <a:pt x="99" y="0"/>
                    <a:pt x="0" y="99"/>
                    <a:pt x="0" y="220"/>
                  </a:cubicBezTo>
                  <a:cubicBezTo>
                    <a:pt x="0" y="1345"/>
                    <a:pt x="0" y="1345"/>
                    <a:pt x="0" y="1345"/>
                  </a:cubicBezTo>
                  <a:cubicBezTo>
                    <a:pt x="0" y="1466"/>
                    <a:pt x="99" y="1564"/>
                    <a:pt x="219" y="1564"/>
                  </a:cubicBezTo>
                  <a:cubicBezTo>
                    <a:pt x="1614" y="1564"/>
                    <a:pt x="1614" y="1564"/>
                    <a:pt x="1614" y="1564"/>
                  </a:cubicBezTo>
                  <a:cubicBezTo>
                    <a:pt x="1734" y="1564"/>
                    <a:pt x="1832" y="1466"/>
                    <a:pt x="1832" y="1345"/>
                  </a:cubicBezTo>
                  <a:cubicBezTo>
                    <a:pt x="1832" y="220"/>
                    <a:pt x="1832" y="220"/>
                    <a:pt x="1832" y="220"/>
                  </a:cubicBezTo>
                  <a:cubicBezTo>
                    <a:pt x="1832" y="99"/>
                    <a:pt x="1734" y="0"/>
                    <a:pt x="1614" y="0"/>
                  </a:cubicBezTo>
                  <a:close/>
                  <a:moveTo>
                    <a:pt x="422" y="1371"/>
                  </a:moveTo>
                  <a:cubicBezTo>
                    <a:pt x="185" y="1371"/>
                    <a:pt x="185" y="1371"/>
                    <a:pt x="185" y="1371"/>
                  </a:cubicBezTo>
                  <a:cubicBezTo>
                    <a:pt x="185" y="1134"/>
                    <a:pt x="185" y="1134"/>
                    <a:pt x="185" y="1134"/>
                  </a:cubicBezTo>
                  <a:cubicBezTo>
                    <a:pt x="422" y="1134"/>
                    <a:pt x="422" y="1134"/>
                    <a:pt x="422" y="1134"/>
                  </a:cubicBezTo>
                  <a:lnTo>
                    <a:pt x="422" y="1371"/>
                  </a:lnTo>
                  <a:close/>
                  <a:moveTo>
                    <a:pt x="422" y="1064"/>
                  </a:moveTo>
                  <a:cubicBezTo>
                    <a:pt x="185" y="1064"/>
                    <a:pt x="185" y="1064"/>
                    <a:pt x="185" y="1064"/>
                  </a:cubicBezTo>
                  <a:cubicBezTo>
                    <a:pt x="185" y="827"/>
                    <a:pt x="185" y="827"/>
                    <a:pt x="185" y="827"/>
                  </a:cubicBezTo>
                  <a:cubicBezTo>
                    <a:pt x="422" y="827"/>
                    <a:pt x="422" y="827"/>
                    <a:pt x="422" y="827"/>
                  </a:cubicBezTo>
                  <a:lnTo>
                    <a:pt x="422" y="1064"/>
                  </a:lnTo>
                  <a:close/>
                  <a:moveTo>
                    <a:pt x="422" y="758"/>
                  </a:moveTo>
                  <a:cubicBezTo>
                    <a:pt x="185" y="758"/>
                    <a:pt x="185" y="758"/>
                    <a:pt x="185" y="758"/>
                  </a:cubicBezTo>
                  <a:cubicBezTo>
                    <a:pt x="185" y="520"/>
                    <a:pt x="185" y="520"/>
                    <a:pt x="185" y="520"/>
                  </a:cubicBezTo>
                  <a:cubicBezTo>
                    <a:pt x="422" y="520"/>
                    <a:pt x="422" y="520"/>
                    <a:pt x="422" y="520"/>
                  </a:cubicBezTo>
                  <a:lnTo>
                    <a:pt x="422" y="758"/>
                  </a:lnTo>
                  <a:close/>
                  <a:moveTo>
                    <a:pt x="728" y="1371"/>
                  </a:moveTo>
                  <a:cubicBezTo>
                    <a:pt x="492" y="1371"/>
                    <a:pt x="492" y="1371"/>
                    <a:pt x="492" y="1371"/>
                  </a:cubicBezTo>
                  <a:cubicBezTo>
                    <a:pt x="492" y="1134"/>
                    <a:pt x="492" y="1134"/>
                    <a:pt x="492" y="1134"/>
                  </a:cubicBezTo>
                  <a:cubicBezTo>
                    <a:pt x="728" y="1134"/>
                    <a:pt x="728" y="1134"/>
                    <a:pt x="728" y="1134"/>
                  </a:cubicBezTo>
                  <a:lnTo>
                    <a:pt x="728" y="1371"/>
                  </a:lnTo>
                  <a:close/>
                  <a:moveTo>
                    <a:pt x="728" y="1064"/>
                  </a:moveTo>
                  <a:cubicBezTo>
                    <a:pt x="492" y="1064"/>
                    <a:pt x="492" y="1064"/>
                    <a:pt x="492" y="1064"/>
                  </a:cubicBezTo>
                  <a:cubicBezTo>
                    <a:pt x="492" y="827"/>
                    <a:pt x="492" y="827"/>
                    <a:pt x="492" y="827"/>
                  </a:cubicBezTo>
                  <a:cubicBezTo>
                    <a:pt x="728" y="827"/>
                    <a:pt x="728" y="827"/>
                    <a:pt x="728" y="827"/>
                  </a:cubicBezTo>
                  <a:lnTo>
                    <a:pt x="728" y="1064"/>
                  </a:lnTo>
                  <a:close/>
                  <a:moveTo>
                    <a:pt x="728" y="758"/>
                  </a:moveTo>
                  <a:cubicBezTo>
                    <a:pt x="492" y="758"/>
                    <a:pt x="492" y="758"/>
                    <a:pt x="492" y="758"/>
                  </a:cubicBezTo>
                  <a:cubicBezTo>
                    <a:pt x="492" y="520"/>
                    <a:pt x="492" y="520"/>
                    <a:pt x="492" y="520"/>
                  </a:cubicBezTo>
                  <a:cubicBezTo>
                    <a:pt x="728" y="520"/>
                    <a:pt x="728" y="520"/>
                    <a:pt x="728" y="520"/>
                  </a:cubicBezTo>
                  <a:lnTo>
                    <a:pt x="728" y="758"/>
                  </a:lnTo>
                  <a:close/>
                  <a:moveTo>
                    <a:pt x="1035" y="1371"/>
                  </a:moveTo>
                  <a:cubicBezTo>
                    <a:pt x="798" y="1371"/>
                    <a:pt x="798" y="1371"/>
                    <a:pt x="798" y="1371"/>
                  </a:cubicBezTo>
                  <a:cubicBezTo>
                    <a:pt x="798" y="1134"/>
                    <a:pt x="798" y="1134"/>
                    <a:pt x="798" y="1134"/>
                  </a:cubicBezTo>
                  <a:cubicBezTo>
                    <a:pt x="1035" y="1134"/>
                    <a:pt x="1035" y="1134"/>
                    <a:pt x="1035" y="1134"/>
                  </a:cubicBezTo>
                  <a:lnTo>
                    <a:pt x="1035" y="1371"/>
                  </a:lnTo>
                  <a:close/>
                  <a:moveTo>
                    <a:pt x="1035" y="1064"/>
                  </a:moveTo>
                  <a:cubicBezTo>
                    <a:pt x="798" y="1064"/>
                    <a:pt x="798" y="1064"/>
                    <a:pt x="798" y="1064"/>
                  </a:cubicBezTo>
                  <a:cubicBezTo>
                    <a:pt x="798" y="827"/>
                    <a:pt x="798" y="827"/>
                    <a:pt x="798" y="827"/>
                  </a:cubicBezTo>
                  <a:cubicBezTo>
                    <a:pt x="1035" y="827"/>
                    <a:pt x="1035" y="827"/>
                    <a:pt x="1035" y="827"/>
                  </a:cubicBezTo>
                  <a:lnTo>
                    <a:pt x="1035" y="1064"/>
                  </a:lnTo>
                  <a:close/>
                  <a:moveTo>
                    <a:pt x="1035" y="758"/>
                  </a:moveTo>
                  <a:cubicBezTo>
                    <a:pt x="798" y="758"/>
                    <a:pt x="798" y="758"/>
                    <a:pt x="798" y="758"/>
                  </a:cubicBezTo>
                  <a:cubicBezTo>
                    <a:pt x="798" y="520"/>
                    <a:pt x="798" y="520"/>
                    <a:pt x="798" y="520"/>
                  </a:cubicBezTo>
                  <a:cubicBezTo>
                    <a:pt x="1035" y="520"/>
                    <a:pt x="1035" y="520"/>
                    <a:pt x="1035" y="520"/>
                  </a:cubicBezTo>
                  <a:lnTo>
                    <a:pt x="1035" y="758"/>
                  </a:lnTo>
                  <a:close/>
                  <a:moveTo>
                    <a:pt x="1342" y="1371"/>
                  </a:moveTo>
                  <a:cubicBezTo>
                    <a:pt x="1105" y="1371"/>
                    <a:pt x="1105" y="1371"/>
                    <a:pt x="1105" y="1371"/>
                  </a:cubicBezTo>
                  <a:cubicBezTo>
                    <a:pt x="1105" y="1134"/>
                    <a:pt x="1105" y="1134"/>
                    <a:pt x="1105" y="1134"/>
                  </a:cubicBezTo>
                  <a:cubicBezTo>
                    <a:pt x="1342" y="1134"/>
                    <a:pt x="1342" y="1134"/>
                    <a:pt x="1342" y="1134"/>
                  </a:cubicBezTo>
                  <a:lnTo>
                    <a:pt x="1342" y="1371"/>
                  </a:lnTo>
                  <a:close/>
                  <a:moveTo>
                    <a:pt x="1342" y="1064"/>
                  </a:moveTo>
                  <a:cubicBezTo>
                    <a:pt x="1105" y="1064"/>
                    <a:pt x="1105" y="1064"/>
                    <a:pt x="1105" y="1064"/>
                  </a:cubicBezTo>
                  <a:cubicBezTo>
                    <a:pt x="1105" y="827"/>
                    <a:pt x="1105" y="827"/>
                    <a:pt x="1105" y="827"/>
                  </a:cubicBezTo>
                  <a:cubicBezTo>
                    <a:pt x="1342" y="827"/>
                    <a:pt x="1342" y="827"/>
                    <a:pt x="1342" y="827"/>
                  </a:cubicBezTo>
                  <a:lnTo>
                    <a:pt x="1342" y="1064"/>
                  </a:lnTo>
                  <a:close/>
                  <a:moveTo>
                    <a:pt x="1342" y="758"/>
                  </a:moveTo>
                  <a:cubicBezTo>
                    <a:pt x="1105" y="758"/>
                    <a:pt x="1105" y="758"/>
                    <a:pt x="1105" y="758"/>
                  </a:cubicBezTo>
                  <a:cubicBezTo>
                    <a:pt x="1105" y="520"/>
                    <a:pt x="1105" y="520"/>
                    <a:pt x="1105" y="520"/>
                  </a:cubicBezTo>
                  <a:cubicBezTo>
                    <a:pt x="1342" y="520"/>
                    <a:pt x="1342" y="520"/>
                    <a:pt x="1342" y="520"/>
                  </a:cubicBezTo>
                  <a:lnTo>
                    <a:pt x="1342" y="758"/>
                  </a:lnTo>
                  <a:close/>
                  <a:moveTo>
                    <a:pt x="1648" y="1371"/>
                  </a:moveTo>
                  <a:cubicBezTo>
                    <a:pt x="1411" y="1371"/>
                    <a:pt x="1411" y="1371"/>
                    <a:pt x="1411" y="1371"/>
                  </a:cubicBezTo>
                  <a:cubicBezTo>
                    <a:pt x="1411" y="1134"/>
                    <a:pt x="1411" y="1134"/>
                    <a:pt x="1411" y="1134"/>
                  </a:cubicBezTo>
                  <a:cubicBezTo>
                    <a:pt x="1648" y="1134"/>
                    <a:pt x="1648" y="1134"/>
                    <a:pt x="1648" y="1134"/>
                  </a:cubicBezTo>
                  <a:lnTo>
                    <a:pt x="1648" y="1371"/>
                  </a:lnTo>
                  <a:close/>
                  <a:moveTo>
                    <a:pt x="1648" y="1064"/>
                  </a:moveTo>
                  <a:cubicBezTo>
                    <a:pt x="1411" y="1064"/>
                    <a:pt x="1411" y="1064"/>
                    <a:pt x="1411" y="1064"/>
                  </a:cubicBezTo>
                  <a:cubicBezTo>
                    <a:pt x="1411" y="827"/>
                    <a:pt x="1411" y="827"/>
                    <a:pt x="1411" y="827"/>
                  </a:cubicBezTo>
                  <a:cubicBezTo>
                    <a:pt x="1648" y="827"/>
                    <a:pt x="1648" y="827"/>
                    <a:pt x="1648" y="827"/>
                  </a:cubicBezTo>
                  <a:lnTo>
                    <a:pt x="1648" y="1064"/>
                  </a:lnTo>
                  <a:close/>
                  <a:moveTo>
                    <a:pt x="1648" y="758"/>
                  </a:moveTo>
                  <a:cubicBezTo>
                    <a:pt x="1411" y="758"/>
                    <a:pt x="1411" y="758"/>
                    <a:pt x="1411" y="758"/>
                  </a:cubicBezTo>
                  <a:cubicBezTo>
                    <a:pt x="1411" y="520"/>
                    <a:pt x="1411" y="520"/>
                    <a:pt x="1411" y="520"/>
                  </a:cubicBezTo>
                  <a:cubicBezTo>
                    <a:pt x="1648" y="520"/>
                    <a:pt x="1648" y="520"/>
                    <a:pt x="1648" y="520"/>
                  </a:cubicBezTo>
                  <a:lnTo>
                    <a:pt x="1648" y="758"/>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Freeform 62">
              <a:extLst>
                <a:ext uri="{FF2B5EF4-FFF2-40B4-BE49-F238E27FC236}">
                  <a16:creationId xmlns:a16="http://schemas.microsoft.com/office/drawing/2014/main" id="{B6CA33EE-DBA2-4A78-9D27-C5A49A625051}"/>
                </a:ext>
              </a:extLst>
            </p:cNvPr>
            <p:cNvSpPr>
              <a:spLocks/>
            </p:cNvSpPr>
            <p:nvPr/>
          </p:nvSpPr>
          <p:spPr bwMode="auto">
            <a:xfrm>
              <a:off x="1114" y="803"/>
              <a:ext cx="34" cy="115"/>
            </a:xfrm>
            <a:custGeom>
              <a:avLst/>
              <a:gdLst>
                <a:gd name="T0" fmla="*/ 70 w 140"/>
                <a:gd name="T1" fmla="*/ 0 h 476"/>
                <a:gd name="T2" fmla="*/ 0 w 140"/>
                <a:gd name="T3" fmla="*/ 94 h 476"/>
                <a:gd name="T4" fmla="*/ 0 w 140"/>
                <a:gd name="T5" fmla="*/ 383 h 476"/>
                <a:gd name="T6" fmla="*/ 70 w 140"/>
                <a:gd name="T7" fmla="*/ 476 h 476"/>
                <a:gd name="T8" fmla="*/ 140 w 140"/>
                <a:gd name="T9" fmla="*/ 383 h 476"/>
                <a:gd name="T10" fmla="*/ 140 w 140"/>
                <a:gd name="T11" fmla="*/ 94 h 476"/>
                <a:gd name="T12" fmla="*/ 70 w 140"/>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140" h="476">
                  <a:moveTo>
                    <a:pt x="70" y="0"/>
                  </a:moveTo>
                  <a:cubicBezTo>
                    <a:pt x="33" y="0"/>
                    <a:pt x="0" y="43"/>
                    <a:pt x="0" y="94"/>
                  </a:cubicBezTo>
                  <a:cubicBezTo>
                    <a:pt x="0" y="383"/>
                    <a:pt x="0" y="383"/>
                    <a:pt x="0" y="383"/>
                  </a:cubicBezTo>
                  <a:cubicBezTo>
                    <a:pt x="0" y="433"/>
                    <a:pt x="33" y="476"/>
                    <a:pt x="70" y="476"/>
                  </a:cubicBezTo>
                  <a:cubicBezTo>
                    <a:pt x="108" y="476"/>
                    <a:pt x="140" y="433"/>
                    <a:pt x="140" y="383"/>
                  </a:cubicBezTo>
                  <a:cubicBezTo>
                    <a:pt x="140" y="94"/>
                    <a:pt x="140" y="94"/>
                    <a:pt x="140" y="94"/>
                  </a:cubicBezTo>
                  <a:cubicBezTo>
                    <a:pt x="140" y="43"/>
                    <a:pt x="108" y="0"/>
                    <a:pt x="7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Freeform 63">
              <a:extLst>
                <a:ext uri="{FF2B5EF4-FFF2-40B4-BE49-F238E27FC236}">
                  <a16:creationId xmlns:a16="http://schemas.microsoft.com/office/drawing/2014/main" id="{219BDCEB-8402-4185-9091-D9A5CF95C63E}"/>
                </a:ext>
              </a:extLst>
            </p:cNvPr>
            <p:cNvSpPr>
              <a:spLocks/>
            </p:cNvSpPr>
            <p:nvPr/>
          </p:nvSpPr>
          <p:spPr bwMode="auto">
            <a:xfrm>
              <a:off x="899" y="803"/>
              <a:ext cx="33" cy="115"/>
            </a:xfrm>
            <a:custGeom>
              <a:avLst/>
              <a:gdLst>
                <a:gd name="T0" fmla="*/ 136 w 136"/>
                <a:gd name="T1" fmla="*/ 94 h 476"/>
                <a:gd name="T2" fmla="*/ 68 w 136"/>
                <a:gd name="T3" fmla="*/ 0 h 476"/>
                <a:gd name="T4" fmla="*/ 0 w 136"/>
                <a:gd name="T5" fmla="*/ 94 h 476"/>
                <a:gd name="T6" fmla="*/ 0 w 136"/>
                <a:gd name="T7" fmla="*/ 383 h 476"/>
                <a:gd name="T8" fmla="*/ 68 w 136"/>
                <a:gd name="T9" fmla="*/ 476 h 476"/>
                <a:gd name="T10" fmla="*/ 136 w 136"/>
                <a:gd name="T11" fmla="*/ 383 h 476"/>
                <a:gd name="T12" fmla="*/ 136 w 136"/>
                <a:gd name="T13" fmla="*/ 94 h 476"/>
              </a:gdLst>
              <a:ahLst/>
              <a:cxnLst>
                <a:cxn ang="0">
                  <a:pos x="T0" y="T1"/>
                </a:cxn>
                <a:cxn ang="0">
                  <a:pos x="T2" y="T3"/>
                </a:cxn>
                <a:cxn ang="0">
                  <a:pos x="T4" y="T5"/>
                </a:cxn>
                <a:cxn ang="0">
                  <a:pos x="T6" y="T7"/>
                </a:cxn>
                <a:cxn ang="0">
                  <a:pos x="T8" y="T9"/>
                </a:cxn>
                <a:cxn ang="0">
                  <a:pos x="T10" y="T11"/>
                </a:cxn>
                <a:cxn ang="0">
                  <a:pos x="T12" y="T13"/>
                </a:cxn>
              </a:cxnLst>
              <a:rect l="0" t="0" r="r" b="b"/>
              <a:pathLst>
                <a:path w="136" h="476">
                  <a:moveTo>
                    <a:pt x="136" y="94"/>
                  </a:moveTo>
                  <a:cubicBezTo>
                    <a:pt x="136" y="43"/>
                    <a:pt x="105" y="0"/>
                    <a:pt x="68" y="0"/>
                  </a:cubicBezTo>
                  <a:cubicBezTo>
                    <a:pt x="31" y="0"/>
                    <a:pt x="0" y="43"/>
                    <a:pt x="0" y="94"/>
                  </a:cubicBezTo>
                  <a:cubicBezTo>
                    <a:pt x="0" y="383"/>
                    <a:pt x="0" y="383"/>
                    <a:pt x="0" y="383"/>
                  </a:cubicBezTo>
                  <a:cubicBezTo>
                    <a:pt x="0" y="433"/>
                    <a:pt x="31" y="476"/>
                    <a:pt x="68" y="476"/>
                  </a:cubicBezTo>
                  <a:cubicBezTo>
                    <a:pt x="105" y="476"/>
                    <a:pt x="136" y="433"/>
                    <a:pt x="136" y="383"/>
                  </a:cubicBezTo>
                  <a:lnTo>
                    <a:pt x="136" y="94"/>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9" name="Group 80">
            <a:extLst>
              <a:ext uri="{FF2B5EF4-FFF2-40B4-BE49-F238E27FC236}">
                <a16:creationId xmlns:a16="http://schemas.microsoft.com/office/drawing/2014/main" id="{020F8D79-6C1C-4742-9B13-DC7AA0B6F5A7}"/>
              </a:ext>
            </a:extLst>
          </p:cNvPr>
          <p:cNvGrpSpPr>
            <a:grpSpLocks noChangeAspect="1"/>
          </p:cNvGrpSpPr>
          <p:nvPr/>
        </p:nvGrpSpPr>
        <p:grpSpPr bwMode="auto">
          <a:xfrm>
            <a:off x="8343867" y="1908352"/>
            <a:ext cx="262681" cy="360000"/>
            <a:chOff x="804" y="803"/>
            <a:chExt cx="332" cy="455"/>
          </a:xfrm>
          <a:solidFill>
            <a:srgbClr val="798BB3"/>
          </a:solidFill>
        </p:grpSpPr>
        <p:sp>
          <p:nvSpPr>
            <p:cNvPr id="51" name="Freeform 81">
              <a:extLst>
                <a:ext uri="{FF2B5EF4-FFF2-40B4-BE49-F238E27FC236}">
                  <a16:creationId xmlns:a16="http://schemas.microsoft.com/office/drawing/2014/main" id="{BE3A9EF3-E514-4DFB-B4BA-8787B43BC72A}"/>
                </a:ext>
              </a:extLst>
            </p:cNvPr>
            <p:cNvSpPr>
              <a:spLocks/>
            </p:cNvSpPr>
            <p:nvPr/>
          </p:nvSpPr>
          <p:spPr bwMode="auto">
            <a:xfrm>
              <a:off x="1025" y="812"/>
              <a:ext cx="105" cy="100"/>
            </a:xfrm>
            <a:custGeom>
              <a:avLst/>
              <a:gdLst>
                <a:gd name="T0" fmla="*/ 382 w 1744"/>
                <a:gd name="T1" fmla="*/ 1664 h 1664"/>
                <a:gd name="T2" fmla="*/ 1744 w 1744"/>
                <a:gd name="T3" fmla="*/ 1664 h 1664"/>
                <a:gd name="T4" fmla="*/ 0 w 1744"/>
                <a:gd name="T5" fmla="*/ 0 h 1664"/>
                <a:gd name="T6" fmla="*/ 0 w 1744"/>
                <a:gd name="T7" fmla="*/ 1342 h 1664"/>
                <a:gd name="T8" fmla="*/ 382 w 1744"/>
                <a:gd name="T9" fmla="*/ 1664 h 1664"/>
              </a:gdLst>
              <a:ahLst/>
              <a:cxnLst>
                <a:cxn ang="0">
                  <a:pos x="T0" y="T1"/>
                </a:cxn>
                <a:cxn ang="0">
                  <a:pos x="T2" y="T3"/>
                </a:cxn>
                <a:cxn ang="0">
                  <a:pos x="T4" y="T5"/>
                </a:cxn>
                <a:cxn ang="0">
                  <a:pos x="T6" y="T7"/>
                </a:cxn>
                <a:cxn ang="0">
                  <a:pos x="T8" y="T9"/>
                </a:cxn>
              </a:cxnLst>
              <a:rect l="0" t="0" r="r" b="b"/>
              <a:pathLst>
                <a:path w="1744" h="1664">
                  <a:moveTo>
                    <a:pt x="382" y="1664"/>
                  </a:moveTo>
                  <a:cubicBezTo>
                    <a:pt x="1744" y="1664"/>
                    <a:pt x="1744" y="1664"/>
                    <a:pt x="1744" y="1664"/>
                  </a:cubicBezTo>
                  <a:cubicBezTo>
                    <a:pt x="0" y="0"/>
                    <a:pt x="0" y="0"/>
                    <a:pt x="0" y="0"/>
                  </a:cubicBezTo>
                  <a:cubicBezTo>
                    <a:pt x="0" y="1342"/>
                    <a:pt x="0" y="1342"/>
                    <a:pt x="0" y="1342"/>
                  </a:cubicBezTo>
                  <a:cubicBezTo>
                    <a:pt x="0" y="1557"/>
                    <a:pt x="164" y="1664"/>
                    <a:pt x="382" y="16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82">
              <a:extLst>
                <a:ext uri="{FF2B5EF4-FFF2-40B4-BE49-F238E27FC236}">
                  <a16:creationId xmlns:a16="http://schemas.microsoft.com/office/drawing/2014/main" id="{09F02EFC-BA68-4DF4-9F10-10376559775A}"/>
                </a:ext>
              </a:extLst>
            </p:cNvPr>
            <p:cNvSpPr>
              <a:spLocks noEditPoints="1"/>
            </p:cNvSpPr>
            <p:nvPr/>
          </p:nvSpPr>
          <p:spPr bwMode="auto">
            <a:xfrm>
              <a:off x="804" y="803"/>
              <a:ext cx="332" cy="455"/>
            </a:xfrm>
            <a:custGeom>
              <a:avLst/>
              <a:gdLst>
                <a:gd name="T0" fmla="*/ 4085 w 5536"/>
                <a:gd name="T1" fmla="*/ 2026 h 7568"/>
                <a:gd name="T2" fmla="*/ 3494 w 5536"/>
                <a:gd name="T3" fmla="*/ 1493 h 7568"/>
                <a:gd name="T4" fmla="*/ 3494 w 5536"/>
                <a:gd name="T5" fmla="*/ 0 h 7568"/>
                <a:gd name="T6" fmla="*/ 323 w 5536"/>
                <a:gd name="T7" fmla="*/ 0 h 7568"/>
                <a:gd name="T8" fmla="*/ 0 w 5536"/>
                <a:gd name="T9" fmla="*/ 374 h 7568"/>
                <a:gd name="T10" fmla="*/ 0 w 5536"/>
                <a:gd name="T11" fmla="*/ 7249 h 7568"/>
                <a:gd name="T12" fmla="*/ 323 w 5536"/>
                <a:gd name="T13" fmla="*/ 7568 h 7568"/>
                <a:gd name="T14" fmla="*/ 5214 w 5536"/>
                <a:gd name="T15" fmla="*/ 7568 h 7568"/>
                <a:gd name="T16" fmla="*/ 5536 w 5536"/>
                <a:gd name="T17" fmla="*/ 7249 h 7568"/>
                <a:gd name="T18" fmla="*/ 5536 w 5536"/>
                <a:gd name="T19" fmla="*/ 2026 h 7568"/>
                <a:gd name="T20" fmla="*/ 4085 w 5536"/>
                <a:gd name="T21" fmla="*/ 2026 h 7568"/>
                <a:gd name="T22" fmla="*/ 4677 w 5536"/>
                <a:gd name="T23" fmla="*/ 6556 h 7568"/>
                <a:gd name="T24" fmla="*/ 860 w 5536"/>
                <a:gd name="T25" fmla="*/ 6556 h 7568"/>
                <a:gd name="T26" fmla="*/ 645 w 5536"/>
                <a:gd name="T27" fmla="*/ 6396 h 7568"/>
                <a:gd name="T28" fmla="*/ 860 w 5536"/>
                <a:gd name="T29" fmla="*/ 6183 h 7568"/>
                <a:gd name="T30" fmla="*/ 4677 w 5536"/>
                <a:gd name="T31" fmla="*/ 6183 h 7568"/>
                <a:gd name="T32" fmla="*/ 4891 w 5536"/>
                <a:gd name="T33" fmla="*/ 6396 h 7568"/>
                <a:gd name="T34" fmla="*/ 4677 w 5536"/>
                <a:gd name="T35" fmla="*/ 6556 h 7568"/>
                <a:gd name="T36" fmla="*/ 4677 w 5536"/>
                <a:gd name="T37" fmla="*/ 4957 h 7568"/>
                <a:gd name="T38" fmla="*/ 860 w 5536"/>
                <a:gd name="T39" fmla="*/ 4957 h 7568"/>
                <a:gd name="T40" fmla="*/ 645 w 5536"/>
                <a:gd name="T41" fmla="*/ 4797 h 7568"/>
                <a:gd name="T42" fmla="*/ 860 w 5536"/>
                <a:gd name="T43" fmla="*/ 4637 h 7568"/>
                <a:gd name="T44" fmla="*/ 4677 w 5536"/>
                <a:gd name="T45" fmla="*/ 4637 h 7568"/>
                <a:gd name="T46" fmla="*/ 4891 w 5536"/>
                <a:gd name="T47" fmla="*/ 4797 h 7568"/>
                <a:gd name="T48" fmla="*/ 4677 w 5536"/>
                <a:gd name="T49" fmla="*/ 4957 h 7568"/>
                <a:gd name="T50" fmla="*/ 4677 w 5536"/>
                <a:gd name="T51" fmla="*/ 3411 h 7568"/>
                <a:gd name="T52" fmla="*/ 860 w 5536"/>
                <a:gd name="T53" fmla="*/ 3411 h 7568"/>
                <a:gd name="T54" fmla="*/ 645 w 5536"/>
                <a:gd name="T55" fmla="*/ 3252 h 7568"/>
                <a:gd name="T56" fmla="*/ 860 w 5536"/>
                <a:gd name="T57" fmla="*/ 3092 h 7568"/>
                <a:gd name="T58" fmla="*/ 4677 w 5536"/>
                <a:gd name="T59" fmla="*/ 3092 h 7568"/>
                <a:gd name="T60" fmla="*/ 4891 w 5536"/>
                <a:gd name="T61" fmla="*/ 3252 h 7568"/>
                <a:gd name="T62" fmla="*/ 4677 w 5536"/>
                <a:gd name="T63" fmla="*/ 3411 h 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6" h="7568">
                  <a:moveTo>
                    <a:pt x="4085" y="2026"/>
                  </a:moveTo>
                  <a:cubicBezTo>
                    <a:pt x="3763" y="2026"/>
                    <a:pt x="3494" y="1813"/>
                    <a:pt x="3494" y="1493"/>
                  </a:cubicBezTo>
                  <a:cubicBezTo>
                    <a:pt x="3494" y="0"/>
                    <a:pt x="3494" y="0"/>
                    <a:pt x="3494" y="0"/>
                  </a:cubicBezTo>
                  <a:cubicBezTo>
                    <a:pt x="323" y="0"/>
                    <a:pt x="323" y="0"/>
                    <a:pt x="323" y="0"/>
                  </a:cubicBezTo>
                  <a:cubicBezTo>
                    <a:pt x="162" y="0"/>
                    <a:pt x="0" y="160"/>
                    <a:pt x="0" y="374"/>
                  </a:cubicBezTo>
                  <a:cubicBezTo>
                    <a:pt x="0" y="7249"/>
                    <a:pt x="0" y="7249"/>
                    <a:pt x="0" y="7249"/>
                  </a:cubicBezTo>
                  <a:cubicBezTo>
                    <a:pt x="0" y="7409"/>
                    <a:pt x="162" y="7568"/>
                    <a:pt x="323" y="7568"/>
                  </a:cubicBezTo>
                  <a:cubicBezTo>
                    <a:pt x="5214" y="7568"/>
                    <a:pt x="5214" y="7568"/>
                    <a:pt x="5214" y="7568"/>
                  </a:cubicBezTo>
                  <a:cubicBezTo>
                    <a:pt x="5429" y="7568"/>
                    <a:pt x="5536" y="7409"/>
                    <a:pt x="5536" y="7249"/>
                  </a:cubicBezTo>
                  <a:cubicBezTo>
                    <a:pt x="5536" y="2026"/>
                    <a:pt x="5536" y="2026"/>
                    <a:pt x="5536" y="2026"/>
                  </a:cubicBezTo>
                  <a:lnTo>
                    <a:pt x="4085" y="2026"/>
                  </a:lnTo>
                  <a:close/>
                  <a:moveTo>
                    <a:pt x="4677" y="6556"/>
                  </a:moveTo>
                  <a:cubicBezTo>
                    <a:pt x="860" y="6556"/>
                    <a:pt x="860" y="6556"/>
                    <a:pt x="860" y="6556"/>
                  </a:cubicBezTo>
                  <a:cubicBezTo>
                    <a:pt x="753" y="6556"/>
                    <a:pt x="645" y="6449"/>
                    <a:pt x="645" y="6396"/>
                  </a:cubicBezTo>
                  <a:cubicBezTo>
                    <a:pt x="645" y="6289"/>
                    <a:pt x="753" y="6183"/>
                    <a:pt x="860" y="6183"/>
                  </a:cubicBezTo>
                  <a:cubicBezTo>
                    <a:pt x="4677" y="6183"/>
                    <a:pt x="4677" y="6183"/>
                    <a:pt x="4677" y="6183"/>
                  </a:cubicBezTo>
                  <a:cubicBezTo>
                    <a:pt x="4784" y="6183"/>
                    <a:pt x="4891" y="6289"/>
                    <a:pt x="4891" y="6396"/>
                  </a:cubicBezTo>
                  <a:cubicBezTo>
                    <a:pt x="4891" y="6449"/>
                    <a:pt x="4784" y="6556"/>
                    <a:pt x="4677" y="6556"/>
                  </a:cubicBezTo>
                  <a:close/>
                  <a:moveTo>
                    <a:pt x="4677" y="4957"/>
                  </a:moveTo>
                  <a:cubicBezTo>
                    <a:pt x="860" y="4957"/>
                    <a:pt x="860" y="4957"/>
                    <a:pt x="860" y="4957"/>
                  </a:cubicBezTo>
                  <a:cubicBezTo>
                    <a:pt x="753" y="4957"/>
                    <a:pt x="645" y="4904"/>
                    <a:pt x="645" y="4797"/>
                  </a:cubicBezTo>
                  <a:cubicBezTo>
                    <a:pt x="645" y="4690"/>
                    <a:pt x="753" y="4637"/>
                    <a:pt x="860" y="4637"/>
                  </a:cubicBezTo>
                  <a:cubicBezTo>
                    <a:pt x="4677" y="4637"/>
                    <a:pt x="4677" y="4637"/>
                    <a:pt x="4677" y="4637"/>
                  </a:cubicBezTo>
                  <a:cubicBezTo>
                    <a:pt x="4784" y="4637"/>
                    <a:pt x="4891" y="4690"/>
                    <a:pt x="4891" y="4797"/>
                  </a:cubicBezTo>
                  <a:cubicBezTo>
                    <a:pt x="4891" y="4904"/>
                    <a:pt x="4784" y="4957"/>
                    <a:pt x="4677" y="4957"/>
                  </a:cubicBezTo>
                  <a:close/>
                  <a:moveTo>
                    <a:pt x="4677" y="3411"/>
                  </a:moveTo>
                  <a:cubicBezTo>
                    <a:pt x="860" y="3411"/>
                    <a:pt x="860" y="3411"/>
                    <a:pt x="860" y="3411"/>
                  </a:cubicBezTo>
                  <a:cubicBezTo>
                    <a:pt x="753" y="3411"/>
                    <a:pt x="645" y="3305"/>
                    <a:pt x="645" y="3252"/>
                  </a:cubicBezTo>
                  <a:cubicBezTo>
                    <a:pt x="645" y="3145"/>
                    <a:pt x="753" y="3092"/>
                    <a:pt x="860" y="3092"/>
                  </a:cubicBezTo>
                  <a:cubicBezTo>
                    <a:pt x="4677" y="3092"/>
                    <a:pt x="4677" y="3092"/>
                    <a:pt x="4677" y="3092"/>
                  </a:cubicBezTo>
                  <a:cubicBezTo>
                    <a:pt x="4784" y="3092"/>
                    <a:pt x="4891" y="3145"/>
                    <a:pt x="4891" y="3252"/>
                  </a:cubicBezTo>
                  <a:cubicBezTo>
                    <a:pt x="4891" y="3305"/>
                    <a:pt x="4784" y="3411"/>
                    <a:pt x="4677" y="3411"/>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65" name="Textfeld 64">
            <a:extLst>
              <a:ext uri="{FF2B5EF4-FFF2-40B4-BE49-F238E27FC236}">
                <a16:creationId xmlns:a16="http://schemas.microsoft.com/office/drawing/2014/main" id="{0E2359E8-45EF-44AC-808A-889D9FDD2F5E}"/>
              </a:ext>
            </a:extLst>
          </p:cNvPr>
          <p:cNvSpPr txBox="1"/>
          <p:nvPr/>
        </p:nvSpPr>
        <p:spPr>
          <a:xfrm>
            <a:off x="9053279" y="884238"/>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05/30/2019</a:t>
            </a:r>
          </a:p>
        </p:txBody>
      </p:sp>
      <p:sp>
        <p:nvSpPr>
          <p:cNvPr id="66" name="Textfeld 65">
            <a:extLst>
              <a:ext uri="{FF2B5EF4-FFF2-40B4-BE49-F238E27FC236}">
                <a16:creationId xmlns:a16="http://schemas.microsoft.com/office/drawing/2014/main" id="{A6FBE5A8-A0C3-4439-AB25-063FFC60B7AE}"/>
              </a:ext>
            </a:extLst>
          </p:cNvPr>
          <p:cNvSpPr txBox="1"/>
          <p:nvPr/>
        </p:nvSpPr>
        <p:spPr>
          <a:xfrm>
            <a:off x="9053279" y="1412964"/>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tabLst>
                <a:tab pos="1079500" algn="l"/>
              </a:tabLst>
            </a:pPr>
            <a:r>
              <a:rPr lang="en-US" sz="1000" dirty="0">
                <a:latin typeface="Open Sans" panose="020B0606030504020204" pitchFamily="34" charset="0"/>
                <a:ea typeface="Open Sans" panose="020B0606030504020204" pitchFamily="34" charset="0"/>
                <a:cs typeface="Open Sans" panose="020B0606030504020204" pitchFamily="34" charset="0"/>
              </a:rPr>
              <a:t>Participation: 	84.35 %</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In Favor: 	99.89 %</a:t>
            </a:r>
          </a:p>
        </p:txBody>
      </p:sp>
      <p:sp>
        <p:nvSpPr>
          <p:cNvPr id="68" name="Inhaltsplatzhalter 5">
            <a:extLst>
              <a:ext uri="{FF2B5EF4-FFF2-40B4-BE49-F238E27FC236}">
                <a16:creationId xmlns:a16="http://schemas.microsoft.com/office/drawing/2014/main" id="{9FF2A5A0-4851-4E3C-8F9F-368ED81CDF2C}"/>
              </a:ext>
            </a:extLst>
          </p:cNvPr>
          <p:cNvSpPr txBox="1">
            <a:spLocks/>
          </p:cNvSpPr>
          <p:nvPr/>
        </p:nvSpPr>
        <p:spPr>
          <a:xfrm>
            <a:off x="9053278" y="1875952"/>
            <a:ext cx="2776773" cy="424801"/>
          </a:xfrm>
          <a:prstGeom prst="rect">
            <a:avLst/>
          </a:prstGeom>
        </p:spPr>
        <p:txBody>
          <a:bodyPr tIns="0" bIns="0" anchor="t"/>
          <a:lstStyle>
            <a:lvl1pPr marL="233363" indent="-233363" algn="l" rtl="0" eaLnBrk="1" fontAlgn="base" hangingPunct="1">
              <a:lnSpc>
                <a:spcPct val="100000"/>
              </a:lnSpc>
              <a:spcBef>
                <a:spcPts val="600"/>
              </a:spcBef>
              <a:spcAft>
                <a:spcPts val="200"/>
              </a:spcAft>
              <a:buClr>
                <a:schemeClr val="accent1"/>
              </a:buClr>
              <a:buFont typeface="Wingdings 2" panose="05020102010507070707" pitchFamily="18" charset="2"/>
              <a:buChar char=""/>
              <a:defRPr lang="de-DE" b="0" kern="1200" noProof="0" dirty="0" smtClean="0">
                <a:solidFill>
                  <a:schemeClr val="tx1"/>
                </a:solidFill>
                <a:latin typeface="Roboto" panose="02000000000000000000" pitchFamily="2" charset="0"/>
                <a:ea typeface="Roboto" panose="02000000000000000000" pitchFamily="2" charset="0"/>
                <a:cs typeface="+mn-cs"/>
              </a:defRPr>
            </a:lvl1pPr>
            <a:lvl2pPr marL="468000" indent="-234000" algn="l" rtl="0" eaLnBrk="1" fontAlgn="base" hangingPunct="1">
              <a:lnSpc>
                <a:spcPct val="100000"/>
              </a:lnSpc>
              <a:spcBef>
                <a:spcPts val="600"/>
              </a:spcBef>
              <a:spcAft>
                <a:spcPts val="200"/>
              </a:spcAft>
              <a:buClr>
                <a:schemeClr val="accent1"/>
              </a:buClr>
              <a:buSzPct val="90000"/>
              <a:buFont typeface="Wingdings 3" pitchFamily="18" charset="2"/>
              <a:buChar char=""/>
              <a:tabLst/>
              <a:defRPr lang="de-DE" b="0" kern="1200" noProof="0" dirty="0" smtClean="0">
                <a:solidFill>
                  <a:schemeClr val="tx1"/>
                </a:solidFill>
                <a:latin typeface="Roboto" panose="02000000000000000000" pitchFamily="2" charset="0"/>
                <a:ea typeface="Roboto" panose="02000000000000000000" pitchFamily="2" charset="0"/>
                <a:cs typeface="+mn-cs"/>
              </a:defRPr>
            </a:lvl2pPr>
            <a:lvl3pPr marL="702000" indent="-233363" algn="l" rtl="0" eaLnBrk="1" fontAlgn="base" hangingPunct="1">
              <a:lnSpc>
                <a:spcPct val="100000"/>
              </a:lnSpc>
              <a:spcBef>
                <a:spcPts val="600"/>
              </a:spcBef>
              <a:spcAft>
                <a:spcPts val="200"/>
              </a:spcAft>
              <a:buClr>
                <a:schemeClr val="accent1"/>
              </a:buClr>
              <a:buSzPct val="100000"/>
              <a:buFont typeface="Wingdings" pitchFamily="2" charset="2"/>
              <a:buChar char="§"/>
              <a:defRPr lang="de-DE" sz="1600" b="0" kern="1200" noProof="0" dirty="0" smtClean="0">
                <a:solidFill>
                  <a:schemeClr val="tx1"/>
                </a:solidFill>
                <a:latin typeface="Roboto" panose="02000000000000000000" pitchFamily="2" charset="0"/>
                <a:ea typeface="Roboto" panose="02000000000000000000" pitchFamily="2" charset="0"/>
                <a:cs typeface="+mn-cs"/>
              </a:defRPr>
            </a:lvl3pPr>
            <a:lvl4pPr marL="936000" indent="-180000" algn="l" rtl="0" eaLnBrk="1" fontAlgn="base" hangingPunct="1">
              <a:lnSpc>
                <a:spcPct val="100000"/>
              </a:lnSpc>
              <a:spcBef>
                <a:spcPts val="600"/>
              </a:spcBef>
              <a:spcAft>
                <a:spcPts val="200"/>
              </a:spcAft>
              <a:buClr>
                <a:schemeClr val="accent1"/>
              </a:buClr>
              <a:buFont typeface="Arial" charset="0"/>
              <a:buChar char="–"/>
              <a:defRPr lang="de-DE" sz="1400" b="0" kern="1200" noProof="0" dirty="0" smtClean="0">
                <a:solidFill>
                  <a:schemeClr val="tx1"/>
                </a:solidFill>
                <a:latin typeface="Roboto" panose="02000000000000000000" pitchFamily="2" charset="0"/>
                <a:ea typeface="Roboto" panose="02000000000000000000" pitchFamily="2" charset="0"/>
                <a:cs typeface="+mn-cs"/>
              </a:defRPr>
            </a:lvl4pPr>
            <a:lvl5pPr marL="1116000" indent="-144000" algn="l" rtl="0" eaLnBrk="1" fontAlgn="base" hangingPunct="1">
              <a:lnSpc>
                <a:spcPct val="100000"/>
              </a:lnSpc>
              <a:spcBef>
                <a:spcPts val="600"/>
              </a:spcBef>
              <a:spcAft>
                <a:spcPts val="200"/>
              </a:spcAft>
              <a:buClr>
                <a:schemeClr val="accent1"/>
              </a:buClr>
              <a:buFont typeface="Arial" charset="0"/>
              <a:buChar char="•"/>
              <a:defRPr lang="de-DE" sz="1200" b="0" kern="1200" noProof="0" dirty="0" smtClean="0">
                <a:solidFill>
                  <a:schemeClr val="tx1"/>
                </a:solidFill>
                <a:latin typeface="Roboto" panose="02000000000000000000" pitchFamily="2" charset="0"/>
                <a:ea typeface="Roboto" panose="02000000000000000000" pitchFamily="2" charset="0"/>
                <a:cs typeface="+mn-cs"/>
              </a:defRPr>
            </a:lvl5pPr>
            <a:lvl6pPr marL="2159754" indent="-359959" algn="l" defTabSz="914296" rtl="0" eaLnBrk="1" latinLnBrk="0" hangingPunct="1">
              <a:lnSpc>
                <a:spcPct val="100000"/>
              </a:lnSpc>
              <a:spcBef>
                <a:spcPts val="300"/>
              </a:spcBef>
              <a:spcAft>
                <a:spcPts val="100"/>
              </a:spcAft>
              <a:buClr>
                <a:schemeClr val="tx2"/>
              </a:buClr>
              <a:buFont typeface="Arial" pitchFamily="34" charset="0"/>
              <a:buChar char="•"/>
              <a:defRPr lang="de-DE" sz="1200" b="0" kern="1200" noProof="0" dirty="0">
                <a:solidFill>
                  <a:schemeClr val="tx1"/>
                </a:solidFill>
                <a:latin typeface="+mn-lt"/>
                <a:ea typeface="+mn-ea"/>
                <a:cs typeface="+mn-cs"/>
              </a:defRPr>
            </a:lvl6pPr>
            <a:lvl7pPr marL="2971462"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7pPr>
            <a:lvl8pPr marL="3428610"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8pPr>
            <a:lvl9pPr marL="3885758"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9pPr>
          </a:lstStyle>
          <a:p>
            <a:pPr marL="0" indent="0">
              <a:spcBef>
                <a:spcPts val="0"/>
              </a:spcBef>
              <a:spcAft>
                <a:spcPts val="0"/>
              </a:spcAft>
              <a:buNone/>
            </a:pPr>
            <a:r>
              <a:rPr lang="en-US" sz="1000" dirty="0">
                <a:latin typeface="Open Sans" panose="020B0606030504020204" pitchFamily="34" charset="0"/>
                <a:ea typeface="Open Sans" panose="020B0606030504020204" pitchFamily="34" charset="0"/>
                <a:cs typeface="Open Sans" panose="020B0606030504020204" pitchFamily="34" charset="0"/>
              </a:rPr>
              <a:t>Increase gas limit per block, reduce roll size from 10,000 ꜩ to 8,000 ꜩ</a:t>
            </a:r>
          </a:p>
        </p:txBody>
      </p:sp>
      <p:cxnSp>
        <p:nvCxnSpPr>
          <p:cNvPr id="180" name="Gerader Verbinder 179">
            <a:extLst>
              <a:ext uri="{FF2B5EF4-FFF2-40B4-BE49-F238E27FC236}">
                <a16:creationId xmlns:a16="http://schemas.microsoft.com/office/drawing/2014/main" id="{64F26806-DCAE-46F1-A8E7-06D36DFD989B}"/>
              </a:ext>
            </a:extLst>
          </p:cNvPr>
          <p:cNvCxnSpPr>
            <a:cxnSpLocks/>
          </p:cNvCxnSpPr>
          <p:nvPr/>
        </p:nvCxnSpPr>
        <p:spPr>
          <a:xfrm>
            <a:off x="7880620" y="951185"/>
            <a:ext cx="0" cy="132545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0" name="Rechteck 259">
            <a:hlinkClick r:id="rId11" action="ppaction://hlinksldjump"/>
            <a:extLst>
              <a:ext uri="{FF2B5EF4-FFF2-40B4-BE49-F238E27FC236}">
                <a16:creationId xmlns:a16="http://schemas.microsoft.com/office/drawing/2014/main" id="{F2A16A60-46FA-4375-8BC2-3F4B57421BCB}"/>
              </a:ext>
            </a:extLst>
          </p:cNvPr>
          <p:cNvSpPr/>
          <p:nvPr/>
        </p:nvSpPr>
        <p:spPr bwMode="gray">
          <a:xfrm>
            <a:off x="6175375" y="2518672"/>
            <a:ext cx="5654675" cy="14593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hteck 11">
            <a:hlinkClick r:id="rId11" action="ppaction://hlinksldjump"/>
            <a:extLst>
              <a:ext uri="{FF2B5EF4-FFF2-40B4-BE49-F238E27FC236}">
                <a16:creationId xmlns:a16="http://schemas.microsoft.com/office/drawing/2014/main" id="{02E57C16-94D1-4081-B156-A209CA07CD66}"/>
              </a:ext>
            </a:extLst>
          </p:cNvPr>
          <p:cNvSpPr/>
          <p:nvPr/>
        </p:nvSpPr>
        <p:spPr bwMode="gray">
          <a:xfrm>
            <a:off x="6175375" y="2515491"/>
            <a:ext cx="720000" cy="1482253"/>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gn="ctr">
              <a:spcBef>
                <a:spcPts val="300"/>
              </a:spcBef>
              <a:spcAft>
                <a:spcPts val="100"/>
              </a:spcAft>
            </a:pP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20" name="Textfeld 19">
            <a:extLst>
              <a:ext uri="{FF2B5EF4-FFF2-40B4-BE49-F238E27FC236}">
                <a16:creationId xmlns:a16="http://schemas.microsoft.com/office/drawing/2014/main" id="{CC1279B1-0534-4EF6-A729-013619135D91}"/>
              </a:ext>
            </a:extLst>
          </p:cNvPr>
          <p:cNvSpPr txBox="1"/>
          <p:nvPr/>
        </p:nvSpPr>
        <p:spPr>
          <a:xfrm>
            <a:off x="6895375" y="2896618"/>
            <a:ext cx="914400" cy="719998"/>
          </a:xfrm>
          <a:prstGeom prst="rect">
            <a:avLst/>
          </a:prstGeom>
          <a:noFill/>
        </p:spPr>
        <p:txBody>
          <a:bodyPr wrap="none" lIns="72000" tIns="0" rIns="72000" bIns="0" rtlCol="0" anchor="ctr" anchorCtr="0">
            <a:noAutofit/>
          </a:bodyPr>
          <a:lstStyle/>
          <a:p>
            <a:pPr>
              <a:spcBef>
                <a:spcPts val="300"/>
              </a:spcBef>
              <a:spcAft>
                <a:spcPts val="100"/>
              </a:spcAft>
              <a:buClr>
                <a:schemeClr val="tx2"/>
              </a:buClr>
            </a:pPr>
            <a:r>
              <a:rPr lang="en-US" sz="1800" b="1" dirty="0" err="1">
                <a:latin typeface="Open Sans" panose="020B0606030504020204" pitchFamily="34" charset="0"/>
                <a:ea typeface="Open Sans" panose="020B0606030504020204" pitchFamily="34" charset="0"/>
                <a:cs typeface="Open Sans" panose="020B0606030504020204" pitchFamily="34" charset="0"/>
              </a:rPr>
              <a:t>abylon</a:t>
            </a:r>
            <a:endParaRPr lang="en-US" sz="18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83" name="Group 57">
            <a:extLst>
              <a:ext uri="{FF2B5EF4-FFF2-40B4-BE49-F238E27FC236}">
                <a16:creationId xmlns:a16="http://schemas.microsoft.com/office/drawing/2014/main" id="{A0D877C9-0F98-422B-AAAA-B14EA3AAA848}"/>
              </a:ext>
            </a:extLst>
          </p:cNvPr>
          <p:cNvGrpSpPr>
            <a:grpSpLocks noChangeAspect="1"/>
          </p:cNvGrpSpPr>
          <p:nvPr/>
        </p:nvGrpSpPr>
        <p:grpSpPr bwMode="auto">
          <a:xfrm>
            <a:off x="8295207" y="2534542"/>
            <a:ext cx="360000" cy="360000"/>
            <a:chOff x="803" y="803"/>
            <a:chExt cx="440" cy="440"/>
          </a:xfrm>
          <a:solidFill>
            <a:srgbClr val="798BB3"/>
          </a:solidFill>
        </p:grpSpPr>
        <p:sp>
          <p:nvSpPr>
            <p:cNvPr id="202" name="Freeform 58">
              <a:extLst>
                <a:ext uri="{FF2B5EF4-FFF2-40B4-BE49-F238E27FC236}">
                  <a16:creationId xmlns:a16="http://schemas.microsoft.com/office/drawing/2014/main" id="{A6F7F1FC-FB31-4ECE-A449-5E960AB1191D}"/>
                </a:ext>
              </a:extLst>
            </p:cNvPr>
            <p:cNvSpPr>
              <a:spLocks/>
            </p:cNvSpPr>
            <p:nvPr/>
          </p:nvSpPr>
          <p:spPr bwMode="auto">
            <a:xfrm>
              <a:off x="1058" y="1053"/>
              <a:ext cx="78" cy="78"/>
            </a:xfrm>
            <a:custGeom>
              <a:avLst/>
              <a:gdLst>
                <a:gd name="T0" fmla="*/ 328 w 328"/>
                <a:gd name="T1" fmla="*/ 66 h 324"/>
                <a:gd name="T2" fmla="*/ 230 w 328"/>
                <a:gd name="T3" fmla="*/ 162 h 324"/>
                <a:gd name="T4" fmla="*/ 328 w 328"/>
                <a:gd name="T5" fmla="*/ 259 h 324"/>
                <a:gd name="T6" fmla="*/ 263 w 328"/>
                <a:gd name="T7" fmla="*/ 324 h 324"/>
                <a:gd name="T8" fmla="*/ 164 w 328"/>
                <a:gd name="T9" fmla="*/ 227 h 324"/>
                <a:gd name="T10" fmla="*/ 66 w 328"/>
                <a:gd name="T11" fmla="*/ 324 h 324"/>
                <a:gd name="T12" fmla="*/ 0 w 328"/>
                <a:gd name="T13" fmla="*/ 260 h 324"/>
                <a:gd name="T14" fmla="*/ 99 w 328"/>
                <a:gd name="T15" fmla="*/ 162 h 324"/>
                <a:gd name="T16" fmla="*/ 0 w 328"/>
                <a:gd name="T17" fmla="*/ 65 h 324"/>
                <a:gd name="T18" fmla="*/ 66 w 328"/>
                <a:gd name="T19" fmla="*/ 0 h 324"/>
                <a:gd name="T20" fmla="*/ 164 w 328"/>
                <a:gd name="T21" fmla="*/ 98 h 324"/>
                <a:gd name="T22" fmla="*/ 263 w 328"/>
                <a:gd name="T23" fmla="*/ 1 h 324"/>
                <a:gd name="T24" fmla="*/ 328 w 328"/>
                <a:gd name="T25" fmla="*/ 66 h 324"/>
                <a:gd name="T26" fmla="*/ 328 w 328"/>
                <a:gd name="T27" fmla="*/ 6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324">
                  <a:moveTo>
                    <a:pt x="328" y="66"/>
                  </a:moveTo>
                  <a:cubicBezTo>
                    <a:pt x="230" y="162"/>
                    <a:pt x="230" y="162"/>
                    <a:pt x="230" y="162"/>
                  </a:cubicBezTo>
                  <a:cubicBezTo>
                    <a:pt x="328" y="259"/>
                    <a:pt x="328" y="259"/>
                    <a:pt x="328" y="259"/>
                  </a:cubicBezTo>
                  <a:cubicBezTo>
                    <a:pt x="263" y="324"/>
                    <a:pt x="263" y="324"/>
                    <a:pt x="263" y="324"/>
                  </a:cubicBezTo>
                  <a:cubicBezTo>
                    <a:pt x="164" y="227"/>
                    <a:pt x="164" y="227"/>
                    <a:pt x="164" y="227"/>
                  </a:cubicBezTo>
                  <a:cubicBezTo>
                    <a:pt x="66" y="324"/>
                    <a:pt x="66" y="324"/>
                    <a:pt x="66" y="324"/>
                  </a:cubicBezTo>
                  <a:cubicBezTo>
                    <a:pt x="0" y="260"/>
                    <a:pt x="0" y="260"/>
                    <a:pt x="0" y="260"/>
                  </a:cubicBezTo>
                  <a:cubicBezTo>
                    <a:pt x="99" y="162"/>
                    <a:pt x="99" y="162"/>
                    <a:pt x="99" y="162"/>
                  </a:cubicBezTo>
                  <a:cubicBezTo>
                    <a:pt x="0" y="65"/>
                    <a:pt x="0" y="65"/>
                    <a:pt x="0" y="65"/>
                  </a:cubicBezTo>
                  <a:cubicBezTo>
                    <a:pt x="66" y="0"/>
                    <a:pt x="66" y="0"/>
                    <a:pt x="66" y="0"/>
                  </a:cubicBezTo>
                  <a:cubicBezTo>
                    <a:pt x="164" y="98"/>
                    <a:pt x="164" y="98"/>
                    <a:pt x="164" y="98"/>
                  </a:cubicBezTo>
                  <a:cubicBezTo>
                    <a:pt x="263" y="1"/>
                    <a:pt x="263" y="1"/>
                    <a:pt x="263" y="1"/>
                  </a:cubicBezTo>
                  <a:cubicBezTo>
                    <a:pt x="328" y="66"/>
                    <a:pt x="328" y="66"/>
                    <a:pt x="328" y="66"/>
                  </a:cubicBezTo>
                  <a:cubicBezTo>
                    <a:pt x="328" y="66"/>
                    <a:pt x="328" y="66"/>
                    <a:pt x="32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3" name="Freeform 59">
              <a:extLst>
                <a:ext uri="{FF2B5EF4-FFF2-40B4-BE49-F238E27FC236}">
                  <a16:creationId xmlns:a16="http://schemas.microsoft.com/office/drawing/2014/main" id="{395A6B2D-B0C3-40F7-9717-FE6F898830FA}"/>
                </a:ext>
              </a:extLst>
            </p:cNvPr>
            <p:cNvSpPr>
              <a:spLocks/>
            </p:cNvSpPr>
            <p:nvPr/>
          </p:nvSpPr>
          <p:spPr bwMode="auto">
            <a:xfrm>
              <a:off x="1114" y="867"/>
              <a:ext cx="34" cy="51"/>
            </a:xfrm>
            <a:custGeom>
              <a:avLst/>
              <a:gdLst>
                <a:gd name="T0" fmla="*/ 70 w 140"/>
                <a:gd name="T1" fmla="*/ 212 h 212"/>
                <a:gd name="T2" fmla="*/ 140 w 140"/>
                <a:gd name="T3" fmla="*/ 118 h 212"/>
                <a:gd name="T4" fmla="*/ 140 w 140"/>
                <a:gd name="T5" fmla="*/ 0 h 212"/>
                <a:gd name="T6" fmla="*/ 0 w 140"/>
                <a:gd name="T7" fmla="*/ 0 h 212"/>
                <a:gd name="T8" fmla="*/ 0 w 140"/>
                <a:gd name="T9" fmla="*/ 118 h 212"/>
                <a:gd name="T10" fmla="*/ 70 w 140"/>
                <a:gd name="T11" fmla="*/ 212 h 212"/>
              </a:gdLst>
              <a:ahLst/>
              <a:cxnLst>
                <a:cxn ang="0">
                  <a:pos x="T0" y="T1"/>
                </a:cxn>
                <a:cxn ang="0">
                  <a:pos x="T2" y="T3"/>
                </a:cxn>
                <a:cxn ang="0">
                  <a:pos x="T4" y="T5"/>
                </a:cxn>
                <a:cxn ang="0">
                  <a:pos x="T6" y="T7"/>
                </a:cxn>
                <a:cxn ang="0">
                  <a:pos x="T8" y="T9"/>
                </a:cxn>
                <a:cxn ang="0">
                  <a:pos x="T10" y="T11"/>
                </a:cxn>
              </a:cxnLst>
              <a:rect l="0" t="0" r="r" b="b"/>
              <a:pathLst>
                <a:path w="140" h="212">
                  <a:moveTo>
                    <a:pt x="70" y="212"/>
                  </a:moveTo>
                  <a:cubicBezTo>
                    <a:pt x="108" y="212"/>
                    <a:pt x="140" y="169"/>
                    <a:pt x="140" y="118"/>
                  </a:cubicBezTo>
                  <a:cubicBezTo>
                    <a:pt x="140" y="0"/>
                    <a:pt x="140" y="0"/>
                    <a:pt x="140" y="0"/>
                  </a:cubicBezTo>
                  <a:cubicBezTo>
                    <a:pt x="0" y="0"/>
                    <a:pt x="0" y="0"/>
                    <a:pt x="0" y="0"/>
                  </a:cubicBezTo>
                  <a:cubicBezTo>
                    <a:pt x="0" y="118"/>
                    <a:pt x="0" y="118"/>
                    <a:pt x="0" y="118"/>
                  </a:cubicBezTo>
                  <a:cubicBezTo>
                    <a:pt x="0" y="169"/>
                    <a:pt x="33" y="212"/>
                    <a:pt x="70"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4" name="Freeform 60">
              <a:extLst>
                <a:ext uri="{FF2B5EF4-FFF2-40B4-BE49-F238E27FC236}">
                  <a16:creationId xmlns:a16="http://schemas.microsoft.com/office/drawing/2014/main" id="{2A7A580C-93D9-4874-8EA1-DEA630AE9A06}"/>
                </a:ext>
              </a:extLst>
            </p:cNvPr>
            <p:cNvSpPr>
              <a:spLocks/>
            </p:cNvSpPr>
            <p:nvPr/>
          </p:nvSpPr>
          <p:spPr bwMode="auto">
            <a:xfrm>
              <a:off x="899" y="867"/>
              <a:ext cx="33" cy="51"/>
            </a:xfrm>
            <a:custGeom>
              <a:avLst/>
              <a:gdLst>
                <a:gd name="T0" fmla="*/ 68 w 136"/>
                <a:gd name="T1" fmla="*/ 212 h 212"/>
                <a:gd name="T2" fmla="*/ 136 w 136"/>
                <a:gd name="T3" fmla="*/ 118 h 212"/>
                <a:gd name="T4" fmla="*/ 136 w 136"/>
                <a:gd name="T5" fmla="*/ 0 h 212"/>
                <a:gd name="T6" fmla="*/ 0 w 136"/>
                <a:gd name="T7" fmla="*/ 0 h 212"/>
                <a:gd name="T8" fmla="*/ 0 w 136"/>
                <a:gd name="T9" fmla="*/ 118 h 212"/>
                <a:gd name="T10" fmla="*/ 68 w 136"/>
                <a:gd name="T11" fmla="*/ 212 h 212"/>
              </a:gdLst>
              <a:ahLst/>
              <a:cxnLst>
                <a:cxn ang="0">
                  <a:pos x="T0" y="T1"/>
                </a:cxn>
                <a:cxn ang="0">
                  <a:pos x="T2" y="T3"/>
                </a:cxn>
                <a:cxn ang="0">
                  <a:pos x="T4" y="T5"/>
                </a:cxn>
                <a:cxn ang="0">
                  <a:pos x="T6" y="T7"/>
                </a:cxn>
                <a:cxn ang="0">
                  <a:pos x="T8" y="T9"/>
                </a:cxn>
                <a:cxn ang="0">
                  <a:pos x="T10" y="T11"/>
                </a:cxn>
              </a:cxnLst>
              <a:rect l="0" t="0" r="r" b="b"/>
              <a:pathLst>
                <a:path w="136" h="212">
                  <a:moveTo>
                    <a:pt x="68" y="212"/>
                  </a:moveTo>
                  <a:cubicBezTo>
                    <a:pt x="105" y="212"/>
                    <a:pt x="136" y="169"/>
                    <a:pt x="136" y="118"/>
                  </a:cubicBezTo>
                  <a:cubicBezTo>
                    <a:pt x="136" y="0"/>
                    <a:pt x="136" y="0"/>
                    <a:pt x="136" y="0"/>
                  </a:cubicBezTo>
                  <a:cubicBezTo>
                    <a:pt x="0" y="0"/>
                    <a:pt x="0" y="0"/>
                    <a:pt x="0" y="0"/>
                  </a:cubicBezTo>
                  <a:cubicBezTo>
                    <a:pt x="0" y="118"/>
                    <a:pt x="0" y="118"/>
                    <a:pt x="0" y="118"/>
                  </a:cubicBezTo>
                  <a:cubicBezTo>
                    <a:pt x="0" y="169"/>
                    <a:pt x="31" y="212"/>
                    <a:pt x="68"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5" name="Freeform 61">
              <a:extLst>
                <a:ext uri="{FF2B5EF4-FFF2-40B4-BE49-F238E27FC236}">
                  <a16:creationId xmlns:a16="http://schemas.microsoft.com/office/drawing/2014/main" id="{751CAF84-4BDF-4E30-9553-7BCA58C0D8FE}"/>
                </a:ext>
              </a:extLst>
            </p:cNvPr>
            <p:cNvSpPr>
              <a:spLocks noEditPoints="1"/>
            </p:cNvSpPr>
            <p:nvPr/>
          </p:nvSpPr>
          <p:spPr bwMode="auto">
            <a:xfrm>
              <a:off x="803" y="867"/>
              <a:ext cx="440" cy="376"/>
            </a:xfrm>
            <a:custGeom>
              <a:avLst/>
              <a:gdLst>
                <a:gd name="T0" fmla="*/ 1482 w 1832"/>
                <a:gd name="T1" fmla="*/ 0 h 1564"/>
                <a:gd name="T2" fmla="*/ 1367 w 1832"/>
                <a:gd name="T3" fmla="*/ 258 h 1564"/>
                <a:gd name="T4" fmla="*/ 1251 w 1832"/>
                <a:gd name="T5" fmla="*/ 0 h 1564"/>
                <a:gd name="T6" fmla="*/ 582 w 1832"/>
                <a:gd name="T7" fmla="*/ 118 h 1564"/>
                <a:gd name="T8" fmla="*/ 351 w 1832"/>
                <a:gd name="T9" fmla="*/ 118 h 1564"/>
                <a:gd name="T10" fmla="*/ 219 w 1832"/>
                <a:gd name="T11" fmla="*/ 0 h 1564"/>
                <a:gd name="T12" fmla="*/ 0 w 1832"/>
                <a:gd name="T13" fmla="*/ 1345 h 1564"/>
                <a:gd name="T14" fmla="*/ 1614 w 1832"/>
                <a:gd name="T15" fmla="*/ 1564 h 1564"/>
                <a:gd name="T16" fmla="*/ 1832 w 1832"/>
                <a:gd name="T17" fmla="*/ 220 h 1564"/>
                <a:gd name="T18" fmla="*/ 422 w 1832"/>
                <a:gd name="T19" fmla="*/ 1371 h 1564"/>
                <a:gd name="T20" fmla="*/ 185 w 1832"/>
                <a:gd name="T21" fmla="*/ 1134 h 1564"/>
                <a:gd name="T22" fmla="*/ 422 w 1832"/>
                <a:gd name="T23" fmla="*/ 1371 h 1564"/>
                <a:gd name="T24" fmla="*/ 185 w 1832"/>
                <a:gd name="T25" fmla="*/ 1064 h 1564"/>
                <a:gd name="T26" fmla="*/ 422 w 1832"/>
                <a:gd name="T27" fmla="*/ 827 h 1564"/>
                <a:gd name="T28" fmla="*/ 422 w 1832"/>
                <a:gd name="T29" fmla="*/ 758 h 1564"/>
                <a:gd name="T30" fmla="*/ 185 w 1832"/>
                <a:gd name="T31" fmla="*/ 520 h 1564"/>
                <a:gd name="T32" fmla="*/ 422 w 1832"/>
                <a:gd name="T33" fmla="*/ 758 h 1564"/>
                <a:gd name="T34" fmla="*/ 492 w 1832"/>
                <a:gd name="T35" fmla="*/ 1371 h 1564"/>
                <a:gd name="T36" fmla="*/ 728 w 1832"/>
                <a:gd name="T37" fmla="*/ 1134 h 1564"/>
                <a:gd name="T38" fmla="*/ 728 w 1832"/>
                <a:gd name="T39" fmla="*/ 1064 h 1564"/>
                <a:gd name="T40" fmla="*/ 492 w 1832"/>
                <a:gd name="T41" fmla="*/ 827 h 1564"/>
                <a:gd name="T42" fmla="*/ 728 w 1832"/>
                <a:gd name="T43" fmla="*/ 1064 h 1564"/>
                <a:gd name="T44" fmla="*/ 492 w 1832"/>
                <a:gd name="T45" fmla="*/ 758 h 1564"/>
                <a:gd name="T46" fmla="*/ 728 w 1832"/>
                <a:gd name="T47" fmla="*/ 520 h 1564"/>
                <a:gd name="T48" fmla="*/ 1035 w 1832"/>
                <a:gd name="T49" fmla="*/ 1371 h 1564"/>
                <a:gd name="T50" fmla="*/ 798 w 1832"/>
                <a:gd name="T51" fmla="*/ 1134 h 1564"/>
                <a:gd name="T52" fmla="*/ 1035 w 1832"/>
                <a:gd name="T53" fmla="*/ 1371 h 1564"/>
                <a:gd name="T54" fmla="*/ 798 w 1832"/>
                <a:gd name="T55" fmla="*/ 1064 h 1564"/>
                <a:gd name="T56" fmla="*/ 1035 w 1832"/>
                <a:gd name="T57" fmla="*/ 827 h 1564"/>
                <a:gd name="T58" fmla="*/ 1035 w 1832"/>
                <a:gd name="T59" fmla="*/ 758 h 1564"/>
                <a:gd name="T60" fmla="*/ 798 w 1832"/>
                <a:gd name="T61" fmla="*/ 520 h 1564"/>
                <a:gd name="T62" fmla="*/ 1035 w 1832"/>
                <a:gd name="T63" fmla="*/ 758 h 1564"/>
                <a:gd name="T64" fmla="*/ 1105 w 1832"/>
                <a:gd name="T65" fmla="*/ 1371 h 1564"/>
                <a:gd name="T66" fmla="*/ 1342 w 1832"/>
                <a:gd name="T67" fmla="*/ 1134 h 1564"/>
                <a:gd name="T68" fmla="*/ 1342 w 1832"/>
                <a:gd name="T69" fmla="*/ 1064 h 1564"/>
                <a:gd name="T70" fmla="*/ 1105 w 1832"/>
                <a:gd name="T71" fmla="*/ 827 h 1564"/>
                <a:gd name="T72" fmla="*/ 1342 w 1832"/>
                <a:gd name="T73" fmla="*/ 1064 h 1564"/>
                <a:gd name="T74" fmla="*/ 1105 w 1832"/>
                <a:gd name="T75" fmla="*/ 758 h 1564"/>
                <a:gd name="T76" fmla="*/ 1342 w 1832"/>
                <a:gd name="T77" fmla="*/ 520 h 1564"/>
                <a:gd name="T78" fmla="*/ 1648 w 1832"/>
                <a:gd name="T79" fmla="*/ 1371 h 1564"/>
                <a:gd name="T80" fmla="*/ 1411 w 1832"/>
                <a:gd name="T81" fmla="*/ 1134 h 1564"/>
                <a:gd name="T82" fmla="*/ 1648 w 1832"/>
                <a:gd name="T83" fmla="*/ 1371 h 1564"/>
                <a:gd name="T84" fmla="*/ 1411 w 1832"/>
                <a:gd name="T85" fmla="*/ 1064 h 1564"/>
                <a:gd name="T86" fmla="*/ 1648 w 1832"/>
                <a:gd name="T87" fmla="*/ 827 h 1564"/>
                <a:gd name="T88" fmla="*/ 1648 w 1832"/>
                <a:gd name="T89" fmla="*/ 758 h 1564"/>
                <a:gd name="T90" fmla="*/ 1411 w 1832"/>
                <a:gd name="T91" fmla="*/ 520 h 1564"/>
                <a:gd name="T92" fmla="*/ 1648 w 1832"/>
                <a:gd name="T93" fmla="*/ 758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32" h="1564">
                  <a:moveTo>
                    <a:pt x="1614" y="0"/>
                  </a:moveTo>
                  <a:cubicBezTo>
                    <a:pt x="1482" y="0"/>
                    <a:pt x="1482" y="0"/>
                    <a:pt x="1482" y="0"/>
                  </a:cubicBezTo>
                  <a:cubicBezTo>
                    <a:pt x="1482" y="118"/>
                    <a:pt x="1482" y="118"/>
                    <a:pt x="1482" y="118"/>
                  </a:cubicBezTo>
                  <a:cubicBezTo>
                    <a:pt x="1482" y="196"/>
                    <a:pt x="1430" y="258"/>
                    <a:pt x="1367" y="258"/>
                  </a:cubicBezTo>
                  <a:cubicBezTo>
                    <a:pt x="1303" y="258"/>
                    <a:pt x="1251" y="196"/>
                    <a:pt x="1251" y="118"/>
                  </a:cubicBezTo>
                  <a:cubicBezTo>
                    <a:pt x="1251" y="0"/>
                    <a:pt x="1251" y="0"/>
                    <a:pt x="1251" y="0"/>
                  </a:cubicBezTo>
                  <a:cubicBezTo>
                    <a:pt x="582" y="0"/>
                    <a:pt x="582" y="0"/>
                    <a:pt x="582" y="0"/>
                  </a:cubicBezTo>
                  <a:cubicBezTo>
                    <a:pt x="582" y="118"/>
                    <a:pt x="582" y="118"/>
                    <a:pt x="582" y="118"/>
                  </a:cubicBezTo>
                  <a:cubicBezTo>
                    <a:pt x="582" y="196"/>
                    <a:pt x="530" y="258"/>
                    <a:pt x="466" y="258"/>
                  </a:cubicBezTo>
                  <a:cubicBezTo>
                    <a:pt x="403" y="258"/>
                    <a:pt x="351" y="196"/>
                    <a:pt x="351" y="118"/>
                  </a:cubicBezTo>
                  <a:cubicBezTo>
                    <a:pt x="351" y="0"/>
                    <a:pt x="351" y="0"/>
                    <a:pt x="351" y="0"/>
                  </a:cubicBezTo>
                  <a:cubicBezTo>
                    <a:pt x="219" y="0"/>
                    <a:pt x="219" y="0"/>
                    <a:pt x="219" y="0"/>
                  </a:cubicBezTo>
                  <a:cubicBezTo>
                    <a:pt x="99" y="0"/>
                    <a:pt x="0" y="99"/>
                    <a:pt x="0" y="220"/>
                  </a:cubicBezTo>
                  <a:cubicBezTo>
                    <a:pt x="0" y="1345"/>
                    <a:pt x="0" y="1345"/>
                    <a:pt x="0" y="1345"/>
                  </a:cubicBezTo>
                  <a:cubicBezTo>
                    <a:pt x="0" y="1466"/>
                    <a:pt x="99" y="1564"/>
                    <a:pt x="219" y="1564"/>
                  </a:cubicBezTo>
                  <a:cubicBezTo>
                    <a:pt x="1614" y="1564"/>
                    <a:pt x="1614" y="1564"/>
                    <a:pt x="1614" y="1564"/>
                  </a:cubicBezTo>
                  <a:cubicBezTo>
                    <a:pt x="1734" y="1564"/>
                    <a:pt x="1832" y="1466"/>
                    <a:pt x="1832" y="1345"/>
                  </a:cubicBezTo>
                  <a:cubicBezTo>
                    <a:pt x="1832" y="220"/>
                    <a:pt x="1832" y="220"/>
                    <a:pt x="1832" y="220"/>
                  </a:cubicBezTo>
                  <a:cubicBezTo>
                    <a:pt x="1832" y="99"/>
                    <a:pt x="1734" y="0"/>
                    <a:pt x="1614" y="0"/>
                  </a:cubicBezTo>
                  <a:close/>
                  <a:moveTo>
                    <a:pt x="422" y="1371"/>
                  </a:moveTo>
                  <a:cubicBezTo>
                    <a:pt x="185" y="1371"/>
                    <a:pt x="185" y="1371"/>
                    <a:pt x="185" y="1371"/>
                  </a:cubicBezTo>
                  <a:cubicBezTo>
                    <a:pt x="185" y="1134"/>
                    <a:pt x="185" y="1134"/>
                    <a:pt x="185" y="1134"/>
                  </a:cubicBezTo>
                  <a:cubicBezTo>
                    <a:pt x="422" y="1134"/>
                    <a:pt x="422" y="1134"/>
                    <a:pt x="422" y="1134"/>
                  </a:cubicBezTo>
                  <a:lnTo>
                    <a:pt x="422" y="1371"/>
                  </a:lnTo>
                  <a:close/>
                  <a:moveTo>
                    <a:pt x="422" y="1064"/>
                  </a:moveTo>
                  <a:cubicBezTo>
                    <a:pt x="185" y="1064"/>
                    <a:pt x="185" y="1064"/>
                    <a:pt x="185" y="1064"/>
                  </a:cubicBezTo>
                  <a:cubicBezTo>
                    <a:pt x="185" y="827"/>
                    <a:pt x="185" y="827"/>
                    <a:pt x="185" y="827"/>
                  </a:cubicBezTo>
                  <a:cubicBezTo>
                    <a:pt x="422" y="827"/>
                    <a:pt x="422" y="827"/>
                    <a:pt x="422" y="827"/>
                  </a:cubicBezTo>
                  <a:lnTo>
                    <a:pt x="422" y="1064"/>
                  </a:lnTo>
                  <a:close/>
                  <a:moveTo>
                    <a:pt x="422" y="758"/>
                  </a:moveTo>
                  <a:cubicBezTo>
                    <a:pt x="185" y="758"/>
                    <a:pt x="185" y="758"/>
                    <a:pt x="185" y="758"/>
                  </a:cubicBezTo>
                  <a:cubicBezTo>
                    <a:pt x="185" y="520"/>
                    <a:pt x="185" y="520"/>
                    <a:pt x="185" y="520"/>
                  </a:cubicBezTo>
                  <a:cubicBezTo>
                    <a:pt x="422" y="520"/>
                    <a:pt x="422" y="520"/>
                    <a:pt x="422" y="520"/>
                  </a:cubicBezTo>
                  <a:lnTo>
                    <a:pt x="422" y="758"/>
                  </a:lnTo>
                  <a:close/>
                  <a:moveTo>
                    <a:pt x="728" y="1371"/>
                  </a:moveTo>
                  <a:cubicBezTo>
                    <a:pt x="492" y="1371"/>
                    <a:pt x="492" y="1371"/>
                    <a:pt x="492" y="1371"/>
                  </a:cubicBezTo>
                  <a:cubicBezTo>
                    <a:pt x="492" y="1134"/>
                    <a:pt x="492" y="1134"/>
                    <a:pt x="492" y="1134"/>
                  </a:cubicBezTo>
                  <a:cubicBezTo>
                    <a:pt x="728" y="1134"/>
                    <a:pt x="728" y="1134"/>
                    <a:pt x="728" y="1134"/>
                  </a:cubicBezTo>
                  <a:lnTo>
                    <a:pt x="728" y="1371"/>
                  </a:lnTo>
                  <a:close/>
                  <a:moveTo>
                    <a:pt x="728" y="1064"/>
                  </a:moveTo>
                  <a:cubicBezTo>
                    <a:pt x="492" y="1064"/>
                    <a:pt x="492" y="1064"/>
                    <a:pt x="492" y="1064"/>
                  </a:cubicBezTo>
                  <a:cubicBezTo>
                    <a:pt x="492" y="827"/>
                    <a:pt x="492" y="827"/>
                    <a:pt x="492" y="827"/>
                  </a:cubicBezTo>
                  <a:cubicBezTo>
                    <a:pt x="728" y="827"/>
                    <a:pt x="728" y="827"/>
                    <a:pt x="728" y="827"/>
                  </a:cubicBezTo>
                  <a:lnTo>
                    <a:pt x="728" y="1064"/>
                  </a:lnTo>
                  <a:close/>
                  <a:moveTo>
                    <a:pt x="728" y="758"/>
                  </a:moveTo>
                  <a:cubicBezTo>
                    <a:pt x="492" y="758"/>
                    <a:pt x="492" y="758"/>
                    <a:pt x="492" y="758"/>
                  </a:cubicBezTo>
                  <a:cubicBezTo>
                    <a:pt x="492" y="520"/>
                    <a:pt x="492" y="520"/>
                    <a:pt x="492" y="520"/>
                  </a:cubicBezTo>
                  <a:cubicBezTo>
                    <a:pt x="728" y="520"/>
                    <a:pt x="728" y="520"/>
                    <a:pt x="728" y="520"/>
                  </a:cubicBezTo>
                  <a:lnTo>
                    <a:pt x="728" y="758"/>
                  </a:lnTo>
                  <a:close/>
                  <a:moveTo>
                    <a:pt x="1035" y="1371"/>
                  </a:moveTo>
                  <a:cubicBezTo>
                    <a:pt x="798" y="1371"/>
                    <a:pt x="798" y="1371"/>
                    <a:pt x="798" y="1371"/>
                  </a:cubicBezTo>
                  <a:cubicBezTo>
                    <a:pt x="798" y="1134"/>
                    <a:pt x="798" y="1134"/>
                    <a:pt x="798" y="1134"/>
                  </a:cubicBezTo>
                  <a:cubicBezTo>
                    <a:pt x="1035" y="1134"/>
                    <a:pt x="1035" y="1134"/>
                    <a:pt x="1035" y="1134"/>
                  </a:cubicBezTo>
                  <a:lnTo>
                    <a:pt x="1035" y="1371"/>
                  </a:lnTo>
                  <a:close/>
                  <a:moveTo>
                    <a:pt x="1035" y="1064"/>
                  </a:moveTo>
                  <a:cubicBezTo>
                    <a:pt x="798" y="1064"/>
                    <a:pt x="798" y="1064"/>
                    <a:pt x="798" y="1064"/>
                  </a:cubicBezTo>
                  <a:cubicBezTo>
                    <a:pt x="798" y="827"/>
                    <a:pt x="798" y="827"/>
                    <a:pt x="798" y="827"/>
                  </a:cubicBezTo>
                  <a:cubicBezTo>
                    <a:pt x="1035" y="827"/>
                    <a:pt x="1035" y="827"/>
                    <a:pt x="1035" y="827"/>
                  </a:cubicBezTo>
                  <a:lnTo>
                    <a:pt x="1035" y="1064"/>
                  </a:lnTo>
                  <a:close/>
                  <a:moveTo>
                    <a:pt x="1035" y="758"/>
                  </a:moveTo>
                  <a:cubicBezTo>
                    <a:pt x="798" y="758"/>
                    <a:pt x="798" y="758"/>
                    <a:pt x="798" y="758"/>
                  </a:cubicBezTo>
                  <a:cubicBezTo>
                    <a:pt x="798" y="520"/>
                    <a:pt x="798" y="520"/>
                    <a:pt x="798" y="520"/>
                  </a:cubicBezTo>
                  <a:cubicBezTo>
                    <a:pt x="1035" y="520"/>
                    <a:pt x="1035" y="520"/>
                    <a:pt x="1035" y="520"/>
                  </a:cubicBezTo>
                  <a:lnTo>
                    <a:pt x="1035" y="758"/>
                  </a:lnTo>
                  <a:close/>
                  <a:moveTo>
                    <a:pt x="1342" y="1371"/>
                  </a:moveTo>
                  <a:cubicBezTo>
                    <a:pt x="1105" y="1371"/>
                    <a:pt x="1105" y="1371"/>
                    <a:pt x="1105" y="1371"/>
                  </a:cubicBezTo>
                  <a:cubicBezTo>
                    <a:pt x="1105" y="1134"/>
                    <a:pt x="1105" y="1134"/>
                    <a:pt x="1105" y="1134"/>
                  </a:cubicBezTo>
                  <a:cubicBezTo>
                    <a:pt x="1342" y="1134"/>
                    <a:pt x="1342" y="1134"/>
                    <a:pt x="1342" y="1134"/>
                  </a:cubicBezTo>
                  <a:lnTo>
                    <a:pt x="1342" y="1371"/>
                  </a:lnTo>
                  <a:close/>
                  <a:moveTo>
                    <a:pt x="1342" y="1064"/>
                  </a:moveTo>
                  <a:cubicBezTo>
                    <a:pt x="1105" y="1064"/>
                    <a:pt x="1105" y="1064"/>
                    <a:pt x="1105" y="1064"/>
                  </a:cubicBezTo>
                  <a:cubicBezTo>
                    <a:pt x="1105" y="827"/>
                    <a:pt x="1105" y="827"/>
                    <a:pt x="1105" y="827"/>
                  </a:cubicBezTo>
                  <a:cubicBezTo>
                    <a:pt x="1342" y="827"/>
                    <a:pt x="1342" y="827"/>
                    <a:pt x="1342" y="827"/>
                  </a:cubicBezTo>
                  <a:lnTo>
                    <a:pt x="1342" y="1064"/>
                  </a:lnTo>
                  <a:close/>
                  <a:moveTo>
                    <a:pt x="1342" y="758"/>
                  </a:moveTo>
                  <a:cubicBezTo>
                    <a:pt x="1105" y="758"/>
                    <a:pt x="1105" y="758"/>
                    <a:pt x="1105" y="758"/>
                  </a:cubicBezTo>
                  <a:cubicBezTo>
                    <a:pt x="1105" y="520"/>
                    <a:pt x="1105" y="520"/>
                    <a:pt x="1105" y="520"/>
                  </a:cubicBezTo>
                  <a:cubicBezTo>
                    <a:pt x="1342" y="520"/>
                    <a:pt x="1342" y="520"/>
                    <a:pt x="1342" y="520"/>
                  </a:cubicBezTo>
                  <a:lnTo>
                    <a:pt x="1342" y="758"/>
                  </a:lnTo>
                  <a:close/>
                  <a:moveTo>
                    <a:pt x="1648" y="1371"/>
                  </a:moveTo>
                  <a:cubicBezTo>
                    <a:pt x="1411" y="1371"/>
                    <a:pt x="1411" y="1371"/>
                    <a:pt x="1411" y="1371"/>
                  </a:cubicBezTo>
                  <a:cubicBezTo>
                    <a:pt x="1411" y="1134"/>
                    <a:pt x="1411" y="1134"/>
                    <a:pt x="1411" y="1134"/>
                  </a:cubicBezTo>
                  <a:cubicBezTo>
                    <a:pt x="1648" y="1134"/>
                    <a:pt x="1648" y="1134"/>
                    <a:pt x="1648" y="1134"/>
                  </a:cubicBezTo>
                  <a:lnTo>
                    <a:pt x="1648" y="1371"/>
                  </a:lnTo>
                  <a:close/>
                  <a:moveTo>
                    <a:pt x="1648" y="1064"/>
                  </a:moveTo>
                  <a:cubicBezTo>
                    <a:pt x="1411" y="1064"/>
                    <a:pt x="1411" y="1064"/>
                    <a:pt x="1411" y="1064"/>
                  </a:cubicBezTo>
                  <a:cubicBezTo>
                    <a:pt x="1411" y="827"/>
                    <a:pt x="1411" y="827"/>
                    <a:pt x="1411" y="827"/>
                  </a:cubicBezTo>
                  <a:cubicBezTo>
                    <a:pt x="1648" y="827"/>
                    <a:pt x="1648" y="827"/>
                    <a:pt x="1648" y="827"/>
                  </a:cubicBezTo>
                  <a:lnTo>
                    <a:pt x="1648" y="1064"/>
                  </a:lnTo>
                  <a:close/>
                  <a:moveTo>
                    <a:pt x="1648" y="758"/>
                  </a:moveTo>
                  <a:cubicBezTo>
                    <a:pt x="1411" y="758"/>
                    <a:pt x="1411" y="758"/>
                    <a:pt x="1411" y="758"/>
                  </a:cubicBezTo>
                  <a:cubicBezTo>
                    <a:pt x="1411" y="520"/>
                    <a:pt x="1411" y="520"/>
                    <a:pt x="1411" y="520"/>
                  </a:cubicBezTo>
                  <a:cubicBezTo>
                    <a:pt x="1648" y="520"/>
                    <a:pt x="1648" y="520"/>
                    <a:pt x="1648" y="520"/>
                  </a:cubicBezTo>
                  <a:lnTo>
                    <a:pt x="1648" y="758"/>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6" name="Freeform 62">
              <a:extLst>
                <a:ext uri="{FF2B5EF4-FFF2-40B4-BE49-F238E27FC236}">
                  <a16:creationId xmlns:a16="http://schemas.microsoft.com/office/drawing/2014/main" id="{9831937F-4839-4E04-98B2-6D5F637D8BA5}"/>
                </a:ext>
              </a:extLst>
            </p:cNvPr>
            <p:cNvSpPr>
              <a:spLocks/>
            </p:cNvSpPr>
            <p:nvPr/>
          </p:nvSpPr>
          <p:spPr bwMode="auto">
            <a:xfrm>
              <a:off x="1114" y="803"/>
              <a:ext cx="34" cy="115"/>
            </a:xfrm>
            <a:custGeom>
              <a:avLst/>
              <a:gdLst>
                <a:gd name="T0" fmla="*/ 70 w 140"/>
                <a:gd name="T1" fmla="*/ 0 h 476"/>
                <a:gd name="T2" fmla="*/ 0 w 140"/>
                <a:gd name="T3" fmla="*/ 94 h 476"/>
                <a:gd name="T4" fmla="*/ 0 w 140"/>
                <a:gd name="T5" fmla="*/ 383 h 476"/>
                <a:gd name="T6" fmla="*/ 70 w 140"/>
                <a:gd name="T7" fmla="*/ 476 h 476"/>
                <a:gd name="T8" fmla="*/ 140 w 140"/>
                <a:gd name="T9" fmla="*/ 383 h 476"/>
                <a:gd name="T10" fmla="*/ 140 w 140"/>
                <a:gd name="T11" fmla="*/ 94 h 476"/>
                <a:gd name="T12" fmla="*/ 70 w 140"/>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140" h="476">
                  <a:moveTo>
                    <a:pt x="70" y="0"/>
                  </a:moveTo>
                  <a:cubicBezTo>
                    <a:pt x="33" y="0"/>
                    <a:pt x="0" y="43"/>
                    <a:pt x="0" y="94"/>
                  </a:cubicBezTo>
                  <a:cubicBezTo>
                    <a:pt x="0" y="383"/>
                    <a:pt x="0" y="383"/>
                    <a:pt x="0" y="383"/>
                  </a:cubicBezTo>
                  <a:cubicBezTo>
                    <a:pt x="0" y="433"/>
                    <a:pt x="33" y="476"/>
                    <a:pt x="70" y="476"/>
                  </a:cubicBezTo>
                  <a:cubicBezTo>
                    <a:pt x="108" y="476"/>
                    <a:pt x="140" y="433"/>
                    <a:pt x="140" y="383"/>
                  </a:cubicBezTo>
                  <a:cubicBezTo>
                    <a:pt x="140" y="94"/>
                    <a:pt x="140" y="94"/>
                    <a:pt x="140" y="94"/>
                  </a:cubicBezTo>
                  <a:cubicBezTo>
                    <a:pt x="140" y="43"/>
                    <a:pt x="108" y="0"/>
                    <a:pt x="7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7" name="Freeform 63">
              <a:extLst>
                <a:ext uri="{FF2B5EF4-FFF2-40B4-BE49-F238E27FC236}">
                  <a16:creationId xmlns:a16="http://schemas.microsoft.com/office/drawing/2014/main" id="{9ED3A039-E292-4C70-9CB4-89C8A5421E53}"/>
                </a:ext>
              </a:extLst>
            </p:cNvPr>
            <p:cNvSpPr>
              <a:spLocks/>
            </p:cNvSpPr>
            <p:nvPr/>
          </p:nvSpPr>
          <p:spPr bwMode="auto">
            <a:xfrm>
              <a:off x="899" y="803"/>
              <a:ext cx="33" cy="115"/>
            </a:xfrm>
            <a:custGeom>
              <a:avLst/>
              <a:gdLst>
                <a:gd name="T0" fmla="*/ 136 w 136"/>
                <a:gd name="T1" fmla="*/ 94 h 476"/>
                <a:gd name="T2" fmla="*/ 68 w 136"/>
                <a:gd name="T3" fmla="*/ 0 h 476"/>
                <a:gd name="T4" fmla="*/ 0 w 136"/>
                <a:gd name="T5" fmla="*/ 94 h 476"/>
                <a:gd name="T6" fmla="*/ 0 w 136"/>
                <a:gd name="T7" fmla="*/ 383 h 476"/>
                <a:gd name="T8" fmla="*/ 68 w 136"/>
                <a:gd name="T9" fmla="*/ 476 h 476"/>
                <a:gd name="T10" fmla="*/ 136 w 136"/>
                <a:gd name="T11" fmla="*/ 383 h 476"/>
                <a:gd name="T12" fmla="*/ 136 w 136"/>
                <a:gd name="T13" fmla="*/ 94 h 476"/>
              </a:gdLst>
              <a:ahLst/>
              <a:cxnLst>
                <a:cxn ang="0">
                  <a:pos x="T0" y="T1"/>
                </a:cxn>
                <a:cxn ang="0">
                  <a:pos x="T2" y="T3"/>
                </a:cxn>
                <a:cxn ang="0">
                  <a:pos x="T4" y="T5"/>
                </a:cxn>
                <a:cxn ang="0">
                  <a:pos x="T6" y="T7"/>
                </a:cxn>
                <a:cxn ang="0">
                  <a:pos x="T8" y="T9"/>
                </a:cxn>
                <a:cxn ang="0">
                  <a:pos x="T10" y="T11"/>
                </a:cxn>
                <a:cxn ang="0">
                  <a:pos x="T12" y="T13"/>
                </a:cxn>
              </a:cxnLst>
              <a:rect l="0" t="0" r="r" b="b"/>
              <a:pathLst>
                <a:path w="136" h="476">
                  <a:moveTo>
                    <a:pt x="136" y="94"/>
                  </a:moveTo>
                  <a:cubicBezTo>
                    <a:pt x="136" y="43"/>
                    <a:pt x="105" y="0"/>
                    <a:pt x="68" y="0"/>
                  </a:cubicBezTo>
                  <a:cubicBezTo>
                    <a:pt x="31" y="0"/>
                    <a:pt x="0" y="43"/>
                    <a:pt x="0" y="94"/>
                  </a:cubicBezTo>
                  <a:cubicBezTo>
                    <a:pt x="0" y="383"/>
                    <a:pt x="0" y="383"/>
                    <a:pt x="0" y="383"/>
                  </a:cubicBezTo>
                  <a:cubicBezTo>
                    <a:pt x="0" y="433"/>
                    <a:pt x="31" y="476"/>
                    <a:pt x="68" y="476"/>
                  </a:cubicBezTo>
                  <a:cubicBezTo>
                    <a:pt x="105" y="476"/>
                    <a:pt x="136" y="433"/>
                    <a:pt x="136" y="383"/>
                  </a:cubicBezTo>
                  <a:lnTo>
                    <a:pt x="136" y="94"/>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85" name="Group 80">
            <a:extLst>
              <a:ext uri="{FF2B5EF4-FFF2-40B4-BE49-F238E27FC236}">
                <a16:creationId xmlns:a16="http://schemas.microsoft.com/office/drawing/2014/main" id="{A1A13F7F-7C7B-4E1E-A257-7F3A15245667}"/>
              </a:ext>
            </a:extLst>
          </p:cNvPr>
          <p:cNvGrpSpPr>
            <a:grpSpLocks noChangeAspect="1"/>
          </p:cNvGrpSpPr>
          <p:nvPr/>
        </p:nvGrpSpPr>
        <p:grpSpPr bwMode="auto">
          <a:xfrm>
            <a:off x="8343867" y="3539606"/>
            <a:ext cx="262681" cy="360000"/>
            <a:chOff x="804" y="803"/>
            <a:chExt cx="332" cy="455"/>
          </a:xfrm>
          <a:solidFill>
            <a:srgbClr val="798BB3"/>
          </a:solidFill>
        </p:grpSpPr>
        <p:sp>
          <p:nvSpPr>
            <p:cNvPr id="190" name="Freeform 81">
              <a:extLst>
                <a:ext uri="{FF2B5EF4-FFF2-40B4-BE49-F238E27FC236}">
                  <a16:creationId xmlns:a16="http://schemas.microsoft.com/office/drawing/2014/main" id="{001FA462-AA8E-4F27-B0CE-861739C1AA7A}"/>
                </a:ext>
              </a:extLst>
            </p:cNvPr>
            <p:cNvSpPr>
              <a:spLocks/>
            </p:cNvSpPr>
            <p:nvPr/>
          </p:nvSpPr>
          <p:spPr bwMode="auto">
            <a:xfrm>
              <a:off x="1025" y="812"/>
              <a:ext cx="105" cy="100"/>
            </a:xfrm>
            <a:custGeom>
              <a:avLst/>
              <a:gdLst>
                <a:gd name="T0" fmla="*/ 382 w 1744"/>
                <a:gd name="T1" fmla="*/ 1664 h 1664"/>
                <a:gd name="T2" fmla="*/ 1744 w 1744"/>
                <a:gd name="T3" fmla="*/ 1664 h 1664"/>
                <a:gd name="T4" fmla="*/ 0 w 1744"/>
                <a:gd name="T5" fmla="*/ 0 h 1664"/>
                <a:gd name="T6" fmla="*/ 0 w 1744"/>
                <a:gd name="T7" fmla="*/ 1342 h 1664"/>
                <a:gd name="T8" fmla="*/ 382 w 1744"/>
                <a:gd name="T9" fmla="*/ 1664 h 1664"/>
              </a:gdLst>
              <a:ahLst/>
              <a:cxnLst>
                <a:cxn ang="0">
                  <a:pos x="T0" y="T1"/>
                </a:cxn>
                <a:cxn ang="0">
                  <a:pos x="T2" y="T3"/>
                </a:cxn>
                <a:cxn ang="0">
                  <a:pos x="T4" y="T5"/>
                </a:cxn>
                <a:cxn ang="0">
                  <a:pos x="T6" y="T7"/>
                </a:cxn>
                <a:cxn ang="0">
                  <a:pos x="T8" y="T9"/>
                </a:cxn>
              </a:cxnLst>
              <a:rect l="0" t="0" r="r" b="b"/>
              <a:pathLst>
                <a:path w="1744" h="1664">
                  <a:moveTo>
                    <a:pt x="382" y="1664"/>
                  </a:moveTo>
                  <a:cubicBezTo>
                    <a:pt x="1744" y="1664"/>
                    <a:pt x="1744" y="1664"/>
                    <a:pt x="1744" y="1664"/>
                  </a:cubicBezTo>
                  <a:cubicBezTo>
                    <a:pt x="0" y="0"/>
                    <a:pt x="0" y="0"/>
                    <a:pt x="0" y="0"/>
                  </a:cubicBezTo>
                  <a:cubicBezTo>
                    <a:pt x="0" y="1342"/>
                    <a:pt x="0" y="1342"/>
                    <a:pt x="0" y="1342"/>
                  </a:cubicBezTo>
                  <a:cubicBezTo>
                    <a:pt x="0" y="1557"/>
                    <a:pt x="164" y="1664"/>
                    <a:pt x="382" y="16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91" name="Freeform 82">
              <a:extLst>
                <a:ext uri="{FF2B5EF4-FFF2-40B4-BE49-F238E27FC236}">
                  <a16:creationId xmlns:a16="http://schemas.microsoft.com/office/drawing/2014/main" id="{BF6D3D6E-3583-47D6-A892-5A9222262160}"/>
                </a:ext>
              </a:extLst>
            </p:cNvPr>
            <p:cNvSpPr>
              <a:spLocks noEditPoints="1"/>
            </p:cNvSpPr>
            <p:nvPr/>
          </p:nvSpPr>
          <p:spPr bwMode="auto">
            <a:xfrm>
              <a:off x="804" y="803"/>
              <a:ext cx="332" cy="455"/>
            </a:xfrm>
            <a:custGeom>
              <a:avLst/>
              <a:gdLst>
                <a:gd name="T0" fmla="*/ 4085 w 5536"/>
                <a:gd name="T1" fmla="*/ 2026 h 7568"/>
                <a:gd name="T2" fmla="*/ 3494 w 5536"/>
                <a:gd name="T3" fmla="*/ 1493 h 7568"/>
                <a:gd name="T4" fmla="*/ 3494 w 5536"/>
                <a:gd name="T5" fmla="*/ 0 h 7568"/>
                <a:gd name="T6" fmla="*/ 323 w 5536"/>
                <a:gd name="T7" fmla="*/ 0 h 7568"/>
                <a:gd name="T8" fmla="*/ 0 w 5536"/>
                <a:gd name="T9" fmla="*/ 374 h 7568"/>
                <a:gd name="T10" fmla="*/ 0 w 5536"/>
                <a:gd name="T11" fmla="*/ 7249 h 7568"/>
                <a:gd name="T12" fmla="*/ 323 w 5536"/>
                <a:gd name="T13" fmla="*/ 7568 h 7568"/>
                <a:gd name="T14" fmla="*/ 5214 w 5536"/>
                <a:gd name="T15" fmla="*/ 7568 h 7568"/>
                <a:gd name="T16" fmla="*/ 5536 w 5536"/>
                <a:gd name="T17" fmla="*/ 7249 h 7568"/>
                <a:gd name="T18" fmla="*/ 5536 w 5536"/>
                <a:gd name="T19" fmla="*/ 2026 h 7568"/>
                <a:gd name="T20" fmla="*/ 4085 w 5536"/>
                <a:gd name="T21" fmla="*/ 2026 h 7568"/>
                <a:gd name="T22" fmla="*/ 4677 w 5536"/>
                <a:gd name="T23" fmla="*/ 6556 h 7568"/>
                <a:gd name="T24" fmla="*/ 860 w 5536"/>
                <a:gd name="T25" fmla="*/ 6556 h 7568"/>
                <a:gd name="T26" fmla="*/ 645 w 5536"/>
                <a:gd name="T27" fmla="*/ 6396 h 7568"/>
                <a:gd name="T28" fmla="*/ 860 w 5536"/>
                <a:gd name="T29" fmla="*/ 6183 h 7568"/>
                <a:gd name="T30" fmla="*/ 4677 w 5536"/>
                <a:gd name="T31" fmla="*/ 6183 h 7568"/>
                <a:gd name="T32" fmla="*/ 4891 w 5536"/>
                <a:gd name="T33" fmla="*/ 6396 h 7568"/>
                <a:gd name="T34" fmla="*/ 4677 w 5536"/>
                <a:gd name="T35" fmla="*/ 6556 h 7568"/>
                <a:gd name="T36" fmla="*/ 4677 w 5536"/>
                <a:gd name="T37" fmla="*/ 4957 h 7568"/>
                <a:gd name="T38" fmla="*/ 860 w 5536"/>
                <a:gd name="T39" fmla="*/ 4957 h 7568"/>
                <a:gd name="T40" fmla="*/ 645 w 5536"/>
                <a:gd name="T41" fmla="*/ 4797 h 7568"/>
                <a:gd name="T42" fmla="*/ 860 w 5536"/>
                <a:gd name="T43" fmla="*/ 4637 h 7568"/>
                <a:gd name="T44" fmla="*/ 4677 w 5536"/>
                <a:gd name="T45" fmla="*/ 4637 h 7568"/>
                <a:gd name="T46" fmla="*/ 4891 w 5536"/>
                <a:gd name="T47" fmla="*/ 4797 h 7568"/>
                <a:gd name="T48" fmla="*/ 4677 w 5536"/>
                <a:gd name="T49" fmla="*/ 4957 h 7568"/>
                <a:gd name="T50" fmla="*/ 4677 w 5536"/>
                <a:gd name="T51" fmla="*/ 3411 h 7568"/>
                <a:gd name="T52" fmla="*/ 860 w 5536"/>
                <a:gd name="T53" fmla="*/ 3411 h 7568"/>
                <a:gd name="T54" fmla="*/ 645 w 5536"/>
                <a:gd name="T55" fmla="*/ 3252 h 7568"/>
                <a:gd name="T56" fmla="*/ 860 w 5536"/>
                <a:gd name="T57" fmla="*/ 3092 h 7568"/>
                <a:gd name="T58" fmla="*/ 4677 w 5536"/>
                <a:gd name="T59" fmla="*/ 3092 h 7568"/>
                <a:gd name="T60" fmla="*/ 4891 w 5536"/>
                <a:gd name="T61" fmla="*/ 3252 h 7568"/>
                <a:gd name="T62" fmla="*/ 4677 w 5536"/>
                <a:gd name="T63" fmla="*/ 3411 h 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6" h="7568">
                  <a:moveTo>
                    <a:pt x="4085" y="2026"/>
                  </a:moveTo>
                  <a:cubicBezTo>
                    <a:pt x="3763" y="2026"/>
                    <a:pt x="3494" y="1813"/>
                    <a:pt x="3494" y="1493"/>
                  </a:cubicBezTo>
                  <a:cubicBezTo>
                    <a:pt x="3494" y="0"/>
                    <a:pt x="3494" y="0"/>
                    <a:pt x="3494" y="0"/>
                  </a:cubicBezTo>
                  <a:cubicBezTo>
                    <a:pt x="323" y="0"/>
                    <a:pt x="323" y="0"/>
                    <a:pt x="323" y="0"/>
                  </a:cubicBezTo>
                  <a:cubicBezTo>
                    <a:pt x="162" y="0"/>
                    <a:pt x="0" y="160"/>
                    <a:pt x="0" y="374"/>
                  </a:cubicBezTo>
                  <a:cubicBezTo>
                    <a:pt x="0" y="7249"/>
                    <a:pt x="0" y="7249"/>
                    <a:pt x="0" y="7249"/>
                  </a:cubicBezTo>
                  <a:cubicBezTo>
                    <a:pt x="0" y="7409"/>
                    <a:pt x="162" y="7568"/>
                    <a:pt x="323" y="7568"/>
                  </a:cubicBezTo>
                  <a:cubicBezTo>
                    <a:pt x="5214" y="7568"/>
                    <a:pt x="5214" y="7568"/>
                    <a:pt x="5214" y="7568"/>
                  </a:cubicBezTo>
                  <a:cubicBezTo>
                    <a:pt x="5429" y="7568"/>
                    <a:pt x="5536" y="7409"/>
                    <a:pt x="5536" y="7249"/>
                  </a:cubicBezTo>
                  <a:cubicBezTo>
                    <a:pt x="5536" y="2026"/>
                    <a:pt x="5536" y="2026"/>
                    <a:pt x="5536" y="2026"/>
                  </a:cubicBezTo>
                  <a:lnTo>
                    <a:pt x="4085" y="2026"/>
                  </a:lnTo>
                  <a:close/>
                  <a:moveTo>
                    <a:pt x="4677" y="6556"/>
                  </a:moveTo>
                  <a:cubicBezTo>
                    <a:pt x="860" y="6556"/>
                    <a:pt x="860" y="6556"/>
                    <a:pt x="860" y="6556"/>
                  </a:cubicBezTo>
                  <a:cubicBezTo>
                    <a:pt x="753" y="6556"/>
                    <a:pt x="645" y="6449"/>
                    <a:pt x="645" y="6396"/>
                  </a:cubicBezTo>
                  <a:cubicBezTo>
                    <a:pt x="645" y="6289"/>
                    <a:pt x="753" y="6183"/>
                    <a:pt x="860" y="6183"/>
                  </a:cubicBezTo>
                  <a:cubicBezTo>
                    <a:pt x="4677" y="6183"/>
                    <a:pt x="4677" y="6183"/>
                    <a:pt x="4677" y="6183"/>
                  </a:cubicBezTo>
                  <a:cubicBezTo>
                    <a:pt x="4784" y="6183"/>
                    <a:pt x="4891" y="6289"/>
                    <a:pt x="4891" y="6396"/>
                  </a:cubicBezTo>
                  <a:cubicBezTo>
                    <a:pt x="4891" y="6449"/>
                    <a:pt x="4784" y="6556"/>
                    <a:pt x="4677" y="6556"/>
                  </a:cubicBezTo>
                  <a:close/>
                  <a:moveTo>
                    <a:pt x="4677" y="4957"/>
                  </a:moveTo>
                  <a:cubicBezTo>
                    <a:pt x="860" y="4957"/>
                    <a:pt x="860" y="4957"/>
                    <a:pt x="860" y="4957"/>
                  </a:cubicBezTo>
                  <a:cubicBezTo>
                    <a:pt x="753" y="4957"/>
                    <a:pt x="645" y="4904"/>
                    <a:pt x="645" y="4797"/>
                  </a:cubicBezTo>
                  <a:cubicBezTo>
                    <a:pt x="645" y="4690"/>
                    <a:pt x="753" y="4637"/>
                    <a:pt x="860" y="4637"/>
                  </a:cubicBezTo>
                  <a:cubicBezTo>
                    <a:pt x="4677" y="4637"/>
                    <a:pt x="4677" y="4637"/>
                    <a:pt x="4677" y="4637"/>
                  </a:cubicBezTo>
                  <a:cubicBezTo>
                    <a:pt x="4784" y="4637"/>
                    <a:pt x="4891" y="4690"/>
                    <a:pt x="4891" y="4797"/>
                  </a:cubicBezTo>
                  <a:cubicBezTo>
                    <a:pt x="4891" y="4904"/>
                    <a:pt x="4784" y="4957"/>
                    <a:pt x="4677" y="4957"/>
                  </a:cubicBezTo>
                  <a:close/>
                  <a:moveTo>
                    <a:pt x="4677" y="3411"/>
                  </a:moveTo>
                  <a:cubicBezTo>
                    <a:pt x="860" y="3411"/>
                    <a:pt x="860" y="3411"/>
                    <a:pt x="860" y="3411"/>
                  </a:cubicBezTo>
                  <a:cubicBezTo>
                    <a:pt x="753" y="3411"/>
                    <a:pt x="645" y="3305"/>
                    <a:pt x="645" y="3252"/>
                  </a:cubicBezTo>
                  <a:cubicBezTo>
                    <a:pt x="645" y="3145"/>
                    <a:pt x="753" y="3092"/>
                    <a:pt x="860" y="3092"/>
                  </a:cubicBezTo>
                  <a:cubicBezTo>
                    <a:pt x="4677" y="3092"/>
                    <a:pt x="4677" y="3092"/>
                    <a:pt x="4677" y="3092"/>
                  </a:cubicBezTo>
                  <a:cubicBezTo>
                    <a:pt x="4784" y="3092"/>
                    <a:pt x="4891" y="3145"/>
                    <a:pt x="4891" y="3252"/>
                  </a:cubicBezTo>
                  <a:cubicBezTo>
                    <a:pt x="4891" y="3305"/>
                    <a:pt x="4784" y="3411"/>
                    <a:pt x="4677" y="3411"/>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86" name="Textfeld 185">
            <a:extLst>
              <a:ext uri="{FF2B5EF4-FFF2-40B4-BE49-F238E27FC236}">
                <a16:creationId xmlns:a16="http://schemas.microsoft.com/office/drawing/2014/main" id="{2B8C1770-A45C-4394-BBD4-62B2E4DA4465}"/>
              </a:ext>
            </a:extLst>
          </p:cNvPr>
          <p:cNvSpPr txBox="1"/>
          <p:nvPr/>
        </p:nvSpPr>
        <p:spPr>
          <a:xfrm>
            <a:off x="9053279" y="2515492"/>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10/18/2019</a:t>
            </a:r>
          </a:p>
        </p:txBody>
      </p:sp>
      <p:sp>
        <p:nvSpPr>
          <p:cNvPr id="187" name="Textfeld 186">
            <a:extLst>
              <a:ext uri="{FF2B5EF4-FFF2-40B4-BE49-F238E27FC236}">
                <a16:creationId xmlns:a16="http://schemas.microsoft.com/office/drawing/2014/main" id="{BCD0DD14-FD83-4BCB-9888-16C4448F0C0A}"/>
              </a:ext>
            </a:extLst>
          </p:cNvPr>
          <p:cNvSpPr txBox="1"/>
          <p:nvPr/>
        </p:nvSpPr>
        <p:spPr>
          <a:xfrm>
            <a:off x="9053279" y="3044218"/>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tabLst>
                <a:tab pos="1079500" algn="l"/>
              </a:tabLst>
            </a:pPr>
            <a:r>
              <a:rPr lang="en-US" sz="1000" dirty="0">
                <a:latin typeface="Open Sans" panose="020B0606030504020204" pitchFamily="34" charset="0"/>
                <a:ea typeface="Open Sans" panose="020B0606030504020204" pitchFamily="34" charset="0"/>
                <a:cs typeface="Open Sans" panose="020B0606030504020204" pitchFamily="34" charset="0"/>
              </a:rPr>
              <a:t>Participation: 	83.46 %</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In Favor: 	84.53 %</a:t>
            </a:r>
          </a:p>
        </p:txBody>
      </p:sp>
      <p:sp>
        <p:nvSpPr>
          <p:cNvPr id="188" name="Inhaltsplatzhalter 5">
            <a:extLst>
              <a:ext uri="{FF2B5EF4-FFF2-40B4-BE49-F238E27FC236}">
                <a16:creationId xmlns:a16="http://schemas.microsoft.com/office/drawing/2014/main" id="{5DC65138-7442-4F9E-B9BE-30870B37AA7C}"/>
              </a:ext>
            </a:extLst>
          </p:cNvPr>
          <p:cNvSpPr txBox="1">
            <a:spLocks/>
          </p:cNvSpPr>
          <p:nvPr/>
        </p:nvSpPr>
        <p:spPr>
          <a:xfrm>
            <a:off x="9053278" y="3507206"/>
            <a:ext cx="2776773" cy="424801"/>
          </a:xfrm>
          <a:prstGeom prst="rect">
            <a:avLst/>
          </a:prstGeom>
        </p:spPr>
        <p:txBody>
          <a:bodyPr tIns="0" bIns="0" anchor="t"/>
          <a:lstStyle>
            <a:lvl1pPr marL="233363" indent="-233363" algn="l" rtl="0" eaLnBrk="1" fontAlgn="base" hangingPunct="1">
              <a:lnSpc>
                <a:spcPct val="100000"/>
              </a:lnSpc>
              <a:spcBef>
                <a:spcPts val="600"/>
              </a:spcBef>
              <a:spcAft>
                <a:spcPts val="200"/>
              </a:spcAft>
              <a:buClr>
                <a:schemeClr val="accent1"/>
              </a:buClr>
              <a:buFont typeface="Wingdings 2" panose="05020102010507070707" pitchFamily="18" charset="2"/>
              <a:buChar char=""/>
              <a:defRPr lang="de-DE" b="0" kern="1200" noProof="0" dirty="0" smtClean="0">
                <a:solidFill>
                  <a:schemeClr val="tx1"/>
                </a:solidFill>
                <a:latin typeface="Roboto" panose="02000000000000000000" pitchFamily="2" charset="0"/>
                <a:ea typeface="Roboto" panose="02000000000000000000" pitchFamily="2" charset="0"/>
                <a:cs typeface="+mn-cs"/>
              </a:defRPr>
            </a:lvl1pPr>
            <a:lvl2pPr marL="468000" indent="-234000" algn="l" rtl="0" eaLnBrk="1" fontAlgn="base" hangingPunct="1">
              <a:lnSpc>
                <a:spcPct val="100000"/>
              </a:lnSpc>
              <a:spcBef>
                <a:spcPts val="600"/>
              </a:spcBef>
              <a:spcAft>
                <a:spcPts val="200"/>
              </a:spcAft>
              <a:buClr>
                <a:schemeClr val="accent1"/>
              </a:buClr>
              <a:buSzPct val="90000"/>
              <a:buFont typeface="Wingdings 3" pitchFamily="18" charset="2"/>
              <a:buChar char=""/>
              <a:tabLst/>
              <a:defRPr lang="de-DE" b="0" kern="1200" noProof="0" dirty="0" smtClean="0">
                <a:solidFill>
                  <a:schemeClr val="tx1"/>
                </a:solidFill>
                <a:latin typeface="Roboto" panose="02000000000000000000" pitchFamily="2" charset="0"/>
                <a:ea typeface="Roboto" panose="02000000000000000000" pitchFamily="2" charset="0"/>
                <a:cs typeface="+mn-cs"/>
              </a:defRPr>
            </a:lvl2pPr>
            <a:lvl3pPr marL="702000" indent="-233363" algn="l" rtl="0" eaLnBrk="1" fontAlgn="base" hangingPunct="1">
              <a:lnSpc>
                <a:spcPct val="100000"/>
              </a:lnSpc>
              <a:spcBef>
                <a:spcPts val="600"/>
              </a:spcBef>
              <a:spcAft>
                <a:spcPts val="200"/>
              </a:spcAft>
              <a:buClr>
                <a:schemeClr val="accent1"/>
              </a:buClr>
              <a:buSzPct val="100000"/>
              <a:buFont typeface="Wingdings" pitchFamily="2" charset="2"/>
              <a:buChar char="§"/>
              <a:defRPr lang="de-DE" sz="1600" b="0" kern="1200" noProof="0" dirty="0" smtClean="0">
                <a:solidFill>
                  <a:schemeClr val="tx1"/>
                </a:solidFill>
                <a:latin typeface="Roboto" panose="02000000000000000000" pitchFamily="2" charset="0"/>
                <a:ea typeface="Roboto" panose="02000000000000000000" pitchFamily="2" charset="0"/>
                <a:cs typeface="+mn-cs"/>
              </a:defRPr>
            </a:lvl3pPr>
            <a:lvl4pPr marL="936000" indent="-180000" algn="l" rtl="0" eaLnBrk="1" fontAlgn="base" hangingPunct="1">
              <a:lnSpc>
                <a:spcPct val="100000"/>
              </a:lnSpc>
              <a:spcBef>
                <a:spcPts val="600"/>
              </a:spcBef>
              <a:spcAft>
                <a:spcPts val="200"/>
              </a:spcAft>
              <a:buClr>
                <a:schemeClr val="accent1"/>
              </a:buClr>
              <a:buFont typeface="Arial" charset="0"/>
              <a:buChar char="–"/>
              <a:defRPr lang="de-DE" sz="1400" b="0" kern="1200" noProof="0" dirty="0" smtClean="0">
                <a:solidFill>
                  <a:schemeClr val="tx1"/>
                </a:solidFill>
                <a:latin typeface="Roboto" panose="02000000000000000000" pitchFamily="2" charset="0"/>
                <a:ea typeface="Roboto" panose="02000000000000000000" pitchFamily="2" charset="0"/>
                <a:cs typeface="+mn-cs"/>
              </a:defRPr>
            </a:lvl4pPr>
            <a:lvl5pPr marL="1116000" indent="-144000" algn="l" rtl="0" eaLnBrk="1" fontAlgn="base" hangingPunct="1">
              <a:lnSpc>
                <a:spcPct val="100000"/>
              </a:lnSpc>
              <a:spcBef>
                <a:spcPts val="600"/>
              </a:spcBef>
              <a:spcAft>
                <a:spcPts val="200"/>
              </a:spcAft>
              <a:buClr>
                <a:schemeClr val="accent1"/>
              </a:buClr>
              <a:buFont typeface="Arial" charset="0"/>
              <a:buChar char="•"/>
              <a:defRPr lang="de-DE" sz="1200" b="0" kern="1200" noProof="0" dirty="0" smtClean="0">
                <a:solidFill>
                  <a:schemeClr val="tx1"/>
                </a:solidFill>
                <a:latin typeface="Roboto" panose="02000000000000000000" pitchFamily="2" charset="0"/>
                <a:ea typeface="Roboto" panose="02000000000000000000" pitchFamily="2" charset="0"/>
                <a:cs typeface="+mn-cs"/>
              </a:defRPr>
            </a:lvl5pPr>
            <a:lvl6pPr marL="2159754" indent="-359959" algn="l" defTabSz="914296" rtl="0" eaLnBrk="1" latinLnBrk="0" hangingPunct="1">
              <a:lnSpc>
                <a:spcPct val="100000"/>
              </a:lnSpc>
              <a:spcBef>
                <a:spcPts val="300"/>
              </a:spcBef>
              <a:spcAft>
                <a:spcPts val="100"/>
              </a:spcAft>
              <a:buClr>
                <a:schemeClr val="tx2"/>
              </a:buClr>
              <a:buFont typeface="Arial" pitchFamily="34" charset="0"/>
              <a:buChar char="•"/>
              <a:defRPr lang="de-DE" sz="1200" b="0" kern="1200" noProof="0" dirty="0">
                <a:solidFill>
                  <a:schemeClr val="tx1"/>
                </a:solidFill>
                <a:latin typeface="+mn-lt"/>
                <a:ea typeface="+mn-ea"/>
                <a:cs typeface="+mn-cs"/>
              </a:defRPr>
            </a:lvl6pPr>
            <a:lvl7pPr marL="2971462"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7pPr>
            <a:lvl8pPr marL="3428610"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8pPr>
            <a:lvl9pPr marL="3885758"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9pPr>
          </a:lstStyle>
          <a:p>
            <a:pPr marL="0" indent="0">
              <a:spcBef>
                <a:spcPts val="0"/>
              </a:spcBef>
              <a:spcAft>
                <a:spcPts val="0"/>
              </a:spcAft>
              <a:buNone/>
            </a:pPr>
            <a:r>
              <a:rPr lang="en-US" sz="1000" dirty="0">
                <a:latin typeface="Open Sans" panose="020B0606030504020204" pitchFamily="34" charset="0"/>
                <a:ea typeface="Open Sans" panose="020B0606030504020204" pitchFamily="34" charset="0"/>
                <a:cs typeface="Open Sans" panose="020B0606030504020204" pitchFamily="34" charset="0"/>
              </a:rPr>
              <a:t>Emmy+, delegable tz1 addresses, Michelson upgrades, hardened governance</a:t>
            </a:r>
          </a:p>
        </p:txBody>
      </p:sp>
      <p:cxnSp>
        <p:nvCxnSpPr>
          <p:cNvPr id="189" name="Gerader Verbinder 188">
            <a:extLst>
              <a:ext uri="{FF2B5EF4-FFF2-40B4-BE49-F238E27FC236}">
                <a16:creationId xmlns:a16="http://schemas.microsoft.com/office/drawing/2014/main" id="{50E69C04-674F-48EE-9F54-317362261DA7}"/>
              </a:ext>
            </a:extLst>
          </p:cNvPr>
          <p:cNvCxnSpPr>
            <a:cxnSpLocks/>
          </p:cNvCxnSpPr>
          <p:nvPr/>
        </p:nvCxnSpPr>
        <p:spPr>
          <a:xfrm>
            <a:off x="7880620" y="2585619"/>
            <a:ext cx="0" cy="132545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2" name="Rechteck 261">
            <a:hlinkClick r:id="rId12" action="ppaction://hlinksldjump"/>
            <a:extLst>
              <a:ext uri="{FF2B5EF4-FFF2-40B4-BE49-F238E27FC236}">
                <a16:creationId xmlns:a16="http://schemas.microsoft.com/office/drawing/2014/main" id="{B340EF9B-ABE0-46FB-AFB9-2187F35F35E9}"/>
              </a:ext>
            </a:extLst>
          </p:cNvPr>
          <p:cNvSpPr/>
          <p:nvPr/>
        </p:nvSpPr>
        <p:spPr bwMode="gray">
          <a:xfrm>
            <a:off x="6175375" y="4146746"/>
            <a:ext cx="5654675" cy="1459348"/>
          </a:xfrm>
          <a:prstGeom prst="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hteck 12">
            <a:hlinkClick r:id="rId12" action="ppaction://hlinksldjump"/>
            <a:extLst>
              <a:ext uri="{FF2B5EF4-FFF2-40B4-BE49-F238E27FC236}">
                <a16:creationId xmlns:a16="http://schemas.microsoft.com/office/drawing/2014/main" id="{184FC3FB-FA78-4C22-8B05-ADC3B910EA56}"/>
              </a:ext>
            </a:extLst>
          </p:cNvPr>
          <p:cNvSpPr/>
          <p:nvPr/>
        </p:nvSpPr>
        <p:spPr bwMode="gray">
          <a:xfrm>
            <a:off x="6175375" y="4146746"/>
            <a:ext cx="720000" cy="14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gn="ctr">
              <a:spcBef>
                <a:spcPts val="300"/>
              </a:spcBef>
              <a:spcAft>
                <a:spcPts val="100"/>
              </a:spcAft>
            </a:pP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t>
            </a:r>
          </a:p>
        </p:txBody>
      </p:sp>
      <p:sp>
        <p:nvSpPr>
          <p:cNvPr id="21" name="Textfeld 20">
            <a:extLst>
              <a:ext uri="{FF2B5EF4-FFF2-40B4-BE49-F238E27FC236}">
                <a16:creationId xmlns:a16="http://schemas.microsoft.com/office/drawing/2014/main" id="{74FB4A40-BA64-46B2-97E1-D774A5BCA937}"/>
              </a:ext>
            </a:extLst>
          </p:cNvPr>
          <p:cNvSpPr txBox="1"/>
          <p:nvPr/>
        </p:nvSpPr>
        <p:spPr>
          <a:xfrm>
            <a:off x="6895375" y="4515747"/>
            <a:ext cx="914400" cy="719998"/>
          </a:xfrm>
          <a:prstGeom prst="rect">
            <a:avLst/>
          </a:prstGeom>
          <a:noFill/>
        </p:spPr>
        <p:txBody>
          <a:bodyPr wrap="none" lIns="72000" tIns="0" rIns="72000" bIns="0" rtlCol="0" anchor="ctr" anchorCtr="0">
            <a:noAutofit/>
          </a:bodyPr>
          <a:lstStyle/>
          <a:p>
            <a:pPr>
              <a:spcBef>
                <a:spcPts val="300"/>
              </a:spcBef>
              <a:spcAft>
                <a:spcPts val="100"/>
              </a:spcAft>
              <a:buClr>
                <a:schemeClr val="tx2"/>
              </a:buClr>
            </a:pPr>
            <a:r>
              <a:rPr lang="en-US" sz="1800" b="1" dirty="0" err="1">
                <a:latin typeface="Open Sans" panose="020B0606030504020204" pitchFamily="34" charset="0"/>
                <a:ea typeface="Open Sans" panose="020B0606030504020204" pitchFamily="34" charset="0"/>
                <a:cs typeface="Open Sans" panose="020B0606030504020204" pitchFamily="34" charset="0"/>
              </a:rPr>
              <a:t>arthage</a:t>
            </a:r>
            <a:endParaRPr lang="en-US" sz="18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09" name="Group 57">
            <a:extLst>
              <a:ext uri="{FF2B5EF4-FFF2-40B4-BE49-F238E27FC236}">
                <a16:creationId xmlns:a16="http://schemas.microsoft.com/office/drawing/2014/main" id="{09E62471-4F3D-4640-9AA9-36F64B427599}"/>
              </a:ext>
            </a:extLst>
          </p:cNvPr>
          <p:cNvGrpSpPr>
            <a:grpSpLocks noChangeAspect="1"/>
          </p:cNvGrpSpPr>
          <p:nvPr/>
        </p:nvGrpSpPr>
        <p:grpSpPr bwMode="auto">
          <a:xfrm>
            <a:off x="8295207" y="4165796"/>
            <a:ext cx="360000" cy="360000"/>
            <a:chOff x="803" y="803"/>
            <a:chExt cx="440" cy="440"/>
          </a:xfrm>
          <a:solidFill>
            <a:srgbClr val="798BB3"/>
          </a:solidFill>
        </p:grpSpPr>
        <p:sp>
          <p:nvSpPr>
            <p:cNvPr id="228" name="Freeform 58">
              <a:extLst>
                <a:ext uri="{FF2B5EF4-FFF2-40B4-BE49-F238E27FC236}">
                  <a16:creationId xmlns:a16="http://schemas.microsoft.com/office/drawing/2014/main" id="{7BFD733D-7268-4978-89FD-B63DE604E7DF}"/>
                </a:ext>
              </a:extLst>
            </p:cNvPr>
            <p:cNvSpPr>
              <a:spLocks/>
            </p:cNvSpPr>
            <p:nvPr/>
          </p:nvSpPr>
          <p:spPr bwMode="auto">
            <a:xfrm>
              <a:off x="1058" y="1053"/>
              <a:ext cx="78" cy="78"/>
            </a:xfrm>
            <a:custGeom>
              <a:avLst/>
              <a:gdLst>
                <a:gd name="T0" fmla="*/ 328 w 328"/>
                <a:gd name="T1" fmla="*/ 66 h 324"/>
                <a:gd name="T2" fmla="*/ 230 w 328"/>
                <a:gd name="T3" fmla="*/ 162 h 324"/>
                <a:gd name="T4" fmla="*/ 328 w 328"/>
                <a:gd name="T5" fmla="*/ 259 h 324"/>
                <a:gd name="T6" fmla="*/ 263 w 328"/>
                <a:gd name="T7" fmla="*/ 324 h 324"/>
                <a:gd name="T8" fmla="*/ 164 w 328"/>
                <a:gd name="T9" fmla="*/ 227 h 324"/>
                <a:gd name="T10" fmla="*/ 66 w 328"/>
                <a:gd name="T11" fmla="*/ 324 h 324"/>
                <a:gd name="T12" fmla="*/ 0 w 328"/>
                <a:gd name="T13" fmla="*/ 260 h 324"/>
                <a:gd name="T14" fmla="*/ 99 w 328"/>
                <a:gd name="T15" fmla="*/ 162 h 324"/>
                <a:gd name="T16" fmla="*/ 0 w 328"/>
                <a:gd name="T17" fmla="*/ 65 h 324"/>
                <a:gd name="T18" fmla="*/ 66 w 328"/>
                <a:gd name="T19" fmla="*/ 0 h 324"/>
                <a:gd name="T20" fmla="*/ 164 w 328"/>
                <a:gd name="T21" fmla="*/ 98 h 324"/>
                <a:gd name="T22" fmla="*/ 263 w 328"/>
                <a:gd name="T23" fmla="*/ 1 h 324"/>
                <a:gd name="T24" fmla="*/ 328 w 328"/>
                <a:gd name="T25" fmla="*/ 66 h 324"/>
                <a:gd name="T26" fmla="*/ 328 w 328"/>
                <a:gd name="T27" fmla="*/ 6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324">
                  <a:moveTo>
                    <a:pt x="328" y="66"/>
                  </a:moveTo>
                  <a:cubicBezTo>
                    <a:pt x="230" y="162"/>
                    <a:pt x="230" y="162"/>
                    <a:pt x="230" y="162"/>
                  </a:cubicBezTo>
                  <a:cubicBezTo>
                    <a:pt x="328" y="259"/>
                    <a:pt x="328" y="259"/>
                    <a:pt x="328" y="259"/>
                  </a:cubicBezTo>
                  <a:cubicBezTo>
                    <a:pt x="263" y="324"/>
                    <a:pt x="263" y="324"/>
                    <a:pt x="263" y="324"/>
                  </a:cubicBezTo>
                  <a:cubicBezTo>
                    <a:pt x="164" y="227"/>
                    <a:pt x="164" y="227"/>
                    <a:pt x="164" y="227"/>
                  </a:cubicBezTo>
                  <a:cubicBezTo>
                    <a:pt x="66" y="324"/>
                    <a:pt x="66" y="324"/>
                    <a:pt x="66" y="324"/>
                  </a:cubicBezTo>
                  <a:cubicBezTo>
                    <a:pt x="0" y="260"/>
                    <a:pt x="0" y="260"/>
                    <a:pt x="0" y="260"/>
                  </a:cubicBezTo>
                  <a:cubicBezTo>
                    <a:pt x="99" y="162"/>
                    <a:pt x="99" y="162"/>
                    <a:pt x="99" y="162"/>
                  </a:cubicBezTo>
                  <a:cubicBezTo>
                    <a:pt x="0" y="65"/>
                    <a:pt x="0" y="65"/>
                    <a:pt x="0" y="65"/>
                  </a:cubicBezTo>
                  <a:cubicBezTo>
                    <a:pt x="66" y="0"/>
                    <a:pt x="66" y="0"/>
                    <a:pt x="66" y="0"/>
                  </a:cubicBezTo>
                  <a:cubicBezTo>
                    <a:pt x="164" y="98"/>
                    <a:pt x="164" y="98"/>
                    <a:pt x="164" y="98"/>
                  </a:cubicBezTo>
                  <a:cubicBezTo>
                    <a:pt x="263" y="1"/>
                    <a:pt x="263" y="1"/>
                    <a:pt x="263" y="1"/>
                  </a:cubicBezTo>
                  <a:cubicBezTo>
                    <a:pt x="328" y="66"/>
                    <a:pt x="328" y="66"/>
                    <a:pt x="328" y="66"/>
                  </a:cubicBezTo>
                  <a:cubicBezTo>
                    <a:pt x="328" y="66"/>
                    <a:pt x="328" y="66"/>
                    <a:pt x="32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29" name="Freeform 59">
              <a:extLst>
                <a:ext uri="{FF2B5EF4-FFF2-40B4-BE49-F238E27FC236}">
                  <a16:creationId xmlns:a16="http://schemas.microsoft.com/office/drawing/2014/main" id="{DFD84F70-FF28-4EAA-ABF3-786066FB0910}"/>
                </a:ext>
              </a:extLst>
            </p:cNvPr>
            <p:cNvSpPr>
              <a:spLocks/>
            </p:cNvSpPr>
            <p:nvPr/>
          </p:nvSpPr>
          <p:spPr bwMode="auto">
            <a:xfrm>
              <a:off x="1114" y="867"/>
              <a:ext cx="34" cy="51"/>
            </a:xfrm>
            <a:custGeom>
              <a:avLst/>
              <a:gdLst>
                <a:gd name="T0" fmla="*/ 70 w 140"/>
                <a:gd name="T1" fmla="*/ 212 h 212"/>
                <a:gd name="T2" fmla="*/ 140 w 140"/>
                <a:gd name="T3" fmla="*/ 118 h 212"/>
                <a:gd name="T4" fmla="*/ 140 w 140"/>
                <a:gd name="T5" fmla="*/ 0 h 212"/>
                <a:gd name="T6" fmla="*/ 0 w 140"/>
                <a:gd name="T7" fmla="*/ 0 h 212"/>
                <a:gd name="T8" fmla="*/ 0 w 140"/>
                <a:gd name="T9" fmla="*/ 118 h 212"/>
                <a:gd name="T10" fmla="*/ 70 w 140"/>
                <a:gd name="T11" fmla="*/ 212 h 212"/>
              </a:gdLst>
              <a:ahLst/>
              <a:cxnLst>
                <a:cxn ang="0">
                  <a:pos x="T0" y="T1"/>
                </a:cxn>
                <a:cxn ang="0">
                  <a:pos x="T2" y="T3"/>
                </a:cxn>
                <a:cxn ang="0">
                  <a:pos x="T4" y="T5"/>
                </a:cxn>
                <a:cxn ang="0">
                  <a:pos x="T6" y="T7"/>
                </a:cxn>
                <a:cxn ang="0">
                  <a:pos x="T8" y="T9"/>
                </a:cxn>
                <a:cxn ang="0">
                  <a:pos x="T10" y="T11"/>
                </a:cxn>
              </a:cxnLst>
              <a:rect l="0" t="0" r="r" b="b"/>
              <a:pathLst>
                <a:path w="140" h="212">
                  <a:moveTo>
                    <a:pt x="70" y="212"/>
                  </a:moveTo>
                  <a:cubicBezTo>
                    <a:pt x="108" y="212"/>
                    <a:pt x="140" y="169"/>
                    <a:pt x="140" y="118"/>
                  </a:cubicBezTo>
                  <a:cubicBezTo>
                    <a:pt x="140" y="0"/>
                    <a:pt x="140" y="0"/>
                    <a:pt x="140" y="0"/>
                  </a:cubicBezTo>
                  <a:cubicBezTo>
                    <a:pt x="0" y="0"/>
                    <a:pt x="0" y="0"/>
                    <a:pt x="0" y="0"/>
                  </a:cubicBezTo>
                  <a:cubicBezTo>
                    <a:pt x="0" y="118"/>
                    <a:pt x="0" y="118"/>
                    <a:pt x="0" y="118"/>
                  </a:cubicBezTo>
                  <a:cubicBezTo>
                    <a:pt x="0" y="169"/>
                    <a:pt x="33" y="212"/>
                    <a:pt x="70"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30" name="Freeform 60">
              <a:extLst>
                <a:ext uri="{FF2B5EF4-FFF2-40B4-BE49-F238E27FC236}">
                  <a16:creationId xmlns:a16="http://schemas.microsoft.com/office/drawing/2014/main" id="{6A6D33A0-0D9B-4CF1-8A22-870C66C9BCE8}"/>
                </a:ext>
              </a:extLst>
            </p:cNvPr>
            <p:cNvSpPr>
              <a:spLocks/>
            </p:cNvSpPr>
            <p:nvPr/>
          </p:nvSpPr>
          <p:spPr bwMode="auto">
            <a:xfrm>
              <a:off x="899" y="867"/>
              <a:ext cx="33" cy="51"/>
            </a:xfrm>
            <a:custGeom>
              <a:avLst/>
              <a:gdLst>
                <a:gd name="T0" fmla="*/ 68 w 136"/>
                <a:gd name="T1" fmla="*/ 212 h 212"/>
                <a:gd name="T2" fmla="*/ 136 w 136"/>
                <a:gd name="T3" fmla="*/ 118 h 212"/>
                <a:gd name="T4" fmla="*/ 136 w 136"/>
                <a:gd name="T5" fmla="*/ 0 h 212"/>
                <a:gd name="T6" fmla="*/ 0 w 136"/>
                <a:gd name="T7" fmla="*/ 0 h 212"/>
                <a:gd name="T8" fmla="*/ 0 w 136"/>
                <a:gd name="T9" fmla="*/ 118 h 212"/>
                <a:gd name="T10" fmla="*/ 68 w 136"/>
                <a:gd name="T11" fmla="*/ 212 h 212"/>
              </a:gdLst>
              <a:ahLst/>
              <a:cxnLst>
                <a:cxn ang="0">
                  <a:pos x="T0" y="T1"/>
                </a:cxn>
                <a:cxn ang="0">
                  <a:pos x="T2" y="T3"/>
                </a:cxn>
                <a:cxn ang="0">
                  <a:pos x="T4" y="T5"/>
                </a:cxn>
                <a:cxn ang="0">
                  <a:pos x="T6" y="T7"/>
                </a:cxn>
                <a:cxn ang="0">
                  <a:pos x="T8" y="T9"/>
                </a:cxn>
                <a:cxn ang="0">
                  <a:pos x="T10" y="T11"/>
                </a:cxn>
              </a:cxnLst>
              <a:rect l="0" t="0" r="r" b="b"/>
              <a:pathLst>
                <a:path w="136" h="212">
                  <a:moveTo>
                    <a:pt x="68" y="212"/>
                  </a:moveTo>
                  <a:cubicBezTo>
                    <a:pt x="105" y="212"/>
                    <a:pt x="136" y="169"/>
                    <a:pt x="136" y="118"/>
                  </a:cubicBezTo>
                  <a:cubicBezTo>
                    <a:pt x="136" y="0"/>
                    <a:pt x="136" y="0"/>
                    <a:pt x="136" y="0"/>
                  </a:cubicBezTo>
                  <a:cubicBezTo>
                    <a:pt x="0" y="0"/>
                    <a:pt x="0" y="0"/>
                    <a:pt x="0" y="0"/>
                  </a:cubicBezTo>
                  <a:cubicBezTo>
                    <a:pt x="0" y="118"/>
                    <a:pt x="0" y="118"/>
                    <a:pt x="0" y="118"/>
                  </a:cubicBezTo>
                  <a:cubicBezTo>
                    <a:pt x="0" y="169"/>
                    <a:pt x="31" y="212"/>
                    <a:pt x="68"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31" name="Freeform 61">
              <a:extLst>
                <a:ext uri="{FF2B5EF4-FFF2-40B4-BE49-F238E27FC236}">
                  <a16:creationId xmlns:a16="http://schemas.microsoft.com/office/drawing/2014/main" id="{6DA5A7A4-68F2-4641-A5AB-3DB4599CF35E}"/>
                </a:ext>
              </a:extLst>
            </p:cNvPr>
            <p:cNvSpPr>
              <a:spLocks noEditPoints="1"/>
            </p:cNvSpPr>
            <p:nvPr/>
          </p:nvSpPr>
          <p:spPr bwMode="auto">
            <a:xfrm>
              <a:off x="803" y="867"/>
              <a:ext cx="440" cy="376"/>
            </a:xfrm>
            <a:custGeom>
              <a:avLst/>
              <a:gdLst>
                <a:gd name="T0" fmla="*/ 1482 w 1832"/>
                <a:gd name="T1" fmla="*/ 0 h 1564"/>
                <a:gd name="T2" fmla="*/ 1367 w 1832"/>
                <a:gd name="T3" fmla="*/ 258 h 1564"/>
                <a:gd name="T4" fmla="*/ 1251 w 1832"/>
                <a:gd name="T5" fmla="*/ 0 h 1564"/>
                <a:gd name="T6" fmla="*/ 582 w 1832"/>
                <a:gd name="T7" fmla="*/ 118 h 1564"/>
                <a:gd name="T8" fmla="*/ 351 w 1832"/>
                <a:gd name="T9" fmla="*/ 118 h 1564"/>
                <a:gd name="T10" fmla="*/ 219 w 1832"/>
                <a:gd name="T11" fmla="*/ 0 h 1564"/>
                <a:gd name="T12" fmla="*/ 0 w 1832"/>
                <a:gd name="T13" fmla="*/ 1345 h 1564"/>
                <a:gd name="T14" fmla="*/ 1614 w 1832"/>
                <a:gd name="T15" fmla="*/ 1564 h 1564"/>
                <a:gd name="T16" fmla="*/ 1832 w 1832"/>
                <a:gd name="T17" fmla="*/ 220 h 1564"/>
                <a:gd name="T18" fmla="*/ 422 w 1832"/>
                <a:gd name="T19" fmla="*/ 1371 h 1564"/>
                <a:gd name="T20" fmla="*/ 185 w 1832"/>
                <a:gd name="T21" fmla="*/ 1134 h 1564"/>
                <a:gd name="T22" fmla="*/ 422 w 1832"/>
                <a:gd name="T23" fmla="*/ 1371 h 1564"/>
                <a:gd name="T24" fmla="*/ 185 w 1832"/>
                <a:gd name="T25" fmla="*/ 1064 h 1564"/>
                <a:gd name="T26" fmla="*/ 422 w 1832"/>
                <a:gd name="T27" fmla="*/ 827 h 1564"/>
                <a:gd name="T28" fmla="*/ 422 w 1832"/>
                <a:gd name="T29" fmla="*/ 758 h 1564"/>
                <a:gd name="T30" fmla="*/ 185 w 1832"/>
                <a:gd name="T31" fmla="*/ 520 h 1564"/>
                <a:gd name="T32" fmla="*/ 422 w 1832"/>
                <a:gd name="T33" fmla="*/ 758 h 1564"/>
                <a:gd name="T34" fmla="*/ 492 w 1832"/>
                <a:gd name="T35" fmla="*/ 1371 h 1564"/>
                <a:gd name="T36" fmla="*/ 728 w 1832"/>
                <a:gd name="T37" fmla="*/ 1134 h 1564"/>
                <a:gd name="T38" fmla="*/ 728 w 1832"/>
                <a:gd name="T39" fmla="*/ 1064 h 1564"/>
                <a:gd name="T40" fmla="*/ 492 w 1832"/>
                <a:gd name="T41" fmla="*/ 827 h 1564"/>
                <a:gd name="T42" fmla="*/ 728 w 1832"/>
                <a:gd name="T43" fmla="*/ 1064 h 1564"/>
                <a:gd name="T44" fmla="*/ 492 w 1832"/>
                <a:gd name="T45" fmla="*/ 758 h 1564"/>
                <a:gd name="T46" fmla="*/ 728 w 1832"/>
                <a:gd name="T47" fmla="*/ 520 h 1564"/>
                <a:gd name="T48" fmla="*/ 1035 w 1832"/>
                <a:gd name="T49" fmla="*/ 1371 h 1564"/>
                <a:gd name="T50" fmla="*/ 798 w 1832"/>
                <a:gd name="T51" fmla="*/ 1134 h 1564"/>
                <a:gd name="T52" fmla="*/ 1035 w 1832"/>
                <a:gd name="T53" fmla="*/ 1371 h 1564"/>
                <a:gd name="T54" fmla="*/ 798 w 1832"/>
                <a:gd name="T55" fmla="*/ 1064 h 1564"/>
                <a:gd name="T56" fmla="*/ 1035 w 1832"/>
                <a:gd name="T57" fmla="*/ 827 h 1564"/>
                <a:gd name="T58" fmla="*/ 1035 w 1832"/>
                <a:gd name="T59" fmla="*/ 758 h 1564"/>
                <a:gd name="T60" fmla="*/ 798 w 1832"/>
                <a:gd name="T61" fmla="*/ 520 h 1564"/>
                <a:gd name="T62" fmla="*/ 1035 w 1832"/>
                <a:gd name="T63" fmla="*/ 758 h 1564"/>
                <a:gd name="T64" fmla="*/ 1105 w 1832"/>
                <a:gd name="T65" fmla="*/ 1371 h 1564"/>
                <a:gd name="T66" fmla="*/ 1342 w 1832"/>
                <a:gd name="T67" fmla="*/ 1134 h 1564"/>
                <a:gd name="T68" fmla="*/ 1342 w 1832"/>
                <a:gd name="T69" fmla="*/ 1064 h 1564"/>
                <a:gd name="T70" fmla="*/ 1105 w 1832"/>
                <a:gd name="T71" fmla="*/ 827 h 1564"/>
                <a:gd name="T72" fmla="*/ 1342 w 1832"/>
                <a:gd name="T73" fmla="*/ 1064 h 1564"/>
                <a:gd name="T74" fmla="*/ 1105 w 1832"/>
                <a:gd name="T75" fmla="*/ 758 h 1564"/>
                <a:gd name="T76" fmla="*/ 1342 w 1832"/>
                <a:gd name="T77" fmla="*/ 520 h 1564"/>
                <a:gd name="T78" fmla="*/ 1648 w 1832"/>
                <a:gd name="T79" fmla="*/ 1371 h 1564"/>
                <a:gd name="T80" fmla="*/ 1411 w 1832"/>
                <a:gd name="T81" fmla="*/ 1134 h 1564"/>
                <a:gd name="T82" fmla="*/ 1648 w 1832"/>
                <a:gd name="T83" fmla="*/ 1371 h 1564"/>
                <a:gd name="T84" fmla="*/ 1411 w 1832"/>
                <a:gd name="T85" fmla="*/ 1064 h 1564"/>
                <a:gd name="T86" fmla="*/ 1648 w 1832"/>
                <a:gd name="T87" fmla="*/ 827 h 1564"/>
                <a:gd name="T88" fmla="*/ 1648 w 1832"/>
                <a:gd name="T89" fmla="*/ 758 h 1564"/>
                <a:gd name="T90" fmla="*/ 1411 w 1832"/>
                <a:gd name="T91" fmla="*/ 520 h 1564"/>
                <a:gd name="T92" fmla="*/ 1648 w 1832"/>
                <a:gd name="T93" fmla="*/ 758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32" h="1564">
                  <a:moveTo>
                    <a:pt x="1614" y="0"/>
                  </a:moveTo>
                  <a:cubicBezTo>
                    <a:pt x="1482" y="0"/>
                    <a:pt x="1482" y="0"/>
                    <a:pt x="1482" y="0"/>
                  </a:cubicBezTo>
                  <a:cubicBezTo>
                    <a:pt x="1482" y="118"/>
                    <a:pt x="1482" y="118"/>
                    <a:pt x="1482" y="118"/>
                  </a:cubicBezTo>
                  <a:cubicBezTo>
                    <a:pt x="1482" y="196"/>
                    <a:pt x="1430" y="258"/>
                    <a:pt x="1367" y="258"/>
                  </a:cubicBezTo>
                  <a:cubicBezTo>
                    <a:pt x="1303" y="258"/>
                    <a:pt x="1251" y="196"/>
                    <a:pt x="1251" y="118"/>
                  </a:cubicBezTo>
                  <a:cubicBezTo>
                    <a:pt x="1251" y="0"/>
                    <a:pt x="1251" y="0"/>
                    <a:pt x="1251" y="0"/>
                  </a:cubicBezTo>
                  <a:cubicBezTo>
                    <a:pt x="582" y="0"/>
                    <a:pt x="582" y="0"/>
                    <a:pt x="582" y="0"/>
                  </a:cubicBezTo>
                  <a:cubicBezTo>
                    <a:pt x="582" y="118"/>
                    <a:pt x="582" y="118"/>
                    <a:pt x="582" y="118"/>
                  </a:cubicBezTo>
                  <a:cubicBezTo>
                    <a:pt x="582" y="196"/>
                    <a:pt x="530" y="258"/>
                    <a:pt x="466" y="258"/>
                  </a:cubicBezTo>
                  <a:cubicBezTo>
                    <a:pt x="403" y="258"/>
                    <a:pt x="351" y="196"/>
                    <a:pt x="351" y="118"/>
                  </a:cubicBezTo>
                  <a:cubicBezTo>
                    <a:pt x="351" y="0"/>
                    <a:pt x="351" y="0"/>
                    <a:pt x="351" y="0"/>
                  </a:cubicBezTo>
                  <a:cubicBezTo>
                    <a:pt x="219" y="0"/>
                    <a:pt x="219" y="0"/>
                    <a:pt x="219" y="0"/>
                  </a:cubicBezTo>
                  <a:cubicBezTo>
                    <a:pt x="99" y="0"/>
                    <a:pt x="0" y="99"/>
                    <a:pt x="0" y="220"/>
                  </a:cubicBezTo>
                  <a:cubicBezTo>
                    <a:pt x="0" y="1345"/>
                    <a:pt x="0" y="1345"/>
                    <a:pt x="0" y="1345"/>
                  </a:cubicBezTo>
                  <a:cubicBezTo>
                    <a:pt x="0" y="1466"/>
                    <a:pt x="99" y="1564"/>
                    <a:pt x="219" y="1564"/>
                  </a:cubicBezTo>
                  <a:cubicBezTo>
                    <a:pt x="1614" y="1564"/>
                    <a:pt x="1614" y="1564"/>
                    <a:pt x="1614" y="1564"/>
                  </a:cubicBezTo>
                  <a:cubicBezTo>
                    <a:pt x="1734" y="1564"/>
                    <a:pt x="1832" y="1466"/>
                    <a:pt x="1832" y="1345"/>
                  </a:cubicBezTo>
                  <a:cubicBezTo>
                    <a:pt x="1832" y="220"/>
                    <a:pt x="1832" y="220"/>
                    <a:pt x="1832" y="220"/>
                  </a:cubicBezTo>
                  <a:cubicBezTo>
                    <a:pt x="1832" y="99"/>
                    <a:pt x="1734" y="0"/>
                    <a:pt x="1614" y="0"/>
                  </a:cubicBezTo>
                  <a:close/>
                  <a:moveTo>
                    <a:pt x="422" y="1371"/>
                  </a:moveTo>
                  <a:cubicBezTo>
                    <a:pt x="185" y="1371"/>
                    <a:pt x="185" y="1371"/>
                    <a:pt x="185" y="1371"/>
                  </a:cubicBezTo>
                  <a:cubicBezTo>
                    <a:pt x="185" y="1134"/>
                    <a:pt x="185" y="1134"/>
                    <a:pt x="185" y="1134"/>
                  </a:cubicBezTo>
                  <a:cubicBezTo>
                    <a:pt x="422" y="1134"/>
                    <a:pt x="422" y="1134"/>
                    <a:pt x="422" y="1134"/>
                  </a:cubicBezTo>
                  <a:lnTo>
                    <a:pt x="422" y="1371"/>
                  </a:lnTo>
                  <a:close/>
                  <a:moveTo>
                    <a:pt x="422" y="1064"/>
                  </a:moveTo>
                  <a:cubicBezTo>
                    <a:pt x="185" y="1064"/>
                    <a:pt x="185" y="1064"/>
                    <a:pt x="185" y="1064"/>
                  </a:cubicBezTo>
                  <a:cubicBezTo>
                    <a:pt x="185" y="827"/>
                    <a:pt x="185" y="827"/>
                    <a:pt x="185" y="827"/>
                  </a:cubicBezTo>
                  <a:cubicBezTo>
                    <a:pt x="422" y="827"/>
                    <a:pt x="422" y="827"/>
                    <a:pt x="422" y="827"/>
                  </a:cubicBezTo>
                  <a:lnTo>
                    <a:pt x="422" y="1064"/>
                  </a:lnTo>
                  <a:close/>
                  <a:moveTo>
                    <a:pt x="422" y="758"/>
                  </a:moveTo>
                  <a:cubicBezTo>
                    <a:pt x="185" y="758"/>
                    <a:pt x="185" y="758"/>
                    <a:pt x="185" y="758"/>
                  </a:cubicBezTo>
                  <a:cubicBezTo>
                    <a:pt x="185" y="520"/>
                    <a:pt x="185" y="520"/>
                    <a:pt x="185" y="520"/>
                  </a:cubicBezTo>
                  <a:cubicBezTo>
                    <a:pt x="422" y="520"/>
                    <a:pt x="422" y="520"/>
                    <a:pt x="422" y="520"/>
                  </a:cubicBezTo>
                  <a:lnTo>
                    <a:pt x="422" y="758"/>
                  </a:lnTo>
                  <a:close/>
                  <a:moveTo>
                    <a:pt x="728" y="1371"/>
                  </a:moveTo>
                  <a:cubicBezTo>
                    <a:pt x="492" y="1371"/>
                    <a:pt x="492" y="1371"/>
                    <a:pt x="492" y="1371"/>
                  </a:cubicBezTo>
                  <a:cubicBezTo>
                    <a:pt x="492" y="1134"/>
                    <a:pt x="492" y="1134"/>
                    <a:pt x="492" y="1134"/>
                  </a:cubicBezTo>
                  <a:cubicBezTo>
                    <a:pt x="728" y="1134"/>
                    <a:pt x="728" y="1134"/>
                    <a:pt x="728" y="1134"/>
                  </a:cubicBezTo>
                  <a:lnTo>
                    <a:pt x="728" y="1371"/>
                  </a:lnTo>
                  <a:close/>
                  <a:moveTo>
                    <a:pt x="728" y="1064"/>
                  </a:moveTo>
                  <a:cubicBezTo>
                    <a:pt x="492" y="1064"/>
                    <a:pt x="492" y="1064"/>
                    <a:pt x="492" y="1064"/>
                  </a:cubicBezTo>
                  <a:cubicBezTo>
                    <a:pt x="492" y="827"/>
                    <a:pt x="492" y="827"/>
                    <a:pt x="492" y="827"/>
                  </a:cubicBezTo>
                  <a:cubicBezTo>
                    <a:pt x="728" y="827"/>
                    <a:pt x="728" y="827"/>
                    <a:pt x="728" y="827"/>
                  </a:cubicBezTo>
                  <a:lnTo>
                    <a:pt x="728" y="1064"/>
                  </a:lnTo>
                  <a:close/>
                  <a:moveTo>
                    <a:pt x="728" y="758"/>
                  </a:moveTo>
                  <a:cubicBezTo>
                    <a:pt x="492" y="758"/>
                    <a:pt x="492" y="758"/>
                    <a:pt x="492" y="758"/>
                  </a:cubicBezTo>
                  <a:cubicBezTo>
                    <a:pt x="492" y="520"/>
                    <a:pt x="492" y="520"/>
                    <a:pt x="492" y="520"/>
                  </a:cubicBezTo>
                  <a:cubicBezTo>
                    <a:pt x="728" y="520"/>
                    <a:pt x="728" y="520"/>
                    <a:pt x="728" y="520"/>
                  </a:cubicBezTo>
                  <a:lnTo>
                    <a:pt x="728" y="758"/>
                  </a:lnTo>
                  <a:close/>
                  <a:moveTo>
                    <a:pt x="1035" y="1371"/>
                  </a:moveTo>
                  <a:cubicBezTo>
                    <a:pt x="798" y="1371"/>
                    <a:pt x="798" y="1371"/>
                    <a:pt x="798" y="1371"/>
                  </a:cubicBezTo>
                  <a:cubicBezTo>
                    <a:pt x="798" y="1134"/>
                    <a:pt x="798" y="1134"/>
                    <a:pt x="798" y="1134"/>
                  </a:cubicBezTo>
                  <a:cubicBezTo>
                    <a:pt x="1035" y="1134"/>
                    <a:pt x="1035" y="1134"/>
                    <a:pt x="1035" y="1134"/>
                  </a:cubicBezTo>
                  <a:lnTo>
                    <a:pt x="1035" y="1371"/>
                  </a:lnTo>
                  <a:close/>
                  <a:moveTo>
                    <a:pt x="1035" y="1064"/>
                  </a:moveTo>
                  <a:cubicBezTo>
                    <a:pt x="798" y="1064"/>
                    <a:pt x="798" y="1064"/>
                    <a:pt x="798" y="1064"/>
                  </a:cubicBezTo>
                  <a:cubicBezTo>
                    <a:pt x="798" y="827"/>
                    <a:pt x="798" y="827"/>
                    <a:pt x="798" y="827"/>
                  </a:cubicBezTo>
                  <a:cubicBezTo>
                    <a:pt x="1035" y="827"/>
                    <a:pt x="1035" y="827"/>
                    <a:pt x="1035" y="827"/>
                  </a:cubicBezTo>
                  <a:lnTo>
                    <a:pt x="1035" y="1064"/>
                  </a:lnTo>
                  <a:close/>
                  <a:moveTo>
                    <a:pt x="1035" y="758"/>
                  </a:moveTo>
                  <a:cubicBezTo>
                    <a:pt x="798" y="758"/>
                    <a:pt x="798" y="758"/>
                    <a:pt x="798" y="758"/>
                  </a:cubicBezTo>
                  <a:cubicBezTo>
                    <a:pt x="798" y="520"/>
                    <a:pt x="798" y="520"/>
                    <a:pt x="798" y="520"/>
                  </a:cubicBezTo>
                  <a:cubicBezTo>
                    <a:pt x="1035" y="520"/>
                    <a:pt x="1035" y="520"/>
                    <a:pt x="1035" y="520"/>
                  </a:cubicBezTo>
                  <a:lnTo>
                    <a:pt x="1035" y="758"/>
                  </a:lnTo>
                  <a:close/>
                  <a:moveTo>
                    <a:pt x="1342" y="1371"/>
                  </a:moveTo>
                  <a:cubicBezTo>
                    <a:pt x="1105" y="1371"/>
                    <a:pt x="1105" y="1371"/>
                    <a:pt x="1105" y="1371"/>
                  </a:cubicBezTo>
                  <a:cubicBezTo>
                    <a:pt x="1105" y="1134"/>
                    <a:pt x="1105" y="1134"/>
                    <a:pt x="1105" y="1134"/>
                  </a:cubicBezTo>
                  <a:cubicBezTo>
                    <a:pt x="1342" y="1134"/>
                    <a:pt x="1342" y="1134"/>
                    <a:pt x="1342" y="1134"/>
                  </a:cubicBezTo>
                  <a:lnTo>
                    <a:pt x="1342" y="1371"/>
                  </a:lnTo>
                  <a:close/>
                  <a:moveTo>
                    <a:pt x="1342" y="1064"/>
                  </a:moveTo>
                  <a:cubicBezTo>
                    <a:pt x="1105" y="1064"/>
                    <a:pt x="1105" y="1064"/>
                    <a:pt x="1105" y="1064"/>
                  </a:cubicBezTo>
                  <a:cubicBezTo>
                    <a:pt x="1105" y="827"/>
                    <a:pt x="1105" y="827"/>
                    <a:pt x="1105" y="827"/>
                  </a:cubicBezTo>
                  <a:cubicBezTo>
                    <a:pt x="1342" y="827"/>
                    <a:pt x="1342" y="827"/>
                    <a:pt x="1342" y="827"/>
                  </a:cubicBezTo>
                  <a:lnTo>
                    <a:pt x="1342" y="1064"/>
                  </a:lnTo>
                  <a:close/>
                  <a:moveTo>
                    <a:pt x="1342" y="758"/>
                  </a:moveTo>
                  <a:cubicBezTo>
                    <a:pt x="1105" y="758"/>
                    <a:pt x="1105" y="758"/>
                    <a:pt x="1105" y="758"/>
                  </a:cubicBezTo>
                  <a:cubicBezTo>
                    <a:pt x="1105" y="520"/>
                    <a:pt x="1105" y="520"/>
                    <a:pt x="1105" y="520"/>
                  </a:cubicBezTo>
                  <a:cubicBezTo>
                    <a:pt x="1342" y="520"/>
                    <a:pt x="1342" y="520"/>
                    <a:pt x="1342" y="520"/>
                  </a:cubicBezTo>
                  <a:lnTo>
                    <a:pt x="1342" y="758"/>
                  </a:lnTo>
                  <a:close/>
                  <a:moveTo>
                    <a:pt x="1648" y="1371"/>
                  </a:moveTo>
                  <a:cubicBezTo>
                    <a:pt x="1411" y="1371"/>
                    <a:pt x="1411" y="1371"/>
                    <a:pt x="1411" y="1371"/>
                  </a:cubicBezTo>
                  <a:cubicBezTo>
                    <a:pt x="1411" y="1134"/>
                    <a:pt x="1411" y="1134"/>
                    <a:pt x="1411" y="1134"/>
                  </a:cubicBezTo>
                  <a:cubicBezTo>
                    <a:pt x="1648" y="1134"/>
                    <a:pt x="1648" y="1134"/>
                    <a:pt x="1648" y="1134"/>
                  </a:cubicBezTo>
                  <a:lnTo>
                    <a:pt x="1648" y="1371"/>
                  </a:lnTo>
                  <a:close/>
                  <a:moveTo>
                    <a:pt x="1648" y="1064"/>
                  </a:moveTo>
                  <a:cubicBezTo>
                    <a:pt x="1411" y="1064"/>
                    <a:pt x="1411" y="1064"/>
                    <a:pt x="1411" y="1064"/>
                  </a:cubicBezTo>
                  <a:cubicBezTo>
                    <a:pt x="1411" y="827"/>
                    <a:pt x="1411" y="827"/>
                    <a:pt x="1411" y="827"/>
                  </a:cubicBezTo>
                  <a:cubicBezTo>
                    <a:pt x="1648" y="827"/>
                    <a:pt x="1648" y="827"/>
                    <a:pt x="1648" y="827"/>
                  </a:cubicBezTo>
                  <a:lnTo>
                    <a:pt x="1648" y="1064"/>
                  </a:lnTo>
                  <a:close/>
                  <a:moveTo>
                    <a:pt x="1648" y="758"/>
                  </a:moveTo>
                  <a:cubicBezTo>
                    <a:pt x="1411" y="758"/>
                    <a:pt x="1411" y="758"/>
                    <a:pt x="1411" y="758"/>
                  </a:cubicBezTo>
                  <a:cubicBezTo>
                    <a:pt x="1411" y="520"/>
                    <a:pt x="1411" y="520"/>
                    <a:pt x="1411" y="520"/>
                  </a:cubicBezTo>
                  <a:cubicBezTo>
                    <a:pt x="1648" y="520"/>
                    <a:pt x="1648" y="520"/>
                    <a:pt x="1648" y="520"/>
                  </a:cubicBezTo>
                  <a:lnTo>
                    <a:pt x="1648" y="758"/>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32" name="Freeform 62">
              <a:extLst>
                <a:ext uri="{FF2B5EF4-FFF2-40B4-BE49-F238E27FC236}">
                  <a16:creationId xmlns:a16="http://schemas.microsoft.com/office/drawing/2014/main" id="{44A9BD16-0CE2-48D0-80C9-D37EBB53288D}"/>
                </a:ext>
              </a:extLst>
            </p:cNvPr>
            <p:cNvSpPr>
              <a:spLocks/>
            </p:cNvSpPr>
            <p:nvPr/>
          </p:nvSpPr>
          <p:spPr bwMode="auto">
            <a:xfrm>
              <a:off x="1114" y="803"/>
              <a:ext cx="34" cy="115"/>
            </a:xfrm>
            <a:custGeom>
              <a:avLst/>
              <a:gdLst>
                <a:gd name="T0" fmla="*/ 70 w 140"/>
                <a:gd name="T1" fmla="*/ 0 h 476"/>
                <a:gd name="T2" fmla="*/ 0 w 140"/>
                <a:gd name="T3" fmla="*/ 94 h 476"/>
                <a:gd name="T4" fmla="*/ 0 w 140"/>
                <a:gd name="T5" fmla="*/ 383 h 476"/>
                <a:gd name="T6" fmla="*/ 70 w 140"/>
                <a:gd name="T7" fmla="*/ 476 h 476"/>
                <a:gd name="T8" fmla="*/ 140 w 140"/>
                <a:gd name="T9" fmla="*/ 383 h 476"/>
                <a:gd name="T10" fmla="*/ 140 w 140"/>
                <a:gd name="T11" fmla="*/ 94 h 476"/>
                <a:gd name="T12" fmla="*/ 70 w 140"/>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140" h="476">
                  <a:moveTo>
                    <a:pt x="70" y="0"/>
                  </a:moveTo>
                  <a:cubicBezTo>
                    <a:pt x="33" y="0"/>
                    <a:pt x="0" y="43"/>
                    <a:pt x="0" y="94"/>
                  </a:cubicBezTo>
                  <a:cubicBezTo>
                    <a:pt x="0" y="383"/>
                    <a:pt x="0" y="383"/>
                    <a:pt x="0" y="383"/>
                  </a:cubicBezTo>
                  <a:cubicBezTo>
                    <a:pt x="0" y="433"/>
                    <a:pt x="33" y="476"/>
                    <a:pt x="70" y="476"/>
                  </a:cubicBezTo>
                  <a:cubicBezTo>
                    <a:pt x="108" y="476"/>
                    <a:pt x="140" y="433"/>
                    <a:pt x="140" y="383"/>
                  </a:cubicBezTo>
                  <a:cubicBezTo>
                    <a:pt x="140" y="94"/>
                    <a:pt x="140" y="94"/>
                    <a:pt x="140" y="94"/>
                  </a:cubicBezTo>
                  <a:cubicBezTo>
                    <a:pt x="140" y="43"/>
                    <a:pt x="108" y="0"/>
                    <a:pt x="7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33" name="Freeform 63">
              <a:extLst>
                <a:ext uri="{FF2B5EF4-FFF2-40B4-BE49-F238E27FC236}">
                  <a16:creationId xmlns:a16="http://schemas.microsoft.com/office/drawing/2014/main" id="{DCF99647-6137-4C10-8012-1BF5D5C479A8}"/>
                </a:ext>
              </a:extLst>
            </p:cNvPr>
            <p:cNvSpPr>
              <a:spLocks/>
            </p:cNvSpPr>
            <p:nvPr/>
          </p:nvSpPr>
          <p:spPr bwMode="auto">
            <a:xfrm>
              <a:off x="899" y="803"/>
              <a:ext cx="33" cy="115"/>
            </a:xfrm>
            <a:custGeom>
              <a:avLst/>
              <a:gdLst>
                <a:gd name="T0" fmla="*/ 136 w 136"/>
                <a:gd name="T1" fmla="*/ 94 h 476"/>
                <a:gd name="T2" fmla="*/ 68 w 136"/>
                <a:gd name="T3" fmla="*/ 0 h 476"/>
                <a:gd name="T4" fmla="*/ 0 w 136"/>
                <a:gd name="T5" fmla="*/ 94 h 476"/>
                <a:gd name="T6" fmla="*/ 0 w 136"/>
                <a:gd name="T7" fmla="*/ 383 h 476"/>
                <a:gd name="T8" fmla="*/ 68 w 136"/>
                <a:gd name="T9" fmla="*/ 476 h 476"/>
                <a:gd name="T10" fmla="*/ 136 w 136"/>
                <a:gd name="T11" fmla="*/ 383 h 476"/>
                <a:gd name="T12" fmla="*/ 136 w 136"/>
                <a:gd name="T13" fmla="*/ 94 h 476"/>
              </a:gdLst>
              <a:ahLst/>
              <a:cxnLst>
                <a:cxn ang="0">
                  <a:pos x="T0" y="T1"/>
                </a:cxn>
                <a:cxn ang="0">
                  <a:pos x="T2" y="T3"/>
                </a:cxn>
                <a:cxn ang="0">
                  <a:pos x="T4" y="T5"/>
                </a:cxn>
                <a:cxn ang="0">
                  <a:pos x="T6" y="T7"/>
                </a:cxn>
                <a:cxn ang="0">
                  <a:pos x="T8" y="T9"/>
                </a:cxn>
                <a:cxn ang="0">
                  <a:pos x="T10" y="T11"/>
                </a:cxn>
                <a:cxn ang="0">
                  <a:pos x="T12" y="T13"/>
                </a:cxn>
              </a:cxnLst>
              <a:rect l="0" t="0" r="r" b="b"/>
              <a:pathLst>
                <a:path w="136" h="476">
                  <a:moveTo>
                    <a:pt x="136" y="94"/>
                  </a:moveTo>
                  <a:cubicBezTo>
                    <a:pt x="136" y="43"/>
                    <a:pt x="105" y="0"/>
                    <a:pt x="68" y="0"/>
                  </a:cubicBezTo>
                  <a:cubicBezTo>
                    <a:pt x="31" y="0"/>
                    <a:pt x="0" y="43"/>
                    <a:pt x="0" y="94"/>
                  </a:cubicBezTo>
                  <a:cubicBezTo>
                    <a:pt x="0" y="383"/>
                    <a:pt x="0" y="383"/>
                    <a:pt x="0" y="383"/>
                  </a:cubicBezTo>
                  <a:cubicBezTo>
                    <a:pt x="0" y="433"/>
                    <a:pt x="31" y="476"/>
                    <a:pt x="68" y="476"/>
                  </a:cubicBezTo>
                  <a:cubicBezTo>
                    <a:pt x="105" y="476"/>
                    <a:pt x="136" y="433"/>
                    <a:pt x="136" y="383"/>
                  </a:cubicBezTo>
                  <a:lnTo>
                    <a:pt x="136" y="94"/>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11" name="Group 80">
            <a:extLst>
              <a:ext uri="{FF2B5EF4-FFF2-40B4-BE49-F238E27FC236}">
                <a16:creationId xmlns:a16="http://schemas.microsoft.com/office/drawing/2014/main" id="{58969173-C0B2-4C1D-9AAB-DBEC911976E3}"/>
              </a:ext>
            </a:extLst>
          </p:cNvPr>
          <p:cNvGrpSpPr>
            <a:grpSpLocks noChangeAspect="1"/>
          </p:cNvGrpSpPr>
          <p:nvPr/>
        </p:nvGrpSpPr>
        <p:grpSpPr bwMode="auto">
          <a:xfrm>
            <a:off x="8343867" y="5170860"/>
            <a:ext cx="262681" cy="360000"/>
            <a:chOff x="804" y="803"/>
            <a:chExt cx="332" cy="455"/>
          </a:xfrm>
          <a:solidFill>
            <a:srgbClr val="798BB3"/>
          </a:solidFill>
        </p:grpSpPr>
        <p:sp>
          <p:nvSpPr>
            <p:cNvPr id="216" name="Freeform 81">
              <a:extLst>
                <a:ext uri="{FF2B5EF4-FFF2-40B4-BE49-F238E27FC236}">
                  <a16:creationId xmlns:a16="http://schemas.microsoft.com/office/drawing/2014/main" id="{D9C41A82-357D-4633-AAA1-2F17CF2B0DD4}"/>
                </a:ext>
              </a:extLst>
            </p:cNvPr>
            <p:cNvSpPr>
              <a:spLocks/>
            </p:cNvSpPr>
            <p:nvPr/>
          </p:nvSpPr>
          <p:spPr bwMode="auto">
            <a:xfrm>
              <a:off x="1025" y="812"/>
              <a:ext cx="105" cy="100"/>
            </a:xfrm>
            <a:custGeom>
              <a:avLst/>
              <a:gdLst>
                <a:gd name="T0" fmla="*/ 382 w 1744"/>
                <a:gd name="T1" fmla="*/ 1664 h 1664"/>
                <a:gd name="T2" fmla="*/ 1744 w 1744"/>
                <a:gd name="T3" fmla="*/ 1664 h 1664"/>
                <a:gd name="T4" fmla="*/ 0 w 1744"/>
                <a:gd name="T5" fmla="*/ 0 h 1664"/>
                <a:gd name="T6" fmla="*/ 0 w 1744"/>
                <a:gd name="T7" fmla="*/ 1342 h 1664"/>
                <a:gd name="T8" fmla="*/ 382 w 1744"/>
                <a:gd name="T9" fmla="*/ 1664 h 1664"/>
              </a:gdLst>
              <a:ahLst/>
              <a:cxnLst>
                <a:cxn ang="0">
                  <a:pos x="T0" y="T1"/>
                </a:cxn>
                <a:cxn ang="0">
                  <a:pos x="T2" y="T3"/>
                </a:cxn>
                <a:cxn ang="0">
                  <a:pos x="T4" y="T5"/>
                </a:cxn>
                <a:cxn ang="0">
                  <a:pos x="T6" y="T7"/>
                </a:cxn>
                <a:cxn ang="0">
                  <a:pos x="T8" y="T9"/>
                </a:cxn>
              </a:cxnLst>
              <a:rect l="0" t="0" r="r" b="b"/>
              <a:pathLst>
                <a:path w="1744" h="1664">
                  <a:moveTo>
                    <a:pt x="382" y="1664"/>
                  </a:moveTo>
                  <a:cubicBezTo>
                    <a:pt x="1744" y="1664"/>
                    <a:pt x="1744" y="1664"/>
                    <a:pt x="1744" y="1664"/>
                  </a:cubicBezTo>
                  <a:cubicBezTo>
                    <a:pt x="0" y="0"/>
                    <a:pt x="0" y="0"/>
                    <a:pt x="0" y="0"/>
                  </a:cubicBezTo>
                  <a:cubicBezTo>
                    <a:pt x="0" y="1342"/>
                    <a:pt x="0" y="1342"/>
                    <a:pt x="0" y="1342"/>
                  </a:cubicBezTo>
                  <a:cubicBezTo>
                    <a:pt x="0" y="1557"/>
                    <a:pt x="164" y="1664"/>
                    <a:pt x="382" y="16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17" name="Freeform 82">
              <a:extLst>
                <a:ext uri="{FF2B5EF4-FFF2-40B4-BE49-F238E27FC236}">
                  <a16:creationId xmlns:a16="http://schemas.microsoft.com/office/drawing/2014/main" id="{222DFB8D-77BD-49F3-A94A-98A9A33027A9}"/>
                </a:ext>
              </a:extLst>
            </p:cNvPr>
            <p:cNvSpPr>
              <a:spLocks noEditPoints="1"/>
            </p:cNvSpPr>
            <p:nvPr/>
          </p:nvSpPr>
          <p:spPr bwMode="auto">
            <a:xfrm>
              <a:off x="804" y="803"/>
              <a:ext cx="332" cy="455"/>
            </a:xfrm>
            <a:custGeom>
              <a:avLst/>
              <a:gdLst>
                <a:gd name="T0" fmla="*/ 4085 w 5536"/>
                <a:gd name="T1" fmla="*/ 2026 h 7568"/>
                <a:gd name="T2" fmla="*/ 3494 w 5536"/>
                <a:gd name="T3" fmla="*/ 1493 h 7568"/>
                <a:gd name="T4" fmla="*/ 3494 w 5536"/>
                <a:gd name="T5" fmla="*/ 0 h 7568"/>
                <a:gd name="T6" fmla="*/ 323 w 5536"/>
                <a:gd name="T7" fmla="*/ 0 h 7568"/>
                <a:gd name="T8" fmla="*/ 0 w 5536"/>
                <a:gd name="T9" fmla="*/ 374 h 7568"/>
                <a:gd name="T10" fmla="*/ 0 w 5536"/>
                <a:gd name="T11" fmla="*/ 7249 h 7568"/>
                <a:gd name="T12" fmla="*/ 323 w 5536"/>
                <a:gd name="T13" fmla="*/ 7568 h 7568"/>
                <a:gd name="T14" fmla="*/ 5214 w 5536"/>
                <a:gd name="T15" fmla="*/ 7568 h 7568"/>
                <a:gd name="T16" fmla="*/ 5536 w 5536"/>
                <a:gd name="T17" fmla="*/ 7249 h 7568"/>
                <a:gd name="T18" fmla="*/ 5536 w 5536"/>
                <a:gd name="T19" fmla="*/ 2026 h 7568"/>
                <a:gd name="T20" fmla="*/ 4085 w 5536"/>
                <a:gd name="T21" fmla="*/ 2026 h 7568"/>
                <a:gd name="T22" fmla="*/ 4677 w 5536"/>
                <a:gd name="T23" fmla="*/ 6556 h 7568"/>
                <a:gd name="T24" fmla="*/ 860 w 5536"/>
                <a:gd name="T25" fmla="*/ 6556 h 7568"/>
                <a:gd name="T26" fmla="*/ 645 w 5536"/>
                <a:gd name="T27" fmla="*/ 6396 h 7568"/>
                <a:gd name="T28" fmla="*/ 860 w 5536"/>
                <a:gd name="T29" fmla="*/ 6183 h 7568"/>
                <a:gd name="T30" fmla="*/ 4677 w 5536"/>
                <a:gd name="T31" fmla="*/ 6183 h 7568"/>
                <a:gd name="T32" fmla="*/ 4891 w 5536"/>
                <a:gd name="T33" fmla="*/ 6396 h 7568"/>
                <a:gd name="T34" fmla="*/ 4677 w 5536"/>
                <a:gd name="T35" fmla="*/ 6556 h 7568"/>
                <a:gd name="T36" fmla="*/ 4677 w 5536"/>
                <a:gd name="T37" fmla="*/ 4957 h 7568"/>
                <a:gd name="T38" fmla="*/ 860 w 5536"/>
                <a:gd name="T39" fmla="*/ 4957 h 7568"/>
                <a:gd name="T40" fmla="*/ 645 w 5536"/>
                <a:gd name="T41" fmla="*/ 4797 h 7568"/>
                <a:gd name="T42" fmla="*/ 860 w 5536"/>
                <a:gd name="T43" fmla="*/ 4637 h 7568"/>
                <a:gd name="T44" fmla="*/ 4677 w 5536"/>
                <a:gd name="T45" fmla="*/ 4637 h 7568"/>
                <a:gd name="T46" fmla="*/ 4891 w 5536"/>
                <a:gd name="T47" fmla="*/ 4797 h 7568"/>
                <a:gd name="T48" fmla="*/ 4677 w 5536"/>
                <a:gd name="T49" fmla="*/ 4957 h 7568"/>
                <a:gd name="T50" fmla="*/ 4677 w 5536"/>
                <a:gd name="T51" fmla="*/ 3411 h 7568"/>
                <a:gd name="T52" fmla="*/ 860 w 5536"/>
                <a:gd name="T53" fmla="*/ 3411 h 7568"/>
                <a:gd name="T54" fmla="*/ 645 w 5536"/>
                <a:gd name="T55" fmla="*/ 3252 h 7568"/>
                <a:gd name="T56" fmla="*/ 860 w 5536"/>
                <a:gd name="T57" fmla="*/ 3092 h 7568"/>
                <a:gd name="T58" fmla="*/ 4677 w 5536"/>
                <a:gd name="T59" fmla="*/ 3092 h 7568"/>
                <a:gd name="T60" fmla="*/ 4891 w 5536"/>
                <a:gd name="T61" fmla="*/ 3252 h 7568"/>
                <a:gd name="T62" fmla="*/ 4677 w 5536"/>
                <a:gd name="T63" fmla="*/ 3411 h 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6" h="7568">
                  <a:moveTo>
                    <a:pt x="4085" y="2026"/>
                  </a:moveTo>
                  <a:cubicBezTo>
                    <a:pt x="3763" y="2026"/>
                    <a:pt x="3494" y="1813"/>
                    <a:pt x="3494" y="1493"/>
                  </a:cubicBezTo>
                  <a:cubicBezTo>
                    <a:pt x="3494" y="0"/>
                    <a:pt x="3494" y="0"/>
                    <a:pt x="3494" y="0"/>
                  </a:cubicBezTo>
                  <a:cubicBezTo>
                    <a:pt x="323" y="0"/>
                    <a:pt x="323" y="0"/>
                    <a:pt x="323" y="0"/>
                  </a:cubicBezTo>
                  <a:cubicBezTo>
                    <a:pt x="162" y="0"/>
                    <a:pt x="0" y="160"/>
                    <a:pt x="0" y="374"/>
                  </a:cubicBezTo>
                  <a:cubicBezTo>
                    <a:pt x="0" y="7249"/>
                    <a:pt x="0" y="7249"/>
                    <a:pt x="0" y="7249"/>
                  </a:cubicBezTo>
                  <a:cubicBezTo>
                    <a:pt x="0" y="7409"/>
                    <a:pt x="162" y="7568"/>
                    <a:pt x="323" y="7568"/>
                  </a:cubicBezTo>
                  <a:cubicBezTo>
                    <a:pt x="5214" y="7568"/>
                    <a:pt x="5214" y="7568"/>
                    <a:pt x="5214" y="7568"/>
                  </a:cubicBezTo>
                  <a:cubicBezTo>
                    <a:pt x="5429" y="7568"/>
                    <a:pt x="5536" y="7409"/>
                    <a:pt x="5536" y="7249"/>
                  </a:cubicBezTo>
                  <a:cubicBezTo>
                    <a:pt x="5536" y="2026"/>
                    <a:pt x="5536" y="2026"/>
                    <a:pt x="5536" y="2026"/>
                  </a:cubicBezTo>
                  <a:lnTo>
                    <a:pt x="4085" y="2026"/>
                  </a:lnTo>
                  <a:close/>
                  <a:moveTo>
                    <a:pt x="4677" y="6556"/>
                  </a:moveTo>
                  <a:cubicBezTo>
                    <a:pt x="860" y="6556"/>
                    <a:pt x="860" y="6556"/>
                    <a:pt x="860" y="6556"/>
                  </a:cubicBezTo>
                  <a:cubicBezTo>
                    <a:pt x="753" y="6556"/>
                    <a:pt x="645" y="6449"/>
                    <a:pt x="645" y="6396"/>
                  </a:cubicBezTo>
                  <a:cubicBezTo>
                    <a:pt x="645" y="6289"/>
                    <a:pt x="753" y="6183"/>
                    <a:pt x="860" y="6183"/>
                  </a:cubicBezTo>
                  <a:cubicBezTo>
                    <a:pt x="4677" y="6183"/>
                    <a:pt x="4677" y="6183"/>
                    <a:pt x="4677" y="6183"/>
                  </a:cubicBezTo>
                  <a:cubicBezTo>
                    <a:pt x="4784" y="6183"/>
                    <a:pt x="4891" y="6289"/>
                    <a:pt x="4891" y="6396"/>
                  </a:cubicBezTo>
                  <a:cubicBezTo>
                    <a:pt x="4891" y="6449"/>
                    <a:pt x="4784" y="6556"/>
                    <a:pt x="4677" y="6556"/>
                  </a:cubicBezTo>
                  <a:close/>
                  <a:moveTo>
                    <a:pt x="4677" y="4957"/>
                  </a:moveTo>
                  <a:cubicBezTo>
                    <a:pt x="860" y="4957"/>
                    <a:pt x="860" y="4957"/>
                    <a:pt x="860" y="4957"/>
                  </a:cubicBezTo>
                  <a:cubicBezTo>
                    <a:pt x="753" y="4957"/>
                    <a:pt x="645" y="4904"/>
                    <a:pt x="645" y="4797"/>
                  </a:cubicBezTo>
                  <a:cubicBezTo>
                    <a:pt x="645" y="4690"/>
                    <a:pt x="753" y="4637"/>
                    <a:pt x="860" y="4637"/>
                  </a:cubicBezTo>
                  <a:cubicBezTo>
                    <a:pt x="4677" y="4637"/>
                    <a:pt x="4677" y="4637"/>
                    <a:pt x="4677" y="4637"/>
                  </a:cubicBezTo>
                  <a:cubicBezTo>
                    <a:pt x="4784" y="4637"/>
                    <a:pt x="4891" y="4690"/>
                    <a:pt x="4891" y="4797"/>
                  </a:cubicBezTo>
                  <a:cubicBezTo>
                    <a:pt x="4891" y="4904"/>
                    <a:pt x="4784" y="4957"/>
                    <a:pt x="4677" y="4957"/>
                  </a:cubicBezTo>
                  <a:close/>
                  <a:moveTo>
                    <a:pt x="4677" y="3411"/>
                  </a:moveTo>
                  <a:cubicBezTo>
                    <a:pt x="860" y="3411"/>
                    <a:pt x="860" y="3411"/>
                    <a:pt x="860" y="3411"/>
                  </a:cubicBezTo>
                  <a:cubicBezTo>
                    <a:pt x="753" y="3411"/>
                    <a:pt x="645" y="3305"/>
                    <a:pt x="645" y="3252"/>
                  </a:cubicBezTo>
                  <a:cubicBezTo>
                    <a:pt x="645" y="3145"/>
                    <a:pt x="753" y="3092"/>
                    <a:pt x="860" y="3092"/>
                  </a:cubicBezTo>
                  <a:cubicBezTo>
                    <a:pt x="4677" y="3092"/>
                    <a:pt x="4677" y="3092"/>
                    <a:pt x="4677" y="3092"/>
                  </a:cubicBezTo>
                  <a:cubicBezTo>
                    <a:pt x="4784" y="3092"/>
                    <a:pt x="4891" y="3145"/>
                    <a:pt x="4891" y="3252"/>
                  </a:cubicBezTo>
                  <a:cubicBezTo>
                    <a:pt x="4891" y="3305"/>
                    <a:pt x="4784" y="3411"/>
                    <a:pt x="4677" y="3411"/>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12" name="Textfeld 211">
            <a:extLst>
              <a:ext uri="{FF2B5EF4-FFF2-40B4-BE49-F238E27FC236}">
                <a16:creationId xmlns:a16="http://schemas.microsoft.com/office/drawing/2014/main" id="{D6AA0F41-A17D-4350-9DF8-F4BE269C4F92}"/>
              </a:ext>
            </a:extLst>
          </p:cNvPr>
          <p:cNvSpPr txBox="1"/>
          <p:nvPr/>
        </p:nvSpPr>
        <p:spPr>
          <a:xfrm>
            <a:off x="9053279" y="4146746"/>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03/05/2020</a:t>
            </a:r>
          </a:p>
        </p:txBody>
      </p:sp>
      <p:sp>
        <p:nvSpPr>
          <p:cNvPr id="213" name="Textfeld 212">
            <a:extLst>
              <a:ext uri="{FF2B5EF4-FFF2-40B4-BE49-F238E27FC236}">
                <a16:creationId xmlns:a16="http://schemas.microsoft.com/office/drawing/2014/main" id="{DDAA67DC-87A2-4772-87F4-AA3C35B2D11D}"/>
              </a:ext>
            </a:extLst>
          </p:cNvPr>
          <p:cNvSpPr txBox="1"/>
          <p:nvPr/>
        </p:nvSpPr>
        <p:spPr>
          <a:xfrm>
            <a:off x="9053279" y="4675472"/>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tabLst>
                <a:tab pos="1079500" algn="l"/>
              </a:tabLst>
            </a:pPr>
            <a:r>
              <a:rPr lang="en-US" sz="1000" dirty="0">
                <a:latin typeface="Open Sans" panose="020B0606030504020204" pitchFamily="34" charset="0"/>
                <a:ea typeface="Open Sans" panose="020B0606030504020204" pitchFamily="34" charset="0"/>
                <a:cs typeface="Open Sans" panose="020B0606030504020204" pitchFamily="34" charset="0"/>
              </a:rPr>
              <a:t>Participation: 	72.05 %</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In Favor: 	99.61 %</a:t>
            </a:r>
          </a:p>
        </p:txBody>
      </p:sp>
      <p:sp>
        <p:nvSpPr>
          <p:cNvPr id="214" name="Inhaltsplatzhalter 5">
            <a:extLst>
              <a:ext uri="{FF2B5EF4-FFF2-40B4-BE49-F238E27FC236}">
                <a16:creationId xmlns:a16="http://schemas.microsoft.com/office/drawing/2014/main" id="{F67C4B42-4D1E-43B4-829D-F6E229EEC9F6}"/>
              </a:ext>
            </a:extLst>
          </p:cNvPr>
          <p:cNvSpPr txBox="1">
            <a:spLocks/>
          </p:cNvSpPr>
          <p:nvPr/>
        </p:nvSpPr>
        <p:spPr>
          <a:xfrm>
            <a:off x="9053278" y="5138460"/>
            <a:ext cx="2776773" cy="424801"/>
          </a:xfrm>
          <a:prstGeom prst="rect">
            <a:avLst/>
          </a:prstGeom>
        </p:spPr>
        <p:txBody>
          <a:bodyPr tIns="0" bIns="0" anchor="t"/>
          <a:lstStyle>
            <a:lvl1pPr marL="233363" indent="-233363" algn="l" rtl="0" eaLnBrk="1" fontAlgn="base" hangingPunct="1">
              <a:lnSpc>
                <a:spcPct val="100000"/>
              </a:lnSpc>
              <a:spcBef>
                <a:spcPts val="600"/>
              </a:spcBef>
              <a:spcAft>
                <a:spcPts val="200"/>
              </a:spcAft>
              <a:buClr>
                <a:schemeClr val="accent1"/>
              </a:buClr>
              <a:buFont typeface="Wingdings 2" panose="05020102010507070707" pitchFamily="18" charset="2"/>
              <a:buChar char=""/>
              <a:defRPr lang="de-DE" b="0" kern="1200" noProof="0" dirty="0" smtClean="0">
                <a:solidFill>
                  <a:schemeClr val="tx1"/>
                </a:solidFill>
                <a:latin typeface="Roboto" panose="02000000000000000000" pitchFamily="2" charset="0"/>
                <a:ea typeface="Roboto" panose="02000000000000000000" pitchFamily="2" charset="0"/>
                <a:cs typeface="+mn-cs"/>
              </a:defRPr>
            </a:lvl1pPr>
            <a:lvl2pPr marL="468000" indent="-234000" algn="l" rtl="0" eaLnBrk="1" fontAlgn="base" hangingPunct="1">
              <a:lnSpc>
                <a:spcPct val="100000"/>
              </a:lnSpc>
              <a:spcBef>
                <a:spcPts val="600"/>
              </a:spcBef>
              <a:spcAft>
                <a:spcPts val="200"/>
              </a:spcAft>
              <a:buClr>
                <a:schemeClr val="accent1"/>
              </a:buClr>
              <a:buSzPct val="90000"/>
              <a:buFont typeface="Wingdings 3" pitchFamily="18" charset="2"/>
              <a:buChar char=""/>
              <a:tabLst/>
              <a:defRPr lang="de-DE" b="0" kern="1200" noProof="0" dirty="0" smtClean="0">
                <a:solidFill>
                  <a:schemeClr val="tx1"/>
                </a:solidFill>
                <a:latin typeface="Roboto" panose="02000000000000000000" pitchFamily="2" charset="0"/>
                <a:ea typeface="Roboto" panose="02000000000000000000" pitchFamily="2" charset="0"/>
                <a:cs typeface="+mn-cs"/>
              </a:defRPr>
            </a:lvl2pPr>
            <a:lvl3pPr marL="702000" indent="-233363" algn="l" rtl="0" eaLnBrk="1" fontAlgn="base" hangingPunct="1">
              <a:lnSpc>
                <a:spcPct val="100000"/>
              </a:lnSpc>
              <a:spcBef>
                <a:spcPts val="600"/>
              </a:spcBef>
              <a:spcAft>
                <a:spcPts val="200"/>
              </a:spcAft>
              <a:buClr>
                <a:schemeClr val="accent1"/>
              </a:buClr>
              <a:buSzPct val="100000"/>
              <a:buFont typeface="Wingdings" pitchFamily="2" charset="2"/>
              <a:buChar char="§"/>
              <a:defRPr lang="de-DE" sz="1600" b="0" kern="1200" noProof="0" dirty="0" smtClean="0">
                <a:solidFill>
                  <a:schemeClr val="tx1"/>
                </a:solidFill>
                <a:latin typeface="Roboto" panose="02000000000000000000" pitchFamily="2" charset="0"/>
                <a:ea typeface="Roboto" panose="02000000000000000000" pitchFamily="2" charset="0"/>
                <a:cs typeface="+mn-cs"/>
              </a:defRPr>
            </a:lvl3pPr>
            <a:lvl4pPr marL="936000" indent="-180000" algn="l" rtl="0" eaLnBrk="1" fontAlgn="base" hangingPunct="1">
              <a:lnSpc>
                <a:spcPct val="100000"/>
              </a:lnSpc>
              <a:spcBef>
                <a:spcPts val="600"/>
              </a:spcBef>
              <a:spcAft>
                <a:spcPts val="200"/>
              </a:spcAft>
              <a:buClr>
                <a:schemeClr val="accent1"/>
              </a:buClr>
              <a:buFont typeface="Arial" charset="0"/>
              <a:buChar char="–"/>
              <a:defRPr lang="de-DE" sz="1400" b="0" kern="1200" noProof="0" dirty="0" smtClean="0">
                <a:solidFill>
                  <a:schemeClr val="tx1"/>
                </a:solidFill>
                <a:latin typeface="Roboto" panose="02000000000000000000" pitchFamily="2" charset="0"/>
                <a:ea typeface="Roboto" panose="02000000000000000000" pitchFamily="2" charset="0"/>
                <a:cs typeface="+mn-cs"/>
              </a:defRPr>
            </a:lvl4pPr>
            <a:lvl5pPr marL="1116000" indent="-144000" algn="l" rtl="0" eaLnBrk="1" fontAlgn="base" hangingPunct="1">
              <a:lnSpc>
                <a:spcPct val="100000"/>
              </a:lnSpc>
              <a:spcBef>
                <a:spcPts val="600"/>
              </a:spcBef>
              <a:spcAft>
                <a:spcPts val="200"/>
              </a:spcAft>
              <a:buClr>
                <a:schemeClr val="accent1"/>
              </a:buClr>
              <a:buFont typeface="Arial" charset="0"/>
              <a:buChar char="•"/>
              <a:defRPr lang="de-DE" sz="1200" b="0" kern="1200" noProof="0" dirty="0" smtClean="0">
                <a:solidFill>
                  <a:schemeClr val="tx1"/>
                </a:solidFill>
                <a:latin typeface="Roboto" panose="02000000000000000000" pitchFamily="2" charset="0"/>
                <a:ea typeface="Roboto" panose="02000000000000000000" pitchFamily="2" charset="0"/>
                <a:cs typeface="+mn-cs"/>
              </a:defRPr>
            </a:lvl5pPr>
            <a:lvl6pPr marL="2159754" indent="-359959" algn="l" defTabSz="914296" rtl="0" eaLnBrk="1" latinLnBrk="0" hangingPunct="1">
              <a:lnSpc>
                <a:spcPct val="100000"/>
              </a:lnSpc>
              <a:spcBef>
                <a:spcPts val="300"/>
              </a:spcBef>
              <a:spcAft>
                <a:spcPts val="100"/>
              </a:spcAft>
              <a:buClr>
                <a:schemeClr val="tx2"/>
              </a:buClr>
              <a:buFont typeface="Arial" pitchFamily="34" charset="0"/>
              <a:buChar char="•"/>
              <a:defRPr lang="de-DE" sz="1200" b="0" kern="1200" noProof="0" dirty="0">
                <a:solidFill>
                  <a:schemeClr val="tx1"/>
                </a:solidFill>
                <a:latin typeface="+mn-lt"/>
                <a:ea typeface="+mn-ea"/>
                <a:cs typeface="+mn-cs"/>
              </a:defRPr>
            </a:lvl6pPr>
            <a:lvl7pPr marL="2971462"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7pPr>
            <a:lvl8pPr marL="3428610"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8pPr>
            <a:lvl9pPr marL="3885758"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9pPr>
          </a:lstStyle>
          <a:p>
            <a:pPr marL="0" indent="0">
              <a:spcBef>
                <a:spcPts val="0"/>
              </a:spcBef>
              <a:spcAft>
                <a:spcPts val="0"/>
              </a:spcAft>
              <a:buNone/>
            </a:pPr>
            <a:r>
              <a:rPr lang="en-US" sz="1000" dirty="0">
                <a:latin typeface="Open Sans" panose="020B0606030504020204" pitchFamily="34" charset="0"/>
                <a:ea typeface="Open Sans" panose="020B0606030504020204" pitchFamily="34" charset="0"/>
                <a:cs typeface="Open Sans" panose="020B0606030504020204" pitchFamily="34" charset="0"/>
              </a:rPr>
              <a:t>Increase gas limit per block and operation, improve formula for baking and endorsing rewards</a:t>
            </a:r>
          </a:p>
        </p:txBody>
      </p:sp>
      <p:cxnSp>
        <p:nvCxnSpPr>
          <p:cNvPr id="215" name="Gerader Verbinder 214">
            <a:extLst>
              <a:ext uri="{FF2B5EF4-FFF2-40B4-BE49-F238E27FC236}">
                <a16:creationId xmlns:a16="http://schemas.microsoft.com/office/drawing/2014/main" id="{6AB470DD-1D10-41E8-A812-39A0EBEA9C91}"/>
              </a:ext>
            </a:extLst>
          </p:cNvPr>
          <p:cNvCxnSpPr>
            <a:cxnSpLocks/>
          </p:cNvCxnSpPr>
          <p:nvPr/>
        </p:nvCxnSpPr>
        <p:spPr>
          <a:xfrm>
            <a:off x="7880620" y="4213693"/>
            <a:ext cx="0" cy="132545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4" name="Textfeld 263">
            <a:extLst>
              <a:ext uri="{FF2B5EF4-FFF2-40B4-BE49-F238E27FC236}">
                <a16:creationId xmlns:a16="http://schemas.microsoft.com/office/drawing/2014/main" id="{368A088F-6A10-4A9F-B3B7-07D5F25ABB10}"/>
              </a:ext>
            </a:extLst>
          </p:cNvPr>
          <p:cNvSpPr txBox="1"/>
          <p:nvPr/>
        </p:nvSpPr>
        <p:spPr>
          <a:xfrm>
            <a:off x="6241145" y="5777999"/>
            <a:ext cx="624939" cy="719998"/>
          </a:xfrm>
          <a:prstGeom prst="rect">
            <a:avLst/>
          </a:prstGeom>
          <a:noFill/>
        </p:spPr>
        <p:txBody>
          <a:bodyPr wrap="none" lIns="72000" tIns="0" rIns="72000" bIns="0" rtlCol="0" anchor="t">
            <a:noAutofit/>
          </a:bodyPr>
          <a:lstStyle/>
          <a:p>
            <a:pPr algn="r">
              <a:spcBef>
                <a:spcPts val="300"/>
              </a:spcBef>
              <a:spcAft>
                <a:spcPts val="100"/>
              </a:spcAft>
              <a:buClr>
                <a:schemeClr val="tx2"/>
              </a:buClr>
            </a:pPr>
            <a:r>
              <a:rPr lang="en-US" sz="1000" b="1" dirty="0">
                <a:latin typeface="Open Sans" panose="020B0606030504020204" pitchFamily="34" charset="0"/>
                <a:ea typeface="Open Sans" panose="020B0606030504020204" pitchFamily="34" charset="0"/>
                <a:cs typeface="Open Sans" panose="020B0606030504020204" pitchFamily="34" charset="0"/>
              </a:rPr>
              <a:t>Legend </a:t>
            </a:r>
          </a:p>
        </p:txBody>
      </p:sp>
      <p:sp>
        <p:nvSpPr>
          <p:cNvPr id="265" name="Textfeld 264">
            <a:extLst>
              <a:ext uri="{FF2B5EF4-FFF2-40B4-BE49-F238E27FC236}">
                <a16:creationId xmlns:a16="http://schemas.microsoft.com/office/drawing/2014/main" id="{D66C2133-FACD-4B78-9EC9-0C73611D961B}"/>
              </a:ext>
            </a:extLst>
          </p:cNvPr>
          <p:cNvSpPr txBox="1"/>
          <p:nvPr/>
        </p:nvSpPr>
        <p:spPr>
          <a:xfrm>
            <a:off x="6762387" y="5777999"/>
            <a:ext cx="3229431" cy="719998"/>
          </a:xfrm>
          <a:prstGeom prst="rect">
            <a:avLst/>
          </a:prstGeom>
          <a:noFill/>
        </p:spPr>
        <p:txBody>
          <a:bodyPr wrap="none" lIns="72000" tIns="0" rIns="72000" bIns="0" rtlCol="0" anchor="t">
            <a:noAutofit/>
          </a:bodyPr>
          <a:lstStyle/>
          <a:p>
            <a:pPr>
              <a:lnSpc>
                <a:spcPts val="1400"/>
              </a:lnSpc>
              <a:spcBef>
                <a:spcPts val="300"/>
              </a:spcBef>
              <a:spcAft>
                <a:spcPts val="100"/>
              </a:spcAft>
              <a:buClr>
                <a:schemeClr val="tx2"/>
              </a:buClr>
              <a:tabLst>
                <a:tab pos="628650" algn="l"/>
              </a:tabLst>
            </a:pPr>
            <a:r>
              <a:rPr lang="en-US" sz="1000" dirty="0">
                <a:latin typeface="Open Sans" panose="020B0606030504020204" pitchFamily="34" charset="0"/>
                <a:ea typeface="Open Sans" panose="020B0606030504020204" pitchFamily="34" charset="0"/>
                <a:cs typeface="Open Sans" panose="020B0606030504020204" pitchFamily="34" charset="0"/>
              </a:rPr>
              <a:t>	</a:t>
            </a:r>
            <a:r>
              <a:rPr lang="en-US" sz="1000" i="1" dirty="0">
                <a:latin typeface="Open Sans" panose="020B0606030504020204" pitchFamily="34" charset="0"/>
                <a:ea typeface="Open Sans" panose="020B0606030504020204" pitchFamily="34" charset="0"/>
                <a:cs typeface="Open Sans" panose="020B0606030504020204" pitchFamily="34" charset="0"/>
              </a:rPr>
              <a:t>Date of Activation </a:t>
            </a:r>
          </a:p>
          <a:p>
            <a:pPr>
              <a:lnSpc>
                <a:spcPts val="1400"/>
              </a:lnSpc>
              <a:spcBef>
                <a:spcPts val="300"/>
              </a:spcBef>
              <a:spcAft>
                <a:spcPts val="100"/>
              </a:spcAft>
              <a:buClr>
                <a:schemeClr val="tx2"/>
              </a:buClr>
              <a:tabLst>
                <a:tab pos="628650" algn="l"/>
              </a:tabLst>
            </a:pPr>
            <a:r>
              <a:rPr lang="en-US" sz="1000" i="1" dirty="0">
                <a:latin typeface="Open Sans" panose="020B0606030504020204" pitchFamily="34" charset="0"/>
                <a:ea typeface="Open Sans" panose="020B0606030504020204" pitchFamily="34" charset="0"/>
                <a:cs typeface="Open Sans" panose="020B0606030504020204" pitchFamily="34" charset="0"/>
              </a:rPr>
              <a:t>	KPIs from Promotion Period</a:t>
            </a:r>
          </a:p>
          <a:p>
            <a:pPr>
              <a:lnSpc>
                <a:spcPts val="1400"/>
              </a:lnSpc>
              <a:spcBef>
                <a:spcPts val="300"/>
              </a:spcBef>
              <a:spcAft>
                <a:spcPts val="100"/>
              </a:spcAft>
              <a:buClr>
                <a:schemeClr val="tx2"/>
              </a:buClr>
              <a:tabLst>
                <a:tab pos="628650" algn="l"/>
              </a:tabLst>
            </a:pPr>
            <a:r>
              <a:rPr lang="en-US" sz="1000" i="1" dirty="0">
                <a:latin typeface="Open Sans" panose="020B0606030504020204" pitchFamily="34" charset="0"/>
                <a:ea typeface="Open Sans" panose="020B0606030504020204" pitchFamily="34" charset="0"/>
                <a:cs typeface="Open Sans" panose="020B0606030504020204" pitchFamily="34" charset="0"/>
              </a:rPr>
              <a:t>	Description of Amendment</a:t>
            </a:r>
          </a:p>
        </p:txBody>
      </p:sp>
      <p:cxnSp>
        <p:nvCxnSpPr>
          <p:cNvPr id="266" name="Gerader Verbinder 265">
            <a:extLst>
              <a:ext uri="{FF2B5EF4-FFF2-40B4-BE49-F238E27FC236}">
                <a16:creationId xmlns:a16="http://schemas.microsoft.com/office/drawing/2014/main" id="{CDBAEDA8-ABD0-4648-98A1-D5BDC83C6C23}"/>
              </a:ext>
            </a:extLst>
          </p:cNvPr>
          <p:cNvCxnSpPr>
            <a:cxnSpLocks/>
          </p:cNvCxnSpPr>
          <p:nvPr/>
        </p:nvCxnSpPr>
        <p:spPr>
          <a:xfrm>
            <a:off x="6875512" y="5730864"/>
            <a:ext cx="0" cy="719998"/>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295" name="Group 70">
            <a:extLst>
              <a:ext uri="{FF2B5EF4-FFF2-40B4-BE49-F238E27FC236}">
                <a16:creationId xmlns:a16="http://schemas.microsoft.com/office/drawing/2014/main" id="{803F7EE5-EB98-4D7A-AAC6-50986593680D}"/>
              </a:ext>
            </a:extLst>
          </p:cNvPr>
          <p:cNvGrpSpPr>
            <a:grpSpLocks noChangeAspect="1"/>
          </p:cNvGrpSpPr>
          <p:nvPr/>
        </p:nvGrpSpPr>
        <p:grpSpPr bwMode="auto">
          <a:xfrm>
            <a:off x="8296771" y="3087004"/>
            <a:ext cx="355167" cy="217279"/>
            <a:chOff x="803" y="793"/>
            <a:chExt cx="510" cy="312"/>
          </a:xfrm>
          <a:solidFill>
            <a:srgbClr val="798BB3"/>
          </a:solidFill>
        </p:grpSpPr>
        <p:sp>
          <p:nvSpPr>
            <p:cNvPr id="296" name="Freeform 71">
              <a:extLst>
                <a:ext uri="{FF2B5EF4-FFF2-40B4-BE49-F238E27FC236}">
                  <a16:creationId xmlns:a16="http://schemas.microsoft.com/office/drawing/2014/main" id="{11C659A4-795A-42DF-9AA8-3B01A580B785}"/>
                </a:ext>
              </a:extLst>
            </p:cNvPr>
            <p:cNvSpPr>
              <a:spLocks/>
            </p:cNvSpPr>
            <p:nvPr/>
          </p:nvSpPr>
          <p:spPr bwMode="auto">
            <a:xfrm>
              <a:off x="937" y="793"/>
              <a:ext cx="242" cy="159"/>
            </a:xfrm>
            <a:custGeom>
              <a:avLst/>
              <a:gdLst>
                <a:gd name="T0" fmla="*/ 1013 w 2024"/>
                <a:gd name="T1" fmla="*/ 1212 h 1320"/>
                <a:gd name="T2" fmla="*/ 1465 w 2024"/>
                <a:gd name="T3" fmla="*/ 1320 h 1320"/>
                <a:gd name="T4" fmla="*/ 2024 w 2024"/>
                <a:gd name="T5" fmla="*/ 352 h 1320"/>
                <a:gd name="T6" fmla="*/ 0 w 2024"/>
                <a:gd name="T7" fmla="*/ 352 h 1320"/>
                <a:gd name="T8" fmla="*/ 560 w 2024"/>
                <a:gd name="T9" fmla="*/ 1320 h 1320"/>
                <a:gd name="T10" fmla="*/ 1013 w 2024"/>
                <a:gd name="T11" fmla="*/ 1212 h 1320"/>
              </a:gdLst>
              <a:ahLst/>
              <a:cxnLst>
                <a:cxn ang="0">
                  <a:pos x="T0" y="T1"/>
                </a:cxn>
                <a:cxn ang="0">
                  <a:pos x="T2" y="T3"/>
                </a:cxn>
                <a:cxn ang="0">
                  <a:pos x="T4" y="T5"/>
                </a:cxn>
                <a:cxn ang="0">
                  <a:pos x="T6" y="T7"/>
                </a:cxn>
                <a:cxn ang="0">
                  <a:pos x="T8" y="T9"/>
                </a:cxn>
                <a:cxn ang="0">
                  <a:pos x="T10" y="T11"/>
                </a:cxn>
              </a:cxnLst>
              <a:rect l="0" t="0" r="r" b="b"/>
              <a:pathLst>
                <a:path w="2024" h="1320">
                  <a:moveTo>
                    <a:pt x="1013" y="1212"/>
                  </a:moveTo>
                  <a:cubicBezTo>
                    <a:pt x="1169" y="1212"/>
                    <a:pt x="1325" y="1249"/>
                    <a:pt x="1465" y="1320"/>
                  </a:cubicBezTo>
                  <a:cubicBezTo>
                    <a:pt x="2024" y="352"/>
                    <a:pt x="2024" y="352"/>
                    <a:pt x="2024" y="352"/>
                  </a:cubicBezTo>
                  <a:cubicBezTo>
                    <a:pt x="1378" y="0"/>
                    <a:pt x="647" y="0"/>
                    <a:pt x="0" y="352"/>
                  </a:cubicBezTo>
                  <a:cubicBezTo>
                    <a:pt x="560" y="1320"/>
                    <a:pt x="560" y="1320"/>
                    <a:pt x="560" y="1320"/>
                  </a:cubicBezTo>
                  <a:cubicBezTo>
                    <a:pt x="700" y="1249"/>
                    <a:pt x="856" y="1212"/>
                    <a:pt x="1013" y="1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7" name="Freeform 72">
              <a:extLst>
                <a:ext uri="{FF2B5EF4-FFF2-40B4-BE49-F238E27FC236}">
                  <a16:creationId xmlns:a16="http://schemas.microsoft.com/office/drawing/2014/main" id="{75B6C016-11E1-44C7-A53C-07450EF5886E}"/>
                </a:ext>
              </a:extLst>
            </p:cNvPr>
            <p:cNvSpPr>
              <a:spLocks/>
            </p:cNvSpPr>
            <p:nvPr/>
          </p:nvSpPr>
          <p:spPr bwMode="auto">
            <a:xfrm>
              <a:off x="803" y="842"/>
              <a:ext cx="188" cy="212"/>
            </a:xfrm>
            <a:custGeom>
              <a:avLst/>
              <a:gdLst>
                <a:gd name="T0" fmla="*/ 1568 w 1568"/>
                <a:gd name="T1" fmla="*/ 973 h 1760"/>
                <a:gd name="T2" fmla="*/ 1010 w 1568"/>
                <a:gd name="T3" fmla="*/ 0 h 1760"/>
                <a:gd name="T4" fmla="*/ 0 w 1568"/>
                <a:gd name="T5" fmla="*/ 1760 h 1760"/>
                <a:gd name="T6" fmla="*/ 1116 w 1568"/>
                <a:gd name="T7" fmla="*/ 1760 h 1760"/>
                <a:gd name="T8" fmla="*/ 1568 w 1568"/>
                <a:gd name="T9" fmla="*/ 973 h 1760"/>
              </a:gdLst>
              <a:ahLst/>
              <a:cxnLst>
                <a:cxn ang="0">
                  <a:pos x="T0" y="T1"/>
                </a:cxn>
                <a:cxn ang="0">
                  <a:pos x="T2" y="T3"/>
                </a:cxn>
                <a:cxn ang="0">
                  <a:pos x="T4" y="T5"/>
                </a:cxn>
                <a:cxn ang="0">
                  <a:pos x="T6" y="T7"/>
                </a:cxn>
                <a:cxn ang="0">
                  <a:pos x="T8" y="T9"/>
                </a:cxn>
              </a:cxnLst>
              <a:rect l="0" t="0" r="r" b="b"/>
              <a:pathLst>
                <a:path w="1568" h="1760">
                  <a:moveTo>
                    <a:pt x="1568" y="973"/>
                  </a:moveTo>
                  <a:cubicBezTo>
                    <a:pt x="1010" y="0"/>
                    <a:pt x="1010" y="0"/>
                    <a:pt x="1010" y="0"/>
                  </a:cubicBezTo>
                  <a:cubicBezTo>
                    <a:pt x="383" y="386"/>
                    <a:pt x="18" y="1021"/>
                    <a:pt x="0" y="1760"/>
                  </a:cubicBezTo>
                  <a:cubicBezTo>
                    <a:pt x="1116" y="1760"/>
                    <a:pt x="1116" y="1760"/>
                    <a:pt x="1116" y="1760"/>
                  </a:cubicBezTo>
                  <a:cubicBezTo>
                    <a:pt x="1134" y="1442"/>
                    <a:pt x="1303" y="1148"/>
                    <a:pt x="1568" y="97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8" name="Freeform 73">
              <a:extLst>
                <a:ext uri="{FF2B5EF4-FFF2-40B4-BE49-F238E27FC236}">
                  <a16:creationId xmlns:a16="http://schemas.microsoft.com/office/drawing/2014/main" id="{9F54CF51-EFBD-47C2-B179-EAF96ED857C7}"/>
                </a:ext>
              </a:extLst>
            </p:cNvPr>
            <p:cNvSpPr>
              <a:spLocks/>
            </p:cNvSpPr>
            <p:nvPr/>
          </p:nvSpPr>
          <p:spPr bwMode="auto">
            <a:xfrm>
              <a:off x="1014" y="958"/>
              <a:ext cx="207" cy="147"/>
            </a:xfrm>
            <a:custGeom>
              <a:avLst/>
              <a:gdLst>
                <a:gd name="T0" fmla="*/ 568 w 1728"/>
                <a:gd name="T1" fmla="*/ 500 h 1216"/>
                <a:gd name="T2" fmla="*/ 542 w 1728"/>
                <a:gd name="T3" fmla="*/ 489 h 1216"/>
                <a:gd name="T4" fmla="*/ 382 w 1728"/>
                <a:gd name="T5" fmla="*/ 452 h 1216"/>
                <a:gd name="T6" fmla="*/ 0 w 1728"/>
                <a:gd name="T7" fmla="*/ 834 h 1216"/>
                <a:gd name="T8" fmla="*/ 382 w 1728"/>
                <a:gd name="T9" fmla="*/ 1216 h 1216"/>
                <a:gd name="T10" fmla="*/ 759 w 1728"/>
                <a:gd name="T11" fmla="*/ 883 h 1216"/>
                <a:gd name="T12" fmla="*/ 762 w 1728"/>
                <a:gd name="T13" fmla="*/ 857 h 1216"/>
                <a:gd name="T14" fmla="*/ 1667 w 1728"/>
                <a:gd name="T15" fmla="*/ 211 h 1216"/>
                <a:gd name="T16" fmla="*/ 1700 w 1728"/>
                <a:gd name="T17" fmla="*/ 66 h 1216"/>
                <a:gd name="T18" fmla="*/ 1544 w 1728"/>
                <a:gd name="T19" fmla="*/ 26 h 1216"/>
                <a:gd name="T20" fmla="*/ 568 w 1728"/>
                <a:gd name="T21" fmla="*/ 50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8" h="1216">
                  <a:moveTo>
                    <a:pt x="568" y="500"/>
                  </a:moveTo>
                  <a:cubicBezTo>
                    <a:pt x="542" y="489"/>
                    <a:pt x="542" y="489"/>
                    <a:pt x="542" y="489"/>
                  </a:cubicBezTo>
                  <a:cubicBezTo>
                    <a:pt x="491" y="465"/>
                    <a:pt x="436" y="452"/>
                    <a:pt x="382" y="452"/>
                  </a:cubicBezTo>
                  <a:cubicBezTo>
                    <a:pt x="172" y="452"/>
                    <a:pt x="0" y="624"/>
                    <a:pt x="0" y="834"/>
                  </a:cubicBezTo>
                  <a:cubicBezTo>
                    <a:pt x="0" y="1046"/>
                    <a:pt x="172" y="1216"/>
                    <a:pt x="382" y="1216"/>
                  </a:cubicBezTo>
                  <a:cubicBezTo>
                    <a:pt x="574" y="1216"/>
                    <a:pt x="735" y="1073"/>
                    <a:pt x="759" y="883"/>
                  </a:cubicBezTo>
                  <a:cubicBezTo>
                    <a:pt x="762" y="857"/>
                    <a:pt x="762" y="857"/>
                    <a:pt x="762" y="857"/>
                  </a:cubicBezTo>
                  <a:cubicBezTo>
                    <a:pt x="1667" y="211"/>
                    <a:pt x="1667" y="211"/>
                    <a:pt x="1667" y="211"/>
                  </a:cubicBezTo>
                  <a:cubicBezTo>
                    <a:pt x="1714" y="178"/>
                    <a:pt x="1728" y="111"/>
                    <a:pt x="1700" y="66"/>
                  </a:cubicBezTo>
                  <a:cubicBezTo>
                    <a:pt x="1670" y="19"/>
                    <a:pt x="1598" y="0"/>
                    <a:pt x="1544" y="26"/>
                  </a:cubicBezTo>
                  <a:lnTo>
                    <a:pt x="568" y="50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9" name="Freeform 74">
              <a:extLst>
                <a:ext uri="{FF2B5EF4-FFF2-40B4-BE49-F238E27FC236}">
                  <a16:creationId xmlns:a16="http://schemas.microsoft.com/office/drawing/2014/main" id="{141CFE1F-7EBD-4224-88E8-BAEF93DBEEAC}"/>
                </a:ext>
              </a:extLst>
            </p:cNvPr>
            <p:cNvSpPr>
              <a:spLocks/>
            </p:cNvSpPr>
            <p:nvPr/>
          </p:nvSpPr>
          <p:spPr bwMode="auto">
            <a:xfrm>
              <a:off x="1152" y="958"/>
              <a:ext cx="69" cy="57"/>
            </a:xfrm>
            <a:custGeom>
              <a:avLst/>
              <a:gdLst>
                <a:gd name="T0" fmla="*/ 548 w 576"/>
                <a:gd name="T1" fmla="*/ 66 h 472"/>
                <a:gd name="T2" fmla="*/ 392 w 576"/>
                <a:gd name="T3" fmla="*/ 26 h 472"/>
                <a:gd name="T4" fmla="*/ 0 w 576"/>
                <a:gd name="T5" fmla="*/ 217 h 472"/>
                <a:gd name="T6" fmla="*/ 151 w 576"/>
                <a:gd name="T7" fmla="*/ 472 h 472"/>
                <a:gd name="T8" fmla="*/ 515 w 576"/>
                <a:gd name="T9" fmla="*/ 211 h 472"/>
                <a:gd name="T10" fmla="*/ 548 w 576"/>
                <a:gd name="T11" fmla="*/ 66 h 472"/>
              </a:gdLst>
              <a:ahLst/>
              <a:cxnLst>
                <a:cxn ang="0">
                  <a:pos x="T0" y="T1"/>
                </a:cxn>
                <a:cxn ang="0">
                  <a:pos x="T2" y="T3"/>
                </a:cxn>
                <a:cxn ang="0">
                  <a:pos x="T4" y="T5"/>
                </a:cxn>
                <a:cxn ang="0">
                  <a:pos x="T6" y="T7"/>
                </a:cxn>
                <a:cxn ang="0">
                  <a:pos x="T8" y="T9"/>
                </a:cxn>
                <a:cxn ang="0">
                  <a:pos x="T10" y="T11"/>
                </a:cxn>
              </a:cxnLst>
              <a:rect l="0" t="0" r="r" b="b"/>
              <a:pathLst>
                <a:path w="576" h="472">
                  <a:moveTo>
                    <a:pt x="548" y="66"/>
                  </a:moveTo>
                  <a:cubicBezTo>
                    <a:pt x="518" y="19"/>
                    <a:pt x="446" y="0"/>
                    <a:pt x="392" y="26"/>
                  </a:cubicBezTo>
                  <a:cubicBezTo>
                    <a:pt x="0" y="217"/>
                    <a:pt x="0" y="217"/>
                    <a:pt x="0" y="217"/>
                  </a:cubicBezTo>
                  <a:cubicBezTo>
                    <a:pt x="63" y="295"/>
                    <a:pt x="113" y="381"/>
                    <a:pt x="151" y="472"/>
                  </a:cubicBezTo>
                  <a:cubicBezTo>
                    <a:pt x="515" y="211"/>
                    <a:pt x="515" y="211"/>
                    <a:pt x="515" y="211"/>
                  </a:cubicBezTo>
                  <a:cubicBezTo>
                    <a:pt x="562" y="178"/>
                    <a:pt x="576" y="111"/>
                    <a:pt x="54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0" name="Freeform 75">
              <a:extLst>
                <a:ext uri="{FF2B5EF4-FFF2-40B4-BE49-F238E27FC236}">
                  <a16:creationId xmlns:a16="http://schemas.microsoft.com/office/drawing/2014/main" id="{7C8E31F3-61A8-4030-8D8B-52DF36DF4145}"/>
                </a:ext>
              </a:extLst>
            </p:cNvPr>
            <p:cNvSpPr>
              <a:spLocks/>
            </p:cNvSpPr>
            <p:nvPr/>
          </p:nvSpPr>
          <p:spPr bwMode="auto">
            <a:xfrm>
              <a:off x="1124" y="842"/>
              <a:ext cx="189" cy="212"/>
            </a:xfrm>
            <a:custGeom>
              <a:avLst/>
              <a:gdLst>
                <a:gd name="T0" fmla="*/ 561 w 1576"/>
                <a:gd name="T1" fmla="*/ 0 h 1760"/>
                <a:gd name="T2" fmla="*/ 0 w 1576"/>
                <a:gd name="T3" fmla="*/ 973 h 1760"/>
                <a:gd name="T4" fmla="*/ 152 w 1576"/>
                <a:gd name="T5" fmla="*/ 1098 h 1760"/>
                <a:gd name="T6" fmla="*/ 576 w 1576"/>
                <a:gd name="T7" fmla="*/ 893 h 1760"/>
                <a:gd name="T8" fmla="*/ 878 w 1576"/>
                <a:gd name="T9" fmla="*/ 973 h 1760"/>
                <a:gd name="T10" fmla="*/ 816 w 1576"/>
                <a:gd name="T11" fmla="*/ 1276 h 1760"/>
                <a:gd name="T12" fmla="*/ 421 w 1576"/>
                <a:gd name="T13" fmla="*/ 1558 h 1760"/>
                <a:gd name="T14" fmla="*/ 455 w 1576"/>
                <a:gd name="T15" fmla="*/ 1760 h 1760"/>
                <a:gd name="T16" fmla="*/ 1576 w 1576"/>
                <a:gd name="T17" fmla="*/ 1760 h 1760"/>
                <a:gd name="T18" fmla="*/ 561 w 1576"/>
                <a:gd name="T19"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6" h="1760">
                  <a:moveTo>
                    <a:pt x="561" y="0"/>
                  </a:moveTo>
                  <a:cubicBezTo>
                    <a:pt x="0" y="973"/>
                    <a:pt x="0" y="973"/>
                    <a:pt x="0" y="973"/>
                  </a:cubicBezTo>
                  <a:cubicBezTo>
                    <a:pt x="56" y="1009"/>
                    <a:pt x="107" y="1052"/>
                    <a:pt x="152" y="1098"/>
                  </a:cubicBezTo>
                  <a:cubicBezTo>
                    <a:pt x="576" y="893"/>
                    <a:pt x="576" y="893"/>
                    <a:pt x="576" y="893"/>
                  </a:cubicBezTo>
                  <a:cubicBezTo>
                    <a:pt x="682" y="842"/>
                    <a:pt x="818" y="878"/>
                    <a:pt x="878" y="973"/>
                  </a:cubicBezTo>
                  <a:cubicBezTo>
                    <a:pt x="941" y="1071"/>
                    <a:pt x="913" y="1206"/>
                    <a:pt x="816" y="1276"/>
                  </a:cubicBezTo>
                  <a:cubicBezTo>
                    <a:pt x="421" y="1558"/>
                    <a:pt x="421" y="1558"/>
                    <a:pt x="421" y="1558"/>
                  </a:cubicBezTo>
                  <a:cubicBezTo>
                    <a:pt x="439" y="1623"/>
                    <a:pt x="451" y="1690"/>
                    <a:pt x="455" y="1760"/>
                  </a:cubicBezTo>
                  <a:cubicBezTo>
                    <a:pt x="1576" y="1760"/>
                    <a:pt x="1576" y="1760"/>
                    <a:pt x="1576" y="1760"/>
                  </a:cubicBezTo>
                  <a:cubicBezTo>
                    <a:pt x="1558" y="1021"/>
                    <a:pt x="1191" y="386"/>
                    <a:pt x="56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01" name="Group 70">
            <a:extLst>
              <a:ext uri="{FF2B5EF4-FFF2-40B4-BE49-F238E27FC236}">
                <a16:creationId xmlns:a16="http://schemas.microsoft.com/office/drawing/2014/main" id="{B7B0FD05-ACDF-4E06-8657-49E45EFD02B0}"/>
              </a:ext>
            </a:extLst>
          </p:cNvPr>
          <p:cNvGrpSpPr>
            <a:grpSpLocks noChangeAspect="1"/>
          </p:cNvGrpSpPr>
          <p:nvPr/>
        </p:nvGrpSpPr>
        <p:grpSpPr bwMode="auto">
          <a:xfrm>
            <a:off x="8296771" y="1455750"/>
            <a:ext cx="355167" cy="217279"/>
            <a:chOff x="803" y="793"/>
            <a:chExt cx="510" cy="312"/>
          </a:xfrm>
          <a:solidFill>
            <a:srgbClr val="798BB3"/>
          </a:solidFill>
        </p:grpSpPr>
        <p:sp>
          <p:nvSpPr>
            <p:cNvPr id="302" name="Freeform 71">
              <a:extLst>
                <a:ext uri="{FF2B5EF4-FFF2-40B4-BE49-F238E27FC236}">
                  <a16:creationId xmlns:a16="http://schemas.microsoft.com/office/drawing/2014/main" id="{7B4E98DB-8891-4F2B-9D16-5A6F4FF748B8}"/>
                </a:ext>
              </a:extLst>
            </p:cNvPr>
            <p:cNvSpPr>
              <a:spLocks/>
            </p:cNvSpPr>
            <p:nvPr/>
          </p:nvSpPr>
          <p:spPr bwMode="auto">
            <a:xfrm>
              <a:off x="937" y="793"/>
              <a:ext cx="242" cy="159"/>
            </a:xfrm>
            <a:custGeom>
              <a:avLst/>
              <a:gdLst>
                <a:gd name="T0" fmla="*/ 1013 w 2024"/>
                <a:gd name="T1" fmla="*/ 1212 h 1320"/>
                <a:gd name="T2" fmla="*/ 1465 w 2024"/>
                <a:gd name="T3" fmla="*/ 1320 h 1320"/>
                <a:gd name="T4" fmla="*/ 2024 w 2024"/>
                <a:gd name="T5" fmla="*/ 352 h 1320"/>
                <a:gd name="T6" fmla="*/ 0 w 2024"/>
                <a:gd name="T7" fmla="*/ 352 h 1320"/>
                <a:gd name="T8" fmla="*/ 560 w 2024"/>
                <a:gd name="T9" fmla="*/ 1320 h 1320"/>
                <a:gd name="T10" fmla="*/ 1013 w 2024"/>
                <a:gd name="T11" fmla="*/ 1212 h 1320"/>
              </a:gdLst>
              <a:ahLst/>
              <a:cxnLst>
                <a:cxn ang="0">
                  <a:pos x="T0" y="T1"/>
                </a:cxn>
                <a:cxn ang="0">
                  <a:pos x="T2" y="T3"/>
                </a:cxn>
                <a:cxn ang="0">
                  <a:pos x="T4" y="T5"/>
                </a:cxn>
                <a:cxn ang="0">
                  <a:pos x="T6" y="T7"/>
                </a:cxn>
                <a:cxn ang="0">
                  <a:pos x="T8" y="T9"/>
                </a:cxn>
                <a:cxn ang="0">
                  <a:pos x="T10" y="T11"/>
                </a:cxn>
              </a:cxnLst>
              <a:rect l="0" t="0" r="r" b="b"/>
              <a:pathLst>
                <a:path w="2024" h="1320">
                  <a:moveTo>
                    <a:pt x="1013" y="1212"/>
                  </a:moveTo>
                  <a:cubicBezTo>
                    <a:pt x="1169" y="1212"/>
                    <a:pt x="1325" y="1249"/>
                    <a:pt x="1465" y="1320"/>
                  </a:cubicBezTo>
                  <a:cubicBezTo>
                    <a:pt x="2024" y="352"/>
                    <a:pt x="2024" y="352"/>
                    <a:pt x="2024" y="352"/>
                  </a:cubicBezTo>
                  <a:cubicBezTo>
                    <a:pt x="1378" y="0"/>
                    <a:pt x="647" y="0"/>
                    <a:pt x="0" y="352"/>
                  </a:cubicBezTo>
                  <a:cubicBezTo>
                    <a:pt x="560" y="1320"/>
                    <a:pt x="560" y="1320"/>
                    <a:pt x="560" y="1320"/>
                  </a:cubicBezTo>
                  <a:cubicBezTo>
                    <a:pt x="700" y="1249"/>
                    <a:pt x="856" y="1212"/>
                    <a:pt x="1013" y="1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3" name="Freeform 72">
              <a:extLst>
                <a:ext uri="{FF2B5EF4-FFF2-40B4-BE49-F238E27FC236}">
                  <a16:creationId xmlns:a16="http://schemas.microsoft.com/office/drawing/2014/main" id="{35C29697-7B23-4D71-BA49-85D9F3512DD1}"/>
                </a:ext>
              </a:extLst>
            </p:cNvPr>
            <p:cNvSpPr>
              <a:spLocks/>
            </p:cNvSpPr>
            <p:nvPr/>
          </p:nvSpPr>
          <p:spPr bwMode="auto">
            <a:xfrm>
              <a:off x="803" y="842"/>
              <a:ext cx="188" cy="212"/>
            </a:xfrm>
            <a:custGeom>
              <a:avLst/>
              <a:gdLst>
                <a:gd name="T0" fmla="*/ 1568 w 1568"/>
                <a:gd name="T1" fmla="*/ 973 h 1760"/>
                <a:gd name="T2" fmla="*/ 1010 w 1568"/>
                <a:gd name="T3" fmla="*/ 0 h 1760"/>
                <a:gd name="T4" fmla="*/ 0 w 1568"/>
                <a:gd name="T5" fmla="*/ 1760 h 1760"/>
                <a:gd name="T6" fmla="*/ 1116 w 1568"/>
                <a:gd name="T7" fmla="*/ 1760 h 1760"/>
                <a:gd name="T8" fmla="*/ 1568 w 1568"/>
                <a:gd name="T9" fmla="*/ 973 h 1760"/>
              </a:gdLst>
              <a:ahLst/>
              <a:cxnLst>
                <a:cxn ang="0">
                  <a:pos x="T0" y="T1"/>
                </a:cxn>
                <a:cxn ang="0">
                  <a:pos x="T2" y="T3"/>
                </a:cxn>
                <a:cxn ang="0">
                  <a:pos x="T4" y="T5"/>
                </a:cxn>
                <a:cxn ang="0">
                  <a:pos x="T6" y="T7"/>
                </a:cxn>
                <a:cxn ang="0">
                  <a:pos x="T8" y="T9"/>
                </a:cxn>
              </a:cxnLst>
              <a:rect l="0" t="0" r="r" b="b"/>
              <a:pathLst>
                <a:path w="1568" h="1760">
                  <a:moveTo>
                    <a:pt x="1568" y="973"/>
                  </a:moveTo>
                  <a:cubicBezTo>
                    <a:pt x="1010" y="0"/>
                    <a:pt x="1010" y="0"/>
                    <a:pt x="1010" y="0"/>
                  </a:cubicBezTo>
                  <a:cubicBezTo>
                    <a:pt x="383" y="386"/>
                    <a:pt x="18" y="1021"/>
                    <a:pt x="0" y="1760"/>
                  </a:cubicBezTo>
                  <a:cubicBezTo>
                    <a:pt x="1116" y="1760"/>
                    <a:pt x="1116" y="1760"/>
                    <a:pt x="1116" y="1760"/>
                  </a:cubicBezTo>
                  <a:cubicBezTo>
                    <a:pt x="1134" y="1442"/>
                    <a:pt x="1303" y="1148"/>
                    <a:pt x="1568" y="97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4" name="Freeform 73">
              <a:extLst>
                <a:ext uri="{FF2B5EF4-FFF2-40B4-BE49-F238E27FC236}">
                  <a16:creationId xmlns:a16="http://schemas.microsoft.com/office/drawing/2014/main" id="{2BB20B39-7B95-438E-BAF9-65B9FF34AC1B}"/>
                </a:ext>
              </a:extLst>
            </p:cNvPr>
            <p:cNvSpPr>
              <a:spLocks/>
            </p:cNvSpPr>
            <p:nvPr/>
          </p:nvSpPr>
          <p:spPr bwMode="auto">
            <a:xfrm>
              <a:off x="1014" y="958"/>
              <a:ext cx="207" cy="147"/>
            </a:xfrm>
            <a:custGeom>
              <a:avLst/>
              <a:gdLst>
                <a:gd name="T0" fmla="*/ 568 w 1728"/>
                <a:gd name="T1" fmla="*/ 500 h 1216"/>
                <a:gd name="T2" fmla="*/ 542 w 1728"/>
                <a:gd name="T3" fmla="*/ 489 h 1216"/>
                <a:gd name="T4" fmla="*/ 382 w 1728"/>
                <a:gd name="T5" fmla="*/ 452 h 1216"/>
                <a:gd name="T6" fmla="*/ 0 w 1728"/>
                <a:gd name="T7" fmla="*/ 834 h 1216"/>
                <a:gd name="T8" fmla="*/ 382 w 1728"/>
                <a:gd name="T9" fmla="*/ 1216 h 1216"/>
                <a:gd name="T10" fmla="*/ 759 w 1728"/>
                <a:gd name="T11" fmla="*/ 883 h 1216"/>
                <a:gd name="T12" fmla="*/ 762 w 1728"/>
                <a:gd name="T13" fmla="*/ 857 h 1216"/>
                <a:gd name="T14" fmla="*/ 1667 w 1728"/>
                <a:gd name="T15" fmla="*/ 211 h 1216"/>
                <a:gd name="T16" fmla="*/ 1700 w 1728"/>
                <a:gd name="T17" fmla="*/ 66 h 1216"/>
                <a:gd name="T18" fmla="*/ 1544 w 1728"/>
                <a:gd name="T19" fmla="*/ 26 h 1216"/>
                <a:gd name="T20" fmla="*/ 568 w 1728"/>
                <a:gd name="T21" fmla="*/ 50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8" h="1216">
                  <a:moveTo>
                    <a:pt x="568" y="500"/>
                  </a:moveTo>
                  <a:cubicBezTo>
                    <a:pt x="542" y="489"/>
                    <a:pt x="542" y="489"/>
                    <a:pt x="542" y="489"/>
                  </a:cubicBezTo>
                  <a:cubicBezTo>
                    <a:pt x="491" y="465"/>
                    <a:pt x="436" y="452"/>
                    <a:pt x="382" y="452"/>
                  </a:cubicBezTo>
                  <a:cubicBezTo>
                    <a:pt x="172" y="452"/>
                    <a:pt x="0" y="624"/>
                    <a:pt x="0" y="834"/>
                  </a:cubicBezTo>
                  <a:cubicBezTo>
                    <a:pt x="0" y="1046"/>
                    <a:pt x="172" y="1216"/>
                    <a:pt x="382" y="1216"/>
                  </a:cubicBezTo>
                  <a:cubicBezTo>
                    <a:pt x="574" y="1216"/>
                    <a:pt x="735" y="1073"/>
                    <a:pt x="759" y="883"/>
                  </a:cubicBezTo>
                  <a:cubicBezTo>
                    <a:pt x="762" y="857"/>
                    <a:pt x="762" y="857"/>
                    <a:pt x="762" y="857"/>
                  </a:cubicBezTo>
                  <a:cubicBezTo>
                    <a:pt x="1667" y="211"/>
                    <a:pt x="1667" y="211"/>
                    <a:pt x="1667" y="211"/>
                  </a:cubicBezTo>
                  <a:cubicBezTo>
                    <a:pt x="1714" y="178"/>
                    <a:pt x="1728" y="111"/>
                    <a:pt x="1700" y="66"/>
                  </a:cubicBezTo>
                  <a:cubicBezTo>
                    <a:pt x="1670" y="19"/>
                    <a:pt x="1598" y="0"/>
                    <a:pt x="1544" y="26"/>
                  </a:cubicBezTo>
                  <a:lnTo>
                    <a:pt x="568" y="50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5" name="Freeform 74">
              <a:extLst>
                <a:ext uri="{FF2B5EF4-FFF2-40B4-BE49-F238E27FC236}">
                  <a16:creationId xmlns:a16="http://schemas.microsoft.com/office/drawing/2014/main" id="{2B351C0A-03C6-4803-8224-9BA837D2DE5D}"/>
                </a:ext>
              </a:extLst>
            </p:cNvPr>
            <p:cNvSpPr>
              <a:spLocks/>
            </p:cNvSpPr>
            <p:nvPr/>
          </p:nvSpPr>
          <p:spPr bwMode="auto">
            <a:xfrm>
              <a:off x="1152" y="958"/>
              <a:ext cx="69" cy="57"/>
            </a:xfrm>
            <a:custGeom>
              <a:avLst/>
              <a:gdLst>
                <a:gd name="T0" fmla="*/ 548 w 576"/>
                <a:gd name="T1" fmla="*/ 66 h 472"/>
                <a:gd name="T2" fmla="*/ 392 w 576"/>
                <a:gd name="T3" fmla="*/ 26 h 472"/>
                <a:gd name="T4" fmla="*/ 0 w 576"/>
                <a:gd name="T5" fmla="*/ 217 h 472"/>
                <a:gd name="T6" fmla="*/ 151 w 576"/>
                <a:gd name="T7" fmla="*/ 472 h 472"/>
                <a:gd name="T8" fmla="*/ 515 w 576"/>
                <a:gd name="T9" fmla="*/ 211 h 472"/>
                <a:gd name="T10" fmla="*/ 548 w 576"/>
                <a:gd name="T11" fmla="*/ 66 h 472"/>
              </a:gdLst>
              <a:ahLst/>
              <a:cxnLst>
                <a:cxn ang="0">
                  <a:pos x="T0" y="T1"/>
                </a:cxn>
                <a:cxn ang="0">
                  <a:pos x="T2" y="T3"/>
                </a:cxn>
                <a:cxn ang="0">
                  <a:pos x="T4" y="T5"/>
                </a:cxn>
                <a:cxn ang="0">
                  <a:pos x="T6" y="T7"/>
                </a:cxn>
                <a:cxn ang="0">
                  <a:pos x="T8" y="T9"/>
                </a:cxn>
                <a:cxn ang="0">
                  <a:pos x="T10" y="T11"/>
                </a:cxn>
              </a:cxnLst>
              <a:rect l="0" t="0" r="r" b="b"/>
              <a:pathLst>
                <a:path w="576" h="472">
                  <a:moveTo>
                    <a:pt x="548" y="66"/>
                  </a:moveTo>
                  <a:cubicBezTo>
                    <a:pt x="518" y="19"/>
                    <a:pt x="446" y="0"/>
                    <a:pt x="392" y="26"/>
                  </a:cubicBezTo>
                  <a:cubicBezTo>
                    <a:pt x="0" y="217"/>
                    <a:pt x="0" y="217"/>
                    <a:pt x="0" y="217"/>
                  </a:cubicBezTo>
                  <a:cubicBezTo>
                    <a:pt x="63" y="295"/>
                    <a:pt x="113" y="381"/>
                    <a:pt x="151" y="472"/>
                  </a:cubicBezTo>
                  <a:cubicBezTo>
                    <a:pt x="515" y="211"/>
                    <a:pt x="515" y="211"/>
                    <a:pt x="515" y="211"/>
                  </a:cubicBezTo>
                  <a:cubicBezTo>
                    <a:pt x="562" y="178"/>
                    <a:pt x="576" y="111"/>
                    <a:pt x="54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6" name="Freeform 75">
              <a:extLst>
                <a:ext uri="{FF2B5EF4-FFF2-40B4-BE49-F238E27FC236}">
                  <a16:creationId xmlns:a16="http://schemas.microsoft.com/office/drawing/2014/main" id="{4FA76F74-7D64-4EE8-8B1E-2210B6ADD83B}"/>
                </a:ext>
              </a:extLst>
            </p:cNvPr>
            <p:cNvSpPr>
              <a:spLocks/>
            </p:cNvSpPr>
            <p:nvPr/>
          </p:nvSpPr>
          <p:spPr bwMode="auto">
            <a:xfrm>
              <a:off x="1124" y="842"/>
              <a:ext cx="189" cy="212"/>
            </a:xfrm>
            <a:custGeom>
              <a:avLst/>
              <a:gdLst>
                <a:gd name="T0" fmla="*/ 561 w 1576"/>
                <a:gd name="T1" fmla="*/ 0 h 1760"/>
                <a:gd name="T2" fmla="*/ 0 w 1576"/>
                <a:gd name="T3" fmla="*/ 973 h 1760"/>
                <a:gd name="T4" fmla="*/ 152 w 1576"/>
                <a:gd name="T5" fmla="*/ 1098 h 1760"/>
                <a:gd name="T6" fmla="*/ 576 w 1576"/>
                <a:gd name="T7" fmla="*/ 893 h 1760"/>
                <a:gd name="T8" fmla="*/ 878 w 1576"/>
                <a:gd name="T9" fmla="*/ 973 h 1760"/>
                <a:gd name="T10" fmla="*/ 816 w 1576"/>
                <a:gd name="T11" fmla="*/ 1276 h 1760"/>
                <a:gd name="T12" fmla="*/ 421 w 1576"/>
                <a:gd name="T13" fmla="*/ 1558 h 1760"/>
                <a:gd name="T14" fmla="*/ 455 w 1576"/>
                <a:gd name="T15" fmla="*/ 1760 h 1760"/>
                <a:gd name="T16" fmla="*/ 1576 w 1576"/>
                <a:gd name="T17" fmla="*/ 1760 h 1760"/>
                <a:gd name="T18" fmla="*/ 561 w 1576"/>
                <a:gd name="T19"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6" h="1760">
                  <a:moveTo>
                    <a:pt x="561" y="0"/>
                  </a:moveTo>
                  <a:cubicBezTo>
                    <a:pt x="0" y="973"/>
                    <a:pt x="0" y="973"/>
                    <a:pt x="0" y="973"/>
                  </a:cubicBezTo>
                  <a:cubicBezTo>
                    <a:pt x="56" y="1009"/>
                    <a:pt x="107" y="1052"/>
                    <a:pt x="152" y="1098"/>
                  </a:cubicBezTo>
                  <a:cubicBezTo>
                    <a:pt x="576" y="893"/>
                    <a:pt x="576" y="893"/>
                    <a:pt x="576" y="893"/>
                  </a:cubicBezTo>
                  <a:cubicBezTo>
                    <a:pt x="682" y="842"/>
                    <a:pt x="818" y="878"/>
                    <a:pt x="878" y="973"/>
                  </a:cubicBezTo>
                  <a:cubicBezTo>
                    <a:pt x="941" y="1071"/>
                    <a:pt x="913" y="1206"/>
                    <a:pt x="816" y="1276"/>
                  </a:cubicBezTo>
                  <a:cubicBezTo>
                    <a:pt x="421" y="1558"/>
                    <a:pt x="421" y="1558"/>
                    <a:pt x="421" y="1558"/>
                  </a:cubicBezTo>
                  <a:cubicBezTo>
                    <a:pt x="439" y="1623"/>
                    <a:pt x="451" y="1690"/>
                    <a:pt x="455" y="1760"/>
                  </a:cubicBezTo>
                  <a:cubicBezTo>
                    <a:pt x="1576" y="1760"/>
                    <a:pt x="1576" y="1760"/>
                    <a:pt x="1576" y="1760"/>
                  </a:cubicBezTo>
                  <a:cubicBezTo>
                    <a:pt x="1558" y="1021"/>
                    <a:pt x="1191" y="386"/>
                    <a:pt x="56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07" name="Group 70">
            <a:extLst>
              <a:ext uri="{FF2B5EF4-FFF2-40B4-BE49-F238E27FC236}">
                <a16:creationId xmlns:a16="http://schemas.microsoft.com/office/drawing/2014/main" id="{BA7FB258-F08B-4BF5-A5B6-AEA37E4E03A6}"/>
              </a:ext>
            </a:extLst>
          </p:cNvPr>
          <p:cNvGrpSpPr>
            <a:grpSpLocks noChangeAspect="1"/>
          </p:cNvGrpSpPr>
          <p:nvPr/>
        </p:nvGrpSpPr>
        <p:grpSpPr bwMode="auto">
          <a:xfrm>
            <a:off x="8296771" y="4718258"/>
            <a:ext cx="355167" cy="217279"/>
            <a:chOff x="803" y="793"/>
            <a:chExt cx="510" cy="312"/>
          </a:xfrm>
          <a:solidFill>
            <a:srgbClr val="798BB3"/>
          </a:solidFill>
        </p:grpSpPr>
        <p:sp>
          <p:nvSpPr>
            <p:cNvPr id="308" name="Freeform 71">
              <a:extLst>
                <a:ext uri="{FF2B5EF4-FFF2-40B4-BE49-F238E27FC236}">
                  <a16:creationId xmlns:a16="http://schemas.microsoft.com/office/drawing/2014/main" id="{89460208-0C34-4B97-8E01-88FAD8F2DA07}"/>
                </a:ext>
              </a:extLst>
            </p:cNvPr>
            <p:cNvSpPr>
              <a:spLocks/>
            </p:cNvSpPr>
            <p:nvPr/>
          </p:nvSpPr>
          <p:spPr bwMode="auto">
            <a:xfrm>
              <a:off x="937" y="793"/>
              <a:ext cx="242" cy="159"/>
            </a:xfrm>
            <a:custGeom>
              <a:avLst/>
              <a:gdLst>
                <a:gd name="T0" fmla="*/ 1013 w 2024"/>
                <a:gd name="T1" fmla="*/ 1212 h 1320"/>
                <a:gd name="T2" fmla="*/ 1465 w 2024"/>
                <a:gd name="T3" fmla="*/ 1320 h 1320"/>
                <a:gd name="T4" fmla="*/ 2024 w 2024"/>
                <a:gd name="T5" fmla="*/ 352 h 1320"/>
                <a:gd name="T6" fmla="*/ 0 w 2024"/>
                <a:gd name="T7" fmla="*/ 352 h 1320"/>
                <a:gd name="T8" fmla="*/ 560 w 2024"/>
                <a:gd name="T9" fmla="*/ 1320 h 1320"/>
                <a:gd name="T10" fmla="*/ 1013 w 2024"/>
                <a:gd name="T11" fmla="*/ 1212 h 1320"/>
              </a:gdLst>
              <a:ahLst/>
              <a:cxnLst>
                <a:cxn ang="0">
                  <a:pos x="T0" y="T1"/>
                </a:cxn>
                <a:cxn ang="0">
                  <a:pos x="T2" y="T3"/>
                </a:cxn>
                <a:cxn ang="0">
                  <a:pos x="T4" y="T5"/>
                </a:cxn>
                <a:cxn ang="0">
                  <a:pos x="T6" y="T7"/>
                </a:cxn>
                <a:cxn ang="0">
                  <a:pos x="T8" y="T9"/>
                </a:cxn>
                <a:cxn ang="0">
                  <a:pos x="T10" y="T11"/>
                </a:cxn>
              </a:cxnLst>
              <a:rect l="0" t="0" r="r" b="b"/>
              <a:pathLst>
                <a:path w="2024" h="1320">
                  <a:moveTo>
                    <a:pt x="1013" y="1212"/>
                  </a:moveTo>
                  <a:cubicBezTo>
                    <a:pt x="1169" y="1212"/>
                    <a:pt x="1325" y="1249"/>
                    <a:pt x="1465" y="1320"/>
                  </a:cubicBezTo>
                  <a:cubicBezTo>
                    <a:pt x="2024" y="352"/>
                    <a:pt x="2024" y="352"/>
                    <a:pt x="2024" y="352"/>
                  </a:cubicBezTo>
                  <a:cubicBezTo>
                    <a:pt x="1378" y="0"/>
                    <a:pt x="647" y="0"/>
                    <a:pt x="0" y="352"/>
                  </a:cubicBezTo>
                  <a:cubicBezTo>
                    <a:pt x="560" y="1320"/>
                    <a:pt x="560" y="1320"/>
                    <a:pt x="560" y="1320"/>
                  </a:cubicBezTo>
                  <a:cubicBezTo>
                    <a:pt x="700" y="1249"/>
                    <a:pt x="856" y="1212"/>
                    <a:pt x="1013" y="1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9" name="Freeform 72">
              <a:extLst>
                <a:ext uri="{FF2B5EF4-FFF2-40B4-BE49-F238E27FC236}">
                  <a16:creationId xmlns:a16="http://schemas.microsoft.com/office/drawing/2014/main" id="{13EF0489-7582-4FBD-8EFE-B7724C3AEC7D}"/>
                </a:ext>
              </a:extLst>
            </p:cNvPr>
            <p:cNvSpPr>
              <a:spLocks/>
            </p:cNvSpPr>
            <p:nvPr/>
          </p:nvSpPr>
          <p:spPr bwMode="auto">
            <a:xfrm>
              <a:off x="803" y="842"/>
              <a:ext cx="188" cy="212"/>
            </a:xfrm>
            <a:custGeom>
              <a:avLst/>
              <a:gdLst>
                <a:gd name="T0" fmla="*/ 1568 w 1568"/>
                <a:gd name="T1" fmla="*/ 973 h 1760"/>
                <a:gd name="T2" fmla="*/ 1010 w 1568"/>
                <a:gd name="T3" fmla="*/ 0 h 1760"/>
                <a:gd name="T4" fmla="*/ 0 w 1568"/>
                <a:gd name="T5" fmla="*/ 1760 h 1760"/>
                <a:gd name="T6" fmla="*/ 1116 w 1568"/>
                <a:gd name="T7" fmla="*/ 1760 h 1760"/>
                <a:gd name="T8" fmla="*/ 1568 w 1568"/>
                <a:gd name="T9" fmla="*/ 973 h 1760"/>
              </a:gdLst>
              <a:ahLst/>
              <a:cxnLst>
                <a:cxn ang="0">
                  <a:pos x="T0" y="T1"/>
                </a:cxn>
                <a:cxn ang="0">
                  <a:pos x="T2" y="T3"/>
                </a:cxn>
                <a:cxn ang="0">
                  <a:pos x="T4" y="T5"/>
                </a:cxn>
                <a:cxn ang="0">
                  <a:pos x="T6" y="T7"/>
                </a:cxn>
                <a:cxn ang="0">
                  <a:pos x="T8" y="T9"/>
                </a:cxn>
              </a:cxnLst>
              <a:rect l="0" t="0" r="r" b="b"/>
              <a:pathLst>
                <a:path w="1568" h="1760">
                  <a:moveTo>
                    <a:pt x="1568" y="973"/>
                  </a:moveTo>
                  <a:cubicBezTo>
                    <a:pt x="1010" y="0"/>
                    <a:pt x="1010" y="0"/>
                    <a:pt x="1010" y="0"/>
                  </a:cubicBezTo>
                  <a:cubicBezTo>
                    <a:pt x="383" y="386"/>
                    <a:pt x="18" y="1021"/>
                    <a:pt x="0" y="1760"/>
                  </a:cubicBezTo>
                  <a:cubicBezTo>
                    <a:pt x="1116" y="1760"/>
                    <a:pt x="1116" y="1760"/>
                    <a:pt x="1116" y="1760"/>
                  </a:cubicBezTo>
                  <a:cubicBezTo>
                    <a:pt x="1134" y="1442"/>
                    <a:pt x="1303" y="1148"/>
                    <a:pt x="1568" y="97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0" name="Freeform 73">
              <a:extLst>
                <a:ext uri="{FF2B5EF4-FFF2-40B4-BE49-F238E27FC236}">
                  <a16:creationId xmlns:a16="http://schemas.microsoft.com/office/drawing/2014/main" id="{EA75F9DB-80D3-4329-B3F1-9AF607BDB38C}"/>
                </a:ext>
              </a:extLst>
            </p:cNvPr>
            <p:cNvSpPr>
              <a:spLocks/>
            </p:cNvSpPr>
            <p:nvPr/>
          </p:nvSpPr>
          <p:spPr bwMode="auto">
            <a:xfrm>
              <a:off x="1014" y="958"/>
              <a:ext cx="207" cy="147"/>
            </a:xfrm>
            <a:custGeom>
              <a:avLst/>
              <a:gdLst>
                <a:gd name="T0" fmla="*/ 568 w 1728"/>
                <a:gd name="T1" fmla="*/ 500 h 1216"/>
                <a:gd name="T2" fmla="*/ 542 w 1728"/>
                <a:gd name="T3" fmla="*/ 489 h 1216"/>
                <a:gd name="T4" fmla="*/ 382 w 1728"/>
                <a:gd name="T5" fmla="*/ 452 h 1216"/>
                <a:gd name="T6" fmla="*/ 0 w 1728"/>
                <a:gd name="T7" fmla="*/ 834 h 1216"/>
                <a:gd name="T8" fmla="*/ 382 w 1728"/>
                <a:gd name="T9" fmla="*/ 1216 h 1216"/>
                <a:gd name="T10" fmla="*/ 759 w 1728"/>
                <a:gd name="T11" fmla="*/ 883 h 1216"/>
                <a:gd name="T12" fmla="*/ 762 w 1728"/>
                <a:gd name="T13" fmla="*/ 857 h 1216"/>
                <a:gd name="T14" fmla="*/ 1667 w 1728"/>
                <a:gd name="T15" fmla="*/ 211 h 1216"/>
                <a:gd name="T16" fmla="*/ 1700 w 1728"/>
                <a:gd name="T17" fmla="*/ 66 h 1216"/>
                <a:gd name="T18" fmla="*/ 1544 w 1728"/>
                <a:gd name="T19" fmla="*/ 26 h 1216"/>
                <a:gd name="T20" fmla="*/ 568 w 1728"/>
                <a:gd name="T21" fmla="*/ 50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8" h="1216">
                  <a:moveTo>
                    <a:pt x="568" y="500"/>
                  </a:moveTo>
                  <a:cubicBezTo>
                    <a:pt x="542" y="489"/>
                    <a:pt x="542" y="489"/>
                    <a:pt x="542" y="489"/>
                  </a:cubicBezTo>
                  <a:cubicBezTo>
                    <a:pt x="491" y="465"/>
                    <a:pt x="436" y="452"/>
                    <a:pt x="382" y="452"/>
                  </a:cubicBezTo>
                  <a:cubicBezTo>
                    <a:pt x="172" y="452"/>
                    <a:pt x="0" y="624"/>
                    <a:pt x="0" y="834"/>
                  </a:cubicBezTo>
                  <a:cubicBezTo>
                    <a:pt x="0" y="1046"/>
                    <a:pt x="172" y="1216"/>
                    <a:pt x="382" y="1216"/>
                  </a:cubicBezTo>
                  <a:cubicBezTo>
                    <a:pt x="574" y="1216"/>
                    <a:pt x="735" y="1073"/>
                    <a:pt x="759" y="883"/>
                  </a:cubicBezTo>
                  <a:cubicBezTo>
                    <a:pt x="762" y="857"/>
                    <a:pt x="762" y="857"/>
                    <a:pt x="762" y="857"/>
                  </a:cubicBezTo>
                  <a:cubicBezTo>
                    <a:pt x="1667" y="211"/>
                    <a:pt x="1667" y="211"/>
                    <a:pt x="1667" y="211"/>
                  </a:cubicBezTo>
                  <a:cubicBezTo>
                    <a:pt x="1714" y="178"/>
                    <a:pt x="1728" y="111"/>
                    <a:pt x="1700" y="66"/>
                  </a:cubicBezTo>
                  <a:cubicBezTo>
                    <a:pt x="1670" y="19"/>
                    <a:pt x="1598" y="0"/>
                    <a:pt x="1544" y="26"/>
                  </a:cubicBezTo>
                  <a:lnTo>
                    <a:pt x="568" y="50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1" name="Freeform 74">
              <a:extLst>
                <a:ext uri="{FF2B5EF4-FFF2-40B4-BE49-F238E27FC236}">
                  <a16:creationId xmlns:a16="http://schemas.microsoft.com/office/drawing/2014/main" id="{A1DAF11F-C366-4C96-AC1A-C6875A1D172B}"/>
                </a:ext>
              </a:extLst>
            </p:cNvPr>
            <p:cNvSpPr>
              <a:spLocks/>
            </p:cNvSpPr>
            <p:nvPr/>
          </p:nvSpPr>
          <p:spPr bwMode="auto">
            <a:xfrm>
              <a:off x="1152" y="958"/>
              <a:ext cx="69" cy="57"/>
            </a:xfrm>
            <a:custGeom>
              <a:avLst/>
              <a:gdLst>
                <a:gd name="T0" fmla="*/ 548 w 576"/>
                <a:gd name="T1" fmla="*/ 66 h 472"/>
                <a:gd name="T2" fmla="*/ 392 w 576"/>
                <a:gd name="T3" fmla="*/ 26 h 472"/>
                <a:gd name="T4" fmla="*/ 0 w 576"/>
                <a:gd name="T5" fmla="*/ 217 h 472"/>
                <a:gd name="T6" fmla="*/ 151 w 576"/>
                <a:gd name="T7" fmla="*/ 472 h 472"/>
                <a:gd name="T8" fmla="*/ 515 w 576"/>
                <a:gd name="T9" fmla="*/ 211 h 472"/>
                <a:gd name="T10" fmla="*/ 548 w 576"/>
                <a:gd name="T11" fmla="*/ 66 h 472"/>
              </a:gdLst>
              <a:ahLst/>
              <a:cxnLst>
                <a:cxn ang="0">
                  <a:pos x="T0" y="T1"/>
                </a:cxn>
                <a:cxn ang="0">
                  <a:pos x="T2" y="T3"/>
                </a:cxn>
                <a:cxn ang="0">
                  <a:pos x="T4" y="T5"/>
                </a:cxn>
                <a:cxn ang="0">
                  <a:pos x="T6" y="T7"/>
                </a:cxn>
                <a:cxn ang="0">
                  <a:pos x="T8" y="T9"/>
                </a:cxn>
                <a:cxn ang="0">
                  <a:pos x="T10" y="T11"/>
                </a:cxn>
              </a:cxnLst>
              <a:rect l="0" t="0" r="r" b="b"/>
              <a:pathLst>
                <a:path w="576" h="472">
                  <a:moveTo>
                    <a:pt x="548" y="66"/>
                  </a:moveTo>
                  <a:cubicBezTo>
                    <a:pt x="518" y="19"/>
                    <a:pt x="446" y="0"/>
                    <a:pt x="392" y="26"/>
                  </a:cubicBezTo>
                  <a:cubicBezTo>
                    <a:pt x="0" y="217"/>
                    <a:pt x="0" y="217"/>
                    <a:pt x="0" y="217"/>
                  </a:cubicBezTo>
                  <a:cubicBezTo>
                    <a:pt x="63" y="295"/>
                    <a:pt x="113" y="381"/>
                    <a:pt x="151" y="472"/>
                  </a:cubicBezTo>
                  <a:cubicBezTo>
                    <a:pt x="515" y="211"/>
                    <a:pt x="515" y="211"/>
                    <a:pt x="515" y="211"/>
                  </a:cubicBezTo>
                  <a:cubicBezTo>
                    <a:pt x="562" y="178"/>
                    <a:pt x="576" y="111"/>
                    <a:pt x="54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2" name="Freeform 75">
              <a:extLst>
                <a:ext uri="{FF2B5EF4-FFF2-40B4-BE49-F238E27FC236}">
                  <a16:creationId xmlns:a16="http://schemas.microsoft.com/office/drawing/2014/main" id="{B6F67CB7-E4D8-4B5F-9283-2DCA66252C02}"/>
                </a:ext>
              </a:extLst>
            </p:cNvPr>
            <p:cNvSpPr>
              <a:spLocks/>
            </p:cNvSpPr>
            <p:nvPr/>
          </p:nvSpPr>
          <p:spPr bwMode="auto">
            <a:xfrm>
              <a:off x="1124" y="842"/>
              <a:ext cx="189" cy="212"/>
            </a:xfrm>
            <a:custGeom>
              <a:avLst/>
              <a:gdLst>
                <a:gd name="T0" fmla="*/ 561 w 1576"/>
                <a:gd name="T1" fmla="*/ 0 h 1760"/>
                <a:gd name="T2" fmla="*/ 0 w 1576"/>
                <a:gd name="T3" fmla="*/ 973 h 1760"/>
                <a:gd name="T4" fmla="*/ 152 w 1576"/>
                <a:gd name="T5" fmla="*/ 1098 h 1760"/>
                <a:gd name="T6" fmla="*/ 576 w 1576"/>
                <a:gd name="T7" fmla="*/ 893 h 1760"/>
                <a:gd name="T8" fmla="*/ 878 w 1576"/>
                <a:gd name="T9" fmla="*/ 973 h 1760"/>
                <a:gd name="T10" fmla="*/ 816 w 1576"/>
                <a:gd name="T11" fmla="*/ 1276 h 1760"/>
                <a:gd name="T12" fmla="*/ 421 w 1576"/>
                <a:gd name="T13" fmla="*/ 1558 h 1760"/>
                <a:gd name="T14" fmla="*/ 455 w 1576"/>
                <a:gd name="T15" fmla="*/ 1760 h 1760"/>
                <a:gd name="T16" fmla="*/ 1576 w 1576"/>
                <a:gd name="T17" fmla="*/ 1760 h 1760"/>
                <a:gd name="T18" fmla="*/ 561 w 1576"/>
                <a:gd name="T19"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6" h="1760">
                  <a:moveTo>
                    <a:pt x="561" y="0"/>
                  </a:moveTo>
                  <a:cubicBezTo>
                    <a:pt x="0" y="973"/>
                    <a:pt x="0" y="973"/>
                    <a:pt x="0" y="973"/>
                  </a:cubicBezTo>
                  <a:cubicBezTo>
                    <a:pt x="56" y="1009"/>
                    <a:pt x="107" y="1052"/>
                    <a:pt x="152" y="1098"/>
                  </a:cubicBezTo>
                  <a:cubicBezTo>
                    <a:pt x="576" y="893"/>
                    <a:pt x="576" y="893"/>
                    <a:pt x="576" y="893"/>
                  </a:cubicBezTo>
                  <a:cubicBezTo>
                    <a:pt x="682" y="842"/>
                    <a:pt x="818" y="878"/>
                    <a:pt x="878" y="973"/>
                  </a:cubicBezTo>
                  <a:cubicBezTo>
                    <a:pt x="941" y="1071"/>
                    <a:pt x="913" y="1206"/>
                    <a:pt x="816" y="1276"/>
                  </a:cubicBezTo>
                  <a:cubicBezTo>
                    <a:pt x="421" y="1558"/>
                    <a:pt x="421" y="1558"/>
                    <a:pt x="421" y="1558"/>
                  </a:cubicBezTo>
                  <a:cubicBezTo>
                    <a:pt x="439" y="1623"/>
                    <a:pt x="451" y="1690"/>
                    <a:pt x="455" y="1760"/>
                  </a:cubicBezTo>
                  <a:cubicBezTo>
                    <a:pt x="1576" y="1760"/>
                    <a:pt x="1576" y="1760"/>
                    <a:pt x="1576" y="1760"/>
                  </a:cubicBezTo>
                  <a:cubicBezTo>
                    <a:pt x="1558" y="1021"/>
                    <a:pt x="1191" y="386"/>
                    <a:pt x="56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9" name="Gruppieren 318">
            <a:extLst>
              <a:ext uri="{FF2B5EF4-FFF2-40B4-BE49-F238E27FC236}">
                <a16:creationId xmlns:a16="http://schemas.microsoft.com/office/drawing/2014/main" id="{4BE9825E-CDA4-40D7-B120-54D53B49C493}"/>
              </a:ext>
            </a:extLst>
          </p:cNvPr>
          <p:cNvGrpSpPr/>
          <p:nvPr/>
        </p:nvGrpSpPr>
        <p:grpSpPr>
          <a:xfrm>
            <a:off x="7023899" y="5777999"/>
            <a:ext cx="153339" cy="603751"/>
            <a:chOff x="8862131" y="5777999"/>
            <a:chExt cx="153339" cy="603751"/>
          </a:xfrm>
          <a:solidFill>
            <a:srgbClr val="798BB3"/>
          </a:solidFill>
        </p:grpSpPr>
        <p:grpSp>
          <p:nvGrpSpPr>
            <p:cNvPr id="270" name="Group 57">
              <a:extLst>
                <a:ext uri="{FF2B5EF4-FFF2-40B4-BE49-F238E27FC236}">
                  <a16:creationId xmlns:a16="http://schemas.microsoft.com/office/drawing/2014/main" id="{AC0B06EB-87DD-47B1-A30F-F89C5CC4FF98}"/>
                </a:ext>
              </a:extLst>
            </p:cNvPr>
            <p:cNvGrpSpPr>
              <a:grpSpLocks noChangeAspect="1"/>
            </p:cNvGrpSpPr>
            <p:nvPr/>
          </p:nvGrpSpPr>
          <p:grpSpPr bwMode="auto">
            <a:xfrm>
              <a:off x="8862131" y="5777999"/>
              <a:ext cx="153339" cy="153339"/>
              <a:chOff x="803" y="803"/>
              <a:chExt cx="440" cy="440"/>
            </a:xfrm>
            <a:grpFill/>
          </p:grpSpPr>
          <p:sp>
            <p:nvSpPr>
              <p:cNvPr id="271" name="Freeform 58">
                <a:extLst>
                  <a:ext uri="{FF2B5EF4-FFF2-40B4-BE49-F238E27FC236}">
                    <a16:creationId xmlns:a16="http://schemas.microsoft.com/office/drawing/2014/main" id="{E6E599DF-BFCB-4C28-8445-168D89D03B14}"/>
                  </a:ext>
                </a:extLst>
              </p:cNvPr>
              <p:cNvSpPr>
                <a:spLocks/>
              </p:cNvSpPr>
              <p:nvPr/>
            </p:nvSpPr>
            <p:spPr bwMode="auto">
              <a:xfrm>
                <a:off x="1058" y="1053"/>
                <a:ext cx="78" cy="78"/>
              </a:xfrm>
              <a:custGeom>
                <a:avLst/>
                <a:gdLst>
                  <a:gd name="T0" fmla="*/ 328 w 328"/>
                  <a:gd name="T1" fmla="*/ 66 h 324"/>
                  <a:gd name="T2" fmla="*/ 230 w 328"/>
                  <a:gd name="T3" fmla="*/ 162 h 324"/>
                  <a:gd name="T4" fmla="*/ 328 w 328"/>
                  <a:gd name="T5" fmla="*/ 259 h 324"/>
                  <a:gd name="T6" fmla="*/ 263 w 328"/>
                  <a:gd name="T7" fmla="*/ 324 h 324"/>
                  <a:gd name="T8" fmla="*/ 164 w 328"/>
                  <a:gd name="T9" fmla="*/ 227 h 324"/>
                  <a:gd name="T10" fmla="*/ 66 w 328"/>
                  <a:gd name="T11" fmla="*/ 324 h 324"/>
                  <a:gd name="T12" fmla="*/ 0 w 328"/>
                  <a:gd name="T13" fmla="*/ 260 h 324"/>
                  <a:gd name="T14" fmla="*/ 99 w 328"/>
                  <a:gd name="T15" fmla="*/ 162 h 324"/>
                  <a:gd name="T16" fmla="*/ 0 w 328"/>
                  <a:gd name="T17" fmla="*/ 65 h 324"/>
                  <a:gd name="T18" fmla="*/ 66 w 328"/>
                  <a:gd name="T19" fmla="*/ 0 h 324"/>
                  <a:gd name="T20" fmla="*/ 164 w 328"/>
                  <a:gd name="T21" fmla="*/ 98 h 324"/>
                  <a:gd name="T22" fmla="*/ 263 w 328"/>
                  <a:gd name="T23" fmla="*/ 1 h 324"/>
                  <a:gd name="T24" fmla="*/ 328 w 328"/>
                  <a:gd name="T25" fmla="*/ 66 h 324"/>
                  <a:gd name="T26" fmla="*/ 328 w 328"/>
                  <a:gd name="T27" fmla="*/ 6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324">
                    <a:moveTo>
                      <a:pt x="328" y="66"/>
                    </a:moveTo>
                    <a:cubicBezTo>
                      <a:pt x="230" y="162"/>
                      <a:pt x="230" y="162"/>
                      <a:pt x="230" y="162"/>
                    </a:cubicBezTo>
                    <a:cubicBezTo>
                      <a:pt x="328" y="259"/>
                      <a:pt x="328" y="259"/>
                      <a:pt x="328" y="259"/>
                    </a:cubicBezTo>
                    <a:cubicBezTo>
                      <a:pt x="263" y="324"/>
                      <a:pt x="263" y="324"/>
                      <a:pt x="263" y="324"/>
                    </a:cubicBezTo>
                    <a:cubicBezTo>
                      <a:pt x="164" y="227"/>
                      <a:pt x="164" y="227"/>
                      <a:pt x="164" y="227"/>
                    </a:cubicBezTo>
                    <a:cubicBezTo>
                      <a:pt x="66" y="324"/>
                      <a:pt x="66" y="324"/>
                      <a:pt x="66" y="324"/>
                    </a:cubicBezTo>
                    <a:cubicBezTo>
                      <a:pt x="0" y="260"/>
                      <a:pt x="0" y="260"/>
                      <a:pt x="0" y="260"/>
                    </a:cubicBezTo>
                    <a:cubicBezTo>
                      <a:pt x="99" y="162"/>
                      <a:pt x="99" y="162"/>
                      <a:pt x="99" y="162"/>
                    </a:cubicBezTo>
                    <a:cubicBezTo>
                      <a:pt x="0" y="65"/>
                      <a:pt x="0" y="65"/>
                      <a:pt x="0" y="65"/>
                    </a:cubicBezTo>
                    <a:cubicBezTo>
                      <a:pt x="66" y="0"/>
                      <a:pt x="66" y="0"/>
                      <a:pt x="66" y="0"/>
                    </a:cubicBezTo>
                    <a:cubicBezTo>
                      <a:pt x="164" y="98"/>
                      <a:pt x="164" y="98"/>
                      <a:pt x="164" y="98"/>
                    </a:cubicBezTo>
                    <a:cubicBezTo>
                      <a:pt x="263" y="1"/>
                      <a:pt x="263" y="1"/>
                      <a:pt x="263" y="1"/>
                    </a:cubicBezTo>
                    <a:cubicBezTo>
                      <a:pt x="328" y="66"/>
                      <a:pt x="328" y="66"/>
                      <a:pt x="328" y="66"/>
                    </a:cubicBezTo>
                    <a:cubicBezTo>
                      <a:pt x="328" y="66"/>
                      <a:pt x="328" y="66"/>
                      <a:pt x="32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72" name="Freeform 59">
                <a:extLst>
                  <a:ext uri="{FF2B5EF4-FFF2-40B4-BE49-F238E27FC236}">
                    <a16:creationId xmlns:a16="http://schemas.microsoft.com/office/drawing/2014/main" id="{8D8B7641-4C10-4691-9300-DDDCEDDD1480}"/>
                  </a:ext>
                </a:extLst>
              </p:cNvPr>
              <p:cNvSpPr>
                <a:spLocks/>
              </p:cNvSpPr>
              <p:nvPr/>
            </p:nvSpPr>
            <p:spPr bwMode="auto">
              <a:xfrm>
                <a:off x="1114" y="867"/>
                <a:ext cx="34" cy="51"/>
              </a:xfrm>
              <a:custGeom>
                <a:avLst/>
                <a:gdLst>
                  <a:gd name="T0" fmla="*/ 70 w 140"/>
                  <a:gd name="T1" fmla="*/ 212 h 212"/>
                  <a:gd name="T2" fmla="*/ 140 w 140"/>
                  <a:gd name="T3" fmla="*/ 118 h 212"/>
                  <a:gd name="T4" fmla="*/ 140 w 140"/>
                  <a:gd name="T5" fmla="*/ 0 h 212"/>
                  <a:gd name="T6" fmla="*/ 0 w 140"/>
                  <a:gd name="T7" fmla="*/ 0 h 212"/>
                  <a:gd name="T8" fmla="*/ 0 w 140"/>
                  <a:gd name="T9" fmla="*/ 118 h 212"/>
                  <a:gd name="T10" fmla="*/ 70 w 140"/>
                  <a:gd name="T11" fmla="*/ 212 h 212"/>
                </a:gdLst>
                <a:ahLst/>
                <a:cxnLst>
                  <a:cxn ang="0">
                    <a:pos x="T0" y="T1"/>
                  </a:cxn>
                  <a:cxn ang="0">
                    <a:pos x="T2" y="T3"/>
                  </a:cxn>
                  <a:cxn ang="0">
                    <a:pos x="T4" y="T5"/>
                  </a:cxn>
                  <a:cxn ang="0">
                    <a:pos x="T6" y="T7"/>
                  </a:cxn>
                  <a:cxn ang="0">
                    <a:pos x="T8" y="T9"/>
                  </a:cxn>
                  <a:cxn ang="0">
                    <a:pos x="T10" y="T11"/>
                  </a:cxn>
                </a:cxnLst>
                <a:rect l="0" t="0" r="r" b="b"/>
                <a:pathLst>
                  <a:path w="140" h="212">
                    <a:moveTo>
                      <a:pt x="70" y="212"/>
                    </a:moveTo>
                    <a:cubicBezTo>
                      <a:pt x="108" y="212"/>
                      <a:pt x="140" y="169"/>
                      <a:pt x="140" y="118"/>
                    </a:cubicBezTo>
                    <a:cubicBezTo>
                      <a:pt x="140" y="0"/>
                      <a:pt x="140" y="0"/>
                      <a:pt x="140" y="0"/>
                    </a:cubicBezTo>
                    <a:cubicBezTo>
                      <a:pt x="0" y="0"/>
                      <a:pt x="0" y="0"/>
                      <a:pt x="0" y="0"/>
                    </a:cubicBezTo>
                    <a:cubicBezTo>
                      <a:pt x="0" y="118"/>
                      <a:pt x="0" y="118"/>
                      <a:pt x="0" y="118"/>
                    </a:cubicBezTo>
                    <a:cubicBezTo>
                      <a:pt x="0" y="169"/>
                      <a:pt x="33" y="212"/>
                      <a:pt x="70"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73" name="Freeform 60">
                <a:extLst>
                  <a:ext uri="{FF2B5EF4-FFF2-40B4-BE49-F238E27FC236}">
                    <a16:creationId xmlns:a16="http://schemas.microsoft.com/office/drawing/2014/main" id="{3D32D045-06BD-4B05-8D62-775E48B96766}"/>
                  </a:ext>
                </a:extLst>
              </p:cNvPr>
              <p:cNvSpPr>
                <a:spLocks/>
              </p:cNvSpPr>
              <p:nvPr/>
            </p:nvSpPr>
            <p:spPr bwMode="auto">
              <a:xfrm>
                <a:off x="899" y="867"/>
                <a:ext cx="33" cy="51"/>
              </a:xfrm>
              <a:custGeom>
                <a:avLst/>
                <a:gdLst>
                  <a:gd name="T0" fmla="*/ 68 w 136"/>
                  <a:gd name="T1" fmla="*/ 212 h 212"/>
                  <a:gd name="T2" fmla="*/ 136 w 136"/>
                  <a:gd name="T3" fmla="*/ 118 h 212"/>
                  <a:gd name="T4" fmla="*/ 136 w 136"/>
                  <a:gd name="T5" fmla="*/ 0 h 212"/>
                  <a:gd name="T6" fmla="*/ 0 w 136"/>
                  <a:gd name="T7" fmla="*/ 0 h 212"/>
                  <a:gd name="T8" fmla="*/ 0 w 136"/>
                  <a:gd name="T9" fmla="*/ 118 h 212"/>
                  <a:gd name="T10" fmla="*/ 68 w 136"/>
                  <a:gd name="T11" fmla="*/ 212 h 212"/>
                </a:gdLst>
                <a:ahLst/>
                <a:cxnLst>
                  <a:cxn ang="0">
                    <a:pos x="T0" y="T1"/>
                  </a:cxn>
                  <a:cxn ang="0">
                    <a:pos x="T2" y="T3"/>
                  </a:cxn>
                  <a:cxn ang="0">
                    <a:pos x="T4" y="T5"/>
                  </a:cxn>
                  <a:cxn ang="0">
                    <a:pos x="T6" y="T7"/>
                  </a:cxn>
                  <a:cxn ang="0">
                    <a:pos x="T8" y="T9"/>
                  </a:cxn>
                  <a:cxn ang="0">
                    <a:pos x="T10" y="T11"/>
                  </a:cxn>
                </a:cxnLst>
                <a:rect l="0" t="0" r="r" b="b"/>
                <a:pathLst>
                  <a:path w="136" h="212">
                    <a:moveTo>
                      <a:pt x="68" y="212"/>
                    </a:moveTo>
                    <a:cubicBezTo>
                      <a:pt x="105" y="212"/>
                      <a:pt x="136" y="169"/>
                      <a:pt x="136" y="118"/>
                    </a:cubicBezTo>
                    <a:cubicBezTo>
                      <a:pt x="136" y="0"/>
                      <a:pt x="136" y="0"/>
                      <a:pt x="136" y="0"/>
                    </a:cubicBezTo>
                    <a:cubicBezTo>
                      <a:pt x="0" y="0"/>
                      <a:pt x="0" y="0"/>
                      <a:pt x="0" y="0"/>
                    </a:cubicBezTo>
                    <a:cubicBezTo>
                      <a:pt x="0" y="118"/>
                      <a:pt x="0" y="118"/>
                      <a:pt x="0" y="118"/>
                    </a:cubicBezTo>
                    <a:cubicBezTo>
                      <a:pt x="0" y="169"/>
                      <a:pt x="31" y="212"/>
                      <a:pt x="68"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74" name="Freeform 61">
                <a:extLst>
                  <a:ext uri="{FF2B5EF4-FFF2-40B4-BE49-F238E27FC236}">
                    <a16:creationId xmlns:a16="http://schemas.microsoft.com/office/drawing/2014/main" id="{3D85665C-117F-4FFB-BF97-EE4B59C061EB}"/>
                  </a:ext>
                </a:extLst>
              </p:cNvPr>
              <p:cNvSpPr>
                <a:spLocks noEditPoints="1"/>
              </p:cNvSpPr>
              <p:nvPr/>
            </p:nvSpPr>
            <p:spPr bwMode="auto">
              <a:xfrm>
                <a:off x="803" y="867"/>
                <a:ext cx="440" cy="376"/>
              </a:xfrm>
              <a:custGeom>
                <a:avLst/>
                <a:gdLst>
                  <a:gd name="T0" fmla="*/ 1482 w 1832"/>
                  <a:gd name="T1" fmla="*/ 0 h 1564"/>
                  <a:gd name="T2" fmla="*/ 1367 w 1832"/>
                  <a:gd name="T3" fmla="*/ 258 h 1564"/>
                  <a:gd name="T4" fmla="*/ 1251 w 1832"/>
                  <a:gd name="T5" fmla="*/ 0 h 1564"/>
                  <a:gd name="T6" fmla="*/ 582 w 1832"/>
                  <a:gd name="T7" fmla="*/ 118 h 1564"/>
                  <a:gd name="T8" fmla="*/ 351 w 1832"/>
                  <a:gd name="T9" fmla="*/ 118 h 1564"/>
                  <a:gd name="T10" fmla="*/ 219 w 1832"/>
                  <a:gd name="T11" fmla="*/ 0 h 1564"/>
                  <a:gd name="T12" fmla="*/ 0 w 1832"/>
                  <a:gd name="T13" fmla="*/ 1345 h 1564"/>
                  <a:gd name="T14" fmla="*/ 1614 w 1832"/>
                  <a:gd name="T15" fmla="*/ 1564 h 1564"/>
                  <a:gd name="T16" fmla="*/ 1832 w 1832"/>
                  <a:gd name="T17" fmla="*/ 220 h 1564"/>
                  <a:gd name="T18" fmla="*/ 422 w 1832"/>
                  <a:gd name="T19" fmla="*/ 1371 h 1564"/>
                  <a:gd name="T20" fmla="*/ 185 w 1832"/>
                  <a:gd name="T21" fmla="*/ 1134 h 1564"/>
                  <a:gd name="T22" fmla="*/ 422 w 1832"/>
                  <a:gd name="T23" fmla="*/ 1371 h 1564"/>
                  <a:gd name="T24" fmla="*/ 185 w 1832"/>
                  <a:gd name="T25" fmla="*/ 1064 h 1564"/>
                  <a:gd name="T26" fmla="*/ 422 w 1832"/>
                  <a:gd name="T27" fmla="*/ 827 h 1564"/>
                  <a:gd name="T28" fmla="*/ 422 w 1832"/>
                  <a:gd name="T29" fmla="*/ 758 h 1564"/>
                  <a:gd name="T30" fmla="*/ 185 w 1832"/>
                  <a:gd name="T31" fmla="*/ 520 h 1564"/>
                  <a:gd name="T32" fmla="*/ 422 w 1832"/>
                  <a:gd name="T33" fmla="*/ 758 h 1564"/>
                  <a:gd name="T34" fmla="*/ 492 w 1832"/>
                  <a:gd name="T35" fmla="*/ 1371 h 1564"/>
                  <a:gd name="T36" fmla="*/ 728 w 1832"/>
                  <a:gd name="T37" fmla="*/ 1134 h 1564"/>
                  <a:gd name="T38" fmla="*/ 728 w 1832"/>
                  <a:gd name="T39" fmla="*/ 1064 h 1564"/>
                  <a:gd name="T40" fmla="*/ 492 w 1832"/>
                  <a:gd name="T41" fmla="*/ 827 h 1564"/>
                  <a:gd name="T42" fmla="*/ 728 w 1832"/>
                  <a:gd name="T43" fmla="*/ 1064 h 1564"/>
                  <a:gd name="T44" fmla="*/ 492 w 1832"/>
                  <a:gd name="T45" fmla="*/ 758 h 1564"/>
                  <a:gd name="T46" fmla="*/ 728 w 1832"/>
                  <a:gd name="T47" fmla="*/ 520 h 1564"/>
                  <a:gd name="T48" fmla="*/ 1035 w 1832"/>
                  <a:gd name="T49" fmla="*/ 1371 h 1564"/>
                  <a:gd name="T50" fmla="*/ 798 w 1832"/>
                  <a:gd name="T51" fmla="*/ 1134 h 1564"/>
                  <a:gd name="T52" fmla="*/ 1035 w 1832"/>
                  <a:gd name="T53" fmla="*/ 1371 h 1564"/>
                  <a:gd name="T54" fmla="*/ 798 w 1832"/>
                  <a:gd name="T55" fmla="*/ 1064 h 1564"/>
                  <a:gd name="T56" fmla="*/ 1035 w 1832"/>
                  <a:gd name="T57" fmla="*/ 827 h 1564"/>
                  <a:gd name="T58" fmla="*/ 1035 w 1832"/>
                  <a:gd name="T59" fmla="*/ 758 h 1564"/>
                  <a:gd name="T60" fmla="*/ 798 w 1832"/>
                  <a:gd name="T61" fmla="*/ 520 h 1564"/>
                  <a:gd name="T62" fmla="*/ 1035 w 1832"/>
                  <a:gd name="T63" fmla="*/ 758 h 1564"/>
                  <a:gd name="T64" fmla="*/ 1105 w 1832"/>
                  <a:gd name="T65" fmla="*/ 1371 h 1564"/>
                  <a:gd name="T66" fmla="*/ 1342 w 1832"/>
                  <a:gd name="T67" fmla="*/ 1134 h 1564"/>
                  <a:gd name="T68" fmla="*/ 1342 w 1832"/>
                  <a:gd name="T69" fmla="*/ 1064 h 1564"/>
                  <a:gd name="T70" fmla="*/ 1105 w 1832"/>
                  <a:gd name="T71" fmla="*/ 827 h 1564"/>
                  <a:gd name="T72" fmla="*/ 1342 w 1832"/>
                  <a:gd name="T73" fmla="*/ 1064 h 1564"/>
                  <a:gd name="T74" fmla="*/ 1105 w 1832"/>
                  <a:gd name="T75" fmla="*/ 758 h 1564"/>
                  <a:gd name="T76" fmla="*/ 1342 w 1832"/>
                  <a:gd name="T77" fmla="*/ 520 h 1564"/>
                  <a:gd name="T78" fmla="*/ 1648 w 1832"/>
                  <a:gd name="T79" fmla="*/ 1371 h 1564"/>
                  <a:gd name="T80" fmla="*/ 1411 w 1832"/>
                  <a:gd name="T81" fmla="*/ 1134 h 1564"/>
                  <a:gd name="T82" fmla="*/ 1648 w 1832"/>
                  <a:gd name="T83" fmla="*/ 1371 h 1564"/>
                  <a:gd name="T84" fmla="*/ 1411 w 1832"/>
                  <a:gd name="T85" fmla="*/ 1064 h 1564"/>
                  <a:gd name="T86" fmla="*/ 1648 w 1832"/>
                  <a:gd name="T87" fmla="*/ 827 h 1564"/>
                  <a:gd name="T88" fmla="*/ 1648 w 1832"/>
                  <a:gd name="T89" fmla="*/ 758 h 1564"/>
                  <a:gd name="T90" fmla="*/ 1411 w 1832"/>
                  <a:gd name="T91" fmla="*/ 520 h 1564"/>
                  <a:gd name="T92" fmla="*/ 1648 w 1832"/>
                  <a:gd name="T93" fmla="*/ 758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32" h="1564">
                    <a:moveTo>
                      <a:pt x="1614" y="0"/>
                    </a:moveTo>
                    <a:cubicBezTo>
                      <a:pt x="1482" y="0"/>
                      <a:pt x="1482" y="0"/>
                      <a:pt x="1482" y="0"/>
                    </a:cubicBezTo>
                    <a:cubicBezTo>
                      <a:pt x="1482" y="118"/>
                      <a:pt x="1482" y="118"/>
                      <a:pt x="1482" y="118"/>
                    </a:cubicBezTo>
                    <a:cubicBezTo>
                      <a:pt x="1482" y="196"/>
                      <a:pt x="1430" y="258"/>
                      <a:pt x="1367" y="258"/>
                    </a:cubicBezTo>
                    <a:cubicBezTo>
                      <a:pt x="1303" y="258"/>
                      <a:pt x="1251" y="196"/>
                      <a:pt x="1251" y="118"/>
                    </a:cubicBezTo>
                    <a:cubicBezTo>
                      <a:pt x="1251" y="0"/>
                      <a:pt x="1251" y="0"/>
                      <a:pt x="1251" y="0"/>
                    </a:cubicBezTo>
                    <a:cubicBezTo>
                      <a:pt x="582" y="0"/>
                      <a:pt x="582" y="0"/>
                      <a:pt x="582" y="0"/>
                    </a:cubicBezTo>
                    <a:cubicBezTo>
                      <a:pt x="582" y="118"/>
                      <a:pt x="582" y="118"/>
                      <a:pt x="582" y="118"/>
                    </a:cubicBezTo>
                    <a:cubicBezTo>
                      <a:pt x="582" y="196"/>
                      <a:pt x="530" y="258"/>
                      <a:pt x="466" y="258"/>
                    </a:cubicBezTo>
                    <a:cubicBezTo>
                      <a:pt x="403" y="258"/>
                      <a:pt x="351" y="196"/>
                      <a:pt x="351" y="118"/>
                    </a:cubicBezTo>
                    <a:cubicBezTo>
                      <a:pt x="351" y="0"/>
                      <a:pt x="351" y="0"/>
                      <a:pt x="351" y="0"/>
                    </a:cubicBezTo>
                    <a:cubicBezTo>
                      <a:pt x="219" y="0"/>
                      <a:pt x="219" y="0"/>
                      <a:pt x="219" y="0"/>
                    </a:cubicBezTo>
                    <a:cubicBezTo>
                      <a:pt x="99" y="0"/>
                      <a:pt x="0" y="99"/>
                      <a:pt x="0" y="220"/>
                    </a:cubicBezTo>
                    <a:cubicBezTo>
                      <a:pt x="0" y="1345"/>
                      <a:pt x="0" y="1345"/>
                      <a:pt x="0" y="1345"/>
                    </a:cubicBezTo>
                    <a:cubicBezTo>
                      <a:pt x="0" y="1466"/>
                      <a:pt x="99" y="1564"/>
                      <a:pt x="219" y="1564"/>
                    </a:cubicBezTo>
                    <a:cubicBezTo>
                      <a:pt x="1614" y="1564"/>
                      <a:pt x="1614" y="1564"/>
                      <a:pt x="1614" y="1564"/>
                    </a:cubicBezTo>
                    <a:cubicBezTo>
                      <a:pt x="1734" y="1564"/>
                      <a:pt x="1832" y="1466"/>
                      <a:pt x="1832" y="1345"/>
                    </a:cubicBezTo>
                    <a:cubicBezTo>
                      <a:pt x="1832" y="220"/>
                      <a:pt x="1832" y="220"/>
                      <a:pt x="1832" y="220"/>
                    </a:cubicBezTo>
                    <a:cubicBezTo>
                      <a:pt x="1832" y="99"/>
                      <a:pt x="1734" y="0"/>
                      <a:pt x="1614" y="0"/>
                    </a:cubicBezTo>
                    <a:close/>
                    <a:moveTo>
                      <a:pt x="422" y="1371"/>
                    </a:moveTo>
                    <a:cubicBezTo>
                      <a:pt x="185" y="1371"/>
                      <a:pt x="185" y="1371"/>
                      <a:pt x="185" y="1371"/>
                    </a:cubicBezTo>
                    <a:cubicBezTo>
                      <a:pt x="185" y="1134"/>
                      <a:pt x="185" y="1134"/>
                      <a:pt x="185" y="1134"/>
                    </a:cubicBezTo>
                    <a:cubicBezTo>
                      <a:pt x="422" y="1134"/>
                      <a:pt x="422" y="1134"/>
                      <a:pt x="422" y="1134"/>
                    </a:cubicBezTo>
                    <a:lnTo>
                      <a:pt x="422" y="1371"/>
                    </a:lnTo>
                    <a:close/>
                    <a:moveTo>
                      <a:pt x="422" y="1064"/>
                    </a:moveTo>
                    <a:cubicBezTo>
                      <a:pt x="185" y="1064"/>
                      <a:pt x="185" y="1064"/>
                      <a:pt x="185" y="1064"/>
                    </a:cubicBezTo>
                    <a:cubicBezTo>
                      <a:pt x="185" y="827"/>
                      <a:pt x="185" y="827"/>
                      <a:pt x="185" y="827"/>
                    </a:cubicBezTo>
                    <a:cubicBezTo>
                      <a:pt x="422" y="827"/>
                      <a:pt x="422" y="827"/>
                      <a:pt x="422" y="827"/>
                    </a:cubicBezTo>
                    <a:lnTo>
                      <a:pt x="422" y="1064"/>
                    </a:lnTo>
                    <a:close/>
                    <a:moveTo>
                      <a:pt x="422" y="758"/>
                    </a:moveTo>
                    <a:cubicBezTo>
                      <a:pt x="185" y="758"/>
                      <a:pt x="185" y="758"/>
                      <a:pt x="185" y="758"/>
                    </a:cubicBezTo>
                    <a:cubicBezTo>
                      <a:pt x="185" y="520"/>
                      <a:pt x="185" y="520"/>
                      <a:pt x="185" y="520"/>
                    </a:cubicBezTo>
                    <a:cubicBezTo>
                      <a:pt x="422" y="520"/>
                      <a:pt x="422" y="520"/>
                      <a:pt x="422" y="520"/>
                    </a:cubicBezTo>
                    <a:lnTo>
                      <a:pt x="422" y="758"/>
                    </a:lnTo>
                    <a:close/>
                    <a:moveTo>
                      <a:pt x="728" y="1371"/>
                    </a:moveTo>
                    <a:cubicBezTo>
                      <a:pt x="492" y="1371"/>
                      <a:pt x="492" y="1371"/>
                      <a:pt x="492" y="1371"/>
                    </a:cubicBezTo>
                    <a:cubicBezTo>
                      <a:pt x="492" y="1134"/>
                      <a:pt x="492" y="1134"/>
                      <a:pt x="492" y="1134"/>
                    </a:cubicBezTo>
                    <a:cubicBezTo>
                      <a:pt x="728" y="1134"/>
                      <a:pt x="728" y="1134"/>
                      <a:pt x="728" y="1134"/>
                    </a:cubicBezTo>
                    <a:lnTo>
                      <a:pt x="728" y="1371"/>
                    </a:lnTo>
                    <a:close/>
                    <a:moveTo>
                      <a:pt x="728" y="1064"/>
                    </a:moveTo>
                    <a:cubicBezTo>
                      <a:pt x="492" y="1064"/>
                      <a:pt x="492" y="1064"/>
                      <a:pt x="492" y="1064"/>
                    </a:cubicBezTo>
                    <a:cubicBezTo>
                      <a:pt x="492" y="827"/>
                      <a:pt x="492" y="827"/>
                      <a:pt x="492" y="827"/>
                    </a:cubicBezTo>
                    <a:cubicBezTo>
                      <a:pt x="728" y="827"/>
                      <a:pt x="728" y="827"/>
                      <a:pt x="728" y="827"/>
                    </a:cubicBezTo>
                    <a:lnTo>
                      <a:pt x="728" y="1064"/>
                    </a:lnTo>
                    <a:close/>
                    <a:moveTo>
                      <a:pt x="728" y="758"/>
                    </a:moveTo>
                    <a:cubicBezTo>
                      <a:pt x="492" y="758"/>
                      <a:pt x="492" y="758"/>
                      <a:pt x="492" y="758"/>
                    </a:cubicBezTo>
                    <a:cubicBezTo>
                      <a:pt x="492" y="520"/>
                      <a:pt x="492" y="520"/>
                      <a:pt x="492" y="520"/>
                    </a:cubicBezTo>
                    <a:cubicBezTo>
                      <a:pt x="728" y="520"/>
                      <a:pt x="728" y="520"/>
                      <a:pt x="728" y="520"/>
                    </a:cubicBezTo>
                    <a:lnTo>
                      <a:pt x="728" y="758"/>
                    </a:lnTo>
                    <a:close/>
                    <a:moveTo>
                      <a:pt x="1035" y="1371"/>
                    </a:moveTo>
                    <a:cubicBezTo>
                      <a:pt x="798" y="1371"/>
                      <a:pt x="798" y="1371"/>
                      <a:pt x="798" y="1371"/>
                    </a:cubicBezTo>
                    <a:cubicBezTo>
                      <a:pt x="798" y="1134"/>
                      <a:pt x="798" y="1134"/>
                      <a:pt x="798" y="1134"/>
                    </a:cubicBezTo>
                    <a:cubicBezTo>
                      <a:pt x="1035" y="1134"/>
                      <a:pt x="1035" y="1134"/>
                      <a:pt x="1035" y="1134"/>
                    </a:cubicBezTo>
                    <a:lnTo>
                      <a:pt x="1035" y="1371"/>
                    </a:lnTo>
                    <a:close/>
                    <a:moveTo>
                      <a:pt x="1035" y="1064"/>
                    </a:moveTo>
                    <a:cubicBezTo>
                      <a:pt x="798" y="1064"/>
                      <a:pt x="798" y="1064"/>
                      <a:pt x="798" y="1064"/>
                    </a:cubicBezTo>
                    <a:cubicBezTo>
                      <a:pt x="798" y="827"/>
                      <a:pt x="798" y="827"/>
                      <a:pt x="798" y="827"/>
                    </a:cubicBezTo>
                    <a:cubicBezTo>
                      <a:pt x="1035" y="827"/>
                      <a:pt x="1035" y="827"/>
                      <a:pt x="1035" y="827"/>
                    </a:cubicBezTo>
                    <a:lnTo>
                      <a:pt x="1035" y="1064"/>
                    </a:lnTo>
                    <a:close/>
                    <a:moveTo>
                      <a:pt x="1035" y="758"/>
                    </a:moveTo>
                    <a:cubicBezTo>
                      <a:pt x="798" y="758"/>
                      <a:pt x="798" y="758"/>
                      <a:pt x="798" y="758"/>
                    </a:cubicBezTo>
                    <a:cubicBezTo>
                      <a:pt x="798" y="520"/>
                      <a:pt x="798" y="520"/>
                      <a:pt x="798" y="520"/>
                    </a:cubicBezTo>
                    <a:cubicBezTo>
                      <a:pt x="1035" y="520"/>
                      <a:pt x="1035" y="520"/>
                      <a:pt x="1035" y="520"/>
                    </a:cubicBezTo>
                    <a:lnTo>
                      <a:pt x="1035" y="758"/>
                    </a:lnTo>
                    <a:close/>
                    <a:moveTo>
                      <a:pt x="1342" y="1371"/>
                    </a:moveTo>
                    <a:cubicBezTo>
                      <a:pt x="1105" y="1371"/>
                      <a:pt x="1105" y="1371"/>
                      <a:pt x="1105" y="1371"/>
                    </a:cubicBezTo>
                    <a:cubicBezTo>
                      <a:pt x="1105" y="1134"/>
                      <a:pt x="1105" y="1134"/>
                      <a:pt x="1105" y="1134"/>
                    </a:cubicBezTo>
                    <a:cubicBezTo>
                      <a:pt x="1342" y="1134"/>
                      <a:pt x="1342" y="1134"/>
                      <a:pt x="1342" y="1134"/>
                    </a:cubicBezTo>
                    <a:lnTo>
                      <a:pt x="1342" y="1371"/>
                    </a:lnTo>
                    <a:close/>
                    <a:moveTo>
                      <a:pt x="1342" y="1064"/>
                    </a:moveTo>
                    <a:cubicBezTo>
                      <a:pt x="1105" y="1064"/>
                      <a:pt x="1105" y="1064"/>
                      <a:pt x="1105" y="1064"/>
                    </a:cubicBezTo>
                    <a:cubicBezTo>
                      <a:pt x="1105" y="827"/>
                      <a:pt x="1105" y="827"/>
                      <a:pt x="1105" y="827"/>
                    </a:cubicBezTo>
                    <a:cubicBezTo>
                      <a:pt x="1342" y="827"/>
                      <a:pt x="1342" y="827"/>
                      <a:pt x="1342" y="827"/>
                    </a:cubicBezTo>
                    <a:lnTo>
                      <a:pt x="1342" y="1064"/>
                    </a:lnTo>
                    <a:close/>
                    <a:moveTo>
                      <a:pt x="1342" y="758"/>
                    </a:moveTo>
                    <a:cubicBezTo>
                      <a:pt x="1105" y="758"/>
                      <a:pt x="1105" y="758"/>
                      <a:pt x="1105" y="758"/>
                    </a:cubicBezTo>
                    <a:cubicBezTo>
                      <a:pt x="1105" y="520"/>
                      <a:pt x="1105" y="520"/>
                      <a:pt x="1105" y="520"/>
                    </a:cubicBezTo>
                    <a:cubicBezTo>
                      <a:pt x="1342" y="520"/>
                      <a:pt x="1342" y="520"/>
                      <a:pt x="1342" y="520"/>
                    </a:cubicBezTo>
                    <a:lnTo>
                      <a:pt x="1342" y="758"/>
                    </a:lnTo>
                    <a:close/>
                    <a:moveTo>
                      <a:pt x="1648" y="1371"/>
                    </a:moveTo>
                    <a:cubicBezTo>
                      <a:pt x="1411" y="1371"/>
                      <a:pt x="1411" y="1371"/>
                      <a:pt x="1411" y="1371"/>
                    </a:cubicBezTo>
                    <a:cubicBezTo>
                      <a:pt x="1411" y="1134"/>
                      <a:pt x="1411" y="1134"/>
                      <a:pt x="1411" y="1134"/>
                    </a:cubicBezTo>
                    <a:cubicBezTo>
                      <a:pt x="1648" y="1134"/>
                      <a:pt x="1648" y="1134"/>
                      <a:pt x="1648" y="1134"/>
                    </a:cubicBezTo>
                    <a:lnTo>
                      <a:pt x="1648" y="1371"/>
                    </a:lnTo>
                    <a:close/>
                    <a:moveTo>
                      <a:pt x="1648" y="1064"/>
                    </a:moveTo>
                    <a:cubicBezTo>
                      <a:pt x="1411" y="1064"/>
                      <a:pt x="1411" y="1064"/>
                      <a:pt x="1411" y="1064"/>
                    </a:cubicBezTo>
                    <a:cubicBezTo>
                      <a:pt x="1411" y="827"/>
                      <a:pt x="1411" y="827"/>
                      <a:pt x="1411" y="827"/>
                    </a:cubicBezTo>
                    <a:cubicBezTo>
                      <a:pt x="1648" y="827"/>
                      <a:pt x="1648" y="827"/>
                      <a:pt x="1648" y="827"/>
                    </a:cubicBezTo>
                    <a:lnTo>
                      <a:pt x="1648" y="1064"/>
                    </a:lnTo>
                    <a:close/>
                    <a:moveTo>
                      <a:pt x="1648" y="758"/>
                    </a:moveTo>
                    <a:cubicBezTo>
                      <a:pt x="1411" y="758"/>
                      <a:pt x="1411" y="758"/>
                      <a:pt x="1411" y="758"/>
                    </a:cubicBezTo>
                    <a:cubicBezTo>
                      <a:pt x="1411" y="520"/>
                      <a:pt x="1411" y="520"/>
                      <a:pt x="1411" y="520"/>
                    </a:cubicBezTo>
                    <a:cubicBezTo>
                      <a:pt x="1648" y="520"/>
                      <a:pt x="1648" y="520"/>
                      <a:pt x="1648" y="520"/>
                    </a:cubicBezTo>
                    <a:lnTo>
                      <a:pt x="1648" y="758"/>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75" name="Freeform 62">
                <a:extLst>
                  <a:ext uri="{FF2B5EF4-FFF2-40B4-BE49-F238E27FC236}">
                    <a16:creationId xmlns:a16="http://schemas.microsoft.com/office/drawing/2014/main" id="{8B55C3C3-80CF-4D05-ACE5-45F7AF61917A}"/>
                  </a:ext>
                </a:extLst>
              </p:cNvPr>
              <p:cNvSpPr>
                <a:spLocks/>
              </p:cNvSpPr>
              <p:nvPr/>
            </p:nvSpPr>
            <p:spPr bwMode="auto">
              <a:xfrm>
                <a:off x="1114" y="803"/>
                <a:ext cx="34" cy="115"/>
              </a:xfrm>
              <a:custGeom>
                <a:avLst/>
                <a:gdLst>
                  <a:gd name="T0" fmla="*/ 70 w 140"/>
                  <a:gd name="T1" fmla="*/ 0 h 476"/>
                  <a:gd name="T2" fmla="*/ 0 w 140"/>
                  <a:gd name="T3" fmla="*/ 94 h 476"/>
                  <a:gd name="T4" fmla="*/ 0 w 140"/>
                  <a:gd name="T5" fmla="*/ 383 h 476"/>
                  <a:gd name="T6" fmla="*/ 70 w 140"/>
                  <a:gd name="T7" fmla="*/ 476 h 476"/>
                  <a:gd name="T8" fmla="*/ 140 w 140"/>
                  <a:gd name="T9" fmla="*/ 383 h 476"/>
                  <a:gd name="T10" fmla="*/ 140 w 140"/>
                  <a:gd name="T11" fmla="*/ 94 h 476"/>
                  <a:gd name="T12" fmla="*/ 70 w 140"/>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140" h="476">
                    <a:moveTo>
                      <a:pt x="70" y="0"/>
                    </a:moveTo>
                    <a:cubicBezTo>
                      <a:pt x="33" y="0"/>
                      <a:pt x="0" y="43"/>
                      <a:pt x="0" y="94"/>
                    </a:cubicBezTo>
                    <a:cubicBezTo>
                      <a:pt x="0" y="383"/>
                      <a:pt x="0" y="383"/>
                      <a:pt x="0" y="383"/>
                    </a:cubicBezTo>
                    <a:cubicBezTo>
                      <a:pt x="0" y="433"/>
                      <a:pt x="33" y="476"/>
                      <a:pt x="70" y="476"/>
                    </a:cubicBezTo>
                    <a:cubicBezTo>
                      <a:pt x="108" y="476"/>
                      <a:pt x="140" y="433"/>
                      <a:pt x="140" y="383"/>
                    </a:cubicBezTo>
                    <a:cubicBezTo>
                      <a:pt x="140" y="94"/>
                      <a:pt x="140" y="94"/>
                      <a:pt x="140" y="94"/>
                    </a:cubicBezTo>
                    <a:cubicBezTo>
                      <a:pt x="140" y="43"/>
                      <a:pt x="108" y="0"/>
                      <a:pt x="7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76" name="Freeform 63">
                <a:extLst>
                  <a:ext uri="{FF2B5EF4-FFF2-40B4-BE49-F238E27FC236}">
                    <a16:creationId xmlns:a16="http://schemas.microsoft.com/office/drawing/2014/main" id="{1684DD21-C28E-4FCF-B4C1-BBBC962AE3FC}"/>
                  </a:ext>
                </a:extLst>
              </p:cNvPr>
              <p:cNvSpPr>
                <a:spLocks/>
              </p:cNvSpPr>
              <p:nvPr/>
            </p:nvSpPr>
            <p:spPr bwMode="auto">
              <a:xfrm>
                <a:off x="899" y="803"/>
                <a:ext cx="33" cy="115"/>
              </a:xfrm>
              <a:custGeom>
                <a:avLst/>
                <a:gdLst>
                  <a:gd name="T0" fmla="*/ 136 w 136"/>
                  <a:gd name="T1" fmla="*/ 94 h 476"/>
                  <a:gd name="T2" fmla="*/ 68 w 136"/>
                  <a:gd name="T3" fmla="*/ 0 h 476"/>
                  <a:gd name="T4" fmla="*/ 0 w 136"/>
                  <a:gd name="T5" fmla="*/ 94 h 476"/>
                  <a:gd name="T6" fmla="*/ 0 w 136"/>
                  <a:gd name="T7" fmla="*/ 383 h 476"/>
                  <a:gd name="T8" fmla="*/ 68 w 136"/>
                  <a:gd name="T9" fmla="*/ 476 h 476"/>
                  <a:gd name="T10" fmla="*/ 136 w 136"/>
                  <a:gd name="T11" fmla="*/ 383 h 476"/>
                  <a:gd name="T12" fmla="*/ 136 w 136"/>
                  <a:gd name="T13" fmla="*/ 94 h 476"/>
                </a:gdLst>
                <a:ahLst/>
                <a:cxnLst>
                  <a:cxn ang="0">
                    <a:pos x="T0" y="T1"/>
                  </a:cxn>
                  <a:cxn ang="0">
                    <a:pos x="T2" y="T3"/>
                  </a:cxn>
                  <a:cxn ang="0">
                    <a:pos x="T4" y="T5"/>
                  </a:cxn>
                  <a:cxn ang="0">
                    <a:pos x="T6" y="T7"/>
                  </a:cxn>
                  <a:cxn ang="0">
                    <a:pos x="T8" y="T9"/>
                  </a:cxn>
                  <a:cxn ang="0">
                    <a:pos x="T10" y="T11"/>
                  </a:cxn>
                  <a:cxn ang="0">
                    <a:pos x="T12" y="T13"/>
                  </a:cxn>
                </a:cxnLst>
                <a:rect l="0" t="0" r="r" b="b"/>
                <a:pathLst>
                  <a:path w="136" h="476">
                    <a:moveTo>
                      <a:pt x="136" y="94"/>
                    </a:moveTo>
                    <a:cubicBezTo>
                      <a:pt x="136" y="43"/>
                      <a:pt x="105" y="0"/>
                      <a:pt x="68" y="0"/>
                    </a:cubicBezTo>
                    <a:cubicBezTo>
                      <a:pt x="31" y="0"/>
                      <a:pt x="0" y="43"/>
                      <a:pt x="0" y="94"/>
                    </a:cubicBezTo>
                    <a:cubicBezTo>
                      <a:pt x="0" y="383"/>
                      <a:pt x="0" y="383"/>
                      <a:pt x="0" y="383"/>
                    </a:cubicBezTo>
                    <a:cubicBezTo>
                      <a:pt x="0" y="433"/>
                      <a:pt x="31" y="476"/>
                      <a:pt x="68" y="476"/>
                    </a:cubicBezTo>
                    <a:cubicBezTo>
                      <a:pt x="105" y="476"/>
                      <a:pt x="136" y="433"/>
                      <a:pt x="136" y="383"/>
                    </a:cubicBezTo>
                    <a:lnTo>
                      <a:pt x="136" y="94"/>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88" name="Group 80">
              <a:extLst>
                <a:ext uri="{FF2B5EF4-FFF2-40B4-BE49-F238E27FC236}">
                  <a16:creationId xmlns:a16="http://schemas.microsoft.com/office/drawing/2014/main" id="{458404F7-0194-4EAC-A6EE-70E087DBF80E}"/>
                </a:ext>
              </a:extLst>
            </p:cNvPr>
            <p:cNvGrpSpPr>
              <a:grpSpLocks noChangeAspect="1"/>
            </p:cNvGrpSpPr>
            <p:nvPr/>
          </p:nvGrpSpPr>
          <p:grpSpPr bwMode="auto">
            <a:xfrm>
              <a:off x="8882857" y="6228411"/>
              <a:ext cx="111887" cy="153339"/>
              <a:chOff x="804" y="803"/>
              <a:chExt cx="332" cy="455"/>
            </a:xfrm>
            <a:grpFill/>
          </p:grpSpPr>
          <p:sp>
            <p:nvSpPr>
              <p:cNvPr id="289" name="Freeform 81">
                <a:extLst>
                  <a:ext uri="{FF2B5EF4-FFF2-40B4-BE49-F238E27FC236}">
                    <a16:creationId xmlns:a16="http://schemas.microsoft.com/office/drawing/2014/main" id="{7994CA1C-5906-4B17-925C-59D09EFC8186}"/>
                  </a:ext>
                </a:extLst>
              </p:cNvPr>
              <p:cNvSpPr>
                <a:spLocks/>
              </p:cNvSpPr>
              <p:nvPr/>
            </p:nvSpPr>
            <p:spPr bwMode="auto">
              <a:xfrm>
                <a:off x="1025" y="812"/>
                <a:ext cx="105" cy="100"/>
              </a:xfrm>
              <a:custGeom>
                <a:avLst/>
                <a:gdLst>
                  <a:gd name="T0" fmla="*/ 382 w 1744"/>
                  <a:gd name="T1" fmla="*/ 1664 h 1664"/>
                  <a:gd name="T2" fmla="*/ 1744 w 1744"/>
                  <a:gd name="T3" fmla="*/ 1664 h 1664"/>
                  <a:gd name="T4" fmla="*/ 0 w 1744"/>
                  <a:gd name="T5" fmla="*/ 0 h 1664"/>
                  <a:gd name="T6" fmla="*/ 0 w 1744"/>
                  <a:gd name="T7" fmla="*/ 1342 h 1664"/>
                  <a:gd name="T8" fmla="*/ 382 w 1744"/>
                  <a:gd name="T9" fmla="*/ 1664 h 1664"/>
                </a:gdLst>
                <a:ahLst/>
                <a:cxnLst>
                  <a:cxn ang="0">
                    <a:pos x="T0" y="T1"/>
                  </a:cxn>
                  <a:cxn ang="0">
                    <a:pos x="T2" y="T3"/>
                  </a:cxn>
                  <a:cxn ang="0">
                    <a:pos x="T4" y="T5"/>
                  </a:cxn>
                  <a:cxn ang="0">
                    <a:pos x="T6" y="T7"/>
                  </a:cxn>
                  <a:cxn ang="0">
                    <a:pos x="T8" y="T9"/>
                  </a:cxn>
                </a:cxnLst>
                <a:rect l="0" t="0" r="r" b="b"/>
                <a:pathLst>
                  <a:path w="1744" h="1664">
                    <a:moveTo>
                      <a:pt x="382" y="1664"/>
                    </a:moveTo>
                    <a:cubicBezTo>
                      <a:pt x="1744" y="1664"/>
                      <a:pt x="1744" y="1664"/>
                      <a:pt x="1744" y="1664"/>
                    </a:cubicBezTo>
                    <a:cubicBezTo>
                      <a:pt x="0" y="0"/>
                      <a:pt x="0" y="0"/>
                      <a:pt x="0" y="0"/>
                    </a:cubicBezTo>
                    <a:cubicBezTo>
                      <a:pt x="0" y="1342"/>
                      <a:pt x="0" y="1342"/>
                      <a:pt x="0" y="1342"/>
                    </a:cubicBezTo>
                    <a:cubicBezTo>
                      <a:pt x="0" y="1557"/>
                      <a:pt x="164" y="1664"/>
                      <a:pt x="382" y="16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90" name="Freeform 82">
                <a:extLst>
                  <a:ext uri="{FF2B5EF4-FFF2-40B4-BE49-F238E27FC236}">
                    <a16:creationId xmlns:a16="http://schemas.microsoft.com/office/drawing/2014/main" id="{75288942-60B4-4FD2-866F-14DBB4DB5F6D}"/>
                  </a:ext>
                </a:extLst>
              </p:cNvPr>
              <p:cNvSpPr>
                <a:spLocks noEditPoints="1"/>
              </p:cNvSpPr>
              <p:nvPr/>
            </p:nvSpPr>
            <p:spPr bwMode="auto">
              <a:xfrm>
                <a:off x="804" y="803"/>
                <a:ext cx="332" cy="455"/>
              </a:xfrm>
              <a:custGeom>
                <a:avLst/>
                <a:gdLst>
                  <a:gd name="T0" fmla="*/ 4085 w 5536"/>
                  <a:gd name="T1" fmla="*/ 2026 h 7568"/>
                  <a:gd name="T2" fmla="*/ 3494 w 5536"/>
                  <a:gd name="T3" fmla="*/ 1493 h 7568"/>
                  <a:gd name="T4" fmla="*/ 3494 w 5536"/>
                  <a:gd name="T5" fmla="*/ 0 h 7568"/>
                  <a:gd name="T6" fmla="*/ 323 w 5536"/>
                  <a:gd name="T7" fmla="*/ 0 h 7568"/>
                  <a:gd name="T8" fmla="*/ 0 w 5536"/>
                  <a:gd name="T9" fmla="*/ 374 h 7568"/>
                  <a:gd name="T10" fmla="*/ 0 w 5536"/>
                  <a:gd name="T11" fmla="*/ 7249 h 7568"/>
                  <a:gd name="T12" fmla="*/ 323 w 5536"/>
                  <a:gd name="T13" fmla="*/ 7568 h 7568"/>
                  <a:gd name="T14" fmla="*/ 5214 w 5536"/>
                  <a:gd name="T15" fmla="*/ 7568 h 7568"/>
                  <a:gd name="T16" fmla="*/ 5536 w 5536"/>
                  <a:gd name="T17" fmla="*/ 7249 h 7568"/>
                  <a:gd name="T18" fmla="*/ 5536 w 5536"/>
                  <a:gd name="T19" fmla="*/ 2026 h 7568"/>
                  <a:gd name="T20" fmla="*/ 4085 w 5536"/>
                  <a:gd name="T21" fmla="*/ 2026 h 7568"/>
                  <a:gd name="T22" fmla="*/ 4677 w 5536"/>
                  <a:gd name="T23" fmla="*/ 6556 h 7568"/>
                  <a:gd name="T24" fmla="*/ 860 w 5536"/>
                  <a:gd name="T25" fmla="*/ 6556 h 7568"/>
                  <a:gd name="T26" fmla="*/ 645 w 5536"/>
                  <a:gd name="T27" fmla="*/ 6396 h 7568"/>
                  <a:gd name="T28" fmla="*/ 860 w 5536"/>
                  <a:gd name="T29" fmla="*/ 6183 h 7568"/>
                  <a:gd name="T30" fmla="*/ 4677 w 5536"/>
                  <a:gd name="T31" fmla="*/ 6183 h 7568"/>
                  <a:gd name="T32" fmla="*/ 4891 w 5536"/>
                  <a:gd name="T33" fmla="*/ 6396 h 7568"/>
                  <a:gd name="T34" fmla="*/ 4677 w 5536"/>
                  <a:gd name="T35" fmla="*/ 6556 h 7568"/>
                  <a:gd name="T36" fmla="*/ 4677 w 5536"/>
                  <a:gd name="T37" fmla="*/ 4957 h 7568"/>
                  <a:gd name="T38" fmla="*/ 860 w 5536"/>
                  <a:gd name="T39" fmla="*/ 4957 h 7568"/>
                  <a:gd name="T40" fmla="*/ 645 w 5536"/>
                  <a:gd name="T41" fmla="*/ 4797 h 7568"/>
                  <a:gd name="T42" fmla="*/ 860 w 5536"/>
                  <a:gd name="T43" fmla="*/ 4637 h 7568"/>
                  <a:gd name="T44" fmla="*/ 4677 w 5536"/>
                  <a:gd name="T45" fmla="*/ 4637 h 7568"/>
                  <a:gd name="T46" fmla="*/ 4891 w 5536"/>
                  <a:gd name="T47" fmla="*/ 4797 h 7568"/>
                  <a:gd name="T48" fmla="*/ 4677 w 5536"/>
                  <a:gd name="T49" fmla="*/ 4957 h 7568"/>
                  <a:gd name="T50" fmla="*/ 4677 w 5536"/>
                  <a:gd name="T51" fmla="*/ 3411 h 7568"/>
                  <a:gd name="T52" fmla="*/ 860 w 5536"/>
                  <a:gd name="T53" fmla="*/ 3411 h 7568"/>
                  <a:gd name="T54" fmla="*/ 645 w 5536"/>
                  <a:gd name="T55" fmla="*/ 3252 h 7568"/>
                  <a:gd name="T56" fmla="*/ 860 w 5536"/>
                  <a:gd name="T57" fmla="*/ 3092 h 7568"/>
                  <a:gd name="T58" fmla="*/ 4677 w 5536"/>
                  <a:gd name="T59" fmla="*/ 3092 h 7568"/>
                  <a:gd name="T60" fmla="*/ 4891 w 5536"/>
                  <a:gd name="T61" fmla="*/ 3252 h 7568"/>
                  <a:gd name="T62" fmla="*/ 4677 w 5536"/>
                  <a:gd name="T63" fmla="*/ 3411 h 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6" h="7568">
                    <a:moveTo>
                      <a:pt x="4085" y="2026"/>
                    </a:moveTo>
                    <a:cubicBezTo>
                      <a:pt x="3763" y="2026"/>
                      <a:pt x="3494" y="1813"/>
                      <a:pt x="3494" y="1493"/>
                    </a:cubicBezTo>
                    <a:cubicBezTo>
                      <a:pt x="3494" y="0"/>
                      <a:pt x="3494" y="0"/>
                      <a:pt x="3494" y="0"/>
                    </a:cubicBezTo>
                    <a:cubicBezTo>
                      <a:pt x="323" y="0"/>
                      <a:pt x="323" y="0"/>
                      <a:pt x="323" y="0"/>
                    </a:cubicBezTo>
                    <a:cubicBezTo>
                      <a:pt x="162" y="0"/>
                      <a:pt x="0" y="160"/>
                      <a:pt x="0" y="374"/>
                    </a:cubicBezTo>
                    <a:cubicBezTo>
                      <a:pt x="0" y="7249"/>
                      <a:pt x="0" y="7249"/>
                      <a:pt x="0" y="7249"/>
                    </a:cubicBezTo>
                    <a:cubicBezTo>
                      <a:pt x="0" y="7409"/>
                      <a:pt x="162" y="7568"/>
                      <a:pt x="323" y="7568"/>
                    </a:cubicBezTo>
                    <a:cubicBezTo>
                      <a:pt x="5214" y="7568"/>
                      <a:pt x="5214" y="7568"/>
                      <a:pt x="5214" y="7568"/>
                    </a:cubicBezTo>
                    <a:cubicBezTo>
                      <a:pt x="5429" y="7568"/>
                      <a:pt x="5536" y="7409"/>
                      <a:pt x="5536" y="7249"/>
                    </a:cubicBezTo>
                    <a:cubicBezTo>
                      <a:pt x="5536" y="2026"/>
                      <a:pt x="5536" y="2026"/>
                      <a:pt x="5536" y="2026"/>
                    </a:cubicBezTo>
                    <a:lnTo>
                      <a:pt x="4085" y="2026"/>
                    </a:lnTo>
                    <a:close/>
                    <a:moveTo>
                      <a:pt x="4677" y="6556"/>
                    </a:moveTo>
                    <a:cubicBezTo>
                      <a:pt x="860" y="6556"/>
                      <a:pt x="860" y="6556"/>
                      <a:pt x="860" y="6556"/>
                    </a:cubicBezTo>
                    <a:cubicBezTo>
                      <a:pt x="753" y="6556"/>
                      <a:pt x="645" y="6449"/>
                      <a:pt x="645" y="6396"/>
                    </a:cubicBezTo>
                    <a:cubicBezTo>
                      <a:pt x="645" y="6289"/>
                      <a:pt x="753" y="6183"/>
                      <a:pt x="860" y="6183"/>
                    </a:cubicBezTo>
                    <a:cubicBezTo>
                      <a:pt x="4677" y="6183"/>
                      <a:pt x="4677" y="6183"/>
                      <a:pt x="4677" y="6183"/>
                    </a:cubicBezTo>
                    <a:cubicBezTo>
                      <a:pt x="4784" y="6183"/>
                      <a:pt x="4891" y="6289"/>
                      <a:pt x="4891" y="6396"/>
                    </a:cubicBezTo>
                    <a:cubicBezTo>
                      <a:pt x="4891" y="6449"/>
                      <a:pt x="4784" y="6556"/>
                      <a:pt x="4677" y="6556"/>
                    </a:cubicBezTo>
                    <a:close/>
                    <a:moveTo>
                      <a:pt x="4677" y="4957"/>
                    </a:moveTo>
                    <a:cubicBezTo>
                      <a:pt x="860" y="4957"/>
                      <a:pt x="860" y="4957"/>
                      <a:pt x="860" y="4957"/>
                    </a:cubicBezTo>
                    <a:cubicBezTo>
                      <a:pt x="753" y="4957"/>
                      <a:pt x="645" y="4904"/>
                      <a:pt x="645" y="4797"/>
                    </a:cubicBezTo>
                    <a:cubicBezTo>
                      <a:pt x="645" y="4690"/>
                      <a:pt x="753" y="4637"/>
                      <a:pt x="860" y="4637"/>
                    </a:cubicBezTo>
                    <a:cubicBezTo>
                      <a:pt x="4677" y="4637"/>
                      <a:pt x="4677" y="4637"/>
                      <a:pt x="4677" y="4637"/>
                    </a:cubicBezTo>
                    <a:cubicBezTo>
                      <a:pt x="4784" y="4637"/>
                      <a:pt x="4891" y="4690"/>
                      <a:pt x="4891" y="4797"/>
                    </a:cubicBezTo>
                    <a:cubicBezTo>
                      <a:pt x="4891" y="4904"/>
                      <a:pt x="4784" y="4957"/>
                      <a:pt x="4677" y="4957"/>
                    </a:cubicBezTo>
                    <a:close/>
                    <a:moveTo>
                      <a:pt x="4677" y="3411"/>
                    </a:moveTo>
                    <a:cubicBezTo>
                      <a:pt x="860" y="3411"/>
                      <a:pt x="860" y="3411"/>
                      <a:pt x="860" y="3411"/>
                    </a:cubicBezTo>
                    <a:cubicBezTo>
                      <a:pt x="753" y="3411"/>
                      <a:pt x="645" y="3305"/>
                      <a:pt x="645" y="3252"/>
                    </a:cubicBezTo>
                    <a:cubicBezTo>
                      <a:pt x="645" y="3145"/>
                      <a:pt x="753" y="3092"/>
                      <a:pt x="860" y="3092"/>
                    </a:cubicBezTo>
                    <a:cubicBezTo>
                      <a:pt x="4677" y="3092"/>
                      <a:pt x="4677" y="3092"/>
                      <a:pt x="4677" y="3092"/>
                    </a:cubicBezTo>
                    <a:cubicBezTo>
                      <a:pt x="4784" y="3092"/>
                      <a:pt x="4891" y="3145"/>
                      <a:pt x="4891" y="3252"/>
                    </a:cubicBezTo>
                    <a:cubicBezTo>
                      <a:pt x="4891" y="3305"/>
                      <a:pt x="4784" y="3411"/>
                      <a:pt x="4677" y="3411"/>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3" name="Group 70">
              <a:extLst>
                <a:ext uri="{FF2B5EF4-FFF2-40B4-BE49-F238E27FC236}">
                  <a16:creationId xmlns:a16="http://schemas.microsoft.com/office/drawing/2014/main" id="{993477EF-FAA8-46C0-AFD2-B92E2914C8F9}"/>
                </a:ext>
              </a:extLst>
            </p:cNvPr>
            <p:cNvGrpSpPr>
              <a:grpSpLocks noChangeAspect="1"/>
            </p:cNvGrpSpPr>
            <p:nvPr/>
          </p:nvGrpSpPr>
          <p:grpSpPr bwMode="auto">
            <a:xfrm>
              <a:off x="8862131" y="6032971"/>
              <a:ext cx="153338" cy="93807"/>
              <a:chOff x="803" y="793"/>
              <a:chExt cx="510" cy="312"/>
            </a:xfrm>
            <a:grpFill/>
          </p:grpSpPr>
          <p:sp>
            <p:nvSpPr>
              <p:cNvPr id="314" name="Freeform 71">
                <a:extLst>
                  <a:ext uri="{FF2B5EF4-FFF2-40B4-BE49-F238E27FC236}">
                    <a16:creationId xmlns:a16="http://schemas.microsoft.com/office/drawing/2014/main" id="{31D695E9-D762-4059-8CC0-B0C86299C10E}"/>
                  </a:ext>
                </a:extLst>
              </p:cNvPr>
              <p:cNvSpPr>
                <a:spLocks/>
              </p:cNvSpPr>
              <p:nvPr/>
            </p:nvSpPr>
            <p:spPr bwMode="auto">
              <a:xfrm>
                <a:off x="937" y="793"/>
                <a:ext cx="242" cy="159"/>
              </a:xfrm>
              <a:custGeom>
                <a:avLst/>
                <a:gdLst>
                  <a:gd name="T0" fmla="*/ 1013 w 2024"/>
                  <a:gd name="T1" fmla="*/ 1212 h 1320"/>
                  <a:gd name="T2" fmla="*/ 1465 w 2024"/>
                  <a:gd name="T3" fmla="*/ 1320 h 1320"/>
                  <a:gd name="T4" fmla="*/ 2024 w 2024"/>
                  <a:gd name="T5" fmla="*/ 352 h 1320"/>
                  <a:gd name="T6" fmla="*/ 0 w 2024"/>
                  <a:gd name="T7" fmla="*/ 352 h 1320"/>
                  <a:gd name="T8" fmla="*/ 560 w 2024"/>
                  <a:gd name="T9" fmla="*/ 1320 h 1320"/>
                  <a:gd name="T10" fmla="*/ 1013 w 2024"/>
                  <a:gd name="T11" fmla="*/ 1212 h 1320"/>
                </a:gdLst>
                <a:ahLst/>
                <a:cxnLst>
                  <a:cxn ang="0">
                    <a:pos x="T0" y="T1"/>
                  </a:cxn>
                  <a:cxn ang="0">
                    <a:pos x="T2" y="T3"/>
                  </a:cxn>
                  <a:cxn ang="0">
                    <a:pos x="T4" y="T5"/>
                  </a:cxn>
                  <a:cxn ang="0">
                    <a:pos x="T6" y="T7"/>
                  </a:cxn>
                  <a:cxn ang="0">
                    <a:pos x="T8" y="T9"/>
                  </a:cxn>
                  <a:cxn ang="0">
                    <a:pos x="T10" y="T11"/>
                  </a:cxn>
                </a:cxnLst>
                <a:rect l="0" t="0" r="r" b="b"/>
                <a:pathLst>
                  <a:path w="2024" h="1320">
                    <a:moveTo>
                      <a:pt x="1013" y="1212"/>
                    </a:moveTo>
                    <a:cubicBezTo>
                      <a:pt x="1169" y="1212"/>
                      <a:pt x="1325" y="1249"/>
                      <a:pt x="1465" y="1320"/>
                    </a:cubicBezTo>
                    <a:cubicBezTo>
                      <a:pt x="2024" y="352"/>
                      <a:pt x="2024" y="352"/>
                      <a:pt x="2024" y="352"/>
                    </a:cubicBezTo>
                    <a:cubicBezTo>
                      <a:pt x="1378" y="0"/>
                      <a:pt x="647" y="0"/>
                      <a:pt x="0" y="352"/>
                    </a:cubicBezTo>
                    <a:cubicBezTo>
                      <a:pt x="560" y="1320"/>
                      <a:pt x="560" y="1320"/>
                      <a:pt x="560" y="1320"/>
                    </a:cubicBezTo>
                    <a:cubicBezTo>
                      <a:pt x="700" y="1249"/>
                      <a:pt x="856" y="1212"/>
                      <a:pt x="1013" y="1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5" name="Freeform 72">
                <a:extLst>
                  <a:ext uri="{FF2B5EF4-FFF2-40B4-BE49-F238E27FC236}">
                    <a16:creationId xmlns:a16="http://schemas.microsoft.com/office/drawing/2014/main" id="{80DDA34B-CBB0-42A8-9892-70D0DA5F445D}"/>
                  </a:ext>
                </a:extLst>
              </p:cNvPr>
              <p:cNvSpPr>
                <a:spLocks/>
              </p:cNvSpPr>
              <p:nvPr/>
            </p:nvSpPr>
            <p:spPr bwMode="auto">
              <a:xfrm>
                <a:off x="803" y="842"/>
                <a:ext cx="188" cy="212"/>
              </a:xfrm>
              <a:custGeom>
                <a:avLst/>
                <a:gdLst>
                  <a:gd name="T0" fmla="*/ 1568 w 1568"/>
                  <a:gd name="T1" fmla="*/ 973 h 1760"/>
                  <a:gd name="T2" fmla="*/ 1010 w 1568"/>
                  <a:gd name="T3" fmla="*/ 0 h 1760"/>
                  <a:gd name="T4" fmla="*/ 0 w 1568"/>
                  <a:gd name="T5" fmla="*/ 1760 h 1760"/>
                  <a:gd name="T6" fmla="*/ 1116 w 1568"/>
                  <a:gd name="T7" fmla="*/ 1760 h 1760"/>
                  <a:gd name="T8" fmla="*/ 1568 w 1568"/>
                  <a:gd name="T9" fmla="*/ 973 h 1760"/>
                </a:gdLst>
                <a:ahLst/>
                <a:cxnLst>
                  <a:cxn ang="0">
                    <a:pos x="T0" y="T1"/>
                  </a:cxn>
                  <a:cxn ang="0">
                    <a:pos x="T2" y="T3"/>
                  </a:cxn>
                  <a:cxn ang="0">
                    <a:pos x="T4" y="T5"/>
                  </a:cxn>
                  <a:cxn ang="0">
                    <a:pos x="T6" y="T7"/>
                  </a:cxn>
                  <a:cxn ang="0">
                    <a:pos x="T8" y="T9"/>
                  </a:cxn>
                </a:cxnLst>
                <a:rect l="0" t="0" r="r" b="b"/>
                <a:pathLst>
                  <a:path w="1568" h="1760">
                    <a:moveTo>
                      <a:pt x="1568" y="973"/>
                    </a:moveTo>
                    <a:cubicBezTo>
                      <a:pt x="1010" y="0"/>
                      <a:pt x="1010" y="0"/>
                      <a:pt x="1010" y="0"/>
                    </a:cubicBezTo>
                    <a:cubicBezTo>
                      <a:pt x="383" y="386"/>
                      <a:pt x="18" y="1021"/>
                      <a:pt x="0" y="1760"/>
                    </a:cubicBezTo>
                    <a:cubicBezTo>
                      <a:pt x="1116" y="1760"/>
                      <a:pt x="1116" y="1760"/>
                      <a:pt x="1116" y="1760"/>
                    </a:cubicBezTo>
                    <a:cubicBezTo>
                      <a:pt x="1134" y="1442"/>
                      <a:pt x="1303" y="1148"/>
                      <a:pt x="1568" y="97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6" name="Freeform 73">
                <a:extLst>
                  <a:ext uri="{FF2B5EF4-FFF2-40B4-BE49-F238E27FC236}">
                    <a16:creationId xmlns:a16="http://schemas.microsoft.com/office/drawing/2014/main" id="{3CF6D1C7-33D2-4949-BE39-618A093184D1}"/>
                  </a:ext>
                </a:extLst>
              </p:cNvPr>
              <p:cNvSpPr>
                <a:spLocks/>
              </p:cNvSpPr>
              <p:nvPr/>
            </p:nvSpPr>
            <p:spPr bwMode="auto">
              <a:xfrm>
                <a:off x="1014" y="958"/>
                <a:ext cx="207" cy="147"/>
              </a:xfrm>
              <a:custGeom>
                <a:avLst/>
                <a:gdLst>
                  <a:gd name="T0" fmla="*/ 568 w 1728"/>
                  <a:gd name="T1" fmla="*/ 500 h 1216"/>
                  <a:gd name="T2" fmla="*/ 542 w 1728"/>
                  <a:gd name="T3" fmla="*/ 489 h 1216"/>
                  <a:gd name="T4" fmla="*/ 382 w 1728"/>
                  <a:gd name="T5" fmla="*/ 452 h 1216"/>
                  <a:gd name="T6" fmla="*/ 0 w 1728"/>
                  <a:gd name="T7" fmla="*/ 834 h 1216"/>
                  <a:gd name="T8" fmla="*/ 382 w 1728"/>
                  <a:gd name="T9" fmla="*/ 1216 h 1216"/>
                  <a:gd name="T10" fmla="*/ 759 w 1728"/>
                  <a:gd name="T11" fmla="*/ 883 h 1216"/>
                  <a:gd name="T12" fmla="*/ 762 w 1728"/>
                  <a:gd name="T13" fmla="*/ 857 h 1216"/>
                  <a:gd name="T14" fmla="*/ 1667 w 1728"/>
                  <a:gd name="T15" fmla="*/ 211 h 1216"/>
                  <a:gd name="T16" fmla="*/ 1700 w 1728"/>
                  <a:gd name="T17" fmla="*/ 66 h 1216"/>
                  <a:gd name="T18" fmla="*/ 1544 w 1728"/>
                  <a:gd name="T19" fmla="*/ 26 h 1216"/>
                  <a:gd name="T20" fmla="*/ 568 w 1728"/>
                  <a:gd name="T21" fmla="*/ 50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8" h="1216">
                    <a:moveTo>
                      <a:pt x="568" y="500"/>
                    </a:moveTo>
                    <a:cubicBezTo>
                      <a:pt x="542" y="489"/>
                      <a:pt x="542" y="489"/>
                      <a:pt x="542" y="489"/>
                    </a:cubicBezTo>
                    <a:cubicBezTo>
                      <a:pt x="491" y="465"/>
                      <a:pt x="436" y="452"/>
                      <a:pt x="382" y="452"/>
                    </a:cubicBezTo>
                    <a:cubicBezTo>
                      <a:pt x="172" y="452"/>
                      <a:pt x="0" y="624"/>
                      <a:pt x="0" y="834"/>
                    </a:cubicBezTo>
                    <a:cubicBezTo>
                      <a:pt x="0" y="1046"/>
                      <a:pt x="172" y="1216"/>
                      <a:pt x="382" y="1216"/>
                    </a:cubicBezTo>
                    <a:cubicBezTo>
                      <a:pt x="574" y="1216"/>
                      <a:pt x="735" y="1073"/>
                      <a:pt x="759" y="883"/>
                    </a:cubicBezTo>
                    <a:cubicBezTo>
                      <a:pt x="762" y="857"/>
                      <a:pt x="762" y="857"/>
                      <a:pt x="762" y="857"/>
                    </a:cubicBezTo>
                    <a:cubicBezTo>
                      <a:pt x="1667" y="211"/>
                      <a:pt x="1667" y="211"/>
                      <a:pt x="1667" y="211"/>
                    </a:cubicBezTo>
                    <a:cubicBezTo>
                      <a:pt x="1714" y="178"/>
                      <a:pt x="1728" y="111"/>
                      <a:pt x="1700" y="66"/>
                    </a:cubicBezTo>
                    <a:cubicBezTo>
                      <a:pt x="1670" y="19"/>
                      <a:pt x="1598" y="0"/>
                      <a:pt x="1544" y="26"/>
                    </a:cubicBezTo>
                    <a:lnTo>
                      <a:pt x="568" y="50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7" name="Freeform 74">
                <a:extLst>
                  <a:ext uri="{FF2B5EF4-FFF2-40B4-BE49-F238E27FC236}">
                    <a16:creationId xmlns:a16="http://schemas.microsoft.com/office/drawing/2014/main" id="{C4892B7A-E3B3-4528-A553-F3BB74D61DE7}"/>
                  </a:ext>
                </a:extLst>
              </p:cNvPr>
              <p:cNvSpPr>
                <a:spLocks/>
              </p:cNvSpPr>
              <p:nvPr/>
            </p:nvSpPr>
            <p:spPr bwMode="auto">
              <a:xfrm>
                <a:off x="1152" y="958"/>
                <a:ext cx="69" cy="57"/>
              </a:xfrm>
              <a:custGeom>
                <a:avLst/>
                <a:gdLst>
                  <a:gd name="T0" fmla="*/ 548 w 576"/>
                  <a:gd name="T1" fmla="*/ 66 h 472"/>
                  <a:gd name="T2" fmla="*/ 392 w 576"/>
                  <a:gd name="T3" fmla="*/ 26 h 472"/>
                  <a:gd name="T4" fmla="*/ 0 w 576"/>
                  <a:gd name="T5" fmla="*/ 217 h 472"/>
                  <a:gd name="T6" fmla="*/ 151 w 576"/>
                  <a:gd name="T7" fmla="*/ 472 h 472"/>
                  <a:gd name="T8" fmla="*/ 515 w 576"/>
                  <a:gd name="T9" fmla="*/ 211 h 472"/>
                  <a:gd name="T10" fmla="*/ 548 w 576"/>
                  <a:gd name="T11" fmla="*/ 66 h 472"/>
                </a:gdLst>
                <a:ahLst/>
                <a:cxnLst>
                  <a:cxn ang="0">
                    <a:pos x="T0" y="T1"/>
                  </a:cxn>
                  <a:cxn ang="0">
                    <a:pos x="T2" y="T3"/>
                  </a:cxn>
                  <a:cxn ang="0">
                    <a:pos x="T4" y="T5"/>
                  </a:cxn>
                  <a:cxn ang="0">
                    <a:pos x="T6" y="T7"/>
                  </a:cxn>
                  <a:cxn ang="0">
                    <a:pos x="T8" y="T9"/>
                  </a:cxn>
                  <a:cxn ang="0">
                    <a:pos x="T10" y="T11"/>
                  </a:cxn>
                </a:cxnLst>
                <a:rect l="0" t="0" r="r" b="b"/>
                <a:pathLst>
                  <a:path w="576" h="472">
                    <a:moveTo>
                      <a:pt x="548" y="66"/>
                    </a:moveTo>
                    <a:cubicBezTo>
                      <a:pt x="518" y="19"/>
                      <a:pt x="446" y="0"/>
                      <a:pt x="392" y="26"/>
                    </a:cubicBezTo>
                    <a:cubicBezTo>
                      <a:pt x="0" y="217"/>
                      <a:pt x="0" y="217"/>
                      <a:pt x="0" y="217"/>
                    </a:cubicBezTo>
                    <a:cubicBezTo>
                      <a:pt x="63" y="295"/>
                      <a:pt x="113" y="381"/>
                      <a:pt x="151" y="472"/>
                    </a:cubicBezTo>
                    <a:cubicBezTo>
                      <a:pt x="515" y="211"/>
                      <a:pt x="515" y="211"/>
                      <a:pt x="515" y="211"/>
                    </a:cubicBezTo>
                    <a:cubicBezTo>
                      <a:pt x="562" y="178"/>
                      <a:pt x="576" y="111"/>
                      <a:pt x="54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8" name="Freeform 75">
                <a:extLst>
                  <a:ext uri="{FF2B5EF4-FFF2-40B4-BE49-F238E27FC236}">
                    <a16:creationId xmlns:a16="http://schemas.microsoft.com/office/drawing/2014/main" id="{CFDB455C-1527-4C18-BDDD-1279C69B4433}"/>
                  </a:ext>
                </a:extLst>
              </p:cNvPr>
              <p:cNvSpPr>
                <a:spLocks/>
              </p:cNvSpPr>
              <p:nvPr/>
            </p:nvSpPr>
            <p:spPr bwMode="auto">
              <a:xfrm>
                <a:off x="1124" y="842"/>
                <a:ext cx="189" cy="212"/>
              </a:xfrm>
              <a:custGeom>
                <a:avLst/>
                <a:gdLst>
                  <a:gd name="T0" fmla="*/ 561 w 1576"/>
                  <a:gd name="T1" fmla="*/ 0 h 1760"/>
                  <a:gd name="T2" fmla="*/ 0 w 1576"/>
                  <a:gd name="T3" fmla="*/ 973 h 1760"/>
                  <a:gd name="T4" fmla="*/ 152 w 1576"/>
                  <a:gd name="T5" fmla="*/ 1098 h 1760"/>
                  <a:gd name="T6" fmla="*/ 576 w 1576"/>
                  <a:gd name="T7" fmla="*/ 893 h 1760"/>
                  <a:gd name="T8" fmla="*/ 878 w 1576"/>
                  <a:gd name="T9" fmla="*/ 973 h 1760"/>
                  <a:gd name="T10" fmla="*/ 816 w 1576"/>
                  <a:gd name="T11" fmla="*/ 1276 h 1760"/>
                  <a:gd name="T12" fmla="*/ 421 w 1576"/>
                  <a:gd name="T13" fmla="*/ 1558 h 1760"/>
                  <a:gd name="T14" fmla="*/ 455 w 1576"/>
                  <a:gd name="T15" fmla="*/ 1760 h 1760"/>
                  <a:gd name="T16" fmla="*/ 1576 w 1576"/>
                  <a:gd name="T17" fmla="*/ 1760 h 1760"/>
                  <a:gd name="T18" fmla="*/ 561 w 1576"/>
                  <a:gd name="T19"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6" h="1760">
                    <a:moveTo>
                      <a:pt x="561" y="0"/>
                    </a:moveTo>
                    <a:cubicBezTo>
                      <a:pt x="0" y="973"/>
                      <a:pt x="0" y="973"/>
                      <a:pt x="0" y="973"/>
                    </a:cubicBezTo>
                    <a:cubicBezTo>
                      <a:pt x="56" y="1009"/>
                      <a:pt x="107" y="1052"/>
                      <a:pt x="152" y="1098"/>
                    </a:cubicBezTo>
                    <a:cubicBezTo>
                      <a:pt x="576" y="893"/>
                      <a:pt x="576" y="893"/>
                      <a:pt x="576" y="893"/>
                    </a:cubicBezTo>
                    <a:cubicBezTo>
                      <a:pt x="682" y="842"/>
                      <a:pt x="818" y="878"/>
                      <a:pt x="878" y="973"/>
                    </a:cubicBezTo>
                    <a:cubicBezTo>
                      <a:pt x="941" y="1071"/>
                      <a:pt x="913" y="1206"/>
                      <a:pt x="816" y="1276"/>
                    </a:cubicBezTo>
                    <a:cubicBezTo>
                      <a:pt x="421" y="1558"/>
                      <a:pt x="421" y="1558"/>
                      <a:pt x="421" y="1558"/>
                    </a:cubicBezTo>
                    <a:cubicBezTo>
                      <a:pt x="439" y="1623"/>
                      <a:pt x="451" y="1690"/>
                      <a:pt x="455" y="1760"/>
                    </a:cubicBezTo>
                    <a:cubicBezTo>
                      <a:pt x="1576" y="1760"/>
                      <a:pt x="1576" y="1760"/>
                      <a:pt x="1576" y="1760"/>
                    </a:cubicBezTo>
                    <a:cubicBezTo>
                      <a:pt x="1558" y="1021"/>
                      <a:pt x="1191" y="386"/>
                      <a:pt x="56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101" name="Datumsplatzhalter 6">
            <a:extLst>
              <a:ext uri="{FF2B5EF4-FFF2-40B4-BE49-F238E27FC236}">
                <a16:creationId xmlns:a16="http://schemas.microsoft.com/office/drawing/2014/main" id="{FE5E9690-785C-4400-AAD3-0CA8B6F8CC43}"/>
              </a:ext>
            </a:extLst>
          </p:cNvPr>
          <p:cNvSpPr>
            <a:spLocks noGrp="1"/>
          </p:cNvSpPr>
          <p:nvPr>
            <p:ph type="dt" sz="half" idx="2"/>
          </p:nvPr>
        </p:nvSpPr>
        <p:spPr>
          <a:xfrm>
            <a:off x="360363" y="6584851"/>
            <a:ext cx="493866" cy="216000"/>
          </a:xfrm>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2" name="Fußzeilenplatzhalter 2">
            <a:extLst>
              <a:ext uri="{FF2B5EF4-FFF2-40B4-BE49-F238E27FC236}">
                <a16:creationId xmlns:a16="http://schemas.microsoft.com/office/drawing/2014/main" id="{4FCB00FE-BA8D-4989-8490-2ECD78ACFFA9}"/>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
        <p:nvSpPr>
          <p:cNvPr id="98" name="Rechteck 97">
            <a:extLst>
              <a:ext uri="{FF2B5EF4-FFF2-40B4-BE49-F238E27FC236}">
                <a16:creationId xmlns:a16="http://schemas.microsoft.com/office/drawing/2014/main" id="{E83B8BB9-AE61-4871-B4D6-8E6C11FCDEE9}"/>
              </a:ext>
            </a:extLst>
          </p:cNvPr>
          <p:cNvSpPr/>
          <p:nvPr/>
        </p:nvSpPr>
        <p:spPr bwMode="gray">
          <a:xfrm>
            <a:off x="6175321" y="5690810"/>
            <a:ext cx="5654675" cy="807189"/>
          </a:xfrm>
          <a:prstGeom prst="rect">
            <a:avLst/>
          </a:prstGeom>
          <a:noFill/>
          <a:ln w="12700">
            <a:solidFill>
              <a:srgbClr val="798B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44000" rIns="72000" bIns="36000" numCol="1" spcCol="0" rtlCol="0" fromWordArt="0" anchor="t" anchorCtr="0" forceAA="0" compatLnSpc="1">
            <a:prstTxWarp prst="textNoShape">
              <a:avLst/>
            </a:prstTxWarp>
            <a:noAutofit/>
          </a:bodyPr>
          <a:lstStyle/>
          <a:p>
            <a:pPr>
              <a:spcBef>
                <a:spcPts val="300"/>
              </a:spcBef>
              <a:spcAft>
                <a:spcPts val="100"/>
              </a:spcAft>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70354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902C4-0148-984B-818B-9E0391A60AE0}"/>
              </a:ext>
            </a:extLst>
          </p:cNvPr>
          <p:cNvSpPr>
            <a:spLocks noGrp="1"/>
          </p:cNvSpPr>
          <p:nvPr>
            <p:ph type="title"/>
          </p:nvPr>
        </p:nvSpPr>
        <p:spPr/>
        <p:txBody>
          <a:bodyPr anchor="ctr"/>
          <a:lstStyle/>
          <a:p>
            <a:pPr algn="ctr"/>
            <a:r>
              <a:rPr lang="en-US" sz="4400" dirty="0"/>
              <a:t>OUR PROMISE</a:t>
            </a:r>
          </a:p>
        </p:txBody>
      </p:sp>
      <p:sp>
        <p:nvSpPr>
          <p:cNvPr id="3" name="Footer Placeholder 2">
            <a:extLst>
              <a:ext uri="{FF2B5EF4-FFF2-40B4-BE49-F238E27FC236}">
                <a16:creationId xmlns:a16="http://schemas.microsoft.com/office/drawing/2014/main" id="{6CA5E5B9-23C4-AE40-96BC-72B80A34551F}"/>
              </a:ext>
            </a:extLst>
          </p:cNvPr>
          <p:cNvSpPr>
            <a:spLocks noGrp="1"/>
          </p:cNvSpPr>
          <p:nvPr>
            <p:ph type="ftr" sz="quarter" idx="3"/>
          </p:nvPr>
        </p:nvSpPr>
        <p:spPr/>
        <p:txBody>
          <a:bodyPr/>
          <a:lstStyle/>
          <a:p>
            <a:r>
              <a:rPr lang="en-US" dirty="0"/>
              <a:t>Tezos Deep Dive Deck - Licensed under CC BY 4.0</a:t>
            </a:r>
          </a:p>
        </p:txBody>
      </p:sp>
      <p:sp>
        <p:nvSpPr>
          <p:cNvPr id="4" name="Slide Number Placeholder 3">
            <a:extLst>
              <a:ext uri="{FF2B5EF4-FFF2-40B4-BE49-F238E27FC236}">
                <a16:creationId xmlns:a16="http://schemas.microsoft.com/office/drawing/2014/main" id="{F61A6D39-301D-364C-B37A-F985B76FDAA9}"/>
              </a:ext>
            </a:extLst>
          </p:cNvPr>
          <p:cNvSpPr>
            <a:spLocks noGrp="1"/>
          </p:cNvSpPr>
          <p:nvPr>
            <p:ph type="sldNum" sz="quarter" idx="4"/>
          </p:nvPr>
        </p:nvSpPr>
        <p:spPr/>
        <p:txBody>
          <a:bodyPr/>
          <a:lstStyle/>
          <a:p>
            <a:fld id="{369A084B-84B6-4F15-B0F5-CCDC4176846B}" type="slidenum">
              <a:rPr lang="en-US" smtClean="0"/>
              <a:pPr/>
              <a:t>4</a:t>
            </a:fld>
            <a:endParaRPr lang="en-US" dirty="0"/>
          </a:p>
        </p:txBody>
      </p:sp>
      <p:sp>
        <p:nvSpPr>
          <p:cNvPr id="5" name="Date Placeholder 4">
            <a:extLst>
              <a:ext uri="{FF2B5EF4-FFF2-40B4-BE49-F238E27FC236}">
                <a16:creationId xmlns:a16="http://schemas.microsoft.com/office/drawing/2014/main" id="{07CBB539-7D02-D349-BBE6-EA5E75241D6E}"/>
              </a:ext>
            </a:extLst>
          </p:cNvPr>
          <p:cNvSpPr>
            <a:spLocks noGrp="1"/>
          </p:cNvSpPr>
          <p:nvPr>
            <p:ph type="dt" sz="half" idx="2"/>
          </p:nvPr>
        </p:nvSpPr>
        <p:spPr/>
        <p:txBody>
          <a:bodyPr/>
          <a:lstStyle/>
          <a:p>
            <a:r>
              <a:rPr lang="en-US" dirty="0"/>
              <a:t>2021-11-22</a:t>
            </a:r>
          </a:p>
        </p:txBody>
      </p:sp>
      <p:sp>
        <p:nvSpPr>
          <p:cNvPr id="6" name="Content Placeholder 5">
            <a:extLst>
              <a:ext uri="{FF2B5EF4-FFF2-40B4-BE49-F238E27FC236}">
                <a16:creationId xmlns:a16="http://schemas.microsoft.com/office/drawing/2014/main" id="{34082692-D095-024A-9089-864EEAE86EFF}"/>
              </a:ext>
            </a:extLst>
          </p:cNvPr>
          <p:cNvSpPr>
            <a:spLocks noGrp="1"/>
          </p:cNvSpPr>
          <p:nvPr>
            <p:ph idx="1"/>
          </p:nvPr>
        </p:nvSpPr>
        <p:spPr/>
        <p:txBody>
          <a:bodyPr/>
          <a:lstStyle/>
          <a:p>
            <a:pPr marL="0" indent="0">
              <a:buNone/>
            </a:pPr>
            <a:r>
              <a:rPr lang="en-US" dirty="0"/>
              <a:t>You will…</a:t>
            </a:r>
          </a:p>
          <a:p>
            <a:pPr marL="0" indent="0">
              <a:buNone/>
            </a:pPr>
            <a:r>
              <a:rPr lang="en-US" dirty="0"/>
              <a:t>		…gain an understanding of what </a:t>
            </a:r>
            <a:r>
              <a:rPr lang="en-US" b="1" dirty="0"/>
              <a:t>blockchain</a:t>
            </a:r>
            <a:r>
              <a:rPr lang="en-US" dirty="0"/>
              <a:t> is, how the 			technology works and what it is good for!</a:t>
            </a:r>
          </a:p>
          <a:p>
            <a:pPr marL="0" indent="0">
              <a:buNone/>
            </a:pPr>
            <a:endParaRPr lang="en-US" dirty="0"/>
          </a:p>
          <a:p>
            <a:pPr marL="0" indent="0">
              <a:buNone/>
            </a:pPr>
            <a:r>
              <a:rPr lang="en-US" dirty="0"/>
              <a:t>		…learn about the difference between </a:t>
            </a:r>
            <a:r>
              <a:rPr lang="en-US" b="1" dirty="0"/>
              <a:t>private</a:t>
            </a:r>
            <a:r>
              <a:rPr lang="en-US" dirty="0"/>
              <a:t> and </a:t>
            </a:r>
            <a:r>
              <a:rPr lang="en-US" b="1" dirty="0"/>
              <a:t>public 			blockchains</a:t>
            </a:r>
            <a:r>
              <a:rPr lang="en-US" dirty="0"/>
              <a:t> and why we think that public chains are the future!</a:t>
            </a:r>
          </a:p>
          <a:p>
            <a:pPr marL="0" indent="0">
              <a:buNone/>
            </a:pPr>
            <a:endParaRPr lang="en-US" dirty="0"/>
          </a:p>
          <a:p>
            <a:pPr marL="0" indent="0">
              <a:buNone/>
            </a:pPr>
            <a:r>
              <a:rPr lang="en-US" dirty="0"/>
              <a:t>		…fall in love with </a:t>
            </a:r>
            <a:r>
              <a:rPr lang="en-US" b="1" dirty="0"/>
              <a:t>Tezos</a:t>
            </a:r>
            <a:r>
              <a:rPr lang="en-US" dirty="0"/>
              <a:t> for its superior and upgradeable 			technology and its great and open community! </a:t>
            </a:r>
          </a:p>
          <a:p>
            <a:pPr marL="0" indent="0">
              <a:buNone/>
            </a:pPr>
            <a:endParaRPr lang="en-US" dirty="0"/>
          </a:p>
          <a:p>
            <a:pPr marL="0" indent="0">
              <a:buNone/>
            </a:pPr>
            <a:r>
              <a:rPr lang="en-US" dirty="0"/>
              <a:t>		…gather knowledge about important blockchain-related 	</a:t>
            </a:r>
            <a:r>
              <a:rPr lang="en-DE" dirty="0"/>
              <a:t>	</a:t>
            </a:r>
            <a:r>
              <a:rPr lang="en-US" dirty="0"/>
              <a:t>	concepts such as </a:t>
            </a:r>
            <a:r>
              <a:rPr lang="en-US" b="1" dirty="0"/>
              <a:t>SSIs</a:t>
            </a:r>
            <a:r>
              <a:rPr lang="en-US" dirty="0"/>
              <a:t> and </a:t>
            </a:r>
            <a:r>
              <a:rPr lang="en-US" b="1" dirty="0"/>
              <a:t>NFTs</a:t>
            </a:r>
            <a:r>
              <a:rPr lang="en-US" dirty="0"/>
              <a:t> and their place with Tezos.</a:t>
            </a:r>
          </a:p>
          <a:p>
            <a:pPr marL="0" indent="0">
              <a:buNone/>
            </a:pPr>
            <a:endParaRPr lang="en-US" dirty="0"/>
          </a:p>
          <a:p>
            <a:pPr marL="0" indent="0">
              <a:buNone/>
            </a:pPr>
            <a:r>
              <a:rPr lang="en-US" dirty="0"/>
              <a:t>		…see a </a:t>
            </a:r>
            <a:r>
              <a:rPr lang="en-US" b="1" dirty="0"/>
              <a:t>blueprint</a:t>
            </a:r>
            <a:r>
              <a:rPr lang="en-US" dirty="0"/>
              <a:t> of how to build </a:t>
            </a:r>
            <a:r>
              <a:rPr lang="en-US" b="1" dirty="0"/>
              <a:t>industrial applications</a:t>
            </a:r>
            <a:r>
              <a:rPr lang="en-US" dirty="0"/>
              <a:t> on top 		of Tezos, streamline consortia and interact with the community.</a:t>
            </a:r>
          </a:p>
          <a:p>
            <a:pPr marL="0" indent="0">
              <a:buNone/>
            </a:pPr>
            <a:endParaRPr lang="en-US" dirty="0"/>
          </a:p>
          <a:p>
            <a:pPr marL="0" indent="0">
              <a:buNone/>
            </a:pPr>
            <a:r>
              <a:rPr lang="en-US" dirty="0"/>
              <a:t>		…enjoy a series of </a:t>
            </a:r>
            <a:r>
              <a:rPr lang="en-US" b="1" dirty="0" err="1"/>
              <a:t>mythbusters</a:t>
            </a:r>
            <a:r>
              <a:rPr lang="en-US" dirty="0"/>
              <a:t> about common misconceptions 		in the blockchain and crypto space!</a:t>
            </a:r>
          </a:p>
        </p:txBody>
      </p:sp>
      <p:sp>
        <p:nvSpPr>
          <p:cNvPr id="7" name="Text Placeholder 6">
            <a:extLst>
              <a:ext uri="{FF2B5EF4-FFF2-40B4-BE49-F238E27FC236}">
                <a16:creationId xmlns:a16="http://schemas.microsoft.com/office/drawing/2014/main" id="{08EE7186-93A8-0545-A776-766DD5DF1AC3}"/>
              </a:ext>
            </a:extLst>
          </p:cNvPr>
          <p:cNvSpPr>
            <a:spLocks noGrp="1"/>
          </p:cNvSpPr>
          <p:nvPr>
            <p:ph type="body" sz="quarter" idx="10"/>
          </p:nvPr>
        </p:nvSpPr>
        <p:spPr/>
        <p:txBody>
          <a:bodyPr/>
          <a:lstStyle/>
          <a:p>
            <a:r>
              <a:rPr lang="en-US" dirty="0"/>
              <a:t>What you will learn from this slide deck…</a:t>
            </a:r>
          </a:p>
        </p:txBody>
      </p:sp>
      <p:grpSp>
        <p:nvGrpSpPr>
          <p:cNvPr id="10" name="Gruppieren 409">
            <a:extLst>
              <a:ext uri="{FF2B5EF4-FFF2-40B4-BE49-F238E27FC236}">
                <a16:creationId xmlns:a16="http://schemas.microsoft.com/office/drawing/2014/main" id="{34140D1A-C6A0-314C-8F16-DDA7D0D158BB}"/>
              </a:ext>
            </a:extLst>
          </p:cNvPr>
          <p:cNvGrpSpPr/>
          <p:nvPr/>
        </p:nvGrpSpPr>
        <p:grpSpPr>
          <a:xfrm>
            <a:off x="4361489" y="1376980"/>
            <a:ext cx="887186" cy="206845"/>
            <a:chOff x="2135348" y="724925"/>
            <a:chExt cx="617638" cy="144000"/>
          </a:xfrm>
        </p:grpSpPr>
        <p:sp>
          <p:nvSpPr>
            <p:cNvPr id="15" name="Flussdiagramm: Prozess 420">
              <a:extLst>
                <a:ext uri="{FF2B5EF4-FFF2-40B4-BE49-F238E27FC236}">
                  <a16:creationId xmlns:a16="http://schemas.microsoft.com/office/drawing/2014/main" id="{E98A9A5B-185C-A14B-82D1-51F2B96089BC}"/>
                </a:ext>
              </a:extLst>
            </p:cNvPr>
            <p:cNvSpPr/>
            <p:nvPr/>
          </p:nvSpPr>
          <p:spPr bwMode="gray">
            <a:xfrm>
              <a:off x="2135348" y="724925"/>
              <a:ext cx="144000" cy="144000"/>
            </a:xfrm>
            <a:prstGeom prst="flowChartProcess">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Flussdiagramm: Prozess 421">
              <a:extLst>
                <a:ext uri="{FF2B5EF4-FFF2-40B4-BE49-F238E27FC236}">
                  <a16:creationId xmlns:a16="http://schemas.microsoft.com/office/drawing/2014/main" id="{F94D96E3-A52A-324D-A712-764287E9788D}"/>
                </a:ext>
              </a:extLst>
            </p:cNvPr>
            <p:cNvSpPr/>
            <p:nvPr/>
          </p:nvSpPr>
          <p:spPr bwMode="gray">
            <a:xfrm>
              <a:off x="2372167" y="724925"/>
              <a:ext cx="144000" cy="144000"/>
            </a:xfrm>
            <a:prstGeom prst="flowChartProcess">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Flussdiagramm: Prozess 422">
              <a:extLst>
                <a:ext uri="{FF2B5EF4-FFF2-40B4-BE49-F238E27FC236}">
                  <a16:creationId xmlns:a16="http://schemas.microsoft.com/office/drawing/2014/main" id="{E8167277-DB96-AC47-8282-14D422D9112D}"/>
                </a:ext>
              </a:extLst>
            </p:cNvPr>
            <p:cNvSpPr/>
            <p:nvPr/>
          </p:nvSpPr>
          <p:spPr bwMode="gray">
            <a:xfrm>
              <a:off x="2608986" y="724925"/>
              <a:ext cx="144000" cy="144000"/>
            </a:xfrm>
            <a:prstGeom prst="flowChartProcess">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8" name="Gerader Verbinder 423">
              <a:extLst>
                <a:ext uri="{FF2B5EF4-FFF2-40B4-BE49-F238E27FC236}">
                  <a16:creationId xmlns:a16="http://schemas.microsoft.com/office/drawing/2014/main" id="{EE969ED6-C96C-A14B-94F9-E798BEDEC3D7}"/>
                </a:ext>
              </a:extLst>
            </p:cNvPr>
            <p:cNvCxnSpPr>
              <a:stCxn id="15" idx="3"/>
              <a:endCxn id="16" idx="1"/>
            </p:cNvCxnSpPr>
            <p:nvPr/>
          </p:nvCxnSpPr>
          <p:spPr>
            <a:xfrm>
              <a:off x="2279348" y="796925"/>
              <a:ext cx="92819" cy="0"/>
            </a:xfrm>
            <a:prstGeom prst="line">
              <a:avLst/>
            </a:prstGeom>
            <a:ln w="9525">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9" name="Gerader Verbinder 424">
              <a:extLst>
                <a:ext uri="{FF2B5EF4-FFF2-40B4-BE49-F238E27FC236}">
                  <a16:creationId xmlns:a16="http://schemas.microsoft.com/office/drawing/2014/main" id="{3B3D6601-6BFB-6E46-B886-9357B3CF8C0F}"/>
                </a:ext>
              </a:extLst>
            </p:cNvPr>
            <p:cNvCxnSpPr>
              <a:cxnSpLocks/>
              <a:stCxn id="16" idx="3"/>
              <a:endCxn id="17" idx="1"/>
            </p:cNvCxnSpPr>
            <p:nvPr/>
          </p:nvCxnSpPr>
          <p:spPr>
            <a:xfrm>
              <a:off x="2516167" y="796925"/>
              <a:ext cx="92819" cy="0"/>
            </a:xfrm>
            <a:prstGeom prst="line">
              <a:avLst/>
            </a:prstGeom>
            <a:ln w="9525">
              <a:solidFill>
                <a:srgbClr val="798BB3"/>
              </a:solidFill>
            </a:ln>
          </p:spPr>
          <p:style>
            <a:lnRef idx="1">
              <a:schemeClr val="accent1"/>
            </a:lnRef>
            <a:fillRef idx="0">
              <a:schemeClr val="accent1"/>
            </a:fillRef>
            <a:effectRef idx="0">
              <a:schemeClr val="accent1"/>
            </a:effectRef>
            <a:fontRef idx="minor">
              <a:schemeClr val="tx1"/>
            </a:fontRef>
          </p:style>
        </p:cxnSp>
      </p:grpSp>
      <p:sp>
        <p:nvSpPr>
          <p:cNvPr id="22" name="Herz 104">
            <a:extLst>
              <a:ext uri="{FF2B5EF4-FFF2-40B4-BE49-F238E27FC236}">
                <a16:creationId xmlns:a16="http://schemas.microsoft.com/office/drawing/2014/main" id="{5C2B0B4B-7E69-F04B-8D7D-7D5C93C0A57D}"/>
              </a:ext>
            </a:extLst>
          </p:cNvPr>
          <p:cNvSpPr/>
          <p:nvPr/>
        </p:nvSpPr>
        <p:spPr bwMode="gray">
          <a:xfrm>
            <a:off x="4560107" y="3113862"/>
            <a:ext cx="489950" cy="489950"/>
          </a:xfrm>
          <a:prstGeom prst="heart">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5" name="Graphic 24" descr="Door Open with solid fill">
            <a:extLst>
              <a:ext uri="{FF2B5EF4-FFF2-40B4-BE49-F238E27FC236}">
                <a16:creationId xmlns:a16="http://schemas.microsoft.com/office/drawing/2014/main" id="{74F69B31-455F-5B48-B4EE-2FE7B352BDD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99429" y="2103782"/>
            <a:ext cx="611306" cy="611306"/>
          </a:xfrm>
          <a:prstGeom prst="rect">
            <a:avLst/>
          </a:prstGeom>
        </p:spPr>
      </p:pic>
      <p:pic>
        <p:nvPicPr>
          <p:cNvPr id="27" name="Graphic 26" descr="Blueprint with solid fill">
            <a:extLst>
              <a:ext uri="{FF2B5EF4-FFF2-40B4-BE49-F238E27FC236}">
                <a16:creationId xmlns:a16="http://schemas.microsoft.com/office/drawing/2014/main" id="{1A51E91E-E03C-D14B-808E-DABDA008134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99429" y="4892530"/>
            <a:ext cx="611306" cy="611306"/>
          </a:xfrm>
          <a:prstGeom prst="rect">
            <a:avLst/>
          </a:prstGeom>
        </p:spPr>
      </p:pic>
      <p:pic>
        <p:nvPicPr>
          <p:cNvPr id="29" name="Graphic 28" descr="Ghost with solid fill">
            <a:extLst>
              <a:ext uri="{FF2B5EF4-FFF2-40B4-BE49-F238E27FC236}">
                <a16:creationId xmlns:a16="http://schemas.microsoft.com/office/drawing/2014/main" id="{CB58A959-F395-564D-AFB4-A0FA7BBAF53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540214" y="5909921"/>
            <a:ext cx="542404" cy="542404"/>
          </a:xfrm>
          <a:prstGeom prst="rect">
            <a:avLst/>
          </a:prstGeom>
        </p:spPr>
      </p:pic>
      <p:pic>
        <p:nvPicPr>
          <p:cNvPr id="31" name="Graphic 30" descr="Thought bubble with solid fill">
            <a:extLst>
              <a:ext uri="{FF2B5EF4-FFF2-40B4-BE49-F238E27FC236}">
                <a16:creationId xmlns:a16="http://schemas.microsoft.com/office/drawing/2014/main" id="{024A0E08-2F8C-6347-B055-8EFACC1BB37E}"/>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476816" y="3984482"/>
            <a:ext cx="749246" cy="749246"/>
          </a:xfrm>
          <a:prstGeom prst="rect">
            <a:avLst/>
          </a:prstGeom>
        </p:spPr>
      </p:pic>
      <p:sp>
        <p:nvSpPr>
          <p:cNvPr id="32" name="TextBox 31">
            <a:extLst>
              <a:ext uri="{FF2B5EF4-FFF2-40B4-BE49-F238E27FC236}">
                <a16:creationId xmlns:a16="http://schemas.microsoft.com/office/drawing/2014/main" id="{8CFAF450-9CAD-8649-BEDD-33A4DDA87664}"/>
              </a:ext>
            </a:extLst>
          </p:cNvPr>
          <p:cNvSpPr txBox="1"/>
          <p:nvPr/>
        </p:nvSpPr>
        <p:spPr>
          <a:xfrm>
            <a:off x="4526324" y="4162369"/>
            <a:ext cx="478423" cy="30565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800" dirty="0">
                <a:solidFill>
                  <a:schemeClr val="bg1"/>
                </a:solidFill>
              </a:rPr>
              <a:t>SSI</a:t>
            </a:r>
          </a:p>
        </p:txBody>
      </p:sp>
      <p:sp>
        <p:nvSpPr>
          <p:cNvPr id="33" name="TextBox 32">
            <a:extLst>
              <a:ext uri="{FF2B5EF4-FFF2-40B4-BE49-F238E27FC236}">
                <a16:creationId xmlns:a16="http://schemas.microsoft.com/office/drawing/2014/main" id="{9682315F-42E8-D04C-A7A1-A7630627CEC6}"/>
              </a:ext>
            </a:extLst>
          </p:cNvPr>
          <p:cNvSpPr txBox="1"/>
          <p:nvPr/>
        </p:nvSpPr>
        <p:spPr>
          <a:xfrm>
            <a:off x="4692695" y="4062838"/>
            <a:ext cx="478423" cy="30565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800" dirty="0">
                <a:solidFill>
                  <a:schemeClr val="bg1"/>
                </a:solidFill>
              </a:rPr>
              <a:t>NFT</a:t>
            </a:r>
          </a:p>
        </p:txBody>
      </p:sp>
      <p:pic>
        <p:nvPicPr>
          <p:cNvPr id="24" name="Grafik 23">
            <a:extLst>
              <a:ext uri="{FF2B5EF4-FFF2-40B4-BE49-F238E27FC236}">
                <a16:creationId xmlns:a16="http://schemas.microsoft.com/office/drawing/2014/main" id="{6ADE30AF-1445-4C1E-85BF-160283BF14E4}"/>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01996" y="3229876"/>
            <a:ext cx="220483" cy="270749"/>
          </a:xfrm>
          <a:prstGeom prst="rect">
            <a:avLst/>
          </a:prstGeom>
        </p:spPr>
      </p:pic>
    </p:spTree>
    <p:extLst>
      <p:ext uri="{BB962C8B-B14F-4D97-AF65-F5344CB8AC3E}">
        <p14:creationId xmlns:p14="http://schemas.microsoft.com/office/powerpoint/2010/main" val="4103878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8CA417A-D534-48CC-A014-B26BD273DDD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953"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28CA417A-D534-48CC-A014-B26BD273DDD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D9E831BC-509D-4F3F-A270-375A22A6491A}"/>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Inhaltsplatzhalter 8">
            <a:extLst>
              <a:ext uri="{FF2B5EF4-FFF2-40B4-BE49-F238E27FC236}">
                <a16:creationId xmlns:a16="http://schemas.microsoft.com/office/drawing/2014/main" id="{E46E56B6-3844-43FA-9CBF-A927CE707CB9}"/>
              </a:ext>
            </a:extLst>
          </p:cNvPr>
          <p:cNvSpPr>
            <a:spLocks noGrp="1"/>
          </p:cNvSpPr>
          <p:nvPr>
            <p:ph sz="quarter" idx="13"/>
          </p:nvPr>
        </p:nvSpPr>
        <p:spPr>
          <a:xfrm>
            <a:off x="360000" y="884238"/>
            <a:ext cx="5446812" cy="5613761"/>
          </a:xfrm>
        </p:spPr>
        <p:txBody>
          <a:bodyPr/>
          <a:lstStyle/>
          <a:p>
            <a:r>
              <a:rPr lang="en-US" sz="1300" dirty="0"/>
              <a:t>Until Edo was activated, a </a:t>
            </a:r>
            <a:r>
              <a:rPr lang="en-US" sz="1300" b="1" dirty="0"/>
              <a:t>period </a:t>
            </a:r>
            <a:r>
              <a:rPr lang="en-US" sz="1300" dirty="0"/>
              <a:t>within the amendment process took 8 baking </a:t>
            </a:r>
            <a:r>
              <a:rPr lang="en-US" sz="1300" b="1" dirty="0"/>
              <a:t>cycles </a:t>
            </a:r>
            <a:r>
              <a:rPr lang="en-US" sz="1300" dirty="0"/>
              <a:t>with a cycle consisting of 4,096 blocks. As </a:t>
            </a:r>
            <a:r>
              <a:rPr lang="en-US" sz="1300" dirty="0" err="1"/>
              <a:t>blocktime</a:t>
            </a:r>
            <a:r>
              <a:rPr lang="en-US" sz="1300" dirty="0"/>
              <a:t> varies slightly but has a lower bound of 1 minute, a period used to take at least 22.76 days or </a:t>
            </a:r>
            <a:r>
              <a:rPr lang="en-US" sz="1300" b="1" dirty="0"/>
              <a:t>roughly 3 weeks</a:t>
            </a:r>
            <a:r>
              <a:rPr lang="en-US" sz="1300" dirty="0"/>
              <a:t>.</a:t>
            </a:r>
          </a:p>
          <a:p>
            <a:pPr marL="0" indent="0">
              <a:buNone/>
            </a:pPr>
            <a:endParaRPr lang="en-US" sz="1300" dirty="0"/>
          </a:p>
          <a:p>
            <a:r>
              <a:rPr lang="en-US" sz="1300" dirty="0"/>
              <a:t>Accordingly, </a:t>
            </a:r>
            <a:r>
              <a:rPr lang="en-US" sz="1300" b="1" dirty="0"/>
              <a:t>a full iteration of the amendment process </a:t>
            </a:r>
            <a:r>
              <a:rPr lang="en-US" sz="1300" dirty="0"/>
              <a:t>used to take at least 91.02 days or roughly </a:t>
            </a:r>
            <a:r>
              <a:rPr lang="en-US" sz="1300" b="1" dirty="0"/>
              <a:t>13 weeks / 3 months</a:t>
            </a:r>
            <a:r>
              <a:rPr lang="en-US" sz="1300" dirty="0"/>
              <a:t>.  </a:t>
            </a:r>
          </a:p>
          <a:p>
            <a:pPr marL="0" indent="0">
              <a:buNone/>
            </a:pPr>
            <a:endParaRPr lang="en-US" sz="1300" dirty="0"/>
          </a:p>
          <a:p>
            <a:r>
              <a:rPr lang="en-US" sz="1300" dirty="0"/>
              <a:t>However, the fifth &amp; sixth updates – </a:t>
            </a:r>
            <a:r>
              <a:rPr lang="en-US" sz="1300" b="1" dirty="0"/>
              <a:t>Edo</a:t>
            </a:r>
            <a:r>
              <a:rPr lang="en-US" sz="1300" dirty="0"/>
              <a:t> and </a:t>
            </a:r>
            <a:r>
              <a:rPr lang="en-US" sz="1300" b="1" dirty="0"/>
              <a:t>Florence</a:t>
            </a:r>
            <a:r>
              <a:rPr lang="en-US" sz="1300" dirty="0"/>
              <a:t> – brought about some significant changes to the amendment process itself:</a:t>
            </a:r>
          </a:p>
          <a:p>
            <a:pPr lvl="1"/>
            <a:r>
              <a:rPr lang="en-US" sz="1300" dirty="0"/>
              <a:t>The fifth period called the </a:t>
            </a:r>
            <a:r>
              <a:rPr lang="en-US" sz="1300" b="1" dirty="0"/>
              <a:t>Adoption</a:t>
            </a:r>
            <a:r>
              <a:rPr lang="en-US" sz="1300" dirty="0"/>
              <a:t> period was introduced to give bakers, indexers and end users a sufficient time window to update and adapt to the new protocol version. (Edo)</a:t>
            </a:r>
          </a:p>
          <a:p>
            <a:pPr lvl="1"/>
            <a:r>
              <a:rPr lang="en-US" sz="1300" dirty="0"/>
              <a:t>Period lengths were reduced from 8 to </a:t>
            </a:r>
            <a:r>
              <a:rPr lang="en-US" sz="1300" b="1" dirty="0"/>
              <a:t>5 cycles</a:t>
            </a:r>
            <a:r>
              <a:rPr lang="en-US" sz="1300" dirty="0"/>
              <a:t>, shortening the minimum time between updates to 25 cycles taking at least 71.11 days or roughly </a:t>
            </a:r>
            <a:r>
              <a:rPr lang="en-US" sz="1300" b="1" dirty="0"/>
              <a:t>10 weeks / 2.5 months</a:t>
            </a:r>
            <a:r>
              <a:rPr lang="en-US" sz="1300" dirty="0"/>
              <a:t>.</a:t>
            </a:r>
            <a:r>
              <a:rPr lang="en-US" sz="1300" b="1" dirty="0"/>
              <a:t> </a:t>
            </a:r>
            <a:r>
              <a:rPr lang="en-US" sz="1300" dirty="0"/>
              <a:t>(Edo)</a:t>
            </a:r>
          </a:p>
          <a:p>
            <a:pPr lvl="1"/>
            <a:r>
              <a:rPr lang="en-US" sz="1300" dirty="0"/>
              <a:t>No test chain is created within the </a:t>
            </a:r>
            <a:r>
              <a:rPr lang="en-US" sz="1300" dirty="0" err="1"/>
              <a:t>mainnet</a:t>
            </a:r>
            <a:r>
              <a:rPr lang="en-US" sz="1300" dirty="0"/>
              <a:t> anymore and the Testing period has been rechristened to </a:t>
            </a:r>
            <a:r>
              <a:rPr lang="en-US" sz="1300" b="1" dirty="0"/>
              <a:t>Cooldown</a:t>
            </a:r>
            <a:r>
              <a:rPr lang="en-US" sz="1300" dirty="0"/>
              <a:t> period accordingly. (Florence)</a:t>
            </a:r>
          </a:p>
        </p:txBody>
      </p:sp>
      <p:sp>
        <p:nvSpPr>
          <p:cNvPr id="2" name="Titel 1">
            <a:extLst>
              <a:ext uri="{FF2B5EF4-FFF2-40B4-BE49-F238E27FC236}">
                <a16:creationId xmlns:a16="http://schemas.microsoft.com/office/drawing/2014/main" id="{30B8CD1A-6AB7-4283-8CAD-67E647848C05}"/>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The self-amendment process works: 8 successful amendments and counting</a:t>
            </a:r>
            <a:r>
              <a:rPr lang="en-US" dirty="0"/>
              <a:t>… (2/3)</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1" name="Rechteck 260">
            <a:hlinkClick r:id="rId8" action="ppaction://hlinksldjump"/>
            <a:extLst>
              <a:ext uri="{FF2B5EF4-FFF2-40B4-BE49-F238E27FC236}">
                <a16:creationId xmlns:a16="http://schemas.microsoft.com/office/drawing/2014/main" id="{594D46E6-B246-4E7B-8351-35AF3567900F}"/>
              </a:ext>
            </a:extLst>
          </p:cNvPr>
          <p:cNvSpPr/>
          <p:nvPr/>
        </p:nvSpPr>
        <p:spPr bwMode="gray">
          <a:xfrm>
            <a:off x="6175375" y="884238"/>
            <a:ext cx="5654675" cy="1459348"/>
          </a:xfrm>
          <a:prstGeom prst="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hteck 10">
            <a:hlinkClick r:id="rId8" action="ppaction://hlinksldjump"/>
            <a:extLst>
              <a:ext uri="{FF2B5EF4-FFF2-40B4-BE49-F238E27FC236}">
                <a16:creationId xmlns:a16="http://schemas.microsoft.com/office/drawing/2014/main" id="{B454EA73-B443-4128-8813-7F07BCC5FF21}"/>
              </a:ext>
            </a:extLst>
          </p:cNvPr>
          <p:cNvSpPr/>
          <p:nvPr/>
        </p:nvSpPr>
        <p:spPr bwMode="gray">
          <a:xfrm>
            <a:off x="6175375" y="884238"/>
            <a:ext cx="720000" cy="14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a:t>
            </a:r>
          </a:p>
        </p:txBody>
      </p:sp>
      <p:sp>
        <p:nvSpPr>
          <p:cNvPr id="19" name="Textfeld 18">
            <a:extLst>
              <a:ext uri="{FF2B5EF4-FFF2-40B4-BE49-F238E27FC236}">
                <a16:creationId xmlns:a16="http://schemas.microsoft.com/office/drawing/2014/main" id="{5ED730F9-A0A4-47A4-B664-C567649C0DC6}"/>
              </a:ext>
            </a:extLst>
          </p:cNvPr>
          <p:cNvSpPr txBox="1"/>
          <p:nvPr/>
        </p:nvSpPr>
        <p:spPr>
          <a:xfrm>
            <a:off x="6895375" y="1253239"/>
            <a:ext cx="914400" cy="719998"/>
          </a:xfrm>
          <a:prstGeom prst="rect">
            <a:avLst/>
          </a:prstGeom>
          <a:noFill/>
        </p:spPr>
        <p:txBody>
          <a:bodyPr wrap="none" lIns="72000" tIns="0" rIns="72000" bIns="0" rtlCol="0" anchor="ctr" anchorCtr="0">
            <a:noAutofit/>
          </a:bodyPr>
          <a:lstStyle/>
          <a:p>
            <a:pPr>
              <a:spcBef>
                <a:spcPts val="300"/>
              </a:spcBef>
              <a:spcAft>
                <a:spcPts val="100"/>
              </a:spcAft>
              <a:buClr>
                <a:schemeClr val="tx2"/>
              </a:buClr>
            </a:pPr>
            <a:r>
              <a:rPr lang="en-US" sz="1800" b="1" dirty="0" err="1">
                <a:latin typeface="Open Sans" panose="020B0606030504020204" pitchFamily="34" charset="0"/>
                <a:ea typeface="Open Sans" panose="020B0606030504020204" pitchFamily="34" charset="0"/>
                <a:cs typeface="Open Sans" panose="020B0606030504020204" pitchFamily="34" charset="0"/>
              </a:rPr>
              <a:t>elphi</a:t>
            </a:r>
            <a:endParaRPr lang="en-US" sz="18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5" name="Group 57">
            <a:extLst>
              <a:ext uri="{FF2B5EF4-FFF2-40B4-BE49-F238E27FC236}">
                <a16:creationId xmlns:a16="http://schemas.microsoft.com/office/drawing/2014/main" id="{27709D79-5D7D-45DD-B76F-003710FA3478}"/>
              </a:ext>
            </a:extLst>
          </p:cNvPr>
          <p:cNvGrpSpPr>
            <a:grpSpLocks noChangeAspect="1"/>
          </p:cNvGrpSpPr>
          <p:nvPr/>
        </p:nvGrpSpPr>
        <p:grpSpPr bwMode="auto">
          <a:xfrm>
            <a:off x="8295207" y="903288"/>
            <a:ext cx="360000" cy="360000"/>
            <a:chOff x="803" y="803"/>
            <a:chExt cx="440" cy="440"/>
          </a:xfrm>
          <a:solidFill>
            <a:srgbClr val="798BB3"/>
          </a:solidFill>
        </p:grpSpPr>
        <p:sp>
          <p:nvSpPr>
            <p:cNvPr id="27" name="Freeform 58">
              <a:extLst>
                <a:ext uri="{FF2B5EF4-FFF2-40B4-BE49-F238E27FC236}">
                  <a16:creationId xmlns:a16="http://schemas.microsoft.com/office/drawing/2014/main" id="{9E19A462-6261-4FA4-9FF4-C2B8DFEC5B18}"/>
                </a:ext>
              </a:extLst>
            </p:cNvPr>
            <p:cNvSpPr>
              <a:spLocks/>
            </p:cNvSpPr>
            <p:nvPr/>
          </p:nvSpPr>
          <p:spPr bwMode="auto">
            <a:xfrm>
              <a:off x="1058" y="1053"/>
              <a:ext cx="78" cy="78"/>
            </a:xfrm>
            <a:custGeom>
              <a:avLst/>
              <a:gdLst>
                <a:gd name="T0" fmla="*/ 328 w 328"/>
                <a:gd name="T1" fmla="*/ 66 h 324"/>
                <a:gd name="T2" fmla="*/ 230 w 328"/>
                <a:gd name="T3" fmla="*/ 162 h 324"/>
                <a:gd name="T4" fmla="*/ 328 w 328"/>
                <a:gd name="T5" fmla="*/ 259 h 324"/>
                <a:gd name="T6" fmla="*/ 263 w 328"/>
                <a:gd name="T7" fmla="*/ 324 h 324"/>
                <a:gd name="T8" fmla="*/ 164 w 328"/>
                <a:gd name="T9" fmla="*/ 227 h 324"/>
                <a:gd name="T10" fmla="*/ 66 w 328"/>
                <a:gd name="T11" fmla="*/ 324 h 324"/>
                <a:gd name="T12" fmla="*/ 0 w 328"/>
                <a:gd name="T13" fmla="*/ 260 h 324"/>
                <a:gd name="T14" fmla="*/ 99 w 328"/>
                <a:gd name="T15" fmla="*/ 162 h 324"/>
                <a:gd name="T16" fmla="*/ 0 w 328"/>
                <a:gd name="T17" fmla="*/ 65 h 324"/>
                <a:gd name="T18" fmla="*/ 66 w 328"/>
                <a:gd name="T19" fmla="*/ 0 h 324"/>
                <a:gd name="T20" fmla="*/ 164 w 328"/>
                <a:gd name="T21" fmla="*/ 98 h 324"/>
                <a:gd name="T22" fmla="*/ 263 w 328"/>
                <a:gd name="T23" fmla="*/ 1 h 324"/>
                <a:gd name="T24" fmla="*/ 328 w 328"/>
                <a:gd name="T25" fmla="*/ 66 h 324"/>
                <a:gd name="T26" fmla="*/ 328 w 328"/>
                <a:gd name="T27" fmla="*/ 6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324">
                  <a:moveTo>
                    <a:pt x="328" y="66"/>
                  </a:moveTo>
                  <a:cubicBezTo>
                    <a:pt x="230" y="162"/>
                    <a:pt x="230" y="162"/>
                    <a:pt x="230" y="162"/>
                  </a:cubicBezTo>
                  <a:cubicBezTo>
                    <a:pt x="328" y="259"/>
                    <a:pt x="328" y="259"/>
                    <a:pt x="328" y="259"/>
                  </a:cubicBezTo>
                  <a:cubicBezTo>
                    <a:pt x="263" y="324"/>
                    <a:pt x="263" y="324"/>
                    <a:pt x="263" y="324"/>
                  </a:cubicBezTo>
                  <a:cubicBezTo>
                    <a:pt x="164" y="227"/>
                    <a:pt x="164" y="227"/>
                    <a:pt x="164" y="227"/>
                  </a:cubicBezTo>
                  <a:cubicBezTo>
                    <a:pt x="66" y="324"/>
                    <a:pt x="66" y="324"/>
                    <a:pt x="66" y="324"/>
                  </a:cubicBezTo>
                  <a:cubicBezTo>
                    <a:pt x="0" y="260"/>
                    <a:pt x="0" y="260"/>
                    <a:pt x="0" y="260"/>
                  </a:cubicBezTo>
                  <a:cubicBezTo>
                    <a:pt x="99" y="162"/>
                    <a:pt x="99" y="162"/>
                    <a:pt x="99" y="162"/>
                  </a:cubicBezTo>
                  <a:cubicBezTo>
                    <a:pt x="0" y="65"/>
                    <a:pt x="0" y="65"/>
                    <a:pt x="0" y="65"/>
                  </a:cubicBezTo>
                  <a:cubicBezTo>
                    <a:pt x="66" y="0"/>
                    <a:pt x="66" y="0"/>
                    <a:pt x="66" y="0"/>
                  </a:cubicBezTo>
                  <a:cubicBezTo>
                    <a:pt x="164" y="98"/>
                    <a:pt x="164" y="98"/>
                    <a:pt x="164" y="98"/>
                  </a:cubicBezTo>
                  <a:cubicBezTo>
                    <a:pt x="263" y="1"/>
                    <a:pt x="263" y="1"/>
                    <a:pt x="263" y="1"/>
                  </a:cubicBezTo>
                  <a:cubicBezTo>
                    <a:pt x="328" y="66"/>
                    <a:pt x="328" y="66"/>
                    <a:pt x="328" y="66"/>
                  </a:cubicBezTo>
                  <a:cubicBezTo>
                    <a:pt x="328" y="66"/>
                    <a:pt x="328" y="66"/>
                    <a:pt x="32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Freeform 59">
              <a:extLst>
                <a:ext uri="{FF2B5EF4-FFF2-40B4-BE49-F238E27FC236}">
                  <a16:creationId xmlns:a16="http://schemas.microsoft.com/office/drawing/2014/main" id="{DEA52BD4-EE20-4B88-BAD9-614890AAAE5A}"/>
                </a:ext>
              </a:extLst>
            </p:cNvPr>
            <p:cNvSpPr>
              <a:spLocks/>
            </p:cNvSpPr>
            <p:nvPr/>
          </p:nvSpPr>
          <p:spPr bwMode="auto">
            <a:xfrm>
              <a:off x="1114" y="867"/>
              <a:ext cx="34" cy="51"/>
            </a:xfrm>
            <a:custGeom>
              <a:avLst/>
              <a:gdLst>
                <a:gd name="T0" fmla="*/ 70 w 140"/>
                <a:gd name="T1" fmla="*/ 212 h 212"/>
                <a:gd name="T2" fmla="*/ 140 w 140"/>
                <a:gd name="T3" fmla="*/ 118 h 212"/>
                <a:gd name="T4" fmla="*/ 140 w 140"/>
                <a:gd name="T5" fmla="*/ 0 h 212"/>
                <a:gd name="T6" fmla="*/ 0 w 140"/>
                <a:gd name="T7" fmla="*/ 0 h 212"/>
                <a:gd name="T8" fmla="*/ 0 w 140"/>
                <a:gd name="T9" fmla="*/ 118 h 212"/>
                <a:gd name="T10" fmla="*/ 70 w 140"/>
                <a:gd name="T11" fmla="*/ 212 h 212"/>
              </a:gdLst>
              <a:ahLst/>
              <a:cxnLst>
                <a:cxn ang="0">
                  <a:pos x="T0" y="T1"/>
                </a:cxn>
                <a:cxn ang="0">
                  <a:pos x="T2" y="T3"/>
                </a:cxn>
                <a:cxn ang="0">
                  <a:pos x="T4" y="T5"/>
                </a:cxn>
                <a:cxn ang="0">
                  <a:pos x="T6" y="T7"/>
                </a:cxn>
                <a:cxn ang="0">
                  <a:pos x="T8" y="T9"/>
                </a:cxn>
                <a:cxn ang="0">
                  <a:pos x="T10" y="T11"/>
                </a:cxn>
              </a:cxnLst>
              <a:rect l="0" t="0" r="r" b="b"/>
              <a:pathLst>
                <a:path w="140" h="212">
                  <a:moveTo>
                    <a:pt x="70" y="212"/>
                  </a:moveTo>
                  <a:cubicBezTo>
                    <a:pt x="108" y="212"/>
                    <a:pt x="140" y="169"/>
                    <a:pt x="140" y="118"/>
                  </a:cubicBezTo>
                  <a:cubicBezTo>
                    <a:pt x="140" y="0"/>
                    <a:pt x="140" y="0"/>
                    <a:pt x="140" y="0"/>
                  </a:cubicBezTo>
                  <a:cubicBezTo>
                    <a:pt x="0" y="0"/>
                    <a:pt x="0" y="0"/>
                    <a:pt x="0" y="0"/>
                  </a:cubicBezTo>
                  <a:cubicBezTo>
                    <a:pt x="0" y="118"/>
                    <a:pt x="0" y="118"/>
                    <a:pt x="0" y="118"/>
                  </a:cubicBezTo>
                  <a:cubicBezTo>
                    <a:pt x="0" y="169"/>
                    <a:pt x="33" y="212"/>
                    <a:pt x="70"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Freeform 60">
              <a:extLst>
                <a:ext uri="{FF2B5EF4-FFF2-40B4-BE49-F238E27FC236}">
                  <a16:creationId xmlns:a16="http://schemas.microsoft.com/office/drawing/2014/main" id="{2E70E772-3D65-4755-937E-9F8771E42325}"/>
                </a:ext>
              </a:extLst>
            </p:cNvPr>
            <p:cNvSpPr>
              <a:spLocks/>
            </p:cNvSpPr>
            <p:nvPr/>
          </p:nvSpPr>
          <p:spPr bwMode="auto">
            <a:xfrm>
              <a:off x="899" y="867"/>
              <a:ext cx="33" cy="51"/>
            </a:xfrm>
            <a:custGeom>
              <a:avLst/>
              <a:gdLst>
                <a:gd name="T0" fmla="*/ 68 w 136"/>
                <a:gd name="T1" fmla="*/ 212 h 212"/>
                <a:gd name="T2" fmla="*/ 136 w 136"/>
                <a:gd name="T3" fmla="*/ 118 h 212"/>
                <a:gd name="T4" fmla="*/ 136 w 136"/>
                <a:gd name="T5" fmla="*/ 0 h 212"/>
                <a:gd name="T6" fmla="*/ 0 w 136"/>
                <a:gd name="T7" fmla="*/ 0 h 212"/>
                <a:gd name="T8" fmla="*/ 0 w 136"/>
                <a:gd name="T9" fmla="*/ 118 h 212"/>
                <a:gd name="T10" fmla="*/ 68 w 136"/>
                <a:gd name="T11" fmla="*/ 212 h 212"/>
              </a:gdLst>
              <a:ahLst/>
              <a:cxnLst>
                <a:cxn ang="0">
                  <a:pos x="T0" y="T1"/>
                </a:cxn>
                <a:cxn ang="0">
                  <a:pos x="T2" y="T3"/>
                </a:cxn>
                <a:cxn ang="0">
                  <a:pos x="T4" y="T5"/>
                </a:cxn>
                <a:cxn ang="0">
                  <a:pos x="T6" y="T7"/>
                </a:cxn>
                <a:cxn ang="0">
                  <a:pos x="T8" y="T9"/>
                </a:cxn>
                <a:cxn ang="0">
                  <a:pos x="T10" y="T11"/>
                </a:cxn>
              </a:cxnLst>
              <a:rect l="0" t="0" r="r" b="b"/>
              <a:pathLst>
                <a:path w="136" h="212">
                  <a:moveTo>
                    <a:pt x="68" y="212"/>
                  </a:moveTo>
                  <a:cubicBezTo>
                    <a:pt x="105" y="212"/>
                    <a:pt x="136" y="169"/>
                    <a:pt x="136" y="118"/>
                  </a:cubicBezTo>
                  <a:cubicBezTo>
                    <a:pt x="136" y="0"/>
                    <a:pt x="136" y="0"/>
                    <a:pt x="136" y="0"/>
                  </a:cubicBezTo>
                  <a:cubicBezTo>
                    <a:pt x="0" y="0"/>
                    <a:pt x="0" y="0"/>
                    <a:pt x="0" y="0"/>
                  </a:cubicBezTo>
                  <a:cubicBezTo>
                    <a:pt x="0" y="118"/>
                    <a:pt x="0" y="118"/>
                    <a:pt x="0" y="118"/>
                  </a:cubicBezTo>
                  <a:cubicBezTo>
                    <a:pt x="0" y="169"/>
                    <a:pt x="31" y="212"/>
                    <a:pt x="68"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Freeform 61">
              <a:extLst>
                <a:ext uri="{FF2B5EF4-FFF2-40B4-BE49-F238E27FC236}">
                  <a16:creationId xmlns:a16="http://schemas.microsoft.com/office/drawing/2014/main" id="{652EB8DC-F01C-444F-88DF-9C038F98D357}"/>
                </a:ext>
              </a:extLst>
            </p:cNvPr>
            <p:cNvSpPr>
              <a:spLocks noEditPoints="1"/>
            </p:cNvSpPr>
            <p:nvPr/>
          </p:nvSpPr>
          <p:spPr bwMode="auto">
            <a:xfrm>
              <a:off x="803" y="867"/>
              <a:ext cx="440" cy="376"/>
            </a:xfrm>
            <a:custGeom>
              <a:avLst/>
              <a:gdLst>
                <a:gd name="T0" fmla="*/ 1482 w 1832"/>
                <a:gd name="T1" fmla="*/ 0 h 1564"/>
                <a:gd name="T2" fmla="*/ 1367 w 1832"/>
                <a:gd name="T3" fmla="*/ 258 h 1564"/>
                <a:gd name="T4" fmla="*/ 1251 w 1832"/>
                <a:gd name="T5" fmla="*/ 0 h 1564"/>
                <a:gd name="T6" fmla="*/ 582 w 1832"/>
                <a:gd name="T7" fmla="*/ 118 h 1564"/>
                <a:gd name="T8" fmla="*/ 351 w 1832"/>
                <a:gd name="T9" fmla="*/ 118 h 1564"/>
                <a:gd name="T10" fmla="*/ 219 w 1832"/>
                <a:gd name="T11" fmla="*/ 0 h 1564"/>
                <a:gd name="T12" fmla="*/ 0 w 1832"/>
                <a:gd name="T13" fmla="*/ 1345 h 1564"/>
                <a:gd name="T14" fmla="*/ 1614 w 1832"/>
                <a:gd name="T15" fmla="*/ 1564 h 1564"/>
                <a:gd name="T16" fmla="*/ 1832 w 1832"/>
                <a:gd name="T17" fmla="*/ 220 h 1564"/>
                <a:gd name="T18" fmla="*/ 422 w 1832"/>
                <a:gd name="T19" fmla="*/ 1371 h 1564"/>
                <a:gd name="T20" fmla="*/ 185 w 1832"/>
                <a:gd name="T21" fmla="*/ 1134 h 1564"/>
                <a:gd name="T22" fmla="*/ 422 w 1832"/>
                <a:gd name="T23" fmla="*/ 1371 h 1564"/>
                <a:gd name="T24" fmla="*/ 185 w 1832"/>
                <a:gd name="T25" fmla="*/ 1064 h 1564"/>
                <a:gd name="T26" fmla="*/ 422 w 1832"/>
                <a:gd name="T27" fmla="*/ 827 h 1564"/>
                <a:gd name="T28" fmla="*/ 422 w 1832"/>
                <a:gd name="T29" fmla="*/ 758 h 1564"/>
                <a:gd name="T30" fmla="*/ 185 w 1832"/>
                <a:gd name="T31" fmla="*/ 520 h 1564"/>
                <a:gd name="T32" fmla="*/ 422 w 1832"/>
                <a:gd name="T33" fmla="*/ 758 h 1564"/>
                <a:gd name="T34" fmla="*/ 492 w 1832"/>
                <a:gd name="T35" fmla="*/ 1371 h 1564"/>
                <a:gd name="T36" fmla="*/ 728 w 1832"/>
                <a:gd name="T37" fmla="*/ 1134 h 1564"/>
                <a:gd name="T38" fmla="*/ 728 w 1832"/>
                <a:gd name="T39" fmla="*/ 1064 h 1564"/>
                <a:gd name="T40" fmla="*/ 492 w 1832"/>
                <a:gd name="T41" fmla="*/ 827 h 1564"/>
                <a:gd name="T42" fmla="*/ 728 w 1832"/>
                <a:gd name="T43" fmla="*/ 1064 h 1564"/>
                <a:gd name="T44" fmla="*/ 492 w 1832"/>
                <a:gd name="T45" fmla="*/ 758 h 1564"/>
                <a:gd name="T46" fmla="*/ 728 w 1832"/>
                <a:gd name="T47" fmla="*/ 520 h 1564"/>
                <a:gd name="T48" fmla="*/ 1035 w 1832"/>
                <a:gd name="T49" fmla="*/ 1371 h 1564"/>
                <a:gd name="T50" fmla="*/ 798 w 1832"/>
                <a:gd name="T51" fmla="*/ 1134 h 1564"/>
                <a:gd name="T52" fmla="*/ 1035 w 1832"/>
                <a:gd name="T53" fmla="*/ 1371 h 1564"/>
                <a:gd name="T54" fmla="*/ 798 w 1832"/>
                <a:gd name="T55" fmla="*/ 1064 h 1564"/>
                <a:gd name="T56" fmla="*/ 1035 w 1832"/>
                <a:gd name="T57" fmla="*/ 827 h 1564"/>
                <a:gd name="T58" fmla="*/ 1035 w 1832"/>
                <a:gd name="T59" fmla="*/ 758 h 1564"/>
                <a:gd name="T60" fmla="*/ 798 w 1832"/>
                <a:gd name="T61" fmla="*/ 520 h 1564"/>
                <a:gd name="T62" fmla="*/ 1035 w 1832"/>
                <a:gd name="T63" fmla="*/ 758 h 1564"/>
                <a:gd name="T64" fmla="*/ 1105 w 1832"/>
                <a:gd name="T65" fmla="*/ 1371 h 1564"/>
                <a:gd name="T66" fmla="*/ 1342 w 1832"/>
                <a:gd name="T67" fmla="*/ 1134 h 1564"/>
                <a:gd name="T68" fmla="*/ 1342 w 1832"/>
                <a:gd name="T69" fmla="*/ 1064 h 1564"/>
                <a:gd name="T70" fmla="*/ 1105 w 1832"/>
                <a:gd name="T71" fmla="*/ 827 h 1564"/>
                <a:gd name="T72" fmla="*/ 1342 w 1832"/>
                <a:gd name="T73" fmla="*/ 1064 h 1564"/>
                <a:gd name="T74" fmla="*/ 1105 w 1832"/>
                <a:gd name="T75" fmla="*/ 758 h 1564"/>
                <a:gd name="T76" fmla="*/ 1342 w 1832"/>
                <a:gd name="T77" fmla="*/ 520 h 1564"/>
                <a:gd name="T78" fmla="*/ 1648 w 1832"/>
                <a:gd name="T79" fmla="*/ 1371 h 1564"/>
                <a:gd name="T80" fmla="*/ 1411 w 1832"/>
                <a:gd name="T81" fmla="*/ 1134 h 1564"/>
                <a:gd name="T82" fmla="*/ 1648 w 1832"/>
                <a:gd name="T83" fmla="*/ 1371 h 1564"/>
                <a:gd name="T84" fmla="*/ 1411 w 1832"/>
                <a:gd name="T85" fmla="*/ 1064 h 1564"/>
                <a:gd name="T86" fmla="*/ 1648 w 1832"/>
                <a:gd name="T87" fmla="*/ 827 h 1564"/>
                <a:gd name="T88" fmla="*/ 1648 w 1832"/>
                <a:gd name="T89" fmla="*/ 758 h 1564"/>
                <a:gd name="T90" fmla="*/ 1411 w 1832"/>
                <a:gd name="T91" fmla="*/ 520 h 1564"/>
                <a:gd name="T92" fmla="*/ 1648 w 1832"/>
                <a:gd name="T93" fmla="*/ 758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32" h="1564">
                  <a:moveTo>
                    <a:pt x="1614" y="0"/>
                  </a:moveTo>
                  <a:cubicBezTo>
                    <a:pt x="1482" y="0"/>
                    <a:pt x="1482" y="0"/>
                    <a:pt x="1482" y="0"/>
                  </a:cubicBezTo>
                  <a:cubicBezTo>
                    <a:pt x="1482" y="118"/>
                    <a:pt x="1482" y="118"/>
                    <a:pt x="1482" y="118"/>
                  </a:cubicBezTo>
                  <a:cubicBezTo>
                    <a:pt x="1482" y="196"/>
                    <a:pt x="1430" y="258"/>
                    <a:pt x="1367" y="258"/>
                  </a:cubicBezTo>
                  <a:cubicBezTo>
                    <a:pt x="1303" y="258"/>
                    <a:pt x="1251" y="196"/>
                    <a:pt x="1251" y="118"/>
                  </a:cubicBezTo>
                  <a:cubicBezTo>
                    <a:pt x="1251" y="0"/>
                    <a:pt x="1251" y="0"/>
                    <a:pt x="1251" y="0"/>
                  </a:cubicBezTo>
                  <a:cubicBezTo>
                    <a:pt x="582" y="0"/>
                    <a:pt x="582" y="0"/>
                    <a:pt x="582" y="0"/>
                  </a:cubicBezTo>
                  <a:cubicBezTo>
                    <a:pt x="582" y="118"/>
                    <a:pt x="582" y="118"/>
                    <a:pt x="582" y="118"/>
                  </a:cubicBezTo>
                  <a:cubicBezTo>
                    <a:pt x="582" y="196"/>
                    <a:pt x="530" y="258"/>
                    <a:pt x="466" y="258"/>
                  </a:cubicBezTo>
                  <a:cubicBezTo>
                    <a:pt x="403" y="258"/>
                    <a:pt x="351" y="196"/>
                    <a:pt x="351" y="118"/>
                  </a:cubicBezTo>
                  <a:cubicBezTo>
                    <a:pt x="351" y="0"/>
                    <a:pt x="351" y="0"/>
                    <a:pt x="351" y="0"/>
                  </a:cubicBezTo>
                  <a:cubicBezTo>
                    <a:pt x="219" y="0"/>
                    <a:pt x="219" y="0"/>
                    <a:pt x="219" y="0"/>
                  </a:cubicBezTo>
                  <a:cubicBezTo>
                    <a:pt x="99" y="0"/>
                    <a:pt x="0" y="99"/>
                    <a:pt x="0" y="220"/>
                  </a:cubicBezTo>
                  <a:cubicBezTo>
                    <a:pt x="0" y="1345"/>
                    <a:pt x="0" y="1345"/>
                    <a:pt x="0" y="1345"/>
                  </a:cubicBezTo>
                  <a:cubicBezTo>
                    <a:pt x="0" y="1466"/>
                    <a:pt x="99" y="1564"/>
                    <a:pt x="219" y="1564"/>
                  </a:cubicBezTo>
                  <a:cubicBezTo>
                    <a:pt x="1614" y="1564"/>
                    <a:pt x="1614" y="1564"/>
                    <a:pt x="1614" y="1564"/>
                  </a:cubicBezTo>
                  <a:cubicBezTo>
                    <a:pt x="1734" y="1564"/>
                    <a:pt x="1832" y="1466"/>
                    <a:pt x="1832" y="1345"/>
                  </a:cubicBezTo>
                  <a:cubicBezTo>
                    <a:pt x="1832" y="220"/>
                    <a:pt x="1832" y="220"/>
                    <a:pt x="1832" y="220"/>
                  </a:cubicBezTo>
                  <a:cubicBezTo>
                    <a:pt x="1832" y="99"/>
                    <a:pt x="1734" y="0"/>
                    <a:pt x="1614" y="0"/>
                  </a:cubicBezTo>
                  <a:close/>
                  <a:moveTo>
                    <a:pt x="422" y="1371"/>
                  </a:moveTo>
                  <a:cubicBezTo>
                    <a:pt x="185" y="1371"/>
                    <a:pt x="185" y="1371"/>
                    <a:pt x="185" y="1371"/>
                  </a:cubicBezTo>
                  <a:cubicBezTo>
                    <a:pt x="185" y="1134"/>
                    <a:pt x="185" y="1134"/>
                    <a:pt x="185" y="1134"/>
                  </a:cubicBezTo>
                  <a:cubicBezTo>
                    <a:pt x="422" y="1134"/>
                    <a:pt x="422" y="1134"/>
                    <a:pt x="422" y="1134"/>
                  </a:cubicBezTo>
                  <a:lnTo>
                    <a:pt x="422" y="1371"/>
                  </a:lnTo>
                  <a:close/>
                  <a:moveTo>
                    <a:pt x="422" y="1064"/>
                  </a:moveTo>
                  <a:cubicBezTo>
                    <a:pt x="185" y="1064"/>
                    <a:pt x="185" y="1064"/>
                    <a:pt x="185" y="1064"/>
                  </a:cubicBezTo>
                  <a:cubicBezTo>
                    <a:pt x="185" y="827"/>
                    <a:pt x="185" y="827"/>
                    <a:pt x="185" y="827"/>
                  </a:cubicBezTo>
                  <a:cubicBezTo>
                    <a:pt x="422" y="827"/>
                    <a:pt x="422" y="827"/>
                    <a:pt x="422" y="827"/>
                  </a:cubicBezTo>
                  <a:lnTo>
                    <a:pt x="422" y="1064"/>
                  </a:lnTo>
                  <a:close/>
                  <a:moveTo>
                    <a:pt x="422" y="758"/>
                  </a:moveTo>
                  <a:cubicBezTo>
                    <a:pt x="185" y="758"/>
                    <a:pt x="185" y="758"/>
                    <a:pt x="185" y="758"/>
                  </a:cubicBezTo>
                  <a:cubicBezTo>
                    <a:pt x="185" y="520"/>
                    <a:pt x="185" y="520"/>
                    <a:pt x="185" y="520"/>
                  </a:cubicBezTo>
                  <a:cubicBezTo>
                    <a:pt x="422" y="520"/>
                    <a:pt x="422" y="520"/>
                    <a:pt x="422" y="520"/>
                  </a:cubicBezTo>
                  <a:lnTo>
                    <a:pt x="422" y="758"/>
                  </a:lnTo>
                  <a:close/>
                  <a:moveTo>
                    <a:pt x="728" y="1371"/>
                  </a:moveTo>
                  <a:cubicBezTo>
                    <a:pt x="492" y="1371"/>
                    <a:pt x="492" y="1371"/>
                    <a:pt x="492" y="1371"/>
                  </a:cubicBezTo>
                  <a:cubicBezTo>
                    <a:pt x="492" y="1134"/>
                    <a:pt x="492" y="1134"/>
                    <a:pt x="492" y="1134"/>
                  </a:cubicBezTo>
                  <a:cubicBezTo>
                    <a:pt x="728" y="1134"/>
                    <a:pt x="728" y="1134"/>
                    <a:pt x="728" y="1134"/>
                  </a:cubicBezTo>
                  <a:lnTo>
                    <a:pt x="728" y="1371"/>
                  </a:lnTo>
                  <a:close/>
                  <a:moveTo>
                    <a:pt x="728" y="1064"/>
                  </a:moveTo>
                  <a:cubicBezTo>
                    <a:pt x="492" y="1064"/>
                    <a:pt x="492" y="1064"/>
                    <a:pt x="492" y="1064"/>
                  </a:cubicBezTo>
                  <a:cubicBezTo>
                    <a:pt x="492" y="827"/>
                    <a:pt x="492" y="827"/>
                    <a:pt x="492" y="827"/>
                  </a:cubicBezTo>
                  <a:cubicBezTo>
                    <a:pt x="728" y="827"/>
                    <a:pt x="728" y="827"/>
                    <a:pt x="728" y="827"/>
                  </a:cubicBezTo>
                  <a:lnTo>
                    <a:pt x="728" y="1064"/>
                  </a:lnTo>
                  <a:close/>
                  <a:moveTo>
                    <a:pt x="728" y="758"/>
                  </a:moveTo>
                  <a:cubicBezTo>
                    <a:pt x="492" y="758"/>
                    <a:pt x="492" y="758"/>
                    <a:pt x="492" y="758"/>
                  </a:cubicBezTo>
                  <a:cubicBezTo>
                    <a:pt x="492" y="520"/>
                    <a:pt x="492" y="520"/>
                    <a:pt x="492" y="520"/>
                  </a:cubicBezTo>
                  <a:cubicBezTo>
                    <a:pt x="728" y="520"/>
                    <a:pt x="728" y="520"/>
                    <a:pt x="728" y="520"/>
                  </a:cubicBezTo>
                  <a:lnTo>
                    <a:pt x="728" y="758"/>
                  </a:lnTo>
                  <a:close/>
                  <a:moveTo>
                    <a:pt x="1035" y="1371"/>
                  </a:moveTo>
                  <a:cubicBezTo>
                    <a:pt x="798" y="1371"/>
                    <a:pt x="798" y="1371"/>
                    <a:pt x="798" y="1371"/>
                  </a:cubicBezTo>
                  <a:cubicBezTo>
                    <a:pt x="798" y="1134"/>
                    <a:pt x="798" y="1134"/>
                    <a:pt x="798" y="1134"/>
                  </a:cubicBezTo>
                  <a:cubicBezTo>
                    <a:pt x="1035" y="1134"/>
                    <a:pt x="1035" y="1134"/>
                    <a:pt x="1035" y="1134"/>
                  </a:cubicBezTo>
                  <a:lnTo>
                    <a:pt x="1035" y="1371"/>
                  </a:lnTo>
                  <a:close/>
                  <a:moveTo>
                    <a:pt x="1035" y="1064"/>
                  </a:moveTo>
                  <a:cubicBezTo>
                    <a:pt x="798" y="1064"/>
                    <a:pt x="798" y="1064"/>
                    <a:pt x="798" y="1064"/>
                  </a:cubicBezTo>
                  <a:cubicBezTo>
                    <a:pt x="798" y="827"/>
                    <a:pt x="798" y="827"/>
                    <a:pt x="798" y="827"/>
                  </a:cubicBezTo>
                  <a:cubicBezTo>
                    <a:pt x="1035" y="827"/>
                    <a:pt x="1035" y="827"/>
                    <a:pt x="1035" y="827"/>
                  </a:cubicBezTo>
                  <a:lnTo>
                    <a:pt x="1035" y="1064"/>
                  </a:lnTo>
                  <a:close/>
                  <a:moveTo>
                    <a:pt x="1035" y="758"/>
                  </a:moveTo>
                  <a:cubicBezTo>
                    <a:pt x="798" y="758"/>
                    <a:pt x="798" y="758"/>
                    <a:pt x="798" y="758"/>
                  </a:cubicBezTo>
                  <a:cubicBezTo>
                    <a:pt x="798" y="520"/>
                    <a:pt x="798" y="520"/>
                    <a:pt x="798" y="520"/>
                  </a:cubicBezTo>
                  <a:cubicBezTo>
                    <a:pt x="1035" y="520"/>
                    <a:pt x="1035" y="520"/>
                    <a:pt x="1035" y="520"/>
                  </a:cubicBezTo>
                  <a:lnTo>
                    <a:pt x="1035" y="758"/>
                  </a:lnTo>
                  <a:close/>
                  <a:moveTo>
                    <a:pt x="1342" y="1371"/>
                  </a:moveTo>
                  <a:cubicBezTo>
                    <a:pt x="1105" y="1371"/>
                    <a:pt x="1105" y="1371"/>
                    <a:pt x="1105" y="1371"/>
                  </a:cubicBezTo>
                  <a:cubicBezTo>
                    <a:pt x="1105" y="1134"/>
                    <a:pt x="1105" y="1134"/>
                    <a:pt x="1105" y="1134"/>
                  </a:cubicBezTo>
                  <a:cubicBezTo>
                    <a:pt x="1342" y="1134"/>
                    <a:pt x="1342" y="1134"/>
                    <a:pt x="1342" y="1134"/>
                  </a:cubicBezTo>
                  <a:lnTo>
                    <a:pt x="1342" y="1371"/>
                  </a:lnTo>
                  <a:close/>
                  <a:moveTo>
                    <a:pt x="1342" y="1064"/>
                  </a:moveTo>
                  <a:cubicBezTo>
                    <a:pt x="1105" y="1064"/>
                    <a:pt x="1105" y="1064"/>
                    <a:pt x="1105" y="1064"/>
                  </a:cubicBezTo>
                  <a:cubicBezTo>
                    <a:pt x="1105" y="827"/>
                    <a:pt x="1105" y="827"/>
                    <a:pt x="1105" y="827"/>
                  </a:cubicBezTo>
                  <a:cubicBezTo>
                    <a:pt x="1342" y="827"/>
                    <a:pt x="1342" y="827"/>
                    <a:pt x="1342" y="827"/>
                  </a:cubicBezTo>
                  <a:lnTo>
                    <a:pt x="1342" y="1064"/>
                  </a:lnTo>
                  <a:close/>
                  <a:moveTo>
                    <a:pt x="1342" y="758"/>
                  </a:moveTo>
                  <a:cubicBezTo>
                    <a:pt x="1105" y="758"/>
                    <a:pt x="1105" y="758"/>
                    <a:pt x="1105" y="758"/>
                  </a:cubicBezTo>
                  <a:cubicBezTo>
                    <a:pt x="1105" y="520"/>
                    <a:pt x="1105" y="520"/>
                    <a:pt x="1105" y="520"/>
                  </a:cubicBezTo>
                  <a:cubicBezTo>
                    <a:pt x="1342" y="520"/>
                    <a:pt x="1342" y="520"/>
                    <a:pt x="1342" y="520"/>
                  </a:cubicBezTo>
                  <a:lnTo>
                    <a:pt x="1342" y="758"/>
                  </a:lnTo>
                  <a:close/>
                  <a:moveTo>
                    <a:pt x="1648" y="1371"/>
                  </a:moveTo>
                  <a:cubicBezTo>
                    <a:pt x="1411" y="1371"/>
                    <a:pt x="1411" y="1371"/>
                    <a:pt x="1411" y="1371"/>
                  </a:cubicBezTo>
                  <a:cubicBezTo>
                    <a:pt x="1411" y="1134"/>
                    <a:pt x="1411" y="1134"/>
                    <a:pt x="1411" y="1134"/>
                  </a:cubicBezTo>
                  <a:cubicBezTo>
                    <a:pt x="1648" y="1134"/>
                    <a:pt x="1648" y="1134"/>
                    <a:pt x="1648" y="1134"/>
                  </a:cubicBezTo>
                  <a:lnTo>
                    <a:pt x="1648" y="1371"/>
                  </a:lnTo>
                  <a:close/>
                  <a:moveTo>
                    <a:pt x="1648" y="1064"/>
                  </a:moveTo>
                  <a:cubicBezTo>
                    <a:pt x="1411" y="1064"/>
                    <a:pt x="1411" y="1064"/>
                    <a:pt x="1411" y="1064"/>
                  </a:cubicBezTo>
                  <a:cubicBezTo>
                    <a:pt x="1411" y="827"/>
                    <a:pt x="1411" y="827"/>
                    <a:pt x="1411" y="827"/>
                  </a:cubicBezTo>
                  <a:cubicBezTo>
                    <a:pt x="1648" y="827"/>
                    <a:pt x="1648" y="827"/>
                    <a:pt x="1648" y="827"/>
                  </a:cubicBezTo>
                  <a:lnTo>
                    <a:pt x="1648" y="1064"/>
                  </a:lnTo>
                  <a:close/>
                  <a:moveTo>
                    <a:pt x="1648" y="758"/>
                  </a:moveTo>
                  <a:cubicBezTo>
                    <a:pt x="1411" y="758"/>
                    <a:pt x="1411" y="758"/>
                    <a:pt x="1411" y="758"/>
                  </a:cubicBezTo>
                  <a:cubicBezTo>
                    <a:pt x="1411" y="520"/>
                    <a:pt x="1411" y="520"/>
                    <a:pt x="1411" y="520"/>
                  </a:cubicBezTo>
                  <a:cubicBezTo>
                    <a:pt x="1648" y="520"/>
                    <a:pt x="1648" y="520"/>
                    <a:pt x="1648" y="520"/>
                  </a:cubicBezTo>
                  <a:lnTo>
                    <a:pt x="1648" y="758"/>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Freeform 62">
              <a:extLst>
                <a:ext uri="{FF2B5EF4-FFF2-40B4-BE49-F238E27FC236}">
                  <a16:creationId xmlns:a16="http://schemas.microsoft.com/office/drawing/2014/main" id="{B6CA33EE-DBA2-4A78-9D27-C5A49A625051}"/>
                </a:ext>
              </a:extLst>
            </p:cNvPr>
            <p:cNvSpPr>
              <a:spLocks/>
            </p:cNvSpPr>
            <p:nvPr/>
          </p:nvSpPr>
          <p:spPr bwMode="auto">
            <a:xfrm>
              <a:off x="1114" y="803"/>
              <a:ext cx="34" cy="115"/>
            </a:xfrm>
            <a:custGeom>
              <a:avLst/>
              <a:gdLst>
                <a:gd name="T0" fmla="*/ 70 w 140"/>
                <a:gd name="T1" fmla="*/ 0 h 476"/>
                <a:gd name="T2" fmla="*/ 0 w 140"/>
                <a:gd name="T3" fmla="*/ 94 h 476"/>
                <a:gd name="T4" fmla="*/ 0 w 140"/>
                <a:gd name="T5" fmla="*/ 383 h 476"/>
                <a:gd name="T6" fmla="*/ 70 w 140"/>
                <a:gd name="T7" fmla="*/ 476 h 476"/>
                <a:gd name="T8" fmla="*/ 140 w 140"/>
                <a:gd name="T9" fmla="*/ 383 h 476"/>
                <a:gd name="T10" fmla="*/ 140 w 140"/>
                <a:gd name="T11" fmla="*/ 94 h 476"/>
                <a:gd name="T12" fmla="*/ 70 w 140"/>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140" h="476">
                  <a:moveTo>
                    <a:pt x="70" y="0"/>
                  </a:moveTo>
                  <a:cubicBezTo>
                    <a:pt x="33" y="0"/>
                    <a:pt x="0" y="43"/>
                    <a:pt x="0" y="94"/>
                  </a:cubicBezTo>
                  <a:cubicBezTo>
                    <a:pt x="0" y="383"/>
                    <a:pt x="0" y="383"/>
                    <a:pt x="0" y="383"/>
                  </a:cubicBezTo>
                  <a:cubicBezTo>
                    <a:pt x="0" y="433"/>
                    <a:pt x="33" y="476"/>
                    <a:pt x="70" y="476"/>
                  </a:cubicBezTo>
                  <a:cubicBezTo>
                    <a:pt x="108" y="476"/>
                    <a:pt x="140" y="433"/>
                    <a:pt x="140" y="383"/>
                  </a:cubicBezTo>
                  <a:cubicBezTo>
                    <a:pt x="140" y="94"/>
                    <a:pt x="140" y="94"/>
                    <a:pt x="140" y="94"/>
                  </a:cubicBezTo>
                  <a:cubicBezTo>
                    <a:pt x="140" y="43"/>
                    <a:pt x="108" y="0"/>
                    <a:pt x="7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Freeform 63">
              <a:extLst>
                <a:ext uri="{FF2B5EF4-FFF2-40B4-BE49-F238E27FC236}">
                  <a16:creationId xmlns:a16="http://schemas.microsoft.com/office/drawing/2014/main" id="{219BDCEB-8402-4185-9091-D9A5CF95C63E}"/>
                </a:ext>
              </a:extLst>
            </p:cNvPr>
            <p:cNvSpPr>
              <a:spLocks/>
            </p:cNvSpPr>
            <p:nvPr/>
          </p:nvSpPr>
          <p:spPr bwMode="auto">
            <a:xfrm>
              <a:off x="899" y="803"/>
              <a:ext cx="33" cy="115"/>
            </a:xfrm>
            <a:custGeom>
              <a:avLst/>
              <a:gdLst>
                <a:gd name="T0" fmla="*/ 136 w 136"/>
                <a:gd name="T1" fmla="*/ 94 h 476"/>
                <a:gd name="T2" fmla="*/ 68 w 136"/>
                <a:gd name="T3" fmla="*/ 0 h 476"/>
                <a:gd name="T4" fmla="*/ 0 w 136"/>
                <a:gd name="T5" fmla="*/ 94 h 476"/>
                <a:gd name="T6" fmla="*/ 0 w 136"/>
                <a:gd name="T7" fmla="*/ 383 h 476"/>
                <a:gd name="T8" fmla="*/ 68 w 136"/>
                <a:gd name="T9" fmla="*/ 476 h 476"/>
                <a:gd name="T10" fmla="*/ 136 w 136"/>
                <a:gd name="T11" fmla="*/ 383 h 476"/>
                <a:gd name="T12" fmla="*/ 136 w 136"/>
                <a:gd name="T13" fmla="*/ 94 h 476"/>
              </a:gdLst>
              <a:ahLst/>
              <a:cxnLst>
                <a:cxn ang="0">
                  <a:pos x="T0" y="T1"/>
                </a:cxn>
                <a:cxn ang="0">
                  <a:pos x="T2" y="T3"/>
                </a:cxn>
                <a:cxn ang="0">
                  <a:pos x="T4" y="T5"/>
                </a:cxn>
                <a:cxn ang="0">
                  <a:pos x="T6" y="T7"/>
                </a:cxn>
                <a:cxn ang="0">
                  <a:pos x="T8" y="T9"/>
                </a:cxn>
                <a:cxn ang="0">
                  <a:pos x="T10" y="T11"/>
                </a:cxn>
                <a:cxn ang="0">
                  <a:pos x="T12" y="T13"/>
                </a:cxn>
              </a:cxnLst>
              <a:rect l="0" t="0" r="r" b="b"/>
              <a:pathLst>
                <a:path w="136" h="476">
                  <a:moveTo>
                    <a:pt x="136" y="94"/>
                  </a:moveTo>
                  <a:cubicBezTo>
                    <a:pt x="136" y="43"/>
                    <a:pt x="105" y="0"/>
                    <a:pt x="68" y="0"/>
                  </a:cubicBezTo>
                  <a:cubicBezTo>
                    <a:pt x="31" y="0"/>
                    <a:pt x="0" y="43"/>
                    <a:pt x="0" y="94"/>
                  </a:cubicBezTo>
                  <a:cubicBezTo>
                    <a:pt x="0" y="383"/>
                    <a:pt x="0" y="383"/>
                    <a:pt x="0" y="383"/>
                  </a:cubicBezTo>
                  <a:cubicBezTo>
                    <a:pt x="0" y="433"/>
                    <a:pt x="31" y="476"/>
                    <a:pt x="68" y="476"/>
                  </a:cubicBezTo>
                  <a:cubicBezTo>
                    <a:pt x="105" y="476"/>
                    <a:pt x="136" y="433"/>
                    <a:pt x="136" y="383"/>
                  </a:cubicBezTo>
                  <a:lnTo>
                    <a:pt x="136" y="94"/>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9" name="Group 80">
            <a:extLst>
              <a:ext uri="{FF2B5EF4-FFF2-40B4-BE49-F238E27FC236}">
                <a16:creationId xmlns:a16="http://schemas.microsoft.com/office/drawing/2014/main" id="{020F8D79-6C1C-4742-9B13-DC7AA0B6F5A7}"/>
              </a:ext>
            </a:extLst>
          </p:cNvPr>
          <p:cNvGrpSpPr>
            <a:grpSpLocks noChangeAspect="1"/>
          </p:cNvGrpSpPr>
          <p:nvPr/>
        </p:nvGrpSpPr>
        <p:grpSpPr bwMode="auto">
          <a:xfrm>
            <a:off x="8343867" y="1908352"/>
            <a:ext cx="262681" cy="360000"/>
            <a:chOff x="804" y="803"/>
            <a:chExt cx="332" cy="455"/>
          </a:xfrm>
          <a:solidFill>
            <a:srgbClr val="798BB3"/>
          </a:solidFill>
        </p:grpSpPr>
        <p:sp>
          <p:nvSpPr>
            <p:cNvPr id="51" name="Freeform 81">
              <a:extLst>
                <a:ext uri="{FF2B5EF4-FFF2-40B4-BE49-F238E27FC236}">
                  <a16:creationId xmlns:a16="http://schemas.microsoft.com/office/drawing/2014/main" id="{BE3A9EF3-E514-4DFB-B4BA-8787B43BC72A}"/>
                </a:ext>
              </a:extLst>
            </p:cNvPr>
            <p:cNvSpPr>
              <a:spLocks/>
            </p:cNvSpPr>
            <p:nvPr/>
          </p:nvSpPr>
          <p:spPr bwMode="auto">
            <a:xfrm>
              <a:off x="1025" y="812"/>
              <a:ext cx="105" cy="100"/>
            </a:xfrm>
            <a:custGeom>
              <a:avLst/>
              <a:gdLst>
                <a:gd name="T0" fmla="*/ 382 w 1744"/>
                <a:gd name="T1" fmla="*/ 1664 h 1664"/>
                <a:gd name="T2" fmla="*/ 1744 w 1744"/>
                <a:gd name="T3" fmla="*/ 1664 h 1664"/>
                <a:gd name="T4" fmla="*/ 0 w 1744"/>
                <a:gd name="T5" fmla="*/ 0 h 1664"/>
                <a:gd name="T6" fmla="*/ 0 w 1744"/>
                <a:gd name="T7" fmla="*/ 1342 h 1664"/>
                <a:gd name="T8" fmla="*/ 382 w 1744"/>
                <a:gd name="T9" fmla="*/ 1664 h 1664"/>
              </a:gdLst>
              <a:ahLst/>
              <a:cxnLst>
                <a:cxn ang="0">
                  <a:pos x="T0" y="T1"/>
                </a:cxn>
                <a:cxn ang="0">
                  <a:pos x="T2" y="T3"/>
                </a:cxn>
                <a:cxn ang="0">
                  <a:pos x="T4" y="T5"/>
                </a:cxn>
                <a:cxn ang="0">
                  <a:pos x="T6" y="T7"/>
                </a:cxn>
                <a:cxn ang="0">
                  <a:pos x="T8" y="T9"/>
                </a:cxn>
              </a:cxnLst>
              <a:rect l="0" t="0" r="r" b="b"/>
              <a:pathLst>
                <a:path w="1744" h="1664">
                  <a:moveTo>
                    <a:pt x="382" y="1664"/>
                  </a:moveTo>
                  <a:cubicBezTo>
                    <a:pt x="1744" y="1664"/>
                    <a:pt x="1744" y="1664"/>
                    <a:pt x="1744" y="1664"/>
                  </a:cubicBezTo>
                  <a:cubicBezTo>
                    <a:pt x="0" y="0"/>
                    <a:pt x="0" y="0"/>
                    <a:pt x="0" y="0"/>
                  </a:cubicBezTo>
                  <a:cubicBezTo>
                    <a:pt x="0" y="1342"/>
                    <a:pt x="0" y="1342"/>
                    <a:pt x="0" y="1342"/>
                  </a:cubicBezTo>
                  <a:cubicBezTo>
                    <a:pt x="0" y="1557"/>
                    <a:pt x="164" y="1664"/>
                    <a:pt x="382" y="16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82">
              <a:extLst>
                <a:ext uri="{FF2B5EF4-FFF2-40B4-BE49-F238E27FC236}">
                  <a16:creationId xmlns:a16="http://schemas.microsoft.com/office/drawing/2014/main" id="{09F02EFC-BA68-4DF4-9F10-10376559775A}"/>
                </a:ext>
              </a:extLst>
            </p:cNvPr>
            <p:cNvSpPr>
              <a:spLocks noEditPoints="1"/>
            </p:cNvSpPr>
            <p:nvPr/>
          </p:nvSpPr>
          <p:spPr bwMode="auto">
            <a:xfrm>
              <a:off x="804" y="803"/>
              <a:ext cx="332" cy="455"/>
            </a:xfrm>
            <a:custGeom>
              <a:avLst/>
              <a:gdLst>
                <a:gd name="T0" fmla="*/ 4085 w 5536"/>
                <a:gd name="T1" fmla="*/ 2026 h 7568"/>
                <a:gd name="T2" fmla="*/ 3494 w 5536"/>
                <a:gd name="T3" fmla="*/ 1493 h 7568"/>
                <a:gd name="T4" fmla="*/ 3494 w 5536"/>
                <a:gd name="T5" fmla="*/ 0 h 7568"/>
                <a:gd name="T6" fmla="*/ 323 w 5536"/>
                <a:gd name="T7" fmla="*/ 0 h 7568"/>
                <a:gd name="T8" fmla="*/ 0 w 5536"/>
                <a:gd name="T9" fmla="*/ 374 h 7568"/>
                <a:gd name="T10" fmla="*/ 0 w 5536"/>
                <a:gd name="T11" fmla="*/ 7249 h 7568"/>
                <a:gd name="T12" fmla="*/ 323 w 5536"/>
                <a:gd name="T13" fmla="*/ 7568 h 7568"/>
                <a:gd name="T14" fmla="*/ 5214 w 5536"/>
                <a:gd name="T15" fmla="*/ 7568 h 7568"/>
                <a:gd name="T16" fmla="*/ 5536 w 5536"/>
                <a:gd name="T17" fmla="*/ 7249 h 7568"/>
                <a:gd name="T18" fmla="*/ 5536 w 5536"/>
                <a:gd name="T19" fmla="*/ 2026 h 7568"/>
                <a:gd name="T20" fmla="*/ 4085 w 5536"/>
                <a:gd name="T21" fmla="*/ 2026 h 7568"/>
                <a:gd name="T22" fmla="*/ 4677 w 5536"/>
                <a:gd name="T23" fmla="*/ 6556 h 7568"/>
                <a:gd name="T24" fmla="*/ 860 w 5536"/>
                <a:gd name="T25" fmla="*/ 6556 h 7568"/>
                <a:gd name="T26" fmla="*/ 645 w 5536"/>
                <a:gd name="T27" fmla="*/ 6396 h 7568"/>
                <a:gd name="T28" fmla="*/ 860 w 5536"/>
                <a:gd name="T29" fmla="*/ 6183 h 7568"/>
                <a:gd name="T30" fmla="*/ 4677 w 5536"/>
                <a:gd name="T31" fmla="*/ 6183 h 7568"/>
                <a:gd name="T32" fmla="*/ 4891 w 5536"/>
                <a:gd name="T33" fmla="*/ 6396 h 7568"/>
                <a:gd name="T34" fmla="*/ 4677 w 5536"/>
                <a:gd name="T35" fmla="*/ 6556 h 7568"/>
                <a:gd name="T36" fmla="*/ 4677 w 5536"/>
                <a:gd name="T37" fmla="*/ 4957 h 7568"/>
                <a:gd name="T38" fmla="*/ 860 w 5536"/>
                <a:gd name="T39" fmla="*/ 4957 h 7568"/>
                <a:gd name="T40" fmla="*/ 645 w 5536"/>
                <a:gd name="T41" fmla="*/ 4797 h 7568"/>
                <a:gd name="T42" fmla="*/ 860 w 5536"/>
                <a:gd name="T43" fmla="*/ 4637 h 7568"/>
                <a:gd name="T44" fmla="*/ 4677 w 5536"/>
                <a:gd name="T45" fmla="*/ 4637 h 7568"/>
                <a:gd name="T46" fmla="*/ 4891 w 5536"/>
                <a:gd name="T47" fmla="*/ 4797 h 7568"/>
                <a:gd name="T48" fmla="*/ 4677 w 5536"/>
                <a:gd name="T49" fmla="*/ 4957 h 7568"/>
                <a:gd name="T50" fmla="*/ 4677 w 5536"/>
                <a:gd name="T51" fmla="*/ 3411 h 7568"/>
                <a:gd name="T52" fmla="*/ 860 w 5536"/>
                <a:gd name="T53" fmla="*/ 3411 h 7568"/>
                <a:gd name="T54" fmla="*/ 645 w 5536"/>
                <a:gd name="T55" fmla="*/ 3252 h 7568"/>
                <a:gd name="T56" fmla="*/ 860 w 5536"/>
                <a:gd name="T57" fmla="*/ 3092 h 7568"/>
                <a:gd name="T58" fmla="*/ 4677 w 5536"/>
                <a:gd name="T59" fmla="*/ 3092 h 7568"/>
                <a:gd name="T60" fmla="*/ 4891 w 5536"/>
                <a:gd name="T61" fmla="*/ 3252 h 7568"/>
                <a:gd name="T62" fmla="*/ 4677 w 5536"/>
                <a:gd name="T63" fmla="*/ 3411 h 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6" h="7568">
                  <a:moveTo>
                    <a:pt x="4085" y="2026"/>
                  </a:moveTo>
                  <a:cubicBezTo>
                    <a:pt x="3763" y="2026"/>
                    <a:pt x="3494" y="1813"/>
                    <a:pt x="3494" y="1493"/>
                  </a:cubicBezTo>
                  <a:cubicBezTo>
                    <a:pt x="3494" y="0"/>
                    <a:pt x="3494" y="0"/>
                    <a:pt x="3494" y="0"/>
                  </a:cubicBezTo>
                  <a:cubicBezTo>
                    <a:pt x="323" y="0"/>
                    <a:pt x="323" y="0"/>
                    <a:pt x="323" y="0"/>
                  </a:cubicBezTo>
                  <a:cubicBezTo>
                    <a:pt x="162" y="0"/>
                    <a:pt x="0" y="160"/>
                    <a:pt x="0" y="374"/>
                  </a:cubicBezTo>
                  <a:cubicBezTo>
                    <a:pt x="0" y="7249"/>
                    <a:pt x="0" y="7249"/>
                    <a:pt x="0" y="7249"/>
                  </a:cubicBezTo>
                  <a:cubicBezTo>
                    <a:pt x="0" y="7409"/>
                    <a:pt x="162" y="7568"/>
                    <a:pt x="323" y="7568"/>
                  </a:cubicBezTo>
                  <a:cubicBezTo>
                    <a:pt x="5214" y="7568"/>
                    <a:pt x="5214" y="7568"/>
                    <a:pt x="5214" y="7568"/>
                  </a:cubicBezTo>
                  <a:cubicBezTo>
                    <a:pt x="5429" y="7568"/>
                    <a:pt x="5536" y="7409"/>
                    <a:pt x="5536" y="7249"/>
                  </a:cubicBezTo>
                  <a:cubicBezTo>
                    <a:pt x="5536" y="2026"/>
                    <a:pt x="5536" y="2026"/>
                    <a:pt x="5536" y="2026"/>
                  </a:cubicBezTo>
                  <a:lnTo>
                    <a:pt x="4085" y="2026"/>
                  </a:lnTo>
                  <a:close/>
                  <a:moveTo>
                    <a:pt x="4677" y="6556"/>
                  </a:moveTo>
                  <a:cubicBezTo>
                    <a:pt x="860" y="6556"/>
                    <a:pt x="860" y="6556"/>
                    <a:pt x="860" y="6556"/>
                  </a:cubicBezTo>
                  <a:cubicBezTo>
                    <a:pt x="753" y="6556"/>
                    <a:pt x="645" y="6449"/>
                    <a:pt x="645" y="6396"/>
                  </a:cubicBezTo>
                  <a:cubicBezTo>
                    <a:pt x="645" y="6289"/>
                    <a:pt x="753" y="6183"/>
                    <a:pt x="860" y="6183"/>
                  </a:cubicBezTo>
                  <a:cubicBezTo>
                    <a:pt x="4677" y="6183"/>
                    <a:pt x="4677" y="6183"/>
                    <a:pt x="4677" y="6183"/>
                  </a:cubicBezTo>
                  <a:cubicBezTo>
                    <a:pt x="4784" y="6183"/>
                    <a:pt x="4891" y="6289"/>
                    <a:pt x="4891" y="6396"/>
                  </a:cubicBezTo>
                  <a:cubicBezTo>
                    <a:pt x="4891" y="6449"/>
                    <a:pt x="4784" y="6556"/>
                    <a:pt x="4677" y="6556"/>
                  </a:cubicBezTo>
                  <a:close/>
                  <a:moveTo>
                    <a:pt x="4677" y="4957"/>
                  </a:moveTo>
                  <a:cubicBezTo>
                    <a:pt x="860" y="4957"/>
                    <a:pt x="860" y="4957"/>
                    <a:pt x="860" y="4957"/>
                  </a:cubicBezTo>
                  <a:cubicBezTo>
                    <a:pt x="753" y="4957"/>
                    <a:pt x="645" y="4904"/>
                    <a:pt x="645" y="4797"/>
                  </a:cubicBezTo>
                  <a:cubicBezTo>
                    <a:pt x="645" y="4690"/>
                    <a:pt x="753" y="4637"/>
                    <a:pt x="860" y="4637"/>
                  </a:cubicBezTo>
                  <a:cubicBezTo>
                    <a:pt x="4677" y="4637"/>
                    <a:pt x="4677" y="4637"/>
                    <a:pt x="4677" y="4637"/>
                  </a:cubicBezTo>
                  <a:cubicBezTo>
                    <a:pt x="4784" y="4637"/>
                    <a:pt x="4891" y="4690"/>
                    <a:pt x="4891" y="4797"/>
                  </a:cubicBezTo>
                  <a:cubicBezTo>
                    <a:pt x="4891" y="4904"/>
                    <a:pt x="4784" y="4957"/>
                    <a:pt x="4677" y="4957"/>
                  </a:cubicBezTo>
                  <a:close/>
                  <a:moveTo>
                    <a:pt x="4677" y="3411"/>
                  </a:moveTo>
                  <a:cubicBezTo>
                    <a:pt x="860" y="3411"/>
                    <a:pt x="860" y="3411"/>
                    <a:pt x="860" y="3411"/>
                  </a:cubicBezTo>
                  <a:cubicBezTo>
                    <a:pt x="753" y="3411"/>
                    <a:pt x="645" y="3305"/>
                    <a:pt x="645" y="3252"/>
                  </a:cubicBezTo>
                  <a:cubicBezTo>
                    <a:pt x="645" y="3145"/>
                    <a:pt x="753" y="3092"/>
                    <a:pt x="860" y="3092"/>
                  </a:cubicBezTo>
                  <a:cubicBezTo>
                    <a:pt x="4677" y="3092"/>
                    <a:pt x="4677" y="3092"/>
                    <a:pt x="4677" y="3092"/>
                  </a:cubicBezTo>
                  <a:cubicBezTo>
                    <a:pt x="4784" y="3092"/>
                    <a:pt x="4891" y="3145"/>
                    <a:pt x="4891" y="3252"/>
                  </a:cubicBezTo>
                  <a:cubicBezTo>
                    <a:pt x="4891" y="3305"/>
                    <a:pt x="4784" y="3411"/>
                    <a:pt x="4677" y="3411"/>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65" name="Textfeld 64">
            <a:extLst>
              <a:ext uri="{FF2B5EF4-FFF2-40B4-BE49-F238E27FC236}">
                <a16:creationId xmlns:a16="http://schemas.microsoft.com/office/drawing/2014/main" id="{0E2359E8-45EF-44AC-808A-889D9FDD2F5E}"/>
              </a:ext>
            </a:extLst>
          </p:cNvPr>
          <p:cNvSpPr txBox="1"/>
          <p:nvPr/>
        </p:nvSpPr>
        <p:spPr>
          <a:xfrm>
            <a:off x="9053279" y="884238"/>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11/12/2020</a:t>
            </a:r>
          </a:p>
        </p:txBody>
      </p:sp>
      <p:sp>
        <p:nvSpPr>
          <p:cNvPr id="66" name="Textfeld 65">
            <a:extLst>
              <a:ext uri="{FF2B5EF4-FFF2-40B4-BE49-F238E27FC236}">
                <a16:creationId xmlns:a16="http://schemas.microsoft.com/office/drawing/2014/main" id="{A6FBE5A8-A0C3-4439-AB25-063FFC60B7AE}"/>
              </a:ext>
            </a:extLst>
          </p:cNvPr>
          <p:cNvSpPr txBox="1"/>
          <p:nvPr/>
        </p:nvSpPr>
        <p:spPr>
          <a:xfrm>
            <a:off x="9053279" y="1412964"/>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tabLst>
                <a:tab pos="1079500" algn="l"/>
              </a:tabLst>
            </a:pPr>
            <a:r>
              <a:rPr lang="en-US" sz="1000" dirty="0">
                <a:latin typeface="Open Sans" panose="020B0606030504020204" pitchFamily="34" charset="0"/>
                <a:ea typeface="Open Sans" panose="020B0606030504020204" pitchFamily="34" charset="0"/>
                <a:cs typeface="Open Sans" panose="020B0606030504020204" pitchFamily="34" charset="0"/>
              </a:rPr>
              <a:t>Participation: 	68.49 %</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In Favor: 	100.00 %</a:t>
            </a:r>
          </a:p>
        </p:txBody>
      </p:sp>
      <p:sp>
        <p:nvSpPr>
          <p:cNvPr id="68" name="Inhaltsplatzhalter 5">
            <a:extLst>
              <a:ext uri="{FF2B5EF4-FFF2-40B4-BE49-F238E27FC236}">
                <a16:creationId xmlns:a16="http://schemas.microsoft.com/office/drawing/2014/main" id="{9FF2A5A0-4851-4E3C-8F9F-368ED81CDF2C}"/>
              </a:ext>
            </a:extLst>
          </p:cNvPr>
          <p:cNvSpPr txBox="1">
            <a:spLocks/>
          </p:cNvSpPr>
          <p:nvPr/>
        </p:nvSpPr>
        <p:spPr>
          <a:xfrm>
            <a:off x="9053278" y="1875952"/>
            <a:ext cx="2776773" cy="424801"/>
          </a:xfrm>
          <a:prstGeom prst="rect">
            <a:avLst/>
          </a:prstGeom>
        </p:spPr>
        <p:txBody>
          <a:bodyPr tIns="0" bIns="0" anchor="t"/>
          <a:lstStyle>
            <a:lvl1pPr marL="233363" indent="-233363" algn="l" rtl="0" eaLnBrk="1" fontAlgn="base" hangingPunct="1">
              <a:lnSpc>
                <a:spcPct val="100000"/>
              </a:lnSpc>
              <a:spcBef>
                <a:spcPts val="600"/>
              </a:spcBef>
              <a:spcAft>
                <a:spcPts val="200"/>
              </a:spcAft>
              <a:buClr>
                <a:schemeClr val="accent1"/>
              </a:buClr>
              <a:buFont typeface="Wingdings 2" panose="05020102010507070707" pitchFamily="18" charset="2"/>
              <a:buChar char=""/>
              <a:defRPr lang="de-DE" b="0" kern="1200" noProof="0" dirty="0" smtClean="0">
                <a:solidFill>
                  <a:schemeClr val="tx1"/>
                </a:solidFill>
                <a:latin typeface="Roboto" panose="02000000000000000000" pitchFamily="2" charset="0"/>
                <a:ea typeface="Roboto" panose="02000000000000000000" pitchFamily="2" charset="0"/>
                <a:cs typeface="+mn-cs"/>
              </a:defRPr>
            </a:lvl1pPr>
            <a:lvl2pPr marL="468000" indent="-234000" algn="l" rtl="0" eaLnBrk="1" fontAlgn="base" hangingPunct="1">
              <a:lnSpc>
                <a:spcPct val="100000"/>
              </a:lnSpc>
              <a:spcBef>
                <a:spcPts val="600"/>
              </a:spcBef>
              <a:spcAft>
                <a:spcPts val="200"/>
              </a:spcAft>
              <a:buClr>
                <a:schemeClr val="accent1"/>
              </a:buClr>
              <a:buSzPct val="90000"/>
              <a:buFont typeface="Wingdings 3" pitchFamily="18" charset="2"/>
              <a:buChar char=""/>
              <a:tabLst/>
              <a:defRPr lang="de-DE" b="0" kern="1200" noProof="0" dirty="0" smtClean="0">
                <a:solidFill>
                  <a:schemeClr val="tx1"/>
                </a:solidFill>
                <a:latin typeface="Roboto" panose="02000000000000000000" pitchFamily="2" charset="0"/>
                <a:ea typeface="Roboto" panose="02000000000000000000" pitchFamily="2" charset="0"/>
                <a:cs typeface="+mn-cs"/>
              </a:defRPr>
            </a:lvl2pPr>
            <a:lvl3pPr marL="702000" indent="-233363" algn="l" rtl="0" eaLnBrk="1" fontAlgn="base" hangingPunct="1">
              <a:lnSpc>
                <a:spcPct val="100000"/>
              </a:lnSpc>
              <a:spcBef>
                <a:spcPts val="600"/>
              </a:spcBef>
              <a:spcAft>
                <a:spcPts val="200"/>
              </a:spcAft>
              <a:buClr>
                <a:schemeClr val="accent1"/>
              </a:buClr>
              <a:buSzPct val="100000"/>
              <a:buFont typeface="Wingdings" pitchFamily="2" charset="2"/>
              <a:buChar char="§"/>
              <a:defRPr lang="de-DE" sz="1600" b="0" kern="1200" noProof="0" dirty="0" smtClean="0">
                <a:solidFill>
                  <a:schemeClr val="tx1"/>
                </a:solidFill>
                <a:latin typeface="Roboto" panose="02000000000000000000" pitchFamily="2" charset="0"/>
                <a:ea typeface="Roboto" panose="02000000000000000000" pitchFamily="2" charset="0"/>
                <a:cs typeface="+mn-cs"/>
              </a:defRPr>
            </a:lvl3pPr>
            <a:lvl4pPr marL="936000" indent="-180000" algn="l" rtl="0" eaLnBrk="1" fontAlgn="base" hangingPunct="1">
              <a:lnSpc>
                <a:spcPct val="100000"/>
              </a:lnSpc>
              <a:spcBef>
                <a:spcPts val="600"/>
              </a:spcBef>
              <a:spcAft>
                <a:spcPts val="200"/>
              </a:spcAft>
              <a:buClr>
                <a:schemeClr val="accent1"/>
              </a:buClr>
              <a:buFont typeface="Arial" charset="0"/>
              <a:buChar char="–"/>
              <a:defRPr lang="de-DE" sz="1400" b="0" kern="1200" noProof="0" dirty="0" smtClean="0">
                <a:solidFill>
                  <a:schemeClr val="tx1"/>
                </a:solidFill>
                <a:latin typeface="Roboto" panose="02000000000000000000" pitchFamily="2" charset="0"/>
                <a:ea typeface="Roboto" panose="02000000000000000000" pitchFamily="2" charset="0"/>
                <a:cs typeface="+mn-cs"/>
              </a:defRPr>
            </a:lvl4pPr>
            <a:lvl5pPr marL="1116000" indent="-144000" algn="l" rtl="0" eaLnBrk="1" fontAlgn="base" hangingPunct="1">
              <a:lnSpc>
                <a:spcPct val="100000"/>
              </a:lnSpc>
              <a:spcBef>
                <a:spcPts val="600"/>
              </a:spcBef>
              <a:spcAft>
                <a:spcPts val="200"/>
              </a:spcAft>
              <a:buClr>
                <a:schemeClr val="accent1"/>
              </a:buClr>
              <a:buFont typeface="Arial" charset="0"/>
              <a:buChar char="•"/>
              <a:defRPr lang="de-DE" sz="1200" b="0" kern="1200" noProof="0" dirty="0" smtClean="0">
                <a:solidFill>
                  <a:schemeClr val="tx1"/>
                </a:solidFill>
                <a:latin typeface="Roboto" panose="02000000000000000000" pitchFamily="2" charset="0"/>
                <a:ea typeface="Roboto" panose="02000000000000000000" pitchFamily="2" charset="0"/>
                <a:cs typeface="+mn-cs"/>
              </a:defRPr>
            </a:lvl5pPr>
            <a:lvl6pPr marL="2159754" indent="-359959" algn="l" defTabSz="914296" rtl="0" eaLnBrk="1" latinLnBrk="0" hangingPunct="1">
              <a:lnSpc>
                <a:spcPct val="100000"/>
              </a:lnSpc>
              <a:spcBef>
                <a:spcPts val="300"/>
              </a:spcBef>
              <a:spcAft>
                <a:spcPts val="100"/>
              </a:spcAft>
              <a:buClr>
                <a:schemeClr val="tx2"/>
              </a:buClr>
              <a:buFont typeface="Arial" pitchFamily="34" charset="0"/>
              <a:buChar char="•"/>
              <a:defRPr lang="de-DE" sz="1200" b="0" kern="1200" noProof="0" dirty="0">
                <a:solidFill>
                  <a:schemeClr val="tx1"/>
                </a:solidFill>
                <a:latin typeface="+mn-lt"/>
                <a:ea typeface="+mn-ea"/>
                <a:cs typeface="+mn-cs"/>
              </a:defRPr>
            </a:lvl6pPr>
            <a:lvl7pPr marL="2971462"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7pPr>
            <a:lvl8pPr marL="3428610"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8pPr>
            <a:lvl9pPr marL="3885758"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9pPr>
          </a:lstStyle>
          <a:p>
            <a:pPr marL="0" indent="0">
              <a:spcBef>
                <a:spcPts val="0"/>
              </a:spcBef>
              <a:spcAft>
                <a:spcPts val="0"/>
              </a:spcAft>
              <a:buNone/>
            </a:pPr>
            <a:r>
              <a:rPr lang="en-US" sz="1000" dirty="0">
                <a:latin typeface="Open Sans" panose="020B0606030504020204" pitchFamily="34" charset="0"/>
                <a:ea typeface="Open Sans" panose="020B0606030504020204" pitchFamily="34" charset="0"/>
                <a:cs typeface="Open Sans" panose="020B0606030504020204" pitchFamily="34" charset="0"/>
              </a:rPr>
              <a:t>Reduce gas costs, reduce storage costs, fix bugs, code cleanup and refactoring, improve Michelson safety</a:t>
            </a:r>
          </a:p>
        </p:txBody>
      </p:sp>
      <p:cxnSp>
        <p:nvCxnSpPr>
          <p:cNvPr id="180" name="Gerader Verbinder 179">
            <a:extLst>
              <a:ext uri="{FF2B5EF4-FFF2-40B4-BE49-F238E27FC236}">
                <a16:creationId xmlns:a16="http://schemas.microsoft.com/office/drawing/2014/main" id="{64F26806-DCAE-46F1-A8E7-06D36DFD989B}"/>
              </a:ext>
            </a:extLst>
          </p:cNvPr>
          <p:cNvCxnSpPr>
            <a:cxnSpLocks/>
          </p:cNvCxnSpPr>
          <p:nvPr/>
        </p:nvCxnSpPr>
        <p:spPr>
          <a:xfrm>
            <a:off x="7880620" y="951185"/>
            <a:ext cx="0" cy="132545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0" name="Rechteck 259">
            <a:hlinkClick r:id="rId9" action="ppaction://hlinksldjump"/>
            <a:extLst>
              <a:ext uri="{FF2B5EF4-FFF2-40B4-BE49-F238E27FC236}">
                <a16:creationId xmlns:a16="http://schemas.microsoft.com/office/drawing/2014/main" id="{F2A16A60-46FA-4375-8BC2-3F4B57421BCB}"/>
              </a:ext>
            </a:extLst>
          </p:cNvPr>
          <p:cNvSpPr/>
          <p:nvPr/>
        </p:nvSpPr>
        <p:spPr bwMode="gray">
          <a:xfrm>
            <a:off x="6175375" y="2518672"/>
            <a:ext cx="5654675" cy="14593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hteck 11">
            <a:hlinkClick r:id="rId9" action="ppaction://hlinksldjump"/>
            <a:extLst>
              <a:ext uri="{FF2B5EF4-FFF2-40B4-BE49-F238E27FC236}">
                <a16:creationId xmlns:a16="http://schemas.microsoft.com/office/drawing/2014/main" id="{02E57C16-94D1-4081-B156-A209CA07CD66}"/>
              </a:ext>
            </a:extLst>
          </p:cNvPr>
          <p:cNvSpPr/>
          <p:nvPr/>
        </p:nvSpPr>
        <p:spPr bwMode="gray">
          <a:xfrm>
            <a:off x="6175375" y="2515491"/>
            <a:ext cx="720000" cy="1482253"/>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gn="ctr">
              <a:spcBef>
                <a:spcPts val="300"/>
              </a:spcBef>
              <a:spcAft>
                <a:spcPts val="100"/>
              </a:spcAft>
            </a:pP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a:t>
            </a:r>
          </a:p>
        </p:txBody>
      </p:sp>
      <p:sp>
        <p:nvSpPr>
          <p:cNvPr id="20" name="Textfeld 19">
            <a:extLst>
              <a:ext uri="{FF2B5EF4-FFF2-40B4-BE49-F238E27FC236}">
                <a16:creationId xmlns:a16="http://schemas.microsoft.com/office/drawing/2014/main" id="{CC1279B1-0534-4EF6-A729-013619135D91}"/>
              </a:ext>
            </a:extLst>
          </p:cNvPr>
          <p:cNvSpPr txBox="1"/>
          <p:nvPr/>
        </p:nvSpPr>
        <p:spPr>
          <a:xfrm>
            <a:off x="6895375" y="2896618"/>
            <a:ext cx="914400" cy="719998"/>
          </a:xfrm>
          <a:prstGeom prst="rect">
            <a:avLst/>
          </a:prstGeom>
          <a:noFill/>
        </p:spPr>
        <p:txBody>
          <a:bodyPr wrap="none" lIns="72000" tIns="0" rIns="72000" bIns="0" rtlCol="0" anchor="ctr" anchorCtr="0">
            <a:noAutofit/>
          </a:bodyPr>
          <a:lstStyle/>
          <a:p>
            <a:pPr>
              <a:spcBef>
                <a:spcPts val="300"/>
              </a:spcBef>
              <a:spcAft>
                <a:spcPts val="100"/>
              </a:spcAft>
              <a:buClr>
                <a:schemeClr val="tx2"/>
              </a:buClr>
            </a:pPr>
            <a:r>
              <a:rPr lang="en-US" sz="1800" b="1" dirty="0">
                <a:latin typeface="Open Sans" panose="020B0606030504020204" pitchFamily="34" charset="0"/>
                <a:ea typeface="Open Sans" panose="020B0606030504020204" pitchFamily="34" charset="0"/>
                <a:cs typeface="Open Sans" panose="020B0606030504020204" pitchFamily="34" charset="0"/>
              </a:rPr>
              <a:t>do</a:t>
            </a:r>
          </a:p>
        </p:txBody>
      </p:sp>
      <p:grpSp>
        <p:nvGrpSpPr>
          <p:cNvPr id="183" name="Group 57">
            <a:extLst>
              <a:ext uri="{FF2B5EF4-FFF2-40B4-BE49-F238E27FC236}">
                <a16:creationId xmlns:a16="http://schemas.microsoft.com/office/drawing/2014/main" id="{A0D877C9-0F98-422B-AAAA-B14EA3AAA848}"/>
              </a:ext>
            </a:extLst>
          </p:cNvPr>
          <p:cNvGrpSpPr>
            <a:grpSpLocks noChangeAspect="1"/>
          </p:cNvGrpSpPr>
          <p:nvPr/>
        </p:nvGrpSpPr>
        <p:grpSpPr bwMode="auto">
          <a:xfrm>
            <a:off x="8295207" y="2534542"/>
            <a:ext cx="360000" cy="360000"/>
            <a:chOff x="803" y="803"/>
            <a:chExt cx="440" cy="440"/>
          </a:xfrm>
          <a:solidFill>
            <a:srgbClr val="798BB3"/>
          </a:solidFill>
        </p:grpSpPr>
        <p:sp>
          <p:nvSpPr>
            <p:cNvPr id="202" name="Freeform 58">
              <a:extLst>
                <a:ext uri="{FF2B5EF4-FFF2-40B4-BE49-F238E27FC236}">
                  <a16:creationId xmlns:a16="http://schemas.microsoft.com/office/drawing/2014/main" id="{A6F7F1FC-FB31-4ECE-A449-5E960AB1191D}"/>
                </a:ext>
              </a:extLst>
            </p:cNvPr>
            <p:cNvSpPr>
              <a:spLocks/>
            </p:cNvSpPr>
            <p:nvPr/>
          </p:nvSpPr>
          <p:spPr bwMode="auto">
            <a:xfrm>
              <a:off x="1058" y="1053"/>
              <a:ext cx="78" cy="78"/>
            </a:xfrm>
            <a:custGeom>
              <a:avLst/>
              <a:gdLst>
                <a:gd name="T0" fmla="*/ 328 w 328"/>
                <a:gd name="T1" fmla="*/ 66 h 324"/>
                <a:gd name="T2" fmla="*/ 230 w 328"/>
                <a:gd name="T3" fmla="*/ 162 h 324"/>
                <a:gd name="T4" fmla="*/ 328 w 328"/>
                <a:gd name="T5" fmla="*/ 259 h 324"/>
                <a:gd name="T6" fmla="*/ 263 w 328"/>
                <a:gd name="T7" fmla="*/ 324 h 324"/>
                <a:gd name="T8" fmla="*/ 164 w 328"/>
                <a:gd name="T9" fmla="*/ 227 h 324"/>
                <a:gd name="T10" fmla="*/ 66 w 328"/>
                <a:gd name="T11" fmla="*/ 324 h 324"/>
                <a:gd name="T12" fmla="*/ 0 w 328"/>
                <a:gd name="T13" fmla="*/ 260 h 324"/>
                <a:gd name="T14" fmla="*/ 99 w 328"/>
                <a:gd name="T15" fmla="*/ 162 h 324"/>
                <a:gd name="T16" fmla="*/ 0 w 328"/>
                <a:gd name="T17" fmla="*/ 65 h 324"/>
                <a:gd name="T18" fmla="*/ 66 w 328"/>
                <a:gd name="T19" fmla="*/ 0 h 324"/>
                <a:gd name="T20" fmla="*/ 164 w 328"/>
                <a:gd name="T21" fmla="*/ 98 h 324"/>
                <a:gd name="T22" fmla="*/ 263 w 328"/>
                <a:gd name="T23" fmla="*/ 1 h 324"/>
                <a:gd name="T24" fmla="*/ 328 w 328"/>
                <a:gd name="T25" fmla="*/ 66 h 324"/>
                <a:gd name="T26" fmla="*/ 328 w 328"/>
                <a:gd name="T27" fmla="*/ 6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324">
                  <a:moveTo>
                    <a:pt x="328" y="66"/>
                  </a:moveTo>
                  <a:cubicBezTo>
                    <a:pt x="230" y="162"/>
                    <a:pt x="230" y="162"/>
                    <a:pt x="230" y="162"/>
                  </a:cubicBezTo>
                  <a:cubicBezTo>
                    <a:pt x="328" y="259"/>
                    <a:pt x="328" y="259"/>
                    <a:pt x="328" y="259"/>
                  </a:cubicBezTo>
                  <a:cubicBezTo>
                    <a:pt x="263" y="324"/>
                    <a:pt x="263" y="324"/>
                    <a:pt x="263" y="324"/>
                  </a:cubicBezTo>
                  <a:cubicBezTo>
                    <a:pt x="164" y="227"/>
                    <a:pt x="164" y="227"/>
                    <a:pt x="164" y="227"/>
                  </a:cubicBezTo>
                  <a:cubicBezTo>
                    <a:pt x="66" y="324"/>
                    <a:pt x="66" y="324"/>
                    <a:pt x="66" y="324"/>
                  </a:cubicBezTo>
                  <a:cubicBezTo>
                    <a:pt x="0" y="260"/>
                    <a:pt x="0" y="260"/>
                    <a:pt x="0" y="260"/>
                  </a:cubicBezTo>
                  <a:cubicBezTo>
                    <a:pt x="99" y="162"/>
                    <a:pt x="99" y="162"/>
                    <a:pt x="99" y="162"/>
                  </a:cubicBezTo>
                  <a:cubicBezTo>
                    <a:pt x="0" y="65"/>
                    <a:pt x="0" y="65"/>
                    <a:pt x="0" y="65"/>
                  </a:cubicBezTo>
                  <a:cubicBezTo>
                    <a:pt x="66" y="0"/>
                    <a:pt x="66" y="0"/>
                    <a:pt x="66" y="0"/>
                  </a:cubicBezTo>
                  <a:cubicBezTo>
                    <a:pt x="164" y="98"/>
                    <a:pt x="164" y="98"/>
                    <a:pt x="164" y="98"/>
                  </a:cubicBezTo>
                  <a:cubicBezTo>
                    <a:pt x="263" y="1"/>
                    <a:pt x="263" y="1"/>
                    <a:pt x="263" y="1"/>
                  </a:cubicBezTo>
                  <a:cubicBezTo>
                    <a:pt x="328" y="66"/>
                    <a:pt x="328" y="66"/>
                    <a:pt x="328" y="66"/>
                  </a:cubicBezTo>
                  <a:cubicBezTo>
                    <a:pt x="328" y="66"/>
                    <a:pt x="328" y="66"/>
                    <a:pt x="32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3" name="Freeform 59">
              <a:extLst>
                <a:ext uri="{FF2B5EF4-FFF2-40B4-BE49-F238E27FC236}">
                  <a16:creationId xmlns:a16="http://schemas.microsoft.com/office/drawing/2014/main" id="{395A6B2D-B0C3-40F7-9717-FE6F898830FA}"/>
                </a:ext>
              </a:extLst>
            </p:cNvPr>
            <p:cNvSpPr>
              <a:spLocks/>
            </p:cNvSpPr>
            <p:nvPr/>
          </p:nvSpPr>
          <p:spPr bwMode="auto">
            <a:xfrm>
              <a:off x="1114" y="867"/>
              <a:ext cx="34" cy="51"/>
            </a:xfrm>
            <a:custGeom>
              <a:avLst/>
              <a:gdLst>
                <a:gd name="T0" fmla="*/ 70 w 140"/>
                <a:gd name="T1" fmla="*/ 212 h 212"/>
                <a:gd name="T2" fmla="*/ 140 w 140"/>
                <a:gd name="T3" fmla="*/ 118 h 212"/>
                <a:gd name="T4" fmla="*/ 140 w 140"/>
                <a:gd name="T5" fmla="*/ 0 h 212"/>
                <a:gd name="T6" fmla="*/ 0 w 140"/>
                <a:gd name="T7" fmla="*/ 0 h 212"/>
                <a:gd name="T8" fmla="*/ 0 w 140"/>
                <a:gd name="T9" fmla="*/ 118 h 212"/>
                <a:gd name="T10" fmla="*/ 70 w 140"/>
                <a:gd name="T11" fmla="*/ 212 h 212"/>
              </a:gdLst>
              <a:ahLst/>
              <a:cxnLst>
                <a:cxn ang="0">
                  <a:pos x="T0" y="T1"/>
                </a:cxn>
                <a:cxn ang="0">
                  <a:pos x="T2" y="T3"/>
                </a:cxn>
                <a:cxn ang="0">
                  <a:pos x="T4" y="T5"/>
                </a:cxn>
                <a:cxn ang="0">
                  <a:pos x="T6" y="T7"/>
                </a:cxn>
                <a:cxn ang="0">
                  <a:pos x="T8" y="T9"/>
                </a:cxn>
                <a:cxn ang="0">
                  <a:pos x="T10" y="T11"/>
                </a:cxn>
              </a:cxnLst>
              <a:rect l="0" t="0" r="r" b="b"/>
              <a:pathLst>
                <a:path w="140" h="212">
                  <a:moveTo>
                    <a:pt x="70" y="212"/>
                  </a:moveTo>
                  <a:cubicBezTo>
                    <a:pt x="108" y="212"/>
                    <a:pt x="140" y="169"/>
                    <a:pt x="140" y="118"/>
                  </a:cubicBezTo>
                  <a:cubicBezTo>
                    <a:pt x="140" y="0"/>
                    <a:pt x="140" y="0"/>
                    <a:pt x="140" y="0"/>
                  </a:cubicBezTo>
                  <a:cubicBezTo>
                    <a:pt x="0" y="0"/>
                    <a:pt x="0" y="0"/>
                    <a:pt x="0" y="0"/>
                  </a:cubicBezTo>
                  <a:cubicBezTo>
                    <a:pt x="0" y="118"/>
                    <a:pt x="0" y="118"/>
                    <a:pt x="0" y="118"/>
                  </a:cubicBezTo>
                  <a:cubicBezTo>
                    <a:pt x="0" y="169"/>
                    <a:pt x="33" y="212"/>
                    <a:pt x="70"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4" name="Freeform 60">
              <a:extLst>
                <a:ext uri="{FF2B5EF4-FFF2-40B4-BE49-F238E27FC236}">
                  <a16:creationId xmlns:a16="http://schemas.microsoft.com/office/drawing/2014/main" id="{2A7A580C-93D9-4874-8EA1-DEA630AE9A06}"/>
                </a:ext>
              </a:extLst>
            </p:cNvPr>
            <p:cNvSpPr>
              <a:spLocks/>
            </p:cNvSpPr>
            <p:nvPr/>
          </p:nvSpPr>
          <p:spPr bwMode="auto">
            <a:xfrm>
              <a:off x="899" y="867"/>
              <a:ext cx="33" cy="51"/>
            </a:xfrm>
            <a:custGeom>
              <a:avLst/>
              <a:gdLst>
                <a:gd name="T0" fmla="*/ 68 w 136"/>
                <a:gd name="T1" fmla="*/ 212 h 212"/>
                <a:gd name="T2" fmla="*/ 136 w 136"/>
                <a:gd name="T3" fmla="*/ 118 h 212"/>
                <a:gd name="T4" fmla="*/ 136 w 136"/>
                <a:gd name="T5" fmla="*/ 0 h 212"/>
                <a:gd name="T6" fmla="*/ 0 w 136"/>
                <a:gd name="T7" fmla="*/ 0 h 212"/>
                <a:gd name="T8" fmla="*/ 0 w 136"/>
                <a:gd name="T9" fmla="*/ 118 h 212"/>
                <a:gd name="T10" fmla="*/ 68 w 136"/>
                <a:gd name="T11" fmla="*/ 212 h 212"/>
              </a:gdLst>
              <a:ahLst/>
              <a:cxnLst>
                <a:cxn ang="0">
                  <a:pos x="T0" y="T1"/>
                </a:cxn>
                <a:cxn ang="0">
                  <a:pos x="T2" y="T3"/>
                </a:cxn>
                <a:cxn ang="0">
                  <a:pos x="T4" y="T5"/>
                </a:cxn>
                <a:cxn ang="0">
                  <a:pos x="T6" y="T7"/>
                </a:cxn>
                <a:cxn ang="0">
                  <a:pos x="T8" y="T9"/>
                </a:cxn>
                <a:cxn ang="0">
                  <a:pos x="T10" y="T11"/>
                </a:cxn>
              </a:cxnLst>
              <a:rect l="0" t="0" r="r" b="b"/>
              <a:pathLst>
                <a:path w="136" h="212">
                  <a:moveTo>
                    <a:pt x="68" y="212"/>
                  </a:moveTo>
                  <a:cubicBezTo>
                    <a:pt x="105" y="212"/>
                    <a:pt x="136" y="169"/>
                    <a:pt x="136" y="118"/>
                  </a:cubicBezTo>
                  <a:cubicBezTo>
                    <a:pt x="136" y="0"/>
                    <a:pt x="136" y="0"/>
                    <a:pt x="136" y="0"/>
                  </a:cubicBezTo>
                  <a:cubicBezTo>
                    <a:pt x="0" y="0"/>
                    <a:pt x="0" y="0"/>
                    <a:pt x="0" y="0"/>
                  </a:cubicBezTo>
                  <a:cubicBezTo>
                    <a:pt x="0" y="118"/>
                    <a:pt x="0" y="118"/>
                    <a:pt x="0" y="118"/>
                  </a:cubicBezTo>
                  <a:cubicBezTo>
                    <a:pt x="0" y="169"/>
                    <a:pt x="31" y="212"/>
                    <a:pt x="68"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5" name="Freeform 61">
              <a:extLst>
                <a:ext uri="{FF2B5EF4-FFF2-40B4-BE49-F238E27FC236}">
                  <a16:creationId xmlns:a16="http://schemas.microsoft.com/office/drawing/2014/main" id="{751CAF84-4BDF-4E30-9553-7BCA58C0D8FE}"/>
                </a:ext>
              </a:extLst>
            </p:cNvPr>
            <p:cNvSpPr>
              <a:spLocks noEditPoints="1"/>
            </p:cNvSpPr>
            <p:nvPr/>
          </p:nvSpPr>
          <p:spPr bwMode="auto">
            <a:xfrm>
              <a:off x="803" y="867"/>
              <a:ext cx="440" cy="376"/>
            </a:xfrm>
            <a:custGeom>
              <a:avLst/>
              <a:gdLst>
                <a:gd name="T0" fmla="*/ 1482 w 1832"/>
                <a:gd name="T1" fmla="*/ 0 h 1564"/>
                <a:gd name="T2" fmla="*/ 1367 w 1832"/>
                <a:gd name="T3" fmla="*/ 258 h 1564"/>
                <a:gd name="T4" fmla="*/ 1251 w 1832"/>
                <a:gd name="T5" fmla="*/ 0 h 1564"/>
                <a:gd name="T6" fmla="*/ 582 w 1832"/>
                <a:gd name="T7" fmla="*/ 118 h 1564"/>
                <a:gd name="T8" fmla="*/ 351 w 1832"/>
                <a:gd name="T9" fmla="*/ 118 h 1564"/>
                <a:gd name="T10" fmla="*/ 219 w 1832"/>
                <a:gd name="T11" fmla="*/ 0 h 1564"/>
                <a:gd name="T12" fmla="*/ 0 w 1832"/>
                <a:gd name="T13" fmla="*/ 1345 h 1564"/>
                <a:gd name="T14" fmla="*/ 1614 w 1832"/>
                <a:gd name="T15" fmla="*/ 1564 h 1564"/>
                <a:gd name="T16" fmla="*/ 1832 w 1832"/>
                <a:gd name="T17" fmla="*/ 220 h 1564"/>
                <a:gd name="T18" fmla="*/ 422 w 1832"/>
                <a:gd name="T19" fmla="*/ 1371 h 1564"/>
                <a:gd name="T20" fmla="*/ 185 w 1832"/>
                <a:gd name="T21" fmla="*/ 1134 h 1564"/>
                <a:gd name="T22" fmla="*/ 422 w 1832"/>
                <a:gd name="T23" fmla="*/ 1371 h 1564"/>
                <a:gd name="T24" fmla="*/ 185 w 1832"/>
                <a:gd name="T25" fmla="*/ 1064 h 1564"/>
                <a:gd name="T26" fmla="*/ 422 w 1832"/>
                <a:gd name="T27" fmla="*/ 827 h 1564"/>
                <a:gd name="T28" fmla="*/ 422 w 1832"/>
                <a:gd name="T29" fmla="*/ 758 h 1564"/>
                <a:gd name="T30" fmla="*/ 185 w 1832"/>
                <a:gd name="T31" fmla="*/ 520 h 1564"/>
                <a:gd name="T32" fmla="*/ 422 w 1832"/>
                <a:gd name="T33" fmla="*/ 758 h 1564"/>
                <a:gd name="T34" fmla="*/ 492 w 1832"/>
                <a:gd name="T35" fmla="*/ 1371 h 1564"/>
                <a:gd name="T36" fmla="*/ 728 w 1832"/>
                <a:gd name="T37" fmla="*/ 1134 h 1564"/>
                <a:gd name="T38" fmla="*/ 728 w 1832"/>
                <a:gd name="T39" fmla="*/ 1064 h 1564"/>
                <a:gd name="T40" fmla="*/ 492 w 1832"/>
                <a:gd name="T41" fmla="*/ 827 h 1564"/>
                <a:gd name="T42" fmla="*/ 728 w 1832"/>
                <a:gd name="T43" fmla="*/ 1064 h 1564"/>
                <a:gd name="T44" fmla="*/ 492 w 1832"/>
                <a:gd name="T45" fmla="*/ 758 h 1564"/>
                <a:gd name="T46" fmla="*/ 728 w 1832"/>
                <a:gd name="T47" fmla="*/ 520 h 1564"/>
                <a:gd name="T48" fmla="*/ 1035 w 1832"/>
                <a:gd name="T49" fmla="*/ 1371 h 1564"/>
                <a:gd name="T50" fmla="*/ 798 w 1832"/>
                <a:gd name="T51" fmla="*/ 1134 h 1564"/>
                <a:gd name="T52" fmla="*/ 1035 w 1832"/>
                <a:gd name="T53" fmla="*/ 1371 h 1564"/>
                <a:gd name="T54" fmla="*/ 798 w 1832"/>
                <a:gd name="T55" fmla="*/ 1064 h 1564"/>
                <a:gd name="T56" fmla="*/ 1035 w 1832"/>
                <a:gd name="T57" fmla="*/ 827 h 1564"/>
                <a:gd name="T58" fmla="*/ 1035 w 1832"/>
                <a:gd name="T59" fmla="*/ 758 h 1564"/>
                <a:gd name="T60" fmla="*/ 798 w 1832"/>
                <a:gd name="T61" fmla="*/ 520 h 1564"/>
                <a:gd name="T62" fmla="*/ 1035 w 1832"/>
                <a:gd name="T63" fmla="*/ 758 h 1564"/>
                <a:gd name="T64" fmla="*/ 1105 w 1832"/>
                <a:gd name="T65" fmla="*/ 1371 h 1564"/>
                <a:gd name="T66" fmla="*/ 1342 w 1832"/>
                <a:gd name="T67" fmla="*/ 1134 h 1564"/>
                <a:gd name="T68" fmla="*/ 1342 w 1832"/>
                <a:gd name="T69" fmla="*/ 1064 h 1564"/>
                <a:gd name="T70" fmla="*/ 1105 w 1832"/>
                <a:gd name="T71" fmla="*/ 827 h 1564"/>
                <a:gd name="T72" fmla="*/ 1342 w 1832"/>
                <a:gd name="T73" fmla="*/ 1064 h 1564"/>
                <a:gd name="T74" fmla="*/ 1105 w 1832"/>
                <a:gd name="T75" fmla="*/ 758 h 1564"/>
                <a:gd name="T76" fmla="*/ 1342 w 1832"/>
                <a:gd name="T77" fmla="*/ 520 h 1564"/>
                <a:gd name="T78" fmla="*/ 1648 w 1832"/>
                <a:gd name="T79" fmla="*/ 1371 h 1564"/>
                <a:gd name="T80" fmla="*/ 1411 w 1832"/>
                <a:gd name="T81" fmla="*/ 1134 h 1564"/>
                <a:gd name="T82" fmla="*/ 1648 w 1832"/>
                <a:gd name="T83" fmla="*/ 1371 h 1564"/>
                <a:gd name="T84" fmla="*/ 1411 w 1832"/>
                <a:gd name="T85" fmla="*/ 1064 h 1564"/>
                <a:gd name="T86" fmla="*/ 1648 w 1832"/>
                <a:gd name="T87" fmla="*/ 827 h 1564"/>
                <a:gd name="T88" fmla="*/ 1648 w 1832"/>
                <a:gd name="T89" fmla="*/ 758 h 1564"/>
                <a:gd name="T90" fmla="*/ 1411 w 1832"/>
                <a:gd name="T91" fmla="*/ 520 h 1564"/>
                <a:gd name="T92" fmla="*/ 1648 w 1832"/>
                <a:gd name="T93" fmla="*/ 758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32" h="1564">
                  <a:moveTo>
                    <a:pt x="1614" y="0"/>
                  </a:moveTo>
                  <a:cubicBezTo>
                    <a:pt x="1482" y="0"/>
                    <a:pt x="1482" y="0"/>
                    <a:pt x="1482" y="0"/>
                  </a:cubicBezTo>
                  <a:cubicBezTo>
                    <a:pt x="1482" y="118"/>
                    <a:pt x="1482" y="118"/>
                    <a:pt x="1482" y="118"/>
                  </a:cubicBezTo>
                  <a:cubicBezTo>
                    <a:pt x="1482" y="196"/>
                    <a:pt x="1430" y="258"/>
                    <a:pt x="1367" y="258"/>
                  </a:cubicBezTo>
                  <a:cubicBezTo>
                    <a:pt x="1303" y="258"/>
                    <a:pt x="1251" y="196"/>
                    <a:pt x="1251" y="118"/>
                  </a:cubicBezTo>
                  <a:cubicBezTo>
                    <a:pt x="1251" y="0"/>
                    <a:pt x="1251" y="0"/>
                    <a:pt x="1251" y="0"/>
                  </a:cubicBezTo>
                  <a:cubicBezTo>
                    <a:pt x="582" y="0"/>
                    <a:pt x="582" y="0"/>
                    <a:pt x="582" y="0"/>
                  </a:cubicBezTo>
                  <a:cubicBezTo>
                    <a:pt x="582" y="118"/>
                    <a:pt x="582" y="118"/>
                    <a:pt x="582" y="118"/>
                  </a:cubicBezTo>
                  <a:cubicBezTo>
                    <a:pt x="582" y="196"/>
                    <a:pt x="530" y="258"/>
                    <a:pt x="466" y="258"/>
                  </a:cubicBezTo>
                  <a:cubicBezTo>
                    <a:pt x="403" y="258"/>
                    <a:pt x="351" y="196"/>
                    <a:pt x="351" y="118"/>
                  </a:cubicBezTo>
                  <a:cubicBezTo>
                    <a:pt x="351" y="0"/>
                    <a:pt x="351" y="0"/>
                    <a:pt x="351" y="0"/>
                  </a:cubicBezTo>
                  <a:cubicBezTo>
                    <a:pt x="219" y="0"/>
                    <a:pt x="219" y="0"/>
                    <a:pt x="219" y="0"/>
                  </a:cubicBezTo>
                  <a:cubicBezTo>
                    <a:pt x="99" y="0"/>
                    <a:pt x="0" y="99"/>
                    <a:pt x="0" y="220"/>
                  </a:cubicBezTo>
                  <a:cubicBezTo>
                    <a:pt x="0" y="1345"/>
                    <a:pt x="0" y="1345"/>
                    <a:pt x="0" y="1345"/>
                  </a:cubicBezTo>
                  <a:cubicBezTo>
                    <a:pt x="0" y="1466"/>
                    <a:pt x="99" y="1564"/>
                    <a:pt x="219" y="1564"/>
                  </a:cubicBezTo>
                  <a:cubicBezTo>
                    <a:pt x="1614" y="1564"/>
                    <a:pt x="1614" y="1564"/>
                    <a:pt x="1614" y="1564"/>
                  </a:cubicBezTo>
                  <a:cubicBezTo>
                    <a:pt x="1734" y="1564"/>
                    <a:pt x="1832" y="1466"/>
                    <a:pt x="1832" y="1345"/>
                  </a:cubicBezTo>
                  <a:cubicBezTo>
                    <a:pt x="1832" y="220"/>
                    <a:pt x="1832" y="220"/>
                    <a:pt x="1832" y="220"/>
                  </a:cubicBezTo>
                  <a:cubicBezTo>
                    <a:pt x="1832" y="99"/>
                    <a:pt x="1734" y="0"/>
                    <a:pt x="1614" y="0"/>
                  </a:cubicBezTo>
                  <a:close/>
                  <a:moveTo>
                    <a:pt x="422" y="1371"/>
                  </a:moveTo>
                  <a:cubicBezTo>
                    <a:pt x="185" y="1371"/>
                    <a:pt x="185" y="1371"/>
                    <a:pt x="185" y="1371"/>
                  </a:cubicBezTo>
                  <a:cubicBezTo>
                    <a:pt x="185" y="1134"/>
                    <a:pt x="185" y="1134"/>
                    <a:pt x="185" y="1134"/>
                  </a:cubicBezTo>
                  <a:cubicBezTo>
                    <a:pt x="422" y="1134"/>
                    <a:pt x="422" y="1134"/>
                    <a:pt x="422" y="1134"/>
                  </a:cubicBezTo>
                  <a:lnTo>
                    <a:pt x="422" y="1371"/>
                  </a:lnTo>
                  <a:close/>
                  <a:moveTo>
                    <a:pt x="422" y="1064"/>
                  </a:moveTo>
                  <a:cubicBezTo>
                    <a:pt x="185" y="1064"/>
                    <a:pt x="185" y="1064"/>
                    <a:pt x="185" y="1064"/>
                  </a:cubicBezTo>
                  <a:cubicBezTo>
                    <a:pt x="185" y="827"/>
                    <a:pt x="185" y="827"/>
                    <a:pt x="185" y="827"/>
                  </a:cubicBezTo>
                  <a:cubicBezTo>
                    <a:pt x="422" y="827"/>
                    <a:pt x="422" y="827"/>
                    <a:pt x="422" y="827"/>
                  </a:cubicBezTo>
                  <a:lnTo>
                    <a:pt x="422" y="1064"/>
                  </a:lnTo>
                  <a:close/>
                  <a:moveTo>
                    <a:pt x="422" y="758"/>
                  </a:moveTo>
                  <a:cubicBezTo>
                    <a:pt x="185" y="758"/>
                    <a:pt x="185" y="758"/>
                    <a:pt x="185" y="758"/>
                  </a:cubicBezTo>
                  <a:cubicBezTo>
                    <a:pt x="185" y="520"/>
                    <a:pt x="185" y="520"/>
                    <a:pt x="185" y="520"/>
                  </a:cubicBezTo>
                  <a:cubicBezTo>
                    <a:pt x="422" y="520"/>
                    <a:pt x="422" y="520"/>
                    <a:pt x="422" y="520"/>
                  </a:cubicBezTo>
                  <a:lnTo>
                    <a:pt x="422" y="758"/>
                  </a:lnTo>
                  <a:close/>
                  <a:moveTo>
                    <a:pt x="728" y="1371"/>
                  </a:moveTo>
                  <a:cubicBezTo>
                    <a:pt x="492" y="1371"/>
                    <a:pt x="492" y="1371"/>
                    <a:pt x="492" y="1371"/>
                  </a:cubicBezTo>
                  <a:cubicBezTo>
                    <a:pt x="492" y="1134"/>
                    <a:pt x="492" y="1134"/>
                    <a:pt x="492" y="1134"/>
                  </a:cubicBezTo>
                  <a:cubicBezTo>
                    <a:pt x="728" y="1134"/>
                    <a:pt x="728" y="1134"/>
                    <a:pt x="728" y="1134"/>
                  </a:cubicBezTo>
                  <a:lnTo>
                    <a:pt x="728" y="1371"/>
                  </a:lnTo>
                  <a:close/>
                  <a:moveTo>
                    <a:pt x="728" y="1064"/>
                  </a:moveTo>
                  <a:cubicBezTo>
                    <a:pt x="492" y="1064"/>
                    <a:pt x="492" y="1064"/>
                    <a:pt x="492" y="1064"/>
                  </a:cubicBezTo>
                  <a:cubicBezTo>
                    <a:pt x="492" y="827"/>
                    <a:pt x="492" y="827"/>
                    <a:pt x="492" y="827"/>
                  </a:cubicBezTo>
                  <a:cubicBezTo>
                    <a:pt x="728" y="827"/>
                    <a:pt x="728" y="827"/>
                    <a:pt x="728" y="827"/>
                  </a:cubicBezTo>
                  <a:lnTo>
                    <a:pt x="728" y="1064"/>
                  </a:lnTo>
                  <a:close/>
                  <a:moveTo>
                    <a:pt x="728" y="758"/>
                  </a:moveTo>
                  <a:cubicBezTo>
                    <a:pt x="492" y="758"/>
                    <a:pt x="492" y="758"/>
                    <a:pt x="492" y="758"/>
                  </a:cubicBezTo>
                  <a:cubicBezTo>
                    <a:pt x="492" y="520"/>
                    <a:pt x="492" y="520"/>
                    <a:pt x="492" y="520"/>
                  </a:cubicBezTo>
                  <a:cubicBezTo>
                    <a:pt x="728" y="520"/>
                    <a:pt x="728" y="520"/>
                    <a:pt x="728" y="520"/>
                  </a:cubicBezTo>
                  <a:lnTo>
                    <a:pt x="728" y="758"/>
                  </a:lnTo>
                  <a:close/>
                  <a:moveTo>
                    <a:pt x="1035" y="1371"/>
                  </a:moveTo>
                  <a:cubicBezTo>
                    <a:pt x="798" y="1371"/>
                    <a:pt x="798" y="1371"/>
                    <a:pt x="798" y="1371"/>
                  </a:cubicBezTo>
                  <a:cubicBezTo>
                    <a:pt x="798" y="1134"/>
                    <a:pt x="798" y="1134"/>
                    <a:pt x="798" y="1134"/>
                  </a:cubicBezTo>
                  <a:cubicBezTo>
                    <a:pt x="1035" y="1134"/>
                    <a:pt x="1035" y="1134"/>
                    <a:pt x="1035" y="1134"/>
                  </a:cubicBezTo>
                  <a:lnTo>
                    <a:pt x="1035" y="1371"/>
                  </a:lnTo>
                  <a:close/>
                  <a:moveTo>
                    <a:pt x="1035" y="1064"/>
                  </a:moveTo>
                  <a:cubicBezTo>
                    <a:pt x="798" y="1064"/>
                    <a:pt x="798" y="1064"/>
                    <a:pt x="798" y="1064"/>
                  </a:cubicBezTo>
                  <a:cubicBezTo>
                    <a:pt x="798" y="827"/>
                    <a:pt x="798" y="827"/>
                    <a:pt x="798" y="827"/>
                  </a:cubicBezTo>
                  <a:cubicBezTo>
                    <a:pt x="1035" y="827"/>
                    <a:pt x="1035" y="827"/>
                    <a:pt x="1035" y="827"/>
                  </a:cubicBezTo>
                  <a:lnTo>
                    <a:pt x="1035" y="1064"/>
                  </a:lnTo>
                  <a:close/>
                  <a:moveTo>
                    <a:pt x="1035" y="758"/>
                  </a:moveTo>
                  <a:cubicBezTo>
                    <a:pt x="798" y="758"/>
                    <a:pt x="798" y="758"/>
                    <a:pt x="798" y="758"/>
                  </a:cubicBezTo>
                  <a:cubicBezTo>
                    <a:pt x="798" y="520"/>
                    <a:pt x="798" y="520"/>
                    <a:pt x="798" y="520"/>
                  </a:cubicBezTo>
                  <a:cubicBezTo>
                    <a:pt x="1035" y="520"/>
                    <a:pt x="1035" y="520"/>
                    <a:pt x="1035" y="520"/>
                  </a:cubicBezTo>
                  <a:lnTo>
                    <a:pt x="1035" y="758"/>
                  </a:lnTo>
                  <a:close/>
                  <a:moveTo>
                    <a:pt x="1342" y="1371"/>
                  </a:moveTo>
                  <a:cubicBezTo>
                    <a:pt x="1105" y="1371"/>
                    <a:pt x="1105" y="1371"/>
                    <a:pt x="1105" y="1371"/>
                  </a:cubicBezTo>
                  <a:cubicBezTo>
                    <a:pt x="1105" y="1134"/>
                    <a:pt x="1105" y="1134"/>
                    <a:pt x="1105" y="1134"/>
                  </a:cubicBezTo>
                  <a:cubicBezTo>
                    <a:pt x="1342" y="1134"/>
                    <a:pt x="1342" y="1134"/>
                    <a:pt x="1342" y="1134"/>
                  </a:cubicBezTo>
                  <a:lnTo>
                    <a:pt x="1342" y="1371"/>
                  </a:lnTo>
                  <a:close/>
                  <a:moveTo>
                    <a:pt x="1342" y="1064"/>
                  </a:moveTo>
                  <a:cubicBezTo>
                    <a:pt x="1105" y="1064"/>
                    <a:pt x="1105" y="1064"/>
                    <a:pt x="1105" y="1064"/>
                  </a:cubicBezTo>
                  <a:cubicBezTo>
                    <a:pt x="1105" y="827"/>
                    <a:pt x="1105" y="827"/>
                    <a:pt x="1105" y="827"/>
                  </a:cubicBezTo>
                  <a:cubicBezTo>
                    <a:pt x="1342" y="827"/>
                    <a:pt x="1342" y="827"/>
                    <a:pt x="1342" y="827"/>
                  </a:cubicBezTo>
                  <a:lnTo>
                    <a:pt x="1342" y="1064"/>
                  </a:lnTo>
                  <a:close/>
                  <a:moveTo>
                    <a:pt x="1342" y="758"/>
                  </a:moveTo>
                  <a:cubicBezTo>
                    <a:pt x="1105" y="758"/>
                    <a:pt x="1105" y="758"/>
                    <a:pt x="1105" y="758"/>
                  </a:cubicBezTo>
                  <a:cubicBezTo>
                    <a:pt x="1105" y="520"/>
                    <a:pt x="1105" y="520"/>
                    <a:pt x="1105" y="520"/>
                  </a:cubicBezTo>
                  <a:cubicBezTo>
                    <a:pt x="1342" y="520"/>
                    <a:pt x="1342" y="520"/>
                    <a:pt x="1342" y="520"/>
                  </a:cubicBezTo>
                  <a:lnTo>
                    <a:pt x="1342" y="758"/>
                  </a:lnTo>
                  <a:close/>
                  <a:moveTo>
                    <a:pt x="1648" y="1371"/>
                  </a:moveTo>
                  <a:cubicBezTo>
                    <a:pt x="1411" y="1371"/>
                    <a:pt x="1411" y="1371"/>
                    <a:pt x="1411" y="1371"/>
                  </a:cubicBezTo>
                  <a:cubicBezTo>
                    <a:pt x="1411" y="1134"/>
                    <a:pt x="1411" y="1134"/>
                    <a:pt x="1411" y="1134"/>
                  </a:cubicBezTo>
                  <a:cubicBezTo>
                    <a:pt x="1648" y="1134"/>
                    <a:pt x="1648" y="1134"/>
                    <a:pt x="1648" y="1134"/>
                  </a:cubicBezTo>
                  <a:lnTo>
                    <a:pt x="1648" y="1371"/>
                  </a:lnTo>
                  <a:close/>
                  <a:moveTo>
                    <a:pt x="1648" y="1064"/>
                  </a:moveTo>
                  <a:cubicBezTo>
                    <a:pt x="1411" y="1064"/>
                    <a:pt x="1411" y="1064"/>
                    <a:pt x="1411" y="1064"/>
                  </a:cubicBezTo>
                  <a:cubicBezTo>
                    <a:pt x="1411" y="827"/>
                    <a:pt x="1411" y="827"/>
                    <a:pt x="1411" y="827"/>
                  </a:cubicBezTo>
                  <a:cubicBezTo>
                    <a:pt x="1648" y="827"/>
                    <a:pt x="1648" y="827"/>
                    <a:pt x="1648" y="827"/>
                  </a:cubicBezTo>
                  <a:lnTo>
                    <a:pt x="1648" y="1064"/>
                  </a:lnTo>
                  <a:close/>
                  <a:moveTo>
                    <a:pt x="1648" y="758"/>
                  </a:moveTo>
                  <a:cubicBezTo>
                    <a:pt x="1411" y="758"/>
                    <a:pt x="1411" y="758"/>
                    <a:pt x="1411" y="758"/>
                  </a:cubicBezTo>
                  <a:cubicBezTo>
                    <a:pt x="1411" y="520"/>
                    <a:pt x="1411" y="520"/>
                    <a:pt x="1411" y="520"/>
                  </a:cubicBezTo>
                  <a:cubicBezTo>
                    <a:pt x="1648" y="520"/>
                    <a:pt x="1648" y="520"/>
                    <a:pt x="1648" y="520"/>
                  </a:cubicBezTo>
                  <a:lnTo>
                    <a:pt x="1648" y="758"/>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6" name="Freeform 62">
              <a:extLst>
                <a:ext uri="{FF2B5EF4-FFF2-40B4-BE49-F238E27FC236}">
                  <a16:creationId xmlns:a16="http://schemas.microsoft.com/office/drawing/2014/main" id="{9831937F-4839-4E04-98B2-6D5F637D8BA5}"/>
                </a:ext>
              </a:extLst>
            </p:cNvPr>
            <p:cNvSpPr>
              <a:spLocks/>
            </p:cNvSpPr>
            <p:nvPr/>
          </p:nvSpPr>
          <p:spPr bwMode="auto">
            <a:xfrm>
              <a:off x="1114" y="803"/>
              <a:ext cx="34" cy="115"/>
            </a:xfrm>
            <a:custGeom>
              <a:avLst/>
              <a:gdLst>
                <a:gd name="T0" fmla="*/ 70 w 140"/>
                <a:gd name="T1" fmla="*/ 0 h 476"/>
                <a:gd name="T2" fmla="*/ 0 w 140"/>
                <a:gd name="T3" fmla="*/ 94 h 476"/>
                <a:gd name="T4" fmla="*/ 0 w 140"/>
                <a:gd name="T5" fmla="*/ 383 h 476"/>
                <a:gd name="T6" fmla="*/ 70 w 140"/>
                <a:gd name="T7" fmla="*/ 476 h 476"/>
                <a:gd name="T8" fmla="*/ 140 w 140"/>
                <a:gd name="T9" fmla="*/ 383 h 476"/>
                <a:gd name="T10" fmla="*/ 140 w 140"/>
                <a:gd name="T11" fmla="*/ 94 h 476"/>
                <a:gd name="T12" fmla="*/ 70 w 140"/>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140" h="476">
                  <a:moveTo>
                    <a:pt x="70" y="0"/>
                  </a:moveTo>
                  <a:cubicBezTo>
                    <a:pt x="33" y="0"/>
                    <a:pt x="0" y="43"/>
                    <a:pt x="0" y="94"/>
                  </a:cubicBezTo>
                  <a:cubicBezTo>
                    <a:pt x="0" y="383"/>
                    <a:pt x="0" y="383"/>
                    <a:pt x="0" y="383"/>
                  </a:cubicBezTo>
                  <a:cubicBezTo>
                    <a:pt x="0" y="433"/>
                    <a:pt x="33" y="476"/>
                    <a:pt x="70" y="476"/>
                  </a:cubicBezTo>
                  <a:cubicBezTo>
                    <a:pt x="108" y="476"/>
                    <a:pt x="140" y="433"/>
                    <a:pt x="140" y="383"/>
                  </a:cubicBezTo>
                  <a:cubicBezTo>
                    <a:pt x="140" y="94"/>
                    <a:pt x="140" y="94"/>
                    <a:pt x="140" y="94"/>
                  </a:cubicBezTo>
                  <a:cubicBezTo>
                    <a:pt x="140" y="43"/>
                    <a:pt x="108" y="0"/>
                    <a:pt x="7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7" name="Freeform 63">
              <a:extLst>
                <a:ext uri="{FF2B5EF4-FFF2-40B4-BE49-F238E27FC236}">
                  <a16:creationId xmlns:a16="http://schemas.microsoft.com/office/drawing/2014/main" id="{9ED3A039-E292-4C70-9CB4-89C8A5421E53}"/>
                </a:ext>
              </a:extLst>
            </p:cNvPr>
            <p:cNvSpPr>
              <a:spLocks/>
            </p:cNvSpPr>
            <p:nvPr/>
          </p:nvSpPr>
          <p:spPr bwMode="auto">
            <a:xfrm>
              <a:off x="899" y="803"/>
              <a:ext cx="33" cy="115"/>
            </a:xfrm>
            <a:custGeom>
              <a:avLst/>
              <a:gdLst>
                <a:gd name="T0" fmla="*/ 136 w 136"/>
                <a:gd name="T1" fmla="*/ 94 h 476"/>
                <a:gd name="T2" fmla="*/ 68 w 136"/>
                <a:gd name="T3" fmla="*/ 0 h 476"/>
                <a:gd name="T4" fmla="*/ 0 w 136"/>
                <a:gd name="T5" fmla="*/ 94 h 476"/>
                <a:gd name="T6" fmla="*/ 0 w 136"/>
                <a:gd name="T7" fmla="*/ 383 h 476"/>
                <a:gd name="T8" fmla="*/ 68 w 136"/>
                <a:gd name="T9" fmla="*/ 476 h 476"/>
                <a:gd name="T10" fmla="*/ 136 w 136"/>
                <a:gd name="T11" fmla="*/ 383 h 476"/>
                <a:gd name="T12" fmla="*/ 136 w 136"/>
                <a:gd name="T13" fmla="*/ 94 h 476"/>
              </a:gdLst>
              <a:ahLst/>
              <a:cxnLst>
                <a:cxn ang="0">
                  <a:pos x="T0" y="T1"/>
                </a:cxn>
                <a:cxn ang="0">
                  <a:pos x="T2" y="T3"/>
                </a:cxn>
                <a:cxn ang="0">
                  <a:pos x="T4" y="T5"/>
                </a:cxn>
                <a:cxn ang="0">
                  <a:pos x="T6" y="T7"/>
                </a:cxn>
                <a:cxn ang="0">
                  <a:pos x="T8" y="T9"/>
                </a:cxn>
                <a:cxn ang="0">
                  <a:pos x="T10" y="T11"/>
                </a:cxn>
                <a:cxn ang="0">
                  <a:pos x="T12" y="T13"/>
                </a:cxn>
              </a:cxnLst>
              <a:rect l="0" t="0" r="r" b="b"/>
              <a:pathLst>
                <a:path w="136" h="476">
                  <a:moveTo>
                    <a:pt x="136" y="94"/>
                  </a:moveTo>
                  <a:cubicBezTo>
                    <a:pt x="136" y="43"/>
                    <a:pt x="105" y="0"/>
                    <a:pt x="68" y="0"/>
                  </a:cubicBezTo>
                  <a:cubicBezTo>
                    <a:pt x="31" y="0"/>
                    <a:pt x="0" y="43"/>
                    <a:pt x="0" y="94"/>
                  </a:cubicBezTo>
                  <a:cubicBezTo>
                    <a:pt x="0" y="383"/>
                    <a:pt x="0" y="383"/>
                    <a:pt x="0" y="383"/>
                  </a:cubicBezTo>
                  <a:cubicBezTo>
                    <a:pt x="0" y="433"/>
                    <a:pt x="31" y="476"/>
                    <a:pt x="68" y="476"/>
                  </a:cubicBezTo>
                  <a:cubicBezTo>
                    <a:pt x="105" y="476"/>
                    <a:pt x="136" y="433"/>
                    <a:pt x="136" y="383"/>
                  </a:cubicBezTo>
                  <a:lnTo>
                    <a:pt x="136" y="94"/>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85" name="Group 80">
            <a:extLst>
              <a:ext uri="{FF2B5EF4-FFF2-40B4-BE49-F238E27FC236}">
                <a16:creationId xmlns:a16="http://schemas.microsoft.com/office/drawing/2014/main" id="{A1A13F7F-7C7B-4E1E-A257-7F3A15245667}"/>
              </a:ext>
            </a:extLst>
          </p:cNvPr>
          <p:cNvGrpSpPr>
            <a:grpSpLocks noChangeAspect="1"/>
          </p:cNvGrpSpPr>
          <p:nvPr/>
        </p:nvGrpSpPr>
        <p:grpSpPr bwMode="auto">
          <a:xfrm>
            <a:off x="8343867" y="3539606"/>
            <a:ext cx="262681" cy="360000"/>
            <a:chOff x="804" y="803"/>
            <a:chExt cx="332" cy="455"/>
          </a:xfrm>
          <a:solidFill>
            <a:srgbClr val="798BB3"/>
          </a:solidFill>
        </p:grpSpPr>
        <p:sp>
          <p:nvSpPr>
            <p:cNvPr id="190" name="Freeform 81">
              <a:extLst>
                <a:ext uri="{FF2B5EF4-FFF2-40B4-BE49-F238E27FC236}">
                  <a16:creationId xmlns:a16="http://schemas.microsoft.com/office/drawing/2014/main" id="{001FA462-AA8E-4F27-B0CE-861739C1AA7A}"/>
                </a:ext>
              </a:extLst>
            </p:cNvPr>
            <p:cNvSpPr>
              <a:spLocks/>
            </p:cNvSpPr>
            <p:nvPr/>
          </p:nvSpPr>
          <p:spPr bwMode="auto">
            <a:xfrm>
              <a:off x="1025" y="812"/>
              <a:ext cx="105" cy="100"/>
            </a:xfrm>
            <a:custGeom>
              <a:avLst/>
              <a:gdLst>
                <a:gd name="T0" fmla="*/ 382 w 1744"/>
                <a:gd name="T1" fmla="*/ 1664 h 1664"/>
                <a:gd name="T2" fmla="*/ 1744 w 1744"/>
                <a:gd name="T3" fmla="*/ 1664 h 1664"/>
                <a:gd name="T4" fmla="*/ 0 w 1744"/>
                <a:gd name="T5" fmla="*/ 0 h 1664"/>
                <a:gd name="T6" fmla="*/ 0 w 1744"/>
                <a:gd name="T7" fmla="*/ 1342 h 1664"/>
                <a:gd name="T8" fmla="*/ 382 w 1744"/>
                <a:gd name="T9" fmla="*/ 1664 h 1664"/>
              </a:gdLst>
              <a:ahLst/>
              <a:cxnLst>
                <a:cxn ang="0">
                  <a:pos x="T0" y="T1"/>
                </a:cxn>
                <a:cxn ang="0">
                  <a:pos x="T2" y="T3"/>
                </a:cxn>
                <a:cxn ang="0">
                  <a:pos x="T4" y="T5"/>
                </a:cxn>
                <a:cxn ang="0">
                  <a:pos x="T6" y="T7"/>
                </a:cxn>
                <a:cxn ang="0">
                  <a:pos x="T8" y="T9"/>
                </a:cxn>
              </a:cxnLst>
              <a:rect l="0" t="0" r="r" b="b"/>
              <a:pathLst>
                <a:path w="1744" h="1664">
                  <a:moveTo>
                    <a:pt x="382" y="1664"/>
                  </a:moveTo>
                  <a:cubicBezTo>
                    <a:pt x="1744" y="1664"/>
                    <a:pt x="1744" y="1664"/>
                    <a:pt x="1744" y="1664"/>
                  </a:cubicBezTo>
                  <a:cubicBezTo>
                    <a:pt x="0" y="0"/>
                    <a:pt x="0" y="0"/>
                    <a:pt x="0" y="0"/>
                  </a:cubicBezTo>
                  <a:cubicBezTo>
                    <a:pt x="0" y="1342"/>
                    <a:pt x="0" y="1342"/>
                    <a:pt x="0" y="1342"/>
                  </a:cubicBezTo>
                  <a:cubicBezTo>
                    <a:pt x="0" y="1557"/>
                    <a:pt x="164" y="1664"/>
                    <a:pt x="382" y="16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91" name="Freeform 82">
              <a:extLst>
                <a:ext uri="{FF2B5EF4-FFF2-40B4-BE49-F238E27FC236}">
                  <a16:creationId xmlns:a16="http://schemas.microsoft.com/office/drawing/2014/main" id="{BF6D3D6E-3583-47D6-A892-5A9222262160}"/>
                </a:ext>
              </a:extLst>
            </p:cNvPr>
            <p:cNvSpPr>
              <a:spLocks noEditPoints="1"/>
            </p:cNvSpPr>
            <p:nvPr/>
          </p:nvSpPr>
          <p:spPr bwMode="auto">
            <a:xfrm>
              <a:off x="804" y="803"/>
              <a:ext cx="332" cy="455"/>
            </a:xfrm>
            <a:custGeom>
              <a:avLst/>
              <a:gdLst>
                <a:gd name="T0" fmla="*/ 4085 w 5536"/>
                <a:gd name="T1" fmla="*/ 2026 h 7568"/>
                <a:gd name="T2" fmla="*/ 3494 w 5536"/>
                <a:gd name="T3" fmla="*/ 1493 h 7568"/>
                <a:gd name="T4" fmla="*/ 3494 w 5536"/>
                <a:gd name="T5" fmla="*/ 0 h 7568"/>
                <a:gd name="T6" fmla="*/ 323 w 5536"/>
                <a:gd name="T7" fmla="*/ 0 h 7568"/>
                <a:gd name="T8" fmla="*/ 0 w 5536"/>
                <a:gd name="T9" fmla="*/ 374 h 7568"/>
                <a:gd name="T10" fmla="*/ 0 w 5536"/>
                <a:gd name="T11" fmla="*/ 7249 h 7568"/>
                <a:gd name="T12" fmla="*/ 323 w 5536"/>
                <a:gd name="T13" fmla="*/ 7568 h 7568"/>
                <a:gd name="T14" fmla="*/ 5214 w 5536"/>
                <a:gd name="T15" fmla="*/ 7568 h 7568"/>
                <a:gd name="T16" fmla="*/ 5536 w 5536"/>
                <a:gd name="T17" fmla="*/ 7249 h 7568"/>
                <a:gd name="T18" fmla="*/ 5536 w 5536"/>
                <a:gd name="T19" fmla="*/ 2026 h 7568"/>
                <a:gd name="T20" fmla="*/ 4085 w 5536"/>
                <a:gd name="T21" fmla="*/ 2026 h 7568"/>
                <a:gd name="T22" fmla="*/ 4677 w 5536"/>
                <a:gd name="T23" fmla="*/ 6556 h 7568"/>
                <a:gd name="T24" fmla="*/ 860 w 5536"/>
                <a:gd name="T25" fmla="*/ 6556 h 7568"/>
                <a:gd name="T26" fmla="*/ 645 w 5536"/>
                <a:gd name="T27" fmla="*/ 6396 h 7568"/>
                <a:gd name="T28" fmla="*/ 860 w 5536"/>
                <a:gd name="T29" fmla="*/ 6183 h 7568"/>
                <a:gd name="T30" fmla="*/ 4677 w 5536"/>
                <a:gd name="T31" fmla="*/ 6183 h 7568"/>
                <a:gd name="T32" fmla="*/ 4891 w 5536"/>
                <a:gd name="T33" fmla="*/ 6396 h 7568"/>
                <a:gd name="T34" fmla="*/ 4677 w 5536"/>
                <a:gd name="T35" fmla="*/ 6556 h 7568"/>
                <a:gd name="T36" fmla="*/ 4677 w 5536"/>
                <a:gd name="T37" fmla="*/ 4957 h 7568"/>
                <a:gd name="T38" fmla="*/ 860 w 5536"/>
                <a:gd name="T39" fmla="*/ 4957 h 7568"/>
                <a:gd name="T40" fmla="*/ 645 w 5536"/>
                <a:gd name="T41" fmla="*/ 4797 h 7568"/>
                <a:gd name="T42" fmla="*/ 860 w 5536"/>
                <a:gd name="T43" fmla="*/ 4637 h 7568"/>
                <a:gd name="T44" fmla="*/ 4677 w 5536"/>
                <a:gd name="T45" fmla="*/ 4637 h 7568"/>
                <a:gd name="T46" fmla="*/ 4891 w 5536"/>
                <a:gd name="T47" fmla="*/ 4797 h 7568"/>
                <a:gd name="T48" fmla="*/ 4677 w 5536"/>
                <a:gd name="T49" fmla="*/ 4957 h 7568"/>
                <a:gd name="T50" fmla="*/ 4677 w 5536"/>
                <a:gd name="T51" fmla="*/ 3411 h 7568"/>
                <a:gd name="T52" fmla="*/ 860 w 5536"/>
                <a:gd name="T53" fmla="*/ 3411 h 7568"/>
                <a:gd name="T54" fmla="*/ 645 w 5536"/>
                <a:gd name="T55" fmla="*/ 3252 h 7568"/>
                <a:gd name="T56" fmla="*/ 860 w 5536"/>
                <a:gd name="T57" fmla="*/ 3092 h 7568"/>
                <a:gd name="T58" fmla="*/ 4677 w 5536"/>
                <a:gd name="T59" fmla="*/ 3092 h 7568"/>
                <a:gd name="T60" fmla="*/ 4891 w 5536"/>
                <a:gd name="T61" fmla="*/ 3252 h 7568"/>
                <a:gd name="T62" fmla="*/ 4677 w 5536"/>
                <a:gd name="T63" fmla="*/ 3411 h 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6" h="7568">
                  <a:moveTo>
                    <a:pt x="4085" y="2026"/>
                  </a:moveTo>
                  <a:cubicBezTo>
                    <a:pt x="3763" y="2026"/>
                    <a:pt x="3494" y="1813"/>
                    <a:pt x="3494" y="1493"/>
                  </a:cubicBezTo>
                  <a:cubicBezTo>
                    <a:pt x="3494" y="0"/>
                    <a:pt x="3494" y="0"/>
                    <a:pt x="3494" y="0"/>
                  </a:cubicBezTo>
                  <a:cubicBezTo>
                    <a:pt x="323" y="0"/>
                    <a:pt x="323" y="0"/>
                    <a:pt x="323" y="0"/>
                  </a:cubicBezTo>
                  <a:cubicBezTo>
                    <a:pt x="162" y="0"/>
                    <a:pt x="0" y="160"/>
                    <a:pt x="0" y="374"/>
                  </a:cubicBezTo>
                  <a:cubicBezTo>
                    <a:pt x="0" y="7249"/>
                    <a:pt x="0" y="7249"/>
                    <a:pt x="0" y="7249"/>
                  </a:cubicBezTo>
                  <a:cubicBezTo>
                    <a:pt x="0" y="7409"/>
                    <a:pt x="162" y="7568"/>
                    <a:pt x="323" y="7568"/>
                  </a:cubicBezTo>
                  <a:cubicBezTo>
                    <a:pt x="5214" y="7568"/>
                    <a:pt x="5214" y="7568"/>
                    <a:pt x="5214" y="7568"/>
                  </a:cubicBezTo>
                  <a:cubicBezTo>
                    <a:pt x="5429" y="7568"/>
                    <a:pt x="5536" y="7409"/>
                    <a:pt x="5536" y="7249"/>
                  </a:cubicBezTo>
                  <a:cubicBezTo>
                    <a:pt x="5536" y="2026"/>
                    <a:pt x="5536" y="2026"/>
                    <a:pt x="5536" y="2026"/>
                  </a:cubicBezTo>
                  <a:lnTo>
                    <a:pt x="4085" y="2026"/>
                  </a:lnTo>
                  <a:close/>
                  <a:moveTo>
                    <a:pt x="4677" y="6556"/>
                  </a:moveTo>
                  <a:cubicBezTo>
                    <a:pt x="860" y="6556"/>
                    <a:pt x="860" y="6556"/>
                    <a:pt x="860" y="6556"/>
                  </a:cubicBezTo>
                  <a:cubicBezTo>
                    <a:pt x="753" y="6556"/>
                    <a:pt x="645" y="6449"/>
                    <a:pt x="645" y="6396"/>
                  </a:cubicBezTo>
                  <a:cubicBezTo>
                    <a:pt x="645" y="6289"/>
                    <a:pt x="753" y="6183"/>
                    <a:pt x="860" y="6183"/>
                  </a:cubicBezTo>
                  <a:cubicBezTo>
                    <a:pt x="4677" y="6183"/>
                    <a:pt x="4677" y="6183"/>
                    <a:pt x="4677" y="6183"/>
                  </a:cubicBezTo>
                  <a:cubicBezTo>
                    <a:pt x="4784" y="6183"/>
                    <a:pt x="4891" y="6289"/>
                    <a:pt x="4891" y="6396"/>
                  </a:cubicBezTo>
                  <a:cubicBezTo>
                    <a:pt x="4891" y="6449"/>
                    <a:pt x="4784" y="6556"/>
                    <a:pt x="4677" y="6556"/>
                  </a:cubicBezTo>
                  <a:close/>
                  <a:moveTo>
                    <a:pt x="4677" y="4957"/>
                  </a:moveTo>
                  <a:cubicBezTo>
                    <a:pt x="860" y="4957"/>
                    <a:pt x="860" y="4957"/>
                    <a:pt x="860" y="4957"/>
                  </a:cubicBezTo>
                  <a:cubicBezTo>
                    <a:pt x="753" y="4957"/>
                    <a:pt x="645" y="4904"/>
                    <a:pt x="645" y="4797"/>
                  </a:cubicBezTo>
                  <a:cubicBezTo>
                    <a:pt x="645" y="4690"/>
                    <a:pt x="753" y="4637"/>
                    <a:pt x="860" y="4637"/>
                  </a:cubicBezTo>
                  <a:cubicBezTo>
                    <a:pt x="4677" y="4637"/>
                    <a:pt x="4677" y="4637"/>
                    <a:pt x="4677" y="4637"/>
                  </a:cubicBezTo>
                  <a:cubicBezTo>
                    <a:pt x="4784" y="4637"/>
                    <a:pt x="4891" y="4690"/>
                    <a:pt x="4891" y="4797"/>
                  </a:cubicBezTo>
                  <a:cubicBezTo>
                    <a:pt x="4891" y="4904"/>
                    <a:pt x="4784" y="4957"/>
                    <a:pt x="4677" y="4957"/>
                  </a:cubicBezTo>
                  <a:close/>
                  <a:moveTo>
                    <a:pt x="4677" y="3411"/>
                  </a:moveTo>
                  <a:cubicBezTo>
                    <a:pt x="860" y="3411"/>
                    <a:pt x="860" y="3411"/>
                    <a:pt x="860" y="3411"/>
                  </a:cubicBezTo>
                  <a:cubicBezTo>
                    <a:pt x="753" y="3411"/>
                    <a:pt x="645" y="3305"/>
                    <a:pt x="645" y="3252"/>
                  </a:cubicBezTo>
                  <a:cubicBezTo>
                    <a:pt x="645" y="3145"/>
                    <a:pt x="753" y="3092"/>
                    <a:pt x="860" y="3092"/>
                  </a:cubicBezTo>
                  <a:cubicBezTo>
                    <a:pt x="4677" y="3092"/>
                    <a:pt x="4677" y="3092"/>
                    <a:pt x="4677" y="3092"/>
                  </a:cubicBezTo>
                  <a:cubicBezTo>
                    <a:pt x="4784" y="3092"/>
                    <a:pt x="4891" y="3145"/>
                    <a:pt x="4891" y="3252"/>
                  </a:cubicBezTo>
                  <a:cubicBezTo>
                    <a:pt x="4891" y="3305"/>
                    <a:pt x="4784" y="3411"/>
                    <a:pt x="4677" y="3411"/>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86" name="Textfeld 185">
            <a:extLst>
              <a:ext uri="{FF2B5EF4-FFF2-40B4-BE49-F238E27FC236}">
                <a16:creationId xmlns:a16="http://schemas.microsoft.com/office/drawing/2014/main" id="{2B8C1770-A45C-4394-BBD4-62B2E4DA4465}"/>
              </a:ext>
            </a:extLst>
          </p:cNvPr>
          <p:cNvSpPr txBox="1"/>
          <p:nvPr/>
        </p:nvSpPr>
        <p:spPr>
          <a:xfrm>
            <a:off x="9053279" y="2515492"/>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02/13/2021</a:t>
            </a:r>
          </a:p>
        </p:txBody>
      </p:sp>
      <p:sp>
        <p:nvSpPr>
          <p:cNvPr id="187" name="Textfeld 186">
            <a:extLst>
              <a:ext uri="{FF2B5EF4-FFF2-40B4-BE49-F238E27FC236}">
                <a16:creationId xmlns:a16="http://schemas.microsoft.com/office/drawing/2014/main" id="{BCD0DD14-FD83-4BCB-9888-16C4448F0C0A}"/>
              </a:ext>
            </a:extLst>
          </p:cNvPr>
          <p:cNvSpPr txBox="1"/>
          <p:nvPr/>
        </p:nvSpPr>
        <p:spPr>
          <a:xfrm>
            <a:off x="9053279" y="3044218"/>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tabLst>
                <a:tab pos="1079500" algn="l"/>
              </a:tabLst>
            </a:pPr>
            <a:r>
              <a:rPr lang="en-US" sz="1000" dirty="0">
                <a:latin typeface="Open Sans" panose="020B0606030504020204" pitchFamily="34" charset="0"/>
                <a:ea typeface="Open Sans" panose="020B0606030504020204" pitchFamily="34" charset="0"/>
                <a:cs typeface="Open Sans" panose="020B0606030504020204" pitchFamily="34" charset="0"/>
              </a:rPr>
              <a:t>Participation: 	63.91 %</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In Favor: 	100.00 %</a:t>
            </a:r>
          </a:p>
        </p:txBody>
      </p:sp>
      <p:sp>
        <p:nvSpPr>
          <p:cNvPr id="188" name="Inhaltsplatzhalter 5">
            <a:extLst>
              <a:ext uri="{FF2B5EF4-FFF2-40B4-BE49-F238E27FC236}">
                <a16:creationId xmlns:a16="http://schemas.microsoft.com/office/drawing/2014/main" id="{5DC65138-7442-4F9E-B9BE-30870B37AA7C}"/>
              </a:ext>
            </a:extLst>
          </p:cNvPr>
          <p:cNvSpPr txBox="1">
            <a:spLocks/>
          </p:cNvSpPr>
          <p:nvPr/>
        </p:nvSpPr>
        <p:spPr>
          <a:xfrm>
            <a:off x="9053278" y="3507206"/>
            <a:ext cx="2776773" cy="424801"/>
          </a:xfrm>
          <a:prstGeom prst="rect">
            <a:avLst/>
          </a:prstGeom>
        </p:spPr>
        <p:txBody>
          <a:bodyPr tIns="0" bIns="0" anchor="t"/>
          <a:lstStyle>
            <a:lvl1pPr marL="233363" indent="-233363" algn="l" rtl="0" eaLnBrk="1" fontAlgn="base" hangingPunct="1">
              <a:lnSpc>
                <a:spcPct val="100000"/>
              </a:lnSpc>
              <a:spcBef>
                <a:spcPts val="600"/>
              </a:spcBef>
              <a:spcAft>
                <a:spcPts val="200"/>
              </a:spcAft>
              <a:buClr>
                <a:schemeClr val="accent1"/>
              </a:buClr>
              <a:buFont typeface="Wingdings 2" panose="05020102010507070707" pitchFamily="18" charset="2"/>
              <a:buChar char=""/>
              <a:defRPr lang="de-DE" b="0" kern="1200" noProof="0" dirty="0" smtClean="0">
                <a:solidFill>
                  <a:schemeClr val="tx1"/>
                </a:solidFill>
                <a:latin typeface="Roboto" panose="02000000000000000000" pitchFamily="2" charset="0"/>
                <a:ea typeface="Roboto" panose="02000000000000000000" pitchFamily="2" charset="0"/>
                <a:cs typeface="+mn-cs"/>
              </a:defRPr>
            </a:lvl1pPr>
            <a:lvl2pPr marL="468000" indent="-234000" algn="l" rtl="0" eaLnBrk="1" fontAlgn="base" hangingPunct="1">
              <a:lnSpc>
                <a:spcPct val="100000"/>
              </a:lnSpc>
              <a:spcBef>
                <a:spcPts val="600"/>
              </a:spcBef>
              <a:spcAft>
                <a:spcPts val="200"/>
              </a:spcAft>
              <a:buClr>
                <a:schemeClr val="accent1"/>
              </a:buClr>
              <a:buSzPct val="90000"/>
              <a:buFont typeface="Wingdings 3" pitchFamily="18" charset="2"/>
              <a:buChar char=""/>
              <a:tabLst/>
              <a:defRPr lang="de-DE" b="0" kern="1200" noProof="0" dirty="0" smtClean="0">
                <a:solidFill>
                  <a:schemeClr val="tx1"/>
                </a:solidFill>
                <a:latin typeface="Roboto" panose="02000000000000000000" pitchFamily="2" charset="0"/>
                <a:ea typeface="Roboto" panose="02000000000000000000" pitchFamily="2" charset="0"/>
                <a:cs typeface="+mn-cs"/>
              </a:defRPr>
            </a:lvl2pPr>
            <a:lvl3pPr marL="702000" indent="-233363" algn="l" rtl="0" eaLnBrk="1" fontAlgn="base" hangingPunct="1">
              <a:lnSpc>
                <a:spcPct val="100000"/>
              </a:lnSpc>
              <a:spcBef>
                <a:spcPts val="600"/>
              </a:spcBef>
              <a:spcAft>
                <a:spcPts val="200"/>
              </a:spcAft>
              <a:buClr>
                <a:schemeClr val="accent1"/>
              </a:buClr>
              <a:buSzPct val="100000"/>
              <a:buFont typeface="Wingdings" pitchFamily="2" charset="2"/>
              <a:buChar char="§"/>
              <a:defRPr lang="de-DE" sz="1600" b="0" kern="1200" noProof="0" dirty="0" smtClean="0">
                <a:solidFill>
                  <a:schemeClr val="tx1"/>
                </a:solidFill>
                <a:latin typeface="Roboto" panose="02000000000000000000" pitchFamily="2" charset="0"/>
                <a:ea typeface="Roboto" panose="02000000000000000000" pitchFamily="2" charset="0"/>
                <a:cs typeface="+mn-cs"/>
              </a:defRPr>
            </a:lvl3pPr>
            <a:lvl4pPr marL="936000" indent="-180000" algn="l" rtl="0" eaLnBrk="1" fontAlgn="base" hangingPunct="1">
              <a:lnSpc>
                <a:spcPct val="100000"/>
              </a:lnSpc>
              <a:spcBef>
                <a:spcPts val="600"/>
              </a:spcBef>
              <a:spcAft>
                <a:spcPts val="200"/>
              </a:spcAft>
              <a:buClr>
                <a:schemeClr val="accent1"/>
              </a:buClr>
              <a:buFont typeface="Arial" charset="0"/>
              <a:buChar char="–"/>
              <a:defRPr lang="de-DE" sz="1400" b="0" kern="1200" noProof="0" dirty="0" smtClean="0">
                <a:solidFill>
                  <a:schemeClr val="tx1"/>
                </a:solidFill>
                <a:latin typeface="Roboto" panose="02000000000000000000" pitchFamily="2" charset="0"/>
                <a:ea typeface="Roboto" panose="02000000000000000000" pitchFamily="2" charset="0"/>
                <a:cs typeface="+mn-cs"/>
              </a:defRPr>
            </a:lvl4pPr>
            <a:lvl5pPr marL="1116000" indent="-144000" algn="l" rtl="0" eaLnBrk="1" fontAlgn="base" hangingPunct="1">
              <a:lnSpc>
                <a:spcPct val="100000"/>
              </a:lnSpc>
              <a:spcBef>
                <a:spcPts val="600"/>
              </a:spcBef>
              <a:spcAft>
                <a:spcPts val="200"/>
              </a:spcAft>
              <a:buClr>
                <a:schemeClr val="accent1"/>
              </a:buClr>
              <a:buFont typeface="Arial" charset="0"/>
              <a:buChar char="•"/>
              <a:defRPr lang="de-DE" sz="1200" b="0" kern="1200" noProof="0" dirty="0" smtClean="0">
                <a:solidFill>
                  <a:schemeClr val="tx1"/>
                </a:solidFill>
                <a:latin typeface="Roboto" panose="02000000000000000000" pitchFamily="2" charset="0"/>
                <a:ea typeface="Roboto" panose="02000000000000000000" pitchFamily="2" charset="0"/>
                <a:cs typeface="+mn-cs"/>
              </a:defRPr>
            </a:lvl5pPr>
            <a:lvl6pPr marL="2159754" indent="-359959" algn="l" defTabSz="914296" rtl="0" eaLnBrk="1" latinLnBrk="0" hangingPunct="1">
              <a:lnSpc>
                <a:spcPct val="100000"/>
              </a:lnSpc>
              <a:spcBef>
                <a:spcPts val="300"/>
              </a:spcBef>
              <a:spcAft>
                <a:spcPts val="100"/>
              </a:spcAft>
              <a:buClr>
                <a:schemeClr val="tx2"/>
              </a:buClr>
              <a:buFont typeface="Arial" pitchFamily="34" charset="0"/>
              <a:buChar char="•"/>
              <a:defRPr lang="de-DE" sz="1200" b="0" kern="1200" noProof="0" dirty="0">
                <a:solidFill>
                  <a:schemeClr val="tx1"/>
                </a:solidFill>
                <a:latin typeface="+mn-lt"/>
                <a:ea typeface="+mn-ea"/>
                <a:cs typeface="+mn-cs"/>
              </a:defRPr>
            </a:lvl6pPr>
            <a:lvl7pPr marL="2971462"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7pPr>
            <a:lvl8pPr marL="3428610"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8pPr>
            <a:lvl9pPr marL="3885758"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9pPr>
          </a:lstStyle>
          <a:p>
            <a:pPr marL="0" indent="0">
              <a:spcBef>
                <a:spcPts val="0"/>
              </a:spcBef>
              <a:spcAft>
                <a:spcPts val="0"/>
              </a:spcAft>
              <a:buNone/>
            </a:pPr>
            <a:r>
              <a:rPr lang="en-US" sz="1000" dirty="0">
                <a:latin typeface="Open Sans" panose="020B0606030504020204" pitchFamily="34" charset="0"/>
                <a:ea typeface="Open Sans" panose="020B0606030504020204" pitchFamily="34" charset="0"/>
                <a:cs typeface="Open Sans" panose="020B0606030504020204" pitchFamily="34" charset="0"/>
              </a:rPr>
              <a:t>Sapling for privacy preserving transactions, Michelson opcodes, tickets, Adoption period, reduction of periods to 5 cycles</a:t>
            </a:r>
          </a:p>
        </p:txBody>
      </p:sp>
      <p:cxnSp>
        <p:nvCxnSpPr>
          <p:cNvPr id="189" name="Gerader Verbinder 188">
            <a:extLst>
              <a:ext uri="{FF2B5EF4-FFF2-40B4-BE49-F238E27FC236}">
                <a16:creationId xmlns:a16="http://schemas.microsoft.com/office/drawing/2014/main" id="{50E69C04-674F-48EE-9F54-317362261DA7}"/>
              </a:ext>
            </a:extLst>
          </p:cNvPr>
          <p:cNvCxnSpPr>
            <a:cxnSpLocks/>
          </p:cNvCxnSpPr>
          <p:nvPr/>
        </p:nvCxnSpPr>
        <p:spPr>
          <a:xfrm>
            <a:off x="7880620" y="2585619"/>
            <a:ext cx="0" cy="132545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2" name="Rechteck 261">
            <a:hlinkClick r:id="rId10" action="ppaction://hlinksldjump"/>
            <a:extLst>
              <a:ext uri="{FF2B5EF4-FFF2-40B4-BE49-F238E27FC236}">
                <a16:creationId xmlns:a16="http://schemas.microsoft.com/office/drawing/2014/main" id="{B340EF9B-ABE0-46FB-AFB9-2187F35F35E9}"/>
              </a:ext>
            </a:extLst>
          </p:cNvPr>
          <p:cNvSpPr/>
          <p:nvPr/>
        </p:nvSpPr>
        <p:spPr bwMode="gray">
          <a:xfrm>
            <a:off x="6175375" y="4146746"/>
            <a:ext cx="5654675" cy="1459348"/>
          </a:xfrm>
          <a:prstGeom prst="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hteck 12">
            <a:hlinkClick r:id="rId10" action="ppaction://hlinksldjump"/>
            <a:extLst>
              <a:ext uri="{FF2B5EF4-FFF2-40B4-BE49-F238E27FC236}">
                <a16:creationId xmlns:a16="http://schemas.microsoft.com/office/drawing/2014/main" id="{184FC3FB-FA78-4C22-8B05-ADC3B910EA56}"/>
              </a:ext>
            </a:extLst>
          </p:cNvPr>
          <p:cNvSpPr/>
          <p:nvPr/>
        </p:nvSpPr>
        <p:spPr bwMode="gray">
          <a:xfrm>
            <a:off x="6175375" y="4146746"/>
            <a:ext cx="720000" cy="14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gn="ctr">
              <a:spcBef>
                <a:spcPts val="300"/>
              </a:spcBef>
              <a:spcAft>
                <a:spcPts val="100"/>
              </a:spcAft>
            </a:pP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t>
            </a:r>
          </a:p>
        </p:txBody>
      </p:sp>
      <p:sp>
        <p:nvSpPr>
          <p:cNvPr id="21" name="Textfeld 20">
            <a:extLst>
              <a:ext uri="{FF2B5EF4-FFF2-40B4-BE49-F238E27FC236}">
                <a16:creationId xmlns:a16="http://schemas.microsoft.com/office/drawing/2014/main" id="{74FB4A40-BA64-46B2-97E1-D774A5BCA937}"/>
              </a:ext>
            </a:extLst>
          </p:cNvPr>
          <p:cNvSpPr txBox="1"/>
          <p:nvPr/>
        </p:nvSpPr>
        <p:spPr>
          <a:xfrm>
            <a:off x="6895375" y="4515747"/>
            <a:ext cx="914400" cy="719998"/>
          </a:xfrm>
          <a:prstGeom prst="rect">
            <a:avLst/>
          </a:prstGeom>
          <a:noFill/>
        </p:spPr>
        <p:txBody>
          <a:bodyPr wrap="none" lIns="72000" tIns="0" rIns="72000" bIns="0" rtlCol="0" anchor="ctr" anchorCtr="0">
            <a:noAutofit/>
          </a:bodyPr>
          <a:lstStyle/>
          <a:p>
            <a:pPr>
              <a:spcBef>
                <a:spcPts val="300"/>
              </a:spcBef>
              <a:spcAft>
                <a:spcPts val="100"/>
              </a:spcAft>
              <a:buClr>
                <a:schemeClr val="tx2"/>
              </a:buClr>
            </a:pPr>
            <a:r>
              <a:rPr lang="en-US" sz="1800" b="1" dirty="0" err="1">
                <a:latin typeface="Open Sans" panose="020B0606030504020204" pitchFamily="34" charset="0"/>
                <a:ea typeface="Open Sans" panose="020B0606030504020204" pitchFamily="34" charset="0"/>
                <a:cs typeface="Open Sans" panose="020B0606030504020204" pitchFamily="34" charset="0"/>
              </a:rPr>
              <a:t>lorence</a:t>
            </a:r>
            <a:endParaRPr lang="en-US" sz="18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09" name="Group 57">
            <a:extLst>
              <a:ext uri="{FF2B5EF4-FFF2-40B4-BE49-F238E27FC236}">
                <a16:creationId xmlns:a16="http://schemas.microsoft.com/office/drawing/2014/main" id="{09E62471-4F3D-4640-9AA9-36F64B427599}"/>
              </a:ext>
            </a:extLst>
          </p:cNvPr>
          <p:cNvGrpSpPr>
            <a:grpSpLocks noChangeAspect="1"/>
          </p:cNvGrpSpPr>
          <p:nvPr/>
        </p:nvGrpSpPr>
        <p:grpSpPr bwMode="auto">
          <a:xfrm>
            <a:off x="8295207" y="4165796"/>
            <a:ext cx="360000" cy="360000"/>
            <a:chOff x="803" y="803"/>
            <a:chExt cx="440" cy="440"/>
          </a:xfrm>
          <a:solidFill>
            <a:srgbClr val="798BB3"/>
          </a:solidFill>
        </p:grpSpPr>
        <p:sp>
          <p:nvSpPr>
            <p:cNvPr id="228" name="Freeform 58">
              <a:extLst>
                <a:ext uri="{FF2B5EF4-FFF2-40B4-BE49-F238E27FC236}">
                  <a16:creationId xmlns:a16="http://schemas.microsoft.com/office/drawing/2014/main" id="{7BFD733D-7268-4978-89FD-B63DE604E7DF}"/>
                </a:ext>
              </a:extLst>
            </p:cNvPr>
            <p:cNvSpPr>
              <a:spLocks/>
            </p:cNvSpPr>
            <p:nvPr/>
          </p:nvSpPr>
          <p:spPr bwMode="auto">
            <a:xfrm>
              <a:off x="1058" y="1053"/>
              <a:ext cx="78" cy="78"/>
            </a:xfrm>
            <a:custGeom>
              <a:avLst/>
              <a:gdLst>
                <a:gd name="T0" fmla="*/ 328 w 328"/>
                <a:gd name="T1" fmla="*/ 66 h 324"/>
                <a:gd name="T2" fmla="*/ 230 w 328"/>
                <a:gd name="T3" fmla="*/ 162 h 324"/>
                <a:gd name="T4" fmla="*/ 328 w 328"/>
                <a:gd name="T5" fmla="*/ 259 h 324"/>
                <a:gd name="T6" fmla="*/ 263 w 328"/>
                <a:gd name="T7" fmla="*/ 324 h 324"/>
                <a:gd name="T8" fmla="*/ 164 w 328"/>
                <a:gd name="T9" fmla="*/ 227 h 324"/>
                <a:gd name="T10" fmla="*/ 66 w 328"/>
                <a:gd name="T11" fmla="*/ 324 h 324"/>
                <a:gd name="T12" fmla="*/ 0 w 328"/>
                <a:gd name="T13" fmla="*/ 260 h 324"/>
                <a:gd name="T14" fmla="*/ 99 w 328"/>
                <a:gd name="T15" fmla="*/ 162 h 324"/>
                <a:gd name="T16" fmla="*/ 0 w 328"/>
                <a:gd name="T17" fmla="*/ 65 h 324"/>
                <a:gd name="T18" fmla="*/ 66 w 328"/>
                <a:gd name="T19" fmla="*/ 0 h 324"/>
                <a:gd name="T20" fmla="*/ 164 w 328"/>
                <a:gd name="T21" fmla="*/ 98 h 324"/>
                <a:gd name="T22" fmla="*/ 263 w 328"/>
                <a:gd name="T23" fmla="*/ 1 h 324"/>
                <a:gd name="T24" fmla="*/ 328 w 328"/>
                <a:gd name="T25" fmla="*/ 66 h 324"/>
                <a:gd name="T26" fmla="*/ 328 w 328"/>
                <a:gd name="T27" fmla="*/ 6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324">
                  <a:moveTo>
                    <a:pt x="328" y="66"/>
                  </a:moveTo>
                  <a:cubicBezTo>
                    <a:pt x="230" y="162"/>
                    <a:pt x="230" y="162"/>
                    <a:pt x="230" y="162"/>
                  </a:cubicBezTo>
                  <a:cubicBezTo>
                    <a:pt x="328" y="259"/>
                    <a:pt x="328" y="259"/>
                    <a:pt x="328" y="259"/>
                  </a:cubicBezTo>
                  <a:cubicBezTo>
                    <a:pt x="263" y="324"/>
                    <a:pt x="263" y="324"/>
                    <a:pt x="263" y="324"/>
                  </a:cubicBezTo>
                  <a:cubicBezTo>
                    <a:pt x="164" y="227"/>
                    <a:pt x="164" y="227"/>
                    <a:pt x="164" y="227"/>
                  </a:cubicBezTo>
                  <a:cubicBezTo>
                    <a:pt x="66" y="324"/>
                    <a:pt x="66" y="324"/>
                    <a:pt x="66" y="324"/>
                  </a:cubicBezTo>
                  <a:cubicBezTo>
                    <a:pt x="0" y="260"/>
                    <a:pt x="0" y="260"/>
                    <a:pt x="0" y="260"/>
                  </a:cubicBezTo>
                  <a:cubicBezTo>
                    <a:pt x="99" y="162"/>
                    <a:pt x="99" y="162"/>
                    <a:pt x="99" y="162"/>
                  </a:cubicBezTo>
                  <a:cubicBezTo>
                    <a:pt x="0" y="65"/>
                    <a:pt x="0" y="65"/>
                    <a:pt x="0" y="65"/>
                  </a:cubicBezTo>
                  <a:cubicBezTo>
                    <a:pt x="66" y="0"/>
                    <a:pt x="66" y="0"/>
                    <a:pt x="66" y="0"/>
                  </a:cubicBezTo>
                  <a:cubicBezTo>
                    <a:pt x="164" y="98"/>
                    <a:pt x="164" y="98"/>
                    <a:pt x="164" y="98"/>
                  </a:cubicBezTo>
                  <a:cubicBezTo>
                    <a:pt x="263" y="1"/>
                    <a:pt x="263" y="1"/>
                    <a:pt x="263" y="1"/>
                  </a:cubicBezTo>
                  <a:cubicBezTo>
                    <a:pt x="328" y="66"/>
                    <a:pt x="328" y="66"/>
                    <a:pt x="328" y="66"/>
                  </a:cubicBezTo>
                  <a:cubicBezTo>
                    <a:pt x="328" y="66"/>
                    <a:pt x="328" y="66"/>
                    <a:pt x="32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29" name="Freeform 59">
              <a:extLst>
                <a:ext uri="{FF2B5EF4-FFF2-40B4-BE49-F238E27FC236}">
                  <a16:creationId xmlns:a16="http://schemas.microsoft.com/office/drawing/2014/main" id="{DFD84F70-FF28-4EAA-ABF3-786066FB0910}"/>
                </a:ext>
              </a:extLst>
            </p:cNvPr>
            <p:cNvSpPr>
              <a:spLocks/>
            </p:cNvSpPr>
            <p:nvPr/>
          </p:nvSpPr>
          <p:spPr bwMode="auto">
            <a:xfrm>
              <a:off x="1114" y="867"/>
              <a:ext cx="34" cy="51"/>
            </a:xfrm>
            <a:custGeom>
              <a:avLst/>
              <a:gdLst>
                <a:gd name="T0" fmla="*/ 70 w 140"/>
                <a:gd name="T1" fmla="*/ 212 h 212"/>
                <a:gd name="T2" fmla="*/ 140 w 140"/>
                <a:gd name="T3" fmla="*/ 118 h 212"/>
                <a:gd name="T4" fmla="*/ 140 w 140"/>
                <a:gd name="T5" fmla="*/ 0 h 212"/>
                <a:gd name="T6" fmla="*/ 0 w 140"/>
                <a:gd name="T7" fmla="*/ 0 h 212"/>
                <a:gd name="T8" fmla="*/ 0 w 140"/>
                <a:gd name="T9" fmla="*/ 118 h 212"/>
                <a:gd name="T10" fmla="*/ 70 w 140"/>
                <a:gd name="T11" fmla="*/ 212 h 212"/>
              </a:gdLst>
              <a:ahLst/>
              <a:cxnLst>
                <a:cxn ang="0">
                  <a:pos x="T0" y="T1"/>
                </a:cxn>
                <a:cxn ang="0">
                  <a:pos x="T2" y="T3"/>
                </a:cxn>
                <a:cxn ang="0">
                  <a:pos x="T4" y="T5"/>
                </a:cxn>
                <a:cxn ang="0">
                  <a:pos x="T6" y="T7"/>
                </a:cxn>
                <a:cxn ang="0">
                  <a:pos x="T8" y="T9"/>
                </a:cxn>
                <a:cxn ang="0">
                  <a:pos x="T10" y="T11"/>
                </a:cxn>
              </a:cxnLst>
              <a:rect l="0" t="0" r="r" b="b"/>
              <a:pathLst>
                <a:path w="140" h="212">
                  <a:moveTo>
                    <a:pt x="70" y="212"/>
                  </a:moveTo>
                  <a:cubicBezTo>
                    <a:pt x="108" y="212"/>
                    <a:pt x="140" y="169"/>
                    <a:pt x="140" y="118"/>
                  </a:cubicBezTo>
                  <a:cubicBezTo>
                    <a:pt x="140" y="0"/>
                    <a:pt x="140" y="0"/>
                    <a:pt x="140" y="0"/>
                  </a:cubicBezTo>
                  <a:cubicBezTo>
                    <a:pt x="0" y="0"/>
                    <a:pt x="0" y="0"/>
                    <a:pt x="0" y="0"/>
                  </a:cubicBezTo>
                  <a:cubicBezTo>
                    <a:pt x="0" y="118"/>
                    <a:pt x="0" y="118"/>
                    <a:pt x="0" y="118"/>
                  </a:cubicBezTo>
                  <a:cubicBezTo>
                    <a:pt x="0" y="169"/>
                    <a:pt x="33" y="212"/>
                    <a:pt x="70"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30" name="Freeform 60">
              <a:extLst>
                <a:ext uri="{FF2B5EF4-FFF2-40B4-BE49-F238E27FC236}">
                  <a16:creationId xmlns:a16="http://schemas.microsoft.com/office/drawing/2014/main" id="{6A6D33A0-0D9B-4CF1-8A22-870C66C9BCE8}"/>
                </a:ext>
              </a:extLst>
            </p:cNvPr>
            <p:cNvSpPr>
              <a:spLocks/>
            </p:cNvSpPr>
            <p:nvPr/>
          </p:nvSpPr>
          <p:spPr bwMode="auto">
            <a:xfrm>
              <a:off x="899" y="867"/>
              <a:ext cx="33" cy="51"/>
            </a:xfrm>
            <a:custGeom>
              <a:avLst/>
              <a:gdLst>
                <a:gd name="T0" fmla="*/ 68 w 136"/>
                <a:gd name="T1" fmla="*/ 212 h 212"/>
                <a:gd name="T2" fmla="*/ 136 w 136"/>
                <a:gd name="T3" fmla="*/ 118 h 212"/>
                <a:gd name="T4" fmla="*/ 136 w 136"/>
                <a:gd name="T5" fmla="*/ 0 h 212"/>
                <a:gd name="T6" fmla="*/ 0 w 136"/>
                <a:gd name="T7" fmla="*/ 0 h 212"/>
                <a:gd name="T8" fmla="*/ 0 w 136"/>
                <a:gd name="T9" fmla="*/ 118 h 212"/>
                <a:gd name="T10" fmla="*/ 68 w 136"/>
                <a:gd name="T11" fmla="*/ 212 h 212"/>
              </a:gdLst>
              <a:ahLst/>
              <a:cxnLst>
                <a:cxn ang="0">
                  <a:pos x="T0" y="T1"/>
                </a:cxn>
                <a:cxn ang="0">
                  <a:pos x="T2" y="T3"/>
                </a:cxn>
                <a:cxn ang="0">
                  <a:pos x="T4" y="T5"/>
                </a:cxn>
                <a:cxn ang="0">
                  <a:pos x="T6" y="T7"/>
                </a:cxn>
                <a:cxn ang="0">
                  <a:pos x="T8" y="T9"/>
                </a:cxn>
                <a:cxn ang="0">
                  <a:pos x="T10" y="T11"/>
                </a:cxn>
              </a:cxnLst>
              <a:rect l="0" t="0" r="r" b="b"/>
              <a:pathLst>
                <a:path w="136" h="212">
                  <a:moveTo>
                    <a:pt x="68" y="212"/>
                  </a:moveTo>
                  <a:cubicBezTo>
                    <a:pt x="105" y="212"/>
                    <a:pt x="136" y="169"/>
                    <a:pt x="136" y="118"/>
                  </a:cubicBezTo>
                  <a:cubicBezTo>
                    <a:pt x="136" y="0"/>
                    <a:pt x="136" y="0"/>
                    <a:pt x="136" y="0"/>
                  </a:cubicBezTo>
                  <a:cubicBezTo>
                    <a:pt x="0" y="0"/>
                    <a:pt x="0" y="0"/>
                    <a:pt x="0" y="0"/>
                  </a:cubicBezTo>
                  <a:cubicBezTo>
                    <a:pt x="0" y="118"/>
                    <a:pt x="0" y="118"/>
                    <a:pt x="0" y="118"/>
                  </a:cubicBezTo>
                  <a:cubicBezTo>
                    <a:pt x="0" y="169"/>
                    <a:pt x="31" y="212"/>
                    <a:pt x="68"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31" name="Freeform 61">
              <a:extLst>
                <a:ext uri="{FF2B5EF4-FFF2-40B4-BE49-F238E27FC236}">
                  <a16:creationId xmlns:a16="http://schemas.microsoft.com/office/drawing/2014/main" id="{6DA5A7A4-68F2-4641-A5AB-3DB4599CF35E}"/>
                </a:ext>
              </a:extLst>
            </p:cNvPr>
            <p:cNvSpPr>
              <a:spLocks noEditPoints="1"/>
            </p:cNvSpPr>
            <p:nvPr/>
          </p:nvSpPr>
          <p:spPr bwMode="auto">
            <a:xfrm>
              <a:off x="803" y="867"/>
              <a:ext cx="440" cy="376"/>
            </a:xfrm>
            <a:custGeom>
              <a:avLst/>
              <a:gdLst>
                <a:gd name="T0" fmla="*/ 1482 w 1832"/>
                <a:gd name="T1" fmla="*/ 0 h 1564"/>
                <a:gd name="T2" fmla="*/ 1367 w 1832"/>
                <a:gd name="T3" fmla="*/ 258 h 1564"/>
                <a:gd name="T4" fmla="*/ 1251 w 1832"/>
                <a:gd name="T5" fmla="*/ 0 h 1564"/>
                <a:gd name="T6" fmla="*/ 582 w 1832"/>
                <a:gd name="T7" fmla="*/ 118 h 1564"/>
                <a:gd name="T8" fmla="*/ 351 w 1832"/>
                <a:gd name="T9" fmla="*/ 118 h 1564"/>
                <a:gd name="T10" fmla="*/ 219 w 1832"/>
                <a:gd name="T11" fmla="*/ 0 h 1564"/>
                <a:gd name="T12" fmla="*/ 0 w 1832"/>
                <a:gd name="T13" fmla="*/ 1345 h 1564"/>
                <a:gd name="T14" fmla="*/ 1614 w 1832"/>
                <a:gd name="T15" fmla="*/ 1564 h 1564"/>
                <a:gd name="T16" fmla="*/ 1832 w 1832"/>
                <a:gd name="T17" fmla="*/ 220 h 1564"/>
                <a:gd name="T18" fmla="*/ 422 w 1832"/>
                <a:gd name="T19" fmla="*/ 1371 h 1564"/>
                <a:gd name="T20" fmla="*/ 185 w 1832"/>
                <a:gd name="T21" fmla="*/ 1134 h 1564"/>
                <a:gd name="T22" fmla="*/ 422 w 1832"/>
                <a:gd name="T23" fmla="*/ 1371 h 1564"/>
                <a:gd name="T24" fmla="*/ 185 w 1832"/>
                <a:gd name="T25" fmla="*/ 1064 h 1564"/>
                <a:gd name="T26" fmla="*/ 422 w 1832"/>
                <a:gd name="T27" fmla="*/ 827 h 1564"/>
                <a:gd name="T28" fmla="*/ 422 w 1832"/>
                <a:gd name="T29" fmla="*/ 758 h 1564"/>
                <a:gd name="T30" fmla="*/ 185 w 1832"/>
                <a:gd name="T31" fmla="*/ 520 h 1564"/>
                <a:gd name="T32" fmla="*/ 422 w 1832"/>
                <a:gd name="T33" fmla="*/ 758 h 1564"/>
                <a:gd name="T34" fmla="*/ 492 w 1832"/>
                <a:gd name="T35" fmla="*/ 1371 h 1564"/>
                <a:gd name="T36" fmla="*/ 728 w 1832"/>
                <a:gd name="T37" fmla="*/ 1134 h 1564"/>
                <a:gd name="T38" fmla="*/ 728 w 1832"/>
                <a:gd name="T39" fmla="*/ 1064 h 1564"/>
                <a:gd name="T40" fmla="*/ 492 w 1832"/>
                <a:gd name="T41" fmla="*/ 827 h 1564"/>
                <a:gd name="T42" fmla="*/ 728 w 1832"/>
                <a:gd name="T43" fmla="*/ 1064 h 1564"/>
                <a:gd name="T44" fmla="*/ 492 w 1832"/>
                <a:gd name="T45" fmla="*/ 758 h 1564"/>
                <a:gd name="T46" fmla="*/ 728 w 1832"/>
                <a:gd name="T47" fmla="*/ 520 h 1564"/>
                <a:gd name="T48" fmla="*/ 1035 w 1832"/>
                <a:gd name="T49" fmla="*/ 1371 h 1564"/>
                <a:gd name="T50" fmla="*/ 798 w 1832"/>
                <a:gd name="T51" fmla="*/ 1134 h 1564"/>
                <a:gd name="T52" fmla="*/ 1035 w 1832"/>
                <a:gd name="T53" fmla="*/ 1371 h 1564"/>
                <a:gd name="T54" fmla="*/ 798 w 1832"/>
                <a:gd name="T55" fmla="*/ 1064 h 1564"/>
                <a:gd name="T56" fmla="*/ 1035 w 1832"/>
                <a:gd name="T57" fmla="*/ 827 h 1564"/>
                <a:gd name="T58" fmla="*/ 1035 w 1832"/>
                <a:gd name="T59" fmla="*/ 758 h 1564"/>
                <a:gd name="T60" fmla="*/ 798 w 1832"/>
                <a:gd name="T61" fmla="*/ 520 h 1564"/>
                <a:gd name="T62" fmla="*/ 1035 w 1832"/>
                <a:gd name="T63" fmla="*/ 758 h 1564"/>
                <a:gd name="T64" fmla="*/ 1105 w 1832"/>
                <a:gd name="T65" fmla="*/ 1371 h 1564"/>
                <a:gd name="T66" fmla="*/ 1342 w 1832"/>
                <a:gd name="T67" fmla="*/ 1134 h 1564"/>
                <a:gd name="T68" fmla="*/ 1342 w 1832"/>
                <a:gd name="T69" fmla="*/ 1064 h 1564"/>
                <a:gd name="T70" fmla="*/ 1105 w 1832"/>
                <a:gd name="T71" fmla="*/ 827 h 1564"/>
                <a:gd name="T72" fmla="*/ 1342 w 1832"/>
                <a:gd name="T73" fmla="*/ 1064 h 1564"/>
                <a:gd name="T74" fmla="*/ 1105 w 1832"/>
                <a:gd name="T75" fmla="*/ 758 h 1564"/>
                <a:gd name="T76" fmla="*/ 1342 w 1832"/>
                <a:gd name="T77" fmla="*/ 520 h 1564"/>
                <a:gd name="T78" fmla="*/ 1648 w 1832"/>
                <a:gd name="T79" fmla="*/ 1371 h 1564"/>
                <a:gd name="T80" fmla="*/ 1411 w 1832"/>
                <a:gd name="T81" fmla="*/ 1134 h 1564"/>
                <a:gd name="T82" fmla="*/ 1648 w 1832"/>
                <a:gd name="T83" fmla="*/ 1371 h 1564"/>
                <a:gd name="T84" fmla="*/ 1411 w 1832"/>
                <a:gd name="T85" fmla="*/ 1064 h 1564"/>
                <a:gd name="T86" fmla="*/ 1648 w 1832"/>
                <a:gd name="T87" fmla="*/ 827 h 1564"/>
                <a:gd name="T88" fmla="*/ 1648 w 1832"/>
                <a:gd name="T89" fmla="*/ 758 h 1564"/>
                <a:gd name="T90" fmla="*/ 1411 w 1832"/>
                <a:gd name="T91" fmla="*/ 520 h 1564"/>
                <a:gd name="T92" fmla="*/ 1648 w 1832"/>
                <a:gd name="T93" fmla="*/ 758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32" h="1564">
                  <a:moveTo>
                    <a:pt x="1614" y="0"/>
                  </a:moveTo>
                  <a:cubicBezTo>
                    <a:pt x="1482" y="0"/>
                    <a:pt x="1482" y="0"/>
                    <a:pt x="1482" y="0"/>
                  </a:cubicBezTo>
                  <a:cubicBezTo>
                    <a:pt x="1482" y="118"/>
                    <a:pt x="1482" y="118"/>
                    <a:pt x="1482" y="118"/>
                  </a:cubicBezTo>
                  <a:cubicBezTo>
                    <a:pt x="1482" y="196"/>
                    <a:pt x="1430" y="258"/>
                    <a:pt x="1367" y="258"/>
                  </a:cubicBezTo>
                  <a:cubicBezTo>
                    <a:pt x="1303" y="258"/>
                    <a:pt x="1251" y="196"/>
                    <a:pt x="1251" y="118"/>
                  </a:cubicBezTo>
                  <a:cubicBezTo>
                    <a:pt x="1251" y="0"/>
                    <a:pt x="1251" y="0"/>
                    <a:pt x="1251" y="0"/>
                  </a:cubicBezTo>
                  <a:cubicBezTo>
                    <a:pt x="582" y="0"/>
                    <a:pt x="582" y="0"/>
                    <a:pt x="582" y="0"/>
                  </a:cubicBezTo>
                  <a:cubicBezTo>
                    <a:pt x="582" y="118"/>
                    <a:pt x="582" y="118"/>
                    <a:pt x="582" y="118"/>
                  </a:cubicBezTo>
                  <a:cubicBezTo>
                    <a:pt x="582" y="196"/>
                    <a:pt x="530" y="258"/>
                    <a:pt x="466" y="258"/>
                  </a:cubicBezTo>
                  <a:cubicBezTo>
                    <a:pt x="403" y="258"/>
                    <a:pt x="351" y="196"/>
                    <a:pt x="351" y="118"/>
                  </a:cubicBezTo>
                  <a:cubicBezTo>
                    <a:pt x="351" y="0"/>
                    <a:pt x="351" y="0"/>
                    <a:pt x="351" y="0"/>
                  </a:cubicBezTo>
                  <a:cubicBezTo>
                    <a:pt x="219" y="0"/>
                    <a:pt x="219" y="0"/>
                    <a:pt x="219" y="0"/>
                  </a:cubicBezTo>
                  <a:cubicBezTo>
                    <a:pt x="99" y="0"/>
                    <a:pt x="0" y="99"/>
                    <a:pt x="0" y="220"/>
                  </a:cubicBezTo>
                  <a:cubicBezTo>
                    <a:pt x="0" y="1345"/>
                    <a:pt x="0" y="1345"/>
                    <a:pt x="0" y="1345"/>
                  </a:cubicBezTo>
                  <a:cubicBezTo>
                    <a:pt x="0" y="1466"/>
                    <a:pt x="99" y="1564"/>
                    <a:pt x="219" y="1564"/>
                  </a:cubicBezTo>
                  <a:cubicBezTo>
                    <a:pt x="1614" y="1564"/>
                    <a:pt x="1614" y="1564"/>
                    <a:pt x="1614" y="1564"/>
                  </a:cubicBezTo>
                  <a:cubicBezTo>
                    <a:pt x="1734" y="1564"/>
                    <a:pt x="1832" y="1466"/>
                    <a:pt x="1832" y="1345"/>
                  </a:cubicBezTo>
                  <a:cubicBezTo>
                    <a:pt x="1832" y="220"/>
                    <a:pt x="1832" y="220"/>
                    <a:pt x="1832" y="220"/>
                  </a:cubicBezTo>
                  <a:cubicBezTo>
                    <a:pt x="1832" y="99"/>
                    <a:pt x="1734" y="0"/>
                    <a:pt x="1614" y="0"/>
                  </a:cubicBezTo>
                  <a:close/>
                  <a:moveTo>
                    <a:pt x="422" y="1371"/>
                  </a:moveTo>
                  <a:cubicBezTo>
                    <a:pt x="185" y="1371"/>
                    <a:pt x="185" y="1371"/>
                    <a:pt x="185" y="1371"/>
                  </a:cubicBezTo>
                  <a:cubicBezTo>
                    <a:pt x="185" y="1134"/>
                    <a:pt x="185" y="1134"/>
                    <a:pt x="185" y="1134"/>
                  </a:cubicBezTo>
                  <a:cubicBezTo>
                    <a:pt x="422" y="1134"/>
                    <a:pt x="422" y="1134"/>
                    <a:pt x="422" y="1134"/>
                  </a:cubicBezTo>
                  <a:lnTo>
                    <a:pt x="422" y="1371"/>
                  </a:lnTo>
                  <a:close/>
                  <a:moveTo>
                    <a:pt x="422" y="1064"/>
                  </a:moveTo>
                  <a:cubicBezTo>
                    <a:pt x="185" y="1064"/>
                    <a:pt x="185" y="1064"/>
                    <a:pt x="185" y="1064"/>
                  </a:cubicBezTo>
                  <a:cubicBezTo>
                    <a:pt x="185" y="827"/>
                    <a:pt x="185" y="827"/>
                    <a:pt x="185" y="827"/>
                  </a:cubicBezTo>
                  <a:cubicBezTo>
                    <a:pt x="422" y="827"/>
                    <a:pt x="422" y="827"/>
                    <a:pt x="422" y="827"/>
                  </a:cubicBezTo>
                  <a:lnTo>
                    <a:pt x="422" y="1064"/>
                  </a:lnTo>
                  <a:close/>
                  <a:moveTo>
                    <a:pt x="422" y="758"/>
                  </a:moveTo>
                  <a:cubicBezTo>
                    <a:pt x="185" y="758"/>
                    <a:pt x="185" y="758"/>
                    <a:pt x="185" y="758"/>
                  </a:cubicBezTo>
                  <a:cubicBezTo>
                    <a:pt x="185" y="520"/>
                    <a:pt x="185" y="520"/>
                    <a:pt x="185" y="520"/>
                  </a:cubicBezTo>
                  <a:cubicBezTo>
                    <a:pt x="422" y="520"/>
                    <a:pt x="422" y="520"/>
                    <a:pt x="422" y="520"/>
                  </a:cubicBezTo>
                  <a:lnTo>
                    <a:pt x="422" y="758"/>
                  </a:lnTo>
                  <a:close/>
                  <a:moveTo>
                    <a:pt x="728" y="1371"/>
                  </a:moveTo>
                  <a:cubicBezTo>
                    <a:pt x="492" y="1371"/>
                    <a:pt x="492" y="1371"/>
                    <a:pt x="492" y="1371"/>
                  </a:cubicBezTo>
                  <a:cubicBezTo>
                    <a:pt x="492" y="1134"/>
                    <a:pt x="492" y="1134"/>
                    <a:pt x="492" y="1134"/>
                  </a:cubicBezTo>
                  <a:cubicBezTo>
                    <a:pt x="728" y="1134"/>
                    <a:pt x="728" y="1134"/>
                    <a:pt x="728" y="1134"/>
                  </a:cubicBezTo>
                  <a:lnTo>
                    <a:pt x="728" y="1371"/>
                  </a:lnTo>
                  <a:close/>
                  <a:moveTo>
                    <a:pt x="728" y="1064"/>
                  </a:moveTo>
                  <a:cubicBezTo>
                    <a:pt x="492" y="1064"/>
                    <a:pt x="492" y="1064"/>
                    <a:pt x="492" y="1064"/>
                  </a:cubicBezTo>
                  <a:cubicBezTo>
                    <a:pt x="492" y="827"/>
                    <a:pt x="492" y="827"/>
                    <a:pt x="492" y="827"/>
                  </a:cubicBezTo>
                  <a:cubicBezTo>
                    <a:pt x="728" y="827"/>
                    <a:pt x="728" y="827"/>
                    <a:pt x="728" y="827"/>
                  </a:cubicBezTo>
                  <a:lnTo>
                    <a:pt x="728" y="1064"/>
                  </a:lnTo>
                  <a:close/>
                  <a:moveTo>
                    <a:pt x="728" y="758"/>
                  </a:moveTo>
                  <a:cubicBezTo>
                    <a:pt x="492" y="758"/>
                    <a:pt x="492" y="758"/>
                    <a:pt x="492" y="758"/>
                  </a:cubicBezTo>
                  <a:cubicBezTo>
                    <a:pt x="492" y="520"/>
                    <a:pt x="492" y="520"/>
                    <a:pt x="492" y="520"/>
                  </a:cubicBezTo>
                  <a:cubicBezTo>
                    <a:pt x="728" y="520"/>
                    <a:pt x="728" y="520"/>
                    <a:pt x="728" y="520"/>
                  </a:cubicBezTo>
                  <a:lnTo>
                    <a:pt x="728" y="758"/>
                  </a:lnTo>
                  <a:close/>
                  <a:moveTo>
                    <a:pt x="1035" y="1371"/>
                  </a:moveTo>
                  <a:cubicBezTo>
                    <a:pt x="798" y="1371"/>
                    <a:pt x="798" y="1371"/>
                    <a:pt x="798" y="1371"/>
                  </a:cubicBezTo>
                  <a:cubicBezTo>
                    <a:pt x="798" y="1134"/>
                    <a:pt x="798" y="1134"/>
                    <a:pt x="798" y="1134"/>
                  </a:cubicBezTo>
                  <a:cubicBezTo>
                    <a:pt x="1035" y="1134"/>
                    <a:pt x="1035" y="1134"/>
                    <a:pt x="1035" y="1134"/>
                  </a:cubicBezTo>
                  <a:lnTo>
                    <a:pt x="1035" y="1371"/>
                  </a:lnTo>
                  <a:close/>
                  <a:moveTo>
                    <a:pt x="1035" y="1064"/>
                  </a:moveTo>
                  <a:cubicBezTo>
                    <a:pt x="798" y="1064"/>
                    <a:pt x="798" y="1064"/>
                    <a:pt x="798" y="1064"/>
                  </a:cubicBezTo>
                  <a:cubicBezTo>
                    <a:pt x="798" y="827"/>
                    <a:pt x="798" y="827"/>
                    <a:pt x="798" y="827"/>
                  </a:cubicBezTo>
                  <a:cubicBezTo>
                    <a:pt x="1035" y="827"/>
                    <a:pt x="1035" y="827"/>
                    <a:pt x="1035" y="827"/>
                  </a:cubicBezTo>
                  <a:lnTo>
                    <a:pt x="1035" y="1064"/>
                  </a:lnTo>
                  <a:close/>
                  <a:moveTo>
                    <a:pt x="1035" y="758"/>
                  </a:moveTo>
                  <a:cubicBezTo>
                    <a:pt x="798" y="758"/>
                    <a:pt x="798" y="758"/>
                    <a:pt x="798" y="758"/>
                  </a:cubicBezTo>
                  <a:cubicBezTo>
                    <a:pt x="798" y="520"/>
                    <a:pt x="798" y="520"/>
                    <a:pt x="798" y="520"/>
                  </a:cubicBezTo>
                  <a:cubicBezTo>
                    <a:pt x="1035" y="520"/>
                    <a:pt x="1035" y="520"/>
                    <a:pt x="1035" y="520"/>
                  </a:cubicBezTo>
                  <a:lnTo>
                    <a:pt x="1035" y="758"/>
                  </a:lnTo>
                  <a:close/>
                  <a:moveTo>
                    <a:pt x="1342" y="1371"/>
                  </a:moveTo>
                  <a:cubicBezTo>
                    <a:pt x="1105" y="1371"/>
                    <a:pt x="1105" y="1371"/>
                    <a:pt x="1105" y="1371"/>
                  </a:cubicBezTo>
                  <a:cubicBezTo>
                    <a:pt x="1105" y="1134"/>
                    <a:pt x="1105" y="1134"/>
                    <a:pt x="1105" y="1134"/>
                  </a:cubicBezTo>
                  <a:cubicBezTo>
                    <a:pt x="1342" y="1134"/>
                    <a:pt x="1342" y="1134"/>
                    <a:pt x="1342" y="1134"/>
                  </a:cubicBezTo>
                  <a:lnTo>
                    <a:pt x="1342" y="1371"/>
                  </a:lnTo>
                  <a:close/>
                  <a:moveTo>
                    <a:pt x="1342" y="1064"/>
                  </a:moveTo>
                  <a:cubicBezTo>
                    <a:pt x="1105" y="1064"/>
                    <a:pt x="1105" y="1064"/>
                    <a:pt x="1105" y="1064"/>
                  </a:cubicBezTo>
                  <a:cubicBezTo>
                    <a:pt x="1105" y="827"/>
                    <a:pt x="1105" y="827"/>
                    <a:pt x="1105" y="827"/>
                  </a:cubicBezTo>
                  <a:cubicBezTo>
                    <a:pt x="1342" y="827"/>
                    <a:pt x="1342" y="827"/>
                    <a:pt x="1342" y="827"/>
                  </a:cubicBezTo>
                  <a:lnTo>
                    <a:pt x="1342" y="1064"/>
                  </a:lnTo>
                  <a:close/>
                  <a:moveTo>
                    <a:pt x="1342" y="758"/>
                  </a:moveTo>
                  <a:cubicBezTo>
                    <a:pt x="1105" y="758"/>
                    <a:pt x="1105" y="758"/>
                    <a:pt x="1105" y="758"/>
                  </a:cubicBezTo>
                  <a:cubicBezTo>
                    <a:pt x="1105" y="520"/>
                    <a:pt x="1105" y="520"/>
                    <a:pt x="1105" y="520"/>
                  </a:cubicBezTo>
                  <a:cubicBezTo>
                    <a:pt x="1342" y="520"/>
                    <a:pt x="1342" y="520"/>
                    <a:pt x="1342" y="520"/>
                  </a:cubicBezTo>
                  <a:lnTo>
                    <a:pt x="1342" y="758"/>
                  </a:lnTo>
                  <a:close/>
                  <a:moveTo>
                    <a:pt x="1648" y="1371"/>
                  </a:moveTo>
                  <a:cubicBezTo>
                    <a:pt x="1411" y="1371"/>
                    <a:pt x="1411" y="1371"/>
                    <a:pt x="1411" y="1371"/>
                  </a:cubicBezTo>
                  <a:cubicBezTo>
                    <a:pt x="1411" y="1134"/>
                    <a:pt x="1411" y="1134"/>
                    <a:pt x="1411" y="1134"/>
                  </a:cubicBezTo>
                  <a:cubicBezTo>
                    <a:pt x="1648" y="1134"/>
                    <a:pt x="1648" y="1134"/>
                    <a:pt x="1648" y="1134"/>
                  </a:cubicBezTo>
                  <a:lnTo>
                    <a:pt x="1648" y="1371"/>
                  </a:lnTo>
                  <a:close/>
                  <a:moveTo>
                    <a:pt x="1648" y="1064"/>
                  </a:moveTo>
                  <a:cubicBezTo>
                    <a:pt x="1411" y="1064"/>
                    <a:pt x="1411" y="1064"/>
                    <a:pt x="1411" y="1064"/>
                  </a:cubicBezTo>
                  <a:cubicBezTo>
                    <a:pt x="1411" y="827"/>
                    <a:pt x="1411" y="827"/>
                    <a:pt x="1411" y="827"/>
                  </a:cubicBezTo>
                  <a:cubicBezTo>
                    <a:pt x="1648" y="827"/>
                    <a:pt x="1648" y="827"/>
                    <a:pt x="1648" y="827"/>
                  </a:cubicBezTo>
                  <a:lnTo>
                    <a:pt x="1648" y="1064"/>
                  </a:lnTo>
                  <a:close/>
                  <a:moveTo>
                    <a:pt x="1648" y="758"/>
                  </a:moveTo>
                  <a:cubicBezTo>
                    <a:pt x="1411" y="758"/>
                    <a:pt x="1411" y="758"/>
                    <a:pt x="1411" y="758"/>
                  </a:cubicBezTo>
                  <a:cubicBezTo>
                    <a:pt x="1411" y="520"/>
                    <a:pt x="1411" y="520"/>
                    <a:pt x="1411" y="520"/>
                  </a:cubicBezTo>
                  <a:cubicBezTo>
                    <a:pt x="1648" y="520"/>
                    <a:pt x="1648" y="520"/>
                    <a:pt x="1648" y="520"/>
                  </a:cubicBezTo>
                  <a:lnTo>
                    <a:pt x="1648" y="758"/>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32" name="Freeform 62">
              <a:extLst>
                <a:ext uri="{FF2B5EF4-FFF2-40B4-BE49-F238E27FC236}">
                  <a16:creationId xmlns:a16="http://schemas.microsoft.com/office/drawing/2014/main" id="{44A9BD16-0CE2-48D0-80C9-D37EBB53288D}"/>
                </a:ext>
              </a:extLst>
            </p:cNvPr>
            <p:cNvSpPr>
              <a:spLocks/>
            </p:cNvSpPr>
            <p:nvPr/>
          </p:nvSpPr>
          <p:spPr bwMode="auto">
            <a:xfrm>
              <a:off x="1114" y="803"/>
              <a:ext cx="34" cy="115"/>
            </a:xfrm>
            <a:custGeom>
              <a:avLst/>
              <a:gdLst>
                <a:gd name="T0" fmla="*/ 70 w 140"/>
                <a:gd name="T1" fmla="*/ 0 h 476"/>
                <a:gd name="T2" fmla="*/ 0 w 140"/>
                <a:gd name="T3" fmla="*/ 94 h 476"/>
                <a:gd name="T4" fmla="*/ 0 w 140"/>
                <a:gd name="T5" fmla="*/ 383 h 476"/>
                <a:gd name="T6" fmla="*/ 70 w 140"/>
                <a:gd name="T7" fmla="*/ 476 h 476"/>
                <a:gd name="T8" fmla="*/ 140 w 140"/>
                <a:gd name="T9" fmla="*/ 383 h 476"/>
                <a:gd name="T10" fmla="*/ 140 w 140"/>
                <a:gd name="T11" fmla="*/ 94 h 476"/>
                <a:gd name="T12" fmla="*/ 70 w 140"/>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140" h="476">
                  <a:moveTo>
                    <a:pt x="70" y="0"/>
                  </a:moveTo>
                  <a:cubicBezTo>
                    <a:pt x="33" y="0"/>
                    <a:pt x="0" y="43"/>
                    <a:pt x="0" y="94"/>
                  </a:cubicBezTo>
                  <a:cubicBezTo>
                    <a:pt x="0" y="383"/>
                    <a:pt x="0" y="383"/>
                    <a:pt x="0" y="383"/>
                  </a:cubicBezTo>
                  <a:cubicBezTo>
                    <a:pt x="0" y="433"/>
                    <a:pt x="33" y="476"/>
                    <a:pt x="70" y="476"/>
                  </a:cubicBezTo>
                  <a:cubicBezTo>
                    <a:pt x="108" y="476"/>
                    <a:pt x="140" y="433"/>
                    <a:pt x="140" y="383"/>
                  </a:cubicBezTo>
                  <a:cubicBezTo>
                    <a:pt x="140" y="94"/>
                    <a:pt x="140" y="94"/>
                    <a:pt x="140" y="94"/>
                  </a:cubicBezTo>
                  <a:cubicBezTo>
                    <a:pt x="140" y="43"/>
                    <a:pt x="108" y="0"/>
                    <a:pt x="7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33" name="Freeform 63">
              <a:extLst>
                <a:ext uri="{FF2B5EF4-FFF2-40B4-BE49-F238E27FC236}">
                  <a16:creationId xmlns:a16="http://schemas.microsoft.com/office/drawing/2014/main" id="{DCF99647-6137-4C10-8012-1BF5D5C479A8}"/>
                </a:ext>
              </a:extLst>
            </p:cNvPr>
            <p:cNvSpPr>
              <a:spLocks/>
            </p:cNvSpPr>
            <p:nvPr/>
          </p:nvSpPr>
          <p:spPr bwMode="auto">
            <a:xfrm>
              <a:off x="899" y="803"/>
              <a:ext cx="33" cy="115"/>
            </a:xfrm>
            <a:custGeom>
              <a:avLst/>
              <a:gdLst>
                <a:gd name="T0" fmla="*/ 136 w 136"/>
                <a:gd name="T1" fmla="*/ 94 h 476"/>
                <a:gd name="T2" fmla="*/ 68 w 136"/>
                <a:gd name="T3" fmla="*/ 0 h 476"/>
                <a:gd name="T4" fmla="*/ 0 w 136"/>
                <a:gd name="T5" fmla="*/ 94 h 476"/>
                <a:gd name="T6" fmla="*/ 0 w 136"/>
                <a:gd name="T7" fmla="*/ 383 h 476"/>
                <a:gd name="T8" fmla="*/ 68 w 136"/>
                <a:gd name="T9" fmla="*/ 476 h 476"/>
                <a:gd name="T10" fmla="*/ 136 w 136"/>
                <a:gd name="T11" fmla="*/ 383 h 476"/>
                <a:gd name="T12" fmla="*/ 136 w 136"/>
                <a:gd name="T13" fmla="*/ 94 h 476"/>
              </a:gdLst>
              <a:ahLst/>
              <a:cxnLst>
                <a:cxn ang="0">
                  <a:pos x="T0" y="T1"/>
                </a:cxn>
                <a:cxn ang="0">
                  <a:pos x="T2" y="T3"/>
                </a:cxn>
                <a:cxn ang="0">
                  <a:pos x="T4" y="T5"/>
                </a:cxn>
                <a:cxn ang="0">
                  <a:pos x="T6" y="T7"/>
                </a:cxn>
                <a:cxn ang="0">
                  <a:pos x="T8" y="T9"/>
                </a:cxn>
                <a:cxn ang="0">
                  <a:pos x="T10" y="T11"/>
                </a:cxn>
                <a:cxn ang="0">
                  <a:pos x="T12" y="T13"/>
                </a:cxn>
              </a:cxnLst>
              <a:rect l="0" t="0" r="r" b="b"/>
              <a:pathLst>
                <a:path w="136" h="476">
                  <a:moveTo>
                    <a:pt x="136" y="94"/>
                  </a:moveTo>
                  <a:cubicBezTo>
                    <a:pt x="136" y="43"/>
                    <a:pt x="105" y="0"/>
                    <a:pt x="68" y="0"/>
                  </a:cubicBezTo>
                  <a:cubicBezTo>
                    <a:pt x="31" y="0"/>
                    <a:pt x="0" y="43"/>
                    <a:pt x="0" y="94"/>
                  </a:cubicBezTo>
                  <a:cubicBezTo>
                    <a:pt x="0" y="383"/>
                    <a:pt x="0" y="383"/>
                    <a:pt x="0" y="383"/>
                  </a:cubicBezTo>
                  <a:cubicBezTo>
                    <a:pt x="0" y="433"/>
                    <a:pt x="31" y="476"/>
                    <a:pt x="68" y="476"/>
                  </a:cubicBezTo>
                  <a:cubicBezTo>
                    <a:pt x="105" y="476"/>
                    <a:pt x="136" y="433"/>
                    <a:pt x="136" y="383"/>
                  </a:cubicBezTo>
                  <a:lnTo>
                    <a:pt x="136" y="94"/>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11" name="Group 80">
            <a:extLst>
              <a:ext uri="{FF2B5EF4-FFF2-40B4-BE49-F238E27FC236}">
                <a16:creationId xmlns:a16="http://schemas.microsoft.com/office/drawing/2014/main" id="{58969173-C0B2-4C1D-9AAB-DBEC911976E3}"/>
              </a:ext>
            </a:extLst>
          </p:cNvPr>
          <p:cNvGrpSpPr>
            <a:grpSpLocks noChangeAspect="1"/>
          </p:cNvGrpSpPr>
          <p:nvPr/>
        </p:nvGrpSpPr>
        <p:grpSpPr bwMode="auto">
          <a:xfrm>
            <a:off x="8343867" y="5170860"/>
            <a:ext cx="262681" cy="360000"/>
            <a:chOff x="804" y="803"/>
            <a:chExt cx="332" cy="455"/>
          </a:xfrm>
          <a:solidFill>
            <a:srgbClr val="798BB3"/>
          </a:solidFill>
        </p:grpSpPr>
        <p:sp>
          <p:nvSpPr>
            <p:cNvPr id="216" name="Freeform 81">
              <a:extLst>
                <a:ext uri="{FF2B5EF4-FFF2-40B4-BE49-F238E27FC236}">
                  <a16:creationId xmlns:a16="http://schemas.microsoft.com/office/drawing/2014/main" id="{D9C41A82-357D-4633-AAA1-2F17CF2B0DD4}"/>
                </a:ext>
              </a:extLst>
            </p:cNvPr>
            <p:cNvSpPr>
              <a:spLocks/>
            </p:cNvSpPr>
            <p:nvPr/>
          </p:nvSpPr>
          <p:spPr bwMode="auto">
            <a:xfrm>
              <a:off x="1025" y="812"/>
              <a:ext cx="105" cy="100"/>
            </a:xfrm>
            <a:custGeom>
              <a:avLst/>
              <a:gdLst>
                <a:gd name="T0" fmla="*/ 382 w 1744"/>
                <a:gd name="T1" fmla="*/ 1664 h 1664"/>
                <a:gd name="T2" fmla="*/ 1744 w 1744"/>
                <a:gd name="T3" fmla="*/ 1664 h 1664"/>
                <a:gd name="T4" fmla="*/ 0 w 1744"/>
                <a:gd name="T5" fmla="*/ 0 h 1664"/>
                <a:gd name="T6" fmla="*/ 0 w 1744"/>
                <a:gd name="T7" fmla="*/ 1342 h 1664"/>
                <a:gd name="T8" fmla="*/ 382 w 1744"/>
                <a:gd name="T9" fmla="*/ 1664 h 1664"/>
              </a:gdLst>
              <a:ahLst/>
              <a:cxnLst>
                <a:cxn ang="0">
                  <a:pos x="T0" y="T1"/>
                </a:cxn>
                <a:cxn ang="0">
                  <a:pos x="T2" y="T3"/>
                </a:cxn>
                <a:cxn ang="0">
                  <a:pos x="T4" y="T5"/>
                </a:cxn>
                <a:cxn ang="0">
                  <a:pos x="T6" y="T7"/>
                </a:cxn>
                <a:cxn ang="0">
                  <a:pos x="T8" y="T9"/>
                </a:cxn>
              </a:cxnLst>
              <a:rect l="0" t="0" r="r" b="b"/>
              <a:pathLst>
                <a:path w="1744" h="1664">
                  <a:moveTo>
                    <a:pt x="382" y="1664"/>
                  </a:moveTo>
                  <a:cubicBezTo>
                    <a:pt x="1744" y="1664"/>
                    <a:pt x="1744" y="1664"/>
                    <a:pt x="1744" y="1664"/>
                  </a:cubicBezTo>
                  <a:cubicBezTo>
                    <a:pt x="0" y="0"/>
                    <a:pt x="0" y="0"/>
                    <a:pt x="0" y="0"/>
                  </a:cubicBezTo>
                  <a:cubicBezTo>
                    <a:pt x="0" y="1342"/>
                    <a:pt x="0" y="1342"/>
                    <a:pt x="0" y="1342"/>
                  </a:cubicBezTo>
                  <a:cubicBezTo>
                    <a:pt x="0" y="1557"/>
                    <a:pt x="164" y="1664"/>
                    <a:pt x="382" y="16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17" name="Freeform 82">
              <a:extLst>
                <a:ext uri="{FF2B5EF4-FFF2-40B4-BE49-F238E27FC236}">
                  <a16:creationId xmlns:a16="http://schemas.microsoft.com/office/drawing/2014/main" id="{222DFB8D-77BD-49F3-A94A-98A9A33027A9}"/>
                </a:ext>
              </a:extLst>
            </p:cNvPr>
            <p:cNvSpPr>
              <a:spLocks noEditPoints="1"/>
            </p:cNvSpPr>
            <p:nvPr/>
          </p:nvSpPr>
          <p:spPr bwMode="auto">
            <a:xfrm>
              <a:off x="804" y="803"/>
              <a:ext cx="332" cy="455"/>
            </a:xfrm>
            <a:custGeom>
              <a:avLst/>
              <a:gdLst>
                <a:gd name="T0" fmla="*/ 4085 w 5536"/>
                <a:gd name="T1" fmla="*/ 2026 h 7568"/>
                <a:gd name="T2" fmla="*/ 3494 w 5536"/>
                <a:gd name="T3" fmla="*/ 1493 h 7568"/>
                <a:gd name="T4" fmla="*/ 3494 w 5536"/>
                <a:gd name="T5" fmla="*/ 0 h 7568"/>
                <a:gd name="T6" fmla="*/ 323 w 5536"/>
                <a:gd name="T7" fmla="*/ 0 h 7568"/>
                <a:gd name="T8" fmla="*/ 0 w 5536"/>
                <a:gd name="T9" fmla="*/ 374 h 7568"/>
                <a:gd name="T10" fmla="*/ 0 w 5536"/>
                <a:gd name="T11" fmla="*/ 7249 h 7568"/>
                <a:gd name="T12" fmla="*/ 323 w 5536"/>
                <a:gd name="T13" fmla="*/ 7568 h 7568"/>
                <a:gd name="T14" fmla="*/ 5214 w 5536"/>
                <a:gd name="T15" fmla="*/ 7568 h 7568"/>
                <a:gd name="T16" fmla="*/ 5536 w 5536"/>
                <a:gd name="T17" fmla="*/ 7249 h 7568"/>
                <a:gd name="T18" fmla="*/ 5536 w 5536"/>
                <a:gd name="T19" fmla="*/ 2026 h 7568"/>
                <a:gd name="T20" fmla="*/ 4085 w 5536"/>
                <a:gd name="T21" fmla="*/ 2026 h 7568"/>
                <a:gd name="T22" fmla="*/ 4677 w 5536"/>
                <a:gd name="T23" fmla="*/ 6556 h 7568"/>
                <a:gd name="T24" fmla="*/ 860 w 5536"/>
                <a:gd name="T25" fmla="*/ 6556 h 7568"/>
                <a:gd name="T26" fmla="*/ 645 w 5536"/>
                <a:gd name="T27" fmla="*/ 6396 h 7568"/>
                <a:gd name="T28" fmla="*/ 860 w 5536"/>
                <a:gd name="T29" fmla="*/ 6183 h 7568"/>
                <a:gd name="T30" fmla="*/ 4677 w 5536"/>
                <a:gd name="T31" fmla="*/ 6183 h 7568"/>
                <a:gd name="T32" fmla="*/ 4891 w 5536"/>
                <a:gd name="T33" fmla="*/ 6396 h 7568"/>
                <a:gd name="T34" fmla="*/ 4677 w 5536"/>
                <a:gd name="T35" fmla="*/ 6556 h 7568"/>
                <a:gd name="T36" fmla="*/ 4677 w 5536"/>
                <a:gd name="T37" fmla="*/ 4957 h 7568"/>
                <a:gd name="T38" fmla="*/ 860 w 5536"/>
                <a:gd name="T39" fmla="*/ 4957 h 7568"/>
                <a:gd name="T40" fmla="*/ 645 w 5536"/>
                <a:gd name="T41" fmla="*/ 4797 h 7568"/>
                <a:gd name="T42" fmla="*/ 860 w 5536"/>
                <a:gd name="T43" fmla="*/ 4637 h 7568"/>
                <a:gd name="T44" fmla="*/ 4677 w 5536"/>
                <a:gd name="T45" fmla="*/ 4637 h 7568"/>
                <a:gd name="T46" fmla="*/ 4891 w 5536"/>
                <a:gd name="T47" fmla="*/ 4797 h 7568"/>
                <a:gd name="T48" fmla="*/ 4677 w 5536"/>
                <a:gd name="T49" fmla="*/ 4957 h 7568"/>
                <a:gd name="T50" fmla="*/ 4677 w 5536"/>
                <a:gd name="T51" fmla="*/ 3411 h 7568"/>
                <a:gd name="T52" fmla="*/ 860 w 5536"/>
                <a:gd name="T53" fmla="*/ 3411 h 7568"/>
                <a:gd name="T54" fmla="*/ 645 w 5536"/>
                <a:gd name="T55" fmla="*/ 3252 h 7568"/>
                <a:gd name="T56" fmla="*/ 860 w 5536"/>
                <a:gd name="T57" fmla="*/ 3092 h 7568"/>
                <a:gd name="T58" fmla="*/ 4677 w 5536"/>
                <a:gd name="T59" fmla="*/ 3092 h 7568"/>
                <a:gd name="T60" fmla="*/ 4891 w 5536"/>
                <a:gd name="T61" fmla="*/ 3252 h 7568"/>
                <a:gd name="T62" fmla="*/ 4677 w 5536"/>
                <a:gd name="T63" fmla="*/ 3411 h 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6" h="7568">
                  <a:moveTo>
                    <a:pt x="4085" y="2026"/>
                  </a:moveTo>
                  <a:cubicBezTo>
                    <a:pt x="3763" y="2026"/>
                    <a:pt x="3494" y="1813"/>
                    <a:pt x="3494" y="1493"/>
                  </a:cubicBezTo>
                  <a:cubicBezTo>
                    <a:pt x="3494" y="0"/>
                    <a:pt x="3494" y="0"/>
                    <a:pt x="3494" y="0"/>
                  </a:cubicBezTo>
                  <a:cubicBezTo>
                    <a:pt x="323" y="0"/>
                    <a:pt x="323" y="0"/>
                    <a:pt x="323" y="0"/>
                  </a:cubicBezTo>
                  <a:cubicBezTo>
                    <a:pt x="162" y="0"/>
                    <a:pt x="0" y="160"/>
                    <a:pt x="0" y="374"/>
                  </a:cubicBezTo>
                  <a:cubicBezTo>
                    <a:pt x="0" y="7249"/>
                    <a:pt x="0" y="7249"/>
                    <a:pt x="0" y="7249"/>
                  </a:cubicBezTo>
                  <a:cubicBezTo>
                    <a:pt x="0" y="7409"/>
                    <a:pt x="162" y="7568"/>
                    <a:pt x="323" y="7568"/>
                  </a:cubicBezTo>
                  <a:cubicBezTo>
                    <a:pt x="5214" y="7568"/>
                    <a:pt x="5214" y="7568"/>
                    <a:pt x="5214" y="7568"/>
                  </a:cubicBezTo>
                  <a:cubicBezTo>
                    <a:pt x="5429" y="7568"/>
                    <a:pt x="5536" y="7409"/>
                    <a:pt x="5536" y="7249"/>
                  </a:cubicBezTo>
                  <a:cubicBezTo>
                    <a:pt x="5536" y="2026"/>
                    <a:pt x="5536" y="2026"/>
                    <a:pt x="5536" y="2026"/>
                  </a:cubicBezTo>
                  <a:lnTo>
                    <a:pt x="4085" y="2026"/>
                  </a:lnTo>
                  <a:close/>
                  <a:moveTo>
                    <a:pt x="4677" y="6556"/>
                  </a:moveTo>
                  <a:cubicBezTo>
                    <a:pt x="860" y="6556"/>
                    <a:pt x="860" y="6556"/>
                    <a:pt x="860" y="6556"/>
                  </a:cubicBezTo>
                  <a:cubicBezTo>
                    <a:pt x="753" y="6556"/>
                    <a:pt x="645" y="6449"/>
                    <a:pt x="645" y="6396"/>
                  </a:cubicBezTo>
                  <a:cubicBezTo>
                    <a:pt x="645" y="6289"/>
                    <a:pt x="753" y="6183"/>
                    <a:pt x="860" y="6183"/>
                  </a:cubicBezTo>
                  <a:cubicBezTo>
                    <a:pt x="4677" y="6183"/>
                    <a:pt x="4677" y="6183"/>
                    <a:pt x="4677" y="6183"/>
                  </a:cubicBezTo>
                  <a:cubicBezTo>
                    <a:pt x="4784" y="6183"/>
                    <a:pt x="4891" y="6289"/>
                    <a:pt x="4891" y="6396"/>
                  </a:cubicBezTo>
                  <a:cubicBezTo>
                    <a:pt x="4891" y="6449"/>
                    <a:pt x="4784" y="6556"/>
                    <a:pt x="4677" y="6556"/>
                  </a:cubicBezTo>
                  <a:close/>
                  <a:moveTo>
                    <a:pt x="4677" y="4957"/>
                  </a:moveTo>
                  <a:cubicBezTo>
                    <a:pt x="860" y="4957"/>
                    <a:pt x="860" y="4957"/>
                    <a:pt x="860" y="4957"/>
                  </a:cubicBezTo>
                  <a:cubicBezTo>
                    <a:pt x="753" y="4957"/>
                    <a:pt x="645" y="4904"/>
                    <a:pt x="645" y="4797"/>
                  </a:cubicBezTo>
                  <a:cubicBezTo>
                    <a:pt x="645" y="4690"/>
                    <a:pt x="753" y="4637"/>
                    <a:pt x="860" y="4637"/>
                  </a:cubicBezTo>
                  <a:cubicBezTo>
                    <a:pt x="4677" y="4637"/>
                    <a:pt x="4677" y="4637"/>
                    <a:pt x="4677" y="4637"/>
                  </a:cubicBezTo>
                  <a:cubicBezTo>
                    <a:pt x="4784" y="4637"/>
                    <a:pt x="4891" y="4690"/>
                    <a:pt x="4891" y="4797"/>
                  </a:cubicBezTo>
                  <a:cubicBezTo>
                    <a:pt x="4891" y="4904"/>
                    <a:pt x="4784" y="4957"/>
                    <a:pt x="4677" y="4957"/>
                  </a:cubicBezTo>
                  <a:close/>
                  <a:moveTo>
                    <a:pt x="4677" y="3411"/>
                  </a:moveTo>
                  <a:cubicBezTo>
                    <a:pt x="860" y="3411"/>
                    <a:pt x="860" y="3411"/>
                    <a:pt x="860" y="3411"/>
                  </a:cubicBezTo>
                  <a:cubicBezTo>
                    <a:pt x="753" y="3411"/>
                    <a:pt x="645" y="3305"/>
                    <a:pt x="645" y="3252"/>
                  </a:cubicBezTo>
                  <a:cubicBezTo>
                    <a:pt x="645" y="3145"/>
                    <a:pt x="753" y="3092"/>
                    <a:pt x="860" y="3092"/>
                  </a:cubicBezTo>
                  <a:cubicBezTo>
                    <a:pt x="4677" y="3092"/>
                    <a:pt x="4677" y="3092"/>
                    <a:pt x="4677" y="3092"/>
                  </a:cubicBezTo>
                  <a:cubicBezTo>
                    <a:pt x="4784" y="3092"/>
                    <a:pt x="4891" y="3145"/>
                    <a:pt x="4891" y="3252"/>
                  </a:cubicBezTo>
                  <a:cubicBezTo>
                    <a:pt x="4891" y="3305"/>
                    <a:pt x="4784" y="3411"/>
                    <a:pt x="4677" y="3411"/>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12" name="Textfeld 211">
            <a:extLst>
              <a:ext uri="{FF2B5EF4-FFF2-40B4-BE49-F238E27FC236}">
                <a16:creationId xmlns:a16="http://schemas.microsoft.com/office/drawing/2014/main" id="{D6AA0F41-A17D-4350-9DF8-F4BE269C4F92}"/>
              </a:ext>
            </a:extLst>
          </p:cNvPr>
          <p:cNvSpPr txBox="1"/>
          <p:nvPr/>
        </p:nvSpPr>
        <p:spPr>
          <a:xfrm>
            <a:off x="9053279" y="4146746"/>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05/11/2021</a:t>
            </a:r>
          </a:p>
        </p:txBody>
      </p:sp>
      <p:sp>
        <p:nvSpPr>
          <p:cNvPr id="213" name="Textfeld 212">
            <a:extLst>
              <a:ext uri="{FF2B5EF4-FFF2-40B4-BE49-F238E27FC236}">
                <a16:creationId xmlns:a16="http://schemas.microsoft.com/office/drawing/2014/main" id="{DDAA67DC-87A2-4772-87F4-AA3C35B2D11D}"/>
              </a:ext>
            </a:extLst>
          </p:cNvPr>
          <p:cNvSpPr txBox="1"/>
          <p:nvPr/>
        </p:nvSpPr>
        <p:spPr>
          <a:xfrm>
            <a:off x="9053279" y="4675472"/>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tabLst>
                <a:tab pos="1079500" algn="l"/>
              </a:tabLst>
            </a:pPr>
            <a:r>
              <a:rPr lang="en-US" sz="1000" dirty="0">
                <a:latin typeface="Open Sans" panose="020B0606030504020204" pitchFamily="34" charset="0"/>
                <a:ea typeface="Open Sans" panose="020B0606030504020204" pitchFamily="34" charset="0"/>
                <a:cs typeface="Open Sans" panose="020B0606030504020204" pitchFamily="34" charset="0"/>
              </a:rPr>
              <a:t>Participation: 	59.61 %</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In Favor: 	100.00 %</a:t>
            </a:r>
          </a:p>
        </p:txBody>
      </p:sp>
      <p:sp>
        <p:nvSpPr>
          <p:cNvPr id="214" name="Inhaltsplatzhalter 5">
            <a:extLst>
              <a:ext uri="{FF2B5EF4-FFF2-40B4-BE49-F238E27FC236}">
                <a16:creationId xmlns:a16="http://schemas.microsoft.com/office/drawing/2014/main" id="{F67C4B42-4D1E-43B4-829D-F6E229EEC9F6}"/>
              </a:ext>
            </a:extLst>
          </p:cNvPr>
          <p:cNvSpPr txBox="1">
            <a:spLocks/>
          </p:cNvSpPr>
          <p:nvPr/>
        </p:nvSpPr>
        <p:spPr>
          <a:xfrm>
            <a:off x="9053278" y="5138460"/>
            <a:ext cx="2776773" cy="424801"/>
          </a:xfrm>
          <a:prstGeom prst="rect">
            <a:avLst/>
          </a:prstGeom>
        </p:spPr>
        <p:txBody>
          <a:bodyPr tIns="0" bIns="0" anchor="t"/>
          <a:lstStyle>
            <a:lvl1pPr marL="233363" indent="-233363" algn="l" rtl="0" eaLnBrk="1" fontAlgn="base" hangingPunct="1">
              <a:lnSpc>
                <a:spcPct val="100000"/>
              </a:lnSpc>
              <a:spcBef>
                <a:spcPts val="600"/>
              </a:spcBef>
              <a:spcAft>
                <a:spcPts val="200"/>
              </a:spcAft>
              <a:buClr>
                <a:schemeClr val="accent1"/>
              </a:buClr>
              <a:buFont typeface="Wingdings 2" panose="05020102010507070707" pitchFamily="18" charset="2"/>
              <a:buChar char=""/>
              <a:defRPr lang="de-DE" b="0" kern="1200" noProof="0" dirty="0" smtClean="0">
                <a:solidFill>
                  <a:schemeClr val="tx1"/>
                </a:solidFill>
                <a:latin typeface="Roboto" panose="02000000000000000000" pitchFamily="2" charset="0"/>
                <a:ea typeface="Roboto" panose="02000000000000000000" pitchFamily="2" charset="0"/>
                <a:cs typeface="+mn-cs"/>
              </a:defRPr>
            </a:lvl1pPr>
            <a:lvl2pPr marL="468000" indent="-234000" algn="l" rtl="0" eaLnBrk="1" fontAlgn="base" hangingPunct="1">
              <a:lnSpc>
                <a:spcPct val="100000"/>
              </a:lnSpc>
              <a:spcBef>
                <a:spcPts val="600"/>
              </a:spcBef>
              <a:spcAft>
                <a:spcPts val="200"/>
              </a:spcAft>
              <a:buClr>
                <a:schemeClr val="accent1"/>
              </a:buClr>
              <a:buSzPct val="90000"/>
              <a:buFont typeface="Wingdings 3" pitchFamily="18" charset="2"/>
              <a:buChar char=""/>
              <a:tabLst/>
              <a:defRPr lang="de-DE" b="0" kern="1200" noProof="0" dirty="0" smtClean="0">
                <a:solidFill>
                  <a:schemeClr val="tx1"/>
                </a:solidFill>
                <a:latin typeface="Roboto" panose="02000000000000000000" pitchFamily="2" charset="0"/>
                <a:ea typeface="Roboto" panose="02000000000000000000" pitchFamily="2" charset="0"/>
                <a:cs typeface="+mn-cs"/>
              </a:defRPr>
            </a:lvl2pPr>
            <a:lvl3pPr marL="702000" indent="-233363" algn="l" rtl="0" eaLnBrk="1" fontAlgn="base" hangingPunct="1">
              <a:lnSpc>
                <a:spcPct val="100000"/>
              </a:lnSpc>
              <a:spcBef>
                <a:spcPts val="600"/>
              </a:spcBef>
              <a:spcAft>
                <a:spcPts val="200"/>
              </a:spcAft>
              <a:buClr>
                <a:schemeClr val="accent1"/>
              </a:buClr>
              <a:buSzPct val="100000"/>
              <a:buFont typeface="Wingdings" pitchFamily="2" charset="2"/>
              <a:buChar char="§"/>
              <a:defRPr lang="de-DE" sz="1600" b="0" kern="1200" noProof="0" dirty="0" smtClean="0">
                <a:solidFill>
                  <a:schemeClr val="tx1"/>
                </a:solidFill>
                <a:latin typeface="Roboto" panose="02000000000000000000" pitchFamily="2" charset="0"/>
                <a:ea typeface="Roboto" panose="02000000000000000000" pitchFamily="2" charset="0"/>
                <a:cs typeface="+mn-cs"/>
              </a:defRPr>
            </a:lvl3pPr>
            <a:lvl4pPr marL="936000" indent="-180000" algn="l" rtl="0" eaLnBrk="1" fontAlgn="base" hangingPunct="1">
              <a:lnSpc>
                <a:spcPct val="100000"/>
              </a:lnSpc>
              <a:spcBef>
                <a:spcPts val="600"/>
              </a:spcBef>
              <a:spcAft>
                <a:spcPts val="200"/>
              </a:spcAft>
              <a:buClr>
                <a:schemeClr val="accent1"/>
              </a:buClr>
              <a:buFont typeface="Arial" charset="0"/>
              <a:buChar char="–"/>
              <a:defRPr lang="de-DE" sz="1400" b="0" kern="1200" noProof="0" dirty="0" smtClean="0">
                <a:solidFill>
                  <a:schemeClr val="tx1"/>
                </a:solidFill>
                <a:latin typeface="Roboto" panose="02000000000000000000" pitchFamily="2" charset="0"/>
                <a:ea typeface="Roboto" panose="02000000000000000000" pitchFamily="2" charset="0"/>
                <a:cs typeface="+mn-cs"/>
              </a:defRPr>
            </a:lvl4pPr>
            <a:lvl5pPr marL="1116000" indent="-144000" algn="l" rtl="0" eaLnBrk="1" fontAlgn="base" hangingPunct="1">
              <a:lnSpc>
                <a:spcPct val="100000"/>
              </a:lnSpc>
              <a:spcBef>
                <a:spcPts val="600"/>
              </a:spcBef>
              <a:spcAft>
                <a:spcPts val="200"/>
              </a:spcAft>
              <a:buClr>
                <a:schemeClr val="accent1"/>
              </a:buClr>
              <a:buFont typeface="Arial" charset="0"/>
              <a:buChar char="•"/>
              <a:defRPr lang="de-DE" sz="1200" b="0" kern="1200" noProof="0" dirty="0" smtClean="0">
                <a:solidFill>
                  <a:schemeClr val="tx1"/>
                </a:solidFill>
                <a:latin typeface="Roboto" panose="02000000000000000000" pitchFamily="2" charset="0"/>
                <a:ea typeface="Roboto" panose="02000000000000000000" pitchFamily="2" charset="0"/>
                <a:cs typeface="+mn-cs"/>
              </a:defRPr>
            </a:lvl5pPr>
            <a:lvl6pPr marL="2159754" indent="-359959" algn="l" defTabSz="914296" rtl="0" eaLnBrk="1" latinLnBrk="0" hangingPunct="1">
              <a:lnSpc>
                <a:spcPct val="100000"/>
              </a:lnSpc>
              <a:spcBef>
                <a:spcPts val="300"/>
              </a:spcBef>
              <a:spcAft>
                <a:spcPts val="100"/>
              </a:spcAft>
              <a:buClr>
                <a:schemeClr val="tx2"/>
              </a:buClr>
              <a:buFont typeface="Arial" pitchFamily="34" charset="0"/>
              <a:buChar char="•"/>
              <a:defRPr lang="de-DE" sz="1200" b="0" kern="1200" noProof="0" dirty="0">
                <a:solidFill>
                  <a:schemeClr val="tx1"/>
                </a:solidFill>
                <a:latin typeface="+mn-lt"/>
                <a:ea typeface="+mn-ea"/>
                <a:cs typeface="+mn-cs"/>
              </a:defRPr>
            </a:lvl6pPr>
            <a:lvl7pPr marL="2971462"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7pPr>
            <a:lvl8pPr marL="3428610"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8pPr>
            <a:lvl9pPr marL="3885758"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9pPr>
          </a:lstStyle>
          <a:p>
            <a:pPr marL="0" indent="0">
              <a:spcBef>
                <a:spcPts val="0"/>
              </a:spcBef>
              <a:spcAft>
                <a:spcPts val="0"/>
              </a:spcAft>
              <a:buNone/>
            </a:pPr>
            <a:r>
              <a:rPr lang="en-US" sz="1000" dirty="0">
                <a:latin typeface="Open Sans" panose="020B0606030504020204" pitchFamily="34" charset="0"/>
                <a:ea typeface="Open Sans" panose="020B0606030504020204" pitchFamily="34" charset="0"/>
                <a:cs typeface="Open Sans" panose="020B0606030504020204" pitchFamily="34" charset="0"/>
              </a:rPr>
              <a:t>Incr. max. operation size to 32kB, reduce gas consumption, </a:t>
            </a:r>
            <a:r>
              <a:rPr lang="en-US" sz="1000" dirty="0" err="1">
                <a:latin typeface="Open Sans" panose="020B0606030504020204" pitchFamily="34" charset="0"/>
                <a:ea typeface="Open Sans" panose="020B0606030504020204" pitchFamily="34" charset="0"/>
                <a:cs typeface="Open Sans" panose="020B0606030504020204" pitchFamily="34" charset="0"/>
              </a:rPr>
              <a:t>intercontract</a:t>
            </a:r>
            <a:r>
              <a:rPr lang="en-US" sz="1000" dirty="0">
                <a:latin typeface="Open Sans" panose="020B0606030504020204" pitchFamily="34" charset="0"/>
                <a:ea typeface="Open Sans" panose="020B0606030504020204" pitchFamily="34" charset="0"/>
                <a:cs typeface="Open Sans" panose="020B0606030504020204" pitchFamily="34" charset="0"/>
              </a:rPr>
              <a:t> calls depth first, Cooldown period without test chain</a:t>
            </a:r>
          </a:p>
        </p:txBody>
      </p:sp>
      <p:cxnSp>
        <p:nvCxnSpPr>
          <p:cNvPr id="215" name="Gerader Verbinder 214">
            <a:extLst>
              <a:ext uri="{FF2B5EF4-FFF2-40B4-BE49-F238E27FC236}">
                <a16:creationId xmlns:a16="http://schemas.microsoft.com/office/drawing/2014/main" id="{6AB470DD-1D10-41E8-A812-39A0EBEA9C91}"/>
              </a:ext>
            </a:extLst>
          </p:cNvPr>
          <p:cNvCxnSpPr>
            <a:cxnSpLocks/>
          </p:cNvCxnSpPr>
          <p:nvPr/>
        </p:nvCxnSpPr>
        <p:spPr>
          <a:xfrm>
            <a:off x="7880620" y="4213693"/>
            <a:ext cx="0" cy="132545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95" name="Group 70">
            <a:extLst>
              <a:ext uri="{FF2B5EF4-FFF2-40B4-BE49-F238E27FC236}">
                <a16:creationId xmlns:a16="http://schemas.microsoft.com/office/drawing/2014/main" id="{803F7EE5-EB98-4D7A-AAC6-50986593680D}"/>
              </a:ext>
            </a:extLst>
          </p:cNvPr>
          <p:cNvGrpSpPr>
            <a:grpSpLocks noChangeAspect="1"/>
          </p:cNvGrpSpPr>
          <p:nvPr/>
        </p:nvGrpSpPr>
        <p:grpSpPr bwMode="auto">
          <a:xfrm>
            <a:off x="8296771" y="3087004"/>
            <a:ext cx="355167" cy="217279"/>
            <a:chOff x="803" y="793"/>
            <a:chExt cx="510" cy="312"/>
          </a:xfrm>
          <a:solidFill>
            <a:srgbClr val="798BB3"/>
          </a:solidFill>
        </p:grpSpPr>
        <p:sp>
          <p:nvSpPr>
            <p:cNvPr id="296" name="Freeform 71">
              <a:extLst>
                <a:ext uri="{FF2B5EF4-FFF2-40B4-BE49-F238E27FC236}">
                  <a16:creationId xmlns:a16="http://schemas.microsoft.com/office/drawing/2014/main" id="{11C659A4-795A-42DF-9AA8-3B01A580B785}"/>
                </a:ext>
              </a:extLst>
            </p:cNvPr>
            <p:cNvSpPr>
              <a:spLocks/>
            </p:cNvSpPr>
            <p:nvPr/>
          </p:nvSpPr>
          <p:spPr bwMode="auto">
            <a:xfrm>
              <a:off x="937" y="793"/>
              <a:ext cx="242" cy="159"/>
            </a:xfrm>
            <a:custGeom>
              <a:avLst/>
              <a:gdLst>
                <a:gd name="T0" fmla="*/ 1013 w 2024"/>
                <a:gd name="T1" fmla="*/ 1212 h 1320"/>
                <a:gd name="T2" fmla="*/ 1465 w 2024"/>
                <a:gd name="T3" fmla="*/ 1320 h 1320"/>
                <a:gd name="T4" fmla="*/ 2024 w 2024"/>
                <a:gd name="T5" fmla="*/ 352 h 1320"/>
                <a:gd name="T6" fmla="*/ 0 w 2024"/>
                <a:gd name="T7" fmla="*/ 352 h 1320"/>
                <a:gd name="T8" fmla="*/ 560 w 2024"/>
                <a:gd name="T9" fmla="*/ 1320 h 1320"/>
                <a:gd name="T10" fmla="*/ 1013 w 2024"/>
                <a:gd name="T11" fmla="*/ 1212 h 1320"/>
              </a:gdLst>
              <a:ahLst/>
              <a:cxnLst>
                <a:cxn ang="0">
                  <a:pos x="T0" y="T1"/>
                </a:cxn>
                <a:cxn ang="0">
                  <a:pos x="T2" y="T3"/>
                </a:cxn>
                <a:cxn ang="0">
                  <a:pos x="T4" y="T5"/>
                </a:cxn>
                <a:cxn ang="0">
                  <a:pos x="T6" y="T7"/>
                </a:cxn>
                <a:cxn ang="0">
                  <a:pos x="T8" y="T9"/>
                </a:cxn>
                <a:cxn ang="0">
                  <a:pos x="T10" y="T11"/>
                </a:cxn>
              </a:cxnLst>
              <a:rect l="0" t="0" r="r" b="b"/>
              <a:pathLst>
                <a:path w="2024" h="1320">
                  <a:moveTo>
                    <a:pt x="1013" y="1212"/>
                  </a:moveTo>
                  <a:cubicBezTo>
                    <a:pt x="1169" y="1212"/>
                    <a:pt x="1325" y="1249"/>
                    <a:pt x="1465" y="1320"/>
                  </a:cubicBezTo>
                  <a:cubicBezTo>
                    <a:pt x="2024" y="352"/>
                    <a:pt x="2024" y="352"/>
                    <a:pt x="2024" y="352"/>
                  </a:cubicBezTo>
                  <a:cubicBezTo>
                    <a:pt x="1378" y="0"/>
                    <a:pt x="647" y="0"/>
                    <a:pt x="0" y="352"/>
                  </a:cubicBezTo>
                  <a:cubicBezTo>
                    <a:pt x="560" y="1320"/>
                    <a:pt x="560" y="1320"/>
                    <a:pt x="560" y="1320"/>
                  </a:cubicBezTo>
                  <a:cubicBezTo>
                    <a:pt x="700" y="1249"/>
                    <a:pt x="856" y="1212"/>
                    <a:pt x="1013" y="1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7" name="Freeform 72">
              <a:extLst>
                <a:ext uri="{FF2B5EF4-FFF2-40B4-BE49-F238E27FC236}">
                  <a16:creationId xmlns:a16="http://schemas.microsoft.com/office/drawing/2014/main" id="{75B6C016-11E1-44C7-A53C-07450EF5886E}"/>
                </a:ext>
              </a:extLst>
            </p:cNvPr>
            <p:cNvSpPr>
              <a:spLocks/>
            </p:cNvSpPr>
            <p:nvPr/>
          </p:nvSpPr>
          <p:spPr bwMode="auto">
            <a:xfrm>
              <a:off x="803" y="842"/>
              <a:ext cx="188" cy="212"/>
            </a:xfrm>
            <a:custGeom>
              <a:avLst/>
              <a:gdLst>
                <a:gd name="T0" fmla="*/ 1568 w 1568"/>
                <a:gd name="T1" fmla="*/ 973 h 1760"/>
                <a:gd name="T2" fmla="*/ 1010 w 1568"/>
                <a:gd name="T3" fmla="*/ 0 h 1760"/>
                <a:gd name="T4" fmla="*/ 0 w 1568"/>
                <a:gd name="T5" fmla="*/ 1760 h 1760"/>
                <a:gd name="T6" fmla="*/ 1116 w 1568"/>
                <a:gd name="T7" fmla="*/ 1760 h 1760"/>
                <a:gd name="T8" fmla="*/ 1568 w 1568"/>
                <a:gd name="T9" fmla="*/ 973 h 1760"/>
              </a:gdLst>
              <a:ahLst/>
              <a:cxnLst>
                <a:cxn ang="0">
                  <a:pos x="T0" y="T1"/>
                </a:cxn>
                <a:cxn ang="0">
                  <a:pos x="T2" y="T3"/>
                </a:cxn>
                <a:cxn ang="0">
                  <a:pos x="T4" y="T5"/>
                </a:cxn>
                <a:cxn ang="0">
                  <a:pos x="T6" y="T7"/>
                </a:cxn>
                <a:cxn ang="0">
                  <a:pos x="T8" y="T9"/>
                </a:cxn>
              </a:cxnLst>
              <a:rect l="0" t="0" r="r" b="b"/>
              <a:pathLst>
                <a:path w="1568" h="1760">
                  <a:moveTo>
                    <a:pt x="1568" y="973"/>
                  </a:moveTo>
                  <a:cubicBezTo>
                    <a:pt x="1010" y="0"/>
                    <a:pt x="1010" y="0"/>
                    <a:pt x="1010" y="0"/>
                  </a:cubicBezTo>
                  <a:cubicBezTo>
                    <a:pt x="383" y="386"/>
                    <a:pt x="18" y="1021"/>
                    <a:pt x="0" y="1760"/>
                  </a:cubicBezTo>
                  <a:cubicBezTo>
                    <a:pt x="1116" y="1760"/>
                    <a:pt x="1116" y="1760"/>
                    <a:pt x="1116" y="1760"/>
                  </a:cubicBezTo>
                  <a:cubicBezTo>
                    <a:pt x="1134" y="1442"/>
                    <a:pt x="1303" y="1148"/>
                    <a:pt x="1568" y="97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8" name="Freeform 73">
              <a:extLst>
                <a:ext uri="{FF2B5EF4-FFF2-40B4-BE49-F238E27FC236}">
                  <a16:creationId xmlns:a16="http://schemas.microsoft.com/office/drawing/2014/main" id="{9F54CF51-EFBD-47C2-B179-EAF96ED857C7}"/>
                </a:ext>
              </a:extLst>
            </p:cNvPr>
            <p:cNvSpPr>
              <a:spLocks/>
            </p:cNvSpPr>
            <p:nvPr/>
          </p:nvSpPr>
          <p:spPr bwMode="auto">
            <a:xfrm>
              <a:off x="1014" y="958"/>
              <a:ext cx="207" cy="147"/>
            </a:xfrm>
            <a:custGeom>
              <a:avLst/>
              <a:gdLst>
                <a:gd name="T0" fmla="*/ 568 w 1728"/>
                <a:gd name="T1" fmla="*/ 500 h 1216"/>
                <a:gd name="T2" fmla="*/ 542 w 1728"/>
                <a:gd name="T3" fmla="*/ 489 h 1216"/>
                <a:gd name="T4" fmla="*/ 382 w 1728"/>
                <a:gd name="T5" fmla="*/ 452 h 1216"/>
                <a:gd name="T6" fmla="*/ 0 w 1728"/>
                <a:gd name="T7" fmla="*/ 834 h 1216"/>
                <a:gd name="T8" fmla="*/ 382 w 1728"/>
                <a:gd name="T9" fmla="*/ 1216 h 1216"/>
                <a:gd name="T10" fmla="*/ 759 w 1728"/>
                <a:gd name="T11" fmla="*/ 883 h 1216"/>
                <a:gd name="T12" fmla="*/ 762 w 1728"/>
                <a:gd name="T13" fmla="*/ 857 h 1216"/>
                <a:gd name="T14" fmla="*/ 1667 w 1728"/>
                <a:gd name="T15" fmla="*/ 211 h 1216"/>
                <a:gd name="T16" fmla="*/ 1700 w 1728"/>
                <a:gd name="T17" fmla="*/ 66 h 1216"/>
                <a:gd name="T18" fmla="*/ 1544 w 1728"/>
                <a:gd name="T19" fmla="*/ 26 h 1216"/>
                <a:gd name="T20" fmla="*/ 568 w 1728"/>
                <a:gd name="T21" fmla="*/ 50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8" h="1216">
                  <a:moveTo>
                    <a:pt x="568" y="500"/>
                  </a:moveTo>
                  <a:cubicBezTo>
                    <a:pt x="542" y="489"/>
                    <a:pt x="542" y="489"/>
                    <a:pt x="542" y="489"/>
                  </a:cubicBezTo>
                  <a:cubicBezTo>
                    <a:pt x="491" y="465"/>
                    <a:pt x="436" y="452"/>
                    <a:pt x="382" y="452"/>
                  </a:cubicBezTo>
                  <a:cubicBezTo>
                    <a:pt x="172" y="452"/>
                    <a:pt x="0" y="624"/>
                    <a:pt x="0" y="834"/>
                  </a:cubicBezTo>
                  <a:cubicBezTo>
                    <a:pt x="0" y="1046"/>
                    <a:pt x="172" y="1216"/>
                    <a:pt x="382" y="1216"/>
                  </a:cubicBezTo>
                  <a:cubicBezTo>
                    <a:pt x="574" y="1216"/>
                    <a:pt x="735" y="1073"/>
                    <a:pt x="759" y="883"/>
                  </a:cubicBezTo>
                  <a:cubicBezTo>
                    <a:pt x="762" y="857"/>
                    <a:pt x="762" y="857"/>
                    <a:pt x="762" y="857"/>
                  </a:cubicBezTo>
                  <a:cubicBezTo>
                    <a:pt x="1667" y="211"/>
                    <a:pt x="1667" y="211"/>
                    <a:pt x="1667" y="211"/>
                  </a:cubicBezTo>
                  <a:cubicBezTo>
                    <a:pt x="1714" y="178"/>
                    <a:pt x="1728" y="111"/>
                    <a:pt x="1700" y="66"/>
                  </a:cubicBezTo>
                  <a:cubicBezTo>
                    <a:pt x="1670" y="19"/>
                    <a:pt x="1598" y="0"/>
                    <a:pt x="1544" y="26"/>
                  </a:cubicBezTo>
                  <a:lnTo>
                    <a:pt x="568" y="50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9" name="Freeform 74">
              <a:extLst>
                <a:ext uri="{FF2B5EF4-FFF2-40B4-BE49-F238E27FC236}">
                  <a16:creationId xmlns:a16="http://schemas.microsoft.com/office/drawing/2014/main" id="{141CFE1F-7EBD-4224-88E8-BAEF93DBEEAC}"/>
                </a:ext>
              </a:extLst>
            </p:cNvPr>
            <p:cNvSpPr>
              <a:spLocks/>
            </p:cNvSpPr>
            <p:nvPr/>
          </p:nvSpPr>
          <p:spPr bwMode="auto">
            <a:xfrm>
              <a:off x="1152" y="958"/>
              <a:ext cx="69" cy="57"/>
            </a:xfrm>
            <a:custGeom>
              <a:avLst/>
              <a:gdLst>
                <a:gd name="T0" fmla="*/ 548 w 576"/>
                <a:gd name="T1" fmla="*/ 66 h 472"/>
                <a:gd name="T2" fmla="*/ 392 w 576"/>
                <a:gd name="T3" fmla="*/ 26 h 472"/>
                <a:gd name="T4" fmla="*/ 0 w 576"/>
                <a:gd name="T5" fmla="*/ 217 h 472"/>
                <a:gd name="T6" fmla="*/ 151 w 576"/>
                <a:gd name="T7" fmla="*/ 472 h 472"/>
                <a:gd name="T8" fmla="*/ 515 w 576"/>
                <a:gd name="T9" fmla="*/ 211 h 472"/>
                <a:gd name="T10" fmla="*/ 548 w 576"/>
                <a:gd name="T11" fmla="*/ 66 h 472"/>
              </a:gdLst>
              <a:ahLst/>
              <a:cxnLst>
                <a:cxn ang="0">
                  <a:pos x="T0" y="T1"/>
                </a:cxn>
                <a:cxn ang="0">
                  <a:pos x="T2" y="T3"/>
                </a:cxn>
                <a:cxn ang="0">
                  <a:pos x="T4" y="T5"/>
                </a:cxn>
                <a:cxn ang="0">
                  <a:pos x="T6" y="T7"/>
                </a:cxn>
                <a:cxn ang="0">
                  <a:pos x="T8" y="T9"/>
                </a:cxn>
                <a:cxn ang="0">
                  <a:pos x="T10" y="T11"/>
                </a:cxn>
              </a:cxnLst>
              <a:rect l="0" t="0" r="r" b="b"/>
              <a:pathLst>
                <a:path w="576" h="472">
                  <a:moveTo>
                    <a:pt x="548" y="66"/>
                  </a:moveTo>
                  <a:cubicBezTo>
                    <a:pt x="518" y="19"/>
                    <a:pt x="446" y="0"/>
                    <a:pt x="392" y="26"/>
                  </a:cubicBezTo>
                  <a:cubicBezTo>
                    <a:pt x="0" y="217"/>
                    <a:pt x="0" y="217"/>
                    <a:pt x="0" y="217"/>
                  </a:cubicBezTo>
                  <a:cubicBezTo>
                    <a:pt x="63" y="295"/>
                    <a:pt x="113" y="381"/>
                    <a:pt x="151" y="472"/>
                  </a:cubicBezTo>
                  <a:cubicBezTo>
                    <a:pt x="515" y="211"/>
                    <a:pt x="515" y="211"/>
                    <a:pt x="515" y="211"/>
                  </a:cubicBezTo>
                  <a:cubicBezTo>
                    <a:pt x="562" y="178"/>
                    <a:pt x="576" y="111"/>
                    <a:pt x="54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0" name="Freeform 75">
              <a:extLst>
                <a:ext uri="{FF2B5EF4-FFF2-40B4-BE49-F238E27FC236}">
                  <a16:creationId xmlns:a16="http://schemas.microsoft.com/office/drawing/2014/main" id="{7C8E31F3-61A8-4030-8D8B-52DF36DF4145}"/>
                </a:ext>
              </a:extLst>
            </p:cNvPr>
            <p:cNvSpPr>
              <a:spLocks/>
            </p:cNvSpPr>
            <p:nvPr/>
          </p:nvSpPr>
          <p:spPr bwMode="auto">
            <a:xfrm>
              <a:off x="1124" y="842"/>
              <a:ext cx="189" cy="212"/>
            </a:xfrm>
            <a:custGeom>
              <a:avLst/>
              <a:gdLst>
                <a:gd name="T0" fmla="*/ 561 w 1576"/>
                <a:gd name="T1" fmla="*/ 0 h 1760"/>
                <a:gd name="T2" fmla="*/ 0 w 1576"/>
                <a:gd name="T3" fmla="*/ 973 h 1760"/>
                <a:gd name="T4" fmla="*/ 152 w 1576"/>
                <a:gd name="T5" fmla="*/ 1098 h 1760"/>
                <a:gd name="T6" fmla="*/ 576 w 1576"/>
                <a:gd name="T7" fmla="*/ 893 h 1760"/>
                <a:gd name="T8" fmla="*/ 878 w 1576"/>
                <a:gd name="T9" fmla="*/ 973 h 1760"/>
                <a:gd name="T10" fmla="*/ 816 w 1576"/>
                <a:gd name="T11" fmla="*/ 1276 h 1760"/>
                <a:gd name="T12" fmla="*/ 421 w 1576"/>
                <a:gd name="T13" fmla="*/ 1558 h 1760"/>
                <a:gd name="T14" fmla="*/ 455 w 1576"/>
                <a:gd name="T15" fmla="*/ 1760 h 1760"/>
                <a:gd name="T16" fmla="*/ 1576 w 1576"/>
                <a:gd name="T17" fmla="*/ 1760 h 1760"/>
                <a:gd name="T18" fmla="*/ 561 w 1576"/>
                <a:gd name="T19"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6" h="1760">
                  <a:moveTo>
                    <a:pt x="561" y="0"/>
                  </a:moveTo>
                  <a:cubicBezTo>
                    <a:pt x="0" y="973"/>
                    <a:pt x="0" y="973"/>
                    <a:pt x="0" y="973"/>
                  </a:cubicBezTo>
                  <a:cubicBezTo>
                    <a:pt x="56" y="1009"/>
                    <a:pt x="107" y="1052"/>
                    <a:pt x="152" y="1098"/>
                  </a:cubicBezTo>
                  <a:cubicBezTo>
                    <a:pt x="576" y="893"/>
                    <a:pt x="576" y="893"/>
                    <a:pt x="576" y="893"/>
                  </a:cubicBezTo>
                  <a:cubicBezTo>
                    <a:pt x="682" y="842"/>
                    <a:pt x="818" y="878"/>
                    <a:pt x="878" y="973"/>
                  </a:cubicBezTo>
                  <a:cubicBezTo>
                    <a:pt x="941" y="1071"/>
                    <a:pt x="913" y="1206"/>
                    <a:pt x="816" y="1276"/>
                  </a:cubicBezTo>
                  <a:cubicBezTo>
                    <a:pt x="421" y="1558"/>
                    <a:pt x="421" y="1558"/>
                    <a:pt x="421" y="1558"/>
                  </a:cubicBezTo>
                  <a:cubicBezTo>
                    <a:pt x="439" y="1623"/>
                    <a:pt x="451" y="1690"/>
                    <a:pt x="455" y="1760"/>
                  </a:cubicBezTo>
                  <a:cubicBezTo>
                    <a:pt x="1576" y="1760"/>
                    <a:pt x="1576" y="1760"/>
                    <a:pt x="1576" y="1760"/>
                  </a:cubicBezTo>
                  <a:cubicBezTo>
                    <a:pt x="1558" y="1021"/>
                    <a:pt x="1191" y="386"/>
                    <a:pt x="56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01" name="Group 70">
            <a:extLst>
              <a:ext uri="{FF2B5EF4-FFF2-40B4-BE49-F238E27FC236}">
                <a16:creationId xmlns:a16="http://schemas.microsoft.com/office/drawing/2014/main" id="{B7B0FD05-ACDF-4E06-8657-49E45EFD02B0}"/>
              </a:ext>
            </a:extLst>
          </p:cNvPr>
          <p:cNvGrpSpPr>
            <a:grpSpLocks noChangeAspect="1"/>
          </p:cNvGrpSpPr>
          <p:nvPr/>
        </p:nvGrpSpPr>
        <p:grpSpPr bwMode="auto">
          <a:xfrm>
            <a:off x="8296771" y="1455750"/>
            <a:ext cx="355167" cy="217279"/>
            <a:chOff x="803" y="793"/>
            <a:chExt cx="510" cy="312"/>
          </a:xfrm>
          <a:solidFill>
            <a:srgbClr val="798BB3"/>
          </a:solidFill>
        </p:grpSpPr>
        <p:sp>
          <p:nvSpPr>
            <p:cNvPr id="302" name="Freeform 71">
              <a:extLst>
                <a:ext uri="{FF2B5EF4-FFF2-40B4-BE49-F238E27FC236}">
                  <a16:creationId xmlns:a16="http://schemas.microsoft.com/office/drawing/2014/main" id="{7B4E98DB-8891-4F2B-9D16-5A6F4FF748B8}"/>
                </a:ext>
              </a:extLst>
            </p:cNvPr>
            <p:cNvSpPr>
              <a:spLocks/>
            </p:cNvSpPr>
            <p:nvPr/>
          </p:nvSpPr>
          <p:spPr bwMode="auto">
            <a:xfrm>
              <a:off x="937" y="793"/>
              <a:ext cx="242" cy="159"/>
            </a:xfrm>
            <a:custGeom>
              <a:avLst/>
              <a:gdLst>
                <a:gd name="T0" fmla="*/ 1013 w 2024"/>
                <a:gd name="T1" fmla="*/ 1212 h 1320"/>
                <a:gd name="T2" fmla="*/ 1465 w 2024"/>
                <a:gd name="T3" fmla="*/ 1320 h 1320"/>
                <a:gd name="T4" fmla="*/ 2024 w 2024"/>
                <a:gd name="T5" fmla="*/ 352 h 1320"/>
                <a:gd name="T6" fmla="*/ 0 w 2024"/>
                <a:gd name="T7" fmla="*/ 352 h 1320"/>
                <a:gd name="T8" fmla="*/ 560 w 2024"/>
                <a:gd name="T9" fmla="*/ 1320 h 1320"/>
                <a:gd name="T10" fmla="*/ 1013 w 2024"/>
                <a:gd name="T11" fmla="*/ 1212 h 1320"/>
              </a:gdLst>
              <a:ahLst/>
              <a:cxnLst>
                <a:cxn ang="0">
                  <a:pos x="T0" y="T1"/>
                </a:cxn>
                <a:cxn ang="0">
                  <a:pos x="T2" y="T3"/>
                </a:cxn>
                <a:cxn ang="0">
                  <a:pos x="T4" y="T5"/>
                </a:cxn>
                <a:cxn ang="0">
                  <a:pos x="T6" y="T7"/>
                </a:cxn>
                <a:cxn ang="0">
                  <a:pos x="T8" y="T9"/>
                </a:cxn>
                <a:cxn ang="0">
                  <a:pos x="T10" y="T11"/>
                </a:cxn>
              </a:cxnLst>
              <a:rect l="0" t="0" r="r" b="b"/>
              <a:pathLst>
                <a:path w="2024" h="1320">
                  <a:moveTo>
                    <a:pt x="1013" y="1212"/>
                  </a:moveTo>
                  <a:cubicBezTo>
                    <a:pt x="1169" y="1212"/>
                    <a:pt x="1325" y="1249"/>
                    <a:pt x="1465" y="1320"/>
                  </a:cubicBezTo>
                  <a:cubicBezTo>
                    <a:pt x="2024" y="352"/>
                    <a:pt x="2024" y="352"/>
                    <a:pt x="2024" y="352"/>
                  </a:cubicBezTo>
                  <a:cubicBezTo>
                    <a:pt x="1378" y="0"/>
                    <a:pt x="647" y="0"/>
                    <a:pt x="0" y="352"/>
                  </a:cubicBezTo>
                  <a:cubicBezTo>
                    <a:pt x="560" y="1320"/>
                    <a:pt x="560" y="1320"/>
                    <a:pt x="560" y="1320"/>
                  </a:cubicBezTo>
                  <a:cubicBezTo>
                    <a:pt x="700" y="1249"/>
                    <a:pt x="856" y="1212"/>
                    <a:pt x="1013" y="1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3" name="Freeform 72">
              <a:extLst>
                <a:ext uri="{FF2B5EF4-FFF2-40B4-BE49-F238E27FC236}">
                  <a16:creationId xmlns:a16="http://schemas.microsoft.com/office/drawing/2014/main" id="{35C29697-7B23-4D71-BA49-85D9F3512DD1}"/>
                </a:ext>
              </a:extLst>
            </p:cNvPr>
            <p:cNvSpPr>
              <a:spLocks/>
            </p:cNvSpPr>
            <p:nvPr/>
          </p:nvSpPr>
          <p:spPr bwMode="auto">
            <a:xfrm>
              <a:off x="803" y="842"/>
              <a:ext cx="188" cy="212"/>
            </a:xfrm>
            <a:custGeom>
              <a:avLst/>
              <a:gdLst>
                <a:gd name="T0" fmla="*/ 1568 w 1568"/>
                <a:gd name="T1" fmla="*/ 973 h 1760"/>
                <a:gd name="T2" fmla="*/ 1010 w 1568"/>
                <a:gd name="T3" fmla="*/ 0 h 1760"/>
                <a:gd name="T4" fmla="*/ 0 w 1568"/>
                <a:gd name="T5" fmla="*/ 1760 h 1760"/>
                <a:gd name="T6" fmla="*/ 1116 w 1568"/>
                <a:gd name="T7" fmla="*/ 1760 h 1760"/>
                <a:gd name="T8" fmla="*/ 1568 w 1568"/>
                <a:gd name="T9" fmla="*/ 973 h 1760"/>
              </a:gdLst>
              <a:ahLst/>
              <a:cxnLst>
                <a:cxn ang="0">
                  <a:pos x="T0" y="T1"/>
                </a:cxn>
                <a:cxn ang="0">
                  <a:pos x="T2" y="T3"/>
                </a:cxn>
                <a:cxn ang="0">
                  <a:pos x="T4" y="T5"/>
                </a:cxn>
                <a:cxn ang="0">
                  <a:pos x="T6" y="T7"/>
                </a:cxn>
                <a:cxn ang="0">
                  <a:pos x="T8" y="T9"/>
                </a:cxn>
              </a:cxnLst>
              <a:rect l="0" t="0" r="r" b="b"/>
              <a:pathLst>
                <a:path w="1568" h="1760">
                  <a:moveTo>
                    <a:pt x="1568" y="973"/>
                  </a:moveTo>
                  <a:cubicBezTo>
                    <a:pt x="1010" y="0"/>
                    <a:pt x="1010" y="0"/>
                    <a:pt x="1010" y="0"/>
                  </a:cubicBezTo>
                  <a:cubicBezTo>
                    <a:pt x="383" y="386"/>
                    <a:pt x="18" y="1021"/>
                    <a:pt x="0" y="1760"/>
                  </a:cubicBezTo>
                  <a:cubicBezTo>
                    <a:pt x="1116" y="1760"/>
                    <a:pt x="1116" y="1760"/>
                    <a:pt x="1116" y="1760"/>
                  </a:cubicBezTo>
                  <a:cubicBezTo>
                    <a:pt x="1134" y="1442"/>
                    <a:pt x="1303" y="1148"/>
                    <a:pt x="1568" y="97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4" name="Freeform 73">
              <a:extLst>
                <a:ext uri="{FF2B5EF4-FFF2-40B4-BE49-F238E27FC236}">
                  <a16:creationId xmlns:a16="http://schemas.microsoft.com/office/drawing/2014/main" id="{2BB20B39-7B95-438E-BAF9-65B9FF34AC1B}"/>
                </a:ext>
              </a:extLst>
            </p:cNvPr>
            <p:cNvSpPr>
              <a:spLocks/>
            </p:cNvSpPr>
            <p:nvPr/>
          </p:nvSpPr>
          <p:spPr bwMode="auto">
            <a:xfrm>
              <a:off x="1014" y="958"/>
              <a:ext cx="207" cy="147"/>
            </a:xfrm>
            <a:custGeom>
              <a:avLst/>
              <a:gdLst>
                <a:gd name="T0" fmla="*/ 568 w 1728"/>
                <a:gd name="T1" fmla="*/ 500 h 1216"/>
                <a:gd name="T2" fmla="*/ 542 w 1728"/>
                <a:gd name="T3" fmla="*/ 489 h 1216"/>
                <a:gd name="T4" fmla="*/ 382 w 1728"/>
                <a:gd name="T5" fmla="*/ 452 h 1216"/>
                <a:gd name="T6" fmla="*/ 0 w 1728"/>
                <a:gd name="T7" fmla="*/ 834 h 1216"/>
                <a:gd name="T8" fmla="*/ 382 w 1728"/>
                <a:gd name="T9" fmla="*/ 1216 h 1216"/>
                <a:gd name="T10" fmla="*/ 759 w 1728"/>
                <a:gd name="T11" fmla="*/ 883 h 1216"/>
                <a:gd name="T12" fmla="*/ 762 w 1728"/>
                <a:gd name="T13" fmla="*/ 857 h 1216"/>
                <a:gd name="T14" fmla="*/ 1667 w 1728"/>
                <a:gd name="T15" fmla="*/ 211 h 1216"/>
                <a:gd name="T16" fmla="*/ 1700 w 1728"/>
                <a:gd name="T17" fmla="*/ 66 h 1216"/>
                <a:gd name="T18" fmla="*/ 1544 w 1728"/>
                <a:gd name="T19" fmla="*/ 26 h 1216"/>
                <a:gd name="T20" fmla="*/ 568 w 1728"/>
                <a:gd name="T21" fmla="*/ 50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8" h="1216">
                  <a:moveTo>
                    <a:pt x="568" y="500"/>
                  </a:moveTo>
                  <a:cubicBezTo>
                    <a:pt x="542" y="489"/>
                    <a:pt x="542" y="489"/>
                    <a:pt x="542" y="489"/>
                  </a:cubicBezTo>
                  <a:cubicBezTo>
                    <a:pt x="491" y="465"/>
                    <a:pt x="436" y="452"/>
                    <a:pt x="382" y="452"/>
                  </a:cubicBezTo>
                  <a:cubicBezTo>
                    <a:pt x="172" y="452"/>
                    <a:pt x="0" y="624"/>
                    <a:pt x="0" y="834"/>
                  </a:cubicBezTo>
                  <a:cubicBezTo>
                    <a:pt x="0" y="1046"/>
                    <a:pt x="172" y="1216"/>
                    <a:pt x="382" y="1216"/>
                  </a:cubicBezTo>
                  <a:cubicBezTo>
                    <a:pt x="574" y="1216"/>
                    <a:pt x="735" y="1073"/>
                    <a:pt x="759" y="883"/>
                  </a:cubicBezTo>
                  <a:cubicBezTo>
                    <a:pt x="762" y="857"/>
                    <a:pt x="762" y="857"/>
                    <a:pt x="762" y="857"/>
                  </a:cubicBezTo>
                  <a:cubicBezTo>
                    <a:pt x="1667" y="211"/>
                    <a:pt x="1667" y="211"/>
                    <a:pt x="1667" y="211"/>
                  </a:cubicBezTo>
                  <a:cubicBezTo>
                    <a:pt x="1714" y="178"/>
                    <a:pt x="1728" y="111"/>
                    <a:pt x="1700" y="66"/>
                  </a:cubicBezTo>
                  <a:cubicBezTo>
                    <a:pt x="1670" y="19"/>
                    <a:pt x="1598" y="0"/>
                    <a:pt x="1544" y="26"/>
                  </a:cubicBezTo>
                  <a:lnTo>
                    <a:pt x="568" y="50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5" name="Freeform 74">
              <a:extLst>
                <a:ext uri="{FF2B5EF4-FFF2-40B4-BE49-F238E27FC236}">
                  <a16:creationId xmlns:a16="http://schemas.microsoft.com/office/drawing/2014/main" id="{2B351C0A-03C6-4803-8224-9BA837D2DE5D}"/>
                </a:ext>
              </a:extLst>
            </p:cNvPr>
            <p:cNvSpPr>
              <a:spLocks/>
            </p:cNvSpPr>
            <p:nvPr/>
          </p:nvSpPr>
          <p:spPr bwMode="auto">
            <a:xfrm>
              <a:off x="1152" y="958"/>
              <a:ext cx="69" cy="57"/>
            </a:xfrm>
            <a:custGeom>
              <a:avLst/>
              <a:gdLst>
                <a:gd name="T0" fmla="*/ 548 w 576"/>
                <a:gd name="T1" fmla="*/ 66 h 472"/>
                <a:gd name="T2" fmla="*/ 392 w 576"/>
                <a:gd name="T3" fmla="*/ 26 h 472"/>
                <a:gd name="T4" fmla="*/ 0 w 576"/>
                <a:gd name="T5" fmla="*/ 217 h 472"/>
                <a:gd name="T6" fmla="*/ 151 w 576"/>
                <a:gd name="T7" fmla="*/ 472 h 472"/>
                <a:gd name="T8" fmla="*/ 515 w 576"/>
                <a:gd name="T9" fmla="*/ 211 h 472"/>
                <a:gd name="T10" fmla="*/ 548 w 576"/>
                <a:gd name="T11" fmla="*/ 66 h 472"/>
              </a:gdLst>
              <a:ahLst/>
              <a:cxnLst>
                <a:cxn ang="0">
                  <a:pos x="T0" y="T1"/>
                </a:cxn>
                <a:cxn ang="0">
                  <a:pos x="T2" y="T3"/>
                </a:cxn>
                <a:cxn ang="0">
                  <a:pos x="T4" y="T5"/>
                </a:cxn>
                <a:cxn ang="0">
                  <a:pos x="T6" y="T7"/>
                </a:cxn>
                <a:cxn ang="0">
                  <a:pos x="T8" y="T9"/>
                </a:cxn>
                <a:cxn ang="0">
                  <a:pos x="T10" y="T11"/>
                </a:cxn>
              </a:cxnLst>
              <a:rect l="0" t="0" r="r" b="b"/>
              <a:pathLst>
                <a:path w="576" h="472">
                  <a:moveTo>
                    <a:pt x="548" y="66"/>
                  </a:moveTo>
                  <a:cubicBezTo>
                    <a:pt x="518" y="19"/>
                    <a:pt x="446" y="0"/>
                    <a:pt x="392" y="26"/>
                  </a:cubicBezTo>
                  <a:cubicBezTo>
                    <a:pt x="0" y="217"/>
                    <a:pt x="0" y="217"/>
                    <a:pt x="0" y="217"/>
                  </a:cubicBezTo>
                  <a:cubicBezTo>
                    <a:pt x="63" y="295"/>
                    <a:pt x="113" y="381"/>
                    <a:pt x="151" y="472"/>
                  </a:cubicBezTo>
                  <a:cubicBezTo>
                    <a:pt x="515" y="211"/>
                    <a:pt x="515" y="211"/>
                    <a:pt x="515" y="211"/>
                  </a:cubicBezTo>
                  <a:cubicBezTo>
                    <a:pt x="562" y="178"/>
                    <a:pt x="576" y="111"/>
                    <a:pt x="54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6" name="Freeform 75">
              <a:extLst>
                <a:ext uri="{FF2B5EF4-FFF2-40B4-BE49-F238E27FC236}">
                  <a16:creationId xmlns:a16="http://schemas.microsoft.com/office/drawing/2014/main" id="{4FA76F74-7D64-4EE8-8B1E-2210B6ADD83B}"/>
                </a:ext>
              </a:extLst>
            </p:cNvPr>
            <p:cNvSpPr>
              <a:spLocks/>
            </p:cNvSpPr>
            <p:nvPr/>
          </p:nvSpPr>
          <p:spPr bwMode="auto">
            <a:xfrm>
              <a:off x="1124" y="842"/>
              <a:ext cx="189" cy="212"/>
            </a:xfrm>
            <a:custGeom>
              <a:avLst/>
              <a:gdLst>
                <a:gd name="T0" fmla="*/ 561 w 1576"/>
                <a:gd name="T1" fmla="*/ 0 h 1760"/>
                <a:gd name="T2" fmla="*/ 0 w 1576"/>
                <a:gd name="T3" fmla="*/ 973 h 1760"/>
                <a:gd name="T4" fmla="*/ 152 w 1576"/>
                <a:gd name="T5" fmla="*/ 1098 h 1760"/>
                <a:gd name="T6" fmla="*/ 576 w 1576"/>
                <a:gd name="T7" fmla="*/ 893 h 1760"/>
                <a:gd name="T8" fmla="*/ 878 w 1576"/>
                <a:gd name="T9" fmla="*/ 973 h 1760"/>
                <a:gd name="T10" fmla="*/ 816 w 1576"/>
                <a:gd name="T11" fmla="*/ 1276 h 1760"/>
                <a:gd name="T12" fmla="*/ 421 w 1576"/>
                <a:gd name="T13" fmla="*/ 1558 h 1760"/>
                <a:gd name="T14" fmla="*/ 455 w 1576"/>
                <a:gd name="T15" fmla="*/ 1760 h 1760"/>
                <a:gd name="T16" fmla="*/ 1576 w 1576"/>
                <a:gd name="T17" fmla="*/ 1760 h 1760"/>
                <a:gd name="T18" fmla="*/ 561 w 1576"/>
                <a:gd name="T19"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6" h="1760">
                  <a:moveTo>
                    <a:pt x="561" y="0"/>
                  </a:moveTo>
                  <a:cubicBezTo>
                    <a:pt x="0" y="973"/>
                    <a:pt x="0" y="973"/>
                    <a:pt x="0" y="973"/>
                  </a:cubicBezTo>
                  <a:cubicBezTo>
                    <a:pt x="56" y="1009"/>
                    <a:pt x="107" y="1052"/>
                    <a:pt x="152" y="1098"/>
                  </a:cubicBezTo>
                  <a:cubicBezTo>
                    <a:pt x="576" y="893"/>
                    <a:pt x="576" y="893"/>
                    <a:pt x="576" y="893"/>
                  </a:cubicBezTo>
                  <a:cubicBezTo>
                    <a:pt x="682" y="842"/>
                    <a:pt x="818" y="878"/>
                    <a:pt x="878" y="973"/>
                  </a:cubicBezTo>
                  <a:cubicBezTo>
                    <a:pt x="941" y="1071"/>
                    <a:pt x="913" y="1206"/>
                    <a:pt x="816" y="1276"/>
                  </a:cubicBezTo>
                  <a:cubicBezTo>
                    <a:pt x="421" y="1558"/>
                    <a:pt x="421" y="1558"/>
                    <a:pt x="421" y="1558"/>
                  </a:cubicBezTo>
                  <a:cubicBezTo>
                    <a:pt x="439" y="1623"/>
                    <a:pt x="451" y="1690"/>
                    <a:pt x="455" y="1760"/>
                  </a:cubicBezTo>
                  <a:cubicBezTo>
                    <a:pt x="1576" y="1760"/>
                    <a:pt x="1576" y="1760"/>
                    <a:pt x="1576" y="1760"/>
                  </a:cubicBezTo>
                  <a:cubicBezTo>
                    <a:pt x="1558" y="1021"/>
                    <a:pt x="1191" y="386"/>
                    <a:pt x="56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07" name="Group 70">
            <a:extLst>
              <a:ext uri="{FF2B5EF4-FFF2-40B4-BE49-F238E27FC236}">
                <a16:creationId xmlns:a16="http://schemas.microsoft.com/office/drawing/2014/main" id="{BA7FB258-F08B-4BF5-A5B6-AEA37E4E03A6}"/>
              </a:ext>
            </a:extLst>
          </p:cNvPr>
          <p:cNvGrpSpPr>
            <a:grpSpLocks noChangeAspect="1"/>
          </p:cNvGrpSpPr>
          <p:nvPr/>
        </p:nvGrpSpPr>
        <p:grpSpPr bwMode="auto">
          <a:xfrm>
            <a:off x="8296771" y="4718258"/>
            <a:ext cx="355167" cy="217279"/>
            <a:chOff x="803" y="793"/>
            <a:chExt cx="510" cy="312"/>
          </a:xfrm>
          <a:solidFill>
            <a:srgbClr val="798BB3"/>
          </a:solidFill>
        </p:grpSpPr>
        <p:sp>
          <p:nvSpPr>
            <p:cNvPr id="308" name="Freeform 71">
              <a:extLst>
                <a:ext uri="{FF2B5EF4-FFF2-40B4-BE49-F238E27FC236}">
                  <a16:creationId xmlns:a16="http://schemas.microsoft.com/office/drawing/2014/main" id="{89460208-0C34-4B97-8E01-88FAD8F2DA07}"/>
                </a:ext>
              </a:extLst>
            </p:cNvPr>
            <p:cNvSpPr>
              <a:spLocks/>
            </p:cNvSpPr>
            <p:nvPr/>
          </p:nvSpPr>
          <p:spPr bwMode="auto">
            <a:xfrm>
              <a:off x="937" y="793"/>
              <a:ext cx="242" cy="159"/>
            </a:xfrm>
            <a:custGeom>
              <a:avLst/>
              <a:gdLst>
                <a:gd name="T0" fmla="*/ 1013 w 2024"/>
                <a:gd name="T1" fmla="*/ 1212 h 1320"/>
                <a:gd name="T2" fmla="*/ 1465 w 2024"/>
                <a:gd name="T3" fmla="*/ 1320 h 1320"/>
                <a:gd name="T4" fmla="*/ 2024 w 2024"/>
                <a:gd name="T5" fmla="*/ 352 h 1320"/>
                <a:gd name="T6" fmla="*/ 0 w 2024"/>
                <a:gd name="T7" fmla="*/ 352 h 1320"/>
                <a:gd name="T8" fmla="*/ 560 w 2024"/>
                <a:gd name="T9" fmla="*/ 1320 h 1320"/>
                <a:gd name="T10" fmla="*/ 1013 w 2024"/>
                <a:gd name="T11" fmla="*/ 1212 h 1320"/>
              </a:gdLst>
              <a:ahLst/>
              <a:cxnLst>
                <a:cxn ang="0">
                  <a:pos x="T0" y="T1"/>
                </a:cxn>
                <a:cxn ang="0">
                  <a:pos x="T2" y="T3"/>
                </a:cxn>
                <a:cxn ang="0">
                  <a:pos x="T4" y="T5"/>
                </a:cxn>
                <a:cxn ang="0">
                  <a:pos x="T6" y="T7"/>
                </a:cxn>
                <a:cxn ang="0">
                  <a:pos x="T8" y="T9"/>
                </a:cxn>
                <a:cxn ang="0">
                  <a:pos x="T10" y="T11"/>
                </a:cxn>
              </a:cxnLst>
              <a:rect l="0" t="0" r="r" b="b"/>
              <a:pathLst>
                <a:path w="2024" h="1320">
                  <a:moveTo>
                    <a:pt x="1013" y="1212"/>
                  </a:moveTo>
                  <a:cubicBezTo>
                    <a:pt x="1169" y="1212"/>
                    <a:pt x="1325" y="1249"/>
                    <a:pt x="1465" y="1320"/>
                  </a:cubicBezTo>
                  <a:cubicBezTo>
                    <a:pt x="2024" y="352"/>
                    <a:pt x="2024" y="352"/>
                    <a:pt x="2024" y="352"/>
                  </a:cubicBezTo>
                  <a:cubicBezTo>
                    <a:pt x="1378" y="0"/>
                    <a:pt x="647" y="0"/>
                    <a:pt x="0" y="352"/>
                  </a:cubicBezTo>
                  <a:cubicBezTo>
                    <a:pt x="560" y="1320"/>
                    <a:pt x="560" y="1320"/>
                    <a:pt x="560" y="1320"/>
                  </a:cubicBezTo>
                  <a:cubicBezTo>
                    <a:pt x="700" y="1249"/>
                    <a:pt x="856" y="1212"/>
                    <a:pt x="1013" y="1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9" name="Freeform 72">
              <a:extLst>
                <a:ext uri="{FF2B5EF4-FFF2-40B4-BE49-F238E27FC236}">
                  <a16:creationId xmlns:a16="http://schemas.microsoft.com/office/drawing/2014/main" id="{13EF0489-7582-4FBD-8EFE-B7724C3AEC7D}"/>
                </a:ext>
              </a:extLst>
            </p:cNvPr>
            <p:cNvSpPr>
              <a:spLocks/>
            </p:cNvSpPr>
            <p:nvPr/>
          </p:nvSpPr>
          <p:spPr bwMode="auto">
            <a:xfrm>
              <a:off x="803" y="842"/>
              <a:ext cx="188" cy="212"/>
            </a:xfrm>
            <a:custGeom>
              <a:avLst/>
              <a:gdLst>
                <a:gd name="T0" fmla="*/ 1568 w 1568"/>
                <a:gd name="T1" fmla="*/ 973 h 1760"/>
                <a:gd name="T2" fmla="*/ 1010 w 1568"/>
                <a:gd name="T3" fmla="*/ 0 h 1760"/>
                <a:gd name="T4" fmla="*/ 0 w 1568"/>
                <a:gd name="T5" fmla="*/ 1760 h 1760"/>
                <a:gd name="T6" fmla="*/ 1116 w 1568"/>
                <a:gd name="T7" fmla="*/ 1760 h 1760"/>
                <a:gd name="T8" fmla="*/ 1568 w 1568"/>
                <a:gd name="T9" fmla="*/ 973 h 1760"/>
              </a:gdLst>
              <a:ahLst/>
              <a:cxnLst>
                <a:cxn ang="0">
                  <a:pos x="T0" y="T1"/>
                </a:cxn>
                <a:cxn ang="0">
                  <a:pos x="T2" y="T3"/>
                </a:cxn>
                <a:cxn ang="0">
                  <a:pos x="T4" y="T5"/>
                </a:cxn>
                <a:cxn ang="0">
                  <a:pos x="T6" y="T7"/>
                </a:cxn>
                <a:cxn ang="0">
                  <a:pos x="T8" y="T9"/>
                </a:cxn>
              </a:cxnLst>
              <a:rect l="0" t="0" r="r" b="b"/>
              <a:pathLst>
                <a:path w="1568" h="1760">
                  <a:moveTo>
                    <a:pt x="1568" y="973"/>
                  </a:moveTo>
                  <a:cubicBezTo>
                    <a:pt x="1010" y="0"/>
                    <a:pt x="1010" y="0"/>
                    <a:pt x="1010" y="0"/>
                  </a:cubicBezTo>
                  <a:cubicBezTo>
                    <a:pt x="383" y="386"/>
                    <a:pt x="18" y="1021"/>
                    <a:pt x="0" y="1760"/>
                  </a:cubicBezTo>
                  <a:cubicBezTo>
                    <a:pt x="1116" y="1760"/>
                    <a:pt x="1116" y="1760"/>
                    <a:pt x="1116" y="1760"/>
                  </a:cubicBezTo>
                  <a:cubicBezTo>
                    <a:pt x="1134" y="1442"/>
                    <a:pt x="1303" y="1148"/>
                    <a:pt x="1568" y="97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0" name="Freeform 73">
              <a:extLst>
                <a:ext uri="{FF2B5EF4-FFF2-40B4-BE49-F238E27FC236}">
                  <a16:creationId xmlns:a16="http://schemas.microsoft.com/office/drawing/2014/main" id="{EA75F9DB-80D3-4329-B3F1-9AF607BDB38C}"/>
                </a:ext>
              </a:extLst>
            </p:cNvPr>
            <p:cNvSpPr>
              <a:spLocks/>
            </p:cNvSpPr>
            <p:nvPr/>
          </p:nvSpPr>
          <p:spPr bwMode="auto">
            <a:xfrm>
              <a:off x="1014" y="958"/>
              <a:ext cx="207" cy="147"/>
            </a:xfrm>
            <a:custGeom>
              <a:avLst/>
              <a:gdLst>
                <a:gd name="T0" fmla="*/ 568 w 1728"/>
                <a:gd name="T1" fmla="*/ 500 h 1216"/>
                <a:gd name="T2" fmla="*/ 542 w 1728"/>
                <a:gd name="T3" fmla="*/ 489 h 1216"/>
                <a:gd name="T4" fmla="*/ 382 w 1728"/>
                <a:gd name="T5" fmla="*/ 452 h 1216"/>
                <a:gd name="T6" fmla="*/ 0 w 1728"/>
                <a:gd name="T7" fmla="*/ 834 h 1216"/>
                <a:gd name="T8" fmla="*/ 382 w 1728"/>
                <a:gd name="T9" fmla="*/ 1216 h 1216"/>
                <a:gd name="T10" fmla="*/ 759 w 1728"/>
                <a:gd name="T11" fmla="*/ 883 h 1216"/>
                <a:gd name="T12" fmla="*/ 762 w 1728"/>
                <a:gd name="T13" fmla="*/ 857 h 1216"/>
                <a:gd name="T14" fmla="*/ 1667 w 1728"/>
                <a:gd name="T15" fmla="*/ 211 h 1216"/>
                <a:gd name="T16" fmla="*/ 1700 w 1728"/>
                <a:gd name="T17" fmla="*/ 66 h 1216"/>
                <a:gd name="T18" fmla="*/ 1544 w 1728"/>
                <a:gd name="T19" fmla="*/ 26 h 1216"/>
                <a:gd name="T20" fmla="*/ 568 w 1728"/>
                <a:gd name="T21" fmla="*/ 50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8" h="1216">
                  <a:moveTo>
                    <a:pt x="568" y="500"/>
                  </a:moveTo>
                  <a:cubicBezTo>
                    <a:pt x="542" y="489"/>
                    <a:pt x="542" y="489"/>
                    <a:pt x="542" y="489"/>
                  </a:cubicBezTo>
                  <a:cubicBezTo>
                    <a:pt x="491" y="465"/>
                    <a:pt x="436" y="452"/>
                    <a:pt x="382" y="452"/>
                  </a:cubicBezTo>
                  <a:cubicBezTo>
                    <a:pt x="172" y="452"/>
                    <a:pt x="0" y="624"/>
                    <a:pt x="0" y="834"/>
                  </a:cubicBezTo>
                  <a:cubicBezTo>
                    <a:pt x="0" y="1046"/>
                    <a:pt x="172" y="1216"/>
                    <a:pt x="382" y="1216"/>
                  </a:cubicBezTo>
                  <a:cubicBezTo>
                    <a:pt x="574" y="1216"/>
                    <a:pt x="735" y="1073"/>
                    <a:pt x="759" y="883"/>
                  </a:cubicBezTo>
                  <a:cubicBezTo>
                    <a:pt x="762" y="857"/>
                    <a:pt x="762" y="857"/>
                    <a:pt x="762" y="857"/>
                  </a:cubicBezTo>
                  <a:cubicBezTo>
                    <a:pt x="1667" y="211"/>
                    <a:pt x="1667" y="211"/>
                    <a:pt x="1667" y="211"/>
                  </a:cubicBezTo>
                  <a:cubicBezTo>
                    <a:pt x="1714" y="178"/>
                    <a:pt x="1728" y="111"/>
                    <a:pt x="1700" y="66"/>
                  </a:cubicBezTo>
                  <a:cubicBezTo>
                    <a:pt x="1670" y="19"/>
                    <a:pt x="1598" y="0"/>
                    <a:pt x="1544" y="26"/>
                  </a:cubicBezTo>
                  <a:lnTo>
                    <a:pt x="568" y="50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1" name="Freeform 74">
              <a:extLst>
                <a:ext uri="{FF2B5EF4-FFF2-40B4-BE49-F238E27FC236}">
                  <a16:creationId xmlns:a16="http://schemas.microsoft.com/office/drawing/2014/main" id="{A1DAF11F-C366-4C96-AC1A-C6875A1D172B}"/>
                </a:ext>
              </a:extLst>
            </p:cNvPr>
            <p:cNvSpPr>
              <a:spLocks/>
            </p:cNvSpPr>
            <p:nvPr/>
          </p:nvSpPr>
          <p:spPr bwMode="auto">
            <a:xfrm>
              <a:off x="1152" y="958"/>
              <a:ext cx="69" cy="57"/>
            </a:xfrm>
            <a:custGeom>
              <a:avLst/>
              <a:gdLst>
                <a:gd name="T0" fmla="*/ 548 w 576"/>
                <a:gd name="T1" fmla="*/ 66 h 472"/>
                <a:gd name="T2" fmla="*/ 392 w 576"/>
                <a:gd name="T3" fmla="*/ 26 h 472"/>
                <a:gd name="T4" fmla="*/ 0 w 576"/>
                <a:gd name="T5" fmla="*/ 217 h 472"/>
                <a:gd name="T6" fmla="*/ 151 w 576"/>
                <a:gd name="T7" fmla="*/ 472 h 472"/>
                <a:gd name="T8" fmla="*/ 515 w 576"/>
                <a:gd name="T9" fmla="*/ 211 h 472"/>
                <a:gd name="T10" fmla="*/ 548 w 576"/>
                <a:gd name="T11" fmla="*/ 66 h 472"/>
              </a:gdLst>
              <a:ahLst/>
              <a:cxnLst>
                <a:cxn ang="0">
                  <a:pos x="T0" y="T1"/>
                </a:cxn>
                <a:cxn ang="0">
                  <a:pos x="T2" y="T3"/>
                </a:cxn>
                <a:cxn ang="0">
                  <a:pos x="T4" y="T5"/>
                </a:cxn>
                <a:cxn ang="0">
                  <a:pos x="T6" y="T7"/>
                </a:cxn>
                <a:cxn ang="0">
                  <a:pos x="T8" y="T9"/>
                </a:cxn>
                <a:cxn ang="0">
                  <a:pos x="T10" y="T11"/>
                </a:cxn>
              </a:cxnLst>
              <a:rect l="0" t="0" r="r" b="b"/>
              <a:pathLst>
                <a:path w="576" h="472">
                  <a:moveTo>
                    <a:pt x="548" y="66"/>
                  </a:moveTo>
                  <a:cubicBezTo>
                    <a:pt x="518" y="19"/>
                    <a:pt x="446" y="0"/>
                    <a:pt x="392" y="26"/>
                  </a:cubicBezTo>
                  <a:cubicBezTo>
                    <a:pt x="0" y="217"/>
                    <a:pt x="0" y="217"/>
                    <a:pt x="0" y="217"/>
                  </a:cubicBezTo>
                  <a:cubicBezTo>
                    <a:pt x="63" y="295"/>
                    <a:pt x="113" y="381"/>
                    <a:pt x="151" y="472"/>
                  </a:cubicBezTo>
                  <a:cubicBezTo>
                    <a:pt x="515" y="211"/>
                    <a:pt x="515" y="211"/>
                    <a:pt x="515" y="211"/>
                  </a:cubicBezTo>
                  <a:cubicBezTo>
                    <a:pt x="562" y="178"/>
                    <a:pt x="576" y="111"/>
                    <a:pt x="54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2" name="Freeform 75">
              <a:extLst>
                <a:ext uri="{FF2B5EF4-FFF2-40B4-BE49-F238E27FC236}">
                  <a16:creationId xmlns:a16="http://schemas.microsoft.com/office/drawing/2014/main" id="{B6F67CB7-E4D8-4B5F-9283-2DCA66252C02}"/>
                </a:ext>
              </a:extLst>
            </p:cNvPr>
            <p:cNvSpPr>
              <a:spLocks/>
            </p:cNvSpPr>
            <p:nvPr/>
          </p:nvSpPr>
          <p:spPr bwMode="auto">
            <a:xfrm>
              <a:off x="1124" y="842"/>
              <a:ext cx="189" cy="212"/>
            </a:xfrm>
            <a:custGeom>
              <a:avLst/>
              <a:gdLst>
                <a:gd name="T0" fmla="*/ 561 w 1576"/>
                <a:gd name="T1" fmla="*/ 0 h 1760"/>
                <a:gd name="T2" fmla="*/ 0 w 1576"/>
                <a:gd name="T3" fmla="*/ 973 h 1760"/>
                <a:gd name="T4" fmla="*/ 152 w 1576"/>
                <a:gd name="T5" fmla="*/ 1098 h 1760"/>
                <a:gd name="T6" fmla="*/ 576 w 1576"/>
                <a:gd name="T7" fmla="*/ 893 h 1760"/>
                <a:gd name="T8" fmla="*/ 878 w 1576"/>
                <a:gd name="T9" fmla="*/ 973 h 1760"/>
                <a:gd name="T10" fmla="*/ 816 w 1576"/>
                <a:gd name="T11" fmla="*/ 1276 h 1760"/>
                <a:gd name="T12" fmla="*/ 421 w 1576"/>
                <a:gd name="T13" fmla="*/ 1558 h 1760"/>
                <a:gd name="T14" fmla="*/ 455 w 1576"/>
                <a:gd name="T15" fmla="*/ 1760 h 1760"/>
                <a:gd name="T16" fmla="*/ 1576 w 1576"/>
                <a:gd name="T17" fmla="*/ 1760 h 1760"/>
                <a:gd name="T18" fmla="*/ 561 w 1576"/>
                <a:gd name="T19"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6" h="1760">
                  <a:moveTo>
                    <a:pt x="561" y="0"/>
                  </a:moveTo>
                  <a:cubicBezTo>
                    <a:pt x="0" y="973"/>
                    <a:pt x="0" y="973"/>
                    <a:pt x="0" y="973"/>
                  </a:cubicBezTo>
                  <a:cubicBezTo>
                    <a:pt x="56" y="1009"/>
                    <a:pt x="107" y="1052"/>
                    <a:pt x="152" y="1098"/>
                  </a:cubicBezTo>
                  <a:cubicBezTo>
                    <a:pt x="576" y="893"/>
                    <a:pt x="576" y="893"/>
                    <a:pt x="576" y="893"/>
                  </a:cubicBezTo>
                  <a:cubicBezTo>
                    <a:pt x="682" y="842"/>
                    <a:pt x="818" y="878"/>
                    <a:pt x="878" y="973"/>
                  </a:cubicBezTo>
                  <a:cubicBezTo>
                    <a:pt x="941" y="1071"/>
                    <a:pt x="913" y="1206"/>
                    <a:pt x="816" y="1276"/>
                  </a:cubicBezTo>
                  <a:cubicBezTo>
                    <a:pt x="421" y="1558"/>
                    <a:pt x="421" y="1558"/>
                    <a:pt x="421" y="1558"/>
                  </a:cubicBezTo>
                  <a:cubicBezTo>
                    <a:pt x="439" y="1623"/>
                    <a:pt x="451" y="1690"/>
                    <a:pt x="455" y="1760"/>
                  </a:cubicBezTo>
                  <a:cubicBezTo>
                    <a:pt x="1576" y="1760"/>
                    <a:pt x="1576" y="1760"/>
                    <a:pt x="1576" y="1760"/>
                  </a:cubicBezTo>
                  <a:cubicBezTo>
                    <a:pt x="1558" y="1021"/>
                    <a:pt x="1191" y="386"/>
                    <a:pt x="56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01" name="Datumsplatzhalter 6">
            <a:extLst>
              <a:ext uri="{FF2B5EF4-FFF2-40B4-BE49-F238E27FC236}">
                <a16:creationId xmlns:a16="http://schemas.microsoft.com/office/drawing/2014/main" id="{FE5E9690-785C-4400-AAD3-0CA8B6F8CC43}"/>
              </a:ext>
            </a:extLst>
          </p:cNvPr>
          <p:cNvSpPr>
            <a:spLocks noGrp="1"/>
          </p:cNvSpPr>
          <p:nvPr>
            <p:ph type="dt" sz="half" idx="2"/>
          </p:nvPr>
        </p:nvSpPr>
        <p:spPr>
          <a:xfrm>
            <a:off x="360363" y="6584851"/>
            <a:ext cx="493866" cy="2160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p>
        </p:txBody>
      </p:sp>
      <p:sp>
        <p:nvSpPr>
          <p:cNvPr id="102" name="Fußzeilenplatzhalter 2">
            <a:extLst>
              <a:ext uri="{FF2B5EF4-FFF2-40B4-BE49-F238E27FC236}">
                <a16:creationId xmlns:a16="http://schemas.microsoft.com/office/drawing/2014/main" id="{4FCB00FE-BA8D-4989-8490-2ECD78ACFFA9}"/>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
        <p:nvSpPr>
          <p:cNvPr id="103" name="Textfeld 102">
            <a:extLst>
              <a:ext uri="{FF2B5EF4-FFF2-40B4-BE49-F238E27FC236}">
                <a16:creationId xmlns:a16="http://schemas.microsoft.com/office/drawing/2014/main" id="{8E94B006-462B-41FB-B3FC-5B9875DB1929}"/>
              </a:ext>
            </a:extLst>
          </p:cNvPr>
          <p:cNvSpPr txBox="1"/>
          <p:nvPr/>
        </p:nvSpPr>
        <p:spPr>
          <a:xfrm>
            <a:off x="6241145" y="5777999"/>
            <a:ext cx="624939" cy="719998"/>
          </a:xfrm>
          <a:prstGeom prst="rect">
            <a:avLst/>
          </a:prstGeom>
          <a:noFill/>
        </p:spPr>
        <p:txBody>
          <a:bodyPr wrap="none" lIns="72000" tIns="0" rIns="72000" bIns="0" rtlCol="0" anchor="t">
            <a:noAutofit/>
          </a:bodyPr>
          <a:lstStyle/>
          <a:p>
            <a:pPr algn="r">
              <a:spcBef>
                <a:spcPts val="300"/>
              </a:spcBef>
              <a:spcAft>
                <a:spcPts val="100"/>
              </a:spcAft>
              <a:buClr>
                <a:schemeClr val="tx2"/>
              </a:buClr>
            </a:pPr>
            <a:r>
              <a:rPr lang="en-US" sz="1000" b="1" dirty="0">
                <a:latin typeface="Open Sans" panose="020B0606030504020204" pitchFamily="34" charset="0"/>
                <a:ea typeface="Open Sans" panose="020B0606030504020204" pitchFamily="34" charset="0"/>
                <a:cs typeface="Open Sans" panose="020B0606030504020204" pitchFamily="34" charset="0"/>
              </a:rPr>
              <a:t>Legend </a:t>
            </a:r>
          </a:p>
        </p:txBody>
      </p:sp>
      <p:sp>
        <p:nvSpPr>
          <p:cNvPr id="104" name="Textfeld 103">
            <a:extLst>
              <a:ext uri="{FF2B5EF4-FFF2-40B4-BE49-F238E27FC236}">
                <a16:creationId xmlns:a16="http://schemas.microsoft.com/office/drawing/2014/main" id="{4DF78998-CE81-45E6-8F52-18DFD8E153AF}"/>
              </a:ext>
            </a:extLst>
          </p:cNvPr>
          <p:cNvSpPr txBox="1"/>
          <p:nvPr/>
        </p:nvSpPr>
        <p:spPr>
          <a:xfrm>
            <a:off x="6762387" y="5777999"/>
            <a:ext cx="3229431" cy="719998"/>
          </a:xfrm>
          <a:prstGeom prst="rect">
            <a:avLst/>
          </a:prstGeom>
          <a:noFill/>
        </p:spPr>
        <p:txBody>
          <a:bodyPr wrap="none" lIns="72000" tIns="0" rIns="72000" bIns="0" rtlCol="0" anchor="t">
            <a:noAutofit/>
          </a:bodyPr>
          <a:lstStyle/>
          <a:p>
            <a:pPr>
              <a:lnSpc>
                <a:spcPts val="1400"/>
              </a:lnSpc>
              <a:spcBef>
                <a:spcPts val="300"/>
              </a:spcBef>
              <a:spcAft>
                <a:spcPts val="100"/>
              </a:spcAft>
              <a:buClr>
                <a:schemeClr val="tx2"/>
              </a:buClr>
              <a:tabLst>
                <a:tab pos="628650" algn="l"/>
              </a:tabLst>
            </a:pPr>
            <a:r>
              <a:rPr lang="en-US" sz="1000" dirty="0">
                <a:latin typeface="Open Sans" panose="020B0606030504020204" pitchFamily="34" charset="0"/>
                <a:ea typeface="Open Sans" panose="020B0606030504020204" pitchFamily="34" charset="0"/>
                <a:cs typeface="Open Sans" panose="020B0606030504020204" pitchFamily="34" charset="0"/>
              </a:rPr>
              <a:t>	</a:t>
            </a:r>
            <a:r>
              <a:rPr lang="en-US" sz="1000" i="1" dirty="0">
                <a:latin typeface="Open Sans" panose="020B0606030504020204" pitchFamily="34" charset="0"/>
                <a:ea typeface="Open Sans" panose="020B0606030504020204" pitchFamily="34" charset="0"/>
                <a:cs typeface="Open Sans" panose="020B0606030504020204" pitchFamily="34" charset="0"/>
              </a:rPr>
              <a:t>Date of Activation </a:t>
            </a:r>
          </a:p>
          <a:p>
            <a:pPr>
              <a:lnSpc>
                <a:spcPts val="1400"/>
              </a:lnSpc>
              <a:spcBef>
                <a:spcPts val="300"/>
              </a:spcBef>
              <a:spcAft>
                <a:spcPts val="100"/>
              </a:spcAft>
              <a:buClr>
                <a:schemeClr val="tx2"/>
              </a:buClr>
              <a:tabLst>
                <a:tab pos="628650" algn="l"/>
              </a:tabLst>
            </a:pPr>
            <a:r>
              <a:rPr lang="en-US" sz="1000" i="1" dirty="0">
                <a:latin typeface="Open Sans" panose="020B0606030504020204" pitchFamily="34" charset="0"/>
                <a:ea typeface="Open Sans" panose="020B0606030504020204" pitchFamily="34" charset="0"/>
                <a:cs typeface="Open Sans" panose="020B0606030504020204" pitchFamily="34" charset="0"/>
              </a:rPr>
              <a:t>	KPIs from Promotion Period</a:t>
            </a:r>
          </a:p>
          <a:p>
            <a:pPr>
              <a:lnSpc>
                <a:spcPts val="1400"/>
              </a:lnSpc>
              <a:spcBef>
                <a:spcPts val="300"/>
              </a:spcBef>
              <a:spcAft>
                <a:spcPts val="100"/>
              </a:spcAft>
              <a:buClr>
                <a:schemeClr val="tx2"/>
              </a:buClr>
              <a:tabLst>
                <a:tab pos="628650" algn="l"/>
              </a:tabLst>
            </a:pPr>
            <a:r>
              <a:rPr lang="en-US" sz="1000" i="1" dirty="0">
                <a:latin typeface="Open Sans" panose="020B0606030504020204" pitchFamily="34" charset="0"/>
                <a:ea typeface="Open Sans" panose="020B0606030504020204" pitchFamily="34" charset="0"/>
                <a:cs typeface="Open Sans" panose="020B0606030504020204" pitchFamily="34" charset="0"/>
              </a:rPr>
              <a:t>	Description of Amendment</a:t>
            </a:r>
          </a:p>
        </p:txBody>
      </p:sp>
      <p:cxnSp>
        <p:nvCxnSpPr>
          <p:cNvPr id="105" name="Gerader Verbinder 104">
            <a:extLst>
              <a:ext uri="{FF2B5EF4-FFF2-40B4-BE49-F238E27FC236}">
                <a16:creationId xmlns:a16="http://schemas.microsoft.com/office/drawing/2014/main" id="{CD9A5AA6-9F1F-415F-8867-2C13E3084F23}"/>
              </a:ext>
            </a:extLst>
          </p:cNvPr>
          <p:cNvCxnSpPr>
            <a:cxnSpLocks/>
          </p:cNvCxnSpPr>
          <p:nvPr/>
        </p:nvCxnSpPr>
        <p:spPr>
          <a:xfrm>
            <a:off x="6875512" y="5730864"/>
            <a:ext cx="0" cy="719998"/>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06" name="Gruppieren 105">
            <a:extLst>
              <a:ext uri="{FF2B5EF4-FFF2-40B4-BE49-F238E27FC236}">
                <a16:creationId xmlns:a16="http://schemas.microsoft.com/office/drawing/2014/main" id="{ECC174A9-E73C-41BB-A5A4-376B0737922B}"/>
              </a:ext>
            </a:extLst>
          </p:cNvPr>
          <p:cNvGrpSpPr/>
          <p:nvPr/>
        </p:nvGrpSpPr>
        <p:grpSpPr>
          <a:xfrm>
            <a:off x="7023899" y="5777999"/>
            <a:ext cx="153339" cy="603751"/>
            <a:chOff x="8862131" y="5777999"/>
            <a:chExt cx="153339" cy="603751"/>
          </a:xfrm>
          <a:solidFill>
            <a:srgbClr val="798BB3"/>
          </a:solidFill>
        </p:grpSpPr>
        <p:grpSp>
          <p:nvGrpSpPr>
            <p:cNvPr id="107" name="Group 57">
              <a:extLst>
                <a:ext uri="{FF2B5EF4-FFF2-40B4-BE49-F238E27FC236}">
                  <a16:creationId xmlns:a16="http://schemas.microsoft.com/office/drawing/2014/main" id="{EE8AFC62-7A44-4FAD-BD7F-142507AEE303}"/>
                </a:ext>
              </a:extLst>
            </p:cNvPr>
            <p:cNvGrpSpPr>
              <a:grpSpLocks noChangeAspect="1"/>
            </p:cNvGrpSpPr>
            <p:nvPr/>
          </p:nvGrpSpPr>
          <p:grpSpPr bwMode="auto">
            <a:xfrm>
              <a:off x="8862131" y="5777999"/>
              <a:ext cx="153339" cy="153339"/>
              <a:chOff x="803" y="803"/>
              <a:chExt cx="440" cy="440"/>
            </a:xfrm>
            <a:grpFill/>
          </p:grpSpPr>
          <p:sp>
            <p:nvSpPr>
              <p:cNvPr id="117" name="Freeform 58">
                <a:extLst>
                  <a:ext uri="{FF2B5EF4-FFF2-40B4-BE49-F238E27FC236}">
                    <a16:creationId xmlns:a16="http://schemas.microsoft.com/office/drawing/2014/main" id="{29F7F8A8-BE5F-42D1-B570-CB54066FD1DD}"/>
                  </a:ext>
                </a:extLst>
              </p:cNvPr>
              <p:cNvSpPr>
                <a:spLocks/>
              </p:cNvSpPr>
              <p:nvPr/>
            </p:nvSpPr>
            <p:spPr bwMode="auto">
              <a:xfrm>
                <a:off x="1058" y="1053"/>
                <a:ext cx="78" cy="78"/>
              </a:xfrm>
              <a:custGeom>
                <a:avLst/>
                <a:gdLst>
                  <a:gd name="T0" fmla="*/ 328 w 328"/>
                  <a:gd name="T1" fmla="*/ 66 h 324"/>
                  <a:gd name="T2" fmla="*/ 230 w 328"/>
                  <a:gd name="T3" fmla="*/ 162 h 324"/>
                  <a:gd name="T4" fmla="*/ 328 w 328"/>
                  <a:gd name="T5" fmla="*/ 259 h 324"/>
                  <a:gd name="T6" fmla="*/ 263 w 328"/>
                  <a:gd name="T7" fmla="*/ 324 h 324"/>
                  <a:gd name="T8" fmla="*/ 164 w 328"/>
                  <a:gd name="T9" fmla="*/ 227 h 324"/>
                  <a:gd name="T10" fmla="*/ 66 w 328"/>
                  <a:gd name="T11" fmla="*/ 324 h 324"/>
                  <a:gd name="T12" fmla="*/ 0 w 328"/>
                  <a:gd name="T13" fmla="*/ 260 h 324"/>
                  <a:gd name="T14" fmla="*/ 99 w 328"/>
                  <a:gd name="T15" fmla="*/ 162 h 324"/>
                  <a:gd name="T16" fmla="*/ 0 w 328"/>
                  <a:gd name="T17" fmla="*/ 65 h 324"/>
                  <a:gd name="T18" fmla="*/ 66 w 328"/>
                  <a:gd name="T19" fmla="*/ 0 h 324"/>
                  <a:gd name="T20" fmla="*/ 164 w 328"/>
                  <a:gd name="T21" fmla="*/ 98 h 324"/>
                  <a:gd name="T22" fmla="*/ 263 w 328"/>
                  <a:gd name="T23" fmla="*/ 1 h 324"/>
                  <a:gd name="T24" fmla="*/ 328 w 328"/>
                  <a:gd name="T25" fmla="*/ 66 h 324"/>
                  <a:gd name="T26" fmla="*/ 328 w 328"/>
                  <a:gd name="T27" fmla="*/ 6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324">
                    <a:moveTo>
                      <a:pt x="328" y="66"/>
                    </a:moveTo>
                    <a:cubicBezTo>
                      <a:pt x="230" y="162"/>
                      <a:pt x="230" y="162"/>
                      <a:pt x="230" y="162"/>
                    </a:cubicBezTo>
                    <a:cubicBezTo>
                      <a:pt x="328" y="259"/>
                      <a:pt x="328" y="259"/>
                      <a:pt x="328" y="259"/>
                    </a:cubicBezTo>
                    <a:cubicBezTo>
                      <a:pt x="263" y="324"/>
                      <a:pt x="263" y="324"/>
                      <a:pt x="263" y="324"/>
                    </a:cubicBezTo>
                    <a:cubicBezTo>
                      <a:pt x="164" y="227"/>
                      <a:pt x="164" y="227"/>
                      <a:pt x="164" y="227"/>
                    </a:cubicBezTo>
                    <a:cubicBezTo>
                      <a:pt x="66" y="324"/>
                      <a:pt x="66" y="324"/>
                      <a:pt x="66" y="324"/>
                    </a:cubicBezTo>
                    <a:cubicBezTo>
                      <a:pt x="0" y="260"/>
                      <a:pt x="0" y="260"/>
                      <a:pt x="0" y="260"/>
                    </a:cubicBezTo>
                    <a:cubicBezTo>
                      <a:pt x="99" y="162"/>
                      <a:pt x="99" y="162"/>
                      <a:pt x="99" y="162"/>
                    </a:cubicBezTo>
                    <a:cubicBezTo>
                      <a:pt x="0" y="65"/>
                      <a:pt x="0" y="65"/>
                      <a:pt x="0" y="65"/>
                    </a:cubicBezTo>
                    <a:cubicBezTo>
                      <a:pt x="66" y="0"/>
                      <a:pt x="66" y="0"/>
                      <a:pt x="66" y="0"/>
                    </a:cubicBezTo>
                    <a:cubicBezTo>
                      <a:pt x="164" y="98"/>
                      <a:pt x="164" y="98"/>
                      <a:pt x="164" y="98"/>
                    </a:cubicBezTo>
                    <a:cubicBezTo>
                      <a:pt x="263" y="1"/>
                      <a:pt x="263" y="1"/>
                      <a:pt x="263" y="1"/>
                    </a:cubicBezTo>
                    <a:cubicBezTo>
                      <a:pt x="328" y="66"/>
                      <a:pt x="328" y="66"/>
                      <a:pt x="328" y="66"/>
                    </a:cubicBezTo>
                    <a:cubicBezTo>
                      <a:pt x="328" y="66"/>
                      <a:pt x="328" y="66"/>
                      <a:pt x="32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18" name="Freeform 59">
                <a:extLst>
                  <a:ext uri="{FF2B5EF4-FFF2-40B4-BE49-F238E27FC236}">
                    <a16:creationId xmlns:a16="http://schemas.microsoft.com/office/drawing/2014/main" id="{6C781D97-3AB6-499B-8D03-7284E40C2416}"/>
                  </a:ext>
                </a:extLst>
              </p:cNvPr>
              <p:cNvSpPr>
                <a:spLocks/>
              </p:cNvSpPr>
              <p:nvPr/>
            </p:nvSpPr>
            <p:spPr bwMode="auto">
              <a:xfrm>
                <a:off x="1114" y="867"/>
                <a:ext cx="34" cy="51"/>
              </a:xfrm>
              <a:custGeom>
                <a:avLst/>
                <a:gdLst>
                  <a:gd name="T0" fmla="*/ 70 w 140"/>
                  <a:gd name="T1" fmla="*/ 212 h 212"/>
                  <a:gd name="T2" fmla="*/ 140 w 140"/>
                  <a:gd name="T3" fmla="*/ 118 h 212"/>
                  <a:gd name="T4" fmla="*/ 140 w 140"/>
                  <a:gd name="T5" fmla="*/ 0 h 212"/>
                  <a:gd name="T6" fmla="*/ 0 w 140"/>
                  <a:gd name="T7" fmla="*/ 0 h 212"/>
                  <a:gd name="T8" fmla="*/ 0 w 140"/>
                  <a:gd name="T9" fmla="*/ 118 h 212"/>
                  <a:gd name="T10" fmla="*/ 70 w 140"/>
                  <a:gd name="T11" fmla="*/ 212 h 212"/>
                </a:gdLst>
                <a:ahLst/>
                <a:cxnLst>
                  <a:cxn ang="0">
                    <a:pos x="T0" y="T1"/>
                  </a:cxn>
                  <a:cxn ang="0">
                    <a:pos x="T2" y="T3"/>
                  </a:cxn>
                  <a:cxn ang="0">
                    <a:pos x="T4" y="T5"/>
                  </a:cxn>
                  <a:cxn ang="0">
                    <a:pos x="T6" y="T7"/>
                  </a:cxn>
                  <a:cxn ang="0">
                    <a:pos x="T8" y="T9"/>
                  </a:cxn>
                  <a:cxn ang="0">
                    <a:pos x="T10" y="T11"/>
                  </a:cxn>
                </a:cxnLst>
                <a:rect l="0" t="0" r="r" b="b"/>
                <a:pathLst>
                  <a:path w="140" h="212">
                    <a:moveTo>
                      <a:pt x="70" y="212"/>
                    </a:moveTo>
                    <a:cubicBezTo>
                      <a:pt x="108" y="212"/>
                      <a:pt x="140" y="169"/>
                      <a:pt x="140" y="118"/>
                    </a:cubicBezTo>
                    <a:cubicBezTo>
                      <a:pt x="140" y="0"/>
                      <a:pt x="140" y="0"/>
                      <a:pt x="140" y="0"/>
                    </a:cubicBezTo>
                    <a:cubicBezTo>
                      <a:pt x="0" y="0"/>
                      <a:pt x="0" y="0"/>
                      <a:pt x="0" y="0"/>
                    </a:cubicBezTo>
                    <a:cubicBezTo>
                      <a:pt x="0" y="118"/>
                      <a:pt x="0" y="118"/>
                      <a:pt x="0" y="118"/>
                    </a:cubicBezTo>
                    <a:cubicBezTo>
                      <a:pt x="0" y="169"/>
                      <a:pt x="33" y="212"/>
                      <a:pt x="70"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19" name="Freeform 60">
                <a:extLst>
                  <a:ext uri="{FF2B5EF4-FFF2-40B4-BE49-F238E27FC236}">
                    <a16:creationId xmlns:a16="http://schemas.microsoft.com/office/drawing/2014/main" id="{F5F1B522-07AC-49CF-B86D-11CC839EC0A2}"/>
                  </a:ext>
                </a:extLst>
              </p:cNvPr>
              <p:cNvSpPr>
                <a:spLocks/>
              </p:cNvSpPr>
              <p:nvPr/>
            </p:nvSpPr>
            <p:spPr bwMode="auto">
              <a:xfrm>
                <a:off x="899" y="867"/>
                <a:ext cx="33" cy="51"/>
              </a:xfrm>
              <a:custGeom>
                <a:avLst/>
                <a:gdLst>
                  <a:gd name="T0" fmla="*/ 68 w 136"/>
                  <a:gd name="T1" fmla="*/ 212 h 212"/>
                  <a:gd name="T2" fmla="*/ 136 w 136"/>
                  <a:gd name="T3" fmla="*/ 118 h 212"/>
                  <a:gd name="T4" fmla="*/ 136 w 136"/>
                  <a:gd name="T5" fmla="*/ 0 h 212"/>
                  <a:gd name="T6" fmla="*/ 0 w 136"/>
                  <a:gd name="T7" fmla="*/ 0 h 212"/>
                  <a:gd name="T8" fmla="*/ 0 w 136"/>
                  <a:gd name="T9" fmla="*/ 118 h 212"/>
                  <a:gd name="T10" fmla="*/ 68 w 136"/>
                  <a:gd name="T11" fmla="*/ 212 h 212"/>
                </a:gdLst>
                <a:ahLst/>
                <a:cxnLst>
                  <a:cxn ang="0">
                    <a:pos x="T0" y="T1"/>
                  </a:cxn>
                  <a:cxn ang="0">
                    <a:pos x="T2" y="T3"/>
                  </a:cxn>
                  <a:cxn ang="0">
                    <a:pos x="T4" y="T5"/>
                  </a:cxn>
                  <a:cxn ang="0">
                    <a:pos x="T6" y="T7"/>
                  </a:cxn>
                  <a:cxn ang="0">
                    <a:pos x="T8" y="T9"/>
                  </a:cxn>
                  <a:cxn ang="0">
                    <a:pos x="T10" y="T11"/>
                  </a:cxn>
                </a:cxnLst>
                <a:rect l="0" t="0" r="r" b="b"/>
                <a:pathLst>
                  <a:path w="136" h="212">
                    <a:moveTo>
                      <a:pt x="68" y="212"/>
                    </a:moveTo>
                    <a:cubicBezTo>
                      <a:pt x="105" y="212"/>
                      <a:pt x="136" y="169"/>
                      <a:pt x="136" y="118"/>
                    </a:cubicBezTo>
                    <a:cubicBezTo>
                      <a:pt x="136" y="0"/>
                      <a:pt x="136" y="0"/>
                      <a:pt x="136" y="0"/>
                    </a:cubicBezTo>
                    <a:cubicBezTo>
                      <a:pt x="0" y="0"/>
                      <a:pt x="0" y="0"/>
                      <a:pt x="0" y="0"/>
                    </a:cubicBezTo>
                    <a:cubicBezTo>
                      <a:pt x="0" y="118"/>
                      <a:pt x="0" y="118"/>
                      <a:pt x="0" y="118"/>
                    </a:cubicBezTo>
                    <a:cubicBezTo>
                      <a:pt x="0" y="169"/>
                      <a:pt x="31" y="212"/>
                      <a:pt x="68"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20" name="Freeform 61">
                <a:extLst>
                  <a:ext uri="{FF2B5EF4-FFF2-40B4-BE49-F238E27FC236}">
                    <a16:creationId xmlns:a16="http://schemas.microsoft.com/office/drawing/2014/main" id="{3D5A4193-1ED7-48A0-85D4-F8CD10F45545}"/>
                  </a:ext>
                </a:extLst>
              </p:cNvPr>
              <p:cNvSpPr>
                <a:spLocks noEditPoints="1"/>
              </p:cNvSpPr>
              <p:nvPr/>
            </p:nvSpPr>
            <p:spPr bwMode="auto">
              <a:xfrm>
                <a:off x="803" y="867"/>
                <a:ext cx="440" cy="376"/>
              </a:xfrm>
              <a:custGeom>
                <a:avLst/>
                <a:gdLst>
                  <a:gd name="T0" fmla="*/ 1482 w 1832"/>
                  <a:gd name="T1" fmla="*/ 0 h 1564"/>
                  <a:gd name="T2" fmla="*/ 1367 w 1832"/>
                  <a:gd name="T3" fmla="*/ 258 h 1564"/>
                  <a:gd name="T4" fmla="*/ 1251 w 1832"/>
                  <a:gd name="T5" fmla="*/ 0 h 1564"/>
                  <a:gd name="T6" fmla="*/ 582 w 1832"/>
                  <a:gd name="T7" fmla="*/ 118 h 1564"/>
                  <a:gd name="T8" fmla="*/ 351 w 1832"/>
                  <a:gd name="T9" fmla="*/ 118 h 1564"/>
                  <a:gd name="T10" fmla="*/ 219 w 1832"/>
                  <a:gd name="T11" fmla="*/ 0 h 1564"/>
                  <a:gd name="T12" fmla="*/ 0 w 1832"/>
                  <a:gd name="T13" fmla="*/ 1345 h 1564"/>
                  <a:gd name="T14" fmla="*/ 1614 w 1832"/>
                  <a:gd name="T15" fmla="*/ 1564 h 1564"/>
                  <a:gd name="T16" fmla="*/ 1832 w 1832"/>
                  <a:gd name="T17" fmla="*/ 220 h 1564"/>
                  <a:gd name="T18" fmla="*/ 422 w 1832"/>
                  <a:gd name="T19" fmla="*/ 1371 h 1564"/>
                  <a:gd name="T20" fmla="*/ 185 w 1832"/>
                  <a:gd name="T21" fmla="*/ 1134 h 1564"/>
                  <a:gd name="T22" fmla="*/ 422 w 1832"/>
                  <a:gd name="T23" fmla="*/ 1371 h 1564"/>
                  <a:gd name="T24" fmla="*/ 185 w 1832"/>
                  <a:gd name="T25" fmla="*/ 1064 h 1564"/>
                  <a:gd name="T26" fmla="*/ 422 w 1832"/>
                  <a:gd name="T27" fmla="*/ 827 h 1564"/>
                  <a:gd name="T28" fmla="*/ 422 w 1832"/>
                  <a:gd name="T29" fmla="*/ 758 h 1564"/>
                  <a:gd name="T30" fmla="*/ 185 w 1832"/>
                  <a:gd name="T31" fmla="*/ 520 h 1564"/>
                  <a:gd name="T32" fmla="*/ 422 w 1832"/>
                  <a:gd name="T33" fmla="*/ 758 h 1564"/>
                  <a:gd name="T34" fmla="*/ 492 w 1832"/>
                  <a:gd name="T35" fmla="*/ 1371 h 1564"/>
                  <a:gd name="T36" fmla="*/ 728 w 1832"/>
                  <a:gd name="T37" fmla="*/ 1134 h 1564"/>
                  <a:gd name="T38" fmla="*/ 728 w 1832"/>
                  <a:gd name="T39" fmla="*/ 1064 h 1564"/>
                  <a:gd name="T40" fmla="*/ 492 w 1832"/>
                  <a:gd name="T41" fmla="*/ 827 h 1564"/>
                  <a:gd name="T42" fmla="*/ 728 w 1832"/>
                  <a:gd name="T43" fmla="*/ 1064 h 1564"/>
                  <a:gd name="T44" fmla="*/ 492 w 1832"/>
                  <a:gd name="T45" fmla="*/ 758 h 1564"/>
                  <a:gd name="T46" fmla="*/ 728 w 1832"/>
                  <a:gd name="T47" fmla="*/ 520 h 1564"/>
                  <a:gd name="T48" fmla="*/ 1035 w 1832"/>
                  <a:gd name="T49" fmla="*/ 1371 h 1564"/>
                  <a:gd name="T50" fmla="*/ 798 w 1832"/>
                  <a:gd name="T51" fmla="*/ 1134 h 1564"/>
                  <a:gd name="T52" fmla="*/ 1035 w 1832"/>
                  <a:gd name="T53" fmla="*/ 1371 h 1564"/>
                  <a:gd name="T54" fmla="*/ 798 w 1832"/>
                  <a:gd name="T55" fmla="*/ 1064 h 1564"/>
                  <a:gd name="T56" fmla="*/ 1035 w 1832"/>
                  <a:gd name="T57" fmla="*/ 827 h 1564"/>
                  <a:gd name="T58" fmla="*/ 1035 w 1832"/>
                  <a:gd name="T59" fmla="*/ 758 h 1564"/>
                  <a:gd name="T60" fmla="*/ 798 w 1832"/>
                  <a:gd name="T61" fmla="*/ 520 h 1564"/>
                  <a:gd name="T62" fmla="*/ 1035 w 1832"/>
                  <a:gd name="T63" fmla="*/ 758 h 1564"/>
                  <a:gd name="T64" fmla="*/ 1105 w 1832"/>
                  <a:gd name="T65" fmla="*/ 1371 h 1564"/>
                  <a:gd name="T66" fmla="*/ 1342 w 1832"/>
                  <a:gd name="T67" fmla="*/ 1134 h 1564"/>
                  <a:gd name="T68" fmla="*/ 1342 w 1832"/>
                  <a:gd name="T69" fmla="*/ 1064 h 1564"/>
                  <a:gd name="T70" fmla="*/ 1105 w 1832"/>
                  <a:gd name="T71" fmla="*/ 827 h 1564"/>
                  <a:gd name="T72" fmla="*/ 1342 w 1832"/>
                  <a:gd name="T73" fmla="*/ 1064 h 1564"/>
                  <a:gd name="T74" fmla="*/ 1105 w 1832"/>
                  <a:gd name="T75" fmla="*/ 758 h 1564"/>
                  <a:gd name="T76" fmla="*/ 1342 w 1832"/>
                  <a:gd name="T77" fmla="*/ 520 h 1564"/>
                  <a:gd name="T78" fmla="*/ 1648 w 1832"/>
                  <a:gd name="T79" fmla="*/ 1371 h 1564"/>
                  <a:gd name="T80" fmla="*/ 1411 w 1832"/>
                  <a:gd name="T81" fmla="*/ 1134 h 1564"/>
                  <a:gd name="T82" fmla="*/ 1648 w 1832"/>
                  <a:gd name="T83" fmla="*/ 1371 h 1564"/>
                  <a:gd name="T84" fmla="*/ 1411 w 1832"/>
                  <a:gd name="T85" fmla="*/ 1064 h 1564"/>
                  <a:gd name="T86" fmla="*/ 1648 w 1832"/>
                  <a:gd name="T87" fmla="*/ 827 h 1564"/>
                  <a:gd name="T88" fmla="*/ 1648 w 1832"/>
                  <a:gd name="T89" fmla="*/ 758 h 1564"/>
                  <a:gd name="T90" fmla="*/ 1411 w 1832"/>
                  <a:gd name="T91" fmla="*/ 520 h 1564"/>
                  <a:gd name="T92" fmla="*/ 1648 w 1832"/>
                  <a:gd name="T93" fmla="*/ 758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32" h="1564">
                    <a:moveTo>
                      <a:pt x="1614" y="0"/>
                    </a:moveTo>
                    <a:cubicBezTo>
                      <a:pt x="1482" y="0"/>
                      <a:pt x="1482" y="0"/>
                      <a:pt x="1482" y="0"/>
                    </a:cubicBezTo>
                    <a:cubicBezTo>
                      <a:pt x="1482" y="118"/>
                      <a:pt x="1482" y="118"/>
                      <a:pt x="1482" y="118"/>
                    </a:cubicBezTo>
                    <a:cubicBezTo>
                      <a:pt x="1482" y="196"/>
                      <a:pt x="1430" y="258"/>
                      <a:pt x="1367" y="258"/>
                    </a:cubicBezTo>
                    <a:cubicBezTo>
                      <a:pt x="1303" y="258"/>
                      <a:pt x="1251" y="196"/>
                      <a:pt x="1251" y="118"/>
                    </a:cubicBezTo>
                    <a:cubicBezTo>
                      <a:pt x="1251" y="0"/>
                      <a:pt x="1251" y="0"/>
                      <a:pt x="1251" y="0"/>
                    </a:cubicBezTo>
                    <a:cubicBezTo>
                      <a:pt x="582" y="0"/>
                      <a:pt x="582" y="0"/>
                      <a:pt x="582" y="0"/>
                    </a:cubicBezTo>
                    <a:cubicBezTo>
                      <a:pt x="582" y="118"/>
                      <a:pt x="582" y="118"/>
                      <a:pt x="582" y="118"/>
                    </a:cubicBezTo>
                    <a:cubicBezTo>
                      <a:pt x="582" y="196"/>
                      <a:pt x="530" y="258"/>
                      <a:pt x="466" y="258"/>
                    </a:cubicBezTo>
                    <a:cubicBezTo>
                      <a:pt x="403" y="258"/>
                      <a:pt x="351" y="196"/>
                      <a:pt x="351" y="118"/>
                    </a:cubicBezTo>
                    <a:cubicBezTo>
                      <a:pt x="351" y="0"/>
                      <a:pt x="351" y="0"/>
                      <a:pt x="351" y="0"/>
                    </a:cubicBezTo>
                    <a:cubicBezTo>
                      <a:pt x="219" y="0"/>
                      <a:pt x="219" y="0"/>
                      <a:pt x="219" y="0"/>
                    </a:cubicBezTo>
                    <a:cubicBezTo>
                      <a:pt x="99" y="0"/>
                      <a:pt x="0" y="99"/>
                      <a:pt x="0" y="220"/>
                    </a:cubicBezTo>
                    <a:cubicBezTo>
                      <a:pt x="0" y="1345"/>
                      <a:pt x="0" y="1345"/>
                      <a:pt x="0" y="1345"/>
                    </a:cubicBezTo>
                    <a:cubicBezTo>
                      <a:pt x="0" y="1466"/>
                      <a:pt x="99" y="1564"/>
                      <a:pt x="219" y="1564"/>
                    </a:cubicBezTo>
                    <a:cubicBezTo>
                      <a:pt x="1614" y="1564"/>
                      <a:pt x="1614" y="1564"/>
                      <a:pt x="1614" y="1564"/>
                    </a:cubicBezTo>
                    <a:cubicBezTo>
                      <a:pt x="1734" y="1564"/>
                      <a:pt x="1832" y="1466"/>
                      <a:pt x="1832" y="1345"/>
                    </a:cubicBezTo>
                    <a:cubicBezTo>
                      <a:pt x="1832" y="220"/>
                      <a:pt x="1832" y="220"/>
                      <a:pt x="1832" y="220"/>
                    </a:cubicBezTo>
                    <a:cubicBezTo>
                      <a:pt x="1832" y="99"/>
                      <a:pt x="1734" y="0"/>
                      <a:pt x="1614" y="0"/>
                    </a:cubicBezTo>
                    <a:close/>
                    <a:moveTo>
                      <a:pt x="422" y="1371"/>
                    </a:moveTo>
                    <a:cubicBezTo>
                      <a:pt x="185" y="1371"/>
                      <a:pt x="185" y="1371"/>
                      <a:pt x="185" y="1371"/>
                    </a:cubicBezTo>
                    <a:cubicBezTo>
                      <a:pt x="185" y="1134"/>
                      <a:pt x="185" y="1134"/>
                      <a:pt x="185" y="1134"/>
                    </a:cubicBezTo>
                    <a:cubicBezTo>
                      <a:pt x="422" y="1134"/>
                      <a:pt x="422" y="1134"/>
                      <a:pt x="422" y="1134"/>
                    </a:cubicBezTo>
                    <a:lnTo>
                      <a:pt x="422" y="1371"/>
                    </a:lnTo>
                    <a:close/>
                    <a:moveTo>
                      <a:pt x="422" y="1064"/>
                    </a:moveTo>
                    <a:cubicBezTo>
                      <a:pt x="185" y="1064"/>
                      <a:pt x="185" y="1064"/>
                      <a:pt x="185" y="1064"/>
                    </a:cubicBezTo>
                    <a:cubicBezTo>
                      <a:pt x="185" y="827"/>
                      <a:pt x="185" y="827"/>
                      <a:pt x="185" y="827"/>
                    </a:cubicBezTo>
                    <a:cubicBezTo>
                      <a:pt x="422" y="827"/>
                      <a:pt x="422" y="827"/>
                      <a:pt x="422" y="827"/>
                    </a:cubicBezTo>
                    <a:lnTo>
                      <a:pt x="422" y="1064"/>
                    </a:lnTo>
                    <a:close/>
                    <a:moveTo>
                      <a:pt x="422" y="758"/>
                    </a:moveTo>
                    <a:cubicBezTo>
                      <a:pt x="185" y="758"/>
                      <a:pt x="185" y="758"/>
                      <a:pt x="185" y="758"/>
                    </a:cubicBezTo>
                    <a:cubicBezTo>
                      <a:pt x="185" y="520"/>
                      <a:pt x="185" y="520"/>
                      <a:pt x="185" y="520"/>
                    </a:cubicBezTo>
                    <a:cubicBezTo>
                      <a:pt x="422" y="520"/>
                      <a:pt x="422" y="520"/>
                      <a:pt x="422" y="520"/>
                    </a:cubicBezTo>
                    <a:lnTo>
                      <a:pt x="422" y="758"/>
                    </a:lnTo>
                    <a:close/>
                    <a:moveTo>
                      <a:pt x="728" y="1371"/>
                    </a:moveTo>
                    <a:cubicBezTo>
                      <a:pt x="492" y="1371"/>
                      <a:pt x="492" y="1371"/>
                      <a:pt x="492" y="1371"/>
                    </a:cubicBezTo>
                    <a:cubicBezTo>
                      <a:pt x="492" y="1134"/>
                      <a:pt x="492" y="1134"/>
                      <a:pt x="492" y="1134"/>
                    </a:cubicBezTo>
                    <a:cubicBezTo>
                      <a:pt x="728" y="1134"/>
                      <a:pt x="728" y="1134"/>
                      <a:pt x="728" y="1134"/>
                    </a:cubicBezTo>
                    <a:lnTo>
                      <a:pt x="728" y="1371"/>
                    </a:lnTo>
                    <a:close/>
                    <a:moveTo>
                      <a:pt x="728" y="1064"/>
                    </a:moveTo>
                    <a:cubicBezTo>
                      <a:pt x="492" y="1064"/>
                      <a:pt x="492" y="1064"/>
                      <a:pt x="492" y="1064"/>
                    </a:cubicBezTo>
                    <a:cubicBezTo>
                      <a:pt x="492" y="827"/>
                      <a:pt x="492" y="827"/>
                      <a:pt x="492" y="827"/>
                    </a:cubicBezTo>
                    <a:cubicBezTo>
                      <a:pt x="728" y="827"/>
                      <a:pt x="728" y="827"/>
                      <a:pt x="728" y="827"/>
                    </a:cubicBezTo>
                    <a:lnTo>
                      <a:pt x="728" y="1064"/>
                    </a:lnTo>
                    <a:close/>
                    <a:moveTo>
                      <a:pt x="728" y="758"/>
                    </a:moveTo>
                    <a:cubicBezTo>
                      <a:pt x="492" y="758"/>
                      <a:pt x="492" y="758"/>
                      <a:pt x="492" y="758"/>
                    </a:cubicBezTo>
                    <a:cubicBezTo>
                      <a:pt x="492" y="520"/>
                      <a:pt x="492" y="520"/>
                      <a:pt x="492" y="520"/>
                    </a:cubicBezTo>
                    <a:cubicBezTo>
                      <a:pt x="728" y="520"/>
                      <a:pt x="728" y="520"/>
                      <a:pt x="728" y="520"/>
                    </a:cubicBezTo>
                    <a:lnTo>
                      <a:pt x="728" y="758"/>
                    </a:lnTo>
                    <a:close/>
                    <a:moveTo>
                      <a:pt x="1035" y="1371"/>
                    </a:moveTo>
                    <a:cubicBezTo>
                      <a:pt x="798" y="1371"/>
                      <a:pt x="798" y="1371"/>
                      <a:pt x="798" y="1371"/>
                    </a:cubicBezTo>
                    <a:cubicBezTo>
                      <a:pt x="798" y="1134"/>
                      <a:pt x="798" y="1134"/>
                      <a:pt x="798" y="1134"/>
                    </a:cubicBezTo>
                    <a:cubicBezTo>
                      <a:pt x="1035" y="1134"/>
                      <a:pt x="1035" y="1134"/>
                      <a:pt x="1035" y="1134"/>
                    </a:cubicBezTo>
                    <a:lnTo>
                      <a:pt x="1035" y="1371"/>
                    </a:lnTo>
                    <a:close/>
                    <a:moveTo>
                      <a:pt x="1035" y="1064"/>
                    </a:moveTo>
                    <a:cubicBezTo>
                      <a:pt x="798" y="1064"/>
                      <a:pt x="798" y="1064"/>
                      <a:pt x="798" y="1064"/>
                    </a:cubicBezTo>
                    <a:cubicBezTo>
                      <a:pt x="798" y="827"/>
                      <a:pt x="798" y="827"/>
                      <a:pt x="798" y="827"/>
                    </a:cubicBezTo>
                    <a:cubicBezTo>
                      <a:pt x="1035" y="827"/>
                      <a:pt x="1035" y="827"/>
                      <a:pt x="1035" y="827"/>
                    </a:cubicBezTo>
                    <a:lnTo>
                      <a:pt x="1035" y="1064"/>
                    </a:lnTo>
                    <a:close/>
                    <a:moveTo>
                      <a:pt x="1035" y="758"/>
                    </a:moveTo>
                    <a:cubicBezTo>
                      <a:pt x="798" y="758"/>
                      <a:pt x="798" y="758"/>
                      <a:pt x="798" y="758"/>
                    </a:cubicBezTo>
                    <a:cubicBezTo>
                      <a:pt x="798" y="520"/>
                      <a:pt x="798" y="520"/>
                      <a:pt x="798" y="520"/>
                    </a:cubicBezTo>
                    <a:cubicBezTo>
                      <a:pt x="1035" y="520"/>
                      <a:pt x="1035" y="520"/>
                      <a:pt x="1035" y="520"/>
                    </a:cubicBezTo>
                    <a:lnTo>
                      <a:pt x="1035" y="758"/>
                    </a:lnTo>
                    <a:close/>
                    <a:moveTo>
                      <a:pt x="1342" y="1371"/>
                    </a:moveTo>
                    <a:cubicBezTo>
                      <a:pt x="1105" y="1371"/>
                      <a:pt x="1105" y="1371"/>
                      <a:pt x="1105" y="1371"/>
                    </a:cubicBezTo>
                    <a:cubicBezTo>
                      <a:pt x="1105" y="1134"/>
                      <a:pt x="1105" y="1134"/>
                      <a:pt x="1105" y="1134"/>
                    </a:cubicBezTo>
                    <a:cubicBezTo>
                      <a:pt x="1342" y="1134"/>
                      <a:pt x="1342" y="1134"/>
                      <a:pt x="1342" y="1134"/>
                    </a:cubicBezTo>
                    <a:lnTo>
                      <a:pt x="1342" y="1371"/>
                    </a:lnTo>
                    <a:close/>
                    <a:moveTo>
                      <a:pt x="1342" y="1064"/>
                    </a:moveTo>
                    <a:cubicBezTo>
                      <a:pt x="1105" y="1064"/>
                      <a:pt x="1105" y="1064"/>
                      <a:pt x="1105" y="1064"/>
                    </a:cubicBezTo>
                    <a:cubicBezTo>
                      <a:pt x="1105" y="827"/>
                      <a:pt x="1105" y="827"/>
                      <a:pt x="1105" y="827"/>
                    </a:cubicBezTo>
                    <a:cubicBezTo>
                      <a:pt x="1342" y="827"/>
                      <a:pt x="1342" y="827"/>
                      <a:pt x="1342" y="827"/>
                    </a:cubicBezTo>
                    <a:lnTo>
                      <a:pt x="1342" y="1064"/>
                    </a:lnTo>
                    <a:close/>
                    <a:moveTo>
                      <a:pt x="1342" y="758"/>
                    </a:moveTo>
                    <a:cubicBezTo>
                      <a:pt x="1105" y="758"/>
                      <a:pt x="1105" y="758"/>
                      <a:pt x="1105" y="758"/>
                    </a:cubicBezTo>
                    <a:cubicBezTo>
                      <a:pt x="1105" y="520"/>
                      <a:pt x="1105" y="520"/>
                      <a:pt x="1105" y="520"/>
                    </a:cubicBezTo>
                    <a:cubicBezTo>
                      <a:pt x="1342" y="520"/>
                      <a:pt x="1342" y="520"/>
                      <a:pt x="1342" y="520"/>
                    </a:cubicBezTo>
                    <a:lnTo>
                      <a:pt x="1342" y="758"/>
                    </a:lnTo>
                    <a:close/>
                    <a:moveTo>
                      <a:pt x="1648" y="1371"/>
                    </a:moveTo>
                    <a:cubicBezTo>
                      <a:pt x="1411" y="1371"/>
                      <a:pt x="1411" y="1371"/>
                      <a:pt x="1411" y="1371"/>
                    </a:cubicBezTo>
                    <a:cubicBezTo>
                      <a:pt x="1411" y="1134"/>
                      <a:pt x="1411" y="1134"/>
                      <a:pt x="1411" y="1134"/>
                    </a:cubicBezTo>
                    <a:cubicBezTo>
                      <a:pt x="1648" y="1134"/>
                      <a:pt x="1648" y="1134"/>
                      <a:pt x="1648" y="1134"/>
                    </a:cubicBezTo>
                    <a:lnTo>
                      <a:pt x="1648" y="1371"/>
                    </a:lnTo>
                    <a:close/>
                    <a:moveTo>
                      <a:pt x="1648" y="1064"/>
                    </a:moveTo>
                    <a:cubicBezTo>
                      <a:pt x="1411" y="1064"/>
                      <a:pt x="1411" y="1064"/>
                      <a:pt x="1411" y="1064"/>
                    </a:cubicBezTo>
                    <a:cubicBezTo>
                      <a:pt x="1411" y="827"/>
                      <a:pt x="1411" y="827"/>
                      <a:pt x="1411" y="827"/>
                    </a:cubicBezTo>
                    <a:cubicBezTo>
                      <a:pt x="1648" y="827"/>
                      <a:pt x="1648" y="827"/>
                      <a:pt x="1648" y="827"/>
                    </a:cubicBezTo>
                    <a:lnTo>
                      <a:pt x="1648" y="1064"/>
                    </a:lnTo>
                    <a:close/>
                    <a:moveTo>
                      <a:pt x="1648" y="758"/>
                    </a:moveTo>
                    <a:cubicBezTo>
                      <a:pt x="1411" y="758"/>
                      <a:pt x="1411" y="758"/>
                      <a:pt x="1411" y="758"/>
                    </a:cubicBezTo>
                    <a:cubicBezTo>
                      <a:pt x="1411" y="520"/>
                      <a:pt x="1411" y="520"/>
                      <a:pt x="1411" y="520"/>
                    </a:cubicBezTo>
                    <a:cubicBezTo>
                      <a:pt x="1648" y="520"/>
                      <a:pt x="1648" y="520"/>
                      <a:pt x="1648" y="520"/>
                    </a:cubicBezTo>
                    <a:lnTo>
                      <a:pt x="1648" y="758"/>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21" name="Freeform 62">
                <a:extLst>
                  <a:ext uri="{FF2B5EF4-FFF2-40B4-BE49-F238E27FC236}">
                    <a16:creationId xmlns:a16="http://schemas.microsoft.com/office/drawing/2014/main" id="{8C13BEEA-4A49-463F-B26A-1469531AD899}"/>
                  </a:ext>
                </a:extLst>
              </p:cNvPr>
              <p:cNvSpPr>
                <a:spLocks/>
              </p:cNvSpPr>
              <p:nvPr/>
            </p:nvSpPr>
            <p:spPr bwMode="auto">
              <a:xfrm>
                <a:off x="1114" y="803"/>
                <a:ext cx="34" cy="115"/>
              </a:xfrm>
              <a:custGeom>
                <a:avLst/>
                <a:gdLst>
                  <a:gd name="T0" fmla="*/ 70 w 140"/>
                  <a:gd name="T1" fmla="*/ 0 h 476"/>
                  <a:gd name="T2" fmla="*/ 0 w 140"/>
                  <a:gd name="T3" fmla="*/ 94 h 476"/>
                  <a:gd name="T4" fmla="*/ 0 w 140"/>
                  <a:gd name="T5" fmla="*/ 383 h 476"/>
                  <a:gd name="T6" fmla="*/ 70 w 140"/>
                  <a:gd name="T7" fmla="*/ 476 h 476"/>
                  <a:gd name="T8" fmla="*/ 140 w 140"/>
                  <a:gd name="T9" fmla="*/ 383 h 476"/>
                  <a:gd name="T10" fmla="*/ 140 w 140"/>
                  <a:gd name="T11" fmla="*/ 94 h 476"/>
                  <a:gd name="T12" fmla="*/ 70 w 140"/>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140" h="476">
                    <a:moveTo>
                      <a:pt x="70" y="0"/>
                    </a:moveTo>
                    <a:cubicBezTo>
                      <a:pt x="33" y="0"/>
                      <a:pt x="0" y="43"/>
                      <a:pt x="0" y="94"/>
                    </a:cubicBezTo>
                    <a:cubicBezTo>
                      <a:pt x="0" y="383"/>
                      <a:pt x="0" y="383"/>
                      <a:pt x="0" y="383"/>
                    </a:cubicBezTo>
                    <a:cubicBezTo>
                      <a:pt x="0" y="433"/>
                      <a:pt x="33" y="476"/>
                      <a:pt x="70" y="476"/>
                    </a:cubicBezTo>
                    <a:cubicBezTo>
                      <a:pt x="108" y="476"/>
                      <a:pt x="140" y="433"/>
                      <a:pt x="140" y="383"/>
                    </a:cubicBezTo>
                    <a:cubicBezTo>
                      <a:pt x="140" y="94"/>
                      <a:pt x="140" y="94"/>
                      <a:pt x="140" y="94"/>
                    </a:cubicBezTo>
                    <a:cubicBezTo>
                      <a:pt x="140" y="43"/>
                      <a:pt x="108" y="0"/>
                      <a:pt x="7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22" name="Freeform 63">
                <a:extLst>
                  <a:ext uri="{FF2B5EF4-FFF2-40B4-BE49-F238E27FC236}">
                    <a16:creationId xmlns:a16="http://schemas.microsoft.com/office/drawing/2014/main" id="{0EE1279F-9C61-4762-98C2-4C54D9D31C9A}"/>
                  </a:ext>
                </a:extLst>
              </p:cNvPr>
              <p:cNvSpPr>
                <a:spLocks/>
              </p:cNvSpPr>
              <p:nvPr/>
            </p:nvSpPr>
            <p:spPr bwMode="auto">
              <a:xfrm>
                <a:off x="899" y="803"/>
                <a:ext cx="33" cy="115"/>
              </a:xfrm>
              <a:custGeom>
                <a:avLst/>
                <a:gdLst>
                  <a:gd name="T0" fmla="*/ 136 w 136"/>
                  <a:gd name="T1" fmla="*/ 94 h 476"/>
                  <a:gd name="T2" fmla="*/ 68 w 136"/>
                  <a:gd name="T3" fmla="*/ 0 h 476"/>
                  <a:gd name="T4" fmla="*/ 0 w 136"/>
                  <a:gd name="T5" fmla="*/ 94 h 476"/>
                  <a:gd name="T6" fmla="*/ 0 w 136"/>
                  <a:gd name="T7" fmla="*/ 383 h 476"/>
                  <a:gd name="T8" fmla="*/ 68 w 136"/>
                  <a:gd name="T9" fmla="*/ 476 h 476"/>
                  <a:gd name="T10" fmla="*/ 136 w 136"/>
                  <a:gd name="T11" fmla="*/ 383 h 476"/>
                  <a:gd name="T12" fmla="*/ 136 w 136"/>
                  <a:gd name="T13" fmla="*/ 94 h 476"/>
                </a:gdLst>
                <a:ahLst/>
                <a:cxnLst>
                  <a:cxn ang="0">
                    <a:pos x="T0" y="T1"/>
                  </a:cxn>
                  <a:cxn ang="0">
                    <a:pos x="T2" y="T3"/>
                  </a:cxn>
                  <a:cxn ang="0">
                    <a:pos x="T4" y="T5"/>
                  </a:cxn>
                  <a:cxn ang="0">
                    <a:pos x="T6" y="T7"/>
                  </a:cxn>
                  <a:cxn ang="0">
                    <a:pos x="T8" y="T9"/>
                  </a:cxn>
                  <a:cxn ang="0">
                    <a:pos x="T10" y="T11"/>
                  </a:cxn>
                  <a:cxn ang="0">
                    <a:pos x="T12" y="T13"/>
                  </a:cxn>
                </a:cxnLst>
                <a:rect l="0" t="0" r="r" b="b"/>
                <a:pathLst>
                  <a:path w="136" h="476">
                    <a:moveTo>
                      <a:pt x="136" y="94"/>
                    </a:moveTo>
                    <a:cubicBezTo>
                      <a:pt x="136" y="43"/>
                      <a:pt x="105" y="0"/>
                      <a:pt x="68" y="0"/>
                    </a:cubicBezTo>
                    <a:cubicBezTo>
                      <a:pt x="31" y="0"/>
                      <a:pt x="0" y="43"/>
                      <a:pt x="0" y="94"/>
                    </a:cubicBezTo>
                    <a:cubicBezTo>
                      <a:pt x="0" y="383"/>
                      <a:pt x="0" y="383"/>
                      <a:pt x="0" y="383"/>
                    </a:cubicBezTo>
                    <a:cubicBezTo>
                      <a:pt x="0" y="433"/>
                      <a:pt x="31" y="476"/>
                      <a:pt x="68" y="476"/>
                    </a:cubicBezTo>
                    <a:cubicBezTo>
                      <a:pt x="105" y="476"/>
                      <a:pt x="136" y="433"/>
                      <a:pt x="136" y="383"/>
                    </a:cubicBezTo>
                    <a:lnTo>
                      <a:pt x="136" y="94"/>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8" name="Group 80">
              <a:extLst>
                <a:ext uri="{FF2B5EF4-FFF2-40B4-BE49-F238E27FC236}">
                  <a16:creationId xmlns:a16="http://schemas.microsoft.com/office/drawing/2014/main" id="{9B333414-25C4-4BD6-9D81-29B6E94857D5}"/>
                </a:ext>
              </a:extLst>
            </p:cNvPr>
            <p:cNvGrpSpPr>
              <a:grpSpLocks noChangeAspect="1"/>
            </p:cNvGrpSpPr>
            <p:nvPr/>
          </p:nvGrpSpPr>
          <p:grpSpPr bwMode="auto">
            <a:xfrm>
              <a:off x="8882857" y="6228411"/>
              <a:ext cx="111887" cy="153339"/>
              <a:chOff x="804" y="803"/>
              <a:chExt cx="332" cy="455"/>
            </a:xfrm>
            <a:grpFill/>
          </p:grpSpPr>
          <p:sp>
            <p:nvSpPr>
              <p:cNvPr id="115" name="Freeform 81">
                <a:extLst>
                  <a:ext uri="{FF2B5EF4-FFF2-40B4-BE49-F238E27FC236}">
                    <a16:creationId xmlns:a16="http://schemas.microsoft.com/office/drawing/2014/main" id="{C370B4C7-B99D-4B08-A56E-A76ED2C30028}"/>
                  </a:ext>
                </a:extLst>
              </p:cNvPr>
              <p:cNvSpPr>
                <a:spLocks/>
              </p:cNvSpPr>
              <p:nvPr/>
            </p:nvSpPr>
            <p:spPr bwMode="auto">
              <a:xfrm>
                <a:off x="1025" y="812"/>
                <a:ext cx="105" cy="100"/>
              </a:xfrm>
              <a:custGeom>
                <a:avLst/>
                <a:gdLst>
                  <a:gd name="T0" fmla="*/ 382 w 1744"/>
                  <a:gd name="T1" fmla="*/ 1664 h 1664"/>
                  <a:gd name="T2" fmla="*/ 1744 w 1744"/>
                  <a:gd name="T3" fmla="*/ 1664 h 1664"/>
                  <a:gd name="T4" fmla="*/ 0 w 1744"/>
                  <a:gd name="T5" fmla="*/ 0 h 1664"/>
                  <a:gd name="T6" fmla="*/ 0 w 1744"/>
                  <a:gd name="T7" fmla="*/ 1342 h 1664"/>
                  <a:gd name="T8" fmla="*/ 382 w 1744"/>
                  <a:gd name="T9" fmla="*/ 1664 h 1664"/>
                </a:gdLst>
                <a:ahLst/>
                <a:cxnLst>
                  <a:cxn ang="0">
                    <a:pos x="T0" y="T1"/>
                  </a:cxn>
                  <a:cxn ang="0">
                    <a:pos x="T2" y="T3"/>
                  </a:cxn>
                  <a:cxn ang="0">
                    <a:pos x="T4" y="T5"/>
                  </a:cxn>
                  <a:cxn ang="0">
                    <a:pos x="T6" y="T7"/>
                  </a:cxn>
                  <a:cxn ang="0">
                    <a:pos x="T8" y="T9"/>
                  </a:cxn>
                </a:cxnLst>
                <a:rect l="0" t="0" r="r" b="b"/>
                <a:pathLst>
                  <a:path w="1744" h="1664">
                    <a:moveTo>
                      <a:pt x="382" y="1664"/>
                    </a:moveTo>
                    <a:cubicBezTo>
                      <a:pt x="1744" y="1664"/>
                      <a:pt x="1744" y="1664"/>
                      <a:pt x="1744" y="1664"/>
                    </a:cubicBezTo>
                    <a:cubicBezTo>
                      <a:pt x="0" y="0"/>
                      <a:pt x="0" y="0"/>
                      <a:pt x="0" y="0"/>
                    </a:cubicBezTo>
                    <a:cubicBezTo>
                      <a:pt x="0" y="1342"/>
                      <a:pt x="0" y="1342"/>
                      <a:pt x="0" y="1342"/>
                    </a:cubicBezTo>
                    <a:cubicBezTo>
                      <a:pt x="0" y="1557"/>
                      <a:pt x="164" y="1664"/>
                      <a:pt x="382" y="16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16" name="Freeform 82">
                <a:extLst>
                  <a:ext uri="{FF2B5EF4-FFF2-40B4-BE49-F238E27FC236}">
                    <a16:creationId xmlns:a16="http://schemas.microsoft.com/office/drawing/2014/main" id="{7C6E8C5F-B8B4-4F4D-808E-F1CCD168C97B}"/>
                  </a:ext>
                </a:extLst>
              </p:cNvPr>
              <p:cNvSpPr>
                <a:spLocks noEditPoints="1"/>
              </p:cNvSpPr>
              <p:nvPr/>
            </p:nvSpPr>
            <p:spPr bwMode="auto">
              <a:xfrm>
                <a:off x="804" y="803"/>
                <a:ext cx="332" cy="455"/>
              </a:xfrm>
              <a:custGeom>
                <a:avLst/>
                <a:gdLst>
                  <a:gd name="T0" fmla="*/ 4085 w 5536"/>
                  <a:gd name="T1" fmla="*/ 2026 h 7568"/>
                  <a:gd name="T2" fmla="*/ 3494 w 5536"/>
                  <a:gd name="T3" fmla="*/ 1493 h 7568"/>
                  <a:gd name="T4" fmla="*/ 3494 w 5536"/>
                  <a:gd name="T5" fmla="*/ 0 h 7568"/>
                  <a:gd name="T6" fmla="*/ 323 w 5536"/>
                  <a:gd name="T7" fmla="*/ 0 h 7568"/>
                  <a:gd name="T8" fmla="*/ 0 w 5536"/>
                  <a:gd name="T9" fmla="*/ 374 h 7568"/>
                  <a:gd name="T10" fmla="*/ 0 w 5536"/>
                  <a:gd name="T11" fmla="*/ 7249 h 7568"/>
                  <a:gd name="T12" fmla="*/ 323 w 5536"/>
                  <a:gd name="T13" fmla="*/ 7568 h 7568"/>
                  <a:gd name="T14" fmla="*/ 5214 w 5536"/>
                  <a:gd name="T15" fmla="*/ 7568 h 7568"/>
                  <a:gd name="T16" fmla="*/ 5536 w 5536"/>
                  <a:gd name="T17" fmla="*/ 7249 h 7568"/>
                  <a:gd name="T18" fmla="*/ 5536 w 5536"/>
                  <a:gd name="T19" fmla="*/ 2026 h 7568"/>
                  <a:gd name="T20" fmla="*/ 4085 w 5536"/>
                  <a:gd name="T21" fmla="*/ 2026 h 7568"/>
                  <a:gd name="T22" fmla="*/ 4677 w 5536"/>
                  <a:gd name="T23" fmla="*/ 6556 h 7568"/>
                  <a:gd name="T24" fmla="*/ 860 w 5536"/>
                  <a:gd name="T25" fmla="*/ 6556 h 7568"/>
                  <a:gd name="T26" fmla="*/ 645 w 5536"/>
                  <a:gd name="T27" fmla="*/ 6396 h 7568"/>
                  <a:gd name="T28" fmla="*/ 860 w 5536"/>
                  <a:gd name="T29" fmla="*/ 6183 h 7568"/>
                  <a:gd name="T30" fmla="*/ 4677 w 5536"/>
                  <a:gd name="T31" fmla="*/ 6183 h 7568"/>
                  <a:gd name="T32" fmla="*/ 4891 w 5536"/>
                  <a:gd name="T33" fmla="*/ 6396 h 7568"/>
                  <a:gd name="T34" fmla="*/ 4677 w 5536"/>
                  <a:gd name="T35" fmla="*/ 6556 h 7568"/>
                  <a:gd name="T36" fmla="*/ 4677 w 5536"/>
                  <a:gd name="T37" fmla="*/ 4957 h 7568"/>
                  <a:gd name="T38" fmla="*/ 860 w 5536"/>
                  <a:gd name="T39" fmla="*/ 4957 h 7568"/>
                  <a:gd name="T40" fmla="*/ 645 w 5536"/>
                  <a:gd name="T41" fmla="*/ 4797 h 7568"/>
                  <a:gd name="T42" fmla="*/ 860 w 5536"/>
                  <a:gd name="T43" fmla="*/ 4637 h 7568"/>
                  <a:gd name="T44" fmla="*/ 4677 w 5536"/>
                  <a:gd name="T45" fmla="*/ 4637 h 7568"/>
                  <a:gd name="T46" fmla="*/ 4891 w 5536"/>
                  <a:gd name="T47" fmla="*/ 4797 h 7568"/>
                  <a:gd name="T48" fmla="*/ 4677 w 5536"/>
                  <a:gd name="T49" fmla="*/ 4957 h 7568"/>
                  <a:gd name="T50" fmla="*/ 4677 w 5536"/>
                  <a:gd name="T51" fmla="*/ 3411 h 7568"/>
                  <a:gd name="T52" fmla="*/ 860 w 5536"/>
                  <a:gd name="T53" fmla="*/ 3411 h 7568"/>
                  <a:gd name="T54" fmla="*/ 645 w 5536"/>
                  <a:gd name="T55" fmla="*/ 3252 h 7568"/>
                  <a:gd name="T56" fmla="*/ 860 w 5536"/>
                  <a:gd name="T57" fmla="*/ 3092 h 7568"/>
                  <a:gd name="T58" fmla="*/ 4677 w 5536"/>
                  <a:gd name="T59" fmla="*/ 3092 h 7568"/>
                  <a:gd name="T60" fmla="*/ 4891 w 5536"/>
                  <a:gd name="T61" fmla="*/ 3252 h 7568"/>
                  <a:gd name="T62" fmla="*/ 4677 w 5536"/>
                  <a:gd name="T63" fmla="*/ 3411 h 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6" h="7568">
                    <a:moveTo>
                      <a:pt x="4085" y="2026"/>
                    </a:moveTo>
                    <a:cubicBezTo>
                      <a:pt x="3763" y="2026"/>
                      <a:pt x="3494" y="1813"/>
                      <a:pt x="3494" y="1493"/>
                    </a:cubicBezTo>
                    <a:cubicBezTo>
                      <a:pt x="3494" y="0"/>
                      <a:pt x="3494" y="0"/>
                      <a:pt x="3494" y="0"/>
                    </a:cubicBezTo>
                    <a:cubicBezTo>
                      <a:pt x="323" y="0"/>
                      <a:pt x="323" y="0"/>
                      <a:pt x="323" y="0"/>
                    </a:cubicBezTo>
                    <a:cubicBezTo>
                      <a:pt x="162" y="0"/>
                      <a:pt x="0" y="160"/>
                      <a:pt x="0" y="374"/>
                    </a:cubicBezTo>
                    <a:cubicBezTo>
                      <a:pt x="0" y="7249"/>
                      <a:pt x="0" y="7249"/>
                      <a:pt x="0" y="7249"/>
                    </a:cubicBezTo>
                    <a:cubicBezTo>
                      <a:pt x="0" y="7409"/>
                      <a:pt x="162" y="7568"/>
                      <a:pt x="323" y="7568"/>
                    </a:cubicBezTo>
                    <a:cubicBezTo>
                      <a:pt x="5214" y="7568"/>
                      <a:pt x="5214" y="7568"/>
                      <a:pt x="5214" y="7568"/>
                    </a:cubicBezTo>
                    <a:cubicBezTo>
                      <a:pt x="5429" y="7568"/>
                      <a:pt x="5536" y="7409"/>
                      <a:pt x="5536" y="7249"/>
                    </a:cubicBezTo>
                    <a:cubicBezTo>
                      <a:pt x="5536" y="2026"/>
                      <a:pt x="5536" y="2026"/>
                      <a:pt x="5536" y="2026"/>
                    </a:cubicBezTo>
                    <a:lnTo>
                      <a:pt x="4085" y="2026"/>
                    </a:lnTo>
                    <a:close/>
                    <a:moveTo>
                      <a:pt x="4677" y="6556"/>
                    </a:moveTo>
                    <a:cubicBezTo>
                      <a:pt x="860" y="6556"/>
                      <a:pt x="860" y="6556"/>
                      <a:pt x="860" y="6556"/>
                    </a:cubicBezTo>
                    <a:cubicBezTo>
                      <a:pt x="753" y="6556"/>
                      <a:pt x="645" y="6449"/>
                      <a:pt x="645" y="6396"/>
                    </a:cubicBezTo>
                    <a:cubicBezTo>
                      <a:pt x="645" y="6289"/>
                      <a:pt x="753" y="6183"/>
                      <a:pt x="860" y="6183"/>
                    </a:cubicBezTo>
                    <a:cubicBezTo>
                      <a:pt x="4677" y="6183"/>
                      <a:pt x="4677" y="6183"/>
                      <a:pt x="4677" y="6183"/>
                    </a:cubicBezTo>
                    <a:cubicBezTo>
                      <a:pt x="4784" y="6183"/>
                      <a:pt x="4891" y="6289"/>
                      <a:pt x="4891" y="6396"/>
                    </a:cubicBezTo>
                    <a:cubicBezTo>
                      <a:pt x="4891" y="6449"/>
                      <a:pt x="4784" y="6556"/>
                      <a:pt x="4677" y="6556"/>
                    </a:cubicBezTo>
                    <a:close/>
                    <a:moveTo>
                      <a:pt x="4677" y="4957"/>
                    </a:moveTo>
                    <a:cubicBezTo>
                      <a:pt x="860" y="4957"/>
                      <a:pt x="860" y="4957"/>
                      <a:pt x="860" y="4957"/>
                    </a:cubicBezTo>
                    <a:cubicBezTo>
                      <a:pt x="753" y="4957"/>
                      <a:pt x="645" y="4904"/>
                      <a:pt x="645" y="4797"/>
                    </a:cubicBezTo>
                    <a:cubicBezTo>
                      <a:pt x="645" y="4690"/>
                      <a:pt x="753" y="4637"/>
                      <a:pt x="860" y="4637"/>
                    </a:cubicBezTo>
                    <a:cubicBezTo>
                      <a:pt x="4677" y="4637"/>
                      <a:pt x="4677" y="4637"/>
                      <a:pt x="4677" y="4637"/>
                    </a:cubicBezTo>
                    <a:cubicBezTo>
                      <a:pt x="4784" y="4637"/>
                      <a:pt x="4891" y="4690"/>
                      <a:pt x="4891" y="4797"/>
                    </a:cubicBezTo>
                    <a:cubicBezTo>
                      <a:pt x="4891" y="4904"/>
                      <a:pt x="4784" y="4957"/>
                      <a:pt x="4677" y="4957"/>
                    </a:cubicBezTo>
                    <a:close/>
                    <a:moveTo>
                      <a:pt x="4677" y="3411"/>
                    </a:moveTo>
                    <a:cubicBezTo>
                      <a:pt x="860" y="3411"/>
                      <a:pt x="860" y="3411"/>
                      <a:pt x="860" y="3411"/>
                    </a:cubicBezTo>
                    <a:cubicBezTo>
                      <a:pt x="753" y="3411"/>
                      <a:pt x="645" y="3305"/>
                      <a:pt x="645" y="3252"/>
                    </a:cubicBezTo>
                    <a:cubicBezTo>
                      <a:pt x="645" y="3145"/>
                      <a:pt x="753" y="3092"/>
                      <a:pt x="860" y="3092"/>
                    </a:cubicBezTo>
                    <a:cubicBezTo>
                      <a:pt x="4677" y="3092"/>
                      <a:pt x="4677" y="3092"/>
                      <a:pt x="4677" y="3092"/>
                    </a:cubicBezTo>
                    <a:cubicBezTo>
                      <a:pt x="4784" y="3092"/>
                      <a:pt x="4891" y="3145"/>
                      <a:pt x="4891" y="3252"/>
                    </a:cubicBezTo>
                    <a:cubicBezTo>
                      <a:pt x="4891" y="3305"/>
                      <a:pt x="4784" y="3411"/>
                      <a:pt x="4677" y="3411"/>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9" name="Group 70">
              <a:extLst>
                <a:ext uri="{FF2B5EF4-FFF2-40B4-BE49-F238E27FC236}">
                  <a16:creationId xmlns:a16="http://schemas.microsoft.com/office/drawing/2014/main" id="{44ECBB11-2B8D-47E2-A008-97712D493F1C}"/>
                </a:ext>
              </a:extLst>
            </p:cNvPr>
            <p:cNvGrpSpPr>
              <a:grpSpLocks noChangeAspect="1"/>
            </p:cNvGrpSpPr>
            <p:nvPr/>
          </p:nvGrpSpPr>
          <p:grpSpPr bwMode="auto">
            <a:xfrm>
              <a:off x="8862131" y="6032971"/>
              <a:ext cx="153338" cy="93807"/>
              <a:chOff x="803" y="793"/>
              <a:chExt cx="510" cy="312"/>
            </a:xfrm>
            <a:grpFill/>
          </p:grpSpPr>
          <p:sp>
            <p:nvSpPr>
              <p:cNvPr id="110" name="Freeform 71">
                <a:extLst>
                  <a:ext uri="{FF2B5EF4-FFF2-40B4-BE49-F238E27FC236}">
                    <a16:creationId xmlns:a16="http://schemas.microsoft.com/office/drawing/2014/main" id="{38061E7B-C8B3-42D6-B7D9-4CD8CFD427FE}"/>
                  </a:ext>
                </a:extLst>
              </p:cNvPr>
              <p:cNvSpPr>
                <a:spLocks/>
              </p:cNvSpPr>
              <p:nvPr/>
            </p:nvSpPr>
            <p:spPr bwMode="auto">
              <a:xfrm>
                <a:off x="937" y="793"/>
                <a:ext cx="242" cy="159"/>
              </a:xfrm>
              <a:custGeom>
                <a:avLst/>
                <a:gdLst>
                  <a:gd name="T0" fmla="*/ 1013 w 2024"/>
                  <a:gd name="T1" fmla="*/ 1212 h 1320"/>
                  <a:gd name="T2" fmla="*/ 1465 w 2024"/>
                  <a:gd name="T3" fmla="*/ 1320 h 1320"/>
                  <a:gd name="T4" fmla="*/ 2024 w 2024"/>
                  <a:gd name="T5" fmla="*/ 352 h 1320"/>
                  <a:gd name="T6" fmla="*/ 0 w 2024"/>
                  <a:gd name="T7" fmla="*/ 352 h 1320"/>
                  <a:gd name="T8" fmla="*/ 560 w 2024"/>
                  <a:gd name="T9" fmla="*/ 1320 h 1320"/>
                  <a:gd name="T10" fmla="*/ 1013 w 2024"/>
                  <a:gd name="T11" fmla="*/ 1212 h 1320"/>
                </a:gdLst>
                <a:ahLst/>
                <a:cxnLst>
                  <a:cxn ang="0">
                    <a:pos x="T0" y="T1"/>
                  </a:cxn>
                  <a:cxn ang="0">
                    <a:pos x="T2" y="T3"/>
                  </a:cxn>
                  <a:cxn ang="0">
                    <a:pos x="T4" y="T5"/>
                  </a:cxn>
                  <a:cxn ang="0">
                    <a:pos x="T6" y="T7"/>
                  </a:cxn>
                  <a:cxn ang="0">
                    <a:pos x="T8" y="T9"/>
                  </a:cxn>
                  <a:cxn ang="0">
                    <a:pos x="T10" y="T11"/>
                  </a:cxn>
                </a:cxnLst>
                <a:rect l="0" t="0" r="r" b="b"/>
                <a:pathLst>
                  <a:path w="2024" h="1320">
                    <a:moveTo>
                      <a:pt x="1013" y="1212"/>
                    </a:moveTo>
                    <a:cubicBezTo>
                      <a:pt x="1169" y="1212"/>
                      <a:pt x="1325" y="1249"/>
                      <a:pt x="1465" y="1320"/>
                    </a:cubicBezTo>
                    <a:cubicBezTo>
                      <a:pt x="2024" y="352"/>
                      <a:pt x="2024" y="352"/>
                      <a:pt x="2024" y="352"/>
                    </a:cubicBezTo>
                    <a:cubicBezTo>
                      <a:pt x="1378" y="0"/>
                      <a:pt x="647" y="0"/>
                      <a:pt x="0" y="352"/>
                    </a:cubicBezTo>
                    <a:cubicBezTo>
                      <a:pt x="560" y="1320"/>
                      <a:pt x="560" y="1320"/>
                      <a:pt x="560" y="1320"/>
                    </a:cubicBezTo>
                    <a:cubicBezTo>
                      <a:pt x="700" y="1249"/>
                      <a:pt x="856" y="1212"/>
                      <a:pt x="1013" y="1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1" name="Freeform 72">
                <a:extLst>
                  <a:ext uri="{FF2B5EF4-FFF2-40B4-BE49-F238E27FC236}">
                    <a16:creationId xmlns:a16="http://schemas.microsoft.com/office/drawing/2014/main" id="{D67201BD-0B36-43BD-BDFF-57832DF83002}"/>
                  </a:ext>
                </a:extLst>
              </p:cNvPr>
              <p:cNvSpPr>
                <a:spLocks/>
              </p:cNvSpPr>
              <p:nvPr/>
            </p:nvSpPr>
            <p:spPr bwMode="auto">
              <a:xfrm>
                <a:off x="803" y="842"/>
                <a:ext cx="188" cy="212"/>
              </a:xfrm>
              <a:custGeom>
                <a:avLst/>
                <a:gdLst>
                  <a:gd name="T0" fmla="*/ 1568 w 1568"/>
                  <a:gd name="T1" fmla="*/ 973 h 1760"/>
                  <a:gd name="T2" fmla="*/ 1010 w 1568"/>
                  <a:gd name="T3" fmla="*/ 0 h 1760"/>
                  <a:gd name="T4" fmla="*/ 0 w 1568"/>
                  <a:gd name="T5" fmla="*/ 1760 h 1760"/>
                  <a:gd name="T6" fmla="*/ 1116 w 1568"/>
                  <a:gd name="T7" fmla="*/ 1760 h 1760"/>
                  <a:gd name="T8" fmla="*/ 1568 w 1568"/>
                  <a:gd name="T9" fmla="*/ 973 h 1760"/>
                </a:gdLst>
                <a:ahLst/>
                <a:cxnLst>
                  <a:cxn ang="0">
                    <a:pos x="T0" y="T1"/>
                  </a:cxn>
                  <a:cxn ang="0">
                    <a:pos x="T2" y="T3"/>
                  </a:cxn>
                  <a:cxn ang="0">
                    <a:pos x="T4" y="T5"/>
                  </a:cxn>
                  <a:cxn ang="0">
                    <a:pos x="T6" y="T7"/>
                  </a:cxn>
                  <a:cxn ang="0">
                    <a:pos x="T8" y="T9"/>
                  </a:cxn>
                </a:cxnLst>
                <a:rect l="0" t="0" r="r" b="b"/>
                <a:pathLst>
                  <a:path w="1568" h="1760">
                    <a:moveTo>
                      <a:pt x="1568" y="973"/>
                    </a:moveTo>
                    <a:cubicBezTo>
                      <a:pt x="1010" y="0"/>
                      <a:pt x="1010" y="0"/>
                      <a:pt x="1010" y="0"/>
                    </a:cubicBezTo>
                    <a:cubicBezTo>
                      <a:pt x="383" y="386"/>
                      <a:pt x="18" y="1021"/>
                      <a:pt x="0" y="1760"/>
                    </a:cubicBezTo>
                    <a:cubicBezTo>
                      <a:pt x="1116" y="1760"/>
                      <a:pt x="1116" y="1760"/>
                      <a:pt x="1116" y="1760"/>
                    </a:cubicBezTo>
                    <a:cubicBezTo>
                      <a:pt x="1134" y="1442"/>
                      <a:pt x="1303" y="1148"/>
                      <a:pt x="1568" y="97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2" name="Freeform 73">
                <a:extLst>
                  <a:ext uri="{FF2B5EF4-FFF2-40B4-BE49-F238E27FC236}">
                    <a16:creationId xmlns:a16="http://schemas.microsoft.com/office/drawing/2014/main" id="{72E3EB9E-2C16-402E-9E98-499FEC6633A0}"/>
                  </a:ext>
                </a:extLst>
              </p:cNvPr>
              <p:cNvSpPr>
                <a:spLocks/>
              </p:cNvSpPr>
              <p:nvPr/>
            </p:nvSpPr>
            <p:spPr bwMode="auto">
              <a:xfrm>
                <a:off x="1014" y="958"/>
                <a:ext cx="207" cy="147"/>
              </a:xfrm>
              <a:custGeom>
                <a:avLst/>
                <a:gdLst>
                  <a:gd name="T0" fmla="*/ 568 w 1728"/>
                  <a:gd name="T1" fmla="*/ 500 h 1216"/>
                  <a:gd name="T2" fmla="*/ 542 w 1728"/>
                  <a:gd name="T3" fmla="*/ 489 h 1216"/>
                  <a:gd name="T4" fmla="*/ 382 w 1728"/>
                  <a:gd name="T5" fmla="*/ 452 h 1216"/>
                  <a:gd name="T6" fmla="*/ 0 w 1728"/>
                  <a:gd name="T7" fmla="*/ 834 h 1216"/>
                  <a:gd name="T8" fmla="*/ 382 w 1728"/>
                  <a:gd name="T9" fmla="*/ 1216 h 1216"/>
                  <a:gd name="T10" fmla="*/ 759 w 1728"/>
                  <a:gd name="T11" fmla="*/ 883 h 1216"/>
                  <a:gd name="T12" fmla="*/ 762 w 1728"/>
                  <a:gd name="T13" fmla="*/ 857 h 1216"/>
                  <a:gd name="T14" fmla="*/ 1667 w 1728"/>
                  <a:gd name="T15" fmla="*/ 211 h 1216"/>
                  <a:gd name="T16" fmla="*/ 1700 w 1728"/>
                  <a:gd name="T17" fmla="*/ 66 h 1216"/>
                  <a:gd name="T18" fmla="*/ 1544 w 1728"/>
                  <a:gd name="T19" fmla="*/ 26 h 1216"/>
                  <a:gd name="T20" fmla="*/ 568 w 1728"/>
                  <a:gd name="T21" fmla="*/ 50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8" h="1216">
                    <a:moveTo>
                      <a:pt x="568" y="500"/>
                    </a:moveTo>
                    <a:cubicBezTo>
                      <a:pt x="542" y="489"/>
                      <a:pt x="542" y="489"/>
                      <a:pt x="542" y="489"/>
                    </a:cubicBezTo>
                    <a:cubicBezTo>
                      <a:pt x="491" y="465"/>
                      <a:pt x="436" y="452"/>
                      <a:pt x="382" y="452"/>
                    </a:cubicBezTo>
                    <a:cubicBezTo>
                      <a:pt x="172" y="452"/>
                      <a:pt x="0" y="624"/>
                      <a:pt x="0" y="834"/>
                    </a:cubicBezTo>
                    <a:cubicBezTo>
                      <a:pt x="0" y="1046"/>
                      <a:pt x="172" y="1216"/>
                      <a:pt x="382" y="1216"/>
                    </a:cubicBezTo>
                    <a:cubicBezTo>
                      <a:pt x="574" y="1216"/>
                      <a:pt x="735" y="1073"/>
                      <a:pt x="759" y="883"/>
                    </a:cubicBezTo>
                    <a:cubicBezTo>
                      <a:pt x="762" y="857"/>
                      <a:pt x="762" y="857"/>
                      <a:pt x="762" y="857"/>
                    </a:cubicBezTo>
                    <a:cubicBezTo>
                      <a:pt x="1667" y="211"/>
                      <a:pt x="1667" y="211"/>
                      <a:pt x="1667" y="211"/>
                    </a:cubicBezTo>
                    <a:cubicBezTo>
                      <a:pt x="1714" y="178"/>
                      <a:pt x="1728" y="111"/>
                      <a:pt x="1700" y="66"/>
                    </a:cubicBezTo>
                    <a:cubicBezTo>
                      <a:pt x="1670" y="19"/>
                      <a:pt x="1598" y="0"/>
                      <a:pt x="1544" y="26"/>
                    </a:cubicBezTo>
                    <a:lnTo>
                      <a:pt x="568" y="50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3" name="Freeform 74">
                <a:extLst>
                  <a:ext uri="{FF2B5EF4-FFF2-40B4-BE49-F238E27FC236}">
                    <a16:creationId xmlns:a16="http://schemas.microsoft.com/office/drawing/2014/main" id="{A2941216-E0AB-4A9A-81E4-E78BB1155EA9}"/>
                  </a:ext>
                </a:extLst>
              </p:cNvPr>
              <p:cNvSpPr>
                <a:spLocks/>
              </p:cNvSpPr>
              <p:nvPr/>
            </p:nvSpPr>
            <p:spPr bwMode="auto">
              <a:xfrm>
                <a:off x="1152" y="958"/>
                <a:ext cx="69" cy="57"/>
              </a:xfrm>
              <a:custGeom>
                <a:avLst/>
                <a:gdLst>
                  <a:gd name="T0" fmla="*/ 548 w 576"/>
                  <a:gd name="T1" fmla="*/ 66 h 472"/>
                  <a:gd name="T2" fmla="*/ 392 w 576"/>
                  <a:gd name="T3" fmla="*/ 26 h 472"/>
                  <a:gd name="T4" fmla="*/ 0 w 576"/>
                  <a:gd name="T5" fmla="*/ 217 h 472"/>
                  <a:gd name="T6" fmla="*/ 151 w 576"/>
                  <a:gd name="T7" fmla="*/ 472 h 472"/>
                  <a:gd name="T8" fmla="*/ 515 w 576"/>
                  <a:gd name="T9" fmla="*/ 211 h 472"/>
                  <a:gd name="T10" fmla="*/ 548 w 576"/>
                  <a:gd name="T11" fmla="*/ 66 h 472"/>
                </a:gdLst>
                <a:ahLst/>
                <a:cxnLst>
                  <a:cxn ang="0">
                    <a:pos x="T0" y="T1"/>
                  </a:cxn>
                  <a:cxn ang="0">
                    <a:pos x="T2" y="T3"/>
                  </a:cxn>
                  <a:cxn ang="0">
                    <a:pos x="T4" y="T5"/>
                  </a:cxn>
                  <a:cxn ang="0">
                    <a:pos x="T6" y="T7"/>
                  </a:cxn>
                  <a:cxn ang="0">
                    <a:pos x="T8" y="T9"/>
                  </a:cxn>
                  <a:cxn ang="0">
                    <a:pos x="T10" y="T11"/>
                  </a:cxn>
                </a:cxnLst>
                <a:rect l="0" t="0" r="r" b="b"/>
                <a:pathLst>
                  <a:path w="576" h="472">
                    <a:moveTo>
                      <a:pt x="548" y="66"/>
                    </a:moveTo>
                    <a:cubicBezTo>
                      <a:pt x="518" y="19"/>
                      <a:pt x="446" y="0"/>
                      <a:pt x="392" y="26"/>
                    </a:cubicBezTo>
                    <a:cubicBezTo>
                      <a:pt x="0" y="217"/>
                      <a:pt x="0" y="217"/>
                      <a:pt x="0" y="217"/>
                    </a:cubicBezTo>
                    <a:cubicBezTo>
                      <a:pt x="63" y="295"/>
                      <a:pt x="113" y="381"/>
                      <a:pt x="151" y="472"/>
                    </a:cubicBezTo>
                    <a:cubicBezTo>
                      <a:pt x="515" y="211"/>
                      <a:pt x="515" y="211"/>
                      <a:pt x="515" y="211"/>
                    </a:cubicBezTo>
                    <a:cubicBezTo>
                      <a:pt x="562" y="178"/>
                      <a:pt x="576" y="111"/>
                      <a:pt x="54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4" name="Freeform 75">
                <a:extLst>
                  <a:ext uri="{FF2B5EF4-FFF2-40B4-BE49-F238E27FC236}">
                    <a16:creationId xmlns:a16="http://schemas.microsoft.com/office/drawing/2014/main" id="{6A9459E2-6A2D-47DA-B8E2-59FDD9EC0300}"/>
                  </a:ext>
                </a:extLst>
              </p:cNvPr>
              <p:cNvSpPr>
                <a:spLocks/>
              </p:cNvSpPr>
              <p:nvPr/>
            </p:nvSpPr>
            <p:spPr bwMode="auto">
              <a:xfrm>
                <a:off x="1124" y="842"/>
                <a:ext cx="189" cy="212"/>
              </a:xfrm>
              <a:custGeom>
                <a:avLst/>
                <a:gdLst>
                  <a:gd name="T0" fmla="*/ 561 w 1576"/>
                  <a:gd name="T1" fmla="*/ 0 h 1760"/>
                  <a:gd name="T2" fmla="*/ 0 w 1576"/>
                  <a:gd name="T3" fmla="*/ 973 h 1760"/>
                  <a:gd name="T4" fmla="*/ 152 w 1576"/>
                  <a:gd name="T5" fmla="*/ 1098 h 1760"/>
                  <a:gd name="T6" fmla="*/ 576 w 1576"/>
                  <a:gd name="T7" fmla="*/ 893 h 1760"/>
                  <a:gd name="T8" fmla="*/ 878 w 1576"/>
                  <a:gd name="T9" fmla="*/ 973 h 1760"/>
                  <a:gd name="T10" fmla="*/ 816 w 1576"/>
                  <a:gd name="T11" fmla="*/ 1276 h 1760"/>
                  <a:gd name="T12" fmla="*/ 421 w 1576"/>
                  <a:gd name="T13" fmla="*/ 1558 h 1760"/>
                  <a:gd name="T14" fmla="*/ 455 w 1576"/>
                  <a:gd name="T15" fmla="*/ 1760 h 1760"/>
                  <a:gd name="T16" fmla="*/ 1576 w 1576"/>
                  <a:gd name="T17" fmla="*/ 1760 h 1760"/>
                  <a:gd name="T18" fmla="*/ 561 w 1576"/>
                  <a:gd name="T19"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6" h="1760">
                    <a:moveTo>
                      <a:pt x="561" y="0"/>
                    </a:moveTo>
                    <a:cubicBezTo>
                      <a:pt x="0" y="973"/>
                      <a:pt x="0" y="973"/>
                      <a:pt x="0" y="973"/>
                    </a:cubicBezTo>
                    <a:cubicBezTo>
                      <a:pt x="56" y="1009"/>
                      <a:pt x="107" y="1052"/>
                      <a:pt x="152" y="1098"/>
                    </a:cubicBezTo>
                    <a:cubicBezTo>
                      <a:pt x="576" y="893"/>
                      <a:pt x="576" y="893"/>
                      <a:pt x="576" y="893"/>
                    </a:cubicBezTo>
                    <a:cubicBezTo>
                      <a:pt x="682" y="842"/>
                      <a:pt x="818" y="878"/>
                      <a:pt x="878" y="973"/>
                    </a:cubicBezTo>
                    <a:cubicBezTo>
                      <a:pt x="941" y="1071"/>
                      <a:pt x="913" y="1206"/>
                      <a:pt x="816" y="1276"/>
                    </a:cubicBezTo>
                    <a:cubicBezTo>
                      <a:pt x="421" y="1558"/>
                      <a:pt x="421" y="1558"/>
                      <a:pt x="421" y="1558"/>
                    </a:cubicBezTo>
                    <a:cubicBezTo>
                      <a:pt x="439" y="1623"/>
                      <a:pt x="451" y="1690"/>
                      <a:pt x="455" y="1760"/>
                    </a:cubicBezTo>
                    <a:cubicBezTo>
                      <a:pt x="1576" y="1760"/>
                      <a:pt x="1576" y="1760"/>
                      <a:pt x="1576" y="1760"/>
                    </a:cubicBezTo>
                    <a:cubicBezTo>
                      <a:pt x="1558" y="1021"/>
                      <a:pt x="1191" y="386"/>
                      <a:pt x="56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123" name="Rechteck 122">
            <a:extLst>
              <a:ext uri="{FF2B5EF4-FFF2-40B4-BE49-F238E27FC236}">
                <a16:creationId xmlns:a16="http://schemas.microsoft.com/office/drawing/2014/main" id="{3C024710-61D5-45C3-AC84-92513F22ED2E}"/>
              </a:ext>
            </a:extLst>
          </p:cNvPr>
          <p:cNvSpPr/>
          <p:nvPr/>
        </p:nvSpPr>
        <p:spPr bwMode="gray">
          <a:xfrm>
            <a:off x="6175321" y="5690810"/>
            <a:ext cx="5654675" cy="807189"/>
          </a:xfrm>
          <a:prstGeom prst="rect">
            <a:avLst/>
          </a:prstGeom>
          <a:noFill/>
          <a:ln w="12700">
            <a:solidFill>
              <a:srgbClr val="798B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44000" rIns="72000" bIns="36000" numCol="1" spcCol="0" rtlCol="0" fromWordArt="0" anchor="t" anchorCtr="0" forceAA="0" compatLnSpc="1">
            <a:prstTxWarp prst="textNoShape">
              <a:avLst/>
            </a:prstTxWarp>
            <a:noAutofit/>
          </a:bodyPr>
          <a:lstStyle/>
          <a:p>
            <a:pPr>
              <a:spcBef>
                <a:spcPts val="300"/>
              </a:spcBef>
              <a:spcAft>
                <a:spcPts val="100"/>
              </a:spcAft>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007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8CA417A-D534-48CC-A014-B26BD273DDD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77"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28CA417A-D534-48CC-A014-B26BD273DDD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D9E831BC-509D-4F3F-A270-375A22A6491A}"/>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Inhaltsplatzhalter 8">
            <a:extLst>
              <a:ext uri="{FF2B5EF4-FFF2-40B4-BE49-F238E27FC236}">
                <a16:creationId xmlns:a16="http://schemas.microsoft.com/office/drawing/2014/main" id="{E46E56B6-3844-43FA-9CBF-A927CE707CB9}"/>
              </a:ext>
            </a:extLst>
          </p:cNvPr>
          <p:cNvSpPr>
            <a:spLocks noGrp="1"/>
          </p:cNvSpPr>
          <p:nvPr>
            <p:ph sz="quarter" idx="13"/>
          </p:nvPr>
        </p:nvSpPr>
        <p:spPr>
          <a:xfrm>
            <a:off x="360000" y="884238"/>
            <a:ext cx="5446812" cy="5613761"/>
          </a:xfrm>
        </p:spPr>
        <p:txBody>
          <a:bodyPr/>
          <a:lstStyle/>
          <a:p>
            <a:r>
              <a:rPr lang="en-US" sz="1300" dirty="0"/>
              <a:t>The Tezos community follows the </a:t>
            </a:r>
            <a:r>
              <a:rPr lang="en-US" sz="1300" b="1" dirty="0"/>
              <a:t>convention </a:t>
            </a:r>
            <a:r>
              <a:rPr lang="en-US" sz="1300" dirty="0"/>
              <a:t>of naming amendment proposals with </a:t>
            </a:r>
            <a:r>
              <a:rPr lang="en-US" sz="1300" b="1" dirty="0"/>
              <a:t>city names</a:t>
            </a:r>
            <a:r>
              <a:rPr lang="en-US" sz="1300" dirty="0"/>
              <a:t> in </a:t>
            </a:r>
            <a:r>
              <a:rPr lang="en-US" sz="1300" b="1" dirty="0"/>
              <a:t>alphabetical order</a:t>
            </a:r>
            <a:r>
              <a:rPr lang="en-US" sz="1300" dirty="0"/>
              <a:t>. With the last successfully activated proposal being Hangzhou, the next proposal currently within development is named after a city starting with “I”: the test net is called </a:t>
            </a:r>
            <a:r>
              <a:rPr lang="en-US" sz="1300" dirty="0" err="1"/>
              <a:t>Idiazabalnet</a:t>
            </a:r>
            <a:r>
              <a:rPr lang="en-US" sz="1300" dirty="0"/>
              <a:t>.</a:t>
            </a:r>
          </a:p>
          <a:p>
            <a:endParaRPr lang="en-US" sz="1300" dirty="0"/>
          </a:p>
          <a:p>
            <a:r>
              <a:rPr lang="en-US" sz="1300" dirty="0"/>
              <a:t>The voting mechanism of the </a:t>
            </a:r>
            <a:r>
              <a:rPr lang="en-US" sz="1300" dirty="0" err="1"/>
              <a:t>Tezos</a:t>
            </a:r>
            <a:r>
              <a:rPr lang="en-US" sz="1300" dirty="0"/>
              <a:t> On-Chain Governance reveal the voting behavior of all its participants. There is ongoing research in partnership  with INRIA to </a:t>
            </a:r>
            <a:r>
              <a:rPr lang="en-US" sz="1300" b="1" dirty="0"/>
              <a:t>introduce privacy preserving voting mechanisms</a:t>
            </a:r>
            <a:r>
              <a:rPr lang="en-US" sz="1300" dirty="0"/>
              <a:t>. More information can be read in: </a:t>
            </a:r>
            <a:r>
              <a:rPr lang="en-US" sz="1300" dirty="0">
                <a:hlinkClick r:id="rId8"/>
              </a:rPr>
              <a:t>Possible evolutions of the voting system in </a:t>
            </a:r>
            <a:r>
              <a:rPr lang="en-US" sz="1300" dirty="0" err="1">
                <a:hlinkClick r:id="rId8"/>
              </a:rPr>
              <a:t>Tezos</a:t>
            </a:r>
            <a:r>
              <a:rPr lang="en-US" sz="1300" dirty="0"/>
              <a:t>. </a:t>
            </a:r>
          </a:p>
          <a:p>
            <a:endParaRPr lang="en-US" sz="1300" dirty="0"/>
          </a:p>
          <a:p>
            <a:r>
              <a:rPr lang="en-US" sz="1300" dirty="0"/>
              <a:t>The features of the next protocol upgrade are as always not fixed but can be</a:t>
            </a:r>
            <a:r>
              <a:rPr lang="en-US" sz="1300" b="1" dirty="0"/>
              <a:t> predicted by participating </a:t>
            </a:r>
            <a:r>
              <a:rPr lang="en-US" sz="1300" dirty="0"/>
              <a:t>in the discussions of the before mentioned social platforms and by analyzing the test networks. </a:t>
            </a:r>
          </a:p>
          <a:p>
            <a:endParaRPr lang="en-US" sz="1300" dirty="0"/>
          </a:p>
          <a:p>
            <a:r>
              <a:rPr lang="en-US" sz="1300" dirty="0"/>
              <a:t>With the possible introduction of the new consensus algorithm </a:t>
            </a:r>
            <a:r>
              <a:rPr lang="en-US" sz="1300" dirty="0" err="1"/>
              <a:t>Tenderbake</a:t>
            </a:r>
            <a:r>
              <a:rPr lang="en-US" sz="1300" dirty="0"/>
              <a:t> not only </a:t>
            </a:r>
            <a:r>
              <a:rPr lang="en-US" sz="1300" b="1" dirty="0"/>
              <a:t>evolution </a:t>
            </a:r>
            <a:r>
              <a:rPr lang="en-US" sz="1300" dirty="0"/>
              <a:t>of the consensus mechanism is shown as with Emmy -&gt; Emmy* but a </a:t>
            </a:r>
            <a:r>
              <a:rPr lang="en-US" sz="1300" b="1" dirty="0"/>
              <a:t>revolution</a:t>
            </a:r>
            <a:r>
              <a:rPr lang="en-US" sz="1300" dirty="0"/>
              <a:t> with the chain from Nakamoto to BFT consensus.</a:t>
            </a:r>
          </a:p>
          <a:p>
            <a:endParaRPr lang="en-US" sz="1300" dirty="0"/>
          </a:p>
        </p:txBody>
      </p:sp>
      <p:sp>
        <p:nvSpPr>
          <p:cNvPr id="2" name="Titel 1">
            <a:extLst>
              <a:ext uri="{FF2B5EF4-FFF2-40B4-BE49-F238E27FC236}">
                <a16:creationId xmlns:a16="http://schemas.microsoft.com/office/drawing/2014/main" id="{30B8CD1A-6AB7-4283-8CAD-67E647848C05}"/>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The self-amendment process works: 8 successful amendments and counting</a:t>
            </a:r>
            <a:r>
              <a:rPr lang="en-US" dirty="0"/>
              <a:t>… (3/3)</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a:extLst>
              <a:ext uri="{FF2B5EF4-FFF2-40B4-BE49-F238E27FC236}">
                <a16:creationId xmlns:a16="http://schemas.microsoft.com/office/drawing/2014/main" id="{9F5E39D9-2510-4911-8D80-D463EE9D12F8}"/>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41</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1" name="Rechteck 260">
            <a:hlinkClick r:id="rId9" action="ppaction://hlinksldjump"/>
            <a:extLst>
              <a:ext uri="{FF2B5EF4-FFF2-40B4-BE49-F238E27FC236}">
                <a16:creationId xmlns:a16="http://schemas.microsoft.com/office/drawing/2014/main" id="{594D46E6-B246-4E7B-8351-35AF3567900F}"/>
              </a:ext>
            </a:extLst>
          </p:cNvPr>
          <p:cNvSpPr/>
          <p:nvPr/>
        </p:nvSpPr>
        <p:spPr bwMode="gray">
          <a:xfrm>
            <a:off x="6175375" y="884238"/>
            <a:ext cx="5654675" cy="1459348"/>
          </a:xfrm>
          <a:prstGeom prst="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hteck 10">
            <a:hlinkClick r:id="rId9" action="ppaction://hlinksldjump"/>
            <a:extLst>
              <a:ext uri="{FF2B5EF4-FFF2-40B4-BE49-F238E27FC236}">
                <a16:creationId xmlns:a16="http://schemas.microsoft.com/office/drawing/2014/main" id="{B454EA73-B443-4128-8813-7F07BCC5FF21}"/>
              </a:ext>
            </a:extLst>
          </p:cNvPr>
          <p:cNvSpPr/>
          <p:nvPr/>
        </p:nvSpPr>
        <p:spPr bwMode="gray">
          <a:xfrm>
            <a:off x="6175375" y="884238"/>
            <a:ext cx="720000" cy="14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a:t>
            </a:r>
          </a:p>
        </p:txBody>
      </p:sp>
      <p:sp>
        <p:nvSpPr>
          <p:cNvPr id="19" name="Textfeld 18">
            <a:extLst>
              <a:ext uri="{FF2B5EF4-FFF2-40B4-BE49-F238E27FC236}">
                <a16:creationId xmlns:a16="http://schemas.microsoft.com/office/drawing/2014/main" id="{5ED730F9-A0A4-47A4-B664-C567649C0DC6}"/>
              </a:ext>
            </a:extLst>
          </p:cNvPr>
          <p:cNvSpPr txBox="1"/>
          <p:nvPr/>
        </p:nvSpPr>
        <p:spPr>
          <a:xfrm>
            <a:off x="6895375" y="1253239"/>
            <a:ext cx="914400" cy="719998"/>
          </a:xfrm>
          <a:prstGeom prst="rect">
            <a:avLst/>
          </a:prstGeom>
          <a:noFill/>
        </p:spPr>
        <p:txBody>
          <a:bodyPr wrap="none" lIns="72000" tIns="0" rIns="72000" bIns="0" rtlCol="0" anchor="ctr" anchorCtr="0">
            <a:noAutofit/>
          </a:bodyPr>
          <a:lstStyle/>
          <a:p>
            <a:pPr>
              <a:spcBef>
                <a:spcPts val="300"/>
              </a:spcBef>
              <a:spcAft>
                <a:spcPts val="100"/>
              </a:spcAft>
              <a:buClr>
                <a:schemeClr val="tx2"/>
              </a:buClr>
            </a:pPr>
            <a:r>
              <a:rPr lang="en-US" sz="1800" b="1" dirty="0" err="1">
                <a:latin typeface="Open Sans" panose="020B0606030504020204" pitchFamily="34" charset="0"/>
                <a:ea typeface="Open Sans" panose="020B0606030504020204" pitchFamily="34" charset="0"/>
                <a:cs typeface="Open Sans" panose="020B0606030504020204" pitchFamily="34" charset="0"/>
              </a:rPr>
              <a:t>ranada</a:t>
            </a:r>
            <a:endParaRPr lang="en-US" sz="18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5" name="Group 57">
            <a:extLst>
              <a:ext uri="{FF2B5EF4-FFF2-40B4-BE49-F238E27FC236}">
                <a16:creationId xmlns:a16="http://schemas.microsoft.com/office/drawing/2014/main" id="{27709D79-5D7D-45DD-B76F-003710FA3478}"/>
              </a:ext>
            </a:extLst>
          </p:cNvPr>
          <p:cNvGrpSpPr>
            <a:grpSpLocks noChangeAspect="1"/>
          </p:cNvGrpSpPr>
          <p:nvPr/>
        </p:nvGrpSpPr>
        <p:grpSpPr bwMode="auto">
          <a:xfrm>
            <a:off x="8295207" y="903288"/>
            <a:ext cx="360000" cy="360000"/>
            <a:chOff x="803" y="803"/>
            <a:chExt cx="440" cy="440"/>
          </a:xfrm>
          <a:solidFill>
            <a:srgbClr val="798BB3"/>
          </a:solidFill>
        </p:grpSpPr>
        <p:sp>
          <p:nvSpPr>
            <p:cNvPr id="27" name="Freeform 58">
              <a:extLst>
                <a:ext uri="{FF2B5EF4-FFF2-40B4-BE49-F238E27FC236}">
                  <a16:creationId xmlns:a16="http://schemas.microsoft.com/office/drawing/2014/main" id="{9E19A462-6261-4FA4-9FF4-C2B8DFEC5B18}"/>
                </a:ext>
              </a:extLst>
            </p:cNvPr>
            <p:cNvSpPr>
              <a:spLocks/>
            </p:cNvSpPr>
            <p:nvPr/>
          </p:nvSpPr>
          <p:spPr bwMode="auto">
            <a:xfrm>
              <a:off x="1058" y="1053"/>
              <a:ext cx="78" cy="78"/>
            </a:xfrm>
            <a:custGeom>
              <a:avLst/>
              <a:gdLst>
                <a:gd name="T0" fmla="*/ 328 w 328"/>
                <a:gd name="T1" fmla="*/ 66 h 324"/>
                <a:gd name="T2" fmla="*/ 230 w 328"/>
                <a:gd name="T3" fmla="*/ 162 h 324"/>
                <a:gd name="T4" fmla="*/ 328 w 328"/>
                <a:gd name="T5" fmla="*/ 259 h 324"/>
                <a:gd name="T6" fmla="*/ 263 w 328"/>
                <a:gd name="T7" fmla="*/ 324 h 324"/>
                <a:gd name="T8" fmla="*/ 164 w 328"/>
                <a:gd name="T9" fmla="*/ 227 h 324"/>
                <a:gd name="T10" fmla="*/ 66 w 328"/>
                <a:gd name="T11" fmla="*/ 324 h 324"/>
                <a:gd name="T12" fmla="*/ 0 w 328"/>
                <a:gd name="T13" fmla="*/ 260 h 324"/>
                <a:gd name="T14" fmla="*/ 99 w 328"/>
                <a:gd name="T15" fmla="*/ 162 h 324"/>
                <a:gd name="T16" fmla="*/ 0 w 328"/>
                <a:gd name="T17" fmla="*/ 65 h 324"/>
                <a:gd name="T18" fmla="*/ 66 w 328"/>
                <a:gd name="T19" fmla="*/ 0 h 324"/>
                <a:gd name="T20" fmla="*/ 164 w 328"/>
                <a:gd name="T21" fmla="*/ 98 h 324"/>
                <a:gd name="T22" fmla="*/ 263 w 328"/>
                <a:gd name="T23" fmla="*/ 1 h 324"/>
                <a:gd name="T24" fmla="*/ 328 w 328"/>
                <a:gd name="T25" fmla="*/ 66 h 324"/>
                <a:gd name="T26" fmla="*/ 328 w 328"/>
                <a:gd name="T27" fmla="*/ 6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324">
                  <a:moveTo>
                    <a:pt x="328" y="66"/>
                  </a:moveTo>
                  <a:cubicBezTo>
                    <a:pt x="230" y="162"/>
                    <a:pt x="230" y="162"/>
                    <a:pt x="230" y="162"/>
                  </a:cubicBezTo>
                  <a:cubicBezTo>
                    <a:pt x="328" y="259"/>
                    <a:pt x="328" y="259"/>
                    <a:pt x="328" y="259"/>
                  </a:cubicBezTo>
                  <a:cubicBezTo>
                    <a:pt x="263" y="324"/>
                    <a:pt x="263" y="324"/>
                    <a:pt x="263" y="324"/>
                  </a:cubicBezTo>
                  <a:cubicBezTo>
                    <a:pt x="164" y="227"/>
                    <a:pt x="164" y="227"/>
                    <a:pt x="164" y="227"/>
                  </a:cubicBezTo>
                  <a:cubicBezTo>
                    <a:pt x="66" y="324"/>
                    <a:pt x="66" y="324"/>
                    <a:pt x="66" y="324"/>
                  </a:cubicBezTo>
                  <a:cubicBezTo>
                    <a:pt x="0" y="260"/>
                    <a:pt x="0" y="260"/>
                    <a:pt x="0" y="260"/>
                  </a:cubicBezTo>
                  <a:cubicBezTo>
                    <a:pt x="99" y="162"/>
                    <a:pt x="99" y="162"/>
                    <a:pt x="99" y="162"/>
                  </a:cubicBezTo>
                  <a:cubicBezTo>
                    <a:pt x="0" y="65"/>
                    <a:pt x="0" y="65"/>
                    <a:pt x="0" y="65"/>
                  </a:cubicBezTo>
                  <a:cubicBezTo>
                    <a:pt x="66" y="0"/>
                    <a:pt x="66" y="0"/>
                    <a:pt x="66" y="0"/>
                  </a:cubicBezTo>
                  <a:cubicBezTo>
                    <a:pt x="164" y="98"/>
                    <a:pt x="164" y="98"/>
                    <a:pt x="164" y="98"/>
                  </a:cubicBezTo>
                  <a:cubicBezTo>
                    <a:pt x="263" y="1"/>
                    <a:pt x="263" y="1"/>
                    <a:pt x="263" y="1"/>
                  </a:cubicBezTo>
                  <a:cubicBezTo>
                    <a:pt x="328" y="66"/>
                    <a:pt x="328" y="66"/>
                    <a:pt x="328" y="66"/>
                  </a:cubicBezTo>
                  <a:cubicBezTo>
                    <a:pt x="328" y="66"/>
                    <a:pt x="328" y="66"/>
                    <a:pt x="32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Freeform 59">
              <a:extLst>
                <a:ext uri="{FF2B5EF4-FFF2-40B4-BE49-F238E27FC236}">
                  <a16:creationId xmlns:a16="http://schemas.microsoft.com/office/drawing/2014/main" id="{DEA52BD4-EE20-4B88-BAD9-614890AAAE5A}"/>
                </a:ext>
              </a:extLst>
            </p:cNvPr>
            <p:cNvSpPr>
              <a:spLocks/>
            </p:cNvSpPr>
            <p:nvPr/>
          </p:nvSpPr>
          <p:spPr bwMode="auto">
            <a:xfrm>
              <a:off x="1114" y="867"/>
              <a:ext cx="34" cy="51"/>
            </a:xfrm>
            <a:custGeom>
              <a:avLst/>
              <a:gdLst>
                <a:gd name="T0" fmla="*/ 70 w 140"/>
                <a:gd name="T1" fmla="*/ 212 h 212"/>
                <a:gd name="T2" fmla="*/ 140 w 140"/>
                <a:gd name="T3" fmla="*/ 118 h 212"/>
                <a:gd name="T4" fmla="*/ 140 w 140"/>
                <a:gd name="T5" fmla="*/ 0 h 212"/>
                <a:gd name="T6" fmla="*/ 0 w 140"/>
                <a:gd name="T7" fmla="*/ 0 h 212"/>
                <a:gd name="T8" fmla="*/ 0 w 140"/>
                <a:gd name="T9" fmla="*/ 118 h 212"/>
                <a:gd name="T10" fmla="*/ 70 w 140"/>
                <a:gd name="T11" fmla="*/ 212 h 212"/>
              </a:gdLst>
              <a:ahLst/>
              <a:cxnLst>
                <a:cxn ang="0">
                  <a:pos x="T0" y="T1"/>
                </a:cxn>
                <a:cxn ang="0">
                  <a:pos x="T2" y="T3"/>
                </a:cxn>
                <a:cxn ang="0">
                  <a:pos x="T4" y="T5"/>
                </a:cxn>
                <a:cxn ang="0">
                  <a:pos x="T6" y="T7"/>
                </a:cxn>
                <a:cxn ang="0">
                  <a:pos x="T8" y="T9"/>
                </a:cxn>
                <a:cxn ang="0">
                  <a:pos x="T10" y="T11"/>
                </a:cxn>
              </a:cxnLst>
              <a:rect l="0" t="0" r="r" b="b"/>
              <a:pathLst>
                <a:path w="140" h="212">
                  <a:moveTo>
                    <a:pt x="70" y="212"/>
                  </a:moveTo>
                  <a:cubicBezTo>
                    <a:pt x="108" y="212"/>
                    <a:pt x="140" y="169"/>
                    <a:pt x="140" y="118"/>
                  </a:cubicBezTo>
                  <a:cubicBezTo>
                    <a:pt x="140" y="0"/>
                    <a:pt x="140" y="0"/>
                    <a:pt x="140" y="0"/>
                  </a:cubicBezTo>
                  <a:cubicBezTo>
                    <a:pt x="0" y="0"/>
                    <a:pt x="0" y="0"/>
                    <a:pt x="0" y="0"/>
                  </a:cubicBezTo>
                  <a:cubicBezTo>
                    <a:pt x="0" y="118"/>
                    <a:pt x="0" y="118"/>
                    <a:pt x="0" y="118"/>
                  </a:cubicBezTo>
                  <a:cubicBezTo>
                    <a:pt x="0" y="169"/>
                    <a:pt x="33" y="212"/>
                    <a:pt x="70"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Freeform 60">
              <a:extLst>
                <a:ext uri="{FF2B5EF4-FFF2-40B4-BE49-F238E27FC236}">
                  <a16:creationId xmlns:a16="http://schemas.microsoft.com/office/drawing/2014/main" id="{2E70E772-3D65-4755-937E-9F8771E42325}"/>
                </a:ext>
              </a:extLst>
            </p:cNvPr>
            <p:cNvSpPr>
              <a:spLocks/>
            </p:cNvSpPr>
            <p:nvPr/>
          </p:nvSpPr>
          <p:spPr bwMode="auto">
            <a:xfrm>
              <a:off x="899" y="867"/>
              <a:ext cx="33" cy="51"/>
            </a:xfrm>
            <a:custGeom>
              <a:avLst/>
              <a:gdLst>
                <a:gd name="T0" fmla="*/ 68 w 136"/>
                <a:gd name="T1" fmla="*/ 212 h 212"/>
                <a:gd name="T2" fmla="*/ 136 w 136"/>
                <a:gd name="T3" fmla="*/ 118 h 212"/>
                <a:gd name="T4" fmla="*/ 136 w 136"/>
                <a:gd name="T5" fmla="*/ 0 h 212"/>
                <a:gd name="T6" fmla="*/ 0 w 136"/>
                <a:gd name="T7" fmla="*/ 0 h 212"/>
                <a:gd name="T8" fmla="*/ 0 w 136"/>
                <a:gd name="T9" fmla="*/ 118 h 212"/>
                <a:gd name="T10" fmla="*/ 68 w 136"/>
                <a:gd name="T11" fmla="*/ 212 h 212"/>
              </a:gdLst>
              <a:ahLst/>
              <a:cxnLst>
                <a:cxn ang="0">
                  <a:pos x="T0" y="T1"/>
                </a:cxn>
                <a:cxn ang="0">
                  <a:pos x="T2" y="T3"/>
                </a:cxn>
                <a:cxn ang="0">
                  <a:pos x="T4" y="T5"/>
                </a:cxn>
                <a:cxn ang="0">
                  <a:pos x="T6" y="T7"/>
                </a:cxn>
                <a:cxn ang="0">
                  <a:pos x="T8" y="T9"/>
                </a:cxn>
                <a:cxn ang="0">
                  <a:pos x="T10" y="T11"/>
                </a:cxn>
              </a:cxnLst>
              <a:rect l="0" t="0" r="r" b="b"/>
              <a:pathLst>
                <a:path w="136" h="212">
                  <a:moveTo>
                    <a:pt x="68" y="212"/>
                  </a:moveTo>
                  <a:cubicBezTo>
                    <a:pt x="105" y="212"/>
                    <a:pt x="136" y="169"/>
                    <a:pt x="136" y="118"/>
                  </a:cubicBezTo>
                  <a:cubicBezTo>
                    <a:pt x="136" y="0"/>
                    <a:pt x="136" y="0"/>
                    <a:pt x="136" y="0"/>
                  </a:cubicBezTo>
                  <a:cubicBezTo>
                    <a:pt x="0" y="0"/>
                    <a:pt x="0" y="0"/>
                    <a:pt x="0" y="0"/>
                  </a:cubicBezTo>
                  <a:cubicBezTo>
                    <a:pt x="0" y="118"/>
                    <a:pt x="0" y="118"/>
                    <a:pt x="0" y="118"/>
                  </a:cubicBezTo>
                  <a:cubicBezTo>
                    <a:pt x="0" y="169"/>
                    <a:pt x="31" y="212"/>
                    <a:pt x="68"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Freeform 61">
              <a:extLst>
                <a:ext uri="{FF2B5EF4-FFF2-40B4-BE49-F238E27FC236}">
                  <a16:creationId xmlns:a16="http://schemas.microsoft.com/office/drawing/2014/main" id="{652EB8DC-F01C-444F-88DF-9C038F98D357}"/>
                </a:ext>
              </a:extLst>
            </p:cNvPr>
            <p:cNvSpPr>
              <a:spLocks noEditPoints="1"/>
            </p:cNvSpPr>
            <p:nvPr/>
          </p:nvSpPr>
          <p:spPr bwMode="auto">
            <a:xfrm>
              <a:off x="803" y="867"/>
              <a:ext cx="440" cy="376"/>
            </a:xfrm>
            <a:custGeom>
              <a:avLst/>
              <a:gdLst>
                <a:gd name="T0" fmla="*/ 1482 w 1832"/>
                <a:gd name="T1" fmla="*/ 0 h 1564"/>
                <a:gd name="T2" fmla="*/ 1367 w 1832"/>
                <a:gd name="T3" fmla="*/ 258 h 1564"/>
                <a:gd name="T4" fmla="*/ 1251 w 1832"/>
                <a:gd name="T5" fmla="*/ 0 h 1564"/>
                <a:gd name="T6" fmla="*/ 582 w 1832"/>
                <a:gd name="T7" fmla="*/ 118 h 1564"/>
                <a:gd name="T8" fmla="*/ 351 w 1832"/>
                <a:gd name="T9" fmla="*/ 118 h 1564"/>
                <a:gd name="T10" fmla="*/ 219 w 1832"/>
                <a:gd name="T11" fmla="*/ 0 h 1564"/>
                <a:gd name="T12" fmla="*/ 0 w 1832"/>
                <a:gd name="T13" fmla="*/ 1345 h 1564"/>
                <a:gd name="T14" fmla="*/ 1614 w 1832"/>
                <a:gd name="T15" fmla="*/ 1564 h 1564"/>
                <a:gd name="T16" fmla="*/ 1832 w 1832"/>
                <a:gd name="T17" fmla="*/ 220 h 1564"/>
                <a:gd name="T18" fmla="*/ 422 w 1832"/>
                <a:gd name="T19" fmla="*/ 1371 h 1564"/>
                <a:gd name="T20" fmla="*/ 185 w 1832"/>
                <a:gd name="T21" fmla="*/ 1134 h 1564"/>
                <a:gd name="T22" fmla="*/ 422 w 1832"/>
                <a:gd name="T23" fmla="*/ 1371 h 1564"/>
                <a:gd name="T24" fmla="*/ 185 w 1832"/>
                <a:gd name="T25" fmla="*/ 1064 h 1564"/>
                <a:gd name="T26" fmla="*/ 422 w 1832"/>
                <a:gd name="T27" fmla="*/ 827 h 1564"/>
                <a:gd name="T28" fmla="*/ 422 w 1832"/>
                <a:gd name="T29" fmla="*/ 758 h 1564"/>
                <a:gd name="T30" fmla="*/ 185 w 1832"/>
                <a:gd name="T31" fmla="*/ 520 h 1564"/>
                <a:gd name="T32" fmla="*/ 422 w 1832"/>
                <a:gd name="T33" fmla="*/ 758 h 1564"/>
                <a:gd name="T34" fmla="*/ 492 w 1832"/>
                <a:gd name="T35" fmla="*/ 1371 h 1564"/>
                <a:gd name="T36" fmla="*/ 728 w 1832"/>
                <a:gd name="T37" fmla="*/ 1134 h 1564"/>
                <a:gd name="T38" fmla="*/ 728 w 1832"/>
                <a:gd name="T39" fmla="*/ 1064 h 1564"/>
                <a:gd name="T40" fmla="*/ 492 w 1832"/>
                <a:gd name="T41" fmla="*/ 827 h 1564"/>
                <a:gd name="T42" fmla="*/ 728 w 1832"/>
                <a:gd name="T43" fmla="*/ 1064 h 1564"/>
                <a:gd name="T44" fmla="*/ 492 w 1832"/>
                <a:gd name="T45" fmla="*/ 758 h 1564"/>
                <a:gd name="T46" fmla="*/ 728 w 1832"/>
                <a:gd name="T47" fmla="*/ 520 h 1564"/>
                <a:gd name="T48" fmla="*/ 1035 w 1832"/>
                <a:gd name="T49" fmla="*/ 1371 h 1564"/>
                <a:gd name="T50" fmla="*/ 798 w 1832"/>
                <a:gd name="T51" fmla="*/ 1134 h 1564"/>
                <a:gd name="T52" fmla="*/ 1035 w 1832"/>
                <a:gd name="T53" fmla="*/ 1371 h 1564"/>
                <a:gd name="T54" fmla="*/ 798 w 1832"/>
                <a:gd name="T55" fmla="*/ 1064 h 1564"/>
                <a:gd name="T56" fmla="*/ 1035 w 1832"/>
                <a:gd name="T57" fmla="*/ 827 h 1564"/>
                <a:gd name="T58" fmla="*/ 1035 w 1832"/>
                <a:gd name="T59" fmla="*/ 758 h 1564"/>
                <a:gd name="T60" fmla="*/ 798 w 1832"/>
                <a:gd name="T61" fmla="*/ 520 h 1564"/>
                <a:gd name="T62" fmla="*/ 1035 w 1832"/>
                <a:gd name="T63" fmla="*/ 758 h 1564"/>
                <a:gd name="T64" fmla="*/ 1105 w 1832"/>
                <a:gd name="T65" fmla="*/ 1371 h 1564"/>
                <a:gd name="T66" fmla="*/ 1342 w 1832"/>
                <a:gd name="T67" fmla="*/ 1134 h 1564"/>
                <a:gd name="T68" fmla="*/ 1342 w 1832"/>
                <a:gd name="T69" fmla="*/ 1064 h 1564"/>
                <a:gd name="T70" fmla="*/ 1105 w 1832"/>
                <a:gd name="T71" fmla="*/ 827 h 1564"/>
                <a:gd name="T72" fmla="*/ 1342 w 1832"/>
                <a:gd name="T73" fmla="*/ 1064 h 1564"/>
                <a:gd name="T74" fmla="*/ 1105 w 1832"/>
                <a:gd name="T75" fmla="*/ 758 h 1564"/>
                <a:gd name="T76" fmla="*/ 1342 w 1832"/>
                <a:gd name="T77" fmla="*/ 520 h 1564"/>
                <a:gd name="T78" fmla="*/ 1648 w 1832"/>
                <a:gd name="T79" fmla="*/ 1371 h 1564"/>
                <a:gd name="T80" fmla="*/ 1411 w 1832"/>
                <a:gd name="T81" fmla="*/ 1134 h 1564"/>
                <a:gd name="T82" fmla="*/ 1648 w 1832"/>
                <a:gd name="T83" fmla="*/ 1371 h 1564"/>
                <a:gd name="T84" fmla="*/ 1411 w 1832"/>
                <a:gd name="T85" fmla="*/ 1064 h 1564"/>
                <a:gd name="T86" fmla="*/ 1648 w 1832"/>
                <a:gd name="T87" fmla="*/ 827 h 1564"/>
                <a:gd name="T88" fmla="*/ 1648 w 1832"/>
                <a:gd name="T89" fmla="*/ 758 h 1564"/>
                <a:gd name="T90" fmla="*/ 1411 w 1832"/>
                <a:gd name="T91" fmla="*/ 520 h 1564"/>
                <a:gd name="T92" fmla="*/ 1648 w 1832"/>
                <a:gd name="T93" fmla="*/ 758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32" h="1564">
                  <a:moveTo>
                    <a:pt x="1614" y="0"/>
                  </a:moveTo>
                  <a:cubicBezTo>
                    <a:pt x="1482" y="0"/>
                    <a:pt x="1482" y="0"/>
                    <a:pt x="1482" y="0"/>
                  </a:cubicBezTo>
                  <a:cubicBezTo>
                    <a:pt x="1482" y="118"/>
                    <a:pt x="1482" y="118"/>
                    <a:pt x="1482" y="118"/>
                  </a:cubicBezTo>
                  <a:cubicBezTo>
                    <a:pt x="1482" y="196"/>
                    <a:pt x="1430" y="258"/>
                    <a:pt x="1367" y="258"/>
                  </a:cubicBezTo>
                  <a:cubicBezTo>
                    <a:pt x="1303" y="258"/>
                    <a:pt x="1251" y="196"/>
                    <a:pt x="1251" y="118"/>
                  </a:cubicBezTo>
                  <a:cubicBezTo>
                    <a:pt x="1251" y="0"/>
                    <a:pt x="1251" y="0"/>
                    <a:pt x="1251" y="0"/>
                  </a:cubicBezTo>
                  <a:cubicBezTo>
                    <a:pt x="582" y="0"/>
                    <a:pt x="582" y="0"/>
                    <a:pt x="582" y="0"/>
                  </a:cubicBezTo>
                  <a:cubicBezTo>
                    <a:pt x="582" y="118"/>
                    <a:pt x="582" y="118"/>
                    <a:pt x="582" y="118"/>
                  </a:cubicBezTo>
                  <a:cubicBezTo>
                    <a:pt x="582" y="196"/>
                    <a:pt x="530" y="258"/>
                    <a:pt x="466" y="258"/>
                  </a:cubicBezTo>
                  <a:cubicBezTo>
                    <a:pt x="403" y="258"/>
                    <a:pt x="351" y="196"/>
                    <a:pt x="351" y="118"/>
                  </a:cubicBezTo>
                  <a:cubicBezTo>
                    <a:pt x="351" y="0"/>
                    <a:pt x="351" y="0"/>
                    <a:pt x="351" y="0"/>
                  </a:cubicBezTo>
                  <a:cubicBezTo>
                    <a:pt x="219" y="0"/>
                    <a:pt x="219" y="0"/>
                    <a:pt x="219" y="0"/>
                  </a:cubicBezTo>
                  <a:cubicBezTo>
                    <a:pt x="99" y="0"/>
                    <a:pt x="0" y="99"/>
                    <a:pt x="0" y="220"/>
                  </a:cubicBezTo>
                  <a:cubicBezTo>
                    <a:pt x="0" y="1345"/>
                    <a:pt x="0" y="1345"/>
                    <a:pt x="0" y="1345"/>
                  </a:cubicBezTo>
                  <a:cubicBezTo>
                    <a:pt x="0" y="1466"/>
                    <a:pt x="99" y="1564"/>
                    <a:pt x="219" y="1564"/>
                  </a:cubicBezTo>
                  <a:cubicBezTo>
                    <a:pt x="1614" y="1564"/>
                    <a:pt x="1614" y="1564"/>
                    <a:pt x="1614" y="1564"/>
                  </a:cubicBezTo>
                  <a:cubicBezTo>
                    <a:pt x="1734" y="1564"/>
                    <a:pt x="1832" y="1466"/>
                    <a:pt x="1832" y="1345"/>
                  </a:cubicBezTo>
                  <a:cubicBezTo>
                    <a:pt x="1832" y="220"/>
                    <a:pt x="1832" y="220"/>
                    <a:pt x="1832" y="220"/>
                  </a:cubicBezTo>
                  <a:cubicBezTo>
                    <a:pt x="1832" y="99"/>
                    <a:pt x="1734" y="0"/>
                    <a:pt x="1614" y="0"/>
                  </a:cubicBezTo>
                  <a:close/>
                  <a:moveTo>
                    <a:pt x="422" y="1371"/>
                  </a:moveTo>
                  <a:cubicBezTo>
                    <a:pt x="185" y="1371"/>
                    <a:pt x="185" y="1371"/>
                    <a:pt x="185" y="1371"/>
                  </a:cubicBezTo>
                  <a:cubicBezTo>
                    <a:pt x="185" y="1134"/>
                    <a:pt x="185" y="1134"/>
                    <a:pt x="185" y="1134"/>
                  </a:cubicBezTo>
                  <a:cubicBezTo>
                    <a:pt x="422" y="1134"/>
                    <a:pt x="422" y="1134"/>
                    <a:pt x="422" y="1134"/>
                  </a:cubicBezTo>
                  <a:lnTo>
                    <a:pt x="422" y="1371"/>
                  </a:lnTo>
                  <a:close/>
                  <a:moveTo>
                    <a:pt x="422" y="1064"/>
                  </a:moveTo>
                  <a:cubicBezTo>
                    <a:pt x="185" y="1064"/>
                    <a:pt x="185" y="1064"/>
                    <a:pt x="185" y="1064"/>
                  </a:cubicBezTo>
                  <a:cubicBezTo>
                    <a:pt x="185" y="827"/>
                    <a:pt x="185" y="827"/>
                    <a:pt x="185" y="827"/>
                  </a:cubicBezTo>
                  <a:cubicBezTo>
                    <a:pt x="422" y="827"/>
                    <a:pt x="422" y="827"/>
                    <a:pt x="422" y="827"/>
                  </a:cubicBezTo>
                  <a:lnTo>
                    <a:pt x="422" y="1064"/>
                  </a:lnTo>
                  <a:close/>
                  <a:moveTo>
                    <a:pt x="422" y="758"/>
                  </a:moveTo>
                  <a:cubicBezTo>
                    <a:pt x="185" y="758"/>
                    <a:pt x="185" y="758"/>
                    <a:pt x="185" y="758"/>
                  </a:cubicBezTo>
                  <a:cubicBezTo>
                    <a:pt x="185" y="520"/>
                    <a:pt x="185" y="520"/>
                    <a:pt x="185" y="520"/>
                  </a:cubicBezTo>
                  <a:cubicBezTo>
                    <a:pt x="422" y="520"/>
                    <a:pt x="422" y="520"/>
                    <a:pt x="422" y="520"/>
                  </a:cubicBezTo>
                  <a:lnTo>
                    <a:pt x="422" y="758"/>
                  </a:lnTo>
                  <a:close/>
                  <a:moveTo>
                    <a:pt x="728" y="1371"/>
                  </a:moveTo>
                  <a:cubicBezTo>
                    <a:pt x="492" y="1371"/>
                    <a:pt x="492" y="1371"/>
                    <a:pt x="492" y="1371"/>
                  </a:cubicBezTo>
                  <a:cubicBezTo>
                    <a:pt x="492" y="1134"/>
                    <a:pt x="492" y="1134"/>
                    <a:pt x="492" y="1134"/>
                  </a:cubicBezTo>
                  <a:cubicBezTo>
                    <a:pt x="728" y="1134"/>
                    <a:pt x="728" y="1134"/>
                    <a:pt x="728" y="1134"/>
                  </a:cubicBezTo>
                  <a:lnTo>
                    <a:pt x="728" y="1371"/>
                  </a:lnTo>
                  <a:close/>
                  <a:moveTo>
                    <a:pt x="728" y="1064"/>
                  </a:moveTo>
                  <a:cubicBezTo>
                    <a:pt x="492" y="1064"/>
                    <a:pt x="492" y="1064"/>
                    <a:pt x="492" y="1064"/>
                  </a:cubicBezTo>
                  <a:cubicBezTo>
                    <a:pt x="492" y="827"/>
                    <a:pt x="492" y="827"/>
                    <a:pt x="492" y="827"/>
                  </a:cubicBezTo>
                  <a:cubicBezTo>
                    <a:pt x="728" y="827"/>
                    <a:pt x="728" y="827"/>
                    <a:pt x="728" y="827"/>
                  </a:cubicBezTo>
                  <a:lnTo>
                    <a:pt x="728" y="1064"/>
                  </a:lnTo>
                  <a:close/>
                  <a:moveTo>
                    <a:pt x="728" y="758"/>
                  </a:moveTo>
                  <a:cubicBezTo>
                    <a:pt x="492" y="758"/>
                    <a:pt x="492" y="758"/>
                    <a:pt x="492" y="758"/>
                  </a:cubicBezTo>
                  <a:cubicBezTo>
                    <a:pt x="492" y="520"/>
                    <a:pt x="492" y="520"/>
                    <a:pt x="492" y="520"/>
                  </a:cubicBezTo>
                  <a:cubicBezTo>
                    <a:pt x="728" y="520"/>
                    <a:pt x="728" y="520"/>
                    <a:pt x="728" y="520"/>
                  </a:cubicBezTo>
                  <a:lnTo>
                    <a:pt x="728" y="758"/>
                  </a:lnTo>
                  <a:close/>
                  <a:moveTo>
                    <a:pt x="1035" y="1371"/>
                  </a:moveTo>
                  <a:cubicBezTo>
                    <a:pt x="798" y="1371"/>
                    <a:pt x="798" y="1371"/>
                    <a:pt x="798" y="1371"/>
                  </a:cubicBezTo>
                  <a:cubicBezTo>
                    <a:pt x="798" y="1134"/>
                    <a:pt x="798" y="1134"/>
                    <a:pt x="798" y="1134"/>
                  </a:cubicBezTo>
                  <a:cubicBezTo>
                    <a:pt x="1035" y="1134"/>
                    <a:pt x="1035" y="1134"/>
                    <a:pt x="1035" y="1134"/>
                  </a:cubicBezTo>
                  <a:lnTo>
                    <a:pt x="1035" y="1371"/>
                  </a:lnTo>
                  <a:close/>
                  <a:moveTo>
                    <a:pt x="1035" y="1064"/>
                  </a:moveTo>
                  <a:cubicBezTo>
                    <a:pt x="798" y="1064"/>
                    <a:pt x="798" y="1064"/>
                    <a:pt x="798" y="1064"/>
                  </a:cubicBezTo>
                  <a:cubicBezTo>
                    <a:pt x="798" y="827"/>
                    <a:pt x="798" y="827"/>
                    <a:pt x="798" y="827"/>
                  </a:cubicBezTo>
                  <a:cubicBezTo>
                    <a:pt x="1035" y="827"/>
                    <a:pt x="1035" y="827"/>
                    <a:pt x="1035" y="827"/>
                  </a:cubicBezTo>
                  <a:lnTo>
                    <a:pt x="1035" y="1064"/>
                  </a:lnTo>
                  <a:close/>
                  <a:moveTo>
                    <a:pt x="1035" y="758"/>
                  </a:moveTo>
                  <a:cubicBezTo>
                    <a:pt x="798" y="758"/>
                    <a:pt x="798" y="758"/>
                    <a:pt x="798" y="758"/>
                  </a:cubicBezTo>
                  <a:cubicBezTo>
                    <a:pt x="798" y="520"/>
                    <a:pt x="798" y="520"/>
                    <a:pt x="798" y="520"/>
                  </a:cubicBezTo>
                  <a:cubicBezTo>
                    <a:pt x="1035" y="520"/>
                    <a:pt x="1035" y="520"/>
                    <a:pt x="1035" y="520"/>
                  </a:cubicBezTo>
                  <a:lnTo>
                    <a:pt x="1035" y="758"/>
                  </a:lnTo>
                  <a:close/>
                  <a:moveTo>
                    <a:pt x="1342" y="1371"/>
                  </a:moveTo>
                  <a:cubicBezTo>
                    <a:pt x="1105" y="1371"/>
                    <a:pt x="1105" y="1371"/>
                    <a:pt x="1105" y="1371"/>
                  </a:cubicBezTo>
                  <a:cubicBezTo>
                    <a:pt x="1105" y="1134"/>
                    <a:pt x="1105" y="1134"/>
                    <a:pt x="1105" y="1134"/>
                  </a:cubicBezTo>
                  <a:cubicBezTo>
                    <a:pt x="1342" y="1134"/>
                    <a:pt x="1342" y="1134"/>
                    <a:pt x="1342" y="1134"/>
                  </a:cubicBezTo>
                  <a:lnTo>
                    <a:pt x="1342" y="1371"/>
                  </a:lnTo>
                  <a:close/>
                  <a:moveTo>
                    <a:pt x="1342" y="1064"/>
                  </a:moveTo>
                  <a:cubicBezTo>
                    <a:pt x="1105" y="1064"/>
                    <a:pt x="1105" y="1064"/>
                    <a:pt x="1105" y="1064"/>
                  </a:cubicBezTo>
                  <a:cubicBezTo>
                    <a:pt x="1105" y="827"/>
                    <a:pt x="1105" y="827"/>
                    <a:pt x="1105" y="827"/>
                  </a:cubicBezTo>
                  <a:cubicBezTo>
                    <a:pt x="1342" y="827"/>
                    <a:pt x="1342" y="827"/>
                    <a:pt x="1342" y="827"/>
                  </a:cubicBezTo>
                  <a:lnTo>
                    <a:pt x="1342" y="1064"/>
                  </a:lnTo>
                  <a:close/>
                  <a:moveTo>
                    <a:pt x="1342" y="758"/>
                  </a:moveTo>
                  <a:cubicBezTo>
                    <a:pt x="1105" y="758"/>
                    <a:pt x="1105" y="758"/>
                    <a:pt x="1105" y="758"/>
                  </a:cubicBezTo>
                  <a:cubicBezTo>
                    <a:pt x="1105" y="520"/>
                    <a:pt x="1105" y="520"/>
                    <a:pt x="1105" y="520"/>
                  </a:cubicBezTo>
                  <a:cubicBezTo>
                    <a:pt x="1342" y="520"/>
                    <a:pt x="1342" y="520"/>
                    <a:pt x="1342" y="520"/>
                  </a:cubicBezTo>
                  <a:lnTo>
                    <a:pt x="1342" y="758"/>
                  </a:lnTo>
                  <a:close/>
                  <a:moveTo>
                    <a:pt x="1648" y="1371"/>
                  </a:moveTo>
                  <a:cubicBezTo>
                    <a:pt x="1411" y="1371"/>
                    <a:pt x="1411" y="1371"/>
                    <a:pt x="1411" y="1371"/>
                  </a:cubicBezTo>
                  <a:cubicBezTo>
                    <a:pt x="1411" y="1134"/>
                    <a:pt x="1411" y="1134"/>
                    <a:pt x="1411" y="1134"/>
                  </a:cubicBezTo>
                  <a:cubicBezTo>
                    <a:pt x="1648" y="1134"/>
                    <a:pt x="1648" y="1134"/>
                    <a:pt x="1648" y="1134"/>
                  </a:cubicBezTo>
                  <a:lnTo>
                    <a:pt x="1648" y="1371"/>
                  </a:lnTo>
                  <a:close/>
                  <a:moveTo>
                    <a:pt x="1648" y="1064"/>
                  </a:moveTo>
                  <a:cubicBezTo>
                    <a:pt x="1411" y="1064"/>
                    <a:pt x="1411" y="1064"/>
                    <a:pt x="1411" y="1064"/>
                  </a:cubicBezTo>
                  <a:cubicBezTo>
                    <a:pt x="1411" y="827"/>
                    <a:pt x="1411" y="827"/>
                    <a:pt x="1411" y="827"/>
                  </a:cubicBezTo>
                  <a:cubicBezTo>
                    <a:pt x="1648" y="827"/>
                    <a:pt x="1648" y="827"/>
                    <a:pt x="1648" y="827"/>
                  </a:cubicBezTo>
                  <a:lnTo>
                    <a:pt x="1648" y="1064"/>
                  </a:lnTo>
                  <a:close/>
                  <a:moveTo>
                    <a:pt x="1648" y="758"/>
                  </a:moveTo>
                  <a:cubicBezTo>
                    <a:pt x="1411" y="758"/>
                    <a:pt x="1411" y="758"/>
                    <a:pt x="1411" y="758"/>
                  </a:cubicBezTo>
                  <a:cubicBezTo>
                    <a:pt x="1411" y="520"/>
                    <a:pt x="1411" y="520"/>
                    <a:pt x="1411" y="520"/>
                  </a:cubicBezTo>
                  <a:cubicBezTo>
                    <a:pt x="1648" y="520"/>
                    <a:pt x="1648" y="520"/>
                    <a:pt x="1648" y="520"/>
                  </a:cubicBezTo>
                  <a:lnTo>
                    <a:pt x="1648" y="758"/>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Freeform 62">
              <a:extLst>
                <a:ext uri="{FF2B5EF4-FFF2-40B4-BE49-F238E27FC236}">
                  <a16:creationId xmlns:a16="http://schemas.microsoft.com/office/drawing/2014/main" id="{B6CA33EE-DBA2-4A78-9D27-C5A49A625051}"/>
                </a:ext>
              </a:extLst>
            </p:cNvPr>
            <p:cNvSpPr>
              <a:spLocks/>
            </p:cNvSpPr>
            <p:nvPr/>
          </p:nvSpPr>
          <p:spPr bwMode="auto">
            <a:xfrm>
              <a:off x="1114" y="803"/>
              <a:ext cx="34" cy="115"/>
            </a:xfrm>
            <a:custGeom>
              <a:avLst/>
              <a:gdLst>
                <a:gd name="T0" fmla="*/ 70 w 140"/>
                <a:gd name="T1" fmla="*/ 0 h 476"/>
                <a:gd name="T2" fmla="*/ 0 w 140"/>
                <a:gd name="T3" fmla="*/ 94 h 476"/>
                <a:gd name="T4" fmla="*/ 0 w 140"/>
                <a:gd name="T5" fmla="*/ 383 h 476"/>
                <a:gd name="T6" fmla="*/ 70 w 140"/>
                <a:gd name="T7" fmla="*/ 476 h 476"/>
                <a:gd name="T8" fmla="*/ 140 w 140"/>
                <a:gd name="T9" fmla="*/ 383 h 476"/>
                <a:gd name="T10" fmla="*/ 140 w 140"/>
                <a:gd name="T11" fmla="*/ 94 h 476"/>
                <a:gd name="T12" fmla="*/ 70 w 140"/>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140" h="476">
                  <a:moveTo>
                    <a:pt x="70" y="0"/>
                  </a:moveTo>
                  <a:cubicBezTo>
                    <a:pt x="33" y="0"/>
                    <a:pt x="0" y="43"/>
                    <a:pt x="0" y="94"/>
                  </a:cubicBezTo>
                  <a:cubicBezTo>
                    <a:pt x="0" y="383"/>
                    <a:pt x="0" y="383"/>
                    <a:pt x="0" y="383"/>
                  </a:cubicBezTo>
                  <a:cubicBezTo>
                    <a:pt x="0" y="433"/>
                    <a:pt x="33" y="476"/>
                    <a:pt x="70" y="476"/>
                  </a:cubicBezTo>
                  <a:cubicBezTo>
                    <a:pt x="108" y="476"/>
                    <a:pt x="140" y="433"/>
                    <a:pt x="140" y="383"/>
                  </a:cubicBezTo>
                  <a:cubicBezTo>
                    <a:pt x="140" y="94"/>
                    <a:pt x="140" y="94"/>
                    <a:pt x="140" y="94"/>
                  </a:cubicBezTo>
                  <a:cubicBezTo>
                    <a:pt x="140" y="43"/>
                    <a:pt x="108" y="0"/>
                    <a:pt x="7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Freeform 63">
              <a:extLst>
                <a:ext uri="{FF2B5EF4-FFF2-40B4-BE49-F238E27FC236}">
                  <a16:creationId xmlns:a16="http://schemas.microsoft.com/office/drawing/2014/main" id="{219BDCEB-8402-4185-9091-D9A5CF95C63E}"/>
                </a:ext>
              </a:extLst>
            </p:cNvPr>
            <p:cNvSpPr>
              <a:spLocks/>
            </p:cNvSpPr>
            <p:nvPr/>
          </p:nvSpPr>
          <p:spPr bwMode="auto">
            <a:xfrm>
              <a:off x="899" y="803"/>
              <a:ext cx="33" cy="115"/>
            </a:xfrm>
            <a:custGeom>
              <a:avLst/>
              <a:gdLst>
                <a:gd name="T0" fmla="*/ 136 w 136"/>
                <a:gd name="T1" fmla="*/ 94 h 476"/>
                <a:gd name="T2" fmla="*/ 68 w 136"/>
                <a:gd name="T3" fmla="*/ 0 h 476"/>
                <a:gd name="T4" fmla="*/ 0 w 136"/>
                <a:gd name="T5" fmla="*/ 94 h 476"/>
                <a:gd name="T6" fmla="*/ 0 w 136"/>
                <a:gd name="T7" fmla="*/ 383 h 476"/>
                <a:gd name="T8" fmla="*/ 68 w 136"/>
                <a:gd name="T9" fmla="*/ 476 h 476"/>
                <a:gd name="T10" fmla="*/ 136 w 136"/>
                <a:gd name="T11" fmla="*/ 383 h 476"/>
                <a:gd name="T12" fmla="*/ 136 w 136"/>
                <a:gd name="T13" fmla="*/ 94 h 476"/>
              </a:gdLst>
              <a:ahLst/>
              <a:cxnLst>
                <a:cxn ang="0">
                  <a:pos x="T0" y="T1"/>
                </a:cxn>
                <a:cxn ang="0">
                  <a:pos x="T2" y="T3"/>
                </a:cxn>
                <a:cxn ang="0">
                  <a:pos x="T4" y="T5"/>
                </a:cxn>
                <a:cxn ang="0">
                  <a:pos x="T6" y="T7"/>
                </a:cxn>
                <a:cxn ang="0">
                  <a:pos x="T8" y="T9"/>
                </a:cxn>
                <a:cxn ang="0">
                  <a:pos x="T10" y="T11"/>
                </a:cxn>
                <a:cxn ang="0">
                  <a:pos x="T12" y="T13"/>
                </a:cxn>
              </a:cxnLst>
              <a:rect l="0" t="0" r="r" b="b"/>
              <a:pathLst>
                <a:path w="136" h="476">
                  <a:moveTo>
                    <a:pt x="136" y="94"/>
                  </a:moveTo>
                  <a:cubicBezTo>
                    <a:pt x="136" y="43"/>
                    <a:pt x="105" y="0"/>
                    <a:pt x="68" y="0"/>
                  </a:cubicBezTo>
                  <a:cubicBezTo>
                    <a:pt x="31" y="0"/>
                    <a:pt x="0" y="43"/>
                    <a:pt x="0" y="94"/>
                  </a:cubicBezTo>
                  <a:cubicBezTo>
                    <a:pt x="0" y="383"/>
                    <a:pt x="0" y="383"/>
                    <a:pt x="0" y="383"/>
                  </a:cubicBezTo>
                  <a:cubicBezTo>
                    <a:pt x="0" y="433"/>
                    <a:pt x="31" y="476"/>
                    <a:pt x="68" y="476"/>
                  </a:cubicBezTo>
                  <a:cubicBezTo>
                    <a:pt x="105" y="476"/>
                    <a:pt x="136" y="433"/>
                    <a:pt x="136" y="383"/>
                  </a:cubicBezTo>
                  <a:lnTo>
                    <a:pt x="136" y="94"/>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9" name="Group 80">
            <a:extLst>
              <a:ext uri="{FF2B5EF4-FFF2-40B4-BE49-F238E27FC236}">
                <a16:creationId xmlns:a16="http://schemas.microsoft.com/office/drawing/2014/main" id="{020F8D79-6C1C-4742-9B13-DC7AA0B6F5A7}"/>
              </a:ext>
            </a:extLst>
          </p:cNvPr>
          <p:cNvGrpSpPr>
            <a:grpSpLocks noChangeAspect="1"/>
          </p:cNvGrpSpPr>
          <p:nvPr/>
        </p:nvGrpSpPr>
        <p:grpSpPr bwMode="auto">
          <a:xfrm>
            <a:off x="8343867" y="1908352"/>
            <a:ext cx="262681" cy="360000"/>
            <a:chOff x="804" y="803"/>
            <a:chExt cx="332" cy="455"/>
          </a:xfrm>
          <a:solidFill>
            <a:srgbClr val="798BB3"/>
          </a:solidFill>
        </p:grpSpPr>
        <p:sp>
          <p:nvSpPr>
            <p:cNvPr id="51" name="Freeform 81">
              <a:extLst>
                <a:ext uri="{FF2B5EF4-FFF2-40B4-BE49-F238E27FC236}">
                  <a16:creationId xmlns:a16="http://schemas.microsoft.com/office/drawing/2014/main" id="{BE3A9EF3-E514-4DFB-B4BA-8787B43BC72A}"/>
                </a:ext>
              </a:extLst>
            </p:cNvPr>
            <p:cNvSpPr>
              <a:spLocks/>
            </p:cNvSpPr>
            <p:nvPr/>
          </p:nvSpPr>
          <p:spPr bwMode="auto">
            <a:xfrm>
              <a:off x="1025" y="812"/>
              <a:ext cx="105" cy="100"/>
            </a:xfrm>
            <a:custGeom>
              <a:avLst/>
              <a:gdLst>
                <a:gd name="T0" fmla="*/ 382 w 1744"/>
                <a:gd name="T1" fmla="*/ 1664 h 1664"/>
                <a:gd name="T2" fmla="*/ 1744 w 1744"/>
                <a:gd name="T3" fmla="*/ 1664 h 1664"/>
                <a:gd name="T4" fmla="*/ 0 w 1744"/>
                <a:gd name="T5" fmla="*/ 0 h 1664"/>
                <a:gd name="T6" fmla="*/ 0 w 1744"/>
                <a:gd name="T7" fmla="*/ 1342 h 1664"/>
                <a:gd name="T8" fmla="*/ 382 w 1744"/>
                <a:gd name="T9" fmla="*/ 1664 h 1664"/>
              </a:gdLst>
              <a:ahLst/>
              <a:cxnLst>
                <a:cxn ang="0">
                  <a:pos x="T0" y="T1"/>
                </a:cxn>
                <a:cxn ang="0">
                  <a:pos x="T2" y="T3"/>
                </a:cxn>
                <a:cxn ang="0">
                  <a:pos x="T4" y="T5"/>
                </a:cxn>
                <a:cxn ang="0">
                  <a:pos x="T6" y="T7"/>
                </a:cxn>
                <a:cxn ang="0">
                  <a:pos x="T8" y="T9"/>
                </a:cxn>
              </a:cxnLst>
              <a:rect l="0" t="0" r="r" b="b"/>
              <a:pathLst>
                <a:path w="1744" h="1664">
                  <a:moveTo>
                    <a:pt x="382" y="1664"/>
                  </a:moveTo>
                  <a:cubicBezTo>
                    <a:pt x="1744" y="1664"/>
                    <a:pt x="1744" y="1664"/>
                    <a:pt x="1744" y="1664"/>
                  </a:cubicBezTo>
                  <a:cubicBezTo>
                    <a:pt x="0" y="0"/>
                    <a:pt x="0" y="0"/>
                    <a:pt x="0" y="0"/>
                  </a:cubicBezTo>
                  <a:cubicBezTo>
                    <a:pt x="0" y="1342"/>
                    <a:pt x="0" y="1342"/>
                    <a:pt x="0" y="1342"/>
                  </a:cubicBezTo>
                  <a:cubicBezTo>
                    <a:pt x="0" y="1557"/>
                    <a:pt x="164" y="1664"/>
                    <a:pt x="382" y="16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82">
              <a:extLst>
                <a:ext uri="{FF2B5EF4-FFF2-40B4-BE49-F238E27FC236}">
                  <a16:creationId xmlns:a16="http://schemas.microsoft.com/office/drawing/2014/main" id="{09F02EFC-BA68-4DF4-9F10-10376559775A}"/>
                </a:ext>
              </a:extLst>
            </p:cNvPr>
            <p:cNvSpPr>
              <a:spLocks noEditPoints="1"/>
            </p:cNvSpPr>
            <p:nvPr/>
          </p:nvSpPr>
          <p:spPr bwMode="auto">
            <a:xfrm>
              <a:off x="804" y="803"/>
              <a:ext cx="332" cy="455"/>
            </a:xfrm>
            <a:custGeom>
              <a:avLst/>
              <a:gdLst>
                <a:gd name="T0" fmla="*/ 4085 w 5536"/>
                <a:gd name="T1" fmla="*/ 2026 h 7568"/>
                <a:gd name="T2" fmla="*/ 3494 w 5536"/>
                <a:gd name="T3" fmla="*/ 1493 h 7568"/>
                <a:gd name="T4" fmla="*/ 3494 w 5536"/>
                <a:gd name="T5" fmla="*/ 0 h 7568"/>
                <a:gd name="T6" fmla="*/ 323 w 5536"/>
                <a:gd name="T7" fmla="*/ 0 h 7568"/>
                <a:gd name="T8" fmla="*/ 0 w 5536"/>
                <a:gd name="T9" fmla="*/ 374 h 7568"/>
                <a:gd name="T10" fmla="*/ 0 w 5536"/>
                <a:gd name="T11" fmla="*/ 7249 h 7568"/>
                <a:gd name="T12" fmla="*/ 323 w 5536"/>
                <a:gd name="T13" fmla="*/ 7568 h 7568"/>
                <a:gd name="T14" fmla="*/ 5214 w 5536"/>
                <a:gd name="T15" fmla="*/ 7568 h 7568"/>
                <a:gd name="T16" fmla="*/ 5536 w 5536"/>
                <a:gd name="T17" fmla="*/ 7249 h 7568"/>
                <a:gd name="T18" fmla="*/ 5536 w 5536"/>
                <a:gd name="T19" fmla="*/ 2026 h 7568"/>
                <a:gd name="T20" fmla="*/ 4085 w 5536"/>
                <a:gd name="T21" fmla="*/ 2026 h 7568"/>
                <a:gd name="T22" fmla="*/ 4677 w 5536"/>
                <a:gd name="T23" fmla="*/ 6556 h 7568"/>
                <a:gd name="T24" fmla="*/ 860 w 5536"/>
                <a:gd name="T25" fmla="*/ 6556 h 7568"/>
                <a:gd name="T26" fmla="*/ 645 w 5536"/>
                <a:gd name="T27" fmla="*/ 6396 h 7568"/>
                <a:gd name="T28" fmla="*/ 860 w 5536"/>
                <a:gd name="T29" fmla="*/ 6183 h 7568"/>
                <a:gd name="T30" fmla="*/ 4677 w 5536"/>
                <a:gd name="T31" fmla="*/ 6183 h 7568"/>
                <a:gd name="T32" fmla="*/ 4891 w 5536"/>
                <a:gd name="T33" fmla="*/ 6396 h 7568"/>
                <a:gd name="T34" fmla="*/ 4677 w 5536"/>
                <a:gd name="T35" fmla="*/ 6556 h 7568"/>
                <a:gd name="T36" fmla="*/ 4677 w 5536"/>
                <a:gd name="T37" fmla="*/ 4957 h 7568"/>
                <a:gd name="T38" fmla="*/ 860 w 5536"/>
                <a:gd name="T39" fmla="*/ 4957 h 7568"/>
                <a:gd name="T40" fmla="*/ 645 w 5536"/>
                <a:gd name="T41" fmla="*/ 4797 h 7568"/>
                <a:gd name="T42" fmla="*/ 860 w 5536"/>
                <a:gd name="T43" fmla="*/ 4637 h 7568"/>
                <a:gd name="T44" fmla="*/ 4677 w 5536"/>
                <a:gd name="T45" fmla="*/ 4637 h 7568"/>
                <a:gd name="T46" fmla="*/ 4891 w 5536"/>
                <a:gd name="T47" fmla="*/ 4797 h 7568"/>
                <a:gd name="T48" fmla="*/ 4677 w 5536"/>
                <a:gd name="T49" fmla="*/ 4957 h 7568"/>
                <a:gd name="T50" fmla="*/ 4677 w 5536"/>
                <a:gd name="T51" fmla="*/ 3411 h 7568"/>
                <a:gd name="T52" fmla="*/ 860 w 5536"/>
                <a:gd name="T53" fmla="*/ 3411 h 7568"/>
                <a:gd name="T54" fmla="*/ 645 w 5536"/>
                <a:gd name="T55" fmla="*/ 3252 h 7568"/>
                <a:gd name="T56" fmla="*/ 860 w 5536"/>
                <a:gd name="T57" fmla="*/ 3092 h 7568"/>
                <a:gd name="T58" fmla="*/ 4677 w 5536"/>
                <a:gd name="T59" fmla="*/ 3092 h 7568"/>
                <a:gd name="T60" fmla="*/ 4891 w 5536"/>
                <a:gd name="T61" fmla="*/ 3252 h 7568"/>
                <a:gd name="T62" fmla="*/ 4677 w 5536"/>
                <a:gd name="T63" fmla="*/ 3411 h 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6" h="7568">
                  <a:moveTo>
                    <a:pt x="4085" y="2026"/>
                  </a:moveTo>
                  <a:cubicBezTo>
                    <a:pt x="3763" y="2026"/>
                    <a:pt x="3494" y="1813"/>
                    <a:pt x="3494" y="1493"/>
                  </a:cubicBezTo>
                  <a:cubicBezTo>
                    <a:pt x="3494" y="0"/>
                    <a:pt x="3494" y="0"/>
                    <a:pt x="3494" y="0"/>
                  </a:cubicBezTo>
                  <a:cubicBezTo>
                    <a:pt x="323" y="0"/>
                    <a:pt x="323" y="0"/>
                    <a:pt x="323" y="0"/>
                  </a:cubicBezTo>
                  <a:cubicBezTo>
                    <a:pt x="162" y="0"/>
                    <a:pt x="0" y="160"/>
                    <a:pt x="0" y="374"/>
                  </a:cubicBezTo>
                  <a:cubicBezTo>
                    <a:pt x="0" y="7249"/>
                    <a:pt x="0" y="7249"/>
                    <a:pt x="0" y="7249"/>
                  </a:cubicBezTo>
                  <a:cubicBezTo>
                    <a:pt x="0" y="7409"/>
                    <a:pt x="162" y="7568"/>
                    <a:pt x="323" y="7568"/>
                  </a:cubicBezTo>
                  <a:cubicBezTo>
                    <a:pt x="5214" y="7568"/>
                    <a:pt x="5214" y="7568"/>
                    <a:pt x="5214" y="7568"/>
                  </a:cubicBezTo>
                  <a:cubicBezTo>
                    <a:pt x="5429" y="7568"/>
                    <a:pt x="5536" y="7409"/>
                    <a:pt x="5536" y="7249"/>
                  </a:cubicBezTo>
                  <a:cubicBezTo>
                    <a:pt x="5536" y="2026"/>
                    <a:pt x="5536" y="2026"/>
                    <a:pt x="5536" y="2026"/>
                  </a:cubicBezTo>
                  <a:lnTo>
                    <a:pt x="4085" y="2026"/>
                  </a:lnTo>
                  <a:close/>
                  <a:moveTo>
                    <a:pt x="4677" y="6556"/>
                  </a:moveTo>
                  <a:cubicBezTo>
                    <a:pt x="860" y="6556"/>
                    <a:pt x="860" y="6556"/>
                    <a:pt x="860" y="6556"/>
                  </a:cubicBezTo>
                  <a:cubicBezTo>
                    <a:pt x="753" y="6556"/>
                    <a:pt x="645" y="6449"/>
                    <a:pt x="645" y="6396"/>
                  </a:cubicBezTo>
                  <a:cubicBezTo>
                    <a:pt x="645" y="6289"/>
                    <a:pt x="753" y="6183"/>
                    <a:pt x="860" y="6183"/>
                  </a:cubicBezTo>
                  <a:cubicBezTo>
                    <a:pt x="4677" y="6183"/>
                    <a:pt x="4677" y="6183"/>
                    <a:pt x="4677" y="6183"/>
                  </a:cubicBezTo>
                  <a:cubicBezTo>
                    <a:pt x="4784" y="6183"/>
                    <a:pt x="4891" y="6289"/>
                    <a:pt x="4891" y="6396"/>
                  </a:cubicBezTo>
                  <a:cubicBezTo>
                    <a:pt x="4891" y="6449"/>
                    <a:pt x="4784" y="6556"/>
                    <a:pt x="4677" y="6556"/>
                  </a:cubicBezTo>
                  <a:close/>
                  <a:moveTo>
                    <a:pt x="4677" y="4957"/>
                  </a:moveTo>
                  <a:cubicBezTo>
                    <a:pt x="860" y="4957"/>
                    <a:pt x="860" y="4957"/>
                    <a:pt x="860" y="4957"/>
                  </a:cubicBezTo>
                  <a:cubicBezTo>
                    <a:pt x="753" y="4957"/>
                    <a:pt x="645" y="4904"/>
                    <a:pt x="645" y="4797"/>
                  </a:cubicBezTo>
                  <a:cubicBezTo>
                    <a:pt x="645" y="4690"/>
                    <a:pt x="753" y="4637"/>
                    <a:pt x="860" y="4637"/>
                  </a:cubicBezTo>
                  <a:cubicBezTo>
                    <a:pt x="4677" y="4637"/>
                    <a:pt x="4677" y="4637"/>
                    <a:pt x="4677" y="4637"/>
                  </a:cubicBezTo>
                  <a:cubicBezTo>
                    <a:pt x="4784" y="4637"/>
                    <a:pt x="4891" y="4690"/>
                    <a:pt x="4891" y="4797"/>
                  </a:cubicBezTo>
                  <a:cubicBezTo>
                    <a:pt x="4891" y="4904"/>
                    <a:pt x="4784" y="4957"/>
                    <a:pt x="4677" y="4957"/>
                  </a:cubicBezTo>
                  <a:close/>
                  <a:moveTo>
                    <a:pt x="4677" y="3411"/>
                  </a:moveTo>
                  <a:cubicBezTo>
                    <a:pt x="860" y="3411"/>
                    <a:pt x="860" y="3411"/>
                    <a:pt x="860" y="3411"/>
                  </a:cubicBezTo>
                  <a:cubicBezTo>
                    <a:pt x="753" y="3411"/>
                    <a:pt x="645" y="3305"/>
                    <a:pt x="645" y="3252"/>
                  </a:cubicBezTo>
                  <a:cubicBezTo>
                    <a:pt x="645" y="3145"/>
                    <a:pt x="753" y="3092"/>
                    <a:pt x="860" y="3092"/>
                  </a:cubicBezTo>
                  <a:cubicBezTo>
                    <a:pt x="4677" y="3092"/>
                    <a:pt x="4677" y="3092"/>
                    <a:pt x="4677" y="3092"/>
                  </a:cubicBezTo>
                  <a:cubicBezTo>
                    <a:pt x="4784" y="3092"/>
                    <a:pt x="4891" y="3145"/>
                    <a:pt x="4891" y="3252"/>
                  </a:cubicBezTo>
                  <a:cubicBezTo>
                    <a:pt x="4891" y="3305"/>
                    <a:pt x="4784" y="3411"/>
                    <a:pt x="4677" y="3411"/>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65" name="Textfeld 64">
            <a:extLst>
              <a:ext uri="{FF2B5EF4-FFF2-40B4-BE49-F238E27FC236}">
                <a16:creationId xmlns:a16="http://schemas.microsoft.com/office/drawing/2014/main" id="{0E2359E8-45EF-44AC-808A-889D9FDD2F5E}"/>
              </a:ext>
            </a:extLst>
          </p:cNvPr>
          <p:cNvSpPr txBox="1"/>
          <p:nvPr/>
        </p:nvSpPr>
        <p:spPr>
          <a:xfrm>
            <a:off x="9053279" y="884238"/>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06/08/2021</a:t>
            </a:r>
          </a:p>
        </p:txBody>
      </p:sp>
      <p:sp>
        <p:nvSpPr>
          <p:cNvPr id="66" name="Textfeld 65">
            <a:extLst>
              <a:ext uri="{FF2B5EF4-FFF2-40B4-BE49-F238E27FC236}">
                <a16:creationId xmlns:a16="http://schemas.microsoft.com/office/drawing/2014/main" id="{A6FBE5A8-A0C3-4439-AB25-063FFC60B7AE}"/>
              </a:ext>
            </a:extLst>
          </p:cNvPr>
          <p:cNvSpPr txBox="1"/>
          <p:nvPr/>
        </p:nvSpPr>
        <p:spPr>
          <a:xfrm>
            <a:off x="9053279" y="1412964"/>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tabLst>
                <a:tab pos="1079500" algn="l"/>
              </a:tabLst>
            </a:pPr>
            <a:r>
              <a:rPr lang="en-US" sz="1000" dirty="0">
                <a:latin typeface="Open Sans" panose="020B0606030504020204" pitchFamily="34" charset="0"/>
                <a:ea typeface="Open Sans" panose="020B0606030504020204" pitchFamily="34" charset="0"/>
                <a:cs typeface="Open Sans" panose="020B0606030504020204" pitchFamily="34" charset="0"/>
              </a:rPr>
              <a:t>Participation: 	68.60 %</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In Favor: 	99.59 %</a:t>
            </a:r>
          </a:p>
        </p:txBody>
      </p:sp>
      <p:sp>
        <p:nvSpPr>
          <p:cNvPr id="68" name="Inhaltsplatzhalter 5">
            <a:extLst>
              <a:ext uri="{FF2B5EF4-FFF2-40B4-BE49-F238E27FC236}">
                <a16:creationId xmlns:a16="http://schemas.microsoft.com/office/drawing/2014/main" id="{9FF2A5A0-4851-4E3C-8F9F-368ED81CDF2C}"/>
              </a:ext>
            </a:extLst>
          </p:cNvPr>
          <p:cNvSpPr txBox="1">
            <a:spLocks/>
          </p:cNvSpPr>
          <p:nvPr/>
        </p:nvSpPr>
        <p:spPr>
          <a:xfrm>
            <a:off x="9053278" y="1875952"/>
            <a:ext cx="2776773" cy="424801"/>
          </a:xfrm>
          <a:prstGeom prst="rect">
            <a:avLst/>
          </a:prstGeom>
        </p:spPr>
        <p:txBody>
          <a:bodyPr tIns="0" bIns="0" anchor="t"/>
          <a:lstStyle>
            <a:lvl1pPr marL="233363" indent="-233363" algn="l" rtl="0" eaLnBrk="1" fontAlgn="base" hangingPunct="1">
              <a:lnSpc>
                <a:spcPct val="100000"/>
              </a:lnSpc>
              <a:spcBef>
                <a:spcPts val="600"/>
              </a:spcBef>
              <a:spcAft>
                <a:spcPts val="200"/>
              </a:spcAft>
              <a:buClr>
                <a:schemeClr val="accent1"/>
              </a:buClr>
              <a:buFont typeface="Wingdings 2" panose="05020102010507070707" pitchFamily="18" charset="2"/>
              <a:buChar char=""/>
              <a:defRPr lang="de-DE" b="0" kern="1200" noProof="0" dirty="0" smtClean="0">
                <a:solidFill>
                  <a:schemeClr val="tx1"/>
                </a:solidFill>
                <a:latin typeface="Roboto" panose="02000000000000000000" pitchFamily="2" charset="0"/>
                <a:ea typeface="Roboto" panose="02000000000000000000" pitchFamily="2" charset="0"/>
                <a:cs typeface="+mn-cs"/>
              </a:defRPr>
            </a:lvl1pPr>
            <a:lvl2pPr marL="468000" indent="-234000" algn="l" rtl="0" eaLnBrk="1" fontAlgn="base" hangingPunct="1">
              <a:lnSpc>
                <a:spcPct val="100000"/>
              </a:lnSpc>
              <a:spcBef>
                <a:spcPts val="600"/>
              </a:spcBef>
              <a:spcAft>
                <a:spcPts val="200"/>
              </a:spcAft>
              <a:buClr>
                <a:schemeClr val="accent1"/>
              </a:buClr>
              <a:buSzPct val="90000"/>
              <a:buFont typeface="Wingdings 3" pitchFamily="18" charset="2"/>
              <a:buChar char=""/>
              <a:tabLst/>
              <a:defRPr lang="de-DE" b="0" kern="1200" noProof="0" dirty="0" smtClean="0">
                <a:solidFill>
                  <a:schemeClr val="tx1"/>
                </a:solidFill>
                <a:latin typeface="Roboto" panose="02000000000000000000" pitchFamily="2" charset="0"/>
                <a:ea typeface="Roboto" panose="02000000000000000000" pitchFamily="2" charset="0"/>
                <a:cs typeface="+mn-cs"/>
              </a:defRPr>
            </a:lvl2pPr>
            <a:lvl3pPr marL="702000" indent="-233363" algn="l" rtl="0" eaLnBrk="1" fontAlgn="base" hangingPunct="1">
              <a:lnSpc>
                <a:spcPct val="100000"/>
              </a:lnSpc>
              <a:spcBef>
                <a:spcPts val="600"/>
              </a:spcBef>
              <a:spcAft>
                <a:spcPts val="200"/>
              </a:spcAft>
              <a:buClr>
                <a:schemeClr val="accent1"/>
              </a:buClr>
              <a:buSzPct val="100000"/>
              <a:buFont typeface="Wingdings" pitchFamily="2" charset="2"/>
              <a:buChar char="§"/>
              <a:defRPr lang="de-DE" sz="1600" b="0" kern="1200" noProof="0" dirty="0" smtClean="0">
                <a:solidFill>
                  <a:schemeClr val="tx1"/>
                </a:solidFill>
                <a:latin typeface="Roboto" panose="02000000000000000000" pitchFamily="2" charset="0"/>
                <a:ea typeface="Roboto" panose="02000000000000000000" pitchFamily="2" charset="0"/>
                <a:cs typeface="+mn-cs"/>
              </a:defRPr>
            </a:lvl3pPr>
            <a:lvl4pPr marL="936000" indent="-180000" algn="l" rtl="0" eaLnBrk="1" fontAlgn="base" hangingPunct="1">
              <a:lnSpc>
                <a:spcPct val="100000"/>
              </a:lnSpc>
              <a:spcBef>
                <a:spcPts val="600"/>
              </a:spcBef>
              <a:spcAft>
                <a:spcPts val="200"/>
              </a:spcAft>
              <a:buClr>
                <a:schemeClr val="accent1"/>
              </a:buClr>
              <a:buFont typeface="Arial" charset="0"/>
              <a:buChar char="–"/>
              <a:defRPr lang="de-DE" sz="1400" b="0" kern="1200" noProof="0" dirty="0" smtClean="0">
                <a:solidFill>
                  <a:schemeClr val="tx1"/>
                </a:solidFill>
                <a:latin typeface="Roboto" panose="02000000000000000000" pitchFamily="2" charset="0"/>
                <a:ea typeface="Roboto" panose="02000000000000000000" pitchFamily="2" charset="0"/>
                <a:cs typeface="+mn-cs"/>
              </a:defRPr>
            </a:lvl4pPr>
            <a:lvl5pPr marL="1116000" indent="-144000" algn="l" rtl="0" eaLnBrk="1" fontAlgn="base" hangingPunct="1">
              <a:lnSpc>
                <a:spcPct val="100000"/>
              </a:lnSpc>
              <a:spcBef>
                <a:spcPts val="600"/>
              </a:spcBef>
              <a:spcAft>
                <a:spcPts val="200"/>
              </a:spcAft>
              <a:buClr>
                <a:schemeClr val="accent1"/>
              </a:buClr>
              <a:buFont typeface="Arial" charset="0"/>
              <a:buChar char="•"/>
              <a:defRPr lang="de-DE" sz="1200" b="0" kern="1200" noProof="0" dirty="0" smtClean="0">
                <a:solidFill>
                  <a:schemeClr val="tx1"/>
                </a:solidFill>
                <a:latin typeface="Roboto" panose="02000000000000000000" pitchFamily="2" charset="0"/>
                <a:ea typeface="Roboto" panose="02000000000000000000" pitchFamily="2" charset="0"/>
                <a:cs typeface="+mn-cs"/>
              </a:defRPr>
            </a:lvl5pPr>
            <a:lvl6pPr marL="2159754" indent="-359959" algn="l" defTabSz="914296" rtl="0" eaLnBrk="1" latinLnBrk="0" hangingPunct="1">
              <a:lnSpc>
                <a:spcPct val="100000"/>
              </a:lnSpc>
              <a:spcBef>
                <a:spcPts val="300"/>
              </a:spcBef>
              <a:spcAft>
                <a:spcPts val="100"/>
              </a:spcAft>
              <a:buClr>
                <a:schemeClr val="tx2"/>
              </a:buClr>
              <a:buFont typeface="Arial" pitchFamily="34" charset="0"/>
              <a:buChar char="•"/>
              <a:defRPr lang="de-DE" sz="1200" b="0" kern="1200" noProof="0" dirty="0">
                <a:solidFill>
                  <a:schemeClr val="tx1"/>
                </a:solidFill>
                <a:latin typeface="+mn-lt"/>
                <a:ea typeface="+mn-ea"/>
                <a:cs typeface="+mn-cs"/>
              </a:defRPr>
            </a:lvl6pPr>
            <a:lvl7pPr marL="2971462"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7pPr>
            <a:lvl8pPr marL="3428610"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8pPr>
            <a:lvl9pPr marL="3885758"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9pPr>
          </a:lstStyle>
          <a:p>
            <a:pPr marL="0" indent="0">
              <a:spcBef>
                <a:spcPts val="0"/>
              </a:spcBef>
              <a:spcAft>
                <a:spcPts val="0"/>
              </a:spcAft>
              <a:buNone/>
            </a:pPr>
            <a:r>
              <a:rPr lang="en-US" sz="1000" dirty="0">
                <a:latin typeface="Open Sans" panose="020B0606030504020204" pitchFamily="34" charset="0"/>
                <a:ea typeface="Open Sans" panose="020B0606030504020204" pitchFamily="34" charset="0"/>
                <a:cs typeface="Open Sans" panose="020B0606030504020204" pitchFamily="34" charset="0"/>
              </a:rPr>
              <a:t>Reduce </a:t>
            </a:r>
            <a:r>
              <a:rPr lang="en-US" sz="1000" dirty="0" err="1">
                <a:latin typeface="Open Sans" panose="020B0606030504020204" pitchFamily="34" charset="0"/>
                <a:ea typeface="Open Sans" panose="020B0606030504020204" pitchFamily="34" charset="0"/>
                <a:cs typeface="Open Sans" panose="020B0606030504020204" pitchFamily="34" charset="0"/>
              </a:rPr>
              <a:t>blocktime</a:t>
            </a:r>
            <a:r>
              <a:rPr lang="en-US" sz="1000" dirty="0">
                <a:latin typeface="Open Sans" panose="020B0606030504020204" pitchFamily="34" charset="0"/>
                <a:ea typeface="Open Sans" panose="020B0606030504020204" pitchFamily="34" charset="0"/>
                <a:cs typeface="Open Sans" panose="020B0606030504020204" pitchFamily="34" charset="0"/>
              </a:rPr>
              <a:t> to 30s, decrease time to finality by a factor of 6, gas improvements by  factor ~ 4, liquidity baking  for </a:t>
            </a:r>
            <a:r>
              <a:rPr lang="en-US" sz="1000" dirty="0" err="1">
                <a:latin typeface="Open Sans" panose="020B0606030504020204" pitchFamily="34" charset="0"/>
                <a:ea typeface="Open Sans" panose="020B0606030504020204" pitchFamily="34" charset="0"/>
                <a:cs typeface="Open Sans" panose="020B0606030504020204" pitchFamily="34" charset="0"/>
              </a:rPr>
              <a:t>tzBTC</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80" name="Gerader Verbinder 179">
            <a:extLst>
              <a:ext uri="{FF2B5EF4-FFF2-40B4-BE49-F238E27FC236}">
                <a16:creationId xmlns:a16="http://schemas.microsoft.com/office/drawing/2014/main" id="{64F26806-DCAE-46F1-A8E7-06D36DFD989B}"/>
              </a:ext>
            </a:extLst>
          </p:cNvPr>
          <p:cNvCxnSpPr>
            <a:cxnSpLocks/>
          </p:cNvCxnSpPr>
          <p:nvPr/>
        </p:nvCxnSpPr>
        <p:spPr>
          <a:xfrm>
            <a:off x="8078587" y="951185"/>
            <a:ext cx="0" cy="132545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0" name="Rechteck 259">
            <a:hlinkClick r:id="rId10" action="ppaction://hlinksldjump"/>
            <a:extLst>
              <a:ext uri="{FF2B5EF4-FFF2-40B4-BE49-F238E27FC236}">
                <a16:creationId xmlns:a16="http://schemas.microsoft.com/office/drawing/2014/main" id="{F2A16A60-46FA-4375-8BC2-3F4B57421BCB}"/>
              </a:ext>
            </a:extLst>
          </p:cNvPr>
          <p:cNvSpPr/>
          <p:nvPr/>
        </p:nvSpPr>
        <p:spPr bwMode="gray">
          <a:xfrm>
            <a:off x="6175375" y="2518672"/>
            <a:ext cx="5654675" cy="14593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hteck 11">
            <a:hlinkClick r:id="rId10" action="ppaction://hlinksldjump"/>
            <a:extLst>
              <a:ext uri="{FF2B5EF4-FFF2-40B4-BE49-F238E27FC236}">
                <a16:creationId xmlns:a16="http://schemas.microsoft.com/office/drawing/2014/main" id="{02E57C16-94D1-4081-B156-A209CA07CD66}"/>
              </a:ext>
            </a:extLst>
          </p:cNvPr>
          <p:cNvSpPr/>
          <p:nvPr/>
        </p:nvSpPr>
        <p:spPr bwMode="gray">
          <a:xfrm>
            <a:off x="6175375" y="2515491"/>
            <a:ext cx="720000" cy="1482253"/>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gn="ctr">
              <a:spcBef>
                <a:spcPts val="300"/>
              </a:spcBef>
              <a:spcAft>
                <a:spcPts val="100"/>
              </a:spcAft>
            </a:pP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a:t>
            </a:r>
          </a:p>
        </p:txBody>
      </p:sp>
      <p:sp>
        <p:nvSpPr>
          <p:cNvPr id="20" name="Textfeld 19">
            <a:extLst>
              <a:ext uri="{FF2B5EF4-FFF2-40B4-BE49-F238E27FC236}">
                <a16:creationId xmlns:a16="http://schemas.microsoft.com/office/drawing/2014/main" id="{CC1279B1-0534-4EF6-A729-013619135D91}"/>
              </a:ext>
            </a:extLst>
          </p:cNvPr>
          <p:cNvSpPr txBox="1"/>
          <p:nvPr/>
        </p:nvSpPr>
        <p:spPr>
          <a:xfrm>
            <a:off x="6895375" y="2896618"/>
            <a:ext cx="914400" cy="719998"/>
          </a:xfrm>
          <a:prstGeom prst="rect">
            <a:avLst/>
          </a:prstGeom>
          <a:noFill/>
        </p:spPr>
        <p:txBody>
          <a:bodyPr wrap="none" lIns="72000" tIns="0" rIns="72000" bIns="0" rtlCol="0" anchor="ctr" anchorCtr="0">
            <a:noAutofit/>
          </a:bodyPr>
          <a:lstStyle/>
          <a:p>
            <a:pPr>
              <a:spcBef>
                <a:spcPts val="300"/>
              </a:spcBef>
              <a:spcAft>
                <a:spcPts val="100"/>
              </a:spcAft>
              <a:buClr>
                <a:schemeClr val="tx2"/>
              </a:buClr>
            </a:pPr>
            <a:r>
              <a:rPr lang="en-US" sz="1800" b="1" dirty="0" err="1">
                <a:latin typeface="Open Sans" panose="020B0606030504020204" pitchFamily="34" charset="0"/>
                <a:ea typeface="Open Sans" panose="020B0606030504020204" pitchFamily="34" charset="0"/>
                <a:cs typeface="Open Sans" panose="020B0606030504020204" pitchFamily="34" charset="0"/>
              </a:rPr>
              <a:t>angzhou</a:t>
            </a:r>
            <a:endParaRPr lang="en-US" sz="18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83" name="Group 57">
            <a:extLst>
              <a:ext uri="{FF2B5EF4-FFF2-40B4-BE49-F238E27FC236}">
                <a16:creationId xmlns:a16="http://schemas.microsoft.com/office/drawing/2014/main" id="{A0D877C9-0F98-422B-AAAA-B14EA3AAA848}"/>
              </a:ext>
            </a:extLst>
          </p:cNvPr>
          <p:cNvGrpSpPr>
            <a:grpSpLocks noChangeAspect="1"/>
          </p:cNvGrpSpPr>
          <p:nvPr/>
        </p:nvGrpSpPr>
        <p:grpSpPr bwMode="auto">
          <a:xfrm>
            <a:off x="8295207" y="2534542"/>
            <a:ext cx="360000" cy="360000"/>
            <a:chOff x="803" y="803"/>
            <a:chExt cx="440" cy="440"/>
          </a:xfrm>
          <a:solidFill>
            <a:srgbClr val="798BB3"/>
          </a:solidFill>
        </p:grpSpPr>
        <p:sp>
          <p:nvSpPr>
            <p:cNvPr id="202" name="Freeform 58">
              <a:extLst>
                <a:ext uri="{FF2B5EF4-FFF2-40B4-BE49-F238E27FC236}">
                  <a16:creationId xmlns:a16="http://schemas.microsoft.com/office/drawing/2014/main" id="{A6F7F1FC-FB31-4ECE-A449-5E960AB1191D}"/>
                </a:ext>
              </a:extLst>
            </p:cNvPr>
            <p:cNvSpPr>
              <a:spLocks/>
            </p:cNvSpPr>
            <p:nvPr/>
          </p:nvSpPr>
          <p:spPr bwMode="auto">
            <a:xfrm>
              <a:off x="1058" y="1053"/>
              <a:ext cx="78" cy="78"/>
            </a:xfrm>
            <a:custGeom>
              <a:avLst/>
              <a:gdLst>
                <a:gd name="T0" fmla="*/ 328 w 328"/>
                <a:gd name="T1" fmla="*/ 66 h 324"/>
                <a:gd name="T2" fmla="*/ 230 w 328"/>
                <a:gd name="T3" fmla="*/ 162 h 324"/>
                <a:gd name="T4" fmla="*/ 328 w 328"/>
                <a:gd name="T5" fmla="*/ 259 h 324"/>
                <a:gd name="T6" fmla="*/ 263 w 328"/>
                <a:gd name="T7" fmla="*/ 324 h 324"/>
                <a:gd name="T8" fmla="*/ 164 w 328"/>
                <a:gd name="T9" fmla="*/ 227 h 324"/>
                <a:gd name="T10" fmla="*/ 66 w 328"/>
                <a:gd name="T11" fmla="*/ 324 h 324"/>
                <a:gd name="T12" fmla="*/ 0 w 328"/>
                <a:gd name="T13" fmla="*/ 260 h 324"/>
                <a:gd name="T14" fmla="*/ 99 w 328"/>
                <a:gd name="T15" fmla="*/ 162 h 324"/>
                <a:gd name="T16" fmla="*/ 0 w 328"/>
                <a:gd name="T17" fmla="*/ 65 h 324"/>
                <a:gd name="T18" fmla="*/ 66 w 328"/>
                <a:gd name="T19" fmla="*/ 0 h 324"/>
                <a:gd name="T20" fmla="*/ 164 w 328"/>
                <a:gd name="T21" fmla="*/ 98 h 324"/>
                <a:gd name="T22" fmla="*/ 263 w 328"/>
                <a:gd name="T23" fmla="*/ 1 h 324"/>
                <a:gd name="T24" fmla="*/ 328 w 328"/>
                <a:gd name="T25" fmla="*/ 66 h 324"/>
                <a:gd name="T26" fmla="*/ 328 w 328"/>
                <a:gd name="T27" fmla="*/ 6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324">
                  <a:moveTo>
                    <a:pt x="328" y="66"/>
                  </a:moveTo>
                  <a:cubicBezTo>
                    <a:pt x="230" y="162"/>
                    <a:pt x="230" y="162"/>
                    <a:pt x="230" y="162"/>
                  </a:cubicBezTo>
                  <a:cubicBezTo>
                    <a:pt x="328" y="259"/>
                    <a:pt x="328" y="259"/>
                    <a:pt x="328" y="259"/>
                  </a:cubicBezTo>
                  <a:cubicBezTo>
                    <a:pt x="263" y="324"/>
                    <a:pt x="263" y="324"/>
                    <a:pt x="263" y="324"/>
                  </a:cubicBezTo>
                  <a:cubicBezTo>
                    <a:pt x="164" y="227"/>
                    <a:pt x="164" y="227"/>
                    <a:pt x="164" y="227"/>
                  </a:cubicBezTo>
                  <a:cubicBezTo>
                    <a:pt x="66" y="324"/>
                    <a:pt x="66" y="324"/>
                    <a:pt x="66" y="324"/>
                  </a:cubicBezTo>
                  <a:cubicBezTo>
                    <a:pt x="0" y="260"/>
                    <a:pt x="0" y="260"/>
                    <a:pt x="0" y="260"/>
                  </a:cubicBezTo>
                  <a:cubicBezTo>
                    <a:pt x="99" y="162"/>
                    <a:pt x="99" y="162"/>
                    <a:pt x="99" y="162"/>
                  </a:cubicBezTo>
                  <a:cubicBezTo>
                    <a:pt x="0" y="65"/>
                    <a:pt x="0" y="65"/>
                    <a:pt x="0" y="65"/>
                  </a:cubicBezTo>
                  <a:cubicBezTo>
                    <a:pt x="66" y="0"/>
                    <a:pt x="66" y="0"/>
                    <a:pt x="66" y="0"/>
                  </a:cubicBezTo>
                  <a:cubicBezTo>
                    <a:pt x="164" y="98"/>
                    <a:pt x="164" y="98"/>
                    <a:pt x="164" y="98"/>
                  </a:cubicBezTo>
                  <a:cubicBezTo>
                    <a:pt x="263" y="1"/>
                    <a:pt x="263" y="1"/>
                    <a:pt x="263" y="1"/>
                  </a:cubicBezTo>
                  <a:cubicBezTo>
                    <a:pt x="328" y="66"/>
                    <a:pt x="328" y="66"/>
                    <a:pt x="328" y="66"/>
                  </a:cubicBezTo>
                  <a:cubicBezTo>
                    <a:pt x="328" y="66"/>
                    <a:pt x="328" y="66"/>
                    <a:pt x="32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3" name="Freeform 59">
              <a:extLst>
                <a:ext uri="{FF2B5EF4-FFF2-40B4-BE49-F238E27FC236}">
                  <a16:creationId xmlns:a16="http://schemas.microsoft.com/office/drawing/2014/main" id="{395A6B2D-B0C3-40F7-9717-FE6F898830FA}"/>
                </a:ext>
              </a:extLst>
            </p:cNvPr>
            <p:cNvSpPr>
              <a:spLocks/>
            </p:cNvSpPr>
            <p:nvPr/>
          </p:nvSpPr>
          <p:spPr bwMode="auto">
            <a:xfrm>
              <a:off x="1114" y="867"/>
              <a:ext cx="34" cy="51"/>
            </a:xfrm>
            <a:custGeom>
              <a:avLst/>
              <a:gdLst>
                <a:gd name="T0" fmla="*/ 70 w 140"/>
                <a:gd name="T1" fmla="*/ 212 h 212"/>
                <a:gd name="T2" fmla="*/ 140 w 140"/>
                <a:gd name="T3" fmla="*/ 118 h 212"/>
                <a:gd name="T4" fmla="*/ 140 w 140"/>
                <a:gd name="T5" fmla="*/ 0 h 212"/>
                <a:gd name="T6" fmla="*/ 0 w 140"/>
                <a:gd name="T7" fmla="*/ 0 h 212"/>
                <a:gd name="T8" fmla="*/ 0 w 140"/>
                <a:gd name="T9" fmla="*/ 118 h 212"/>
                <a:gd name="T10" fmla="*/ 70 w 140"/>
                <a:gd name="T11" fmla="*/ 212 h 212"/>
              </a:gdLst>
              <a:ahLst/>
              <a:cxnLst>
                <a:cxn ang="0">
                  <a:pos x="T0" y="T1"/>
                </a:cxn>
                <a:cxn ang="0">
                  <a:pos x="T2" y="T3"/>
                </a:cxn>
                <a:cxn ang="0">
                  <a:pos x="T4" y="T5"/>
                </a:cxn>
                <a:cxn ang="0">
                  <a:pos x="T6" y="T7"/>
                </a:cxn>
                <a:cxn ang="0">
                  <a:pos x="T8" y="T9"/>
                </a:cxn>
                <a:cxn ang="0">
                  <a:pos x="T10" y="T11"/>
                </a:cxn>
              </a:cxnLst>
              <a:rect l="0" t="0" r="r" b="b"/>
              <a:pathLst>
                <a:path w="140" h="212">
                  <a:moveTo>
                    <a:pt x="70" y="212"/>
                  </a:moveTo>
                  <a:cubicBezTo>
                    <a:pt x="108" y="212"/>
                    <a:pt x="140" y="169"/>
                    <a:pt x="140" y="118"/>
                  </a:cubicBezTo>
                  <a:cubicBezTo>
                    <a:pt x="140" y="0"/>
                    <a:pt x="140" y="0"/>
                    <a:pt x="140" y="0"/>
                  </a:cubicBezTo>
                  <a:cubicBezTo>
                    <a:pt x="0" y="0"/>
                    <a:pt x="0" y="0"/>
                    <a:pt x="0" y="0"/>
                  </a:cubicBezTo>
                  <a:cubicBezTo>
                    <a:pt x="0" y="118"/>
                    <a:pt x="0" y="118"/>
                    <a:pt x="0" y="118"/>
                  </a:cubicBezTo>
                  <a:cubicBezTo>
                    <a:pt x="0" y="169"/>
                    <a:pt x="33" y="212"/>
                    <a:pt x="70"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4" name="Freeform 60">
              <a:extLst>
                <a:ext uri="{FF2B5EF4-FFF2-40B4-BE49-F238E27FC236}">
                  <a16:creationId xmlns:a16="http://schemas.microsoft.com/office/drawing/2014/main" id="{2A7A580C-93D9-4874-8EA1-DEA630AE9A06}"/>
                </a:ext>
              </a:extLst>
            </p:cNvPr>
            <p:cNvSpPr>
              <a:spLocks/>
            </p:cNvSpPr>
            <p:nvPr/>
          </p:nvSpPr>
          <p:spPr bwMode="auto">
            <a:xfrm>
              <a:off x="899" y="867"/>
              <a:ext cx="33" cy="51"/>
            </a:xfrm>
            <a:custGeom>
              <a:avLst/>
              <a:gdLst>
                <a:gd name="T0" fmla="*/ 68 w 136"/>
                <a:gd name="T1" fmla="*/ 212 h 212"/>
                <a:gd name="T2" fmla="*/ 136 w 136"/>
                <a:gd name="T3" fmla="*/ 118 h 212"/>
                <a:gd name="T4" fmla="*/ 136 w 136"/>
                <a:gd name="T5" fmla="*/ 0 h 212"/>
                <a:gd name="T6" fmla="*/ 0 w 136"/>
                <a:gd name="T7" fmla="*/ 0 h 212"/>
                <a:gd name="T8" fmla="*/ 0 w 136"/>
                <a:gd name="T9" fmla="*/ 118 h 212"/>
                <a:gd name="T10" fmla="*/ 68 w 136"/>
                <a:gd name="T11" fmla="*/ 212 h 212"/>
              </a:gdLst>
              <a:ahLst/>
              <a:cxnLst>
                <a:cxn ang="0">
                  <a:pos x="T0" y="T1"/>
                </a:cxn>
                <a:cxn ang="0">
                  <a:pos x="T2" y="T3"/>
                </a:cxn>
                <a:cxn ang="0">
                  <a:pos x="T4" y="T5"/>
                </a:cxn>
                <a:cxn ang="0">
                  <a:pos x="T6" y="T7"/>
                </a:cxn>
                <a:cxn ang="0">
                  <a:pos x="T8" y="T9"/>
                </a:cxn>
                <a:cxn ang="0">
                  <a:pos x="T10" y="T11"/>
                </a:cxn>
              </a:cxnLst>
              <a:rect l="0" t="0" r="r" b="b"/>
              <a:pathLst>
                <a:path w="136" h="212">
                  <a:moveTo>
                    <a:pt x="68" y="212"/>
                  </a:moveTo>
                  <a:cubicBezTo>
                    <a:pt x="105" y="212"/>
                    <a:pt x="136" y="169"/>
                    <a:pt x="136" y="118"/>
                  </a:cubicBezTo>
                  <a:cubicBezTo>
                    <a:pt x="136" y="0"/>
                    <a:pt x="136" y="0"/>
                    <a:pt x="136" y="0"/>
                  </a:cubicBezTo>
                  <a:cubicBezTo>
                    <a:pt x="0" y="0"/>
                    <a:pt x="0" y="0"/>
                    <a:pt x="0" y="0"/>
                  </a:cubicBezTo>
                  <a:cubicBezTo>
                    <a:pt x="0" y="118"/>
                    <a:pt x="0" y="118"/>
                    <a:pt x="0" y="118"/>
                  </a:cubicBezTo>
                  <a:cubicBezTo>
                    <a:pt x="0" y="169"/>
                    <a:pt x="31" y="212"/>
                    <a:pt x="68"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5" name="Freeform 61">
              <a:extLst>
                <a:ext uri="{FF2B5EF4-FFF2-40B4-BE49-F238E27FC236}">
                  <a16:creationId xmlns:a16="http://schemas.microsoft.com/office/drawing/2014/main" id="{751CAF84-4BDF-4E30-9553-7BCA58C0D8FE}"/>
                </a:ext>
              </a:extLst>
            </p:cNvPr>
            <p:cNvSpPr>
              <a:spLocks noEditPoints="1"/>
            </p:cNvSpPr>
            <p:nvPr/>
          </p:nvSpPr>
          <p:spPr bwMode="auto">
            <a:xfrm>
              <a:off x="803" y="867"/>
              <a:ext cx="440" cy="376"/>
            </a:xfrm>
            <a:custGeom>
              <a:avLst/>
              <a:gdLst>
                <a:gd name="T0" fmla="*/ 1482 w 1832"/>
                <a:gd name="T1" fmla="*/ 0 h 1564"/>
                <a:gd name="T2" fmla="*/ 1367 w 1832"/>
                <a:gd name="T3" fmla="*/ 258 h 1564"/>
                <a:gd name="T4" fmla="*/ 1251 w 1832"/>
                <a:gd name="T5" fmla="*/ 0 h 1564"/>
                <a:gd name="T6" fmla="*/ 582 w 1832"/>
                <a:gd name="T7" fmla="*/ 118 h 1564"/>
                <a:gd name="T8" fmla="*/ 351 w 1832"/>
                <a:gd name="T9" fmla="*/ 118 h 1564"/>
                <a:gd name="T10" fmla="*/ 219 w 1832"/>
                <a:gd name="T11" fmla="*/ 0 h 1564"/>
                <a:gd name="T12" fmla="*/ 0 w 1832"/>
                <a:gd name="T13" fmla="*/ 1345 h 1564"/>
                <a:gd name="T14" fmla="*/ 1614 w 1832"/>
                <a:gd name="T15" fmla="*/ 1564 h 1564"/>
                <a:gd name="T16" fmla="*/ 1832 w 1832"/>
                <a:gd name="T17" fmla="*/ 220 h 1564"/>
                <a:gd name="T18" fmla="*/ 422 w 1832"/>
                <a:gd name="T19" fmla="*/ 1371 h 1564"/>
                <a:gd name="T20" fmla="*/ 185 w 1832"/>
                <a:gd name="T21" fmla="*/ 1134 h 1564"/>
                <a:gd name="T22" fmla="*/ 422 w 1832"/>
                <a:gd name="T23" fmla="*/ 1371 h 1564"/>
                <a:gd name="T24" fmla="*/ 185 w 1832"/>
                <a:gd name="T25" fmla="*/ 1064 h 1564"/>
                <a:gd name="T26" fmla="*/ 422 w 1832"/>
                <a:gd name="T27" fmla="*/ 827 h 1564"/>
                <a:gd name="T28" fmla="*/ 422 w 1832"/>
                <a:gd name="T29" fmla="*/ 758 h 1564"/>
                <a:gd name="T30" fmla="*/ 185 w 1832"/>
                <a:gd name="T31" fmla="*/ 520 h 1564"/>
                <a:gd name="T32" fmla="*/ 422 w 1832"/>
                <a:gd name="T33" fmla="*/ 758 h 1564"/>
                <a:gd name="T34" fmla="*/ 492 w 1832"/>
                <a:gd name="T35" fmla="*/ 1371 h 1564"/>
                <a:gd name="T36" fmla="*/ 728 w 1832"/>
                <a:gd name="T37" fmla="*/ 1134 h 1564"/>
                <a:gd name="T38" fmla="*/ 728 w 1832"/>
                <a:gd name="T39" fmla="*/ 1064 h 1564"/>
                <a:gd name="T40" fmla="*/ 492 w 1832"/>
                <a:gd name="T41" fmla="*/ 827 h 1564"/>
                <a:gd name="T42" fmla="*/ 728 w 1832"/>
                <a:gd name="T43" fmla="*/ 1064 h 1564"/>
                <a:gd name="T44" fmla="*/ 492 w 1832"/>
                <a:gd name="T45" fmla="*/ 758 h 1564"/>
                <a:gd name="T46" fmla="*/ 728 w 1832"/>
                <a:gd name="T47" fmla="*/ 520 h 1564"/>
                <a:gd name="T48" fmla="*/ 1035 w 1832"/>
                <a:gd name="T49" fmla="*/ 1371 h 1564"/>
                <a:gd name="T50" fmla="*/ 798 w 1832"/>
                <a:gd name="T51" fmla="*/ 1134 h 1564"/>
                <a:gd name="T52" fmla="*/ 1035 w 1832"/>
                <a:gd name="T53" fmla="*/ 1371 h 1564"/>
                <a:gd name="T54" fmla="*/ 798 w 1832"/>
                <a:gd name="T55" fmla="*/ 1064 h 1564"/>
                <a:gd name="T56" fmla="*/ 1035 w 1832"/>
                <a:gd name="T57" fmla="*/ 827 h 1564"/>
                <a:gd name="T58" fmla="*/ 1035 w 1832"/>
                <a:gd name="T59" fmla="*/ 758 h 1564"/>
                <a:gd name="T60" fmla="*/ 798 w 1832"/>
                <a:gd name="T61" fmla="*/ 520 h 1564"/>
                <a:gd name="T62" fmla="*/ 1035 w 1832"/>
                <a:gd name="T63" fmla="*/ 758 h 1564"/>
                <a:gd name="T64" fmla="*/ 1105 w 1832"/>
                <a:gd name="T65" fmla="*/ 1371 h 1564"/>
                <a:gd name="T66" fmla="*/ 1342 w 1832"/>
                <a:gd name="T67" fmla="*/ 1134 h 1564"/>
                <a:gd name="T68" fmla="*/ 1342 w 1832"/>
                <a:gd name="T69" fmla="*/ 1064 h 1564"/>
                <a:gd name="T70" fmla="*/ 1105 w 1832"/>
                <a:gd name="T71" fmla="*/ 827 h 1564"/>
                <a:gd name="T72" fmla="*/ 1342 w 1832"/>
                <a:gd name="T73" fmla="*/ 1064 h 1564"/>
                <a:gd name="T74" fmla="*/ 1105 w 1832"/>
                <a:gd name="T75" fmla="*/ 758 h 1564"/>
                <a:gd name="T76" fmla="*/ 1342 w 1832"/>
                <a:gd name="T77" fmla="*/ 520 h 1564"/>
                <a:gd name="T78" fmla="*/ 1648 w 1832"/>
                <a:gd name="T79" fmla="*/ 1371 h 1564"/>
                <a:gd name="T80" fmla="*/ 1411 w 1832"/>
                <a:gd name="T81" fmla="*/ 1134 h 1564"/>
                <a:gd name="T82" fmla="*/ 1648 w 1832"/>
                <a:gd name="T83" fmla="*/ 1371 h 1564"/>
                <a:gd name="T84" fmla="*/ 1411 w 1832"/>
                <a:gd name="T85" fmla="*/ 1064 h 1564"/>
                <a:gd name="T86" fmla="*/ 1648 w 1832"/>
                <a:gd name="T87" fmla="*/ 827 h 1564"/>
                <a:gd name="T88" fmla="*/ 1648 w 1832"/>
                <a:gd name="T89" fmla="*/ 758 h 1564"/>
                <a:gd name="T90" fmla="*/ 1411 w 1832"/>
                <a:gd name="T91" fmla="*/ 520 h 1564"/>
                <a:gd name="T92" fmla="*/ 1648 w 1832"/>
                <a:gd name="T93" fmla="*/ 758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32" h="1564">
                  <a:moveTo>
                    <a:pt x="1614" y="0"/>
                  </a:moveTo>
                  <a:cubicBezTo>
                    <a:pt x="1482" y="0"/>
                    <a:pt x="1482" y="0"/>
                    <a:pt x="1482" y="0"/>
                  </a:cubicBezTo>
                  <a:cubicBezTo>
                    <a:pt x="1482" y="118"/>
                    <a:pt x="1482" y="118"/>
                    <a:pt x="1482" y="118"/>
                  </a:cubicBezTo>
                  <a:cubicBezTo>
                    <a:pt x="1482" y="196"/>
                    <a:pt x="1430" y="258"/>
                    <a:pt x="1367" y="258"/>
                  </a:cubicBezTo>
                  <a:cubicBezTo>
                    <a:pt x="1303" y="258"/>
                    <a:pt x="1251" y="196"/>
                    <a:pt x="1251" y="118"/>
                  </a:cubicBezTo>
                  <a:cubicBezTo>
                    <a:pt x="1251" y="0"/>
                    <a:pt x="1251" y="0"/>
                    <a:pt x="1251" y="0"/>
                  </a:cubicBezTo>
                  <a:cubicBezTo>
                    <a:pt x="582" y="0"/>
                    <a:pt x="582" y="0"/>
                    <a:pt x="582" y="0"/>
                  </a:cubicBezTo>
                  <a:cubicBezTo>
                    <a:pt x="582" y="118"/>
                    <a:pt x="582" y="118"/>
                    <a:pt x="582" y="118"/>
                  </a:cubicBezTo>
                  <a:cubicBezTo>
                    <a:pt x="582" y="196"/>
                    <a:pt x="530" y="258"/>
                    <a:pt x="466" y="258"/>
                  </a:cubicBezTo>
                  <a:cubicBezTo>
                    <a:pt x="403" y="258"/>
                    <a:pt x="351" y="196"/>
                    <a:pt x="351" y="118"/>
                  </a:cubicBezTo>
                  <a:cubicBezTo>
                    <a:pt x="351" y="0"/>
                    <a:pt x="351" y="0"/>
                    <a:pt x="351" y="0"/>
                  </a:cubicBezTo>
                  <a:cubicBezTo>
                    <a:pt x="219" y="0"/>
                    <a:pt x="219" y="0"/>
                    <a:pt x="219" y="0"/>
                  </a:cubicBezTo>
                  <a:cubicBezTo>
                    <a:pt x="99" y="0"/>
                    <a:pt x="0" y="99"/>
                    <a:pt x="0" y="220"/>
                  </a:cubicBezTo>
                  <a:cubicBezTo>
                    <a:pt x="0" y="1345"/>
                    <a:pt x="0" y="1345"/>
                    <a:pt x="0" y="1345"/>
                  </a:cubicBezTo>
                  <a:cubicBezTo>
                    <a:pt x="0" y="1466"/>
                    <a:pt x="99" y="1564"/>
                    <a:pt x="219" y="1564"/>
                  </a:cubicBezTo>
                  <a:cubicBezTo>
                    <a:pt x="1614" y="1564"/>
                    <a:pt x="1614" y="1564"/>
                    <a:pt x="1614" y="1564"/>
                  </a:cubicBezTo>
                  <a:cubicBezTo>
                    <a:pt x="1734" y="1564"/>
                    <a:pt x="1832" y="1466"/>
                    <a:pt x="1832" y="1345"/>
                  </a:cubicBezTo>
                  <a:cubicBezTo>
                    <a:pt x="1832" y="220"/>
                    <a:pt x="1832" y="220"/>
                    <a:pt x="1832" y="220"/>
                  </a:cubicBezTo>
                  <a:cubicBezTo>
                    <a:pt x="1832" y="99"/>
                    <a:pt x="1734" y="0"/>
                    <a:pt x="1614" y="0"/>
                  </a:cubicBezTo>
                  <a:close/>
                  <a:moveTo>
                    <a:pt x="422" y="1371"/>
                  </a:moveTo>
                  <a:cubicBezTo>
                    <a:pt x="185" y="1371"/>
                    <a:pt x="185" y="1371"/>
                    <a:pt x="185" y="1371"/>
                  </a:cubicBezTo>
                  <a:cubicBezTo>
                    <a:pt x="185" y="1134"/>
                    <a:pt x="185" y="1134"/>
                    <a:pt x="185" y="1134"/>
                  </a:cubicBezTo>
                  <a:cubicBezTo>
                    <a:pt x="422" y="1134"/>
                    <a:pt x="422" y="1134"/>
                    <a:pt x="422" y="1134"/>
                  </a:cubicBezTo>
                  <a:lnTo>
                    <a:pt x="422" y="1371"/>
                  </a:lnTo>
                  <a:close/>
                  <a:moveTo>
                    <a:pt x="422" y="1064"/>
                  </a:moveTo>
                  <a:cubicBezTo>
                    <a:pt x="185" y="1064"/>
                    <a:pt x="185" y="1064"/>
                    <a:pt x="185" y="1064"/>
                  </a:cubicBezTo>
                  <a:cubicBezTo>
                    <a:pt x="185" y="827"/>
                    <a:pt x="185" y="827"/>
                    <a:pt x="185" y="827"/>
                  </a:cubicBezTo>
                  <a:cubicBezTo>
                    <a:pt x="422" y="827"/>
                    <a:pt x="422" y="827"/>
                    <a:pt x="422" y="827"/>
                  </a:cubicBezTo>
                  <a:lnTo>
                    <a:pt x="422" y="1064"/>
                  </a:lnTo>
                  <a:close/>
                  <a:moveTo>
                    <a:pt x="422" y="758"/>
                  </a:moveTo>
                  <a:cubicBezTo>
                    <a:pt x="185" y="758"/>
                    <a:pt x="185" y="758"/>
                    <a:pt x="185" y="758"/>
                  </a:cubicBezTo>
                  <a:cubicBezTo>
                    <a:pt x="185" y="520"/>
                    <a:pt x="185" y="520"/>
                    <a:pt x="185" y="520"/>
                  </a:cubicBezTo>
                  <a:cubicBezTo>
                    <a:pt x="422" y="520"/>
                    <a:pt x="422" y="520"/>
                    <a:pt x="422" y="520"/>
                  </a:cubicBezTo>
                  <a:lnTo>
                    <a:pt x="422" y="758"/>
                  </a:lnTo>
                  <a:close/>
                  <a:moveTo>
                    <a:pt x="728" y="1371"/>
                  </a:moveTo>
                  <a:cubicBezTo>
                    <a:pt x="492" y="1371"/>
                    <a:pt x="492" y="1371"/>
                    <a:pt x="492" y="1371"/>
                  </a:cubicBezTo>
                  <a:cubicBezTo>
                    <a:pt x="492" y="1134"/>
                    <a:pt x="492" y="1134"/>
                    <a:pt x="492" y="1134"/>
                  </a:cubicBezTo>
                  <a:cubicBezTo>
                    <a:pt x="728" y="1134"/>
                    <a:pt x="728" y="1134"/>
                    <a:pt x="728" y="1134"/>
                  </a:cubicBezTo>
                  <a:lnTo>
                    <a:pt x="728" y="1371"/>
                  </a:lnTo>
                  <a:close/>
                  <a:moveTo>
                    <a:pt x="728" y="1064"/>
                  </a:moveTo>
                  <a:cubicBezTo>
                    <a:pt x="492" y="1064"/>
                    <a:pt x="492" y="1064"/>
                    <a:pt x="492" y="1064"/>
                  </a:cubicBezTo>
                  <a:cubicBezTo>
                    <a:pt x="492" y="827"/>
                    <a:pt x="492" y="827"/>
                    <a:pt x="492" y="827"/>
                  </a:cubicBezTo>
                  <a:cubicBezTo>
                    <a:pt x="728" y="827"/>
                    <a:pt x="728" y="827"/>
                    <a:pt x="728" y="827"/>
                  </a:cubicBezTo>
                  <a:lnTo>
                    <a:pt x="728" y="1064"/>
                  </a:lnTo>
                  <a:close/>
                  <a:moveTo>
                    <a:pt x="728" y="758"/>
                  </a:moveTo>
                  <a:cubicBezTo>
                    <a:pt x="492" y="758"/>
                    <a:pt x="492" y="758"/>
                    <a:pt x="492" y="758"/>
                  </a:cubicBezTo>
                  <a:cubicBezTo>
                    <a:pt x="492" y="520"/>
                    <a:pt x="492" y="520"/>
                    <a:pt x="492" y="520"/>
                  </a:cubicBezTo>
                  <a:cubicBezTo>
                    <a:pt x="728" y="520"/>
                    <a:pt x="728" y="520"/>
                    <a:pt x="728" y="520"/>
                  </a:cubicBezTo>
                  <a:lnTo>
                    <a:pt x="728" y="758"/>
                  </a:lnTo>
                  <a:close/>
                  <a:moveTo>
                    <a:pt x="1035" y="1371"/>
                  </a:moveTo>
                  <a:cubicBezTo>
                    <a:pt x="798" y="1371"/>
                    <a:pt x="798" y="1371"/>
                    <a:pt x="798" y="1371"/>
                  </a:cubicBezTo>
                  <a:cubicBezTo>
                    <a:pt x="798" y="1134"/>
                    <a:pt x="798" y="1134"/>
                    <a:pt x="798" y="1134"/>
                  </a:cubicBezTo>
                  <a:cubicBezTo>
                    <a:pt x="1035" y="1134"/>
                    <a:pt x="1035" y="1134"/>
                    <a:pt x="1035" y="1134"/>
                  </a:cubicBezTo>
                  <a:lnTo>
                    <a:pt x="1035" y="1371"/>
                  </a:lnTo>
                  <a:close/>
                  <a:moveTo>
                    <a:pt x="1035" y="1064"/>
                  </a:moveTo>
                  <a:cubicBezTo>
                    <a:pt x="798" y="1064"/>
                    <a:pt x="798" y="1064"/>
                    <a:pt x="798" y="1064"/>
                  </a:cubicBezTo>
                  <a:cubicBezTo>
                    <a:pt x="798" y="827"/>
                    <a:pt x="798" y="827"/>
                    <a:pt x="798" y="827"/>
                  </a:cubicBezTo>
                  <a:cubicBezTo>
                    <a:pt x="1035" y="827"/>
                    <a:pt x="1035" y="827"/>
                    <a:pt x="1035" y="827"/>
                  </a:cubicBezTo>
                  <a:lnTo>
                    <a:pt x="1035" y="1064"/>
                  </a:lnTo>
                  <a:close/>
                  <a:moveTo>
                    <a:pt x="1035" y="758"/>
                  </a:moveTo>
                  <a:cubicBezTo>
                    <a:pt x="798" y="758"/>
                    <a:pt x="798" y="758"/>
                    <a:pt x="798" y="758"/>
                  </a:cubicBezTo>
                  <a:cubicBezTo>
                    <a:pt x="798" y="520"/>
                    <a:pt x="798" y="520"/>
                    <a:pt x="798" y="520"/>
                  </a:cubicBezTo>
                  <a:cubicBezTo>
                    <a:pt x="1035" y="520"/>
                    <a:pt x="1035" y="520"/>
                    <a:pt x="1035" y="520"/>
                  </a:cubicBezTo>
                  <a:lnTo>
                    <a:pt x="1035" y="758"/>
                  </a:lnTo>
                  <a:close/>
                  <a:moveTo>
                    <a:pt x="1342" y="1371"/>
                  </a:moveTo>
                  <a:cubicBezTo>
                    <a:pt x="1105" y="1371"/>
                    <a:pt x="1105" y="1371"/>
                    <a:pt x="1105" y="1371"/>
                  </a:cubicBezTo>
                  <a:cubicBezTo>
                    <a:pt x="1105" y="1134"/>
                    <a:pt x="1105" y="1134"/>
                    <a:pt x="1105" y="1134"/>
                  </a:cubicBezTo>
                  <a:cubicBezTo>
                    <a:pt x="1342" y="1134"/>
                    <a:pt x="1342" y="1134"/>
                    <a:pt x="1342" y="1134"/>
                  </a:cubicBezTo>
                  <a:lnTo>
                    <a:pt x="1342" y="1371"/>
                  </a:lnTo>
                  <a:close/>
                  <a:moveTo>
                    <a:pt x="1342" y="1064"/>
                  </a:moveTo>
                  <a:cubicBezTo>
                    <a:pt x="1105" y="1064"/>
                    <a:pt x="1105" y="1064"/>
                    <a:pt x="1105" y="1064"/>
                  </a:cubicBezTo>
                  <a:cubicBezTo>
                    <a:pt x="1105" y="827"/>
                    <a:pt x="1105" y="827"/>
                    <a:pt x="1105" y="827"/>
                  </a:cubicBezTo>
                  <a:cubicBezTo>
                    <a:pt x="1342" y="827"/>
                    <a:pt x="1342" y="827"/>
                    <a:pt x="1342" y="827"/>
                  </a:cubicBezTo>
                  <a:lnTo>
                    <a:pt x="1342" y="1064"/>
                  </a:lnTo>
                  <a:close/>
                  <a:moveTo>
                    <a:pt x="1342" y="758"/>
                  </a:moveTo>
                  <a:cubicBezTo>
                    <a:pt x="1105" y="758"/>
                    <a:pt x="1105" y="758"/>
                    <a:pt x="1105" y="758"/>
                  </a:cubicBezTo>
                  <a:cubicBezTo>
                    <a:pt x="1105" y="520"/>
                    <a:pt x="1105" y="520"/>
                    <a:pt x="1105" y="520"/>
                  </a:cubicBezTo>
                  <a:cubicBezTo>
                    <a:pt x="1342" y="520"/>
                    <a:pt x="1342" y="520"/>
                    <a:pt x="1342" y="520"/>
                  </a:cubicBezTo>
                  <a:lnTo>
                    <a:pt x="1342" y="758"/>
                  </a:lnTo>
                  <a:close/>
                  <a:moveTo>
                    <a:pt x="1648" y="1371"/>
                  </a:moveTo>
                  <a:cubicBezTo>
                    <a:pt x="1411" y="1371"/>
                    <a:pt x="1411" y="1371"/>
                    <a:pt x="1411" y="1371"/>
                  </a:cubicBezTo>
                  <a:cubicBezTo>
                    <a:pt x="1411" y="1134"/>
                    <a:pt x="1411" y="1134"/>
                    <a:pt x="1411" y="1134"/>
                  </a:cubicBezTo>
                  <a:cubicBezTo>
                    <a:pt x="1648" y="1134"/>
                    <a:pt x="1648" y="1134"/>
                    <a:pt x="1648" y="1134"/>
                  </a:cubicBezTo>
                  <a:lnTo>
                    <a:pt x="1648" y="1371"/>
                  </a:lnTo>
                  <a:close/>
                  <a:moveTo>
                    <a:pt x="1648" y="1064"/>
                  </a:moveTo>
                  <a:cubicBezTo>
                    <a:pt x="1411" y="1064"/>
                    <a:pt x="1411" y="1064"/>
                    <a:pt x="1411" y="1064"/>
                  </a:cubicBezTo>
                  <a:cubicBezTo>
                    <a:pt x="1411" y="827"/>
                    <a:pt x="1411" y="827"/>
                    <a:pt x="1411" y="827"/>
                  </a:cubicBezTo>
                  <a:cubicBezTo>
                    <a:pt x="1648" y="827"/>
                    <a:pt x="1648" y="827"/>
                    <a:pt x="1648" y="827"/>
                  </a:cubicBezTo>
                  <a:lnTo>
                    <a:pt x="1648" y="1064"/>
                  </a:lnTo>
                  <a:close/>
                  <a:moveTo>
                    <a:pt x="1648" y="758"/>
                  </a:moveTo>
                  <a:cubicBezTo>
                    <a:pt x="1411" y="758"/>
                    <a:pt x="1411" y="758"/>
                    <a:pt x="1411" y="758"/>
                  </a:cubicBezTo>
                  <a:cubicBezTo>
                    <a:pt x="1411" y="520"/>
                    <a:pt x="1411" y="520"/>
                    <a:pt x="1411" y="520"/>
                  </a:cubicBezTo>
                  <a:cubicBezTo>
                    <a:pt x="1648" y="520"/>
                    <a:pt x="1648" y="520"/>
                    <a:pt x="1648" y="520"/>
                  </a:cubicBezTo>
                  <a:lnTo>
                    <a:pt x="1648" y="758"/>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6" name="Freeform 62">
              <a:extLst>
                <a:ext uri="{FF2B5EF4-FFF2-40B4-BE49-F238E27FC236}">
                  <a16:creationId xmlns:a16="http://schemas.microsoft.com/office/drawing/2014/main" id="{9831937F-4839-4E04-98B2-6D5F637D8BA5}"/>
                </a:ext>
              </a:extLst>
            </p:cNvPr>
            <p:cNvSpPr>
              <a:spLocks/>
            </p:cNvSpPr>
            <p:nvPr/>
          </p:nvSpPr>
          <p:spPr bwMode="auto">
            <a:xfrm>
              <a:off x="1114" y="803"/>
              <a:ext cx="34" cy="115"/>
            </a:xfrm>
            <a:custGeom>
              <a:avLst/>
              <a:gdLst>
                <a:gd name="T0" fmla="*/ 70 w 140"/>
                <a:gd name="T1" fmla="*/ 0 h 476"/>
                <a:gd name="T2" fmla="*/ 0 w 140"/>
                <a:gd name="T3" fmla="*/ 94 h 476"/>
                <a:gd name="T4" fmla="*/ 0 w 140"/>
                <a:gd name="T5" fmla="*/ 383 h 476"/>
                <a:gd name="T6" fmla="*/ 70 w 140"/>
                <a:gd name="T7" fmla="*/ 476 h 476"/>
                <a:gd name="T8" fmla="*/ 140 w 140"/>
                <a:gd name="T9" fmla="*/ 383 h 476"/>
                <a:gd name="T10" fmla="*/ 140 w 140"/>
                <a:gd name="T11" fmla="*/ 94 h 476"/>
                <a:gd name="T12" fmla="*/ 70 w 140"/>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140" h="476">
                  <a:moveTo>
                    <a:pt x="70" y="0"/>
                  </a:moveTo>
                  <a:cubicBezTo>
                    <a:pt x="33" y="0"/>
                    <a:pt x="0" y="43"/>
                    <a:pt x="0" y="94"/>
                  </a:cubicBezTo>
                  <a:cubicBezTo>
                    <a:pt x="0" y="383"/>
                    <a:pt x="0" y="383"/>
                    <a:pt x="0" y="383"/>
                  </a:cubicBezTo>
                  <a:cubicBezTo>
                    <a:pt x="0" y="433"/>
                    <a:pt x="33" y="476"/>
                    <a:pt x="70" y="476"/>
                  </a:cubicBezTo>
                  <a:cubicBezTo>
                    <a:pt x="108" y="476"/>
                    <a:pt x="140" y="433"/>
                    <a:pt x="140" y="383"/>
                  </a:cubicBezTo>
                  <a:cubicBezTo>
                    <a:pt x="140" y="94"/>
                    <a:pt x="140" y="94"/>
                    <a:pt x="140" y="94"/>
                  </a:cubicBezTo>
                  <a:cubicBezTo>
                    <a:pt x="140" y="43"/>
                    <a:pt x="108" y="0"/>
                    <a:pt x="7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7" name="Freeform 63">
              <a:extLst>
                <a:ext uri="{FF2B5EF4-FFF2-40B4-BE49-F238E27FC236}">
                  <a16:creationId xmlns:a16="http://schemas.microsoft.com/office/drawing/2014/main" id="{9ED3A039-E292-4C70-9CB4-89C8A5421E53}"/>
                </a:ext>
              </a:extLst>
            </p:cNvPr>
            <p:cNvSpPr>
              <a:spLocks/>
            </p:cNvSpPr>
            <p:nvPr/>
          </p:nvSpPr>
          <p:spPr bwMode="auto">
            <a:xfrm>
              <a:off x="899" y="803"/>
              <a:ext cx="33" cy="115"/>
            </a:xfrm>
            <a:custGeom>
              <a:avLst/>
              <a:gdLst>
                <a:gd name="T0" fmla="*/ 136 w 136"/>
                <a:gd name="T1" fmla="*/ 94 h 476"/>
                <a:gd name="T2" fmla="*/ 68 w 136"/>
                <a:gd name="T3" fmla="*/ 0 h 476"/>
                <a:gd name="T4" fmla="*/ 0 w 136"/>
                <a:gd name="T5" fmla="*/ 94 h 476"/>
                <a:gd name="T6" fmla="*/ 0 w 136"/>
                <a:gd name="T7" fmla="*/ 383 h 476"/>
                <a:gd name="T8" fmla="*/ 68 w 136"/>
                <a:gd name="T9" fmla="*/ 476 h 476"/>
                <a:gd name="T10" fmla="*/ 136 w 136"/>
                <a:gd name="T11" fmla="*/ 383 h 476"/>
                <a:gd name="T12" fmla="*/ 136 w 136"/>
                <a:gd name="T13" fmla="*/ 94 h 476"/>
              </a:gdLst>
              <a:ahLst/>
              <a:cxnLst>
                <a:cxn ang="0">
                  <a:pos x="T0" y="T1"/>
                </a:cxn>
                <a:cxn ang="0">
                  <a:pos x="T2" y="T3"/>
                </a:cxn>
                <a:cxn ang="0">
                  <a:pos x="T4" y="T5"/>
                </a:cxn>
                <a:cxn ang="0">
                  <a:pos x="T6" y="T7"/>
                </a:cxn>
                <a:cxn ang="0">
                  <a:pos x="T8" y="T9"/>
                </a:cxn>
                <a:cxn ang="0">
                  <a:pos x="T10" y="T11"/>
                </a:cxn>
                <a:cxn ang="0">
                  <a:pos x="T12" y="T13"/>
                </a:cxn>
              </a:cxnLst>
              <a:rect l="0" t="0" r="r" b="b"/>
              <a:pathLst>
                <a:path w="136" h="476">
                  <a:moveTo>
                    <a:pt x="136" y="94"/>
                  </a:moveTo>
                  <a:cubicBezTo>
                    <a:pt x="136" y="43"/>
                    <a:pt x="105" y="0"/>
                    <a:pt x="68" y="0"/>
                  </a:cubicBezTo>
                  <a:cubicBezTo>
                    <a:pt x="31" y="0"/>
                    <a:pt x="0" y="43"/>
                    <a:pt x="0" y="94"/>
                  </a:cubicBezTo>
                  <a:cubicBezTo>
                    <a:pt x="0" y="383"/>
                    <a:pt x="0" y="383"/>
                    <a:pt x="0" y="383"/>
                  </a:cubicBezTo>
                  <a:cubicBezTo>
                    <a:pt x="0" y="433"/>
                    <a:pt x="31" y="476"/>
                    <a:pt x="68" y="476"/>
                  </a:cubicBezTo>
                  <a:cubicBezTo>
                    <a:pt x="105" y="476"/>
                    <a:pt x="136" y="433"/>
                    <a:pt x="136" y="383"/>
                  </a:cubicBezTo>
                  <a:lnTo>
                    <a:pt x="136" y="94"/>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85" name="Group 80">
            <a:extLst>
              <a:ext uri="{FF2B5EF4-FFF2-40B4-BE49-F238E27FC236}">
                <a16:creationId xmlns:a16="http://schemas.microsoft.com/office/drawing/2014/main" id="{A1A13F7F-7C7B-4E1E-A257-7F3A15245667}"/>
              </a:ext>
            </a:extLst>
          </p:cNvPr>
          <p:cNvGrpSpPr>
            <a:grpSpLocks noChangeAspect="1"/>
          </p:cNvGrpSpPr>
          <p:nvPr/>
        </p:nvGrpSpPr>
        <p:grpSpPr bwMode="auto">
          <a:xfrm>
            <a:off x="8343867" y="3539606"/>
            <a:ext cx="262681" cy="360000"/>
            <a:chOff x="804" y="803"/>
            <a:chExt cx="332" cy="455"/>
          </a:xfrm>
          <a:solidFill>
            <a:srgbClr val="798BB3"/>
          </a:solidFill>
        </p:grpSpPr>
        <p:sp>
          <p:nvSpPr>
            <p:cNvPr id="190" name="Freeform 81">
              <a:extLst>
                <a:ext uri="{FF2B5EF4-FFF2-40B4-BE49-F238E27FC236}">
                  <a16:creationId xmlns:a16="http://schemas.microsoft.com/office/drawing/2014/main" id="{001FA462-AA8E-4F27-B0CE-861739C1AA7A}"/>
                </a:ext>
              </a:extLst>
            </p:cNvPr>
            <p:cNvSpPr>
              <a:spLocks/>
            </p:cNvSpPr>
            <p:nvPr/>
          </p:nvSpPr>
          <p:spPr bwMode="auto">
            <a:xfrm>
              <a:off x="1025" y="812"/>
              <a:ext cx="105" cy="100"/>
            </a:xfrm>
            <a:custGeom>
              <a:avLst/>
              <a:gdLst>
                <a:gd name="T0" fmla="*/ 382 w 1744"/>
                <a:gd name="T1" fmla="*/ 1664 h 1664"/>
                <a:gd name="T2" fmla="*/ 1744 w 1744"/>
                <a:gd name="T3" fmla="*/ 1664 h 1664"/>
                <a:gd name="T4" fmla="*/ 0 w 1744"/>
                <a:gd name="T5" fmla="*/ 0 h 1664"/>
                <a:gd name="T6" fmla="*/ 0 w 1744"/>
                <a:gd name="T7" fmla="*/ 1342 h 1664"/>
                <a:gd name="T8" fmla="*/ 382 w 1744"/>
                <a:gd name="T9" fmla="*/ 1664 h 1664"/>
              </a:gdLst>
              <a:ahLst/>
              <a:cxnLst>
                <a:cxn ang="0">
                  <a:pos x="T0" y="T1"/>
                </a:cxn>
                <a:cxn ang="0">
                  <a:pos x="T2" y="T3"/>
                </a:cxn>
                <a:cxn ang="0">
                  <a:pos x="T4" y="T5"/>
                </a:cxn>
                <a:cxn ang="0">
                  <a:pos x="T6" y="T7"/>
                </a:cxn>
                <a:cxn ang="0">
                  <a:pos x="T8" y="T9"/>
                </a:cxn>
              </a:cxnLst>
              <a:rect l="0" t="0" r="r" b="b"/>
              <a:pathLst>
                <a:path w="1744" h="1664">
                  <a:moveTo>
                    <a:pt x="382" y="1664"/>
                  </a:moveTo>
                  <a:cubicBezTo>
                    <a:pt x="1744" y="1664"/>
                    <a:pt x="1744" y="1664"/>
                    <a:pt x="1744" y="1664"/>
                  </a:cubicBezTo>
                  <a:cubicBezTo>
                    <a:pt x="0" y="0"/>
                    <a:pt x="0" y="0"/>
                    <a:pt x="0" y="0"/>
                  </a:cubicBezTo>
                  <a:cubicBezTo>
                    <a:pt x="0" y="1342"/>
                    <a:pt x="0" y="1342"/>
                    <a:pt x="0" y="1342"/>
                  </a:cubicBezTo>
                  <a:cubicBezTo>
                    <a:pt x="0" y="1557"/>
                    <a:pt x="164" y="1664"/>
                    <a:pt x="382" y="16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91" name="Freeform 82">
              <a:extLst>
                <a:ext uri="{FF2B5EF4-FFF2-40B4-BE49-F238E27FC236}">
                  <a16:creationId xmlns:a16="http://schemas.microsoft.com/office/drawing/2014/main" id="{BF6D3D6E-3583-47D6-A892-5A9222262160}"/>
                </a:ext>
              </a:extLst>
            </p:cNvPr>
            <p:cNvSpPr>
              <a:spLocks noEditPoints="1"/>
            </p:cNvSpPr>
            <p:nvPr/>
          </p:nvSpPr>
          <p:spPr bwMode="auto">
            <a:xfrm>
              <a:off x="804" y="803"/>
              <a:ext cx="332" cy="455"/>
            </a:xfrm>
            <a:custGeom>
              <a:avLst/>
              <a:gdLst>
                <a:gd name="T0" fmla="*/ 4085 w 5536"/>
                <a:gd name="T1" fmla="*/ 2026 h 7568"/>
                <a:gd name="T2" fmla="*/ 3494 w 5536"/>
                <a:gd name="T3" fmla="*/ 1493 h 7568"/>
                <a:gd name="T4" fmla="*/ 3494 w 5536"/>
                <a:gd name="T5" fmla="*/ 0 h 7568"/>
                <a:gd name="T6" fmla="*/ 323 w 5536"/>
                <a:gd name="T7" fmla="*/ 0 h 7568"/>
                <a:gd name="T8" fmla="*/ 0 w 5536"/>
                <a:gd name="T9" fmla="*/ 374 h 7568"/>
                <a:gd name="T10" fmla="*/ 0 w 5536"/>
                <a:gd name="T11" fmla="*/ 7249 h 7568"/>
                <a:gd name="T12" fmla="*/ 323 w 5536"/>
                <a:gd name="T13" fmla="*/ 7568 h 7568"/>
                <a:gd name="T14" fmla="*/ 5214 w 5536"/>
                <a:gd name="T15" fmla="*/ 7568 h 7568"/>
                <a:gd name="T16" fmla="*/ 5536 w 5536"/>
                <a:gd name="T17" fmla="*/ 7249 h 7568"/>
                <a:gd name="T18" fmla="*/ 5536 w 5536"/>
                <a:gd name="T19" fmla="*/ 2026 h 7568"/>
                <a:gd name="T20" fmla="*/ 4085 w 5536"/>
                <a:gd name="T21" fmla="*/ 2026 h 7568"/>
                <a:gd name="T22" fmla="*/ 4677 w 5536"/>
                <a:gd name="T23" fmla="*/ 6556 h 7568"/>
                <a:gd name="T24" fmla="*/ 860 w 5536"/>
                <a:gd name="T25" fmla="*/ 6556 h 7568"/>
                <a:gd name="T26" fmla="*/ 645 w 5536"/>
                <a:gd name="T27" fmla="*/ 6396 h 7568"/>
                <a:gd name="T28" fmla="*/ 860 w 5536"/>
                <a:gd name="T29" fmla="*/ 6183 h 7568"/>
                <a:gd name="T30" fmla="*/ 4677 w 5536"/>
                <a:gd name="T31" fmla="*/ 6183 h 7568"/>
                <a:gd name="T32" fmla="*/ 4891 w 5536"/>
                <a:gd name="T33" fmla="*/ 6396 h 7568"/>
                <a:gd name="T34" fmla="*/ 4677 w 5536"/>
                <a:gd name="T35" fmla="*/ 6556 h 7568"/>
                <a:gd name="T36" fmla="*/ 4677 w 5536"/>
                <a:gd name="T37" fmla="*/ 4957 h 7568"/>
                <a:gd name="T38" fmla="*/ 860 w 5536"/>
                <a:gd name="T39" fmla="*/ 4957 h 7568"/>
                <a:gd name="T40" fmla="*/ 645 w 5536"/>
                <a:gd name="T41" fmla="*/ 4797 h 7568"/>
                <a:gd name="T42" fmla="*/ 860 w 5536"/>
                <a:gd name="T43" fmla="*/ 4637 h 7568"/>
                <a:gd name="T44" fmla="*/ 4677 w 5536"/>
                <a:gd name="T45" fmla="*/ 4637 h 7568"/>
                <a:gd name="T46" fmla="*/ 4891 w 5536"/>
                <a:gd name="T47" fmla="*/ 4797 h 7568"/>
                <a:gd name="T48" fmla="*/ 4677 w 5536"/>
                <a:gd name="T49" fmla="*/ 4957 h 7568"/>
                <a:gd name="T50" fmla="*/ 4677 w 5536"/>
                <a:gd name="T51" fmla="*/ 3411 h 7568"/>
                <a:gd name="T52" fmla="*/ 860 w 5536"/>
                <a:gd name="T53" fmla="*/ 3411 h 7568"/>
                <a:gd name="T54" fmla="*/ 645 w 5536"/>
                <a:gd name="T55" fmla="*/ 3252 h 7568"/>
                <a:gd name="T56" fmla="*/ 860 w 5536"/>
                <a:gd name="T57" fmla="*/ 3092 h 7568"/>
                <a:gd name="T58" fmla="*/ 4677 w 5536"/>
                <a:gd name="T59" fmla="*/ 3092 h 7568"/>
                <a:gd name="T60" fmla="*/ 4891 w 5536"/>
                <a:gd name="T61" fmla="*/ 3252 h 7568"/>
                <a:gd name="T62" fmla="*/ 4677 w 5536"/>
                <a:gd name="T63" fmla="*/ 3411 h 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6" h="7568">
                  <a:moveTo>
                    <a:pt x="4085" y="2026"/>
                  </a:moveTo>
                  <a:cubicBezTo>
                    <a:pt x="3763" y="2026"/>
                    <a:pt x="3494" y="1813"/>
                    <a:pt x="3494" y="1493"/>
                  </a:cubicBezTo>
                  <a:cubicBezTo>
                    <a:pt x="3494" y="0"/>
                    <a:pt x="3494" y="0"/>
                    <a:pt x="3494" y="0"/>
                  </a:cubicBezTo>
                  <a:cubicBezTo>
                    <a:pt x="323" y="0"/>
                    <a:pt x="323" y="0"/>
                    <a:pt x="323" y="0"/>
                  </a:cubicBezTo>
                  <a:cubicBezTo>
                    <a:pt x="162" y="0"/>
                    <a:pt x="0" y="160"/>
                    <a:pt x="0" y="374"/>
                  </a:cubicBezTo>
                  <a:cubicBezTo>
                    <a:pt x="0" y="7249"/>
                    <a:pt x="0" y="7249"/>
                    <a:pt x="0" y="7249"/>
                  </a:cubicBezTo>
                  <a:cubicBezTo>
                    <a:pt x="0" y="7409"/>
                    <a:pt x="162" y="7568"/>
                    <a:pt x="323" y="7568"/>
                  </a:cubicBezTo>
                  <a:cubicBezTo>
                    <a:pt x="5214" y="7568"/>
                    <a:pt x="5214" y="7568"/>
                    <a:pt x="5214" y="7568"/>
                  </a:cubicBezTo>
                  <a:cubicBezTo>
                    <a:pt x="5429" y="7568"/>
                    <a:pt x="5536" y="7409"/>
                    <a:pt x="5536" y="7249"/>
                  </a:cubicBezTo>
                  <a:cubicBezTo>
                    <a:pt x="5536" y="2026"/>
                    <a:pt x="5536" y="2026"/>
                    <a:pt x="5536" y="2026"/>
                  </a:cubicBezTo>
                  <a:lnTo>
                    <a:pt x="4085" y="2026"/>
                  </a:lnTo>
                  <a:close/>
                  <a:moveTo>
                    <a:pt x="4677" y="6556"/>
                  </a:moveTo>
                  <a:cubicBezTo>
                    <a:pt x="860" y="6556"/>
                    <a:pt x="860" y="6556"/>
                    <a:pt x="860" y="6556"/>
                  </a:cubicBezTo>
                  <a:cubicBezTo>
                    <a:pt x="753" y="6556"/>
                    <a:pt x="645" y="6449"/>
                    <a:pt x="645" y="6396"/>
                  </a:cubicBezTo>
                  <a:cubicBezTo>
                    <a:pt x="645" y="6289"/>
                    <a:pt x="753" y="6183"/>
                    <a:pt x="860" y="6183"/>
                  </a:cubicBezTo>
                  <a:cubicBezTo>
                    <a:pt x="4677" y="6183"/>
                    <a:pt x="4677" y="6183"/>
                    <a:pt x="4677" y="6183"/>
                  </a:cubicBezTo>
                  <a:cubicBezTo>
                    <a:pt x="4784" y="6183"/>
                    <a:pt x="4891" y="6289"/>
                    <a:pt x="4891" y="6396"/>
                  </a:cubicBezTo>
                  <a:cubicBezTo>
                    <a:pt x="4891" y="6449"/>
                    <a:pt x="4784" y="6556"/>
                    <a:pt x="4677" y="6556"/>
                  </a:cubicBezTo>
                  <a:close/>
                  <a:moveTo>
                    <a:pt x="4677" y="4957"/>
                  </a:moveTo>
                  <a:cubicBezTo>
                    <a:pt x="860" y="4957"/>
                    <a:pt x="860" y="4957"/>
                    <a:pt x="860" y="4957"/>
                  </a:cubicBezTo>
                  <a:cubicBezTo>
                    <a:pt x="753" y="4957"/>
                    <a:pt x="645" y="4904"/>
                    <a:pt x="645" y="4797"/>
                  </a:cubicBezTo>
                  <a:cubicBezTo>
                    <a:pt x="645" y="4690"/>
                    <a:pt x="753" y="4637"/>
                    <a:pt x="860" y="4637"/>
                  </a:cubicBezTo>
                  <a:cubicBezTo>
                    <a:pt x="4677" y="4637"/>
                    <a:pt x="4677" y="4637"/>
                    <a:pt x="4677" y="4637"/>
                  </a:cubicBezTo>
                  <a:cubicBezTo>
                    <a:pt x="4784" y="4637"/>
                    <a:pt x="4891" y="4690"/>
                    <a:pt x="4891" y="4797"/>
                  </a:cubicBezTo>
                  <a:cubicBezTo>
                    <a:pt x="4891" y="4904"/>
                    <a:pt x="4784" y="4957"/>
                    <a:pt x="4677" y="4957"/>
                  </a:cubicBezTo>
                  <a:close/>
                  <a:moveTo>
                    <a:pt x="4677" y="3411"/>
                  </a:moveTo>
                  <a:cubicBezTo>
                    <a:pt x="860" y="3411"/>
                    <a:pt x="860" y="3411"/>
                    <a:pt x="860" y="3411"/>
                  </a:cubicBezTo>
                  <a:cubicBezTo>
                    <a:pt x="753" y="3411"/>
                    <a:pt x="645" y="3305"/>
                    <a:pt x="645" y="3252"/>
                  </a:cubicBezTo>
                  <a:cubicBezTo>
                    <a:pt x="645" y="3145"/>
                    <a:pt x="753" y="3092"/>
                    <a:pt x="860" y="3092"/>
                  </a:cubicBezTo>
                  <a:cubicBezTo>
                    <a:pt x="4677" y="3092"/>
                    <a:pt x="4677" y="3092"/>
                    <a:pt x="4677" y="3092"/>
                  </a:cubicBezTo>
                  <a:cubicBezTo>
                    <a:pt x="4784" y="3092"/>
                    <a:pt x="4891" y="3145"/>
                    <a:pt x="4891" y="3252"/>
                  </a:cubicBezTo>
                  <a:cubicBezTo>
                    <a:pt x="4891" y="3305"/>
                    <a:pt x="4784" y="3411"/>
                    <a:pt x="4677" y="3411"/>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86" name="Textfeld 185">
            <a:extLst>
              <a:ext uri="{FF2B5EF4-FFF2-40B4-BE49-F238E27FC236}">
                <a16:creationId xmlns:a16="http://schemas.microsoft.com/office/drawing/2014/main" id="{2B8C1770-A45C-4394-BBD4-62B2E4DA4465}"/>
              </a:ext>
            </a:extLst>
          </p:cNvPr>
          <p:cNvSpPr txBox="1"/>
          <p:nvPr/>
        </p:nvSpPr>
        <p:spPr>
          <a:xfrm>
            <a:off x="9053279" y="2515492"/>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03/12/2021</a:t>
            </a:r>
          </a:p>
        </p:txBody>
      </p:sp>
      <p:sp>
        <p:nvSpPr>
          <p:cNvPr id="187" name="Textfeld 186">
            <a:extLst>
              <a:ext uri="{FF2B5EF4-FFF2-40B4-BE49-F238E27FC236}">
                <a16:creationId xmlns:a16="http://schemas.microsoft.com/office/drawing/2014/main" id="{BCD0DD14-FD83-4BCB-9888-16C4448F0C0A}"/>
              </a:ext>
            </a:extLst>
          </p:cNvPr>
          <p:cNvSpPr txBox="1"/>
          <p:nvPr/>
        </p:nvSpPr>
        <p:spPr>
          <a:xfrm>
            <a:off x="9053279" y="3044218"/>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tabLst>
                <a:tab pos="1079500" algn="l"/>
              </a:tabLst>
            </a:pPr>
            <a:r>
              <a:rPr lang="en-US" sz="1000" dirty="0">
                <a:latin typeface="Open Sans" panose="020B0606030504020204" pitchFamily="34" charset="0"/>
                <a:ea typeface="Open Sans" panose="020B0606030504020204" pitchFamily="34" charset="0"/>
                <a:cs typeface="Open Sans" panose="020B0606030504020204" pitchFamily="34" charset="0"/>
              </a:rPr>
              <a:t>Participation: 	67.14 %</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In Favor: 	99.39 %</a:t>
            </a:r>
          </a:p>
        </p:txBody>
      </p:sp>
      <p:sp>
        <p:nvSpPr>
          <p:cNvPr id="188" name="Inhaltsplatzhalter 5">
            <a:extLst>
              <a:ext uri="{FF2B5EF4-FFF2-40B4-BE49-F238E27FC236}">
                <a16:creationId xmlns:a16="http://schemas.microsoft.com/office/drawing/2014/main" id="{5DC65138-7442-4F9E-B9BE-30870B37AA7C}"/>
              </a:ext>
            </a:extLst>
          </p:cNvPr>
          <p:cNvSpPr txBox="1">
            <a:spLocks/>
          </p:cNvSpPr>
          <p:nvPr/>
        </p:nvSpPr>
        <p:spPr>
          <a:xfrm>
            <a:off x="9053278" y="3507206"/>
            <a:ext cx="2776773" cy="424801"/>
          </a:xfrm>
          <a:prstGeom prst="rect">
            <a:avLst/>
          </a:prstGeom>
        </p:spPr>
        <p:txBody>
          <a:bodyPr tIns="0" bIns="0" anchor="t"/>
          <a:lstStyle>
            <a:lvl1pPr marL="233363" indent="-233363" algn="l" rtl="0" eaLnBrk="1" fontAlgn="base" hangingPunct="1">
              <a:lnSpc>
                <a:spcPct val="100000"/>
              </a:lnSpc>
              <a:spcBef>
                <a:spcPts val="600"/>
              </a:spcBef>
              <a:spcAft>
                <a:spcPts val="200"/>
              </a:spcAft>
              <a:buClr>
                <a:schemeClr val="accent1"/>
              </a:buClr>
              <a:buFont typeface="Wingdings 2" panose="05020102010507070707" pitchFamily="18" charset="2"/>
              <a:buChar char=""/>
              <a:defRPr lang="de-DE" b="0" kern="1200" noProof="0" dirty="0" smtClean="0">
                <a:solidFill>
                  <a:schemeClr val="tx1"/>
                </a:solidFill>
                <a:latin typeface="Roboto" panose="02000000000000000000" pitchFamily="2" charset="0"/>
                <a:ea typeface="Roboto" panose="02000000000000000000" pitchFamily="2" charset="0"/>
                <a:cs typeface="+mn-cs"/>
              </a:defRPr>
            </a:lvl1pPr>
            <a:lvl2pPr marL="468000" indent="-234000" algn="l" rtl="0" eaLnBrk="1" fontAlgn="base" hangingPunct="1">
              <a:lnSpc>
                <a:spcPct val="100000"/>
              </a:lnSpc>
              <a:spcBef>
                <a:spcPts val="600"/>
              </a:spcBef>
              <a:spcAft>
                <a:spcPts val="200"/>
              </a:spcAft>
              <a:buClr>
                <a:schemeClr val="accent1"/>
              </a:buClr>
              <a:buSzPct val="90000"/>
              <a:buFont typeface="Wingdings 3" pitchFamily="18" charset="2"/>
              <a:buChar char=""/>
              <a:tabLst/>
              <a:defRPr lang="de-DE" b="0" kern="1200" noProof="0" dirty="0" smtClean="0">
                <a:solidFill>
                  <a:schemeClr val="tx1"/>
                </a:solidFill>
                <a:latin typeface="Roboto" panose="02000000000000000000" pitchFamily="2" charset="0"/>
                <a:ea typeface="Roboto" panose="02000000000000000000" pitchFamily="2" charset="0"/>
                <a:cs typeface="+mn-cs"/>
              </a:defRPr>
            </a:lvl2pPr>
            <a:lvl3pPr marL="702000" indent="-233363" algn="l" rtl="0" eaLnBrk="1" fontAlgn="base" hangingPunct="1">
              <a:lnSpc>
                <a:spcPct val="100000"/>
              </a:lnSpc>
              <a:spcBef>
                <a:spcPts val="600"/>
              </a:spcBef>
              <a:spcAft>
                <a:spcPts val="200"/>
              </a:spcAft>
              <a:buClr>
                <a:schemeClr val="accent1"/>
              </a:buClr>
              <a:buSzPct val="100000"/>
              <a:buFont typeface="Wingdings" pitchFamily="2" charset="2"/>
              <a:buChar char="§"/>
              <a:defRPr lang="de-DE" sz="1600" b="0" kern="1200" noProof="0" dirty="0" smtClean="0">
                <a:solidFill>
                  <a:schemeClr val="tx1"/>
                </a:solidFill>
                <a:latin typeface="Roboto" panose="02000000000000000000" pitchFamily="2" charset="0"/>
                <a:ea typeface="Roboto" panose="02000000000000000000" pitchFamily="2" charset="0"/>
                <a:cs typeface="+mn-cs"/>
              </a:defRPr>
            </a:lvl3pPr>
            <a:lvl4pPr marL="936000" indent="-180000" algn="l" rtl="0" eaLnBrk="1" fontAlgn="base" hangingPunct="1">
              <a:lnSpc>
                <a:spcPct val="100000"/>
              </a:lnSpc>
              <a:spcBef>
                <a:spcPts val="600"/>
              </a:spcBef>
              <a:spcAft>
                <a:spcPts val="200"/>
              </a:spcAft>
              <a:buClr>
                <a:schemeClr val="accent1"/>
              </a:buClr>
              <a:buFont typeface="Arial" charset="0"/>
              <a:buChar char="–"/>
              <a:defRPr lang="de-DE" sz="1400" b="0" kern="1200" noProof="0" dirty="0" smtClean="0">
                <a:solidFill>
                  <a:schemeClr val="tx1"/>
                </a:solidFill>
                <a:latin typeface="Roboto" panose="02000000000000000000" pitchFamily="2" charset="0"/>
                <a:ea typeface="Roboto" panose="02000000000000000000" pitchFamily="2" charset="0"/>
                <a:cs typeface="+mn-cs"/>
              </a:defRPr>
            </a:lvl4pPr>
            <a:lvl5pPr marL="1116000" indent="-144000" algn="l" rtl="0" eaLnBrk="1" fontAlgn="base" hangingPunct="1">
              <a:lnSpc>
                <a:spcPct val="100000"/>
              </a:lnSpc>
              <a:spcBef>
                <a:spcPts val="600"/>
              </a:spcBef>
              <a:spcAft>
                <a:spcPts val="200"/>
              </a:spcAft>
              <a:buClr>
                <a:schemeClr val="accent1"/>
              </a:buClr>
              <a:buFont typeface="Arial" charset="0"/>
              <a:buChar char="•"/>
              <a:defRPr lang="de-DE" sz="1200" b="0" kern="1200" noProof="0" dirty="0" smtClean="0">
                <a:solidFill>
                  <a:schemeClr val="tx1"/>
                </a:solidFill>
                <a:latin typeface="Roboto" panose="02000000000000000000" pitchFamily="2" charset="0"/>
                <a:ea typeface="Roboto" panose="02000000000000000000" pitchFamily="2" charset="0"/>
                <a:cs typeface="+mn-cs"/>
              </a:defRPr>
            </a:lvl5pPr>
            <a:lvl6pPr marL="2159754" indent="-359959" algn="l" defTabSz="914296" rtl="0" eaLnBrk="1" latinLnBrk="0" hangingPunct="1">
              <a:lnSpc>
                <a:spcPct val="100000"/>
              </a:lnSpc>
              <a:spcBef>
                <a:spcPts val="300"/>
              </a:spcBef>
              <a:spcAft>
                <a:spcPts val="100"/>
              </a:spcAft>
              <a:buClr>
                <a:schemeClr val="tx2"/>
              </a:buClr>
              <a:buFont typeface="Arial" pitchFamily="34" charset="0"/>
              <a:buChar char="•"/>
              <a:defRPr lang="de-DE" sz="1200" b="0" kern="1200" noProof="0" dirty="0">
                <a:solidFill>
                  <a:schemeClr val="tx1"/>
                </a:solidFill>
                <a:latin typeface="+mn-lt"/>
                <a:ea typeface="+mn-ea"/>
                <a:cs typeface="+mn-cs"/>
              </a:defRPr>
            </a:lvl6pPr>
            <a:lvl7pPr marL="2971462"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7pPr>
            <a:lvl8pPr marL="3428610"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8pPr>
            <a:lvl9pPr marL="3885758"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9pPr>
          </a:lstStyle>
          <a:p>
            <a:pPr marL="0" indent="0">
              <a:spcBef>
                <a:spcPts val="0"/>
              </a:spcBef>
              <a:spcAft>
                <a:spcPts val="0"/>
              </a:spcAft>
              <a:buNone/>
            </a:pPr>
            <a:r>
              <a:rPr lang="en-US" sz="1000" dirty="0">
                <a:latin typeface="Open Sans" panose="020B0606030504020204" pitchFamily="34" charset="0"/>
                <a:ea typeface="Open Sans" panose="020B0606030504020204" pitchFamily="34" charset="0"/>
                <a:cs typeface="Open Sans" panose="020B0606030504020204" pitchFamily="34" charset="0"/>
              </a:rPr>
              <a:t>Add </a:t>
            </a:r>
            <a:r>
              <a:rPr lang="en-US" sz="1000" dirty="0" err="1">
                <a:latin typeface="Open Sans" panose="020B0606030504020204" pitchFamily="34" charset="0"/>
                <a:ea typeface="Open Sans" panose="020B0606030504020204" pitchFamily="34" charset="0"/>
                <a:cs typeface="Open Sans" panose="020B0606030504020204" pitchFamily="34" charset="0"/>
              </a:rPr>
              <a:t>timelock</a:t>
            </a:r>
            <a:r>
              <a:rPr lang="en-US" sz="1000" dirty="0">
                <a:latin typeface="Open Sans" panose="020B0606030504020204" pitchFamily="34" charset="0"/>
                <a:ea typeface="Open Sans" panose="020B0606030504020204" pitchFamily="34" charset="0"/>
                <a:cs typeface="Open Sans" panose="020B0606030504020204" pitchFamily="34" charset="0"/>
              </a:rPr>
              <a:t> opcodes to counter MEV, introduce On-Chain Views, add global constants, add smart contract cache</a:t>
            </a:r>
          </a:p>
        </p:txBody>
      </p:sp>
      <p:cxnSp>
        <p:nvCxnSpPr>
          <p:cNvPr id="189" name="Gerader Verbinder 188">
            <a:extLst>
              <a:ext uri="{FF2B5EF4-FFF2-40B4-BE49-F238E27FC236}">
                <a16:creationId xmlns:a16="http://schemas.microsoft.com/office/drawing/2014/main" id="{50E69C04-674F-48EE-9F54-317362261DA7}"/>
              </a:ext>
            </a:extLst>
          </p:cNvPr>
          <p:cNvCxnSpPr>
            <a:cxnSpLocks/>
          </p:cNvCxnSpPr>
          <p:nvPr/>
        </p:nvCxnSpPr>
        <p:spPr>
          <a:xfrm>
            <a:off x="8078587" y="2585619"/>
            <a:ext cx="0" cy="132545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2" name="Rechteck 261">
            <a:hlinkClick r:id="rId11" action="ppaction://hlinksldjump"/>
            <a:extLst>
              <a:ext uri="{FF2B5EF4-FFF2-40B4-BE49-F238E27FC236}">
                <a16:creationId xmlns:a16="http://schemas.microsoft.com/office/drawing/2014/main" id="{B340EF9B-ABE0-46FB-AFB9-2187F35F35E9}"/>
              </a:ext>
            </a:extLst>
          </p:cNvPr>
          <p:cNvSpPr/>
          <p:nvPr/>
        </p:nvSpPr>
        <p:spPr bwMode="gray">
          <a:xfrm>
            <a:off x="6175375" y="4146746"/>
            <a:ext cx="5654675" cy="1459348"/>
          </a:xfrm>
          <a:prstGeom prst="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hteck 12">
            <a:hlinkClick r:id="rId11" action="ppaction://hlinksldjump"/>
            <a:extLst>
              <a:ext uri="{FF2B5EF4-FFF2-40B4-BE49-F238E27FC236}">
                <a16:creationId xmlns:a16="http://schemas.microsoft.com/office/drawing/2014/main" id="{184FC3FB-FA78-4C22-8B05-ADC3B910EA56}"/>
              </a:ext>
            </a:extLst>
          </p:cNvPr>
          <p:cNvSpPr/>
          <p:nvPr/>
        </p:nvSpPr>
        <p:spPr bwMode="gray">
          <a:xfrm>
            <a:off x="6175375" y="4146746"/>
            <a:ext cx="720000" cy="14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gn="ctr">
              <a:spcBef>
                <a:spcPts val="300"/>
              </a:spcBef>
              <a:spcAft>
                <a:spcPts val="100"/>
              </a:spcAft>
            </a:pP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a:t>
            </a:r>
          </a:p>
        </p:txBody>
      </p:sp>
      <p:sp>
        <p:nvSpPr>
          <p:cNvPr id="21" name="Textfeld 20">
            <a:extLst>
              <a:ext uri="{FF2B5EF4-FFF2-40B4-BE49-F238E27FC236}">
                <a16:creationId xmlns:a16="http://schemas.microsoft.com/office/drawing/2014/main" id="{74FB4A40-BA64-46B2-97E1-D774A5BCA937}"/>
              </a:ext>
            </a:extLst>
          </p:cNvPr>
          <p:cNvSpPr txBox="1"/>
          <p:nvPr/>
        </p:nvSpPr>
        <p:spPr>
          <a:xfrm>
            <a:off x="6895375" y="4515747"/>
            <a:ext cx="914400" cy="719998"/>
          </a:xfrm>
          <a:prstGeom prst="rect">
            <a:avLst/>
          </a:prstGeom>
          <a:noFill/>
        </p:spPr>
        <p:txBody>
          <a:bodyPr wrap="none" lIns="72000" tIns="0" rIns="72000" bIns="0" rtlCol="0" anchor="ctr" anchorCtr="0">
            <a:noAutofit/>
          </a:bodyPr>
          <a:lstStyle/>
          <a:p>
            <a:pPr>
              <a:spcBef>
                <a:spcPts val="300"/>
              </a:spcBef>
              <a:spcAft>
                <a:spcPts val="100"/>
              </a:spcAft>
              <a:buClr>
                <a:schemeClr val="tx2"/>
              </a:buClr>
            </a:pPr>
            <a:r>
              <a:rPr lang="en-US" sz="1800" b="1" dirty="0">
                <a:latin typeface="Open Sans" panose="020B0606030504020204" pitchFamily="34" charset="0"/>
                <a:ea typeface="Open Sans" panose="020B0606030504020204" pitchFamily="34" charset="0"/>
                <a:cs typeface="Open Sans" panose="020B0606030504020204" pitchFamily="34" charset="0"/>
              </a:rPr>
              <a:t>… ?</a:t>
            </a:r>
          </a:p>
        </p:txBody>
      </p:sp>
      <p:grpSp>
        <p:nvGrpSpPr>
          <p:cNvPr id="209" name="Group 57">
            <a:extLst>
              <a:ext uri="{FF2B5EF4-FFF2-40B4-BE49-F238E27FC236}">
                <a16:creationId xmlns:a16="http://schemas.microsoft.com/office/drawing/2014/main" id="{09E62471-4F3D-4640-9AA9-36F64B427599}"/>
              </a:ext>
            </a:extLst>
          </p:cNvPr>
          <p:cNvGrpSpPr>
            <a:grpSpLocks noChangeAspect="1"/>
          </p:cNvGrpSpPr>
          <p:nvPr/>
        </p:nvGrpSpPr>
        <p:grpSpPr bwMode="auto">
          <a:xfrm>
            <a:off x="8295207" y="4165796"/>
            <a:ext cx="360000" cy="360000"/>
            <a:chOff x="803" y="803"/>
            <a:chExt cx="440" cy="440"/>
          </a:xfrm>
          <a:solidFill>
            <a:srgbClr val="798BB3"/>
          </a:solidFill>
        </p:grpSpPr>
        <p:sp>
          <p:nvSpPr>
            <p:cNvPr id="228" name="Freeform 58">
              <a:extLst>
                <a:ext uri="{FF2B5EF4-FFF2-40B4-BE49-F238E27FC236}">
                  <a16:creationId xmlns:a16="http://schemas.microsoft.com/office/drawing/2014/main" id="{7BFD733D-7268-4978-89FD-B63DE604E7DF}"/>
                </a:ext>
              </a:extLst>
            </p:cNvPr>
            <p:cNvSpPr>
              <a:spLocks/>
            </p:cNvSpPr>
            <p:nvPr/>
          </p:nvSpPr>
          <p:spPr bwMode="auto">
            <a:xfrm>
              <a:off x="1058" y="1053"/>
              <a:ext cx="78" cy="78"/>
            </a:xfrm>
            <a:custGeom>
              <a:avLst/>
              <a:gdLst>
                <a:gd name="T0" fmla="*/ 328 w 328"/>
                <a:gd name="T1" fmla="*/ 66 h 324"/>
                <a:gd name="T2" fmla="*/ 230 w 328"/>
                <a:gd name="T3" fmla="*/ 162 h 324"/>
                <a:gd name="T4" fmla="*/ 328 w 328"/>
                <a:gd name="T5" fmla="*/ 259 h 324"/>
                <a:gd name="T6" fmla="*/ 263 w 328"/>
                <a:gd name="T7" fmla="*/ 324 h 324"/>
                <a:gd name="T8" fmla="*/ 164 w 328"/>
                <a:gd name="T9" fmla="*/ 227 h 324"/>
                <a:gd name="T10" fmla="*/ 66 w 328"/>
                <a:gd name="T11" fmla="*/ 324 h 324"/>
                <a:gd name="T12" fmla="*/ 0 w 328"/>
                <a:gd name="T13" fmla="*/ 260 h 324"/>
                <a:gd name="T14" fmla="*/ 99 w 328"/>
                <a:gd name="T15" fmla="*/ 162 h 324"/>
                <a:gd name="T16" fmla="*/ 0 w 328"/>
                <a:gd name="T17" fmla="*/ 65 h 324"/>
                <a:gd name="T18" fmla="*/ 66 w 328"/>
                <a:gd name="T19" fmla="*/ 0 h 324"/>
                <a:gd name="T20" fmla="*/ 164 w 328"/>
                <a:gd name="T21" fmla="*/ 98 h 324"/>
                <a:gd name="T22" fmla="*/ 263 w 328"/>
                <a:gd name="T23" fmla="*/ 1 h 324"/>
                <a:gd name="T24" fmla="*/ 328 w 328"/>
                <a:gd name="T25" fmla="*/ 66 h 324"/>
                <a:gd name="T26" fmla="*/ 328 w 328"/>
                <a:gd name="T27" fmla="*/ 6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324">
                  <a:moveTo>
                    <a:pt x="328" y="66"/>
                  </a:moveTo>
                  <a:cubicBezTo>
                    <a:pt x="230" y="162"/>
                    <a:pt x="230" y="162"/>
                    <a:pt x="230" y="162"/>
                  </a:cubicBezTo>
                  <a:cubicBezTo>
                    <a:pt x="328" y="259"/>
                    <a:pt x="328" y="259"/>
                    <a:pt x="328" y="259"/>
                  </a:cubicBezTo>
                  <a:cubicBezTo>
                    <a:pt x="263" y="324"/>
                    <a:pt x="263" y="324"/>
                    <a:pt x="263" y="324"/>
                  </a:cubicBezTo>
                  <a:cubicBezTo>
                    <a:pt x="164" y="227"/>
                    <a:pt x="164" y="227"/>
                    <a:pt x="164" y="227"/>
                  </a:cubicBezTo>
                  <a:cubicBezTo>
                    <a:pt x="66" y="324"/>
                    <a:pt x="66" y="324"/>
                    <a:pt x="66" y="324"/>
                  </a:cubicBezTo>
                  <a:cubicBezTo>
                    <a:pt x="0" y="260"/>
                    <a:pt x="0" y="260"/>
                    <a:pt x="0" y="260"/>
                  </a:cubicBezTo>
                  <a:cubicBezTo>
                    <a:pt x="99" y="162"/>
                    <a:pt x="99" y="162"/>
                    <a:pt x="99" y="162"/>
                  </a:cubicBezTo>
                  <a:cubicBezTo>
                    <a:pt x="0" y="65"/>
                    <a:pt x="0" y="65"/>
                    <a:pt x="0" y="65"/>
                  </a:cubicBezTo>
                  <a:cubicBezTo>
                    <a:pt x="66" y="0"/>
                    <a:pt x="66" y="0"/>
                    <a:pt x="66" y="0"/>
                  </a:cubicBezTo>
                  <a:cubicBezTo>
                    <a:pt x="164" y="98"/>
                    <a:pt x="164" y="98"/>
                    <a:pt x="164" y="98"/>
                  </a:cubicBezTo>
                  <a:cubicBezTo>
                    <a:pt x="263" y="1"/>
                    <a:pt x="263" y="1"/>
                    <a:pt x="263" y="1"/>
                  </a:cubicBezTo>
                  <a:cubicBezTo>
                    <a:pt x="328" y="66"/>
                    <a:pt x="328" y="66"/>
                    <a:pt x="328" y="66"/>
                  </a:cubicBezTo>
                  <a:cubicBezTo>
                    <a:pt x="328" y="66"/>
                    <a:pt x="328" y="66"/>
                    <a:pt x="32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29" name="Freeform 59">
              <a:extLst>
                <a:ext uri="{FF2B5EF4-FFF2-40B4-BE49-F238E27FC236}">
                  <a16:creationId xmlns:a16="http://schemas.microsoft.com/office/drawing/2014/main" id="{DFD84F70-FF28-4EAA-ABF3-786066FB0910}"/>
                </a:ext>
              </a:extLst>
            </p:cNvPr>
            <p:cNvSpPr>
              <a:spLocks/>
            </p:cNvSpPr>
            <p:nvPr/>
          </p:nvSpPr>
          <p:spPr bwMode="auto">
            <a:xfrm>
              <a:off x="1114" y="867"/>
              <a:ext cx="34" cy="51"/>
            </a:xfrm>
            <a:custGeom>
              <a:avLst/>
              <a:gdLst>
                <a:gd name="T0" fmla="*/ 70 w 140"/>
                <a:gd name="T1" fmla="*/ 212 h 212"/>
                <a:gd name="T2" fmla="*/ 140 w 140"/>
                <a:gd name="T3" fmla="*/ 118 h 212"/>
                <a:gd name="T4" fmla="*/ 140 w 140"/>
                <a:gd name="T5" fmla="*/ 0 h 212"/>
                <a:gd name="T6" fmla="*/ 0 w 140"/>
                <a:gd name="T7" fmla="*/ 0 h 212"/>
                <a:gd name="T8" fmla="*/ 0 w 140"/>
                <a:gd name="T9" fmla="*/ 118 h 212"/>
                <a:gd name="T10" fmla="*/ 70 w 140"/>
                <a:gd name="T11" fmla="*/ 212 h 212"/>
              </a:gdLst>
              <a:ahLst/>
              <a:cxnLst>
                <a:cxn ang="0">
                  <a:pos x="T0" y="T1"/>
                </a:cxn>
                <a:cxn ang="0">
                  <a:pos x="T2" y="T3"/>
                </a:cxn>
                <a:cxn ang="0">
                  <a:pos x="T4" y="T5"/>
                </a:cxn>
                <a:cxn ang="0">
                  <a:pos x="T6" y="T7"/>
                </a:cxn>
                <a:cxn ang="0">
                  <a:pos x="T8" y="T9"/>
                </a:cxn>
                <a:cxn ang="0">
                  <a:pos x="T10" y="T11"/>
                </a:cxn>
              </a:cxnLst>
              <a:rect l="0" t="0" r="r" b="b"/>
              <a:pathLst>
                <a:path w="140" h="212">
                  <a:moveTo>
                    <a:pt x="70" y="212"/>
                  </a:moveTo>
                  <a:cubicBezTo>
                    <a:pt x="108" y="212"/>
                    <a:pt x="140" y="169"/>
                    <a:pt x="140" y="118"/>
                  </a:cubicBezTo>
                  <a:cubicBezTo>
                    <a:pt x="140" y="0"/>
                    <a:pt x="140" y="0"/>
                    <a:pt x="140" y="0"/>
                  </a:cubicBezTo>
                  <a:cubicBezTo>
                    <a:pt x="0" y="0"/>
                    <a:pt x="0" y="0"/>
                    <a:pt x="0" y="0"/>
                  </a:cubicBezTo>
                  <a:cubicBezTo>
                    <a:pt x="0" y="118"/>
                    <a:pt x="0" y="118"/>
                    <a:pt x="0" y="118"/>
                  </a:cubicBezTo>
                  <a:cubicBezTo>
                    <a:pt x="0" y="169"/>
                    <a:pt x="33" y="212"/>
                    <a:pt x="70"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30" name="Freeform 60">
              <a:extLst>
                <a:ext uri="{FF2B5EF4-FFF2-40B4-BE49-F238E27FC236}">
                  <a16:creationId xmlns:a16="http://schemas.microsoft.com/office/drawing/2014/main" id="{6A6D33A0-0D9B-4CF1-8A22-870C66C9BCE8}"/>
                </a:ext>
              </a:extLst>
            </p:cNvPr>
            <p:cNvSpPr>
              <a:spLocks/>
            </p:cNvSpPr>
            <p:nvPr/>
          </p:nvSpPr>
          <p:spPr bwMode="auto">
            <a:xfrm>
              <a:off x="899" y="867"/>
              <a:ext cx="33" cy="51"/>
            </a:xfrm>
            <a:custGeom>
              <a:avLst/>
              <a:gdLst>
                <a:gd name="T0" fmla="*/ 68 w 136"/>
                <a:gd name="T1" fmla="*/ 212 h 212"/>
                <a:gd name="T2" fmla="*/ 136 w 136"/>
                <a:gd name="T3" fmla="*/ 118 h 212"/>
                <a:gd name="T4" fmla="*/ 136 w 136"/>
                <a:gd name="T5" fmla="*/ 0 h 212"/>
                <a:gd name="T6" fmla="*/ 0 w 136"/>
                <a:gd name="T7" fmla="*/ 0 h 212"/>
                <a:gd name="T8" fmla="*/ 0 w 136"/>
                <a:gd name="T9" fmla="*/ 118 h 212"/>
                <a:gd name="T10" fmla="*/ 68 w 136"/>
                <a:gd name="T11" fmla="*/ 212 h 212"/>
              </a:gdLst>
              <a:ahLst/>
              <a:cxnLst>
                <a:cxn ang="0">
                  <a:pos x="T0" y="T1"/>
                </a:cxn>
                <a:cxn ang="0">
                  <a:pos x="T2" y="T3"/>
                </a:cxn>
                <a:cxn ang="0">
                  <a:pos x="T4" y="T5"/>
                </a:cxn>
                <a:cxn ang="0">
                  <a:pos x="T6" y="T7"/>
                </a:cxn>
                <a:cxn ang="0">
                  <a:pos x="T8" y="T9"/>
                </a:cxn>
                <a:cxn ang="0">
                  <a:pos x="T10" y="T11"/>
                </a:cxn>
              </a:cxnLst>
              <a:rect l="0" t="0" r="r" b="b"/>
              <a:pathLst>
                <a:path w="136" h="212">
                  <a:moveTo>
                    <a:pt x="68" y="212"/>
                  </a:moveTo>
                  <a:cubicBezTo>
                    <a:pt x="105" y="212"/>
                    <a:pt x="136" y="169"/>
                    <a:pt x="136" y="118"/>
                  </a:cubicBezTo>
                  <a:cubicBezTo>
                    <a:pt x="136" y="0"/>
                    <a:pt x="136" y="0"/>
                    <a:pt x="136" y="0"/>
                  </a:cubicBezTo>
                  <a:cubicBezTo>
                    <a:pt x="0" y="0"/>
                    <a:pt x="0" y="0"/>
                    <a:pt x="0" y="0"/>
                  </a:cubicBezTo>
                  <a:cubicBezTo>
                    <a:pt x="0" y="118"/>
                    <a:pt x="0" y="118"/>
                    <a:pt x="0" y="118"/>
                  </a:cubicBezTo>
                  <a:cubicBezTo>
                    <a:pt x="0" y="169"/>
                    <a:pt x="31" y="212"/>
                    <a:pt x="68"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31" name="Freeform 61">
              <a:extLst>
                <a:ext uri="{FF2B5EF4-FFF2-40B4-BE49-F238E27FC236}">
                  <a16:creationId xmlns:a16="http://schemas.microsoft.com/office/drawing/2014/main" id="{6DA5A7A4-68F2-4641-A5AB-3DB4599CF35E}"/>
                </a:ext>
              </a:extLst>
            </p:cNvPr>
            <p:cNvSpPr>
              <a:spLocks noEditPoints="1"/>
            </p:cNvSpPr>
            <p:nvPr/>
          </p:nvSpPr>
          <p:spPr bwMode="auto">
            <a:xfrm>
              <a:off x="803" y="867"/>
              <a:ext cx="440" cy="376"/>
            </a:xfrm>
            <a:custGeom>
              <a:avLst/>
              <a:gdLst>
                <a:gd name="T0" fmla="*/ 1482 w 1832"/>
                <a:gd name="T1" fmla="*/ 0 h 1564"/>
                <a:gd name="T2" fmla="*/ 1367 w 1832"/>
                <a:gd name="T3" fmla="*/ 258 h 1564"/>
                <a:gd name="T4" fmla="*/ 1251 w 1832"/>
                <a:gd name="T5" fmla="*/ 0 h 1564"/>
                <a:gd name="T6" fmla="*/ 582 w 1832"/>
                <a:gd name="T7" fmla="*/ 118 h 1564"/>
                <a:gd name="T8" fmla="*/ 351 w 1832"/>
                <a:gd name="T9" fmla="*/ 118 h 1564"/>
                <a:gd name="T10" fmla="*/ 219 w 1832"/>
                <a:gd name="T11" fmla="*/ 0 h 1564"/>
                <a:gd name="T12" fmla="*/ 0 w 1832"/>
                <a:gd name="T13" fmla="*/ 1345 h 1564"/>
                <a:gd name="T14" fmla="*/ 1614 w 1832"/>
                <a:gd name="T15" fmla="*/ 1564 h 1564"/>
                <a:gd name="T16" fmla="*/ 1832 w 1832"/>
                <a:gd name="T17" fmla="*/ 220 h 1564"/>
                <a:gd name="T18" fmla="*/ 422 w 1832"/>
                <a:gd name="T19" fmla="*/ 1371 h 1564"/>
                <a:gd name="T20" fmla="*/ 185 w 1832"/>
                <a:gd name="T21" fmla="*/ 1134 h 1564"/>
                <a:gd name="T22" fmla="*/ 422 w 1832"/>
                <a:gd name="T23" fmla="*/ 1371 h 1564"/>
                <a:gd name="T24" fmla="*/ 185 w 1832"/>
                <a:gd name="T25" fmla="*/ 1064 h 1564"/>
                <a:gd name="T26" fmla="*/ 422 w 1832"/>
                <a:gd name="T27" fmla="*/ 827 h 1564"/>
                <a:gd name="T28" fmla="*/ 422 w 1832"/>
                <a:gd name="T29" fmla="*/ 758 h 1564"/>
                <a:gd name="T30" fmla="*/ 185 w 1832"/>
                <a:gd name="T31" fmla="*/ 520 h 1564"/>
                <a:gd name="T32" fmla="*/ 422 w 1832"/>
                <a:gd name="T33" fmla="*/ 758 h 1564"/>
                <a:gd name="T34" fmla="*/ 492 w 1832"/>
                <a:gd name="T35" fmla="*/ 1371 h 1564"/>
                <a:gd name="T36" fmla="*/ 728 w 1832"/>
                <a:gd name="T37" fmla="*/ 1134 h 1564"/>
                <a:gd name="T38" fmla="*/ 728 w 1832"/>
                <a:gd name="T39" fmla="*/ 1064 h 1564"/>
                <a:gd name="T40" fmla="*/ 492 w 1832"/>
                <a:gd name="T41" fmla="*/ 827 h 1564"/>
                <a:gd name="T42" fmla="*/ 728 w 1832"/>
                <a:gd name="T43" fmla="*/ 1064 h 1564"/>
                <a:gd name="T44" fmla="*/ 492 w 1832"/>
                <a:gd name="T45" fmla="*/ 758 h 1564"/>
                <a:gd name="T46" fmla="*/ 728 w 1832"/>
                <a:gd name="T47" fmla="*/ 520 h 1564"/>
                <a:gd name="T48" fmla="*/ 1035 w 1832"/>
                <a:gd name="T49" fmla="*/ 1371 h 1564"/>
                <a:gd name="T50" fmla="*/ 798 w 1832"/>
                <a:gd name="T51" fmla="*/ 1134 h 1564"/>
                <a:gd name="T52" fmla="*/ 1035 w 1832"/>
                <a:gd name="T53" fmla="*/ 1371 h 1564"/>
                <a:gd name="T54" fmla="*/ 798 w 1832"/>
                <a:gd name="T55" fmla="*/ 1064 h 1564"/>
                <a:gd name="T56" fmla="*/ 1035 w 1832"/>
                <a:gd name="T57" fmla="*/ 827 h 1564"/>
                <a:gd name="T58" fmla="*/ 1035 w 1832"/>
                <a:gd name="T59" fmla="*/ 758 h 1564"/>
                <a:gd name="T60" fmla="*/ 798 w 1832"/>
                <a:gd name="T61" fmla="*/ 520 h 1564"/>
                <a:gd name="T62" fmla="*/ 1035 w 1832"/>
                <a:gd name="T63" fmla="*/ 758 h 1564"/>
                <a:gd name="T64" fmla="*/ 1105 w 1832"/>
                <a:gd name="T65" fmla="*/ 1371 h 1564"/>
                <a:gd name="T66" fmla="*/ 1342 w 1832"/>
                <a:gd name="T67" fmla="*/ 1134 h 1564"/>
                <a:gd name="T68" fmla="*/ 1342 w 1832"/>
                <a:gd name="T69" fmla="*/ 1064 h 1564"/>
                <a:gd name="T70" fmla="*/ 1105 w 1832"/>
                <a:gd name="T71" fmla="*/ 827 h 1564"/>
                <a:gd name="T72" fmla="*/ 1342 w 1832"/>
                <a:gd name="T73" fmla="*/ 1064 h 1564"/>
                <a:gd name="T74" fmla="*/ 1105 w 1832"/>
                <a:gd name="T75" fmla="*/ 758 h 1564"/>
                <a:gd name="T76" fmla="*/ 1342 w 1832"/>
                <a:gd name="T77" fmla="*/ 520 h 1564"/>
                <a:gd name="T78" fmla="*/ 1648 w 1832"/>
                <a:gd name="T79" fmla="*/ 1371 h 1564"/>
                <a:gd name="T80" fmla="*/ 1411 w 1832"/>
                <a:gd name="T81" fmla="*/ 1134 h 1564"/>
                <a:gd name="T82" fmla="*/ 1648 w 1832"/>
                <a:gd name="T83" fmla="*/ 1371 h 1564"/>
                <a:gd name="T84" fmla="*/ 1411 w 1832"/>
                <a:gd name="T85" fmla="*/ 1064 h 1564"/>
                <a:gd name="T86" fmla="*/ 1648 w 1832"/>
                <a:gd name="T87" fmla="*/ 827 h 1564"/>
                <a:gd name="T88" fmla="*/ 1648 w 1832"/>
                <a:gd name="T89" fmla="*/ 758 h 1564"/>
                <a:gd name="T90" fmla="*/ 1411 w 1832"/>
                <a:gd name="T91" fmla="*/ 520 h 1564"/>
                <a:gd name="T92" fmla="*/ 1648 w 1832"/>
                <a:gd name="T93" fmla="*/ 758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32" h="1564">
                  <a:moveTo>
                    <a:pt x="1614" y="0"/>
                  </a:moveTo>
                  <a:cubicBezTo>
                    <a:pt x="1482" y="0"/>
                    <a:pt x="1482" y="0"/>
                    <a:pt x="1482" y="0"/>
                  </a:cubicBezTo>
                  <a:cubicBezTo>
                    <a:pt x="1482" y="118"/>
                    <a:pt x="1482" y="118"/>
                    <a:pt x="1482" y="118"/>
                  </a:cubicBezTo>
                  <a:cubicBezTo>
                    <a:pt x="1482" y="196"/>
                    <a:pt x="1430" y="258"/>
                    <a:pt x="1367" y="258"/>
                  </a:cubicBezTo>
                  <a:cubicBezTo>
                    <a:pt x="1303" y="258"/>
                    <a:pt x="1251" y="196"/>
                    <a:pt x="1251" y="118"/>
                  </a:cubicBezTo>
                  <a:cubicBezTo>
                    <a:pt x="1251" y="0"/>
                    <a:pt x="1251" y="0"/>
                    <a:pt x="1251" y="0"/>
                  </a:cubicBezTo>
                  <a:cubicBezTo>
                    <a:pt x="582" y="0"/>
                    <a:pt x="582" y="0"/>
                    <a:pt x="582" y="0"/>
                  </a:cubicBezTo>
                  <a:cubicBezTo>
                    <a:pt x="582" y="118"/>
                    <a:pt x="582" y="118"/>
                    <a:pt x="582" y="118"/>
                  </a:cubicBezTo>
                  <a:cubicBezTo>
                    <a:pt x="582" y="196"/>
                    <a:pt x="530" y="258"/>
                    <a:pt x="466" y="258"/>
                  </a:cubicBezTo>
                  <a:cubicBezTo>
                    <a:pt x="403" y="258"/>
                    <a:pt x="351" y="196"/>
                    <a:pt x="351" y="118"/>
                  </a:cubicBezTo>
                  <a:cubicBezTo>
                    <a:pt x="351" y="0"/>
                    <a:pt x="351" y="0"/>
                    <a:pt x="351" y="0"/>
                  </a:cubicBezTo>
                  <a:cubicBezTo>
                    <a:pt x="219" y="0"/>
                    <a:pt x="219" y="0"/>
                    <a:pt x="219" y="0"/>
                  </a:cubicBezTo>
                  <a:cubicBezTo>
                    <a:pt x="99" y="0"/>
                    <a:pt x="0" y="99"/>
                    <a:pt x="0" y="220"/>
                  </a:cubicBezTo>
                  <a:cubicBezTo>
                    <a:pt x="0" y="1345"/>
                    <a:pt x="0" y="1345"/>
                    <a:pt x="0" y="1345"/>
                  </a:cubicBezTo>
                  <a:cubicBezTo>
                    <a:pt x="0" y="1466"/>
                    <a:pt x="99" y="1564"/>
                    <a:pt x="219" y="1564"/>
                  </a:cubicBezTo>
                  <a:cubicBezTo>
                    <a:pt x="1614" y="1564"/>
                    <a:pt x="1614" y="1564"/>
                    <a:pt x="1614" y="1564"/>
                  </a:cubicBezTo>
                  <a:cubicBezTo>
                    <a:pt x="1734" y="1564"/>
                    <a:pt x="1832" y="1466"/>
                    <a:pt x="1832" y="1345"/>
                  </a:cubicBezTo>
                  <a:cubicBezTo>
                    <a:pt x="1832" y="220"/>
                    <a:pt x="1832" y="220"/>
                    <a:pt x="1832" y="220"/>
                  </a:cubicBezTo>
                  <a:cubicBezTo>
                    <a:pt x="1832" y="99"/>
                    <a:pt x="1734" y="0"/>
                    <a:pt x="1614" y="0"/>
                  </a:cubicBezTo>
                  <a:close/>
                  <a:moveTo>
                    <a:pt x="422" y="1371"/>
                  </a:moveTo>
                  <a:cubicBezTo>
                    <a:pt x="185" y="1371"/>
                    <a:pt x="185" y="1371"/>
                    <a:pt x="185" y="1371"/>
                  </a:cubicBezTo>
                  <a:cubicBezTo>
                    <a:pt x="185" y="1134"/>
                    <a:pt x="185" y="1134"/>
                    <a:pt x="185" y="1134"/>
                  </a:cubicBezTo>
                  <a:cubicBezTo>
                    <a:pt x="422" y="1134"/>
                    <a:pt x="422" y="1134"/>
                    <a:pt x="422" y="1134"/>
                  </a:cubicBezTo>
                  <a:lnTo>
                    <a:pt x="422" y="1371"/>
                  </a:lnTo>
                  <a:close/>
                  <a:moveTo>
                    <a:pt x="422" y="1064"/>
                  </a:moveTo>
                  <a:cubicBezTo>
                    <a:pt x="185" y="1064"/>
                    <a:pt x="185" y="1064"/>
                    <a:pt x="185" y="1064"/>
                  </a:cubicBezTo>
                  <a:cubicBezTo>
                    <a:pt x="185" y="827"/>
                    <a:pt x="185" y="827"/>
                    <a:pt x="185" y="827"/>
                  </a:cubicBezTo>
                  <a:cubicBezTo>
                    <a:pt x="422" y="827"/>
                    <a:pt x="422" y="827"/>
                    <a:pt x="422" y="827"/>
                  </a:cubicBezTo>
                  <a:lnTo>
                    <a:pt x="422" y="1064"/>
                  </a:lnTo>
                  <a:close/>
                  <a:moveTo>
                    <a:pt x="422" y="758"/>
                  </a:moveTo>
                  <a:cubicBezTo>
                    <a:pt x="185" y="758"/>
                    <a:pt x="185" y="758"/>
                    <a:pt x="185" y="758"/>
                  </a:cubicBezTo>
                  <a:cubicBezTo>
                    <a:pt x="185" y="520"/>
                    <a:pt x="185" y="520"/>
                    <a:pt x="185" y="520"/>
                  </a:cubicBezTo>
                  <a:cubicBezTo>
                    <a:pt x="422" y="520"/>
                    <a:pt x="422" y="520"/>
                    <a:pt x="422" y="520"/>
                  </a:cubicBezTo>
                  <a:lnTo>
                    <a:pt x="422" y="758"/>
                  </a:lnTo>
                  <a:close/>
                  <a:moveTo>
                    <a:pt x="728" y="1371"/>
                  </a:moveTo>
                  <a:cubicBezTo>
                    <a:pt x="492" y="1371"/>
                    <a:pt x="492" y="1371"/>
                    <a:pt x="492" y="1371"/>
                  </a:cubicBezTo>
                  <a:cubicBezTo>
                    <a:pt x="492" y="1134"/>
                    <a:pt x="492" y="1134"/>
                    <a:pt x="492" y="1134"/>
                  </a:cubicBezTo>
                  <a:cubicBezTo>
                    <a:pt x="728" y="1134"/>
                    <a:pt x="728" y="1134"/>
                    <a:pt x="728" y="1134"/>
                  </a:cubicBezTo>
                  <a:lnTo>
                    <a:pt x="728" y="1371"/>
                  </a:lnTo>
                  <a:close/>
                  <a:moveTo>
                    <a:pt x="728" y="1064"/>
                  </a:moveTo>
                  <a:cubicBezTo>
                    <a:pt x="492" y="1064"/>
                    <a:pt x="492" y="1064"/>
                    <a:pt x="492" y="1064"/>
                  </a:cubicBezTo>
                  <a:cubicBezTo>
                    <a:pt x="492" y="827"/>
                    <a:pt x="492" y="827"/>
                    <a:pt x="492" y="827"/>
                  </a:cubicBezTo>
                  <a:cubicBezTo>
                    <a:pt x="728" y="827"/>
                    <a:pt x="728" y="827"/>
                    <a:pt x="728" y="827"/>
                  </a:cubicBezTo>
                  <a:lnTo>
                    <a:pt x="728" y="1064"/>
                  </a:lnTo>
                  <a:close/>
                  <a:moveTo>
                    <a:pt x="728" y="758"/>
                  </a:moveTo>
                  <a:cubicBezTo>
                    <a:pt x="492" y="758"/>
                    <a:pt x="492" y="758"/>
                    <a:pt x="492" y="758"/>
                  </a:cubicBezTo>
                  <a:cubicBezTo>
                    <a:pt x="492" y="520"/>
                    <a:pt x="492" y="520"/>
                    <a:pt x="492" y="520"/>
                  </a:cubicBezTo>
                  <a:cubicBezTo>
                    <a:pt x="728" y="520"/>
                    <a:pt x="728" y="520"/>
                    <a:pt x="728" y="520"/>
                  </a:cubicBezTo>
                  <a:lnTo>
                    <a:pt x="728" y="758"/>
                  </a:lnTo>
                  <a:close/>
                  <a:moveTo>
                    <a:pt x="1035" y="1371"/>
                  </a:moveTo>
                  <a:cubicBezTo>
                    <a:pt x="798" y="1371"/>
                    <a:pt x="798" y="1371"/>
                    <a:pt x="798" y="1371"/>
                  </a:cubicBezTo>
                  <a:cubicBezTo>
                    <a:pt x="798" y="1134"/>
                    <a:pt x="798" y="1134"/>
                    <a:pt x="798" y="1134"/>
                  </a:cubicBezTo>
                  <a:cubicBezTo>
                    <a:pt x="1035" y="1134"/>
                    <a:pt x="1035" y="1134"/>
                    <a:pt x="1035" y="1134"/>
                  </a:cubicBezTo>
                  <a:lnTo>
                    <a:pt x="1035" y="1371"/>
                  </a:lnTo>
                  <a:close/>
                  <a:moveTo>
                    <a:pt x="1035" y="1064"/>
                  </a:moveTo>
                  <a:cubicBezTo>
                    <a:pt x="798" y="1064"/>
                    <a:pt x="798" y="1064"/>
                    <a:pt x="798" y="1064"/>
                  </a:cubicBezTo>
                  <a:cubicBezTo>
                    <a:pt x="798" y="827"/>
                    <a:pt x="798" y="827"/>
                    <a:pt x="798" y="827"/>
                  </a:cubicBezTo>
                  <a:cubicBezTo>
                    <a:pt x="1035" y="827"/>
                    <a:pt x="1035" y="827"/>
                    <a:pt x="1035" y="827"/>
                  </a:cubicBezTo>
                  <a:lnTo>
                    <a:pt x="1035" y="1064"/>
                  </a:lnTo>
                  <a:close/>
                  <a:moveTo>
                    <a:pt x="1035" y="758"/>
                  </a:moveTo>
                  <a:cubicBezTo>
                    <a:pt x="798" y="758"/>
                    <a:pt x="798" y="758"/>
                    <a:pt x="798" y="758"/>
                  </a:cubicBezTo>
                  <a:cubicBezTo>
                    <a:pt x="798" y="520"/>
                    <a:pt x="798" y="520"/>
                    <a:pt x="798" y="520"/>
                  </a:cubicBezTo>
                  <a:cubicBezTo>
                    <a:pt x="1035" y="520"/>
                    <a:pt x="1035" y="520"/>
                    <a:pt x="1035" y="520"/>
                  </a:cubicBezTo>
                  <a:lnTo>
                    <a:pt x="1035" y="758"/>
                  </a:lnTo>
                  <a:close/>
                  <a:moveTo>
                    <a:pt x="1342" y="1371"/>
                  </a:moveTo>
                  <a:cubicBezTo>
                    <a:pt x="1105" y="1371"/>
                    <a:pt x="1105" y="1371"/>
                    <a:pt x="1105" y="1371"/>
                  </a:cubicBezTo>
                  <a:cubicBezTo>
                    <a:pt x="1105" y="1134"/>
                    <a:pt x="1105" y="1134"/>
                    <a:pt x="1105" y="1134"/>
                  </a:cubicBezTo>
                  <a:cubicBezTo>
                    <a:pt x="1342" y="1134"/>
                    <a:pt x="1342" y="1134"/>
                    <a:pt x="1342" y="1134"/>
                  </a:cubicBezTo>
                  <a:lnTo>
                    <a:pt x="1342" y="1371"/>
                  </a:lnTo>
                  <a:close/>
                  <a:moveTo>
                    <a:pt x="1342" y="1064"/>
                  </a:moveTo>
                  <a:cubicBezTo>
                    <a:pt x="1105" y="1064"/>
                    <a:pt x="1105" y="1064"/>
                    <a:pt x="1105" y="1064"/>
                  </a:cubicBezTo>
                  <a:cubicBezTo>
                    <a:pt x="1105" y="827"/>
                    <a:pt x="1105" y="827"/>
                    <a:pt x="1105" y="827"/>
                  </a:cubicBezTo>
                  <a:cubicBezTo>
                    <a:pt x="1342" y="827"/>
                    <a:pt x="1342" y="827"/>
                    <a:pt x="1342" y="827"/>
                  </a:cubicBezTo>
                  <a:lnTo>
                    <a:pt x="1342" y="1064"/>
                  </a:lnTo>
                  <a:close/>
                  <a:moveTo>
                    <a:pt x="1342" y="758"/>
                  </a:moveTo>
                  <a:cubicBezTo>
                    <a:pt x="1105" y="758"/>
                    <a:pt x="1105" y="758"/>
                    <a:pt x="1105" y="758"/>
                  </a:cubicBezTo>
                  <a:cubicBezTo>
                    <a:pt x="1105" y="520"/>
                    <a:pt x="1105" y="520"/>
                    <a:pt x="1105" y="520"/>
                  </a:cubicBezTo>
                  <a:cubicBezTo>
                    <a:pt x="1342" y="520"/>
                    <a:pt x="1342" y="520"/>
                    <a:pt x="1342" y="520"/>
                  </a:cubicBezTo>
                  <a:lnTo>
                    <a:pt x="1342" y="758"/>
                  </a:lnTo>
                  <a:close/>
                  <a:moveTo>
                    <a:pt x="1648" y="1371"/>
                  </a:moveTo>
                  <a:cubicBezTo>
                    <a:pt x="1411" y="1371"/>
                    <a:pt x="1411" y="1371"/>
                    <a:pt x="1411" y="1371"/>
                  </a:cubicBezTo>
                  <a:cubicBezTo>
                    <a:pt x="1411" y="1134"/>
                    <a:pt x="1411" y="1134"/>
                    <a:pt x="1411" y="1134"/>
                  </a:cubicBezTo>
                  <a:cubicBezTo>
                    <a:pt x="1648" y="1134"/>
                    <a:pt x="1648" y="1134"/>
                    <a:pt x="1648" y="1134"/>
                  </a:cubicBezTo>
                  <a:lnTo>
                    <a:pt x="1648" y="1371"/>
                  </a:lnTo>
                  <a:close/>
                  <a:moveTo>
                    <a:pt x="1648" y="1064"/>
                  </a:moveTo>
                  <a:cubicBezTo>
                    <a:pt x="1411" y="1064"/>
                    <a:pt x="1411" y="1064"/>
                    <a:pt x="1411" y="1064"/>
                  </a:cubicBezTo>
                  <a:cubicBezTo>
                    <a:pt x="1411" y="827"/>
                    <a:pt x="1411" y="827"/>
                    <a:pt x="1411" y="827"/>
                  </a:cubicBezTo>
                  <a:cubicBezTo>
                    <a:pt x="1648" y="827"/>
                    <a:pt x="1648" y="827"/>
                    <a:pt x="1648" y="827"/>
                  </a:cubicBezTo>
                  <a:lnTo>
                    <a:pt x="1648" y="1064"/>
                  </a:lnTo>
                  <a:close/>
                  <a:moveTo>
                    <a:pt x="1648" y="758"/>
                  </a:moveTo>
                  <a:cubicBezTo>
                    <a:pt x="1411" y="758"/>
                    <a:pt x="1411" y="758"/>
                    <a:pt x="1411" y="758"/>
                  </a:cubicBezTo>
                  <a:cubicBezTo>
                    <a:pt x="1411" y="520"/>
                    <a:pt x="1411" y="520"/>
                    <a:pt x="1411" y="520"/>
                  </a:cubicBezTo>
                  <a:cubicBezTo>
                    <a:pt x="1648" y="520"/>
                    <a:pt x="1648" y="520"/>
                    <a:pt x="1648" y="520"/>
                  </a:cubicBezTo>
                  <a:lnTo>
                    <a:pt x="1648" y="758"/>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32" name="Freeform 62">
              <a:extLst>
                <a:ext uri="{FF2B5EF4-FFF2-40B4-BE49-F238E27FC236}">
                  <a16:creationId xmlns:a16="http://schemas.microsoft.com/office/drawing/2014/main" id="{44A9BD16-0CE2-48D0-80C9-D37EBB53288D}"/>
                </a:ext>
              </a:extLst>
            </p:cNvPr>
            <p:cNvSpPr>
              <a:spLocks/>
            </p:cNvSpPr>
            <p:nvPr/>
          </p:nvSpPr>
          <p:spPr bwMode="auto">
            <a:xfrm>
              <a:off x="1114" y="803"/>
              <a:ext cx="34" cy="115"/>
            </a:xfrm>
            <a:custGeom>
              <a:avLst/>
              <a:gdLst>
                <a:gd name="T0" fmla="*/ 70 w 140"/>
                <a:gd name="T1" fmla="*/ 0 h 476"/>
                <a:gd name="T2" fmla="*/ 0 w 140"/>
                <a:gd name="T3" fmla="*/ 94 h 476"/>
                <a:gd name="T4" fmla="*/ 0 w 140"/>
                <a:gd name="T5" fmla="*/ 383 h 476"/>
                <a:gd name="T6" fmla="*/ 70 w 140"/>
                <a:gd name="T7" fmla="*/ 476 h 476"/>
                <a:gd name="T8" fmla="*/ 140 w 140"/>
                <a:gd name="T9" fmla="*/ 383 h 476"/>
                <a:gd name="T10" fmla="*/ 140 w 140"/>
                <a:gd name="T11" fmla="*/ 94 h 476"/>
                <a:gd name="T12" fmla="*/ 70 w 140"/>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140" h="476">
                  <a:moveTo>
                    <a:pt x="70" y="0"/>
                  </a:moveTo>
                  <a:cubicBezTo>
                    <a:pt x="33" y="0"/>
                    <a:pt x="0" y="43"/>
                    <a:pt x="0" y="94"/>
                  </a:cubicBezTo>
                  <a:cubicBezTo>
                    <a:pt x="0" y="383"/>
                    <a:pt x="0" y="383"/>
                    <a:pt x="0" y="383"/>
                  </a:cubicBezTo>
                  <a:cubicBezTo>
                    <a:pt x="0" y="433"/>
                    <a:pt x="33" y="476"/>
                    <a:pt x="70" y="476"/>
                  </a:cubicBezTo>
                  <a:cubicBezTo>
                    <a:pt x="108" y="476"/>
                    <a:pt x="140" y="433"/>
                    <a:pt x="140" y="383"/>
                  </a:cubicBezTo>
                  <a:cubicBezTo>
                    <a:pt x="140" y="94"/>
                    <a:pt x="140" y="94"/>
                    <a:pt x="140" y="94"/>
                  </a:cubicBezTo>
                  <a:cubicBezTo>
                    <a:pt x="140" y="43"/>
                    <a:pt x="108" y="0"/>
                    <a:pt x="7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33" name="Freeform 63">
              <a:extLst>
                <a:ext uri="{FF2B5EF4-FFF2-40B4-BE49-F238E27FC236}">
                  <a16:creationId xmlns:a16="http://schemas.microsoft.com/office/drawing/2014/main" id="{DCF99647-6137-4C10-8012-1BF5D5C479A8}"/>
                </a:ext>
              </a:extLst>
            </p:cNvPr>
            <p:cNvSpPr>
              <a:spLocks/>
            </p:cNvSpPr>
            <p:nvPr/>
          </p:nvSpPr>
          <p:spPr bwMode="auto">
            <a:xfrm>
              <a:off x="899" y="803"/>
              <a:ext cx="33" cy="115"/>
            </a:xfrm>
            <a:custGeom>
              <a:avLst/>
              <a:gdLst>
                <a:gd name="T0" fmla="*/ 136 w 136"/>
                <a:gd name="T1" fmla="*/ 94 h 476"/>
                <a:gd name="T2" fmla="*/ 68 w 136"/>
                <a:gd name="T3" fmla="*/ 0 h 476"/>
                <a:gd name="T4" fmla="*/ 0 w 136"/>
                <a:gd name="T5" fmla="*/ 94 h 476"/>
                <a:gd name="T6" fmla="*/ 0 w 136"/>
                <a:gd name="T7" fmla="*/ 383 h 476"/>
                <a:gd name="T8" fmla="*/ 68 w 136"/>
                <a:gd name="T9" fmla="*/ 476 h 476"/>
                <a:gd name="T10" fmla="*/ 136 w 136"/>
                <a:gd name="T11" fmla="*/ 383 h 476"/>
                <a:gd name="T12" fmla="*/ 136 w 136"/>
                <a:gd name="T13" fmla="*/ 94 h 476"/>
              </a:gdLst>
              <a:ahLst/>
              <a:cxnLst>
                <a:cxn ang="0">
                  <a:pos x="T0" y="T1"/>
                </a:cxn>
                <a:cxn ang="0">
                  <a:pos x="T2" y="T3"/>
                </a:cxn>
                <a:cxn ang="0">
                  <a:pos x="T4" y="T5"/>
                </a:cxn>
                <a:cxn ang="0">
                  <a:pos x="T6" y="T7"/>
                </a:cxn>
                <a:cxn ang="0">
                  <a:pos x="T8" y="T9"/>
                </a:cxn>
                <a:cxn ang="0">
                  <a:pos x="T10" y="T11"/>
                </a:cxn>
                <a:cxn ang="0">
                  <a:pos x="T12" y="T13"/>
                </a:cxn>
              </a:cxnLst>
              <a:rect l="0" t="0" r="r" b="b"/>
              <a:pathLst>
                <a:path w="136" h="476">
                  <a:moveTo>
                    <a:pt x="136" y="94"/>
                  </a:moveTo>
                  <a:cubicBezTo>
                    <a:pt x="136" y="43"/>
                    <a:pt x="105" y="0"/>
                    <a:pt x="68" y="0"/>
                  </a:cubicBezTo>
                  <a:cubicBezTo>
                    <a:pt x="31" y="0"/>
                    <a:pt x="0" y="43"/>
                    <a:pt x="0" y="94"/>
                  </a:cubicBezTo>
                  <a:cubicBezTo>
                    <a:pt x="0" y="383"/>
                    <a:pt x="0" y="383"/>
                    <a:pt x="0" y="383"/>
                  </a:cubicBezTo>
                  <a:cubicBezTo>
                    <a:pt x="0" y="433"/>
                    <a:pt x="31" y="476"/>
                    <a:pt x="68" y="476"/>
                  </a:cubicBezTo>
                  <a:cubicBezTo>
                    <a:pt x="105" y="476"/>
                    <a:pt x="136" y="433"/>
                    <a:pt x="136" y="383"/>
                  </a:cubicBezTo>
                  <a:lnTo>
                    <a:pt x="136" y="94"/>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11" name="Group 80">
            <a:extLst>
              <a:ext uri="{FF2B5EF4-FFF2-40B4-BE49-F238E27FC236}">
                <a16:creationId xmlns:a16="http://schemas.microsoft.com/office/drawing/2014/main" id="{58969173-C0B2-4C1D-9AAB-DBEC911976E3}"/>
              </a:ext>
            </a:extLst>
          </p:cNvPr>
          <p:cNvGrpSpPr>
            <a:grpSpLocks noChangeAspect="1"/>
          </p:cNvGrpSpPr>
          <p:nvPr/>
        </p:nvGrpSpPr>
        <p:grpSpPr bwMode="auto">
          <a:xfrm>
            <a:off x="8343867" y="5170860"/>
            <a:ext cx="262681" cy="360000"/>
            <a:chOff x="804" y="803"/>
            <a:chExt cx="332" cy="455"/>
          </a:xfrm>
          <a:solidFill>
            <a:srgbClr val="798BB3"/>
          </a:solidFill>
        </p:grpSpPr>
        <p:sp>
          <p:nvSpPr>
            <p:cNvPr id="216" name="Freeform 81">
              <a:extLst>
                <a:ext uri="{FF2B5EF4-FFF2-40B4-BE49-F238E27FC236}">
                  <a16:creationId xmlns:a16="http://schemas.microsoft.com/office/drawing/2014/main" id="{D9C41A82-357D-4633-AAA1-2F17CF2B0DD4}"/>
                </a:ext>
              </a:extLst>
            </p:cNvPr>
            <p:cNvSpPr>
              <a:spLocks/>
            </p:cNvSpPr>
            <p:nvPr/>
          </p:nvSpPr>
          <p:spPr bwMode="auto">
            <a:xfrm>
              <a:off x="1025" y="812"/>
              <a:ext cx="105" cy="100"/>
            </a:xfrm>
            <a:custGeom>
              <a:avLst/>
              <a:gdLst>
                <a:gd name="T0" fmla="*/ 382 w 1744"/>
                <a:gd name="T1" fmla="*/ 1664 h 1664"/>
                <a:gd name="T2" fmla="*/ 1744 w 1744"/>
                <a:gd name="T3" fmla="*/ 1664 h 1664"/>
                <a:gd name="T4" fmla="*/ 0 w 1744"/>
                <a:gd name="T5" fmla="*/ 0 h 1664"/>
                <a:gd name="T6" fmla="*/ 0 w 1744"/>
                <a:gd name="T7" fmla="*/ 1342 h 1664"/>
                <a:gd name="T8" fmla="*/ 382 w 1744"/>
                <a:gd name="T9" fmla="*/ 1664 h 1664"/>
              </a:gdLst>
              <a:ahLst/>
              <a:cxnLst>
                <a:cxn ang="0">
                  <a:pos x="T0" y="T1"/>
                </a:cxn>
                <a:cxn ang="0">
                  <a:pos x="T2" y="T3"/>
                </a:cxn>
                <a:cxn ang="0">
                  <a:pos x="T4" y="T5"/>
                </a:cxn>
                <a:cxn ang="0">
                  <a:pos x="T6" y="T7"/>
                </a:cxn>
                <a:cxn ang="0">
                  <a:pos x="T8" y="T9"/>
                </a:cxn>
              </a:cxnLst>
              <a:rect l="0" t="0" r="r" b="b"/>
              <a:pathLst>
                <a:path w="1744" h="1664">
                  <a:moveTo>
                    <a:pt x="382" y="1664"/>
                  </a:moveTo>
                  <a:cubicBezTo>
                    <a:pt x="1744" y="1664"/>
                    <a:pt x="1744" y="1664"/>
                    <a:pt x="1744" y="1664"/>
                  </a:cubicBezTo>
                  <a:cubicBezTo>
                    <a:pt x="0" y="0"/>
                    <a:pt x="0" y="0"/>
                    <a:pt x="0" y="0"/>
                  </a:cubicBezTo>
                  <a:cubicBezTo>
                    <a:pt x="0" y="1342"/>
                    <a:pt x="0" y="1342"/>
                    <a:pt x="0" y="1342"/>
                  </a:cubicBezTo>
                  <a:cubicBezTo>
                    <a:pt x="0" y="1557"/>
                    <a:pt x="164" y="1664"/>
                    <a:pt x="382" y="16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17" name="Freeform 82">
              <a:extLst>
                <a:ext uri="{FF2B5EF4-FFF2-40B4-BE49-F238E27FC236}">
                  <a16:creationId xmlns:a16="http://schemas.microsoft.com/office/drawing/2014/main" id="{222DFB8D-77BD-49F3-A94A-98A9A33027A9}"/>
                </a:ext>
              </a:extLst>
            </p:cNvPr>
            <p:cNvSpPr>
              <a:spLocks noEditPoints="1"/>
            </p:cNvSpPr>
            <p:nvPr/>
          </p:nvSpPr>
          <p:spPr bwMode="auto">
            <a:xfrm>
              <a:off x="804" y="803"/>
              <a:ext cx="332" cy="455"/>
            </a:xfrm>
            <a:custGeom>
              <a:avLst/>
              <a:gdLst>
                <a:gd name="T0" fmla="*/ 4085 w 5536"/>
                <a:gd name="T1" fmla="*/ 2026 h 7568"/>
                <a:gd name="T2" fmla="*/ 3494 w 5536"/>
                <a:gd name="T3" fmla="*/ 1493 h 7568"/>
                <a:gd name="T4" fmla="*/ 3494 w 5536"/>
                <a:gd name="T5" fmla="*/ 0 h 7568"/>
                <a:gd name="T6" fmla="*/ 323 w 5536"/>
                <a:gd name="T7" fmla="*/ 0 h 7568"/>
                <a:gd name="T8" fmla="*/ 0 w 5536"/>
                <a:gd name="T9" fmla="*/ 374 h 7568"/>
                <a:gd name="T10" fmla="*/ 0 w 5536"/>
                <a:gd name="T11" fmla="*/ 7249 h 7568"/>
                <a:gd name="T12" fmla="*/ 323 w 5536"/>
                <a:gd name="T13" fmla="*/ 7568 h 7568"/>
                <a:gd name="T14" fmla="*/ 5214 w 5536"/>
                <a:gd name="T15" fmla="*/ 7568 h 7568"/>
                <a:gd name="T16" fmla="*/ 5536 w 5536"/>
                <a:gd name="T17" fmla="*/ 7249 h 7568"/>
                <a:gd name="T18" fmla="*/ 5536 w 5536"/>
                <a:gd name="T19" fmla="*/ 2026 h 7568"/>
                <a:gd name="T20" fmla="*/ 4085 w 5536"/>
                <a:gd name="T21" fmla="*/ 2026 h 7568"/>
                <a:gd name="T22" fmla="*/ 4677 w 5536"/>
                <a:gd name="T23" fmla="*/ 6556 h 7568"/>
                <a:gd name="T24" fmla="*/ 860 w 5536"/>
                <a:gd name="T25" fmla="*/ 6556 h 7568"/>
                <a:gd name="T26" fmla="*/ 645 w 5536"/>
                <a:gd name="T27" fmla="*/ 6396 h 7568"/>
                <a:gd name="T28" fmla="*/ 860 w 5536"/>
                <a:gd name="T29" fmla="*/ 6183 h 7568"/>
                <a:gd name="T30" fmla="*/ 4677 w 5536"/>
                <a:gd name="T31" fmla="*/ 6183 h 7568"/>
                <a:gd name="T32" fmla="*/ 4891 w 5536"/>
                <a:gd name="T33" fmla="*/ 6396 h 7568"/>
                <a:gd name="T34" fmla="*/ 4677 w 5536"/>
                <a:gd name="T35" fmla="*/ 6556 h 7568"/>
                <a:gd name="T36" fmla="*/ 4677 w 5536"/>
                <a:gd name="T37" fmla="*/ 4957 h 7568"/>
                <a:gd name="T38" fmla="*/ 860 w 5536"/>
                <a:gd name="T39" fmla="*/ 4957 h 7568"/>
                <a:gd name="T40" fmla="*/ 645 w 5536"/>
                <a:gd name="T41" fmla="*/ 4797 h 7568"/>
                <a:gd name="T42" fmla="*/ 860 w 5536"/>
                <a:gd name="T43" fmla="*/ 4637 h 7568"/>
                <a:gd name="T44" fmla="*/ 4677 w 5536"/>
                <a:gd name="T45" fmla="*/ 4637 h 7568"/>
                <a:gd name="T46" fmla="*/ 4891 w 5536"/>
                <a:gd name="T47" fmla="*/ 4797 h 7568"/>
                <a:gd name="T48" fmla="*/ 4677 w 5536"/>
                <a:gd name="T49" fmla="*/ 4957 h 7568"/>
                <a:gd name="T50" fmla="*/ 4677 w 5536"/>
                <a:gd name="T51" fmla="*/ 3411 h 7568"/>
                <a:gd name="T52" fmla="*/ 860 w 5536"/>
                <a:gd name="T53" fmla="*/ 3411 h 7568"/>
                <a:gd name="T54" fmla="*/ 645 w 5536"/>
                <a:gd name="T55" fmla="*/ 3252 h 7568"/>
                <a:gd name="T56" fmla="*/ 860 w 5536"/>
                <a:gd name="T57" fmla="*/ 3092 h 7568"/>
                <a:gd name="T58" fmla="*/ 4677 w 5536"/>
                <a:gd name="T59" fmla="*/ 3092 h 7568"/>
                <a:gd name="T60" fmla="*/ 4891 w 5536"/>
                <a:gd name="T61" fmla="*/ 3252 h 7568"/>
                <a:gd name="T62" fmla="*/ 4677 w 5536"/>
                <a:gd name="T63" fmla="*/ 3411 h 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6" h="7568">
                  <a:moveTo>
                    <a:pt x="4085" y="2026"/>
                  </a:moveTo>
                  <a:cubicBezTo>
                    <a:pt x="3763" y="2026"/>
                    <a:pt x="3494" y="1813"/>
                    <a:pt x="3494" y="1493"/>
                  </a:cubicBezTo>
                  <a:cubicBezTo>
                    <a:pt x="3494" y="0"/>
                    <a:pt x="3494" y="0"/>
                    <a:pt x="3494" y="0"/>
                  </a:cubicBezTo>
                  <a:cubicBezTo>
                    <a:pt x="323" y="0"/>
                    <a:pt x="323" y="0"/>
                    <a:pt x="323" y="0"/>
                  </a:cubicBezTo>
                  <a:cubicBezTo>
                    <a:pt x="162" y="0"/>
                    <a:pt x="0" y="160"/>
                    <a:pt x="0" y="374"/>
                  </a:cubicBezTo>
                  <a:cubicBezTo>
                    <a:pt x="0" y="7249"/>
                    <a:pt x="0" y="7249"/>
                    <a:pt x="0" y="7249"/>
                  </a:cubicBezTo>
                  <a:cubicBezTo>
                    <a:pt x="0" y="7409"/>
                    <a:pt x="162" y="7568"/>
                    <a:pt x="323" y="7568"/>
                  </a:cubicBezTo>
                  <a:cubicBezTo>
                    <a:pt x="5214" y="7568"/>
                    <a:pt x="5214" y="7568"/>
                    <a:pt x="5214" y="7568"/>
                  </a:cubicBezTo>
                  <a:cubicBezTo>
                    <a:pt x="5429" y="7568"/>
                    <a:pt x="5536" y="7409"/>
                    <a:pt x="5536" y="7249"/>
                  </a:cubicBezTo>
                  <a:cubicBezTo>
                    <a:pt x="5536" y="2026"/>
                    <a:pt x="5536" y="2026"/>
                    <a:pt x="5536" y="2026"/>
                  </a:cubicBezTo>
                  <a:lnTo>
                    <a:pt x="4085" y="2026"/>
                  </a:lnTo>
                  <a:close/>
                  <a:moveTo>
                    <a:pt x="4677" y="6556"/>
                  </a:moveTo>
                  <a:cubicBezTo>
                    <a:pt x="860" y="6556"/>
                    <a:pt x="860" y="6556"/>
                    <a:pt x="860" y="6556"/>
                  </a:cubicBezTo>
                  <a:cubicBezTo>
                    <a:pt x="753" y="6556"/>
                    <a:pt x="645" y="6449"/>
                    <a:pt x="645" y="6396"/>
                  </a:cubicBezTo>
                  <a:cubicBezTo>
                    <a:pt x="645" y="6289"/>
                    <a:pt x="753" y="6183"/>
                    <a:pt x="860" y="6183"/>
                  </a:cubicBezTo>
                  <a:cubicBezTo>
                    <a:pt x="4677" y="6183"/>
                    <a:pt x="4677" y="6183"/>
                    <a:pt x="4677" y="6183"/>
                  </a:cubicBezTo>
                  <a:cubicBezTo>
                    <a:pt x="4784" y="6183"/>
                    <a:pt x="4891" y="6289"/>
                    <a:pt x="4891" y="6396"/>
                  </a:cubicBezTo>
                  <a:cubicBezTo>
                    <a:pt x="4891" y="6449"/>
                    <a:pt x="4784" y="6556"/>
                    <a:pt x="4677" y="6556"/>
                  </a:cubicBezTo>
                  <a:close/>
                  <a:moveTo>
                    <a:pt x="4677" y="4957"/>
                  </a:moveTo>
                  <a:cubicBezTo>
                    <a:pt x="860" y="4957"/>
                    <a:pt x="860" y="4957"/>
                    <a:pt x="860" y="4957"/>
                  </a:cubicBezTo>
                  <a:cubicBezTo>
                    <a:pt x="753" y="4957"/>
                    <a:pt x="645" y="4904"/>
                    <a:pt x="645" y="4797"/>
                  </a:cubicBezTo>
                  <a:cubicBezTo>
                    <a:pt x="645" y="4690"/>
                    <a:pt x="753" y="4637"/>
                    <a:pt x="860" y="4637"/>
                  </a:cubicBezTo>
                  <a:cubicBezTo>
                    <a:pt x="4677" y="4637"/>
                    <a:pt x="4677" y="4637"/>
                    <a:pt x="4677" y="4637"/>
                  </a:cubicBezTo>
                  <a:cubicBezTo>
                    <a:pt x="4784" y="4637"/>
                    <a:pt x="4891" y="4690"/>
                    <a:pt x="4891" y="4797"/>
                  </a:cubicBezTo>
                  <a:cubicBezTo>
                    <a:pt x="4891" y="4904"/>
                    <a:pt x="4784" y="4957"/>
                    <a:pt x="4677" y="4957"/>
                  </a:cubicBezTo>
                  <a:close/>
                  <a:moveTo>
                    <a:pt x="4677" y="3411"/>
                  </a:moveTo>
                  <a:cubicBezTo>
                    <a:pt x="860" y="3411"/>
                    <a:pt x="860" y="3411"/>
                    <a:pt x="860" y="3411"/>
                  </a:cubicBezTo>
                  <a:cubicBezTo>
                    <a:pt x="753" y="3411"/>
                    <a:pt x="645" y="3305"/>
                    <a:pt x="645" y="3252"/>
                  </a:cubicBezTo>
                  <a:cubicBezTo>
                    <a:pt x="645" y="3145"/>
                    <a:pt x="753" y="3092"/>
                    <a:pt x="860" y="3092"/>
                  </a:cubicBezTo>
                  <a:cubicBezTo>
                    <a:pt x="4677" y="3092"/>
                    <a:pt x="4677" y="3092"/>
                    <a:pt x="4677" y="3092"/>
                  </a:cubicBezTo>
                  <a:cubicBezTo>
                    <a:pt x="4784" y="3092"/>
                    <a:pt x="4891" y="3145"/>
                    <a:pt x="4891" y="3252"/>
                  </a:cubicBezTo>
                  <a:cubicBezTo>
                    <a:pt x="4891" y="3305"/>
                    <a:pt x="4784" y="3411"/>
                    <a:pt x="4677" y="3411"/>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12" name="Textfeld 211">
            <a:extLst>
              <a:ext uri="{FF2B5EF4-FFF2-40B4-BE49-F238E27FC236}">
                <a16:creationId xmlns:a16="http://schemas.microsoft.com/office/drawing/2014/main" id="{D6AA0F41-A17D-4350-9DF8-F4BE269C4F92}"/>
              </a:ext>
            </a:extLst>
          </p:cNvPr>
          <p:cNvSpPr txBox="1"/>
          <p:nvPr/>
        </p:nvSpPr>
        <p:spPr>
          <a:xfrm>
            <a:off x="9053279" y="4146746"/>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April 2022 ?</a:t>
            </a:r>
          </a:p>
        </p:txBody>
      </p:sp>
      <p:sp>
        <p:nvSpPr>
          <p:cNvPr id="213" name="Textfeld 212">
            <a:extLst>
              <a:ext uri="{FF2B5EF4-FFF2-40B4-BE49-F238E27FC236}">
                <a16:creationId xmlns:a16="http://schemas.microsoft.com/office/drawing/2014/main" id="{DDAA67DC-87A2-4772-87F4-AA3C35B2D11D}"/>
              </a:ext>
            </a:extLst>
          </p:cNvPr>
          <p:cNvSpPr txBox="1"/>
          <p:nvPr/>
        </p:nvSpPr>
        <p:spPr>
          <a:xfrm>
            <a:off x="9053279" y="4675472"/>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tabLst>
                <a:tab pos="1079500" algn="l"/>
              </a:tabLst>
            </a:pPr>
            <a:r>
              <a:rPr lang="en-US" sz="1000" dirty="0">
                <a:latin typeface="Open Sans" panose="020B0606030504020204" pitchFamily="34" charset="0"/>
                <a:ea typeface="Open Sans" panose="020B0606030504020204" pitchFamily="34" charset="0"/>
                <a:cs typeface="Open Sans" panose="020B0606030504020204" pitchFamily="34" charset="0"/>
              </a:rPr>
              <a:t>Participation: 	?</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In Favor: 	?</a:t>
            </a:r>
          </a:p>
        </p:txBody>
      </p:sp>
      <p:sp>
        <p:nvSpPr>
          <p:cNvPr id="214" name="Inhaltsplatzhalter 5">
            <a:extLst>
              <a:ext uri="{FF2B5EF4-FFF2-40B4-BE49-F238E27FC236}">
                <a16:creationId xmlns:a16="http://schemas.microsoft.com/office/drawing/2014/main" id="{F67C4B42-4D1E-43B4-829D-F6E229EEC9F6}"/>
              </a:ext>
            </a:extLst>
          </p:cNvPr>
          <p:cNvSpPr txBox="1">
            <a:spLocks/>
          </p:cNvSpPr>
          <p:nvPr/>
        </p:nvSpPr>
        <p:spPr>
          <a:xfrm>
            <a:off x="9053278" y="5138460"/>
            <a:ext cx="2776773" cy="424801"/>
          </a:xfrm>
          <a:prstGeom prst="rect">
            <a:avLst/>
          </a:prstGeom>
        </p:spPr>
        <p:txBody>
          <a:bodyPr tIns="0" bIns="0" anchor="t"/>
          <a:lstStyle>
            <a:lvl1pPr marL="233363" indent="-233363" algn="l" rtl="0" eaLnBrk="1" fontAlgn="base" hangingPunct="1">
              <a:lnSpc>
                <a:spcPct val="100000"/>
              </a:lnSpc>
              <a:spcBef>
                <a:spcPts val="600"/>
              </a:spcBef>
              <a:spcAft>
                <a:spcPts val="200"/>
              </a:spcAft>
              <a:buClr>
                <a:schemeClr val="accent1"/>
              </a:buClr>
              <a:buFont typeface="Wingdings 2" panose="05020102010507070707" pitchFamily="18" charset="2"/>
              <a:buChar char=""/>
              <a:defRPr lang="de-DE" b="0" kern="1200" noProof="0" dirty="0" smtClean="0">
                <a:solidFill>
                  <a:schemeClr val="tx1"/>
                </a:solidFill>
                <a:latin typeface="Roboto" panose="02000000000000000000" pitchFamily="2" charset="0"/>
                <a:ea typeface="Roboto" panose="02000000000000000000" pitchFamily="2" charset="0"/>
                <a:cs typeface="+mn-cs"/>
              </a:defRPr>
            </a:lvl1pPr>
            <a:lvl2pPr marL="468000" indent="-234000" algn="l" rtl="0" eaLnBrk="1" fontAlgn="base" hangingPunct="1">
              <a:lnSpc>
                <a:spcPct val="100000"/>
              </a:lnSpc>
              <a:spcBef>
                <a:spcPts val="600"/>
              </a:spcBef>
              <a:spcAft>
                <a:spcPts val="200"/>
              </a:spcAft>
              <a:buClr>
                <a:schemeClr val="accent1"/>
              </a:buClr>
              <a:buSzPct val="90000"/>
              <a:buFont typeface="Wingdings 3" pitchFamily="18" charset="2"/>
              <a:buChar char=""/>
              <a:tabLst/>
              <a:defRPr lang="de-DE" b="0" kern="1200" noProof="0" dirty="0" smtClean="0">
                <a:solidFill>
                  <a:schemeClr val="tx1"/>
                </a:solidFill>
                <a:latin typeface="Roboto" panose="02000000000000000000" pitchFamily="2" charset="0"/>
                <a:ea typeface="Roboto" panose="02000000000000000000" pitchFamily="2" charset="0"/>
                <a:cs typeface="+mn-cs"/>
              </a:defRPr>
            </a:lvl2pPr>
            <a:lvl3pPr marL="702000" indent="-233363" algn="l" rtl="0" eaLnBrk="1" fontAlgn="base" hangingPunct="1">
              <a:lnSpc>
                <a:spcPct val="100000"/>
              </a:lnSpc>
              <a:spcBef>
                <a:spcPts val="600"/>
              </a:spcBef>
              <a:spcAft>
                <a:spcPts val="200"/>
              </a:spcAft>
              <a:buClr>
                <a:schemeClr val="accent1"/>
              </a:buClr>
              <a:buSzPct val="100000"/>
              <a:buFont typeface="Wingdings" pitchFamily="2" charset="2"/>
              <a:buChar char="§"/>
              <a:defRPr lang="de-DE" sz="1600" b="0" kern="1200" noProof="0" dirty="0" smtClean="0">
                <a:solidFill>
                  <a:schemeClr val="tx1"/>
                </a:solidFill>
                <a:latin typeface="Roboto" panose="02000000000000000000" pitchFamily="2" charset="0"/>
                <a:ea typeface="Roboto" panose="02000000000000000000" pitchFamily="2" charset="0"/>
                <a:cs typeface="+mn-cs"/>
              </a:defRPr>
            </a:lvl3pPr>
            <a:lvl4pPr marL="936000" indent="-180000" algn="l" rtl="0" eaLnBrk="1" fontAlgn="base" hangingPunct="1">
              <a:lnSpc>
                <a:spcPct val="100000"/>
              </a:lnSpc>
              <a:spcBef>
                <a:spcPts val="600"/>
              </a:spcBef>
              <a:spcAft>
                <a:spcPts val="200"/>
              </a:spcAft>
              <a:buClr>
                <a:schemeClr val="accent1"/>
              </a:buClr>
              <a:buFont typeface="Arial" charset="0"/>
              <a:buChar char="–"/>
              <a:defRPr lang="de-DE" sz="1400" b="0" kern="1200" noProof="0" dirty="0" smtClean="0">
                <a:solidFill>
                  <a:schemeClr val="tx1"/>
                </a:solidFill>
                <a:latin typeface="Roboto" panose="02000000000000000000" pitchFamily="2" charset="0"/>
                <a:ea typeface="Roboto" panose="02000000000000000000" pitchFamily="2" charset="0"/>
                <a:cs typeface="+mn-cs"/>
              </a:defRPr>
            </a:lvl4pPr>
            <a:lvl5pPr marL="1116000" indent="-144000" algn="l" rtl="0" eaLnBrk="1" fontAlgn="base" hangingPunct="1">
              <a:lnSpc>
                <a:spcPct val="100000"/>
              </a:lnSpc>
              <a:spcBef>
                <a:spcPts val="600"/>
              </a:spcBef>
              <a:spcAft>
                <a:spcPts val="200"/>
              </a:spcAft>
              <a:buClr>
                <a:schemeClr val="accent1"/>
              </a:buClr>
              <a:buFont typeface="Arial" charset="0"/>
              <a:buChar char="•"/>
              <a:defRPr lang="de-DE" sz="1200" b="0" kern="1200" noProof="0" dirty="0" smtClean="0">
                <a:solidFill>
                  <a:schemeClr val="tx1"/>
                </a:solidFill>
                <a:latin typeface="Roboto" panose="02000000000000000000" pitchFamily="2" charset="0"/>
                <a:ea typeface="Roboto" panose="02000000000000000000" pitchFamily="2" charset="0"/>
                <a:cs typeface="+mn-cs"/>
              </a:defRPr>
            </a:lvl5pPr>
            <a:lvl6pPr marL="2159754" indent="-359959" algn="l" defTabSz="914296" rtl="0" eaLnBrk="1" latinLnBrk="0" hangingPunct="1">
              <a:lnSpc>
                <a:spcPct val="100000"/>
              </a:lnSpc>
              <a:spcBef>
                <a:spcPts val="300"/>
              </a:spcBef>
              <a:spcAft>
                <a:spcPts val="100"/>
              </a:spcAft>
              <a:buClr>
                <a:schemeClr val="tx2"/>
              </a:buClr>
              <a:buFont typeface="Arial" pitchFamily="34" charset="0"/>
              <a:buChar char="•"/>
              <a:defRPr lang="de-DE" sz="1200" b="0" kern="1200" noProof="0" dirty="0">
                <a:solidFill>
                  <a:schemeClr val="tx1"/>
                </a:solidFill>
                <a:latin typeface="+mn-lt"/>
                <a:ea typeface="+mn-ea"/>
                <a:cs typeface="+mn-cs"/>
              </a:defRPr>
            </a:lvl6pPr>
            <a:lvl7pPr marL="2971462"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7pPr>
            <a:lvl8pPr marL="3428610"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8pPr>
            <a:lvl9pPr marL="3885758"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9pPr>
          </a:lstStyle>
          <a:p>
            <a:pPr marL="0" indent="0">
              <a:spcBef>
                <a:spcPts val="0"/>
              </a:spcBef>
              <a:spcAft>
                <a:spcPts val="0"/>
              </a:spcAft>
              <a:buNone/>
            </a:pPr>
            <a:r>
              <a:rPr lang="en-US" sz="1000" dirty="0" err="1">
                <a:latin typeface="Open Sans" panose="020B0606030504020204" pitchFamily="34" charset="0"/>
                <a:ea typeface="Open Sans" panose="020B0606030504020204" pitchFamily="34" charset="0"/>
                <a:cs typeface="Open Sans" panose="020B0606030504020204" pitchFamily="34" charset="0"/>
              </a:rPr>
              <a:t>Tenderbake</a:t>
            </a:r>
            <a:r>
              <a:rPr lang="en-US" sz="1000" dirty="0">
                <a:latin typeface="Open Sans" panose="020B0606030504020204" pitchFamily="34" charset="0"/>
                <a:ea typeface="Open Sans" panose="020B0606030504020204" pitchFamily="34" charset="0"/>
                <a:cs typeface="Open Sans" panose="020B0606030504020204" pitchFamily="34" charset="0"/>
              </a:rPr>
              <a:t> ?</a:t>
            </a:r>
          </a:p>
        </p:txBody>
      </p:sp>
      <p:cxnSp>
        <p:nvCxnSpPr>
          <p:cNvPr id="215" name="Gerader Verbinder 214">
            <a:extLst>
              <a:ext uri="{FF2B5EF4-FFF2-40B4-BE49-F238E27FC236}">
                <a16:creationId xmlns:a16="http://schemas.microsoft.com/office/drawing/2014/main" id="{6AB470DD-1D10-41E8-A812-39A0EBEA9C91}"/>
              </a:ext>
            </a:extLst>
          </p:cNvPr>
          <p:cNvCxnSpPr>
            <a:cxnSpLocks/>
          </p:cNvCxnSpPr>
          <p:nvPr/>
        </p:nvCxnSpPr>
        <p:spPr>
          <a:xfrm>
            <a:off x="8078587" y="4213693"/>
            <a:ext cx="0" cy="132545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95" name="Group 70">
            <a:extLst>
              <a:ext uri="{FF2B5EF4-FFF2-40B4-BE49-F238E27FC236}">
                <a16:creationId xmlns:a16="http://schemas.microsoft.com/office/drawing/2014/main" id="{803F7EE5-EB98-4D7A-AAC6-50986593680D}"/>
              </a:ext>
            </a:extLst>
          </p:cNvPr>
          <p:cNvGrpSpPr>
            <a:grpSpLocks noChangeAspect="1"/>
          </p:cNvGrpSpPr>
          <p:nvPr/>
        </p:nvGrpSpPr>
        <p:grpSpPr bwMode="auto">
          <a:xfrm>
            <a:off x="8296771" y="3087004"/>
            <a:ext cx="355167" cy="217279"/>
            <a:chOff x="803" y="793"/>
            <a:chExt cx="510" cy="312"/>
          </a:xfrm>
          <a:solidFill>
            <a:srgbClr val="798BB3"/>
          </a:solidFill>
        </p:grpSpPr>
        <p:sp>
          <p:nvSpPr>
            <p:cNvPr id="296" name="Freeform 71">
              <a:extLst>
                <a:ext uri="{FF2B5EF4-FFF2-40B4-BE49-F238E27FC236}">
                  <a16:creationId xmlns:a16="http://schemas.microsoft.com/office/drawing/2014/main" id="{11C659A4-795A-42DF-9AA8-3B01A580B785}"/>
                </a:ext>
              </a:extLst>
            </p:cNvPr>
            <p:cNvSpPr>
              <a:spLocks/>
            </p:cNvSpPr>
            <p:nvPr/>
          </p:nvSpPr>
          <p:spPr bwMode="auto">
            <a:xfrm>
              <a:off x="937" y="793"/>
              <a:ext cx="242" cy="159"/>
            </a:xfrm>
            <a:custGeom>
              <a:avLst/>
              <a:gdLst>
                <a:gd name="T0" fmla="*/ 1013 w 2024"/>
                <a:gd name="T1" fmla="*/ 1212 h 1320"/>
                <a:gd name="T2" fmla="*/ 1465 w 2024"/>
                <a:gd name="T3" fmla="*/ 1320 h 1320"/>
                <a:gd name="T4" fmla="*/ 2024 w 2024"/>
                <a:gd name="T5" fmla="*/ 352 h 1320"/>
                <a:gd name="T6" fmla="*/ 0 w 2024"/>
                <a:gd name="T7" fmla="*/ 352 h 1320"/>
                <a:gd name="T8" fmla="*/ 560 w 2024"/>
                <a:gd name="T9" fmla="*/ 1320 h 1320"/>
                <a:gd name="T10" fmla="*/ 1013 w 2024"/>
                <a:gd name="T11" fmla="*/ 1212 h 1320"/>
              </a:gdLst>
              <a:ahLst/>
              <a:cxnLst>
                <a:cxn ang="0">
                  <a:pos x="T0" y="T1"/>
                </a:cxn>
                <a:cxn ang="0">
                  <a:pos x="T2" y="T3"/>
                </a:cxn>
                <a:cxn ang="0">
                  <a:pos x="T4" y="T5"/>
                </a:cxn>
                <a:cxn ang="0">
                  <a:pos x="T6" y="T7"/>
                </a:cxn>
                <a:cxn ang="0">
                  <a:pos x="T8" y="T9"/>
                </a:cxn>
                <a:cxn ang="0">
                  <a:pos x="T10" y="T11"/>
                </a:cxn>
              </a:cxnLst>
              <a:rect l="0" t="0" r="r" b="b"/>
              <a:pathLst>
                <a:path w="2024" h="1320">
                  <a:moveTo>
                    <a:pt x="1013" y="1212"/>
                  </a:moveTo>
                  <a:cubicBezTo>
                    <a:pt x="1169" y="1212"/>
                    <a:pt x="1325" y="1249"/>
                    <a:pt x="1465" y="1320"/>
                  </a:cubicBezTo>
                  <a:cubicBezTo>
                    <a:pt x="2024" y="352"/>
                    <a:pt x="2024" y="352"/>
                    <a:pt x="2024" y="352"/>
                  </a:cubicBezTo>
                  <a:cubicBezTo>
                    <a:pt x="1378" y="0"/>
                    <a:pt x="647" y="0"/>
                    <a:pt x="0" y="352"/>
                  </a:cubicBezTo>
                  <a:cubicBezTo>
                    <a:pt x="560" y="1320"/>
                    <a:pt x="560" y="1320"/>
                    <a:pt x="560" y="1320"/>
                  </a:cubicBezTo>
                  <a:cubicBezTo>
                    <a:pt x="700" y="1249"/>
                    <a:pt x="856" y="1212"/>
                    <a:pt x="1013" y="1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7" name="Freeform 72">
              <a:extLst>
                <a:ext uri="{FF2B5EF4-FFF2-40B4-BE49-F238E27FC236}">
                  <a16:creationId xmlns:a16="http://schemas.microsoft.com/office/drawing/2014/main" id="{75B6C016-11E1-44C7-A53C-07450EF5886E}"/>
                </a:ext>
              </a:extLst>
            </p:cNvPr>
            <p:cNvSpPr>
              <a:spLocks/>
            </p:cNvSpPr>
            <p:nvPr/>
          </p:nvSpPr>
          <p:spPr bwMode="auto">
            <a:xfrm>
              <a:off x="803" y="842"/>
              <a:ext cx="188" cy="212"/>
            </a:xfrm>
            <a:custGeom>
              <a:avLst/>
              <a:gdLst>
                <a:gd name="T0" fmla="*/ 1568 w 1568"/>
                <a:gd name="T1" fmla="*/ 973 h 1760"/>
                <a:gd name="T2" fmla="*/ 1010 w 1568"/>
                <a:gd name="T3" fmla="*/ 0 h 1760"/>
                <a:gd name="T4" fmla="*/ 0 w 1568"/>
                <a:gd name="T5" fmla="*/ 1760 h 1760"/>
                <a:gd name="T6" fmla="*/ 1116 w 1568"/>
                <a:gd name="T7" fmla="*/ 1760 h 1760"/>
                <a:gd name="T8" fmla="*/ 1568 w 1568"/>
                <a:gd name="T9" fmla="*/ 973 h 1760"/>
              </a:gdLst>
              <a:ahLst/>
              <a:cxnLst>
                <a:cxn ang="0">
                  <a:pos x="T0" y="T1"/>
                </a:cxn>
                <a:cxn ang="0">
                  <a:pos x="T2" y="T3"/>
                </a:cxn>
                <a:cxn ang="0">
                  <a:pos x="T4" y="T5"/>
                </a:cxn>
                <a:cxn ang="0">
                  <a:pos x="T6" y="T7"/>
                </a:cxn>
                <a:cxn ang="0">
                  <a:pos x="T8" y="T9"/>
                </a:cxn>
              </a:cxnLst>
              <a:rect l="0" t="0" r="r" b="b"/>
              <a:pathLst>
                <a:path w="1568" h="1760">
                  <a:moveTo>
                    <a:pt x="1568" y="973"/>
                  </a:moveTo>
                  <a:cubicBezTo>
                    <a:pt x="1010" y="0"/>
                    <a:pt x="1010" y="0"/>
                    <a:pt x="1010" y="0"/>
                  </a:cubicBezTo>
                  <a:cubicBezTo>
                    <a:pt x="383" y="386"/>
                    <a:pt x="18" y="1021"/>
                    <a:pt x="0" y="1760"/>
                  </a:cubicBezTo>
                  <a:cubicBezTo>
                    <a:pt x="1116" y="1760"/>
                    <a:pt x="1116" y="1760"/>
                    <a:pt x="1116" y="1760"/>
                  </a:cubicBezTo>
                  <a:cubicBezTo>
                    <a:pt x="1134" y="1442"/>
                    <a:pt x="1303" y="1148"/>
                    <a:pt x="1568" y="97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8" name="Freeform 73">
              <a:extLst>
                <a:ext uri="{FF2B5EF4-FFF2-40B4-BE49-F238E27FC236}">
                  <a16:creationId xmlns:a16="http://schemas.microsoft.com/office/drawing/2014/main" id="{9F54CF51-EFBD-47C2-B179-EAF96ED857C7}"/>
                </a:ext>
              </a:extLst>
            </p:cNvPr>
            <p:cNvSpPr>
              <a:spLocks/>
            </p:cNvSpPr>
            <p:nvPr/>
          </p:nvSpPr>
          <p:spPr bwMode="auto">
            <a:xfrm>
              <a:off x="1014" y="958"/>
              <a:ext cx="207" cy="147"/>
            </a:xfrm>
            <a:custGeom>
              <a:avLst/>
              <a:gdLst>
                <a:gd name="T0" fmla="*/ 568 w 1728"/>
                <a:gd name="T1" fmla="*/ 500 h 1216"/>
                <a:gd name="T2" fmla="*/ 542 w 1728"/>
                <a:gd name="T3" fmla="*/ 489 h 1216"/>
                <a:gd name="T4" fmla="*/ 382 w 1728"/>
                <a:gd name="T5" fmla="*/ 452 h 1216"/>
                <a:gd name="T6" fmla="*/ 0 w 1728"/>
                <a:gd name="T7" fmla="*/ 834 h 1216"/>
                <a:gd name="T8" fmla="*/ 382 w 1728"/>
                <a:gd name="T9" fmla="*/ 1216 h 1216"/>
                <a:gd name="T10" fmla="*/ 759 w 1728"/>
                <a:gd name="T11" fmla="*/ 883 h 1216"/>
                <a:gd name="T12" fmla="*/ 762 w 1728"/>
                <a:gd name="T13" fmla="*/ 857 h 1216"/>
                <a:gd name="T14" fmla="*/ 1667 w 1728"/>
                <a:gd name="T15" fmla="*/ 211 h 1216"/>
                <a:gd name="T16" fmla="*/ 1700 w 1728"/>
                <a:gd name="T17" fmla="*/ 66 h 1216"/>
                <a:gd name="T18" fmla="*/ 1544 w 1728"/>
                <a:gd name="T19" fmla="*/ 26 h 1216"/>
                <a:gd name="T20" fmla="*/ 568 w 1728"/>
                <a:gd name="T21" fmla="*/ 50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8" h="1216">
                  <a:moveTo>
                    <a:pt x="568" y="500"/>
                  </a:moveTo>
                  <a:cubicBezTo>
                    <a:pt x="542" y="489"/>
                    <a:pt x="542" y="489"/>
                    <a:pt x="542" y="489"/>
                  </a:cubicBezTo>
                  <a:cubicBezTo>
                    <a:pt x="491" y="465"/>
                    <a:pt x="436" y="452"/>
                    <a:pt x="382" y="452"/>
                  </a:cubicBezTo>
                  <a:cubicBezTo>
                    <a:pt x="172" y="452"/>
                    <a:pt x="0" y="624"/>
                    <a:pt x="0" y="834"/>
                  </a:cubicBezTo>
                  <a:cubicBezTo>
                    <a:pt x="0" y="1046"/>
                    <a:pt x="172" y="1216"/>
                    <a:pt x="382" y="1216"/>
                  </a:cubicBezTo>
                  <a:cubicBezTo>
                    <a:pt x="574" y="1216"/>
                    <a:pt x="735" y="1073"/>
                    <a:pt x="759" y="883"/>
                  </a:cubicBezTo>
                  <a:cubicBezTo>
                    <a:pt x="762" y="857"/>
                    <a:pt x="762" y="857"/>
                    <a:pt x="762" y="857"/>
                  </a:cubicBezTo>
                  <a:cubicBezTo>
                    <a:pt x="1667" y="211"/>
                    <a:pt x="1667" y="211"/>
                    <a:pt x="1667" y="211"/>
                  </a:cubicBezTo>
                  <a:cubicBezTo>
                    <a:pt x="1714" y="178"/>
                    <a:pt x="1728" y="111"/>
                    <a:pt x="1700" y="66"/>
                  </a:cubicBezTo>
                  <a:cubicBezTo>
                    <a:pt x="1670" y="19"/>
                    <a:pt x="1598" y="0"/>
                    <a:pt x="1544" y="26"/>
                  </a:cubicBezTo>
                  <a:lnTo>
                    <a:pt x="568" y="50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9" name="Freeform 74">
              <a:extLst>
                <a:ext uri="{FF2B5EF4-FFF2-40B4-BE49-F238E27FC236}">
                  <a16:creationId xmlns:a16="http://schemas.microsoft.com/office/drawing/2014/main" id="{141CFE1F-7EBD-4224-88E8-BAEF93DBEEAC}"/>
                </a:ext>
              </a:extLst>
            </p:cNvPr>
            <p:cNvSpPr>
              <a:spLocks/>
            </p:cNvSpPr>
            <p:nvPr/>
          </p:nvSpPr>
          <p:spPr bwMode="auto">
            <a:xfrm>
              <a:off x="1152" y="958"/>
              <a:ext cx="69" cy="57"/>
            </a:xfrm>
            <a:custGeom>
              <a:avLst/>
              <a:gdLst>
                <a:gd name="T0" fmla="*/ 548 w 576"/>
                <a:gd name="T1" fmla="*/ 66 h 472"/>
                <a:gd name="T2" fmla="*/ 392 w 576"/>
                <a:gd name="T3" fmla="*/ 26 h 472"/>
                <a:gd name="T4" fmla="*/ 0 w 576"/>
                <a:gd name="T5" fmla="*/ 217 h 472"/>
                <a:gd name="T6" fmla="*/ 151 w 576"/>
                <a:gd name="T7" fmla="*/ 472 h 472"/>
                <a:gd name="T8" fmla="*/ 515 w 576"/>
                <a:gd name="T9" fmla="*/ 211 h 472"/>
                <a:gd name="T10" fmla="*/ 548 w 576"/>
                <a:gd name="T11" fmla="*/ 66 h 472"/>
              </a:gdLst>
              <a:ahLst/>
              <a:cxnLst>
                <a:cxn ang="0">
                  <a:pos x="T0" y="T1"/>
                </a:cxn>
                <a:cxn ang="0">
                  <a:pos x="T2" y="T3"/>
                </a:cxn>
                <a:cxn ang="0">
                  <a:pos x="T4" y="T5"/>
                </a:cxn>
                <a:cxn ang="0">
                  <a:pos x="T6" y="T7"/>
                </a:cxn>
                <a:cxn ang="0">
                  <a:pos x="T8" y="T9"/>
                </a:cxn>
                <a:cxn ang="0">
                  <a:pos x="T10" y="T11"/>
                </a:cxn>
              </a:cxnLst>
              <a:rect l="0" t="0" r="r" b="b"/>
              <a:pathLst>
                <a:path w="576" h="472">
                  <a:moveTo>
                    <a:pt x="548" y="66"/>
                  </a:moveTo>
                  <a:cubicBezTo>
                    <a:pt x="518" y="19"/>
                    <a:pt x="446" y="0"/>
                    <a:pt x="392" y="26"/>
                  </a:cubicBezTo>
                  <a:cubicBezTo>
                    <a:pt x="0" y="217"/>
                    <a:pt x="0" y="217"/>
                    <a:pt x="0" y="217"/>
                  </a:cubicBezTo>
                  <a:cubicBezTo>
                    <a:pt x="63" y="295"/>
                    <a:pt x="113" y="381"/>
                    <a:pt x="151" y="472"/>
                  </a:cubicBezTo>
                  <a:cubicBezTo>
                    <a:pt x="515" y="211"/>
                    <a:pt x="515" y="211"/>
                    <a:pt x="515" y="211"/>
                  </a:cubicBezTo>
                  <a:cubicBezTo>
                    <a:pt x="562" y="178"/>
                    <a:pt x="576" y="111"/>
                    <a:pt x="54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0" name="Freeform 75">
              <a:extLst>
                <a:ext uri="{FF2B5EF4-FFF2-40B4-BE49-F238E27FC236}">
                  <a16:creationId xmlns:a16="http://schemas.microsoft.com/office/drawing/2014/main" id="{7C8E31F3-61A8-4030-8D8B-52DF36DF4145}"/>
                </a:ext>
              </a:extLst>
            </p:cNvPr>
            <p:cNvSpPr>
              <a:spLocks/>
            </p:cNvSpPr>
            <p:nvPr/>
          </p:nvSpPr>
          <p:spPr bwMode="auto">
            <a:xfrm>
              <a:off x="1124" y="842"/>
              <a:ext cx="189" cy="212"/>
            </a:xfrm>
            <a:custGeom>
              <a:avLst/>
              <a:gdLst>
                <a:gd name="T0" fmla="*/ 561 w 1576"/>
                <a:gd name="T1" fmla="*/ 0 h 1760"/>
                <a:gd name="T2" fmla="*/ 0 w 1576"/>
                <a:gd name="T3" fmla="*/ 973 h 1760"/>
                <a:gd name="T4" fmla="*/ 152 w 1576"/>
                <a:gd name="T5" fmla="*/ 1098 h 1760"/>
                <a:gd name="T6" fmla="*/ 576 w 1576"/>
                <a:gd name="T7" fmla="*/ 893 h 1760"/>
                <a:gd name="T8" fmla="*/ 878 w 1576"/>
                <a:gd name="T9" fmla="*/ 973 h 1760"/>
                <a:gd name="T10" fmla="*/ 816 w 1576"/>
                <a:gd name="T11" fmla="*/ 1276 h 1760"/>
                <a:gd name="T12" fmla="*/ 421 w 1576"/>
                <a:gd name="T13" fmla="*/ 1558 h 1760"/>
                <a:gd name="T14" fmla="*/ 455 w 1576"/>
                <a:gd name="T15" fmla="*/ 1760 h 1760"/>
                <a:gd name="T16" fmla="*/ 1576 w 1576"/>
                <a:gd name="T17" fmla="*/ 1760 h 1760"/>
                <a:gd name="T18" fmla="*/ 561 w 1576"/>
                <a:gd name="T19"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6" h="1760">
                  <a:moveTo>
                    <a:pt x="561" y="0"/>
                  </a:moveTo>
                  <a:cubicBezTo>
                    <a:pt x="0" y="973"/>
                    <a:pt x="0" y="973"/>
                    <a:pt x="0" y="973"/>
                  </a:cubicBezTo>
                  <a:cubicBezTo>
                    <a:pt x="56" y="1009"/>
                    <a:pt x="107" y="1052"/>
                    <a:pt x="152" y="1098"/>
                  </a:cubicBezTo>
                  <a:cubicBezTo>
                    <a:pt x="576" y="893"/>
                    <a:pt x="576" y="893"/>
                    <a:pt x="576" y="893"/>
                  </a:cubicBezTo>
                  <a:cubicBezTo>
                    <a:pt x="682" y="842"/>
                    <a:pt x="818" y="878"/>
                    <a:pt x="878" y="973"/>
                  </a:cubicBezTo>
                  <a:cubicBezTo>
                    <a:pt x="941" y="1071"/>
                    <a:pt x="913" y="1206"/>
                    <a:pt x="816" y="1276"/>
                  </a:cubicBezTo>
                  <a:cubicBezTo>
                    <a:pt x="421" y="1558"/>
                    <a:pt x="421" y="1558"/>
                    <a:pt x="421" y="1558"/>
                  </a:cubicBezTo>
                  <a:cubicBezTo>
                    <a:pt x="439" y="1623"/>
                    <a:pt x="451" y="1690"/>
                    <a:pt x="455" y="1760"/>
                  </a:cubicBezTo>
                  <a:cubicBezTo>
                    <a:pt x="1576" y="1760"/>
                    <a:pt x="1576" y="1760"/>
                    <a:pt x="1576" y="1760"/>
                  </a:cubicBezTo>
                  <a:cubicBezTo>
                    <a:pt x="1558" y="1021"/>
                    <a:pt x="1191" y="386"/>
                    <a:pt x="56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01" name="Group 70">
            <a:extLst>
              <a:ext uri="{FF2B5EF4-FFF2-40B4-BE49-F238E27FC236}">
                <a16:creationId xmlns:a16="http://schemas.microsoft.com/office/drawing/2014/main" id="{B7B0FD05-ACDF-4E06-8657-49E45EFD02B0}"/>
              </a:ext>
            </a:extLst>
          </p:cNvPr>
          <p:cNvGrpSpPr>
            <a:grpSpLocks noChangeAspect="1"/>
          </p:cNvGrpSpPr>
          <p:nvPr/>
        </p:nvGrpSpPr>
        <p:grpSpPr bwMode="auto">
          <a:xfrm>
            <a:off x="8296771" y="1455750"/>
            <a:ext cx="355167" cy="217279"/>
            <a:chOff x="803" y="793"/>
            <a:chExt cx="510" cy="312"/>
          </a:xfrm>
          <a:solidFill>
            <a:srgbClr val="798BB3"/>
          </a:solidFill>
        </p:grpSpPr>
        <p:sp>
          <p:nvSpPr>
            <p:cNvPr id="302" name="Freeform 71">
              <a:extLst>
                <a:ext uri="{FF2B5EF4-FFF2-40B4-BE49-F238E27FC236}">
                  <a16:creationId xmlns:a16="http://schemas.microsoft.com/office/drawing/2014/main" id="{7B4E98DB-8891-4F2B-9D16-5A6F4FF748B8}"/>
                </a:ext>
              </a:extLst>
            </p:cNvPr>
            <p:cNvSpPr>
              <a:spLocks/>
            </p:cNvSpPr>
            <p:nvPr/>
          </p:nvSpPr>
          <p:spPr bwMode="auto">
            <a:xfrm>
              <a:off x="937" y="793"/>
              <a:ext cx="242" cy="159"/>
            </a:xfrm>
            <a:custGeom>
              <a:avLst/>
              <a:gdLst>
                <a:gd name="T0" fmla="*/ 1013 w 2024"/>
                <a:gd name="T1" fmla="*/ 1212 h 1320"/>
                <a:gd name="T2" fmla="*/ 1465 w 2024"/>
                <a:gd name="T3" fmla="*/ 1320 h 1320"/>
                <a:gd name="T4" fmla="*/ 2024 w 2024"/>
                <a:gd name="T5" fmla="*/ 352 h 1320"/>
                <a:gd name="T6" fmla="*/ 0 w 2024"/>
                <a:gd name="T7" fmla="*/ 352 h 1320"/>
                <a:gd name="T8" fmla="*/ 560 w 2024"/>
                <a:gd name="T9" fmla="*/ 1320 h 1320"/>
                <a:gd name="T10" fmla="*/ 1013 w 2024"/>
                <a:gd name="T11" fmla="*/ 1212 h 1320"/>
              </a:gdLst>
              <a:ahLst/>
              <a:cxnLst>
                <a:cxn ang="0">
                  <a:pos x="T0" y="T1"/>
                </a:cxn>
                <a:cxn ang="0">
                  <a:pos x="T2" y="T3"/>
                </a:cxn>
                <a:cxn ang="0">
                  <a:pos x="T4" y="T5"/>
                </a:cxn>
                <a:cxn ang="0">
                  <a:pos x="T6" y="T7"/>
                </a:cxn>
                <a:cxn ang="0">
                  <a:pos x="T8" y="T9"/>
                </a:cxn>
                <a:cxn ang="0">
                  <a:pos x="T10" y="T11"/>
                </a:cxn>
              </a:cxnLst>
              <a:rect l="0" t="0" r="r" b="b"/>
              <a:pathLst>
                <a:path w="2024" h="1320">
                  <a:moveTo>
                    <a:pt x="1013" y="1212"/>
                  </a:moveTo>
                  <a:cubicBezTo>
                    <a:pt x="1169" y="1212"/>
                    <a:pt x="1325" y="1249"/>
                    <a:pt x="1465" y="1320"/>
                  </a:cubicBezTo>
                  <a:cubicBezTo>
                    <a:pt x="2024" y="352"/>
                    <a:pt x="2024" y="352"/>
                    <a:pt x="2024" y="352"/>
                  </a:cubicBezTo>
                  <a:cubicBezTo>
                    <a:pt x="1378" y="0"/>
                    <a:pt x="647" y="0"/>
                    <a:pt x="0" y="352"/>
                  </a:cubicBezTo>
                  <a:cubicBezTo>
                    <a:pt x="560" y="1320"/>
                    <a:pt x="560" y="1320"/>
                    <a:pt x="560" y="1320"/>
                  </a:cubicBezTo>
                  <a:cubicBezTo>
                    <a:pt x="700" y="1249"/>
                    <a:pt x="856" y="1212"/>
                    <a:pt x="1013" y="1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3" name="Freeform 72">
              <a:extLst>
                <a:ext uri="{FF2B5EF4-FFF2-40B4-BE49-F238E27FC236}">
                  <a16:creationId xmlns:a16="http://schemas.microsoft.com/office/drawing/2014/main" id="{35C29697-7B23-4D71-BA49-85D9F3512DD1}"/>
                </a:ext>
              </a:extLst>
            </p:cNvPr>
            <p:cNvSpPr>
              <a:spLocks/>
            </p:cNvSpPr>
            <p:nvPr/>
          </p:nvSpPr>
          <p:spPr bwMode="auto">
            <a:xfrm>
              <a:off x="803" y="842"/>
              <a:ext cx="188" cy="212"/>
            </a:xfrm>
            <a:custGeom>
              <a:avLst/>
              <a:gdLst>
                <a:gd name="T0" fmla="*/ 1568 w 1568"/>
                <a:gd name="T1" fmla="*/ 973 h 1760"/>
                <a:gd name="T2" fmla="*/ 1010 w 1568"/>
                <a:gd name="T3" fmla="*/ 0 h 1760"/>
                <a:gd name="T4" fmla="*/ 0 w 1568"/>
                <a:gd name="T5" fmla="*/ 1760 h 1760"/>
                <a:gd name="T6" fmla="*/ 1116 w 1568"/>
                <a:gd name="T7" fmla="*/ 1760 h 1760"/>
                <a:gd name="T8" fmla="*/ 1568 w 1568"/>
                <a:gd name="T9" fmla="*/ 973 h 1760"/>
              </a:gdLst>
              <a:ahLst/>
              <a:cxnLst>
                <a:cxn ang="0">
                  <a:pos x="T0" y="T1"/>
                </a:cxn>
                <a:cxn ang="0">
                  <a:pos x="T2" y="T3"/>
                </a:cxn>
                <a:cxn ang="0">
                  <a:pos x="T4" y="T5"/>
                </a:cxn>
                <a:cxn ang="0">
                  <a:pos x="T6" y="T7"/>
                </a:cxn>
                <a:cxn ang="0">
                  <a:pos x="T8" y="T9"/>
                </a:cxn>
              </a:cxnLst>
              <a:rect l="0" t="0" r="r" b="b"/>
              <a:pathLst>
                <a:path w="1568" h="1760">
                  <a:moveTo>
                    <a:pt x="1568" y="973"/>
                  </a:moveTo>
                  <a:cubicBezTo>
                    <a:pt x="1010" y="0"/>
                    <a:pt x="1010" y="0"/>
                    <a:pt x="1010" y="0"/>
                  </a:cubicBezTo>
                  <a:cubicBezTo>
                    <a:pt x="383" y="386"/>
                    <a:pt x="18" y="1021"/>
                    <a:pt x="0" y="1760"/>
                  </a:cubicBezTo>
                  <a:cubicBezTo>
                    <a:pt x="1116" y="1760"/>
                    <a:pt x="1116" y="1760"/>
                    <a:pt x="1116" y="1760"/>
                  </a:cubicBezTo>
                  <a:cubicBezTo>
                    <a:pt x="1134" y="1442"/>
                    <a:pt x="1303" y="1148"/>
                    <a:pt x="1568" y="97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4" name="Freeform 73">
              <a:extLst>
                <a:ext uri="{FF2B5EF4-FFF2-40B4-BE49-F238E27FC236}">
                  <a16:creationId xmlns:a16="http://schemas.microsoft.com/office/drawing/2014/main" id="{2BB20B39-7B95-438E-BAF9-65B9FF34AC1B}"/>
                </a:ext>
              </a:extLst>
            </p:cNvPr>
            <p:cNvSpPr>
              <a:spLocks/>
            </p:cNvSpPr>
            <p:nvPr/>
          </p:nvSpPr>
          <p:spPr bwMode="auto">
            <a:xfrm>
              <a:off x="1014" y="958"/>
              <a:ext cx="207" cy="147"/>
            </a:xfrm>
            <a:custGeom>
              <a:avLst/>
              <a:gdLst>
                <a:gd name="T0" fmla="*/ 568 w 1728"/>
                <a:gd name="T1" fmla="*/ 500 h 1216"/>
                <a:gd name="T2" fmla="*/ 542 w 1728"/>
                <a:gd name="T3" fmla="*/ 489 h 1216"/>
                <a:gd name="T4" fmla="*/ 382 w 1728"/>
                <a:gd name="T5" fmla="*/ 452 h 1216"/>
                <a:gd name="T6" fmla="*/ 0 w 1728"/>
                <a:gd name="T7" fmla="*/ 834 h 1216"/>
                <a:gd name="T8" fmla="*/ 382 w 1728"/>
                <a:gd name="T9" fmla="*/ 1216 h 1216"/>
                <a:gd name="T10" fmla="*/ 759 w 1728"/>
                <a:gd name="T11" fmla="*/ 883 h 1216"/>
                <a:gd name="T12" fmla="*/ 762 w 1728"/>
                <a:gd name="T13" fmla="*/ 857 h 1216"/>
                <a:gd name="T14" fmla="*/ 1667 w 1728"/>
                <a:gd name="T15" fmla="*/ 211 h 1216"/>
                <a:gd name="T16" fmla="*/ 1700 w 1728"/>
                <a:gd name="T17" fmla="*/ 66 h 1216"/>
                <a:gd name="T18" fmla="*/ 1544 w 1728"/>
                <a:gd name="T19" fmla="*/ 26 h 1216"/>
                <a:gd name="T20" fmla="*/ 568 w 1728"/>
                <a:gd name="T21" fmla="*/ 50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8" h="1216">
                  <a:moveTo>
                    <a:pt x="568" y="500"/>
                  </a:moveTo>
                  <a:cubicBezTo>
                    <a:pt x="542" y="489"/>
                    <a:pt x="542" y="489"/>
                    <a:pt x="542" y="489"/>
                  </a:cubicBezTo>
                  <a:cubicBezTo>
                    <a:pt x="491" y="465"/>
                    <a:pt x="436" y="452"/>
                    <a:pt x="382" y="452"/>
                  </a:cubicBezTo>
                  <a:cubicBezTo>
                    <a:pt x="172" y="452"/>
                    <a:pt x="0" y="624"/>
                    <a:pt x="0" y="834"/>
                  </a:cubicBezTo>
                  <a:cubicBezTo>
                    <a:pt x="0" y="1046"/>
                    <a:pt x="172" y="1216"/>
                    <a:pt x="382" y="1216"/>
                  </a:cubicBezTo>
                  <a:cubicBezTo>
                    <a:pt x="574" y="1216"/>
                    <a:pt x="735" y="1073"/>
                    <a:pt x="759" y="883"/>
                  </a:cubicBezTo>
                  <a:cubicBezTo>
                    <a:pt x="762" y="857"/>
                    <a:pt x="762" y="857"/>
                    <a:pt x="762" y="857"/>
                  </a:cubicBezTo>
                  <a:cubicBezTo>
                    <a:pt x="1667" y="211"/>
                    <a:pt x="1667" y="211"/>
                    <a:pt x="1667" y="211"/>
                  </a:cubicBezTo>
                  <a:cubicBezTo>
                    <a:pt x="1714" y="178"/>
                    <a:pt x="1728" y="111"/>
                    <a:pt x="1700" y="66"/>
                  </a:cubicBezTo>
                  <a:cubicBezTo>
                    <a:pt x="1670" y="19"/>
                    <a:pt x="1598" y="0"/>
                    <a:pt x="1544" y="26"/>
                  </a:cubicBezTo>
                  <a:lnTo>
                    <a:pt x="568" y="50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5" name="Freeform 74">
              <a:extLst>
                <a:ext uri="{FF2B5EF4-FFF2-40B4-BE49-F238E27FC236}">
                  <a16:creationId xmlns:a16="http://schemas.microsoft.com/office/drawing/2014/main" id="{2B351C0A-03C6-4803-8224-9BA837D2DE5D}"/>
                </a:ext>
              </a:extLst>
            </p:cNvPr>
            <p:cNvSpPr>
              <a:spLocks/>
            </p:cNvSpPr>
            <p:nvPr/>
          </p:nvSpPr>
          <p:spPr bwMode="auto">
            <a:xfrm>
              <a:off x="1152" y="958"/>
              <a:ext cx="69" cy="57"/>
            </a:xfrm>
            <a:custGeom>
              <a:avLst/>
              <a:gdLst>
                <a:gd name="T0" fmla="*/ 548 w 576"/>
                <a:gd name="T1" fmla="*/ 66 h 472"/>
                <a:gd name="T2" fmla="*/ 392 w 576"/>
                <a:gd name="T3" fmla="*/ 26 h 472"/>
                <a:gd name="T4" fmla="*/ 0 w 576"/>
                <a:gd name="T5" fmla="*/ 217 h 472"/>
                <a:gd name="T6" fmla="*/ 151 w 576"/>
                <a:gd name="T7" fmla="*/ 472 h 472"/>
                <a:gd name="T8" fmla="*/ 515 w 576"/>
                <a:gd name="T9" fmla="*/ 211 h 472"/>
                <a:gd name="T10" fmla="*/ 548 w 576"/>
                <a:gd name="T11" fmla="*/ 66 h 472"/>
              </a:gdLst>
              <a:ahLst/>
              <a:cxnLst>
                <a:cxn ang="0">
                  <a:pos x="T0" y="T1"/>
                </a:cxn>
                <a:cxn ang="0">
                  <a:pos x="T2" y="T3"/>
                </a:cxn>
                <a:cxn ang="0">
                  <a:pos x="T4" y="T5"/>
                </a:cxn>
                <a:cxn ang="0">
                  <a:pos x="T6" y="T7"/>
                </a:cxn>
                <a:cxn ang="0">
                  <a:pos x="T8" y="T9"/>
                </a:cxn>
                <a:cxn ang="0">
                  <a:pos x="T10" y="T11"/>
                </a:cxn>
              </a:cxnLst>
              <a:rect l="0" t="0" r="r" b="b"/>
              <a:pathLst>
                <a:path w="576" h="472">
                  <a:moveTo>
                    <a:pt x="548" y="66"/>
                  </a:moveTo>
                  <a:cubicBezTo>
                    <a:pt x="518" y="19"/>
                    <a:pt x="446" y="0"/>
                    <a:pt x="392" y="26"/>
                  </a:cubicBezTo>
                  <a:cubicBezTo>
                    <a:pt x="0" y="217"/>
                    <a:pt x="0" y="217"/>
                    <a:pt x="0" y="217"/>
                  </a:cubicBezTo>
                  <a:cubicBezTo>
                    <a:pt x="63" y="295"/>
                    <a:pt x="113" y="381"/>
                    <a:pt x="151" y="472"/>
                  </a:cubicBezTo>
                  <a:cubicBezTo>
                    <a:pt x="515" y="211"/>
                    <a:pt x="515" y="211"/>
                    <a:pt x="515" y="211"/>
                  </a:cubicBezTo>
                  <a:cubicBezTo>
                    <a:pt x="562" y="178"/>
                    <a:pt x="576" y="111"/>
                    <a:pt x="54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6" name="Freeform 75">
              <a:extLst>
                <a:ext uri="{FF2B5EF4-FFF2-40B4-BE49-F238E27FC236}">
                  <a16:creationId xmlns:a16="http://schemas.microsoft.com/office/drawing/2014/main" id="{4FA76F74-7D64-4EE8-8B1E-2210B6ADD83B}"/>
                </a:ext>
              </a:extLst>
            </p:cNvPr>
            <p:cNvSpPr>
              <a:spLocks/>
            </p:cNvSpPr>
            <p:nvPr/>
          </p:nvSpPr>
          <p:spPr bwMode="auto">
            <a:xfrm>
              <a:off x="1124" y="842"/>
              <a:ext cx="189" cy="212"/>
            </a:xfrm>
            <a:custGeom>
              <a:avLst/>
              <a:gdLst>
                <a:gd name="T0" fmla="*/ 561 w 1576"/>
                <a:gd name="T1" fmla="*/ 0 h 1760"/>
                <a:gd name="T2" fmla="*/ 0 w 1576"/>
                <a:gd name="T3" fmla="*/ 973 h 1760"/>
                <a:gd name="T4" fmla="*/ 152 w 1576"/>
                <a:gd name="T5" fmla="*/ 1098 h 1760"/>
                <a:gd name="T6" fmla="*/ 576 w 1576"/>
                <a:gd name="T7" fmla="*/ 893 h 1760"/>
                <a:gd name="T8" fmla="*/ 878 w 1576"/>
                <a:gd name="T9" fmla="*/ 973 h 1760"/>
                <a:gd name="T10" fmla="*/ 816 w 1576"/>
                <a:gd name="T11" fmla="*/ 1276 h 1760"/>
                <a:gd name="T12" fmla="*/ 421 w 1576"/>
                <a:gd name="T13" fmla="*/ 1558 h 1760"/>
                <a:gd name="T14" fmla="*/ 455 w 1576"/>
                <a:gd name="T15" fmla="*/ 1760 h 1760"/>
                <a:gd name="T16" fmla="*/ 1576 w 1576"/>
                <a:gd name="T17" fmla="*/ 1760 h 1760"/>
                <a:gd name="T18" fmla="*/ 561 w 1576"/>
                <a:gd name="T19"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6" h="1760">
                  <a:moveTo>
                    <a:pt x="561" y="0"/>
                  </a:moveTo>
                  <a:cubicBezTo>
                    <a:pt x="0" y="973"/>
                    <a:pt x="0" y="973"/>
                    <a:pt x="0" y="973"/>
                  </a:cubicBezTo>
                  <a:cubicBezTo>
                    <a:pt x="56" y="1009"/>
                    <a:pt x="107" y="1052"/>
                    <a:pt x="152" y="1098"/>
                  </a:cubicBezTo>
                  <a:cubicBezTo>
                    <a:pt x="576" y="893"/>
                    <a:pt x="576" y="893"/>
                    <a:pt x="576" y="893"/>
                  </a:cubicBezTo>
                  <a:cubicBezTo>
                    <a:pt x="682" y="842"/>
                    <a:pt x="818" y="878"/>
                    <a:pt x="878" y="973"/>
                  </a:cubicBezTo>
                  <a:cubicBezTo>
                    <a:pt x="941" y="1071"/>
                    <a:pt x="913" y="1206"/>
                    <a:pt x="816" y="1276"/>
                  </a:cubicBezTo>
                  <a:cubicBezTo>
                    <a:pt x="421" y="1558"/>
                    <a:pt x="421" y="1558"/>
                    <a:pt x="421" y="1558"/>
                  </a:cubicBezTo>
                  <a:cubicBezTo>
                    <a:pt x="439" y="1623"/>
                    <a:pt x="451" y="1690"/>
                    <a:pt x="455" y="1760"/>
                  </a:cubicBezTo>
                  <a:cubicBezTo>
                    <a:pt x="1576" y="1760"/>
                    <a:pt x="1576" y="1760"/>
                    <a:pt x="1576" y="1760"/>
                  </a:cubicBezTo>
                  <a:cubicBezTo>
                    <a:pt x="1558" y="1021"/>
                    <a:pt x="1191" y="386"/>
                    <a:pt x="56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07" name="Group 70">
            <a:extLst>
              <a:ext uri="{FF2B5EF4-FFF2-40B4-BE49-F238E27FC236}">
                <a16:creationId xmlns:a16="http://schemas.microsoft.com/office/drawing/2014/main" id="{BA7FB258-F08B-4BF5-A5B6-AEA37E4E03A6}"/>
              </a:ext>
            </a:extLst>
          </p:cNvPr>
          <p:cNvGrpSpPr>
            <a:grpSpLocks noChangeAspect="1"/>
          </p:cNvGrpSpPr>
          <p:nvPr/>
        </p:nvGrpSpPr>
        <p:grpSpPr bwMode="auto">
          <a:xfrm>
            <a:off x="8296771" y="4718258"/>
            <a:ext cx="355167" cy="217279"/>
            <a:chOff x="803" y="793"/>
            <a:chExt cx="510" cy="312"/>
          </a:xfrm>
          <a:solidFill>
            <a:srgbClr val="798BB3"/>
          </a:solidFill>
        </p:grpSpPr>
        <p:sp>
          <p:nvSpPr>
            <p:cNvPr id="308" name="Freeform 71">
              <a:extLst>
                <a:ext uri="{FF2B5EF4-FFF2-40B4-BE49-F238E27FC236}">
                  <a16:creationId xmlns:a16="http://schemas.microsoft.com/office/drawing/2014/main" id="{89460208-0C34-4B97-8E01-88FAD8F2DA07}"/>
                </a:ext>
              </a:extLst>
            </p:cNvPr>
            <p:cNvSpPr>
              <a:spLocks/>
            </p:cNvSpPr>
            <p:nvPr/>
          </p:nvSpPr>
          <p:spPr bwMode="auto">
            <a:xfrm>
              <a:off x="937" y="793"/>
              <a:ext cx="242" cy="159"/>
            </a:xfrm>
            <a:custGeom>
              <a:avLst/>
              <a:gdLst>
                <a:gd name="T0" fmla="*/ 1013 w 2024"/>
                <a:gd name="T1" fmla="*/ 1212 h 1320"/>
                <a:gd name="T2" fmla="*/ 1465 w 2024"/>
                <a:gd name="T3" fmla="*/ 1320 h 1320"/>
                <a:gd name="T4" fmla="*/ 2024 w 2024"/>
                <a:gd name="T5" fmla="*/ 352 h 1320"/>
                <a:gd name="T6" fmla="*/ 0 w 2024"/>
                <a:gd name="T7" fmla="*/ 352 h 1320"/>
                <a:gd name="T8" fmla="*/ 560 w 2024"/>
                <a:gd name="T9" fmla="*/ 1320 h 1320"/>
                <a:gd name="T10" fmla="*/ 1013 w 2024"/>
                <a:gd name="T11" fmla="*/ 1212 h 1320"/>
              </a:gdLst>
              <a:ahLst/>
              <a:cxnLst>
                <a:cxn ang="0">
                  <a:pos x="T0" y="T1"/>
                </a:cxn>
                <a:cxn ang="0">
                  <a:pos x="T2" y="T3"/>
                </a:cxn>
                <a:cxn ang="0">
                  <a:pos x="T4" y="T5"/>
                </a:cxn>
                <a:cxn ang="0">
                  <a:pos x="T6" y="T7"/>
                </a:cxn>
                <a:cxn ang="0">
                  <a:pos x="T8" y="T9"/>
                </a:cxn>
                <a:cxn ang="0">
                  <a:pos x="T10" y="T11"/>
                </a:cxn>
              </a:cxnLst>
              <a:rect l="0" t="0" r="r" b="b"/>
              <a:pathLst>
                <a:path w="2024" h="1320">
                  <a:moveTo>
                    <a:pt x="1013" y="1212"/>
                  </a:moveTo>
                  <a:cubicBezTo>
                    <a:pt x="1169" y="1212"/>
                    <a:pt x="1325" y="1249"/>
                    <a:pt x="1465" y="1320"/>
                  </a:cubicBezTo>
                  <a:cubicBezTo>
                    <a:pt x="2024" y="352"/>
                    <a:pt x="2024" y="352"/>
                    <a:pt x="2024" y="352"/>
                  </a:cubicBezTo>
                  <a:cubicBezTo>
                    <a:pt x="1378" y="0"/>
                    <a:pt x="647" y="0"/>
                    <a:pt x="0" y="352"/>
                  </a:cubicBezTo>
                  <a:cubicBezTo>
                    <a:pt x="560" y="1320"/>
                    <a:pt x="560" y="1320"/>
                    <a:pt x="560" y="1320"/>
                  </a:cubicBezTo>
                  <a:cubicBezTo>
                    <a:pt x="700" y="1249"/>
                    <a:pt x="856" y="1212"/>
                    <a:pt x="1013" y="1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9" name="Freeform 72">
              <a:extLst>
                <a:ext uri="{FF2B5EF4-FFF2-40B4-BE49-F238E27FC236}">
                  <a16:creationId xmlns:a16="http://schemas.microsoft.com/office/drawing/2014/main" id="{13EF0489-7582-4FBD-8EFE-B7724C3AEC7D}"/>
                </a:ext>
              </a:extLst>
            </p:cNvPr>
            <p:cNvSpPr>
              <a:spLocks/>
            </p:cNvSpPr>
            <p:nvPr/>
          </p:nvSpPr>
          <p:spPr bwMode="auto">
            <a:xfrm>
              <a:off x="803" y="842"/>
              <a:ext cx="188" cy="212"/>
            </a:xfrm>
            <a:custGeom>
              <a:avLst/>
              <a:gdLst>
                <a:gd name="T0" fmla="*/ 1568 w 1568"/>
                <a:gd name="T1" fmla="*/ 973 h 1760"/>
                <a:gd name="T2" fmla="*/ 1010 w 1568"/>
                <a:gd name="T3" fmla="*/ 0 h 1760"/>
                <a:gd name="T4" fmla="*/ 0 w 1568"/>
                <a:gd name="T5" fmla="*/ 1760 h 1760"/>
                <a:gd name="T6" fmla="*/ 1116 w 1568"/>
                <a:gd name="T7" fmla="*/ 1760 h 1760"/>
                <a:gd name="T8" fmla="*/ 1568 w 1568"/>
                <a:gd name="T9" fmla="*/ 973 h 1760"/>
              </a:gdLst>
              <a:ahLst/>
              <a:cxnLst>
                <a:cxn ang="0">
                  <a:pos x="T0" y="T1"/>
                </a:cxn>
                <a:cxn ang="0">
                  <a:pos x="T2" y="T3"/>
                </a:cxn>
                <a:cxn ang="0">
                  <a:pos x="T4" y="T5"/>
                </a:cxn>
                <a:cxn ang="0">
                  <a:pos x="T6" y="T7"/>
                </a:cxn>
                <a:cxn ang="0">
                  <a:pos x="T8" y="T9"/>
                </a:cxn>
              </a:cxnLst>
              <a:rect l="0" t="0" r="r" b="b"/>
              <a:pathLst>
                <a:path w="1568" h="1760">
                  <a:moveTo>
                    <a:pt x="1568" y="973"/>
                  </a:moveTo>
                  <a:cubicBezTo>
                    <a:pt x="1010" y="0"/>
                    <a:pt x="1010" y="0"/>
                    <a:pt x="1010" y="0"/>
                  </a:cubicBezTo>
                  <a:cubicBezTo>
                    <a:pt x="383" y="386"/>
                    <a:pt x="18" y="1021"/>
                    <a:pt x="0" y="1760"/>
                  </a:cubicBezTo>
                  <a:cubicBezTo>
                    <a:pt x="1116" y="1760"/>
                    <a:pt x="1116" y="1760"/>
                    <a:pt x="1116" y="1760"/>
                  </a:cubicBezTo>
                  <a:cubicBezTo>
                    <a:pt x="1134" y="1442"/>
                    <a:pt x="1303" y="1148"/>
                    <a:pt x="1568" y="97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0" name="Freeform 73">
              <a:extLst>
                <a:ext uri="{FF2B5EF4-FFF2-40B4-BE49-F238E27FC236}">
                  <a16:creationId xmlns:a16="http://schemas.microsoft.com/office/drawing/2014/main" id="{EA75F9DB-80D3-4329-B3F1-9AF607BDB38C}"/>
                </a:ext>
              </a:extLst>
            </p:cNvPr>
            <p:cNvSpPr>
              <a:spLocks/>
            </p:cNvSpPr>
            <p:nvPr/>
          </p:nvSpPr>
          <p:spPr bwMode="auto">
            <a:xfrm>
              <a:off x="1014" y="958"/>
              <a:ext cx="207" cy="147"/>
            </a:xfrm>
            <a:custGeom>
              <a:avLst/>
              <a:gdLst>
                <a:gd name="T0" fmla="*/ 568 w 1728"/>
                <a:gd name="T1" fmla="*/ 500 h 1216"/>
                <a:gd name="T2" fmla="*/ 542 w 1728"/>
                <a:gd name="T3" fmla="*/ 489 h 1216"/>
                <a:gd name="T4" fmla="*/ 382 w 1728"/>
                <a:gd name="T5" fmla="*/ 452 h 1216"/>
                <a:gd name="T6" fmla="*/ 0 w 1728"/>
                <a:gd name="T7" fmla="*/ 834 h 1216"/>
                <a:gd name="T8" fmla="*/ 382 w 1728"/>
                <a:gd name="T9" fmla="*/ 1216 h 1216"/>
                <a:gd name="T10" fmla="*/ 759 w 1728"/>
                <a:gd name="T11" fmla="*/ 883 h 1216"/>
                <a:gd name="T12" fmla="*/ 762 w 1728"/>
                <a:gd name="T13" fmla="*/ 857 h 1216"/>
                <a:gd name="T14" fmla="*/ 1667 w 1728"/>
                <a:gd name="T15" fmla="*/ 211 h 1216"/>
                <a:gd name="T16" fmla="*/ 1700 w 1728"/>
                <a:gd name="T17" fmla="*/ 66 h 1216"/>
                <a:gd name="T18" fmla="*/ 1544 w 1728"/>
                <a:gd name="T19" fmla="*/ 26 h 1216"/>
                <a:gd name="T20" fmla="*/ 568 w 1728"/>
                <a:gd name="T21" fmla="*/ 50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8" h="1216">
                  <a:moveTo>
                    <a:pt x="568" y="500"/>
                  </a:moveTo>
                  <a:cubicBezTo>
                    <a:pt x="542" y="489"/>
                    <a:pt x="542" y="489"/>
                    <a:pt x="542" y="489"/>
                  </a:cubicBezTo>
                  <a:cubicBezTo>
                    <a:pt x="491" y="465"/>
                    <a:pt x="436" y="452"/>
                    <a:pt x="382" y="452"/>
                  </a:cubicBezTo>
                  <a:cubicBezTo>
                    <a:pt x="172" y="452"/>
                    <a:pt x="0" y="624"/>
                    <a:pt x="0" y="834"/>
                  </a:cubicBezTo>
                  <a:cubicBezTo>
                    <a:pt x="0" y="1046"/>
                    <a:pt x="172" y="1216"/>
                    <a:pt x="382" y="1216"/>
                  </a:cubicBezTo>
                  <a:cubicBezTo>
                    <a:pt x="574" y="1216"/>
                    <a:pt x="735" y="1073"/>
                    <a:pt x="759" y="883"/>
                  </a:cubicBezTo>
                  <a:cubicBezTo>
                    <a:pt x="762" y="857"/>
                    <a:pt x="762" y="857"/>
                    <a:pt x="762" y="857"/>
                  </a:cubicBezTo>
                  <a:cubicBezTo>
                    <a:pt x="1667" y="211"/>
                    <a:pt x="1667" y="211"/>
                    <a:pt x="1667" y="211"/>
                  </a:cubicBezTo>
                  <a:cubicBezTo>
                    <a:pt x="1714" y="178"/>
                    <a:pt x="1728" y="111"/>
                    <a:pt x="1700" y="66"/>
                  </a:cubicBezTo>
                  <a:cubicBezTo>
                    <a:pt x="1670" y="19"/>
                    <a:pt x="1598" y="0"/>
                    <a:pt x="1544" y="26"/>
                  </a:cubicBezTo>
                  <a:lnTo>
                    <a:pt x="568" y="50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1" name="Freeform 74">
              <a:extLst>
                <a:ext uri="{FF2B5EF4-FFF2-40B4-BE49-F238E27FC236}">
                  <a16:creationId xmlns:a16="http://schemas.microsoft.com/office/drawing/2014/main" id="{A1DAF11F-C366-4C96-AC1A-C6875A1D172B}"/>
                </a:ext>
              </a:extLst>
            </p:cNvPr>
            <p:cNvSpPr>
              <a:spLocks/>
            </p:cNvSpPr>
            <p:nvPr/>
          </p:nvSpPr>
          <p:spPr bwMode="auto">
            <a:xfrm>
              <a:off x="1152" y="958"/>
              <a:ext cx="69" cy="57"/>
            </a:xfrm>
            <a:custGeom>
              <a:avLst/>
              <a:gdLst>
                <a:gd name="T0" fmla="*/ 548 w 576"/>
                <a:gd name="T1" fmla="*/ 66 h 472"/>
                <a:gd name="T2" fmla="*/ 392 w 576"/>
                <a:gd name="T3" fmla="*/ 26 h 472"/>
                <a:gd name="T4" fmla="*/ 0 w 576"/>
                <a:gd name="T5" fmla="*/ 217 h 472"/>
                <a:gd name="T6" fmla="*/ 151 w 576"/>
                <a:gd name="T7" fmla="*/ 472 h 472"/>
                <a:gd name="T8" fmla="*/ 515 w 576"/>
                <a:gd name="T9" fmla="*/ 211 h 472"/>
                <a:gd name="T10" fmla="*/ 548 w 576"/>
                <a:gd name="T11" fmla="*/ 66 h 472"/>
              </a:gdLst>
              <a:ahLst/>
              <a:cxnLst>
                <a:cxn ang="0">
                  <a:pos x="T0" y="T1"/>
                </a:cxn>
                <a:cxn ang="0">
                  <a:pos x="T2" y="T3"/>
                </a:cxn>
                <a:cxn ang="0">
                  <a:pos x="T4" y="T5"/>
                </a:cxn>
                <a:cxn ang="0">
                  <a:pos x="T6" y="T7"/>
                </a:cxn>
                <a:cxn ang="0">
                  <a:pos x="T8" y="T9"/>
                </a:cxn>
                <a:cxn ang="0">
                  <a:pos x="T10" y="T11"/>
                </a:cxn>
              </a:cxnLst>
              <a:rect l="0" t="0" r="r" b="b"/>
              <a:pathLst>
                <a:path w="576" h="472">
                  <a:moveTo>
                    <a:pt x="548" y="66"/>
                  </a:moveTo>
                  <a:cubicBezTo>
                    <a:pt x="518" y="19"/>
                    <a:pt x="446" y="0"/>
                    <a:pt x="392" y="26"/>
                  </a:cubicBezTo>
                  <a:cubicBezTo>
                    <a:pt x="0" y="217"/>
                    <a:pt x="0" y="217"/>
                    <a:pt x="0" y="217"/>
                  </a:cubicBezTo>
                  <a:cubicBezTo>
                    <a:pt x="63" y="295"/>
                    <a:pt x="113" y="381"/>
                    <a:pt x="151" y="472"/>
                  </a:cubicBezTo>
                  <a:cubicBezTo>
                    <a:pt x="515" y="211"/>
                    <a:pt x="515" y="211"/>
                    <a:pt x="515" y="211"/>
                  </a:cubicBezTo>
                  <a:cubicBezTo>
                    <a:pt x="562" y="178"/>
                    <a:pt x="576" y="111"/>
                    <a:pt x="54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2" name="Freeform 75">
              <a:extLst>
                <a:ext uri="{FF2B5EF4-FFF2-40B4-BE49-F238E27FC236}">
                  <a16:creationId xmlns:a16="http://schemas.microsoft.com/office/drawing/2014/main" id="{B6F67CB7-E4D8-4B5F-9283-2DCA66252C02}"/>
                </a:ext>
              </a:extLst>
            </p:cNvPr>
            <p:cNvSpPr>
              <a:spLocks/>
            </p:cNvSpPr>
            <p:nvPr/>
          </p:nvSpPr>
          <p:spPr bwMode="auto">
            <a:xfrm>
              <a:off x="1124" y="842"/>
              <a:ext cx="189" cy="212"/>
            </a:xfrm>
            <a:custGeom>
              <a:avLst/>
              <a:gdLst>
                <a:gd name="T0" fmla="*/ 561 w 1576"/>
                <a:gd name="T1" fmla="*/ 0 h 1760"/>
                <a:gd name="T2" fmla="*/ 0 w 1576"/>
                <a:gd name="T3" fmla="*/ 973 h 1760"/>
                <a:gd name="T4" fmla="*/ 152 w 1576"/>
                <a:gd name="T5" fmla="*/ 1098 h 1760"/>
                <a:gd name="T6" fmla="*/ 576 w 1576"/>
                <a:gd name="T7" fmla="*/ 893 h 1760"/>
                <a:gd name="T8" fmla="*/ 878 w 1576"/>
                <a:gd name="T9" fmla="*/ 973 h 1760"/>
                <a:gd name="T10" fmla="*/ 816 w 1576"/>
                <a:gd name="T11" fmla="*/ 1276 h 1760"/>
                <a:gd name="T12" fmla="*/ 421 w 1576"/>
                <a:gd name="T13" fmla="*/ 1558 h 1760"/>
                <a:gd name="T14" fmla="*/ 455 w 1576"/>
                <a:gd name="T15" fmla="*/ 1760 h 1760"/>
                <a:gd name="T16" fmla="*/ 1576 w 1576"/>
                <a:gd name="T17" fmla="*/ 1760 h 1760"/>
                <a:gd name="T18" fmla="*/ 561 w 1576"/>
                <a:gd name="T19"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6" h="1760">
                  <a:moveTo>
                    <a:pt x="561" y="0"/>
                  </a:moveTo>
                  <a:cubicBezTo>
                    <a:pt x="0" y="973"/>
                    <a:pt x="0" y="973"/>
                    <a:pt x="0" y="973"/>
                  </a:cubicBezTo>
                  <a:cubicBezTo>
                    <a:pt x="56" y="1009"/>
                    <a:pt x="107" y="1052"/>
                    <a:pt x="152" y="1098"/>
                  </a:cubicBezTo>
                  <a:cubicBezTo>
                    <a:pt x="576" y="893"/>
                    <a:pt x="576" y="893"/>
                    <a:pt x="576" y="893"/>
                  </a:cubicBezTo>
                  <a:cubicBezTo>
                    <a:pt x="682" y="842"/>
                    <a:pt x="818" y="878"/>
                    <a:pt x="878" y="973"/>
                  </a:cubicBezTo>
                  <a:cubicBezTo>
                    <a:pt x="941" y="1071"/>
                    <a:pt x="913" y="1206"/>
                    <a:pt x="816" y="1276"/>
                  </a:cubicBezTo>
                  <a:cubicBezTo>
                    <a:pt x="421" y="1558"/>
                    <a:pt x="421" y="1558"/>
                    <a:pt x="421" y="1558"/>
                  </a:cubicBezTo>
                  <a:cubicBezTo>
                    <a:pt x="439" y="1623"/>
                    <a:pt x="451" y="1690"/>
                    <a:pt x="455" y="1760"/>
                  </a:cubicBezTo>
                  <a:cubicBezTo>
                    <a:pt x="1576" y="1760"/>
                    <a:pt x="1576" y="1760"/>
                    <a:pt x="1576" y="1760"/>
                  </a:cubicBezTo>
                  <a:cubicBezTo>
                    <a:pt x="1558" y="1021"/>
                    <a:pt x="1191" y="386"/>
                    <a:pt x="56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01" name="Datumsplatzhalter 6">
            <a:extLst>
              <a:ext uri="{FF2B5EF4-FFF2-40B4-BE49-F238E27FC236}">
                <a16:creationId xmlns:a16="http://schemas.microsoft.com/office/drawing/2014/main" id="{FE5E9690-785C-4400-AAD3-0CA8B6F8CC43}"/>
              </a:ext>
            </a:extLst>
          </p:cNvPr>
          <p:cNvSpPr>
            <a:spLocks noGrp="1"/>
          </p:cNvSpPr>
          <p:nvPr>
            <p:ph type="dt" sz="half" idx="2"/>
          </p:nvPr>
        </p:nvSpPr>
        <p:spPr>
          <a:xfrm>
            <a:off x="360363" y="6584851"/>
            <a:ext cx="493866" cy="2160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p>
        </p:txBody>
      </p:sp>
      <p:sp>
        <p:nvSpPr>
          <p:cNvPr id="102" name="Fußzeilenplatzhalter 2">
            <a:extLst>
              <a:ext uri="{FF2B5EF4-FFF2-40B4-BE49-F238E27FC236}">
                <a16:creationId xmlns:a16="http://schemas.microsoft.com/office/drawing/2014/main" id="{4FCB00FE-BA8D-4989-8490-2ECD78ACFFA9}"/>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
        <p:nvSpPr>
          <p:cNvPr id="103" name="Textfeld 102">
            <a:extLst>
              <a:ext uri="{FF2B5EF4-FFF2-40B4-BE49-F238E27FC236}">
                <a16:creationId xmlns:a16="http://schemas.microsoft.com/office/drawing/2014/main" id="{DCEAE301-A811-47F4-8F72-935D55F42459}"/>
              </a:ext>
            </a:extLst>
          </p:cNvPr>
          <p:cNvSpPr txBox="1"/>
          <p:nvPr/>
        </p:nvSpPr>
        <p:spPr>
          <a:xfrm>
            <a:off x="6241145" y="5777999"/>
            <a:ext cx="624939" cy="719998"/>
          </a:xfrm>
          <a:prstGeom prst="rect">
            <a:avLst/>
          </a:prstGeom>
          <a:noFill/>
        </p:spPr>
        <p:txBody>
          <a:bodyPr wrap="none" lIns="72000" tIns="0" rIns="72000" bIns="0" rtlCol="0" anchor="t">
            <a:noAutofit/>
          </a:bodyPr>
          <a:lstStyle/>
          <a:p>
            <a:pPr algn="r">
              <a:spcBef>
                <a:spcPts val="300"/>
              </a:spcBef>
              <a:spcAft>
                <a:spcPts val="100"/>
              </a:spcAft>
              <a:buClr>
                <a:schemeClr val="tx2"/>
              </a:buClr>
            </a:pPr>
            <a:r>
              <a:rPr lang="en-US" sz="1000" b="1" dirty="0">
                <a:latin typeface="Open Sans" panose="020B0606030504020204" pitchFamily="34" charset="0"/>
                <a:ea typeface="Open Sans" panose="020B0606030504020204" pitchFamily="34" charset="0"/>
                <a:cs typeface="Open Sans" panose="020B0606030504020204" pitchFamily="34" charset="0"/>
              </a:rPr>
              <a:t>Legend </a:t>
            </a:r>
          </a:p>
        </p:txBody>
      </p:sp>
      <p:sp>
        <p:nvSpPr>
          <p:cNvPr id="104" name="Textfeld 103">
            <a:extLst>
              <a:ext uri="{FF2B5EF4-FFF2-40B4-BE49-F238E27FC236}">
                <a16:creationId xmlns:a16="http://schemas.microsoft.com/office/drawing/2014/main" id="{C625FF91-7658-4C51-83FA-A4E77A4C5CC5}"/>
              </a:ext>
            </a:extLst>
          </p:cNvPr>
          <p:cNvSpPr txBox="1"/>
          <p:nvPr/>
        </p:nvSpPr>
        <p:spPr>
          <a:xfrm>
            <a:off x="6762387" y="5777999"/>
            <a:ext cx="3229431" cy="719998"/>
          </a:xfrm>
          <a:prstGeom prst="rect">
            <a:avLst/>
          </a:prstGeom>
          <a:noFill/>
        </p:spPr>
        <p:txBody>
          <a:bodyPr wrap="none" lIns="72000" tIns="0" rIns="72000" bIns="0" rtlCol="0" anchor="t">
            <a:noAutofit/>
          </a:bodyPr>
          <a:lstStyle/>
          <a:p>
            <a:pPr>
              <a:lnSpc>
                <a:spcPts val="1400"/>
              </a:lnSpc>
              <a:spcBef>
                <a:spcPts val="300"/>
              </a:spcBef>
              <a:spcAft>
                <a:spcPts val="100"/>
              </a:spcAft>
              <a:buClr>
                <a:schemeClr val="tx2"/>
              </a:buClr>
              <a:tabLst>
                <a:tab pos="628650" algn="l"/>
              </a:tabLst>
            </a:pPr>
            <a:r>
              <a:rPr lang="en-US" sz="1000" dirty="0">
                <a:latin typeface="Open Sans" panose="020B0606030504020204" pitchFamily="34" charset="0"/>
                <a:ea typeface="Open Sans" panose="020B0606030504020204" pitchFamily="34" charset="0"/>
                <a:cs typeface="Open Sans" panose="020B0606030504020204" pitchFamily="34" charset="0"/>
              </a:rPr>
              <a:t>	</a:t>
            </a:r>
            <a:r>
              <a:rPr lang="en-US" sz="1000" i="1" dirty="0">
                <a:latin typeface="Open Sans" panose="020B0606030504020204" pitchFamily="34" charset="0"/>
                <a:ea typeface="Open Sans" panose="020B0606030504020204" pitchFamily="34" charset="0"/>
                <a:cs typeface="Open Sans" panose="020B0606030504020204" pitchFamily="34" charset="0"/>
              </a:rPr>
              <a:t>Date of Activation </a:t>
            </a:r>
          </a:p>
          <a:p>
            <a:pPr>
              <a:lnSpc>
                <a:spcPts val="1400"/>
              </a:lnSpc>
              <a:spcBef>
                <a:spcPts val="300"/>
              </a:spcBef>
              <a:spcAft>
                <a:spcPts val="100"/>
              </a:spcAft>
              <a:buClr>
                <a:schemeClr val="tx2"/>
              </a:buClr>
              <a:tabLst>
                <a:tab pos="628650" algn="l"/>
              </a:tabLst>
            </a:pPr>
            <a:r>
              <a:rPr lang="en-US" sz="1000" i="1" dirty="0">
                <a:latin typeface="Open Sans" panose="020B0606030504020204" pitchFamily="34" charset="0"/>
                <a:ea typeface="Open Sans" panose="020B0606030504020204" pitchFamily="34" charset="0"/>
                <a:cs typeface="Open Sans" panose="020B0606030504020204" pitchFamily="34" charset="0"/>
              </a:rPr>
              <a:t>	KPIs from Promotion Period</a:t>
            </a:r>
          </a:p>
          <a:p>
            <a:pPr>
              <a:lnSpc>
                <a:spcPts val="1400"/>
              </a:lnSpc>
              <a:spcBef>
                <a:spcPts val="300"/>
              </a:spcBef>
              <a:spcAft>
                <a:spcPts val="100"/>
              </a:spcAft>
              <a:buClr>
                <a:schemeClr val="tx2"/>
              </a:buClr>
              <a:tabLst>
                <a:tab pos="628650" algn="l"/>
              </a:tabLst>
            </a:pPr>
            <a:r>
              <a:rPr lang="en-US" sz="1000" i="1" dirty="0">
                <a:latin typeface="Open Sans" panose="020B0606030504020204" pitchFamily="34" charset="0"/>
                <a:ea typeface="Open Sans" panose="020B0606030504020204" pitchFamily="34" charset="0"/>
                <a:cs typeface="Open Sans" panose="020B0606030504020204" pitchFamily="34" charset="0"/>
              </a:rPr>
              <a:t>	Description of Amendment</a:t>
            </a:r>
          </a:p>
        </p:txBody>
      </p:sp>
      <p:cxnSp>
        <p:nvCxnSpPr>
          <p:cNvPr id="105" name="Gerader Verbinder 104">
            <a:extLst>
              <a:ext uri="{FF2B5EF4-FFF2-40B4-BE49-F238E27FC236}">
                <a16:creationId xmlns:a16="http://schemas.microsoft.com/office/drawing/2014/main" id="{93F67DD3-D886-4A72-9EA0-BEA041256C34}"/>
              </a:ext>
            </a:extLst>
          </p:cNvPr>
          <p:cNvCxnSpPr>
            <a:cxnSpLocks/>
          </p:cNvCxnSpPr>
          <p:nvPr/>
        </p:nvCxnSpPr>
        <p:spPr>
          <a:xfrm>
            <a:off x="6875512" y="5730864"/>
            <a:ext cx="0" cy="719998"/>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06" name="Gruppieren 105">
            <a:extLst>
              <a:ext uri="{FF2B5EF4-FFF2-40B4-BE49-F238E27FC236}">
                <a16:creationId xmlns:a16="http://schemas.microsoft.com/office/drawing/2014/main" id="{8F901923-A53F-4446-A5B4-EFA7B72974EF}"/>
              </a:ext>
            </a:extLst>
          </p:cNvPr>
          <p:cNvGrpSpPr/>
          <p:nvPr/>
        </p:nvGrpSpPr>
        <p:grpSpPr>
          <a:xfrm>
            <a:off x="7023899" y="5777999"/>
            <a:ext cx="153339" cy="603751"/>
            <a:chOff x="8862131" y="5777999"/>
            <a:chExt cx="153339" cy="603751"/>
          </a:xfrm>
          <a:solidFill>
            <a:srgbClr val="798BB3"/>
          </a:solidFill>
        </p:grpSpPr>
        <p:grpSp>
          <p:nvGrpSpPr>
            <p:cNvPr id="107" name="Group 57">
              <a:extLst>
                <a:ext uri="{FF2B5EF4-FFF2-40B4-BE49-F238E27FC236}">
                  <a16:creationId xmlns:a16="http://schemas.microsoft.com/office/drawing/2014/main" id="{DC495570-DB25-42FC-BB9E-D3360F0EBE24}"/>
                </a:ext>
              </a:extLst>
            </p:cNvPr>
            <p:cNvGrpSpPr>
              <a:grpSpLocks noChangeAspect="1"/>
            </p:cNvGrpSpPr>
            <p:nvPr/>
          </p:nvGrpSpPr>
          <p:grpSpPr bwMode="auto">
            <a:xfrm>
              <a:off x="8862131" y="5777999"/>
              <a:ext cx="153339" cy="153339"/>
              <a:chOff x="803" y="803"/>
              <a:chExt cx="440" cy="440"/>
            </a:xfrm>
            <a:grpFill/>
          </p:grpSpPr>
          <p:sp>
            <p:nvSpPr>
              <p:cNvPr id="117" name="Freeform 58">
                <a:extLst>
                  <a:ext uri="{FF2B5EF4-FFF2-40B4-BE49-F238E27FC236}">
                    <a16:creationId xmlns:a16="http://schemas.microsoft.com/office/drawing/2014/main" id="{33778B8E-E611-476B-8432-683B91910B14}"/>
                  </a:ext>
                </a:extLst>
              </p:cNvPr>
              <p:cNvSpPr>
                <a:spLocks/>
              </p:cNvSpPr>
              <p:nvPr/>
            </p:nvSpPr>
            <p:spPr bwMode="auto">
              <a:xfrm>
                <a:off x="1058" y="1053"/>
                <a:ext cx="78" cy="78"/>
              </a:xfrm>
              <a:custGeom>
                <a:avLst/>
                <a:gdLst>
                  <a:gd name="T0" fmla="*/ 328 w 328"/>
                  <a:gd name="T1" fmla="*/ 66 h 324"/>
                  <a:gd name="T2" fmla="*/ 230 w 328"/>
                  <a:gd name="T3" fmla="*/ 162 h 324"/>
                  <a:gd name="T4" fmla="*/ 328 w 328"/>
                  <a:gd name="T5" fmla="*/ 259 h 324"/>
                  <a:gd name="T6" fmla="*/ 263 w 328"/>
                  <a:gd name="T7" fmla="*/ 324 h 324"/>
                  <a:gd name="T8" fmla="*/ 164 w 328"/>
                  <a:gd name="T9" fmla="*/ 227 h 324"/>
                  <a:gd name="T10" fmla="*/ 66 w 328"/>
                  <a:gd name="T11" fmla="*/ 324 h 324"/>
                  <a:gd name="T12" fmla="*/ 0 w 328"/>
                  <a:gd name="T13" fmla="*/ 260 h 324"/>
                  <a:gd name="T14" fmla="*/ 99 w 328"/>
                  <a:gd name="T15" fmla="*/ 162 h 324"/>
                  <a:gd name="T16" fmla="*/ 0 w 328"/>
                  <a:gd name="T17" fmla="*/ 65 h 324"/>
                  <a:gd name="T18" fmla="*/ 66 w 328"/>
                  <a:gd name="T19" fmla="*/ 0 h 324"/>
                  <a:gd name="T20" fmla="*/ 164 w 328"/>
                  <a:gd name="T21" fmla="*/ 98 h 324"/>
                  <a:gd name="T22" fmla="*/ 263 w 328"/>
                  <a:gd name="T23" fmla="*/ 1 h 324"/>
                  <a:gd name="T24" fmla="*/ 328 w 328"/>
                  <a:gd name="T25" fmla="*/ 66 h 324"/>
                  <a:gd name="T26" fmla="*/ 328 w 328"/>
                  <a:gd name="T27" fmla="*/ 6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324">
                    <a:moveTo>
                      <a:pt x="328" y="66"/>
                    </a:moveTo>
                    <a:cubicBezTo>
                      <a:pt x="230" y="162"/>
                      <a:pt x="230" y="162"/>
                      <a:pt x="230" y="162"/>
                    </a:cubicBezTo>
                    <a:cubicBezTo>
                      <a:pt x="328" y="259"/>
                      <a:pt x="328" y="259"/>
                      <a:pt x="328" y="259"/>
                    </a:cubicBezTo>
                    <a:cubicBezTo>
                      <a:pt x="263" y="324"/>
                      <a:pt x="263" y="324"/>
                      <a:pt x="263" y="324"/>
                    </a:cubicBezTo>
                    <a:cubicBezTo>
                      <a:pt x="164" y="227"/>
                      <a:pt x="164" y="227"/>
                      <a:pt x="164" y="227"/>
                    </a:cubicBezTo>
                    <a:cubicBezTo>
                      <a:pt x="66" y="324"/>
                      <a:pt x="66" y="324"/>
                      <a:pt x="66" y="324"/>
                    </a:cubicBezTo>
                    <a:cubicBezTo>
                      <a:pt x="0" y="260"/>
                      <a:pt x="0" y="260"/>
                      <a:pt x="0" y="260"/>
                    </a:cubicBezTo>
                    <a:cubicBezTo>
                      <a:pt x="99" y="162"/>
                      <a:pt x="99" y="162"/>
                      <a:pt x="99" y="162"/>
                    </a:cubicBezTo>
                    <a:cubicBezTo>
                      <a:pt x="0" y="65"/>
                      <a:pt x="0" y="65"/>
                      <a:pt x="0" y="65"/>
                    </a:cubicBezTo>
                    <a:cubicBezTo>
                      <a:pt x="66" y="0"/>
                      <a:pt x="66" y="0"/>
                      <a:pt x="66" y="0"/>
                    </a:cubicBezTo>
                    <a:cubicBezTo>
                      <a:pt x="164" y="98"/>
                      <a:pt x="164" y="98"/>
                      <a:pt x="164" y="98"/>
                    </a:cubicBezTo>
                    <a:cubicBezTo>
                      <a:pt x="263" y="1"/>
                      <a:pt x="263" y="1"/>
                      <a:pt x="263" y="1"/>
                    </a:cubicBezTo>
                    <a:cubicBezTo>
                      <a:pt x="328" y="66"/>
                      <a:pt x="328" y="66"/>
                      <a:pt x="328" y="66"/>
                    </a:cubicBezTo>
                    <a:cubicBezTo>
                      <a:pt x="328" y="66"/>
                      <a:pt x="328" y="66"/>
                      <a:pt x="32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18" name="Freeform 59">
                <a:extLst>
                  <a:ext uri="{FF2B5EF4-FFF2-40B4-BE49-F238E27FC236}">
                    <a16:creationId xmlns:a16="http://schemas.microsoft.com/office/drawing/2014/main" id="{941874C5-CE8C-4D2F-B234-983E38F9310F}"/>
                  </a:ext>
                </a:extLst>
              </p:cNvPr>
              <p:cNvSpPr>
                <a:spLocks/>
              </p:cNvSpPr>
              <p:nvPr/>
            </p:nvSpPr>
            <p:spPr bwMode="auto">
              <a:xfrm>
                <a:off x="1114" y="867"/>
                <a:ext cx="34" cy="51"/>
              </a:xfrm>
              <a:custGeom>
                <a:avLst/>
                <a:gdLst>
                  <a:gd name="T0" fmla="*/ 70 w 140"/>
                  <a:gd name="T1" fmla="*/ 212 h 212"/>
                  <a:gd name="T2" fmla="*/ 140 w 140"/>
                  <a:gd name="T3" fmla="*/ 118 h 212"/>
                  <a:gd name="T4" fmla="*/ 140 w 140"/>
                  <a:gd name="T5" fmla="*/ 0 h 212"/>
                  <a:gd name="T6" fmla="*/ 0 w 140"/>
                  <a:gd name="T7" fmla="*/ 0 h 212"/>
                  <a:gd name="T8" fmla="*/ 0 w 140"/>
                  <a:gd name="T9" fmla="*/ 118 h 212"/>
                  <a:gd name="T10" fmla="*/ 70 w 140"/>
                  <a:gd name="T11" fmla="*/ 212 h 212"/>
                </a:gdLst>
                <a:ahLst/>
                <a:cxnLst>
                  <a:cxn ang="0">
                    <a:pos x="T0" y="T1"/>
                  </a:cxn>
                  <a:cxn ang="0">
                    <a:pos x="T2" y="T3"/>
                  </a:cxn>
                  <a:cxn ang="0">
                    <a:pos x="T4" y="T5"/>
                  </a:cxn>
                  <a:cxn ang="0">
                    <a:pos x="T6" y="T7"/>
                  </a:cxn>
                  <a:cxn ang="0">
                    <a:pos x="T8" y="T9"/>
                  </a:cxn>
                  <a:cxn ang="0">
                    <a:pos x="T10" y="T11"/>
                  </a:cxn>
                </a:cxnLst>
                <a:rect l="0" t="0" r="r" b="b"/>
                <a:pathLst>
                  <a:path w="140" h="212">
                    <a:moveTo>
                      <a:pt x="70" y="212"/>
                    </a:moveTo>
                    <a:cubicBezTo>
                      <a:pt x="108" y="212"/>
                      <a:pt x="140" y="169"/>
                      <a:pt x="140" y="118"/>
                    </a:cubicBezTo>
                    <a:cubicBezTo>
                      <a:pt x="140" y="0"/>
                      <a:pt x="140" y="0"/>
                      <a:pt x="140" y="0"/>
                    </a:cubicBezTo>
                    <a:cubicBezTo>
                      <a:pt x="0" y="0"/>
                      <a:pt x="0" y="0"/>
                      <a:pt x="0" y="0"/>
                    </a:cubicBezTo>
                    <a:cubicBezTo>
                      <a:pt x="0" y="118"/>
                      <a:pt x="0" y="118"/>
                      <a:pt x="0" y="118"/>
                    </a:cubicBezTo>
                    <a:cubicBezTo>
                      <a:pt x="0" y="169"/>
                      <a:pt x="33" y="212"/>
                      <a:pt x="70"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19" name="Freeform 60">
                <a:extLst>
                  <a:ext uri="{FF2B5EF4-FFF2-40B4-BE49-F238E27FC236}">
                    <a16:creationId xmlns:a16="http://schemas.microsoft.com/office/drawing/2014/main" id="{9CEBC3AC-359B-4399-A40F-D779A14127E2}"/>
                  </a:ext>
                </a:extLst>
              </p:cNvPr>
              <p:cNvSpPr>
                <a:spLocks/>
              </p:cNvSpPr>
              <p:nvPr/>
            </p:nvSpPr>
            <p:spPr bwMode="auto">
              <a:xfrm>
                <a:off x="899" y="867"/>
                <a:ext cx="33" cy="51"/>
              </a:xfrm>
              <a:custGeom>
                <a:avLst/>
                <a:gdLst>
                  <a:gd name="T0" fmla="*/ 68 w 136"/>
                  <a:gd name="T1" fmla="*/ 212 h 212"/>
                  <a:gd name="T2" fmla="*/ 136 w 136"/>
                  <a:gd name="T3" fmla="*/ 118 h 212"/>
                  <a:gd name="T4" fmla="*/ 136 w 136"/>
                  <a:gd name="T5" fmla="*/ 0 h 212"/>
                  <a:gd name="T6" fmla="*/ 0 w 136"/>
                  <a:gd name="T7" fmla="*/ 0 h 212"/>
                  <a:gd name="T8" fmla="*/ 0 w 136"/>
                  <a:gd name="T9" fmla="*/ 118 h 212"/>
                  <a:gd name="T10" fmla="*/ 68 w 136"/>
                  <a:gd name="T11" fmla="*/ 212 h 212"/>
                </a:gdLst>
                <a:ahLst/>
                <a:cxnLst>
                  <a:cxn ang="0">
                    <a:pos x="T0" y="T1"/>
                  </a:cxn>
                  <a:cxn ang="0">
                    <a:pos x="T2" y="T3"/>
                  </a:cxn>
                  <a:cxn ang="0">
                    <a:pos x="T4" y="T5"/>
                  </a:cxn>
                  <a:cxn ang="0">
                    <a:pos x="T6" y="T7"/>
                  </a:cxn>
                  <a:cxn ang="0">
                    <a:pos x="T8" y="T9"/>
                  </a:cxn>
                  <a:cxn ang="0">
                    <a:pos x="T10" y="T11"/>
                  </a:cxn>
                </a:cxnLst>
                <a:rect l="0" t="0" r="r" b="b"/>
                <a:pathLst>
                  <a:path w="136" h="212">
                    <a:moveTo>
                      <a:pt x="68" y="212"/>
                    </a:moveTo>
                    <a:cubicBezTo>
                      <a:pt x="105" y="212"/>
                      <a:pt x="136" y="169"/>
                      <a:pt x="136" y="118"/>
                    </a:cubicBezTo>
                    <a:cubicBezTo>
                      <a:pt x="136" y="0"/>
                      <a:pt x="136" y="0"/>
                      <a:pt x="136" y="0"/>
                    </a:cubicBezTo>
                    <a:cubicBezTo>
                      <a:pt x="0" y="0"/>
                      <a:pt x="0" y="0"/>
                      <a:pt x="0" y="0"/>
                    </a:cubicBezTo>
                    <a:cubicBezTo>
                      <a:pt x="0" y="118"/>
                      <a:pt x="0" y="118"/>
                      <a:pt x="0" y="118"/>
                    </a:cubicBezTo>
                    <a:cubicBezTo>
                      <a:pt x="0" y="169"/>
                      <a:pt x="31" y="212"/>
                      <a:pt x="68"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20" name="Freeform 61">
                <a:extLst>
                  <a:ext uri="{FF2B5EF4-FFF2-40B4-BE49-F238E27FC236}">
                    <a16:creationId xmlns:a16="http://schemas.microsoft.com/office/drawing/2014/main" id="{D42DEECC-A224-44DD-832B-9F66A6610BD7}"/>
                  </a:ext>
                </a:extLst>
              </p:cNvPr>
              <p:cNvSpPr>
                <a:spLocks noEditPoints="1"/>
              </p:cNvSpPr>
              <p:nvPr/>
            </p:nvSpPr>
            <p:spPr bwMode="auto">
              <a:xfrm>
                <a:off x="803" y="867"/>
                <a:ext cx="440" cy="376"/>
              </a:xfrm>
              <a:custGeom>
                <a:avLst/>
                <a:gdLst>
                  <a:gd name="T0" fmla="*/ 1482 w 1832"/>
                  <a:gd name="T1" fmla="*/ 0 h 1564"/>
                  <a:gd name="T2" fmla="*/ 1367 w 1832"/>
                  <a:gd name="T3" fmla="*/ 258 h 1564"/>
                  <a:gd name="T4" fmla="*/ 1251 w 1832"/>
                  <a:gd name="T5" fmla="*/ 0 h 1564"/>
                  <a:gd name="T6" fmla="*/ 582 w 1832"/>
                  <a:gd name="T7" fmla="*/ 118 h 1564"/>
                  <a:gd name="T8" fmla="*/ 351 w 1832"/>
                  <a:gd name="T9" fmla="*/ 118 h 1564"/>
                  <a:gd name="T10" fmla="*/ 219 w 1832"/>
                  <a:gd name="T11" fmla="*/ 0 h 1564"/>
                  <a:gd name="T12" fmla="*/ 0 w 1832"/>
                  <a:gd name="T13" fmla="*/ 1345 h 1564"/>
                  <a:gd name="T14" fmla="*/ 1614 w 1832"/>
                  <a:gd name="T15" fmla="*/ 1564 h 1564"/>
                  <a:gd name="T16" fmla="*/ 1832 w 1832"/>
                  <a:gd name="T17" fmla="*/ 220 h 1564"/>
                  <a:gd name="T18" fmla="*/ 422 w 1832"/>
                  <a:gd name="T19" fmla="*/ 1371 h 1564"/>
                  <a:gd name="T20" fmla="*/ 185 w 1832"/>
                  <a:gd name="T21" fmla="*/ 1134 h 1564"/>
                  <a:gd name="T22" fmla="*/ 422 w 1832"/>
                  <a:gd name="T23" fmla="*/ 1371 h 1564"/>
                  <a:gd name="T24" fmla="*/ 185 w 1832"/>
                  <a:gd name="T25" fmla="*/ 1064 h 1564"/>
                  <a:gd name="T26" fmla="*/ 422 w 1832"/>
                  <a:gd name="T27" fmla="*/ 827 h 1564"/>
                  <a:gd name="T28" fmla="*/ 422 w 1832"/>
                  <a:gd name="T29" fmla="*/ 758 h 1564"/>
                  <a:gd name="T30" fmla="*/ 185 w 1832"/>
                  <a:gd name="T31" fmla="*/ 520 h 1564"/>
                  <a:gd name="T32" fmla="*/ 422 w 1832"/>
                  <a:gd name="T33" fmla="*/ 758 h 1564"/>
                  <a:gd name="T34" fmla="*/ 492 w 1832"/>
                  <a:gd name="T35" fmla="*/ 1371 h 1564"/>
                  <a:gd name="T36" fmla="*/ 728 w 1832"/>
                  <a:gd name="T37" fmla="*/ 1134 h 1564"/>
                  <a:gd name="T38" fmla="*/ 728 w 1832"/>
                  <a:gd name="T39" fmla="*/ 1064 h 1564"/>
                  <a:gd name="T40" fmla="*/ 492 w 1832"/>
                  <a:gd name="T41" fmla="*/ 827 h 1564"/>
                  <a:gd name="T42" fmla="*/ 728 w 1832"/>
                  <a:gd name="T43" fmla="*/ 1064 h 1564"/>
                  <a:gd name="T44" fmla="*/ 492 w 1832"/>
                  <a:gd name="T45" fmla="*/ 758 h 1564"/>
                  <a:gd name="T46" fmla="*/ 728 w 1832"/>
                  <a:gd name="T47" fmla="*/ 520 h 1564"/>
                  <a:gd name="T48" fmla="*/ 1035 w 1832"/>
                  <a:gd name="T49" fmla="*/ 1371 h 1564"/>
                  <a:gd name="T50" fmla="*/ 798 w 1832"/>
                  <a:gd name="T51" fmla="*/ 1134 h 1564"/>
                  <a:gd name="T52" fmla="*/ 1035 w 1832"/>
                  <a:gd name="T53" fmla="*/ 1371 h 1564"/>
                  <a:gd name="T54" fmla="*/ 798 w 1832"/>
                  <a:gd name="T55" fmla="*/ 1064 h 1564"/>
                  <a:gd name="T56" fmla="*/ 1035 w 1832"/>
                  <a:gd name="T57" fmla="*/ 827 h 1564"/>
                  <a:gd name="T58" fmla="*/ 1035 w 1832"/>
                  <a:gd name="T59" fmla="*/ 758 h 1564"/>
                  <a:gd name="T60" fmla="*/ 798 w 1832"/>
                  <a:gd name="T61" fmla="*/ 520 h 1564"/>
                  <a:gd name="T62" fmla="*/ 1035 w 1832"/>
                  <a:gd name="T63" fmla="*/ 758 h 1564"/>
                  <a:gd name="T64" fmla="*/ 1105 w 1832"/>
                  <a:gd name="T65" fmla="*/ 1371 h 1564"/>
                  <a:gd name="T66" fmla="*/ 1342 w 1832"/>
                  <a:gd name="T67" fmla="*/ 1134 h 1564"/>
                  <a:gd name="T68" fmla="*/ 1342 w 1832"/>
                  <a:gd name="T69" fmla="*/ 1064 h 1564"/>
                  <a:gd name="T70" fmla="*/ 1105 w 1832"/>
                  <a:gd name="T71" fmla="*/ 827 h 1564"/>
                  <a:gd name="T72" fmla="*/ 1342 w 1832"/>
                  <a:gd name="T73" fmla="*/ 1064 h 1564"/>
                  <a:gd name="T74" fmla="*/ 1105 w 1832"/>
                  <a:gd name="T75" fmla="*/ 758 h 1564"/>
                  <a:gd name="T76" fmla="*/ 1342 w 1832"/>
                  <a:gd name="T77" fmla="*/ 520 h 1564"/>
                  <a:gd name="T78" fmla="*/ 1648 w 1832"/>
                  <a:gd name="T79" fmla="*/ 1371 h 1564"/>
                  <a:gd name="T80" fmla="*/ 1411 w 1832"/>
                  <a:gd name="T81" fmla="*/ 1134 h 1564"/>
                  <a:gd name="T82" fmla="*/ 1648 w 1832"/>
                  <a:gd name="T83" fmla="*/ 1371 h 1564"/>
                  <a:gd name="T84" fmla="*/ 1411 w 1832"/>
                  <a:gd name="T85" fmla="*/ 1064 h 1564"/>
                  <a:gd name="T86" fmla="*/ 1648 w 1832"/>
                  <a:gd name="T87" fmla="*/ 827 h 1564"/>
                  <a:gd name="T88" fmla="*/ 1648 w 1832"/>
                  <a:gd name="T89" fmla="*/ 758 h 1564"/>
                  <a:gd name="T90" fmla="*/ 1411 w 1832"/>
                  <a:gd name="T91" fmla="*/ 520 h 1564"/>
                  <a:gd name="T92" fmla="*/ 1648 w 1832"/>
                  <a:gd name="T93" fmla="*/ 758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32" h="1564">
                    <a:moveTo>
                      <a:pt x="1614" y="0"/>
                    </a:moveTo>
                    <a:cubicBezTo>
                      <a:pt x="1482" y="0"/>
                      <a:pt x="1482" y="0"/>
                      <a:pt x="1482" y="0"/>
                    </a:cubicBezTo>
                    <a:cubicBezTo>
                      <a:pt x="1482" y="118"/>
                      <a:pt x="1482" y="118"/>
                      <a:pt x="1482" y="118"/>
                    </a:cubicBezTo>
                    <a:cubicBezTo>
                      <a:pt x="1482" y="196"/>
                      <a:pt x="1430" y="258"/>
                      <a:pt x="1367" y="258"/>
                    </a:cubicBezTo>
                    <a:cubicBezTo>
                      <a:pt x="1303" y="258"/>
                      <a:pt x="1251" y="196"/>
                      <a:pt x="1251" y="118"/>
                    </a:cubicBezTo>
                    <a:cubicBezTo>
                      <a:pt x="1251" y="0"/>
                      <a:pt x="1251" y="0"/>
                      <a:pt x="1251" y="0"/>
                    </a:cubicBezTo>
                    <a:cubicBezTo>
                      <a:pt x="582" y="0"/>
                      <a:pt x="582" y="0"/>
                      <a:pt x="582" y="0"/>
                    </a:cubicBezTo>
                    <a:cubicBezTo>
                      <a:pt x="582" y="118"/>
                      <a:pt x="582" y="118"/>
                      <a:pt x="582" y="118"/>
                    </a:cubicBezTo>
                    <a:cubicBezTo>
                      <a:pt x="582" y="196"/>
                      <a:pt x="530" y="258"/>
                      <a:pt x="466" y="258"/>
                    </a:cubicBezTo>
                    <a:cubicBezTo>
                      <a:pt x="403" y="258"/>
                      <a:pt x="351" y="196"/>
                      <a:pt x="351" y="118"/>
                    </a:cubicBezTo>
                    <a:cubicBezTo>
                      <a:pt x="351" y="0"/>
                      <a:pt x="351" y="0"/>
                      <a:pt x="351" y="0"/>
                    </a:cubicBezTo>
                    <a:cubicBezTo>
                      <a:pt x="219" y="0"/>
                      <a:pt x="219" y="0"/>
                      <a:pt x="219" y="0"/>
                    </a:cubicBezTo>
                    <a:cubicBezTo>
                      <a:pt x="99" y="0"/>
                      <a:pt x="0" y="99"/>
                      <a:pt x="0" y="220"/>
                    </a:cubicBezTo>
                    <a:cubicBezTo>
                      <a:pt x="0" y="1345"/>
                      <a:pt x="0" y="1345"/>
                      <a:pt x="0" y="1345"/>
                    </a:cubicBezTo>
                    <a:cubicBezTo>
                      <a:pt x="0" y="1466"/>
                      <a:pt x="99" y="1564"/>
                      <a:pt x="219" y="1564"/>
                    </a:cubicBezTo>
                    <a:cubicBezTo>
                      <a:pt x="1614" y="1564"/>
                      <a:pt x="1614" y="1564"/>
                      <a:pt x="1614" y="1564"/>
                    </a:cubicBezTo>
                    <a:cubicBezTo>
                      <a:pt x="1734" y="1564"/>
                      <a:pt x="1832" y="1466"/>
                      <a:pt x="1832" y="1345"/>
                    </a:cubicBezTo>
                    <a:cubicBezTo>
                      <a:pt x="1832" y="220"/>
                      <a:pt x="1832" y="220"/>
                      <a:pt x="1832" y="220"/>
                    </a:cubicBezTo>
                    <a:cubicBezTo>
                      <a:pt x="1832" y="99"/>
                      <a:pt x="1734" y="0"/>
                      <a:pt x="1614" y="0"/>
                    </a:cubicBezTo>
                    <a:close/>
                    <a:moveTo>
                      <a:pt x="422" y="1371"/>
                    </a:moveTo>
                    <a:cubicBezTo>
                      <a:pt x="185" y="1371"/>
                      <a:pt x="185" y="1371"/>
                      <a:pt x="185" y="1371"/>
                    </a:cubicBezTo>
                    <a:cubicBezTo>
                      <a:pt x="185" y="1134"/>
                      <a:pt x="185" y="1134"/>
                      <a:pt x="185" y="1134"/>
                    </a:cubicBezTo>
                    <a:cubicBezTo>
                      <a:pt x="422" y="1134"/>
                      <a:pt x="422" y="1134"/>
                      <a:pt x="422" y="1134"/>
                    </a:cubicBezTo>
                    <a:lnTo>
                      <a:pt x="422" y="1371"/>
                    </a:lnTo>
                    <a:close/>
                    <a:moveTo>
                      <a:pt x="422" y="1064"/>
                    </a:moveTo>
                    <a:cubicBezTo>
                      <a:pt x="185" y="1064"/>
                      <a:pt x="185" y="1064"/>
                      <a:pt x="185" y="1064"/>
                    </a:cubicBezTo>
                    <a:cubicBezTo>
                      <a:pt x="185" y="827"/>
                      <a:pt x="185" y="827"/>
                      <a:pt x="185" y="827"/>
                    </a:cubicBezTo>
                    <a:cubicBezTo>
                      <a:pt x="422" y="827"/>
                      <a:pt x="422" y="827"/>
                      <a:pt x="422" y="827"/>
                    </a:cubicBezTo>
                    <a:lnTo>
                      <a:pt x="422" y="1064"/>
                    </a:lnTo>
                    <a:close/>
                    <a:moveTo>
                      <a:pt x="422" y="758"/>
                    </a:moveTo>
                    <a:cubicBezTo>
                      <a:pt x="185" y="758"/>
                      <a:pt x="185" y="758"/>
                      <a:pt x="185" y="758"/>
                    </a:cubicBezTo>
                    <a:cubicBezTo>
                      <a:pt x="185" y="520"/>
                      <a:pt x="185" y="520"/>
                      <a:pt x="185" y="520"/>
                    </a:cubicBezTo>
                    <a:cubicBezTo>
                      <a:pt x="422" y="520"/>
                      <a:pt x="422" y="520"/>
                      <a:pt x="422" y="520"/>
                    </a:cubicBezTo>
                    <a:lnTo>
                      <a:pt x="422" y="758"/>
                    </a:lnTo>
                    <a:close/>
                    <a:moveTo>
                      <a:pt x="728" y="1371"/>
                    </a:moveTo>
                    <a:cubicBezTo>
                      <a:pt x="492" y="1371"/>
                      <a:pt x="492" y="1371"/>
                      <a:pt x="492" y="1371"/>
                    </a:cubicBezTo>
                    <a:cubicBezTo>
                      <a:pt x="492" y="1134"/>
                      <a:pt x="492" y="1134"/>
                      <a:pt x="492" y="1134"/>
                    </a:cubicBezTo>
                    <a:cubicBezTo>
                      <a:pt x="728" y="1134"/>
                      <a:pt x="728" y="1134"/>
                      <a:pt x="728" y="1134"/>
                    </a:cubicBezTo>
                    <a:lnTo>
                      <a:pt x="728" y="1371"/>
                    </a:lnTo>
                    <a:close/>
                    <a:moveTo>
                      <a:pt x="728" y="1064"/>
                    </a:moveTo>
                    <a:cubicBezTo>
                      <a:pt x="492" y="1064"/>
                      <a:pt x="492" y="1064"/>
                      <a:pt x="492" y="1064"/>
                    </a:cubicBezTo>
                    <a:cubicBezTo>
                      <a:pt x="492" y="827"/>
                      <a:pt x="492" y="827"/>
                      <a:pt x="492" y="827"/>
                    </a:cubicBezTo>
                    <a:cubicBezTo>
                      <a:pt x="728" y="827"/>
                      <a:pt x="728" y="827"/>
                      <a:pt x="728" y="827"/>
                    </a:cubicBezTo>
                    <a:lnTo>
                      <a:pt x="728" y="1064"/>
                    </a:lnTo>
                    <a:close/>
                    <a:moveTo>
                      <a:pt x="728" y="758"/>
                    </a:moveTo>
                    <a:cubicBezTo>
                      <a:pt x="492" y="758"/>
                      <a:pt x="492" y="758"/>
                      <a:pt x="492" y="758"/>
                    </a:cubicBezTo>
                    <a:cubicBezTo>
                      <a:pt x="492" y="520"/>
                      <a:pt x="492" y="520"/>
                      <a:pt x="492" y="520"/>
                    </a:cubicBezTo>
                    <a:cubicBezTo>
                      <a:pt x="728" y="520"/>
                      <a:pt x="728" y="520"/>
                      <a:pt x="728" y="520"/>
                    </a:cubicBezTo>
                    <a:lnTo>
                      <a:pt x="728" y="758"/>
                    </a:lnTo>
                    <a:close/>
                    <a:moveTo>
                      <a:pt x="1035" y="1371"/>
                    </a:moveTo>
                    <a:cubicBezTo>
                      <a:pt x="798" y="1371"/>
                      <a:pt x="798" y="1371"/>
                      <a:pt x="798" y="1371"/>
                    </a:cubicBezTo>
                    <a:cubicBezTo>
                      <a:pt x="798" y="1134"/>
                      <a:pt x="798" y="1134"/>
                      <a:pt x="798" y="1134"/>
                    </a:cubicBezTo>
                    <a:cubicBezTo>
                      <a:pt x="1035" y="1134"/>
                      <a:pt x="1035" y="1134"/>
                      <a:pt x="1035" y="1134"/>
                    </a:cubicBezTo>
                    <a:lnTo>
                      <a:pt x="1035" y="1371"/>
                    </a:lnTo>
                    <a:close/>
                    <a:moveTo>
                      <a:pt x="1035" y="1064"/>
                    </a:moveTo>
                    <a:cubicBezTo>
                      <a:pt x="798" y="1064"/>
                      <a:pt x="798" y="1064"/>
                      <a:pt x="798" y="1064"/>
                    </a:cubicBezTo>
                    <a:cubicBezTo>
                      <a:pt x="798" y="827"/>
                      <a:pt x="798" y="827"/>
                      <a:pt x="798" y="827"/>
                    </a:cubicBezTo>
                    <a:cubicBezTo>
                      <a:pt x="1035" y="827"/>
                      <a:pt x="1035" y="827"/>
                      <a:pt x="1035" y="827"/>
                    </a:cubicBezTo>
                    <a:lnTo>
                      <a:pt x="1035" y="1064"/>
                    </a:lnTo>
                    <a:close/>
                    <a:moveTo>
                      <a:pt x="1035" y="758"/>
                    </a:moveTo>
                    <a:cubicBezTo>
                      <a:pt x="798" y="758"/>
                      <a:pt x="798" y="758"/>
                      <a:pt x="798" y="758"/>
                    </a:cubicBezTo>
                    <a:cubicBezTo>
                      <a:pt x="798" y="520"/>
                      <a:pt x="798" y="520"/>
                      <a:pt x="798" y="520"/>
                    </a:cubicBezTo>
                    <a:cubicBezTo>
                      <a:pt x="1035" y="520"/>
                      <a:pt x="1035" y="520"/>
                      <a:pt x="1035" y="520"/>
                    </a:cubicBezTo>
                    <a:lnTo>
                      <a:pt x="1035" y="758"/>
                    </a:lnTo>
                    <a:close/>
                    <a:moveTo>
                      <a:pt x="1342" y="1371"/>
                    </a:moveTo>
                    <a:cubicBezTo>
                      <a:pt x="1105" y="1371"/>
                      <a:pt x="1105" y="1371"/>
                      <a:pt x="1105" y="1371"/>
                    </a:cubicBezTo>
                    <a:cubicBezTo>
                      <a:pt x="1105" y="1134"/>
                      <a:pt x="1105" y="1134"/>
                      <a:pt x="1105" y="1134"/>
                    </a:cubicBezTo>
                    <a:cubicBezTo>
                      <a:pt x="1342" y="1134"/>
                      <a:pt x="1342" y="1134"/>
                      <a:pt x="1342" y="1134"/>
                    </a:cubicBezTo>
                    <a:lnTo>
                      <a:pt x="1342" y="1371"/>
                    </a:lnTo>
                    <a:close/>
                    <a:moveTo>
                      <a:pt x="1342" y="1064"/>
                    </a:moveTo>
                    <a:cubicBezTo>
                      <a:pt x="1105" y="1064"/>
                      <a:pt x="1105" y="1064"/>
                      <a:pt x="1105" y="1064"/>
                    </a:cubicBezTo>
                    <a:cubicBezTo>
                      <a:pt x="1105" y="827"/>
                      <a:pt x="1105" y="827"/>
                      <a:pt x="1105" y="827"/>
                    </a:cubicBezTo>
                    <a:cubicBezTo>
                      <a:pt x="1342" y="827"/>
                      <a:pt x="1342" y="827"/>
                      <a:pt x="1342" y="827"/>
                    </a:cubicBezTo>
                    <a:lnTo>
                      <a:pt x="1342" y="1064"/>
                    </a:lnTo>
                    <a:close/>
                    <a:moveTo>
                      <a:pt x="1342" y="758"/>
                    </a:moveTo>
                    <a:cubicBezTo>
                      <a:pt x="1105" y="758"/>
                      <a:pt x="1105" y="758"/>
                      <a:pt x="1105" y="758"/>
                    </a:cubicBezTo>
                    <a:cubicBezTo>
                      <a:pt x="1105" y="520"/>
                      <a:pt x="1105" y="520"/>
                      <a:pt x="1105" y="520"/>
                    </a:cubicBezTo>
                    <a:cubicBezTo>
                      <a:pt x="1342" y="520"/>
                      <a:pt x="1342" y="520"/>
                      <a:pt x="1342" y="520"/>
                    </a:cubicBezTo>
                    <a:lnTo>
                      <a:pt x="1342" y="758"/>
                    </a:lnTo>
                    <a:close/>
                    <a:moveTo>
                      <a:pt x="1648" y="1371"/>
                    </a:moveTo>
                    <a:cubicBezTo>
                      <a:pt x="1411" y="1371"/>
                      <a:pt x="1411" y="1371"/>
                      <a:pt x="1411" y="1371"/>
                    </a:cubicBezTo>
                    <a:cubicBezTo>
                      <a:pt x="1411" y="1134"/>
                      <a:pt x="1411" y="1134"/>
                      <a:pt x="1411" y="1134"/>
                    </a:cubicBezTo>
                    <a:cubicBezTo>
                      <a:pt x="1648" y="1134"/>
                      <a:pt x="1648" y="1134"/>
                      <a:pt x="1648" y="1134"/>
                    </a:cubicBezTo>
                    <a:lnTo>
                      <a:pt x="1648" y="1371"/>
                    </a:lnTo>
                    <a:close/>
                    <a:moveTo>
                      <a:pt x="1648" y="1064"/>
                    </a:moveTo>
                    <a:cubicBezTo>
                      <a:pt x="1411" y="1064"/>
                      <a:pt x="1411" y="1064"/>
                      <a:pt x="1411" y="1064"/>
                    </a:cubicBezTo>
                    <a:cubicBezTo>
                      <a:pt x="1411" y="827"/>
                      <a:pt x="1411" y="827"/>
                      <a:pt x="1411" y="827"/>
                    </a:cubicBezTo>
                    <a:cubicBezTo>
                      <a:pt x="1648" y="827"/>
                      <a:pt x="1648" y="827"/>
                      <a:pt x="1648" y="827"/>
                    </a:cubicBezTo>
                    <a:lnTo>
                      <a:pt x="1648" y="1064"/>
                    </a:lnTo>
                    <a:close/>
                    <a:moveTo>
                      <a:pt x="1648" y="758"/>
                    </a:moveTo>
                    <a:cubicBezTo>
                      <a:pt x="1411" y="758"/>
                      <a:pt x="1411" y="758"/>
                      <a:pt x="1411" y="758"/>
                    </a:cubicBezTo>
                    <a:cubicBezTo>
                      <a:pt x="1411" y="520"/>
                      <a:pt x="1411" y="520"/>
                      <a:pt x="1411" y="520"/>
                    </a:cubicBezTo>
                    <a:cubicBezTo>
                      <a:pt x="1648" y="520"/>
                      <a:pt x="1648" y="520"/>
                      <a:pt x="1648" y="520"/>
                    </a:cubicBezTo>
                    <a:lnTo>
                      <a:pt x="1648" y="758"/>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21" name="Freeform 62">
                <a:extLst>
                  <a:ext uri="{FF2B5EF4-FFF2-40B4-BE49-F238E27FC236}">
                    <a16:creationId xmlns:a16="http://schemas.microsoft.com/office/drawing/2014/main" id="{8C5563C2-7691-4D2A-B7CD-5D73002B37B7}"/>
                  </a:ext>
                </a:extLst>
              </p:cNvPr>
              <p:cNvSpPr>
                <a:spLocks/>
              </p:cNvSpPr>
              <p:nvPr/>
            </p:nvSpPr>
            <p:spPr bwMode="auto">
              <a:xfrm>
                <a:off x="1114" y="803"/>
                <a:ext cx="34" cy="115"/>
              </a:xfrm>
              <a:custGeom>
                <a:avLst/>
                <a:gdLst>
                  <a:gd name="T0" fmla="*/ 70 w 140"/>
                  <a:gd name="T1" fmla="*/ 0 h 476"/>
                  <a:gd name="T2" fmla="*/ 0 w 140"/>
                  <a:gd name="T3" fmla="*/ 94 h 476"/>
                  <a:gd name="T4" fmla="*/ 0 w 140"/>
                  <a:gd name="T5" fmla="*/ 383 h 476"/>
                  <a:gd name="T6" fmla="*/ 70 w 140"/>
                  <a:gd name="T7" fmla="*/ 476 h 476"/>
                  <a:gd name="T8" fmla="*/ 140 w 140"/>
                  <a:gd name="T9" fmla="*/ 383 h 476"/>
                  <a:gd name="T10" fmla="*/ 140 w 140"/>
                  <a:gd name="T11" fmla="*/ 94 h 476"/>
                  <a:gd name="T12" fmla="*/ 70 w 140"/>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140" h="476">
                    <a:moveTo>
                      <a:pt x="70" y="0"/>
                    </a:moveTo>
                    <a:cubicBezTo>
                      <a:pt x="33" y="0"/>
                      <a:pt x="0" y="43"/>
                      <a:pt x="0" y="94"/>
                    </a:cubicBezTo>
                    <a:cubicBezTo>
                      <a:pt x="0" y="383"/>
                      <a:pt x="0" y="383"/>
                      <a:pt x="0" y="383"/>
                    </a:cubicBezTo>
                    <a:cubicBezTo>
                      <a:pt x="0" y="433"/>
                      <a:pt x="33" y="476"/>
                      <a:pt x="70" y="476"/>
                    </a:cubicBezTo>
                    <a:cubicBezTo>
                      <a:pt x="108" y="476"/>
                      <a:pt x="140" y="433"/>
                      <a:pt x="140" y="383"/>
                    </a:cubicBezTo>
                    <a:cubicBezTo>
                      <a:pt x="140" y="94"/>
                      <a:pt x="140" y="94"/>
                      <a:pt x="140" y="94"/>
                    </a:cubicBezTo>
                    <a:cubicBezTo>
                      <a:pt x="140" y="43"/>
                      <a:pt x="108" y="0"/>
                      <a:pt x="7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22" name="Freeform 63">
                <a:extLst>
                  <a:ext uri="{FF2B5EF4-FFF2-40B4-BE49-F238E27FC236}">
                    <a16:creationId xmlns:a16="http://schemas.microsoft.com/office/drawing/2014/main" id="{CA54F479-7166-441C-9132-C76ED62B9312}"/>
                  </a:ext>
                </a:extLst>
              </p:cNvPr>
              <p:cNvSpPr>
                <a:spLocks/>
              </p:cNvSpPr>
              <p:nvPr/>
            </p:nvSpPr>
            <p:spPr bwMode="auto">
              <a:xfrm>
                <a:off x="899" y="803"/>
                <a:ext cx="33" cy="115"/>
              </a:xfrm>
              <a:custGeom>
                <a:avLst/>
                <a:gdLst>
                  <a:gd name="T0" fmla="*/ 136 w 136"/>
                  <a:gd name="T1" fmla="*/ 94 h 476"/>
                  <a:gd name="T2" fmla="*/ 68 w 136"/>
                  <a:gd name="T3" fmla="*/ 0 h 476"/>
                  <a:gd name="T4" fmla="*/ 0 w 136"/>
                  <a:gd name="T5" fmla="*/ 94 h 476"/>
                  <a:gd name="T6" fmla="*/ 0 w 136"/>
                  <a:gd name="T7" fmla="*/ 383 h 476"/>
                  <a:gd name="T8" fmla="*/ 68 w 136"/>
                  <a:gd name="T9" fmla="*/ 476 h 476"/>
                  <a:gd name="T10" fmla="*/ 136 w 136"/>
                  <a:gd name="T11" fmla="*/ 383 h 476"/>
                  <a:gd name="T12" fmla="*/ 136 w 136"/>
                  <a:gd name="T13" fmla="*/ 94 h 476"/>
                </a:gdLst>
                <a:ahLst/>
                <a:cxnLst>
                  <a:cxn ang="0">
                    <a:pos x="T0" y="T1"/>
                  </a:cxn>
                  <a:cxn ang="0">
                    <a:pos x="T2" y="T3"/>
                  </a:cxn>
                  <a:cxn ang="0">
                    <a:pos x="T4" y="T5"/>
                  </a:cxn>
                  <a:cxn ang="0">
                    <a:pos x="T6" y="T7"/>
                  </a:cxn>
                  <a:cxn ang="0">
                    <a:pos x="T8" y="T9"/>
                  </a:cxn>
                  <a:cxn ang="0">
                    <a:pos x="T10" y="T11"/>
                  </a:cxn>
                  <a:cxn ang="0">
                    <a:pos x="T12" y="T13"/>
                  </a:cxn>
                </a:cxnLst>
                <a:rect l="0" t="0" r="r" b="b"/>
                <a:pathLst>
                  <a:path w="136" h="476">
                    <a:moveTo>
                      <a:pt x="136" y="94"/>
                    </a:moveTo>
                    <a:cubicBezTo>
                      <a:pt x="136" y="43"/>
                      <a:pt x="105" y="0"/>
                      <a:pt x="68" y="0"/>
                    </a:cubicBezTo>
                    <a:cubicBezTo>
                      <a:pt x="31" y="0"/>
                      <a:pt x="0" y="43"/>
                      <a:pt x="0" y="94"/>
                    </a:cubicBezTo>
                    <a:cubicBezTo>
                      <a:pt x="0" y="383"/>
                      <a:pt x="0" y="383"/>
                      <a:pt x="0" y="383"/>
                    </a:cubicBezTo>
                    <a:cubicBezTo>
                      <a:pt x="0" y="433"/>
                      <a:pt x="31" y="476"/>
                      <a:pt x="68" y="476"/>
                    </a:cubicBezTo>
                    <a:cubicBezTo>
                      <a:pt x="105" y="476"/>
                      <a:pt x="136" y="433"/>
                      <a:pt x="136" y="383"/>
                    </a:cubicBezTo>
                    <a:lnTo>
                      <a:pt x="136" y="94"/>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8" name="Group 80">
              <a:extLst>
                <a:ext uri="{FF2B5EF4-FFF2-40B4-BE49-F238E27FC236}">
                  <a16:creationId xmlns:a16="http://schemas.microsoft.com/office/drawing/2014/main" id="{0FA992F1-C44E-4F19-B1EF-592538CAF42D}"/>
                </a:ext>
              </a:extLst>
            </p:cNvPr>
            <p:cNvGrpSpPr>
              <a:grpSpLocks noChangeAspect="1"/>
            </p:cNvGrpSpPr>
            <p:nvPr/>
          </p:nvGrpSpPr>
          <p:grpSpPr bwMode="auto">
            <a:xfrm>
              <a:off x="8882857" y="6228411"/>
              <a:ext cx="111887" cy="153339"/>
              <a:chOff x="804" y="803"/>
              <a:chExt cx="332" cy="455"/>
            </a:xfrm>
            <a:grpFill/>
          </p:grpSpPr>
          <p:sp>
            <p:nvSpPr>
              <p:cNvPr id="115" name="Freeform 81">
                <a:extLst>
                  <a:ext uri="{FF2B5EF4-FFF2-40B4-BE49-F238E27FC236}">
                    <a16:creationId xmlns:a16="http://schemas.microsoft.com/office/drawing/2014/main" id="{7283F659-F920-46CE-A9ED-3C10483A5175}"/>
                  </a:ext>
                </a:extLst>
              </p:cNvPr>
              <p:cNvSpPr>
                <a:spLocks/>
              </p:cNvSpPr>
              <p:nvPr/>
            </p:nvSpPr>
            <p:spPr bwMode="auto">
              <a:xfrm>
                <a:off x="1025" y="812"/>
                <a:ext cx="105" cy="100"/>
              </a:xfrm>
              <a:custGeom>
                <a:avLst/>
                <a:gdLst>
                  <a:gd name="T0" fmla="*/ 382 w 1744"/>
                  <a:gd name="T1" fmla="*/ 1664 h 1664"/>
                  <a:gd name="T2" fmla="*/ 1744 w 1744"/>
                  <a:gd name="T3" fmla="*/ 1664 h 1664"/>
                  <a:gd name="T4" fmla="*/ 0 w 1744"/>
                  <a:gd name="T5" fmla="*/ 0 h 1664"/>
                  <a:gd name="T6" fmla="*/ 0 w 1744"/>
                  <a:gd name="T7" fmla="*/ 1342 h 1664"/>
                  <a:gd name="T8" fmla="*/ 382 w 1744"/>
                  <a:gd name="T9" fmla="*/ 1664 h 1664"/>
                </a:gdLst>
                <a:ahLst/>
                <a:cxnLst>
                  <a:cxn ang="0">
                    <a:pos x="T0" y="T1"/>
                  </a:cxn>
                  <a:cxn ang="0">
                    <a:pos x="T2" y="T3"/>
                  </a:cxn>
                  <a:cxn ang="0">
                    <a:pos x="T4" y="T5"/>
                  </a:cxn>
                  <a:cxn ang="0">
                    <a:pos x="T6" y="T7"/>
                  </a:cxn>
                  <a:cxn ang="0">
                    <a:pos x="T8" y="T9"/>
                  </a:cxn>
                </a:cxnLst>
                <a:rect l="0" t="0" r="r" b="b"/>
                <a:pathLst>
                  <a:path w="1744" h="1664">
                    <a:moveTo>
                      <a:pt x="382" y="1664"/>
                    </a:moveTo>
                    <a:cubicBezTo>
                      <a:pt x="1744" y="1664"/>
                      <a:pt x="1744" y="1664"/>
                      <a:pt x="1744" y="1664"/>
                    </a:cubicBezTo>
                    <a:cubicBezTo>
                      <a:pt x="0" y="0"/>
                      <a:pt x="0" y="0"/>
                      <a:pt x="0" y="0"/>
                    </a:cubicBezTo>
                    <a:cubicBezTo>
                      <a:pt x="0" y="1342"/>
                      <a:pt x="0" y="1342"/>
                      <a:pt x="0" y="1342"/>
                    </a:cubicBezTo>
                    <a:cubicBezTo>
                      <a:pt x="0" y="1557"/>
                      <a:pt x="164" y="1664"/>
                      <a:pt x="382" y="16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16" name="Freeform 82">
                <a:extLst>
                  <a:ext uri="{FF2B5EF4-FFF2-40B4-BE49-F238E27FC236}">
                    <a16:creationId xmlns:a16="http://schemas.microsoft.com/office/drawing/2014/main" id="{B3C2A5D3-1009-499D-B956-3B0062B44866}"/>
                  </a:ext>
                </a:extLst>
              </p:cNvPr>
              <p:cNvSpPr>
                <a:spLocks noEditPoints="1"/>
              </p:cNvSpPr>
              <p:nvPr/>
            </p:nvSpPr>
            <p:spPr bwMode="auto">
              <a:xfrm>
                <a:off x="804" y="803"/>
                <a:ext cx="332" cy="455"/>
              </a:xfrm>
              <a:custGeom>
                <a:avLst/>
                <a:gdLst>
                  <a:gd name="T0" fmla="*/ 4085 w 5536"/>
                  <a:gd name="T1" fmla="*/ 2026 h 7568"/>
                  <a:gd name="T2" fmla="*/ 3494 w 5536"/>
                  <a:gd name="T3" fmla="*/ 1493 h 7568"/>
                  <a:gd name="T4" fmla="*/ 3494 w 5536"/>
                  <a:gd name="T5" fmla="*/ 0 h 7568"/>
                  <a:gd name="T6" fmla="*/ 323 w 5536"/>
                  <a:gd name="T7" fmla="*/ 0 h 7568"/>
                  <a:gd name="T8" fmla="*/ 0 w 5536"/>
                  <a:gd name="T9" fmla="*/ 374 h 7568"/>
                  <a:gd name="T10" fmla="*/ 0 w 5536"/>
                  <a:gd name="T11" fmla="*/ 7249 h 7568"/>
                  <a:gd name="T12" fmla="*/ 323 w 5536"/>
                  <a:gd name="T13" fmla="*/ 7568 h 7568"/>
                  <a:gd name="T14" fmla="*/ 5214 w 5536"/>
                  <a:gd name="T15" fmla="*/ 7568 h 7568"/>
                  <a:gd name="T16" fmla="*/ 5536 w 5536"/>
                  <a:gd name="T17" fmla="*/ 7249 h 7568"/>
                  <a:gd name="T18" fmla="*/ 5536 w 5536"/>
                  <a:gd name="T19" fmla="*/ 2026 h 7568"/>
                  <a:gd name="T20" fmla="*/ 4085 w 5536"/>
                  <a:gd name="T21" fmla="*/ 2026 h 7568"/>
                  <a:gd name="T22" fmla="*/ 4677 w 5536"/>
                  <a:gd name="T23" fmla="*/ 6556 h 7568"/>
                  <a:gd name="T24" fmla="*/ 860 w 5536"/>
                  <a:gd name="T25" fmla="*/ 6556 h 7568"/>
                  <a:gd name="T26" fmla="*/ 645 w 5536"/>
                  <a:gd name="T27" fmla="*/ 6396 h 7568"/>
                  <a:gd name="T28" fmla="*/ 860 w 5536"/>
                  <a:gd name="T29" fmla="*/ 6183 h 7568"/>
                  <a:gd name="T30" fmla="*/ 4677 w 5536"/>
                  <a:gd name="T31" fmla="*/ 6183 h 7568"/>
                  <a:gd name="T32" fmla="*/ 4891 w 5536"/>
                  <a:gd name="T33" fmla="*/ 6396 h 7568"/>
                  <a:gd name="T34" fmla="*/ 4677 w 5536"/>
                  <a:gd name="T35" fmla="*/ 6556 h 7568"/>
                  <a:gd name="T36" fmla="*/ 4677 w 5536"/>
                  <a:gd name="T37" fmla="*/ 4957 h 7568"/>
                  <a:gd name="T38" fmla="*/ 860 w 5536"/>
                  <a:gd name="T39" fmla="*/ 4957 h 7568"/>
                  <a:gd name="T40" fmla="*/ 645 w 5536"/>
                  <a:gd name="T41" fmla="*/ 4797 h 7568"/>
                  <a:gd name="T42" fmla="*/ 860 w 5536"/>
                  <a:gd name="T43" fmla="*/ 4637 h 7568"/>
                  <a:gd name="T44" fmla="*/ 4677 w 5536"/>
                  <a:gd name="T45" fmla="*/ 4637 h 7568"/>
                  <a:gd name="T46" fmla="*/ 4891 w 5536"/>
                  <a:gd name="T47" fmla="*/ 4797 h 7568"/>
                  <a:gd name="T48" fmla="*/ 4677 w 5536"/>
                  <a:gd name="T49" fmla="*/ 4957 h 7568"/>
                  <a:gd name="T50" fmla="*/ 4677 w 5536"/>
                  <a:gd name="T51" fmla="*/ 3411 h 7568"/>
                  <a:gd name="T52" fmla="*/ 860 w 5536"/>
                  <a:gd name="T53" fmla="*/ 3411 h 7568"/>
                  <a:gd name="T54" fmla="*/ 645 w 5536"/>
                  <a:gd name="T55" fmla="*/ 3252 h 7568"/>
                  <a:gd name="T56" fmla="*/ 860 w 5536"/>
                  <a:gd name="T57" fmla="*/ 3092 h 7568"/>
                  <a:gd name="T58" fmla="*/ 4677 w 5536"/>
                  <a:gd name="T59" fmla="*/ 3092 h 7568"/>
                  <a:gd name="T60" fmla="*/ 4891 w 5536"/>
                  <a:gd name="T61" fmla="*/ 3252 h 7568"/>
                  <a:gd name="T62" fmla="*/ 4677 w 5536"/>
                  <a:gd name="T63" fmla="*/ 3411 h 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6" h="7568">
                    <a:moveTo>
                      <a:pt x="4085" y="2026"/>
                    </a:moveTo>
                    <a:cubicBezTo>
                      <a:pt x="3763" y="2026"/>
                      <a:pt x="3494" y="1813"/>
                      <a:pt x="3494" y="1493"/>
                    </a:cubicBezTo>
                    <a:cubicBezTo>
                      <a:pt x="3494" y="0"/>
                      <a:pt x="3494" y="0"/>
                      <a:pt x="3494" y="0"/>
                    </a:cubicBezTo>
                    <a:cubicBezTo>
                      <a:pt x="323" y="0"/>
                      <a:pt x="323" y="0"/>
                      <a:pt x="323" y="0"/>
                    </a:cubicBezTo>
                    <a:cubicBezTo>
                      <a:pt x="162" y="0"/>
                      <a:pt x="0" y="160"/>
                      <a:pt x="0" y="374"/>
                    </a:cubicBezTo>
                    <a:cubicBezTo>
                      <a:pt x="0" y="7249"/>
                      <a:pt x="0" y="7249"/>
                      <a:pt x="0" y="7249"/>
                    </a:cubicBezTo>
                    <a:cubicBezTo>
                      <a:pt x="0" y="7409"/>
                      <a:pt x="162" y="7568"/>
                      <a:pt x="323" y="7568"/>
                    </a:cubicBezTo>
                    <a:cubicBezTo>
                      <a:pt x="5214" y="7568"/>
                      <a:pt x="5214" y="7568"/>
                      <a:pt x="5214" y="7568"/>
                    </a:cubicBezTo>
                    <a:cubicBezTo>
                      <a:pt x="5429" y="7568"/>
                      <a:pt x="5536" y="7409"/>
                      <a:pt x="5536" y="7249"/>
                    </a:cubicBezTo>
                    <a:cubicBezTo>
                      <a:pt x="5536" y="2026"/>
                      <a:pt x="5536" y="2026"/>
                      <a:pt x="5536" y="2026"/>
                    </a:cubicBezTo>
                    <a:lnTo>
                      <a:pt x="4085" y="2026"/>
                    </a:lnTo>
                    <a:close/>
                    <a:moveTo>
                      <a:pt x="4677" y="6556"/>
                    </a:moveTo>
                    <a:cubicBezTo>
                      <a:pt x="860" y="6556"/>
                      <a:pt x="860" y="6556"/>
                      <a:pt x="860" y="6556"/>
                    </a:cubicBezTo>
                    <a:cubicBezTo>
                      <a:pt x="753" y="6556"/>
                      <a:pt x="645" y="6449"/>
                      <a:pt x="645" y="6396"/>
                    </a:cubicBezTo>
                    <a:cubicBezTo>
                      <a:pt x="645" y="6289"/>
                      <a:pt x="753" y="6183"/>
                      <a:pt x="860" y="6183"/>
                    </a:cubicBezTo>
                    <a:cubicBezTo>
                      <a:pt x="4677" y="6183"/>
                      <a:pt x="4677" y="6183"/>
                      <a:pt x="4677" y="6183"/>
                    </a:cubicBezTo>
                    <a:cubicBezTo>
                      <a:pt x="4784" y="6183"/>
                      <a:pt x="4891" y="6289"/>
                      <a:pt x="4891" y="6396"/>
                    </a:cubicBezTo>
                    <a:cubicBezTo>
                      <a:pt x="4891" y="6449"/>
                      <a:pt x="4784" y="6556"/>
                      <a:pt x="4677" y="6556"/>
                    </a:cubicBezTo>
                    <a:close/>
                    <a:moveTo>
                      <a:pt x="4677" y="4957"/>
                    </a:moveTo>
                    <a:cubicBezTo>
                      <a:pt x="860" y="4957"/>
                      <a:pt x="860" y="4957"/>
                      <a:pt x="860" y="4957"/>
                    </a:cubicBezTo>
                    <a:cubicBezTo>
                      <a:pt x="753" y="4957"/>
                      <a:pt x="645" y="4904"/>
                      <a:pt x="645" y="4797"/>
                    </a:cubicBezTo>
                    <a:cubicBezTo>
                      <a:pt x="645" y="4690"/>
                      <a:pt x="753" y="4637"/>
                      <a:pt x="860" y="4637"/>
                    </a:cubicBezTo>
                    <a:cubicBezTo>
                      <a:pt x="4677" y="4637"/>
                      <a:pt x="4677" y="4637"/>
                      <a:pt x="4677" y="4637"/>
                    </a:cubicBezTo>
                    <a:cubicBezTo>
                      <a:pt x="4784" y="4637"/>
                      <a:pt x="4891" y="4690"/>
                      <a:pt x="4891" y="4797"/>
                    </a:cubicBezTo>
                    <a:cubicBezTo>
                      <a:pt x="4891" y="4904"/>
                      <a:pt x="4784" y="4957"/>
                      <a:pt x="4677" y="4957"/>
                    </a:cubicBezTo>
                    <a:close/>
                    <a:moveTo>
                      <a:pt x="4677" y="3411"/>
                    </a:moveTo>
                    <a:cubicBezTo>
                      <a:pt x="860" y="3411"/>
                      <a:pt x="860" y="3411"/>
                      <a:pt x="860" y="3411"/>
                    </a:cubicBezTo>
                    <a:cubicBezTo>
                      <a:pt x="753" y="3411"/>
                      <a:pt x="645" y="3305"/>
                      <a:pt x="645" y="3252"/>
                    </a:cubicBezTo>
                    <a:cubicBezTo>
                      <a:pt x="645" y="3145"/>
                      <a:pt x="753" y="3092"/>
                      <a:pt x="860" y="3092"/>
                    </a:cubicBezTo>
                    <a:cubicBezTo>
                      <a:pt x="4677" y="3092"/>
                      <a:pt x="4677" y="3092"/>
                      <a:pt x="4677" y="3092"/>
                    </a:cubicBezTo>
                    <a:cubicBezTo>
                      <a:pt x="4784" y="3092"/>
                      <a:pt x="4891" y="3145"/>
                      <a:pt x="4891" y="3252"/>
                    </a:cubicBezTo>
                    <a:cubicBezTo>
                      <a:pt x="4891" y="3305"/>
                      <a:pt x="4784" y="3411"/>
                      <a:pt x="4677" y="3411"/>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9" name="Group 70">
              <a:extLst>
                <a:ext uri="{FF2B5EF4-FFF2-40B4-BE49-F238E27FC236}">
                  <a16:creationId xmlns:a16="http://schemas.microsoft.com/office/drawing/2014/main" id="{ACB11D43-764A-4D77-A7BD-EF695FE0BA96}"/>
                </a:ext>
              </a:extLst>
            </p:cNvPr>
            <p:cNvGrpSpPr>
              <a:grpSpLocks noChangeAspect="1"/>
            </p:cNvGrpSpPr>
            <p:nvPr/>
          </p:nvGrpSpPr>
          <p:grpSpPr bwMode="auto">
            <a:xfrm>
              <a:off x="8862131" y="6032971"/>
              <a:ext cx="153338" cy="93807"/>
              <a:chOff x="803" y="793"/>
              <a:chExt cx="510" cy="312"/>
            </a:xfrm>
            <a:grpFill/>
          </p:grpSpPr>
          <p:sp>
            <p:nvSpPr>
              <p:cNvPr id="110" name="Freeform 71">
                <a:extLst>
                  <a:ext uri="{FF2B5EF4-FFF2-40B4-BE49-F238E27FC236}">
                    <a16:creationId xmlns:a16="http://schemas.microsoft.com/office/drawing/2014/main" id="{F4C8C074-C9A0-434E-9667-AED1480B792F}"/>
                  </a:ext>
                </a:extLst>
              </p:cNvPr>
              <p:cNvSpPr>
                <a:spLocks/>
              </p:cNvSpPr>
              <p:nvPr/>
            </p:nvSpPr>
            <p:spPr bwMode="auto">
              <a:xfrm>
                <a:off x="937" y="793"/>
                <a:ext cx="242" cy="159"/>
              </a:xfrm>
              <a:custGeom>
                <a:avLst/>
                <a:gdLst>
                  <a:gd name="T0" fmla="*/ 1013 w 2024"/>
                  <a:gd name="T1" fmla="*/ 1212 h 1320"/>
                  <a:gd name="T2" fmla="*/ 1465 w 2024"/>
                  <a:gd name="T3" fmla="*/ 1320 h 1320"/>
                  <a:gd name="T4" fmla="*/ 2024 w 2024"/>
                  <a:gd name="T5" fmla="*/ 352 h 1320"/>
                  <a:gd name="T6" fmla="*/ 0 w 2024"/>
                  <a:gd name="T7" fmla="*/ 352 h 1320"/>
                  <a:gd name="T8" fmla="*/ 560 w 2024"/>
                  <a:gd name="T9" fmla="*/ 1320 h 1320"/>
                  <a:gd name="T10" fmla="*/ 1013 w 2024"/>
                  <a:gd name="T11" fmla="*/ 1212 h 1320"/>
                </a:gdLst>
                <a:ahLst/>
                <a:cxnLst>
                  <a:cxn ang="0">
                    <a:pos x="T0" y="T1"/>
                  </a:cxn>
                  <a:cxn ang="0">
                    <a:pos x="T2" y="T3"/>
                  </a:cxn>
                  <a:cxn ang="0">
                    <a:pos x="T4" y="T5"/>
                  </a:cxn>
                  <a:cxn ang="0">
                    <a:pos x="T6" y="T7"/>
                  </a:cxn>
                  <a:cxn ang="0">
                    <a:pos x="T8" y="T9"/>
                  </a:cxn>
                  <a:cxn ang="0">
                    <a:pos x="T10" y="T11"/>
                  </a:cxn>
                </a:cxnLst>
                <a:rect l="0" t="0" r="r" b="b"/>
                <a:pathLst>
                  <a:path w="2024" h="1320">
                    <a:moveTo>
                      <a:pt x="1013" y="1212"/>
                    </a:moveTo>
                    <a:cubicBezTo>
                      <a:pt x="1169" y="1212"/>
                      <a:pt x="1325" y="1249"/>
                      <a:pt x="1465" y="1320"/>
                    </a:cubicBezTo>
                    <a:cubicBezTo>
                      <a:pt x="2024" y="352"/>
                      <a:pt x="2024" y="352"/>
                      <a:pt x="2024" y="352"/>
                    </a:cubicBezTo>
                    <a:cubicBezTo>
                      <a:pt x="1378" y="0"/>
                      <a:pt x="647" y="0"/>
                      <a:pt x="0" y="352"/>
                    </a:cubicBezTo>
                    <a:cubicBezTo>
                      <a:pt x="560" y="1320"/>
                      <a:pt x="560" y="1320"/>
                      <a:pt x="560" y="1320"/>
                    </a:cubicBezTo>
                    <a:cubicBezTo>
                      <a:pt x="700" y="1249"/>
                      <a:pt x="856" y="1212"/>
                      <a:pt x="1013" y="1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1" name="Freeform 72">
                <a:extLst>
                  <a:ext uri="{FF2B5EF4-FFF2-40B4-BE49-F238E27FC236}">
                    <a16:creationId xmlns:a16="http://schemas.microsoft.com/office/drawing/2014/main" id="{032423FA-8BB0-4627-A298-3DFAA68BD315}"/>
                  </a:ext>
                </a:extLst>
              </p:cNvPr>
              <p:cNvSpPr>
                <a:spLocks/>
              </p:cNvSpPr>
              <p:nvPr/>
            </p:nvSpPr>
            <p:spPr bwMode="auto">
              <a:xfrm>
                <a:off x="803" y="842"/>
                <a:ext cx="188" cy="212"/>
              </a:xfrm>
              <a:custGeom>
                <a:avLst/>
                <a:gdLst>
                  <a:gd name="T0" fmla="*/ 1568 w 1568"/>
                  <a:gd name="T1" fmla="*/ 973 h 1760"/>
                  <a:gd name="T2" fmla="*/ 1010 w 1568"/>
                  <a:gd name="T3" fmla="*/ 0 h 1760"/>
                  <a:gd name="T4" fmla="*/ 0 w 1568"/>
                  <a:gd name="T5" fmla="*/ 1760 h 1760"/>
                  <a:gd name="T6" fmla="*/ 1116 w 1568"/>
                  <a:gd name="T7" fmla="*/ 1760 h 1760"/>
                  <a:gd name="T8" fmla="*/ 1568 w 1568"/>
                  <a:gd name="T9" fmla="*/ 973 h 1760"/>
                </a:gdLst>
                <a:ahLst/>
                <a:cxnLst>
                  <a:cxn ang="0">
                    <a:pos x="T0" y="T1"/>
                  </a:cxn>
                  <a:cxn ang="0">
                    <a:pos x="T2" y="T3"/>
                  </a:cxn>
                  <a:cxn ang="0">
                    <a:pos x="T4" y="T5"/>
                  </a:cxn>
                  <a:cxn ang="0">
                    <a:pos x="T6" y="T7"/>
                  </a:cxn>
                  <a:cxn ang="0">
                    <a:pos x="T8" y="T9"/>
                  </a:cxn>
                </a:cxnLst>
                <a:rect l="0" t="0" r="r" b="b"/>
                <a:pathLst>
                  <a:path w="1568" h="1760">
                    <a:moveTo>
                      <a:pt x="1568" y="973"/>
                    </a:moveTo>
                    <a:cubicBezTo>
                      <a:pt x="1010" y="0"/>
                      <a:pt x="1010" y="0"/>
                      <a:pt x="1010" y="0"/>
                    </a:cubicBezTo>
                    <a:cubicBezTo>
                      <a:pt x="383" y="386"/>
                      <a:pt x="18" y="1021"/>
                      <a:pt x="0" y="1760"/>
                    </a:cubicBezTo>
                    <a:cubicBezTo>
                      <a:pt x="1116" y="1760"/>
                      <a:pt x="1116" y="1760"/>
                      <a:pt x="1116" y="1760"/>
                    </a:cubicBezTo>
                    <a:cubicBezTo>
                      <a:pt x="1134" y="1442"/>
                      <a:pt x="1303" y="1148"/>
                      <a:pt x="1568" y="97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2" name="Freeform 73">
                <a:extLst>
                  <a:ext uri="{FF2B5EF4-FFF2-40B4-BE49-F238E27FC236}">
                    <a16:creationId xmlns:a16="http://schemas.microsoft.com/office/drawing/2014/main" id="{0E52F9DC-650A-4D9E-B63F-1EDD2109E660}"/>
                  </a:ext>
                </a:extLst>
              </p:cNvPr>
              <p:cNvSpPr>
                <a:spLocks/>
              </p:cNvSpPr>
              <p:nvPr/>
            </p:nvSpPr>
            <p:spPr bwMode="auto">
              <a:xfrm>
                <a:off x="1014" y="958"/>
                <a:ext cx="207" cy="147"/>
              </a:xfrm>
              <a:custGeom>
                <a:avLst/>
                <a:gdLst>
                  <a:gd name="T0" fmla="*/ 568 w 1728"/>
                  <a:gd name="T1" fmla="*/ 500 h 1216"/>
                  <a:gd name="T2" fmla="*/ 542 w 1728"/>
                  <a:gd name="T3" fmla="*/ 489 h 1216"/>
                  <a:gd name="T4" fmla="*/ 382 w 1728"/>
                  <a:gd name="T5" fmla="*/ 452 h 1216"/>
                  <a:gd name="T6" fmla="*/ 0 w 1728"/>
                  <a:gd name="T7" fmla="*/ 834 h 1216"/>
                  <a:gd name="T8" fmla="*/ 382 w 1728"/>
                  <a:gd name="T9" fmla="*/ 1216 h 1216"/>
                  <a:gd name="T10" fmla="*/ 759 w 1728"/>
                  <a:gd name="T11" fmla="*/ 883 h 1216"/>
                  <a:gd name="T12" fmla="*/ 762 w 1728"/>
                  <a:gd name="T13" fmla="*/ 857 h 1216"/>
                  <a:gd name="T14" fmla="*/ 1667 w 1728"/>
                  <a:gd name="T15" fmla="*/ 211 h 1216"/>
                  <a:gd name="T16" fmla="*/ 1700 w 1728"/>
                  <a:gd name="T17" fmla="*/ 66 h 1216"/>
                  <a:gd name="T18" fmla="*/ 1544 w 1728"/>
                  <a:gd name="T19" fmla="*/ 26 h 1216"/>
                  <a:gd name="T20" fmla="*/ 568 w 1728"/>
                  <a:gd name="T21" fmla="*/ 50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8" h="1216">
                    <a:moveTo>
                      <a:pt x="568" y="500"/>
                    </a:moveTo>
                    <a:cubicBezTo>
                      <a:pt x="542" y="489"/>
                      <a:pt x="542" y="489"/>
                      <a:pt x="542" y="489"/>
                    </a:cubicBezTo>
                    <a:cubicBezTo>
                      <a:pt x="491" y="465"/>
                      <a:pt x="436" y="452"/>
                      <a:pt x="382" y="452"/>
                    </a:cubicBezTo>
                    <a:cubicBezTo>
                      <a:pt x="172" y="452"/>
                      <a:pt x="0" y="624"/>
                      <a:pt x="0" y="834"/>
                    </a:cubicBezTo>
                    <a:cubicBezTo>
                      <a:pt x="0" y="1046"/>
                      <a:pt x="172" y="1216"/>
                      <a:pt x="382" y="1216"/>
                    </a:cubicBezTo>
                    <a:cubicBezTo>
                      <a:pt x="574" y="1216"/>
                      <a:pt x="735" y="1073"/>
                      <a:pt x="759" y="883"/>
                    </a:cubicBezTo>
                    <a:cubicBezTo>
                      <a:pt x="762" y="857"/>
                      <a:pt x="762" y="857"/>
                      <a:pt x="762" y="857"/>
                    </a:cubicBezTo>
                    <a:cubicBezTo>
                      <a:pt x="1667" y="211"/>
                      <a:pt x="1667" y="211"/>
                      <a:pt x="1667" y="211"/>
                    </a:cubicBezTo>
                    <a:cubicBezTo>
                      <a:pt x="1714" y="178"/>
                      <a:pt x="1728" y="111"/>
                      <a:pt x="1700" y="66"/>
                    </a:cubicBezTo>
                    <a:cubicBezTo>
                      <a:pt x="1670" y="19"/>
                      <a:pt x="1598" y="0"/>
                      <a:pt x="1544" y="26"/>
                    </a:cubicBezTo>
                    <a:lnTo>
                      <a:pt x="568" y="50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3" name="Freeform 74">
                <a:extLst>
                  <a:ext uri="{FF2B5EF4-FFF2-40B4-BE49-F238E27FC236}">
                    <a16:creationId xmlns:a16="http://schemas.microsoft.com/office/drawing/2014/main" id="{F6FD20B1-44E8-493C-8B1E-7F372F08A744}"/>
                  </a:ext>
                </a:extLst>
              </p:cNvPr>
              <p:cNvSpPr>
                <a:spLocks/>
              </p:cNvSpPr>
              <p:nvPr/>
            </p:nvSpPr>
            <p:spPr bwMode="auto">
              <a:xfrm>
                <a:off x="1152" y="958"/>
                <a:ext cx="69" cy="57"/>
              </a:xfrm>
              <a:custGeom>
                <a:avLst/>
                <a:gdLst>
                  <a:gd name="T0" fmla="*/ 548 w 576"/>
                  <a:gd name="T1" fmla="*/ 66 h 472"/>
                  <a:gd name="T2" fmla="*/ 392 w 576"/>
                  <a:gd name="T3" fmla="*/ 26 h 472"/>
                  <a:gd name="T4" fmla="*/ 0 w 576"/>
                  <a:gd name="T5" fmla="*/ 217 h 472"/>
                  <a:gd name="T6" fmla="*/ 151 w 576"/>
                  <a:gd name="T7" fmla="*/ 472 h 472"/>
                  <a:gd name="T8" fmla="*/ 515 w 576"/>
                  <a:gd name="T9" fmla="*/ 211 h 472"/>
                  <a:gd name="T10" fmla="*/ 548 w 576"/>
                  <a:gd name="T11" fmla="*/ 66 h 472"/>
                </a:gdLst>
                <a:ahLst/>
                <a:cxnLst>
                  <a:cxn ang="0">
                    <a:pos x="T0" y="T1"/>
                  </a:cxn>
                  <a:cxn ang="0">
                    <a:pos x="T2" y="T3"/>
                  </a:cxn>
                  <a:cxn ang="0">
                    <a:pos x="T4" y="T5"/>
                  </a:cxn>
                  <a:cxn ang="0">
                    <a:pos x="T6" y="T7"/>
                  </a:cxn>
                  <a:cxn ang="0">
                    <a:pos x="T8" y="T9"/>
                  </a:cxn>
                  <a:cxn ang="0">
                    <a:pos x="T10" y="T11"/>
                  </a:cxn>
                </a:cxnLst>
                <a:rect l="0" t="0" r="r" b="b"/>
                <a:pathLst>
                  <a:path w="576" h="472">
                    <a:moveTo>
                      <a:pt x="548" y="66"/>
                    </a:moveTo>
                    <a:cubicBezTo>
                      <a:pt x="518" y="19"/>
                      <a:pt x="446" y="0"/>
                      <a:pt x="392" y="26"/>
                    </a:cubicBezTo>
                    <a:cubicBezTo>
                      <a:pt x="0" y="217"/>
                      <a:pt x="0" y="217"/>
                      <a:pt x="0" y="217"/>
                    </a:cubicBezTo>
                    <a:cubicBezTo>
                      <a:pt x="63" y="295"/>
                      <a:pt x="113" y="381"/>
                      <a:pt x="151" y="472"/>
                    </a:cubicBezTo>
                    <a:cubicBezTo>
                      <a:pt x="515" y="211"/>
                      <a:pt x="515" y="211"/>
                      <a:pt x="515" y="211"/>
                    </a:cubicBezTo>
                    <a:cubicBezTo>
                      <a:pt x="562" y="178"/>
                      <a:pt x="576" y="111"/>
                      <a:pt x="54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4" name="Freeform 75">
                <a:extLst>
                  <a:ext uri="{FF2B5EF4-FFF2-40B4-BE49-F238E27FC236}">
                    <a16:creationId xmlns:a16="http://schemas.microsoft.com/office/drawing/2014/main" id="{6DA30C3D-7AC1-4B16-9F6F-D39AE9BF9B73}"/>
                  </a:ext>
                </a:extLst>
              </p:cNvPr>
              <p:cNvSpPr>
                <a:spLocks/>
              </p:cNvSpPr>
              <p:nvPr/>
            </p:nvSpPr>
            <p:spPr bwMode="auto">
              <a:xfrm>
                <a:off x="1124" y="842"/>
                <a:ext cx="189" cy="212"/>
              </a:xfrm>
              <a:custGeom>
                <a:avLst/>
                <a:gdLst>
                  <a:gd name="T0" fmla="*/ 561 w 1576"/>
                  <a:gd name="T1" fmla="*/ 0 h 1760"/>
                  <a:gd name="T2" fmla="*/ 0 w 1576"/>
                  <a:gd name="T3" fmla="*/ 973 h 1760"/>
                  <a:gd name="T4" fmla="*/ 152 w 1576"/>
                  <a:gd name="T5" fmla="*/ 1098 h 1760"/>
                  <a:gd name="T6" fmla="*/ 576 w 1576"/>
                  <a:gd name="T7" fmla="*/ 893 h 1760"/>
                  <a:gd name="T8" fmla="*/ 878 w 1576"/>
                  <a:gd name="T9" fmla="*/ 973 h 1760"/>
                  <a:gd name="T10" fmla="*/ 816 w 1576"/>
                  <a:gd name="T11" fmla="*/ 1276 h 1760"/>
                  <a:gd name="T12" fmla="*/ 421 w 1576"/>
                  <a:gd name="T13" fmla="*/ 1558 h 1760"/>
                  <a:gd name="T14" fmla="*/ 455 w 1576"/>
                  <a:gd name="T15" fmla="*/ 1760 h 1760"/>
                  <a:gd name="T16" fmla="*/ 1576 w 1576"/>
                  <a:gd name="T17" fmla="*/ 1760 h 1760"/>
                  <a:gd name="T18" fmla="*/ 561 w 1576"/>
                  <a:gd name="T19"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6" h="1760">
                    <a:moveTo>
                      <a:pt x="561" y="0"/>
                    </a:moveTo>
                    <a:cubicBezTo>
                      <a:pt x="0" y="973"/>
                      <a:pt x="0" y="973"/>
                      <a:pt x="0" y="973"/>
                    </a:cubicBezTo>
                    <a:cubicBezTo>
                      <a:pt x="56" y="1009"/>
                      <a:pt x="107" y="1052"/>
                      <a:pt x="152" y="1098"/>
                    </a:cubicBezTo>
                    <a:cubicBezTo>
                      <a:pt x="576" y="893"/>
                      <a:pt x="576" y="893"/>
                      <a:pt x="576" y="893"/>
                    </a:cubicBezTo>
                    <a:cubicBezTo>
                      <a:pt x="682" y="842"/>
                      <a:pt x="818" y="878"/>
                      <a:pt x="878" y="973"/>
                    </a:cubicBezTo>
                    <a:cubicBezTo>
                      <a:pt x="941" y="1071"/>
                      <a:pt x="913" y="1206"/>
                      <a:pt x="816" y="1276"/>
                    </a:cubicBezTo>
                    <a:cubicBezTo>
                      <a:pt x="421" y="1558"/>
                      <a:pt x="421" y="1558"/>
                      <a:pt x="421" y="1558"/>
                    </a:cubicBezTo>
                    <a:cubicBezTo>
                      <a:pt x="439" y="1623"/>
                      <a:pt x="451" y="1690"/>
                      <a:pt x="455" y="1760"/>
                    </a:cubicBezTo>
                    <a:cubicBezTo>
                      <a:pt x="1576" y="1760"/>
                      <a:pt x="1576" y="1760"/>
                      <a:pt x="1576" y="1760"/>
                    </a:cubicBezTo>
                    <a:cubicBezTo>
                      <a:pt x="1558" y="1021"/>
                      <a:pt x="1191" y="386"/>
                      <a:pt x="56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123" name="Rechteck 122">
            <a:extLst>
              <a:ext uri="{FF2B5EF4-FFF2-40B4-BE49-F238E27FC236}">
                <a16:creationId xmlns:a16="http://schemas.microsoft.com/office/drawing/2014/main" id="{9D6FCA30-582F-4CFD-9DCD-FF9077054BDB}"/>
              </a:ext>
            </a:extLst>
          </p:cNvPr>
          <p:cNvSpPr/>
          <p:nvPr/>
        </p:nvSpPr>
        <p:spPr bwMode="gray">
          <a:xfrm>
            <a:off x="6175321" y="5690810"/>
            <a:ext cx="5654675" cy="807189"/>
          </a:xfrm>
          <a:prstGeom prst="rect">
            <a:avLst/>
          </a:prstGeom>
          <a:noFill/>
          <a:ln w="12700">
            <a:solidFill>
              <a:srgbClr val="798B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44000" rIns="72000" bIns="36000" numCol="1" spcCol="0" rtlCol="0" fromWordArt="0" anchor="t" anchorCtr="0" forceAA="0" compatLnSpc="1">
            <a:prstTxWarp prst="textNoShape">
              <a:avLst/>
            </a:prstTxWarp>
            <a:noAutofit/>
          </a:bodyPr>
          <a:lstStyle/>
          <a:p>
            <a:pPr>
              <a:spcBef>
                <a:spcPts val="300"/>
              </a:spcBef>
              <a:spcAft>
                <a:spcPts val="100"/>
              </a:spcAft>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54271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0DC5FC1-89E6-4443-93F9-C89C2439D0A5}"/>
              </a:ext>
            </a:extLst>
          </p:cNvPr>
          <p:cNvGraphicFramePr>
            <a:graphicFrameLocks noChangeAspect="1"/>
          </p:cNvGraphicFramePr>
          <p:nvPr>
            <p:custDataLst>
              <p:tags r:id="rId2"/>
            </p:custDataLst>
            <p:extLst>
              <p:ext uri="{D42A27DB-BD31-4B8C-83A1-F6EECF244321}">
                <p14:modId xmlns:p14="http://schemas.microsoft.com/office/powerpoint/2010/main" val="599229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478"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9F2EEC17-7FDF-41A3-8C50-0E698E72B538}"/>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6" name="Inhaltsplatzhalter 5">
            <a:extLst>
              <a:ext uri="{FF2B5EF4-FFF2-40B4-BE49-F238E27FC236}">
                <a16:creationId xmlns:a16="http://schemas.microsoft.com/office/drawing/2014/main" id="{4D834FF4-6808-4E52-9596-8415412B6CA1}"/>
              </a:ext>
            </a:extLst>
          </p:cNvPr>
          <p:cNvSpPr>
            <a:spLocks noGrp="1"/>
          </p:cNvSpPr>
          <p:nvPr>
            <p:ph sz="quarter" idx="13"/>
          </p:nvPr>
        </p:nvSpPr>
        <p:spPr>
          <a:xfrm>
            <a:off x="360000" y="884238"/>
            <a:ext cx="5498432" cy="5613761"/>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Athens is the </a:t>
            </a:r>
            <a:r>
              <a:rPr lang="en-US" sz="1300" b="1" dirty="0">
                <a:latin typeface="Open Sans" panose="020B0606030504020204" pitchFamily="34" charset="0"/>
                <a:ea typeface="Open Sans" panose="020B0606030504020204" pitchFamily="34" charset="0"/>
                <a:cs typeface="Open Sans" panose="020B0606030504020204" pitchFamily="34" charset="0"/>
              </a:rPr>
              <a:t>first successful amendment</a:t>
            </a:r>
            <a:r>
              <a:rPr lang="en-US" sz="1300" dirty="0">
                <a:latin typeface="Open Sans" panose="020B0606030504020204" pitchFamily="34" charset="0"/>
                <a:ea typeface="Open Sans" panose="020B0606030504020204" pitchFamily="34" charset="0"/>
                <a:cs typeface="Open Sans" panose="020B0606030504020204" pitchFamily="34" charset="0"/>
              </a:rPr>
              <a:t> to the Tezos protocol through the on-chain governance mechanism.</a:t>
            </a:r>
          </a:p>
          <a:p>
            <a:r>
              <a:rPr lang="en-US" sz="1300" dirty="0">
                <a:latin typeface="Open Sans" panose="020B0606030504020204" pitchFamily="34" charset="0"/>
                <a:ea typeface="Open Sans" panose="020B0606030504020204" pitchFamily="34" charset="0"/>
                <a:cs typeface="Open Sans" panose="020B0606030504020204" pitchFamily="34" charset="0"/>
              </a:rPr>
              <a:t>The proposal was developed and brought forward by </a:t>
            </a:r>
            <a:r>
              <a:rPr lang="en-US" sz="1300" b="1" dirty="0">
                <a:latin typeface="Open Sans" panose="020B0606030504020204" pitchFamily="34" charset="0"/>
                <a:ea typeface="Open Sans" panose="020B0606030504020204" pitchFamily="34" charset="0"/>
                <a:cs typeface="Open Sans" panose="020B0606030504020204" pitchFamily="34" charset="0"/>
                <a:hlinkClick r:id="rId8"/>
              </a:rPr>
              <a:t>Nomadic Labs</a:t>
            </a:r>
            <a:r>
              <a:rPr lang="en-US" sz="1300" dirty="0">
                <a:latin typeface="Open Sans" panose="020B0606030504020204" pitchFamily="34" charset="0"/>
                <a:ea typeface="Open Sans" panose="020B0606030504020204" pitchFamily="34" charset="0"/>
                <a:cs typeface="Open Sans" panose="020B0606030504020204" pitchFamily="34" charset="0"/>
                <a:hlinkClick r:id="rId8"/>
              </a:rPr>
              <a:t> </a:t>
            </a:r>
            <a:r>
              <a:rPr lang="en-US" sz="1300" dirty="0">
                <a:latin typeface="Open Sans" panose="020B0606030504020204" pitchFamily="34" charset="0"/>
                <a:ea typeface="Open Sans" panose="020B0606030504020204" pitchFamily="34" charset="0"/>
                <a:cs typeface="Open Sans" panose="020B0606030504020204" pitchFamily="34" charset="0"/>
              </a:rPr>
              <a:t>in the 10</a:t>
            </a:r>
            <a:r>
              <a:rPr lang="en-US" sz="1300" baseline="30000" dirty="0">
                <a:latin typeface="Open Sans" panose="020B0606030504020204" pitchFamily="34" charset="0"/>
                <a:ea typeface="Open Sans" panose="020B0606030504020204" pitchFamily="34" charset="0"/>
                <a:cs typeface="Open Sans" panose="020B0606030504020204" pitchFamily="34" charset="0"/>
              </a:rPr>
              <a:t>th</a:t>
            </a:r>
            <a:r>
              <a:rPr lang="en-US" sz="1300" dirty="0">
                <a:latin typeface="Open Sans" panose="020B0606030504020204" pitchFamily="34" charset="0"/>
                <a:ea typeface="Open Sans" panose="020B0606030504020204" pitchFamily="34" charset="0"/>
                <a:cs typeface="Open Sans" panose="020B0606030504020204" pitchFamily="34" charset="0"/>
              </a:rPr>
              <a:t> period and activated on 2019-05-30.</a:t>
            </a:r>
          </a:p>
          <a:p>
            <a:r>
              <a:rPr lang="en-US" sz="1300" dirty="0">
                <a:latin typeface="Open Sans" panose="020B0606030504020204" pitchFamily="34" charset="0"/>
                <a:ea typeface="Open Sans" panose="020B0606030504020204" pitchFamily="34" charset="0"/>
                <a:cs typeface="Open Sans" panose="020B0606030504020204" pitchFamily="34" charset="0"/>
              </a:rPr>
              <a:t>Its main goal was to introduce a sensible yet simple amendment in order to </a:t>
            </a:r>
            <a:r>
              <a:rPr lang="en-US" sz="1300" b="1" dirty="0">
                <a:latin typeface="Open Sans" panose="020B0606030504020204" pitchFamily="34" charset="0"/>
                <a:ea typeface="Open Sans" panose="020B0606030504020204" pitchFamily="34" charset="0"/>
                <a:cs typeface="Open Sans" panose="020B0606030504020204" pitchFamily="34" charset="0"/>
              </a:rPr>
              <a:t>prove the on-chain governance mechanism’s viability</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With Athens A and Athens B, two different proposals entered the </a:t>
            </a:r>
            <a:r>
              <a:rPr lang="en-US" sz="1300" b="1" dirty="0">
                <a:latin typeface="Open Sans" panose="020B0606030504020204" pitchFamily="34" charset="0"/>
                <a:ea typeface="Open Sans" panose="020B0606030504020204" pitchFamily="34" charset="0"/>
                <a:cs typeface="Open Sans" panose="020B0606030504020204" pitchFamily="34" charset="0"/>
              </a:rPr>
              <a:t>Proposal Period</a:t>
            </a:r>
            <a:r>
              <a:rPr lang="en-US" sz="1300" dirty="0">
                <a:latin typeface="Open Sans" panose="020B0606030504020204" pitchFamily="34" charset="0"/>
                <a:ea typeface="Open Sans" panose="020B0606030504020204" pitchFamily="34" charset="0"/>
                <a:cs typeface="Open Sans" panose="020B0606030504020204" pitchFamily="34" charset="0"/>
              </a:rPr>
              <a:t>,</a:t>
            </a:r>
            <a:r>
              <a:rPr lang="en-US" sz="1300" b="1" dirty="0">
                <a:latin typeface="Open Sans" panose="020B0606030504020204" pitchFamily="34" charset="0"/>
                <a:ea typeface="Open Sans" panose="020B0606030504020204" pitchFamily="34" charset="0"/>
                <a:cs typeface="Open Sans" panose="020B0606030504020204" pitchFamily="34" charset="0"/>
              </a:rPr>
              <a:t> </a:t>
            </a:r>
            <a:r>
              <a:rPr lang="en-US" sz="1300" dirty="0">
                <a:latin typeface="Open Sans" panose="020B0606030504020204" pitchFamily="34" charset="0"/>
                <a:ea typeface="Open Sans" panose="020B0606030504020204" pitchFamily="34" charset="0"/>
                <a:cs typeface="Open Sans" panose="020B0606030504020204" pitchFamily="34" charset="0"/>
              </a:rPr>
              <a:t>Athens B proposing a subset of Athens A’s changes:</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Athens A: </a:t>
            </a:r>
            <a:r>
              <a:rPr lang="en-US" sz="1300" dirty="0">
                <a:latin typeface="Open Sans" panose="020B0606030504020204" pitchFamily="34" charset="0"/>
                <a:ea typeface="Open Sans" panose="020B0606030504020204" pitchFamily="34" charset="0"/>
                <a:cs typeface="Open Sans" panose="020B0606030504020204" pitchFamily="34" charset="0"/>
              </a:rPr>
              <a:t>Increase the gas limit per block and reduce the roll size from 10,000 ꜩ to 8,000 ꜩ.</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Athens B: </a:t>
            </a:r>
            <a:r>
              <a:rPr lang="en-US" sz="1300" dirty="0">
                <a:latin typeface="Open Sans" panose="020B0606030504020204" pitchFamily="34" charset="0"/>
                <a:ea typeface="Open Sans" panose="020B0606030504020204" pitchFamily="34" charset="0"/>
                <a:cs typeface="Open Sans" panose="020B0606030504020204" pitchFamily="34" charset="0"/>
              </a:rPr>
              <a:t>Increase the gas limit per block.</a:t>
            </a:r>
          </a:p>
          <a:p>
            <a:r>
              <a:rPr lang="en-US" sz="1300" b="1" dirty="0">
                <a:latin typeface="Open Sans" panose="020B0606030504020204" pitchFamily="34" charset="0"/>
                <a:ea typeface="Open Sans" panose="020B0606030504020204" pitchFamily="34" charset="0"/>
                <a:cs typeface="Open Sans" panose="020B0606030504020204" pitchFamily="34" charset="0"/>
              </a:rPr>
              <a:t>Gas</a:t>
            </a:r>
            <a:r>
              <a:rPr lang="en-US" sz="1300" dirty="0">
                <a:latin typeface="Open Sans" panose="020B0606030504020204" pitchFamily="34" charset="0"/>
                <a:ea typeface="Open Sans" panose="020B0606030504020204" pitchFamily="34" charset="0"/>
                <a:cs typeface="Open Sans" panose="020B0606030504020204" pitchFamily="34" charset="0"/>
              </a:rPr>
              <a:t> is a measure for the computation power needed to validate a block, so the increase of the limit allows more computation steps.</a:t>
            </a:r>
          </a:p>
          <a:p>
            <a:r>
              <a:rPr lang="en-US" sz="1300" dirty="0">
                <a:latin typeface="Open Sans" panose="020B0606030504020204" pitchFamily="34" charset="0"/>
                <a:ea typeface="Open Sans" panose="020B0606030504020204" pitchFamily="34" charset="0"/>
                <a:cs typeface="Open Sans" panose="020B0606030504020204" pitchFamily="34" charset="0"/>
              </a:rPr>
              <a:t>A </a:t>
            </a:r>
            <a:r>
              <a:rPr lang="en-US" sz="1300" b="1" dirty="0">
                <a:latin typeface="Open Sans" panose="020B0606030504020204" pitchFamily="34" charset="0"/>
                <a:ea typeface="Open Sans" panose="020B0606030504020204" pitchFamily="34" charset="0"/>
                <a:cs typeface="Open Sans" panose="020B0606030504020204" pitchFamily="34" charset="0"/>
              </a:rPr>
              <a:t>roll </a:t>
            </a:r>
            <a:r>
              <a:rPr lang="en-US" sz="1300" dirty="0">
                <a:latin typeface="Open Sans" panose="020B0606030504020204" pitchFamily="34" charset="0"/>
                <a:ea typeface="Open Sans" panose="020B0606030504020204" pitchFamily="34" charset="0"/>
                <a:cs typeface="Open Sans" panose="020B0606030504020204" pitchFamily="34" charset="0"/>
              </a:rPr>
              <a:t>is the minimum amount of ꜩ a Baker must hold in order to bake (i.e. validate blocks).</a:t>
            </a:r>
          </a:p>
          <a:p>
            <a:r>
              <a:rPr lang="en-US" sz="1300" dirty="0">
                <a:latin typeface="Open Sans" panose="020B0606030504020204" pitchFamily="34" charset="0"/>
                <a:ea typeface="Open Sans" panose="020B0606030504020204" pitchFamily="34" charset="0"/>
                <a:cs typeface="Open Sans" panose="020B0606030504020204" pitchFamily="34" charset="0"/>
              </a:rPr>
              <a:t>With a majority of 70.3% of votes, Athens A proceeded to the </a:t>
            </a:r>
            <a:r>
              <a:rPr lang="en-US" sz="1300" b="1" dirty="0">
                <a:latin typeface="Open Sans" panose="020B0606030504020204" pitchFamily="34" charset="0"/>
                <a:ea typeface="Open Sans" panose="020B0606030504020204" pitchFamily="34" charset="0"/>
                <a:cs typeface="Open Sans" panose="020B0606030504020204" pitchFamily="34" charset="0"/>
              </a:rPr>
              <a:t>Exploration Period</a:t>
            </a:r>
            <a:r>
              <a:rPr lang="en-US" sz="1300" dirty="0">
                <a:latin typeface="Open Sans" panose="020B0606030504020204" pitchFamily="34" charset="0"/>
                <a:ea typeface="Open Sans" panose="020B0606030504020204" pitchFamily="34" charset="0"/>
                <a:cs typeface="Open Sans" panose="020B0606030504020204" pitchFamily="34" charset="0"/>
              </a:rPr>
              <a:t>, got voted to the </a:t>
            </a:r>
            <a:r>
              <a:rPr lang="en-US" sz="1300" b="1" dirty="0">
                <a:latin typeface="Open Sans" panose="020B0606030504020204" pitchFamily="34" charset="0"/>
                <a:ea typeface="Open Sans" panose="020B0606030504020204" pitchFamily="34" charset="0"/>
                <a:cs typeface="Open Sans" panose="020B0606030504020204" pitchFamily="34" charset="0"/>
              </a:rPr>
              <a:t>Testing Period </a:t>
            </a:r>
            <a:r>
              <a:rPr lang="en-US" sz="1300" dirty="0">
                <a:latin typeface="Open Sans" panose="020B0606030504020204" pitchFamily="34" charset="0"/>
                <a:ea typeface="Open Sans" panose="020B0606030504020204" pitchFamily="34" charset="0"/>
                <a:cs typeface="Open Sans" panose="020B0606030504020204" pitchFamily="34" charset="0"/>
              </a:rPr>
              <a:t>and was finally activated on </a:t>
            </a:r>
            <a:r>
              <a:rPr lang="en-US" sz="1300" b="1" dirty="0">
                <a:latin typeface="Open Sans" panose="020B0606030504020204" pitchFamily="34" charset="0"/>
                <a:ea typeface="Open Sans" panose="020B0606030504020204" pitchFamily="34" charset="0"/>
                <a:cs typeface="Open Sans" panose="020B0606030504020204" pitchFamily="34" charset="0"/>
              </a:rPr>
              <a:t>2019-05-30</a:t>
            </a:r>
            <a:r>
              <a:rPr lang="en-US" sz="1300" dirty="0">
                <a:latin typeface="Open Sans" panose="020B0606030504020204" pitchFamily="34" charset="0"/>
                <a:ea typeface="Open Sans" panose="020B0606030504020204" pitchFamily="34" charset="0"/>
                <a:cs typeface="Open Sans" panose="020B0606030504020204" pitchFamily="34" charset="0"/>
              </a:rPr>
              <a:t> after receiving 99.89% of the votes at a participation rate of 84.35% in the </a:t>
            </a:r>
            <a:r>
              <a:rPr lang="en-US" sz="1300" b="1" dirty="0">
                <a:latin typeface="Open Sans" panose="020B0606030504020204" pitchFamily="34" charset="0"/>
                <a:ea typeface="Open Sans" panose="020B0606030504020204" pitchFamily="34" charset="0"/>
                <a:cs typeface="Open Sans" panose="020B0606030504020204" pitchFamily="34" charset="0"/>
              </a:rPr>
              <a:t>Promotion Period</a:t>
            </a:r>
            <a:r>
              <a:rPr lang="en-US" sz="1300" dirty="0">
                <a:latin typeface="Open Sans" panose="020B0606030504020204" pitchFamily="34" charset="0"/>
                <a:ea typeface="Open Sans" panose="020B0606030504020204" pitchFamily="34" charset="0"/>
                <a:cs typeface="Open Sans" panose="020B0606030504020204" pitchFamily="34" charset="0"/>
              </a:rPr>
              <a:t>. </a:t>
            </a:r>
          </a:p>
          <a:p>
            <a:r>
              <a:rPr lang="en-US" sz="1300" dirty="0">
                <a:latin typeface="Open Sans" panose="020B0606030504020204" pitchFamily="34" charset="0"/>
                <a:ea typeface="Open Sans" panose="020B0606030504020204" pitchFamily="34" charset="0"/>
                <a:cs typeface="Open Sans" panose="020B0606030504020204" pitchFamily="34" charset="0"/>
              </a:rPr>
              <a:t>Nomadic Labs included a symbolic </a:t>
            </a:r>
            <a:r>
              <a:rPr lang="en-US" sz="1300" b="1" dirty="0">
                <a:latin typeface="Open Sans" panose="020B0606030504020204" pitchFamily="34" charset="0"/>
                <a:ea typeface="Open Sans" panose="020B0606030504020204" pitchFamily="34" charset="0"/>
                <a:cs typeface="Open Sans" panose="020B0606030504020204" pitchFamily="34" charset="0"/>
              </a:rPr>
              <a:t>invoice</a:t>
            </a:r>
            <a:r>
              <a:rPr lang="en-US" sz="1300" dirty="0">
                <a:latin typeface="Open Sans" panose="020B0606030504020204" pitchFamily="34" charset="0"/>
                <a:ea typeface="Open Sans" panose="020B0606030504020204" pitchFamily="34" charset="0"/>
                <a:cs typeface="Open Sans" panose="020B0606030504020204" pitchFamily="34" charset="0"/>
              </a:rPr>
              <a:t> of 100 ꜩ in their proposal as an example for funding proposal development.</a:t>
            </a:r>
          </a:p>
        </p:txBody>
      </p:sp>
      <p:sp>
        <p:nvSpPr>
          <p:cNvPr id="2" name="Titel 1">
            <a:extLst>
              <a:ext uri="{FF2B5EF4-FFF2-40B4-BE49-F238E27FC236}">
                <a16:creationId xmlns:a16="http://schemas.microsoft.com/office/drawing/2014/main" id="{C75EC610-B910-46D3-A40B-118A1E1AE987}"/>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Athens – the first amendment to the Tezos protocol  </a:t>
            </a:r>
          </a:p>
        </p:txBody>
      </p:sp>
      <p:sp>
        <p:nvSpPr>
          <p:cNvPr id="4" name="Foliennummernplatzhalter 3">
            <a:extLst>
              <a:ext uri="{FF2B5EF4-FFF2-40B4-BE49-F238E27FC236}">
                <a16:creationId xmlns:a16="http://schemas.microsoft.com/office/drawing/2014/main" id="{FB1CCFCB-FFC6-4F8D-988B-7039CADBD519}"/>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42</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0" name="Gruppieren 39">
            <a:extLst>
              <a:ext uri="{FF2B5EF4-FFF2-40B4-BE49-F238E27FC236}">
                <a16:creationId xmlns:a16="http://schemas.microsoft.com/office/drawing/2014/main" id="{8536F969-9263-4B59-903A-BA9F500F8788}"/>
              </a:ext>
            </a:extLst>
          </p:cNvPr>
          <p:cNvGrpSpPr/>
          <p:nvPr/>
        </p:nvGrpSpPr>
        <p:grpSpPr>
          <a:xfrm>
            <a:off x="6576706" y="4418678"/>
            <a:ext cx="4886632" cy="2080547"/>
            <a:chOff x="6576706" y="4418678"/>
            <a:chExt cx="4886632" cy="2080547"/>
          </a:xfrm>
        </p:grpSpPr>
        <p:sp>
          <p:nvSpPr>
            <p:cNvPr id="27" name="Textfeld 26">
              <a:extLst>
                <a:ext uri="{FF2B5EF4-FFF2-40B4-BE49-F238E27FC236}">
                  <a16:creationId xmlns:a16="http://schemas.microsoft.com/office/drawing/2014/main" id="{7F8A5BB5-4F9E-43E6-B342-B9AD7B4EBA43}"/>
                </a:ext>
              </a:extLst>
            </p:cNvPr>
            <p:cNvSpPr txBox="1"/>
            <p:nvPr/>
          </p:nvSpPr>
          <p:spPr>
            <a:xfrm>
              <a:off x="6576706" y="6114123"/>
              <a:ext cx="4886632" cy="38510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b="1" dirty="0">
                  <a:latin typeface="Open Sans" panose="020B0606030504020204" pitchFamily="34" charset="0"/>
                  <a:ea typeface="Open Sans" panose="020B0606030504020204" pitchFamily="34" charset="0"/>
                  <a:cs typeface="Open Sans" panose="020B0606030504020204" pitchFamily="34" charset="0"/>
                </a:rPr>
                <a:t>Increase of the gas limit</a:t>
              </a:r>
            </a:p>
          </p:txBody>
        </p:sp>
        <p:grpSp>
          <p:nvGrpSpPr>
            <p:cNvPr id="37" name="Gruppieren 36">
              <a:extLst>
                <a:ext uri="{FF2B5EF4-FFF2-40B4-BE49-F238E27FC236}">
                  <a16:creationId xmlns:a16="http://schemas.microsoft.com/office/drawing/2014/main" id="{92F6E803-5E94-41E3-AAD0-E172AA4DF6AF}"/>
                </a:ext>
              </a:extLst>
            </p:cNvPr>
            <p:cNvGrpSpPr/>
            <p:nvPr/>
          </p:nvGrpSpPr>
          <p:grpSpPr>
            <a:xfrm>
              <a:off x="6576706" y="4418678"/>
              <a:ext cx="4886631" cy="1631337"/>
              <a:chOff x="6576706" y="3904328"/>
              <a:chExt cx="4886631" cy="1631337"/>
            </a:xfrm>
          </p:grpSpPr>
          <p:grpSp>
            <p:nvGrpSpPr>
              <p:cNvPr id="12" name="Group 66">
                <a:extLst>
                  <a:ext uri="{FF2B5EF4-FFF2-40B4-BE49-F238E27FC236}">
                    <a16:creationId xmlns:a16="http://schemas.microsoft.com/office/drawing/2014/main" id="{97C479B5-83A7-41AD-AB88-1BE03E72CCEA}"/>
                  </a:ext>
                </a:extLst>
              </p:cNvPr>
              <p:cNvGrpSpPr>
                <a:grpSpLocks noChangeAspect="1"/>
              </p:cNvGrpSpPr>
              <p:nvPr/>
            </p:nvGrpSpPr>
            <p:grpSpPr bwMode="auto">
              <a:xfrm>
                <a:off x="6576706" y="4105359"/>
                <a:ext cx="989737" cy="1229275"/>
                <a:chOff x="5481" y="2091"/>
                <a:chExt cx="376" cy="467"/>
              </a:xfrm>
              <a:solidFill>
                <a:schemeClr val="accent1"/>
              </a:solidFill>
            </p:grpSpPr>
            <p:sp>
              <p:nvSpPr>
                <p:cNvPr id="14" name="Freeform 67">
                  <a:extLst>
                    <a:ext uri="{FF2B5EF4-FFF2-40B4-BE49-F238E27FC236}">
                      <a16:creationId xmlns:a16="http://schemas.microsoft.com/office/drawing/2014/main" id="{6B5CBDE7-10D4-4384-A50C-20849B8AE604}"/>
                    </a:ext>
                  </a:extLst>
                </p:cNvPr>
                <p:cNvSpPr>
                  <a:spLocks noEditPoints="1"/>
                </p:cNvSpPr>
                <p:nvPr/>
              </p:nvSpPr>
              <p:spPr bwMode="auto">
                <a:xfrm>
                  <a:off x="5481" y="2091"/>
                  <a:ext cx="356" cy="467"/>
                </a:xfrm>
                <a:custGeom>
                  <a:avLst/>
                  <a:gdLst>
                    <a:gd name="T0" fmla="*/ 265 w 1484"/>
                    <a:gd name="T1" fmla="*/ 1013 h 1944"/>
                    <a:gd name="T2" fmla="*/ 269 w 1484"/>
                    <a:gd name="T3" fmla="*/ 939 h 1944"/>
                    <a:gd name="T4" fmla="*/ 300 w 1484"/>
                    <a:gd name="T5" fmla="*/ 904 h 1944"/>
                    <a:gd name="T6" fmla="*/ 284 w 1484"/>
                    <a:gd name="T7" fmla="*/ 865 h 1944"/>
                    <a:gd name="T8" fmla="*/ 300 w 1484"/>
                    <a:gd name="T9" fmla="*/ 826 h 1944"/>
                    <a:gd name="T10" fmla="*/ 774 w 1484"/>
                    <a:gd name="T11" fmla="*/ 355 h 1944"/>
                    <a:gd name="T12" fmla="*/ 785 w 1484"/>
                    <a:gd name="T13" fmla="*/ 347 h 1944"/>
                    <a:gd name="T14" fmla="*/ 1108 w 1484"/>
                    <a:gd name="T15" fmla="*/ 149 h 1944"/>
                    <a:gd name="T16" fmla="*/ 1174 w 1484"/>
                    <a:gd name="T17" fmla="*/ 156 h 1944"/>
                    <a:gd name="T18" fmla="*/ 1174 w 1484"/>
                    <a:gd name="T19" fmla="*/ 156 h 1944"/>
                    <a:gd name="T20" fmla="*/ 1263 w 1484"/>
                    <a:gd name="T21" fmla="*/ 71 h 1944"/>
                    <a:gd name="T22" fmla="*/ 1282 w 1484"/>
                    <a:gd name="T23" fmla="*/ 55 h 1944"/>
                    <a:gd name="T24" fmla="*/ 1403 w 1484"/>
                    <a:gd name="T25" fmla="*/ 12 h 1944"/>
                    <a:gd name="T26" fmla="*/ 1473 w 1484"/>
                    <a:gd name="T27" fmla="*/ 43 h 1944"/>
                    <a:gd name="T28" fmla="*/ 1442 w 1484"/>
                    <a:gd name="T29" fmla="*/ 113 h 1944"/>
                    <a:gd name="T30" fmla="*/ 1329 w 1484"/>
                    <a:gd name="T31" fmla="*/ 156 h 1944"/>
                    <a:gd name="T32" fmla="*/ 1251 w 1484"/>
                    <a:gd name="T33" fmla="*/ 234 h 1944"/>
                    <a:gd name="T34" fmla="*/ 1263 w 1484"/>
                    <a:gd name="T35" fmla="*/ 242 h 1944"/>
                    <a:gd name="T36" fmla="*/ 1263 w 1484"/>
                    <a:gd name="T37" fmla="*/ 320 h 1944"/>
                    <a:gd name="T38" fmla="*/ 987 w 1484"/>
                    <a:gd name="T39" fmla="*/ 597 h 1944"/>
                    <a:gd name="T40" fmla="*/ 983 w 1484"/>
                    <a:gd name="T41" fmla="*/ 897 h 1944"/>
                    <a:gd name="T42" fmla="*/ 964 w 1484"/>
                    <a:gd name="T43" fmla="*/ 935 h 1944"/>
                    <a:gd name="T44" fmla="*/ 851 w 1484"/>
                    <a:gd name="T45" fmla="*/ 1048 h 1944"/>
                    <a:gd name="T46" fmla="*/ 805 w 1484"/>
                    <a:gd name="T47" fmla="*/ 1060 h 1944"/>
                    <a:gd name="T48" fmla="*/ 708 w 1484"/>
                    <a:gd name="T49" fmla="*/ 1041 h 1944"/>
                    <a:gd name="T50" fmla="*/ 610 w 1484"/>
                    <a:gd name="T51" fmla="*/ 1138 h 1944"/>
                    <a:gd name="T52" fmla="*/ 572 w 1484"/>
                    <a:gd name="T53" fmla="*/ 1154 h 1944"/>
                    <a:gd name="T54" fmla="*/ 533 w 1484"/>
                    <a:gd name="T55" fmla="*/ 1138 h 1944"/>
                    <a:gd name="T56" fmla="*/ 471 w 1484"/>
                    <a:gd name="T57" fmla="*/ 1076 h 1944"/>
                    <a:gd name="T58" fmla="*/ 436 w 1484"/>
                    <a:gd name="T59" fmla="*/ 1111 h 1944"/>
                    <a:gd name="T60" fmla="*/ 362 w 1484"/>
                    <a:gd name="T61" fmla="*/ 1111 h 1944"/>
                    <a:gd name="T62" fmla="*/ 342 w 1484"/>
                    <a:gd name="T63" fmla="*/ 1091 h 1944"/>
                    <a:gd name="T64" fmla="*/ 140 w 1484"/>
                    <a:gd name="T65" fmla="*/ 1337 h 1944"/>
                    <a:gd name="T66" fmla="*/ 404 w 1484"/>
                    <a:gd name="T67" fmla="*/ 1438 h 1944"/>
                    <a:gd name="T68" fmla="*/ 809 w 1484"/>
                    <a:gd name="T69" fmla="*/ 1629 h 1944"/>
                    <a:gd name="T70" fmla="*/ 610 w 1484"/>
                    <a:gd name="T71" fmla="*/ 1937 h 1944"/>
                    <a:gd name="T72" fmla="*/ 579 w 1484"/>
                    <a:gd name="T73" fmla="*/ 1944 h 1944"/>
                    <a:gd name="T74" fmla="*/ 533 w 1484"/>
                    <a:gd name="T75" fmla="*/ 1921 h 1944"/>
                    <a:gd name="T76" fmla="*/ 548 w 1484"/>
                    <a:gd name="T77" fmla="*/ 1843 h 1944"/>
                    <a:gd name="T78" fmla="*/ 704 w 1484"/>
                    <a:gd name="T79" fmla="*/ 1656 h 1944"/>
                    <a:gd name="T80" fmla="*/ 397 w 1484"/>
                    <a:gd name="T81" fmla="*/ 1547 h 1944"/>
                    <a:gd name="T82" fmla="*/ 32 w 1484"/>
                    <a:gd name="T83" fmla="*/ 1364 h 1944"/>
                    <a:gd name="T84" fmla="*/ 265 w 1484"/>
                    <a:gd name="T85" fmla="*/ 1013 h 1944"/>
                    <a:gd name="T86" fmla="*/ 626 w 1484"/>
                    <a:gd name="T87" fmla="*/ 854 h 1944"/>
                    <a:gd name="T88" fmla="*/ 661 w 1484"/>
                    <a:gd name="T89" fmla="*/ 869 h 1944"/>
                    <a:gd name="T90" fmla="*/ 700 w 1484"/>
                    <a:gd name="T91" fmla="*/ 854 h 1944"/>
                    <a:gd name="T92" fmla="*/ 812 w 1484"/>
                    <a:gd name="T93" fmla="*/ 741 h 1944"/>
                    <a:gd name="T94" fmla="*/ 812 w 1484"/>
                    <a:gd name="T95" fmla="*/ 663 h 1944"/>
                    <a:gd name="T96" fmla="*/ 735 w 1484"/>
                    <a:gd name="T97" fmla="*/ 663 h 1944"/>
                    <a:gd name="T98" fmla="*/ 626 w 1484"/>
                    <a:gd name="T99" fmla="*/ 776 h 1944"/>
                    <a:gd name="T100" fmla="*/ 626 w 1484"/>
                    <a:gd name="T101" fmla="*/ 85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4" h="1944">
                      <a:moveTo>
                        <a:pt x="265" y="1013"/>
                      </a:moveTo>
                      <a:cubicBezTo>
                        <a:pt x="245" y="994"/>
                        <a:pt x="245" y="959"/>
                        <a:pt x="269" y="939"/>
                      </a:cubicBezTo>
                      <a:cubicBezTo>
                        <a:pt x="300" y="904"/>
                        <a:pt x="300" y="904"/>
                        <a:pt x="300" y="904"/>
                      </a:cubicBezTo>
                      <a:cubicBezTo>
                        <a:pt x="292" y="897"/>
                        <a:pt x="284" y="881"/>
                        <a:pt x="284" y="865"/>
                      </a:cubicBezTo>
                      <a:cubicBezTo>
                        <a:pt x="284" y="854"/>
                        <a:pt x="292" y="838"/>
                        <a:pt x="300" y="826"/>
                      </a:cubicBezTo>
                      <a:cubicBezTo>
                        <a:pt x="774" y="355"/>
                        <a:pt x="774" y="355"/>
                        <a:pt x="774" y="355"/>
                      </a:cubicBezTo>
                      <a:cubicBezTo>
                        <a:pt x="777" y="351"/>
                        <a:pt x="781" y="347"/>
                        <a:pt x="785" y="347"/>
                      </a:cubicBezTo>
                      <a:cubicBezTo>
                        <a:pt x="1108" y="149"/>
                        <a:pt x="1108" y="149"/>
                        <a:pt x="1108" y="149"/>
                      </a:cubicBezTo>
                      <a:cubicBezTo>
                        <a:pt x="1131" y="133"/>
                        <a:pt x="1158" y="137"/>
                        <a:pt x="1174" y="156"/>
                      </a:cubicBezTo>
                      <a:cubicBezTo>
                        <a:pt x="1174" y="156"/>
                        <a:pt x="1174" y="156"/>
                        <a:pt x="1174" y="156"/>
                      </a:cubicBezTo>
                      <a:cubicBezTo>
                        <a:pt x="1263" y="71"/>
                        <a:pt x="1263" y="71"/>
                        <a:pt x="1263" y="71"/>
                      </a:cubicBezTo>
                      <a:cubicBezTo>
                        <a:pt x="1267" y="63"/>
                        <a:pt x="1275" y="59"/>
                        <a:pt x="1282" y="55"/>
                      </a:cubicBezTo>
                      <a:cubicBezTo>
                        <a:pt x="1403" y="12"/>
                        <a:pt x="1403" y="12"/>
                        <a:pt x="1403" y="12"/>
                      </a:cubicBezTo>
                      <a:cubicBezTo>
                        <a:pt x="1434" y="0"/>
                        <a:pt x="1465" y="16"/>
                        <a:pt x="1473" y="43"/>
                      </a:cubicBezTo>
                      <a:cubicBezTo>
                        <a:pt x="1484" y="71"/>
                        <a:pt x="1469" y="102"/>
                        <a:pt x="1442" y="113"/>
                      </a:cubicBezTo>
                      <a:cubicBezTo>
                        <a:pt x="1329" y="156"/>
                        <a:pt x="1329" y="156"/>
                        <a:pt x="1329" y="156"/>
                      </a:cubicBezTo>
                      <a:cubicBezTo>
                        <a:pt x="1251" y="234"/>
                        <a:pt x="1251" y="234"/>
                        <a:pt x="1251" y="234"/>
                      </a:cubicBezTo>
                      <a:cubicBezTo>
                        <a:pt x="1263" y="242"/>
                        <a:pt x="1263" y="242"/>
                        <a:pt x="1263" y="242"/>
                      </a:cubicBezTo>
                      <a:cubicBezTo>
                        <a:pt x="1282" y="265"/>
                        <a:pt x="1282" y="297"/>
                        <a:pt x="1263" y="320"/>
                      </a:cubicBezTo>
                      <a:cubicBezTo>
                        <a:pt x="987" y="597"/>
                        <a:pt x="987" y="597"/>
                        <a:pt x="987" y="597"/>
                      </a:cubicBezTo>
                      <a:cubicBezTo>
                        <a:pt x="983" y="897"/>
                        <a:pt x="983" y="897"/>
                        <a:pt x="983" y="897"/>
                      </a:cubicBezTo>
                      <a:cubicBezTo>
                        <a:pt x="979" y="912"/>
                        <a:pt x="976" y="924"/>
                        <a:pt x="964" y="935"/>
                      </a:cubicBezTo>
                      <a:cubicBezTo>
                        <a:pt x="851" y="1048"/>
                        <a:pt x="851" y="1048"/>
                        <a:pt x="851" y="1048"/>
                      </a:cubicBezTo>
                      <a:cubicBezTo>
                        <a:pt x="840" y="1060"/>
                        <a:pt x="820" y="1064"/>
                        <a:pt x="805" y="1060"/>
                      </a:cubicBezTo>
                      <a:cubicBezTo>
                        <a:pt x="708" y="1041"/>
                        <a:pt x="708" y="1041"/>
                        <a:pt x="708" y="1041"/>
                      </a:cubicBezTo>
                      <a:cubicBezTo>
                        <a:pt x="610" y="1138"/>
                        <a:pt x="610" y="1138"/>
                        <a:pt x="610" y="1138"/>
                      </a:cubicBezTo>
                      <a:cubicBezTo>
                        <a:pt x="599" y="1150"/>
                        <a:pt x="587" y="1154"/>
                        <a:pt x="572" y="1154"/>
                      </a:cubicBezTo>
                      <a:cubicBezTo>
                        <a:pt x="556" y="1154"/>
                        <a:pt x="544" y="1150"/>
                        <a:pt x="533" y="1138"/>
                      </a:cubicBezTo>
                      <a:cubicBezTo>
                        <a:pt x="471" y="1076"/>
                        <a:pt x="471" y="1076"/>
                        <a:pt x="471" y="1076"/>
                      </a:cubicBezTo>
                      <a:cubicBezTo>
                        <a:pt x="436" y="1111"/>
                        <a:pt x="436" y="1111"/>
                        <a:pt x="436" y="1111"/>
                      </a:cubicBezTo>
                      <a:cubicBezTo>
                        <a:pt x="416" y="1130"/>
                        <a:pt x="381" y="1130"/>
                        <a:pt x="362" y="1111"/>
                      </a:cubicBezTo>
                      <a:cubicBezTo>
                        <a:pt x="342" y="1091"/>
                        <a:pt x="342" y="1091"/>
                        <a:pt x="342" y="1091"/>
                      </a:cubicBezTo>
                      <a:cubicBezTo>
                        <a:pt x="241" y="1165"/>
                        <a:pt x="125" y="1274"/>
                        <a:pt x="140" y="1337"/>
                      </a:cubicBezTo>
                      <a:cubicBezTo>
                        <a:pt x="144" y="1356"/>
                        <a:pt x="175" y="1415"/>
                        <a:pt x="404" y="1438"/>
                      </a:cubicBezTo>
                      <a:cubicBezTo>
                        <a:pt x="657" y="1465"/>
                        <a:pt x="785" y="1524"/>
                        <a:pt x="809" y="1629"/>
                      </a:cubicBezTo>
                      <a:cubicBezTo>
                        <a:pt x="843" y="1773"/>
                        <a:pt x="649" y="1909"/>
                        <a:pt x="610" y="1937"/>
                      </a:cubicBezTo>
                      <a:cubicBezTo>
                        <a:pt x="599" y="1941"/>
                        <a:pt x="591" y="1944"/>
                        <a:pt x="579" y="1944"/>
                      </a:cubicBezTo>
                      <a:cubicBezTo>
                        <a:pt x="560" y="1944"/>
                        <a:pt x="544" y="1937"/>
                        <a:pt x="533" y="1921"/>
                      </a:cubicBezTo>
                      <a:cubicBezTo>
                        <a:pt x="517" y="1894"/>
                        <a:pt x="525" y="1859"/>
                        <a:pt x="548" y="1843"/>
                      </a:cubicBezTo>
                      <a:cubicBezTo>
                        <a:pt x="622" y="1796"/>
                        <a:pt x="715" y="1707"/>
                        <a:pt x="704" y="1656"/>
                      </a:cubicBezTo>
                      <a:cubicBezTo>
                        <a:pt x="700" y="1637"/>
                        <a:pt x="665" y="1574"/>
                        <a:pt x="397" y="1547"/>
                      </a:cubicBezTo>
                      <a:cubicBezTo>
                        <a:pt x="175" y="1524"/>
                        <a:pt x="55" y="1465"/>
                        <a:pt x="32" y="1364"/>
                      </a:cubicBezTo>
                      <a:cubicBezTo>
                        <a:pt x="0" y="1228"/>
                        <a:pt x="168" y="1083"/>
                        <a:pt x="265" y="1013"/>
                      </a:cubicBezTo>
                      <a:close/>
                      <a:moveTo>
                        <a:pt x="626" y="854"/>
                      </a:moveTo>
                      <a:cubicBezTo>
                        <a:pt x="634" y="861"/>
                        <a:pt x="649" y="869"/>
                        <a:pt x="661" y="869"/>
                      </a:cubicBezTo>
                      <a:cubicBezTo>
                        <a:pt x="676" y="869"/>
                        <a:pt x="692" y="861"/>
                        <a:pt x="700" y="854"/>
                      </a:cubicBezTo>
                      <a:cubicBezTo>
                        <a:pt x="812" y="741"/>
                        <a:pt x="812" y="741"/>
                        <a:pt x="812" y="741"/>
                      </a:cubicBezTo>
                      <a:cubicBezTo>
                        <a:pt x="832" y="721"/>
                        <a:pt x="832" y="686"/>
                        <a:pt x="812" y="663"/>
                      </a:cubicBezTo>
                      <a:cubicBezTo>
                        <a:pt x="789" y="643"/>
                        <a:pt x="754" y="643"/>
                        <a:pt x="735" y="663"/>
                      </a:cubicBezTo>
                      <a:cubicBezTo>
                        <a:pt x="626" y="776"/>
                        <a:pt x="626" y="776"/>
                        <a:pt x="626" y="776"/>
                      </a:cubicBezTo>
                      <a:cubicBezTo>
                        <a:pt x="603" y="795"/>
                        <a:pt x="603" y="830"/>
                        <a:pt x="626" y="854"/>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Freeform 68">
                  <a:extLst>
                    <a:ext uri="{FF2B5EF4-FFF2-40B4-BE49-F238E27FC236}">
                      <a16:creationId xmlns:a16="http://schemas.microsoft.com/office/drawing/2014/main" id="{07D56EBC-7B70-450C-A8EB-A034F78D14BD}"/>
                    </a:ext>
                  </a:extLst>
                </p:cNvPr>
                <p:cNvSpPr>
                  <a:spLocks/>
                </p:cNvSpPr>
                <p:nvPr/>
              </p:nvSpPr>
              <p:spPr bwMode="auto">
                <a:xfrm>
                  <a:off x="5800" y="2138"/>
                  <a:ext cx="57" cy="78"/>
                </a:xfrm>
                <a:custGeom>
                  <a:avLst/>
                  <a:gdLst>
                    <a:gd name="T0" fmla="*/ 86 w 236"/>
                    <a:gd name="T1" fmla="*/ 16 h 324"/>
                    <a:gd name="T2" fmla="*/ 120 w 236"/>
                    <a:gd name="T3" fmla="*/ 0 h 324"/>
                    <a:gd name="T4" fmla="*/ 151 w 236"/>
                    <a:gd name="T5" fmla="*/ 16 h 324"/>
                    <a:gd name="T6" fmla="*/ 236 w 236"/>
                    <a:gd name="T7" fmla="*/ 207 h 324"/>
                    <a:gd name="T8" fmla="*/ 120 w 236"/>
                    <a:gd name="T9" fmla="*/ 324 h 324"/>
                    <a:gd name="T10" fmla="*/ 0 w 236"/>
                    <a:gd name="T11" fmla="*/ 207 h 324"/>
                    <a:gd name="T12" fmla="*/ 86 w 236"/>
                    <a:gd name="T13" fmla="*/ 16 h 324"/>
                  </a:gdLst>
                  <a:ahLst/>
                  <a:cxnLst>
                    <a:cxn ang="0">
                      <a:pos x="T0" y="T1"/>
                    </a:cxn>
                    <a:cxn ang="0">
                      <a:pos x="T2" y="T3"/>
                    </a:cxn>
                    <a:cxn ang="0">
                      <a:pos x="T4" y="T5"/>
                    </a:cxn>
                    <a:cxn ang="0">
                      <a:pos x="T6" y="T7"/>
                    </a:cxn>
                    <a:cxn ang="0">
                      <a:pos x="T8" y="T9"/>
                    </a:cxn>
                    <a:cxn ang="0">
                      <a:pos x="T10" y="T11"/>
                    </a:cxn>
                    <a:cxn ang="0">
                      <a:pos x="T12" y="T13"/>
                    </a:cxn>
                  </a:cxnLst>
                  <a:rect l="0" t="0" r="r" b="b"/>
                  <a:pathLst>
                    <a:path w="236" h="324">
                      <a:moveTo>
                        <a:pt x="86" y="16"/>
                      </a:moveTo>
                      <a:cubicBezTo>
                        <a:pt x="93" y="8"/>
                        <a:pt x="105" y="0"/>
                        <a:pt x="120" y="0"/>
                      </a:cubicBezTo>
                      <a:cubicBezTo>
                        <a:pt x="132" y="0"/>
                        <a:pt x="144" y="8"/>
                        <a:pt x="151" y="16"/>
                      </a:cubicBezTo>
                      <a:cubicBezTo>
                        <a:pt x="178" y="59"/>
                        <a:pt x="236" y="157"/>
                        <a:pt x="236" y="207"/>
                      </a:cubicBezTo>
                      <a:cubicBezTo>
                        <a:pt x="236" y="274"/>
                        <a:pt x="182" y="324"/>
                        <a:pt x="120" y="324"/>
                      </a:cubicBezTo>
                      <a:cubicBezTo>
                        <a:pt x="55" y="324"/>
                        <a:pt x="0" y="274"/>
                        <a:pt x="0" y="207"/>
                      </a:cubicBezTo>
                      <a:cubicBezTo>
                        <a:pt x="0" y="157"/>
                        <a:pt x="62" y="59"/>
                        <a:pt x="86" y="16"/>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 name="Group 66">
                <a:extLst>
                  <a:ext uri="{FF2B5EF4-FFF2-40B4-BE49-F238E27FC236}">
                    <a16:creationId xmlns:a16="http://schemas.microsoft.com/office/drawing/2014/main" id="{FE7E4B27-F8A1-499C-93E2-4D61C6D04293}"/>
                  </a:ext>
                </a:extLst>
              </p:cNvPr>
              <p:cNvGrpSpPr>
                <a:grpSpLocks noChangeAspect="1"/>
              </p:cNvGrpSpPr>
              <p:nvPr/>
            </p:nvGrpSpPr>
            <p:grpSpPr bwMode="auto">
              <a:xfrm>
                <a:off x="10149884" y="3904328"/>
                <a:ext cx="1313453" cy="1631337"/>
                <a:chOff x="5481" y="2091"/>
                <a:chExt cx="376" cy="467"/>
              </a:xfrm>
              <a:solidFill>
                <a:schemeClr val="accent1"/>
              </a:solidFill>
            </p:grpSpPr>
            <p:sp>
              <p:nvSpPr>
                <p:cNvPr id="32" name="Freeform 67">
                  <a:extLst>
                    <a:ext uri="{FF2B5EF4-FFF2-40B4-BE49-F238E27FC236}">
                      <a16:creationId xmlns:a16="http://schemas.microsoft.com/office/drawing/2014/main" id="{D19E1B47-4DEE-4A2F-938E-A1679713B86D}"/>
                    </a:ext>
                  </a:extLst>
                </p:cNvPr>
                <p:cNvSpPr>
                  <a:spLocks noEditPoints="1"/>
                </p:cNvSpPr>
                <p:nvPr/>
              </p:nvSpPr>
              <p:spPr bwMode="auto">
                <a:xfrm>
                  <a:off x="5481" y="2091"/>
                  <a:ext cx="356" cy="467"/>
                </a:xfrm>
                <a:custGeom>
                  <a:avLst/>
                  <a:gdLst>
                    <a:gd name="T0" fmla="*/ 265 w 1484"/>
                    <a:gd name="T1" fmla="*/ 1013 h 1944"/>
                    <a:gd name="T2" fmla="*/ 269 w 1484"/>
                    <a:gd name="T3" fmla="*/ 939 h 1944"/>
                    <a:gd name="T4" fmla="*/ 300 w 1484"/>
                    <a:gd name="T5" fmla="*/ 904 h 1944"/>
                    <a:gd name="T6" fmla="*/ 284 w 1484"/>
                    <a:gd name="T7" fmla="*/ 865 h 1944"/>
                    <a:gd name="T8" fmla="*/ 300 w 1484"/>
                    <a:gd name="T9" fmla="*/ 826 h 1944"/>
                    <a:gd name="T10" fmla="*/ 774 w 1484"/>
                    <a:gd name="T11" fmla="*/ 355 h 1944"/>
                    <a:gd name="T12" fmla="*/ 785 w 1484"/>
                    <a:gd name="T13" fmla="*/ 347 h 1944"/>
                    <a:gd name="T14" fmla="*/ 1108 w 1484"/>
                    <a:gd name="T15" fmla="*/ 149 h 1944"/>
                    <a:gd name="T16" fmla="*/ 1174 w 1484"/>
                    <a:gd name="T17" fmla="*/ 156 h 1944"/>
                    <a:gd name="T18" fmla="*/ 1174 w 1484"/>
                    <a:gd name="T19" fmla="*/ 156 h 1944"/>
                    <a:gd name="T20" fmla="*/ 1263 w 1484"/>
                    <a:gd name="T21" fmla="*/ 71 h 1944"/>
                    <a:gd name="T22" fmla="*/ 1282 w 1484"/>
                    <a:gd name="T23" fmla="*/ 55 h 1944"/>
                    <a:gd name="T24" fmla="*/ 1403 w 1484"/>
                    <a:gd name="T25" fmla="*/ 12 h 1944"/>
                    <a:gd name="T26" fmla="*/ 1473 w 1484"/>
                    <a:gd name="T27" fmla="*/ 43 h 1944"/>
                    <a:gd name="T28" fmla="*/ 1442 w 1484"/>
                    <a:gd name="T29" fmla="*/ 113 h 1944"/>
                    <a:gd name="T30" fmla="*/ 1329 w 1484"/>
                    <a:gd name="T31" fmla="*/ 156 h 1944"/>
                    <a:gd name="T32" fmla="*/ 1251 w 1484"/>
                    <a:gd name="T33" fmla="*/ 234 h 1944"/>
                    <a:gd name="T34" fmla="*/ 1263 w 1484"/>
                    <a:gd name="T35" fmla="*/ 242 h 1944"/>
                    <a:gd name="T36" fmla="*/ 1263 w 1484"/>
                    <a:gd name="T37" fmla="*/ 320 h 1944"/>
                    <a:gd name="T38" fmla="*/ 987 w 1484"/>
                    <a:gd name="T39" fmla="*/ 597 h 1944"/>
                    <a:gd name="T40" fmla="*/ 983 w 1484"/>
                    <a:gd name="T41" fmla="*/ 897 h 1944"/>
                    <a:gd name="T42" fmla="*/ 964 w 1484"/>
                    <a:gd name="T43" fmla="*/ 935 h 1944"/>
                    <a:gd name="T44" fmla="*/ 851 w 1484"/>
                    <a:gd name="T45" fmla="*/ 1048 h 1944"/>
                    <a:gd name="T46" fmla="*/ 805 w 1484"/>
                    <a:gd name="T47" fmla="*/ 1060 h 1944"/>
                    <a:gd name="T48" fmla="*/ 708 w 1484"/>
                    <a:gd name="T49" fmla="*/ 1041 h 1944"/>
                    <a:gd name="T50" fmla="*/ 610 w 1484"/>
                    <a:gd name="T51" fmla="*/ 1138 h 1944"/>
                    <a:gd name="T52" fmla="*/ 572 w 1484"/>
                    <a:gd name="T53" fmla="*/ 1154 h 1944"/>
                    <a:gd name="T54" fmla="*/ 533 w 1484"/>
                    <a:gd name="T55" fmla="*/ 1138 h 1944"/>
                    <a:gd name="T56" fmla="*/ 471 w 1484"/>
                    <a:gd name="T57" fmla="*/ 1076 h 1944"/>
                    <a:gd name="T58" fmla="*/ 436 w 1484"/>
                    <a:gd name="T59" fmla="*/ 1111 h 1944"/>
                    <a:gd name="T60" fmla="*/ 362 w 1484"/>
                    <a:gd name="T61" fmla="*/ 1111 h 1944"/>
                    <a:gd name="T62" fmla="*/ 342 w 1484"/>
                    <a:gd name="T63" fmla="*/ 1091 h 1944"/>
                    <a:gd name="T64" fmla="*/ 140 w 1484"/>
                    <a:gd name="T65" fmla="*/ 1337 h 1944"/>
                    <a:gd name="T66" fmla="*/ 404 w 1484"/>
                    <a:gd name="T67" fmla="*/ 1438 h 1944"/>
                    <a:gd name="T68" fmla="*/ 809 w 1484"/>
                    <a:gd name="T69" fmla="*/ 1629 h 1944"/>
                    <a:gd name="T70" fmla="*/ 610 w 1484"/>
                    <a:gd name="T71" fmla="*/ 1937 h 1944"/>
                    <a:gd name="T72" fmla="*/ 579 w 1484"/>
                    <a:gd name="T73" fmla="*/ 1944 h 1944"/>
                    <a:gd name="T74" fmla="*/ 533 w 1484"/>
                    <a:gd name="T75" fmla="*/ 1921 h 1944"/>
                    <a:gd name="T76" fmla="*/ 548 w 1484"/>
                    <a:gd name="T77" fmla="*/ 1843 h 1944"/>
                    <a:gd name="T78" fmla="*/ 704 w 1484"/>
                    <a:gd name="T79" fmla="*/ 1656 h 1944"/>
                    <a:gd name="T80" fmla="*/ 397 w 1484"/>
                    <a:gd name="T81" fmla="*/ 1547 h 1944"/>
                    <a:gd name="T82" fmla="*/ 32 w 1484"/>
                    <a:gd name="T83" fmla="*/ 1364 h 1944"/>
                    <a:gd name="T84" fmla="*/ 265 w 1484"/>
                    <a:gd name="T85" fmla="*/ 1013 h 1944"/>
                    <a:gd name="T86" fmla="*/ 626 w 1484"/>
                    <a:gd name="T87" fmla="*/ 854 h 1944"/>
                    <a:gd name="T88" fmla="*/ 661 w 1484"/>
                    <a:gd name="T89" fmla="*/ 869 h 1944"/>
                    <a:gd name="T90" fmla="*/ 700 w 1484"/>
                    <a:gd name="T91" fmla="*/ 854 h 1944"/>
                    <a:gd name="T92" fmla="*/ 812 w 1484"/>
                    <a:gd name="T93" fmla="*/ 741 h 1944"/>
                    <a:gd name="T94" fmla="*/ 812 w 1484"/>
                    <a:gd name="T95" fmla="*/ 663 h 1944"/>
                    <a:gd name="T96" fmla="*/ 735 w 1484"/>
                    <a:gd name="T97" fmla="*/ 663 h 1944"/>
                    <a:gd name="T98" fmla="*/ 626 w 1484"/>
                    <a:gd name="T99" fmla="*/ 776 h 1944"/>
                    <a:gd name="T100" fmla="*/ 626 w 1484"/>
                    <a:gd name="T101" fmla="*/ 85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4" h="1944">
                      <a:moveTo>
                        <a:pt x="265" y="1013"/>
                      </a:moveTo>
                      <a:cubicBezTo>
                        <a:pt x="245" y="994"/>
                        <a:pt x="245" y="959"/>
                        <a:pt x="269" y="939"/>
                      </a:cubicBezTo>
                      <a:cubicBezTo>
                        <a:pt x="300" y="904"/>
                        <a:pt x="300" y="904"/>
                        <a:pt x="300" y="904"/>
                      </a:cubicBezTo>
                      <a:cubicBezTo>
                        <a:pt x="292" y="897"/>
                        <a:pt x="284" y="881"/>
                        <a:pt x="284" y="865"/>
                      </a:cubicBezTo>
                      <a:cubicBezTo>
                        <a:pt x="284" y="854"/>
                        <a:pt x="292" y="838"/>
                        <a:pt x="300" y="826"/>
                      </a:cubicBezTo>
                      <a:cubicBezTo>
                        <a:pt x="774" y="355"/>
                        <a:pt x="774" y="355"/>
                        <a:pt x="774" y="355"/>
                      </a:cubicBezTo>
                      <a:cubicBezTo>
                        <a:pt x="777" y="351"/>
                        <a:pt x="781" y="347"/>
                        <a:pt x="785" y="347"/>
                      </a:cubicBezTo>
                      <a:cubicBezTo>
                        <a:pt x="1108" y="149"/>
                        <a:pt x="1108" y="149"/>
                        <a:pt x="1108" y="149"/>
                      </a:cubicBezTo>
                      <a:cubicBezTo>
                        <a:pt x="1131" y="133"/>
                        <a:pt x="1158" y="137"/>
                        <a:pt x="1174" y="156"/>
                      </a:cubicBezTo>
                      <a:cubicBezTo>
                        <a:pt x="1174" y="156"/>
                        <a:pt x="1174" y="156"/>
                        <a:pt x="1174" y="156"/>
                      </a:cubicBezTo>
                      <a:cubicBezTo>
                        <a:pt x="1263" y="71"/>
                        <a:pt x="1263" y="71"/>
                        <a:pt x="1263" y="71"/>
                      </a:cubicBezTo>
                      <a:cubicBezTo>
                        <a:pt x="1267" y="63"/>
                        <a:pt x="1275" y="59"/>
                        <a:pt x="1282" y="55"/>
                      </a:cubicBezTo>
                      <a:cubicBezTo>
                        <a:pt x="1403" y="12"/>
                        <a:pt x="1403" y="12"/>
                        <a:pt x="1403" y="12"/>
                      </a:cubicBezTo>
                      <a:cubicBezTo>
                        <a:pt x="1434" y="0"/>
                        <a:pt x="1465" y="16"/>
                        <a:pt x="1473" y="43"/>
                      </a:cubicBezTo>
                      <a:cubicBezTo>
                        <a:pt x="1484" y="71"/>
                        <a:pt x="1469" y="102"/>
                        <a:pt x="1442" y="113"/>
                      </a:cubicBezTo>
                      <a:cubicBezTo>
                        <a:pt x="1329" y="156"/>
                        <a:pt x="1329" y="156"/>
                        <a:pt x="1329" y="156"/>
                      </a:cubicBezTo>
                      <a:cubicBezTo>
                        <a:pt x="1251" y="234"/>
                        <a:pt x="1251" y="234"/>
                        <a:pt x="1251" y="234"/>
                      </a:cubicBezTo>
                      <a:cubicBezTo>
                        <a:pt x="1263" y="242"/>
                        <a:pt x="1263" y="242"/>
                        <a:pt x="1263" y="242"/>
                      </a:cubicBezTo>
                      <a:cubicBezTo>
                        <a:pt x="1282" y="265"/>
                        <a:pt x="1282" y="297"/>
                        <a:pt x="1263" y="320"/>
                      </a:cubicBezTo>
                      <a:cubicBezTo>
                        <a:pt x="987" y="597"/>
                        <a:pt x="987" y="597"/>
                        <a:pt x="987" y="597"/>
                      </a:cubicBezTo>
                      <a:cubicBezTo>
                        <a:pt x="983" y="897"/>
                        <a:pt x="983" y="897"/>
                        <a:pt x="983" y="897"/>
                      </a:cubicBezTo>
                      <a:cubicBezTo>
                        <a:pt x="979" y="912"/>
                        <a:pt x="976" y="924"/>
                        <a:pt x="964" y="935"/>
                      </a:cubicBezTo>
                      <a:cubicBezTo>
                        <a:pt x="851" y="1048"/>
                        <a:pt x="851" y="1048"/>
                        <a:pt x="851" y="1048"/>
                      </a:cubicBezTo>
                      <a:cubicBezTo>
                        <a:pt x="840" y="1060"/>
                        <a:pt x="820" y="1064"/>
                        <a:pt x="805" y="1060"/>
                      </a:cubicBezTo>
                      <a:cubicBezTo>
                        <a:pt x="708" y="1041"/>
                        <a:pt x="708" y="1041"/>
                        <a:pt x="708" y="1041"/>
                      </a:cubicBezTo>
                      <a:cubicBezTo>
                        <a:pt x="610" y="1138"/>
                        <a:pt x="610" y="1138"/>
                        <a:pt x="610" y="1138"/>
                      </a:cubicBezTo>
                      <a:cubicBezTo>
                        <a:pt x="599" y="1150"/>
                        <a:pt x="587" y="1154"/>
                        <a:pt x="572" y="1154"/>
                      </a:cubicBezTo>
                      <a:cubicBezTo>
                        <a:pt x="556" y="1154"/>
                        <a:pt x="544" y="1150"/>
                        <a:pt x="533" y="1138"/>
                      </a:cubicBezTo>
                      <a:cubicBezTo>
                        <a:pt x="471" y="1076"/>
                        <a:pt x="471" y="1076"/>
                        <a:pt x="471" y="1076"/>
                      </a:cubicBezTo>
                      <a:cubicBezTo>
                        <a:pt x="436" y="1111"/>
                        <a:pt x="436" y="1111"/>
                        <a:pt x="436" y="1111"/>
                      </a:cubicBezTo>
                      <a:cubicBezTo>
                        <a:pt x="416" y="1130"/>
                        <a:pt x="381" y="1130"/>
                        <a:pt x="362" y="1111"/>
                      </a:cubicBezTo>
                      <a:cubicBezTo>
                        <a:pt x="342" y="1091"/>
                        <a:pt x="342" y="1091"/>
                        <a:pt x="342" y="1091"/>
                      </a:cubicBezTo>
                      <a:cubicBezTo>
                        <a:pt x="241" y="1165"/>
                        <a:pt x="125" y="1274"/>
                        <a:pt x="140" y="1337"/>
                      </a:cubicBezTo>
                      <a:cubicBezTo>
                        <a:pt x="144" y="1356"/>
                        <a:pt x="175" y="1415"/>
                        <a:pt x="404" y="1438"/>
                      </a:cubicBezTo>
                      <a:cubicBezTo>
                        <a:pt x="657" y="1465"/>
                        <a:pt x="785" y="1524"/>
                        <a:pt x="809" y="1629"/>
                      </a:cubicBezTo>
                      <a:cubicBezTo>
                        <a:pt x="843" y="1773"/>
                        <a:pt x="649" y="1909"/>
                        <a:pt x="610" y="1937"/>
                      </a:cubicBezTo>
                      <a:cubicBezTo>
                        <a:pt x="599" y="1941"/>
                        <a:pt x="591" y="1944"/>
                        <a:pt x="579" y="1944"/>
                      </a:cubicBezTo>
                      <a:cubicBezTo>
                        <a:pt x="560" y="1944"/>
                        <a:pt x="544" y="1937"/>
                        <a:pt x="533" y="1921"/>
                      </a:cubicBezTo>
                      <a:cubicBezTo>
                        <a:pt x="517" y="1894"/>
                        <a:pt x="525" y="1859"/>
                        <a:pt x="548" y="1843"/>
                      </a:cubicBezTo>
                      <a:cubicBezTo>
                        <a:pt x="622" y="1796"/>
                        <a:pt x="715" y="1707"/>
                        <a:pt x="704" y="1656"/>
                      </a:cubicBezTo>
                      <a:cubicBezTo>
                        <a:pt x="700" y="1637"/>
                        <a:pt x="665" y="1574"/>
                        <a:pt x="397" y="1547"/>
                      </a:cubicBezTo>
                      <a:cubicBezTo>
                        <a:pt x="175" y="1524"/>
                        <a:pt x="55" y="1465"/>
                        <a:pt x="32" y="1364"/>
                      </a:cubicBezTo>
                      <a:cubicBezTo>
                        <a:pt x="0" y="1228"/>
                        <a:pt x="168" y="1083"/>
                        <a:pt x="265" y="1013"/>
                      </a:cubicBezTo>
                      <a:close/>
                      <a:moveTo>
                        <a:pt x="626" y="854"/>
                      </a:moveTo>
                      <a:cubicBezTo>
                        <a:pt x="634" y="861"/>
                        <a:pt x="649" y="869"/>
                        <a:pt x="661" y="869"/>
                      </a:cubicBezTo>
                      <a:cubicBezTo>
                        <a:pt x="676" y="869"/>
                        <a:pt x="692" y="861"/>
                        <a:pt x="700" y="854"/>
                      </a:cubicBezTo>
                      <a:cubicBezTo>
                        <a:pt x="812" y="741"/>
                        <a:pt x="812" y="741"/>
                        <a:pt x="812" y="741"/>
                      </a:cubicBezTo>
                      <a:cubicBezTo>
                        <a:pt x="832" y="721"/>
                        <a:pt x="832" y="686"/>
                        <a:pt x="812" y="663"/>
                      </a:cubicBezTo>
                      <a:cubicBezTo>
                        <a:pt x="789" y="643"/>
                        <a:pt x="754" y="643"/>
                        <a:pt x="735" y="663"/>
                      </a:cubicBezTo>
                      <a:cubicBezTo>
                        <a:pt x="626" y="776"/>
                        <a:pt x="626" y="776"/>
                        <a:pt x="626" y="776"/>
                      </a:cubicBezTo>
                      <a:cubicBezTo>
                        <a:pt x="603" y="795"/>
                        <a:pt x="603" y="830"/>
                        <a:pt x="626" y="854"/>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Freeform 68">
                  <a:extLst>
                    <a:ext uri="{FF2B5EF4-FFF2-40B4-BE49-F238E27FC236}">
                      <a16:creationId xmlns:a16="http://schemas.microsoft.com/office/drawing/2014/main" id="{06CF59B3-43C0-4EC1-8263-2DEAA7A666F1}"/>
                    </a:ext>
                  </a:extLst>
                </p:cNvPr>
                <p:cNvSpPr>
                  <a:spLocks/>
                </p:cNvSpPr>
                <p:nvPr/>
              </p:nvSpPr>
              <p:spPr bwMode="auto">
                <a:xfrm>
                  <a:off x="5800" y="2138"/>
                  <a:ext cx="57" cy="78"/>
                </a:xfrm>
                <a:custGeom>
                  <a:avLst/>
                  <a:gdLst>
                    <a:gd name="T0" fmla="*/ 86 w 236"/>
                    <a:gd name="T1" fmla="*/ 16 h 324"/>
                    <a:gd name="T2" fmla="*/ 120 w 236"/>
                    <a:gd name="T3" fmla="*/ 0 h 324"/>
                    <a:gd name="T4" fmla="*/ 151 w 236"/>
                    <a:gd name="T5" fmla="*/ 16 h 324"/>
                    <a:gd name="T6" fmla="*/ 236 w 236"/>
                    <a:gd name="T7" fmla="*/ 207 h 324"/>
                    <a:gd name="T8" fmla="*/ 120 w 236"/>
                    <a:gd name="T9" fmla="*/ 324 h 324"/>
                    <a:gd name="T10" fmla="*/ 0 w 236"/>
                    <a:gd name="T11" fmla="*/ 207 h 324"/>
                    <a:gd name="T12" fmla="*/ 86 w 236"/>
                    <a:gd name="T13" fmla="*/ 16 h 324"/>
                  </a:gdLst>
                  <a:ahLst/>
                  <a:cxnLst>
                    <a:cxn ang="0">
                      <a:pos x="T0" y="T1"/>
                    </a:cxn>
                    <a:cxn ang="0">
                      <a:pos x="T2" y="T3"/>
                    </a:cxn>
                    <a:cxn ang="0">
                      <a:pos x="T4" y="T5"/>
                    </a:cxn>
                    <a:cxn ang="0">
                      <a:pos x="T6" y="T7"/>
                    </a:cxn>
                    <a:cxn ang="0">
                      <a:pos x="T8" y="T9"/>
                    </a:cxn>
                    <a:cxn ang="0">
                      <a:pos x="T10" y="T11"/>
                    </a:cxn>
                    <a:cxn ang="0">
                      <a:pos x="T12" y="T13"/>
                    </a:cxn>
                  </a:cxnLst>
                  <a:rect l="0" t="0" r="r" b="b"/>
                  <a:pathLst>
                    <a:path w="236" h="324">
                      <a:moveTo>
                        <a:pt x="86" y="16"/>
                      </a:moveTo>
                      <a:cubicBezTo>
                        <a:pt x="93" y="8"/>
                        <a:pt x="105" y="0"/>
                        <a:pt x="120" y="0"/>
                      </a:cubicBezTo>
                      <a:cubicBezTo>
                        <a:pt x="132" y="0"/>
                        <a:pt x="144" y="8"/>
                        <a:pt x="151" y="16"/>
                      </a:cubicBezTo>
                      <a:cubicBezTo>
                        <a:pt x="178" y="59"/>
                        <a:pt x="236" y="157"/>
                        <a:pt x="236" y="207"/>
                      </a:cubicBezTo>
                      <a:cubicBezTo>
                        <a:pt x="236" y="274"/>
                        <a:pt x="182" y="324"/>
                        <a:pt x="120" y="324"/>
                      </a:cubicBezTo>
                      <a:cubicBezTo>
                        <a:pt x="55" y="324"/>
                        <a:pt x="0" y="274"/>
                        <a:pt x="0" y="207"/>
                      </a:cubicBezTo>
                      <a:cubicBezTo>
                        <a:pt x="0" y="157"/>
                        <a:pt x="62" y="59"/>
                        <a:pt x="86" y="16"/>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34" name="Pfeil: nach rechts 33">
                <a:extLst>
                  <a:ext uri="{FF2B5EF4-FFF2-40B4-BE49-F238E27FC236}">
                    <a16:creationId xmlns:a16="http://schemas.microsoft.com/office/drawing/2014/main" id="{0866EC0F-CF72-4515-9CF0-A8B8EF8D112D}"/>
                  </a:ext>
                </a:extLst>
              </p:cNvPr>
              <p:cNvSpPr/>
              <p:nvPr/>
            </p:nvSpPr>
            <p:spPr bwMode="gray">
              <a:xfrm>
                <a:off x="8530818" y="4477680"/>
                <a:ext cx="978408" cy="484632"/>
              </a:xfrm>
              <a:prstGeom prst="rightArrow">
                <a:avLst/>
              </a:prstGeom>
              <a:solidFill>
                <a:srgbClr val="798BB3"/>
              </a:solidFill>
              <a:ln>
                <a:noFill/>
              </a:ln>
              <a:scene3d>
                <a:camera prst="orthographicFront">
                  <a:rot lat="0" lon="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39" name="Gruppieren 38">
            <a:extLst>
              <a:ext uri="{FF2B5EF4-FFF2-40B4-BE49-F238E27FC236}">
                <a16:creationId xmlns:a16="http://schemas.microsoft.com/office/drawing/2014/main" id="{620C2763-0586-4B20-9419-6AABFA0AAF20}"/>
              </a:ext>
            </a:extLst>
          </p:cNvPr>
          <p:cNvGrpSpPr/>
          <p:nvPr/>
        </p:nvGrpSpPr>
        <p:grpSpPr>
          <a:xfrm>
            <a:off x="6576705" y="1448197"/>
            <a:ext cx="4886632" cy="1346781"/>
            <a:chOff x="6576706" y="1609234"/>
            <a:chExt cx="4886632" cy="1346781"/>
          </a:xfrm>
        </p:grpSpPr>
        <p:sp>
          <p:nvSpPr>
            <p:cNvPr id="26" name="Textfeld 25">
              <a:extLst>
                <a:ext uri="{FF2B5EF4-FFF2-40B4-BE49-F238E27FC236}">
                  <a16:creationId xmlns:a16="http://schemas.microsoft.com/office/drawing/2014/main" id="{B7099AE7-267B-43B2-81BB-DA415A5031D7}"/>
                </a:ext>
              </a:extLst>
            </p:cNvPr>
            <p:cNvSpPr txBox="1"/>
            <p:nvPr/>
          </p:nvSpPr>
          <p:spPr>
            <a:xfrm>
              <a:off x="6576706" y="2635523"/>
              <a:ext cx="4886632"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b="1" dirty="0">
                  <a:latin typeface="Open Sans" panose="020B0606030504020204" pitchFamily="34" charset="0"/>
                  <a:ea typeface="Open Sans" panose="020B0606030504020204" pitchFamily="34" charset="0"/>
                  <a:cs typeface="Open Sans" panose="020B0606030504020204" pitchFamily="34" charset="0"/>
                </a:rPr>
                <a:t>Reduction of the roll size from 10,000 ꜩ to 8,000 ꜩ</a:t>
              </a:r>
            </a:p>
          </p:txBody>
        </p:sp>
        <p:grpSp>
          <p:nvGrpSpPr>
            <p:cNvPr id="38" name="Gruppieren 37">
              <a:extLst>
                <a:ext uri="{FF2B5EF4-FFF2-40B4-BE49-F238E27FC236}">
                  <a16:creationId xmlns:a16="http://schemas.microsoft.com/office/drawing/2014/main" id="{023C8114-0A6F-4715-B414-B73B67C0AA95}"/>
                </a:ext>
              </a:extLst>
            </p:cNvPr>
            <p:cNvGrpSpPr/>
            <p:nvPr/>
          </p:nvGrpSpPr>
          <p:grpSpPr>
            <a:xfrm>
              <a:off x="6576706" y="1609234"/>
              <a:ext cx="4687517" cy="877514"/>
              <a:chOff x="6576706" y="1609234"/>
              <a:chExt cx="4687517" cy="877514"/>
            </a:xfrm>
          </p:grpSpPr>
          <p:sp>
            <p:nvSpPr>
              <p:cNvPr id="25" name="Freihandform: Form 24">
                <a:extLst>
                  <a:ext uri="{FF2B5EF4-FFF2-40B4-BE49-F238E27FC236}">
                    <a16:creationId xmlns:a16="http://schemas.microsoft.com/office/drawing/2014/main" id="{7720F010-722E-4BF0-8211-6168E25F791A}"/>
                  </a:ext>
                </a:extLst>
              </p:cNvPr>
              <p:cNvSpPr/>
              <p:nvPr/>
            </p:nvSpPr>
            <p:spPr bwMode="gray">
              <a:xfrm>
                <a:off x="6576706" y="1609234"/>
                <a:ext cx="1689759" cy="877514"/>
              </a:xfrm>
              <a:custGeom>
                <a:avLst/>
                <a:gdLst>
                  <a:gd name="connsiteX0" fmla="*/ 846176 w 1819275"/>
                  <a:gd name="connsiteY0" fmla="*/ 0 h 944773"/>
                  <a:gd name="connsiteX1" fmla="*/ 846279 w 1819275"/>
                  <a:gd name="connsiteY1" fmla="*/ 14064 h 944773"/>
                  <a:gd name="connsiteX2" fmla="*/ 898517 w 1819275"/>
                  <a:gd name="connsiteY2" fmla="*/ 122448 h 944773"/>
                  <a:gd name="connsiteX3" fmla="*/ 860417 w 1819275"/>
                  <a:gd name="connsiteY3" fmla="*/ 346285 h 944773"/>
                  <a:gd name="connsiteX4" fmla="*/ 1022342 w 1819275"/>
                  <a:gd name="connsiteY4" fmla="*/ 155785 h 944773"/>
                  <a:gd name="connsiteX5" fmla="*/ 1008055 w 1819275"/>
                  <a:gd name="connsiteY5" fmla="*/ 3385 h 944773"/>
                  <a:gd name="connsiteX6" fmla="*/ 1003872 w 1819275"/>
                  <a:gd name="connsiteY6" fmla="*/ 1383 h 944773"/>
                  <a:gd name="connsiteX7" fmla="*/ 1069064 w 1819275"/>
                  <a:gd name="connsiteY7" fmla="*/ 4312 h 944773"/>
                  <a:gd name="connsiteX8" fmla="*/ 1219304 w 1819275"/>
                  <a:gd name="connsiteY8" fmla="*/ 24980 h 944773"/>
                  <a:gd name="connsiteX9" fmla="*/ 1219654 w 1819275"/>
                  <a:gd name="connsiteY9" fmla="*/ 25064 h 944773"/>
                  <a:gd name="connsiteX10" fmla="*/ 1219749 w 1819275"/>
                  <a:gd name="connsiteY10" fmla="*/ 37879 h 944773"/>
                  <a:gd name="connsiteX11" fmla="*/ 1271987 w 1819275"/>
                  <a:gd name="connsiteY11" fmla="*/ 146263 h 944773"/>
                  <a:gd name="connsiteX12" fmla="*/ 1233887 w 1819275"/>
                  <a:gd name="connsiteY12" fmla="*/ 370100 h 944773"/>
                  <a:gd name="connsiteX13" fmla="*/ 1395812 w 1819275"/>
                  <a:gd name="connsiteY13" fmla="*/ 179600 h 944773"/>
                  <a:gd name="connsiteX14" fmla="*/ 1408016 w 1819275"/>
                  <a:gd name="connsiteY14" fmla="*/ 92684 h 944773"/>
                  <a:gd name="connsiteX15" fmla="*/ 1403330 w 1819275"/>
                  <a:gd name="connsiteY15" fmla="*/ 73939 h 944773"/>
                  <a:gd name="connsiteX16" fmla="*/ 1482522 w 1819275"/>
                  <a:gd name="connsiteY16" fmla="*/ 101887 h 944773"/>
                  <a:gd name="connsiteX17" fmla="*/ 1791970 w 1819275"/>
                  <a:gd name="connsiteY17" fmla="*/ 363384 h 944773"/>
                  <a:gd name="connsiteX18" fmla="*/ 1804867 w 1819275"/>
                  <a:gd name="connsiteY18" fmla="*/ 428535 h 944773"/>
                  <a:gd name="connsiteX19" fmla="*/ 1810873 w 1819275"/>
                  <a:gd name="connsiteY19" fmla="*/ 447886 h 944773"/>
                  <a:gd name="connsiteX20" fmla="*/ 1819275 w 1819275"/>
                  <a:gd name="connsiteY20" fmla="*/ 531229 h 944773"/>
                  <a:gd name="connsiteX21" fmla="*/ 1405731 w 1819275"/>
                  <a:gd name="connsiteY21" fmla="*/ 944773 h 944773"/>
                  <a:gd name="connsiteX22" fmla="*/ 413544 w 1819275"/>
                  <a:gd name="connsiteY22" fmla="*/ 944773 h 944773"/>
                  <a:gd name="connsiteX23" fmla="*/ 0 w 1819275"/>
                  <a:gd name="connsiteY23" fmla="*/ 531229 h 944773"/>
                  <a:gd name="connsiteX24" fmla="*/ 8402 w 1819275"/>
                  <a:gd name="connsiteY24" fmla="*/ 447886 h 944773"/>
                  <a:gd name="connsiteX25" fmla="*/ 14406 w 1819275"/>
                  <a:gd name="connsiteY25" fmla="*/ 428544 h 944773"/>
                  <a:gd name="connsiteX26" fmla="*/ 27304 w 1819275"/>
                  <a:gd name="connsiteY26" fmla="*/ 363384 h 944773"/>
                  <a:gd name="connsiteX27" fmla="*/ 381674 w 1819275"/>
                  <a:gd name="connsiteY27" fmla="*/ 84184 h 944773"/>
                  <a:gd name="connsiteX28" fmla="*/ 443745 w 1819275"/>
                  <a:gd name="connsiteY28" fmla="*/ 64656 h 944773"/>
                  <a:gd name="connsiteX29" fmla="*/ 454303 w 1819275"/>
                  <a:gd name="connsiteY29" fmla="*/ 81673 h 944773"/>
                  <a:gd name="connsiteX30" fmla="*/ 488235 w 1819275"/>
                  <a:gd name="connsiteY30" fmla="*/ 160552 h 944773"/>
                  <a:gd name="connsiteX31" fmla="*/ 450135 w 1819275"/>
                  <a:gd name="connsiteY31" fmla="*/ 384389 h 944773"/>
                  <a:gd name="connsiteX32" fmla="*/ 612060 w 1819275"/>
                  <a:gd name="connsiteY32" fmla="*/ 193889 h 944773"/>
                  <a:gd name="connsiteX33" fmla="*/ 597773 w 1819275"/>
                  <a:gd name="connsiteY33" fmla="*/ 41489 h 944773"/>
                  <a:gd name="connsiteX34" fmla="*/ 575753 w 1819275"/>
                  <a:gd name="connsiteY34" fmla="*/ 30947 h 944773"/>
                  <a:gd name="connsiteX35" fmla="*/ 618165 w 1819275"/>
                  <a:gd name="connsiteY35" fmla="*/ 21701 h 944773"/>
                  <a:gd name="connsiteX36" fmla="*/ 750211 w 1819275"/>
                  <a:gd name="connsiteY36" fmla="*/ 4312 h 9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19275" h="944773">
                    <a:moveTo>
                      <a:pt x="846176" y="0"/>
                    </a:moveTo>
                    <a:lnTo>
                      <a:pt x="846279" y="14064"/>
                    </a:lnTo>
                    <a:cubicBezTo>
                      <a:pt x="857888" y="39253"/>
                      <a:pt x="896732" y="78395"/>
                      <a:pt x="898517" y="122448"/>
                    </a:cubicBezTo>
                    <a:cubicBezTo>
                      <a:pt x="900898" y="181185"/>
                      <a:pt x="839780" y="340729"/>
                      <a:pt x="860417" y="346285"/>
                    </a:cubicBezTo>
                    <a:cubicBezTo>
                      <a:pt x="881054" y="351841"/>
                      <a:pt x="997736" y="212935"/>
                      <a:pt x="1022342" y="155785"/>
                    </a:cubicBezTo>
                    <a:cubicBezTo>
                      <a:pt x="1046948" y="98635"/>
                      <a:pt x="1035043" y="31960"/>
                      <a:pt x="1008055" y="3385"/>
                    </a:cubicBezTo>
                    <a:lnTo>
                      <a:pt x="1003872" y="1383"/>
                    </a:lnTo>
                    <a:lnTo>
                      <a:pt x="1069064" y="4312"/>
                    </a:lnTo>
                    <a:cubicBezTo>
                      <a:pt x="1120809" y="9019"/>
                      <a:pt x="1171024" y="15978"/>
                      <a:pt x="1219304" y="24980"/>
                    </a:cubicBezTo>
                    <a:lnTo>
                      <a:pt x="1219654" y="25064"/>
                    </a:lnTo>
                    <a:lnTo>
                      <a:pt x="1219749" y="37879"/>
                    </a:lnTo>
                    <a:cubicBezTo>
                      <a:pt x="1231357" y="63068"/>
                      <a:pt x="1270201" y="102210"/>
                      <a:pt x="1271987" y="146263"/>
                    </a:cubicBezTo>
                    <a:cubicBezTo>
                      <a:pt x="1274368" y="205000"/>
                      <a:pt x="1213250" y="364544"/>
                      <a:pt x="1233887" y="370100"/>
                    </a:cubicBezTo>
                    <a:cubicBezTo>
                      <a:pt x="1254524" y="375656"/>
                      <a:pt x="1371206" y="236750"/>
                      <a:pt x="1395812" y="179600"/>
                    </a:cubicBezTo>
                    <a:cubicBezTo>
                      <a:pt x="1408115" y="151025"/>
                      <a:pt x="1411290" y="120069"/>
                      <a:pt x="1408016" y="92684"/>
                    </a:cubicBezTo>
                    <a:lnTo>
                      <a:pt x="1403330" y="73939"/>
                    </a:lnTo>
                    <a:lnTo>
                      <a:pt x="1482522" y="101887"/>
                    </a:lnTo>
                    <a:cubicBezTo>
                      <a:pt x="1638204" y="167320"/>
                      <a:pt x="1749980" y="258879"/>
                      <a:pt x="1791970" y="363384"/>
                    </a:cubicBezTo>
                    <a:lnTo>
                      <a:pt x="1804867" y="428535"/>
                    </a:lnTo>
                    <a:lnTo>
                      <a:pt x="1810873" y="447886"/>
                    </a:lnTo>
                    <a:cubicBezTo>
                      <a:pt x="1816382" y="474806"/>
                      <a:pt x="1819275" y="502680"/>
                      <a:pt x="1819275" y="531229"/>
                    </a:cubicBezTo>
                    <a:cubicBezTo>
                      <a:pt x="1819275" y="759623"/>
                      <a:pt x="1634125" y="944773"/>
                      <a:pt x="1405731" y="944773"/>
                    </a:cubicBezTo>
                    <a:lnTo>
                      <a:pt x="413544" y="944773"/>
                    </a:lnTo>
                    <a:cubicBezTo>
                      <a:pt x="185150" y="944773"/>
                      <a:pt x="0" y="759623"/>
                      <a:pt x="0" y="531229"/>
                    </a:cubicBezTo>
                    <a:cubicBezTo>
                      <a:pt x="0" y="502680"/>
                      <a:pt x="2893" y="474806"/>
                      <a:pt x="8402" y="447886"/>
                    </a:cubicBezTo>
                    <a:lnTo>
                      <a:pt x="14406" y="428544"/>
                    </a:lnTo>
                    <a:lnTo>
                      <a:pt x="27304" y="363384"/>
                    </a:lnTo>
                    <a:cubicBezTo>
                      <a:pt x="73231" y="249082"/>
                      <a:pt x="202642" y="150267"/>
                      <a:pt x="381674" y="84184"/>
                    </a:cubicBezTo>
                    <a:lnTo>
                      <a:pt x="443745" y="64656"/>
                    </a:lnTo>
                    <a:lnTo>
                      <a:pt x="454303" y="81673"/>
                    </a:lnTo>
                    <a:cubicBezTo>
                      <a:pt x="469384" y="103998"/>
                      <a:pt x="487045" y="131184"/>
                      <a:pt x="488235" y="160552"/>
                    </a:cubicBezTo>
                    <a:cubicBezTo>
                      <a:pt x="490616" y="219289"/>
                      <a:pt x="429498" y="378833"/>
                      <a:pt x="450135" y="384389"/>
                    </a:cubicBezTo>
                    <a:cubicBezTo>
                      <a:pt x="470772" y="389945"/>
                      <a:pt x="587454" y="251039"/>
                      <a:pt x="612060" y="193889"/>
                    </a:cubicBezTo>
                    <a:cubicBezTo>
                      <a:pt x="636666" y="136739"/>
                      <a:pt x="624761" y="70064"/>
                      <a:pt x="597773" y="41489"/>
                    </a:cubicBezTo>
                    <a:lnTo>
                      <a:pt x="575753" y="30947"/>
                    </a:lnTo>
                    <a:lnTo>
                      <a:pt x="618165" y="21701"/>
                    </a:lnTo>
                    <a:cubicBezTo>
                      <a:pt x="660827" y="14273"/>
                      <a:pt x="704933" y="8431"/>
                      <a:pt x="750211" y="4312"/>
                    </a:cubicBezTo>
                    <a:close/>
                  </a:path>
                </a:pathLst>
              </a:cu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Freihandform: Form 29">
                <a:extLst>
                  <a:ext uri="{FF2B5EF4-FFF2-40B4-BE49-F238E27FC236}">
                    <a16:creationId xmlns:a16="http://schemas.microsoft.com/office/drawing/2014/main" id="{BE8E36C6-F346-480E-ADC8-D593D5364CFB}"/>
                  </a:ext>
                </a:extLst>
              </p:cNvPr>
              <p:cNvSpPr/>
              <p:nvPr/>
            </p:nvSpPr>
            <p:spPr bwMode="gray">
              <a:xfrm>
                <a:off x="9826170" y="1674591"/>
                <a:ext cx="1438053" cy="746800"/>
              </a:xfrm>
              <a:custGeom>
                <a:avLst/>
                <a:gdLst>
                  <a:gd name="connsiteX0" fmla="*/ 846176 w 1819275"/>
                  <a:gd name="connsiteY0" fmla="*/ 0 h 944773"/>
                  <a:gd name="connsiteX1" fmla="*/ 846279 w 1819275"/>
                  <a:gd name="connsiteY1" fmla="*/ 14064 h 944773"/>
                  <a:gd name="connsiteX2" fmla="*/ 898517 w 1819275"/>
                  <a:gd name="connsiteY2" fmla="*/ 122448 h 944773"/>
                  <a:gd name="connsiteX3" fmla="*/ 860417 w 1819275"/>
                  <a:gd name="connsiteY3" fmla="*/ 346285 h 944773"/>
                  <a:gd name="connsiteX4" fmla="*/ 1022342 w 1819275"/>
                  <a:gd name="connsiteY4" fmla="*/ 155785 h 944773"/>
                  <a:gd name="connsiteX5" fmla="*/ 1008055 w 1819275"/>
                  <a:gd name="connsiteY5" fmla="*/ 3385 h 944773"/>
                  <a:gd name="connsiteX6" fmla="*/ 1003872 w 1819275"/>
                  <a:gd name="connsiteY6" fmla="*/ 1383 h 944773"/>
                  <a:gd name="connsiteX7" fmla="*/ 1069064 w 1819275"/>
                  <a:gd name="connsiteY7" fmla="*/ 4312 h 944773"/>
                  <a:gd name="connsiteX8" fmla="*/ 1219304 w 1819275"/>
                  <a:gd name="connsiteY8" fmla="*/ 24980 h 944773"/>
                  <a:gd name="connsiteX9" fmla="*/ 1219654 w 1819275"/>
                  <a:gd name="connsiteY9" fmla="*/ 25064 h 944773"/>
                  <a:gd name="connsiteX10" fmla="*/ 1219749 w 1819275"/>
                  <a:gd name="connsiteY10" fmla="*/ 37879 h 944773"/>
                  <a:gd name="connsiteX11" fmla="*/ 1271987 w 1819275"/>
                  <a:gd name="connsiteY11" fmla="*/ 146263 h 944773"/>
                  <a:gd name="connsiteX12" fmla="*/ 1233887 w 1819275"/>
                  <a:gd name="connsiteY12" fmla="*/ 370100 h 944773"/>
                  <a:gd name="connsiteX13" fmla="*/ 1395812 w 1819275"/>
                  <a:gd name="connsiteY13" fmla="*/ 179600 h 944773"/>
                  <a:gd name="connsiteX14" fmla="*/ 1408016 w 1819275"/>
                  <a:gd name="connsiteY14" fmla="*/ 92684 h 944773"/>
                  <a:gd name="connsiteX15" fmla="*/ 1403330 w 1819275"/>
                  <a:gd name="connsiteY15" fmla="*/ 73939 h 944773"/>
                  <a:gd name="connsiteX16" fmla="*/ 1482522 w 1819275"/>
                  <a:gd name="connsiteY16" fmla="*/ 101887 h 944773"/>
                  <a:gd name="connsiteX17" fmla="*/ 1791970 w 1819275"/>
                  <a:gd name="connsiteY17" fmla="*/ 363384 h 944773"/>
                  <a:gd name="connsiteX18" fmla="*/ 1804867 w 1819275"/>
                  <a:gd name="connsiteY18" fmla="*/ 428535 h 944773"/>
                  <a:gd name="connsiteX19" fmla="*/ 1810873 w 1819275"/>
                  <a:gd name="connsiteY19" fmla="*/ 447886 h 944773"/>
                  <a:gd name="connsiteX20" fmla="*/ 1819275 w 1819275"/>
                  <a:gd name="connsiteY20" fmla="*/ 531229 h 944773"/>
                  <a:gd name="connsiteX21" fmla="*/ 1405731 w 1819275"/>
                  <a:gd name="connsiteY21" fmla="*/ 944773 h 944773"/>
                  <a:gd name="connsiteX22" fmla="*/ 413544 w 1819275"/>
                  <a:gd name="connsiteY22" fmla="*/ 944773 h 944773"/>
                  <a:gd name="connsiteX23" fmla="*/ 0 w 1819275"/>
                  <a:gd name="connsiteY23" fmla="*/ 531229 h 944773"/>
                  <a:gd name="connsiteX24" fmla="*/ 8402 w 1819275"/>
                  <a:gd name="connsiteY24" fmla="*/ 447886 h 944773"/>
                  <a:gd name="connsiteX25" fmla="*/ 14406 w 1819275"/>
                  <a:gd name="connsiteY25" fmla="*/ 428544 h 944773"/>
                  <a:gd name="connsiteX26" fmla="*/ 27304 w 1819275"/>
                  <a:gd name="connsiteY26" fmla="*/ 363384 h 944773"/>
                  <a:gd name="connsiteX27" fmla="*/ 381674 w 1819275"/>
                  <a:gd name="connsiteY27" fmla="*/ 84184 h 944773"/>
                  <a:gd name="connsiteX28" fmla="*/ 443745 w 1819275"/>
                  <a:gd name="connsiteY28" fmla="*/ 64656 h 944773"/>
                  <a:gd name="connsiteX29" fmla="*/ 454303 w 1819275"/>
                  <a:gd name="connsiteY29" fmla="*/ 81673 h 944773"/>
                  <a:gd name="connsiteX30" fmla="*/ 488235 w 1819275"/>
                  <a:gd name="connsiteY30" fmla="*/ 160552 h 944773"/>
                  <a:gd name="connsiteX31" fmla="*/ 450135 w 1819275"/>
                  <a:gd name="connsiteY31" fmla="*/ 384389 h 944773"/>
                  <a:gd name="connsiteX32" fmla="*/ 612060 w 1819275"/>
                  <a:gd name="connsiteY32" fmla="*/ 193889 h 944773"/>
                  <a:gd name="connsiteX33" fmla="*/ 597773 w 1819275"/>
                  <a:gd name="connsiteY33" fmla="*/ 41489 h 944773"/>
                  <a:gd name="connsiteX34" fmla="*/ 575753 w 1819275"/>
                  <a:gd name="connsiteY34" fmla="*/ 30947 h 944773"/>
                  <a:gd name="connsiteX35" fmla="*/ 618165 w 1819275"/>
                  <a:gd name="connsiteY35" fmla="*/ 21701 h 944773"/>
                  <a:gd name="connsiteX36" fmla="*/ 750211 w 1819275"/>
                  <a:gd name="connsiteY36" fmla="*/ 4312 h 9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19275" h="944773">
                    <a:moveTo>
                      <a:pt x="846176" y="0"/>
                    </a:moveTo>
                    <a:lnTo>
                      <a:pt x="846279" y="14064"/>
                    </a:lnTo>
                    <a:cubicBezTo>
                      <a:pt x="857888" y="39253"/>
                      <a:pt x="896732" y="78395"/>
                      <a:pt x="898517" y="122448"/>
                    </a:cubicBezTo>
                    <a:cubicBezTo>
                      <a:pt x="900898" y="181185"/>
                      <a:pt x="839780" y="340729"/>
                      <a:pt x="860417" y="346285"/>
                    </a:cubicBezTo>
                    <a:cubicBezTo>
                      <a:pt x="881054" y="351841"/>
                      <a:pt x="997736" y="212935"/>
                      <a:pt x="1022342" y="155785"/>
                    </a:cubicBezTo>
                    <a:cubicBezTo>
                      <a:pt x="1046948" y="98635"/>
                      <a:pt x="1035043" y="31960"/>
                      <a:pt x="1008055" y="3385"/>
                    </a:cubicBezTo>
                    <a:lnTo>
                      <a:pt x="1003872" y="1383"/>
                    </a:lnTo>
                    <a:lnTo>
                      <a:pt x="1069064" y="4312"/>
                    </a:lnTo>
                    <a:cubicBezTo>
                      <a:pt x="1120809" y="9019"/>
                      <a:pt x="1171024" y="15978"/>
                      <a:pt x="1219304" y="24980"/>
                    </a:cubicBezTo>
                    <a:lnTo>
                      <a:pt x="1219654" y="25064"/>
                    </a:lnTo>
                    <a:lnTo>
                      <a:pt x="1219749" y="37879"/>
                    </a:lnTo>
                    <a:cubicBezTo>
                      <a:pt x="1231357" y="63068"/>
                      <a:pt x="1270201" y="102210"/>
                      <a:pt x="1271987" y="146263"/>
                    </a:cubicBezTo>
                    <a:cubicBezTo>
                      <a:pt x="1274368" y="205000"/>
                      <a:pt x="1213250" y="364544"/>
                      <a:pt x="1233887" y="370100"/>
                    </a:cubicBezTo>
                    <a:cubicBezTo>
                      <a:pt x="1254524" y="375656"/>
                      <a:pt x="1371206" y="236750"/>
                      <a:pt x="1395812" y="179600"/>
                    </a:cubicBezTo>
                    <a:cubicBezTo>
                      <a:pt x="1408115" y="151025"/>
                      <a:pt x="1411290" y="120069"/>
                      <a:pt x="1408016" y="92684"/>
                    </a:cubicBezTo>
                    <a:lnTo>
                      <a:pt x="1403330" y="73939"/>
                    </a:lnTo>
                    <a:lnTo>
                      <a:pt x="1482522" y="101887"/>
                    </a:lnTo>
                    <a:cubicBezTo>
                      <a:pt x="1638204" y="167320"/>
                      <a:pt x="1749980" y="258879"/>
                      <a:pt x="1791970" y="363384"/>
                    </a:cubicBezTo>
                    <a:lnTo>
                      <a:pt x="1804867" y="428535"/>
                    </a:lnTo>
                    <a:lnTo>
                      <a:pt x="1810873" y="447886"/>
                    </a:lnTo>
                    <a:cubicBezTo>
                      <a:pt x="1816382" y="474806"/>
                      <a:pt x="1819275" y="502680"/>
                      <a:pt x="1819275" y="531229"/>
                    </a:cubicBezTo>
                    <a:cubicBezTo>
                      <a:pt x="1819275" y="759623"/>
                      <a:pt x="1634125" y="944773"/>
                      <a:pt x="1405731" y="944773"/>
                    </a:cubicBezTo>
                    <a:lnTo>
                      <a:pt x="413544" y="944773"/>
                    </a:lnTo>
                    <a:cubicBezTo>
                      <a:pt x="185150" y="944773"/>
                      <a:pt x="0" y="759623"/>
                      <a:pt x="0" y="531229"/>
                    </a:cubicBezTo>
                    <a:cubicBezTo>
                      <a:pt x="0" y="502680"/>
                      <a:pt x="2893" y="474806"/>
                      <a:pt x="8402" y="447886"/>
                    </a:cubicBezTo>
                    <a:lnTo>
                      <a:pt x="14406" y="428544"/>
                    </a:lnTo>
                    <a:lnTo>
                      <a:pt x="27304" y="363384"/>
                    </a:lnTo>
                    <a:cubicBezTo>
                      <a:pt x="73231" y="249082"/>
                      <a:pt x="202642" y="150267"/>
                      <a:pt x="381674" y="84184"/>
                    </a:cubicBezTo>
                    <a:lnTo>
                      <a:pt x="443745" y="64656"/>
                    </a:lnTo>
                    <a:lnTo>
                      <a:pt x="454303" y="81673"/>
                    </a:lnTo>
                    <a:cubicBezTo>
                      <a:pt x="469384" y="103998"/>
                      <a:pt x="487045" y="131184"/>
                      <a:pt x="488235" y="160552"/>
                    </a:cubicBezTo>
                    <a:cubicBezTo>
                      <a:pt x="490616" y="219289"/>
                      <a:pt x="429498" y="378833"/>
                      <a:pt x="450135" y="384389"/>
                    </a:cubicBezTo>
                    <a:cubicBezTo>
                      <a:pt x="470772" y="389945"/>
                      <a:pt x="587454" y="251039"/>
                      <a:pt x="612060" y="193889"/>
                    </a:cubicBezTo>
                    <a:cubicBezTo>
                      <a:pt x="636666" y="136739"/>
                      <a:pt x="624761" y="70064"/>
                      <a:pt x="597773" y="41489"/>
                    </a:cubicBezTo>
                    <a:lnTo>
                      <a:pt x="575753" y="30947"/>
                    </a:lnTo>
                    <a:lnTo>
                      <a:pt x="618165" y="21701"/>
                    </a:lnTo>
                    <a:cubicBezTo>
                      <a:pt x="660827" y="14273"/>
                      <a:pt x="704933" y="8431"/>
                      <a:pt x="750211" y="4312"/>
                    </a:cubicBezTo>
                    <a:close/>
                  </a:path>
                </a:pathLst>
              </a:cu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Pfeil: nach rechts 34">
                <a:extLst>
                  <a:ext uri="{FF2B5EF4-FFF2-40B4-BE49-F238E27FC236}">
                    <a16:creationId xmlns:a16="http://schemas.microsoft.com/office/drawing/2014/main" id="{FA4862B0-5791-4ECE-AB74-4D6F9C42ED2F}"/>
                  </a:ext>
                </a:extLst>
              </p:cNvPr>
              <p:cNvSpPr/>
              <p:nvPr/>
            </p:nvSpPr>
            <p:spPr bwMode="gray">
              <a:xfrm>
                <a:off x="8530818" y="1805675"/>
                <a:ext cx="978408" cy="484632"/>
              </a:xfrm>
              <a:prstGeom prst="rightArrow">
                <a:avLst/>
              </a:prstGeom>
              <a:solidFill>
                <a:srgbClr val="798BB3"/>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cxnSp>
        <p:nvCxnSpPr>
          <p:cNvPr id="36" name="Gerader Verbinder 35">
            <a:extLst>
              <a:ext uri="{FF2B5EF4-FFF2-40B4-BE49-F238E27FC236}">
                <a16:creationId xmlns:a16="http://schemas.microsoft.com/office/drawing/2014/main" id="{50D30D6B-48B6-4C8B-8887-6BD98CE2BBF9}"/>
              </a:ext>
            </a:extLst>
          </p:cNvPr>
          <p:cNvCxnSpPr>
            <a:cxnSpLocks/>
          </p:cNvCxnSpPr>
          <p:nvPr/>
        </p:nvCxnSpPr>
        <p:spPr>
          <a:xfrm>
            <a:off x="6175375" y="3619231"/>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8" name="Datumsplatzhalter 6">
            <a:extLst>
              <a:ext uri="{FF2B5EF4-FFF2-40B4-BE49-F238E27FC236}">
                <a16:creationId xmlns:a16="http://schemas.microsoft.com/office/drawing/2014/main" id="{537D312E-83C8-467B-B9B3-3526BE9F14B2}"/>
              </a:ext>
            </a:extLst>
          </p:cNvPr>
          <p:cNvSpPr>
            <a:spLocks noGrp="1"/>
          </p:cNvSpPr>
          <p:nvPr>
            <p:ph type="dt" sz="half" idx="2"/>
          </p:nvPr>
        </p:nvSpPr>
        <p:spPr>
          <a:xfrm>
            <a:off x="360363" y="6584851"/>
            <a:ext cx="493866" cy="216000"/>
          </a:xfrm>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Fußzeilenplatzhalter 2">
            <a:extLst>
              <a:ext uri="{FF2B5EF4-FFF2-40B4-BE49-F238E27FC236}">
                <a16:creationId xmlns:a16="http://schemas.microsoft.com/office/drawing/2014/main" id="{3741AC01-3224-4768-99F1-9CCC0B7BC64B}"/>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Tree>
    <p:extLst>
      <p:ext uri="{BB962C8B-B14F-4D97-AF65-F5344CB8AC3E}">
        <p14:creationId xmlns:p14="http://schemas.microsoft.com/office/powerpoint/2010/main" val="1548572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F5378268-3BE8-4DB1-881E-640FF024D36A}"/>
              </a:ext>
            </a:extLst>
          </p:cNvPr>
          <p:cNvGraphicFramePr>
            <a:graphicFrameLocks noChangeAspect="1"/>
          </p:cNvGraphicFramePr>
          <p:nvPr>
            <p:custDataLst>
              <p:tags r:id="rId2"/>
            </p:custDataLst>
            <p:extLst>
              <p:ext uri="{D42A27DB-BD31-4B8C-83A1-F6EECF244321}">
                <p14:modId xmlns:p14="http://schemas.microsoft.com/office/powerpoint/2010/main" val="1276106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502"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hteck 9" hidden="1">
            <a:extLst>
              <a:ext uri="{FF2B5EF4-FFF2-40B4-BE49-F238E27FC236}">
                <a16:creationId xmlns:a16="http://schemas.microsoft.com/office/drawing/2014/main" id="{5201671A-71C5-46E7-A20D-79934AE0D38F}"/>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8" name="Inhaltsplatzhalter 7">
            <a:extLst>
              <a:ext uri="{FF2B5EF4-FFF2-40B4-BE49-F238E27FC236}">
                <a16:creationId xmlns:a16="http://schemas.microsoft.com/office/drawing/2014/main" id="{9F6D01EA-B4A4-4FD7-969D-C7900EBC464D}"/>
              </a:ext>
            </a:extLst>
          </p:cNvPr>
          <p:cNvSpPr>
            <a:spLocks noGrp="1"/>
          </p:cNvSpPr>
          <p:nvPr>
            <p:ph sz="quarter" idx="13"/>
          </p:nvPr>
        </p:nvSpPr>
        <p:spPr>
          <a:xfrm>
            <a:off x="360000" y="884238"/>
            <a:ext cx="5313130" cy="5613761"/>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Babylon is the </a:t>
            </a:r>
            <a:r>
              <a:rPr lang="en-US" sz="1300" b="1" dirty="0">
                <a:latin typeface="Open Sans" panose="020B0606030504020204" pitchFamily="34" charset="0"/>
                <a:ea typeface="Open Sans" panose="020B0606030504020204" pitchFamily="34" charset="0"/>
                <a:cs typeface="Open Sans" panose="020B0606030504020204" pitchFamily="34" charset="0"/>
              </a:rPr>
              <a:t>second successful amendment</a:t>
            </a:r>
            <a:r>
              <a:rPr lang="en-US" sz="1300" dirty="0">
                <a:latin typeface="Open Sans" panose="020B0606030504020204" pitchFamily="34" charset="0"/>
                <a:ea typeface="Open Sans" panose="020B0606030504020204" pitchFamily="34" charset="0"/>
                <a:cs typeface="Open Sans" panose="020B0606030504020204" pitchFamily="34" charset="0"/>
              </a:rPr>
              <a:t> to the Tezos protocol through the on-chain governance mechanism.</a:t>
            </a:r>
          </a:p>
          <a:p>
            <a:r>
              <a:rPr lang="en-US" sz="1300" dirty="0">
                <a:latin typeface="Open Sans" panose="020B0606030504020204" pitchFamily="34" charset="0"/>
                <a:ea typeface="Open Sans" panose="020B0606030504020204" pitchFamily="34" charset="0"/>
                <a:cs typeface="Open Sans" panose="020B0606030504020204" pitchFamily="34" charset="0"/>
              </a:rPr>
              <a:t>It was the first amendment that introduced a </a:t>
            </a:r>
            <a:r>
              <a:rPr lang="en-US" sz="1300" b="1" dirty="0">
                <a:latin typeface="Open Sans" panose="020B0606030504020204" pitchFamily="34" charset="0"/>
                <a:ea typeface="Open Sans" panose="020B0606030504020204" pitchFamily="34" charset="0"/>
                <a:cs typeface="Open Sans" panose="020B0606030504020204" pitchFamily="34" charset="0"/>
              </a:rPr>
              <a:t>significant set of new features </a:t>
            </a:r>
            <a:r>
              <a:rPr lang="en-US" sz="1300" dirty="0">
                <a:latin typeface="Open Sans" panose="020B0606030504020204" pitchFamily="34" charset="0"/>
                <a:ea typeface="Open Sans" panose="020B0606030504020204" pitchFamily="34" charset="0"/>
                <a:cs typeface="Open Sans" panose="020B0606030504020204" pitchFamily="34" charset="0"/>
              </a:rPr>
              <a:t>and thus proved, that the amendment process not only worked (as shown by Athens) but that </a:t>
            </a:r>
            <a:r>
              <a:rPr lang="en-US" sz="1300" b="1" dirty="0">
                <a:latin typeface="Open Sans" panose="020B0606030504020204" pitchFamily="34" charset="0"/>
                <a:ea typeface="Open Sans" panose="020B0606030504020204" pitchFamily="34" charset="0"/>
                <a:cs typeface="Open Sans" panose="020B0606030504020204" pitchFamily="34" charset="0"/>
              </a:rPr>
              <a:t>amendments to large parts of the codebase </a:t>
            </a:r>
            <a:r>
              <a:rPr lang="en-US" sz="1300" dirty="0">
                <a:latin typeface="Open Sans" panose="020B0606030504020204" pitchFamily="34" charset="0"/>
                <a:ea typeface="Open Sans" panose="020B0606030504020204" pitchFamily="34" charset="0"/>
                <a:cs typeface="Open Sans" panose="020B0606030504020204" pitchFamily="34" charset="0"/>
              </a:rPr>
              <a:t>are feasible.</a:t>
            </a:r>
          </a:p>
          <a:p>
            <a:r>
              <a:rPr lang="en-US" sz="1300" dirty="0">
                <a:latin typeface="Open Sans" panose="020B0606030504020204" pitchFamily="34" charset="0"/>
                <a:ea typeface="Open Sans" panose="020B0606030504020204" pitchFamily="34" charset="0"/>
                <a:cs typeface="Open Sans" panose="020B0606030504020204" pitchFamily="34" charset="0"/>
              </a:rPr>
              <a:t>Babylon is thus a </a:t>
            </a:r>
            <a:r>
              <a:rPr lang="en-US" sz="1300" b="1" dirty="0">
                <a:latin typeface="Open Sans" panose="020B0606030504020204" pitchFamily="34" charset="0"/>
                <a:ea typeface="Open Sans" panose="020B0606030504020204" pitchFamily="34" charset="0"/>
                <a:cs typeface="Open Sans" panose="020B0606030504020204" pitchFamily="34" charset="0"/>
              </a:rPr>
              <a:t>cornerstone </a:t>
            </a:r>
            <a:r>
              <a:rPr lang="en-US" sz="1300" dirty="0">
                <a:latin typeface="Open Sans" panose="020B0606030504020204" pitchFamily="34" charset="0"/>
                <a:ea typeface="Open Sans" panose="020B0606030504020204" pitchFamily="34" charset="0"/>
                <a:cs typeface="Open Sans" panose="020B0606030504020204" pitchFamily="34" charset="0"/>
              </a:rPr>
              <a:t>for Tezos to become </a:t>
            </a:r>
            <a:r>
              <a:rPr lang="en-US" sz="1300" b="1" dirty="0">
                <a:latin typeface="Open Sans" panose="020B0606030504020204" pitchFamily="34" charset="0"/>
                <a:ea typeface="Open Sans" panose="020B0606030504020204" pitchFamily="34" charset="0"/>
                <a:cs typeface="Open Sans" panose="020B0606030504020204" pitchFamily="34" charset="0"/>
              </a:rPr>
              <a:t>a blockchain that evolves over time </a:t>
            </a:r>
            <a:r>
              <a:rPr lang="en-US" sz="1300" dirty="0">
                <a:latin typeface="Open Sans" panose="020B0606030504020204" pitchFamily="34" charset="0"/>
                <a:ea typeface="Open Sans" panose="020B0606030504020204" pitchFamily="34" charset="0"/>
                <a:cs typeface="Open Sans" panose="020B0606030504020204" pitchFamily="34" charset="0"/>
              </a:rPr>
              <a:t>and </a:t>
            </a:r>
            <a:r>
              <a:rPr lang="en-US" sz="1300" b="1" dirty="0">
                <a:latin typeface="Open Sans" panose="020B0606030504020204" pitchFamily="34" charset="0"/>
                <a:ea typeface="Open Sans" panose="020B0606030504020204" pitchFamily="34" charset="0"/>
                <a:cs typeface="Open Sans" panose="020B0606030504020204" pitchFamily="34" charset="0"/>
              </a:rPr>
              <a:t>adapts the best technologies </a:t>
            </a:r>
            <a:r>
              <a:rPr lang="en-US" sz="1300" dirty="0">
                <a:latin typeface="Open Sans" panose="020B0606030504020204" pitchFamily="34" charset="0"/>
                <a:ea typeface="Open Sans" panose="020B0606030504020204" pitchFamily="34" charset="0"/>
                <a:cs typeface="Open Sans" panose="020B0606030504020204" pitchFamily="34" charset="0"/>
              </a:rPr>
              <a:t>from the entire ecosystem.</a:t>
            </a:r>
          </a:p>
          <a:p>
            <a:r>
              <a:rPr lang="en-US" sz="1300" dirty="0">
                <a:latin typeface="Open Sans" panose="020B0606030504020204" pitchFamily="34" charset="0"/>
                <a:ea typeface="Open Sans" panose="020B0606030504020204" pitchFamily="34" charset="0"/>
                <a:cs typeface="Open Sans" panose="020B0606030504020204" pitchFamily="34" charset="0"/>
              </a:rPr>
              <a:t>It was jointly developed by </a:t>
            </a:r>
            <a:r>
              <a:rPr lang="en-US" sz="1300" b="1" dirty="0">
                <a:latin typeface="Open Sans" panose="020B0606030504020204" pitchFamily="34" charset="0"/>
                <a:ea typeface="Open Sans" panose="020B0606030504020204" pitchFamily="34" charset="0"/>
                <a:cs typeface="Open Sans" panose="020B0606030504020204" pitchFamily="34" charset="0"/>
                <a:hlinkClick r:id="rId8"/>
              </a:rPr>
              <a:t>Nomadic Labs</a:t>
            </a:r>
            <a:r>
              <a:rPr lang="en-US" sz="1300" b="1" dirty="0">
                <a:latin typeface="Open Sans" panose="020B0606030504020204" pitchFamily="34" charset="0"/>
                <a:ea typeface="Open Sans" panose="020B0606030504020204" pitchFamily="34" charset="0"/>
                <a:cs typeface="Open Sans" panose="020B0606030504020204" pitchFamily="34" charset="0"/>
              </a:rPr>
              <a:t> </a:t>
            </a:r>
            <a:r>
              <a:rPr lang="en-US" sz="1300" dirty="0">
                <a:latin typeface="Open Sans" panose="020B0606030504020204" pitchFamily="34" charset="0"/>
                <a:ea typeface="Open Sans" panose="020B0606030504020204" pitchFamily="34" charset="0"/>
                <a:cs typeface="Open Sans" panose="020B0606030504020204" pitchFamily="34" charset="0"/>
              </a:rPr>
              <a:t>and </a:t>
            </a:r>
            <a:r>
              <a:rPr lang="en-US" sz="1300" b="1" dirty="0">
                <a:latin typeface="Open Sans" panose="020B0606030504020204" pitchFamily="34" charset="0"/>
                <a:ea typeface="Open Sans" panose="020B0606030504020204" pitchFamily="34" charset="0"/>
                <a:cs typeface="Open Sans" panose="020B0606030504020204" pitchFamily="34" charset="0"/>
                <a:hlinkClick r:id="rId9"/>
              </a:rPr>
              <a:t>Cryptium Labs</a:t>
            </a:r>
            <a:r>
              <a:rPr lang="en-US" sz="1300" b="1" dirty="0">
                <a:latin typeface="Open Sans" panose="020B0606030504020204" pitchFamily="34" charset="0"/>
                <a:ea typeface="Open Sans" panose="020B0606030504020204" pitchFamily="34" charset="0"/>
                <a:cs typeface="Open Sans" panose="020B0606030504020204" pitchFamily="34" charset="0"/>
              </a:rPr>
              <a:t> </a:t>
            </a:r>
            <a:r>
              <a:rPr lang="en-US" sz="1300" dirty="0">
                <a:latin typeface="Open Sans" panose="020B0606030504020204" pitchFamily="34" charset="0"/>
                <a:ea typeface="Open Sans" panose="020B0606030504020204" pitchFamily="34" charset="0"/>
                <a:cs typeface="Open Sans" panose="020B0606030504020204" pitchFamily="34" charset="0"/>
              </a:rPr>
              <a:t>with contributions from </a:t>
            </a:r>
            <a:r>
              <a:rPr lang="en-US" sz="1300" b="1" dirty="0">
                <a:latin typeface="Open Sans" panose="020B0606030504020204" pitchFamily="34" charset="0"/>
                <a:ea typeface="Open Sans" panose="020B0606030504020204" pitchFamily="34" charset="0"/>
                <a:cs typeface="Open Sans" panose="020B0606030504020204" pitchFamily="34" charset="0"/>
                <a:hlinkClick r:id="rId10"/>
              </a:rPr>
              <a:t>Marigold</a:t>
            </a:r>
            <a:r>
              <a:rPr lang="en-US" sz="1300" b="1" dirty="0">
                <a:latin typeface="Open Sans" panose="020B0606030504020204" pitchFamily="34" charset="0"/>
                <a:ea typeface="Open Sans" panose="020B0606030504020204" pitchFamily="34" charset="0"/>
                <a:cs typeface="Open Sans" panose="020B0606030504020204" pitchFamily="34" charset="0"/>
              </a:rPr>
              <a:t> </a:t>
            </a:r>
            <a:r>
              <a:rPr lang="en-US" sz="1300" dirty="0">
                <a:latin typeface="Open Sans" panose="020B0606030504020204" pitchFamily="34" charset="0"/>
                <a:ea typeface="Open Sans" panose="020B0606030504020204" pitchFamily="34" charset="0"/>
                <a:cs typeface="Open Sans" panose="020B0606030504020204" pitchFamily="34" charset="0"/>
              </a:rPr>
              <a:t>and invoiced with 500 ꜩ.</a:t>
            </a:r>
          </a:p>
          <a:p>
            <a:r>
              <a:rPr lang="en-US" sz="1300" dirty="0">
                <a:latin typeface="Open Sans" panose="020B0606030504020204" pitchFamily="34" charset="0"/>
                <a:ea typeface="Open Sans" panose="020B0606030504020204" pitchFamily="34" charset="0"/>
                <a:cs typeface="Open Sans" panose="020B0606030504020204" pitchFamily="34" charset="0"/>
              </a:rPr>
              <a:t>Babylon brought the following changes:</a:t>
            </a:r>
          </a:p>
          <a:p>
            <a:pPr lvl="1"/>
            <a:r>
              <a:rPr lang="en-US" sz="1300" dirty="0">
                <a:latin typeface="Open Sans" panose="020B0606030504020204" pitchFamily="34" charset="0"/>
                <a:ea typeface="Open Sans" panose="020B0606030504020204" pitchFamily="34" charset="0"/>
                <a:cs typeface="Open Sans" panose="020B0606030504020204" pitchFamily="34" charset="0"/>
              </a:rPr>
              <a:t>An </a:t>
            </a:r>
            <a:r>
              <a:rPr lang="en-US" sz="1300" b="1" dirty="0">
                <a:latin typeface="Open Sans" panose="020B0606030504020204" pitchFamily="34" charset="0"/>
                <a:ea typeface="Open Sans" panose="020B0606030504020204" pitchFamily="34" charset="0"/>
                <a:cs typeface="Open Sans" panose="020B0606030504020204" pitchFamily="34" charset="0"/>
              </a:rPr>
              <a:t>upgrade of the consensus algorithm </a:t>
            </a:r>
            <a:r>
              <a:rPr lang="en-US" sz="1300" dirty="0">
                <a:latin typeface="Open Sans" panose="020B0606030504020204" pitchFamily="34" charset="0"/>
                <a:ea typeface="Open Sans" panose="020B0606030504020204" pitchFamily="34" charset="0"/>
                <a:cs typeface="Open Sans" panose="020B0606030504020204" pitchFamily="34" charset="0"/>
              </a:rPr>
              <a:t>Emmy to the more robust version </a:t>
            </a:r>
            <a:r>
              <a:rPr lang="en-US" sz="1300" b="1" dirty="0">
                <a:latin typeface="Open Sans" panose="020B0606030504020204" pitchFamily="34" charset="0"/>
                <a:ea typeface="Open Sans" panose="020B0606030504020204" pitchFamily="34" charset="0"/>
                <a:cs typeface="Open Sans" panose="020B0606030504020204" pitchFamily="34" charset="0"/>
              </a:rPr>
              <a:t>Emmy+</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lvl="1"/>
            <a:r>
              <a:rPr lang="en-US" sz="1300" dirty="0">
                <a:latin typeface="Open Sans" panose="020B0606030504020204" pitchFamily="34" charset="0"/>
                <a:ea typeface="Open Sans" panose="020B0606030504020204" pitchFamily="34" charset="0"/>
                <a:cs typeface="Open Sans" panose="020B0606030504020204" pitchFamily="34" charset="0"/>
              </a:rPr>
              <a:t>A </a:t>
            </a:r>
            <a:r>
              <a:rPr lang="en-US" sz="1300" b="1" dirty="0">
                <a:latin typeface="Open Sans" panose="020B0606030504020204" pitchFamily="34" charset="0"/>
                <a:ea typeface="Open Sans" panose="020B0606030504020204" pitchFamily="34" charset="0"/>
                <a:cs typeface="Open Sans" panose="020B0606030504020204" pitchFamily="34" charset="0"/>
              </a:rPr>
              <a:t>quorum floor </a:t>
            </a:r>
            <a:r>
              <a:rPr lang="en-US" sz="1300" dirty="0">
                <a:latin typeface="Open Sans" panose="020B0606030504020204" pitchFamily="34" charset="0"/>
                <a:ea typeface="Open Sans" panose="020B0606030504020204" pitchFamily="34" charset="0"/>
                <a:cs typeface="Open Sans" panose="020B0606030504020204" pitchFamily="34" charset="0"/>
              </a:rPr>
              <a:t>was set at </a:t>
            </a:r>
            <a:r>
              <a:rPr lang="en-US" sz="1300" b="1" dirty="0">
                <a:latin typeface="Open Sans" panose="020B0606030504020204" pitchFamily="34" charset="0"/>
                <a:ea typeface="Open Sans" panose="020B0606030504020204" pitchFamily="34" charset="0"/>
                <a:cs typeface="Open Sans" panose="020B0606030504020204" pitchFamily="34" charset="0"/>
              </a:rPr>
              <a:t>20%</a:t>
            </a:r>
            <a:r>
              <a:rPr lang="en-US" sz="1300" dirty="0">
                <a:latin typeface="Open Sans" panose="020B0606030504020204" pitchFamily="34" charset="0"/>
                <a:ea typeface="Open Sans" panose="020B0606030504020204" pitchFamily="34" charset="0"/>
                <a:cs typeface="Open Sans" panose="020B0606030504020204" pitchFamily="34" charset="0"/>
              </a:rPr>
              <a:t> and a </a:t>
            </a:r>
            <a:r>
              <a:rPr lang="en-US" sz="1300" b="1" dirty="0">
                <a:latin typeface="Open Sans" panose="020B0606030504020204" pitchFamily="34" charset="0"/>
                <a:ea typeface="Open Sans" panose="020B0606030504020204" pitchFamily="34" charset="0"/>
                <a:cs typeface="Open Sans" panose="020B0606030504020204" pitchFamily="34" charset="0"/>
              </a:rPr>
              <a:t>quorum cap </a:t>
            </a:r>
            <a:r>
              <a:rPr lang="en-US" sz="1300" dirty="0">
                <a:latin typeface="Open Sans" panose="020B0606030504020204" pitchFamily="34" charset="0"/>
                <a:ea typeface="Open Sans" panose="020B0606030504020204" pitchFamily="34" charset="0"/>
                <a:cs typeface="Open Sans" panose="020B0606030504020204" pitchFamily="34" charset="0"/>
              </a:rPr>
              <a:t>at </a:t>
            </a:r>
            <a:r>
              <a:rPr lang="en-US" sz="1300" b="1" dirty="0">
                <a:latin typeface="Open Sans" panose="020B0606030504020204" pitchFamily="34" charset="0"/>
                <a:ea typeface="Open Sans" panose="020B0606030504020204" pitchFamily="34" charset="0"/>
                <a:cs typeface="Open Sans" panose="020B0606030504020204" pitchFamily="34" charset="0"/>
              </a:rPr>
              <a:t>70%</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lvl="1"/>
            <a:r>
              <a:rPr lang="en-US" sz="1300" dirty="0">
                <a:latin typeface="Open Sans" panose="020B0606030504020204" pitchFamily="34" charset="0"/>
                <a:ea typeface="Open Sans" panose="020B0606030504020204" pitchFamily="34" charset="0"/>
                <a:cs typeface="Open Sans" panose="020B0606030504020204" pitchFamily="34" charset="0"/>
              </a:rPr>
              <a:t>A proposal now requires a </a:t>
            </a:r>
            <a:r>
              <a:rPr lang="en-US" sz="1300" b="1" dirty="0">
                <a:latin typeface="Open Sans" panose="020B0606030504020204" pitchFamily="34" charset="0"/>
                <a:ea typeface="Open Sans" panose="020B0606030504020204" pitchFamily="34" charset="0"/>
                <a:cs typeface="Open Sans" panose="020B0606030504020204" pitchFamily="34" charset="0"/>
              </a:rPr>
              <a:t>minimum of 5% support </a:t>
            </a:r>
            <a:r>
              <a:rPr lang="en-US" sz="1300" dirty="0">
                <a:latin typeface="Open Sans" panose="020B0606030504020204" pitchFamily="34" charset="0"/>
                <a:ea typeface="Open Sans" panose="020B0606030504020204" pitchFamily="34" charset="0"/>
                <a:cs typeface="Open Sans" panose="020B0606030504020204" pitchFamily="34" charset="0"/>
              </a:rPr>
              <a:t>to proceed to the Exploration Period.</a:t>
            </a:r>
          </a:p>
          <a:p>
            <a:pPr lvl="1"/>
            <a:r>
              <a:rPr lang="en-US" sz="1300" dirty="0">
                <a:latin typeface="Open Sans" panose="020B0606030504020204" pitchFamily="34" charset="0"/>
                <a:ea typeface="Open Sans" panose="020B0606030504020204" pitchFamily="34" charset="0"/>
                <a:cs typeface="Open Sans" panose="020B0606030504020204" pitchFamily="34" charset="0"/>
              </a:rPr>
              <a:t>Introduction of a clear distinction between </a:t>
            </a:r>
            <a:r>
              <a:rPr lang="en-US" sz="1300" b="1" dirty="0">
                <a:latin typeface="Open Sans" panose="020B0606030504020204" pitchFamily="34" charset="0"/>
                <a:ea typeface="Open Sans" panose="020B0606030504020204" pitchFamily="34" charset="0"/>
                <a:cs typeface="Open Sans" panose="020B0606030504020204" pitchFamily="34" charset="0"/>
              </a:rPr>
              <a:t>delegable tz1, tz2 and tz3 accounts</a:t>
            </a:r>
            <a:r>
              <a:rPr lang="en-US" sz="1300" dirty="0">
                <a:latin typeface="Open Sans" panose="020B0606030504020204" pitchFamily="34" charset="0"/>
                <a:ea typeface="Open Sans" panose="020B0606030504020204" pitchFamily="34" charset="0"/>
                <a:cs typeface="Open Sans" panose="020B0606030504020204" pitchFamily="34" charset="0"/>
              </a:rPr>
              <a:t> and </a:t>
            </a:r>
            <a:r>
              <a:rPr lang="en-US" sz="1300" b="1" dirty="0">
                <a:latin typeface="Open Sans" panose="020B0606030504020204" pitchFamily="34" charset="0"/>
                <a:ea typeface="Open Sans" panose="020B0606030504020204" pitchFamily="34" charset="0"/>
                <a:cs typeface="Open Sans" panose="020B0606030504020204" pitchFamily="34" charset="0"/>
              </a:rPr>
              <a:t>KT1 accounts for smart contracts</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New Michelson features </a:t>
            </a:r>
            <a:r>
              <a:rPr lang="en-US" sz="1300" dirty="0">
                <a:latin typeface="Open Sans" panose="020B0606030504020204" pitchFamily="34" charset="0"/>
                <a:ea typeface="Open Sans" panose="020B0606030504020204" pitchFamily="34" charset="0"/>
                <a:cs typeface="Open Sans" panose="020B0606030504020204" pitchFamily="34" charset="0"/>
              </a:rPr>
              <a:t>such as the possibility for multiple </a:t>
            </a:r>
            <a:r>
              <a:rPr lang="en-US" sz="1300" b="1" dirty="0" err="1">
                <a:latin typeface="Open Sans" panose="020B0606030504020204" pitchFamily="34" charset="0"/>
                <a:ea typeface="Open Sans" panose="020B0606030504020204" pitchFamily="34" charset="0"/>
                <a:cs typeface="Open Sans" panose="020B0606030504020204" pitchFamily="34" charset="0"/>
              </a:rPr>
              <a:t>multiple</a:t>
            </a:r>
            <a:r>
              <a:rPr lang="en-US" sz="1300" b="1" dirty="0">
                <a:latin typeface="Open Sans" panose="020B0606030504020204" pitchFamily="34" charset="0"/>
                <a:ea typeface="Open Sans" panose="020B0606030504020204" pitchFamily="34" charset="0"/>
                <a:cs typeface="Open Sans" panose="020B0606030504020204" pitchFamily="34" charset="0"/>
              </a:rPr>
              <a:t> </a:t>
            </a:r>
            <a:r>
              <a:rPr lang="en-US" sz="1300" b="1" dirty="0" err="1">
                <a:latin typeface="Open Sans" panose="020B0606030504020204" pitchFamily="34" charset="0"/>
                <a:ea typeface="Open Sans" panose="020B0606030504020204" pitchFamily="34" charset="0"/>
                <a:cs typeface="Open Sans" panose="020B0606030504020204" pitchFamily="34" charset="0"/>
              </a:rPr>
              <a:t>big_maps</a:t>
            </a:r>
            <a:r>
              <a:rPr lang="en-US" sz="1300" dirty="0">
                <a:latin typeface="Open Sans" panose="020B0606030504020204" pitchFamily="34" charset="0"/>
                <a:ea typeface="Open Sans" panose="020B0606030504020204" pitchFamily="34" charset="0"/>
                <a:cs typeface="Open Sans" panose="020B0606030504020204" pitchFamily="34" charset="0"/>
              </a:rPr>
              <a:t> and </a:t>
            </a:r>
            <a:r>
              <a:rPr lang="en-US" sz="1300" b="1" dirty="0" err="1">
                <a:latin typeface="Open Sans" panose="020B0606030504020204" pitchFamily="34" charset="0"/>
                <a:ea typeface="Open Sans" panose="020B0606030504020204" pitchFamily="34" charset="0"/>
                <a:cs typeface="Open Sans" panose="020B0606030504020204" pitchFamily="34" charset="0"/>
              </a:rPr>
              <a:t>entrypoints</a:t>
            </a:r>
            <a:r>
              <a:rPr lang="en-US" sz="1300" dirty="0">
                <a:latin typeface="Open Sans" panose="020B0606030504020204" pitchFamily="34" charset="0"/>
                <a:ea typeface="Open Sans" panose="020B0606030504020204" pitchFamily="34" charset="0"/>
                <a:cs typeface="Open Sans" panose="020B0606030504020204" pitchFamily="34" charset="0"/>
              </a:rPr>
              <a:t> to assist smart contract developers and designers of higher-level languages.</a:t>
            </a:r>
          </a:p>
          <a:p>
            <a:pPr lvl="1"/>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FADAEA9C-0A58-4821-86D2-5A08441F3E95}"/>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Babylon – the second amendment to the Tezos protocol</a:t>
            </a:r>
          </a:p>
        </p:txBody>
      </p:sp>
      <p:sp>
        <p:nvSpPr>
          <p:cNvPr id="4" name="Foliennummernplatzhalter 3">
            <a:extLst>
              <a:ext uri="{FF2B5EF4-FFF2-40B4-BE49-F238E27FC236}">
                <a16:creationId xmlns:a16="http://schemas.microsoft.com/office/drawing/2014/main" id="{AD7A2674-E5F4-4303-8D22-867E76C30943}"/>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43</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8" name="Gruppieren 57">
            <a:extLst>
              <a:ext uri="{FF2B5EF4-FFF2-40B4-BE49-F238E27FC236}">
                <a16:creationId xmlns:a16="http://schemas.microsoft.com/office/drawing/2014/main" id="{23F2DD54-2DA2-4B5D-B74D-737A71B0C872}"/>
              </a:ext>
            </a:extLst>
          </p:cNvPr>
          <p:cNvGrpSpPr/>
          <p:nvPr/>
        </p:nvGrpSpPr>
        <p:grpSpPr>
          <a:xfrm>
            <a:off x="6178968" y="1829447"/>
            <a:ext cx="5682109" cy="1010947"/>
            <a:chOff x="6178968" y="2011006"/>
            <a:chExt cx="5682109" cy="1010947"/>
          </a:xfrm>
        </p:grpSpPr>
        <p:grpSp>
          <p:nvGrpSpPr>
            <p:cNvPr id="54" name="Gruppieren 53">
              <a:extLst>
                <a:ext uri="{FF2B5EF4-FFF2-40B4-BE49-F238E27FC236}">
                  <a16:creationId xmlns:a16="http://schemas.microsoft.com/office/drawing/2014/main" id="{CD172DF9-6842-4DCE-9DCA-03C1CDB562F9}"/>
                </a:ext>
              </a:extLst>
            </p:cNvPr>
            <p:cNvGrpSpPr/>
            <p:nvPr/>
          </p:nvGrpSpPr>
          <p:grpSpPr>
            <a:xfrm>
              <a:off x="7022333" y="2011006"/>
              <a:ext cx="3961200" cy="727976"/>
              <a:chOff x="7022333" y="2344381"/>
              <a:chExt cx="3961200" cy="727976"/>
            </a:xfrm>
          </p:grpSpPr>
          <p:sp>
            <p:nvSpPr>
              <p:cNvPr id="17" name="Rechteck 16">
                <a:extLst>
                  <a:ext uri="{FF2B5EF4-FFF2-40B4-BE49-F238E27FC236}">
                    <a16:creationId xmlns:a16="http://schemas.microsoft.com/office/drawing/2014/main" id="{D9E73A24-1834-47C7-87C2-CA505C42B82B}"/>
                  </a:ext>
                </a:extLst>
              </p:cNvPr>
              <p:cNvSpPr/>
              <p:nvPr/>
            </p:nvSpPr>
            <p:spPr bwMode="gray">
              <a:xfrm>
                <a:off x="7923533" y="2344381"/>
                <a:ext cx="1800000" cy="360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algn="ctr">
                  <a:spcBef>
                    <a:spcPts val="300"/>
                  </a:spcBef>
                  <a:spcAft>
                    <a:spcPts val="100"/>
                  </a:spcAft>
                </a:pPr>
                <a:r>
                  <a:rPr lang="en-US" sz="1300" i="1" dirty="0">
                    <a:solidFill>
                      <a:schemeClr val="bg1"/>
                    </a:solidFill>
                    <a:latin typeface="Open Sans" panose="020B0606030504020204" pitchFamily="34" charset="0"/>
                    <a:ea typeface="Open Sans" panose="020B0606030504020204" pitchFamily="34" charset="0"/>
                    <a:cs typeface="Open Sans" panose="020B0606030504020204" pitchFamily="34" charset="0"/>
                  </a:rPr>
                  <a:t>Quorum</a:t>
                </a:r>
              </a:p>
            </p:txBody>
          </p:sp>
          <p:sp>
            <p:nvSpPr>
              <p:cNvPr id="21" name="Rechteck 20">
                <a:extLst>
                  <a:ext uri="{FF2B5EF4-FFF2-40B4-BE49-F238E27FC236}">
                    <a16:creationId xmlns:a16="http://schemas.microsoft.com/office/drawing/2014/main" id="{C96781D5-3234-44D2-9BC1-C91FE1F364DE}"/>
                  </a:ext>
                </a:extLst>
              </p:cNvPr>
              <p:cNvSpPr/>
              <p:nvPr/>
            </p:nvSpPr>
            <p:spPr bwMode="gray">
              <a:xfrm>
                <a:off x="7203533" y="2344381"/>
                <a:ext cx="720000" cy="360000"/>
              </a:xfrm>
              <a:prstGeom prst="rect">
                <a:avLst/>
              </a:prstGeom>
              <a:pattFill prst="dk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hteck 22">
                <a:extLst>
                  <a:ext uri="{FF2B5EF4-FFF2-40B4-BE49-F238E27FC236}">
                    <a16:creationId xmlns:a16="http://schemas.microsoft.com/office/drawing/2014/main" id="{1E403E8F-D6FC-4A1D-ADFB-6C77C551EBBA}"/>
                  </a:ext>
                </a:extLst>
              </p:cNvPr>
              <p:cNvSpPr/>
              <p:nvPr/>
            </p:nvSpPr>
            <p:spPr bwMode="gray">
              <a:xfrm>
                <a:off x="9723533" y="2344381"/>
                <a:ext cx="1080000" cy="360000"/>
              </a:xfrm>
              <a:prstGeom prst="rect">
                <a:avLst/>
              </a:prstGeom>
              <a:pattFill prst="dkDnDiag">
                <a:fgClr>
                  <a:srgbClr val="798BB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2" name="Gerader Verbinder 21">
                <a:extLst>
                  <a:ext uri="{FF2B5EF4-FFF2-40B4-BE49-F238E27FC236}">
                    <a16:creationId xmlns:a16="http://schemas.microsoft.com/office/drawing/2014/main" id="{0B7853E6-14BA-42BF-B474-3D2680FF4171}"/>
                  </a:ext>
                </a:extLst>
              </p:cNvPr>
              <p:cNvCxnSpPr>
                <a:cxnSpLocks/>
              </p:cNvCxnSpPr>
              <p:nvPr/>
            </p:nvCxnSpPr>
            <p:spPr>
              <a:xfrm>
                <a:off x="9723533" y="2344381"/>
                <a:ext cx="0" cy="36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FD3E656F-D421-4A71-9157-6CEE42A6F954}"/>
                  </a:ext>
                </a:extLst>
              </p:cNvPr>
              <p:cNvCxnSpPr>
                <a:cxnSpLocks/>
              </p:cNvCxnSpPr>
              <p:nvPr/>
            </p:nvCxnSpPr>
            <p:spPr>
              <a:xfrm>
                <a:off x="7923533" y="2344381"/>
                <a:ext cx="0" cy="36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32AAC4B3-9E4E-48D3-830C-9E9E72D8AF40}"/>
                  </a:ext>
                </a:extLst>
              </p:cNvPr>
              <p:cNvSpPr txBox="1"/>
              <p:nvPr/>
            </p:nvSpPr>
            <p:spPr>
              <a:xfrm>
                <a:off x="7022333" y="2712357"/>
                <a:ext cx="360000" cy="360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i="1" dirty="0">
                    <a:latin typeface="Open Sans" panose="020B0606030504020204" pitchFamily="34" charset="0"/>
                    <a:ea typeface="Open Sans" panose="020B0606030504020204" pitchFamily="34" charset="0"/>
                    <a:cs typeface="Open Sans" panose="020B0606030504020204" pitchFamily="34" charset="0"/>
                  </a:rPr>
                  <a:t>0%</a:t>
                </a:r>
              </a:p>
            </p:txBody>
          </p:sp>
          <p:sp>
            <p:nvSpPr>
              <p:cNvPr id="25" name="Textfeld 24">
                <a:extLst>
                  <a:ext uri="{FF2B5EF4-FFF2-40B4-BE49-F238E27FC236}">
                    <a16:creationId xmlns:a16="http://schemas.microsoft.com/office/drawing/2014/main" id="{7B4B60F8-7EE6-43E2-8F0A-353A7507C9E5}"/>
                  </a:ext>
                </a:extLst>
              </p:cNvPr>
              <p:cNvSpPr txBox="1"/>
              <p:nvPr/>
            </p:nvSpPr>
            <p:spPr>
              <a:xfrm>
                <a:off x="10623533" y="2712357"/>
                <a:ext cx="360000" cy="360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i="1" dirty="0">
                    <a:latin typeface="Open Sans" panose="020B0606030504020204" pitchFamily="34" charset="0"/>
                    <a:ea typeface="Open Sans" panose="020B0606030504020204" pitchFamily="34" charset="0"/>
                    <a:cs typeface="Open Sans" panose="020B0606030504020204" pitchFamily="34" charset="0"/>
                  </a:rPr>
                  <a:t>100%</a:t>
                </a:r>
              </a:p>
            </p:txBody>
          </p:sp>
          <p:sp>
            <p:nvSpPr>
              <p:cNvPr id="26" name="Textfeld 25">
                <a:extLst>
                  <a:ext uri="{FF2B5EF4-FFF2-40B4-BE49-F238E27FC236}">
                    <a16:creationId xmlns:a16="http://schemas.microsoft.com/office/drawing/2014/main" id="{42B082C4-B942-4864-9EE4-9406A1BB129F}"/>
                  </a:ext>
                </a:extLst>
              </p:cNvPr>
              <p:cNvSpPr txBox="1"/>
              <p:nvPr/>
            </p:nvSpPr>
            <p:spPr>
              <a:xfrm>
                <a:off x="9543533" y="2712357"/>
                <a:ext cx="360000" cy="360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i="1" dirty="0">
                    <a:latin typeface="Open Sans" panose="020B0606030504020204" pitchFamily="34" charset="0"/>
                    <a:ea typeface="Open Sans" panose="020B0606030504020204" pitchFamily="34" charset="0"/>
                    <a:cs typeface="Open Sans" panose="020B0606030504020204" pitchFamily="34" charset="0"/>
                  </a:rPr>
                  <a:t>Cap 70%</a:t>
                </a:r>
              </a:p>
            </p:txBody>
          </p:sp>
          <p:sp>
            <p:nvSpPr>
              <p:cNvPr id="27" name="Textfeld 26">
                <a:extLst>
                  <a:ext uri="{FF2B5EF4-FFF2-40B4-BE49-F238E27FC236}">
                    <a16:creationId xmlns:a16="http://schemas.microsoft.com/office/drawing/2014/main" id="{76D349A1-E224-4731-9B80-02674F9A5644}"/>
                  </a:ext>
                </a:extLst>
              </p:cNvPr>
              <p:cNvSpPr txBox="1"/>
              <p:nvPr/>
            </p:nvSpPr>
            <p:spPr>
              <a:xfrm>
                <a:off x="7742333" y="2712357"/>
                <a:ext cx="360000" cy="360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i="1" dirty="0">
                    <a:latin typeface="Open Sans" panose="020B0606030504020204" pitchFamily="34" charset="0"/>
                    <a:ea typeface="Open Sans" panose="020B0606030504020204" pitchFamily="34" charset="0"/>
                    <a:cs typeface="Open Sans" panose="020B0606030504020204" pitchFamily="34" charset="0"/>
                  </a:rPr>
                  <a:t>Floor 20%</a:t>
                </a:r>
              </a:p>
            </p:txBody>
          </p:sp>
        </p:grpSp>
        <p:sp>
          <p:nvSpPr>
            <p:cNvPr id="28" name="Textfeld 27">
              <a:extLst>
                <a:ext uri="{FF2B5EF4-FFF2-40B4-BE49-F238E27FC236}">
                  <a16:creationId xmlns:a16="http://schemas.microsoft.com/office/drawing/2014/main" id="{A2E7290D-9B10-404D-AA56-C91C1A9142F5}"/>
                </a:ext>
              </a:extLst>
            </p:cNvPr>
            <p:cNvSpPr txBox="1"/>
            <p:nvPr/>
          </p:nvSpPr>
          <p:spPr>
            <a:xfrm>
              <a:off x="6178968" y="2781163"/>
              <a:ext cx="5682109" cy="24079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Introduction of quorum floor and cap at 20% and 70%</a:t>
              </a:r>
            </a:p>
          </p:txBody>
        </p:sp>
      </p:grpSp>
      <p:sp>
        <p:nvSpPr>
          <p:cNvPr id="30" name="Textfeld 29">
            <a:extLst>
              <a:ext uri="{FF2B5EF4-FFF2-40B4-BE49-F238E27FC236}">
                <a16:creationId xmlns:a16="http://schemas.microsoft.com/office/drawing/2014/main" id="{A37E1F32-DF76-45C0-9846-B9F685EDC0C6}"/>
              </a:ext>
            </a:extLst>
          </p:cNvPr>
          <p:cNvSpPr txBox="1"/>
          <p:nvPr/>
        </p:nvSpPr>
        <p:spPr>
          <a:xfrm>
            <a:off x="6178968" y="6248411"/>
            <a:ext cx="5682109" cy="25164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New Michelson features (e.g. multiple </a:t>
            </a:r>
            <a:r>
              <a:rPr lang="en-US" sz="1300" b="1" dirty="0" err="1">
                <a:latin typeface="Open Sans" panose="020B0606030504020204" pitchFamily="34" charset="0"/>
                <a:ea typeface="Open Sans" panose="020B0606030504020204" pitchFamily="34" charset="0"/>
                <a:cs typeface="Open Sans" panose="020B0606030504020204" pitchFamily="34" charset="0"/>
              </a:rPr>
              <a:t>big_maps</a:t>
            </a:r>
            <a:r>
              <a:rPr lang="en-US" sz="1300" b="1" dirty="0">
                <a:latin typeface="Open Sans" panose="020B0606030504020204" pitchFamily="34" charset="0"/>
                <a:ea typeface="Open Sans" panose="020B0606030504020204" pitchFamily="34" charset="0"/>
                <a:cs typeface="Open Sans" panose="020B0606030504020204" pitchFamily="34" charset="0"/>
              </a:rPr>
              <a:t> and </a:t>
            </a:r>
            <a:r>
              <a:rPr lang="en-US" sz="1300" b="1" dirty="0" err="1">
                <a:latin typeface="Open Sans" panose="020B0606030504020204" pitchFamily="34" charset="0"/>
                <a:ea typeface="Open Sans" panose="020B0606030504020204" pitchFamily="34" charset="0"/>
                <a:cs typeface="Open Sans" panose="020B0606030504020204" pitchFamily="34" charset="0"/>
              </a:rPr>
              <a:t>entrypoints</a:t>
            </a:r>
            <a:r>
              <a:rPr lang="en-US" sz="1300" b="1" dirty="0">
                <a:latin typeface="Open Sans" panose="020B0606030504020204" pitchFamily="34" charset="0"/>
                <a:ea typeface="Open Sans" panose="020B0606030504020204" pitchFamily="34" charset="0"/>
                <a:cs typeface="Open Sans" panose="020B0606030504020204" pitchFamily="34" charset="0"/>
              </a:rPr>
              <a:t>)</a:t>
            </a:r>
          </a:p>
        </p:txBody>
      </p:sp>
      <p:grpSp>
        <p:nvGrpSpPr>
          <p:cNvPr id="31" name="Group 94">
            <a:extLst>
              <a:ext uri="{FF2B5EF4-FFF2-40B4-BE49-F238E27FC236}">
                <a16:creationId xmlns:a16="http://schemas.microsoft.com/office/drawing/2014/main" id="{C8D48F48-CCFD-4306-AC31-732A1FE09B41}"/>
              </a:ext>
            </a:extLst>
          </p:cNvPr>
          <p:cNvGrpSpPr>
            <a:grpSpLocks noChangeAspect="1"/>
          </p:cNvGrpSpPr>
          <p:nvPr/>
        </p:nvGrpSpPr>
        <p:grpSpPr bwMode="auto">
          <a:xfrm>
            <a:off x="8792233" y="5495500"/>
            <a:ext cx="455578" cy="561756"/>
            <a:chOff x="804" y="804"/>
            <a:chExt cx="369" cy="455"/>
          </a:xfrm>
          <a:solidFill>
            <a:srgbClr val="798BB3"/>
          </a:solidFill>
        </p:grpSpPr>
        <p:sp>
          <p:nvSpPr>
            <p:cNvPr id="32" name="Freeform 95">
              <a:extLst>
                <a:ext uri="{FF2B5EF4-FFF2-40B4-BE49-F238E27FC236}">
                  <a16:creationId xmlns:a16="http://schemas.microsoft.com/office/drawing/2014/main" id="{4CCC51B1-1FB5-4F89-8258-94164217861E}"/>
                </a:ext>
              </a:extLst>
            </p:cNvPr>
            <p:cNvSpPr>
              <a:spLocks noEditPoints="1"/>
            </p:cNvSpPr>
            <p:nvPr/>
          </p:nvSpPr>
          <p:spPr bwMode="auto">
            <a:xfrm>
              <a:off x="819" y="899"/>
              <a:ext cx="107" cy="102"/>
            </a:xfrm>
            <a:custGeom>
              <a:avLst/>
              <a:gdLst>
                <a:gd name="T0" fmla="*/ 319 w 448"/>
                <a:gd name="T1" fmla="*/ 389 h 424"/>
                <a:gd name="T2" fmla="*/ 315 w 448"/>
                <a:gd name="T3" fmla="*/ 345 h 424"/>
                <a:gd name="T4" fmla="*/ 335 w 448"/>
                <a:gd name="T5" fmla="*/ 332 h 424"/>
                <a:gd name="T6" fmla="*/ 369 w 448"/>
                <a:gd name="T7" fmla="*/ 351 h 424"/>
                <a:gd name="T8" fmla="*/ 406 w 448"/>
                <a:gd name="T9" fmla="*/ 341 h 424"/>
                <a:gd name="T10" fmla="*/ 448 w 448"/>
                <a:gd name="T11" fmla="*/ 268 h 424"/>
                <a:gd name="T12" fmla="*/ 439 w 448"/>
                <a:gd name="T13" fmla="*/ 230 h 424"/>
                <a:gd name="T14" fmla="*/ 396 w 448"/>
                <a:gd name="T15" fmla="*/ 205 h 424"/>
                <a:gd name="T16" fmla="*/ 393 w 448"/>
                <a:gd name="T17" fmla="*/ 181 h 424"/>
                <a:gd name="T18" fmla="*/ 427 w 448"/>
                <a:gd name="T19" fmla="*/ 152 h 424"/>
                <a:gd name="T20" fmla="*/ 427 w 448"/>
                <a:gd name="T21" fmla="*/ 113 h 424"/>
                <a:gd name="T22" fmla="*/ 371 w 448"/>
                <a:gd name="T23" fmla="*/ 49 h 424"/>
                <a:gd name="T24" fmla="*/ 333 w 448"/>
                <a:gd name="T25" fmla="*/ 49 h 424"/>
                <a:gd name="T26" fmla="*/ 305 w 448"/>
                <a:gd name="T27" fmla="*/ 73 h 424"/>
                <a:gd name="T28" fmla="*/ 273 w 448"/>
                <a:gd name="T29" fmla="*/ 61 h 424"/>
                <a:gd name="T30" fmla="*/ 271 w 448"/>
                <a:gd name="T31" fmla="*/ 28 h 424"/>
                <a:gd name="T32" fmla="*/ 243 w 448"/>
                <a:gd name="T33" fmla="*/ 0 h 424"/>
                <a:gd name="T34" fmla="*/ 158 w 448"/>
                <a:gd name="T35" fmla="*/ 7 h 424"/>
                <a:gd name="T36" fmla="*/ 131 w 448"/>
                <a:gd name="T37" fmla="*/ 35 h 424"/>
                <a:gd name="T38" fmla="*/ 134 w 448"/>
                <a:gd name="T39" fmla="*/ 78 h 424"/>
                <a:gd name="T40" fmla="*/ 111 w 448"/>
                <a:gd name="T41" fmla="*/ 94 h 424"/>
                <a:gd name="T42" fmla="*/ 75 w 448"/>
                <a:gd name="T43" fmla="*/ 78 h 424"/>
                <a:gd name="T44" fmla="*/ 37 w 448"/>
                <a:gd name="T45" fmla="*/ 88 h 424"/>
                <a:gd name="T46" fmla="*/ 2 w 448"/>
                <a:gd name="T47" fmla="*/ 165 h 424"/>
                <a:gd name="T48" fmla="*/ 0 w 448"/>
                <a:gd name="T49" fmla="*/ 170 h 424"/>
                <a:gd name="T50" fmla="*/ 12 w 448"/>
                <a:gd name="T51" fmla="*/ 202 h 424"/>
                <a:gd name="T52" fmla="*/ 54 w 448"/>
                <a:gd name="T53" fmla="*/ 221 h 424"/>
                <a:gd name="T54" fmla="*/ 58 w 448"/>
                <a:gd name="T55" fmla="*/ 248 h 424"/>
                <a:gd name="T56" fmla="*/ 26 w 448"/>
                <a:gd name="T57" fmla="*/ 275 h 424"/>
                <a:gd name="T58" fmla="*/ 26 w 448"/>
                <a:gd name="T59" fmla="*/ 314 h 424"/>
                <a:gd name="T60" fmla="*/ 81 w 448"/>
                <a:gd name="T61" fmla="*/ 379 h 424"/>
                <a:gd name="T62" fmla="*/ 115 w 448"/>
                <a:gd name="T63" fmla="*/ 381 h 424"/>
                <a:gd name="T64" fmla="*/ 120 w 448"/>
                <a:gd name="T65" fmla="*/ 379 h 424"/>
                <a:gd name="T66" fmla="*/ 150 w 448"/>
                <a:gd name="T67" fmla="*/ 353 h 424"/>
                <a:gd name="T68" fmla="*/ 177 w 448"/>
                <a:gd name="T69" fmla="*/ 363 h 424"/>
                <a:gd name="T70" fmla="*/ 180 w 448"/>
                <a:gd name="T71" fmla="*/ 397 h 424"/>
                <a:gd name="T72" fmla="*/ 207 w 448"/>
                <a:gd name="T73" fmla="*/ 424 h 424"/>
                <a:gd name="T74" fmla="*/ 292 w 448"/>
                <a:gd name="T75" fmla="*/ 417 h 424"/>
                <a:gd name="T76" fmla="*/ 319 w 448"/>
                <a:gd name="T77" fmla="*/ 389 h 424"/>
                <a:gd name="T78" fmla="*/ 220 w 448"/>
                <a:gd name="T79" fmla="*/ 298 h 424"/>
                <a:gd name="T80" fmla="*/ 134 w 448"/>
                <a:gd name="T81" fmla="*/ 212 h 424"/>
                <a:gd name="T82" fmla="*/ 220 w 448"/>
                <a:gd name="T83" fmla="*/ 127 h 424"/>
                <a:gd name="T84" fmla="*/ 305 w 448"/>
                <a:gd name="T85" fmla="*/ 212 h 424"/>
                <a:gd name="T86" fmla="*/ 220 w 448"/>
                <a:gd name="T87" fmla="*/ 298 h 424"/>
                <a:gd name="T88" fmla="*/ 220 w 448"/>
                <a:gd name="T89" fmla="*/ 298 h 424"/>
                <a:gd name="T90" fmla="*/ 220 w 448"/>
                <a:gd name="T91" fmla="*/ 298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8" h="424">
                  <a:moveTo>
                    <a:pt x="319" y="389"/>
                  </a:moveTo>
                  <a:cubicBezTo>
                    <a:pt x="319" y="389"/>
                    <a:pt x="317" y="360"/>
                    <a:pt x="315" y="345"/>
                  </a:cubicBezTo>
                  <a:cubicBezTo>
                    <a:pt x="322" y="341"/>
                    <a:pt x="329" y="336"/>
                    <a:pt x="335" y="332"/>
                  </a:cubicBezTo>
                  <a:cubicBezTo>
                    <a:pt x="346" y="338"/>
                    <a:pt x="369" y="351"/>
                    <a:pt x="369" y="351"/>
                  </a:cubicBezTo>
                  <a:cubicBezTo>
                    <a:pt x="406" y="341"/>
                    <a:pt x="406" y="341"/>
                    <a:pt x="406" y="341"/>
                  </a:cubicBezTo>
                  <a:cubicBezTo>
                    <a:pt x="448" y="268"/>
                    <a:pt x="448" y="268"/>
                    <a:pt x="448" y="268"/>
                  </a:cubicBezTo>
                  <a:cubicBezTo>
                    <a:pt x="439" y="230"/>
                    <a:pt x="439" y="230"/>
                    <a:pt x="439" y="230"/>
                  </a:cubicBezTo>
                  <a:cubicBezTo>
                    <a:pt x="439" y="230"/>
                    <a:pt x="410" y="214"/>
                    <a:pt x="396" y="205"/>
                  </a:cubicBezTo>
                  <a:cubicBezTo>
                    <a:pt x="396" y="197"/>
                    <a:pt x="395" y="189"/>
                    <a:pt x="393" y="181"/>
                  </a:cubicBezTo>
                  <a:cubicBezTo>
                    <a:pt x="404" y="171"/>
                    <a:pt x="427" y="152"/>
                    <a:pt x="427" y="152"/>
                  </a:cubicBezTo>
                  <a:cubicBezTo>
                    <a:pt x="427" y="113"/>
                    <a:pt x="427" y="113"/>
                    <a:pt x="427" y="113"/>
                  </a:cubicBezTo>
                  <a:cubicBezTo>
                    <a:pt x="371" y="49"/>
                    <a:pt x="371" y="49"/>
                    <a:pt x="371" y="49"/>
                  </a:cubicBezTo>
                  <a:cubicBezTo>
                    <a:pt x="333" y="49"/>
                    <a:pt x="333" y="49"/>
                    <a:pt x="333" y="49"/>
                  </a:cubicBezTo>
                  <a:cubicBezTo>
                    <a:pt x="333" y="49"/>
                    <a:pt x="314" y="65"/>
                    <a:pt x="305" y="73"/>
                  </a:cubicBezTo>
                  <a:cubicBezTo>
                    <a:pt x="295" y="68"/>
                    <a:pt x="284" y="64"/>
                    <a:pt x="273" y="61"/>
                  </a:cubicBezTo>
                  <a:cubicBezTo>
                    <a:pt x="272" y="50"/>
                    <a:pt x="271" y="28"/>
                    <a:pt x="271" y="28"/>
                  </a:cubicBezTo>
                  <a:cubicBezTo>
                    <a:pt x="243" y="0"/>
                    <a:pt x="243" y="0"/>
                    <a:pt x="243" y="0"/>
                  </a:cubicBezTo>
                  <a:cubicBezTo>
                    <a:pt x="158" y="7"/>
                    <a:pt x="158" y="7"/>
                    <a:pt x="158" y="7"/>
                  </a:cubicBezTo>
                  <a:cubicBezTo>
                    <a:pt x="131" y="35"/>
                    <a:pt x="131" y="35"/>
                    <a:pt x="131" y="35"/>
                  </a:cubicBezTo>
                  <a:cubicBezTo>
                    <a:pt x="131" y="35"/>
                    <a:pt x="133" y="64"/>
                    <a:pt x="134" y="78"/>
                  </a:cubicBezTo>
                  <a:cubicBezTo>
                    <a:pt x="126" y="83"/>
                    <a:pt x="118" y="88"/>
                    <a:pt x="111" y="94"/>
                  </a:cubicBezTo>
                  <a:cubicBezTo>
                    <a:pt x="99" y="88"/>
                    <a:pt x="75" y="78"/>
                    <a:pt x="75" y="78"/>
                  </a:cubicBezTo>
                  <a:cubicBezTo>
                    <a:pt x="37" y="88"/>
                    <a:pt x="37" y="88"/>
                    <a:pt x="37" y="88"/>
                  </a:cubicBezTo>
                  <a:cubicBezTo>
                    <a:pt x="2" y="165"/>
                    <a:pt x="2" y="165"/>
                    <a:pt x="2" y="165"/>
                  </a:cubicBezTo>
                  <a:cubicBezTo>
                    <a:pt x="0" y="170"/>
                    <a:pt x="0" y="170"/>
                    <a:pt x="0" y="170"/>
                  </a:cubicBezTo>
                  <a:cubicBezTo>
                    <a:pt x="12" y="202"/>
                    <a:pt x="12" y="202"/>
                    <a:pt x="12" y="202"/>
                  </a:cubicBezTo>
                  <a:cubicBezTo>
                    <a:pt x="12" y="202"/>
                    <a:pt x="40" y="215"/>
                    <a:pt x="54" y="221"/>
                  </a:cubicBezTo>
                  <a:cubicBezTo>
                    <a:pt x="54" y="230"/>
                    <a:pt x="55" y="239"/>
                    <a:pt x="58" y="248"/>
                  </a:cubicBezTo>
                  <a:cubicBezTo>
                    <a:pt x="47" y="257"/>
                    <a:pt x="26" y="275"/>
                    <a:pt x="26" y="275"/>
                  </a:cubicBezTo>
                  <a:cubicBezTo>
                    <a:pt x="26" y="314"/>
                    <a:pt x="26" y="314"/>
                    <a:pt x="26" y="314"/>
                  </a:cubicBezTo>
                  <a:cubicBezTo>
                    <a:pt x="81" y="379"/>
                    <a:pt x="81" y="379"/>
                    <a:pt x="81" y="379"/>
                  </a:cubicBezTo>
                  <a:cubicBezTo>
                    <a:pt x="81" y="379"/>
                    <a:pt x="113" y="382"/>
                    <a:pt x="115" y="381"/>
                  </a:cubicBezTo>
                  <a:cubicBezTo>
                    <a:pt x="117" y="380"/>
                    <a:pt x="120" y="379"/>
                    <a:pt x="120" y="379"/>
                  </a:cubicBezTo>
                  <a:cubicBezTo>
                    <a:pt x="120" y="379"/>
                    <a:pt x="140" y="361"/>
                    <a:pt x="150" y="353"/>
                  </a:cubicBezTo>
                  <a:cubicBezTo>
                    <a:pt x="158" y="357"/>
                    <a:pt x="168" y="360"/>
                    <a:pt x="177" y="363"/>
                  </a:cubicBezTo>
                  <a:cubicBezTo>
                    <a:pt x="177" y="374"/>
                    <a:pt x="180" y="397"/>
                    <a:pt x="180" y="397"/>
                  </a:cubicBezTo>
                  <a:cubicBezTo>
                    <a:pt x="207" y="424"/>
                    <a:pt x="207" y="424"/>
                    <a:pt x="207" y="424"/>
                  </a:cubicBezTo>
                  <a:cubicBezTo>
                    <a:pt x="292" y="417"/>
                    <a:pt x="292" y="417"/>
                    <a:pt x="292" y="417"/>
                  </a:cubicBezTo>
                  <a:lnTo>
                    <a:pt x="319" y="389"/>
                  </a:lnTo>
                  <a:close/>
                  <a:moveTo>
                    <a:pt x="220" y="298"/>
                  </a:moveTo>
                  <a:cubicBezTo>
                    <a:pt x="173" y="298"/>
                    <a:pt x="134" y="260"/>
                    <a:pt x="134" y="212"/>
                  </a:cubicBezTo>
                  <a:cubicBezTo>
                    <a:pt x="134" y="165"/>
                    <a:pt x="173" y="127"/>
                    <a:pt x="220" y="127"/>
                  </a:cubicBezTo>
                  <a:cubicBezTo>
                    <a:pt x="267" y="127"/>
                    <a:pt x="305" y="165"/>
                    <a:pt x="305" y="212"/>
                  </a:cubicBezTo>
                  <a:cubicBezTo>
                    <a:pt x="305" y="260"/>
                    <a:pt x="267" y="298"/>
                    <a:pt x="220" y="298"/>
                  </a:cubicBezTo>
                  <a:close/>
                  <a:moveTo>
                    <a:pt x="220" y="298"/>
                  </a:moveTo>
                  <a:cubicBezTo>
                    <a:pt x="220" y="298"/>
                    <a:pt x="220" y="298"/>
                    <a:pt x="220" y="29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Freeform 96">
              <a:extLst>
                <a:ext uri="{FF2B5EF4-FFF2-40B4-BE49-F238E27FC236}">
                  <a16:creationId xmlns:a16="http://schemas.microsoft.com/office/drawing/2014/main" id="{6ABD046E-155A-4D87-A0EB-7699C9B2B757}"/>
                </a:ext>
              </a:extLst>
            </p:cNvPr>
            <p:cNvSpPr>
              <a:spLocks noEditPoints="1"/>
            </p:cNvSpPr>
            <p:nvPr/>
          </p:nvSpPr>
          <p:spPr bwMode="auto">
            <a:xfrm>
              <a:off x="893" y="990"/>
              <a:ext cx="82" cy="77"/>
            </a:xfrm>
            <a:custGeom>
              <a:avLst/>
              <a:gdLst>
                <a:gd name="T0" fmla="*/ 242 w 340"/>
                <a:gd name="T1" fmla="*/ 294 h 320"/>
                <a:gd name="T2" fmla="*/ 239 w 340"/>
                <a:gd name="T3" fmla="*/ 260 h 320"/>
                <a:gd name="T4" fmla="*/ 254 w 340"/>
                <a:gd name="T5" fmla="*/ 251 h 320"/>
                <a:gd name="T6" fmla="*/ 279 w 340"/>
                <a:gd name="T7" fmla="*/ 265 h 320"/>
                <a:gd name="T8" fmla="*/ 308 w 340"/>
                <a:gd name="T9" fmla="*/ 258 h 320"/>
                <a:gd name="T10" fmla="*/ 340 w 340"/>
                <a:gd name="T11" fmla="*/ 202 h 320"/>
                <a:gd name="T12" fmla="*/ 333 w 340"/>
                <a:gd name="T13" fmla="*/ 173 h 320"/>
                <a:gd name="T14" fmla="*/ 300 w 340"/>
                <a:gd name="T15" fmla="*/ 155 h 320"/>
                <a:gd name="T16" fmla="*/ 298 w 340"/>
                <a:gd name="T17" fmla="*/ 137 h 320"/>
                <a:gd name="T18" fmla="*/ 324 w 340"/>
                <a:gd name="T19" fmla="*/ 115 h 320"/>
                <a:gd name="T20" fmla="*/ 324 w 340"/>
                <a:gd name="T21" fmla="*/ 86 h 320"/>
                <a:gd name="T22" fmla="*/ 282 w 340"/>
                <a:gd name="T23" fmla="*/ 37 h 320"/>
                <a:gd name="T24" fmla="*/ 253 w 340"/>
                <a:gd name="T25" fmla="*/ 37 h 320"/>
                <a:gd name="T26" fmla="*/ 232 w 340"/>
                <a:gd name="T27" fmla="*/ 55 h 320"/>
                <a:gd name="T28" fmla="*/ 207 w 340"/>
                <a:gd name="T29" fmla="*/ 46 h 320"/>
                <a:gd name="T30" fmla="*/ 206 w 340"/>
                <a:gd name="T31" fmla="*/ 21 h 320"/>
                <a:gd name="T32" fmla="*/ 185 w 340"/>
                <a:gd name="T33" fmla="*/ 0 h 320"/>
                <a:gd name="T34" fmla="*/ 120 w 340"/>
                <a:gd name="T35" fmla="*/ 5 h 320"/>
                <a:gd name="T36" fmla="*/ 99 w 340"/>
                <a:gd name="T37" fmla="*/ 26 h 320"/>
                <a:gd name="T38" fmla="*/ 102 w 340"/>
                <a:gd name="T39" fmla="*/ 59 h 320"/>
                <a:gd name="T40" fmla="*/ 84 w 340"/>
                <a:gd name="T41" fmla="*/ 71 h 320"/>
                <a:gd name="T42" fmla="*/ 57 w 340"/>
                <a:gd name="T43" fmla="*/ 58 h 320"/>
                <a:gd name="T44" fmla="*/ 28 w 340"/>
                <a:gd name="T45" fmla="*/ 66 h 320"/>
                <a:gd name="T46" fmla="*/ 1 w 340"/>
                <a:gd name="T47" fmla="*/ 124 h 320"/>
                <a:gd name="T48" fmla="*/ 0 w 340"/>
                <a:gd name="T49" fmla="*/ 129 h 320"/>
                <a:gd name="T50" fmla="*/ 9 w 340"/>
                <a:gd name="T51" fmla="*/ 153 h 320"/>
                <a:gd name="T52" fmla="*/ 41 w 340"/>
                <a:gd name="T53" fmla="*/ 167 h 320"/>
                <a:gd name="T54" fmla="*/ 44 w 340"/>
                <a:gd name="T55" fmla="*/ 187 h 320"/>
                <a:gd name="T56" fmla="*/ 20 w 340"/>
                <a:gd name="T57" fmla="*/ 208 h 320"/>
                <a:gd name="T58" fmla="*/ 20 w 340"/>
                <a:gd name="T59" fmla="*/ 237 h 320"/>
                <a:gd name="T60" fmla="*/ 62 w 340"/>
                <a:gd name="T61" fmla="*/ 286 h 320"/>
                <a:gd name="T62" fmla="*/ 87 w 340"/>
                <a:gd name="T63" fmla="*/ 288 h 320"/>
                <a:gd name="T64" fmla="*/ 91 w 340"/>
                <a:gd name="T65" fmla="*/ 286 h 320"/>
                <a:gd name="T66" fmla="*/ 114 w 340"/>
                <a:gd name="T67" fmla="*/ 267 h 320"/>
                <a:gd name="T68" fmla="*/ 134 w 340"/>
                <a:gd name="T69" fmla="*/ 274 h 320"/>
                <a:gd name="T70" fmla="*/ 136 w 340"/>
                <a:gd name="T71" fmla="*/ 300 h 320"/>
                <a:gd name="T72" fmla="*/ 157 w 340"/>
                <a:gd name="T73" fmla="*/ 320 h 320"/>
                <a:gd name="T74" fmla="*/ 222 w 340"/>
                <a:gd name="T75" fmla="*/ 315 h 320"/>
                <a:gd name="T76" fmla="*/ 242 w 340"/>
                <a:gd name="T77" fmla="*/ 294 h 320"/>
                <a:gd name="T78" fmla="*/ 167 w 340"/>
                <a:gd name="T79" fmla="*/ 225 h 320"/>
                <a:gd name="T80" fmla="*/ 102 w 340"/>
                <a:gd name="T81" fmla="*/ 160 h 320"/>
                <a:gd name="T82" fmla="*/ 167 w 340"/>
                <a:gd name="T83" fmla="*/ 96 h 320"/>
                <a:gd name="T84" fmla="*/ 232 w 340"/>
                <a:gd name="T85" fmla="*/ 160 h 320"/>
                <a:gd name="T86" fmla="*/ 167 w 340"/>
                <a:gd name="T87" fmla="*/ 225 h 320"/>
                <a:gd name="T88" fmla="*/ 167 w 340"/>
                <a:gd name="T89" fmla="*/ 225 h 320"/>
                <a:gd name="T90" fmla="*/ 167 w 340"/>
                <a:gd name="T91" fmla="*/ 22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320">
                  <a:moveTo>
                    <a:pt x="242" y="294"/>
                  </a:moveTo>
                  <a:cubicBezTo>
                    <a:pt x="242" y="294"/>
                    <a:pt x="240" y="272"/>
                    <a:pt x="239" y="260"/>
                  </a:cubicBezTo>
                  <a:cubicBezTo>
                    <a:pt x="245" y="258"/>
                    <a:pt x="250" y="254"/>
                    <a:pt x="254" y="251"/>
                  </a:cubicBezTo>
                  <a:cubicBezTo>
                    <a:pt x="263" y="255"/>
                    <a:pt x="279" y="265"/>
                    <a:pt x="279" y="265"/>
                  </a:cubicBezTo>
                  <a:cubicBezTo>
                    <a:pt x="308" y="258"/>
                    <a:pt x="308" y="258"/>
                    <a:pt x="308" y="258"/>
                  </a:cubicBezTo>
                  <a:cubicBezTo>
                    <a:pt x="340" y="202"/>
                    <a:pt x="340" y="202"/>
                    <a:pt x="340" y="202"/>
                  </a:cubicBezTo>
                  <a:cubicBezTo>
                    <a:pt x="333" y="173"/>
                    <a:pt x="333" y="173"/>
                    <a:pt x="333" y="173"/>
                  </a:cubicBezTo>
                  <a:cubicBezTo>
                    <a:pt x="333" y="173"/>
                    <a:pt x="311" y="161"/>
                    <a:pt x="300" y="155"/>
                  </a:cubicBezTo>
                  <a:cubicBezTo>
                    <a:pt x="300" y="149"/>
                    <a:pt x="300" y="143"/>
                    <a:pt x="298" y="137"/>
                  </a:cubicBezTo>
                  <a:cubicBezTo>
                    <a:pt x="307" y="129"/>
                    <a:pt x="324" y="115"/>
                    <a:pt x="324" y="115"/>
                  </a:cubicBezTo>
                  <a:cubicBezTo>
                    <a:pt x="324" y="86"/>
                    <a:pt x="324" y="86"/>
                    <a:pt x="324" y="86"/>
                  </a:cubicBezTo>
                  <a:cubicBezTo>
                    <a:pt x="282" y="37"/>
                    <a:pt x="282" y="37"/>
                    <a:pt x="282" y="37"/>
                  </a:cubicBezTo>
                  <a:cubicBezTo>
                    <a:pt x="253" y="37"/>
                    <a:pt x="253" y="37"/>
                    <a:pt x="253" y="37"/>
                  </a:cubicBezTo>
                  <a:cubicBezTo>
                    <a:pt x="253" y="37"/>
                    <a:pt x="238" y="49"/>
                    <a:pt x="232" y="55"/>
                  </a:cubicBezTo>
                  <a:cubicBezTo>
                    <a:pt x="224" y="51"/>
                    <a:pt x="216" y="48"/>
                    <a:pt x="207" y="46"/>
                  </a:cubicBezTo>
                  <a:cubicBezTo>
                    <a:pt x="206" y="38"/>
                    <a:pt x="206" y="21"/>
                    <a:pt x="206" y="21"/>
                  </a:cubicBezTo>
                  <a:cubicBezTo>
                    <a:pt x="185" y="0"/>
                    <a:pt x="185" y="0"/>
                    <a:pt x="185" y="0"/>
                  </a:cubicBezTo>
                  <a:cubicBezTo>
                    <a:pt x="120" y="5"/>
                    <a:pt x="120" y="5"/>
                    <a:pt x="120" y="5"/>
                  </a:cubicBezTo>
                  <a:cubicBezTo>
                    <a:pt x="99" y="26"/>
                    <a:pt x="99" y="26"/>
                    <a:pt x="99" y="26"/>
                  </a:cubicBezTo>
                  <a:cubicBezTo>
                    <a:pt x="99" y="26"/>
                    <a:pt x="101" y="48"/>
                    <a:pt x="102" y="59"/>
                  </a:cubicBezTo>
                  <a:cubicBezTo>
                    <a:pt x="96" y="62"/>
                    <a:pt x="90" y="67"/>
                    <a:pt x="84" y="71"/>
                  </a:cubicBezTo>
                  <a:cubicBezTo>
                    <a:pt x="75" y="67"/>
                    <a:pt x="57" y="58"/>
                    <a:pt x="57" y="58"/>
                  </a:cubicBezTo>
                  <a:cubicBezTo>
                    <a:pt x="28" y="66"/>
                    <a:pt x="28" y="66"/>
                    <a:pt x="28" y="66"/>
                  </a:cubicBezTo>
                  <a:cubicBezTo>
                    <a:pt x="1" y="124"/>
                    <a:pt x="1" y="124"/>
                    <a:pt x="1" y="124"/>
                  </a:cubicBezTo>
                  <a:cubicBezTo>
                    <a:pt x="0" y="129"/>
                    <a:pt x="0" y="129"/>
                    <a:pt x="0" y="129"/>
                  </a:cubicBezTo>
                  <a:cubicBezTo>
                    <a:pt x="9" y="153"/>
                    <a:pt x="9" y="153"/>
                    <a:pt x="9" y="153"/>
                  </a:cubicBezTo>
                  <a:cubicBezTo>
                    <a:pt x="9" y="153"/>
                    <a:pt x="30" y="163"/>
                    <a:pt x="41" y="167"/>
                  </a:cubicBezTo>
                  <a:cubicBezTo>
                    <a:pt x="41" y="174"/>
                    <a:pt x="42" y="181"/>
                    <a:pt x="44" y="187"/>
                  </a:cubicBezTo>
                  <a:cubicBezTo>
                    <a:pt x="36" y="194"/>
                    <a:pt x="20" y="208"/>
                    <a:pt x="20" y="208"/>
                  </a:cubicBezTo>
                  <a:cubicBezTo>
                    <a:pt x="20" y="237"/>
                    <a:pt x="20" y="237"/>
                    <a:pt x="20" y="237"/>
                  </a:cubicBezTo>
                  <a:cubicBezTo>
                    <a:pt x="62" y="286"/>
                    <a:pt x="62" y="286"/>
                    <a:pt x="62" y="286"/>
                  </a:cubicBezTo>
                  <a:cubicBezTo>
                    <a:pt x="62" y="286"/>
                    <a:pt x="86" y="289"/>
                    <a:pt x="87" y="288"/>
                  </a:cubicBezTo>
                  <a:cubicBezTo>
                    <a:pt x="88" y="287"/>
                    <a:pt x="91" y="286"/>
                    <a:pt x="91" y="286"/>
                  </a:cubicBezTo>
                  <a:cubicBezTo>
                    <a:pt x="91" y="286"/>
                    <a:pt x="106" y="273"/>
                    <a:pt x="114" y="267"/>
                  </a:cubicBezTo>
                  <a:cubicBezTo>
                    <a:pt x="120" y="269"/>
                    <a:pt x="127" y="272"/>
                    <a:pt x="134" y="274"/>
                  </a:cubicBezTo>
                  <a:cubicBezTo>
                    <a:pt x="135" y="282"/>
                    <a:pt x="136" y="300"/>
                    <a:pt x="136" y="300"/>
                  </a:cubicBezTo>
                  <a:cubicBezTo>
                    <a:pt x="157" y="320"/>
                    <a:pt x="157" y="320"/>
                    <a:pt x="157" y="320"/>
                  </a:cubicBezTo>
                  <a:cubicBezTo>
                    <a:pt x="222" y="315"/>
                    <a:pt x="222" y="315"/>
                    <a:pt x="222" y="315"/>
                  </a:cubicBezTo>
                  <a:lnTo>
                    <a:pt x="242" y="294"/>
                  </a:lnTo>
                  <a:close/>
                  <a:moveTo>
                    <a:pt x="167" y="225"/>
                  </a:moveTo>
                  <a:cubicBezTo>
                    <a:pt x="131" y="225"/>
                    <a:pt x="102" y="196"/>
                    <a:pt x="102" y="160"/>
                  </a:cubicBezTo>
                  <a:cubicBezTo>
                    <a:pt x="102" y="124"/>
                    <a:pt x="131" y="96"/>
                    <a:pt x="167" y="96"/>
                  </a:cubicBezTo>
                  <a:cubicBezTo>
                    <a:pt x="203" y="96"/>
                    <a:pt x="232" y="124"/>
                    <a:pt x="232" y="160"/>
                  </a:cubicBezTo>
                  <a:cubicBezTo>
                    <a:pt x="232" y="196"/>
                    <a:pt x="203" y="225"/>
                    <a:pt x="167" y="225"/>
                  </a:cubicBezTo>
                  <a:close/>
                  <a:moveTo>
                    <a:pt x="167" y="225"/>
                  </a:moveTo>
                  <a:cubicBezTo>
                    <a:pt x="167" y="225"/>
                    <a:pt x="167" y="225"/>
                    <a:pt x="167" y="2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Freeform 97">
              <a:extLst>
                <a:ext uri="{FF2B5EF4-FFF2-40B4-BE49-F238E27FC236}">
                  <a16:creationId xmlns:a16="http://schemas.microsoft.com/office/drawing/2014/main" id="{F4235A0F-185F-42B1-A7AB-312FEA260A4D}"/>
                </a:ext>
              </a:extLst>
            </p:cNvPr>
            <p:cNvSpPr>
              <a:spLocks noEditPoints="1"/>
            </p:cNvSpPr>
            <p:nvPr/>
          </p:nvSpPr>
          <p:spPr bwMode="auto">
            <a:xfrm>
              <a:off x="881" y="866"/>
              <a:ext cx="228" cy="26"/>
            </a:xfrm>
            <a:custGeom>
              <a:avLst/>
              <a:gdLst>
                <a:gd name="T0" fmla="*/ 884 w 952"/>
                <a:gd name="T1" fmla="*/ 0 h 108"/>
                <a:gd name="T2" fmla="*/ 69 w 952"/>
                <a:gd name="T3" fmla="*/ 0 h 108"/>
                <a:gd name="T4" fmla="*/ 69 w 952"/>
                <a:gd name="T5" fmla="*/ 108 h 108"/>
                <a:gd name="T6" fmla="*/ 884 w 952"/>
                <a:gd name="T7" fmla="*/ 108 h 108"/>
                <a:gd name="T8" fmla="*/ 884 w 952"/>
                <a:gd name="T9" fmla="*/ 0 h 108"/>
                <a:gd name="T10" fmla="*/ 884 w 952"/>
                <a:gd name="T11" fmla="*/ 0 h 108"/>
                <a:gd name="T12" fmla="*/ 884 w 952"/>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952" h="108">
                  <a:moveTo>
                    <a:pt x="884" y="0"/>
                  </a:moveTo>
                  <a:cubicBezTo>
                    <a:pt x="69" y="0"/>
                    <a:pt x="69" y="0"/>
                    <a:pt x="69" y="0"/>
                  </a:cubicBezTo>
                  <a:cubicBezTo>
                    <a:pt x="0" y="0"/>
                    <a:pt x="0" y="108"/>
                    <a:pt x="69" y="108"/>
                  </a:cubicBezTo>
                  <a:cubicBezTo>
                    <a:pt x="884" y="108"/>
                    <a:pt x="884" y="108"/>
                    <a:pt x="884" y="108"/>
                  </a:cubicBezTo>
                  <a:cubicBezTo>
                    <a:pt x="952" y="108"/>
                    <a:pt x="952" y="0"/>
                    <a:pt x="884" y="0"/>
                  </a:cubicBezTo>
                  <a:close/>
                  <a:moveTo>
                    <a:pt x="884" y="0"/>
                  </a:moveTo>
                  <a:cubicBezTo>
                    <a:pt x="884" y="0"/>
                    <a:pt x="884" y="0"/>
                    <a:pt x="884"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98">
              <a:extLst>
                <a:ext uri="{FF2B5EF4-FFF2-40B4-BE49-F238E27FC236}">
                  <a16:creationId xmlns:a16="http://schemas.microsoft.com/office/drawing/2014/main" id="{44C42B6A-251F-4244-B38B-48F5B94A787F}"/>
                </a:ext>
              </a:extLst>
            </p:cNvPr>
            <p:cNvSpPr>
              <a:spLocks noEditPoints="1"/>
            </p:cNvSpPr>
            <p:nvPr/>
          </p:nvSpPr>
          <p:spPr bwMode="auto">
            <a:xfrm>
              <a:off x="983" y="926"/>
              <a:ext cx="126" cy="26"/>
            </a:xfrm>
            <a:custGeom>
              <a:avLst/>
              <a:gdLst>
                <a:gd name="T0" fmla="*/ 460 w 528"/>
                <a:gd name="T1" fmla="*/ 0 h 108"/>
                <a:gd name="T2" fmla="*/ 69 w 528"/>
                <a:gd name="T3" fmla="*/ 0 h 108"/>
                <a:gd name="T4" fmla="*/ 69 w 528"/>
                <a:gd name="T5" fmla="*/ 108 h 108"/>
                <a:gd name="T6" fmla="*/ 460 w 528"/>
                <a:gd name="T7" fmla="*/ 108 h 108"/>
                <a:gd name="T8" fmla="*/ 460 w 528"/>
                <a:gd name="T9" fmla="*/ 0 h 108"/>
                <a:gd name="T10" fmla="*/ 460 w 528"/>
                <a:gd name="T11" fmla="*/ 0 h 108"/>
                <a:gd name="T12" fmla="*/ 460 w 52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528" h="108">
                  <a:moveTo>
                    <a:pt x="460" y="0"/>
                  </a:moveTo>
                  <a:cubicBezTo>
                    <a:pt x="69" y="0"/>
                    <a:pt x="69" y="0"/>
                    <a:pt x="69" y="0"/>
                  </a:cubicBezTo>
                  <a:cubicBezTo>
                    <a:pt x="0" y="0"/>
                    <a:pt x="0" y="108"/>
                    <a:pt x="69" y="108"/>
                  </a:cubicBezTo>
                  <a:cubicBezTo>
                    <a:pt x="460" y="108"/>
                    <a:pt x="460" y="108"/>
                    <a:pt x="460" y="108"/>
                  </a:cubicBezTo>
                  <a:cubicBezTo>
                    <a:pt x="528" y="108"/>
                    <a:pt x="528" y="0"/>
                    <a:pt x="460" y="0"/>
                  </a:cubicBezTo>
                  <a:close/>
                  <a:moveTo>
                    <a:pt x="460" y="0"/>
                  </a:moveTo>
                  <a:cubicBezTo>
                    <a:pt x="460" y="0"/>
                    <a:pt x="460" y="0"/>
                    <a:pt x="46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99">
              <a:extLst>
                <a:ext uri="{FF2B5EF4-FFF2-40B4-BE49-F238E27FC236}">
                  <a16:creationId xmlns:a16="http://schemas.microsoft.com/office/drawing/2014/main" id="{F9EA57E2-DF06-4BDA-A1EF-BAA5CEFE593E}"/>
                </a:ext>
              </a:extLst>
            </p:cNvPr>
            <p:cNvSpPr>
              <a:spLocks noEditPoints="1"/>
            </p:cNvSpPr>
            <p:nvPr/>
          </p:nvSpPr>
          <p:spPr bwMode="auto">
            <a:xfrm>
              <a:off x="804" y="804"/>
              <a:ext cx="356" cy="192"/>
            </a:xfrm>
            <a:custGeom>
              <a:avLst/>
              <a:gdLst>
                <a:gd name="T0" fmla="*/ 31 w 356"/>
                <a:gd name="T1" fmla="*/ 31 h 192"/>
                <a:gd name="T2" fmla="*/ 326 w 356"/>
                <a:gd name="T3" fmla="*/ 31 h 192"/>
                <a:gd name="T4" fmla="*/ 326 w 356"/>
                <a:gd name="T5" fmla="*/ 192 h 192"/>
                <a:gd name="T6" fmla="*/ 356 w 356"/>
                <a:gd name="T7" fmla="*/ 192 h 192"/>
                <a:gd name="T8" fmla="*/ 356 w 356"/>
                <a:gd name="T9" fmla="*/ 0 h 192"/>
                <a:gd name="T10" fmla="*/ 0 w 356"/>
                <a:gd name="T11" fmla="*/ 0 h 192"/>
                <a:gd name="T12" fmla="*/ 0 w 356"/>
                <a:gd name="T13" fmla="*/ 100 h 192"/>
                <a:gd name="T14" fmla="*/ 31 w 356"/>
                <a:gd name="T15" fmla="*/ 100 h 192"/>
                <a:gd name="T16" fmla="*/ 31 w 356"/>
                <a:gd name="T17" fmla="*/ 31 h 192"/>
                <a:gd name="T18" fmla="*/ 31 w 356"/>
                <a:gd name="T19" fmla="*/ 31 h 192"/>
                <a:gd name="T20" fmla="*/ 31 w 356"/>
                <a:gd name="T21" fmla="*/ 3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192">
                  <a:moveTo>
                    <a:pt x="31" y="31"/>
                  </a:moveTo>
                  <a:lnTo>
                    <a:pt x="326" y="31"/>
                  </a:lnTo>
                  <a:lnTo>
                    <a:pt x="326" y="192"/>
                  </a:lnTo>
                  <a:lnTo>
                    <a:pt x="356" y="192"/>
                  </a:lnTo>
                  <a:lnTo>
                    <a:pt x="356" y="0"/>
                  </a:lnTo>
                  <a:lnTo>
                    <a:pt x="0" y="0"/>
                  </a:lnTo>
                  <a:lnTo>
                    <a:pt x="0" y="100"/>
                  </a:lnTo>
                  <a:lnTo>
                    <a:pt x="31" y="100"/>
                  </a:lnTo>
                  <a:lnTo>
                    <a:pt x="31" y="31"/>
                  </a:lnTo>
                  <a:close/>
                  <a:moveTo>
                    <a:pt x="31" y="31"/>
                  </a:moveTo>
                  <a:lnTo>
                    <a:pt x="31" y="31"/>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100">
              <a:extLst>
                <a:ext uri="{FF2B5EF4-FFF2-40B4-BE49-F238E27FC236}">
                  <a16:creationId xmlns:a16="http://schemas.microsoft.com/office/drawing/2014/main" id="{0BCF4E38-6DD2-4A7D-A845-53E15CBE3FC9}"/>
                </a:ext>
              </a:extLst>
            </p:cNvPr>
            <p:cNvSpPr>
              <a:spLocks noEditPoints="1"/>
            </p:cNvSpPr>
            <p:nvPr/>
          </p:nvSpPr>
          <p:spPr bwMode="auto">
            <a:xfrm>
              <a:off x="951" y="1085"/>
              <a:ext cx="176" cy="167"/>
            </a:xfrm>
            <a:custGeom>
              <a:avLst/>
              <a:gdLst>
                <a:gd name="T0" fmla="*/ 650 w 732"/>
                <a:gd name="T1" fmla="*/ 346 h 696"/>
                <a:gd name="T2" fmla="*/ 646 w 732"/>
                <a:gd name="T3" fmla="*/ 306 h 696"/>
                <a:gd name="T4" fmla="*/ 703 w 732"/>
                <a:gd name="T5" fmla="*/ 260 h 696"/>
                <a:gd name="T6" fmla="*/ 705 w 732"/>
                <a:gd name="T7" fmla="*/ 196 h 696"/>
                <a:gd name="T8" fmla="*/ 617 w 732"/>
                <a:gd name="T9" fmla="*/ 87 h 696"/>
                <a:gd name="T10" fmla="*/ 553 w 732"/>
                <a:gd name="T11" fmla="*/ 85 h 696"/>
                <a:gd name="T12" fmla="*/ 506 w 732"/>
                <a:gd name="T13" fmla="*/ 122 h 696"/>
                <a:gd name="T14" fmla="*/ 455 w 732"/>
                <a:gd name="T15" fmla="*/ 101 h 696"/>
                <a:gd name="T16" fmla="*/ 452 w 732"/>
                <a:gd name="T17" fmla="*/ 47 h 696"/>
                <a:gd name="T18" fmla="*/ 409 w 732"/>
                <a:gd name="T19" fmla="*/ 0 h 696"/>
                <a:gd name="T20" fmla="*/ 268 w 732"/>
                <a:gd name="T21" fmla="*/ 7 h 696"/>
                <a:gd name="T22" fmla="*/ 222 w 732"/>
                <a:gd name="T23" fmla="*/ 51 h 696"/>
                <a:gd name="T24" fmla="*/ 225 w 732"/>
                <a:gd name="T25" fmla="*/ 122 h 696"/>
                <a:gd name="T26" fmla="*/ 186 w 732"/>
                <a:gd name="T27" fmla="*/ 147 h 696"/>
                <a:gd name="T28" fmla="*/ 127 w 732"/>
                <a:gd name="T29" fmla="*/ 118 h 696"/>
                <a:gd name="T30" fmla="*/ 65 w 732"/>
                <a:gd name="T31" fmla="*/ 133 h 696"/>
                <a:gd name="T32" fmla="*/ 3 w 732"/>
                <a:gd name="T33" fmla="*/ 258 h 696"/>
                <a:gd name="T34" fmla="*/ 0 w 732"/>
                <a:gd name="T35" fmla="*/ 267 h 696"/>
                <a:gd name="T36" fmla="*/ 17 w 732"/>
                <a:gd name="T37" fmla="*/ 321 h 696"/>
                <a:gd name="T38" fmla="*/ 84 w 732"/>
                <a:gd name="T39" fmla="*/ 354 h 696"/>
                <a:gd name="T40" fmla="*/ 90 w 732"/>
                <a:gd name="T41" fmla="*/ 398 h 696"/>
                <a:gd name="T42" fmla="*/ 36 w 732"/>
                <a:gd name="T43" fmla="*/ 441 h 696"/>
                <a:gd name="T44" fmla="*/ 34 w 732"/>
                <a:gd name="T45" fmla="*/ 505 h 696"/>
                <a:gd name="T46" fmla="*/ 121 w 732"/>
                <a:gd name="T47" fmla="*/ 615 h 696"/>
                <a:gd name="T48" fmla="*/ 177 w 732"/>
                <a:gd name="T49" fmla="*/ 621 h 696"/>
                <a:gd name="T50" fmla="*/ 185 w 732"/>
                <a:gd name="T51" fmla="*/ 617 h 696"/>
                <a:gd name="T52" fmla="*/ 237 w 732"/>
                <a:gd name="T53" fmla="*/ 576 h 696"/>
                <a:gd name="T54" fmla="*/ 280 w 732"/>
                <a:gd name="T55" fmla="*/ 593 h 696"/>
                <a:gd name="T56" fmla="*/ 283 w 732"/>
                <a:gd name="T57" fmla="*/ 650 h 696"/>
                <a:gd name="T58" fmla="*/ 327 w 732"/>
                <a:gd name="T59" fmla="*/ 696 h 696"/>
                <a:gd name="T60" fmla="*/ 467 w 732"/>
                <a:gd name="T61" fmla="*/ 688 h 696"/>
                <a:gd name="T62" fmla="*/ 513 w 732"/>
                <a:gd name="T63" fmla="*/ 644 h 696"/>
                <a:gd name="T64" fmla="*/ 509 w 732"/>
                <a:gd name="T65" fmla="*/ 572 h 696"/>
                <a:gd name="T66" fmla="*/ 543 w 732"/>
                <a:gd name="T67" fmla="*/ 551 h 696"/>
                <a:gd name="T68" fmla="*/ 596 w 732"/>
                <a:gd name="T69" fmla="*/ 585 h 696"/>
                <a:gd name="T70" fmla="*/ 658 w 732"/>
                <a:gd name="T71" fmla="*/ 570 h 696"/>
                <a:gd name="T72" fmla="*/ 732 w 732"/>
                <a:gd name="T73" fmla="*/ 451 h 696"/>
                <a:gd name="T74" fmla="*/ 718 w 732"/>
                <a:gd name="T75" fmla="*/ 389 h 696"/>
                <a:gd name="T76" fmla="*/ 650 w 732"/>
                <a:gd name="T77" fmla="*/ 346 h 696"/>
                <a:gd name="T78" fmla="*/ 355 w 732"/>
                <a:gd name="T79" fmla="*/ 489 h 696"/>
                <a:gd name="T80" fmla="*/ 218 w 732"/>
                <a:gd name="T81" fmla="*/ 344 h 696"/>
                <a:gd name="T82" fmla="*/ 364 w 732"/>
                <a:gd name="T83" fmla="*/ 207 h 696"/>
                <a:gd name="T84" fmla="*/ 500 w 732"/>
                <a:gd name="T85" fmla="*/ 353 h 696"/>
                <a:gd name="T86" fmla="*/ 355 w 732"/>
                <a:gd name="T87" fmla="*/ 489 h 696"/>
                <a:gd name="T88" fmla="*/ 355 w 732"/>
                <a:gd name="T89" fmla="*/ 489 h 696"/>
                <a:gd name="T90" fmla="*/ 355 w 732"/>
                <a:gd name="T91" fmla="*/ 489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2" h="696">
                  <a:moveTo>
                    <a:pt x="650" y="346"/>
                  </a:moveTo>
                  <a:cubicBezTo>
                    <a:pt x="649" y="333"/>
                    <a:pt x="648" y="319"/>
                    <a:pt x="646" y="306"/>
                  </a:cubicBezTo>
                  <a:cubicBezTo>
                    <a:pt x="665" y="290"/>
                    <a:pt x="703" y="260"/>
                    <a:pt x="703" y="260"/>
                  </a:cubicBezTo>
                  <a:cubicBezTo>
                    <a:pt x="705" y="196"/>
                    <a:pt x="705" y="196"/>
                    <a:pt x="705" y="196"/>
                  </a:cubicBezTo>
                  <a:cubicBezTo>
                    <a:pt x="617" y="87"/>
                    <a:pt x="617" y="87"/>
                    <a:pt x="617" y="87"/>
                  </a:cubicBezTo>
                  <a:cubicBezTo>
                    <a:pt x="553" y="85"/>
                    <a:pt x="553" y="85"/>
                    <a:pt x="553" y="85"/>
                  </a:cubicBezTo>
                  <a:cubicBezTo>
                    <a:pt x="553" y="85"/>
                    <a:pt x="522" y="110"/>
                    <a:pt x="506" y="122"/>
                  </a:cubicBezTo>
                  <a:cubicBezTo>
                    <a:pt x="490" y="114"/>
                    <a:pt x="473" y="107"/>
                    <a:pt x="455" y="101"/>
                  </a:cubicBezTo>
                  <a:cubicBezTo>
                    <a:pt x="454" y="83"/>
                    <a:pt x="452" y="47"/>
                    <a:pt x="452" y="47"/>
                  </a:cubicBezTo>
                  <a:cubicBezTo>
                    <a:pt x="409" y="0"/>
                    <a:pt x="409" y="0"/>
                    <a:pt x="409" y="0"/>
                  </a:cubicBezTo>
                  <a:cubicBezTo>
                    <a:pt x="268" y="7"/>
                    <a:pt x="268" y="7"/>
                    <a:pt x="268" y="7"/>
                  </a:cubicBezTo>
                  <a:cubicBezTo>
                    <a:pt x="222" y="51"/>
                    <a:pt x="222" y="51"/>
                    <a:pt x="222" y="51"/>
                  </a:cubicBezTo>
                  <a:cubicBezTo>
                    <a:pt x="222" y="51"/>
                    <a:pt x="224" y="98"/>
                    <a:pt x="225" y="122"/>
                  </a:cubicBezTo>
                  <a:cubicBezTo>
                    <a:pt x="211" y="130"/>
                    <a:pt x="198" y="138"/>
                    <a:pt x="186" y="147"/>
                  </a:cubicBezTo>
                  <a:cubicBezTo>
                    <a:pt x="166" y="138"/>
                    <a:pt x="127" y="118"/>
                    <a:pt x="127" y="118"/>
                  </a:cubicBezTo>
                  <a:cubicBezTo>
                    <a:pt x="65" y="133"/>
                    <a:pt x="65" y="133"/>
                    <a:pt x="65" y="133"/>
                  </a:cubicBezTo>
                  <a:cubicBezTo>
                    <a:pt x="3" y="258"/>
                    <a:pt x="3" y="258"/>
                    <a:pt x="3" y="258"/>
                  </a:cubicBezTo>
                  <a:cubicBezTo>
                    <a:pt x="0" y="267"/>
                    <a:pt x="0" y="267"/>
                    <a:pt x="0" y="267"/>
                  </a:cubicBezTo>
                  <a:cubicBezTo>
                    <a:pt x="17" y="321"/>
                    <a:pt x="17" y="321"/>
                    <a:pt x="17" y="321"/>
                  </a:cubicBezTo>
                  <a:cubicBezTo>
                    <a:pt x="17" y="321"/>
                    <a:pt x="62" y="343"/>
                    <a:pt x="84" y="354"/>
                  </a:cubicBezTo>
                  <a:cubicBezTo>
                    <a:pt x="85" y="369"/>
                    <a:pt x="87" y="384"/>
                    <a:pt x="90" y="398"/>
                  </a:cubicBezTo>
                  <a:cubicBezTo>
                    <a:pt x="72" y="412"/>
                    <a:pt x="36" y="441"/>
                    <a:pt x="36" y="441"/>
                  </a:cubicBezTo>
                  <a:cubicBezTo>
                    <a:pt x="34" y="505"/>
                    <a:pt x="34" y="505"/>
                    <a:pt x="34" y="505"/>
                  </a:cubicBezTo>
                  <a:cubicBezTo>
                    <a:pt x="121" y="615"/>
                    <a:pt x="121" y="615"/>
                    <a:pt x="121" y="615"/>
                  </a:cubicBezTo>
                  <a:cubicBezTo>
                    <a:pt x="121" y="615"/>
                    <a:pt x="174" y="623"/>
                    <a:pt x="177" y="621"/>
                  </a:cubicBezTo>
                  <a:cubicBezTo>
                    <a:pt x="185" y="617"/>
                    <a:pt x="185" y="617"/>
                    <a:pt x="185" y="617"/>
                  </a:cubicBezTo>
                  <a:cubicBezTo>
                    <a:pt x="185" y="617"/>
                    <a:pt x="219" y="590"/>
                    <a:pt x="237" y="576"/>
                  </a:cubicBezTo>
                  <a:cubicBezTo>
                    <a:pt x="250" y="583"/>
                    <a:pt x="265" y="589"/>
                    <a:pt x="280" y="593"/>
                  </a:cubicBezTo>
                  <a:cubicBezTo>
                    <a:pt x="281" y="612"/>
                    <a:pt x="283" y="650"/>
                    <a:pt x="283" y="650"/>
                  </a:cubicBezTo>
                  <a:cubicBezTo>
                    <a:pt x="327" y="696"/>
                    <a:pt x="327" y="696"/>
                    <a:pt x="327" y="696"/>
                  </a:cubicBezTo>
                  <a:cubicBezTo>
                    <a:pt x="467" y="688"/>
                    <a:pt x="467" y="688"/>
                    <a:pt x="467" y="688"/>
                  </a:cubicBezTo>
                  <a:cubicBezTo>
                    <a:pt x="513" y="644"/>
                    <a:pt x="513" y="644"/>
                    <a:pt x="513" y="644"/>
                  </a:cubicBezTo>
                  <a:cubicBezTo>
                    <a:pt x="513" y="644"/>
                    <a:pt x="510" y="596"/>
                    <a:pt x="509" y="572"/>
                  </a:cubicBezTo>
                  <a:cubicBezTo>
                    <a:pt x="521" y="566"/>
                    <a:pt x="532" y="559"/>
                    <a:pt x="543" y="551"/>
                  </a:cubicBezTo>
                  <a:cubicBezTo>
                    <a:pt x="596" y="585"/>
                    <a:pt x="596" y="585"/>
                    <a:pt x="596" y="585"/>
                  </a:cubicBezTo>
                  <a:cubicBezTo>
                    <a:pt x="658" y="570"/>
                    <a:pt x="658" y="570"/>
                    <a:pt x="658" y="570"/>
                  </a:cubicBezTo>
                  <a:cubicBezTo>
                    <a:pt x="732" y="451"/>
                    <a:pt x="732" y="451"/>
                    <a:pt x="732" y="451"/>
                  </a:cubicBezTo>
                  <a:cubicBezTo>
                    <a:pt x="718" y="389"/>
                    <a:pt x="718" y="389"/>
                    <a:pt x="718" y="389"/>
                  </a:cubicBezTo>
                  <a:cubicBezTo>
                    <a:pt x="718" y="389"/>
                    <a:pt x="672" y="360"/>
                    <a:pt x="650" y="346"/>
                  </a:cubicBezTo>
                  <a:close/>
                  <a:moveTo>
                    <a:pt x="355" y="489"/>
                  </a:moveTo>
                  <a:cubicBezTo>
                    <a:pt x="277" y="487"/>
                    <a:pt x="216" y="421"/>
                    <a:pt x="218" y="344"/>
                  </a:cubicBezTo>
                  <a:cubicBezTo>
                    <a:pt x="221" y="266"/>
                    <a:pt x="286" y="205"/>
                    <a:pt x="364" y="207"/>
                  </a:cubicBezTo>
                  <a:cubicBezTo>
                    <a:pt x="442" y="210"/>
                    <a:pt x="503" y="275"/>
                    <a:pt x="500" y="353"/>
                  </a:cubicBezTo>
                  <a:cubicBezTo>
                    <a:pt x="498" y="431"/>
                    <a:pt x="433" y="492"/>
                    <a:pt x="355" y="489"/>
                  </a:cubicBezTo>
                  <a:close/>
                  <a:moveTo>
                    <a:pt x="355" y="489"/>
                  </a:moveTo>
                  <a:cubicBezTo>
                    <a:pt x="355" y="489"/>
                    <a:pt x="355" y="489"/>
                    <a:pt x="355" y="48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101">
              <a:extLst>
                <a:ext uri="{FF2B5EF4-FFF2-40B4-BE49-F238E27FC236}">
                  <a16:creationId xmlns:a16="http://schemas.microsoft.com/office/drawing/2014/main" id="{959DF937-4608-4418-94DD-0E0C8374F261}"/>
                </a:ext>
              </a:extLst>
            </p:cNvPr>
            <p:cNvSpPr>
              <a:spLocks noEditPoints="1"/>
            </p:cNvSpPr>
            <p:nvPr/>
          </p:nvSpPr>
          <p:spPr bwMode="auto">
            <a:xfrm>
              <a:off x="984" y="996"/>
              <a:ext cx="189" cy="151"/>
            </a:xfrm>
            <a:custGeom>
              <a:avLst/>
              <a:gdLst>
                <a:gd name="T0" fmla="*/ 773 w 788"/>
                <a:gd name="T1" fmla="*/ 421 h 632"/>
                <a:gd name="T2" fmla="*/ 699 w 788"/>
                <a:gd name="T3" fmla="*/ 375 h 632"/>
                <a:gd name="T4" fmla="*/ 695 w 788"/>
                <a:gd name="T5" fmla="*/ 331 h 632"/>
                <a:gd name="T6" fmla="*/ 757 w 788"/>
                <a:gd name="T7" fmla="*/ 282 h 632"/>
                <a:gd name="T8" fmla="*/ 759 w 788"/>
                <a:gd name="T9" fmla="*/ 212 h 632"/>
                <a:gd name="T10" fmla="*/ 664 w 788"/>
                <a:gd name="T11" fmla="*/ 94 h 632"/>
                <a:gd name="T12" fmla="*/ 595 w 788"/>
                <a:gd name="T13" fmla="*/ 92 h 632"/>
                <a:gd name="T14" fmla="*/ 545 w 788"/>
                <a:gd name="T15" fmla="*/ 133 h 632"/>
                <a:gd name="T16" fmla="*/ 490 w 788"/>
                <a:gd name="T17" fmla="*/ 109 h 632"/>
                <a:gd name="T18" fmla="*/ 487 w 788"/>
                <a:gd name="T19" fmla="*/ 51 h 632"/>
                <a:gd name="T20" fmla="*/ 440 w 788"/>
                <a:gd name="T21" fmla="*/ 0 h 632"/>
                <a:gd name="T22" fmla="*/ 289 w 788"/>
                <a:gd name="T23" fmla="*/ 8 h 632"/>
                <a:gd name="T24" fmla="*/ 239 w 788"/>
                <a:gd name="T25" fmla="*/ 55 h 632"/>
                <a:gd name="T26" fmla="*/ 243 w 788"/>
                <a:gd name="T27" fmla="*/ 132 h 632"/>
                <a:gd name="T28" fmla="*/ 200 w 788"/>
                <a:gd name="T29" fmla="*/ 159 h 632"/>
                <a:gd name="T30" fmla="*/ 137 w 788"/>
                <a:gd name="T31" fmla="*/ 128 h 632"/>
                <a:gd name="T32" fmla="*/ 70 w 788"/>
                <a:gd name="T33" fmla="*/ 144 h 632"/>
                <a:gd name="T34" fmla="*/ 3 w 788"/>
                <a:gd name="T35" fmla="*/ 279 h 632"/>
                <a:gd name="T36" fmla="*/ 0 w 788"/>
                <a:gd name="T37" fmla="*/ 289 h 632"/>
                <a:gd name="T38" fmla="*/ 18 w 788"/>
                <a:gd name="T39" fmla="*/ 347 h 632"/>
                <a:gd name="T40" fmla="*/ 75 w 788"/>
                <a:gd name="T41" fmla="*/ 375 h 632"/>
                <a:gd name="T42" fmla="*/ 103 w 788"/>
                <a:gd name="T43" fmla="*/ 349 h 632"/>
                <a:gd name="T44" fmla="*/ 114 w 788"/>
                <a:gd name="T45" fmla="*/ 338 h 632"/>
                <a:gd name="T46" fmla="*/ 130 w 788"/>
                <a:gd name="T47" fmla="*/ 337 h 632"/>
                <a:gd name="T48" fmla="*/ 242 w 788"/>
                <a:gd name="T49" fmla="*/ 332 h 632"/>
                <a:gd name="T50" fmla="*/ 392 w 788"/>
                <a:gd name="T51" fmla="*/ 224 h 632"/>
                <a:gd name="T52" fmla="*/ 539 w 788"/>
                <a:gd name="T53" fmla="*/ 381 h 632"/>
                <a:gd name="T54" fmla="*/ 522 w 788"/>
                <a:gd name="T55" fmla="*/ 445 h 632"/>
                <a:gd name="T56" fmla="*/ 601 w 788"/>
                <a:gd name="T57" fmla="*/ 544 h 632"/>
                <a:gd name="T58" fmla="*/ 611 w 788"/>
                <a:gd name="T59" fmla="*/ 556 h 632"/>
                <a:gd name="T60" fmla="*/ 611 w 788"/>
                <a:gd name="T61" fmla="*/ 571 h 632"/>
                <a:gd name="T62" fmla="*/ 609 w 788"/>
                <a:gd name="T63" fmla="*/ 612 h 632"/>
                <a:gd name="T64" fmla="*/ 642 w 788"/>
                <a:gd name="T65" fmla="*/ 632 h 632"/>
                <a:gd name="T66" fmla="*/ 709 w 788"/>
                <a:gd name="T67" fmla="*/ 617 h 632"/>
                <a:gd name="T68" fmla="*/ 788 w 788"/>
                <a:gd name="T69" fmla="*/ 488 h 632"/>
                <a:gd name="T70" fmla="*/ 773 w 788"/>
                <a:gd name="T71" fmla="*/ 421 h 632"/>
                <a:gd name="T72" fmla="*/ 773 w 788"/>
                <a:gd name="T73" fmla="*/ 421 h 632"/>
                <a:gd name="T74" fmla="*/ 773 w 788"/>
                <a:gd name="T75" fmla="*/ 42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8" h="632">
                  <a:moveTo>
                    <a:pt x="773" y="421"/>
                  </a:moveTo>
                  <a:cubicBezTo>
                    <a:pt x="773" y="421"/>
                    <a:pt x="724" y="390"/>
                    <a:pt x="699" y="375"/>
                  </a:cubicBezTo>
                  <a:cubicBezTo>
                    <a:pt x="699" y="360"/>
                    <a:pt x="697" y="345"/>
                    <a:pt x="695" y="331"/>
                  </a:cubicBezTo>
                  <a:cubicBezTo>
                    <a:pt x="715" y="315"/>
                    <a:pt x="757" y="282"/>
                    <a:pt x="757" y="282"/>
                  </a:cubicBezTo>
                  <a:cubicBezTo>
                    <a:pt x="759" y="212"/>
                    <a:pt x="759" y="212"/>
                    <a:pt x="759" y="212"/>
                  </a:cubicBezTo>
                  <a:cubicBezTo>
                    <a:pt x="664" y="94"/>
                    <a:pt x="664" y="94"/>
                    <a:pt x="664" y="94"/>
                  </a:cubicBezTo>
                  <a:cubicBezTo>
                    <a:pt x="595" y="92"/>
                    <a:pt x="595" y="92"/>
                    <a:pt x="595" y="92"/>
                  </a:cubicBezTo>
                  <a:cubicBezTo>
                    <a:pt x="595" y="92"/>
                    <a:pt x="562" y="119"/>
                    <a:pt x="545" y="133"/>
                  </a:cubicBezTo>
                  <a:cubicBezTo>
                    <a:pt x="528" y="123"/>
                    <a:pt x="509" y="115"/>
                    <a:pt x="490" y="109"/>
                  </a:cubicBezTo>
                  <a:cubicBezTo>
                    <a:pt x="489" y="90"/>
                    <a:pt x="487" y="51"/>
                    <a:pt x="487" y="51"/>
                  </a:cubicBezTo>
                  <a:cubicBezTo>
                    <a:pt x="440" y="0"/>
                    <a:pt x="440" y="0"/>
                    <a:pt x="440" y="0"/>
                  </a:cubicBezTo>
                  <a:cubicBezTo>
                    <a:pt x="289" y="8"/>
                    <a:pt x="289" y="8"/>
                    <a:pt x="289" y="8"/>
                  </a:cubicBezTo>
                  <a:cubicBezTo>
                    <a:pt x="239" y="55"/>
                    <a:pt x="239" y="55"/>
                    <a:pt x="239" y="55"/>
                  </a:cubicBezTo>
                  <a:cubicBezTo>
                    <a:pt x="239" y="55"/>
                    <a:pt x="241" y="107"/>
                    <a:pt x="243" y="132"/>
                  </a:cubicBezTo>
                  <a:cubicBezTo>
                    <a:pt x="228" y="140"/>
                    <a:pt x="214" y="149"/>
                    <a:pt x="200" y="159"/>
                  </a:cubicBezTo>
                  <a:cubicBezTo>
                    <a:pt x="179" y="149"/>
                    <a:pt x="137" y="128"/>
                    <a:pt x="137" y="128"/>
                  </a:cubicBezTo>
                  <a:cubicBezTo>
                    <a:pt x="70" y="144"/>
                    <a:pt x="70" y="144"/>
                    <a:pt x="70" y="144"/>
                  </a:cubicBezTo>
                  <a:cubicBezTo>
                    <a:pt x="3" y="279"/>
                    <a:pt x="3" y="279"/>
                    <a:pt x="3" y="279"/>
                  </a:cubicBezTo>
                  <a:cubicBezTo>
                    <a:pt x="0" y="289"/>
                    <a:pt x="0" y="289"/>
                    <a:pt x="0" y="289"/>
                  </a:cubicBezTo>
                  <a:cubicBezTo>
                    <a:pt x="18" y="347"/>
                    <a:pt x="18" y="347"/>
                    <a:pt x="18" y="347"/>
                  </a:cubicBezTo>
                  <a:cubicBezTo>
                    <a:pt x="18" y="347"/>
                    <a:pt x="50" y="363"/>
                    <a:pt x="75" y="375"/>
                  </a:cubicBezTo>
                  <a:cubicBezTo>
                    <a:pt x="103" y="349"/>
                    <a:pt x="103" y="349"/>
                    <a:pt x="103" y="349"/>
                  </a:cubicBezTo>
                  <a:cubicBezTo>
                    <a:pt x="114" y="338"/>
                    <a:pt x="114" y="338"/>
                    <a:pt x="114" y="338"/>
                  </a:cubicBezTo>
                  <a:cubicBezTo>
                    <a:pt x="130" y="337"/>
                    <a:pt x="130" y="337"/>
                    <a:pt x="130" y="337"/>
                  </a:cubicBezTo>
                  <a:cubicBezTo>
                    <a:pt x="242" y="332"/>
                    <a:pt x="242" y="332"/>
                    <a:pt x="242" y="332"/>
                  </a:cubicBezTo>
                  <a:cubicBezTo>
                    <a:pt x="262" y="268"/>
                    <a:pt x="321" y="222"/>
                    <a:pt x="392" y="224"/>
                  </a:cubicBezTo>
                  <a:cubicBezTo>
                    <a:pt x="476" y="227"/>
                    <a:pt x="541" y="297"/>
                    <a:pt x="539" y="381"/>
                  </a:cubicBezTo>
                  <a:cubicBezTo>
                    <a:pt x="538" y="404"/>
                    <a:pt x="532" y="426"/>
                    <a:pt x="522" y="445"/>
                  </a:cubicBezTo>
                  <a:cubicBezTo>
                    <a:pt x="601" y="544"/>
                    <a:pt x="601" y="544"/>
                    <a:pt x="601" y="544"/>
                  </a:cubicBezTo>
                  <a:cubicBezTo>
                    <a:pt x="611" y="556"/>
                    <a:pt x="611" y="556"/>
                    <a:pt x="611" y="556"/>
                  </a:cubicBezTo>
                  <a:cubicBezTo>
                    <a:pt x="611" y="571"/>
                    <a:pt x="611" y="571"/>
                    <a:pt x="611" y="571"/>
                  </a:cubicBezTo>
                  <a:cubicBezTo>
                    <a:pt x="609" y="612"/>
                    <a:pt x="609" y="612"/>
                    <a:pt x="609" y="612"/>
                  </a:cubicBezTo>
                  <a:cubicBezTo>
                    <a:pt x="626" y="622"/>
                    <a:pt x="642" y="632"/>
                    <a:pt x="642" y="632"/>
                  </a:cubicBezTo>
                  <a:cubicBezTo>
                    <a:pt x="709" y="617"/>
                    <a:pt x="709" y="617"/>
                    <a:pt x="709" y="617"/>
                  </a:cubicBezTo>
                  <a:cubicBezTo>
                    <a:pt x="788" y="488"/>
                    <a:pt x="788" y="488"/>
                    <a:pt x="788" y="488"/>
                  </a:cubicBezTo>
                  <a:lnTo>
                    <a:pt x="773" y="421"/>
                  </a:lnTo>
                  <a:close/>
                  <a:moveTo>
                    <a:pt x="773" y="421"/>
                  </a:moveTo>
                  <a:cubicBezTo>
                    <a:pt x="773" y="421"/>
                    <a:pt x="773" y="421"/>
                    <a:pt x="773" y="42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102">
              <a:extLst>
                <a:ext uri="{FF2B5EF4-FFF2-40B4-BE49-F238E27FC236}">
                  <a16:creationId xmlns:a16="http://schemas.microsoft.com/office/drawing/2014/main" id="{F78F40AE-D2BA-4E20-BF0E-68E25FC17F83}"/>
                </a:ext>
              </a:extLst>
            </p:cNvPr>
            <p:cNvSpPr>
              <a:spLocks noEditPoints="1"/>
            </p:cNvSpPr>
            <p:nvPr/>
          </p:nvSpPr>
          <p:spPr bwMode="auto">
            <a:xfrm>
              <a:off x="808" y="1019"/>
              <a:ext cx="27" cy="41"/>
            </a:xfrm>
            <a:custGeom>
              <a:avLst/>
              <a:gdLst>
                <a:gd name="T0" fmla="*/ 56 w 112"/>
                <a:gd name="T1" fmla="*/ 172 h 172"/>
                <a:gd name="T2" fmla="*/ 88 w 112"/>
                <a:gd name="T3" fmla="*/ 163 h 172"/>
                <a:gd name="T4" fmla="*/ 106 w 112"/>
                <a:gd name="T5" fmla="*/ 134 h 172"/>
                <a:gd name="T6" fmla="*/ 112 w 112"/>
                <a:gd name="T7" fmla="*/ 86 h 172"/>
                <a:gd name="T8" fmla="*/ 108 w 112"/>
                <a:gd name="T9" fmla="*/ 47 h 172"/>
                <a:gd name="T10" fmla="*/ 98 w 112"/>
                <a:gd name="T11" fmla="*/ 22 h 172"/>
                <a:gd name="T12" fmla="*/ 80 w 112"/>
                <a:gd name="T13" fmla="*/ 6 h 172"/>
                <a:gd name="T14" fmla="*/ 56 w 112"/>
                <a:gd name="T15" fmla="*/ 0 h 172"/>
                <a:gd name="T16" fmla="*/ 25 w 112"/>
                <a:gd name="T17" fmla="*/ 10 h 172"/>
                <a:gd name="T18" fmla="*/ 6 w 112"/>
                <a:gd name="T19" fmla="*/ 38 h 172"/>
                <a:gd name="T20" fmla="*/ 0 w 112"/>
                <a:gd name="T21" fmla="*/ 86 h 172"/>
                <a:gd name="T22" fmla="*/ 17 w 112"/>
                <a:gd name="T23" fmla="*/ 155 h 172"/>
                <a:gd name="T24" fmla="*/ 56 w 112"/>
                <a:gd name="T25" fmla="*/ 172 h 172"/>
                <a:gd name="T26" fmla="*/ 33 w 112"/>
                <a:gd name="T27" fmla="*/ 29 h 172"/>
                <a:gd name="T28" fmla="*/ 56 w 112"/>
                <a:gd name="T29" fmla="*/ 18 h 172"/>
                <a:gd name="T30" fmla="*/ 81 w 112"/>
                <a:gd name="T31" fmla="*/ 31 h 172"/>
                <a:gd name="T32" fmla="*/ 91 w 112"/>
                <a:gd name="T33" fmla="*/ 86 h 172"/>
                <a:gd name="T34" fmla="*/ 81 w 112"/>
                <a:gd name="T35" fmla="*/ 141 h 172"/>
                <a:gd name="T36" fmla="*/ 56 w 112"/>
                <a:gd name="T37" fmla="*/ 155 h 172"/>
                <a:gd name="T38" fmla="*/ 32 w 112"/>
                <a:gd name="T39" fmla="*/ 141 h 172"/>
                <a:gd name="T40" fmla="*/ 22 w 112"/>
                <a:gd name="T41" fmla="*/ 86 h 172"/>
                <a:gd name="T42" fmla="*/ 33 w 112"/>
                <a:gd name="T43" fmla="*/ 29 h 172"/>
                <a:gd name="T44" fmla="*/ 33 w 112"/>
                <a:gd name="T45" fmla="*/ 29 h 172"/>
                <a:gd name="T46" fmla="*/ 33 w 112"/>
                <a:gd name="T47" fmla="*/ 2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56" y="172"/>
                  </a:moveTo>
                  <a:cubicBezTo>
                    <a:pt x="69" y="172"/>
                    <a:pt x="79" y="169"/>
                    <a:pt x="88" y="163"/>
                  </a:cubicBezTo>
                  <a:cubicBezTo>
                    <a:pt x="96" y="156"/>
                    <a:pt x="102" y="146"/>
                    <a:pt x="106" y="134"/>
                  </a:cubicBezTo>
                  <a:cubicBezTo>
                    <a:pt x="110" y="122"/>
                    <a:pt x="112" y="106"/>
                    <a:pt x="112" y="86"/>
                  </a:cubicBezTo>
                  <a:cubicBezTo>
                    <a:pt x="112" y="70"/>
                    <a:pt x="111" y="57"/>
                    <a:pt x="108" y="47"/>
                  </a:cubicBezTo>
                  <a:cubicBezTo>
                    <a:pt x="106" y="37"/>
                    <a:pt x="102" y="28"/>
                    <a:pt x="98" y="22"/>
                  </a:cubicBezTo>
                  <a:cubicBezTo>
                    <a:pt x="93" y="15"/>
                    <a:pt x="88"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lose/>
                  <a:moveTo>
                    <a:pt x="33" y="29"/>
                  </a:moveTo>
                  <a:cubicBezTo>
                    <a:pt x="38" y="22"/>
                    <a:pt x="47" y="18"/>
                    <a:pt x="56" y="18"/>
                  </a:cubicBezTo>
                  <a:cubicBezTo>
                    <a:pt x="66" y="18"/>
                    <a:pt x="74" y="22"/>
                    <a:pt x="81" y="31"/>
                  </a:cubicBezTo>
                  <a:cubicBezTo>
                    <a:pt x="87" y="40"/>
                    <a:pt x="91" y="58"/>
                    <a:pt x="91" y="86"/>
                  </a:cubicBezTo>
                  <a:cubicBezTo>
                    <a:pt x="91" y="114"/>
                    <a:pt x="87" y="133"/>
                    <a:pt x="81" y="141"/>
                  </a:cubicBezTo>
                  <a:cubicBezTo>
                    <a:pt x="74" y="151"/>
                    <a:pt x="66" y="155"/>
                    <a:pt x="56" y="155"/>
                  </a:cubicBezTo>
                  <a:cubicBezTo>
                    <a:pt x="47" y="155"/>
                    <a:pt x="38" y="151"/>
                    <a:pt x="32" y="141"/>
                  </a:cubicBezTo>
                  <a:cubicBezTo>
                    <a:pt x="25" y="133"/>
                    <a:pt x="22" y="114"/>
                    <a:pt x="22" y="86"/>
                  </a:cubicBezTo>
                  <a:cubicBezTo>
                    <a:pt x="22" y="59"/>
                    <a:pt x="26" y="40"/>
                    <a:pt x="33" y="29"/>
                  </a:cubicBezTo>
                  <a:close/>
                  <a:moveTo>
                    <a:pt x="33" y="29"/>
                  </a:moveTo>
                  <a:cubicBezTo>
                    <a:pt x="33" y="29"/>
                    <a:pt x="33" y="29"/>
                    <a:pt x="33" y="2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103">
              <a:extLst>
                <a:ext uri="{FF2B5EF4-FFF2-40B4-BE49-F238E27FC236}">
                  <a16:creationId xmlns:a16="http://schemas.microsoft.com/office/drawing/2014/main" id="{77908CFA-D403-4422-9C01-C0DAE9B256FF}"/>
                </a:ext>
              </a:extLst>
            </p:cNvPr>
            <p:cNvSpPr>
              <a:spLocks noEditPoints="1"/>
            </p:cNvSpPr>
            <p:nvPr/>
          </p:nvSpPr>
          <p:spPr bwMode="auto">
            <a:xfrm>
              <a:off x="844" y="1019"/>
              <a:ext cx="15" cy="41"/>
            </a:xfrm>
            <a:custGeom>
              <a:avLst/>
              <a:gdLst>
                <a:gd name="T0" fmla="*/ 32 w 64"/>
                <a:gd name="T1" fmla="*/ 23 h 172"/>
                <a:gd name="T2" fmla="*/ 0 w 64"/>
                <a:gd name="T3" fmla="*/ 43 h 172"/>
                <a:gd name="T4" fmla="*/ 0 w 64"/>
                <a:gd name="T5" fmla="*/ 63 h 172"/>
                <a:gd name="T6" fmla="*/ 23 w 64"/>
                <a:gd name="T7" fmla="*/ 53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2" y="38"/>
                    <a:pt x="0" y="43"/>
                  </a:cubicBezTo>
                  <a:cubicBezTo>
                    <a:pt x="0" y="63"/>
                    <a:pt x="0" y="63"/>
                    <a:pt x="0" y="63"/>
                  </a:cubicBezTo>
                  <a:cubicBezTo>
                    <a:pt x="7" y="61"/>
                    <a:pt x="14" y="57"/>
                    <a:pt x="23" y="53"/>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6"/>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104">
              <a:extLst>
                <a:ext uri="{FF2B5EF4-FFF2-40B4-BE49-F238E27FC236}">
                  <a16:creationId xmlns:a16="http://schemas.microsoft.com/office/drawing/2014/main" id="{43DB3A5D-B334-4FB1-BC45-5DD3DB0D4F5C}"/>
                </a:ext>
              </a:extLst>
            </p:cNvPr>
            <p:cNvSpPr>
              <a:spLocks noEditPoints="1"/>
            </p:cNvSpPr>
            <p:nvPr/>
          </p:nvSpPr>
          <p:spPr bwMode="auto">
            <a:xfrm>
              <a:off x="809" y="1079"/>
              <a:ext cx="27" cy="42"/>
            </a:xfrm>
            <a:custGeom>
              <a:avLst/>
              <a:gdLst>
                <a:gd name="T0" fmla="*/ 98 w 112"/>
                <a:gd name="T1" fmla="*/ 22 h 176"/>
                <a:gd name="T2" fmla="*/ 80 w 112"/>
                <a:gd name="T3" fmla="*/ 6 h 176"/>
                <a:gd name="T4" fmla="*/ 56 w 112"/>
                <a:gd name="T5" fmla="*/ 0 h 176"/>
                <a:gd name="T6" fmla="*/ 25 w 112"/>
                <a:gd name="T7" fmla="*/ 11 h 176"/>
                <a:gd name="T8" fmla="*/ 6 w 112"/>
                <a:gd name="T9" fmla="*/ 39 h 176"/>
                <a:gd name="T10" fmla="*/ 0 w 112"/>
                <a:gd name="T11" fmla="*/ 88 h 176"/>
                <a:gd name="T12" fmla="*/ 17 w 112"/>
                <a:gd name="T13" fmla="*/ 158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1"/>
                  </a:cubicBezTo>
                  <a:cubicBezTo>
                    <a:pt x="17" y="17"/>
                    <a:pt x="11" y="27"/>
                    <a:pt x="6" y="39"/>
                  </a:cubicBezTo>
                  <a:cubicBezTo>
                    <a:pt x="2" y="51"/>
                    <a:pt x="0" y="68"/>
                    <a:pt x="0" y="88"/>
                  </a:cubicBezTo>
                  <a:cubicBezTo>
                    <a:pt x="0" y="121"/>
                    <a:pt x="6" y="144"/>
                    <a:pt x="17" y="158"/>
                  </a:cubicBezTo>
                  <a:cubicBezTo>
                    <a:pt x="27" y="170"/>
                    <a:pt x="40" y="176"/>
                    <a:pt x="56" y="176"/>
                  </a:cubicBezTo>
                  <a:cubicBezTo>
                    <a:pt x="69" y="176"/>
                    <a:pt x="80" y="173"/>
                    <a:pt x="87" y="166"/>
                  </a:cubicBezTo>
                  <a:cubicBezTo>
                    <a:pt x="96" y="159"/>
                    <a:pt x="102" y="150"/>
                    <a:pt x="106" y="137"/>
                  </a:cubicBezTo>
                  <a:cubicBezTo>
                    <a:pt x="110" y="125"/>
                    <a:pt x="112" y="109"/>
                    <a:pt x="112" y="88"/>
                  </a:cubicBezTo>
                  <a:cubicBezTo>
                    <a:pt x="112" y="72"/>
                    <a:pt x="111" y="58"/>
                    <a:pt x="108" y="48"/>
                  </a:cubicBezTo>
                  <a:cubicBezTo>
                    <a:pt x="106" y="38"/>
                    <a:pt x="102" y="29"/>
                    <a:pt x="98" y="22"/>
                  </a:cubicBezTo>
                  <a:close/>
                  <a:moveTo>
                    <a:pt x="80" y="145"/>
                  </a:moveTo>
                  <a:cubicBezTo>
                    <a:pt x="74" y="154"/>
                    <a:pt x="66" y="159"/>
                    <a:pt x="56" y="159"/>
                  </a:cubicBezTo>
                  <a:cubicBezTo>
                    <a:pt x="47" y="159"/>
                    <a:pt x="38" y="154"/>
                    <a:pt x="32" y="145"/>
                  </a:cubicBezTo>
                  <a:cubicBezTo>
                    <a:pt x="25" y="135"/>
                    <a:pt x="22" y="116"/>
                    <a:pt x="22" y="88"/>
                  </a:cubicBezTo>
                  <a:cubicBezTo>
                    <a:pt x="22" y="60"/>
                    <a:pt x="26" y="41"/>
                    <a:pt x="33" y="30"/>
                  </a:cubicBezTo>
                  <a:cubicBezTo>
                    <a:pt x="39" y="22"/>
                    <a:pt x="46" y="18"/>
                    <a:pt x="56" y="18"/>
                  </a:cubicBezTo>
                  <a:cubicBezTo>
                    <a:pt x="66" y="18"/>
                    <a:pt x="74" y="22"/>
                    <a:pt x="81" y="32"/>
                  </a:cubicBezTo>
                  <a:cubicBezTo>
                    <a:pt x="87" y="41"/>
                    <a:pt x="91" y="60"/>
                    <a:pt x="91" y="88"/>
                  </a:cubicBezTo>
                  <a:cubicBezTo>
                    <a:pt x="91" y="116"/>
                    <a:pt x="87" y="135"/>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105">
              <a:extLst>
                <a:ext uri="{FF2B5EF4-FFF2-40B4-BE49-F238E27FC236}">
                  <a16:creationId xmlns:a16="http://schemas.microsoft.com/office/drawing/2014/main" id="{1FDA9EBC-5317-4955-95D9-D5937EFC2DE0}"/>
                </a:ext>
              </a:extLst>
            </p:cNvPr>
            <p:cNvSpPr>
              <a:spLocks noEditPoints="1"/>
            </p:cNvSpPr>
            <p:nvPr/>
          </p:nvSpPr>
          <p:spPr bwMode="auto">
            <a:xfrm>
              <a:off x="845" y="1079"/>
              <a:ext cx="15"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106">
              <a:extLst>
                <a:ext uri="{FF2B5EF4-FFF2-40B4-BE49-F238E27FC236}">
                  <a16:creationId xmlns:a16="http://schemas.microsoft.com/office/drawing/2014/main" id="{906693C5-848E-4BF0-BEFB-C82C286FC4D2}"/>
                </a:ext>
              </a:extLst>
            </p:cNvPr>
            <p:cNvSpPr>
              <a:spLocks noEditPoints="1"/>
            </p:cNvSpPr>
            <p:nvPr/>
          </p:nvSpPr>
          <p:spPr bwMode="auto">
            <a:xfrm>
              <a:off x="872" y="1079"/>
              <a:ext cx="16"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107">
              <a:extLst>
                <a:ext uri="{FF2B5EF4-FFF2-40B4-BE49-F238E27FC236}">
                  <a16:creationId xmlns:a16="http://schemas.microsoft.com/office/drawing/2014/main" id="{52AA16AC-B4A1-451C-866C-4A01B207B381}"/>
                </a:ext>
              </a:extLst>
            </p:cNvPr>
            <p:cNvSpPr>
              <a:spLocks noEditPoints="1"/>
            </p:cNvSpPr>
            <p:nvPr/>
          </p:nvSpPr>
          <p:spPr bwMode="auto">
            <a:xfrm>
              <a:off x="900" y="1079"/>
              <a:ext cx="27" cy="42"/>
            </a:xfrm>
            <a:custGeom>
              <a:avLst/>
              <a:gdLst>
                <a:gd name="T0" fmla="*/ 98 w 112"/>
                <a:gd name="T1" fmla="*/ 22 h 176"/>
                <a:gd name="T2" fmla="*/ 80 w 112"/>
                <a:gd name="T3" fmla="*/ 6 h 176"/>
                <a:gd name="T4" fmla="*/ 57 w 112"/>
                <a:gd name="T5" fmla="*/ 0 h 176"/>
                <a:gd name="T6" fmla="*/ 26 w 112"/>
                <a:gd name="T7" fmla="*/ 11 h 176"/>
                <a:gd name="T8" fmla="*/ 7 w 112"/>
                <a:gd name="T9" fmla="*/ 39 h 176"/>
                <a:gd name="T10" fmla="*/ 0 w 112"/>
                <a:gd name="T11" fmla="*/ 88 h 176"/>
                <a:gd name="T12" fmla="*/ 17 w 112"/>
                <a:gd name="T13" fmla="*/ 158 h 176"/>
                <a:gd name="T14" fmla="*/ 57 w 112"/>
                <a:gd name="T15" fmla="*/ 176 h 176"/>
                <a:gd name="T16" fmla="*/ 88 w 112"/>
                <a:gd name="T17" fmla="*/ 166 h 176"/>
                <a:gd name="T18" fmla="*/ 107 w 112"/>
                <a:gd name="T19" fmla="*/ 138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1"/>
                  </a:cubicBezTo>
                  <a:cubicBezTo>
                    <a:pt x="17" y="17"/>
                    <a:pt x="11" y="27"/>
                    <a:pt x="7" y="39"/>
                  </a:cubicBezTo>
                  <a:cubicBezTo>
                    <a:pt x="3" y="52"/>
                    <a:pt x="0" y="68"/>
                    <a:pt x="0" y="88"/>
                  </a:cubicBezTo>
                  <a:cubicBezTo>
                    <a:pt x="0" y="121"/>
                    <a:pt x="6" y="144"/>
                    <a:pt x="17" y="158"/>
                  </a:cubicBezTo>
                  <a:cubicBezTo>
                    <a:pt x="27" y="170"/>
                    <a:pt x="40" y="176"/>
                    <a:pt x="57" y="176"/>
                  </a:cubicBezTo>
                  <a:cubicBezTo>
                    <a:pt x="69" y="176"/>
                    <a:pt x="80" y="173"/>
                    <a:pt x="88" y="166"/>
                  </a:cubicBezTo>
                  <a:cubicBezTo>
                    <a:pt x="96" y="160"/>
                    <a:pt x="102" y="150"/>
                    <a:pt x="107" y="138"/>
                  </a:cubicBezTo>
                  <a:cubicBezTo>
                    <a:pt x="111" y="125"/>
                    <a:pt x="112" y="109"/>
                    <a:pt x="112" y="88"/>
                  </a:cubicBezTo>
                  <a:cubicBezTo>
                    <a:pt x="112" y="72"/>
                    <a:pt x="111" y="58"/>
                    <a:pt x="109" y="48"/>
                  </a:cubicBezTo>
                  <a:cubicBezTo>
                    <a:pt x="106" y="38"/>
                    <a:pt x="102" y="29"/>
                    <a:pt x="98" y="22"/>
                  </a:cubicBezTo>
                  <a:close/>
                  <a:moveTo>
                    <a:pt x="81" y="145"/>
                  </a:moveTo>
                  <a:cubicBezTo>
                    <a:pt x="75" y="154"/>
                    <a:pt x="66" y="159"/>
                    <a:pt x="57" y="159"/>
                  </a:cubicBezTo>
                  <a:cubicBezTo>
                    <a:pt x="47" y="159"/>
                    <a:pt x="39" y="154"/>
                    <a:pt x="32" y="145"/>
                  </a:cubicBezTo>
                  <a:cubicBezTo>
                    <a:pt x="26" y="135"/>
                    <a:pt x="22" y="116"/>
                    <a:pt x="22" y="88"/>
                  </a:cubicBezTo>
                  <a:cubicBezTo>
                    <a:pt x="22" y="60"/>
                    <a:pt x="26" y="41"/>
                    <a:pt x="33" y="30"/>
                  </a:cubicBezTo>
                  <a:cubicBezTo>
                    <a:pt x="39" y="22"/>
                    <a:pt x="47" y="18"/>
                    <a:pt x="56" y="18"/>
                  </a:cubicBezTo>
                  <a:cubicBezTo>
                    <a:pt x="66" y="18"/>
                    <a:pt x="75" y="22"/>
                    <a:pt x="81" y="32"/>
                  </a:cubicBezTo>
                  <a:cubicBezTo>
                    <a:pt x="87" y="41"/>
                    <a:pt x="91" y="60"/>
                    <a:pt x="91" y="88"/>
                  </a:cubicBezTo>
                  <a:cubicBezTo>
                    <a:pt x="91" y="116"/>
                    <a:pt x="87" y="135"/>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108">
              <a:extLst>
                <a:ext uri="{FF2B5EF4-FFF2-40B4-BE49-F238E27FC236}">
                  <a16:creationId xmlns:a16="http://schemas.microsoft.com/office/drawing/2014/main" id="{3ED2BF0B-1307-44DD-8CD8-D8CF0AE5BC2C}"/>
                </a:ext>
              </a:extLst>
            </p:cNvPr>
            <p:cNvSpPr>
              <a:spLocks noEditPoints="1"/>
            </p:cNvSpPr>
            <p:nvPr/>
          </p:nvSpPr>
          <p:spPr bwMode="auto">
            <a:xfrm>
              <a:off x="809" y="1148"/>
              <a:ext cx="27" cy="42"/>
            </a:xfrm>
            <a:custGeom>
              <a:avLst/>
              <a:gdLst>
                <a:gd name="T0" fmla="*/ 98 w 112"/>
                <a:gd name="T1" fmla="*/ 22 h 172"/>
                <a:gd name="T2" fmla="*/ 80 w 112"/>
                <a:gd name="T3" fmla="*/ 6 h 172"/>
                <a:gd name="T4" fmla="*/ 56 w 112"/>
                <a:gd name="T5" fmla="*/ 0 h 172"/>
                <a:gd name="T6" fmla="*/ 25 w 112"/>
                <a:gd name="T7" fmla="*/ 10 h 172"/>
                <a:gd name="T8" fmla="*/ 6 w 112"/>
                <a:gd name="T9" fmla="*/ 38 h 172"/>
                <a:gd name="T10" fmla="*/ 0 w 112"/>
                <a:gd name="T11" fmla="*/ 86 h 172"/>
                <a:gd name="T12" fmla="*/ 17 w 112"/>
                <a:gd name="T13" fmla="*/ 155 h 172"/>
                <a:gd name="T14" fmla="*/ 56 w 112"/>
                <a:gd name="T15" fmla="*/ 172 h 172"/>
                <a:gd name="T16" fmla="*/ 87 w 112"/>
                <a:gd name="T17" fmla="*/ 163 h 172"/>
                <a:gd name="T18" fmla="*/ 106 w 112"/>
                <a:gd name="T19" fmla="*/ 135 h 172"/>
                <a:gd name="T20" fmla="*/ 112 w 112"/>
                <a:gd name="T21" fmla="*/ 86 h 172"/>
                <a:gd name="T22" fmla="*/ 108 w 112"/>
                <a:gd name="T23" fmla="*/ 47 h 172"/>
                <a:gd name="T24" fmla="*/ 98 w 112"/>
                <a:gd name="T25" fmla="*/ 22 h 172"/>
                <a:gd name="T26" fmla="*/ 80 w 112"/>
                <a:gd name="T27" fmla="*/ 141 h 172"/>
                <a:gd name="T28" fmla="*/ 56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0 w 112"/>
                <a:gd name="T43" fmla="*/ 141 h 172"/>
                <a:gd name="T44" fmla="*/ 80 w 112"/>
                <a:gd name="T45" fmla="*/ 141 h 172"/>
                <a:gd name="T46" fmla="*/ 80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3" y="15"/>
                    <a:pt x="87"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ubicBezTo>
                    <a:pt x="69" y="172"/>
                    <a:pt x="80" y="169"/>
                    <a:pt x="87" y="163"/>
                  </a:cubicBezTo>
                  <a:cubicBezTo>
                    <a:pt x="96" y="156"/>
                    <a:pt x="102" y="146"/>
                    <a:pt x="106" y="135"/>
                  </a:cubicBezTo>
                  <a:cubicBezTo>
                    <a:pt x="110" y="123"/>
                    <a:pt x="112" y="106"/>
                    <a:pt x="112" y="86"/>
                  </a:cubicBezTo>
                  <a:cubicBezTo>
                    <a:pt x="112" y="70"/>
                    <a:pt x="111" y="57"/>
                    <a:pt x="108" y="47"/>
                  </a:cubicBezTo>
                  <a:cubicBezTo>
                    <a:pt x="106" y="37"/>
                    <a:pt x="102" y="28"/>
                    <a:pt x="98" y="22"/>
                  </a:cubicBezTo>
                  <a:close/>
                  <a:moveTo>
                    <a:pt x="80" y="141"/>
                  </a:moveTo>
                  <a:cubicBezTo>
                    <a:pt x="74" y="151"/>
                    <a:pt x="66" y="155"/>
                    <a:pt x="56" y="155"/>
                  </a:cubicBezTo>
                  <a:cubicBezTo>
                    <a:pt x="47" y="155"/>
                    <a:pt x="38" y="151"/>
                    <a:pt x="32" y="142"/>
                  </a:cubicBezTo>
                  <a:cubicBezTo>
                    <a:pt x="25" y="133"/>
                    <a:pt x="22" y="114"/>
                    <a:pt x="22" y="86"/>
                  </a:cubicBezTo>
                  <a:cubicBezTo>
                    <a:pt x="22" y="59"/>
                    <a:pt x="26" y="40"/>
                    <a:pt x="33" y="30"/>
                  </a:cubicBezTo>
                  <a:cubicBezTo>
                    <a:pt x="39" y="22"/>
                    <a:pt x="46" y="18"/>
                    <a:pt x="56" y="18"/>
                  </a:cubicBezTo>
                  <a:cubicBezTo>
                    <a:pt x="66" y="18"/>
                    <a:pt x="74" y="22"/>
                    <a:pt x="81" y="31"/>
                  </a:cubicBezTo>
                  <a:cubicBezTo>
                    <a:pt x="87" y="40"/>
                    <a:pt x="91" y="59"/>
                    <a:pt x="91" y="86"/>
                  </a:cubicBezTo>
                  <a:cubicBezTo>
                    <a:pt x="91" y="114"/>
                    <a:pt x="87" y="133"/>
                    <a:pt x="80" y="141"/>
                  </a:cubicBezTo>
                  <a:close/>
                  <a:moveTo>
                    <a:pt x="80" y="141"/>
                  </a:moveTo>
                  <a:cubicBezTo>
                    <a:pt x="80" y="141"/>
                    <a:pt x="80" y="141"/>
                    <a:pt x="80"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109">
              <a:extLst>
                <a:ext uri="{FF2B5EF4-FFF2-40B4-BE49-F238E27FC236}">
                  <a16:creationId xmlns:a16="http://schemas.microsoft.com/office/drawing/2014/main" id="{8A830E1F-358D-4564-87DC-C8434A8FD9E2}"/>
                </a:ext>
              </a:extLst>
            </p:cNvPr>
            <p:cNvSpPr>
              <a:spLocks noEditPoints="1"/>
            </p:cNvSpPr>
            <p:nvPr/>
          </p:nvSpPr>
          <p:spPr bwMode="auto">
            <a:xfrm>
              <a:off x="841"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7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7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7"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6"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7" y="18"/>
                  </a:cubicBezTo>
                  <a:cubicBezTo>
                    <a:pt x="66" y="18"/>
                    <a:pt x="75" y="22"/>
                    <a:pt x="81" y="31"/>
                  </a:cubicBezTo>
                  <a:cubicBezTo>
                    <a:pt x="88" y="40"/>
                    <a:pt x="91" y="59"/>
                    <a:pt x="91" y="86"/>
                  </a:cubicBezTo>
                  <a:cubicBezTo>
                    <a:pt x="91" y="114"/>
                    <a:pt x="88"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110">
              <a:extLst>
                <a:ext uri="{FF2B5EF4-FFF2-40B4-BE49-F238E27FC236}">
                  <a16:creationId xmlns:a16="http://schemas.microsoft.com/office/drawing/2014/main" id="{97D5CD42-7A62-46A0-BCAF-5D3533AE1B31}"/>
                </a:ext>
              </a:extLst>
            </p:cNvPr>
            <p:cNvSpPr>
              <a:spLocks noEditPoints="1"/>
            </p:cNvSpPr>
            <p:nvPr/>
          </p:nvSpPr>
          <p:spPr bwMode="auto">
            <a:xfrm>
              <a:off x="872"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6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6"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7"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6" y="18"/>
                  </a:cubicBezTo>
                  <a:cubicBezTo>
                    <a:pt x="66" y="18"/>
                    <a:pt x="75" y="22"/>
                    <a:pt x="81" y="31"/>
                  </a:cubicBezTo>
                  <a:cubicBezTo>
                    <a:pt x="88" y="40"/>
                    <a:pt x="91" y="59"/>
                    <a:pt x="91" y="86"/>
                  </a:cubicBezTo>
                  <a:cubicBezTo>
                    <a:pt x="91" y="114"/>
                    <a:pt x="87"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111">
              <a:extLst>
                <a:ext uri="{FF2B5EF4-FFF2-40B4-BE49-F238E27FC236}">
                  <a16:creationId xmlns:a16="http://schemas.microsoft.com/office/drawing/2014/main" id="{BD3F0FEC-046B-4D91-9AA0-7DF767A243DC}"/>
                </a:ext>
              </a:extLst>
            </p:cNvPr>
            <p:cNvSpPr>
              <a:spLocks noEditPoints="1"/>
            </p:cNvSpPr>
            <p:nvPr/>
          </p:nvSpPr>
          <p:spPr bwMode="auto">
            <a:xfrm>
              <a:off x="908" y="1148"/>
              <a:ext cx="15" cy="41"/>
            </a:xfrm>
            <a:custGeom>
              <a:avLst/>
              <a:gdLst>
                <a:gd name="T0" fmla="*/ 64 w 64"/>
                <a:gd name="T1" fmla="*/ 168 h 168"/>
                <a:gd name="T2" fmla="*/ 64 w 64"/>
                <a:gd name="T3" fmla="*/ 0 h 168"/>
                <a:gd name="T4" fmla="*/ 51 w 64"/>
                <a:gd name="T5" fmla="*/ 0 h 168"/>
                <a:gd name="T6" fmla="*/ 32 w 64"/>
                <a:gd name="T7" fmla="*/ 23 h 168"/>
                <a:gd name="T8" fmla="*/ 0 w 64"/>
                <a:gd name="T9" fmla="*/ 42 h 168"/>
                <a:gd name="T10" fmla="*/ 0 w 64"/>
                <a:gd name="T11" fmla="*/ 62 h 168"/>
                <a:gd name="T12" fmla="*/ 23 w 64"/>
                <a:gd name="T13" fmla="*/ 52 h 168"/>
                <a:gd name="T14" fmla="*/ 43 w 64"/>
                <a:gd name="T15" fmla="*/ 37 h 168"/>
                <a:gd name="T16" fmla="*/ 43 w 64"/>
                <a:gd name="T17" fmla="*/ 168 h 168"/>
                <a:gd name="T18" fmla="*/ 64 w 64"/>
                <a:gd name="T19" fmla="*/ 168 h 168"/>
                <a:gd name="T20" fmla="*/ 64 w 64"/>
                <a:gd name="T21" fmla="*/ 168 h 168"/>
                <a:gd name="T22" fmla="*/ 64 w 64"/>
                <a:gd name="T2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68">
                  <a:moveTo>
                    <a:pt x="64" y="168"/>
                  </a:moveTo>
                  <a:cubicBezTo>
                    <a:pt x="64" y="0"/>
                    <a:pt x="64" y="0"/>
                    <a:pt x="64" y="0"/>
                  </a:cubicBezTo>
                  <a:cubicBezTo>
                    <a:pt x="51" y="0"/>
                    <a:pt x="51" y="0"/>
                    <a:pt x="51" y="0"/>
                  </a:cubicBezTo>
                  <a:cubicBezTo>
                    <a:pt x="47" y="8"/>
                    <a:pt x="41" y="15"/>
                    <a:pt x="32" y="23"/>
                  </a:cubicBezTo>
                  <a:cubicBezTo>
                    <a:pt x="23" y="30"/>
                    <a:pt x="12" y="37"/>
                    <a:pt x="0" y="42"/>
                  </a:cubicBezTo>
                  <a:cubicBezTo>
                    <a:pt x="0" y="62"/>
                    <a:pt x="0" y="62"/>
                    <a:pt x="0" y="62"/>
                  </a:cubicBezTo>
                  <a:cubicBezTo>
                    <a:pt x="7" y="60"/>
                    <a:pt x="14" y="56"/>
                    <a:pt x="23" y="52"/>
                  </a:cubicBezTo>
                  <a:cubicBezTo>
                    <a:pt x="31" y="47"/>
                    <a:pt x="38" y="42"/>
                    <a:pt x="43" y="37"/>
                  </a:cubicBezTo>
                  <a:cubicBezTo>
                    <a:pt x="43" y="168"/>
                    <a:pt x="43" y="168"/>
                    <a:pt x="43" y="168"/>
                  </a:cubicBezTo>
                  <a:lnTo>
                    <a:pt x="64" y="168"/>
                  </a:lnTo>
                  <a:close/>
                  <a:moveTo>
                    <a:pt x="64" y="168"/>
                  </a:moveTo>
                  <a:cubicBezTo>
                    <a:pt x="64" y="168"/>
                    <a:pt x="64" y="168"/>
                    <a:pt x="64" y="16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112">
              <a:extLst>
                <a:ext uri="{FF2B5EF4-FFF2-40B4-BE49-F238E27FC236}">
                  <a16:creationId xmlns:a16="http://schemas.microsoft.com/office/drawing/2014/main" id="{190B8498-2225-45C3-B6CD-29E673DDE3A4}"/>
                </a:ext>
              </a:extLst>
            </p:cNvPr>
            <p:cNvSpPr>
              <a:spLocks noEditPoints="1"/>
            </p:cNvSpPr>
            <p:nvPr/>
          </p:nvSpPr>
          <p:spPr bwMode="auto">
            <a:xfrm>
              <a:off x="943" y="1215"/>
              <a:ext cx="15" cy="41"/>
            </a:xfrm>
            <a:custGeom>
              <a:avLst/>
              <a:gdLst>
                <a:gd name="T0" fmla="*/ 30 w 60"/>
                <a:gd name="T1" fmla="*/ 23 h 172"/>
                <a:gd name="T2" fmla="*/ 0 w 60"/>
                <a:gd name="T3" fmla="*/ 44 h 172"/>
                <a:gd name="T4" fmla="*/ 0 w 60"/>
                <a:gd name="T5" fmla="*/ 64 h 172"/>
                <a:gd name="T6" fmla="*/ 22 w 60"/>
                <a:gd name="T7" fmla="*/ 53 h 172"/>
                <a:gd name="T8" fmla="*/ 40 w 60"/>
                <a:gd name="T9" fmla="*/ 39 h 172"/>
                <a:gd name="T10" fmla="*/ 40 w 60"/>
                <a:gd name="T11" fmla="*/ 172 h 172"/>
                <a:gd name="T12" fmla="*/ 60 w 60"/>
                <a:gd name="T13" fmla="*/ 172 h 172"/>
                <a:gd name="T14" fmla="*/ 60 w 60"/>
                <a:gd name="T15" fmla="*/ 0 h 172"/>
                <a:gd name="T16" fmla="*/ 48 w 60"/>
                <a:gd name="T17" fmla="*/ 0 h 172"/>
                <a:gd name="T18" fmla="*/ 30 w 60"/>
                <a:gd name="T19" fmla="*/ 23 h 172"/>
                <a:gd name="T20" fmla="*/ 30 w 60"/>
                <a:gd name="T21" fmla="*/ 23 h 172"/>
                <a:gd name="T22" fmla="*/ 30 w 60"/>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72">
                  <a:moveTo>
                    <a:pt x="30" y="23"/>
                  </a:moveTo>
                  <a:cubicBezTo>
                    <a:pt x="22" y="31"/>
                    <a:pt x="12" y="38"/>
                    <a:pt x="0" y="44"/>
                  </a:cubicBezTo>
                  <a:cubicBezTo>
                    <a:pt x="0" y="64"/>
                    <a:pt x="0" y="64"/>
                    <a:pt x="0" y="64"/>
                  </a:cubicBezTo>
                  <a:cubicBezTo>
                    <a:pt x="7" y="62"/>
                    <a:pt x="14" y="58"/>
                    <a:pt x="22" y="53"/>
                  </a:cubicBezTo>
                  <a:cubicBezTo>
                    <a:pt x="29" y="48"/>
                    <a:pt x="35" y="43"/>
                    <a:pt x="40" y="39"/>
                  </a:cubicBezTo>
                  <a:cubicBezTo>
                    <a:pt x="40" y="172"/>
                    <a:pt x="40" y="172"/>
                    <a:pt x="40" y="172"/>
                  </a:cubicBezTo>
                  <a:cubicBezTo>
                    <a:pt x="60" y="172"/>
                    <a:pt x="60" y="172"/>
                    <a:pt x="60" y="172"/>
                  </a:cubicBezTo>
                  <a:cubicBezTo>
                    <a:pt x="60" y="0"/>
                    <a:pt x="60" y="0"/>
                    <a:pt x="60" y="0"/>
                  </a:cubicBezTo>
                  <a:cubicBezTo>
                    <a:pt x="48" y="0"/>
                    <a:pt x="48" y="0"/>
                    <a:pt x="48" y="0"/>
                  </a:cubicBezTo>
                  <a:cubicBezTo>
                    <a:pt x="44" y="8"/>
                    <a:pt x="38" y="16"/>
                    <a:pt x="30" y="23"/>
                  </a:cubicBezTo>
                  <a:close/>
                  <a:moveTo>
                    <a:pt x="30" y="23"/>
                  </a:moveTo>
                  <a:cubicBezTo>
                    <a:pt x="30" y="23"/>
                    <a:pt x="30" y="23"/>
                    <a:pt x="30"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113">
              <a:extLst>
                <a:ext uri="{FF2B5EF4-FFF2-40B4-BE49-F238E27FC236}">
                  <a16:creationId xmlns:a16="http://schemas.microsoft.com/office/drawing/2014/main" id="{4609A3BF-9D83-4DA2-93AA-12C07AA8B9FA}"/>
                </a:ext>
              </a:extLst>
            </p:cNvPr>
            <p:cNvSpPr>
              <a:spLocks noEditPoints="1"/>
            </p:cNvSpPr>
            <p:nvPr/>
          </p:nvSpPr>
          <p:spPr bwMode="auto">
            <a:xfrm>
              <a:off x="809" y="1216"/>
              <a:ext cx="27" cy="43"/>
            </a:xfrm>
            <a:custGeom>
              <a:avLst/>
              <a:gdLst>
                <a:gd name="T0" fmla="*/ 98 w 112"/>
                <a:gd name="T1" fmla="*/ 22 h 176"/>
                <a:gd name="T2" fmla="*/ 80 w 112"/>
                <a:gd name="T3" fmla="*/ 6 h 176"/>
                <a:gd name="T4" fmla="*/ 56 w 112"/>
                <a:gd name="T5" fmla="*/ 0 h 176"/>
                <a:gd name="T6" fmla="*/ 25 w 112"/>
                <a:gd name="T7" fmla="*/ 10 h 176"/>
                <a:gd name="T8" fmla="*/ 6 w 112"/>
                <a:gd name="T9" fmla="*/ 39 h 176"/>
                <a:gd name="T10" fmla="*/ 0 w 112"/>
                <a:gd name="T11" fmla="*/ 88 h 176"/>
                <a:gd name="T12" fmla="*/ 17 w 112"/>
                <a:gd name="T13" fmla="*/ 159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0"/>
                  </a:cubicBezTo>
                  <a:cubicBezTo>
                    <a:pt x="17" y="17"/>
                    <a:pt x="11" y="27"/>
                    <a:pt x="6" y="39"/>
                  </a:cubicBezTo>
                  <a:cubicBezTo>
                    <a:pt x="2" y="51"/>
                    <a:pt x="0" y="68"/>
                    <a:pt x="0" y="88"/>
                  </a:cubicBezTo>
                  <a:cubicBezTo>
                    <a:pt x="0" y="121"/>
                    <a:pt x="6" y="144"/>
                    <a:pt x="17" y="159"/>
                  </a:cubicBezTo>
                  <a:cubicBezTo>
                    <a:pt x="27" y="170"/>
                    <a:pt x="40" y="176"/>
                    <a:pt x="56" y="176"/>
                  </a:cubicBezTo>
                  <a:cubicBezTo>
                    <a:pt x="69" y="176"/>
                    <a:pt x="80" y="173"/>
                    <a:pt x="87" y="166"/>
                  </a:cubicBezTo>
                  <a:cubicBezTo>
                    <a:pt x="96" y="159"/>
                    <a:pt x="102" y="150"/>
                    <a:pt x="106" y="137"/>
                  </a:cubicBezTo>
                  <a:cubicBezTo>
                    <a:pt x="110" y="125"/>
                    <a:pt x="112" y="108"/>
                    <a:pt x="112" y="88"/>
                  </a:cubicBezTo>
                  <a:cubicBezTo>
                    <a:pt x="112" y="71"/>
                    <a:pt x="111" y="57"/>
                    <a:pt x="108" y="48"/>
                  </a:cubicBezTo>
                  <a:cubicBezTo>
                    <a:pt x="106" y="38"/>
                    <a:pt x="102" y="29"/>
                    <a:pt x="98" y="22"/>
                  </a:cubicBezTo>
                  <a:close/>
                  <a:moveTo>
                    <a:pt x="80" y="145"/>
                  </a:moveTo>
                  <a:cubicBezTo>
                    <a:pt x="74" y="154"/>
                    <a:pt x="66" y="159"/>
                    <a:pt x="56" y="159"/>
                  </a:cubicBezTo>
                  <a:cubicBezTo>
                    <a:pt x="47" y="159"/>
                    <a:pt x="38" y="154"/>
                    <a:pt x="32" y="145"/>
                  </a:cubicBezTo>
                  <a:cubicBezTo>
                    <a:pt x="25" y="136"/>
                    <a:pt x="22" y="117"/>
                    <a:pt x="22" y="88"/>
                  </a:cubicBezTo>
                  <a:cubicBezTo>
                    <a:pt x="22" y="60"/>
                    <a:pt x="26" y="41"/>
                    <a:pt x="33" y="30"/>
                  </a:cubicBezTo>
                  <a:cubicBezTo>
                    <a:pt x="39" y="22"/>
                    <a:pt x="46" y="18"/>
                    <a:pt x="56" y="18"/>
                  </a:cubicBezTo>
                  <a:cubicBezTo>
                    <a:pt x="66" y="18"/>
                    <a:pt x="74" y="23"/>
                    <a:pt x="81" y="32"/>
                  </a:cubicBezTo>
                  <a:cubicBezTo>
                    <a:pt x="87" y="41"/>
                    <a:pt x="91" y="60"/>
                    <a:pt x="91" y="88"/>
                  </a:cubicBezTo>
                  <a:cubicBezTo>
                    <a:pt x="91" y="117"/>
                    <a:pt x="87" y="136"/>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114">
              <a:extLst>
                <a:ext uri="{FF2B5EF4-FFF2-40B4-BE49-F238E27FC236}">
                  <a16:creationId xmlns:a16="http://schemas.microsoft.com/office/drawing/2014/main" id="{C2D02C5C-6E04-44BF-8A87-9D457E9021B1}"/>
                </a:ext>
              </a:extLst>
            </p:cNvPr>
            <p:cNvSpPr>
              <a:spLocks noEditPoints="1"/>
            </p:cNvSpPr>
            <p:nvPr/>
          </p:nvSpPr>
          <p:spPr bwMode="auto">
            <a:xfrm>
              <a:off x="845" y="1216"/>
              <a:ext cx="15"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115">
              <a:extLst>
                <a:ext uri="{FF2B5EF4-FFF2-40B4-BE49-F238E27FC236}">
                  <a16:creationId xmlns:a16="http://schemas.microsoft.com/office/drawing/2014/main" id="{24BB5341-F4CB-464E-B728-803EA4703B2F}"/>
                </a:ext>
              </a:extLst>
            </p:cNvPr>
            <p:cNvSpPr>
              <a:spLocks noEditPoints="1"/>
            </p:cNvSpPr>
            <p:nvPr/>
          </p:nvSpPr>
          <p:spPr bwMode="auto">
            <a:xfrm>
              <a:off x="872" y="1216"/>
              <a:ext cx="16"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 name="Freeform 116">
              <a:extLst>
                <a:ext uri="{FF2B5EF4-FFF2-40B4-BE49-F238E27FC236}">
                  <a16:creationId xmlns:a16="http://schemas.microsoft.com/office/drawing/2014/main" id="{FF706591-6916-4397-A012-96BF424D556F}"/>
                </a:ext>
              </a:extLst>
            </p:cNvPr>
            <p:cNvSpPr>
              <a:spLocks noEditPoints="1"/>
            </p:cNvSpPr>
            <p:nvPr/>
          </p:nvSpPr>
          <p:spPr bwMode="auto">
            <a:xfrm>
              <a:off x="900" y="1216"/>
              <a:ext cx="27" cy="43"/>
            </a:xfrm>
            <a:custGeom>
              <a:avLst/>
              <a:gdLst>
                <a:gd name="T0" fmla="*/ 98 w 112"/>
                <a:gd name="T1" fmla="*/ 22 h 176"/>
                <a:gd name="T2" fmla="*/ 80 w 112"/>
                <a:gd name="T3" fmla="*/ 6 h 176"/>
                <a:gd name="T4" fmla="*/ 57 w 112"/>
                <a:gd name="T5" fmla="*/ 0 h 176"/>
                <a:gd name="T6" fmla="*/ 26 w 112"/>
                <a:gd name="T7" fmla="*/ 10 h 176"/>
                <a:gd name="T8" fmla="*/ 7 w 112"/>
                <a:gd name="T9" fmla="*/ 39 h 176"/>
                <a:gd name="T10" fmla="*/ 0 w 112"/>
                <a:gd name="T11" fmla="*/ 88 h 176"/>
                <a:gd name="T12" fmla="*/ 17 w 112"/>
                <a:gd name="T13" fmla="*/ 159 h 176"/>
                <a:gd name="T14" fmla="*/ 57 w 112"/>
                <a:gd name="T15" fmla="*/ 176 h 176"/>
                <a:gd name="T16" fmla="*/ 88 w 112"/>
                <a:gd name="T17" fmla="*/ 166 h 176"/>
                <a:gd name="T18" fmla="*/ 107 w 112"/>
                <a:gd name="T19" fmla="*/ 137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0"/>
                  </a:cubicBezTo>
                  <a:cubicBezTo>
                    <a:pt x="17" y="17"/>
                    <a:pt x="11" y="27"/>
                    <a:pt x="7" y="39"/>
                  </a:cubicBezTo>
                  <a:cubicBezTo>
                    <a:pt x="3" y="51"/>
                    <a:pt x="0" y="68"/>
                    <a:pt x="0" y="88"/>
                  </a:cubicBezTo>
                  <a:cubicBezTo>
                    <a:pt x="0" y="121"/>
                    <a:pt x="6" y="144"/>
                    <a:pt x="17" y="159"/>
                  </a:cubicBezTo>
                  <a:cubicBezTo>
                    <a:pt x="27" y="170"/>
                    <a:pt x="40" y="176"/>
                    <a:pt x="57" y="176"/>
                  </a:cubicBezTo>
                  <a:cubicBezTo>
                    <a:pt x="69" y="176"/>
                    <a:pt x="80" y="173"/>
                    <a:pt x="88" y="166"/>
                  </a:cubicBezTo>
                  <a:cubicBezTo>
                    <a:pt x="96" y="159"/>
                    <a:pt x="102" y="150"/>
                    <a:pt x="107" y="137"/>
                  </a:cubicBezTo>
                  <a:cubicBezTo>
                    <a:pt x="111" y="125"/>
                    <a:pt x="112" y="108"/>
                    <a:pt x="112" y="88"/>
                  </a:cubicBezTo>
                  <a:cubicBezTo>
                    <a:pt x="112" y="71"/>
                    <a:pt x="111" y="57"/>
                    <a:pt x="109" y="48"/>
                  </a:cubicBezTo>
                  <a:cubicBezTo>
                    <a:pt x="106" y="38"/>
                    <a:pt x="102" y="29"/>
                    <a:pt x="98" y="22"/>
                  </a:cubicBezTo>
                  <a:close/>
                  <a:moveTo>
                    <a:pt x="81" y="145"/>
                  </a:moveTo>
                  <a:cubicBezTo>
                    <a:pt x="75" y="154"/>
                    <a:pt x="66" y="159"/>
                    <a:pt x="57" y="159"/>
                  </a:cubicBezTo>
                  <a:cubicBezTo>
                    <a:pt x="47" y="159"/>
                    <a:pt x="39" y="154"/>
                    <a:pt x="32" y="145"/>
                  </a:cubicBezTo>
                  <a:cubicBezTo>
                    <a:pt x="26" y="136"/>
                    <a:pt x="22" y="117"/>
                    <a:pt x="22" y="88"/>
                  </a:cubicBezTo>
                  <a:cubicBezTo>
                    <a:pt x="22" y="60"/>
                    <a:pt x="26" y="41"/>
                    <a:pt x="33" y="30"/>
                  </a:cubicBezTo>
                  <a:cubicBezTo>
                    <a:pt x="39" y="22"/>
                    <a:pt x="47" y="18"/>
                    <a:pt x="56" y="18"/>
                  </a:cubicBezTo>
                  <a:cubicBezTo>
                    <a:pt x="66" y="18"/>
                    <a:pt x="75" y="23"/>
                    <a:pt x="81" y="32"/>
                  </a:cubicBezTo>
                  <a:cubicBezTo>
                    <a:pt x="87" y="41"/>
                    <a:pt x="91" y="60"/>
                    <a:pt x="91" y="88"/>
                  </a:cubicBezTo>
                  <a:cubicBezTo>
                    <a:pt x="91" y="117"/>
                    <a:pt x="87" y="136"/>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56" name="Gerader Verbinder 55">
            <a:extLst>
              <a:ext uri="{FF2B5EF4-FFF2-40B4-BE49-F238E27FC236}">
                <a16:creationId xmlns:a16="http://schemas.microsoft.com/office/drawing/2014/main" id="{88288CD9-C9BA-4EEA-A0B5-085FCAC98506}"/>
              </a:ext>
            </a:extLst>
          </p:cNvPr>
          <p:cNvCxnSpPr>
            <a:cxnSpLocks/>
          </p:cNvCxnSpPr>
          <p:nvPr/>
        </p:nvCxnSpPr>
        <p:spPr>
          <a:xfrm>
            <a:off x="6175375" y="1746910"/>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9D31A41F-B21B-4C0C-A271-71ACB3312989}"/>
              </a:ext>
            </a:extLst>
          </p:cNvPr>
          <p:cNvGrpSpPr/>
          <p:nvPr/>
        </p:nvGrpSpPr>
        <p:grpSpPr>
          <a:xfrm>
            <a:off x="6178968" y="3005468"/>
            <a:ext cx="5682109" cy="1295945"/>
            <a:chOff x="6178968" y="3163297"/>
            <a:chExt cx="5682109" cy="1295945"/>
          </a:xfrm>
        </p:grpSpPr>
        <p:sp>
          <p:nvSpPr>
            <p:cNvPr id="29" name="Textfeld 28">
              <a:extLst>
                <a:ext uri="{FF2B5EF4-FFF2-40B4-BE49-F238E27FC236}">
                  <a16:creationId xmlns:a16="http://schemas.microsoft.com/office/drawing/2014/main" id="{C0E1DDC4-0984-4A8B-AF3D-BBAED8F553D9}"/>
                </a:ext>
              </a:extLst>
            </p:cNvPr>
            <p:cNvSpPr txBox="1"/>
            <p:nvPr/>
          </p:nvSpPr>
          <p:spPr>
            <a:xfrm>
              <a:off x="6178968" y="4194373"/>
              <a:ext cx="5682109" cy="264869"/>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Introduction of a 5% hurdle for proposals</a:t>
              </a:r>
            </a:p>
          </p:txBody>
        </p:sp>
        <p:grpSp>
          <p:nvGrpSpPr>
            <p:cNvPr id="83" name="Gruppieren 82">
              <a:extLst>
                <a:ext uri="{FF2B5EF4-FFF2-40B4-BE49-F238E27FC236}">
                  <a16:creationId xmlns:a16="http://schemas.microsoft.com/office/drawing/2014/main" id="{CF9121EF-0CA3-49C1-A85E-9EA1E2DA1A6A}"/>
                </a:ext>
              </a:extLst>
            </p:cNvPr>
            <p:cNvGrpSpPr/>
            <p:nvPr/>
          </p:nvGrpSpPr>
          <p:grpSpPr>
            <a:xfrm>
              <a:off x="6854833" y="3163297"/>
              <a:ext cx="4297400" cy="1013721"/>
              <a:chOff x="6854833" y="3163297"/>
              <a:chExt cx="4297400" cy="1013721"/>
            </a:xfrm>
          </p:grpSpPr>
          <p:grpSp>
            <p:nvGrpSpPr>
              <p:cNvPr id="71" name="Gruppieren 70">
                <a:extLst>
                  <a:ext uri="{FF2B5EF4-FFF2-40B4-BE49-F238E27FC236}">
                    <a16:creationId xmlns:a16="http://schemas.microsoft.com/office/drawing/2014/main" id="{1BA9EC8F-279D-435D-89FB-D3FC964DF539}"/>
                  </a:ext>
                </a:extLst>
              </p:cNvPr>
              <p:cNvGrpSpPr/>
              <p:nvPr/>
            </p:nvGrpSpPr>
            <p:grpSpPr>
              <a:xfrm>
                <a:off x="8659806" y="3343277"/>
                <a:ext cx="685800" cy="696913"/>
                <a:chOff x="8659806" y="3343277"/>
                <a:chExt cx="685800" cy="696913"/>
              </a:xfrm>
            </p:grpSpPr>
            <p:sp>
              <p:nvSpPr>
                <p:cNvPr id="63" name="Freeform 75">
                  <a:extLst>
                    <a:ext uri="{FF2B5EF4-FFF2-40B4-BE49-F238E27FC236}">
                      <a16:creationId xmlns:a16="http://schemas.microsoft.com/office/drawing/2014/main" id="{0E101678-2EDC-4042-A9CF-7E759CB83AC0}"/>
                    </a:ext>
                  </a:extLst>
                </p:cNvPr>
                <p:cNvSpPr>
                  <a:spLocks noEditPoints="1"/>
                </p:cNvSpPr>
                <p:nvPr/>
              </p:nvSpPr>
              <p:spPr bwMode="auto">
                <a:xfrm>
                  <a:off x="8659806" y="3343277"/>
                  <a:ext cx="685800" cy="696913"/>
                </a:xfrm>
                <a:custGeom>
                  <a:avLst/>
                  <a:gdLst>
                    <a:gd name="T0" fmla="*/ 3530 w 3600"/>
                    <a:gd name="T1" fmla="*/ 0 h 3656"/>
                    <a:gd name="T2" fmla="*/ 3477 w 3600"/>
                    <a:gd name="T3" fmla="*/ 72 h 3656"/>
                    <a:gd name="T4" fmla="*/ 3477 w 3600"/>
                    <a:gd name="T5" fmla="*/ 269 h 3656"/>
                    <a:gd name="T6" fmla="*/ 1800 w 3600"/>
                    <a:gd name="T7" fmla="*/ 395 h 3656"/>
                    <a:gd name="T8" fmla="*/ 124 w 3600"/>
                    <a:gd name="T9" fmla="*/ 269 h 3656"/>
                    <a:gd name="T10" fmla="*/ 124 w 3600"/>
                    <a:gd name="T11" fmla="*/ 72 h 3656"/>
                    <a:gd name="T12" fmla="*/ 71 w 3600"/>
                    <a:gd name="T13" fmla="*/ 0 h 3656"/>
                    <a:gd name="T14" fmla="*/ 0 w 3600"/>
                    <a:gd name="T15" fmla="*/ 72 h 3656"/>
                    <a:gd name="T16" fmla="*/ 0 w 3600"/>
                    <a:gd name="T17" fmla="*/ 3603 h 3656"/>
                    <a:gd name="T18" fmla="*/ 71 w 3600"/>
                    <a:gd name="T19" fmla="*/ 3656 h 3656"/>
                    <a:gd name="T20" fmla="*/ 124 w 3600"/>
                    <a:gd name="T21" fmla="*/ 3603 h 3656"/>
                    <a:gd name="T22" fmla="*/ 124 w 3600"/>
                    <a:gd name="T23" fmla="*/ 1631 h 3656"/>
                    <a:gd name="T24" fmla="*/ 1800 w 3600"/>
                    <a:gd name="T25" fmla="*/ 1703 h 3656"/>
                    <a:gd name="T26" fmla="*/ 3477 w 3600"/>
                    <a:gd name="T27" fmla="*/ 1631 h 3656"/>
                    <a:gd name="T28" fmla="*/ 3477 w 3600"/>
                    <a:gd name="T29" fmla="*/ 3603 h 3656"/>
                    <a:gd name="T30" fmla="*/ 3530 w 3600"/>
                    <a:gd name="T31" fmla="*/ 3656 h 3656"/>
                    <a:gd name="T32" fmla="*/ 3600 w 3600"/>
                    <a:gd name="T33" fmla="*/ 3603 h 3656"/>
                    <a:gd name="T34" fmla="*/ 3600 w 3600"/>
                    <a:gd name="T35" fmla="*/ 72 h 3656"/>
                    <a:gd name="T36" fmla="*/ 3530 w 3600"/>
                    <a:gd name="T37" fmla="*/ 0 h 3656"/>
                    <a:gd name="T38" fmla="*/ 3477 w 3600"/>
                    <a:gd name="T39" fmla="*/ 1506 h 3656"/>
                    <a:gd name="T40" fmla="*/ 1800 w 3600"/>
                    <a:gd name="T41" fmla="*/ 1578 h 3656"/>
                    <a:gd name="T42" fmla="*/ 124 w 3600"/>
                    <a:gd name="T43" fmla="*/ 1506 h 3656"/>
                    <a:gd name="T44" fmla="*/ 124 w 3600"/>
                    <a:gd name="T45" fmla="*/ 377 h 3656"/>
                    <a:gd name="T46" fmla="*/ 1800 w 3600"/>
                    <a:gd name="T47" fmla="*/ 520 h 3656"/>
                    <a:gd name="T48" fmla="*/ 3477 w 3600"/>
                    <a:gd name="T49" fmla="*/ 377 h 3656"/>
                    <a:gd name="T50" fmla="*/ 3477 w 3600"/>
                    <a:gd name="T51" fmla="*/ 1506 h 3656"/>
                    <a:gd name="T52" fmla="*/ 3477 w 3600"/>
                    <a:gd name="T53" fmla="*/ 1506 h 3656"/>
                    <a:gd name="T54" fmla="*/ 3477 w 3600"/>
                    <a:gd name="T55" fmla="*/ 1506 h 3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0" h="3656">
                      <a:moveTo>
                        <a:pt x="3530" y="0"/>
                      </a:moveTo>
                      <a:cubicBezTo>
                        <a:pt x="3512" y="0"/>
                        <a:pt x="3477" y="36"/>
                        <a:pt x="3477" y="72"/>
                      </a:cubicBezTo>
                      <a:cubicBezTo>
                        <a:pt x="3477" y="269"/>
                        <a:pt x="3477" y="269"/>
                        <a:pt x="3477" y="269"/>
                      </a:cubicBezTo>
                      <a:cubicBezTo>
                        <a:pt x="3353" y="287"/>
                        <a:pt x="2330" y="395"/>
                        <a:pt x="1800" y="395"/>
                      </a:cubicBezTo>
                      <a:cubicBezTo>
                        <a:pt x="1289" y="395"/>
                        <a:pt x="283" y="287"/>
                        <a:pt x="124" y="269"/>
                      </a:cubicBezTo>
                      <a:cubicBezTo>
                        <a:pt x="124" y="72"/>
                        <a:pt x="124" y="72"/>
                        <a:pt x="124" y="72"/>
                      </a:cubicBezTo>
                      <a:cubicBezTo>
                        <a:pt x="124" y="36"/>
                        <a:pt x="89" y="0"/>
                        <a:pt x="71" y="0"/>
                      </a:cubicBezTo>
                      <a:cubicBezTo>
                        <a:pt x="36" y="0"/>
                        <a:pt x="0" y="36"/>
                        <a:pt x="0" y="72"/>
                      </a:cubicBezTo>
                      <a:cubicBezTo>
                        <a:pt x="0" y="3603"/>
                        <a:pt x="0" y="3603"/>
                        <a:pt x="0" y="3603"/>
                      </a:cubicBezTo>
                      <a:cubicBezTo>
                        <a:pt x="0" y="3621"/>
                        <a:pt x="36" y="3656"/>
                        <a:pt x="71" y="3656"/>
                      </a:cubicBezTo>
                      <a:cubicBezTo>
                        <a:pt x="89" y="3656"/>
                        <a:pt x="124" y="3621"/>
                        <a:pt x="124" y="3603"/>
                      </a:cubicBezTo>
                      <a:cubicBezTo>
                        <a:pt x="124" y="1631"/>
                        <a:pt x="124" y="1631"/>
                        <a:pt x="124" y="1631"/>
                      </a:cubicBezTo>
                      <a:cubicBezTo>
                        <a:pt x="318" y="1631"/>
                        <a:pt x="1289" y="1703"/>
                        <a:pt x="1800" y="1703"/>
                      </a:cubicBezTo>
                      <a:cubicBezTo>
                        <a:pt x="2312" y="1703"/>
                        <a:pt x="3318" y="1631"/>
                        <a:pt x="3477" y="1631"/>
                      </a:cubicBezTo>
                      <a:cubicBezTo>
                        <a:pt x="3477" y="3603"/>
                        <a:pt x="3477" y="3603"/>
                        <a:pt x="3477" y="3603"/>
                      </a:cubicBezTo>
                      <a:cubicBezTo>
                        <a:pt x="3477" y="3621"/>
                        <a:pt x="3512" y="3656"/>
                        <a:pt x="3530" y="3656"/>
                      </a:cubicBezTo>
                      <a:cubicBezTo>
                        <a:pt x="3565" y="3656"/>
                        <a:pt x="3600" y="3621"/>
                        <a:pt x="3600" y="3603"/>
                      </a:cubicBezTo>
                      <a:cubicBezTo>
                        <a:pt x="3600" y="72"/>
                        <a:pt x="3600" y="72"/>
                        <a:pt x="3600" y="72"/>
                      </a:cubicBezTo>
                      <a:cubicBezTo>
                        <a:pt x="3600" y="36"/>
                        <a:pt x="3565" y="0"/>
                        <a:pt x="3530" y="0"/>
                      </a:cubicBezTo>
                      <a:close/>
                      <a:moveTo>
                        <a:pt x="3477" y="1506"/>
                      </a:moveTo>
                      <a:cubicBezTo>
                        <a:pt x="3336" y="1524"/>
                        <a:pt x="2330" y="1578"/>
                        <a:pt x="1800" y="1578"/>
                      </a:cubicBezTo>
                      <a:cubicBezTo>
                        <a:pt x="1289" y="1578"/>
                        <a:pt x="300" y="1524"/>
                        <a:pt x="124" y="1506"/>
                      </a:cubicBezTo>
                      <a:cubicBezTo>
                        <a:pt x="124" y="377"/>
                        <a:pt x="124" y="377"/>
                        <a:pt x="124" y="377"/>
                      </a:cubicBezTo>
                      <a:cubicBezTo>
                        <a:pt x="318" y="413"/>
                        <a:pt x="1289" y="520"/>
                        <a:pt x="1800" y="520"/>
                      </a:cubicBezTo>
                      <a:cubicBezTo>
                        <a:pt x="2312" y="520"/>
                        <a:pt x="3300" y="395"/>
                        <a:pt x="3477" y="377"/>
                      </a:cubicBezTo>
                      <a:lnTo>
                        <a:pt x="3477" y="1506"/>
                      </a:lnTo>
                      <a:close/>
                      <a:moveTo>
                        <a:pt x="3477" y="1506"/>
                      </a:moveTo>
                      <a:cubicBezTo>
                        <a:pt x="3477" y="1506"/>
                        <a:pt x="3477" y="1506"/>
                        <a:pt x="3477" y="1506"/>
                      </a:cubicBezTo>
                    </a:path>
                  </a:pathLst>
                </a:custGeom>
                <a:solidFill>
                  <a:srgbClr val="798BB3"/>
                </a:solidFill>
                <a:ln w="1270">
                  <a:solidFill>
                    <a:srgbClr val="798BB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0" name="Textfeld 69">
                  <a:extLst>
                    <a:ext uri="{FF2B5EF4-FFF2-40B4-BE49-F238E27FC236}">
                      <a16:creationId xmlns:a16="http://schemas.microsoft.com/office/drawing/2014/main" id="{CA8F6E98-9F4B-4CF8-9ED8-3C947B74BC01}"/>
                    </a:ext>
                  </a:extLst>
                </p:cNvPr>
                <p:cNvSpPr txBox="1"/>
                <p:nvPr/>
              </p:nvSpPr>
              <p:spPr>
                <a:xfrm>
                  <a:off x="8822706" y="3365186"/>
                  <a:ext cx="360000" cy="360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b="1" i="1" dirty="0">
                      <a:solidFill>
                        <a:srgbClr val="798BB3"/>
                      </a:solidFill>
                      <a:latin typeface="Open Sans" panose="020B0606030504020204" pitchFamily="34" charset="0"/>
                      <a:ea typeface="Open Sans" panose="020B0606030504020204" pitchFamily="34" charset="0"/>
                      <a:cs typeface="Open Sans" panose="020B0606030504020204" pitchFamily="34" charset="0"/>
                    </a:rPr>
                    <a:t>5%</a:t>
                  </a:r>
                </a:p>
              </p:txBody>
            </p:sp>
          </p:grpSp>
          <p:sp>
            <p:nvSpPr>
              <p:cNvPr id="72" name="Textfeld 71">
                <a:extLst>
                  <a:ext uri="{FF2B5EF4-FFF2-40B4-BE49-F238E27FC236}">
                    <a16:creationId xmlns:a16="http://schemas.microsoft.com/office/drawing/2014/main" id="{2DE0529B-D8E0-46DB-A26F-C0D9A433E822}"/>
                  </a:ext>
                </a:extLst>
              </p:cNvPr>
              <p:cNvSpPr txBox="1"/>
              <p:nvPr/>
            </p:nvSpPr>
            <p:spPr>
              <a:xfrm>
                <a:off x="6854833" y="3817018"/>
                <a:ext cx="1367099" cy="360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Proposal Period</a:t>
                </a:r>
              </a:p>
            </p:txBody>
          </p:sp>
          <p:sp>
            <p:nvSpPr>
              <p:cNvPr id="73" name="Textfeld 72">
                <a:extLst>
                  <a:ext uri="{FF2B5EF4-FFF2-40B4-BE49-F238E27FC236}">
                    <a16:creationId xmlns:a16="http://schemas.microsoft.com/office/drawing/2014/main" id="{0DF435F9-D7CB-4649-8E61-D58520114C13}"/>
                  </a:ext>
                </a:extLst>
              </p:cNvPr>
              <p:cNvSpPr txBox="1"/>
              <p:nvPr/>
            </p:nvSpPr>
            <p:spPr>
              <a:xfrm>
                <a:off x="9785134" y="3817018"/>
                <a:ext cx="1367099" cy="360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Exploration Period</a:t>
                </a:r>
              </a:p>
            </p:txBody>
          </p:sp>
          <p:grpSp>
            <p:nvGrpSpPr>
              <p:cNvPr id="81" name="Gruppieren 80">
                <a:extLst>
                  <a:ext uri="{FF2B5EF4-FFF2-40B4-BE49-F238E27FC236}">
                    <a16:creationId xmlns:a16="http://schemas.microsoft.com/office/drawing/2014/main" id="{C39F083C-22B5-4D8F-810C-A08BF65EC2A5}"/>
                  </a:ext>
                </a:extLst>
              </p:cNvPr>
              <p:cNvGrpSpPr/>
              <p:nvPr/>
            </p:nvGrpSpPr>
            <p:grpSpPr>
              <a:xfrm>
                <a:off x="7386720" y="3416526"/>
                <a:ext cx="303325" cy="415702"/>
                <a:chOff x="7353270" y="3416526"/>
                <a:chExt cx="303325" cy="415702"/>
              </a:xfrm>
            </p:grpSpPr>
            <p:sp>
              <p:nvSpPr>
                <p:cNvPr id="78" name="Freeform 85">
                  <a:extLst>
                    <a:ext uri="{FF2B5EF4-FFF2-40B4-BE49-F238E27FC236}">
                      <a16:creationId xmlns:a16="http://schemas.microsoft.com/office/drawing/2014/main" id="{83E1A3C4-6643-4EDA-A5A9-187DDE5F3C54}"/>
                    </a:ext>
                  </a:extLst>
                </p:cNvPr>
                <p:cNvSpPr>
                  <a:spLocks/>
                </p:cNvSpPr>
                <p:nvPr/>
              </p:nvSpPr>
              <p:spPr bwMode="auto">
                <a:xfrm>
                  <a:off x="7555182" y="3424749"/>
                  <a:ext cx="95931" cy="91363"/>
                </a:xfrm>
                <a:custGeom>
                  <a:avLst/>
                  <a:gdLst>
                    <a:gd name="T0" fmla="*/ 382 w 1744"/>
                    <a:gd name="T1" fmla="*/ 1664 h 1664"/>
                    <a:gd name="T2" fmla="*/ 1744 w 1744"/>
                    <a:gd name="T3" fmla="*/ 1664 h 1664"/>
                    <a:gd name="T4" fmla="*/ 0 w 1744"/>
                    <a:gd name="T5" fmla="*/ 0 h 1664"/>
                    <a:gd name="T6" fmla="*/ 0 w 1744"/>
                    <a:gd name="T7" fmla="*/ 1342 h 1664"/>
                    <a:gd name="T8" fmla="*/ 382 w 1744"/>
                    <a:gd name="T9" fmla="*/ 1664 h 1664"/>
                  </a:gdLst>
                  <a:ahLst/>
                  <a:cxnLst>
                    <a:cxn ang="0">
                      <a:pos x="T0" y="T1"/>
                    </a:cxn>
                    <a:cxn ang="0">
                      <a:pos x="T2" y="T3"/>
                    </a:cxn>
                    <a:cxn ang="0">
                      <a:pos x="T4" y="T5"/>
                    </a:cxn>
                    <a:cxn ang="0">
                      <a:pos x="T6" y="T7"/>
                    </a:cxn>
                    <a:cxn ang="0">
                      <a:pos x="T8" y="T9"/>
                    </a:cxn>
                  </a:cxnLst>
                  <a:rect l="0" t="0" r="r" b="b"/>
                  <a:pathLst>
                    <a:path w="1744" h="1664">
                      <a:moveTo>
                        <a:pt x="382" y="1664"/>
                      </a:moveTo>
                      <a:cubicBezTo>
                        <a:pt x="1744" y="1664"/>
                        <a:pt x="1744" y="1664"/>
                        <a:pt x="1744" y="1664"/>
                      </a:cubicBezTo>
                      <a:cubicBezTo>
                        <a:pt x="0" y="0"/>
                        <a:pt x="0" y="0"/>
                        <a:pt x="0" y="0"/>
                      </a:cubicBezTo>
                      <a:cubicBezTo>
                        <a:pt x="0" y="1342"/>
                        <a:pt x="0" y="1342"/>
                        <a:pt x="0" y="1342"/>
                      </a:cubicBezTo>
                      <a:cubicBezTo>
                        <a:pt x="0" y="1557"/>
                        <a:pt x="164" y="1664"/>
                        <a:pt x="382" y="1664"/>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 name="Freeform 86">
                  <a:extLst>
                    <a:ext uri="{FF2B5EF4-FFF2-40B4-BE49-F238E27FC236}">
                      <a16:creationId xmlns:a16="http://schemas.microsoft.com/office/drawing/2014/main" id="{0B81CC08-4FDA-468F-BA73-CAA834A15343}"/>
                    </a:ext>
                  </a:extLst>
                </p:cNvPr>
                <p:cNvSpPr>
                  <a:spLocks noEditPoints="1"/>
                </p:cNvSpPr>
                <p:nvPr/>
              </p:nvSpPr>
              <p:spPr bwMode="auto">
                <a:xfrm>
                  <a:off x="7353270" y="3416526"/>
                  <a:ext cx="303325" cy="415702"/>
                </a:xfrm>
                <a:custGeom>
                  <a:avLst/>
                  <a:gdLst>
                    <a:gd name="T0" fmla="*/ 4085 w 5536"/>
                    <a:gd name="T1" fmla="*/ 2026 h 7568"/>
                    <a:gd name="T2" fmla="*/ 3494 w 5536"/>
                    <a:gd name="T3" fmla="*/ 1493 h 7568"/>
                    <a:gd name="T4" fmla="*/ 3494 w 5536"/>
                    <a:gd name="T5" fmla="*/ 0 h 7568"/>
                    <a:gd name="T6" fmla="*/ 323 w 5536"/>
                    <a:gd name="T7" fmla="*/ 0 h 7568"/>
                    <a:gd name="T8" fmla="*/ 0 w 5536"/>
                    <a:gd name="T9" fmla="*/ 374 h 7568"/>
                    <a:gd name="T10" fmla="*/ 0 w 5536"/>
                    <a:gd name="T11" fmla="*/ 7249 h 7568"/>
                    <a:gd name="T12" fmla="*/ 323 w 5536"/>
                    <a:gd name="T13" fmla="*/ 7568 h 7568"/>
                    <a:gd name="T14" fmla="*/ 5214 w 5536"/>
                    <a:gd name="T15" fmla="*/ 7568 h 7568"/>
                    <a:gd name="T16" fmla="*/ 5536 w 5536"/>
                    <a:gd name="T17" fmla="*/ 7249 h 7568"/>
                    <a:gd name="T18" fmla="*/ 5536 w 5536"/>
                    <a:gd name="T19" fmla="*/ 2026 h 7568"/>
                    <a:gd name="T20" fmla="*/ 4085 w 5536"/>
                    <a:gd name="T21" fmla="*/ 2026 h 7568"/>
                    <a:gd name="T22" fmla="*/ 4677 w 5536"/>
                    <a:gd name="T23" fmla="*/ 6556 h 7568"/>
                    <a:gd name="T24" fmla="*/ 860 w 5536"/>
                    <a:gd name="T25" fmla="*/ 6556 h 7568"/>
                    <a:gd name="T26" fmla="*/ 645 w 5536"/>
                    <a:gd name="T27" fmla="*/ 6396 h 7568"/>
                    <a:gd name="T28" fmla="*/ 860 w 5536"/>
                    <a:gd name="T29" fmla="*/ 6183 h 7568"/>
                    <a:gd name="T30" fmla="*/ 4677 w 5536"/>
                    <a:gd name="T31" fmla="*/ 6183 h 7568"/>
                    <a:gd name="T32" fmla="*/ 4891 w 5536"/>
                    <a:gd name="T33" fmla="*/ 6396 h 7568"/>
                    <a:gd name="T34" fmla="*/ 4677 w 5536"/>
                    <a:gd name="T35" fmla="*/ 6556 h 7568"/>
                    <a:gd name="T36" fmla="*/ 4677 w 5536"/>
                    <a:gd name="T37" fmla="*/ 4957 h 7568"/>
                    <a:gd name="T38" fmla="*/ 860 w 5536"/>
                    <a:gd name="T39" fmla="*/ 4957 h 7568"/>
                    <a:gd name="T40" fmla="*/ 645 w 5536"/>
                    <a:gd name="T41" fmla="*/ 4797 h 7568"/>
                    <a:gd name="T42" fmla="*/ 860 w 5536"/>
                    <a:gd name="T43" fmla="*/ 4637 h 7568"/>
                    <a:gd name="T44" fmla="*/ 4677 w 5536"/>
                    <a:gd name="T45" fmla="*/ 4637 h 7568"/>
                    <a:gd name="T46" fmla="*/ 4891 w 5536"/>
                    <a:gd name="T47" fmla="*/ 4797 h 7568"/>
                    <a:gd name="T48" fmla="*/ 4677 w 5536"/>
                    <a:gd name="T49" fmla="*/ 4957 h 7568"/>
                    <a:gd name="T50" fmla="*/ 4677 w 5536"/>
                    <a:gd name="T51" fmla="*/ 3411 h 7568"/>
                    <a:gd name="T52" fmla="*/ 860 w 5536"/>
                    <a:gd name="T53" fmla="*/ 3411 h 7568"/>
                    <a:gd name="T54" fmla="*/ 645 w 5536"/>
                    <a:gd name="T55" fmla="*/ 3252 h 7568"/>
                    <a:gd name="T56" fmla="*/ 860 w 5536"/>
                    <a:gd name="T57" fmla="*/ 3092 h 7568"/>
                    <a:gd name="T58" fmla="*/ 4677 w 5536"/>
                    <a:gd name="T59" fmla="*/ 3092 h 7568"/>
                    <a:gd name="T60" fmla="*/ 4891 w 5536"/>
                    <a:gd name="T61" fmla="*/ 3252 h 7568"/>
                    <a:gd name="T62" fmla="*/ 4677 w 5536"/>
                    <a:gd name="T63" fmla="*/ 3411 h 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6" h="7568">
                      <a:moveTo>
                        <a:pt x="4085" y="2026"/>
                      </a:moveTo>
                      <a:cubicBezTo>
                        <a:pt x="3763" y="2026"/>
                        <a:pt x="3494" y="1813"/>
                        <a:pt x="3494" y="1493"/>
                      </a:cubicBezTo>
                      <a:cubicBezTo>
                        <a:pt x="3494" y="0"/>
                        <a:pt x="3494" y="0"/>
                        <a:pt x="3494" y="0"/>
                      </a:cubicBezTo>
                      <a:cubicBezTo>
                        <a:pt x="323" y="0"/>
                        <a:pt x="323" y="0"/>
                        <a:pt x="323" y="0"/>
                      </a:cubicBezTo>
                      <a:cubicBezTo>
                        <a:pt x="162" y="0"/>
                        <a:pt x="0" y="160"/>
                        <a:pt x="0" y="374"/>
                      </a:cubicBezTo>
                      <a:cubicBezTo>
                        <a:pt x="0" y="7249"/>
                        <a:pt x="0" y="7249"/>
                        <a:pt x="0" y="7249"/>
                      </a:cubicBezTo>
                      <a:cubicBezTo>
                        <a:pt x="0" y="7409"/>
                        <a:pt x="162" y="7568"/>
                        <a:pt x="323" y="7568"/>
                      </a:cubicBezTo>
                      <a:cubicBezTo>
                        <a:pt x="5214" y="7568"/>
                        <a:pt x="5214" y="7568"/>
                        <a:pt x="5214" y="7568"/>
                      </a:cubicBezTo>
                      <a:cubicBezTo>
                        <a:pt x="5429" y="7568"/>
                        <a:pt x="5536" y="7409"/>
                        <a:pt x="5536" y="7249"/>
                      </a:cubicBezTo>
                      <a:cubicBezTo>
                        <a:pt x="5536" y="2026"/>
                        <a:pt x="5536" y="2026"/>
                        <a:pt x="5536" y="2026"/>
                      </a:cubicBezTo>
                      <a:lnTo>
                        <a:pt x="4085" y="2026"/>
                      </a:lnTo>
                      <a:close/>
                      <a:moveTo>
                        <a:pt x="4677" y="6556"/>
                      </a:moveTo>
                      <a:cubicBezTo>
                        <a:pt x="860" y="6556"/>
                        <a:pt x="860" y="6556"/>
                        <a:pt x="860" y="6556"/>
                      </a:cubicBezTo>
                      <a:cubicBezTo>
                        <a:pt x="753" y="6556"/>
                        <a:pt x="645" y="6449"/>
                        <a:pt x="645" y="6396"/>
                      </a:cubicBezTo>
                      <a:cubicBezTo>
                        <a:pt x="645" y="6289"/>
                        <a:pt x="753" y="6183"/>
                        <a:pt x="860" y="6183"/>
                      </a:cubicBezTo>
                      <a:cubicBezTo>
                        <a:pt x="4677" y="6183"/>
                        <a:pt x="4677" y="6183"/>
                        <a:pt x="4677" y="6183"/>
                      </a:cubicBezTo>
                      <a:cubicBezTo>
                        <a:pt x="4784" y="6183"/>
                        <a:pt x="4891" y="6289"/>
                        <a:pt x="4891" y="6396"/>
                      </a:cubicBezTo>
                      <a:cubicBezTo>
                        <a:pt x="4891" y="6449"/>
                        <a:pt x="4784" y="6556"/>
                        <a:pt x="4677" y="6556"/>
                      </a:cubicBezTo>
                      <a:close/>
                      <a:moveTo>
                        <a:pt x="4677" y="4957"/>
                      </a:moveTo>
                      <a:cubicBezTo>
                        <a:pt x="860" y="4957"/>
                        <a:pt x="860" y="4957"/>
                        <a:pt x="860" y="4957"/>
                      </a:cubicBezTo>
                      <a:cubicBezTo>
                        <a:pt x="753" y="4957"/>
                        <a:pt x="645" y="4904"/>
                        <a:pt x="645" y="4797"/>
                      </a:cubicBezTo>
                      <a:cubicBezTo>
                        <a:pt x="645" y="4690"/>
                        <a:pt x="753" y="4637"/>
                        <a:pt x="860" y="4637"/>
                      </a:cubicBezTo>
                      <a:cubicBezTo>
                        <a:pt x="4677" y="4637"/>
                        <a:pt x="4677" y="4637"/>
                        <a:pt x="4677" y="4637"/>
                      </a:cubicBezTo>
                      <a:cubicBezTo>
                        <a:pt x="4784" y="4637"/>
                        <a:pt x="4891" y="4690"/>
                        <a:pt x="4891" y="4797"/>
                      </a:cubicBezTo>
                      <a:cubicBezTo>
                        <a:pt x="4891" y="4904"/>
                        <a:pt x="4784" y="4957"/>
                        <a:pt x="4677" y="4957"/>
                      </a:cubicBezTo>
                      <a:close/>
                      <a:moveTo>
                        <a:pt x="4677" y="3411"/>
                      </a:moveTo>
                      <a:cubicBezTo>
                        <a:pt x="860" y="3411"/>
                        <a:pt x="860" y="3411"/>
                        <a:pt x="860" y="3411"/>
                      </a:cubicBezTo>
                      <a:cubicBezTo>
                        <a:pt x="753" y="3411"/>
                        <a:pt x="645" y="3305"/>
                        <a:pt x="645" y="3252"/>
                      </a:cubicBezTo>
                      <a:cubicBezTo>
                        <a:pt x="645" y="3145"/>
                        <a:pt x="753" y="3092"/>
                        <a:pt x="860" y="3092"/>
                      </a:cubicBezTo>
                      <a:cubicBezTo>
                        <a:pt x="4677" y="3092"/>
                        <a:pt x="4677" y="3092"/>
                        <a:pt x="4677" y="3092"/>
                      </a:cubicBezTo>
                      <a:cubicBezTo>
                        <a:pt x="4784" y="3092"/>
                        <a:pt x="4891" y="3145"/>
                        <a:pt x="4891" y="3252"/>
                      </a:cubicBezTo>
                      <a:cubicBezTo>
                        <a:pt x="4891" y="3305"/>
                        <a:pt x="4784" y="3411"/>
                        <a:pt x="4677" y="3411"/>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82" name="Freihandform: Form 81">
                <a:extLst>
                  <a:ext uri="{FF2B5EF4-FFF2-40B4-BE49-F238E27FC236}">
                    <a16:creationId xmlns:a16="http://schemas.microsoft.com/office/drawing/2014/main" id="{632AF05B-A628-4AFB-9C31-A2B61151301A}"/>
                  </a:ext>
                </a:extLst>
              </p:cNvPr>
              <p:cNvSpPr/>
              <p:nvPr/>
            </p:nvSpPr>
            <p:spPr bwMode="gray">
              <a:xfrm>
                <a:off x="7879080" y="3163297"/>
                <a:ext cx="2514600" cy="501923"/>
              </a:xfrm>
              <a:custGeom>
                <a:avLst/>
                <a:gdLst>
                  <a:gd name="connsiteX0" fmla="*/ 0 w 2514600"/>
                  <a:gd name="connsiteY0" fmla="*/ 471443 h 501923"/>
                  <a:gd name="connsiteX1" fmla="*/ 464820 w 2514600"/>
                  <a:gd name="connsiteY1" fmla="*/ 440963 h 501923"/>
                  <a:gd name="connsiteX2" fmla="*/ 777240 w 2514600"/>
                  <a:gd name="connsiteY2" fmla="*/ 21863 h 501923"/>
                  <a:gd name="connsiteX3" fmla="*/ 1866900 w 2514600"/>
                  <a:gd name="connsiteY3" fmla="*/ 105683 h 501923"/>
                  <a:gd name="connsiteX4" fmla="*/ 2514600 w 2514600"/>
                  <a:gd name="connsiteY4" fmla="*/ 501923 h 50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501923">
                    <a:moveTo>
                      <a:pt x="0" y="471443"/>
                    </a:moveTo>
                    <a:cubicBezTo>
                      <a:pt x="167640" y="493668"/>
                      <a:pt x="335280" y="515893"/>
                      <a:pt x="464820" y="440963"/>
                    </a:cubicBezTo>
                    <a:cubicBezTo>
                      <a:pt x="594360" y="366033"/>
                      <a:pt x="543560" y="77743"/>
                      <a:pt x="777240" y="21863"/>
                    </a:cubicBezTo>
                    <a:cubicBezTo>
                      <a:pt x="1010920" y="-34017"/>
                      <a:pt x="1577340" y="25673"/>
                      <a:pt x="1866900" y="105683"/>
                    </a:cubicBezTo>
                    <a:cubicBezTo>
                      <a:pt x="2156460" y="185693"/>
                      <a:pt x="2334260" y="411753"/>
                      <a:pt x="2514600" y="501923"/>
                    </a:cubicBezTo>
                  </a:path>
                </a:pathLst>
              </a:custGeom>
              <a:noFill/>
              <a:ln>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cxnSp>
        <p:nvCxnSpPr>
          <p:cNvPr id="86" name="Gerader Verbinder 85">
            <a:extLst>
              <a:ext uri="{FF2B5EF4-FFF2-40B4-BE49-F238E27FC236}">
                <a16:creationId xmlns:a16="http://schemas.microsoft.com/office/drawing/2014/main" id="{0181EC4D-4FA3-4A16-8384-4132F5D5A79A}"/>
              </a:ext>
            </a:extLst>
          </p:cNvPr>
          <p:cNvCxnSpPr>
            <a:cxnSpLocks/>
          </p:cNvCxnSpPr>
          <p:nvPr/>
        </p:nvCxnSpPr>
        <p:spPr>
          <a:xfrm>
            <a:off x="6175375" y="2922931"/>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DBFCD369-1D42-47C1-8606-511911E81203}"/>
              </a:ext>
            </a:extLst>
          </p:cNvPr>
          <p:cNvCxnSpPr>
            <a:cxnSpLocks/>
          </p:cNvCxnSpPr>
          <p:nvPr/>
        </p:nvCxnSpPr>
        <p:spPr>
          <a:xfrm>
            <a:off x="6175375" y="4383950"/>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AF881C7E-EDDD-4EEF-B2F5-23E0EC187A31}"/>
              </a:ext>
            </a:extLst>
          </p:cNvPr>
          <p:cNvCxnSpPr>
            <a:cxnSpLocks/>
          </p:cNvCxnSpPr>
          <p:nvPr/>
        </p:nvCxnSpPr>
        <p:spPr>
          <a:xfrm>
            <a:off x="6175375" y="5412962"/>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124" name="Gruppieren 123">
            <a:extLst>
              <a:ext uri="{FF2B5EF4-FFF2-40B4-BE49-F238E27FC236}">
                <a16:creationId xmlns:a16="http://schemas.microsoft.com/office/drawing/2014/main" id="{2AC4E90D-77D0-4F3B-A0CF-CF8A8D6DFD24}"/>
              </a:ext>
            </a:extLst>
          </p:cNvPr>
          <p:cNvGrpSpPr/>
          <p:nvPr/>
        </p:nvGrpSpPr>
        <p:grpSpPr>
          <a:xfrm>
            <a:off x="6178968" y="959236"/>
            <a:ext cx="5682109" cy="705137"/>
            <a:chOff x="6178968" y="959236"/>
            <a:chExt cx="5682109" cy="705137"/>
          </a:xfrm>
        </p:grpSpPr>
        <p:sp>
          <p:nvSpPr>
            <p:cNvPr id="16" name="Textfeld 15">
              <a:extLst>
                <a:ext uri="{FF2B5EF4-FFF2-40B4-BE49-F238E27FC236}">
                  <a16:creationId xmlns:a16="http://schemas.microsoft.com/office/drawing/2014/main" id="{66C345A5-4E45-419A-818B-28E28B9F314F}"/>
                </a:ext>
              </a:extLst>
            </p:cNvPr>
            <p:cNvSpPr txBox="1"/>
            <p:nvPr/>
          </p:nvSpPr>
          <p:spPr>
            <a:xfrm>
              <a:off x="6178968" y="1399504"/>
              <a:ext cx="5682109" cy="264869"/>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Upgrade of the consensus algorithm</a:t>
              </a:r>
            </a:p>
          </p:txBody>
        </p:sp>
        <p:grpSp>
          <p:nvGrpSpPr>
            <p:cNvPr id="123" name="Gruppieren 122">
              <a:extLst>
                <a:ext uri="{FF2B5EF4-FFF2-40B4-BE49-F238E27FC236}">
                  <a16:creationId xmlns:a16="http://schemas.microsoft.com/office/drawing/2014/main" id="{BEC91D71-82CC-4DCA-9CA0-7D9D968C155E}"/>
                </a:ext>
              </a:extLst>
            </p:cNvPr>
            <p:cNvGrpSpPr/>
            <p:nvPr/>
          </p:nvGrpSpPr>
          <p:grpSpPr>
            <a:xfrm>
              <a:off x="7047733" y="959236"/>
              <a:ext cx="3911600" cy="307205"/>
              <a:chOff x="7047733" y="959236"/>
              <a:chExt cx="3911600" cy="307205"/>
            </a:xfrm>
          </p:grpSpPr>
          <p:sp>
            <p:nvSpPr>
              <p:cNvPr id="13" name="Textfeld 12">
                <a:extLst>
                  <a:ext uri="{FF2B5EF4-FFF2-40B4-BE49-F238E27FC236}">
                    <a16:creationId xmlns:a16="http://schemas.microsoft.com/office/drawing/2014/main" id="{ADE2D303-1D54-4A02-91DE-ED6E47492E34}"/>
                  </a:ext>
                </a:extLst>
              </p:cNvPr>
              <p:cNvSpPr txBox="1"/>
              <p:nvPr/>
            </p:nvSpPr>
            <p:spPr>
              <a:xfrm>
                <a:off x="7047733" y="967160"/>
                <a:ext cx="914400" cy="29135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2400" b="1" i="1" dirty="0">
                    <a:solidFill>
                      <a:srgbClr val="798BB3"/>
                    </a:solidFill>
                    <a:latin typeface="Open Sans" panose="020B0606030504020204" pitchFamily="34" charset="0"/>
                    <a:ea typeface="Open Sans" panose="020B0606030504020204" pitchFamily="34" charset="0"/>
                    <a:cs typeface="Open Sans" panose="020B0606030504020204" pitchFamily="34" charset="0"/>
                  </a:rPr>
                  <a:t>Emmy</a:t>
                </a:r>
              </a:p>
            </p:txBody>
          </p:sp>
          <p:sp>
            <p:nvSpPr>
              <p:cNvPr id="14" name="Textfeld 13">
                <a:extLst>
                  <a:ext uri="{FF2B5EF4-FFF2-40B4-BE49-F238E27FC236}">
                    <a16:creationId xmlns:a16="http://schemas.microsoft.com/office/drawing/2014/main" id="{5AC1A0D6-6E16-4874-9ACB-1407E7EA9979}"/>
                  </a:ext>
                </a:extLst>
              </p:cNvPr>
              <p:cNvSpPr txBox="1"/>
              <p:nvPr/>
            </p:nvSpPr>
            <p:spPr>
              <a:xfrm>
                <a:off x="10044933" y="967160"/>
                <a:ext cx="914400" cy="29135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2400" b="1" i="1" dirty="0">
                    <a:solidFill>
                      <a:srgbClr val="798BB3"/>
                    </a:solidFill>
                    <a:latin typeface="Open Sans" panose="020B0606030504020204" pitchFamily="34" charset="0"/>
                    <a:ea typeface="Open Sans" panose="020B0606030504020204" pitchFamily="34" charset="0"/>
                    <a:cs typeface="Open Sans" panose="020B0606030504020204" pitchFamily="34" charset="0"/>
                  </a:rPr>
                  <a:t>Emmy+</a:t>
                </a:r>
              </a:p>
            </p:txBody>
          </p:sp>
          <p:sp>
            <p:nvSpPr>
              <p:cNvPr id="116" name="Pfeil: nach rechts 115">
                <a:extLst>
                  <a:ext uri="{FF2B5EF4-FFF2-40B4-BE49-F238E27FC236}">
                    <a16:creationId xmlns:a16="http://schemas.microsoft.com/office/drawing/2014/main" id="{00435AB1-EFF0-4DA9-BD10-540DCA31FF39}"/>
                  </a:ext>
                </a:extLst>
              </p:cNvPr>
              <p:cNvSpPr/>
              <p:nvPr/>
            </p:nvSpPr>
            <p:spPr bwMode="gray">
              <a:xfrm>
                <a:off x="8558802" y="959236"/>
                <a:ext cx="889462" cy="307205"/>
              </a:xfrm>
              <a:prstGeom prst="rightArrow">
                <a:avLst>
                  <a:gd name="adj1" fmla="val 50000"/>
                  <a:gd name="adj2" fmla="val 7114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25" name="Gruppieren 124">
            <a:extLst>
              <a:ext uri="{FF2B5EF4-FFF2-40B4-BE49-F238E27FC236}">
                <a16:creationId xmlns:a16="http://schemas.microsoft.com/office/drawing/2014/main" id="{7B33A1EC-7DE6-4F65-86CA-638E4889737B}"/>
              </a:ext>
            </a:extLst>
          </p:cNvPr>
          <p:cNvGrpSpPr/>
          <p:nvPr/>
        </p:nvGrpSpPr>
        <p:grpSpPr>
          <a:xfrm>
            <a:off x="6178968" y="4419942"/>
            <a:ext cx="5682109" cy="910483"/>
            <a:chOff x="6178968" y="4419942"/>
            <a:chExt cx="5682109" cy="910483"/>
          </a:xfrm>
        </p:grpSpPr>
        <p:grpSp>
          <p:nvGrpSpPr>
            <p:cNvPr id="113" name="Gruppieren 112">
              <a:extLst>
                <a:ext uri="{FF2B5EF4-FFF2-40B4-BE49-F238E27FC236}">
                  <a16:creationId xmlns:a16="http://schemas.microsoft.com/office/drawing/2014/main" id="{01F2E522-4C8E-49E6-8D2C-70B9E77847C7}"/>
                </a:ext>
              </a:extLst>
            </p:cNvPr>
            <p:cNvGrpSpPr/>
            <p:nvPr/>
          </p:nvGrpSpPr>
          <p:grpSpPr>
            <a:xfrm>
              <a:off x="6178968" y="4419942"/>
              <a:ext cx="5682109" cy="910483"/>
              <a:chOff x="6178968" y="4393357"/>
              <a:chExt cx="5682109" cy="910483"/>
            </a:xfrm>
          </p:grpSpPr>
          <p:sp>
            <p:nvSpPr>
              <p:cNvPr id="84" name="Textfeld 83">
                <a:extLst>
                  <a:ext uri="{FF2B5EF4-FFF2-40B4-BE49-F238E27FC236}">
                    <a16:creationId xmlns:a16="http://schemas.microsoft.com/office/drawing/2014/main" id="{E97036B3-7596-4DCA-8EA0-38B05E12ED89}"/>
                  </a:ext>
                </a:extLst>
              </p:cNvPr>
              <p:cNvSpPr txBox="1"/>
              <p:nvPr/>
            </p:nvSpPr>
            <p:spPr>
              <a:xfrm>
                <a:off x="6178968" y="5063050"/>
                <a:ext cx="5682109" cy="24079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Account overhaul</a:t>
                </a:r>
              </a:p>
            </p:txBody>
          </p:sp>
          <p:grpSp>
            <p:nvGrpSpPr>
              <p:cNvPr id="99" name="Gruppieren 98">
                <a:extLst>
                  <a:ext uri="{FF2B5EF4-FFF2-40B4-BE49-F238E27FC236}">
                    <a16:creationId xmlns:a16="http://schemas.microsoft.com/office/drawing/2014/main" id="{EB23DBF3-E964-4CEE-AE70-6AE5945334B4}"/>
                  </a:ext>
                </a:extLst>
              </p:cNvPr>
              <p:cNvGrpSpPr/>
              <p:nvPr/>
            </p:nvGrpSpPr>
            <p:grpSpPr>
              <a:xfrm>
                <a:off x="6186317" y="4398792"/>
                <a:ext cx="2303918" cy="459408"/>
                <a:chOff x="6186317" y="4398792"/>
                <a:chExt cx="2303918" cy="459408"/>
              </a:xfrm>
            </p:grpSpPr>
            <p:sp>
              <p:nvSpPr>
                <p:cNvPr id="90" name="Textfeld 89">
                  <a:extLst>
                    <a:ext uri="{FF2B5EF4-FFF2-40B4-BE49-F238E27FC236}">
                      <a16:creationId xmlns:a16="http://schemas.microsoft.com/office/drawing/2014/main" id="{D6F0ECA3-5DEC-4363-B52C-E7BC4127DE94}"/>
                    </a:ext>
                  </a:extLst>
                </p:cNvPr>
                <p:cNvSpPr txBox="1"/>
                <p:nvPr/>
              </p:nvSpPr>
              <p:spPr>
                <a:xfrm>
                  <a:off x="6186317" y="4566844"/>
                  <a:ext cx="624548" cy="29135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800" b="1" i="1" dirty="0">
                      <a:solidFill>
                        <a:srgbClr val="798BB3"/>
                      </a:solidFill>
                      <a:latin typeface="Open Sans" panose="020B0606030504020204" pitchFamily="34" charset="0"/>
                      <a:ea typeface="Open Sans" panose="020B0606030504020204" pitchFamily="34" charset="0"/>
                      <a:cs typeface="Open Sans" panose="020B0606030504020204" pitchFamily="34" charset="0"/>
                    </a:rPr>
                    <a:t>KT1</a:t>
                  </a:r>
                </a:p>
              </p:txBody>
            </p:sp>
            <p:sp>
              <p:nvSpPr>
                <p:cNvPr id="91" name="Textfeld 90">
                  <a:extLst>
                    <a:ext uri="{FF2B5EF4-FFF2-40B4-BE49-F238E27FC236}">
                      <a16:creationId xmlns:a16="http://schemas.microsoft.com/office/drawing/2014/main" id="{EC0195DD-A0DB-4792-8EF2-C2F16EFA95A2}"/>
                    </a:ext>
                  </a:extLst>
                </p:cNvPr>
                <p:cNvSpPr txBox="1"/>
                <p:nvPr/>
              </p:nvSpPr>
              <p:spPr>
                <a:xfrm>
                  <a:off x="7865687" y="4566844"/>
                  <a:ext cx="624548" cy="29135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800" b="1" i="1" dirty="0" err="1">
                      <a:solidFill>
                        <a:srgbClr val="798BB3"/>
                      </a:solidFill>
                      <a:latin typeface="Open Sans" panose="020B0606030504020204" pitchFamily="34" charset="0"/>
                      <a:ea typeface="Open Sans" panose="020B0606030504020204" pitchFamily="34" charset="0"/>
                      <a:cs typeface="Open Sans" panose="020B0606030504020204" pitchFamily="34" charset="0"/>
                    </a:rPr>
                    <a:t>tz</a:t>
                  </a:r>
                  <a:endParaRPr lang="en-US" sz="1800" b="1" i="1"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93" name="Gerade Verbindung mit Pfeil 92">
                  <a:extLst>
                    <a:ext uri="{FF2B5EF4-FFF2-40B4-BE49-F238E27FC236}">
                      <a16:creationId xmlns:a16="http://schemas.microsoft.com/office/drawing/2014/main" id="{B53869F5-16FD-4B70-993B-3BBEAC6301E1}"/>
                    </a:ext>
                  </a:extLst>
                </p:cNvPr>
                <p:cNvCxnSpPr>
                  <a:cxnSpLocks/>
                </p:cNvCxnSpPr>
                <p:nvPr/>
              </p:nvCxnSpPr>
              <p:spPr>
                <a:xfrm>
                  <a:off x="6804598" y="4712522"/>
                  <a:ext cx="1054822" cy="0"/>
                </a:xfrm>
                <a:prstGeom prst="straightConnector1">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sp>
              <p:nvSpPr>
                <p:cNvPr id="94" name="Textfeld 93">
                  <a:extLst>
                    <a:ext uri="{FF2B5EF4-FFF2-40B4-BE49-F238E27FC236}">
                      <a16:creationId xmlns:a16="http://schemas.microsoft.com/office/drawing/2014/main" id="{64843BC9-786F-4751-8E18-20C42717C64D}"/>
                    </a:ext>
                  </a:extLst>
                </p:cNvPr>
                <p:cNvSpPr txBox="1"/>
                <p:nvPr/>
              </p:nvSpPr>
              <p:spPr>
                <a:xfrm>
                  <a:off x="6642891" y="4398792"/>
                  <a:ext cx="1367099" cy="360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delegate</a:t>
                  </a:r>
                </a:p>
              </p:txBody>
            </p:sp>
          </p:grpSp>
          <p:grpSp>
            <p:nvGrpSpPr>
              <p:cNvPr id="112" name="Gruppieren 111">
                <a:extLst>
                  <a:ext uri="{FF2B5EF4-FFF2-40B4-BE49-F238E27FC236}">
                    <a16:creationId xmlns:a16="http://schemas.microsoft.com/office/drawing/2014/main" id="{B5A490EB-C9A3-4DE3-ACEB-464A09A573DD}"/>
                  </a:ext>
                </a:extLst>
              </p:cNvPr>
              <p:cNvGrpSpPr/>
              <p:nvPr/>
            </p:nvGrpSpPr>
            <p:grpSpPr>
              <a:xfrm>
                <a:off x="9526132" y="4393357"/>
                <a:ext cx="2303918" cy="722930"/>
                <a:chOff x="9526132" y="4393357"/>
                <a:chExt cx="2303918" cy="722930"/>
              </a:xfrm>
            </p:grpSpPr>
            <p:sp>
              <p:nvSpPr>
                <p:cNvPr id="104" name="Textfeld 103">
                  <a:extLst>
                    <a:ext uri="{FF2B5EF4-FFF2-40B4-BE49-F238E27FC236}">
                      <a16:creationId xmlns:a16="http://schemas.microsoft.com/office/drawing/2014/main" id="{808C27D2-2B56-4CBF-8947-D9224ADF116C}"/>
                    </a:ext>
                  </a:extLst>
                </p:cNvPr>
                <p:cNvSpPr txBox="1"/>
                <p:nvPr/>
              </p:nvSpPr>
              <p:spPr>
                <a:xfrm>
                  <a:off x="9994541" y="4393357"/>
                  <a:ext cx="1367099" cy="360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delegate</a:t>
                  </a:r>
                </a:p>
              </p:txBody>
            </p:sp>
            <p:sp>
              <p:nvSpPr>
                <p:cNvPr id="101" name="Textfeld 100">
                  <a:extLst>
                    <a:ext uri="{FF2B5EF4-FFF2-40B4-BE49-F238E27FC236}">
                      <a16:creationId xmlns:a16="http://schemas.microsoft.com/office/drawing/2014/main" id="{92F1E40F-0828-41C6-81AE-0A3DE8AC1136}"/>
                    </a:ext>
                  </a:extLst>
                </p:cNvPr>
                <p:cNvSpPr txBox="1"/>
                <p:nvPr/>
              </p:nvSpPr>
              <p:spPr>
                <a:xfrm>
                  <a:off x="9526132" y="4566844"/>
                  <a:ext cx="624548" cy="29135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800" b="1" i="1" dirty="0">
                      <a:solidFill>
                        <a:srgbClr val="798BB3"/>
                      </a:solidFill>
                      <a:latin typeface="Open Sans" panose="020B0606030504020204" pitchFamily="34" charset="0"/>
                      <a:ea typeface="Open Sans" panose="020B0606030504020204" pitchFamily="34" charset="0"/>
                      <a:cs typeface="Open Sans" panose="020B0606030504020204" pitchFamily="34" charset="0"/>
                    </a:rPr>
                    <a:t>KT1</a:t>
                  </a:r>
                </a:p>
              </p:txBody>
            </p:sp>
            <p:sp>
              <p:nvSpPr>
                <p:cNvPr id="102" name="Textfeld 101">
                  <a:extLst>
                    <a:ext uri="{FF2B5EF4-FFF2-40B4-BE49-F238E27FC236}">
                      <a16:creationId xmlns:a16="http://schemas.microsoft.com/office/drawing/2014/main" id="{847D5130-9B82-4943-A522-454FA5439286}"/>
                    </a:ext>
                  </a:extLst>
                </p:cNvPr>
                <p:cNvSpPr txBox="1"/>
                <p:nvPr/>
              </p:nvSpPr>
              <p:spPr>
                <a:xfrm>
                  <a:off x="11205502" y="4566844"/>
                  <a:ext cx="624548" cy="29135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800" b="1" i="1" dirty="0" err="1">
                      <a:solidFill>
                        <a:srgbClr val="798BB3"/>
                      </a:solidFill>
                      <a:latin typeface="Open Sans" panose="020B0606030504020204" pitchFamily="34" charset="0"/>
                      <a:ea typeface="Open Sans" panose="020B0606030504020204" pitchFamily="34" charset="0"/>
                      <a:cs typeface="Open Sans" panose="020B0606030504020204" pitchFamily="34" charset="0"/>
                    </a:rPr>
                    <a:t>tz</a:t>
                  </a:r>
                  <a:endParaRPr lang="en-US" sz="1800" b="1" i="1"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03" name="Gerade Verbindung mit Pfeil 102">
                  <a:extLst>
                    <a:ext uri="{FF2B5EF4-FFF2-40B4-BE49-F238E27FC236}">
                      <a16:creationId xmlns:a16="http://schemas.microsoft.com/office/drawing/2014/main" id="{10754165-1C34-410E-8532-E1C6ED8AF23C}"/>
                    </a:ext>
                  </a:extLst>
                </p:cNvPr>
                <p:cNvCxnSpPr>
                  <a:stCxn id="101" idx="3"/>
                  <a:endCxn id="102" idx="1"/>
                </p:cNvCxnSpPr>
                <p:nvPr/>
              </p:nvCxnSpPr>
              <p:spPr>
                <a:xfrm>
                  <a:off x="10150680" y="4712522"/>
                  <a:ext cx="1054822" cy="0"/>
                </a:xfrm>
                <a:prstGeom prst="straightConnector1">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22C0FDFF-00D3-491B-AC62-111B661EACB2}"/>
                    </a:ext>
                  </a:extLst>
                </p:cNvPr>
                <p:cNvSpPr txBox="1"/>
                <p:nvPr/>
              </p:nvSpPr>
              <p:spPr>
                <a:xfrm>
                  <a:off x="9526132" y="4824931"/>
                  <a:ext cx="624548" cy="29135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800" b="1" i="1" dirty="0" err="1">
                      <a:solidFill>
                        <a:srgbClr val="798BB3"/>
                      </a:solidFill>
                      <a:latin typeface="Open Sans" panose="020B0606030504020204" pitchFamily="34" charset="0"/>
                      <a:ea typeface="Open Sans" panose="020B0606030504020204" pitchFamily="34" charset="0"/>
                      <a:cs typeface="Open Sans" panose="020B0606030504020204" pitchFamily="34" charset="0"/>
                    </a:rPr>
                    <a:t>tz</a:t>
                  </a:r>
                  <a:endParaRPr lang="en-US" sz="1800" b="1" i="1"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07" name="Gerade Verbindung mit Pfeil 106">
                  <a:extLst>
                    <a:ext uri="{FF2B5EF4-FFF2-40B4-BE49-F238E27FC236}">
                      <a16:creationId xmlns:a16="http://schemas.microsoft.com/office/drawing/2014/main" id="{F7237D79-74B1-4CD9-A003-2A3F15DFF64A}"/>
                    </a:ext>
                  </a:extLst>
                </p:cNvPr>
                <p:cNvCxnSpPr>
                  <a:cxnSpLocks/>
                  <a:stCxn id="106" idx="3"/>
                </p:cNvCxnSpPr>
                <p:nvPr/>
              </p:nvCxnSpPr>
              <p:spPr>
                <a:xfrm flipV="1">
                  <a:off x="10150680" y="4833171"/>
                  <a:ext cx="1054822" cy="137438"/>
                </a:xfrm>
                <a:prstGeom prst="straightConnector1">
                  <a:avLst/>
                </a:prstGeom>
                <a:ln>
                  <a:solidFill>
                    <a:srgbClr val="798BB3"/>
                  </a:solidFill>
                  <a:prstDash val="dash"/>
                  <a:tailEnd type="triangle"/>
                </a:ln>
              </p:spPr>
              <p:style>
                <a:lnRef idx="1">
                  <a:schemeClr val="accent1"/>
                </a:lnRef>
                <a:fillRef idx="0">
                  <a:schemeClr val="accent1"/>
                </a:fillRef>
                <a:effectRef idx="0">
                  <a:schemeClr val="accent1"/>
                </a:effectRef>
                <a:fontRef idx="minor">
                  <a:schemeClr val="tx1"/>
                </a:fontRef>
              </p:style>
            </p:cxnSp>
          </p:grpSp>
        </p:grpSp>
        <p:sp>
          <p:nvSpPr>
            <p:cNvPr id="122" name="Pfeil: nach rechts 121">
              <a:extLst>
                <a:ext uri="{FF2B5EF4-FFF2-40B4-BE49-F238E27FC236}">
                  <a16:creationId xmlns:a16="http://schemas.microsoft.com/office/drawing/2014/main" id="{18719891-C48D-4D9C-8052-AEC275150C55}"/>
                </a:ext>
              </a:extLst>
            </p:cNvPr>
            <p:cNvSpPr/>
            <p:nvPr/>
          </p:nvSpPr>
          <p:spPr bwMode="gray">
            <a:xfrm>
              <a:off x="8558802" y="4576708"/>
              <a:ext cx="889462" cy="307205"/>
            </a:xfrm>
            <a:prstGeom prst="rightArrow">
              <a:avLst>
                <a:gd name="adj1" fmla="val 50000"/>
                <a:gd name="adj2" fmla="val 7114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2" name="Datumsplatzhalter 6">
            <a:extLst>
              <a:ext uri="{FF2B5EF4-FFF2-40B4-BE49-F238E27FC236}">
                <a16:creationId xmlns:a16="http://schemas.microsoft.com/office/drawing/2014/main" id="{6D61C664-0B4E-46B7-8C8A-5CAA6A115476}"/>
              </a:ext>
            </a:extLst>
          </p:cNvPr>
          <p:cNvSpPr>
            <a:spLocks noGrp="1"/>
          </p:cNvSpPr>
          <p:nvPr>
            <p:ph type="dt" sz="half" idx="2"/>
          </p:nvPr>
        </p:nvSpPr>
        <p:spPr>
          <a:xfrm>
            <a:off x="360363" y="6584851"/>
            <a:ext cx="493866" cy="216000"/>
          </a:xfrm>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5" name="Fußzeilenplatzhalter 2">
            <a:extLst>
              <a:ext uri="{FF2B5EF4-FFF2-40B4-BE49-F238E27FC236}">
                <a16:creationId xmlns:a16="http://schemas.microsoft.com/office/drawing/2014/main" id="{7D7C04C3-6EEC-46EC-B28D-01E81A980F8C}"/>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Tree>
    <p:extLst>
      <p:ext uri="{BB962C8B-B14F-4D97-AF65-F5344CB8AC3E}">
        <p14:creationId xmlns:p14="http://schemas.microsoft.com/office/powerpoint/2010/main" val="3521786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5830A457-0CA1-4D4D-8D77-F1D4F3A98876}"/>
              </a:ext>
            </a:extLst>
          </p:cNvPr>
          <p:cNvGraphicFramePr>
            <a:graphicFrameLocks noChangeAspect="1"/>
          </p:cNvGraphicFramePr>
          <p:nvPr>
            <p:custDataLst>
              <p:tags r:id="rId2"/>
            </p:custDataLst>
            <p:extLst>
              <p:ext uri="{D42A27DB-BD31-4B8C-83A1-F6EECF244321}">
                <p14:modId xmlns:p14="http://schemas.microsoft.com/office/powerpoint/2010/main" val="2704825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526"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hteck 9" hidden="1">
            <a:extLst>
              <a:ext uri="{FF2B5EF4-FFF2-40B4-BE49-F238E27FC236}">
                <a16:creationId xmlns:a16="http://schemas.microsoft.com/office/drawing/2014/main" id="{2B9EAEAC-9586-4680-8107-E6FCD6DF5E55}"/>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8" name="Inhaltsplatzhalter 7">
            <a:extLst>
              <a:ext uri="{FF2B5EF4-FFF2-40B4-BE49-F238E27FC236}">
                <a16:creationId xmlns:a16="http://schemas.microsoft.com/office/drawing/2014/main" id="{2586D3B4-C1E8-4DAB-A801-E60694635FEC}"/>
              </a:ext>
            </a:extLst>
          </p:cNvPr>
          <p:cNvSpPr>
            <a:spLocks noGrp="1"/>
          </p:cNvSpPr>
          <p:nvPr>
            <p:ph sz="quarter" idx="13"/>
          </p:nvPr>
        </p:nvSpPr>
        <p:spPr>
          <a:xfrm>
            <a:off x="359999" y="884238"/>
            <a:ext cx="5318693" cy="5613761"/>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Carthage is the </a:t>
            </a:r>
            <a:r>
              <a:rPr lang="en-US" sz="1300" b="1" dirty="0">
                <a:latin typeface="Open Sans" panose="020B0606030504020204" pitchFamily="34" charset="0"/>
                <a:ea typeface="Open Sans" panose="020B0606030504020204" pitchFamily="34" charset="0"/>
                <a:cs typeface="Open Sans" panose="020B0606030504020204" pitchFamily="34" charset="0"/>
              </a:rPr>
              <a:t>third successful amendment </a:t>
            </a:r>
            <a:r>
              <a:rPr lang="en-US" sz="1300" dirty="0">
                <a:latin typeface="Open Sans" panose="020B0606030504020204" pitchFamily="34" charset="0"/>
                <a:ea typeface="Open Sans" panose="020B0606030504020204" pitchFamily="34" charset="0"/>
                <a:cs typeface="Open Sans" panose="020B0606030504020204" pitchFamily="34" charset="0"/>
              </a:rPr>
              <a:t>to the Tezos protocol through the on-chain governance mechanism and was </a:t>
            </a:r>
            <a:r>
              <a:rPr lang="en-US" sz="1300" b="1" dirty="0">
                <a:latin typeface="Open Sans" panose="020B0606030504020204" pitchFamily="34" charset="0"/>
                <a:ea typeface="Open Sans" panose="020B0606030504020204" pitchFamily="34" charset="0"/>
                <a:cs typeface="Open Sans" panose="020B0606030504020204" pitchFamily="34" charset="0"/>
              </a:rPr>
              <a:t>activated on 2020-03-05</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It was jointly developed by </a:t>
            </a:r>
            <a:r>
              <a:rPr lang="en-US" sz="1300" b="1" dirty="0">
                <a:latin typeface="Open Sans" panose="020B0606030504020204" pitchFamily="34" charset="0"/>
                <a:ea typeface="Open Sans" panose="020B0606030504020204" pitchFamily="34" charset="0"/>
                <a:cs typeface="Open Sans" panose="020B0606030504020204" pitchFamily="34" charset="0"/>
                <a:hlinkClick r:id="rId8"/>
              </a:rPr>
              <a:t>Nomadic Labs</a:t>
            </a:r>
            <a:r>
              <a:rPr lang="en-US" sz="1300" b="1" dirty="0">
                <a:latin typeface="Open Sans" panose="020B0606030504020204" pitchFamily="34" charset="0"/>
                <a:ea typeface="Open Sans" panose="020B0606030504020204" pitchFamily="34" charset="0"/>
                <a:cs typeface="Open Sans" panose="020B0606030504020204" pitchFamily="34" charset="0"/>
              </a:rPr>
              <a:t> </a:t>
            </a:r>
            <a:r>
              <a:rPr lang="en-US" sz="1300" dirty="0">
                <a:latin typeface="Open Sans" panose="020B0606030504020204" pitchFamily="34" charset="0"/>
                <a:ea typeface="Open Sans" panose="020B0606030504020204" pitchFamily="34" charset="0"/>
                <a:cs typeface="Open Sans" panose="020B0606030504020204" pitchFamily="34" charset="0"/>
              </a:rPr>
              <a:t>and </a:t>
            </a:r>
            <a:r>
              <a:rPr lang="en-US" sz="1300" b="1" dirty="0">
                <a:latin typeface="Open Sans" panose="020B0606030504020204" pitchFamily="34" charset="0"/>
                <a:ea typeface="Open Sans" panose="020B0606030504020204" pitchFamily="34" charset="0"/>
                <a:cs typeface="Open Sans" panose="020B0606030504020204" pitchFamily="34" charset="0"/>
                <a:hlinkClick r:id="rId9"/>
              </a:rPr>
              <a:t>Cryptium Labs</a:t>
            </a:r>
            <a:r>
              <a:rPr lang="en-US" sz="1300" b="1" dirty="0">
                <a:latin typeface="Open Sans" panose="020B0606030504020204" pitchFamily="34" charset="0"/>
                <a:ea typeface="Open Sans" panose="020B0606030504020204" pitchFamily="34" charset="0"/>
                <a:cs typeface="Open Sans" panose="020B0606030504020204" pitchFamily="34" charset="0"/>
              </a:rPr>
              <a:t> </a:t>
            </a:r>
            <a:r>
              <a:rPr lang="en-US" sz="1300" dirty="0">
                <a:latin typeface="Open Sans" panose="020B0606030504020204" pitchFamily="34" charset="0"/>
                <a:ea typeface="Open Sans" panose="020B0606030504020204" pitchFamily="34" charset="0"/>
                <a:cs typeface="Open Sans" panose="020B0606030504020204" pitchFamily="34" charset="0"/>
              </a:rPr>
              <a:t>and did not contain an invoice.</a:t>
            </a:r>
          </a:p>
          <a:p>
            <a:r>
              <a:rPr lang="en-US" sz="1300" dirty="0">
                <a:latin typeface="Open Sans" panose="020B0606030504020204" pitchFamily="34" charset="0"/>
                <a:ea typeface="Open Sans" panose="020B0606030504020204" pitchFamily="34" charset="0"/>
                <a:cs typeface="Open Sans" panose="020B0606030504020204" pitchFamily="34" charset="0"/>
              </a:rPr>
              <a:t>The proposal was nicknamed the </a:t>
            </a:r>
            <a:r>
              <a:rPr lang="en-US" sz="1300" b="1" dirty="0">
                <a:latin typeface="Open Sans" panose="020B0606030504020204" pitchFamily="34" charset="0"/>
                <a:ea typeface="Open Sans" panose="020B0606030504020204" pitchFamily="34" charset="0"/>
                <a:cs typeface="Open Sans" panose="020B0606030504020204" pitchFamily="34" charset="0"/>
              </a:rPr>
              <a:t>housekeeping proposal </a:t>
            </a:r>
            <a:r>
              <a:rPr lang="en-US" sz="1300" dirty="0">
                <a:latin typeface="Open Sans" panose="020B0606030504020204" pitchFamily="34" charset="0"/>
                <a:ea typeface="Open Sans" panose="020B0606030504020204" pitchFamily="34" charset="0"/>
                <a:cs typeface="Open Sans" panose="020B0606030504020204" pitchFamily="34" charset="0"/>
              </a:rPr>
              <a:t>as it focused on code clean-up, optimizations and minor fixes instead of introducing significant new features. </a:t>
            </a:r>
          </a:p>
          <a:p>
            <a:r>
              <a:rPr lang="en-US" sz="1300" dirty="0">
                <a:latin typeface="Open Sans" panose="020B0606030504020204" pitchFamily="34" charset="0"/>
                <a:ea typeface="Open Sans" panose="020B0606030504020204" pitchFamily="34" charset="0"/>
                <a:cs typeface="Open Sans" panose="020B0606030504020204" pitchFamily="34" charset="0"/>
              </a:rPr>
              <a:t>Noteworthy changes brought in with Carthage are:</a:t>
            </a:r>
          </a:p>
          <a:p>
            <a:pPr lvl="1"/>
            <a:r>
              <a:rPr lang="en-US" sz="1300" dirty="0">
                <a:latin typeface="Open Sans" panose="020B0606030504020204" pitchFamily="34" charset="0"/>
                <a:ea typeface="Open Sans" panose="020B0606030504020204" pitchFamily="34" charset="0"/>
                <a:cs typeface="Open Sans" panose="020B0606030504020204" pitchFamily="34" charset="0"/>
              </a:rPr>
              <a:t>Increase of the </a:t>
            </a:r>
            <a:r>
              <a:rPr lang="en-US" sz="1300" b="1" dirty="0">
                <a:latin typeface="Open Sans" panose="020B0606030504020204" pitchFamily="34" charset="0"/>
                <a:ea typeface="Open Sans" panose="020B0606030504020204" pitchFamily="34" charset="0"/>
                <a:cs typeface="Open Sans" panose="020B0606030504020204" pitchFamily="34" charset="0"/>
              </a:rPr>
              <a:t>gas limit per operation </a:t>
            </a:r>
            <a:r>
              <a:rPr lang="en-US" sz="1300" dirty="0">
                <a:latin typeface="Open Sans" panose="020B0606030504020204" pitchFamily="34" charset="0"/>
                <a:ea typeface="Open Sans" panose="020B0606030504020204" pitchFamily="34" charset="0"/>
                <a:cs typeface="Open Sans" panose="020B0606030504020204" pitchFamily="34" charset="0"/>
              </a:rPr>
              <a:t>from 800,000 to 1,040,000.</a:t>
            </a:r>
          </a:p>
          <a:p>
            <a:pPr lvl="1"/>
            <a:r>
              <a:rPr lang="en-US" sz="1300" dirty="0">
                <a:latin typeface="Open Sans" panose="020B0606030504020204" pitchFamily="34" charset="0"/>
                <a:ea typeface="Open Sans" panose="020B0606030504020204" pitchFamily="34" charset="0"/>
                <a:cs typeface="Open Sans" panose="020B0606030504020204" pitchFamily="34" charset="0"/>
              </a:rPr>
              <a:t>Increase of the </a:t>
            </a:r>
            <a:r>
              <a:rPr lang="en-US" sz="1300" b="1" dirty="0">
                <a:latin typeface="Open Sans" panose="020B0606030504020204" pitchFamily="34" charset="0"/>
                <a:ea typeface="Open Sans" panose="020B0606030504020204" pitchFamily="34" charset="0"/>
                <a:cs typeface="Open Sans" panose="020B0606030504020204" pitchFamily="34" charset="0"/>
              </a:rPr>
              <a:t>gas limit per block </a:t>
            </a:r>
            <a:r>
              <a:rPr lang="en-US" sz="1300" dirty="0">
                <a:latin typeface="Open Sans" panose="020B0606030504020204" pitchFamily="34" charset="0"/>
                <a:ea typeface="Open Sans" panose="020B0606030504020204" pitchFamily="34" charset="0"/>
                <a:cs typeface="Open Sans" panose="020B0606030504020204" pitchFamily="34" charset="0"/>
              </a:rPr>
              <a:t>from 8,000,000 to 10,400,000.</a:t>
            </a:r>
          </a:p>
          <a:p>
            <a:pPr lvl="1"/>
            <a:r>
              <a:rPr lang="en-US" sz="1300" dirty="0">
                <a:latin typeface="Open Sans" panose="020B0606030504020204" pitchFamily="34" charset="0"/>
                <a:ea typeface="Open Sans" panose="020B0606030504020204" pitchFamily="34" charset="0"/>
                <a:cs typeface="Open Sans" panose="020B0606030504020204" pitchFamily="34" charset="0"/>
              </a:rPr>
              <a:t>Adaption of the </a:t>
            </a:r>
            <a:r>
              <a:rPr lang="en-US" sz="1300" b="1" dirty="0">
                <a:latin typeface="Open Sans" panose="020B0606030504020204" pitchFamily="34" charset="0"/>
                <a:ea typeface="Open Sans" panose="020B0606030504020204" pitchFamily="34" charset="0"/>
                <a:cs typeface="Open Sans" panose="020B0606030504020204" pitchFamily="34" charset="0"/>
              </a:rPr>
              <a:t>formula for calculating baking and endorsing rewards </a:t>
            </a:r>
            <a:r>
              <a:rPr lang="en-US" sz="1300" dirty="0">
                <a:latin typeface="Open Sans" panose="020B0606030504020204" pitchFamily="34" charset="0"/>
                <a:ea typeface="Open Sans" panose="020B0606030504020204" pitchFamily="34" charset="0"/>
                <a:cs typeface="Open Sans" panose="020B0606030504020204" pitchFamily="34" charset="0"/>
              </a:rPr>
              <a:t>to be linear in the number of endorsements (replacing a step function) and to be more resistant to certain types of attacks.</a:t>
            </a:r>
          </a:p>
          <a:p>
            <a:pPr lvl="1"/>
            <a:r>
              <a:rPr lang="en-US" sz="1300" dirty="0">
                <a:latin typeface="Open Sans" panose="020B0606030504020204" pitchFamily="34" charset="0"/>
                <a:ea typeface="Open Sans" panose="020B0606030504020204" pitchFamily="34" charset="0"/>
                <a:cs typeface="Open Sans" panose="020B0606030504020204" pitchFamily="34" charset="0"/>
              </a:rPr>
              <a:t>Minor </a:t>
            </a:r>
            <a:r>
              <a:rPr lang="en-US" sz="1300" b="1" dirty="0">
                <a:latin typeface="Open Sans" panose="020B0606030504020204" pitchFamily="34" charset="0"/>
                <a:ea typeface="Open Sans" panose="020B0606030504020204" pitchFamily="34" charset="0"/>
                <a:cs typeface="Open Sans" panose="020B0606030504020204" pitchFamily="34" charset="0"/>
              </a:rPr>
              <a:t>improvements to Michelson</a:t>
            </a:r>
            <a:r>
              <a:rPr lang="en-US" sz="1300" dirty="0">
                <a:latin typeface="Open Sans" panose="020B0606030504020204" pitchFamily="34" charset="0"/>
                <a:ea typeface="Open Sans" panose="020B0606030504020204" pitchFamily="34" charset="0"/>
                <a:cs typeface="Open Sans" panose="020B0606030504020204" pitchFamily="34" charset="0"/>
              </a:rPr>
              <a:t>.</a:t>
            </a: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FF11B544-2057-4FED-951B-B7649264AD18}"/>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Carthage – the third amendment to the Tezos protocol</a:t>
            </a:r>
          </a:p>
        </p:txBody>
      </p:sp>
      <p:sp>
        <p:nvSpPr>
          <p:cNvPr id="4" name="Foliennummernplatzhalter 3">
            <a:extLst>
              <a:ext uri="{FF2B5EF4-FFF2-40B4-BE49-F238E27FC236}">
                <a16:creationId xmlns:a16="http://schemas.microsoft.com/office/drawing/2014/main" id="{1ADBAF52-E1B4-4429-9279-4E5154115506}"/>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44</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feld 17">
            <a:extLst>
              <a:ext uri="{FF2B5EF4-FFF2-40B4-BE49-F238E27FC236}">
                <a16:creationId xmlns:a16="http://schemas.microsoft.com/office/drawing/2014/main" id="{F02D99BC-0859-4191-9F5F-D5D8A58D6BD8}"/>
              </a:ext>
            </a:extLst>
          </p:cNvPr>
          <p:cNvSpPr txBox="1"/>
          <p:nvPr/>
        </p:nvSpPr>
        <p:spPr>
          <a:xfrm>
            <a:off x="6576706" y="2613621"/>
            <a:ext cx="4886632" cy="56777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Increase of the gas limit per operation to 1,040,000</a:t>
            </a:r>
          </a:p>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Increase of the gas limit per block to 10,400,000</a:t>
            </a:r>
          </a:p>
        </p:txBody>
      </p:sp>
      <p:grpSp>
        <p:nvGrpSpPr>
          <p:cNvPr id="57" name="Gruppieren 56">
            <a:extLst>
              <a:ext uri="{FF2B5EF4-FFF2-40B4-BE49-F238E27FC236}">
                <a16:creationId xmlns:a16="http://schemas.microsoft.com/office/drawing/2014/main" id="{43CBE108-42BA-42E4-9224-E946F835779A}"/>
              </a:ext>
            </a:extLst>
          </p:cNvPr>
          <p:cNvGrpSpPr/>
          <p:nvPr/>
        </p:nvGrpSpPr>
        <p:grpSpPr>
          <a:xfrm>
            <a:off x="6733868" y="971551"/>
            <a:ext cx="4572308" cy="1419942"/>
            <a:chOff x="6576706" y="1103978"/>
            <a:chExt cx="4886631" cy="1631337"/>
          </a:xfrm>
        </p:grpSpPr>
        <p:grpSp>
          <p:nvGrpSpPr>
            <p:cNvPr id="11" name="Group 66">
              <a:extLst>
                <a:ext uri="{FF2B5EF4-FFF2-40B4-BE49-F238E27FC236}">
                  <a16:creationId xmlns:a16="http://schemas.microsoft.com/office/drawing/2014/main" id="{00EDB5F9-636D-4CC0-9B17-2A24EF17BBF2}"/>
                </a:ext>
              </a:extLst>
            </p:cNvPr>
            <p:cNvGrpSpPr>
              <a:grpSpLocks noChangeAspect="1"/>
            </p:cNvGrpSpPr>
            <p:nvPr/>
          </p:nvGrpSpPr>
          <p:grpSpPr bwMode="auto">
            <a:xfrm>
              <a:off x="6576706" y="1305009"/>
              <a:ext cx="989737" cy="1229275"/>
              <a:chOff x="5481" y="2091"/>
              <a:chExt cx="376" cy="467"/>
            </a:xfrm>
            <a:solidFill>
              <a:schemeClr val="accent1"/>
            </a:solidFill>
          </p:grpSpPr>
          <p:sp>
            <p:nvSpPr>
              <p:cNvPr id="12" name="Freeform 67">
                <a:extLst>
                  <a:ext uri="{FF2B5EF4-FFF2-40B4-BE49-F238E27FC236}">
                    <a16:creationId xmlns:a16="http://schemas.microsoft.com/office/drawing/2014/main" id="{B7349916-C18A-42CF-98AB-3646FC7A075B}"/>
                  </a:ext>
                </a:extLst>
              </p:cNvPr>
              <p:cNvSpPr>
                <a:spLocks noEditPoints="1"/>
              </p:cNvSpPr>
              <p:nvPr/>
            </p:nvSpPr>
            <p:spPr bwMode="auto">
              <a:xfrm>
                <a:off x="5481" y="2091"/>
                <a:ext cx="356" cy="467"/>
              </a:xfrm>
              <a:custGeom>
                <a:avLst/>
                <a:gdLst>
                  <a:gd name="T0" fmla="*/ 265 w 1484"/>
                  <a:gd name="T1" fmla="*/ 1013 h 1944"/>
                  <a:gd name="T2" fmla="*/ 269 w 1484"/>
                  <a:gd name="T3" fmla="*/ 939 h 1944"/>
                  <a:gd name="T4" fmla="*/ 300 w 1484"/>
                  <a:gd name="T5" fmla="*/ 904 h 1944"/>
                  <a:gd name="T6" fmla="*/ 284 w 1484"/>
                  <a:gd name="T7" fmla="*/ 865 h 1944"/>
                  <a:gd name="T8" fmla="*/ 300 w 1484"/>
                  <a:gd name="T9" fmla="*/ 826 h 1944"/>
                  <a:gd name="T10" fmla="*/ 774 w 1484"/>
                  <a:gd name="T11" fmla="*/ 355 h 1944"/>
                  <a:gd name="T12" fmla="*/ 785 w 1484"/>
                  <a:gd name="T13" fmla="*/ 347 h 1944"/>
                  <a:gd name="T14" fmla="*/ 1108 w 1484"/>
                  <a:gd name="T15" fmla="*/ 149 h 1944"/>
                  <a:gd name="T16" fmla="*/ 1174 w 1484"/>
                  <a:gd name="T17" fmla="*/ 156 h 1944"/>
                  <a:gd name="T18" fmla="*/ 1174 w 1484"/>
                  <a:gd name="T19" fmla="*/ 156 h 1944"/>
                  <a:gd name="T20" fmla="*/ 1263 w 1484"/>
                  <a:gd name="T21" fmla="*/ 71 h 1944"/>
                  <a:gd name="T22" fmla="*/ 1282 w 1484"/>
                  <a:gd name="T23" fmla="*/ 55 h 1944"/>
                  <a:gd name="T24" fmla="*/ 1403 w 1484"/>
                  <a:gd name="T25" fmla="*/ 12 h 1944"/>
                  <a:gd name="T26" fmla="*/ 1473 w 1484"/>
                  <a:gd name="T27" fmla="*/ 43 h 1944"/>
                  <a:gd name="T28" fmla="*/ 1442 w 1484"/>
                  <a:gd name="T29" fmla="*/ 113 h 1944"/>
                  <a:gd name="T30" fmla="*/ 1329 w 1484"/>
                  <a:gd name="T31" fmla="*/ 156 h 1944"/>
                  <a:gd name="T32" fmla="*/ 1251 w 1484"/>
                  <a:gd name="T33" fmla="*/ 234 h 1944"/>
                  <a:gd name="T34" fmla="*/ 1263 w 1484"/>
                  <a:gd name="T35" fmla="*/ 242 h 1944"/>
                  <a:gd name="T36" fmla="*/ 1263 w 1484"/>
                  <a:gd name="T37" fmla="*/ 320 h 1944"/>
                  <a:gd name="T38" fmla="*/ 987 w 1484"/>
                  <a:gd name="T39" fmla="*/ 597 h 1944"/>
                  <a:gd name="T40" fmla="*/ 983 w 1484"/>
                  <a:gd name="T41" fmla="*/ 897 h 1944"/>
                  <a:gd name="T42" fmla="*/ 964 w 1484"/>
                  <a:gd name="T43" fmla="*/ 935 h 1944"/>
                  <a:gd name="T44" fmla="*/ 851 w 1484"/>
                  <a:gd name="T45" fmla="*/ 1048 h 1944"/>
                  <a:gd name="T46" fmla="*/ 805 w 1484"/>
                  <a:gd name="T47" fmla="*/ 1060 h 1944"/>
                  <a:gd name="T48" fmla="*/ 708 w 1484"/>
                  <a:gd name="T49" fmla="*/ 1041 h 1944"/>
                  <a:gd name="T50" fmla="*/ 610 w 1484"/>
                  <a:gd name="T51" fmla="*/ 1138 h 1944"/>
                  <a:gd name="T52" fmla="*/ 572 w 1484"/>
                  <a:gd name="T53" fmla="*/ 1154 h 1944"/>
                  <a:gd name="T54" fmla="*/ 533 w 1484"/>
                  <a:gd name="T55" fmla="*/ 1138 h 1944"/>
                  <a:gd name="T56" fmla="*/ 471 w 1484"/>
                  <a:gd name="T57" fmla="*/ 1076 h 1944"/>
                  <a:gd name="T58" fmla="*/ 436 w 1484"/>
                  <a:gd name="T59" fmla="*/ 1111 h 1944"/>
                  <a:gd name="T60" fmla="*/ 362 w 1484"/>
                  <a:gd name="T61" fmla="*/ 1111 h 1944"/>
                  <a:gd name="T62" fmla="*/ 342 w 1484"/>
                  <a:gd name="T63" fmla="*/ 1091 h 1944"/>
                  <a:gd name="T64" fmla="*/ 140 w 1484"/>
                  <a:gd name="T65" fmla="*/ 1337 h 1944"/>
                  <a:gd name="T66" fmla="*/ 404 w 1484"/>
                  <a:gd name="T67" fmla="*/ 1438 h 1944"/>
                  <a:gd name="T68" fmla="*/ 809 w 1484"/>
                  <a:gd name="T69" fmla="*/ 1629 h 1944"/>
                  <a:gd name="T70" fmla="*/ 610 w 1484"/>
                  <a:gd name="T71" fmla="*/ 1937 h 1944"/>
                  <a:gd name="T72" fmla="*/ 579 w 1484"/>
                  <a:gd name="T73" fmla="*/ 1944 h 1944"/>
                  <a:gd name="T74" fmla="*/ 533 w 1484"/>
                  <a:gd name="T75" fmla="*/ 1921 h 1944"/>
                  <a:gd name="T76" fmla="*/ 548 w 1484"/>
                  <a:gd name="T77" fmla="*/ 1843 h 1944"/>
                  <a:gd name="T78" fmla="*/ 704 w 1484"/>
                  <a:gd name="T79" fmla="*/ 1656 h 1944"/>
                  <a:gd name="T80" fmla="*/ 397 w 1484"/>
                  <a:gd name="T81" fmla="*/ 1547 h 1944"/>
                  <a:gd name="T82" fmla="*/ 32 w 1484"/>
                  <a:gd name="T83" fmla="*/ 1364 h 1944"/>
                  <a:gd name="T84" fmla="*/ 265 w 1484"/>
                  <a:gd name="T85" fmla="*/ 1013 h 1944"/>
                  <a:gd name="T86" fmla="*/ 626 w 1484"/>
                  <a:gd name="T87" fmla="*/ 854 h 1944"/>
                  <a:gd name="T88" fmla="*/ 661 w 1484"/>
                  <a:gd name="T89" fmla="*/ 869 h 1944"/>
                  <a:gd name="T90" fmla="*/ 700 w 1484"/>
                  <a:gd name="T91" fmla="*/ 854 h 1944"/>
                  <a:gd name="T92" fmla="*/ 812 w 1484"/>
                  <a:gd name="T93" fmla="*/ 741 h 1944"/>
                  <a:gd name="T94" fmla="*/ 812 w 1484"/>
                  <a:gd name="T95" fmla="*/ 663 h 1944"/>
                  <a:gd name="T96" fmla="*/ 735 w 1484"/>
                  <a:gd name="T97" fmla="*/ 663 h 1944"/>
                  <a:gd name="T98" fmla="*/ 626 w 1484"/>
                  <a:gd name="T99" fmla="*/ 776 h 1944"/>
                  <a:gd name="T100" fmla="*/ 626 w 1484"/>
                  <a:gd name="T101" fmla="*/ 85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4" h="1944">
                    <a:moveTo>
                      <a:pt x="265" y="1013"/>
                    </a:moveTo>
                    <a:cubicBezTo>
                      <a:pt x="245" y="994"/>
                      <a:pt x="245" y="959"/>
                      <a:pt x="269" y="939"/>
                    </a:cubicBezTo>
                    <a:cubicBezTo>
                      <a:pt x="300" y="904"/>
                      <a:pt x="300" y="904"/>
                      <a:pt x="300" y="904"/>
                    </a:cubicBezTo>
                    <a:cubicBezTo>
                      <a:pt x="292" y="897"/>
                      <a:pt x="284" y="881"/>
                      <a:pt x="284" y="865"/>
                    </a:cubicBezTo>
                    <a:cubicBezTo>
                      <a:pt x="284" y="854"/>
                      <a:pt x="292" y="838"/>
                      <a:pt x="300" y="826"/>
                    </a:cubicBezTo>
                    <a:cubicBezTo>
                      <a:pt x="774" y="355"/>
                      <a:pt x="774" y="355"/>
                      <a:pt x="774" y="355"/>
                    </a:cubicBezTo>
                    <a:cubicBezTo>
                      <a:pt x="777" y="351"/>
                      <a:pt x="781" y="347"/>
                      <a:pt x="785" y="347"/>
                    </a:cubicBezTo>
                    <a:cubicBezTo>
                      <a:pt x="1108" y="149"/>
                      <a:pt x="1108" y="149"/>
                      <a:pt x="1108" y="149"/>
                    </a:cubicBezTo>
                    <a:cubicBezTo>
                      <a:pt x="1131" y="133"/>
                      <a:pt x="1158" y="137"/>
                      <a:pt x="1174" y="156"/>
                    </a:cubicBezTo>
                    <a:cubicBezTo>
                      <a:pt x="1174" y="156"/>
                      <a:pt x="1174" y="156"/>
                      <a:pt x="1174" y="156"/>
                    </a:cubicBezTo>
                    <a:cubicBezTo>
                      <a:pt x="1263" y="71"/>
                      <a:pt x="1263" y="71"/>
                      <a:pt x="1263" y="71"/>
                    </a:cubicBezTo>
                    <a:cubicBezTo>
                      <a:pt x="1267" y="63"/>
                      <a:pt x="1275" y="59"/>
                      <a:pt x="1282" y="55"/>
                    </a:cubicBezTo>
                    <a:cubicBezTo>
                      <a:pt x="1403" y="12"/>
                      <a:pt x="1403" y="12"/>
                      <a:pt x="1403" y="12"/>
                    </a:cubicBezTo>
                    <a:cubicBezTo>
                      <a:pt x="1434" y="0"/>
                      <a:pt x="1465" y="16"/>
                      <a:pt x="1473" y="43"/>
                    </a:cubicBezTo>
                    <a:cubicBezTo>
                      <a:pt x="1484" y="71"/>
                      <a:pt x="1469" y="102"/>
                      <a:pt x="1442" y="113"/>
                    </a:cubicBezTo>
                    <a:cubicBezTo>
                      <a:pt x="1329" y="156"/>
                      <a:pt x="1329" y="156"/>
                      <a:pt x="1329" y="156"/>
                    </a:cubicBezTo>
                    <a:cubicBezTo>
                      <a:pt x="1251" y="234"/>
                      <a:pt x="1251" y="234"/>
                      <a:pt x="1251" y="234"/>
                    </a:cubicBezTo>
                    <a:cubicBezTo>
                      <a:pt x="1263" y="242"/>
                      <a:pt x="1263" y="242"/>
                      <a:pt x="1263" y="242"/>
                    </a:cubicBezTo>
                    <a:cubicBezTo>
                      <a:pt x="1282" y="265"/>
                      <a:pt x="1282" y="297"/>
                      <a:pt x="1263" y="320"/>
                    </a:cubicBezTo>
                    <a:cubicBezTo>
                      <a:pt x="987" y="597"/>
                      <a:pt x="987" y="597"/>
                      <a:pt x="987" y="597"/>
                    </a:cubicBezTo>
                    <a:cubicBezTo>
                      <a:pt x="983" y="897"/>
                      <a:pt x="983" y="897"/>
                      <a:pt x="983" y="897"/>
                    </a:cubicBezTo>
                    <a:cubicBezTo>
                      <a:pt x="979" y="912"/>
                      <a:pt x="976" y="924"/>
                      <a:pt x="964" y="935"/>
                    </a:cubicBezTo>
                    <a:cubicBezTo>
                      <a:pt x="851" y="1048"/>
                      <a:pt x="851" y="1048"/>
                      <a:pt x="851" y="1048"/>
                    </a:cubicBezTo>
                    <a:cubicBezTo>
                      <a:pt x="840" y="1060"/>
                      <a:pt x="820" y="1064"/>
                      <a:pt x="805" y="1060"/>
                    </a:cubicBezTo>
                    <a:cubicBezTo>
                      <a:pt x="708" y="1041"/>
                      <a:pt x="708" y="1041"/>
                      <a:pt x="708" y="1041"/>
                    </a:cubicBezTo>
                    <a:cubicBezTo>
                      <a:pt x="610" y="1138"/>
                      <a:pt x="610" y="1138"/>
                      <a:pt x="610" y="1138"/>
                    </a:cubicBezTo>
                    <a:cubicBezTo>
                      <a:pt x="599" y="1150"/>
                      <a:pt x="587" y="1154"/>
                      <a:pt x="572" y="1154"/>
                    </a:cubicBezTo>
                    <a:cubicBezTo>
                      <a:pt x="556" y="1154"/>
                      <a:pt x="544" y="1150"/>
                      <a:pt x="533" y="1138"/>
                    </a:cubicBezTo>
                    <a:cubicBezTo>
                      <a:pt x="471" y="1076"/>
                      <a:pt x="471" y="1076"/>
                      <a:pt x="471" y="1076"/>
                    </a:cubicBezTo>
                    <a:cubicBezTo>
                      <a:pt x="436" y="1111"/>
                      <a:pt x="436" y="1111"/>
                      <a:pt x="436" y="1111"/>
                    </a:cubicBezTo>
                    <a:cubicBezTo>
                      <a:pt x="416" y="1130"/>
                      <a:pt x="381" y="1130"/>
                      <a:pt x="362" y="1111"/>
                    </a:cubicBezTo>
                    <a:cubicBezTo>
                      <a:pt x="342" y="1091"/>
                      <a:pt x="342" y="1091"/>
                      <a:pt x="342" y="1091"/>
                    </a:cubicBezTo>
                    <a:cubicBezTo>
                      <a:pt x="241" y="1165"/>
                      <a:pt x="125" y="1274"/>
                      <a:pt x="140" y="1337"/>
                    </a:cubicBezTo>
                    <a:cubicBezTo>
                      <a:pt x="144" y="1356"/>
                      <a:pt x="175" y="1415"/>
                      <a:pt x="404" y="1438"/>
                    </a:cubicBezTo>
                    <a:cubicBezTo>
                      <a:pt x="657" y="1465"/>
                      <a:pt x="785" y="1524"/>
                      <a:pt x="809" y="1629"/>
                    </a:cubicBezTo>
                    <a:cubicBezTo>
                      <a:pt x="843" y="1773"/>
                      <a:pt x="649" y="1909"/>
                      <a:pt x="610" y="1937"/>
                    </a:cubicBezTo>
                    <a:cubicBezTo>
                      <a:pt x="599" y="1941"/>
                      <a:pt x="591" y="1944"/>
                      <a:pt x="579" y="1944"/>
                    </a:cubicBezTo>
                    <a:cubicBezTo>
                      <a:pt x="560" y="1944"/>
                      <a:pt x="544" y="1937"/>
                      <a:pt x="533" y="1921"/>
                    </a:cubicBezTo>
                    <a:cubicBezTo>
                      <a:pt x="517" y="1894"/>
                      <a:pt x="525" y="1859"/>
                      <a:pt x="548" y="1843"/>
                    </a:cubicBezTo>
                    <a:cubicBezTo>
                      <a:pt x="622" y="1796"/>
                      <a:pt x="715" y="1707"/>
                      <a:pt x="704" y="1656"/>
                    </a:cubicBezTo>
                    <a:cubicBezTo>
                      <a:pt x="700" y="1637"/>
                      <a:pt x="665" y="1574"/>
                      <a:pt x="397" y="1547"/>
                    </a:cubicBezTo>
                    <a:cubicBezTo>
                      <a:pt x="175" y="1524"/>
                      <a:pt x="55" y="1465"/>
                      <a:pt x="32" y="1364"/>
                    </a:cubicBezTo>
                    <a:cubicBezTo>
                      <a:pt x="0" y="1228"/>
                      <a:pt x="168" y="1083"/>
                      <a:pt x="265" y="1013"/>
                    </a:cubicBezTo>
                    <a:close/>
                    <a:moveTo>
                      <a:pt x="626" y="854"/>
                    </a:moveTo>
                    <a:cubicBezTo>
                      <a:pt x="634" y="861"/>
                      <a:pt x="649" y="869"/>
                      <a:pt x="661" y="869"/>
                    </a:cubicBezTo>
                    <a:cubicBezTo>
                      <a:pt x="676" y="869"/>
                      <a:pt x="692" y="861"/>
                      <a:pt x="700" y="854"/>
                    </a:cubicBezTo>
                    <a:cubicBezTo>
                      <a:pt x="812" y="741"/>
                      <a:pt x="812" y="741"/>
                      <a:pt x="812" y="741"/>
                    </a:cubicBezTo>
                    <a:cubicBezTo>
                      <a:pt x="832" y="721"/>
                      <a:pt x="832" y="686"/>
                      <a:pt x="812" y="663"/>
                    </a:cubicBezTo>
                    <a:cubicBezTo>
                      <a:pt x="789" y="643"/>
                      <a:pt x="754" y="643"/>
                      <a:pt x="735" y="663"/>
                    </a:cubicBezTo>
                    <a:cubicBezTo>
                      <a:pt x="626" y="776"/>
                      <a:pt x="626" y="776"/>
                      <a:pt x="626" y="776"/>
                    </a:cubicBezTo>
                    <a:cubicBezTo>
                      <a:pt x="603" y="795"/>
                      <a:pt x="603" y="830"/>
                      <a:pt x="626" y="854"/>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Freeform 68">
                <a:extLst>
                  <a:ext uri="{FF2B5EF4-FFF2-40B4-BE49-F238E27FC236}">
                    <a16:creationId xmlns:a16="http://schemas.microsoft.com/office/drawing/2014/main" id="{42AA46CD-5D7C-4E34-97AC-EA68F0E100CC}"/>
                  </a:ext>
                </a:extLst>
              </p:cNvPr>
              <p:cNvSpPr>
                <a:spLocks/>
              </p:cNvSpPr>
              <p:nvPr/>
            </p:nvSpPr>
            <p:spPr bwMode="auto">
              <a:xfrm>
                <a:off x="5800" y="2138"/>
                <a:ext cx="57" cy="78"/>
              </a:xfrm>
              <a:custGeom>
                <a:avLst/>
                <a:gdLst>
                  <a:gd name="T0" fmla="*/ 86 w 236"/>
                  <a:gd name="T1" fmla="*/ 16 h 324"/>
                  <a:gd name="T2" fmla="*/ 120 w 236"/>
                  <a:gd name="T3" fmla="*/ 0 h 324"/>
                  <a:gd name="T4" fmla="*/ 151 w 236"/>
                  <a:gd name="T5" fmla="*/ 16 h 324"/>
                  <a:gd name="T6" fmla="*/ 236 w 236"/>
                  <a:gd name="T7" fmla="*/ 207 h 324"/>
                  <a:gd name="T8" fmla="*/ 120 w 236"/>
                  <a:gd name="T9" fmla="*/ 324 h 324"/>
                  <a:gd name="T10" fmla="*/ 0 w 236"/>
                  <a:gd name="T11" fmla="*/ 207 h 324"/>
                  <a:gd name="T12" fmla="*/ 86 w 236"/>
                  <a:gd name="T13" fmla="*/ 16 h 324"/>
                </a:gdLst>
                <a:ahLst/>
                <a:cxnLst>
                  <a:cxn ang="0">
                    <a:pos x="T0" y="T1"/>
                  </a:cxn>
                  <a:cxn ang="0">
                    <a:pos x="T2" y="T3"/>
                  </a:cxn>
                  <a:cxn ang="0">
                    <a:pos x="T4" y="T5"/>
                  </a:cxn>
                  <a:cxn ang="0">
                    <a:pos x="T6" y="T7"/>
                  </a:cxn>
                  <a:cxn ang="0">
                    <a:pos x="T8" y="T9"/>
                  </a:cxn>
                  <a:cxn ang="0">
                    <a:pos x="T10" y="T11"/>
                  </a:cxn>
                  <a:cxn ang="0">
                    <a:pos x="T12" y="T13"/>
                  </a:cxn>
                </a:cxnLst>
                <a:rect l="0" t="0" r="r" b="b"/>
                <a:pathLst>
                  <a:path w="236" h="324">
                    <a:moveTo>
                      <a:pt x="86" y="16"/>
                    </a:moveTo>
                    <a:cubicBezTo>
                      <a:pt x="93" y="8"/>
                      <a:pt x="105" y="0"/>
                      <a:pt x="120" y="0"/>
                    </a:cubicBezTo>
                    <a:cubicBezTo>
                      <a:pt x="132" y="0"/>
                      <a:pt x="144" y="8"/>
                      <a:pt x="151" y="16"/>
                    </a:cubicBezTo>
                    <a:cubicBezTo>
                      <a:pt x="178" y="59"/>
                      <a:pt x="236" y="157"/>
                      <a:pt x="236" y="207"/>
                    </a:cubicBezTo>
                    <a:cubicBezTo>
                      <a:pt x="236" y="274"/>
                      <a:pt x="182" y="324"/>
                      <a:pt x="120" y="324"/>
                    </a:cubicBezTo>
                    <a:cubicBezTo>
                      <a:pt x="55" y="324"/>
                      <a:pt x="0" y="274"/>
                      <a:pt x="0" y="207"/>
                    </a:cubicBezTo>
                    <a:cubicBezTo>
                      <a:pt x="0" y="157"/>
                      <a:pt x="62" y="59"/>
                      <a:pt x="86" y="16"/>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 name="Group 66">
              <a:extLst>
                <a:ext uri="{FF2B5EF4-FFF2-40B4-BE49-F238E27FC236}">
                  <a16:creationId xmlns:a16="http://schemas.microsoft.com/office/drawing/2014/main" id="{27FC6C8D-E431-415D-B832-07B267CD1082}"/>
                </a:ext>
              </a:extLst>
            </p:cNvPr>
            <p:cNvGrpSpPr>
              <a:grpSpLocks noChangeAspect="1"/>
            </p:cNvGrpSpPr>
            <p:nvPr/>
          </p:nvGrpSpPr>
          <p:grpSpPr bwMode="auto">
            <a:xfrm>
              <a:off x="10149884" y="1103978"/>
              <a:ext cx="1313453" cy="1631337"/>
              <a:chOff x="5481" y="2091"/>
              <a:chExt cx="376" cy="467"/>
            </a:xfrm>
            <a:solidFill>
              <a:schemeClr val="accent1"/>
            </a:solidFill>
          </p:grpSpPr>
          <p:sp>
            <p:nvSpPr>
              <p:cNvPr id="15" name="Freeform 67">
                <a:extLst>
                  <a:ext uri="{FF2B5EF4-FFF2-40B4-BE49-F238E27FC236}">
                    <a16:creationId xmlns:a16="http://schemas.microsoft.com/office/drawing/2014/main" id="{D6A5F92A-9B48-40D7-833D-C6FC88CC330C}"/>
                  </a:ext>
                </a:extLst>
              </p:cNvPr>
              <p:cNvSpPr>
                <a:spLocks noEditPoints="1"/>
              </p:cNvSpPr>
              <p:nvPr/>
            </p:nvSpPr>
            <p:spPr bwMode="auto">
              <a:xfrm>
                <a:off x="5481" y="2091"/>
                <a:ext cx="356" cy="467"/>
              </a:xfrm>
              <a:custGeom>
                <a:avLst/>
                <a:gdLst>
                  <a:gd name="T0" fmla="*/ 265 w 1484"/>
                  <a:gd name="T1" fmla="*/ 1013 h 1944"/>
                  <a:gd name="T2" fmla="*/ 269 w 1484"/>
                  <a:gd name="T3" fmla="*/ 939 h 1944"/>
                  <a:gd name="T4" fmla="*/ 300 w 1484"/>
                  <a:gd name="T5" fmla="*/ 904 h 1944"/>
                  <a:gd name="T6" fmla="*/ 284 w 1484"/>
                  <a:gd name="T7" fmla="*/ 865 h 1944"/>
                  <a:gd name="T8" fmla="*/ 300 w 1484"/>
                  <a:gd name="T9" fmla="*/ 826 h 1944"/>
                  <a:gd name="T10" fmla="*/ 774 w 1484"/>
                  <a:gd name="T11" fmla="*/ 355 h 1944"/>
                  <a:gd name="T12" fmla="*/ 785 w 1484"/>
                  <a:gd name="T13" fmla="*/ 347 h 1944"/>
                  <a:gd name="T14" fmla="*/ 1108 w 1484"/>
                  <a:gd name="T15" fmla="*/ 149 h 1944"/>
                  <a:gd name="T16" fmla="*/ 1174 w 1484"/>
                  <a:gd name="T17" fmla="*/ 156 h 1944"/>
                  <a:gd name="T18" fmla="*/ 1174 w 1484"/>
                  <a:gd name="T19" fmla="*/ 156 h 1944"/>
                  <a:gd name="T20" fmla="*/ 1263 w 1484"/>
                  <a:gd name="T21" fmla="*/ 71 h 1944"/>
                  <a:gd name="T22" fmla="*/ 1282 w 1484"/>
                  <a:gd name="T23" fmla="*/ 55 h 1944"/>
                  <a:gd name="T24" fmla="*/ 1403 w 1484"/>
                  <a:gd name="T25" fmla="*/ 12 h 1944"/>
                  <a:gd name="T26" fmla="*/ 1473 w 1484"/>
                  <a:gd name="T27" fmla="*/ 43 h 1944"/>
                  <a:gd name="T28" fmla="*/ 1442 w 1484"/>
                  <a:gd name="T29" fmla="*/ 113 h 1944"/>
                  <a:gd name="T30" fmla="*/ 1329 w 1484"/>
                  <a:gd name="T31" fmla="*/ 156 h 1944"/>
                  <a:gd name="T32" fmla="*/ 1251 w 1484"/>
                  <a:gd name="T33" fmla="*/ 234 h 1944"/>
                  <a:gd name="T34" fmla="*/ 1263 w 1484"/>
                  <a:gd name="T35" fmla="*/ 242 h 1944"/>
                  <a:gd name="T36" fmla="*/ 1263 w 1484"/>
                  <a:gd name="T37" fmla="*/ 320 h 1944"/>
                  <a:gd name="T38" fmla="*/ 987 w 1484"/>
                  <a:gd name="T39" fmla="*/ 597 h 1944"/>
                  <a:gd name="T40" fmla="*/ 983 w 1484"/>
                  <a:gd name="T41" fmla="*/ 897 h 1944"/>
                  <a:gd name="T42" fmla="*/ 964 w 1484"/>
                  <a:gd name="T43" fmla="*/ 935 h 1944"/>
                  <a:gd name="T44" fmla="*/ 851 w 1484"/>
                  <a:gd name="T45" fmla="*/ 1048 h 1944"/>
                  <a:gd name="T46" fmla="*/ 805 w 1484"/>
                  <a:gd name="T47" fmla="*/ 1060 h 1944"/>
                  <a:gd name="T48" fmla="*/ 708 w 1484"/>
                  <a:gd name="T49" fmla="*/ 1041 h 1944"/>
                  <a:gd name="T50" fmla="*/ 610 w 1484"/>
                  <a:gd name="T51" fmla="*/ 1138 h 1944"/>
                  <a:gd name="T52" fmla="*/ 572 w 1484"/>
                  <a:gd name="T53" fmla="*/ 1154 h 1944"/>
                  <a:gd name="T54" fmla="*/ 533 w 1484"/>
                  <a:gd name="T55" fmla="*/ 1138 h 1944"/>
                  <a:gd name="T56" fmla="*/ 471 w 1484"/>
                  <a:gd name="T57" fmla="*/ 1076 h 1944"/>
                  <a:gd name="T58" fmla="*/ 436 w 1484"/>
                  <a:gd name="T59" fmla="*/ 1111 h 1944"/>
                  <a:gd name="T60" fmla="*/ 362 w 1484"/>
                  <a:gd name="T61" fmla="*/ 1111 h 1944"/>
                  <a:gd name="T62" fmla="*/ 342 w 1484"/>
                  <a:gd name="T63" fmla="*/ 1091 h 1944"/>
                  <a:gd name="T64" fmla="*/ 140 w 1484"/>
                  <a:gd name="T65" fmla="*/ 1337 h 1944"/>
                  <a:gd name="T66" fmla="*/ 404 w 1484"/>
                  <a:gd name="T67" fmla="*/ 1438 h 1944"/>
                  <a:gd name="T68" fmla="*/ 809 w 1484"/>
                  <a:gd name="T69" fmla="*/ 1629 h 1944"/>
                  <a:gd name="T70" fmla="*/ 610 w 1484"/>
                  <a:gd name="T71" fmla="*/ 1937 h 1944"/>
                  <a:gd name="T72" fmla="*/ 579 w 1484"/>
                  <a:gd name="T73" fmla="*/ 1944 h 1944"/>
                  <a:gd name="T74" fmla="*/ 533 w 1484"/>
                  <a:gd name="T75" fmla="*/ 1921 h 1944"/>
                  <a:gd name="T76" fmla="*/ 548 w 1484"/>
                  <a:gd name="T77" fmla="*/ 1843 h 1944"/>
                  <a:gd name="T78" fmla="*/ 704 w 1484"/>
                  <a:gd name="T79" fmla="*/ 1656 h 1944"/>
                  <a:gd name="T80" fmla="*/ 397 w 1484"/>
                  <a:gd name="T81" fmla="*/ 1547 h 1944"/>
                  <a:gd name="T82" fmla="*/ 32 w 1484"/>
                  <a:gd name="T83" fmla="*/ 1364 h 1944"/>
                  <a:gd name="T84" fmla="*/ 265 w 1484"/>
                  <a:gd name="T85" fmla="*/ 1013 h 1944"/>
                  <a:gd name="T86" fmla="*/ 626 w 1484"/>
                  <a:gd name="T87" fmla="*/ 854 h 1944"/>
                  <a:gd name="T88" fmla="*/ 661 w 1484"/>
                  <a:gd name="T89" fmla="*/ 869 h 1944"/>
                  <a:gd name="T90" fmla="*/ 700 w 1484"/>
                  <a:gd name="T91" fmla="*/ 854 h 1944"/>
                  <a:gd name="T92" fmla="*/ 812 w 1484"/>
                  <a:gd name="T93" fmla="*/ 741 h 1944"/>
                  <a:gd name="T94" fmla="*/ 812 w 1484"/>
                  <a:gd name="T95" fmla="*/ 663 h 1944"/>
                  <a:gd name="T96" fmla="*/ 735 w 1484"/>
                  <a:gd name="T97" fmla="*/ 663 h 1944"/>
                  <a:gd name="T98" fmla="*/ 626 w 1484"/>
                  <a:gd name="T99" fmla="*/ 776 h 1944"/>
                  <a:gd name="T100" fmla="*/ 626 w 1484"/>
                  <a:gd name="T101" fmla="*/ 85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4" h="1944">
                    <a:moveTo>
                      <a:pt x="265" y="1013"/>
                    </a:moveTo>
                    <a:cubicBezTo>
                      <a:pt x="245" y="994"/>
                      <a:pt x="245" y="959"/>
                      <a:pt x="269" y="939"/>
                    </a:cubicBezTo>
                    <a:cubicBezTo>
                      <a:pt x="300" y="904"/>
                      <a:pt x="300" y="904"/>
                      <a:pt x="300" y="904"/>
                    </a:cubicBezTo>
                    <a:cubicBezTo>
                      <a:pt x="292" y="897"/>
                      <a:pt x="284" y="881"/>
                      <a:pt x="284" y="865"/>
                    </a:cubicBezTo>
                    <a:cubicBezTo>
                      <a:pt x="284" y="854"/>
                      <a:pt x="292" y="838"/>
                      <a:pt x="300" y="826"/>
                    </a:cubicBezTo>
                    <a:cubicBezTo>
                      <a:pt x="774" y="355"/>
                      <a:pt x="774" y="355"/>
                      <a:pt x="774" y="355"/>
                    </a:cubicBezTo>
                    <a:cubicBezTo>
                      <a:pt x="777" y="351"/>
                      <a:pt x="781" y="347"/>
                      <a:pt x="785" y="347"/>
                    </a:cubicBezTo>
                    <a:cubicBezTo>
                      <a:pt x="1108" y="149"/>
                      <a:pt x="1108" y="149"/>
                      <a:pt x="1108" y="149"/>
                    </a:cubicBezTo>
                    <a:cubicBezTo>
                      <a:pt x="1131" y="133"/>
                      <a:pt x="1158" y="137"/>
                      <a:pt x="1174" y="156"/>
                    </a:cubicBezTo>
                    <a:cubicBezTo>
                      <a:pt x="1174" y="156"/>
                      <a:pt x="1174" y="156"/>
                      <a:pt x="1174" y="156"/>
                    </a:cubicBezTo>
                    <a:cubicBezTo>
                      <a:pt x="1263" y="71"/>
                      <a:pt x="1263" y="71"/>
                      <a:pt x="1263" y="71"/>
                    </a:cubicBezTo>
                    <a:cubicBezTo>
                      <a:pt x="1267" y="63"/>
                      <a:pt x="1275" y="59"/>
                      <a:pt x="1282" y="55"/>
                    </a:cubicBezTo>
                    <a:cubicBezTo>
                      <a:pt x="1403" y="12"/>
                      <a:pt x="1403" y="12"/>
                      <a:pt x="1403" y="12"/>
                    </a:cubicBezTo>
                    <a:cubicBezTo>
                      <a:pt x="1434" y="0"/>
                      <a:pt x="1465" y="16"/>
                      <a:pt x="1473" y="43"/>
                    </a:cubicBezTo>
                    <a:cubicBezTo>
                      <a:pt x="1484" y="71"/>
                      <a:pt x="1469" y="102"/>
                      <a:pt x="1442" y="113"/>
                    </a:cubicBezTo>
                    <a:cubicBezTo>
                      <a:pt x="1329" y="156"/>
                      <a:pt x="1329" y="156"/>
                      <a:pt x="1329" y="156"/>
                    </a:cubicBezTo>
                    <a:cubicBezTo>
                      <a:pt x="1251" y="234"/>
                      <a:pt x="1251" y="234"/>
                      <a:pt x="1251" y="234"/>
                    </a:cubicBezTo>
                    <a:cubicBezTo>
                      <a:pt x="1263" y="242"/>
                      <a:pt x="1263" y="242"/>
                      <a:pt x="1263" y="242"/>
                    </a:cubicBezTo>
                    <a:cubicBezTo>
                      <a:pt x="1282" y="265"/>
                      <a:pt x="1282" y="297"/>
                      <a:pt x="1263" y="320"/>
                    </a:cubicBezTo>
                    <a:cubicBezTo>
                      <a:pt x="987" y="597"/>
                      <a:pt x="987" y="597"/>
                      <a:pt x="987" y="597"/>
                    </a:cubicBezTo>
                    <a:cubicBezTo>
                      <a:pt x="983" y="897"/>
                      <a:pt x="983" y="897"/>
                      <a:pt x="983" y="897"/>
                    </a:cubicBezTo>
                    <a:cubicBezTo>
                      <a:pt x="979" y="912"/>
                      <a:pt x="976" y="924"/>
                      <a:pt x="964" y="935"/>
                    </a:cubicBezTo>
                    <a:cubicBezTo>
                      <a:pt x="851" y="1048"/>
                      <a:pt x="851" y="1048"/>
                      <a:pt x="851" y="1048"/>
                    </a:cubicBezTo>
                    <a:cubicBezTo>
                      <a:pt x="840" y="1060"/>
                      <a:pt x="820" y="1064"/>
                      <a:pt x="805" y="1060"/>
                    </a:cubicBezTo>
                    <a:cubicBezTo>
                      <a:pt x="708" y="1041"/>
                      <a:pt x="708" y="1041"/>
                      <a:pt x="708" y="1041"/>
                    </a:cubicBezTo>
                    <a:cubicBezTo>
                      <a:pt x="610" y="1138"/>
                      <a:pt x="610" y="1138"/>
                      <a:pt x="610" y="1138"/>
                    </a:cubicBezTo>
                    <a:cubicBezTo>
                      <a:pt x="599" y="1150"/>
                      <a:pt x="587" y="1154"/>
                      <a:pt x="572" y="1154"/>
                    </a:cubicBezTo>
                    <a:cubicBezTo>
                      <a:pt x="556" y="1154"/>
                      <a:pt x="544" y="1150"/>
                      <a:pt x="533" y="1138"/>
                    </a:cubicBezTo>
                    <a:cubicBezTo>
                      <a:pt x="471" y="1076"/>
                      <a:pt x="471" y="1076"/>
                      <a:pt x="471" y="1076"/>
                    </a:cubicBezTo>
                    <a:cubicBezTo>
                      <a:pt x="436" y="1111"/>
                      <a:pt x="436" y="1111"/>
                      <a:pt x="436" y="1111"/>
                    </a:cubicBezTo>
                    <a:cubicBezTo>
                      <a:pt x="416" y="1130"/>
                      <a:pt x="381" y="1130"/>
                      <a:pt x="362" y="1111"/>
                    </a:cubicBezTo>
                    <a:cubicBezTo>
                      <a:pt x="342" y="1091"/>
                      <a:pt x="342" y="1091"/>
                      <a:pt x="342" y="1091"/>
                    </a:cubicBezTo>
                    <a:cubicBezTo>
                      <a:pt x="241" y="1165"/>
                      <a:pt x="125" y="1274"/>
                      <a:pt x="140" y="1337"/>
                    </a:cubicBezTo>
                    <a:cubicBezTo>
                      <a:pt x="144" y="1356"/>
                      <a:pt x="175" y="1415"/>
                      <a:pt x="404" y="1438"/>
                    </a:cubicBezTo>
                    <a:cubicBezTo>
                      <a:pt x="657" y="1465"/>
                      <a:pt x="785" y="1524"/>
                      <a:pt x="809" y="1629"/>
                    </a:cubicBezTo>
                    <a:cubicBezTo>
                      <a:pt x="843" y="1773"/>
                      <a:pt x="649" y="1909"/>
                      <a:pt x="610" y="1937"/>
                    </a:cubicBezTo>
                    <a:cubicBezTo>
                      <a:pt x="599" y="1941"/>
                      <a:pt x="591" y="1944"/>
                      <a:pt x="579" y="1944"/>
                    </a:cubicBezTo>
                    <a:cubicBezTo>
                      <a:pt x="560" y="1944"/>
                      <a:pt x="544" y="1937"/>
                      <a:pt x="533" y="1921"/>
                    </a:cubicBezTo>
                    <a:cubicBezTo>
                      <a:pt x="517" y="1894"/>
                      <a:pt x="525" y="1859"/>
                      <a:pt x="548" y="1843"/>
                    </a:cubicBezTo>
                    <a:cubicBezTo>
                      <a:pt x="622" y="1796"/>
                      <a:pt x="715" y="1707"/>
                      <a:pt x="704" y="1656"/>
                    </a:cubicBezTo>
                    <a:cubicBezTo>
                      <a:pt x="700" y="1637"/>
                      <a:pt x="665" y="1574"/>
                      <a:pt x="397" y="1547"/>
                    </a:cubicBezTo>
                    <a:cubicBezTo>
                      <a:pt x="175" y="1524"/>
                      <a:pt x="55" y="1465"/>
                      <a:pt x="32" y="1364"/>
                    </a:cubicBezTo>
                    <a:cubicBezTo>
                      <a:pt x="0" y="1228"/>
                      <a:pt x="168" y="1083"/>
                      <a:pt x="265" y="1013"/>
                    </a:cubicBezTo>
                    <a:close/>
                    <a:moveTo>
                      <a:pt x="626" y="854"/>
                    </a:moveTo>
                    <a:cubicBezTo>
                      <a:pt x="634" y="861"/>
                      <a:pt x="649" y="869"/>
                      <a:pt x="661" y="869"/>
                    </a:cubicBezTo>
                    <a:cubicBezTo>
                      <a:pt x="676" y="869"/>
                      <a:pt x="692" y="861"/>
                      <a:pt x="700" y="854"/>
                    </a:cubicBezTo>
                    <a:cubicBezTo>
                      <a:pt x="812" y="741"/>
                      <a:pt x="812" y="741"/>
                      <a:pt x="812" y="741"/>
                    </a:cubicBezTo>
                    <a:cubicBezTo>
                      <a:pt x="832" y="721"/>
                      <a:pt x="832" y="686"/>
                      <a:pt x="812" y="663"/>
                    </a:cubicBezTo>
                    <a:cubicBezTo>
                      <a:pt x="789" y="643"/>
                      <a:pt x="754" y="643"/>
                      <a:pt x="735" y="663"/>
                    </a:cubicBezTo>
                    <a:cubicBezTo>
                      <a:pt x="626" y="776"/>
                      <a:pt x="626" y="776"/>
                      <a:pt x="626" y="776"/>
                    </a:cubicBezTo>
                    <a:cubicBezTo>
                      <a:pt x="603" y="795"/>
                      <a:pt x="603" y="830"/>
                      <a:pt x="626" y="854"/>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68">
                <a:extLst>
                  <a:ext uri="{FF2B5EF4-FFF2-40B4-BE49-F238E27FC236}">
                    <a16:creationId xmlns:a16="http://schemas.microsoft.com/office/drawing/2014/main" id="{72FC1076-EEAC-4CDA-AE19-8FC89034B873}"/>
                  </a:ext>
                </a:extLst>
              </p:cNvPr>
              <p:cNvSpPr>
                <a:spLocks/>
              </p:cNvSpPr>
              <p:nvPr/>
            </p:nvSpPr>
            <p:spPr bwMode="auto">
              <a:xfrm>
                <a:off x="5800" y="2138"/>
                <a:ext cx="57" cy="78"/>
              </a:xfrm>
              <a:custGeom>
                <a:avLst/>
                <a:gdLst>
                  <a:gd name="T0" fmla="*/ 86 w 236"/>
                  <a:gd name="T1" fmla="*/ 16 h 324"/>
                  <a:gd name="T2" fmla="*/ 120 w 236"/>
                  <a:gd name="T3" fmla="*/ 0 h 324"/>
                  <a:gd name="T4" fmla="*/ 151 w 236"/>
                  <a:gd name="T5" fmla="*/ 16 h 324"/>
                  <a:gd name="T6" fmla="*/ 236 w 236"/>
                  <a:gd name="T7" fmla="*/ 207 h 324"/>
                  <a:gd name="T8" fmla="*/ 120 w 236"/>
                  <a:gd name="T9" fmla="*/ 324 h 324"/>
                  <a:gd name="T10" fmla="*/ 0 w 236"/>
                  <a:gd name="T11" fmla="*/ 207 h 324"/>
                  <a:gd name="T12" fmla="*/ 86 w 236"/>
                  <a:gd name="T13" fmla="*/ 16 h 324"/>
                </a:gdLst>
                <a:ahLst/>
                <a:cxnLst>
                  <a:cxn ang="0">
                    <a:pos x="T0" y="T1"/>
                  </a:cxn>
                  <a:cxn ang="0">
                    <a:pos x="T2" y="T3"/>
                  </a:cxn>
                  <a:cxn ang="0">
                    <a:pos x="T4" y="T5"/>
                  </a:cxn>
                  <a:cxn ang="0">
                    <a:pos x="T6" y="T7"/>
                  </a:cxn>
                  <a:cxn ang="0">
                    <a:pos x="T8" y="T9"/>
                  </a:cxn>
                  <a:cxn ang="0">
                    <a:pos x="T10" y="T11"/>
                  </a:cxn>
                  <a:cxn ang="0">
                    <a:pos x="T12" y="T13"/>
                  </a:cxn>
                </a:cxnLst>
                <a:rect l="0" t="0" r="r" b="b"/>
                <a:pathLst>
                  <a:path w="236" h="324">
                    <a:moveTo>
                      <a:pt x="86" y="16"/>
                    </a:moveTo>
                    <a:cubicBezTo>
                      <a:pt x="93" y="8"/>
                      <a:pt x="105" y="0"/>
                      <a:pt x="120" y="0"/>
                    </a:cubicBezTo>
                    <a:cubicBezTo>
                      <a:pt x="132" y="0"/>
                      <a:pt x="144" y="8"/>
                      <a:pt x="151" y="16"/>
                    </a:cubicBezTo>
                    <a:cubicBezTo>
                      <a:pt x="178" y="59"/>
                      <a:pt x="236" y="157"/>
                      <a:pt x="236" y="207"/>
                    </a:cubicBezTo>
                    <a:cubicBezTo>
                      <a:pt x="236" y="274"/>
                      <a:pt x="182" y="324"/>
                      <a:pt x="120" y="324"/>
                    </a:cubicBezTo>
                    <a:cubicBezTo>
                      <a:pt x="55" y="324"/>
                      <a:pt x="0" y="274"/>
                      <a:pt x="0" y="207"/>
                    </a:cubicBezTo>
                    <a:cubicBezTo>
                      <a:pt x="0" y="157"/>
                      <a:pt x="62" y="59"/>
                      <a:pt x="86" y="16"/>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7" name="Pfeil: nach rechts 16">
              <a:extLst>
                <a:ext uri="{FF2B5EF4-FFF2-40B4-BE49-F238E27FC236}">
                  <a16:creationId xmlns:a16="http://schemas.microsoft.com/office/drawing/2014/main" id="{172BC60C-438F-4635-BD44-81BAAA9A4F70}"/>
                </a:ext>
              </a:extLst>
            </p:cNvPr>
            <p:cNvSpPr/>
            <p:nvPr/>
          </p:nvSpPr>
          <p:spPr bwMode="gray">
            <a:xfrm>
              <a:off x="8892768" y="2171810"/>
              <a:ext cx="730075" cy="361626"/>
            </a:xfrm>
            <a:prstGeom prst="rightArrow">
              <a:avLst/>
            </a:prstGeom>
            <a:solidFill>
              <a:srgbClr val="798BB3"/>
            </a:solidFill>
            <a:ln>
              <a:noFill/>
            </a:ln>
            <a:scene3d>
              <a:camera prst="orthographicFront">
                <a:rot lat="0" lon="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2" name="Group 65">
              <a:extLst>
                <a:ext uri="{FF2B5EF4-FFF2-40B4-BE49-F238E27FC236}">
                  <a16:creationId xmlns:a16="http://schemas.microsoft.com/office/drawing/2014/main" id="{9D6F23EA-AFDD-4D42-9BA4-110CB01D50CC}"/>
                </a:ext>
              </a:extLst>
            </p:cNvPr>
            <p:cNvGrpSpPr>
              <a:grpSpLocks noChangeAspect="1"/>
            </p:cNvGrpSpPr>
            <p:nvPr/>
          </p:nvGrpSpPr>
          <p:grpSpPr bwMode="auto">
            <a:xfrm>
              <a:off x="8116687" y="1196938"/>
              <a:ext cx="592138" cy="687388"/>
              <a:chOff x="5485" y="2108"/>
              <a:chExt cx="373" cy="433"/>
            </a:xfrm>
            <a:solidFill>
              <a:schemeClr val="accent1"/>
            </a:solidFill>
          </p:grpSpPr>
          <p:sp>
            <p:nvSpPr>
              <p:cNvPr id="24" name="Freeform 66">
                <a:extLst>
                  <a:ext uri="{FF2B5EF4-FFF2-40B4-BE49-F238E27FC236}">
                    <a16:creationId xmlns:a16="http://schemas.microsoft.com/office/drawing/2014/main" id="{B5601619-DC60-4F8D-AFBF-0BCAE64F1328}"/>
                  </a:ext>
                </a:extLst>
              </p:cNvPr>
              <p:cNvSpPr>
                <a:spLocks/>
              </p:cNvSpPr>
              <p:nvPr/>
            </p:nvSpPr>
            <p:spPr bwMode="auto">
              <a:xfrm>
                <a:off x="5493" y="2108"/>
                <a:ext cx="357" cy="200"/>
              </a:xfrm>
              <a:custGeom>
                <a:avLst/>
                <a:gdLst>
                  <a:gd name="T0" fmla="*/ 177 w 357"/>
                  <a:gd name="T1" fmla="*/ 200 h 200"/>
                  <a:gd name="T2" fmla="*/ 357 w 357"/>
                  <a:gd name="T3" fmla="*/ 99 h 200"/>
                  <a:gd name="T4" fmla="*/ 177 w 357"/>
                  <a:gd name="T5" fmla="*/ 0 h 200"/>
                  <a:gd name="T6" fmla="*/ 0 w 357"/>
                  <a:gd name="T7" fmla="*/ 99 h 200"/>
                  <a:gd name="T8" fmla="*/ 177 w 357"/>
                  <a:gd name="T9" fmla="*/ 200 h 200"/>
                </a:gdLst>
                <a:ahLst/>
                <a:cxnLst>
                  <a:cxn ang="0">
                    <a:pos x="T0" y="T1"/>
                  </a:cxn>
                  <a:cxn ang="0">
                    <a:pos x="T2" y="T3"/>
                  </a:cxn>
                  <a:cxn ang="0">
                    <a:pos x="T4" y="T5"/>
                  </a:cxn>
                  <a:cxn ang="0">
                    <a:pos x="T6" y="T7"/>
                  </a:cxn>
                  <a:cxn ang="0">
                    <a:pos x="T8" y="T9"/>
                  </a:cxn>
                </a:cxnLst>
                <a:rect l="0" t="0" r="r" b="b"/>
                <a:pathLst>
                  <a:path w="357" h="200">
                    <a:moveTo>
                      <a:pt x="177" y="200"/>
                    </a:moveTo>
                    <a:lnTo>
                      <a:pt x="357" y="99"/>
                    </a:lnTo>
                    <a:lnTo>
                      <a:pt x="177" y="0"/>
                    </a:lnTo>
                    <a:lnTo>
                      <a:pt x="0" y="99"/>
                    </a:lnTo>
                    <a:lnTo>
                      <a:pt x="177" y="200"/>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Freeform 67">
                <a:extLst>
                  <a:ext uri="{FF2B5EF4-FFF2-40B4-BE49-F238E27FC236}">
                    <a16:creationId xmlns:a16="http://schemas.microsoft.com/office/drawing/2014/main" id="{C2891801-C5B2-4359-A574-561B9AFF83E4}"/>
                  </a:ext>
                </a:extLst>
              </p:cNvPr>
              <p:cNvSpPr>
                <a:spLocks/>
              </p:cNvSpPr>
              <p:nvPr/>
            </p:nvSpPr>
            <p:spPr bwMode="auto">
              <a:xfrm>
                <a:off x="5485" y="2224"/>
                <a:ext cx="373" cy="317"/>
              </a:xfrm>
              <a:custGeom>
                <a:avLst/>
                <a:gdLst>
                  <a:gd name="T0" fmla="*/ 1499 w 3096"/>
                  <a:gd name="T1" fmla="*/ 825 h 2640"/>
                  <a:gd name="T2" fmla="*/ 0 w 3096"/>
                  <a:gd name="T3" fmla="*/ 0 h 2640"/>
                  <a:gd name="T4" fmla="*/ 0 w 3096"/>
                  <a:gd name="T5" fmla="*/ 1782 h 2640"/>
                  <a:gd name="T6" fmla="*/ 1532 w 3096"/>
                  <a:gd name="T7" fmla="*/ 2640 h 2640"/>
                  <a:gd name="T8" fmla="*/ 3096 w 3096"/>
                  <a:gd name="T9" fmla="*/ 1782 h 2640"/>
                  <a:gd name="T10" fmla="*/ 3096 w 3096"/>
                  <a:gd name="T11" fmla="*/ 0 h 2640"/>
                  <a:gd name="T12" fmla="*/ 1565 w 3096"/>
                  <a:gd name="T13" fmla="*/ 825 h 2640"/>
                  <a:gd name="T14" fmla="*/ 1499 w 3096"/>
                  <a:gd name="T15" fmla="*/ 825 h 26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6" h="2640">
                    <a:moveTo>
                      <a:pt x="1499" y="825"/>
                    </a:moveTo>
                    <a:cubicBezTo>
                      <a:pt x="0" y="0"/>
                      <a:pt x="0" y="0"/>
                      <a:pt x="0" y="0"/>
                    </a:cubicBezTo>
                    <a:cubicBezTo>
                      <a:pt x="0" y="1782"/>
                      <a:pt x="0" y="1782"/>
                      <a:pt x="0" y="1782"/>
                    </a:cubicBezTo>
                    <a:cubicBezTo>
                      <a:pt x="1532" y="2640"/>
                      <a:pt x="1532" y="2640"/>
                      <a:pt x="1532" y="2640"/>
                    </a:cubicBezTo>
                    <a:cubicBezTo>
                      <a:pt x="3096" y="1782"/>
                      <a:pt x="3096" y="1782"/>
                      <a:pt x="3096" y="1782"/>
                    </a:cubicBezTo>
                    <a:cubicBezTo>
                      <a:pt x="3096" y="0"/>
                      <a:pt x="3096" y="0"/>
                      <a:pt x="3096" y="0"/>
                    </a:cubicBezTo>
                    <a:cubicBezTo>
                      <a:pt x="1565" y="825"/>
                      <a:pt x="1565" y="825"/>
                      <a:pt x="1565" y="825"/>
                    </a:cubicBezTo>
                    <a:cubicBezTo>
                      <a:pt x="1532" y="858"/>
                      <a:pt x="1532" y="858"/>
                      <a:pt x="1499" y="825"/>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8" name="Group 79">
              <a:extLst>
                <a:ext uri="{FF2B5EF4-FFF2-40B4-BE49-F238E27FC236}">
                  <a16:creationId xmlns:a16="http://schemas.microsoft.com/office/drawing/2014/main" id="{1552D4F8-7F43-4367-8B42-21A1B8CFE1EC}"/>
                </a:ext>
              </a:extLst>
            </p:cNvPr>
            <p:cNvGrpSpPr>
              <a:grpSpLocks noChangeAspect="1"/>
            </p:cNvGrpSpPr>
            <p:nvPr/>
          </p:nvGrpSpPr>
          <p:grpSpPr bwMode="auto">
            <a:xfrm>
              <a:off x="8116687" y="2150083"/>
              <a:ext cx="592138" cy="445225"/>
              <a:chOff x="803" y="803"/>
              <a:chExt cx="528" cy="397"/>
            </a:xfrm>
            <a:solidFill>
              <a:schemeClr val="accent1"/>
            </a:solidFill>
          </p:grpSpPr>
          <p:sp>
            <p:nvSpPr>
              <p:cNvPr id="40" name="Freeform 80">
                <a:extLst>
                  <a:ext uri="{FF2B5EF4-FFF2-40B4-BE49-F238E27FC236}">
                    <a16:creationId xmlns:a16="http://schemas.microsoft.com/office/drawing/2014/main" id="{B9099232-9531-4683-A68F-F2C5C16FCC86}"/>
                  </a:ext>
                </a:extLst>
              </p:cNvPr>
              <p:cNvSpPr>
                <a:spLocks noEditPoints="1"/>
              </p:cNvSpPr>
              <p:nvPr/>
            </p:nvSpPr>
            <p:spPr bwMode="auto">
              <a:xfrm>
                <a:off x="803" y="803"/>
                <a:ext cx="332" cy="331"/>
              </a:xfrm>
              <a:custGeom>
                <a:avLst/>
                <a:gdLst>
                  <a:gd name="T0" fmla="*/ 3526 w 5536"/>
                  <a:gd name="T1" fmla="*/ 331 h 5520"/>
                  <a:gd name="T2" fmla="*/ 3306 w 5536"/>
                  <a:gd name="T3" fmla="*/ 83 h 5520"/>
                  <a:gd name="T4" fmla="*/ 2728 w 5536"/>
                  <a:gd name="T5" fmla="*/ 29 h 5520"/>
                  <a:gd name="T6" fmla="*/ 2451 w 5536"/>
                  <a:gd name="T7" fmla="*/ 220 h 5520"/>
                  <a:gd name="T8" fmla="*/ 2369 w 5536"/>
                  <a:gd name="T9" fmla="*/ 576 h 5520"/>
                  <a:gd name="T10" fmla="*/ 1846 w 5536"/>
                  <a:gd name="T11" fmla="*/ 742 h 5520"/>
                  <a:gd name="T12" fmla="*/ 1571 w 5536"/>
                  <a:gd name="T13" fmla="*/ 496 h 5520"/>
                  <a:gd name="T14" fmla="*/ 1240 w 5536"/>
                  <a:gd name="T15" fmla="*/ 468 h 5520"/>
                  <a:gd name="T16" fmla="*/ 800 w 5536"/>
                  <a:gd name="T17" fmla="*/ 852 h 5520"/>
                  <a:gd name="T18" fmla="*/ 746 w 5536"/>
                  <a:gd name="T19" fmla="*/ 1180 h 5520"/>
                  <a:gd name="T20" fmla="*/ 937 w 5536"/>
                  <a:gd name="T21" fmla="*/ 1483 h 5520"/>
                  <a:gd name="T22" fmla="*/ 635 w 5536"/>
                  <a:gd name="T23" fmla="*/ 2004 h 5520"/>
                  <a:gd name="T24" fmla="*/ 303 w 5536"/>
                  <a:gd name="T25" fmla="*/ 2032 h 5520"/>
                  <a:gd name="T26" fmla="*/ 57 w 5536"/>
                  <a:gd name="T27" fmla="*/ 2252 h 5520"/>
                  <a:gd name="T28" fmla="*/ 0 w 5536"/>
                  <a:gd name="T29" fmla="*/ 2830 h 5520"/>
                  <a:gd name="T30" fmla="*/ 223 w 5536"/>
                  <a:gd name="T31" fmla="*/ 3104 h 5520"/>
                  <a:gd name="T32" fmla="*/ 552 w 5536"/>
                  <a:gd name="T33" fmla="*/ 3158 h 5520"/>
                  <a:gd name="T34" fmla="*/ 717 w 5536"/>
                  <a:gd name="T35" fmla="*/ 3734 h 5520"/>
                  <a:gd name="T36" fmla="*/ 497 w 5536"/>
                  <a:gd name="T37" fmla="*/ 3982 h 5520"/>
                  <a:gd name="T38" fmla="*/ 497 w 5536"/>
                  <a:gd name="T39" fmla="*/ 4312 h 5520"/>
                  <a:gd name="T40" fmla="*/ 855 w 5536"/>
                  <a:gd name="T41" fmla="*/ 4751 h 5520"/>
                  <a:gd name="T42" fmla="*/ 1186 w 5536"/>
                  <a:gd name="T43" fmla="*/ 4805 h 5520"/>
                  <a:gd name="T44" fmla="*/ 1489 w 5536"/>
                  <a:gd name="T45" fmla="*/ 4614 h 5520"/>
                  <a:gd name="T46" fmla="*/ 1983 w 5536"/>
                  <a:gd name="T47" fmla="*/ 4862 h 5520"/>
                  <a:gd name="T48" fmla="*/ 1983 w 5536"/>
                  <a:gd name="T49" fmla="*/ 5218 h 5520"/>
                  <a:gd name="T50" fmla="*/ 2231 w 5536"/>
                  <a:gd name="T51" fmla="*/ 5464 h 5520"/>
                  <a:gd name="T52" fmla="*/ 2811 w 5536"/>
                  <a:gd name="T53" fmla="*/ 5492 h 5520"/>
                  <a:gd name="T54" fmla="*/ 3085 w 5536"/>
                  <a:gd name="T55" fmla="*/ 5301 h 5520"/>
                  <a:gd name="T56" fmla="*/ 3140 w 5536"/>
                  <a:gd name="T57" fmla="*/ 4971 h 5520"/>
                  <a:gd name="T58" fmla="*/ 3691 w 5536"/>
                  <a:gd name="T59" fmla="*/ 4779 h 5520"/>
                  <a:gd name="T60" fmla="*/ 3966 w 5536"/>
                  <a:gd name="T61" fmla="*/ 5025 h 5520"/>
                  <a:gd name="T62" fmla="*/ 4297 w 5536"/>
                  <a:gd name="T63" fmla="*/ 5053 h 5520"/>
                  <a:gd name="T64" fmla="*/ 4737 w 5536"/>
                  <a:gd name="T65" fmla="*/ 4669 h 5520"/>
                  <a:gd name="T66" fmla="*/ 4791 w 5536"/>
                  <a:gd name="T67" fmla="*/ 4338 h 5520"/>
                  <a:gd name="T68" fmla="*/ 4571 w 5536"/>
                  <a:gd name="T69" fmla="*/ 4036 h 5520"/>
                  <a:gd name="T70" fmla="*/ 4848 w 5536"/>
                  <a:gd name="T71" fmla="*/ 3514 h 5520"/>
                  <a:gd name="T72" fmla="*/ 5234 w 5536"/>
                  <a:gd name="T73" fmla="*/ 3514 h 5520"/>
                  <a:gd name="T74" fmla="*/ 5454 w 5536"/>
                  <a:gd name="T75" fmla="*/ 3269 h 5520"/>
                  <a:gd name="T76" fmla="*/ 5508 w 5536"/>
                  <a:gd name="T77" fmla="*/ 2691 h 5520"/>
                  <a:gd name="T78" fmla="*/ 5316 w 5536"/>
                  <a:gd name="T79" fmla="*/ 2417 h 5520"/>
                  <a:gd name="T80" fmla="*/ 4931 w 5536"/>
                  <a:gd name="T81" fmla="*/ 2363 h 5520"/>
                  <a:gd name="T82" fmla="*/ 4765 w 5536"/>
                  <a:gd name="T83" fmla="*/ 1841 h 5520"/>
                  <a:gd name="T84" fmla="*/ 5040 w 5536"/>
                  <a:gd name="T85" fmla="*/ 1565 h 5520"/>
                  <a:gd name="T86" fmla="*/ 5040 w 5536"/>
                  <a:gd name="T87" fmla="*/ 1237 h 5520"/>
                  <a:gd name="T88" fmla="*/ 4654 w 5536"/>
                  <a:gd name="T89" fmla="*/ 770 h 5520"/>
                  <a:gd name="T90" fmla="*/ 4325 w 5536"/>
                  <a:gd name="T91" fmla="*/ 716 h 5520"/>
                  <a:gd name="T92" fmla="*/ 3994 w 5536"/>
                  <a:gd name="T93" fmla="*/ 935 h 5520"/>
                  <a:gd name="T94" fmla="*/ 3554 w 5536"/>
                  <a:gd name="T95" fmla="*/ 716 h 5520"/>
                  <a:gd name="T96" fmla="*/ 3526 w 5536"/>
                  <a:gd name="T97" fmla="*/ 331 h 5520"/>
                  <a:gd name="T98" fmla="*/ 3526 w 5536"/>
                  <a:gd name="T99" fmla="*/ 331 h 5520"/>
                  <a:gd name="T100" fmla="*/ 1763 w 5536"/>
                  <a:gd name="T101" fmla="*/ 2691 h 5520"/>
                  <a:gd name="T102" fmla="*/ 2837 w 5536"/>
                  <a:gd name="T103" fmla="*/ 1813 h 5520"/>
                  <a:gd name="T104" fmla="*/ 3720 w 5536"/>
                  <a:gd name="T105" fmla="*/ 2856 h 5520"/>
                  <a:gd name="T106" fmla="*/ 2645 w 5536"/>
                  <a:gd name="T107" fmla="*/ 3734 h 5520"/>
                  <a:gd name="T108" fmla="*/ 1763 w 5536"/>
                  <a:gd name="T109" fmla="*/ 2691 h 5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36" h="5520">
                    <a:moveTo>
                      <a:pt x="3526" y="331"/>
                    </a:moveTo>
                    <a:cubicBezTo>
                      <a:pt x="3526" y="194"/>
                      <a:pt x="3443" y="83"/>
                      <a:pt x="3306" y="83"/>
                    </a:cubicBezTo>
                    <a:cubicBezTo>
                      <a:pt x="2728" y="29"/>
                      <a:pt x="2728" y="29"/>
                      <a:pt x="2728" y="29"/>
                    </a:cubicBezTo>
                    <a:cubicBezTo>
                      <a:pt x="2589" y="0"/>
                      <a:pt x="2480" y="111"/>
                      <a:pt x="2451" y="220"/>
                    </a:cubicBezTo>
                    <a:cubicBezTo>
                      <a:pt x="2369" y="576"/>
                      <a:pt x="2369" y="576"/>
                      <a:pt x="2369" y="576"/>
                    </a:cubicBezTo>
                    <a:cubicBezTo>
                      <a:pt x="2203" y="605"/>
                      <a:pt x="2011" y="659"/>
                      <a:pt x="1846" y="742"/>
                    </a:cubicBezTo>
                    <a:cubicBezTo>
                      <a:pt x="1571" y="496"/>
                      <a:pt x="1571" y="496"/>
                      <a:pt x="1571" y="496"/>
                    </a:cubicBezTo>
                    <a:cubicBezTo>
                      <a:pt x="1489" y="413"/>
                      <a:pt x="1323" y="413"/>
                      <a:pt x="1240" y="468"/>
                    </a:cubicBezTo>
                    <a:cubicBezTo>
                      <a:pt x="800" y="852"/>
                      <a:pt x="800" y="852"/>
                      <a:pt x="800" y="852"/>
                    </a:cubicBezTo>
                    <a:cubicBezTo>
                      <a:pt x="689" y="935"/>
                      <a:pt x="663" y="1072"/>
                      <a:pt x="746" y="1180"/>
                    </a:cubicBezTo>
                    <a:cubicBezTo>
                      <a:pt x="937" y="1483"/>
                      <a:pt x="937" y="1483"/>
                      <a:pt x="937" y="1483"/>
                    </a:cubicBezTo>
                    <a:cubicBezTo>
                      <a:pt x="800" y="1648"/>
                      <a:pt x="717" y="1813"/>
                      <a:pt x="635" y="2004"/>
                    </a:cubicBezTo>
                    <a:cubicBezTo>
                      <a:pt x="303" y="2032"/>
                      <a:pt x="303" y="2032"/>
                      <a:pt x="303" y="2032"/>
                    </a:cubicBezTo>
                    <a:cubicBezTo>
                      <a:pt x="166" y="2032"/>
                      <a:pt x="83" y="2115"/>
                      <a:pt x="57" y="2252"/>
                    </a:cubicBezTo>
                    <a:cubicBezTo>
                      <a:pt x="0" y="2830"/>
                      <a:pt x="0" y="2830"/>
                      <a:pt x="0" y="2830"/>
                    </a:cubicBezTo>
                    <a:cubicBezTo>
                      <a:pt x="0" y="2967"/>
                      <a:pt x="83" y="3076"/>
                      <a:pt x="223" y="3104"/>
                    </a:cubicBezTo>
                    <a:cubicBezTo>
                      <a:pt x="552" y="3158"/>
                      <a:pt x="552" y="3158"/>
                      <a:pt x="552" y="3158"/>
                    </a:cubicBezTo>
                    <a:cubicBezTo>
                      <a:pt x="580" y="3378"/>
                      <a:pt x="635" y="3543"/>
                      <a:pt x="717" y="3734"/>
                    </a:cubicBezTo>
                    <a:cubicBezTo>
                      <a:pt x="497" y="3982"/>
                      <a:pt x="497" y="3982"/>
                      <a:pt x="497" y="3982"/>
                    </a:cubicBezTo>
                    <a:cubicBezTo>
                      <a:pt x="414" y="4064"/>
                      <a:pt x="414" y="4201"/>
                      <a:pt x="497" y="4312"/>
                    </a:cubicBezTo>
                    <a:cubicBezTo>
                      <a:pt x="855" y="4751"/>
                      <a:pt x="855" y="4751"/>
                      <a:pt x="855" y="4751"/>
                    </a:cubicBezTo>
                    <a:cubicBezTo>
                      <a:pt x="937" y="4862"/>
                      <a:pt x="1103" y="4862"/>
                      <a:pt x="1186" y="4805"/>
                    </a:cubicBezTo>
                    <a:cubicBezTo>
                      <a:pt x="1489" y="4614"/>
                      <a:pt x="1489" y="4614"/>
                      <a:pt x="1489" y="4614"/>
                    </a:cubicBezTo>
                    <a:cubicBezTo>
                      <a:pt x="1626" y="4723"/>
                      <a:pt x="1820" y="4805"/>
                      <a:pt x="1983" y="4862"/>
                    </a:cubicBezTo>
                    <a:cubicBezTo>
                      <a:pt x="1983" y="5218"/>
                      <a:pt x="1983" y="5218"/>
                      <a:pt x="1983" y="5218"/>
                    </a:cubicBezTo>
                    <a:cubicBezTo>
                      <a:pt x="1983" y="5327"/>
                      <a:pt x="2094" y="5438"/>
                      <a:pt x="2231" y="5464"/>
                    </a:cubicBezTo>
                    <a:cubicBezTo>
                      <a:pt x="2811" y="5492"/>
                      <a:pt x="2811" y="5492"/>
                      <a:pt x="2811" y="5492"/>
                    </a:cubicBezTo>
                    <a:cubicBezTo>
                      <a:pt x="2948" y="5520"/>
                      <a:pt x="3057" y="5438"/>
                      <a:pt x="3085" y="5301"/>
                    </a:cubicBezTo>
                    <a:cubicBezTo>
                      <a:pt x="3140" y="4971"/>
                      <a:pt x="3140" y="4971"/>
                      <a:pt x="3140" y="4971"/>
                    </a:cubicBezTo>
                    <a:cubicBezTo>
                      <a:pt x="3334" y="4916"/>
                      <a:pt x="3526" y="4862"/>
                      <a:pt x="3691" y="4779"/>
                    </a:cubicBezTo>
                    <a:cubicBezTo>
                      <a:pt x="3966" y="5025"/>
                      <a:pt x="3966" y="5025"/>
                      <a:pt x="3966" y="5025"/>
                    </a:cubicBezTo>
                    <a:cubicBezTo>
                      <a:pt x="4048" y="5136"/>
                      <a:pt x="4186" y="5136"/>
                      <a:pt x="4297" y="5053"/>
                    </a:cubicBezTo>
                    <a:cubicBezTo>
                      <a:pt x="4737" y="4669"/>
                      <a:pt x="4737" y="4669"/>
                      <a:pt x="4737" y="4669"/>
                    </a:cubicBezTo>
                    <a:cubicBezTo>
                      <a:pt x="4848" y="4586"/>
                      <a:pt x="4848" y="4449"/>
                      <a:pt x="4791" y="4338"/>
                    </a:cubicBezTo>
                    <a:cubicBezTo>
                      <a:pt x="4571" y="4036"/>
                      <a:pt x="4571" y="4036"/>
                      <a:pt x="4571" y="4036"/>
                    </a:cubicBezTo>
                    <a:cubicBezTo>
                      <a:pt x="4682" y="3873"/>
                      <a:pt x="4765" y="3708"/>
                      <a:pt x="4848" y="3514"/>
                    </a:cubicBezTo>
                    <a:cubicBezTo>
                      <a:pt x="5234" y="3514"/>
                      <a:pt x="5234" y="3514"/>
                      <a:pt x="5234" y="3514"/>
                    </a:cubicBezTo>
                    <a:cubicBezTo>
                      <a:pt x="5342" y="3514"/>
                      <a:pt x="5454" y="3406"/>
                      <a:pt x="5454" y="3269"/>
                    </a:cubicBezTo>
                    <a:cubicBezTo>
                      <a:pt x="5508" y="2691"/>
                      <a:pt x="5508" y="2691"/>
                      <a:pt x="5508" y="2691"/>
                    </a:cubicBezTo>
                    <a:cubicBezTo>
                      <a:pt x="5536" y="2582"/>
                      <a:pt x="5425" y="2445"/>
                      <a:pt x="5316" y="2417"/>
                    </a:cubicBezTo>
                    <a:cubicBezTo>
                      <a:pt x="4931" y="2363"/>
                      <a:pt x="4931" y="2363"/>
                      <a:pt x="4931" y="2363"/>
                    </a:cubicBezTo>
                    <a:cubicBezTo>
                      <a:pt x="4902" y="2169"/>
                      <a:pt x="4848" y="2004"/>
                      <a:pt x="4765" y="1841"/>
                    </a:cubicBezTo>
                    <a:cubicBezTo>
                      <a:pt x="5040" y="1565"/>
                      <a:pt x="5040" y="1565"/>
                      <a:pt x="5040" y="1565"/>
                    </a:cubicBezTo>
                    <a:cubicBezTo>
                      <a:pt x="5122" y="1457"/>
                      <a:pt x="5122" y="1320"/>
                      <a:pt x="5040" y="1237"/>
                    </a:cubicBezTo>
                    <a:cubicBezTo>
                      <a:pt x="4654" y="770"/>
                      <a:pt x="4654" y="770"/>
                      <a:pt x="4654" y="770"/>
                    </a:cubicBezTo>
                    <a:cubicBezTo>
                      <a:pt x="4571" y="687"/>
                      <a:pt x="4434" y="659"/>
                      <a:pt x="4325" y="716"/>
                    </a:cubicBezTo>
                    <a:cubicBezTo>
                      <a:pt x="3994" y="935"/>
                      <a:pt x="3994" y="935"/>
                      <a:pt x="3994" y="935"/>
                    </a:cubicBezTo>
                    <a:cubicBezTo>
                      <a:pt x="3857" y="852"/>
                      <a:pt x="3720" y="770"/>
                      <a:pt x="3554" y="716"/>
                    </a:cubicBezTo>
                    <a:cubicBezTo>
                      <a:pt x="3526" y="331"/>
                      <a:pt x="3526" y="331"/>
                      <a:pt x="3526" y="331"/>
                    </a:cubicBezTo>
                    <a:cubicBezTo>
                      <a:pt x="3526" y="331"/>
                      <a:pt x="3526" y="331"/>
                      <a:pt x="3526" y="331"/>
                    </a:cubicBezTo>
                    <a:close/>
                    <a:moveTo>
                      <a:pt x="1763" y="2691"/>
                    </a:moveTo>
                    <a:cubicBezTo>
                      <a:pt x="1820" y="2169"/>
                      <a:pt x="2286" y="1759"/>
                      <a:pt x="2837" y="1813"/>
                    </a:cubicBezTo>
                    <a:cubicBezTo>
                      <a:pt x="3360" y="1841"/>
                      <a:pt x="3774" y="2334"/>
                      <a:pt x="3720" y="2856"/>
                    </a:cubicBezTo>
                    <a:cubicBezTo>
                      <a:pt x="3663" y="3406"/>
                      <a:pt x="3194" y="3791"/>
                      <a:pt x="2645" y="3734"/>
                    </a:cubicBezTo>
                    <a:cubicBezTo>
                      <a:pt x="2123" y="3708"/>
                      <a:pt x="1709" y="3212"/>
                      <a:pt x="1763" y="2691"/>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81">
                <a:extLst>
                  <a:ext uri="{FF2B5EF4-FFF2-40B4-BE49-F238E27FC236}">
                    <a16:creationId xmlns:a16="http://schemas.microsoft.com/office/drawing/2014/main" id="{6E930029-CF0E-4311-852C-D87C1B80DE5F}"/>
                  </a:ext>
                </a:extLst>
              </p:cNvPr>
              <p:cNvSpPr>
                <a:spLocks noEditPoints="1"/>
              </p:cNvSpPr>
              <p:nvPr/>
            </p:nvSpPr>
            <p:spPr bwMode="auto">
              <a:xfrm>
                <a:off x="1097" y="971"/>
                <a:ext cx="234" cy="229"/>
              </a:xfrm>
              <a:custGeom>
                <a:avLst/>
                <a:gdLst>
                  <a:gd name="T0" fmla="*/ 202 w 3904"/>
                  <a:gd name="T1" fmla="*/ 2827 h 3808"/>
                  <a:gd name="T2" fmla="*/ 457 w 3904"/>
                  <a:gd name="T3" fmla="*/ 2940 h 3808"/>
                  <a:gd name="T4" fmla="*/ 685 w 3904"/>
                  <a:gd name="T5" fmla="*/ 2884 h 3808"/>
                  <a:gd name="T6" fmla="*/ 969 w 3904"/>
                  <a:gd name="T7" fmla="*/ 3163 h 3808"/>
                  <a:gd name="T8" fmla="*/ 912 w 3904"/>
                  <a:gd name="T9" fmla="*/ 3359 h 3808"/>
                  <a:gd name="T10" fmla="*/ 1028 w 3904"/>
                  <a:gd name="T11" fmla="*/ 3612 h 3808"/>
                  <a:gd name="T12" fmla="*/ 1369 w 3904"/>
                  <a:gd name="T13" fmla="*/ 3752 h 3808"/>
                  <a:gd name="T14" fmla="*/ 1625 w 3904"/>
                  <a:gd name="T15" fmla="*/ 3669 h 3808"/>
                  <a:gd name="T16" fmla="*/ 1738 w 3904"/>
                  <a:gd name="T17" fmla="*/ 3473 h 3808"/>
                  <a:gd name="T18" fmla="*/ 2167 w 3904"/>
                  <a:gd name="T19" fmla="*/ 3473 h 3808"/>
                  <a:gd name="T20" fmla="*/ 2280 w 3904"/>
                  <a:gd name="T21" fmla="*/ 3669 h 3808"/>
                  <a:gd name="T22" fmla="*/ 2538 w 3904"/>
                  <a:gd name="T23" fmla="*/ 3752 h 3808"/>
                  <a:gd name="T24" fmla="*/ 2879 w 3904"/>
                  <a:gd name="T25" fmla="*/ 3612 h 3808"/>
                  <a:gd name="T26" fmla="*/ 2993 w 3904"/>
                  <a:gd name="T27" fmla="*/ 3359 h 3808"/>
                  <a:gd name="T28" fmla="*/ 2936 w 3904"/>
                  <a:gd name="T29" fmla="*/ 3137 h 3808"/>
                  <a:gd name="T30" fmla="*/ 3220 w 3904"/>
                  <a:gd name="T31" fmla="*/ 2855 h 3808"/>
                  <a:gd name="T32" fmla="*/ 3450 w 3904"/>
                  <a:gd name="T33" fmla="*/ 2912 h 3808"/>
                  <a:gd name="T34" fmla="*/ 3706 w 3904"/>
                  <a:gd name="T35" fmla="*/ 2773 h 3808"/>
                  <a:gd name="T36" fmla="*/ 3848 w 3904"/>
                  <a:gd name="T37" fmla="*/ 2463 h 3808"/>
                  <a:gd name="T38" fmla="*/ 3762 w 3904"/>
                  <a:gd name="T39" fmla="*/ 2184 h 3808"/>
                  <a:gd name="T40" fmla="*/ 3535 w 3904"/>
                  <a:gd name="T41" fmla="*/ 2072 h 3808"/>
                  <a:gd name="T42" fmla="*/ 3535 w 3904"/>
                  <a:gd name="T43" fmla="*/ 1680 h 3808"/>
                  <a:gd name="T44" fmla="*/ 3734 w 3904"/>
                  <a:gd name="T45" fmla="*/ 1569 h 3808"/>
                  <a:gd name="T46" fmla="*/ 3848 w 3904"/>
                  <a:gd name="T47" fmla="*/ 1287 h 3808"/>
                  <a:gd name="T48" fmla="*/ 3706 w 3904"/>
                  <a:gd name="T49" fmla="*/ 980 h 3808"/>
                  <a:gd name="T50" fmla="*/ 3450 w 3904"/>
                  <a:gd name="T51" fmla="*/ 840 h 3808"/>
                  <a:gd name="T52" fmla="*/ 3192 w 3904"/>
                  <a:gd name="T53" fmla="*/ 923 h 3808"/>
                  <a:gd name="T54" fmla="*/ 2936 w 3904"/>
                  <a:gd name="T55" fmla="*/ 644 h 3808"/>
                  <a:gd name="T56" fmla="*/ 2993 w 3904"/>
                  <a:gd name="T57" fmla="*/ 419 h 3808"/>
                  <a:gd name="T58" fmla="*/ 2879 w 3904"/>
                  <a:gd name="T59" fmla="*/ 168 h 3808"/>
                  <a:gd name="T60" fmla="*/ 2538 w 3904"/>
                  <a:gd name="T61" fmla="*/ 26 h 3808"/>
                  <a:gd name="T62" fmla="*/ 2252 w 3904"/>
                  <a:gd name="T63" fmla="*/ 140 h 3808"/>
                  <a:gd name="T64" fmla="*/ 2138 w 3904"/>
                  <a:gd name="T65" fmla="*/ 336 h 3808"/>
                  <a:gd name="T66" fmla="*/ 1738 w 3904"/>
                  <a:gd name="T67" fmla="*/ 308 h 3808"/>
                  <a:gd name="T68" fmla="*/ 1625 w 3904"/>
                  <a:gd name="T69" fmla="*/ 112 h 3808"/>
                  <a:gd name="T70" fmla="*/ 1369 w 3904"/>
                  <a:gd name="T71" fmla="*/ 26 h 3808"/>
                  <a:gd name="T72" fmla="*/ 1028 w 3904"/>
                  <a:gd name="T73" fmla="*/ 168 h 3808"/>
                  <a:gd name="T74" fmla="*/ 912 w 3904"/>
                  <a:gd name="T75" fmla="*/ 419 h 3808"/>
                  <a:gd name="T76" fmla="*/ 969 w 3904"/>
                  <a:gd name="T77" fmla="*/ 644 h 3808"/>
                  <a:gd name="T78" fmla="*/ 656 w 3904"/>
                  <a:gd name="T79" fmla="*/ 923 h 3808"/>
                  <a:gd name="T80" fmla="*/ 457 w 3904"/>
                  <a:gd name="T81" fmla="*/ 869 h 3808"/>
                  <a:gd name="T82" fmla="*/ 171 w 3904"/>
                  <a:gd name="T83" fmla="*/ 1008 h 3808"/>
                  <a:gd name="T84" fmla="*/ 57 w 3904"/>
                  <a:gd name="T85" fmla="*/ 1344 h 3808"/>
                  <a:gd name="T86" fmla="*/ 143 w 3904"/>
                  <a:gd name="T87" fmla="*/ 1595 h 3808"/>
                  <a:gd name="T88" fmla="*/ 344 w 3904"/>
                  <a:gd name="T89" fmla="*/ 1708 h 3808"/>
                  <a:gd name="T90" fmla="*/ 344 w 3904"/>
                  <a:gd name="T91" fmla="*/ 2127 h 3808"/>
                  <a:gd name="T92" fmla="*/ 143 w 3904"/>
                  <a:gd name="T93" fmla="*/ 2212 h 3808"/>
                  <a:gd name="T94" fmla="*/ 57 w 3904"/>
                  <a:gd name="T95" fmla="*/ 2491 h 3808"/>
                  <a:gd name="T96" fmla="*/ 202 w 3904"/>
                  <a:gd name="T97" fmla="*/ 2827 h 3808"/>
                  <a:gd name="T98" fmla="*/ 2595 w 3904"/>
                  <a:gd name="T99" fmla="*/ 2155 h 3808"/>
                  <a:gd name="T100" fmla="*/ 1653 w 3904"/>
                  <a:gd name="T101" fmla="*/ 2548 h 3808"/>
                  <a:gd name="T102" fmla="*/ 1284 w 3904"/>
                  <a:gd name="T103" fmla="*/ 1623 h 3808"/>
                  <a:gd name="T104" fmla="*/ 2195 w 3904"/>
                  <a:gd name="T105" fmla="*/ 1259 h 3808"/>
                  <a:gd name="T106" fmla="*/ 2595 w 3904"/>
                  <a:gd name="T107" fmla="*/ 2155 h 3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04" h="3808">
                    <a:moveTo>
                      <a:pt x="202" y="2827"/>
                    </a:moveTo>
                    <a:cubicBezTo>
                      <a:pt x="259" y="2912"/>
                      <a:pt x="344" y="2969"/>
                      <a:pt x="457" y="2940"/>
                    </a:cubicBezTo>
                    <a:cubicBezTo>
                      <a:pt x="685" y="2884"/>
                      <a:pt x="685" y="2884"/>
                      <a:pt x="685" y="2884"/>
                    </a:cubicBezTo>
                    <a:cubicBezTo>
                      <a:pt x="741" y="2969"/>
                      <a:pt x="855" y="3080"/>
                      <a:pt x="969" y="3163"/>
                    </a:cubicBezTo>
                    <a:cubicBezTo>
                      <a:pt x="912" y="3359"/>
                      <a:pt x="912" y="3359"/>
                      <a:pt x="912" y="3359"/>
                    </a:cubicBezTo>
                    <a:cubicBezTo>
                      <a:pt x="884" y="3473"/>
                      <a:pt x="912" y="3584"/>
                      <a:pt x="1028" y="3612"/>
                    </a:cubicBezTo>
                    <a:cubicBezTo>
                      <a:pt x="1369" y="3752"/>
                      <a:pt x="1369" y="3752"/>
                      <a:pt x="1369" y="3752"/>
                    </a:cubicBezTo>
                    <a:cubicBezTo>
                      <a:pt x="1454" y="3780"/>
                      <a:pt x="1596" y="3752"/>
                      <a:pt x="1625" y="3669"/>
                    </a:cubicBezTo>
                    <a:cubicBezTo>
                      <a:pt x="1738" y="3473"/>
                      <a:pt x="1738" y="3473"/>
                      <a:pt x="1738" y="3473"/>
                    </a:cubicBezTo>
                    <a:cubicBezTo>
                      <a:pt x="1883" y="3473"/>
                      <a:pt x="2025" y="3473"/>
                      <a:pt x="2167" y="3473"/>
                    </a:cubicBezTo>
                    <a:cubicBezTo>
                      <a:pt x="2280" y="3669"/>
                      <a:pt x="2280" y="3669"/>
                      <a:pt x="2280" y="3669"/>
                    </a:cubicBezTo>
                    <a:cubicBezTo>
                      <a:pt x="2309" y="3752"/>
                      <a:pt x="2451" y="3808"/>
                      <a:pt x="2538" y="3752"/>
                    </a:cubicBezTo>
                    <a:cubicBezTo>
                      <a:pt x="2879" y="3612"/>
                      <a:pt x="2879" y="3612"/>
                      <a:pt x="2879" y="3612"/>
                    </a:cubicBezTo>
                    <a:cubicBezTo>
                      <a:pt x="2965" y="3584"/>
                      <a:pt x="3021" y="3473"/>
                      <a:pt x="2993" y="3359"/>
                    </a:cubicBezTo>
                    <a:cubicBezTo>
                      <a:pt x="2936" y="3137"/>
                      <a:pt x="2936" y="3137"/>
                      <a:pt x="2936" y="3137"/>
                    </a:cubicBezTo>
                    <a:cubicBezTo>
                      <a:pt x="3050" y="3052"/>
                      <a:pt x="3135" y="2940"/>
                      <a:pt x="3220" y="2855"/>
                    </a:cubicBezTo>
                    <a:cubicBezTo>
                      <a:pt x="3450" y="2912"/>
                      <a:pt x="3450" y="2912"/>
                      <a:pt x="3450" y="2912"/>
                    </a:cubicBezTo>
                    <a:cubicBezTo>
                      <a:pt x="3564" y="2940"/>
                      <a:pt x="3677" y="2884"/>
                      <a:pt x="3706" y="2773"/>
                    </a:cubicBezTo>
                    <a:cubicBezTo>
                      <a:pt x="3848" y="2463"/>
                      <a:pt x="3848" y="2463"/>
                      <a:pt x="3848" y="2463"/>
                    </a:cubicBezTo>
                    <a:cubicBezTo>
                      <a:pt x="3904" y="2351"/>
                      <a:pt x="3848" y="2240"/>
                      <a:pt x="3762" y="2184"/>
                    </a:cubicBezTo>
                    <a:cubicBezTo>
                      <a:pt x="3535" y="2072"/>
                      <a:pt x="3535" y="2072"/>
                      <a:pt x="3535" y="2072"/>
                    </a:cubicBezTo>
                    <a:cubicBezTo>
                      <a:pt x="3535" y="1933"/>
                      <a:pt x="3535" y="1819"/>
                      <a:pt x="3535" y="1680"/>
                    </a:cubicBezTo>
                    <a:cubicBezTo>
                      <a:pt x="3734" y="1569"/>
                      <a:pt x="3734" y="1569"/>
                      <a:pt x="3734" y="1569"/>
                    </a:cubicBezTo>
                    <a:cubicBezTo>
                      <a:pt x="3848" y="1512"/>
                      <a:pt x="3876" y="1401"/>
                      <a:pt x="3848" y="1287"/>
                    </a:cubicBezTo>
                    <a:cubicBezTo>
                      <a:pt x="3706" y="980"/>
                      <a:pt x="3706" y="980"/>
                      <a:pt x="3706" y="980"/>
                    </a:cubicBezTo>
                    <a:cubicBezTo>
                      <a:pt x="3649" y="869"/>
                      <a:pt x="3535" y="812"/>
                      <a:pt x="3450" y="840"/>
                    </a:cubicBezTo>
                    <a:cubicBezTo>
                      <a:pt x="3192" y="923"/>
                      <a:pt x="3192" y="923"/>
                      <a:pt x="3192" y="923"/>
                    </a:cubicBezTo>
                    <a:cubicBezTo>
                      <a:pt x="3107" y="812"/>
                      <a:pt x="3021" y="727"/>
                      <a:pt x="2936" y="644"/>
                    </a:cubicBezTo>
                    <a:cubicBezTo>
                      <a:pt x="2993" y="419"/>
                      <a:pt x="2993" y="419"/>
                      <a:pt x="2993" y="419"/>
                    </a:cubicBezTo>
                    <a:cubicBezTo>
                      <a:pt x="3021" y="308"/>
                      <a:pt x="2965" y="194"/>
                      <a:pt x="2879" y="168"/>
                    </a:cubicBezTo>
                    <a:cubicBezTo>
                      <a:pt x="2538" y="26"/>
                      <a:pt x="2538" y="26"/>
                      <a:pt x="2538" y="26"/>
                    </a:cubicBezTo>
                    <a:cubicBezTo>
                      <a:pt x="2422" y="0"/>
                      <a:pt x="2309" y="26"/>
                      <a:pt x="2252" y="140"/>
                    </a:cubicBezTo>
                    <a:cubicBezTo>
                      <a:pt x="2138" y="336"/>
                      <a:pt x="2138" y="336"/>
                      <a:pt x="2138" y="336"/>
                    </a:cubicBezTo>
                    <a:cubicBezTo>
                      <a:pt x="2025" y="308"/>
                      <a:pt x="1883" y="308"/>
                      <a:pt x="1738" y="308"/>
                    </a:cubicBezTo>
                    <a:cubicBezTo>
                      <a:pt x="1625" y="112"/>
                      <a:pt x="1625" y="112"/>
                      <a:pt x="1625" y="112"/>
                    </a:cubicBezTo>
                    <a:cubicBezTo>
                      <a:pt x="1568" y="26"/>
                      <a:pt x="1454" y="0"/>
                      <a:pt x="1369" y="26"/>
                    </a:cubicBezTo>
                    <a:cubicBezTo>
                      <a:pt x="1028" y="168"/>
                      <a:pt x="1028" y="168"/>
                      <a:pt x="1028" y="168"/>
                    </a:cubicBezTo>
                    <a:cubicBezTo>
                      <a:pt x="912" y="223"/>
                      <a:pt x="855" y="308"/>
                      <a:pt x="912" y="419"/>
                    </a:cubicBezTo>
                    <a:cubicBezTo>
                      <a:pt x="969" y="644"/>
                      <a:pt x="969" y="644"/>
                      <a:pt x="969" y="644"/>
                    </a:cubicBezTo>
                    <a:cubicBezTo>
                      <a:pt x="855" y="727"/>
                      <a:pt x="741" y="812"/>
                      <a:pt x="656" y="923"/>
                    </a:cubicBezTo>
                    <a:cubicBezTo>
                      <a:pt x="457" y="869"/>
                      <a:pt x="457" y="869"/>
                      <a:pt x="457" y="869"/>
                    </a:cubicBezTo>
                    <a:cubicBezTo>
                      <a:pt x="344" y="840"/>
                      <a:pt x="230" y="895"/>
                      <a:pt x="171" y="1008"/>
                    </a:cubicBezTo>
                    <a:cubicBezTo>
                      <a:pt x="57" y="1344"/>
                      <a:pt x="57" y="1344"/>
                      <a:pt x="57" y="1344"/>
                    </a:cubicBezTo>
                    <a:cubicBezTo>
                      <a:pt x="0" y="1427"/>
                      <a:pt x="57" y="1540"/>
                      <a:pt x="143" y="1595"/>
                    </a:cubicBezTo>
                    <a:cubicBezTo>
                      <a:pt x="344" y="1708"/>
                      <a:pt x="344" y="1708"/>
                      <a:pt x="344" y="1708"/>
                    </a:cubicBezTo>
                    <a:cubicBezTo>
                      <a:pt x="315" y="1848"/>
                      <a:pt x="315" y="1987"/>
                      <a:pt x="344" y="2127"/>
                    </a:cubicBezTo>
                    <a:cubicBezTo>
                      <a:pt x="143" y="2212"/>
                      <a:pt x="143" y="2212"/>
                      <a:pt x="143" y="2212"/>
                    </a:cubicBezTo>
                    <a:cubicBezTo>
                      <a:pt x="57" y="2269"/>
                      <a:pt x="29" y="2380"/>
                      <a:pt x="57" y="2491"/>
                    </a:cubicBezTo>
                    <a:cubicBezTo>
                      <a:pt x="202" y="2827"/>
                      <a:pt x="202" y="2827"/>
                      <a:pt x="202" y="2827"/>
                    </a:cubicBezTo>
                    <a:moveTo>
                      <a:pt x="2595" y="2155"/>
                    </a:moveTo>
                    <a:cubicBezTo>
                      <a:pt x="2451" y="2519"/>
                      <a:pt x="2025" y="2687"/>
                      <a:pt x="1653" y="2548"/>
                    </a:cubicBezTo>
                    <a:cubicBezTo>
                      <a:pt x="1312" y="2380"/>
                      <a:pt x="1142" y="1987"/>
                      <a:pt x="1284" y="1623"/>
                    </a:cubicBezTo>
                    <a:cubicBezTo>
                      <a:pt x="1426" y="1287"/>
                      <a:pt x="1826" y="1119"/>
                      <a:pt x="2195" y="1259"/>
                    </a:cubicBezTo>
                    <a:cubicBezTo>
                      <a:pt x="2567" y="1401"/>
                      <a:pt x="2737" y="1791"/>
                      <a:pt x="2595" y="2155"/>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42" name="Pfeil: nach rechts 41">
              <a:extLst>
                <a:ext uri="{FF2B5EF4-FFF2-40B4-BE49-F238E27FC236}">
                  <a16:creationId xmlns:a16="http://schemas.microsoft.com/office/drawing/2014/main" id="{4D24C9A8-09CA-4295-921A-3FD649401A09}"/>
                </a:ext>
              </a:extLst>
            </p:cNvPr>
            <p:cNvSpPr/>
            <p:nvPr/>
          </p:nvSpPr>
          <p:spPr bwMode="gray">
            <a:xfrm>
              <a:off x="8892768" y="1304901"/>
              <a:ext cx="730075" cy="361626"/>
            </a:xfrm>
            <a:prstGeom prst="rightArrow">
              <a:avLst/>
            </a:prstGeom>
            <a:solidFill>
              <a:srgbClr val="798BB3"/>
            </a:solidFill>
            <a:ln>
              <a:noFill/>
            </a:ln>
            <a:scene3d>
              <a:camera prst="orthographicFront">
                <a:rot lat="0" lon="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9" name="Gruppieren 88">
            <a:extLst>
              <a:ext uri="{FF2B5EF4-FFF2-40B4-BE49-F238E27FC236}">
                <a16:creationId xmlns:a16="http://schemas.microsoft.com/office/drawing/2014/main" id="{9E895F16-E3A6-4606-924B-A5ABA4C1FB8E}"/>
              </a:ext>
            </a:extLst>
          </p:cNvPr>
          <p:cNvGrpSpPr/>
          <p:nvPr/>
        </p:nvGrpSpPr>
        <p:grpSpPr>
          <a:xfrm>
            <a:off x="6576706" y="3625648"/>
            <a:ext cx="5194709" cy="1301015"/>
            <a:chOff x="6576706" y="3452639"/>
            <a:chExt cx="5194709" cy="1301015"/>
          </a:xfrm>
        </p:grpSpPr>
        <p:grpSp>
          <p:nvGrpSpPr>
            <p:cNvPr id="58" name="Gruppieren 57">
              <a:extLst>
                <a:ext uri="{FF2B5EF4-FFF2-40B4-BE49-F238E27FC236}">
                  <a16:creationId xmlns:a16="http://schemas.microsoft.com/office/drawing/2014/main" id="{0E06ABC2-4AB3-4D40-B155-3A06D09C1812}"/>
                </a:ext>
              </a:extLst>
            </p:cNvPr>
            <p:cNvGrpSpPr/>
            <p:nvPr/>
          </p:nvGrpSpPr>
          <p:grpSpPr>
            <a:xfrm>
              <a:off x="6602003" y="3452639"/>
              <a:ext cx="5169412" cy="977196"/>
              <a:chOff x="6602003" y="3805064"/>
              <a:chExt cx="5169412" cy="977196"/>
            </a:xfrm>
          </p:grpSpPr>
          <mc:AlternateContent xmlns:mc="http://schemas.openxmlformats.org/markup-compatibility/2006" xmlns:a14="http://schemas.microsoft.com/office/drawing/2010/main">
            <mc:Choice Requires="a14">
              <p:sp>
                <p:nvSpPr>
                  <p:cNvPr id="43" name="Textfeld 42">
                    <a:extLst>
                      <a:ext uri="{FF2B5EF4-FFF2-40B4-BE49-F238E27FC236}">
                        <a16:creationId xmlns:a16="http://schemas.microsoft.com/office/drawing/2014/main" id="{E1013AA9-E1F4-4D27-8DEC-BB2364172676}"/>
                      </a:ext>
                    </a:extLst>
                  </p:cNvPr>
                  <p:cNvSpPr txBox="1"/>
                  <p:nvPr/>
                </p:nvSpPr>
                <p:spPr>
                  <a:xfrm>
                    <a:off x="6913153" y="3867860"/>
                    <a:ext cx="4213738" cy="914400"/>
                  </a:xfrm>
                  <a:prstGeom prst="rect">
                    <a:avLst/>
                  </a:prstGeom>
                  <a:noFill/>
                </p:spPr>
                <p:txBody>
                  <a:bodyPr wrap="none" lIns="0" tIns="0" rIns="0" bIns="0" rtlCol="0" anchor="ctr">
                    <a:noAutofit/>
                  </a:bodyPr>
                  <a:lstStyle/>
                  <a:p>
                    <a:pPr>
                      <a:spcBef>
                        <a:spcPts val="300"/>
                      </a:spcBef>
                      <a:spcAft>
                        <a:spcPts val="100"/>
                      </a:spcAft>
                      <a:buClr>
                        <a:schemeClr val="tx2"/>
                      </a:buClr>
                    </a:pPr>
                    <a14:m>
                      <m:oMathPara xmlns:m="http://schemas.openxmlformats.org/officeDocument/2006/math">
                        <m:oMathParaPr>
                          <m:jc m:val="centerGroup"/>
                        </m:oMathParaPr>
                        <m:oMath xmlns:m="http://schemas.openxmlformats.org/officeDocument/2006/math">
                          <m:r>
                            <a:rPr lang="en-US" sz="2800" b="1" i="1" smtClean="0">
                              <a:solidFill>
                                <a:srgbClr val="798BB3"/>
                              </a:solidFill>
                              <a:latin typeface="Cambria Math" panose="02040503050406030204" pitchFamily="18" charset="0"/>
                            </a:rPr>
                            <m:t>𝒇</m:t>
                          </m:r>
                          <m:r>
                            <a:rPr lang="en-US" sz="2800" b="1" i="1" smtClean="0">
                              <a:solidFill>
                                <a:srgbClr val="798BB3"/>
                              </a:solidFill>
                              <a:latin typeface="Cambria Math" panose="02040503050406030204" pitchFamily="18" charset="0"/>
                            </a:rPr>
                            <m:t>(</m:t>
                          </m:r>
                          <m:r>
                            <a:rPr lang="en-US" sz="2800" b="1" i="1" smtClean="0">
                              <a:solidFill>
                                <a:srgbClr val="798BB3"/>
                              </a:solidFill>
                              <a:latin typeface="Cambria Math" panose="02040503050406030204" pitchFamily="18" charset="0"/>
                            </a:rPr>
                            <m:t>𝒙</m:t>
                          </m:r>
                          <m:r>
                            <a:rPr lang="en-US" sz="2800" b="1" i="1" smtClean="0">
                              <a:solidFill>
                                <a:srgbClr val="798BB3"/>
                              </a:solidFill>
                              <a:latin typeface="Cambria Math" panose="02040503050406030204" pitchFamily="18" charset="0"/>
                            </a:rPr>
                            <m:t>,</m:t>
                          </m:r>
                          <m:r>
                            <a:rPr lang="en-US" sz="2800" b="1" i="1" smtClean="0">
                              <a:solidFill>
                                <a:srgbClr val="798BB3"/>
                              </a:solidFill>
                              <a:latin typeface="Cambria Math" panose="02040503050406030204" pitchFamily="18" charset="0"/>
                            </a:rPr>
                            <m:t>𝒚</m:t>
                          </m:r>
                          <m:r>
                            <a:rPr lang="en-US" sz="2800" b="1" i="1" smtClean="0">
                              <a:solidFill>
                                <a:srgbClr val="798BB3"/>
                              </a:solidFill>
                              <a:latin typeface="Cambria Math" panose="02040503050406030204" pitchFamily="18" charset="0"/>
                            </a:rPr>
                            <m:t>, # </m:t>
                          </m:r>
                          <m:r>
                            <a:rPr lang="en-US" sz="2800" b="1" i="1" smtClean="0">
                              <a:solidFill>
                                <a:srgbClr val="798BB3"/>
                              </a:solidFill>
                              <a:latin typeface="Cambria Math" panose="02040503050406030204" pitchFamily="18" charset="0"/>
                            </a:rPr>
                            <m:t>𝒆𝒏𝒅𝒐𝒓𝒔𝒆𝒎𝒆𝒏𝒕𝒔</m:t>
                          </m:r>
                          <m:r>
                            <a:rPr lang="en-US" sz="2800" b="1" i="1" smtClean="0">
                              <a:solidFill>
                                <a:srgbClr val="798BB3"/>
                              </a:solidFill>
                              <a:latin typeface="Cambria Math" panose="02040503050406030204" pitchFamily="18" charset="0"/>
                            </a:rPr>
                            <m:t>)</m:t>
                          </m:r>
                        </m:oMath>
                      </m:oMathPara>
                    </a14:m>
                    <a:endParaRPr lang="en-US" sz="2800" b="1"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3" name="Textfeld 42">
                    <a:extLst>
                      <a:ext uri="{FF2B5EF4-FFF2-40B4-BE49-F238E27FC236}">
                        <a16:creationId xmlns:a16="http://schemas.microsoft.com/office/drawing/2014/main" id="{E1013AA9-E1F4-4D27-8DEC-BB2364172676}"/>
                      </a:ext>
                    </a:extLst>
                  </p:cNvPr>
                  <p:cNvSpPr txBox="1">
                    <a:spLocks noRot="1" noChangeAspect="1" noMove="1" noResize="1" noEditPoints="1" noAdjustHandles="1" noChangeArrowheads="1" noChangeShapeType="1" noTextEdit="1"/>
                  </p:cNvSpPr>
                  <p:nvPr/>
                </p:nvSpPr>
                <p:spPr>
                  <a:xfrm>
                    <a:off x="6913153" y="3867860"/>
                    <a:ext cx="4213738" cy="914400"/>
                  </a:xfrm>
                  <a:prstGeom prst="rect">
                    <a:avLst/>
                  </a:prstGeom>
                  <a:blipFill>
                    <a:blip r:embed="rId10"/>
                    <a:stretch>
                      <a:fillRect/>
                    </a:stretch>
                  </a:blipFill>
                </p:spPr>
                <p:txBody>
                  <a:bodyPr/>
                  <a:lstStyle/>
                  <a:p>
                    <a:r>
                      <a:rPr lang="de-DE">
                        <a:noFill/>
                      </a:rPr>
                      <a:t> </a:t>
                    </a:r>
                  </a:p>
                </p:txBody>
              </p:sp>
            </mc:Fallback>
          </mc:AlternateContent>
          <p:sp>
            <p:nvSpPr>
              <p:cNvPr id="50" name="Freeform 86">
                <a:extLst>
                  <a:ext uri="{FF2B5EF4-FFF2-40B4-BE49-F238E27FC236}">
                    <a16:creationId xmlns:a16="http://schemas.microsoft.com/office/drawing/2014/main" id="{43F6501B-8824-4E5C-B26C-9DA7C8C9C25B}"/>
                  </a:ext>
                </a:extLst>
              </p:cNvPr>
              <p:cNvSpPr>
                <a:spLocks noEditPoints="1"/>
              </p:cNvSpPr>
              <p:nvPr/>
            </p:nvSpPr>
            <p:spPr bwMode="auto">
              <a:xfrm>
                <a:off x="6602003" y="3805064"/>
                <a:ext cx="622300" cy="574675"/>
              </a:xfrm>
              <a:custGeom>
                <a:avLst/>
                <a:gdLst>
                  <a:gd name="T0" fmla="*/ 1394 w 1632"/>
                  <a:gd name="T1" fmla="*/ 671 h 1504"/>
                  <a:gd name="T2" fmla="*/ 1203 w 1632"/>
                  <a:gd name="T3" fmla="*/ 432 h 1504"/>
                  <a:gd name="T4" fmla="*/ 834 w 1632"/>
                  <a:gd name="T5" fmla="*/ 802 h 1504"/>
                  <a:gd name="T6" fmla="*/ 271 w 1632"/>
                  <a:gd name="T7" fmla="*/ 1446 h 1504"/>
                  <a:gd name="T8" fmla="*/ 58 w 1632"/>
                  <a:gd name="T9" fmla="*/ 1234 h 1504"/>
                  <a:gd name="T10" fmla="*/ 703 w 1632"/>
                  <a:gd name="T11" fmla="*/ 671 h 1504"/>
                  <a:gd name="T12" fmla="*/ 1081 w 1632"/>
                  <a:gd name="T13" fmla="*/ 297 h 1504"/>
                  <a:gd name="T14" fmla="*/ 1076 w 1632"/>
                  <a:gd name="T15" fmla="*/ 284 h 1504"/>
                  <a:gd name="T16" fmla="*/ 1070 w 1632"/>
                  <a:gd name="T17" fmla="*/ 271 h 1504"/>
                  <a:gd name="T18" fmla="*/ 1059 w 1632"/>
                  <a:gd name="T19" fmla="*/ 245 h 1504"/>
                  <a:gd name="T20" fmla="*/ 1042 w 1632"/>
                  <a:gd name="T21" fmla="*/ 217 h 1504"/>
                  <a:gd name="T22" fmla="*/ 1029 w 1632"/>
                  <a:gd name="T23" fmla="*/ 200 h 1504"/>
                  <a:gd name="T24" fmla="*/ 1012 w 1632"/>
                  <a:gd name="T25" fmla="*/ 179 h 1504"/>
                  <a:gd name="T26" fmla="*/ 986 w 1632"/>
                  <a:gd name="T27" fmla="*/ 151 h 1504"/>
                  <a:gd name="T28" fmla="*/ 962 w 1632"/>
                  <a:gd name="T29" fmla="*/ 134 h 1504"/>
                  <a:gd name="T30" fmla="*/ 941 w 1632"/>
                  <a:gd name="T31" fmla="*/ 121 h 1504"/>
                  <a:gd name="T32" fmla="*/ 913 w 1632"/>
                  <a:gd name="T33" fmla="*/ 106 h 1504"/>
                  <a:gd name="T34" fmla="*/ 896 w 1632"/>
                  <a:gd name="T35" fmla="*/ 99 h 1504"/>
                  <a:gd name="T36" fmla="*/ 874 w 1632"/>
                  <a:gd name="T37" fmla="*/ 93 h 1504"/>
                  <a:gd name="T38" fmla="*/ 849 w 1632"/>
                  <a:gd name="T39" fmla="*/ 86 h 1504"/>
                  <a:gd name="T40" fmla="*/ 791 w 1632"/>
                  <a:gd name="T41" fmla="*/ 71 h 1504"/>
                  <a:gd name="T42" fmla="*/ 801 w 1632"/>
                  <a:gd name="T43" fmla="*/ 24 h 1504"/>
                  <a:gd name="T44" fmla="*/ 868 w 1632"/>
                  <a:gd name="T45" fmla="*/ 7 h 1504"/>
                  <a:gd name="T46" fmla="*/ 896 w 1632"/>
                  <a:gd name="T47" fmla="*/ 3 h 1504"/>
                  <a:gd name="T48" fmla="*/ 917 w 1632"/>
                  <a:gd name="T49" fmla="*/ 0 h 1504"/>
                  <a:gd name="T50" fmla="*/ 967 w 1632"/>
                  <a:gd name="T51" fmla="*/ 3 h 1504"/>
                  <a:gd name="T52" fmla="*/ 1016 w 1632"/>
                  <a:gd name="T53" fmla="*/ 9 h 1504"/>
                  <a:gd name="T54" fmla="*/ 1057 w 1632"/>
                  <a:gd name="T55" fmla="*/ 18 h 1504"/>
                  <a:gd name="T56" fmla="*/ 1113 w 1632"/>
                  <a:gd name="T57" fmla="*/ 37 h 1504"/>
                  <a:gd name="T58" fmla="*/ 1151 w 1632"/>
                  <a:gd name="T59" fmla="*/ 56 h 1504"/>
                  <a:gd name="T60" fmla="*/ 1162 w 1632"/>
                  <a:gd name="T61" fmla="*/ 63 h 1504"/>
                  <a:gd name="T62" fmla="*/ 1203 w 1632"/>
                  <a:gd name="T63" fmla="*/ 89 h 1504"/>
                  <a:gd name="T64" fmla="*/ 1220 w 1632"/>
                  <a:gd name="T65" fmla="*/ 101 h 1504"/>
                  <a:gd name="T66" fmla="*/ 1248 w 1632"/>
                  <a:gd name="T67" fmla="*/ 125 h 1504"/>
                  <a:gd name="T68" fmla="*/ 1360 w 1632"/>
                  <a:gd name="T69" fmla="*/ 198 h 1504"/>
                  <a:gd name="T70" fmla="*/ 1632 w 1632"/>
                  <a:gd name="T71" fmla="*/ 432 h 1504"/>
                  <a:gd name="T72" fmla="*/ 1632 w 1632"/>
                  <a:gd name="T73" fmla="*/ 432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2" h="1504">
                    <a:moveTo>
                      <a:pt x="1632" y="432"/>
                    </a:moveTo>
                    <a:cubicBezTo>
                      <a:pt x="1394" y="671"/>
                      <a:pt x="1394" y="671"/>
                      <a:pt x="1394" y="671"/>
                    </a:cubicBezTo>
                    <a:cubicBezTo>
                      <a:pt x="1313" y="589"/>
                      <a:pt x="1209" y="492"/>
                      <a:pt x="1220" y="441"/>
                    </a:cubicBezTo>
                    <a:cubicBezTo>
                      <a:pt x="1214" y="439"/>
                      <a:pt x="1209" y="434"/>
                      <a:pt x="1203" y="432"/>
                    </a:cubicBezTo>
                    <a:cubicBezTo>
                      <a:pt x="1201" y="434"/>
                      <a:pt x="1199" y="439"/>
                      <a:pt x="1194" y="443"/>
                    </a:cubicBezTo>
                    <a:cubicBezTo>
                      <a:pt x="834" y="802"/>
                      <a:pt x="834" y="802"/>
                      <a:pt x="834" y="802"/>
                    </a:cubicBezTo>
                    <a:cubicBezTo>
                      <a:pt x="838" y="847"/>
                      <a:pt x="825" y="892"/>
                      <a:pt x="791" y="924"/>
                    </a:cubicBezTo>
                    <a:cubicBezTo>
                      <a:pt x="271" y="1446"/>
                      <a:pt x="271" y="1446"/>
                      <a:pt x="271" y="1446"/>
                    </a:cubicBezTo>
                    <a:cubicBezTo>
                      <a:pt x="213" y="1504"/>
                      <a:pt x="119" y="1504"/>
                      <a:pt x="58" y="1446"/>
                    </a:cubicBezTo>
                    <a:cubicBezTo>
                      <a:pt x="0" y="1388"/>
                      <a:pt x="0" y="1292"/>
                      <a:pt x="58" y="1234"/>
                    </a:cubicBezTo>
                    <a:cubicBezTo>
                      <a:pt x="580" y="714"/>
                      <a:pt x="580" y="714"/>
                      <a:pt x="580" y="714"/>
                    </a:cubicBezTo>
                    <a:cubicBezTo>
                      <a:pt x="612" y="679"/>
                      <a:pt x="658" y="667"/>
                      <a:pt x="703" y="671"/>
                    </a:cubicBezTo>
                    <a:cubicBezTo>
                      <a:pt x="1063" y="310"/>
                      <a:pt x="1063" y="310"/>
                      <a:pt x="1063" y="310"/>
                    </a:cubicBezTo>
                    <a:cubicBezTo>
                      <a:pt x="1068" y="303"/>
                      <a:pt x="1074" y="299"/>
                      <a:pt x="1081" y="297"/>
                    </a:cubicBezTo>
                    <a:cubicBezTo>
                      <a:pt x="1078" y="293"/>
                      <a:pt x="1078" y="293"/>
                      <a:pt x="1078" y="293"/>
                    </a:cubicBezTo>
                    <a:cubicBezTo>
                      <a:pt x="1078" y="291"/>
                      <a:pt x="1076" y="288"/>
                      <a:pt x="1076" y="284"/>
                    </a:cubicBezTo>
                    <a:cubicBezTo>
                      <a:pt x="1076" y="282"/>
                      <a:pt x="1074" y="280"/>
                      <a:pt x="1074" y="278"/>
                    </a:cubicBezTo>
                    <a:cubicBezTo>
                      <a:pt x="1072" y="275"/>
                      <a:pt x="1072" y="273"/>
                      <a:pt x="1070" y="271"/>
                    </a:cubicBezTo>
                    <a:cubicBezTo>
                      <a:pt x="1070" y="267"/>
                      <a:pt x="1068" y="263"/>
                      <a:pt x="1066" y="258"/>
                    </a:cubicBezTo>
                    <a:cubicBezTo>
                      <a:pt x="1059" y="245"/>
                      <a:pt x="1059" y="245"/>
                      <a:pt x="1059" y="245"/>
                    </a:cubicBezTo>
                    <a:cubicBezTo>
                      <a:pt x="1053" y="233"/>
                      <a:pt x="1053" y="233"/>
                      <a:pt x="1053" y="233"/>
                    </a:cubicBezTo>
                    <a:cubicBezTo>
                      <a:pt x="1048" y="228"/>
                      <a:pt x="1046" y="222"/>
                      <a:pt x="1042" y="217"/>
                    </a:cubicBezTo>
                    <a:cubicBezTo>
                      <a:pt x="1040" y="213"/>
                      <a:pt x="1038" y="211"/>
                      <a:pt x="1036" y="207"/>
                    </a:cubicBezTo>
                    <a:cubicBezTo>
                      <a:pt x="1033" y="205"/>
                      <a:pt x="1031" y="202"/>
                      <a:pt x="1029" y="200"/>
                    </a:cubicBezTo>
                    <a:cubicBezTo>
                      <a:pt x="1025" y="194"/>
                      <a:pt x="1020" y="187"/>
                      <a:pt x="1016" y="181"/>
                    </a:cubicBezTo>
                    <a:cubicBezTo>
                      <a:pt x="1012" y="179"/>
                      <a:pt x="1012" y="179"/>
                      <a:pt x="1012" y="179"/>
                    </a:cubicBezTo>
                    <a:cubicBezTo>
                      <a:pt x="1005" y="170"/>
                      <a:pt x="999" y="164"/>
                      <a:pt x="990" y="157"/>
                    </a:cubicBezTo>
                    <a:cubicBezTo>
                      <a:pt x="988" y="155"/>
                      <a:pt x="986" y="153"/>
                      <a:pt x="986" y="151"/>
                    </a:cubicBezTo>
                    <a:cubicBezTo>
                      <a:pt x="982" y="149"/>
                      <a:pt x="980" y="147"/>
                      <a:pt x="978" y="144"/>
                    </a:cubicBezTo>
                    <a:cubicBezTo>
                      <a:pt x="962" y="134"/>
                      <a:pt x="962" y="134"/>
                      <a:pt x="962" y="134"/>
                    </a:cubicBezTo>
                    <a:cubicBezTo>
                      <a:pt x="962" y="134"/>
                      <a:pt x="962" y="134"/>
                      <a:pt x="960" y="134"/>
                    </a:cubicBezTo>
                    <a:cubicBezTo>
                      <a:pt x="956" y="129"/>
                      <a:pt x="947" y="125"/>
                      <a:pt x="941" y="121"/>
                    </a:cubicBezTo>
                    <a:cubicBezTo>
                      <a:pt x="939" y="119"/>
                      <a:pt x="935" y="116"/>
                      <a:pt x="932" y="114"/>
                    </a:cubicBezTo>
                    <a:cubicBezTo>
                      <a:pt x="926" y="112"/>
                      <a:pt x="920" y="108"/>
                      <a:pt x="913" y="106"/>
                    </a:cubicBezTo>
                    <a:cubicBezTo>
                      <a:pt x="909" y="104"/>
                      <a:pt x="907" y="104"/>
                      <a:pt x="902" y="101"/>
                    </a:cubicBezTo>
                    <a:cubicBezTo>
                      <a:pt x="900" y="101"/>
                      <a:pt x="898" y="99"/>
                      <a:pt x="896" y="99"/>
                    </a:cubicBezTo>
                    <a:cubicBezTo>
                      <a:pt x="894" y="99"/>
                      <a:pt x="892" y="97"/>
                      <a:pt x="889" y="97"/>
                    </a:cubicBezTo>
                    <a:cubicBezTo>
                      <a:pt x="874" y="93"/>
                      <a:pt x="874" y="93"/>
                      <a:pt x="874" y="93"/>
                    </a:cubicBezTo>
                    <a:cubicBezTo>
                      <a:pt x="870" y="91"/>
                      <a:pt x="866" y="91"/>
                      <a:pt x="864" y="89"/>
                    </a:cubicBezTo>
                    <a:cubicBezTo>
                      <a:pt x="857" y="89"/>
                      <a:pt x="853" y="86"/>
                      <a:pt x="849" y="86"/>
                    </a:cubicBezTo>
                    <a:cubicBezTo>
                      <a:pt x="806" y="80"/>
                      <a:pt x="806" y="80"/>
                      <a:pt x="806" y="80"/>
                    </a:cubicBezTo>
                    <a:cubicBezTo>
                      <a:pt x="799" y="78"/>
                      <a:pt x="795" y="76"/>
                      <a:pt x="791" y="71"/>
                    </a:cubicBezTo>
                    <a:cubicBezTo>
                      <a:pt x="786" y="67"/>
                      <a:pt x="782" y="61"/>
                      <a:pt x="782" y="54"/>
                    </a:cubicBezTo>
                    <a:cubicBezTo>
                      <a:pt x="782" y="39"/>
                      <a:pt x="791" y="28"/>
                      <a:pt x="801" y="24"/>
                    </a:cubicBezTo>
                    <a:cubicBezTo>
                      <a:pt x="844" y="11"/>
                      <a:pt x="844" y="11"/>
                      <a:pt x="844" y="11"/>
                    </a:cubicBezTo>
                    <a:cubicBezTo>
                      <a:pt x="853" y="9"/>
                      <a:pt x="859" y="9"/>
                      <a:pt x="868" y="7"/>
                    </a:cubicBezTo>
                    <a:cubicBezTo>
                      <a:pt x="870" y="7"/>
                      <a:pt x="874" y="7"/>
                      <a:pt x="879" y="5"/>
                    </a:cubicBezTo>
                    <a:cubicBezTo>
                      <a:pt x="896" y="3"/>
                      <a:pt x="896" y="3"/>
                      <a:pt x="896" y="3"/>
                    </a:cubicBezTo>
                    <a:cubicBezTo>
                      <a:pt x="902" y="3"/>
                      <a:pt x="909" y="3"/>
                      <a:pt x="913" y="0"/>
                    </a:cubicBezTo>
                    <a:cubicBezTo>
                      <a:pt x="915" y="0"/>
                      <a:pt x="917" y="0"/>
                      <a:pt x="917" y="0"/>
                    </a:cubicBezTo>
                    <a:cubicBezTo>
                      <a:pt x="924" y="0"/>
                      <a:pt x="926" y="0"/>
                      <a:pt x="930" y="0"/>
                    </a:cubicBezTo>
                    <a:cubicBezTo>
                      <a:pt x="941" y="0"/>
                      <a:pt x="954" y="0"/>
                      <a:pt x="967" y="3"/>
                    </a:cubicBezTo>
                    <a:cubicBezTo>
                      <a:pt x="975" y="3"/>
                      <a:pt x="975" y="3"/>
                      <a:pt x="975" y="3"/>
                    </a:cubicBezTo>
                    <a:cubicBezTo>
                      <a:pt x="986" y="3"/>
                      <a:pt x="1001" y="5"/>
                      <a:pt x="1016" y="9"/>
                    </a:cubicBezTo>
                    <a:cubicBezTo>
                      <a:pt x="1038" y="13"/>
                      <a:pt x="1038" y="13"/>
                      <a:pt x="1038" y="13"/>
                    </a:cubicBezTo>
                    <a:cubicBezTo>
                      <a:pt x="1046" y="13"/>
                      <a:pt x="1051" y="16"/>
                      <a:pt x="1057" y="18"/>
                    </a:cubicBezTo>
                    <a:cubicBezTo>
                      <a:pt x="1066" y="20"/>
                      <a:pt x="1066" y="20"/>
                      <a:pt x="1066" y="20"/>
                    </a:cubicBezTo>
                    <a:cubicBezTo>
                      <a:pt x="1081" y="24"/>
                      <a:pt x="1098" y="31"/>
                      <a:pt x="1113" y="37"/>
                    </a:cubicBezTo>
                    <a:cubicBezTo>
                      <a:pt x="1115" y="39"/>
                      <a:pt x="1115" y="39"/>
                      <a:pt x="1115" y="39"/>
                    </a:cubicBezTo>
                    <a:cubicBezTo>
                      <a:pt x="1128" y="43"/>
                      <a:pt x="1139" y="50"/>
                      <a:pt x="1151" y="56"/>
                    </a:cubicBezTo>
                    <a:cubicBezTo>
                      <a:pt x="1160" y="61"/>
                      <a:pt x="1160" y="61"/>
                      <a:pt x="1160" y="61"/>
                    </a:cubicBezTo>
                    <a:cubicBezTo>
                      <a:pt x="1160" y="63"/>
                      <a:pt x="1162" y="63"/>
                      <a:pt x="1162" y="63"/>
                    </a:cubicBezTo>
                    <a:cubicBezTo>
                      <a:pt x="1166" y="65"/>
                      <a:pt x="1169" y="67"/>
                      <a:pt x="1173" y="69"/>
                    </a:cubicBezTo>
                    <a:cubicBezTo>
                      <a:pt x="1184" y="76"/>
                      <a:pt x="1192" y="82"/>
                      <a:pt x="1203" y="89"/>
                    </a:cubicBezTo>
                    <a:cubicBezTo>
                      <a:pt x="1218" y="99"/>
                      <a:pt x="1218" y="99"/>
                      <a:pt x="1218" y="99"/>
                    </a:cubicBezTo>
                    <a:cubicBezTo>
                      <a:pt x="1218" y="99"/>
                      <a:pt x="1220" y="101"/>
                      <a:pt x="1220" y="101"/>
                    </a:cubicBezTo>
                    <a:cubicBezTo>
                      <a:pt x="1237" y="114"/>
                      <a:pt x="1237" y="114"/>
                      <a:pt x="1237" y="114"/>
                    </a:cubicBezTo>
                    <a:cubicBezTo>
                      <a:pt x="1242" y="116"/>
                      <a:pt x="1244" y="121"/>
                      <a:pt x="1248" y="125"/>
                    </a:cubicBezTo>
                    <a:cubicBezTo>
                      <a:pt x="1276" y="129"/>
                      <a:pt x="1304" y="142"/>
                      <a:pt x="1325" y="164"/>
                    </a:cubicBezTo>
                    <a:cubicBezTo>
                      <a:pt x="1360" y="198"/>
                      <a:pt x="1360" y="198"/>
                      <a:pt x="1360" y="198"/>
                    </a:cubicBezTo>
                    <a:cubicBezTo>
                      <a:pt x="1375" y="213"/>
                      <a:pt x="1390" y="235"/>
                      <a:pt x="1401" y="258"/>
                    </a:cubicBezTo>
                    <a:cubicBezTo>
                      <a:pt x="1454" y="250"/>
                      <a:pt x="1525" y="327"/>
                      <a:pt x="1632" y="432"/>
                    </a:cubicBezTo>
                    <a:close/>
                    <a:moveTo>
                      <a:pt x="1632" y="432"/>
                    </a:moveTo>
                    <a:cubicBezTo>
                      <a:pt x="1632" y="432"/>
                      <a:pt x="1632" y="432"/>
                      <a:pt x="1632" y="432"/>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5" name="Freeform 90">
                <a:extLst>
                  <a:ext uri="{FF2B5EF4-FFF2-40B4-BE49-F238E27FC236}">
                    <a16:creationId xmlns:a16="http://schemas.microsoft.com/office/drawing/2014/main" id="{AE5A94EC-CDAC-4F57-9424-5F807FDFAE23}"/>
                  </a:ext>
                </a:extLst>
              </p:cNvPr>
              <p:cNvSpPr>
                <a:spLocks noEditPoints="1"/>
              </p:cNvSpPr>
              <p:nvPr/>
            </p:nvSpPr>
            <p:spPr bwMode="auto">
              <a:xfrm rot="17504708">
                <a:off x="11319771" y="4116091"/>
                <a:ext cx="236538" cy="666750"/>
              </a:xfrm>
              <a:custGeom>
                <a:avLst/>
                <a:gdLst>
                  <a:gd name="T0" fmla="*/ 453 w 620"/>
                  <a:gd name="T1" fmla="*/ 4 h 1748"/>
                  <a:gd name="T2" fmla="*/ 438 w 620"/>
                  <a:gd name="T3" fmla="*/ 13 h 1748"/>
                  <a:gd name="T4" fmla="*/ 438 w 620"/>
                  <a:gd name="T5" fmla="*/ 197 h 1748"/>
                  <a:gd name="T6" fmla="*/ 342 w 620"/>
                  <a:gd name="T7" fmla="*/ 293 h 1748"/>
                  <a:gd name="T8" fmla="*/ 261 w 620"/>
                  <a:gd name="T9" fmla="*/ 293 h 1748"/>
                  <a:gd name="T10" fmla="*/ 165 w 620"/>
                  <a:gd name="T11" fmla="*/ 197 h 1748"/>
                  <a:gd name="T12" fmla="*/ 165 w 620"/>
                  <a:gd name="T13" fmla="*/ 22 h 1748"/>
                  <a:gd name="T14" fmla="*/ 151 w 620"/>
                  <a:gd name="T15" fmla="*/ 14 h 1748"/>
                  <a:gd name="T16" fmla="*/ 0 w 620"/>
                  <a:gd name="T17" fmla="*/ 276 h 1748"/>
                  <a:gd name="T18" fmla="*/ 106 w 620"/>
                  <a:gd name="T19" fmla="*/ 508 h 1748"/>
                  <a:gd name="T20" fmla="*/ 167 w 620"/>
                  <a:gd name="T21" fmla="*/ 638 h 1748"/>
                  <a:gd name="T22" fmla="*/ 167 w 620"/>
                  <a:gd name="T23" fmla="*/ 1615 h 1748"/>
                  <a:gd name="T24" fmla="*/ 302 w 620"/>
                  <a:gd name="T25" fmla="*/ 1748 h 1748"/>
                  <a:gd name="T26" fmla="*/ 437 w 620"/>
                  <a:gd name="T27" fmla="*/ 1615 h 1748"/>
                  <a:gd name="T28" fmla="*/ 437 w 620"/>
                  <a:gd name="T29" fmla="*/ 653 h 1748"/>
                  <a:gd name="T30" fmla="*/ 504 w 620"/>
                  <a:gd name="T31" fmla="*/ 516 h 1748"/>
                  <a:gd name="T32" fmla="*/ 620 w 620"/>
                  <a:gd name="T33" fmla="*/ 276 h 1748"/>
                  <a:gd name="T34" fmla="*/ 453 w 620"/>
                  <a:gd name="T35" fmla="*/ 4 h 1748"/>
                  <a:gd name="T36" fmla="*/ 302 w 620"/>
                  <a:gd name="T37" fmla="*/ 1674 h 1748"/>
                  <a:gd name="T38" fmla="*/ 242 w 620"/>
                  <a:gd name="T39" fmla="*/ 1614 h 1748"/>
                  <a:gd name="T40" fmla="*/ 302 w 620"/>
                  <a:gd name="T41" fmla="*/ 1556 h 1748"/>
                  <a:gd name="T42" fmla="*/ 362 w 620"/>
                  <a:gd name="T43" fmla="*/ 1614 h 1748"/>
                  <a:gd name="T44" fmla="*/ 302 w 620"/>
                  <a:gd name="T45" fmla="*/ 1674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0" h="1748">
                    <a:moveTo>
                      <a:pt x="453" y="4"/>
                    </a:moveTo>
                    <a:cubicBezTo>
                      <a:pt x="446" y="0"/>
                      <a:pt x="438" y="5"/>
                      <a:pt x="438" y="13"/>
                    </a:cubicBezTo>
                    <a:cubicBezTo>
                      <a:pt x="438" y="197"/>
                      <a:pt x="438" y="197"/>
                      <a:pt x="438" y="197"/>
                    </a:cubicBezTo>
                    <a:cubicBezTo>
                      <a:pt x="438" y="250"/>
                      <a:pt x="395" y="293"/>
                      <a:pt x="342" y="293"/>
                    </a:cubicBezTo>
                    <a:cubicBezTo>
                      <a:pt x="261" y="293"/>
                      <a:pt x="261" y="293"/>
                      <a:pt x="261" y="293"/>
                    </a:cubicBezTo>
                    <a:cubicBezTo>
                      <a:pt x="209" y="293"/>
                      <a:pt x="165" y="250"/>
                      <a:pt x="165" y="197"/>
                    </a:cubicBezTo>
                    <a:cubicBezTo>
                      <a:pt x="165" y="22"/>
                      <a:pt x="165" y="22"/>
                      <a:pt x="165" y="22"/>
                    </a:cubicBezTo>
                    <a:cubicBezTo>
                      <a:pt x="165" y="14"/>
                      <a:pt x="158" y="10"/>
                      <a:pt x="151" y="14"/>
                    </a:cubicBezTo>
                    <a:cubicBezTo>
                      <a:pt x="61" y="67"/>
                      <a:pt x="0" y="165"/>
                      <a:pt x="0" y="276"/>
                    </a:cubicBezTo>
                    <a:cubicBezTo>
                      <a:pt x="0" y="369"/>
                      <a:pt x="41" y="452"/>
                      <a:pt x="106" y="508"/>
                    </a:cubicBezTo>
                    <a:cubicBezTo>
                      <a:pt x="145" y="541"/>
                      <a:pt x="167" y="588"/>
                      <a:pt x="167" y="638"/>
                    </a:cubicBezTo>
                    <a:cubicBezTo>
                      <a:pt x="167" y="1615"/>
                      <a:pt x="167" y="1615"/>
                      <a:pt x="167" y="1615"/>
                    </a:cubicBezTo>
                    <a:cubicBezTo>
                      <a:pt x="167" y="1689"/>
                      <a:pt x="228" y="1748"/>
                      <a:pt x="302" y="1748"/>
                    </a:cubicBezTo>
                    <a:cubicBezTo>
                      <a:pt x="377" y="1748"/>
                      <a:pt x="437" y="1689"/>
                      <a:pt x="437" y="1615"/>
                    </a:cubicBezTo>
                    <a:cubicBezTo>
                      <a:pt x="437" y="653"/>
                      <a:pt x="437" y="653"/>
                      <a:pt x="437" y="653"/>
                    </a:cubicBezTo>
                    <a:cubicBezTo>
                      <a:pt x="437" y="600"/>
                      <a:pt x="462" y="549"/>
                      <a:pt x="504" y="516"/>
                    </a:cubicBezTo>
                    <a:cubicBezTo>
                      <a:pt x="575" y="460"/>
                      <a:pt x="620" y="374"/>
                      <a:pt x="620" y="276"/>
                    </a:cubicBezTo>
                    <a:cubicBezTo>
                      <a:pt x="620" y="158"/>
                      <a:pt x="553" y="55"/>
                      <a:pt x="453" y="4"/>
                    </a:cubicBezTo>
                    <a:moveTo>
                      <a:pt x="302" y="1674"/>
                    </a:moveTo>
                    <a:cubicBezTo>
                      <a:pt x="269" y="1674"/>
                      <a:pt x="242" y="1647"/>
                      <a:pt x="242" y="1614"/>
                    </a:cubicBezTo>
                    <a:cubicBezTo>
                      <a:pt x="242" y="1582"/>
                      <a:pt x="269" y="1556"/>
                      <a:pt x="302" y="1556"/>
                    </a:cubicBezTo>
                    <a:cubicBezTo>
                      <a:pt x="335" y="1556"/>
                      <a:pt x="362" y="1582"/>
                      <a:pt x="362" y="1614"/>
                    </a:cubicBezTo>
                    <a:cubicBezTo>
                      <a:pt x="362" y="1647"/>
                      <a:pt x="335" y="1674"/>
                      <a:pt x="302" y="1674"/>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59" name="Textfeld 58">
              <a:extLst>
                <a:ext uri="{FF2B5EF4-FFF2-40B4-BE49-F238E27FC236}">
                  <a16:creationId xmlns:a16="http://schemas.microsoft.com/office/drawing/2014/main" id="{D6406627-ED20-4AFC-BD9E-D839B6014B1C}"/>
                </a:ext>
              </a:extLst>
            </p:cNvPr>
            <p:cNvSpPr txBox="1"/>
            <p:nvPr/>
          </p:nvSpPr>
          <p:spPr>
            <a:xfrm>
              <a:off x="6576706" y="4433162"/>
              <a:ext cx="4886632"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Adaption of the reward calculation formula</a:t>
              </a:r>
            </a:p>
          </p:txBody>
        </p:sp>
      </p:grpSp>
      <p:sp>
        <p:nvSpPr>
          <p:cNvPr id="44" name="Textfeld 43">
            <a:extLst>
              <a:ext uri="{FF2B5EF4-FFF2-40B4-BE49-F238E27FC236}">
                <a16:creationId xmlns:a16="http://schemas.microsoft.com/office/drawing/2014/main" id="{31646DCA-CBD8-41DC-9E2A-3DCB2464D0C7}"/>
              </a:ext>
            </a:extLst>
          </p:cNvPr>
          <p:cNvSpPr txBox="1"/>
          <p:nvPr/>
        </p:nvSpPr>
        <p:spPr>
          <a:xfrm>
            <a:off x="6576706" y="6194423"/>
            <a:ext cx="4886632" cy="30480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Improvements to Michelson</a:t>
            </a:r>
          </a:p>
        </p:txBody>
      </p:sp>
      <p:grpSp>
        <p:nvGrpSpPr>
          <p:cNvPr id="62" name="Group 94">
            <a:extLst>
              <a:ext uri="{FF2B5EF4-FFF2-40B4-BE49-F238E27FC236}">
                <a16:creationId xmlns:a16="http://schemas.microsoft.com/office/drawing/2014/main" id="{FA12CBAF-1EB9-4E6B-BC58-031BADA2325D}"/>
              </a:ext>
            </a:extLst>
          </p:cNvPr>
          <p:cNvGrpSpPr>
            <a:grpSpLocks noChangeAspect="1"/>
          </p:cNvGrpSpPr>
          <p:nvPr/>
        </p:nvGrpSpPr>
        <p:grpSpPr bwMode="auto">
          <a:xfrm>
            <a:off x="8727128" y="5370917"/>
            <a:ext cx="585788" cy="722313"/>
            <a:chOff x="804" y="804"/>
            <a:chExt cx="369" cy="455"/>
          </a:xfrm>
          <a:solidFill>
            <a:srgbClr val="798BB3"/>
          </a:solidFill>
        </p:grpSpPr>
        <p:sp>
          <p:nvSpPr>
            <p:cNvPr id="64" name="Freeform 95">
              <a:extLst>
                <a:ext uri="{FF2B5EF4-FFF2-40B4-BE49-F238E27FC236}">
                  <a16:creationId xmlns:a16="http://schemas.microsoft.com/office/drawing/2014/main" id="{295A0657-4247-435B-832B-6851897A0F45}"/>
                </a:ext>
              </a:extLst>
            </p:cNvPr>
            <p:cNvSpPr>
              <a:spLocks noEditPoints="1"/>
            </p:cNvSpPr>
            <p:nvPr/>
          </p:nvSpPr>
          <p:spPr bwMode="auto">
            <a:xfrm>
              <a:off x="819" y="899"/>
              <a:ext cx="107" cy="102"/>
            </a:xfrm>
            <a:custGeom>
              <a:avLst/>
              <a:gdLst>
                <a:gd name="T0" fmla="*/ 319 w 448"/>
                <a:gd name="T1" fmla="*/ 389 h 424"/>
                <a:gd name="T2" fmla="*/ 315 w 448"/>
                <a:gd name="T3" fmla="*/ 345 h 424"/>
                <a:gd name="T4" fmla="*/ 335 w 448"/>
                <a:gd name="T5" fmla="*/ 332 h 424"/>
                <a:gd name="T6" fmla="*/ 369 w 448"/>
                <a:gd name="T7" fmla="*/ 351 h 424"/>
                <a:gd name="T8" fmla="*/ 406 w 448"/>
                <a:gd name="T9" fmla="*/ 341 h 424"/>
                <a:gd name="T10" fmla="*/ 448 w 448"/>
                <a:gd name="T11" fmla="*/ 268 h 424"/>
                <a:gd name="T12" fmla="*/ 439 w 448"/>
                <a:gd name="T13" fmla="*/ 230 h 424"/>
                <a:gd name="T14" fmla="*/ 396 w 448"/>
                <a:gd name="T15" fmla="*/ 205 h 424"/>
                <a:gd name="T16" fmla="*/ 393 w 448"/>
                <a:gd name="T17" fmla="*/ 181 h 424"/>
                <a:gd name="T18" fmla="*/ 427 w 448"/>
                <a:gd name="T19" fmla="*/ 152 h 424"/>
                <a:gd name="T20" fmla="*/ 427 w 448"/>
                <a:gd name="T21" fmla="*/ 113 h 424"/>
                <a:gd name="T22" fmla="*/ 371 w 448"/>
                <a:gd name="T23" fmla="*/ 49 h 424"/>
                <a:gd name="T24" fmla="*/ 333 w 448"/>
                <a:gd name="T25" fmla="*/ 49 h 424"/>
                <a:gd name="T26" fmla="*/ 305 w 448"/>
                <a:gd name="T27" fmla="*/ 73 h 424"/>
                <a:gd name="T28" fmla="*/ 273 w 448"/>
                <a:gd name="T29" fmla="*/ 61 h 424"/>
                <a:gd name="T30" fmla="*/ 271 w 448"/>
                <a:gd name="T31" fmla="*/ 28 h 424"/>
                <a:gd name="T32" fmla="*/ 243 w 448"/>
                <a:gd name="T33" fmla="*/ 0 h 424"/>
                <a:gd name="T34" fmla="*/ 158 w 448"/>
                <a:gd name="T35" fmla="*/ 7 h 424"/>
                <a:gd name="T36" fmla="*/ 131 w 448"/>
                <a:gd name="T37" fmla="*/ 35 h 424"/>
                <a:gd name="T38" fmla="*/ 134 w 448"/>
                <a:gd name="T39" fmla="*/ 78 h 424"/>
                <a:gd name="T40" fmla="*/ 111 w 448"/>
                <a:gd name="T41" fmla="*/ 94 h 424"/>
                <a:gd name="T42" fmla="*/ 75 w 448"/>
                <a:gd name="T43" fmla="*/ 78 h 424"/>
                <a:gd name="T44" fmla="*/ 37 w 448"/>
                <a:gd name="T45" fmla="*/ 88 h 424"/>
                <a:gd name="T46" fmla="*/ 2 w 448"/>
                <a:gd name="T47" fmla="*/ 165 h 424"/>
                <a:gd name="T48" fmla="*/ 0 w 448"/>
                <a:gd name="T49" fmla="*/ 170 h 424"/>
                <a:gd name="T50" fmla="*/ 12 w 448"/>
                <a:gd name="T51" fmla="*/ 202 h 424"/>
                <a:gd name="T52" fmla="*/ 54 w 448"/>
                <a:gd name="T53" fmla="*/ 221 h 424"/>
                <a:gd name="T54" fmla="*/ 58 w 448"/>
                <a:gd name="T55" fmla="*/ 248 h 424"/>
                <a:gd name="T56" fmla="*/ 26 w 448"/>
                <a:gd name="T57" fmla="*/ 275 h 424"/>
                <a:gd name="T58" fmla="*/ 26 w 448"/>
                <a:gd name="T59" fmla="*/ 314 h 424"/>
                <a:gd name="T60" fmla="*/ 81 w 448"/>
                <a:gd name="T61" fmla="*/ 379 h 424"/>
                <a:gd name="T62" fmla="*/ 115 w 448"/>
                <a:gd name="T63" fmla="*/ 381 h 424"/>
                <a:gd name="T64" fmla="*/ 120 w 448"/>
                <a:gd name="T65" fmla="*/ 379 h 424"/>
                <a:gd name="T66" fmla="*/ 150 w 448"/>
                <a:gd name="T67" fmla="*/ 353 h 424"/>
                <a:gd name="T68" fmla="*/ 177 w 448"/>
                <a:gd name="T69" fmla="*/ 363 h 424"/>
                <a:gd name="T70" fmla="*/ 180 w 448"/>
                <a:gd name="T71" fmla="*/ 397 h 424"/>
                <a:gd name="T72" fmla="*/ 207 w 448"/>
                <a:gd name="T73" fmla="*/ 424 h 424"/>
                <a:gd name="T74" fmla="*/ 292 w 448"/>
                <a:gd name="T75" fmla="*/ 417 h 424"/>
                <a:gd name="T76" fmla="*/ 319 w 448"/>
                <a:gd name="T77" fmla="*/ 389 h 424"/>
                <a:gd name="T78" fmla="*/ 220 w 448"/>
                <a:gd name="T79" fmla="*/ 298 h 424"/>
                <a:gd name="T80" fmla="*/ 134 w 448"/>
                <a:gd name="T81" fmla="*/ 212 h 424"/>
                <a:gd name="T82" fmla="*/ 220 w 448"/>
                <a:gd name="T83" fmla="*/ 127 h 424"/>
                <a:gd name="T84" fmla="*/ 305 w 448"/>
                <a:gd name="T85" fmla="*/ 212 h 424"/>
                <a:gd name="T86" fmla="*/ 220 w 448"/>
                <a:gd name="T87" fmla="*/ 298 h 424"/>
                <a:gd name="T88" fmla="*/ 220 w 448"/>
                <a:gd name="T89" fmla="*/ 298 h 424"/>
                <a:gd name="T90" fmla="*/ 220 w 448"/>
                <a:gd name="T91" fmla="*/ 298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8" h="424">
                  <a:moveTo>
                    <a:pt x="319" y="389"/>
                  </a:moveTo>
                  <a:cubicBezTo>
                    <a:pt x="319" y="389"/>
                    <a:pt x="317" y="360"/>
                    <a:pt x="315" y="345"/>
                  </a:cubicBezTo>
                  <a:cubicBezTo>
                    <a:pt x="322" y="341"/>
                    <a:pt x="329" y="336"/>
                    <a:pt x="335" y="332"/>
                  </a:cubicBezTo>
                  <a:cubicBezTo>
                    <a:pt x="346" y="338"/>
                    <a:pt x="369" y="351"/>
                    <a:pt x="369" y="351"/>
                  </a:cubicBezTo>
                  <a:cubicBezTo>
                    <a:pt x="406" y="341"/>
                    <a:pt x="406" y="341"/>
                    <a:pt x="406" y="341"/>
                  </a:cubicBezTo>
                  <a:cubicBezTo>
                    <a:pt x="448" y="268"/>
                    <a:pt x="448" y="268"/>
                    <a:pt x="448" y="268"/>
                  </a:cubicBezTo>
                  <a:cubicBezTo>
                    <a:pt x="439" y="230"/>
                    <a:pt x="439" y="230"/>
                    <a:pt x="439" y="230"/>
                  </a:cubicBezTo>
                  <a:cubicBezTo>
                    <a:pt x="439" y="230"/>
                    <a:pt x="410" y="214"/>
                    <a:pt x="396" y="205"/>
                  </a:cubicBezTo>
                  <a:cubicBezTo>
                    <a:pt x="396" y="197"/>
                    <a:pt x="395" y="189"/>
                    <a:pt x="393" y="181"/>
                  </a:cubicBezTo>
                  <a:cubicBezTo>
                    <a:pt x="404" y="171"/>
                    <a:pt x="427" y="152"/>
                    <a:pt x="427" y="152"/>
                  </a:cubicBezTo>
                  <a:cubicBezTo>
                    <a:pt x="427" y="113"/>
                    <a:pt x="427" y="113"/>
                    <a:pt x="427" y="113"/>
                  </a:cubicBezTo>
                  <a:cubicBezTo>
                    <a:pt x="371" y="49"/>
                    <a:pt x="371" y="49"/>
                    <a:pt x="371" y="49"/>
                  </a:cubicBezTo>
                  <a:cubicBezTo>
                    <a:pt x="333" y="49"/>
                    <a:pt x="333" y="49"/>
                    <a:pt x="333" y="49"/>
                  </a:cubicBezTo>
                  <a:cubicBezTo>
                    <a:pt x="333" y="49"/>
                    <a:pt x="314" y="65"/>
                    <a:pt x="305" y="73"/>
                  </a:cubicBezTo>
                  <a:cubicBezTo>
                    <a:pt x="295" y="68"/>
                    <a:pt x="284" y="64"/>
                    <a:pt x="273" y="61"/>
                  </a:cubicBezTo>
                  <a:cubicBezTo>
                    <a:pt x="272" y="50"/>
                    <a:pt x="271" y="28"/>
                    <a:pt x="271" y="28"/>
                  </a:cubicBezTo>
                  <a:cubicBezTo>
                    <a:pt x="243" y="0"/>
                    <a:pt x="243" y="0"/>
                    <a:pt x="243" y="0"/>
                  </a:cubicBezTo>
                  <a:cubicBezTo>
                    <a:pt x="158" y="7"/>
                    <a:pt x="158" y="7"/>
                    <a:pt x="158" y="7"/>
                  </a:cubicBezTo>
                  <a:cubicBezTo>
                    <a:pt x="131" y="35"/>
                    <a:pt x="131" y="35"/>
                    <a:pt x="131" y="35"/>
                  </a:cubicBezTo>
                  <a:cubicBezTo>
                    <a:pt x="131" y="35"/>
                    <a:pt x="133" y="64"/>
                    <a:pt x="134" y="78"/>
                  </a:cubicBezTo>
                  <a:cubicBezTo>
                    <a:pt x="126" y="83"/>
                    <a:pt x="118" y="88"/>
                    <a:pt x="111" y="94"/>
                  </a:cubicBezTo>
                  <a:cubicBezTo>
                    <a:pt x="99" y="88"/>
                    <a:pt x="75" y="78"/>
                    <a:pt x="75" y="78"/>
                  </a:cubicBezTo>
                  <a:cubicBezTo>
                    <a:pt x="37" y="88"/>
                    <a:pt x="37" y="88"/>
                    <a:pt x="37" y="88"/>
                  </a:cubicBezTo>
                  <a:cubicBezTo>
                    <a:pt x="2" y="165"/>
                    <a:pt x="2" y="165"/>
                    <a:pt x="2" y="165"/>
                  </a:cubicBezTo>
                  <a:cubicBezTo>
                    <a:pt x="0" y="170"/>
                    <a:pt x="0" y="170"/>
                    <a:pt x="0" y="170"/>
                  </a:cubicBezTo>
                  <a:cubicBezTo>
                    <a:pt x="12" y="202"/>
                    <a:pt x="12" y="202"/>
                    <a:pt x="12" y="202"/>
                  </a:cubicBezTo>
                  <a:cubicBezTo>
                    <a:pt x="12" y="202"/>
                    <a:pt x="40" y="215"/>
                    <a:pt x="54" y="221"/>
                  </a:cubicBezTo>
                  <a:cubicBezTo>
                    <a:pt x="54" y="230"/>
                    <a:pt x="55" y="239"/>
                    <a:pt x="58" y="248"/>
                  </a:cubicBezTo>
                  <a:cubicBezTo>
                    <a:pt x="47" y="257"/>
                    <a:pt x="26" y="275"/>
                    <a:pt x="26" y="275"/>
                  </a:cubicBezTo>
                  <a:cubicBezTo>
                    <a:pt x="26" y="314"/>
                    <a:pt x="26" y="314"/>
                    <a:pt x="26" y="314"/>
                  </a:cubicBezTo>
                  <a:cubicBezTo>
                    <a:pt x="81" y="379"/>
                    <a:pt x="81" y="379"/>
                    <a:pt x="81" y="379"/>
                  </a:cubicBezTo>
                  <a:cubicBezTo>
                    <a:pt x="81" y="379"/>
                    <a:pt x="113" y="382"/>
                    <a:pt x="115" y="381"/>
                  </a:cubicBezTo>
                  <a:cubicBezTo>
                    <a:pt x="117" y="380"/>
                    <a:pt x="120" y="379"/>
                    <a:pt x="120" y="379"/>
                  </a:cubicBezTo>
                  <a:cubicBezTo>
                    <a:pt x="120" y="379"/>
                    <a:pt x="140" y="361"/>
                    <a:pt x="150" y="353"/>
                  </a:cubicBezTo>
                  <a:cubicBezTo>
                    <a:pt x="158" y="357"/>
                    <a:pt x="168" y="360"/>
                    <a:pt x="177" y="363"/>
                  </a:cubicBezTo>
                  <a:cubicBezTo>
                    <a:pt x="177" y="374"/>
                    <a:pt x="180" y="397"/>
                    <a:pt x="180" y="397"/>
                  </a:cubicBezTo>
                  <a:cubicBezTo>
                    <a:pt x="207" y="424"/>
                    <a:pt x="207" y="424"/>
                    <a:pt x="207" y="424"/>
                  </a:cubicBezTo>
                  <a:cubicBezTo>
                    <a:pt x="292" y="417"/>
                    <a:pt x="292" y="417"/>
                    <a:pt x="292" y="417"/>
                  </a:cubicBezTo>
                  <a:lnTo>
                    <a:pt x="319" y="389"/>
                  </a:lnTo>
                  <a:close/>
                  <a:moveTo>
                    <a:pt x="220" y="298"/>
                  </a:moveTo>
                  <a:cubicBezTo>
                    <a:pt x="173" y="298"/>
                    <a:pt x="134" y="260"/>
                    <a:pt x="134" y="212"/>
                  </a:cubicBezTo>
                  <a:cubicBezTo>
                    <a:pt x="134" y="165"/>
                    <a:pt x="173" y="127"/>
                    <a:pt x="220" y="127"/>
                  </a:cubicBezTo>
                  <a:cubicBezTo>
                    <a:pt x="267" y="127"/>
                    <a:pt x="305" y="165"/>
                    <a:pt x="305" y="212"/>
                  </a:cubicBezTo>
                  <a:cubicBezTo>
                    <a:pt x="305" y="260"/>
                    <a:pt x="267" y="298"/>
                    <a:pt x="220" y="298"/>
                  </a:cubicBezTo>
                  <a:close/>
                  <a:moveTo>
                    <a:pt x="220" y="298"/>
                  </a:moveTo>
                  <a:cubicBezTo>
                    <a:pt x="220" y="298"/>
                    <a:pt x="220" y="298"/>
                    <a:pt x="220" y="29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5" name="Freeform 96">
              <a:extLst>
                <a:ext uri="{FF2B5EF4-FFF2-40B4-BE49-F238E27FC236}">
                  <a16:creationId xmlns:a16="http://schemas.microsoft.com/office/drawing/2014/main" id="{961FE19F-2920-4535-AABD-41CAB6F655B4}"/>
                </a:ext>
              </a:extLst>
            </p:cNvPr>
            <p:cNvSpPr>
              <a:spLocks noEditPoints="1"/>
            </p:cNvSpPr>
            <p:nvPr/>
          </p:nvSpPr>
          <p:spPr bwMode="auto">
            <a:xfrm>
              <a:off x="893" y="990"/>
              <a:ext cx="82" cy="77"/>
            </a:xfrm>
            <a:custGeom>
              <a:avLst/>
              <a:gdLst>
                <a:gd name="T0" fmla="*/ 242 w 340"/>
                <a:gd name="T1" fmla="*/ 294 h 320"/>
                <a:gd name="T2" fmla="*/ 239 w 340"/>
                <a:gd name="T3" fmla="*/ 260 h 320"/>
                <a:gd name="T4" fmla="*/ 254 w 340"/>
                <a:gd name="T5" fmla="*/ 251 h 320"/>
                <a:gd name="T6" fmla="*/ 279 w 340"/>
                <a:gd name="T7" fmla="*/ 265 h 320"/>
                <a:gd name="T8" fmla="*/ 308 w 340"/>
                <a:gd name="T9" fmla="*/ 258 h 320"/>
                <a:gd name="T10" fmla="*/ 340 w 340"/>
                <a:gd name="T11" fmla="*/ 202 h 320"/>
                <a:gd name="T12" fmla="*/ 333 w 340"/>
                <a:gd name="T13" fmla="*/ 173 h 320"/>
                <a:gd name="T14" fmla="*/ 300 w 340"/>
                <a:gd name="T15" fmla="*/ 155 h 320"/>
                <a:gd name="T16" fmla="*/ 298 w 340"/>
                <a:gd name="T17" fmla="*/ 137 h 320"/>
                <a:gd name="T18" fmla="*/ 324 w 340"/>
                <a:gd name="T19" fmla="*/ 115 h 320"/>
                <a:gd name="T20" fmla="*/ 324 w 340"/>
                <a:gd name="T21" fmla="*/ 86 h 320"/>
                <a:gd name="T22" fmla="*/ 282 w 340"/>
                <a:gd name="T23" fmla="*/ 37 h 320"/>
                <a:gd name="T24" fmla="*/ 253 w 340"/>
                <a:gd name="T25" fmla="*/ 37 h 320"/>
                <a:gd name="T26" fmla="*/ 232 w 340"/>
                <a:gd name="T27" fmla="*/ 55 h 320"/>
                <a:gd name="T28" fmla="*/ 207 w 340"/>
                <a:gd name="T29" fmla="*/ 46 h 320"/>
                <a:gd name="T30" fmla="*/ 206 w 340"/>
                <a:gd name="T31" fmla="*/ 21 h 320"/>
                <a:gd name="T32" fmla="*/ 185 w 340"/>
                <a:gd name="T33" fmla="*/ 0 h 320"/>
                <a:gd name="T34" fmla="*/ 120 w 340"/>
                <a:gd name="T35" fmla="*/ 5 h 320"/>
                <a:gd name="T36" fmla="*/ 99 w 340"/>
                <a:gd name="T37" fmla="*/ 26 h 320"/>
                <a:gd name="T38" fmla="*/ 102 w 340"/>
                <a:gd name="T39" fmla="*/ 59 h 320"/>
                <a:gd name="T40" fmla="*/ 84 w 340"/>
                <a:gd name="T41" fmla="*/ 71 h 320"/>
                <a:gd name="T42" fmla="*/ 57 w 340"/>
                <a:gd name="T43" fmla="*/ 58 h 320"/>
                <a:gd name="T44" fmla="*/ 28 w 340"/>
                <a:gd name="T45" fmla="*/ 66 h 320"/>
                <a:gd name="T46" fmla="*/ 1 w 340"/>
                <a:gd name="T47" fmla="*/ 124 h 320"/>
                <a:gd name="T48" fmla="*/ 0 w 340"/>
                <a:gd name="T49" fmla="*/ 129 h 320"/>
                <a:gd name="T50" fmla="*/ 9 w 340"/>
                <a:gd name="T51" fmla="*/ 153 h 320"/>
                <a:gd name="T52" fmla="*/ 41 w 340"/>
                <a:gd name="T53" fmla="*/ 167 h 320"/>
                <a:gd name="T54" fmla="*/ 44 w 340"/>
                <a:gd name="T55" fmla="*/ 187 h 320"/>
                <a:gd name="T56" fmla="*/ 20 w 340"/>
                <a:gd name="T57" fmla="*/ 208 h 320"/>
                <a:gd name="T58" fmla="*/ 20 w 340"/>
                <a:gd name="T59" fmla="*/ 237 h 320"/>
                <a:gd name="T60" fmla="*/ 62 w 340"/>
                <a:gd name="T61" fmla="*/ 286 h 320"/>
                <a:gd name="T62" fmla="*/ 87 w 340"/>
                <a:gd name="T63" fmla="*/ 288 h 320"/>
                <a:gd name="T64" fmla="*/ 91 w 340"/>
                <a:gd name="T65" fmla="*/ 286 h 320"/>
                <a:gd name="T66" fmla="*/ 114 w 340"/>
                <a:gd name="T67" fmla="*/ 267 h 320"/>
                <a:gd name="T68" fmla="*/ 134 w 340"/>
                <a:gd name="T69" fmla="*/ 274 h 320"/>
                <a:gd name="T70" fmla="*/ 136 w 340"/>
                <a:gd name="T71" fmla="*/ 300 h 320"/>
                <a:gd name="T72" fmla="*/ 157 w 340"/>
                <a:gd name="T73" fmla="*/ 320 h 320"/>
                <a:gd name="T74" fmla="*/ 222 w 340"/>
                <a:gd name="T75" fmla="*/ 315 h 320"/>
                <a:gd name="T76" fmla="*/ 242 w 340"/>
                <a:gd name="T77" fmla="*/ 294 h 320"/>
                <a:gd name="T78" fmla="*/ 167 w 340"/>
                <a:gd name="T79" fmla="*/ 225 h 320"/>
                <a:gd name="T80" fmla="*/ 102 w 340"/>
                <a:gd name="T81" fmla="*/ 160 h 320"/>
                <a:gd name="T82" fmla="*/ 167 w 340"/>
                <a:gd name="T83" fmla="*/ 96 h 320"/>
                <a:gd name="T84" fmla="*/ 232 w 340"/>
                <a:gd name="T85" fmla="*/ 160 h 320"/>
                <a:gd name="T86" fmla="*/ 167 w 340"/>
                <a:gd name="T87" fmla="*/ 225 h 320"/>
                <a:gd name="T88" fmla="*/ 167 w 340"/>
                <a:gd name="T89" fmla="*/ 225 h 320"/>
                <a:gd name="T90" fmla="*/ 167 w 340"/>
                <a:gd name="T91" fmla="*/ 22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320">
                  <a:moveTo>
                    <a:pt x="242" y="294"/>
                  </a:moveTo>
                  <a:cubicBezTo>
                    <a:pt x="242" y="294"/>
                    <a:pt x="240" y="272"/>
                    <a:pt x="239" y="260"/>
                  </a:cubicBezTo>
                  <a:cubicBezTo>
                    <a:pt x="245" y="258"/>
                    <a:pt x="250" y="254"/>
                    <a:pt x="254" y="251"/>
                  </a:cubicBezTo>
                  <a:cubicBezTo>
                    <a:pt x="263" y="255"/>
                    <a:pt x="279" y="265"/>
                    <a:pt x="279" y="265"/>
                  </a:cubicBezTo>
                  <a:cubicBezTo>
                    <a:pt x="308" y="258"/>
                    <a:pt x="308" y="258"/>
                    <a:pt x="308" y="258"/>
                  </a:cubicBezTo>
                  <a:cubicBezTo>
                    <a:pt x="340" y="202"/>
                    <a:pt x="340" y="202"/>
                    <a:pt x="340" y="202"/>
                  </a:cubicBezTo>
                  <a:cubicBezTo>
                    <a:pt x="333" y="173"/>
                    <a:pt x="333" y="173"/>
                    <a:pt x="333" y="173"/>
                  </a:cubicBezTo>
                  <a:cubicBezTo>
                    <a:pt x="333" y="173"/>
                    <a:pt x="311" y="161"/>
                    <a:pt x="300" y="155"/>
                  </a:cubicBezTo>
                  <a:cubicBezTo>
                    <a:pt x="300" y="149"/>
                    <a:pt x="300" y="143"/>
                    <a:pt x="298" y="137"/>
                  </a:cubicBezTo>
                  <a:cubicBezTo>
                    <a:pt x="307" y="129"/>
                    <a:pt x="324" y="115"/>
                    <a:pt x="324" y="115"/>
                  </a:cubicBezTo>
                  <a:cubicBezTo>
                    <a:pt x="324" y="86"/>
                    <a:pt x="324" y="86"/>
                    <a:pt x="324" y="86"/>
                  </a:cubicBezTo>
                  <a:cubicBezTo>
                    <a:pt x="282" y="37"/>
                    <a:pt x="282" y="37"/>
                    <a:pt x="282" y="37"/>
                  </a:cubicBezTo>
                  <a:cubicBezTo>
                    <a:pt x="253" y="37"/>
                    <a:pt x="253" y="37"/>
                    <a:pt x="253" y="37"/>
                  </a:cubicBezTo>
                  <a:cubicBezTo>
                    <a:pt x="253" y="37"/>
                    <a:pt x="238" y="49"/>
                    <a:pt x="232" y="55"/>
                  </a:cubicBezTo>
                  <a:cubicBezTo>
                    <a:pt x="224" y="51"/>
                    <a:pt x="216" y="48"/>
                    <a:pt x="207" y="46"/>
                  </a:cubicBezTo>
                  <a:cubicBezTo>
                    <a:pt x="206" y="38"/>
                    <a:pt x="206" y="21"/>
                    <a:pt x="206" y="21"/>
                  </a:cubicBezTo>
                  <a:cubicBezTo>
                    <a:pt x="185" y="0"/>
                    <a:pt x="185" y="0"/>
                    <a:pt x="185" y="0"/>
                  </a:cubicBezTo>
                  <a:cubicBezTo>
                    <a:pt x="120" y="5"/>
                    <a:pt x="120" y="5"/>
                    <a:pt x="120" y="5"/>
                  </a:cubicBezTo>
                  <a:cubicBezTo>
                    <a:pt x="99" y="26"/>
                    <a:pt x="99" y="26"/>
                    <a:pt x="99" y="26"/>
                  </a:cubicBezTo>
                  <a:cubicBezTo>
                    <a:pt x="99" y="26"/>
                    <a:pt x="101" y="48"/>
                    <a:pt x="102" y="59"/>
                  </a:cubicBezTo>
                  <a:cubicBezTo>
                    <a:pt x="96" y="62"/>
                    <a:pt x="90" y="67"/>
                    <a:pt x="84" y="71"/>
                  </a:cubicBezTo>
                  <a:cubicBezTo>
                    <a:pt x="75" y="67"/>
                    <a:pt x="57" y="58"/>
                    <a:pt x="57" y="58"/>
                  </a:cubicBezTo>
                  <a:cubicBezTo>
                    <a:pt x="28" y="66"/>
                    <a:pt x="28" y="66"/>
                    <a:pt x="28" y="66"/>
                  </a:cubicBezTo>
                  <a:cubicBezTo>
                    <a:pt x="1" y="124"/>
                    <a:pt x="1" y="124"/>
                    <a:pt x="1" y="124"/>
                  </a:cubicBezTo>
                  <a:cubicBezTo>
                    <a:pt x="0" y="129"/>
                    <a:pt x="0" y="129"/>
                    <a:pt x="0" y="129"/>
                  </a:cubicBezTo>
                  <a:cubicBezTo>
                    <a:pt x="9" y="153"/>
                    <a:pt x="9" y="153"/>
                    <a:pt x="9" y="153"/>
                  </a:cubicBezTo>
                  <a:cubicBezTo>
                    <a:pt x="9" y="153"/>
                    <a:pt x="30" y="163"/>
                    <a:pt x="41" y="167"/>
                  </a:cubicBezTo>
                  <a:cubicBezTo>
                    <a:pt x="41" y="174"/>
                    <a:pt x="42" y="181"/>
                    <a:pt x="44" y="187"/>
                  </a:cubicBezTo>
                  <a:cubicBezTo>
                    <a:pt x="36" y="194"/>
                    <a:pt x="20" y="208"/>
                    <a:pt x="20" y="208"/>
                  </a:cubicBezTo>
                  <a:cubicBezTo>
                    <a:pt x="20" y="237"/>
                    <a:pt x="20" y="237"/>
                    <a:pt x="20" y="237"/>
                  </a:cubicBezTo>
                  <a:cubicBezTo>
                    <a:pt x="62" y="286"/>
                    <a:pt x="62" y="286"/>
                    <a:pt x="62" y="286"/>
                  </a:cubicBezTo>
                  <a:cubicBezTo>
                    <a:pt x="62" y="286"/>
                    <a:pt x="86" y="289"/>
                    <a:pt x="87" y="288"/>
                  </a:cubicBezTo>
                  <a:cubicBezTo>
                    <a:pt x="88" y="287"/>
                    <a:pt x="91" y="286"/>
                    <a:pt x="91" y="286"/>
                  </a:cubicBezTo>
                  <a:cubicBezTo>
                    <a:pt x="91" y="286"/>
                    <a:pt x="106" y="273"/>
                    <a:pt x="114" y="267"/>
                  </a:cubicBezTo>
                  <a:cubicBezTo>
                    <a:pt x="120" y="269"/>
                    <a:pt x="127" y="272"/>
                    <a:pt x="134" y="274"/>
                  </a:cubicBezTo>
                  <a:cubicBezTo>
                    <a:pt x="135" y="282"/>
                    <a:pt x="136" y="300"/>
                    <a:pt x="136" y="300"/>
                  </a:cubicBezTo>
                  <a:cubicBezTo>
                    <a:pt x="157" y="320"/>
                    <a:pt x="157" y="320"/>
                    <a:pt x="157" y="320"/>
                  </a:cubicBezTo>
                  <a:cubicBezTo>
                    <a:pt x="222" y="315"/>
                    <a:pt x="222" y="315"/>
                    <a:pt x="222" y="315"/>
                  </a:cubicBezTo>
                  <a:lnTo>
                    <a:pt x="242" y="294"/>
                  </a:lnTo>
                  <a:close/>
                  <a:moveTo>
                    <a:pt x="167" y="225"/>
                  </a:moveTo>
                  <a:cubicBezTo>
                    <a:pt x="131" y="225"/>
                    <a:pt x="102" y="196"/>
                    <a:pt x="102" y="160"/>
                  </a:cubicBezTo>
                  <a:cubicBezTo>
                    <a:pt x="102" y="124"/>
                    <a:pt x="131" y="96"/>
                    <a:pt x="167" y="96"/>
                  </a:cubicBezTo>
                  <a:cubicBezTo>
                    <a:pt x="203" y="96"/>
                    <a:pt x="232" y="124"/>
                    <a:pt x="232" y="160"/>
                  </a:cubicBezTo>
                  <a:cubicBezTo>
                    <a:pt x="232" y="196"/>
                    <a:pt x="203" y="225"/>
                    <a:pt x="167" y="225"/>
                  </a:cubicBezTo>
                  <a:close/>
                  <a:moveTo>
                    <a:pt x="167" y="225"/>
                  </a:moveTo>
                  <a:cubicBezTo>
                    <a:pt x="167" y="225"/>
                    <a:pt x="167" y="225"/>
                    <a:pt x="167" y="2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 name="Freeform 97">
              <a:extLst>
                <a:ext uri="{FF2B5EF4-FFF2-40B4-BE49-F238E27FC236}">
                  <a16:creationId xmlns:a16="http://schemas.microsoft.com/office/drawing/2014/main" id="{3F5B5266-0974-43FA-9BEF-3B2D2CEED6DA}"/>
                </a:ext>
              </a:extLst>
            </p:cNvPr>
            <p:cNvSpPr>
              <a:spLocks noEditPoints="1"/>
            </p:cNvSpPr>
            <p:nvPr/>
          </p:nvSpPr>
          <p:spPr bwMode="auto">
            <a:xfrm>
              <a:off x="881" y="866"/>
              <a:ext cx="228" cy="26"/>
            </a:xfrm>
            <a:custGeom>
              <a:avLst/>
              <a:gdLst>
                <a:gd name="T0" fmla="*/ 884 w 952"/>
                <a:gd name="T1" fmla="*/ 0 h 108"/>
                <a:gd name="T2" fmla="*/ 69 w 952"/>
                <a:gd name="T3" fmla="*/ 0 h 108"/>
                <a:gd name="T4" fmla="*/ 69 w 952"/>
                <a:gd name="T5" fmla="*/ 108 h 108"/>
                <a:gd name="T6" fmla="*/ 884 w 952"/>
                <a:gd name="T7" fmla="*/ 108 h 108"/>
                <a:gd name="T8" fmla="*/ 884 w 952"/>
                <a:gd name="T9" fmla="*/ 0 h 108"/>
                <a:gd name="T10" fmla="*/ 884 w 952"/>
                <a:gd name="T11" fmla="*/ 0 h 108"/>
                <a:gd name="T12" fmla="*/ 884 w 952"/>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952" h="108">
                  <a:moveTo>
                    <a:pt x="884" y="0"/>
                  </a:moveTo>
                  <a:cubicBezTo>
                    <a:pt x="69" y="0"/>
                    <a:pt x="69" y="0"/>
                    <a:pt x="69" y="0"/>
                  </a:cubicBezTo>
                  <a:cubicBezTo>
                    <a:pt x="0" y="0"/>
                    <a:pt x="0" y="108"/>
                    <a:pt x="69" y="108"/>
                  </a:cubicBezTo>
                  <a:cubicBezTo>
                    <a:pt x="884" y="108"/>
                    <a:pt x="884" y="108"/>
                    <a:pt x="884" y="108"/>
                  </a:cubicBezTo>
                  <a:cubicBezTo>
                    <a:pt x="952" y="108"/>
                    <a:pt x="952" y="0"/>
                    <a:pt x="884" y="0"/>
                  </a:cubicBezTo>
                  <a:close/>
                  <a:moveTo>
                    <a:pt x="884" y="0"/>
                  </a:moveTo>
                  <a:cubicBezTo>
                    <a:pt x="884" y="0"/>
                    <a:pt x="884" y="0"/>
                    <a:pt x="884"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7" name="Freeform 98">
              <a:extLst>
                <a:ext uri="{FF2B5EF4-FFF2-40B4-BE49-F238E27FC236}">
                  <a16:creationId xmlns:a16="http://schemas.microsoft.com/office/drawing/2014/main" id="{9C109DD5-F0A6-43DB-8B86-0042A7209AAD}"/>
                </a:ext>
              </a:extLst>
            </p:cNvPr>
            <p:cNvSpPr>
              <a:spLocks noEditPoints="1"/>
            </p:cNvSpPr>
            <p:nvPr/>
          </p:nvSpPr>
          <p:spPr bwMode="auto">
            <a:xfrm>
              <a:off x="983" y="926"/>
              <a:ext cx="126" cy="26"/>
            </a:xfrm>
            <a:custGeom>
              <a:avLst/>
              <a:gdLst>
                <a:gd name="T0" fmla="*/ 460 w 528"/>
                <a:gd name="T1" fmla="*/ 0 h 108"/>
                <a:gd name="T2" fmla="*/ 69 w 528"/>
                <a:gd name="T3" fmla="*/ 0 h 108"/>
                <a:gd name="T4" fmla="*/ 69 w 528"/>
                <a:gd name="T5" fmla="*/ 108 h 108"/>
                <a:gd name="T6" fmla="*/ 460 w 528"/>
                <a:gd name="T7" fmla="*/ 108 h 108"/>
                <a:gd name="T8" fmla="*/ 460 w 528"/>
                <a:gd name="T9" fmla="*/ 0 h 108"/>
                <a:gd name="T10" fmla="*/ 460 w 528"/>
                <a:gd name="T11" fmla="*/ 0 h 108"/>
                <a:gd name="T12" fmla="*/ 460 w 52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528" h="108">
                  <a:moveTo>
                    <a:pt x="460" y="0"/>
                  </a:moveTo>
                  <a:cubicBezTo>
                    <a:pt x="69" y="0"/>
                    <a:pt x="69" y="0"/>
                    <a:pt x="69" y="0"/>
                  </a:cubicBezTo>
                  <a:cubicBezTo>
                    <a:pt x="0" y="0"/>
                    <a:pt x="0" y="108"/>
                    <a:pt x="69" y="108"/>
                  </a:cubicBezTo>
                  <a:cubicBezTo>
                    <a:pt x="460" y="108"/>
                    <a:pt x="460" y="108"/>
                    <a:pt x="460" y="108"/>
                  </a:cubicBezTo>
                  <a:cubicBezTo>
                    <a:pt x="528" y="108"/>
                    <a:pt x="528" y="0"/>
                    <a:pt x="460" y="0"/>
                  </a:cubicBezTo>
                  <a:close/>
                  <a:moveTo>
                    <a:pt x="460" y="0"/>
                  </a:moveTo>
                  <a:cubicBezTo>
                    <a:pt x="460" y="0"/>
                    <a:pt x="460" y="0"/>
                    <a:pt x="46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8" name="Freeform 99">
              <a:extLst>
                <a:ext uri="{FF2B5EF4-FFF2-40B4-BE49-F238E27FC236}">
                  <a16:creationId xmlns:a16="http://schemas.microsoft.com/office/drawing/2014/main" id="{584CA082-C77B-49D2-B705-6CFB2EE92AC4}"/>
                </a:ext>
              </a:extLst>
            </p:cNvPr>
            <p:cNvSpPr>
              <a:spLocks noEditPoints="1"/>
            </p:cNvSpPr>
            <p:nvPr/>
          </p:nvSpPr>
          <p:spPr bwMode="auto">
            <a:xfrm>
              <a:off x="804" y="804"/>
              <a:ext cx="356" cy="192"/>
            </a:xfrm>
            <a:custGeom>
              <a:avLst/>
              <a:gdLst>
                <a:gd name="T0" fmla="*/ 31 w 356"/>
                <a:gd name="T1" fmla="*/ 31 h 192"/>
                <a:gd name="T2" fmla="*/ 326 w 356"/>
                <a:gd name="T3" fmla="*/ 31 h 192"/>
                <a:gd name="T4" fmla="*/ 326 w 356"/>
                <a:gd name="T5" fmla="*/ 192 h 192"/>
                <a:gd name="T6" fmla="*/ 356 w 356"/>
                <a:gd name="T7" fmla="*/ 192 h 192"/>
                <a:gd name="T8" fmla="*/ 356 w 356"/>
                <a:gd name="T9" fmla="*/ 0 h 192"/>
                <a:gd name="T10" fmla="*/ 0 w 356"/>
                <a:gd name="T11" fmla="*/ 0 h 192"/>
                <a:gd name="T12" fmla="*/ 0 w 356"/>
                <a:gd name="T13" fmla="*/ 100 h 192"/>
                <a:gd name="T14" fmla="*/ 31 w 356"/>
                <a:gd name="T15" fmla="*/ 100 h 192"/>
                <a:gd name="T16" fmla="*/ 31 w 356"/>
                <a:gd name="T17" fmla="*/ 31 h 192"/>
                <a:gd name="T18" fmla="*/ 31 w 356"/>
                <a:gd name="T19" fmla="*/ 31 h 192"/>
                <a:gd name="T20" fmla="*/ 31 w 356"/>
                <a:gd name="T21" fmla="*/ 3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192">
                  <a:moveTo>
                    <a:pt x="31" y="31"/>
                  </a:moveTo>
                  <a:lnTo>
                    <a:pt x="326" y="31"/>
                  </a:lnTo>
                  <a:lnTo>
                    <a:pt x="326" y="192"/>
                  </a:lnTo>
                  <a:lnTo>
                    <a:pt x="356" y="192"/>
                  </a:lnTo>
                  <a:lnTo>
                    <a:pt x="356" y="0"/>
                  </a:lnTo>
                  <a:lnTo>
                    <a:pt x="0" y="0"/>
                  </a:lnTo>
                  <a:lnTo>
                    <a:pt x="0" y="100"/>
                  </a:lnTo>
                  <a:lnTo>
                    <a:pt x="31" y="100"/>
                  </a:lnTo>
                  <a:lnTo>
                    <a:pt x="31" y="31"/>
                  </a:lnTo>
                  <a:close/>
                  <a:moveTo>
                    <a:pt x="31" y="31"/>
                  </a:moveTo>
                  <a:lnTo>
                    <a:pt x="31" y="31"/>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100">
              <a:extLst>
                <a:ext uri="{FF2B5EF4-FFF2-40B4-BE49-F238E27FC236}">
                  <a16:creationId xmlns:a16="http://schemas.microsoft.com/office/drawing/2014/main" id="{90B8EE39-6185-4665-A9B8-7E120DEC1E87}"/>
                </a:ext>
              </a:extLst>
            </p:cNvPr>
            <p:cNvSpPr>
              <a:spLocks noEditPoints="1"/>
            </p:cNvSpPr>
            <p:nvPr/>
          </p:nvSpPr>
          <p:spPr bwMode="auto">
            <a:xfrm>
              <a:off x="951" y="1085"/>
              <a:ext cx="176" cy="167"/>
            </a:xfrm>
            <a:custGeom>
              <a:avLst/>
              <a:gdLst>
                <a:gd name="T0" fmla="*/ 650 w 732"/>
                <a:gd name="T1" fmla="*/ 346 h 696"/>
                <a:gd name="T2" fmla="*/ 646 w 732"/>
                <a:gd name="T3" fmla="*/ 306 h 696"/>
                <a:gd name="T4" fmla="*/ 703 w 732"/>
                <a:gd name="T5" fmla="*/ 260 h 696"/>
                <a:gd name="T6" fmla="*/ 705 w 732"/>
                <a:gd name="T7" fmla="*/ 196 h 696"/>
                <a:gd name="T8" fmla="*/ 617 w 732"/>
                <a:gd name="T9" fmla="*/ 87 h 696"/>
                <a:gd name="T10" fmla="*/ 553 w 732"/>
                <a:gd name="T11" fmla="*/ 85 h 696"/>
                <a:gd name="T12" fmla="*/ 506 w 732"/>
                <a:gd name="T13" fmla="*/ 122 h 696"/>
                <a:gd name="T14" fmla="*/ 455 w 732"/>
                <a:gd name="T15" fmla="*/ 101 h 696"/>
                <a:gd name="T16" fmla="*/ 452 w 732"/>
                <a:gd name="T17" fmla="*/ 47 h 696"/>
                <a:gd name="T18" fmla="*/ 409 w 732"/>
                <a:gd name="T19" fmla="*/ 0 h 696"/>
                <a:gd name="T20" fmla="*/ 268 w 732"/>
                <a:gd name="T21" fmla="*/ 7 h 696"/>
                <a:gd name="T22" fmla="*/ 222 w 732"/>
                <a:gd name="T23" fmla="*/ 51 h 696"/>
                <a:gd name="T24" fmla="*/ 225 w 732"/>
                <a:gd name="T25" fmla="*/ 122 h 696"/>
                <a:gd name="T26" fmla="*/ 186 w 732"/>
                <a:gd name="T27" fmla="*/ 147 h 696"/>
                <a:gd name="T28" fmla="*/ 127 w 732"/>
                <a:gd name="T29" fmla="*/ 118 h 696"/>
                <a:gd name="T30" fmla="*/ 65 w 732"/>
                <a:gd name="T31" fmla="*/ 133 h 696"/>
                <a:gd name="T32" fmla="*/ 3 w 732"/>
                <a:gd name="T33" fmla="*/ 258 h 696"/>
                <a:gd name="T34" fmla="*/ 0 w 732"/>
                <a:gd name="T35" fmla="*/ 267 h 696"/>
                <a:gd name="T36" fmla="*/ 17 w 732"/>
                <a:gd name="T37" fmla="*/ 321 h 696"/>
                <a:gd name="T38" fmla="*/ 84 w 732"/>
                <a:gd name="T39" fmla="*/ 354 h 696"/>
                <a:gd name="T40" fmla="*/ 90 w 732"/>
                <a:gd name="T41" fmla="*/ 398 h 696"/>
                <a:gd name="T42" fmla="*/ 36 w 732"/>
                <a:gd name="T43" fmla="*/ 441 h 696"/>
                <a:gd name="T44" fmla="*/ 34 w 732"/>
                <a:gd name="T45" fmla="*/ 505 h 696"/>
                <a:gd name="T46" fmla="*/ 121 w 732"/>
                <a:gd name="T47" fmla="*/ 615 h 696"/>
                <a:gd name="T48" fmla="*/ 177 w 732"/>
                <a:gd name="T49" fmla="*/ 621 h 696"/>
                <a:gd name="T50" fmla="*/ 185 w 732"/>
                <a:gd name="T51" fmla="*/ 617 h 696"/>
                <a:gd name="T52" fmla="*/ 237 w 732"/>
                <a:gd name="T53" fmla="*/ 576 h 696"/>
                <a:gd name="T54" fmla="*/ 280 w 732"/>
                <a:gd name="T55" fmla="*/ 593 h 696"/>
                <a:gd name="T56" fmla="*/ 283 w 732"/>
                <a:gd name="T57" fmla="*/ 650 h 696"/>
                <a:gd name="T58" fmla="*/ 327 w 732"/>
                <a:gd name="T59" fmla="*/ 696 h 696"/>
                <a:gd name="T60" fmla="*/ 467 w 732"/>
                <a:gd name="T61" fmla="*/ 688 h 696"/>
                <a:gd name="T62" fmla="*/ 513 w 732"/>
                <a:gd name="T63" fmla="*/ 644 h 696"/>
                <a:gd name="T64" fmla="*/ 509 w 732"/>
                <a:gd name="T65" fmla="*/ 572 h 696"/>
                <a:gd name="T66" fmla="*/ 543 w 732"/>
                <a:gd name="T67" fmla="*/ 551 h 696"/>
                <a:gd name="T68" fmla="*/ 596 w 732"/>
                <a:gd name="T69" fmla="*/ 585 h 696"/>
                <a:gd name="T70" fmla="*/ 658 w 732"/>
                <a:gd name="T71" fmla="*/ 570 h 696"/>
                <a:gd name="T72" fmla="*/ 732 w 732"/>
                <a:gd name="T73" fmla="*/ 451 h 696"/>
                <a:gd name="T74" fmla="*/ 718 w 732"/>
                <a:gd name="T75" fmla="*/ 389 h 696"/>
                <a:gd name="T76" fmla="*/ 650 w 732"/>
                <a:gd name="T77" fmla="*/ 346 h 696"/>
                <a:gd name="T78" fmla="*/ 355 w 732"/>
                <a:gd name="T79" fmla="*/ 489 h 696"/>
                <a:gd name="T80" fmla="*/ 218 w 732"/>
                <a:gd name="T81" fmla="*/ 344 h 696"/>
                <a:gd name="T82" fmla="*/ 364 w 732"/>
                <a:gd name="T83" fmla="*/ 207 h 696"/>
                <a:gd name="T84" fmla="*/ 500 w 732"/>
                <a:gd name="T85" fmla="*/ 353 h 696"/>
                <a:gd name="T86" fmla="*/ 355 w 732"/>
                <a:gd name="T87" fmla="*/ 489 h 696"/>
                <a:gd name="T88" fmla="*/ 355 w 732"/>
                <a:gd name="T89" fmla="*/ 489 h 696"/>
                <a:gd name="T90" fmla="*/ 355 w 732"/>
                <a:gd name="T91" fmla="*/ 489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2" h="696">
                  <a:moveTo>
                    <a:pt x="650" y="346"/>
                  </a:moveTo>
                  <a:cubicBezTo>
                    <a:pt x="649" y="333"/>
                    <a:pt x="648" y="319"/>
                    <a:pt x="646" y="306"/>
                  </a:cubicBezTo>
                  <a:cubicBezTo>
                    <a:pt x="665" y="290"/>
                    <a:pt x="703" y="260"/>
                    <a:pt x="703" y="260"/>
                  </a:cubicBezTo>
                  <a:cubicBezTo>
                    <a:pt x="705" y="196"/>
                    <a:pt x="705" y="196"/>
                    <a:pt x="705" y="196"/>
                  </a:cubicBezTo>
                  <a:cubicBezTo>
                    <a:pt x="617" y="87"/>
                    <a:pt x="617" y="87"/>
                    <a:pt x="617" y="87"/>
                  </a:cubicBezTo>
                  <a:cubicBezTo>
                    <a:pt x="553" y="85"/>
                    <a:pt x="553" y="85"/>
                    <a:pt x="553" y="85"/>
                  </a:cubicBezTo>
                  <a:cubicBezTo>
                    <a:pt x="553" y="85"/>
                    <a:pt x="522" y="110"/>
                    <a:pt x="506" y="122"/>
                  </a:cubicBezTo>
                  <a:cubicBezTo>
                    <a:pt x="490" y="114"/>
                    <a:pt x="473" y="107"/>
                    <a:pt x="455" y="101"/>
                  </a:cubicBezTo>
                  <a:cubicBezTo>
                    <a:pt x="454" y="83"/>
                    <a:pt x="452" y="47"/>
                    <a:pt x="452" y="47"/>
                  </a:cubicBezTo>
                  <a:cubicBezTo>
                    <a:pt x="409" y="0"/>
                    <a:pt x="409" y="0"/>
                    <a:pt x="409" y="0"/>
                  </a:cubicBezTo>
                  <a:cubicBezTo>
                    <a:pt x="268" y="7"/>
                    <a:pt x="268" y="7"/>
                    <a:pt x="268" y="7"/>
                  </a:cubicBezTo>
                  <a:cubicBezTo>
                    <a:pt x="222" y="51"/>
                    <a:pt x="222" y="51"/>
                    <a:pt x="222" y="51"/>
                  </a:cubicBezTo>
                  <a:cubicBezTo>
                    <a:pt x="222" y="51"/>
                    <a:pt x="224" y="98"/>
                    <a:pt x="225" y="122"/>
                  </a:cubicBezTo>
                  <a:cubicBezTo>
                    <a:pt x="211" y="130"/>
                    <a:pt x="198" y="138"/>
                    <a:pt x="186" y="147"/>
                  </a:cubicBezTo>
                  <a:cubicBezTo>
                    <a:pt x="166" y="138"/>
                    <a:pt x="127" y="118"/>
                    <a:pt x="127" y="118"/>
                  </a:cubicBezTo>
                  <a:cubicBezTo>
                    <a:pt x="65" y="133"/>
                    <a:pt x="65" y="133"/>
                    <a:pt x="65" y="133"/>
                  </a:cubicBezTo>
                  <a:cubicBezTo>
                    <a:pt x="3" y="258"/>
                    <a:pt x="3" y="258"/>
                    <a:pt x="3" y="258"/>
                  </a:cubicBezTo>
                  <a:cubicBezTo>
                    <a:pt x="0" y="267"/>
                    <a:pt x="0" y="267"/>
                    <a:pt x="0" y="267"/>
                  </a:cubicBezTo>
                  <a:cubicBezTo>
                    <a:pt x="17" y="321"/>
                    <a:pt x="17" y="321"/>
                    <a:pt x="17" y="321"/>
                  </a:cubicBezTo>
                  <a:cubicBezTo>
                    <a:pt x="17" y="321"/>
                    <a:pt x="62" y="343"/>
                    <a:pt x="84" y="354"/>
                  </a:cubicBezTo>
                  <a:cubicBezTo>
                    <a:pt x="85" y="369"/>
                    <a:pt x="87" y="384"/>
                    <a:pt x="90" y="398"/>
                  </a:cubicBezTo>
                  <a:cubicBezTo>
                    <a:pt x="72" y="412"/>
                    <a:pt x="36" y="441"/>
                    <a:pt x="36" y="441"/>
                  </a:cubicBezTo>
                  <a:cubicBezTo>
                    <a:pt x="34" y="505"/>
                    <a:pt x="34" y="505"/>
                    <a:pt x="34" y="505"/>
                  </a:cubicBezTo>
                  <a:cubicBezTo>
                    <a:pt x="121" y="615"/>
                    <a:pt x="121" y="615"/>
                    <a:pt x="121" y="615"/>
                  </a:cubicBezTo>
                  <a:cubicBezTo>
                    <a:pt x="121" y="615"/>
                    <a:pt x="174" y="623"/>
                    <a:pt x="177" y="621"/>
                  </a:cubicBezTo>
                  <a:cubicBezTo>
                    <a:pt x="185" y="617"/>
                    <a:pt x="185" y="617"/>
                    <a:pt x="185" y="617"/>
                  </a:cubicBezTo>
                  <a:cubicBezTo>
                    <a:pt x="185" y="617"/>
                    <a:pt x="219" y="590"/>
                    <a:pt x="237" y="576"/>
                  </a:cubicBezTo>
                  <a:cubicBezTo>
                    <a:pt x="250" y="583"/>
                    <a:pt x="265" y="589"/>
                    <a:pt x="280" y="593"/>
                  </a:cubicBezTo>
                  <a:cubicBezTo>
                    <a:pt x="281" y="612"/>
                    <a:pt x="283" y="650"/>
                    <a:pt x="283" y="650"/>
                  </a:cubicBezTo>
                  <a:cubicBezTo>
                    <a:pt x="327" y="696"/>
                    <a:pt x="327" y="696"/>
                    <a:pt x="327" y="696"/>
                  </a:cubicBezTo>
                  <a:cubicBezTo>
                    <a:pt x="467" y="688"/>
                    <a:pt x="467" y="688"/>
                    <a:pt x="467" y="688"/>
                  </a:cubicBezTo>
                  <a:cubicBezTo>
                    <a:pt x="513" y="644"/>
                    <a:pt x="513" y="644"/>
                    <a:pt x="513" y="644"/>
                  </a:cubicBezTo>
                  <a:cubicBezTo>
                    <a:pt x="513" y="644"/>
                    <a:pt x="510" y="596"/>
                    <a:pt x="509" y="572"/>
                  </a:cubicBezTo>
                  <a:cubicBezTo>
                    <a:pt x="521" y="566"/>
                    <a:pt x="532" y="559"/>
                    <a:pt x="543" y="551"/>
                  </a:cubicBezTo>
                  <a:cubicBezTo>
                    <a:pt x="596" y="585"/>
                    <a:pt x="596" y="585"/>
                    <a:pt x="596" y="585"/>
                  </a:cubicBezTo>
                  <a:cubicBezTo>
                    <a:pt x="658" y="570"/>
                    <a:pt x="658" y="570"/>
                    <a:pt x="658" y="570"/>
                  </a:cubicBezTo>
                  <a:cubicBezTo>
                    <a:pt x="732" y="451"/>
                    <a:pt x="732" y="451"/>
                    <a:pt x="732" y="451"/>
                  </a:cubicBezTo>
                  <a:cubicBezTo>
                    <a:pt x="718" y="389"/>
                    <a:pt x="718" y="389"/>
                    <a:pt x="718" y="389"/>
                  </a:cubicBezTo>
                  <a:cubicBezTo>
                    <a:pt x="718" y="389"/>
                    <a:pt x="672" y="360"/>
                    <a:pt x="650" y="346"/>
                  </a:cubicBezTo>
                  <a:close/>
                  <a:moveTo>
                    <a:pt x="355" y="489"/>
                  </a:moveTo>
                  <a:cubicBezTo>
                    <a:pt x="277" y="487"/>
                    <a:pt x="216" y="421"/>
                    <a:pt x="218" y="344"/>
                  </a:cubicBezTo>
                  <a:cubicBezTo>
                    <a:pt x="221" y="266"/>
                    <a:pt x="286" y="205"/>
                    <a:pt x="364" y="207"/>
                  </a:cubicBezTo>
                  <a:cubicBezTo>
                    <a:pt x="442" y="210"/>
                    <a:pt x="503" y="275"/>
                    <a:pt x="500" y="353"/>
                  </a:cubicBezTo>
                  <a:cubicBezTo>
                    <a:pt x="498" y="431"/>
                    <a:pt x="433" y="492"/>
                    <a:pt x="355" y="489"/>
                  </a:cubicBezTo>
                  <a:close/>
                  <a:moveTo>
                    <a:pt x="355" y="489"/>
                  </a:moveTo>
                  <a:cubicBezTo>
                    <a:pt x="355" y="489"/>
                    <a:pt x="355" y="489"/>
                    <a:pt x="355" y="48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101">
              <a:extLst>
                <a:ext uri="{FF2B5EF4-FFF2-40B4-BE49-F238E27FC236}">
                  <a16:creationId xmlns:a16="http://schemas.microsoft.com/office/drawing/2014/main" id="{B7EE6DD5-86D5-413E-9EA0-2D22ED9D3C58}"/>
                </a:ext>
              </a:extLst>
            </p:cNvPr>
            <p:cNvSpPr>
              <a:spLocks noEditPoints="1"/>
            </p:cNvSpPr>
            <p:nvPr/>
          </p:nvSpPr>
          <p:spPr bwMode="auto">
            <a:xfrm>
              <a:off x="984" y="996"/>
              <a:ext cx="189" cy="151"/>
            </a:xfrm>
            <a:custGeom>
              <a:avLst/>
              <a:gdLst>
                <a:gd name="T0" fmla="*/ 773 w 788"/>
                <a:gd name="T1" fmla="*/ 421 h 632"/>
                <a:gd name="T2" fmla="*/ 699 w 788"/>
                <a:gd name="T3" fmla="*/ 375 h 632"/>
                <a:gd name="T4" fmla="*/ 695 w 788"/>
                <a:gd name="T5" fmla="*/ 331 h 632"/>
                <a:gd name="T6" fmla="*/ 757 w 788"/>
                <a:gd name="T7" fmla="*/ 282 h 632"/>
                <a:gd name="T8" fmla="*/ 759 w 788"/>
                <a:gd name="T9" fmla="*/ 212 h 632"/>
                <a:gd name="T10" fmla="*/ 664 w 788"/>
                <a:gd name="T11" fmla="*/ 94 h 632"/>
                <a:gd name="T12" fmla="*/ 595 w 788"/>
                <a:gd name="T13" fmla="*/ 92 h 632"/>
                <a:gd name="T14" fmla="*/ 545 w 788"/>
                <a:gd name="T15" fmla="*/ 133 h 632"/>
                <a:gd name="T16" fmla="*/ 490 w 788"/>
                <a:gd name="T17" fmla="*/ 109 h 632"/>
                <a:gd name="T18" fmla="*/ 487 w 788"/>
                <a:gd name="T19" fmla="*/ 51 h 632"/>
                <a:gd name="T20" fmla="*/ 440 w 788"/>
                <a:gd name="T21" fmla="*/ 0 h 632"/>
                <a:gd name="T22" fmla="*/ 289 w 788"/>
                <a:gd name="T23" fmla="*/ 8 h 632"/>
                <a:gd name="T24" fmla="*/ 239 w 788"/>
                <a:gd name="T25" fmla="*/ 55 h 632"/>
                <a:gd name="T26" fmla="*/ 243 w 788"/>
                <a:gd name="T27" fmla="*/ 132 h 632"/>
                <a:gd name="T28" fmla="*/ 200 w 788"/>
                <a:gd name="T29" fmla="*/ 159 h 632"/>
                <a:gd name="T30" fmla="*/ 137 w 788"/>
                <a:gd name="T31" fmla="*/ 128 h 632"/>
                <a:gd name="T32" fmla="*/ 70 w 788"/>
                <a:gd name="T33" fmla="*/ 144 h 632"/>
                <a:gd name="T34" fmla="*/ 3 w 788"/>
                <a:gd name="T35" fmla="*/ 279 h 632"/>
                <a:gd name="T36" fmla="*/ 0 w 788"/>
                <a:gd name="T37" fmla="*/ 289 h 632"/>
                <a:gd name="T38" fmla="*/ 18 w 788"/>
                <a:gd name="T39" fmla="*/ 347 h 632"/>
                <a:gd name="T40" fmla="*/ 75 w 788"/>
                <a:gd name="T41" fmla="*/ 375 h 632"/>
                <a:gd name="T42" fmla="*/ 103 w 788"/>
                <a:gd name="T43" fmla="*/ 349 h 632"/>
                <a:gd name="T44" fmla="*/ 114 w 788"/>
                <a:gd name="T45" fmla="*/ 338 h 632"/>
                <a:gd name="T46" fmla="*/ 130 w 788"/>
                <a:gd name="T47" fmla="*/ 337 h 632"/>
                <a:gd name="T48" fmla="*/ 242 w 788"/>
                <a:gd name="T49" fmla="*/ 332 h 632"/>
                <a:gd name="T50" fmla="*/ 392 w 788"/>
                <a:gd name="T51" fmla="*/ 224 h 632"/>
                <a:gd name="T52" fmla="*/ 539 w 788"/>
                <a:gd name="T53" fmla="*/ 381 h 632"/>
                <a:gd name="T54" fmla="*/ 522 w 788"/>
                <a:gd name="T55" fmla="*/ 445 h 632"/>
                <a:gd name="T56" fmla="*/ 601 w 788"/>
                <a:gd name="T57" fmla="*/ 544 h 632"/>
                <a:gd name="T58" fmla="*/ 611 w 788"/>
                <a:gd name="T59" fmla="*/ 556 h 632"/>
                <a:gd name="T60" fmla="*/ 611 w 788"/>
                <a:gd name="T61" fmla="*/ 571 h 632"/>
                <a:gd name="T62" fmla="*/ 609 w 788"/>
                <a:gd name="T63" fmla="*/ 612 h 632"/>
                <a:gd name="T64" fmla="*/ 642 w 788"/>
                <a:gd name="T65" fmla="*/ 632 h 632"/>
                <a:gd name="T66" fmla="*/ 709 w 788"/>
                <a:gd name="T67" fmla="*/ 617 h 632"/>
                <a:gd name="T68" fmla="*/ 788 w 788"/>
                <a:gd name="T69" fmla="*/ 488 h 632"/>
                <a:gd name="T70" fmla="*/ 773 w 788"/>
                <a:gd name="T71" fmla="*/ 421 h 632"/>
                <a:gd name="T72" fmla="*/ 773 w 788"/>
                <a:gd name="T73" fmla="*/ 421 h 632"/>
                <a:gd name="T74" fmla="*/ 773 w 788"/>
                <a:gd name="T75" fmla="*/ 42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8" h="632">
                  <a:moveTo>
                    <a:pt x="773" y="421"/>
                  </a:moveTo>
                  <a:cubicBezTo>
                    <a:pt x="773" y="421"/>
                    <a:pt x="724" y="390"/>
                    <a:pt x="699" y="375"/>
                  </a:cubicBezTo>
                  <a:cubicBezTo>
                    <a:pt x="699" y="360"/>
                    <a:pt x="697" y="345"/>
                    <a:pt x="695" y="331"/>
                  </a:cubicBezTo>
                  <a:cubicBezTo>
                    <a:pt x="715" y="315"/>
                    <a:pt x="757" y="282"/>
                    <a:pt x="757" y="282"/>
                  </a:cubicBezTo>
                  <a:cubicBezTo>
                    <a:pt x="759" y="212"/>
                    <a:pt x="759" y="212"/>
                    <a:pt x="759" y="212"/>
                  </a:cubicBezTo>
                  <a:cubicBezTo>
                    <a:pt x="664" y="94"/>
                    <a:pt x="664" y="94"/>
                    <a:pt x="664" y="94"/>
                  </a:cubicBezTo>
                  <a:cubicBezTo>
                    <a:pt x="595" y="92"/>
                    <a:pt x="595" y="92"/>
                    <a:pt x="595" y="92"/>
                  </a:cubicBezTo>
                  <a:cubicBezTo>
                    <a:pt x="595" y="92"/>
                    <a:pt x="562" y="119"/>
                    <a:pt x="545" y="133"/>
                  </a:cubicBezTo>
                  <a:cubicBezTo>
                    <a:pt x="528" y="123"/>
                    <a:pt x="509" y="115"/>
                    <a:pt x="490" y="109"/>
                  </a:cubicBezTo>
                  <a:cubicBezTo>
                    <a:pt x="489" y="90"/>
                    <a:pt x="487" y="51"/>
                    <a:pt x="487" y="51"/>
                  </a:cubicBezTo>
                  <a:cubicBezTo>
                    <a:pt x="440" y="0"/>
                    <a:pt x="440" y="0"/>
                    <a:pt x="440" y="0"/>
                  </a:cubicBezTo>
                  <a:cubicBezTo>
                    <a:pt x="289" y="8"/>
                    <a:pt x="289" y="8"/>
                    <a:pt x="289" y="8"/>
                  </a:cubicBezTo>
                  <a:cubicBezTo>
                    <a:pt x="239" y="55"/>
                    <a:pt x="239" y="55"/>
                    <a:pt x="239" y="55"/>
                  </a:cubicBezTo>
                  <a:cubicBezTo>
                    <a:pt x="239" y="55"/>
                    <a:pt x="241" y="107"/>
                    <a:pt x="243" y="132"/>
                  </a:cubicBezTo>
                  <a:cubicBezTo>
                    <a:pt x="228" y="140"/>
                    <a:pt x="214" y="149"/>
                    <a:pt x="200" y="159"/>
                  </a:cubicBezTo>
                  <a:cubicBezTo>
                    <a:pt x="179" y="149"/>
                    <a:pt x="137" y="128"/>
                    <a:pt x="137" y="128"/>
                  </a:cubicBezTo>
                  <a:cubicBezTo>
                    <a:pt x="70" y="144"/>
                    <a:pt x="70" y="144"/>
                    <a:pt x="70" y="144"/>
                  </a:cubicBezTo>
                  <a:cubicBezTo>
                    <a:pt x="3" y="279"/>
                    <a:pt x="3" y="279"/>
                    <a:pt x="3" y="279"/>
                  </a:cubicBezTo>
                  <a:cubicBezTo>
                    <a:pt x="0" y="289"/>
                    <a:pt x="0" y="289"/>
                    <a:pt x="0" y="289"/>
                  </a:cubicBezTo>
                  <a:cubicBezTo>
                    <a:pt x="18" y="347"/>
                    <a:pt x="18" y="347"/>
                    <a:pt x="18" y="347"/>
                  </a:cubicBezTo>
                  <a:cubicBezTo>
                    <a:pt x="18" y="347"/>
                    <a:pt x="50" y="363"/>
                    <a:pt x="75" y="375"/>
                  </a:cubicBezTo>
                  <a:cubicBezTo>
                    <a:pt x="103" y="349"/>
                    <a:pt x="103" y="349"/>
                    <a:pt x="103" y="349"/>
                  </a:cubicBezTo>
                  <a:cubicBezTo>
                    <a:pt x="114" y="338"/>
                    <a:pt x="114" y="338"/>
                    <a:pt x="114" y="338"/>
                  </a:cubicBezTo>
                  <a:cubicBezTo>
                    <a:pt x="130" y="337"/>
                    <a:pt x="130" y="337"/>
                    <a:pt x="130" y="337"/>
                  </a:cubicBezTo>
                  <a:cubicBezTo>
                    <a:pt x="242" y="332"/>
                    <a:pt x="242" y="332"/>
                    <a:pt x="242" y="332"/>
                  </a:cubicBezTo>
                  <a:cubicBezTo>
                    <a:pt x="262" y="268"/>
                    <a:pt x="321" y="222"/>
                    <a:pt x="392" y="224"/>
                  </a:cubicBezTo>
                  <a:cubicBezTo>
                    <a:pt x="476" y="227"/>
                    <a:pt x="541" y="297"/>
                    <a:pt x="539" y="381"/>
                  </a:cubicBezTo>
                  <a:cubicBezTo>
                    <a:pt x="538" y="404"/>
                    <a:pt x="532" y="426"/>
                    <a:pt x="522" y="445"/>
                  </a:cubicBezTo>
                  <a:cubicBezTo>
                    <a:pt x="601" y="544"/>
                    <a:pt x="601" y="544"/>
                    <a:pt x="601" y="544"/>
                  </a:cubicBezTo>
                  <a:cubicBezTo>
                    <a:pt x="611" y="556"/>
                    <a:pt x="611" y="556"/>
                    <a:pt x="611" y="556"/>
                  </a:cubicBezTo>
                  <a:cubicBezTo>
                    <a:pt x="611" y="571"/>
                    <a:pt x="611" y="571"/>
                    <a:pt x="611" y="571"/>
                  </a:cubicBezTo>
                  <a:cubicBezTo>
                    <a:pt x="609" y="612"/>
                    <a:pt x="609" y="612"/>
                    <a:pt x="609" y="612"/>
                  </a:cubicBezTo>
                  <a:cubicBezTo>
                    <a:pt x="626" y="622"/>
                    <a:pt x="642" y="632"/>
                    <a:pt x="642" y="632"/>
                  </a:cubicBezTo>
                  <a:cubicBezTo>
                    <a:pt x="709" y="617"/>
                    <a:pt x="709" y="617"/>
                    <a:pt x="709" y="617"/>
                  </a:cubicBezTo>
                  <a:cubicBezTo>
                    <a:pt x="788" y="488"/>
                    <a:pt x="788" y="488"/>
                    <a:pt x="788" y="488"/>
                  </a:cubicBezTo>
                  <a:lnTo>
                    <a:pt x="773" y="421"/>
                  </a:lnTo>
                  <a:close/>
                  <a:moveTo>
                    <a:pt x="773" y="421"/>
                  </a:moveTo>
                  <a:cubicBezTo>
                    <a:pt x="773" y="421"/>
                    <a:pt x="773" y="421"/>
                    <a:pt x="773" y="42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1" name="Freeform 102">
              <a:extLst>
                <a:ext uri="{FF2B5EF4-FFF2-40B4-BE49-F238E27FC236}">
                  <a16:creationId xmlns:a16="http://schemas.microsoft.com/office/drawing/2014/main" id="{535814AD-6C28-4E9D-AD69-2C4A072090C6}"/>
                </a:ext>
              </a:extLst>
            </p:cNvPr>
            <p:cNvSpPr>
              <a:spLocks noEditPoints="1"/>
            </p:cNvSpPr>
            <p:nvPr/>
          </p:nvSpPr>
          <p:spPr bwMode="auto">
            <a:xfrm>
              <a:off x="808" y="1019"/>
              <a:ext cx="27" cy="41"/>
            </a:xfrm>
            <a:custGeom>
              <a:avLst/>
              <a:gdLst>
                <a:gd name="T0" fmla="*/ 56 w 112"/>
                <a:gd name="T1" fmla="*/ 172 h 172"/>
                <a:gd name="T2" fmla="*/ 88 w 112"/>
                <a:gd name="T3" fmla="*/ 163 h 172"/>
                <a:gd name="T4" fmla="*/ 106 w 112"/>
                <a:gd name="T5" fmla="*/ 134 h 172"/>
                <a:gd name="T6" fmla="*/ 112 w 112"/>
                <a:gd name="T7" fmla="*/ 86 h 172"/>
                <a:gd name="T8" fmla="*/ 108 w 112"/>
                <a:gd name="T9" fmla="*/ 47 h 172"/>
                <a:gd name="T10" fmla="*/ 98 w 112"/>
                <a:gd name="T11" fmla="*/ 22 h 172"/>
                <a:gd name="T12" fmla="*/ 80 w 112"/>
                <a:gd name="T13" fmla="*/ 6 h 172"/>
                <a:gd name="T14" fmla="*/ 56 w 112"/>
                <a:gd name="T15" fmla="*/ 0 h 172"/>
                <a:gd name="T16" fmla="*/ 25 w 112"/>
                <a:gd name="T17" fmla="*/ 10 h 172"/>
                <a:gd name="T18" fmla="*/ 6 w 112"/>
                <a:gd name="T19" fmla="*/ 38 h 172"/>
                <a:gd name="T20" fmla="*/ 0 w 112"/>
                <a:gd name="T21" fmla="*/ 86 h 172"/>
                <a:gd name="T22" fmla="*/ 17 w 112"/>
                <a:gd name="T23" fmla="*/ 155 h 172"/>
                <a:gd name="T24" fmla="*/ 56 w 112"/>
                <a:gd name="T25" fmla="*/ 172 h 172"/>
                <a:gd name="T26" fmla="*/ 33 w 112"/>
                <a:gd name="T27" fmla="*/ 29 h 172"/>
                <a:gd name="T28" fmla="*/ 56 w 112"/>
                <a:gd name="T29" fmla="*/ 18 h 172"/>
                <a:gd name="T30" fmla="*/ 81 w 112"/>
                <a:gd name="T31" fmla="*/ 31 h 172"/>
                <a:gd name="T32" fmla="*/ 91 w 112"/>
                <a:gd name="T33" fmla="*/ 86 h 172"/>
                <a:gd name="T34" fmla="*/ 81 w 112"/>
                <a:gd name="T35" fmla="*/ 141 h 172"/>
                <a:gd name="T36" fmla="*/ 56 w 112"/>
                <a:gd name="T37" fmla="*/ 155 h 172"/>
                <a:gd name="T38" fmla="*/ 32 w 112"/>
                <a:gd name="T39" fmla="*/ 141 h 172"/>
                <a:gd name="T40" fmla="*/ 22 w 112"/>
                <a:gd name="T41" fmla="*/ 86 h 172"/>
                <a:gd name="T42" fmla="*/ 33 w 112"/>
                <a:gd name="T43" fmla="*/ 29 h 172"/>
                <a:gd name="T44" fmla="*/ 33 w 112"/>
                <a:gd name="T45" fmla="*/ 29 h 172"/>
                <a:gd name="T46" fmla="*/ 33 w 112"/>
                <a:gd name="T47" fmla="*/ 2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56" y="172"/>
                  </a:moveTo>
                  <a:cubicBezTo>
                    <a:pt x="69" y="172"/>
                    <a:pt x="79" y="169"/>
                    <a:pt x="88" y="163"/>
                  </a:cubicBezTo>
                  <a:cubicBezTo>
                    <a:pt x="96" y="156"/>
                    <a:pt x="102" y="146"/>
                    <a:pt x="106" y="134"/>
                  </a:cubicBezTo>
                  <a:cubicBezTo>
                    <a:pt x="110" y="122"/>
                    <a:pt x="112" y="106"/>
                    <a:pt x="112" y="86"/>
                  </a:cubicBezTo>
                  <a:cubicBezTo>
                    <a:pt x="112" y="70"/>
                    <a:pt x="111" y="57"/>
                    <a:pt x="108" y="47"/>
                  </a:cubicBezTo>
                  <a:cubicBezTo>
                    <a:pt x="106" y="37"/>
                    <a:pt x="102" y="28"/>
                    <a:pt x="98" y="22"/>
                  </a:cubicBezTo>
                  <a:cubicBezTo>
                    <a:pt x="93" y="15"/>
                    <a:pt x="88"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lose/>
                  <a:moveTo>
                    <a:pt x="33" y="29"/>
                  </a:moveTo>
                  <a:cubicBezTo>
                    <a:pt x="38" y="22"/>
                    <a:pt x="47" y="18"/>
                    <a:pt x="56" y="18"/>
                  </a:cubicBezTo>
                  <a:cubicBezTo>
                    <a:pt x="66" y="18"/>
                    <a:pt x="74" y="22"/>
                    <a:pt x="81" y="31"/>
                  </a:cubicBezTo>
                  <a:cubicBezTo>
                    <a:pt x="87" y="40"/>
                    <a:pt x="91" y="58"/>
                    <a:pt x="91" y="86"/>
                  </a:cubicBezTo>
                  <a:cubicBezTo>
                    <a:pt x="91" y="114"/>
                    <a:pt x="87" y="133"/>
                    <a:pt x="81" y="141"/>
                  </a:cubicBezTo>
                  <a:cubicBezTo>
                    <a:pt x="74" y="151"/>
                    <a:pt x="66" y="155"/>
                    <a:pt x="56" y="155"/>
                  </a:cubicBezTo>
                  <a:cubicBezTo>
                    <a:pt x="47" y="155"/>
                    <a:pt x="38" y="151"/>
                    <a:pt x="32" y="141"/>
                  </a:cubicBezTo>
                  <a:cubicBezTo>
                    <a:pt x="25" y="133"/>
                    <a:pt x="22" y="114"/>
                    <a:pt x="22" y="86"/>
                  </a:cubicBezTo>
                  <a:cubicBezTo>
                    <a:pt x="22" y="59"/>
                    <a:pt x="26" y="40"/>
                    <a:pt x="33" y="29"/>
                  </a:cubicBezTo>
                  <a:close/>
                  <a:moveTo>
                    <a:pt x="33" y="29"/>
                  </a:moveTo>
                  <a:cubicBezTo>
                    <a:pt x="33" y="29"/>
                    <a:pt x="33" y="29"/>
                    <a:pt x="33" y="2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2" name="Freeform 103">
              <a:extLst>
                <a:ext uri="{FF2B5EF4-FFF2-40B4-BE49-F238E27FC236}">
                  <a16:creationId xmlns:a16="http://schemas.microsoft.com/office/drawing/2014/main" id="{DB87F40E-E94A-4226-A727-CE627CAD214A}"/>
                </a:ext>
              </a:extLst>
            </p:cNvPr>
            <p:cNvSpPr>
              <a:spLocks noEditPoints="1"/>
            </p:cNvSpPr>
            <p:nvPr/>
          </p:nvSpPr>
          <p:spPr bwMode="auto">
            <a:xfrm>
              <a:off x="844" y="1019"/>
              <a:ext cx="15" cy="41"/>
            </a:xfrm>
            <a:custGeom>
              <a:avLst/>
              <a:gdLst>
                <a:gd name="T0" fmla="*/ 32 w 64"/>
                <a:gd name="T1" fmla="*/ 23 h 172"/>
                <a:gd name="T2" fmla="*/ 0 w 64"/>
                <a:gd name="T3" fmla="*/ 43 h 172"/>
                <a:gd name="T4" fmla="*/ 0 w 64"/>
                <a:gd name="T5" fmla="*/ 63 h 172"/>
                <a:gd name="T6" fmla="*/ 23 w 64"/>
                <a:gd name="T7" fmla="*/ 53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2" y="38"/>
                    <a:pt x="0" y="43"/>
                  </a:cubicBezTo>
                  <a:cubicBezTo>
                    <a:pt x="0" y="63"/>
                    <a:pt x="0" y="63"/>
                    <a:pt x="0" y="63"/>
                  </a:cubicBezTo>
                  <a:cubicBezTo>
                    <a:pt x="7" y="61"/>
                    <a:pt x="14" y="57"/>
                    <a:pt x="23" y="53"/>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6"/>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3" name="Freeform 104">
              <a:extLst>
                <a:ext uri="{FF2B5EF4-FFF2-40B4-BE49-F238E27FC236}">
                  <a16:creationId xmlns:a16="http://schemas.microsoft.com/office/drawing/2014/main" id="{1F1FDB72-3A33-46B8-A952-36DE989978E8}"/>
                </a:ext>
              </a:extLst>
            </p:cNvPr>
            <p:cNvSpPr>
              <a:spLocks noEditPoints="1"/>
            </p:cNvSpPr>
            <p:nvPr/>
          </p:nvSpPr>
          <p:spPr bwMode="auto">
            <a:xfrm>
              <a:off x="809" y="1079"/>
              <a:ext cx="27" cy="42"/>
            </a:xfrm>
            <a:custGeom>
              <a:avLst/>
              <a:gdLst>
                <a:gd name="T0" fmla="*/ 98 w 112"/>
                <a:gd name="T1" fmla="*/ 22 h 176"/>
                <a:gd name="T2" fmla="*/ 80 w 112"/>
                <a:gd name="T3" fmla="*/ 6 h 176"/>
                <a:gd name="T4" fmla="*/ 56 w 112"/>
                <a:gd name="T5" fmla="*/ 0 h 176"/>
                <a:gd name="T6" fmla="*/ 25 w 112"/>
                <a:gd name="T7" fmla="*/ 11 h 176"/>
                <a:gd name="T8" fmla="*/ 6 w 112"/>
                <a:gd name="T9" fmla="*/ 39 h 176"/>
                <a:gd name="T10" fmla="*/ 0 w 112"/>
                <a:gd name="T11" fmla="*/ 88 h 176"/>
                <a:gd name="T12" fmla="*/ 17 w 112"/>
                <a:gd name="T13" fmla="*/ 158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1"/>
                  </a:cubicBezTo>
                  <a:cubicBezTo>
                    <a:pt x="17" y="17"/>
                    <a:pt x="11" y="27"/>
                    <a:pt x="6" y="39"/>
                  </a:cubicBezTo>
                  <a:cubicBezTo>
                    <a:pt x="2" y="51"/>
                    <a:pt x="0" y="68"/>
                    <a:pt x="0" y="88"/>
                  </a:cubicBezTo>
                  <a:cubicBezTo>
                    <a:pt x="0" y="121"/>
                    <a:pt x="6" y="144"/>
                    <a:pt x="17" y="158"/>
                  </a:cubicBezTo>
                  <a:cubicBezTo>
                    <a:pt x="27" y="170"/>
                    <a:pt x="40" y="176"/>
                    <a:pt x="56" y="176"/>
                  </a:cubicBezTo>
                  <a:cubicBezTo>
                    <a:pt x="69" y="176"/>
                    <a:pt x="80" y="173"/>
                    <a:pt x="87" y="166"/>
                  </a:cubicBezTo>
                  <a:cubicBezTo>
                    <a:pt x="96" y="159"/>
                    <a:pt x="102" y="150"/>
                    <a:pt x="106" y="137"/>
                  </a:cubicBezTo>
                  <a:cubicBezTo>
                    <a:pt x="110" y="125"/>
                    <a:pt x="112" y="109"/>
                    <a:pt x="112" y="88"/>
                  </a:cubicBezTo>
                  <a:cubicBezTo>
                    <a:pt x="112" y="72"/>
                    <a:pt x="111" y="58"/>
                    <a:pt x="108" y="48"/>
                  </a:cubicBezTo>
                  <a:cubicBezTo>
                    <a:pt x="106" y="38"/>
                    <a:pt x="102" y="29"/>
                    <a:pt x="98" y="22"/>
                  </a:cubicBezTo>
                  <a:close/>
                  <a:moveTo>
                    <a:pt x="80" y="145"/>
                  </a:moveTo>
                  <a:cubicBezTo>
                    <a:pt x="74" y="154"/>
                    <a:pt x="66" y="159"/>
                    <a:pt x="56" y="159"/>
                  </a:cubicBezTo>
                  <a:cubicBezTo>
                    <a:pt x="47" y="159"/>
                    <a:pt x="38" y="154"/>
                    <a:pt x="32" y="145"/>
                  </a:cubicBezTo>
                  <a:cubicBezTo>
                    <a:pt x="25" y="135"/>
                    <a:pt x="22" y="116"/>
                    <a:pt x="22" y="88"/>
                  </a:cubicBezTo>
                  <a:cubicBezTo>
                    <a:pt x="22" y="60"/>
                    <a:pt x="26" y="41"/>
                    <a:pt x="33" y="30"/>
                  </a:cubicBezTo>
                  <a:cubicBezTo>
                    <a:pt x="39" y="22"/>
                    <a:pt x="46" y="18"/>
                    <a:pt x="56" y="18"/>
                  </a:cubicBezTo>
                  <a:cubicBezTo>
                    <a:pt x="66" y="18"/>
                    <a:pt x="74" y="22"/>
                    <a:pt x="81" y="32"/>
                  </a:cubicBezTo>
                  <a:cubicBezTo>
                    <a:pt x="87" y="41"/>
                    <a:pt x="91" y="60"/>
                    <a:pt x="91" y="88"/>
                  </a:cubicBezTo>
                  <a:cubicBezTo>
                    <a:pt x="91" y="116"/>
                    <a:pt x="87" y="135"/>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105">
              <a:extLst>
                <a:ext uri="{FF2B5EF4-FFF2-40B4-BE49-F238E27FC236}">
                  <a16:creationId xmlns:a16="http://schemas.microsoft.com/office/drawing/2014/main" id="{52A38E1C-68C7-434E-87BC-55523950F47E}"/>
                </a:ext>
              </a:extLst>
            </p:cNvPr>
            <p:cNvSpPr>
              <a:spLocks noEditPoints="1"/>
            </p:cNvSpPr>
            <p:nvPr/>
          </p:nvSpPr>
          <p:spPr bwMode="auto">
            <a:xfrm>
              <a:off x="845" y="1079"/>
              <a:ext cx="15"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5" name="Freeform 106">
              <a:extLst>
                <a:ext uri="{FF2B5EF4-FFF2-40B4-BE49-F238E27FC236}">
                  <a16:creationId xmlns:a16="http://schemas.microsoft.com/office/drawing/2014/main" id="{EC68457C-C3C0-459E-AA96-FCAA3F5E3242}"/>
                </a:ext>
              </a:extLst>
            </p:cNvPr>
            <p:cNvSpPr>
              <a:spLocks noEditPoints="1"/>
            </p:cNvSpPr>
            <p:nvPr/>
          </p:nvSpPr>
          <p:spPr bwMode="auto">
            <a:xfrm>
              <a:off x="872" y="1079"/>
              <a:ext cx="16"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6" name="Freeform 107">
              <a:extLst>
                <a:ext uri="{FF2B5EF4-FFF2-40B4-BE49-F238E27FC236}">
                  <a16:creationId xmlns:a16="http://schemas.microsoft.com/office/drawing/2014/main" id="{C6A3DD60-3C72-4CF2-98CB-861A541E2F92}"/>
                </a:ext>
              </a:extLst>
            </p:cNvPr>
            <p:cNvSpPr>
              <a:spLocks noEditPoints="1"/>
            </p:cNvSpPr>
            <p:nvPr/>
          </p:nvSpPr>
          <p:spPr bwMode="auto">
            <a:xfrm>
              <a:off x="900" y="1079"/>
              <a:ext cx="27" cy="42"/>
            </a:xfrm>
            <a:custGeom>
              <a:avLst/>
              <a:gdLst>
                <a:gd name="T0" fmla="*/ 98 w 112"/>
                <a:gd name="T1" fmla="*/ 22 h 176"/>
                <a:gd name="T2" fmla="*/ 80 w 112"/>
                <a:gd name="T3" fmla="*/ 6 h 176"/>
                <a:gd name="T4" fmla="*/ 57 w 112"/>
                <a:gd name="T5" fmla="*/ 0 h 176"/>
                <a:gd name="T6" fmla="*/ 26 w 112"/>
                <a:gd name="T7" fmla="*/ 11 h 176"/>
                <a:gd name="T8" fmla="*/ 7 w 112"/>
                <a:gd name="T9" fmla="*/ 39 h 176"/>
                <a:gd name="T10" fmla="*/ 0 w 112"/>
                <a:gd name="T11" fmla="*/ 88 h 176"/>
                <a:gd name="T12" fmla="*/ 17 w 112"/>
                <a:gd name="T13" fmla="*/ 158 h 176"/>
                <a:gd name="T14" fmla="*/ 57 w 112"/>
                <a:gd name="T15" fmla="*/ 176 h 176"/>
                <a:gd name="T16" fmla="*/ 88 w 112"/>
                <a:gd name="T17" fmla="*/ 166 h 176"/>
                <a:gd name="T18" fmla="*/ 107 w 112"/>
                <a:gd name="T19" fmla="*/ 138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1"/>
                  </a:cubicBezTo>
                  <a:cubicBezTo>
                    <a:pt x="17" y="17"/>
                    <a:pt x="11" y="27"/>
                    <a:pt x="7" y="39"/>
                  </a:cubicBezTo>
                  <a:cubicBezTo>
                    <a:pt x="3" y="52"/>
                    <a:pt x="0" y="68"/>
                    <a:pt x="0" y="88"/>
                  </a:cubicBezTo>
                  <a:cubicBezTo>
                    <a:pt x="0" y="121"/>
                    <a:pt x="6" y="144"/>
                    <a:pt x="17" y="158"/>
                  </a:cubicBezTo>
                  <a:cubicBezTo>
                    <a:pt x="27" y="170"/>
                    <a:pt x="40" y="176"/>
                    <a:pt x="57" y="176"/>
                  </a:cubicBezTo>
                  <a:cubicBezTo>
                    <a:pt x="69" y="176"/>
                    <a:pt x="80" y="173"/>
                    <a:pt x="88" y="166"/>
                  </a:cubicBezTo>
                  <a:cubicBezTo>
                    <a:pt x="96" y="160"/>
                    <a:pt x="102" y="150"/>
                    <a:pt x="107" y="138"/>
                  </a:cubicBezTo>
                  <a:cubicBezTo>
                    <a:pt x="111" y="125"/>
                    <a:pt x="112" y="109"/>
                    <a:pt x="112" y="88"/>
                  </a:cubicBezTo>
                  <a:cubicBezTo>
                    <a:pt x="112" y="72"/>
                    <a:pt x="111" y="58"/>
                    <a:pt x="109" y="48"/>
                  </a:cubicBezTo>
                  <a:cubicBezTo>
                    <a:pt x="106" y="38"/>
                    <a:pt x="102" y="29"/>
                    <a:pt x="98" y="22"/>
                  </a:cubicBezTo>
                  <a:close/>
                  <a:moveTo>
                    <a:pt x="81" y="145"/>
                  </a:moveTo>
                  <a:cubicBezTo>
                    <a:pt x="75" y="154"/>
                    <a:pt x="66" y="159"/>
                    <a:pt x="57" y="159"/>
                  </a:cubicBezTo>
                  <a:cubicBezTo>
                    <a:pt x="47" y="159"/>
                    <a:pt x="39" y="154"/>
                    <a:pt x="32" y="145"/>
                  </a:cubicBezTo>
                  <a:cubicBezTo>
                    <a:pt x="26" y="135"/>
                    <a:pt x="22" y="116"/>
                    <a:pt x="22" y="88"/>
                  </a:cubicBezTo>
                  <a:cubicBezTo>
                    <a:pt x="22" y="60"/>
                    <a:pt x="26" y="41"/>
                    <a:pt x="33" y="30"/>
                  </a:cubicBezTo>
                  <a:cubicBezTo>
                    <a:pt x="39" y="22"/>
                    <a:pt x="47" y="18"/>
                    <a:pt x="56" y="18"/>
                  </a:cubicBezTo>
                  <a:cubicBezTo>
                    <a:pt x="66" y="18"/>
                    <a:pt x="75" y="22"/>
                    <a:pt x="81" y="32"/>
                  </a:cubicBezTo>
                  <a:cubicBezTo>
                    <a:pt x="87" y="41"/>
                    <a:pt x="91" y="60"/>
                    <a:pt x="91" y="88"/>
                  </a:cubicBezTo>
                  <a:cubicBezTo>
                    <a:pt x="91" y="116"/>
                    <a:pt x="87" y="135"/>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7" name="Freeform 108">
              <a:extLst>
                <a:ext uri="{FF2B5EF4-FFF2-40B4-BE49-F238E27FC236}">
                  <a16:creationId xmlns:a16="http://schemas.microsoft.com/office/drawing/2014/main" id="{804C7FF3-949E-4DFD-A334-7D117655A70F}"/>
                </a:ext>
              </a:extLst>
            </p:cNvPr>
            <p:cNvSpPr>
              <a:spLocks noEditPoints="1"/>
            </p:cNvSpPr>
            <p:nvPr/>
          </p:nvSpPr>
          <p:spPr bwMode="auto">
            <a:xfrm>
              <a:off x="809" y="1148"/>
              <a:ext cx="27" cy="42"/>
            </a:xfrm>
            <a:custGeom>
              <a:avLst/>
              <a:gdLst>
                <a:gd name="T0" fmla="*/ 98 w 112"/>
                <a:gd name="T1" fmla="*/ 22 h 172"/>
                <a:gd name="T2" fmla="*/ 80 w 112"/>
                <a:gd name="T3" fmla="*/ 6 h 172"/>
                <a:gd name="T4" fmla="*/ 56 w 112"/>
                <a:gd name="T5" fmla="*/ 0 h 172"/>
                <a:gd name="T6" fmla="*/ 25 w 112"/>
                <a:gd name="T7" fmla="*/ 10 h 172"/>
                <a:gd name="T8" fmla="*/ 6 w 112"/>
                <a:gd name="T9" fmla="*/ 38 h 172"/>
                <a:gd name="T10" fmla="*/ 0 w 112"/>
                <a:gd name="T11" fmla="*/ 86 h 172"/>
                <a:gd name="T12" fmla="*/ 17 w 112"/>
                <a:gd name="T13" fmla="*/ 155 h 172"/>
                <a:gd name="T14" fmla="*/ 56 w 112"/>
                <a:gd name="T15" fmla="*/ 172 h 172"/>
                <a:gd name="T16" fmla="*/ 87 w 112"/>
                <a:gd name="T17" fmla="*/ 163 h 172"/>
                <a:gd name="T18" fmla="*/ 106 w 112"/>
                <a:gd name="T19" fmla="*/ 135 h 172"/>
                <a:gd name="T20" fmla="*/ 112 w 112"/>
                <a:gd name="T21" fmla="*/ 86 h 172"/>
                <a:gd name="T22" fmla="*/ 108 w 112"/>
                <a:gd name="T23" fmla="*/ 47 h 172"/>
                <a:gd name="T24" fmla="*/ 98 w 112"/>
                <a:gd name="T25" fmla="*/ 22 h 172"/>
                <a:gd name="T26" fmla="*/ 80 w 112"/>
                <a:gd name="T27" fmla="*/ 141 h 172"/>
                <a:gd name="T28" fmla="*/ 56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0 w 112"/>
                <a:gd name="T43" fmla="*/ 141 h 172"/>
                <a:gd name="T44" fmla="*/ 80 w 112"/>
                <a:gd name="T45" fmla="*/ 141 h 172"/>
                <a:gd name="T46" fmla="*/ 80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3" y="15"/>
                    <a:pt x="87"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ubicBezTo>
                    <a:pt x="69" y="172"/>
                    <a:pt x="80" y="169"/>
                    <a:pt x="87" y="163"/>
                  </a:cubicBezTo>
                  <a:cubicBezTo>
                    <a:pt x="96" y="156"/>
                    <a:pt x="102" y="146"/>
                    <a:pt x="106" y="135"/>
                  </a:cubicBezTo>
                  <a:cubicBezTo>
                    <a:pt x="110" y="123"/>
                    <a:pt x="112" y="106"/>
                    <a:pt x="112" y="86"/>
                  </a:cubicBezTo>
                  <a:cubicBezTo>
                    <a:pt x="112" y="70"/>
                    <a:pt x="111" y="57"/>
                    <a:pt x="108" y="47"/>
                  </a:cubicBezTo>
                  <a:cubicBezTo>
                    <a:pt x="106" y="37"/>
                    <a:pt x="102" y="28"/>
                    <a:pt x="98" y="22"/>
                  </a:cubicBezTo>
                  <a:close/>
                  <a:moveTo>
                    <a:pt x="80" y="141"/>
                  </a:moveTo>
                  <a:cubicBezTo>
                    <a:pt x="74" y="151"/>
                    <a:pt x="66" y="155"/>
                    <a:pt x="56" y="155"/>
                  </a:cubicBezTo>
                  <a:cubicBezTo>
                    <a:pt x="47" y="155"/>
                    <a:pt x="38" y="151"/>
                    <a:pt x="32" y="142"/>
                  </a:cubicBezTo>
                  <a:cubicBezTo>
                    <a:pt x="25" y="133"/>
                    <a:pt x="22" y="114"/>
                    <a:pt x="22" y="86"/>
                  </a:cubicBezTo>
                  <a:cubicBezTo>
                    <a:pt x="22" y="59"/>
                    <a:pt x="26" y="40"/>
                    <a:pt x="33" y="30"/>
                  </a:cubicBezTo>
                  <a:cubicBezTo>
                    <a:pt x="39" y="22"/>
                    <a:pt x="46" y="18"/>
                    <a:pt x="56" y="18"/>
                  </a:cubicBezTo>
                  <a:cubicBezTo>
                    <a:pt x="66" y="18"/>
                    <a:pt x="74" y="22"/>
                    <a:pt x="81" y="31"/>
                  </a:cubicBezTo>
                  <a:cubicBezTo>
                    <a:pt x="87" y="40"/>
                    <a:pt x="91" y="59"/>
                    <a:pt x="91" y="86"/>
                  </a:cubicBezTo>
                  <a:cubicBezTo>
                    <a:pt x="91" y="114"/>
                    <a:pt x="87" y="133"/>
                    <a:pt x="80" y="141"/>
                  </a:cubicBezTo>
                  <a:close/>
                  <a:moveTo>
                    <a:pt x="80" y="141"/>
                  </a:moveTo>
                  <a:cubicBezTo>
                    <a:pt x="80" y="141"/>
                    <a:pt x="80" y="141"/>
                    <a:pt x="80"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 name="Freeform 109">
              <a:extLst>
                <a:ext uri="{FF2B5EF4-FFF2-40B4-BE49-F238E27FC236}">
                  <a16:creationId xmlns:a16="http://schemas.microsoft.com/office/drawing/2014/main" id="{B5AC56FB-A6C8-4D47-B751-A7E2FA39FA14}"/>
                </a:ext>
              </a:extLst>
            </p:cNvPr>
            <p:cNvSpPr>
              <a:spLocks noEditPoints="1"/>
            </p:cNvSpPr>
            <p:nvPr/>
          </p:nvSpPr>
          <p:spPr bwMode="auto">
            <a:xfrm>
              <a:off x="841"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7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7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7"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6"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7" y="18"/>
                  </a:cubicBezTo>
                  <a:cubicBezTo>
                    <a:pt x="66" y="18"/>
                    <a:pt x="75" y="22"/>
                    <a:pt x="81" y="31"/>
                  </a:cubicBezTo>
                  <a:cubicBezTo>
                    <a:pt x="88" y="40"/>
                    <a:pt x="91" y="59"/>
                    <a:pt x="91" y="86"/>
                  </a:cubicBezTo>
                  <a:cubicBezTo>
                    <a:pt x="91" y="114"/>
                    <a:pt x="88"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 name="Freeform 110">
              <a:extLst>
                <a:ext uri="{FF2B5EF4-FFF2-40B4-BE49-F238E27FC236}">
                  <a16:creationId xmlns:a16="http://schemas.microsoft.com/office/drawing/2014/main" id="{280A7A6B-8293-4274-9E50-1314C5760C01}"/>
                </a:ext>
              </a:extLst>
            </p:cNvPr>
            <p:cNvSpPr>
              <a:spLocks noEditPoints="1"/>
            </p:cNvSpPr>
            <p:nvPr/>
          </p:nvSpPr>
          <p:spPr bwMode="auto">
            <a:xfrm>
              <a:off x="872"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6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6"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7"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6" y="18"/>
                  </a:cubicBezTo>
                  <a:cubicBezTo>
                    <a:pt x="66" y="18"/>
                    <a:pt x="75" y="22"/>
                    <a:pt x="81" y="31"/>
                  </a:cubicBezTo>
                  <a:cubicBezTo>
                    <a:pt x="88" y="40"/>
                    <a:pt x="91" y="59"/>
                    <a:pt x="91" y="86"/>
                  </a:cubicBezTo>
                  <a:cubicBezTo>
                    <a:pt x="91" y="114"/>
                    <a:pt x="87"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 name="Freeform 111">
              <a:extLst>
                <a:ext uri="{FF2B5EF4-FFF2-40B4-BE49-F238E27FC236}">
                  <a16:creationId xmlns:a16="http://schemas.microsoft.com/office/drawing/2014/main" id="{441EB314-0A33-48E4-BA21-610010668B76}"/>
                </a:ext>
              </a:extLst>
            </p:cNvPr>
            <p:cNvSpPr>
              <a:spLocks noEditPoints="1"/>
            </p:cNvSpPr>
            <p:nvPr/>
          </p:nvSpPr>
          <p:spPr bwMode="auto">
            <a:xfrm>
              <a:off x="908" y="1148"/>
              <a:ext cx="15" cy="41"/>
            </a:xfrm>
            <a:custGeom>
              <a:avLst/>
              <a:gdLst>
                <a:gd name="T0" fmla="*/ 64 w 64"/>
                <a:gd name="T1" fmla="*/ 168 h 168"/>
                <a:gd name="T2" fmla="*/ 64 w 64"/>
                <a:gd name="T3" fmla="*/ 0 h 168"/>
                <a:gd name="T4" fmla="*/ 51 w 64"/>
                <a:gd name="T5" fmla="*/ 0 h 168"/>
                <a:gd name="T6" fmla="*/ 32 w 64"/>
                <a:gd name="T7" fmla="*/ 23 h 168"/>
                <a:gd name="T8" fmla="*/ 0 w 64"/>
                <a:gd name="T9" fmla="*/ 42 h 168"/>
                <a:gd name="T10" fmla="*/ 0 w 64"/>
                <a:gd name="T11" fmla="*/ 62 h 168"/>
                <a:gd name="T12" fmla="*/ 23 w 64"/>
                <a:gd name="T13" fmla="*/ 52 h 168"/>
                <a:gd name="T14" fmla="*/ 43 w 64"/>
                <a:gd name="T15" fmla="*/ 37 h 168"/>
                <a:gd name="T16" fmla="*/ 43 w 64"/>
                <a:gd name="T17" fmla="*/ 168 h 168"/>
                <a:gd name="T18" fmla="*/ 64 w 64"/>
                <a:gd name="T19" fmla="*/ 168 h 168"/>
                <a:gd name="T20" fmla="*/ 64 w 64"/>
                <a:gd name="T21" fmla="*/ 168 h 168"/>
                <a:gd name="T22" fmla="*/ 64 w 64"/>
                <a:gd name="T2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68">
                  <a:moveTo>
                    <a:pt x="64" y="168"/>
                  </a:moveTo>
                  <a:cubicBezTo>
                    <a:pt x="64" y="0"/>
                    <a:pt x="64" y="0"/>
                    <a:pt x="64" y="0"/>
                  </a:cubicBezTo>
                  <a:cubicBezTo>
                    <a:pt x="51" y="0"/>
                    <a:pt x="51" y="0"/>
                    <a:pt x="51" y="0"/>
                  </a:cubicBezTo>
                  <a:cubicBezTo>
                    <a:pt x="47" y="8"/>
                    <a:pt x="41" y="15"/>
                    <a:pt x="32" y="23"/>
                  </a:cubicBezTo>
                  <a:cubicBezTo>
                    <a:pt x="23" y="30"/>
                    <a:pt x="12" y="37"/>
                    <a:pt x="0" y="42"/>
                  </a:cubicBezTo>
                  <a:cubicBezTo>
                    <a:pt x="0" y="62"/>
                    <a:pt x="0" y="62"/>
                    <a:pt x="0" y="62"/>
                  </a:cubicBezTo>
                  <a:cubicBezTo>
                    <a:pt x="7" y="60"/>
                    <a:pt x="14" y="56"/>
                    <a:pt x="23" y="52"/>
                  </a:cubicBezTo>
                  <a:cubicBezTo>
                    <a:pt x="31" y="47"/>
                    <a:pt x="38" y="42"/>
                    <a:pt x="43" y="37"/>
                  </a:cubicBezTo>
                  <a:cubicBezTo>
                    <a:pt x="43" y="168"/>
                    <a:pt x="43" y="168"/>
                    <a:pt x="43" y="168"/>
                  </a:cubicBezTo>
                  <a:lnTo>
                    <a:pt x="64" y="168"/>
                  </a:lnTo>
                  <a:close/>
                  <a:moveTo>
                    <a:pt x="64" y="168"/>
                  </a:moveTo>
                  <a:cubicBezTo>
                    <a:pt x="64" y="168"/>
                    <a:pt x="64" y="168"/>
                    <a:pt x="64" y="16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 name="Freeform 112">
              <a:extLst>
                <a:ext uri="{FF2B5EF4-FFF2-40B4-BE49-F238E27FC236}">
                  <a16:creationId xmlns:a16="http://schemas.microsoft.com/office/drawing/2014/main" id="{956FA0F9-1755-4706-BEBA-4E18C9261C21}"/>
                </a:ext>
              </a:extLst>
            </p:cNvPr>
            <p:cNvSpPr>
              <a:spLocks noEditPoints="1"/>
            </p:cNvSpPr>
            <p:nvPr/>
          </p:nvSpPr>
          <p:spPr bwMode="auto">
            <a:xfrm>
              <a:off x="943" y="1215"/>
              <a:ext cx="15" cy="41"/>
            </a:xfrm>
            <a:custGeom>
              <a:avLst/>
              <a:gdLst>
                <a:gd name="T0" fmla="*/ 30 w 60"/>
                <a:gd name="T1" fmla="*/ 23 h 172"/>
                <a:gd name="T2" fmla="*/ 0 w 60"/>
                <a:gd name="T3" fmla="*/ 44 h 172"/>
                <a:gd name="T4" fmla="*/ 0 w 60"/>
                <a:gd name="T5" fmla="*/ 64 h 172"/>
                <a:gd name="T6" fmla="*/ 22 w 60"/>
                <a:gd name="T7" fmla="*/ 53 h 172"/>
                <a:gd name="T8" fmla="*/ 40 w 60"/>
                <a:gd name="T9" fmla="*/ 39 h 172"/>
                <a:gd name="T10" fmla="*/ 40 w 60"/>
                <a:gd name="T11" fmla="*/ 172 h 172"/>
                <a:gd name="T12" fmla="*/ 60 w 60"/>
                <a:gd name="T13" fmla="*/ 172 h 172"/>
                <a:gd name="T14" fmla="*/ 60 w 60"/>
                <a:gd name="T15" fmla="*/ 0 h 172"/>
                <a:gd name="T16" fmla="*/ 48 w 60"/>
                <a:gd name="T17" fmla="*/ 0 h 172"/>
                <a:gd name="T18" fmla="*/ 30 w 60"/>
                <a:gd name="T19" fmla="*/ 23 h 172"/>
                <a:gd name="T20" fmla="*/ 30 w 60"/>
                <a:gd name="T21" fmla="*/ 23 h 172"/>
                <a:gd name="T22" fmla="*/ 30 w 60"/>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72">
                  <a:moveTo>
                    <a:pt x="30" y="23"/>
                  </a:moveTo>
                  <a:cubicBezTo>
                    <a:pt x="22" y="31"/>
                    <a:pt x="12" y="38"/>
                    <a:pt x="0" y="44"/>
                  </a:cubicBezTo>
                  <a:cubicBezTo>
                    <a:pt x="0" y="64"/>
                    <a:pt x="0" y="64"/>
                    <a:pt x="0" y="64"/>
                  </a:cubicBezTo>
                  <a:cubicBezTo>
                    <a:pt x="7" y="62"/>
                    <a:pt x="14" y="58"/>
                    <a:pt x="22" y="53"/>
                  </a:cubicBezTo>
                  <a:cubicBezTo>
                    <a:pt x="29" y="48"/>
                    <a:pt x="35" y="43"/>
                    <a:pt x="40" y="39"/>
                  </a:cubicBezTo>
                  <a:cubicBezTo>
                    <a:pt x="40" y="172"/>
                    <a:pt x="40" y="172"/>
                    <a:pt x="40" y="172"/>
                  </a:cubicBezTo>
                  <a:cubicBezTo>
                    <a:pt x="60" y="172"/>
                    <a:pt x="60" y="172"/>
                    <a:pt x="60" y="172"/>
                  </a:cubicBezTo>
                  <a:cubicBezTo>
                    <a:pt x="60" y="0"/>
                    <a:pt x="60" y="0"/>
                    <a:pt x="60" y="0"/>
                  </a:cubicBezTo>
                  <a:cubicBezTo>
                    <a:pt x="48" y="0"/>
                    <a:pt x="48" y="0"/>
                    <a:pt x="48" y="0"/>
                  </a:cubicBezTo>
                  <a:cubicBezTo>
                    <a:pt x="44" y="8"/>
                    <a:pt x="38" y="16"/>
                    <a:pt x="30" y="23"/>
                  </a:cubicBezTo>
                  <a:close/>
                  <a:moveTo>
                    <a:pt x="30" y="23"/>
                  </a:moveTo>
                  <a:cubicBezTo>
                    <a:pt x="30" y="23"/>
                    <a:pt x="30" y="23"/>
                    <a:pt x="30"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 name="Freeform 113">
              <a:extLst>
                <a:ext uri="{FF2B5EF4-FFF2-40B4-BE49-F238E27FC236}">
                  <a16:creationId xmlns:a16="http://schemas.microsoft.com/office/drawing/2014/main" id="{ED01AE45-F09F-40EC-AE34-E81C0ACA0F5D}"/>
                </a:ext>
              </a:extLst>
            </p:cNvPr>
            <p:cNvSpPr>
              <a:spLocks noEditPoints="1"/>
            </p:cNvSpPr>
            <p:nvPr/>
          </p:nvSpPr>
          <p:spPr bwMode="auto">
            <a:xfrm>
              <a:off x="809" y="1216"/>
              <a:ext cx="27" cy="43"/>
            </a:xfrm>
            <a:custGeom>
              <a:avLst/>
              <a:gdLst>
                <a:gd name="T0" fmla="*/ 98 w 112"/>
                <a:gd name="T1" fmla="*/ 22 h 176"/>
                <a:gd name="T2" fmla="*/ 80 w 112"/>
                <a:gd name="T3" fmla="*/ 6 h 176"/>
                <a:gd name="T4" fmla="*/ 56 w 112"/>
                <a:gd name="T5" fmla="*/ 0 h 176"/>
                <a:gd name="T6" fmla="*/ 25 w 112"/>
                <a:gd name="T7" fmla="*/ 10 h 176"/>
                <a:gd name="T8" fmla="*/ 6 w 112"/>
                <a:gd name="T9" fmla="*/ 39 h 176"/>
                <a:gd name="T10" fmla="*/ 0 w 112"/>
                <a:gd name="T11" fmla="*/ 88 h 176"/>
                <a:gd name="T12" fmla="*/ 17 w 112"/>
                <a:gd name="T13" fmla="*/ 159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0"/>
                  </a:cubicBezTo>
                  <a:cubicBezTo>
                    <a:pt x="17" y="17"/>
                    <a:pt x="11" y="27"/>
                    <a:pt x="6" y="39"/>
                  </a:cubicBezTo>
                  <a:cubicBezTo>
                    <a:pt x="2" y="51"/>
                    <a:pt x="0" y="68"/>
                    <a:pt x="0" y="88"/>
                  </a:cubicBezTo>
                  <a:cubicBezTo>
                    <a:pt x="0" y="121"/>
                    <a:pt x="6" y="144"/>
                    <a:pt x="17" y="159"/>
                  </a:cubicBezTo>
                  <a:cubicBezTo>
                    <a:pt x="27" y="170"/>
                    <a:pt x="40" y="176"/>
                    <a:pt x="56" y="176"/>
                  </a:cubicBezTo>
                  <a:cubicBezTo>
                    <a:pt x="69" y="176"/>
                    <a:pt x="80" y="173"/>
                    <a:pt x="87" y="166"/>
                  </a:cubicBezTo>
                  <a:cubicBezTo>
                    <a:pt x="96" y="159"/>
                    <a:pt x="102" y="150"/>
                    <a:pt x="106" y="137"/>
                  </a:cubicBezTo>
                  <a:cubicBezTo>
                    <a:pt x="110" y="125"/>
                    <a:pt x="112" y="108"/>
                    <a:pt x="112" y="88"/>
                  </a:cubicBezTo>
                  <a:cubicBezTo>
                    <a:pt x="112" y="71"/>
                    <a:pt x="111" y="57"/>
                    <a:pt x="108" y="48"/>
                  </a:cubicBezTo>
                  <a:cubicBezTo>
                    <a:pt x="106" y="38"/>
                    <a:pt x="102" y="29"/>
                    <a:pt x="98" y="22"/>
                  </a:cubicBezTo>
                  <a:close/>
                  <a:moveTo>
                    <a:pt x="80" y="145"/>
                  </a:moveTo>
                  <a:cubicBezTo>
                    <a:pt x="74" y="154"/>
                    <a:pt x="66" y="159"/>
                    <a:pt x="56" y="159"/>
                  </a:cubicBezTo>
                  <a:cubicBezTo>
                    <a:pt x="47" y="159"/>
                    <a:pt x="38" y="154"/>
                    <a:pt x="32" y="145"/>
                  </a:cubicBezTo>
                  <a:cubicBezTo>
                    <a:pt x="25" y="136"/>
                    <a:pt x="22" y="117"/>
                    <a:pt x="22" y="88"/>
                  </a:cubicBezTo>
                  <a:cubicBezTo>
                    <a:pt x="22" y="60"/>
                    <a:pt x="26" y="41"/>
                    <a:pt x="33" y="30"/>
                  </a:cubicBezTo>
                  <a:cubicBezTo>
                    <a:pt x="39" y="22"/>
                    <a:pt x="46" y="18"/>
                    <a:pt x="56" y="18"/>
                  </a:cubicBezTo>
                  <a:cubicBezTo>
                    <a:pt x="66" y="18"/>
                    <a:pt x="74" y="23"/>
                    <a:pt x="81" y="32"/>
                  </a:cubicBezTo>
                  <a:cubicBezTo>
                    <a:pt x="87" y="41"/>
                    <a:pt x="91" y="60"/>
                    <a:pt x="91" y="88"/>
                  </a:cubicBezTo>
                  <a:cubicBezTo>
                    <a:pt x="91" y="117"/>
                    <a:pt x="87" y="136"/>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 name="Freeform 114">
              <a:extLst>
                <a:ext uri="{FF2B5EF4-FFF2-40B4-BE49-F238E27FC236}">
                  <a16:creationId xmlns:a16="http://schemas.microsoft.com/office/drawing/2014/main" id="{9CB53C26-2E57-49A3-AC87-56D8D4CA92CF}"/>
                </a:ext>
              </a:extLst>
            </p:cNvPr>
            <p:cNvSpPr>
              <a:spLocks noEditPoints="1"/>
            </p:cNvSpPr>
            <p:nvPr/>
          </p:nvSpPr>
          <p:spPr bwMode="auto">
            <a:xfrm>
              <a:off x="845" y="1216"/>
              <a:ext cx="15"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 name="Freeform 115">
              <a:extLst>
                <a:ext uri="{FF2B5EF4-FFF2-40B4-BE49-F238E27FC236}">
                  <a16:creationId xmlns:a16="http://schemas.microsoft.com/office/drawing/2014/main" id="{01B5205E-6F50-4DCD-873B-3ACA0E9CBD37}"/>
                </a:ext>
              </a:extLst>
            </p:cNvPr>
            <p:cNvSpPr>
              <a:spLocks noEditPoints="1"/>
            </p:cNvSpPr>
            <p:nvPr/>
          </p:nvSpPr>
          <p:spPr bwMode="auto">
            <a:xfrm>
              <a:off x="872" y="1216"/>
              <a:ext cx="16"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 name="Freeform 116">
              <a:extLst>
                <a:ext uri="{FF2B5EF4-FFF2-40B4-BE49-F238E27FC236}">
                  <a16:creationId xmlns:a16="http://schemas.microsoft.com/office/drawing/2014/main" id="{352DE913-A338-4D19-A1D4-D78696EFC139}"/>
                </a:ext>
              </a:extLst>
            </p:cNvPr>
            <p:cNvSpPr>
              <a:spLocks noEditPoints="1"/>
            </p:cNvSpPr>
            <p:nvPr/>
          </p:nvSpPr>
          <p:spPr bwMode="auto">
            <a:xfrm>
              <a:off x="900" y="1216"/>
              <a:ext cx="27" cy="43"/>
            </a:xfrm>
            <a:custGeom>
              <a:avLst/>
              <a:gdLst>
                <a:gd name="T0" fmla="*/ 98 w 112"/>
                <a:gd name="T1" fmla="*/ 22 h 176"/>
                <a:gd name="T2" fmla="*/ 80 w 112"/>
                <a:gd name="T3" fmla="*/ 6 h 176"/>
                <a:gd name="T4" fmla="*/ 57 w 112"/>
                <a:gd name="T5" fmla="*/ 0 h 176"/>
                <a:gd name="T6" fmla="*/ 26 w 112"/>
                <a:gd name="T7" fmla="*/ 10 h 176"/>
                <a:gd name="T8" fmla="*/ 7 w 112"/>
                <a:gd name="T9" fmla="*/ 39 h 176"/>
                <a:gd name="T10" fmla="*/ 0 w 112"/>
                <a:gd name="T11" fmla="*/ 88 h 176"/>
                <a:gd name="T12" fmla="*/ 17 w 112"/>
                <a:gd name="T13" fmla="*/ 159 h 176"/>
                <a:gd name="T14" fmla="*/ 57 w 112"/>
                <a:gd name="T15" fmla="*/ 176 h 176"/>
                <a:gd name="T16" fmla="*/ 88 w 112"/>
                <a:gd name="T17" fmla="*/ 166 h 176"/>
                <a:gd name="T18" fmla="*/ 107 w 112"/>
                <a:gd name="T19" fmla="*/ 137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0"/>
                  </a:cubicBezTo>
                  <a:cubicBezTo>
                    <a:pt x="17" y="17"/>
                    <a:pt x="11" y="27"/>
                    <a:pt x="7" y="39"/>
                  </a:cubicBezTo>
                  <a:cubicBezTo>
                    <a:pt x="3" y="51"/>
                    <a:pt x="0" y="68"/>
                    <a:pt x="0" y="88"/>
                  </a:cubicBezTo>
                  <a:cubicBezTo>
                    <a:pt x="0" y="121"/>
                    <a:pt x="6" y="144"/>
                    <a:pt x="17" y="159"/>
                  </a:cubicBezTo>
                  <a:cubicBezTo>
                    <a:pt x="27" y="170"/>
                    <a:pt x="40" y="176"/>
                    <a:pt x="57" y="176"/>
                  </a:cubicBezTo>
                  <a:cubicBezTo>
                    <a:pt x="69" y="176"/>
                    <a:pt x="80" y="173"/>
                    <a:pt x="88" y="166"/>
                  </a:cubicBezTo>
                  <a:cubicBezTo>
                    <a:pt x="96" y="159"/>
                    <a:pt x="102" y="150"/>
                    <a:pt x="107" y="137"/>
                  </a:cubicBezTo>
                  <a:cubicBezTo>
                    <a:pt x="111" y="125"/>
                    <a:pt x="112" y="108"/>
                    <a:pt x="112" y="88"/>
                  </a:cubicBezTo>
                  <a:cubicBezTo>
                    <a:pt x="112" y="71"/>
                    <a:pt x="111" y="57"/>
                    <a:pt x="109" y="48"/>
                  </a:cubicBezTo>
                  <a:cubicBezTo>
                    <a:pt x="106" y="38"/>
                    <a:pt x="102" y="29"/>
                    <a:pt x="98" y="22"/>
                  </a:cubicBezTo>
                  <a:close/>
                  <a:moveTo>
                    <a:pt x="81" y="145"/>
                  </a:moveTo>
                  <a:cubicBezTo>
                    <a:pt x="75" y="154"/>
                    <a:pt x="66" y="159"/>
                    <a:pt x="57" y="159"/>
                  </a:cubicBezTo>
                  <a:cubicBezTo>
                    <a:pt x="47" y="159"/>
                    <a:pt x="39" y="154"/>
                    <a:pt x="32" y="145"/>
                  </a:cubicBezTo>
                  <a:cubicBezTo>
                    <a:pt x="26" y="136"/>
                    <a:pt x="22" y="117"/>
                    <a:pt x="22" y="88"/>
                  </a:cubicBezTo>
                  <a:cubicBezTo>
                    <a:pt x="22" y="60"/>
                    <a:pt x="26" y="41"/>
                    <a:pt x="33" y="30"/>
                  </a:cubicBezTo>
                  <a:cubicBezTo>
                    <a:pt x="39" y="22"/>
                    <a:pt x="47" y="18"/>
                    <a:pt x="56" y="18"/>
                  </a:cubicBezTo>
                  <a:cubicBezTo>
                    <a:pt x="66" y="18"/>
                    <a:pt x="75" y="23"/>
                    <a:pt x="81" y="32"/>
                  </a:cubicBezTo>
                  <a:cubicBezTo>
                    <a:pt x="87" y="41"/>
                    <a:pt x="91" y="60"/>
                    <a:pt x="91" y="88"/>
                  </a:cubicBezTo>
                  <a:cubicBezTo>
                    <a:pt x="91" y="117"/>
                    <a:pt x="87" y="136"/>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86" name="Gerader Verbinder 85">
            <a:extLst>
              <a:ext uri="{FF2B5EF4-FFF2-40B4-BE49-F238E27FC236}">
                <a16:creationId xmlns:a16="http://schemas.microsoft.com/office/drawing/2014/main" id="{1F989FC1-D3A8-480E-82FE-76770F7DE614}"/>
              </a:ext>
            </a:extLst>
          </p:cNvPr>
          <p:cNvCxnSpPr>
            <a:cxnSpLocks/>
          </p:cNvCxnSpPr>
          <p:nvPr/>
        </p:nvCxnSpPr>
        <p:spPr>
          <a:xfrm>
            <a:off x="6175375" y="3403520"/>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4173759D-F6E4-4B89-A918-4C3AEF965225}"/>
              </a:ext>
            </a:extLst>
          </p:cNvPr>
          <p:cNvCxnSpPr>
            <a:cxnSpLocks/>
          </p:cNvCxnSpPr>
          <p:nvPr/>
        </p:nvCxnSpPr>
        <p:spPr>
          <a:xfrm>
            <a:off x="6175375" y="5148791"/>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60" name="Datumsplatzhalter 6">
            <a:extLst>
              <a:ext uri="{FF2B5EF4-FFF2-40B4-BE49-F238E27FC236}">
                <a16:creationId xmlns:a16="http://schemas.microsoft.com/office/drawing/2014/main" id="{58E81BD0-6789-4B36-B0E6-11F89FFC9411}"/>
              </a:ext>
            </a:extLst>
          </p:cNvPr>
          <p:cNvSpPr>
            <a:spLocks noGrp="1"/>
          </p:cNvSpPr>
          <p:nvPr>
            <p:ph type="dt" sz="half" idx="2"/>
          </p:nvPr>
        </p:nvSpPr>
        <p:spPr>
          <a:xfrm>
            <a:off x="360363" y="6584851"/>
            <a:ext cx="493866" cy="216000"/>
          </a:xfrm>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 name="Fußzeilenplatzhalter 2">
            <a:extLst>
              <a:ext uri="{FF2B5EF4-FFF2-40B4-BE49-F238E27FC236}">
                <a16:creationId xmlns:a16="http://schemas.microsoft.com/office/drawing/2014/main" id="{6D1B266B-3312-4A0F-90E6-7A7C4B78444B}"/>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Tree>
    <p:extLst>
      <p:ext uri="{BB962C8B-B14F-4D97-AF65-F5344CB8AC3E}">
        <p14:creationId xmlns:p14="http://schemas.microsoft.com/office/powerpoint/2010/main" val="1574047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CF227-0207-4C4F-84CF-71208B05A88A}"/>
              </a:ext>
            </a:extLst>
          </p:cNvPr>
          <p:cNvSpPr>
            <a:spLocks noGrp="1"/>
          </p:cNvSpPr>
          <p:nvPr>
            <p:ph sz="quarter" idx="13"/>
          </p:nvPr>
        </p:nvSpPr>
        <p:spPr/>
        <p:txBody>
          <a:bodyPr/>
          <a:lstStyle/>
          <a:p>
            <a:r>
              <a:rPr lang="en-US" sz="1300" dirty="0"/>
              <a:t>Delphi is the </a:t>
            </a:r>
            <a:r>
              <a:rPr lang="en-US" sz="1300" b="1" dirty="0"/>
              <a:t>fourth successful amendment </a:t>
            </a:r>
            <a:r>
              <a:rPr lang="en-US" sz="1300" dirty="0"/>
              <a:t>to the Tezos protocol through the on-chain governance mechanism and was </a:t>
            </a:r>
            <a:r>
              <a:rPr lang="en-US" sz="1300" b="1" dirty="0"/>
              <a:t>activated on 2020-11-12</a:t>
            </a:r>
            <a:r>
              <a:rPr lang="en-US" sz="1300" dirty="0"/>
              <a:t>.</a:t>
            </a:r>
          </a:p>
          <a:p>
            <a:r>
              <a:rPr lang="en-US" sz="1300" dirty="0"/>
              <a:t>Originally planned as a major feature upgrade, Delphi instead became an </a:t>
            </a:r>
            <a:r>
              <a:rPr lang="en-US" sz="1300" b="1" dirty="0"/>
              <a:t>interim protocol proposal</a:t>
            </a:r>
            <a:r>
              <a:rPr lang="en-US" sz="1300" dirty="0"/>
              <a:t> focused on </a:t>
            </a:r>
            <a:r>
              <a:rPr lang="en-US" sz="1300" b="1" dirty="0"/>
              <a:t>performance and gas improvements</a:t>
            </a:r>
            <a:r>
              <a:rPr lang="en-US" sz="1300" dirty="0"/>
              <a:t> in order to enable novel applications on Tezos that target areas like </a:t>
            </a:r>
            <a:r>
              <a:rPr lang="en-US" sz="1300" dirty="0" err="1"/>
              <a:t>DeFi</a:t>
            </a:r>
            <a:r>
              <a:rPr lang="en-US" sz="1300" dirty="0"/>
              <a:t>, collectibles, and gaming while features like Sapling, baking accounts, etc. were not ready for deployment.</a:t>
            </a:r>
          </a:p>
          <a:p>
            <a:r>
              <a:rPr lang="en-DE" sz="1300" dirty="0"/>
              <a:t>It was jointly developed by </a:t>
            </a:r>
            <a:r>
              <a:rPr lang="en-DE" sz="1300" dirty="0">
                <a:hlinkClick r:id="rId2"/>
              </a:rPr>
              <a:t>Nomadic Labs</a:t>
            </a:r>
            <a:r>
              <a:rPr lang="en-DE" sz="1300" dirty="0"/>
              <a:t>, </a:t>
            </a:r>
            <a:r>
              <a:rPr lang="en-DE" sz="1300" dirty="0">
                <a:hlinkClick r:id="rId3"/>
              </a:rPr>
              <a:t>Metastate</a:t>
            </a:r>
            <a:r>
              <a:rPr lang="en-DE" sz="1300" dirty="0"/>
              <a:t>, and </a:t>
            </a:r>
            <a:r>
              <a:rPr lang="en-DE" sz="1300" dirty="0">
                <a:hlinkClick r:id="rId4"/>
              </a:rPr>
              <a:t>Gabriel Alfour</a:t>
            </a:r>
            <a:r>
              <a:rPr lang="en-DE" sz="1300" dirty="0"/>
              <a:t>, did not contain an invoice and was proposed after seven governance periods without proposals.</a:t>
            </a:r>
          </a:p>
          <a:p>
            <a:r>
              <a:rPr lang="en-US" sz="1300" dirty="0"/>
              <a:t>Noteworthy changes brought in with Delphi are:</a:t>
            </a:r>
          </a:p>
          <a:p>
            <a:pPr lvl="1"/>
            <a:r>
              <a:rPr lang="en-DE" sz="1300" b="1" dirty="0"/>
              <a:t>Gas changes </a:t>
            </a:r>
            <a:r>
              <a:rPr lang="en-DE" sz="1300" dirty="0"/>
              <a:t>based on performance improvements </a:t>
            </a:r>
            <a:r>
              <a:rPr lang="en-DE" sz="1300" b="1" dirty="0"/>
              <a:t>increasing the amount of computation per unit of gas</a:t>
            </a:r>
            <a:r>
              <a:rPr lang="en-DE" sz="1300" dirty="0"/>
              <a:t> while maintaining the current gas limits (Tezos’ low gas costs have since become a significant competitive advantage when compared to other smart contract platforms like Ethereum and have inspired some </a:t>
            </a:r>
            <a:r>
              <a:rPr lang="en-DE" sz="1300" dirty="0">
                <a:hlinkClick r:id="rId5"/>
              </a:rPr>
              <a:t>great memes that were rewarded within the CRP</a:t>
            </a:r>
            <a:r>
              <a:rPr lang="en-DE" sz="1300" dirty="0"/>
              <a:t>).</a:t>
            </a:r>
          </a:p>
          <a:p>
            <a:pPr lvl="1"/>
            <a:r>
              <a:rPr lang="en-DE" sz="1300" b="1" dirty="0"/>
              <a:t>Lowered storage costs</a:t>
            </a:r>
            <a:r>
              <a:rPr lang="en-DE" sz="1300" dirty="0"/>
              <a:t> (proportional amount of ꜩ burned when increasing the size of the data stored in the state) by a factor of 4 from 1 ꜩ per kB to 0.25 ꜩ per kB.</a:t>
            </a:r>
          </a:p>
          <a:p>
            <a:pPr lvl="1"/>
            <a:r>
              <a:rPr lang="en-DE" sz="1300" b="1" dirty="0"/>
              <a:t>Bugfixes</a:t>
            </a:r>
            <a:r>
              <a:rPr lang="en-DE" sz="1300" dirty="0"/>
              <a:t>, most prominent among them the restoration of </a:t>
            </a:r>
            <a:r>
              <a:rPr lang="en-DE" sz="1300" b="1" dirty="0"/>
              <a:t>compatibility with 32-bit systems</a:t>
            </a:r>
            <a:r>
              <a:rPr lang="en-DE" sz="1300" dirty="0"/>
              <a:t>.</a:t>
            </a:r>
          </a:p>
          <a:p>
            <a:pPr lvl="1"/>
            <a:r>
              <a:rPr lang="en-DE" sz="1300" dirty="0"/>
              <a:t>General </a:t>
            </a:r>
            <a:r>
              <a:rPr lang="en-DE" sz="1300" b="1" dirty="0"/>
              <a:t>code cleanup</a:t>
            </a:r>
            <a:r>
              <a:rPr lang="en-DE" sz="1300" dirty="0"/>
              <a:t> and </a:t>
            </a:r>
            <a:r>
              <a:rPr lang="en-DE" sz="1300" b="1" dirty="0"/>
              <a:t>refactoring</a:t>
            </a:r>
            <a:endParaRPr lang="en-DE" sz="1300" dirty="0"/>
          </a:p>
          <a:p>
            <a:endParaRPr lang="en-DE" sz="1300" dirty="0"/>
          </a:p>
        </p:txBody>
      </p:sp>
      <p:sp>
        <p:nvSpPr>
          <p:cNvPr id="4" name="Title 3">
            <a:extLst>
              <a:ext uri="{FF2B5EF4-FFF2-40B4-BE49-F238E27FC236}">
                <a16:creationId xmlns:a16="http://schemas.microsoft.com/office/drawing/2014/main" id="{6BC671AD-80E3-C544-9D6E-CDAE82E7961E}"/>
              </a:ext>
            </a:extLst>
          </p:cNvPr>
          <p:cNvSpPr>
            <a:spLocks noGrp="1"/>
          </p:cNvSpPr>
          <p:nvPr>
            <p:ph type="title"/>
          </p:nvPr>
        </p:nvSpPr>
        <p:spPr/>
        <p:txBody>
          <a:bodyPr/>
          <a:lstStyle/>
          <a:p>
            <a:r>
              <a:rPr lang="en-DE" dirty="0"/>
              <a:t>Delphi</a:t>
            </a:r>
            <a:r>
              <a:rPr lang="en-US" dirty="0"/>
              <a:t> – the fourth amendment to the Tezos protocol </a:t>
            </a:r>
            <a:endParaRPr lang="en-DE" dirty="0"/>
          </a:p>
        </p:txBody>
      </p:sp>
      <p:sp>
        <p:nvSpPr>
          <p:cNvPr id="5" name="Slide Number Placeholder 4">
            <a:extLst>
              <a:ext uri="{FF2B5EF4-FFF2-40B4-BE49-F238E27FC236}">
                <a16:creationId xmlns:a16="http://schemas.microsoft.com/office/drawing/2014/main" id="{922FD2B4-6C80-374E-AB46-9D98831EEE54}"/>
              </a:ext>
            </a:extLst>
          </p:cNvPr>
          <p:cNvSpPr>
            <a:spLocks noGrp="1"/>
          </p:cNvSpPr>
          <p:nvPr>
            <p:ph type="sldNum" sz="quarter" idx="4"/>
          </p:nvPr>
        </p:nvSpPr>
        <p:spPr/>
        <p:txBody>
          <a:bodyPr/>
          <a:lstStyle/>
          <a:p>
            <a:fld id="{369A084B-84B6-4F15-B0F5-CCDC4176846B}" type="slidenum">
              <a:rPr lang="en-US" smtClean="0"/>
              <a:pPr/>
              <a:t>45</a:t>
            </a:fld>
            <a:endParaRPr lang="en-US" dirty="0"/>
          </a:p>
        </p:txBody>
      </p:sp>
      <p:sp>
        <p:nvSpPr>
          <p:cNvPr id="6" name="Date Placeholder 5">
            <a:extLst>
              <a:ext uri="{FF2B5EF4-FFF2-40B4-BE49-F238E27FC236}">
                <a16:creationId xmlns:a16="http://schemas.microsoft.com/office/drawing/2014/main" id="{34BCCBDE-9CFA-9C44-A37D-F9CDEF8CD715}"/>
              </a:ext>
            </a:extLst>
          </p:cNvPr>
          <p:cNvSpPr>
            <a:spLocks noGrp="1"/>
          </p:cNvSpPr>
          <p:nvPr>
            <p:ph type="dt" sz="half" idx="2"/>
          </p:nvPr>
        </p:nvSpPr>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Footer Placeholder 6">
            <a:extLst>
              <a:ext uri="{FF2B5EF4-FFF2-40B4-BE49-F238E27FC236}">
                <a16:creationId xmlns:a16="http://schemas.microsoft.com/office/drawing/2014/main" id="{5020B439-2A2F-D34A-B9E1-33280786CE5B}"/>
              </a:ext>
            </a:extLst>
          </p:cNvPr>
          <p:cNvSpPr>
            <a:spLocks noGrp="1"/>
          </p:cNvSpPr>
          <p:nvPr>
            <p:ph type="ftr" sz="quarter" idx="3"/>
          </p:nvPr>
        </p:nvSpPr>
        <p:spPr/>
        <p:txBody>
          <a:bodyPr/>
          <a:lstStyle/>
          <a:p>
            <a:r>
              <a:rPr lang="en-US" dirty="0"/>
              <a:t>Tezos Deep Dive Deck - Licensed under CC BY 4.0</a:t>
            </a:r>
          </a:p>
        </p:txBody>
      </p:sp>
      <p:cxnSp>
        <p:nvCxnSpPr>
          <p:cNvPr id="9" name="Gerader Verbinder 85">
            <a:extLst>
              <a:ext uri="{FF2B5EF4-FFF2-40B4-BE49-F238E27FC236}">
                <a16:creationId xmlns:a16="http://schemas.microsoft.com/office/drawing/2014/main" id="{AC56C121-8F7F-FD4E-B411-923E6D4E8CB9}"/>
              </a:ext>
            </a:extLst>
          </p:cNvPr>
          <p:cNvCxnSpPr>
            <a:cxnSpLocks/>
          </p:cNvCxnSpPr>
          <p:nvPr/>
        </p:nvCxnSpPr>
        <p:spPr>
          <a:xfrm>
            <a:off x="6175375" y="2755492"/>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0" name="Gerader Verbinder 85">
            <a:extLst>
              <a:ext uri="{FF2B5EF4-FFF2-40B4-BE49-F238E27FC236}">
                <a16:creationId xmlns:a16="http://schemas.microsoft.com/office/drawing/2014/main" id="{25701E83-D858-AC46-B143-0D368645E123}"/>
              </a:ext>
            </a:extLst>
          </p:cNvPr>
          <p:cNvCxnSpPr>
            <a:cxnSpLocks/>
          </p:cNvCxnSpPr>
          <p:nvPr/>
        </p:nvCxnSpPr>
        <p:spPr>
          <a:xfrm>
            <a:off x="6175375" y="4626746"/>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139AA45F-7F13-D340-BF3B-3F4EF3137204}"/>
              </a:ext>
            </a:extLst>
          </p:cNvPr>
          <p:cNvGrpSpPr/>
          <p:nvPr/>
        </p:nvGrpSpPr>
        <p:grpSpPr>
          <a:xfrm>
            <a:off x="6725390" y="3651532"/>
            <a:ext cx="4556287" cy="465550"/>
            <a:chOff x="6684519" y="3651532"/>
            <a:chExt cx="4556287" cy="465550"/>
          </a:xfrm>
        </p:grpSpPr>
        <p:sp>
          <p:nvSpPr>
            <p:cNvPr id="33" name="Ellipse 361">
              <a:extLst>
                <a:ext uri="{FF2B5EF4-FFF2-40B4-BE49-F238E27FC236}">
                  <a16:creationId xmlns:a16="http://schemas.microsoft.com/office/drawing/2014/main" id="{D5FC63AA-869B-D744-A883-AC77898EDEDA}"/>
                </a:ext>
              </a:extLst>
            </p:cNvPr>
            <p:cNvSpPr/>
            <p:nvPr/>
          </p:nvSpPr>
          <p:spPr bwMode="gray">
            <a:xfrm>
              <a:off x="6684519" y="3651532"/>
              <a:ext cx="465550" cy="465550"/>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9" name="Group 38">
              <a:extLst>
                <a:ext uri="{FF2B5EF4-FFF2-40B4-BE49-F238E27FC236}">
                  <a16:creationId xmlns:a16="http://schemas.microsoft.com/office/drawing/2014/main" id="{95E888C4-1852-8745-8C45-A8A24E9C5A9F}"/>
                </a:ext>
              </a:extLst>
            </p:cNvPr>
            <p:cNvGrpSpPr/>
            <p:nvPr/>
          </p:nvGrpSpPr>
          <p:grpSpPr>
            <a:xfrm>
              <a:off x="10775256" y="3651532"/>
              <a:ext cx="465550" cy="465550"/>
              <a:chOff x="10775255" y="3428999"/>
              <a:chExt cx="688083" cy="688083"/>
            </a:xfrm>
          </p:grpSpPr>
          <p:sp>
            <p:nvSpPr>
              <p:cNvPr id="30" name="Ellipse 361">
                <a:extLst>
                  <a:ext uri="{FF2B5EF4-FFF2-40B4-BE49-F238E27FC236}">
                    <a16:creationId xmlns:a16="http://schemas.microsoft.com/office/drawing/2014/main" id="{424599C0-8AEB-254A-A933-C252E7B9D68A}"/>
                  </a:ext>
                </a:extLst>
              </p:cNvPr>
              <p:cNvSpPr/>
              <p:nvPr/>
            </p:nvSpPr>
            <p:spPr bwMode="gray">
              <a:xfrm>
                <a:off x="10775255" y="3428999"/>
                <a:ext cx="688083" cy="688083"/>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37">
                <a:extLst>
                  <a:ext uri="{FF2B5EF4-FFF2-40B4-BE49-F238E27FC236}">
                    <a16:creationId xmlns:a16="http://schemas.microsoft.com/office/drawing/2014/main" id="{297BCEEA-89F9-754B-9C5D-110A4156E53B}"/>
                  </a:ext>
                </a:extLst>
              </p:cNvPr>
              <p:cNvSpPr/>
              <p:nvPr/>
            </p:nvSpPr>
            <p:spPr bwMode="gray">
              <a:xfrm>
                <a:off x="10795296" y="3449040"/>
                <a:ext cx="648000" cy="648000"/>
              </a:xfrm>
              <a:custGeom>
                <a:avLst/>
                <a:gdLst>
                  <a:gd name="connsiteX0" fmla="*/ 345443 w 687927"/>
                  <a:gd name="connsiteY0" fmla="*/ 0 h 687927"/>
                  <a:gd name="connsiteX1" fmla="*/ 413221 w 687927"/>
                  <a:gd name="connsiteY1" fmla="*/ 6833 h 687927"/>
                  <a:gd name="connsiteX2" fmla="*/ 687927 w 687927"/>
                  <a:gd name="connsiteY2" fmla="*/ 343885 h 687927"/>
                  <a:gd name="connsiteX3" fmla="*/ 343885 w 687927"/>
                  <a:gd name="connsiteY3" fmla="*/ 687927 h 687927"/>
                  <a:gd name="connsiteX4" fmla="*/ 6833 w 687927"/>
                  <a:gd name="connsiteY4" fmla="*/ 413222 h 687927"/>
                  <a:gd name="connsiteX5" fmla="*/ 0 w 687927"/>
                  <a:gd name="connsiteY5" fmla="*/ 345443 h 687927"/>
                  <a:gd name="connsiteX6" fmla="*/ 345443 w 687927"/>
                  <a:gd name="connsiteY6" fmla="*/ 345443 h 68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927" h="687927">
                    <a:moveTo>
                      <a:pt x="345443" y="0"/>
                    </a:moveTo>
                    <a:lnTo>
                      <a:pt x="413221" y="6833"/>
                    </a:lnTo>
                    <a:cubicBezTo>
                      <a:pt x="569995" y="38914"/>
                      <a:pt x="687927" y="177627"/>
                      <a:pt x="687927" y="343885"/>
                    </a:cubicBezTo>
                    <a:cubicBezTo>
                      <a:pt x="687927" y="533894"/>
                      <a:pt x="533894" y="687927"/>
                      <a:pt x="343885" y="687927"/>
                    </a:cubicBezTo>
                    <a:cubicBezTo>
                      <a:pt x="177627" y="687927"/>
                      <a:pt x="38913" y="569996"/>
                      <a:pt x="6833" y="413222"/>
                    </a:cubicBezTo>
                    <a:lnTo>
                      <a:pt x="0" y="345443"/>
                    </a:lnTo>
                    <a:lnTo>
                      <a:pt x="345443" y="345443"/>
                    </a:lnTo>
                    <a:close/>
                  </a:path>
                </a:pathLst>
              </a:cu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oAutofit/>
              </a:bodyPr>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40" name="Pfeil: nach rechts 121">
            <a:extLst>
              <a:ext uri="{FF2B5EF4-FFF2-40B4-BE49-F238E27FC236}">
                <a16:creationId xmlns:a16="http://schemas.microsoft.com/office/drawing/2014/main" id="{BB9BF7D2-694E-074C-B646-50EE72D68798}"/>
              </a:ext>
            </a:extLst>
          </p:cNvPr>
          <p:cNvSpPr/>
          <p:nvPr/>
        </p:nvSpPr>
        <p:spPr bwMode="gray">
          <a:xfrm>
            <a:off x="8558802" y="5136411"/>
            <a:ext cx="889462" cy="307205"/>
          </a:xfrm>
          <a:prstGeom prst="rightArrow">
            <a:avLst>
              <a:gd name="adj1" fmla="val 50000"/>
              <a:gd name="adj2" fmla="val 7114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Textfeld 58">
            <a:extLst>
              <a:ext uri="{FF2B5EF4-FFF2-40B4-BE49-F238E27FC236}">
                <a16:creationId xmlns:a16="http://schemas.microsoft.com/office/drawing/2014/main" id="{DAC2942B-6106-C14F-8454-0AA7510F823C}"/>
              </a:ext>
            </a:extLst>
          </p:cNvPr>
          <p:cNvSpPr txBox="1"/>
          <p:nvPr/>
        </p:nvSpPr>
        <p:spPr>
          <a:xfrm>
            <a:off x="6576706" y="4223921"/>
            <a:ext cx="4886632"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Lowered storage costs</a:t>
            </a:r>
          </a:p>
        </p:txBody>
      </p:sp>
      <p:sp>
        <p:nvSpPr>
          <p:cNvPr id="43" name="Pfeil: nach rechts 121">
            <a:extLst>
              <a:ext uri="{FF2B5EF4-FFF2-40B4-BE49-F238E27FC236}">
                <a16:creationId xmlns:a16="http://schemas.microsoft.com/office/drawing/2014/main" id="{F069678F-EF3B-4B46-A895-13CD84699694}"/>
              </a:ext>
            </a:extLst>
          </p:cNvPr>
          <p:cNvSpPr/>
          <p:nvPr/>
        </p:nvSpPr>
        <p:spPr bwMode="gray">
          <a:xfrm>
            <a:off x="8558802" y="3461615"/>
            <a:ext cx="889462" cy="307205"/>
          </a:xfrm>
          <a:prstGeom prst="rightArrow">
            <a:avLst>
              <a:gd name="adj1" fmla="val 50000"/>
              <a:gd name="adj2" fmla="val 7114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Can 43">
            <a:extLst>
              <a:ext uri="{FF2B5EF4-FFF2-40B4-BE49-F238E27FC236}">
                <a16:creationId xmlns:a16="http://schemas.microsoft.com/office/drawing/2014/main" id="{ED0139B7-1C5C-F24B-8882-20D3F15D4D73}"/>
              </a:ext>
            </a:extLst>
          </p:cNvPr>
          <p:cNvSpPr/>
          <p:nvPr/>
        </p:nvSpPr>
        <p:spPr bwMode="gray">
          <a:xfrm>
            <a:off x="6500965" y="3071475"/>
            <a:ext cx="914400" cy="357525"/>
          </a:xfrm>
          <a:prstGeom prst="can">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45" name="Can 44">
            <a:extLst>
              <a:ext uri="{FF2B5EF4-FFF2-40B4-BE49-F238E27FC236}">
                <a16:creationId xmlns:a16="http://schemas.microsoft.com/office/drawing/2014/main" id="{F787439E-798D-F141-AE6C-B1CAF920E018}"/>
              </a:ext>
            </a:extLst>
          </p:cNvPr>
          <p:cNvSpPr/>
          <p:nvPr/>
        </p:nvSpPr>
        <p:spPr bwMode="gray">
          <a:xfrm>
            <a:off x="10591702" y="3071475"/>
            <a:ext cx="914400" cy="357525"/>
          </a:xfrm>
          <a:prstGeom prst="can">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46" name="Textfeld 58">
            <a:extLst>
              <a:ext uri="{FF2B5EF4-FFF2-40B4-BE49-F238E27FC236}">
                <a16:creationId xmlns:a16="http://schemas.microsoft.com/office/drawing/2014/main" id="{6100DED4-026C-5D48-9986-96A0FF41FF00}"/>
              </a:ext>
            </a:extLst>
          </p:cNvPr>
          <p:cNvSpPr txBox="1"/>
          <p:nvPr/>
        </p:nvSpPr>
        <p:spPr>
          <a:xfrm>
            <a:off x="6576706" y="6081597"/>
            <a:ext cx="4886632"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Compatibility with 32-bit systems</a:t>
            </a:r>
          </a:p>
        </p:txBody>
      </p:sp>
      <p:sp>
        <p:nvSpPr>
          <p:cNvPr id="47" name="Rectangle 46">
            <a:extLst>
              <a:ext uri="{FF2B5EF4-FFF2-40B4-BE49-F238E27FC236}">
                <a16:creationId xmlns:a16="http://schemas.microsoft.com/office/drawing/2014/main" id="{C50C6CBA-EB25-614F-9F24-9084911A4AD5}"/>
              </a:ext>
            </a:extLst>
          </p:cNvPr>
          <p:cNvSpPr/>
          <p:nvPr/>
        </p:nvSpPr>
        <p:spPr bwMode="gray">
          <a:xfrm>
            <a:off x="6500965" y="4899439"/>
            <a:ext cx="288000" cy="288000"/>
          </a:xfrm>
          <a:prstGeom prst="rect">
            <a:avLst/>
          </a:prstGeom>
          <a:solidFill>
            <a:schemeClr val="bg1"/>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buClr>
                <a:schemeClr val="tx2"/>
              </a:buClr>
            </a:pPr>
            <a:r>
              <a:rPr lang="en-DE" sz="1800" dirty="0">
                <a:solidFill>
                  <a:schemeClr val="accent6"/>
                </a:solidFill>
                <a:latin typeface="Wingdings" pitchFamily="2" charset="2"/>
              </a:rPr>
              <a:t>û</a:t>
            </a:r>
          </a:p>
        </p:txBody>
      </p:sp>
      <p:sp>
        <p:nvSpPr>
          <p:cNvPr id="48" name="Rectangle 47">
            <a:extLst>
              <a:ext uri="{FF2B5EF4-FFF2-40B4-BE49-F238E27FC236}">
                <a16:creationId xmlns:a16="http://schemas.microsoft.com/office/drawing/2014/main" id="{42FFC9D8-A87F-D841-85F2-7F28F6478E71}"/>
              </a:ext>
            </a:extLst>
          </p:cNvPr>
          <p:cNvSpPr/>
          <p:nvPr/>
        </p:nvSpPr>
        <p:spPr bwMode="gray">
          <a:xfrm>
            <a:off x="6500965" y="5409578"/>
            <a:ext cx="288000" cy="288000"/>
          </a:xfrm>
          <a:prstGeom prst="rect">
            <a:avLst/>
          </a:prstGeom>
          <a:solidFill>
            <a:schemeClr val="bg1"/>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DE" sz="1800" dirty="0">
                <a:solidFill>
                  <a:schemeClr val="accent5"/>
                </a:solidFill>
                <a:latin typeface="Wingdings" pitchFamily="2" charset="2"/>
              </a:rPr>
              <a:t>ü </a:t>
            </a:r>
          </a:p>
        </p:txBody>
      </p:sp>
      <p:sp>
        <p:nvSpPr>
          <p:cNvPr id="49" name="Rectangle 48">
            <a:extLst>
              <a:ext uri="{FF2B5EF4-FFF2-40B4-BE49-F238E27FC236}">
                <a16:creationId xmlns:a16="http://schemas.microsoft.com/office/drawing/2014/main" id="{C9E87D55-E4F3-574E-B289-D4A1442BD895}"/>
              </a:ext>
            </a:extLst>
          </p:cNvPr>
          <p:cNvSpPr/>
          <p:nvPr/>
        </p:nvSpPr>
        <p:spPr bwMode="gray">
          <a:xfrm>
            <a:off x="10591702" y="4899439"/>
            <a:ext cx="288000" cy="288000"/>
          </a:xfrm>
          <a:prstGeom prst="rect">
            <a:avLst/>
          </a:prstGeom>
          <a:solidFill>
            <a:schemeClr val="bg1"/>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DE" sz="1800" dirty="0">
                <a:solidFill>
                  <a:schemeClr val="accent5"/>
                </a:solidFill>
                <a:latin typeface="Wingdings" pitchFamily="2" charset="2"/>
              </a:rPr>
              <a:t>ü</a:t>
            </a:r>
            <a:endParaRPr lang="en-DE" sz="1800" dirty="0">
              <a:solidFill>
                <a:schemeClr val="tx1"/>
              </a:solidFill>
            </a:endParaRPr>
          </a:p>
        </p:txBody>
      </p:sp>
      <p:sp>
        <p:nvSpPr>
          <p:cNvPr id="50" name="Rectangle 49">
            <a:extLst>
              <a:ext uri="{FF2B5EF4-FFF2-40B4-BE49-F238E27FC236}">
                <a16:creationId xmlns:a16="http://schemas.microsoft.com/office/drawing/2014/main" id="{62FB306C-668E-F64F-809E-DE98FA36CE4D}"/>
              </a:ext>
            </a:extLst>
          </p:cNvPr>
          <p:cNvSpPr/>
          <p:nvPr/>
        </p:nvSpPr>
        <p:spPr bwMode="gray">
          <a:xfrm>
            <a:off x="10591702" y="5409578"/>
            <a:ext cx="288000" cy="288000"/>
          </a:xfrm>
          <a:prstGeom prst="rect">
            <a:avLst/>
          </a:prstGeom>
          <a:solidFill>
            <a:schemeClr val="bg1"/>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DE" sz="1800" dirty="0">
                <a:solidFill>
                  <a:schemeClr val="accent5"/>
                </a:solidFill>
                <a:latin typeface="Wingdings" pitchFamily="2" charset="2"/>
              </a:rPr>
              <a:t>ü</a:t>
            </a:r>
            <a:endParaRPr lang="en-DE" sz="1800" dirty="0">
              <a:solidFill>
                <a:schemeClr val="tx1"/>
              </a:solidFill>
            </a:endParaRPr>
          </a:p>
        </p:txBody>
      </p:sp>
      <p:sp>
        <p:nvSpPr>
          <p:cNvPr id="53" name="Textfeld 58">
            <a:extLst>
              <a:ext uri="{FF2B5EF4-FFF2-40B4-BE49-F238E27FC236}">
                <a16:creationId xmlns:a16="http://schemas.microsoft.com/office/drawing/2014/main" id="{DE88502E-8827-1147-8D0D-02AD13D3D982}"/>
              </a:ext>
            </a:extLst>
          </p:cNvPr>
          <p:cNvSpPr txBox="1"/>
          <p:nvPr/>
        </p:nvSpPr>
        <p:spPr>
          <a:xfrm>
            <a:off x="6840305" y="4894388"/>
            <a:ext cx="575059" cy="288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32-bit</a:t>
            </a:r>
          </a:p>
        </p:txBody>
      </p:sp>
      <p:sp>
        <p:nvSpPr>
          <p:cNvPr id="54" name="Textfeld 58">
            <a:extLst>
              <a:ext uri="{FF2B5EF4-FFF2-40B4-BE49-F238E27FC236}">
                <a16:creationId xmlns:a16="http://schemas.microsoft.com/office/drawing/2014/main" id="{7D4B9328-9B8E-834E-9752-05BF33520235}"/>
              </a:ext>
            </a:extLst>
          </p:cNvPr>
          <p:cNvSpPr txBox="1"/>
          <p:nvPr/>
        </p:nvSpPr>
        <p:spPr>
          <a:xfrm>
            <a:off x="6840305" y="5409578"/>
            <a:ext cx="575059" cy="288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64-bit</a:t>
            </a:r>
          </a:p>
        </p:txBody>
      </p:sp>
      <p:sp>
        <p:nvSpPr>
          <p:cNvPr id="55" name="Textfeld 58">
            <a:extLst>
              <a:ext uri="{FF2B5EF4-FFF2-40B4-BE49-F238E27FC236}">
                <a16:creationId xmlns:a16="http://schemas.microsoft.com/office/drawing/2014/main" id="{AB2CE4EE-CF97-C34A-B273-B14225FF7ADB}"/>
              </a:ext>
            </a:extLst>
          </p:cNvPr>
          <p:cNvSpPr txBox="1"/>
          <p:nvPr/>
        </p:nvSpPr>
        <p:spPr>
          <a:xfrm>
            <a:off x="10931043" y="4894388"/>
            <a:ext cx="575059" cy="288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32-bit</a:t>
            </a:r>
          </a:p>
        </p:txBody>
      </p:sp>
      <p:sp>
        <p:nvSpPr>
          <p:cNvPr id="56" name="Textfeld 58">
            <a:extLst>
              <a:ext uri="{FF2B5EF4-FFF2-40B4-BE49-F238E27FC236}">
                <a16:creationId xmlns:a16="http://schemas.microsoft.com/office/drawing/2014/main" id="{C7E8ACF0-55CB-C646-A764-ED46FC09640D}"/>
              </a:ext>
            </a:extLst>
          </p:cNvPr>
          <p:cNvSpPr txBox="1"/>
          <p:nvPr/>
        </p:nvSpPr>
        <p:spPr>
          <a:xfrm>
            <a:off x="10931043" y="5409578"/>
            <a:ext cx="575059" cy="288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64-bit</a:t>
            </a:r>
          </a:p>
        </p:txBody>
      </p:sp>
      <p:sp>
        <p:nvSpPr>
          <p:cNvPr id="59" name="Textfeld 58">
            <a:extLst>
              <a:ext uri="{FF2B5EF4-FFF2-40B4-BE49-F238E27FC236}">
                <a16:creationId xmlns:a16="http://schemas.microsoft.com/office/drawing/2014/main" id="{01B10102-44B4-5C47-8883-FC1DFD6C4288}"/>
              </a:ext>
            </a:extLst>
          </p:cNvPr>
          <p:cNvSpPr txBox="1"/>
          <p:nvPr/>
        </p:nvSpPr>
        <p:spPr>
          <a:xfrm>
            <a:off x="6576706" y="2375870"/>
            <a:ext cx="4886632"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Increased amount of computation per unit of gas</a:t>
            </a:r>
          </a:p>
        </p:txBody>
      </p:sp>
      <p:grpSp>
        <p:nvGrpSpPr>
          <p:cNvPr id="63" name="Group 62">
            <a:extLst>
              <a:ext uri="{FF2B5EF4-FFF2-40B4-BE49-F238E27FC236}">
                <a16:creationId xmlns:a16="http://schemas.microsoft.com/office/drawing/2014/main" id="{FF906336-DC73-7948-B7B9-BE3026358B82}"/>
              </a:ext>
            </a:extLst>
          </p:cNvPr>
          <p:cNvGrpSpPr/>
          <p:nvPr/>
        </p:nvGrpSpPr>
        <p:grpSpPr>
          <a:xfrm>
            <a:off x="6268190" y="1495119"/>
            <a:ext cx="606845" cy="477542"/>
            <a:chOff x="6268190" y="1141660"/>
            <a:chExt cx="1510241" cy="1188448"/>
          </a:xfrm>
        </p:grpSpPr>
        <p:grpSp>
          <p:nvGrpSpPr>
            <p:cNvPr id="14" name="Group 66">
              <a:extLst>
                <a:ext uri="{FF2B5EF4-FFF2-40B4-BE49-F238E27FC236}">
                  <a16:creationId xmlns:a16="http://schemas.microsoft.com/office/drawing/2014/main" id="{2B71970D-5A0A-9F47-AD5C-72F418821A2A}"/>
                </a:ext>
              </a:extLst>
            </p:cNvPr>
            <p:cNvGrpSpPr>
              <a:grpSpLocks noChangeAspect="1"/>
            </p:cNvGrpSpPr>
            <p:nvPr/>
          </p:nvGrpSpPr>
          <p:grpSpPr bwMode="auto">
            <a:xfrm>
              <a:off x="7162065" y="1141660"/>
              <a:ext cx="616366" cy="712146"/>
              <a:chOff x="5481" y="2091"/>
              <a:chExt cx="376" cy="467"/>
            </a:xfrm>
            <a:solidFill>
              <a:schemeClr val="accent1"/>
            </a:solidFill>
          </p:grpSpPr>
          <p:sp>
            <p:nvSpPr>
              <p:cNvPr id="26" name="Freeform 67">
                <a:extLst>
                  <a:ext uri="{FF2B5EF4-FFF2-40B4-BE49-F238E27FC236}">
                    <a16:creationId xmlns:a16="http://schemas.microsoft.com/office/drawing/2014/main" id="{B8FFB26F-0821-C249-92F3-CBAC664876D2}"/>
                  </a:ext>
                </a:extLst>
              </p:cNvPr>
              <p:cNvSpPr>
                <a:spLocks noEditPoints="1"/>
              </p:cNvSpPr>
              <p:nvPr/>
            </p:nvSpPr>
            <p:spPr bwMode="auto">
              <a:xfrm>
                <a:off x="5481" y="2091"/>
                <a:ext cx="356" cy="467"/>
              </a:xfrm>
              <a:custGeom>
                <a:avLst/>
                <a:gdLst>
                  <a:gd name="T0" fmla="*/ 265 w 1484"/>
                  <a:gd name="T1" fmla="*/ 1013 h 1944"/>
                  <a:gd name="T2" fmla="*/ 269 w 1484"/>
                  <a:gd name="T3" fmla="*/ 939 h 1944"/>
                  <a:gd name="T4" fmla="*/ 300 w 1484"/>
                  <a:gd name="T5" fmla="*/ 904 h 1944"/>
                  <a:gd name="T6" fmla="*/ 284 w 1484"/>
                  <a:gd name="T7" fmla="*/ 865 h 1944"/>
                  <a:gd name="T8" fmla="*/ 300 w 1484"/>
                  <a:gd name="T9" fmla="*/ 826 h 1944"/>
                  <a:gd name="T10" fmla="*/ 774 w 1484"/>
                  <a:gd name="T11" fmla="*/ 355 h 1944"/>
                  <a:gd name="T12" fmla="*/ 785 w 1484"/>
                  <a:gd name="T13" fmla="*/ 347 h 1944"/>
                  <a:gd name="T14" fmla="*/ 1108 w 1484"/>
                  <a:gd name="T15" fmla="*/ 149 h 1944"/>
                  <a:gd name="T16" fmla="*/ 1174 w 1484"/>
                  <a:gd name="T17" fmla="*/ 156 h 1944"/>
                  <a:gd name="T18" fmla="*/ 1174 w 1484"/>
                  <a:gd name="T19" fmla="*/ 156 h 1944"/>
                  <a:gd name="T20" fmla="*/ 1263 w 1484"/>
                  <a:gd name="T21" fmla="*/ 71 h 1944"/>
                  <a:gd name="T22" fmla="*/ 1282 w 1484"/>
                  <a:gd name="T23" fmla="*/ 55 h 1944"/>
                  <a:gd name="T24" fmla="*/ 1403 w 1484"/>
                  <a:gd name="T25" fmla="*/ 12 h 1944"/>
                  <a:gd name="T26" fmla="*/ 1473 w 1484"/>
                  <a:gd name="T27" fmla="*/ 43 h 1944"/>
                  <a:gd name="T28" fmla="*/ 1442 w 1484"/>
                  <a:gd name="T29" fmla="*/ 113 h 1944"/>
                  <a:gd name="T30" fmla="*/ 1329 w 1484"/>
                  <a:gd name="T31" fmla="*/ 156 h 1944"/>
                  <a:gd name="T32" fmla="*/ 1251 w 1484"/>
                  <a:gd name="T33" fmla="*/ 234 h 1944"/>
                  <a:gd name="T34" fmla="*/ 1263 w 1484"/>
                  <a:gd name="T35" fmla="*/ 242 h 1944"/>
                  <a:gd name="T36" fmla="*/ 1263 w 1484"/>
                  <a:gd name="T37" fmla="*/ 320 h 1944"/>
                  <a:gd name="T38" fmla="*/ 987 w 1484"/>
                  <a:gd name="T39" fmla="*/ 597 h 1944"/>
                  <a:gd name="T40" fmla="*/ 983 w 1484"/>
                  <a:gd name="T41" fmla="*/ 897 h 1944"/>
                  <a:gd name="T42" fmla="*/ 964 w 1484"/>
                  <a:gd name="T43" fmla="*/ 935 h 1944"/>
                  <a:gd name="T44" fmla="*/ 851 w 1484"/>
                  <a:gd name="T45" fmla="*/ 1048 h 1944"/>
                  <a:gd name="T46" fmla="*/ 805 w 1484"/>
                  <a:gd name="T47" fmla="*/ 1060 h 1944"/>
                  <a:gd name="T48" fmla="*/ 708 w 1484"/>
                  <a:gd name="T49" fmla="*/ 1041 h 1944"/>
                  <a:gd name="T50" fmla="*/ 610 w 1484"/>
                  <a:gd name="T51" fmla="*/ 1138 h 1944"/>
                  <a:gd name="T52" fmla="*/ 572 w 1484"/>
                  <a:gd name="T53" fmla="*/ 1154 h 1944"/>
                  <a:gd name="T54" fmla="*/ 533 w 1484"/>
                  <a:gd name="T55" fmla="*/ 1138 h 1944"/>
                  <a:gd name="T56" fmla="*/ 471 w 1484"/>
                  <a:gd name="T57" fmla="*/ 1076 h 1944"/>
                  <a:gd name="T58" fmla="*/ 436 w 1484"/>
                  <a:gd name="T59" fmla="*/ 1111 h 1944"/>
                  <a:gd name="T60" fmla="*/ 362 w 1484"/>
                  <a:gd name="T61" fmla="*/ 1111 h 1944"/>
                  <a:gd name="T62" fmla="*/ 342 w 1484"/>
                  <a:gd name="T63" fmla="*/ 1091 h 1944"/>
                  <a:gd name="T64" fmla="*/ 140 w 1484"/>
                  <a:gd name="T65" fmla="*/ 1337 h 1944"/>
                  <a:gd name="T66" fmla="*/ 404 w 1484"/>
                  <a:gd name="T67" fmla="*/ 1438 h 1944"/>
                  <a:gd name="T68" fmla="*/ 809 w 1484"/>
                  <a:gd name="T69" fmla="*/ 1629 h 1944"/>
                  <a:gd name="T70" fmla="*/ 610 w 1484"/>
                  <a:gd name="T71" fmla="*/ 1937 h 1944"/>
                  <a:gd name="T72" fmla="*/ 579 w 1484"/>
                  <a:gd name="T73" fmla="*/ 1944 h 1944"/>
                  <a:gd name="T74" fmla="*/ 533 w 1484"/>
                  <a:gd name="T75" fmla="*/ 1921 h 1944"/>
                  <a:gd name="T76" fmla="*/ 548 w 1484"/>
                  <a:gd name="T77" fmla="*/ 1843 h 1944"/>
                  <a:gd name="T78" fmla="*/ 704 w 1484"/>
                  <a:gd name="T79" fmla="*/ 1656 h 1944"/>
                  <a:gd name="T80" fmla="*/ 397 w 1484"/>
                  <a:gd name="T81" fmla="*/ 1547 h 1944"/>
                  <a:gd name="T82" fmla="*/ 32 w 1484"/>
                  <a:gd name="T83" fmla="*/ 1364 h 1944"/>
                  <a:gd name="T84" fmla="*/ 265 w 1484"/>
                  <a:gd name="T85" fmla="*/ 1013 h 1944"/>
                  <a:gd name="T86" fmla="*/ 626 w 1484"/>
                  <a:gd name="T87" fmla="*/ 854 h 1944"/>
                  <a:gd name="T88" fmla="*/ 661 w 1484"/>
                  <a:gd name="T89" fmla="*/ 869 h 1944"/>
                  <a:gd name="T90" fmla="*/ 700 w 1484"/>
                  <a:gd name="T91" fmla="*/ 854 h 1944"/>
                  <a:gd name="T92" fmla="*/ 812 w 1484"/>
                  <a:gd name="T93" fmla="*/ 741 h 1944"/>
                  <a:gd name="T94" fmla="*/ 812 w 1484"/>
                  <a:gd name="T95" fmla="*/ 663 h 1944"/>
                  <a:gd name="T96" fmla="*/ 735 w 1484"/>
                  <a:gd name="T97" fmla="*/ 663 h 1944"/>
                  <a:gd name="T98" fmla="*/ 626 w 1484"/>
                  <a:gd name="T99" fmla="*/ 776 h 1944"/>
                  <a:gd name="T100" fmla="*/ 626 w 1484"/>
                  <a:gd name="T101" fmla="*/ 85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4" h="1944">
                    <a:moveTo>
                      <a:pt x="265" y="1013"/>
                    </a:moveTo>
                    <a:cubicBezTo>
                      <a:pt x="245" y="994"/>
                      <a:pt x="245" y="959"/>
                      <a:pt x="269" y="939"/>
                    </a:cubicBezTo>
                    <a:cubicBezTo>
                      <a:pt x="300" y="904"/>
                      <a:pt x="300" y="904"/>
                      <a:pt x="300" y="904"/>
                    </a:cubicBezTo>
                    <a:cubicBezTo>
                      <a:pt x="292" y="897"/>
                      <a:pt x="284" y="881"/>
                      <a:pt x="284" y="865"/>
                    </a:cubicBezTo>
                    <a:cubicBezTo>
                      <a:pt x="284" y="854"/>
                      <a:pt x="292" y="838"/>
                      <a:pt x="300" y="826"/>
                    </a:cubicBezTo>
                    <a:cubicBezTo>
                      <a:pt x="774" y="355"/>
                      <a:pt x="774" y="355"/>
                      <a:pt x="774" y="355"/>
                    </a:cubicBezTo>
                    <a:cubicBezTo>
                      <a:pt x="777" y="351"/>
                      <a:pt x="781" y="347"/>
                      <a:pt x="785" y="347"/>
                    </a:cubicBezTo>
                    <a:cubicBezTo>
                      <a:pt x="1108" y="149"/>
                      <a:pt x="1108" y="149"/>
                      <a:pt x="1108" y="149"/>
                    </a:cubicBezTo>
                    <a:cubicBezTo>
                      <a:pt x="1131" y="133"/>
                      <a:pt x="1158" y="137"/>
                      <a:pt x="1174" y="156"/>
                    </a:cubicBezTo>
                    <a:cubicBezTo>
                      <a:pt x="1174" y="156"/>
                      <a:pt x="1174" y="156"/>
                      <a:pt x="1174" y="156"/>
                    </a:cubicBezTo>
                    <a:cubicBezTo>
                      <a:pt x="1263" y="71"/>
                      <a:pt x="1263" y="71"/>
                      <a:pt x="1263" y="71"/>
                    </a:cubicBezTo>
                    <a:cubicBezTo>
                      <a:pt x="1267" y="63"/>
                      <a:pt x="1275" y="59"/>
                      <a:pt x="1282" y="55"/>
                    </a:cubicBezTo>
                    <a:cubicBezTo>
                      <a:pt x="1403" y="12"/>
                      <a:pt x="1403" y="12"/>
                      <a:pt x="1403" y="12"/>
                    </a:cubicBezTo>
                    <a:cubicBezTo>
                      <a:pt x="1434" y="0"/>
                      <a:pt x="1465" y="16"/>
                      <a:pt x="1473" y="43"/>
                    </a:cubicBezTo>
                    <a:cubicBezTo>
                      <a:pt x="1484" y="71"/>
                      <a:pt x="1469" y="102"/>
                      <a:pt x="1442" y="113"/>
                    </a:cubicBezTo>
                    <a:cubicBezTo>
                      <a:pt x="1329" y="156"/>
                      <a:pt x="1329" y="156"/>
                      <a:pt x="1329" y="156"/>
                    </a:cubicBezTo>
                    <a:cubicBezTo>
                      <a:pt x="1251" y="234"/>
                      <a:pt x="1251" y="234"/>
                      <a:pt x="1251" y="234"/>
                    </a:cubicBezTo>
                    <a:cubicBezTo>
                      <a:pt x="1263" y="242"/>
                      <a:pt x="1263" y="242"/>
                      <a:pt x="1263" y="242"/>
                    </a:cubicBezTo>
                    <a:cubicBezTo>
                      <a:pt x="1282" y="265"/>
                      <a:pt x="1282" y="297"/>
                      <a:pt x="1263" y="320"/>
                    </a:cubicBezTo>
                    <a:cubicBezTo>
                      <a:pt x="987" y="597"/>
                      <a:pt x="987" y="597"/>
                      <a:pt x="987" y="597"/>
                    </a:cubicBezTo>
                    <a:cubicBezTo>
                      <a:pt x="983" y="897"/>
                      <a:pt x="983" y="897"/>
                      <a:pt x="983" y="897"/>
                    </a:cubicBezTo>
                    <a:cubicBezTo>
                      <a:pt x="979" y="912"/>
                      <a:pt x="976" y="924"/>
                      <a:pt x="964" y="935"/>
                    </a:cubicBezTo>
                    <a:cubicBezTo>
                      <a:pt x="851" y="1048"/>
                      <a:pt x="851" y="1048"/>
                      <a:pt x="851" y="1048"/>
                    </a:cubicBezTo>
                    <a:cubicBezTo>
                      <a:pt x="840" y="1060"/>
                      <a:pt x="820" y="1064"/>
                      <a:pt x="805" y="1060"/>
                    </a:cubicBezTo>
                    <a:cubicBezTo>
                      <a:pt x="708" y="1041"/>
                      <a:pt x="708" y="1041"/>
                      <a:pt x="708" y="1041"/>
                    </a:cubicBezTo>
                    <a:cubicBezTo>
                      <a:pt x="610" y="1138"/>
                      <a:pt x="610" y="1138"/>
                      <a:pt x="610" y="1138"/>
                    </a:cubicBezTo>
                    <a:cubicBezTo>
                      <a:pt x="599" y="1150"/>
                      <a:pt x="587" y="1154"/>
                      <a:pt x="572" y="1154"/>
                    </a:cubicBezTo>
                    <a:cubicBezTo>
                      <a:pt x="556" y="1154"/>
                      <a:pt x="544" y="1150"/>
                      <a:pt x="533" y="1138"/>
                    </a:cubicBezTo>
                    <a:cubicBezTo>
                      <a:pt x="471" y="1076"/>
                      <a:pt x="471" y="1076"/>
                      <a:pt x="471" y="1076"/>
                    </a:cubicBezTo>
                    <a:cubicBezTo>
                      <a:pt x="436" y="1111"/>
                      <a:pt x="436" y="1111"/>
                      <a:pt x="436" y="1111"/>
                    </a:cubicBezTo>
                    <a:cubicBezTo>
                      <a:pt x="416" y="1130"/>
                      <a:pt x="381" y="1130"/>
                      <a:pt x="362" y="1111"/>
                    </a:cubicBezTo>
                    <a:cubicBezTo>
                      <a:pt x="342" y="1091"/>
                      <a:pt x="342" y="1091"/>
                      <a:pt x="342" y="1091"/>
                    </a:cubicBezTo>
                    <a:cubicBezTo>
                      <a:pt x="241" y="1165"/>
                      <a:pt x="125" y="1274"/>
                      <a:pt x="140" y="1337"/>
                    </a:cubicBezTo>
                    <a:cubicBezTo>
                      <a:pt x="144" y="1356"/>
                      <a:pt x="175" y="1415"/>
                      <a:pt x="404" y="1438"/>
                    </a:cubicBezTo>
                    <a:cubicBezTo>
                      <a:pt x="657" y="1465"/>
                      <a:pt x="785" y="1524"/>
                      <a:pt x="809" y="1629"/>
                    </a:cubicBezTo>
                    <a:cubicBezTo>
                      <a:pt x="843" y="1773"/>
                      <a:pt x="649" y="1909"/>
                      <a:pt x="610" y="1937"/>
                    </a:cubicBezTo>
                    <a:cubicBezTo>
                      <a:pt x="599" y="1941"/>
                      <a:pt x="591" y="1944"/>
                      <a:pt x="579" y="1944"/>
                    </a:cubicBezTo>
                    <a:cubicBezTo>
                      <a:pt x="560" y="1944"/>
                      <a:pt x="544" y="1937"/>
                      <a:pt x="533" y="1921"/>
                    </a:cubicBezTo>
                    <a:cubicBezTo>
                      <a:pt x="517" y="1894"/>
                      <a:pt x="525" y="1859"/>
                      <a:pt x="548" y="1843"/>
                    </a:cubicBezTo>
                    <a:cubicBezTo>
                      <a:pt x="622" y="1796"/>
                      <a:pt x="715" y="1707"/>
                      <a:pt x="704" y="1656"/>
                    </a:cubicBezTo>
                    <a:cubicBezTo>
                      <a:pt x="700" y="1637"/>
                      <a:pt x="665" y="1574"/>
                      <a:pt x="397" y="1547"/>
                    </a:cubicBezTo>
                    <a:cubicBezTo>
                      <a:pt x="175" y="1524"/>
                      <a:pt x="55" y="1465"/>
                      <a:pt x="32" y="1364"/>
                    </a:cubicBezTo>
                    <a:cubicBezTo>
                      <a:pt x="0" y="1228"/>
                      <a:pt x="168" y="1083"/>
                      <a:pt x="265" y="1013"/>
                    </a:cubicBezTo>
                    <a:close/>
                    <a:moveTo>
                      <a:pt x="626" y="854"/>
                    </a:moveTo>
                    <a:cubicBezTo>
                      <a:pt x="634" y="861"/>
                      <a:pt x="649" y="869"/>
                      <a:pt x="661" y="869"/>
                    </a:cubicBezTo>
                    <a:cubicBezTo>
                      <a:pt x="676" y="869"/>
                      <a:pt x="692" y="861"/>
                      <a:pt x="700" y="854"/>
                    </a:cubicBezTo>
                    <a:cubicBezTo>
                      <a:pt x="812" y="741"/>
                      <a:pt x="812" y="741"/>
                      <a:pt x="812" y="741"/>
                    </a:cubicBezTo>
                    <a:cubicBezTo>
                      <a:pt x="832" y="721"/>
                      <a:pt x="832" y="686"/>
                      <a:pt x="812" y="663"/>
                    </a:cubicBezTo>
                    <a:cubicBezTo>
                      <a:pt x="789" y="643"/>
                      <a:pt x="754" y="643"/>
                      <a:pt x="735" y="663"/>
                    </a:cubicBezTo>
                    <a:cubicBezTo>
                      <a:pt x="626" y="776"/>
                      <a:pt x="626" y="776"/>
                      <a:pt x="626" y="776"/>
                    </a:cubicBezTo>
                    <a:cubicBezTo>
                      <a:pt x="603" y="795"/>
                      <a:pt x="603" y="830"/>
                      <a:pt x="626" y="854"/>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Freeform 68">
                <a:extLst>
                  <a:ext uri="{FF2B5EF4-FFF2-40B4-BE49-F238E27FC236}">
                    <a16:creationId xmlns:a16="http://schemas.microsoft.com/office/drawing/2014/main" id="{40B383CE-8130-854C-8AEB-698A4357AF15}"/>
                  </a:ext>
                </a:extLst>
              </p:cNvPr>
              <p:cNvSpPr>
                <a:spLocks/>
              </p:cNvSpPr>
              <p:nvPr/>
            </p:nvSpPr>
            <p:spPr bwMode="auto">
              <a:xfrm>
                <a:off x="5800" y="2138"/>
                <a:ext cx="57" cy="78"/>
              </a:xfrm>
              <a:custGeom>
                <a:avLst/>
                <a:gdLst>
                  <a:gd name="T0" fmla="*/ 86 w 236"/>
                  <a:gd name="T1" fmla="*/ 16 h 324"/>
                  <a:gd name="T2" fmla="*/ 120 w 236"/>
                  <a:gd name="T3" fmla="*/ 0 h 324"/>
                  <a:gd name="T4" fmla="*/ 151 w 236"/>
                  <a:gd name="T5" fmla="*/ 16 h 324"/>
                  <a:gd name="T6" fmla="*/ 236 w 236"/>
                  <a:gd name="T7" fmla="*/ 207 h 324"/>
                  <a:gd name="T8" fmla="*/ 120 w 236"/>
                  <a:gd name="T9" fmla="*/ 324 h 324"/>
                  <a:gd name="T10" fmla="*/ 0 w 236"/>
                  <a:gd name="T11" fmla="*/ 207 h 324"/>
                  <a:gd name="T12" fmla="*/ 86 w 236"/>
                  <a:gd name="T13" fmla="*/ 16 h 324"/>
                </a:gdLst>
                <a:ahLst/>
                <a:cxnLst>
                  <a:cxn ang="0">
                    <a:pos x="T0" y="T1"/>
                  </a:cxn>
                  <a:cxn ang="0">
                    <a:pos x="T2" y="T3"/>
                  </a:cxn>
                  <a:cxn ang="0">
                    <a:pos x="T4" y="T5"/>
                  </a:cxn>
                  <a:cxn ang="0">
                    <a:pos x="T6" y="T7"/>
                  </a:cxn>
                  <a:cxn ang="0">
                    <a:pos x="T8" y="T9"/>
                  </a:cxn>
                  <a:cxn ang="0">
                    <a:pos x="T10" y="T11"/>
                  </a:cxn>
                  <a:cxn ang="0">
                    <a:pos x="T12" y="T13"/>
                  </a:cxn>
                </a:cxnLst>
                <a:rect l="0" t="0" r="r" b="b"/>
                <a:pathLst>
                  <a:path w="236" h="324">
                    <a:moveTo>
                      <a:pt x="86" y="16"/>
                    </a:moveTo>
                    <a:cubicBezTo>
                      <a:pt x="93" y="8"/>
                      <a:pt x="105" y="0"/>
                      <a:pt x="120" y="0"/>
                    </a:cubicBezTo>
                    <a:cubicBezTo>
                      <a:pt x="132" y="0"/>
                      <a:pt x="144" y="8"/>
                      <a:pt x="151" y="16"/>
                    </a:cubicBezTo>
                    <a:cubicBezTo>
                      <a:pt x="178" y="59"/>
                      <a:pt x="236" y="157"/>
                      <a:pt x="236" y="207"/>
                    </a:cubicBezTo>
                    <a:cubicBezTo>
                      <a:pt x="236" y="274"/>
                      <a:pt x="182" y="324"/>
                      <a:pt x="120" y="324"/>
                    </a:cubicBezTo>
                    <a:cubicBezTo>
                      <a:pt x="55" y="324"/>
                      <a:pt x="0" y="274"/>
                      <a:pt x="0" y="207"/>
                    </a:cubicBezTo>
                    <a:cubicBezTo>
                      <a:pt x="0" y="157"/>
                      <a:pt x="62" y="59"/>
                      <a:pt x="86" y="16"/>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60" name="Round Same-side Corner of Rectangle 59">
              <a:extLst>
                <a:ext uri="{FF2B5EF4-FFF2-40B4-BE49-F238E27FC236}">
                  <a16:creationId xmlns:a16="http://schemas.microsoft.com/office/drawing/2014/main" id="{5EEB89DC-6001-4040-8A8E-14D0F57B901F}"/>
                </a:ext>
              </a:extLst>
            </p:cNvPr>
            <p:cNvSpPr/>
            <p:nvPr/>
          </p:nvSpPr>
          <p:spPr bwMode="gray">
            <a:xfrm>
              <a:off x="6268190" y="1300642"/>
              <a:ext cx="616366" cy="1029466"/>
            </a:xfrm>
            <a:prstGeom prst="round2SameRect">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61" name="Rectangle 60">
              <a:extLst>
                <a:ext uri="{FF2B5EF4-FFF2-40B4-BE49-F238E27FC236}">
                  <a16:creationId xmlns:a16="http://schemas.microsoft.com/office/drawing/2014/main" id="{60BB4C79-A675-5846-891C-4602FC2D8A90}"/>
                </a:ext>
              </a:extLst>
            </p:cNvPr>
            <p:cNvSpPr/>
            <p:nvPr/>
          </p:nvSpPr>
          <p:spPr bwMode="gray">
            <a:xfrm>
              <a:off x="6316975" y="1372717"/>
              <a:ext cx="518797" cy="306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62" name="Freeform 61">
              <a:extLst>
                <a:ext uri="{FF2B5EF4-FFF2-40B4-BE49-F238E27FC236}">
                  <a16:creationId xmlns:a16="http://schemas.microsoft.com/office/drawing/2014/main" id="{B4C7829B-D946-D14B-8B6E-1C4A5397E90B}"/>
                </a:ext>
              </a:extLst>
            </p:cNvPr>
            <p:cNvSpPr/>
            <p:nvPr/>
          </p:nvSpPr>
          <p:spPr bwMode="gray">
            <a:xfrm>
              <a:off x="6882063" y="1478587"/>
              <a:ext cx="529390" cy="453238"/>
            </a:xfrm>
            <a:custGeom>
              <a:avLst/>
              <a:gdLst>
                <a:gd name="connsiteX0" fmla="*/ 529390 w 529390"/>
                <a:gd name="connsiteY0" fmla="*/ 330962 h 453238"/>
                <a:gd name="connsiteX1" fmla="*/ 298383 w 529390"/>
                <a:gd name="connsiteY1" fmla="*/ 436840 h 453238"/>
                <a:gd name="connsiteX2" fmla="*/ 105878 w 529390"/>
                <a:gd name="connsiteY2" fmla="*/ 22954 h 453238"/>
                <a:gd name="connsiteX3" fmla="*/ 0 w 529390"/>
                <a:gd name="connsiteY3" fmla="*/ 80706 h 453238"/>
              </a:gdLst>
              <a:ahLst/>
              <a:cxnLst>
                <a:cxn ang="0">
                  <a:pos x="connsiteX0" y="connsiteY0"/>
                </a:cxn>
                <a:cxn ang="0">
                  <a:pos x="connsiteX1" y="connsiteY1"/>
                </a:cxn>
                <a:cxn ang="0">
                  <a:pos x="connsiteX2" y="connsiteY2"/>
                </a:cxn>
                <a:cxn ang="0">
                  <a:pos x="connsiteX3" y="connsiteY3"/>
                </a:cxn>
              </a:cxnLst>
              <a:rect l="l" t="t" r="r" b="b"/>
              <a:pathLst>
                <a:path w="529390" h="453238">
                  <a:moveTo>
                    <a:pt x="529390" y="330962"/>
                  </a:moveTo>
                  <a:cubicBezTo>
                    <a:pt x="449179" y="409568"/>
                    <a:pt x="368968" y="488175"/>
                    <a:pt x="298383" y="436840"/>
                  </a:cubicBezTo>
                  <a:cubicBezTo>
                    <a:pt x="227798" y="385505"/>
                    <a:pt x="155609" y="82310"/>
                    <a:pt x="105878" y="22954"/>
                  </a:cubicBezTo>
                  <a:cubicBezTo>
                    <a:pt x="56147" y="-36402"/>
                    <a:pt x="60960" y="32580"/>
                    <a:pt x="0" y="80706"/>
                  </a:cubicBezTo>
                </a:path>
              </a:pathLst>
            </a:cu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66" name="Group 65">
            <a:extLst>
              <a:ext uri="{FF2B5EF4-FFF2-40B4-BE49-F238E27FC236}">
                <a16:creationId xmlns:a16="http://schemas.microsoft.com/office/drawing/2014/main" id="{A58B837B-8E36-C74E-BC1B-F399F1302C51}"/>
              </a:ext>
            </a:extLst>
          </p:cNvPr>
          <p:cNvGrpSpPr/>
          <p:nvPr/>
        </p:nvGrpSpPr>
        <p:grpSpPr>
          <a:xfrm>
            <a:off x="7110173" y="1470644"/>
            <a:ext cx="490316" cy="615505"/>
            <a:chOff x="7700211" y="1084915"/>
            <a:chExt cx="914401" cy="1130127"/>
          </a:xfrm>
        </p:grpSpPr>
        <p:sp>
          <p:nvSpPr>
            <p:cNvPr id="64" name="Snip Single Corner of Rectangle 63">
              <a:extLst>
                <a:ext uri="{FF2B5EF4-FFF2-40B4-BE49-F238E27FC236}">
                  <a16:creationId xmlns:a16="http://schemas.microsoft.com/office/drawing/2014/main" id="{94CB0435-2334-4842-862F-A76E441840C3}"/>
                </a:ext>
              </a:extLst>
            </p:cNvPr>
            <p:cNvSpPr/>
            <p:nvPr/>
          </p:nvSpPr>
          <p:spPr bwMode="gray">
            <a:xfrm>
              <a:off x="7700211" y="1084915"/>
              <a:ext cx="914400" cy="1130127"/>
            </a:xfrm>
            <a:prstGeom prst="snip1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65" name="Triangle 64">
              <a:extLst>
                <a:ext uri="{FF2B5EF4-FFF2-40B4-BE49-F238E27FC236}">
                  <a16:creationId xmlns:a16="http://schemas.microsoft.com/office/drawing/2014/main" id="{B9AFB667-534F-884E-B503-8477FFB702E3}"/>
                </a:ext>
              </a:extLst>
            </p:cNvPr>
            <p:cNvSpPr/>
            <p:nvPr/>
          </p:nvSpPr>
          <p:spPr bwMode="gray">
            <a:xfrm>
              <a:off x="8451850" y="1084915"/>
              <a:ext cx="162762" cy="161894"/>
            </a:xfrm>
            <a:prstGeom prst="triangle">
              <a:avLst>
                <a:gd name="adj" fmla="val 0"/>
              </a:avLst>
            </a:prstGeom>
            <a:solidFill>
              <a:srgbClr val="C7DD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pic>
        <p:nvPicPr>
          <p:cNvPr id="58" name="Content Placeholder 57" descr="Ribbon with solid fill">
            <a:extLst>
              <a:ext uri="{FF2B5EF4-FFF2-40B4-BE49-F238E27FC236}">
                <a16:creationId xmlns:a16="http://schemas.microsoft.com/office/drawing/2014/main" id="{F4BC6853-F3E9-CF4E-A222-230F1922D851}"/>
              </a:ext>
            </a:extLst>
          </p:cNvPr>
          <p:cNvPicPr>
            <a:picLocks noGrp="1" noChangeAspect="1"/>
          </p:cNvPicPr>
          <p:nvPr>
            <p:ph sz="quarter" idx="16"/>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07231" y="1956903"/>
            <a:ext cx="211964" cy="211964"/>
          </a:xfrm>
        </p:spPr>
      </p:pic>
      <p:sp>
        <p:nvSpPr>
          <p:cNvPr id="67" name="Pfeil: nach rechts 121">
            <a:extLst>
              <a:ext uri="{FF2B5EF4-FFF2-40B4-BE49-F238E27FC236}">
                <a16:creationId xmlns:a16="http://schemas.microsoft.com/office/drawing/2014/main" id="{F81F99E6-5375-264A-8A17-87EB8CA66447}"/>
              </a:ext>
            </a:extLst>
          </p:cNvPr>
          <p:cNvSpPr/>
          <p:nvPr/>
        </p:nvSpPr>
        <p:spPr bwMode="gray">
          <a:xfrm>
            <a:off x="8558802" y="1623395"/>
            <a:ext cx="889462" cy="307205"/>
          </a:xfrm>
          <a:prstGeom prst="rightArrow">
            <a:avLst>
              <a:gd name="adj1" fmla="val 50000"/>
              <a:gd name="adj2" fmla="val 7114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8" name="Group 67">
            <a:extLst>
              <a:ext uri="{FF2B5EF4-FFF2-40B4-BE49-F238E27FC236}">
                <a16:creationId xmlns:a16="http://schemas.microsoft.com/office/drawing/2014/main" id="{3F7BD551-DB44-644D-96CF-9F917A46A2A7}"/>
              </a:ext>
            </a:extLst>
          </p:cNvPr>
          <p:cNvGrpSpPr/>
          <p:nvPr/>
        </p:nvGrpSpPr>
        <p:grpSpPr>
          <a:xfrm>
            <a:off x="9925790" y="1495119"/>
            <a:ext cx="606845" cy="477542"/>
            <a:chOff x="6268190" y="1141660"/>
            <a:chExt cx="1510241" cy="1188448"/>
          </a:xfrm>
        </p:grpSpPr>
        <p:grpSp>
          <p:nvGrpSpPr>
            <p:cNvPr id="69" name="Group 66">
              <a:extLst>
                <a:ext uri="{FF2B5EF4-FFF2-40B4-BE49-F238E27FC236}">
                  <a16:creationId xmlns:a16="http://schemas.microsoft.com/office/drawing/2014/main" id="{9BB8C566-D0C4-594D-B5B5-F5BE7330DB55}"/>
                </a:ext>
              </a:extLst>
            </p:cNvPr>
            <p:cNvGrpSpPr>
              <a:grpSpLocks noChangeAspect="1"/>
            </p:cNvGrpSpPr>
            <p:nvPr/>
          </p:nvGrpSpPr>
          <p:grpSpPr bwMode="auto">
            <a:xfrm>
              <a:off x="7162065" y="1141660"/>
              <a:ext cx="616366" cy="712146"/>
              <a:chOff x="5481" y="2091"/>
              <a:chExt cx="376" cy="467"/>
            </a:xfrm>
            <a:solidFill>
              <a:schemeClr val="accent1"/>
            </a:solidFill>
          </p:grpSpPr>
          <p:sp>
            <p:nvSpPr>
              <p:cNvPr id="73" name="Freeform 67">
                <a:extLst>
                  <a:ext uri="{FF2B5EF4-FFF2-40B4-BE49-F238E27FC236}">
                    <a16:creationId xmlns:a16="http://schemas.microsoft.com/office/drawing/2014/main" id="{E6879061-29DA-0045-A74F-7DF0738FB96A}"/>
                  </a:ext>
                </a:extLst>
              </p:cNvPr>
              <p:cNvSpPr>
                <a:spLocks noEditPoints="1"/>
              </p:cNvSpPr>
              <p:nvPr/>
            </p:nvSpPr>
            <p:spPr bwMode="auto">
              <a:xfrm>
                <a:off x="5481" y="2091"/>
                <a:ext cx="356" cy="467"/>
              </a:xfrm>
              <a:custGeom>
                <a:avLst/>
                <a:gdLst>
                  <a:gd name="T0" fmla="*/ 265 w 1484"/>
                  <a:gd name="T1" fmla="*/ 1013 h 1944"/>
                  <a:gd name="T2" fmla="*/ 269 w 1484"/>
                  <a:gd name="T3" fmla="*/ 939 h 1944"/>
                  <a:gd name="T4" fmla="*/ 300 w 1484"/>
                  <a:gd name="T5" fmla="*/ 904 h 1944"/>
                  <a:gd name="T6" fmla="*/ 284 w 1484"/>
                  <a:gd name="T7" fmla="*/ 865 h 1944"/>
                  <a:gd name="T8" fmla="*/ 300 w 1484"/>
                  <a:gd name="T9" fmla="*/ 826 h 1944"/>
                  <a:gd name="T10" fmla="*/ 774 w 1484"/>
                  <a:gd name="T11" fmla="*/ 355 h 1944"/>
                  <a:gd name="T12" fmla="*/ 785 w 1484"/>
                  <a:gd name="T13" fmla="*/ 347 h 1944"/>
                  <a:gd name="T14" fmla="*/ 1108 w 1484"/>
                  <a:gd name="T15" fmla="*/ 149 h 1944"/>
                  <a:gd name="T16" fmla="*/ 1174 w 1484"/>
                  <a:gd name="T17" fmla="*/ 156 h 1944"/>
                  <a:gd name="T18" fmla="*/ 1174 w 1484"/>
                  <a:gd name="T19" fmla="*/ 156 h 1944"/>
                  <a:gd name="T20" fmla="*/ 1263 w 1484"/>
                  <a:gd name="T21" fmla="*/ 71 h 1944"/>
                  <a:gd name="T22" fmla="*/ 1282 w 1484"/>
                  <a:gd name="T23" fmla="*/ 55 h 1944"/>
                  <a:gd name="T24" fmla="*/ 1403 w 1484"/>
                  <a:gd name="T25" fmla="*/ 12 h 1944"/>
                  <a:gd name="T26" fmla="*/ 1473 w 1484"/>
                  <a:gd name="T27" fmla="*/ 43 h 1944"/>
                  <a:gd name="T28" fmla="*/ 1442 w 1484"/>
                  <a:gd name="T29" fmla="*/ 113 h 1944"/>
                  <a:gd name="T30" fmla="*/ 1329 w 1484"/>
                  <a:gd name="T31" fmla="*/ 156 h 1944"/>
                  <a:gd name="T32" fmla="*/ 1251 w 1484"/>
                  <a:gd name="T33" fmla="*/ 234 h 1944"/>
                  <a:gd name="T34" fmla="*/ 1263 w 1484"/>
                  <a:gd name="T35" fmla="*/ 242 h 1944"/>
                  <a:gd name="T36" fmla="*/ 1263 w 1484"/>
                  <a:gd name="T37" fmla="*/ 320 h 1944"/>
                  <a:gd name="T38" fmla="*/ 987 w 1484"/>
                  <a:gd name="T39" fmla="*/ 597 h 1944"/>
                  <a:gd name="T40" fmla="*/ 983 w 1484"/>
                  <a:gd name="T41" fmla="*/ 897 h 1944"/>
                  <a:gd name="T42" fmla="*/ 964 w 1484"/>
                  <a:gd name="T43" fmla="*/ 935 h 1944"/>
                  <a:gd name="T44" fmla="*/ 851 w 1484"/>
                  <a:gd name="T45" fmla="*/ 1048 h 1944"/>
                  <a:gd name="T46" fmla="*/ 805 w 1484"/>
                  <a:gd name="T47" fmla="*/ 1060 h 1944"/>
                  <a:gd name="T48" fmla="*/ 708 w 1484"/>
                  <a:gd name="T49" fmla="*/ 1041 h 1944"/>
                  <a:gd name="T50" fmla="*/ 610 w 1484"/>
                  <a:gd name="T51" fmla="*/ 1138 h 1944"/>
                  <a:gd name="T52" fmla="*/ 572 w 1484"/>
                  <a:gd name="T53" fmla="*/ 1154 h 1944"/>
                  <a:gd name="T54" fmla="*/ 533 w 1484"/>
                  <a:gd name="T55" fmla="*/ 1138 h 1944"/>
                  <a:gd name="T56" fmla="*/ 471 w 1484"/>
                  <a:gd name="T57" fmla="*/ 1076 h 1944"/>
                  <a:gd name="T58" fmla="*/ 436 w 1484"/>
                  <a:gd name="T59" fmla="*/ 1111 h 1944"/>
                  <a:gd name="T60" fmla="*/ 362 w 1484"/>
                  <a:gd name="T61" fmla="*/ 1111 h 1944"/>
                  <a:gd name="T62" fmla="*/ 342 w 1484"/>
                  <a:gd name="T63" fmla="*/ 1091 h 1944"/>
                  <a:gd name="T64" fmla="*/ 140 w 1484"/>
                  <a:gd name="T65" fmla="*/ 1337 h 1944"/>
                  <a:gd name="T66" fmla="*/ 404 w 1484"/>
                  <a:gd name="T67" fmla="*/ 1438 h 1944"/>
                  <a:gd name="T68" fmla="*/ 809 w 1484"/>
                  <a:gd name="T69" fmla="*/ 1629 h 1944"/>
                  <a:gd name="T70" fmla="*/ 610 w 1484"/>
                  <a:gd name="T71" fmla="*/ 1937 h 1944"/>
                  <a:gd name="T72" fmla="*/ 579 w 1484"/>
                  <a:gd name="T73" fmla="*/ 1944 h 1944"/>
                  <a:gd name="T74" fmla="*/ 533 w 1484"/>
                  <a:gd name="T75" fmla="*/ 1921 h 1944"/>
                  <a:gd name="T76" fmla="*/ 548 w 1484"/>
                  <a:gd name="T77" fmla="*/ 1843 h 1944"/>
                  <a:gd name="T78" fmla="*/ 704 w 1484"/>
                  <a:gd name="T79" fmla="*/ 1656 h 1944"/>
                  <a:gd name="T80" fmla="*/ 397 w 1484"/>
                  <a:gd name="T81" fmla="*/ 1547 h 1944"/>
                  <a:gd name="T82" fmla="*/ 32 w 1484"/>
                  <a:gd name="T83" fmla="*/ 1364 h 1944"/>
                  <a:gd name="T84" fmla="*/ 265 w 1484"/>
                  <a:gd name="T85" fmla="*/ 1013 h 1944"/>
                  <a:gd name="T86" fmla="*/ 626 w 1484"/>
                  <a:gd name="T87" fmla="*/ 854 h 1944"/>
                  <a:gd name="T88" fmla="*/ 661 w 1484"/>
                  <a:gd name="T89" fmla="*/ 869 h 1944"/>
                  <a:gd name="T90" fmla="*/ 700 w 1484"/>
                  <a:gd name="T91" fmla="*/ 854 h 1944"/>
                  <a:gd name="T92" fmla="*/ 812 w 1484"/>
                  <a:gd name="T93" fmla="*/ 741 h 1944"/>
                  <a:gd name="T94" fmla="*/ 812 w 1484"/>
                  <a:gd name="T95" fmla="*/ 663 h 1944"/>
                  <a:gd name="T96" fmla="*/ 735 w 1484"/>
                  <a:gd name="T97" fmla="*/ 663 h 1944"/>
                  <a:gd name="T98" fmla="*/ 626 w 1484"/>
                  <a:gd name="T99" fmla="*/ 776 h 1944"/>
                  <a:gd name="T100" fmla="*/ 626 w 1484"/>
                  <a:gd name="T101" fmla="*/ 85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4" h="1944">
                    <a:moveTo>
                      <a:pt x="265" y="1013"/>
                    </a:moveTo>
                    <a:cubicBezTo>
                      <a:pt x="245" y="994"/>
                      <a:pt x="245" y="959"/>
                      <a:pt x="269" y="939"/>
                    </a:cubicBezTo>
                    <a:cubicBezTo>
                      <a:pt x="300" y="904"/>
                      <a:pt x="300" y="904"/>
                      <a:pt x="300" y="904"/>
                    </a:cubicBezTo>
                    <a:cubicBezTo>
                      <a:pt x="292" y="897"/>
                      <a:pt x="284" y="881"/>
                      <a:pt x="284" y="865"/>
                    </a:cubicBezTo>
                    <a:cubicBezTo>
                      <a:pt x="284" y="854"/>
                      <a:pt x="292" y="838"/>
                      <a:pt x="300" y="826"/>
                    </a:cubicBezTo>
                    <a:cubicBezTo>
                      <a:pt x="774" y="355"/>
                      <a:pt x="774" y="355"/>
                      <a:pt x="774" y="355"/>
                    </a:cubicBezTo>
                    <a:cubicBezTo>
                      <a:pt x="777" y="351"/>
                      <a:pt x="781" y="347"/>
                      <a:pt x="785" y="347"/>
                    </a:cubicBezTo>
                    <a:cubicBezTo>
                      <a:pt x="1108" y="149"/>
                      <a:pt x="1108" y="149"/>
                      <a:pt x="1108" y="149"/>
                    </a:cubicBezTo>
                    <a:cubicBezTo>
                      <a:pt x="1131" y="133"/>
                      <a:pt x="1158" y="137"/>
                      <a:pt x="1174" y="156"/>
                    </a:cubicBezTo>
                    <a:cubicBezTo>
                      <a:pt x="1174" y="156"/>
                      <a:pt x="1174" y="156"/>
                      <a:pt x="1174" y="156"/>
                    </a:cubicBezTo>
                    <a:cubicBezTo>
                      <a:pt x="1263" y="71"/>
                      <a:pt x="1263" y="71"/>
                      <a:pt x="1263" y="71"/>
                    </a:cubicBezTo>
                    <a:cubicBezTo>
                      <a:pt x="1267" y="63"/>
                      <a:pt x="1275" y="59"/>
                      <a:pt x="1282" y="55"/>
                    </a:cubicBezTo>
                    <a:cubicBezTo>
                      <a:pt x="1403" y="12"/>
                      <a:pt x="1403" y="12"/>
                      <a:pt x="1403" y="12"/>
                    </a:cubicBezTo>
                    <a:cubicBezTo>
                      <a:pt x="1434" y="0"/>
                      <a:pt x="1465" y="16"/>
                      <a:pt x="1473" y="43"/>
                    </a:cubicBezTo>
                    <a:cubicBezTo>
                      <a:pt x="1484" y="71"/>
                      <a:pt x="1469" y="102"/>
                      <a:pt x="1442" y="113"/>
                    </a:cubicBezTo>
                    <a:cubicBezTo>
                      <a:pt x="1329" y="156"/>
                      <a:pt x="1329" y="156"/>
                      <a:pt x="1329" y="156"/>
                    </a:cubicBezTo>
                    <a:cubicBezTo>
                      <a:pt x="1251" y="234"/>
                      <a:pt x="1251" y="234"/>
                      <a:pt x="1251" y="234"/>
                    </a:cubicBezTo>
                    <a:cubicBezTo>
                      <a:pt x="1263" y="242"/>
                      <a:pt x="1263" y="242"/>
                      <a:pt x="1263" y="242"/>
                    </a:cubicBezTo>
                    <a:cubicBezTo>
                      <a:pt x="1282" y="265"/>
                      <a:pt x="1282" y="297"/>
                      <a:pt x="1263" y="320"/>
                    </a:cubicBezTo>
                    <a:cubicBezTo>
                      <a:pt x="987" y="597"/>
                      <a:pt x="987" y="597"/>
                      <a:pt x="987" y="597"/>
                    </a:cubicBezTo>
                    <a:cubicBezTo>
                      <a:pt x="983" y="897"/>
                      <a:pt x="983" y="897"/>
                      <a:pt x="983" y="897"/>
                    </a:cubicBezTo>
                    <a:cubicBezTo>
                      <a:pt x="979" y="912"/>
                      <a:pt x="976" y="924"/>
                      <a:pt x="964" y="935"/>
                    </a:cubicBezTo>
                    <a:cubicBezTo>
                      <a:pt x="851" y="1048"/>
                      <a:pt x="851" y="1048"/>
                      <a:pt x="851" y="1048"/>
                    </a:cubicBezTo>
                    <a:cubicBezTo>
                      <a:pt x="840" y="1060"/>
                      <a:pt x="820" y="1064"/>
                      <a:pt x="805" y="1060"/>
                    </a:cubicBezTo>
                    <a:cubicBezTo>
                      <a:pt x="708" y="1041"/>
                      <a:pt x="708" y="1041"/>
                      <a:pt x="708" y="1041"/>
                    </a:cubicBezTo>
                    <a:cubicBezTo>
                      <a:pt x="610" y="1138"/>
                      <a:pt x="610" y="1138"/>
                      <a:pt x="610" y="1138"/>
                    </a:cubicBezTo>
                    <a:cubicBezTo>
                      <a:pt x="599" y="1150"/>
                      <a:pt x="587" y="1154"/>
                      <a:pt x="572" y="1154"/>
                    </a:cubicBezTo>
                    <a:cubicBezTo>
                      <a:pt x="556" y="1154"/>
                      <a:pt x="544" y="1150"/>
                      <a:pt x="533" y="1138"/>
                    </a:cubicBezTo>
                    <a:cubicBezTo>
                      <a:pt x="471" y="1076"/>
                      <a:pt x="471" y="1076"/>
                      <a:pt x="471" y="1076"/>
                    </a:cubicBezTo>
                    <a:cubicBezTo>
                      <a:pt x="436" y="1111"/>
                      <a:pt x="436" y="1111"/>
                      <a:pt x="436" y="1111"/>
                    </a:cubicBezTo>
                    <a:cubicBezTo>
                      <a:pt x="416" y="1130"/>
                      <a:pt x="381" y="1130"/>
                      <a:pt x="362" y="1111"/>
                    </a:cubicBezTo>
                    <a:cubicBezTo>
                      <a:pt x="342" y="1091"/>
                      <a:pt x="342" y="1091"/>
                      <a:pt x="342" y="1091"/>
                    </a:cubicBezTo>
                    <a:cubicBezTo>
                      <a:pt x="241" y="1165"/>
                      <a:pt x="125" y="1274"/>
                      <a:pt x="140" y="1337"/>
                    </a:cubicBezTo>
                    <a:cubicBezTo>
                      <a:pt x="144" y="1356"/>
                      <a:pt x="175" y="1415"/>
                      <a:pt x="404" y="1438"/>
                    </a:cubicBezTo>
                    <a:cubicBezTo>
                      <a:pt x="657" y="1465"/>
                      <a:pt x="785" y="1524"/>
                      <a:pt x="809" y="1629"/>
                    </a:cubicBezTo>
                    <a:cubicBezTo>
                      <a:pt x="843" y="1773"/>
                      <a:pt x="649" y="1909"/>
                      <a:pt x="610" y="1937"/>
                    </a:cubicBezTo>
                    <a:cubicBezTo>
                      <a:pt x="599" y="1941"/>
                      <a:pt x="591" y="1944"/>
                      <a:pt x="579" y="1944"/>
                    </a:cubicBezTo>
                    <a:cubicBezTo>
                      <a:pt x="560" y="1944"/>
                      <a:pt x="544" y="1937"/>
                      <a:pt x="533" y="1921"/>
                    </a:cubicBezTo>
                    <a:cubicBezTo>
                      <a:pt x="517" y="1894"/>
                      <a:pt x="525" y="1859"/>
                      <a:pt x="548" y="1843"/>
                    </a:cubicBezTo>
                    <a:cubicBezTo>
                      <a:pt x="622" y="1796"/>
                      <a:pt x="715" y="1707"/>
                      <a:pt x="704" y="1656"/>
                    </a:cubicBezTo>
                    <a:cubicBezTo>
                      <a:pt x="700" y="1637"/>
                      <a:pt x="665" y="1574"/>
                      <a:pt x="397" y="1547"/>
                    </a:cubicBezTo>
                    <a:cubicBezTo>
                      <a:pt x="175" y="1524"/>
                      <a:pt x="55" y="1465"/>
                      <a:pt x="32" y="1364"/>
                    </a:cubicBezTo>
                    <a:cubicBezTo>
                      <a:pt x="0" y="1228"/>
                      <a:pt x="168" y="1083"/>
                      <a:pt x="265" y="1013"/>
                    </a:cubicBezTo>
                    <a:close/>
                    <a:moveTo>
                      <a:pt x="626" y="854"/>
                    </a:moveTo>
                    <a:cubicBezTo>
                      <a:pt x="634" y="861"/>
                      <a:pt x="649" y="869"/>
                      <a:pt x="661" y="869"/>
                    </a:cubicBezTo>
                    <a:cubicBezTo>
                      <a:pt x="676" y="869"/>
                      <a:pt x="692" y="861"/>
                      <a:pt x="700" y="854"/>
                    </a:cubicBezTo>
                    <a:cubicBezTo>
                      <a:pt x="812" y="741"/>
                      <a:pt x="812" y="741"/>
                      <a:pt x="812" y="741"/>
                    </a:cubicBezTo>
                    <a:cubicBezTo>
                      <a:pt x="832" y="721"/>
                      <a:pt x="832" y="686"/>
                      <a:pt x="812" y="663"/>
                    </a:cubicBezTo>
                    <a:cubicBezTo>
                      <a:pt x="789" y="643"/>
                      <a:pt x="754" y="643"/>
                      <a:pt x="735" y="663"/>
                    </a:cubicBezTo>
                    <a:cubicBezTo>
                      <a:pt x="626" y="776"/>
                      <a:pt x="626" y="776"/>
                      <a:pt x="626" y="776"/>
                    </a:cubicBezTo>
                    <a:cubicBezTo>
                      <a:pt x="603" y="795"/>
                      <a:pt x="603" y="830"/>
                      <a:pt x="626" y="854"/>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68">
                <a:extLst>
                  <a:ext uri="{FF2B5EF4-FFF2-40B4-BE49-F238E27FC236}">
                    <a16:creationId xmlns:a16="http://schemas.microsoft.com/office/drawing/2014/main" id="{A7C3D740-3990-6A45-9244-21086FD094DD}"/>
                  </a:ext>
                </a:extLst>
              </p:cNvPr>
              <p:cNvSpPr>
                <a:spLocks/>
              </p:cNvSpPr>
              <p:nvPr/>
            </p:nvSpPr>
            <p:spPr bwMode="auto">
              <a:xfrm>
                <a:off x="5800" y="2138"/>
                <a:ext cx="57" cy="78"/>
              </a:xfrm>
              <a:custGeom>
                <a:avLst/>
                <a:gdLst>
                  <a:gd name="T0" fmla="*/ 86 w 236"/>
                  <a:gd name="T1" fmla="*/ 16 h 324"/>
                  <a:gd name="T2" fmla="*/ 120 w 236"/>
                  <a:gd name="T3" fmla="*/ 0 h 324"/>
                  <a:gd name="T4" fmla="*/ 151 w 236"/>
                  <a:gd name="T5" fmla="*/ 16 h 324"/>
                  <a:gd name="T6" fmla="*/ 236 w 236"/>
                  <a:gd name="T7" fmla="*/ 207 h 324"/>
                  <a:gd name="T8" fmla="*/ 120 w 236"/>
                  <a:gd name="T9" fmla="*/ 324 h 324"/>
                  <a:gd name="T10" fmla="*/ 0 w 236"/>
                  <a:gd name="T11" fmla="*/ 207 h 324"/>
                  <a:gd name="T12" fmla="*/ 86 w 236"/>
                  <a:gd name="T13" fmla="*/ 16 h 324"/>
                </a:gdLst>
                <a:ahLst/>
                <a:cxnLst>
                  <a:cxn ang="0">
                    <a:pos x="T0" y="T1"/>
                  </a:cxn>
                  <a:cxn ang="0">
                    <a:pos x="T2" y="T3"/>
                  </a:cxn>
                  <a:cxn ang="0">
                    <a:pos x="T4" y="T5"/>
                  </a:cxn>
                  <a:cxn ang="0">
                    <a:pos x="T6" y="T7"/>
                  </a:cxn>
                  <a:cxn ang="0">
                    <a:pos x="T8" y="T9"/>
                  </a:cxn>
                  <a:cxn ang="0">
                    <a:pos x="T10" y="T11"/>
                  </a:cxn>
                  <a:cxn ang="0">
                    <a:pos x="T12" y="T13"/>
                  </a:cxn>
                </a:cxnLst>
                <a:rect l="0" t="0" r="r" b="b"/>
                <a:pathLst>
                  <a:path w="236" h="324">
                    <a:moveTo>
                      <a:pt x="86" y="16"/>
                    </a:moveTo>
                    <a:cubicBezTo>
                      <a:pt x="93" y="8"/>
                      <a:pt x="105" y="0"/>
                      <a:pt x="120" y="0"/>
                    </a:cubicBezTo>
                    <a:cubicBezTo>
                      <a:pt x="132" y="0"/>
                      <a:pt x="144" y="8"/>
                      <a:pt x="151" y="16"/>
                    </a:cubicBezTo>
                    <a:cubicBezTo>
                      <a:pt x="178" y="59"/>
                      <a:pt x="236" y="157"/>
                      <a:pt x="236" y="207"/>
                    </a:cubicBezTo>
                    <a:cubicBezTo>
                      <a:pt x="236" y="274"/>
                      <a:pt x="182" y="324"/>
                      <a:pt x="120" y="324"/>
                    </a:cubicBezTo>
                    <a:cubicBezTo>
                      <a:pt x="55" y="324"/>
                      <a:pt x="0" y="274"/>
                      <a:pt x="0" y="207"/>
                    </a:cubicBezTo>
                    <a:cubicBezTo>
                      <a:pt x="0" y="157"/>
                      <a:pt x="62" y="59"/>
                      <a:pt x="86" y="16"/>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70" name="Round Same-side Corner of Rectangle 69">
              <a:extLst>
                <a:ext uri="{FF2B5EF4-FFF2-40B4-BE49-F238E27FC236}">
                  <a16:creationId xmlns:a16="http://schemas.microsoft.com/office/drawing/2014/main" id="{DDE2BF24-0741-6745-9CD0-D604138666C3}"/>
                </a:ext>
              </a:extLst>
            </p:cNvPr>
            <p:cNvSpPr/>
            <p:nvPr/>
          </p:nvSpPr>
          <p:spPr bwMode="gray">
            <a:xfrm>
              <a:off x="6268190" y="1300642"/>
              <a:ext cx="616366" cy="1029466"/>
            </a:xfrm>
            <a:prstGeom prst="round2SameRect">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71" name="Rectangle 70">
              <a:extLst>
                <a:ext uri="{FF2B5EF4-FFF2-40B4-BE49-F238E27FC236}">
                  <a16:creationId xmlns:a16="http://schemas.microsoft.com/office/drawing/2014/main" id="{D22821C7-F6DA-0443-99FD-087544B323AA}"/>
                </a:ext>
              </a:extLst>
            </p:cNvPr>
            <p:cNvSpPr/>
            <p:nvPr/>
          </p:nvSpPr>
          <p:spPr bwMode="gray">
            <a:xfrm>
              <a:off x="6316975" y="1372717"/>
              <a:ext cx="518797" cy="306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72" name="Freeform 71">
              <a:extLst>
                <a:ext uri="{FF2B5EF4-FFF2-40B4-BE49-F238E27FC236}">
                  <a16:creationId xmlns:a16="http://schemas.microsoft.com/office/drawing/2014/main" id="{188840B8-6DE2-4E43-9BEB-4E6CEC79EB07}"/>
                </a:ext>
              </a:extLst>
            </p:cNvPr>
            <p:cNvSpPr/>
            <p:nvPr/>
          </p:nvSpPr>
          <p:spPr bwMode="gray">
            <a:xfrm>
              <a:off x="6882063" y="1478587"/>
              <a:ext cx="529390" cy="453238"/>
            </a:xfrm>
            <a:custGeom>
              <a:avLst/>
              <a:gdLst>
                <a:gd name="connsiteX0" fmla="*/ 529390 w 529390"/>
                <a:gd name="connsiteY0" fmla="*/ 330962 h 453238"/>
                <a:gd name="connsiteX1" fmla="*/ 298383 w 529390"/>
                <a:gd name="connsiteY1" fmla="*/ 436840 h 453238"/>
                <a:gd name="connsiteX2" fmla="*/ 105878 w 529390"/>
                <a:gd name="connsiteY2" fmla="*/ 22954 h 453238"/>
                <a:gd name="connsiteX3" fmla="*/ 0 w 529390"/>
                <a:gd name="connsiteY3" fmla="*/ 80706 h 453238"/>
              </a:gdLst>
              <a:ahLst/>
              <a:cxnLst>
                <a:cxn ang="0">
                  <a:pos x="connsiteX0" y="connsiteY0"/>
                </a:cxn>
                <a:cxn ang="0">
                  <a:pos x="connsiteX1" y="connsiteY1"/>
                </a:cxn>
                <a:cxn ang="0">
                  <a:pos x="connsiteX2" y="connsiteY2"/>
                </a:cxn>
                <a:cxn ang="0">
                  <a:pos x="connsiteX3" y="connsiteY3"/>
                </a:cxn>
              </a:cxnLst>
              <a:rect l="l" t="t" r="r" b="b"/>
              <a:pathLst>
                <a:path w="529390" h="453238">
                  <a:moveTo>
                    <a:pt x="529390" y="330962"/>
                  </a:moveTo>
                  <a:cubicBezTo>
                    <a:pt x="449179" y="409568"/>
                    <a:pt x="368968" y="488175"/>
                    <a:pt x="298383" y="436840"/>
                  </a:cubicBezTo>
                  <a:cubicBezTo>
                    <a:pt x="227798" y="385505"/>
                    <a:pt x="155609" y="82310"/>
                    <a:pt x="105878" y="22954"/>
                  </a:cubicBezTo>
                  <a:cubicBezTo>
                    <a:pt x="56147" y="-36402"/>
                    <a:pt x="60960" y="32580"/>
                    <a:pt x="0" y="80706"/>
                  </a:cubicBezTo>
                </a:path>
              </a:pathLst>
            </a:cu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75" name="Group 74">
            <a:extLst>
              <a:ext uri="{FF2B5EF4-FFF2-40B4-BE49-F238E27FC236}">
                <a16:creationId xmlns:a16="http://schemas.microsoft.com/office/drawing/2014/main" id="{9705E516-395B-F94C-AE66-F5FFB5D120D4}"/>
              </a:ext>
            </a:extLst>
          </p:cNvPr>
          <p:cNvGrpSpPr/>
          <p:nvPr/>
        </p:nvGrpSpPr>
        <p:grpSpPr>
          <a:xfrm>
            <a:off x="10798545" y="1050652"/>
            <a:ext cx="824885" cy="1035497"/>
            <a:chOff x="7700211" y="1084915"/>
            <a:chExt cx="914401" cy="1130127"/>
          </a:xfrm>
        </p:grpSpPr>
        <p:sp>
          <p:nvSpPr>
            <p:cNvPr id="76" name="Snip Single Corner of Rectangle 75">
              <a:extLst>
                <a:ext uri="{FF2B5EF4-FFF2-40B4-BE49-F238E27FC236}">
                  <a16:creationId xmlns:a16="http://schemas.microsoft.com/office/drawing/2014/main" id="{0D39194A-BABE-6B46-9DF7-FD04EF38C3F8}"/>
                </a:ext>
              </a:extLst>
            </p:cNvPr>
            <p:cNvSpPr/>
            <p:nvPr/>
          </p:nvSpPr>
          <p:spPr bwMode="gray">
            <a:xfrm>
              <a:off x="7700211" y="1084915"/>
              <a:ext cx="914400" cy="1130127"/>
            </a:xfrm>
            <a:prstGeom prst="snip1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77" name="Triangle 76">
              <a:extLst>
                <a:ext uri="{FF2B5EF4-FFF2-40B4-BE49-F238E27FC236}">
                  <a16:creationId xmlns:a16="http://schemas.microsoft.com/office/drawing/2014/main" id="{49F1A0FB-E14C-9343-9420-81F439C9919A}"/>
                </a:ext>
              </a:extLst>
            </p:cNvPr>
            <p:cNvSpPr/>
            <p:nvPr/>
          </p:nvSpPr>
          <p:spPr bwMode="gray">
            <a:xfrm>
              <a:off x="8451850" y="1084915"/>
              <a:ext cx="162762" cy="161894"/>
            </a:xfrm>
            <a:prstGeom prst="triangle">
              <a:avLst>
                <a:gd name="adj" fmla="val 0"/>
              </a:avLst>
            </a:prstGeom>
            <a:solidFill>
              <a:srgbClr val="C7DD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pic>
        <p:nvPicPr>
          <p:cNvPr id="78" name="Content Placeholder 57" descr="Ribbon with solid fill">
            <a:extLst>
              <a:ext uri="{FF2B5EF4-FFF2-40B4-BE49-F238E27FC236}">
                <a16:creationId xmlns:a16="http://schemas.microsoft.com/office/drawing/2014/main" id="{EAFDAFE2-852C-0F4A-800C-4DB5F7AD5A7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01613" y="1862900"/>
            <a:ext cx="356598" cy="356598"/>
          </a:xfrm>
          <a:prstGeom prst="rect">
            <a:avLst/>
          </a:prstGeom>
        </p:spPr>
      </p:pic>
      <p:pic>
        <p:nvPicPr>
          <p:cNvPr id="57" name="Grafik 56">
            <a:extLst>
              <a:ext uri="{FF2B5EF4-FFF2-40B4-BE49-F238E27FC236}">
                <a16:creationId xmlns:a16="http://schemas.microsoft.com/office/drawing/2014/main" id="{C9AB6758-DBA9-4819-A8B1-29ED490B4CF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852356" y="3761484"/>
            <a:ext cx="216000" cy="265247"/>
          </a:xfrm>
          <a:prstGeom prst="rect">
            <a:avLst/>
          </a:prstGeom>
        </p:spPr>
      </p:pic>
      <p:pic>
        <p:nvPicPr>
          <p:cNvPr id="80" name="Grafik 79">
            <a:extLst>
              <a:ext uri="{FF2B5EF4-FFF2-40B4-BE49-F238E27FC236}">
                <a16:creationId xmlns:a16="http://schemas.microsoft.com/office/drawing/2014/main" id="{1E184988-0471-408B-9BD6-069ABE4CA1F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944762" y="3759666"/>
            <a:ext cx="216000" cy="265247"/>
          </a:xfrm>
          <a:prstGeom prst="rect">
            <a:avLst/>
          </a:prstGeom>
        </p:spPr>
      </p:pic>
    </p:spTree>
    <p:extLst>
      <p:ext uri="{BB962C8B-B14F-4D97-AF65-F5344CB8AC3E}">
        <p14:creationId xmlns:p14="http://schemas.microsoft.com/office/powerpoint/2010/main" val="1262638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4C8238-AA75-5D4E-BF59-660615F59FE3}"/>
              </a:ext>
            </a:extLst>
          </p:cNvPr>
          <p:cNvSpPr>
            <a:spLocks noGrp="1"/>
          </p:cNvSpPr>
          <p:nvPr>
            <p:ph sz="quarter" idx="13"/>
          </p:nvPr>
        </p:nvSpPr>
        <p:spPr/>
        <p:txBody>
          <a:bodyPr/>
          <a:lstStyle/>
          <a:p>
            <a:r>
              <a:rPr lang="en-US" sz="1300" dirty="0"/>
              <a:t>Edo is the </a:t>
            </a:r>
            <a:r>
              <a:rPr lang="en-US" sz="1300" b="1" dirty="0"/>
              <a:t>fifth successful amendment </a:t>
            </a:r>
            <a:r>
              <a:rPr lang="en-US" sz="1300" dirty="0"/>
              <a:t>to the Tezos protocol through the on-chain governance mechanism and was </a:t>
            </a:r>
            <a:r>
              <a:rPr lang="en-US" sz="1300" b="1" dirty="0"/>
              <a:t>activated on           2021-02-13</a:t>
            </a:r>
            <a:r>
              <a:rPr lang="en-US" sz="1300" dirty="0"/>
              <a:t>.</a:t>
            </a:r>
          </a:p>
          <a:p>
            <a:r>
              <a:rPr lang="en-DE" sz="1300" dirty="0"/>
              <a:t>Edo was packed with new features and an update to the amendment process itself.</a:t>
            </a:r>
          </a:p>
          <a:p>
            <a:r>
              <a:rPr lang="en-DE" sz="1300" dirty="0"/>
              <a:t>It was jointly developed by </a:t>
            </a:r>
            <a:r>
              <a:rPr lang="en-DE" sz="1300" dirty="0">
                <a:hlinkClick r:id="rId2"/>
              </a:rPr>
              <a:t>Nomadic Labs</a:t>
            </a:r>
            <a:r>
              <a:rPr lang="en-DE" sz="1300" dirty="0"/>
              <a:t>, </a:t>
            </a:r>
            <a:r>
              <a:rPr lang="en-DE" sz="1300" dirty="0">
                <a:hlinkClick r:id="rId3"/>
              </a:rPr>
              <a:t>Marigold</a:t>
            </a:r>
            <a:r>
              <a:rPr lang="en-DE" sz="1300" dirty="0"/>
              <a:t>, and </a:t>
            </a:r>
            <a:r>
              <a:rPr lang="en-DE" sz="1300" dirty="0">
                <a:hlinkClick r:id="rId4"/>
              </a:rPr>
              <a:t>Metastate</a:t>
            </a:r>
            <a:r>
              <a:rPr lang="en-DE" sz="1300" dirty="0"/>
              <a:t>, did not contain an invoice and was proposed in the period directly following the activation of Delphi.</a:t>
            </a:r>
          </a:p>
          <a:p>
            <a:r>
              <a:rPr lang="en-US" sz="1300" dirty="0"/>
              <a:t>Noteworthy changes brought in with Edo are:</a:t>
            </a:r>
          </a:p>
          <a:p>
            <a:pPr lvl="1"/>
            <a:r>
              <a:rPr lang="en-US" sz="1300" dirty="0"/>
              <a:t>Integration of </a:t>
            </a:r>
            <a:r>
              <a:rPr lang="en-US" sz="1300" b="1" dirty="0"/>
              <a:t>Sapling</a:t>
            </a:r>
            <a:r>
              <a:rPr lang="en-US" sz="1300" dirty="0"/>
              <a:t> to enable </a:t>
            </a:r>
            <a:r>
              <a:rPr lang="en-US" sz="1300" b="1" dirty="0"/>
              <a:t>privacy preserving transactions</a:t>
            </a:r>
            <a:r>
              <a:rPr lang="en-US" sz="1300" dirty="0"/>
              <a:t> (</a:t>
            </a:r>
            <a:r>
              <a:rPr lang="en-GB" sz="1300" dirty="0"/>
              <a:t>protocol enabling privacy preserving transactions of fungible tokens in a decentralised environment</a:t>
            </a:r>
            <a:r>
              <a:rPr lang="en-US" sz="1300" dirty="0"/>
              <a:t>) and addition of Michelson opcodes for the pairing-friendly elliptic curve </a:t>
            </a:r>
            <a:r>
              <a:rPr lang="en-US" sz="1300" b="1" dirty="0"/>
              <a:t>BLS12-381</a:t>
            </a:r>
            <a:r>
              <a:rPr lang="en-US" sz="1300" dirty="0"/>
              <a:t>.</a:t>
            </a:r>
          </a:p>
          <a:p>
            <a:pPr lvl="1"/>
            <a:r>
              <a:rPr lang="en-US" sz="1300" dirty="0"/>
              <a:t>Introduction of </a:t>
            </a:r>
            <a:r>
              <a:rPr lang="en-US" sz="1300" b="1" dirty="0"/>
              <a:t>Tickets</a:t>
            </a:r>
            <a:r>
              <a:rPr lang="en-US" sz="1300" dirty="0"/>
              <a:t> as a mechanism for smart contracts to grant portable permissions to other smart contracts or issue tokens.</a:t>
            </a:r>
          </a:p>
          <a:p>
            <a:pPr lvl="1"/>
            <a:r>
              <a:rPr lang="en-US" sz="1300" dirty="0"/>
              <a:t>Introduction of a fifth period, the </a:t>
            </a:r>
            <a:r>
              <a:rPr lang="en-US" sz="1300" b="1" dirty="0"/>
              <a:t>Adoption period</a:t>
            </a:r>
            <a:r>
              <a:rPr lang="en-US" sz="1300" dirty="0"/>
              <a:t>, to the amendment process and </a:t>
            </a:r>
            <a:r>
              <a:rPr lang="en-US" sz="1300" b="1" dirty="0"/>
              <a:t>reduction of period lengths from 8 to 5 cycles</a:t>
            </a:r>
            <a:r>
              <a:rPr lang="en-US" sz="1300" dirty="0"/>
              <a:t> (shorting the minimum time for a governance iteration from 32 to 25 cycles while simultaneously providing more time to adopt an update </a:t>
            </a:r>
            <a:r>
              <a:rPr lang="en-US" sz="1300" i="1" dirty="0"/>
              <a:t>after</a:t>
            </a:r>
            <a:r>
              <a:rPr lang="en-US" sz="1300" dirty="0"/>
              <a:t> the community’s decision on the update is final).</a:t>
            </a:r>
          </a:p>
          <a:p>
            <a:pPr lvl="1"/>
            <a:r>
              <a:rPr lang="en-US" sz="1300" dirty="0"/>
              <a:t>Addition of some new instructions to Michelson, including </a:t>
            </a:r>
            <a:r>
              <a:rPr lang="en-US" sz="1300" b="1" dirty="0"/>
              <a:t>LEVEL</a:t>
            </a:r>
            <a:r>
              <a:rPr lang="en-US" sz="1300" dirty="0"/>
              <a:t> to query the level of the current block.</a:t>
            </a:r>
          </a:p>
          <a:p>
            <a:endParaRPr lang="en-DE" sz="1300" dirty="0"/>
          </a:p>
          <a:p>
            <a:endParaRPr lang="en-US" sz="1300" dirty="0"/>
          </a:p>
          <a:p>
            <a:endParaRPr lang="en-DE" dirty="0"/>
          </a:p>
        </p:txBody>
      </p:sp>
      <p:pic>
        <p:nvPicPr>
          <p:cNvPr id="17" name="Content Placeholder 16" descr="Detective male with solid fill">
            <a:extLst>
              <a:ext uri="{FF2B5EF4-FFF2-40B4-BE49-F238E27FC236}">
                <a16:creationId xmlns:a16="http://schemas.microsoft.com/office/drawing/2014/main" id="{012047FE-E8DA-CA49-9D89-3A3AD76A6594}"/>
              </a:ext>
            </a:extLst>
          </p:cNvPr>
          <p:cNvPicPr>
            <a:picLocks noGrp="1" noChangeAspect="1"/>
          </p:cNvPicPr>
          <p:nvPr>
            <p:ph sz="quarter" idx="16"/>
          </p:nvPr>
        </p:nvPicPr>
        <p:blipFill>
          <a:blip r:embed="rId5">
            <a:extLst>
              <a:ext uri="{96DAC541-7B7A-43D3-8B79-37D633B846F1}">
                <asvg:svgBlip xmlns:asvg="http://schemas.microsoft.com/office/drawing/2016/SVG/main" r:embed="rId6"/>
              </a:ext>
            </a:extLst>
          </a:blip>
          <a:stretch>
            <a:fillRect/>
          </a:stretch>
        </p:blipFill>
        <p:spPr>
          <a:xfrm>
            <a:off x="8562822" y="1449936"/>
            <a:ext cx="914400" cy="914400"/>
          </a:xfrm>
        </p:spPr>
      </p:pic>
      <p:sp>
        <p:nvSpPr>
          <p:cNvPr id="4" name="Title 3">
            <a:extLst>
              <a:ext uri="{FF2B5EF4-FFF2-40B4-BE49-F238E27FC236}">
                <a16:creationId xmlns:a16="http://schemas.microsoft.com/office/drawing/2014/main" id="{4141907E-C2E3-6248-AB53-D3A6B0FF3FB4}"/>
              </a:ext>
            </a:extLst>
          </p:cNvPr>
          <p:cNvSpPr>
            <a:spLocks noGrp="1"/>
          </p:cNvSpPr>
          <p:nvPr>
            <p:ph type="title"/>
          </p:nvPr>
        </p:nvSpPr>
        <p:spPr/>
        <p:txBody>
          <a:bodyPr/>
          <a:lstStyle/>
          <a:p>
            <a:r>
              <a:rPr lang="en-DE" dirty="0"/>
              <a:t>Edo</a:t>
            </a:r>
            <a:r>
              <a:rPr lang="en-US" dirty="0"/>
              <a:t> – the fifth amendment to the Tezos protocol </a:t>
            </a:r>
            <a:endParaRPr lang="en-DE" dirty="0"/>
          </a:p>
        </p:txBody>
      </p:sp>
      <p:sp>
        <p:nvSpPr>
          <p:cNvPr id="5" name="Slide Number Placeholder 4">
            <a:extLst>
              <a:ext uri="{FF2B5EF4-FFF2-40B4-BE49-F238E27FC236}">
                <a16:creationId xmlns:a16="http://schemas.microsoft.com/office/drawing/2014/main" id="{C53DA345-1FDE-3E49-872F-71630F4941A7}"/>
              </a:ext>
            </a:extLst>
          </p:cNvPr>
          <p:cNvSpPr>
            <a:spLocks noGrp="1"/>
          </p:cNvSpPr>
          <p:nvPr>
            <p:ph type="sldNum" sz="quarter" idx="4"/>
          </p:nvPr>
        </p:nvSpPr>
        <p:spPr/>
        <p:txBody>
          <a:bodyPr/>
          <a:lstStyle/>
          <a:p>
            <a:fld id="{369A084B-84B6-4F15-B0F5-CCDC4176846B}" type="slidenum">
              <a:rPr lang="en-US" smtClean="0"/>
              <a:pPr/>
              <a:t>46</a:t>
            </a:fld>
            <a:endParaRPr lang="en-US" dirty="0"/>
          </a:p>
        </p:txBody>
      </p:sp>
      <p:sp>
        <p:nvSpPr>
          <p:cNvPr id="6" name="Date Placeholder 5">
            <a:extLst>
              <a:ext uri="{FF2B5EF4-FFF2-40B4-BE49-F238E27FC236}">
                <a16:creationId xmlns:a16="http://schemas.microsoft.com/office/drawing/2014/main" id="{8FAA3D6A-0D72-9D48-BA50-972DCF21CC4A}"/>
              </a:ext>
            </a:extLst>
          </p:cNvPr>
          <p:cNvSpPr>
            <a:spLocks noGrp="1"/>
          </p:cNvSpPr>
          <p:nvPr>
            <p:ph type="dt" sz="half" idx="2"/>
          </p:nvPr>
        </p:nvSpPr>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p>
        </p:txBody>
      </p:sp>
      <p:sp>
        <p:nvSpPr>
          <p:cNvPr id="7" name="Footer Placeholder 6">
            <a:extLst>
              <a:ext uri="{FF2B5EF4-FFF2-40B4-BE49-F238E27FC236}">
                <a16:creationId xmlns:a16="http://schemas.microsoft.com/office/drawing/2014/main" id="{6898DF41-6BFA-EF43-BD85-618F7CE00D6E}"/>
              </a:ext>
            </a:extLst>
          </p:cNvPr>
          <p:cNvSpPr>
            <a:spLocks noGrp="1"/>
          </p:cNvSpPr>
          <p:nvPr>
            <p:ph type="ftr" sz="quarter" idx="3"/>
          </p:nvPr>
        </p:nvSpPr>
        <p:spPr/>
        <p:txBody>
          <a:bodyPr/>
          <a:lstStyle/>
          <a:p>
            <a:r>
              <a:rPr lang="en-US" dirty="0"/>
              <a:t>Tezos Deep Dive Deck - Licensed under CC BY 4.0</a:t>
            </a:r>
          </a:p>
        </p:txBody>
      </p:sp>
      <p:cxnSp>
        <p:nvCxnSpPr>
          <p:cNvPr id="9" name="Gerader Verbinder 85">
            <a:extLst>
              <a:ext uri="{FF2B5EF4-FFF2-40B4-BE49-F238E27FC236}">
                <a16:creationId xmlns:a16="http://schemas.microsoft.com/office/drawing/2014/main" id="{857E1902-AE20-FE42-96BC-09B9D66E5A3A}"/>
              </a:ext>
            </a:extLst>
          </p:cNvPr>
          <p:cNvCxnSpPr>
            <a:cxnSpLocks/>
          </p:cNvCxnSpPr>
          <p:nvPr/>
        </p:nvCxnSpPr>
        <p:spPr>
          <a:xfrm>
            <a:off x="6175375" y="2755492"/>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0" name="Gerader Verbinder 85">
            <a:extLst>
              <a:ext uri="{FF2B5EF4-FFF2-40B4-BE49-F238E27FC236}">
                <a16:creationId xmlns:a16="http://schemas.microsoft.com/office/drawing/2014/main" id="{32B98EB1-C9DA-8C43-B91B-E2D7E16CF003}"/>
              </a:ext>
            </a:extLst>
          </p:cNvPr>
          <p:cNvCxnSpPr>
            <a:cxnSpLocks/>
          </p:cNvCxnSpPr>
          <p:nvPr/>
        </p:nvCxnSpPr>
        <p:spPr>
          <a:xfrm>
            <a:off x="6175375" y="4626746"/>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3" name="Textfeld 58">
            <a:extLst>
              <a:ext uri="{FF2B5EF4-FFF2-40B4-BE49-F238E27FC236}">
                <a16:creationId xmlns:a16="http://schemas.microsoft.com/office/drawing/2014/main" id="{1C362F09-D25E-7647-AA10-BC5FF0622351}"/>
              </a:ext>
            </a:extLst>
          </p:cNvPr>
          <p:cNvSpPr txBox="1"/>
          <p:nvPr/>
        </p:nvSpPr>
        <p:spPr>
          <a:xfrm>
            <a:off x="6576706" y="4223921"/>
            <a:ext cx="4886632"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Tickets</a:t>
            </a:r>
          </a:p>
        </p:txBody>
      </p:sp>
      <p:sp>
        <p:nvSpPr>
          <p:cNvPr id="14" name="Textfeld 58">
            <a:extLst>
              <a:ext uri="{FF2B5EF4-FFF2-40B4-BE49-F238E27FC236}">
                <a16:creationId xmlns:a16="http://schemas.microsoft.com/office/drawing/2014/main" id="{118DCE3E-2CD1-8146-89E2-288E3A061E5F}"/>
              </a:ext>
            </a:extLst>
          </p:cNvPr>
          <p:cNvSpPr txBox="1"/>
          <p:nvPr/>
        </p:nvSpPr>
        <p:spPr>
          <a:xfrm>
            <a:off x="6576706" y="6081597"/>
            <a:ext cx="4886632"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Adoption period and reduction of cycles per period</a:t>
            </a:r>
          </a:p>
        </p:txBody>
      </p:sp>
      <p:sp>
        <p:nvSpPr>
          <p:cNvPr id="15" name="Textfeld 58">
            <a:extLst>
              <a:ext uri="{FF2B5EF4-FFF2-40B4-BE49-F238E27FC236}">
                <a16:creationId xmlns:a16="http://schemas.microsoft.com/office/drawing/2014/main" id="{928E6777-79D3-5443-9996-60F9401A9C8E}"/>
              </a:ext>
            </a:extLst>
          </p:cNvPr>
          <p:cNvSpPr txBox="1"/>
          <p:nvPr/>
        </p:nvSpPr>
        <p:spPr>
          <a:xfrm>
            <a:off x="6576706" y="2375870"/>
            <a:ext cx="4886632"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Privacy-preserving transactions (Sapling)</a:t>
            </a:r>
          </a:p>
        </p:txBody>
      </p:sp>
      <p:pic>
        <p:nvPicPr>
          <p:cNvPr id="19" name="Graphic 18" descr="Old Key with solid fill">
            <a:extLst>
              <a:ext uri="{FF2B5EF4-FFF2-40B4-BE49-F238E27FC236}">
                <a16:creationId xmlns:a16="http://schemas.microsoft.com/office/drawing/2014/main" id="{41D95A40-CE55-064A-BED0-0E5748BA090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977578" y="1255319"/>
            <a:ext cx="291721" cy="291721"/>
          </a:xfrm>
          <a:prstGeom prst="rect">
            <a:avLst/>
          </a:prstGeom>
        </p:spPr>
      </p:pic>
      <p:sp>
        <p:nvSpPr>
          <p:cNvPr id="20" name="Textfeld 58">
            <a:extLst>
              <a:ext uri="{FF2B5EF4-FFF2-40B4-BE49-F238E27FC236}">
                <a16:creationId xmlns:a16="http://schemas.microsoft.com/office/drawing/2014/main" id="{2C4E241C-B1E8-8A48-898B-6B0F34D583FD}"/>
              </a:ext>
            </a:extLst>
          </p:cNvPr>
          <p:cNvSpPr txBox="1"/>
          <p:nvPr/>
        </p:nvSpPr>
        <p:spPr>
          <a:xfrm>
            <a:off x="10247141" y="1241744"/>
            <a:ext cx="1120627" cy="288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spending key</a:t>
            </a:r>
          </a:p>
        </p:txBody>
      </p:sp>
      <p:sp>
        <p:nvSpPr>
          <p:cNvPr id="21" name="Textfeld 58">
            <a:extLst>
              <a:ext uri="{FF2B5EF4-FFF2-40B4-BE49-F238E27FC236}">
                <a16:creationId xmlns:a16="http://schemas.microsoft.com/office/drawing/2014/main" id="{F8D42A75-C024-8140-B10B-068C59ED339D}"/>
              </a:ext>
            </a:extLst>
          </p:cNvPr>
          <p:cNvSpPr txBox="1"/>
          <p:nvPr/>
        </p:nvSpPr>
        <p:spPr>
          <a:xfrm>
            <a:off x="10769656" y="1661622"/>
            <a:ext cx="1120627" cy="288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viewing key</a:t>
            </a:r>
          </a:p>
        </p:txBody>
      </p:sp>
      <p:sp>
        <p:nvSpPr>
          <p:cNvPr id="22" name="Textfeld 58">
            <a:extLst>
              <a:ext uri="{FF2B5EF4-FFF2-40B4-BE49-F238E27FC236}">
                <a16:creationId xmlns:a16="http://schemas.microsoft.com/office/drawing/2014/main" id="{E4F6D21A-A39E-3B4B-B811-1B2A2AA36189}"/>
              </a:ext>
            </a:extLst>
          </p:cNvPr>
          <p:cNvSpPr txBox="1"/>
          <p:nvPr/>
        </p:nvSpPr>
        <p:spPr>
          <a:xfrm>
            <a:off x="8199666" y="972453"/>
            <a:ext cx="1640711" cy="288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diversified addresses</a:t>
            </a:r>
          </a:p>
        </p:txBody>
      </p:sp>
      <p:sp>
        <p:nvSpPr>
          <p:cNvPr id="23" name="Textfeld 58">
            <a:extLst>
              <a:ext uri="{FF2B5EF4-FFF2-40B4-BE49-F238E27FC236}">
                <a16:creationId xmlns:a16="http://schemas.microsoft.com/office/drawing/2014/main" id="{AC6C9CAF-86E4-2A43-AB63-EEC3406EE3B4}"/>
              </a:ext>
            </a:extLst>
          </p:cNvPr>
          <p:cNvSpPr txBox="1"/>
          <p:nvPr/>
        </p:nvSpPr>
        <p:spPr>
          <a:xfrm>
            <a:off x="10405762" y="2006854"/>
            <a:ext cx="1120627" cy="288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proving key</a:t>
            </a:r>
          </a:p>
        </p:txBody>
      </p:sp>
      <p:sp>
        <p:nvSpPr>
          <p:cNvPr id="24" name="Textfeld 58">
            <a:extLst>
              <a:ext uri="{FF2B5EF4-FFF2-40B4-BE49-F238E27FC236}">
                <a16:creationId xmlns:a16="http://schemas.microsoft.com/office/drawing/2014/main" id="{396B4491-5FCF-C74E-BDAF-07396FF63A87}"/>
              </a:ext>
            </a:extLst>
          </p:cNvPr>
          <p:cNvSpPr txBox="1"/>
          <p:nvPr/>
        </p:nvSpPr>
        <p:spPr>
          <a:xfrm>
            <a:off x="7195509" y="1748271"/>
            <a:ext cx="1120627" cy="288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shielded </a:t>
            </a:r>
            <a:r>
              <a:rPr lang="en-US" sz="1300" i="1" dirty="0" err="1">
                <a:latin typeface="Open Sans" panose="020B0606030504020204" pitchFamily="34" charset="0"/>
                <a:ea typeface="Open Sans" panose="020B0606030504020204" pitchFamily="34" charset="0"/>
                <a:cs typeface="Open Sans" panose="020B0606030504020204" pitchFamily="34" charset="0"/>
              </a:rPr>
              <a:t>tx</a:t>
            </a:r>
            <a:endParaRPr lang="en-US" sz="13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Textfeld 58">
            <a:extLst>
              <a:ext uri="{FF2B5EF4-FFF2-40B4-BE49-F238E27FC236}">
                <a16:creationId xmlns:a16="http://schemas.microsoft.com/office/drawing/2014/main" id="{6BE23CC4-342D-9C46-88AD-0562E37EFB01}"/>
              </a:ext>
            </a:extLst>
          </p:cNvPr>
          <p:cNvSpPr txBox="1"/>
          <p:nvPr/>
        </p:nvSpPr>
        <p:spPr>
          <a:xfrm>
            <a:off x="6238193" y="1152244"/>
            <a:ext cx="1120627" cy="288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shielded pool</a:t>
            </a:r>
          </a:p>
        </p:txBody>
      </p:sp>
      <p:sp>
        <p:nvSpPr>
          <p:cNvPr id="27" name="Textfeld 58">
            <a:extLst>
              <a:ext uri="{FF2B5EF4-FFF2-40B4-BE49-F238E27FC236}">
                <a16:creationId xmlns:a16="http://schemas.microsoft.com/office/drawing/2014/main" id="{2DF140A8-9355-2E4B-AFC6-C60F5C581028}"/>
              </a:ext>
            </a:extLst>
          </p:cNvPr>
          <p:cNvSpPr txBox="1"/>
          <p:nvPr/>
        </p:nvSpPr>
        <p:spPr>
          <a:xfrm>
            <a:off x="6764434" y="2002884"/>
            <a:ext cx="1120627" cy="288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shielded </a:t>
            </a:r>
            <a:r>
              <a:rPr lang="en-US" sz="1300" i="1" dirty="0" err="1">
                <a:latin typeface="Open Sans" panose="020B0606030504020204" pitchFamily="34" charset="0"/>
                <a:ea typeface="Open Sans" panose="020B0606030504020204" pitchFamily="34" charset="0"/>
                <a:cs typeface="Open Sans" panose="020B0606030504020204" pitchFamily="34" charset="0"/>
              </a:rPr>
              <a:t>tx</a:t>
            </a:r>
            <a:endParaRPr lang="en-US" sz="13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Textfeld 58">
            <a:extLst>
              <a:ext uri="{FF2B5EF4-FFF2-40B4-BE49-F238E27FC236}">
                <a16:creationId xmlns:a16="http://schemas.microsoft.com/office/drawing/2014/main" id="{B112FB9B-6C25-E54D-8D89-80B8A4FBDF79}"/>
              </a:ext>
            </a:extLst>
          </p:cNvPr>
          <p:cNvSpPr txBox="1"/>
          <p:nvPr/>
        </p:nvSpPr>
        <p:spPr>
          <a:xfrm>
            <a:off x="6764434" y="1508361"/>
            <a:ext cx="1120627" cy="288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shielded </a:t>
            </a:r>
            <a:r>
              <a:rPr lang="en-US" sz="1300" i="1" dirty="0" err="1">
                <a:latin typeface="Open Sans" panose="020B0606030504020204" pitchFamily="34" charset="0"/>
                <a:ea typeface="Open Sans" panose="020B0606030504020204" pitchFamily="34" charset="0"/>
                <a:cs typeface="Open Sans" panose="020B0606030504020204" pitchFamily="34" charset="0"/>
              </a:rPr>
              <a:t>tx</a:t>
            </a:r>
            <a:endParaRPr lang="en-US" sz="13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Freeform 28">
            <a:extLst>
              <a:ext uri="{FF2B5EF4-FFF2-40B4-BE49-F238E27FC236}">
                <a16:creationId xmlns:a16="http://schemas.microsoft.com/office/drawing/2014/main" id="{43FBA21E-0CC2-8147-B2FC-E46B11B2B6B0}"/>
              </a:ext>
            </a:extLst>
          </p:cNvPr>
          <p:cNvSpPr/>
          <p:nvPr/>
        </p:nvSpPr>
        <p:spPr bwMode="gray">
          <a:xfrm>
            <a:off x="6523843" y="1417776"/>
            <a:ext cx="1745454" cy="881595"/>
          </a:xfrm>
          <a:custGeom>
            <a:avLst/>
            <a:gdLst>
              <a:gd name="connsiteX0" fmla="*/ 243737 w 1745454"/>
              <a:gd name="connsiteY0" fmla="*/ 215422 h 881595"/>
              <a:gd name="connsiteX1" fmla="*/ 840896 w 1745454"/>
              <a:gd name="connsiteY1" fmla="*/ 818 h 881595"/>
              <a:gd name="connsiteX2" fmla="*/ 1624667 w 1745454"/>
              <a:gd name="connsiteY2" fmla="*/ 159438 h 881595"/>
              <a:gd name="connsiteX3" fmla="*/ 1717973 w 1745454"/>
              <a:gd name="connsiteY3" fmla="*/ 579316 h 881595"/>
              <a:gd name="connsiteX4" fmla="*/ 1372741 w 1745454"/>
              <a:gd name="connsiteY4" fmla="*/ 859234 h 881595"/>
              <a:gd name="connsiteX5" fmla="*/ 346373 w 1745454"/>
              <a:gd name="connsiteY5" fmla="*/ 821912 h 881595"/>
              <a:gd name="connsiteX6" fmla="*/ 1141 w 1745454"/>
              <a:gd name="connsiteY6" fmla="*/ 486010 h 881595"/>
              <a:gd name="connsiteX7" fmla="*/ 243737 w 1745454"/>
              <a:gd name="connsiteY7" fmla="*/ 215422 h 88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5454" h="881595">
                <a:moveTo>
                  <a:pt x="243737" y="215422"/>
                </a:moveTo>
                <a:cubicBezTo>
                  <a:pt x="383696" y="134557"/>
                  <a:pt x="610741" y="10149"/>
                  <a:pt x="840896" y="818"/>
                </a:cubicBezTo>
                <a:cubicBezTo>
                  <a:pt x="1071051" y="-8513"/>
                  <a:pt x="1478488" y="63022"/>
                  <a:pt x="1624667" y="159438"/>
                </a:cubicBezTo>
                <a:cubicBezTo>
                  <a:pt x="1770846" y="255854"/>
                  <a:pt x="1759961" y="462683"/>
                  <a:pt x="1717973" y="579316"/>
                </a:cubicBezTo>
                <a:cubicBezTo>
                  <a:pt x="1675985" y="695949"/>
                  <a:pt x="1601341" y="818801"/>
                  <a:pt x="1372741" y="859234"/>
                </a:cubicBezTo>
                <a:cubicBezTo>
                  <a:pt x="1144141" y="899667"/>
                  <a:pt x="574973" y="884116"/>
                  <a:pt x="346373" y="821912"/>
                </a:cubicBezTo>
                <a:cubicBezTo>
                  <a:pt x="117773" y="759708"/>
                  <a:pt x="15137" y="588647"/>
                  <a:pt x="1141" y="486010"/>
                </a:cubicBezTo>
                <a:cubicBezTo>
                  <a:pt x="-12855" y="383373"/>
                  <a:pt x="103778" y="296287"/>
                  <a:pt x="243737" y="215422"/>
                </a:cubicBezTo>
                <a:close/>
              </a:path>
            </a:pathLst>
          </a:cu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pic>
        <p:nvPicPr>
          <p:cNvPr id="30" name="Graphic 29" descr="Old Key with solid fill">
            <a:extLst>
              <a:ext uri="{FF2B5EF4-FFF2-40B4-BE49-F238E27FC236}">
                <a16:creationId xmlns:a16="http://schemas.microsoft.com/office/drawing/2014/main" id="{5B46E73D-EAAF-294A-A87A-D8339507B96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37415" y="1656535"/>
            <a:ext cx="291721" cy="291721"/>
          </a:xfrm>
          <a:prstGeom prst="rect">
            <a:avLst/>
          </a:prstGeom>
        </p:spPr>
      </p:pic>
      <p:pic>
        <p:nvPicPr>
          <p:cNvPr id="31" name="Graphic 30" descr="Old Key with solid fill">
            <a:extLst>
              <a:ext uri="{FF2B5EF4-FFF2-40B4-BE49-F238E27FC236}">
                <a16:creationId xmlns:a16="http://schemas.microsoft.com/office/drawing/2014/main" id="{B3CBB2B1-497E-A741-88B7-4DAE5654275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126868" y="2057751"/>
            <a:ext cx="291721" cy="291721"/>
          </a:xfrm>
          <a:prstGeom prst="rect">
            <a:avLst/>
          </a:prstGeom>
        </p:spPr>
      </p:pic>
      <p:grpSp>
        <p:nvGrpSpPr>
          <p:cNvPr id="36" name="Group 35">
            <a:extLst>
              <a:ext uri="{FF2B5EF4-FFF2-40B4-BE49-F238E27FC236}">
                <a16:creationId xmlns:a16="http://schemas.microsoft.com/office/drawing/2014/main" id="{C5947C94-DD7C-2C49-87D3-E1EE9302F120}"/>
              </a:ext>
            </a:extLst>
          </p:cNvPr>
          <p:cNvGrpSpPr/>
          <p:nvPr/>
        </p:nvGrpSpPr>
        <p:grpSpPr>
          <a:xfrm>
            <a:off x="7574767" y="899759"/>
            <a:ext cx="628298" cy="415093"/>
            <a:chOff x="7126689" y="3327382"/>
            <a:chExt cx="628298" cy="415093"/>
          </a:xfrm>
        </p:grpSpPr>
        <p:pic>
          <p:nvPicPr>
            <p:cNvPr id="33" name="Graphic 32" descr="Home with solid fill">
              <a:extLst>
                <a:ext uri="{FF2B5EF4-FFF2-40B4-BE49-F238E27FC236}">
                  <a16:creationId xmlns:a16="http://schemas.microsoft.com/office/drawing/2014/main" id="{C9F9FA08-DBEE-6A48-990B-0D456D3910D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285266" y="3423292"/>
              <a:ext cx="319183" cy="319183"/>
            </a:xfrm>
            <a:prstGeom prst="rect">
              <a:avLst/>
            </a:prstGeom>
          </p:spPr>
        </p:pic>
        <p:pic>
          <p:nvPicPr>
            <p:cNvPr id="34" name="Graphic 33" descr="Home with solid fill">
              <a:extLst>
                <a:ext uri="{FF2B5EF4-FFF2-40B4-BE49-F238E27FC236}">
                  <a16:creationId xmlns:a16="http://schemas.microsoft.com/office/drawing/2014/main" id="{994AEDE5-7429-3C48-978A-35D4FC4FB16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557796" y="3367778"/>
              <a:ext cx="197191" cy="197191"/>
            </a:xfrm>
            <a:prstGeom prst="rect">
              <a:avLst/>
            </a:prstGeom>
          </p:spPr>
        </p:pic>
        <p:pic>
          <p:nvPicPr>
            <p:cNvPr id="35" name="Graphic 34" descr="Home with solid fill">
              <a:extLst>
                <a:ext uri="{FF2B5EF4-FFF2-40B4-BE49-F238E27FC236}">
                  <a16:creationId xmlns:a16="http://schemas.microsoft.com/office/drawing/2014/main" id="{375A6527-ABF5-E947-A8B5-A5C5AB76E12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126689" y="3327382"/>
              <a:ext cx="232131" cy="232131"/>
            </a:xfrm>
            <a:prstGeom prst="rect">
              <a:avLst/>
            </a:prstGeom>
          </p:spPr>
        </p:pic>
      </p:grpSp>
      <p:sp>
        <p:nvSpPr>
          <p:cNvPr id="37" name="Freeform 36">
            <a:extLst>
              <a:ext uri="{FF2B5EF4-FFF2-40B4-BE49-F238E27FC236}">
                <a16:creationId xmlns:a16="http://schemas.microsoft.com/office/drawing/2014/main" id="{99934FA4-DA10-3340-9E30-C3E016069064}"/>
              </a:ext>
            </a:extLst>
          </p:cNvPr>
          <p:cNvSpPr/>
          <p:nvPr/>
        </p:nvSpPr>
        <p:spPr bwMode="gray">
          <a:xfrm>
            <a:off x="9601200" y="1231641"/>
            <a:ext cx="914400" cy="569167"/>
          </a:xfrm>
          <a:custGeom>
            <a:avLst/>
            <a:gdLst>
              <a:gd name="connsiteX0" fmla="*/ 914400 w 914400"/>
              <a:gd name="connsiteY0" fmla="*/ 569167 h 569167"/>
              <a:gd name="connsiteX1" fmla="*/ 223935 w 914400"/>
              <a:gd name="connsiteY1" fmla="*/ 419877 h 569167"/>
              <a:gd name="connsiteX2" fmla="*/ 0 w 914400"/>
              <a:gd name="connsiteY2" fmla="*/ 0 h 569167"/>
            </a:gdLst>
            <a:ahLst/>
            <a:cxnLst>
              <a:cxn ang="0">
                <a:pos x="connsiteX0" y="connsiteY0"/>
              </a:cxn>
              <a:cxn ang="0">
                <a:pos x="connsiteX1" y="connsiteY1"/>
              </a:cxn>
              <a:cxn ang="0">
                <a:pos x="connsiteX2" y="connsiteY2"/>
              </a:cxn>
            </a:cxnLst>
            <a:rect l="l" t="t" r="r" b="b"/>
            <a:pathLst>
              <a:path w="914400" h="569167">
                <a:moveTo>
                  <a:pt x="914400" y="569167"/>
                </a:moveTo>
                <a:cubicBezTo>
                  <a:pt x="645367" y="541952"/>
                  <a:pt x="376335" y="514738"/>
                  <a:pt x="223935" y="419877"/>
                </a:cubicBezTo>
                <a:cubicBezTo>
                  <a:pt x="71535" y="325016"/>
                  <a:pt x="35767" y="162508"/>
                  <a:pt x="0" y="0"/>
                </a:cubicBezTo>
              </a:path>
            </a:pathLst>
          </a:custGeom>
          <a:noFill/>
          <a:ln>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8" name="Freeform 37">
            <a:extLst>
              <a:ext uri="{FF2B5EF4-FFF2-40B4-BE49-F238E27FC236}">
                <a16:creationId xmlns:a16="http://schemas.microsoft.com/office/drawing/2014/main" id="{CB825046-A1E1-9146-B097-2A9AE40B482A}"/>
              </a:ext>
            </a:extLst>
          </p:cNvPr>
          <p:cNvSpPr/>
          <p:nvPr/>
        </p:nvSpPr>
        <p:spPr bwMode="gray">
          <a:xfrm>
            <a:off x="9442580" y="1240971"/>
            <a:ext cx="1082351" cy="643660"/>
          </a:xfrm>
          <a:custGeom>
            <a:avLst/>
            <a:gdLst>
              <a:gd name="connsiteX0" fmla="*/ 1082351 w 1082351"/>
              <a:gd name="connsiteY0" fmla="*/ 559837 h 643660"/>
              <a:gd name="connsiteX1" fmla="*/ 335902 w 1082351"/>
              <a:gd name="connsiteY1" fmla="*/ 597160 h 643660"/>
              <a:gd name="connsiteX2" fmla="*/ 0 w 1082351"/>
              <a:gd name="connsiteY2" fmla="*/ 0 h 643660"/>
            </a:gdLst>
            <a:ahLst/>
            <a:cxnLst>
              <a:cxn ang="0">
                <a:pos x="connsiteX0" y="connsiteY0"/>
              </a:cxn>
              <a:cxn ang="0">
                <a:pos x="connsiteX1" y="connsiteY1"/>
              </a:cxn>
              <a:cxn ang="0">
                <a:pos x="connsiteX2" y="connsiteY2"/>
              </a:cxn>
            </a:cxnLst>
            <a:rect l="l" t="t" r="r" b="b"/>
            <a:pathLst>
              <a:path w="1082351" h="643660">
                <a:moveTo>
                  <a:pt x="1082351" y="559837"/>
                </a:moveTo>
                <a:cubicBezTo>
                  <a:pt x="799322" y="625151"/>
                  <a:pt x="516294" y="690466"/>
                  <a:pt x="335902" y="597160"/>
                </a:cubicBezTo>
                <a:cubicBezTo>
                  <a:pt x="155510" y="503854"/>
                  <a:pt x="41988" y="85531"/>
                  <a:pt x="0" y="0"/>
                </a:cubicBezTo>
              </a:path>
            </a:pathLst>
          </a:custGeom>
          <a:noFill/>
          <a:ln>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9" name="Freeform 38">
            <a:extLst>
              <a:ext uri="{FF2B5EF4-FFF2-40B4-BE49-F238E27FC236}">
                <a16:creationId xmlns:a16="http://schemas.microsoft.com/office/drawing/2014/main" id="{164523B6-120B-C243-981A-E40F11B79362}"/>
              </a:ext>
            </a:extLst>
          </p:cNvPr>
          <p:cNvSpPr/>
          <p:nvPr/>
        </p:nvSpPr>
        <p:spPr bwMode="gray">
          <a:xfrm>
            <a:off x="9246637" y="1268963"/>
            <a:ext cx="1278294" cy="808032"/>
          </a:xfrm>
          <a:custGeom>
            <a:avLst/>
            <a:gdLst>
              <a:gd name="connsiteX0" fmla="*/ 1278294 w 1278294"/>
              <a:gd name="connsiteY0" fmla="*/ 531845 h 808032"/>
              <a:gd name="connsiteX1" fmla="*/ 513183 w 1278294"/>
              <a:gd name="connsiteY1" fmla="*/ 783772 h 808032"/>
              <a:gd name="connsiteX2" fmla="*/ 0 w 1278294"/>
              <a:gd name="connsiteY2" fmla="*/ 0 h 808032"/>
            </a:gdLst>
            <a:ahLst/>
            <a:cxnLst>
              <a:cxn ang="0">
                <a:pos x="connsiteX0" y="connsiteY0"/>
              </a:cxn>
              <a:cxn ang="0">
                <a:pos x="connsiteX1" y="connsiteY1"/>
              </a:cxn>
              <a:cxn ang="0">
                <a:pos x="connsiteX2" y="connsiteY2"/>
              </a:cxn>
            </a:cxnLst>
            <a:rect l="l" t="t" r="r" b="b"/>
            <a:pathLst>
              <a:path w="1278294" h="808032">
                <a:moveTo>
                  <a:pt x="1278294" y="531845"/>
                </a:moveTo>
                <a:cubicBezTo>
                  <a:pt x="1002263" y="702129"/>
                  <a:pt x="726232" y="872413"/>
                  <a:pt x="513183" y="783772"/>
                </a:cubicBezTo>
                <a:cubicBezTo>
                  <a:pt x="300134" y="695131"/>
                  <a:pt x="74645" y="125963"/>
                  <a:pt x="0" y="0"/>
                </a:cubicBezTo>
              </a:path>
            </a:pathLst>
          </a:custGeom>
          <a:noFill/>
          <a:ln>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41" name="Graphic 40" descr="Ticket with solid fill">
            <a:extLst>
              <a:ext uri="{FF2B5EF4-FFF2-40B4-BE49-F238E27FC236}">
                <a16:creationId xmlns:a16="http://schemas.microsoft.com/office/drawing/2014/main" id="{ED1D1134-2956-B34D-A3EC-2072A00235D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49515" y="3135351"/>
            <a:ext cx="1141015" cy="1141015"/>
          </a:xfrm>
          <a:prstGeom prst="rect">
            <a:avLst/>
          </a:prstGeom>
        </p:spPr>
      </p:pic>
      <p:sp>
        <p:nvSpPr>
          <p:cNvPr id="44" name="Rectangle 43">
            <a:extLst>
              <a:ext uri="{FF2B5EF4-FFF2-40B4-BE49-F238E27FC236}">
                <a16:creationId xmlns:a16="http://schemas.microsoft.com/office/drawing/2014/main" id="{85B32F00-D8EB-1D4F-919C-2B07BF7E2C20}"/>
              </a:ext>
            </a:extLst>
          </p:cNvPr>
          <p:cNvSpPr/>
          <p:nvPr/>
        </p:nvSpPr>
        <p:spPr bwMode="gray">
          <a:xfrm>
            <a:off x="6310076" y="4791410"/>
            <a:ext cx="943843" cy="709123"/>
          </a:xfrm>
          <a:prstGeom prst="rect">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DE" dirty="0">
                <a:solidFill>
                  <a:schemeClr val="bg1"/>
                </a:solidFill>
              </a:rPr>
              <a:t>Proposal Period</a:t>
            </a:r>
          </a:p>
        </p:txBody>
      </p:sp>
      <p:sp>
        <p:nvSpPr>
          <p:cNvPr id="45" name="Rectangle 44">
            <a:extLst>
              <a:ext uri="{FF2B5EF4-FFF2-40B4-BE49-F238E27FC236}">
                <a16:creationId xmlns:a16="http://schemas.microsoft.com/office/drawing/2014/main" id="{2AB69117-04FC-D44C-9CC8-32FC7BC1420B}"/>
              </a:ext>
            </a:extLst>
          </p:cNvPr>
          <p:cNvSpPr/>
          <p:nvPr/>
        </p:nvSpPr>
        <p:spPr bwMode="gray">
          <a:xfrm>
            <a:off x="7420844" y="4791410"/>
            <a:ext cx="943843" cy="709123"/>
          </a:xfrm>
          <a:prstGeom prst="rect">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DE" dirty="0">
                <a:solidFill>
                  <a:schemeClr val="bg1"/>
                </a:solidFill>
              </a:rPr>
              <a:t>Exploration Vote Period</a:t>
            </a:r>
          </a:p>
        </p:txBody>
      </p:sp>
      <p:sp>
        <p:nvSpPr>
          <p:cNvPr id="46" name="Rectangle 45">
            <a:extLst>
              <a:ext uri="{FF2B5EF4-FFF2-40B4-BE49-F238E27FC236}">
                <a16:creationId xmlns:a16="http://schemas.microsoft.com/office/drawing/2014/main" id="{4B0E6D9A-921B-D24C-B0F0-5C50D02808CD}"/>
              </a:ext>
            </a:extLst>
          </p:cNvPr>
          <p:cNvSpPr/>
          <p:nvPr/>
        </p:nvSpPr>
        <p:spPr bwMode="gray">
          <a:xfrm>
            <a:off x="8531612" y="4791410"/>
            <a:ext cx="943843" cy="709123"/>
          </a:xfrm>
          <a:prstGeom prst="rect">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DE" dirty="0">
                <a:solidFill>
                  <a:schemeClr val="bg1"/>
                </a:solidFill>
              </a:rPr>
              <a:t>Testing (Cooldown) Period</a:t>
            </a:r>
          </a:p>
        </p:txBody>
      </p:sp>
      <p:sp>
        <p:nvSpPr>
          <p:cNvPr id="47" name="Rectangle 46">
            <a:extLst>
              <a:ext uri="{FF2B5EF4-FFF2-40B4-BE49-F238E27FC236}">
                <a16:creationId xmlns:a16="http://schemas.microsoft.com/office/drawing/2014/main" id="{0AC1D7D3-81AA-5D48-8C1C-0DD519D0B61D}"/>
              </a:ext>
            </a:extLst>
          </p:cNvPr>
          <p:cNvSpPr/>
          <p:nvPr/>
        </p:nvSpPr>
        <p:spPr bwMode="gray">
          <a:xfrm>
            <a:off x="9642380" y="4791410"/>
            <a:ext cx="943843" cy="709123"/>
          </a:xfrm>
          <a:prstGeom prst="rect">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DE" dirty="0">
                <a:solidFill>
                  <a:schemeClr val="bg1"/>
                </a:solidFill>
              </a:rPr>
              <a:t>Promotion Vote Period</a:t>
            </a:r>
          </a:p>
        </p:txBody>
      </p:sp>
      <p:sp>
        <p:nvSpPr>
          <p:cNvPr id="48" name="Rectangle 47">
            <a:extLst>
              <a:ext uri="{FF2B5EF4-FFF2-40B4-BE49-F238E27FC236}">
                <a16:creationId xmlns:a16="http://schemas.microsoft.com/office/drawing/2014/main" id="{87FA6F77-1413-224F-9C11-72A03C86960A}"/>
              </a:ext>
            </a:extLst>
          </p:cNvPr>
          <p:cNvSpPr/>
          <p:nvPr/>
        </p:nvSpPr>
        <p:spPr bwMode="gray">
          <a:xfrm>
            <a:off x="10753148" y="4791410"/>
            <a:ext cx="943843" cy="709123"/>
          </a:xfrm>
          <a:prstGeom prst="rect">
            <a:avLst/>
          </a:pr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DE" dirty="0">
                <a:solidFill>
                  <a:srgbClr val="798BB3"/>
                </a:solidFill>
              </a:rPr>
              <a:t>Adoption Period</a:t>
            </a:r>
          </a:p>
        </p:txBody>
      </p:sp>
      <p:sp>
        <p:nvSpPr>
          <p:cNvPr id="42" name="Oval 41">
            <a:extLst>
              <a:ext uri="{FF2B5EF4-FFF2-40B4-BE49-F238E27FC236}">
                <a16:creationId xmlns:a16="http://schemas.microsoft.com/office/drawing/2014/main" id="{070C23AE-1B09-0945-947B-1A7AD8FA920C}"/>
              </a:ext>
            </a:extLst>
          </p:cNvPr>
          <p:cNvSpPr/>
          <p:nvPr/>
        </p:nvSpPr>
        <p:spPr bwMode="gray">
          <a:xfrm>
            <a:off x="6310076" y="5579793"/>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50" name="Oval 49">
            <a:extLst>
              <a:ext uri="{FF2B5EF4-FFF2-40B4-BE49-F238E27FC236}">
                <a16:creationId xmlns:a16="http://schemas.microsoft.com/office/drawing/2014/main" id="{C6D4DBB8-0284-B147-88C3-8D3BEEDE2832}"/>
              </a:ext>
            </a:extLst>
          </p:cNvPr>
          <p:cNvSpPr/>
          <p:nvPr/>
        </p:nvSpPr>
        <p:spPr bwMode="gray">
          <a:xfrm>
            <a:off x="6564690" y="5579793"/>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51" name="Oval 50">
            <a:extLst>
              <a:ext uri="{FF2B5EF4-FFF2-40B4-BE49-F238E27FC236}">
                <a16:creationId xmlns:a16="http://schemas.microsoft.com/office/drawing/2014/main" id="{A3588648-D119-7A49-B572-BFBE2CF5F822}"/>
              </a:ext>
            </a:extLst>
          </p:cNvPr>
          <p:cNvSpPr/>
          <p:nvPr/>
        </p:nvSpPr>
        <p:spPr bwMode="gray">
          <a:xfrm>
            <a:off x="6819304" y="5579793"/>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52" name="Oval 51">
            <a:extLst>
              <a:ext uri="{FF2B5EF4-FFF2-40B4-BE49-F238E27FC236}">
                <a16:creationId xmlns:a16="http://schemas.microsoft.com/office/drawing/2014/main" id="{31B5572B-B0A5-B74F-ABC7-A7911D9BE57A}"/>
              </a:ext>
            </a:extLst>
          </p:cNvPr>
          <p:cNvSpPr/>
          <p:nvPr/>
        </p:nvSpPr>
        <p:spPr bwMode="gray">
          <a:xfrm>
            <a:off x="7073919" y="5579793"/>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53" name="Oval 52">
            <a:extLst>
              <a:ext uri="{FF2B5EF4-FFF2-40B4-BE49-F238E27FC236}">
                <a16:creationId xmlns:a16="http://schemas.microsoft.com/office/drawing/2014/main" id="{77130AAB-E686-0B4F-A7A7-2B157D4E4EDA}"/>
              </a:ext>
            </a:extLst>
          </p:cNvPr>
          <p:cNvSpPr/>
          <p:nvPr/>
        </p:nvSpPr>
        <p:spPr bwMode="gray">
          <a:xfrm>
            <a:off x="6310076" y="5831719"/>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54" name="Oval 53">
            <a:extLst>
              <a:ext uri="{FF2B5EF4-FFF2-40B4-BE49-F238E27FC236}">
                <a16:creationId xmlns:a16="http://schemas.microsoft.com/office/drawing/2014/main" id="{93BDEE90-58DE-F448-B1FE-96A8FB5C53C3}"/>
              </a:ext>
            </a:extLst>
          </p:cNvPr>
          <p:cNvSpPr/>
          <p:nvPr/>
        </p:nvSpPr>
        <p:spPr bwMode="gray">
          <a:xfrm>
            <a:off x="6564690" y="5831719"/>
            <a:ext cx="180000" cy="180000"/>
          </a:xfrm>
          <a:prstGeom prst="ellipse">
            <a:avLst/>
          </a:pr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DE" sz="1800" dirty="0">
                <a:solidFill>
                  <a:schemeClr val="accent6"/>
                </a:solidFill>
                <a:latin typeface="Wingdings" pitchFamily="2" charset="2"/>
              </a:rPr>
              <a:t>û</a:t>
            </a:r>
          </a:p>
        </p:txBody>
      </p:sp>
      <p:sp>
        <p:nvSpPr>
          <p:cNvPr id="55" name="Oval 54">
            <a:extLst>
              <a:ext uri="{FF2B5EF4-FFF2-40B4-BE49-F238E27FC236}">
                <a16:creationId xmlns:a16="http://schemas.microsoft.com/office/drawing/2014/main" id="{0CCCEC27-46B2-5F4F-A0CE-89350B5D6894}"/>
              </a:ext>
            </a:extLst>
          </p:cNvPr>
          <p:cNvSpPr/>
          <p:nvPr/>
        </p:nvSpPr>
        <p:spPr bwMode="gray">
          <a:xfrm>
            <a:off x="6819304" y="5831719"/>
            <a:ext cx="180000" cy="180000"/>
          </a:xfrm>
          <a:prstGeom prst="ellipse">
            <a:avLst/>
          </a:pr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DE" sz="1800" dirty="0">
                <a:solidFill>
                  <a:schemeClr val="accent6"/>
                </a:solidFill>
                <a:latin typeface="Wingdings" pitchFamily="2" charset="2"/>
              </a:rPr>
              <a:t>û</a:t>
            </a:r>
          </a:p>
        </p:txBody>
      </p:sp>
      <p:sp>
        <p:nvSpPr>
          <p:cNvPr id="56" name="Oval 55">
            <a:extLst>
              <a:ext uri="{FF2B5EF4-FFF2-40B4-BE49-F238E27FC236}">
                <a16:creationId xmlns:a16="http://schemas.microsoft.com/office/drawing/2014/main" id="{C830721A-00A6-F847-B995-A815D770070C}"/>
              </a:ext>
            </a:extLst>
          </p:cNvPr>
          <p:cNvSpPr/>
          <p:nvPr/>
        </p:nvSpPr>
        <p:spPr bwMode="gray">
          <a:xfrm>
            <a:off x="7073919" y="5831719"/>
            <a:ext cx="180000" cy="180000"/>
          </a:xfrm>
          <a:prstGeom prst="ellipse">
            <a:avLst/>
          </a:pr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DE" sz="1800" dirty="0">
                <a:solidFill>
                  <a:schemeClr val="accent6"/>
                </a:solidFill>
                <a:latin typeface="Wingdings" pitchFamily="2" charset="2"/>
              </a:rPr>
              <a:t>û</a:t>
            </a:r>
          </a:p>
        </p:txBody>
      </p:sp>
      <p:sp>
        <p:nvSpPr>
          <p:cNvPr id="59" name="Oval 58">
            <a:extLst>
              <a:ext uri="{FF2B5EF4-FFF2-40B4-BE49-F238E27FC236}">
                <a16:creationId xmlns:a16="http://schemas.microsoft.com/office/drawing/2014/main" id="{8C1FD858-A4DE-F24C-856A-1FB279BD93A7}"/>
              </a:ext>
            </a:extLst>
          </p:cNvPr>
          <p:cNvSpPr/>
          <p:nvPr/>
        </p:nvSpPr>
        <p:spPr bwMode="gray">
          <a:xfrm>
            <a:off x="7420844" y="5579793"/>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60" name="Oval 59">
            <a:extLst>
              <a:ext uri="{FF2B5EF4-FFF2-40B4-BE49-F238E27FC236}">
                <a16:creationId xmlns:a16="http://schemas.microsoft.com/office/drawing/2014/main" id="{CEDC9C81-C9FB-154E-BF7B-17BFBBAC8BA8}"/>
              </a:ext>
            </a:extLst>
          </p:cNvPr>
          <p:cNvSpPr/>
          <p:nvPr/>
        </p:nvSpPr>
        <p:spPr bwMode="gray">
          <a:xfrm>
            <a:off x="7675458" y="5579793"/>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61" name="Oval 60">
            <a:extLst>
              <a:ext uri="{FF2B5EF4-FFF2-40B4-BE49-F238E27FC236}">
                <a16:creationId xmlns:a16="http://schemas.microsoft.com/office/drawing/2014/main" id="{DF1D8981-2F44-F347-B11E-DC6C77ADCB5E}"/>
              </a:ext>
            </a:extLst>
          </p:cNvPr>
          <p:cNvSpPr/>
          <p:nvPr/>
        </p:nvSpPr>
        <p:spPr bwMode="gray">
          <a:xfrm>
            <a:off x="7930072" y="5579793"/>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62" name="Oval 61">
            <a:extLst>
              <a:ext uri="{FF2B5EF4-FFF2-40B4-BE49-F238E27FC236}">
                <a16:creationId xmlns:a16="http://schemas.microsoft.com/office/drawing/2014/main" id="{DDF1A2F7-DBDE-E04A-80E9-1D497A5F3221}"/>
              </a:ext>
            </a:extLst>
          </p:cNvPr>
          <p:cNvSpPr/>
          <p:nvPr/>
        </p:nvSpPr>
        <p:spPr bwMode="gray">
          <a:xfrm>
            <a:off x="8184687" y="5579793"/>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63" name="Oval 62">
            <a:extLst>
              <a:ext uri="{FF2B5EF4-FFF2-40B4-BE49-F238E27FC236}">
                <a16:creationId xmlns:a16="http://schemas.microsoft.com/office/drawing/2014/main" id="{98A80D50-773E-C84D-B33A-D8AAFD3262E9}"/>
              </a:ext>
            </a:extLst>
          </p:cNvPr>
          <p:cNvSpPr/>
          <p:nvPr/>
        </p:nvSpPr>
        <p:spPr bwMode="gray">
          <a:xfrm>
            <a:off x="7420844" y="5831719"/>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64" name="Oval 63">
            <a:extLst>
              <a:ext uri="{FF2B5EF4-FFF2-40B4-BE49-F238E27FC236}">
                <a16:creationId xmlns:a16="http://schemas.microsoft.com/office/drawing/2014/main" id="{0C0118B9-3441-ED42-84D2-AD05191FFC4B}"/>
              </a:ext>
            </a:extLst>
          </p:cNvPr>
          <p:cNvSpPr/>
          <p:nvPr/>
        </p:nvSpPr>
        <p:spPr bwMode="gray">
          <a:xfrm>
            <a:off x="7675458" y="5831719"/>
            <a:ext cx="180000" cy="180000"/>
          </a:xfrm>
          <a:prstGeom prst="ellipse">
            <a:avLst/>
          </a:pr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DE" sz="1800" dirty="0">
                <a:solidFill>
                  <a:schemeClr val="accent6"/>
                </a:solidFill>
                <a:latin typeface="Wingdings" pitchFamily="2" charset="2"/>
              </a:rPr>
              <a:t>û</a:t>
            </a:r>
          </a:p>
        </p:txBody>
      </p:sp>
      <p:sp>
        <p:nvSpPr>
          <p:cNvPr id="65" name="Oval 64">
            <a:extLst>
              <a:ext uri="{FF2B5EF4-FFF2-40B4-BE49-F238E27FC236}">
                <a16:creationId xmlns:a16="http://schemas.microsoft.com/office/drawing/2014/main" id="{1D179690-A2B7-684F-9FB3-96537ED4567B}"/>
              </a:ext>
            </a:extLst>
          </p:cNvPr>
          <p:cNvSpPr/>
          <p:nvPr/>
        </p:nvSpPr>
        <p:spPr bwMode="gray">
          <a:xfrm>
            <a:off x="7930072" y="5831719"/>
            <a:ext cx="180000" cy="180000"/>
          </a:xfrm>
          <a:prstGeom prst="ellipse">
            <a:avLst/>
          </a:pr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DE" sz="1800" dirty="0">
                <a:solidFill>
                  <a:schemeClr val="accent6"/>
                </a:solidFill>
                <a:latin typeface="Wingdings" pitchFamily="2" charset="2"/>
              </a:rPr>
              <a:t>û</a:t>
            </a:r>
          </a:p>
        </p:txBody>
      </p:sp>
      <p:sp>
        <p:nvSpPr>
          <p:cNvPr id="66" name="Oval 65">
            <a:extLst>
              <a:ext uri="{FF2B5EF4-FFF2-40B4-BE49-F238E27FC236}">
                <a16:creationId xmlns:a16="http://schemas.microsoft.com/office/drawing/2014/main" id="{FD89253F-B663-CE44-8806-CE3287F38218}"/>
              </a:ext>
            </a:extLst>
          </p:cNvPr>
          <p:cNvSpPr/>
          <p:nvPr/>
        </p:nvSpPr>
        <p:spPr bwMode="gray">
          <a:xfrm>
            <a:off x="8184687" y="5831719"/>
            <a:ext cx="180000" cy="180000"/>
          </a:xfrm>
          <a:prstGeom prst="ellipse">
            <a:avLst/>
          </a:pr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DE" sz="1800" dirty="0">
                <a:solidFill>
                  <a:schemeClr val="accent6"/>
                </a:solidFill>
                <a:latin typeface="Wingdings" pitchFamily="2" charset="2"/>
              </a:rPr>
              <a:t>û</a:t>
            </a:r>
          </a:p>
        </p:txBody>
      </p:sp>
      <p:sp>
        <p:nvSpPr>
          <p:cNvPr id="68" name="Oval 67">
            <a:extLst>
              <a:ext uri="{FF2B5EF4-FFF2-40B4-BE49-F238E27FC236}">
                <a16:creationId xmlns:a16="http://schemas.microsoft.com/office/drawing/2014/main" id="{7DA7AB4F-4D5B-8944-AAE5-5C6E24622895}"/>
              </a:ext>
            </a:extLst>
          </p:cNvPr>
          <p:cNvSpPr/>
          <p:nvPr/>
        </p:nvSpPr>
        <p:spPr bwMode="gray">
          <a:xfrm>
            <a:off x="8531612" y="5579793"/>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69" name="Oval 68">
            <a:extLst>
              <a:ext uri="{FF2B5EF4-FFF2-40B4-BE49-F238E27FC236}">
                <a16:creationId xmlns:a16="http://schemas.microsoft.com/office/drawing/2014/main" id="{8332813D-D8C7-8F4F-833B-2575100578CD}"/>
              </a:ext>
            </a:extLst>
          </p:cNvPr>
          <p:cNvSpPr/>
          <p:nvPr/>
        </p:nvSpPr>
        <p:spPr bwMode="gray">
          <a:xfrm>
            <a:off x="8786226" y="5579793"/>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70" name="Oval 69">
            <a:extLst>
              <a:ext uri="{FF2B5EF4-FFF2-40B4-BE49-F238E27FC236}">
                <a16:creationId xmlns:a16="http://schemas.microsoft.com/office/drawing/2014/main" id="{DFA4EEAA-DB18-2F45-A080-26FF756A261E}"/>
              </a:ext>
            </a:extLst>
          </p:cNvPr>
          <p:cNvSpPr/>
          <p:nvPr/>
        </p:nvSpPr>
        <p:spPr bwMode="gray">
          <a:xfrm>
            <a:off x="9040840" y="5579793"/>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71" name="Oval 70">
            <a:extLst>
              <a:ext uri="{FF2B5EF4-FFF2-40B4-BE49-F238E27FC236}">
                <a16:creationId xmlns:a16="http://schemas.microsoft.com/office/drawing/2014/main" id="{479436FE-879D-2E40-A8C5-47D25ED1DC1C}"/>
              </a:ext>
            </a:extLst>
          </p:cNvPr>
          <p:cNvSpPr/>
          <p:nvPr/>
        </p:nvSpPr>
        <p:spPr bwMode="gray">
          <a:xfrm>
            <a:off x="9295455" y="5579793"/>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72" name="Oval 71">
            <a:extLst>
              <a:ext uri="{FF2B5EF4-FFF2-40B4-BE49-F238E27FC236}">
                <a16:creationId xmlns:a16="http://schemas.microsoft.com/office/drawing/2014/main" id="{B8822FC0-68D4-7F43-AEF7-FEE3F5FA7139}"/>
              </a:ext>
            </a:extLst>
          </p:cNvPr>
          <p:cNvSpPr/>
          <p:nvPr/>
        </p:nvSpPr>
        <p:spPr bwMode="gray">
          <a:xfrm>
            <a:off x="8531612" y="5831719"/>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73" name="Oval 72">
            <a:extLst>
              <a:ext uri="{FF2B5EF4-FFF2-40B4-BE49-F238E27FC236}">
                <a16:creationId xmlns:a16="http://schemas.microsoft.com/office/drawing/2014/main" id="{E5DEFE42-A530-9040-8BEF-DBFE04472C3A}"/>
              </a:ext>
            </a:extLst>
          </p:cNvPr>
          <p:cNvSpPr/>
          <p:nvPr/>
        </p:nvSpPr>
        <p:spPr bwMode="gray">
          <a:xfrm>
            <a:off x="8786226" y="5831719"/>
            <a:ext cx="180000" cy="180000"/>
          </a:xfrm>
          <a:prstGeom prst="ellipse">
            <a:avLst/>
          </a:pr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DE" sz="1800" dirty="0">
                <a:solidFill>
                  <a:schemeClr val="accent6"/>
                </a:solidFill>
                <a:latin typeface="Wingdings" pitchFamily="2" charset="2"/>
              </a:rPr>
              <a:t>û</a:t>
            </a:r>
          </a:p>
        </p:txBody>
      </p:sp>
      <p:sp>
        <p:nvSpPr>
          <p:cNvPr id="74" name="Oval 73">
            <a:extLst>
              <a:ext uri="{FF2B5EF4-FFF2-40B4-BE49-F238E27FC236}">
                <a16:creationId xmlns:a16="http://schemas.microsoft.com/office/drawing/2014/main" id="{43A196BA-5A6E-484D-BF9E-8796C8AF7F99}"/>
              </a:ext>
            </a:extLst>
          </p:cNvPr>
          <p:cNvSpPr/>
          <p:nvPr/>
        </p:nvSpPr>
        <p:spPr bwMode="gray">
          <a:xfrm>
            <a:off x="9040840" y="5831719"/>
            <a:ext cx="180000" cy="180000"/>
          </a:xfrm>
          <a:prstGeom prst="ellipse">
            <a:avLst/>
          </a:pr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DE" sz="1800" dirty="0">
                <a:solidFill>
                  <a:schemeClr val="accent6"/>
                </a:solidFill>
                <a:latin typeface="Wingdings" pitchFamily="2" charset="2"/>
              </a:rPr>
              <a:t>û</a:t>
            </a:r>
          </a:p>
        </p:txBody>
      </p:sp>
      <p:sp>
        <p:nvSpPr>
          <p:cNvPr id="75" name="Oval 74">
            <a:extLst>
              <a:ext uri="{FF2B5EF4-FFF2-40B4-BE49-F238E27FC236}">
                <a16:creationId xmlns:a16="http://schemas.microsoft.com/office/drawing/2014/main" id="{1B55C073-4247-8941-A1DF-CC590224A231}"/>
              </a:ext>
            </a:extLst>
          </p:cNvPr>
          <p:cNvSpPr/>
          <p:nvPr/>
        </p:nvSpPr>
        <p:spPr bwMode="gray">
          <a:xfrm>
            <a:off x="9295455" y="5831719"/>
            <a:ext cx="180000" cy="180000"/>
          </a:xfrm>
          <a:prstGeom prst="ellipse">
            <a:avLst/>
          </a:pr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DE" sz="1800" dirty="0">
                <a:solidFill>
                  <a:schemeClr val="accent6"/>
                </a:solidFill>
                <a:latin typeface="Wingdings" pitchFamily="2" charset="2"/>
              </a:rPr>
              <a:t>û</a:t>
            </a:r>
          </a:p>
        </p:txBody>
      </p:sp>
      <p:sp>
        <p:nvSpPr>
          <p:cNvPr id="77" name="Oval 76">
            <a:extLst>
              <a:ext uri="{FF2B5EF4-FFF2-40B4-BE49-F238E27FC236}">
                <a16:creationId xmlns:a16="http://schemas.microsoft.com/office/drawing/2014/main" id="{C14096DD-754E-5B4C-BB4D-2198BAE5C596}"/>
              </a:ext>
            </a:extLst>
          </p:cNvPr>
          <p:cNvSpPr/>
          <p:nvPr/>
        </p:nvSpPr>
        <p:spPr bwMode="gray">
          <a:xfrm>
            <a:off x="9642380" y="5579793"/>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78" name="Oval 77">
            <a:extLst>
              <a:ext uri="{FF2B5EF4-FFF2-40B4-BE49-F238E27FC236}">
                <a16:creationId xmlns:a16="http://schemas.microsoft.com/office/drawing/2014/main" id="{97B84B47-3146-B049-B51B-6370A6EBDFEE}"/>
              </a:ext>
            </a:extLst>
          </p:cNvPr>
          <p:cNvSpPr/>
          <p:nvPr/>
        </p:nvSpPr>
        <p:spPr bwMode="gray">
          <a:xfrm>
            <a:off x="9896994" y="5579793"/>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79" name="Oval 78">
            <a:extLst>
              <a:ext uri="{FF2B5EF4-FFF2-40B4-BE49-F238E27FC236}">
                <a16:creationId xmlns:a16="http://schemas.microsoft.com/office/drawing/2014/main" id="{D347F0C9-9D84-2C45-9ABC-900074B4FB01}"/>
              </a:ext>
            </a:extLst>
          </p:cNvPr>
          <p:cNvSpPr/>
          <p:nvPr/>
        </p:nvSpPr>
        <p:spPr bwMode="gray">
          <a:xfrm>
            <a:off x="10151608" y="5579793"/>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80" name="Oval 79">
            <a:extLst>
              <a:ext uri="{FF2B5EF4-FFF2-40B4-BE49-F238E27FC236}">
                <a16:creationId xmlns:a16="http://schemas.microsoft.com/office/drawing/2014/main" id="{576FD1CF-C837-8746-A228-74BE3E64E4BA}"/>
              </a:ext>
            </a:extLst>
          </p:cNvPr>
          <p:cNvSpPr/>
          <p:nvPr/>
        </p:nvSpPr>
        <p:spPr bwMode="gray">
          <a:xfrm>
            <a:off x="10406223" y="5579793"/>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81" name="Oval 80">
            <a:extLst>
              <a:ext uri="{FF2B5EF4-FFF2-40B4-BE49-F238E27FC236}">
                <a16:creationId xmlns:a16="http://schemas.microsoft.com/office/drawing/2014/main" id="{AE48D602-BCEE-484C-9A7E-86C7658D0528}"/>
              </a:ext>
            </a:extLst>
          </p:cNvPr>
          <p:cNvSpPr/>
          <p:nvPr/>
        </p:nvSpPr>
        <p:spPr bwMode="gray">
          <a:xfrm>
            <a:off x="9642380" y="5831719"/>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82" name="Oval 81">
            <a:extLst>
              <a:ext uri="{FF2B5EF4-FFF2-40B4-BE49-F238E27FC236}">
                <a16:creationId xmlns:a16="http://schemas.microsoft.com/office/drawing/2014/main" id="{E62F7EA4-9B18-944A-8375-2DE579530F19}"/>
              </a:ext>
            </a:extLst>
          </p:cNvPr>
          <p:cNvSpPr/>
          <p:nvPr/>
        </p:nvSpPr>
        <p:spPr bwMode="gray">
          <a:xfrm>
            <a:off x="9896994" y="5831719"/>
            <a:ext cx="180000" cy="180000"/>
          </a:xfrm>
          <a:prstGeom prst="ellipse">
            <a:avLst/>
          </a:pr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DE" sz="1800" dirty="0">
                <a:solidFill>
                  <a:schemeClr val="accent6"/>
                </a:solidFill>
                <a:latin typeface="Wingdings" pitchFamily="2" charset="2"/>
              </a:rPr>
              <a:t>û</a:t>
            </a:r>
          </a:p>
        </p:txBody>
      </p:sp>
      <p:sp>
        <p:nvSpPr>
          <p:cNvPr id="83" name="Oval 82">
            <a:extLst>
              <a:ext uri="{FF2B5EF4-FFF2-40B4-BE49-F238E27FC236}">
                <a16:creationId xmlns:a16="http://schemas.microsoft.com/office/drawing/2014/main" id="{AB8BCAF9-2805-C743-A71F-C61F8972B55A}"/>
              </a:ext>
            </a:extLst>
          </p:cNvPr>
          <p:cNvSpPr/>
          <p:nvPr/>
        </p:nvSpPr>
        <p:spPr bwMode="gray">
          <a:xfrm>
            <a:off x="10151608" y="5831719"/>
            <a:ext cx="180000" cy="180000"/>
          </a:xfrm>
          <a:prstGeom prst="ellipse">
            <a:avLst/>
          </a:pr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DE" sz="1800" dirty="0">
                <a:solidFill>
                  <a:schemeClr val="accent6"/>
                </a:solidFill>
                <a:latin typeface="Wingdings" pitchFamily="2" charset="2"/>
              </a:rPr>
              <a:t>û</a:t>
            </a:r>
          </a:p>
        </p:txBody>
      </p:sp>
      <p:sp>
        <p:nvSpPr>
          <p:cNvPr id="84" name="Oval 83">
            <a:extLst>
              <a:ext uri="{FF2B5EF4-FFF2-40B4-BE49-F238E27FC236}">
                <a16:creationId xmlns:a16="http://schemas.microsoft.com/office/drawing/2014/main" id="{A39F2CE6-2E11-A74D-A3BD-EBF2A049365B}"/>
              </a:ext>
            </a:extLst>
          </p:cNvPr>
          <p:cNvSpPr/>
          <p:nvPr/>
        </p:nvSpPr>
        <p:spPr bwMode="gray">
          <a:xfrm>
            <a:off x="10406223" y="5831719"/>
            <a:ext cx="180000" cy="180000"/>
          </a:xfrm>
          <a:prstGeom prst="ellipse">
            <a:avLst/>
          </a:pr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DE" sz="1800" dirty="0">
                <a:solidFill>
                  <a:schemeClr val="accent6"/>
                </a:solidFill>
                <a:latin typeface="Wingdings" pitchFamily="2" charset="2"/>
              </a:rPr>
              <a:t>û</a:t>
            </a:r>
          </a:p>
        </p:txBody>
      </p:sp>
      <p:grpSp>
        <p:nvGrpSpPr>
          <p:cNvPr id="85" name="Group 84">
            <a:extLst>
              <a:ext uri="{FF2B5EF4-FFF2-40B4-BE49-F238E27FC236}">
                <a16:creationId xmlns:a16="http://schemas.microsoft.com/office/drawing/2014/main" id="{2B010317-E71B-2646-887D-F4E8E54F1B6C}"/>
              </a:ext>
            </a:extLst>
          </p:cNvPr>
          <p:cNvGrpSpPr/>
          <p:nvPr/>
        </p:nvGrpSpPr>
        <p:grpSpPr>
          <a:xfrm>
            <a:off x="10753148" y="5579793"/>
            <a:ext cx="943843" cy="431926"/>
            <a:chOff x="6310076" y="5579793"/>
            <a:chExt cx="943843" cy="431926"/>
          </a:xfrm>
        </p:grpSpPr>
        <p:sp>
          <p:nvSpPr>
            <p:cNvPr id="86" name="Oval 85">
              <a:extLst>
                <a:ext uri="{FF2B5EF4-FFF2-40B4-BE49-F238E27FC236}">
                  <a16:creationId xmlns:a16="http://schemas.microsoft.com/office/drawing/2014/main" id="{36D6CCB5-EF82-EE4B-85F9-EA3F5A57B65D}"/>
                </a:ext>
              </a:extLst>
            </p:cNvPr>
            <p:cNvSpPr/>
            <p:nvPr/>
          </p:nvSpPr>
          <p:spPr bwMode="gray">
            <a:xfrm>
              <a:off x="6310076" y="5579793"/>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87" name="Oval 86">
              <a:extLst>
                <a:ext uri="{FF2B5EF4-FFF2-40B4-BE49-F238E27FC236}">
                  <a16:creationId xmlns:a16="http://schemas.microsoft.com/office/drawing/2014/main" id="{4EFC1CE8-DE34-1A4F-8056-4165903A4D9A}"/>
                </a:ext>
              </a:extLst>
            </p:cNvPr>
            <p:cNvSpPr/>
            <p:nvPr/>
          </p:nvSpPr>
          <p:spPr bwMode="gray">
            <a:xfrm>
              <a:off x="6564690" y="5579793"/>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88" name="Oval 87">
              <a:extLst>
                <a:ext uri="{FF2B5EF4-FFF2-40B4-BE49-F238E27FC236}">
                  <a16:creationId xmlns:a16="http://schemas.microsoft.com/office/drawing/2014/main" id="{4DA47417-F30F-8E4B-92F2-773405E994BE}"/>
                </a:ext>
              </a:extLst>
            </p:cNvPr>
            <p:cNvSpPr/>
            <p:nvPr/>
          </p:nvSpPr>
          <p:spPr bwMode="gray">
            <a:xfrm>
              <a:off x="6819304" y="5579793"/>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89" name="Oval 88">
              <a:extLst>
                <a:ext uri="{FF2B5EF4-FFF2-40B4-BE49-F238E27FC236}">
                  <a16:creationId xmlns:a16="http://schemas.microsoft.com/office/drawing/2014/main" id="{01DC458C-5C78-0D47-9021-0E300ACEE9B0}"/>
                </a:ext>
              </a:extLst>
            </p:cNvPr>
            <p:cNvSpPr/>
            <p:nvPr/>
          </p:nvSpPr>
          <p:spPr bwMode="gray">
            <a:xfrm>
              <a:off x="7073919" y="5579793"/>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90" name="Oval 89">
              <a:extLst>
                <a:ext uri="{FF2B5EF4-FFF2-40B4-BE49-F238E27FC236}">
                  <a16:creationId xmlns:a16="http://schemas.microsoft.com/office/drawing/2014/main" id="{3EB122C1-8C05-5249-AD7C-677C7780974B}"/>
                </a:ext>
              </a:extLst>
            </p:cNvPr>
            <p:cNvSpPr/>
            <p:nvPr/>
          </p:nvSpPr>
          <p:spPr bwMode="gray">
            <a:xfrm>
              <a:off x="6310076" y="5831719"/>
              <a:ext cx="180000" cy="180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sp>
        <p:nvSpPr>
          <p:cNvPr id="111" name="Freeform 110">
            <a:extLst>
              <a:ext uri="{FF2B5EF4-FFF2-40B4-BE49-F238E27FC236}">
                <a16:creationId xmlns:a16="http://schemas.microsoft.com/office/drawing/2014/main" id="{80DEB701-9854-3444-BDA0-452AFCE366B7}"/>
              </a:ext>
            </a:extLst>
          </p:cNvPr>
          <p:cNvSpPr/>
          <p:nvPr/>
        </p:nvSpPr>
        <p:spPr bwMode="gray">
          <a:xfrm rot="1522377">
            <a:off x="11036455" y="4737509"/>
            <a:ext cx="755741" cy="231607"/>
          </a:xfrm>
          <a:custGeom>
            <a:avLst/>
            <a:gdLst>
              <a:gd name="connsiteX0" fmla="*/ 1 w 755741"/>
              <a:gd name="connsiteY0" fmla="*/ 215494 h 231607"/>
              <a:gd name="connsiteX1" fmla="*/ 1 w 755741"/>
              <a:gd name="connsiteY1" fmla="*/ 220581 h 231607"/>
              <a:gd name="connsiteX2" fmla="*/ 465109 w 755741"/>
              <a:gd name="connsiteY2" fmla="*/ 0 h 231607"/>
              <a:gd name="connsiteX3" fmla="*/ 645901 w 755741"/>
              <a:gd name="connsiteY3" fmla="*/ 0 h 231607"/>
              <a:gd name="connsiteX4" fmla="*/ 645901 w 755741"/>
              <a:gd name="connsiteY4" fmla="*/ 0 h 231607"/>
              <a:gd name="connsiteX5" fmla="*/ 645900 w 755741"/>
              <a:gd name="connsiteY5" fmla="*/ 0 h 231607"/>
              <a:gd name="connsiteX6" fmla="*/ 755741 w 755741"/>
              <a:gd name="connsiteY6" fmla="*/ 231607 h 231607"/>
              <a:gd name="connsiteX7" fmla="*/ 0 w 755741"/>
              <a:gd name="connsiteY7" fmla="*/ 231607 h 231607"/>
              <a:gd name="connsiteX8" fmla="*/ 0 w 755741"/>
              <a:gd name="connsiteY8" fmla="*/ 215495 h 23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741" h="231607">
                <a:moveTo>
                  <a:pt x="1" y="215494"/>
                </a:moveTo>
                <a:lnTo>
                  <a:pt x="1" y="220581"/>
                </a:lnTo>
                <a:lnTo>
                  <a:pt x="465109" y="0"/>
                </a:lnTo>
                <a:lnTo>
                  <a:pt x="645901" y="0"/>
                </a:lnTo>
                <a:lnTo>
                  <a:pt x="645901" y="0"/>
                </a:lnTo>
                <a:lnTo>
                  <a:pt x="645900" y="0"/>
                </a:lnTo>
                <a:lnTo>
                  <a:pt x="755741" y="231607"/>
                </a:lnTo>
                <a:lnTo>
                  <a:pt x="0" y="231607"/>
                </a:lnTo>
                <a:lnTo>
                  <a:pt x="0" y="215495"/>
                </a:lnTo>
                <a:close/>
              </a:path>
            </a:pathLst>
          </a:cu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0" rIns="72000" bIns="0" rtlCol="0" anchor="ctr">
            <a:noAutofit/>
          </a:bodyPr>
          <a:lstStyle/>
          <a:p>
            <a:pPr algn="ctr">
              <a:spcBef>
                <a:spcPts val="300"/>
              </a:spcBef>
              <a:spcAft>
                <a:spcPts val="100"/>
              </a:spcAft>
            </a:pPr>
            <a:r>
              <a:rPr lang="en-DE" sz="1050" i="1" dirty="0">
                <a:solidFill>
                  <a:schemeClr val="bg1"/>
                </a:solidFill>
              </a:rPr>
              <a:t>NEW</a:t>
            </a:r>
          </a:p>
        </p:txBody>
      </p:sp>
      <p:grpSp>
        <p:nvGrpSpPr>
          <p:cNvPr id="115" name="Group 114">
            <a:extLst>
              <a:ext uri="{FF2B5EF4-FFF2-40B4-BE49-F238E27FC236}">
                <a16:creationId xmlns:a16="http://schemas.microsoft.com/office/drawing/2014/main" id="{16AE3093-00CB-F64D-9B86-A52A017DD537}"/>
              </a:ext>
            </a:extLst>
          </p:cNvPr>
          <p:cNvGrpSpPr/>
          <p:nvPr/>
        </p:nvGrpSpPr>
        <p:grpSpPr>
          <a:xfrm>
            <a:off x="6753245" y="3612347"/>
            <a:ext cx="4500576" cy="288000"/>
            <a:chOff x="6612717" y="3488928"/>
            <a:chExt cx="4500576" cy="288000"/>
          </a:xfrm>
        </p:grpSpPr>
        <p:sp>
          <p:nvSpPr>
            <p:cNvPr id="112" name="Textfeld 58">
              <a:extLst>
                <a:ext uri="{FF2B5EF4-FFF2-40B4-BE49-F238E27FC236}">
                  <a16:creationId xmlns:a16="http://schemas.microsoft.com/office/drawing/2014/main" id="{BAEB2092-05B2-5440-A809-217B57457FE7}"/>
                </a:ext>
              </a:extLst>
            </p:cNvPr>
            <p:cNvSpPr txBox="1"/>
            <p:nvPr/>
          </p:nvSpPr>
          <p:spPr>
            <a:xfrm>
              <a:off x="6612717" y="3488928"/>
              <a:ext cx="1120627" cy="288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amount</a:t>
              </a:r>
            </a:p>
          </p:txBody>
        </p:sp>
        <p:sp>
          <p:nvSpPr>
            <p:cNvPr id="113" name="Textfeld 58">
              <a:extLst>
                <a:ext uri="{FF2B5EF4-FFF2-40B4-BE49-F238E27FC236}">
                  <a16:creationId xmlns:a16="http://schemas.microsoft.com/office/drawing/2014/main" id="{09E14E66-E384-D949-A3D6-EA79C0F1CC1F}"/>
                </a:ext>
              </a:extLst>
            </p:cNvPr>
            <p:cNvSpPr txBox="1"/>
            <p:nvPr/>
          </p:nvSpPr>
          <p:spPr>
            <a:xfrm>
              <a:off x="9992666" y="3488928"/>
              <a:ext cx="1120627" cy="288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value</a:t>
              </a:r>
            </a:p>
          </p:txBody>
        </p:sp>
      </p:grpSp>
      <p:sp>
        <p:nvSpPr>
          <p:cNvPr id="114" name="Textfeld 58">
            <a:extLst>
              <a:ext uri="{FF2B5EF4-FFF2-40B4-BE49-F238E27FC236}">
                <a16:creationId xmlns:a16="http://schemas.microsoft.com/office/drawing/2014/main" id="{17472837-5043-E543-9081-CC0804E28E70}"/>
              </a:ext>
            </a:extLst>
          </p:cNvPr>
          <p:cNvSpPr txBox="1"/>
          <p:nvPr/>
        </p:nvSpPr>
        <p:spPr>
          <a:xfrm>
            <a:off x="8257756" y="2907990"/>
            <a:ext cx="1491555" cy="288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creating contract</a:t>
            </a:r>
          </a:p>
        </p:txBody>
      </p:sp>
    </p:spTree>
    <p:extLst>
      <p:ext uri="{BB962C8B-B14F-4D97-AF65-F5344CB8AC3E}">
        <p14:creationId xmlns:p14="http://schemas.microsoft.com/office/powerpoint/2010/main" val="2570099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B558BF-C12D-E244-967F-7D92F49DCCC9}"/>
              </a:ext>
            </a:extLst>
          </p:cNvPr>
          <p:cNvSpPr>
            <a:spLocks noGrp="1"/>
          </p:cNvSpPr>
          <p:nvPr>
            <p:ph sz="quarter" idx="13"/>
          </p:nvPr>
        </p:nvSpPr>
        <p:spPr/>
        <p:txBody>
          <a:bodyPr/>
          <a:lstStyle/>
          <a:p>
            <a:r>
              <a:rPr lang="en-US" sz="1300" dirty="0"/>
              <a:t>Florence is the </a:t>
            </a:r>
            <a:r>
              <a:rPr lang="en-US" sz="1300" b="1" dirty="0"/>
              <a:t>sixth successful amendment </a:t>
            </a:r>
            <a:r>
              <a:rPr lang="en-US" sz="1300" dirty="0"/>
              <a:t>to the Tezos protocol through the on-chain governance mechanism and was </a:t>
            </a:r>
            <a:r>
              <a:rPr lang="en-US" sz="1300" b="1" dirty="0"/>
              <a:t>activated on 2021-05-11</a:t>
            </a:r>
            <a:r>
              <a:rPr lang="en-US" sz="1300" dirty="0"/>
              <a:t>.</a:t>
            </a:r>
          </a:p>
          <a:p>
            <a:r>
              <a:rPr lang="en-DE" sz="1300" dirty="0"/>
              <a:t>There were </a:t>
            </a:r>
            <a:r>
              <a:rPr lang="en-DE" sz="1300" b="1" dirty="0"/>
              <a:t>two versions</a:t>
            </a:r>
            <a:r>
              <a:rPr lang="en-DE" sz="1300" dirty="0"/>
              <a:t> of the proposal: One containing </a:t>
            </a:r>
            <a:r>
              <a:rPr lang="en-DE" sz="1300" b="1" dirty="0"/>
              <a:t>Baking Accounts</a:t>
            </a:r>
            <a:r>
              <a:rPr lang="en-DE" sz="1300" dirty="0"/>
              <a:t> and one identical to the first minus the Baking Accounts. The community followed the developers’ recommendation in voting for the proposal without Baking Accounts due to some concerns about breaking changes that had not been resolved at the time.</a:t>
            </a:r>
          </a:p>
          <a:p>
            <a:r>
              <a:rPr lang="en-DE" sz="1300" dirty="0"/>
              <a:t>It was the first update to go through the new Adoption period and jointly developed by </a:t>
            </a:r>
            <a:r>
              <a:rPr lang="en-DE" sz="1300" dirty="0">
                <a:hlinkClick r:id="rId2"/>
              </a:rPr>
              <a:t>Nomadic Labs</a:t>
            </a:r>
            <a:r>
              <a:rPr lang="en-DE" sz="1300" dirty="0"/>
              <a:t>, </a:t>
            </a:r>
            <a:r>
              <a:rPr lang="en-DE" sz="1300" dirty="0">
                <a:hlinkClick r:id="rId3"/>
              </a:rPr>
              <a:t>Marigold</a:t>
            </a:r>
            <a:r>
              <a:rPr lang="en-DE" sz="1300" dirty="0"/>
              <a:t>, </a:t>
            </a:r>
            <a:r>
              <a:rPr lang="en-DE" sz="1300" dirty="0">
                <a:hlinkClick r:id="rId4"/>
              </a:rPr>
              <a:t>DaiLambda</a:t>
            </a:r>
            <a:r>
              <a:rPr lang="en-DE" sz="1300" dirty="0"/>
              <a:t>, </a:t>
            </a:r>
            <a:r>
              <a:rPr lang="en-DE" sz="1300" dirty="0">
                <a:hlinkClick r:id="rId5"/>
              </a:rPr>
              <a:t>Tarides</a:t>
            </a:r>
            <a:r>
              <a:rPr lang="en-DE" sz="1300" dirty="0"/>
              <a:t>, and the external contractor </a:t>
            </a:r>
            <a:r>
              <a:rPr lang="en-DE" sz="1300" dirty="0">
                <a:hlinkClick r:id="rId6"/>
              </a:rPr>
              <a:t>Keefer Tyler</a:t>
            </a:r>
            <a:r>
              <a:rPr lang="en-DE" sz="1300" dirty="0"/>
              <a:t> who was rewarded with the proposal’s invoice of 100 </a:t>
            </a:r>
            <a:r>
              <a:rPr lang="en-US" sz="1300" dirty="0"/>
              <a:t>ꜩ</a:t>
            </a:r>
            <a:r>
              <a:rPr lang="en-DE" sz="1300" dirty="0"/>
              <a:t>.</a:t>
            </a:r>
          </a:p>
          <a:p>
            <a:r>
              <a:rPr lang="en-US" sz="1300" dirty="0"/>
              <a:t>Noteworthy changes brought in with Florence are:</a:t>
            </a:r>
          </a:p>
          <a:p>
            <a:pPr lvl="1"/>
            <a:r>
              <a:rPr lang="en-US" sz="1300" dirty="0"/>
              <a:t>Increase of the </a:t>
            </a:r>
            <a:r>
              <a:rPr lang="en-US" sz="1300" b="1" dirty="0"/>
              <a:t>maximum operation size from 16 to 32 kB</a:t>
            </a:r>
            <a:r>
              <a:rPr lang="en-US" sz="1300" dirty="0"/>
              <a:t> allowing for more complicated applications by (more than) doubling the maximum size of a smart contract.</a:t>
            </a:r>
          </a:p>
          <a:p>
            <a:pPr lvl="1"/>
            <a:r>
              <a:rPr lang="en-US" sz="1300" dirty="0"/>
              <a:t>Further </a:t>
            </a:r>
            <a:r>
              <a:rPr lang="en-US" sz="1300" b="1" dirty="0"/>
              <a:t>gas consumption optimization </a:t>
            </a:r>
            <a:r>
              <a:rPr lang="en-US" sz="1300" dirty="0"/>
              <a:t>to bring down costs even more by increasing efficiency.</a:t>
            </a:r>
          </a:p>
          <a:p>
            <a:pPr lvl="1"/>
            <a:r>
              <a:rPr lang="en-US" sz="1300" b="1" dirty="0"/>
              <a:t>Depth first</a:t>
            </a:r>
            <a:r>
              <a:rPr lang="en-US" sz="1300" dirty="0"/>
              <a:t> execution order for smart contract calls (instead of breadth first) making </a:t>
            </a:r>
            <a:r>
              <a:rPr lang="en-US" sz="1300" dirty="0" err="1"/>
              <a:t>intercontract</a:t>
            </a:r>
            <a:r>
              <a:rPr lang="en-US" sz="1300" dirty="0"/>
              <a:t> calls more intuitive.</a:t>
            </a:r>
          </a:p>
          <a:p>
            <a:pPr lvl="1"/>
            <a:r>
              <a:rPr lang="en-US" sz="1300" b="1" dirty="0"/>
              <a:t>Elimination of the test chain</a:t>
            </a:r>
            <a:r>
              <a:rPr lang="en-US" sz="1300" dirty="0"/>
              <a:t> in the third period of the governance cycle (and rechristening of the period from Testing period to Cooldown period).</a:t>
            </a:r>
          </a:p>
          <a:p>
            <a:endParaRPr lang="en-DE" sz="1300" dirty="0"/>
          </a:p>
          <a:p>
            <a:endParaRPr lang="en-US" sz="1300" dirty="0"/>
          </a:p>
          <a:p>
            <a:endParaRPr lang="en-US" dirty="0"/>
          </a:p>
          <a:p>
            <a:endParaRPr lang="en-DE" dirty="0"/>
          </a:p>
        </p:txBody>
      </p:sp>
      <p:pic>
        <p:nvPicPr>
          <p:cNvPr id="18" name="Content Placeholder 17" descr="Gears with solid fill">
            <a:extLst>
              <a:ext uri="{FF2B5EF4-FFF2-40B4-BE49-F238E27FC236}">
                <a16:creationId xmlns:a16="http://schemas.microsoft.com/office/drawing/2014/main" id="{36DBF60E-F842-EE44-9AFA-A8E6D8798368}"/>
              </a:ext>
            </a:extLst>
          </p:cNvPr>
          <p:cNvPicPr>
            <a:picLocks noGrp="1" noChangeAspect="1"/>
          </p:cNvPicPr>
          <p:nvPr>
            <p:ph sz="quarter" idx="16"/>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076642" y="970579"/>
            <a:ext cx="604816" cy="604816"/>
          </a:xfrm>
        </p:spPr>
      </p:pic>
      <p:sp>
        <p:nvSpPr>
          <p:cNvPr id="4" name="Title 3">
            <a:extLst>
              <a:ext uri="{FF2B5EF4-FFF2-40B4-BE49-F238E27FC236}">
                <a16:creationId xmlns:a16="http://schemas.microsoft.com/office/drawing/2014/main" id="{001382C4-F5F3-1341-8190-195CAF795BFE}"/>
              </a:ext>
            </a:extLst>
          </p:cNvPr>
          <p:cNvSpPr>
            <a:spLocks noGrp="1"/>
          </p:cNvSpPr>
          <p:nvPr>
            <p:ph type="title"/>
          </p:nvPr>
        </p:nvSpPr>
        <p:spPr/>
        <p:txBody>
          <a:bodyPr/>
          <a:lstStyle/>
          <a:p>
            <a:r>
              <a:rPr lang="en-DE" dirty="0"/>
              <a:t>Florence</a:t>
            </a:r>
            <a:r>
              <a:rPr lang="en-US" dirty="0"/>
              <a:t> – the sixth amendment to the Tezos protocol </a:t>
            </a:r>
            <a:endParaRPr lang="en-DE" dirty="0"/>
          </a:p>
        </p:txBody>
      </p:sp>
      <p:sp>
        <p:nvSpPr>
          <p:cNvPr id="5" name="Slide Number Placeholder 4">
            <a:extLst>
              <a:ext uri="{FF2B5EF4-FFF2-40B4-BE49-F238E27FC236}">
                <a16:creationId xmlns:a16="http://schemas.microsoft.com/office/drawing/2014/main" id="{ECFC1309-DE07-3846-AB42-C6895A9A3330}"/>
              </a:ext>
            </a:extLst>
          </p:cNvPr>
          <p:cNvSpPr>
            <a:spLocks noGrp="1"/>
          </p:cNvSpPr>
          <p:nvPr>
            <p:ph type="sldNum" sz="quarter" idx="4"/>
          </p:nvPr>
        </p:nvSpPr>
        <p:spPr/>
        <p:txBody>
          <a:bodyPr/>
          <a:lstStyle/>
          <a:p>
            <a:fld id="{369A084B-84B6-4F15-B0F5-CCDC4176846B}" type="slidenum">
              <a:rPr lang="en-US" smtClean="0"/>
              <a:pPr/>
              <a:t>47</a:t>
            </a:fld>
            <a:endParaRPr lang="en-US" dirty="0"/>
          </a:p>
        </p:txBody>
      </p:sp>
      <p:sp>
        <p:nvSpPr>
          <p:cNvPr id="6" name="Date Placeholder 5">
            <a:extLst>
              <a:ext uri="{FF2B5EF4-FFF2-40B4-BE49-F238E27FC236}">
                <a16:creationId xmlns:a16="http://schemas.microsoft.com/office/drawing/2014/main" id="{5BB52CB2-36C0-E84E-B283-B94D0B9A1425}"/>
              </a:ext>
            </a:extLst>
          </p:cNvPr>
          <p:cNvSpPr>
            <a:spLocks noGrp="1"/>
          </p:cNvSpPr>
          <p:nvPr>
            <p:ph type="dt" sz="half" idx="2"/>
          </p:nvPr>
        </p:nvSpPr>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Footer Placeholder 6">
            <a:extLst>
              <a:ext uri="{FF2B5EF4-FFF2-40B4-BE49-F238E27FC236}">
                <a16:creationId xmlns:a16="http://schemas.microsoft.com/office/drawing/2014/main" id="{2F45CA0A-58FB-DC41-96D0-288652595FAF}"/>
              </a:ext>
            </a:extLst>
          </p:cNvPr>
          <p:cNvSpPr>
            <a:spLocks noGrp="1"/>
          </p:cNvSpPr>
          <p:nvPr>
            <p:ph type="ftr" sz="quarter" idx="3"/>
          </p:nvPr>
        </p:nvSpPr>
        <p:spPr/>
        <p:txBody>
          <a:bodyPr/>
          <a:lstStyle/>
          <a:p>
            <a:r>
              <a:rPr lang="en-US" dirty="0"/>
              <a:t>Tezos Deep Dive Deck - Licensed under CC BY 4.0</a:t>
            </a:r>
          </a:p>
        </p:txBody>
      </p:sp>
      <p:cxnSp>
        <p:nvCxnSpPr>
          <p:cNvPr id="9" name="Gerader Verbinder 85">
            <a:extLst>
              <a:ext uri="{FF2B5EF4-FFF2-40B4-BE49-F238E27FC236}">
                <a16:creationId xmlns:a16="http://schemas.microsoft.com/office/drawing/2014/main" id="{4015A312-5A53-4C4C-99F9-A20B2DA6500A}"/>
              </a:ext>
            </a:extLst>
          </p:cNvPr>
          <p:cNvCxnSpPr>
            <a:cxnSpLocks/>
          </p:cNvCxnSpPr>
          <p:nvPr/>
        </p:nvCxnSpPr>
        <p:spPr>
          <a:xfrm>
            <a:off x="6175375" y="2755492"/>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0" name="Gerader Verbinder 85">
            <a:extLst>
              <a:ext uri="{FF2B5EF4-FFF2-40B4-BE49-F238E27FC236}">
                <a16:creationId xmlns:a16="http://schemas.microsoft.com/office/drawing/2014/main" id="{523F04B6-8B10-CF48-B2BB-2F927BD41B40}"/>
              </a:ext>
            </a:extLst>
          </p:cNvPr>
          <p:cNvCxnSpPr>
            <a:cxnSpLocks/>
          </p:cNvCxnSpPr>
          <p:nvPr/>
        </p:nvCxnSpPr>
        <p:spPr>
          <a:xfrm>
            <a:off x="6175375" y="4626746"/>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1" name="Textfeld 58">
            <a:extLst>
              <a:ext uri="{FF2B5EF4-FFF2-40B4-BE49-F238E27FC236}">
                <a16:creationId xmlns:a16="http://schemas.microsoft.com/office/drawing/2014/main" id="{5C059532-9C4F-4140-B214-84AAB3868ADA}"/>
              </a:ext>
            </a:extLst>
          </p:cNvPr>
          <p:cNvSpPr txBox="1"/>
          <p:nvPr/>
        </p:nvSpPr>
        <p:spPr>
          <a:xfrm>
            <a:off x="6576706" y="4223921"/>
            <a:ext cx="4886632"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Depth first execution order</a:t>
            </a:r>
          </a:p>
        </p:txBody>
      </p:sp>
      <p:sp>
        <p:nvSpPr>
          <p:cNvPr id="12" name="Textfeld 58">
            <a:extLst>
              <a:ext uri="{FF2B5EF4-FFF2-40B4-BE49-F238E27FC236}">
                <a16:creationId xmlns:a16="http://schemas.microsoft.com/office/drawing/2014/main" id="{B9890DCF-A9A9-ED4F-8F47-D3802F006CC9}"/>
              </a:ext>
            </a:extLst>
          </p:cNvPr>
          <p:cNvSpPr txBox="1"/>
          <p:nvPr/>
        </p:nvSpPr>
        <p:spPr>
          <a:xfrm>
            <a:off x="6576706" y="6081597"/>
            <a:ext cx="4886632"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Elimination of the test chain</a:t>
            </a:r>
          </a:p>
        </p:txBody>
      </p:sp>
      <p:sp>
        <p:nvSpPr>
          <p:cNvPr id="13" name="Textfeld 58">
            <a:extLst>
              <a:ext uri="{FF2B5EF4-FFF2-40B4-BE49-F238E27FC236}">
                <a16:creationId xmlns:a16="http://schemas.microsoft.com/office/drawing/2014/main" id="{74FA909D-65CC-2341-A58B-9D7C0B95CADB}"/>
              </a:ext>
            </a:extLst>
          </p:cNvPr>
          <p:cNvSpPr txBox="1"/>
          <p:nvPr/>
        </p:nvSpPr>
        <p:spPr>
          <a:xfrm>
            <a:off x="6576706" y="2375870"/>
            <a:ext cx="4886632"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Increasing the maximum operation size to 32 kB</a:t>
            </a:r>
          </a:p>
        </p:txBody>
      </p:sp>
      <p:sp>
        <p:nvSpPr>
          <p:cNvPr id="14" name="Pfeil: nach rechts 121">
            <a:extLst>
              <a:ext uri="{FF2B5EF4-FFF2-40B4-BE49-F238E27FC236}">
                <a16:creationId xmlns:a16="http://schemas.microsoft.com/office/drawing/2014/main" id="{A5564E29-0D79-7847-8941-65DC354FFDF5}"/>
              </a:ext>
            </a:extLst>
          </p:cNvPr>
          <p:cNvSpPr/>
          <p:nvPr/>
        </p:nvSpPr>
        <p:spPr bwMode="gray">
          <a:xfrm>
            <a:off x="8558802" y="1623395"/>
            <a:ext cx="889462" cy="307205"/>
          </a:xfrm>
          <a:prstGeom prst="rightArrow">
            <a:avLst>
              <a:gd name="adj1" fmla="val 50000"/>
              <a:gd name="adj2" fmla="val 7114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5E0B1260-173E-814E-B2B2-635363A8B966}"/>
              </a:ext>
            </a:extLst>
          </p:cNvPr>
          <p:cNvSpPr txBox="1"/>
          <p:nvPr/>
        </p:nvSpPr>
        <p:spPr>
          <a:xfrm>
            <a:off x="6921850" y="1459761"/>
            <a:ext cx="914400" cy="9144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DE" sz="2400" dirty="0">
                <a:solidFill>
                  <a:srgbClr val="798BB3"/>
                </a:solidFill>
              </a:rPr>
              <a:t>16 kB</a:t>
            </a:r>
          </a:p>
        </p:txBody>
      </p:sp>
      <p:sp>
        <p:nvSpPr>
          <p:cNvPr id="16" name="TextBox 15">
            <a:extLst>
              <a:ext uri="{FF2B5EF4-FFF2-40B4-BE49-F238E27FC236}">
                <a16:creationId xmlns:a16="http://schemas.microsoft.com/office/drawing/2014/main" id="{361F2E0D-AF92-CB4A-866E-B474259DC2A6}"/>
              </a:ext>
            </a:extLst>
          </p:cNvPr>
          <p:cNvSpPr txBox="1"/>
          <p:nvPr/>
        </p:nvSpPr>
        <p:spPr>
          <a:xfrm>
            <a:off x="10170816" y="1459761"/>
            <a:ext cx="914400" cy="9144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DE" sz="4800" dirty="0">
                <a:solidFill>
                  <a:srgbClr val="798BB3"/>
                </a:solidFill>
              </a:rPr>
              <a:t>32 kB</a:t>
            </a:r>
          </a:p>
        </p:txBody>
      </p:sp>
      <p:pic>
        <p:nvPicPr>
          <p:cNvPr id="19" name="Content Placeholder 17" descr="Gears with solid fill">
            <a:extLst>
              <a:ext uri="{FF2B5EF4-FFF2-40B4-BE49-F238E27FC236}">
                <a16:creationId xmlns:a16="http://schemas.microsoft.com/office/drawing/2014/main" id="{BD545EF4-9082-9F44-9EC8-24A7CC2D83A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325608" y="970579"/>
            <a:ext cx="604816" cy="604816"/>
          </a:xfrm>
          <a:prstGeom prst="rect">
            <a:avLst/>
          </a:prstGeom>
        </p:spPr>
      </p:pic>
      <p:sp>
        <p:nvSpPr>
          <p:cNvPr id="20" name="Rectangle 19">
            <a:extLst>
              <a:ext uri="{FF2B5EF4-FFF2-40B4-BE49-F238E27FC236}">
                <a16:creationId xmlns:a16="http://schemas.microsoft.com/office/drawing/2014/main" id="{C405CE4E-3F55-5248-A9A9-1A40729BC5C2}"/>
              </a:ext>
            </a:extLst>
          </p:cNvPr>
          <p:cNvSpPr/>
          <p:nvPr/>
        </p:nvSpPr>
        <p:spPr bwMode="gray">
          <a:xfrm>
            <a:off x="6310076" y="4791410"/>
            <a:ext cx="943843" cy="709123"/>
          </a:xfrm>
          <a:prstGeom prst="rect">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DE" dirty="0">
                <a:solidFill>
                  <a:schemeClr val="bg1"/>
                </a:solidFill>
              </a:rPr>
              <a:t>Proposal Period</a:t>
            </a:r>
          </a:p>
        </p:txBody>
      </p:sp>
      <p:sp>
        <p:nvSpPr>
          <p:cNvPr id="21" name="Rectangle 20">
            <a:extLst>
              <a:ext uri="{FF2B5EF4-FFF2-40B4-BE49-F238E27FC236}">
                <a16:creationId xmlns:a16="http://schemas.microsoft.com/office/drawing/2014/main" id="{81596845-F11F-864D-95B6-93616637224B}"/>
              </a:ext>
            </a:extLst>
          </p:cNvPr>
          <p:cNvSpPr/>
          <p:nvPr/>
        </p:nvSpPr>
        <p:spPr bwMode="gray">
          <a:xfrm>
            <a:off x="7420844" y="4791410"/>
            <a:ext cx="943843" cy="709123"/>
          </a:xfrm>
          <a:prstGeom prst="rect">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DE" dirty="0">
                <a:solidFill>
                  <a:schemeClr val="bg1"/>
                </a:solidFill>
              </a:rPr>
              <a:t>Exploration Vote Period</a:t>
            </a:r>
          </a:p>
        </p:txBody>
      </p:sp>
      <p:sp>
        <p:nvSpPr>
          <p:cNvPr id="22" name="Rectangle 21">
            <a:extLst>
              <a:ext uri="{FF2B5EF4-FFF2-40B4-BE49-F238E27FC236}">
                <a16:creationId xmlns:a16="http://schemas.microsoft.com/office/drawing/2014/main" id="{90825B37-C052-D540-AF3B-4F115FFE488C}"/>
              </a:ext>
            </a:extLst>
          </p:cNvPr>
          <p:cNvSpPr/>
          <p:nvPr/>
        </p:nvSpPr>
        <p:spPr bwMode="gray">
          <a:xfrm>
            <a:off x="8531612" y="4791410"/>
            <a:ext cx="943843" cy="709123"/>
          </a:xfrm>
          <a:prstGeom prst="rect">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DE" dirty="0">
                <a:solidFill>
                  <a:schemeClr val="bg1"/>
                </a:solidFill>
              </a:rPr>
              <a:t>Cooldown Period</a:t>
            </a:r>
          </a:p>
        </p:txBody>
      </p:sp>
      <p:sp>
        <p:nvSpPr>
          <p:cNvPr id="23" name="Rectangle 22">
            <a:extLst>
              <a:ext uri="{FF2B5EF4-FFF2-40B4-BE49-F238E27FC236}">
                <a16:creationId xmlns:a16="http://schemas.microsoft.com/office/drawing/2014/main" id="{B55578E3-7A91-184A-9F59-BB1AEC49A5FC}"/>
              </a:ext>
            </a:extLst>
          </p:cNvPr>
          <p:cNvSpPr/>
          <p:nvPr/>
        </p:nvSpPr>
        <p:spPr bwMode="gray">
          <a:xfrm>
            <a:off x="9642380" y="4791410"/>
            <a:ext cx="943843" cy="709123"/>
          </a:xfrm>
          <a:prstGeom prst="rect">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DE" dirty="0">
                <a:solidFill>
                  <a:schemeClr val="bg1"/>
                </a:solidFill>
              </a:rPr>
              <a:t>Promotion Vote Period</a:t>
            </a:r>
          </a:p>
        </p:txBody>
      </p:sp>
      <p:sp>
        <p:nvSpPr>
          <p:cNvPr id="24" name="Rectangle 23">
            <a:extLst>
              <a:ext uri="{FF2B5EF4-FFF2-40B4-BE49-F238E27FC236}">
                <a16:creationId xmlns:a16="http://schemas.microsoft.com/office/drawing/2014/main" id="{D6FFA712-F79F-FF44-A0B4-B79714656A1E}"/>
              </a:ext>
            </a:extLst>
          </p:cNvPr>
          <p:cNvSpPr/>
          <p:nvPr/>
        </p:nvSpPr>
        <p:spPr bwMode="gray">
          <a:xfrm>
            <a:off x="10753148" y="4791410"/>
            <a:ext cx="943843" cy="709123"/>
          </a:xfrm>
          <a:prstGeom prst="rect">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DE" dirty="0">
                <a:solidFill>
                  <a:schemeClr val="bg1"/>
                </a:solidFill>
              </a:rPr>
              <a:t>Adoption Period</a:t>
            </a:r>
          </a:p>
        </p:txBody>
      </p:sp>
      <p:sp>
        <p:nvSpPr>
          <p:cNvPr id="105" name="Textfeld 63">
            <a:extLst>
              <a:ext uri="{FF2B5EF4-FFF2-40B4-BE49-F238E27FC236}">
                <a16:creationId xmlns:a16="http://schemas.microsoft.com/office/drawing/2014/main" id="{0CE0DE3F-B856-774C-BC99-1EC76409F7C6}"/>
              </a:ext>
            </a:extLst>
          </p:cNvPr>
          <p:cNvSpPr txBox="1"/>
          <p:nvPr/>
        </p:nvSpPr>
        <p:spPr>
          <a:xfrm>
            <a:off x="9328955" y="5779787"/>
            <a:ext cx="952205" cy="225851"/>
          </a:xfrm>
          <a:prstGeom prst="rect">
            <a:avLst/>
          </a:prstGeom>
          <a:solidFill>
            <a:schemeClr val="bg1"/>
          </a:solidFill>
        </p:spPr>
        <p:txBody>
          <a:bodyPr vert="horz" wrap="square" rtlCol="0" anchor="ctr">
            <a:noAutofit/>
          </a:bodyPr>
          <a:lstStyle>
            <a:defPPr>
              <a:defRPr lang="de-DE"/>
            </a:defPPr>
            <a:lvl1pPr algn="ctr" fontAlgn="auto">
              <a:lnSpc>
                <a:spcPct val="100000"/>
              </a:lnSpc>
              <a:spcBef>
                <a:spcPts val="0"/>
              </a:spcBef>
              <a:spcAft>
                <a:spcPts val="0"/>
              </a:spcAft>
              <a:defRPr sz="1000" b="0" i="0" u="none" baseline="0">
                <a:solidFill>
                  <a:srgbClr val="000000"/>
                </a:solidFill>
                <a:latin typeface="BMW Group Condensed" panose="020B0606020202020204" pitchFamily="34" charset="0"/>
              </a:defRPr>
            </a:lvl1pPr>
          </a:lstStyle>
          <a:p>
            <a:r>
              <a:rPr lang="en-US" dirty="0" err="1">
                <a:latin typeface="Open Sans" panose="020B0606030504020204" pitchFamily="34" charset="0"/>
                <a:ea typeface="Open Sans" panose="020B0606030504020204" pitchFamily="34" charset="0"/>
                <a:cs typeface="Open Sans" panose="020B0606030504020204" pitchFamily="34" charset="0"/>
              </a:rPr>
              <a:t>Testnet</a:t>
            </a:r>
            <a:r>
              <a:rPr lang="en-US" dirty="0">
                <a:latin typeface="Open Sans" panose="020B0606030504020204" pitchFamily="34" charset="0"/>
                <a:ea typeface="Open Sans" panose="020B0606030504020204" pitchFamily="34" charset="0"/>
                <a:cs typeface="Open Sans" panose="020B0606030504020204" pitchFamily="34" charset="0"/>
              </a:rPr>
              <a:t> Fork</a:t>
            </a:r>
          </a:p>
        </p:txBody>
      </p:sp>
      <p:grpSp>
        <p:nvGrpSpPr>
          <p:cNvPr id="106" name="Gruppieren 62">
            <a:extLst>
              <a:ext uri="{FF2B5EF4-FFF2-40B4-BE49-F238E27FC236}">
                <a16:creationId xmlns:a16="http://schemas.microsoft.com/office/drawing/2014/main" id="{9C9AFABE-D2F9-D64A-9FAE-532A2D0219D4}"/>
              </a:ext>
            </a:extLst>
          </p:cNvPr>
          <p:cNvGrpSpPr/>
          <p:nvPr/>
        </p:nvGrpSpPr>
        <p:grpSpPr>
          <a:xfrm>
            <a:off x="8690382" y="5609145"/>
            <a:ext cx="626302" cy="325798"/>
            <a:chOff x="8380782" y="4319239"/>
            <a:chExt cx="626302" cy="325798"/>
          </a:xfrm>
        </p:grpSpPr>
        <p:sp>
          <p:nvSpPr>
            <p:cNvPr id="107" name="Rechteck 64">
              <a:extLst>
                <a:ext uri="{FF2B5EF4-FFF2-40B4-BE49-F238E27FC236}">
                  <a16:creationId xmlns:a16="http://schemas.microsoft.com/office/drawing/2014/main" id="{1AAD0D8F-9BD1-7243-A387-074208032440}"/>
                </a:ext>
              </a:extLst>
            </p:cNvPr>
            <p:cNvSpPr/>
            <p:nvPr/>
          </p:nvSpPr>
          <p:spPr>
            <a:xfrm>
              <a:off x="8465053" y="4319239"/>
              <a:ext cx="72000" cy="72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eaLnBrk="1" fontAlgn="auto" hangingPunct="1">
                <a:lnSpc>
                  <a:spcPct val="100000"/>
                </a:lnSpc>
                <a:spcBef>
                  <a:spcPts val="0"/>
                </a:spcBef>
                <a:spcAft>
                  <a:spcPts val="0"/>
                </a:spcAft>
              </a:pPr>
              <a:endParaRPr lang="en-US" sz="1800" b="0" i="0" u="none" baseline="0" dirty="0" err="1">
                <a:solidFill>
                  <a:srgbClr val="666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8" name="Rechteck 65">
              <a:extLst>
                <a:ext uri="{FF2B5EF4-FFF2-40B4-BE49-F238E27FC236}">
                  <a16:creationId xmlns:a16="http://schemas.microsoft.com/office/drawing/2014/main" id="{4E4680B2-E2BB-4C45-9F14-9C3D4F0C3FBC}"/>
                </a:ext>
              </a:extLst>
            </p:cNvPr>
            <p:cNvSpPr/>
            <p:nvPr/>
          </p:nvSpPr>
          <p:spPr>
            <a:xfrm>
              <a:off x="8622542" y="4319239"/>
              <a:ext cx="72000" cy="72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eaLnBrk="1" fontAlgn="auto" hangingPunct="1">
                <a:lnSpc>
                  <a:spcPct val="100000"/>
                </a:lnSpc>
                <a:spcBef>
                  <a:spcPts val="0"/>
                </a:spcBef>
                <a:spcAft>
                  <a:spcPts val="0"/>
                </a:spcAft>
              </a:pPr>
              <a:endParaRPr lang="en-US" sz="1800" b="0" i="0" u="none" baseline="0" dirty="0" err="1">
                <a:solidFill>
                  <a:srgbClr val="666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9" name="Rechteck 66">
              <a:extLst>
                <a:ext uri="{FF2B5EF4-FFF2-40B4-BE49-F238E27FC236}">
                  <a16:creationId xmlns:a16="http://schemas.microsoft.com/office/drawing/2014/main" id="{9C049313-E3DC-CE48-8703-DC2976B4F382}"/>
                </a:ext>
              </a:extLst>
            </p:cNvPr>
            <p:cNvSpPr/>
            <p:nvPr/>
          </p:nvSpPr>
          <p:spPr>
            <a:xfrm>
              <a:off x="8778813" y="4319239"/>
              <a:ext cx="72000" cy="72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eaLnBrk="1" fontAlgn="auto" hangingPunct="1">
                <a:lnSpc>
                  <a:spcPct val="100000"/>
                </a:lnSpc>
                <a:spcBef>
                  <a:spcPts val="0"/>
                </a:spcBef>
                <a:spcAft>
                  <a:spcPts val="0"/>
                </a:spcAft>
              </a:pPr>
              <a:endParaRPr lang="en-US" sz="1800" b="0" i="0" u="none" baseline="0" dirty="0" err="1">
                <a:solidFill>
                  <a:srgbClr val="666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0" name="Rechteck 67">
              <a:extLst>
                <a:ext uri="{FF2B5EF4-FFF2-40B4-BE49-F238E27FC236}">
                  <a16:creationId xmlns:a16="http://schemas.microsoft.com/office/drawing/2014/main" id="{485433F7-DE93-3446-BF4A-497080D81406}"/>
                </a:ext>
              </a:extLst>
            </p:cNvPr>
            <p:cNvSpPr/>
            <p:nvPr/>
          </p:nvSpPr>
          <p:spPr>
            <a:xfrm>
              <a:off x="8935084" y="4319239"/>
              <a:ext cx="72000" cy="72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eaLnBrk="1" fontAlgn="auto" hangingPunct="1">
                <a:lnSpc>
                  <a:spcPct val="100000"/>
                </a:lnSpc>
                <a:spcBef>
                  <a:spcPts val="0"/>
                </a:spcBef>
                <a:spcAft>
                  <a:spcPts val="0"/>
                </a:spcAft>
              </a:pPr>
              <a:endParaRPr lang="en-US" sz="1800" b="0" i="0" u="none" baseline="0" dirty="0" err="1">
                <a:solidFill>
                  <a:srgbClr val="666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1" name="Rechteck 68">
              <a:extLst>
                <a:ext uri="{FF2B5EF4-FFF2-40B4-BE49-F238E27FC236}">
                  <a16:creationId xmlns:a16="http://schemas.microsoft.com/office/drawing/2014/main" id="{437D3832-485E-0C4B-A94B-C4A96A21EB09}"/>
                </a:ext>
              </a:extLst>
            </p:cNvPr>
            <p:cNvSpPr/>
            <p:nvPr/>
          </p:nvSpPr>
          <p:spPr>
            <a:xfrm>
              <a:off x="8622542" y="4573037"/>
              <a:ext cx="72000" cy="72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eaLnBrk="1" fontAlgn="auto" hangingPunct="1">
                <a:lnSpc>
                  <a:spcPct val="100000"/>
                </a:lnSpc>
                <a:spcBef>
                  <a:spcPts val="0"/>
                </a:spcBef>
                <a:spcAft>
                  <a:spcPts val="0"/>
                </a:spcAft>
              </a:pPr>
              <a:endParaRPr lang="en-US" sz="1800" b="0" i="0" u="none" baseline="0" dirty="0" err="1">
                <a:solidFill>
                  <a:srgbClr val="666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2" name="Rechteck 69">
              <a:extLst>
                <a:ext uri="{FF2B5EF4-FFF2-40B4-BE49-F238E27FC236}">
                  <a16:creationId xmlns:a16="http://schemas.microsoft.com/office/drawing/2014/main" id="{4B6EC252-8C5A-8E47-B817-DD80FFA5E6B9}"/>
                </a:ext>
              </a:extLst>
            </p:cNvPr>
            <p:cNvSpPr/>
            <p:nvPr/>
          </p:nvSpPr>
          <p:spPr>
            <a:xfrm>
              <a:off x="8778813" y="4573037"/>
              <a:ext cx="72000" cy="72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eaLnBrk="1" fontAlgn="auto" hangingPunct="1">
                <a:lnSpc>
                  <a:spcPct val="100000"/>
                </a:lnSpc>
                <a:spcBef>
                  <a:spcPts val="0"/>
                </a:spcBef>
                <a:spcAft>
                  <a:spcPts val="0"/>
                </a:spcAft>
              </a:pPr>
              <a:endParaRPr lang="en-US" sz="1800" b="0" i="0" u="none" baseline="0" dirty="0" err="1">
                <a:solidFill>
                  <a:srgbClr val="666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3" name="Rechteck 70">
              <a:extLst>
                <a:ext uri="{FF2B5EF4-FFF2-40B4-BE49-F238E27FC236}">
                  <a16:creationId xmlns:a16="http://schemas.microsoft.com/office/drawing/2014/main" id="{D1B8BFD1-435F-7F49-9275-CFCD1079AAEC}"/>
                </a:ext>
              </a:extLst>
            </p:cNvPr>
            <p:cNvSpPr/>
            <p:nvPr/>
          </p:nvSpPr>
          <p:spPr>
            <a:xfrm>
              <a:off x="8935084" y="4573037"/>
              <a:ext cx="72000" cy="72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eaLnBrk="1" fontAlgn="auto" hangingPunct="1">
                <a:lnSpc>
                  <a:spcPct val="100000"/>
                </a:lnSpc>
                <a:spcBef>
                  <a:spcPts val="0"/>
                </a:spcBef>
                <a:spcAft>
                  <a:spcPts val="0"/>
                </a:spcAft>
              </a:pPr>
              <a:endParaRPr lang="en-US" sz="1800" b="0" i="0" u="none" baseline="0" dirty="0" err="1">
                <a:solidFill>
                  <a:srgbClr val="666666"/>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14" name="Gerader Verbinder 71">
              <a:extLst>
                <a:ext uri="{FF2B5EF4-FFF2-40B4-BE49-F238E27FC236}">
                  <a16:creationId xmlns:a16="http://schemas.microsoft.com/office/drawing/2014/main" id="{2BBB938F-9C2F-A74B-9F63-377512CC66E8}"/>
                </a:ext>
              </a:extLst>
            </p:cNvPr>
            <p:cNvCxnSpPr>
              <a:stCxn id="107" idx="3"/>
              <a:endCxn id="108" idx="1"/>
            </p:cNvCxnSpPr>
            <p:nvPr/>
          </p:nvCxnSpPr>
          <p:spPr>
            <a:xfrm>
              <a:off x="8537053" y="4355239"/>
              <a:ext cx="85489" cy="0"/>
            </a:xfrm>
            <a:prstGeom prst="line">
              <a:avLst/>
            </a:prstGeom>
            <a:ln w="127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15" name="Gerader Verbinder 72">
              <a:extLst>
                <a:ext uri="{FF2B5EF4-FFF2-40B4-BE49-F238E27FC236}">
                  <a16:creationId xmlns:a16="http://schemas.microsoft.com/office/drawing/2014/main" id="{DB8A7927-781C-3742-9623-2FF1CD813A5A}"/>
                </a:ext>
              </a:extLst>
            </p:cNvPr>
            <p:cNvCxnSpPr>
              <a:stCxn id="108" idx="3"/>
              <a:endCxn id="109" idx="1"/>
            </p:cNvCxnSpPr>
            <p:nvPr/>
          </p:nvCxnSpPr>
          <p:spPr>
            <a:xfrm>
              <a:off x="8694542" y="4355239"/>
              <a:ext cx="84271" cy="0"/>
            </a:xfrm>
            <a:prstGeom prst="line">
              <a:avLst/>
            </a:prstGeom>
            <a:ln w="127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16" name="Gerader Verbinder 73">
              <a:extLst>
                <a:ext uri="{FF2B5EF4-FFF2-40B4-BE49-F238E27FC236}">
                  <a16:creationId xmlns:a16="http://schemas.microsoft.com/office/drawing/2014/main" id="{7858B93D-8330-F34C-A829-683098D19FDC}"/>
                </a:ext>
              </a:extLst>
            </p:cNvPr>
            <p:cNvCxnSpPr>
              <a:stCxn id="109" idx="3"/>
              <a:endCxn id="110" idx="1"/>
            </p:cNvCxnSpPr>
            <p:nvPr/>
          </p:nvCxnSpPr>
          <p:spPr>
            <a:xfrm>
              <a:off x="8850813" y="4355239"/>
              <a:ext cx="84271" cy="0"/>
            </a:xfrm>
            <a:prstGeom prst="line">
              <a:avLst/>
            </a:prstGeom>
            <a:ln w="127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17" name="Gerader Verbinder 74">
              <a:extLst>
                <a:ext uri="{FF2B5EF4-FFF2-40B4-BE49-F238E27FC236}">
                  <a16:creationId xmlns:a16="http://schemas.microsoft.com/office/drawing/2014/main" id="{EC6B7530-E295-B042-AF53-F099B19907D9}"/>
                </a:ext>
              </a:extLst>
            </p:cNvPr>
            <p:cNvCxnSpPr>
              <a:stCxn id="112" idx="3"/>
              <a:endCxn id="113" idx="1"/>
            </p:cNvCxnSpPr>
            <p:nvPr/>
          </p:nvCxnSpPr>
          <p:spPr>
            <a:xfrm>
              <a:off x="8850813" y="4609037"/>
              <a:ext cx="84271" cy="0"/>
            </a:xfrm>
            <a:prstGeom prst="line">
              <a:avLst/>
            </a:prstGeom>
            <a:ln w="12700">
              <a:solidFill>
                <a:srgbClr val="798BB3"/>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18" name="Gerader Verbinder 75">
              <a:extLst>
                <a:ext uri="{FF2B5EF4-FFF2-40B4-BE49-F238E27FC236}">
                  <a16:creationId xmlns:a16="http://schemas.microsoft.com/office/drawing/2014/main" id="{845B08AE-BC70-F845-8F39-B6A2292C5B91}"/>
                </a:ext>
              </a:extLst>
            </p:cNvPr>
            <p:cNvCxnSpPr>
              <a:stCxn id="111" idx="3"/>
              <a:endCxn id="112" idx="1"/>
            </p:cNvCxnSpPr>
            <p:nvPr/>
          </p:nvCxnSpPr>
          <p:spPr>
            <a:xfrm>
              <a:off x="8694542" y="4609037"/>
              <a:ext cx="84271" cy="0"/>
            </a:xfrm>
            <a:prstGeom prst="line">
              <a:avLst/>
            </a:prstGeom>
            <a:ln w="12700">
              <a:solidFill>
                <a:srgbClr val="798BB3"/>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19" name="Gerader Verbinder 76">
              <a:extLst>
                <a:ext uri="{FF2B5EF4-FFF2-40B4-BE49-F238E27FC236}">
                  <a16:creationId xmlns:a16="http://schemas.microsoft.com/office/drawing/2014/main" id="{655D293F-1E0E-EA46-B64E-FD6B1883E601}"/>
                </a:ext>
              </a:extLst>
            </p:cNvPr>
            <p:cNvCxnSpPr/>
            <p:nvPr/>
          </p:nvCxnSpPr>
          <p:spPr>
            <a:xfrm>
              <a:off x="8380782" y="4355239"/>
              <a:ext cx="84271" cy="0"/>
            </a:xfrm>
            <a:prstGeom prst="line">
              <a:avLst/>
            </a:prstGeom>
            <a:ln w="127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20" name="Gewinkelter Verbinder 92">
              <a:extLst>
                <a:ext uri="{FF2B5EF4-FFF2-40B4-BE49-F238E27FC236}">
                  <a16:creationId xmlns:a16="http://schemas.microsoft.com/office/drawing/2014/main" id="{33CC6478-1DCD-8F44-B7CD-3AA1A489DBD6}"/>
                </a:ext>
              </a:extLst>
            </p:cNvPr>
            <p:cNvCxnSpPr>
              <a:stCxn id="107" idx="2"/>
              <a:endCxn id="111" idx="1"/>
            </p:cNvCxnSpPr>
            <p:nvPr/>
          </p:nvCxnSpPr>
          <p:spPr>
            <a:xfrm rot="16200000" flipH="1">
              <a:off x="8452898" y="4439393"/>
              <a:ext cx="217798" cy="121489"/>
            </a:xfrm>
            <a:prstGeom prst="bentConnector2">
              <a:avLst/>
            </a:prstGeom>
            <a:ln w="12700">
              <a:solidFill>
                <a:srgbClr val="798BB3"/>
              </a:solidFill>
              <a:prstDash val="sysDot"/>
              <a:tailEnd type="none"/>
            </a:ln>
          </p:spPr>
          <p:style>
            <a:lnRef idx="1">
              <a:schemeClr val="accent1"/>
            </a:lnRef>
            <a:fillRef idx="0">
              <a:schemeClr val="accent1"/>
            </a:fillRef>
            <a:effectRef idx="0">
              <a:schemeClr val="accent1"/>
            </a:effectRef>
            <a:fontRef idx="minor">
              <a:schemeClr val="tx1"/>
            </a:fontRef>
          </p:style>
        </p:cxnSp>
      </p:grpSp>
      <p:sp>
        <p:nvSpPr>
          <p:cNvPr id="145" name="Rectangle 144">
            <a:extLst>
              <a:ext uri="{FF2B5EF4-FFF2-40B4-BE49-F238E27FC236}">
                <a16:creationId xmlns:a16="http://schemas.microsoft.com/office/drawing/2014/main" id="{6815AA99-9E1F-8442-9470-35F215D79A69}"/>
              </a:ext>
            </a:extLst>
          </p:cNvPr>
          <p:cNvSpPr/>
          <p:nvPr/>
        </p:nvSpPr>
        <p:spPr>
          <a:xfrm>
            <a:off x="8620536" y="5665196"/>
            <a:ext cx="380233" cy="461665"/>
          </a:xfrm>
          <a:prstGeom prst="rect">
            <a:avLst/>
          </a:prstGeom>
        </p:spPr>
        <p:txBody>
          <a:bodyPr wrap="none">
            <a:spAutoFit/>
          </a:bodyPr>
          <a:lstStyle/>
          <a:p>
            <a:pPr algn="ctr">
              <a:spcBef>
                <a:spcPts val="300"/>
              </a:spcBef>
              <a:spcAft>
                <a:spcPts val="100"/>
              </a:spcAft>
              <a:buClr>
                <a:schemeClr val="tx2"/>
              </a:buClr>
            </a:pPr>
            <a:r>
              <a:rPr lang="en-DE" sz="2400" dirty="0">
                <a:solidFill>
                  <a:schemeClr val="accent6"/>
                </a:solidFill>
                <a:latin typeface="Wingdings" pitchFamily="2" charset="2"/>
              </a:rPr>
              <a:t>û</a:t>
            </a:r>
          </a:p>
        </p:txBody>
      </p:sp>
      <p:grpSp>
        <p:nvGrpSpPr>
          <p:cNvPr id="193" name="Group 192">
            <a:extLst>
              <a:ext uri="{FF2B5EF4-FFF2-40B4-BE49-F238E27FC236}">
                <a16:creationId xmlns:a16="http://schemas.microsoft.com/office/drawing/2014/main" id="{9A0FC3A3-D959-DF40-B08C-652FC26C3BE4}"/>
              </a:ext>
            </a:extLst>
          </p:cNvPr>
          <p:cNvGrpSpPr/>
          <p:nvPr/>
        </p:nvGrpSpPr>
        <p:grpSpPr>
          <a:xfrm>
            <a:off x="6307375" y="2985787"/>
            <a:ext cx="1970159" cy="1214375"/>
            <a:chOff x="6345911" y="2985787"/>
            <a:chExt cx="1970159" cy="1214375"/>
          </a:xfrm>
        </p:grpSpPr>
        <p:sp>
          <p:nvSpPr>
            <p:cNvPr id="146" name="Oval 145">
              <a:extLst>
                <a:ext uri="{FF2B5EF4-FFF2-40B4-BE49-F238E27FC236}">
                  <a16:creationId xmlns:a16="http://schemas.microsoft.com/office/drawing/2014/main" id="{6B7F7A3F-F1A6-B94A-92D8-CD85E3DFAE5A}"/>
                </a:ext>
              </a:extLst>
            </p:cNvPr>
            <p:cNvSpPr/>
            <p:nvPr/>
          </p:nvSpPr>
          <p:spPr bwMode="gray">
            <a:xfrm>
              <a:off x="7222991" y="2985787"/>
              <a:ext cx="216000" cy="216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DE" b="1" dirty="0">
                  <a:solidFill>
                    <a:schemeClr val="bg1"/>
                  </a:solidFill>
                </a:rPr>
                <a:t>0</a:t>
              </a:r>
            </a:p>
          </p:txBody>
        </p:sp>
        <p:sp>
          <p:nvSpPr>
            <p:cNvPr id="152" name="Oval 151">
              <a:extLst>
                <a:ext uri="{FF2B5EF4-FFF2-40B4-BE49-F238E27FC236}">
                  <a16:creationId xmlns:a16="http://schemas.microsoft.com/office/drawing/2014/main" id="{2CDE5DE4-E857-B542-AA39-A3E3DD774645}"/>
                </a:ext>
              </a:extLst>
            </p:cNvPr>
            <p:cNvSpPr/>
            <p:nvPr/>
          </p:nvSpPr>
          <p:spPr bwMode="gray">
            <a:xfrm>
              <a:off x="7806155" y="3484975"/>
              <a:ext cx="216000" cy="216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DE" b="1" dirty="0">
                  <a:solidFill>
                    <a:schemeClr val="bg1"/>
                  </a:solidFill>
                </a:rPr>
                <a:t>2</a:t>
              </a:r>
            </a:p>
          </p:txBody>
        </p:sp>
        <p:sp>
          <p:nvSpPr>
            <p:cNvPr id="155" name="Oval 154">
              <a:extLst>
                <a:ext uri="{FF2B5EF4-FFF2-40B4-BE49-F238E27FC236}">
                  <a16:creationId xmlns:a16="http://schemas.microsoft.com/office/drawing/2014/main" id="{9CC45538-C989-7247-8836-6665F78960D1}"/>
                </a:ext>
              </a:extLst>
            </p:cNvPr>
            <p:cNvSpPr/>
            <p:nvPr/>
          </p:nvSpPr>
          <p:spPr bwMode="gray">
            <a:xfrm>
              <a:off x="7512241" y="3984162"/>
              <a:ext cx="216000" cy="216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DE" b="1" dirty="0">
                  <a:solidFill>
                    <a:schemeClr val="bg1"/>
                  </a:solidFill>
                </a:rPr>
                <a:t>5</a:t>
              </a:r>
            </a:p>
          </p:txBody>
        </p:sp>
        <p:sp>
          <p:nvSpPr>
            <p:cNvPr id="156" name="Oval 155">
              <a:extLst>
                <a:ext uri="{FF2B5EF4-FFF2-40B4-BE49-F238E27FC236}">
                  <a16:creationId xmlns:a16="http://schemas.microsoft.com/office/drawing/2014/main" id="{D4985B70-125B-2440-83EA-23390B8F6A22}"/>
                </a:ext>
              </a:extLst>
            </p:cNvPr>
            <p:cNvSpPr/>
            <p:nvPr/>
          </p:nvSpPr>
          <p:spPr bwMode="gray">
            <a:xfrm>
              <a:off x="7801490" y="3984162"/>
              <a:ext cx="216000" cy="216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DE" b="1" dirty="0">
                  <a:solidFill>
                    <a:schemeClr val="bg1"/>
                  </a:solidFill>
                </a:rPr>
                <a:t>6</a:t>
              </a:r>
            </a:p>
          </p:txBody>
        </p:sp>
        <p:sp>
          <p:nvSpPr>
            <p:cNvPr id="157" name="Oval 156">
              <a:extLst>
                <a:ext uri="{FF2B5EF4-FFF2-40B4-BE49-F238E27FC236}">
                  <a16:creationId xmlns:a16="http://schemas.microsoft.com/office/drawing/2014/main" id="{9CA21EB8-6484-7142-8FDF-58B5EF62D482}"/>
                </a:ext>
              </a:extLst>
            </p:cNvPr>
            <p:cNvSpPr/>
            <p:nvPr/>
          </p:nvSpPr>
          <p:spPr bwMode="gray">
            <a:xfrm>
              <a:off x="8100070" y="3984162"/>
              <a:ext cx="216000" cy="216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DE" b="1" dirty="0">
                  <a:solidFill>
                    <a:schemeClr val="bg1"/>
                  </a:solidFill>
                </a:rPr>
                <a:t>7</a:t>
              </a:r>
            </a:p>
          </p:txBody>
        </p:sp>
        <p:sp>
          <p:nvSpPr>
            <p:cNvPr id="147" name="Oval 146">
              <a:extLst>
                <a:ext uri="{FF2B5EF4-FFF2-40B4-BE49-F238E27FC236}">
                  <a16:creationId xmlns:a16="http://schemas.microsoft.com/office/drawing/2014/main" id="{2A814BEE-CF57-8341-A523-F5BC5E2BE663}"/>
                </a:ext>
              </a:extLst>
            </p:cNvPr>
            <p:cNvSpPr/>
            <p:nvPr/>
          </p:nvSpPr>
          <p:spPr bwMode="gray">
            <a:xfrm>
              <a:off x="6639825" y="3484975"/>
              <a:ext cx="216000" cy="216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DE" b="1" dirty="0">
                  <a:solidFill>
                    <a:schemeClr val="bg1"/>
                  </a:solidFill>
                </a:rPr>
                <a:t>1</a:t>
              </a:r>
            </a:p>
          </p:txBody>
        </p:sp>
        <p:sp>
          <p:nvSpPr>
            <p:cNvPr id="160" name="Oval 159">
              <a:extLst>
                <a:ext uri="{FF2B5EF4-FFF2-40B4-BE49-F238E27FC236}">
                  <a16:creationId xmlns:a16="http://schemas.microsoft.com/office/drawing/2014/main" id="{C4966F44-0258-094E-8E46-D0BE7E8B3928}"/>
                </a:ext>
              </a:extLst>
            </p:cNvPr>
            <p:cNvSpPr/>
            <p:nvPr/>
          </p:nvSpPr>
          <p:spPr bwMode="gray">
            <a:xfrm>
              <a:off x="6345911" y="3984162"/>
              <a:ext cx="216000" cy="216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DE" b="1" dirty="0">
                  <a:solidFill>
                    <a:schemeClr val="bg1"/>
                  </a:solidFill>
                </a:rPr>
                <a:t>3</a:t>
              </a:r>
            </a:p>
          </p:txBody>
        </p:sp>
        <p:sp>
          <p:nvSpPr>
            <p:cNvPr id="162" name="Oval 161">
              <a:extLst>
                <a:ext uri="{FF2B5EF4-FFF2-40B4-BE49-F238E27FC236}">
                  <a16:creationId xmlns:a16="http://schemas.microsoft.com/office/drawing/2014/main" id="{26ED286F-916B-994E-8C24-E9A5B1C709ED}"/>
                </a:ext>
              </a:extLst>
            </p:cNvPr>
            <p:cNvSpPr/>
            <p:nvPr/>
          </p:nvSpPr>
          <p:spPr bwMode="gray">
            <a:xfrm>
              <a:off x="6933740" y="3984162"/>
              <a:ext cx="216000" cy="216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DE" b="1" dirty="0">
                  <a:solidFill>
                    <a:schemeClr val="bg1"/>
                  </a:solidFill>
                </a:rPr>
                <a:t>4</a:t>
              </a:r>
            </a:p>
          </p:txBody>
        </p:sp>
        <p:cxnSp>
          <p:nvCxnSpPr>
            <p:cNvPr id="166" name="Straight Connector 165">
              <a:extLst>
                <a:ext uri="{FF2B5EF4-FFF2-40B4-BE49-F238E27FC236}">
                  <a16:creationId xmlns:a16="http://schemas.microsoft.com/office/drawing/2014/main" id="{4481E3A2-C6FE-5340-87BA-E601A8F7C504}"/>
                </a:ext>
              </a:extLst>
            </p:cNvPr>
            <p:cNvCxnSpPr>
              <a:cxnSpLocks/>
              <a:stCxn id="146" idx="4"/>
              <a:endCxn id="147" idx="0"/>
            </p:cNvCxnSpPr>
            <p:nvPr/>
          </p:nvCxnSpPr>
          <p:spPr>
            <a:xfrm flipH="1">
              <a:off x="6747825" y="3201787"/>
              <a:ext cx="583166" cy="283188"/>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898D66B5-DAE1-584F-99A4-CC0B294549CF}"/>
                </a:ext>
              </a:extLst>
            </p:cNvPr>
            <p:cNvCxnSpPr>
              <a:cxnSpLocks/>
              <a:stCxn id="146" idx="4"/>
              <a:endCxn id="152" idx="0"/>
            </p:cNvCxnSpPr>
            <p:nvPr/>
          </p:nvCxnSpPr>
          <p:spPr>
            <a:xfrm>
              <a:off x="7330991" y="3201787"/>
              <a:ext cx="583164" cy="283188"/>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19547B1D-89A5-D14B-9E47-4BC217EE72ED}"/>
                </a:ext>
              </a:extLst>
            </p:cNvPr>
            <p:cNvCxnSpPr>
              <a:cxnSpLocks/>
              <a:stCxn id="147" idx="4"/>
              <a:endCxn id="160" idx="0"/>
            </p:cNvCxnSpPr>
            <p:nvPr/>
          </p:nvCxnSpPr>
          <p:spPr>
            <a:xfrm flipH="1">
              <a:off x="6453911" y="3700975"/>
              <a:ext cx="293914" cy="283187"/>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3E000F1-DC6E-424C-ADFC-1648F7337DE8}"/>
                </a:ext>
              </a:extLst>
            </p:cNvPr>
            <p:cNvCxnSpPr>
              <a:cxnSpLocks/>
              <a:stCxn id="147" idx="4"/>
              <a:endCxn id="162" idx="0"/>
            </p:cNvCxnSpPr>
            <p:nvPr/>
          </p:nvCxnSpPr>
          <p:spPr>
            <a:xfrm>
              <a:off x="6747825" y="3700975"/>
              <a:ext cx="293915" cy="283187"/>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6EF5F8E3-D6A5-3D42-AFCF-D3C2F7FAB9A9}"/>
                </a:ext>
              </a:extLst>
            </p:cNvPr>
            <p:cNvCxnSpPr>
              <a:cxnSpLocks/>
              <a:stCxn id="152" idx="4"/>
              <a:endCxn id="155" idx="0"/>
            </p:cNvCxnSpPr>
            <p:nvPr/>
          </p:nvCxnSpPr>
          <p:spPr>
            <a:xfrm flipH="1">
              <a:off x="7620241" y="3700975"/>
              <a:ext cx="293914" cy="283187"/>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F6986B39-3436-3F4E-9A8E-B4FE928A7B7B}"/>
                </a:ext>
              </a:extLst>
            </p:cNvPr>
            <p:cNvCxnSpPr>
              <a:cxnSpLocks/>
              <a:stCxn id="152" idx="4"/>
              <a:endCxn id="156" idx="0"/>
            </p:cNvCxnSpPr>
            <p:nvPr/>
          </p:nvCxnSpPr>
          <p:spPr>
            <a:xfrm flipH="1">
              <a:off x="7909490" y="3700975"/>
              <a:ext cx="4665" cy="283187"/>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A2A8564F-DCA3-4E4E-8FE1-3767484B73EA}"/>
                </a:ext>
              </a:extLst>
            </p:cNvPr>
            <p:cNvCxnSpPr>
              <a:cxnSpLocks/>
              <a:stCxn id="152" idx="4"/>
              <a:endCxn id="157" idx="0"/>
            </p:cNvCxnSpPr>
            <p:nvPr/>
          </p:nvCxnSpPr>
          <p:spPr>
            <a:xfrm>
              <a:off x="7914155" y="3700975"/>
              <a:ext cx="293915" cy="283187"/>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grpSp>
      <p:grpSp>
        <p:nvGrpSpPr>
          <p:cNvPr id="194" name="Group 193">
            <a:extLst>
              <a:ext uri="{FF2B5EF4-FFF2-40B4-BE49-F238E27FC236}">
                <a16:creationId xmlns:a16="http://schemas.microsoft.com/office/drawing/2014/main" id="{744B89A9-3371-0041-A3EE-790761382B44}"/>
              </a:ext>
            </a:extLst>
          </p:cNvPr>
          <p:cNvGrpSpPr/>
          <p:nvPr/>
        </p:nvGrpSpPr>
        <p:grpSpPr>
          <a:xfrm>
            <a:off x="9729532" y="2985787"/>
            <a:ext cx="1970159" cy="1214375"/>
            <a:chOff x="6345911" y="2985787"/>
            <a:chExt cx="1970159" cy="1214375"/>
          </a:xfrm>
        </p:grpSpPr>
        <p:sp>
          <p:nvSpPr>
            <p:cNvPr id="195" name="Oval 194">
              <a:extLst>
                <a:ext uri="{FF2B5EF4-FFF2-40B4-BE49-F238E27FC236}">
                  <a16:creationId xmlns:a16="http://schemas.microsoft.com/office/drawing/2014/main" id="{817B64C5-4A21-F54C-8FF0-BDD0E4C579E6}"/>
                </a:ext>
              </a:extLst>
            </p:cNvPr>
            <p:cNvSpPr/>
            <p:nvPr/>
          </p:nvSpPr>
          <p:spPr bwMode="gray">
            <a:xfrm>
              <a:off x="7222991" y="2985787"/>
              <a:ext cx="216000" cy="216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DE" b="1" dirty="0">
                  <a:solidFill>
                    <a:schemeClr val="bg1"/>
                  </a:solidFill>
                </a:rPr>
                <a:t>0</a:t>
              </a:r>
            </a:p>
          </p:txBody>
        </p:sp>
        <p:sp>
          <p:nvSpPr>
            <p:cNvPr id="196" name="Oval 195">
              <a:extLst>
                <a:ext uri="{FF2B5EF4-FFF2-40B4-BE49-F238E27FC236}">
                  <a16:creationId xmlns:a16="http://schemas.microsoft.com/office/drawing/2014/main" id="{DD446AF5-9644-B741-B9E2-A616A79F0FA9}"/>
                </a:ext>
              </a:extLst>
            </p:cNvPr>
            <p:cNvSpPr/>
            <p:nvPr/>
          </p:nvSpPr>
          <p:spPr bwMode="gray">
            <a:xfrm>
              <a:off x="7806155" y="3484975"/>
              <a:ext cx="216000" cy="216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DE" b="1" dirty="0">
                  <a:solidFill>
                    <a:schemeClr val="bg1"/>
                  </a:solidFill>
                </a:rPr>
                <a:t>4</a:t>
              </a:r>
            </a:p>
          </p:txBody>
        </p:sp>
        <p:sp>
          <p:nvSpPr>
            <p:cNvPr id="197" name="Oval 196">
              <a:extLst>
                <a:ext uri="{FF2B5EF4-FFF2-40B4-BE49-F238E27FC236}">
                  <a16:creationId xmlns:a16="http://schemas.microsoft.com/office/drawing/2014/main" id="{5CECC4B6-5182-9046-BA75-097973D8CF3F}"/>
                </a:ext>
              </a:extLst>
            </p:cNvPr>
            <p:cNvSpPr/>
            <p:nvPr/>
          </p:nvSpPr>
          <p:spPr bwMode="gray">
            <a:xfrm>
              <a:off x="7512241" y="3984162"/>
              <a:ext cx="216000" cy="216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DE" b="1" dirty="0">
                  <a:solidFill>
                    <a:schemeClr val="bg1"/>
                  </a:solidFill>
                </a:rPr>
                <a:t>5</a:t>
              </a:r>
            </a:p>
          </p:txBody>
        </p:sp>
        <p:sp>
          <p:nvSpPr>
            <p:cNvPr id="198" name="Oval 197">
              <a:extLst>
                <a:ext uri="{FF2B5EF4-FFF2-40B4-BE49-F238E27FC236}">
                  <a16:creationId xmlns:a16="http://schemas.microsoft.com/office/drawing/2014/main" id="{BF07715B-E8EF-2A4F-8A86-859E3A4ADEEB}"/>
                </a:ext>
              </a:extLst>
            </p:cNvPr>
            <p:cNvSpPr/>
            <p:nvPr/>
          </p:nvSpPr>
          <p:spPr bwMode="gray">
            <a:xfrm>
              <a:off x="7801490" y="3984162"/>
              <a:ext cx="216000" cy="216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DE" b="1" dirty="0">
                  <a:solidFill>
                    <a:schemeClr val="bg1"/>
                  </a:solidFill>
                </a:rPr>
                <a:t>6</a:t>
              </a:r>
            </a:p>
          </p:txBody>
        </p:sp>
        <p:sp>
          <p:nvSpPr>
            <p:cNvPr id="199" name="Oval 198">
              <a:extLst>
                <a:ext uri="{FF2B5EF4-FFF2-40B4-BE49-F238E27FC236}">
                  <a16:creationId xmlns:a16="http://schemas.microsoft.com/office/drawing/2014/main" id="{4DE06909-ACB6-4D4D-A5B8-49FC035DE602}"/>
                </a:ext>
              </a:extLst>
            </p:cNvPr>
            <p:cNvSpPr/>
            <p:nvPr/>
          </p:nvSpPr>
          <p:spPr bwMode="gray">
            <a:xfrm>
              <a:off x="8100070" y="3984162"/>
              <a:ext cx="216000" cy="216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DE" b="1" dirty="0">
                  <a:solidFill>
                    <a:schemeClr val="bg1"/>
                  </a:solidFill>
                </a:rPr>
                <a:t>7</a:t>
              </a:r>
            </a:p>
          </p:txBody>
        </p:sp>
        <p:sp>
          <p:nvSpPr>
            <p:cNvPr id="200" name="Oval 199">
              <a:extLst>
                <a:ext uri="{FF2B5EF4-FFF2-40B4-BE49-F238E27FC236}">
                  <a16:creationId xmlns:a16="http://schemas.microsoft.com/office/drawing/2014/main" id="{4DB87A25-A01E-1D44-BD96-B7056537E7CF}"/>
                </a:ext>
              </a:extLst>
            </p:cNvPr>
            <p:cNvSpPr/>
            <p:nvPr/>
          </p:nvSpPr>
          <p:spPr bwMode="gray">
            <a:xfrm>
              <a:off x="6639825" y="3484975"/>
              <a:ext cx="216000" cy="216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DE" b="1" dirty="0">
                  <a:solidFill>
                    <a:schemeClr val="bg1"/>
                  </a:solidFill>
                </a:rPr>
                <a:t>1</a:t>
              </a:r>
            </a:p>
          </p:txBody>
        </p:sp>
        <p:sp>
          <p:nvSpPr>
            <p:cNvPr id="201" name="Oval 200">
              <a:extLst>
                <a:ext uri="{FF2B5EF4-FFF2-40B4-BE49-F238E27FC236}">
                  <a16:creationId xmlns:a16="http://schemas.microsoft.com/office/drawing/2014/main" id="{E24F2DFE-4A50-954F-B31A-14E9799216DE}"/>
                </a:ext>
              </a:extLst>
            </p:cNvPr>
            <p:cNvSpPr/>
            <p:nvPr/>
          </p:nvSpPr>
          <p:spPr bwMode="gray">
            <a:xfrm>
              <a:off x="6345911" y="3984162"/>
              <a:ext cx="216000" cy="216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DE" b="1" dirty="0">
                  <a:solidFill>
                    <a:schemeClr val="bg1"/>
                  </a:solidFill>
                </a:rPr>
                <a:t>2</a:t>
              </a:r>
            </a:p>
          </p:txBody>
        </p:sp>
        <p:sp>
          <p:nvSpPr>
            <p:cNvPr id="202" name="Oval 201">
              <a:extLst>
                <a:ext uri="{FF2B5EF4-FFF2-40B4-BE49-F238E27FC236}">
                  <a16:creationId xmlns:a16="http://schemas.microsoft.com/office/drawing/2014/main" id="{98FB2DA3-152C-DD4D-A486-3A043C5236E3}"/>
                </a:ext>
              </a:extLst>
            </p:cNvPr>
            <p:cNvSpPr/>
            <p:nvPr/>
          </p:nvSpPr>
          <p:spPr bwMode="gray">
            <a:xfrm>
              <a:off x="6933740" y="3984162"/>
              <a:ext cx="216000" cy="216000"/>
            </a:xfrm>
            <a:prstGeom prst="ellipse">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DE" b="1" dirty="0">
                  <a:solidFill>
                    <a:schemeClr val="bg1"/>
                  </a:solidFill>
                </a:rPr>
                <a:t>3</a:t>
              </a:r>
            </a:p>
          </p:txBody>
        </p:sp>
        <p:cxnSp>
          <p:nvCxnSpPr>
            <p:cNvPr id="203" name="Straight Connector 202">
              <a:extLst>
                <a:ext uri="{FF2B5EF4-FFF2-40B4-BE49-F238E27FC236}">
                  <a16:creationId xmlns:a16="http://schemas.microsoft.com/office/drawing/2014/main" id="{A50B5635-1D2A-1A4F-B11C-D28E870688DF}"/>
                </a:ext>
              </a:extLst>
            </p:cNvPr>
            <p:cNvCxnSpPr>
              <a:cxnSpLocks/>
              <a:stCxn id="195" idx="4"/>
              <a:endCxn id="200" idx="0"/>
            </p:cNvCxnSpPr>
            <p:nvPr/>
          </p:nvCxnSpPr>
          <p:spPr>
            <a:xfrm flipH="1">
              <a:off x="6747825" y="3201787"/>
              <a:ext cx="583166" cy="283188"/>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9A5D201C-77BC-304D-B033-8FFF98D6CC46}"/>
                </a:ext>
              </a:extLst>
            </p:cNvPr>
            <p:cNvCxnSpPr>
              <a:cxnSpLocks/>
              <a:stCxn id="195" idx="4"/>
              <a:endCxn id="196" idx="0"/>
            </p:cNvCxnSpPr>
            <p:nvPr/>
          </p:nvCxnSpPr>
          <p:spPr>
            <a:xfrm>
              <a:off x="7330991" y="3201787"/>
              <a:ext cx="583164" cy="283188"/>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59BF8099-5059-5849-A1ED-29580A2B1E77}"/>
                </a:ext>
              </a:extLst>
            </p:cNvPr>
            <p:cNvCxnSpPr>
              <a:cxnSpLocks/>
              <a:stCxn id="200" idx="4"/>
              <a:endCxn id="201" idx="0"/>
            </p:cNvCxnSpPr>
            <p:nvPr/>
          </p:nvCxnSpPr>
          <p:spPr>
            <a:xfrm flipH="1">
              <a:off x="6453911" y="3700975"/>
              <a:ext cx="293914" cy="283187"/>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7828C730-DB22-A847-B4E7-8C00687B4376}"/>
                </a:ext>
              </a:extLst>
            </p:cNvPr>
            <p:cNvCxnSpPr>
              <a:cxnSpLocks/>
              <a:stCxn id="200" idx="4"/>
              <a:endCxn id="202" idx="0"/>
            </p:cNvCxnSpPr>
            <p:nvPr/>
          </p:nvCxnSpPr>
          <p:spPr>
            <a:xfrm>
              <a:off x="6747825" y="3700975"/>
              <a:ext cx="293915" cy="283187"/>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DCE8247B-4159-0640-B182-47865C9C11FD}"/>
                </a:ext>
              </a:extLst>
            </p:cNvPr>
            <p:cNvCxnSpPr>
              <a:cxnSpLocks/>
              <a:stCxn id="196" idx="4"/>
              <a:endCxn id="197" idx="0"/>
            </p:cNvCxnSpPr>
            <p:nvPr/>
          </p:nvCxnSpPr>
          <p:spPr>
            <a:xfrm flipH="1">
              <a:off x="7620241" y="3700975"/>
              <a:ext cx="293914" cy="283187"/>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3C855CA0-303E-114C-A62F-6C94C3D2FEAB}"/>
                </a:ext>
              </a:extLst>
            </p:cNvPr>
            <p:cNvCxnSpPr>
              <a:cxnSpLocks/>
              <a:stCxn id="196" idx="4"/>
              <a:endCxn id="198" idx="0"/>
            </p:cNvCxnSpPr>
            <p:nvPr/>
          </p:nvCxnSpPr>
          <p:spPr>
            <a:xfrm flipH="1">
              <a:off x="7909490" y="3700975"/>
              <a:ext cx="4665" cy="283187"/>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3E3EA062-A4F0-DC46-8996-D4E0947BE418}"/>
                </a:ext>
              </a:extLst>
            </p:cNvPr>
            <p:cNvCxnSpPr>
              <a:cxnSpLocks/>
              <a:stCxn id="196" idx="4"/>
              <a:endCxn id="199" idx="0"/>
            </p:cNvCxnSpPr>
            <p:nvPr/>
          </p:nvCxnSpPr>
          <p:spPr>
            <a:xfrm>
              <a:off x="7914155" y="3700975"/>
              <a:ext cx="293915" cy="283187"/>
            </a:xfrm>
            <a:prstGeom prst="line">
              <a:avLst/>
            </a:prstGeom>
            <a:ln>
              <a:solidFill>
                <a:srgbClr val="798BB3"/>
              </a:solidFill>
            </a:ln>
          </p:spPr>
          <p:style>
            <a:lnRef idx="1">
              <a:schemeClr val="accent1"/>
            </a:lnRef>
            <a:fillRef idx="0">
              <a:schemeClr val="accent1"/>
            </a:fillRef>
            <a:effectRef idx="0">
              <a:schemeClr val="accent1"/>
            </a:effectRef>
            <a:fontRef idx="minor">
              <a:schemeClr val="tx1"/>
            </a:fontRef>
          </p:style>
        </p:cxnSp>
      </p:grpSp>
      <p:sp>
        <p:nvSpPr>
          <p:cNvPr id="210" name="Pfeil: nach rechts 121">
            <a:extLst>
              <a:ext uri="{FF2B5EF4-FFF2-40B4-BE49-F238E27FC236}">
                <a16:creationId xmlns:a16="http://schemas.microsoft.com/office/drawing/2014/main" id="{BDAAA82A-2A53-5D48-8258-42DC97EBD337}"/>
              </a:ext>
            </a:extLst>
          </p:cNvPr>
          <p:cNvSpPr/>
          <p:nvPr/>
        </p:nvSpPr>
        <p:spPr bwMode="gray">
          <a:xfrm>
            <a:off x="8558802" y="3439372"/>
            <a:ext cx="889462" cy="307205"/>
          </a:xfrm>
          <a:prstGeom prst="rightArrow">
            <a:avLst>
              <a:gd name="adj1" fmla="val 50000"/>
              <a:gd name="adj2" fmla="val 7114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13" name="Straight Arrow Connector 212">
            <a:extLst>
              <a:ext uri="{FF2B5EF4-FFF2-40B4-BE49-F238E27FC236}">
                <a16:creationId xmlns:a16="http://schemas.microsoft.com/office/drawing/2014/main" id="{0C587620-6DE2-C34B-930C-865E464B2506}"/>
              </a:ext>
            </a:extLst>
          </p:cNvPr>
          <p:cNvCxnSpPr>
            <a:cxnSpLocks/>
          </p:cNvCxnSpPr>
          <p:nvPr/>
        </p:nvCxnSpPr>
        <p:spPr>
          <a:xfrm flipH="1">
            <a:off x="6709290" y="3164585"/>
            <a:ext cx="379564" cy="17879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B92D9D0B-511C-1047-B8EB-01A6214732BB}"/>
              </a:ext>
            </a:extLst>
          </p:cNvPr>
          <p:cNvCxnSpPr>
            <a:cxnSpLocks/>
          </p:cNvCxnSpPr>
          <p:nvPr/>
        </p:nvCxnSpPr>
        <p:spPr>
          <a:xfrm>
            <a:off x="6912429" y="3529246"/>
            <a:ext cx="777276"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A697D546-AE8C-D948-A059-BF2519106D0A}"/>
              </a:ext>
            </a:extLst>
          </p:cNvPr>
          <p:cNvCxnSpPr>
            <a:cxnSpLocks/>
          </p:cNvCxnSpPr>
          <p:nvPr/>
        </p:nvCxnSpPr>
        <p:spPr>
          <a:xfrm flipH="1">
            <a:off x="6562333" y="3649638"/>
            <a:ext cx="1136700" cy="33452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E3D1E1D8-8F41-8C49-8E4B-DD794AE8B1D7}"/>
              </a:ext>
            </a:extLst>
          </p:cNvPr>
          <p:cNvCxnSpPr>
            <a:cxnSpLocks/>
          </p:cNvCxnSpPr>
          <p:nvPr/>
        </p:nvCxnSpPr>
        <p:spPr>
          <a:xfrm>
            <a:off x="6589413" y="4095777"/>
            <a:ext cx="254127"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A2BD06BB-D09A-1F47-8458-80AFDBFEA52B}"/>
              </a:ext>
            </a:extLst>
          </p:cNvPr>
          <p:cNvCxnSpPr>
            <a:cxnSpLocks/>
          </p:cNvCxnSpPr>
          <p:nvPr/>
        </p:nvCxnSpPr>
        <p:spPr>
          <a:xfrm>
            <a:off x="7662914" y="4095777"/>
            <a:ext cx="143449"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F73F126F-01FD-3440-AACA-566C7E3DF6A8}"/>
              </a:ext>
            </a:extLst>
          </p:cNvPr>
          <p:cNvCxnSpPr>
            <a:cxnSpLocks/>
          </p:cNvCxnSpPr>
          <p:nvPr/>
        </p:nvCxnSpPr>
        <p:spPr>
          <a:xfrm>
            <a:off x="7954744" y="4095777"/>
            <a:ext cx="143449"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094776AA-669F-474C-A9E8-920576A7FDE5}"/>
              </a:ext>
            </a:extLst>
          </p:cNvPr>
          <p:cNvCxnSpPr>
            <a:cxnSpLocks/>
          </p:cNvCxnSpPr>
          <p:nvPr/>
        </p:nvCxnSpPr>
        <p:spPr>
          <a:xfrm flipH="1">
            <a:off x="10133426" y="3164585"/>
            <a:ext cx="379564" cy="17879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B8291549-C082-7041-882A-422331A43C0A}"/>
              </a:ext>
            </a:extLst>
          </p:cNvPr>
          <p:cNvCxnSpPr>
            <a:cxnSpLocks/>
          </p:cNvCxnSpPr>
          <p:nvPr/>
        </p:nvCxnSpPr>
        <p:spPr>
          <a:xfrm flipH="1">
            <a:off x="9805058" y="3715800"/>
            <a:ext cx="187805" cy="19084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a:extLst>
              <a:ext uri="{FF2B5EF4-FFF2-40B4-BE49-F238E27FC236}">
                <a16:creationId xmlns:a16="http://schemas.microsoft.com/office/drawing/2014/main" id="{BF5BB353-A31E-C143-BBD9-B10A949BDC0A}"/>
              </a:ext>
            </a:extLst>
          </p:cNvPr>
          <p:cNvCxnSpPr>
            <a:cxnSpLocks/>
          </p:cNvCxnSpPr>
          <p:nvPr/>
        </p:nvCxnSpPr>
        <p:spPr>
          <a:xfrm>
            <a:off x="9994094" y="4095777"/>
            <a:ext cx="254127"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E3411D11-30EC-B947-95A7-74D21948AB5D}"/>
              </a:ext>
            </a:extLst>
          </p:cNvPr>
          <p:cNvCxnSpPr>
            <a:cxnSpLocks/>
          </p:cNvCxnSpPr>
          <p:nvPr/>
        </p:nvCxnSpPr>
        <p:spPr>
          <a:xfrm flipV="1">
            <a:off x="10586223" y="3628371"/>
            <a:ext cx="555787" cy="355792"/>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D24EAEF2-0644-E541-8E5D-16858D34F0A1}"/>
              </a:ext>
            </a:extLst>
          </p:cNvPr>
          <p:cNvCxnSpPr>
            <a:cxnSpLocks/>
          </p:cNvCxnSpPr>
          <p:nvPr/>
        </p:nvCxnSpPr>
        <p:spPr>
          <a:xfrm flipH="1">
            <a:off x="10951761" y="3714939"/>
            <a:ext cx="243111" cy="21633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6EF6070B-76CB-F648-9454-20AFEE81B1CB}"/>
              </a:ext>
            </a:extLst>
          </p:cNvPr>
          <p:cNvCxnSpPr>
            <a:cxnSpLocks/>
          </p:cNvCxnSpPr>
          <p:nvPr/>
        </p:nvCxnSpPr>
        <p:spPr>
          <a:xfrm>
            <a:off x="11067594" y="4095777"/>
            <a:ext cx="143449"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9" name="Straight Arrow Connector 238">
            <a:extLst>
              <a:ext uri="{FF2B5EF4-FFF2-40B4-BE49-F238E27FC236}">
                <a16:creationId xmlns:a16="http://schemas.microsoft.com/office/drawing/2014/main" id="{F8658351-AB93-AC41-A534-36900E5BD7D4}"/>
              </a:ext>
            </a:extLst>
          </p:cNvPr>
          <p:cNvCxnSpPr>
            <a:cxnSpLocks/>
          </p:cNvCxnSpPr>
          <p:nvPr/>
        </p:nvCxnSpPr>
        <p:spPr>
          <a:xfrm>
            <a:off x="11359424" y="4095777"/>
            <a:ext cx="143449"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13B8807E-5B14-B44F-B702-4ED5EEC4E194}"/>
              </a:ext>
            </a:extLst>
          </p:cNvPr>
          <p:cNvCxnSpPr>
            <a:cxnSpLocks/>
          </p:cNvCxnSpPr>
          <p:nvPr/>
        </p:nvCxnSpPr>
        <p:spPr>
          <a:xfrm>
            <a:off x="7166588" y="4095777"/>
            <a:ext cx="254127"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41" name="Textfeld 58">
            <a:extLst>
              <a:ext uri="{FF2B5EF4-FFF2-40B4-BE49-F238E27FC236}">
                <a16:creationId xmlns:a16="http://schemas.microsoft.com/office/drawing/2014/main" id="{9276EB2C-8053-3444-AFCF-BF99527E342A}"/>
              </a:ext>
            </a:extLst>
          </p:cNvPr>
          <p:cNvSpPr txBox="1"/>
          <p:nvPr/>
        </p:nvSpPr>
        <p:spPr>
          <a:xfrm>
            <a:off x="10767858" y="2933461"/>
            <a:ext cx="1063475"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Depth first</a:t>
            </a:r>
          </a:p>
        </p:txBody>
      </p:sp>
      <p:sp>
        <p:nvSpPr>
          <p:cNvPr id="242" name="Textfeld 58">
            <a:extLst>
              <a:ext uri="{FF2B5EF4-FFF2-40B4-BE49-F238E27FC236}">
                <a16:creationId xmlns:a16="http://schemas.microsoft.com/office/drawing/2014/main" id="{786F8410-CB4E-514C-A255-BD7B95BCC802}"/>
              </a:ext>
            </a:extLst>
          </p:cNvPr>
          <p:cNvSpPr txBox="1"/>
          <p:nvPr/>
        </p:nvSpPr>
        <p:spPr>
          <a:xfrm>
            <a:off x="7423005" y="2933461"/>
            <a:ext cx="1063475"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Breadth first</a:t>
            </a:r>
          </a:p>
        </p:txBody>
      </p:sp>
    </p:spTree>
    <p:extLst>
      <p:ext uri="{BB962C8B-B14F-4D97-AF65-F5344CB8AC3E}">
        <p14:creationId xmlns:p14="http://schemas.microsoft.com/office/powerpoint/2010/main" val="3217328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EFF0E9-4BCD-A646-A858-FCB5842195F8}"/>
              </a:ext>
            </a:extLst>
          </p:cNvPr>
          <p:cNvSpPr>
            <a:spLocks noGrp="1"/>
          </p:cNvSpPr>
          <p:nvPr>
            <p:ph sz="quarter" idx="13"/>
          </p:nvPr>
        </p:nvSpPr>
        <p:spPr/>
        <p:txBody>
          <a:bodyPr/>
          <a:lstStyle/>
          <a:p>
            <a:r>
              <a:rPr lang="en-US" sz="1300" dirty="0"/>
              <a:t>Granada was the </a:t>
            </a:r>
            <a:r>
              <a:rPr lang="en-US" sz="1300" b="1" dirty="0"/>
              <a:t>seventh successful amendment </a:t>
            </a:r>
            <a:r>
              <a:rPr lang="en-US" sz="1300" dirty="0"/>
              <a:t>to the Tezos protocol through the on-chain governance mechanism and was </a:t>
            </a:r>
            <a:r>
              <a:rPr lang="en-US" sz="1300" b="1" dirty="0"/>
              <a:t>activated on 2021-08-06.</a:t>
            </a:r>
            <a:endParaRPr lang="en-US" sz="1300" dirty="0"/>
          </a:p>
          <a:p>
            <a:r>
              <a:rPr lang="en-DE" sz="1300" dirty="0"/>
              <a:t>It was jointly developed by </a:t>
            </a:r>
            <a:r>
              <a:rPr lang="en-DE" sz="1300" dirty="0">
                <a:hlinkClick r:id="rId2"/>
              </a:rPr>
              <a:t>Nomadic Labs</a:t>
            </a:r>
            <a:r>
              <a:rPr lang="en-DE" sz="1300" dirty="0"/>
              <a:t>, </a:t>
            </a:r>
            <a:r>
              <a:rPr lang="en-DE" sz="1300" dirty="0">
                <a:hlinkClick r:id="rId3"/>
              </a:rPr>
              <a:t>Marigold</a:t>
            </a:r>
            <a:r>
              <a:rPr lang="en-DE" sz="1300" dirty="0"/>
              <a:t>, </a:t>
            </a:r>
            <a:r>
              <a:rPr lang="en-DE" sz="1300" dirty="0">
                <a:hlinkClick r:id="rId4"/>
              </a:rPr>
              <a:t>TQ</a:t>
            </a:r>
            <a:r>
              <a:rPr lang="de-DE" sz="1300" dirty="0"/>
              <a:t>,</a:t>
            </a:r>
            <a:r>
              <a:rPr lang="en-DE" sz="1300" dirty="0"/>
              <a:t> </a:t>
            </a:r>
            <a:r>
              <a:rPr lang="en-DE" sz="1300" dirty="0">
                <a:hlinkClick r:id="rId5"/>
              </a:rPr>
              <a:t>DaiLambda</a:t>
            </a:r>
            <a:r>
              <a:rPr lang="en-DE" sz="1300" dirty="0"/>
              <a:t>, and </a:t>
            </a:r>
            <a:r>
              <a:rPr lang="en-DE" sz="1300" dirty="0">
                <a:hlinkClick r:id="rId6"/>
              </a:rPr>
              <a:t>Tarides</a:t>
            </a:r>
            <a:r>
              <a:rPr lang="en-DE" sz="1300" dirty="0"/>
              <a:t>.</a:t>
            </a:r>
          </a:p>
          <a:p>
            <a:r>
              <a:rPr lang="en-US" sz="1300" dirty="0"/>
              <a:t>Noteworthy changes brought in with Granada:</a:t>
            </a:r>
          </a:p>
          <a:p>
            <a:pPr lvl="1"/>
            <a:r>
              <a:rPr lang="en-US" sz="1300" dirty="0"/>
              <a:t>An overhaul of the current consensus algorithm Emmy+ with </a:t>
            </a:r>
            <a:r>
              <a:rPr lang="en-US" sz="1300" b="1" dirty="0"/>
              <a:t>Emmy*</a:t>
            </a:r>
            <a:r>
              <a:rPr lang="en-US" sz="1300" dirty="0"/>
              <a:t> which will bring down </a:t>
            </a:r>
            <a:r>
              <a:rPr lang="en-US" sz="1300" dirty="0" err="1"/>
              <a:t>blocktime</a:t>
            </a:r>
            <a:r>
              <a:rPr lang="en-US" sz="1300" dirty="0"/>
              <a:t> to approx. 30 s (effectively halving the time between blocks).</a:t>
            </a:r>
          </a:p>
          <a:p>
            <a:pPr lvl="1"/>
            <a:r>
              <a:rPr lang="en-US" sz="1300" b="1" dirty="0"/>
              <a:t>Liquidity baking</a:t>
            </a:r>
            <a:r>
              <a:rPr lang="en-US" sz="1300" dirty="0"/>
              <a:t> as a means to enhance liquidity by piggybacking off the liquidity and global availability of Bitcoin.</a:t>
            </a:r>
          </a:p>
          <a:p>
            <a:pPr lvl="1"/>
            <a:r>
              <a:rPr lang="en-US" sz="1300" dirty="0"/>
              <a:t>Significant </a:t>
            </a:r>
            <a:r>
              <a:rPr lang="en-US" sz="1300" b="1" dirty="0"/>
              <a:t>gas improvements</a:t>
            </a:r>
            <a:r>
              <a:rPr lang="en-US" sz="1300" dirty="0"/>
              <a:t> that will further decrease gas consumption by </a:t>
            </a:r>
            <a:r>
              <a:rPr lang="en-US" sz="1300" b="1" dirty="0"/>
              <a:t>factors of 3 to 6</a:t>
            </a:r>
            <a:r>
              <a:rPr lang="en-US" sz="1300" dirty="0"/>
              <a:t> and even 8 in some cases.</a:t>
            </a:r>
          </a:p>
          <a:p>
            <a:endParaRPr lang="en-US" sz="1300" dirty="0"/>
          </a:p>
          <a:p>
            <a:endParaRPr lang="en-DE" sz="1300" dirty="0"/>
          </a:p>
        </p:txBody>
      </p:sp>
      <p:sp>
        <p:nvSpPr>
          <p:cNvPr id="4" name="Title 3">
            <a:extLst>
              <a:ext uri="{FF2B5EF4-FFF2-40B4-BE49-F238E27FC236}">
                <a16:creationId xmlns:a16="http://schemas.microsoft.com/office/drawing/2014/main" id="{F9D7B462-292A-0446-A479-5D298388BF9A}"/>
              </a:ext>
            </a:extLst>
          </p:cNvPr>
          <p:cNvSpPr>
            <a:spLocks noGrp="1"/>
          </p:cNvSpPr>
          <p:nvPr>
            <p:ph type="title"/>
          </p:nvPr>
        </p:nvSpPr>
        <p:spPr/>
        <p:txBody>
          <a:bodyPr/>
          <a:lstStyle/>
          <a:p>
            <a:r>
              <a:rPr lang="en-DE" dirty="0"/>
              <a:t>Granada</a:t>
            </a:r>
            <a:r>
              <a:rPr lang="en-US" dirty="0"/>
              <a:t> – the seventh amendment to the </a:t>
            </a:r>
            <a:r>
              <a:rPr lang="en-US" dirty="0" err="1"/>
              <a:t>Tezos</a:t>
            </a:r>
            <a:r>
              <a:rPr lang="en-US" dirty="0"/>
              <a:t> protocol</a:t>
            </a:r>
            <a:endParaRPr lang="en-DE" dirty="0"/>
          </a:p>
        </p:txBody>
      </p:sp>
      <p:sp>
        <p:nvSpPr>
          <p:cNvPr id="5" name="Slide Number Placeholder 4">
            <a:extLst>
              <a:ext uri="{FF2B5EF4-FFF2-40B4-BE49-F238E27FC236}">
                <a16:creationId xmlns:a16="http://schemas.microsoft.com/office/drawing/2014/main" id="{B56D099C-AC61-114C-A692-9058BF2247B1}"/>
              </a:ext>
            </a:extLst>
          </p:cNvPr>
          <p:cNvSpPr>
            <a:spLocks noGrp="1"/>
          </p:cNvSpPr>
          <p:nvPr>
            <p:ph type="sldNum" sz="quarter" idx="4"/>
          </p:nvPr>
        </p:nvSpPr>
        <p:spPr/>
        <p:txBody>
          <a:bodyPr/>
          <a:lstStyle/>
          <a:p>
            <a:fld id="{369A084B-84B6-4F15-B0F5-CCDC4176846B}" type="slidenum">
              <a:rPr lang="en-US" smtClean="0"/>
              <a:pPr/>
              <a:t>48</a:t>
            </a:fld>
            <a:endParaRPr lang="en-US" dirty="0"/>
          </a:p>
        </p:txBody>
      </p:sp>
      <p:sp>
        <p:nvSpPr>
          <p:cNvPr id="6" name="Date Placeholder 5">
            <a:extLst>
              <a:ext uri="{FF2B5EF4-FFF2-40B4-BE49-F238E27FC236}">
                <a16:creationId xmlns:a16="http://schemas.microsoft.com/office/drawing/2014/main" id="{EC5B539F-8F6C-664F-A595-054DCF67E45D}"/>
              </a:ext>
            </a:extLst>
          </p:cNvPr>
          <p:cNvSpPr>
            <a:spLocks noGrp="1"/>
          </p:cNvSpPr>
          <p:nvPr>
            <p:ph type="dt" sz="half" idx="2"/>
          </p:nvPr>
        </p:nvSpPr>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Footer Placeholder 6">
            <a:extLst>
              <a:ext uri="{FF2B5EF4-FFF2-40B4-BE49-F238E27FC236}">
                <a16:creationId xmlns:a16="http://schemas.microsoft.com/office/drawing/2014/main" id="{0E0EC790-EB31-3B4B-B0C1-65E5B98AC311}"/>
              </a:ext>
            </a:extLst>
          </p:cNvPr>
          <p:cNvSpPr>
            <a:spLocks noGrp="1"/>
          </p:cNvSpPr>
          <p:nvPr>
            <p:ph type="ftr" sz="quarter" idx="3"/>
          </p:nvPr>
        </p:nvSpPr>
        <p:spPr/>
        <p:txBody>
          <a:bodyPr/>
          <a:lstStyle/>
          <a:p>
            <a:r>
              <a:rPr lang="en-US" dirty="0"/>
              <a:t>Tezos Deep Dive Deck - Licensed under CC BY 4.0</a:t>
            </a:r>
          </a:p>
        </p:txBody>
      </p:sp>
      <p:cxnSp>
        <p:nvCxnSpPr>
          <p:cNvPr id="9" name="Gerader Verbinder 85">
            <a:extLst>
              <a:ext uri="{FF2B5EF4-FFF2-40B4-BE49-F238E27FC236}">
                <a16:creationId xmlns:a16="http://schemas.microsoft.com/office/drawing/2014/main" id="{DC5D24B9-224E-FC46-84EA-469005DF16EC}"/>
              </a:ext>
            </a:extLst>
          </p:cNvPr>
          <p:cNvCxnSpPr>
            <a:cxnSpLocks/>
          </p:cNvCxnSpPr>
          <p:nvPr/>
        </p:nvCxnSpPr>
        <p:spPr>
          <a:xfrm>
            <a:off x="6175375" y="2755492"/>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0" name="Gerader Verbinder 85">
            <a:extLst>
              <a:ext uri="{FF2B5EF4-FFF2-40B4-BE49-F238E27FC236}">
                <a16:creationId xmlns:a16="http://schemas.microsoft.com/office/drawing/2014/main" id="{1AF86D8D-22D6-BF42-8C2C-063F28C45334}"/>
              </a:ext>
            </a:extLst>
          </p:cNvPr>
          <p:cNvCxnSpPr>
            <a:cxnSpLocks/>
          </p:cNvCxnSpPr>
          <p:nvPr/>
        </p:nvCxnSpPr>
        <p:spPr>
          <a:xfrm>
            <a:off x="6175375" y="4626746"/>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1" name="Textfeld 58">
            <a:extLst>
              <a:ext uri="{FF2B5EF4-FFF2-40B4-BE49-F238E27FC236}">
                <a16:creationId xmlns:a16="http://schemas.microsoft.com/office/drawing/2014/main" id="{0F066726-566B-6F4B-A7AD-73A981A872C1}"/>
              </a:ext>
            </a:extLst>
          </p:cNvPr>
          <p:cNvSpPr txBox="1"/>
          <p:nvPr/>
        </p:nvSpPr>
        <p:spPr>
          <a:xfrm>
            <a:off x="6576706" y="4223921"/>
            <a:ext cx="4886632"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Liquidity baking</a:t>
            </a:r>
          </a:p>
        </p:txBody>
      </p:sp>
      <p:sp>
        <p:nvSpPr>
          <p:cNvPr id="12" name="Textfeld 58">
            <a:extLst>
              <a:ext uri="{FF2B5EF4-FFF2-40B4-BE49-F238E27FC236}">
                <a16:creationId xmlns:a16="http://schemas.microsoft.com/office/drawing/2014/main" id="{35AFDE6E-E822-1641-9BE7-0A722889520C}"/>
              </a:ext>
            </a:extLst>
          </p:cNvPr>
          <p:cNvSpPr txBox="1"/>
          <p:nvPr/>
        </p:nvSpPr>
        <p:spPr>
          <a:xfrm>
            <a:off x="6576706" y="6081597"/>
            <a:ext cx="4886632"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Gas improvements</a:t>
            </a:r>
          </a:p>
        </p:txBody>
      </p:sp>
      <p:sp>
        <p:nvSpPr>
          <p:cNvPr id="13" name="Textfeld 58">
            <a:extLst>
              <a:ext uri="{FF2B5EF4-FFF2-40B4-BE49-F238E27FC236}">
                <a16:creationId xmlns:a16="http://schemas.microsoft.com/office/drawing/2014/main" id="{F92B9CF3-0520-3F4A-8A47-837F52174C23}"/>
              </a:ext>
            </a:extLst>
          </p:cNvPr>
          <p:cNvSpPr txBox="1"/>
          <p:nvPr/>
        </p:nvSpPr>
        <p:spPr>
          <a:xfrm>
            <a:off x="6576706" y="2375870"/>
            <a:ext cx="4886632"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Upgrade of the consensus algorithm</a:t>
            </a:r>
          </a:p>
        </p:txBody>
      </p:sp>
      <p:grpSp>
        <p:nvGrpSpPr>
          <p:cNvPr id="14" name="Group 13">
            <a:extLst>
              <a:ext uri="{FF2B5EF4-FFF2-40B4-BE49-F238E27FC236}">
                <a16:creationId xmlns:a16="http://schemas.microsoft.com/office/drawing/2014/main" id="{AB563F1D-B0B7-5B4B-A01E-26582353D25B}"/>
              </a:ext>
            </a:extLst>
          </p:cNvPr>
          <p:cNvGrpSpPr/>
          <p:nvPr/>
        </p:nvGrpSpPr>
        <p:grpSpPr>
          <a:xfrm>
            <a:off x="6268190" y="5352111"/>
            <a:ext cx="606845" cy="477542"/>
            <a:chOff x="6268190" y="1141660"/>
            <a:chExt cx="1510241" cy="1188448"/>
          </a:xfrm>
        </p:grpSpPr>
        <p:grpSp>
          <p:nvGrpSpPr>
            <p:cNvPr id="15" name="Group 66">
              <a:extLst>
                <a:ext uri="{FF2B5EF4-FFF2-40B4-BE49-F238E27FC236}">
                  <a16:creationId xmlns:a16="http://schemas.microsoft.com/office/drawing/2014/main" id="{B9F7B591-F4A5-EC4C-84E1-8519C99DB1E7}"/>
                </a:ext>
              </a:extLst>
            </p:cNvPr>
            <p:cNvGrpSpPr>
              <a:grpSpLocks noChangeAspect="1"/>
            </p:cNvGrpSpPr>
            <p:nvPr/>
          </p:nvGrpSpPr>
          <p:grpSpPr bwMode="auto">
            <a:xfrm>
              <a:off x="7162065" y="1141660"/>
              <a:ext cx="616366" cy="712146"/>
              <a:chOff x="5481" y="2091"/>
              <a:chExt cx="376" cy="467"/>
            </a:xfrm>
            <a:solidFill>
              <a:schemeClr val="accent1"/>
            </a:solidFill>
          </p:grpSpPr>
          <p:sp>
            <p:nvSpPr>
              <p:cNvPr id="19" name="Freeform 67">
                <a:extLst>
                  <a:ext uri="{FF2B5EF4-FFF2-40B4-BE49-F238E27FC236}">
                    <a16:creationId xmlns:a16="http://schemas.microsoft.com/office/drawing/2014/main" id="{450339AE-5804-514F-BEB8-A05D656F339B}"/>
                  </a:ext>
                </a:extLst>
              </p:cNvPr>
              <p:cNvSpPr>
                <a:spLocks noEditPoints="1"/>
              </p:cNvSpPr>
              <p:nvPr/>
            </p:nvSpPr>
            <p:spPr bwMode="auto">
              <a:xfrm>
                <a:off x="5481" y="2091"/>
                <a:ext cx="356" cy="467"/>
              </a:xfrm>
              <a:custGeom>
                <a:avLst/>
                <a:gdLst>
                  <a:gd name="T0" fmla="*/ 265 w 1484"/>
                  <a:gd name="T1" fmla="*/ 1013 h 1944"/>
                  <a:gd name="T2" fmla="*/ 269 w 1484"/>
                  <a:gd name="T3" fmla="*/ 939 h 1944"/>
                  <a:gd name="T4" fmla="*/ 300 w 1484"/>
                  <a:gd name="T5" fmla="*/ 904 h 1944"/>
                  <a:gd name="T6" fmla="*/ 284 w 1484"/>
                  <a:gd name="T7" fmla="*/ 865 h 1944"/>
                  <a:gd name="T8" fmla="*/ 300 w 1484"/>
                  <a:gd name="T9" fmla="*/ 826 h 1944"/>
                  <a:gd name="T10" fmla="*/ 774 w 1484"/>
                  <a:gd name="T11" fmla="*/ 355 h 1944"/>
                  <a:gd name="T12" fmla="*/ 785 w 1484"/>
                  <a:gd name="T13" fmla="*/ 347 h 1944"/>
                  <a:gd name="T14" fmla="*/ 1108 w 1484"/>
                  <a:gd name="T15" fmla="*/ 149 h 1944"/>
                  <a:gd name="T16" fmla="*/ 1174 w 1484"/>
                  <a:gd name="T17" fmla="*/ 156 h 1944"/>
                  <a:gd name="T18" fmla="*/ 1174 w 1484"/>
                  <a:gd name="T19" fmla="*/ 156 h 1944"/>
                  <a:gd name="T20" fmla="*/ 1263 w 1484"/>
                  <a:gd name="T21" fmla="*/ 71 h 1944"/>
                  <a:gd name="T22" fmla="*/ 1282 w 1484"/>
                  <a:gd name="T23" fmla="*/ 55 h 1944"/>
                  <a:gd name="T24" fmla="*/ 1403 w 1484"/>
                  <a:gd name="T25" fmla="*/ 12 h 1944"/>
                  <a:gd name="T26" fmla="*/ 1473 w 1484"/>
                  <a:gd name="T27" fmla="*/ 43 h 1944"/>
                  <a:gd name="T28" fmla="*/ 1442 w 1484"/>
                  <a:gd name="T29" fmla="*/ 113 h 1944"/>
                  <a:gd name="T30" fmla="*/ 1329 w 1484"/>
                  <a:gd name="T31" fmla="*/ 156 h 1944"/>
                  <a:gd name="T32" fmla="*/ 1251 w 1484"/>
                  <a:gd name="T33" fmla="*/ 234 h 1944"/>
                  <a:gd name="T34" fmla="*/ 1263 w 1484"/>
                  <a:gd name="T35" fmla="*/ 242 h 1944"/>
                  <a:gd name="T36" fmla="*/ 1263 w 1484"/>
                  <a:gd name="T37" fmla="*/ 320 h 1944"/>
                  <a:gd name="T38" fmla="*/ 987 w 1484"/>
                  <a:gd name="T39" fmla="*/ 597 h 1944"/>
                  <a:gd name="T40" fmla="*/ 983 w 1484"/>
                  <a:gd name="T41" fmla="*/ 897 h 1944"/>
                  <a:gd name="T42" fmla="*/ 964 w 1484"/>
                  <a:gd name="T43" fmla="*/ 935 h 1944"/>
                  <a:gd name="T44" fmla="*/ 851 w 1484"/>
                  <a:gd name="T45" fmla="*/ 1048 h 1944"/>
                  <a:gd name="T46" fmla="*/ 805 w 1484"/>
                  <a:gd name="T47" fmla="*/ 1060 h 1944"/>
                  <a:gd name="T48" fmla="*/ 708 w 1484"/>
                  <a:gd name="T49" fmla="*/ 1041 h 1944"/>
                  <a:gd name="T50" fmla="*/ 610 w 1484"/>
                  <a:gd name="T51" fmla="*/ 1138 h 1944"/>
                  <a:gd name="T52" fmla="*/ 572 w 1484"/>
                  <a:gd name="T53" fmla="*/ 1154 h 1944"/>
                  <a:gd name="T54" fmla="*/ 533 w 1484"/>
                  <a:gd name="T55" fmla="*/ 1138 h 1944"/>
                  <a:gd name="T56" fmla="*/ 471 w 1484"/>
                  <a:gd name="T57" fmla="*/ 1076 h 1944"/>
                  <a:gd name="T58" fmla="*/ 436 w 1484"/>
                  <a:gd name="T59" fmla="*/ 1111 h 1944"/>
                  <a:gd name="T60" fmla="*/ 362 w 1484"/>
                  <a:gd name="T61" fmla="*/ 1111 h 1944"/>
                  <a:gd name="T62" fmla="*/ 342 w 1484"/>
                  <a:gd name="T63" fmla="*/ 1091 h 1944"/>
                  <a:gd name="T64" fmla="*/ 140 w 1484"/>
                  <a:gd name="T65" fmla="*/ 1337 h 1944"/>
                  <a:gd name="T66" fmla="*/ 404 w 1484"/>
                  <a:gd name="T67" fmla="*/ 1438 h 1944"/>
                  <a:gd name="T68" fmla="*/ 809 w 1484"/>
                  <a:gd name="T69" fmla="*/ 1629 h 1944"/>
                  <a:gd name="T70" fmla="*/ 610 w 1484"/>
                  <a:gd name="T71" fmla="*/ 1937 h 1944"/>
                  <a:gd name="T72" fmla="*/ 579 w 1484"/>
                  <a:gd name="T73" fmla="*/ 1944 h 1944"/>
                  <a:gd name="T74" fmla="*/ 533 w 1484"/>
                  <a:gd name="T75" fmla="*/ 1921 h 1944"/>
                  <a:gd name="T76" fmla="*/ 548 w 1484"/>
                  <a:gd name="T77" fmla="*/ 1843 h 1944"/>
                  <a:gd name="T78" fmla="*/ 704 w 1484"/>
                  <a:gd name="T79" fmla="*/ 1656 h 1944"/>
                  <a:gd name="T80" fmla="*/ 397 w 1484"/>
                  <a:gd name="T81" fmla="*/ 1547 h 1944"/>
                  <a:gd name="T82" fmla="*/ 32 w 1484"/>
                  <a:gd name="T83" fmla="*/ 1364 h 1944"/>
                  <a:gd name="T84" fmla="*/ 265 w 1484"/>
                  <a:gd name="T85" fmla="*/ 1013 h 1944"/>
                  <a:gd name="T86" fmla="*/ 626 w 1484"/>
                  <a:gd name="T87" fmla="*/ 854 h 1944"/>
                  <a:gd name="T88" fmla="*/ 661 w 1484"/>
                  <a:gd name="T89" fmla="*/ 869 h 1944"/>
                  <a:gd name="T90" fmla="*/ 700 w 1484"/>
                  <a:gd name="T91" fmla="*/ 854 h 1944"/>
                  <a:gd name="T92" fmla="*/ 812 w 1484"/>
                  <a:gd name="T93" fmla="*/ 741 h 1944"/>
                  <a:gd name="T94" fmla="*/ 812 w 1484"/>
                  <a:gd name="T95" fmla="*/ 663 h 1944"/>
                  <a:gd name="T96" fmla="*/ 735 w 1484"/>
                  <a:gd name="T97" fmla="*/ 663 h 1944"/>
                  <a:gd name="T98" fmla="*/ 626 w 1484"/>
                  <a:gd name="T99" fmla="*/ 776 h 1944"/>
                  <a:gd name="T100" fmla="*/ 626 w 1484"/>
                  <a:gd name="T101" fmla="*/ 85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4" h="1944">
                    <a:moveTo>
                      <a:pt x="265" y="1013"/>
                    </a:moveTo>
                    <a:cubicBezTo>
                      <a:pt x="245" y="994"/>
                      <a:pt x="245" y="959"/>
                      <a:pt x="269" y="939"/>
                    </a:cubicBezTo>
                    <a:cubicBezTo>
                      <a:pt x="300" y="904"/>
                      <a:pt x="300" y="904"/>
                      <a:pt x="300" y="904"/>
                    </a:cubicBezTo>
                    <a:cubicBezTo>
                      <a:pt x="292" y="897"/>
                      <a:pt x="284" y="881"/>
                      <a:pt x="284" y="865"/>
                    </a:cubicBezTo>
                    <a:cubicBezTo>
                      <a:pt x="284" y="854"/>
                      <a:pt x="292" y="838"/>
                      <a:pt x="300" y="826"/>
                    </a:cubicBezTo>
                    <a:cubicBezTo>
                      <a:pt x="774" y="355"/>
                      <a:pt x="774" y="355"/>
                      <a:pt x="774" y="355"/>
                    </a:cubicBezTo>
                    <a:cubicBezTo>
                      <a:pt x="777" y="351"/>
                      <a:pt x="781" y="347"/>
                      <a:pt x="785" y="347"/>
                    </a:cubicBezTo>
                    <a:cubicBezTo>
                      <a:pt x="1108" y="149"/>
                      <a:pt x="1108" y="149"/>
                      <a:pt x="1108" y="149"/>
                    </a:cubicBezTo>
                    <a:cubicBezTo>
                      <a:pt x="1131" y="133"/>
                      <a:pt x="1158" y="137"/>
                      <a:pt x="1174" y="156"/>
                    </a:cubicBezTo>
                    <a:cubicBezTo>
                      <a:pt x="1174" y="156"/>
                      <a:pt x="1174" y="156"/>
                      <a:pt x="1174" y="156"/>
                    </a:cubicBezTo>
                    <a:cubicBezTo>
                      <a:pt x="1263" y="71"/>
                      <a:pt x="1263" y="71"/>
                      <a:pt x="1263" y="71"/>
                    </a:cubicBezTo>
                    <a:cubicBezTo>
                      <a:pt x="1267" y="63"/>
                      <a:pt x="1275" y="59"/>
                      <a:pt x="1282" y="55"/>
                    </a:cubicBezTo>
                    <a:cubicBezTo>
                      <a:pt x="1403" y="12"/>
                      <a:pt x="1403" y="12"/>
                      <a:pt x="1403" y="12"/>
                    </a:cubicBezTo>
                    <a:cubicBezTo>
                      <a:pt x="1434" y="0"/>
                      <a:pt x="1465" y="16"/>
                      <a:pt x="1473" y="43"/>
                    </a:cubicBezTo>
                    <a:cubicBezTo>
                      <a:pt x="1484" y="71"/>
                      <a:pt x="1469" y="102"/>
                      <a:pt x="1442" y="113"/>
                    </a:cubicBezTo>
                    <a:cubicBezTo>
                      <a:pt x="1329" y="156"/>
                      <a:pt x="1329" y="156"/>
                      <a:pt x="1329" y="156"/>
                    </a:cubicBezTo>
                    <a:cubicBezTo>
                      <a:pt x="1251" y="234"/>
                      <a:pt x="1251" y="234"/>
                      <a:pt x="1251" y="234"/>
                    </a:cubicBezTo>
                    <a:cubicBezTo>
                      <a:pt x="1263" y="242"/>
                      <a:pt x="1263" y="242"/>
                      <a:pt x="1263" y="242"/>
                    </a:cubicBezTo>
                    <a:cubicBezTo>
                      <a:pt x="1282" y="265"/>
                      <a:pt x="1282" y="297"/>
                      <a:pt x="1263" y="320"/>
                    </a:cubicBezTo>
                    <a:cubicBezTo>
                      <a:pt x="987" y="597"/>
                      <a:pt x="987" y="597"/>
                      <a:pt x="987" y="597"/>
                    </a:cubicBezTo>
                    <a:cubicBezTo>
                      <a:pt x="983" y="897"/>
                      <a:pt x="983" y="897"/>
                      <a:pt x="983" y="897"/>
                    </a:cubicBezTo>
                    <a:cubicBezTo>
                      <a:pt x="979" y="912"/>
                      <a:pt x="976" y="924"/>
                      <a:pt x="964" y="935"/>
                    </a:cubicBezTo>
                    <a:cubicBezTo>
                      <a:pt x="851" y="1048"/>
                      <a:pt x="851" y="1048"/>
                      <a:pt x="851" y="1048"/>
                    </a:cubicBezTo>
                    <a:cubicBezTo>
                      <a:pt x="840" y="1060"/>
                      <a:pt x="820" y="1064"/>
                      <a:pt x="805" y="1060"/>
                    </a:cubicBezTo>
                    <a:cubicBezTo>
                      <a:pt x="708" y="1041"/>
                      <a:pt x="708" y="1041"/>
                      <a:pt x="708" y="1041"/>
                    </a:cubicBezTo>
                    <a:cubicBezTo>
                      <a:pt x="610" y="1138"/>
                      <a:pt x="610" y="1138"/>
                      <a:pt x="610" y="1138"/>
                    </a:cubicBezTo>
                    <a:cubicBezTo>
                      <a:pt x="599" y="1150"/>
                      <a:pt x="587" y="1154"/>
                      <a:pt x="572" y="1154"/>
                    </a:cubicBezTo>
                    <a:cubicBezTo>
                      <a:pt x="556" y="1154"/>
                      <a:pt x="544" y="1150"/>
                      <a:pt x="533" y="1138"/>
                    </a:cubicBezTo>
                    <a:cubicBezTo>
                      <a:pt x="471" y="1076"/>
                      <a:pt x="471" y="1076"/>
                      <a:pt x="471" y="1076"/>
                    </a:cubicBezTo>
                    <a:cubicBezTo>
                      <a:pt x="436" y="1111"/>
                      <a:pt x="436" y="1111"/>
                      <a:pt x="436" y="1111"/>
                    </a:cubicBezTo>
                    <a:cubicBezTo>
                      <a:pt x="416" y="1130"/>
                      <a:pt x="381" y="1130"/>
                      <a:pt x="362" y="1111"/>
                    </a:cubicBezTo>
                    <a:cubicBezTo>
                      <a:pt x="342" y="1091"/>
                      <a:pt x="342" y="1091"/>
                      <a:pt x="342" y="1091"/>
                    </a:cubicBezTo>
                    <a:cubicBezTo>
                      <a:pt x="241" y="1165"/>
                      <a:pt x="125" y="1274"/>
                      <a:pt x="140" y="1337"/>
                    </a:cubicBezTo>
                    <a:cubicBezTo>
                      <a:pt x="144" y="1356"/>
                      <a:pt x="175" y="1415"/>
                      <a:pt x="404" y="1438"/>
                    </a:cubicBezTo>
                    <a:cubicBezTo>
                      <a:pt x="657" y="1465"/>
                      <a:pt x="785" y="1524"/>
                      <a:pt x="809" y="1629"/>
                    </a:cubicBezTo>
                    <a:cubicBezTo>
                      <a:pt x="843" y="1773"/>
                      <a:pt x="649" y="1909"/>
                      <a:pt x="610" y="1937"/>
                    </a:cubicBezTo>
                    <a:cubicBezTo>
                      <a:pt x="599" y="1941"/>
                      <a:pt x="591" y="1944"/>
                      <a:pt x="579" y="1944"/>
                    </a:cubicBezTo>
                    <a:cubicBezTo>
                      <a:pt x="560" y="1944"/>
                      <a:pt x="544" y="1937"/>
                      <a:pt x="533" y="1921"/>
                    </a:cubicBezTo>
                    <a:cubicBezTo>
                      <a:pt x="517" y="1894"/>
                      <a:pt x="525" y="1859"/>
                      <a:pt x="548" y="1843"/>
                    </a:cubicBezTo>
                    <a:cubicBezTo>
                      <a:pt x="622" y="1796"/>
                      <a:pt x="715" y="1707"/>
                      <a:pt x="704" y="1656"/>
                    </a:cubicBezTo>
                    <a:cubicBezTo>
                      <a:pt x="700" y="1637"/>
                      <a:pt x="665" y="1574"/>
                      <a:pt x="397" y="1547"/>
                    </a:cubicBezTo>
                    <a:cubicBezTo>
                      <a:pt x="175" y="1524"/>
                      <a:pt x="55" y="1465"/>
                      <a:pt x="32" y="1364"/>
                    </a:cubicBezTo>
                    <a:cubicBezTo>
                      <a:pt x="0" y="1228"/>
                      <a:pt x="168" y="1083"/>
                      <a:pt x="265" y="1013"/>
                    </a:cubicBezTo>
                    <a:close/>
                    <a:moveTo>
                      <a:pt x="626" y="854"/>
                    </a:moveTo>
                    <a:cubicBezTo>
                      <a:pt x="634" y="861"/>
                      <a:pt x="649" y="869"/>
                      <a:pt x="661" y="869"/>
                    </a:cubicBezTo>
                    <a:cubicBezTo>
                      <a:pt x="676" y="869"/>
                      <a:pt x="692" y="861"/>
                      <a:pt x="700" y="854"/>
                    </a:cubicBezTo>
                    <a:cubicBezTo>
                      <a:pt x="812" y="741"/>
                      <a:pt x="812" y="741"/>
                      <a:pt x="812" y="741"/>
                    </a:cubicBezTo>
                    <a:cubicBezTo>
                      <a:pt x="832" y="721"/>
                      <a:pt x="832" y="686"/>
                      <a:pt x="812" y="663"/>
                    </a:cubicBezTo>
                    <a:cubicBezTo>
                      <a:pt x="789" y="643"/>
                      <a:pt x="754" y="643"/>
                      <a:pt x="735" y="663"/>
                    </a:cubicBezTo>
                    <a:cubicBezTo>
                      <a:pt x="626" y="776"/>
                      <a:pt x="626" y="776"/>
                      <a:pt x="626" y="776"/>
                    </a:cubicBezTo>
                    <a:cubicBezTo>
                      <a:pt x="603" y="795"/>
                      <a:pt x="603" y="830"/>
                      <a:pt x="626" y="854"/>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68">
                <a:extLst>
                  <a:ext uri="{FF2B5EF4-FFF2-40B4-BE49-F238E27FC236}">
                    <a16:creationId xmlns:a16="http://schemas.microsoft.com/office/drawing/2014/main" id="{8818E976-6C1C-FF4E-8E22-98B03CE41F7C}"/>
                  </a:ext>
                </a:extLst>
              </p:cNvPr>
              <p:cNvSpPr>
                <a:spLocks/>
              </p:cNvSpPr>
              <p:nvPr/>
            </p:nvSpPr>
            <p:spPr bwMode="auto">
              <a:xfrm>
                <a:off x="5800" y="2138"/>
                <a:ext cx="57" cy="78"/>
              </a:xfrm>
              <a:custGeom>
                <a:avLst/>
                <a:gdLst>
                  <a:gd name="T0" fmla="*/ 86 w 236"/>
                  <a:gd name="T1" fmla="*/ 16 h 324"/>
                  <a:gd name="T2" fmla="*/ 120 w 236"/>
                  <a:gd name="T3" fmla="*/ 0 h 324"/>
                  <a:gd name="T4" fmla="*/ 151 w 236"/>
                  <a:gd name="T5" fmla="*/ 16 h 324"/>
                  <a:gd name="T6" fmla="*/ 236 w 236"/>
                  <a:gd name="T7" fmla="*/ 207 h 324"/>
                  <a:gd name="T8" fmla="*/ 120 w 236"/>
                  <a:gd name="T9" fmla="*/ 324 h 324"/>
                  <a:gd name="T10" fmla="*/ 0 w 236"/>
                  <a:gd name="T11" fmla="*/ 207 h 324"/>
                  <a:gd name="T12" fmla="*/ 86 w 236"/>
                  <a:gd name="T13" fmla="*/ 16 h 324"/>
                </a:gdLst>
                <a:ahLst/>
                <a:cxnLst>
                  <a:cxn ang="0">
                    <a:pos x="T0" y="T1"/>
                  </a:cxn>
                  <a:cxn ang="0">
                    <a:pos x="T2" y="T3"/>
                  </a:cxn>
                  <a:cxn ang="0">
                    <a:pos x="T4" y="T5"/>
                  </a:cxn>
                  <a:cxn ang="0">
                    <a:pos x="T6" y="T7"/>
                  </a:cxn>
                  <a:cxn ang="0">
                    <a:pos x="T8" y="T9"/>
                  </a:cxn>
                  <a:cxn ang="0">
                    <a:pos x="T10" y="T11"/>
                  </a:cxn>
                  <a:cxn ang="0">
                    <a:pos x="T12" y="T13"/>
                  </a:cxn>
                </a:cxnLst>
                <a:rect l="0" t="0" r="r" b="b"/>
                <a:pathLst>
                  <a:path w="236" h="324">
                    <a:moveTo>
                      <a:pt x="86" y="16"/>
                    </a:moveTo>
                    <a:cubicBezTo>
                      <a:pt x="93" y="8"/>
                      <a:pt x="105" y="0"/>
                      <a:pt x="120" y="0"/>
                    </a:cubicBezTo>
                    <a:cubicBezTo>
                      <a:pt x="132" y="0"/>
                      <a:pt x="144" y="8"/>
                      <a:pt x="151" y="16"/>
                    </a:cubicBezTo>
                    <a:cubicBezTo>
                      <a:pt x="178" y="59"/>
                      <a:pt x="236" y="157"/>
                      <a:pt x="236" y="207"/>
                    </a:cubicBezTo>
                    <a:cubicBezTo>
                      <a:pt x="236" y="274"/>
                      <a:pt x="182" y="324"/>
                      <a:pt x="120" y="324"/>
                    </a:cubicBezTo>
                    <a:cubicBezTo>
                      <a:pt x="55" y="324"/>
                      <a:pt x="0" y="274"/>
                      <a:pt x="0" y="207"/>
                    </a:cubicBezTo>
                    <a:cubicBezTo>
                      <a:pt x="0" y="157"/>
                      <a:pt x="62" y="59"/>
                      <a:pt x="86" y="16"/>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6" name="Round Same-side Corner of Rectangle 15">
              <a:extLst>
                <a:ext uri="{FF2B5EF4-FFF2-40B4-BE49-F238E27FC236}">
                  <a16:creationId xmlns:a16="http://schemas.microsoft.com/office/drawing/2014/main" id="{AD43CFEE-6F58-8D4F-8387-9DC64FBB48BA}"/>
                </a:ext>
              </a:extLst>
            </p:cNvPr>
            <p:cNvSpPr/>
            <p:nvPr/>
          </p:nvSpPr>
          <p:spPr bwMode="gray">
            <a:xfrm>
              <a:off x="6268190" y="1300642"/>
              <a:ext cx="616366" cy="1029466"/>
            </a:xfrm>
            <a:prstGeom prst="round2SameRect">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7" name="Rectangle 16">
              <a:extLst>
                <a:ext uri="{FF2B5EF4-FFF2-40B4-BE49-F238E27FC236}">
                  <a16:creationId xmlns:a16="http://schemas.microsoft.com/office/drawing/2014/main" id="{820FF01E-0C8D-D048-8E58-3A26649AA6F3}"/>
                </a:ext>
              </a:extLst>
            </p:cNvPr>
            <p:cNvSpPr/>
            <p:nvPr/>
          </p:nvSpPr>
          <p:spPr bwMode="gray">
            <a:xfrm>
              <a:off x="6316975" y="1372717"/>
              <a:ext cx="518797" cy="306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8" name="Freeform 17">
              <a:extLst>
                <a:ext uri="{FF2B5EF4-FFF2-40B4-BE49-F238E27FC236}">
                  <a16:creationId xmlns:a16="http://schemas.microsoft.com/office/drawing/2014/main" id="{C05D0ECD-BD57-6747-8749-C80CFC11211A}"/>
                </a:ext>
              </a:extLst>
            </p:cNvPr>
            <p:cNvSpPr/>
            <p:nvPr/>
          </p:nvSpPr>
          <p:spPr bwMode="gray">
            <a:xfrm>
              <a:off x="6882063" y="1478587"/>
              <a:ext cx="529390" cy="453238"/>
            </a:xfrm>
            <a:custGeom>
              <a:avLst/>
              <a:gdLst>
                <a:gd name="connsiteX0" fmla="*/ 529390 w 529390"/>
                <a:gd name="connsiteY0" fmla="*/ 330962 h 453238"/>
                <a:gd name="connsiteX1" fmla="*/ 298383 w 529390"/>
                <a:gd name="connsiteY1" fmla="*/ 436840 h 453238"/>
                <a:gd name="connsiteX2" fmla="*/ 105878 w 529390"/>
                <a:gd name="connsiteY2" fmla="*/ 22954 h 453238"/>
                <a:gd name="connsiteX3" fmla="*/ 0 w 529390"/>
                <a:gd name="connsiteY3" fmla="*/ 80706 h 453238"/>
              </a:gdLst>
              <a:ahLst/>
              <a:cxnLst>
                <a:cxn ang="0">
                  <a:pos x="connsiteX0" y="connsiteY0"/>
                </a:cxn>
                <a:cxn ang="0">
                  <a:pos x="connsiteX1" y="connsiteY1"/>
                </a:cxn>
                <a:cxn ang="0">
                  <a:pos x="connsiteX2" y="connsiteY2"/>
                </a:cxn>
                <a:cxn ang="0">
                  <a:pos x="connsiteX3" y="connsiteY3"/>
                </a:cxn>
              </a:cxnLst>
              <a:rect l="l" t="t" r="r" b="b"/>
              <a:pathLst>
                <a:path w="529390" h="453238">
                  <a:moveTo>
                    <a:pt x="529390" y="330962"/>
                  </a:moveTo>
                  <a:cubicBezTo>
                    <a:pt x="449179" y="409568"/>
                    <a:pt x="368968" y="488175"/>
                    <a:pt x="298383" y="436840"/>
                  </a:cubicBezTo>
                  <a:cubicBezTo>
                    <a:pt x="227798" y="385505"/>
                    <a:pt x="155609" y="82310"/>
                    <a:pt x="105878" y="22954"/>
                  </a:cubicBezTo>
                  <a:cubicBezTo>
                    <a:pt x="56147" y="-36402"/>
                    <a:pt x="60960" y="32580"/>
                    <a:pt x="0" y="80706"/>
                  </a:cubicBezTo>
                </a:path>
              </a:pathLst>
            </a:cu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21" name="Group 20">
            <a:extLst>
              <a:ext uri="{FF2B5EF4-FFF2-40B4-BE49-F238E27FC236}">
                <a16:creationId xmlns:a16="http://schemas.microsoft.com/office/drawing/2014/main" id="{35E6389A-4458-3E48-AC08-DEAA7A8B404B}"/>
              </a:ext>
            </a:extLst>
          </p:cNvPr>
          <p:cNvGrpSpPr/>
          <p:nvPr/>
        </p:nvGrpSpPr>
        <p:grpSpPr>
          <a:xfrm>
            <a:off x="7110173" y="5327636"/>
            <a:ext cx="490316" cy="615505"/>
            <a:chOff x="7700211" y="1084915"/>
            <a:chExt cx="914401" cy="1130127"/>
          </a:xfrm>
        </p:grpSpPr>
        <p:sp>
          <p:nvSpPr>
            <p:cNvPr id="22" name="Snip Single Corner of Rectangle 21">
              <a:extLst>
                <a:ext uri="{FF2B5EF4-FFF2-40B4-BE49-F238E27FC236}">
                  <a16:creationId xmlns:a16="http://schemas.microsoft.com/office/drawing/2014/main" id="{5702DA38-E17B-5142-B167-2711B9A87703}"/>
                </a:ext>
              </a:extLst>
            </p:cNvPr>
            <p:cNvSpPr/>
            <p:nvPr/>
          </p:nvSpPr>
          <p:spPr bwMode="gray">
            <a:xfrm>
              <a:off x="7700211" y="1084915"/>
              <a:ext cx="914400" cy="1130127"/>
            </a:xfrm>
            <a:prstGeom prst="snip1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23" name="Triangle 22">
              <a:extLst>
                <a:ext uri="{FF2B5EF4-FFF2-40B4-BE49-F238E27FC236}">
                  <a16:creationId xmlns:a16="http://schemas.microsoft.com/office/drawing/2014/main" id="{70DEEBCB-6F9C-CA42-B2CA-3CCD70C94C80}"/>
                </a:ext>
              </a:extLst>
            </p:cNvPr>
            <p:cNvSpPr/>
            <p:nvPr/>
          </p:nvSpPr>
          <p:spPr bwMode="gray">
            <a:xfrm>
              <a:off x="8451850" y="1084915"/>
              <a:ext cx="162762" cy="161894"/>
            </a:xfrm>
            <a:prstGeom prst="triangle">
              <a:avLst>
                <a:gd name="adj" fmla="val 0"/>
              </a:avLst>
            </a:prstGeom>
            <a:solidFill>
              <a:srgbClr val="C7DD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pic>
        <p:nvPicPr>
          <p:cNvPr id="24" name="Content Placeholder 57" descr="Ribbon with solid fill">
            <a:extLst>
              <a:ext uri="{FF2B5EF4-FFF2-40B4-BE49-F238E27FC236}">
                <a16:creationId xmlns:a16="http://schemas.microsoft.com/office/drawing/2014/main" id="{A65C6A4B-5BF0-184D-BFC4-9EF57DE545F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407231" y="5813895"/>
            <a:ext cx="211964" cy="211964"/>
          </a:xfrm>
          <a:prstGeom prst="rect">
            <a:avLst/>
          </a:prstGeom>
        </p:spPr>
      </p:pic>
      <p:sp>
        <p:nvSpPr>
          <p:cNvPr id="25" name="Pfeil: nach rechts 121">
            <a:extLst>
              <a:ext uri="{FF2B5EF4-FFF2-40B4-BE49-F238E27FC236}">
                <a16:creationId xmlns:a16="http://schemas.microsoft.com/office/drawing/2014/main" id="{E73B9491-8FEC-AB4D-93DE-08B03C340C98}"/>
              </a:ext>
            </a:extLst>
          </p:cNvPr>
          <p:cNvSpPr/>
          <p:nvPr/>
        </p:nvSpPr>
        <p:spPr bwMode="gray">
          <a:xfrm>
            <a:off x="8558802" y="5480387"/>
            <a:ext cx="889462" cy="307205"/>
          </a:xfrm>
          <a:prstGeom prst="rightArrow">
            <a:avLst>
              <a:gd name="adj1" fmla="val 50000"/>
              <a:gd name="adj2" fmla="val 7114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6" name="Group 25">
            <a:extLst>
              <a:ext uri="{FF2B5EF4-FFF2-40B4-BE49-F238E27FC236}">
                <a16:creationId xmlns:a16="http://schemas.microsoft.com/office/drawing/2014/main" id="{2E8F718B-9D4D-4041-A207-C75DC14DAD8B}"/>
              </a:ext>
            </a:extLst>
          </p:cNvPr>
          <p:cNvGrpSpPr/>
          <p:nvPr/>
        </p:nvGrpSpPr>
        <p:grpSpPr>
          <a:xfrm>
            <a:off x="9925790" y="5352111"/>
            <a:ext cx="606845" cy="477542"/>
            <a:chOff x="6268190" y="1141660"/>
            <a:chExt cx="1510241" cy="1188448"/>
          </a:xfrm>
        </p:grpSpPr>
        <p:grpSp>
          <p:nvGrpSpPr>
            <p:cNvPr id="27" name="Group 66">
              <a:extLst>
                <a:ext uri="{FF2B5EF4-FFF2-40B4-BE49-F238E27FC236}">
                  <a16:creationId xmlns:a16="http://schemas.microsoft.com/office/drawing/2014/main" id="{9F02F0AD-4AB9-1A44-AFF7-C19C1D429EE6}"/>
                </a:ext>
              </a:extLst>
            </p:cNvPr>
            <p:cNvGrpSpPr>
              <a:grpSpLocks noChangeAspect="1"/>
            </p:cNvGrpSpPr>
            <p:nvPr/>
          </p:nvGrpSpPr>
          <p:grpSpPr bwMode="auto">
            <a:xfrm>
              <a:off x="7162065" y="1141660"/>
              <a:ext cx="616366" cy="712146"/>
              <a:chOff x="5481" y="2091"/>
              <a:chExt cx="376" cy="467"/>
            </a:xfrm>
            <a:solidFill>
              <a:schemeClr val="accent1"/>
            </a:solidFill>
          </p:grpSpPr>
          <p:sp>
            <p:nvSpPr>
              <p:cNvPr id="31" name="Freeform 67">
                <a:extLst>
                  <a:ext uri="{FF2B5EF4-FFF2-40B4-BE49-F238E27FC236}">
                    <a16:creationId xmlns:a16="http://schemas.microsoft.com/office/drawing/2014/main" id="{5877F2D6-5BE3-7540-BF3F-5D1B37103191}"/>
                  </a:ext>
                </a:extLst>
              </p:cNvPr>
              <p:cNvSpPr>
                <a:spLocks noEditPoints="1"/>
              </p:cNvSpPr>
              <p:nvPr/>
            </p:nvSpPr>
            <p:spPr bwMode="auto">
              <a:xfrm>
                <a:off x="5481" y="2091"/>
                <a:ext cx="356" cy="467"/>
              </a:xfrm>
              <a:custGeom>
                <a:avLst/>
                <a:gdLst>
                  <a:gd name="T0" fmla="*/ 265 w 1484"/>
                  <a:gd name="T1" fmla="*/ 1013 h 1944"/>
                  <a:gd name="T2" fmla="*/ 269 w 1484"/>
                  <a:gd name="T3" fmla="*/ 939 h 1944"/>
                  <a:gd name="T4" fmla="*/ 300 w 1484"/>
                  <a:gd name="T5" fmla="*/ 904 h 1944"/>
                  <a:gd name="T6" fmla="*/ 284 w 1484"/>
                  <a:gd name="T7" fmla="*/ 865 h 1944"/>
                  <a:gd name="T8" fmla="*/ 300 w 1484"/>
                  <a:gd name="T9" fmla="*/ 826 h 1944"/>
                  <a:gd name="T10" fmla="*/ 774 w 1484"/>
                  <a:gd name="T11" fmla="*/ 355 h 1944"/>
                  <a:gd name="T12" fmla="*/ 785 w 1484"/>
                  <a:gd name="T13" fmla="*/ 347 h 1944"/>
                  <a:gd name="T14" fmla="*/ 1108 w 1484"/>
                  <a:gd name="T15" fmla="*/ 149 h 1944"/>
                  <a:gd name="T16" fmla="*/ 1174 w 1484"/>
                  <a:gd name="T17" fmla="*/ 156 h 1944"/>
                  <a:gd name="T18" fmla="*/ 1174 w 1484"/>
                  <a:gd name="T19" fmla="*/ 156 h 1944"/>
                  <a:gd name="T20" fmla="*/ 1263 w 1484"/>
                  <a:gd name="T21" fmla="*/ 71 h 1944"/>
                  <a:gd name="T22" fmla="*/ 1282 w 1484"/>
                  <a:gd name="T23" fmla="*/ 55 h 1944"/>
                  <a:gd name="T24" fmla="*/ 1403 w 1484"/>
                  <a:gd name="T25" fmla="*/ 12 h 1944"/>
                  <a:gd name="T26" fmla="*/ 1473 w 1484"/>
                  <a:gd name="T27" fmla="*/ 43 h 1944"/>
                  <a:gd name="T28" fmla="*/ 1442 w 1484"/>
                  <a:gd name="T29" fmla="*/ 113 h 1944"/>
                  <a:gd name="T30" fmla="*/ 1329 w 1484"/>
                  <a:gd name="T31" fmla="*/ 156 h 1944"/>
                  <a:gd name="T32" fmla="*/ 1251 w 1484"/>
                  <a:gd name="T33" fmla="*/ 234 h 1944"/>
                  <a:gd name="T34" fmla="*/ 1263 w 1484"/>
                  <a:gd name="T35" fmla="*/ 242 h 1944"/>
                  <a:gd name="T36" fmla="*/ 1263 w 1484"/>
                  <a:gd name="T37" fmla="*/ 320 h 1944"/>
                  <a:gd name="T38" fmla="*/ 987 w 1484"/>
                  <a:gd name="T39" fmla="*/ 597 h 1944"/>
                  <a:gd name="T40" fmla="*/ 983 w 1484"/>
                  <a:gd name="T41" fmla="*/ 897 h 1944"/>
                  <a:gd name="T42" fmla="*/ 964 w 1484"/>
                  <a:gd name="T43" fmla="*/ 935 h 1944"/>
                  <a:gd name="T44" fmla="*/ 851 w 1484"/>
                  <a:gd name="T45" fmla="*/ 1048 h 1944"/>
                  <a:gd name="T46" fmla="*/ 805 w 1484"/>
                  <a:gd name="T47" fmla="*/ 1060 h 1944"/>
                  <a:gd name="T48" fmla="*/ 708 w 1484"/>
                  <a:gd name="T49" fmla="*/ 1041 h 1944"/>
                  <a:gd name="T50" fmla="*/ 610 w 1484"/>
                  <a:gd name="T51" fmla="*/ 1138 h 1944"/>
                  <a:gd name="T52" fmla="*/ 572 w 1484"/>
                  <a:gd name="T53" fmla="*/ 1154 h 1944"/>
                  <a:gd name="T54" fmla="*/ 533 w 1484"/>
                  <a:gd name="T55" fmla="*/ 1138 h 1944"/>
                  <a:gd name="T56" fmla="*/ 471 w 1484"/>
                  <a:gd name="T57" fmla="*/ 1076 h 1944"/>
                  <a:gd name="T58" fmla="*/ 436 w 1484"/>
                  <a:gd name="T59" fmla="*/ 1111 h 1944"/>
                  <a:gd name="T60" fmla="*/ 362 w 1484"/>
                  <a:gd name="T61" fmla="*/ 1111 h 1944"/>
                  <a:gd name="T62" fmla="*/ 342 w 1484"/>
                  <a:gd name="T63" fmla="*/ 1091 h 1944"/>
                  <a:gd name="T64" fmla="*/ 140 w 1484"/>
                  <a:gd name="T65" fmla="*/ 1337 h 1944"/>
                  <a:gd name="T66" fmla="*/ 404 w 1484"/>
                  <a:gd name="T67" fmla="*/ 1438 h 1944"/>
                  <a:gd name="T68" fmla="*/ 809 w 1484"/>
                  <a:gd name="T69" fmla="*/ 1629 h 1944"/>
                  <a:gd name="T70" fmla="*/ 610 w 1484"/>
                  <a:gd name="T71" fmla="*/ 1937 h 1944"/>
                  <a:gd name="T72" fmla="*/ 579 w 1484"/>
                  <a:gd name="T73" fmla="*/ 1944 h 1944"/>
                  <a:gd name="T74" fmla="*/ 533 w 1484"/>
                  <a:gd name="T75" fmla="*/ 1921 h 1944"/>
                  <a:gd name="T76" fmla="*/ 548 w 1484"/>
                  <a:gd name="T77" fmla="*/ 1843 h 1944"/>
                  <a:gd name="T78" fmla="*/ 704 w 1484"/>
                  <a:gd name="T79" fmla="*/ 1656 h 1944"/>
                  <a:gd name="T80" fmla="*/ 397 w 1484"/>
                  <a:gd name="T81" fmla="*/ 1547 h 1944"/>
                  <a:gd name="T82" fmla="*/ 32 w 1484"/>
                  <a:gd name="T83" fmla="*/ 1364 h 1944"/>
                  <a:gd name="T84" fmla="*/ 265 w 1484"/>
                  <a:gd name="T85" fmla="*/ 1013 h 1944"/>
                  <a:gd name="T86" fmla="*/ 626 w 1484"/>
                  <a:gd name="T87" fmla="*/ 854 h 1944"/>
                  <a:gd name="T88" fmla="*/ 661 w 1484"/>
                  <a:gd name="T89" fmla="*/ 869 h 1944"/>
                  <a:gd name="T90" fmla="*/ 700 w 1484"/>
                  <a:gd name="T91" fmla="*/ 854 h 1944"/>
                  <a:gd name="T92" fmla="*/ 812 w 1484"/>
                  <a:gd name="T93" fmla="*/ 741 h 1944"/>
                  <a:gd name="T94" fmla="*/ 812 w 1484"/>
                  <a:gd name="T95" fmla="*/ 663 h 1944"/>
                  <a:gd name="T96" fmla="*/ 735 w 1484"/>
                  <a:gd name="T97" fmla="*/ 663 h 1944"/>
                  <a:gd name="T98" fmla="*/ 626 w 1484"/>
                  <a:gd name="T99" fmla="*/ 776 h 1944"/>
                  <a:gd name="T100" fmla="*/ 626 w 1484"/>
                  <a:gd name="T101" fmla="*/ 85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4" h="1944">
                    <a:moveTo>
                      <a:pt x="265" y="1013"/>
                    </a:moveTo>
                    <a:cubicBezTo>
                      <a:pt x="245" y="994"/>
                      <a:pt x="245" y="959"/>
                      <a:pt x="269" y="939"/>
                    </a:cubicBezTo>
                    <a:cubicBezTo>
                      <a:pt x="300" y="904"/>
                      <a:pt x="300" y="904"/>
                      <a:pt x="300" y="904"/>
                    </a:cubicBezTo>
                    <a:cubicBezTo>
                      <a:pt x="292" y="897"/>
                      <a:pt x="284" y="881"/>
                      <a:pt x="284" y="865"/>
                    </a:cubicBezTo>
                    <a:cubicBezTo>
                      <a:pt x="284" y="854"/>
                      <a:pt x="292" y="838"/>
                      <a:pt x="300" y="826"/>
                    </a:cubicBezTo>
                    <a:cubicBezTo>
                      <a:pt x="774" y="355"/>
                      <a:pt x="774" y="355"/>
                      <a:pt x="774" y="355"/>
                    </a:cubicBezTo>
                    <a:cubicBezTo>
                      <a:pt x="777" y="351"/>
                      <a:pt x="781" y="347"/>
                      <a:pt x="785" y="347"/>
                    </a:cubicBezTo>
                    <a:cubicBezTo>
                      <a:pt x="1108" y="149"/>
                      <a:pt x="1108" y="149"/>
                      <a:pt x="1108" y="149"/>
                    </a:cubicBezTo>
                    <a:cubicBezTo>
                      <a:pt x="1131" y="133"/>
                      <a:pt x="1158" y="137"/>
                      <a:pt x="1174" y="156"/>
                    </a:cubicBezTo>
                    <a:cubicBezTo>
                      <a:pt x="1174" y="156"/>
                      <a:pt x="1174" y="156"/>
                      <a:pt x="1174" y="156"/>
                    </a:cubicBezTo>
                    <a:cubicBezTo>
                      <a:pt x="1263" y="71"/>
                      <a:pt x="1263" y="71"/>
                      <a:pt x="1263" y="71"/>
                    </a:cubicBezTo>
                    <a:cubicBezTo>
                      <a:pt x="1267" y="63"/>
                      <a:pt x="1275" y="59"/>
                      <a:pt x="1282" y="55"/>
                    </a:cubicBezTo>
                    <a:cubicBezTo>
                      <a:pt x="1403" y="12"/>
                      <a:pt x="1403" y="12"/>
                      <a:pt x="1403" y="12"/>
                    </a:cubicBezTo>
                    <a:cubicBezTo>
                      <a:pt x="1434" y="0"/>
                      <a:pt x="1465" y="16"/>
                      <a:pt x="1473" y="43"/>
                    </a:cubicBezTo>
                    <a:cubicBezTo>
                      <a:pt x="1484" y="71"/>
                      <a:pt x="1469" y="102"/>
                      <a:pt x="1442" y="113"/>
                    </a:cubicBezTo>
                    <a:cubicBezTo>
                      <a:pt x="1329" y="156"/>
                      <a:pt x="1329" y="156"/>
                      <a:pt x="1329" y="156"/>
                    </a:cubicBezTo>
                    <a:cubicBezTo>
                      <a:pt x="1251" y="234"/>
                      <a:pt x="1251" y="234"/>
                      <a:pt x="1251" y="234"/>
                    </a:cubicBezTo>
                    <a:cubicBezTo>
                      <a:pt x="1263" y="242"/>
                      <a:pt x="1263" y="242"/>
                      <a:pt x="1263" y="242"/>
                    </a:cubicBezTo>
                    <a:cubicBezTo>
                      <a:pt x="1282" y="265"/>
                      <a:pt x="1282" y="297"/>
                      <a:pt x="1263" y="320"/>
                    </a:cubicBezTo>
                    <a:cubicBezTo>
                      <a:pt x="987" y="597"/>
                      <a:pt x="987" y="597"/>
                      <a:pt x="987" y="597"/>
                    </a:cubicBezTo>
                    <a:cubicBezTo>
                      <a:pt x="983" y="897"/>
                      <a:pt x="983" y="897"/>
                      <a:pt x="983" y="897"/>
                    </a:cubicBezTo>
                    <a:cubicBezTo>
                      <a:pt x="979" y="912"/>
                      <a:pt x="976" y="924"/>
                      <a:pt x="964" y="935"/>
                    </a:cubicBezTo>
                    <a:cubicBezTo>
                      <a:pt x="851" y="1048"/>
                      <a:pt x="851" y="1048"/>
                      <a:pt x="851" y="1048"/>
                    </a:cubicBezTo>
                    <a:cubicBezTo>
                      <a:pt x="840" y="1060"/>
                      <a:pt x="820" y="1064"/>
                      <a:pt x="805" y="1060"/>
                    </a:cubicBezTo>
                    <a:cubicBezTo>
                      <a:pt x="708" y="1041"/>
                      <a:pt x="708" y="1041"/>
                      <a:pt x="708" y="1041"/>
                    </a:cubicBezTo>
                    <a:cubicBezTo>
                      <a:pt x="610" y="1138"/>
                      <a:pt x="610" y="1138"/>
                      <a:pt x="610" y="1138"/>
                    </a:cubicBezTo>
                    <a:cubicBezTo>
                      <a:pt x="599" y="1150"/>
                      <a:pt x="587" y="1154"/>
                      <a:pt x="572" y="1154"/>
                    </a:cubicBezTo>
                    <a:cubicBezTo>
                      <a:pt x="556" y="1154"/>
                      <a:pt x="544" y="1150"/>
                      <a:pt x="533" y="1138"/>
                    </a:cubicBezTo>
                    <a:cubicBezTo>
                      <a:pt x="471" y="1076"/>
                      <a:pt x="471" y="1076"/>
                      <a:pt x="471" y="1076"/>
                    </a:cubicBezTo>
                    <a:cubicBezTo>
                      <a:pt x="436" y="1111"/>
                      <a:pt x="436" y="1111"/>
                      <a:pt x="436" y="1111"/>
                    </a:cubicBezTo>
                    <a:cubicBezTo>
                      <a:pt x="416" y="1130"/>
                      <a:pt x="381" y="1130"/>
                      <a:pt x="362" y="1111"/>
                    </a:cubicBezTo>
                    <a:cubicBezTo>
                      <a:pt x="342" y="1091"/>
                      <a:pt x="342" y="1091"/>
                      <a:pt x="342" y="1091"/>
                    </a:cubicBezTo>
                    <a:cubicBezTo>
                      <a:pt x="241" y="1165"/>
                      <a:pt x="125" y="1274"/>
                      <a:pt x="140" y="1337"/>
                    </a:cubicBezTo>
                    <a:cubicBezTo>
                      <a:pt x="144" y="1356"/>
                      <a:pt x="175" y="1415"/>
                      <a:pt x="404" y="1438"/>
                    </a:cubicBezTo>
                    <a:cubicBezTo>
                      <a:pt x="657" y="1465"/>
                      <a:pt x="785" y="1524"/>
                      <a:pt x="809" y="1629"/>
                    </a:cubicBezTo>
                    <a:cubicBezTo>
                      <a:pt x="843" y="1773"/>
                      <a:pt x="649" y="1909"/>
                      <a:pt x="610" y="1937"/>
                    </a:cubicBezTo>
                    <a:cubicBezTo>
                      <a:pt x="599" y="1941"/>
                      <a:pt x="591" y="1944"/>
                      <a:pt x="579" y="1944"/>
                    </a:cubicBezTo>
                    <a:cubicBezTo>
                      <a:pt x="560" y="1944"/>
                      <a:pt x="544" y="1937"/>
                      <a:pt x="533" y="1921"/>
                    </a:cubicBezTo>
                    <a:cubicBezTo>
                      <a:pt x="517" y="1894"/>
                      <a:pt x="525" y="1859"/>
                      <a:pt x="548" y="1843"/>
                    </a:cubicBezTo>
                    <a:cubicBezTo>
                      <a:pt x="622" y="1796"/>
                      <a:pt x="715" y="1707"/>
                      <a:pt x="704" y="1656"/>
                    </a:cubicBezTo>
                    <a:cubicBezTo>
                      <a:pt x="700" y="1637"/>
                      <a:pt x="665" y="1574"/>
                      <a:pt x="397" y="1547"/>
                    </a:cubicBezTo>
                    <a:cubicBezTo>
                      <a:pt x="175" y="1524"/>
                      <a:pt x="55" y="1465"/>
                      <a:pt x="32" y="1364"/>
                    </a:cubicBezTo>
                    <a:cubicBezTo>
                      <a:pt x="0" y="1228"/>
                      <a:pt x="168" y="1083"/>
                      <a:pt x="265" y="1013"/>
                    </a:cubicBezTo>
                    <a:close/>
                    <a:moveTo>
                      <a:pt x="626" y="854"/>
                    </a:moveTo>
                    <a:cubicBezTo>
                      <a:pt x="634" y="861"/>
                      <a:pt x="649" y="869"/>
                      <a:pt x="661" y="869"/>
                    </a:cubicBezTo>
                    <a:cubicBezTo>
                      <a:pt x="676" y="869"/>
                      <a:pt x="692" y="861"/>
                      <a:pt x="700" y="854"/>
                    </a:cubicBezTo>
                    <a:cubicBezTo>
                      <a:pt x="812" y="741"/>
                      <a:pt x="812" y="741"/>
                      <a:pt x="812" y="741"/>
                    </a:cubicBezTo>
                    <a:cubicBezTo>
                      <a:pt x="832" y="721"/>
                      <a:pt x="832" y="686"/>
                      <a:pt x="812" y="663"/>
                    </a:cubicBezTo>
                    <a:cubicBezTo>
                      <a:pt x="789" y="643"/>
                      <a:pt x="754" y="643"/>
                      <a:pt x="735" y="663"/>
                    </a:cubicBezTo>
                    <a:cubicBezTo>
                      <a:pt x="626" y="776"/>
                      <a:pt x="626" y="776"/>
                      <a:pt x="626" y="776"/>
                    </a:cubicBezTo>
                    <a:cubicBezTo>
                      <a:pt x="603" y="795"/>
                      <a:pt x="603" y="830"/>
                      <a:pt x="626" y="854"/>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Freeform 68">
                <a:extLst>
                  <a:ext uri="{FF2B5EF4-FFF2-40B4-BE49-F238E27FC236}">
                    <a16:creationId xmlns:a16="http://schemas.microsoft.com/office/drawing/2014/main" id="{38AEB240-BCEF-B34A-9ABC-5BD0A6D5EC99}"/>
                  </a:ext>
                </a:extLst>
              </p:cNvPr>
              <p:cNvSpPr>
                <a:spLocks/>
              </p:cNvSpPr>
              <p:nvPr/>
            </p:nvSpPr>
            <p:spPr bwMode="auto">
              <a:xfrm>
                <a:off x="5800" y="2138"/>
                <a:ext cx="57" cy="78"/>
              </a:xfrm>
              <a:custGeom>
                <a:avLst/>
                <a:gdLst>
                  <a:gd name="T0" fmla="*/ 86 w 236"/>
                  <a:gd name="T1" fmla="*/ 16 h 324"/>
                  <a:gd name="T2" fmla="*/ 120 w 236"/>
                  <a:gd name="T3" fmla="*/ 0 h 324"/>
                  <a:gd name="T4" fmla="*/ 151 w 236"/>
                  <a:gd name="T5" fmla="*/ 16 h 324"/>
                  <a:gd name="T6" fmla="*/ 236 w 236"/>
                  <a:gd name="T7" fmla="*/ 207 h 324"/>
                  <a:gd name="T8" fmla="*/ 120 w 236"/>
                  <a:gd name="T9" fmla="*/ 324 h 324"/>
                  <a:gd name="T10" fmla="*/ 0 w 236"/>
                  <a:gd name="T11" fmla="*/ 207 h 324"/>
                  <a:gd name="T12" fmla="*/ 86 w 236"/>
                  <a:gd name="T13" fmla="*/ 16 h 324"/>
                </a:gdLst>
                <a:ahLst/>
                <a:cxnLst>
                  <a:cxn ang="0">
                    <a:pos x="T0" y="T1"/>
                  </a:cxn>
                  <a:cxn ang="0">
                    <a:pos x="T2" y="T3"/>
                  </a:cxn>
                  <a:cxn ang="0">
                    <a:pos x="T4" y="T5"/>
                  </a:cxn>
                  <a:cxn ang="0">
                    <a:pos x="T6" y="T7"/>
                  </a:cxn>
                  <a:cxn ang="0">
                    <a:pos x="T8" y="T9"/>
                  </a:cxn>
                  <a:cxn ang="0">
                    <a:pos x="T10" y="T11"/>
                  </a:cxn>
                  <a:cxn ang="0">
                    <a:pos x="T12" y="T13"/>
                  </a:cxn>
                </a:cxnLst>
                <a:rect l="0" t="0" r="r" b="b"/>
                <a:pathLst>
                  <a:path w="236" h="324">
                    <a:moveTo>
                      <a:pt x="86" y="16"/>
                    </a:moveTo>
                    <a:cubicBezTo>
                      <a:pt x="93" y="8"/>
                      <a:pt x="105" y="0"/>
                      <a:pt x="120" y="0"/>
                    </a:cubicBezTo>
                    <a:cubicBezTo>
                      <a:pt x="132" y="0"/>
                      <a:pt x="144" y="8"/>
                      <a:pt x="151" y="16"/>
                    </a:cubicBezTo>
                    <a:cubicBezTo>
                      <a:pt x="178" y="59"/>
                      <a:pt x="236" y="157"/>
                      <a:pt x="236" y="207"/>
                    </a:cubicBezTo>
                    <a:cubicBezTo>
                      <a:pt x="236" y="274"/>
                      <a:pt x="182" y="324"/>
                      <a:pt x="120" y="324"/>
                    </a:cubicBezTo>
                    <a:cubicBezTo>
                      <a:pt x="55" y="324"/>
                      <a:pt x="0" y="274"/>
                      <a:pt x="0" y="207"/>
                    </a:cubicBezTo>
                    <a:cubicBezTo>
                      <a:pt x="0" y="157"/>
                      <a:pt x="62" y="59"/>
                      <a:pt x="86" y="16"/>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8" name="Round Same-side Corner of Rectangle 27">
              <a:extLst>
                <a:ext uri="{FF2B5EF4-FFF2-40B4-BE49-F238E27FC236}">
                  <a16:creationId xmlns:a16="http://schemas.microsoft.com/office/drawing/2014/main" id="{E6D6F614-FE85-3F4E-BCE2-6DD894879D99}"/>
                </a:ext>
              </a:extLst>
            </p:cNvPr>
            <p:cNvSpPr/>
            <p:nvPr/>
          </p:nvSpPr>
          <p:spPr bwMode="gray">
            <a:xfrm>
              <a:off x="6268190" y="1300642"/>
              <a:ext cx="616366" cy="1029466"/>
            </a:xfrm>
            <a:prstGeom prst="round2SameRect">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29" name="Rectangle 28">
              <a:extLst>
                <a:ext uri="{FF2B5EF4-FFF2-40B4-BE49-F238E27FC236}">
                  <a16:creationId xmlns:a16="http://schemas.microsoft.com/office/drawing/2014/main" id="{3FB47AE6-2CA3-AB49-9FA7-DC6BCBD95E15}"/>
                </a:ext>
              </a:extLst>
            </p:cNvPr>
            <p:cNvSpPr/>
            <p:nvPr/>
          </p:nvSpPr>
          <p:spPr bwMode="gray">
            <a:xfrm>
              <a:off x="6316975" y="1372717"/>
              <a:ext cx="518797" cy="306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30" name="Freeform 29">
              <a:extLst>
                <a:ext uri="{FF2B5EF4-FFF2-40B4-BE49-F238E27FC236}">
                  <a16:creationId xmlns:a16="http://schemas.microsoft.com/office/drawing/2014/main" id="{083774F1-4E7D-E04F-9FEE-6C0F3C529627}"/>
                </a:ext>
              </a:extLst>
            </p:cNvPr>
            <p:cNvSpPr/>
            <p:nvPr/>
          </p:nvSpPr>
          <p:spPr bwMode="gray">
            <a:xfrm>
              <a:off x="6882063" y="1478587"/>
              <a:ext cx="529390" cy="453238"/>
            </a:xfrm>
            <a:custGeom>
              <a:avLst/>
              <a:gdLst>
                <a:gd name="connsiteX0" fmla="*/ 529390 w 529390"/>
                <a:gd name="connsiteY0" fmla="*/ 330962 h 453238"/>
                <a:gd name="connsiteX1" fmla="*/ 298383 w 529390"/>
                <a:gd name="connsiteY1" fmla="*/ 436840 h 453238"/>
                <a:gd name="connsiteX2" fmla="*/ 105878 w 529390"/>
                <a:gd name="connsiteY2" fmla="*/ 22954 h 453238"/>
                <a:gd name="connsiteX3" fmla="*/ 0 w 529390"/>
                <a:gd name="connsiteY3" fmla="*/ 80706 h 453238"/>
              </a:gdLst>
              <a:ahLst/>
              <a:cxnLst>
                <a:cxn ang="0">
                  <a:pos x="connsiteX0" y="connsiteY0"/>
                </a:cxn>
                <a:cxn ang="0">
                  <a:pos x="connsiteX1" y="connsiteY1"/>
                </a:cxn>
                <a:cxn ang="0">
                  <a:pos x="connsiteX2" y="connsiteY2"/>
                </a:cxn>
                <a:cxn ang="0">
                  <a:pos x="connsiteX3" y="connsiteY3"/>
                </a:cxn>
              </a:cxnLst>
              <a:rect l="l" t="t" r="r" b="b"/>
              <a:pathLst>
                <a:path w="529390" h="453238">
                  <a:moveTo>
                    <a:pt x="529390" y="330962"/>
                  </a:moveTo>
                  <a:cubicBezTo>
                    <a:pt x="449179" y="409568"/>
                    <a:pt x="368968" y="488175"/>
                    <a:pt x="298383" y="436840"/>
                  </a:cubicBezTo>
                  <a:cubicBezTo>
                    <a:pt x="227798" y="385505"/>
                    <a:pt x="155609" y="82310"/>
                    <a:pt x="105878" y="22954"/>
                  </a:cubicBezTo>
                  <a:cubicBezTo>
                    <a:pt x="56147" y="-36402"/>
                    <a:pt x="60960" y="32580"/>
                    <a:pt x="0" y="80706"/>
                  </a:cubicBezTo>
                </a:path>
              </a:pathLst>
            </a:cu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33" name="Group 32">
            <a:extLst>
              <a:ext uri="{FF2B5EF4-FFF2-40B4-BE49-F238E27FC236}">
                <a16:creationId xmlns:a16="http://schemas.microsoft.com/office/drawing/2014/main" id="{62135560-B6CD-F143-BDF0-63B818F0B7F8}"/>
              </a:ext>
            </a:extLst>
          </p:cNvPr>
          <p:cNvGrpSpPr/>
          <p:nvPr/>
        </p:nvGrpSpPr>
        <p:grpSpPr>
          <a:xfrm>
            <a:off x="10798545" y="4907644"/>
            <a:ext cx="824885" cy="1035497"/>
            <a:chOff x="7700211" y="1084915"/>
            <a:chExt cx="914401" cy="1130127"/>
          </a:xfrm>
        </p:grpSpPr>
        <p:sp>
          <p:nvSpPr>
            <p:cNvPr id="34" name="Snip Single Corner of Rectangle 33">
              <a:extLst>
                <a:ext uri="{FF2B5EF4-FFF2-40B4-BE49-F238E27FC236}">
                  <a16:creationId xmlns:a16="http://schemas.microsoft.com/office/drawing/2014/main" id="{9A01401E-C197-4F4B-905D-4C6AF7018BD7}"/>
                </a:ext>
              </a:extLst>
            </p:cNvPr>
            <p:cNvSpPr/>
            <p:nvPr/>
          </p:nvSpPr>
          <p:spPr bwMode="gray">
            <a:xfrm>
              <a:off x="7700211" y="1084915"/>
              <a:ext cx="914400" cy="1130127"/>
            </a:xfrm>
            <a:prstGeom prst="snip1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35" name="Triangle 34">
              <a:extLst>
                <a:ext uri="{FF2B5EF4-FFF2-40B4-BE49-F238E27FC236}">
                  <a16:creationId xmlns:a16="http://schemas.microsoft.com/office/drawing/2014/main" id="{B351CD0E-7DC5-3249-93BE-14EB0E91DE31}"/>
                </a:ext>
              </a:extLst>
            </p:cNvPr>
            <p:cNvSpPr/>
            <p:nvPr/>
          </p:nvSpPr>
          <p:spPr bwMode="gray">
            <a:xfrm>
              <a:off x="8451850" y="1084915"/>
              <a:ext cx="162762" cy="161894"/>
            </a:xfrm>
            <a:prstGeom prst="triangle">
              <a:avLst>
                <a:gd name="adj" fmla="val 0"/>
              </a:avLst>
            </a:prstGeom>
            <a:solidFill>
              <a:srgbClr val="C7DD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pic>
        <p:nvPicPr>
          <p:cNvPr id="36" name="Content Placeholder 57" descr="Ribbon with solid fill">
            <a:extLst>
              <a:ext uri="{FF2B5EF4-FFF2-40B4-BE49-F238E27FC236}">
                <a16:creationId xmlns:a16="http://schemas.microsoft.com/office/drawing/2014/main" id="{0B16DA98-472F-0740-9F3C-53F4BCC7699C}"/>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301613" y="5719892"/>
            <a:ext cx="356598" cy="356598"/>
          </a:xfrm>
          <a:prstGeom prst="rect">
            <a:avLst/>
          </a:prstGeom>
        </p:spPr>
      </p:pic>
      <p:grpSp>
        <p:nvGrpSpPr>
          <p:cNvPr id="39" name="Gruppieren 122">
            <a:extLst>
              <a:ext uri="{FF2B5EF4-FFF2-40B4-BE49-F238E27FC236}">
                <a16:creationId xmlns:a16="http://schemas.microsoft.com/office/drawing/2014/main" id="{46FD25F3-D871-A549-9A56-82CAC11B4F08}"/>
              </a:ext>
            </a:extLst>
          </p:cNvPr>
          <p:cNvGrpSpPr/>
          <p:nvPr/>
        </p:nvGrpSpPr>
        <p:grpSpPr>
          <a:xfrm>
            <a:off x="7047733" y="1495565"/>
            <a:ext cx="3911600" cy="307205"/>
            <a:chOff x="7047733" y="959236"/>
            <a:chExt cx="3911600" cy="307205"/>
          </a:xfrm>
        </p:grpSpPr>
        <p:sp>
          <p:nvSpPr>
            <p:cNvPr id="40" name="Textfeld 12">
              <a:extLst>
                <a:ext uri="{FF2B5EF4-FFF2-40B4-BE49-F238E27FC236}">
                  <a16:creationId xmlns:a16="http://schemas.microsoft.com/office/drawing/2014/main" id="{6DA7C2E3-C648-3B45-8AF6-1B90CAB075C1}"/>
                </a:ext>
              </a:extLst>
            </p:cNvPr>
            <p:cNvSpPr txBox="1"/>
            <p:nvPr/>
          </p:nvSpPr>
          <p:spPr>
            <a:xfrm>
              <a:off x="7047733" y="967160"/>
              <a:ext cx="914400" cy="29135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2400" b="1" i="1" dirty="0">
                  <a:solidFill>
                    <a:srgbClr val="798BB3"/>
                  </a:solidFill>
                  <a:latin typeface="Open Sans" panose="020B0606030504020204" pitchFamily="34" charset="0"/>
                  <a:ea typeface="Open Sans" panose="020B0606030504020204" pitchFamily="34" charset="0"/>
                  <a:cs typeface="Open Sans" panose="020B0606030504020204" pitchFamily="34" charset="0"/>
                </a:rPr>
                <a:t>Emmy+</a:t>
              </a:r>
            </a:p>
          </p:txBody>
        </p:sp>
        <p:sp>
          <p:nvSpPr>
            <p:cNvPr id="41" name="Textfeld 13">
              <a:extLst>
                <a:ext uri="{FF2B5EF4-FFF2-40B4-BE49-F238E27FC236}">
                  <a16:creationId xmlns:a16="http://schemas.microsoft.com/office/drawing/2014/main" id="{C3304C07-C0EB-8445-A852-C9705CE89BE6}"/>
                </a:ext>
              </a:extLst>
            </p:cNvPr>
            <p:cNvSpPr txBox="1"/>
            <p:nvPr/>
          </p:nvSpPr>
          <p:spPr>
            <a:xfrm>
              <a:off x="10044933" y="967160"/>
              <a:ext cx="914400" cy="29135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2400" b="1" i="1" dirty="0">
                  <a:solidFill>
                    <a:srgbClr val="798BB3"/>
                  </a:solidFill>
                  <a:latin typeface="Open Sans" panose="020B0606030504020204" pitchFamily="34" charset="0"/>
                  <a:ea typeface="Open Sans" panose="020B0606030504020204" pitchFamily="34" charset="0"/>
                  <a:cs typeface="Open Sans" panose="020B0606030504020204" pitchFamily="34" charset="0"/>
                </a:rPr>
                <a:t>Emmy*</a:t>
              </a:r>
            </a:p>
          </p:txBody>
        </p:sp>
        <p:sp>
          <p:nvSpPr>
            <p:cNvPr id="42" name="Pfeil: nach rechts 115">
              <a:extLst>
                <a:ext uri="{FF2B5EF4-FFF2-40B4-BE49-F238E27FC236}">
                  <a16:creationId xmlns:a16="http://schemas.microsoft.com/office/drawing/2014/main" id="{0CBF16CD-E2C4-3B4A-AAFC-4D2D1787B5B5}"/>
                </a:ext>
              </a:extLst>
            </p:cNvPr>
            <p:cNvSpPr/>
            <p:nvPr/>
          </p:nvSpPr>
          <p:spPr bwMode="gray">
            <a:xfrm>
              <a:off x="8558802" y="959236"/>
              <a:ext cx="889462" cy="307205"/>
            </a:xfrm>
            <a:prstGeom prst="rightArrow">
              <a:avLst>
                <a:gd name="adj1" fmla="val 50000"/>
                <a:gd name="adj2" fmla="val 7114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7" name="Group 46">
            <a:extLst>
              <a:ext uri="{FF2B5EF4-FFF2-40B4-BE49-F238E27FC236}">
                <a16:creationId xmlns:a16="http://schemas.microsoft.com/office/drawing/2014/main" id="{1C75A0D0-8F18-B34F-86F6-FEC819B9E96B}"/>
              </a:ext>
            </a:extLst>
          </p:cNvPr>
          <p:cNvGrpSpPr/>
          <p:nvPr/>
        </p:nvGrpSpPr>
        <p:grpSpPr>
          <a:xfrm>
            <a:off x="6983940" y="3546133"/>
            <a:ext cx="4039186" cy="291356"/>
            <a:chOff x="7097568" y="3733522"/>
            <a:chExt cx="4039186" cy="291356"/>
          </a:xfrm>
        </p:grpSpPr>
        <p:sp>
          <p:nvSpPr>
            <p:cNvPr id="43" name="Textfeld 12">
              <a:extLst>
                <a:ext uri="{FF2B5EF4-FFF2-40B4-BE49-F238E27FC236}">
                  <a16:creationId xmlns:a16="http://schemas.microsoft.com/office/drawing/2014/main" id="{6C9AEB47-406B-1D44-BB35-F1E933D20DA9}"/>
                </a:ext>
              </a:extLst>
            </p:cNvPr>
            <p:cNvSpPr txBox="1"/>
            <p:nvPr/>
          </p:nvSpPr>
          <p:spPr>
            <a:xfrm>
              <a:off x="7097568" y="3733522"/>
              <a:ext cx="1005840" cy="29135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2400" b="1" i="1" dirty="0" err="1">
                  <a:solidFill>
                    <a:srgbClr val="798BB3"/>
                  </a:solidFill>
                  <a:latin typeface="Open Sans" panose="020B0606030504020204" pitchFamily="34" charset="0"/>
                  <a:ea typeface="Open Sans" panose="020B0606030504020204" pitchFamily="34" charset="0"/>
                  <a:cs typeface="Open Sans" panose="020B0606030504020204" pitchFamily="34" charset="0"/>
                </a:rPr>
                <a:t>tez</a:t>
              </a:r>
              <a:endParaRPr lang="en-US" sz="2400" b="1" i="1"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Textfeld 12">
              <a:extLst>
                <a:ext uri="{FF2B5EF4-FFF2-40B4-BE49-F238E27FC236}">
                  <a16:creationId xmlns:a16="http://schemas.microsoft.com/office/drawing/2014/main" id="{21DA3F32-4FD9-364C-B0FB-93B439422E80}"/>
                </a:ext>
              </a:extLst>
            </p:cNvPr>
            <p:cNvSpPr txBox="1"/>
            <p:nvPr/>
          </p:nvSpPr>
          <p:spPr>
            <a:xfrm>
              <a:off x="10130914" y="3733522"/>
              <a:ext cx="1005840" cy="29135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2400" b="1" i="1" dirty="0" err="1">
                  <a:solidFill>
                    <a:srgbClr val="798BB3"/>
                  </a:solidFill>
                  <a:latin typeface="Open Sans" panose="020B0606030504020204" pitchFamily="34" charset="0"/>
                  <a:ea typeface="Open Sans" panose="020B0606030504020204" pitchFamily="34" charset="0"/>
                  <a:cs typeface="Open Sans" panose="020B0606030504020204" pitchFamily="34" charset="0"/>
                </a:rPr>
                <a:t>tzBTC</a:t>
              </a:r>
              <a:endParaRPr lang="en-US" sz="2400" b="1" i="1"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46" name="Graphic 45" descr="Bridge scene with solid fill">
            <a:extLst>
              <a:ext uri="{FF2B5EF4-FFF2-40B4-BE49-F238E27FC236}">
                <a16:creationId xmlns:a16="http://schemas.microsoft.com/office/drawing/2014/main" id="{434C3AE8-DCDB-354F-8BD9-DA618F01A68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54233" y="3234611"/>
            <a:ext cx="1498600" cy="914400"/>
          </a:xfrm>
          <a:prstGeom prst="rect">
            <a:avLst/>
          </a:prstGeom>
        </p:spPr>
      </p:pic>
      <p:sp>
        <p:nvSpPr>
          <p:cNvPr id="48" name="Textfeld 58">
            <a:extLst>
              <a:ext uri="{FF2B5EF4-FFF2-40B4-BE49-F238E27FC236}">
                <a16:creationId xmlns:a16="http://schemas.microsoft.com/office/drawing/2014/main" id="{DD0EB8A7-CB88-7941-8D27-01F1DC9F4F06}"/>
              </a:ext>
            </a:extLst>
          </p:cNvPr>
          <p:cNvSpPr txBox="1"/>
          <p:nvPr/>
        </p:nvSpPr>
        <p:spPr>
          <a:xfrm>
            <a:off x="6955122" y="1938826"/>
            <a:ext cx="1063475"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~60s </a:t>
            </a:r>
            <a:r>
              <a:rPr lang="en-US" sz="1300" i="1" dirty="0" err="1">
                <a:latin typeface="Open Sans" panose="020B0606030504020204" pitchFamily="34" charset="0"/>
                <a:ea typeface="Open Sans" panose="020B0606030504020204" pitchFamily="34" charset="0"/>
                <a:cs typeface="Open Sans" panose="020B0606030504020204" pitchFamily="34" charset="0"/>
              </a:rPr>
              <a:t>blocktime</a:t>
            </a:r>
            <a:endParaRPr lang="en-US" sz="13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49" name="Textfeld 58">
            <a:extLst>
              <a:ext uri="{FF2B5EF4-FFF2-40B4-BE49-F238E27FC236}">
                <a16:creationId xmlns:a16="http://schemas.microsoft.com/office/drawing/2014/main" id="{09B219E5-4B25-BC42-A9F1-20CB870ADC3A}"/>
              </a:ext>
            </a:extLst>
          </p:cNvPr>
          <p:cNvSpPr txBox="1"/>
          <p:nvPr/>
        </p:nvSpPr>
        <p:spPr>
          <a:xfrm>
            <a:off x="9982124" y="1938826"/>
            <a:ext cx="1063475"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~30s </a:t>
            </a:r>
            <a:r>
              <a:rPr lang="en-US" sz="1300" i="1" dirty="0" err="1">
                <a:latin typeface="Open Sans" panose="020B0606030504020204" pitchFamily="34" charset="0"/>
                <a:ea typeface="Open Sans" panose="020B0606030504020204" pitchFamily="34" charset="0"/>
                <a:cs typeface="Open Sans" panose="020B0606030504020204" pitchFamily="34" charset="0"/>
              </a:rPr>
              <a:t>blocktime</a:t>
            </a:r>
            <a:endParaRPr lang="en-US" sz="13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81582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 name="Gruppieren 193">
            <a:extLst>
              <a:ext uri="{FF2B5EF4-FFF2-40B4-BE49-F238E27FC236}">
                <a16:creationId xmlns:a16="http://schemas.microsoft.com/office/drawing/2014/main" id="{CAAE6749-6C92-4B28-9B85-37549EA61C0F}"/>
              </a:ext>
            </a:extLst>
          </p:cNvPr>
          <p:cNvGrpSpPr>
            <a:grpSpLocks noChangeAspect="1"/>
          </p:cNvGrpSpPr>
          <p:nvPr/>
        </p:nvGrpSpPr>
        <p:grpSpPr>
          <a:xfrm>
            <a:off x="10185587" y="4350829"/>
            <a:ext cx="1224000" cy="235381"/>
            <a:chOff x="6629028" y="1926560"/>
            <a:chExt cx="4754949" cy="914400"/>
          </a:xfrm>
          <a:solidFill>
            <a:srgbClr val="E4E8F0"/>
          </a:solidFill>
        </p:grpSpPr>
        <p:grpSp>
          <p:nvGrpSpPr>
            <p:cNvPr id="195" name="Gruppieren 194">
              <a:extLst>
                <a:ext uri="{FF2B5EF4-FFF2-40B4-BE49-F238E27FC236}">
                  <a16:creationId xmlns:a16="http://schemas.microsoft.com/office/drawing/2014/main" id="{1B989DC7-0535-4288-97E5-C0D5E175A3F6}"/>
                </a:ext>
              </a:extLst>
            </p:cNvPr>
            <p:cNvGrpSpPr/>
            <p:nvPr/>
          </p:nvGrpSpPr>
          <p:grpSpPr>
            <a:xfrm>
              <a:off x="7464189" y="2326175"/>
              <a:ext cx="524260" cy="115171"/>
              <a:chOff x="7588031" y="2811143"/>
              <a:chExt cx="1057877" cy="232397"/>
            </a:xfrm>
            <a:grpFill/>
          </p:grpSpPr>
          <p:sp>
            <p:nvSpPr>
              <p:cNvPr id="208" name="Rechteck: abgerundete Ecken 207">
                <a:extLst>
                  <a:ext uri="{FF2B5EF4-FFF2-40B4-BE49-F238E27FC236}">
                    <a16:creationId xmlns:a16="http://schemas.microsoft.com/office/drawing/2014/main" id="{EF950DDA-3E0F-482B-BA50-BDE575C77382}"/>
                  </a:ext>
                </a:extLst>
              </p:cNvPr>
              <p:cNvSpPr/>
              <p:nvPr/>
            </p:nvSpPr>
            <p:spPr bwMode="gray">
              <a:xfrm>
                <a:off x="7588031" y="2811143"/>
                <a:ext cx="460593" cy="232397"/>
              </a:xfrm>
              <a:prstGeom prst="roundRect">
                <a:avLst>
                  <a:gd name="adj" fmla="val 50000"/>
                </a:avLst>
              </a:prstGeom>
              <a:grp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9" name="Rechteck: abgerundete Ecken 208">
                <a:extLst>
                  <a:ext uri="{FF2B5EF4-FFF2-40B4-BE49-F238E27FC236}">
                    <a16:creationId xmlns:a16="http://schemas.microsoft.com/office/drawing/2014/main" id="{9E3C9ED5-5E69-4DDD-8BFA-DBFB371D1E5F}"/>
                  </a:ext>
                </a:extLst>
              </p:cNvPr>
              <p:cNvSpPr/>
              <p:nvPr/>
            </p:nvSpPr>
            <p:spPr bwMode="gray">
              <a:xfrm>
                <a:off x="8185315" y="2811143"/>
                <a:ext cx="460593" cy="232397"/>
              </a:xfrm>
              <a:prstGeom prst="roundRect">
                <a:avLst>
                  <a:gd name="adj" fmla="val 50000"/>
                </a:avLst>
              </a:prstGeom>
              <a:grp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0" name="Rechteck: abgerundete Ecken 209">
                <a:extLst>
                  <a:ext uri="{FF2B5EF4-FFF2-40B4-BE49-F238E27FC236}">
                    <a16:creationId xmlns:a16="http://schemas.microsoft.com/office/drawing/2014/main" id="{5989C1D1-DB8B-4BEC-9162-17AC91967823}"/>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96" name="Gruppieren 195">
              <a:extLst>
                <a:ext uri="{FF2B5EF4-FFF2-40B4-BE49-F238E27FC236}">
                  <a16:creationId xmlns:a16="http://schemas.microsoft.com/office/drawing/2014/main" id="{34241A55-A3A4-4E9B-AE66-805D943D05A0}"/>
                </a:ext>
              </a:extLst>
            </p:cNvPr>
            <p:cNvGrpSpPr/>
            <p:nvPr/>
          </p:nvGrpSpPr>
          <p:grpSpPr>
            <a:xfrm>
              <a:off x="8744373" y="2326175"/>
              <a:ext cx="524260" cy="115171"/>
              <a:chOff x="7588031" y="2811143"/>
              <a:chExt cx="1057877" cy="232397"/>
            </a:xfrm>
            <a:grpFill/>
          </p:grpSpPr>
          <p:sp>
            <p:nvSpPr>
              <p:cNvPr id="205" name="Rechteck: abgerundete Ecken 204">
                <a:extLst>
                  <a:ext uri="{FF2B5EF4-FFF2-40B4-BE49-F238E27FC236}">
                    <a16:creationId xmlns:a16="http://schemas.microsoft.com/office/drawing/2014/main" id="{3CF8C68B-C1E0-4E71-A254-4DA705923610}"/>
                  </a:ext>
                </a:extLst>
              </p:cNvPr>
              <p:cNvSpPr/>
              <p:nvPr/>
            </p:nvSpPr>
            <p:spPr bwMode="gray">
              <a:xfrm>
                <a:off x="7588031" y="2811143"/>
                <a:ext cx="460593" cy="232397"/>
              </a:xfrm>
              <a:prstGeom prst="roundRect">
                <a:avLst>
                  <a:gd name="adj" fmla="val 50000"/>
                </a:avLst>
              </a:prstGeom>
              <a:grp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6" name="Rechteck: abgerundete Ecken 205">
                <a:extLst>
                  <a:ext uri="{FF2B5EF4-FFF2-40B4-BE49-F238E27FC236}">
                    <a16:creationId xmlns:a16="http://schemas.microsoft.com/office/drawing/2014/main" id="{4CAE7083-6CF7-4BD6-9C62-B2193612EF05}"/>
                  </a:ext>
                </a:extLst>
              </p:cNvPr>
              <p:cNvSpPr/>
              <p:nvPr/>
            </p:nvSpPr>
            <p:spPr bwMode="gray">
              <a:xfrm>
                <a:off x="8185315" y="2811143"/>
                <a:ext cx="460593" cy="232397"/>
              </a:xfrm>
              <a:prstGeom prst="roundRect">
                <a:avLst>
                  <a:gd name="adj" fmla="val 50000"/>
                </a:avLst>
              </a:prstGeom>
              <a:grp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7" name="Rechteck: abgerundete Ecken 206">
                <a:extLst>
                  <a:ext uri="{FF2B5EF4-FFF2-40B4-BE49-F238E27FC236}">
                    <a16:creationId xmlns:a16="http://schemas.microsoft.com/office/drawing/2014/main" id="{C10934BE-78F6-4A99-9BE8-86C9D029C4C6}"/>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97" name="Rechteck 196">
              <a:extLst>
                <a:ext uri="{FF2B5EF4-FFF2-40B4-BE49-F238E27FC236}">
                  <a16:creationId xmlns:a16="http://schemas.microsoft.com/office/drawing/2014/main" id="{41C28226-8BCA-4AAB-A5FC-F9157F2F8459}"/>
                </a:ext>
              </a:extLst>
            </p:cNvPr>
            <p:cNvSpPr/>
            <p:nvPr/>
          </p:nvSpPr>
          <p:spPr bwMode="gray">
            <a:xfrm>
              <a:off x="9189394" y="1926560"/>
              <a:ext cx="914400" cy="914400"/>
            </a:xfrm>
            <a:prstGeom prst="rect">
              <a:avLst/>
            </a:prstGeom>
            <a:solidFill>
              <a:srgbClr val="E4E8F0"/>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8" name="Rechteck 197">
              <a:extLst>
                <a:ext uri="{FF2B5EF4-FFF2-40B4-BE49-F238E27FC236}">
                  <a16:creationId xmlns:a16="http://schemas.microsoft.com/office/drawing/2014/main" id="{2AEF6B4D-4721-40B3-B297-6D7A1F664537}"/>
                </a:ext>
              </a:extLst>
            </p:cNvPr>
            <p:cNvSpPr/>
            <p:nvPr/>
          </p:nvSpPr>
          <p:spPr bwMode="gray">
            <a:xfrm>
              <a:off x="6629028" y="1926560"/>
              <a:ext cx="914400" cy="914400"/>
            </a:xfrm>
            <a:prstGeom prst="rect">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9" name="Rechteck 198">
              <a:extLst>
                <a:ext uri="{FF2B5EF4-FFF2-40B4-BE49-F238E27FC236}">
                  <a16:creationId xmlns:a16="http://schemas.microsoft.com/office/drawing/2014/main" id="{654D04DA-28DA-40C0-B5C9-7EEAB5CEC5DE}"/>
                </a:ext>
              </a:extLst>
            </p:cNvPr>
            <p:cNvSpPr/>
            <p:nvPr/>
          </p:nvSpPr>
          <p:spPr bwMode="gray">
            <a:xfrm>
              <a:off x="7909210" y="1926560"/>
              <a:ext cx="914400" cy="914400"/>
            </a:xfrm>
            <a:prstGeom prst="rect">
              <a:avLst/>
            </a:prstGeom>
            <a:solidFill>
              <a:srgbClr val="E4E8F0"/>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0" name="Gruppieren 199">
              <a:extLst>
                <a:ext uri="{FF2B5EF4-FFF2-40B4-BE49-F238E27FC236}">
                  <a16:creationId xmlns:a16="http://schemas.microsoft.com/office/drawing/2014/main" id="{4D29B964-C4DC-4423-9950-F571B7A8AB3A}"/>
                </a:ext>
              </a:extLst>
            </p:cNvPr>
            <p:cNvGrpSpPr/>
            <p:nvPr/>
          </p:nvGrpSpPr>
          <p:grpSpPr>
            <a:xfrm>
              <a:off x="10024556" y="2326175"/>
              <a:ext cx="524260" cy="115171"/>
              <a:chOff x="7588031" y="2811143"/>
              <a:chExt cx="1057877" cy="232397"/>
            </a:xfrm>
            <a:grpFill/>
          </p:grpSpPr>
          <p:sp>
            <p:nvSpPr>
              <p:cNvPr id="202" name="Rechteck: abgerundete Ecken 201">
                <a:extLst>
                  <a:ext uri="{FF2B5EF4-FFF2-40B4-BE49-F238E27FC236}">
                    <a16:creationId xmlns:a16="http://schemas.microsoft.com/office/drawing/2014/main" id="{DE652D5B-C56A-4869-93E5-7DE6B1733503}"/>
                  </a:ext>
                </a:extLst>
              </p:cNvPr>
              <p:cNvSpPr/>
              <p:nvPr/>
            </p:nvSpPr>
            <p:spPr bwMode="gray">
              <a:xfrm>
                <a:off x="7588031" y="2811143"/>
                <a:ext cx="460593" cy="232397"/>
              </a:xfrm>
              <a:prstGeom prst="roundRect">
                <a:avLst>
                  <a:gd name="adj" fmla="val 50000"/>
                </a:avLst>
              </a:prstGeom>
              <a:grp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3" name="Rechteck: abgerundete Ecken 202">
                <a:extLst>
                  <a:ext uri="{FF2B5EF4-FFF2-40B4-BE49-F238E27FC236}">
                    <a16:creationId xmlns:a16="http://schemas.microsoft.com/office/drawing/2014/main" id="{0349A445-96E2-4257-9114-B622E3AA5D17}"/>
                  </a:ext>
                </a:extLst>
              </p:cNvPr>
              <p:cNvSpPr/>
              <p:nvPr/>
            </p:nvSpPr>
            <p:spPr bwMode="gray">
              <a:xfrm>
                <a:off x="8185315" y="2811143"/>
                <a:ext cx="460593" cy="232397"/>
              </a:xfrm>
              <a:prstGeom prst="roundRect">
                <a:avLst>
                  <a:gd name="adj" fmla="val 50000"/>
                </a:avLst>
              </a:prstGeom>
              <a:grp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4" name="Rechteck: abgerundete Ecken 203">
                <a:extLst>
                  <a:ext uri="{FF2B5EF4-FFF2-40B4-BE49-F238E27FC236}">
                    <a16:creationId xmlns:a16="http://schemas.microsoft.com/office/drawing/2014/main" id="{9D9CF8A4-0131-43C7-AB87-0FE01996DCB2}"/>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01" name="Rechteck 200">
              <a:extLst>
                <a:ext uri="{FF2B5EF4-FFF2-40B4-BE49-F238E27FC236}">
                  <a16:creationId xmlns:a16="http://schemas.microsoft.com/office/drawing/2014/main" id="{A633DEE6-81B5-4BF3-ABC6-9A60F9D1BDC4}"/>
                </a:ext>
              </a:extLst>
            </p:cNvPr>
            <p:cNvSpPr/>
            <p:nvPr/>
          </p:nvSpPr>
          <p:spPr bwMode="gray">
            <a:xfrm>
              <a:off x="10469577" y="1926560"/>
              <a:ext cx="914400" cy="914400"/>
            </a:xfrm>
            <a:prstGeom prst="rect">
              <a:avLst/>
            </a:prstGeom>
            <a:solidFill>
              <a:srgbClr val="E4E8F0"/>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 name="Content Placeholder 1">
            <a:extLst>
              <a:ext uri="{FF2B5EF4-FFF2-40B4-BE49-F238E27FC236}">
                <a16:creationId xmlns:a16="http://schemas.microsoft.com/office/drawing/2014/main" id="{FAEFF0E9-4BCD-A646-A858-FCB5842195F8}"/>
              </a:ext>
            </a:extLst>
          </p:cNvPr>
          <p:cNvSpPr>
            <a:spLocks noGrp="1"/>
          </p:cNvSpPr>
          <p:nvPr>
            <p:ph sz="quarter" idx="13"/>
          </p:nvPr>
        </p:nvSpPr>
        <p:spPr/>
        <p:txBody>
          <a:bodyPr/>
          <a:lstStyle/>
          <a:p>
            <a:r>
              <a:rPr lang="en-US" sz="1300" dirty="0"/>
              <a:t>Hangzhou is the </a:t>
            </a:r>
            <a:r>
              <a:rPr lang="en-US" sz="1300" b="1" dirty="0"/>
              <a:t>eighth successful amendment </a:t>
            </a:r>
            <a:r>
              <a:rPr lang="en-US" sz="1300" dirty="0"/>
              <a:t>to the Tezos protocol through the on-chain governance mechanism currently in adoption phase and will be </a:t>
            </a:r>
            <a:r>
              <a:rPr lang="en-US" sz="1300" b="1" dirty="0"/>
              <a:t>activated on 2021-12-03.</a:t>
            </a:r>
            <a:endParaRPr lang="en-US" sz="1300" dirty="0"/>
          </a:p>
          <a:p>
            <a:r>
              <a:rPr lang="en-DE" sz="1300" dirty="0"/>
              <a:t>It was jointly developed by </a:t>
            </a:r>
            <a:r>
              <a:rPr lang="en-DE" sz="1300" dirty="0">
                <a:hlinkClick r:id="rId2"/>
              </a:rPr>
              <a:t>Nomadic Labs</a:t>
            </a:r>
            <a:r>
              <a:rPr lang="en-DE" sz="1300" dirty="0"/>
              <a:t>, </a:t>
            </a:r>
            <a:r>
              <a:rPr lang="en-DE" sz="1300" dirty="0">
                <a:hlinkClick r:id="rId3"/>
              </a:rPr>
              <a:t>Marigold</a:t>
            </a:r>
            <a:r>
              <a:rPr lang="en-DE" sz="1300" dirty="0"/>
              <a:t>, </a:t>
            </a:r>
            <a:r>
              <a:rPr lang="en-DE" sz="1300" dirty="0">
                <a:hlinkClick r:id="rId4"/>
              </a:rPr>
              <a:t>DaiLambda</a:t>
            </a:r>
            <a:r>
              <a:rPr lang="en-DE" sz="1300" dirty="0"/>
              <a:t>, </a:t>
            </a:r>
            <a:r>
              <a:rPr lang="de-DE" sz="1300" dirty="0">
                <a:hlinkClick r:id="rId5"/>
              </a:rPr>
              <a:t>Oxhead Alpha </a:t>
            </a:r>
            <a:r>
              <a:rPr lang="en-DE" sz="1300" dirty="0"/>
              <a:t>and </a:t>
            </a:r>
            <a:r>
              <a:rPr lang="en-DE" sz="1300" dirty="0">
                <a:hlinkClick r:id="rId6"/>
              </a:rPr>
              <a:t>Tarides</a:t>
            </a:r>
            <a:r>
              <a:rPr lang="en-DE" sz="1300" dirty="0"/>
              <a:t>.</a:t>
            </a:r>
          </a:p>
          <a:p>
            <a:r>
              <a:rPr lang="en-US" sz="1300" dirty="0"/>
              <a:t>Noteworthy </a:t>
            </a:r>
            <a:r>
              <a:rPr lang="en-US" sz="1300" dirty="0">
                <a:hlinkClick r:id="rId7"/>
              </a:rPr>
              <a:t>changes</a:t>
            </a:r>
            <a:r>
              <a:rPr lang="en-US" sz="1300" dirty="0"/>
              <a:t> that will be brought in with Hangzhou are:</a:t>
            </a:r>
          </a:p>
          <a:p>
            <a:pPr lvl="1"/>
            <a:r>
              <a:rPr lang="en-US" sz="1300" b="1" dirty="0"/>
              <a:t>Liquidity baking</a:t>
            </a:r>
            <a:r>
              <a:rPr lang="en-US" sz="1300" dirty="0"/>
              <a:t> is extended approx. until the end of the next protocol amendment phase. </a:t>
            </a:r>
          </a:p>
          <a:p>
            <a:pPr lvl="1"/>
            <a:r>
              <a:rPr lang="en-US" sz="1300" b="1" dirty="0"/>
              <a:t>Gas improvements</a:t>
            </a:r>
            <a:r>
              <a:rPr lang="en-US" sz="1300" dirty="0"/>
              <a:t> and general gas cost adjustments.</a:t>
            </a:r>
          </a:p>
          <a:p>
            <a:pPr lvl="1"/>
            <a:r>
              <a:rPr lang="en-US" sz="1300" b="1" dirty="0">
                <a:hlinkClick r:id="rId8"/>
              </a:rPr>
              <a:t>Context Storage Flattening </a:t>
            </a:r>
            <a:r>
              <a:rPr lang="en-US" sz="1300" b="1" dirty="0"/>
              <a:t>: </a:t>
            </a:r>
            <a:r>
              <a:rPr lang="en-US" sz="1300" dirty="0"/>
              <a:t>a new, more performant data schema for the ledger state resulting in 78% faster I/O. The explosive growth in overall contract calls and NFTs on </a:t>
            </a:r>
            <a:r>
              <a:rPr lang="en-US" sz="1300" dirty="0" err="1"/>
              <a:t>Tezos</a:t>
            </a:r>
            <a:r>
              <a:rPr lang="en-US" sz="1300" dirty="0"/>
              <a:t> means that the size of context is constantly growing.</a:t>
            </a:r>
          </a:p>
          <a:p>
            <a:pPr lvl="1"/>
            <a:r>
              <a:rPr lang="en-US" sz="1300" b="1" dirty="0"/>
              <a:t>Smart Contract Context Cache: </a:t>
            </a:r>
            <a:r>
              <a:rPr lang="en-US" sz="1300" dirty="0"/>
              <a:t>in-memory context providing fast access to the most recently used values reducing gas consumption.</a:t>
            </a:r>
          </a:p>
          <a:p>
            <a:pPr lvl="1"/>
            <a:r>
              <a:rPr lang="en-US" sz="1300" b="1" dirty="0"/>
              <a:t>Global Constants: </a:t>
            </a:r>
            <a:r>
              <a:rPr lang="en-US" sz="1300" dirty="0"/>
              <a:t>users can use constants to originate larger contracts, as well as share code between them.</a:t>
            </a:r>
          </a:p>
          <a:p>
            <a:pPr lvl="1"/>
            <a:r>
              <a:rPr lang="en-US" sz="1300" b="1" dirty="0"/>
              <a:t>Michelson On-Chain Views: </a:t>
            </a:r>
            <a:r>
              <a:rPr lang="en-US" sz="1300" dirty="0"/>
              <a:t>read-only contract storage access is synchronously available on the stack with a new instruction set.</a:t>
            </a:r>
          </a:p>
          <a:p>
            <a:pPr lvl="1"/>
            <a:endParaRPr lang="en-US" sz="1300" b="1" dirty="0"/>
          </a:p>
          <a:p>
            <a:pPr lvl="1"/>
            <a:endParaRPr lang="en-US" sz="1300" dirty="0"/>
          </a:p>
          <a:p>
            <a:endParaRPr lang="en-US" sz="1300" dirty="0"/>
          </a:p>
          <a:p>
            <a:endParaRPr lang="en-DE" sz="1300" dirty="0"/>
          </a:p>
        </p:txBody>
      </p:sp>
      <p:sp>
        <p:nvSpPr>
          <p:cNvPr id="4" name="Title 3">
            <a:extLst>
              <a:ext uri="{FF2B5EF4-FFF2-40B4-BE49-F238E27FC236}">
                <a16:creationId xmlns:a16="http://schemas.microsoft.com/office/drawing/2014/main" id="{F9D7B462-292A-0446-A479-5D298388BF9A}"/>
              </a:ext>
            </a:extLst>
          </p:cNvPr>
          <p:cNvSpPr>
            <a:spLocks noGrp="1"/>
          </p:cNvSpPr>
          <p:nvPr>
            <p:ph type="title"/>
          </p:nvPr>
        </p:nvSpPr>
        <p:spPr/>
        <p:txBody>
          <a:bodyPr/>
          <a:lstStyle/>
          <a:p>
            <a:r>
              <a:rPr lang="de-DE" dirty="0"/>
              <a:t>Hangzhou</a:t>
            </a:r>
            <a:r>
              <a:rPr lang="en-US" dirty="0"/>
              <a:t> – the eighth amendment to the </a:t>
            </a:r>
            <a:r>
              <a:rPr lang="en-US" dirty="0" err="1"/>
              <a:t>Tezos</a:t>
            </a:r>
            <a:r>
              <a:rPr lang="en-US" dirty="0"/>
              <a:t> protocol</a:t>
            </a:r>
            <a:endParaRPr lang="en-DE" dirty="0"/>
          </a:p>
        </p:txBody>
      </p:sp>
      <p:sp>
        <p:nvSpPr>
          <p:cNvPr id="5" name="Slide Number Placeholder 4">
            <a:extLst>
              <a:ext uri="{FF2B5EF4-FFF2-40B4-BE49-F238E27FC236}">
                <a16:creationId xmlns:a16="http://schemas.microsoft.com/office/drawing/2014/main" id="{B56D099C-AC61-114C-A692-9058BF2247B1}"/>
              </a:ext>
            </a:extLst>
          </p:cNvPr>
          <p:cNvSpPr>
            <a:spLocks noGrp="1"/>
          </p:cNvSpPr>
          <p:nvPr>
            <p:ph type="sldNum" sz="quarter" idx="4"/>
          </p:nvPr>
        </p:nvSpPr>
        <p:spPr/>
        <p:txBody>
          <a:bodyPr/>
          <a:lstStyle/>
          <a:p>
            <a:fld id="{369A084B-84B6-4F15-B0F5-CCDC4176846B}" type="slidenum">
              <a:rPr lang="en-US" smtClean="0"/>
              <a:pPr/>
              <a:t>49</a:t>
            </a:fld>
            <a:endParaRPr lang="en-US" dirty="0"/>
          </a:p>
        </p:txBody>
      </p:sp>
      <p:sp>
        <p:nvSpPr>
          <p:cNvPr id="6" name="Date Placeholder 5">
            <a:extLst>
              <a:ext uri="{FF2B5EF4-FFF2-40B4-BE49-F238E27FC236}">
                <a16:creationId xmlns:a16="http://schemas.microsoft.com/office/drawing/2014/main" id="{EC5B539F-8F6C-664F-A595-054DCF67E45D}"/>
              </a:ext>
            </a:extLst>
          </p:cNvPr>
          <p:cNvSpPr>
            <a:spLocks noGrp="1"/>
          </p:cNvSpPr>
          <p:nvPr>
            <p:ph type="dt" sz="half" idx="2"/>
          </p:nvPr>
        </p:nvSpPr>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Footer Placeholder 6">
            <a:extLst>
              <a:ext uri="{FF2B5EF4-FFF2-40B4-BE49-F238E27FC236}">
                <a16:creationId xmlns:a16="http://schemas.microsoft.com/office/drawing/2014/main" id="{0E0EC790-EB31-3B4B-B0C1-65E5B98AC311}"/>
              </a:ext>
            </a:extLst>
          </p:cNvPr>
          <p:cNvSpPr>
            <a:spLocks noGrp="1"/>
          </p:cNvSpPr>
          <p:nvPr>
            <p:ph type="ftr" sz="quarter" idx="3"/>
          </p:nvPr>
        </p:nvSpPr>
        <p:spPr/>
        <p:txBody>
          <a:bodyPr/>
          <a:lstStyle/>
          <a:p>
            <a:r>
              <a:rPr lang="en-US" dirty="0"/>
              <a:t>Tezos Deep Dive Deck - Licensed under CC BY 4.0</a:t>
            </a:r>
          </a:p>
        </p:txBody>
      </p:sp>
      <p:cxnSp>
        <p:nvCxnSpPr>
          <p:cNvPr id="9" name="Gerader Verbinder 85">
            <a:extLst>
              <a:ext uri="{FF2B5EF4-FFF2-40B4-BE49-F238E27FC236}">
                <a16:creationId xmlns:a16="http://schemas.microsoft.com/office/drawing/2014/main" id="{DC5D24B9-224E-FC46-84EA-469005DF16EC}"/>
              </a:ext>
            </a:extLst>
          </p:cNvPr>
          <p:cNvCxnSpPr>
            <a:cxnSpLocks/>
          </p:cNvCxnSpPr>
          <p:nvPr/>
        </p:nvCxnSpPr>
        <p:spPr>
          <a:xfrm>
            <a:off x="6175375" y="4107865"/>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0" name="Gerader Verbinder 85">
            <a:extLst>
              <a:ext uri="{FF2B5EF4-FFF2-40B4-BE49-F238E27FC236}">
                <a16:creationId xmlns:a16="http://schemas.microsoft.com/office/drawing/2014/main" id="{1AF86D8D-22D6-BF42-8C2C-063F28C45334}"/>
              </a:ext>
            </a:extLst>
          </p:cNvPr>
          <p:cNvCxnSpPr>
            <a:cxnSpLocks/>
          </p:cNvCxnSpPr>
          <p:nvPr/>
        </p:nvCxnSpPr>
        <p:spPr>
          <a:xfrm>
            <a:off x="6175375" y="5184975"/>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1" name="Textfeld 58">
            <a:extLst>
              <a:ext uri="{FF2B5EF4-FFF2-40B4-BE49-F238E27FC236}">
                <a16:creationId xmlns:a16="http://schemas.microsoft.com/office/drawing/2014/main" id="{0F066726-566B-6F4B-A7AD-73A981A872C1}"/>
              </a:ext>
            </a:extLst>
          </p:cNvPr>
          <p:cNvSpPr txBox="1"/>
          <p:nvPr/>
        </p:nvSpPr>
        <p:spPr>
          <a:xfrm>
            <a:off x="6178552" y="6090833"/>
            <a:ext cx="2718301"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Liquidity baking extended</a:t>
            </a:r>
          </a:p>
        </p:txBody>
      </p:sp>
      <p:sp>
        <p:nvSpPr>
          <p:cNvPr id="12" name="Textfeld 58">
            <a:extLst>
              <a:ext uri="{FF2B5EF4-FFF2-40B4-BE49-F238E27FC236}">
                <a16:creationId xmlns:a16="http://schemas.microsoft.com/office/drawing/2014/main" id="{35AFDE6E-E822-1641-9BE7-0A722889520C}"/>
              </a:ext>
            </a:extLst>
          </p:cNvPr>
          <p:cNvSpPr txBox="1"/>
          <p:nvPr/>
        </p:nvSpPr>
        <p:spPr>
          <a:xfrm>
            <a:off x="8915874" y="6071936"/>
            <a:ext cx="2914175"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Gas improvements</a:t>
            </a:r>
          </a:p>
        </p:txBody>
      </p:sp>
      <p:sp>
        <p:nvSpPr>
          <p:cNvPr id="13" name="Textfeld 58">
            <a:extLst>
              <a:ext uri="{FF2B5EF4-FFF2-40B4-BE49-F238E27FC236}">
                <a16:creationId xmlns:a16="http://schemas.microsoft.com/office/drawing/2014/main" id="{F92B9CF3-0520-3F4A-8A47-837F52174C23}"/>
              </a:ext>
            </a:extLst>
          </p:cNvPr>
          <p:cNvSpPr txBox="1"/>
          <p:nvPr/>
        </p:nvSpPr>
        <p:spPr>
          <a:xfrm>
            <a:off x="6088573" y="1510580"/>
            <a:ext cx="5656316"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Context Storage Flattening </a:t>
            </a:r>
          </a:p>
        </p:txBody>
      </p:sp>
      <p:grpSp>
        <p:nvGrpSpPr>
          <p:cNvPr id="54" name="Gruppieren 53">
            <a:extLst>
              <a:ext uri="{FF2B5EF4-FFF2-40B4-BE49-F238E27FC236}">
                <a16:creationId xmlns:a16="http://schemas.microsoft.com/office/drawing/2014/main" id="{0BE20005-61C5-4028-AD0E-8CACC8D665F4}"/>
              </a:ext>
            </a:extLst>
          </p:cNvPr>
          <p:cNvGrpSpPr>
            <a:grpSpLocks noChangeAspect="1"/>
          </p:cNvGrpSpPr>
          <p:nvPr/>
        </p:nvGrpSpPr>
        <p:grpSpPr>
          <a:xfrm>
            <a:off x="9310049" y="5406068"/>
            <a:ext cx="2232000" cy="592118"/>
            <a:chOff x="6973866" y="4907644"/>
            <a:chExt cx="4406053" cy="1168846"/>
          </a:xfrm>
        </p:grpSpPr>
        <p:grpSp>
          <p:nvGrpSpPr>
            <p:cNvPr id="52" name="Gruppieren 51">
              <a:extLst>
                <a:ext uri="{FF2B5EF4-FFF2-40B4-BE49-F238E27FC236}">
                  <a16:creationId xmlns:a16="http://schemas.microsoft.com/office/drawing/2014/main" id="{7F64FD72-DD7E-4EAE-830D-26BCC0A55B37}"/>
                </a:ext>
              </a:extLst>
            </p:cNvPr>
            <p:cNvGrpSpPr/>
            <p:nvPr/>
          </p:nvGrpSpPr>
          <p:grpSpPr>
            <a:xfrm>
              <a:off x="6973866" y="5327636"/>
              <a:ext cx="1351005" cy="698223"/>
              <a:chOff x="6268190" y="5327636"/>
              <a:chExt cx="1351005" cy="698223"/>
            </a:xfrm>
          </p:grpSpPr>
          <p:grpSp>
            <p:nvGrpSpPr>
              <p:cNvPr id="14" name="Group 13">
                <a:extLst>
                  <a:ext uri="{FF2B5EF4-FFF2-40B4-BE49-F238E27FC236}">
                    <a16:creationId xmlns:a16="http://schemas.microsoft.com/office/drawing/2014/main" id="{AB563F1D-B0B7-5B4B-A01E-26582353D25B}"/>
                  </a:ext>
                </a:extLst>
              </p:cNvPr>
              <p:cNvGrpSpPr/>
              <p:nvPr/>
            </p:nvGrpSpPr>
            <p:grpSpPr>
              <a:xfrm>
                <a:off x="6268190" y="5352111"/>
                <a:ext cx="606845" cy="477542"/>
                <a:chOff x="6268190" y="1141660"/>
                <a:chExt cx="1510241" cy="1188448"/>
              </a:xfrm>
            </p:grpSpPr>
            <p:grpSp>
              <p:nvGrpSpPr>
                <p:cNvPr id="15" name="Group 66">
                  <a:extLst>
                    <a:ext uri="{FF2B5EF4-FFF2-40B4-BE49-F238E27FC236}">
                      <a16:creationId xmlns:a16="http://schemas.microsoft.com/office/drawing/2014/main" id="{B9F7B591-F4A5-EC4C-84E1-8519C99DB1E7}"/>
                    </a:ext>
                  </a:extLst>
                </p:cNvPr>
                <p:cNvGrpSpPr>
                  <a:grpSpLocks noChangeAspect="1"/>
                </p:cNvGrpSpPr>
                <p:nvPr/>
              </p:nvGrpSpPr>
              <p:grpSpPr bwMode="auto">
                <a:xfrm>
                  <a:off x="7162065" y="1141660"/>
                  <a:ext cx="616366" cy="712146"/>
                  <a:chOff x="5481" y="2091"/>
                  <a:chExt cx="376" cy="467"/>
                </a:xfrm>
                <a:solidFill>
                  <a:schemeClr val="accent1"/>
                </a:solidFill>
              </p:grpSpPr>
              <p:sp>
                <p:nvSpPr>
                  <p:cNvPr id="19" name="Freeform 67">
                    <a:extLst>
                      <a:ext uri="{FF2B5EF4-FFF2-40B4-BE49-F238E27FC236}">
                        <a16:creationId xmlns:a16="http://schemas.microsoft.com/office/drawing/2014/main" id="{450339AE-5804-514F-BEB8-A05D656F339B}"/>
                      </a:ext>
                    </a:extLst>
                  </p:cNvPr>
                  <p:cNvSpPr>
                    <a:spLocks noEditPoints="1"/>
                  </p:cNvSpPr>
                  <p:nvPr/>
                </p:nvSpPr>
                <p:spPr bwMode="auto">
                  <a:xfrm>
                    <a:off x="5481" y="2091"/>
                    <a:ext cx="356" cy="467"/>
                  </a:xfrm>
                  <a:custGeom>
                    <a:avLst/>
                    <a:gdLst>
                      <a:gd name="T0" fmla="*/ 265 w 1484"/>
                      <a:gd name="T1" fmla="*/ 1013 h 1944"/>
                      <a:gd name="T2" fmla="*/ 269 w 1484"/>
                      <a:gd name="T3" fmla="*/ 939 h 1944"/>
                      <a:gd name="T4" fmla="*/ 300 w 1484"/>
                      <a:gd name="T5" fmla="*/ 904 h 1944"/>
                      <a:gd name="T6" fmla="*/ 284 w 1484"/>
                      <a:gd name="T7" fmla="*/ 865 h 1944"/>
                      <a:gd name="T8" fmla="*/ 300 w 1484"/>
                      <a:gd name="T9" fmla="*/ 826 h 1944"/>
                      <a:gd name="T10" fmla="*/ 774 w 1484"/>
                      <a:gd name="T11" fmla="*/ 355 h 1944"/>
                      <a:gd name="T12" fmla="*/ 785 w 1484"/>
                      <a:gd name="T13" fmla="*/ 347 h 1944"/>
                      <a:gd name="T14" fmla="*/ 1108 w 1484"/>
                      <a:gd name="T15" fmla="*/ 149 h 1944"/>
                      <a:gd name="T16" fmla="*/ 1174 w 1484"/>
                      <a:gd name="T17" fmla="*/ 156 h 1944"/>
                      <a:gd name="T18" fmla="*/ 1174 w 1484"/>
                      <a:gd name="T19" fmla="*/ 156 h 1944"/>
                      <a:gd name="T20" fmla="*/ 1263 w 1484"/>
                      <a:gd name="T21" fmla="*/ 71 h 1944"/>
                      <a:gd name="T22" fmla="*/ 1282 w 1484"/>
                      <a:gd name="T23" fmla="*/ 55 h 1944"/>
                      <a:gd name="T24" fmla="*/ 1403 w 1484"/>
                      <a:gd name="T25" fmla="*/ 12 h 1944"/>
                      <a:gd name="T26" fmla="*/ 1473 w 1484"/>
                      <a:gd name="T27" fmla="*/ 43 h 1944"/>
                      <a:gd name="T28" fmla="*/ 1442 w 1484"/>
                      <a:gd name="T29" fmla="*/ 113 h 1944"/>
                      <a:gd name="T30" fmla="*/ 1329 w 1484"/>
                      <a:gd name="T31" fmla="*/ 156 h 1944"/>
                      <a:gd name="T32" fmla="*/ 1251 w 1484"/>
                      <a:gd name="T33" fmla="*/ 234 h 1944"/>
                      <a:gd name="T34" fmla="*/ 1263 w 1484"/>
                      <a:gd name="T35" fmla="*/ 242 h 1944"/>
                      <a:gd name="T36" fmla="*/ 1263 w 1484"/>
                      <a:gd name="T37" fmla="*/ 320 h 1944"/>
                      <a:gd name="T38" fmla="*/ 987 w 1484"/>
                      <a:gd name="T39" fmla="*/ 597 h 1944"/>
                      <a:gd name="T40" fmla="*/ 983 w 1484"/>
                      <a:gd name="T41" fmla="*/ 897 h 1944"/>
                      <a:gd name="T42" fmla="*/ 964 w 1484"/>
                      <a:gd name="T43" fmla="*/ 935 h 1944"/>
                      <a:gd name="T44" fmla="*/ 851 w 1484"/>
                      <a:gd name="T45" fmla="*/ 1048 h 1944"/>
                      <a:gd name="T46" fmla="*/ 805 w 1484"/>
                      <a:gd name="T47" fmla="*/ 1060 h 1944"/>
                      <a:gd name="T48" fmla="*/ 708 w 1484"/>
                      <a:gd name="T49" fmla="*/ 1041 h 1944"/>
                      <a:gd name="T50" fmla="*/ 610 w 1484"/>
                      <a:gd name="T51" fmla="*/ 1138 h 1944"/>
                      <a:gd name="T52" fmla="*/ 572 w 1484"/>
                      <a:gd name="T53" fmla="*/ 1154 h 1944"/>
                      <a:gd name="T54" fmla="*/ 533 w 1484"/>
                      <a:gd name="T55" fmla="*/ 1138 h 1944"/>
                      <a:gd name="T56" fmla="*/ 471 w 1484"/>
                      <a:gd name="T57" fmla="*/ 1076 h 1944"/>
                      <a:gd name="T58" fmla="*/ 436 w 1484"/>
                      <a:gd name="T59" fmla="*/ 1111 h 1944"/>
                      <a:gd name="T60" fmla="*/ 362 w 1484"/>
                      <a:gd name="T61" fmla="*/ 1111 h 1944"/>
                      <a:gd name="T62" fmla="*/ 342 w 1484"/>
                      <a:gd name="T63" fmla="*/ 1091 h 1944"/>
                      <a:gd name="T64" fmla="*/ 140 w 1484"/>
                      <a:gd name="T65" fmla="*/ 1337 h 1944"/>
                      <a:gd name="T66" fmla="*/ 404 w 1484"/>
                      <a:gd name="T67" fmla="*/ 1438 h 1944"/>
                      <a:gd name="T68" fmla="*/ 809 w 1484"/>
                      <a:gd name="T69" fmla="*/ 1629 h 1944"/>
                      <a:gd name="T70" fmla="*/ 610 w 1484"/>
                      <a:gd name="T71" fmla="*/ 1937 h 1944"/>
                      <a:gd name="T72" fmla="*/ 579 w 1484"/>
                      <a:gd name="T73" fmla="*/ 1944 h 1944"/>
                      <a:gd name="T74" fmla="*/ 533 w 1484"/>
                      <a:gd name="T75" fmla="*/ 1921 h 1944"/>
                      <a:gd name="T76" fmla="*/ 548 w 1484"/>
                      <a:gd name="T77" fmla="*/ 1843 h 1944"/>
                      <a:gd name="T78" fmla="*/ 704 w 1484"/>
                      <a:gd name="T79" fmla="*/ 1656 h 1944"/>
                      <a:gd name="T80" fmla="*/ 397 w 1484"/>
                      <a:gd name="T81" fmla="*/ 1547 h 1944"/>
                      <a:gd name="T82" fmla="*/ 32 w 1484"/>
                      <a:gd name="T83" fmla="*/ 1364 h 1944"/>
                      <a:gd name="T84" fmla="*/ 265 w 1484"/>
                      <a:gd name="T85" fmla="*/ 1013 h 1944"/>
                      <a:gd name="T86" fmla="*/ 626 w 1484"/>
                      <a:gd name="T87" fmla="*/ 854 h 1944"/>
                      <a:gd name="T88" fmla="*/ 661 w 1484"/>
                      <a:gd name="T89" fmla="*/ 869 h 1944"/>
                      <a:gd name="T90" fmla="*/ 700 w 1484"/>
                      <a:gd name="T91" fmla="*/ 854 h 1944"/>
                      <a:gd name="T92" fmla="*/ 812 w 1484"/>
                      <a:gd name="T93" fmla="*/ 741 h 1944"/>
                      <a:gd name="T94" fmla="*/ 812 w 1484"/>
                      <a:gd name="T95" fmla="*/ 663 h 1944"/>
                      <a:gd name="T96" fmla="*/ 735 w 1484"/>
                      <a:gd name="T97" fmla="*/ 663 h 1944"/>
                      <a:gd name="T98" fmla="*/ 626 w 1484"/>
                      <a:gd name="T99" fmla="*/ 776 h 1944"/>
                      <a:gd name="T100" fmla="*/ 626 w 1484"/>
                      <a:gd name="T101" fmla="*/ 85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4" h="1944">
                        <a:moveTo>
                          <a:pt x="265" y="1013"/>
                        </a:moveTo>
                        <a:cubicBezTo>
                          <a:pt x="245" y="994"/>
                          <a:pt x="245" y="959"/>
                          <a:pt x="269" y="939"/>
                        </a:cubicBezTo>
                        <a:cubicBezTo>
                          <a:pt x="300" y="904"/>
                          <a:pt x="300" y="904"/>
                          <a:pt x="300" y="904"/>
                        </a:cubicBezTo>
                        <a:cubicBezTo>
                          <a:pt x="292" y="897"/>
                          <a:pt x="284" y="881"/>
                          <a:pt x="284" y="865"/>
                        </a:cubicBezTo>
                        <a:cubicBezTo>
                          <a:pt x="284" y="854"/>
                          <a:pt x="292" y="838"/>
                          <a:pt x="300" y="826"/>
                        </a:cubicBezTo>
                        <a:cubicBezTo>
                          <a:pt x="774" y="355"/>
                          <a:pt x="774" y="355"/>
                          <a:pt x="774" y="355"/>
                        </a:cubicBezTo>
                        <a:cubicBezTo>
                          <a:pt x="777" y="351"/>
                          <a:pt x="781" y="347"/>
                          <a:pt x="785" y="347"/>
                        </a:cubicBezTo>
                        <a:cubicBezTo>
                          <a:pt x="1108" y="149"/>
                          <a:pt x="1108" y="149"/>
                          <a:pt x="1108" y="149"/>
                        </a:cubicBezTo>
                        <a:cubicBezTo>
                          <a:pt x="1131" y="133"/>
                          <a:pt x="1158" y="137"/>
                          <a:pt x="1174" y="156"/>
                        </a:cubicBezTo>
                        <a:cubicBezTo>
                          <a:pt x="1174" y="156"/>
                          <a:pt x="1174" y="156"/>
                          <a:pt x="1174" y="156"/>
                        </a:cubicBezTo>
                        <a:cubicBezTo>
                          <a:pt x="1263" y="71"/>
                          <a:pt x="1263" y="71"/>
                          <a:pt x="1263" y="71"/>
                        </a:cubicBezTo>
                        <a:cubicBezTo>
                          <a:pt x="1267" y="63"/>
                          <a:pt x="1275" y="59"/>
                          <a:pt x="1282" y="55"/>
                        </a:cubicBezTo>
                        <a:cubicBezTo>
                          <a:pt x="1403" y="12"/>
                          <a:pt x="1403" y="12"/>
                          <a:pt x="1403" y="12"/>
                        </a:cubicBezTo>
                        <a:cubicBezTo>
                          <a:pt x="1434" y="0"/>
                          <a:pt x="1465" y="16"/>
                          <a:pt x="1473" y="43"/>
                        </a:cubicBezTo>
                        <a:cubicBezTo>
                          <a:pt x="1484" y="71"/>
                          <a:pt x="1469" y="102"/>
                          <a:pt x="1442" y="113"/>
                        </a:cubicBezTo>
                        <a:cubicBezTo>
                          <a:pt x="1329" y="156"/>
                          <a:pt x="1329" y="156"/>
                          <a:pt x="1329" y="156"/>
                        </a:cubicBezTo>
                        <a:cubicBezTo>
                          <a:pt x="1251" y="234"/>
                          <a:pt x="1251" y="234"/>
                          <a:pt x="1251" y="234"/>
                        </a:cubicBezTo>
                        <a:cubicBezTo>
                          <a:pt x="1263" y="242"/>
                          <a:pt x="1263" y="242"/>
                          <a:pt x="1263" y="242"/>
                        </a:cubicBezTo>
                        <a:cubicBezTo>
                          <a:pt x="1282" y="265"/>
                          <a:pt x="1282" y="297"/>
                          <a:pt x="1263" y="320"/>
                        </a:cubicBezTo>
                        <a:cubicBezTo>
                          <a:pt x="987" y="597"/>
                          <a:pt x="987" y="597"/>
                          <a:pt x="987" y="597"/>
                        </a:cubicBezTo>
                        <a:cubicBezTo>
                          <a:pt x="983" y="897"/>
                          <a:pt x="983" y="897"/>
                          <a:pt x="983" y="897"/>
                        </a:cubicBezTo>
                        <a:cubicBezTo>
                          <a:pt x="979" y="912"/>
                          <a:pt x="976" y="924"/>
                          <a:pt x="964" y="935"/>
                        </a:cubicBezTo>
                        <a:cubicBezTo>
                          <a:pt x="851" y="1048"/>
                          <a:pt x="851" y="1048"/>
                          <a:pt x="851" y="1048"/>
                        </a:cubicBezTo>
                        <a:cubicBezTo>
                          <a:pt x="840" y="1060"/>
                          <a:pt x="820" y="1064"/>
                          <a:pt x="805" y="1060"/>
                        </a:cubicBezTo>
                        <a:cubicBezTo>
                          <a:pt x="708" y="1041"/>
                          <a:pt x="708" y="1041"/>
                          <a:pt x="708" y="1041"/>
                        </a:cubicBezTo>
                        <a:cubicBezTo>
                          <a:pt x="610" y="1138"/>
                          <a:pt x="610" y="1138"/>
                          <a:pt x="610" y="1138"/>
                        </a:cubicBezTo>
                        <a:cubicBezTo>
                          <a:pt x="599" y="1150"/>
                          <a:pt x="587" y="1154"/>
                          <a:pt x="572" y="1154"/>
                        </a:cubicBezTo>
                        <a:cubicBezTo>
                          <a:pt x="556" y="1154"/>
                          <a:pt x="544" y="1150"/>
                          <a:pt x="533" y="1138"/>
                        </a:cubicBezTo>
                        <a:cubicBezTo>
                          <a:pt x="471" y="1076"/>
                          <a:pt x="471" y="1076"/>
                          <a:pt x="471" y="1076"/>
                        </a:cubicBezTo>
                        <a:cubicBezTo>
                          <a:pt x="436" y="1111"/>
                          <a:pt x="436" y="1111"/>
                          <a:pt x="436" y="1111"/>
                        </a:cubicBezTo>
                        <a:cubicBezTo>
                          <a:pt x="416" y="1130"/>
                          <a:pt x="381" y="1130"/>
                          <a:pt x="362" y="1111"/>
                        </a:cubicBezTo>
                        <a:cubicBezTo>
                          <a:pt x="342" y="1091"/>
                          <a:pt x="342" y="1091"/>
                          <a:pt x="342" y="1091"/>
                        </a:cubicBezTo>
                        <a:cubicBezTo>
                          <a:pt x="241" y="1165"/>
                          <a:pt x="125" y="1274"/>
                          <a:pt x="140" y="1337"/>
                        </a:cubicBezTo>
                        <a:cubicBezTo>
                          <a:pt x="144" y="1356"/>
                          <a:pt x="175" y="1415"/>
                          <a:pt x="404" y="1438"/>
                        </a:cubicBezTo>
                        <a:cubicBezTo>
                          <a:pt x="657" y="1465"/>
                          <a:pt x="785" y="1524"/>
                          <a:pt x="809" y="1629"/>
                        </a:cubicBezTo>
                        <a:cubicBezTo>
                          <a:pt x="843" y="1773"/>
                          <a:pt x="649" y="1909"/>
                          <a:pt x="610" y="1937"/>
                        </a:cubicBezTo>
                        <a:cubicBezTo>
                          <a:pt x="599" y="1941"/>
                          <a:pt x="591" y="1944"/>
                          <a:pt x="579" y="1944"/>
                        </a:cubicBezTo>
                        <a:cubicBezTo>
                          <a:pt x="560" y="1944"/>
                          <a:pt x="544" y="1937"/>
                          <a:pt x="533" y="1921"/>
                        </a:cubicBezTo>
                        <a:cubicBezTo>
                          <a:pt x="517" y="1894"/>
                          <a:pt x="525" y="1859"/>
                          <a:pt x="548" y="1843"/>
                        </a:cubicBezTo>
                        <a:cubicBezTo>
                          <a:pt x="622" y="1796"/>
                          <a:pt x="715" y="1707"/>
                          <a:pt x="704" y="1656"/>
                        </a:cubicBezTo>
                        <a:cubicBezTo>
                          <a:pt x="700" y="1637"/>
                          <a:pt x="665" y="1574"/>
                          <a:pt x="397" y="1547"/>
                        </a:cubicBezTo>
                        <a:cubicBezTo>
                          <a:pt x="175" y="1524"/>
                          <a:pt x="55" y="1465"/>
                          <a:pt x="32" y="1364"/>
                        </a:cubicBezTo>
                        <a:cubicBezTo>
                          <a:pt x="0" y="1228"/>
                          <a:pt x="168" y="1083"/>
                          <a:pt x="265" y="1013"/>
                        </a:cubicBezTo>
                        <a:close/>
                        <a:moveTo>
                          <a:pt x="626" y="854"/>
                        </a:moveTo>
                        <a:cubicBezTo>
                          <a:pt x="634" y="861"/>
                          <a:pt x="649" y="869"/>
                          <a:pt x="661" y="869"/>
                        </a:cubicBezTo>
                        <a:cubicBezTo>
                          <a:pt x="676" y="869"/>
                          <a:pt x="692" y="861"/>
                          <a:pt x="700" y="854"/>
                        </a:cubicBezTo>
                        <a:cubicBezTo>
                          <a:pt x="812" y="741"/>
                          <a:pt x="812" y="741"/>
                          <a:pt x="812" y="741"/>
                        </a:cubicBezTo>
                        <a:cubicBezTo>
                          <a:pt x="832" y="721"/>
                          <a:pt x="832" y="686"/>
                          <a:pt x="812" y="663"/>
                        </a:cubicBezTo>
                        <a:cubicBezTo>
                          <a:pt x="789" y="643"/>
                          <a:pt x="754" y="643"/>
                          <a:pt x="735" y="663"/>
                        </a:cubicBezTo>
                        <a:cubicBezTo>
                          <a:pt x="626" y="776"/>
                          <a:pt x="626" y="776"/>
                          <a:pt x="626" y="776"/>
                        </a:cubicBezTo>
                        <a:cubicBezTo>
                          <a:pt x="603" y="795"/>
                          <a:pt x="603" y="830"/>
                          <a:pt x="626" y="854"/>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68">
                    <a:extLst>
                      <a:ext uri="{FF2B5EF4-FFF2-40B4-BE49-F238E27FC236}">
                        <a16:creationId xmlns:a16="http://schemas.microsoft.com/office/drawing/2014/main" id="{8818E976-6C1C-FF4E-8E22-98B03CE41F7C}"/>
                      </a:ext>
                    </a:extLst>
                  </p:cNvPr>
                  <p:cNvSpPr>
                    <a:spLocks/>
                  </p:cNvSpPr>
                  <p:nvPr/>
                </p:nvSpPr>
                <p:spPr bwMode="auto">
                  <a:xfrm>
                    <a:off x="5800" y="2138"/>
                    <a:ext cx="57" cy="78"/>
                  </a:xfrm>
                  <a:custGeom>
                    <a:avLst/>
                    <a:gdLst>
                      <a:gd name="T0" fmla="*/ 86 w 236"/>
                      <a:gd name="T1" fmla="*/ 16 h 324"/>
                      <a:gd name="T2" fmla="*/ 120 w 236"/>
                      <a:gd name="T3" fmla="*/ 0 h 324"/>
                      <a:gd name="T4" fmla="*/ 151 w 236"/>
                      <a:gd name="T5" fmla="*/ 16 h 324"/>
                      <a:gd name="T6" fmla="*/ 236 w 236"/>
                      <a:gd name="T7" fmla="*/ 207 h 324"/>
                      <a:gd name="T8" fmla="*/ 120 w 236"/>
                      <a:gd name="T9" fmla="*/ 324 h 324"/>
                      <a:gd name="T10" fmla="*/ 0 w 236"/>
                      <a:gd name="T11" fmla="*/ 207 h 324"/>
                      <a:gd name="T12" fmla="*/ 86 w 236"/>
                      <a:gd name="T13" fmla="*/ 16 h 324"/>
                    </a:gdLst>
                    <a:ahLst/>
                    <a:cxnLst>
                      <a:cxn ang="0">
                        <a:pos x="T0" y="T1"/>
                      </a:cxn>
                      <a:cxn ang="0">
                        <a:pos x="T2" y="T3"/>
                      </a:cxn>
                      <a:cxn ang="0">
                        <a:pos x="T4" y="T5"/>
                      </a:cxn>
                      <a:cxn ang="0">
                        <a:pos x="T6" y="T7"/>
                      </a:cxn>
                      <a:cxn ang="0">
                        <a:pos x="T8" y="T9"/>
                      </a:cxn>
                      <a:cxn ang="0">
                        <a:pos x="T10" y="T11"/>
                      </a:cxn>
                      <a:cxn ang="0">
                        <a:pos x="T12" y="T13"/>
                      </a:cxn>
                    </a:cxnLst>
                    <a:rect l="0" t="0" r="r" b="b"/>
                    <a:pathLst>
                      <a:path w="236" h="324">
                        <a:moveTo>
                          <a:pt x="86" y="16"/>
                        </a:moveTo>
                        <a:cubicBezTo>
                          <a:pt x="93" y="8"/>
                          <a:pt x="105" y="0"/>
                          <a:pt x="120" y="0"/>
                        </a:cubicBezTo>
                        <a:cubicBezTo>
                          <a:pt x="132" y="0"/>
                          <a:pt x="144" y="8"/>
                          <a:pt x="151" y="16"/>
                        </a:cubicBezTo>
                        <a:cubicBezTo>
                          <a:pt x="178" y="59"/>
                          <a:pt x="236" y="157"/>
                          <a:pt x="236" y="207"/>
                        </a:cubicBezTo>
                        <a:cubicBezTo>
                          <a:pt x="236" y="274"/>
                          <a:pt x="182" y="324"/>
                          <a:pt x="120" y="324"/>
                        </a:cubicBezTo>
                        <a:cubicBezTo>
                          <a:pt x="55" y="324"/>
                          <a:pt x="0" y="274"/>
                          <a:pt x="0" y="207"/>
                        </a:cubicBezTo>
                        <a:cubicBezTo>
                          <a:pt x="0" y="157"/>
                          <a:pt x="62" y="59"/>
                          <a:pt x="86" y="16"/>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6" name="Round Same-side Corner of Rectangle 15">
                  <a:extLst>
                    <a:ext uri="{FF2B5EF4-FFF2-40B4-BE49-F238E27FC236}">
                      <a16:creationId xmlns:a16="http://schemas.microsoft.com/office/drawing/2014/main" id="{AD43CFEE-6F58-8D4F-8387-9DC64FBB48BA}"/>
                    </a:ext>
                  </a:extLst>
                </p:cNvPr>
                <p:cNvSpPr/>
                <p:nvPr/>
              </p:nvSpPr>
              <p:spPr bwMode="gray">
                <a:xfrm>
                  <a:off x="6268190" y="1300642"/>
                  <a:ext cx="616366" cy="1029466"/>
                </a:xfrm>
                <a:prstGeom prst="round2SameRect">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7" name="Rectangle 16">
                  <a:extLst>
                    <a:ext uri="{FF2B5EF4-FFF2-40B4-BE49-F238E27FC236}">
                      <a16:creationId xmlns:a16="http://schemas.microsoft.com/office/drawing/2014/main" id="{820FF01E-0C8D-D048-8E58-3A26649AA6F3}"/>
                    </a:ext>
                  </a:extLst>
                </p:cNvPr>
                <p:cNvSpPr/>
                <p:nvPr/>
              </p:nvSpPr>
              <p:spPr bwMode="gray">
                <a:xfrm>
                  <a:off x="6316975" y="1372717"/>
                  <a:ext cx="518797" cy="306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8" name="Freeform 17">
                  <a:extLst>
                    <a:ext uri="{FF2B5EF4-FFF2-40B4-BE49-F238E27FC236}">
                      <a16:creationId xmlns:a16="http://schemas.microsoft.com/office/drawing/2014/main" id="{C05D0ECD-BD57-6747-8749-C80CFC11211A}"/>
                    </a:ext>
                  </a:extLst>
                </p:cNvPr>
                <p:cNvSpPr/>
                <p:nvPr/>
              </p:nvSpPr>
              <p:spPr bwMode="gray">
                <a:xfrm>
                  <a:off x="6882063" y="1478587"/>
                  <a:ext cx="529390" cy="453238"/>
                </a:xfrm>
                <a:custGeom>
                  <a:avLst/>
                  <a:gdLst>
                    <a:gd name="connsiteX0" fmla="*/ 529390 w 529390"/>
                    <a:gd name="connsiteY0" fmla="*/ 330962 h 453238"/>
                    <a:gd name="connsiteX1" fmla="*/ 298383 w 529390"/>
                    <a:gd name="connsiteY1" fmla="*/ 436840 h 453238"/>
                    <a:gd name="connsiteX2" fmla="*/ 105878 w 529390"/>
                    <a:gd name="connsiteY2" fmla="*/ 22954 h 453238"/>
                    <a:gd name="connsiteX3" fmla="*/ 0 w 529390"/>
                    <a:gd name="connsiteY3" fmla="*/ 80706 h 453238"/>
                  </a:gdLst>
                  <a:ahLst/>
                  <a:cxnLst>
                    <a:cxn ang="0">
                      <a:pos x="connsiteX0" y="connsiteY0"/>
                    </a:cxn>
                    <a:cxn ang="0">
                      <a:pos x="connsiteX1" y="connsiteY1"/>
                    </a:cxn>
                    <a:cxn ang="0">
                      <a:pos x="connsiteX2" y="connsiteY2"/>
                    </a:cxn>
                    <a:cxn ang="0">
                      <a:pos x="connsiteX3" y="connsiteY3"/>
                    </a:cxn>
                  </a:cxnLst>
                  <a:rect l="l" t="t" r="r" b="b"/>
                  <a:pathLst>
                    <a:path w="529390" h="453238">
                      <a:moveTo>
                        <a:pt x="529390" y="330962"/>
                      </a:moveTo>
                      <a:cubicBezTo>
                        <a:pt x="449179" y="409568"/>
                        <a:pt x="368968" y="488175"/>
                        <a:pt x="298383" y="436840"/>
                      </a:cubicBezTo>
                      <a:cubicBezTo>
                        <a:pt x="227798" y="385505"/>
                        <a:pt x="155609" y="82310"/>
                        <a:pt x="105878" y="22954"/>
                      </a:cubicBezTo>
                      <a:cubicBezTo>
                        <a:pt x="56147" y="-36402"/>
                        <a:pt x="60960" y="32580"/>
                        <a:pt x="0" y="80706"/>
                      </a:cubicBezTo>
                    </a:path>
                  </a:pathLst>
                </a:cu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21" name="Group 20">
                <a:extLst>
                  <a:ext uri="{FF2B5EF4-FFF2-40B4-BE49-F238E27FC236}">
                    <a16:creationId xmlns:a16="http://schemas.microsoft.com/office/drawing/2014/main" id="{35E6389A-4458-3E48-AC08-DEAA7A8B404B}"/>
                  </a:ext>
                </a:extLst>
              </p:cNvPr>
              <p:cNvGrpSpPr/>
              <p:nvPr/>
            </p:nvGrpSpPr>
            <p:grpSpPr>
              <a:xfrm>
                <a:off x="7110173" y="5327636"/>
                <a:ext cx="490316" cy="615505"/>
                <a:chOff x="7700211" y="1084915"/>
                <a:chExt cx="914401" cy="1130127"/>
              </a:xfrm>
            </p:grpSpPr>
            <p:sp>
              <p:nvSpPr>
                <p:cNvPr id="22" name="Snip Single Corner of Rectangle 21">
                  <a:extLst>
                    <a:ext uri="{FF2B5EF4-FFF2-40B4-BE49-F238E27FC236}">
                      <a16:creationId xmlns:a16="http://schemas.microsoft.com/office/drawing/2014/main" id="{5702DA38-E17B-5142-B167-2711B9A87703}"/>
                    </a:ext>
                  </a:extLst>
                </p:cNvPr>
                <p:cNvSpPr/>
                <p:nvPr/>
              </p:nvSpPr>
              <p:spPr bwMode="gray">
                <a:xfrm>
                  <a:off x="7700211" y="1084915"/>
                  <a:ext cx="914400" cy="1130127"/>
                </a:xfrm>
                <a:prstGeom prst="snip1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23" name="Triangle 22">
                  <a:extLst>
                    <a:ext uri="{FF2B5EF4-FFF2-40B4-BE49-F238E27FC236}">
                      <a16:creationId xmlns:a16="http://schemas.microsoft.com/office/drawing/2014/main" id="{70DEEBCB-6F9C-CA42-B2CA-3CCD70C94C80}"/>
                    </a:ext>
                  </a:extLst>
                </p:cNvPr>
                <p:cNvSpPr/>
                <p:nvPr/>
              </p:nvSpPr>
              <p:spPr bwMode="gray">
                <a:xfrm>
                  <a:off x="8451850" y="1084915"/>
                  <a:ext cx="162762" cy="161894"/>
                </a:xfrm>
                <a:prstGeom prst="triangle">
                  <a:avLst>
                    <a:gd name="adj" fmla="val 0"/>
                  </a:avLst>
                </a:prstGeom>
                <a:solidFill>
                  <a:srgbClr val="C7DD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pic>
            <p:nvPicPr>
              <p:cNvPr id="24" name="Content Placeholder 57" descr="Ribbon with solid fill">
                <a:extLst>
                  <a:ext uri="{FF2B5EF4-FFF2-40B4-BE49-F238E27FC236}">
                    <a16:creationId xmlns:a16="http://schemas.microsoft.com/office/drawing/2014/main" id="{A65C6A4B-5BF0-184D-BFC4-9EF57DE545F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407231" y="5813895"/>
                <a:ext cx="211964" cy="211964"/>
              </a:xfrm>
              <a:prstGeom prst="rect">
                <a:avLst/>
              </a:prstGeom>
            </p:spPr>
          </p:pic>
        </p:grpSp>
        <p:sp>
          <p:nvSpPr>
            <p:cNvPr id="25" name="Pfeil: nach rechts 121">
              <a:extLst>
                <a:ext uri="{FF2B5EF4-FFF2-40B4-BE49-F238E27FC236}">
                  <a16:creationId xmlns:a16="http://schemas.microsoft.com/office/drawing/2014/main" id="{E73B9491-8FEC-AB4D-93DE-08B03C340C98}"/>
                </a:ext>
              </a:extLst>
            </p:cNvPr>
            <p:cNvSpPr/>
            <p:nvPr/>
          </p:nvSpPr>
          <p:spPr bwMode="gray">
            <a:xfrm>
              <a:off x="8558802" y="5480387"/>
              <a:ext cx="889462" cy="307205"/>
            </a:xfrm>
            <a:prstGeom prst="rightArrow">
              <a:avLst>
                <a:gd name="adj1" fmla="val 50000"/>
                <a:gd name="adj2" fmla="val 7114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3" name="Gruppieren 52">
              <a:extLst>
                <a:ext uri="{FF2B5EF4-FFF2-40B4-BE49-F238E27FC236}">
                  <a16:creationId xmlns:a16="http://schemas.microsoft.com/office/drawing/2014/main" id="{CBC503A1-4C75-4104-9AF5-8152BB8D035E}"/>
                </a:ext>
              </a:extLst>
            </p:cNvPr>
            <p:cNvGrpSpPr/>
            <p:nvPr/>
          </p:nvGrpSpPr>
          <p:grpSpPr>
            <a:xfrm>
              <a:off x="9647498" y="4907644"/>
              <a:ext cx="1732421" cy="1168846"/>
              <a:chOff x="9925790" y="4907644"/>
              <a:chExt cx="1732421" cy="1168846"/>
            </a:xfrm>
          </p:grpSpPr>
          <p:grpSp>
            <p:nvGrpSpPr>
              <p:cNvPr id="26" name="Group 25">
                <a:extLst>
                  <a:ext uri="{FF2B5EF4-FFF2-40B4-BE49-F238E27FC236}">
                    <a16:creationId xmlns:a16="http://schemas.microsoft.com/office/drawing/2014/main" id="{2E8F718B-9D4D-4041-A207-C75DC14DAD8B}"/>
                  </a:ext>
                </a:extLst>
              </p:cNvPr>
              <p:cNvGrpSpPr/>
              <p:nvPr/>
            </p:nvGrpSpPr>
            <p:grpSpPr>
              <a:xfrm>
                <a:off x="9925790" y="5352111"/>
                <a:ext cx="606845" cy="477542"/>
                <a:chOff x="6268190" y="1141660"/>
                <a:chExt cx="1510241" cy="1188448"/>
              </a:xfrm>
            </p:grpSpPr>
            <p:grpSp>
              <p:nvGrpSpPr>
                <p:cNvPr id="27" name="Group 66">
                  <a:extLst>
                    <a:ext uri="{FF2B5EF4-FFF2-40B4-BE49-F238E27FC236}">
                      <a16:creationId xmlns:a16="http://schemas.microsoft.com/office/drawing/2014/main" id="{9F02F0AD-4AB9-1A44-AFF7-C19C1D429EE6}"/>
                    </a:ext>
                  </a:extLst>
                </p:cNvPr>
                <p:cNvGrpSpPr>
                  <a:grpSpLocks noChangeAspect="1"/>
                </p:cNvGrpSpPr>
                <p:nvPr/>
              </p:nvGrpSpPr>
              <p:grpSpPr bwMode="auto">
                <a:xfrm>
                  <a:off x="7162065" y="1141660"/>
                  <a:ext cx="616366" cy="712146"/>
                  <a:chOff x="5481" y="2091"/>
                  <a:chExt cx="376" cy="467"/>
                </a:xfrm>
                <a:solidFill>
                  <a:schemeClr val="accent1"/>
                </a:solidFill>
              </p:grpSpPr>
              <p:sp>
                <p:nvSpPr>
                  <p:cNvPr id="31" name="Freeform 67">
                    <a:extLst>
                      <a:ext uri="{FF2B5EF4-FFF2-40B4-BE49-F238E27FC236}">
                        <a16:creationId xmlns:a16="http://schemas.microsoft.com/office/drawing/2014/main" id="{5877F2D6-5BE3-7540-BF3F-5D1B37103191}"/>
                      </a:ext>
                    </a:extLst>
                  </p:cNvPr>
                  <p:cNvSpPr>
                    <a:spLocks noEditPoints="1"/>
                  </p:cNvSpPr>
                  <p:nvPr/>
                </p:nvSpPr>
                <p:spPr bwMode="auto">
                  <a:xfrm>
                    <a:off x="5481" y="2091"/>
                    <a:ext cx="356" cy="467"/>
                  </a:xfrm>
                  <a:custGeom>
                    <a:avLst/>
                    <a:gdLst>
                      <a:gd name="T0" fmla="*/ 265 w 1484"/>
                      <a:gd name="T1" fmla="*/ 1013 h 1944"/>
                      <a:gd name="T2" fmla="*/ 269 w 1484"/>
                      <a:gd name="T3" fmla="*/ 939 h 1944"/>
                      <a:gd name="T4" fmla="*/ 300 w 1484"/>
                      <a:gd name="T5" fmla="*/ 904 h 1944"/>
                      <a:gd name="T6" fmla="*/ 284 w 1484"/>
                      <a:gd name="T7" fmla="*/ 865 h 1944"/>
                      <a:gd name="T8" fmla="*/ 300 w 1484"/>
                      <a:gd name="T9" fmla="*/ 826 h 1944"/>
                      <a:gd name="T10" fmla="*/ 774 w 1484"/>
                      <a:gd name="T11" fmla="*/ 355 h 1944"/>
                      <a:gd name="T12" fmla="*/ 785 w 1484"/>
                      <a:gd name="T13" fmla="*/ 347 h 1944"/>
                      <a:gd name="T14" fmla="*/ 1108 w 1484"/>
                      <a:gd name="T15" fmla="*/ 149 h 1944"/>
                      <a:gd name="T16" fmla="*/ 1174 w 1484"/>
                      <a:gd name="T17" fmla="*/ 156 h 1944"/>
                      <a:gd name="T18" fmla="*/ 1174 w 1484"/>
                      <a:gd name="T19" fmla="*/ 156 h 1944"/>
                      <a:gd name="T20" fmla="*/ 1263 w 1484"/>
                      <a:gd name="T21" fmla="*/ 71 h 1944"/>
                      <a:gd name="T22" fmla="*/ 1282 w 1484"/>
                      <a:gd name="T23" fmla="*/ 55 h 1944"/>
                      <a:gd name="T24" fmla="*/ 1403 w 1484"/>
                      <a:gd name="T25" fmla="*/ 12 h 1944"/>
                      <a:gd name="T26" fmla="*/ 1473 w 1484"/>
                      <a:gd name="T27" fmla="*/ 43 h 1944"/>
                      <a:gd name="T28" fmla="*/ 1442 w 1484"/>
                      <a:gd name="T29" fmla="*/ 113 h 1944"/>
                      <a:gd name="T30" fmla="*/ 1329 w 1484"/>
                      <a:gd name="T31" fmla="*/ 156 h 1944"/>
                      <a:gd name="T32" fmla="*/ 1251 w 1484"/>
                      <a:gd name="T33" fmla="*/ 234 h 1944"/>
                      <a:gd name="T34" fmla="*/ 1263 w 1484"/>
                      <a:gd name="T35" fmla="*/ 242 h 1944"/>
                      <a:gd name="T36" fmla="*/ 1263 w 1484"/>
                      <a:gd name="T37" fmla="*/ 320 h 1944"/>
                      <a:gd name="T38" fmla="*/ 987 w 1484"/>
                      <a:gd name="T39" fmla="*/ 597 h 1944"/>
                      <a:gd name="T40" fmla="*/ 983 w 1484"/>
                      <a:gd name="T41" fmla="*/ 897 h 1944"/>
                      <a:gd name="T42" fmla="*/ 964 w 1484"/>
                      <a:gd name="T43" fmla="*/ 935 h 1944"/>
                      <a:gd name="T44" fmla="*/ 851 w 1484"/>
                      <a:gd name="T45" fmla="*/ 1048 h 1944"/>
                      <a:gd name="T46" fmla="*/ 805 w 1484"/>
                      <a:gd name="T47" fmla="*/ 1060 h 1944"/>
                      <a:gd name="T48" fmla="*/ 708 w 1484"/>
                      <a:gd name="T49" fmla="*/ 1041 h 1944"/>
                      <a:gd name="T50" fmla="*/ 610 w 1484"/>
                      <a:gd name="T51" fmla="*/ 1138 h 1944"/>
                      <a:gd name="T52" fmla="*/ 572 w 1484"/>
                      <a:gd name="T53" fmla="*/ 1154 h 1944"/>
                      <a:gd name="T54" fmla="*/ 533 w 1484"/>
                      <a:gd name="T55" fmla="*/ 1138 h 1944"/>
                      <a:gd name="T56" fmla="*/ 471 w 1484"/>
                      <a:gd name="T57" fmla="*/ 1076 h 1944"/>
                      <a:gd name="T58" fmla="*/ 436 w 1484"/>
                      <a:gd name="T59" fmla="*/ 1111 h 1944"/>
                      <a:gd name="T60" fmla="*/ 362 w 1484"/>
                      <a:gd name="T61" fmla="*/ 1111 h 1944"/>
                      <a:gd name="T62" fmla="*/ 342 w 1484"/>
                      <a:gd name="T63" fmla="*/ 1091 h 1944"/>
                      <a:gd name="T64" fmla="*/ 140 w 1484"/>
                      <a:gd name="T65" fmla="*/ 1337 h 1944"/>
                      <a:gd name="T66" fmla="*/ 404 w 1484"/>
                      <a:gd name="T67" fmla="*/ 1438 h 1944"/>
                      <a:gd name="T68" fmla="*/ 809 w 1484"/>
                      <a:gd name="T69" fmla="*/ 1629 h 1944"/>
                      <a:gd name="T70" fmla="*/ 610 w 1484"/>
                      <a:gd name="T71" fmla="*/ 1937 h 1944"/>
                      <a:gd name="T72" fmla="*/ 579 w 1484"/>
                      <a:gd name="T73" fmla="*/ 1944 h 1944"/>
                      <a:gd name="T74" fmla="*/ 533 w 1484"/>
                      <a:gd name="T75" fmla="*/ 1921 h 1944"/>
                      <a:gd name="T76" fmla="*/ 548 w 1484"/>
                      <a:gd name="T77" fmla="*/ 1843 h 1944"/>
                      <a:gd name="T78" fmla="*/ 704 w 1484"/>
                      <a:gd name="T79" fmla="*/ 1656 h 1944"/>
                      <a:gd name="T80" fmla="*/ 397 w 1484"/>
                      <a:gd name="T81" fmla="*/ 1547 h 1944"/>
                      <a:gd name="T82" fmla="*/ 32 w 1484"/>
                      <a:gd name="T83" fmla="*/ 1364 h 1944"/>
                      <a:gd name="T84" fmla="*/ 265 w 1484"/>
                      <a:gd name="T85" fmla="*/ 1013 h 1944"/>
                      <a:gd name="T86" fmla="*/ 626 w 1484"/>
                      <a:gd name="T87" fmla="*/ 854 h 1944"/>
                      <a:gd name="T88" fmla="*/ 661 w 1484"/>
                      <a:gd name="T89" fmla="*/ 869 h 1944"/>
                      <a:gd name="T90" fmla="*/ 700 w 1484"/>
                      <a:gd name="T91" fmla="*/ 854 h 1944"/>
                      <a:gd name="T92" fmla="*/ 812 w 1484"/>
                      <a:gd name="T93" fmla="*/ 741 h 1944"/>
                      <a:gd name="T94" fmla="*/ 812 w 1484"/>
                      <a:gd name="T95" fmla="*/ 663 h 1944"/>
                      <a:gd name="T96" fmla="*/ 735 w 1484"/>
                      <a:gd name="T97" fmla="*/ 663 h 1944"/>
                      <a:gd name="T98" fmla="*/ 626 w 1484"/>
                      <a:gd name="T99" fmla="*/ 776 h 1944"/>
                      <a:gd name="T100" fmla="*/ 626 w 1484"/>
                      <a:gd name="T101" fmla="*/ 85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4" h="1944">
                        <a:moveTo>
                          <a:pt x="265" y="1013"/>
                        </a:moveTo>
                        <a:cubicBezTo>
                          <a:pt x="245" y="994"/>
                          <a:pt x="245" y="959"/>
                          <a:pt x="269" y="939"/>
                        </a:cubicBezTo>
                        <a:cubicBezTo>
                          <a:pt x="300" y="904"/>
                          <a:pt x="300" y="904"/>
                          <a:pt x="300" y="904"/>
                        </a:cubicBezTo>
                        <a:cubicBezTo>
                          <a:pt x="292" y="897"/>
                          <a:pt x="284" y="881"/>
                          <a:pt x="284" y="865"/>
                        </a:cubicBezTo>
                        <a:cubicBezTo>
                          <a:pt x="284" y="854"/>
                          <a:pt x="292" y="838"/>
                          <a:pt x="300" y="826"/>
                        </a:cubicBezTo>
                        <a:cubicBezTo>
                          <a:pt x="774" y="355"/>
                          <a:pt x="774" y="355"/>
                          <a:pt x="774" y="355"/>
                        </a:cubicBezTo>
                        <a:cubicBezTo>
                          <a:pt x="777" y="351"/>
                          <a:pt x="781" y="347"/>
                          <a:pt x="785" y="347"/>
                        </a:cubicBezTo>
                        <a:cubicBezTo>
                          <a:pt x="1108" y="149"/>
                          <a:pt x="1108" y="149"/>
                          <a:pt x="1108" y="149"/>
                        </a:cubicBezTo>
                        <a:cubicBezTo>
                          <a:pt x="1131" y="133"/>
                          <a:pt x="1158" y="137"/>
                          <a:pt x="1174" y="156"/>
                        </a:cubicBezTo>
                        <a:cubicBezTo>
                          <a:pt x="1174" y="156"/>
                          <a:pt x="1174" y="156"/>
                          <a:pt x="1174" y="156"/>
                        </a:cubicBezTo>
                        <a:cubicBezTo>
                          <a:pt x="1263" y="71"/>
                          <a:pt x="1263" y="71"/>
                          <a:pt x="1263" y="71"/>
                        </a:cubicBezTo>
                        <a:cubicBezTo>
                          <a:pt x="1267" y="63"/>
                          <a:pt x="1275" y="59"/>
                          <a:pt x="1282" y="55"/>
                        </a:cubicBezTo>
                        <a:cubicBezTo>
                          <a:pt x="1403" y="12"/>
                          <a:pt x="1403" y="12"/>
                          <a:pt x="1403" y="12"/>
                        </a:cubicBezTo>
                        <a:cubicBezTo>
                          <a:pt x="1434" y="0"/>
                          <a:pt x="1465" y="16"/>
                          <a:pt x="1473" y="43"/>
                        </a:cubicBezTo>
                        <a:cubicBezTo>
                          <a:pt x="1484" y="71"/>
                          <a:pt x="1469" y="102"/>
                          <a:pt x="1442" y="113"/>
                        </a:cubicBezTo>
                        <a:cubicBezTo>
                          <a:pt x="1329" y="156"/>
                          <a:pt x="1329" y="156"/>
                          <a:pt x="1329" y="156"/>
                        </a:cubicBezTo>
                        <a:cubicBezTo>
                          <a:pt x="1251" y="234"/>
                          <a:pt x="1251" y="234"/>
                          <a:pt x="1251" y="234"/>
                        </a:cubicBezTo>
                        <a:cubicBezTo>
                          <a:pt x="1263" y="242"/>
                          <a:pt x="1263" y="242"/>
                          <a:pt x="1263" y="242"/>
                        </a:cubicBezTo>
                        <a:cubicBezTo>
                          <a:pt x="1282" y="265"/>
                          <a:pt x="1282" y="297"/>
                          <a:pt x="1263" y="320"/>
                        </a:cubicBezTo>
                        <a:cubicBezTo>
                          <a:pt x="987" y="597"/>
                          <a:pt x="987" y="597"/>
                          <a:pt x="987" y="597"/>
                        </a:cubicBezTo>
                        <a:cubicBezTo>
                          <a:pt x="983" y="897"/>
                          <a:pt x="983" y="897"/>
                          <a:pt x="983" y="897"/>
                        </a:cubicBezTo>
                        <a:cubicBezTo>
                          <a:pt x="979" y="912"/>
                          <a:pt x="976" y="924"/>
                          <a:pt x="964" y="935"/>
                        </a:cubicBezTo>
                        <a:cubicBezTo>
                          <a:pt x="851" y="1048"/>
                          <a:pt x="851" y="1048"/>
                          <a:pt x="851" y="1048"/>
                        </a:cubicBezTo>
                        <a:cubicBezTo>
                          <a:pt x="840" y="1060"/>
                          <a:pt x="820" y="1064"/>
                          <a:pt x="805" y="1060"/>
                        </a:cubicBezTo>
                        <a:cubicBezTo>
                          <a:pt x="708" y="1041"/>
                          <a:pt x="708" y="1041"/>
                          <a:pt x="708" y="1041"/>
                        </a:cubicBezTo>
                        <a:cubicBezTo>
                          <a:pt x="610" y="1138"/>
                          <a:pt x="610" y="1138"/>
                          <a:pt x="610" y="1138"/>
                        </a:cubicBezTo>
                        <a:cubicBezTo>
                          <a:pt x="599" y="1150"/>
                          <a:pt x="587" y="1154"/>
                          <a:pt x="572" y="1154"/>
                        </a:cubicBezTo>
                        <a:cubicBezTo>
                          <a:pt x="556" y="1154"/>
                          <a:pt x="544" y="1150"/>
                          <a:pt x="533" y="1138"/>
                        </a:cubicBezTo>
                        <a:cubicBezTo>
                          <a:pt x="471" y="1076"/>
                          <a:pt x="471" y="1076"/>
                          <a:pt x="471" y="1076"/>
                        </a:cubicBezTo>
                        <a:cubicBezTo>
                          <a:pt x="436" y="1111"/>
                          <a:pt x="436" y="1111"/>
                          <a:pt x="436" y="1111"/>
                        </a:cubicBezTo>
                        <a:cubicBezTo>
                          <a:pt x="416" y="1130"/>
                          <a:pt x="381" y="1130"/>
                          <a:pt x="362" y="1111"/>
                        </a:cubicBezTo>
                        <a:cubicBezTo>
                          <a:pt x="342" y="1091"/>
                          <a:pt x="342" y="1091"/>
                          <a:pt x="342" y="1091"/>
                        </a:cubicBezTo>
                        <a:cubicBezTo>
                          <a:pt x="241" y="1165"/>
                          <a:pt x="125" y="1274"/>
                          <a:pt x="140" y="1337"/>
                        </a:cubicBezTo>
                        <a:cubicBezTo>
                          <a:pt x="144" y="1356"/>
                          <a:pt x="175" y="1415"/>
                          <a:pt x="404" y="1438"/>
                        </a:cubicBezTo>
                        <a:cubicBezTo>
                          <a:pt x="657" y="1465"/>
                          <a:pt x="785" y="1524"/>
                          <a:pt x="809" y="1629"/>
                        </a:cubicBezTo>
                        <a:cubicBezTo>
                          <a:pt x="843" y="1773"/>
                          <a:pt x="649" y="1909"/>
                          <a:pt x="610" y="1937"/>
                        </a:cubicBezTo>
                        <a:cubicBezTo>
                          <a:pt x="599" y="1941"/>
                          <a:pt x="591" y="1944"/>
                          <a:pt x="579" y="1944"/>
                        </a:cubicBezTo>
                        <a:cubicBezTo>
                          <a:pt x="560" y="1944"/>
                          <a:pt x="544" y="1937"/>
                          <a:pt x="533" y="1921"/>
                        </a:cubicBezTo>
                        <a:cubicBezTo>
                          <a:pt x="517" y="1894"/>
                          <a:pt x="525" y="1859"/>
                          <a:pt x="548" y="1843"/>
                        </a:cubicBezTo>
                        <a:cubicBezTo>
                          <a:pt x="622" y="1796"/>
                          <a:pt x="715" y="1707"/>
                          <a:pt x="704" y="1656"/>
                        </a:cubicBezTo>
                        <a:cubicBezTo>
                          <a:pt x="700" y="1637"/>
                          <a:pt x="665" y="1574"/>
                          <a:pt x="397" y="1547"/>
                        </a:cubicBezTo>
                        <a:cubicBezTo>
                          <a:pt x="175" y="1524"/>
                          <a:pt x="55" y="1465"/>
                          <a:pt x="32" y="1364"/>
                        </a:cubicBezTo>
                        <a:cubicBezTo>
                          <a:pt x="0" y="1228"/>
                          <a:pt x="168" y="1083"/>
                          <a:pt x="265" y="1013"/>
                        </a:cubicBezTo>
                        <a:close/>
                        <a:moveTo>
                          <a:pt x="626" y="854"/>
                        </a:moveTo>
                        <a:cubicBezTo>
                          <a:pt x="634" y="861"/>
                          <a:pt x="649" y="869"/>
                          <a:pt x="661" y="869"/>
                        </a:cubicBezTo>
                        <a:cubicBezTo>
                          <a:pt x="676" y="869"/>
                          <a:pt x="692" y="861"/>
                          <a:pt x="700" y="854"/>
                        </a:cubicBezTo>
                        <a:cubicBezTo>
                          <a:pt x="812" y="741"/>
                          <a:pt x="812" y="741"/>
                          <a:pt x="812" y="741"/>
                        </a:cubicBezTo>
                        <a:cubicBezTo>
                          <a:pt x="832" y="721"/>
                          <a:pt x="832" y="686"/>
                          <a:pt x="812" y="663"/>
                        </a:cubicBezTo>
                        <a:cubicBezTo>
                          <a:pt x="789" y="643"/>
                          <a:pt x="754" y="643"/>
                          <a:pt x="735" y="663"/>
                        </a:cubicBezTo>
                        <a:cubicBezTo>
                          <a:pt x="626" y="776"/>
                          <a:pt x="626" y="776"/>
                          <a:pt x="626" y="776"/>
                        </a:cubicBezTo>
                        <a:cubicBezTo>
                          <a:pt x="603" y="795"/>
                          <a:pt x="603" y="830"/>
                          <a:pt x="626" y="854"/>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Freeform 68">
                    <a:extLst>
                      <a:ext uri="{FF2B5EF4-FFF2-40B4-BE49-F238E27FC236}">
                        <a16:creationId xmlns:a16="http://schemas.microsoft.com/office/drawing/2014/main" id="{38AEB240-BCEF-B34A-9ABC-5BD0A6D5EC99}"/>
                      </a:ext>
                    </a:extLst>
                  </p:cNvPr>
                  <p:cNvSpPr>
                    <a:spLocks/>
                  </p:cNvSpPr>
                  <p:nvPr/>
                </p:nvSpPr>
                <p:spPr bwMode="auto">
                  <a:xfrm>
                    <a:off x="5800" y="2138"/>
                    <a:ext cx="57" cy="78"/>
                  </a:xfrm>
                  <a:custGeom>
                    <a:avLst/>
                    <a:gdLst>
                      <a:gd name="T0" fmla="*/ 86 w 236"/>
                      <a:gd name="T1" fmla="*/ 16 h 324"/>
                      <a:gd name="T2" fmla="*/ 120 w 236"/>
                      <a:gd name="T3" fmla="*/ 0 h 324"/>
                      <a:gd name="T4" fmla="*/ 151 w 236"/>
                      <a:gd name="T5" fmla="*/ 16 h 324"/>
                      <a:gd name="T6" fmla="*/ 236 w 236"/>
                      <a:gd name="T7" fmla="*/ 207 h 324"/>
                      <a:gd name="T8" fmla="*/ 120 w 236"/>
                      <a:gd name="T9" fmla="*/ 324 h 324"/>
                      <a:gd name="T10" fmla="*/ 0 w 236"/>
                      <a:gd name="T11" fmla="*/ 207 h 324"/>
                      <a:gd name="T12" fmla="*/ 86 w 236"/>
                      <a:gd name="T13" fmla="*/ 16 h 324"/>
                    </a:gdLst>
                    <a:ahLst/>
                    <a:cxnLst>
                      <a:cxn ang="0">
                        <a:pos x="T0" y="T1"/>
                      </a:cxn>
                      <a:cxn ang="0">
                        <a:pos x="T2" y="T3"/>
                      </a:cxn>
                      <a:cxn ang="0">
                        <a:pos x="T4" y="T5"/>
                      </a:cxn>
                      <a:cxn ang="0">
                        <a:pos x="T6" y="T7"/>
                      </a:cxn>
                      <a:cxn ang="0">
                        <a:pos x="T8" y="T9"/>
                      </a:cxn>
                      <a:cxn ang="0">
                        <a:pos x="T10" y="T11"/>
                      </a:cxn>
                      <a:cxn ang="0">
                        <a:pos x="T12" y="T13"/>
                      </a:cxn>
                    </a:cxnLst>
                    <a:rect l="0" t="0" r="r" b="b"/>
                    <a:pathLst>
                      <a:path w="236" h="324">
                        <a:moveTo>
                          <a:pt x="86" y="16"/>
                        </a:moveTo>
                        <a:cubicBezTo>
                          <a:pt x="93" y="8"/>
                          <a:pt x="105" y="0"/>
                          <a:pt x="120" y="0"/>
                        </a:cubicBezTo>
                        <a:cubicBezTo>
                          <a:pt x="132" y="0"/>
                          <a:pt x="144" y="8"/>
                          <a:pt x="151" y="16"/>
                        </a:cubicBezTo>
                        <a:cubicBezTo>
                          <a:pt x="178" y="59"/>
                          <a:pt x="236" y="157"/>
                          <a:pt x="236" y="207"/>
                        </a:cubicBezTo>
                        <a:cubicBezTo>
                          <a:pt x="236" y="274"/>
                          <a:pt x="182" y="324"/>
                          <a:pt x="120" y="324"/>
                        </a:cubicBezTo>
                        <a:cubicBezTo>
                          <a:pt x="55" y="324"/>
                          <a:pt x="0" y="274"/>
                          <a:pt x="0" y="207"/>
                        </a:cubicBezTo>
                        <a:cubicBezTo>
                          <a:pt x="0" y="157"/>
                          <a:pt x="62" y="59"/>
                          <a:pt x="86" y="16"/>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8" name="Round Same-side Corner of Rectangle 27">
                  <a:extLst>
                    <a:ext uri="{FF2B5EF4-FFF2-40B4-BE49-F238E27FC236}">
                      <a16:creationId xmlns:a16="http://schemas.microsoft.com/office/drawing/2014/main" id="{E6D6F614-FE85-3F4E-BCE2-6DD894879D99}"/>
                    </a:ext>
                  </a:extLst>
                </p:cNvPr>
                <p:cNvSpPr/>
                <p:nvPr/>
              </p:nvSpPr>
              <p:spPr bwMode="gray">
                <a:xfrm>
                  <a:off x="6268190" y="1300642"/>
                  <a:ext cx="616366" cy="1029466"/>
                </a:xfrm>
                <a:prstGeom prst="round2SameRect">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29" name="Rectangle 28">
                  <a:extLst>
                    <a:ext uri="{FF2B5EF4-FFF2-40B4-BE49-F238E27FC236}">
                      <a16:creationId xmlns:a16="http://schemas.microsoft.com/office/drawing/2014/main" id="{3FB47AE6-2CA3-AB49-9FA7-DC6BCBD95E15}"/>
                    </a:ext>
                  </a:extLst>
                </p:cNvPr>
                <p:cNvSpPr/>
                <p:nvPr/>
              </p:nvSpPr>
              <p:spPr bwMode="gray">
                <a:xfrm>
                  <a:off x="6316975" y="1372717"/>
                  <a:ext cx="518797" cy="306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30" name="Freeform 29">
                  <a:extLst>
                    <a:ext uri="{FF2B5EF4-FFF2-40B4-BE49-F238E27FC236}">
                      <a16:creationId xmlns:a16="http://schemas.microsoft.com/office/drawing/2014/main" id="{083774F1-4E7D-E04F-9FEE-6C0F3C529627}"/>
                    </a:ext>
                  </a:extLst>
                </p:cNvPr>
                <p:cNvSpPr/>
                <p:nvPr/>
              </p:nvSpPr>
              <p:spPr bwMode="gray">
                <a:xfrm>
                  <a:off x="6882063" y="1478587"/>
                  <a:ext cx="529390" cy="453238"/>
                </a:xfrm>
                <a:custGeom>
                  <a:avLst/>
                  <a:gdLst>
                    <a:gd name="connsiteX0" fmla="*/ 529390 w 529390"/>
                    <a:gd name="connsiteY0" fmla="*/ 330962 h 453238"/>
                    <a:gd name="connsiteX1" fmla="*/ 298383 w 529390"/>
                    <a:gd name="connsiteY1" fmla="*/ 436840 h 453238"/>
                    <a:gd name="connsiteX2" fmla="*/ 105878 w 529390"/>
                    <a:gd name="connsiteY2" fmla="*/ 22954 h 453238"/>
                    <a:gd name="connsiteX3" fmla="*/ 0 w 529390"/>
                    <a:gd name="connsiteY3" fmla="*/ 80706 h 453238"/>
                  </a:gdLst>
                  <a:ahLst/>
                  <a:cxnLst>
                    <a:cxn ang="0">
                      <a:pos x="connsiteX0" y="connsiteY0"/>
                    </a:cxn>
                    <a:cxn ang="0">
                      <a:pos x="connsiteX1" y="connsiteY1"/>
                    </a:cxn>
                    <a:cxn ang="0">
                      <a:pos x="connsiteX2" y="connsiteY2"/>
                    </a:cxn>
                    <a:cxn ang="0">
                      <a:pos x="connsiteX3" y="connsiteY3"/>
                    </a:cxn>
                  </a:cxnLst>
                  <a:rect l="l" t="t" r="r" b="b"/>
                  <a:pathLst>
                    <a:path w="529390" h="453238">
                      <a:moveTo>
                        <a:pt x="529390" y="330962"/>
                      </a:moveTo>
                      <a:cubicBezTo>
                        <a:pt x="449179" y="409568"/>
                        <a:pt x="368968" y="488175"/>
                        <a:pt x="298383" y="436840"/>
                      </a:cubicBezTo>
                      <a:cubicBezTo>
                        <a:pt x="227798" y="385505"/>
                        <a:pt x="155609" y="82310"/>
                        <a:pt x="105878" y="22954"/>
                      </a:cubicBezTo>
                      <a:cubicBezTo>
                        <a:pt x="56147" y="-36402"/>
                        <a:pt x="60960" y="32580"/>
                        <a:pt x="0" y="80706"/>
                      </a:cubicBezTo>
                    </a:path>
                  </a:pathLst>
                </a:cu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33" name="Group 32">
                <a:extLst>
                  <a:ext uri="{FF2B5EF4-FFF2-40B4-BE49-F238E27FC236}">
                    <a16:creationId xmlns:a16="http://schemas.microsoft.com/office/drawing/2014/main" id="{62135560-B6CD-F143-BDF0-63B818F0B7F8}"/>
                  </a:ext>
                </a:extLst>
              </p:cNvPr>
              <p:cNvGrpSpPr/>
              <p:nvPr/>
            </p:nvGrpSpPr>
            <p:grpSpPr>
              <a:xfrm>
                <a:off x="10798545" y="4907644"/>
                <a:ext cx="824885" cy="1035497"/>
                <a:chOff x="7700211" y="1084915"/>
                <a:chExt cx="914401" cy="1130127"/>
              </a:xfrm>
            </p:grpSpPr>
            <p:sp>
              <p:nvSpPr>
                <p:cNvPr id="34" name="Snip Single Corner of Rectangle 33">
                  <a:extLst>
                    <a:ext uri="{FF2B5EF4-FFF2-40B4-BE49-F238E27FC236}">
                      <a16:creationId xmlns:a16="http://schemas.microsoft.com/office/drawing/2014/main" id="{9A01401E-C197-4F4B-905D-4C6AF7018BD7}"/>
                    </a:ext>
                  </a:extLst>
                </p:cNvPr>
                <p:cNvSpPr/>
                <p:nvPr/>
              </p:nvSpPr>
              <p:spPr bwMode="gray">
                <a:xfrm>
                  <a:off x="7700211" y="1084915"/>
                  <a:ext cx="914400" cy="1130127"/>
                </a:xfrm>
                <a:prstGeom prst="snip1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35" name="Triangle 34">
                  <a:extLst>
                    <a:ext uri="{FF2B5EF4-FFF2-40B4-BE49-F238E27FC236}">
                      <a16:creationId xmlns:a16="http://schemas.microsoft.com/office/drawing/2014/main" id="{B351CD0E-7DC5-3249-93BE-14EB0E91DE31}"/>
                    </a:ext>
                  </a:extLst>
                </p:cNvPr>
                <p:cNvSpPr/>
                <p:nvPr/>
              </p:nvSpPr>
              <p:spPr bwMode="gray">
                <a:xfrm>
                  <a:off x="8451850" y="1084915"/>
                  <a:ext cx="162762" cy="161894"/>
                </a:xfrm>
                <a:prstGeom prst="triangle">
                  <a:avLst>
                    <a:gd name="adj" fmla="val 0"/>
                  </a:avLst>
                </a:prstGeom>
                <a:solidFill>
                  <a:srgbClr val="C7DD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pic>
            <p:nvPicPr>
              <p:cNvPr id="36" name="Content Placeholder 57" descr="Ribbon with solid fill">
                <a:extLst>
                  <a:ext uri="{FF2B5EF4-FFF2-40B4-BE49-F238E27FC236}">
                    <a16:creationId xmlns:a16="http://schemas.microsoft.com/office/drawing/2014/main" id="{0B16DA98-472F-0740-9F3C-53F4BCC7699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301613" y="5719892"/>
                <a:ext cx="356598" cy="356598"/>
              </a:xfrm>
              <a:prstGeom prst="rect">
                <a:avLst/>
              </a:prstGeom>
            </p:spPr>
          </p:pic>
        </p:grpSp>
      </p:grpSp>
      <p:grpSp>
        <p:nvGrpSpPr>
          <p:cNvPr id="55" name="Gruppieren 54">
            <a:extLst>
              <a:ext uri="{FF2B5EF4-FFF2-40B4-BE49-F238E27FC236}">
                <a16:creationId xmlns:a16="http://schemas.microsoft.com/office/drawing/2014/main" id="{966D2D72-EFA2-4137-856A-33166BD2367C}"/>
              </a:ext>
            </a:extLst>
          </p:cNvPr>
          <p:cNvGrpSpPr>
            <a:grpSpLocks noChangeAspect="1"/>
          </p:cNvGrpSpPr>
          <p:nvPr/>
        </p:nvGrpSpPr>
        <p:grpSpPr>
          <a:xfrm>
            <a:off x="6328969" y="5296236"/>
            <a:ext cx="1933892" cy="657894"/>
            <a:chOff x="7252294" y="2960899"/>
            <a:chExt cx="3492537" cy="1188112"/>
          </a:xfrm>
        </p:grpSpPr>
        <p:grpSp>
          <p:nvGrpSpPr>
            <p:cNvPr id="47" name="Group 46">
              <a:extLst>
                <a:ext uri="{FF2B5EF4-FFF2-40B4-BE49-F238E27FC236}">
                  <a16:creationId xmlns:a16="http://schemas.microsoft.com/office/drawing/2014/main" id="{1C75A0D0-8F18-B34F-86F6-FEC819B9E96B}"/>
                </a:ext>
              </a:extLst>
            </p:cNvPr>
            <p:cNvGrpSpPr/>
            <p:nvPr/>
          </p:nvGrpSpPr>
          <p:grpSpPr>
            <a:xfrm>
              <a:off x="7252294" y="3546133"/>
              <a:ext cx="3492537" cy="291356"/>
              <a:chOff x="7365922" y="3733522"/>
              <a:chExt cx="3492537" cy="291356"/>
            </a:xfrm>
          </p:grpSpPr>
          <p:sp>
            <p:nvSpPr>
              <p:cNvPr id="43" name="Textfeld 12">
                <a:extLst>
                  <a:ext uri="{FF2B5EF4-FFF2-40B4-BE49-F238E27FC236}">
                    <a16:creationId xmlns:a16="http://schemas.microsoft.com/office/drawing/2014/main" id="{6C9AEB47-406B-1D44-BB35-F1E933D20DA9}"/>
                  </a:ext>
                </a:extLst>
              </p:cNvPr>
              <p:cNvSpPr txBox="1"/>
              <p:nvPr/>
            </p:nvSpPr>
            <p:spPr>
              <a:xfrm>
                <a:off x="7365922" y="3733522"/>
                <a:ext cx="1005840" cy="29135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b="1" i="1" dirty="0" err="1">
                    <a:solidFill>
                      <a:srgbClr val="798BB3"/>
                    </a:solidFill>
                    <a:latin typeface="Open Sans" panose="020B0606030504020204" pitchFamily="34" charset="0"/>
                    <a:ea typeface="Open Sans" panose="020B0606030504020204" pitchFamily="34" charset="0"/>
                    <a:cs typeface="Open Sans" panose="020B0606030504020204" pitchFamily="34" charset="0"/>
                  </a:rPr>
                  <a:t>tez</a:t>
                </a:r>
                <a:endParaRPr lang="en-US" b="1" i="1"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Textfeld 12">
                <a:extLst>
                  <a:ext uri="{FF2B5EF4-FFF2-40B4-BE49-F238E27FC236}">
                    <a16:creationId xmlns:a16="http://schemas.microsoft.com/office/drawing/2014/main" id="{21DA3F32-4FD9-364C-B0FB-93B439422E80}"/>
                  </a:ext>
                </a:extLst>
              </p:cNvPr>
              <p:cNvSpPr txBox="1"/>
              <p:nvPr/>
            </p:nvSpPr>
            <p:spPr>
              <a:xfrm>
                <a:off x="9852619" y="3733522"/>
                <a:ext cx="1005840" cy="29135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b="1" i="1" dirty="0" err="1">
                    <a:solidFill>
                      <a:srgbClr val="798BB3"/>
                    </a:solidFill>
                    <a:latin typeface="Open Sans" panose="020B0606030504020204" pitchFamily="34" charset="0"/>
                    <a:ea typeface="Open Sans" panose="020B0606030504020204" pitchFamily="34" charset="0"/>
                    <a:cs typeface="Open Sans" panose="020B0606030504020204" pitchFamily="34" charset="0"/>
                  </a:rPr>
                  <a:t>tzBTC</a:t>
                </a:r>
                <a:endParaRPr lang="en-US" b="1" i="1"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46" name="Graphic 45" descr="Bridge scene with solid fill">
              <a:extLst>
                <a:ext uri="{FF2B5EF4-FFF2-40B4-BE49-F238E27FC236}">
                  <a16:creationId xmlns:a16="http://schemas.microsoft.com/office/drawing/2014/main" id="{434C3AE8-DCDB-354F-8BD9-DA618F01A681}"/>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254233" y="3234611"/>
              <a:ext cx="1498600" cy="914400"/>
            </a:xfrm>
            <a:prstGeom prst="rect">
              <a:avLst/>
            </a:prstGeom>
          </p:spPr>
        </p:pic>
        <p:pic>
          <p:nvPicPr>
            <p:cNvPr id="8" name="Grafik 7">
              <a:extLst>
                <a:ext uri="{FF2B5EF4-FFF2-40B4-BE49-F238E27FC236}">
                  <a16:creationId xmlns:a16="http://schemas.microsoft.com/office/drawing/2014/main" id="{52319C03-2F0A-47EB-B60D-139CD162C712}"/>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798785" y="2960899"/>
              <a:ext cx="383886" cy="383885"/>
            </a:xfrm>
            <a:prstGeom prst="rect">
              <a:avLst/>
            </a:prstGeom>
          </p:spPr>
        </p:pic>
      </p:grpSp>
      <p:cxnSp>
        <p:nvCxnSpPr>
          <p:cNvPr id="50" name="Gerader Verbinder 85">
            <a:extLst>
              <a:ext uri="{FF2B5EF4-FFF2-40B4-BE49-F238E27FC236}">
                <a16:creationId xmlns:a16="http://schemas.microsoft.com/office/drawing/2014/main" id="{1EDA9269-26EF-49F8-94B2-0B9433CB3276}"/>
              </a:ext>
            </a:extLst>
          </p:cNvPr>
          <p:cNvCxnSpPr>
            <a:cxnSpLocks/>
          </p:cNvCxnSpPr>
          <p:nvPr/>
        </p:nvCxnSpPr>
        <p:spPr>
          <a:xfrm flipH="1" flipV="1">
            <a:off x="8885415" y="5326242"/>
            <a:ext cx="11440" cy="104609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57" name="Gerader Verbinder 85">
            <a:extLst>
              <a:ext uri="{FF2B5EF4-FFF2-40B4-BE49-F238E27FC236}">
                <a16:creationId xmlns:a16="http://schemas.microsoft.com/office/drawing/2014/main" id="{0BAB26DB-BB6D-46C3-BB09-D914E164CCC5}"/>
              </a:ext>
            </a:extLst>
          </p:cNvPr>
          <p:cNvCxnSpPr>
            <a:cxnSpLocks/>
          </p:cNvCxnSpPr>
          <p:nvPr/>
        </p:nvCxnSpPr>
        <p:spPr>
          <a:xfrm>
            <a:off x="6135756" y="3017983"/>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58" name="Gerader Verbinder 85">
            <a:extLst>
              <a:ext uri="{FF2B5EF4-FFF2-40B4-BE49-F238E27FC236}">
                <a16:creationId xmlns:a16="http://schemas.microsoft.com/office/drawing/2014/main" id="{66029E5B-47B1-4370-B3F0-59D31206F1AC}"/>
              </a:ext>
            </a:extLst>
          </p:cNvPr>
          <p:cNvCxnSpPr>
            <a:cxnSpLocks/>
          </p:cNvCxnSpPr>
          <p:nvPr/>
        </p:nvCxnSpPr>
        <p:spPr>
          <a:xfrm>
            <a:off x="6088572" y="1844401"/>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685F6021-DBC4-45C1-90DF-3108F2CBB5EC}"/>
              </a:ext>
            </a:extLst>
          </p:cNvPr>
          <p:cNvSpPr txBox="1"/>
          <p:nvPr/>
        </p:nvSpPr>
        <p:spPr>
          <a:xfrm>
            <a:off x="6135756" y="2658603"/>
            <a:ext cx="5653451"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t>Smart Contract Context Cache</a:t>
            </a:r>
            <a:endParaRPr lang="en-US" sz="13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60" name="Textfeld 59">
            <a:extLst>
              <a:ext uri="{FF2B5EF4-FFF2-40B4-BE49-F238E27FC236}">
                <a16:creationId xmlns:a16="http://schemas.microsoft.com/office/drawing/2014/main" id="{20AFDDAB-8532-423D-A526-17AB727A980B}"/>
              </a:ext>
            </a:extLst>
          </p:cNvPr>
          <p:cNvSpPr txBox="1"/>
          <p:nvPr/>
        </p:nvSpPr>
        <p:spPr>
          <a:xfrm>
            <a:off x="6135756" y="3792703"/>
            <a:ext cx="5653451"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t>Shared Global Constants</a:t>
            </a:r>
            <a:endParaRPr lang="en-US" sz="13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61" name="Textfeld 60">
            <a:extLst>
              <a:ext uri="{FF2B5EF4-FFF2-40B4-BE49-F238E27FC236}">
                <a16:creationId xmlns:a16="http://schemas.microsoft.com/office/drawing/2014/main" id="{4483ED08-82BD-4482-A1C9-F8C96C322224}"/>
              </a:ext>
            </a:extLst>
          </p:cNvPr>
          <p:cNvSpPr txBox="1"/>
          <p:nvPr/>
        </p:nvSpPr>
        <p:spPr>
          <a:xfrm>
            <a:off x="6154797" y="4862767"/>
            <a:ext cx="5653451"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t>Michelson On-Chain Views</a:t>
            </a:r>
            <a:endParaRPr lang="en-US" sz="13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62" name="Group 105">
            <a:extLst>
              <a:ext uri="{FF2B5EF4-FFF2-40B4-BE49-F238E27FC236}">
                <a16:creationId xmlns:a16="http://schemas.microsoft.com/office/drawing/2014/main" id="{8F2A5BAD-9219-4456-8282-C5262E5BB6E7}"/>
              </a:ext>
            </a:extLst>
          </p:cNvPr>
          <p:cNvGrpSpPr>
            <a:grpSpLocks noChangeAspect="1"/>
          </p:cNvGrpSpPr>
          <p:nvPr/>
        </p:nvGrpSpPr>
        <p:grpSpPr bwMode="auto">
          <a:xfrm>
            <a:off x="6831486" y="905650"/>
            <a:ext cx="594626" cy="540000"/>
            <a:chOff x="802" y="803"/>
            <a:chExt cx="381" cy="346"/>
          </a:xfrm>
          <a:solidFill>
            <a:srgbClr val="798BB3"/>
          </a:solidFill>
        </p:grpSpPr>
        <p:sp>
          <p:nvSpPr>
            <p:cNvPr id="63" name="Oval 108">
              <a:extLst>
                <a:ext uri="{FF2B5EF4-FFF2-40B4-BE49-F238E27FC236}">
                  <a16:creationId xmlns:a16="http://schemas.microsoft.com/office/drawing/2014/main" id="{AD1E0883-7F63-46AF-BF7A-C656F6D36689}"/>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4" name="Oval 109">
              <a:extLst>
                <a:ext uri="{FF2B5EF4-FFF2-40B4-BE49-F238E27FC236}">
                  <a16:creationId xmlns:a16="http://schemas.microsoft.com/office/drawing/2014/main" id="{A765B2AA-6251-41A7-B81A-C42ADD5C864C}"/>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5" name="Freeform 110">
              <a:extLst>
                <a:ext uri="{FF2B5EF4-FFF2-40B4-BE49-F238E27FC236}">
                  <a16:creationId xmlns:a16="http://schemas.microsoft.com/office/drawing/2014/main" id="{45C64131-B454-4853-9524-04B7B8F91F24}"/>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 name="Freeform 111">
              <a:extLst>
                <a:ext uri="{FF2B5EF4-FFF2-40B4-BE49-F238E27FC236}">
                  <a16:creationId xmlns:a16="http://schemas.microsoft.com/office/drawing/2014/main" id="{FC9CDC9D-048C-4626-A968-17ABB08BC8D4}"/>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7" name="Oval 112">
              <a:extLst>
                <a:ext uri="{FF2B5EF4-FFF2-40B4-BE49-F238E27FC236}">
                  <a16:creationId xmlns:a16="http://schemas.microsoft.com/office/drawing/2014/main" id="{C8211206-7E36-4862-B173-A22407847FEC}"/>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8" name="Freeform 113">
              <a:extLst>
                <a:ext uri="{FF2B5EF4-FFF2-40B4-BE49-F238E27FC236}">
                  <a16:creationId xmlns:a16="http://schemas.microsoft.com/office/drawing/2014/main" id="{3FCA6477-D1AA-4235-AC4A-F86ED7E3BAEB}"/>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116">
              <a:extLst>
                <a:ext uri="{FF2B5EF4-FFF2-40B4-BE49-F238E27FC236}">
                  <a16:creationId xmlns:a16="http://schemas.microsoft.com/office/drawing/2014/main" id="{03CFFE1D-2AA1-4D72-AC4C-7F01E7998B9C}"/>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8" name="Group 105">
            <a:extLst>
              <a:ext uri="{FF2B5EF4-FFF2-40B4-BE49-F238E27FC236}">
                <a16:creationId xmlns:a16="http://schemas.microsoft.com/office/drawing/2014/main" id="{CB43FEE7-E91C-43D7-9488-0D9C249E305C}"/>
              </a:ext>
            </a:extLst>
          </p:cNvPr>
          <p:cNvGrpSpPr>
            <a:grpSpLocks/>
          </p:cNvGrpSpPr>
          <p:nvPr/>
        </p:nvGrpSpPr>
        <p:grpSpPr bwMode="auto">
          <a:xfrm>
            <a:off x="10540432" y="1315574"/>
            <a:ext cx="972704" cy="164286"/>
            <a:chOff x="802" y="803"/>
            <a:chExt cx="381" cy="346"/>
          </a:xfrm>
          <a:solidFill>
            <a:srgbClr val="798BB3"/>
          </a:solidFill>
        </p:grpSpPr>
        <p:sp>
          <p:nvSpPr>
            <p:cNvPr id="79" name="Oval 108">
              <a:extLst>
                <a:ext uri="{FF2B5EF4-FFF2-40B4-BE49-F238E27FC236}">
                  <a16:creationId xmlns:a16="http://schemas.microsoft.com/office/drawing/2014/main" id="{F5539E98-A596-4E21-A6AE-75FCEBC4DBCA}"/>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 name="Oval 109">
              <a:extLst>
                <a:ext uri="{FF2B5EF4-FFF2-40B4-BE49-F238E27FC236}">
                  <a16:creationId xmlns:a16="http://schemas.microsoft.com/office/drawing/2014/main" id="{C26367E8-08A6-40E8-8548-3833A7C4ACB3}"/>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 name="Freeform 110">
              <a:extLst>
                <a:ext uri="{FF2B5EF4-FFF2-40B4-BE49-F238E27FC236}">
                  <a16:creationId xmlns:a16="http://schemas.microsoft.com/office/drawing/2014/main" id="{876C19DB-1D40-482E-86D5-0F39C2705A8C}"/>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 name="Freeform 111">
              <a:extLst>
                <a:ext uri="{FF2B5EF4-FFF2-40B4-BE49-F238E27FC236}">
                  <a16:creationId xmlns:a16="http://schemas.microsoft.com/office/drawing/2014/main" id="{81FC6E18-38C7-47EC-88CB-202F69869036}"/>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 name="Oval 112">
              <a:extLst>
                <a:ext uri="{FF2B5EF4-FFF2-40B4-BE49-F238E27FC236}">
                  <a16:creationId xmlns:a16="http://schemas.microsoft.com/office/drawing/2014/main" id="{1913498E-3872-45C0-8FBB-D3F74BA3784C}"/>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 name="Freeform 113">
              <a:extLst>
                <a:ext uri="{FF2B5EF4-FFF2-40B4-BE49-F238E27FC236}">
                  <a16:creationId xmlns:a16="http://schemas.microsoft.com/office/drawing/2014/main" id="{EBE51307-3026-43B3-A867-D482A05328BE}"/>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 name="Freeform 116">
              <a:extLst>
                <a:ext uri="{FF2B5EF4-FFF2-40B4-BE49-F238E27FC236}">
                  <a16:creationId xmlns:a16="http://schemas.microsoft.com/office/drawing/2014/main" id="{65A9DB66-2C50-4FA0-8FFC-4F2935FB3651}"/>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87" name="Grafik 86">
            <a:extLst>
              <a:ext uri="{FF2B5EF4-FFF2-40B4-BE49-F238E27FC236}">
                <a16:creationId xmlns:a16="http://schemas.microsoft.com/office/drawing/2014/main" id="{DAABE660-4ADB-483C-A895-AD17301EA4CC}"/>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530814" y="524838"/>
            <a:ext cx="991725" cy="991725"/>
          </a:xfrm>
          <a:prstGeom prst="rect">
            <a:avLst/>
          </a:prstGeom>
        </p:spPr>
      </p:pic>
      <p:sp>
        <p:nvSpPr>
          <p:cNvPr id="88" name="Pfeil: nach rechts 121">
            <a:extLst>
              <a:ext uri="{FF2B5EF4-FFF2-40B4-BE49-F238E27FC236}">
                <a16:creationId xmlns:a16="http://schemas.microsoft.com/office/drawing/2014/main" id="{738C28BE-45D8-41C5-9276-4A72269F22F1}"/>
              </a:ext>
            </a:extLst>
          </p:cNvPr>
          <p:cNvSpPr>
            <a:spLocks noChangeAspect="1"/>
          </p:cNvSpPr>
          <p:nvPr/>
        </p:nvSpPr>
        <p:spPr bwMode="gray">
          <a:xfrm>
            <a:off x="7817010" y="846993"/>
            <a:ext cx="2255514" cy="483216"/>
          </a:xfrm>
          <a:prstGeom prst="rightArrow">
            <a:avLst>
              <a:gd name="adj1" fmla="val 50000"/>
              <a:gd name="adj2" fmla="val 7114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78% faster IO</a:t>
            </a:r>
          </a:p>
        </p:txBody>
      </p:sp>
      <p:pic>
        <p:nvPicPr>
          <p:cNvPr id="90" name="Grafik 89">
            <a:extLst>
              <a:ext uri="{FF2B5EF4-FFF2-40B4-BE49-F238E27FC236}">
                <a16:creationId xmlns:a16="http://schemas.microsoft.com/office/drawing/2014/main" id="{16D46D61-C76F-49DB-8F47-FE917400BFBA}"/>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0732393" y="2058838"/>
            <a:ext cx="592507" cy="592507"/>
          </a:xfrm>
          <a:prstGeom prst="rect">
            <a:avLst/>
          </a:prstGeom>
        </p:spPr>
      </p:pic>
      <p:pic>
        <p:nvPicPr>
          <p:cNvPr id="92" name="Grafik 91">
            <a:extLst>
              <a:ext uri="{FF2B5EF4-FFF2-40B4-BE49-F238E27FC236}">
                <a16:creationId xmlns:a16="http://schemas.microsoft.com/office/drawing/2014/main" id="{9BAEDB9C-7923-4146-9EE3-AB2D3E8CA2FA}"/>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092827" y="2073531"/>
            <a:ext cx="585929" cy="585929"/>
          </a:xfrm>
          <a:prstGeom prst="rect">
            <a:avLst/>
          </a:prstGeom>
        </p:spPr>
      </p:pic>
      <p:grpSp>
        <p:nvGrpSpPr>
          <p:cNvPr id="93" name="Group 94">
            <a:extLst>
              <a:ext uri="{FF2B5EF4-FFF2-40B4-BE49-F238E27FC236}">
                <a16:creationId xmlns:a16="http://schemas.microsoft.com/office/drawing/2014/main" id="{FB519236-D367-4F30-A764-DC5C1487C6FE}"/>
              </a:ext>
            </a:extLst>
          </p:cNvPr>
          <p:cNvGrpSpPr>
            <a:grpSpLocks noChangeAspect="1"/>
          </p:cNvGrpSpPr>
          <p:nvPr/>
        </p:nvGrpSpPr>
        <p:grpSpPr bwMode="auto">
          <a:xfrm>
            <a:off x="6591254" y="2093278"/>
            <a:ext cx="402015" cy="495709"/>
            <a:chOff x="804" y="804"/>
            <a:chExt cx="369" cy="455"/>
          </a:xfrm>
          <a:solidFill>
            <a:srgbClr val="798BB3"/>
          </a:solidFill>
        </p:grpSpPr>
        <p:sp>
          <p:nvSpPr>
            <p:cNvPr id="94" name="Freeform 95">
              <a:extLst>
                <a:ext uri="{FF2B5EF4-FFF2-40B4-BE49-F238E27FC236}">
                  <a16:creationId xmlns:a16="http://schemas.microsoft.com/office/drawing/2014/main" id="{C2FBCBE8-D09F-463A-BB81-7AFD66672D38}"/>
                </a:ext>
              </a:extLst>
            </p:cNvPr>
            <p:cNvSpPr>
              <a:spLocks noEditPoints="1"/>
            </p:cNvSpPr>
            <p:nvPr/>
          </p:nvSpPr>
          <p:spPr bwMode="auto">
            <a:xfrm>
              <a:off x="819" y="899"/>
              <a:ext cx="107" cy="102"/>
            </a:xfrm>
            <a:custGeom>
              <a:avLst/>
              <a:gdLst>
                <a:gd name="T0" fmla="*/ 319 w 448"/>
                <a:gd name="T1" fmla="*/ 389 h 424"/>
                <a:gd name="T2" fmla="*/ 315 w 448"/>
                <a:gd name="T3" fmla="*/ 345 h 424"/>
                <a:gd name="T4" fmla="*/ 335 w 448"/>
                <a:gd name="T5" fmla="*/ 332 h 424"/>
                <a:gd name="T6" fmla="*/ 369 w 448"/>
                <a:gd name="T7" fmla="*/ 351 h 424"/>
                <a:gd name="T8" fmla="*/ 406 w 448"/>
                <a:gd name="T9" fmla="*/ 341 h 424"/>
                <a:gd name="T10" fmla="*/ 448 w 448"/>
                <a:gd name="T11" fmla="*/ 268 h 424"/>
                <a:gd name="T12" fmla="*/ 439 w 448"/>
                <a:gd name="T13" fmla="*/ 230 h 424"/>
                <a:gd name="T14" fmla="*/ 396 w 448"/>
                <a:gd name="T15" fmla="*/ 205 h 424"/>
                <a:gd name="T16" fmla="*/ 393 w 448"/>
                <a:gd name="T17" fmla="*/ 181 h 424"/>
                <a:gd name="T18" fmla="*/ 427 w 448"/>
                <a:gd name="T19" fmla="*/ 152 h 424"/>
                <a:gd name="T20" fmla="*/ 427 w 448"/>
                <a:gd name="T21" fmla="*/ 113 h 424"/>
                <a:gd name="T22" fmla="*/ 371 w 448"/>
                <a:gd name="T23" fmla="*/ 49 h 424"/>
                <a:gd name="T24" fmla="*/ 333 w 448"/>
                <a:gd name="T25" fmla="*/ 49 h 424"/>
                <a:gd name="T26" fmla="*/ 305 w 448"/>
                <a:gd name="T27" fmla="*/ 73 h 424"/>
                <a:gd name="T28" fmla="*/ 273 w 448"/>
                <a:gd name="T29" fmla="*/ 61 h 424"/>
                <a:gd name="T30" fmla="*/ 271 w 448"/>
                <a:gd name="T31" fmla="*/ 28 h 424"/>
                <a:gd name="T32" fmla="*/ 243 w 448"/>
                <a:gd name="T33" fmla="*/ 0 h 424"/>
                <a:gd name="T34" fmla="*/ 158 w 448"/>
                <a:gd name="T35" fmla="*/ 7 h 424"/>
                <a:gd name="T36" fmla="*/ 131 w 448"/>
                <a:gd name="T37" fmla="*/ 35 h 424"/>
                <a:gd name="T38" fmla="*/ 134 w 448"/>
                <a:gd name="T39" fmla="*/ 78 h 424"/>
                <a:gd name="T40" fmla="*/ 111 w 448"/>
                <a:gd name="T41" fmla="*/ 94 h 424"/>
                <a:gd name="T42" fmla="*/ 75 w 448"/>
                <a:gd name="T43" fmla="*/ 78 h 424"/>
                <a:gd name="T44" fmla="*/ 37 w 448"/>
                <a:gd name="T45" fmla="*/ 88 h 424"/>
                <a:gd name="T46" fmla="*/ 2 w 448"/>
                <a:gd name="T47" fmla="*/ 165 h 424"/>
                <a:gd name="T48" fmla="*/ 0 w 448"/>
                <a:gd name="T49" fmla="*/ 170 h 424"/>
                <a:gd name="T50" fmla="*/ 12 w 448"/>
                <a:gd name="T51" fmla="*/ 202 h 424"/>
                <a:gd name="T52" fmla="*/ 54 w 448"/>
                <a:gd name="T53" fmla="*/ 221 h 424"/>
                <a:gd name="T54" fmla="*/ 58 w 448"/>
                <a:gd name="T55" fmla="*/ 248 h 424"/>
                <a:gd name="T56" fmla="*/ 26 w 448"/>
                <a:gd name="T57" fmla="*/ 275 h 424"/>
                <a:gd name="T58" fmla="*/ 26 w 448"/>
                <a:gd name="T59" fmla="*/ 314 h 424"/>
                <a:gd name="T60" fmla="*/ 81 w 448"/>
                <a:gd name="T61" fmla="*/ 379 h 424"/>
                <a:gd name="T62" fmla="*/ 115 w 448"/>
                <a:gd name="T63" fmla="*/ 381 h 424"/>
                <a:gd name="T64" fmla="*/ 120 w 448"/>
                <a:gd name="T65" fmla="*/ 379 h 424"/>
                <a:gd name="T66" fmla="*/ 150 w 448"/>
                <a:gd name="T67" fmla="*/ 353 h 424"/>
                <a:gd name="T68" fmla="*/ 177 w 448"/>
                <a:gd name="T69" fmla="*/ 363 h 424"/>
                <a:gd name="T70" fmla="*/ 180 w 448"/>
                <a:gd name="T71" fmla="*/ 397 h 424"/>
                <a:gd name="T72" fmla="*/ 207 w 448"/>
                <a:gd name="T73" fmla="*/ 424 h 424"/>
                <a:gd name="T74" fmla="*/ 292 w 448"/>
                <a:gd name="T75" fmla="*/ 417 h 424"/>
                <a:gd name="T76" fmla="*/ 319 w 448"/>
                <a:gd name="T77" fmla="*/ 389 h 424"/>
                <a:gd name="T78" fmla="*/ 220 w 448"/>
                <a:gd name="T79" fmla="*/ 298 h 424"/>
                <a:gd name="T80" fmla="*/ 134 w 448"/>
                <a:gd name="T81" fmla="*/ 212 h 424"/>
                <a:gd name="T82" fmla="*/ 220 w 448"/>
                <a:gd name="T83" fmla="*/ 127 h 424"/>
                <a:gd name="T84" fmla="*/ 305 w 448"/>
                <a:gd name="T85" fmla="*/ 212 h 424"/>
                <a:gd name="T86" fmla="*/ 220 w 448"/>
                <a:gd name="T87" fmla="*/ 298 h 424"/>
                <a:gd name="T88" fmla="*/ 220 w 448"/>
                <a:gd name="T89" fmla="*/ 298 h 424"/>
                <a:gd name="T90" fmla="*/ 220 w 448"/>
                <a:gd name="T91" fmla="*/ 298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8" h="424">
                  <a:moveTo>
                    <a:pt x="319" y="389"/>
                  </a:moveTo>
                  <a:cubicBezTo>
                    <a:pt x="319" y="389"/>
                    <a:pt x="317" y="360"/>
                    <a:pt x="315" y="345"/>
                  </a:cubicBezTo>
                  <a:cubicBezTo>
                    <a:pt x="322" y="341"/>
                    <a:pt x="329" y="336"/>
                    <a:pt x="335" y="332"/>
                  </a:cubicBezTo>
                  <a:cubicBezTo>
                    <a:pt x="346" y="338"/>
                    <a:pt x="369" y="351"/>
                    <a:pt x="369" y="351"/>
                  </a:cubicBezTo>
                  <a:cubicBezTo>
                    <a:pt x="406" y="341"/>
                    <a:pt x="406" y="341"/>
                    <a:pt x="406" y="341"/>
                  </a:cubicBezTo>
                  <a:cubicBezTo>
                    <a:pt x="448" y="268"/>
                    <a:pt x="448" y="268"/>
                    <a:pt x="448" y="268"/>
                  </a:cubicBezTo>
                  <a:cubicBezTo>
                    <a:pt x="439" y="230"/>
                    <a:pt x="439" y="230"/>
                    <a:pt x="439" y="230"/>
                  </a:cubicBezTo>
                  <a:cubicBezTo>
                    <a:pt x="439" y="230"/>
                    <a:pt x="410" y="214"/>
                    <a:pt x="396" y="205"/>
                  </a:cubicBezTo>
                  <a:cubicBezTo>
                    <a:pt x="396" y="197"/>
                    <a:pt x="395" y="189"/>
                    <a:pt x="393" y="181"/>
                  </a:cubicBezTo>
                  <a:cubicBezTo>
                    <a:pt x="404" y="171"/>
                    <a:pt x="427" y="152"/>
                    <a:pt x="427" y="152"/>
                  </a:cubicBezTo>
                  <a:cubicBezTo>
                    <a:pt x="427" y="113"/>
                    <a:pt x="427" y="113"/>
                    <a:pt x="427" y="113"/>
                  </a:cubicBezTo>
                  <a:cubicBezTo>
                    <a:pt x="371" y="49"/>
                    <a:pt x="371" y="49"/>
                    <a:pt x="371" y="49"/>
                  </a:cubicBezTo>
                  <a:cubicBezTo>
                    <a:pt x="333" y="49"/>
                    <a:pt x="333" y="49"/>
                    <a:pt x="333" y="49"/>
                  </a:cubicBezTo>
                  <a:cubicBezTo>
                    <a:pt x="333" y="49"/>
                    <a:pt x="314" y="65"/>
                    <a:pt x="305" y="73"/>
                  </a:cubicBezTo>
                  <a:cubicBezTo>
                    <a:pt x="295" y="68"/>
                    <a:pt x="284" y="64"/>
                    <a:pt x="273" y="61"/>
                  </a:cubicBezTo>
                  <a:cubicBezTo>
                    <a:pt x="272" y="50"/>
                    <a:pt x="271" y="28"/>
                    <a:pt x="271" y="28"/>
                  </a:cubicBezTo>
                  <a:cubicBezTo>
                    <a:pt x="243" y="0"/>
                    <a:pt x="243" y="0"/>
                    <a:pt x="243" y="0"/>
                  </a:cubicBezTo>
                  <a:cubicBezTo>
                    <a:pt x="158" y="7"/>
                    <a:pt x="158" y="7"/>
                    <a:pt x="158" y="7"/>
                  </a:cubicBezTo>
                  <a:cubicBezTo>
                    <a:pt x="131" y="35"/>
                    <a:pt x="131" y="35"/>
                    <a:pt x="131" y="35"/>
                  </a:cubicBezTo>
                  <a:cubicBezTo>
                    <a:pt x="131" y="35"/>
                    <a:pt x="133" y="64"/>
                    <a:pt x="134" y="78"/>
                  </a:cubicBezTo>
                  <a:cubicBezTo>
                    <a:pt x="126" y="83"/>
                    <a:pt x="118" y="88"/>
                    <a:pt x="111" y="94"/>
                  </a:cubicBezTo>
                  <a:cubicBezTo>
                    <a:pt x="99" y="88"/>
                    <a:pt x="75" y="78"/>
                    <a:pt x="75" y="78"/>
                  </a:cubicBezTo>
                  <a:cubicBezTo>
                    <a:pt x="37" y="88"/>
                    <a:pt x="37" y="88"/>
                    <a:pt x="37" y="88"/>
                  </a:cubicBezTo>
                  <a:cubicBezTo>
                    <a:pt x="2" y="165"/>
                    <a:pt x="2" y="165"/>
                    <a:pt x="2" y="165"/>
                  </a:cubicBezTo>
                  <a:cubicBezTo>
                    <a:pt x="0" y="170"/>
                    <a:pt x="0" y="170"/>
                    <a:pt x="0" y="170"/>
                  </a:cubicBezTo>
                  <a:cubicBezTo>
                    <a:pt x="12" y="202"/>
                    <a:pt x="12" y="202"/>
                    <a:pt x="12" y="202"/>
                  </a:cubicBezTo>
                  <a:cubicBezTo>
                    <a:pt x="12" y="202"/>
                    <a:pt x="40" y="215"/>
                    <a:pt x="54" y="221"/>
                  </a:cubicBezTo>
                  <a:cubicBezTo>
                    <a:pt x="54" y="230"/>
                    <a:pt x="55" y="239"/>
                    <a:pt x="58" y="248"/>
                  </a:cubicBezTo>
                  <a:cubicBezTo>
                    <a:pt x="47" y="257"/>
                    <a:pt x="26" y="275"/>
                    <a:pt x="26" y="275"/>
                  </a:cubicBezTo>
                  <a:cubicBezTo>
                    <a:pt x="26" y="314"/>
                    <a:pt x="26" y="314"/>
                    <a:pt x="26" y="314"/>
                  </a:cubicBezTo>
                  <a:cubicBezTo>
                    <a:pt x="81" y="379"/>
                    <a:pt x="81" y="379"/>
                    <a:pt x="81" y="379"/>
                  </a:cubicBezTo>
                  <a:cubicBezTo>
                    <a:pt x="81" y="379"/>
                    <a:pt x="113" y="382"/>
                    <a:pt x="115" y="381"/>
                  </a:cubicBezTo>
                  <a:cubicBezTo>
                    <a:pt x="117" y="380"/>
                    <a:pt x="120" y="379"/>
                    <a:pt x="120" y="379"/>
                  </a:cubicBezTo>
                  <a:cubicBezTo>
                    <a:pt x="120" y="379"/>
                    <a:pt x="140" y="361"/>
                    <a:pt x="150" y="353"/>
                  </a:cubicBezTo>
                  <a:cubicBezTo>
                    <a:pt x="158" y="357"/>
                    <a:pt x="168" y="360"/>
                    <a:pt x="177" y="363"/>
                  </a:cubicBezTo>
                  <a:cubicBezTo>
                    <a:pt x="177" y="374"/>
                    <a:pt x="180" y="397"/>
                    <a:pt x="180" y="397"/>
                  </a:cubicBezTo>
                  <a:cubicBezTo>
                    <a:pt x="207" y="424"/>
                    <a:pt x="207" y="424"/>
                    <a:pt x="207" y="424"/>
                  </a:cubicBezTo>
                  <a:cubicBezTo>
                    <a:pt x="292" y="417"/>
                    <a:pt x="292" y="417"/>
                    <a:pt x="292" y="417"/>
                  </a:cubicBezTo>
                  <a:lnTo>
                    <a:pt x="319" y="389"/>
                  </a:lnTo>
                  <a:close/>
                  <a:moveTo>
                    <a:pt x="220" y="298"/>
                  </a:moveTo>
                  <a:cubicBezTo>
                    <a:pt x="173" y="298"/>
                    <a:pt x="134" y="260"/>
                    <a:pt x="134" y="212"/>
                  </a:cubicBezTo>
                  <a:cubicBezTo>
                    <a:pt x="134" y="165"/>
                    <a:pt x="173" y="127"/>
                    <a:pt x="220" y="127"/>
                  </a:cubicBezTo>
                  <a:cubicBezTo>
                    <a:pt x="267" y="127"/>
                    <a:pt x="305" y="165"/>
                    <a:pt x="305" y="212"/>
                  </a:cubicBezTo>
                  <a:cubicBezTo>
                    <a:pt x="305" y="260"/>
                    <a:pt x="267" y="298"/>
                    <a:pt x="220" y="298"/>
                  </a:cubicBezTo>
                  <a:close/>
                  <a:moveTo>
                    <a:pt x="220" y="298"/>
                  </a:moveTo>
                  <a:cubicBezTo>
                    <a:pt x="220" y="298"/>
                    <a:pt x="220" y="298"/>
                    <a:pt x="220" y="29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5" name="Freeform 96">
              <a:extLst>
                <a:ext uri="{FF2B5EF4-FFF2-40B4-BE49-F238E27FC236}">
                  <a16:creationId xmlns:a16="http://schemas.microsoft.com/office/drawing/2014/main" id="{95059005-9E35-4B0D-9A43-325102486DBF}"/>
                </a:ext>
              </a:extLst>
            </p:cNvPr>
            <p:cNvSpPr>
              <a:spLocks noEditPoints="1"/>
            </p:cNvSpPr>
            <p:nvPr/>
          </p:nvSpPr>
          <p:spPr bwMode="auto">
            <a:xfrm>
              <a:off x="893" y="990"/>
              <a:ext cx="82" cy="77"/>
            </a:xfrm>
            <a:custGeom>
              <a:avLst/>
              <a:gdLst>
                <a:gd name="T0" fmla="*/ 242 w 340"/>
                <a:gd name="T1" fmla="*/ 294 h 320"/>
                <a:gd name="T2" fmla="*/ 239 w 340"/>
                <a:gd name="T3" fmla="*/ 260 h 320"/>
                <a:gd name="T4" fmla="*/ 254 w 340"/>
                <a:gd name="T5" fmla="*/ 251 h 320"/>
                <a:gd name="T6" fmla="*/ 279 w 340"/>
                <a:gd name="T7" fmla="*/ 265 h 320"/>
                <a:gd name="T8" fmla="*/ 308 w 340"/>
                <a:gd name="T9" fmla="*/ 258 h 320"/>
                <a:gd name="T10" fmla="*/ 340 w 340"/>
                <a:gd name="T11" fmla="*/ 202 h 320"/>
                <a:gd name="T12" fmla="*/ 333 w 340"/>
                <a:gd name="T13" fmla="*/ 173 h 320"/>
                <a:gd name="T14" fmla="*/ 300 w 340"/>
                <a:gd name="T15" fmla="*/ 155 h 320"/>
                <a:gd name="T16" fmla="*/ 298 w 340"/>
                <a:gd name="T17" fmla="*/ 137 h 320"/>
                <a:gd name="T18" fmla="*/ 324 w 340"/>
                <a:gd name="T19" fmla="*/ 115 h 320"/>
                <a:gd name="T20" fmla="*/ 324 w 340"/>
                <a:gd name="T21" fmla="*/ 86 h 320"/>
                <a:gd name="T22" fmla="*/ 282 w 340"/>
                <a:gd name="T23" fmla="*/ 37 h 320"/>
                <a:gd name="T24" fmla="*/ 253 w 340"/>
                <a:gd name="T25" fmla="*/ 37 h 320"/>
                <a:gd name="T26" fmla="*/ 232 w 340"/>
                <a:gd name="T27" fmla="*/ 55 h 320"/>
                <a:gd name="T28" fmla="*/ 207 w 340"/>
                <a:gd name="T29" fmla="*/ 46 h 320"/>
                <a:gd name="T30" fmla="*/ 206 w 340"/>
                <a:gd name="T31" fmla="*/ 21 h 320"/>
                <a:gd name="T32" fmla="*/ 185 w 340"/>
                <a:gd name="T33" fmla="*/ 0 h 320"/>
                <a:gd name="T34" fmla="*/ 120 w 340"/>
                <a:gd name="T35" fmla="*/ 5 h 320"/>
                <a:gd name="T36" fmla="*/ 99 w 340"/>
                <a:gd name="T37" fmla="*/ 26 h 320"/>
                <a:gd name="T38" fmla="*/ 102 w 340"/>
                <a:gd name="T39" fmla="*/ 59 h 320"/>
                <a:gd name="T40" fmla="*/ 84 w 340"/>
                <a:gd name="T41" fmla="*/ 71 h 320"/>
                <a:gd name="T42" fmla="*/ 57 w 340"/>
                <a:gd name="T43" fmla="*/ 58 h 320"/>
                <a:gd name="T44" fmla="*/ 28 w 340"/>
                <a:gd name="T45" fmla="*/ 66 h 320"/>
                <a:gd name="T46" fmla="*/ 1 w 340"/>
                <a:gd name="T47" fmla="*/ 124 h 320"/>
                <a:gd name="T48" fmla="*/ 0 w 340"/>
                <a:gd name="T49" fmla="*/ 129 h 320"/>
                <a:gd name="T50" fmla="*/ 9 w 340"/>
                <a:gd name="T51" fmla="*/ 153 h 320"/>
                <a:gd name="T52" fmla="*/ 41 w 340"/>
                <a:gd name="T53" fmla="*/ 167 h 320"/>
                <a:gd name="T54" fmla="*/ 44 w 340"/>
                <a:gd name="T55" fmla="*/ 187 h 320"/>
                <a:gd name="T56" fmla="*/ 20 w 340"/>
                <a:gd name="T57" fmla="*/ 208 h 320"/>
                <a:gd name="T58" fmla="*/ 20 w 340"/>
                <a:gd name="T59" fmla="*/ 237 h 320"/>
                <a:gd name="T60" fmla="*/ 62 w 340"/>
                <a:gd name="T61" fmla="*/ 286 h 320"/>
                <a:gd name="T62" fmla="*/ 87 w 340"/>
                <a:gd name="T63" fmla="*/ 288 h 320"/>
                <a:gd name="T64" fmla="*/ 91 w 340"/>
                <a:gd name="T65" fmla="*/ 286 h 320"/>
                <a:gd name="T66" fmla="*/ 114 w 340"/>
                <a:gd name="T67" fmla="*/ 267 h 320"/>
                <a:gd name="T68" fmla="*/ 134 w 340"/>
                <a:gd name="T69" fmla="*/ 274 h 320"/>
                <a:gd name="T70" fmla="*/ 136 w 340"/>
                <a:gd name="T71" fmla="*/ 300 h 320"/>
                <a:gd name="T72" fmla="*/ 157 w 340"/>
                <a:gd name="T73" fmla="*/ 320 h 320"/>
                <a:gd name="T74" fmla="*/ 222 w 340"/>
                <a:gd name="T75" fmla="*/ 315 h 320"/>
                <a:gd name="T76" fmla="*/ 242 w 340"/>
                <a:gd name="T77" fmla="*/ 294 h 320"/>
                <a:gd name="T78" fmla="*/ 167 w 340"/>
                <a:gd name="T79" fmla="*/ 225 h 320"/>
                <a:gd name="T80" fmla="*/ 102 w 340"/>
                <a:gd name="T81" fmla="*/ 160 h 320"/>
                <a:gd name="T82" fmla="*/ 167 w 340"/>
                <a:gd name="T83" fmla="*/ 96 h 320"/>
                <a:gd name="T84" fmla="*/ 232 w 340"/>
                <a:gd name="T85" fmla="*/ 160 h 320"/>
                <a:gd name="T86" fmla="*/ 167 w 340"/>
                <a:gd name="T87" fmla="*/ 225 h 320"/>
                <a:gd name="T88" fmla="*/ 167 w 340"/>
                <a:gd name="T89" fmla="*/ 225 h 320"/>
                <a:gd name="T90" fmla="*/ 167 w 340"/>
                <a:gd name="T91" fmla="*/ 22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320">
                  <a:moveTo>
                    <a:pt x="242" y="294"/>
                  </a:moveTo>
                  <a:cubicBezTo>
                    <a:pt x="242" y="294"/>
                    <a:pt x="240" y="272"/>
                    <a:pt x="239" y="260"/>
                  </a:cubicBezTo>
                  <a:cubicBezTo>
                    <a:pt x="245" y="258"/>
                    <a:pt x="250" y="254"/>
                    <a:pt x="254" y="251"/>
                  </a:cubicBezTo>
                  <a:cubicBezTo>
                    <a:pt x="263" y="255"/>
                    <a:pt x="279" y="265"/>
                    <a:pt x="279" y="265"/>
                  </a:cubicBezTo>
                  <a:cubicBezTo>
                    <a:pt x="308" y="258"/>
                    <a:pt x="308" y="258"/>
                    <a:pt x="308" y="258"/>
                  </a:cubicBezTo>
                  <a:cubicBezTo>
                    <a:pt x="340" y="202"/>
                    <a:pt x="340" y="202"/>
                    <a:pt x="340" y="202"/>
                  </a:cubicBezTo>
                  <a:cubicBezTo>
                    <a:pt x="333" y="173"/>
                    <a:pt x="333" y="173"/>
                    <a:pt x="333" y="173"/>
                  </a:cubicBezTo>
                  <a:cubicBezTo>
                    <a:pt x="333" y="173"/>
                    <a:pt x="311" y="161"/>
                    <a:pt x="300" y="155"/>
                  </a:cubicBezTo>
                  <a:cubicBezTo>
                    <a:pt x="300" y="149"/>
                    <a:pt x="300" y="143"/>
                    <a:pt x="298" y="137"/>
                  </a:cubicBezTo>
                  <a:cubicBezTo>
                    <a:pt x="307" y="129"/>
                    <a:pt x="324" y="115"/>
                    <a:pt x="324" y="115"/>
                  </a:cubicBezTo>
                  <a:cubicBezTo>
                    <a:pt x="324" y="86"/>
                    <a:pt x="324" y="86"/>
                    <a:pt x="324" y="86"/>
                  </a:cubicBezTo>
                  <a:cubicBezTo>
                    <a:pt x="282" y="37"/>
                    <a:pt x="282" y="37"/>
                    <a:pt x="282" y="37"/>
                  </a:cubicBezTo>
                  <a:cubicBezTo>
                    <a:pt x="253" y="37"/>
                    <a:pt x="253" y="37"/>
                    <a:pt x="253" y="37"/>
                  </a:cubicBezTo>
                  <a:cubicBezTo>
                    <a:pt x="253" y="37"/>
                    <a:pt x="238" y="49"/>
                    <a:pt x="232" y="55"/>
                  </a:cubicBezTo>
                  <a:cubicBezTo>
                    <a:pt x="224" y="51"/>
                    <a:pt x="216" y="48"/>
                    <a:pt x="207" y="46"/>
                  </a:cubicBezTo>
                  <a:cubicBezTo>
                    <a:pt x="206" y="38"/>
                    <a:pt x="206" y="21"/>
                    <a:pt x="206" y="21"/>
                  </a:cubicBezTo>
                  <a:cubicBezTo>
                    <a:pt x="185" y="0"/>
                    <a:pt x="185" y="0"/>
                    <a:pt x="185" y="0"/>
                  </a:cubicBezTo>
                  <a:cubicBezTo>
                    <a:pt x="120" y="5"/>
                    <a:pt x="120" y="5"/>
                    <a:pt x="120" y="5"/>
                  </a:cubicBezTo>
                  <a:cubicBezTo>
                    <a:pt x="99" y="26"/>
                    <a:pt x="99" y="26"/>
                    <a:pt x="99" y="26"/>
                  </a:cubicBezTo>
                  <a:cubicBezTo>
                    <a:pt x="99" y="26"/>
                    <a:pt x="101" y="48"/>
                    <a:pt x="102" y="59"/>
                  </a:cubicBezTo>
                  <a:cubicBezTo>
                    <a:pt x="96" y="62"/>
                    <a:pt x="90" y="67"/>
                    <a:pt x="84" y="71"/>
                  </a:cubicBezTo>
                  <a:cubicBezTo>
                    <a:pt x="75" y="67"/>
                    <a:pt x="57" y="58"/>
                    <a:pt x="57" y="58"/>
                  </a:cubicBezTo>
                  <a:cubicBezTo>
                    <a:pt x="28" y="66"/>
                    <a:pt x="28" y="66"/>
                    <a:pt x="28" y="66"/>
                  </a:cubicBezTo>
                  <a:cubicBezTo>
                    <a:pt x="1" y="124"/>
                    <a:pt x="1" y="124"/>
                    <a:pt x="1" y="124"/>
                  </a:cubicBezTo>
                  <a:cubicBezTo>
                    <a:pt x="0" y="129"/>
                    <a:pt x="0" y="129"/>
                    <a:pt x="0" y="129"/>
                  </a:cubicBezTo>
                  <a:cubicBezTo>
                    <a:pt x="9" y="153"/>
                    <a:pt x="9" y="153"/>
                    <a:pt x="9" y="153"/>
                  </a:cubicBezTo>
                  <a:cubicBezTo>
                    <a:pt x="9" y="153"/>
                    <a:pt x="30" y="163"/>
                    <a:pt x="41" y="167"/>
                  </a:cubicBezTo>
                  <a:cubicBezTo>
                    <a:pt x="41" y="174"/>
                    <a:pt x="42" y="181"/>
                    <a:pt x="44" y="187"/>
                  </a:cubicBezTo>
                  <a:cubicBezTo>
                    <a:pt x="36" y="194"/>
                    <a:pt x="20" y="208"/>
                    <a:pt x="20" y="208"/>
                  </a:cubicBezTo>
                  <a:cubicBezTo>
                    <a:pt x="20" y="237"/>
                    <a:pt x="20" y="237"/>
                    <a:pt x="20" y="237"/>
                  </a:cubicBezTo>
                  <a:cubicBezTo>
                    <a:pt x="62" y="286"/>
                    <a:pt x="62" y="286"/>
                    <a:pt x="62" y="286"/>
                  </a:cubicBezTo>
                  <a:cubicBezTo>
                    <a:pt x="62" y="286"/>
                    <a:pt x="86" y="289"/>
                    <a:pt x="87" y="288"/>
                  </a:cubicBezTo>
                  <a:cubicBezTo>
                    <a:pt x="88" y="287"/>
                    <a:pt x="91" y="286"/>
                    <a:pt x="91" y="286"/>
                  </a:cubicBezTo>
                  <a:cubicBezTo>
                    <a:pt x="91" y="286"/>
                    <a:pt x="106" y="273"/>
                    <a:pt x="114" y="267"/>
                  </a:cubicBezTo>
                  <a:cubicBezTo>
                    <a:pt x="120" y="269"/>
                    <a:pt x="127" y="272"/>
                    <a:pt x="134" y="274"/>
                  </a:cubicBezTo>
                  <a:cubicBezTo>
                    <a:pt x="135" y="282"/>
                    <a:pt x="136" y="300"/>
                    <a:pt x="136" y="300"/>
                  </a:cubicBezTo>
                  <a:cubicBezTo>
                    <a:pt x="157" y="320"/>
                    <a:pt x="157" y="320"/>
                    <a:pt x="157" y="320"/>
                  </a:cubicBezTo>
                  <a:cubicBezTo>
                    <a:pt x="222" y="315"/>
                    <a:pt x="222" y="315"/>
                    <a:pt x="222" y="315"/>
                  </a:cubicBezTo>
                  <a:lnTo>
                    <a:pt x="242" y="294"/>
                  </a:lnTo>
                  <a:close/>
                  <a:moveTo>
                    <a:pt x="167" y="225"/>
                  </a:moveTo>
                  <a:cubicBezTo>
                    <a:pt x="131" y="225"/>
                    <a:pt x="102" y="196"/>
                    <a:pt x="102" y="160"/>
                  </a:cubicBezTo>
                  <a:cubicBezTo>
                    <a:pt x="102" y="124"/>
                    <a:pt x="131" y="96"/>
                    <a:pt x="167" y="96"/>
                  </a:cubicBezTo>
                  <a:cubicBezTo>
                    <a:pt x="203" y="96"/>
                    <a:pt x="232" y="124"/>
                    <a:pt x="232" y="160"/>
                  </a:cubicBezTo>
                  <a:cubicBezTo>
                    <a:pt x="232" y="196"/>
                    <a:pt x="203" y="225"/>
                    <a:pt x="167" y="225"/>
                  </a:cubicBezTo>
                  <a:close/>
                  <a:moveTo>
                    <a:pt x="167" y="225"/>
                  </a:moveTo>
                  <a:cubicBezTo>
                    <a:pt x="167" y="225"/>
                    <a:pt x="167" y="225"/>
                    <a:pt x="167" y="2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Freeform 97">
              <a:extLst>
                <a:ext uri="{FF2B5EF4-FFF2-40B4-BE49-F238E27FC236}">
                  <a16:creationId xmlns:a16="http://schemas.microsoft.com/office/drawing/2014/main" id="{91E151F0-F2F1-4896-A6FB-4AF43B561F18}"/>
                </a:ext>
              </a:extLst>
            </p:cNvPr>
            <p:cNvSpPr>
              <a:spLocks noEditPoints="1"/>
            </p:cNvSpPr>
            <p:nvPr/>
          </p:nvSpPr>
          <p:spPr bwMode="auto">
            <a:xfrm>
              <a:off x="881" y="866"/>
              <a:ext cx="228" cy="26"/>
            </a:xfrm>
            <a:custGeom>
              <a:avLst/>
              <a:gdLst>
                <a:gd name="T0" fmla="*/ 884 w 952"/>
                <a:gd name="T1" fmla="*/ 0 h 108"/>
                <a:gd name="T2" fmla="*/ 69 w 952"/>
                <a:gd name="T3" fmla="*/ 0 h 108"/>
                <a:gd name="T4" fmla="*/ 69 w 952"/>
                <a:gd name="T5" fmla="*/ 108 h 108"/>
                <a:gd name="T6" fmla="*/ 884 w 952"/>
                <a:gd name="T7" fmla="*/ 108 h 108"/>
                <a:gd name="T8" fmla="*/ 884 w 952"/>
                <a:gd name="T9" fmla="*/ 0 h 108"/>
                <a:gd name="T10" fmla="*/ 884 w 952"/>
                <a:gd name="T11" fmla="*/ 0 h 108"/>
                <a:gd name="T12" fmla="*/ 884 w 952"/>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952" h="108">
                  <a:moveTo>
                    <a:pt x="884" y="0"/>
                  </a:moveTo>
                  <a:cubicBezTo>
                    <a:pt x="69" y="0"/>
                    <a:pt x="69" y="0"/>
                    <a:pt x="69" y="0"/>
                  </a:cubicBezTo>
                  <a:cubicBezTo>
                    <a:pt x="0" y="0"/>
                    <a:pt x="0" y="108"/>
                    <a:pt x="69" y="108"/>
                  </a:cubicBezTo>
                  <a:cubicBezTo>
                    <a:pt x="884" y="108"/>
                    <a:pt x="884" y="108"/>
                    <a:pt x="884" y="108"/>
                  </a:cubicBezTo>
                  <a:cubicBezTo>
                    <a:pt x="952" y="108"/>
                    <a:pt x="952" y="0"/>
                    <a:pt x="884" y="0"/>
                  </a:cubicBezTo>
                  <a:close/>
                  <a:moveTo>
                    <a:pt x="884" y="0"/>
                  </a:moveTo>
                  <a:cubicBezTo>
                    <a:pt x="884" y="0"/>
                    <a:pt x="884" y="0"/>
                    <a:pt x="884"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98">
              <a:extLst>
                <a:ext uri="{FF2B5EF4-FFF2-40B4-BE49-F238E27FC236}">
                  <a16:creationId xmlns:a16="http://schemas.microsoft.com/office/drawing/2014/main" id="{70CD1A93-DCEF-47DF-9AF8-EC543A233CF2}"/>
                </a:ext>
              </a:extLst>
            </p:cNvPr>
            <p:cNvSpPr>
              <a:spLocks noEditPoints="1"/>
            </p:cNvSpPr>
            <p:nvPr/>
          </p:nvSpPr>
          <p:spPr bwMode="auto">
            <a:xfrm>
              <a:off x="983" y="926"/>
              <a:ext cx="126" cy="26"/>
            </a:xfrm>
            <a:custGeom>
              <a:avLst/>
              <a:gdLst>
                <a:gd name="T0" fmla="*/ 460 w 528"/>
                <a:gd name="T1" fmla="*/ 0 h 108"/>
                <a:gd name="T2" fmla="*/ 69 w 528"/>
                <a:gd name="T3" fmla="*/ 0 h 108"/>
                <a:gd name="T4" fmla="*/ 69 w 528"/>
                <a:gd name="T5" fmla="*/ 108 h 108"/>
                <a:gd name="T6" fmla="*/ 460 w 528"/>
                <a:gd name="T7" fmla="*/ 108 h 108"/>
                <a:gd name="T8" fmla="*/ 460 w 528"/>
                <a:gd name="T9" fmla="*/ 0 h 108"/>
                <a:gd name="T10" fmla="*/ 460 w 528"/>
                <a:gd name="T11" fmla="*/ 0 h 108"/>
                <a:gd name="T12" fmla="*/ 460 w 52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528" h="108">
                  <a:moveTo>
                    <a:pt x="460" y="0"/>
                  </a:moveTo>
                  <a:cubicBezTo>
                    <a:pt x="69" y="0"/>
                    <a:pt x="69" y="0"/>
                    <a:pt x="69" y="0"/>
                  </a:cubicBezTo>
                  <a:cubicBezTo>
                    <a:pt x="0" y="0"/>
                    <a:pt x="0" y="108"/>
                    <a:pt x="69" y="108"/>
                  </a:cubicBezTo>
                  <a:cubicBezTo>
                    <a:pt x="460" y="108"/>
                    <a:pt x="460" y="108"/>
                    <a:pt x="460" y="108"/>
                  </a:cubicBezTo>
                  <a:cubicBezTo>
                    <a:pt x="528" y="108"/>
                    <a:pt x="528" y="0"/>
                    <a:pt x="460" y="0"/>
                  </a:cubicBezTo>
                  <a:close/>
                  <a:moveTo>
                    <a:pt x="460" y="0"/>
                  </a:moveTo>
                  <a:cubicBezTo>
                    <a:pt x="460" y="0"/>
                    <a:pt x="460" y="0"/>
                    <a:pt x="46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99">
              <a:extLst>
                <a:ext uri="{FF2B5EF4-FFF2-40B4-BE49-F238E27FC236}">
                  <a16:creationId xmlns:a16="http://schemas.microsoft.com/office/drawing/2014/main" id="{E3444A0B-F149-41B7-BDF2-FF551ADFA51F}"/>
                </a:ext>
              </a:extLst>
            </p:cNvPr>
            <p:cNvSpPr>
              <a:spLocks noEditPoints="1"/>
            </p:cNvSpPr>
            <p:nvPr/>
          </p:nvSpPr>
          <p:spPr bwMode="auto">
            <a:xfrm>
              <a:off x="804" y="804"/>
              <a:ext cx="356" cy="192"/>
            </a:xfrm>
            <a:custGeom>
              <a:avLst/>
              <a:gdLst>
                <a:gd name="T0" fmla="*/ 31 w 356"/>
                <a:gd name="T1" fmla="*/ 31 h 192"/>
                <a:gd name="T2" fmla="*/ 326 w 356"/>
                <a:gd name="T3" fmla="*/ 31 h 192"/>
                <a:gd name="T4" fmla="*/ 326 w 356"/>
                <a:gd name="T5" fmla="*/ 192 h 192"/>
                <a:gd name="T6" fmla="*/ 356 w 356"/>
                <a:gd name="T7" fmla="*/ 192 h 192"/>
                <a:gd name="T8" fmla="*/ 356 w 356"/>
                <a:gd name="T9" fmla="*/ 0 h 192"/>
                <a:gd name="T10" fmla="*/ 0 w 356"/>
                <a:gd name="T11" fmla="*/ 0 h 192"/>
                <a:gd name="T12" fmla="*/ 0 w 356"/>
                <a:gd name="T13" fmla="*/ 100 h 192"/>
                <a:gd name="T14" fmla="*/ 31 w 356"/>
                <a:gd name="T15" fmla="*/ 100 h 192"/>
                <a:gd name="T16" fmla="*/ 31 w 356"/>
                <a:gd name="T17" fmla="*/ 31 h 192"/>
                <a:gd name="T18" fmla="*/ 31 w 356"/>
                <a:gd name="T19" fmla="*/ 31 h 192"/>
                <a:gd name="T20" fmla="*/ 31 w 356"/>
                <a:gd name="T21" fmla="*/ 3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192">
                  <a:moveTo>
                    <a:pt x="31" y="31"/>
                  </a:moveTo>
                  <a:lnTo>
                    <a:pt x="326" y="31"/>
                  </a:lnTo>
                  <a:lnTo>
                    <a:pt x="326" y="192"/>
                  </a:lnTo>
                  <a:lnTo>
                    <a:pt x="356" y="192"/>
                  </a:lnTo>
                  <a:lnTo>
                    <a:pt x="356" y="0"/>
                  </a:lnTo>
                  <a:lnTo>
                    <a:pt x="0" y="0"/>
                  </a:lnTo>
                  <a:lnTo>
                    <a:pt x="0" y="100"/>
                  </a:lnTo>
                  <a:lnTo>
                    <a:pt x="31" y="100"/>
                  </a:lnTo>
                  <a:lnTo>
                    <a:pt x="31" y="31"/>
                  </a:lnTo>
                  <a:close/>
                  <a:moveTo>
                    <a:pt x="31" y="31"/>
                  </a:moveTo>
                  <a:lnTo>
                    <a:pt x="31" y="31"/>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00">
              <a:extLst>
                <a:ext uri="{FF2B5EF4-FFF2-40B4-BE49-F238E27FC236}">
                  <a16:creationId xmlns:a16="http://schemas.microsoft.com/office/drawing/2014/main" id="{36194A02-1D37-47CF-A67C-21FCCF39AD30}"/>
                </a:ext>
              </a:extLst>
            </p:cNvPr>
            <p:cNvSpPr>
              <a:spLocks noEditPoints="1"/>
            </p:cNvSpPr>
            <p:nvPr/>
          </p:nvSpPr>
          <p:spPr bwMode="auto">
            <a:xfrm>
              <a:off x="951" y="1085"/>
              <a:ext cx="176" cy="167"/>
            </a:xfrm>
            <a:custGeom>
              <a:avLst/>
              <a:gdLst>
                <a:gd name="T0" fmla="*/ 650 w 732"/>
                <a:gd name="T1" fmla="*/ 346 h 696"/>
                <a:gd name="T2" fmla="*/ 646 w 732"/>
                <a:gd name="T3" fmla="*/ 306 h 696"/>
                <a:gd name="T4" fmla="*/ 703 w 732"/>
                <a:gd name="T5" fmla="*/ 260 h 696"/>
                <a:gd name="T6" fmla="*/ 705 w 732"/>
                <a:gd name="T7" fmla="*/ 196 h 696"/>
                <a:gd name="T8" fmla="*/ 617 w 732"/>
                <a:gd name="T9" fmla="*/ 87 h 696"/>
                <a:gd name="T10" fmla="*/ 553 w 732"/>
                <a:gd name="T11" fmla="*/ 85 h 696"/>
                <a:gd name="T12" fmla="*/ 506 w 732"/>
                <a:gd name="T13" fmla="*/ 122 h 696"/>
                <a:gd name="T14" fmla="*/ 455 w 732"/>
                <a:gd name="T15" fmla="*/ 101 h 696"/>
                <a:gd name="T16" fmla="*/ 452 w 732"/>
                <a:gd name="T17" fmla="*/ 47 h 696"/>
                <a:gd name="T18" fmla="*/ 409 w 732"/>
                <a:gd name="T19" fmla="*/ 0 h 696"/>
                <a:gd name="T20" fmla="*/ 268 w 732"/>
                <a:gd name="T21" fmla="*/ 7 h 696"/>
                <a:gd name="T22" fmla="*/ 222 w 732"/>
                <a:gd name="T23" fmla="*/ 51 h 696"/>
                <a:gd name="T24" fmla="*/ 225 w 732"/>
                <a:gd name="T25" fmla="*/ 122 h 696"/>
                <a:gd name="T26" fmla="*/ 186 w 732"/>
                <a:gd name="T27" fmla="*/ 147 h 696"/>
                <a:gd name="T28" fmla="*/ 127 w 732"/>
                <a:gd name="T29" fmla="*/ 118 h 696"/>
                <a:gd name="T30" fmla="*/ 65 w 732"/>
                <a:gd name="T31" fmla="*/ 133 h 696"/>
                <a:gd name="T32" fmla="*/ 3 w 732"/>
                <a:gd name="T33" fmla="*/ 258 h 696"/>
                <a:gd name="T34" fmla="*/ 0 w 732"/>
                <a:gd name="T35" fmla="*/ 267 h 696"/>
                <a:gd name="T36" fmla="*/ 17 w 732"/>
                <a:gd name="T37" fmla="*/ 321 h 696"/>
                <a:gd name="T38" fmla="*/ 84 w 732"/>
                <a:gd name="T39" fmla="*/ 354 h 696"/>
                <a:gd name="T40" fmla="*/ 90 w 732"/>
                <a:gd name="T41" fmla="*/ 398 h 696"/>
                <a:gd name="T42" fmla="*/ 36 w 732"/>
                <a:gd name="T43" fmla="*/ 441 h 696"/>
                <a:gd name="T44" fmla="*/ 34 w 732"/>
                <a:gd name="T45" fmla="*/ 505 h 696"/>
                <a:gd name="T46" fmla="*/ 121 w 732"/>
                <a:gd name="T47" fmla="*/ 615 h 696"/>
                <a:gd name="T48" fmla="*/ 177 w 732"/>
                <a:gd name="T49" fmla="*/ 621 h 696"/>
                <a:gd name="T50" fmla="*/ 185 w 732"/>
                <a:gd name="T51" fmla="*/ 617 h 696"/>
                <a:gd name="T52" fmla="*/ 237 w 732"/>
                <a:gd name="T53" fmla="*/ 576 h 696"/>
                <a:gd name="T54" fmla="*/ 280 w 732"/>
                <a:gd name="T55" fmla="*/ 593 h 696"/>
                <a:gd name="T56" fmla="*/ 283 w 732"/>
                <a:gd name="T57" fmla="*/ 650 h 696"/>
                <a:gd name="T58" fmla="*/ 327 w 732"/>
                <a:gd name="T59" fmla="*/ 696 h 696"/>
                <a:gd name="T60" fmla="*/ 467 w 732"/>
                <a:gd name="T61" fmla="*/ 688 h 696"/>
                <a:gd name="T62" fmla="*/ 513 w 732"/>
                <a:gd name="T63" fmla="*/ 644 h 696"/>
                <a:gd name="T64" fmla="*/ 509 w 732"/>
                <a:gd name="T65" fmla="*/ 572 h 696"/>
                <a:gd name="T66" fmla="*/ 543 w 732"/>
                <a:gd name="T67" fmla="*/ 551 h 696"/>
                <a:gd name="T68" fmla="*/ 596 w 732"/>
                <a:gd name="T69" fmla="*/ 585 h 696"/>
                <a:gd name="T70" fmla="*/ 658 w 732"/>
                <a:gd name="T71" fmla="*/ 570 h 696"/>
                <a:gd name="T72" fmla="*/ 732 w 732"/>
                <a:gd name="T73" fmla="*/ 451 h 696"/>
                <a:gd name="T74" fmla="*/ 718 w 732"/>
                <a:gd name="T75" fmla="*/ 389 h 696"/>
                <a:gd name="T76" fmla="*/ 650 w 732"/>
                <a:gd name="T77" fmla="*/ 346 h 696"/>
                <a:gd name="T78" fmla="*/ 355 w 732"/>
                <a:gd name="T79" fmla="*/ 489 h 696"/>
                <a:gd name="T80" fmla="*/ 218 w 732"/>
                <a:gd name="T81" fmla="*/ 344 h 696"/>
                <a:gd name="T82" fmla="*/ 364 w 732"/>
                <a:gd name="T83" fmla="*/ 207 h 696"/>
                <a:gd name="T84" fmla="*/ 500 w 732"/>
                <a:gd name="T85" fmla="*/ 353 h 696"/>
                <a:gd name="T86" fmla="*/ 355 w 732"/>
                <a:gd name="T87" fmla="*/ 489 h 696"/>
                <a:gd name="T88" fmla="*/ 355 w 732"/>
                <a:gd name="T89" fmla="*/ 489 h 696"/>
                <a:gd name="T90" fmla="*/ 355 w 732"/>
                <a:gd name="T91" fmla="*/ 489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2" h="696">
                  <a:moveTo>
                    <a:pt x="650" y="346"/>
                  </a:moveTo>
                  <a:cubicBezTo>
                    <a:pt x="649" y="333"/>
                    <a:pt x="648" y="319"/>
                    <a:pt x="646" y="306"/>
                  </a:cubicBezTo>
                  <a:cubicBezTo>
                    <a:pt x="665" y="290"/>
                    <a:pt x="703" y="260"/>
                    <a:pt x="703" y="260"/>
                  </a:cubicBezTo>
                  <a:cubicBezTo>
                    <a:pt x="705" y="196"/>
                    <a:pt x="705" y="196"/>
                    <a:pt x="705" y="196"/>
                  </a:cubicBezTo>
                  <a:cubicBezTo>
                    <a:pt x="617" y="87"/>
                    <a:pt x="617" y="87"/>
                    <a:pt x="617" y="87"/>
                  </a:cubicBezTo>
                  <a:cubicBezTo>
                    <a:pt x="553" y="85"/>
                    <a:pt x="553" y="85"/>
                    <a:pt x="553" y="85"/>
                  </a:cubicBezTo>
                  <a:cubicBezTo>
                    <a:pt x="553" y="85"/>
                    <a:pt x="522" y="110"/>
                    <a:pt x="506" y="122"/>
                  </a:cubicBezTo>
                  <a:cubicBezTo>
                    <a:pt x="490" y="114"/>
                    <a:pt x="473" y="107"/>
                    <a:pt x="455" y="101"/>
                  </a:cubicBezTo>
                  <a:cubicBezTo>
                    <a:pt x="454" y="83"/>
                    <a:pt x="452" y="47"/>
                    <a:pt x="452" y="47"/>
                  </a:cubicBezTo>
                  <a:cubicBezTo>
                    <a:pt x="409" y="0"/>
                    <a:pt x="409" y="0"/>
                    <a:pt x="409" y="0"/>
                  </a:cubicBezTo>
                  <a:cubicBezTo>
                    <a:pt x="268" y="7"/>
                    <a:pt x="268" y="7"/>
                    <a:pt x="268" y="7"/>
                  </a:cubicBezTo>
                  <a:cubicBezTo>
                    <a:pt x="222" y="51"/>
                    <a:pt x="222" y="51"/>
                    <a:pt x="222" y="51"/>
                  </a:cubicBezTo>
                  <a:cubicBezTo>
                    <a:pt x="222" y="51"/>
                    <a:pt x="224" y="98"/>
                    <a:pt x="225" y="122"/>
                  </a:cubicBezTo>
                  <a:cubicBezTo>
                    <a:pt x="211" y="130"/>
                    <a:pt x="198" y="138"/>
                    <a:pt x="186" y="147"/>
                  </a:cubicBezTo>
                  <a:cubicBezTo>
                    <a:pt x="166" y="138"/>
                    <a:pt x="127" y="118"/>
                    <a:pt x="127" y="118"/>
                  </a:cubicBezTo>
                  <a:cubicBezTo>
                    <a:pt x="65" y="133"/>
                    <a:pt x="65" y="133"/>
                    <a:pt x="65" y="133"/>
                  </a:cubicBezTo>
                  <a:cubicBezTo>
                    <a:pt x="3" y="258"/>
                    <a:pt x="3" y="258"/>
                    <a:pt x="3" y="258"/>
                  </a:cubicBezTo>
                  <a:cubicBezTo>
                    <a:pt x="0" y="267"/>
                    <a:pt x="0" y="267"/>
                    <a:pt x="0" y="267"/>
                  </a:cubicBezTo>
                  <a:cubicBezTo>
                    <a:pt x="17" y="321"/>
                    <a:pt x="17" y="321"/>
                    <a:pt x="17" y="321"/>
                  </a:cubicBezTo>
                  <a:cubicBezTo>
                    <a:pt x="17" y="321"/>
                    <a:pt x="62" y="343"/>
                    <a:pt x="84" y="354"/>
                  </a:cubicBezTo>
                  <a:cubicBezTo>
                    <a:pt x="85" y="369"/>
                    <a:pt x="87" y="384"/>
                    <a:pt x="90" y="398"/>
                  </a:cubicBezTo>
                  <a:cubicBezTo>
                    <a:pt x="72" y="412"/>
                    <a:pt x="36" y="441"/>
                    <a:pt x="36" y="441"/>
                  </a:cubicBezTo>
                  <a:cubicBezTo>
                    <a:pt x="34" y="505"/>
                    <a:pt x="34" y="505"/>
                    <a:pt x="34" y="505"/>
                  </a:cubicBezTo>
                  <a:cubicBezTo>
                    <a:pt x="121" y="615"/>
                    <a:pt x="121" y="615"/>
                    <a:pt x="121" y="615"/>
                  </a:cubicBezTo>
                  <a:cubicBezTo>
                    <a:pt x="121" y="615"/>
                    <a:pt x="174" y="623"/>
                    <a:pt x="177" y="621"/>
                  </a:cubicBezTo>
                  <a:cubicBezTo>
                    <a:pt x="185" y="617"/>
                    <a:pt x="185" y="617"/>
                    <a:pt x="185" y="617"/>
                  </a:cubicBezTo>
                  <a:cubicBezTo>
                    <a:pt x="185" y="617"/>
                    <a:pt x="219" y="590"/>
                    <a:pt x="237" y="576"/>
                  </a:cubicBezTo>
                  <a:cubicBezTo>
                    <a:pt x="250" y="583"/>
                    <a:pt x="265" y="589"/>
                    <a:pt x="280" y="593"/>
                  </a:cubicBezTo>
                  <a:cubicBezTo>
                    <a:pt x="281" y="612"/>
                    <a:pt x="283" y="650"/>
                    <a:pt x="283" y="650"/>
                  </a:cubicBezTo>
                  <a:cubicBezTo>
                    <a:pt x="327" y="696"/>
                    <a:pt x="327" y="696"/>
                    <a:pt x="327" y="696"/>
                  </a:cubicBezTo>
                  <a:cubicBezTo>
                    <a:pt x="467" y="688"/>
                    <a:pt x="467" y="688"/>
                    <a:pt x="467" y="688"/>
                  </a:cubicBezTo>
                  <a:cubicBezTo>
                    <a:pt x="513" y="644"/>
                    <a:pt x="513" y="644"/>
                    <a:pt x="513" y="644"/>
                  </a:cubicBezTo>
                  <a:cubicBezTo>
                    <a:pt x="513" y="644"/>
                    <a:pt x="510" y="596"/>
                    <a:pt x="509" y="572"/>
                  </a:cubicBezTo>
                  <a:cubicBezTo>
                    <a:pt x="521" y="566"/>
                    <a:pt x="532" y="559"/>
                    <a:pt x="543" y="551"/>
                  </a:cubicBezTo>
                  <a:cubicBezTo>
                    <a:pt x="596" y="585"/>
                    <a:pt x="596" y="585"/>
                    <a:pt x="596" y="585"/>
                  </a:cubicBezTo>
                  <a:cubicBezTo>
                    <a:pt x="658" y="570"/>
                    <a:pt x="658" y="570"/>
                    <a:pt x="658" y="570"/>
                  </a:cubicBezTo>
                  <a:cubicBezTo>
                    <a:pt x="732" y="451"/>
                    <a:pt x="732" y="451"/>
                    <a:pt x="732" y="451"/>
                  </a:cubicBezTo>
                  <a:cubicBezTo>
                    <a:pt x="718" y="389"/>
                    <a:pt x="718" y="389"/>
                    <a:pt x="718" y="389"/>
                  </a:cubicBezTo>
                  <a:cubicBezTo>
                    <a:pt x="718" y="389"/>
                    <a:pt x="672" y="360"/>
                    <a:pt x="650" y="346"/>
                  </a:cubicBezTo>
                  <a:close/>
                  <a:moveTo>
                    <a:pt x="355" y="489"/>
                  </a:moveTo>
                  <a:cubicBezTo>
                    <a:pt x="277" y="487"/>
                    <a:pt x="216" y="421"/>
                    <a:pt x="218" y="344"/>
                  </a:cubicBezTo>
                  <a:cubicBezTo>
                    <a:pt x="221" y="266"/>
                    <a:pt x="286" y="205"/>
                    <a:pt x="364" y="207"/>
                  </a:cubicBezTo>
                  <a:cubicBezTo>
                    <a:pt x="442" y="210"/>
                    <a:pt x="503" y="275"/>
                    <a:pt x="500" y="353"/>
                  </a:cubicBezTo>
                  <a:cubicBezTo>
                    <a:pt x="498" y="431"/>
                    <a:pt x="433" y="492"/>
                    <a:pt x="355" y="489"/>
                  </a:cubicBezTo>
                  <a:close/>
                  <a:moveTo>
                    <a:pt x="355" y="489"/>
                  </a:moveTo>
                  <a:cubicBezTo>
                    <a:pt x="355" y="489"/>
                    <a:pt x="355" y="489"/>
                    <a:pt x="355" y="48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01">
              <a:extLst>
                <a:ext uri="{FF2B5EF4-FFF2-40B4-BE49-F238E27FC236}">
                  <a16:creationId xmlns:a16="http://schemas.microsoft.com/office/drawing/2014/main" id="{A7415F74-65D6-403A-B03D-889DA9B21541}"/>
                </a:ext>
              </a:extLst>
            </p:cNvPr>
            <p:cNvSpPr>
              <a:spLocks noEditPoints="1"/>
            </p:cNvSpPr>
            <p:nvPr/>
          </p:nvSpPr>
          <p:spPr bwMode="auto">
            <a:xfrm>
              <a:off x="984" y="996"/>
              <a:ext cx="189" cy="151"/>
            </a:xfrm>
            <a:custGeom>
              <a:avLst/>
              <a:gdLst>
                <a:gd name="T0" fmla="*/ 773 w 788"/>
                <a:gd name="T1" fmla="*/ 421 h 632"/>
                <a:gd name="T2" fmla="*/ 699 w 788"/>
                <a:gd name="T3" fmla="*/ 375 h 632"/>
                <a:gd name="T4" fmla="*/ 695 w 788"/>
                <a:gd name="T5" fmla="*/ 331 h 632"/>
                <a:gd name="T6" fmla="*/ 757 w 788"/>
                <a:gd name="T7" fmla="*/ 282 h 632"/>
                <a:gd name="T8" fmla="*/ 759 w 788"/>
                <a:gd name="T9" fmla="*/ 212 h 632"/>
                <a:gd name="T10" fmla="*/ 664 w 788"/>
                <a:gd name="T11" fmla="*/ 94 h 632"/>
                <a:gd name="T12" fmla="*/ 595 w 788"/>
                <a:gd name="T13" fmla="*/ 92 h 632"/>
                <a:gd name="T14" fmla="*/ 545 w 788"/>
                <a:gd name="T15" fmla="*/ 133 h 632"/>
                <a:gd name="T16" fmla="*/ 490 w 788"/>
                <a:gd name="T17" fmla="*/ 109 h 632"/>
                <a:gd name="T18" fmla="*/ 487 w 788"/>
                <a:gd name="T19" fmla="*/ 51 h 632"/>
                <a:gd name="T20" fmla="*/ 440 w 788"/>
                <a:gd name="T21" fmla="*/ 0 h 632"/>
                <a:gd name="T22" fmla="*/ 289 w 788"/>
                <a:gd name="T23" fmla="*/ 8 h 632"/>
                <a:gd name="T24" fmla="*/ 239 w 788"/>
                <a:gd name="T25" fmla="*/ 55 h 632"/>
                <a:gd name="T26" fmla="*/ 243 w 788"/>
                <a:gd name="T27" fmla="*/ 132 h 632"/>
                <a:gd name="T28" fmla="*/ 200 w 788"/>
                <a:gd name="T29" fmla="*/ 159 h 632"/>
                <a:gd name="T30" fmla="*/ 137 w 788"/>
                <a:gd name="T31" fmla="*/ 128 h 632"/>
                <a:gd name="T32" fmla="*/ 70 w 788"/>
                <a:gd name="T33" fmla="*/ 144 h 632"/>
                <a:gd name="T34" fmla="*/ 3 w 788"/>
                <a:gd name="T35" fmla="*/ 279 h 632"/>
                <a:gd name="T36" fmla="*/ 0 w 788"/>
                <a:gd name="T37" fmla="*/ 289 h 632"/>
                <a:gd name="T38" fmla="*/ 18 w 788"/>
                <a:gd name="T39" fmla="*/ 347 h 632"/>
                <a:gd name="T40" fmla="*/ 75 w 788"/>
                <a:gd name="T41" fmla="*/ 375 h 632"/>
                <a:gd name="T42" fmla="*/ 103 w 788"/>
                <a:gd name="T43" fmla="*/ 349 h 632"/>
                <a:gd name="T44" fmla="*/ 114 w 788"/>
                <a:gd name="T45" fmla="*/ 338 h 632"/>
                <a:gd name="T46" fmla="*/ 130 w 788"/>
                <a:gd name="T47" fmla="*/ 337 h 632"/>
                <a:gd name="T48" fmla="*/ 242 w 788"/>
                <a:gd name="T49" fmla="*/ 332 h 632"/>
                <a:gd name="T50" fmla="*/ 392 w 788"/>
                <a:gd name="T51" fmla="*/ 224 h 632"/>
                <a:gd name="T52" fmla="*/ 539 w 788"/>
                <a:gd name="T53" fmla="*/ 381 h 632"/>
                <a:gd name="T54" fmla="*/ 522 w 788"/>
                <a:gd name="T55" fmla="*/ 445 h 632"/>
                <a:gd name="T56" fmla="*/ 601 w 788"/>
                <a:gd name="T57" fmla="*/ 544 h 632"/>
                <a:gd name="T58" fmla="*/ 611 w 788"/>
                <a:gd name="T59" fmla="*/ 556 h 632"/>
                <a:gd name="T60" fmla="*/ 611 w 788"/>
                <a:gd name="T61" fmla="*/ 571 h 632"/>
                <a:gd name="T62" fmla="*/ 609 w 788"/>
                <a:gd name="T63" fmla="*/ 612 h 632"/>
                <a:gd name="T64" fmla="*/ 642 w 788"/>
                <a:gd name="T65" fmla="*/ 632 h 632"/>
                <a:gd name="T66" fmla="*/ 709 w 788"/>
                <a:gd name="T67" fmla="*/ 617 h 632"/>
                <a:gd name="T68" fmla="*/ 788 w 788"/>
                <a:gd name="T69" fmla="*/ 488 h 632"/>
                <a:gd name="T70" fmla="*/ 773 w 788"/>
                <a:gd name="T71" fmla="*/ 421 h 632"/>
                <a:gd name="T72" fmla="*/ 773 w 788"/>
                <a:gd name="T73" fmla="*/ 421 h 632"/>
                <a:gd name="T74" fmla="*/ 773 w 788"/>
                <a:gd name="T75" fmla="*/ 42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8" h="632">
                  <a:moveTo>
                    <a:pt x="773" y="421"/>
                  </a:moveTo>
                  <a:cubicBezTo>
                    <a:pt x="773" y="421"/>
                    <a:pt x="724" y="390"/>
                    <a:pt x="699" y="375"/>
                  </a:cubicBezTo>
                  <a:cubicBezTo>
                    <a:pt x="699" y="360"/>
                    <a:pt x="697" y="345"/>
                    <a:pt x="695" y="331"/>
                  </a:cubicBezTo>
                  <a:cubicBezTo>
                    <a:pt x="715" y="315"/>
                    <a:pt x="757" y="282"/>
                    <a:pt x="757" y="282"/>
                  </a:cubicBezTo>
                  <a:cubicBezTo>
                    <a:pt x="759" y="212"/>
                    <a:pt x="759" y="212"/>
                    <a:pt x="759" y="212"/>
                  </a:cubicBezTo>
                  <a:cubicBezTo>
                    <a:pt x="664" y="94"/>
                    <a:pt x="664" y="94"/>
                    <a:pt x="664" y="94"/>
                  </a:cubicBezTo>
                  <a:cubicBezTo>
                    <a:pt x="595" y="92"/>
                    <a:pt x="595" y="92"/>
                    <a:pt x="595" y="92"/>
                  </a:cubicBezTo>
                  <a:cubicBezTo>
                    <a:pt x="595" y="92"/>
                    <a:pt x="562" y="119"/>
                    <a:pt x="545" y="133"/>
                  </a:cubicBezTo>
                  <a:cubicBezTo>
                    <a:pt x="528" y="123"/>
                    <a:pt x="509" y="115"/>
                    <a:pt x="490" y="109"/>
                  </a:cubicBezTo>
                  <a:cubicBezTo>
                    <a:pt x="489" y="90"/>
                    <a:pt x="487" y="51"/>
                    <a:pt x="487" y="51"/>
                  </a:cubicBezTo>
                  <a:cubicBezTo>
                    <a:pt x="440" y="0"/>
                    <a:pt x="440" y="0"/>
                    <a:pt x="440" y="0"/>
                  </a:cubicBezTo>
                  <a:cubicBezTo>
                    <a:pt x="289" y="8"/>
                    <a:pt x="289" y="8"/>
                    <a:pt x="289" y="8"/>
                  </a:cubicBezTo>
                  <a:cubicBezTo>
                    <a:pt x="239" y="55"/>
                    <a:pt x="239" y="55"/>
                    <a:pt x="239" y="55"/>
                  </a:cubicBezTo>
                  <a:cubicBezTo>
                    <a:pt x="239" y="55"/>
                    <a:pt x="241" y="107"/>
                    <a:pt x="243" y="132"/>
                  </a:cubicBezTo>
                  <a:cubicBezTo>
                    <a:pt x="228" y="140"/>
                    <a:pt x="214" y="149"/>
                    <a:pt x="200" y="159"/>
                  </a:cubicBezTo>
                  <a:cubicBezTo>
                    <a:pt x="179" y="149"/>
                    <a:pt x="137" y="128"/>
                    <a:pt x="137" y="128"/>
                  </a:cubicBezTo>
                  <a:cubicBezTo>
                    <a:pt x="70" y="144"/>
                    <a:pt x="70" y="144"/>
                    <a:pt x="70" y="144"/>
                  </a:cubicBezTo>
                  <a:cubicBezTo>
                    <a:pt x="3" y="279"/>
                    <a:pt x="3" y="279"/>
                    <a:pt x="3" y="279"/>
                  </a:cubicBezTo>
                  <a:cubicBezTo>
                    <a:pt x="0" y="289"/>
                    <a:pt x="0" y="289"/>
                    <a:pt x="0" y="289"/>
                  </a:cubicBezTo>
                  <a:cubicBezTo>
                    <a:pt x="18" y="347"/>
                    <a:pt x="18" y="347"/>
                    <a:pt x="18" y="347"/>
                  </a:cubicBezTo>
                  <a:cubicBezTo>
                    <a:pt x="18" y="347"/>
                    <a:pt x="50" y="363"/>
                    <a:pt x="75" y="375"/>
                  </a:cubicBezTo>
                  <a:cubicBezTo>
                    <a:pt x="103" y="349"/>
                    <a:pt x="103" y="349"/>
                    <a:pt x="103" y="349"/>
                  </a:cubicBezTo>
                  <a:cubicBezTo>
                    <a:pt x="114" y="338"/>
                    <a:pt x="114" y="338"/>
                    <a:pt x="114" y="338"/>
                  </a:cubicBezTo>
                  <a:cubicBezTo>
                    <a:pt x="130" y="337"/>
                    <a:pt x="130" y="337"/>
                    <a:pt x="130" y="337"/>
                  </a:cubicBezTo>
                  <a:cubicBezTo>
                    <a:pt x="242" y="332"/>
                    <a:pt x="242" y="332"/>
                    <a:pt x="242" y="332"/>
                  </a:cubicBezTo>
                  <a:cubicBezTo>
                    <a:pt x="262" y="268"/>
                    <a:pt x="321" y="222"/>
                    <a:pt x="392" y="224"/>
                  </a:cubicBezTo>
                  <a:cubicBezTo>
                    <a:pt x="476" y="227"/>
                    <a:pt x="541" y="297"/>
                    <a:pt x="539" y="381"/>
                  </a:cubicBezTo>
                  <a:cubicBezTo>
                    <a:pt x="538" y="404"/>
                    <a:pt x="532" y="426"/>
                    <a:pt x="522" y="445"/>
                  </a:cubicBezTo>
                  <a:cubicBezTo>
                    <a:pt x="601" y="544"/>
                    <a:pt x="601" y="544"/>
                    <a:pt x="601" y="544"/>
                  </a:cubicBezTo>
                  <a:cubicBezTo>
                    <a:pt x="611" y="556"/>
                    <a:pt x="611" y="556"/>
                    <a:pt x="611" y="556"/>
                  </a:cubicBezTo>
                  <a:cubicBezTo>
                    <a:pt x="611" y="571"/>
                    <a:pt x="611" y="571"/>
                    <a:pt x="611" y="571"/>
                  </a:cubicBezTo>
                  <a:cubicBezTo>
                    <a:pt x="609" y="612"/>
                    <a:pt x="609" y="612"/>
                    <a:pt x="609" y="612"/>
                  </a:cubicBezTo>
                  <a:cubicBezTo>
                    <a:pt x="626" y="622"/>
                    <a:pt x="642" y="632"/>
                    <a:pt x="642" y="632"/>
                  </a:cubicBezTo>
                  <a:cubicBezTo>
                    <a:pt x="709" y="617"/>
                    <a:pt x="709" y="617"/>
                    <a:pt x="709" y="617"/>
                  </a:cubicBezTo>
                  <a:cubicBezTo>
                    <a:pt x="788" y="488"/>
                    <a:pt x="788" y="488"/>
                    <a:pt x="788" y="488"/>
                  </a:cubicBezTo>
                  <a:lnTo>
                    <a:pt x="773" y="421"/>
                  </a:lnTo>
                  <a:close/>
                  <a:moveTo>
                    <a:pt x="773" y="421"/>
                  </a:moveTo>
                  <a:cubicBezTo>
                    <a:pt x="773" y="421"/>
                    <a:pt x="773" y="421"/>
                    <a:pt x="773" y="42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102">
              <a:extLst>
                <a:ext uri="{FF2B5EF4-FFF2-40B4-BE49-F238E27FC236}">
                  <a16:creationId xmlns:a16="http://schemas.microsoft.com/office/drawing/2014/main" id="{F6FDDF28-17A4-4B82-B894-B1CDEAB5E385}"/>
                </a:ext>
              </a:extLst>
            </p:cNvPr>
            <p:cNvSpPr>
              <a:spLocks noEditPoints="1"/>
            </p:cNvSpPr>
            <p:nvPr/>
          </p:nvSpPr>
          <p:spPr bwMode="auto">
            <a:xfrm>
              <a:off x="808" y="1019"/>
              <a:ext cx="27" cy="41"/>
            </a:xfrm>
            <a:custGeom>
              <a:avLst/>
              <a:gdLst>
                <a:gd name="T0" fmla="*/ 56 w 112"/>
                <a:gd name="T1" fmla="*/ 172 h 172"/>
                <a:gd name="T2" fmla="*/ 88 w 112"/>
                <a:gd name="T3" fmla="*/ 163 h 172"/>
                <a:gd name="T4" fmla="*/ 106 w 112"/>
                <a:gd name="T5" fmla="*/ 134 h 172"/>
                <a:gd name="T6" fmla="*/ 112 w 112"/>
                <a:gd name="T7" fmla="*/ 86 h 172"/>
                <a:gd name="T8" fmla="*/ 108 w 112"/>
                <a:gd name="T9" fmla="*/ 47 h 172"/>
                <a:gd name="T10" fmla="*/ 98 w 112"/>
                <a:gd name="T11" fmla="*/ 22 h 172"/>
                <a:gd name="T12" fmla="*/ 80 w 112"/>
                <a:gd name="T13" fmla="*/ 6 h 172"/>
                <a:gd name="T14" fmla="*/ 56 w 112"/>
                <a:gd name="T15" fmla="*/ 0 h 172"/>
                <a:gd name="T16" fmla="*/ 25 w 112"/>
                <a:gd name="T17" fmla="*/ 10 h 172"/>
                <a:gd name="T18" fmla="*/ 6 w 112"/>
                <a:gd name="T19" fmla="*/ 38 h 172"/>
                <a:gd name="T20" fmla="*/ 0 w 112"/>
                <a:gd name="T21" fmla="*/ 86 h 172"/>
                <a:gd name="T22" fmla="*/ 17 w 112"/>
                <a:gd name="T23" fmla="*/ 155 h 172"/>
                <a:gd name="T24" fmla="*/ 56 w 112"/>
                <a:gd name="T25" fmla="*/ 172 h 172"/>
                <a:gd name="T26" fmla="*/ 33 w 112"/>
                <a:gd name="T27" fmla="*/ 29 h 172"/>
                <a:gd name="T28" fmla="*/ 56 w 112"/>
                <a:gd name="T29" fmla="*/ 18 h 172"/>
                <a:gd name="T30" fmla="*/ 81 w 112"/>
                <a:gd name="T31" fmla="*/ 31 h 172"/>
                <a:gd name="T32" fmla="*/ 91 w 112"/>
                <a:gd name="T33" fmla="*/ 86 h 172"/>
                <a:gd name="T34" fmla="*/ 81 w 112"/>
                <a:gd name="T35" fmla="*/ 141 h 172"/>
                <a:gd name="T36" fmla="*/ 56 w 112"/>
                <a:gd name="T37" fmla="*/ 155 h 172"/>
                <a:gd name="T38" fmla="*/ 32 w 112"/>
                <a:gd name="T39" fmla="*/ 141 h 172"/>
                <a:gd name="T40" fmla="*/ 22 w 112"/>
                <a:gd name="T41" fmla="*/ 86 h 172"/>
                <a:gd name="T42" fmla="*/ 33 w 112"/>
                <a:gd name="T43" fmla="*/ 29 h 172"/>
                <a:gd name="T44" fmla="*/ 33 w 112"/>
                <a:gd name="T45" fmla="*/ 29 h 172"/>
                <a:gd name="T46" fmla="*/ 33 w 112"/>
                <a:gd name="T47" fmla="*/ 2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56" y="172"/>
                  </a:moveTo>
                  <a:cubicBezTo>
                    <a:pt x="69" y="172"/>
                    <a:pt x="79" y="169"/>
                    <a:pt x="88" y="163"/>
                  </a:cubicBezTo>
                  <a:cubicBezTo>
                    <a:pt x="96" y="156"/>
                    <a:pt x="102" y="146"/>
                    <a:pt x="106" y="134"/>
                  </a:cubicBezTo>
                  <a:cubicBezTo>
                    <a:pt x="110" y="122"/>
                    <a:pt x="112" y="106"/>
                    <a:pt x="112" y="86"/>
                  </a:cubicBezTo>
                  <a:cubicBezTo>
                    <a:pt x="112" y="70"/>
                    <a:pt x="111" y="57"/>
                    <a:pt x="108" y="47"/>
                  </a:cubicBezTo>
                  <a:cubicBezTo>
                    <a:pt x="106" y="37"/>
                    <a:pt x="102" y="28"/>
                    <a:pt x="98" y="22"/>
                  </a:cubicBezTo>
                  <a:cubicBezTo>
                    <a:pt x="93" y="15"/>
                    <a:pt x="88"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lose/>
                  <a:moveTo>
                    <a:pt x="33" y="29"/>
                  </a:moveTo>
                  <a:cubicBezTo>
                    <a:pt x="38" y="22"/>
                    <a:pt x="47" y="18"/>
                    <a:pt x="56" y="18"/>
                  </a:cubicBezTo>
                  <a:cubicBezTo>
                    <a:pt x="66" y="18"/>
                    <a:pt x="74" y="22"/>
                    <a:pt x="81" y="31"/>
                  </a:cubicBezTo>
                  <a:cubicBezTo>
                    <a:pt x="87" y="40"/>
                    <a:pt x="91" y="58"/>
                    <a:pt x="91" y="86"/>
                  </a:cubicBezTo>
                  <a:cubicBezTo>
                    <a:pt x="91" y="114"/>
                    <a:pt x="87" y="133"/>
                    <a:pt x="81" y="141"/>
                  </a:cubicBezTo>
                  <a:cubicBezTo>
                    <a:pt x="74" y="151"/>
                    <a:pt x="66" y="155"/>
                    <a:pt x="56" y="155"/>
                  </a:cubicBezTo>
                  <a:cubicBezTo>
                    <a:pt x="47" y="155"/>
                    <a:pt x="38" y="151"/>
                    <a:pt x="32" y="141"/>
                  </a:cubicBezTo>
                  <a:cubicBezTo>
                    <a:pt x="25" y="133"/>
                    <a:pt x="22" y="114"/>
                    <a:pt x="22" y="86"/>
                  </a:cubicBezTo>
                  <a:cubicBezTo>
                    <a:pt x="22" y="59"/>
                    <a:pt x="26" y="40"/>
                    <a:pt x="33" y="29"/>
                  </a:cubicBezTo>
                  <a:close/>
                  <a:moveTo>
                    <a:pt x="33" y="29"/>
                  </a:moveTo>
                  <a:cubicBezTo>
                    <a:pt x="33" y="29"/>
                    <a:pt x="33" y="29"/>
                    <a:pt x="33" y="2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2" name="Freeform 103">
              <a:extLst>
                <a:ext uri="{FF2B5EF4-FFF2-40B4-BE49-F238E27FC236}">
                  <a16:creationId xmlns:a16="http://schemas.microsoft.com/office/drawing/2014/main" id="{5957F392-3B77-40CE-B52E-4AD14137866B}"/>
                </a:ext>
              </a:extLst>
            </p:cNvPr>
            <p:cNvSpPr>
              <a:spLocks noEditPoints="1"/>
            </p:cNvSpPr>
            <p:nvPr/>
          </p:nvSpPr>
          <p:spPr bwMode="auto">
            <a:xfrm>
              <a:off x="844" y="1019"/>
              <a:ext cx="15" cy="41"/>
            </a:xfrm>
            <a:custGeom>
              <a:avLst/>
              <a:gdLst>
                <a:gd name="T0" fmla="*/ 32 w 64"/>
                <a:gd name="T1" fmla="*/ 23 h 172"/>
                <a:gd name="T2" fmla="*/ 0 w 64"/>
                <a:gd name="T3" fmla="*/ 43 h 172"/>
                <a:gd name="T4" fmla="*/ 0 w 64"/>
                <a:gd name="T5" fmla="*/ 63 h 172"/>
                <a:gd name="T6" fmla="*/ 23 w 64"/>
                <a:gd name="T7" fmla="*/ 53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2" y="38"/>
                    <a:pt x="0" y="43"/>
                  </a:cubicBezTo>
                  <a:cubicBezTo>
                    <a:pt x="0" y="63"/>
                    <a:pt x="0" y="63"/>
                    <a:pt x="0" y="63"/>
                  </a:cubicBezTo>
                  <a:cubicBezTo>
                    <a:pt x="7" y="61"/>
                    <a:pt x="14" y="57"/>
                    <a:pt x="23" y="53"/>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6"/>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3" name="Freeform 104">
              <a:extLst>
                <a:ext uri="{FF2B5EF4-FFF2-40B4-BE49-F238E27FC236}">
                  <a16:creationId xmlns:a16="http://schemas.microsoft.com/office/drawing/2014/main" id="{CC0A9421-6EA5-4195-A480-D91F2ECBAF09}"/>
                </a:ext>
              </a:extLst>
            </p:cNvPr>
            <p:cNvSpPr>
              <a:spLocks noEditPoints="1"/>
            </p:cNvSpPr>
            <p:nvPr/>
          </p:nvSpPr>
          <p:spPr bwMode="auto">
            <a:xfrm>
              <a:off x="809" y="1079"/>
              <a:ext cx="27" cy="42"/>
            </a:xfrm>
            <a:custGeom>
              <a:avLst/>
              <a:gdLst>
                <a:gd name="T0" fmla="*/ 98 w 112"/>
                <a:gd name="T1" fmla="*/ 22 h 176"/>
                <a:gd name="T2" fmla="*/ 80 w 112"/>
                <a:gd name="T3" fmla="*/ 6 h 176"/>
                <a:gd name="T4" fmla="*/ 56 w 112"/>
                <a:gd name="T5" fmla="*/ 0 h 176"/>
                <a:gd name="T6" fmla="*/ 25 w 112"/>
                <a:gd name="T7" fmla="*/ 11 h 176"/>
                <a:gd name="T8" fmla="*/ 6 w 112"/>
                <a:gd name="T9" fmla="*/ 39 h 176"/>
                <a:gd name="T10" fmla="*/ 0 w 112"/>
                <a:gd name="T11" fmla="*/ 88 h 176"/>
                <a:gd name="T12" fmla="*/ 17 w 112"/>
                <a:gd name="T13" fmla="*/ 158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1"/>
                  </a:cubicBezTo>
                  <a:cubicBezTo>
                    <a:pt x="17" y="17"/>
                    <a:pt x="11" y="27"/>
                    <a:pt x="6" y="39"/>
                  </a:cubicBezTo>
                  <a:cubicBezTo>
                    <a:pt x="2" y="51"/>
                    <a:pt x="0" y="68"/>
                    <a:pt x="0" y="88"/>
                  </a:cubicBezTo>
                  <a:cubicBezTo>
                    <a:pt x="0" y="121"/>
                    <a:pt x="6" y="144"/>
                    <a:pt x="17" y="158"/>
                  </a:cubicBezTo>
                  <a:cubicBezTo>
                    <a:pt x="27" y="170"/>
                    <a:pt x="40" y="176"/>
                    <a:pt x="56" y="176"/>
                  </a:cubicBezTo>
                  <a:cubicBezTo>
                    <a:pt x="69" y="176"/>
                    <a:pt x="80" y="173"/>
                    <a:pt x="87" y="166"/>
                  </a:cubicBezTo>
                  <a:cubicBezTo>
                    <a:pt x="96" y="159"/>
                    <a:pt x="102" y="150"/>
                    <a:pt x="106" y="137"/>
                  </a:cubicBezTo>
                  <a:cubicBezTo>
                    <a:pt x="110" y="125"/>
                    <a:pt x="112" y="109"/>
                    <a:pt x="112" y="88"/>
                  </a:cubicBezTo>
                  <a:cubicBezTo>
                    <a:pt x="112" y="72"/>
                    <a:pt x="111" y="58"/>
                    <a:pt x="108" y="48"/>
                  </a:cubicBezTo>
                  <a:cubicBezTo>
                    <a:pt x="106" y="38"/>
                    <a:pt x="102" y="29"/>
                    <a:pt x="98" y="22"/>
                  </a:cubicBezTo>
                  <a:close/>
                  <a:moveTo>
                    <a:pt x="80" y="145"/>
                  </a:moveTo>
                  <a:cubicBezTo>
                    <a:pt x="74" y="154"/>
                    <a:pt x="66" y="159"/>
                    <a:pt x="56" y="159"/>
                  </a:cubicBezTo>
                  <a:cubicBezTo>
                    <a:pt x="47" y="159"/>
                    <a:pt x="38" y="154"/>
                    <a:pt x="32" y="145"/>
                  </a:cubicBezTo>
                  <a:cubicBezTo>
                    <a:pt x="25" y="135"/>
                    <a:pt x="22" y="116"/>
                    <a:pt x="22" y="88"/>
                  </a:cubicBezTo>
                  <a:cubicBezTo>
                    <a:pt x="22" y="60"/>
                    <a:pt x="26" y="41"/>
                    <a:pt x="33" y="30"/>
                  </a:cubicBezTo>
                  <a:cubicBezTo>
                    <a:pt x="39" y="22"/>
                    <a:pt x="46" y="18"/>
                    <a:pt x="56" y="18"/>
                  </a:cubicBezTo>
                  <a:cubicBezTo>
                    <a:pt x="66" y="18"/>
                    <a:pt x="74" y="22"/>
                    <a:pt x="81" y="32"/>
                  </a:cubicBezTo>
                  <a:cubicBezTo>
                    <a:pt x="87" y="41"/>
                    <a:pt x="91" y="60"/>
                    <a:pt x="91" y="88"/>
                  </a:cubicBezTo>
                  <a:cubicBezTo>
                    <a:pt x="91" y="116"/>
                    <a:pt x="87" y="135"/>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4" name="Freeform 105">
              <a:extLst>
                <a:ext uri="{FF2B5EF4-FFF2-40B4-BE49-F238E27FC236}">
                  <a16:creationId xmlns:a16="http://schemas.microsoft.com/office/drawing/2014/main" id="{4A1DEAC9-77BA-484E-824B-575BD20E7112}"/>
                </a:ext>
              </a:extLst>
            </p:cNvPr>
            <p:cNvSpPr>
              <a:spLocks noEditPoints="1"/>
            </p:cNvSpPr>
            <p:nvPr/>
          </p:nvSpPr>
          <p:spPr bwMode="auto">
            <a:xfrm>
              <a:off x="845" y="1079"/>
              <a:ext cx="15"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5" name="Freeform 106">
              <a:extLst>
                <a:ext uri="{FF2B5EF4-FFF2-40B4-BE49-F238E27FC236}">
                  <a16:creationId xmlns:a16="http://schemas.microsoft.com/office/drawing/2014/main" id="{C48472A4-5BE1-446C-B94A-020F2B8E09B3}"/>
                </a:ext>
              </a:extLst>
            </p:cNvPr>
            <p:cNvSpPr>
              <a:spLocks noEditPoints="1"/>
            </p:cNvSpPr>
            <p:nvPr/>
          </p:nvSpPr>
          <p:spPr bwMode="auto">
            <a:xfrm>
              <a:off x="872" y="1079"/>
              <a:ext cx="16"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6" name="Freeform 107">
              <a:extLst>
                <a:ext uri="{FF2B5EF4-FFF2-40B4-BE49-F238E27FC236}">
                  <a16:creationId xmlns:a16="http://schemas.microsoft.com/office/drawing/2014/main" id="{4F524D0B-77B1-4191-8E9B-7DB02B8665F4}"/>
                </a:ext>
              </a:extLst>
            </p:cNvPr>
            <p:cNvSpPr>
              <a:spLocks noEditPoints="1"/>
            </p:cNvSpPr>
            <p:nvPr/>
          </p:nvSpPr>
          <p:spPr bwMode="auto">
            <a:xfrm>
              <a:off x="900" y="1079"/>
              <a:ext cx="27" cy="42"/>
            </a:xfrm>
            <a:custGeom>
              <a:avLst/>
              <a:gdLst>
                <a:gd name="T0" fmla="*/ 98 w 112"/>
                <a:gd name="T1" fmla="*/ 22 h 176"/>
                <a:gd name="T2" fmla="*/ 80 w 112"/>
                <a:gd name="T3" fmla="*/ 6 h 176"/>
                <a:gd name="T4" fmla="*/ 57 w 112"/>
                <a:gd name="T5" fmla="*/ 0 h 176"/>
                <a:gd name="T6" fmla="*/ 26 w 112"/>
                <a:gd name="T7" fmla="*/ 11 h 176"/>
                <a:gd name="T8" fmla="*/ 7 w 112"/>
                <a:gd name="T9" fmla="*/ 39 h 176"/>
                <a:gd name="T10" fmla="*/ 0 w 112"/>
                <a:gd name="T11" fmla="*/ 88 h 176"/>
                <a:gd name="T12" fmla="*/ 17 w 112"/>
                <a:gd name="T13" fmla="*/ 158 h 176"/>
                <a:gd name="T14" fmla="*/ 57 w 112"/>
                <a:gd name="T15" fmla="*/ 176 h 176"/>
                <a:gd name="T16" fmla="*/ 88 w 112"/>
                <a:gd name="T17" fmla="*/ 166 h 176"/>
                <a:gd name="T18" fmla="*/ 107 w 112"/>
                <a:gd name="T19" fmla="*/ 138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1"/>
                  </a:cubicBezTo>
                  <a:cubicBezTo>
                    <a:pt x="17" y="17"/>
                    <a:pt x="11" y="27"/>
                    <a:pt x="7" y="39"/>
                  </a:cubicBezTo>
                  <a:cubicBezTo>
                    <a:pt x="3" y="52"/>
                    <a:pt x="0" y="68"/>
                    <a:pt x="0" y="88"/>
                  </a:cubicBezTo>
                  <a:cubicBezTo>
                    <a:pt x="0" y="121"/>
                    <a:pt x="6" y="144"/>
                    <a:pt x="17" y="158"/>
                  </a:cubicBezTo>
                  <a:cubicBezTo>
                    <a:pt x="27" y="170"/>
                    <a:pt x="40" y="176"/>
                    <a:pt x="57" y="176"/>
                  </a:cubicBezTo>
                  <a:cubicBezTo>
                    <a:pt x="69" y="176"/>
                    <a:pt x="80" y="173"/>
                    <a:pt x="88" y="166"/>
                  </a:cubicBezTo>
                  <a:cubicBezTo>
                    <a:pt x="96" y="160"/>
                    <a:pt x="102" y="150"/>
                    <a:pt x="107" y="138"/>
                  </a:cubicBezTo>
                  <a:cubicBezTo>
                    <a:pt x="111" y="125"/>
                    <a:pt x="112" y="109"/>
                    <a:pt x="112" y="88"/>
                  </a:cubicBezTo>
                  <a:cubicBezTo>
                    <a:pt x="112" y="72"/>
                    <a:pt x="111" y="58"/>
                    <a:pt x="109" y="48"/>
                  </a:cubicBezTo>
                  <a:cubicBezTo>
                    <a:pt x="106" y="38"/>
                    <a:pt x="102" y="29"/>
                    <a:pt x="98" y="22"/>
                  </a:cubicBezTo>
                  <a:close/>
                  <a:moveTo>
                    <a:pt x="81" y="145"/>
                  </a:moveTo>
                  <a:cubicBezTo>
                    <a:pt x="75" y="154"/>
                    <a:pt x="66" y="159"/>
                    <a:pt x="57" y="159"/>
                  </a:cubicBezTo>
                  <a:cubicBezTo>
                    <a:pt x="47" y="159"/>
                    <a:pt x="39" y="154"/>
                    <a:pt x="32" y="145"/>
                  </a:cubicBezTo>
                  <a:cubicBezTo>
                    <a:pt x="26" y="135"/>
                    <a:pt x="22" y="116"/>
                    <a:pt x="22" y="88"/>
                  </a:cubicBezTo>
                  <a:cubicBezTo>
                    <a:pt x="22" y="60"/>
                    <a:pt x="26" y="41"/>
                    <a:pt x="33" y="30"/>
                  </a:cubicBezTo>
                  <a:cubicBezTo>
                    <a:pt x="39" y="22"/>
                    <a:pt x="47" y="18"/>
                    <a:pt x="56" y="18"/>
                  </a:cubicBezTo>
                  <a:cubicBezTo>
                    <a:pt x="66" y="18"/>
                    <a:pt x="75" y="22"/>
                    <a:pt x="81" y="32"/>
                  </a:cubicBezTo>
                  <a:cubicBezTo>
                    <a:pt x="87" y="41"/>
                    <a:pt x="91" y="60"/>
                    <a:pt x="91" y="88"/>
                  </a:cubicBezTo>
                  <a:cubicBezTo>
                    <a:pt x="91" y="116"/>
                    <a:pt x="87" y="135"/>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7" name="Freeform 108">
              <a:extLst>
                <a:ext uri="{FF2B5EF4-FFF2-40B4-BE49-F238E27FC236}">
                  <a16:creationId xmlns:a16="http://schemas.microsoft.com/office/drawing/2014/main" id="{2D26334A-660D-4AE4-9F0C-EDE91ACC6542}"/>
                </a:ext>
              </a:extLst>
            </p:cNvPr>
            <p:cNvSpPr>
              <a:spLocks noEditPoints="1"/>
            </p:cNvSpPr>
            <p:nvPr/>
          </p:nvSpPr>
          <p:spPr bwMode="auto">
            <a:xfrm>
              <a:off x="809" y="1148"/>
              <a:ext cx="27" cy="42"/>
            </a:xfrm>
            <a:custGeom>
              <a:avLst/>
              <a:gdLst>
                <a:gd name="T0" fmla="*/ 98 w 112"/>
                <a:gd name="T1" fmla="*/ 22 h 172"/>
                <a:gd name="T2" fmla="*/ 80 w 112"/>
                <a:gd name="T3" fmla="*/ 6 h 172"/>
                <a:gd name="T4" fmla="*/ 56 w 112"/>
                <a:gd name="T5" fmla="*/ 0 h 172"/>
                <a:gd name="T6" fmla="*/ 25 w 112"/>
                <a:gd name="T7" fmla="*/ 10 h 172"/>
                <a:gd name="T8" fmla="*/ 6 w 112"/>
                <a:gd name="T9" fmla="*/ 38 h 172"/>
                <a:gd name="T10" fmla="*/ 0 w 112"/>
                <a:gd name="T11" fmla="*/ 86 h 172"/>
                <a:gd name="T12" fmla="*/ 17 w 112"/>
                <a:gd name="T13" fmla="*/ 155 h 172"/>
                <a:gd name="T14" fmla="*/ 56 w 112"/>
                <a:gd name="T15" fmla="*/ 172 h 172"/>
                <a:gd name="T16" fmla="*/ 87 w 112"/>
                <a:gd name="T17" fmla="*/ 163 h 172"/>
                <a:gd name="T18" fmla="*/ 106 w 112"/>
                <a:gd name="T19" fmla="*/ 135 h 172"/>
                <a:gd name="T20" fmla="*/ 112 w 112"/>
                <a:gd name="T21" fmla="*/ 86 h 172"/>
                <a:gd name="T22" fmla="*/ 108 w 112"/>
                <a:gd name="T23" fmla="*/ 47 h 172"/>
                <a:gd name="T24" fmla="*/ 98 w 112"/>
                <a:gd name="T25" fmla="*/ 22 h 172"/>
                <a:gd name="T26" fmla="*/ 80 w 112"/>
                <a:gd name="T27" fmla="*/ 141 h 172"/>
                <a:gd name="T28" fmla="*/ 56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0 w 112"/>
                <a:gd name="T43" fmla="*/ 141 h 172"/>
                <a:gd name="T44" fmla="*/ 80 w 112"/>
                <a:gd name="T45" fmla="*/ 141 h 172"/>
                <a:gd name="T46" fmla="*/ 80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3" y="15"/>
                    <a:pt x="87"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ubicBezTo>
                    <a:pt x="69" y="172"/>
                    <a:pt x="80" y="169"/>
                    <a:pt x="87" y="163"/>
                  </a:cubicBezTo>
                  <a:cubicBezTo>
                    <a:pt x="96" y="156"/>
                    <a:pt x="102" y="146"/>
                    <a:pt x="106" y="135"/>
                  </a:cubicBezTo>
                  <a:cubicBezTo>
                    <a:pt x="110" y="123"/>
                    <a:pt x="112" y="106"/>
                    <a:pt x="112" y="86"/>
                  </a:cubicBezTo>
                  <a:cubicBezTo>
                    <a:pt x="112" y="70"/>
                    <a:pt x="111" y="57"/>
                    <a:pt x="108" y="47"/>
                  </a:cubicBezTo>
                  <a:cubicBezTo>
                    <a:pt x="106" y="37"/>
                    <a:pt x="102" y="28"/>
                    <a:pt x="98" y="22"/>
                  </a:cubicBezTo>
                  <a:close/>
                  <a:moveTo>
                    <a:pt x="80" y="141"/>
                  </a:moveTo>
                  <a:cubicBezTo>
                    <a:pt x="74" y="151"/>
                    <a:pt x="66" y="155"/>
                    <a:pt x="56" y="155"/>
                  </a:cubicBezTo>
                  <a:cubicBezTo>
                    <a:pt x="47" y="155"/>
                    <a:pt x="38" y="151"/>
                    <a:pt x="32" y="142"/>
                  </a:cubicBezTo>
                  <a:cubicBezTo>
                    <a:pt x="25" y="133"/>
                    <a:pt x="22" y="114"/>
                    <a:pt x="22" y="86"/>
                  </a:cubicBezTo>
                  <a:cubicBezTo>
                    <a:pt x="22" y="59"/>
                    <a:pt x="26" y="40"/>
                    <a:pt x="33" y="30"/>
                  </a:cubicBezTo>
                  <a:cubicBezTo>
                    <a:pt x="39" y="22"/>
                    <a:pt x="46" y="18"/>
                    <a:pt x="56" y="18"/>
                  </a:cubicBezTo>
                  <a:cubicBezTo>
                    <a:pt x="66" y="18"/>
                    <a:pt x="74" y="22"/>
                    <a:pt x="81" y="31"/>
                  </a:cubicBezTo>
                  <a:cubicBezTo>
                    <a:pt x="87" y="40"/>
                    <a:pt x="91" y="59"/>
                    <a:pt x="91" y="86"/>
                  </a:cubicBezTo>
                  <a:cubicBezTo>
                    <a:pt x="91" y="114"/>
                    <a:pt x="87" y="133"/>
                    <a:pt x="80" y="141"/>
                  </a:cubicBezTo>
                  <a:close/>
                  <a:moveTo>
                    <a:pt x="80" y="141"/>
                  </a:moveTo>
                  <a:cubicBezTo>
                    <a:pt x="80" y="141"/>
                    <a:pt x="80" y="141"/>
                    <a:pt x="80"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8" name="Freeform 109">
              <a:extLst>
                <a:ext uri="{FF2B5EF4-FFF2-40B4-BE49-F238E27FC236}">
                  <a16:creationId xmlns:a16="http://schemas.microsoft.com/office/drawing/2014/main" id="{66B8E61C-6981-4480-97FD-0D39BAD8C240}"/>
                </a:ext>
              </a:extLst>
            </p:cNvPr>
            <p:cNvSpPr>
              <a:spLocks noEditPoints="1"/>
            </p:cNvSpPr>
            <p:nvPr/>
          </p:nvSpPr>
          <p:spPr bwMode="auto">
            <a:xfrm>
              <a:off x="841"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7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7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7"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6"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7" y="18"/>
                  </a:cubicBezTo>
                  <a:cubicBezTo>
                    <a:pt x="66" y="18"/>
                    <a:pt x="75" y="22"/>
                    <a:pt x="81" y="31"/>
                  </a:cubicBezTo>
                  <a:cubicBezTo>
                    <a:pt x="88" y="40"/>
                    <a:pt x="91" y="59"/>
                    <a:pt x="91" y="86"/>
                  </a:cubicBezTo>
                  <a:cubicBezTo>
                    <a:pt x="91" y="114"/>
                    <a:pt x="88"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9" name="Freeform 110">
              <a:extLst>
                <a:ext uri="{FF2B5EF4-FFF2-40B4-BE49-F238E27FC236}">
                  <a16:creationId xmlns:a16="http://schemas.microsoft.com/office/drawing/2014/main" id="{082C237D-F599-4927-A325-120A40862DE9}"/>
                </a:ext>
              </a:extLst>
            </p:cNvPr>
            <p:cNvSpPr>
              <a:spLocks noEditPoints="1"/>
            </p:cNvSpPr>
            <p:nvPr/>
          </p:nvSpPr>
          <p:spPr bwMode="auto">
            <a:xfrm>
              <a:off x="872"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6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6"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7"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6" y="18"/>
                  </a:cubicBezTo>
                  <a:cubicBezTo>
                    <a:pt x="66" y="18"/>
                    <a:pt x="75" y="22"/>
                    <a:pt x="81" y="31"/>
                  </a:cubicBezTo>
                  <a:cubicBezTo>
                    <a:pt x="88" y="40"/>
                    <a:pt x="91" y="59"/>
                    <a:pt x="91" y="86"/>
                  </a:cubicBezTo>
                  <a:cubicBezTo>
                    <a:pt x="91" y="114"/>
                    <a:pt x="87"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0" name="Freeform 111">
              <a:extLst>
                <a:ext uri="{FF2B5EF4-FFF2-40B4-BE49-F238E27FC236}">
                  <a16:creationId xmlns:a16="http://schemas.microsoft.com/office/drawing/2014/main" id="{C49C87BA-C5EE-4573-A853-D49694E56000}"/>
                </a:ext>
              </a:extLst>
            </p:cNvPr>
            <p:cNvSpPr>
              <a:spLocks noEditPoints="1"/>
            </p:cNvSpPr>
            <p:nvPr/>
          </p:nvSpPr>
          <p:spPr bwMode="auto">
            <a:xfrm>
              <a:off x="908" y="1148"/>
              <a:ext cx="15" cy="41"/>
            </a:xfrm>
            <a:custGeom>
              <a:avLst/>
              <a:gdLst>
                <a:gd name="T0" fmla="*/ 64 w 64"/>
                <a:gd name="T1" fmla="*/ 168 h 168"/>
                <a:gd name="T2" fmla="*/ 64 w 64"/>
                <a:gd name="T3" fmla="*/ 0 h 168"/>
                <a:gd name="T4" fmla="*/ 51 w 64"/>
                <a:gd name="T5" fmla="*/ 0 h 168"/>
                <a:gd name="T6" fmla="*/ 32 w 64"/>
                <a:gd name="T7" fmla="*/ 23 h 168"/>
                <a:gd name="T8" fmla="*/ 0 w 64"/>
                <a:gd name="T9" fmla="*/ 42 h 168"/>
                <a:gd name="T10" fmla="*/ 0 w 64"/>
                <a:gd name="T11" fmla="*/ 62 h 168"/>
                <a:gd name="T12" fmla="*/ 23 w 64"/>
                <a:gd name="T13" fmla="*/ 52 h 168"/>
                <a:gd name="T14" fmla="*/ 43 w 64"/>
                <a:gd name="T15" fmla="*/ 37 h 168"/>
                <a:gd name="T16" fmla="*/ 43 w 64"/>
                <a:gd name="T17" fmla="*/ 168 h 168"/>
                <a:gd name="T18" fmla="*/ 64 w 64"/>
                <a:gd name="T19" fmla="*/ 168 h 168"/>
                <a:gd name="T20" fmla="*/ 64 w 64"/>
                <a:gd name="T21" fmla="*/ 168 h 168"/>
                <a:gd name="T22" fmla="*/ 64 w 64"/>
                <a:gd name="T2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68">
                  <a:moveTo>
                    <a:pt x="64" y="168"/>
                  </a:moveTo>
                  <a:cubicBezTo>
                    <a:pt x="64" y="0"/>
                    <a:pt x="64" y="0"/>
                    <a:pt x="64" y="0"/>
                  </a:cubicBezTo>
                  <a:cubicBezTo>
                    <a:pt x="51" y="0"/>
                    <a:pt x="51" y="0"/>
                    <a:pt x="51" y="0"/>
                  </a:cubicBezTo>
                  <a:cubicBezTo>
                    <a:pt x="47" y="8"/>
                    <a:pt x="41" y="15"/>
                    <a:pt x="32" y="23"/>
                  </a:cubicBezTo>
                  <a:cubicBezTo>
                    <a:pt x="23" y="30"/>
                    <a:pt x="12" y="37"/>
                    <a:pt x="0" y="42"/>
                  </a:cubicBezTo>
                  <a:cubicBezTo>
                    <a:pt x="0" y="62"/>
                    <a:pt x="0" y="62"/>
                    <a:pt x="0" y="62"/>
                  </a:cubicBezTo>
                  <a:cubicBezTo>
                    <a:pt x="7" y="60"/>
                    <a:pt x="14" y="56"/>
                    <a:pt x="23" y="52"/>
                  </a:cubicBezTo>
                  <a:cubicBezTo>
                    <a:pt x="31" y="47"/>
                    <a:pt x="38" y="42"/>
                    <a:pt x="43" y="37"/>
                  </a:cubicBezTo>
                  <a:cubicBezTo>
                    <a:pt x="43" y="168"/>
                    <a:pt x="43" y="168"/>
                    <a:pt x="43" y="168"/>
                  </a:cubicBezTo>
                  <a:lnTo>
                    <a:pt x="64" y="168"/>
                  </a:lnTo>
                  <a:close/>
                  <a:moveTo>
                    <a:pt x="64" y="168"/>
                  </a:moveTo>
                  <a:cubicBezTo>
                    <a:pt x="64" y="168"/>
                    <a:pt x="64" y="168"/>
                    <a:pt x="64" y="16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1" name="Freeform 112">
              <a:extLst>
                <a:ext uri="{FF2B5EF4-FFF2-40B4-BE49-F238E27FC236}">
                  <a16:creationId xmlns:a16="http://schemas.microsoft.com/office/drawing/2014/main" id="{1BE46EE3-8C1A-4C37-BFDE-90E038C4D764}"/>
                </a:ext>
              </a:extLst>
            </p:cNvPr>
            <p:cNvSpPr>
              <a:spLocks noEditPoints="1"/>
            </p:cNvSpPr>
            <p:nvPr/>
          </p:nvSpPr>
          <p:spPr bwMode="auto">
            <a:xfrm>
              <a:off x="943" y="1215"/>
              <a:ext cx="15" cy="41"/>
            </a:xfrm>
            <a:custGeom>
              <a:avLst/>
              <a:gdLst>
                <a:gd name="T0" fmla="*/ 30 w 60"/>
                <a:gd name="T1" fmla="*/ 23 h 172"/>
                <a:gd name="T2" fmla="*/ 0 w 60"/>
                <a:gd name="T3" fmla="*/ 44 h 172"/>
                <a:gd name="T4" fmla="*/ 0 w 60"/>
                <a:gd name="T5" fmla="*/ 64 h 172"/>
                <a:gd name="T6" fmla="*/ 22 w 60"/>
                <a:gd name="T7" fmla="*/ 53 h 172"/>
                <a:gd name="T8" fmla="*/ 40 w 60"/>
                <a:gd name="T9" fmla="*/ 39 h 172"/>
                <a:gd name="T10" fmla="*/ 40 w 60"/>
                <a:gd name="T11" fmla="*/ 172 h 172"/>
                <a:gd name="T12" fmla="*/ 60 w 60"/>
                <a:gd name="T13" fmla="*/ 172 h 172"/>
                <a:gd name="T14" fmla="*/ 60 w 60"/>
                <a:gd name="T15" fmla="*/ 0 h 172"/>
                <a:gd name="T16" fmla="*/ 48 w 60"/>
                <a:gd name="T17" fmla="*/ 0 h 172"/>
                <a:gd name="T18" fmla="*/ 30 w 60"/>
                <a:gd name="T19" fmla="*/ 23 h 172"/>
                <a:gd name="T20" fmla="*/ 30 w 60"/>
                <a:gd name="T21" fmla="*/ 23 h 172"/>
                <a:gd name="T22" fmla="*/ 30 w 60"/>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72">
                  <a:moveTo>
                    <a:pt x="30" y="23"/>
                  </a:moveTo>
                  <a:cubicBezTo>
                    <a:pt x="22" y="31"/>
                    <a:pt x="12" y="38"/>
                    <a:pt x="0" y="44"/>
                  </a:cubicBezTo>
                  <a:cubicBezTo>
                    <a:pt x="0" y="64"/>
                    <a:pt x="0" y="64"/>
                    <a:pt x="0" y="64"/>
                  </a:cubicBezTo>
                  <a:cubicBezTo>
                    <a:pt x="7" y="62"/>
                    <a:pt x="14" y="58"/>
                    <a:pt x="22" y="53"/>
                  </a:cubicBezTo>
                  <a:cubicBezTo>
                    <a:pt x="29" y="48"/>
                    <a:pt x="35" y="43"/>
                    <a:pt x="40" y="39"/>
                  </a:cubicBezTo>
                  <a:cubicBezTo>
                    <a:pt x="40" y="172"/>
                    <a:pt x="40" y="172"/>
                    <a:pt x="40" y="172"/>
                  </a:cubicBezTo>
                  <a:cubicBezTo>
                    <a:pt x="60" y="172"/>
                    <a:pt x="60" y="172"/>
                    <a:pt x="60" y="172"/>
                  </a:cubicBezTo>
                  <a:cubicBezTo>
                    <a:pt x="60" y="0"/>
                    <a:pt x="60" y="0"/>
                    <a:pt x="60" y="0"/>
                  </a:cubicBezTo>
                  <a:cubicBezTo>
                    <a:pt x="48" y="0"/>
                    <a:pt x="48" y="0"/>
                    <a:pt x="48" y="0"/>
                  </a:cubicBezTo>
                  <a:cubicBezTo>
                    <a:pt x="44" y="8"/>
                    <a:pt x="38" y="16"/>
                    <a:pt x="30" y="23"/>
                  </a:cubicBezTo>
                  <a:close/>
                  <a:moveTo>
                    <a:pt x="30" y="23"/>
                  </a:moveTo>
                  <a:cubicBezTo>
                    <a:pt x="30" y="23"/>
                    <a:pt x="30" y="23"/>
                    <a:pt x="30"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2" name="Freeform 113">
              <a:extLst>
                <a:ext uri="{FF2B5EF4-FFF2-40B4-BE49-F238E27FC236}">
                  <a16:creationId xmlns:a16="http://schemas.microsoft.com/office/drawing/2014/main" id="{DEF95410-BD2C-4139-9DC0-5D94EF481B3E}"/>
                </a:ext>
              </a:extLst>
            </p:cNvPr>
            <p:cNvSpPr>
              <a:spLocks noEditPoints="1"/>
            </p:cNvSpPr>
            <p:nvPr/>
          </p:nvSpPr>
          <p:spPr bwMode="auto">
            <a:xfrm>
              <a:off x="809" y="1216"/>
              <a:ext cx="27" cy="43"/>
            </a:xfrm>
            <a:custGeom>
              <a:avLst/>
              <a:gdLst>
                <a:gd name="T0" fmla="*/ 98 w 112"/>
                <a:gd name="T1" fmla="*/ 22 h 176"/>
                <a:gd name="T2" fmla="*/ 80 w 112"/>
                <a:gd name="T3" fmla="*/ 6 h 176"/>
                <a:gd name="T4" fmla="*/ 56 w 112"/>
                <a:gd name="T5" fmla="*/ 0 h 176"/>
                <a:gd name="T6" fmla="*/ 25 w 112"/>
                <a:gd name="T7" fmla="*/ 10 h 176"/>
                <a:gd name="T8" fmla="*/ 6 w 112"/>
                <a:gd name="T9" fmla="*/ 39 h 176"/>
                <a:gd name="T10" fmla="*/ 0 w 112"/>
                <a:gd name="T11" fmla="*/ 88 h 176"/>
                <a:gd name="T12" fmla="*/ 17 w 112"/>
                <a:gd name="T13" fmla="*/ 159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0"/>
                  </a:cubicBezTo>
                  <a:cubicBezTo>
                    <a:pt x="17" y="17"/>
                    <a:pt x="11" y="27"/>
                    <a:pt x="6" y="39"/>
                  </a:cubicBezTo>
                  <a:cubicBezTo>
                    <a:pt x="2" y="51"/>
                    <a:pt x="0" y="68"/>
                    <a:pt x="0" y="88"/>
                  </a:cubicBezTo>
                  <a:cubicBezTo>
                    <a:pt x="0" y="121"/>
                    <a:pt x="6" y="144"/>
                    <a:pt x="17" y="159"/>
                  </a:cubicBezTo>
                  <a:cubicBezTo>
                    <a:pt x="27" y="170"/>
                    <a:pt x="40" y="176"/>
                    <a:pt x="56" y="176"/>
                  </a:cubicBezTo>
                  <a:cubicBezTo>
                    <a:pt x="69" y="176"/>
                    <a:pt x="80" y="173"/>
                    <a:pt x="87" y="166"/>
                  </a:cubicBezTo>
                  <a:cubicBezTo>
                    <a:pt x="96" y="159"/>
                    <a:pt x="102" y="150"/>
                    <a:pt x="106" y="137"/>
                  </a:cubicBezTo>
                  <a:cubicBezTo>
                    <a:pt x="110" y="125"/>
                    <a:pt x="112" y="108"/>
                    <a:pt x="112" y="88"/>
                  </a:cubicBezTo>
                  <a:cubicBezTo>
                    <a:pt x="112" y="71"/>
                    <a:pt x="111" y="57"/>
                    <a:pt x="108" y="48"/>
                  </a:cubicBezTo>
                  <a:cubicBezTo>
                    <a:pt x="106" y="38"/>
                    <a:pt x="102" y="29"/>
                    <a:pt x="98" y="22"/>
                  </a:cubicBezTo>
                  <a:close/>
                  <a:moveTo>
                    <a:pt x="80" y="145"/>
                  </a:moveTo>
                  <a:cubicBezTo>
                    <a:pt x="74" y="154"/>
                    <a:pt x="66" y="159"/>
                    <a:pt x="56" y="159"/>
                  </a:cubicBezTo>
                  <a:cubicBezTo>
                    <a:pt x="47" y="159"/>
                    <a:pt x="38" y="154"/>
                    <a:pt x="32" y="145"/>
                  </a:cubicBezTo>
                  <a:cubicBezTo>
                    <a:pt x="25" y="136"/>
                    <a:pt x="22" y="117"/>
                    <a:pt x="22" y="88"/>
                  </a:cubicBezTo>
                  <a:cubicBezTo>
                    <a:pt x="22" y="60"/>
                    <a:pt x="26" y="41"/>
                    <a:pt x="33" y="30"/>
                  </a:cubicBezTo>
                  <a:cubicBezTo>
                    <a:pt x="39" y="22"/>
                    <a:pt x="46" y="18"/>
                    <a:pt x="56" y="18"/>
                  </a:cubicBezTo>
                  <a:cubicBezTo>
                    <a:pt x="66" y="18"/>
                    <a:pt x="74" y="23"/>
                    <a:pt x="81" y="32"/>
                  </a:cubicBezTo>
                  <a:cubicBezTo>
                    <a:pt x="87" y="41"/>
                    <a:pt x="91" y="60"/>
                    <a:pt x="91" y="88"/>
                  </a:cubicBezTo>
                  <a:cubicBezTo>
                    <a:pt x="91" y="117"/>
                    <a:pt x="87" y="136"/>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3" name="Freeform 114">
              <a:extLst>
                <a:ext uri="{FF2B5EF4-FFF2-40B4-BE49-F238E27FC236}">
                  <a16:creationId xmlns:a16="http://schemas.microsoft.com/office/drawing/2014/main" id="{D5B23227-2A6C-4BC0-9091-B5D51035794F}"/>
                </a:ext>
              </a:extLst>
            </p:cNvPr>
            <p:cNvSpPr>
              <a:spLocks noEditPoints="1"/>
            </p:cNvSpPr>
            <p:nvPr/>
          </p:nvSpPr>
          <p:spPr bwMode="auto">
            <a:xfrm>
              <a:off x="845" y="1216"/>
              <a:ext cx="15"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4" name="Freeform 115">
              <a:extLst>
                <a:ext uri="{FF2B5EF4-FFF2-40B4-BE49-F238E27FC236}">
                  <a16:creationId xmlns:a16="http://schemas.microsoft.com/office/drawing/2014/main" id="{AA4BFD29-7F49-4F4B-AE2C-9DEC028E3949}"/>
                </a:ext>
              </a:extLst>
            </p:cNvPr>
            <p:cNvSpPr>
              <a:spLocks noEditPoints="1"/>
            </p:cNvSpPr>
            <p:nvPr/>
          </p:nvSpPr>
          <p:spPr bwMode="auto">
            <a:xfrm>
              <a:off x="872" y="1216"/>
              <a:ext cx="16"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5" name="Freeform 116">
              <a:extLst>
                <a:ext uri="{FF2B5EF4-FFF2-40B4-BE49-F238E27FC236}">
                  <a16:creationId xmlns:a16="http://schemas.microsoft.com/office/drawing/2014/main" id="{1A1F98E7-93A2-4BF4-91AA-D73CE4B97BBA}"/>
                </a:ext>
              </a:extLst>
            </p:cNvPr>
            <p:cNvSpPr>
              <a:spLocks noEditPoints="1"/>
            </p:cNvSpPr>
            <p:nvPr/>
          </p:nvSpPr>
          <p:spPr bwMode="auto">
            <a:xfrm>
              <a:off x="900" y="1216"/>
              <a:ext cx="27" cy="43"/>
            </a:xfrm>
            <a:custGeom>
              <a:avLst/>
              <a:gdLst>
                <a:gd name="T0" fmla="*/ 98 w 112"/>
                <a:gd name="T1" fmla="*/ 22 h 176"/>
                <a:gd name="T2" fmla="*/ 80 w 112"/>
                <a:gd name="T3" fmla="*/ 6 h 176"/>
                <a:gd name="T4" fmla="*/ 57 w 112"/>
                <a:gd name="T5" fmla="*/ 0 h 176"/>
                <a:gd name="T6" fmla="*/ 26 w 112"/>
                <a:gd name="T7" fmla="*/ 10 h 176"/>
                <a:gd name="T8" fmla="*/ 7 w 112"/>
                <a:gd name="T9" fmla="*/ 39 h 176"/>
                <a:gd name="T10" fmla="*/ 0 w 112"/>
                <a:gd name="T11" fmla="*/ 88 h 176"/>
                <a:gd name="T12" fmla="*/ 17 w 112"/>
                <a:gd name="T13" fmla="*/ 159 h 176"/>
                <a:gd name="T14" fmla="*/ 57 w 112"/>
                <a:gd name="T15" fmla="*/ 176 h 176"/>
                <a:gd name="T16" fmla="*/ 88 w 112"/>
                <a:gd name="T17" fmla="*/ 166 h 176"/>
                <a:gd name="T18" fmla="*/ 107 w 112"/>
                <a:gd name="T19" fmla="*/ 137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0"/>
                  </a:cubicBezTo>
                  <a:cubicBezTo>
                    <a:pt x="17" y="17"/>
                    <a:pt x="11" y="27"/>
                    <a:pt x="7" y="39"/>
                  </a:cubicBezTo>
                  <a:cubicBezTo>
                    <a:pt x="3" y="51"/>
                    <a:pt x="0" y="68"/>
                    <a:pt x="0" y="88"/>
                  </a:cubicBezTo>
                  <a:cubicBezTo>
                    <a:pt x="0" y="121"/>
                    <a:pt x="6" y="144"/>
                    <a:pt x="17" y="159"/>
                  </a:cubicBezTo>
                  <a:cubicBezTo>
                    <a:pt x="27" y="170"/>
                    <a:pt x="40" y="176"/>
                    <a:pt x="57" y="176"/>
                  </a:cubicBezTo>
                  <a:cubicBezTo>
                    <a:pt x="69" y="176"/>
                    <a:pt x="80" y="173"/>
                    <a:pt x="88" y="166"/>
                  </a:cubicBezTo>
                  <a:cubicBezTo>
                    <a:pt x="96" y="159"/>
                    <a:pt x="102" y="150"/>
                    <a:pt x="107" y="137"/>
                  </a:cubicBezTo>
                  <a:cubicBezTo>
                    <a:pt x="111" y="125"/>
                    <a:pt x="112" y="108"/>
                    <a:pt x="112" y="88"/>
                  </a:cubicBezTo>
                  <a:cubicBezTo>
                    <a:pt x="112" y="71"/>
                    <a:pt x="111" y="57"/>
                    <a:pt x="109" y="48"/>
                  </a:cubicBezTo>
                  <a:cubicBezTo>
                    <a:pt x="106" y="38"/>
                    <a:pt x="102" y="29"/>
                    <a:pt x="98" y="22"/>
                  </a:cubicBezTo>
                  <a:close/>
                  <a:moveTo>
                    <a:pt x="81" y="145"/>
                  </a:moveTo>
                  <a:cubicBezTo>
                    <a:pt x="75" y="154"/>
                    <a:pt x="66" y="159"/>
                    <a:pt x="57" y="159"/>
                  </a:cubicBezTo>
                  <a:cubicBezTo>
                    <a:pt x="47" y="159"/>
                    <a:pt x="39" y="154"/>
                    <a:pt x="32" y="145"/>
                  </a:cubicBezTo>
                  <a:cubicBezTo>
                    <a:pt x="26" y="136"/>
                    <a:pt x="22" y="117"/>
                    <a:pt x="22" y="88"/>
                  </a:cubicBezTo>
                  <a:cubicBezTo>
                    <a:pt x="22" y="60"/>
                    <a:pt x="26" y="41"/>
                    <a:pt x="33" y="30"/>
                  </a:cubicBezTo>
                  <a:cubicBezTo>
                    <a:pt x="39" y="22"/>
                    <a:pt x="47" y="18"/>
                    <a:pt x="56" y="18"/>
                  </a:cubicBezTo>
                  <a:cubicBezTo>
                    <a:pt x="66" y="18"/>
                    <a:pt x="75" y="23"/>
                    <a:pt x="81" y="32"/>
                  </a:cubicBezTo>
                  <a:cubicBezTo>
                    <a:pt x="87" y="41"/>
                    <a:pt x="91" y="60"/>
                    <a:pt x="91" y="88"/>
                  </a:cubicBezTo>
                  <a:cubicBezTo>
                    <a:pt x="91" y="117"/>
                    <a:pt x="87" y="136"/>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119" name="Grafik 118">
            <a:extLst>
              <a:ext uri="{FF2B5EF4-FFF2-40B4-BE49-F238E27FC236}">
                <a16:creationId xmlns:a16="http://schemas.microsoft.com/office/drawing/2014/main" id="{2A3B5E65-ADE7-4E9A-8353-D654FD3D8A26}"/>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8632471" y="3182103"/>
            <a:ext cx="566805" cy="566805"/>
          </a:xfrm>
          <a:prstGeom prst="rect">
            <a:avLst/>
          </a:prstGeom>
        </p:spPr>
      </p:pic>
      <p:grpSp>
        <p:nvGrpSpPr>
          <p:cNvPr id="143" name="Group 94">
            <a:extLst>
              <a:ext uri="{FF2B5EF4-FFF2-40B4-BE49-F238E27FC236}">
                <a16:creationId xmlns:a16="http://schemas.microsoft.com/office/drawing/2014/main" id="{4AA57F21-FBFF-48B6-900B-16DC8FF5E552}"/>
              </a:ext>
            </a:extLst>
          </p:cNvPr>
          <p:cNvGrpSpPr>
            <a:grpSpLocks noChangeAspect="1"/>
          </p:cNvGrpSpPr>
          <p:nvPr/>
        </p:nvGrpSpPr>
        <p:grpSpPr bwMode="auto">
          <a:xfrm>
            <a:off x="9333813" y="3093855"/>
            <a:ext cx="245917" cy="303231"/>
            <a:chOff x="804" y="804"/>
            <a:chExt cx="369" cy="455"/>
          </a:xfrm>
          <a:solidFill>
            <a:srgbClr val="798BB3"/>
          </a:solidFill>
        </p:grpSpPr>
        <p:sp>
          <p:nvSpPr>
            <p:cNvPr id="144" name="Freeform 95">
              <a:extLst>
                <a:ext uri="{FF2B5EF4-FFF2-40B4-BE49-F238E27FC236}">
                  <a16:creationId xmlns:a16="http://schemas.microsoft.com/office/drawing/2014/main" id="{6A9A2A4F-FF17-4638-B39D-374C00D5F1F4}"/>
                </a:ext>
              </a:extLst>
            </p:cNvPr>
            <p:cNvSpPr>
              <a:spLocks noEditPoints="1"/>
            </p:cNvSpPr>
            <p:nvPr/>
          </p:nvSpPr>
          <p:spPr bwMode="auto">
            <a:xfrm>
              <a:off x="819" y="899"/>
              <a:ext cx="107" cy="102"/>
            </a:xfrm>
            <a:custGeom>
              <a:avLst/>
              <a:gdLst>
                <a:gd name="T0" fmla="*/ 319 w 448"/>
                <a:gd name="T1" fmla="*/ 389 h 424"/>
                <a:gd name="T2" fmla="*/ 315 w 448"/>
                <a:gd name="T3" fmla="*/ 345 h 424"/>
                <a:gd name="T4" fmla="*/ 335 w 448"/>
                <a:gd name="T5" fmla="*/ 332 h 424"/>
                <a:gd name="T6" fmla="*/ 369 w 448"/>
                <a:gd name="T7" fmla="*/ 351 h 424"/>
                <a:gd name="T8" fmla="*/ 406 w 448"/>
                <a:gd name="T9" fmla="*/ 341 h 424"/>
                <a:gd name="T10" fmla="*/ 448 w 448"/>
                <a:gd name="T11" fmla="*/ 268 h 424"/>
                <a:gd name="T12" fmla="*/ 439 w 448"/>
                <a:gd name="T13" fmla="*/ 230 h 424"/>
                <a:gd name="T14" fmla="*/ 396 w 448"/>
                <a:gd name="T15" fmla="*/ 205 h 424"/>
                <a:gd name="T16" fmla="*/ 393 w 448"/>
                <a:gd name="T17" fmla="*/ 181 h 424"/>
                <a:gd name="T18" fmla="*/ 427 w 448"/>
                <a:gd name="T19" fmla="*/ 152 h 424"/>
                <a:gd name="T20" fmla="*/ 427 w 448"/>
                <a:gd name="T21" fmla="*/ 113 h 424"/>
                <a:gd name="T22" fmla="*/ 371 w 448"/>
                <a:gd name="T23" fmla="*/ 49 h 424"/>
                <a:gd name="T24" fmla="*/ 333 w 448"/>
                <a:gd name="T25" fmla="*/ 49 h 424"/>
                <a:gd name="T26" fmla="*/ 305 w 448"/>
                <a:gd name="T27" fmla="*/ 73 h 424"/>
                <a:gd name="T28" fmla="*/ 273 w 448"/>
                <a:gd name="T29" fmla="*/ 61 h 424"/>
                <a:gd name="T30" fmla="*/ 271 w 448"/>
                <a:gd name="T31" fmla="*/ 28 h 424"/>
                <a:gd name="T32" fmla="*/ 243 w 448"/>
                <a:gd name="T33" fmla="*/ 0 h 424"/>
                <a:gd name="T34" fmla="*/ 158 w 448"/>
                <a:gd name="T35" fmla="*/ 7 h 424"/>
                <a:gd name="T36" fmla="*/ 131 w 448"/>
                <a:gd name="T37" fmla="*/ 35 h 424"/>
                <a:gd name="T38" fmla="*/ 134 w 448"/>
                <a:gd name="T39" fmla="*/ 78 h 424"/>
                <a:gd name="T40" fmla="*/ 111 w 448"/>
                <a:gd name="T41" fmla="*/ 94 h 424"/>
                <a:gd name="T42" fmla="*/ 75 w 448"/>
                <a:gd name="T43" fmla="*/ 78 h 424"/>
                <a:gd name="T44" fmla="*/ 37 w 448"/>
                <a:gd name="T45" fmla="*/ 88 h 424"/>
                <a:gd name="T46" fmla="*/ 2 w 448"/>
                <a:gd name="T47" fmla="*/ 165 h 424"/>
                <a:gd name="T48" fmla="*/ 0 w 448"/>
                <a:gd name="T49" fmla="*/ 170 h 424"/>
                <a:gd name="T50" fmla="*/ 12 w 448"/>
                <a:gd name="T51" fmla="*/ 202 h 424"/>
                <a:gd name="T52" fmla="*/ 54 w 448"/>
                <a:gd name="T53" fmla="*/ 221 h 424"/>
                <a:gd name="T54" fmla="*/ 58 w 448"/>
                <a:gd name="T55" fmla="*/ 248 h 424"/>
                <a:gd name="T56" fmla="*/ 26 w 448"/>
                <a:gd name="T57" fmla="*/ 275 h 424"/>
                <a:gd name="T58" fmla="*/ 26 w 448"/>
                <a:gd name="T59" fmla="*/ 314 h 424"/>
                <a:gd name="T60" fmla="*/ 81 w 448"/>
                <a:gd name="T61" fmla="*/ 379 h 424"/>
                <a:gd name="T62" fmla="*/ 115 w 448"/>
                <a:gd name="T63" fmla="*/ 381 h 424"/>
                <a:gd name="T64" fmla="*/ 120 w 448"/>
                <a:gd name="T65" fmla="*/ 379 h 424"/>
                <a:gd name="T66" fmla="*/ 150 w 448"/>
                <a:gd name="T67" fmla="*/ 353 h 424"/>
                <a:gd name="T68" fmla="*/ 177 w 448"/>
                <a:gd name="T69" fmla="*/ 363 h 424"/>
                <a:gd name="T70" fmla="*/ 180 w 448"/>
                <a:gd name="T71" fmla="*/ 397 h 424"/>
                <a:gd name="T72" fmla="*/ 207 w 448"/>
                <a:gd name="T73" fmla="*/ 424 h 424"/>
                <a:gd name="T74" fmla="*/ 292 w 448"/>
                <a:gd name="T75" fmla="*/ 417 h 424"/>
                <a:gd name="T76" fmla="*/ 319 w 448"/>
                <a:gd name="T77" fmla="*/ 389 h 424"/>
                <a:gd name="T78" fmla="*/ 220 w 448"/>
                <a:gd name="T79" fmla="*/ 298 h 424"/>
                <a:gd name="T80" fmla="*/ 134 w 448"/>
                <a:gd name="T81" fmla="*/ 212 h 424"/>
                <a:gd name="T82" fmla="*/ 220 w 448"/>
                <a:gd name="T83" fmla="*/ 127 h 424"/>
                <a:gd name="T84" fmla="*/ 305 w 448"/>
                <a:gd name="T85" fmla="*/ 212 h 424"/>
                <a:gd name="T86" fmla="*/ 220 w 448"/>
                <a:gd name="T87" fmla="*/ 298 h 424"/>
                <a:gd name="T88" fmla="*/ 220 w 448"/>
                <a:gd name="T89" fmla="*/ 298 h 424"/>
                <a:gd name="T90" fmla="*/ 220 w 448"/>
                <a:gd name="T91" fmla="*/ 298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8" h="424">
                  <a:moveTo>
                    <a:pt x="319" y="389"/>
                  </a:moveTo>
                  <a:cubicBezTo>
                    <a:pt x="319" y="389"/>
                    <a:pt x="317" y="360"/>
                    <a:pt x="315" y="345"/>
                  </a:cubicBezTo>
                  <a:cubicBezTo>
                    <a:pt x="322" y="341"/>
                    <a:pt x="329" y="336"/>
                    <a:pt x="335" y="332"/>
                  </a:cubicBezTo>
                  <a:cubicBezTo>
                    <a:pt x="346" y="338"/>
                    <a:pt x="369" y="351"/>
                    <a:pt x="369" y="351"/>
                  </a:cubicBezTo>
                  <a:cubicBezTo>
                    <a:pt x="406" y="341"/>
                    <a:pt x="406" y="341"/>
                    <a:pt x="406" y="341"/>
                  </a:cubicBezTo>
                  <a:cubicBezTo>
                    <a:pt x="448" y="268"/>
                    <a:pt x="448" y="268"/>
                    <a:pt x="448" y="268"/>
                  </a:cubicBezTo>
                  <a:cubicBezTo>
                    <a:pt x="439" y="230"/>
                    <a:pt x="439" y="230"/>
                    <a:pt x="439" y="230"/>
                  </a:cubicBezTo>
                  <a:cubicBezTo>
                    <a:pt x="439" y="230"/>
                    <a:pt x="410" y="214"/>
                    <a:pt x="396" y="205"/>
                  </a:cubicBezTo>
                  <a:cubicBezTo>
                    <a:pt x="396" y="197"/>
                    <a:pt x="395" y="189"/>
                    <a:pt x="393" y="181"/>
                  </a:cubicBezTo>
                  <a:cubicBezTo>
                    <a:pt x="404" y="171"/>
                    <a:pt x="427" y="152"/>
                    <a:pt x="427" y="152"/>
                  </a:cubicBezTo>
                  <a:cubicBezTo>
                    <a:pt x="427" y="113"/>
                    <a:pt x="427" y="113"/>
                    <a:pt x="427" y="113"/>
                  </a:cubicBezTo>
                  <a:cubicBezTo>
                    <a:pt x="371" y="49"/>
                    <a:pt x="371" y="49"/>
                    <a:pt x="371" y="49"/>
                  </a:cubicBezTo>
                  <a:cubicBezTo>
                    <a:pt x="333" y="49"/>
                    <a:pt x="333" y="49"/>
                    <a:pt x="333" y="49"/>
                  </a:cubicBezTo>
                  <a:cubicBezTo>
                    <a:pt x="333" y="49"/>
                    <a:pt x="314" y="65"/>
                    <a:pt x="305" y="73"/>
                  </a:cubicBezTo>
                  <a:cubicBezTo>
                    <a:pt x="295" y="68"/>
                    <a:pt x="284" y="64"/>
                    <a:pt x="273" y="61"/>
                  </a:cubicBezTo>
                  <a:cubicBezTo>
                    <a:pt x="272" y="50"/>
                    <a:pt x="271" y="28"/>
                    <a:pt x="271" y="28"/>
                  </a:cubicBezTo>
                  <a:cubicBezTo>
                    <a:pt x="243" y="0"/>
                    <a:pt x="243" y="0"/>
                    <a:pt x="243" y="0"/>
                  </a:cubicBezTo>
                  <a:cubicBezTo>
                    <a:pt x="158" y="7"/>
                    <a:pt x="158" y="7"/>
                    <a:pt x="158" y="7"/>
                  </a:cubicBezTo>
                  <a:cubicBezTo>
                    <a:pt x="131" y="35"/>
                    <a:pt x="131" y="35"/>
                    <a:pt x="131" y="35"/>
                  </a:cubicBezTo>
                  <a:cubicBezTo>
                    <a:pt x="131" y="35"/>
                    <a:pt x="133" y="64"/>
                    <a:pt x="134" y="78"/>
                  </a:cubicBezTo>
                  <a:cubicBezTo>
                    <a:pt x="126" y="83"/>
                    <a:pt x="118" y="88"/>
                    <a:pt x="111" y="94"/>
                  </a:cubicBezTo>
                  <a:cubicBezTo>
                    <a:pt x="99" y="88"/>
                    <a:pt x="75" y="78"/>
                    <a:pt x="75" y="78"/>
                  </a:cubicBezTo>
                  <a:cubicBezTo>
                    <a:pt x="37" y="88"/>
                    <a:pt x="37" y="88"/>
                    <a:pt x="37" y="88"/>
                  </a:cubicBezTo>
                  <a:cubicBezTo>
                    <a:pt x="2" y="165"/>
                    <a:pt x="2" y="165"/>
                    <a:pt x="2" y="165"/>
                  </a:cubicBezTo>
                  <a:cubicBezTo>
                    <a:pt x="0" y="170"/>
                    <a:pt x="0" y="170"/>
                    <a:pt x="0" y="170"/>
                  </a:cubicBezTo>
                  <a:cubicBezTo>
                    <a:pt x="12" y="202"/>
                    <a:pt x="12" y="202"/>
                    <a:pt x="12" y="202"/>
                  </a:cubicBezTo>
                  <a:cubicBezTo>
                    <a:pt x="12" y="202"/>
                    <a:pt x="40" y="215"/>
                    <a:pt x="54" y="221"/>
                  </a:cubicBezTo>
                  <a:cubicBezTo>
                    <a:pt x="54" y="230"/>
                    <a:pt x="55" y="239"/>
                    <a:pt x="58" y="248"/>
                  </a:cubicBezTo>
                  <a:cubicBezTo>
                    <a:pt x="47" y="257"/>
                    <a:pt x="26" y="275"/>
                    <a:pt x="26" y="275"/>
                  </a:cubicBezTo>
                  <a:cubicBezTo>
                    <a:pt x="26" y="314"/>
                    <a:pt x="26" y="314"/>
                    <a:pt x="26" y="314"/>
                  </a:cubicBezTo>
                  <a:cubicBezTo>
                    <a:pt x="81" y="379"/>
                    <a:pt x="81" y="379"/>
                    <a:pt x="81" y="379"/>
                  </a:cubicBezTo>
                  <a:cubicBezTo>
                    <a:pt x="81" y="379"/>
                    <a:pt x="113" y="382"/>
                    <a:pt x="115" y="381"/>
                  </a:cubicBezTo>
                  <a:cubicBezTo>
                    <a:pt x="117" y="380"/>
                    <a:pt x="120" y="379"/>
                    <a:pt x="120" y="379"/>
                  </a:cubicBezTo>
                  <a:cubicBezTo>
                    <a:pt x="120" y="379"/>
                    <a:pt x="140" y="361"/>
                    <a:pt x="150" y="353"/>
                  </a:cubicBezTo>
                  <a:cubicBezTo>
                    <a:pt x="158" y="357"/>
                    <a:pt x="168" y="360"/>
                    <a:pt x="177" y="363"/>
                  </a:cubicBezTo>
                  <a:cubicBezTo>
                    <a:pt x="177" y="374"/>
                    <a:pt x="180" y="397"/>
                    <a:pt x="180" y="397"/>
                  </a:cubicBezTo>
                  <a:cubicBezTo>
                    <a:pt x="207" y="424"/>
                    <a:pt x="207" y="424"/>
                    <a:pt x="207" y="424"/>
                  </a:cubicBezTo>
                  <a:cubicBezTo>
                    <a:pt x="292" y="417"/>
                    <a:pt x="292" y="417"/>
                    <a:pt x="292" y="417"/>
                  </a:cubicBezTo>
                  <a:lnTo>
                    <a:pt x="319" y="389"/>
                  </a:lnTo>
                  <a:close/>
                  <a:moveTo>
                    <a:pt x="220" y="298"/>
                  </a:moveTo>
                  <a:cubicBezTo>
                    <a:pt x="173" y="298"/>
                    <a:pt x="134" y="260"/>
                    <a:pt x="134" y="212"/>
                  </a:cubicBezTo>
                  <a:cubicBezTo>
                    <a:pt x="134" y="165"/>
                    <a:pt x="173" y="127"/>
                    <a:pt x="220" y="127"/>
                  </a:cubicBezTo>
                  <a:cubicBezTo>
                    <a:pt x="267" y="127"/>
                    <a:pt x="305" y="165"/>
                    <a:pt x="305" y="212"/>
                  </a:cubicBezTo>
                  <a:cubicBezTo>
                    <a:pt x="305" y="260"/>
                    <a:pt x="267" y="298"/>
                    <a:pt x="220" y="298"/>
                  </a:cubicBezTo>
                  <a:close/>
                  <a:moveTo>
                    <a:pt x="220" y="298"/>
                  </a:moveTo>
                  <a:cubicBezTo>
                    <a:pt x="220" y="298"/>
                    <a:pt x="220" y="298"/>
                    <a:pt x="220" y="29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5" name="Freeform 96">
              <a:extLst>
                <a:ext uri="{FF2B5EF4-FFF2-40B4-BE49-F238E27FC236}">
                  <a16:creationId xmlns:a16="http://schemas.microsoft.com/office/drawing/2014/main" id="{40332241-4F13-44D6-95D3-3E6D40C7B023}"/>
                </a:ext>
              </a:extLst>
            </p:cNvPr>
            <p:cNvSpPr>
              <a:spLocks noEditPoints="1"/>
            </p:cNvSpPr>
            <p:nvPr/>
          </p:nvSpPr>
          <p:spPr bwMode="auto">
            <a:xfrm>
              <a:off x="893" y="990"/>
              <a:ext cx="82" cy="77"/>
            </a:xfrm>
            <a:custGeom>
              <a:avLst/>
              <a:gdLst>
                <a:gd name="T0" fmla="*/ 242 w 340"/>
                <a:gd name="T1" fmla="*/ 294 h 320"/>
                <a:gd name="T2" fmla="*/ 239 w 340"/>
                <a:gd name="T3" fmla="*/ 260 h 320"/>
                <a:gd name="T4" fmla="*/ 254 w 340"/>
                <a:gd name="T5" fmla="*/ 251 h 320"/>
                <a:gd name="T6" fmla="*/ 279 w 340"/>
                <a:gd name="T7" fmla="*/ 265 h 320"/>
                <a:gd name="T8" fmla="*/ 308 w 340"/>
                <a:gd name="T9" fmla="*/ 258 h 320"/>
                <a:gd name="T10" fmla="*/ 340 w 340"/>
                <a:gd name="T11" fmla="*/ 202 h 320"/>
                <a:gd name="T12" fmla="*/ 333 w 340"/>
                <a:gd name="T13" fmla="*/ 173 h 320"/>
                <a:gd name="T14" fmla="*/ 300 w 340"/>
                <a:gd name="T15" fmla="*/ 155 h 320"/>
                <a:gd name="T16" fmla="*/ 298 w 340"/>
                <a:gd name="T17" fmla="*/ 137 h 320"/>
                <a:gd name="T18" fmla="*/ 324 w 340"/>
                <a:gd name="T19" fmla="*/ 115 h 320"/>
                <a:gd name="T20" fmla="*/ 324 w 340"/>
                <a:gd name="T21" fmla="*/ 86 h 320"/>
                <a:gd name="T22" fmla="*/ 282 w 340"/>
                <a:gd name="T23" fmla="*/ 37 h 320"/>
                <a:gd name="T24" fmla="*/ 253 w 340"/>
                <a:gd name="T25" fmla="*/ 37 h 320"/>
                <a:gd name="T26" fmla="*/ 232 w 340"/>
                <a:gd name="T27" fmla="*/ 55 h 320"/>
                <a:gd name="T28" fmla="*/ 207 w 340"/>
                <a:gd name="T29" fmla="*/ 46 h 320"/>
                <a:gd name="T30" fmla="*/ 206 w 340"/>
                <a:gd name="T31" fmla="*/ 21 h 320"/>
                <a:gd name="T32" fmla="*/ 185 w 340"/>
                <a:gd name="T33" fmla="*/ 0 h 320"/>
                <a:gd name="T34" fmla="*/ 120 w 340"/>
                <a:gd name="T35" fmla="*/ 5 h 320"/>
                <a:gd name="T36" fmla="*/ 99 w 340"/>
                <a:gd name="T37" fmla="*/ 26 h 320"/>
                <a:gd name="T38" fmla="*/ 102 w 340"/>
                <a:gd name="T39" fmla="*/ 59 h 320"/>
                <a:gd name="T40" fmla="*/ 84 w 340"/>
                <a:gd name="T41" fmla="*/ 71 h 320"/>
                <a:gd name="T42" fmla="*/ 57 w 340"/>
                <a:gd name="T43" fmla="*/ 58 h 320"/>
                <a:gd name="T44" fmla="*/ 28 w 340"/>
                <a:gd name="T45" fmla="*/ 66 h 320"/>
                <a:gd name="T46" fmla="*/ 1 w 340"/>
                <a:gd name="T47" fmla="*/ 124 h 320"/>
                <a:gd name="T48" fmla="*/ 0 w 340"/>
                <a:gd name="T49" fmla="*/ 129 h 320"/>
                <a:gd name="T50" fmla="*/ 9 w 340"/>
                <a:gd name="T51" fmla="*/ 153 h 320"/>
                <a:gd name="T52" fmla="*/ 41 w 340"/>
                <a:gd name="T53" fmla="*/ 167 h 320"/>
                <a:gd name="T54" fmla="*/ 44 w 340"/>
                <a:gd name="T55" fmla="*/ 187 h 320"/>
                <a:gd name="T56" fmla="*/ 20 w 340"/>
                <a:gd name="T57" fmla="*/ 208 h 320"/>
                <a:gd name="T58" fmla="*/ 20 w 340"/>
                <a:gd name="T59" fmla="*/ 237 h 320"/>
                <a:gd name="T60" fmla="*/ 62 w 340"/>
                <a:gd name="T61" fmla="*/ 286 h 320"/>
                <a:gd name="T62" fmla="*/ 87 w 340"/>
                <a:gd name="T63" fmla="*/ 288 h 320"/>
                <a:gd name="T64" fmla="*/ 91 w 340"/>
                <a:gd name="T65" fmla="*/ 286 h 320"/>
                <a:gd name="T66" fmla="*/ 114 w 340"/>
                <a:gd name="T67" fmla="*/ 267 h 320"/>
                <a:gd name="T68" fmla="*/ 134 w 340"/>
                <a:gd name="T69" fmla="*/ 274 h 320"/>
                <a:gd name="T70" fmla="*/ 136 w 340"/>
                <a:gd name="T71" fmla="*/ 300 h 320"/>
                <a:gd name="T72" fmla="*/ 157 w 340"/>
                <a:gd name="T73" fmla="*/ 320 h 320"/>
                <a:gd name="T74" fmla="*/ 222 w 340"/>
                <a:gd name="T75" fmla="*/ 315 h 320"/>
                <a:gd name="T76" fmla="*/ 242 w 340"/>
                <a:gd name="T77" fmla="*/ 294 h 320"/>
                <a:gd name="T78" fmla="*/ 167 w 340"/>
                <a:gd name="T79" fmla="*/ 225 h 320"/>
                <a:gd name="T80" fmla="*/ 102 w 340"/>
                <a:gd name="T81" fmla="*/ 160 h 320"/>
                <a:gd name="T82" fmla="*/ 167 w 340"/>
                <a:gd name="T83" fmla="*/ 96 h 320"/>
                <a:gd name="T84" fmla="*/ 232 w 340"/>
                <a:gd name="T85" fmla="*/ 160 h 320"/>
                <a:gd name="T86" fmla="*/ 167 w 340"/>
                <a:gd name="T87" fmla="*/ 225 h 320"/>
                <a:gd name="T88" fmla="*/ 167 w 340"/>
                <a:gd name="T89" fmla="*/ 225 h 320"/>
                <a:gd name="T90" fmla="*/ 167 w 340"/>
                <a:gd name="T91" fmla="*/ 22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320">
                  <a:moveTo>
                    <a:pt x="242" y="294"/>
                  </a:moveTo>
                  <a:cubicBezTo>
                    <a:pt x="242" y="294"/>
                    <a:pt x="240" y="272"/>
                    <a:pt x="239" y="260"/>
                  </a:cubicBezTo>
                  <a:cubicBezTo>
                    <a:pt x="245" y="258"/>
                    <a:pt x="250" y="254"/>
                    <a:pt x="254" y="251"/>
                  </a:cubicBezTo>
                  <a:cubicBezTo>
                    <a:pt x="263" y="255"/>
                    <a:pt x="279" y="265"/>
                    <a:pt x="279" y="265"/>
                  </a:cubicBezTo>
                  <a:cubicBezTo>
                    <a:pt x="308" y="258"/>
                    <a:pt x="308" y="258"/>
                    <a:pt x="308" y="258"/>
                  </a:cubicBezTo>
                  <a:cubicBezTo>
                    <a:pt x="340" y="202"/>
                    <a:pt x="340" y="202"/>
                    <a:pt x="340" y="202"/>
                  </a:cubicBezTo>
                  <a:cubicBezTo>
                    <a:pt x="333" y="173"/>
                    <a:pt x="333" y="173"/>
                    <a:pt x="333" y="173"/>
                  </a:cubicBezTo>
                  <a:cubicBezTo>
                    <a:pt x="333" y="173"/>
                    <a:pt x="311" y="161"/>
                    <a:pt x="300" y="155"/>
                  </a:cubicBezTo>
                  <a:cubicBezTo>
                    <a:pt x="300" y="149"/>
                    <a:pt x="300" y="143"/>
                    <a:pt x="298" y="137"/>
                  </a:cubicBezTo>
                  <a:cubicBezTo>
                    <a:pt x="307" y="129"/>
                    <a:pt x="324" y="115"/>
                    <a:pt x="324" y="115"/>
                  </a:cubicBezTo>
                  <a:cubicBezTo>
                    <a:pt x="324" y="86"/>
                    <a:pt x="324" y="86"/>
                    <a:pt x="324" y="86"/>
                  </a:cubicBezTo>
                  <a:cubicBezTo>
                    <a:pt x="282" y="37"/>
                    <a:pt x="282" y="37"/>
                    <a:pt x="282" y="37"/>
                  </a:cubicBezTo>
                  <a:cubicBezTo>
                    <a:pt x="253" y="37"/>
                    <a:pt x="253" y="37"/>
                    <a:pt x="253" y="37"/>
                  </a:cubicBezTo>
                  <a:cubicBezTo>
                    <a:pt x="253" y="37"/>
                    <a:pt x="238" y="49"/>
                    <a:pt x="232" y="55"/>
                  </a:cubicBezTo>
                  <a:cubicBezTo>
                    <a:pt x="224" y="51"/>
                    <a:pt x="216" y="48"/>
                    <a:pt x="207" y="46"/>
                  </a:cubicBezTo>
                  <a:cubicBezTo>
                    <a:pt x="206" y="38"/>
                    <a:pt x="206" y="21"/>
                    <a:pt x="206" y="21"/>
                  </a:cubicBezTo>
                  <a:cubicBezTo>
                    <a:pt x="185" y="0"/>
                    <a:pt x="185" y="0"/>
                    <a:pt x="185" y="0"/>
                  </a:cubicBezTo>
                  <a:cubicBezTo>
                    <a:pt x="120" y="5"/>
                    <a:pt x="120" y="5"/>
                    <a:pt x="120" y="5"/>
                  </a:cubicBezTo>
                  <a:cubicBezTo>
                    <a:pt x="99" y="26"/>
                    <a:pt x="99" y="26"/>
                    <a:pt x="99" y="26"/>
                  </a:cubicBezTo>
                  <a:cubicBezTo>
                    <a:pt x="99" y="26"/>
                    <a:pt x="101" y="48"/>
                    <a:pt x="102" y="59"/>
                  </a:cubicBezTo>
                  <a:cubicBezTo>
                    <a:pt x="96" y="62"/>
                    <a:pt x="90" y="67"/>
                    <a:pt x="84" y="71"/>
                  </a:cubicBezTo>
                  <a:cubicBezTo>
                    <a:pt x="75" y="67"/>
                    <a:pt x="57" y="58"/>
                    <a:pt x="57" y="58"/>
                  </a:cubicBezTo>
                  <a:cubicBezTo>
                    <a:pt x="28" y="66"/>
                    <a:pt x="28" y="66"/>
                    <a:pt x="28" y="66"/>
                  </a:cubicBezTo>
                  <a:cubicBezTo>
                    <a:pt x="1" y="124"/>
                    <a:pt x="1" y="124"/>
                    <a:pt x="1" y="124"/>
                  </a:cubicBezTo>
                  <a:cubicBezTo>
                    <a:pt x="0" y="129"/>
                    <a:pt x="0" y="129"/>
                    <a:pt x="0" y="129"/>
                  </a:cubicBezTo>
                  <a:cubicBezTo>
                    <a:pt x="9" y="153"/>
                    <a:pt x="9" y="153"/>
                    <a:pt x="9" y="153"/>
                  </a:cubicBezTo>
                  <a:cubicBezTo>
                    <a:pt x="9" y="153"/>
                    <a:pt x="30" y="163"/>
                    <a:pt x="41" y="167"/>
                  </a:cubicBezTo>
                  <a:cubicBezTo>
                    <a:pt x="41" y="174"/>
                    <a:pt x="42" y="181"/>
                    <a:pt x="44" y="187"/>
                  </a:cubicBezTo>
                  <a:cubicBezTo>
                    <a:pt x="36" y="194"/>
                    <a:pt x="20" y="208"/>
                    <a:pt x="20" y="208"/>
                  </a:cubicBezTo>
                  <a:cubicBezTo>
                    <a:pt x="20" y="237"/>
                    <a:pt x="20" y="237"/>
                    <a:pt x="20" y="237"/>
                  </a:cubicBezTo>
                  <a:cubicBezTo>
                    <a:pt x="62" y="286"/>
                    <a:pt x="62" y="286"/>
                    <a:pt x="62" y="286"/>
                  </a:cubicBezTo>
                  <a:cubicBezTo>
                    <a:pt x="62" y="286"/>
                    <a:pt x="86" y="289"/>
                    <a:pt x="87" y="288"/>
                  </a:cubicBezTo>
                  <a:cubicBezTo>
                    <a:pt x="88" y="287"/>
                    <a:pt x="91" y="286"/>
                    <a:pt x="91" y="286"/>
                  </a:cubicBezTo>
                  <a:cubicBezTo>
                    <a:pt x="91" y="286"/>
                    <a:pt x="106" y="273"/>
                    <a:pt x="114" y="267"/>
                  </a:cubicBezTo>
                  <a:cubicBezTo>
                    <a:pt x="120" y="269"/>
                    <a:pt x="127" y="272"/>
                    <a:pt x="134" y="274"/>
                  </a:cubicBezTo>
                  <a:cubicBezTo>
                    <a:pt x="135" y="282"/>
                    <a:pt x="136" y="300"/>
                    <a:pt x="136" y="300"/>
                  </a:cubicBezTo>
                  <a:cubicBezTo>
                    <a:pt x="157" y="320"/>
                    <a:pt x="157" y="320"/>
                    <a:pt x="157" y="320"/>
                  </a:cubicBezTo>
                  <a:cubicBezTo>
                    <a:pt x="222" y="315"/>
                    <a:pt x="222" y="315"/>
                    <a:pt x="222" y="315"/>
                  </a:cubicBezTo>
                  <a:lnTo>
                    <a:pt x="242" y="294"/>
                  </a:lnTo>
                  <a:close/>
                  <a:moveTo>
                    <a:pt x="167" y="225"/>
                  </a:moveTo>
                  <a:cubicBezTo>
                    <a:pt x="131" y="225"/>
                    <a:pt x="102" y="196"/>
                    <a:pt x="102" y="160"/>
                  </a:cubicBezTo>
                  <a:cubicBezTo>
                    <a:pt x="102" y="124"/>
                    <a:pt x="131" y="96"/>
                    <a:pt x="167" y="96"/>
                  </a:cubicBezTo>
                  <a:cubicBezTo>
                    <a:pt x="203" y="96"/>
                    <a:pt x="232" y="124"/>
                    <a:pt x="232" y="160"/>
                  </a:cubicBezTo>
                  <a:cubicBezTo>
                    <a:pt x="232" y="196"/>
                    <a:pt x="203" y="225"/>
                    <a:pt x="167" y="225"/>
                  </a:cubicBezTo>
                  <a:close/>
                  <a:moveTo>
                    <a:pt x="167" y="225"/>
                  </a:moveTo>
                  <a:cubicBezTo>
                    <a:pt x="167" y="225"/>
                    <a:pt x="167" y="225"/>
                    <a:pt x="167" y="2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6" name="Freeform 97">
              <a:extLst>
                <a:ext uri="{FF2B5EF4-FFF2-40B4-BE49-F238E27FC236}">
                  <a16:creationId xmlns:a16="http://schemas.microsoft.com/office/drawing/2014/main" id="{8EFDA1B7-9707-44E2-A1C6-8DB7032E5E6A}"/>
                </a:ext>
              </a:extLst>
            </p:cNvPr>
            <p:cNvSpPr>
              <a:spLocks noEditPoints="1"/>
            </p:cNvSpPr>
            <p:nvPr/>
          </p:nvSpPr>
          <p:spPr bwMode="auto">
            <a:xfrm>
              <a:off x="881" y="866"/>
              <a:ext cx="228" cy="26"/>
            </a:xfrm>
            <a:custGeom>
              <a:avLst/>
              <a:gdLst>
                <a:gd name="T0" fmla="*/ 884 w 952"/>
                <a:gd name="T1" fmla="*/ 0 h 108"/>
                <a:gd name="T2" fmla="*/ 69 w 952"/>
                <a:gd name="T3" fmla="*/ 0 h 108"/>
                <a:gd name="T4" fmla="*/ 69 w 952"/>
                <a:gd name="T5" fmla="*/ 108 h 108"/>
                <a:gd name="T6" fmla="*/ 884 w 952"/>
                <a:gd name="T7" fmla="*/ 108 h 108"/>
                <a:gd name="T8" fmla="*/ 884 w 952"/>
                <a:gd name="T9" fmla="*/ 0 h 108"/>
                <a:gd name="T10" fmla="*/ 884 w 952"/>
                <a:gd name="T11" fmla="*/ 0 h 108"/>
                <a:gd name="T12" fmla="*/ 884 w 952"/>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952" h="108">
                  <a:moveTo>
                    <a:pt x="884" y="0"/>
                  </a:moveTo>
                  <a:cubicBezTo>
                    <a:pt x="69" y="0"/>
                    <a:pt x="69" y="0"/>
                    <a:pt x="69" y="0"/>
                  </a:cubicBezTo>
                  <a:cubicBezTo>
                    <a:pt x="0" y="0"/>
                    <a:pt x="0" y="108"/>
                    <a:pt x="69" y="108"/>
                  </a:cubicBezTo>
                  <a:cubicBezTo>
                    <a:pt x="884" y="108"/>
                    <a:pt x="884" y="108"/>
                    <a:pt x="884" y="108"/>
                  </a:cubicBezTo>
                  <a:cubicBezTo>
                    <a:pt x="952" y="108"/>
                    <a:pt x="952" y="0"/>
                    <a:pt x="884" y="0"/>
                  </a:cubicBezTo>
                  <a:close/>
                  <a:moveTo>
                    <a:pt x="884" y="0"/>
                  </a:moveTo>
                  <a:cubicBezTo>
                    <a:pt x="884" y="0"/>
                    <a:pt x="884" y="0"/>
                    <a:pt x="884"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7" name="Freeform 98">
              <a:extLst>
                <a:ext uri="{FF2B5EF4-FFF2-40B4-BE49-F238E27FC236}">
                  <a16:creationId xmlns:a16="http://schemas.microsoft.com/office/drawing/2014/main" id="{D7E495A3-B467-46F5-ADEC-179539313422}"/>
                </a:ext>
              </a:extLst>
            </p:cNvPr>
            <p:cNvSpPr>
              <a:spLocks noEditPoints="1"/>
            </p:cNvSpPr>
            <p:nvPr/>
          </p:nvSpPr>
          <p:spPr bwMode="auto">
            <a:xfrm>
              <a:off x="983" y="926"/>
              <a:ext cx="126" cy="26"/>
            </a:xfrm>
            <a:custGeom>
              <a:avLst/>
              <a:gdLst>
                <a:gd name="T0" fmla="*/ 460 w 528"/>
                <a:gd name="T1" fmla="*/ 0 h 108"/>
                <a:gd name="T2" fmla="*/ 69 w 528"/>
                <a:gd name="T3" fmla="*/ 0 h 108"/>
                <a:gd name="T4" fmla="*/ 69 w 528"/>
                <a:gd name="T5" fmla="*/ 108 h 108"/>
                <a:gd name="T6" fmla="*/ 460 w 528"/>
                <a:gd name="T7" fmla="*/ 108 h 108"/>
                <a:gd name="T8" fmla="*/ 460 w 528"/>
                <a:gd name="T9" fmla="*/ 0 h 108"/>
                <a:gd name="T10" fmla="*/ 460 w 528"/>
                <a:gd name="T11" fmla="*/ 0 h 108"/>
                <a:gd name="T12" fmla="*/ 460 w 52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528" h="108">
                  <a:moveTo>
                    <a:pt x="460" y="0"/>
                  </a:moveTo>
                  <a:cubicBezTo>
                    <a:pt x="69" y="0"/>
                    <a:pt x="69" y="0"/>
                    <a:pt x="69" y="0"/>
                  </a:cubicBezTo>
                  <a:cubicBezTo>
                    <a:pt x="0" y="0"/>
                    <a:pt x="0" y="108"/>
                    <a:pt x="69" y="108"/>
                  </a:cubicBezTo>
                  <a:cubicBezTo>
                    <a:pt x="460" y="108"/>
                    <a:pt x="460" y="108"/>
                    <a:pt x="460" y="108"/>
                  </a:cubicBezTo>
                  <a:cubicBezTo>
                    <a:pt x="528" y="108"/>
                    <a:pt x="528" y="0"/>
                    <a:pt x="460" y="0"/>
                  </a:cubicBezTo>
                  <a:close/>
                  <a:moveTo>
                    <a:pt x="460" y="0"/>
                  </a:moveTo>
                  <a:cubicBezTo>
                    <a:pt x="460" y="0"/>
                    <a:pt x="460" y="0"/>
                    <a:pt x="46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8" name="Freeform 99">
              <a:extLst>
                <a:ext uri="{FF2B5EF4-FFF2-40B4-BE49-F238E27FC236}">
                  <a16:creationId xmlns:a16="http://schemas.microsoft.com/office/drawing/2014/main" id="{CDD3DF9B-DC02-41EE-ADF3-ABE4938722EF}"/>
                </a:ext>
              </a:extLst>
            </p:cNvPr>
            <p:cNvSpPr>
              <a:spLocks noEditPoints="1"/>
            </p:cNvSpPr>
            <p:nvPr/>
          </p:nvSpPr>
          <p:spPr bwMode="auto">
            <a:xfrm>
              <a:off x="804" y="804"/>
              <a:ext cx="356" cy="192"/>
            </a:xfrm>
            <a:custGeom>
              <a:avLst/>
              <a:gdLst>
                <a:gd name="T0" fmla="*/ 31 w 356"/>
                <a:gd name="T1" fmla="*/ 31 h 192"/>
                <a:gd name="T2" fmla="*/ 326 w 356"/>
                <a:gd name="T3" fmla="*/ 31 h 192"/>
                <a:gd name="T4" fmla="*/ 326 w 356"/>
                <a:gd name="T5" fmla="*/ 192 h 192"/>
                <a:gd name="T6" fmla="*/ 356 w 356"/>
                <a:gd name="T7" fmla="*/ 192 h 192"/>
                <a:gd name="T8" fmla="*/ 356 w 356"/>
                <a:gd name="T9" fmla="*/ 0 h 192"/>
                <a:gd name="T10" fmla="*/ 0 w 356"/>
                <a:gd name="T11" fmla="*/ 0 h 192"/>
                <a:gd name="T12" fmla="*/ 0 w 356"/>
                <a:gd name="T13" fmla="*/ 100 h 192"/>
                <a:gd name="T14" fmla="*/ 31 w 356"/>
                <a:gd name="T15" fmla="*/ 100 h 192"/>
                <a:gd name="T16" fmla="*/ 31 w 356"/>
                <a:gd name="T17" fmla="*/ 31 h 192"/>
                <a:gd name="T18" fmla="*/ 31 w 356"/>
                <a:gd name="T19" fmla="*/ 31 h 192"/>
                <a:gd name="T20" fmla="*/ 31 w 356"/>
                <a:gd name="T21" fmla="*/ 3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192">
                  <a:moveTo>
                    <a:pt x="31" y="31"/>
                  </a:moveTo>
                  <a:lnTo>
                    <a:pt x="326" y="31"/>
                  </a:lnTo>
                  <a:lnTo>
                    <a:pt x="326" y="192"/>
                  </a:lnTo>
                  <a:lnTo>
                    <a:pt x="356" y="192"/>
                  </a:lnTo>
                  <a:lnTo>
                    <a:pt x="356" y="0"/>
                  </a:lnTo>
                  <a:lnTo>
                    <a:pt x="0" y="0"/>
                  </a:lnTo>
                  <a:lnTo>
                    <a:pt x="0" y="100"/>
                  </a:lnTo>
                  <a:lnTo>
                    <a:pt x="31" y="100"/>
                  </a:lnTo>
                  <a:lnTo>
                    <a:pt x="31" y="31"/>
                  </a:lnTo>
                  <a:close/>
                  <a:moveTo>
                    <a:pt x="31" y="31"/>
                  </a:moveTo>
                  <a:lnTo>
                    <a:pt x="31" y="31"/>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9" name="Freeform 100">
              <a:extLst>
                <a:ext uri="{FF2B5EF4-FFF2-40B4-BE49-F238E27FC236}">
                  <a16:creationId xmlns:a16="http://schemas.microsoft.com/office/drawing/2014/main" id="{34104EFF-F191-45D5-8451-CDE56FCDC64D}"/>
                </a:ext>
              </a:extLst>
            </p:cNvPr>
            <p:cNvSpPr>
              <a:spLocks noEditPoints="1"/>
            </p:cNvSpPr>
            <p:nvPr/>
          </p:nvSpPr>
          <p:spPr bwMode="auto">
            <a:xfrm>
              <a:off x="951" y="1085"/>
              <a:ext cx="176" cy="167"/>
            </a:xfrm>
            <a:custGeom>
              <a:avLst/>
              <a:gdLst>
                <a:gd name="T0" fmla="*/ 650 w 732"/>
                <a:gd name="T1" fmla="*/ 346 h 696"/>
                <a:gd name="T2" fmla="*/ 646 w 732"/>
                <a:gd name="T3" fmla="*/ 306 h 696"/>
                <a:gd name="T4" fmla="*/ 703 w 732"/>
                <a:gd name="T5" fmla="*/ 260 h 696"/>
                <a:gd name="T6" fmla="*/ 705 w 732"/>
                <a:gd name="T7" fmla="*/ 196 h 696"/>
                <a:gd name="T8" fmla="*/ 617 w 732"/>
                <a:gd name="T9" fmla="*/ 87 h 696"/>
                <a:gd name="T10" fmla="*/ 553 w 732"/>
                <a:gd name="T11" fmla="*/ 85 h 696"/>
                <a:gd name="T12" fmla="*/ 506 w 732"/>
                <a:gd name="T13" fmla="*/ 122 h 696"/>
                <a:gd name="T14" fmla="*/ 455 w 732"/>
                <a:gd name="T15" fmla="*/ 101 h 696"/>
                <a:gd name="T16" fmla="*/ 452 w 732"/>
                <a:gd name="T17" fmla="*/ 47 h 696"/>
                <a:gd name="T18" fmla="*/ 409 w 732"/>
                <a:gd name="T19" fmla="*/ 0 h 696"/>
                <a:gd name="T20" fmla="*/ 268 w 732"/>
                <a:gd name="T21" fmla="*/ 7 h 696"/>
                <a:gd name="T22" fmla="*/ 222 w 732"/>
                <a:gd name="T23" fmla="*/ 51 h 696"/>
                <a:gd name="T24" fmla="*/ 225 w 732"/>
                <a:gd name="T25" fmla="*/ 122 h 696"/>
                <a:gd name="T26" fmla="*/ 186 w 732"/>
                <a:gd name="T27" fmla="*/ 147 h 696"/>
                <a:gd name="T28" fmla="*/ 127 w 732"/>
                <a:gd name="T29" fmla="*/ 118 h 696"/>
                <a:gd name="T30" fmla="*/ 65 w 732"/>
                <a:gd name="T31" fmla="*/ 133 h 696"/>
                <a:gd name="T32" fmla="*/ 3 w 732"/>
                <a:gd name="T33" fmla="*/ 258 h 696"/>
                <a:gd name="T34" fmla="*/ 0 w 732"/>
                <a:gd name="T35" fmla="*/ 267 h 696"/>
                <a:gd name="T36" fmla="*/ 17 w 732"/>
                <a:gd name="T37" fmla="*/ 321 h 696"/>
                <a:gd name="T38" fmla="*/ 84 w 732"/>
                <a:gd name="T39" fmla="*/ 354 h 696"/>
                <a:gd name="T40" fmla="*/ 90 w 732"/>
                <a:gd name="T41" fmla="*/ 398 h 696"/>
                <a:gd name="T42" fmla="*/ 36 w 732"/>
                <a:gd name="T43" fmla="*/ 441 h 696"/>
                <a:gd name="T44" fmla="*/ 34 w 732"/>
                <a:gd name="T45" fmla="*/ 505 h 696"/>
                <a:gd name="T46" fmla="*/ 121 w 732"/>
                <a:gd name="T47" fmla="*/ 615 h 696"/>
                <a:gd name="T48" fmla="*/ 177 w 732"/>
                <a:gd name="T49" fmla="*/ 621 h 696"/>
                <a:gd name="T50" fmla="*/ 185 w 732"/>
                <a:gd name="T51" fmla="*/ 617 h 696"/>
                <a:gd name="T52" fmla="*/ 237 w 732"/>
                <a:gd name="T53" fmla="*/ 576 h 696"/>
                <a:gd name="T54" fmla="*/ 280 w 732"/>
                <a:gd name="T55" fmla="*/ 593 h 696"/>
                <a:gd name="T56" fmla="*/ 283 w 732"/>
                <a:gd name="T57" fmla="*/ 650 h 696"/>
                <a:gd name="T58" fmla="*/ 327 w 732"/>
                <a:gd name="T59" fmla="*/ 696 h 696"/>
                <a:gd name="T60" fmla="*/ 467 w 732"/>
                <a:gd name="T61" fmla="*/ 688 h 696"/>
                <a:gd name="T62" fmla="*/ 513 w 732"/>
                <a:gd name="T63" fmla="*/ 644 h 696"/>
                <a:gd name="T64" fmla="*/ 509 w 732"/>
                <a:gd name="T65" fmla="*/ 572 h 696"/>
                <a:gd name="T66" fmla="*/ 543 w 732"/>
                <a:gd name="T67" fmla="*/ 551 h 696"/>
                <a:gd name="T68" fmla="*/ 596 w 732"/>
                <a:gd name="T69" fmla="*/ 585 h 696"/>
                <a:gd name="T70" fmla="*/ 658 w 732"/>
                <a:gd name="T71" fmla="*/ 570 h 696"/>
                <a:gd name="T72" fmla="*/ 732 w 732"/>
                <a:gd name="T73" fmla="*/ 451 h 696"/>
                <a:gd name="T74" fmla="*/ 718 w 732"/>
                <a:gd name="T75" fmla="*/ 389 h 696"/>
                <a:gd name="T76" fmla="*/ 650 w 732"/>
                <a:gd name="T77" fmla="*/ 346 h 696"/>
                <a:gd name="T78" fmla="*/ 355 w 732"/>
                <a:gd name="T79" fmla="*/ 489 h 696"/>
                <a:gd name="T80" fmla="*/ 218 w 732"/>
                <a:gd name="T81" fmla="*/ 344 h 696"/>
                <a:gd name="T82" fmla="*/ 364 w 732"/>
                <a:gd name="T83" fmla="*/ 207 h 696"/>
                <a:gd name="T84" fmla="*/ 500 w 732"/>
                <a:gd name="T85" fmla="*/ 353 h 696"/>
                <a:gd name="T86" fmla="*/ 355 w 732"/>
                <a:gd name="T87" fmla="*/ 489 h 696"/>
                <a:gd name="T88" fmla="*/ 355 w 732"/>
                <a:gd name="T89" fmla="*/ 489 h 696"/>
                <a:gd name="T90" fmla="*/ 355 w 732"/>
                <a:gd name="T91" fmla="*/ 489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2" h="696">
                  <a:moveTo>
                    <a:pt x="650" y="346"/>
                  </a:moveTo>
                  <a:cubicBezTo>
                    <a:pt x="649" y="333"/>
                    <a:pt x="648" y="319"/>
                    <a:pt x="646" y="306"/>
                  </a:cubicBezTo>
                  <a:cubicBezTo>
                    <a:pt x="665" y="290"/>
                    <a:pt x="703" y="260"/>
                    <a:pt x="703" y="260"/>
                  </a:cubicBezTo>
                  <a:cubicBezTo>
                    <a:pt x="705" y="196"/>
                    <a:pt x="705" y="196"/>
                    <a:pt x="705" y="196"/>
                  </a:cubicBezTo>
                  <a:cubicBezTo>
                    <a:pt x="617" y="87"/>
                    <a:pt x="617" y="87"/>
                    <a:pt x="617" y="87"/>
                  </a:cubicBezTo>
                  <a:cubicBezTo>
                    <a:pt x="553" y="85"/>
                    <a:pt x="553" y="85"/>
                    <a:pt x="553" y="85"/>
                  </a:cubicBezTo>
                  <a:cubicBezTo>
                    <a:pt x="553" y="85"/>
                    <a:pt x="522" y="110"/>
                    <a:pt x="506" y="122"/>
                  </a:cubicBezTo>
                  <a:cubicBezTo>
                    <a:pt x="490" y="114"/>
                    <a:pt x="473" y="107"/>
                    <a:pt x="455" y="101"/>
                  </a:cubicBezTo>
                  <a:cubicBezTo>
                    <a:pt x="454" y="83"/>
                    <a:pt x="452" y="47"/>
                    <a:pt x="452" y="47"/>
                  </a:cubicBezTo>
                  <a:cubicBezTo>
                    <a:pt x="409" y="0"/>
                    <a:pt x="409" y="0"/>
                    <a:pt x="409" y="0"/>
                  </a:cubicBezTo>
                  <a:cubicBezTo>
                    <a:pt x="268" y="7"/>
                    <a:pt x="268" y="7"/>
                    <a:pt x="268" y="7"/>
                  </a:cubicBezTo>
                  <a:cubicBezTo>
                    <a:pt x="222" y="51"/>
                    <a:pt x="222" y="51"/>
                    <a:pt x="222" y="51"/>
                  </a:cubicBezTo>
                  <a:cubicBezTo>
                    <a:pt x="222" y="51"/>
                    <a:pt x="224" y="98"/>
                    <a:pt x="225" y="122"/>
                  </a:cubicBezTo>
                  <a:cubicBezTo>
                    <a:pt x="211" y="130"/>
                    <a:pt x="198" y="138"/>
                    <a:pt x="186" y="147"/>
                  </a:cubicBezTo>
                  <a:cubicBezTo>
                    <a:pt x="166" y="138"/>
                    <a:pt x="127" y="118"/>
                    <a:pt x="127" y="118"/>
                  </a:cubicBezTo>
                  <a:cubicBezTo>
                    <a:pt x="65" y="133"/>
                    <a:pt x="65" y="133"/>
                    <a:pt x="65" y="133"/>
                  </a:cubicBezTo>
                  <a:cubicBezTo>
                    <a:pt x="3" y="258"/>
                    <a:pt x="3" y="258"/>
                    <a:pt x="3" y="258"/>
                  </a:cubicBezTo>
                  <a:cubicBezTo>
                    <a:pt x="0" y="267"/>
                    <a:pt x="0" y="267"/>
                    <a:pt x="0" y="267"/>
                  </a:cubicBezTo>
                  <a:cubicBezTo>
                    <a:pt x="17" y="321"/>
                    <a:pt x="17" y="321"/>
                    <a:pt x="17" y="321"/>
                  </a:cubicBezTo>
                  <a:cubicBezTo>
                    <a:pt x="17" y="321"/>
                    <a:pt x="62" y="343"/>
                    <a:pt x="84" y="354"/>
                  </a:cubicBezTo>
                  <a:cubicBezTo>
                    <a:pt x="85" y="369"/>
                    <a:pt x="87" y="384"/>
                    <a:pt x="90" y="398"/>
                  </a:cubicBezTo>
                  <a:cubicBezTo>
                    <a:pt x="72" y="412"/>
                    <a:pt x="36" y="441"/>
                    <a:pt x="36" y="441"/>
                  </a:cubicBezTo>
                  <a:cubicBezTo>
                    <a:pt x="34" y="505"/>
                    <a:pt x="34" y="505"/>
                    <a:pt x="34" y="505"/>
                  </a:cubicBezTo>
                  <a:cubicBezTo>
                    <a:pt x="121" y="615"/>
                    <a:pt x="121" y="615"/>
                    <a:pt x="121" y="615"/>
                  </a:cubicBezTo>
                  <a:cubicBezTo>
                    <a:pt x="121" y="615"/>
                    <a:pt x="174" y="623"/>
                    <a:pt x="177" y="621"/>
                  </a:cubicBezTo>
                  <a:cubicBezTo>
                    <a:pt x="185" y="617"/>
                    <a:pt x="185" y="617"/>
                    <a:pt x="185" y="617"/>
                  </a:cubicBezTo>
                  <a:cubicBezTo>
                    <a:pt x="185" y="617"/>
                    <a:pt x="219" y="590"/>
                    <a:pt x="237" y="576"/>
                  </a:cubicBezTo>
                  <a:cubicBezTo>
                    <a:pt x="250" y="583"/>
                    <a:pt x="265" y="589"/>
                    <a:pt x="280" y="593"/>
                  </a:cubicBezTo>
                  <a:cubicBezTo>
                    <a:pt x="281" y="612"/>
                    <a:pt x="283" y="650"/>
                    <a:pt x="283" y="650"/>
                  </a:cubicBezTo>
                  <a:cubicBezTo>
                    <a:pt x="327" y="696"/>
                    <a:pt x="327" y="696"/>
                    <a:pt x="327" y="696"/>
                  </a:cubicBezTo>
                  <a:cubicBezTo>
                    <a:pt x="467" y="688"/>
                    <a:pt x="467" y="688"/>
                    <a:pt x="467" y="688"/>
                  </a:cubicBezTo>
                  <a:cubicBezTo>
                    <a:pt x="513" y="644"/>
                    <a:pt x="513" y="644"/>
                    <a:pt x="513" y="644"/>
                  </a:cubicBezTo>
                  <a:cubicBezTo>
                    <a:pt x="513" y="644"/>
                    <a:pt x="510" y="596"/>
                    <a:pt x="509" y="572"/>
                  </a:cubicBezTo>
                  <a:cubicBezTo>
                    <a:pt x="521" y="566"/>
                    <a:pt x="532" y="559"/>
                    <a:pt x="543" y="551"/>
                  </a:cubicBezTo>
                  <a:cubicBezTo>
                    <a:pt x="596" y="585"/>
                    <a:pt x="596" y="585"/>
                    <a:pt x="596" y="585"/>
                  </a:cubicBezTo>
                  <a:cubicBezTo>
                    <a:pt x="658" y="570"/>
                    <a:pt x="658" y="570"/>
                    <a:pt x="658" y="570"/>
                  </a:cubicBezTo>
                  <a:cubicBezTo>
                    <a:pt x="732" y="451"/>
                    <a:pt x="732" y="451"/>
                    <a:pt x="732" y="451"/>
                  </a:cubicBezTo>
                  <a:cubicBezTo>
                    <a:pt x="718" y="389"/>
                    <a:pt x="718" y="389"/>
                    <a:pt x="718" y="389"/>
                  </a:cubicBezTo>
                  <a:cubicBezTo>
                    <a:pt x="718" y="389"/>
                    <a:pt x="672" y="360"/>
                    <a:pt x="650" y="346"/>
                  </a:cubicBezTo>
                  <a:close/>
                  <a:moveTo>
                    <a:pt x="355" y="489"/>
                  </a:moveTo>
                  <a:cubicBezTo>
                    <a:pt x="277" y="487"/>
                    <a:pt x="216" y="421"/>
                    <a:pt x="218" y="344"/>
                  </a:cubicBezTo>
                  <a:cubicBezTo>
                    <a:pt x="221" y="266"/>
                    <a:pt x="286" y="205"/>
                    <a:pt x="364" y="207"/>
                  </a:cubicBezTo>
                  <a:cubicBezTo>
                    <a:pt x="442" y="210"/>
                    <a:pt x="503" y="275"/>
                    <a:pt x="500" y="353"/>
                  </a:cubicBezTo>
                  <a:cubicBezTo>
                    <a:pt x="498" y="431"/>
                    <a:pt x="433" y="492"/>
                    <a:pt x="355" y="489"/>
                  </a:cubicBezTo>
                  <a:close/>
                  <a:moveTo>
                    <a:pt x="355" y="489"/>
                  </a:moveTo>
                  <a:cubicBezTo>
                    <a:pt x="355" y="489"/>
                    <a:pt x="355" y="489"/>
                    <a:pt x="355" y="48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0" name="Freeform 101">
              <a:extLst>
                <a:ext uri="{FF2B5EF4-FFF2-40B4-BE49-F238E27FC236}">
                  <a16:creationId xmlns:a16="http://schemas.microsoft.com/office/drawing/2014/main" id="{417BEC56-DBD8-4B30-9A34-AD39584CAD8A}"/>
                </a:ext>
              </a:extLst>
            </p:cNvPr>
            <p:cNvSpPr>
              <a:spLocks noEditPoints="1"/>
            </p:cNvSpPr>
            <p:nvPr/>
          </p:nvSpPr>
          <p:spPr bwMode="auto">
            <a:xfrm>
              <a:off x="984" y="996"/>
              <a:ext cx="189" cy="151"/>
            </a:xfrm>
            <a:custGeom>
              <a:avLst/>
              <a:gdLst>
                <a:gd name="T0" fmla="*/ 773 w 788"/>
                <a:gd name="T1" fmla="*/ 421 h 632"/>
                <a:gd name="T2" fmla="*/ 699 w 788"/>
                <a:gd name="T3" fmla="*/ 375 h 632"/>
                <a:gd name="T4" fmla="*/ 695 w 788"/>
                <a:gd name="T5" fmla="*/ 331 h 632"/>
                <a:gd name="T6" fmla="*/ 757 w 788"/>
                <a:gd name="T7" fmla="*/ 282 h 632"/>
                <a:gd name="T8" fmla="*/ 759 w 788"/>
                <a:gd name="T9" fmla="*/ 212 h 632"/>
                <a:gd name="T10" fmla="*/ 664 w 788"/>
                <a:gd name="T11" fmla="*/ 94 h 632"/>
                <a:gd name="T12" fmla="*/ 595 w 788"/>
                <a:gd name="T13" fmla="*/ 92 h 632"/>
                <a:gd name="T14" fmla="*/ 545 w 788"/>
                <a:gd name="T15" fmla="*/ 133 h 632"/>
                <a:gd name="T16" fmla="*/ 490 w 788"/>
                <a:gd name="T17" fmla="*/ 109 h 632"/>
                <a:gd name="T18" fmla="*/ 487 w 788"/>
                <a:gd name="T19" fmla="*/ 51 h 632"/>
                <a:gd name="T20" fmla="*/ 440 w 788"/>
                <a:gd name="T21" fmla="*/ 0 h 632"/>
                <a:gd name="T22" fmla="*/ 289 w 788"/>
                <a:gd name="T23" fmla="*/ 8 h 632"/>
                <a:gd name="T24" fmla="*/ 239 w 788"/>
                <a:gd name="T25" fmla="*/ 55 h 632"/>
                <a:gd name="T26" fmla="*/ 243 w 788"/>
                <a:gd name="T27" fmla="*/ 132 h 632"/>
                <a:gd name="T28" fmla="*/ 200 w 788"/>
                <a:gd name="T29" fmla="*/ 159 h 632"/>
                <a:gd name="T30" fmla="*/ 137 w 788"/>
                <a:gd name="T31" fmla="*/ 128 h 632"/>
                <a:gd name="T32" fmla="*/ 70 w 788"/>
                <a:gd name="T33" fmla="*/ 144 h 632"/>
                <a:gd name="T34" fmla="*/ 3 w 788"/>
                <a:gd name="T35" fmla="*/ 279 h 632"/>
                <a:gd name="T36" fmla="*/ 0 w 788"/>
                <a:gd name="T37" fmla="*/ 289 h 632"/>
                <a:gd name="T38" fmla="*/ 18 w 788"/>
                <a:gd name="T39" fmla="*/ 347 h 632"/>
                <a:gd name="T40" fmla="*/ 75 w 788"/>
                <a:gd name="T41" fmla="*/ 375 h 632"/>
                <a:gd name="T42" fmla="*/ 103 w 788"/>
                <a:gd name="T43" fmla="*/ 349 h 632"/>
                <a:gd name="T44" fmla="*/ 114 w 788"/>
                <a:gd name="T45" fmla="*/ 338 h 632"/>
                <a:gd name="T46" fmla="*/ 130 w 788"/>
                <a:gd name="T47" fmla="*/ 337 h 632"/>
                <a:gd name="T48" fmla="*/ 242 w 788"/>
                <a:gd name="T49" fmla="*/ 332 h 632"/>
                <a:gd name="T50" fmla="*/ 392 w 788"/>
                <a:gd name="T51" fmla="*/ 224 h 632"/>
                <a:gd name="T52" fmla="*/ 539 w 788"/>
                <a:gd name="T53" fmla="*/ 381 h 632"/>
                <a:gd name="T54" fmla="*/ 522 w 788"/>
                <a:gd name="T55" fmla="*/ 445 h 632"/>
                <a:gd name="T56" fmla="*/ 601 w 788"/>
                <a:gd name="T57" fmla="*/ 544 h 632"/>
                <a:gd name="T58" fmla="*/ 611 w 788"/>
                <a:gd name="T59" fmla="*/ 556 h 632"/>
                <a:gd name="T60" fmla="*/ 611 w 788"/>
                <a:gd name="T61" fmla="*/ 571 h 632"/>
                <a:gd name="T62" fmla="*/ 609 w 788"/>
                <a:gd name="T63" fmla="*/ 612 h 632"/>
                <a:gd name="T64" fmla="*/ 642 w 788"/>
                <a:gd name="T65" fmla="*/ 632 h 632"/>
                <a:gd name="T66" fmla="*/ 709 w 788"/>
                <a:gd name="T67" fmla="*/ 617 h 632"/>
                <a:gd name="T68" fmla="*/ 788 w 788"/>
                <a:gd name="T69" fmla="*/ 488 h 632"/>
                <a:gd name="T70" fmla="*/ 773 w 788"/>
                <a:gd name="T71" fmla="*/ 421 h 632"/>
                <a:gd name="T72" fmla="*/ 773 w 788"/>
                <a:gd name="T73" fmla="*/ 421 h 632"/>
                <a:gd name="T74" fmla="*/ 773 w 788"/>
                <a:gd name="T75" fmla="*/ 42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8" h="632">
                  <a:moveTo>
                    <a:pt x="773" y="421"/>
                  </a:moveTo>
                  <a:cubicBezTo>
                    <a:pt x="773" y="421"/>
                    <a:pt x="724" y="390"/>
                    <a:pt x="699" y="375"/>
                  </a:cubicBezTo>
                  <a:cubicBezTo>
                    <a:pt x="699" y="360"/>
                    <a:pt x="697" y="345"/>
                    <a:pt x="695" y="331"/>
                  </a:cubicBezTo>
                  <a:cubicBezTo>
                    <a:pt x="715" y="315"/>
                    <a:pt x="757" y="282"/>
                    <a:pt x="757" y="282"/>
                  </a:cubicBezTo>
                  <a:cubicBezTo>
                    <a:pt x="759" y="212"/>
                    <a:pt x="759" y="212"/>
                    <a:pt x="759" y="212"/>
                  </a:cubicBezTo>
                  <a:cubicBezTo>
                    <a:pt x="664" y="94"/>
                    <a:pt x="664" y="94"/>
                    <a:pt x="664" y="94"/>
                  </a:cubicBezTo>
                  <a:cubicBezTo>
                    <a:pt x="595" y="92"/>
                    <a:pt x="595" y="92"/>
                    <a:pt x="595" y="92"/>
                  </a:cubicBezTo>
                  <a:cubicBezTo>
                    <a:pt x="595" y="92"/>
                    <a:pt x="562" y="119"/>
                    <a:pt x="545" y="133"/>
                  </a:cubicBezTo>
                  <a:cubicBezTo>
                    <a:pt x="528" y="123"/>
                    <a:pt x="509" y="115"/>
                    <a:pt x="490" y="109"/>
                  </a:cubicBezTo>
                  <a:cubicBezTo>
                    <a:pt x="489" y="90"/>
                    <a:pt x="487" y="51"/>
                    <a:pt x="487" y="51"/>
                  </a:cubicBezTo>
                  <a:cubicBezTo>
                    <a:pt x="440" y="0"/>
                    <a:pt x="440" y="0"/>
                    <a:pt x="440" y="0"/>
                  </a:cubicBezTo>
                  <a:cubicBezTo>
                    <a:pt x="289" y="8"/>
                    <a:pt x="289" y="8"/>
                    <a:pt x="289" y="8"/>
                  </a:cubicBezTo>
                  <a:cubicBezTo>
                    <a:pt x="239" y="55"/>
                    <a:pt x="239" y="55"/>
                    <a:pt x="239" y="55"/>
                  </a:cubicBezTo>
                  <a:cubicBezTo>
                    <a:pt x="239" y="55"/>
                    <a:pt x="241" y="107"/>
                    <a:pt x="243" y="132"/>
                  </a:cubicBezTo>
                  <a:cubicBezTo>
                    <a:pt x="228" y="140"/>
                    <a:pt x="214" y="149"/>
                    <a:pt x="200" y="159"/>
                  </a:cubicBezTo>
                  <a:cubicBezTo>
                    <a:pt x="179" y="149"/>
                    <a:pt x="137" y="128"/>
                    <a:pt x="137" y="128"/>
                  </a:cubicBezTo>
                  <a:cubicBezTo>
                    <a:pt x="70" y="144"/>
                    <a:pt x="70" y="144"/>
                    <a:pt x="70" y="144"/>
                  </a:cubicBezTo>
                  <a:cubicBezTo>
                    <a:pt x="3" y="279"/>
                    <a:pt x="3" y="279"/>
                    <a:pt x="3" y="279"/>
                  </a:cubicBezTo>
                  <a:cubicBezTo>
                    <a:pt x="0" y="289"/>
                    <a:pt x="0" y="289"/>
                    <a:pt x="0" y="289"/>
                  </a:cubicBezTo>
                  <a:cubicBezTo>
                    <a:pt x="18" y="347"/>
                    <a:pt x="18" y="347"/>
                    <a:pt x="18" y="347"/>
                  </a:cubicBezTo>
                  <a:cubicBezTo>
                    <a:pt x="18" y="347"/>
                    <a:pt x="50" y="363"/>
                    <a:pt x="75" y="375"/>
                  </a:cubicBezTo>
                  <a:cubicBezTo>
                    <a:pt x="103" y="349"/>
                    <a:pt x="103" y="349"/>
                    <a:pt x="103" y="349"/>
                  </a:cubicBezTo>
                  <a:cubicBezTo>
                    <a:pt x="114" y="338"/>
                    <a:pt x="114" y="338"/>
                    <a:pt x="114" y="338"/>
                  </a:cubicBezTo>
                  <a:cubicBezTo>
                    <a:pt x="130" y="337"/>
                    <a:pt x="130" y="337"/>
                    <a:pt x="130" y="337"/>
                  </a:cubicBezTo>
                  <a:cubicBezTo>
                    <a:pt x="242" y="332"/>
                    <a:pt x="242" y="332"/>
                    <a:pt x="242" y="332"/>
                  </a:cubicBezTo>
                  <a:cubicBezTo>
                    <a:pt x="262" y="268"/>
                    <a:pt x="321" y="222"/>
                    <a:pt x="392" y="224"/>
                  </a:cubicBezTo>
                  <a:cubicBezTo>
                    <a:pt x="476" y="227"/>
                    <a:pt x="541" y="297"/>
                    <a:pt x="539" y="381"/>
                  </a:cubicBezTo>
                  <a:cubicBezTo>
                    <a:pt x="538" y="404"/>
                    <a:pt x="532" y="426"/>
                    <a:pt x="522" y="445"/>
                  </a:cubicBezTo>
                  <a:cubicBezTo>
                    <a:pt x="601" y="544"/>
                    <a:pt x="601" y="544"/>
                    <a:pt x="601" y="544"/>
                  </a:cubicBezTo>
                  <a:cubicBezTo>
                    <a:pt x="611" y="556"/>
                    <a:pt x="611" y="556"/>
                    <a:pt x="611" y="556"/>
                  </a:cubicBezTo>
                  <a:cubicBezTo>
                    <a:pt x="611" y="571"/>
                    <a:pt x="611" y="571"/>
                    <a:pt x="611" y="571"/>
                  </a:cubicBezTo>
                  <a:cubicBezTo>
                    <a:pt x="609" y="612"/>
                    <a:pt x="609" y="612"/>
                    <a:pt x="609" y="612"/>
                  </a:cubicBezTo>
                  <a:cubicBezTo>
                    <a:pt x="626" y="622"/>
                    <a:pt x="642" y="632"/>
                    <a:pt x="642" y="632"/>
                  </a:cubicBezTo>
                  <a:cubicBezTo>
                    <a:pt x="709" y="617"/>
                    <a:pt x="709" y="617"/>
                    <a:pt x="709" y="617"/>
                  </a:cubicBezTo>
                  <a:cubicBezTo>
                    <a:pt x="788" y="488"/>
                    <a:pt x="788" y="488"/>
                    <a:pt x="788" y="488"/>
                  </a:cubicBezTo>
                  <a:lnTo>
                    <a:pt x="773" y="421"/>
                  </a:lnTo>
                  <a:close/>
                  <a:moveTo>
                    <a:pt x="773" y="421"/>
                  </a:moveTo>
                  <a:cubicBezTo>
                    <a:pt x="773" y="421"/>
                    <a:pt x="773" y="421"/>
                    <a:pt x="773" y="42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1" name="Freeform 102">
              <a:extLst>
                <a:ext uri="{FF2B5EF4-FFF2-40B4-BE49-F238E27FC236}">
                  <a16:creationId xmlns:a16="http://schemas.microsoft.com/office/drawing/2014/main" id="{6DF39425-BCCA-417F-8C20-0DD57D5C07D8}"/>
                </a:ext>
              </a:extLst>
            </p:cNvPr>
            <p:cNvSpPr>
              <a:spLocks noEditPoints="1"/>
            </p:cNvSpPr>
            <p:nvPr/>
          </p:nvSpPr>
          <p:spPr bwMode="auto">
            <a:xfrm>
              <a:off x="808" y="1019"/>
              <a:ext cx="27" cy="41"/>
            </a:xfrm>
            <a:custGeom>
              <a:avLst/>
              <a:gdLst>
                <a:gd name="T0" fmla="*/ 56 w 112"/>
                <a:gd name="T1" fmla="*/ 172 h 172"/>
                <a:gd name="T2" fmla="*/ 88 w 112"/>
                <a:gd name="T3" fmla="*/ 163 h 172"/>
                <a:gd name="T4" fmla="*/ 106 w 112"/>
                <a:gd name="T5" fmla="*/ 134 h 172"/>
                <a:gd name="T6" fmla="*/ 112 w 112"/>
                <a:gd name="T7" fmla="*/ 86 h 172"/>
                <a:gd name="T8" fmla="*/ 108 w 112"/>
                <a:gd name="T9" fmla="*/ 47 h 172"/>
                <a:gd name="T10" fmla="*/ 98 w 112"/>
                <a:gd name="T11" fmla="*/ 22 h 172"/>
                <a:gd name="T12" fmla="*/ 80 w 112"/>
                <a:gd name="T13" fmla="*/ 6 h 172"/>
                <a:gd name="T14" fmla="*/ 56 w 112"/>
                <a:gd name="T15" fmla="*/ 0 h 172"/>
                <a:gd name="T16" fmla="*/ 25 w 112"/>
                <a:gd name="T17" fmla="*/ 10 h 172"/>
                <a:gd name="T18" fmla="*/ 6 w 112"/>
                <a:gd name="T19" fmla="*/ 38 h 172"/>
                <a:gd name="T20" fmla="*/ 0 w 112"/>
                <a:gd name="T21" fmla="*/ 86 h 172"/>
                <a:gd name="T22" fmla="*/ 17 w 112"/>
                <a:gd name="T23" fmla="*/ 155 h 172"/>
                <a:gd name="T24" fmla="*/ 56 w 112"/>
                <a:gd name="T25" fmla="*/ 172 h 172"/>
                <a:gd name="T26" fmla="*/ 33 w 112"/>
                <a:gd name="T27" fmla="*/ 29 h 172"/>
                <a:gd name="T28" fmla="*/ 56 w 112"/>
                <a:gd name="T29" fmla="*/ 18 h 172"/>
                <a:gd name="T30" fmla="*/ 81 w 112"/>
                <a:gd name="T31" fmla="*/ 31 h 172"/>
                <a:gd name="T32" fmla="*/ 91 w 112"/>
                <a:gd name="T33" fmla="*/ 86 h 172"/>
                <a:gd name="T34" fmla="*/ 81 w 112"/>
                <a:gd name="T35" fmla="*/ 141 h 172"/>
                <a:gd name="T36" fmla="*/ 56 w 112"/>
                <a:gd name="T37" fmla="*/ 155 h 172"/>
                <a:gd name="T38" fmla="*/ 32 w 112"/>
                <a:gd name="T39" fmla="*/ 141 h 172"/>
                <a:gd name="T40" fmla="*/ 22 w 112"/>
                <a:gd name="T41" fmla="*/ 86 h 172"/>
                <a:gd name="T42" fmla="*/ 33 w 112"/>
                <a:gd name="T43" fmla="*/ 29 h 172"/>
                <a:gd name="T44" fmla="*/ 33 w 112"/>
                <a:gd name="T45" fmla="*/ 29 h 172"/>
                <a:gd name="T46" fmla="*/ 33 w 112"/>
                <a:gd name="T47" fmla="*/ 2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56" y="172"/>
                  </a:moveTo>
                  <a:cubicBezTo>
                    <a:pt x="69" y="172"/>
                    <a:pt x="79" y="169"/>
                    <a:pt x="88" y="163"/>
                  </a:cubicBezTo>
                  <a:cubicBezTo>
                    <a:pt x="96" y="156"/>
                    <a:pt x="102" y="146"/>
                    <a:pt x="106" y="134"/>
                  </a:cubicBezTo>
                  <a:cubicBezTo>
                    <a:pt x="110" y="122"/>
                    <a:pt x="112" y="106"/>
                    <a:pt x="112" y="86"/>
                  </a:cubicBezTo>
                  <a:cubicBezTo>
                    <a:pt x="112" y="70"/>
                    <a:pt x="111" y="57"/>
                    <a:pt x="108" y="47"/>
                  </a:cubicBezTo>
                  <a:cubicBezTo>
                    <a:pt x="106" y="37"/>
                    <a:pt x="102" y="28"/>
                    <a:pt x="98" y="22"/>
                  </a:cubicBezTo>
                  <a:cubicBezTo>
                    <a:pt x="93" y="15"/>
                    <a:pt x="88"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lose/>
                  <a:moveTo>
                    <a:pt x="33" y="29"/>
                  </a:moveTo>
                  <a:cubicBezTo>
                    <a:pt x="38" y="22"/>
                    <a:pt x="47" y="18"/>
                    <a:pt x="56" y="18"/>
                  </a:cubicBezTo>
                  <a:cubicBezTo>
                    <a:pt x="66" y="18"/>
                    <a:pt x="74" y="22"/>
                    <a:pt x="81" y="31"/>
                  </a:cubicBezTo>
                  <a:cubicBezTo>
                    <a:pt x="87" y="40"/>
                    <a:pt x="91" y="58"/>
                    <a:pt x="91" y="86"/>
                  </a:cubicBezTo>
                  <a:cubicBezTo>
                    <a:pt x="91" y="114"/>
                    <a:pt x="87" y="133"/>
                    <a:pt x="81" y="141"/>
                  </a:cubicBezTo>
                  <a:cubicBezTo>
                    <a:pt x="74" y="151"/>
                    <a:pt x="66" y="155"/>
                    <a:pt x="56" y="155"/>
                  </a:cubicBezTo>
                  <a:cubicBezTo>
                    <a:pt x="47" y="155"/>
                    <a:pt x="38" y="151"/>
                    <a:pt x="32" y="141"/>
                  </a:cubicBezTo>
                  <a:cubicBezTo>
                    <a:pt x="25" y="133"/>
                    <a:pt x="22" y="114"/>
                    <a:pt x="22" y="86"/>
                  </a:cubicBezTo>
                  <a:cubicBezTo>
                    <a:pt x="22" y="59"/>
                    <a:pt x="26" y="40"/>
                    <a:pt x="33" y="29"/>
                  </a:cubicBezTo>
                  <a:close/>
                  <a:moveTo>
                    <a:pt x="33" y="29"/>
                  </a:moveTo>
                  <a:cubicBezTo>
                    <a:pt x="33" y="29"/>
                    <a:pt x="33" y="29"/>
                    <a:pt x="33" y="2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2" name="Freeform 103">
              <a:extLst>
                <a:ext uri="{FF2B5EF4-FFF2-40B4-BE49-F238E27FC236}">
                  <a16:creationId xmlns:a16="http://schemas.microsoft.com/office/drawing/2014/main" id="{7D251EF9-7BB1-4060-87A0-181B4B7816B2}"/>
                </a:ext>
              </a:extLst>
            </p:cNvPr>
            <p:cNvSpPr>
              <a:spLocks noEditPoints="1"/>
            </p:cNvSpPr>
            <p:nvPr/>
          </p:nvSpPr>
          <p:spPr bwMode="auto">
            <a:xfrm>
              <a:off x="844" y="1019"/>
              <a:ext cx="15" cy="41"/>
            </a:xfrm>
            <a:custGeom>
              <a:avLst/>
              <a:gdLst>
                <a:gd name="T0" fmla="*/ 32 w 64"/>
                <a:gd name="T1" fmla="*/ 23 h 172"/>
                <a:gd name="T2" fmla="*/ 0 w 64"/>
                <a:gd name="T3" fmla="*/ 43 h 172"/>
                <a:gd name="T4" fmla="*/ 0 w 64"/>
                <a:gd name="T5" fmla="*/ 63 h 172"/>
                <a:gd name="T6" fmla="*/ 23 w 64"/>
                <a:gd name="T7" fmla="*/ 53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2" y="38"/>
                    <a:pt x="0" y="43"/>
                  </a:cubicBezTo>
                  <a:cubicBezTo>
                    <a:pt x="0" y="63"/>
                    <a:pt x="0" y="63"/>
                    <a:pt x="0" y="63"/>
                  </a:cubicBezTo>
                  <a:cubicBezTo>
                    <a:pt x="7" y="61"/>
                    <a:pt x="14" y="57"/>
                    <a:pt x="23" y="53"/>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6"/>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3" name="Freeform 104">
              <a:extLst>
                <a:ext uri="{FF2B5EF4-FFF2-40B4-BE49-F238E27FC236}">
                  <a16:creationId xmlns:a16="http://schemas.microsoft.com/office/drawing/2014/main" id="{EA31C2A3-DE71-43A1-BEFC-9EA18AD8A891}"/>
                </a:ext>
              </a:extLst>
            </p:cNvPr>
            <p:cNvSpPr>
              <a:spLocks noEditPoints="1"/>
            </p:cNvSpPr>
            <p:nvPr/>
          </p:nvSpPr>
          <p:spPr bwMode="auto">
            <a:xfrm>
              <a:off x="809" y="1079"/>
              <a:ext cx="27" cy="42"/>
            </a:xfrm>
            <a:custGeom>
              <a:avLst/>
              <a:gdLst>
                <a:gd name="T0" fmla="*/ 98 w 112"/>
                <a:gd name="T1" fmla="*/ 22 h 176"/>
                <a:gd name="T2" fmla="*/ 80 w 112"/>
                <a:gd name="T3" fmla="*/ 6 h 176"/>
                <a:gd name="T4" fmla="*/ 56 w 112"/>
                <a:gd name="T5" fmla="*/ 0 h 176"/>
                <a:gd name="T6" fmla="*/ 25 w 112"/>
                <a:gd name="T7" fmla="*/ 11 h 176"/>
                <a:gd name="T8" fmla="*/ 6 w 112"/>
                <a:gd name="T9" fmla="*/ 39 h 176"/>
                <a:gd name="T10" fmla="*/ 0 w 112"/>
                <a:gd name="T11" fmla="*/ 88 h 176"/>
                <a:gd name="T12" fmla="*/ 17 w 112"/>
                <a:gd name="T13" fmla="*/ 158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1"/>
                  </a:cubicBezTo>
                  <a:cubicBezTo>
                    <a:pt x="17" y="17"/>
                    <a:pt x="11" y="27"/>
                    <a:pt x="6" y="39"/>
                  </a:cubicBezTo>
                  <a:cubicBezTo>
                    <a:pt x="2" y="51"/>
                    <a:pt x="0" y="68"/>
                    <a:pt x="0" y="88"/>
                  </a:cubicBezTo>
                  <a:cubicBezTo>
                    <a:pt x="0" y="121"/>
                    <a:pt x="6" y="144"/>
                    <a:pt x="17" y="158"/>
                  </a:cubicBezTo>
                  <a:cubicBezTo>
                    <a:pt x="27" y="170"/>
                    <a:pt x="40" y="176"/>
                    <a:pt x="56" y="176"/>
                  </a:cubicBezTo>
                  <a:cubicBezTo>
                    <a:pt x="69" y="176"/>
                    <a:pt x="80" y="173"/>
                    <a:pt x="87" y="166"/>
                  </a:cubicBezTo>
                  <a:cubicBezTo>
                    <a:pt x="96" y="159"/>
                    <a:pt x="102" y="150"/>
                    <a:pt x="106" y="137"/>
                  </a:cubicBezTo>
                  <a:cubicBezTo>
                    <a:pt x="110" y="125"/>
                    <a:pt x="112" y="109"/>
                    <a:pt x="112" y="88"/>
                  </a:cubicBezTo>
                  <a:cubicBezTo>
                    <a:pt x="112" y="72"/>
                    <a:pt x="111" y="58"/>
                    <a:pt x="108" y="48"/>
                  </a:cubicBezTo>
                  <a:cubicBezTo>
                    <a:pt x="106" y="38"/>
                    <a:pt x="102" y="29"/>
                    <a:pt x="98" y="22"/>
                  </a:cubicBezTo>
                  <a:close/>
                  <a:moveTo>
                    <a:pt x="80" y="145"/>
                  </a:moveTo>
                  <a:cubicBezTo>
                    <a:pt x="74" y="154"/>
                    <a:pt x="66" y="159"/>
                    <a:pt x="56" y="159"/>
                  </a:cubicBezTo>
                  <a:cubicBezTo>
                    <a:pt x="47" y="159"/>
                    <a:pt x="38" y="154"/>
                    <a:pt x="32" y="145"/>
                  </a:cubicBezTo>
                  <a:cubicBezTo>
                    <a:pt x="25" y="135"/>
                    <a:pt x="22" y="116"/>
                    <a:pt x="22" y="88"/>
                  </a:cubicBezTo>
                  <a:cubicBezTo>
                    <a:pt x="22" y="60"/>
                    <a:pt x="26" y="41"/>
                    <a:pt x="33" y="30"/>
                  </a:cubicBezTo>
                  <a:cubicBezTo>
                    <a:pt x="39" y="22"/>
                    <a:pt x="46" y="18"/>
                    <a:pt x="56" y="18"/>
                  </a:cubicBezTo>
                  <a:cubicBezTo>
                    <a:pt x="66" y="18"/>
                    <a:pt x="74" y="22"/>
                    <a:pt x="81" y="32"/>
                  </a:cubicBezTo>
                  <a:cubicBezTo>
                    <a:pt x="87" y="41"/>
                    <a:pt x="91" y="60"/>
                    <a:pt x="91" y="88"/>
                  </a:cubicBezTo>
                  <a:cubicBezTo>
                    <a:pt x="91" y="116"/>
                    <a:pt x="87" y="135"/>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4" name="Freeform 105">
              <a:extLst>
                <a:ext uri="{FF2B5EF4-FFF2-40B4-BE49-F238E27FC236}">
                  <a16:creationId xmlns:a16="http://schemas.microsoft.com/office/drawing/2014/main" id="{5F7C5F25-2451-4268-9EE4-778CA2E123E0}"/>
                </a:ext>
              </a:extLst>
            </p:cNvPr>
            <p:cNvSpPr>
              <a:spLocks noEditPoints="1"/>
            </p:cNvSpPr>
            <p:nvPr/>
          </p:nvSpPr>
          <p:spPr bwMode="auto">
            <a:xfrm>
              <a:off x="845" y="1079"/>
              <a:ext cx="15"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5" name="Freeform 106">
              <a:extLst>
                <a:ext uri="{FF2B5EF4-FFF2-40B4-BE49-F238E27FC236}">
                  <a16:creationId xmlns:a16="http://schemas.microsoft.com/office/drawing/2014/main" id="{A2FCD6AC-9F6D-4C73-8BD0-C46261CEB104}"/>
                </a:ext>
              </a:extLst>
            </p:cNvPr>
            <p:cNvSpPr>
              <a:spLocks noEditPoints="1"/>
            </p:cNvSpPr>
            <p:nvPr/>
          </p:nvSpPr>
          <p:spPr bwMode="auto">
            <a:xfrm>
              <a:off x="872" y="1079"/>
              <a:ext cx="16"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6" name="Freeform 107">
              <a:extLst>
                <a:ext uri="{FF2B5EF4-FFF2-40B4-BE49-F238E27FC236}">
                  <a16:creationId xmlns:a16="http://schemas.microsoft.com/office/drawing/2014/main" id="{99676647-46C6-4171-98B4-C19237729873}"/>
                </a:ext>
              </a:extLst>
            </p:cNvPr>
            <p:cNvSpPr>
              <a:spLocks noEditPoints="1"/>
            </p:cNvSpPr>
            <p:nvPr/>
          </p:nvSpPr>
          <p:spPr bwMode="auto">
            <a:xfrm>
              <a:off x="900" y="1079"/>
              <a:ext cx="27" cy="42"/>
            </a:xfrm>
            <a:custGeom>
              <a:avLst/>
              <a:gdLst>
                <a:gd name="T0" fmla="*/ 98 w 112"/>
                <a:gd name="T1" fmla="*/ 22 h 176"/>
                <a:gd name="T2" fmla="*/ 80 w 112"/>
                <a:gd name="T3" fmla="*/ 6 h 176"/>
                <a:gd name="T4" fmla="*/ 57 w 112"/>
                <a:gd name="T5" fmla="*/ 0 h 176"/>
                <a:gd name="T6" fmla="*/ 26 w 112"/>
                <a:gd name="T7" fmla="*/ 11 h 176"/>
                <a:gd name="T8" fmla="*/ 7 w 112"/>
                <a:gd name="T9" fmla="*/ 39 h 176"/>
                <a:gd name="T10" fmla="*/ 0 w 112"/>
                <a:gd name="T11" fmla="*/ 88 h 176"/>
                <a:gd name="T12" fmla="*/ 17 w 112"/>
                <a:gd name="T13" fmla="*/ 158 h 176"/>
                <a:gd name="T14" fmla="*/ 57 w 112"/>
                <a:gd name="T15" fmla="*/ 176 h 176"/>
                <a:gd name="T16" fmla="*/ 88 w 112"/>
                <a:gd name="T17" fmla="*/ 166 h 176"/>
                <a:gd name="T18" fmla="*/ 107 w 112"/>
                <a:gd name="T19" fmla="*/ 138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1"/>
                  </a:cubicBezTo>
                  <a:cubicBezTo>
                    <a:pt x="17" y="17"/>
                    <a:pt x="11" y="27"/>
                    <a:pt x="7" y="39"/>
                  </a:cubicBezTo>
                  <a:cubicBezTo>
                    <a:pt x="3" y="52"/>
                    <a:pt x="0" y="68"/>
                    <a:pt x="0" y="88"/>
                  </a:cubicBezTo>
                  <a:cubicBezTo>
                    <a:pt x="0" y="121"/>
                    <a:pt x="6" y="144"/>
                    <a:pt x="17" y="158"/>
                  </a:cubicBezTo>
                  <a:cubicBezTo>
                    <a:pt x="27" y="170"/>
                    <a:pt x="40" y="176"/>
                    <a:pt x="57" y="176"/>
                  </a:cubicBezTo>
                  <a:cubicBezTo>
                    <a:pt x="69" y="176"/>
                    <a:pt x="80" y="173"/>
                    <a:pt x="88" y="166"/>
                  </a:cubicBezTo>
                  <a:cubicBezTo>
                    <a:pt x="96" y="160"/>
                    <a:pt x="102" y="150"/>
                    <a:pt x="107" y="138"/>
                  </a:cubicBezTo>
                  <a:cubicBezTo>
                    <a:pt x="111" y="125"/>
                    <a:pt x="112" y="109"/>
                    <a:pt x="112" y="88"/>
                  </a:cubicBezTo>
                  <a:cubicBezTo>
                    <a:pt x="112" y="72"/>
                    <a:pt x="111" y="58"/>
                    <a:pt x="109" y="48"/>
                  </a:cubicBezTo>
                  <a:cubicBezTo>
                    <a:pt x="106" y="38"/>
                    <a:pt x="102" y="29"/>
                    <a:pt x="98" y="22"/>
                  </a:cubicBezTo>
                  <a:close/>
                  <a:moveTo>
                    <a:pt x="81" y="145"/>
                  </a:moveTo>
                  <a:cubicBezTo>
                    <a:pt x="75" y="154"/>
                    <a:pt x="66" y="159"/>
                    <a:pt x="57" y="159"/>
                  </a:cubicBezTo>
                  <a:cubicBezTo>
                    <a:pt x="47" y="159"/>
                    <a:pt x="39" y="154"/>
                    <a:pt x="32" y="145"/>
                  </a:cubicBezTo>
                  <a:cubicBezTo>
                    <a:pt x="26" y="135"/>
                    <a:pt x="22" y="116"/>
                    <a:pt x="22" y="88"/>
                  </a:cubicBezTo>
                  <a:cubicBezTo>
                    <a:pt x="22" y="60"/>
                    <a:pt x="26" y="41"/>
                    <a:pt x="33" y="30"/>
                  </a:cubicBezTo>
                  <a:cubicBezTo>
                    <a:pt x="39" y="22"/>
                    <a:pt x="47" y="18"/>
                    <a:pt x="56" y="18"/>
                  </a:cubicBezTo>
                  <a:cubicBezTo>
                    <a:pt x="66" y="18"/>
                    <a:pt x="75" y="22"/>
                    <a:pt x="81" y="32"/>
                  </a:cubicBezTo>
                  <a:cubicBezTo>
                    <a:pt x="87" y="41"/>
                    <a:pt x="91" y="60"/>
                    <a:pt x="91" y="88"/>
                  </a:cubicBezTo>
                  <a:cubicBezTo>
                    <a:pt x="91" y="116"/>
                    <a:pt x="87" y="135"/>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7" name="Freeform 108">
              <a:extLst>
                <a:ext uri="{FF2B5EF4-FFF2-40B4-BE49-F238E27FC236}">
                  <a16:creationId xmlns:a16="http://schemas.microsoft.com/office/drawing/2014/main" id="{76FEEE66-85AE-4379-9FF9-DAC7C78DC508}"/>
                </a:ext>
              </a:extLst>
            </p:cNvPr>
            <p:cNvSpPr>
              <a:spLocks noEditPoints="1"/>
            </p:cNvSpPr>
            <p:nvPr/>
          </p:nvSpPr>
          <p:spPr bwMode="auto">
            <a:xfrm>
              <a:off x="809" y="1148"/>
              <a:ext cx="27" cy="42"/>
            </a:xfrm>
            <a:custGeom>
              <a:avLst/>
              <a:gdLst>
                <a:gd name="T0" fmla="*/ 98 w 112"/>
                <a:gd name="T1" fmla="*/ 22 h 172"/>
                <a:gd name="T2" fmla="*/ 80 w 112"/>
                <a:gd name="T3" fmla="*/ 6 h 172"/>
                <a:gd name="T4" fmla="*/ 56 w 112"/>
                <a:gd name="T5" fmla="*/ 0 h 172"/>
                <a:gd name="T6" fmla="*/ 25 w 112"/>
                <a:gd name="T7" fmla="*/ 10 h 172"/>
                <a:gd name="T8" fmla="*/ 6 w 112"/>
                <a:gd name="T9" fmla="*/ 38 h 172"/>
                <a:gd name="T10" fmla="*/ 0 w 112"/>
                <a:gd name="T11" fmla="*/ 86 h 172"/>
                <a:gd name="T12" fmla="*/ 17 w 112"/>
                <a:gd name="T13" fmla="*/ 155 h 172"/>
                <a:gd name="T14" fmla="*/ 56 w 112"/>
                <a:gd name="T15" fmla="*/ 172 h 172"/>
                <a:gd name="T16" fmla="*/ 87 w 112"/>
                <a:gd name="T17" fmla="*/ 163 h 172"/>
                <a:gd name="T18" fmla="*/ 106 w 112"/>
                <a:gd name="T19" fmla="*/ 135 h 172"/>
                <a:gd name="T20" fmla="*/ 112 w 112"/>
                <a:gd name="T21" fmla="*/ 86 h 172"/>
                <a:gd name="T22" fmla="*/ 108 w 112"/>
                <a:gd name="T23" fmla="*/ 47 h 172"/>
                <a:gd name="T24" fmla="*/ 98 w 112"/>
                <a:gd name="T25" fmla="*/ 22 h 172"/>
                <a:gd name="T26" fmla="*/ 80 w 112"/>
                <a:gd name="T27" fmla="*/ 141 h 172"/>
                <a:gd name="T28" fmla="*/ 56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0 w 112"/>
                <a:gd name="T43" fmla="*/ 141 h 172"/>
                <a:gd name="T44" fmla="*/ 80 w 112"/>
                <a:gd name="T45" fmla="*/ 141 h 172"/>
                <a:gd name="T46" fmla="*/ 80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3" y="15"/>
                    <a:pt x="87"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ubicBezTo>
                    <a:pt x="69" y="172"/>
                    <a:pt x="80" y="169"/>
                    <a:pt x="87" y="163"/>
                  </a:cubicBezTo>
                  <a:cubicBezTo>
                    <a:pt x="96" y="156"/>
                    <a:pt x="102" y="146"/>
                    <a:pt x="106" y="135"/>
                  </a:cubicBezTo>
                  <a:cubicBezTo>
                    <a:pt x="110" y="123"/>
                    <a:pt x="112" y="106"/>
                    <a:pt x="112" y="86"/>
                  </a:cubicBezTo>
                  <a:cubicBezTo>
                    <a:pt x="112" y="70"/>
                    <a:pt x="111" y="57"/>
                    <a:pt x="108" y="47"/>
                  </a:cubicBezTo>
                  <a:cubicBezTo>
                    <a:pt x="106" y="37"/>
                    <a:pt x="102" y="28"/>
                    <a:pt x="98" y="22"/>
                  </a:cubicBezTo>
                  <a:close/>
                  <a:moveTo>
                    <a:pt x="80" y="141"/>
                  </a:moveTo>
                  <a:cubicBezTo>
                    <a:pt x="74" y="151"/>
                    <a:pt x="66" y="155"/>
                    <a:pt x="56" y="155"/>
                  </a:cubicBezTo>
                  <a:cubicBezTo>
                    <a:pt x="47" y="155"/>
                    <a:pt x="38" y="151"/>
                    <a:pt x="32" y="142"/>
                  </a:cubicBezTo>
                  <a:cubicBezTo>
                    <a:pt x="25" y="133"/>
                    <a:pt x="22" y="114"/>
                    <a:pt x="22" y="86"/>
                  </a:cubicBezTo>
                  <a:cubicBezTo>
                    <a:pt x="22" y="59"/>
                    <a:pt x="26" y="40"/>
                    <a:pt x="33" y="30"/>
                  </a:cubicBezTo>
                  <a:cubicBezTo>
                    <a:pt x="39" y="22"/>
                    <a:pt x="46" y="18"/>
                    <a:pt x="56" y="18"/>
                  </a:cubicBezTo>
                  <a:cubicBezTo>
                    <a:pt x="66" y="18"/>
                    <a:pt x="74" y="22"/>
                    <a:pt x="81" y="31"/>
                  </a:cubicBezTo>
                  <a:cubicBezTo>
                    <a:pt x="87" y="40"/>
                    <a:pt x="91" y="59"/>
                    <a:pt x="91" y="86"/>
                  </a:cubicBezTo>
                  <a:cubicBezTo>
                    <a:pt x="91" y="114"/>
                    <a:pt x="87" y="133"/>
                    <a:pt x="80" y="141"/>
                  </a:cubicBezTo>
                  <a:close/>
                  <a:moveTo>
                    <a:pt x="80" y="141"/>
                  </a:moveTo>
                  <a:cubicBezTo>
                    <a:pt x="80" y="141"/>
                    <a:pt x="80" y="141"/>
                    <a:pt x="80"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8" name="Freeform 109">
              <a:extLst>
                <a:ext uri="{FF2B5EF4-FFF2-40B4-BE49-F238E27FC236}">
                  <a16:creationId xmlns:a16="http://schemas.microsoft.com/office/drawing/2014/main" id="{08B51CB8-46FB-441F-BC24-6DDA5B228189}"/>
                </a:ext>
              </a:extLst>
            </p:cNvPr>
            <p:cNvSpPr>
              <a:spLocks noEditPoints="1"/>
            </p:cNvSpPr>
            <p:nvPr/>
          </p:nvSpPr>
          <p:spPr bwMode="auto">
            <a:xfrm>
              <a:off x="841"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7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7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7"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6"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7" y="18"/>
                  </a:cubicBezTo>
                  <a:cubicBezTo>
                    <a:pt x="66" y="18"/>
                    <a:pt x="75" y="22"/>
                    <a:pt x="81" y="31"/>
                  </a:cubicBezTo>
                  <a:cubicBezTo>
                    <a:pt x="88" y="40"/>
                    <a:pt x="91" y="59"/>
                    <a:pt x="91" y="86"/>
                  </a:cubicBezTo>
                  <a:cubicBezTo>
                    <a:pt x="91" y="114"/>
                    <a:pt x="88"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9" name="Freeform 110">
              <a:extLst>
                <a:ext uri="{FF2B5EF4-FFF2-40B4-BE49-F238E27FC236}">
                  <a16:creationId xmlns:a16="http://schemas.microsoft.com/office/drawing/2014/main" id="{E016DC4B-102E-4557-9750-AC25249F572E}"/>
                </a:ext>
              </a:extLst>
            </p:cNvPr>
            <p:cNvSpPr>
              <a:spLocks noEditPoints="1"/>
            </p:cNvSpPr>
            <p:nvPr/>
          </p:nvSpPr>
          <p:spPr bwMode="auto">
            <a:xfrm>
              <a:off x="872"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6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6"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7"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6" y="18"/>
                  </a:cubicBezTo>
                  <a:cubicBezTo>
                    <a:pt x="66" y="18"/>
                    <a:pt x="75" y="22"/>
                    <a:pt x="81" y="31"/>
                  </a:cubicBezTo>
                  <a:cubicBezTo>
                    <a:pt x="88" y="40"/>
                    <a:pt x="91" y="59"/>
                    <a:pt x="91" y="86"/>
                  </a:cubicBezTo>
                  <a:cubicBezTo>
                    <a:pt x="91" y="114"/>
                    <a:pt x="87"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0" name="Freeform 111">
              <a:extLst>
                <a:ext uri="{FF2B5EF4-FFF2-40B4-BE49-F238E27FC236}">
                  <a16:creationId xmlns:a16="http://schemas.microsoft.com/office/drawing/2014/main" id="{6C7CE519-2DDF-489A-9BA8-F2B838731811}"/>
                </a:ext>
              </a:extLst>
            </p:cNvPr>
            <p:cNvSpPr>
              <a:spLocks noEditPoints="1"/>
            </p:cNvSpPr>
            <p:nvPr/>
          </p:nvSpPr>
          <p:spPr bwMode="auto">
            <a:xfrm>
              <a:off x="908" y="1148"/>
              <a:ext cx="15" cy="41"/>
            </a:xfrm>
            <a:custGeom>
              <a:avLst/>
              <a:gdLst>
                <a:gd name="T0" fmla="*/ 64 w 64"/>
                <a:gd name="T1" fmla="*/ 168 h 168"/>
                <a:gd name="T2" fmla="*/ 64 w 64"/>
                <a:gd name="T3" fmla="*/ 0 h 168"/>
                <a:gd name="T4" fmla="*/ 51 w 64"/>
                <a:gd name="T5" fmla="*/ 0 h 168"/>
                <a:gd name="T6" fmla="*/ 32 w 64"/>
                <a:gd name="T7" fmla="*/ 23 h 168"/>
                <a:gd name="T8" fmla="*/ 0 w 64"/>
                <a:gd name="T9" fmla="*/ 42 h 168"/>
                <a:gd name="T10" fmla="*/ 0 w 64"/>
                <a:gd name="T11" fmla="*/ 62 h 168"/>
                <a:gd name="T12" fmla="*/ 23 w 64"/>
                <a:gd name="T13" fmla="*/ 52 h 168"/>
                <a:gd name="T14" fmla="*/ 43 w 64"/>
                <a:gd name="T15" fmla="*/ 37 h 168"/>
                <a:gd name="T16" fmla="*/ 43 w 64"/>
                <a:gd name="T17" fmla="*/ 168 h 168"/>
                <a:gd name="T18" fmla="*/ 64 w 64"/>
                <a:gd name="T19" fmla="*/ 168 h 168"/>
                <a:gd name="T20" fmla="*/ 64 w 64"/>
                <a:gd name="T21" fmla="*/ 168 h 168"/>
                <a:gd name="T22" fmla="*/ 64 w 64"/>
                <a:gd name="T2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68">
                  <a:moveTo>
                    <a:pt x="64" y="168"/>
                  </a:moveTo>
                  <a:cubicBezTo>
                    <a:pt x="64" y="0"/>
                    <a:pt x="64" y="0"/>
                    <a:pt x="64" y="0"/>
                  </a:cubicBezTo>
                  <a:cubicBezTo>
                    <a:pt x="51" y="0"/>
                    <a:pt x="51" y="0"/>
                    <a:pt x="51" y="0"/>
                  </a:cubicBezTo>
                  <a:cubicBezTo>
                    <a:pt x="47" y="8"/>
                    <a:pt x="41" y="15"/>
                    <a:pt x="32" y="23"/>
                  </a:cubicBezTo>
                  <a:cubicBezTo>
                    <a:pt x="23" y="30"/>
                    <a:pt x="12" y="37"/>
                    <a:pt x="0" y="42"/>
                  </a:cubicBezTo>
                  <a:cubicBezTo>
                    <a:pt x="0" y="62"/>
                    <a:pt x="0" y="62"/>
                    <a:pt x="0" y="62"/>
                  </a:cubicBezTo>
                  <a:cubicBezTo>
                    <a:pt x="7" y="60"/>
                    <a:pt x="14" y="56"/>
                    <a:pt x="23" y="52"/>
                  </a:cubicBezTo>
                  <a:cubicBezTo>
                    <a:pt x="31" y="47"/>
                    <a:pt x="38" y="42"/>
                    <a:pt x="43" y="37"/>
                  </a:cubicBezTo>
                  <a:cubicBezTo>
                    <a:pt x="43" y="168"/>
                    <a:pt x="43" y="168"/>
                    <a:pt x="43" y="168"/>
                  </a:cubicBezTo>
                  <a:lnTo>
                    <a:pt x="64" y="168"/>
                  </a:lnTo>
                  <a:close/>
                  <a:moveTo>
                    <a:pt x="64" y="168"/>
                  </a:moveTo>
                  <a:cubicBezTo>
                    <a:pt x="64" y="168"/>
                    <a:pt x="64" y="168"/>
                    <a:pt x="64" y="16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1" name="Freeform 112">
              <a:extLst>
                <a:ext uri="{FF2B5EF4-FFF2-40B4-BE49-F238E27FC236}">
                  <a16:creationId xmlns:a16="http://schemas.microsoft.com/office/drawing/2014/main" id="{1A202FEA-A4E8-425B-92C5-4C2FC5538CE6}"/>
                </a:ext>
              </a:extLst>
            </p:cNvPr>
            <p:cNvSpPr>
              <a:spLocks noEditPoints="1"/>
            </p:cNvSpPr>
            <p:nvPr/>
          </p:nvSpPr>
          <p:spPr bwMode="auto">
            <a:xfrm>
              <a:off x="943" y="1215"/>
              <a:ext cx="15" cy="41"/>
            </a:xfrm>
            <a:custGeom>
              <a:avLst/>
              <a:gdLst>
                <a:gd name="T0" fmla="*/ 30 w 60"/>
                <a:gd name="T1" fmla="*/ 23 h 172"/>
                <a:gd name="T2" fmla="*/ 0 w 60"/>
                <a:gd name="T3" fmla="*/ 44 h 172"/>
                <a:gd name="T4" fmla="*/ 0 w 60"/>
                <a:gd name="T5" fmla="*/ 64 h 172"/>
                <a:gd name="T6" fmla="*/ 22 w 60"/>
                <a:gd name="T7" fmla="*/ 53 h 172"/>
                <a:gd name="T8" fmla="*/ 40 w 60"/>
                <a:gd name="T9" fmla="*/ 39 h 172"/>
                <a:gd name="T10" fmla="*/ 40 w 60"/>
                <a:gd name="T11" fmla="*/ 172 h 172"/>
                <a:gd name="T12" fmla="*/ 60 w 60"/>
                <a:gd name="T13" fmla="*/ 172 h 172"/>
                <a:gd name="T14" fmla="*/ 60 w 60"/>
                <a:gd name="T15" fmla="*/ 0 h 172"/>
                <a:gd name="T16" fmla="*/ 48 w 60"/>
                <a:gd name="T17" fmla="*/ 0 h 172"/>
                <a:gd name="T18" fmla="*/ 30 w 60"/>
                <a:gd name="T19" fmla="*/ 23 h 172"/>
                <a:gd name="T20" fmla="*/ 30 w 60"/>
                <a:gd name="T21" fmla="*/ 23 h 172"/>
                <a:gd name="T22" fmla="*/ 30 w 60"/>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72">
                  <a:moveTo>
                    <a:pt x="30" y="23"/>
                  </a:moveTo>
                  <a:cubicBezTo>
                    <a:pt x="22" y="31"/>
                    <a:pt x="12" y="38"/>
                    <a:pt x="0" y="44"/>
                  </a:cubicBezTo>
                  <a:cubicBezTo>
                    <a:pt x="0" y="64"/>
                    <a:pt x="0" y="64"/>
                    <a:pt x="0" y="64"/>
                  </a:cubicBezTo>
                  <a:cubicBezTo>
                    <a:pt x="7" y="62"/>
                    <a:pt x="14" y="58"/>
                    <a:pt x="22" y="53"/>
                  </a:cubicBezTo>
                  <a:cubicBezTo>
                    <a:pt x="29" y="48"/>
                    <a:pt x="35" y="43"/>
                    <a:pt x="40" y="39"/>
                  </a:cubicBezTo>
                  <a:cubicBezTo>
                    <a:pt x="40" y="172"/>
                    <a:pt x="40" y="172"/>
                    <a:pt x="40" y="172"/>
                  </a:cubicBezTo>
                  <a:cubicBezTo>
                    <a:pt x="60" y="172"/>
                    <a:pt x="60" y="172"/>
                    <a:pt x="60" y="172"/>
                  </a:cubicBezTo>
                  <a:cubicBezTo>
                    <a:pt x="60" y="0"/>
                    <a:pt x="60" y="0"/>
                    <a:pt x="60" y="0"/>
                  </a:cubicBezTo>
                  <a:cubicBezTo>
                    <a:pt x="48" y="0"/>
                    <a:pt x="48" y="0"/>
                    <a:pt x="48" y="0"/>
                  </a:cubicBezTo>
                  <a:cubicBezTo>
                    <a:pt x="44" y="8"/>
                    <a:pt x="38" y="16"/>
                    <a:pt x="30" y="23"/>
                  </a:cubicBezTo>
                  <a:close/>
                  <a:moveTo>
                    <a:pt x="30" y="23"/>
                  </a:moveTo>
                  <a:cubicBezTo>
                    <a:pt x="30" y="23"/>
                    <a:pt x="30" y="23"/>
                    <a:pt x="30"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2" name="Freeform 113">
              <a:extLst>
                <a:ext uri="{FF2B5EF4-FFF2-40B4-BE49-F238E27FC236}">
                  <a16:creationId xmlns:a16="http://schemas.microsoft.com/office/drawing/2014/main" id="{5C197214-E594-405A-8DCD-0C33628F6BA6}"/>
                </a:ext>
              </a:extLst>
            </p:cNvPr>
            <p:cNvSpPr>
              <a:spLocks noEditPoints="1"/>
            </p:cNvSpPr>
            <p:nvPr/>
          </p:nvSpPr>
          <p:spPr bwMode="auto">
            <a:xfrm>
              <a:off x="809" y="1216"/>
              <a:ext cx="27" cy="43"/>
            </a:xfrm>
            <a:custGeom>
              <a:avLst/>
              <a:gdLst>
                <a:gd name="T0" fmla="*/ 98 w 112"/>
                <a:gd name="T1" fmla="*/ 22 h 176"/>
                <a:gd name="T2" fmla="*/ 80 w 112"/>
                <a:gd name="T3" fmla="*/ 6 h 176"/>
                <a:gd name="T4" fmla="*/ 56 w 112"/>
                <a:gd name="T5" fmla="*/ 0 h 176"/>
                <a:gd name="T6" fmla="*/ 25 w 112"/>
                <a:gd name="T7" fmla="*/ 10 h 176"/>
                <a:gd name="T8" fmla="*/ 6 w 112"/>
                <a:gd name="T9" fmla="*/ 39 h 176"/>
                <a:gd name="T10" fmla="*/ 0 w 112"/>
                <a:gd name="T11" fmla="*/ 88 h 176"/>
                <a:gd name="T12" fmla="*/ 17 w 112"/>
                <a:gd name="T13" fmla="*/ 159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0"/>
                  </a:cubicBezTo>
                  <a:cubicBezTo>
                    <a:pt x="17" y="17"/>
                    <a:pt x="11" y="27"/>
                    <a:pt x="6" y="39"/>
                  </a:cubicBezTo>
                  <a:cubicBezTo>
                    <a:pt x="2" y="51"/>
                    <a:pt x="0" y="68"/>
                    <a:pt x="0" y="88"/>
                  </a:cubicBezTo>
                  <a:cubicBezTo>
                    <a:pt x="0" y="121"/>
                    <a:pt x="6" y="144"/>
                    <a:pt x="17" y="159"/>
                  </a:cubicBezTo>
                  <a:cubicBezTo>
                    <a:pt x="27" y="170"/>
                    <a:pt x="40" y="176"/>
                    <a:pt x="56" y="176"/>
                  </a:cubicBezTo>
                  <a:cubicBezTo>
                    <a:pt x="69" y="176"/>
                    <a:pt x="80" y="173"/>
                    <a:pt x="87" y="166"/>
                  </a:cubicBezTo>
                  <a:cubicBezTo>
                    <a:pt x="96" y="159"/>
                    <a:pt x="102" y="150"/>
                    <a:pt x="106" y="137"/>
                  </a:cubicBezTo>
                  <a:cubicBezTo>
                    <a:pt x="110" y="125"/>
                    <a:pt x="112" y="108"/>
                    <a:pt x="112" y="88"/>
                  </a:cubicBezTo>
                  <a:cubicBezTo>
                    <a:pt x="112" y="71"/>
                    <a:pt x="111" y="57"/>
                    <a:pt x="108" y="48"/>
                  </a:cubicBezTo>
                  <a:cubicBezTo>
                    <a:pt x="106" y="38"/>
                    <a:pt x="102" y="29"/>
                    <a:pt x="98" y="22"/>
                  </a:cubicBezTo>
                  <a:close/>
                  <a:moveTo>
                    <a:pt x="80" y="145"/>
                  </a:moveTo>
                  <a:cubicBezTo>
                    <a:pt x="74" y="154"/>
                    <a:pt x="66" y="159"/>
                    <a:pt x="56" y="159"/>
                  </a:cubicBezTo>
                  <a:cubicBezTo>
                    <a:pt x="47" y="159"/>
                    <a:pt x="38" y="154"/>
                    <a:pt x="32" y="145"/>
                  </a:cubicBezTo>
                  <a:cubicBezTo>
                    <a:pt x="25" y="136"/>
                    <a:pt x="22" y="117"/>
                    <a:pt x="22" y="88"/>
                  </a:cubicBezTo>
                  <a:cubicBezTo>
                    <a:pt x="22" y="60"/>
                    <a:pt x="26" y="41"/>
                    <a:pt x="33" y="30"/>
                  </a:cubicBezTo>
                  <a:cubicBezTo>
                    <a:pt x="39" y="22"/>
                    <a:pt x="46" y="18"/>
                    <a:pt x="56" y="18"/>
                  </a:cubicBezTo>
                  <a:cubicBezTo>
                    <a:pt x="66" y="18"/>
                    <a:pt x="74" y="23"/>
                    <a:pt x="81" y="32"/>
                  </a:cubicBezTo>
                  <a:cubicBezTo>
                    <a:pt x="87" y="41"/>
                    <a:pt x="91" y="60"/>
                    <a:pt x="91" y="88"/>
                  </a:cubicBezTo>
                  <a:cubicBezTo>
                    <a:pt x="91" y="117"/>
                    <a:pt x="87" y="136"/>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3" name="Freeform 114">
              <a:extLst>
                <a:ext uri="{FF2B5EF4-FFF2-40B4-BE49-F238E27FC236}">
                  <a16:creationId xmlns:a16="http://schemas.microsoft.com/office/drawing/2014/main" id="{32F773C2-B3C6-4AFE-9846-C123E1C0E970}"/>
                </a:ext>
              </a:extLst>
            </p:cNvPr>
            <p:cNvSpPr>
              <a:spLocks noEditPoints="1"/>
            </p:cNvSpPr>
            <p:nvPr/>
          </p:nvSpPr>
          <p:spPr bwMode="auto">
            <a:xfrm>
              <a:off x="845" y="1216"/>
              <a:ext cx="15"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4" name="Freeform 115">
              <a:extLst>
                <a:ext uri="{FF2B5EF4-FFF2-40B4-BE49-F238E27FC236}">
                  <a16:creationId xmlns:a16="http://schemas.microsoft.com/office/drawing/2014/main" id="{FFFFDFEC-5E3E-4DD5-85CF-4A3371FEAEC3}"/>
                </a:ext>
              </a:extLst>
            </p:cNvPr>
            <p:cNvSpPr>
              <a:spLocks noEditPoints="1"/>
            </p:cNvSpPr>
            <p:nvPr/>
          </p:nvSpPr>
          <p:spPr bwMode="auto">
            <a:xfrm>
              <a:off x="872" y="1216"/>
              <a:ext cx="16"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5" name="Freeform 116">
              <a:extLst>
                <a:ext uri="{FF2B5EF4-FFF2-40B4-BE49-F238E27FC236}">
                  <a16:creationId xmlns:a16="http://schemas.microsoft.com/office/drawing/2014/main" id="{6096FA75-B5B8-43AB-A514-8A1FC4CE3995}"/>
                </a:ext>
              </a:extLst>
            </p:cNvPr>
            <p:cNvSpPr>
              <a:spLocks noEditPoints="1"/>
            </p:cNvSpPr>
            <p:nvPr/>
          </p:nvSpPr>
          <p:spPr bwMode="auto">
            <a:xfrm>
              <a:off x="900" y="1216"/>
              <a:ext cx="27" cy="43"/>
            </a:xfrm>
            <a:custGeom>
              <a:avLst/>
              <a:gdLst>
                <a:gd name="T0" fmla="*/ 98 w 112"/>
                <a:gd name="T1" fmla="*/ 22 h 176"/>
                <a:gd name="T2" fmla="*/ 80 w 112"/>
                <a:gd name="T3" fmla="*/ 6 h 176"/>
                <a:gd name="T4" fmla="*/ 57 w 112"/>
                <a:gd name="T5" fmla="*/ 0 h 176"/>
                <a:gd name="T6" fmla="*/ 26 w 112"/>
                <a:gd name="T7" fmla="*/ 10 h 176"/>
                <a:gd name="T8" fmla="*/ 7 w 112"/>
                <a:gd name="T9" fmla="*/ 39 h 176"/>
                <a:gd name="T10" fmla="*/ 0 w 112"/>
                <a:gd name="T11" fmla="*/ 88 h 176"/>
                <a:gd name="T12" fmla="*/ 17 w 112"/>
                <a:gd name="T13" fmla="*/ 159 h 176"/>
                <a:gd name="T14" fmla="*/ 57 w 112"/>
                <a:gd name="T15" fmla="*/ 176 h 176"/>
                <a:gd name="T16" fmla="*/ 88 w 112"/>
                <a:gd name="T17" fmla="*/ 166 h 176"/>
                <a:gd name="T18" fmla="*/ 107 w 112"/>
                <a:gd name="T19" fmla="*/ 137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0"/>
                  </a:cubicBezTo>
                  <a:cubicBezTo>
                    <a:pt x="17" y="17"/>
                    <a:pt x="11" y="27"/>
                    <a:pt x="7" y="39"/>
                  </a:cubicBezTo>
                  <a:cubicBezTo>
                    <a:pt x="3" y="51"/>
                    <a:pt x="0" y="68"/>
                    <a:pt x="0" y="88"/>
                  </a:cubicBezTo>
                  <a:cubicBezTo>
                    <a:pt x="0" y="121"/>
                    <a:pt x="6" y="144"/>
                    <a:pt x="17" y="159"/>
                  </a:cubicBezTo>
                  <a:cubicBezTo>
                    <a:pt x="27" y="170"/>
                    <a:pt x="40" y="176"/>
                    <a:pt x="57" y="176"/>
                  </a:cubicBezTo>
                  <a:cubicBezTo>
                    <a:pt x="69" y="176"/>
                    <a:pt x="80" y="173"/>
                    <a:pt x="88" y="166"/>
                  </a:cubicBezTo>
                  <a:cubicBezTo>
                    <a:pt x="96" y="159"/>
                    <a:pt x="102" y="150"/>
                    <a:pt x="107" y="137"/>
                  </a:cubicBezTo>
                  <a:cubicBezTo>
                    <a:pt x="111" y="125"/>
                    <a:pt x="112" y="108"/>
                    <a:pt x="112" y="88"/>
                  </a:cubicBezTo>
                  <a:cubicBezTo>
                    <a:pt x="112" y="71"/>
                    <a:pt x="111" y="57"/>
                    <a:pt x="109" y="48"/>
                  </a:cubicBezTo>
                  <a:cubicBezTo>
                    <a:pt x="106" y="38"/>
                    <a:pt x="102" y="29"/>
                    <a:pt x="98" y="22"/>
                  </a:cubicBezTo>
                  <a:close/>
                  <a:moveTo>
                    <a:pt x="81" y="145"/>
                  </a:moveTo>
                  <a:cubicBezTo>
                    <a:pt x="75" y="154"/>
                    <a:pt x="66" y="159"/>
                    <a:pt x="57" y="159"/>
                  </a:cubicBezTo>
                  <a:cubicBezTo>
                    <a:pt x="47" y="159"/>
                    <a:pt x="39" y="154"/>
                    <a:pt x="32" y="145"/>
                  </a:cubicBezTo>
                  <a:cubicBezTo>
                    <a:pt x="26" y="136"/>
                    <a:pt x="22" y="117"/>
                    <a:pt x="22" y="88"/>
                  </a:cubicBezTo>
                  <a:cubicBezTo>
                    <a:pt x="22" y="60"/>
                    <a:pt x="26" y="41"/>
                    <a:pt x="33" y="30"/>
                  </a:cubicBezTo>
                  <a:cubicBezTo>
                    <a:pt x="39" y="22"/>
                    <a:pt x="47" y="18"/>
                    <a:pt x="56" y="18"/>
                  </a:cubicBezTo>
                  <a:cubicBezTo>
                    <a:pt x="66" y="18"/>
                    <a:pt x="75" y="23"/>
                    <a:pt x="81" y="32"/>
                  </a:cubicBezTo>
                  <a:cubicBezTo>
                    <a:pt x="87" y="41"/>
                    <a:pt x="91" y="60"/>
                    <a:pt x="91" y="88"/>
                  </a:cubicBezTo>
                  <a:cubicBezTo>
                    <a:pt x="91" y="117"/>
                    <a:pt x="87" y="136"/>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66" name="Group 94">
            <a:extLst>
              <a:ext uri="{FF2B5EF4-FFF2-40B4-BE49-F238E27FC236}">
                <a16:creationId xmlns:a16="http://schemas.microsoft.com/office/drawing/2014/main" id="{33246141-6AC6-4692-98B0-BD9399D256BA}"/>
              </a:ext>
            </a:extLst>
          </p:cNvPr>
          <p:cNvGrpSpPr>
            <a:grpSpLocks noChangeAspect="1"/>
          </p:cNvGrpSpPr>
          <p:nvPr/>
        </p:nvGrpSpPr>
        <p:grpSpPr bwMode="auto">
          <a:xfrm>
            <a:off x="9324288" y="3476573"/>
            <a:ext cx="245917" cy="303231"/>
            <a:chOff x="804" y="804"/>
            <a:chExt cx="369" cy="455"/>
          </a:xfrm>
          <a:solidFill>
            <a:srgbClr val="798BB3"/>
          </a:solidFill>
        </p:grpSpPr>
        <p:sp>
          <p:nvSpPr>
            <p:cNvPr id="167" name="Freeform 95">
              <a:extLst>
                <a:ext uri="{FF2B5EF4-FFF2-40B4-BE49-F238E27FC236}">
                  <a16:creationId xmlns:a16="http://schemas.microsoft.com/office/drawing/2014/main" id="{EA5B2A84-1B69-41EC-87BE-BEBA1040CA13}"/>
                </a:ext>
              </a:extLst>
            </p:cNvPr>
            <p:cNvSpPr>
              <a:spLocks noEditPoints="1"/>
            </p:cNvSpPr>
            <p:nvPr/>
          </p:nvSpPr>
          <p:spPr bwMode="auto">
            <a:xfrm>
              <a:off x="819" y="899"/>
              <a:ext cx="107" cy="102"/>
            </a:xfrm>
            <a:custGeom>
              <a:avLst/>
              <a:gdLst>
                <a:gd name="T0" fmla="*/ 319 w 448"/>
                <a:gd name="T1" fmla="*/ 389 h 424"/>
                <a:gd name="T2" fmla="*/ 315 w 448"/>
                <a:gd name="T3" fmla="*/ 345 h 424"/>
                <a:gd name="T4" fmla="*/ 335 w 448"/>
                <a:gd name="T5" fmla="*/ 332 h 424"/>
                <a:gd name="T6" fmla="*/ 369 w 448"/>
                <a:gd name="T7" fmla="*/ 351 h 424"/>
                <a:gd name="T8" fmla="*/ 406 w 448"/>
                <a:gd name="T9" fmla="*/ 341 h 424"/>
                <a:gd name="T10" fmla="*/ 448 w 448"/>
                <a:gd name="T11" fmla="*/ 268 h 424"/>
                <a:gd name="T12" fmla="*/ 439 w 448"/>
                <a:gd name="T13" fmla="*/ 230 h 424"/>
                <a:gd name="T14" fmla="*/ 396 w 448"/>
                <a:gd name="T15" fmla="*/ 205 h 424"/>
                <a:gd name="T16" fmla="*/ 393 w 448"/>
                <a:gd name="T17" fmla="*/ 181 h 424"/>
                <a:gd name="T18" fmla="*/ 427 w 448"/>
                <a:gd name="T19" fmla="*/ 152 h 424"/>
                <a:gd name="T20" fmla="*/ 427 w 448"/>
                <a:gd name="T21" fmla="*/ 113 h 424"/>
                <a:gd name="T22" fmla="*/ 371 w 448"/>
                <a:gd name="T23" fmla="*/ 49 h 424"/>
                <a:gd name="T24" fmla="*/ 333 w 448"/>
                <a:gd name="T25" fmla="*/ 49 h 424"/>
                <a:gd name="T26" fmla="*/ 305 w 448"/>
                <a:gd name="T27" fmla="*/ 73 h 424"/>
                <a:gd name="T28" fmla="*/ 273 w 448"/>
                <a:gd name="T29" fmla="*/ 61 h 424"/>
                <a:gd name="T30" fmla="*/ 271 w 448"/>
                <a:gd name="T31" fmla="*/ 28 h 424"/>
                <a:gd name="T32" fmla="*/ 243 w 448"/>
                <a:gd name="T33" fmla="*/ 0 h 424"/>
                <a:gd name="T34" fmla="*/ 158 w 448"/>
                <a:gd name="T35" fmla="*/ 7 h 424"/>
                <a:gd name="T36" fmla="*/ 131 w 448"/>
                <a:gd name="T37" fmla="*/ 35 h 424"/>
                <a:gd name="T38" fmla="*/ 134 w 448"/>
                <a:gd name="T39" fmla="*/ 78 h 424"/>
                <a:gd name="T40" fmla="*/ 111 w 448"/>
                <a:gd name="T41" fmla="*/ 94 h 424"/>
                <a:gd name="T42" fmla="*/ 75 w 448"/>
                <a:gd name="T43" fmla="*/ 78 h 424"/>
                <a:gd name="T44" fmla="*/ 37 w 448"/>
                <a:gd name="T45" fmla="*/ 88 h 424"/>
                <a:gd name="T46" fmla="*/ 2 w 448"/>
                <a:gd name="T47" fmla="*/ 165 h 424"/>
                <a:gd name="T48" fmla="*/ 0 w 448"/>
                <a:gd name="T49" fmla="*/ 170 h 424"/>
                <a:gd name="T50" fmla="*/ 12 w 448"/>
                <a:gd name="T51" fmla="*/ 202 h 424"/>
                <a:gd name="T52" fmla="*/ 54 w 448"/>
                <a:gd name="T53" fmla="*/ 221 h 424"/>
                <a:gd name="T54" fmla="*/ 58 w 448"/>
                <a:gd name="T55" fmla="*/ 248 h 424"/>
                <a:gd name="T56" fmla="*/ 26 w 448"/>
                <a:gd name="T57" fmla="*/ 275 h 424"/>
                <a:gd name="T58" fmla="*/ 26 w 448"/>
                <a:gd name="T59" fmla="*/ 314 h 424"/>
                <a:gd name="T60" fmla="*/ 81 w 448"/>
                <a:gd name="T61" fmla="*/ 379 h 424"/>
                <a:gd name="T62" fmla="*/ 115 w 448"/>
                <a:gd name="T63" fmla="*/ 381 h 424"/>
                <a:gd name="T64" fmla="*/ 120 w 448"/>
                <a:gd name="T65" fmla="*/ 379 h 424"/>
                <a:gd name="T66" fmla="*/ 150 w 448"/>
                <a:gd name="T67" fmla="*/ 353 h 424"/>
                <a:gd name="T68" fmla="*/ 177 w 448"/>
                <a:gd name="T69" fmla="*/ 363 h 424"/>
                <a:gd name="T70" fmla="*/ 180 w 448"/>
                <a:gd name="T71" fmla="*/ 397 h 424"/>
                <a:gd name="T72" fmla="*/ 207 w 448"/>
                <a:gd name="T73" fmla="*/ 424 h 424"/>
                <a:gd name="T74" fmla="*/ 292 w 448"/>
                <a:gd name="T75" fmla="*/ 417 h 424"/>
                <a:gd name="T76" fmla="*/ 319 w 448"/>
                <a:gd name="T77" fmla="*/ 389 h 424"/>
                <a:gd name="T78" fmla="*/ 220 w 448"/>
                <a:gd name="T79" fmla="*/ 298 h 424"/>
                <a:gd name="T80" fmla="*/ 134 w 448"/>
                <a:gd name="T81" fmla="*/ 212 h 424"/>
                <a:gd name="T82" fmla="*/ 220 w 448"/>
                <a:gd name="T83" fmla="*/ 127 h 424"/>
                <a:gd name="T84" fmla="*/ 305 w 448"/>
                <a:gd name="T85" fmla="*/ 212 h 424"/>
                <a:gd name="T86" fmla="*/ 220 w 448"/>
                <a:gd name="T87" fmla="*/ 298 h 424"/>
                <a:gd name="T88" fmla="*/ 220 w 448"/>
                <a:gd name="T89" fmla="*/ 298 h 424"/>
                <a:gd name="T90" fmla="*/ 220 w 448"/>
                <a:gd name="T91" fmla="*/ 298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8" h="424">
                  <a:moveTo>
                    <a:pt x="319" y="389"/>
                  </a:moveTo>
                  <a:cubicBezTo>
                    <a:pt x="319" y="389"/>
                    <a:pt x="317" y="360"/>
                    <a:pt x="315" y="345"/>
                  </a:cubicBezTo>
                  <a:cubicBezTo>
                    <a:pt x="322" y="341"/>
                    <a:pt x="329" y="336"/>
                    <a:pt x="335" y="332"/>
                  </a:cubicBezTo>
                  <a:cubicBezTo>
                    <a:pt x="346" y="338"/>
                    <a:pt x="369" y="351"/>
                    <a:pt x="369" y="351"/>
                  </a:cubicBezTo>
                  <a:cubicBezTo>
                    <a:pt x="406" y="341"/>
                    <a:pt x="406" y="341"/>
                    <a:pt x="406" y="341"/>
                  </a:cubicBezTo>
                  <a:cubicBezTo>
                    <a:pt x="448" y="268"/>
                    <a:pt x="448" y="268"/>
                    <a:pt x="448" y="268"/>
                  </a:cubicBezTo>
                  <a:cubicBezTo>
                    <a:pt x="439" y="230"/>
                    <a:pt x="439" y="230"/>
                    <a:pt x="439" y="230"/>
                  </a:cubicBezTo>
                  <a:cubicBezTo>
                    <a:pt x="439" y="230"/>
                    <a:pt x="410" y="214"/>
                    <a:pt x="396" y="205"/>
                  </a:cubicBezTo>
                  <a:cubicBezTo>
                    <a:pt x="396" y="197"/>
                    <a:pt x="395" y="189"/>
                    <a:pt x="393" y="181"/>
                  </a:cubicBezTo>
                  <a:cubicBezTo>
                    <a:pt x="404" y="171"/>
                    <a:pt x="427" y="152"/>
                    <a:pt x="427" y="152"/>
                  </a:cubicBezTo>
                  <a:cubicBezTo>
                    <a:pt x="427" y="113"/>
                    <a:pt x="427" y="113"/>
                    <a:pt x="427" y="113"/>
                  </a:cubicBezTo>
                  <a:cubicBezTo>
                    <a:pt x="371" y="49"/>
                    <a:pt x="371" y="49"/>
                    <a:pt x="371" y="49"/>
                  </a:cubicBezTo>
                  <a:cubicBezTo>
                    <a:pt x="333" y="49"/>
                    <a:pt x="333" y="49"/>
                    <a:pt x="333" y="49"/>
                  </a:cubicBezTo>
                  <a:cubicBezTo>
                    <a:pt x="333" y="49"/>
                    <a:pt x="314" y="65"/>
                    <a:pt x="305" y="73"/>
                  </a:cubicBezTo>
                  <a:cubicBezTo>
                    <a:pt x="295" y="68"/>
                    <a:pt x="284" y="64"/>
                    <a:pt x="273" y="61"/>
                  </a:cubicBezTo>
                  <a:cubicBezTo>
                    <a:pt x="272" y="50"/>
                    <a:pt x="271" y="28"/>
                    <a:pt x="271" y="28"/>
                  </a:cubicBezTo>
                  <a:cubicBezTo>
                    <a:pt x="243" y="0"/>
                    <a:pt x="243" y="0"/>
                    <a:pt x="243" y="0"/>
                  </a:cubicBezTo>
                  <a:cubicBezTo>
                    <a:pt x="158" y="7"/>
                    <a:pt x="158" y="7"/>
                    <a:pt x="158" y="7"/>
                  </a:cubicBezTo>
                  <a:cubicBezTo>
                    <a:pt x="131" y="35"/>
                    <a:pt x="131" y="35"/>
                    <a:pt x="131" y="35"/>
                  </a:cubicBezTo>
                  <a:cubicBezTo>
                    <a:pt x="131" y="35"/>
                    <a:pt x="133" y="64"/>
                    <a:pt x="134" y="78"/>
                  </a:cubicBezTo>
                  <a:cubicBezTo>
                    <a:pt x="126" y="83"/>
                    <a:pt x="118" y="88"/>
                    <a:pt x="111" y="94"/>
                  </a:cubicBezTo>
                  <a:cubicBezTo>
                    <a:pt x="99" y="88"/>
                    <a:pt x="75" y="78"/>
                    <a:pt x="75" y="78"/>
                  </a:cubicBezTo>
                  <a:cubicBezTo>
                    <a:pt x="37" y="88"/>
                    <a:pt x="37" y="88"/>
                    <a:pt x="37" y="88"/>
                  </a:cubicBezTo>
                  <a:cubicBezTo>
                    <a:pt x="2" y="165"/>
                    <a:pt x="2" y="165"/>
                    <a:pt x="2" y="165"/>
                  </a:cubicBezTo>
                  <a:cubicBezTo>
                    <a:pt x="0" y="170"/>
                    <a:pt x="0" y="170"/>
                    <a:pt x="0" y="170"/>
                  </a:cubicBezTo>
                  <a:cubicBezTo>
                    <a:pt x="12" y="202"/>
                    <a:pt x="12" y="202"/>
                    <a:pt x="12" y="202"/>
                  </a:cubicBezTo>
                  <a:cubicBezTo>
                    <a:pt x="12" y="202"/>
                    <a:pt x="40" y="215"/>
                    <a:pt x="54" y="221"/>
                  </a:cubicBezTo>
                  <a:cubicBezTo>
                    <a:pt x="54" y="230"/>
                    <a:pt x="55" y="239"/>
                    <a:pt x="58" y="248"/>
                  </a:cubicBezTo>
                  <a:cubicBezTo>
                    <a:pt x="47" y="257"/>
                    <a:pt x="26" y="275"/>
                    <a:pt x="26" y="275"/>
                  </a:cubicBezTo>
                  <a:cubicBezTo>
                    <a:pt x="26" y="314"/>
                    <a:pt x="26" y="314"/>
                    <a:pt x="26" y="314"/>
                  </a:cubicBezTo>
                  <a:cubicBezTo>
                    <a:pt x="81" y="379"/>
                    <a:pt x="81" y="379"/>
                    <a:pt x="81" y="379"/>
                  </a:cubicBezTo>
                  <a:cubicBezTo>
                    <a:pt x="81" y="379"/>
                    <a:pt x="113" y="382"/>
                    <a:pt x="115" y="381"/>
                  </a:cubicBezTo>
                  <a:cubicBezTo>
                    <a:pt x="117" y="380"/>
                    <a:pt x="120" y="379"/>
                    <a:pt x="120" y="379"/>
                  </a:cubicBezTo>
                  <a:cubicBezTo>
                    <a:pt x="120" y="379"/>
                    <a:pt x="140" y="361"/>
                    <a:pt x="150" y="353"/>
                  </a:cubicBezTo>
                  <a:cubicBezTo>
                    <a:pt x="158" y="357"/>
                    <a:pt x="168" y="360"/>
                    <a:pt x="177" y="363"/>
                  </a:cubicBezTo>
                  <a:cubicBezTo>
                    <a:pt x="177" y="374"/>
                    <a:pt x="180" y="397"/>
                    <a:pt x="180" y="397"/>
                  </a:cubicBezTo>
                  <a:cubicBezTo>
                    <a:pt x="207" y="424"/>
                    <a:pt x="207" y="424"/>
                    <a:pt x="207" y="424"/>
                  </a:cubicBezTo>
                  <a:cubicBezTo>
                    <a:pt x="292" y="417"/>
                    <a:pt x="292" y="417"/>
                    <a:pt x="292" y="417"/>
                  </a:cubicBezTo>
                  <a:lnTo>
                    <a:pt x="319" y="389"/>
                  </a:lnTo>
                  <a:close/>
                  <a:moveTo>
                    <a:pt x="220" y="298"/>
                  </a:moveTo>
                  <a:cubicBezTo>
                    <a:pt x="173" y="298"/>
                    <a:pt x="134" y="260"/>
                    <a:pt x="134" y="212"/>
                  </a:cubicBezTo>
                  <a:cubicBezTo>
                    <a:pt x="134" y="165"/>
                    <a:pt x="173" y="127"/>
                    <a:pt x="220" y="127"/>
                  </a:cubicBezTo>
                  <a:cubicBezTo>
                    <a:pt x="267" y="127"/>
                    <a:pt x="305" y="165"/>
                    <a:pt x="305" y="212"/>
                  </a:cubicBezTo>
                  <a:cubicBezTo>
                    <a:pt x="305" y="260"/>
                    <a:pt x="267" y="298"/>
                    <a:pt x="220" y="298"/>
                  </a:cubicBezTo>
                  <a:close/>
                  <a:moveTo>
                    <a:pt x="220" y="298"/>
                  </a:moveTo>
                  <a:cubicBezTo>
                    <a:pt x="220" y="298"/>
                    <a:pt x="220" y="298"/>
                    <a:pt x="220" y="29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8" name="Freeform 96">
              <a:extLst>
                <a:ext uri="{FF2B5EF4-FFF2-40B4-BE49-F238E27FC236}">
                  <a16:creationId xmlns:a16="http://schemas.microsoft.com/office/drawing/2014/main" id="{44216A43-12F6-4BA8-A243-5D281DC555CC}"/>
                </a:ext>
              </a:extLst>
            </p:cNvPr>
            <p:cNvSpPr>
              <a:spLocks noEditPoints="1"/>
            </p:cNvSpPr>
            <p:nvPr/>
          </p:nvSpPr>
          <p:spPr bwMode="auto">
            <a:xfrm>
              <a:off x="893" y="990"/>
              <a:ext cx="82" cy="77"/>
            </a:xfrm>
            <a:custGeom>
              <a:avLst/>
              <a:gdLst>
                <a:gd name="T0" fmla="*/ 242 w 340"/>
                <a:gd name="T1" fmla="*/ 294 h 320"/>
                <a:gd name="T2" fmla="*/ 239 w 340"/>
                <a:gd name="T3" fmla="*/ 260 h 320"/>
                <a:gd name="T4" fmla="*/ 254 w 340"/>
                <a:gd name="T5" fmla="*/ 251 h 320"/>
                <a:gd name="T6" fmla="*/ 279 w 340"/>
                <a:gd name="T7" fmla="*/ 265 h 320"/>
                <a:gd name="T8" fmla="*/ 308 w 340"/>
                <a:gd name="T9" fmla="*/ 258 h 320"/>
                <a:gd name="T10" fmla="*/ 340 w 340"/>
                <a:gd name="T11" fmla="*/ 202 h 320"/>
                <a:gd name="T12" fmla="*/ 333 w 340"/>
                <a:gd name="T13" fmla="*/ 173 h 320"/>
                <a:gd name="T14" fmla="*/ 300 w 340"/>
                <a:gd name="T15" fmla="*/ 155 h 320"/>
                <a:gd name="T16" fmla="*/ 298 w 340"/>
                <a:gd name="T17" fmla="*/ 137 h 320"/>
                <a:gd name="T18" fmla="*/ 324 w 340"/>
                <a:gd name="T19" fmla="*/ 115 h 320"/>
                <a:gd name="T20" fmla="*/ 324 w 340"/>
                <a:gd name="T21" fmla="*/ 86 h 320"/>
                <a:gd name="T22" fmla="*/ 282 w 340"/>
                <a:gd name="T23" fmla="*/ 37 h 320"/>
                <a:gd name="T24" fmla="*/ 253 w 340"/>
                <a:gd name="T25" fmla="*/ 37 h 320"/>
                <a:gd name="T26" fmla="*/ 232 w 340"/>
                <a:gd name="T27" fmla="*/ 55 h 320"/>
                <a:gd name="T28" fmla="*/ 207 w 340"/>
                <a:gd name="T29" fmla="*/ 46 h 320"/>
                <a:gd name="T30" fmla="*/ 206 w 340"/>
                <a:gd name="T31" fmla="*/ 21 h 320"/>
                <a:gd name="T32" fmla="*/ 185 w 340"/>
                <a:gd name="T33" fmla="*/ 0 h 320"/>
                <a:gd name="T34" fmla="*/ 120 w 340"/>
                <a:gd name="T35" fmla="*/ 5 h 320"/>
                <a:gd name="T36" fmla="*/ 99 w 340"/>
                <a:gd name="T37" fmla="*/ 26 h 320"/>
                <a:gd name="T38" fmla="*/ 102 w 340"/>
                <a:gd name="T39" fmla="*/ 59 h 320"/>
                <a:gd name="T40" fmla="*/ 84 w 340"/>
                <a:gd name="T41" fmla="*/ 71 h 320"/>
                <a:gd name="T42" fmla="*/ 57 w 340"/>
                <a:gd name="T43" fmla="*/ 58 h 320"/>
                <a:gd name="T44" fmla="*/ 28 w 340"/>
                <a:gd name="T45" fmla="*/ 66 h 320"/>
                <a:gd name="T46" fmla="*/ 1 w 340"/>
                <a:gd name="T47" fmla="*/ 124 h 320"/>
                <a:gd name="T48" fmla="*/ 0 w 340"/>
                <a:gd name="T49" fmla="*/ 129 h 320"/>
                <a:gd name="T50" fmla="*/ 9 w 340"/>
                <a:gd name="T51" fmla="*/ 153 h 320"/>
                <a:gd name="T52" fmla="*/ 41 w 340"/>
                <a:gd name="T53" fmla="*/ 167 h 320"/>
                <a:gd name="T54" fmla="*/ 44 w 340"/>
                <a:gd name="T55" fmla="*/ 187 h 320"/>
                <a:gd name="T56" fmla="*/ 20 w 340"/>
                <a:gd name="T57" fmla="*/ 208 h 320"/>
                <a:gd name="T58" fmla="*/ 20 w 340"/>
                <a:gd name="T59" fmla="*/ 237 h 320"/>
                <a:gd name="T60" fmla="*/ 62 w 340"/>
                <a:gd name="T61" fmla="*/ 286 h 320"/>
                <a:gd name="T62" fmla="*/ 87 w 340"/>
                <a:gd name="T63" fmla="*/ 288 h 320"/>
                <a:gd name="T64" fmla="*/ 91 w 340"/>
                <a:gd name="T65" fmla="*/ 286 h 320"/>
                <a:gd name="T66" fmla="*/ 114 w 340"/>
                <a:gd name="T67" fmla="*/ 267 h 320"/>
                <a:gd name="T68" fmla="*/ 134 w 340"/>
                <a:gd name="T69" fmla="*/ 274 h 320"/>
                <a:gd name="T70" fmla="*/ 136 w 340"/>
                <a:gd name="T71" fmla="*/ 300 h 320"/>
                <a:gd name="T72" fmla="*/ 157 w 340"/>
                <a:gd name="T73" fmla="*/ 320 h 320"/>
                <a:gd name="T74" fmla="*/ 222 w 340"/>
                <a:gd name="T75" fmla="*/ 315 h 320"/>
                <a:gd name="T76" fmla="*/ 242 w 340"/>
                <a:gd name="T77" fmla="*/ 294 h 320"/>
                <a:gd name="T78" fmla="*/ 167 w 340"/>
                <a:gd name="T79" fmla="*/ 225 h 320"/>
                <a:gd name="T80" fmla="*/ 102 w 340"/>
                <a:gd name="T81" fmla="*/ 160 h 320"/>
                <a:gd name="T82" fmla="*/ 167 w 340"/>
                <a:gd name="T83" fmla="*/ 96 h 320"/>
                <a:gd name="T84" fmla="*/ 232 w 340"/>
                <a:gd name="T85" fmla="*/ 160 h 320"/>
                <a:gd name="T86" fmla="*/ 167 w 340"/>
                <a:gd name="T87" fmla="*/ 225 h 320"/>
                <a:gd name="T88" fmla="*/ 167 w 340"/>
                <a:gd name="T89" fmla="*/ 225 h 320"/>
                <a:gd name="T90" fmla="*/ 167 w 340"/>
                <a:gd name="T91" fmla="*/ 22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320">
                  <a:moveTo>
                    <a:pt x="242" y="294"/>
                  </a:moveTo>
                  <a:cubicBezTo>
                    <a:pt x="242" y="294"/>
                    <a:pt x="240" y="272"/>
                    <a:pt x="239" y="260"/>
                  </a:cubicBezTo>
                  <a:cubicBezTo>
                    <a:pt x="245" y="258"/>
                    <a:pt x="250" y="254"/>
                    <a:pt x="254" y="251"/>
                  </a:cubicBezTo>
                  <a:cubicBezTo>
                    <a:pt x="263" y="255"/>
                    <a:pt x="279" y="265"/>
                    <a:pt x="279" y="265"/>
                  </a:cubicBezTo>
                  <a:cubicBezTo>
                    <a:pt x="308" y="258"/>
                    <a:pt x="308" y="258"/>
                    <a:pt x="308" y="258"/>
                  </a:cubicBezTo>
                  <a:cubicBezTo>
                    <a:pt x="340" y="202"/>
                    <a:pt x="340" y="202"/>
                    <a:pt x="340" y="202"/>
                  </a:cubicBezTo>
                  <a:cubicBezTo>
                    <a:pt x="333" y="173"/>
                    <a:pt x="333" y="173"/>
                    <a:pt x="333" y="173"/>
                  </a:cubicBezTo>
                  <a:cubicBezTo>
                    <a:pt x="333" y="173"/>
                    <a:pt x="311" y="161"/>
                    <a:pt x="300" y="155"/>
                  </a:cubicBezTo>
                  <a:cubicBezTo>
                    <a:pt x="300" y="149"/>
                    <a:pt x="300" y="143"/>
                    <a:pt x="298" y="137"/>
                  </a:cubicBezTo>
                  <a:cubicBezTo>
                    <a:pt x="307" y="129"/>
                    <a:pt x="324" y="115"/>
                    <a:pt x="324" y="115"/>
                  </a:cubicBezTo>
                  <a:cubicBezTo>
                    <a:pt x="324" y="86"/>
                    <a:pt x="324" y="86"/>
                    <a:pt x="324" y="86"/>
                  </a:cubicBezTo>
                  <a:cubicBezTo>
                    <a:pt x="282" y="37"/>
                    <a:pt x="282" y="37"/>
                    <a:pt x="282" y="37"/>
                  </a:cubicBezTo>
                  <a:cubicBezTo>
                    <a:pt x="253" y="37"/>
                    <a:pt x="253" y="37"/>
                    <a:pt x="253" y="37"/>
                  </a:cubicBezTo>
                  <a:cubicBezTo>
                    <a:pt x="253" y="37"/>
                    <a:pt x="238" y="49"/>
                    <a:pt x="232" y="55"/>
                  </a:cubicBezTo>
                  <a:cubicBezTo>
                    <a:pt x="224" y="51"/>
                    <a:pt x="216" y="48"/>
                    <a:pt x="207" y="46"/>
                  </a:cubicBezTo>
                  <a:cubicBezTo>
                    <a:pt x="206" y="38"/>
                    <a:pt x="206" y="21"/>
                    <a:pt x="206" y="21"/>
                  </a:cubicBezTo>
                  <a:cubicBezTo>
                    <a:pt x="185" y="0"/>
                    <a:pt x="185" y="0"/>
                    <a:pt x="185" y="0"/>
                  </a:cubicBezTo>
                  <a:cubicBezTo>
                    <a:pt x="120" y="5"/>
                    <a:pt x="120" y="5"/>
                    <a:pt x="120" y="5"/>
                  </a:cubicBezTo>
                  <a:cubicBezTo>
                    <a:pt x="99" y="26"/>
                    <a:pt x="99" y="26"/>
                    <a:pt x="99" y="26"/>
                  </a:cubicBezTo>
                  <a:cubicBezTo>
                    <a:pt x="99" y="26"/>
                    <a:pt x="101" y="48"/>
                    <a:pt x="102" y="59"/>
                  </a:cubicBezTo>
                  <a:cubicBezTo>
                    <a:pt x="96" y="62"/>
                    <a:pt x="90" y="67"/>
                    <a:pt x="84" y="71"/>
                  </a:cubicBezTo>
                  <a:cubicBezTo>
                    <a:pt x="75" y="67"/>
                    <a:pt x="57" y="58"/>
                    <a:pt x="57" y="58"/>
                  </a:cubicBezTo>
                  <a:cubicBezTo>
                    <a:pt x="28" y="66"/>
                    <a:pt x="28" y="66"/>
                    <a:pt x="28" y="66"/>
                  </a:cubicBezTo>
                  <a:cubicBezTo>
                    <a:pt x="1" y="124"/>
                    <a:pt x="1" y="124"/>
                    <a:pt x="1" y="124"/>
                  </a:cubicBezTo>
                  <a:cubicBezTo>
                    <a:pt x="0" y="129"/>
                    <a:pt x="0" y="129"/>
                    <a:pt x="0" y="129"/>
                  </a:cubicBezTo>
                  <a:cubicBezTo>
                    <a:pt x="9" y="153"/>
                    <a:pt x="9" y="153"/>
                    <a:pt x="9" y="153"/>
                  </a:cubicBezTo>
                  <a:cubicBezTo>
                    <a:pt x="9" y="153"/>
                    <a:pt x="30" y="163"/>
                    <a:pt x="41" y="167"/>
                  </a:cubicBezTo>
                  <a:cubicBezTo>
                    <a:pt x="41" y="174"/>
                    <a:pt x="42" y="181"/>
                    <a:pt x="44" y="187"/>
                  </a:cubicBezTo>
                  <a:cubicBezTo>
                    <a:pt x="36" y="194"/>
                    <a:pt x="20" y="208"/>
                    <a:pt x="20" y="208"/>
                  </a:cubicBezTo>
                  <a:cubicBezTo>
                    <a:pt x="20" y="237"/>
                    <a:pt x="20" y="237"/>
                    <a:pt x="20" y="237"/>
                  </a:cubicBezTo>
                  <a:cubicBezTo>
                    <a:pt x="62" y="286"/>
                    <a:pt x="62" y="286"/>
                    <a:pt x="62" y="286"/>
                  </a:cubicBezTo>
                  <a:cubicBezTo>
                    <a:pt x="62" y="286"/>
                    <a:pt x="86" y="289"/>
                    <a:pt x="87" y="288"/>
                  </a:cubicBezTo>
                  <a:cubicBezTo>
                    <a:pt x="88" y="287"/>
                    <a:pt x="91" y="286"/>
                    <a:pt x="91" y="286"/>
                  </a:cubicBezTo>
                  <a:cubicBezTo>
                    <a:pt x="91" y="286"/>
                    <a:pt x="106" y="273"/>
                    <a:pt x="114" y="267"/>
                  </a:cubicBezTo>
                  <a:cubicBezTo>
                    <a:pt x="120" y="269"/>
                    <a:pt x="127" y="272"/>
                    <a:pt x="134" y="274"/>
                  </a:cubicBezTo>
                  <a:cubicBezTo>
                    <a:pt x="135" y="282"/>
                    <a:pt x="136" y="300"/>
                    <a:pt x="136" y="300"/>
                  </a:cubicBezTo>
                  <a:cubicBezTo>
                    <a:pt x="157" y="320"/>
                    <a:pt x="157" y="320"/>
                    <a:pt x="157" y="320"/>
                  </a:cubicBezTo>
                  <a:cubicBezTo>
                    <a:pt x="222" y="315"/>
                    <a:pt x="222" y="315"/>
                    <a:pt x="222" y="315"/>
                  </a:cubicBezTo>
                  <a:lnTo>
                    <a:pt x="242" y="294"/>
                  </a:lnTo>
                  <a:close/>
                  <a:moveTo>
                    <a:pt x="167" y="225"/>
                  </a:moveTo>
                  <a:cubicBezTo>
                    <a:pt x="131" y="225"/>
                    <a:pt x="102" y="196"/>
                    <a:pt x="102" y="160"/>
                  </a:cubicBezTo>
                  <a:cubicBezTo>
                    <a:pt x="102" y="124"/>
                    <a:pt x="131" y="96"/>
                    <a:pt x="167" y="96"/>
                  </a:cubicBezTo>
                  <a:cubicBezTo>
                    <a:pt x="203" y="96"/>
                    <a:pt x="232" y="124"/>
                    <a:pt x="232" y="160"/>
                  </a:cubicBezTo>
                  <a:cubicBezTo>
                    <a:pt x="232" y="196"/>
                    <a:pt x="203" y="225"/>
                    <a:pt x="167" y="225"/>
                  </a:cubicBezTo>
                  <a:close/>
                  <a:moveTo>
                    <a:pt x="167" y="225"/>
                  </a:moveTo>
                  <a:cubicBezTo>
                    <a:pt x="167" y="225"/>
                    <a:pt x="167" y="225"/>
                    <a:pt x="167" y="2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9" name="Freeform 97">
              <a:extLst>
                <a:ext uri="{FF2B5EF4-FFF2-40B4-BE49-F238E27FC236}">
                  <a16:creationId xmlns:a16="http://schemas.microsoft.com/office/drawing/2014/main" id="{A7C9C792-700F-43B0-A285-42C63FBAEBDB}"/>
                </a:ext>
              </a:extLst>
            </p:cNvPr>
            <p:cNvSpPr>
              <a:spLocks noEditPoints="1"/>
            </p:cNvSpPr>
            <p:nvPr/>
          </p:nvSpPr>
          <p:spPr bwMode="auto">
            <a:xfrm>
              <a:off x="881" y="866"/>
              <a:ext cx="228" cy="26"/>
            </a:xfrm>
            <a:custGeom>
              <a:avLst/>
              <a:gdLst>
                <a:gd name="T0" fmla="*/ 884 w 952"/>
                <a:gd name="T1" fmla="*/ 0 h 108"/>
                <a:gd name="T2" fmla="*/ 69 w 952"/>
                <a:gd name="T3" fmla="*/ 0 h 108"/>
                <a:gd name="T4" fmla="*/ 69 w 952"/>
                <a:gd name="T5" fmla="*/ 108 h 108"/>
                <a:gd name="T6" fmla="*/ 884 w 952"/>
                <a:gd name="T7" fmla="*/ 108 h 108"/>
                <a:gd name="T8" fmla="*/ 884 w 952"/>
                <a:gd name="T9" fmla="*/ 0 h 108"/>
                <a:gd name="T10" fmla="*/ 884 w 952"/>
                <a:gd name="T11" fmla="*/ 0 h 108"/>
                <a:gd name="T12" fmla="*/ 884 w 952"/>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952" h="108">
                  <a:moveTo>
                    <a:pt x="884" y="0"/>
                  </a:moveTo>
                  <a:cubicBezTo>
                    <a:pt x="69" y="0"/>
                    <a:pt x="69" y="0"/>
                    <a:pt x="69" y="0"/>
                  </a:cubicBezTo>
                  <a:cubicBezTo>
                    <a:pt x="0" y="0"/>
                    <a:pt x="0" y="108"/>
                    <a:pt x="69" y="108"/>
                  </a:cubicBezTo>
                  <a:cubicBezTo>
                    <a:pt x="884" y="108"/>
                    <a:pt x="884" y="108"/>
                    <a:pt x="884" y="108"/>
                  </a:cubicBezTo>
                  <a:cubicBezTo>
                    <a:pt x="952" y="108"/>
                    <a:pt x="952" y="0"/>
                    <a:pt x="884" y="0"/>
                  </a:cubicBezTo>
                  <a:close/>
                  <a:moveTo>
                    <a:pt x="884" y="0"/>
                  </a:moveTo>
                  <a:cubicBezTo>
                    <a:pt x="884" y="0"/>
                    <a:pt x="884" y="0"/>
                    <a:pt x="884"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0" name="Freeform 98">
              <a:extLst>
                <a:ext uri="{FF2B5EF4-FFF2-40B4-BE49-F238E27FC236}">
                  <a16:creationId xmlns:a16="http://schemas.microsoft.com/office/drawing/2014/main" id="{293426A8-6C65-4C32-9491-84ECA93D0DAD}"/>
                </a:ext>
              </a:extLst>
            </p:cNvPr>
            <p:cNvSpPr>
              <a:spLocks noEditPoints="1"/>
            </p:cNvSpPr>
            <p:nvPr/>
          </p:nvSpPr>
          <p:spPr bwMode="auto">
            <a:xfrm>
              <a:off x="983" y="926"/>
              <a:ext cx="126" cy="26"/>
            </a:xfrm>
            <a:custGeom>
              <a:avLst/>
              <a:gdLst>
                <a:gd name="T0" fmla="*/ 460 w 528"/>
                <a:gd name="T1" fmla="*/ 0 h 108"/>
                <a:gd name="T2" fmla="*/ 69 w 528"/>
                <a:gd name="T3" fmla="*/ 0 h 108"/>
                <a:gd name="T4" fmla="*/ 69 w 528"/>
                <a:gd name="T5" fmla="*/ 108 h 108"/>
                <a:gd name="T6" fmla="*/ 460 w 528"/>
                <a:gd name="T7" fmla="*/ 108 h 108"/>
                <a:gd name="T8" fmla="*/ 460 w 528"/>
                <a:gd name="T9" fmla="*/ 0 h 108"/>
                <a:gd name="T10" fmla="*/ 460 w 528"/>
                <a:gd name="T11" fmla="*/ 0 h 108"/>
                <a:gd name="T12" fmla="*/ 460 w 52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528" h="108">
                  <a:moveTo>
                    <a:pt x="460" y="0"/>
                  </a:moveTo>
                  <a:cubicBezTo>
                    <a:pt x="69" y="0"/>
                    <a:pt x="69" y="0"/>
                    <a:pt x="69" y="0"/>
                  </a:cubicBezTo>
                  <a:cubicBezTo>
                    <a:pt x="0" y="0"/>
                    <a:pt x="0" y="108"/>
                    <a:pt x="69" y="108"/>
                  </a:cubicBezTo>
                  <a:cubicBezTo>
                    <a:pt x="460" y="108"/>
                    <a:pt x="460" y="108"/>
                    <a:pt x="460" y="108"/>
                  </a:cubicBezTo>
                  <a:cubicBezTo>
                    <a:pt x="528" y="108"/>
                    <a:pt x="528" y="0"/>
                    <a:pt x="460" y="0"/>
                  </a:cubicBezTo>
                  <a:close/>
                  <a:moveTo>
                    <a:pt x="460" y="0"/>
                  </a:moveTo>
                  <a:cubicBezTo>
                    <a:pt x="460" y="0"/>
                    <a:pt x="460" y="0"/>
                    <a:pt x="46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1" name="Freeform 99">
              <a:extLst>
                <a:ext uri="{FF2B5EF4-FFF2-40B4-BE49-F238E27FC236}">
                  <a16:creationId xmlns:a16="http://schemas.microsoft.com/office/drawing/2014/main" id="{D6895DC1-4D11-44E8-B61B-9B24542CC157}"/>
                </a:ext>
              </a:extLst>
            </p:cNvPr>
            <p:cNvSpPr>
              <a:spLocks noEditPoints="1"/>
            </p:cNvSpPr>
            <p:nvPr/>
          </p:nvSpPr>
          <p:spPr bwMode="auto">
            <a:xfrm>
              <a:off x="804" y="804"/>
              <a:ext cx="356" cy="192"/>
            </a:xfrm>
            <a:custGeom>
              <a:avLst/>
              <a:gdLst>
                <a:gd name="T0" fmla="*/ 31 w 356"/>
                <a:gd name="T1" fmla="*/ 31 h 192"/>
                <a:gd name="T2" fmla="*/ 326 w 356"/>
                <a:gd name="T3" fmla="*/ 31 h 192"/>
                <a:gd name="T4" fmla="*/ 326 w 356"/>
                <a:gd name="T5" fmla="*/ 192 h 192"/>
                <a:gd name="T6" fmla="*/ 356 w 356"/>
                <a:gd name="T7" fmla="*/ 192 h 192"/>
                <a:gd name="T8" fmla="*/ 356 w 356"/>
                <a:gd name="T9" fmla="*/ 0 h 192"/>
                <a:gd name="T10" fmla="*/ 0 w 356"/>
                <a:gd name="T11" fmla="*/ 0 h 192"/>
                <a:gd name="T12" fmla="*/ 0 w 356"/>
                <a:gd name="T13" fmla="*/ 100 h 192"/>
                <a:gd name="T14" fmla="*/ 31 w 356"/>
                <a:gd name="T15" fmla="*/ 100 h 192"/>
                <a:gd name="T16" fmla="*/ 31 w 356"/>
                <a:gd name="T17" fmla="*/ 31 h 192"/>
                <a:gd name="T18" fmla="*/ 31 w 356"/>
                <a:gd name="T19" fmla="*/ 31 h 192"/>
                <a:gd name="T20" fmla="*/ 31 w 356"/>
                <a:gd name="T21" fmla="*/ 3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192">
                  <a:moveTo>
                    <a:pt x="31" y="31"/>
                  </a:moveTo>
                  <a:lnTo>
                    <a:pt x="326" y="31"/>
                  </a:lnTo>
                  <a:lnTo>
                    <a:pt x="326" y="192"/>
                  </a:lnTo>
                  <a:lnTo>
                    <a:pt x="356" y="192"/>
                  </a:lnTo>
                  <a:lnTo>
                    <a:pt x="356" y="0"/>
                  </a:lnTo>
                  <a:lnTo>
                    <a:pt x="0" y="0"/>
                  </a:lnTo>
                  <a:lnTo>
                    <a:pt x="0" y="100"/>
                  </a:lnTo>
                  <a:lnTo>
                    <a:pt x="31" y="100"/>
                  </a:lnTo>
                  <a:lnTo>
                    <a:pt x="31" y="31"/>
                  </a:lnTo>
                  <a:close/>
                  <a:moveTo>
                    <a:pt x="31" y="31"/>
                  </a:moveTo>
                  <a:lnTo>
                    <a:pt x="31" y="31"/>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2" name="Freeform 100">
              <a:extLst>
                <a:ext uri="{FF2B5EF4-FFF2-40B4-BE49-F238E27FC236}">
                  <a16:creationId xmlns:a16="http://schemas.microsoft.com/office/drawing/2014/main" id="{721040E1-6F6A-4DE6-B91B-3950C4ECBD54}"/>
                </a:ext>
              </a:extLst>
            </p:cNvPr>
            <p:cNvSpPr>
              <a:spLocks noEditPoints="1"/>
            </p:cNvSpPr>
            <p:nvPr/>
          </p:nvSpPr>
          <p:spPr bwMode="auto">
            <a:xfrm>
              <a:off x="951" y="1085"/>
              <a:ext cx="176" cy="167"/>
            </a:xfrm>
            <a:custGeom>
              <a:avLst/>
              <a:gdLst>
                <a:gd name="T0" fmla="*/ 650 w 732"/>
                <a:gd name="T1" fmla="*/ 346 h 696"/>
                <a:gd name="T2" fmla="*/ 646 w 732"/>
                <a:gd name="T3" fmla="*/ 306 h 696"/>
                <a:gd name="T4" fmla="*/ 703 w 732"/>
                <a:gd name="T5" fmla="*/ 260 h 696"/>
                <a:gd name="T6" fmla="*/ 705 w 732"/>
                <a:gd name="T7" fmla="*/ 196 h 696"/>
                <a:gd name="T8" fmla="*/ 617 w 732"/>
                <a:gd name="T9" fmla="*/ 87 h 696"/>
                <a:gd name="T10" fmla="*/ 553 w 732"/>
                <a:gd name="T11" fmla="*/ 85 h 696"/>
                <a:gd name="T12" fmla="*/ 506 w 732"/>
                <a:gd name="T13" fmla="*/ 122 h 696"/>
                <a:gd name="T14" fmla="*/ 455 w 732"/>
                <a:gd name="T15" fmla="*/ 101 h 696"/>
                <a:gd name="T16" fmla="*/ 452 w 732"/>
                <a:gd name="T17" fmla="*/ 47 h 696"/>
                <a:gd name="T18" fmla="*/ 409 w 732"/>
                <a:gd name="T19" fmla="*/ 0 h 696"/>
                <a:gd name="T20" fmla="*/ 268 w 732"/>
                <a:gd name="T21" fmla="*/ 7 h 696"/>
                <a:gd name="T22" fmla="*/ 222 w 732"/>
                <a:gd name="T23" fmla="*/ 51 h 696"/>
                <a:gd name="T24" fmla="*/ 225 w 732"/>
                <a:gd name="T25" fmla="*/ 122 h 696"/>
                <a:gd name="T26" fmla="*/ 186 w 732"/>
                <a:gd name="T27" fmla="*/ 147 h 696"/>
                <a:gd name="T28" fmla="*/ 127 w 732"/>
                <a:gd name="T29" fmla="*/ 118 h 696"/>
                <a:gd name="T30" fmla="*/ 65 w 732"/>
                <a:gd name="T31" fmla="*/ 133 h 696"/>
                <a:gd name="T32" fmla="*/ 3 w 732"/>
                <a:gd name="T33" fmla="*/ 258 h 696"/>
                <a:gd name="T34" fmla="*/ 0 w 732"/>
                <a:gd name="T35" fmla="*/ 267 h 696"/>
                <a:gd name="T36" fmla="*/ 17 w 732"/>
                <a:gd name="T37" fmla="*/ 321 h 696"/>
                <a:gd name="T38" fmla="*/ 84 w 732"/>
                <a:gd name="T39" fmla="*/ 354 h 696"/>
                <a:gd name="T40" fmla="*/ 90 w 732"/>
                <a:gd name="T41" fmla="*/ 398 h 696"/>
                <a:gd name="T42" fmla="*/ 36 w 732"/>
                <a:gd name="T43" fmla="*/ 441 h 696"/>
                <a:gd name="T44" fmla="*/ 34 w 732"/>
                <a:gd name="T45" fmla="*/ 505 h 696"/>
                <a:gd name="T46" fmla="*/ 121 w 732"/>
                <a:gd name="T47" fmla="*/ 615 h 696"/>
                <a:gd name="T48" fmla="*/ 177 w 732"/>
                <a:gd name="T49" fmla="*/ 621 h 696"/>
                <a:gd name="T50" fmla="*/ 185 w 732"/>
                <a:gd name="T51" fmla="*/ 617 h 696"/>
                <a:gd name="T52" fmla="*/ 237 w 732"/>
                <a:gd name="T53" fmla="*/ 576 h 696"/>
                <a:gd name="T54" fmla="*/ 280 w 732"/>
                <a:gd name="T55" fmla="*/ 593 h 696"/>
                <a:gd name="T56" fmla="*/ 283 w 732"/>
                <a:gd name="T57" fmla="*/ 650 h 696"/>
                <a:gd name="T58" fmla="*/ 327 w 732"/>
                <a:gd name="T59" fmla="*/ 696 h 696"/>
                <a:gd name="T60" fmla="*/ 467 w 732"/>
                <a:gd name="T61" fmla="*/ 688 h 696"/>
                <a:gd name="T62" fmla="*/ 513 w 732"/>
                <a:gd name="T63" fmla="*/ 644 h 696"/>
                <a:gd name="T64" fmla="*/ 509 w 732"/>
                <a:gd name="T65" fmla="*/ 572 h 696"/>
                <a:gd name="T66" fmla="*/ 543 w 732"/>
                <a:gd name="T67" fmla="*/ 551 h 696"/>
                <a:gd name="T68" fmla="*/ 596 w 732"/>
                <a:gd name="T69" fmla="*/ 585 h 696"/>
                <a:gd name="T70" fmla="*/ 658 w 732"/>
                <a:gd name="T71" fmla="*/ 570 h 696"/>
                <a:gd name="T72" fmla="*/ 732 w 732"/>
                <a:gd name="T73" fmla="*/ 451 h 696"/>
                <a:gd name="T74" fmla="*/ 718 w 732"/>
                <a:gd name="T75" fmla="*/ 389 h 696"/>
                <a:gd name="T76" fmla="*/ 650 w 732"/>
                <a:gd name="T77" fmla="*/ 346 h 696"/>
                <a:gd name="T78" fmla="*/ 355 w 732"/>
                <a:gd name="T79" fmla="*/ 489 h 696"/>
                <a:gd name="T80" fmla="*/ 218 w 732"/>
                <a:gd name="T81" fmla="*/ 344 h 696"/>
                <a:gd name="T82" fmla="*/ 364 w 732"/>
                <a:gd name="T83" fmla="*/ 207 h 696"/>
                <a:gd name="T84" fmla="*/ 500 w 732"/>
                <a:gd name="T85" fmla="*/ 353 h 696"/>
                <a:gd name="T86" fmla="*/ 355 w 732"/>
                <a:gd name="T87" fmla="*/ 489 h 696"/>
                <a:gd name="T88" fmla="*/ 355 w 732"/>
                <a:gd name="T89" fmla="*/ 489 h 696"/>
                <a:gd name="T90" fmla="*/ 355 w 732"/>
                <a:gd name="T91" fmla="*/ 489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2" h="696">
                  <a:moveTo>
                    <a:pt x="650" y="346"/>
                  </a:moveTo>
                  <a:cubicBezTo>
                    <a:pt x="649" y="333"/>
                    <a:pt x="648" y="319"/>
                    <a:pt x="646" y="306"/>
                  </a:cubicBezTo>
                  <a:cubicBezTo>
                    <a:pt x="665" y="290"/>
                    <a:pt x="703" y="260"/>
                    <a:pt x="703" y="260"/>
                  </a:cubicBezTo>
                  <a:cubicBezTo>
                    <a:pt x="705" y="196"/>
                    <a:pt x="705" y="196"/>
                    <a:pt x="705" y="196"/>
                  </a:cubicBezTo>
                  <a:cubicBezTo>
                    <a:pt x="617" y="87"/>
                    <a:pt x="617" y="87"/>
                    <a:pt x="617" y="87"/>
                  </a:cubicBezTo>
                  <a:cubicBezTo>
                    <a:pt x="553" y="85"/>
                    <a:pt x="553" y="85"/>
                    <a:pt x="553" y="85"/>
                  </a:cubicBezTo>
                  <a:cubicBezTo>
                    <a:pt x="553" y="85"/>
                    <a:pt x="522" y="110"/>
                    <a:pt x="506" y="122"/>
                  </a:cubicBezTo>
                  <a:cubicBezTo>
                    <a:pt x="490" y="114"/>
                    <a:pt x="473" y="107"/>
                    <a:pt x="455" y="101"/>
                  </a:cubicBezTo>
                  <a:cubicBezTo>
                    <a:pt x="454" y="83"/>
                    <a:pt x="452" y="47"/>
                    <a:pt x="452" y="47"/>
                  </a:cubicBezTo>
                  <a:cubicBezTo>
                    <a:pt x="409" y="0"/>
                    <a:pt x="409" y="0"/>
                    <a:pt x="409" y="0"/>
                  </a:cubicBezTo>
                  <a:cubicBezTo>
                    <a:pt x="268" y="7"/>
                    <a:pt x="268" y="7"/>
                    <a:pt x="268" y="7"/>
                  </a:cubicBezTo>
                  <a:cubicBezTo>
                    <a:pt x="222" y="51"/>
                    <a:pt x="222" y="51"/>
                    <a:pt x="222" y="51"/>
                  </a:cubicBezTo>
                  <a:cubicBezTo>
                    <a:pt x="222" y="51"/>
                    <a:pt x="224" y="98"/>
                    <a:pt x="225" y="122"/>
                  </a:cubicBezTo>
                  <a:cubicBezTo>
                    <a:pt x="211" y="130"/>
                    <a:pt x="198" y="138"/>
                    <a:pt x="186" y="147"/>
                  </a:cubicBezTo>
                  <a:cubicBezTo>
                    <a:pt x="166" y="138"/>
                    <a:pt x="127" y="118"/>
                    <a:pt x="127" y="118"/>
                  </a:cubicBezTo>
                  <a:cubicBezTo>
                    <a:pt x="65" y="133"/>
                    <a:pt x="65" y="133"/>
                    <a:pt x="65" y="133"/>
                  </a:cubicBezTo>
                  <a:cubicBezTo>
                    <a:pt x="3" y="258"/>
                    <a:pt x="3" y="258"/>
                    <a:pt x="3" y="258"/>
                  </a:cubicBezTo>
                  <a:cubicBezTo>
                    <a:pt x="0" y="267"/>
                    <a:pt x="0" y="267"/>
                    <a:pt x="0" y="267"/>
                  </a:cubicBezTo>
                  <a:cubicBezTo>
                    <a:pt x="17" y="321"/>
                    <a:pt x="17" y="321"/>
                    <a:pt x="17" y="321"/>
                  </a:cubicBezTo>
                  <a:cubicBezTo>
                    <a:pt x="17" y="321"/>
                    <a:pt x="62" y="343"/>
                    <a:pt x="84" y="354"/>
                  </a:cubicBezTo>
                  <a:cubicBezTo>
                    <a:pt x="85" y="369"/>
                    <a:pt x="87" y="384"/>
                    <a:pt x="90" y="398"/>
                  </a:cubicBezTo>
                  <a:cubicBezTo>
                    <a:pt x="72" y="412"/>
                    <a:pt x="36" y="441"/>
                    <a:pt x="36" y="441"/>
                  </a:cubicBezTo>
                  <a:cubicBezTo>
                    <a:pt x="34" y="505"/>
                    <a:pt x="34" y="505"/>
                    <a:pt x="34" y="505"/>
                  </a:cubicBezTo>
                  <a:cubicBezTo>
                    <a:pt x="121" y="615"/>
                    <a:pt x="121" y="615"/>
                    <a:pt x="121" y="615"/>
                  </a:cubicBezTo>
                  <a:cubicBezTo>
                    <a:pt x="121" y="615"/>
                    <a:pt x="174" y="623"/>
                    <a:pt x="177" y="621"/>
                  </a:cubicBezTo>
                  <a:cubicBezTo>
                    <a:pt x="185" y="617"/>
                    <a:pt x="185" y="617"/>
                    <a:pt x="185" y="617"/>
                  </a:cubicBezTo>
                  <a:cubicBezTo>
                    <a:pt x="185" y="617"/>
                    <a:pt x="219" y="590"/>
                    <a:pt x="237" y="576"/>
                  </a:cubicBezTo>
                  <a:cubicBezTo>
                    <a:pt x="250" y="583"/>
                    <a:pt x="265" y="589"/>
                    <a:pt x="280" y="593"/>
                  </a:cubicBezTo>
                  <a:cubicBezTo>
                    <a:pt x="281" y="612"/>
                    <a:pt x="283" y="650"/>
                    <a:pt x="283" y="650"/>
                  </a:cubicBezTo>
                  <a:cubicBezTo>
                    <a:pt x="327" y="696"/>
                    <a:pt x="327" y="696"/>
                    <a:pt x="327" y="696"/>
                  </a:cubicBezTo>
                  <a:cubicBezTo>
                    <a:pt x="467" y="688"/>
                    <a:pt x="467" y="688"/>
                    <a:pt x="467" y="688"/>
                  </a:cubicBezTo>
                  <a:cubicBezTo>
                    <a:pt x="513" y="644"/>
                    <a:pt x="513" y="644"/>
                    <a:pt x="513" y="644"/>
                  </a:cubicBezTo>
                  <a:cubicBezTo>
                    <a:pt x="513" y="644"/>
                    <a:pt x="510" y="596"/>
                    <a:pt x="509" y="572"/>
                  </a:cubicBezTo>
                  <a:cubicBezTo>
                    <a:pt x="521" y="566"/>
                    <a:pt x="532" y="559"/>
                    <a:pt x="543" y="551"/>
                  </a:cubicBezTo>
                  <a:cubicBezTo>
                    <a:pt x="596" y="585"/>
                    <a:pt x="596" y="585"/>
                    <a:pt x="596" y="585"/>
                  </a:cubicBezTo>
                  <a:cubicBezTo>
                    <a:pt x="658" y="570"/>
                    <a:pt x="658" y="570"/>
                    <a:pt x="658" y="570"/>
                  </a:cubicBezTo>
                  <a:cubicBezTo>
                    <a:pt x="732" y="451"/>
                    <a:pt x="732" y="451"/>
                    <a:pt x="732" y="451"/>
                  </a:cubicBezTo>
                  <a:cubicBezTo>
                    <a:pt x="718" y="389"/>
                    <a:pt x="718" y="389"/>
                    <a:pt x="718" y="389"/>
                  </a:cubicBezTo>
                  <a:cubicBezTo>
                    <a:pt x="718" y="389"/>
                    <a:pt x="672" y="360"/>
                    <a:pt x="650" y="346"/>
                  </a:cubicBezTo>
                  <a:close/>
                  <a:moveTo>
                    <a:pt x="355" y="489"/>
                  </a:moveTo>
                  <a:cubicBezTo>
                    <a:pt x="277" y="487"/>
                    <a:pt x="216" y="421"/>
                    <a:pt x="218" y="344"/>
                  </a:cubicBezTo>
                  <a:cubicBezTo>
                    <a:pt x="221" y="266"/>
                    <a:pt x="286" y="205"/>
                    <a:pt x="364" y="207"/>
                  </a:cubicBezTo>
                  <a:cubicBezTo>
                    <a:pt x="442" y="210"/>
                    <a:pt x="503" y="275"/>
                    <a:pt x="500" y="353"/>
                  </a:cubicBezTo>
                  <a:cubicBezTo>
                    <a:pt x="498" y="431"/>
                    <a:pt x="433" y="492"/>
                    <a:pt x="355" y="489"/>
                  </a:cubicBezTo>
                  <a:close/>
                  <a:moveTo>
                    <a:pt x="355" y="489"/>
                  </a:moveTo>
                  <a:cubicBezTo>
                    <a:pt x="355" y="489"/>
                    <a:pt x="355" y="489"/>
                    <a:pt x="355" y="48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3" name="Freeform 101">
              <a:extLst>
                <a:ext uri="{FF2B5EF4-FFF2-40B4-BE49-F238E27FC236}">
                  <a16:creationId xmlns:a16="http://schemas.microsoft.com/office/drawing/2014/main" id="{BB62B27B-6C87-499D-A480-9E52729B7FEE}"/>
                </a:ext>
              </a:extLst>
            </p:cNvPr>
            <p:cNvSpPr>
              <a:spLocks noEditPoints="1"/>
            </p:cNvSpPr>
            <p:nvPr/>
          </p:nvSpPr>
          <p:spPr bwMode="auto">
            <a:xfrm>
              <a:off x="984" y="996"/>
              <a:ext cx="189" cy="151"/>
            </a:xfrm>
            <a:custGeom>
              <a:avLst/>
              <a:gdLst>
                <a:gd name="T0" fmla="*/ 773 w 788"/>
                <a:gd name="T1" fmla="*/ 421 h 632"/>
                <a:gd name="T2" fmla="*/ 699 w 788"/>
                <a:gd name="T3" fmla="*/ 375 h 632"/>
                <a:gd name="T4" fmla="*/ 695 w 788"/>
                <a:gd name="T5" fmla="*/ 331 h 632"/>
                <a:gd name="T6" fmla="*/ 757 w 788"/>
                <a:gd name="T7" fmla="*/ 282 h 632"/>
                <a:gd name="T8" fmla="*/ 759 w 788"/>
                <a:gd name="T9" fmla="*/ 212 h 632"/>
                <a:gd name="T10" fmla="*/ 664 w 788"/>
                <a:gd name="T11" fmla="*/ 94 h 632"/>
                <a:gd name="T12" fmla="*/ 595 w 788"/>
                <a:gd name="T13" fmla="*/ 92 h 632"/>
                <a:gd name="T14" fmla="*/ 545 w 788"/>
                <a:gd name="T15" fmla="*/ 133 h 632"/>
                <a:gd name="T16" fmla="*/ 490 w 788"/>
                <a:gd name="T17" fmla="*/ 109 h 632"/>
                <a:gd name="T18" fmla="*/ 487 w 788"/>
                <a:gd name="T19" fmla="*/ 51 h 632"/>
                <a:gd name="T20" fmla="*/ 440 w 788"/>
                <a:gd name="T21" fmla="*/ 0 h 632"/>
                <a:gd name="T22" fmla="*/ 289 w 788"/>
                <a:gd name="T23" fmla="*/ 8 h 632"/>
                <a:gd name="T24" fmla="*/ 239 w 788"/>
                <a:gd name="T25" fmla="*/ 55 h 632"/>
                <a:gd name="T26" fmla="*/ 243 w 788"/>
                <a:gd name="T27" fmla="*/ 132 h 632"/>
                <a:gd name="T28" fmla="*/ 200 w 788"/>
                <a:gd name="T29" fmla="*/ 159 h 632"/>
                <a:gd name="T30" fmla="*/ 137 w 788"/>
                <a:gd name="T31" fmla="*/ 128 h 632"/>
                <a:gd name="T32" fmla="*/ 70 w 788"/>
                <a:gd name="T33" fmla="*/ 144 h 632"/>
                <a:gd name="T34" fmla="*/ 3 w 788"/>
                <a:gd name="T35" fmla="*/ 279 h 632"/>
                <a:gd name="T36" fmla="*/ 0 w 788"/>
                <a:gd name="T37" fmla="*/ 289 h 632"/>
                <a:gd name="T38" fmla="*/ 18 w 788"/>
                <a:gd name="T39" fmla="*/ 347 h 632"/>
                <a:gd name="T40" fmla="*/ 75 w 788"/>
                <a:gd name="T41" fmla="*/ 375 h 632"/>
                <a:gd name="T42" fmla="*/ 103 w 788"/>
                <a:gd name="T43" fmla="*/ 349 h 632"/>
                <a:gd name="T44" fmla="*/ 114 w 788"/>
                <a:gd name="T45" fmla="*/ 338 h 632"/>
                <a:gd name="T46" fmla="*/ 130 w 788"/>
                <a:gd name="T47" fmla="*/ 337 h 632"/>
                <a:gd name="T48" fmla="*/ 242 w 788"/>
                <a:gd name="T49" fmla="*/ 332 h 632"/>
                <a:gd name="T50" fmla="*/ 392 w 788"/>
                <a:gd name="T51" fmla="*/ 224 h 632"/>
                <a:gd name="T52" fmla="*/ 539 w 788"/>
                <a:gd name="T53" fmla="*/ 381 h 632"/>
                <a:gd name="T54" fmla="*/ 522 w 788"/>
                <a:gd name="T55" fmla="*/ 445 h 632"/>
                <a:gd name="T56" fmla="*/ 601 w 788"/>
                <a:gd name="T57" fmla="*/ 544 h 632"/>
                <a:gd name="T58" fmla="*/ 611 w 788"/>
                <a:gd name="T59" fmla="*/ 556 h 632"/>
                <a:gd name="T60" fmla="*/ 611 w 788"/>
                <a:gd name="T61" fmla="*/ 571 h 632"/>
                <a:gd name="T62" fmla="*/ 609 w 788"/>
                <a:gd name="T63" fmla="*/ 612 h 632"/>
                <a:gd name="T64" fmla="*/ 642 w 788"/>
                <a:gd name="T65" fmla="*/ 632 h 632"/>
                <a:gd name="T66" fmla="*/ 709 w 788"/>
                <a:gd name="T67" fmla="*/ 617 h 632"/>
                <a:gd name="T68" fmla="*/ 788 w 788"/>
                <a:gd name="T69" fmla="*/ 488 h 632"/>
                <a:gd name="T70" fmla="*/ 773 w 788"/>
                <a:gd name="T71" fmla="*/ 421 h 632"/>
                <a:gd name="T72" fmla="*/ 773 w 788"/>
                <a:gd name="T73" fmla="*/ 421 h 632"/>
                <a:gd name="T74" fmla="*/ 773 w 788"/>
                <a:gd name="T75" fmla="*/ 42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8" h="632">
                  <a:moveTo>
                    <a:pt x="773" y="421"/>
                  </a:moveTo>
                  <a:cubicBezTo>
                    <a:pt x="773" y="421"/>
                    <a:pt x="724" y="390"/>
                    <a:pt x="699" y="375"/>
                  </a:cubicBezTo>
                  <a:cubicBezTo>
                    <a:pt x="699" y="360"/>
                    <a:pt x="697" y="345"/>
                    <a:pt x="695" y="331"/>
                  </a:cubicBezTo>
                  <a:cubicBezTo>
                    <a:pt x="715" y="315"/>
                    <a:pt x="757" y="282"/>
                    <a:pt x="757" y="282"/>
                  </a:cubicBezTo>
                  <a:cubicBezTo>
                    <a:pt x="759" y="212"/>
                    <a:pt x="759" y="212"/>
                    <a:pt x="759" y="212"/>
                  </a:cubicBezTo>
                  <a:cubicBezTo>
                    <a:pt x="664" y="94"/>
                    <a:pt x="664" y="94"/>
                    <a:pt x="664" y="94"/>
                  </a:cubicBezTo>
                  <a:cubicBezTo>
                    <a:pt x="595" y="92"/>
                    <a:pt x="595" y="92"/>
                    <a:pt x="595" y="92"/>
                  </a:cubicBezTo>
                  <a:cubicBezTo>
                    <a:pt x="595" y="92"/>
                    <a:pt x="562" y="119"/>
                    <a:pt x="545" y="133"/>
                  </a:cubicBezTo>
                  <a:cubicBezTo>
                    <a:pt x="528" y="123"/>
                    <a:pt x="509" y="115"/>
                    <a:pt x="490" y="109"/>
                  </a:cubicBezTo>
                  <a:cubicBezTo>
                    <a:pt x="489" y="90"/>
                    <a:pt x="487" y="51"/>
                    <a:pt x="487" y="51"/>
                  </a:cubicBezTo>
                  <a:cubicBezTo>
                    <a:pt x="440" y="0"/>
                    <a:pt x="440" y="0"/>
                    <a:pt x="440" y="0"/>
                  </a:cubicBezTo>
                  <a:cubicBezTo>
                    <a:pt x="289" y="8"/>
                    <a:pt x="289" y="8"/>
                    <a:pt x="289" y="8"/>
                  </a:cubicBezTo>
                  <a:cubicBezTo>
                    <a:pt x="239" y="55"/>
                    <a:pt x="239" y="55"/>
                    <a:pt x="239" y="55"/>
                  </a:cubicBezTo>
                  <a:cubicBezTo>
                    <a:pt x="239" y="55"/>
                    <a:pt x="241" y="107"/>
                    <a:pt x="243" y="132"/>
                  </a:cubicBezTo>
                  <a:cubicBezTo>
                    <a:pt x="228" y="140"/>
                    <a:pt x="214" y="149"/>
                    <a:pt x="200" y="159"/>
                  </a:cubicBezTo>
                  <a:cubicBezTo>
                    <a:pt x="179" y="149"/>
                    <a:pt x="137" y="128"/>
                    <a:pt x="137" y="128"/>
                  </a:cubicBezTo>
                  <a:cubicBezTo>
                    <a:pt x="70" y="144"/>
                    <a:pt x="70" y="144"/>
                    <a:pt x="70" y="144"/>
                  </a:cubicBezTo>
                  <a:cubicBezTo>
                    <a:pt x="3" y="279"/>
                    <a:pt x="3" y="279"/>
                    <a:pt x="3" y="279"/>
                  </a:cubicBezTo>
                  <a:cubicBezTo>
                    <a:pt x="0" y="289"/>
                    <a:pt x="0" y="289"/>
                    <a:pt x="0" y="289"/>
                  </a:cubicBezTo>
                  <a:cubicBezTo>
                    <a:pt x="18" y="347"/>
                    <a:pt x="18" y="347"/>
                    <a:pt x="18" y="347"/>
                  </a:cubicBezTo>
                  <a:cubicBezTo>
                    <a:pt x="18" y="347"/>
                    <a:pt x="50" y="363"/>
                    <a:pt x="75" y="375"/>
                  </a:cubicBezTo>
                  <a:cubicBezTo>
                    <a:pt x="103" y="349"/>
                    <a:pt x="103" y="349"/>
                    <a:pt x="103" y="349"/>
                  </a:cubicBezTo>
                  <a:cubicBezTo>
                    <a:pt x="114" y="338"/>
                    <a:pt x="114" y="338"/>
                    <a:pt x="114" y="338"/>
                  </a:cubicBezTo>
                  <a:cubicBezTo>
                    <a:pt x="130" y="337"/>
                    <a:pt x="130" y="337"/>
                    <a:pt x="130" y="337"/>
                  </a:cubicBezTo>
                  <a:cubicBezTo>
                    <a:pt x="242" y="332"/>
                    <a:pt x="242" y="332"/>
                    <a:pt x="242" y="332"/>
                  </a:cubicBezTo>
                  <a:cubicBezTo>
                    <a:pt x="262" y="268"/>
                    <a:pt x="321" y="222"/>
                    <a:pt x="392" y="224"/>
                  </a:cubicBezTo>
                  <a:cubicBezTo>
                    <a:pt x="476" y="227"/>
                    <a:pt x="541" y="297"/>
                    <a:pt x="539" y="381"/>
                  </a:cubicBezTo>
                  <a:cubicBezTo>
                    <a:pt x="538" y="404"/>
                    <a:pt x="532" y="426"/>
                    <a:pt x="522" y="445"/>
                  </a:cubicBezTo>
                  <a:cubicBezTo>
                    <a:pt x="601" y="544"/>
                    <a:pt x="601" y="544"/>
                    <a:pt x="601" y="544"/>
                  </a:cubicBezTo>
                  <a:cubicBezTo>
                    <a:pt x="611" y="556"/>
                    <a:pt x="611" y="556"/>
                    <a:pt x="611" y="556"/>
                  </a:cubicBezTo>
                  <a:cubicBezTo>
                    <a:pt x="611" y="571"/>
                    <a:pt x="611" y="571"/>
                    <a:pt x="611" y="571"/>
                  </a:cubicBezTo>
                  <a:cubicBezTo>
                    <a:pt x="609" y="612"/>
                    <a:pt x="609" y="612"/>
                    <a:pt x="609" y="612"/>
                  </a:cubicBezTo>
                  <a:cubicBezTo>
                    <a:pt x="626" y="622"/>
                    <a:pt x="642" y="632"/>
                    <a:pt x="642" y="632"/>
                  </a:cubicBezTo>
                  <a:cubicBezTo>
                    <a:pt x="709" y="617"/>
                    <a:pt x="709" y="617"/>
                    <a:pt x="709" y="617"/>
                  </a:cubicBezTo>
                  <a:cubicBezTo>
                    <a:pt x="788" y="488"/>
                    <a:pt x="788" y="488"/>
                    <a:pt x="788" y="488"/>
                  </a:cubicBezTo>
                  <a:lnTo>
                    <a:pt x="773" y="421"/>
                  </a:lnTo>
                  <a:close/>
                  <a:moveTo>
                    <a:pt x="773" y="421"/>
                  </a:moveTo>
                  <a:cubicBezTo>
                    <a:pt x="773" y="421"/>
                    <a:pt x="773" y="421"/>
                    <a:pt x="773" y="42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4" name="Freeform 102">
              <a:extLst>
                <a:ext uri="{FF2B5EF4-FFF2-40B4-BE49-F238E27FC236}">
                  <a16:creationId xmlns:a16="http://schemas.microsoft.com/office/drawing/2014/main" id="{9109C621-FAD8-4D2B-BA4B-56B94EB86503}"/>
                </a:ext>
              </a:extLst>
            </p:cNvPr>
            <p:cNvSpPr>
              <a:spLocks noEditPoints="1"/>
            </p:cNvSpPr>
            <p:nvPr/>
          </p:nvSpPr>
          <p:spPr bwMode="auto">
            <a:xfrm>
              <a:off x="808" y="1019"/>
              <a:ext cx="27" cy="41"/>
            </a:xfrm>
            <a:custGeom>
              <a:avLst/>
              <a:gdLst>
                <a:gd name="T0" fmla="*/ 56 w 112"/>
                <a:gd name="T1" fmla="*/ 172 h 172"/>
                <a:gd name="T2" fmla="*/ 88 w 112"/>
                <a:gd name="T3" fmla="*/ 163 h 172"/>
                <a:gd name="T4" fmla="*/ 106 w 112"/>
                <a:gd name="T5" fmla="*/ 134 h 172"/>
                <a:gd name="T6" fmla="*/ 112 w 112"/>
                <a:gd name="T7" fmla="*/ 86 h 172"/>
                <a:gd name="T8" fmla="*/ 108 w 112"/>
                <a:gd name="T9" fmla="*/ 47 h 172"/>
                <a:gd name="T10" fmla="*/ 98 w 112"/>
                <a:gd name="T11" fmla="*/ 22 h 172"/>
                <a:gd name="T12" fmla="*/ 80 w 112"/>
                <a:gd name="T13" fmla="*/ 6 h 172"/>
                <a:gd name="T14" fmla="*/ 56 w 112"/>
                <a:gd name="T15" fmla="*/ 0 h 172"/>
                <a:gd name="T16" fmla="*/ 25 w 112"/>
                <a:gd name="T17" fmla="*/ 10 h 172"/>
                <a:gd name="T18" fmla="*/ 6 w 112"/>
                <a:gd name="T19" fmla="*/ 38 h 172"/>
                <a:gd name="T20" fmla="*/ 0 w 112"/>
                <a:gd name="T21" fmla="*/ 86 h 172"/>
                <a:gd name="T22" fmla="*/ 17 w 112"/>
                <a:gd name="T23" fmla="*/ 155 h 172"/>
                <a:gd name="T24" fmla="*/ 56 w 112"/>
                <a:gd name="T25" fmla="*/ 172 h 172"/>
                <a:gd name="T26" fmla="*/ 33 w 112"/>
                <a:gd name="T27" fmla="*/ 29 h 172"/>
                <a:gd name="T28" fmla="*/ 56 w 112"/>
                <a:gd name="T29" fmla="*/ 18 h 172"/>
                <a:gd name="T30" fmla="*/ 81 w 112"/>
                <a:gd name="T31" fmla="*/ 31 h 172"/>
                <a:gd name="T32" fmla="*/ 91 w 112"/>
                <a:gd name="T33" fmla="*/ 86 h 172"/>
                <a:gd name="T34" fmla="*/ 81 w 112"/>
                <a:gd name="T35" fmla="*/ 141 h 172"/>
                <a:gd name="T36" fmla="*/ 56 w 112"/>
                <a:gd name="T37" fmla="*/ 155 h 172"/>
                <a:gd name="T38" fmla="*/ 32 w 112"/>
                <a:gd name="T39" fmla="*/ 141 h 172"/>
                <a:gd name="T40" fmla="*/ 22 w 112"/>
                <a:gd name="T41" fmla="*/ 86 h 172"/>
                <a:gd name="T42" fmla="*/ 33 w 112"/>
                <a:gd name="T43" fmla="*/ 29 h 172"/>
                <a:gd name="T44" fmla="*/ 33 w 112"/>
                <a:gd name="T45" fmla="*/ 29 h 172"/>
                <a:gd name="T46" fmla="*/ 33 w 112"/>
                <a:gd name="T47" fmla="*/ 2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56" y="172"/>
                  </a:moveTo>
                  <a:cubicBezTo>
                    <a:pt x="69" y="172"/>
                    <a:pt x="79" y="169"/>
                    <a:pt x="88" y="163"/>
                  </a:cubicBezTo>
                  <a:cubicBezTo>
                    <a:pt x="96" y="156"/>
                    <a:pt x="102" y="146"/>
                    <a:pt x="106" y="134"/>
                  </a:cubicBezTo>
                  <a:cubicBezTo>
                    <a:pt x="110" y="122"/>
                    <a:pt x="112" y="106"/>
                    <a:pt x="112" y="86"/>
                  </a:cubicBezTo>
                  <a:cubicBezTo>
                    <a:pt x="112" y="70"/>
                    <a:pt x="111" y="57"/>
                    <a:pt x="108" y="47"/>
                  </a:cubicBezTo>
                  <a:cubicBezTo>
                    <a:pt x="106" y="37"/>
                    <a:pt x="102" y="28"/>
                    <a:pt x="98" y="22"/>
                  </a:cubicBezTo>
                  <a:cubicBezTo>
                    <a:pt x="93" y="15"/>
                    <a:pt x="88"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lose/>
                  <a:moveTo>
                    <a:pt x="33" y="29"/>
                  </a:moveTo>
                  <a:cubicBezTo>
                    <a:pt x="38" y="22"/>
                    <a:pt x="47" y="18"/>
                    <a:pt x="56" y="18"/>
                  </a:cubicBezTo>
                  <a:cubicBezTo>
                    <a:pt x="66" y="18"/>
                    <a:pt x="74" y="22"/>
                    <a:pt x="81" y="31"/>
                  </a:cubicBezTo>
                  <a:cubicBezTo>
                    <a:pt x="87" y="40"/>
                    <a:pt x="91" y="58"/>
                    <a:pt x="91" y="86"/>
                  </a:cubicBezTo>
                  <a:cubicBezTo>
                    <a:pt x="91" y="114"/>
                    <a:pt x="87" y="133"/>
                    <a:pt x="81" y="141"/>
                  </a:cubicBezTo>
                  <a:cubicBezTo>
                    <a:pt x="74" y="151"/>
                    <a:pt x="66" y="155"/>
                    <a:pt x="56" y="155"/>
                  </a:cubicBezTo>
                  <a:cubicBezTo>
                    <a:pt x="47" y="155"/>
                    <a:pt x="38" y="151"/>
                    <a:pt x="32" y="141"/>
                  </a:cubicBezTo>
                  <a:cubicBezTo>
                    <a:pt x="25" y="133"/>
                    <a:pt x="22" y="114"/>
                    <a:pt x="22" y="86"/>
                  </a:cubicBezTo>
                  <a:cubicBezTo>
                    <a:pt x="22" y="59"/>
                    <a:pt x="26" y="40"/>
                    <a:pt x="33" y="29"/>
                  </a:cubicBezTo>
                  <a:close/>
                  <a:moveTo>
                    <a:pt x="33" y="29"/>
                  </a:moveTo>
                  <a:cubicBezTo>
                    <a:pt x="33" y="29"/>
                    <a:pt x="33" y="29"/>
                    <a:pt x="33" y="2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5" name="Freeform 103">
              <a:extLst>
                <a:ext uri="{FF2B5EF4-FFF2-40B4-BE49-F238E27FC236}">
                  <a16:creationId xmlns:a16="http://schemas.microsoft.com/office/drawing/2014/main" id="{28E4F587-B2F1-4174-922A-15996ADC94E2}"/>
                </a:ext>
              </a:extLst>
            </p:cNvPr>
            <p:cNvSpPr>
              <a:spLocks noEditPoints="1"/>
            </p:cNvSpPr>
            <p:nvPr/>
          </p:nvSpPr>
          <p:spPr bwMode="auto">
            <a:xfrm>
              <a:off x="844" y="1019"/>
              <a:ext cx="15" cy="41"/>
            </a:xfrm>
            <a:custGeom>
              <a:avLst/>
              <a:gdLst>
                <a:gd name="T0" fmla="*/ 32 w 64"/>
                <a:gd name="T1" fmla="*/ 23 h 172"/>
                <a:gd name="T2" fmla="*/ 0 w 64"/>
                <a:gd name="T3" fmla="*/ 43 h 172"/>
                <a:gd name="T4" fmla="*/ 0 w 64"/>
                <a:gd name="T5" fmla="*/ 63 h 172"/>
                <a:gd name="T6" fmla="*/ 23 w 64"/>
                <a:gd name="T7" fmla="*/ 53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2" y="38"/>
                    <a:pt x="0" y="43"/>
                  </a:cubicBezTo>
                  <a:cubicBezTo>
                    <a:pt x="0" y="63"/>
                    <a:pt x="0" y="63"/>
                    <a:pt x="0" y="63"/>
                  </a:cubicBezTo>
                  <a:cubicBezTo>
                    <a:pt x="7" y="61"/>
                    <a:pt x="14" y="57"/>
                    <a:pt x="23" y="53"/>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6"/>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6" name="Freeform 104">
              <a:extLst>
                <a:ext uri="{FF2B5EF4-FFF2-40B4-BE49-F238E27FC236}">
                  <a16:creationId xmlns:a16="http://schemas.microsoft.com/office/drawing/2014/main" id="{5C9198FE-0143-4E1F-ACE9-3BC88AD613E9}"/>
                </a:ext>
              </a:extLst>
            </p:cNvPr>
            <p:cNvSpPr>
              <a:spLocks noEditPoints="1"/>
            </p:cNvSpPr>
            <p:nvPr/>
          </p:nvSpPr>
          <p:spPr bwMode="auto">
            <a:xfrm>
              <a:off x="809" y="1079"/>
              <a:ext cx="27" cy="42"/>
            </a:xfrm>
            <a:custGeom>
              <a:avLst/>
              <a:gdLst>
                <a:gd name="T0" fmla="*/ 98 w 112"/>
                <a:gd name="T1" fmla="*/ 22 h 176"/>
                <a:gd name="T2" fmla="*/ 80 w 112"/>
                <a:gd name="T3" fmla="*/ 6 h 176"/>
                <a:gd name="T4" fmla="*/ 56 w 112"/>
                <a:gd name="T5" fmla="*/ 0 h 176"/>
                <a:gd name="T6" fmla="*/ 25 w 112"/>
                <a:gd name="T7" fmla="*/ 11 h 176"/>
                <a:gd name="T8" fmla="*/ 6 w 112"/>
                <a:gd name="T9" fmla="*/ 39 h 176"/>
                <a:gd name="T10" fmla="*/ 0 w 112"/>
                <a:gd name="T11" fmla="*/ 88 h 176"/>
                <a:gd name="T12" fmla="*/ 17 w 112"/>
                <a:gd name="T13" fmla="*/ 158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1"/>
                  </a:cubicBezTo>
                  <a:cubicBezTo>
                    <a:pt x="17" y="17"/>
                    <a:pt x="11" y="27"/>
                    <a:pt x="6" y="39"/>
                  </a:cubicBezTo>
                  <a:cubicBezTo>
                    <a:pt x="2" y="51"/>
                    <a:pt x="0" y="68"/>
                    <a:pt x="0" y="88"/>
                  </a:cubicBezTo>
                  <a:cubicBezTo>
                    <a:pt x="0" y="121"/>
                    <a:pt x="6" y="144"/>
                    <a:pt x="17" y="158"/>
                  </a:cubicBezTo>
                  <a:cubicBezTo>
                    <a:pt x="27" y="170"/>
                    <a:pt x="40" y="176"/>
                    <a:pt x="56" y="176"/>
                  </a:cubicBezTo>
                  <a:cubicBezTo>
                    <a:pt x="69" y="176"/>
                    <a:pt x="80" y="173"/>
                    <a:pt x="87" y="166"/>
                  </a:cubicBezTo>
                  <a:cubicBezTo>
                    <a:pt x="96" y="159"/>
                    <a:pt x="102" y="150"/>
                    <a:pt x="106" y="137"/>
                  </a:cubicBezTo>
                  <a:cubicBezTo>
                    <a:pt x="110" y="125"/>
                    <a:pt x="112" y="109"/>
                    <a:pt x="112" y="88"/>
                  </a:cubicBezTo>
                  <a:cubicBezTo>
                    <a:pt x="112" y="72"/>
                    <a:pt x="111" y="58"/>
                    <a:pt x="108" y="48"/>
                  </a:cubicBezTo>
                  <a:cubicBezTo>
                    <a:pt x="106" y="38"/>
                    <a:pt x="102" y="29"/>
                    <a:pt x="98" y="22"/>
                  </a:cubicBezTo>
                  <a:close/>
                  <a:moveTo>
                    <a:pt x="80" y="145"/>
                  </a:moveTo>
                  <a:cubicBezTo>
                    <a:pt x="74" y="154"/>
                    <a:pt x="66" y="159"/>
                    <a:pt x="56" y="159"/>
                  </a:cubicBezTo>
                  <a:cubicBezTo>
                    <a:pt x="47" y="159"/>
                    <a:pt x="38" y="154"/>
                    <a:pt x="32" y="145"/>
                  </a:cubicBezTo>
                  <a:cubicBezTo>
                    <a:pt x="25" y="135"/>
                    <a:pt x="22" y="116"/>
                    <a:pt x="22" y="88"/>
                  </a:cubicBezTo>
                  <a:cubicBezTo>
                    <a:pt x="22" y="60"/>
                    <a:pt x="26" y="41"/>
                    <a:pt x="33" y="30"/>
                  </a:cubicBezTo>
                  <a:cubicBezTo>
                    <a:pt x="39" y="22"/>
                    <a:pt x="46" y="18"/>
                    <a:pt x="56" y="18"/>
                  </a:cubicBezTo>
                  <a:cubicBezTo>
                    <a:pt x="66" y="18"/>
                    <a:pt x="74" y="22"/>
                    <a:pt x="81" y="32"/>
                  </a:cubicBezTo>
                  <a:cubicBezTo>
                    <a:pt x="87" y="41"/>
                    <a:pt x="91" y="60"/>
                    <a:pt x="91" y="88"/>
                  </a:cubicBezTo>
                  <a:cubicBezTo>
                    <a:pt x="91" y="116"/>
                    <a:pt x="87" y="135"/>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7" name="Freeform 105">
              <a:extLst>
                <a:ext uri="{FF2B5EF4-FFF2-40B4-BE49-F238E27FC236}">
                  <a16:creationId xmlns:a16="http://schemas.microsoft.com/office/drawing/2014/main" id="{0D339E68-09B8-4A95-96DD-99AA0CF9C78A}"/>
                </a:ext>
              </a:extLst>
            </p:cNvPr>
            <p:cNvSpPr>
              <a:spLocks noEditPoints="1"/>
            </p:cNvSpPr>
            <p:nvPr/>
          </p:nvSpPr>
          <p:spPr bwMode="auto">
            <a:xfrm>
              <a:off x="845" y="1079"/>
              <a:ext cx="15"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8" name="Freeform 106">
              <a:extLst>
                <a:ext uri="{FF2B5EF4-FFF2-40B4-BE49-F238E27FC236}">
                  <a16:creationId xmlns:a16="http://schemas.microsoft.com/office/drawing/2014/main" id="{53ECBF4C-E559-49A0-80F2-97A8F0771082}"/>
                </a:ext>
              </a:extLst>
            </p:cNvPr>
            <p:cNvSpPr>
              <a:spLocks noEditPoints="1"/>
            </p:cNvSpPr>
            <p:nvPr/>
          </p:nvSpPr>
          <p:spPr bwMode="auto">
            <a:xfrm>
              <a:off x="872" y="1079"/>
              <a:ext cx="16"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9" name="Freeform 107">
              <a:extLst>
                <a:ext uri="{FF2B5EF4-FFF2-40B4-BE49-F238E27FC236}">
                  <a16:creationId xmlns:a16="http://schemas.microsoft.com/office/drawing/2014/main" id="{7CE2479F-861D-47A6-B67A-E13418F59AA8}"/>
                </a:ext>
              </a:extLst>
            </p:cNvPr>
            <p:cNvSpPr>
              <a:spLocks noEditPoints="1"/>
            </p:cNvSpPr>
            <p:nvPr/>
          </p:nvSpPr>
          <p:spPr bwMode="auto">
            <a:xfrm>
              <a:off x="900" y="1079"/>
              <a:ext cx="27" cy="42"/>
            </a:xfrm>
            <a:custGeom>
              <a:avLst/>
              <a:gdLst>
                <a:gd name="T0" fmla="*/ 98 w 112"/>
                <a:gd name="T1" fmla="*/ 22 h 176"/>
                <a:gd name="T2" fmla="*/ 80 w 112"/>
                <a:gd name="T3" fmla="*/ 6 h 176"/>
                <a:gd name="T4" fmla="*/ 57 w 112"/>
                <a:gd name="T5" fmla="*/ 0 h 176"/>
                <a:gd name="T6" fmla="*/ 26 w 112"/>
                <a:gd name="T7" fmla="*/ 11 h 176"/>
                <a:gd name="T8" fmla="*/ 7 w 112"/>
                <a:gd name="T9" fmla="*/ 39 h 176"/>
                <a:gd name="T10" fmla="*/ 0 w 112"/>
                <a:gd name="T11" fmla="*/ 88 h 176"/>
                <a:gd name="T12" fmla="*/ 17 w 112"/>
                <a:gd name="T13" fmla="*/ 158 h 176"/>
                <a:gd name="T14" fmla="*/ 57 w 112"/>
                <a:gd name="T15" fmla="*/ 176 h 176"/>
                <a:gd name="T16" fmla="*/ 88 w 112"/>
                <a:gd name="T17" fmla="*/ 166 h 176"/>
                <a:gd name="T18" fmla="*/ 107 w 112"/>
                <a:gd name="T19" fmla="*/ 138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1"/>
                  </a:cubicBezTo>
                  <a:cubicBezTo>
                    <a:pt x="17" y="17"/>
                    <a:pt x="11" y="27"/>
                    <a:pt x="7" y="39"/>
                  </a:cubicBezTo>
                  <a:cubicBezTo>
                    <a:pt x="3" y="52"/>
                    <a:pt x="0" y="68"/>
                    <a:pt x="0" y="88"/>
                  </a:cubicBezTo>
                  <a:cubicBezTo>
                    <a:pt x="0" y="121"/>
                    <a:pt x="6" y="144"/>
                    <a:pt x="17" y="158"/>
                  </a:cubicBezTo>
                  <a:cubicBezTo>
                    <a:pt x="27" y="170"/>
                    <a:pt x="40" y="176"/>
                    <a:pt x="57" y="176"/>
                  </a:cubicBezTo>
                  <a:cubicBezTo>
                    <a:pt x="69" y="176"/>
                    <a:pt x="80" y="173"/>
                    <a:pt x="88" y="166"/>
                  </a:cubicBezTo>
                  <a:cubicBezTo>
                    <a:pt x="96" y="160"/>
                    <a:pt x="102" y="150"/>
                    <a:pt x="107" y="138"/>
                  </a:cubicBezTo>
                  <a:cubicBezTo>
                    <a:pt x="111" y="125"/>
                    <a:pt x="112" y="109"/>
                    <a:pt x="112" y="88"/>
                  </a:cubicBezTo>
                  <a:cubicBezTo>
                    <a:pt x="112" y="72"/>
                    <a:pt x="111" y="58"/>
                    <a:pt x="109" y="48"/>
                  </a:cubicBezTo>
                  <a:cubicBezTo>
                    <a:pt x="106" y="38"/>
                    <a:pt x="102" y="29"/>
                    <a:pt x="98" y="22"/>
                  </a:cubicBezTo>
                  <a:close/>
                  <a:moveTo>
                    <a:pt x="81" y="145"/>
                  </a:moveTo>
                  <a:cubicBezTo>
                    <a:pt x="75" y="154"/>
                    <a:pt x="66" y="159"/>
                    <a:pt x="57" y="159"/>
                  </a:cubicBezTo>
                  <a:cubicBezTo>
                    <a:pt x="47" y="159"/>
                    <a:pt x="39" y="154"/>
                    <a:pt x="32" y="145"/>
                  </a:cubicBezTo>
                  <a:cubicBezTo>
                    <a:pt x="26" y="135"/>
                    <a:pt x="22" y="116"/>
                    <a:pt x="22" y="88"/>
                  </a:cubicBezTo>
                  <a:cubicBezTo>
                    <a:pt x="22" y="60"/>
                    <a:pt x="26" y="41"/>
                    <a:pt x="33" y="30"/>
                  </a:cubicBezTo>
                  <a:cubicBezTo>
                    <a:pt x="39" y="22"/>
                    <a:pt x="47" y="18"/>
                    <a:pt x="56" y="18"/>
                  </a:cubicBezTo>
                  <a:cubicBezTo>
                    <a:pt x="66" y="18"/>
                    <a:pt x="75" y="22"/>
                    <a:pt x="81" y="32"/>
                  </a:cubicBezTo>
                  <a:cubicBezTo>
                    <a:pt x="87" y="41"/>
                    <a:pt x="91" y="60"/>
                    <a:pt x="91" y="88"/>
                  </a:cubicBezTo>
                  <a:cubicBezTo>
                    <a:pt x="91" y="116"/>
                    <a:pt x="87" y="135"/>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0" name="Freeform 108">
              <a:extLst>
                <a:ext uri="{FF2B5EF4-FFF2-40B4-BE49-F238E27FC236}">
                  <a16:creationId xmlns:a16="http://schemas.microsoft.com/office/drawing/2014/main" id="{08F6BC59-32CC-434B-A38C-D0FDA5CDE859}"/>
                </a:ext>
              </a:extLst>
            </p:cNvPr>
            <p:cNvSpPr>
              <a:spLocks noEditPoints="1"/>
            </p:cNvSpPr>
            <p:nvPr/>
          </p:nvSpPr>
          <p:spPr bwMode="auto">
            <a:xfrm>
              <a:off x="809" y="1148"/>
              <a:ext cx="27" cy="42"/>
            </a:xfrm>
            <a:custGeom>
              <a:avLst/>
              <a:gdLst>
                <a:gd name="T0" fmla="*/ 98 w 112"/>
                <a:gd name="T1" fmla="*/ 22 h 172"/>
                <a:gd name="T2" fmla="*/ 80 w 112"/>
                <a:gd name="T3" fmla="*/ 6 h 172"/>
                <a:gd name="T4" fmla="*/ 56 w 112"/>
                <a:gd name="T5" fmla="*/ 0 h 172"/>
                <a:gd name="T6" fmla="*/ 25 w 112"/>
                <a:gd name="T7" fmla="*/ 10 h 172"/>
                <a:gd name="T8" fmla="*/ 6 w 112"/>
                <a:gd name="T9" fmla="*/ 38 h 172"/>
                <a:gd name="T10" fmla="*/ 0 w 112"/>
                <a:gd name="T11" fmla="*/ 86 h 172"/>
                <a:gd name="T12" fmla="*/ 17 w 112"/>
                <a:gd name="T13" fmla="*/ 155 h 172"/>
                <a:gd name="T14" fmla="*/ 56 w 112"/>
                <a:gd name="T15" fmla="*/ 172 h 172"/>
                <a:gd name="T16" fmla="*/ 87 w 112"/>
                <a:gd name="T17" fmla="*/ 163 h 172"/>
                <a:gd name="T18" fmla="*/ 106 w 112"/>
                <a:gd name="T19" fmla="*/ 135 h 172"/>
                <a:gd name="T20" fmla="*/ 112 w 112"/>
                <a:gd name="T21" fmla="*/ 86 h 172"/>
                <a:gd name="T22" fmla="*/ 108 w 112"/>
                <a:gd name="T23" fmla="*/ 47 h 172"/>
                <a:gd name="T24" fmla="*/ 98 w 112"/>
                <a:gd name="T25" fmla="*/ 22 h 172"/>
                <a:gd name="T26" fmla="*/ 80 w 112"/>
                <a:gd name="T27" fmla="*/ 141 h 172"/>
                <a:gd name="T28" fmla="*/ 56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0 w 112"/>
                <a:gd name="T43" fmla="*/ 141 h 172"/>
                <a:gd name="T44" fmla="*/ 80 w 112"/>
                <a:gd name="T45" fmla="*/ 141 h 172"/>
                <a:gd name="T46" fmla="*/ 80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3" y="15"/>
                    <a:pt x="87"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ubicBezTo>
                    <a:pt x="69" y="172"/>
                    <a:pt x="80" y="169"/>
                    <a:pt x="87" y="163"/>
                  </a:cubicBezTo>
                  <a:cubicBezTo>
                    <a:pt x="96" y="156"/>
                    <a:pt x="102" y="146"/>
                    <a:pt x="106" y="135"/>
                  </a:cubicBezTo>
                  <a:cubicBezTo>
                    <a:pt x="110" y="123"/>
                    <a:pt x="112" y="106"/>
                    <a:pt x="112" y="86"/>
                  </a:cubicBezTo>
                  <a:cubicBezTo>
                    <a:pt x="112" y="70"/>
                    <a:pt x="111" y="57"/>
                    <a:pt x="108" y="47"/>
                  </a:cubicBezTo>
                  <a:cubicBezTo>
                    <a:pt x="106" y="37"/>
                    <a:pt x="102" y="28"/>
                    <a:pt x="98" y="22"/>
                  </a:cubicBezTo>
                  <a:close/>
                  <a:moveTo>
                    <a:pt x="80" y="141"/>
                  </a:moveTo>
                  <a:cubicBezTo>
                    <a:pt x="74" y="151"/>
                    <a:pt x="66" y="155"/>
                    <a:pt x="56" y="155"/>
                  </a:cubicBezTo>
                  <a:cubicBezTo>
                    <a:pt x="47" y="155"/>
                    <a:pt x="38" y="151"/>
                    <a:pt x="32" y="142"/>
                  </a:cubicBezTo>
                  <a:cubicBezTo>
                    <a:pt x="25" y="133"/>
                    <a:pt x="22" y="114"/>
                    <a:pt x="22" y="86"/>
                  </a:cubicBezTo>
                  <a:cubicBezTo>
                    <a:pt x="22" y="59"/>
                    <a:pt x="26" y="40"/>
                    <a:pt x="33" y="30"/>
                  </a:cubicBezTo>
                  <a:cubicBezTo>
                    <a:pt x="39" y="22"/>
                    <a:pt x="46" y="18"/>
                    <a:pt x="56" y="18"/>
                  </a:cubicBezTo>
                  <a:cubicBezTo>
                    <a:pt x="66" y="18"/>
                    <a:pt x="74" y="22"/>
                    <a:pt x="81" y="31"/>
                  </a:cubicBezTo>
                  <a:cubicBezTo>
                    <a:pt x="87" y="40"/>
                    <a:pt x="91" y="59"/>
                    <a:pt x="91" y="86"/>
                  </a:cubicBezTo>
                  <a:cubicBezTo>
                    <a:pt x="91" y="114"/>
                    <a:pt x="87" y="133"/>
                    <a:pt x="80" y="141"/>
                  </a:cubicBezTo>
                  <a:close/>
                  <a:moveTo>
                    <a:pt x="80" y="141"/>
                  </a:moveTo>
                  <a:cubicBezTo>
                    <a:pt x="80" y="141"/>
                    <a:pt x="80" y="141"/>
                    <a:pt x="80"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1" name="Freeform 109">
              <a:extLst>
                <a:ext uri="{FF2B5EF4-FFF2-40B4-BE49-F238E27FC236}">
                  <a16:creationId xmlns:a16="http://schemas.microsoft.com/office/drawing/2014/main" id="{552AA1B7-6C37-44E9-B6AD-B51A3A70DB42}"/>
                </a:ext>
              </a:extLst>
            </p:cNvPr>
            <p:cNvSpPr>
              <a:spLocks noEditPoints="1"/>
            </p:cNvSpPr>
            <p:nvPr/>
          </p:nvSpPr>
          <p:spPr bwMode="auto">
            <a:xfrm>
              <a:off x="841"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7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7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7"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6"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7" y="18"/>
                  </a:cubicBezTo>
                  <a:cubicBezTo>
                    <a:pt x="66" y="18"/>
                    <a:pt x="75" y="22"/>
                    <a:pt x="81" y="31"/>
                  </a:cubicBezTo>
                  <a:cubicBezTo>
                    <a:pt x="88" y="40"/>
                    <a:pt x="91" y="59"/>
                    <a:pt x="91" y="86"/>
                  </a:cubicBezTo>
                  <a:cubicBezTo>
                    <a:pt x="91" y="114"/>
                    <a:pt x="88"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2" name="Freeform 110">
              <a:extLst>
                <a:ext uri="{FF2B5EF4-FFF2-40B4-BE49-F238E27FC236}">
                  <a16:creationId xmlns:a16="http://schemas.microsoft.com/office/drawing/2014/main" id="{6611C6C1-2269-4D7D-84A9-07E44A445F66}"/>
                </a:ext>
              </a:extLst>
            </p:cNvPr>
            <p:cNvSpPr>
              <a:spLocks noEditPoints="1"/>
            </p:cNvSpPr>
            <p:nvPr/>
          </p:nvSpPr>
          <p:spPr bwMode="auto">
            <a:xfrm>
              <a:off x="872"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6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6"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7"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6" y="18"/>
                  </a:cubicBezTo>
                  <a:cubicBezTo>
                    <a:pt x="66" y="18"/>
                    <a:pt x="75" y="22"/>
                    <a:pt x="81" y="31"/>
                  </a:cubicBezTo>
                  <a:cubicBezTo>
                    <a:pt x="88" y="40"/>
                    <a:pt x="91" y="59"/>
                    <a:pt x="91" y="86"/>
                  </a:cubicBezTo>
                  <a:cubicBezTo>
                    <a:pt x="91" y="114"/>
                    <a:pt x="87"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3" name="Freeform 111">
              <a:extLst>
                <a:ext uri="{FF2B5EF4-FFF2-40B4-BE49-F238E27FC236}">
                  <a16:creationId xmlns:a16="http://schemas.microsoft.com/office/drawing/2014/main" id="{A0E4E1CF-0413-432B-9E86-F89145BA5B65}"/>
                </a:ext>
              </a:extLst>
            </p:cNvPr>
            <p:cNvSpPr>
              <a:spLocks noEditPoints="1"/>
            </p:cNvSpPr>
            <p:nvPr/>
          </p:nvSpPr>
          <p:spPr bwMode="auto">
            <a:xfrm>
              <a:off x="908" y="1148"/>
              <a:ext cx="15" cy="41"/>
            </a:xfrm>
            <a:custGeom>
              <a:avLst/>
              <a:gdLst>
                <a:gd name="T0" fmla="*/ 64 w 64"/>
                <a:gd name="T1" fmla="*/ 168 h 168"/>
                <a:gd name="T2" fmla="*/ 64 w 64"/>
                <a:gd name="T3" fmla="*/ 0 h 168"/>
                <a:gd name="T4" fmla="*/ 51 w 64"/>
                <a:gd name="T5" fmla="*/ 0 h 168"/>
                <a:gd name="T6" fmla="*/ 32 w 64"/>
                <a:gd name="T7" fmla="*/ 23 h 168"/>
                <a:gd name="T8" fmla="*/ 0 w 64"/>
                <a:gd name="T9" fmla="*/ 42 h 168"/>
                <a:gd name="T10" fmla="*/ 0 w 64"/>
                <a:gd name="T11" fmla="*/ 62 h 168"/>
                <a:gd name="T12" fmla="*/ 23 w 64"/>
                <a:gd name="T13" fmla="*/ 52 h 168"/>
                <a:gd name="T14" fmla="*/ 43 w 64"/>
                <a:gd name="T15" fmla="*/ 37 h 168"/>
                <a:gd name="T16" fmla="*/ 43 w 64"/>
                <a:gd name="T17" fmla="*/ 168 h 168"/>
                <a:gd name="T18" fmla="*/ 64 w 64"/>
                <a:gd name="T19" fmla="*/ 168 h 168"/>
                <a:gd name="T20" fmla="*/ 64 w 64"/>
                <a:gd name="T21" fmla="*/ 168 h 168"/>
                <a:gd name="T22" fmla="*/ 64 w 64"/>
                <a:gd name="T2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68">
                  <a:moveTo>
                    <a:pt x="64" y="168"/>
                  </a:moveTo>
                  <a:cubicBezTo>
                    <a:pt x="64" y="0"/>
                    <a:pt x="64" y="0"/>
                    <a:pt x="64" y="0"/>
                  </a:cubicBezTo>
                  <a:cubicBezTo>
                    <a:pt x="51" y="0"/>
                    <a:pt x="51" y="0"/>
                    <a:pt x="51" y="0"/>
                  </a:cubicBezTo>
                  <a:cubicBezTo>
                    <a:pt x="47" y="8"/>
                    <a:pt x="41" y="15"/>
                    <a:pt x="32" y="23"/>
                  </a:cubicBezTo>
                  <a:cubicBezTo>
                    <a:pt x="23" y="30"/>
                    <a:pt x="12" y="37"/>
                    <a:pt x="0" y="42"/>
                  </a:cubicBezTo>
                  <a:cubicBezTo>
                    <a:pt x="0" y="62"/>
                    <a:pt x="0" y="62"/>
                    <a:pt x="0" y="62"/>
                  </a:cubicBezTo>
                  <a:cubicBezTo>
                    <a:pt x="7" y="60"/>
                    <a:pt x="14" y="56"/>
                    <a:pt x="23" y="52"/>
                  </a:cubicBezTo>
                  <a:cubicBezTo>
                    <a:pt x="31" y="47"/>
                    <a:pt x="38" y="42"/>
                    <a:pt x="43" y="37"/>
                  </a:cubicBezTo>
                  <a:cubicBezTo>
                    <a:pt x="43" y="168"/>
                    <a:pt x="43" y="168"/>
                    <a:pt x="43" y="168"/>
                  </a:cubicBezTo>
                  <a:lnTo>
                    <a:pt x="64" y="168"/>
                  </a:lnTo>
                  <a:close/>
                  <a:moveTo>
                    <a:pt x="64" y="168"/>
                  </a:moveTo>
                  <a:cubicBezTo>
                    <a:pt x="64" y="168"/>
                    <a:pt x="64" y="168"/>
                    <a:pt x="64" y="16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4" name="Freeform 112">
              <a:extLst>
                <a:ext uri="{FF2B5EF4-FFF2-40B4-BE49-F238E27FC236}">
                  <a16:creationId xmlns:a16="http://schemas.microsoft.com/office/drawing/2014/main" id="{0F70B560-9094-41D5-B7B9-FF32027253A9}"/>
                </a:ext>
              </a:extLst>
            </p:cNvPr>
            <p:cNvSpPr>
              <a:spLocks noEditPoints="1"/>
            </p:cNvSpPr>
            <p:nvPr/>
          </p:nvSpPr>
          <p:spPr bwMode="auto">
            <a:xfrm>
              <a:off x="943" y="1215"/>
              <a:ext cx="15" cy="41"/>
            </a:xfrm>
            <a:custGeom>
              <a:avLst/>
              <a:gdLst>
                <a:gd name="T0" fmla="*/ 30 w 60"/>
                <a:gd name="T1" fmla="*/ 23 h 172"/>
                <a:gd name="T2" fmla="*/ 0 w 60"/>
                <a:gd name="T3" fmla="*/ 44 h 172"/>
                <a:gd name="T4" fmla="*/ 0 w 60"/>
                <a:gd name="T5" fmla="*/ 64 h 172"/>
                <a:gd name="T6" fmla="*/ 22 w 60"/>
                <a:gd name="T7" fmla="*/ 53 h 172"/>
                <a:gd name="T8" fmla="*/ 40 w 60"/>
                <a:gd name="T9" fmla="*/ 39 h 172"/>
                <a:gd name="T10" fmla="*/ 40 w 60"/>
                <a:gd name="T11" fmla="*/ 172 h 172"/>
                <a:gd name="T12" fmla="*/ 60 w 60"/>
                <a:gd name="T13" fmla="*/ 172 h 172"/>
                <a:gd name="T14" fmla="*/ 60 w 60"/>
                <a:gd name="T15" fmla="*/ 0 h 172"/>
                <a:gd name="T16" fmla="*/ 48 w 60"/>
                <a:gd name="T17" fmla="*/ 0 h 172"/>
                <a:gd name="T18" fmla="*/ 30 w 60"/>
                <a:gd name="T19" fmla="*/ 23 h 172"/>
                <a:gd name="T20" fmla="*/ 30 w 60"/>
                <a:gd name="T21" fmla="*/ 23 h 172"/>
                <a:gd name="T22" fmla="*/ 30 w 60"/>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72">
                  <a:moveTo>
                    <a:pt x="30" y="23"/>
                  </a:moveTo>
                  <a:cubicBezTo>
                    <a:pt x="22" y="31"/>
                    <a:pt x="12" y="38"/>
                    <a:pt x="0" y="44"/>
                  </a:cubicBezTo>
                  <a:cubicBezTo>
                    <a:pt x="0" y="64"/>
                    <a:pt x="0" y="64"/>
                    <a:pt x="0" y="64"/>
                  </a:cubicBezTo>
                  <a:cubicBezTo>
                    <a:pt x="7" y="62"/>
                    <a:pt x="14" y="58"/>
                    <a:pt x="22" y="53"/>
                  </a:cubicBezTo>
                  <a:cubicBezTo>
                    <a:pt x="29" y="48"/>
                    <a:pt x="35" y="43"/>
                    <a:pt x="40" y="39"/>
                  </a:cubicBezTo>
                  <a:cubicBezTo>
                    <a:pt x="40" y="172"/>
                    <a:pt x="40" y="172"/>
                    <a:pt x="40" y="172"/>
                  </a:cubicBezTo>
                  <a:cubicBezTo>
                    <a:pt x="60" y="172"/>
                    <a:pt x="60" y="172"/>
                    <a:pt x="60" y="172"/>
                  </a:cubicBezTo>
                  <a:cubicBezTo>
                    <a:pt x="60" y="0"/>
                    <a:pt x="60" y="0"/>
                    <a:pt x="60" y="0"/>
                  </a:cubicBezTo>
                  <a:cubicBezTo>
                    <a:pt x="48" y="0"/>
                    <a:pt x="48" y="0"/>
                    <a:pt x="48" y="0"/>
                  </a:cubicBezTo>
                  <a:cubicBezTo>
                    <a:pt x="44" y="8"/>
                    <a:pt x="38" y="16"/>
                    <a:pt x="30" y="23"/>
                  </a:cubicBezTo>
                  <a:close/>
                  <a:moveTo>
                    <a:pt x="30" y="23"/>
                  </a:moveTo>
                  <a:cubicBezTo>
                    <a:pt x="30" y="23"/>
                    <a:pt x="30" y="23"/>
                    <a:pt x="30"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5" name="Freeform 113">
              <a:extLst>
                <a:ext uri="{FF2B5EF4-FFF2-40B4-BE49-F238E27FC236}">
                  <a16:creationId xmlns:a16="http://schemas.microsoft.com/office/drawing/2014/main" id="{424097CA-EFA2-4363-BA0C-E942E2B64593}"/>
                </a:ext>
              </a:extLst>
            </p:cNvPr>
            <p:cNvSpPr>
              <a:spLocks noEditPoints="1"/>
            </p:cNvSpPr>
            <p:nvPr/>
          </p:nvSpPr>
          <p:spPr bwMode="auto">
            <a:xfrm>
              <a:off x="809" y="1216"/>
              <a:ext cx="27" cy="43"/>
            </a:xfrm>
            <a:custGeom>
              <a:avLst/>
              <a:gdLst>
                <a:gd name="T0" fmla="*/ 98 w 112"/>
                <a:gd name="T1" fmla="*/ 22 h 176"/>
                <a:gd name="T2" fmla="*/ 80 w 112"/>
                <a:gd name="T3" fmla="*/ 6 h 176"/>
                <a:gd name="T4" fmla="*/ 56 w 112"/>
                <a:gd name="T5" fmla="*/ 0 h 176"/>
                <a:gd name="T6" fmla="*/ 25 w 112"/>
                <a:gd name="T7" fmla="*/ 10 h 176"/>
                <a:gd name="T8" fmla="*/ 6 w 112"/>
                <a:gd name="T9" fmla="*/ 39 h 176"/>
                <a:gd name="T10" fmla="*/ 0 w 112"/>
                <a:gd name="T11" fmla="*/ 88 h 176"/>
                <a:gd name="T12" fmla="*/ 17 w 112"/>
                <a:gd name="T13" fmla="*/ 159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0"/>
                  </a:cubicBezTo>
                  <a:cubicBezTo>
                    <a:pt x="17" y="17"/>
                    <a:pt x="11" y="27"/>
                    <a:pt x="6" y="39"/>
                  </a:cubicBezTo>
                  <a:cubicBezTo>
                    <a:pt x="2" y="51"/>
                    <a:pt x="0" y="68"/>
                    <a:pt x="0" y="88"/>
                  </a:cubicBezTo>
                  <a:cubicBezTo>
                    <a:pt x="0" y="121"/>
                    <a:pt x="6" y="144"/>
                    <a:pt x="17" y="159"/>
                  </a:cubicBezTo>
                  <a:cubicBezTo>
                    <a:pt x="27" y="170"/>
                    <a:pt x="40" y="176"/>
                    <a:pt x="56" y="176"/>
                  </a:cubicBezTo>
                  <a:cubicBezTo>
                    <a:pt x="69" y="176"/>
                    <a:pt x="80" y="173"/>
                    <a:pt x="87" y="166"/>
                  </a:cubicBezTo>
                  <a:cubicBezTo>
                    <a:pt x="96" y="159"/>
                    <a:pt x="102" y="150"/>
                    <a:pt x="106" y="137"/>
                  </a:cubicBezTo>
                  <a:cubicBezTo>
                    <a:pt x="110" y="125"/>
                    <a:pt x="112" y="108"/>
                    <a:pt x="112" y="88"/>
                  </a:cubicBezTo>
                  <a:cubicBezTo>
                    <a:pt x="112" y="71"/>
                    <a:pt x="111" y="57"/>
                    <a:pt x="108" y="48"/>
                  </a:cubicBezTo>
                  <a:cubicBezTo>
                    <a:pt x="106" y="38"/>
                    <a:pt x="102" y="29"/>
                    <a:pt x="98" y="22"/>
                  </a:cubicBezTo>
                  <a:close/>
                  <a:moveTo>
                    <a:pt x="80" y="145"/>
                  </a:moveTo>
                  <a:cubicBezTo>
                    <a:pt x="74" y="154"/>
                    <a:pt x="66" y="159"/>
                    <a:pt x="56" y="159"/>
                  </a:cubicBezTo>
                  <a:cubicBezTo>
                    <a:pt x="47" y="159"/>
                    <a:pt x="38" y="154"/>
                    <a:pt x="32" y="145"/>
                  </a:cubicBezTo>
                  <a:cubicBezTo>
                    <a:pt x="25" y="136"/>
                    <a:pt x="22" y="117"/>
                    <a:pt x="22" y="88"/>
                  </a:cubicBezTo>
                  <a:cubicBezTo>
                    <a:pt x="22" y="60"/>
                    <a:pt x="26" y="41"/>
                    <a:pt x="33" y="30"/>
                  </a:cubicBezTo>
                  <a:cubicBezTo>
                    <a:pt x="39" y="22"/>
                    <a:pt x="46" y="18"/>
                    <a:pt x="56" y="18"/>
                  </a:cubicBezTo>
                  <a:cubicBezTo>
                    <a:pt x="66" y="18"/>
                    <a:pt x="74" y="23"/>
                    <a:pt x="81" y="32"/>
                  </a:cubicBezTo>
                  <a:cubicBezTo>
                    <a:pt x="87" y="41"/>
                    <a:pt x="91" y="60"/>
                    <a:pt x="91" y="88"/>
                  </a:cubicBezTo>
                  <a:cubicBezTo>
                    <a:pt x="91" y="117"/>
                    <a:pt x="87" y="136"/>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6" name="Freeform 114">
              <a:extLst>
                <a:ext uri="{FF2B5EF4-FFF2-40B4-BE49-F238E27FC236}">
                  <a16:creationId xmlns:a16="http://schemas.microsoft.com/office/drawing/2014/main" id="{41EB36FB-8930-4C51-9FC9-48C475332B29}"/>
                </a:ext>
              </a:extLst>
            </p:cNvPr>
            <p:cNvSpPr>
              <a:spLocks noEditPoints="1"/>
            </p:cNvSpPr>
            <p:nvPr/>
          </p:nvSpPr>
          <p:spPr bwMode="auto">
            <a:xfrm>
              <a:off x="845" y="1216"/>
              <a:ext cx="15"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7" name="Freeform 115">
              <a:extLst>
                <a:ext uri="{FF2B5EF4-FFF2-40B4-BE49-F238E27FC236}">
                  <a16:creationId xmlns:a16="http://schemas.microsoft.com/office/drawing/2014/main" id="{D715C3A4-7435-4064-B68B-A50C481021B9}"/>
                </a:ext>
              </a:extLst>
            </p:cNvPr>
            <p:cNvSpPr>
              <a:spLocks noEditPoints="1"/>
            </p:cNvSpPr>
            <p:nvPr/>
          </p:nvSpPr>
          <p:spPr bwMode="auto">
            <a:xfrm>
              <a:off x="872" y="1216"/>
              <a:ext cx="16"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8" name="Freeform 116">
              <a:extLst>
                <a:ext uri="{FF2B5EF4-FFF2-40B4-BE49-F238E27FC236}">
                  <a16:creationId xmlns:a16="http://schemas.microsoft.com/office/drawing/2014/main" id="{165433CF-1FB8-4252-BED3-D06040127262}"/>
                </a:ext>
              </a:extLst>
            </p:cNvPr>
            <p:cNvSpPr>
              <a:spLocks noEditPoints="1"/>
            </p:cNvSpPr>
            <p:nvPr/>
          </p:nvSpPr>
          <p:spPr bwMode="auto">
            <a:xfrm>
              <a:off x="900" y="1216"/>
              <a:ext cx="27" cy="43"/>
            </a:xfrm>
            <a:custGeom>
              <a:avLst/>
              <a:gdLst>
                <a:gd name="T0" fmla="*/ 98 w 112"/>
                <a:gd name="T1" fmla="*/ 22 h 176"/>
                <a:gd name="T2" fmla="*/ 80 w 112"/>
                <a:gd name="T3" fmla="*/ 6 h 176"/>
                <a:gd name="T4" fmla="*/ 57 w 112"/>
                <a:gd name="T5" fmla="*/ 0 h 176"/>
                <a:gd name="T6" fmla="*/ 26 w 112"/>
                <a:gd name="T7" fmla="*/ 10 h 176"/>
                <a:gd name="T8" fmla="*/ 7 w 112"/>
                <a:gd name="T9" fmla="*/ 39 h 176"/>
                <a:gd name="T10" fmla="*/ 0 w 112"/>
                <a:gd name="T11" fmla="*/ 88 h 176"/>
                <a:gd name="T12" fmla="*/ 17 w 112"/>
                <a:gd name="T13" fmla="*/ 159 h 176"/>
                <a:gd name="T14" fmla="*/ 57 w 112"/>
                <a:gd name="T15" fmla="*/ 176 h 176"/>
                <a:gd name="T16" fmla="*/ 88 w 112"/>
                <a:gd name="T17" fmla="*/ 166 h 176"/>
                <a:gd name="T18" fmla="*/ 107 w 112"/>
                <a:gd name="T19" fmla="*/ 137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0"/>
                  </a:cubicBezTo>
                  <a:cubicBezTo>
                    <a:pt x="17" y="17"/>
                    <a:pt x="11" y="27"/>
                    <a:pt x="7" y="39"/>
                  </a:cubicBezTo>
                  <a:cubicBezTo>
                    <a:pt x="3" y="51"/>
                    <a:pt x="0" y="68"/>
                    <a:pt x="0" y="88"/>
                  </a:cubicBezTo>
                  <a:cubicBezTo>
                    <a:pt x="0" y="121"/>
                    <a:pt x="6" y="144"/>
                    <a:pt x="17" y="159"/>
                  </a:cubicBezTo>
                  <a:cubicBezTo>
                    <a:pt x="27" y="170"/>
                    <a:pt x="40" y="176"/>
                    <a:pt x="57" y="176"/>
                  </a:cubicBezTo>
                  <a:cubicBezTo>
                    <a:pt x="69" y="176"/>
                    <a:pt x="80" y="173"/>
                    <a:pt x="88" y="166"/>
                  </a:cubicBezTo>
                  <a:cubicBezTo>
                    <a:pt x="96" y="159"/>
                    <a:pt x="102" y="150"/>
                    <a:pt x="107" y="137"/>
                  </a:cubicBezTo>
                  <a:cubicBezTo>
                    <a:pt x="111" y="125"/>
                    <a:pt x="112" y="108"/>
                    <a:pt x="112" y="88"/>
                  </a:cubicBezTo>
                  <a:cubicBezTo>
                    <a:pt x="112" y="71"/>
                    <a:pt x="111" y="57"/>
                    <a:pt x="109" y="48"/>
                  </a:cubicBezTo>
                  <a:cubicBezTo>
                    <a:pt x="106" y="38"/>
                    <a:pt x="102" y="29"/>
                    <a:pt x="98" y="22"/>
                  </a:cubicBezTo>
                  <a:close/>
                  <a:moveTo>
                    <a:pt x="81" y="145"/>
                  </a:moveTo>
                  <a:cubicBezTo>
                    <a:pt x="75" y="154"/>
                    <a:pt x="66" y="159"/>
                    <a:pt x="57" y="159"/>
                  </a:cubicBezTo>
                  <a:cubicBezTo>
                    <a:pt x="47" y="159"/>
                    <a:pt x="39" y="154"/>
                    <a:pt x="32" y="145"/>
                  </a:cubicBezTo>
                  <a:cubicBezTo>
                    <a:pt x="26" y="136"/>
                    <a:pt x="22" y="117"/>
                    <a:pt x="22" y="88"/>
                  </a:cubicBezTo>
                  <a:cubicBezTo>
                    <a:pt x="22" y="60"/>
                    <a:pt x="26" y="41"/>
                    <a:pt x="33" y="30"/>
                  </a:cubicBezTo>
                  <a:cubicBezTo>
                    <a:pt x="39" y="22"/>
                    <a:pt x="47" y="18"/>
                    <a:pt x="56" y="18"/>
                  </a:cubicBezTo>
                  <a:cubicBezTo>
                    <a:pt x="66" y="18"/>
                    <a:pt x="75" y="23"/>
                    <a:pt x="81" y="32"/>
                  </a:cubicBezTo>
                  <a:cubicBezTo>
                    <a:pt x="87" y="41"/>
                    <a:pt x="91" y="60"/>
                    <a:pt x="91" y="88"/>
                  </a:cubicBezTo>
                  <a:cubicBezTo>
                    <a:pt x="91" y="117"/>
                    <a:pt x="87" y="136"/>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192" name="Grafik 191">
            <a:extLst>
              <a:ext uri="{FF2B5EF4-FFF2-40B4-BE49-F238E27FC236}">
                <a16:creationId xmlns:a16="http://schemas.microsoft.com/office/drawing/2014/main" id="{8D0AF8FD-475E-4B60-8D3D-EF0E13AE02AD}"/>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8059537" y="3240343"/>
            <a:ext cx="504000" cy="512001"/>
          </a:xfrm>
          <a:prstGeom prst="rect">
            <a:avLst/>
          </a:prstGeom>
        </p:spPr>
      </p:pic>
      <p:sp>
        <p:nvSpPr>
          <p:cNvPr id="193" name="Pfeil: nach rechts 121">
            <a:extLst>
              <a:ext uri="{FF2B5EF4-FFF2-40B4-BE49-F238E27FC236}">
                <a16:creationId xmlns:a16="http://schemas.microsoft.com/office/drawing/2014/main" id="{AED8D3E6-AA6D-44E1-B91B-56F56650B404}"/>
              </a:ext>
            </a:extLst>
          </p:cNvPr>
          <p:cNvSpPr>
            <a:spLocks noChangeAspect="1"/>
          </p:cNvSpPr>
          <p:nvPr/>
        </p:nvSpPr>
        <p:spPr bwMode="gray">
          <a:xfrm>
            <a:off x="7883734" y="2107882"/>
            <a:ext cx="2255514" cy="483216"/>
          </a:xfrm>
          <a:prstGeom prst="rightArrow">
            <a:avLst>
              <a:gd name="adj1" fmla="val 50000"/>
              <a:gd name="adj2" fmla="val 7114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fast in-memory access </a:t>
            </a:r>
          </a:p>
        </p:txBody>
      </p:sp>
      <p:pic>
        <p:nvPicPr>
          <p:cNvPr id="246" name="Grafik 245">
            <a:extLst>
              <a:ext uri="{FF2B5EF4-FFF2-40B4-BE49-F238E27FC236}">
                <a16:creationId xmlns:a16="http://schemas.microsoft.com/office/drawing/2014/main" id="{C650D7B8-8581-49C9-8FAE-F9DE35970CF5}"/>
              </a:ext>
            </a:extLst>
          </p:cNvPr>
          <p:cNvPicPr>
            <a:picLocks noChangeAspect="1"/>
          </p:cNvPicPr>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rot="525522">
            <a:off x="9911997" y="4225948"/>
            <a:ext cx="612000" cy="612000"/>
          </a:xfrm>
          <a:prstGeom prst="rect">
            <a:avLst/>
          </a:prstGeom>
        </p:spPr>
      </p:pic>
      <p:sp>
        <p:nvSpPr>
          <p:cNvPr id="248" name="Pfeil: nach rechts 121">
            <a:extLst>
              <a:ext uri="{FF2B5EF4-FFF2-40B4-BE49-F238E27FC236}">
                <a16:creationId xmlns:a16="http://schemas.microsoft.com/office/drawing/2014/main" id="{CEB76202-781C-4D02-AED1-DA6E36D27115}"/>
              </a:ext>
            </a:extLst>
          </p:cNvPr>
          <p:cNvSpPr>
            <a:spLocks noChangeAspect="1"/>
          </p:cNvSpPr>
          <p:nvPr/>
        </p:nvSpPr>
        <p:spPr bwMode="gray">
          <a:xfrm flipH="1">
            <a:off x="7857968" y="4297834"/>
            <a:ext cx="1938898" cy="483216"/>
          </a:xfrm>
          <a:prstGeom prst="rightArrow">
            <a:avLst>
              <a:gd name="adj1" fmla="val 50000"/>
              <a:gd name="adj2" fmla="val 7114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read only</a:t>
            </a:r>
          </a:p>
        </p:txBody>
      </p:sp>
      <p:grpSp>
        <p:nvGrpSpPr>
          <p:cNvPr id="249" name="Group 94">
            <a:extLst>
              <a:ext uri="{FF2B5EF4-FFF2-40B4-BE49-F238E27FC236}">
                <a16:creationId xmlns:a16="http://schemas.microsoft.com/office/drawing/2014/main" id="{2AEE44F3-68FD-409C-B89F-F0E3A4C6A65A}"/>
              </a:ext>
            </a:extLst>
          </p:cNvPr>
          <p:cNvGrpSpPr>
            <a:grpSpLocks noChangeAspect="1"/>
          </p:cNvGrpSpPr>
          <p:nvPr/>
        </p:nvGrpSpPr>
        <p:grpSpPr bwMode="auto">
          <a:xfrm>
            <a:off x="6995723" y="4264370"/>
            <a:ext cx="402015" cy="495709"/>
            <a:chOff x="804" y="804"/>
            <a:chExt cx="369" cy="455"/>
          </a:xfrm>
          <a:solidFill>
            <a:srgbClr val="798BB3"/>
          </a:solidFill>
        </p:grpSpPr>
        <p:sp>
          <p:nvSpPr>
            <p:cNvPr id="250" name="Freeform 95">
              <a:extLst>
                <a:ext uri="{FF2B5EF4-FFF2-40B4-BE49-F238E27FC236}">
                  <a16:creationId xmlns:a16="http://schemas.microsoft.com/office/drawing/2014/main" id="{F8899D72-DA87-4588-8C41-951A66A38C25}"/>
                </a:ext>
              </a:extLst>
            </p:cNvPr>
            <p:cNvSpPr>
              <a:spLocks noEditPoints="1"/>
            </p:cNvSpPr>
            <p:nvPr/>
          </p:nvSpPr>
          <p:spPr bwMode="auto">
            <a:xfrm>
              <a:off x="819" y="899"/>
              <a:ext cx="107" cy="102"/>
            </a:xfrm>
            <a:custGeom>
              <a:avLst/>
              <a:gdLst>
                <a:gd name="T0" fmla="*/ 319 w 448"/>
                <a:gd name="T1" fmla="*/ 389 h 424"/>
                <a:gd name="T2" fmla="*/ 315 w 448"/>
                <a:gd name="T3" fmla="*/ 345 h 424"/>
                <a:gd name="T4" fmla="*/ 335 w 448"/>
                <a:gd name="T5" fmla="*/ 332 h 424"/>
                <a:gd name="T6" fmla="*/ 369 w 448"/>
                <a:gd name="T7" fmla="*/ 351 h 424"/>
                <a:gd name="T8" fmla="*/ 406 w 448"/>
                <a:gd name="T9" fmla="*/ 341 h 424"/>
                <a:gd name="T10" fmla="*/ 448 w 448"/>
                <a:gd name="T11" fmla="*/ 268 h 424"/>
                <a:gd name="T12" fmla="*/ 439 w 448"/>
                <a:gd name="T13" fmla="*/ 230 h 424"/>
                <a:gd name="T14" fmla="*/ 396 w 448"/>
                <a:gd name="T15" fmla="*/ 205 h 424"/>
                <a:gd name="T16" fmla="*/ 393 w 448"/>
                <a:gd name="T17" fmla="*/ 181 h 424"/>
                <a:gd name="T18" fmla="*/ 427 w 448"/>
                <a:gd name="T19" fmla="*/ 152 h 424"/>
                <a:gd name="T20" fmla="*/ 427 w 448"/>
                <a:gd name="T21" fmla="*/ 113 h 424"/>
                <a:gd name="T22" fmla="*/ 371 w 448"/>
                <a:gd name="T23" fmla="*/ 49 h 424"/>
                <a:gd name="T24" fmla="*/ 333 w 448"/>
                <a:gd name="T25" fmla="*/ 49 h 424"/>
                <a:gd name="T26" fmla="*/ 305 w 448"/>
                <a:gd name="T27" fmla="*/ 73 h 424"/>
                <a:gd name="T28" fmla="*/ 273 w 448"/>
                <a:gd name="T29" fmla="*/ 61 h 424"/>
                <a:gd name="T30" fmla="*/ 271 w 448"/>
                <a:gd name="T31" fmla="*/ 28 h 424"/>
                <a:gd name="T32" fmla="*/ 243 w 448"/>
                <a:gd name="T33" fmla="*/ 0 h 424"/>
                <a:gd name="T34" fmla="*/ 158 w 448"/>
                <a:gd name="T35" fmla="*/ 7 h 424"/>
                <a:gd name="T36" fmla="*/ 131 w 448"/>
                <a:gd name="T37" fmla="*/ 35 h 424"/>
                <a:gd name="T38" fmla="*/ 134 w 448"/>
                <a:gd name="T39" fmla="*/ 78 h 424"/>
                <a:gd name="T40" fmla="*/ 111 w 448"/>
                <a:gd name="T41" fmla="*/ 94 h 424"/>
                <a:gd name="T42" fmla="*/ 75 w 448"/>
                <a:gd name="T43" fmla="*/ 78 h 424"/>
                <a:gd name="T44" fmla="*/ 37 w 448"/>
                <a:gd name="T45" fmla="*/ 88 h 424"/>
                <a:gd name="T46" fmla="*/ 2 w 448"/>
                <a:gd name="T47" fmla="*/ 165 h 424"/>
                <a:gd name="T48" fmla="*/ 0 w 448"/>
                <a:gd name="T49" fmla="*/ 170 h 424"/>
                <a:gd name="T50" fmla="*/ 12 w 448"/>
                <a:gd name="T51" fmla="*/ 202 h 424"/>
                <a:gd name="T52" fmla="*/ 54 w 448"/>
                <a:gd name="T53" fmla="*/ 221 h 424"/>
                <a:gd name="T54" fmla="*/ 58 w 448"/>
                <a:gd name="T55" fmla="*/ 248 h 424"/>
                <a:gd name="T56" fmla="*/ 26 w 448"/>
                <a:gd name="T57" fmla="*/ 275 h 424"/>
                <a:gd name="T58" fmla="*/ 26 w 448"/>
                <a:gd name="T59" fmla="*/ 314 h 424"/>
                <a:gd name="T60" fmla="*/ 81 w 448"/>
                <a:gd name="T61" fmla="*/ 379 h 424"/>
                <a:gd name="T62" fmla="*/ 115 w 448"/>
                <a:gd name="T63" fmla="*/ 381 h 424"/>
                <a:gd name="T64" fmla="*/ 120 w 448"/>
                <a:gd name="T65" fmla="*/ 379 h 424"/>
                <a:gd name="T66" fmla="*/ 150 w 448"/>
                <a:gd name="T67" fmla="*/ 353 h 424"/>
                <a:gd name="T68" fmla="*/ 177 w 448"/>
                <a:gd name="T69" fmla="*/ 363 h 424"/>
                <a:gd name="T70" fmla="*/ 180 w 448"/>
                <a:gd name="T71" fmla="*/ 397 h 424"/>
                <a:gd name="T72" fmla="*/ 207 w 448"/>
                <a:gd name="T73" fmla="*/ 424 h 424"/>
                <a:gd name="T74" fmla="*/ 292 w 448"/>
                <a:gd name="T75" fmla="*/ 417 h 424"/>
                <a:gd name="T76" fmla="*/ 319 w 448"/>
                <a:gd name="T77" fmla="*/ 389 h 424"/>
                <a:gd name="T78" fmla="*/ 220 w 448"/>
                <a:gd name="T79" fmla="*/ 298 h 424"/>
                <a:gd name="T80" fmla="*/ 134 w 448"/>
                <a:gd name="T81" fmla="*/ 212 h 424"/>
                <a:gd name="T82" fmla="*/ 220 w 448"/>
                <a:gd name="T83" fmla="*/ 127 h 424"/>
                <a:gd name="T84" fmla="*/ 305 w 448"/>
                <a:gd name="T85" fmla="*/ 212 h 424"/>
                <a:gd name="T86" fmla="*/ 220 w 448"/>
                <a:gd name="T87" fmla="*/ 298 h 424"/>
                <a:gd name="T88" fmla="*/ 220 w 448"/>
                <a:gd name="T89" fmla="*/ 298 h 424"/>
                <a:gd name="T90" fmla="*/ 220 w 448"/>
                <a:gd name="T91" fmla="*/ 298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8" h="424">
                  <a:moveTo>
                    <a:pt x="319" y="389"/>
                  </a:moveTo>
                  <a:cubicBezTo>
                    <a:pt x="319" y="389"/>
                    <a:pt x="317" y="360"/>
                    <a:pt x="315" y="345"/>
                  </a:cubicBezTo>
                  <a:cubicBezTo>
                    <a:pt x="322" y="341"/>
                    <a:pt x="329" y="336"/>
                    <a:pt x="335" y="332"/>
                  </a:cubicBezTo>
                  <a:cubicBezTo>
                    <a:pt x="346" y="338"/>
                    <a:pt x="369" y="351"/>
                    <a:pt x="369" y="351"/>
                  </a:cubicBezTo>
                  <a:cubicBezTo>
                    <a:pt x="406" y="341"/>
                    <a:pt x="406" y="341"/>
                    <a:pt x="406" y="341"/>
                  </a:cubicBezTo>
                  <a:cubicBezTo>
                    <a:pt x="448" y="268"/>
                    <a:pt x="448" y="268"/>
                    <a:pt x="448" y="268"/>
                  </a:cubicBezTo>
                  <a:cubicBezTo>
                    <a:pt x="439" y="230"/>
                    <a:pt x="439" y="230"/>
                    <a:pt x="439" y="230"/>
                  </a:cubicBezTo>
                  <a:cubicBezTo>
                    <a:pt x="439" y="230"/>
                    <a:pt x="410" y="214"/>
                    <a:pt x="396" y="205"/>
                  </a:cubicBezTo>
                  <a:cubicBezTo>
                    <a:pt x="396" y="197"/>
                    <a:pt x="395" y="189"/>
                    <a:pt x="393" y="181"/>
                  </a:cubicBezTo>
                  <a:cubicBezTo>
                    <a:pt x="404" y="171"/>
                    <a:pt x="427" y="152"/>
                    <a:pt x="427" y="152"/>
                  </a:cubicBezTo>
                  <a:cubicBezTo>
                    <a:pt x="427" y="113"/>
                    <a:pt x="427" y="113"/>
                    <a:pt x="427" y="113"/>
                  </a:cubicBezTo>
                  <a:cubicBezTo>
                    <a:pt x="371" y="49"/>
                    <a:pt x="371" y="49"/>
                    <a:pt x="371" y="49"/>
                  </a:cubicBezTo>
                  <a:cubicBezTo>
                    <a:pt x="333" y="49"/>
                    <a:pt x="333" y="49"/>
                    <a:pt x="333" y="49"/>
                  </a:cubicBezTo>
                  <a:cubicBezTo>
                    <a:pt x="333" y="49"/>
                    <a:pt x="314" y="65"/>
                    <a:pt x="305" y="73"/>
                  </a:cubicBezTo>
                  <a:cubicBezTo>
                    <a:pt x="295" y="68"/>
                    <a:pt x="284" y="64"/>
                    <a:pt x="273" y="61"/>
                  </a:cubicBezTo>
                  <a:cubicBezTo>
                    <a:pt x="272" y="50"/>
                    <a:pt x="271" y="28"/>
                    <a:pt x="271" y="28"/>
                  </a:cubicBezTo>
                  <a:cubicBezTo>
                    <a:pt x="243" y="0"/>
                    <a:pt x="243" y="0"/>
                    <a:pt x="243" y="0"/>
                  </a:cubicBezTo>
                  <a:cubicBezTo>
                    <a:pt x="158" y="7"/>
                    <a:pt x="158" y="7"/>
                    <a:pt x="158" y="7"/>
                  </a:cubicBezTo>
                  <a:cubicBezTo>
                    <a:pt x="131" y="35"/>
                    <a:pt x="131" y="35"/>
                    <a:pt x="131" y="35"/>
                  </a:cubicBezTo>
                  <a:cubicBezTo>
                    <a:pt x="131" y="35"/>
                    <a:pt x="133" y="64"/>
                    <a:pt x="134" y="78"/>
                  </a:cubicBezTo>
                  <a:cubicBezTo>
                    <a:pt x="126" y="83"/>
                    <a:pt x="118" y="88"/>
                    <a:pt x="111" y="94"/>
                  </a:cubicBezTo>
                  <a:cubicBezTo>
                    <a:pt x="99" y="88"/>
                    <a:pt x="75" y="78"/>
                    <a:pt x="75" y="78"/>
                  </a:cubicBezTo>
                  <a:cubicBezTo>
                    <a:pt x="37" y="88"/>
                    <a:pt x="37" y="88"/>
                    <a:pt x="37" y="88"/>
                  </a:cubicBezTo>
                  <a:cubicBezTo>
                    <a:pt x="2" y="165"/>
                    <a:pt x="2" y="165"/>
                    <a:pt x="2" y="165"/>
                  </a:cubicBezTo>
                  <a:cubicBezTo>
                    <a:pt x="0" y="170"/>
                    <a:pt x="0" y="170"/>
                    <a:pt x="0" y="170"/>
                  </a:cubicBezTo>
                  <a:cubicBezTo>
                    <a:pt x="12" y="202"/>
                    <a:pt x="12" y="202"/>
                    <a:pt x="12" y="202"/>
                  </a:cubicBezTo>
                  <a:cubicBezTo>
                    <a:pt x="12" y="202"/>
                    <a:pt x="40" y="215"/>
                    <a:pt x="54" y="221"/>
                  </a:cubicBezTo>
                  <a:cubicBezTo>
                    <a:pt x="54" y="230"/>
                    <a:pt x="55" y="239"/>
                    <a:pt x="58" y="248"/>
                  </a:cubicBezTo>
                  <a:cubicBezTo>
                    <a:pt x="47" y="257"/>
                    <a:pt x="26" y="275"/>
                    <a:pt x="26" y="275"/>
                  </a:cubicBezTo>
                  <a:cubicBezTo>
                    <a:pt x="26" y="314"/>
                    <a:pt x="26" y="314"/>
                    <a:pt x="26" y="314"/>
                  </a:cubicBezTo>
                  <a:cubicBezTo>
                    <a:pt x="81" y="379"/>
                    <a:pt x="81" y="379"/>
                    <a:pt x="81" y="379"/>
                  </a:cubicBezTo>
                  <a:cubicBezTo>
                    <a:pt x="81" y="379"/>
                    <a:pt x="113" y="382"/>
                    <a:pt x="115" y="381"/>
                  </a:cubicBezTo>
                  <a:cubicBezTo>
                    <a:pt x="117" y="380"/>
                    <a:pt x="120" y="379"/>
                    <a:pt x="120" y="379"/>
                  </a:cubicBezTo>
                  <a:cubicBezTo>
                    <a:pt x="120" y="379"/>
                    <a:pt x="140" y="361"/>
                    <a:pt x="150" y="353"/>
                  </a:cubicBezTo>
                  <a:cubicBezTo>
                    <a:pt x="158" y="357"/>
                    <a:pt x="168" y="360"/>
                    <a:pt x="177" y="363"/>
                  </a:cubicBezTo>
                  <a:cubicBezTo>
                    <a:pt x="177" y="374"/>
                    <a:pt x="180" y="397"/>
                    <a:pt x="180" y="397"/>
                  </a:cubicBezTo>
                  <a:cubicBezTo>
                    <a:pt x="207" y="424"/>
                    <a:pt x="207" y="424"/>
                    <a:pt x="207" y="424"/>
                  </a:cubicBezTo>
                  <a:cubicBezTo>
                    <a:pt x="292" y="417"/>
                    <a:pt x="292" y="417"/>
                    <a:pt x="292" y="417"/>
                  </a:cubicBezTo>
                  <a:lnTo>
                    <a:pt x="319" y="389"/>
                  </a:lnTo>
                  <a:close/>
                  <a:moveTo>
                    <a:pt x="220" y="298"/>
                  </a:moveTo>
                  <a:cubicBezTo>
                    <a:pt x="173" y="298"/>
                    <a:pt x="134" y="260"/>
                    <a:pt x="134" y="212"/>
                  </a:cubicBezTo>
                  <a:cubicBezTo>
                    <a:pt x="134" y="165"/>
                    <a:pt x="173" y="127"/>
                    <a:pt x="220" y="127"/>
                  </a:cubicBezTo>
                  <a:cubicBezTo>
                    <a:pt x="267" y="127"/>
                    <a:pt x="305" y="165"/>
                    <a:pt x="305" y="212"/>
                  </a:cubicBezTo>
                  <a:cubicBezTo>
                    <a:pt x="305" y="260"/>
                    <a:pt x="267" y="298"/>
                    <a:pt x="220" y="298"/>
                  </a:cubicBezTo>
                  <a:close/>
                  <a:moveTo>
                    <a:pt x="220" y="298"/>
                  </a:moveTo>
                  <a:cubicBezTo>
                    <a:pt x="220" y="298"/>
                    <a:pt x="220" y="298"/>
                    <a:pt x="220" y="29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1" name="Freeform 96">
              <a:extLst>
                <a:ext uri="{FF2B5EF4-FFF2-40B4-BE49-F238E27FC236}">
                  <a16:creationId xmlns:a16="http://schemas.microsoft.com/office/drawing/2014/main" id="{00CECD11-3AC6-4257-90FF-C3755F6B307C}"/>
                </a:ext>
              </a:extLst>
            </p:cNvPr>
            <p:cNvSpPr>
              <a:spLocks noEditPoints="1"/>
            </p:cNvSpPr>
            <p:nvPr/>
          </p:nvSpPr>
          <p:spPr bwMode="auto">
            <a:xfrm>
              <a:off x="893" y="990"/>
              <a:ext cx="82" cy="77"/>
            </a:xfrm>
            <a:custGeom>
              <a:avLst/>
              <a:gdLst>
                <a:gd name="T0" fmla="*/ 242 w 340"/>
                <a:gd name="T1" fmla="*/ 294 h 320"/>
                <a:gd name="T2" fmla="*/ 239 w 340"/>
                <a:gd name="T3" fmla="*/ 260 h 320"/>
                <a:gd name="T4" fmla="*/ 254 w 340"/>
                <a:gd name="T5" fmla="*/ 251 h 320"/>
                <a:gd name="T6" fmla="*/ 279 w 340"/>
                <a:gd name="T7" fmla="*/ 265 h 320"/>
                <a:gd name="T8" fmla="*/ 308 w 340"/>
                <a:gd name="T9" fmla="*/ 258 h 320"/>
                <a:gd name="T10" fmla="*/ 340 w 340"/>
                <a:gd name="T11" fmla="*/ 202 h 320"/>
                <a:gd name="T12" fmla="*/ 333 w 340"/>
                <a:gd name="T13" fmla="*/ 173 h 320"/>
                <a:gd name="T14" fmla="*/ 300 w 340"/>
                <a:gd name="T15" fmla="*/ 155 h 320"/>
                <a:gd name="T16" fmla="*/ 298 w 340"/>
                <a:gd name="T17" fmla="*/ 137 h 320"/>
                <a:gd name="T18" fmla="*/ 324 w 340"/>
                <a:gd name="T19" fmla="*/ 115 h 320"/>
                <a:gd name="T20" fmla="*/ 324 w 340"/>
                <a:gd name="T21" fmla="*/ 86 h 320"/>
                <a:gd name="T22" fmla="*/ 282 w 340"/>
                <a:gd name="T23" fmla="*/ 37 h 320"/>
                <a:gd name="T24" fmla="*/ 253 w 340"/>
                <a:gd name="T25" fmla="*/ 37 h 320"/>
                <a:gd name="T26" fmla="*/ 232 w 340"/>
                <a:gd name="T27" fmla="*/ 55 h 320"/>
                <a:gd name="T28" fmla="*/ 207 w 340"/>
                <a:gd name="T29" fmla="*/ 46 h 320"/>
                <a:gd name="T30" fmla="*/ 206 w 340"/>
                <a:gd name="T31" fmla="*/ 21 h 320"/>
                <a:gd name="T32" fmla="*/ 185 w 340"/>
                <a:gd name="T33" fmla="*/ 0 h 320"/>
                <a:gd name="T34" fmla="*/ 120 w 340"/>
                <a:gd name="T35" fmla="*/ 5 h 320"/>
                <a:gd name="T36" fmla="*/ 99 w 340"/>
                <a:gd name="T37" fmla="*/ 26 h 320"/>
                <a:gd name="T38" fmla="*/ 102 w 340"/>
                <a:gd name="T39" fmla="*/ 59 h 320"/>
                <a:gd name="T40" fmla="*/ 84 w 340"/>
                <a:gd name="T41" fmla="*/ 71 h 320"/>
                <a:gd name="T42" fmla="*/ 57 w 340"/>
                <a:gd name="T43" fmla="*/ 58 h 320"/>
                <a:gd name="T44" fmla="*/ 28 w 340"/>
                <a:gd name="T45" fmla="*/ 66 h 320"/>
                <a:gd name="T46" fmla="*/ 1 w 340"/>
                <a:gd name="T47" fmla="*/ 124 h 320"/>
                <a:gd name="T48" fmla="*/ 0 w 340"/>
                <a:gd name="T49" fmla="*/ 129 h 320"/>
                <a:gd name="T50" fmla="*/ 9 w 340"/>
                <a:gd name="T51" fmla="*/ 153 h 320"/>
                <a:gd name="T52" fmla="*/ 41 w 340"/>
                <a:gd name="T53" fmla="*/ 167 h 320"/>
                <a:gd name="T54" fmla="*/ 44 w 340"/>
                <a:gd name="T55" fmla="*/ 187 h 320"/>
                <a:gd name="T56" fmla="*/ 20 w 340"/>
                <a:gd name="T57" fmla="*/ 208 h 320"/>
                <a:gd name="T58" fmla="*/ 20 w 340"/>
                <a:gd name="T59" fmla="*/ 237 h 320"/>
                <a:gd name="T60" fmla="*/ 62 w 340"/>
                <a:gd name="T61" fmla="*/ 286 h 320"/>
                <a:gd name="T62" fmla="*/ 87 w 340"/>
                <a:gd name="T63" fmla="*/ 288 h 320"/>
                <a:gd name="T64" fmla="*/ 91 w 340"/>
                <a:gd name="T65" fmla="*/ 286 h 320"/>
                <a:gd name="T66" fmla="*/ 114 w 340"/>
                <a:gd name="T67" fmla="*/ 267 h 320"/>
                <a:gd name="T68" fmla="*/ 134 w 340"/>
                <a:gd name="T69" fmla="*/ 274 h 320"/>
                <a:gd name="T70" fmla="*/ 136 w 340"/>
                <a:gd name="T71" fmla="*/ 300 h 320"/>
                <a:gd name="T72" fmla="*/ 157 w 340"/>
                <a:gd name="T73" fmla="*/ 320 h 320"/>
                <a:gd name="T74" fmla="*/ 222 w 340"/>
                <a:gd name="T75" fmla="*/ 315 h 320"/>
                <a:gd name="T76" fmla="*/ 242 w 340"/>
                <a:gd name="T77" fmla="*/ 294 h 320"/>
                <a:gd name="T78" fmla="*/ 167 w 340"/>
                <a:gd name="T79" fmla="*/ 225 h 320"/>
                <a:gd name="T80" fmla="*/ 102 w 340"/>
                <a:gd name="T81" fmla="*/ 160 h 320"/>
                <a:gd name="T82" fmla="*/ 167 w 340"/>
                <a:gd name="T83" fmla="*/ 96 h 320"/>
                <a:gd name="T84" fmla="*/ 232 w 340"/>
                <a:gd name="T85" fmla="*/ 160 h 320"/>
                <a:gd name="T86" fmla="*/ 167 w 340"/>
                <a:gd name="T87" fmla="*/ 225 h 320"/>
                <a:gd name="T88" fmla="*/ 167 w 340"/>
                <a:gd name="T89" fmla="*/ 225 h 320"/>
                <a:gd name="T90" fmla="*/ 167 w 340"/>
                <a:gd name="T91" fmla="*/ 22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320">
                  <a:moveTo>
                    <a:pt x="242" y="294"/>
                  </a:moveTo>
                  <a:cubicBezTo>
                    <a:pt x="242" y="294"/>
                    <a:pt x="240" y="272"/>
                    <a:pt x="239" y="260"/>
                  </a:cubicBezTo>
                  <a:cubicBezTo>
                    <a:pt x="245" y="258"/>
                    <a:pt x="250" y="254"/>
                    <a:pt x="254" y="251"/>
                  </a:cubicBezTo>
                  <a:cubicBezTo>
                    <a:pt x="263" y="255"/>
                    <a:pt x="279" y="265"/>
                    <a:pt x="279" y="265"/>
                  </a:cubicBezTo>
                  <a:cubicBezTo>
                    <a:pt x="308" y="258"/>
                    <a:pt x="308" y="258"/>
                    <a:pt x="308" y="258"/>
                  </a:cubicBezTo>
                  <a:cubicBezTo>
                    <a:pt x="340" y="202"/>
                    <a:pt x="340" y="202"/>
                    <a:pt x="340" y="202"/>
                  </a:cubicBezTo>
                  <a:cubicBezTo>
                    <a:pt x="333" y="173"/>
                    <a:pt x="333" y="173"/>
                    <a:pt x="333" y="173"/>
                  </a:cubicBezTo>
                  <a:cubicBezTo>
                    <a:pt x="333" y="173"/>
                    <a:pt x="311" y="161"/>
                    <a:pt x="300" y="155"/>
                  </a:cubicBezTo>
                  <a:cubicBezTo>
                    <a:pt x="300" y="149"/>
                    <a:pt x="300" y="143"/>
                    <a:pt x="298" y="137"/>
                  </a:cubicBezTo>
                  <a:cubicBezTo>
                    <a:pt x="307" y="129"/>
                    <a:pt x="324" y="115"/>
                    <a:pt x="324" y="115"/>
                  </a:cubicBezTo>
                  <a:cubicBezTo>
                    <a:pt x="324" y="86"/>
                    <a:pt x="324" y="86"/>
                    <a:pt x="324" y="86"/>
                  </a:cubicBezTo>
                  <a:cubicBezTo>
                    <a:pt x="282" y="37"/>
                    <a:pt x="282" y="37"/>
                    <a:pt x="282" y="37"/>
                  </a:cubicBezTo>
                  <a:cubicBezTo>
                    <a:pt x="253" y="37"/>
                    <a:pt x="253" y="37"/>
                    <a:pt x="253" y="37"/>
                  </a:cubicBezTo>
                  <a:cubicBezTo>
                    <a:pt x="253" y="37"/>
                    <a:pt x="238" y="49"/>
                    <a:pt x="232" y="55"/>
                  </a:cubicBezTo>
                  <a:cubicBezTo>
                    <a:pt x="224" y="51"/>
                    <a:pt x="216" y="48"/>
                    <a:pt x="207" y="46"/>
                  </a:cubicBezTo>
                  <a:cubicBezTo>
                    <a:pt x="206" y="38"/>
                    <a:pt x="206" y="21"/>
                    <a:pt x="206" y="21"/>
                  </a:cubicBezTo>
                  <a:cubicBezTo>
                    <a:pt x="185" y="0"/>
                    <a:pt x="185" y="0"/>
                    <a:pt x="185" y="0"/>
                  </a:cubicBezTo>
                  <a:cubicBezTo>
                    <a:pt x="120" y="5"/>
                    <a:pt x="120" y="5"/>
                    <a:pt x="120" y="5"/>
                  </a:cubicBezTo>
                  <a:cubicBezTo>
                    <a:pt x="99" y="26"/>
                    <a:pt x="99" y="26"/>
                    <a:pt x="99" y="26"/>
                  </a:cubicBezTo>
                  <a:cubicBezTo>
                    <a:pt x="99" y="26"/>
                    <a:pt x="101" y="48"/>
                    <a:pt x="102" y="59"/>
                  </a:cubicBezTo>
                  <a:cubicBezTo>
                    <a:pt x="96" y="62"/>
                    <a:pt x="90" y="67"/>
                    <a:pt x="84" y="71"/>
                  </a:cubicBezTo>
                  <a:cubicBezTo>
                    <a:pt x="75" y="67"/>
                    <a:pt x="57" y="58"/>
                    <a:pt x="57" y="58"/>
                  </a:cubicBezTo>
                  <a:cubicBezTo>
                    <a:pt x="28" y="66"/>
                    <a:pt x="28" y="66"/>
                    <a:pt x="28" y="66"/>
                  </a:cubicBezTo>
                  <a:cubicBezTo>
                    <a:pt x="1" y="124"/>
                    <a:pt x="1" y="124"/>
                    <a:pt x="1" y="124"/>
                  </a:cubicBezTo>
                  <a:cubicBezTo>
                    <a:pt x="0" y="129"/>
                    <a:pt x="0" y="129"/>
                    <a:pt x="0" y="129"/>
                  </a:cubicBezTo>
                  <a:cubicBezTo>
                    <a:pt x="9" y="153"/>
                    <a:pt x="9" y="153"/>
                    <a:pt x="9" y="153"/>
                  </a:cubicBezTo>
                  <a:cubicBezTo>
                    <a:pt x="9" y="153"/>
                    <a:pt x="30" y="163"/>
                    <a:pt x="41" y="167"/>
                  </a:cubicBezTo>
                  <a:cubicBezTo>
                    <a:pt x="41" y="174"/>
                    <a:pt x="42" y="181"/>
                    <a:pt x="44" y="187"/>
                  </a:cubicBezTo>
                  <a:cubicBezTo>
                    <a:pt x="36" y="194"/>
                    <a:pt x="20" y="208"/>
                    <a:pt x="20" y="208"/>
                  </a:cubicBezTo>
                  <a:cubicBezTo>
                    <a:pt x="20" y="237"/>
                    <a:pt x="20" y="237"/>
                    <a:pt x="20" y="237"/>
                  </a:cubicBezTo>
                  <a:cubicBezTo>
                    <a:pt x="62" y="286"/>
                    <a:pt x="62" y="286"/>
                    <a:pt x="62" y="286"/>
                  </a:cubicBezTo>
                  <a:cubicBezTo>
                    <a:pt x="62" y="286"/>
                    <a:pt x="86" y="289"/>
                    <a:pt x="87" y="288"/>
                  </a:cubicBezTo>
                  <a:cubicBezTo>
                    <a:pt x="88" y="287"/>
                    <a:pt x="91" y="286"/>
                    <a:pt x="91" y="286"/>
                  </a:cubicBezTo>
                  <a:cubicBezTo>
                    <a:pt x="91" y="286"/>
                    <a:pt x="106" y="273"/>
                    <a:pt x="114" y="267"/>
                  </a:cubicBezTo>
                  <a:cubicBezTo>
                    <a:pt x="120" y="269"/>
                    <a:pt x="127" y="272"/>
                    <a:pt x="134" y="274"/>
                  </a:cubicBezTo>
                  <a:cubicBezTo>
                    <a:pt x="135" y="282"/>
                    <a:pt x="136" y="300"/>
                    <a:pt x="136" y="300"/>
                  </a:cubicBezTo>
                  <a:cubicBezTo>
                    <a:pt x="157" y="320"/>
                    <a:pt x="157" y="320"/>
                    <a:pt x="157" y="320"/>
                  </a:cubicBezTo>
                  <a:cubicBezTo>
                    <a:pt x="222" y="315"/>
                    <a:pt x="222" y="315"/>
                    <a:pt x="222" y="315"/>
                  </a:cubicBezTo>
                  <a:lnTo>
                    <a:pt x="242" y="294"/>
                  </a:lnTo>
                  <a:close/>
                  <a:moveTo>
                    <a:pt x="167" y="225"/>
                  </a:moveTo>
                  <a:cubicBezTo>
                    <a:pt x="131" y="225"/>
                    <a:pt x="102" y="196"/>
                    <a:pt x="102" y="160"/>
                  </a:cubicBezTo>
                  <a:cubicBezTo>
                    <a:pt x="102" y="124"/>
                    <a:pt x="131" y="96"/>
                    <a:pt x="167" y="96"/>
                  </a:cubicBezTo>
                  <a:cubicBezTo>
                    <a:pt x="203" y="96"/>
                    <a:pt x="232" y="124"/>
                    <a:pt x="232" y="160"/>
                  </a:cubicBezTo>
                  <a:cubicBezTo>
                    <a:pt x="232" y="196"/>
                    <a:pt x="203" y="225"/>
                    <a:pt x="167" y="225"/>
                  </a:cubicBezTo>
                  <a:close/>
                  <a:moveTo>
                    <a:pt x="167" y="225"/>
                  </a:moveTo>
                  <a:cubicBezTo>
                    <a:pt x="167" y="225"/>
                    <a:pt x="167" y="225"/>
                    <a:pt x="167" y="2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2" name="Freeform 97">
              <a:extLst>
                <a:ext uri="{FF2B5EF4-FFF2-40B4-BE49-F238E27FC236}">
                  <a16:creationId xmlns:a16="http://schemas.microsoft.com/office/drawing/2014/main" id="{8692A02A-A82D-4895-B47A-CDF0EAD8905E}"/>
                </a:ext>
              </a:extLst>
            </p:cNvPr>
            <p:cNvSpPr>
              <a:spLocks noEditPoints="1"/>
            </p:cNvSpPr>
            <p:nvPr/>
          </p:nvSpPr>
          <p:spPr bwMode="auto">
            <a:xfrm>
              <a:off x="881" y="866"/>
              <a:ext cx="228" cy="26"/>
            </a:xfrm>
            <a:custGeom>
              <a:avLst/>
              <a:gdLst>
                <a:gd name="T0" fmla="*/ 884 w 952"/>
                <a:gd name="T1" fmla="*/ 0 h 108"/>
                <a:gd name="T2" fmla="*/ 69 w 952"/>
                <a:gd name="T3" fmla="*/ 0 h 108"/>
                <a:gd name="T4" fmla="*/ 69 w 952"/>
                <a:gd name="T5" fmla="*/ 108 h 108"/>
                <a:gd name="T6" fmla="*/ 884 w 952"/>
                <a:gd name="T7" fmla="*/ 108 h 108"/>
                <a:gd name="T8" fmla="*/ 884 w 952"/>
                <a:gd name="T9" fmla="*/ 0 h 108"/>
                <a:gd name="T10" fmla="*/ 884 w 952"/>
                <a:gd name="T11" fmla="*/ 0 h 108"/>
                <a:gd name="T12" fmla="*/ 884 w 952"/>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952" h="108">
                  <a:moveTo>
                    <a:pt x="884" y="0"/>
                  </a:moveTo>
                  <a:cubicBezTo>
                    <a:pt x="69" y="0"/>
                    <a:pt x="69" y="0"/>
                    <a:pt x="69" y="0"/>
                  </a:cubicBezTo>
                  <a:cubicBezTo>
                    <a:pt x="0" y="0"/>
                    <a:pt x="0" y="108"/>
                    <a:pt x="69" y="108"/>
                  </a:cubicBezTo>
                  <a:cubicBezTo>
                    <a:pt x="884" y="108"/>
                    <a:pt x="884" y="108"/>
                    <a:pt x="884" y="108"/>
                  </a:cubicBezTo>
                  <a:cubicBezTo>
                    <a:pt x="952" y="108"/>
                    <a:pt x="952" y="0"/>
                    <a:pt x="884" y="0"/>
                  </a:cubicBezTo>
                  <a:close/>
                  <a:moveTo>
                    <a:pt x="884" y="0"/>
                  </a:moveTo>
                  <a:cubicBezTo>
                    <a:pt x="884" y="0"/>
                    <a:pt x="884" y="0"/>
                    <a:pt x="884"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3" name="Freeform 98">
              <a:extLst>
                <a:ext uri="{FF2B5EF4-FFF2-40B4-BE49-F238E27FC236}">
                  <a16:creationId xmlns:a16="http://schemas.microsoft.com/office/drawing/2014/main" id="{47F3F499-2DB3-4222-A4C3-D08FEC248C19}"/>
                </a:ext>
              </a:extLst>
            </p:cNvPr>
            <p:cNvSpPr>
              <a:spLocks noEditPoints="1"/>
            </p:cNvSpPr>
            <p:nvPr/>
          </p:nvSpPr>
          <p:spPr bwMode="auto">
            <a:xfrm>
              <a:off x="983" y="926"/>
              <a:ext cx="126" cy="26"/>
            </a:xfrm>
            <a:custGeom>
              <a:avLst/>
              <a:gdLst>
                <a:gd name="T0" fmla="*/ 460 w 528"/>
                <a:gd name="T1" fmla="*/ 0 h 108"/>
                <a:gd name="T2" fmla="*/ 69 w 528"/>
                <a:gd name="T3" fmla="*/ 0 h 108"/>
                <a:gd name="T4" fmla="*/ 69 w 528"/>
                <a:gd name="T5" fmla="*/ 108 h 108"/>
                <a:gd name="T6" fmla="*/ 460 w 528"/>
                <a:gd name="T7" fmla="*/ 108 h 108"/>
                <a:gd name="T8" fmla="*/ 460 w 528"/>
                <a:gd name="T9" fmla="*/ 0 h 108"/>
                <a:gd name="T10" fmla="*/ 460 w 528"/>
                <a:gd name="T11" fmla="*/ 0 h 108"/>
                <a:gd name="T12" fmla="*/ 460 w 52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528" h="108">
                  <a:moveTo>
                    <a:pt x="460" y="0"/>
                  </a:moveTo>
                  <a:cubicBezTo>
                    <a:pt x="69" y="0"/>
                    <a:pt x="69" y="0"/>
                    <a:pt x="69" y="0"/>
                  </a:cubicBezTo>
                  <a:cubicBezTo>
                    <a:pt x="0" y="0"/>
                    <a:pt x="0" y="108"/>
                    <a:pt x="69" y="108"/>
                  </a:cubicBezTo>
                  <a:cubicBezTo>
                    <a:pt x="460" y="108"/>
                    <a:pt x="460" y="108"/>
                    <a:pt x="460" y="108"/>
                  </a:cubicBezTo>
                  <a:cubicBezTo>
                    <a:pt x="528" y="108"/>
                    <a:pt x="528" y="0"/>
                    <a:pt x="460" y="0"/>
                  </a:cubicBezTo>
                  <a:close/>
                  <a:moveTo>
                    <a:pt x="460" y="0"/>
                  </a:moveTo>
                  <a:cubicBezTo>
                    <a:pt x="460" y="0"/>
                    <a:pt x="460" y="0"/>
                    <a:pt x="46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4" name="Freeform 99">
              <a:extLst>
                <a:ext uri="{FF2B5EF4-FFF2-40B4-BE49-F238E27FC236}">
                  <a16:creationId xmlns:a16="http://schemas.microsoft.com/office/drawing/2014/main" id="{5492BE8A-7F06-4CD1-AA0C-277793919466}"/>
                </a:ext>
              </a:extLst>
            </p:cNvPr>
            <p:cNvSpPr>
              <a:spLocks noEditPoints="1"/>
            </p:cNvSpPr>
            <p:nvPr/>
          </p:nvSpPr>
          <p:spPr bwMode="auto">
            <a:xfrm>
              <a:off x="804" y="804"/>
              <a:ext cx="356" cy="192"/>
            </a:xfrm>
            <a:custGeom>
              <a:avLst/>
              <a:gdLst>
                <a:gd name="T0" fmla="*/ 31 w 356"/>
                <a:gd name="T1" fmla="*/ 31 h 192"/>
                <a:gd name="T2" fmla="*/ 326 w 356"/>
                <a:gd name="T3" fmla="*/ 31 h 192"/>
                <a:gd name="T4" fmla="*/ 326 w 356"/>
                <a:gd name="T5" fmla="*/ 192 h 192"/>
                <a:gd name="T6" fmla="*/ 356 w 356"/>
                <a:gd name="T7" fmla="*/ 192 h 192"/>
                <a:gd name="T8" fmla="*/ 356 w 356"/>
                <a:gd name="T9" fmla="*/ 0 h 192"/>
                <a:gd name="T10" fmla="*/ 0 w 356"/>
                <a:gd name="T11" fmla="*/ 0 h 192"/>
                <a:gd name="T12" fmla="*/ 0 w 356"/>
                <a:gd name="T13" fmla="*/ 100 h 192"/>
                <a:gd name="T14" fmla="*/ 31 w 356"/>
                <a:gd name="T15" fmla="*/ 100 h 192"/>
                <a:gd name="T16" fmla="*/ 31 w 356"/>
                <a:gd name="T17" fmla="*/ 31 h 192"/>
                <a:gd name="T18" fmla="*/ 31 w 356"/>
                <a:gd name="T19" fmla="*/ 31 h 192"/>
                <a:gd name="T20" fmla="*/ 31 w 356"/>
                <a:gd name="T21" fmla="*/ 3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192">
                  <a:moveTo>
                    <a:pt x="31" y="31"/>
                  </a:moveTo>
                  <a:lnTo>
                    <a:pt x="326" y="31"/>
                  </a:lnTo>
                  <a:lnTo>
                    <a:pt x="326" y="192"/>
                  </a:lnTo>
                  <a:lnTo>
                    <a:pt x="356" y="192"/>
                  </a:lnTo>
                  <a:lnTo>
                    <a:pt x="356" y="0"/>
                  </a:lnTo>
                  <a:lnTo>
                    <a:pt x="0" y="0"/>
                  </a:lnTo>
                  <a:lnTo>
                    <a:pt x="0" y="100"/>
                  </a:lnTo>
                  <a:lnTo>
                    <a:pt x="31" y="100"/>
                  </a:lnTo>
                  <a:lnTo>
                    <a:pt x="31" y="31"/>
                  </a:lnTo>
                  <a:close/>
                  <a:moveTo>
                    <a:pt x="31" y="31"/>
                  </a:moveTo>
                  <a:lnTo>
                    <a:pt x="31" y="31"/>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5" name="Freeform 100">
              <a:extLst>
                <a:ext uri="{FF2B5EF4-FFF2-40B4-BE49-F238E27FC236}">
                  <a16:creationId xmlns:a16="http://schemas.microsoft.com/office/drawing/2014/main" id="{5F51D1E5-1339-4851-9995-EE00A46037FE}"/>
                </a:ext>
              </a:extLst>
            </p:cNvPr>
            <p:cNvSpPr>
              <a:spLocks noEditPoints="1"/>
            </p:cNvSpPr>
            <p:nvPr/>
          </p:nvSpPr>
          <p:spPr bwMode="auto">
            <a:xfrm>
              <a:off x="951" y="1085"/>
              <a:ext cx="176" cy="167"/>
            </a:xfrm>
            <a:custGeom>
              <a:avLst/>
              <a:gdLst>
                <a:gd name="T0" fmla="*/ 650 w 732"/>
                <a:gd name="T1" fmla="*/ 346 h 696"/>
                <a:gd name="T2" fmla="*/ 646 w 732"/>
                <a:gd name="T3" fmla="*/ 306 h 696"/>
                <a:gd name="T4" fmla="*/ 703 w 732"/>
                <a:gd name="T5" fmla="*/ 260 h 696"/>
                <a:gd name="T6" fmla="*/ 705 w 732"/>
                <a:gd name="T7" fmla="*/ 196 h 696"/>
                <a:gd name="T8" fmla="*/ 617 w 732"/>
                <a:gd name="T9" fmla="*/ 87 h 696"/>
                <a:gd name="T10" fmla="*/ 553 w 732"/>
                <a:gd name="T11" fmla="*/ 85 h 696"/>
                <a:gd name="T12" fmla="*/ 506 w 732"/>
                <a:gd name="T13" fmla="*/ 122 h 696"/>
                <a:gd name="T14" fmla="*/ 455 w 732"/>
                <a:gd name="T15" fmla="*/ 101 h 696"/>
                <a:gd name="T16" fmla="*/ 452 w 732"/>
                <a:gd name="T17" fmla="*/ 47 h 696"/>
                <a:gd name="T18" fmla="*/ 409 w 732"/>
                <a:gd name="T19" fmla="*/ 0 h 696"/>
                <a:gd name="T20" fmla="*/ 268 w 732"/>
                <a:gd name="T21" fmla="*/ 7 h 696"/>
                <a:gd name="T22" fmla="*/ 222 w 732"/>
                <a:gd name="T23" fmla="*/ 51 h 696"/>
                <a:gd name="T24" fmla="*/ 225 w 732"/>
                <a:gd name="T25" fmla="*/ 122 h 696"/>
                <a:gd name="T26" fmla="*/ 186 w 732"/>
                <a:gd name="T27" fmla="*/ 147 h 696"/>
                <a:gd name="T28" fmla="*/ 127 w 732"/>
                <a:gd name="T29" fmla="*/ 118 h 696"/>
                <a:gd name="T30" fmla="*/ 65 w 732"/>
                <a:gd name="T31" fmla="*/ 133 h 696"/>
                <a:gd name="T32" fmla="*/ 3 w 732"/>
                <a:gd name="T33" fmla="*/ 258 h 696"/>
                <a:gd name="T34" fmla="*/ 0 w 732"/>
                <a:gd name="T35" fmla="*/ 267 h 696"/>
                <a:gd name="T36" fmla="*/ 17 w 732"/>
                <a:gd name="T37" fmla="*/ 321 h 696"/>
                <a:gd name="T38" fmla="*/ 84 w 732"/>
                <a:gd name="T39" fmla="*/ 354 h 696"/>
                <a:gd name="T40" fmla="*/ 90 w 732"/>
                <a:gd name="T41" fmla="*/ 398 h 696"/>
                <a:gd name="T42" fmla="*/ 36 w 732"/>
                <a:gd name="T43" fmla="*/ 441 h 696"/>
                <a:gd name="T44" fmla="*/ 34 w 732"/>
                <a:gd name="T45" fmla="*/ 505 h 696"/>
                <a:gd name="T46" fmla="*/ 121 w 732"/>
                <a:gd name="T47" fmla="*/ 615 h 696"/>
                <a:gd name="T48" fmla="*/ 177 w 732"/>
                <a:gd name="T49" fmla="*/ 621 h 696"/>
                <a:gd name="T50" fmla="*/ 185 w 732"/>
                <a:gd name="T51" fmla="*/ 617 h 696"/>
                <a:gd name="T52" fmla="*/ 237 w 732"/>
                <a:gd name="T53" fmla="*/ 576 h 696"/>
                <a:gd name="T54" fmla="*/ 280 w 732"/>
                <a:gd name="T55" fmla="*/ 593 h 696"/>
                <a:gd name="T56" fmla="*/ 283 w 732"/>
                <a:gd name="T57" fmla="*/ 650 h 696"/>
                <a:gd name="T58" fmla="*/ 327 w 732"/>
                <a:gd name="T59" fmla="*/ 696 h 696"/>
                <a:gd name="T60" fmla="*/ 467 w 732"/>
                <a:gd name="T61" fmla="*/ 688 h 696"/>
                <a:gd name="T62" fmla="*/ 513 w 732"/>
                <a:gd name="T63" fmla="*/ 644 h 696"/>
                <a:gd name="T64" fmla="*/ 509 w 732"/>
                <a:gd name="T65" fmla="*/ 572 h 696"/>
                <a:gd name="T66" fmla="*/ 543 w 732"/>
                <a:gd name="T67" fmla="*/ 551 h 696"/>
                <a:gd name="T68" fmla="*/ 596 w 732"/>
                <a:gd name="T69" fmla="*/ 585 h 696"/>
                <a:gd name="T70" fmla="*/ 658 w 732"/>
                <a:gd name="T71" fmla="*/ 570 h 696"/>
                <a:gd name="T72" fmla="*/ 732 w 732"/>
                <a:gd name="T73" fmla="*/ 451 h 696"/>
                <a:gd name="T74" fmla="*/ 718 w 732"/>
                <a:gd name="T75" fmla="*/ 389 h 696"/>
                <a:gd name="T76" fmla="*/ 650 w 732"/>
                <a:gd name="T77" fmla="*/ 346 h 696"/>
                <a:gd name="T78" fmla="*/ 355 w 732"/>
                <a:gd name="T79" fmla="*/ 489 h 696"/>
                <a:gd name="T80" fmla="*/ 218 w 732"/>
                <a:gd name="T81" fmla="*/ 344 h 696"/>
                <a:gd name="T82" fmla="*/ 364 w 732"/>
                <a:gd name="T83" fmla="*/ 207 h 696"/>
                <a:gd name="T84" fmla="*/ 500 w 732"/>
                <a:gd name="T85" fmla="*/ 353 h 696"/>
                <a:gd name="T86" fmla="*/ 355 w 732"/>
                <a:gd name="T87" fmla="*/ 489 h 696"/>
                <a:gd name="T88" fmla="*/ 355 w 732"/>
                <a:gd name="T89" fmla="*/ 489 h 696"/>
                <a:gd name="T90" fmla="*/ 355 w 732"/>
                <a:gd name="T91" fmla="*/ 489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2" h="696">
                  <a:moveTo>
                    <a:pt x="650" y="346"/>
                  </a:moveTo>
                  <a:cubicBezTo>
                    <a:pt x="649" y="333"/>
                    <a:pt x="648" y="319"/>
                    <a:pt x="646" y="306"/>
                  </a:cubicBezTo>
                  <a:cubicBezTo>
                    <a:pt x="665" y="290"/>
                    <a:pt x="703" y="260"/>
                    <a:pt x="703" y="260"/>
                  </a:cubicBezTo>
                  <a:cubicBezTo>
                    <a:pt x="705" y="196"/>
                    <a:pt x="705" y="196"/>
                    <a:pt x="705" y="196"/>
                  </a:cubicBezTo>
                  <a:cubicBezTo>
                    <a:pt x="617" y="87"/>
                    <a:pt x="617" y="87"/>
                    <a:pt x="617" y="87"/>
                  </a:cubicBezTo>
                  <a:cubicBezTo>
                    <a:pt x="553" y="85"/>
                    <a:pt x="553" y="85"/>
                    <a:pt x="553" y="85"/>
                  </a:cubicBezTo>
                  <a:cubicBezTo>
                    <a:pt x="553" y="85"/>
                    <a:pt x="522" y="110"/>
                    <a:pt x="506" y="122"/>
                  </a:cubicBezTo>
                  <a:cubicBezTo>
                    <a:pt x="490" y="114"/>
                    <a:pt x="473" y="107"/>
                    <a:pt x="455" y="101"/>
                  </a:cubicBezTo>
                  <a:cubicBezTo>
                    <a:pt x="454" y="83"/>
                    <a:pt x="452" y="47"/>
                    <a:pt x="452" y="47"/>
                  </a:cubicBezTo>
                  <a:cubicBezTo>
                    <a:pt x="409" y="0"/>
                    <a:pt x="409" y="0"/>
                    <a:pt x="409" y="0"/>
                  </a:cubicBezTo>
                  <a:cubicBezTo>
                    <a:pt x="268" y="7"/>
                    <a:pt x="268" y="7"/>
                    <a:pt x="268" y="7"/>
                  </a:cubicBezTo>
                  <a:cubicBezTo>
                    <a:pt x="222" y="51"/>
                    <a:pt x="222" y="51"/>
                    <a:pt x="222" y="51"/>
                  </a:cubicBezTo>
                  <a:cubicBezTo>
                    <a:pt x="222" y="51"/>
                    <a:pt x="224" y="98"/>
                    <a:pt x="225" y="122"/>
                  </a:cubicBezTo>
                  <a:cubicBezTo>
                    <a:pt x="211" y="130"/>
                    <a:pt x="198" y="138"/>
                    <a:pt x="186" y="147"/>
                  </a:cubicBezTo>
                  <a:cubicBezTo>
                    <a:pt x="166" y="138"/>
                    <a:pt x="127" y="118"/>
                    <a:pt x="127" y="118"/>
                  </a:cubicBezTo>
                  <a:cubicBezTo>
                    <a:pt x="65" y="133"/>
                    <a:pt x="65" y="133"/>
                    <a:pt x="65" y="133"/>
                  </a:cubicBezTo>
                  <a:cubicBezTo>
                    <a:pt x="3" y="258"/>
                    <a:pt x="3" y="258"/>
                    <a:pt x="3" y="258"/>
                  </a:cubicBezTo>
                  <a:cubicBezTo>
                    <a:pt x="0" y="267"/>
                    <a:pt x="0" y="267"/>
                    <a:pt x="0" y="267"/>
                  </a:cubicBezTo>
                  <a:cubicBezTo>
                    <a:pt x="17" y="321"/>
                    <a:pt x="17" y="321"/>
                    <a:pt x="17" y="321"/>
                  </a:cubicBezTo>
                  <a:cubicBezTo>
                    <a:pt x="17" y="321"/>
                    <a:pt x="62" y="343"/>
                    <a:pt x="84" y="354"/>
                  </a:cubicBezTo>
                  <a:cubicBezTo>
                    <a:pt x="85" y="369"/>
                    <a:pt x="87" y="384"/>
                    <a:pt x="90" y="398"/>
                  </a:cubicBezTo>
                  <a:cubicBezTo>
                    <a:pt x="72" y="412"/>
                    <a:pt x="36" y="441"/>
                    <a:pt x="36" y="441"/>
                  </a:cubicBezTo>
                  <a:cubicBezTo>
                    <a:pt x="34" y="505"/>
                    <a:pt x="34" y="505"/>
                    <a:pt x="34" y="505"/>
                  </a:cubicBezTo>
                  <a:cubicBezTo>
                    <a:pt x="121" y="615"/>
                    <a:pt x="121" y="615"/>
                    <a:pt x="121" y="615"/>
                  </a:cubicBezTo>
                  <a:cubicBezTo>
                    <a:pt x="121" y="615"/>
                    <a:pt x="174" y="623"/>
                    <a:pt x="177" y="621"/>
                  </a:cubicBezTo>
                  <a:cubicBezTo>
                    <a:pt x="185" y="617"/>
                    <a:pt x="185" y="617"/>
                    <a:pt x="185" y="617"/>
                  </a:cubicBezTo>
                  <a:cubicBezTo>
                    <a:pt x="185" y="617"/>
                    <a:pt x="219" y="590"/>
                    <a:pt x="237" y="576"/>
                  </a:cubicBezTo>
                  <a:cubicBezTo>
                    <a:pt x="250" y="583"/>
                    <a:pt x="265" y="589"/>
                    <a:pt x="280" y="593"/>
                  </a:cubicBezTo>
                  <a:cubicBezTo>
                    <a:pt x="281" y="612"/>
                    <a:pt x="283" y="650"/>
                    <a:pt x="283" y="650"/>
                  </a:cubicBezTo>
                  <a:cubicBezTo>
                    <a:pt x="327" y="696"/>
                    <a:pt x="327" y="696"/>
                    <a:pt x="327" y="696"/>
                  </a:cubicBezTo>
                  <a:cubicBezTo>
                    <a:pt x="467" y="688"/>
                    <a:pt x="467" y="688"/>
                    <a:pt x="467" y="688"/>
                  </a:cubicBezTo>
                  <a:cubicBezTo>
                    <a:pt x="513" y="644"/>
                    <a:pt x="513" y="644"/>
                    <a:pt x="513" y="644"/>
                  </a:cubicBezTo>
                  <a:cubicBezTo>
                    <a:pt x="513" y="644"/>
                    <a:pt x="510" y="596"/>
                    <a:pt x="509" y="572"/>
                  </a:cubicBezTo>
                  <a:cubicBezTo>
                    <a:pt x="521" y="566"/>
                    <a:pt x="532" y="559"/>
                    <a:pt x="543" y="551"/>
                  </a:cubicBezTo>
                  <a:cubicBezTo>
                    <a:pt x="596" y="585"/>
                    <a:pt x="596" y="585"/>
                    <a:pt x="596" y="585"/>
                  </a:cubicBezTo>
                  <a:cubicBezTo>
                    <a:pt x="658" y="570"/>
                    <a:pt x="658" y="570"/>
                    <a:pt x="658" y="570"/>
                  </a:cubicBezTo>
                  <a:cubicBezTo>
                    <a:pt x="732" y="451"/>
                    <a:pt x="732" y="451"/>
                    <a:pt x="732" y="451"/>
                  </a:cubicBezTo>
                  <a:cubicBezTo>
                    <a:pt x="718" y="389"/>
                    <a:pt x="718" y="389"/>
                    <a:pt x="718" y="389"/>
                  </a:cubicBezTo>
                  <a:cubicBezTo>
                    <a:pt x="718" y="389"/>
                    <a:pt x="672" y="360"/>
                    <a:pt x="650" y="346"/>
                  </a:cubicBezTo>
                  <a:close/>
                  <a:moveTo>
                    <a:pt x="355" y="489"/>
                  </a:moveTo>
                  <a:cubicBezTo>
                    <a:pt x="277" y="487"/>
                    <a:pt x="216" y="421"/>
                    <a:pt x="218" y="344"/>
                  </a:cubicBezTo>
                  <a:cubicBezTo>
                    <a:pt x="221" y="266"/>
                    <a:pt x="286" y="205"/>
                    <a:pt x="364" y="207"/>
                  </a:cubicBezTo>
                  <a:cubicBezTo>
                    <a:pt x="442" y="210"/>
                    <a:pt x="503" y="275"/>
                    <a:pt x="500" y="353"/>
                  </a:cubicBezTo>
                  <a:cubicBezTo>
                    <a:pt x="498" y="431"/>
                    <a:pt x="433" y="492"/>
                    <a:pt x="355" y="489"/>
                  </a:cubicBezTo>
                  <a:close/>
                  <a:moveTo>
                    <a:pt x="355" y="489"/>
                  </a:moveTo>
                  <a:cubicBezTo>
                    <a:pt x="355" y="489"/>
                    <a:pt x="355" y="489"/>
                    <a:pt x="355" y="48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6" name="Freeform 101">
              <a:extLst>
                <a:ext uri="{FF2B5EF4-FFF2-40B4-BE49-F238E27FC236}">
                  <a16:creationId xmlns:a16="http://schemas.microsoft.com/office/drawing/2014/main" id="{4B7CC63F-5612-484B-8B8C-24EAD79F6DBF}"/>
                </a:ext>
              </a:extLst>
            </p:cNvPr>
            <p:cNvSpPr>
              <a:spLocks noEditPoints="1"/>
            </p:cNvSpPr>
            <p:nvPr/>
          </p:nvSpPr>
          <p:spPr bwMode="auto">
            <a:xfrm>
              <a:off x="984" y="996"/>
              <a:ext cx="189" cy="151"/>
            </a:xfrm>
            <a:custGeom>
              <a:avLst/>
              <a:gdLst>
                <a:gd name="T0" fmla="*/ 773 w 788"/>
                <a:gd name="T1" fmla="*/ 421 h 632"/>
                <a:gd name="T2" fmla="*/ 699 w 788"/>
                <a:gd name="T3" fmla="*/ 375 h 632"/>
                <a:gd name="T4" fmla="*/ 695 w 788"/>
                <a:gd name="T5" fmla="*/ 331 h 632"/>
                <a:gd name="T6" fmla="*/ 757 w 788"/>
                <a:gd name="T7" fmla="*/ 282 h 632"/>
                <a:gd name="T8" fmla="*/ 759 w 788"/>
                <a:gd name="T9" fmla="*/ 212 h 632"/>
                <a:gd name="T10" fmla="*/ 664 w 788"/>
                <a:gd name="T11" fmla="*/ 94 h 632"/>
                <a:gd name="T12" fmla="*/ 595 w 788"/>
                <a:gd name="T13" fmla="*/ 92 h 632"/>
                <a:gd name="T14" fmla="*/ 545 w 788"/>
                <a:gd name="T15" fmla="*/ 133 h 632"/>
                <a:gd name="T16" fmla="*/ 490 w 788"/>
                <a:gd name="T17" fmla="*/ 109 h 632"/>
                <a:gd name="T18" fmla="*/ 487 w 788"/>
                <a:gd name="T19" fmla="*/ 51 h 632"/>
                <a:gd name="T20" fmla="*/ 440 w 788"/>
                <a:gd name="T21" fmla="*/ 0 h 632"/>
                <a:gd name="T22" fmla="*/ 289 w 788"/>
                <a:gd name="T23" fmla="*/ 8 h 632"/>
                <a:gd name="T24" fmla="*/ 239 w 788"/>
                <a:gd name="T25" fmla="*/ 55 h 632"/>
                <a:gd name="T26" fmla="*/ 243 w 788"/>
                <a:gd name="T27" fmla="*/ 132 h 632"/>
                <a:gd name="T28" fmla="*/ 200 w 788"/>
                <a:gd name="T29" fmla="*/ 159 h 632"/>
                <a:gd name="T30" fmla="*/ 137 w 788"/>
                <a:gd name="T31" fmla="*/ 128 h 632"/>
                <a:gd name="T32" fmla="*/ 70 w 788"/>
                <a:gd name="T33" fmla="*/ 144 h 632"/>
                <a:gd name="T34" fmla="*/ 3 w 788"/>
                <a:gd name="T35" fmla="*/ 279 h 632"/>
                <a:gd name="T36" fmla="*/ 0 w 788"/>
                <a:gd name="T37" fmla="*/ 289 h 632"/>
                <a:gd name="T38" fmla="*/ 18 w 788"/>
                <a:gd name="T39" fmla="*/ 347 h 632"/>
                <a:gd name="T40" fmla="*/ 75 w 788"/>
                <a:gd name="T41" fmla="*/ 375 h 632"/>
                <a:gd name="T42" fmla="*/ 103 w 788"/>
                <a:gd name="T43" fmla="*/ 349 h 632"/>
                <a:gd name="T44" fmla="*/ 114 w 788"/>
                <a:gd name="T45" fmla="*/ 338 h 632"/>
                <a:gd name="T46" fmla="*/ 130 w 788"/>
                <a:gd name="T47" fmla="*/ 337 h 632"/>
                <a:gd name="T48" fmla="*/ 242 w 788"/>
                <a:gd name="T49" fmla="*/ 332 h 632"/>
                <a:gd name="T50" fmla="*/ 392 w 788"/>
                <a:gd name="T51" fmla="*/ 224 h 632"/>
                <a:gd name="T52" fmla="*/ 539 w 788"/>
                <a:gd name="T53" fmla="*/ 381 h 632"/>
                <a:gd name="T54" fmla="*/ 522 w 788"/>
                <a:gd name="T55" fmla="*/ 445 h 632"/>
                <a:gd name="T56" fmla="*/ 601 w 788"/>
                <a:gd name="T57" fmla="*/ 544 h 632"/>
                <a:gd name="T58" fmla="*/ 611 w 788"/>
                <a:gd name="T59" fmla="*/ 556 h 632"/>
                <a:gd name="T60" fmla="*/ 611 w 788"/>
                <a:gd name="T61" fmla="*/ 571 h 632"/>
                <a:gd name="T62" fmla="*/ 609 w 788"/>
                <a:gd name="T63" fmla="*/ 612 h 632"/>
                <a:gd name="T64" fmla="*/ 642 w 788"/>
                <a:gd name="T65" fmla="*/ 632 h 632"/>
                <a:gd name="T66" fmla="*/ 709 w 788"/>
                <a:gd name="T67" fmla="*/ 617 h 632"/>
                <a:gd name="T68" fmla="*/ 788 w 788"/>
                <a:gd name="T69" fmla="*/ 488 h 632"/>
                <a:gd name="T70" fmla="*/ 773 w 788"/>
                <a:gd name="T71" fmla="*/ 421 h 632"/>
                <a:gd name="T72" fmla="*/ 773 w 788"/>
                <a:gd name="T73" fmla="*/ 421 h 632"/>
                <a:gd name="T74" fmla="*/ 773 w 788"/>
                <a:gd name="T75" fmla="*/ 42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8" h="632">
                  <a:moveTo>
                    <a:pt x="773" y="421"/>
                  </a:moveTo>
                  <a:cubicBezTo>
                    <a:pt x="773" y="421"/>
                    <a:pt x="724" y="390"/>
                    <a:pt x="699" y="375"/>
                  </a:cubicBezTo>
                  <a:cubicBezTo>
                    <a:pt x="699" y="360"/>
                    <a:pt x="697" y="345"/>
                    <a:pt x="695" y="331"/>
                  </a:cubicBezTo>
                  <a:cubicBezTo>
                    <a:pt x="715" y="315"/>
                    <a:pt x="757" y="282"/>
                    <a:pt x="757" y="282"/>
                  </a:cubicBezTo>
                  <a:cubicBezTo>
                    <a:pt x="759" y="212"/>
                    <a:pt x="759" y="212"/>
                    <a:pt x="759" y="212"/>
                  </a:cubicBezTo>
                  <a:cubicBezTo>
                    <a:pt x="664" y="94"/>
                    <a:pt x="664" y="94"/>
                    <a:pt x="664" y="94"/>
                  </a:cubicBezTo>
                  <a:cubicBezTo>
                    <a:pt x="595" y="92"/>
                    <a:pt x="595" y="92"/>
                    <a:pt x="595" y="92"/>
                  </a:cubicBezTo>
                  <a:cubicBezTo>
                    <a:pt x="595" y="92"/>
                    <a:pt x="562" y="119"/>
                    <a:pt x="545" y="133"/>
                  </a:cubicBezTo>
                  <a:cubicBezTo>
                    <a:pt x="528" y="123"/>
                    <a:pt x="509" y="115"/>
                    <a:pt x="490" y="109"/>
                  </a:cubicBezTo>
                  <a:cubicBezTo>
                    <a:pt x="489" y="90"/>
                    <a:pt x="487" y="51"/>
                    <a:pt x="487" y="51"/>
                  </a:cubicBezTo>
                  <a:cubicBezTo>
                    <a:pt x="440" y="0"/>
                    <a:pt x="440" y="0"/>
                    <a:pt x="440" y="0"/>
                  </a:cubicBezTo>
                  <a:cubicBezTo>
                    <a:pt x="289" y="8"/>
                    <a:pt x="289" y="8"/>
                    <a:pt x="289" y="8"/>
                  </a:cubicBezTo>
                  <a:cubicBezTo>
                    <a:pt x="239" y="55"/>
                    <a:pt x="239" y="55"/>
                    <a:pt x="239" y="55"/>
                  </a:cubicBezTo>
                  <a:cubicBezTo>
                    <a:pt x="239" y="55"/>
                    <a:pt x="241" y="107"/>
                    <a:pt x="243" y="132"/>
                  </a:cubicBezTo>
                  <a:cubicBezTo>
                    <a:pt x="228" y="140"/>
                    <a:pt x="214" y="149"/>
                    <a:pt x="200" y="159"/>
                  </a:cubicBezTo>
                  <a:cubicBezTo>
                    <a:pt x="179" y="149"/>
                    <a:pt x="137" y="128"/>
                    <a:pt x="137" y="128"/>
                  </a:cubicBezTo>
                  <a:cubicBezTo>
                    <a:pt x="70" y="144"/>
                    <a:pt x="70" y="144"/>
                    <a:pt x="70" y="144"/>
                  </a:cubicBezTo>
                  <a:cubicBezTo>
                    <a:pt x="3" y="279"/>
                    <a:pt x="3" y="279"/>
                    <a:pt x="3" y="279"/>
                  </a:cubicBezTo>
                  <a:cubicBezTo>
                    <a:pt x="0" y="289"/>
                    <a:pt x="0" y="289"/>
                    <a:pt x="0" y="289"/>
                  </a:cubicBezTo>
                  <a:cubicBezTo>
                    <a:pt x="18" y="347"/>
                    <a:pt x="18" y="347"/>
                    <a:pt x="18" y="347"/>
                  </a:cubicBezTo>
                  <a:cubicBezTo>
                    <a:pt x="18" y="347"/>
                    <a:pt x="50" y="363"/>
                    <a:pt x="75" y="375"/>
                  </a:cubicBezTo>
                  <a:cubicBezTo>
                    <a:pt x="103" y="349"/>
                    <a:pt x="103" y="349"/>
                    <a:pt x="103" y="349"/>
                  </a:cubicBezTo>
                  <a:cubicBezTo>
                    <a:pt x="114" y="338"/>
                    <a:pt x="114" y="338"/>
                    <a:pt x="114" y="338"/>
                  </a:cubicBezTo>
                  <a:cubicBezTo>
                    <a:pt x="130" y="337"/>
                    <a:pt x="130" y="337"/>
                    <a:pt x="130" y="337"/>
                  </a:cubicBezTo>
                  <a:cubicBezTo>
                    <a:pt x="242" y="332"/>
                    <a:pt x="242" y="332"/>
                    <a:pt x="242" y="332"/>
                  </a:cubicBezTo>
                  <a:cubicBezTo>
                    <a:pt x="262" y="268"/>
                    <a:pt x="321" y="222"/>
                    <a:pt x="392" y="224"/>
                  </a:cubicBezTo>
                  <a:cubicBezTo>
                    <a:pt x="476" y="227"/>
                    <a:pt x="541" y="297"/>
                    <a:pt x="539" y="381"/>
                  </a:cubicBezTo>
                  <a:cubicBezTo>
                    <a:pt x="538" y="404"/>
                    <a:pt x="532" y="426"/>
                    <a:pt x="522" y="445"/>
                  </a:cubicBezTo>
                  <a:cubicBezTo>
                    <a:pt x="601" y="544"/>
                    <a:pt x="601" y="544"/>
                    <a:pt x="601" y="544"/>
                  </a:cubicBezTo>
                  <a:cubicBezTo>
                    <a:pt x="611" y="556"/>
                    <a:pt x="611" y="556"/>
                    <a:pt x="611" y="556"/>
                  </a:cubicBezTo>
                  <a:cubicBezTo>
                    <a:pt x="611" y="571"/>
                    <a:pt x="611" y="571"/>
                    <a:pt x="611" y="571"/>
                  </a:cubicBezTo>
                  <a:cubicBezTo>
                    <a:pt x="609" y="612"/>
                    <a:pt x="609" y="612"/>
                    <a:pt x="609" y="612"/>
                  </a:cubicBezTo>
                  <a:cubicBezTo>
                    <a:pt x="626" y="622"/>
                    <a:pt x="642" y="632"/>
                    <a:pt x="642" y="632"/>
                  </a:cubicBezTo>
                  <a:cubicBezTo>
                    <a:pt x="709" y="617"/>
                    <a:pt x="709" y="617"/>
                    <a:pt x="709" y="617"/>
                  </a:cubicBezTo>
                  <a:cubicBezTo>
                    <a:pt x="788" y="488"/>
                    <a:pt x="788" y="488"/>
                    <a:pt x="788" y="488"/>
                  </a:cubicBezTo>
                  <a:lnTo>
                    <a:pt x="773" y="421"/>
                  </a:lnTo>
                  <a:close/>
                  <a:moveTo>
                    <a:pt x="773" y="421"/>
                  </a:moveTo>
                  <a:cubicBezTo>
                    <a:pt x="773" y="421"/>
                    <a:pt x="773" y="421"/>
                    <a:pt x="773" y="42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7" name="Freeform 102">
              <a:extLst>
                <a:ext uri="{FF2B5EF4-FFF2-40B4-BE49-F238E27FC236}">
                  <a16:creationId xmlns:a16="http://schemas.microsoft.com/office/drawing/2014/main" id="{65B00A8C-FA20-49B1-8006-90D68E52FD63}"/>
                </a:ext>
              </a:extLst>
            </p:cNvPr>
            <p:cNvSpPr>
              <a:spLocks noEditPoints="1"/>
            </p:cNvSpPr>
            <p:nvPr/>
          </p:nvSpPr>
          <p:spPr bwMode="auto">
            <a:xfrm>
              <a:off x="808" y="1019"/>
              <a:ext cx="27" cy="41"/>
            </a:xfrm>
            <a:custGeom>
              <a:avLst/>
              <a:gdLst>
                <a:gd name="T0" fmla="*/ 56 w 112"/>
                <a:gd name="T1" fmla="*/ 172 h 172"/>
                <a:gd name="T2" fmla="*/ 88 w 112"/>
                <a:gd name="T3" fmla="*/ 163 h 172"/>
                <a:gd name="T4" fmla="*/ 106 w 112"/>
                <a:gd name="T5" fmla="*/ 134 h 172"/>
                <a:gd name="T6" fmla="*/ 112 w 112"/>
                <a:gd name="T7" fmla="*/ 86 h 172"/>
                <a:gd name="T8" fmla="*/ 108 w 112"/>
                <a:gd name="T9" fmla="*/ 47 h 172"/>
                <a:gd name="T10" fmla="*/ 98 w 112"/>
                <a:gd name="T11" fmla="*/ 22 h 172"/>
                <a:gd name="T12" fmla="*/ 80 w 112"/>
                <a:gd name="T13" fmla="*/ 6 h 172"/>
                <a:gd name="T14" fmla="*/ 56 w 112"/>
                <a:gd name="T15" fmla="*/ 0 h 172"/>
                <a:gd name="T16" fmla="*/ 25 w 112"/>
                <a:gd name="T17" fmla="*/ 10 h 172"/>
                <a:gd name="T18" fmla="*/ 6 w 112"/>
                <a:gd name="T19" fmla="*/ 38 h 172"/>
                <a:gd name="T20" fmla="*/ 0 w 112"/>
                <a:gd name="T21" fmla="*/ 86 h 172"/>
                <a:gd name="T22" fmla="*/ 17 w 112"/>
                <a:gd name="T23" fmla="*/ 155 h 172"/>
                <a:gd name="T24" fmla="*/ 56 w 112"/>
                <a:gd name="T25" fmla="*/ 172 h 172"/>
                <a:gd name="T26" fmla="*/ 33 w 112"/>
                <a:gd name="T27" fmla="*/ 29 h 172"/>
                <a:gd name="T28" fmla="*/ 56 w 112"/>
                <a:gd name="T29" fmla="*/ 18 h 172"/>
                <a:gd name="T30" fmla="*/ 81 w 112"/>
                <a:gd name="T31" fmla="*/ 31 h 172"/>
                <a:gd name="T32" fmla="*/ 91 w 112"/>
                <a:gd name="T33" fmla="*/ 86 h 172"/>
                <a:gd name="T34" fmla="*/ 81 w 112"/>
                <a:gd name="T35" fmla="*/ 141 h 172"/>
                <a:gd name="T36" fmla="*/ 56 w 112"/>
                <a:gd name="T37" fmla="*/ 155 h 172"/>
                <a:gd name="T38" fmla="*/ 32 w 112"/>
                <a:gd name="T39" fmla="*/ 141 h 172"/>
                <a:gd name="T40" fmla="*/ 22 w 112"/>
                <a:gd name="T41" fmla="*/ 86 h 172"/>
                <a:gd name="T42" fmla="*/ 33 w 112"/>
                <a:gd name="T43" fmla="*/ 29 h 172"/>
                <a:gd name="T44" fmla="*/ 33 w 112"/>
                <a:gd name="T45" fmla="*/ 29 h 172"/>
                <a:gd name="T46" fmla="*/ 33 w 112"/>
                <a:gd name="T47" fmla="*/ 2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56" y="172"/>
                  </a:moveTo>
                  <a:cubicBezTo>
                    <a:pt x="69" y="172"/>
                    <a:pt x="79" y="169"/>
                    <a:pt x="88" y="163"/>
                  </a:cubicBezTo>
                  <a:cubicBezTo>
                    <a:pt x="96" y="156"/>
                    <a:pt x="102" y="146"/>
                    <a:pt x="106" y="134"/>
                  </a:cubicBezTo>
                  <a:cubicBezTo>
                    <a:pt x="110" y="122"/>
                    <a:pt x="112" y="106"/>
                    <a:pt x="112" y="86"/>
                  </a:cubicBezTo>
                  <a:cubicBezTo>
                    <a:pt x="112" y="70"/>
                    <a:pt x="111" y="57"/>
                    <a:pt x="108" y="47"/>
                  </a:cubicBezTo>
                  <a:cubicBezTo>
                    <a:pt x="106" y="37"/>
                    <a:pt x="102" y="28"/>
                    <a:pt x="98" y="22"/>
                  </a:cubicBezTo>
                  <a:cubicBezTo>
                    <a:pt x="93" y="15"/>
                    <a:pt x="88"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lose/>
                  <a:moveTo>
                    <a:pt x="33" y="29"/>
                  </a:moveTo>
                  <a:cubicBezTo>
                    <a:pt x="38" y="22"/>
                    <a:pt x="47" y="18"/>
                    <a:pt x="56" y="18"/>
                  </a:cubicBezTo>
                  <a:cubicBezTo>
                    <a:pt x="66" y="18"/>
                    <a:pt x="74" y="22"/>
                    <a:pt x="81" y="31"/>
                  </a:cubicBezTo>
                  <a:cubicBezTo>
                    <a:pt x="87" y="40"/>
                    <a:pt x="91" y="58"/>
                    <a:pt x="91" y="86"/>
                  </a:cubicBezTo>
                  <a:cubicBezTo>
                    <a:pt x="91" y="114"/>
                    <a:pt x="87" y="133"/>
                    <a:pt x="81" y="141"/>
                  </a:cubicBezTo>
                  <a:cubicBezTo>
                    <a:pt x="74" y="151"/>
                    <a:pt x="66" y="155"/>
                    <a:pt x="56" y="155"/>
                  </a:cubicBezTo>
                  <a:cubicBezTo>
                    <a:pt x="47" y="155"/>
                    <a:pt x="38" y="151"/>
                    <a:pt x="32" y="141"/>
                  </a:cubicBezTo>
                  <a:cubicBezTo>
                    <a:pt x="25" y="133"/>
                    <a:pt x="22" y="114"/>
                    <a:pt x="22" y="86"/>
                  </a:cubicBezTo>
                  <a:cubicBezTo>
                    <a:pt x="22" y="59"/>
                    <a:pt x="26" y="40"/>
                    <a:pt x="33" y="29"/>
                  </a:cubicBezTo>
                  <a:close/>
                  <a:moveTo>
                    <a:pt x="33" y="29"/>
                  </a:moveTo>
                  <a:cubicBezTo>
                    <a:pt x="33" y="29"/>
                    <a:pt x="33" y="29"/>
                    <a:pt x="33" y="2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8" name="Freeform 103">
              <a:extLst>
                <a:ext uri="{FF2B5EF4-FFF2-40B4-BE49-F238E27FC236}">
                  <a16:creationId xmlns:a16="http://schemas.microsoft.com/office/drawing/2014/main" id="{FE1F5B0B-5FF4-4587-8646-D813D6BD7F64}"/>
                </a:ext>
              </a:extLst>
            </p:cNvPr>
            <p:cNvSpPr>
              <a:spLocks noEditPoints="1"/>
            </p:cNvSpPr>
            <p:nvPr/>
          </p:nvSpPr>
          <p:spPr bwMode="auto">
            <a:xfrm>
              <a:off x="844" y="1019"/>
              <a:ext cx="15" cy="41"/>
            </a:xfrm>
            <a:custGeom>
              <a:avLst/>
              <a:gdLst>
                <a:gd name="T0" fmla="*/ 32 w 64"/>
                <a:gd name="T1" fmla="*/ 23 h 172"/>
                <a:gd name="T2" fmla="*/ 0 w 64"/>
                <a:gd name="T3" fmla="*/ 43 h 172"/>
                <a:gd name="T4" fmla="*/ 0 w 64"/>
                <a:gd name="T5" fmla="*/ 63 h 172"/>
                <a:gd name="T6" fmla="*/ 23 w 64"/>
                <a:gd name="T7" fmla="*/ 53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2" y="38"/>
                    <a:pt x="0" y="43"/>
                  </a:cubicBezTo>
                  <a:cubicBezTo>
                    <a:pt x="0" y="63"/>
                    <a:pt x="0" y="63"/>
                    <a:pt x="0" y="63"/>
                  </a:cubicBezTo>
                  <a:cubicBezTo>
                    <a:pt x="7" y="61"/>
                    <a:pt x="14" y="57"/>
                    <a:pt x="23" y="53"/>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6"/>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9" name="Freeform 104">
              <a:extLst>
                <a:ext uri="{FF2B5EF4-FFF2-40B4-BE49-F238E27FC236}">
                  <a16:creationId xmlns:a16="http://schemas.microsoft.com/office/drawing/2014/main" id="{3E0CE79A-1FCA-4677-AFE4-29074AB70C2C}"/>
                </a:ext>
              </a:extLst>
            </p:cNvPr>
            <p:cNvSpPr>
              <a:spLocks noEditPoints="1"/>
            </p:cNvSpPr>
            <p:nvPr/>
          </p:nvSpPr>
          <p:spPr bwMode="auto">
            <a:xfrm>
              <a:off x="809" y="1079"/>
              <a:ext cx="27" cy="42"/>
            </a:xfrm>
            <a:custGeom>
              <a:avLst/>
              <a:gdLst>
                <a:gd name="T0" fmla="*/ 98 w 112"/>
                <a:gd name="T1" fmla="*/ 22 h 176"/>
                <a:gd name="T2" fmla="*/ 80 w 112"/>
                <a:gd name="T3" fmla="*/ 6 h 176"/>
                <a:gd name="T4" fmla="*/ 56 w 112"/>
                <a:gd name="T5" fmla="*/ 0 h 176"/>
                <a:gd name="T6" fmla="*/ 25 w 112"/>
                <a:gd name="T7" fmla="*/ 11 h 176"/>
                <a:gd name="T8" fmla="*/ 6 w 112"/>
                <a:gd name="T9" fmla="*/ 39 h 176"/>
                <a:gd name="T10" fmla="*/ 0 w 112"/>
                <a:gd name="T11" fmla="*/ 88 h 176"/>
                <a:gd name="T12" fmla="*/ 17 w 112"/>
                <a:gd name="T13" fmla="*/ 158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1"/>
                  </a:cubicBezTo>
                  <a:cubicBezTo>
                    <a:pt x="17" y="17"/>
                    <a:pt x="11" y="27"/>
                    <a:pt x="6" y="39"/>
                  </a:cubicBezTo>
                  <a:cubicBezTo>
                    <a:pt x="2" y="51"/>
                    <a:pt x="0" y="68"/>
                    <a:pt x="0" y="88"/>
                  </a:cubicBezTo>
                  <a:cubicBezTo>
                    <a:pt x="0" y="121"/>
                    <a:pt x="6" y="144"/>
                    <a:pt x="17" y="158"/>
                  </a:cubicBezTo>
                  <a:cubicBezTo>
                    <a:pt x="27" y="170"/>
                    <a:pt x="40" y="176"/>
                    <a:pt x="56" y="176"/>
                  </a:cubicBezTo>
                  <a:cubicBezTo>
                    <a:pt x="69" y="176"/>
                    <a:pt x="80" y="173"/>
                    <a:pt x="87" y="166"/>
                  </a:cubicBezTo>
                  <a:cubicBezTo>
                    <a:pt x="96" y="159"/>
                    <a:pt x="102" y="150"/>
                    <a:pt x="106" y="137"/>
                  </a:cubicBezTo>
                  <a:cubicBezTo>
                    <a:pt x="110" y="125"/>
                    <a:pt x="112" y="109"/>
                    <a:pt x="112" y="88"/>
                  </a:cubicBezTo>
                  <a:cubicBezTo>
                    <a:pt x="112" y="72"/>
                    <a:pt x="111" y="58"/>
                    <a:pt x="108" y="48"/>
                  </a:cubicBezTo>
                  <a:cubicBezTo>
                    <a:pt x="106" y="38"/>
                    <a:pt x="102" y="29"/>
                    <a:pt x="98" y="22"/>
                  </a:cubicBezTo>
                  <a:close/>
                  <a:moveTo>
                    <a:pt x="80" y="145"/>
                  </a:moveTo>
                  <a:cubicBezTo>
                    <a:pt x="74" y="154"/>
                    <a:pt x="66" y="159"/>
                    <a:pt x="56" y="159"/>
                  </a:cubicBezTo>
                  <a:cubicBezTo>
                    <a:pt x="47" y="159"/>
                    <a:pt x="38" y="154"/>
                    <a:pt x="32" y="145"/>
                  </a:cubicBezTo>
                  <a:cubicBezTo>
                    <a:pt x="25" y="135"/>
                    <a:pt x="22" y="116"/>
                    <a:pt x="22" y="88"/>
                  </a:cubicBezTo>
                  <a:cubicBezTo>
                    <a:pt x="22" y="60"/>
                    <a:pt x="26" y="41"/>
                    <a:pt x="33" y="30"/>
                  </a:cubicBezTo>
                  <a:cubicBezTo>
                    <a:pt x="39" y="22"/>
                    <a:pt x="46" y="18"/>
                    <a:pt x="56" y="18"/>
                  </a:cubicBezTo>
                  <a:cubicBezTo>
                    <a:pt x="66" y="18"/>
                    <a:pt x="74" y="22"/>
                    <a:pt x="81" y="32"/>
                  </a:cubicBezTo>
                  <a:cubicBezTo>
                    <a:pt x="87" y="41"/>
                    <a:pt x="91" y="60"/>
                    <a:pt x="91" y="88"/>
                  </a:cubicBezTo>
                  <a:cubicBezTo>
                    <a:pt x="91" y="116"/>
                    <a:pt x="87" y="135"/>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0" name="Freeform 105">
              <a:extLst>
                <a:ext uri="{FF2B5EF4-FFF2-40B4-BE49-F238E27FC236}">
                  <a16:creationId xmlns:a16="http://schemas.microsoft.com/office/drawing/2014/main" id="{638B27A8-DE9E-4E87-9802-D800F8871AEC}"/>
                </a:ext>
              </a:extLst>
            </p:cNvPr>
            <p:cNvSpPr>
              <a:spLocks noEditPoints="1"/>
            </p:cNvSpPr>
            <p:nvPr/>
          </p:nvSpPr>
          <p:spPr bwMode="auto">
            <a:xfrm>
              <a:off x="845" y="1079"/>
              <a:ext cx="15"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1" name="Freeform 106">
              <a:extLst>
                <a:ext uri="{FF2B5EF4-FFF2-40B4-BE49-F238E27FC236}">
                  <a16:creationId xmlns:a16="http://schemas.microsoft.com/office/drawing/2014/main" id="{79422D30-088E-42C2-B596-453E477AB191}"/>
                </a:ext>
              </a:extLst>
            </p:cNvPr>
            <p:cNvSpPr>
              <a:spLocks noEditPoints="1"/>
            </p:cNvSpPr>
            <p:nvPr/>
          </p:nvSpPr>
          <p:spPr bwMode="auto">
            <a:xfrm>
              <a:off x="872" y="1079"/>
              <a:ext cx="16"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2" name="Freeform 107">
              <a:extLst>
                <a:ext uri="{FF2B5EF4-FFF2-40B4-BE49-F238E27FC236}">
                  <a16:creationId xmlns:a16="http://schemas.microsoft.com/office/drawing/2014/main" id="{25CD18B4-21B6-4F26-84E1-8AE90358047C}"/>
                </a:ext>
              </a:extLst>
            </p:cNvPr>
            <p:cNvSpPr>
              <a:spLocks noEditPoints="1"/>
            </p:cNvSpPr>
            <p:nvPr/>
          </p:nvSpPr>
          <p:spPr bwMode="auto">
            <a:xfrm>
              <a:off x="900" y="1079"/>
              <a:ext cx="27" cy="42"/>
            </a:xfrm>
            <a:custGeom>
              <a:avLst/>
              <a:gdLst>
                <a:gd name="T0" fmla="*/ 98 w 112"/>
                <a:gd name="T1" fmla="*/ 22 h 176"/>
                <a:gd name="T2" fmla="*/ 80 w 112"/>
                <a:gd name="T3" fmla="*/ 6 h 176"/>
                <a:gd name="T4" fmla="*/ 57 w 112"/>
                <a:gd name="T5" fmla="*/ 0 h 176"/>
                <a:gd name="T6" fmla="*/ 26 w 112"/>
                <a:gd name="T7" fmla="*/ 11 h 176"/>
                <a:gd name="T8" fmla="*/ 7 w 112"/>
                <a:gd name="T9" fmla="*/ 39 h 176"/>
                <a:gd name="T10" fmla="*/ 0 w 112"/>
                <a:gd name="T11" fmla="*/ 88 h 176"/>
                <a:gd name="T12" fmla="*/ 17 w 112"/>
                <a:gd name="T13" fmla="*/ 158 h 176"/>
                <a:gd name="T14" fmla="*/ 57 w 112"/>
                <a:gd name="T15" fmla="*/ 176 h 176"/>
                <a:gd name="T16" fmla="*/ 88 w 112"/>
                <a:gd name="T17" fmla="*/ 166 h 176"/>
                <a:gd name="T18" fmla="*/ 107 w 112"/>
                <a:gd name="T19" fmla="*/ 138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1"/>
                  </a:cubicBezTo>
                  <a:cubicBezTo>
                    <a:pt x="17" y="17"/>
                    <a:pt x="11" y="27"/>
                    <a:pt x="7" y="39"/>
                  </a:cubicBezTo>
                  <a:cubicBezTo>
                    <a:pt x="3" y="52"/>
                    <a:pt x="0" y="68"/>
                    <a:pt x="0" y="88"/>
                  </a:cubicBezTo>
                  <a:cubicBezTo>
                    <a:pt x="0" y="121"/>
                    <a:pt x="6" y="144"/>
                    <a:pt x="17" y="158"/>
                  </a:cubicBezTo>
                  <a:cubicBezTo>
                    <a:pt x="27" y="170"/>
                    <a:pt x="40" y="176"/>
                    <a:pt x="57" y="176"/>
                  </a:cubicBezTo>
                  <a:cubicBezTo>
                    <a:pt x="69" y="176"/>
                    <a:pt x="80" y="173"/>
                    <a:pt x="88" y="166"/>
                  </a:cubicBezTo>
                  <a:cubicBezTo>
                    <a:pt x="96" y="160"/>
                    <a:pt x="102" y="150"/>
                    <a:pt x="107" y="138"/>
                  </a:cubicBezTo>
                  <a:cubicBezTo>
                    <a:pt x="111" y="125"/>
                    <a:pt x="112" y="109"/>
                    <a:pt x="112" y="88"/>
                  </a:cubicBezTo>
                  <a:cubicBezTo>
                    <a:pt x="112" y="72"/>
                    <a:pt x="111" y="58"/>
                    <a:pt x="109" y="48"/>
                  </a:cubicBezTo>
                  <a:cubicBezTo>
                    <a:pt x="106" y="38"/>
                    <a:pt x="102" y="29"/>
                    <a:pt x="98" y="22"/>
                  </a:cubicBezTo>
                  <a:close/>
                  <a:moveTo>
                    <a:pt x="81" y="145"/>
                  </a:moveTo>
                  <a:cubicBezTo>
                    <a:pt x="75" y="154"/>
                    <a:pt x="66" y="159"/>
                    <a:pt x="57" y="159"/>
                  </a:cubicBezTo>
                  <a:cubicBezTo>
                    <a:pt x="47" y="159"/>
                    <a:pt x="39" y="154"/>
                    <a:pt x="32" y="145"/>
                  </a:cubicBezTo>
                  <a:cubicBezTo>
                    <a:pt x="26" y="135"/>
                    <a:pt x="22" y="116"/>
                    <a:pt x="22" y="88"/>
                  </a:cubicBezTo>
                  <a:cubicBezTo>
                    <a:pt x="22" y="60"/>
                    <a:pt x="26" y="41"/>
                    <a:pt x="33" y="30"/>
                  </a:cubicBezTo>
                  <a:cubicBezTo>
                    <a:pt x="39" y="22"/>
                    <a:pt x="47" y="18"/>
                    <a:pt x="56" y="18"/>
                  </a:cubicBezTo>
                  <a:cubicBezTo>
                    <a:pt x="66" y="18"/>
                    <a:pt x="75" y="22"/>
                    <a:pt x="81" y="32"/>
                  </a:cubicBezTo>
                  <a:cubicBezTo>
                    <a:pt x="87" y="41"/>
                    <a:pt x="91" y="60"/>
                    <a:pt x="91" y="88"/>
                  </a:cubicBezTo>
                  <a:cubicBezTo>
                    <a:pt x="91" y="116"/>
                    <a:pt x="87" y="135"/>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3" name="Freeform 108">
              <a:extLst>
                <a:ext uri="{FF2B5EF4-FFF2-40B4-BE49-F238E27FC236}">
                  <a16:creationId xmlns:a16="http://schemas.microsoft.com/office/drawing/2014/main" id="{FE562E75-A960-437A-8C7F-E9BA1B6AFFE8}"/>
                </a:ext>
              </a:extLst>
            </p:cNvPr>
            <p:cNvSpPr>
              <a:spLocks noEditPoints="1"/>
            </p:cNvSpPr>
            <p:nvPr/>
          </p:nvSpPr>
          <p:spPr bwMode="auto">
            <a:xfrm>
              <a:off x="809" y="1148"/>
              <a:ext cx="27" cy="42"/>
            </a:xfrm>
            <a:custGeom>
              <a:avLst/>
              <a:gdLst>
                <a:gd name="T0" fmla="*/ 98 w 112"/>
                <a:gd name="T1" fmla="*/ 22 h 172"/>
                <a:gd name="T2" fmla="*/ 80 w 112"/>
                <a:gd name="T3" fmla="*/ 6 h 172"/>
                <a:gd name="T4" fmla="*/ 56 w 112"/>
                <a:gd name="T5" fmla="*/ 0 h 172"/>
                <a:gd name="T6" fmla="*/ 25 w 112"/>
                <a:gd name="T7" fmla="*/ 10 h 172"/>
                <a:gd name="T8" fmla="*/ 6 w 112"/>
                <a:gd name="T9" fmla="*/ 38 h 172"/>
                <a:gd name="T10" fmla="*/ 0 w 112"/>
                <a:gd name="T11" fmla="*/ 86 h 172"/>
                <a:gd name="T12" fmla="*/ 17 w 112"/>
                <a:gd name="T13" fmla="*/ 155 h 172"/>
                <a:gd name="T14" fmla="*/ 56 w 112"/>
                <a:gd name="T15" fmla="*/ 172 h 172"/>
                <a:gd name="T16" fmla="*/ 87 w 112"/>
                <a:gd name="T17" fmla="*/ 163 h 172"/>
                <a:gd name="T18" fmla="*/ 106 w 112"/>
                <a:gd name="T19" fmla="*/ 135 h 172"/>
                <a:gd name="T20" fmla="*/ 112 w 112"/>
                <a:gd name="T21" fmla="*/ 86 h 172"/>
                <a:gd name="T22" fmla="*/ 108 w 112"/>
                <a:gd name="T23" fmla="*/ 47 h 172"/>
                <a:gd name="T24" fmla="*/ 98 w 112"/>
                <a:gd name="T25" fmla="*/ 22 h 172"/>
                <a:gd name="T26" fmla="*/ 80 w 112"/>
                <a:gd name="T27" fmla="*/ 141 h 172"/>
                <a:gd name="T28" fmla="*/ 56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0 w 112"/>
                <a:gd name="T43" fmla="*/ 141 h 172"/>
                <a:gd name="T44" fmla="*/ 80 w 112"/>
                <a:gd name="T45" fmla="*/ 141 h 172"/>
                <a:gd name="T46" fmla="*/ 80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3" y="15"/>
                    <a:pt x="87"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ubicBezTo>
                    <a:pt x="69" y="172"/>
                    <a:pt x="80" y="169"/>
                    <a:pt x="87" y="163"/>
                  </a:cubicBezTo>
                  <a:cubicBezTo>
                    <a:pt x="96" y="156"/>
                    <a:pt x="102" y="146"/>
                    <a:pt x="106" y="135"/>
                  </a:cubicBezTo>
                  <a:cubicBezTo>
                    <a:pt x="110" y="123"/>
                    <a:pt x="112" y="106"/>
                    <a:pt x="112" y="86"/>
                  </a:cubicBezTo>
                  <a:cubicBezTo>
                    <a:pt x="112" y="70"/>
                    <a:pt x="111" y="57"/>
                    <a:pt x="108" y="47"/>
                  </a:cubicBezTo>
                  <a:cubicBezTo>
                    <a:pt x="106" y="37"/>
                    <a:pt x="102" y="28"/>
                    <a:pt x="98" y="22"/>
                  </a:cubicBezTo>
                  <a:close/>
                  <a:moveTo>
                    <a:pt x="80" y="141"/>
                  </a:moveTo>
                  <a:cubicBezTo>
                    <a:pt x="74" y="151"/>
                    <a:pt x="66" y="155"/>
                    <a:pt x="56" y="155"/>
                  </a:cubicBezTo>
                  <a:cubicBezTo>
                    <a:pt x="47" y="155"/>
                    <a:pt x="38" y="151"/>
                    <a:pt x="32" y="142"/>
                  </a:cubicBezTo>
                  <a:cubicBezTo>
                    <a:pt x="25" y="133"/>
                    <a:pt x="22" y="114"/>
                    <a:pt x="22" y="86"/>
                  </a:cubicBezTo>
                  <a:cubicBezTo>
                    <a:pt x="22" y="59"/>
                    <a:pt x="26" y="40"/>
                    <a:pt x="33" y="30"/>
                  </a:cubicBezTo>
                  <a:cubicBezTo>
                    <a:pt x="39" y="22"/>
                    <a:pt x="46" y="18"/>
                    <a:pt x="56" y="18"/>
                  </a:cubicBezTo>
                  <a:cubicBezTo>
                    <a:pt x="66" y="18"/>
                    <a:pt x="74" y="22"/>
                    <a:pt x="81" y="31"/>
                  </a:cubicBezTo>
                  <a:cubicBezTo>
                    <a:pt x="87" y="40"/>
                    <a:pt x="91" y="59"/>
                    <a:pt x="91" y="86"/>
                  </a:cubicBezTo>
                  <a:cubicBezTo>
                    <a:pt x="91" y="114"/>
                    <a:pt x="87" y="133"/>
                    <a:pt x="80" y="141"/>
                  </a:cubicBezTo>
                  <a:close/>
                  <a:moveTo>
                    <a:pt x="80" y="141"/>
                  </a:moveTo>
                  <a:cubicBezTo>
                    <a:pt x="80" y="141"/>
                    <a:pt x="80" y="141"/>
                    <a:pt x="80"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4" name="Freeform 109">
              <a:extLst>
                <a:ext uri="{FF2B5EF4-FFF2-40B4-BE49-F238E27FC236}">
                  <a16:creationId xmlns:a16="http://schemas.microsoft.com/office/drawing/2014/main" id="{331D351E-2A30-4F23-880A-7863C31AAD5D}"/>
                </a:ext>
              </a:extLst>
            </p:cNvPr>
            <p:cNvSpPr>
              <a:spLocks noEditPoints="1"/>
            </p:cNvSpPr>
            <p:nvPr/>
          </p:nvSpPr>
          <p:spPr bwMode="auto">
            <a:xfrm>
              <a:off x="841"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7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7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7"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6"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7" y="18"/>
                  </a:cubicBezTo>
                  <a:cubicBezTo>
                    <a:pt x="66" y="18"/>
                    <a:pt x="75" y="22"/>
                    <a:pt x="81" y="31"/>
                  </a:cubicBezTo>
                  <a:cubicBezTo>
                    <a:pt x="88" y="40"/>
                    <a:pt x="91" y="59"/>
                    <a:pt x="91" y="86"/>
                  </a:cubicBezTo>
                  <a:cubicBezTo>
                    <a:pt x="91" y="114"/>
                    <a:pt x="88"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5" name="Freeform 110">
              <a:extLst>
                <a:ext uri="{FF2B5EF4-FFF2-40B4-BE49-F238E27FC236}">
                  <a16:creationId xmlns:a16="http://schemas.microsoft.com/office/drawing/2014/main" id="{A756DB92-4898-4312-80EB-BC1469493179}"/>
                </a:ext>
              </a:extLst>
            </p:cNvPr>
            <p:cNvSpPr>
              <a:spLocks noEditPoints="1"/>
            </p:cNvSpPr>
            <p:nvPr/>
          </p:nvSpPr>
          <p:spPr bwMode="auto">
            <a:xfrm>
              <a:off x="872"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6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6"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7"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6" y="18"/>
                  </a:cubicBezTo>
                  <a:cubicBezTo>
                    <a:pt x="66" y="18"/>
                    <a:pt x="75" y="22"/>
                    <a:pt x="81" y="31"/>
                  </a:cubicBezTo>
                  <a:cubicBezTo>
                    <a:pt x="88" y="40"/>
                    <a:pt x="91" y="59"/>
                    <a:pt x="91" y="86"/>
                  </a:cubicBezTo>
                  <a:cubicBezTo>
                    <a:pt x="91" y="114"/>
                    <a:pt x="87"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6" name="Freeform 111">
              <a:extLst>
                <a:ext uri="{FF2B5EF4-FFF2-40B4-BE49-F238E27FC236}">
                  <a16:creationId xmlns:a16="http://schemas.microsoft.com/office/drawing/2014/main" id="{8405EE21-65F0-47F2-8C5B-E59A1CE5762F}"/>
                </a:ext>
              </a:extLst>
            </p:cNvPr>
            <p:cNvSpPr>
              <a:spLocks noEditPoints="1"/>
            </p:cNvSpPr>
            <p:nvPr/>
          </p:nvSpPr>
          <p:spPr bwMode="auto">
            <a:xfrm>
              <a:off x="908" y="1148"/>
              <a:ext cx="15" cy="41"/>
            </a:xfrm>
            <a:custGeom>
              <a:avLst/>
              <a:gdLst>
                <a:gd name="T0" fmla="*/ 64 w 64"/>
                <a:gd name="T1" fmla="*/ 168 h 168"/>
                <a:gd name="T2" fmla="*/ 64 w 64"/>
                <a:gd name="T3" fmla="*/ 0 h 168"/>
                <a:gd name="T4" fmla="*/ 51 w 64"/>
                <a:gd name="T5" fmla="*/ 0 h 168"/>
                <a:gd name="T6" fmla="*/ 32 w 64"/>
                <a:gd name="T7" fmla="*/ 23 h 168"/>
                <a:gd name="T8" fmla="*/ 0 w 64"/>
                <a:gd name="T9" fmla="*/ 42 h 168"/>
                <a:gd name="T10" fmla="*/ 0 w 64"/>
                <a:gd name="T11" fmla="*/ 62 h 168"/>
                <a:gd name="T12" fmla="*/ 23 w 64"/>
                <a:gd name="T13" fmla="*/ 52 h 168"/>
                <a:gd name="T14" fmla="*/ 43 w 64"/>
                <a:gd name="T15" fmla="*/ 37 h 168"/>
                <a:gd name="T16" fmla="*/ 43 w 64"/>
                <a:gd name="T17" fmla="*/ 168 h 168"/>
                <a:gd name="T18" fmla="*/ 64 w 64"/>
                <a:gd name="T19" fmla="*/ 168 h 168"/>
                <a:gd name="T20" fmla="*/ 64 w 64"/>
                <a:gd name="T21" fmla="*/ 168 h 168"/>
                <a:gd name="T22" fmla="*/ 64 w 64"/>
                <a:gd name="T2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68">
                  <a:moveTo>
                    <a:pt x="64" y="168"/>
                  </a:moveTo>
                  <a:cubicBezTo>
                    <a:pt x="64" y="0"/>
                    <a:pt x="64" y="0"/>
                    <a:pt x="64" y="0"/>
                  </a:cubicBezTo>
                  <a:cubicBezTo>
                    <a:pt x="51" y="0"/>
                    <a:pt x="51" y="0"/>
                    <a:pt x="51" y="0"/>
                  </a:cubicBezTo>
                  <a:cubicBezTo>
                    <a:pt x="47" y="8"/>
                    <a:pt x="41" y="15"/>
                    <a:pt x="32" y="23"/>
                  </a:cubicBezTo>
                  <a:cubicBezTo>
                    <a:pt x="23" y="30"/>
                    <a:pt x="12" y="37"/>
                    <a:pt x="0" y="42"/>
                  </a:cubicBezTo>
                  <a:cubicBezTo>
                    <a:pt x="0" y="62"/>
                    <a:pt x="0" y="62"/>
                    <a:pt x="0" y="62"/>
                  </a:cubicBezTo>
                  <a:cubicBezTo>
                    <a:pt x="7" y="60"/>
                    <a:pt x="14" y="56"/>
                    <a:pt x="23" y="52"/>
                  </a:cubicBezTo>
                  <a:cubicBezTo>
                    <a:pt x="31" y="47"/>
                    <a:pt x="38" y="42"/>
                    <a:pt x="43" y="37"/>
                  </a:cubicBezTo>
                  <a:cubicBezTo>
                    <a:pt x="43" y="168"/>
                    <a:pt x="43" y="168"/>
                    <a:pt x="43" y="168"/>
                  </a:cubicBezTo>
                  <a:lnTo>
                    <a:pt x="64" y="168"/>
                  </a:lnTo>
                  <a:close/>
                  <a:moveTo>
                    <a:pt x="64" y="168"/>
                  </a:moveTo>
                  <a:cubicBezTo>
                    <a:pt x="64" y="168"/>
                    <a:pt x="64" y="168"/>
                    <a:pt x="64" y="16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7" name="Freeform 112">
              <a:extLst>
                <a:ext uri="{FF2B5EF4-FFF2-40B4-BE49-F238E27FC236}">
                  <a16:creationId xmlns:a16="http://schemas.microsoft.com/office/drawing/2014/main" id="{B4BC762E-7E6A-4DE3-9058-F7D1D2D5377E}"/>
                </a:ext>
              </a:extLst>
            </p:cNvPr>
            <p:cNvSpPr>
              <a:spLocks noEditPoints="1"/>
            </p:cNvSpPr>
            <p:nvPr/>
          </p:nvSpPr>
          <p:spPr bwMode="auto">
            <a:xfrm>
              <a:off x="943" y="1215"/>
              <a:ext cx="15" cy="41"/>
            </a:xfrm>
            <a:custGeom>
              <a:avLst/>
              <a:gdLst>
                <a:gd name="T0" fmla="*/ 30 w 60"/>
                <a:gd name="T1" fmla="*/ 23 h 172"/>
                <a:gd name="T2" fmla="*/ 0 w 60"/>
                <a:gd name="T3" fmla="*/ 44 h 172"/>
                <a:gd name="T4" fmla="*/ 0 w 60"/>
                <a:gd name="T5" fmla="*/ 64 h 172"/>
                <a:gd name="T6" fmla="*/ 22 w 60"/>
                <a:gd name="T7" fmla="*/ 53 h 172"/>
                <a:gd name="T8" fmla="*/ 40 w 60"/>
                <a:gd name="T9" fmla="*/ 39 h 172"/>
                <a:gd name="T10" fmla="*/ 40 w 60"/>
                <a:gd name="T11" fmla="*/ 172 h 172"/>
                <a:gd name="T12" fmla="*/ 60 w 60"/>
                <a:gd name="T13" fmla="*/ 172 h 172"/>
                <a:gd name="T14" fmla="*/ 60 w 60"/>
                <a:gd name="T15" fmla="*/ 0 h 172"/>
                <a:gd name="T16" fmla="*/ 48 w 60"/>
                <a:gd name="T17" fmla="*/ 0 h 172"/>
                <a:gd name="T18" fmla="*/ 30 w 60"/>
                <a:gd name="T19" fmla="*/ 23 h 172"/>
                <a:gd name="T20" fmla="*/ 30 w 60"/>
                <a:gd name="T21" fmla="*/ 23 h 172"/>
                <a:gd name="T22" fmla="*/ 30 w 60"/>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72">
                  <a:moveTo>
                    <a:pt x="30" y="23"/>
                  </a:moveTo>
                  <a:cubicBezTo>
                    <a:pt x="22" y="31"/>
                    <a:pt x="12" y="38"/>
                    <a:pt x="0" y="44"/>
                  </a:cubicBezTo>
                  <a:cubicBezTo>
                    <a:pt x="0" y="64"/>
                    <a:pt x="0" y="64"/>
                    <a:pt x="0" y="64"/>
                  </a:cubicBezTo>
                  <a:cubicBezTo>
                    <a:pt x="7" y="62"/>
                    <a:pt x="14" y="58"/>
                    <a:pt x="22" y="53"/>
                  </a:cubicBezTo>
                  <a:cubicBezTo>
                    <a:pt x="29" y="48"/>
                    <a:pt x="35" y="43"/>
                    <a:pt x="40" y="39"/>
                  </a:cubicBezTo>
                  <a:cubicBezTo>
                    <a:pt x="40" y="172"/>
                    <a:pt x="40" y="172"/>
                    <a:pt x="40" y="172"/>
                  </a:cubicBezTo>
                  <a:cubicBezTo>
                    <a:pt x="60" y="172"/>
                    <a:pt x="60" y="172"/>
                    <a:pt x="60" y="172"/>
                  </a:cubicBezTo>
                  <a:cubicBezTo>
                    <a:pt x="60" y="0"/>
                    <a:pt x="60" y="0"/>
                    <a:pt x="60" y="0"/>
                  </a:cubicBezTo>
                  <a:cubicBezTo>
                    <a:pt x="48" y="0"/>
                    <a:pt x="48" y="0"/>
                    <a:pt x="48" y="0"/>
                  </a:cubicBezTo>
                  <a:cubicBezTo>
                    <a:pt x="44" y="8"/>
                    <a:pt x="38" y="16"/>
                    <a:pt x="30" y="23"/>
                  </a:cubicBezTo>
                  <a:close/>
                  <a:moveTo>
                    <a:pt x="30" y="23"/>
                  </a:moveTo>
                  <a:cubicBezTo>
                    <a:pt x="30" y="23"/>
                    <a:pt x="30" y="23"/>
                    <a:pt x="30"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8" name="Freeform 113">
              <a:extLst>
                <a:ext uri="{FF2B5EF4-FFF2-40B4-BE49-F238E27FC236}">
                  <a16:creationId xmlns:a16="http://schemas.microsoft.com/office/drawing/2014/main" id="{E85DB674-F18D-4E98-8D84-056610C0F09D}"/>
                </a:ext>
              </a:extLst>
            </p:cNvPr>
            <p:cNvSpPr>
              <a:spLocks noEditPoints="1"/>
            </p:cNvSpPr>
            <p:nvPr/>
          </p:nvSpPr>
          <p:spPr bwMode="auto">
            <a:xfrm>
              <a:off x="809" y="1216"/>
              <a:ext cx="27" cy="43"/>
            </a:xfrm>
            <a:custGeom>
              <a:avLst/>
              <a:gdLst>
                <a:gd name="T0" fmla="*/ 98 w 112"/>
                <a:gd name="T1" fmla="*/ 22 h 176"/>
                <a:gd name="T2" fmla="*/ 80 w 112"/>
                <a:gd name="T3" fmla="*/ 6 h 176"/>
                <a:gd name="T4" fmla="*/ 56 w 112"/>
                <a:gd name="T5" fmla="*/ 0 h 176"/>
                <a:gd name="T6" fmla="*/ 25 w 112"/>
                <a:gd name="T7" fmla="*/ 10 h 176"/>
                <a:gd name="T8" fmla="*/ 6 w 112"/>
                <a:gd name="T9" fmla="*/ 39 h 176"/>
                <a:gd name="T10" fmla="*/ 0 w 112"/>
                <a:gd name="T11" fmla="*/ 88 h 176"/>
                <a:gd name="T12" fmla="*/ 17 w 112"/>
                <a:gd name="T13" fmla="*/ 159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0"/>
                  </a:cubicBezTo>
                  <a:cubicBezTo>
                    <a:pt x="17" y="17"/>
                    <a:pt x="11" y="27"/>
                    <a:pt x="6" y="39"/>
                  </a:cubicBezTo>
                  <a:cubicBezTo>
                    <a:pt x="2" y="51"/>
                    <a:pt x="0" y="68"/>
                    <a:pt x="0" y="88"/>
                  </a:cubicBezTo>
                  <a:cubicBezTo>
                    <a:pt x="0" y="121"/>
                    <a:pt x="6" y="144"/>
                    <a:pt x="17" y="159"/>
                  </a:cubicBezTo>
                  <a:cubicBezTo>
                    <a:pt x="27" y="170"/>
                    <a:pt x="40" y="176"/>
                    <a:pt x="56" y="176"/>
                  </a:cubicBezTo>
                  <a:cubicBezTo>
                    <a:pt x="69" y="176"/>
                    <a:pt x="80" y="173"/>
                    <a:pt x="87" y="166"/>
                  </a:cubicBezTo>
                  <a:cubicBezTo>
                    <a:pt x="96" y="159"/>
                    <a:pt x="102" y="150"/>
                    <a:pt x="106" y="137"/>
                  </a:cubicBezTo>
                  <a:cubicBezTo>
                    <a:pt x="110" y="125"/>
                    <a:pt x="112" y="108"/>
                    <a:pt x="112" y="88"/>
                  </a:cubicBezTo>
                  <a:cubicBezTo>
                    <a:pt x="112" y="71"/>
                    <a:pt x="111" y="57"/>
                    <a:pt x="108" y="48"/>
                  </a:cubicBezTo>
                  <a:cubicBezTo>
                    <a:pt x="106" y="38"/>
                    <a:pt x="102" y="29"/>
                    <a:pt x="98" y="22"/>
                  </a:cubicBezTo>
                  <a:close/>
                  <a:moveTo>
                    <a:pt x="80" y="145"/>
                  </a:moveTo>
                  <a:cubicBezTo>
                    <a:pt x="74" y="154"/>
                    <a:pt x="66" y="159"/>
                    <a:pt x="56" y="159"/>
                  </a:cubicBezTo>
                  <a:cubicBezTo>
                    <a:pt x="47" y="159"/>
                    <a:pt x="38" y="154"/>
                    <a:pt x="32" y="145"/>
                  </a:cubicBezTo>
                  <a:cubicBezTo>
                    <a:pt x="25" y="136"/>
                    <a:pt x="22" y="117"/>
                    <a:pt x="22" y="88"/>
                  </a:cubicBezTo>
                  <a:cubicBezTo>
                    <a:pt x="22" y="60"/>
                    <a:pt x="26" y="41"/>
                    <a:pt x="33" y="30"/>
                  </a:cubicBezTo>
                  <a:cubicBezTo>
                    <a:pt x="39" y="22"/>
                    <a:pt x="46" y="18"/>
                    <a:pt x="56" y="18"/>
                  </a:cubicBezTo>
                  <a:cubicBezTo>
                    <a:pt x="66" y="18"/>
                    <a:pt x="74" y="23"/>
                    <a:pt x="81" y="32"/>
                  </a:cubicBezTo>
                  <a:cubicBezTo>
                    <a:pt x="87" y="41"/>
                    <a:pt x="91" y="60"/>
                    <a:pt x="91" y="88"/>
                  </a:cubicBezTo>
                  <a:cubicBezTo>
                    <a:pt x="91" y="117"/>
                    <a:pt x="87" y="136"/>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9" name="Freeform 114">
              <a:extLst>
                <a:ext uri="{FF2B5EF4-FFF2-40B4-BE49-F238E27FC236}">
                  <a16:creationId xmlns:a16="http://schemas.microsoft.com/office/drawing/2014/main" id="{7691AED2-3323-4F79-A3B9-711EFFC00FB9}"/>
                </a:ext>
              </a:extLst>
            </p:cNvPr>
            <p:cNvSpPr>
              <a:spLocks noEditPoints="1"/>
            </p:cNvSpPr>
            <p:nvPr/>
          </p:nvSpPr>
          <p:spPr bwMode="auto">
            <a:xfrm>
              <a:off x="845" y="1216"/>
              <a:ext cx="15"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0" name="Freeform 115">
              <a:extLst>
                <a:ext uri="{FF2B5EF4-FFF2-40B4-BE49-F238E27FC236}">
                  <a16:creationId xmlns:a16="http://schemas.microsoft.com/office/drawing/2014/main" id="{5BCD4E06-C440-4FD5-AC93-2C8A7A954B6B}"/>
                </a:ext>
              </a:extLst>
            </p:cNvPr>
            <p:cNvSpPr>
              <a:spLocks noEditPoints="1"/>
            </p:cNvSpPr>
            <p:nvPr/>
          </p:nvSpPr>
          <p:spPr bwMode="auto">
            <a:xfrm>
              <a:off x="872" y="1216"/>
              <a:ext cx="16"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1" name="Freeform 116">
              <a:extLst>
                <a:ext uri="{FF2B5EF4-FFF2-40B4-BE49-F238E27FC236}">
                  <a16:creationId xmlns:a16="http://schemas.microsoft.com/office/drawing/2014/main" id="{29D43E85-0D99-42E7-AFE5-BDF52529C3BA}"/>
                </a:ext>
              </a:extLst>
            </p:cNvPr>
            <p:cNvSpPr>
              <a:spLocks noEditPoints="1"/>
            </p:cNvSpPr>
            <p:nvPr/>
          </p:nvSpPr>
          <p:spPr bwMode="auto">
            <a:xfrm>
              <a:off x="900" y="1216"/>
              <a:ext cx="27" cy="43"/>
            </a:xfrm>
            <a:custGeom>
              <a:avLst/>
              <a:gdLst>
                <a:gd name="T0" fmla="*/ 98 w 112"/>
                <a:gd name="T1" fmla="*/ 22 h 176"/>
                <a:gd name="T2" fmla="*/ 80 w 112"/>
                <a:gd name="T3" fmla="*/ 6 h 176"/>
                <a:gd name="T4" fmla="*/ 57 w 112"/>
                <a:gd name="T5" fmla="*/ 0 h 176"/>
                <a:gd name="T6" fmla="*/ 26 w 112"/>
                <a:gd name="T7" fmla="*/ 10 h 176"/>
                <a:gd name="T8" fmla="*/ 7 w 112"/>
                <a:gd name="T9" fmla="*/ 39 h 176"/>
                <a:gd name="T10" fmla="*/ 0 w 112"/>
                <a:gd name="T11" fmla="*/ 88 h 176"/>
                <a:gd name="T12" fmla="*/ 17 w 112"/>
                <a:gd name="T13" fmla="*/ 159 h 176"/>
                <a:gd name="T14" fmla="*/ 57 w 112"/>
                <a:gd name="T15" fmla="*/ 176 h 176"/>
                <a:gd name="T16" fmla="*/ 88 w 112"/>
                <a:gd name="T17" fmla="*/ 166 h 176"/>
                <a:gd name="T18" fmla="*/ 107 w 112"/>
                <a:gd name="T19" fmla="*/ 137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0"/>
                  </a:cubicBezTo>
                  <a:cubicBezTo>
                    <a:pt x="17" y="17"/>
                    <a:pt x="11" y="27"/>
                    <a:pt x="7" y="39"/>
                  </a:cubicBezTo>
                  <a:cubicBezTo>
                    <a:pt x="3" y="51"/>
                    <a:pt x="0" y="68"/>
                    <a:pt x="0" y="88"/>
                  </a:cubicBezTo>
                  <a:cubicBezTo>
                    <a:pt x="0" y="121"/>
                    <a:pt x="6" y="144"/>
                    <a:pt x="17" y="159"/>
                  </a:cubicBezTo>
                  <a:cubicBezTo>
                    <a:pt x="27" y="170"/>
                    <a:pt x="40" y="176"/>
                    <a:pt x="57" y="176"/>
                  </a:cubicBezTo>
                  <a:cubicBezTo>
                    <a:pt x="69" y="176"/>
                    <a:pt x="80" y="173"/>
                    <a:pt x="88" y="166"/>
                  </a:cubicBezTo>
                  <a:cubicBezTo>
                    <a:pt x="96" y="159"/>
                    <a:pt x="102" y="150"/>
                    <a:pt x="107" y="137"/>
                  </a:cubicBezTo>
                  <a:cubicBezTo>
                    <a:pt x="111" y="125"/>
                    <a:pt x="112" y="108"/>
                    <a:pt x="112" y="88"/>
                  </a:cubicBezTo>
                  <a:cubicBezTo>
                    <a:pt x="112" y="71"/>
                    <a:pt x="111" y="57"/>
                    <a:pt x="109" y="48"/>
                  </a:cubicBezTo>
                  <a:cubicBezTo>
                    <a:pt x="106" y="38"/>
                    <a:pt x="102" y="29"/>
                    <a:pt x="98" y="22"/>
                  </a:cubicBezTo>
                  <a:close/>
                  <a:moveTo>
                    <a:pt x="81" y="145"/>
                  </a:moveTo>
                  <a:cubicBezTo>
                    <a:pt x="75" y="154"/>
                    <a:pt x="66" y="159"/>
                    <a:pt x="57" y="159"/>
                  </a:cubicBezTo>
                  <a:cubicBezTo>
                    <a:pt x="47" y="159"/>
                    <a:pt x="39" y="154"/>
                    <a:pt x="32" y="145"/>
                  </a:cubicBezTo>
                  <a:cubicBezTo>
                    <a:pt x="26" y="136"/>
                    <a:pt x="22" y="117"/>
                    <a:pt x="22" y="88"/>
                  </a:cubicBezTo>
                  <a:cubicBezTo>
                    <a:pt x="22" y="60"/>
                    <a:pt x="26" y="41"/>
                    <a:pt x="33" y="30"/>
                  </a:cubicBezTo>
                  <a:cubicBezTo>
                    <a:pt x="39" y="22"/>
                    <a:pt x="47" y="18"/>
                    <a:pt x="56" y="18"/>
                  </a:cubicBezTo>
                  <a:cubicBezTo>
                    <a:pt x="66" y="18"/>
                    <a:pt x="75" y="23"/>
                    <a:pt x="81" y="32"/>
                  </a:cubicBezTo>
                  <a:cubicBezTo>
                    <a:pt x="87" y="41"/>
                    <a:pt x="91" y="60"/>
                    <a:pt x="91" y="88"/>
                  </a:cubicBezTo>
                  <a:cubicBezTo>
                    <a:pt x="91" y="117"/>
                    <a:pt x="87" y="136"/>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3124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568034AC-233C-4410-84B4-EDFBB8598E16}"/>
              </a:ext>
            </a:extLst>
          </p:cNvPr>
          <p:cNvGraphicFramePr>
            <a:graphicFrameLocks noChangeAspect="1"/>
          </p:cNvGraphicFramePr>
          <p:nvPr>
            <p:custDataLst>
              <p:tags r:id="rId2"/>
            </p:custDataLst>
            <p:extLst>
              <p:ext uri="{D42A27DB-BD31-4B8C-83A1-F6EECF244321}">
                <p14:modId xmlns:p14="http://schemas.microsoft.com/office/powerpoint/2010/main" val="3489140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90"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DE319373-0FAA-45D9-BDA3-D6B7916E20DA}"/>
              </a:ext>
            </a:extLst>
          </p:cNvPr>
          <p:cNvSpPr>
            <a:spLocks noGrp="1"/>
          </p:cNvSpPr>
          <p:nvPr>
            <p:ph type="title"/>
          </p:nvPr>
        </p:nvSpPr>
        <p:spPr>
          <a:solidFill>
            <a:srgbClr val="798BB3"/>
          </a:solidFill>
        </p:spPr>
        <p:txBody>
          <a:bodyPr vert="horz" lIns="360000" tIns="0" rIns="360000" bIns="0" rtlCol="0" anchor="ctr">
            <a:noAutofit/>
          </a:bodyPr>
          <a:lstStyle/>
          <a:p>
            <a:pPr algn="ctr">
              <a:lnSpc>
                <a:spcPct val="100000"/>
              </a:lnSpc>
              <a:spcBef>
                <a:spcPts val="600"/>
              </a:spcBef>
              <a:spcAft>
                <a:spcPts val="200"/>
              </a:spcAft>
              <a:buClr>
                <a:schemeClr val="accent1"/>
              </a:buClr>
            </a:pPr>
            <a:r>
              <a:rPr lang="en-US" sz="4400" dirty="0">
                <a:latin typeface="Open Sans" panose="020B0606030504020204" pitchFamily="34" charset="0"/>
                <a:ea typeface="Open Sans" panose="020B0606030504020204" pitchFamily="34" charset="0"/>
                <a:cs typeface="Open Sans" panose="020B0606030504020204" pitchFamily="34" charset="0"/>
              </a:rPr>
              <a:t>YOU</a:t>
            </a:r>
          </a:p>
        </p:txBody>
      </p:sp>
      <p:sp>
        <p:nvSpPr>
          <p:cNvPr id="4" name="Foliennummernplatzhalter 3">
            <a:extLst>
              <a:ext uri="{FF2B5EF4-FFF2-40B4-BE49-F238E27FC236}">
                <a16:creationId xmlns:a16="http://schemas.microsoft.com/office/drawing/2014/main" id="{D946E033-BAAD-40DB-992C-4834F1F7D959}"/>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5</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platzhalter 6">
            <a:extLst>
              <a:ext uri="{FF2B5EF4-FFF2-40B4-BE49-F238E27FC236}">
                <a16:creationId xmlns:a16="http://schemas.microsoft.com/office/drawing/2014/main" id="{852B4E2F-C096-45C9-9154-0EC342CB92B7}"/>
              </a:ext>
            </a:extLst>
          </p:cNvPr>
          <p:cNvSpPr>
            <a:spLocks noGrp="1"/>
          </p:cNvSpPr>
          <p:nvPr>
            <p:ph type="body" sz="quarter" idx="10"/>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Let us tell you something about yourself…</a:t>
            </a:r>
          </a:p>
        </p:txBody>
      </p:sp>
      <p:grpSp>
        <p:nvGrpSpPr>
          <p:cNvPr id="37" name="Group 28">
            <a:extLst>
              <a:ext uri="{FF2B5EF4-FFF2-40B4-BE49-F238E27FC236}">
                <a16:creationId xmlns:a16="http://schemas.microsoft.com/office/drawing/2014/main" id="{C23D37FB-C42E-43F2-AD69-C5A54C080B30}"/>
              </a:ext>
            </a:extLst>
          </p:cNvPr>
          <p:cNvGrpSpPr>
            <a:grpSpLocks noChangeAspect="1"/>
          </p:cNvGrpSpPr>
          <p:nvPr/>
        </p:nvGrpSpPr>
        <p:grpSpPr bwMode="auto">
          <a:xfrm>
            <a:off x="6748277" y="2437923"/>
            <a:ext cx="2184399" cy="2505218"/>
            <a:chOff x="804" y="803"/>
            <a:chExt cx="463" cy="531"/>
          </a:xfrm>
          <a:solidFill>
            <a:srgbClr val="798BB3"/>
          </a:solidFill>
        </p:grpSpPr>
        <p:sp>
          <p:nvSpPr>
            <p:cNvPr id="39" name="Freeform 29">
              <a:extLst>
                <a:ext uri="{FF2B5EF4-FFF2-40B4-BE49-F238E27FC236}">
                  <a16:creationId xmlns:a16="http://schemas.microsoft.com/office/drawing/2014/main" id="{31668A90-B41E-42B2-ABAA-7F9058B5D2AC}"/>
                </a:ext>
              </a:extLst>
            </p:cNvPr>
            <p:cNvSpPr>
              <a:spLocks noEditPoints="1"/>
            </p:cNvSpPr>
            <p:nvPr/>
          </p:nvSpPr>
          <p:spPr bwMode="auto">
            <a:xfrm>
              <a:off x="988" y="803"/>
              <a:ext cx="97" cy="178"/>
            </a:xfrm>
            <a:custGeom>
              <a:avLst/>
              <a:gdLst>
                <a:gd name="T0" fmla="*/ 116 w 404"/>
                <a:gd name="T1" fmla="*/ 297 h 740"/>
                <a:gd name="T2" fmla="*/ 150 w 404"/>
                <a:gd name="T3" fmla="*/ 300 h 740"/>
                <a:gd name="T4" fmla="*/ 269 w 404"/>
                <a:gd name="T5" fmla="*/ 196 h 740"/>
                <a:gd name="T6" fmla="*/ 205 w 404"/>
                <a:gd name="T7" fmla="*/ 114 h 740"/>
                <a:gd name="T8" fmla="*/ 142 w 404"/>
                <a:gd name="T9" fmla="*/ 190 h 740"/>
                <a:gd name="T10" fmla="*/ 142 w 404"/>
                <a:gd name="T11" fmla="*/ 202 h 740"/>
                <a:gd name="T12" fmla="*/ 7 w 404"/>
                <a:gd name="T13" fmla="*/ 202 h 740"/>
                <a:gd name="T14" fmla="*/ 203 w 404"/>
                <a:gd name="T15" fmla="*/ 0 h 740"/>
                <a:gd name="T16" fmla="*/ 404 w 404"/>
                <a:gd name="T17" fmla="*/ 201 h 740"/>
                <a:gd name="T18" fmla="*/ 254 w 404"/>
                <a:gd name="T19" fmla="*/ 393 h 740"/>
                <a:gd name="T20" fmla="*/ 246 w 404"/>
                <a:gd name="T21" fmla="*/ 482 h 740"/>
                <a:gd name="T22" fmla="*/ 116 w 404"/>
                <a:gd name="T23" fmla="*/ 482 h 740"/>
                <a:gd name="T24" fmla="*/ 116 w 404"/>
                <a:gd name="T25" fmla="*/ 297 h 740"/>
                <a:gd name="T26" fmla="*/ 266 w 404"/>
                <a:gd name="T27" fmla="*/ 656 h 740"/>
                <a:gd name="T28" fmla="*/ 183 w 404"/>
                <a:gd name="T29" fmla="*/ 740 h 740"/>
                <a:gd name="T30" fmla="*/ 100 w 404"/>
                <a:gd name="T31" fmla="*/ 656 h 740"/>
                <a:gd name="T32" fmla="*/ 183 w 404"/>
                <a:gd name="T33" fmla="*/ 575 h 740"/>
                <a:gd name="T34" fmla="*/ 266 w 404"/>
                <a:gd name="T35" fmla="*/ 656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4" h="740">
                  <a:moveTo>
                    <a:pt x="116" y="297"/>
                  </a:moveTo>
                  <a:cubicBezTo>
                    <a:pt x="127" y="300"/>
                    <a:pt x="139" y="300"/>
                    <a:pt x="150" y="300"/>
                  </a:cubicBezTo>
                  <a:cubicBezTo>
                    <a:pt x="212" y="300"/>
                    <a:pt x="269" y="263"/>
                    <a:pt x="269" y="196"/>
                  </a:cubicBezTo>
                  <a:cubicBezTo>
                    <a:pt x="269" y="158"/>
                    <a:pt x="247" y="114"/>
                    <a:pt x="205" y="114"/>
                  </a:cubicBezTo>
                  <a:cubicBezTo>
                    <a:pt x="162" y="114"/>
                    <a:pt x="142" y="153"/>
                    <a:pt x="142" y="190"/>
                  </a:cubicBezTo>
                  <a:cubicBezTo>
                    <a:pt x="142" y="202"/>
                    <a:pt x="142" y="202"/>
                    <a:pt x="142" y="202"/>
                  </a:cubicBezTo>
                  <a:cubicBezTo>
                    <a:pt x="7" y="202"/>
                    <a:pt x="7" y="202"/>
                    <a:pt x="7" y="202"/>
                  </a:cubicBezTo>
                  <a:cubicBezTo>
                    <a:pt x="0" y="89"/>
                    <a:pt x="90" y="0"/>
                    <a:pt x="203" y="0"/>
                  </a:cubicBezTo>
                  <a:cubicBezTo>
                    <a:pt x="318" y="0"/>
                    <a:pt x="404" y="86"/>
                    <a:pt x="404" y="201"/>
                  </a:cubicBezTo>
                  <a:cubicBezTo>
                    <a:pt x="404" y="292"/>
                    <a:pt x="343" y="372"/>
                    <a:pt x="254" y="393"/>
                  </a:cubicBezTo>
                  <a:cubicBezTo>
                    <a:pt x="246" y="482"/>
                    <a:pt x="246" y="482"/>
                    <a:pt x="246" y="482"/>
                  </a:cubicBezTo>
                  <a:cubicBezTo>
                    <a:pt x="116" y="482"/>
                    <a:pt x="116" y="482"/>
                    <a:pt x="116" y="482"/>
                  </a:cubicBezTo>
                  <a:lnTo>
                    <a:pt x="116" y="297"/>
                  </a:lnTo>
                  <a:close/>
                  <a:moveTo>
                    <a:pt x="266" y="656"/>
                  </a:moveTo>
                  <a:cubicBezTo>
                    <a:pt x="266" y="702"/>
                    <a:pt x="229" y="740"/>
                    <a:pt x="183" y="740"/>
                  </a:cubicBezTo>
                  <a:cubicBezTo>
                    <a:pt x="138" y="740"/>
                    <a:pt x="100" y="702"/>
                    <a:pt x="100" y="656"/>
                  </a:cubicBezTo>
                  <a:cubicBezTo>
                    <a:pt x="100" y="612"/>
                    <a:pt x="138" y="575"/>
                    <a:pt x="183" y="575"/>
                  </a:cubicBezTo>
                  <a:cubicBezTo>
                    <a:pt x="229" y="575"/>
                    <a:pt x="266" y="612"/>
                    <a:pt x="266" y="656"/>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30">
              <a:extLst>
                <a:ext uri="{FF2B5EF4-FFF2-40B4-BE49-F238E27FC236}">
                  <a16:creationId xmlns:a16="http://schemas.microsoft.com/office/drawing/2014/main" id="{D3A27A80-0B9A-46C2-9D42-673FD14DCBF0}"/>
                </a:ext>
              </a:extLst>
            </p:cNvPr>
            <p:cNvSpPr>
              <a:spLocks noEditPoints="1"/>
            </p:cNvSpPr>
            <p:nvPr/>
          </p:nvSpPr>
          <p:spPr bwMode="auto">
            <a:xfrm>
              <a:off x="1131" y="878"/>
              <a:ext cx="72" cy="134"/>
            </a:xfrm>
            <a:custGeom>
              <a:avLst/>
              <a:gdLst>
                <a:gd name="T0" fmla="*/ 85 w 300"/>
                <a:gd name="T1" fmla="*/ 223 h 556"/>
                <a:gd name="T2" fmla="*/ 111 w 300"/>
                <a:gd name="T3" fmla="*/ 226 h 556"/>
                <a:gd name="T4" fmla="*/ 199 w 300"/>
                <a:gd name="T5" fmla="*/ 148 h 556"/>
                <a:gd name="T6" fmla="*/ 152 w 300"/>
                <a:gd name="T7" fmla="*/ 86 h 556"/>
                <a:gd name="T8" fmla="*/ 105 w 300"/>
                <a:gd name="T9" fmla="*/ 143 h 556"/>
                <a:gd name="T10" fmla="*/ 105 w 300"/>
                <a:gd name="T11" fmla="*/ 152 h 556"/>
                <a:gd name="T12" fmla="*/ 3 w 300"/>
                <a:gd name="T13" fmla="*/ 152 h 556"/>
                <a:gd name="T14" fmla="*/ 150 w 300"/>
                <a:gd name="T15" fmla="*/ 0 h 556"/>
                <a:gd name="T16" fmla="*/ 300 w 300"/>
                <a:gd name="T17" fmla="*/ 151 h 556"/>
                <a:gd name="T18" fmla="*/ 188 w 300"/>
                <a:gd name="T19" fmla="*/ 295 h 556"/>
                <a:gd name="T20" fmla="*/ 182 w 300"/>
                <a:gd name="T21" fmla="*/ 362 h 556"/>
                <a:gd name="T22" fmla="*/ 85 w 300"/>
                <a:gd name="T23" fmla="*/ 362 h 556"/>
                <a:gd name="T24" fmla="*/ 85 w 300"/>
                <a:gd name="T25" fmla="*/ 223 h 556"/>
                <a:gd name="T26" fmla="*/ 197 w 300"/>
                <a:gd name="T27" fmla="*/ 494 h 556"/>
                <a:gd name="T28" fmla="*/ 135 w 300"/>
                <a:gd name="T29" fmla="*/ 556 h 556"/>
                <a:gd name="T30" fmla="*/ 75 w 300"/>
                <a:gd name="T31" fmla="*/ 494 h 556"/>
                <a:gd name="T32" fmla="*/ 135 w 300"/>
                <a:gd name="T33" fmla="*/ 432 h 556"/>
                <a:gd name="T34" fmla="*/ 197 w 300"/>
                <a:gd name="T35" fmla="*/ 494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0" h="556">
                  <a:moveTo>
                    <a:pt x="85" y="223"/>
                  </a:moveTo>
                  <a:cubicBezTo>
                    <a:pt x="94" y="226"/>
                    <a:pt x="102" y="226"/>
                    <a:pt x="111" y="226"/>
                  </a:cubicBezTo>
                  <a:cubicBezTo>
                    <a:pt x="157" y="226"/>
                    <a:pt x="199" y="198"/>
                    <a:pt x="199" y="148"/>
                  </a:cubicBezTo>
                  <a:cubicBezTo>
                    <a:pt x="199" y="120"/>
                    <a:pt x="184" y="86"/>
                    <a:pt x="152" y="86"/>
                  </a:cubicBezTo>
                  <a:cubicBezTo>
                    <a:pt x="120" y="86"/>
                    <a:pt x="105" y="115"/>
                    <a:pt x="105" y="143"/>
                  </a:cubicBezTo>
                  <a:cubicBezTo>
                    <a:pt x="105" y="152"/>
                    <a:pt x="105" y="152"/>
                    <a:pt x="105" y="152"/>
                  </a:cubicBezTo>
                  <a:cubicBezTo>
                    <a:pt x="3" y="152"/>
                    <a:pt x="3" y="152"/>
                    <a:pt x="3" y="152"/>
                  </a:cubicBezTo>
                  <a:cubicBezTo>
                    <a:pt x="0" y="66"/>
                    <a:pt x="67" y="0"/>
                    <a:pt x="150" y="0"/>
                  </a:cubicBezTo>
                  <a:cubicBezTo>
                    <a:pt x="237" y="0"/>
                    <a:pt x="300" y="65"/>
                    <a:pt x="300" y="151"/>
                  </a:cubicBezTo>
                  <a:cubicBezTo>
                    <a:pt x="300" y="219"/>
                    <a:pt x="255" y="279"/>
                    <a:pt x="188" y="295"/>
                  </a:cubicBezTo>
                  <a:cubicBezTo>
                    <a:pt x="182" y="362"/>
                    <a:pt x="182" y="362"/>
                    <a:pt x="182" y="362"/>
                  </a:cubicBezTo>
                  <a:cubicBezTo>
                    <a:pt x="85" y="362"/>
                    <a:pt x="85" y="362"/>
                    <a:pt x="85" y="362"/>
                  </a:cubicBezTo>
                  <a:lnTo>
                    <a:pt x="85" y="223"/>
                  </a:lnTo>
                  <a:close/>
                  <a:moveTo>
                    <a:pt x="197" y="494"/>
                  </a:moveTo>
                  <a:cubicBezTo>
                    <a:pt x="197" y="527"/>
                    <a:pt x="170" y="556"/>
                    <a:pt x="135" y="556"/>
                  </a:cubicBezTo>
                  <a:cubicBezTo>
                    <a:pt x="102" y="556"/>
                    <a:pt x="75" y="527"/>
                    <a:pt x="75" y="494"/>
                  </a:cubicBezTo>
                  <a:cubicBezTo>
                    <a:pt x="75" y="460"/>
                    <a:pt x="102" y="432"/>
                    <a:pt x="135" y="432"/>
                  </a:cubicBezTo>
                  <a:cubicBezTo>
                    <a:pt x="170" y="432"/>
                    <a:pt x="197" y="460"/>
                    <a:pt x="197" y="494"/>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31">
              <a:extLst>
                <a:ext uri="{FF2B5EF4-FFF2-40B4-BE49-F238E27FC236}">
                  <a16:creationId xmlns:a16="http://schemas.microsoft.com/office/drawing/2014/main" id="{428F749B-7615-4206-8075-60F520512804}"/>
                </a:ext>
              </a:extLst>
            </p:cNvPr>
            <p:cNvSpPr>
              <a:spLocks noEditPoints="1"/>
            </p:cNvSpPr>
            <p:nvPr/>
          </p:nvSpPr>
          <p:spPr bwMode="auto">
            <a:xfrm>
              <a:off x="880" y="904"/>
              <a:ext cx="61" cy="112"/>
            </a:xfrm>
            <a:custGeom>
              <a:avLst/>
              <a:gdLst>
                <a:gd name="T0" fmla="*/ 73 w 256"/>
                <a:gd name="T1" fmla="*/ 186 h 464"/>
                <a:gd name="T2" fmla="*/ 95 w 256"/>
                <a:gd name="T3" fmla="*/ 188 h 464"/>
                <a:gd name="T4" fmla="*/ 171 w 256"/>
                <a:gd name="T5" fmla="*/ 123 h 464"/>
                <a:gd name="T6" fmla="*/ 131 w 256"/>
                <a:gd name="T7" fmla="*/ 71 h 464"/>
                <a:gd name="T8" fmla="*/ 90 w 256"/>
                <a:gd name="T9" fmla="*/ 119 h 464"/>
                <a:gd name="T10" fmla="*/ 90 w 256"/>
                <a:gd name="T11" fmla="*/ 126 h 464"/>
                <a:gd name="T12" fmla="*/ 4 w 256"/>
                <a:gd name="T13" fmla="*/ 126 h 464"/>
                <a:gd name="T14" fmla="*/ 129 w 256"/>
                <a:gd name="T15" fmla="*/ 0 h 464"/>
                <a:gd name="T16" fmla="*/ 256 w 256"/>
                <a:gd name="T17" fmla="*/ 125 h 464"/>
                <a:gd name="T18" fmla="*/ 162 w 256"/>
                <a:gd name="T19" fmla="*/ 246 h 464"/>
                <a:gd name="T20" fmla="*/ 157 w 256"/>
                <a:gd name="T21" fmla="*/ 303 h 464"/>
                <a:gd name="T22" fmla="*/ 73 w 256"/>
                <a:gd name="T23" fmla="*/ 303 h 464"/>
                <a:gd name="T24" fmla="*/ 73 w 256"/>
                <a:gd name="T25" fmla="*/ 186 h 464"/>
                <a:gd name="T26" fmla="*/ 170 w 256"/>
                <a:gd name="T27" fmla="*/ 412 h 464"/>
                <a:gd name="T28" fmla="*/ 117 w 256"/>
                <a:gd name="T29" fmla="*/ 464 h 464"/>
                <a:gd name="T30" fmla="*/ 64 w 256"/>
                <a:gd name="T31" fmla="*/ 412 h 464"/>
                <a:gd name="T32" fmla="*/ 117 w 256"/>
                <a:gd name="T33" fmla="*/ 360 h 464"/>
                <a:gd name="T34" fmla="*/ 170 w 256"/>
                <a:gd name="T35" fmla="*/ 41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464">
                  <a:moveTo>
                    <a:pt x="73" y="186"/>
                  </a:moveTo>
                  <a:cubicBezTo>
                    <a:pt x="81" y="188"/>
                    <a:pt x="87" y="188"/>
                    <a:pt x="95" y="188"/>
                  </a:cubicBezTo>
                  <a:cubicBezTo>
                    <a:pt x="135" y="188"/>
                    <a:pt x="171" y="165"/>
                    <a:pt x="171" y="123"/>
                  </a:cubicBezTo>
                  <a:cubicBezTo>
                    <a:pt x="171" y="99"/>
                    <a:pt x="157" y="71"/>
                    <a:pt x="131" y="71"/>
                  </a:cubicBezTo>
                  <a:cubicBezTo>
                    <a:pt x="103" y="71"/>
                    <a:pt x="90" y="96"/>
                    <a:pt x="90" y="119"/>
                  </a:cubicBezTo>
                  <a:cubicBezTo>
                    <a:pt x="90" y="126"/>
                    <a:pt x="90" y="126"/>
                    <a:pt x="90" y="126"/>
                  </a:cubicBezTo>
                  <a:cubicBezTo>
                    <a:pt x="4" y="126"/>
                    <a:pt x="4" y="126"/>
                    <a:pt x="4" y="126"/>
                  </a:cubicBezTo>
                  <a:cubicBezTo>
                    <a:pt x="0" y="56"/>
                    <a:pt x="58" y="0"/>
                    <a:pt x="129" y="0"/>
                  </a:cubicBezTo>
                  <a:cubicBezTo>
                    <a:pt x="202" y="0"/>
                    <a:pt x="256" y="54"/>
                    <a:pt x="256" y="125"/>
                  </a:cubicBezTo>
                  <a:cubicBezTo>
                    <a:pt x="256" y="183"/>
                    <a:pt x="218" y="234"/>
                    <a:pt x="162" y="246"/>
                  </a:cubicBezTo>
                  <a:cubicBezTo>
                    <a:pt x="157" y="303"/>
                    <a:pt x="157" y="303"/>
                    <a:pt x="157" y="303"/>
                  </a:cubicBezTo>
                  <a:cubicBezTo>
                    <a:pt x="73" y="303"/>
                    <a:pt x="73" y="303"/>
                    <a:pt x="73" y="303"/>
                  </a:cubicBezTo>
                  <a:lnTo>
                    <a:pt x="73" y="186"/>
                  </a:lnTo>
                  <a:close/>
                  <a:moveTo>
                    <a:pt x="170" y="412"/>
                  </a:moveTo>
                  <a:cubicBezTo>
                    <a:pt x="170" y="441"/>
                    <a:pt x="145" y="464"/>
                    <a:pt x="117" y="464"/>
                  </a:cubicBezTo>
                  <a:cubicBezTo>
                    <a:pt x="87" y="464"/>
                    <a:pt x="64" y="441"/>
                    <a:pt x="64" y="412"/>
                  </a:cubicBezTo>
                  <a:cubicBezTo>
                    <a:pt x="64" y="383"/>
                    <a:pt x="87" y="360"/>
                    <a:pt x="117" y="360"/>
                  </a:cubicBezTo>
                  <a:cubicBezTo>
                    <a:pt x="145" y="360"/>
                    <a:pt x="170" y="383"/>
                    <a:pt x="170" y="412"/>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32">
              <a:extLst>
                <a:ext uri="{FF2B5EF4-FFF2-40B4-BE49-F238E27FC236}">
                  <a16:creationId xmlns:a16="http://schemas.microsoft.com/office/drawing/2014/main" id="{CEF6D552-DB98-41B7-B0C4-35670AD3BC01}"/>
                </a:ext>
              </a:extLst>
            </p:cNvPr>
            <p:cNvSpPr>
              <a:spLocks/>
            </p:cNvSpPr>
            <p:nvPr/>
          </p:nvSpPr>
          <p:spPr bwMode="auto">
            <a:xfrm>
              <a:off x="920" y="1195"/>
              <a:ext cx="231" cy="139"/>
            </a:xfrm>
            <a:custGeom>
              <a:avLst/>
              <a:gdLst>
                <a:gd name="T0" fmla="*/ 0 w 960"/>
                <a:gd name="T1" fmla="*/ 306 h 576"/>
                <a:gd name="T2" fmla="*/ 0 w 960"/>
                <a:gd name="T3" fmla="*/ 576 h 576"/>
                <a:gd name="T4" fmla="*/ 960 w 960"/>
                <a:gd name="T5" fmla="*/ 576 h 576"/>
                <a:gd name="T6" fmla="*/ 960 w 960"/>
                <a:gd name="T7" fmla="*/ 306 h 576"/>
                <a:gd name="T8" fmla="*/ 728 w 960"/>
                <a:gd name="T9" fmla="*/ 0 h 576"/>
                <a:gd name="T10" fmla="*/ 727 w 960"/>
                <a:gd name="T11" fmla="*/ 0 h 576"/>
                <a:gd name="T12" fmla="*/ 226 w 960"/>
                <a:gd name="T13" fmla="*/ 0 h 576"/>
                <a:gd name="T14" fmla="*/ 225 w 960"/>
                <a:gd name="T15" fmla="*/ 0 h 576"/>
                <a:gd name="T16" fmla="*/ 0 w 960"/>
                <a:gd name="T17" fmla="*/ 30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576">
                  <a:moveTo>
                    <a:pt x="0" y="306"/>
                  </a:moveTo>
                  <a:cubicBezTo>
                    <a:pt x="0" y="576"/>
                    <a:pt x="0" y="576"/>
                    <a:pt x="0" y="576"/>
                  </a:cubicBezTo>
                  <a:cubicBezTo>
                    <a:pt x="960" y="576"/>
                    <a:pt x="960" y="576"/>
                    <a:pt x="960" y="576"/>
                  </a:cubicBezTo>
                  <a:cubicBezTo>
                    <a:pt x="960" y="306"/>
                    <a:pt x="960" y="306"/>
                    <a:pt x="960" y="306"/>
                  </a:cubicBezTo>
                  <a:cubicBezTo>
                    <a:pt x="960" y="175"/>
                    <a:pt x="857" y="10"/>
                    <a:pt x="728" y="0"/>
                  </a:cubicBezTo>
                  <a:cubicBezTo>
                    <a:pt x="727" y="0"/>
                    <a:pt x="727" y="0"/>
                    <a:pt x="727" y="0"/>
                  </a:cubicBezTo>
                  <a:cubicBezTo>
                    <a:pt x="582" y="110"/>
                    <a:pt x="373" y="110"/>
                    <a:pt x="226" y="0"/>
                  </a:cubicBezTo>
                  <a:cubicBezTo>
                    <a:pt x="225" y="0"/>
                    <a:pt x="225" y="0"/>
                    <a:pt x="225" y="0"/>
                  </a:cubicBezTo>
                  <a:cubicBezTo>
                    <a:pt x="101" y="13"/>
                    <a:pt x="0" y="178"/>
                    <a:pt x="0" y="30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33">
              <a:extLst>
                <a:ext uri="{FF2B5EF4-FFF2-40B4-BE49-F238E27FC236}">
                  <a16:creationId xmlns:a16="http://schemas.microsoft.com/office/drawing/2014/main" id="{57334686-F56E-4283-A06C-62B1F0F36D4A}"/>
                </a:ext>
              </a:extLst>
            </p:cNvPr>
            <p:cNvSpPr>
              <a:spLocks/>
            </p:cNvSpPr>
            <p:nvPr/>
          </p:nvSpPr>
          <p:spPr bwMode="auto">
            <a:xfrm>
              <a:off x="804" y="1194"/>
              <a:ext cx="124" cy="122"/>
            </a:xfrm>
            <a:custGeom>
              <a:avLst/>
              <a:gdLst>
                <a:gd name="T0" fmla="*/ 425 w 516"/>
                <a:gd name="T1" fmla="*/ 312 h 508"/>
                <a:gd name="T2" fmla="*/ 516 w 516"/>
                <a:gd name="T3" fmla="*/ 61 h 508"/>
                <a:gd name="T4" fmla="*/ 199 w 516"/>
                <a:gd name="T5" fmla="*/ 0 h 508"/>
                <a:gd name="T6" fmla="*/ 199 w 516"/>
                <a:gd name="T7" fmla="*/ 0 h 508"/>
                <a:gd name="T8" fmla="*/ 0 w 516"/>
                <a:gd name="T9" fmla="*/ 270 h 508"/>
                <a:gd name="T10" fmla="*/ 0 w 516"/>
                <a:gd name="T11" fmla="*/ 508 h 508"/>
                <a:gd name="T12" fmla="*/ 425 w 516"/>
                <a:gd name="T13" fmla="*/ 508 h 508"/>
                <a:gd name="T14" fmla="*/ 425 w 516"/>
                <a:gd name="T15" fmla="*/ 312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6" h="508">
                  <a:moveTo>
                    <a:pt x="425" y="312"/>
                  </a:moveTo>
                  <a:cubicBezTo>
                    <a:pt x="425" y="226"/>
                    <a:pt x="460" y="133"/>
                    <a:pt x="516" y="61"/>
                  </a:cubicBezTo>
                  <a:cubicBezTo>
                    <a:pt x="410" y="89"/>
                    <a:pt x="291" y="69"/>
                    <a:pt x="199" y="0"/>
                  </a:cubicBezTo>
                  <a:cubicBezTo>
                    <a:pt x="199" y="0"/>
                    <a:pt x="199" y="0"/>
                    <a:pt x="199" y="0"/>
                  </a:cubicBezTo>
                  <a:cubicBezTo>
                    <a:pt x="91" y="11"/>
                    <a:pt x="0" y="158"/>
                    <a:pt x="0" y="270"/>
                  </a:cubicBezTo>
                  <a:cubicBezTo>
                    <a:pt x="0" y="508"/>
                    <a:pt x="0" y="508"/>
                    <a:pt x="0" y="508"/>
                  </a:cubicBezTo>
                  <a:cubicBezTo>
                    <a:pt x="425" y="508"/>
                    <a:pt x="425" y="508"/>
                    <a:pt x="425" y="508"/>
                  </a:cubicBezTo>
                  <a:lnTo>
                    <a:pt x="425" y="312"/>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34">
              <a:extLst>
                <a:ext uri="{FF2B5EF4-FFF2-40B4-BE49-F238E27FC236}">
                  <a16:creationId xmlns:a16="http://schemas.microsoft.com/office/drawing/2014/main" id="{6688A233-2A5F-44FB-9874-9BED83602C3C}"/>
                </a:ext>
              </a:extLst>
            </p:cNvPr>
            <p:cNvSpPr>
              <a:spLocks/>
            </p:cNvSpPr>
            <p:nvPr/>
          </p:nvSpPr>
          <p:spPr bwMode="auto">
            <a:xfrm>
              <a:off x="1143" y="1194"/>
              <a:ext cx="124" cy="122"/>
            </a:xfrm>
            <a:custGeom>
              <a:avLst/>
              <a:gdLst>
                <a:gd name="T0" fmla="*/ 311 w 516"/>
                <a:gd name="T1" fmla="*/ 0 h 508"/>
                <a:gd name="T2" fmla="*/ 0 w 516"/>
                <a:gd name="T3" fmla="*/ 65 h 508"/>
                <a:gd name="T4" fmla="*/ 91 w 516"/>
                <a:gd name="T5" fmla="*/ 312 h 508"/>
                <a:gd name="T6" fmla="*/ 91 w 516"/>
                <a:gd name="T7" fmla="*/ 508 h 508"/>
                <a:gd name="T8" fmla="*/ 516 w 516"/>
                <a:gd name="T9" fmla="*/ 508 h 508"/>
                <a:gd name="T10" fmla="*/ 516 w 516"/>
                <a:gd name="T11" fmla="*/ 270 h 508"/>
                <a:gd name="T12" fmla="*/ 311 w 516"/>
                <a:gd name="T13" fmla="*/ 0 h 508"/>
              </a:gdLst>
              <a:ahLst/>
              <a:cxnLst>
                <a:cxn ang="0">
                  <a:pos x="T0" y="T1"/>
                </a:cxn>
                <a:cxn ang="0">
                  <a:pos x="T2" y="T3"/>
                </a:cxn>
                <a:cxn ang="0">
                  <a:pos x="T4" y="T5"/>
                </a:cxn>
                <a:cxn ang="0">
                  <a:pos x="T6" y="T7"/>
                </a:cxn>
                <a:cxn ang="0">
                  <a:pos x="T8" y="T9"/>
                </a:cxn>
                <a:cxn ang="0">
                  <a:pos x="T10" y="T11"/>
                </a:cxn>
                <a:cxn ang="0">
                  <a:pos x="T12" y="T13"/>
                </a:cxn>
              </a:cxnLst>
              <a:rect l="0" t="0" r="r" b="b"/>
              <a:pathLst>
                <a:path w="516" h="508">
                  <a:moveTo>
                    <a:pt x="311" y="0"/>
                  </a:moveTo>
                  <a:cubicBezTo>
                    <a:pt x="222" y="68"/>
                    <a:pt x="108" y="87"/>
                    <a:pt x="0" y="65"/>
                  </a:cubicBezTo>
                  <a:cubicBezTo>
                    <a:pt x="57" y="135"/>
                    <a:pt x="91" y="226"/>
                    <a:pt x="91" y="312"/>
                  </a:cubicBezTo>
                  <a:cubicBezTo>
                    <a:pt x="91" y="508"/>
                    <a:pt x="91" y="508"/>
                    <a:pt x="91" y="508"/>
                  </a:cubicBezTo>
                  <a:cubicBezTo>
                    <a:pt x="516" y="508"/>
                    <a:pt x="516" y="508"/>
                    <a:pt x="516" y="508"/>
                  </a:cubicBezTo>
                  <a:cubicBezTo>
                    <a:pt x="516" y="270"/>
                    <a:pt x="516" y="270"/>
                    <a:pt x="516" y="270"/>
                  </a:cubicBezTo>
                  <a:cubicBezTo>
                    <a:pt x="516" y="155"/>
                    <a:pt x="426" y="10"/>
                    <a:pt x="31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35">
              <a:extLst>
                <a:ext uri="{FF2B5EF4-FFF2-40B4-BE49-F238E27FC236}">
                  <a16:creationId xmlns:a16="http://schemas.microsoft.com/office/drawing/2014/main" id="{68C06958-846E-4C43-B98E-9B66382BEDBF}"/>
                </a:ext>
              </a:extLst>
            </p:cNvPr>
            <p:cNvSpPr>
              <a:spLocks/>
            </p:cNvSpPr>
            <p:nvPr/>
          </p:nvSpPr>
          <p:spPr bwMode="auto">
            <a:xfrm>
              <a:off x="843" y="1062"/>
              <a:ext cx="116" cy="128"/>
            </a:xfrm>
            <a:custGeom>
              <a:avLst/>
              <a:gdLst>
                <a:gd name="T0" fmla="*/ 442 w 484"/>
                <a:gd name="T1" fmla="*/ 242 h 532"/>
                <a:gd name="T2" fmla="*/ 469 w 484"/>
                <a:gd name="T3" fmla="*/ 103 h 532"/>
                <a:gd name="T4" fmla="*/ 264 w 484"/>
                <a:gd name="T5" fmla="*/ 0 h 532"/>
                <a:gd name="T6" fmla="*/ 0 w 484"/>
                <a:gd name="T7" fmla="*/ 266 h 532"/>
                <a:gd name="T8" fmla="*/ 264 w 484"/>
                <a:gd name="T9" fmla="*/ 532 h 532"/>
                <a:gd name="T10" fmla="*/ 484 w 484"/>
                <a:gd name="T11" fmla="*/ 411 h 532"/>
                <a:gd name="T12" fmla="*/ 442 w 484"/>
                <a:gd name="T13" fmla="*/ 242 h 532"/>
              </a:gdLst>
              <a:ahLst/>
              <a:cxnLst>
                <a:cxn ang="0">
                  <a:pos x="T0" y="T1"/>
                </a:cxn>
                <a:cxn ang="0">
                  <a:pos x="T2" y="T3"/>
                </a:cxn>
                <a:cxn ang="0">
                  <a:pos x="T4" y="T5"/>
                </a:cxn>
                <a:cxn ang="0">
                  <a:pos x="T6" y="T7"/>
                </a:cxn>
                <a:cxn ang="0">
                  <a:pos x="T8" y="T9"/>
                </a:cxn>
                <a:cxn ang="0">
                  <a:pos x="T10" y="T11"/>
                </a:cxn>
                <a:cxn ang="0">
                  <a:pos x="T12" y="T13"/>
                </a:cxn>
              </a:cxnLst>
              <a:rect l="0" t="0" r="r" b="b"/>
              <a:pathLst>
                <a:path w="484" h="532">
                  <a:moveTo>
                    <a:pt x="442" y="242"/>
                  </a:moveTo>
                  <a:cubicBezTo>
                    <a:pt x="442" y="193"/>
                    <a:pt x="453" y="147"/>
                    <a:pt x="469" y="103"/>
                  </a:cubicBezTo>
                  <a:cubicBezTo>
                    <a:pt x="422" y="40"/>
                    <a:pt x="347" y="0"/>
                    <a:pt x="264" y="0"/>
                  </a:cubicBezTo>
                  <a:cubicBezTo>
                    <a:pt x="118" y="0"/>
                    <a:pt x="0" y="119"/>
                    <a:pt x="0" y="266"/>
                  </a:cubicBezTo>
                  <a:cubicBezTo>
                    <a:pt x="0" y="413"/>
                    <a:pt x="118" y="532"/>
                    <a:pt x="264" y="532"/>
                  </a:cubicBezTo>
                  <a:cubicBezTo>
                    <a:pt x="357" y="532"/>
                    <a:pt x="437" y="483"/>
                    <a:pt x="484" y="411"/>
                  </a:cubicBezTo>
                  <a:cubicBezTo>
                    <a:pt x="457" y="360"/>
                    <a:pt x="442" y="303"/>
                    <a:pt x="442" y="24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Oval 36">
              <a:extLst>
                <a:ext uri="{FF2B5EF4-FFF2-40B4-BE49-F238E27FC236}">
                  <a16:creationId xmlns:a16="http://schemas.microsoft.com/office/drawing/2014/main" id="{B0511F25-D0D1-483F-BB30-188294485359}"/>
                </a:ext>
              </a:extLst>
            </p:cNvPr>
            <p:cNvSpPr>
              <a:spLocks noChangeArrowheads="1"/>
            </p:cNvSpPr>
            <p:nvPr/>
          </p:nvSpPr>
          <p:spPr bwMode="auto">
            <a:xfrm>
              <a:off x="963" y="1048"/>
              <a:ext cx="142" cy="143"/>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37">
              <a:extLst>
                <a:ext uri="{FF2B5EF4-FFF2-40B4-BE49-F238E27FC236}">
                  <a16:creationId xmlns:a16="http://schemas.microsoft.com/office/drawing/2014/main" id="{0285FFBB-5A7A-4526-8E70-13916670A1CB}"/>
                </a:ext>
              </a:extLst>
            </p:cNvPr>
            <p:cNvSpPr>
              <a:spLocks/>
            </p:cNvSpPr>
            <p:nvPr/>
          </p:nvSpPr>
          <p:spPr bwMode="auto">
            <a:xfrm>
              <a:off x="1110" y="1062"/>
              <a:ext cx="116" cy="128"/>
            </a:xfrm>
            <a:custGeom>
              <a:avLst/>
              <a:gdLst>
                <a:gd name="T0" fmla="*/ 221 w 484"/>
                <a:gd name="T1" fmla="*/ 0 h 532"/>
                <a:gd name="T2" fmla="*/ 14 w 484"/>
                <a:gd name="T3" fmla="*/ 103 h 532"/>
                <a:gd name="T4" fmla="*/ 42 w 484"/>
                <a:gd name="T5" fmla="*/ 242 h 532"/>
                <a:gd name="T6" fmla="*/ 0 w 484"/>
                <a:gd name="T7" fmla="*/ 409 h 532"/>
                <a:gd name="T8" fmla="*/ 221 w 484"/>
                <a:gd name="T9" fmla="*/ 532 h 532"/>
                <a:gd name="T10" fmla="*/ 484 w 484"/>
                <a:gd name="T11" fmla="*/ 266 h 532"/>
                <a:gd name="T12" fmla="*/ 221 w 484"/>
                <a:gd name="T13" fmla="*/ 0 h 532"/>
              </a:gdLst>
              <a:ahLst/>
              <a:cxnLst>
                <a:cxn ang="0">
                  <a:pos x="T0" y="T1"/>
                </a:cxn>
                <a:cxn ang="0">
                  <a:pos x="T2" y="T3"/>
                </a:cxn>
                <a:cxn ang="0">
                  <a:pos x="T4" y="T5"/>
                </a:cxn>
                <a:cxn ang="0">
                  <a:pos x="T6" y="T7"/>
                </a:cxn>
                <a:cxn ang="0">
                  <a:pos x="T8" y="T9"/>
                </a:cxn>
                <a:cxn ang="0">
                  <a:pos x="T10" y="T11"/>
                </a:cxn>
                <a:cxn ang="0">
                  <a:pos x="T12" y="T13"/>
                </a:cxn>
              </a:cxnLst>
              <a:rect l="0" t="0" r="r" b="b"/>
              <a:pathLst>
                <a:path w="484" h="532">
                  <a:moveTo>
                    <a:pt x="221" y="0"/>
                  </a:moveTo>
                  <a:cubicBezTo>
                    <a:pt x="137" y="0"/>
                    <a:pt x="63" y="42"/>
                    <a:pt x="14" y="103"/>
                  </a:cubicBezTo>
                  <a:cubicBezTo>
                    <a:pt x="32" y="147"/>
                    <a:pt x="42" y="193"/>
                    <a:pt x="42" y="242"/>
                  </a:cubicBezTo>
                  <a:cubicBezTo>
                    <a:pt x="42" y="302"/>
                    <a:pt x="28" y="360"/>
                    <a:pt x="0" y="409"/>
                  </a:cubicBezTo>
                  <a:cubicBezTo>
                    <a:pt x="48" y="483"/>
                    <a:pt x="130" y="532"/>
                    <a:pt x="221" y="532"/>
                  </a:cubicBezTo>
                  <a:cubicBezTo>
                    <a:pt x="367" y="532"/>
                    <a:pt x="484" y="413"/>
                    <a:pt x="484" y="266"/>
                  </a:cubicBezTo>
                  <a:cubicBezTo>
                    <a:pt x="484" y="119"/>
                    <a:pt x="367" y="0"/>
                    <a:pt x="22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48" name="Textfeld 47">
            <a:extLst>
              <a:ext uri="{FF2B5EF4-FFF2-40B4-BE49-F238E27FC236}">
                <a16:creationId xmlns:a16="http://schemas.microsoft.com/office/drawing/2014/main" id="{61DAFF91-C525-41FC-8073-BA884ACCB626}"/>
              </a:ext>
            </a:extLst>
          </p:cNvPr>
          <p:cNvSpPr txBox="1"/>
          <p:nvPr/>
        </p:nvSpPr>
        <p:spPr>
          <a:xfrm>
            <a:off x="4766846" y="1642219"/>
            <a:ext cx="1851001" cy="702756"/>
          </a:xfrm>
          <a:prstGeom prst="rect">
            <a:avLst/>
          </a:prstGeom>
          <a:noFill/>
        </p:spPr>
        <p:txBody>
          <a:bodyPr wrap="none" lIns="72000" tIns="0" rIns="72000" bIns="0" rtlCol="0" anchor="ctr">
            <a:sp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You are </a:t>
            </a:r>
          </a:p>
          <a:p>
            <a:pPr algn="ctr">
              <a:spcBef>
                <a:spcPts val="300"/>
              </a:spcBef>
              <a:spcAft>
                <a:spcPts val="100"/>
              </a:spcAft>
              <a:buClr>
                <a:schemeClr val="tx2"/>
              </a:buClr>
            </a:pPr>
            <a:r>
              <a:rPr lang="en-US" sz="1300" b="1" i="1" dirty="0">
                <a:latin typeface="Open Sans" panose="020B0606030504020204" pitchFamily="34" charset="0"/>
                <a:ea typeface="Open Sans" panose="020B0606030504020204" pitchFamily="34" charset="0"/>
                <a:cs typeface="Open Sans" panose="020B0606030504020204" pitchFamily="34" charset="0"/>
              </a:rPr>
              <a:t>technologically affine</a:t>
            </a:r>
          </a:p>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49" name="Textfeld 48">
            <a:extLst>
              <a:ext uri="{FF2B5EF4-FFF2-40B4-BE49-F238E27FC236}">
                <a16:creationId xmlns:a16="http://schemas.microsoft.com/office/drawing/2014/main" id="{0280DCCB-C8AE-417C-97D5-A1902FA3C55F}"/>
              </a:ext>
            </a:extLst>
          </p:cNvPr>
          <p:cNvSpPr txBox="1"/>
          <p:nvPr/>
        </p:nvSpPr>
        <p:spPr>
          <a:xfrm>
            <a:off x="8843332" y="5162884"/>
            <a:ext cx="2474184" cy="451406"/>
          </a:xfrm>
          <a:prstGeom prst="rect">
            <a:avLst/>
          </a:prstGeom>
          <a:noFill/>
        </p:spPr>
        <p:txBody>
          <a:bodyPr wrap="none" lIns="72000" tIns="0" rIns="72000" bIns="0" rtlCol="0" anchor="ctr">
            <a:sp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Your superiors may have heard </a:t>
            </a:r>
          </a:p>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of blockchain during the </a:t>
            </a:r>
            <a:r>
              <a:rPr lang="en-US" sz="1300" b="1" i="1" dirty="0">
                <a:latin typeface="Open Sans" panose="020B0606030504020204" pitchFamily="34" charset="0"/>
                <a:ea typeface="Open Sans" panose="020B0606030504020204" pitchFamily="34" charset="0"/>
                <a:cs typeface="Open Sans" panose="020B0606030504020204" pitchFamily="34" charset="0"/>
              </a:rPr>
              <a:t>hype</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50" name="Textfeld 49">
            <a:extLst>
              <a:ext uri="{FF2B5EF4-FFF2-40B4-BE49-F238E27FC236}">
                <a16:creationId xmlns:a16="http://schemas.microsoft.com/office/drawing/2014/main" id="{8407CAA9-ADAD-49EE-9345-1A4D62B1540C}"/>
              </a:ext>
            </a:extLst>
          </p:cNvPr>
          <p:cNvSpPr txBox="1"/>
          <p:nvPr/>
        </p:nvSpPr>
        <p:spPr>
          <a:xfrm>
            <a:off x="4626065" y="5593382"/>
            <a:ext cx="3737608" cy="451406"/>
          </a:xfrm>
          <a:prstGeom prst="rect">
            <a:avLst/>
          </a:prstGeom>
          <a:noFill/>
        </p:spPr>
        <p:txBody>
          <a:bodyPr wrap="none" lIns="72000" tIns="0" rIns="72000" bIns="0" rtlCol="0" anchor="ctr">
            <a:sp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You probably have at least </a:t>
            </a:r>
          </a:p>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a </a:t>
            </a:r>
            <a:r>
              <a:rPr lang="en-US" sz="1300" b="1" i="1" dirty="0">
                <a:latin typeface="Open Sans" panose="020B0606030504020204" pitchFamily="34" charset="0"/>
                <a:ea typeface="Open Sans" panose="020B0606030504020204" pitchFamily="34" charset="0"/>
                <a:cs typeface="Open Sans" panose="020B0606030504020204" pitchFamily="34" charset="0"/>
              </a:rPr>
              <a:t>basic understanding </a:t>
            </a:r>
            <a:r>
              <a:rPr lang="en-US" sz="1300" i="1" dirty="0">
                <a:latin typeface="Open Sans" panose="020B0606030504020204" pitchFamily="34" charset="0"/>
                <a:ea typeface="Open Sans" panose="020B0606030504020204" pitchFamily="34" charset="0"/>
                <a:cs typeface="Open Sans" panose="020B0606030504020204" pitchFamily="34" charset="0"/>
              </a:rPr>
              <a:t>of what a blockchain is…</a:t>
            </a:r>
          </a:p>
        </p:txBody>
      </p:sp>
      <p:sp>
        <p:nvSpPr>
          <p:cNvPr id="51" name="Textfeld 50">
            <a:extLst>
              <a:ext uri="{FF2B5EF4-FFF2-40B4-BE49-F238E27FC236}">
                <a16:creationId xmlns:a16="http://schemas.microsoft.com/office/drawing/2014/main" id="{D2A82D5A-F3E8-4E0E-B1D8-35D0CAA37249}"/>
              </a:ext>
            </a:extLst>
          </p:cNvPr>
          <p:cNvSpPr txBox="1"/>
          <p:nvPr/>
        </p:nvSpPr>
        <p:spPr>
          <a:xfrm>
            <a:off x="9607347" y="3193070"/>
            <a:ext cx="1866903" cy="451406"/>
          </a:xfrm>
          <a:prstGeom prst="rect">
            <a:avLst/>
          </a:prstGeom>
          <a:noFill/>
        </p:spPr>
        <p:txBody>
          <a:bodyPr wrap="none" lIns="72000" tIns="0" rIns="72000" bIns="0" rtlCol="0" anchor="ctr">
            <a:sp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Maybe you work </a:t>
            </a:r>
          </a:p>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in the </a:t>
            </a:r>
            <a:r>
              <a:rPr lang="en-US" sz="1300" b="1" i="1" dirty="0">
                <a:latin typeface="Open Sans" panose="020B0606030504020204" pitchFamily="34" charset="0"/>
                <a:ea typeface="Open Sans" panose="020B0606030504020204" pitchFamily="34" charset="0"/>
                <a:cs typeface="Open Sans" panose="020B0606030504020204" pitchFamily="34" charset="0"/>
              </a:rPr>
              <a:t>“old economy”</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52" name="Textfeld 51">
            <a:extLst>
              <a:ext uri="{FF2B5EF4-FFF2-40B4-BE49-F238E27FC236}">
                <a16:creationId xmlns:a16="http://schemas.microsoft.com/office/drawing/2014/main" id="{07A0BA65-9E0C-4604-82B5-B9F55C06D81F}"/>
              </a:ext>
            </a:extLst>
          </p:cNvPr>
          <p:cNvSpPr txBox="1"/>
          <p:nvPr/>
        </p:nvSpPr>
        <p:spPr>
          <a:xfrm>
            <a:off x="7845414" y="1704398"/>
            <a:ext cx="3673231" cy="451406"/>
          </a:xfrm>
          <a:prstGeom prst="rect">
            <a:avLst/>
          </a:prstGeom>
          <a:noFill/>
        </p:spPr>
        <p:txBody>
          <a:bodyPr wrap="none" lIns="72000" tIns="0" rIns="72000" bIns="0" rtlCol="0" anchor="ctr">
            <a:sp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Your superiors </a:t>
            </a:r>
            <a:r>
              <a:rPr lang="en-US" sz="1300" b="1" i="1" dirty="0">
                <a:latin typeface="Open Sans" panose="020B0606030504020204" pitchFamily="34" charset="0"/>
                <a:ea typeface="Open Sans" panose="020B0606030504020204" pitchFamily="34" charset="0"/>
                <a:cs typeface="Open Sans" panose="020B0606030504020204" pitchFamily="34" charset="0"/>
              </a:rPr>
              <a:t>manage </a:t>
            </a:r>
            <a:r>
              <a:rPr lang="en-US" sz="1300" i="1" dirty="0">
                <a:latin typeface="Open Sans" panose="020B0606030504020204" pitchFamily="34" charset="0"/>
                <a:ea typeface="Open Sans" panose="020B0606030504020204" pitchFamily="34" charset="0"/>
                <a:cs typeface="Open Sans" panose="020B0606030504020204" pitchFamily="34" charset="0"/>
              </a:rPr>
              <a:t>things, </a:t>
            </a:r>
          </a:p>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but they never really get to the bottom of them…</a:t>
            </a:r>
          </a:p>
        </p:txBody>
      </p:sp>
      <p:sp>
        <p:nvSpPr>
          <p:cNvPr id="53" name="Textfeld 52">
            <a:extLst>
              <a:ext uri="{FF2B5EF4-FFF2-40B4-BE49-F238E27FC236}">
                <a16:creationId xmlns:a16="http://schemas.microsoft.com/office/drawing/2014/main" id="{98BF602F-78B7-457E-B364-C460BED322E3}"/>
              </a:ext>
            </a:extLst>
          </p:cNvPr>
          <p:cNvSpPr txBox="1"/>
          <p:nvPr/>
        </p:nvSpPr>
        <p:spPr>
          <a:xfrm>
            <a:off x="4029387" y="3492174"/>
            <a:ext cx="2147044" cy="702756"/>
          </a:xfrm>
          <a:prstGeom prst="rect">
            <a:avLst/>
          </a:prstGeom>
          <a:noFill/>
        </p:spPr>
        <p:txBody>
          <a:bodyPr wrap="none" lIns="72000" tIns="0" rIns="72000" bIns="0" rtlCol="0" anchor="ctr">
            <a:sp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You are well-respected and </a:t>
            </a:r>
          </a:p>
          <a:p>
            <a:pPr algn="ctr">
              <a:spcBef>
                <a:spcPts val="300"/>
              </a:spcBef>
              <a:spcAft>
                <a:spcPts val="100"/>
              </a:spcAft>
              <a:buClr>
                <a:schemeClr val="tx2"/>
              </a:buClr>
            </a:pPr>
            <a:r>
              <a:rPr lang="en-US" sz="1300" b="1" i="1" dirty="0">
                <a:latin typeface="Open Sans" panose="020B0606030504020204" pitchFamily="34" charset="0"/>
                <a:ea typeface="Open Sans" panose="020B0606030504020204" pitchFamily="34" charset="0"/>
                <a:cs typeface="Open Sans" panose="020B0606030504020204" pitchFamily="34" charset="0"/>
              </a:rPr>
              <a:t>your opinion counts </a:t>
            </a:r>
          </a:p>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in your organization</a:t>
            </a:r>
          </a:p>
        </p:txBody>
      </p:sp>
      <p:sp>
        <p:nvSpPr>
          <p:cNvPr id="24" name="Fußzeilenplatzhalter 2">
            <a:extLst>
              <a:ext uri="{FF2B5EF4-FFF2-40B4-BE49-F238E27FC236}">
                <a16:creationId xmlns:a16="http://schemas.microsoft.com/office/drawing/2014/main" id="{5C476F3B-469D-4FA4-90CF-F602481F5819}"/>
              </a:ext>
            </a:extLst>
          </p:cNvPr>
          <p:cNvSpPr>
            <a:spLocks noGrp="1"/>
          </p:cNvSpPr>
          <p:nvPr>
            <p:ph type="ftr" sz="quarter" idx="3"/>
          </p:nvPr>
        </p:nvSpPr>
        <p:spPr>
          <a:xfrm>
            <a:off x="4594238" y="6573577"/>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
        <p:nvSpPr>
          <p:cNvPr id="25" name="Date Placeholder 4">
            <a:extLst>
              <a:ext uri="{FF2B5EF4-FFF2-40B4-BE49-F238E27FC236}">
                <a16:creationId xmlns:a16="http://schemas.microsoft.com/office/drawing/2014/main" id="{3AE40626-E26A-475B-8052-7874C4FEA2C0}"/>
              </a:ext>
            </a:extLst>
          </p:cNvPr>
          <p:cNvSpPr>
            <a:spLocks noGrp="1"/>
          </p:cNvSpPr>
          <p:nvPr>
            <p:ph type="dt" sz="half" idx="2"/>
          </p:nvPr>
        </p:nvSpPr>
        <p:spPr>
          <a:xfrm>
            <a:off x="3851351" y="6584851"/>
            <a:ext cx="493866" cy="216000"/>
          </a:xfrm>
        </p:spPr>
        <p:txBody>
          <a:bodyPr/>
          <a:lstStyle/>
          <a:p>
            <a:r>
              <a:rPr lang="en-US" dirty="0"/>
              <a:t>2021-11-22</a:t>
            </a:r>
          </a:p>
        </p:txBody>
      </p:sp>
    </p:spTree>
    <p:extLst>
      <p:ext uri="{BB962C8B-B14F-4D97-AF65-F5344CB8AC3E}">
        <p14:creationId xmlns:p14="http://schemas.microsoft.com/office/powerpoint/2010/main" val="38064380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BF6ACF52-55ED-4126-BB74-ED0866C424E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550" name="think-cell Folie" r:id="rId5" imgW="473" imgH="476" progId="TCLayout.ActiveDocument.1">
                  <p:embed/>
                </p:oleObj>
              </mc:Choice>
              <mc:Fallback>
                <p:oleObj name="think-cell Folie" r:id="rId5" imgW="473" imgH="476" progId="TCLayout.ActiveDocument.1">
                  <p:embed/>
                  <p:pic>
                    <p:nvPicPr>
                      <p:cNvPr id="7" name="Objekt 6" hidden="1">
                        <a:extLst>
                          <a:ext uri="{FF2B5EF4-FFF2-40B4-BE49-F238E27FC236}">
                            <a16:creationId xmlns:a16="http://schemas.microsoft.com/office/drawing/2014/main" id="{BF6ACF52-55ED-4126-BB74-ED0866C424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1DD16DAD-CC73-47AC-BF10-54E5C0B8D7FD}"/>
              </a:ext>
            </a:extLst>
          </p:cNvPr>
          <p:cNvSpPr/>
          <p:nvPr/>
        </p:nvSpPr>
        <p:spPr bwMode="gray">
          <a:xfrm>
            <a:off x="0" y="0"/>
            <a:ext cx="12192000" cy="68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pPr>
            <a:r>
              <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TEZOS </a:t>
            </a:r>
            <a:br>
              <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ECOSYSTEM &amp; HISTORY</a:t>
            </a:r>
          </a:p>
        </p:txBody>
      </p:sp>
      <p:pic>
        <p:nvPicPr>
          <p:cNvPr id="5" name="Grafik 4">
            <a:extLst>
              <a:ext uri="{FF2B5EF4-FFF2-40B4-BE49-F238E27FC236}">
                <a16:creationId xmlns:a16="http://schemas.microsoft.com/office/drawing/2014/main" id="{56C208C5-B790-4510-B520-C79770CDA61C}"/>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711761">
            <a:off x="10202803" y="242084"/>
            <a:ext cx="1783175" cy="2189702"/>
          </a:xfrm>
          <a:prstGeom prst="rect">
            <a:avLst/>
          </a:prstGeom>
        </p:spPr>
      </p:pic>
    </p:spTree>
    <p:extLst>
      <p:ext uri="{BB962C8B-B14F-4D97-AF65-F5344CB8AC3E}">
        <p14:creationId xmlns:p14="http://schemas.microsoft.com/office/powerpoint/2010/main" val="8477729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F0D7384-2F32-4462-8BF8-84D665D8AB99}"/>
              </a:ext>
            </a:extLst>
          </p:cNvPr>
          <p:cNvGraphicFramePr>
            <a:graphicFrameLocks noChangeAspect="1"/>
          </p:cNvGraphicFramePr>
          <p:nvPr>
            <p:custDataLst>
              <p:tags r:id="rId2"/>
            </p:custDataLst>
            <p:extLst>
              <p:ext uri="{D42A27DB-BD31-4B8C-83A1-F6EECF244321}">
                <p14:modId xmlns:p14="http://schemas.microsoft.com/office/powerpoint/2010/main" val="1244353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74"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BF1D0692-02BB-4F99-9D4D-D32A2315CC7B}"/>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grpSp>
        <p:nvGrpSpPr>
          <p:cNvPr id="286" name="Gruppieren 285">
            <a:extLst>
              <a:ext uri="{FF2B5EF4-FFF2-40B4-BE49-F238E27FC236}">
                <a16:creationId xmlns:a16="http://schemas.microsoft.com/office/drawing/2014/main" id="{D0107811-3420-4999-9D3F-9557A88DDCC9}"/>
              </a:ext>
            </a:extLst>
          </p:cNvPr>
          <p:cNvGrpSpPr/>
          <p:nvPr/>
        </p:nvGrpSpPr>
        <p:grpSpPr>
          <a:xfrm>
            <a:off x="3751807" y="5543454"/>
            <a:ext cx="1217066" cy="831273"/>
            <a:chOff x="3751807" y="5543454"/>
            <a:chExt cx="1217066" cy="831273"/>
          </a:xfrm>
        </p:grpSpPr>
        <p:sp>
          <p:nvSpPr>
            <p:cNvPr id="277" name="Ellipse 276">
              <a:extLst>
                <a:ext uri="{FF2B5EF4-FFF2-40B4-BE49-F238E27FC236}">
                  <a16:creationId xmlns:a16="http://schemas.microsoft.com/office/drawing/2014/main" id="{F500D918-9176-4A92-A82D-6192D271625E}"/>
                </a:ext>
              </a:extLst>
            </p:cNvPr>
            <p:cNvSpPr/>
            <p:nvPr/>
          </p:nvSpPr>
          <p:spPr bwMode="gray">
            <a:xfrm>
              <a:off x="3751807" y="5543454"/>
              <a:ext cx="1217066" cy="831273"/>
            </a:xfrm>
            <a:prstGeom prst="ellipse">
              <a:avLst/>
            </a:prstGeom>
            <a:solidFill>
              <a:srgbClr val="E4E8F0"/>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76" name="Gruppieren 275">
              <a:extLst>
                <a:ext uri="{FF2B5EF4-FFF2-40B4-BE49-F238E27FC236}">
                  <a16:creationId xmlns:a16="http://schemas.microsoft.com/office/drawing/2014/main" id="{BEFCD2E1-14E5-4709-9DD3-7796CF5E7B10}"/>
                </a:ext>
              </a:extLst>
            </p:cNvPr>
            <p:cNvGrpSpPr/>
            <p:nvPr/>
          </p:nvGrpSpPr>
          <p:grpSpPr>
            <a:xfrm>
              <a:off x="3910217" y="5688986"/>
              <a:ext cx="900247" cy="540209"/>
              <a:chOff x="10318559" y="2565339"/>
              <a:chExt cx="900247" cy="540209"/>
            </a:xfrm>
          </p:grpSpPr>
          <p:sp>
            <p:nvSpPr>
              <p:cNvPr id="278" name="Textfeld 277">
                <a:hlinkClick r:id="rId8"/>
                <a:extLst>
                  <a:ext uri="{FF2B5EF4-FFF2-40B4-BE49-F238E27FC236}">
                    <a16:creationId xmlns:a16="http://schemas.microsoft.com/office/drawing/2014/main" id="{922F9EAB-F494-4AB8-ADC8-BA409088A76F}"/>
                  </a:ext>
                </a:extLst>
              </p:cNvPr>
              <p:cNvSpPr txBox="1"/>
              <p:nvPr/>
            </p:nvSpPr>
            <p:spPr>
              <a:xfrm>
                <a:off x="10318559" y="2904253"/>
                <a:ext cx="900247"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Wallets</a:t>
                </a:r>
              </a:p>
            </p:txBody>
          </p:sp>
          <p:grpSp>
            <p:nvGrpSpPr>
              <p:cNvPr id="279" name="Gruppieren 278">
                <a:extLst>
                  <a:ext uri="{FF2B5EF4-FFF2-40B4-BE49-F238E27FC236}">
                    <a16:creationId xmlns:a16="http://schemas.microsoft.com/office/drawing/2014/main" id="{56858A36-F1CB-4397-A6F5-A055D0629550}"/>
                  </a:ext>
                </a:extLst>
              </p:cNvPr>
              <p:cNvGrpSpPr/>
              <p:nvPr/>
            </p:nvGrpSpPr>
            <p:grpSpPr>
              <a:xfrm>
                <a:off x="10563842" y="2565339"/>
                <a:ext cx="409681" cy="321945"/>
                <a:chOff x="1413405" y="4612005"/>
                <a:chExt cx="409681" cy="321945"/>
              </a:xfrm>
            </p:grpSpPr>
            <p:sp>
              <p:nvSpPr>
                <p:cNvPr id="280" name="Rechteck 279">
                  <a:hlinkClick r:id="rId8"/>
                  <a:extLst>
                    <a:ext uri="{FF2B5EF4-FFF2-40B4-BE49-F238E27FC236}">
                      <a16:creationId xmlns:a16="http://schemas.microsoft.com/office/drawing/2014/main" id="{FE8E82E1-E7DD-4FF8-B539-0F556C980196}"/>
                    </a:ext>
                  </a:extLst>
                </p:cNvPr>
                <p:cNvSpPr/>
                <p:nvPr/>
              </p:nvSpPr>
              <p:spPr bwMode="gray">
                <a:xfrm>
                  <a:off x="1413406" y="4612005"/>
                  <a:ext cx="373016" cy="274565"/>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1" name="Parallelogramm 280">
                  <a:hlinkClick r:id="rId8"/>
                  <a:extLst>
                    <a:ext uri="{FF2B5EF4-FFF2-40B4-BE49-F238E27FC236}">
                      <a16:creationId xmlns:a16="http://schemas.microsoft.com/office/drawing/2014/main" id="{339FA094-9862-489E-8D57-31E76474B9B6}"/>
                    </a:ext>
                  </a:extLst>
                </p:cNvPr>
                <p:cNvSpPr/>
                <p:nvPr/>
              </p:nvSpPr>
              <p:spPr bwMode="gray">
                <a:xfrm rot="5400000">
                  <a:off x="1458222" y="4591953"/>
                  <a:ext cx="297180" cy="386814"/>
                </a:xfrm>
                <a:prstGeom prst="parallelogram">
                  <a:avLst>
                    <a:gd name="adj" fmla="val 12292"/>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82" name="Gruppieren 281">
                  <a:extLst>
                    <a:ext uri="{FF2B5EF4-FFF2-40B4-BE49-F238E27FC236}">
                      <a16:creationId xmlns:a16="http://schemas.microsoft.com/office/drawing/2014/main" id="{8C4FD495-02A4-49A3-882A-BE92AB38003B}"/>
                    </a:ext>
                  </a:extLst>
                </p:cNvPr>
                <p:cNvGrpSpPr/>
                <p:nvPr/>
              </p:nvGrpSpPr>
              <p:grpSpPr>
                <a:xfrm>
                  <a:off x="1713992" y="4761558"/>
                  <a:ext cx="109094" cy="63904"/>
                  <a:chOff x="1713992" y="4761558"/>
                  <a:chExt cx="109094" cy="63904"/>
                </a:xfrm>
              </p:grpSpPr>
              <p:sp>
                <p:nvSpPr>
                  <p:cNvPr id="284" name="Rechteck: abgerundete Ecken 283">
                    <a:hlinkClick r:id="rId8"/>
                    <a:extLst>
                      <a:ext uri="{FF2B5EF4-FFF2-40B4-BE49-F238E27FC236}">
                        <a16:creationId xmlns:a16="http://schemas.microsoft.com/office/drawing/2014/main" id="{C88F8D77-7098-4E70-AF34-AD005681D866}"/>
                      </a:ext>
                    </a:extLst>
                  </p:cNvPr>
                  <p:cNvSpPr/>
                  <p:nvPr/>
                </p:nvSpPr>
                <p:spPr bwMode="gray">
                  <a:xfrm>
                    <a:off x="1713992" y="4761558"/>
                    <a:ext cx="109094" cy="63904"/>
                  </a:xfrm>
                  <a:prstGeom prst="roundRect">
                    <a:avLst/>
                  </a:prstGeom>
                  <a:solidFill>
                    <a:srgbClr val="798BB3"/>
                  </a:solid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5" name="Rechteck: abgerundete Ecken 284">
                    <a:hlinkClick r:id="rId8"/>
                    <a:extLst>
                      <a:ext uri="{FF2B5EF4-FFF2-40B4-BE49-F238E27FC236}">
                        <a16:creationId xmlns:a16="http://schemas.microsoft.com/office/drawing/2014/main" id="{461676B7-DDA3-487C-B853-AE06811C4845}"/>
                      </a:ext>
                    </a:extLst>
                  </p:cNvPr>
                  <p:cNvSpPr/>
                  <p:nvPr/>
                </p:nvSpPr>
                <p:spPr bwMode="gray">
                  <a:xfrm>
                    <a:off x="1732651" y="4780910"/>
                    <a:ext cx="25200" cy="25200"/>
                  </a:xfrm>
                  <a:prstGeom prst="round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83" name="Gleichschenkliges Dreieck 282">
                  <a:hlinkClick r:id="rId8"/>
                  <a:extLst>
                    <a:ext uri="{FF2B5EF4-FFF2-40B4-BE49-F238E27FC236}">
                      <a16:creationId xmlns:a16="http://schemas.microsoft.com/office/drawing/2014/main" id="{A0DF5B0D-7421-499B-878A-DD759D609077}"/>
                    </a:ext>
                  </a:extLst>
                </p:cNvPr>
                <p:cNvSpPr/>
                <p:nvPr/>
              </p:nvSpPr>
              <p:spPr bwMode="gray">
                <a:xfrm rot="16200000">
                  <a:off x="1612280" y="4485391"/>
                  <a:ext cx="36000" cy="339880"/>
                </a:xfrm>
                <a:prstGeom prst="triangle">
                  <a:avLst>
                    <a:gd name="adj" fmla="val 100000"/>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sp>
        <p:nvSpPr>
          <p:cNvPr id="2" name="Titel 1">
            <a:extLst>
              <a:ext uri="{FF2B5EF4-FFF2-40B4-BE49-F238E27FC236}">
                <a16:creationId xmlns:a16="http://schemas.microsoft.com/office/drawing/2014/main" id="{5EF27EFD-7F29-4D1F-B479-65D47A50BE09}"/>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The Tezos ecosystem unraveled: the different roles and actors that constitute Tezos</a:t>
            </a:r>
          </a:p>
        </p:txBody>
      </p:sp>
      <p:sp>
        <p:nvSpPr>
          <p:cNvPr id="4" name="Foliennummernplatzhalter 3">
            <a:extLst>
              <a:ext uri="{FF2B5EF4-FFF2-40B4-BE49-F238E27FC236}">
                <a16:creationId xmlns:a16="http://schemas.microsoft.com/office/drawing/2014/main" id="{46BE7EFC-A180-44F4-9CD5-F6A4F0678ADE}"/>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51</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48" name="Gruppieren 247">
            <a:extLst>
              <a:ext uri="{FF2B5EF4-FFF2-40B4-BE49-F238E27FC236}">
                <a16:creationId xmlns:a16="http://schemas.microsoft.com/office/drawing/2014/main" id="{16AE4A60-CA65-47B3-ADF4-6C0F4A09AE03}"/>
              </a:ext>
            </a:extLst>
          </p:cNvPr>
          <p:cNvGrpSpPr/>
          <p:nvPr/>
        </p:nvGrpSpPr>
        <p:grpSpPr>
          <a:xfrm>
            <a:off x="3796525" y="1444483"/>
            <a:ext cx="2371719" cy="1217066"/>
            <a:chOff x="4247224" y="1204565"/>
            <a:chExt cx="2371719" cy="1217066"/>
          </a:xfrm>
        </p:grpSpPr>
        <p:sp>
          <p:nvSpPr>
            <p:cNvPr id="174" name="Ellipse 173">
              <a:hlinkClick r:id="rId9"/>
              <a:extLst>
                <a:ext uri="{FF2B5EF4-FFF2-40B4-BE49-F238E27FC236}">
                  <a16:creationId xmlns:a16="http://schemas.microsoft.com/office/drawing/2014/main" id="{F36ABB79-D7DB-494E-99B8-B092E794F2CC}"/>
                </a:ext>
              </a:extLst>
            </p:cNvPr>
            <p:cNvSpPr/>
            <p:nvPr/>
          </p:nvSpPr>
          <p:spPr bwMode="gray">
            <a:xfrm>
              <a:off x="4247224" y="1204565"/>
              <a:ext cx="2371719" cy="1217066"/>
            </a:xfrm>
            <a:prstGeom prst="ellipse">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feld 18">
              <a:hlinkClick r:id="rId9"/>
              <a:extLst>
                <a:ext uri="{FF2B5EF4-FFF2-40B4-BE49-F238E27FC236}">
                  <a16:creationId xmlns:a16="http://schemas.microsoft.com/office/drawing/2014/main" id="{1143A3B4-D9BE-42A6-9C62-EBF216C16523}"/>
                </a:ext>
              </a:extLst>
            </p:cNvPr>
            <p:cNvSpPr txBox="1"/>
            <p:nvPr/>
          </p:nvSpPr>
          <p:spPr>
            <a:xfrm>
              <a:off x="4762019" y="2019096"/>
              <a:ext cx="1449857"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solidFill>
                    <a:srgbClr val="798BB3"/>
                  </a:solidFill>
                  <a:latin typeface="Open Sans" panose="020B0606030504020204" pitchFamily="34" charset="0"/>
                  <a:ea typeface="Open Sans" panose="020B0606030504020204" pitchFamily="34" charset="0"/>
                  <a:cs typeface="Open Sans" panose="020B0606030504020204" pitchFamily="34" charset="0"/>
                </a:rPr>
                <a:t>Validators/Bakers</a:t>
              </a:r>
            </a:p>
          </p:txBody>
        </p:sp>
        <p:sp>
          <p:nvSpPr>
            <p:cNvPr id="21" name="Freihandform: Form 20">
              <a:hlinkClick r:id="rId9"/>
              <a:extLst>
                <a:ext uri="{FF2B5EF4-FFF2-40B4-BE49-F238E27FC236}">
                  <a16:creationId xmlns:a16="http://schemas.microsoft.com/office/drawing/2014/main" id="{D1FC155C-BD33-4A1C-B4AF-BBA8399D5736}"/>
                </a:ext>
              </a:extLst>
            </p:cNvPr>
            <p:cNvSpPr/>
            <p:nvPr/>
          </p:nvSpPr>
          <p:spPr bwMode="gray">
            <a:xfrm>
              <a:off x="5217847" y="1295476"/>
              <a:ext cx="599226" cy="660640"/>
            </a:xfrm>
            <a:custGeom>
              <a:avLst/>
              <a:gdLst>
                <a:gd name="connsiteX0" fmla="*/ 1490463 w 2848767"/>
                <a:gd name="connsiteY0" fmla="*/ 2434091 h 3140738"/>
                <a:gd name="connsiteX1" fmla="*/ 1465978 w 2848767"/>
                <a:gd name="connsiteY1" fmla="*/ 2435191 h 3140738"/>
                <a:gd name="connsiteX2" fmla="*/ 1432288 w 2848767"/>
                <a:gd name="connsiteY2" fmla="*/ 2439628 h 3140738"/>
                <a:gd name="connsiteX3" fmla="*/ 1421466 w 2848767"/>
                <a:gd name="connsiteY3" fmla="*/ 2441987 h 3140738"/>
                <a:gd name="connsiteX4" fmla="*/ 1427085 w 2848767"/>
                <a:gd name="connsiteY4" fmla="*/ 2444677 h 3140738"/>
                <a:gd name="connsiteX5" fmla="*/ 1430730 w 2848767"/>
                <a:gd name="connsiteY5" fmla="*/ 2483561 h 3140738"/>
                <a:gd name="connsiteX6" fmla="*/ 1389416 w 2848767"/>
                <a:gd name="connsiteY6" fmla="*/ 2532166 h 3140738"/>
                <a:gd name="connsiteX7" fmla="*/ 1399137 w 2848767"/>
                <a:gd name="connsiteY7" fmla="*/ 2475055 h 3140738"/>
                <a:gd name="connsiteX8" fmla="*/ 1390479 w 2848767"/>
                <a:gd name="connsiteY8" fmla="*/ 2454930 h 3140738"/>
                <a:gd name="connsiteX9" fmla="*/ 1387785 w 2848767"/>
                <a:gd name="connsiteY9" fmla="*/ 2450588 h 3140738"/>
                <a:gd name="connsiteX10" fmla="*/ 1371949 w 2848767"/>
                <a:gd name="connsiteY10" fmla="*/ 2455570 h 3140738"/>
                <a:gd name="connsiteX11" fmla="*/ 1281534 w 2848767"/>
                <a:gd name="connsiteY11" fmla="*/ 2526806 h 3140738"/>
                <a:gd name="connsiteX12" fmla="*/ 1278243 w 2848767"/>
                <a:gd name="connsiteY12" fmla="*/ 2543432 h 3140738"/>
                <a:gd name="connsiteX13" fmla="*/ 1276711 w 2848767"/>
                <a:gd name="connsiteY13" fmla="*/ 2548367 h 3140738"/>
                <a:gd name="connsiteX14" fmla="*/ 1274567 w 2848767"/>
                <a:gd name="connsiteY14" fmla="*/ 2569631 h 3140738"/>
                <a:gd name="connsiteX15" fmla="*/ 1380080 w 2848767"/>
                <a:gd name="connsiteY15" fmla="*/ 2675144 h 3140738"/>
                <a:gd name="connsiteX16" fmla="*/ 1633229 w 2848767"/>
                <a:gd name="connsiteY16" fmla="*/ 2675144 h 3140738"/>
                <a:gd name="connsiteX17" fmla="*/ 1738742 w 2848767"/>
                <a:gd name="connsiteY17" fmla="*/ 2569631 h 3140738"/>
                <a:gd name="connsiteX18" fmla="*/ 1736599 w 2848767"/>
                <a:gd name="connsiteY18" fmla="*/ 2548367 h 3140738"/>
                <a:gd name="connsiteX19" fmla="*/ 1735066 w 2848767"/>
                <a:gd name="connsiteY19" fmla="*/ 2543429 h 3140738"/>
                <a:gd name="connsiteX20" fmla="*/ 1731776 w 2848767"/>
                <a:gd name="connsiteY20" fmla="*/ 2526806 h 3140738"/>
                <a:gd name="connsiteX21" fmla="*/ 1652822 w 2848767"/>
                <a:gd name="connsiteY21" fmla="*/ 2460087 h 3140738"/>
                <a:gd name="connsiteX22" fmla="*/ 1632617 w 2848767"/>
                <a:gd name="connsiteY22" fmla="*/ 2452956 h 3140738"/>
                <a:gd name="connsiteX23" fmla="*/ 1633812 w 2848767"/>
                <a:gd name="connsiteY23" fmla="*/ 2457739 h 3140738"/>
                <a:gd name="connsiteX24" fmla="*/ 1630699 w 2848767"/>
                <a:gd name="connsiteY24" fmla="*/ 2479915 h 3140738"/>
                <a:gd name="connsiteX25" fmla="*/ 1589385 w 2848767"/>
                <a:gd name="connsiteY25" fmla="*/ 2528520 h 3140738"/>
                <a:gd name="connsiteX26" fmla="*/ 1599106 w 2848767"/>
                <a:gd name="connsiteY26" fmla="*/ 2471409 h 3140738"/>
                <a:gd name="connsiteX27" fmla="*/ 1585777 w 2848767"/>
                <a:gd name="connsiteY27" fmla="*/ 2443756 h 3140738"/>
                <a:gd name="connsiteX28" fmla="*/ 1585753 w 2848767"/>
                <a:gd name="connsiteY28" fmla="*/ 2440486 h 3140738"/>
                <a:gd name="connsiteX29" fmla="*/ 1585664 w 2848767"/>
                <a:gd name="connsiteY29" fmla="*/ 2440465 h 3140738"/>
                <a:gd name="connsiteX30" fmla="*/ 1547331 w 2848767"/>
                <a:gd name="connsiteY30" fmla="*/ 2435191 h 3140738"/>
                <a:gd name="connsiteX31" fmla="*/ 1530698 w 2848767"/>
                <a:gd name="connsiteY31" fmla="*/ 2434444 h 3140738"/>
                <a:gd name="connsiteX32" fmla="*/ 1531765 w 2848767"/>
                <a:gd name="connsiteY32" fmla="*/ 2434955 h 3140738"/>
                <a:gd name="connsiteX33" fmla="*/ 1535410 w 2848767"/>
                <a:gd name="connsiteY33" fmla="*/ 2473839 h 3140738"/>
                <a:gd name="connsiteX34" fmla="*/ 1494096 w 2848767"/>
                <a:gd name="connsiteY34" fmla="*/ 2522444 h 3140738"/>
                <a:gd name="connsiteX35" fmla="*/ 1503817 w 2848767"/>
                <a:gd name="connsiteY35" fmla="*/ 2465333 h 3140738"/>
                <a:gd name="connsiteX36" fmla="*/ 1490489 w 2848767"/>
                <a:gd name="connsiteY36" fmla="*/ 2437680 h 3140738"/>
                <a:gd name="connsiteX37" fmla="*/ 1506654 w 2848767"/>
                <a:gd name="connsiteY37" fmla="*/ 2239617 h 3140738"/>
                <a:gd name="connsiteX38" fmla="*/ 1821654 w 2848767"/>
                <a:gd name="connsiteY38" fmla="*/ 2554617 h 3140738"/>
                <a:gd name="connsiteX39" fmla="*/ 1506654 w 2848767"/>
                <a:gd name="connsiteY39" fmla="*/ 2869617 h 3140738"/>
                <a:gd name="connsiteX40" fmla="*/ 1191654 w 2848767"/>
                <a:gd name="connsiteY40" fmla="*/ 2554617 h 3140738"/>
                <a:gd name="connsiteX41" fmla="*/ 1506654 w 2848767"/>
                <a:gd name="connsiteY41" fmla="*/ 2239617 h 3140738"/>
                <a:gd name="connsiteX42" fmla="*/ 1506654 w 2848767"/>
                <a:gd name="connsiteY42" fmla="*/ 2212617 h 3140738"/>
                <a:gd name="connsiteX43" fmla="*/ 1164654 w 2848767"/>
                <a:gd name="connsiteY43" fmla="*/ 2554617 h 3140738"/>
                <a:gd name="connsiteX44" fmla="*/ 1506654 w 2848767"/>
                <a:gd name="connsiteY44" fmla="*/ 2896617 h 3140738"/>
                <a:gd name="connsiteX45" fmla="*/ 1848654 w 2848767"/>
                <a:gd name="connsiteY45" fmla="*/ 2554617 h 3140738"/>
                <a:gd name="connsiteX46" fmla="*/ 1506654 w 2848767"/>
                <a:gd name="connsiteY46" fmla="*/ 2212617 h 3140738"/>
                <a:gd name="connsiteX47" fmla="*/ 2221957 w 2848767"/>
                <a:gd name="connsiteY47" fmla="*/ 991706 h 3140738"/>
                <a:gd name="connsiteX48" fmla="*/ 2265692 w 2848767"/>
                <a:gd name="connsiteY48" fmla="*/ 1002435 h 3140738"/>
                <a:gd name="connsiteX49" fmla="*/ 2783619 w 2848767"/>
                <a:gd name="connsiteY49" fmla="*/ 1246133 h 3140738"/>
                <a:gd name="connsiteX50" fmla="*/ 2837949 w 2848767"/>
                <a:gd name="connsiteY50" fmla="*/ 1397025 h 3140738"/>
                <a:gd name="connsiteX51" fmla="*/ 2644830 w 2848767"/>
                <a:gd name="connsiteY51" fmla="*/ 1807457 h 3140738"/>
                <a:gd name="connsiteX52" fmla="*/ 2493939 w 2848767"/>
                <a:gd name="connsiteY52" fmla="*/ 1861787 h 3140738"/>
                <a:gd name="connsiteX53" fmla="*/ 2279925 w 2848767"/>
                <a:gd name="connsiteY53" fmla="*/ 1761088 h 3140738"/>
                <a:gd name="connsiteX54" fmla="*/ 1989488 w 2848767"/>
                <a:gd name="connsiteY54" fmla="*/ 2367986 h 3140738"/>
                <a:gd name="connsiteX55" fmla="*/ 1991766 w 2848767"/>
                <a:gd name="connsiteY55" fmla="*/ 2372962 h 3140738"/>
                <a:gd name="connsiteX56" fmla="*/ 2031510 w 2848767"/>
                <a:gd name="connsiteY56" fmla="*/ 2574001 h 3140738"/>
                <a:gd name="connsiteX57" fmla="*/ 2031510 w 2848767"/>
                <a:gd name="connsiteY57" fmla="*/ 3140738 h 3140738"/>
                <a:gd name="connsiteX58" fmla="*/ 0 w 2848767"/>
                <a:gd name="connsiteY58" fmla="*/ 3140738 h 3140738"/>
                <a:gd name="connsiteX59" fmla="*/ 0 w 2848767"/>
                <a:gd name="connsiteY59" fmla="*/ 2574001 h 3140738"/>
                <a:gd name="connsiteX60" fmla="*/ 457879 w 2848767"/>
                <a:gd name="connsiteY60" fmla="*/ 1950229 h 3140738"/>
                <a:gd name="connsiteX61" fmla="*/ 486497 w 2848767"/>
                <a:gd name="connsiteY61" fmla="*/ 1950229 h 3140738"/>
                <a:gd name="connsiteX62" fmla="*/ 1001611 w 2848767"/>
                <a:gd name="connsiteY62" fmla="*/ 2120349 h 3140738"/>
                <a:gd name="connsiteX63" fmla="*/ 1516725 w 2848767"/>
                <a:gd name="connsiteY63" fmla="*/ 1950229 h 3140738"/>
                <a:gd name="connsiteX64" fmla="*/ 1545342 w 2848767"/>
                <a:gd name="connsiteY64" fmla="*/ 1950229 h 3140738"/>
                <a:gd name="connsiteX65" fmla="*/ 1885010 w 2848767"/>
                <a:gd name="connsiteY65" fmla="*/ 2177178 h 3140738"/>
                <a:gd name="connsiteX66" fmla="*/ 1928481 w 2848767"/>
                <a:gd name="connsiteY66" fmla="*/ 2245278 h 3140738"/>
                <a:gd name="connsiteX67" fmla="*/ 2182201 w 2848767"/>
                <a:gd name="connsiteY67" fmla="*/ 1715106 h 3140738"/>
                <a:gd name="connsiteX68" fmla="*/ 1976011 w 2848767"/>
                <a:gd name="connsiteY68" fmla="*/ 1618089 h 3140738"/>
                <a:gd name="connsiteX69" fmla="*/ 1921682 w 2848767"/>
                <a:gd name="connsiteY69" fmla="*/ 1467198 h 3140738"/>
                <a:gd name="connsiteX70" fmla="*/ 2114800 w 2848767"/>
                <a:gd name="connsiteY70" fmla="*/ 1056765 h 3140738"/>
                <a:gd name="connsiteX71" fmla="*/ 2221957 w 2848767"/>
                <a:gd name="connsiteY71" fmla="*/ 991706 h 3140738"/>
                <a:gd name="connsiteX72" fmla="*/ 1015755 w 2848767"/>
                <a:gd name="connsiteY72" fmla="*/ 0 h 3140738"/>
                <a:gd name="connsiteX73" fmla="*/ 1296602 w 2848767"/>
                <a:gd name="connsiteY73" fmla="*/ 186158 h 3140738"/>
                <a:gd name="connsiteX74" fmla="*/ 1308137 w 2848767"/>
                <a:gd name="connsiteY74" fmla="*/ 223317 h 3140738"/>
                <a:gd name="connsiteX75" fmla="*/ 1320722 w 2848767"/>
                <a:gd name="connsiteY75" fmla="*/ 214832 h 3140738"/>
                <a:gd name="connsiteX76" fmla="*/ 1416161 w 2848767"/>
                <a:gd name="connsiteY76" fmla="*/ 195564 h 3140738"/>
                <a:gd name="connsiteX77" fmla="*/ 1661351 w 2848767"/>
                <a:gd name="connsiteY77" fmla="*/ 440754 h 3140738"/>
                <a:gd name="connsiteX78" fmla="*/ 1465576 w 2848767"/>
                <a:gd name="connsiteY78" fmla="*/ 680963 h 3140738"/>
                <a:gd name="connsiteX79" fmla="*/ 1416162 w 2848767"/>
                <a:gd name="connsiteY79" fmla="*/ 685944 h 3140738"/>
                <a:gd name="connsiteX80" fmla="*/ 1416162 w 2848767"/>
                <a:gd name="connsiteY80" fmla="*/ 818345 h 3140738"/>
                <a:gd name="connsiteX81" fmla="*/ 1448911 w 2848767"/>
                <a:gd name="connsiteY81" fmla="*/ 845365 h 3140738"/>
                <a:gd name="connsiteX82" fmla="*/ 1632854 w 2848767"/>
                <a:gd name="connsiteY82" fmla="*/ 1289443 h 3140738"/>
                <a:gd name="connsiteX83" fmla="*/ 1004833 w 2848767"/>
                <a:gd name="connsiteY83" fmla="*/ 1917464 h 3140738"/>
                <a:gd name="connsiteX84" fmla="*/ 376812 w 2848767"/>
                <a:gd name="connsiteY84" fmla="*/ 1289443 h 3140738"/>
                <a:gd name="connsiteX85" fmla="*/ 560755 w 2848767"/>
                <a:gd name="connsiteY85" fmla="*/ 845365 h 3140738"/>
                <a:gd name="connsiteX86" fmla="*/ 615349 w 2848767"/>
                <a:gd name="connsiteY86" fmla="*/ 800321 h 3140738"/>
                <a:gd name="connsiteX87" fmla="*/ 615349 w 2848767"/>
                <a:gd name="connsiteY87" fmla="*/ 685944 h 3140738"/>
                <a:gd name="connsiteX88" fmla="*/ 370159 w 2848767"/>
                <a:gd name="connsiteY88" fmla="*/ 440754 h 3140738"/>
                <a:gd name="connsiteX89" fmla="*/ 615349 w 2848767"/>
                <a:gd name="connsiteY89" fmla="*/ 195564 h 3140738"/>
                <a:gd name="connsiteX90" fmla="*/ 710788 w 2848767"/>
                <a:gd name="connsiteY90" fmla="*/ 214832 h 3140738"/>
                <a:gd name="connsiteX91" fmla="*/ 723373 w 2848767"/>
                <a:gd name="connsiteY91" fmla="*/ 223317 h 3140738"/>
                <a:gd name="connsiteX92" fmla="*/ 734908 w 2848767"/>
                <a:gd name="connsiteY92" fmla="*/ 186158 h 3140738"/>
                <a:gd name="connsiteX93" fmla="*/ 1015755 w 2848767"/>
                <a:gd name="connsiteY93" fmla="*/ 0 h 314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48767" h="3140738">
                  <a:moveTo>
                    <a:pt x="1490463" y="2434091"/>
                  </a:moveTo>
                  <a:lnTo>
                    <a:pt x="1465978" y="2435191"/>
                  </a:lnTo>
                  <a:cubicBezTo>
                    <a:pt x="1454426" y="2436242"/>
                    <a:pt x="1443172" y="2437733"/>
                    <a:pt x="1432288" y="2439628"/>
                  </a:cubicBezTo>
                  <a:lnTo>
                    <a:pt x="1421466" y="2441987"/>
                  </a:lnTo>
                  <a:lnTo>
                    <a:pt x="1427085" y="2444677"/>
                  </a:lnTo>
                  <a:cubicBezTo>
                    <a:pt x="1433970" y="2451968"/>
                    <a:pt x="1437008" y="2468979"/>
                    <a:pt x="1430730" y="2483561"/>
                  </a:cubicBezTo>
                  <a:cubicBezTo>
                    <a:pt x="1424452" y="2498142"/>
                    <a:pt x="1394681" y="2533583"/>
                    <a:pt x="1389416" y="2532166"/>
                  </a:cubicBezTo>
                  <a:cubicBezTo>
                    <a:pt x="1384150" y="2530748"/>
                    <a:pt x="1399744" y="2490041"/>
                    <a:pt x="1399137" y="2475055"/>
                  </a:cubicBezTo>
                  <a:cubicBezTo>
                    <a:pt x="1398833" y="2467562"/>
                    <a:pt x="1394327" y="2460626"/>
                    <a:pt x="1390479" y="2454930"/>
                  </a:cubicBezTo>
                  <a:lnTo>
                    <a:pt x="1387785" y="2450588"/>
                  </a:lnTo>
                  <a:lnTo>
                    <a:pt x="1371949" y="2455570"/>
                  </a:lnTo>
                  <a:cubicBezTo>
                    <a:pt x="1326270" y="2472431"/>
                    <a:pt x="1293251" y="2497643"/>
                    <a:pt x="1281534" y="2526806"/>
                  </a:cubicBezTo>
                  <a:lnTo>
                    <a:pt x="1278243" y="2543432"/>
                  </a:lnTo>
                  <a:lnTo>
                    <a:pt x="1276711" y="2548367"/>
                  </a:lnTo>
                  <a:cubicBezTo>
                    <a:pt x="1275305" y="2555235"/>
                    <a:pt x="1274567" y="2562347"/>
                    <a:pt x="1274567" y="2569631"/>
                  </a:cubicBezTo>
                  <a:cubicBezTo>
                    <a:pt x="1274567" y="2627904"/>
                    <a:pt x="1321807" y="2675144"/>
                    <a:pt x="1380080" y="2675144"/>
                  </a:cubicBezTo>
                  <a:lnTo>
                    <a:pt x="1633229" y="2675144"/>
                  </a:lnTo>
                  <a:cubicBezTo>
                    <a:pt x="1691503" y="2675144"/>
                    <a:pt x="1738742" y="2627904"/>
                    <a:pt x="1738742" y="2569631"/>
                  </a:cubicBezTo>
                  <a:cubicBezTo>
                    <a:pt x="1738742" y="2562347"/>
                    <a:pt x="1738004" y="2555235"/>
                    <a:pt x="1736599" y="2548367"/>
                  </a:cubicBezTo>
                  <a:lnTo>
                    <a:pt x="1735066" y="2543429"/>
                  </a:lnTo>
                  <a:lnTo>
                    <a:pt x="1731776" y="2526806"/>
                  </a:lnTo>
                  <a:cubicBezTo>
                    <a:pt x="1721062" y="2500143"/>
                    <a:pt x="1692543" y="2476782"/>
                    <a:pt x="1652822" y="2460087"/>
                  </a:cubicBezTo>
                  <a:lnTo>
                    <a:pt x="1632617" y="2452956"/>
                  </a:lnTo>
                  <a:lnTo>
                    <a:pt x="1633812" y="2457739"/>
                  </a:lnTo>
                  <a:cubicBezTo>
                    <a:pt x="1634648" y="2464726"/>
                    <a:pt x="1633838" y="2472624"/>
                    <a:pt x="1630699" y="2479915"/>
                  </a:cubicBezTo>
                  <a:cubicBezTo>
                    <a:pt x="1624421" y="2494497"/>
                    <a:pt x="1594650" y="2529938"/>
                    <a:pt x="1589385" y="2528520"/>
                  </a:cubicBezTo>
                  <a:cubicBezTo>
                    <a:pt x="1584119" y="2527102"/>
                    <a:pt x="1599713" y="2486396"/>
                    <a:pt x="1599106" y="2471409"/>
                  </a:cubicBezTo>
                  <a:cubicBezTo>
                    <a:pt x="1598650" y="2460169"/>
                    <a:pt x="1588739" y="2450183"/>
                    <a:pt x="1585777" y="2443756"/>
                  </a:cubicBezTo>
                  <a:lnTo>
                    <a:pt x="1585753" y="2440486"/>
                  </a:lnTo>
                  <a:lnTo>
                    <a:pt x="1585664" y="2440465"/>
                  </a:lnTo>
                  <a:cubicBezTo>
                    <a:pt x="1573346" y="2438168"/>
                    <a:pt x="1560534" y="2436392"/>
                    <a:pt x="1547331" y="2435191"/>
                  </a:cubicBezTo>
                  <a:lnTo>
                    <a:pt x="1530698" y="2434444"/>
                  </a:lnTo>
                  <a:lnTo>
                    <a:pt x="1531765" y="2434955"/>
                  </a:lnTo>
                  <a:cubicBezTo>
                    <a:pt x="1538651" y="2442246"/>
                    <a:pt x="1541688" y="2459257"/>
                    <a:pt x="1535410" y="2473839"/>
                  </a:cubicBezTo>
                  <a:cubicBezTo>
                    <a:pt x="1529132" y="2488420"/>
                    <a:pt x="1499362" y="2523861"/>
                    <a:pt x="1494096" y="2522444"/>
                  </a:cubicBezTo>
                  <a:cubicBezTo>
                    <a:pt x="1488831" y="2521026"/>
                    <a:pt x="1504425" y="2480319"/>
                    <a:pt x="1503817" y="2465333"/>
                  </a:cubicBezTo>
                  <a:cubicBezTo>
                    <a:pt x="1503362" y="2454093"/>
                    <a:pt x="1493451" y="2444106"/>
                    <a:pt x="1490489" y="2437680"/>
                  </a:cubicBezTo>
                  <a:close/>
                  <a:moveTo>
                    <a:pt x="1506654" y="2239617"/>
                  </a:moveTo>
                  <a:cubicBezTo>
                    <a:pt x="1680624" y="2239617"/>
                    <a:pt x="1821654" y="2380647"/>
                    <a:pt x="1821654" y="2554617"/>
                  </a:cubicBezTo>
                  <a:cubicBezTo>
                    <a:pt x="1821654" y="2728587"/>
                    <a:pt x="1680624" y="2869617"/>
                    <a:pt x="1506654" y="2869617"/>
                  </a:cubicBezTo>
                  <a:cubicBezTo>
                    <a:pt x="1332684" y="2869617"/>
                    <a:pt x="1191654" y="2728587"/>
                    <a:pt x="1191654" y="2554617"/>
                  </a:cubicBezTo>
                  <a:cubicBezTo>
                    <a:pt x="1191654" y="2380647"/>
                    <a:pt x="1332684" y="2239617"/>
                    <a:pt x="1506654" y="2239617"/>
                  </a:cubicBezTo>
                  <a:close/>
                  <a:moveTo>
                    <a:pt x="1506654" y="2212617"/>
                  </a:moveTo>
                  <a:cubicBezTo>
                    <a:pt x="1317773" y="2212617"/>
                    <a:pt x="1164654" y="2365736"/>
                    <a:pt x="1164654" y="2554617"/>
                  </a:cubicBezTo>
                  <a:cubicBezTo>
                    <a:pt x="1164654" y="2743498"/>
                    <a:pt x="1317773" y="2896617"/>
                    <a:pt x="1506654" y="2896617"/>
                  </a:cubicBezTo>
                  <a:cubicBezTo>
                    <a:pt x="1695535" y="2896617"/>
                    <a:pt x="1848654" y="2743498"/>
                    <a:pt x="1848654" y="2554617"/>
                  </a:cubicBezTo>
                  <a:cubicBezTo>
                    <a:pt x="1848654" y="2365736"/>
                    <a:pt x="1695535" y="2212617"/>
                    <a:pt x="1506654" y="2212617"/>
                  </a:cubicBezTo>
                  <a:close/>
                  <a:moveTo>
                    <a:pt x="2221957" y="991706"/>
                  </a:moveTo>
                  <a:cubicBezTo>
                    <a:pt x="2236676" y="992290"/>
                    <a:pt x="2251524" y="995769"/>
                    <a:pt x="2265692" y="1002435"/>
                  </a:cubicBezTo>
                  <a:lnTo>
                    <a:pt x="2783619" y="1246133"/>
                  </a:lnTo>
                  <a:cubicBezTo>
                    <a:pt x="2840289" y="1272798"/>
                    <a:pt x="2864614" y="1340355"/>
                    <a:pt x="2837949" y="1397025"/>
                  </a:cubicBezTo>
                  <a:lnTo>
                    <a:pt x="2644830" y="1807457"/>
                  </a:lnTo>
                  <a:cubicBezTo>
                    <a:pt x="2618166" y="1864127"/>
                    <a:pt x="2550609" y="1888452"/>
                    <a:pt x="2493939" y="1861787"/>
                  </a:cubicBezTo>
                  <a:lnTo>
                    <a:pt x="2279925" y="1761088"/>
                  </a:lnTo>
                  <a:lnTo>
                    <a:pt x="1989488" y="2367986"/>
                  </a:lnTo>
                  <a:lnTo>
                    <a:pt x="1991766" y="2372962"/>
                  </a:lnTo>
                  <a:cubicBezTo>
                    <a:pt x="2017222" y="2441167"/>
                    <a:pt x="2031510" y="2510247"/>
                    <a:pt x="2031510" y="2574001"/>
                  </a:cubicBezTo>
                  <a:cubicBezTo>
                    <a:pt x="2031510" y="2574001"/>
                    <a:pt x="2031510" y="2574001"/>
                    <a:pt x="2031510" y="3140738"/>
                  </a:cubicBezTo>
                  <a:cubicBezTo>
                    <a:pt x="2031510" y="3140738"/>
                    <a:pt x="2031510" y="3140738"/>
                    <a:pt x="0" y="3140738"/>
                  </a:cubicBezTo>
                  <a:cubicBezTo>
                    <a:pt x="0" y="3140738"/>
                    <a:pt x="0" y="3140738"/>
                    <a:pt x="0" y="2574001"/>
                  </a:cubicBezTo>
                  <a:cubicBezTo>
                    <a:pt x="0" y="2318985"/>
                    <a:pt x="200322" y="1978746"/>
                    <a:pt x="457879" y="1950229"/>
                  </a:cubicBezTo>
                  <a:cubicBezTo>
                    <a:pt x="457879" y="1950229"/>
                    <a:pt x="457879" y="1950229"/>
                    <a:pt x="486497" y="1950229"/>
                  </a:cubicBezTo>
                  <a:cubicBezTo>
                    <a:pt x="629584" y="2063642"/>
                    <a:pt x="801289" y="2120349"/>
                    <a:pt x="1001611" y="2120349"/>
                  </a:cubicBezTo>
                  <a:cubicBezTo>
                    <a:pt x="1201933" y="2120349"/>
                    <a:pt x="1373638" y="2063642"/>
                    <a:pt x="1516725" y="1950229"/>
                  </a:cubicBezTo>
                  <a:cubicBezTo>
                    <a:pt x="1516725" y="1950229"/>
                    <a:pt x="1516725" y="1950229"/>
                    <a:pt x="1545342" y="1950229"/>
                  </a:cubicBezTo>
                  <a:cubicBezTo>
                    <a:pt x="1674121" y="1964488"/>
                    <a:pt x="1795663" y="2056677"/>
                    <a:pt x="1885010" y="2177178"/>
                  </a:cubicBezTo>
                  <a:lnTo>
                    <a:pt x="1928481" y="2245278"/>
                  </a:lnTo>
                  <a:lnTo>
                    <a:pt x="2182201" y="1715106"/>
                  </a:lnTo>
                  <a:lnTo>
                    <a:pt x="1976011" y="1618089"/>
                  </a:lnTo>
                  <a:cubicBezTo>
                    <a:pt x="1919341" y="1591425"/>
                    <a:pt x="1895017" y="1523868"/>
                    <a:pt x="1921682" y="1467198"/>
                  </a:cubicBezTo>
                  <a:lnTo>
                    <a:pt x="2114800" y="1056765"/>
                  </a:lnTo>
                  <a:cubicBezTo>
                    <a:pt x="2134799" y="1014263"/>
                    <a:pt x="2177799" y="989955"/>
                    <a:pt x="2221957" y="991706"/>
                  </a:cubicBezTo>
                  <a:close/>
                  <a:moveTo>
                    <a:pt x="1015755" y="0"/>
                  </a:moveTo>
                  <a:cubicBezTo>
                    <a:pt x="1142007" y="0"/>
                    <a:pt x="1250331" y="76761"/>
                    <a:pt x="1296602" y="186158"/>
                  </a:cubicBezTo>
                  <a:lnTo>
                    <a:pt x="1308137" y="223317"/>
                  </a:lnTo>
                  <a:lnTo>
                    <a:pt x="1320722" y="214832"/>
                  </a:lnTo>
                  <a:cubicBezTo>
                    <a:pt x="1350056" y="202425"/>
                    <a:pt x="1382307" y="195564"/>
                    <a:pt x="1416161" y="195564"/>
                  </a:cubicBezTo>
                  <a:cubicBezTo>
                    <a:pt x="1551576" y="195564"/>
                    <a:pt x="1661351" y="305339"/>
                    <a:pt x="1661351" y="440754"/>
                  </a:cubicBezTo>
                  <a:cubicBezTo>
                    <a:pt x="1661351" y="559242"/>
                    <a:pt x="1577305" y="658100"/>
                    <a:pt x="1465576" y="680963"/>
                  </a:cubicBezTo>
                  <a:lnTo>
                    <a:pt x="1416162" y="685944"/>
                  </a:lnTo>
                  <a:lnTo>
                    <a:pt x="1416162" y="818345"/>
                  </a:lnTo>
                  <a:lnTo>
                    <a:pt x="1448911" y="845365"/>
                  </a:lnTo>
                  <a:cubicBezTo>
                    <a:pt x="1562560" y="959015"/>
                    <a:pt x="1632854" y="1116020"/>
                    <a:pt x="1632854" y="1289443"/>
                  </a:cubicBezTo>
                  <a:cubicBezTo>
                    <a:pt x="1632854" y="1636289"/>
                    <a:pt x="1351679" y="1917464"/>
                    <a:pt x="1004833" y="1917464"/>
                  </a:cubicBezTo>
                  <a:cubicBezTo>
                    <a:pt x="657987" y="1917464"/>
                    <a:pt x="376812" y="1636289"/>
                    <a:pt x="376812" y="1289443"/>
                  </a:cubicBezTo>
                  <a:cubicBezTo>
                    <a:pt x="376812" y="1116020"/>
                    <a:pt x="447106" y="959015"/>
                    <a:pt x="560755" y="845365"/>
                  </a:cubicBezTo>
                  <a:lnTo>
                    <a:pt x="615349" y="800321"/>
                  </a:lnTo>
                  <a:lnTo>
                    <a:pt x="615349" y="685944"/>
                  </a:lnTo>
                  <a:cubicBezTo>
                    <a:pt x="479934" y="685944"/>
                    <a:pt x="370159" y="576169"/>
                    <a:pt x="370159" y="440754"/>
                  </a:cubicBezTo>
                  <a:cubicBezTo>
                    <a:pt x="370159" y="305339"/>
                    <a:pt x="479934" y="195564"/>
                    <a:pt x="615349" y="195564"/>
                  </a:cubicBezTo>
                  <a:cubicBezTo>
                    <a:pt x="649203" y="195564"/>
                    <a:pt x="681454" y="202425"/>
                    <a:pt x="710788" y="214832"/>
                  </a:cubicBezTo>
                  <a:lnTo>
                    <a:pt x="723373" y="223317"/>
                  </a:lnTo>
                  <a:lnTo>
                    <a:pt x="734908" y="186158"/>
                  </a:lnTo>
                  <a:cubicBezTo>
                    <a:pt x="781179" y="76761"/>
                    <a:pt x="889503" y="0"/>
                    <a:pt x="1015755" y="0"/>
                  </a:cubicBezTo>
                  <a:close/>
                </a:path>
              </a:pathLst>
            </a:cu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oAutofit/>
            </a:bodyPr>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79" name="Gruppieren 178">
            <a:extLst>
              <a:ext uri="{FF2B5EF4-FFF2-40B4-BE49-F238E27FC236}">
                <a16:creationId xmlns:a16="http://schemas.microsoft.com/office/drawing/2014/main" id="{63AC9595-B649-4194-A8CE-A143EFE2CB39}"/>
              </a:ext>
            </a:extLst>
          </p:cNvPr>
          <p:cNvGrpSpPr/>
          <p:nvPr/>
        </p:nvGrpSpPr>
        <p:grpSpPr>
          <a:xfrm>
            <a:off x="9201312" y="5394573"/>
            <a:ext cx="2122736" cy="1106424"/>
            <a:chOff x="9297882" y="5399093"/>
            <a:chExt cx="2122736" cy="1106424"/>
          </a:xfrm>
        </p:grpSpPr>
        <p:sp>
          <p:nvSpPr>
            <p:cNvPr id="177" name="Ellipse 176">
              <a:extLst>
                <a:ext uri="{FF2B5EF4-FFF2-40B4-BE49-F238E27FC236}">
                  <a16:creationId xmlns:a16="http://schemas.microsoft.com/office/drawing/2014/main" id="{4D4C65D6-25B0-4EB5-8FF5-075506A55E3D}"/>
                </a:ext>
              </a:extLst>
            </p:cNvPr>
            <p:cNvSpPr/>
            <p:nvPr/>
          </p:nvSpPr>
          <p:spPr bwMode="gray">
            <a:xfrm>
              <a:off x="9379201" y="5399093"/>
              <a:ext cx="1960098" cy="1106424"/>
            </a:xfrm>
            <a:prstGeom prst="ellipse">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78" name="Gruppieren 177">
              <a:extLst>
                <a:ext uri="{FF2B5EF4-FFF2-40B4-BE49-F238E27FC236}">
                  <a16:creationId xmlns:a16="http://schemas.microsoft.com/office/drawing/2014/main" id="{6958D710-0ECD-43C3-A1F8-ABCD4EC666D3}"/>
                </a:ext>
              </a:extLst>
            </p:cNvPr>
            <p:cNvGrpSpPr/>
            <p:nvPr/>
          </p:nvGrpSpPr>
          <p:grpSpPr>
            <a:xfrm>
              <a:off x="9297882" y="5623254"/>
              <a:ext cx="2122736" cy="658103"/>
              <a:chOff x="9297882" y="5646201"/>
              <a:chExt cx="2122736" cy="658103"/>
            </a:xfrm>
          </p:grpSpPr>
          <p:sp>
            <p:nvSpPr>
              <p:cNvPr id="18" name="Textfeld 17">
                <a:extLst>
                  <a:ext uri="{FF2B5EF4-FFF2-40B4-BE49-F238E27FC236}">
                    <a16:creationId xmlns:a16="http://schemas.microsoft.com/office/drawing/2014/main" id="{94FE4645-EBCE-47A8-B539-2573C82222CA}"/>
                  </a:ext>
                </a:extLst>
              </p:cNvPr>
              <p:cNvSpPr txBox="1"/>
              <p:nvPr/>
            </p:nvSpPr>
            <p:spPr>
              <a:xfrm>
                <a:off x="9297882" y="6103009"/>
                <a:ext cx="2122736"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solidFill>
                      <a:srgbClr val="798BB3"/>
                    </a:solidFill>
                    <a:latin typeface="Open Sans" panose="020B0606030504020204" pitchFamily="34" charset="0"/>
                    <a:ea typeface="Open Sans" panose="020B0606030504020204" pitchFamily="34" charset="0"/>
                    <a:cs typeface="Open Sans" panose="020B0606030504020204" pitchFamily="34" charset="0"/>
                  </a:rPr>
                  <a:t>Coin Exchanges</a:t>
                </a:r>
              </a:p>
            </p:txBody>
          </p:sp>
          <p:grpSp>
            <p:nvGrpSpPr>
              <p:cNvPr id="47" name="Gruppieren 46">
                <a:extLst>
                  <a:ext uri="{FF2B5EF4-FFF2-40B4-BE49-F238E27FC236}">
                    <a16:creationId xmlns:a16="http://schemas.microsoft.com/office/drawing/2014/main" id="{71143C24-C7C5-4AF5-8598-76BF9FB3B0D7}"/>
                  </a:ext>
                </a:extLst>
              </p:cNvPr>
              <p:cNvGrpSpPr/>
              <p:nvPr/>
            </p:nvGrpSpPr>
            <p:grpSpPr>
              <a:xfrm>
                <a:off x="9813960" y="5646201"/>
                <a:ext cx="1090580" cy="371200"/>
                <a:chOff x="924206" y="1212477"/>
                <a:chExt cx="3603460" cy="1226506"/>
              </a:xfrm>
            </p:grpSpPr>
            <p:sp>
              <p:nvSpPr>
                <p:cNvPr id="23" name="Ellipse 22">
                  <a:extLst>
                    <a:ext uri="{FF2B5EF4-FFF2-40B4-BE49-F238E27FC236}">
                      <a16:creationId xmlns:a16="http://schemas.microsoft.com/office/drawing/2014/main" id="{88D17F7B-203F-45AA-9089-F3EADC30B4E9}"/>
                    </a:ext>
                  </a:extLst>
                </p:cNvPr>
                <p:cNvSpPr/>
                <p:nvPr/>
              </p:nvSpPr>
              <p:spPr bwMode="gray">
                <a:xfrm>
                  <a:off x="3301159" y="1212477"/>
                  <a:ext cx="1226507" cy="122650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5" name="Gruppieren 34">
                  <a:extLst>
                    <a:ext uri="{FF2B5EF4-FFF2-40B4-BE49-F238E27FC236}">
                      <a16:creationId xmlns:a16="http://schemas.microsoft.com/office/drawing/2014/main" id="{652D2EB3-77F0-4686-BF55-98B4223A6CBD}"/>
                    </a:ext>
                  </a:extLst>
                </p:cNvPr>
                <p:cNvGrpSpPr/>
                <p:nvPr/>
              </p:nvGrpSpPr>
              <p:grpSpPr>
                <a:xfrm>
                  <a:off x="924206" y="1212477"/>
                  <a:ext cx="1226506" cy="1226506"/>
                  <a:chOff x="5526133" y="282624"/>
                  <a:chExt cx="1226506" cy="1226506"/>
                </a:xfrm>
              </p:grpSpPr>
              <p:sp>
                <p:nvSpPr>
                  <p:cNvPr id="31" name="Ellipse 30">
                    <a:extLst>
                      <a:ext uri="{FF2B5EF4-FFF2-40B4-BE49-F238E27FC236}">
                        <a16:creationId xmlns:a16="http://schemas.microsoft.com/office/drawing/2014/main" id="{D7950A49-8204-4C58-B2B0-D116BFFCAFDE}"/>
                      </a:ext>
                    </a:extLst>
                  </p:cNvPr>
                  <p:cNvSpPr/>
                  <p:nvPr/>
                </p:nvSpPr>
                <p:spPr bwMode="gray">
                  <a:xfrm>
                    <a:off x="5526133" y="282624"/>
                    <a:ext cx="1226506" cy="122650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4" name="Grafik 33">
                    <a:extLst>
                      <a:ext uri="{FF2B5EF4-FFF2-40B4-BE49-F238E27FC236}">
                        <a16:creationId xmlns:a16="http://schemas.microsoft.com/office/drawing/2014/main" id="{E0AF8F48-8452-4382-8D08-48C0F8324C91}"/>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555148">
                    <a:off x="5687586" y="445043"/>
                    <a:ext cx="903600" cy="903600"/>
                  </a:xfrm>
                  <a:prstGeom prst="rect">
                    <a:avLst/>
                  </a:prstGeom>
                </p:spPr>
              </p:pic>
            </p:grpSp>
            <p:grpSp>
              <p:nvGrpSpPr>
                <p:cNvPr id="46" name="Gruppieren 45">
                  <a:extLst>
                    <a:ext uri="{FF2B5EF4-FFF2-40B4-BE49-F238E27FC236}">
                      <a16:creationId xmlns:a16="http://schemas.microsoft.com/office/drawing/2014/main" id="{0B804E3C-29EA-42AE-90D7-0403FC362659}"/>
                    </a:ext>
                  </a:extLst>
                </p:cNvPr>
                <p:cNvGrpSpPr/>
                <p:nvPr/>
              </p:nvGrpSpPr>
              <p:grpSpPr>
                <a:xfrm>
                  <a:off x="2231340" y="1497792"/>
                  <a:ext cx="989192" cy="655877"/>
                  <a:chOff x="2194065" y="1538189"/>
                  <a:chExt cx="989192" cy="655877"/>
                </a:xfrm>
                <a:solidFill>
                  <a:schemeClr val="accent1"/>
                </a:solidFill>
              </p:grpSpPr>
              <p:sp>
                <p:nvSpPr>
                  <p:cNvPr id="40" name="Freeform 124">
                    <a:extLst>
                      <a:ext uri="{FF2B5EF4-FFF2-40B4-BE49-F238E27FC236}">
                        <a16:creationId xmlns:a16="http://schemas.microsoft.com/office/drawing/2014/main" id="{2C9CAECD-BA1F-44B3-B5A6-A2BC82F30B77}"/>
                      </a:ext>
                    </a:extLst>
                  </p:cNvPr>
                  <p:cNvSpPr>
                    <a:spLocks/>
                  </p:cNvSpPr>
                  <p:nvPr/>
                </p:nvSpPr>
                <p:spPr bwMode="auto">
                  <a:xfrm>
                    <a:off x="2194065" y="1538189"/>
                    <a:ext cx="623621" cy="478468"/>
                  </a:xfrm>
                  <a:custGeom>
                    <a:avLst/>
                    <a:gdLst>
                      <a:gd name="T0" fmla="*/ 116 w 116"/>
                      <a:gd name="T1" fmla="*/ 35 h 89"/>
                      <a:gd name="T2" fmla="*/ 56 w 116"/>
                      <a:gd name="T3" fmla="*/ 35 h 89"/>
                      <a:gd name="T4" fmla="*/ 56 w 116"/>
                      <a:gd name="T5" fmla="*/ 0 h 89"/>
                      <a:gd name="T6" fmla="*/ 0 w 116"/>
                      <a:gd name="T7" fmla="*/ 43 h 89"/>
                      <a:gd name="T8" fmla="*/ 56 w 116"/>
                      <a:gd name="T9" fmla="*/ 89 h 89"/>
                      <a:gd name="T10" fmla="*/ 56 w 116"/>
                      <a:gd name="T11" fmla="*/ 56 h 89"/>
                      <a:gd name="T12" fmla="*/ 116 w 116"/>
                      <a:gd name="T13" fmla="*/ 56 h 89"/>
                      <a:gd name="T14" fmla="*/ 116 w 116"/>
                      <a:gd name="T15" fmla="*/ 3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89">
                        <a:moveTo>
                          <a:pt x="116" y="35"/>
                        </a:moveTo>
                        <a:lnTo>
                          <a:pt x="56" y="35"/>
                        </a:lnTo>
                        <a:lnTo>
                          <a:pt x="56" y="0"/>
                        </a:lnTo>
                        <a:lnTo>
                          <a:pt x="0" y="43"/>
                        </a:lnTo>
                        <a:lnTo>
                          <a:pt x="56" y="89"/>
                        </a:lnTo>
                        <a:lnTo>
                          <a:pt x="56" y="56"/>
                        </a:lnTo>
                        <a:lnTo>
                          <a:pt x="116" y="56"/>
                        </a:lnTo>
                        <a:lnTo>
                          <a:pt x="116" y="35"/>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125">
                    <a:extLst>
                      <a:ext uri="{FF2B5EF4-FFF2-40B4-BE49-F238E27FC236}">
                        <a16:creationId xmlns:a16="http://schemas.microsoft.com/office/drawing/2014/main" id="{649B9CB8-5657-4266-9D9F-43C00872CF14}"/>
                      </a:ext>
                    </a:extLst>
                  </p:cNvPr>
                  <p:cNvSpPr>
                    <a:spLocks/>
                  </p:cNvSpPr>
                  <p:nvPr/>
                </p:nvSpPr>
                <p:spPr bwMode="auto">
                  <a:xfrm>
                    <a:off x="2554260" y="1726350"/>
                    <a:ext cx="628997" cy="467716"/>
                  </a:xfrm>
                  <a:custGeom>
                    <a:avLst/>
                    <a:gdLst>
                      <a:gd name="T0" fmla="*/ 0 w 117"/>
                      <a:gd name="T1" fmla="*/ 54 h 87"/>
                      <a:gd name="T2" fmla="*/ 62 w 117"/>
                      <a:gd name="T3" fmla="*/ 54 h 87"/>
                      <a:gd name="T4" fmla="*/ 62 w 117"/>
                      <a:gd name="T5" fmla="*/ 87 h 87"/>
                      <a:gd name="T6" fmla="*/ 117 w 117"/>
                      <a:gd name="T7" fmla="*/ 43 h 87"/>
                      <a:gd name="T8" fmla="*/ 62 w 117"/>
                      <a:gd name="T9" fmla="*/ 0 h 87"/>
                      <a:gd name="T10" fmla="*/ 62 w 117"/>
                      <a:gd name="T11" fmla="*/ 31 h 87"/>
                      <a:gd name="T12" fmla="*/ 0 w 117"/>
                      <a:gd name="T13" fmla="*/ 31 h 87"/>
                      <a:gd name="T14" fmla="*/ 0 w 117"/>
                      <a:gd name="T15" fmla="*/ 54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87">
                        <a:moveTo>
                          <a:pt x="0" y="54"/>
                        </a:moveTo>
                        <a:lnTo>
                          <a:pt x="62" y="54"/>
                        </a:lnTo>
                        <a:lnTo>
                          <a:pt x="62" y="87"/>
                        </a:lnTo>
                        <a:lnTo>
                          <a:pt x="117" y="43"/>
                        </a:lnTo>
                        <a:lnTo>
                          <a:pt x="62" y="0"/>
                        </a:lnTo>
                        <a:lnTo>
                          <a:pt x="62" y="31"/>
                        </a:lnTo>
                        <a:lnTo>
                          <a:pt x="0" y="31"/>
                        </a:lnTo>
                        <a:lnTo>
                          <a:pt x="0" y="54"/>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grpSp>
      <p:sp>
        <p:nvSpPr>
          <p:cNvPr id="171" name="Ellipse 170">
            <a:extLst>
              <a:ext uri="{FF2B5EF4-FFF2-40B4-BE49-F238E27FC236}">
                <a16:creationId xmlns:a16="http://schemas.microsoft.com/office/drawing/2014/main" id="{C2EC534D-A384-4A4E-9B50-DEC9D6FB77BD}"/>
              </a:ext>
            </a:extLst>
          </p:cNvPr>
          <p:cNvSpPr/>
          <p:nvPr/>
        </p:nvSpPr>
        <p:spPr bwMode="gray">
          <a:xfrm>
            <a:off x="867953" y="1436128"/>
            <a:ext cx="2156108" cy="1106424"/>
          </a:xfrm>
          <a:prstGeom prst="ellipse">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feld 9">
            <a:extLst>
              <a:ext uri="{FF2B5EF4-FFF2-40B4-BE49-F238E27FC236}">
                <a16:creationId xmlns:a16="http://schemas.microsoft.com/office/drawing/2014/main" id="{9D2F5CA2-BAAF-480C-BF44-93E757A46CCB}"/>
              </a:ext>
            </a:extLst>
          </p:cNvPr>
          <p:cNvSpPr txBox="1"/>
          <p:nvPr/>
        </p:nvSpPr>
        <p:spPr>
          <a:xfrm>
            <a:off x="884639" y="2155391"/>
            <a:ext cx="2122736"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solidFill>
                  <a:srgbClr val="798BB3"/>
                </a:solidFill>
                <a:latin typeface="Open Sans" panose="020B0606030504020204" pitchFamily="34" charset="0"/>
                <a:ea typeface="Open Sans" panose="020B0606030504020204" pitchFamily="34" charset="0"/>
                <a:cs typeface="Open Sans" panose="020B0606030504020204" pitchFamily="34" charset="0"/>
              </a:rPr>
              <a:t>Token Holders</a:t>
            </a:r>
          </a:p>
        </p:txBody>
      </p:sp>
      <p:sp>
        <p:nvSpPr>
          <p:cNvPr id="65" name="Freihandform: Form 64">
            <a:extLst>
              <a:ext uri="{FF2B5EF4-FFF2-40B4-BE49-F238E27FC236}">
                <a16:creationId xmlns:a16="http://schemas.microsoft.com/office/drawing/2014/main" id="{C14A407B-5E8B-48E5-837F-F264451331F1}"/>
              </a:ext>
            </a:extLst>
          </p:cNvPr>
          <p:cNvSpPr>
            <a:spLocks/>
          </p:cNvSpPr>
          <p:nvPr/>
        </p:nvSpPr>
        <p:spPr bwMode="auto">
          <a:xfrm>
            <a:off x="1676516" y="1803765"/>
            <a:ext cx="367707" cy="220699"/>
          </a:xfrm>
          <a:custGeom>
            <a:avLst/>
            <a:gdLst>
              <a:gd name="connsiteX0" fmla="*/ 132746 w 576598"/>
              <a:gd name="connsiteY0" fmla="*/ 0 h 346075"/>
              <a:gd name="connsiteX1" fmla="*/ 141042 w 576598"/>
              <a:gd name="connsiteY1" fmla="*/ 0 h 346075"/>
              <a:gd name="connsiteX2" fmla="*/ 290381 w 576598"/>
              <a:gd name="connsiteY2" fmla="*/ 49453 h 346075"/>
              <a:gd name="connsiteX3" fmla="*/ 439720 w 576598"/>
              <a:gd name="connsiteY3" fmla="*/ 0 h 346075"/>
              <a:gd name="connsiteX4" fmla="*/ 448016 w 576598"/>
              <a:gd name="connsiteY4" fmla="*/ 0 h 346075"/>
              <a:gd name="connsiteX5" fmla="*/ 546491 w 576598"/>
              <a:gd name="connsiteY5" fmla="*/ 65973 h 346075"/>
              <a:gd name="connsiteX6" fmla="*/ 576598 w 576598"/>
              <a:gd name="connsiteY6" fmla="*/ 121337 h 346075"/>
              <a:gd name="connsiteX7" fmla="*/ 560922 w 576598"/>
              <a:gd name="connsiteY7" fmla="*/ 162911 h 346075"/>
              <a:gd name="connsiteX8" fmla="*/ 508534 w 576598"/>
              <a:gd name="connsiteY8" fmla="*/ 291499 h 346075"/>
              <a:gd name="connsiteX9" fmla="*/ 503500 w 576598"/>
              <a:gd name="connsiteY9" fmla="*/ 346075 h 346075"/>
              <a:gd name="connsiteX10" fmla="*/ 445173 w 576598"/>
              <a:gd name="connsiteY10" fmla="*/ 346075 h 346075"/>
              <a:gd name="connsiteX11" fmla="*/ 0 w 576598"/>
              <a:gd name="connsiteY11" fmla="*/ 346075 h 346075"/>
              <a:gd name="connsiteX12" fmla="*/ 0 w 576598"/>
              <a:gd name="connsiteY12" fmla="*/ 181327 h 346075"/>
              <a:gd name="connsiteX13" fmla="*/ 132746 w 576598"/>
              <a:gd name="connsiteY13" fmla="*/ 0 h 34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6598" h="346075">
                <a:moveTo>
                  <a:pt x="132746" y="0"/>
                </a:moveTo>
                <a:cubicBezTo>
                  <a:pt x="132746" y="0"/>
                  <a:pt x="132746" y="0"/>
                  <a:pt x="141042" y="0"/>
                </a:cubicBezTo>
                <a:cubicBezTo>
                  <a:pt x="182525" y="32969"/>
                  <a:pt x="232305" y="49453"/>
                  <a:pt x="290381" y="49453"/>
                </a:cubicBezTo>
                <a:cubicBezTo>
                  <a:pt x="348457" y="49453"/>
                  <a:pt x="398237" y="32969"/>
                  <a:pt x="439720" y="0"/>
                </a:cubicBezTo>
                <a:cubicBezTo>
                  <a:pt x="439720" y="0"/>
                  <a:pt x="439720" y="0"/>
                  <a:pt x="448016" y="0"/>
                </a:cubicBezTo>
                <a:cubicBezTo>
                  <a:pt x="485351" y="4145"/>
                  <a:pt x="520588" y="30944"/>
                  <a:pt x="546491" y="65973"/>
                </a:cubicBezTo>
                <a:lnTo>
                  <a:pt x="576598" y="121337"/>
                </a:lnTo>
                <a:lnTo>
                  <a:pt x="560922" y="162911"/>
                </a:lnTo>
                <a:cubicBezTo>
                  <a:pt x="539491" y="198630"/>
                  <a:pt x="517265" y="251812"/>
                  <a:pt x="508534" y="291499"/>
                </a:cubicBezTo>
                <a:lnTo>
                  <a:pt x="503500" y="346075"/>
                </a:lnTo>
                <a:lnTo>
                  <a:pt x="445173" y="346075"/>
                </a:lnTo>
                <a:cubicBezTo>
                  <a:pt x="358899" y="346075"/>
                  <a:pt x="220861" y="346075"/>
                  <a:pt x="0" y="346075"/>
                </a:cubicBezTo>
                <a:cubicBezTo>
                  <a:pt x="0" y="346075"/>
                  <a:pt x="0" y="346075"/>
                  <a:pt x="0" y="181327"/>
                </a:cubicBezTo>
                <a:cubicBezTo>
                  <a:pt x="0" y="107196"/>
                  <a:pt x="58076" y="8290"/>
                  <a:pt x="132746" y="0"/>
                </a:cubicBezTo>
                <a:close/>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2" name="Oval 138">
            <a:extLst>
              <a:ext uri="{FF2B5EF4-FFF2-40B4-BE49-F238E27FC236}">
                <a16:creationId xmlns:a16="http://schemas.microsoft.com/office/drawing/2014/main" id="{778A270A-23B8-457E-8C26-ADDA44582124}"/>
              </a:ext>
            </a:extLst>
          </p:cNvPr>
          <p:cNvSpPr>
            <a:spLocks noChangeArrowheads="1"/>
          </p:cNvSpPr>
          <p:nvPr/>
        </p:nvSpPr>
        <p:spPr bwMode="auto">
          <a:xfrm>
            <a:off x="1745358" y="1564844"/>
            <a:ext cx="232847" cy="232847"/>
          </a:xfrm>
          <a:prstGeom prst="ellipse">
            <a:avLst/>
          </a:pr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56" name="Gruppieren 55">
            <a:extLst>
              <a:ext uri="{FF2B5EF4-FFF2-40B4-BE49-F238E27FC236}">
                <a16:creationId xmlns:a16="http://schemas.microsoft.com/office/drawing/2014/main" id="{9D885378-1A25-4BD8-93EB-1E4F83572A23}"/>
              </a:ext>
            </a:extLst>
          </p:cNvPr>
          <p:cNvGrpSpPr/>
          <p:nvPr/>
        </p:nvGrpSpPr>
        <p:grpSpPr>
          <a:xfrm>
            <a:off x="1943712" y="1785893"/>
            <a:ext cx="424186" cy="317851"/>
            <a:chOff x="1058863" y="1254126"/>
            <a:chExt cx="1165225" cy="873126"/>
          </a:xfrm>
        </p:grpSpPr>
        <p:sp>
          <p:nvSpPr>
            <p:cNvPr id="52" name="Freeform 133">
              <a:extLst>
                <a:ext uri="{FF2B5EF4-FFF2-40B4-BE49-F238E27FC236}">
                  <a16:creationId xmlns:a16="http://schemas.microsoft.com/office/drawing/2014/main" id="{FED29DFE-45BF-44D8-A891-65D81B54274A}"/>
                </a:ext>
              </a:extLst>
            </p:cNvPr>
            <p:cNvSpPr>
              <a:spLocks noEditPoints="1"/>
            </p:cNvSpPr>
            <p:nvPr/>
          </p:nvSpPr>
          <p:spPr bwMode="auto">
            <a:xfrm>
              <a:off x="1058863" y="1254126"/>
              <a:ext cx="1165225" cy="873126"/>
            </a:xfrm>
            <a:custGeom>
              <a:avLst/>
              <a:gdLst>
                <a:gd name="T0" fmla="*/ 3120 w 6120"/>
                <a:gd name="T1" fmla="*/ 1040 h 4584"/>
                <a:gd name="T2" fmla="*/ 3528 w 6120"/>
                <a:gd name="T3" fmla="*/ 131 h 4584"/>
                <a:gd name="T4" fmla="*/ 2785 w 6120"/>
                <a:gd name="T5" fmla="*/ 290 h 4584"/>
                <a:gd name="T6" fmla="*/ 2070 w 6120"/>
                <a:gd name="T7" fmla="*/ 176 h 4584"/>
                <a:gd name="T8" fmla="*/ 2520 w 6120"/>
                <a:gd name="T9" fmla="*/ 1069 h 4584"/>
                <a:gd name="T10" fmla="*/ 2564 w 6120"/>
                <a:gd name="T11" fmla="*/ 4323 h 4584"/>
                <a:gd name="T12" fmla="*/ 3120 w 6120"/>
                <a:gd name="T13" fmla="*/ 1040 h 4584"/>
                <a:gd name="T14" fmla="*/ 3226 w 6120"/>
                <a:gd name="T15" fmla="*/ 3267 h 4584"/>
                <a:gd name="T16" fmla="*/ 3026 w 6120"/>
                <a:gd name="T17" fmla="*/ 3398 h 4584"/>
                <a:gd name="T18" fmla="*/ 2977 w 6120"/>
                <a:gd name="T19" fmla="*/ 3459 h 4584"/>
                <a:gd name="T20" fmla="*/ 2981 w 6120"/>
                <a:gd name="T21" fmla="*/ 3565 h 4584"/>
                <a:gd name="T22" fmla="*/ 2932 w 6120"/>
                <a:gd name="T23" fmla="*/ 3614 h 4584"/>
                <a:gd name="T24" fmla="*/ 2822 w 6120"/>
                <a:gd name="T25" fmla="*/ 3618 h 4584"/>
                <a:gd name="T26" fmla="*/ 2769 w 6120"/>
                <a:gd name="T27" fmla="*/ 3565 h 4584"/>
                <a:gd name="T28" fmla="*/ 2769 w 6120"/>
                <a:gd name="T29" fmla="*/ 3487 h 4584"/>
                <a:gd name="T30" fmla="*/ 2711 w 6120"/>
                <a:gd name="T31" fmla="*/ 3422 h 4584"/>
                <a:gd name="T32" fmla="*/ 2507 w 6120"/>
                <a:gd name="T33" fmla="*/ 3369 h 4584"/>
                <a:gd name="T34" fmla="*/ 2462 w 6120"/>
                <a:gd name="T35" fmla="*/ 3279 h 4584"/>
                <a:gd name="T36" fmla="*/ 2495 w 6120"/>
                <a:gd name="T37" fmla="*/ 3161 h 4584"/>
                <a:gd name="T38" fmla="*/ 2560 w 6120"/>
                <a:gd name="T39" fmla="*/ 3133 h 4584"/>
                <a:gd name="T40" fmla="*/ 2789 w 6120"/>
                <a:gd name="T41" fmla="*/ 3194 h 4584"/>
                <a:gd name="T42" fmla="*/ 2936 w 6120"/>
                <a:gd name="T43" fmla="*/ 3173 h 4584"/>
                <a:gd name="T44" fmla="*/ 2960 w 6120"/>
                <a:gd name="T45" fmla="*/ 2974 h 4584"/>
                <a:gd name="T46" fmla="*/ 2875 w 6120"/>
                <a:gd name="T47" fmla="*/ 2925 h 4584"/>
                <a:gd name="T48" fmla="*/ 2642 w 6120"/>
                <a:gd name="T49" fmla="*/ 2827 h 4584"/>
                <a:gd name="T50" fmla="*/ 2454 w 6120"/>
                <a:gd name="T51" fmla="*/ 2521 h 4584"/>
                <a:gd name="T52" fmla="*/ 2699 w 6120"/>
                <a:gd name="T53" fmla="*/ 2203 h 4584"/>
                <a:gd name="T54" fmla="*/ 2764 w 6120"/>
                <a:gd name="T55" fmla="*/ 2113 h 4584"/>
                <a:gd name="T56" fmla="*/ 2760 w 6120"/>
                <a:gd name="T57" fmla="*/ 2048 h 4584"/>
                <a:gd name="T58" fmla="*/ 2818 w 6120"/>
                <a:gd name="T59" fmla="*/ 1991 h 4584"/>
                <a:gd name="T60" fmla="*/ 2862 w 6120"/>
                <a:gd name="T61" fmla="*/ 1991 h 4584"/>
                <a:gd name="T62" fmla="*/ 2969 w 6120"/>
                <a:gd name="T63" fmla="*/ 2089 h 4584"/>
                <a:gd name="T64" fmla="*/ 3042 w 6120"/>
                <a:gd name="T65" fmla="*/ 2174 h 4584"/>
                <a:gd name="T66" fmla="*/ 3201 w 6120"/>
                <a:gd name="T67" fmla="*/ 2219 h 4584"/>
                <a:gd name="T68" fmla="*/ 3234 w 6120"/>
                <a:gd name="T69" fmla="*/ 2280 h 4584"/>
                <a:gd name="T70" fmla="*/ 3197 w 6120"/>
                <a:gd name="T71" fmla="*/ 2411 h 4584"/>
                <a:gd name="T72" fmla="*/ 3128 w 6120"/>
                <a:gd name="T73" fmla="*/ 2439 h 4584"/>
                <a:gd name="T74" fmla="*/ 2875 w 6120"/>
                <a:gd name="T75" fmla="*/ 2394 h 4584"/>
                <a:gd name="T76" fmla="*/ 2809 w 6120"/>
                <a:gd name="T77" fmla="*/ 2411 h 4584"/>
                <a:gd name="T78" fmla="*/ 2785 w 6120"/>
                <a:gd name="T79" fmla="*/ 2578 h 4584"/>
                <a:gd name="T80" fmla="*/ 2899 w 6120"/>
                <a:gd name="T81" fmla="*/ 2639 h 4584"/>
                <a:gd name="T82" fmla="*/ 3099 w 6120"/>
                <a:gd name="T83" fmla="*/ 2725 h 4584"/>
                <a:gd name="T84" fmla="*/ 3226 w 6120"/>
                <a:gd name="T85" fmla="*/ 3267 h 4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20" h="4584">
                  <a:moveTo>
                    <a:pt x="3120" y="1040"/>
                  </a:moveTo>
                  <a:cubicBezTo>
                    <a:pt x="3454" y="767"/>
                    <a:pt x="3659" y="160"/>
                    <a:pt x="3528" y="131"/>
                  </a:cubicBezTo>
                  <a:cubicBezTo>
                    <a:pt x="3352" y="102"/>
                    <a:pt x="2973" y="261"/>
                    <a:pt x="2785" y="290"/>
                  </a:cubicBezTo>
                  <a:cubicBezTo>
                    <a:pt x="2520" y="319"/>
                    <a:pt x="2230" y="0"/>
                    <a:pt x="2070" y="176"/>
                  </a:cubicBezTo>
                  <a:cubicBezTo>
                    <a:pt x="1940" y="319"/>
                    <a:pt x="2172" y="841"/>
                    <a:pt x="2520" y="1069"/>
                  </a:cubicBezTo>
                  <a:cubicBezTo>
                    <a:pt x="1470" y="1575"/>
                    <a:pt x="0" y="4136"/>
                    <a:pt x="2564" y="4323"/>
                  </a:cubicBezTo>
                  <a:cubicBezTo>
                    <a:pt x="6120" y="4584"/>
                    <a:pt x="4344" y="1534"/>
                    <a:pt x="3120" y="1040"/>
                  </a:cubicBezTo>
                  <a:close/>
                  <a:moveTo>
                    <a:pt x="3226" y="3267"/>
                  </a:moveTo>
                  <a:cubicBezTo>
                    <a:pt x="3173" y="3328"/>
                    <a:pt x="3107" y="3373"/>
                    <a:pt x="3026" y="3398"/>
                  </a:cubicBezTo>
                  <a:cubicBezTo>
                    <a:pt x="2993" y="3406"/>
                    <a:pt x="2977" y="3426"/>
                    <a:pt x="2977" y="3459"/>
                  </a:cubicBezTo>
                  <a:cubicBezTo>
                    <a:pt x="2981" y="3496"/>
                    <a:pt x="2981" y="3528"/>
                    <a:pt x="2981" y="3565"/>
                  </a:cubicBezTo>
                  <a:cubicBezTo>
                    <a:pt x="2981" y="3598"/>
                    <a:pt x="2965" y="3614"/>
                    <a:pt x="2932" y="3614"/>
                  </a:cubicBezTo>
                  <a:cubicBezTo>
                    <a:pt x="2895" y="3618"/>
                    <a:pt x="2858" y="3618"/>
                    <a:pt x="2822" y="3618"/>
                  </a:cubicBezTo>
                  <a:cubicBezTo>
                    <a:pt x="2785" y="3618"/>
                    <a:pt x="2769" y="3598"/>
                    <a:pt x="2769" y="3565"/>
                  </a:cubicBezTo>
                  <a:cubicBezTo>
                    <a:pt x="2769" y="3540"/>
                    <a:pt x="2769" y="3516"/>
                    <a:pt x="2769" y="3487"/>
                  </a:cubicBezTo>
                  <a:cubicBezTo>
                    <a:pt x="2764" y="3430"/>
                    <a:pt x="2764" y="3430"/>
                    <a:pt x="2711" y="3422"/>
                  </a:cubicBezTo>
                  <a:cubicBezTo>
                    <a:pt x="2638" y="3414"/>
                    <a:pt x="2573" y="3398"/>
                    <a:pt x="2507" y="3369"/>
                  </a:cubicBezTo>
                  <a:cubicBezTo>
                    <a:pt x="2454" y="3345"/>
                    <a:pt x="2450" y="3332"/>
                    <a:pt x="2462" y="3279"/>
                  </a:cubicBezTo>
                  <a:cubicBezTo>
                    <a:pt x="2475" y="3239"/>
                    <a:pt x="2483" y="3202"/>
                    <a:pt x="2495" y="3161"/>
                  </a:cubicBezTo>
                  <a:cubicBezTo>
                    <a:pt x="2507" y="3116"/>
                    <a:pt x="2520" y="3112"/>
                    <a:pt x="2560" y="3133"/>
                  </a:cubicBezTo>
                  <a:cubicBezTo>
                    <a:pt x="2634" y="3169"/>
                    <a:pt x="2711" y="3186"/>
                    <a:pt x="2789" y="3194"/>
                  </a:cubicBezTo>
                  <a:cubicBezTo>
                    <a:pt x="2838" y="3202"/>
                    <a:pt x="2891" y="3194"/>
                    <a:pt x="2936" y="3173"/>
                  </a:cubicBezTo>
                  <a:cubicBezTo>
                    <a:pt x="3026" y="3133"/>
                    <a:pt x="3038" y="3031"/>
                    <a:pt x="2960" y="2974"/>
                  </a:cubicBezTo>
                  <a:cubicBezTo>
                    <a:pt x="2936" y="2953"/>
                    <a:pt x="2907" y="2937"/>
                    <a:pt x="2875" y="2925"/>
                  </a:cubicBezTo>
                  <a:cubicBezTo>
                    <a:pt x="2797" y="2892"/>
                    <a:pt x="2715" y="2868"/>
                    <a:pt x="2642" y="2827"/>
                  </a:cubicBezTo>
                  <a:cubicBezTo>
                    <a:pt x="2524" y="2757"/>
                    <a:pt x="2450" y="2664"/>
                    <a:pt x="2454" y="2521"/>
                  </a:cubicBezTo>
                  <a:cubicBezTo>
                    <a:pt x="2462" y="2358"/>
                    <a:pt x="2552" y="2256"/>
                    <a:pt x="2699" y="2203"/>
                  </a:cubicBezTo>
                  <a:cubicBezTo>
                    <a:pt x="2764" y="2178"/>
                    <a:pt x="2764" y="2178"/>
                    <a:pt x="2764" y="2113"/>
                  </a:cubicBezTo>
                  <a:cubicBezTo>
                    <a:pt x="2764" y="2093"/>
                    <a:pt x="2760" y="2068"/>
                    <a:pt x="2760" y="2048"/>
                  </a:cubicBezTo>
                  <a:cubicBezTo>
                    <a:pt x="2764" y="2003"/>
                    <a:pt x="2769" y="1991"/>
                    <a:pt x="2818" y="1991"/>
                  </a:cubicBezTo>
                  <a:cubicBezTo>
                    <a:pt x="2834" y="1991"/>
                    <a:pt x="2850" y="1991"/>
                    <a:pt x="2862" y="1991"/>
                  </a:cubicBezTo>
                  <a:cubicBezTo>
                    <a:pt x="2965" y="1987"/>
                    <a:pt x="2965" y="1987"/>
                    <a:pt x="2969" y="2089"/>
                  </a:cubicBezTo>
                  <a:cubicBezTo>
                    <a:pt x="2969" y="2162"/>
                    <a:pt x="2969" y="2162"/>
                    <a:pt x="3042" y="2174"/>
                  </a:cubicBezTo>
                  <a:cubicBezTo>
                    <a:pt x="3099" y="2182"/>
                    <a:pt x="3152" y="2195"/>
                    <a:pt x="3201" y="2219"/>
                  </a:cubicBezTo>
                  <a:cubicBezTo>
                    <a:pt x="3230" y="2231"/>
                    <a:pt x="3242" y="2248"/>
                    <a:pt x="3234" y="2280"/>
                  </a:cubicBezTo>
                  <a:cubicBezTo>
                    <a:pt x="3222" y="2321"/>
                    <a:pt x="3209" y="2366"/>
                    <a:pt x="3197" y="2411"/>
                  </a:cubicBezTo>
                  <a:cubicBezTo>
                    <a:pt x="3185" y="2452"/>
                    <a:pt x="3169" y="2460"/>
                    <a:pt x="3128" y="2439"/>
                  </a:cubicBezTo>
                  <a:cubicBezTo>
                    <a:pt x="3050" y="2403"/>
                    <a:pt x="2965" y="2390"/>
                    <a:pt x="2875" y="2394"/>
                  </a:cubicBezTo>
                  <a:cubicBezTo>
                    <a:pt x="2854" y="2394"/>
                    <a:pt x="2830" y="2399"/>
                    <a:pt x="2809" y="2411"/>
                  </a:cubicBezTo>
                  <a:cubicBezTo>
                    <a:pt x="2732" y="2443"/>
                    <a:pt x="2724" y="2529"/>
                    <a:pt x="2785" y="2578"/>
                  </a:cubicBezTo>
                  <a:cubicBezTo>
                    <a:pt x="2822" y="2606"/>
                    <a:pt x="2858" y="2623"/>
                    <a:pt x="2899" y="2639"/>
                  </a:cubicBezTo>
                  <a:cubicBezTo>
                    <a:pt x="2965" y="2664"/>
                    <a:pt x="3038" y="2692"/>
                    <a:pt x="3099" y="2725"/>
                  </a:cubicBezTo>
                  <a:cubicBezTo>
                    <a:pt x="3307" y="2835"/>
                    <a:pt x="3369" y="3088"/>
                    <a:pt x="3226" y="3267"/>
                  </a:cubicBezTo>
                  <a:close/>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 name="Ellipse 52">
              <a:extLst>
                <a:ext uri="{FF2B5EF4-FFF2-40B4-BE49-F238E27FC236}">
                  <a16:creationId xmlns:a16="http://schemas.microsoft.com/office/drawing/2014/main" id="{EF9B181C-8B29-4B01-9F95-CB29210FC138}"/>
                </a:ext>
              </a:extLst>
            </p:cNvPr>
            <p:cNvSpPr/>
            <p:nvPr/>
          </p:nvSpPr>
          <p:spPr bwMode="gray">
            <a:xfrm>
              <a:off x="1358453" y="1552501"/>
              <a:ext cx="480313" cy="480315"/>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46" name="Gruppieren 245">
            <a:extLst>
              <a:ext uri="{FF2B5EF4-FFF2-40B4-BE49-F238E27FC236}">
                <a16:creationId xmlns:a16="http://schemas.microsoft.com/office/drawing/2014/main" id="{F3ADC1D2-57E4-452A-875B-3D36CAC9A7D4}"/>
              </a:ext>
            </a:extLst>
          </p:cNvPr>
          <p:cNvGrpSpPr/>
          <p:nvPr/>
        </p:nvGrpSpPr>
        <p:grpSpPr>
          <a:xfrm>
            <a:off x="761643" y="4478761"/>
            <a:ext cx="2869780" cy="1781907"/>
            <a:chOff x="761643" y="4478761"/>
            <a:chExt cx="2869780" cy="1781907"/>
          </a:xfrm>
        </p:grpSpPr>
        <p:sp>
          <p:nvSpPr>
            <p:cNvPr id="180" name="Ellipse 179">
              <a:hlinkClick r:id="rId12"/>
              <a:extLst>
                <a:ext uri="{FF2B5EF4-FFF2-40B4-BE49-F238E27FC236}">
                  <a16:creationId xmlns:a16="http://schemas.microsoft.com/office/drawing/2014/main" id="{83632F10-EF70-4657-BCD1-84BE70270D82}"/>
                </a:ext>
              </a:extLst>
            </p:cNvPr>
            <p:cNvSpPr/>
            <p:nvPr/>
          </p:nvSpPr>
          <p:spPr bwMode="gray">
            <a:xfrm>
              <a:off x="761643" y="4478761"/>
              <a:ext cx="2869780" cy="1781907"/>
            </a:xfrm>
            <a:prstGeom prst="ellipse">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feld 16">
              <a:hlinkClick r:id="rId12"/>
              <a:extLst>
                <a:ext uri="{FF2B5EF4-FFF2-40B4-BE49-F238E27FC236}">
                  <a16:creationId xmlns:a16="http://schemas.microsoft.com/office/drawing/2014/main" id="{82394AB2-C132-4478-9592-7B9A506FF712}"/>
                </a:ext>
              </a:extLst>
            </p:cNvPr>
            <p:cNvSpPr txBox="1"/>
            <p:nvPr/>
          </p:nvSpPr>
          <p:spPr>
            <a:xfrm>
              <a:off x="1135165" y="5471150"/>
              <a:ext cx="2122736" cy="39227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solidFill>
                    <a:srgbClr val="798BB3"/>
                  </a:solidFill>
                  <a:latin typeface="Open Sans" panose="020B0606030504020204" pitchFamily="34" charset="0"/>
                  <a:ea typeface="Open Sans" panose="020B0606030504020204" pitchFamily="34" charset="0"/>
                  <a:cs typeface="Open Sans" panose="020B0606030504020204" pitchFamily="34" charset="0"/>
                </a:rPr>
                <a:t>Community </a:t>
              </a:r>
              <a:br>
                <a:rPr lang="en-US" sz="1400" dirty="0">
                  <a:solidFill>
                    <a:srgbClr val="798BB3"/>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798BB3"/>
                  </a:solidFill>
                  <a:latin typeface="Open Sans" panose="020B0606030504020204" pitchFamily="34" charset="0"/>
                  <a:ea typeface="Open Sans" panose="020B0606030504020204" pitchFamily="34" charset="0"/>
                  <a:cs typeface="Open Sans" panose="020B0606030504020204" pitchFamily="34" charset="0"/>
                </a:rPr>
                <a:t>Foundations/Organizations</a:t>
              </a:r>
            </a:p>
          </p:txBody>
        </p:sp>
        <p:sp>
          <p:nvSpPr>
            <p:cNvPr id="124" name="Oval 173">
              <a:hlinkClick r:id="rId12"/>
              <a:extLst>
                <a:ext uri="{FF2B5EF4-FFF2-40B4-BE49-F238E27FC236}">
                  <a16:creationId xmlns:a16="http://schemas.microsoft.com/office/drawing/2014/main" id="{BC52589A-3B05-4259-B9E5-A959B8ACCF37}"/>
                </a:ext>
              </a:extLst>
            </p:cNvPr>
            <p:cNvSpPr>
              <a:spLocks noChangeArrowheads="1"/>
            </p:cNvSpPr>
            <p:nvPr/>
          </p:nvSpPr>
          <p:spPr bwMode="auto">
            <a:xfrm>
              <a:off x="1888029" y="4666458"/>
              <a:ext cx="225869" cy="225870"/>
            </a:xfrm>
            <a:prstGeom prst="ellipse">
              <a:avLst/>
            </a:pr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5" name="Oval 174">
              <a:hlinkClick r:id="rId12"/>
              <a:extLst>
                <a:ext uri="{FF2B5EF4-FFF2-40B4-BE49-F238E27FC236}">
                  <a16:creationId xmlns:a16="http://schemas.microsoft.com/office/drawing/2014/main" id="{76F8E822-FE4F-410E-A8B2-3699D7A399D1}"/>
                </a:ext>
              </a:extLst>
            </p:cNvPr>
            <p:cNvSpPr>
              <a:spLocks noChangeArrowheads="1"/>
            </p:cNvSpPr>
            <p:nvPr/>
          </p:nvSpPr>
          <p:spPr bwMode="auto">
            <a:xfrm>
              <a:off x="2281923" y="4666458"/>
              <a:ext cx="214851" cy="225870"/>
            </a:xfrm>
            <a:prstGeom prst="ellipse">
              <a:avLst/>
            </a:pr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6" name="Freeform 175">
              <a:hlinkClick r:id="rId12"/>
              <a:extLst>
                <a:ext uri="{FF2B5EF4-FFF2-40B4-BE49-F238E27FC236}">
                  <a16:creationId xmlns:a16="http://schemas.microsoft.com/office/drawing/2014/main" id="{D5CF636A-51AC-4C28-B948-581EC8D5F76A}"/>
                </a:ext>
              </a:extLst>
            </p:cNvPr>
            <p:cNvSpPr>
              <a:spLocks/>
            </p:cNvSpPr>
            <p:nvPr/>
          </p:nvSpPr>
          <p:spPr bwMode="auto">
            <a:xfrm>
              <a:off x="1832938" y="4906100"/>
              <a:ext cx="347067" cy="214852"/>
            </a:xfrm>
            <a:custGeom>
              <a:avLst/>
              <a:gdLst>
                <a:gd name="T0" fmla="*/ 797 w 1056"/>
                <a:gd name="T1" fmla="*/ 0 h 648"/>
                <a:gd name="T2" fmla="*/ 223 w 1056"/>
                <a:gd name="T3" fmla="*/ 0 h 648"/>
                <a:gd name="T4" fmla="*/ 223 w 1056"/>
                <a:gd name="T5" fmla="*/ 0 h 648"/>
                <a:gd name="T6" fmla="*/ 0 w 1056"/>
                <a:gd name="T7" fmla="*/ 204 h 648"/>
                <a:gd name="T8" fmla="*/ 204 w 1056"/>
                <a:gd name="T9" fmla="*/ 593 h 648"/>
                <a:gd name="T10" fmla="*/ 204 w 1056"/>
                <a:gd name="T11" fmla="*/ 648 h 648"/>
                <a:gd name="T12" fmla="*/ 1056 w 1056"/>
                <a:gd name="T13" fmla="*/ 648 h 648"/>
                <a:gd name="T14" fmla="*/ 1056 w 1056"/>
                <a:gd name="T15" fmla="*/ 334 h 648"/>
                <a:gd name="T16" fmla="*/ 797 w 1056"/>
                <a:gd name="T17"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6" h="648">
                  <a:moveTo>
                    <a:pt x="797" y="0"/>
                  </a:moveTo>
                  <a:cubicBezTo>
                    <a:pt x="630" y="130"/>
                    <a:pt x="390" y="130"/>
                    <a:pt x="223" y="0"/>
                  </a:cubicBezTo>
                  <a:cubicBezTo>
                    <a:pt x="223" y="0"/>
                    <a:pt x="223" y="0"/>
                    <a:pt x="223" y="0"/>
                  </a:cubicBezTo>
                  <a:cubicBezTo>
                    <a:pt x="130" y="0"/>
                    <a:pt x="56" y="93"/>
                    <a:pt x="0" y="204"/>
                  </a:cubicBezTo>
                  <a:cubicBezTo>
                    <a:pt x="130" y="278"/>
                    <a:pt x="204" y="445"/>
                    <a:pt x="204" y="593"/>
                  </a:cubicBezTo>
                  <a:cubicBezTo>
                    <a:pt x="204" y="648"/>
                    <a:pt x="204" y="648"/>
                    <a:pt x="204" y="648"/>
                  </a:cubicBezTo>
                  <a:cubicBezTo>
                    <a:pt x="1056" y="648"/>
                    <a:pt x="1056" y="648"/>
                    <a:pt x="1056" y="648"/>
                  </a:cubicBezTo>
                  <a:cubicBezTo>
                    <a:pt x="1056" y="334"/>
                    <a:pt x="1056" y="334"/>
                    <a:pt x="1056" y="334"/>
                  </a:cubicBezTo>
                  <a:cubicBezTo>
                    <a:pt x="1056" y="186"/>
                    <a:pt x="945" y="0"/>
                    <a:pt x="797" y="0"/>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7" name="Oval 176">
              <a:hlinkClick r:id="rId12"/>
              <a:extLst>
                <a:ext uri="{FF2B5EF4-FFF2-40B4-BE49-F238E27FC236}">
                  <a16:creationId xmlns:a16="http://schemas.microsoft.com/office/drawing/2014/main" id="{AB97214C-66B1-4DA4-B63F-016069D31AF2}"/>
                </a:ext>
              </a:extLst>
            </p:cNvPr>
            <p:cNvSpPr>
              <a:spLocks noChangeArrowheads="1"/>
            </p:cNvSpPr>
            <p:nvPr/>
          </p:nvSpPr>
          <p:spPr bwMode="auto">
            <a:xfrm>
              <a:off x="1551979" y="4713284"/>
              <a:ext cx="250660" cy="253414"/>
            </a:xfrm>
            <a:prstGeom prst="ellipse">
              <a:avLst/>
            </a:pr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8" name="Freeform 177">
              <a:hlinkClick r:id="rId12"/>
              <a:extLst>
                <a:ext uri="{FF2B5EF4-FFF2-40B4-BE49-F238E27FC236}">
                  <a16:creationId xmlns:a16="http://schemas.microsoft.com/office/drawing/2014/main" id="{E166FACE-9E8A-46A4-9185-C3D822BD791C}"/>
                </a:ext>
              </a:extLst>
            </p:cNvPr>
            <p:cNvSpPr>
              <a:spLocks/>
            </p:cNvSpPr>
            <p:nvPr/>
          </p:nvSpPr>
          <p:spPr bwMode="auto">
            <a:xfrm>
              <a:off x="2213060" y="4906100"/>
              <a:ext cx="347067" cy="214852"/>
            </a:xfrm>
            <a:custGeom>
              <a:avLst/>
              <a:gdLst>
                <a:gd name="T0" fmla="*/ 853 w 1056"/>
                <a:gd name="T1" fmla="*/ 593 h 648"/>
                <a:gd name="T2" fmla="*/ 1056 w 1056"/>
                <a:gd name="T3" fmla="*/ 204 h 648"/>
                <a:gd name="T4" fmla="*/ 834 w 1056"/>
                <a:gd name="T5" fmla="*/ 0 h 648"/>
                <a:gd name="T6" fmla="*/ 260 w 1056"/>
                <a:gd name="T7" fmla="*/ 0 h 648"/>
                <a:gd name="T8" fmla="*/ 260 w 1056"/>
                <a:gd name="T9" fmla="*/ 0 h 648"/>
                <a:gd name="T10" fmla="*/ 0 w 1056"/>
                <a:gd name="T11" fmla="*/ 334 h 648"/>
                <a:gd name="T12" fmla="*/ 0 w 1056"/>
                <a:gd name="T13" fmla="*/ 648 h 648"/>
                <a:gd name="T14" fmla="*/ 853 w 1056"/>
                <a:gd name="T15" fmla="*/ 648 h 648"/>
                <a:gd name="T16" fmla="*/ 853 w 1056"/>
                <a:gd name="T17" fmla="*/ 59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6" h="648">
                  <a:moveTo>
                    <a:pt x="853" y="593"/>
                  </a:moveTo>
                  <a:cubicBezTo>
                    <a:pt x="853" y="445"/>
                    <a:pt x="927" y="278"/>
                    <a:pt x="1056" y="204"/>
                  </a:cubicBezTo>
                  <a:cubicBezTo>
                    <a:pt x="1019" y="93"/>
                    <a:pt x="927" y="0"/>
                    <a:pt x="834" y="0"/>
                  </a:cubicBezTo>
                  <a:cubicBezTo>
                    <a:pt x="667" y="130"/>
                    <a:pt x="427" y="130"/>
                    <a:pt x="260" y="0"/>
                  </a:cubicBezTo>
                  <a:cubicBezTo>
                    <a:pt x="260" y="0"/>
                    <a:pt x="260" y="0"/>
                    <a:pt x="260" y="0"/>
                  </a:cubicBezTo>
                  <a:cubicBezTo>
                    <a:pt x="112" y="19"/>
                    <a:pt x="0" y="204"/>
                    <a:pt x="0" y="334"/>
                  </a:cubicBezTo>
                  <a:cubicBezTo>
                    <a:pt x="0" y="648"/>
                    <a:pt x="0" y="648"/>
                    <a:pt x="0" y="648"/>
                  </a:cubicBezTo>
                  <a:cubicBezTo>
                    <a:pt x="853" y="648"/>
                    <a:pt x="853" y="648"/>
                    <a:pt x="853" y="648"/>
                  </a:cubicBezTo>
                  <a:lnTo>
                    <a:pt x="853" y="593"/>
                  </a:lnTo>
                  <a:close/>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9" name="Oval 178">
              <a:hlinkClick r:id="rId12"/>
              <a:extLst>
                <a:ext uri="{FF2B5EF4-FFF2-40B4-BE49-F238E27FC236}">
                  <a16:creationId xmlns:a16="http://schemas.microsoft.com/office/drawing/2014/main" id="{14384409-1F63-45B5-8598-185A7C73C164}"/>
                </a:ext>
              </a:extLst>
            </p:cNvPr>
            <p:cNvSpPr>
              <a:spLocks noChangeArrowheads="1"/>
            </p:cNvSpPr>
            <p:nvPr/>
          </p:nvSpPr>
          <p:spPr bwMode="auto">
            <a:xfrm>
              <a:off x="2590427" y="4713284"/>
              <a:ext cx="250660" cy="253414"/>
            </a:xfrm>
            <a:prstGeom prst="ellipse">
              <a:avLst/>
            </a:pr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0" name="Freeform 179">
              <a:hlinkClick r:id="rId12"/>
              <a:extLst>
                <a:ext uri="{FF2B5EF4-FFF2-40B4-BE49-F238E27FC236}">
                  <a16:creationId xmlns:a16="http://schemas.microsoft.com/office/drawing/2014/main" id="{F87C1818-F305-43CE-AC82-3E02423846DB}"/>
                </a:ext>
              </a:extLst>
            </p:cNvPr>
            <p:cNvSpPr>
              <a:spLocks/>
            </p:cNvSpPr>
            <p:nvPr/>
          </p:nvSpPr>
          <p:spPr bwMode="auto">
            <a:xfrm>
              <a:off x="1472099" y="4972208"/>
              <a:ext cx="404912" cy="247906"/>
            </a:xfrm>
            <a:custGeom>
              <a:avLst/>
              <a:gdLst>
                <a:gd name="T0" fmla="*/ 1224 w 1224"/>
                <a:gd name="T1" fmla="*/ 470 h 752"/>
                <a:gd name="T2" fmla="*/ 1224 w 1224"/>
                <a:gd name="T3" fmla="*/ 395 h 752"/>
                <a:gd name="T4" fmla="*/ 928 w 1224"/>
                <a:gd name="T5" fmla="*/ 0 h 752"/>
                <a:gd name="T6" fmla="*/ 928 w 1224"/>
                <a:gd name="T7" fmla="*/ 0 h 752"/>
                <a:gd name="T8" fmla="*/ 297 w 1224"/>
                <a:gd name="T9" fmla="*/ 19 h 752"/>
                <a:gd name="T10" fmla="*/ 297 w 1224"/>
                <a:gd name="T11" fmla="*/ 19 h 752"/>
                <a:gd name="T12" fmla="*/ 0 w 1224"/>
                <a:gd name="T13" fmla="*/ 395 h 752"/>
                <a:gd name="T14" fmla="*/ 0 w 1224"/>
                <a:gd name="T15" fmla="*/ 752 h 752"/>
                <a:gd name="T16" fmla="*/ 1002 w 1224"/>
                <a:gd name="T17" fmla="*/ 752 h 752"/>
                <a:gd name="T18" fmla="*/ 1224 w 1224"/>
                <a:gd name="T19" fmla="*/ 47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4" h="752">
                  <a:moveTo>
                    <a:pt x="1224" y="470"/>
                  </a:moveTo>
                  <a:cubicBezTo>
                    <a:pt x="1224" y="395"/>
                    <a:pt x="1224" y="395"/>
                    <a:pt x="1224" y="395"/>
                  </a:cubicBezTo>
                  <a:cubicBezTo>
                    <a:pt x="1224" y="226"/>
                    <a:pt x="1095" y="19"/>
                    <a:pt x="928" y="0"/>
                  </a:cubicBezTo>
                  <a:cubicBezTo>
                    <a:pt x="928" y="0"/>
                    <a:pt x="928" y="0"/>
                    <a:pt x="928" y="0"/>
                  </a:cubicBezTo>
                  <a:cubicBezTo>
                    <a:pt x="742" y="151"/>
                    <a:pt x="483" y="151"/>
                    <a:pt x="297" y="19"/>
                  </a:cubicBezTo>
                  <a:cubicBezTo>
                    <a:pt x="297" y="19"/>
                    <a:pt x="297" y="19"/>
                    <a:pt x="297" y="19"/>
                  </a:cubicBezTo>
                  <a:cubicBezTo>
                    <a:pt x="130" y="19"/>
                    <a:pt x="0" y="245"/>
                    <a:pt x="0" y="395"/>
                  </a:cubicBezTo>
                  <a:cubicBezTo>
                    <a:pt x="0" y="752"/>
                    <a:pt x="0" y="752"/>
                    <a:pt x="0" y="752"/>
                  </a:cubicBezTo>
                  <a:cubicBezTo>
                    <a:pt x="1002" y="752"/>
                    <a:pt x="1002" y="752"/>
                    <a:pt x="1002" y="752"/>
                  </a:cubicBezTo>
                  <a:lnTo>
                    <a:pt x="1224" y="470"/>
                  </a:lnTo>
                  <a:close/>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2" name="Freeform 181">
              <a:hlinkClick r:id="rId12"/>
              <a:extLst>
                <a:ext uri="{FF2B5EF4-FFF2-40B4-BE49-F238E27FC236}">
                  <a16:creationId xmlns:a16="http://schemas.microsoft.com/office/drawing/2014/main" id="{D8B7FD61-2A80-4443-AA10-70E5B498D8CB}"/>
                </a:ext>
              </a:extLst>
            </p:cNvPr>
            <p:cNvSpPr>
              <a:spLocks/>
            </p:cNvSpPr>
            <p:nvPr/>
          </p:nvSpPr>
          <p:spPr bwMode="auto">
            <a:xfrm>
              <a:off x="2516055" y="4972208"/>
              <a:ext cx="404912" cy="247906"/>
            </a:xfrm>
            <a:custGeom>
              <a:avLst/>
              <a:gdLst>
                <a:gd name="T0" fmla="*/ 928 w 1224"/>
                <a:gd name="T1" fmla="*/ 0 h 752"/>
                <a:gd name="T2" fmla="*/ 928 w 1224"/>
                <a:gd name="T3" fmla="*/ 0 h 752"/>
                <a:gd name="T4" fmla="*/ 279 w 1224"/>
                <a:gd name="T5" fmla="*/ 19 h 752"/>
                <a:gd name="T6" fmla="*/ 279 w 1224"/>
                <a:gd name="T7" fmla="*/ 19 h 752"/>
                <a:gd name="T8" fmla="*/ 0 w 1224"/>
                <a:gd name="T9" fmla="*/ 395 h 752"/>
                <a:gd name="T10" fmla="*/ 0 w 1224"/>
                <a:gd name="T11" fmla="*/ 470 h 752"/>
                <a:gd name="T12" fmla="*/ 223 w 1224"/>
                <a:gd name="T13" fmla="*/ 752 h 752"/>
                <a:gd name="T14" fmla="*/ 1224 w 1224"/>
                <a:gd name="T15" fmla="*/ 752 h 752"/>
                <a:gd name="T16" fmla="*/ 1224 w 1224"/>
                <a:gd name="T17" fmla="*/ 395 h 752"/>
                <a:gd name="T18" fmla="*/ 928 w 1224"/>
                <a:gd name="T19"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4" h="752">
                  <a:moveTo>
                    <a:pt x="928" y="0"/>
                  </a:moveTo>
                  <a:cubicBezTo>
                    <a:pt x="928" y="0"/>
                    <a:pt x="928" y="0"/>
                    <a:pt x="928" y="0"/>
                  </a:cubicBezTo>
                  <a:cubicBezTo>
                    <a:pt x="742" y="151"/>
                    <a:pt x="464" y="151"/>
                    <a:pt x="279" y="19"/>
                  </a:cubicBezTo>
                  <a:cubicBezTo>
                    <a:pt x="279" y="19"/>
                    <a:pt x="279" y="19"/>
                    <a:pt x="279" y="19"/>
                  </a:cubicBezTo>
                  <a:cubicBezTo>
                    <a:pt x="130" y="19"/>
                    <a:pt x="0" y="245"/>
                    <a:pt x="0" y="395"/>
                  </a:cubicBezTo>
                  <a:cubicBezTo>
                    <a:pt x="0" y="470"/>
                    <a:pt x="0" y="470"/>
                    <a:pt x="0" y="470"/>
                  </a:cubicBezTo>
                  <a:cubicBezTo>
                    <a:pt x="223" y="752"/>
                    <a:pt x="223" y="752"/>
                    <a:pt x="223" y="752"/>
                  </a:cubicBezTo>
                  <a:cubicBezTo>
                    <a:pt x="1224" y="752"/>
                    <a:pt x="1224" y="752"/>
                    <a:pt x="1224" y="752"/>
                  </a:cubicBezTo>
                  <a:cubicBezTo>
                    <a:pt x="1224" y="395"/>
                    <a:pt x="1224" y="395"/>
                    <a:pt x="1224" y="395"/>
                  </a:cubicBezTo>
                  <a:cubicBezTo>
                    <a:pt x="1224" y="226"/>
                    <a:pt x="1095" y="19"/>
                    <a:pt x="928" y="0"/>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5" name="Gleichschenkliges Dreieck 134">
              <a:extLst>
                <a:ext uri="{FF2B5EF4-FFF2-40B4-BE49-F238E27FC236}">
                  <a16:creationId xmlns:a16="http://schemas.microsoft.com/office/drawing/2014/main" id="{2B909030-ECBA-4534-AA69-60898B08EA65}"/>
                </a:ext>
              </a:extLst>
            </p:cNvPr>
            <p:cNvSpPr/>
            <p:nvPr/>
          </p:nvSpPr>
          <p:spPr bwMode="gray">
            <a:xfrm>
              <a:off x="1940223" y="4995526"/>
              <a:ext cx="512622" cy="152971"/>
            </a:xfrm>
            <a:prstGeom prst="triangle">
              <a:avLst/>
            </a:prstGeom>
            <a:solidFill>
              <a:srgbClr val="E4E8F0"/>
            </a:solidFill>
            <a:ln>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8" name="Freeform 169">
              <a:hlinkClick r:id="rId12"/>
              <a:extLst>
                <a:ext uri="{FF2B5EF4-FFF2-40B4-BE49-F238E27FC236}">
                  <a16:creationId xmlns:a16="http://schemas.microsoft.com/office/drawing/2014/main" id="{0114AB0A-A313-4AD5-AFBF-F7BB533DFF22}"/>
                </a:ext>
              </a:extLst>
            </p:cNvPr>
            <p:cNvSpPr>
              <a:spLocks noEditPoints="1"/>
            </p:cNvSpPr>
            <p:nvPr/>
          </p:nvSpPr>
          <p:spPr bwMode="auto">
            <a:xfrm>
              <a:off x="1986375" y="5009297"/>
              <a:ext cx="420316" cy="421334"/>
            </a:xfrm>
            <a:custGeom>
              <a:avLst/>
              <a:gdLst>
                <a:gd name="T0" fmla="*/ 1967 w 3440"/>
                <a:gd name="T1" fmla="*/ 1211 h 3440"/>
                <a:gd name="T2" fmla="*/ 1967 w 3440"/>
                <a:gd name="T3" fmla="*/ 1230 h 3440"/>
                <a:gd name="T4" fmla="*/ 1967 w 3440"/>
                <a:gd name="T5" fmla="*/ 2780 h 3440"/>
                <a:gd name="T6" fmla="*/ 1967 w 3440"/>
                <a:gd name="T7" fmla="*/ 3026 h 3440"/>
                <a:gd name="T8" fmla="*/ 2007 w 3440"/>
                <a:gd name="T9" fmla="*/ 3026 h 3440"/>
                <a:gd name="T10" fmla="*/ 2361 w 3440"/>
                <a:gd name="T11" fmla="*/ 3026 h 3440"/>
                <a:gd name="T12" fmla="*/ 2533 w 3440"/>
                <a:gd name="T13" fmla="*/ 3026 h 3440"/>
                <a:gd name="T14" fmla="*/ 2533 w 3440"/>
                <a:gd name="T15" fmla="*/ 3025 h 3440"/>
                <a:gd name="T16" fmla="*/ 2533 w 3440"/>
                <a:gd name="T17" fmla="*/ 1574 h 3440"/>
                <a:gd name="T18" fmla="*/ 2533 w 3440"/>
                <a:gd name="T19" fmla="*/ 1211 h 3440"/>
                <a:gd name="T20" fmla="*/ 2494 w 3440"/>
                <a:gd name="T21" fmla="*/ 1211 h 3440"/>
                <a:gd name="T22" fmla="*/ 2140 w 3440"/>
                <a:gd name="T23" fmla="*/ 1211 h 3440"/>
                <a:gd name="T24" fmla="*/ 1967 w 3440"/>
                <a:gd name="T25" fmla="*/ 1211 h 3440"/>
                <a:gd name="T26" fmla="*/ 932 w 3440"/>
                <a:gd name="T27" fmla="*/ 1211 h 3440"/>
                <a:gd name="T28" fmla="*/ 932 w 3440"/>
                <a:gd name="T29" fmla="*/ 1230 h 3440"/>
                <a:gd name="T30" fmla="*/ 932 w 3440"/>
                <a:gd name="T31" fmla="*/ 2780 h 3440"/>
                <a:gd name="T32" fmla="*/ 932 w 3440"/>
                <a:gd name="T33" fmla="*/ 3026 h 3440"/>
                <a:gd name="T34" fmla="*/ 950 w 3440"/>
                <a:gd name="T35" fmla="*/ 3026 h 3440"/>
                <a:gd name="T36" fmla="*/ 1315 w 3440"/>
                <a:gd name="T37" fmla="*/ 3026 h 3440"/>
                <a:gd name="T38" fmla="*/ 1490 w 3440"/>
                <a:gd name="T39" fmla="*/ 3026 h 3440"/>
                <a:gd name="T40" fmla="*/ 1490 w 3440"/>
                <a:gd name="T41" fmla="*/ 3025 h 3440"/>
                <a:gd name="T42" fmla="*/ 1490 w 3440"/>
                <a:gd name="T43" fmla="*/ 1574 h 3440"/>
                <a:gd name="T44" fmla="*/ 1490 w 3440"/>
                <a:gd name="T45" fmla="*/ 1211 h 3440"/>
                <a:gd name="T46" fmla="*/ 1453 w 3440"/>
                <a:gd name="T47" fmla="*/ 1211 h 3440"/>
                <a:gd name="T48" fmla="*/ 1087 w 3440"/>
                <a:gd name="T49" fmla="*/ 1211 h 3440"/>
                <a:gd name="T50" fmla="*/ 932 w 3440"/>
                <a:gd name="T51" fmla="*/ 1211 h 3440"/>
                <a:gd name="T52" fmla="*/ 1688 w 3440"/>
                <a:gd name="T53" fmla="*/ 0 h 3440"/>
                <a:gd name="T54" fmla="*/ 1731 w 3440"/>
                <a:gd name="T55" fmla="*/ 0 h 3440"/>
                <a:gd name="T56" fmla="*/ 1753 w 3440"/>
                <a:gd name="T57" fmla="*/ 0 h 3440"/>
                <a:gd name="T58" fmla="*/ 3397 w 3440"/>
                <a:gd name="T59" fmla="*/ 995 h 3440"/>
                <a:gd name="T60" fmla="*/ 3440 w 3440"/>
                <a:gd name="T61" fmla="*/ 1060 h 3440"/>
                <a:gd name="T62" fmla="*/ 3440 w 3440"/>
                <a:gd name="T63" fmla="*/ 1189 h 3440"/>
                <a:gd name="T64" fmla="*/ 3419 w 3440"/>
                <a:gd name="T65" fmla="*/ 1211 h 3440"/>
                <a:gd name="T66" fmla="*/ 3114 w 3440"/>
                <a:gd name="T67" fmla="*/ 1211 h 3440"/>
                <a:gd name="T68" fmla="*/ 3010 w 3440"/>
                <a:gd name="T69" fmla="*/ 1211 h 3440"/>
                <a:gd name="T70" fmla="*/ 3010 w 3440"/>
                <a:gd name="T71" fmla="*/ 1230 h 3440"/>
                <a:gd name="T72" fmla="*/ 3010 w 3440"/>
                <a:gd name="T73" fmla="*/ 2780 h 3440"/>
                <a:gd name="T74" fmla="*/ 3010 w 3440"/>
                <a:gd name="T75" fmla="*/ 3026 h 3440"/>
                <a:gd name="T76" fmla="*/ 3111 w 3440"/>
                <a:gd name="T77" fmla="*/ 3026 h 3440"/>
                <a:gd name="T78" fmla="*/ 3311 w 3440"/>
                <a:gd name="T79" fmla="*/ 3026 h 3440"/>
                <a:gd name="T80" fmla="*/ 3354 w 3440"/>
                <a:gd name="T81" fmla="*/ 3048 h 3440"/>
                <a:gd name="T82" fmla="*/ 3419 w 3440"/>
                <a:gd name="T83" fmla="*/ 3179 h 3440"/>
                <a:gd name="T84" fmla="*/ 3440 w 3440"/>
                <a:gd name="T85" fmla="*/ 3288 h 3440"/>
                <a:gd name="T86" fmla="*/ 3440 w 3440"/>
                <a:gd name="T87" fmla="*/ 3419 h 3440"/>
                <a:gd name="T88" fmla="*/ 3419 w 3440"/>
                <a:gd name="T89" fmla="*/ 3440 h 3440"/>
                <a:gd name="T90" fmla="*/ 22 w 3440"/>
                <a:gd name="T91" fmla="*/ 3440 h 3440"/>
                <a:gd name="T92" fmla="*/ 0 w 3440"/>
                <a:gd name="T93" fmla="*/ 3419 h 3440"/>
                <a:gd name="T94" fmla="*/ 0 w 3440"/>
                <a:gd name="T95" fmla="*/ 3288 h 3440"/>
                <a:gd name="T96" fmla="*/ 44 w 3440"/>
                <a:gd name="T97" fmla="*/ 3179 h 3440"/>
                <a:gd name="T98" fmla="*/ 109 w 3440"/>
                <a:gd name="T99" fmla="*/ 3048 h 3440"/>
                <a:gd name="T100" fmla="*/ 152 w 3440"/>
                <a:gd name="T101" fmla="*/ 3026 h 3440"/>
                <a:gd name="T102" fmla="*/ 298 w 3440"/>
                <a:gd name="T103" fmla="*/ 3026 h 3440"/>
                <a:gd name="T104" fmla="*/ 430 w 3440"/>
                <a:gd name="T105" fmla="*/ 3026 h 3440"/>
                <a:gd name="T106" fmla="*/ 430 w 3440"/>
                <a:gd name="T107" fmla="*/ 3025 h 3440"/>
                <a:gd name="T108" fmla="*/ 430 w 3440"/>
                <a:gd name="T109" fmla="*/ 1574 h 3440"/>
                <a:gd name="T110" fmla="*/ 430 w 3440"/>
                <a:gd name="T111" fmla="*/ 1211 h 3440"/>
                <a:gd name="T112" fmla="*/ 382 w 3440"/>
                <a:gd name="T113" fmla="*/ 1211 h 3440"/>
                <a:gd name="T114" fmla="*/ 22 w 3440"/>
                <a:gd name="T115" fmla="*/ 1211 h 3440"/>
                <a:gd name="T116" fmla="*/ 0 w 3440"/>
                <a:gd name="T117" fmla="*/ 1189 h 3440"/>
                <a:gd name="T118" fmla="*/ 0 w 3440"/>
                <a:gd name="T119" fmla="*/ 1060 h 3440"/>
                <a:gd name="T120" fmla="*/ 44 w 3440"/>
                <a:gd name="T121" fmla="*/ 995 h 3440"/>
                <a:gd name="T122" fmla="*/ 1688 w 3440"/>
                <a:gd name="T123" fmla="*/ 0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0" h="3440">
                  <a:moveTo>
                    <a:pt x="1967" y="1211"/>
                  </a:moveTo>
                  <a:lnTo>
                    <a:pt x="1967" y="1230"/>
                  </a:lnTo>
                  <a:cubicBezTo>
                    <a:pt x="1967" y="1374"/>
                    <a:pt x="1967" y="1758"/>
                    <a:pt x="1967" y="2780"/>
                  </a:cubicBezTo>
                  <a:lnTo>
                    <a:pt x="1967" y="3026"/>
                  </a:lnTo>
                  <a:lnTo>
                    <a:pt x="2007" y="3026"/>
                  </a:lnTo>
                  <a:cubicBezTo>
                    <a:pt x="2068" y="3026"/>
                    <a:pt x="2174" y="3026"/>
                    <a:pt x="2361" y="3026"/>
                  </a:cubicBezTo>
                  <a:lnTo>
                    <a:pt x="2533" y="3026"/>
                  </a:lnTo>
                  <a:lnTo>
                    <a:pt x="2533" y="3025"/>
                  </a:lnTo>
                  <a:cubicBezTo>
                    <a:pt x="2533" y="2873"/>
                    <a:pt x="2533" y="2497"/>
                    <a:pt x="2533" y="1574"/>
                  </a:cubicBezTo>
                  <a:lnTo>
                    <a:pt x="2533" y="1211"/>
                  </a:lnTo>
                  <a:lnTo>
                    <a:pt x="2494" y="1211"/>
                  </a:lnTo>
                  <a:cubicBezTo>
                    <a:pt x="2433" y="1211"/>
                    <a:pt x="2327" y="1211"/>
                    <a:pt x="2140" y="1211"/>
                  </a:cubicBezTo>
                  <a:lnTo>
                    <a:pt x="1967" y="1211"/>
                  </a:lnTo>
                  <a:close/>
                  <a:moveTo>
                    <a:pt x="932" y="1211"/>
                  </a:moveTo>
                  <a:lnTo>
                    <a:pt x="932" y="1230"/>
                  </a:lnTo>
                  <a:cubicBezTo>
                    <a:pt x="932" y="1374"/>
                    <a:pt x="932" y="1758"/>
                    <a:pt x="932" y="2780"/>
                  </a:cubicBezTo>
                  <a:lnTo>
                    <a:pt x="932" y="3026"/>
                  </a:lnTo>
                  <a:lnTo>
                    <a:pt x="950" y="3026"/>
                  </a:lnTo>
                  <a:cubicBezTo>
                    <a:pt x="1013" y="3026"/>
                    <a:pt x="1123" y="3026"/>
                    <a:pt x="1315" y="3026"/>
                  </a:cubicBezTo>
                  <a:lnTo>
                    <a:pt x="1490" y="3026"/>
                  </a:lnTo>
                  <a:lnTo>
                    <a:pt x="1490" y="3025"/>
                  </a:lnTo>
                  <a:cubicBezTo>
                    <a:pt x="1490" y="2873"/>
                    <a:pt x="1490" y="2497"/>
                    <a:pt x="1490" y="1574"/>
                  </a:cubicBezTo>
                  <a:lnTo>
                    <a:pt x="1490" y="1211"/>
                  </a:lnTo>
                  <a:lnTo>
                    <a:pt x="1453" y="1211"/>
                  </a:lnTo>
                  <a:cubicBezTo>
                    <a:pt x="1390" y="1211"/>
                    <a:pt x="1280" y="1211"/>
                    <a:pt x="1087" y="1211"/>
                  </a:cubicBezTo>
                  <a:lnTo>
                    <a:pt x="932" y="1211"/>
                  </a:lnTo>
                  <a:close/>
                  <a:moveTo>
                    <a:pt x="1688" y="0"/>
                  </a:moveTo>
                  <a:cubicBezTo>
                    <a:pt x="1710" y="0"/>
                    <a:pt x="1710" y="0"/>
                    <a:pt x="1731" y="0"/>
                  </a:cubicBezTo>
                  <a:cubicBezTo>
                    <a:pt x="1731" y="0"/>
                    <a:pt x="1753" y="0"/>
                    <a:pt x="1753" y="0"/>
                  </a:cubicBezTo>
                  <a:cubicBezTo>
                    <a:pt x="1753" y="0"/>
                    <a:pt x="1753" y="0"/>
                    <a:pt x="3397" y="995"/>
                  </a:cubicBezTo>
                  <a:cubicBezTo>
                    <a:pt x="3419" y="1016"/>
                    <a:pt x="3440" y="1038"/>
                    <a:pt x="3440" y="1060"/>
                  </a:cubicBezTo>
                  <a:cubicBezTo>
                    <a:pt x="3440" y="1060"/>
                    <a:pt x="3440" y="1060"/>
                    <a:pt x="3440" y="1189"/>
                  </a:cubicBezTo>
                  <a:cubicBezTo>
                    <a:pt x="3440" y="1189"/>
                    <a:pt x="3440" y="1211"/>
                    <a:pt x="3419" y="1211"/>
                  </a:cubicBezTo>
                  <a:cubicBezTo>
                    <a:pt x="3419" y="1211"/>
                    <a:pt x="3419" y="1211"/>
                    <a:pt x="3114" y="1211"/>
                  </a:cubicBezTo>
                  <a:lnTo>
                    <a:pt x="3010" y="1211"/>
                  </a:lnTo>
                  <a:lnTo>
                    <a:pt x="3010" y="1230"/>
                  </a:lnTo>
                  <a:cubicBezTo>
                    <a:pt x="3010" y="1374"/>
                    <a:pt x="3010" y="1758"/>
                    <a:pt x="3010" y="2780"/>
                  </a:cubicBezTo>
                  <a:lnTo>
                    <a:pt x="3010" y="3026"/>
                  </a:lnTo>
                  <a:lnTo>
                    <a:pt x="3111" y="3026"/>
                  </a:lnTo>
                  <a:cubicBezTo>
                    <a:pt x="3159" y="3026"/>
                    <a:pt x="3224" y="3026"/>
                    <a:pt x="3311" y="3026"/>
                  </a:cubicBezTo>
                  <a:cubicBezTo>
                    <a:pt x="3332" y="3026"/>
                    <a:pt x="3354" y="3026"/>
                    <a:pt x="3354" y="3048"/>
                  </a:cubicBezTo>
                  <a:cubicBezTo>
                    <a:pt x="3354" y="3048"/>
                    <a:pt x="3354" y="3048"/>
                    <a:pt x="3419" y="3179"/>
                  </a:cubicBezTo>
                  <a:cubicBezTo>
                    <a:pt x="3440" y="3201"/>
                    <a:pt x="3440" y="3266"/>
                    <a:pt x="3440" y="3288"/>
                  </a:cubicBezTo>
                  <a:cubicBezTo>
                    <a:pt x="3440" y="3288"/>
                    <a:pt x="3440" y="3288"/>
                    <a:pt x="3440" y="3419"/>
                  </a:cubicBezTo>
                  <a:cubicBezTo>
                    <a:pt x="3440" y="3419"/>
                    <a:pt x="3440" y="3440"/>
                    <a:pt x="3419" y="3440"/>
                  </a:cubicBezTo>
                  <a:cubicBezTo>
                    <a:pt x="3419" y="3440"/>
                    <a:pt x="3419" y="3440"/>
                    <a:pt x="22" y="3440"/>
                  </a:cubicBezTo>
                  <a:cubicBezTo>
                    <a:pt x="22" y="3440"/>
                    <a:pt x="0" y="3419"/>
                    <a:pt x="0" y="3419"/>
                  </a:cubicBezTo>
                  <a:cubicBezTo>
                    <a:pt x="0" y="3419"/>
                    <a:pt x="0" y="3419"/>
                    <a:pt x="0" y="3288"/>
                  </a:cubicBezTo>
                  <a:cubicBezTo>
                    <a:pt x="0" y="3266"/>
                    <a:pt x="22" y="3201"/>
                    <a:pt x="44" y="3179"/>
                  </a:cubicBezTo>
                  <a:cubicBezTo>
                    <a:pt x="44" y="3179"/>
                    <a:pt x="44" y="3179"/>
                    <a:pt x="109" y="3048"/>
                  </a:cubicBezTo>
                  <a:cubicBezTo>
                    <a:pt x="109" y="3026"/>
                    <a:pt x="130" y="3026"/>
                    <a:pt x="152" y="3026"/>
                  </a:cubicBezTo>
                  <a:cubicBezTo>
                    <a:pt x="152" y="3026"/>
                    <a:pt x="152" y="3026"/>
                    <a:pt x="298" y="3026"/>
                  </a:cubicBezTo>
                  <a:lnTo>
                    <a:pt x="430" y="3026"/>
                  </a:lnTo>
                  <a:lnTo>
                    <a:pt x="430" y="3025"/>
                  </a:lnTo>
                  <a:cubicBezTo>
                    <a:pt x="430" y="2873"/>
                    <a:pt x="430" y="2497"/>
                    <a:pt x="430" y="1574"/>
                  </a:cubicBezTo>
                  <a:lnTo>
                    <a:pt x="430" y="1211"/>
                  </a:lnTo>
                  <a:lnTo>
                    <a:pt x="382" y="1211"/>
                  </a:lnTo>
                  <a:cubicBezTo>
                    <a:pt x="312" y="1211"/>
                    <a:pt x="201" y="1211"/>
                    <a:pt x="22" y="1211"/>
                  </a:cubicBezTo>
                  <a:cubicBezTo>
                    <a:pt x="22" y="1211"/>
                    <a:pt x="0" y="1189"/>
                    <a:pt x="0" y="1189"/>
                  </a:cubicBezTo>
                  <a:cubicBezTo>
                    <a:pt x="0" y="1189"/>
                    <a:pt x="0" y="1189"/>
                    <a:pt x="0" y="1060"/>
                  </a:cubicBezTo>
                  <a:cubicBezTo>
                    <a:pt x="0" y="1038"/>
                    <a:pt x="22" y="1016"/>
                    <a:pt x="44" y="995"/>
                  </a:cubicBezTo>
                  <a:cubicBezTo>
                    <a:pt x="44" y="995"/>
                    <a:pt x="44" y="995"/>
                    <a:pt x="1688" y="0"/>
                  </a:cubicBezTo>
                  <a:close/>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47" name="Gruppieren 246">
            <a:extLst>
              <a:ext uri="{FF2B5EF4-FFF2-40B4-BE49-F238E27FC236}">
                <a16:creationId xmlns:a16="http://schemas.microsoft.com/office/drawing/2014/main" id="{5A990CD6-B4F0-421E-9157-09DF8CA0460D}"/>
              </a:ext>
            </a:extLst>
          </p:cNvPr>
          <p:cNvGrpSpPr/>
          <p:nvPr/>
        </p:nvGrpSpPr>
        <p:grpSpPr>
          <a:xfrm>
            <a:off x="6862694" y="953478"/>
            <a:ext cx="2869780" cy="1472650"/>
            <a:chOff x="7466020" y="1120907"/>
            <a:chExt cx="2869780" cy="1472650"/>
          </a:xfrm>
        </p:grpSpPr>
        <p:sp>
          <p:nvSpPr>
            <p:cNvPr id="187" name="Ellipse 186">
              <a:hlinkClick r:id="rId13"/>
              <a:extLst>
                <a:ext uri="{FF2B5EF4-FFF2-40B4-BE49-F238E27FC236}">
                  <a16:creationId xmlns:a16="http://schemas.microsoft.com/office/drawing/2014/main" id="{52DADEF2-FAA0-4DD5-BCB5-90D7CD84FBB5}"/>
                </a:ext>
              </a:extLst>
            </p:cNvPr>
            <p:cNvSpPr/>
            <p:nvPr/>
          </p:nvSpPr>
          <p:spPr bwMode="gray">
            <a:xfrm>
              <a:off x="7466020" y="1120907"/>
              <a:ext cx="2869780" cy="1472650"/>
            </a:xfrm>
            <a:prstGeom prst="ellipse">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feld 19">
              <a:hlinkClick r:id="rId13"/>
              <a:extLst>
                <a:ext uri="{FF2B5EF4-FFF2-40B4-BE49-F238E27FC236}">
                  <a16:creationId xmlns:a16="http://schemas.microsoft.com/office/drawing/2014/main" id="{B8423884-6DF3-4901-AEDE-CEBA5142A304}"/>
                </a:ext>
              </a:extLst>
            </p:cNvPr>
            <p:cNvSpPr txBox="1"/>
            <p:nvPr/>
          </p:nvSpPr>
          <p:spPr>
            <a:xfrm>
              <a:off x="7839542" y="2029540"/>
              <a:ext cx="2122736"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solidFill>
                    <a:srgbClr val="798BB3"/>
                  </a:solidFill>
                  <a:latin typeface="Open Sans" panose="020B0606030504020204" pitchFamily="34" charset="0"/>
                  <a:ea typeface="Open Sans" panose="020B0606030504020204" pitchFamily="34" charset="0"/>
                  <a:cs typeface="Open Sans" panose="020B0606030504020204" pitchFamily="34" charset="0"/>
                </a:rPr>
                <a:t>Strong Informal Community</a:t>
              </a:r>
            </a:p>
          </p:txBody>
        </p:sp>
        <p:sp>
          <p:nvSpPr>
            <p:cNvPr id="141" name="Freeform 186">
              <a:hlinkClick r:id="rId13"/>
              <a:extLst>
                <a:ext uri="{FF2B5EF4-FFF2-40B4-BE49-F238E27FC236}">
                  <a16:creationId xmlns:a16="http://schemas.microsoft.com/office/drawing/2014/main" id="{227EA738-CC4E-42FF-9394-75179AABDDFD}"/>
                </a:ext>
              </a:extLst>
            </p:cNvPr>
            <p:cNvSpPr>
              <a:spLocks/>
            </p:cNvSpPr>
            <p:nvPr/>
          </p:nvSpPr>
          <p:spPr bwMode="auto">
            <a:xfrm>
              <a:off x="9336959" y="1677121"/>
              <a:ext cx="176527" cy="184432"/>
            </a:xfrm>
            <a:custGeom>
              <a:avLst/>
              <a:gdLst>
                <a:gd name="T0" fmla="*/ 160 w 276"/>
                <a:gd name="T1" fmla="*/ 0 h 292"/>
                <a:gd name="T2" fmla="*/ 0 w 276"/>
                <a:gd name="T3" fmla="*/ 44 h 292"/>
                <a:gd name="T4" fmla="*/ 54 w 276"/>
                <a:gd name="T5" fmla="*/ 195 h 292"/>
                <a:gd name="T6" fmla="*/ 54 w 276"/>
                <a:gd name="T7" fmla="*/ 292 h 292"/>
                <a:gd name="T8" fmla="*/ 276 w 276"/>
                <a:gd name="T9" fmla="*/ 292 h 292"/>
                <a:gd name="T10" fmla="*/ 276 w 276"/>
                <a:gd name="T11" fmla="*/ 152 h 292"/>
                <a:gd name="T12" fmla="*/ 160 w 276"/>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276" h="292">
                  <a:moveTo>
                    <a:pt x="160" y="0"/>
                  </a:moveTo>
                  <a:cubicBezTo>
                    <a:pt x="117" y="33"/>
                    <a:pt x="54" y="44"/>
                    <a:pt x="0" y="44"/>
                  </a:cubicBezTo>
                  <a:cubicBezTo>
                    <a:pt x="32" y="87"/>
                    <a:pt x="54" y="141"/>
                    <a:pt x="54" y="195"/>
                  </a:cubicBezTo>
                  <a:cubicBezTo>
                    <a:pt x="54" y="292"/>
                    <a:pt x="54" y="292"/>
                    <a:pt x="54" y="292"/>
                  </a:cubicBezTo>
                  <a:cubicBezTo>
                    <a:pt x="276" y="292"/>
                    <a:pt x="276" y="292"/>
                    <a:pt x="276" y="292"/>
                  </a:cubicBezTo>
                  <a:cubicBezTo>
                    <a:pt x="276" y="152"/>
                    <a:pt x="276" y="152"/>
                    <a:pt x="276" y="152"/>
                  </a:cubicBezTo>
                  <a:cubicBezTo>
                    <a:pt x="276" y="87"/>
                    <a:pt x="223" y="0"/>
                    <a:pt x="160"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2" name="Freeform 187">
              <a:hlinkClick r:id="rId13"/>
              <a:extLst>
                <a:ext uri="{FF2B5EF4-FFF2-40B4-BE49-F238E27FC236}">
                  <a16:creationId xmlns:a16="http://schemas.microsoft.com/office/drawing/2014/main" id="{512B5863-B5AF-493F-B146-E7697C3CBEC6}"/>
                </a:ext>
              </a:extLst>
            </p:cNvPr>
            <p:cNvSpPr>
              <a:spLocks/>
            </p:cNvSpPr>
            <p:nvPr/>
          </p:nvSpPr>
          <p:spPr bwMode="auto">
            <a:xfrm>
              <a:off x="9276360" y="1474246"/>
              <a:ext cx="176527" cy="189701"/>
            </a:xfrm>
            <a:custGeom>
              <a:avLst/>
              <a:gdLst>
                <a:gd name="T0" fmla="*/ 128 w 276"/>
                <a:gd name="T1" fmla="*/ 0 h 300"/>
                <a:gd name="T2" fmla="*/ 11 w 276"/>
                <a:gd name="T3" fmla="*/ 43 h 300"/>
                <a:gd name="T4" fmla="*/ 22 w 276"/>
                <a:gd name="T5" fmla="*/ 108 h 300"/>
                <a:gd name="T6" fmla="*/ 0 w 276"/>
                <a:gd name="T7" fmla="*/ 225 h 300"/>
                <a:gd name="T8" fmla="*/ 128 w 276"/>
                <a:gd name="T9" fmla="*/ 300 h 300"/>
                <a:gd name="T10" fmla="*/ 276 w 276"/>
                <a:gd name="T11" fmla="*/ 150 h 300"/>
                <a:gd name="T12" fmla="*/ 128 w 276"/>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276" h="300">
                  <a:moveTo>
                    <a:pt x="128" y="0"/>
                  </a:moveTo>
                  <a:cubicBezTo>
                    <a:pt x="85" y="0"/>
                    <a:pt x="43" y="11"/>
                    <a:pt x="11" y="43"/>
                  </a:cubicBezTo>
                  <a:cubicBezTo>
                    <a:pt x="22" y="65"/>
                    <a:pt x="22" y="86"/>
                    <a:pt x="22" y="108"/>
                  </a:cubicBezTo>
                  <a:cubicBezTo>
                    <a:pt x="22" y="150"/>
                    <a:pt x="11" y="193"/>
                    <a:pt x="0" y="225"/>
                  </a:cubicBezTo>
                  <a:cubicBezTo>
                    <a:pt x="22" y="268"/>
                    <a:pt x="64" y="300"/>
                    <a:pt x="128" y="300"/>
                  </a:cubicBezTo>
                  <a:cubicBezTo>
                    <a:pt x="202" y="300"/>
                    <a:pt x="276" y="236"/>
                    <a:pt x="276" y="150"/>
                  </a:cubicBezTo>
                  <a:cubicBezTo>
                    <a:pt x="276" y="65"/>
                    <a:pt x="202" y="0"/>
                    <a:pt x="128"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3" name="Freeform 188">
              <a:hlinkClick r:id="rId13"/>
              <a:extLst>
                <a:ext uri="{FF2B5EF4-FFF2-40B4-BE49-F238E27FC236}">
                  <a16:creationId xmlns:a16="http://schemas.microsoft.com/office/drawing/2014/main" id="{46FE6E44-051E-4F06-9EB3-EF41EC57FAC3}"/>
                </a:ext>
              </a:extLst>
            </p:cNvPr>
            <p:cNvSpPr>
              <a:spLocks/>
            </p:cNvSpPr>
            <p:nvPr/>
          </p:nvSpPr>
          <p:spPr bwMode="auto">
            <a:xfrm>
              <a:off x="8288334" y="1677121"/>
              <a:ext cx="181797" cy="184432"/>
            </a:xfrm>
            <a:custGeom>
              <a:avLst/>
              <a:gdLst>
                <a:gd name="T0" fmla="*/ 221 w 284"/>
                <a:gd name="T1" fmla="*/ 195 h 292"/>
                <a:gd name="T2" fmla="*/ 284 w 284"/>
                <a:gd name="T3" fmla="*/ 44 h 292"/>
                <a:gd name="T4" fmla="*/ 116 w 284"/>
                <a:gd name="T5" fmla="*/ 0 h 292"/>
                <a:gd name="T6" fmla="*/ 0 w 284"/>
                <a:gd name="T7" fmla="*/ 152 h 292"/>
                <a:gd name="T8" fmla="*/ 0 w 284"/>
                <a:gd name="T9" fmla="*/ 292 h 292"/>
                <a:gd name="T10" fmla="*/ 221 w 284"/>
                <a:gd name="T11" fmla="*/ 292 h 292"/>
                <a:gd name="T12" fmla="*/ 221 w 284"/>
                <a:gd name="T13" fmla="*/ 195 h 292"/>
              </a:gdLst>
              <a:ahLst/>
              <a:cxnLst>
                <a:cxn ang="0">
                  <a:pos x="T0" y="T1"/>
                </a:cxn>
                <a:cxn ang="0">
                  <a:pos x="T2" y="T3"/>
                </a:cxn>
                <a:cxn ang="0">
                  <a:pos x="T4" y="T5"/>
                </a:cxn>
                <a:cxn ang="0">
                  <a:pos x="T6" y="T7"/>
                </a:cxn>
                <a:cxn ang="0">
                  <a:pos x="T8" y="T9"/>
                </a:cxn>
                <a:cxn ang="0">
                  <a:pos x="T10" y="T11"/>
                </a:cxn>
                <a:cxn ang="0">
                  <a:pos x="T12" y="T13"/>
                </a:cxn>
              </a:cxnLst>
              <a:rect l="0" t="0" r="r" b="b"/>
              <a:pathLst>
                <a:path w="284" h="292">
                  <a:moveTo>
                    <a:pt x="221" y="195"/>
                  </a:moveTo>
                  <a:cubicBezTo>
                    <a:pt x="221" y="141"/>
                    <a:pt x="242" y="87"/>
                    <a:pt x="284" y="44"/>
                  </a:cubicBezTo>
                  <a:cubicBezTo>
                    <a:pt x="221" y="44"/>
                    <a:pt x="158" y="33"/>
                    <a:pt x="116" y="0"/>
                  </a:cubicBezTo>
                  <a:cubicBezTo>
                    <a:pt x="53" y="0"/>
                    <a:pt x="0" y="87"/>
                    <a:pt x="0" y="152"/>
                  </a:cubicBezTo>
                  <a:cubicBezTo>
                    <a:pt x="0" y="292"/>
                    <a:pt x="0" y="292"/>
                    <a:pt x="0" y="292"/>
                  </a:cubicBezTo>
                  <a:cubicBezTo>
                    <a:pt x="221" y="292"/>
                    <a:pt x="221" y="292"/>
                    <a:pt x="221" y="292"/>
                  </a:cubicBezTo>
                  <a:lnTo>
                    <a:pt x="221" y="195"/>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4" name="Freeform 189">
              <a:hlinkClick r:id="rId13"/>
              <a:extLst>
                <a:ext uri="{FF2B5EF4-FFF2-40B4-BE49-F238E27FC236}">
                  <a16:creationId xmlns:a16="http://schemas.microsoft.com/office/drawing/2014/main" id="{AE80006C-62C0-415F-95B4-6309A6CC38F0}"/>
                </a:ext>
              </a:extLst>
            </p:cNvPr>
            <p:cNvSpPr>
              <a:spLocks/>
            </p:cNvSpPr>
            <p:nvPr/>
          </p:nvSpPr>
          <p:spPr bwMode="auto">
            <a:xfrm>
              <a:off x="8348933" y="1474246"/>
              <a:ext cx="176527" cy="189701"/>
            </a:xfrm>
            <a:custGeom>
              <a:avLst/>
              <a:gdLst>
                <a:gd name="T0" fmla="*/ 245 w 276"/>
                <a:gd name="T1" fmla="*/ 108 h 300"/>
                <a:gd name="T2" fmla="*/ 255 w 276"/>
                <a:gd name="T3" fmla="*/ 43 h 300"/>
                <a:gd name="T4" fmla="*/ 149 w 276"/>
                <a:gd name="T5" fmla="*/ 0 h 300"/>
                <a:gd name="T6" fmla="*/ 0 w 276"/>
                <a:gd name="T7" fmla="*/ 150 h 300"/>
                <a:gd name="T8" fmla="*/ 149 w 276"/>
                <a:gd name="T9" fmla="*/ 300 h 300"/>
                <a:gd name="T10" fmla="*/ 276 w 276"/>
                <a:gd name="T11" fmla="*/ 225 h 300"/>
                <a:gd name="T12" fmla="*/ 245 w 276"/>
                <a:gd name="T13" fmla="*/ 108 h 300"/>
              </a:gdLst>
              <a:ahLst/>
              <a:cxnLst>
                <a:cxn ang="0">
                  <a:pos x="T0" y="T1"/>
                </a:cxn>
                <a:cxn ang="0">
                  <a:pos x="T2" y="T3"/>
                </a:cxn>
                <a:cxn ang="0">
                  <a:pos x="T4" y="T5"/>
                </a:cxn>
                <a:cxn ang="0">
                  <a:pos x="T6" y="T7"/>
                </a:cxn>
                <a:cxn ang="0">
                  <a:pos x="T8" y="T9"/>
                </a:cxn>
                <a:cxn ang="0">
                  <a:pos x="T10" y="T11"/>
                </a:cxn>
                <a:cxn ang="0">
                  <a:pos x="T12" y="T13"/>
                </a:cxn>
              </a:cxnLst>
              <a:rect l="0" t="0" r="r" b="b"/>
              <a:pathLst>
                <a:path w="276" h="300">
                  <a:moveTo>
                    <a:pt x="245" y="108"/>
                  </a:moveTo>
                  <a:cubicBezTo>
                    <a:pt x="245" y="86"/>
                    <a:pt x="255" y="65"/>
                    <a:pt x="255" y="43"/>
                  </a:cubicBezTo>
                  <a:cubicBezTo>
                    <a:pt x="234" y="11"/>
                    <a:pt x="192" y="0"/>
                    <a:pt x="149" y="0"/>
                  </a:cubicBezTo>
                  <a:cubicBezTo>
                    <a:pt x="64" y="0"/>
                    <a:pt x="0" y="65"/>
                    <a:pt x="0" y="150"/>
                  </a:cubicBezTo>
                  <a:cubicBezTo>
                    <a:pt x="0" y="236"/>
                    <a:pt x="64" y="300"/>
                    <a:pt x="149" y="300"/>
                  </a:cubicBezTo>
                  <a:cubicBezTo>
                    <a:pt x="202" y="300"/>
                    <a:pt x="255" y="268"/>
                    <a:pt x="276" y="225"/>
                  </a:cubicBezTo>
                  <a:cubicBezTo>
                    <a:pt x="255" y="193"/>
                    <a:pt x="245" y="150"/>
                    <a:pt x="245" y="108"/>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5" name="Freeform 190">
              <a:hlinkClick r:id="rId13"/>
              <a:extLst>
                <a:ext uri="{FF2B5EF4-FFF2-40B4-BE49-F238E27FC236}">
                  <a16:creationId xmlns:a16="http://schemas.microsoft.com/office/drawing/2014/main" id="{B1D4E71A-4EF1-47E7-8CDF-B572E607CF32}"/>
                </a:ext>
              </a:extLst>
            </p:cNvPr>
            <p:cNvSpPr>
              <a:spLocks/>
            </p:cNvSpPr>
            <p:nvPr/>
          </p:nvSpPr>
          <p:spPr bwMode="auto">
            <a:xfrm>
              <a:off x="8683544" y="1671851"/>
              <a:ext cx="442636" cy="271378"/>
            </a:xfrm>
            <a:custGeom>
              <a:avLst/>
              <a:gdLst>
                <a:gd name="T0" fmla="*/ 0 w 700"/>
                <a:gd name="T1" fmla="*/ 225 h 428"/>
                <a:gd name="T2" fmla="*/ 0 w 700"/>
                <a:gd name="T3" fmla="*/ 428 h 428"/>
                <a:gd name="T4" fmla="*/ 700 w 700"/>
                <a:gd name="T5" fmla="*/ 428 h 428"/>
                <a:gd name="T6" fmla="*/ 700 w 700"/>
                <a:gd name="T7" fmla="*/ 225 h 428"/>
                <a:gd name="T8" fmla="*/ 531 w 700"/>
                <a:gd name="T9" fmla="*/ 0 h 428"/>
                <a:gd name="T10" fmla="*/ 531 w 700"/>
                <a:gd name="T11" fmla="*/ 0 h 428"/>
                <a:gd name="T12" fmla="*/ 160 w 700"/>
                <a:gd name="T13" fmla="*/ 0 h 428"/>
                <a:gd name="T14" fmla="*/ 160 w 700"/>
                <a:gd name="T15" fmla="*/ 0 h 428"/>
                <a:gd name="T16" fmla="*/ 0 w 700"/>
                <a:gd name="T17" fmla="*/ 22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0" h="428">
                  <a:moveTo>
                    <a:pt x="0" y="225"/>
                  </a:moveTo>
                  <a:cubicBezTo>
                    <a:pt x="0" y="428"/>
                    <a:pt x="0" y="428"/>
                    <a:pt x="0" y="428"/>
                  </a:cubicBezTo>
                  <a:cubicBezTo>
                    <a:pt x="700" y="428"/>
                    <a:pt x="700" y="428"/>
                    <a:pt x="700" y="428"/>
                  </a:cubicBezTo>
                  <a:cubicBezTo>
                    <a:pt x="700" y="225"/>
                    <a:pt x="700" y="225"/>
                    <a:pt x="700" y="225"/>
                  </a:cubicBezTo>
                  <a:cubicBezTo>
                    <a:pt x="700" y="129"/>
                    <a:pt x="616" y="11"/>
                    <a:pt x="531" y="0"/>
                  </a:cubicBezTo>
                  <a:cubicBezTo>
                    <a:pt x="531" y="0"/>
                    <a:pt x="531" y="0"/>
                    <a:pt x="531" y="0"/>
                  </a:cubicBezTo>
                  <a:cubicBezTo>
                    <a:pt x="414" y="86"/>
                    <a:pt x="266" y="86"/>
                    <a:pt x="160" y="0"/>
                  </a:cubicBezTo>
                  <a:cubicBezTo>
                    <a:pt x="160" y="0"/>
                    <a:pt x="160" y="0"/>
                    <a:pt x="160" y="0"/>
                  </a:cubicBezTo>
                  <a:cubicBezTo>
                    <a:pt x="75" y="11"/>
                    <a:pt x="0" y="129"/>
                    <a:pt x="0" y="225"/>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6" name="Freeform 191">
              <a:hlinkClick r:id="rId13"/>
              <a:extLst>
                <a:ext uri="{FF2B5EF4-FFF2-40B4-BE49-F238E27FC236}">
                  <a16:creationId xmlns:a16="http://schemas.microsoft.com/office/drawing/2014/main" id="{8D6D5C38-1E30-4532-A08A-B5EB7B9443A0}"/>
                </a:ext>
              </a:extLst>
            </p:cNvPr>
            <p:cNvSpPr>
              <a:spLocks/>
            </p:cNvSpPr>
            <p:nvPr/>
          </p:nvSpPr>
          <p:spPr bwMode="auto">
            <a:xfrm>
              <a:off x="8456957" y="1671851"/>
              <a:ext cx="239761" cy="234492"/>
            </a:xfrm>
            <a:custGeom>
              <a:avLst/>
              <a:gdLst>
                <a:gd name="T0" fmla="*/ 317 w 380"/>
                <a:gd name="T1" fmla="*/ 224 h 372"/>
                <a:gd name="T2" fmla="*/ 380 w 380"/>
                <a:gd name="T3" fmla="*/ 43 h 372"/>
                <a:gd name="T4" fmla="*/ 148 w 380"/>
                <a:gd name="T5" fmla="*/ 0 h 372"/>
                <a:gd name="T6" fmla="*/ 148 w 380"/>
                <a:gd name="T7" fmla="*/ 0 h 372"/>
                <a:gd name="T8" fmla="*/ 0 w 380"/>
                <a:gd name="T9" fmla="*/ 192 h 372"/>
                <a:gd name="T10" fmla="*/ 0 w 380"/>
                <a:gd name="T11" fmla="*/ 372 h 372"/>
                <a:gd name="T12" fmla="*/ 317 w 380"/>
                <a:gd name="T13" fmla="*/ 372 h 372"/>
                <a:gd name="T14" fmla="*/ 317 w 380"/>
                <a:gd name="T15" fmla="*/ 224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372">
                  <a:moveTo>
                    <a:pt x="317" y="224"/>
                  </a:moveTo>
                  <a:cubicBezTo>
                    <a:pt x="317" y="160"/>
                    <a:pt x="338" y="96"/>
                    <a:pt x="380" y="43"/>
                  </a:cubicBezTo>
                  <a:cubicBezTo>
                    <a:pt x="296" y="64"/>
                    <a:pt x="212" y="43"/>
                    <a:pt x="148" y="0"/>
                  </a:cubicBezTo>
                  <a:cubicBezTo>
                    <a:pt x="148" y="0"/>
                    <a:pt x="148" y="0"/>
                    <a:pt x="148" y="0"/>
                  </a:cubicBezTo>
                  <a:cubicBezTo>
                    <a:pt x="74" y="0"/>
                    <a:pt x="0" y="107"/>
                    <a:pt x="0" y="192"/>
                  </a:cubicBezTo>
                  <a:cubicBezTo>
                    <a:pt x="0" y="372"/>
                    <a:pt x="0" y="372"/>
                    <a:pt x="0" y="372"/>
                  </a:cubicBezTo>
                  <a:cubicBezTo>
                    <a:pt x="317" y="372"/>
                    <a:pt x="317" y="372"/>
                    <a:pt x="317" y="372"/>
                  </a:cubicBezTo>
                  <a:lnTo>
                    <a:pt x="317" y="224"/>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7" name="Freeform 192">
              <a:hlinkClick r:id="rId13"/>
              <a:extLst>
                <a:ext uri="{FF2B5EF4-FFF2-40B4-BE49-F238E27FC236}">
                  <a16:creationId xmlns:a16="http://schemas.microsoft.com/office/drawing/2014/main" id="{957BD741-47A0-47CC-B76A-D551A1133724}"/>
                </a:ext>
              </a:extLst>
            </p:cNvPr>
            <p:cNvSpPr>
              <a:spLocks/>
            </p:cNvSpPr>
            <p:nvPr/>
          </p:nvSpPr>
          <p:spPr bwMode="auto">
            <a:xfrm>
              <a:off x="9102467" y="1671851"/>
              <a:ext cx="242396" cy="234492"/>
            </a:xfrm>
            <a:custGeom>
              <a:avLst/>
              <a:gdLst>
                <a:gd name="T0" fmla="*/ 235 w 384"/>
                <a:gd name="T1" fmla="*/ 0 h 372"/>
                <a:gd name="T2" fmla="*/ 0 w 384"/>
                <a:gd name="T3" fmla="*/ 43 h 372"/>
                <a:gd name="T4" fmla="*/ 75 w 384"/>
                <a:gd name="T5" fmla="*/ 224 h 372"/>
                <a:gd name="T6" fmla="*/ 75 w 384"/>
                <a:gd name="T7" fmla="*/ 372 h 372"/>
                <a:gd name="T8" fmla="*/ 384 w 384"/>
                <a:gd name="T9" fmla="*/ 372 h 372"/>
                <a:gd name="T10" fmla="*/ 384 w 384"/>
                <a:gd name="T11" fmla="*/ 192 h 372"/>
                <a:gd name="T12" fmla="*/ 235 w 384"/>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384" h="372">
                  <a:moveTo>
                    <a:pt x="235" y="0"/>
                  </a:moveTo>
                  <a:cubicBezTo>
                    <a:pt x="171" y="43"/>
                    <a:pt x="86" y="64"/>
                    <a:pt x="0" y="43"/>
                  </a:cubicBezTo>
                  <a:cubicBezTo>
                    <a:pt x="43" y="96"/>
                    <a:pt x="75" y="160"/>
                    <a:pt x="75" y="224"/>
                  </a:cubicBezTo>
                  <a:cubicBezTo>
                    <a:pt x="75" y="372"/>
                    <a:pt x="75" y="372"/>
                    <a:pt x="75" y="372"/>
                  </a:cubicBezTo>
                  <a:cubicBezTo>
                    <a:pt x="384" y="372"/>
                    <a:pt x="384" y="372"/>
                    <a:pt x="384" y="372"/>
                  </a:cubicBezTo>
                  <a:cubicBezTo>
                    <a:pt x="384" y="192"/>
                    <a:pt x="384" y="192"/>
                    <a:pt x="384" y="192"/>
                  </a:cubicBezTo>
                  <a:cubicBezTo>
                    <a:pt x="384" y="107"/>
                    <a:pt x="310" y="0"/>
                    <a:pt x="235"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8" name="Freeform 193">
              <a:hlinkClick r:id="rId13"/>
              <a:extLst>
                <a:ext uri="{FF2B5EF4-FFF2-40B4-BE49-F238E27FC236}">
                  <a16:creationId xmlns:a16="http://schemas.microsoft.com/office/drawing/2014/main" id="{E8E5178D-3F28-4050-8CE1-6CC4D1E9AD50}"/>
                </a:ext>
              </a:extLst>
            </p:cNvPr>
            <p:cNvSpPr>
              <a:spLocks/>
            </p:cNvSpPr>
            <p:nvPr/>
          </p:nvSpPr>
          <p:spPr bwMode="auto">
            <a:xfrm>
              <a:off x="8530730" y="1413647"/>
              <a:ext cx="223953" cy="239761"/>
            </a:xfrm>
            <a:custGeom>
              <a:avLst/>
              <a:gdLst>
                <a:gd name="T0" fmla="*/ 325 w 356"/>
                <a:gd name="T1" fmla="*/ 180 h 380"/>
                <a:gd name="T2" fmla="*/ 346 w 356"/>
                <a:gd name="T3" fmla="*/ 74 h 380"/>
                <a:gd name="T4" fmla="*/ 189 w 356"/>
                <a:gd name="T5" fmla="*/ 0 h 380"/>
                <a:gd name="T6" fmla="*/ 0 w 356"/>
                <a:gd name="T7" fmla="*/ 190 h 380"/>
                <a:gd name="T8" fmla="*/ 189 w 356"/>
                <a:gd name="T9" fmla="*/ 380 h 380"/>
                <a:gd name="T10" fmla="*/ 356 w 356"/>
                <a:gd name="T11" fmla="*/ 296 h 380"/>
                <a:gd name="T12" fmla="*/ 325 w 356"/>
                <a:gd name="T13" fmla="*/ 180 h 380"/>
              </a:gdLst>
              <a:ahLst/>
              <a:cxnLst>
                <a:cxn ang="0">
                  <a:pos x="T0" y="T1"/>
                </a:cxn>
                <a:cxn ang="0">
                  <a:pos x="T2" y="T3"/>
                </a:cxn>
                <a:cxn ang="0">
                  <a:pos x="T4" y="T5"/>
                </a:cxn>
                <a:cxn ang="0">
                  <a:pos x="T6" y="T7"/>
                </a:cxn>
                <a:cxn ang="0">
                  <a:pos x="T8" y="T9"/>
                </a:cxn>
                <a:cxn ang="0">
                  <a:pos x="T10" y="T11"/>
                </a:cxn>
                <a:cxn ang="0">
                  <a:pos x="T12" y="T13"/>
                </a:cxn>
              </a:cxnLst>
              <a:rect l="0" t="0" r="r" b="b"/>
              <a:pathLst>
                <a:path w="356" h="380">
                  <a:moveTo>
                    <a:pt x="325" y="180"/>
                  </a:moveTo>
                  <a:cubicBezTo>
                    <a:pt x="325" y="138"/>
                    <a:pt x="325" y="106"/>
                    <a:pt x="346" y="74"/>
                  </a:cubicBezTo>
                  <a:cubicBezTo>
                    <a:pt x="304" y="32"/>
                    <a:pt x="252" y="0"/>
                    <a:pt x="189" y="0"/>
                  </a:cubicBezTo>
                  <a:cubicBezTo>
                    <a:pt x="84" y="0"/>
                    <a:pt x="0" y="85"/>
                    <a:pt x="0" y="190"/>
                  </a:cubicBezTo>
                  <a:cubicBezTo>
                    <a:pt x="0" y="296"/>
                    <a:pt x="84" y="380"/>
                    <a:pt x="189" y="380"/>
                  </a:cubicBezTo>
                  <a:cubicBezTo>
                    <a:pt x="262" y="380"/>
                    <a:pt x="315" y="349"/>
                    <a:pt x="356" y="296"/>
                  </a:cubicBezTo>
                  <a:cubicBezTo>
                    <a:pt x="336" y="264"/>
                    <a:pt x="325" y="222"/>
                    <a:pt x="325" y="18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9" name="Oval 194">
              <a:hlinkClick r:id="rId13"/>
              <a:extLst>
                <a:ext uri="{FF2B5EF4-FFF2-40B4-BE49-F238E27FC236}">
                  <a16:creationId xmlns:a16="http://schemas.microsoft.com/office/drawing/2014/main" id="{DC30B7B2-A12D-4AE8-A510-3AB97F39A924}"/>
                </a:ext>
              </a:extLst>
            </p:cNvPr>
            <p:cNvSpPr>
              <a:spLocks noChangeArrowheads="1"/>
            </p:cNvSpPr>
            <p:nvPr/>
          </p:nvSpPr>
          <p:spPr bwMode="auto">
            <a:xfrm>
              <a:off x="8762586" y="1382030"/>
              <a:ext cx="276647" cy="281917"/>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0" name="Freeform 195">
              <a:hlinkClick r:id="rId13"/>
              <a:extLst>
                <a:ext uri="{FF2B5EF4-FFF2-40B4-BE49-F238E27FC236}">
                  <a16:creationId xmlns:a16="http://schemas.microsoft.com/office/drawing/2014/main" id="{5457F79B-FB2C-4492-8F4C-09130FC489EC}"/>
                </a:ext>
              </a:extLst>
            </p:cNvPr>
            <p:cNvSpPr>
              <a:spLocks/>
            </p:cNvSpPr>
            <p:nvPr/>
          </p:nvSpPr>
          <p:spPr bwMode="auto">
            <a:xfrm>
              <a:off x="9044503" y="1413647"/>
              <a:ext cx="221318" cy="239761"/>
            </a:xfrm>
            <a:custGeom>
              <a:avLst/>
              <a:gdLst>
                <a:gd name="T0" fmla="*/ 159 w 348"/>
                <a:gd name="T1" fmla="*/ 0 h 380"/>
                <a:gd name="T2" fmla="*/ 11 w 348"/>
                <a:gd name="T3" fmla="*/ 74 h 380"/>
                <a:gd name="T4" fmla="*/ 32 w 348"/>
                <a:gd name="T5" fmla="*/ 180 h 380"/>
                <a:gd name="T6" fmla="*/ 0 w 348"/>
                <a:gd name="T7" fmla="*/ 296 h 380"/>
                <a:gd name="T8" fmla="*/ 159 w 348"/>
                <a:gd name="T9" fmla="*/ 380 h 380"/>
                <a:gd name="T10" fmla="*/ 348 w 348"/>
                <a:gd name="T11" fmla="*/ 190 h 380"/>
                <a:gd name="T12" fmla="*/ 159 w 348"/>
                <a:gd name="T13" fmla="*/ 0 h 380"/>
              </a:gdLst>
              <a:ahLst/>
              <a:cxnLst>
                <a:cxn ang="0">
                  <a:pos x="T0" y="T1"/>
                </a:cxn>
                <a:cxn ang="0">
                  <a:pos x="T2" y="T3"/>
                </a:cxn>
                <a:cxn ang="0">
                  <a:pos x="T4" y="T5"/>
                </a:cxn>
                <a:cxn ang="0">
                  <a:pos x="T6" y="T7"/>
                </a:cxn>
                <a:cxn ang="0">
                  <a:pos x="T8" y="T9"/>
                </a:cxn>
                <a:cxn ang="0">
                  <a:pos x="T10" y="T11"/>
                </a:cxn>
                <a:cxn ang="0">
                  <a:pos x="T12" y="T13"/>
                </a:cxn>
              </a:cxnLst>
              <a:rect l="0" t="0" r="r" b="b"/>
              <a:pathLst>
                <a:path w="348" h="380">
                  <a:moveTo>
                    <a:pt x="159" y="0"/>
                  </a:moveTo>
                  <a:cubicBezTo>
                    <a:pt x="95" y="0"/>
                    <a:pt x="43" y="32"/>
                    <a:pt x="11" y="74"/>
                  </a:cubicBezTo>
                  <a:cubicBezTo>
                    <a:pt x="22" y="106"/>
                    <a:pt x="32" y="138"/>
                    <a:pt x="32" y="180"/>
                  </a:cubicBezTo>
                  <a:cubicBezTo>
                    <a:pt x="32" y="222"/>
                    <a:pt x="22" y="264"/>
                    <a:pt x="0" y="296"/>
                  </a:cubicBezTo>
                  <a:cubicBezTo>
                    <a:pt x="32" y="349"/>
                    <a:pt x="95" y="380"/>
                    <a:pt x="159" y="380"/>
                  </a:cubicBezTo>
                  <a:cubicBezTo>
                    <a:pt x="264" y="380"/>
                    <a:pt x="348" y="296"/>
                    <a:pt x="348" y="190"/>
                  </a:cubicBezTo>
                  <a:cubicBezTo>
                    <a:pt x="348" y="85"/>
                    <a:pt x="264" y="0"/>
                    <a:pt x="15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45" name="Gruppieren 244">
            <a:extLst>
              <a:ext uri="{FF2B5EF4-FFF2-40B4-BE49-F238E27FC236}">
                <a16:creationId xmlns:a16="http://schemas.microsoft.com/office/drawing/2014/main" id="{0FD1AA4F-E06A-492E-8C17-D5FD997B366F}"/>
              </a:ext>
            </a:extLst>
          </p:cNvPr>
          <p:cNvGrpSpPr/>
          <p:nvPr/>
        </p:nvGrpSpPr>
        <p:grpSpPr>
          <a:xfrm>
            <a:off x="10149237" y="1315207"/>
            <a:ext cx="1619915" cy="1106424"/>
            <a:chOff x="9445405" y="2884595"/>
            <a:chExt cx="1619915" cy="1106424"/>
          </a:xfrm>
        </p:grpSpPr>
        <p:sp>
          <p:nvSpPr>
            <p:cNvPr id="183" name="Ellipse 182">
              <a:hlinkClick r:id="rId14"/>
              <a:extLst>
                <a:ext uri="{FF2B5EF4-FFF2-40B4-BE49-F238E27FC236}">
                  <a16:creationId xmlns:a16="http://schemas.microsoft.com/office/drawing/2014/main" id="{577D9D3C-BD8A-46A1-A3B4-6CE632B86CD1}"/>
                </a:ext>
              </a:extLst>
            </p:cNvPr>
            <p:cNvSpPr/>
            <p:nvPr/>
          </p:nvSpPr>
          <p:spPr bwMode="gray">
            <a:xfrm>
              <a:off x="9445405" y="2884595"/>
              <a:ext cx="1619915" cy="1106424"/>
            </a:xfrm>
            <a:prstGeom prst="ellipse">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84" name="Gruppieren 183">
              <a:extLst>
                <a:ext uri="{FF2B5EF4-FFF2-40B4-BE49-F238E27FC236}">
                  <a16:creationId xmlns:a16="http://schemas.microsoft.com/office/drawing/2014/main" id="{ABF4A3E2-7DE2-475C-AFA6-74E3F8770FC7}"/>
                </a:ext>
              </a:extLst>
            </p:cNvPr>
            <p:cNvGrpSpPr/>
            <p:nvPr/>
          </p:nvGrpSpPr>
          <p:grpSpPr>
            <a:xfrm>
              <a:off x="9805239" y="3041523"/>
              <a:ext cx="900247" cy="792568"/>
              <a:chOff x="4014642" y="4932974"/>
              <a:chExt cx="900247" cy="792568"/>
            </a:xfrm>
          </p:grpSpPr>
          <p:sp>
            <p:nvSpPr>
              <p:cNvPr id="16" name="Textfeld 15">
                <a:hlinkClick r:id="rId14"/>
                <a:extLst>
                  <a:ext uri="{FF2B5EF4-FFF2-40B4-BE49-F238E27FC236}">
                    <a16:creationId xmlns:a16="http://schemas.microsoft.com/office/drawing/2014/main" id="{9CE22B9B-6DD8-4CA1-93BC-D070CA49F4AA}"/>
                  </a:ext>
                </a:extLst>
              </p:cNvPr>
              <p:cNvSpPr txBox="1"/>
              <p:nvPr/>
            </p:nvSpPr>
            <p:spPr>
              <a:xfrm>
                <a:off x="4014642" y="5524247"/>
                <a:ext cx="900247"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solidFill>
                      <a:srgbClr val="798BB3"/>
                    </a:solidFill>
                    <a:latin typeface="Open Sans" panose="020B0606030504020204" pitchFamily="34" charset="0"/>
                    <a:ea typeface="Open Sans" panose="020B0606030504020204" pitchFamily="34" charset="0"/>
                    <a:cs typeface="Open Sans" panose="020B0606030504020204" pitchFamily="34" charset="0"/>
                  </a:rPr>
                  <a:t>Projects</a:t>
                </a:r>
              </a:p>
            </p:txBody>
          </p:sp>
          <p:grpSp>
            <p:nvGrpSpPr>
              <p:cNvPr id="153" name="Group 198">
                <a:extLst>
                  <a:ext uri="{FF2B5EF4-FFF2-40B4-BE49-F238E27FC236}">
                    <a16:creationId xmlns:a16="http://schemas.microsoft.com/office/drawing/2014/main" id="{3D865DB9-CFC1-48A2-9471-6D542D8CB651}"/>
                  </a:ext>
                </a:extLst>
              </p:cNvPr>
              <p:cNvGrpSpPr>
                <a:grpSpLocks noChangeAspect="1"/>
              </p:cNvGrpSpPr>
              <p:nvPr/>
            </p:nvGrpSpPr>
            <p:grpSpPr bwMode="auto">
              <a:xfrm>
                <a:off x="4182984" y="4932974"/>
                <a:ext cx="696913" cy="536575"/>
                <a:chOff x="803" y="803"/>
                <a:chExt cx="439" cy="338"/>
              </a:xfrm>
              <a:solidFill>
                <a:schemeClr val="accent1"/>
              </a:solidFill>
            </p:grpSpPr>
            <p:sp>
              <p:nvSpPr>
                <p:cNvPr id="155" name="Freeform 199">
                  <a:hlinkClick r:id="rId14"/>
                  <a:extLst>
                    <a:ext uri="{FF2B5EF4-FFF2-40B4-BE49-F238E27FC236}">
                      <a16:creationId xmlns:a16="http://schemas.microsoft.com/office/drawing/2014/main" id="{9BFD0A06-C3D6-4336-B258-9C95056A5D9C}"/>
                    </a:ext>
                  </a:extLst>
                </p:cNvPr>
                <p:cNvSpPr>
                  <a:spLocks/>
                </p:cNvSpPr>
                <p:nvPr/>
              </p:nvSpPr>
              <p:spPr bwMode="auto">
                <a:xfrm>
                  <a:off x="803" y="803"/>
                  <a:ext cx="348" cy="311"/>
                </a:xfrm>
                <a:custGeom>
                  <a:avLst/>
                  <a:gdLst>
                    <a:gd name="T0" fmla="*/ 1257 w 5792"/>
                    <a:gd name="T1" fmla="*/ 1980 h 5168"/>
                    <a:gd name="T2" fmla="*/ 1804 w 5792"/>
                    <a:gd name="T3" fmla="*/ 1595 h 5168"/>
                    <a:gd name="T4" fmla="*/ 5792 w 5792"/>
                    <a:gd name="T5" fmla="*/ 1595 h 5168"/>
                    <a:gd name="T6" fmla="*/ 5792 w 5792"/>
                    <a:gd name="T7" fmla="*/ 935 h 5168"/>
                    <a:gd name="T8" fmla="*/ 5574 w 5792"/>
                    <a:gd name="T9" fmla="*/ 770 h 5168"/>
                    <a:gd name="T10" fmla="*/ 2787 w 5792"/>
                    <a:gd name="T11" fmla="*/ 770 h 5168"/>
                    <a:gd name="T12" fmla="*/ 2241 w 5792"/>
                    <a:gd name="T13" fmla="*/ 0 h 5168"/>
                    <a:gd name="T14" fmla="*/ 219 w 5792"/>
                    <a:gd name="T15" fmla="*/ 0 h 5168"/>
                    <a:gd name="T16" fmla="*/ 0 w 5792"/>
                    <a:gd name="T17" fmla="*/ 165 h 5168"/>
                    <a:gd name="T18" fmla="*/ 0 w 5792"/>
                    <a:gd name="T19" fmla="*/ 5168 h 5168"/>
                    <a:gd name="T20" fmla="*/ 1257 w 5792"/>
                    <a:gd name="T21" fmla="*/ 1980 h 5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92" h="5168">
                      <a:moveTo>
                        <a:pt x="1257" y="1980"/>
                      </a:moveTo>
                      <a:cubicBezTo>
                        <a:pt x="1367" y="1760"/>
                        <a:pt x="1585" y="1595"/>
                        <a:pt x="1804" y="1595"/>
                      </a:cubicBezTo>
                      <a:cubicBezTo>
                        <a:pt x="5792" y="1595"/>
                        <a:pt x="5792" y="1595"/>
                        <a:pt x="5792" y="1595"/>
                      </a:cubicBezTo>
                      <a:cubicBezTo>
                        <a:pt x="5792" y="935"/>
                        <a:pt x="5792" y="935"/>
                        <a:pt x="5792" y="935"/>
                      </a:cubicBezTo>
                      <a:cubicBezTo>
                        <a:pt x="5792" y="825"/>
                        <a:pt x="5683" y="770"/>
                        <a:pt x="5574" y="770"/>
                      </a:cubicBezTo>
                      <a:cubicBezTo>
                        <a:pt x="2787" y="770"/>
                        <a:pt x="2787" y="770"/>
                        <a:pt x="2787" y="770"/>
                      </a:cubicBezTo>
                      <a:cubicBezTo>
                        <a:pt x="2241" y="0"/>
                        <a:pt x="2241" y="0"/>
                        <a:pt x="2241" y="0"/>
                      </a:cubicBezTo>
                      <a:cubicBezTo>
                        <a:pt x="219" y="0"/>
                        <a:pt x="219" y="0"/>
                        <a:pt x="219" y="0"/>
                      </a:cubicBezTo>
                      <a:cubicBezTo>
                        <a:pt x="110" y="0"/>
                        <a:pt x="0" y="55"/>
                        <a:pt x="0" y="165"/>
                      </a:cubicBezTo>
                      <a:cubicBezTo>
                        <a:pt x="0" y="5168"/>
                        <a:pt x="0" y="5168"/>
                        <a:pt x="0" y="5168"/>
                      </a:cubicBezTo>
                      <a:lnTo>
                        <a:pt x="1257" y="198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6" name="Freeform 200">
                  <a:hlinkClick r:id="rId14"/>
                  <a:extLst>
                    <a:ext uri="{FF2B5EF4-FFF2-40B4-BE49-F238E27FC236}">
                      <a16:creationId xmlns:a16="http://schemas.microsoft.com/office/drawing/2014/main" id="{BBCABDA4-CEE9-4BA1-93AE-82B1F3F3497D}"/>
                    </a:ext>
                  </a:extLst>
                </p:cNvPr>
                <p:cNvSpPr>
                  <a:spLocks/>
                </p:cNvSpPr>
                <p:nvPr/>
              </p:nvSpPr>
              <p:spPr bwMode="auto">
                <a:xfrm>
                  <a:off x="810" y="913"/>
                  <a:ext cx="432" cy="228"/>
                </a:xfrm>
                <a:custGeom>
                  <a:avLst/>
                  <a:gdLst>
                    <a:gd name="T0" fmla="*/ 5455 w 7200"/>
                    <a:gd name="T1" fmla="*/ 3792 h 3792"/>
                    <a:gd name="T2" fmla="*/ 5782 w 7200"/>
                    <a:gd name="T3" fmla="*/ 3573 h 3792"/>
                    <a:gd name="T4" fmla="*/ 7146 w 7200"/>
                    <a:gd name="T5" fmla="*/ 165 h 3792"/>
                    <a:gd name="T6" fmla="*/ 7146 w 7200"/>
                    <a:gd name="T7" fmla="*/ 55 h 3792"/>
                    <a:gd name="T8" fmla="*/ 7037 w 7200"/>
                    <a:gd name="T9" fmla="*/ 0 h 3792"/>
                    <a:gd name="T10" fmla="*/ 1691 w 7200"/>
                    <a:gd name="T11" fmla="*/ 0 h 3792"/>
                    <a:gd name="T12" fmla="*/ 1364 w 7200"/>
                    <a:gd name="T13" fmla="*/ 275 h 3792"/>
                    <a:gd name="T14" fmla="*/ 0 w 7200"/>
                    <a:gd name="T15" fmla="*/ 3628 h 3792"/>
                    <a:gd name="T16" fmla="*/ 0 w 7200"/>
                    <a:gd name="T17" fmla="*/ 3738 h 3792"/>
                    <a:gd name="T18" fmla="*/ 110 w 7200"/>
                    <a:gd name="T19" fmla="*/ 3792 h 3792"/>
                    <a:gd name="T20" fmla="*/ 5455 w 7200"/>
                    <a:gd name="T21" fmla="*/ 3792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00" h="3792">
                      <a:moveTo>
                        <a:pt x="5455" y="3792"/>
                      </a:moveTo>
                      <a:cubicBezTo>
                        <a:pt x="5619" y="3792"/>
                        <a:pt x="5728" y="3683"/>
                        <a:pt x="5782" y="3573"/>
                      </a:cubicBezTo>
                      <a:cubicBezTo>
                        <a:pt x="7146" y="165"/>
                        <a:pt x="7146" y="165"/>
                        <a:pt x="7146" y="165"/>
                      </a:cubicBezTo>
                      <a:cubicBezTo>
                        <a:pt x="7200" y="110"/>
                        <a:pt x="7200" y="110"/>
                        <a:pt x="7146" y="55"/>
                      </a:cubicBezTo>
                      <a:cubicBezTo>
                        <a:pt x="7146" y="55"/>
                        <a:pt x="7091" y="0"/>
                        <a:pt x="7037" y="0"/>
                      </a:cubicBezTo>
                      <a:cubicBezTo>
                        <a:pt x="1691" y="0"/>
                        <a:pt x="1691" y="0"/>
                        <a:pt x="1691" y="0"/>
                      </a:cubicBezTo>
                      <a:cubicBezTo>
                        <a:pt x="1582" y="0"/>
                        <a:pt x="1419" y="110"/>
                        <a:pt x="1364" y="275"/>
                      </a:cubicBezTo>
                      <a:cubicBezTo>
                        <a:pt x="0" y="3628"/>
                        <a:pt x="0" y="3628"/>
                        <a:pt x="0" y="3628"/>
                      </a:cubicBezTo>
                      <a:cubicBezTo>
                        <a:pt x="0" y="3683"/>
                        <a:pt x="0" y="3738"/>
                        <a:pt x="0" y="3738"/>
                      </a:cubicBezTo>
                      <a:cubicBezTo>
                        <a:pt x="0" y="3792"/>
                        <a:pt x="55" y="3792"/>
                        <a:pt x="110" y="3792"/>
                      </a:cubicBezTo>
                      <a:lnTo>
                        <a:pt x="5455" y="3792"/>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grpSp>
        <p:nvGrpSpPr>
          <p:cNvPr id="210" name="Gruppieren 209">
            <a:extLst>
              <a:ext uri="{FF2B5EF4-FFF2-40B4-BE49-F238E27FC236}">
                <a16:creationId xmlns:a16="http://schemas.microsoft.com/office/drawing/2014/main" id="{8587202E-463C-4E40-A923-DA0C85D6DA28}"/>
              </a:ext>
            </a:extLst>
          </p:cNvPr>
          <p:cNvGrpSpPr/>
          <p:nvPr/>
        </p:nvGrpSpPr>
        <p:grpSpPr>
          <a:xfrm>
            <a:off x="1786074" y="2902124"/>
            <a:ext cx="2608891" cy="1217066"/>
            <a:chOff x="1786074" y="2902124"/>
            <a:chExt cx="2608891" cy="1217066"/>
          </a:xfrm>
        </p:grpSpPr>
        <p:sp>
          <p:nvSpPr>
            <p:cNvPr id="160" name="Ellipse 159">
              <a:hlinkClick r:id="rId15"/>
              <a:extLst>
                <a:ext uri="{FF2B5EF4-FFF2-40B4-BE49-F238E27FC236}">
                  <a16:creationId xmlns:a16="http://schemas.microsoft.com/office/drawing/2014/main" id="{C985C9C8-4A06-4B26-924C-68F07E653365}"/>
                </a:ext>
              </a:extLst>
            </p:cNvPr>
            <p:cNvSpPr/>
            <p:nvPr/>
          </p:nvSpPr>
          <p:spPr bwMode="gray">
            <a:xfrm>
              <a:off x="1786074" y="2902124"/>
              <a:ext cx="2608891" cy="1217066"/>
            </a:xfrm>
            <a:prstGeom prst="ellipse">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Freeform 169">
              <a:hlinkClick r:id="rId15"/>
              <a:extLst>
                <a:ext uri="{FF2B5EF4-FFF2-40B4-BE49-F238E27FC236}">
                  <a16:creationId xmlns:a16="http://schemas.microsoft.com/office/drawing/2014/main" id="{5C737CF8-9472-423C-AC9A-A7F9236571E2}"/>
                </a:ext>
              </a:extLst>
            </p:cNvPr>
            <p:cNvSpPr>
              <a:spLocks noEditPoints="1"/>
            </p:cNvSpPr>
            <p:nvPr/>
          </p:nvSpPr>
          <p:spPr bwMode="auto">
            <a:xfrm>
              <a:off x="2831973" y="3075319"/>
              <a:ext cx="517086" cy="518338"/>
            </a:xfrm>
            <a:custGeom>
              <a:avLst/>
              <a:gdLst>
                <a:gd name="T0" fmla="*/ 1967 w 3440"/>
                <a:gd name="T1" fmla="*/ 1211 h 3440"/>
                <a:gd name="T2" fmla="*/ 1967 w 3440"/>
                <a:gd name="T3" fmla="*/ 1230 h 3440"/>
                <a:gd name="T4" fmla="*/ 1967 w 3440"/>
                <a:gd name="T5" fmla="*/ 2780 h 3440"/>
                <a:gd name="T6" fmla="*/ 1967 w 3440"/>
                <a:gd name="T7" fmla="*/ 3026 h 3440"/>
                <a:gd name="T8" fmla="*/ 2007 w 3440"/>
                <a:gd name="T9" fmla="*/ 3026 h 3440"/>
                <a:gd name="T10" fmla="*/ 2361 w 3440"/>
                <a:gd name="T11" fmla="*/ 3026 h 3440"/>
                <a:gd name="T12" fmla="*/ 2533 w 3440"/>
                <a:gd name="T13" fmla="*/ 3026 h 3440"/>
                <a:gd name="T14" fmla="*/ 2533 w 3440"/>
                <a:gd name="T15" fmla="*/ 3025 h 3440"/>
                <a:gd name="T16" fmla="*/ 2533 w 3440"/>
                <a:gd name="T17" fmla="*/ 1574 h 3440"/>
                <a:gd name="T18" fmla="*/ 2533 w 3440"/>
                <a:gd name="T19" fmla="*/ 1211 h 3440"/>
                <a:gd name="T20" fmla="*/ 2494 w 3440"/>
                <a:gd name="T21" fmla="*/ 1211 h 3440"/>
                <a:gd name="T22" fmla="*/ 2140 w 3440"/>
                <a:gd name="T23" fmla="*/ 1211 h 3440"/>
                <a:gd name="T24" fmla="*/ 1967 w 3440"/>
                <a:gd name="T25" fmla="*/ 1211 h 3440"/>
                <a:gd name="T26" fmla="*/ 932 w 3440"/>
                <a:gd name="T27" fmla="*/ 1211 h 3440"/>
                <a:gd name="T28" fmla="*/ 932 w 3440"/>
                <a:gd name="T29" fmla="*/ 1230 h 3440"/>
                <a:gd name="T30" fmla="*/ 932 w 3440"/>
                <a:gd name="T31" fmla="*/ 2780 h 3440"/>
                <a:gd name="T32" fmla="*/ 932 w 3440"/>
                <a:gd name="T33" fmla="*/ 3026 h 3440"/>
                <a:gd name="T34" fmla="*/ 950 w 3440"/>
                <a:gd name="T35" fmla="*/ 3026 h 3440"/>
                <a:gd name="T36" fmla="*/ 1315 w 3440"/>
                <a:gd name="T37" fmla="*/ 3026 h 3440"/>
                <a:gd name="T38" fmla="*/ 1490 w 3440"/>
                <a:gd name="T39" fmla="*/ 3026 h 3440"/>
                <a:gd name="T40" fmla="*/ 1490 w 3440"/>
                <a:gd name="T41" fmla="*/ 3025 h 3440"/>
                <a:gd name="T42" fmla="*/ 1490 w 3440"/>
                <a:gd name="T43" fmla="*/ 1574 h 3440"/>
                <a:gd name="T44" fmla="*/ 1490 w 3440"/>
                <a:gd name="T45" fmla="*/ 1211 h 3440"/>
                <a:gd name="T46" fmla="*/ 1453 w 3440"/>
                <a:gd name="T47" fmla="*/ 1211 h 3440"/>
                <a:gd name="T48" fmla="*/ 1087 w 3440"/>
                <a:gd name="T49" fmla="*/ 1211 h 3440"/>
                <a:gd name="T50" fmla="*/ 932 w 3440"/>
                <a:gd name="T51" fmla="*/ 1211 h 3440"/>
                <a:gd name="T52" fmla="*/ 1688 w 3440"/>
                <a:gd name="T53" fmla="*/ 0 h 3440"/>
                <a:gd name="T54" fmla="*/ 1731 w 3440"/>
                <a:gd name="T55" fmla="*/ 0 h 3440"/>
                <a:gd name="T56" fmla="*/ 1753 w 3440"/>
                <a:gd name="T57" fmla="*/ 0 h 3440"/>
                <a:gd name="T58" fmla="*/ 3397 w 3440"/>
                <a:gd name="T59" fmla="*/ 995 h 3440"/>
                <a:gd name="T60" fmla="*/ 3440 w 3440"/>
                <a:gd name="T61" fmla="*/ 1060 h 3440"/>
                <a:gd name="T62" fmla="*/ 3440 w 3440"/>
                <a:gd name="T63" fmla="*/ 1189 h 3440"/>
                <a:gd name="T64" fmla="*/ 3419 w 3440"/>
                <a:gd name="T65" fmla="*/ 1211 h 3440"/>
                <a:gd name="T66" fmla="*/ 3114 w 3440"/>
                <a:gd name="T67" fmla="*/ 1211 h 3440"/>
                <a:gd name="T68" fmla="*/ 3010 w 3440"/>
                <a:gd name="T69" fmla="*/ 1211 h 3440"/>
                <a:gd name="T70" fmla="*/ 3010 w 3440"/>
                <a:gd name="T71" fmla="*/ 1230 h 3440"/>
                <a:gd name="T72" fmla="*/ 3010 w 3440"/>
                <a:gd name="T73" fmla="*/ 2780 h 3440"/>
                <a:gd name="T74" fmla="*/ 3010 w 3440"/>
                <a:gd name="T75" fmla="*/ 3026 h 3440"/>
                <a:gd name="T76" fmla="*/ 3111 w 3440"/>
                <a:gd name="T77" fmla="*/ 3026 h 3440"/>
                <a:gd name="T78" fmla="*/ 3311 w 3440"/>
                <a:gd name="T79" fmla="*/ 3026 h 3440"/>
                <a:gd name="T80" fmla="*/ 3354 w 3440"/>
                <a:gd name="T81" fmla="*/ 3048 h 3440"/>
                <a:gd name="T82" fmla="*/ 3419 w 3440"/>
                <a:gd name="T83" fmla="*/ 3179 h 3440"/>
                <a:gd name="T84" fmla="*/ 3440 w 3440"/>
                <a:gd name="T85" fmla="*/ 3288 h 3440"/>
                <a:gd name="T86" fmla="*/ 3440 w 3440"/>
                <a:gd name="T87" fmla="*/ 3419 h 3440"/>
                <a:gd name="T88" fmla="*/ 3419 w 3440"/>
                <a:gd name="T89" fmla="*/ 3440 h 3440"/>
                <a:gd name="T90" fmla="*/ 22 w 3440"/>
                <a:gd name="T91" fmla="*/ 3440 h 3440"/>
                <a:gd name="T92" fmla="*/ 0 w 3440"/>
                <a:gd name="T93" fmla="*/ 3419 h 3440"/>
                <a:gd name="T94" fmla="*/ 0 w 3440"/>
                <a:gd name="T95" fmla="*/ 3288 h 3440"/>
                <a:gd name="T96" fmla="*/ 44 w 3440"/>
                <a:gd name="T97" fmla="*/ 3179 h 3440"/>
                <a:gd name="T98" fmla="*/ 109 w 3440"/>
                <a:gd name="T99" fmla="*/ 3048 h 3440"/>
                <a:gd name="T100" fmla="*/ 152 w 3440"/>
                <a:gd name="T101" fmla="*/ 3026 h 3440"/>
                <a:gd name="T102" fmla="*/ 298 w 3440"/>
                <a:gd name="T103" fmla="*/ 3026 h 3440"/>
                <a:gd name="T104" fmla="*/ 430 w 3440"/>
                <a:gd name="T105" fmla="*/ 3026 h 3440"/>
                <a:gd name="T106" fmla="*/ 430 w 3440"/>
                <a:gd name="T107" fmla="*/ 3025 h 3440"/>
                <a:gd name="T108" fmla="*/ 430 w 3440"/>
                <a:gd name="T109" fmla="*/ 1574 h 3440"/>
                <a:gd name="T110" fmla="*/ 430 w 3440"/>
                <a:gd name="T111" fmla="*/ 1211 h 3440"/>
                <a:gd name="T112" fmla="*/ 382 w 3440"/>
                <a:gd name="T113" fmla="*/ 1211 h 3440"/>
                <a:gd name="T114" fmla="*/ 22 w 3440"/>
                <a:gd name="T115" fmla="*/ 1211 h 3440"/>
                <a:gd name="T116" fmla="*/ 0 w 3440"/>
                <a:gd name="T117" fmla="*/ 1189 h 3440"/>
                <a:gd name="T118" fmla="*/ 0 w 3440"/>
                <a:gd name="T119" fmla="*/ 1060 h 3440"/>
                <a:gd name="T120" fmla="*/ 44 w 3440"/>
                <a:gd name="T121" fmla="*/ 995 h 3440"/>
                <a:gd name="T122" fmla="*/ 1688 w 3440"/>
                <a:gd name="T123" fmla="*/ 0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0" h="3440">
                  <a:moveTo>
                    <a:pt x="1967" y="1211"/>
                  </a:moveTo>
                  <a:lnTo>
                    <a:pt x="1967" y="1230"/>
                  </a:lnTo>
                  <a:cubicBezTo>
                    <a:pt x="1967" y="1374"/>
                    <a:pt x="1967" y="1758"/>
                    <a:pt x="1967" y="2780"/>
                  </a:cubicBezTo>
                  <a:lnTo>
                    <a:pt x="1967" y="3026"/>
                  </a:lnTo>
                  <a:lnTo>
                    <a:pt x="2007" y="3026"/>
                  </a:lnTo>
                  <a:cubicBezTo>
                    <a:pt x="2068" y="3026"/>
                    <a:pt x="2174" y="3026"/>
                    <a:pt x="2361" y="3026"/>
                  </a:cubicBezTo>
                  <a:lnTo>
                    <a:pt x="2533" y="3026"/>
                  </a:lnTo>
                  <a:lnTo>
                    <a:pt x="2533" y="3025"/>
                  </a:lnTo>
                  <a:cubicBezTo>
                    <a:pt x="2533" y="2873"/>
                    <a:pt x="2533" y="2497"/>
                    <a:pt x="2533" y="1574"/>
                  </a:cubicBezTo>
                  <a:lnTo>
                    <a:pt x="2533" y="1211"/>
                  </a:lnTo>
                  <a:lnTo>
                    <a:pt x="2494" y="1211"/>
                  </a:lnTo>
                  <a:cubicBezTo>
                    <a:pt x="2433" y="1211"/>
                    <a:pt x="2327" y="1211"/>
                    <a:pt x="2140" y="1211"/>
                  </a:cubicBezTo>
                  <a:lnTo>
                    <a:pt x="1967" y="1211"/>
                  </a:lnTo>
                  <a:close/>
                  <a:moveTo>
                    <a:pt x="932" y="1211"/>
                  </a:moveTo>
                  <a:lnTo>
                    <a:pt x="932" y="1230"/>
                  </a:lnTo>
                  <a:cubicBezTo>
                    <a:pt x="932" y="1374"/>
                    <a:pt x="932" y="1758"/>
                    <a:pt x="932" y="2780"/>
                  </a:cubicBezTo>
                  <a:lnTo>
                    <a:pt x="932" y="3026"/>
                  </a:lnTo>
                  <a:lnTo>
                    <a:pt x="950" y="3026"/>
                  </a:lnTo>
                  <a:cubicBezTo>
                    <a:pt x="1013" y="3026"/>
                    <a:pt x="1123" y="3026"/>
                    <a:pt x="1315" y="3026"/>
                  </a:cubicBezTo>
                  <a:lnTo>
                    <a:pt x="1490" y="3026"/>
                  </a:lnTo>
                  <a:lnTo>
                    <a:pt x="1490" y="3025"/>
                  </a:lnTo>
                  <a:cubicBezTo>
                    <a:pt x="1490" y="2873"/>
                    <a:pt x="1490" y="2497"/>
                    <a:pt x="1490" y="1574"/>
                  </a:cubicBezTo>
                  <a:lnTo>
                    <a:pt x="1490" y="1211"/>
                  </a:lnTo>
                  <a:lnTo>
                    <a:pt x="1453" y="1211"/>
                  </a:lnTo>
                  <a:cubicBezTo>
                    <a:pt x="1390" y="1211"/>
                    <a:pt x="1280" y="1211"/>
                    <a:pt x="1087" y="1211"/>
                  </a:cubicBezTo>
                  <a:lnTo>
                    <a:pt x="932" y="1211"/>
                  </a:lnTo>
                  <a:close/>
                  <a:moveTo>
                    <a:pt x="1688" y="0"/>
                  </a:moveTo>
                  <a:cubicBezTo>
                    <a:pt x="1710" y="0"/>
                    <a:pt x="1710" y="0"/>
                    <a:pt x="1731" y="0"/>
                  </a:cubicBezTo>
                  <a:cubicBezTo>
                    <a:pt x="1731" y="0"/>
                    <a:pt x="1753" y="0"/>
                    <a:pt x="1753" y="0"/>
                  </a:cubicBezTo>
                  <a:cubicBezTo>
                    <a:pt x="1753" y="0"/>
                    <a:pt x="1753" y="0"/>
                    <a:pt x="3397" y="995"/>
                  </a:cubicBezTo>
                  <a:cubicBezTo>
                    <a:pt x="3419" y="1016"/>
                    <a:pt x="3440" y="1038"/>
                    <a:pt x="3440" y="1060"/>
                  </a:cubicBezTo>
                  <a:cubicBezTo>
                    <a:pt x="3440" y="1060"/>
                    <a:pt x="3440" y="1060"/>
                    <a:pt x="3440" y="1189"/>
                  </a:cubicBezTo>
                  <a:cubicBezTo>
                    <a:pt x="3440" y="1189"/>
                    <a:pt x="3440" y="1211"/>
                    <a:pt x="3419" y="1211"/>
                  </a:cubicBezTo>
                  <a:cubicBezTo>
                    <a:pt x="3419" y="1211"/>
                    <a:pt x="3419" y="1211"/>
                    <a:pt x="3114" y="1211"/>
                  </a:cubicBezTo>
                  <a:lnTo>
                    <a:pt x="3010" y="1211"/>
                  </a:lnTo>
                  <a:lnTo>
                    <a:pt x="3010" y="1230"/>
                  </a:lnTo>
                  <a:cubicBezTo>
                    <a:pt x="3010" y="1374"/>
                    <a:pt x="3010" y="1758"/>
                    <a:pt x="3010" y="2780"/>
                  </a:cubicBezTo>
                  <a:lnTo>
                    <a:pt x="3010" y="3026"/>
                  </a:lnTo>
                  <a:lnTo>
                    <a:pt x="3111" y="3026"/>
                  </a:lnTo>
                  <a:cubicBezTo>
                    <a:pt x="3159" y="3026"/>
                    <a:pt x="3224" y="3026"/>
                    <a:pt x="3311" y="3026"/>
                  </a:cubicBezTo>
                  <a:cubicBezTo>
                    <a:pt x="3332" y="3026"/>
                    <a:pt x="3354" y="3026"/>
                    <a:pt x="3354" y="3048"/>
                  </a:cubicBezTo>
                  <a:cubicBezTo>
                    <a:pt x="3354" y="3048"/>
                    <a:pt x="3354" y="3048"/>
                    <a:pt x="3419" y="3179"/>
                  </a:cubicBezTo>
                  <a:cubicBezTo>
                    <a:pt x="3440" y="3201"/>
                    <a:pt x="3440" y="3266"/>
                    <a:pt x="3440" y="3288"/>
                  </a:cubicBezTo>
                  <a:cubicBezTo>
                    <a:pt x="3440" y="3288"/>
                    <a:pt x="3440" y="3288"/>
                    <a:pt x="3440" y="3419"/>
                  </a:cubicBezTo>
                  <a:cubicBezTo>
                    <a:pt x="3440" y="3419"/>
                    <a:pt x="3440" y="3440"/>
                    <a:pt x="3419" y="3440"/>
                  </a:cubicBezTo>
                  <a:cubicBezTo>
                    <a:pt x="3419" y="3440"/>
                    <a:pt x="3419" y="3440"/>
                    <a:pt x="22" y="3440"/>
                  </a:cubicBezTo>
                  <a:cubicBezTo>
                    <a:pt x="22" y="3440"/>
                    <a:pt x="0" y="3419"/>
                    <a:pt x="0" y="3419"/>
                  </a:cubicBezTo>
                  <a:cubicBezTo>
                    <a:pt x="0" y="3419"/>
                    <a:pt x="0" y="3419"/>
                    <a:pt x="0" y="3288"/>
                  </a:cubicBezTo>
                  <a:cubicBezTo>
                    <a:pt x="0" y="3266"/>
                    <a:pt x="22" y="3201"/>
                    <a:pt x="44" y="3179"/>
                  </a:cubicBezTo>
                  <a:cubicBezTo>
                    <a:pt x="44" y="3179"/>
                    <a:pt x="44" y="3179"/>
                    <a:pt x="109" y="3048"/>
                  </a:cubicBezTo>
                  <a:cubicBezTo>
                    <a:pt x="109" y="3026"/>
                    <a:pt x="130" y="3026"/>
                    <a:pt x="152" y="3026"/>
                  </a:cubicBezTo>
                  <a:cubicBezTo>
                    <a:pt x="152" y="3026"/>
                    <a:pt x="152" y="3026"/>
                    <a:pt x="298" y="3026"/>
                  </a:cubicBezTo>
                  <a:lnTo>
                    <a:pt x="430" y="3026"/>
                  </a:lnTo>
                  <a:lnTo>
                    <a:pt x="430" y="3025"/>
                  </a:lnTo>
                  <a:cubicBezTo>
                    <a:pt x="430" y="2873"/>
                    <a:pt x="430" y="2497"/>
                    <a:pt x="430" y="1574"/>
                  </a:cubicBezTo>
                  <a:lnTo>
                    <a:pt x="430" y="1211"/>
                  </a:lnTo>
                  <a:lnTo>
                    <a:pt x="382" y="1211"/>
                  </a:lnTo>
                  <a:cubicBezTo>
                    <a:pt x="312" y="1211"/>
                    <a:pt x="201" y="1211"/>
                    <a:pt x="22" y="1211"/>
                  </a:cubicBezTo>
                  <a:cubicBezTo>
                    <a:pt x="22" y="1211"/>
                    <a:pt x="0" y="1189"/>
                    <a:pt x="0" y="1189"/>
                  </a:cubicBezTo>
                  <a:cubicBezTo>
                    <a:pt x="0" y="1189"/>
                    <a:pt x="0" y="1189"/>
                    <a:pt x="0" y="1060"/>
                  </a:cubicBezTo>
                  <a:cubicBezTo>
                    <a:pt x="0" y="1038"/>
                    <a:pt x="22" y="1016"/>
                    <a:pt x="44" y="995"/>
                  </a:cubicBezTo>
                  <a:cubicBezTo>
                    <a:pt x="44" y="995"/>
                    <a:pt x="44" y="995"/>
                    <a:pt x="1688" y="0"/>
                  </a:cubicBezTo>
                  <a:close/>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7" name="Freihandform: Form 166">
              <a:hlinkClick r:id="rId15"/>
              <a:extLst>
                <a:ext uri="{FF2B5EF4-FFF2-40B4-BE49-F238E27FC236}">
                  <a16:creationId xmlns:a16="http://schemas.microsoft.com/office/drawing/2014/main" id="{4B26BA43-A9F7-4563-B1F6-93D234F7CD27}"/>
                </a:ext>
              </a:extLst>
            </p:cNvPr>
            <p:cNvSpPr/>
            <p:nvPr/>
          </p:nvSpPr>
          <p:spPr>
            <a:xfrm>
              <a:off x="2200122" y="3676030"/>
              <a:ext cx="1773694" cy="163180"/>
            </a:xfrm>
            <a:custGeom>
              <a:avLst/>
              <a:gdLst>
                <a:gd name="connsiteX0" fmla="*/ 702383 w 1773694"/>
                <a:gd name="connsiteY0" fmla="*/ 6 h 163180"/>
                <a:gd name="connsiteX1" fmla="*/ 785257 w 1773694"/>
                <a:gd name="connsiteY1" fmla="*/ 6 h 163180"/>
                <a:gd name="connsiteX2" fmla="*/ 788287 w 1773694"/>
                <a:gd name="connsiteY2" fmla="*/ 24 h 163180"/>
                <a:gd name="connsiteX3" fmla="*/ 792742 w 1773694"/>
                <a:gd name="connsiteY3" fmla="*/ 598 h 163180"/>
                <a:gd name="connsiteX4" fmla="*/ 798773 w 1773694"/>
                <a:gd name="connsiteY4" fmla="*/ 6341 h 163180"/>
                <a:gd name="connsiteX5" fmla="*/ 799418 w 1773694"/>
                <a:gd name="connsiteY5" fmla="*/ 13588 h 163180"/>
                <a:gd name="connsiteX6" fmla="*/ 799439 w 1773694"/>
                <a:gd name="connsiteY6" fmla="*/ 25978 h 163180"/>
                <a:gd name="connsiteX7" fmla="*/ 789840 w 1773694"/>
                <a:gd name="connsiteY7" fmla="*/ 25978 h 163180"/>
                <a:gd name="connsiteX8" fmla="*/ 789819 w 1773694"/>
                <a:gd name="connsiteY8" fmla="*/ 19812 h 163180"/>
                <a:gd name="connsiteX9" fmla="*/ 789464 w 1773694"/>
                <a:gd name="connsiteY9" fmla="*/ 12040 h 163180"/>
                <a:gd name="connsiteX10" fmla="*/ 785257 w 1773694"/>
                <a:gd name="connsiteY10" fmla="*/ 9572 h 163180"/>
                <a:gd name="connsiteX11" fmla="*/ 712479 w 1773694"/>
                <a:gd name="connsiteY11" fmla="*/ 9572 h 163180"/>
                <a:gd name="connsiteX12" fmla="*/ 712479 w 1773694"/>
                <a:gd name="connsiteY12" fmla="*/ 79401 h 163180"/>
                <a:gd name="connsiteX13" fmla="*/ 775395 w 1773694"/>
                <a:gd name="connsiteY13" fmla="*/ 79401 h 163180"/>
                <a:gd name="connsiteX14" fmla="*/ 775395 w 1773694"/>
                <a:gd name="connsiteY14" fmla="*/ 88967 h 163180"/>
                <a:gd name="connsiteX15" fmla="*/ 712479 w 1773694"/>
                <a:gd name="connsiteY15" fmla="*/ 88967 h 163180"/>
                <a:gd name="connsiteX16" fmla="*/ 712479 w 1773694"/>
                <a:gd name="connsiteY16" fmla="*/ 167405 h 163180"/>
                <a:gd name="connsiteX17" fmla="*/ 702383 w 1773694"/>
                <a:gd name="connsiteY17" fmla="*/ 167405 h 163180"/>
                <a:gd name="connsiteX18" fmla="*/ 702383 w 1773694"/>
                <a:gd name="connsiteY18" fmla="*/ 6 h 163180"/>
                <a:gd name="connsiteX19" fmla="*/ 800752 w 1773694"/>
                <a:gd name="connsiteY19" fmla="*/ 106902 h 163180"/>
                <a:gd name="connsiteX20" fmla="*/ 861561 w 1773694"/>
                <a:gd name="connsiteY20" fmla="*/ 44965 h 163180"/>
                <a:gd name="connsiteX21" fmla="*/ 922371 w 1773694"/>
                <a:gd name="connsiteY21" fmla="*/ 106902 h 163180"/>
                <a:gd name="connsiteX22" fmla="*/ 861561 w 1773694"/>
                <a:gd name="connsiteY22" fmla="*/ 170275 h 163180"/>
                <a:gd name="connsiteX23" fmla="*/ 800752 w 1773694"/>
                <a:gd name="connsiteY23" fmla="*/ 106902 h 163180"/>
                <a:gd name="connsiteX24" fmla="*/ 811082 w 1773694"/>
                <a:gd name="connsiteY24" fmla="*/ 106902 h 163180"/>
                <a:gd name="connsiteX25" fmla="*/ 861561 w 1773694"/>
                <a:gd name="connsiteY25" fmla="*/ 160470 h 163180"/>
                <a:gd name="connsiteX26" fmla="*/ 912041 w 1773694"/>
                <a:gd name="connsiteY26" fmla="*/ 106902 h 163180"/>
                <a:gd name="connsiteX27" fmla="*/ 861561 w 1773694"/>
                <a:gd name="connsiteY27" fmla="*/ 54770 h 163180"/>
                <a:gd name="connsiteX28" fmla="*/ 811082 w 1773694"/>
                <a:gd name="connsiteY28" fmla="*/ 106902 h 163180"/>
                <a:gd name="connsiteX29" fmla="*/ 941803 w 1773694"/>
                <a:gd name="connsiteY29" fmla="*/ 123642 h 163180"/>
                <a:gd name="connsiteX30" fmla="*/ 941803 w 1773694"/>
                <a:gd name="connsiteY30" fmla="*/ 51900 h 163180"/>
                <a:gd name="connsiteX31" fmla="*/ 941803 w 1773694"/>
                <a:gd name="connsiteY31" fmla="*/ 47835 h 163180"/>
                <a:gd name="connsiteX32" fmla="*/ 951665 w 1773694"/>
                <a:gd name="connsiteY32" fmla="*/ 47835 h 163180"/>
                <a:gd name="connsiteX33" fmla="*/ 951665 w 1773694"/>
                <a:gd name="connsiteY33" fmla="*/ 51900 h 163180"/>
                <a:gd name="connsiteX34" fmla="*/ 951665 w 1773694"/>
                <a:gd name="connsiteY34" fmla="*/ 120055 h 163180"/>
                <a:gd name="connsiteX35" fmla="*/ 980541 w 1773694"/>
                <a:gd name="connsiteY35" fmla="*/ 160470 h 163180"/>
                <a:gd name="connsiteX36" fmla="*/ 1028672 w 1773694"/>
                <a:gd name="connsiteY36" fmla="*/ 106185 h 163180"/>
                <a:gd name="connsiteX37" fmla="*/ 1028672 w 1773694"/>
                <a:gd name="connsiteY37" fmla="*/ 51900 h 163180"/>
                <a:gd name="connsiteX38" fmla="*/ 1028672 w 1773694"/>
                <a:gd name="connsiteY38" fmla="*/ 47835 h 163180"/>
                <a:gd name="connsiteX39" fmla="*/ 1038534 w 1773694"/>
                <a:gd name="connsiteY39" fmla="*/ 47835 h 163180"/>
                <a:gd name="connsiteX40" fmla="*/ 1038534 w 1773694"/>
                <a:gd name="connsiteY40" fmla="*/ 51900 h 163180"/>
                <a:gd name="connsiteX41" fmla="*/ 1038534 w 1773694"/>
                <a:gd name="connsiteY41" fmla="*/ 163340 h 163180"/>
                <a:gd name="connsiteX42" fmla="*/ 1038534 w 1773694"/>
                <a:gd name="connsiteY42" fmla="*/ 167405 h 163180"/>
                <a:gd name="connsiteX43" fmla="*/ 1028672 w 1773694"/>
                <a:gd name="connsiteY43" fmla="*/ 167405 h 163180"/>
                <a:gd name="connsiteX44" fmla="*/ 1028672 w 1773694"/>
                <a:gd name="connsiteY44" fmla="*/ 163340 h 163180"/>
                <a:gd name="connsiteX45" fmla="*/ 1028672 w 1773694"/>
                <a:gd name="connsiteY45" fmla="*/ 146361 h 163180"/>
                <a:gd name="connsiteX46" fmla="*/ 1029615 w 1773694"/>
                <a:gd name="connsiteY46" fmla="*/ 136556 h 163180"/>
                <a:gd name="connsiteX47" fmla="*/ 1029140 w 1773694"/>
                <a:gd name="connsiteY47" fmla="*/ 136556 h 163180"/>
                <a:gd name="connsiteX48" fmla="*/ 980541 w 1773694"/>
                <a:gd name="connsiteY48" fmla="*/ 170275 h 163180"/>
                <a:gd name="connsiteX49" fmla="*/ 941803 w 1773694"/>
                <a:gd name="connsiteY49" fmla="*/ 123642 h 163180"/>
                <a:gd name="connsiteX50" fmla="*/ 1059094 w 1773694"/>
                <a:gd name="connsiteY50" fmla="*/ 163340 h 163180"/>
                <a:gd name="connsiteX51" fmla="*/ 1059094 w 1773694"/>
                <a:gd name="connsiteY51" fmla="*/ 51900 h 163180"/>
                <a:gd name="connsiteX52" fmla="*/ 1059094 w 1773694"/>
                <a:gd name="connsiteY52" fmla="*/ 47835 h 163180"/>
                <a:gd name="connsiteX53" fmla="*/ 1068956 w 1773694"/>
                <a:gd name="connsiteY53" fmla="*/ 47835 h 163180"/>
                <a:gd name="connsiteX54" fmla="*/ 1068956 w 1773694"/>
                <a:gd name="connsiteY54" fmla="*/ 51900 h 163180"/>
                <a:gd name="connsiteX55" fmla="*/ 1068956 w 1773694"/>
                <a:gd name="connsiteY55" fmla="*/ 68879 h 163180"/>
                <a:gd name="connsiteX56" fmla="*/ 1068012 w 1773694"/>
                <a:gd name="connsiteY56" fmla="*/ 78684 h 163180"/>
                <a:gd name="connsiteX57" fmla="*/ 1068481 w 1773694"/>
                <a:gd name="connsiteY57" fmla="*/ 78684 h 163180"/>
                <a:gd name="connsiteX58" fmla="*/ 1118258 w 1773694"/>
                <a:gd name="connsiteY58" fmla="*/ 44965 h 163180"/>
                <a:gd name="connsiteX59" fmla="*/ 1156995 w 1773694"/>
                <a:gd name="connsiteY59" fmla="*/ 91597 h 163180"/>
                <a:gd name="connsiteX60" fmla="*/ 1156995 w 1773694"/>
                <a:gd name="connsiteY60" fmla="*/ 163340 h 163180"/>
                <a:gd name="connsiteX61" fmla="*/ 1156995 w 1773694"/>
                <a:gd name="connsiteY61" fmla="*/ 167405 h 163180"/>
                <a:gd name="connsiteX62" fmla="*/ 1147133 w 1773694"/>
                <a:gd name="connsiteY62" fmla="*/ 167405 h 163180"/>
                <a:gd name="connsiteX63" fmla="*/ 1147133 w 1773694"/>
                <a:gd name="connsiteY63" fmla="*/ 163340 h 163180"/>
                <a:gd name="connsiteX64" fmla="*/ 1147133 w 1773694"/>
                <a:gd name="connsiteY64" fmla="*/ 95184 h 163180"/>
                <a:gd name="connsiteX65" fmla="*/ 1118258 w 1773694"/>
                <a:gd name="connsiteY65" fmla="*/ 54770 h 163180"/>
                <a:gd name="connsiteX66" fmla="*/ 1068956 w 1773694"/>
                <a:gd name="connsiteY66" fmla="*/ 107859 h 163180"/>
                <a:gd name="connsiteX67" fmla="*/ 1068956 w 1773694"/>
                <a:gd name="connsiteY67" fmla="*/ 163340 h 163180"/>
                <a:gd name="connsiteX68" fmla="*/ 1068956 w 1773694"/>
                <a:gd name="connsiteY68" fmla="*/ 167405 h 163180"/>
                <a:gd name="connsiteX69" fmla="*/ 1059094 w 1773694"/>
                <a:gd name="connsiteY69" fmla="*/ 167405 h 163180"/>
                <a:gd name="connsiteX70" fmla="*/ 1059094 w 1773694"/>
                <a:gd name="connsiteY70" fmla="*/ 163340 h 163180"/>
                <a:gd name="connsiteX71" fmla="*/ 1177137 w 1773694"/>
                <a:gd name="connsiteY71" fmla="*/ 107620 h 163180"/>
                <a:gd name="connsiteX72" fmla="*/ 1229724 w 1773694"/>
                <a:gd name="connsiteY72" fmla="*/ 44965 h 163180"/>
                <a:gd name="connsiteX73" fmla="*/ 1270341 w 1773694"/>
                <a:gd name="connsiteY73" fmla="*/ 71988 h 163180"/>
                <a:gd name="connsiteX74" fmla="*/ 1270809 w 1773694"/>
                <a:gd name="connsiteY74" fmla="*/ 71988 h 163180"/>
                <a:gd name="connsiteX75" fmla="*/ 1269873 w 1773694"/>
                <a:gd name="connsiteY75" fmla="*/ 62183 h 163180"/>
                <a:gd name="connsiteX76" fmla="*/ 1269873 w 1773694"/>
                <a:gd name="connsiteY76" fmla="*/ 4072 h 163180"/>
                <a:gd name="connsiteX77" fmla="*/ 1269873 w 1773694"/>
                <a:gd name="connsiteY77" fmla="*/ 6 h 163180"/>
                <a:gd name="connsiteX78" fmla="*/ 1279735 w 1773694"/>
                <a:gd name="connsiteY78" fmla="*/ 6 h 163180"/>
                <a:gd name="connsiteX79" fmla="*/ 1279735 w 1773694"/>
                <a:gd name="connsiteY79" fmla="*/ 4072 h 163180"/>
                <a:gd name="connsiteX80" fmla="*/ 1279735 w 1773694"/>
                <a:gd name="connsiteY80" fmla="*/ 163340 h 163180"/>
                <a:gd name="connsiteX81" fmla="*/ 1279735 w 1773694"/>
                <a:gd name="connsiteY81" fmla="*/ 167405 h 163180"/>
                <a:gd name="connsiteX82" fmla="*/ 1269873 w 1773694"/>
                <a:gd name="connsiteY82" fmla="*/ 167405 h 163180"/>
                <a:gd name="connsiteX83" fmla="*/ 1269873 w 1773694"/>
                <a:gd name="connsiteY83" fmla="*/ 163340 h 163180"/>
                <a:gd name="connsiteX84" fmla="*/ 1269873 w 1773694"/>
                <a:gd name="connsiteY84" fmla="*/ 152339 h 163180"/>
                <a:gd name="connsiteX85" fmla="*/ 1270809 w 1773694"/>
                <a:gd name="connsiteY85" fmla="*/ 143252 h 163180"/>
                <a:gd name="connsiteX86" fmla="*/ 1270341 w 1773694"/>
                <a:gd name="connsiteY86" fmla="*/ 143252 h 163180"/>
                <a:gd name="connsiteX87" fmla="*/ 1227843 w 1773694"/>
                <a:gd name="connsiteY87" fmla="*/ 170275 h 163180"/>
                <a:gd name="connsiteX88" fmla="*/ 1177137 w 1773694"/>
                <a:gd name="connsiteY88" fmla="*/ 107620 h 163180"/>
                <a:gd name="connsiteX89" fmla="*/ 1187467 w 1773694"/>
                <a:gd name="connsiteY89" fmla="*/ 107620 h 163180"/>
                <a:gd name="connsiteX90" fmla="*/ 1228319 w 1773694"/>
                <a:gd name="connsiteY90" fmla="*/ 160470 h 163180"/>
                <a:gd name="connsiteX91" fmla="*/ 1270107 w 1773694"/>
                <a:gd name="connsiteY91" fmla="*/ 107381 h 163180"/>
                <a:gd name="connsiteX92" fmla="*/ 1229255 w 1773694"/>
                <a:gd name="connsiteY92" fmla="*/ 54770 h 163180"/>
                <a:gd name="connsiteX93" fmla="*/ 1187467 w 1773694"/>
                <a:gd name="connsiteY93" fmla="*/ 107620 h 163180"/>
                <a:gd name="connsiteX94" fmla="*/ 1298933 w 1773694"/>
                <a:gd name="connsiteY94" fmla="*/ 135599 h 163180"/>
                <a:gd name="connsiteX95" fmla="*/ 1371711 w 1773694"/>
                <a:gd name="connsiteY95" fmla="*/ 94467 h 163180"/>
                <a:gd name="connsiteX96" fmla="*/ 1379466 w 1773694"/>
                <a:gd name="connsiteY96" fmla="*/ 94467 h 163180"/>
                <a:gd name="connsiteX97" fmla="*/ 1379466 w 1773694"/>
                <a:gd name="connsiteY97" fmla="*/ 90402 h 163180"/>
                <a:gd name="connsiteX98" fmla="*/ 1347298 w 1773694"/>
                <a:gd name="connsiteY98" fmla="*/ 54770 h 163180"/>
                <a:gd name="connsiteX99" fmla="*/ 1317011 w 1773694"/>
                <a:gd name="connsiteY99" fmla="*/ 63857 h 163180"/>
                <a:gd name="connsiteX100" fmla="*/ 1311143 w 1773694"/>
                <a:gd name="connsiteY100" fmla="*/ 55726 h 163180"/>
                <a:gd name="connsiteX101" fmla="*/ 1347766 w 1773694"/>
                <a:gd name="connsiteY101" fmla="*/ 44965 h 163180"/>
                <a:gd name="connsiteX102" fmla="*/ 1389321 w 1773694"/>
                <a:gd name="connsiteY102" fmla="*/ 90163 h 163180"/>
                <a:gd name="connsiteX103" fmla="*/ 1389321 w 1773694"/>
                <a:gd name="connsiteY103" fmla="*/ 163340 h 163180"/>
                <a:gd name="connsiteX104" fmla="*/ 1389321 w 1773694"/>
                <a:gd name="connsiteY104" fmla="*/ 167405 h 163180"/>
                <a:gd name="connsiteX105" fmla="*/ 1379466 w 1773694"/>
                <a:gd name="connsiteY105" fmla="*/ 167405 h 163180"/>
                <a:gd name="connsiteX106" fmla="*/ 1379466 w 1773694"/>
                <a:gd name="connsiteY106" fmla="*/ 163340 h 163180"/>
                <a:gd name="connsiteX107" fmla="*/ 1379466 w 1773694"/>
                <a:gd name="connsiteY107" fmla="*/ 151622 h 163180"/>
                <a:gd name="connsiteX108" fmla="*/ 1380402 w 1773694"/>
                <a:gd name="connsiteY108" fmla="*/ 140861 h 163180"/>
                <a:gd name="connsiteX109" fmla="*/ 1379934 w 1773694"/>
                <a:gd name="connsiteY109" fmla="*/ 140861 h 163180"/>
                <a:gd name="connsiteX110" fmla="*/ 1338848 w 1773694"/>
                <a:gd name="connsiteY110" fmla="*/ 170275 h 163180"/>
                <a:gd name="connsiteX111" fmla="*/ 1298933 w 1773694"/>
                <a:gd name="connsiteY111" fmla="*/ 135599 h 163180"/>
                <a:gd name="connsiteX112" fmla="*/ 1309263 w 1773694"/>
                <a:gd name="connsiteY112" fmla="*/ 134882 h 163180"/>
                <a:gd name="connsiteX113" fmla="*/ 1339317 w 1773694"/>
                <a:gd name="connsiteY113" fmla="*/ 160948 h 163180"/>
                <a:gd name="connsiteX114" fmla="*/ 1379466 w 1773694"/>
                <a:gd name="connsiteY114" fmla="*/ 110250 h 163180"/>
                <a:gd name="connsiteX115" fmla="*/ 1379466 w 1773694"/>
                <a:gd name="connsiteY115" fmla="*/ 103794 h 163180"/>
                <a:gd name="connsiteX116" fmla="*/ 1371953 w 1773694"/>
                <a:gd name="connsiteY116" fmla="*/ 103794 h 163180"/>
                <a:gd name="connsiteX117" fmla="*/ 1309263 w 1773694"/>
                <a:gd name="connsiteY117" fmla="*/ 134882 h 163180"/>
                <a:gd name="connsiteX118" fmla="*/ 1417607 w 1773694"/>
                <a:gd name="connsiteY118" fmla="*/ 123601 h 163180"/>
                <a:gd name="connsiteX119" fmla="*/ 1417607 w 1773694"/>
                <a:gd name="connsiteY119" fmla="*/ 57119 h 163180"/>
                <a:gd name="connsiteX120" fmla="*/ 1406100 w 1773694"/>
                <a:gd name="connsiteY120" fmla="*/ 57119 h 163180"/>
                <a:gd name="connsiteX121" fmla="*/ 1402112 w 1773694"/>
                <a:gd name="connsiteY121" fmla="*/ 57119 h 163180"/>
                <a:gd name="connsiteX122" fmla="*/ 1402112 w 1773694"/>
                <a:gd name="connsiteY122" fmla="*/ 48032 h 163180"/>
                <a:gd name="connsiteX123" fmla="*/ 1406100 w 1773694"/>
                <a:gd name="connsiteY123" fmla="*/ 48032 h 163180"/>
                <a:gd name="connsiteX124" fmla="*/ 1417607 w 1773694"/>
                <a:gd name="connsiteY124" fmla="*/ 48032 h 163180"/>
                <a:gd name="connsiteX125" fmla="*/ 1417607 w 1773694"/>
                <a:gd name="connsiteY125" fmla="*/ 18139 h 163180"/>
                <a:gd name="connsiteX126" fmla="*/ 1417607 w 1773694"/>
                <a:gd name="connsiteY126" fmla="*/ 14073 h 163180"/>
                <a:gd name="connsiteX127" fmla="*/ 1427469 w 1773694"/>
                <a:gd name="connsiteY127" fmla="*/ 14073 h 163180"/>
                <a:gd name="connsiteX128" fmla="*/ 1427469 w 1773694"/>
                <a:gd name="connsiteY128" fmla="*/ 18139 h 163180"/>
                <a:gd name="connsiteX129" fmla="*/ 1427469 w 1773694"/>
                <a:gd name="connsiteY129" fmla="*/ 48032 h 163180"/>
                <a:gd name="connsiteX130" fmla="*/ 1454231 w 1773694"/>
                <a:gd name="connsiteY130" fmla="*/ 48032 h 163180"/>
                <a:gd name="connsiteX131" fmla="*/ 1458225 w 1773694"/>
                <a:gd name="connsiteY131" fmla="*/ 48032 h 163180"/>
                <a:gd name="connsiteX132" fmla="*/ 1458225 w 1773694"/>
                <a:gd name="connsiteY132" fmla="*/ 57119 h 163180"/>
                <a:gd name="connsiteX133" fmla="*/ 1454231 w 1773694"/>
                <a:gd name="connsiteY133" fmla="*/ 57119 h 163180"/>
                <a:gd name="connsiteX134" fmla="*/ 1427469 w 1773694"/>
                <a:gd name="connsiteY134" fmla="*/ 57119 h 163180"/>
                <a:gd name="connsiteX135" fmla="*/ 1427469 w 1773694"/>
                <a:gd name="connsiteY135" fmla="*/ 122883 h 163180"/>
                <a:gd name="connsiteX136" fmla="*/ 1456813 w 1773694"/>
                <a:gd name="connsiteY136" fmla="*/ 157765 h 163180"/>
                <a:gd name="connsiteX137" fmla="*/ 1465348 w 1773694"/>
                <a:gd name="connsiteY137" fmla="*/ 157765 h 163180"/>
                <a:gd name="connsiteX138" fmla="*/ 1469754 w 1773694"/>
                <a:gd name="connsiteY138" fmla="*/ 157198 h 163180"/>
                <a:gd name="connsiteX139" fmla="*/ 1471407 w 1773694"/>
                <a:gd name="connsiteY139" fmla="*/ 155382 h 163180"/>
                <a:gd name="connsiteX140" fmla="*/ 1471847 w 1773694"/>
                <a:gd name="connsiteY140" fmla="*/ 148040 h 163180"/>
                <a:gd name="connsiteX141" fmla="*/ 1471847 w 1773694"/>
                <a:gd name="connsiteY141" fmla="*/ 141152 h 163180"/>
                <a:gd name="connsiteX142" fmla="*/ 1481460 w 1773694"/>
                <a:gd name="connsiteY142" fmla="*/ 141152 h 163180"/>
                <a:gd name="connsiteX143" fmla="*/ 1481460 w 1773694"/>
                <a:gd name="connsiteY143" fmla="*/ 147051 h 163180"/>
                <a:gd name="connsiteX144" fmla="*/ 1481460 w 1773694"/>
                <a:gd name="connsiteY144" fmla="*/ 151638 h 163180"/>
                <a:gd name="connsiteX145" fmla="*/ 1481106 w 1773694"/>
                <a:gd name="connsiteY145" fmla="*/ 159133 h 163180"/>
                <a:gd name="connsiteX146" fmla="*/ 1479311 w 1773694"/>
                <a:gd name="connsiteY146" fmla="*/ 163763 h 163180"/>
                <a:gd name="connsiteX147" fmla="*/ 1469406 w 1773694"/>
                <a:gd name="connsiteY147" fmla="*/ 167150 h 163180"/>
                <a:gd name="connsiteX148" fmla="*/ 1456813 w 1773694"/>
                <a:gd name="connsiteY148" fmla="*/ 167150 h 163180"/>
                <a:gd name="connsiteX149" fmla="*/ 1417607 w 1773694"/>
                <a:gd name="connsiteY149" fmla="*/ 123601 h 163180"/>
                <a:gd name="connsiteX150" fmla="*/ 1512309 w 1773694"/>
                <a:gd name="connsiteY150" fmla="*/ 17464 h 163180"/>
                <a:gd name="connsiteX151" fmla="*/ 1508314 w 1773694"/>
                <a:gd name="connsiteY151" fmla="*/ 17464 h 163180"/>
                <a:gd name="connsiteX152" fmla="*/ 1508314 w 1773694"/>
                <a:gd name="connsiteY152" fmla="*/ 4695 h 163180"/>
                <a:gd name="connsiteX153" fmla="*/ 1512309 w 1773694"/>
                <a:gd name="connsiteY153" fmla="*/ 4695 h 163180"/>
                <a:gd name="connsiteX154" fmla="*/ 1516062 w 1773694"/>
                <a:gd name="connsiteY154" fmla="*/ 4695 h 163180"/>
                <a:gd name="connsiteX155" fmla="*/ 1520056 w 1773694"/>
                <a:gd name="connsiteY155" fmla="*/ 4695 h 163180"/>
                <a:gd name="connsiteX156" fmla="*/ 1520056 w 1773694"/>
                <a:gd name="connsiteY156" fmla="*/ 17464 h 163180"/>
                <a:gd name="connsiteX157" fmla="*/ 1516062 w 1773694"/>
                <a:gd name="connsiteY157" fmla="*/ 17464 h 163180"/>
                <a:gd name="connsiteX158" fmla="*/ 1512309 w 1773694"/>
                <a:gd name="connsiteY158" fmla="*/ 17464 h 163180"/>
                <a:gd name="connsiteX159" fmla="*/ 1509251 w 1773694"/>
                <a:gd name="connsiteY159" fmla="*/ 167405 h 163180"/>
                <a:gd name="connsiteX160" fmla="*/ 1509251 w 1773694"/>
                <a:gd name="connsiteY160" fmla="*/ 47835 h 163180"/>
                <a:gd name="connsiteX161" fmla="*/ 1513245 w 1773694"/>
                <a:gd name="connsiteY161" fmla="*/ 47835 h 163180"/>
                <a:gd name="connsiteX162" fmla="*/ 1515125 w 1773694"/>
                <a:gd name="connsiteY162" fmla="*/ 47835 h 163180"/>
                <a:gd name="connsiteX163" fmla="*/ 1519112 w 1773694"/>
                <a:gd name="connsiteY163" fmla="*/ 47835 h 163180"/>
                <a:gd name="connsiteX164" fmla="*/ 1519112 w 1773694"/>
                <a:gd name="connsiteY164" fmla="*/ 167405 h 163180"/>
                <a:gd name="connsiteX165" fmla="*/ 1515125 w 1773694"/>
                <a:gd name="connsiteY165" fmla="*/ 167405 h 163180"/>
                <a:gd name="connsiteX166" fmla="*/ 1513245 w 1773694"/>
                <a:gd name="connsiteY166" fmla="*/ 167405 h 163180"/>
                <a:gd name="connsiteX167" fmla="*/ 1509251 w 1773694"/>
                <a:gd name="connsiteY167" fmla="*/ 167405 h 163180"/>
                <a:gd name="connsiteX168" fmla="*/ 1540191 w 1773694"/>
                <a:gd name="connsiteY168" fmla="*/ 106902 h 163180"/>
                <a:gd name="connsiteX169" fmla="*/ 1601000 w 1773694"/>
                <a:gd name="connsiteY169" fmla="*/ 44965 h 163180"/>
                <a:gd name="connsiteX170" fmla="*/ 1661810 w 1773694"/>
                <a:gd name="connsiteY170" fmla="*/ 106902 h 163180"/>
                <a:gd name="connsiteX171" fmla="*/ 1601000 w 1773694"/>
                <a:gd name="connsiteY171" fmla="*/ 170275 h 163180"/>
                <a:gd name="connsiteX172" fmla="*/ 1540191 w 1773694"/>
                <a:gd name="connsiteY172" fmla="*/ 106902 h 163180"/>
                <a:gd name="connsiteX173" fmla="*/ 1550521 w 1773694"/>
                <a:gd name="connsiteY173" fmla="*/ 106902 h 163180"/>
                <a:gd name="connsiteX174" fmla="*/ 1601000 w 1773694"/>
                <a:gd name="connsiteY174" fmla="*/ 160470 h 163180"/>
                <a:gd name="connsiteX175" fmla="*/ 1651480 w 1773694"/>
                <a:gd name="connsiteY175" fmla="*/ 106902 h 163180"/>
                <a:gd name="connsiteX176" fmla="*/ 1601000 w 1773694"/>
                <a:gd name="connsiteY176" fmla="*/ 54770 h 163180"/>
                <a:gd name="connsiteX177" fmla="*/ 1550521 w 1773694"/>
                <a:gd name="connsiteY177" fmla="*/ 106902 h 163180"/>
                <a:gd name="connsiteX178" fmla="*/ 1682888 w 1773694"/>
                <a:gd name="connsiteY178" fmla="*/ 167405 h 163180"/>
                <a:gd name="connsiteX179" fmla="*/ 1682888 w 1773694"/>
                <a:gd name="connsiteY179" fmla="*/ 47835 h 163180"/>
                <a:gd name="connsiteX180" fmla="*/ 1686876 w 1773694"/>
                <a:gd name="connsiteY180" fmla="*/ 47835 h 163180"/>
                <a:gd name="connsiteX181" fmla="*/ 1688756 w 1773694"/>
                <a:gd name="connsiteY181" fmla="*/ 47835 h 163180"/>
                <a:gd name="connsiteX182" fmla="*/ 1692750 w 1773694"/>
                <a:gd name="connsiteY182" fmla="*/ 47835 h 163180"/>
                <a:gd name="connsiteX183" fmla="*/ 1692750 w 1773694"/>
                <a:gd name="connsiteY183" fmla="*/ 68879 h 163180"/>
                <a:gd name="connsiteX184" fmla="*/ 1691806 w 1773694"/>
                <a:gd name="connsiteY184" fmla="*/ 78684 h 163180"/>
                <a:gd name="connsiteX185" fmla="*/ 1692275 w 1773694"/>
                <a:gd name="connsiteY185" fmla="*/ 78684 h 163180"/>
                <a:gd name="connsiteX186" fmla="*/ 1742052 w 1773694"/>
                <a:gd name="connsiteY186" fmla="*/ 44965 h 163180"/>
                <a:gd name="connsiteX187" fmla="*/ 1780789 w 1773694"/>
                <a:gd name="connsiteY187" fmla="*/ 91597 h 163180"/>
                <a:gd name="connsiteX188" fmla="*/ 1780789 w 1773694"/>
                <a:gd name="connsiteY188" fmla="*/ 167405 h 163180"/>
                <a:gd name="connsiteX189" fmla="*/ 1776795 w 1773694"/>
                <a:gd name="connsiteY189" fmla="*/ 167405 h 163180"/>
                <a:gd name="connsiteX190" fmla="*/ 1774922 w 1773694"/>
                <a:gd name="connsiteY190" fmla="*/ 167405 h 163180"/>
                <a:gd name="connsiteX191" fmla="*/ 1770927 w 1773694"/>
                <a:gd name="connsiteY191" fmla="*/ 167405 h 163180"/>
                <a:gd name="connsiteX192" fmla="*/ 1770927 w 1773694"/>
                <a:gd name="connsiteY192" fmla="*/ 95184 h 163180"/>
                <a:gd name="connsiteX193" fmla="*/ 1742052 w 1773694"/>
                <a:gd name="connsiteY193" fmla="*/ 54770 h 163180"/>
                <a:gd name="connsiteX194" fmla="*/ 1692750 w 1773694"/>
                <a:gd name="connsiteY194" fmla="*/ 107859 h 163180"/>
                <a:gd name="connsiteX195" fmla="*/ 1692750 w 1773694"/>
                <a:gd name="connsiteY195" fmla="*/ 167405 h 163180"/>
                <a:gd name="connsiteX196" fmla="*/ 1688756 w 1773694"/>
                <a:gd name="connsiteY196" fmla="*/ 167405 h 163180"/>
                <a:gd name="connsiteX197" fmla="*/ 1686876 w 1773694"/>
                <a:gd name="connsiteY197" fmla="*/ 167405 h 163180"/>
                <a:gd name="connsiteX198" fmla="*/ 1682888 w 1773694"/>
                <a:gd name="connsiteY198" fmla="*/ 167405 h 163180"/>
                <a:gd name="connsiteX199" fmla="*/ 548233 w 1773694"/>
                <a:gd name="connsiteY199" fmla="*/ 170275 h 163180"/>
                <a:gd name="connsiteX200" fmla="*/ 503729 w 1773694"/>
                <a:gd name="connsiteY200" fmla="*/ 150480 h 163180"/>
                <a:gd name="connsiteX201" fmla="*/ 510985 w 1773694"/>
                <a:gd name="connsiteY201" fmla="*/ 143345 h 163180"/>
                <a:gd name="connsiteX202" fmla="*/ 548475 w 1773694"/>
                <a:gd name="connsiteY202" fmla="*/ 160838 h 163180"/>
                <a:gd name="connsiteX203" fmla="*/ 578224 w 1773694"/>
                <a:gd name="connsiteY203" fmla="*/ 139201 h 163180"/>
                <a:gd name="connsiteX204" fmla="*/ 508566 w 1773694"/>
                <a:gd name="connsiteY204" fmla="*/ 79587 h 163180"/>
                <a:gd name="connsiteX205" fmla="*/ 549926 w 1773694"/>
                <a:gd name="connsiteY205" fmla="*/ 49664 h 163180"/>
                <a:gd name="connsiteX206" fmla="*/ 584029 w 1773694"/>
                <a:gd name="connsiteY206" fmla="*/ 69228 h 163180"/>
                <a:gd name="connsiteX207" fmla="*/ 584029 w 1773694"/>
                <a:gd name="connsiteY207" fmla="*/ 77975 h 163180"/>
                <a:gd name="connsiteX208" fmla="*/ 573871 w 1773694"/>
                <a:gd name="connsiteY208" fmla="*/ 77975 h 163180"/>
                <a:gd name="connsiteX209" fmla="*/ 573871 w 1773694"/>
                <a:gd name="connsiteY209" fmla="*/ 72451 h 163180"/>
                <a:gd name="connsiteX210" fmla="*/ 550409 w 1773694"/>
                <a:gd name="connsiteY210" fmla="*/ 59101 h 163180"/>
                <a:gd name="connsiteX211" fmla="*/ 519209 w 1773694"/>
                <a:gd name="connsiteY211" fmla="*/ 78896 h 163180"/>
                <a:gd name="connsiteX212" fmla="*/ 588867 w 1773694"/>
                <a:gd name="connsiteY212" fmla="*/ 139201 h 163180"/>
                <a:gd name="connsiteX213" fmla="*/ 548233 w 1773694"/>
                <a:gd name="connsiteY213" fmla="*/ 170275 h 163180"/>
                <a:gd name="connsiteX214" fmla="*/ 62360 w 1773694"/>
                <a:gd name="connsiteY214" fmla="*/ 170275 h 163180"/>
                <a:gd name="connsiteX215" fmla="*/ 62360 w 1773694"/>
                <a:gd name="connsiteY215" fmla="*/ 16419 h 163180"/>
                <a:gd name="connsiteX216" fmla="*/ 15004 w 1773694"/>
                <a:gd name="connsiteY216" fmla="*/ 16419 h 163180"/>
                <a:gd name="connsiteX217" fmla="*/ 9846 w 1773694"/>
                <a:gd name="connsiteY217" fmla="*/ 21548 h 163180"/>
                <a:gd name="connsiteX218" fmla="*/ 9846 w 1773694"/>
                <a:gd name="connsiteY218" fmla="*/ 32970 h 163180"/>
                <a:gd name="connsiteX219" fmla="*/ 0 w 1773694"/>
                <a:gd name="connsiteY219" fmla="*/ 32970 h 163180"/>
                <a:gd name="connsiteX220" fmla="*/ 0 w 1773694"/>
                <a:gd name="connsiteY220" fmla="*/ 19683 h 163180"/>
                <a:gd name="connsiteX221" fmla="*/ 12660 w 1773694"/>
                <a:gd name="connsiteY221" fmla="*/ 7095 h 163180"/>
                <a:gd name="connsiteX222" fmla="*/ 122142 w 1773694"/>
                <a:gd name="connsiteY222" fmla="*/ 7095 h 163180"/>
                <a:gd name="connsiteX223" fmla="*/ 134801 w 1773694"/>
                <a:gd name="connsiteY223" fmla="*/ 19683 h 163180"/>
                <a:gd name="connsiteX224" fmla="*/ 134801 w 1773694"/>
                <a:gd name="connsiteY224" fmla="*/ 32970 h 163180"/>
                <a:gd name="connsiteX225" fmla="*/ 124955 w 1773694"/>
                <a:gd name="connsiteY225" fmla="*/ 32970 h 163180"/>
                <a:gd name="connsiteX226" fmla="*/ 124955 w 1773694"/>
                <a:gd name="connsiteY226" fmla="*/ 21548 h 163180"/>
                <a:gd name="connsiteX227" fmla="*/ 119797 w 1773694"/>
                <a:gd name="connsiteY227" fmla="*/ 16419 h 163180"/>
                <a:gd name="connsiteX228" fmla="*/ 72441 w 1773694"/>
                <a:gd name="connsiteY228" fmla="*/ 16419 h 163180"/>
                <a:gd name="connsiteX229" fmla="*/ 72441 w 1773694"/>
                <a:gd name="connsiteY229" fmla="*/ 170275 h 163180"/>
                <a:gd name="connsiteX230" fmla="*/ 62360 w 1773694"/>
                <a:gd name="connsiteY230" fmla="*/ 170275 h 163180"/>
                <a:gd name="connsiteX231" fmla="*/ 134801 w 1773694"/>
                <a:gd name="connsiteY231" fmla="*/ 110199 h 163180"/>
                <a:gd name="connsiteX232" fmla="*/ 192130 w 1773694"/>
                <a:gd name="connsiteY232" fmla="*/ 170275 h 163180"/>
                <a:gd name="connsiteX233" fmla="*/ 231683 w 1773694"/>
                <a:gd name="connsiteY233" fmla="*/ 154393 h 163180"/>
                <a:gd name="connsiteX234" fmla="*/ 226572 w 1773694"/>
                <a:gd name="connsiteY234" fmla="*/ 146337 h 163180"/>
                <a:gd name="connsiteX235" fmla="*/ 192130 w 1773694"/>
                <a:gd name="connsiteY235" fmla="*/ 160838 h 163180"/>
                <a:gd name="connsiteX236" fmla="*/ 144578 w 1773694"/>
                <a:gd name="connsiteY236" fmla="*/ 108358 h 163180"/>
                <a:gd name="connsiteX237" fmla="*/ 233684 w 1773694"/>
                <a:gd name="connsiteY237" fmla="*/ 108358 h 163180"/>
                <a:gd name="connsiteX238" fmla="*/ 234128 w 1773694"/>
                <a:gd name="connsiteY238" fmla="*/ 102143 h 163180"/>
                <a:gd name="connsiteX239" fmla="*/ 188797 w 1773694"/>
                <a:gd name="connsiteY239" fmla="*/ 49664 h 163180"/>
                <a:gd name="connsiteX240" fmla="*/ 134801 w 1773694"/>
                <a:gd name="connsiteY240" fmla="*/ 110199 h 163180"/>
                <a:gd name="connsiteX241" fmla="*/ 145244 w 1773694"/>
                <a:gd name="connsiteY241" fmla="*/ 99381 h 163180"/>
                <a:gd name="connsiteX242" fmla="*/ 188575 w 1773694"/>
                <a:gd name="connsiteY242" fmla="*/ 58640 h 163180"/>
                <a:gd name="connsiteX243" fmla="*/ 224350 w 1773694"/>
                <a:gd name="connsiteY243" fmla="*/ 99381 h 163180"/>
                <a:gd name="connsiteX244" fmla="*/ 145244 w 1773694"/>
                <a:gd name="connsiteY244" fmla="*/ 99381 h 163180"/>
                <a:gd name="connsiteX245" fmla="*/ 255412 w 1773694"/>
                <a:gd name="connsiteY245" fmla="*/ 170275 h 163180"/>
                <a:gd name="connsiteX246" fmla="*/ 255412 w 1773694"/>
                <a:gd name="connsiteY246" fmla="*/ 162556 h 163180"/>
                <a:gd name="connsiteX247" fmla="*/ 327069 w 1773694"/>
                <a:gd name="connsiteY247" fmla="*/ 76056 h 163180"/>
                <a:gd name="connsiteX248" fmla="*/ 336292 w 1773694"/>
                <a:gd name="connsiteY248" fmla="*/ 65613 h 163180"/>
                <a:gd name="connsiteX249" fmla="*/ 336292 w 1773694"/>
                <a:gd name="connsiteY249" fmla="*/ 65159 h 163180"/>
                <a:gd name="connsiteX250" fmla="*/ 324231 w 1773694"/>
                <a:gd name="connsiteY250" fmla="*/ 65613 h 163180"/>
                <a:gd name="connsiteX251" fmla="*/ 271020 w 1773694"/>
                <a:gd name="connsiteY251" fmla="*/ 65613 h 163180"/>
                <a:gd name="connsiteX252" fmla="*/ 265818 w 1773694"/>
                <a:gd name="connsiteY252" fmla="*/ 70607 h 163180"/>
                <a:gd name="connsiteX253" fmla="*/ 265818 w 1773694"/>
                <a:gd name="connsiteY253" fmla="*/ 80370 h 163180"/>
                <a:gd name="connsiteX254" fmla="*/ 256121 w 1773694"/>
                <a:gd name="connsiteY254" fmla="*/ 80370 h 163180"/>
                <a:gd name="connsiteX255" fmla="*/ 256121 w 1773694"/>
                <a:gd name="connsiteY255" fmla="*/ 69926 h 163180"/>
                <a:gd name="connsiteX256" fmla="*/ 269838 w 1773694"/>
                <a:gd name="connsiteY256" fmla="*/ 56758 h 163180"/>
                <a:gd name="connsiteX257" fmla="*/ 349773 w 1773694"/>
                <a:gd name="connsiteY257" fmla="*/ 56758 h 163180"/>
                <a:gd name="connsiteX258" fmla="*/ 349773 w 1773694"/>
                <a:gd name="connsiteY258" fmla="*/ 64477 h 163180"/>
                <a:gd name="connsiteX259" fmla="*/ 277879 w 1773694"/>
                <a:gd name="connsiteY259" fmla="*/ 150977 h 163180"/>
                <a:gd name="connsiteX260" fmla="*/ 268419 w 1773694"/>
                <a:gd name="connsiteY260" fmla="*/ 161421 h 163180"/>
                <a:gd name="connsiteX261" fmla="*/ 268419 w 1773694"/>
                <a:gd name="connsiteY261" fmla="*/ 161875 h 163180"/>
                <a:gd name="connsiteX262" fmla="*/ 280717 w 1773694"/>
                <a:gd name="connsiteY262" fmla="*/ 161421 h 163180"/>
                <a:gd name="connsiteX263" fmla="*/ 339840 w 1773694"/>
                <a:gd name="connsiteY263" fmla="*/ 161421 h 163180"/>
                <a:gd name="connsiteX264" fmla="*/ 345042 w 1773694"/>
                <a:gd name="connsiteY264" fmla="*/ 156426 h 163180"/>
                <a:gd name="connsiteX265" fmla="*/ 345042 w 1773694"/>
                <a:gd name="connsiteY265" fmla="*/ 146664 h 163180"/>
                <a:gd name="connsiteX266" fmla="*/ 354739 w 1773694"/>
                <a:gd name="connsiteY266" fmla="*/ 146664 h 163180"/>
                <a:gd name="connsiteX267" fmla="*/ 354739 w 1773694"/>
                <a:gd name="connsiteY267" fmla="*/ 157107 h 163180"/>
                <a:gd name="connsiteX268" fmla="*/ 341023 w 1773694"/>
                <a:gd name="connsiteY268" fmla="*/ 170275 h 163180"/>
                <a:gd name="connsiteX269" fmla="*/ 255412 w 1773694"/>
                <a:gd name="connsiteY269" fmla="*/ 170275 h 163180"/>
                <a:gd name="connsiteX270" fmla="*/ 368928 w 1773694"/>
                <a:gd name="connsiteY270" fmla="*/ 109279 h 163180"/>
                <a:gd name="connsiteX271" fmla="*/ 425687 w 1773694"/>
                <a:gd name="connsiteY271" fmla="*/ 170275 h 163180"/>
                <a:gd name="connsiteX272" fmla="*/ 482445 w 1773694"/>
                <a:gd name="connsiteY272" fmla="*/ 109279 h 163180"/>
                <a:gd name="connsiteX273" fmla="*/ 425687 w 1773694"/>
                <a:gd name="connsiteY273" fmla="*/ 49664 h 163180"/>
                <a:gd name="connsiteX274" fmla="*/ 368928 w 1773694"/>
                <a:gd name="connsiteY274" fmla="*/ 109279 h 163180"/>
                <a:gd name="connsiteX275" fmla="*/ 378571 w 1773694"/>
                <a:gd name="connsiteY275" fmla="*/ 109279 h 163180"/>
                <a:gd name="connsiteX276" fmla="*/ 425687 w 1773694"/>
                <a:gd name="connsiteY276" fmla="*/ 59101 h 163180"/>
                <a:gd name="connsiteX277" fmla="*/ 472802 w 1773694"/>
                <a:gd name="connsiteY277" fmla="*/ 109279 h 163180"/>
                <a:gd name="connsiteX278" fmla="*/ 425687 w 1773694"/>
                <a:gd name="connsiteY278" fmla="*/ 160838 h 163180"/>
                <a:gd name="connsiteX279" fmla="*/ 378571 w 1773694"/>
                <a:gd name="connsiteY279" fmla="*/ 109279 h 16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1773694" h="163180">
                  <a:moveTo>
                    <a:pt x="702383" y="6"/>
                  </a:moveTo>
                  <a:lnTo>
                    <a:pt x="785257" y="6"/>
                  </a:lnTo>
                  <a:cubicBezTo>
                    <a:pt x="786662" y="-6"/>
                    <a:pt x="787669" y="0"/>
                    <a:pt x="788287" y="24"/>
                  </a:cubicBezTo>
                  <a:cubicBezTo>
                    <a:pt x="790117" y="95"/>
                    <a:pt x="791600" y="287"/>
                    <a:pt x="792742" y="598"/>
                  </a:cubicBezTo>
                  <a:cubicBezTo>
                    <a:pt x="796396" y="1590"/>
                    <a:pt x="798148" y="3699"/>
                    <a:pt x="798773" y="6341"/>
                  </a:cubicBezTo>
                  <a:cubicBezTo>
                    <a:pt x="799574" y="9711"/>
                    <a:pt x="799383" y="12446"/>
                    <a:pt x="799418" y="13588"/>
                  </a:cubicBezTo>
                  <a:cubicBezTo>
                    <a:pt x="799447" y="14350"/>
                    <a:pt x="799454" y="18480"/>
                    <a:pt x="799439" y="25978"/>
                  </a:cubicBezTo>
                  <a:lnTo>
                    <a:pt x="789840" y="25978"/>
                  </a:lnTo>
                  <a:cubicBezTo>
                    <a:pt x="789826" y="23045"/>
                    <a:pt x="789819" y="20990"/>
                    <a:pt x="789819" y="19812"/>
                  </a:cubicBezTo>
                  <a:cubicBezTo>
                    <a:pt x="789805" y="15294"/>
                    <a:pt x="789762" y="12781"/>
                    <a:pt x="789464" y="12040"/>
                  </a:cubicBezTo>
                  <a:cubicBezTo>
                    <a:pt x="788840" y="10493"/>
                    <a:pt x="788074" y="9630"/>
                    <a:pt x="785257" y="9572"/>
                  </a:cubicBezTo>
                  <a:cubicBezTo>
                    <a:pt x="782128" y="9507"/>
                    <a:pt x="757864" y="9507"/>
                    <a:pt x="712479" y="9572"/>
                  </a:cubicBezTo>
                  <a:lnTo>
                    <a:pt x="712479" y="79401"/>
                  </a:lnTo>
                  <a:lnTo>
                    <a:pt x="775395" y="79401"/>
                  </a:lnTo>
                  <a:lnTo>
                    <a:pt x="775395" y="88967"/>
                  </a:lnTo>
                  <a:lnTo>
                    <a:pt x="712479" y="88967"/>
                  </a:lnTo>
                  <a:lnTo>
                    <a:pt x="712479" y="167405"/>
                  </a:lnTo>
                  <a:lnTo>
                    <a:pt x="702383" y="167405"/>
                  </a:lnTo>
                  <a:lnTo>
                    <a:pt x="702383" y="6"/>
                  </a:lnTo>
                  <a:close/>
                  <a:moveTo>
                    <a:pt x="800752" y="106902"/>
                  </a:moveTo>
                  <a:cubicBezTo>
                    <a:pt x="800752" y="71988"/>
                    <a:pt x="827989" y="44965"/>
                    <a:pt x="861561" y="44965"/>
                  </a:cubicBezTo>
                  <a:cubicBezTo>
                    <a:pt x="895134" y="44965"/>
                    <a:pt x="922371" y="71988"/>
                    <a:pt x="922371" y="106902"/>
                  </a:cubicBezTo>
                  <a:cubicBezTo>
                    <a:pt x="922371" y="142534"/>
                    <a:pt x="895134" y="170275"/>
                    <a:pt x="861561" y="170275"/>
                  </a:cubicBezTo>
                  <a:cubicBezTo>
                    <a:pt x="827989" y="170275"/>
                    <a:pt x="800752" y="142534"/>
                    <a:pt x="800752" y="106902"/>
                  </a:cubicBezTo>
                  <a:close/>
                  <a:moveTo>
                    <a:pt x="811082" y="106902"/>
                  </a:moveTo>
                  <a:cubicBezTo>
                    <a:pt x="811082" y="137274"/>
                    <a:pt x="833622" y="160470"/>
                    <a:pt x="861561" y="160470"/>
                  </a:cubicBezTo>
                  <a:cubicBezTo>
                    <a:pt x="889501" y="160470"/>
                    <a:pt x="912041" y="137274"/>
                    <a:pt x="912041" y="106902"/>
                  </a:cubicBezTo>
                  <a:cubicBezTo>
                    <a:pt x="912041" y="77249"/>
                    <a:pt x="889501" y="54770"/>
                    <a:pt x="861561" y="54770"/>
                  </a:cubicBezTo>
                  <a:cubicBezTo>
                    <a:pt x="833622" y="54770"/>
                    <a:pt x="811082" y="77249"/>
                    <a:pt x="811082" y="106902"/>
                  </a:cubicBezTo>
                  <a:close/>
                  <a:moveTo>
                    <a:pt x="941803" y="123642"/>
                  </a:moveTo>
                  <a:lnTo>
                    <a:pt x="941803" y="51900"/>
                  </a:lnTo>
                  <a:lnTo>
                    <a:pt x="941803" y="47835"/>
                  </a:lnTo>
                  <a:lnTo>
                    <a:pt x="951665" y="47835"/>
                  </a:lnTo>
                  <a:lnTo>
                    <a:pt x="951665" y="51900"/>
                  </a:lnTo>
                  <a:lnTo>
                    <a:pt x="951665" y="120055"/>
                  </a:lnTo>
                  <a:cubicBezTo>
                    <a:pt x="951665" y="140861"/>
                    <a:pt x="954248" y="160470"/>
                    <a:pt x="980541" y="160470"/>
                  </a:cubicBezTo>
                  <a:cubicBezTo>
                    <a:pt x="1009892" y="160470"/>
                    <a:pt x="1028672" y="134165"/>
                    <a:pt x="1028672" y="106185"/>
                  </a:cubicBezTo>
                  <a:lnTo>
                    <a:pt x="1028672" y="51900"/>
                  </a:lnTo>
                  <a:lnTo>
                    <a:pt x="1028672" y="47835"/>
                  </a:lnTo>
                  <a:lnTo>
                    <a:pt x="1038534" y="47835"/>
                  </a:lnTo>
                  <a:lnTo>
                    <a:pt x="1038534" y="51900"/>
                  </a:lnTo>
                  <a:lnTo>
                    <a:pt x="1038534" y="163340"/>
                  </a:lnTo>
                  <a:lnTo>
                    <a:pt x="1038534" y="167405"/>
                  </a:lnTo>
                  <a:lnTo>
                    <a:pt x="1028672" y="167405"/>
                  </a:lnTo>
                  <a:lnTo>
                    <a:pt x="1028672" y="163340"/>
                  </a:lnTo>
                  <a:lnTo>
                    <a:pt x="1028672" y="146361"/>
                  </a:lnTo>
                  <a:cubicBezTo>
                    <a:pt x="1028672" y="140861"/>
                    <a:pt x="1029615" y="136556"/>
                    <a:pt x="1029615" y="136556"/>
                  </a:cubicBezTo>
                  <a:lnTo>
                    <a:pt x="1029140" y="136556"/>
                  </a:lnTo>
                  <a:cubicBezTo>
                    <a:pt x="1025153" y="147796"/>
                    <a:pt x="1008948" y="170275"/>
                    <a:pt x="980541" y="170275"/>
                  </a:cubicBezTo>
                  <a:cubicBezTo>
                    <a:pt x="951665" y="170275"/>
                    <a:pt x="941803" y="154014"/>
                    <a:pt x="941803" y="123642"/>
                  </a:cubicBezTo>
                  <a:close/>
                  <a:moveTo>
                    <a:pt x="1059094" y="163340"/>
                  </a:moveTo>
                  <a:lnTo>
                    <a:pt x="1059094" y="51900"/>
                  </a:lnTo>
                  <a:lnTo>
                    <a:pt x="1059094" y="47835"/>
                  </a:lnTo>
                  <a:lnTo>
                    <a:pt x="1068956" y="47835"/>
                  </a:lnTo>
                  <a:lnTo>
                    <a:pt x="1068956" y="51900"/>
                  </a:lnTo>
                  <a:lnTo>
                    <a:pt x="1068956" y="68879"/>
                  </a:lnTo>
                  <a:cubicBezTo>
                    <a:pt x="1068956" y="74379"/>
                    <a:pt x="1068012" y="78684"/>
                    <a:pt x="1068012" y="78684"/>
                  </a:cubicBezTo>
                  <a:lnTo>
                    <a:pt x="1068481" y="78684"/>
                  </a:lnTo>
                  <a:cubicBezTo>
                    <a:pt x="1072475" y="67444"/>
                    <a:pt x="1088906" y="44965"/>
                    <a:pt x="1118258" y="44965"/>
                  </a:cubicBezTo>
                  <a:cubicBezTo>
                    <a:pt x="1148779" y="44965"/>
                    <a:pt x="1156995" y="63379"/>
                    <a:pt x="1156995" y="91597"/>
                  </a:cubicBezTo>
                  <a:lnTo>
                    <a:pt x="1156995" y="163340"/>
                  </a:lnTo>
                  <a:lnTo>
                    <a:pt x="1156995" y="167405"/>
                  </a:lnTo>
                  <a:lnTo>
                    <a:pt x="1147133" y="167405"/>
                  </a:lnTo>
                  <a:lnTo>
                    <a:pt x="1147133" y="163340"/>
                  </a:lnTo>
                  <a:lnTo>
                    <a:pt x="1147133" y="95184"/>
                  </a:lnTo>
                  <a:cubicBezTo>
                    <a:pt x="1147133" y="74379"/>
                    <a:pt x="1144551" y="54770"/>
                    <a:pt x="1118258" y="54770"/>
                  </a:cubicBezTo>
                  <a:cubicBezTo>
                    <a:pt x="1091489" y="54770"/>
                    <a:pt x="1068956" y="77249"/>
                    <a:pt x="1068956" y="107859"/>
                  </a:cubicBezTo>
                  <a:lnTo>
                    <a:pt x="1068956" y="163340"/>
                  </a:lnTo>
                  <a:lnTo>
                    <a:pt x="1068956" y="167405"/>
                  </a:lnTo>
                  <a:lnTo>
                    <a:pt x="1059094" y="167405"/>
                  </a:lnTo>
                  <a:lnTo>
                    <a:pt x="1059094" y="163340"/>
                  </a:lnTo>
                  <a:close/>
                  <a:moveTo>
                    <a:pt x="1177137" y="107620"/>
                  </a:moveTo>
                  <a:cubicBezTo>
                    <a:pt x="1177137" y="69597"/>
                    <a:pt x="1198968" y="44965"/>
                    <a:pt x="1229724" y="44965"/>
                  </a:cubicBezTo>
                  <a:cubicBezTo>
                    <a:pt x="1259309" y="44965"/>
                    <a:pt x="1270341" y="71988"/>
                    <a:pt x="1270341" y="71988"/>
                  </a:cubicBezTo>
                  <a:lnTo>
                    <a:pt x="1270809" y="71988"/>
                  </a:lnTo>
                  <a:cubicBezTo>
                    <a:pt x="1270809" y="71988"/>
                    <a:pt x="1269873" y="67683"/>
                    <a:pt x="1269873" y="62183"/>
                  </a:cubicBezTo>
                  <a:lnTo>
                    <a:pt x="1269873" y="4072"/>
                  </a:lnTo>
                  <a:lnTo>
                    <a:pt x="1269873" y="6"/>
                  </a:lnTo>
                  <a:lnTo>
                    <a:pt x="1279735" y="6"/>
                  </a:lnTo>
                  <a:lnTo>
                    <a:pt x="1279735" y="4072"/>
                  </a:lnTo>
                  <a:lnTo>
                    <a:pt x="1279735" y="163340"/>
                  </a:lnTo>
                  <a:lnTo>
                    <a:pt x="1279735" y="167405"/>
                  </a:lnTo>
                  <a:lnTo>
                    <a:pt x="1269873" y="167405"/>
                  </a:lnTo>
                  <a:lnTo>
                    <a:pt x="1269873" y="163340"/>
                  </a:lnTo>
                  <a:lnTo>
                    <a:pt x="1269873" y="152339"/>
                  </a:lnTo>
                  <a:cubicBezTo>
                    <a:pt x="1269873" y="146839"/>
                    <a:pt x="1270809" y="143252"/>
                    <a:pt x="1270809" y="143252"/>
                  </a:cubicBezTo>
                  <a:lnTo>
                    <a:pt x="1270341" y="143252"/>
                  </a:lnTo>
                  <a:cubicBezTo>
                    <a:pt x="1270341" y="143252"/>
                    <a:pt x="1260245" y="170275"/>
                    <a:pt x="1227843" y="170275"/>
                  </a:cubicBezTo>
                  <a:cubicBezTo>
                    <a:pt x="1196385" y="170275"/>
                    <a:pt x="1177137" y="144687"/>
                    <a:pt x="1177137" y="107620"/>
                  </a:cubicBezTo>
                  <a:close/>
                  <a:moveTo>
                    <a:pt x="1187467" y="107620"/>
                  </a:moveTo>
                  <a:cubicBezTo>
                    <a:pt x="1187467" y="139904"/>
                    <a:pt x="1204367" y="160470"/>
                    <a:pt x="1228319" y="160470"/>
                  </a:cubicBezTo>
                  <a:cubicBezTo>
                    <a:pt x="1249915" y="160470"/>
                    <a:pt x="1270107" y="144926"/>
                    <a:pt x="1270107" y="107381"/>
                  </a:cubicBezTo>
                  <a:cubicBezTo>
                    <a:pt x="1270107" y="80836"/>
                    <a:pt x="1256726" y="54770"/>
                    <a:pt x="1229255" y="54770"/>
                  </a:cubicBezTo>
                  <a:cubicBezTo>
                    <a:pt x="1206247" y="54770"/>
                    <a:pt x="1187467" y="74140"/>
                    <a:pt x="1187467" y="107620"/>
                  </a:cubicBezTo>
                  <a:close/>
                  <a:moveTo>
                    <a:pt x="1298933" y="135599"/>
                  </a:moveTo>
                  <a:cubicBezTo>
                    <a:pt x="1298933" y="94945"/>
                    <a:pt x="1350817" y="94467"/>
                    <a:pt x="1371711" y="94467"/>
                  </a:cubicBezTo>
                  <a:lnTo>
                    <a:pt x="1379466" y="94467"/>
                  </a:lnTo>
                  <a:lnTo>
                    <a:pt x="1379466" y="90402"/>
                  </a:lnTo>
                  <a:cubicBezTo>
                    <a:pt x="1379466" y="63857"/>
                    <a:pt x="1366078" y="54770"/>
                    <a:pt x="1347298" y="54770"/>
                  </a:cubicBezTo>
                  <a:cubicBezTo>
                    <a:pt x="1337749" y="54770"/>
                    <a:pt x="1327653" y="57799"/>
                    <a:pt x="1317011" y="63857"/>
                  </a:cubicBezTo>
                  <a:lnTo>
                    <a:pt x="1311143" y="55726"/>
                  </a:lnTo>
                  <a:cubicBezTo>
                    <a:pt x="1323197" y="48552"/>
                    <a:pt x="1335400" y="44965"/>
                    <a:pt x="1347766" y="44965"/>
                  </a:cubicBezTo>
                  <a:cubicBezTo>
                    <a:pt x="1374769" y="44965"/>
                    <a:pt x="1389321" y="60270"/>
                    <a:pt x="1389321" y="90163"/>
                  </a:cubicBezTo>
                  <a:lnTo>
                    <a:pt x="1389321" y="163340"/>
                  </a:lnTo>
                  <a:lnTo>
                    <a:pt x="1389321" y="167405"/>
                  </a:lnTo>
                  <a:lnTo>
                    <a:pt x="1379466" y="167405"/>
                  </a:lnTo>
                  <a:lnTo>
                    <a:pt x="1379466" y="163340"/>
                  </a:lnTo>
                  <a:lnTo>
                    <a:pt x="1379466" y="151622"/>
                  </a:lnTo>
                  <a:cubicBezTo>
                    <a:pt x="1379466" y="145165"/>
                    <a:pt x="1380402" y="140861"/>
                    <a:pt x="1380402" y="140861"/>
                  </a:cubicBezTo>
                  <a:lnTo>
                    <a:pt x="1379934" y="140861"/>
                  </a:lnTo>
                  <a:cubicBezTo>
                    <a:pt x="1380168" y="140861"/>
                    <a:pt x="1369370" y="170275"/>
                    <a:pt x="1338848" y="170275"/>
                  </a:cubicBezTo>
                  <a:cubicBezTo>
                    <a:pt x="1319827" y="170275"/>
                    <a:pt x="1298933" y="159514"/>
                    <a:pt x="1298933" y="135599"/>
                  </a:cubicBezTo>
                  <a:close/>
                  <a:moveTo>
                    <a:pt x="1309263" y="134882"/>
                  </a:moveTo>
                  <a:cubicBezTo>
                    <a:pt x="1309263" y="147557"/>
                    <a:pt x="1319359" y="160948"/>
                    <a:pt x="1339317" y="160948"/>
                  </a:cubicBezTo>
                  <a:cubicBezTo>
                    <a:pt x="1364907" y="160948"/>
                    <a:pt x="1379466" y="133926"/>
                    <a:pt x="1379466" y="110250"/>
                  </a:cubicBezTo>
                  <a:lnTo>
                    <a:pt x="1379466" y="103794"/>
                  </a:lnTo>
                  <a:lnTo>
                    <a:pt x="1371953" y="103794"/>
                  </a:lnTo>
                  <a:cubicBezTo>
                    <a:pt x="1351995" y="103794"/>
                    <a:pt x="1309263" y="103794"/>
                    <a:pt x="1309263" y="134882"/>
                  </a:cubicBezTo>
                  <a:close/>
                  <a:moveTo>
                    <a:pt x="1417607" y="123601"/>
                  </a:moveTo>
                  <a:lnTo>
                    <a:pt x="1417607" y="57119"/>
                  </a:lnTo>
                  <a:lnTo>
                    <a:pt x="1406100" y="57119"/>
                  </a:lnTo>
                  <a:lnTo>
                    <a:pt x="1402112" y="57119"/>
                  </a:lnTo>
                  <a:lnTo>
                    <a:pt x="1402112" y="48032"/>
                  </a:lnTo>
                  <a:lnTo>
                    <a:pt x="1406100" y="48032"/>
                  </a:lnTo>
                  <a:lnTo>
                    <a:pt x="1417607" y="48032"/>
                  </a:lnTo>
                  <a:lnTo>
                    <a:pt x="1417607" y="18139"/>
                  </a:lnTo>
                  <a:lnTo>
                    <a:pt x="1417607" y="14073"/>
                  </a:lnTo>
                  <a:lnTo>
                    <a:pt x="1427469" y="14073"/>
                  </a:lnTo>
                  <a:lnTo>
                    <a:pt x="1427469" y="18139"/>
                  </a:lnTo>
                  <a:lnTo>
                    <a:pt x="1427469" y="48032"/>
                  </a:lnTo>
                  <a:lnTo>
                    <a:pt x="1454231" y="48032"/>
                  </a:lnTo>
                  <a:lnTo>
                    <a:pt x="1458225" y="48032"/>
                  </a:lnTo>
                  <a:lnTo>
                    <a:pt x="1458225" y="57119"/>
                  </a:lnTo>
                  <a:lnTo>
                    <a:pt x="1454231" y="57119"/>
                  </a:lnTo>
                  <a:lnTo>
                    <a:pt x="1427469" y="57119"/>
                  </a:lnTo>
                  <a:lnTo>
                    <a:pt x="1427469" y="122883"/>
                  </a:lnTo>
                  <a:cubicBezTo>
                    <a:pt x="1427469" y="154928"/>
                    <a:pt x="1451790" y="157743"/>
                    <a:pt x="1456813" y="157765"/>
                  </a:cubicBezTo>
                  <a:cubicBezTo>
                    <a:pt x="1459240" y="157776"/>
                    <a:pt x="1461787" y="157765"/>
                    <a:pt x="1465348" y="157765"/>
                  </a:cubicBezTo>
                  <a:cubicBezTo>
                    <a:pt x="1466668" y="157765"/>
                    <a:pt x="1468214" y="157962"/>
                    <a:pt x="1469754" y="157198"/>
                  </a:cubicBezTo>
                  <a:cubicBezTo>
                    <a:pt x="1470421" y="156864"/>
                    <a:pt x="1470882" y="156541"/>
                    <a:pt x="1471407" y="155382"/>
                  </a:cubicBezTo>
                  <a:cubicBezTo>
                    <a:pt x="1471932" y="154224"/>
                    <a:pt x="1471840" y="151469"/>
                    <a:pt x="1471847" y="148040"/>
                  </a:cubicBezTo>
                  <a:cubicBezTo>
                    <a:pt x="1471847" y="146728"/>
                    <a:pt x="1471847" y="144432"/>
                    <a:pt x="1471847" y="141152"/>
                  </a:cubicBezTo>
                  <a:lnTo>
                    <a:pt x="1481460" y="141152"/>
                  </a:lnTo>
                  <a:cubicBezTo>
                    <a:pt x="1481439" y="143193"/>
                    <a:pt x="1481439" y="145159"/>
                    <a:pt x="1481460" y="147051"/>
                  </a:cubicBezTo>
                  <a:cubicBezTo>
                    <a:pt x="1481482" y="148505"/>
                    <a:pt x="1481460" y="150070"/>
                    <a:pt x="1481460" y="151638"/>
                  </a:cubicBezTo>
                  <a:cubicBezTo>
                    <a:pt x="1481475" y="154307"/>
                    <a:pt x="1481453" y="156984"/>
                    <a:pt x="1481106" y="159133"/>
                  </a:cubicBezTo>
                  <a:cubicBezTo>
                    <a:pt x="1480701" y="161584"/>
                    <a:pt x="1480190" y="162543"/>
                    <a:pt x="1479311" y="163763"/>
                  </a:cubicBezTo>
                  <a:cubicBezTo>
                    <a:pt x="1477565" y="166196"/>
                    <a:pt x="1473486" y="167154"/>
                    <a:pt x="1469406" y="167150"/>
                  </a:cubicBezTo>
                  <a:cubicBezTo>
                    <a:pt x="1464213" y="167147"/>
                    <a:pt x="1460013" y="167147"/>
                    <a:pt x="1456813" y="167150"/>
                  </a:cubicBezTo>
                  <a:cubicBezTo>
                    <a:pt x="1434273" y="165657"/>
                    <a:pt x="1417607" y="149906"/>
                    <a:pt x="1417607" y="123601"/>
                  </a:cubicBezTo>
                  <a:close/>
                  <a:moveTo>
                    <a:pt x="1512309" y="17464"/>
                  </a:moveTo>
                  <a:lnTo>
                    <a:pt x="1508314" y="17464"/>
                  </a:lnTo>
                  <a:lnTo>
                    <a:pt x="1508314" y="4695"/>
                  </a:lnTo>
                  <a:lnTo>
                    <a:pt x="1512309" y="4695"/>
                  </a:lnTo>
                  <a:lnTo>
                    <a:pt x="1516062" y="4695"/>
                  </a:lnTo>
                  <a:lnTo>
                    <a:pt x="1520056" y="4695"/>
                  </a:lnTo>
                  <a:lnTo>
                    <a:pt x="1520056" y="17464"/>
                  </a:lnTo>
                  <a:lnTo>
                    <a:pt x="1516062" y="17464"/>
                  </a:lnTo>
                  <a:lnTo>
                    <a:pt x="1512309" y="17464"/>
                  </a:lnTo>
                  <a:close/>
                  <a:moveTo>
                    <a:pt x="1509251" y="167405"/>
                  </a:moveTo>
                  <a:lnTo>
                    <a:pt x="1509251" y="47835"/>
                  </a:lnTo>
                  <a:lnTo>
                    <a:pt x="1513245" y="47835"/>
                  </a:lnTo>
                  <a:lnTo>
                    <a:pt x="1515125" y="47835"/>
                  </a:lnTo>
                  <a:lnTo>
                    <a:pt x="1519112" y="47835"/>
                  </a:lnTo>
                  <a:lnTo>
                    <a:pt x="1519112" y="167405"/>
                  </a:lnTo>
                  <a:lnTo>
                    <a:pt x="1515125" y="167405"/>
                  </a:lnTo>
                  <a:lnTo>
                    <a:pt x="1513245" y="167405"/>
                  </a:lnTo>
                  <a:lnTo>
                    <a:pt x="1509251" y="167405"/>
                  </a:lnTo>
                  <a:close/>
                  <a:moveTo>
                    <a:pt x="1540191" y="106902"/>
                  </a:moveTo>
                  <a:cubicBezTo>
                    <a:pt x="1540191" y="71988"/>
                    <a:pt x="1567428" y="44965"/>
                    <a:pt x="1601000" y="44965"/>
                  </a:cubicBezTo>
                  <a:cubicBezTo>
                    <a:pt x="1634573" y="44965"/>
                    <a:pt x="1661810" y="71988"/>
                    <a:pt x="1661810" y="106902"/>
                  </a:cubicBezTo>
                  <a:cubicBezTo>
                    <a:pt x="1661810" y="142534"/>
                    <a:pt x="1634573" y="170275"/>
                    <a:pt x="1601000" y="170275"/>
                  </a:cubicBezTo>
                  <a:cubicBezTo>
                    <a:pt x="1567428" y="170275"/>
                    <a:pt x="1540191" y="142534"/>
                    <a:pt x="1540191" y="106902"/>
                  </a:cubicBezTo>
                  <a:close/>
                  <a:moveTo>
                    <a:pt x="1550521" y="106902"/>
                  </a:moveTo>
                  <a:cubicBezTo>
                    <a:pt x="1550521" y="137274"/>
                    <a:pt x="1573061" y="160470"/>
                    <a:pt x="1601000" y="160470"/>
                  </a:cubicBezTo>
                  <a:cubicBezTo>
                    <a:pt x="1628940" y="160470"/>
                    <a:pt x="1651480" y="137274"/>
                    <a:pt x="1651480" y="106902"/>
                  </a:cubicBezTo>
                  <a:cubicBezTo>
                    <a:pt x="1651480" y="77249"/>
                    <a:pt x="1628940" y="54770"/>
                    <a:pt x="1601000" y="54770"/>
                  </a:cubicBezTo>
                  <a:cubicBezTo>
                    <a:pt x="1573061" y="54770"/>
                    <a:pt x="1550521" y="77249"/>
                    <a:pt x="1550521" y="106902"/>
                  </a:cubicBezTo>
                  <a:close/>
                  <a:moveTo>
                    <a:pt x="1682888" y="167405"/>
                  </a:moveTo>
                  <a:lnTo>
                    <a:pt x="1682888" y="47835"/>
                  </a:lnTo>
                  <a:lnTo>
                    <a:pt x="1686876" y="47835"/>
                  </a:lnTo>
                  <a:lnTo>
                    <a:pt x="1688756" y="47835"/>
                  </a:lnTo>
                  <a:lnTo>
                    <a:pt x="1692750" y="47835"/>
                  </a:lnTo>
                  <a:lnTo>
                    <a:pt x="1692750" y="68879"/>
                  </a:lnTo>
                  <a:cubicBezTo>
                    <a:pt x="1692750" y="74379"/>
                    <a:pt x="1691806" y="78684"/>
                    <a:pt x="1691806" y="78684"/>
                  </a:cubicBezTo>
                  <a:lnTo>
                    <a:pt x="1692275" y="78684"/>
                  </a:lnTo>
                  <a:cubicBezTo>
                    <a:pt x="1696269" y="67444"/>
                    <a:pt x="1712700" y="44965"/>
                    <a:pt x="1742052" y="44965"/>
                  </a:cubicBezTo>
                  <a:cubicBezTo>
                    <a:pt x="1772573" y="44965"/>
                    <a:pt x="1780789" y="63379"/>
                    <a:pt x="1780789" y="91597"/>
                  </a:cubicBezTo>
                  <a:lnTo>
                    <a:pt x="1780789" y="167405"/>
                  </a:lnTo>
                  <a:lnTo>
                    <a:pt x="1776795" y="167405"/>
                  </a:lnTo>
                  <a:lnTo>
                    <a:pt x="1774922" y="167405"/>
                  </a:lnTo>
                  <a:lnTo>
                    <a:pt x="1770927" y="167405"/>
                  </a:lnTo>
                  <a:lnTo>
                    <a:pt x="1770927" y="95184"/>
                  </a:lnTo>
                  <a:cubicBezTo>
                    <a:pt x="1770927" y="74379"/>
                    <a:pt x="1768345" y="54770"/>
                    <a:pt x="1742052" y="54770"/>
                  </a:cubicBezTo>
                  <a:cubicBezTo>
                    <a:pt x="1715283" y="54770"/>
                    <a:pt x="1692750" y="77249"/>
                    <a:pt x="1692750" y="107859"/>
                  </a:cubicBezTo>
                  <a:lnTo>
                    <a:pt x="1692750" y="167405"/>
                  </a:lnTo>
                  <a:lnTo>
                    <a:pt x="1688756" y="167405"/>
                  </a:lnTo>
                  <a:lnTo>
                    <a:pt x="1686876" y="167405"/>
                  </a:lnTo>
                  <a:lnTo>
                    <a:pt x="1682888" y="167405"/>
                  </a:lnTo>
                  <a:close/>
                  <a:moveTo>
                    <a:pt x="548233" y="170275"/>
                  </a:moveTo>
                  <a:cubicBezTo>
                    <a:pt x="517758" y="170275"/>
                    <a:pt x="503729" y="150480"/>
                    <a:pt x="503729" y="150480"/>
                  </a:cubicBezTo>
                  <a:lnTo>
                    <a:pt x="510985" y="143345"/>
                  </a:lnTo>
                  <a:cubicBezTo>
                    <a:pt x="510985" y="143345"/>
                    <a:pt x="523563" y="160838"/>
                    <a:pt x="548475" y="160838"/>
                  </a:cubicBezTo>
                  <a:cubicBezTo>
                    <a:pt x="563954" y="160838"/>
                    <a:pt x="578224" y="153472"/>
                    <a:pt x="578224" y="139201"/>
                  </a:cubicBezTo>
                  <a:cubicBezTo>
                    <a:pt x="578224" y="110199"/>
                    <a:pt x="508566" y="116644"/>
                    <a:pt x="508566" y="79587"/>
                  </a:cubicBezTo>
                  <a:cubicBezTo>
                    <a:pt x="508566" y="59791"/>
                    <a:pt x="525981" y="49664"/>
                    <a:pt x="549926" y="49664"/>
                  </a:cubicBezTo>
                  <a:cubicBezTo>
                    <a:pt x="560326" y="49664"/>
                    <a:pt x="584029" y="54037"/>
                    <a:pt x="584029" y="69228"/>
                  </a:cubicBezTo>
                  <a:lnTo>
                    <a:pt x="584029" y="77975"/>
                  </a:lnTo>
                  <a:lnTo>
                    <a:pt x="573871" y="77975"/>
                  </a:lnTo>
                  <a:lnTo>
                    <a:pt x="573871" y="72451"/>
                  </a:lnTo>
                  <a:cubicBezTo>
                    <a:pt x="573871" y="62784"/>
                    <a:pt x="558875" y="59101"/>
                    <a:pt x="550409" y="59101"/>
                  </a:cubicBezTo>
                  <a:cubicBezTo>
                    <a:pt x="530818" y="59101"/>
                    <a:pt x="519209" y="65776"/>
                    <a:pt x="519209" y="78896"/>
                  </a:cubicBezTo>
                  <a:cubicBezTo>
                    <a:pt x="519209" y="108358"/>
                    <a:pt x="588867" y="101223"/>
                    <a:pt x="588867" y="139201"/>
                  </a:cubicBezTo>
                  <a:cubicBezTo>
                    <a:pt x="588867" y="157615"/>
                    <a:pt x="571210" y="170275"/>
                    <a:pt x="548233" y="170275"/>
                  </a:cubicBezTo>
                  <a:close/>
                  <a:moveTo>
                    <a:pt x="62360" y="170275"/>
                  </a:moveTo>
                  <a:lnTo>
                    <a:pt x="62360" y="16419"/>
                  </a:lnTo>
                  <a:lnTo>
                    <a:pt x="15004" y="16419"/>
                  </a:lnTo>
                  <a:cubicBezTo>
                    <a:pt x="11487" y="16419"/>
                    <a:pt x="9846" y="17818"/>
                    <a:pt x="9846" y="21548"/>
                  </a:cubicBezTo>
                  <a:lnTo>
                    <a:pt x="9846" y="32970"/>
                  </a:lnTo>
                  <a:lnTo>
                    <a:pt x="0" y="32970"/>
                  </a:lnTo>
                  <a:lnTo>
                    <a:pt x="0" y="19683"/>
                  </a:lnTo>
                  <a:cubicBezTo>
                    <a:pt x="0" y="10125"/>
                    <a:pt x="3048" y="7095"/>
                    <a:pt x="12660" y="7095"/>
                  </a:cubicBezTo>
                  <a:lnTo>
                    <a:pt x="122142" y="7095"/>
                  </a:lnTo>
                  <a:cubicBezTo>
                    <a:pt x="131753" y="7095"/>
                    <a:pt x="134801" y="10125"/>
                    <a:pt x="134801" y="19683"/>
                  </a:cubicBezTo>
                  <a:lnTo>
                    <a:pt x="134801" y="32970"/>
                  </a:lnTo>
                  <a:lnTo>
                    <a:pt x="124955" y="32970"/>
                  </a:lnTo>
                  <a:lnTo>
                    <a:pt x="124955" y="21548"/>
                  </a:lnTo>
                  <a:cubicBezTo>
                    <a:pt x="124955" y="17818"/>
                    <a:pt x="123314" y="16419"/>
                    <a:pt x="119797" y="16419"/>
                  </a:cubicBezTo>
                  <a:lnTo>
                    <a:pt x="72441" y="16419"/>
                  </a:lnTo>
                  <a:lnTo>
                    <a:pt x="72441" y="170275"/>
                  </a:lnTo>
                  <a:lnTo>
                    <a:pt x="62360" y="170275"/>
                  </a:lnTo>
                  <a:close/>
                  <a:moveTo>
                    <a:pt x="134801" y="110199"/>
                  </a:moveTo>
                  <a:cubicBezTo>
                    <a:pt x="134801" y="146797"/>
                    <a:pt x="160799" y="170275"/>
                    <a:pt x="192130" y="170275"/>
                  </a:cubicBezTo>
                  <a:cubicBezTo>
                    <a:pt x="216129" y="170275"/>
                    <a:pt x="231683" y="154393"/>
                    <a:pt x="231683" y="154393"/>
                  </a:cubicBezTo>
                  <a:lnTo>
                    <a:pt x="226572" y="146337"/>
                  </a:lnTo>
                  <a:cubicBezTo>
                    <a:pt x="226572" y="146337"/>
                    <a:pt x="213462" y="160838"/>
                    <a:pt x="192130" y="160838"/>
                  </a:cubicBezTo>
                  <a:cubicBezTo>
                    <a:pt x="166354" y="160838"/>
                    <a:pt x="144578" y="141733"/>
                    <a:pt x="144578" y="108358"/>
                  </a:cubicBezTo>
                  <a:lnTo>
                    <a:pt x="233684" y="108358"/>
                  </a:lnTo>
                  <a:cubicBezTo>
                    <a:pt x="233684" y="108358"/>
                    <a:pt x="234128" y="104675"/>
                    <a:pt x="234128" y="102143"/>
                  </a:cubicBezTo>
                  <a:cubicBezTo>
                    <a:pt x="234128" y="74292"/>
                    <a:pt x="219017" y="49664"/>
                    <a:pt x="188797" y="49664"/>
                  </a:cubicBezTo>
                  <a:cubicBezTo>
                    <a:pt x="160355" y="49664"/>
                    <a:pt x="134801" y="71300"/>
                    <a:pt x="134801" y="110199"/>
                  </a:cubicBezTo>
                  <a:close/>
                  <a:moveTo>
                    <a:pt x="145244" y="99381"/>
                  </a:moveTo>
                  <a:cubicBezTo>
                    <a:pt x="149244" y="72451"/>
                    <a:pt x="168132" y="58640"/>
                    <a:pt x="188575" y="58640"/>
                  </a:cubicBezTo>
                  <a:cubicBezTo>
                    <a:pt x="207019" y="58640"/>
                    <a:pt x="223239" y="71300"/>
                    <a:pt x="224350" y="99381"/>
                  </a:cubicBezTo>
                  <a:lnTo>
                    <a:pt x="145244" y="99381"/>
                  </a:lnTo>
                  <a:close/>
                  <a:moveTo>
                    <a:pt x="255412" y="170275"/>
                  </a:moveTo>
                  <a:lnTo>
                    <a:pt x="255412" y="162556"/>
                  </a:lnTo>
                  <a:lnTo>
                    <a:pt x="327069" y="76056"/>
                  </a:lnTo>
                  <a:cubicBezTo>
                    <a:pt x="331326" y="70834"/>
                    <a:pt x="336292" y="65613"/>
                    <a:pt x="336292" y="65613"/>
                  </a:cubicBezTo>
                  <a:lnTo>
                    <a:pt x="336292" y="65159"/>
                  </a:lnTo>
                  <a:cubicBezTo>
                    <a:pt x="336292" y="65159"/>
                    <a:pt x="332036" y="65613"/>
                    <a:pt x="324231" y="65613"/>
                  </a:cubicBezTo>
                  <a:lnTo>
                    <a:pt x="271020" y="65613"/>
                  </a:lnTo>
                  <a:cubicBezTo>
                    <a:pt x="267709" y="65613"/>
                    <a:pt x="265818" y="67202"/>
                    <a:pt x="265818" y="70607"/>
                  </a:cubicBezTo>
                  <a:lnTo>
                    <a:pt x="265818" y="80370"/>
                  </a:lnTo>
                  <a:lnTo>
                    <a:pt x="256121" y="80370"/>
                  </a:lnTo>
                  <a:lnTo>
                    <a:pt x="256121" y="69926"/>
                  </a:lnTo>
                  <a:cubicBezTo>
                    <a:pt x="256121" y="60618"/>
                    <a:pt x="260142" y="56758"/>
                    <a:pt x="269838" y="56758"/>
                  </a:cubicBezTo>
                  <a:lnTo>
                    <a:pt x="349773" y="56758"/>
                  </a:lnTo>
                  <a:lnTo>
                    <a:pt x="349773" y="64477"/>
                  </a:lnTo>
                  <a:lnTo>
                    <a:pt x="277879" y="150977"/>
                  </a:lnTo>
                  <a:cubicBezTo>
                    <a:pt x="273622" y="156199"/>
                    <a:pt x="268419" y="161421"/>
                    <a:pt x="268419" y="161421"/>
                  </a:cubicBezTo>
                  <a:lnTo>
                    <a:pt x="268419" y="161875"/>
                  </a:lnTo>
                  <a:cubicBezTo>
                    <a:pt x="268419" y="161875"/>
                    <a:pt x="272913" y="161421"/>
                    <a:pt x="280717" y="161421"/>
                  </a:cubicBezTo>
                  <a:lnTo>
                    <a:pt x="339840" y="161421"/>
                  </a:lnTo>
                  <a:cubicBezTo>
                    <a:pt x="343151" y="161421"/>
                    <a:pt x="345042" y="159831"/>
                    <a:pt x="345042" y="156426"/>
                  </a:cubicBezTo>
                  <a:lnTo>
                    <a:pt x="345042" y="146664"/>
                  </a:lnTo>
                  <a:lnTo>
                    <a:pt x="354739" y="146664"/>
                  </a:lnTo>
                  <a:lnTo>
                    <a:pt x="354739" y="157107"/>
                  </a:lnTo>
                  <a:cubicBezTo>
                    <a:pt x="354739" y="166415"/>
                    <a:pt x="350718" y="170275"/>
                    <a:pt x="341023" y="170275"/>
                  </a:cubicBezTo>
                  <a:lnTo>
                    <a:pt x="255412" y="170275"/>
                  </a:lnTo>
                  <a:close/>
                  <a:moveTo>
                    <a:pt x="368928" y="109279"/>
                  </a:moveTo>
                  <a:cubicBezTo>
                    <a:pt x="368928" y="143574"/>
                    <a:pt x="394349" y="170275"/>
                    <a:pt x="425687" y="170275"/>
                  </a:cubicBezTo>
                  <a:cubicBezTo>
                    <a:pt x="457024" y="170275"/>
                    <a:pt x="482445" y="143574"/>
                    <a:pt x="482445" y="109279"/>
                  </a:cubicBezTo>
                  <a:cubicBezTo>
                    <a:pt x="482445" y="75673"/>
                    <a:pt x="457024" y="49664"/>
                    <a:pt x="425687" y="49664"/>
                  </a:cubicBezTo>
                  <a:cubicBezTo>
                    <a:pt x="394349" y="49664"/>
                    <a:pt x="368928" y="75673"/>
                    <a:pt x="368928" y="109279"/>
                  </a:cubicBezTo>
                  <a:close/>
                  <a:moveTo>
                    <a:pt x="378571" y="109279"/>
                  </a:moveTo>
                  <a:cubicBezTo>
                    <a:pt x="378571" y="80737"/>
                    <a:pt x="399608" y="59101"/>
                    <a:pt x="425687" y="59101"/>
                  </a:cubicBezTo>
                  <a:cubicBezTo>
                    <a:pt x="451765" y="59101"/>
                    <a:pt x="472802" y="80737"/>
                    <a:pt x="472802" y="109279"/>
                  </a:cubicBezTo>
                  <a:cubicBezTo>
                    <a:pt x="472802" y="138511"/>
                    <a:pt x="451765" y="160838"/>
                    <a:pt x="425687" y="160838"/>
                  </a:cubicBezTo>
                  <a:cubicBezTo>
                    <a:pt x="399608" y="160838"/>
                    <a:pt x="378571" y="138511"/>
                    <a:pt x="378571" y="109279"/>
                  </a:cubicBezTo>
                  <a:close/>
                </a:path>
              </a:pathLst>
            </a:custGeom>
            <a:solidFill>
              <a:srgbClr val="798BB3"/>
            </a:solidFill>
            <a:ln w="7058" cap="flat">
              <a:noFill/>
              <a:prstDash val="solid"/>
              <a:miter/>
            </a:ln>
          </p:spPr>
          <p:txBody>
            <a:bodyPr rtlCol="0" anchor="ct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89" name="Ellipse 188">
            <a:extLst>
              <a:ext uri="{FF2B5EF4-FFF2-40B4-BE49-F238E27FC236}">
                <a16:creationId xmlns:a16="http://schemas.microsoft.com/office/drawing/2014/main" id="{7B287C77-C7B3-49CB-A16A-10C13D231745}"/>
              </a:ext>
            </a:extLst>
          </p:cNvPr>
          <p:cNvSpPr/>
          <p:nvPr/>
        </p:nvSpPr>
        <p:spPr bwMode="gray">
          <a:xfrm>
            <a:off x="4587434" y="3021310"/>
            <a:ext cx="4621810" cy="2974137"/>
          </a:xfrm>
          <a:prstGeom prst="ellipse">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90" name="Gruppieren 189">
            <a:extLst>
              <a:ext uri="{FF2B5EF4-FFF2-40B4-BE49-F238E27FC236}">
                <a16:creationId xmlns:a16="http://schemas.microsoft.com/office/drawing/2014/main" id="{D8B18A1D-240D-4A0F-95EB-5A36D163B33C}"/>
              </a:ext>
            </a:extLst>
          </p:cNvPr>
          <p:cNvGrpSpPr/>
          <p:nvPr/>
        </p:nvGrpSpPr>
        <p:grpSpPr>
          <a:xfrm>
            <a:off x="5836971" y="3188843"/>
            <a:ext cx="2122736" cy="995816"/>
            <a:chOff x="8107839" y="1238294"/>
            <a:chExt cx="2122736" cy="995816"/>
          </a:xfrm>
        </p:grpSpPr>
        <p:sp>
          <p:nvSpPr>
            <p:cNvPr id="11" name="Textfeld 10">
              <a:extLst>
                <a:ext uri="{FF2B5EF4-FFF2-40B4-BE49-F238E27FC236}">
                  <a16:creationId xmlns:a16="http://schemas.microsoft.com/office/drawing/2014/main" id="{F13C7CF4-5CB9-4BA2-9FF1-35361BAB4D3C}"/>
                </a:ext>
              </a:extLst>
            </p:cNvPr>
            <p:cNvSpPr txBox="1"/>
            <p:nvPr/>
          </p:nvSpPr>
          <p:spPr>
            <a:xfrm>
              <a:off x="8107839" y="2032815"/>
              <a:ext cx="2122736"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solidFill>
                    <a:srgbClr val="798BB3"/>
                  </a:solidFill>
                  <a:latin typeface="Open Sans" panose="020B0606030504020204" pitchFamily="34" charset="0"/>
                  <a:ea typeface="Open Sans" panose="020B0606030504020204" pitchFamily="34" charset="0"/>
                  <a:cs typeface="Open Sans" panose="020B0606030504020204" pitchFamily="34" charset="0"/>
                </a:rPr>
                <a:t>Development Teams</a:t>
              </a:r>
            </a:p>
          </p:txBody>
        </p:sp>
        <p:grpSp>
          <p:nvGrpSpPr>
            <p:cNvPr id="92" name="Gruppieren 91">
              <a:extLst>
                <a:ext uri="{FF2B5EF4-FFF2-40B4-BE49-F238E27FC236}">
                  <a16:creationId xmlns:a16="http://schemas.microsoft.com/office/drawing/2014/main" id="{98CEA4DC-47E7-468E-AF93-AEED71246DAA}"/>
                </a:ext>
              </a:extLst>
            </p:cNvPr>
            <p:cNvGrpSpPr/>
            <p:nvPr/>
          </p:nvGrpSpPr>
          <p:grpSpPr>
            <a:xfrm>
              <a:off x="8667326" y="1238294"/>
              <a:ext cx="1003762" cy="736449"/>
              <a:chOff x="8031525" y="303054"/>
              <a:chExt cx="1882766" cy="1381365"/>
            </a:xfrm>
          </p:grpSpPr>
          <p:sp>
            <p:nvSpPr>
              <p:cNvPr id="78" name="Oval 142">
                <a:extLst>
                  <a:ext uri="{FF2B5EF4-FFF2-40B4-BE49-F238E27FC236}">
                    <a16:creationId xmlns:a16="http://schemas.microsoft.com/office/drawing/2014/main" id="{368A5D96-3462-444E-AFB6-9008734819E0}"/>
                  </a:ext>
                </a:extLst>
              </p:cNvPr>
              <p:cNvSpPr>
                <a:spLocks noChangeArrowheads="1"/>
              </p:cNvSpPr>
              <p:nvPr/>
            </p:nvSpPr>
            <p:spPr bwMode="auto">
              <a:xfrm>
                <a:off x="8572015" y="303054"/>
                <a:ext cx="293511" cy="293511"/>
              </a:xfrm>
              <a:prstGeom prst="ellipse">
                <a:avLst/>
              </a:pr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600" dirty="0">
                  <a:latin typeface="Open Sans" panose="020B0606030504020204" pitchFamily="34" charset="0"/>
                  <a:ea typeface="Open Sans" panose="020B0606030504020204" pitchFamily="34" charset="0"/>
                  <a:cs typeface="Open Sans" panose="020B0606030504020204" pitchFamily="34" charset="0"/>
                </a:endParaRPr>
              </a:p>
            </p:txBody>
          </p:sp>
          <p:sp>
            <p:nvSpPr>
              <p:cNvPr id="79" name="Oval 143">
                <a:extLst>
                  <a:ext uri="{FF2B5EF4-FFF2-40B4-BE49-F238E27FC236}">
                    <a16:creationId xmlns:a16="http://schemas.microsoft.com/office/drawing/2014/main" id="{C4B8B247-5817-4459-BDDA-23A1B43B7B38}"/>
                  </a:ext>
                </a:extLst>
              </p:cNvPr>
              <p:cNvSpPr>
                <a:spLocks noChangeArrowheads="1"/>
              </p:cNvSpPr>
              <p:nvPr/>
            </p:nvSpPr>
            <p:spPr bwMode="auto">
              <a:xfrm>
                <a:off x="9083869" y="303054"/>
                <a:ext cx="279193" cy="293511"/>
              </a:xfrm>
              <a:prstGeom prst="ellipse">
                <a:avLst/>
              </a:pr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600" dirty="0">
                  <a:latin typeface="Open Sans" panose="020B0606030504020204" pitchFamily="34" charset="0"/>
                  <a:ea typeface="Open Sans" panose="020B0606030504020204" pitchFamily="34" charset="0"/>
                  <a:cs typeface="Open Sans" panose="020B0606030504020204" pitchFamily="34" charset="0"/>
                </a:endParaRPr>
              </a:p>
            </p:txBody>
          </p:sp>
          <p:sp>
            <p:nvSpPr>
              <p:cNvPr id="80" name="Freeform 144">
                <a:extLst>
                  <a:ext uri="{FF2B5EF4-FFF2-40B4-BE49-F238E27FC236}">
                    <a16:creationId xmlns:a16="http://schemas.microsoft.com/office/drawing/2014/main" id="{4EE94B19-0CA0-451E-9A5F-725235023BE2}"/>
                  </a:ext>
                </a:extLst>
              </p:cNvPr>
              <p:cNvSpPr>
                <a:spLocks/>
              </p:cNvSpPr>
              <p:nvPr/>
            </p:nvSpPr>
            <p:spPr bwMode="auto">
              <a:xfrm>
                <a:off x="8500427" y="614463"/>
                <a:ext cx="451005" cy="279194"/>
              </a:xfrm>
              <a:custGeom>
                <a:avLst/>
                <a:gdLst>
                  <a:gd name="T0" fmla="*/ 797 w 1056"/>
                  <a:gd name="T1" fmla="*/ 0 h 648"/>
                  <a:gd name="T2" fmla="*/ 223 w 1056"/>
                  <a:gd name="T3" fmla="*/ 0 h 648"/>
                  <a:gd name="T4" fmla="*/ 223 w 1056"/>
                  <a:gd name="T5" fmla="*/ 0 h 648"/>
                  <a:gd name="T6" fmla="*/ 0 w 1056"/>
                  <a:gd name="T7" fmla="*/ 204 h 648"/>
                  <a:gd name="T8" fmla="*/ 204 w 1056"/>
                  <a:gd name="T9" fmla="*/ 593 h 648"/>
                  <a:gd name="T10" fmla="*/ 204 w 1056"/>
                  <a:gd name="T11" fmla="*/ 648 h 648"/>
                  <a:gd name="T12" fmla="*/ 1056 w 1056"/>
                  <a:gd name="T13" fmla="*/ 648 h 648"/>
                  <a:gd name="T14" fmla="*/ 1056 w 1056"/>
                  <a:gd name="T15" fmla="*/ 334 h 648"/>
                  <a:gd name="T16" fmla="*/ 797 w 1056"/>
                  <a:gd name="T17"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6" h="648">
                    <a:moveTo>
                      <a:pt x="797" y="0"/>
                    </a:moveTo>
                    <a:cubicBezTo>
                      <a:pt x="630" y="130"/>
                      <a:pt x="390" y="130"/>
                      <a:pt x="223" y="0"/>
                    </a:cubicBezTo>
                    <a:cubicBezTo>
                      <a:pt x="223" y="0"/>
                      <a:pt x="223" y="0"/>
                      <a:pt x="223" y="0"/>
                    </a:cubicBezTo>
                    <a:cubicBezTo>
                      <a:pt x="130" y="0"/>
                      <a:pt x="56" y="93"/>
                      <a:pt x="0" y="204"/>
                    </a:cubicBezTo>
                    <a:cubicBezTo>
                      <a:pt x="130" y="278"/>
                      <a:pt x="204" y="445"/>
                      <a:pt x="204" y="593"/>
                    </a:cubicBezTo>
                    <a:cubicBezTo>
                      <a:pt x="204" y="648"/>
                      <a:pt x="204" y="648"/>
                      <a:pt x="204" y="648"/>
                    </a:cubicBezTo>
                    <a:cubicBezTo>
                      <a:pt x="1056" y="648"/>
                      <a:pt x="1056" y="648"/>
                      <a:pt x="1056" y="648"/>
                    </a:cubicBezTo>
                    <a:cubicBezTo>
                      <a:pt x="1056" y="334"/>
                      <a:pt x="1056" y="334"/>
                      <a:pt x="1056" y="334"/>
                    </a:cubicBezTo>
                    <a:cubicBezTo>
                      <a:pt x="1056" y="186"/>
                      <a:pt x="945" y="0"/>
                      <a:pt x="797" y="0"/>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600" dirty="0">
                  <a:latin typeface="Open Sans" panose="020B0606030504020204" pitchFamily="34" charset="0"/>
                  <a:ea typeface="Open Sans" panose="020B0606030504020204" pitchFamily="34" charset="0"/>
                  <a:cs typeface="Open Sans" panose="020B0606030504020204" pitchFamily="34" charset="0"/>
                </a:endParaRPr>
              </a:p>
            </p:txBody>
          </p:sp>
          <p:sp>
            <p:nvSpPr>
              <p:cNvPr id="81" name="Oval 145">
                <a:extLst>
                  <a:ext uri="{FF2B5EF4-FFF2-40B4-BE49-F238E27FC236}">
                    <a16:creationId xmlns:a16="http://schemas.microsoft.com/office/drawing/2014/main" id="{9430FD0E-40F1-47B4-82C4-08029247DAC1}"/>
                  </a:ext>
                </a:extLst>
              </p:cNvPr>
              <p:cNvSpPr>
                <a:spLocks noChangeArrowheads="1"/>
              </p:cNvSpPr>
              <p:nvPr/>
            </p:nvSpPr>
            <p:spPr bwMode="auto">
              <a:xfrm>
                <a:off x="8135328" y="363904"/>
                <a:ext cx="325726" cy="329306"/>
              </a:xfrm>
              <a:prstGeom prst="ellipse">
                <a:avLst/>
              </a:pr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600" dirty="0">
                  <a:latin typeface="Open Sans" panose="020B0606030504020204" pitchFamily="34" charset="0"/>
                  <a:ea typeface="Open Sans" panose="020B0606030504020204" pitchFamily="34" charset="0"/>
                  <a:cs typeface="Open Sans" panose="020B0606030504020204" pitchFamily="34" charset="0"/>
                </a:endParaRPr>
              </a:p>
            </p:txBody>
          </p:sp>
          <p:sp>
            <p:nvSpPr>
              <p:cNvPr id="82" name="Freeform 146">
                <a:extLst>
                  <a:ext uri="{FF2B5EF4-FFF2-40B4-BE49-F238E27FC236}">
                    <a16:creationId xmlns:a16="http://schemas.microsoft.com/office/drawing/2014/main" id="{5127F0AF-6B10-424F-9860-58CC6A1B6FB4}"/>
                  </a:ext>
                </a:extLst>
              </p:cNvPr>
              <p:cNvSpPr>
                <a:spLocks/>
              </p:cNvSpPr>
              <p:nvPr/>
            </p:nvSpPr>
            <p:spPr bwMode="auto">
              <a:xfrm>
                <a:off x="8994384" y="614463"/>
                <a:ext cx="451005" cy="279194"/>
              </a:xfrm>
              <a:custGeom>
                <a:avLst/>
                <a:gdLst>
                  <a:gd name="T0" fmla="*/ 853 w 1056"/>
                  <a:gd name="T1" fmla="*/ 593 h 648"/>
                  <a:gd name="T2" fmla="*/ 1056 w 1056"/>
                  <a:gd name="T3" fmla="*/ 204 h 648"/>
                  <a:gd name="T4" fmla="*/ 834 w 1056"/>
                  <a:gd name="T5" fmla="*/ 0 h 648"/>
                  <a:gd name="T6" fmla="*/ 260 w 1056"/>
                  <a:gd name="T7" fmla="*/ 0 h 648"/>
                  <a:gd name="T8" fmla="*/ 260 w 1056"/>
                  <a:gd name="T9" fmla="*/ 0 h 648"/>
                  <a:gd name="T10" fmla="*/ 0 w 1056"/>
                  <a:gd name="T11" fmla="*/ 334 h 648"/>
                  <a:gd name="T12" fmla="*/ 0 w 1056"/>
                  <a:gd name="T13" fmla="*/ 648 h 648"/>
                  <a:gd name="T14" fmla="*/ 853 w 1056"/>
                  <a:gd name="T15" fmla="*/ 648 h 648"/>
                  <a:gd name="T16" fmla="*/ 853 w 1056"/>
                  <a:gd name="T17" fmla="*/ 59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6" h="648">
                    <a:moveTo>
                      <a:pt x="853" y="593"/>
                    </a:moveTo>
                    <a:cubicBezTo>
                      <a:pt x="853" y="445"/>
                      <a:pt x="927" y="278"/>
                      <a:pt x="1056" y="204"/>
                    </a:cubicBezTo>
                    <a:cubicBezTo>
                      <a:pt x="1019" y="93"/>
                      <a:pt x="927" y="0"/>
                      <a:pt x="834" y="0"/>
                    </a:cubicBezTo>
                    <a:cubicBezTo>
                      <a:pt x="667" y="130"/>
                      <a:pt x="427" y="130"/>
                      <a:pt x="260" y="0"/>
                    </a:cubicBezTo>
                    <a:cubicBezTo>
                      <a:pt x="260" y="0"/>
                      <a:pt x="260" y="0"/>
                      <a:pt x="260" y="0"/>
                    </a:cubicBezTo>
                    <a:cubicBezTo>
                      <a:pt x="112" y="19"/>
                      <a:pt x="0" y="204"/>
                      <a:pt x="0" y="334"/>
                    </a:cubicBezTo>
                    <a:cubicBezTo>
                      <a:pt x="0" y="648"/>
                      <a:pt x="0" y="648"/>
                      <a:pt x="0" y="648"/>
                    </a:cubicBezTo>
                    <a:cubicBezTo>
                      <a:pt x="853" y="648"/>
                      <a:pt x="853" y="648"/>
                      <a:pt x="853" y="648"/>
                    </a:cubicBezTo>
                    <a:lnTo>
                      <a:pt x="853" y="593"/>
                    </a:lnTo>
                    <a:close/>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600" dirty="0">
                  <a:latin typeface="Open Sans" panose="020B0606030504020204" pitchFamily="34" charset="0"/>
                  <a:ea typeface="Open Sans" panose="020B0606030504020204" pitchFamily="34" charset="0"/>
                  <a:cs typeface="Open Sans" panose="020B0606030504020204" pitchFamily="34" charset="0"/>
                </a:endParaRPr>
              </a:p>
            </p:txBody>
          </p:sp>
          <p:sp>
            <p:nvSpPr>
              <p:cNvPr id="83" name="Oval 147">
                <a:extLst>
                  <a:ext uri="{FF2B5EF4-FFF2-40B4-BE49-F238E27FC236}">
                    <a16:creationId xmlns:a16="http://schemas.microsoft.com/office/drawing/2014/main" id="{7049C9C3-F507-41CD-B28C-9A351C589F23}"/>
                  </a:ext>
                </a:extLst>
              </p:cNvPr>
              <p:cNvSpPr>
                <a:spLocks noChangeArrowheads="1"/>
              </p:cNvSpPr>
              <p:nvPr/>
            </p:nvSpPr>
            <p:spPr bwMode="auto">
              <a:xfrm>
                <a:off x="9484763" y="363904"/>
                <a:ext cx="325726" cy="329306"/>
              </a:xfrm>
              <a:prstGeom prst="ellipse">
                <a:avLst/>
              </a:pr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600" dirty="0">
                  <a:latin typeface="Open Sans" panose="020B0606030504020204" pitchFamily="34" charset="0"/>
                  <a:ea typeface="Open Sans" panose="020B0606030504020204" pitchFamily="34" charset="0"/>
                  <a:cs typeface="Open Sans" panose="020B0606030504020204" pitchFamily="34" charset="0"/>
                </a:endParaRPr>
              </a:p>
            </p:txBody>
          </p:sp>
          <p:sp>
            <p:nvSpPr>
              <p:cNvPr id="84" name="Freeform 148">
                <a:extLst>
                  <a:ext uri="{FF2B5EF4-FFF2-40B4-BE49-F238E27FC236}">
                    <a16:creationId xmlns:a16="http://schemas.microsoft.com/office/drawing/2014/main" id="{A1E45469-E486-43A1-A363-5AC0C11A8FC7}"/>
                  </a:ext>
                </a:extLst>
              </p:cNvPr>
              <p:cNvSpPr>
                <a:spLocks/>
              </p:cNvSpPr>
              <p:nvPr/>
            </p:nvSpPr>
            <p:spPr bwMode="auto">
              <a:xfrm>
                <a:off x="8031525" y="700368"/>
                <a:ext cx="526172" cy="322147"/>
              </a:xfrm>
              <a:custGeom>
                <a:avLst/>
                <a:gdLst>
                  <a:gd name="T0" fmla="*/ 1224 w 1224"/>
                  <a:gd name="T1" fmla="*/ 470 h 752"/>
                  <a:gd name="T2" fmla="*/ 1224 w 1224"/>
                  <a:gd name="T3" fmla="*/ 395 h 752"/>
                  <a:gd name="T4" fmla="*/ 928 w 1224"/>
                  <a:gd name="T5" fmla="*/ 0 h 752"/>
                  <a:gd name="T6" fmla="*/ 928 w 1224"/>
                  <a:gd name="T7" fmla="*/ 0 h 752"/>
                  <a:gd name="T8" fmla="*/ 297 w 1224"/>
                  <a:gd name="T9" fmla="*/ 19 h 752"/>
                  <a:gd name="T10" fmla="*/ 297 w 1224"/>
                  <a:gd name="T11" fmla="*/ 19 h 752"/>
                  <a:gd name="T12" fmla="*/ 0 w 1224"/>
                  <a:gd name="T13" fmla="*/ 395 h 752"/>
                  <a:gd name="T14" fmla="*/ 0 w 1224"/>
                  <a:gd name="T15" fmla="*/ 752 h 752"/>
                  <a:gd name="T16" fmla="*/ 1002 w 1224"/>
                  <a:gd name="T17" fmla="*/ 752 h 752"/>
                  <a:gd name="T18" fmla="*/ 1224 w 1224"/>
                  <a:gd name="T19" fmla="*/ 47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4" h="752">
                    <a:moveTo>
                      <a:pt x="1224" y="470"/>
                    </a:moveTo>
                    <a:cubicBezTo>
                      <a:pt x="1224" y="395"/>
                      <a:pt x="1224" y="395"/>
                      <a:pt x="1224" y="395"/>
                    </a:cubicBezTo>
                    <a:cubicBezTo>
                      <a:pt x="1224" y="226"/>
                      <a:pt x="1095" y="19"/>
                      <a:pt x="928" y="0"/>
                    </a:cubicBezTo>
                    <a:cubicBezTo>
                      <a:pt x="928" y="0"/>
                      <a:pt x="928" y="0"/>
                      <a:pt x="928" y="0"/>
                    </a:cubicBezTo>
                    <a:cubicBezTo>
                      <a:pt x="742" y="151"/>
                      <a:pt x="483" y="151"/>
                      <a:pt x="297" y="19"/>
                    </a:cubicBezTo>
                    <a:cubicBezTo>
                      <a:pt x="297" y="19"/>
                      <a:pt x="297" y="19"/>
                      <a:pt x="297" y="19"/>
                    </a:cubicBezTo>
                    <a:cubicBezTo>
                      <a:pt x="130" y="19"/>
                      <a:pt x="0" y="245"/>
                      <a:pt x="0" y="395"/>
                    </a:cubicBezTo>
                    <a:cubicBezTo>
                      <a:pt x="0" y="752"/>
                      <a:pt x="0" y="752"/>
                      <a:pt x="0" y="752"/>
                    </a:cubicBezTo>
                    <a:cubicBezTo>
                      <a:pt x="1002" y="752"/>
                      <a:pt x="1002" y="752"/>
                      <a:pt x="1002" y="752"/>
                    </a:cubicBezTo>
                    <a:lnTo>
                      <a:pt x="1224" y="470"/>
                    </a:lnTo>
                    <a:close/>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600" dirty="0">
                  <a:latin typeface="Open Sans" panose="020B0606030504020204" pitchFamily="34" charset="0"/>
                  <a:ea typeface="Open Sans" panose="020B0606030504020204" pitchFamily="34" charset="0"/>
                  <a:cs typeface="Open Sans" panose="020B0606030504020204" pitchFamily="34" charset="0"/>
                </a:endParaRPr>
              </a:p>
            </p:txBody>
          </p:sp>
          <p:sp>
            <p:nvSpPr>
              <p:cNvPr id="86" name="Freeform 150">
                <a:extLst>
                  <a:ext uri="{FF2B5EF4-FFF2-40B4-BE49-F238E27FC236}">
                    <a16:creationId xmlns:a16="http://schemas.microsoft.com/office/drawing/2014/main" id="{1BB9B036-03DD-464E-8C10-71DEFAC5C95F}"/>
                  </a:ext>
                </a:extLst>
              </p:cNvPr>
              <p:cNvSpPr>
                <a:spLocks/>
              </p:cNvSpPr>
              <p:nvPr/>
            </p:nvSpPr>
            <p:spPr bwMode="auto">
              <a:xfrm>
                <a:off x="9388119" y="700368"/>
                <a:ext cx="526172" cy="322147"/>
              </a:xfrm>
              <a:custGeom>
                <a:avLst/>
                <a:gdLst>
                  <a:gd name="T0" fmla="*/ 928 w 1224"/>
                  <a:gd name="T1" fmla="*/ 0 h 752"/>
                  <a:gd name="T2" fmla="*/ 928 w 1224"/>
                  <a:gd name="T3" fmla="*/ 0 h 752"/>
                  <a:gd name="T4" fmla="*/ 279 w 1224"/>
                  <a:gd name="T5" fmla="*/ 19 h 752"/>
                  <a:gd name="T6" fmla="*/ 279 w 1224"/>
                  <a:gd name="T7" fmla="*/ 19 h 752"/>
                  <a:gd name="T8" fmla="*/ 0 w 1224"/>
                  <a:gd name="T9" fmla="*/ 395 h 752"/>
                  <a:gd name="T10" fmla="*/ 0 w 1224"/>
                  <a:gd name="T11" fmla="*/ 470 h 752"/>
                  <a:gd name="T12" fmla="*/ 223 w 1224"/>
                  <a:gd name="T13" fmla="*/ 752 h 752"/>
                  <a:gd name="T14" fmla="*/ 1224 w 1224"/>
                  <a:gd name="T15" fmla="*/ 752 h 752"/>
                  <a:gd name="T16" fmla="*/ 1224 w 1224"/>
                  <a:gd name="T17" fmla="*/ 395 h 752"/>
                  <a:gd name="T18" fmla="*/ 928 w 1224"/>
                  <a:gd name="T19"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4" h="752">
                    <a:moveTo>
                      <a:pt x="928" y="0"/>
                    </a:moveTo>
                    <a:cubicBezTo>
                      <a:pt x="928" y="0"/>
                      <a:pt x="928" y="0"/>
                      <a:pt x="928" y="0"/>
                    </a:cubicBezTo>
                    <a:cubicBezTo>
                      <a:pt x="742" y="151"/>
                      <a:pt x="464" y="151"/>
                      <a:pt x="279" y="19"/>
                    </a:cubicBezTo>
                    <a:cubicBezTo>
                      <a:pt x="279" y="19"/>
                      <a:pt x="279" y="19"/>
                      <a:pt x="279" y="19"/>
                    </a:cubicBezTo>
                    <a:cubicBezTo>
                      <a:pt x="130" y="19"/>
                      <a:pt x="0" y="245"/>
                      <a:pt x="0" y="395"/>
                    </a:cubicBezTo>
                    <a:cubicBezTo>
                      <a:pt x="0" y="470"/>
                      <a:pt x="0" y="470"/>
                      <a:pt x="0" y="470"/>
                    </a:cubicBezTo>
                    <a:cubicBezTo>
                      <a:pt x="223" y="752"/>
                      <a:pt x="223" y="752"/>
                      <a:pt x="223" y="752"/>
                    </a:cubicBezTo>
                    <a:cubicBezTo>
                      <a:pt x="1224" y="752"/>
                      <a:pt x="1224" y="752"/>
                      <a:pt x="1224" y="752"/>
                    </a:cubicBezTo>
                    <a:cubicBezTo>
                      <a:pt x="1224" y="395"/>
                      <a:pt x="1224" y="395"/>
                      <a:pt x="1224" y="395"/>
                    </a:cubicBezTo>
                    <a:cubicBezTo>
                      <a:pt x="1224" y="226"/>
                      <a:pt x="1095" y="19"/>
                      <a:pt x="928" y="0"/>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88" name="Gruppieren 87">
                <a:extLst>
                  <a:ext uri="{FF2B5EF4-FFF2-40B4-BE49-F238E27FC236}">
                    <a16:creationId xmlns:a16="http://schemas.microsoft.com/office/drawing/2014/main" id="{CFAD879E-843B-4B05-AF5F-871084661784}"/>
                  </a:ext>
                </a:extLst>
              </p:cNvPr>
              <p:cNvGrpSpPr/>
              <p:nvPr/>
            </p:nvGrpSpPr>
            <p:grpSpPr>
              <a:xfrm>
                <a:off x="8562748" y="927045"/>
                <a:ext cx="820319" cy="757374"/>
                <a:chOff x="8501343" y="2177809"/>
                <a:chExt cx="641350" cy="592138"/>
              </a:xfrm>
              <a:solidFill>
                <a:schemeClr val="accent1"/>
              </a:solidFill>
            </p:grpSpPr>
            <p:sp>
              <p:nvSpPr>
                <p:cNvPr id="90" name="Freeform 6">
                  <a:extLst>
                    <a:ext uri="{FF2B5EF4-FFF2-40B4-BE49-F238E27FC236}">
                      <a16:creationId xmlns:a16="http://schemas.microsoft.com/office/drawing/2014/main" id="{E0BD7477-B321-475C-ABB2-EDFB9817A3C2}"/>
                    </a:ext>
                  </a:extLst>
                </p:cNvPr>
                <p:cNvSpPr>
                  <a:spLocks noEditPoints="1"/>
                </p:cNvSpPr>
                <p:nvPr/>
              </p:nvSpPr>
              <p:spPr bwMode="auto">
                <a:xfrm>
                  <a:off x="8501343" y="2177809"/>
                  <a:ext cx="641350" cy="592138"/>
                </a:xfrm>
                <a:custGeom>
                  <a:avLst/>
                  <a:gdLst>
                    <a:gd name="T0" fmla="*/ 3360 w 6720"/>
                    <a:gd name="T1" fmla="*/ 4474 h 6192"/>
                    <a:gd name="T2" fmla="*/ 3129 w 6720"/>
                    <a:gd name="T3" fmla="*/ 4700 h 6192"/>
                    <a:gd name="T4" fmla="*/ 3360 w 6720"/>
                    <a:gd name="T5" fmla="*/ 4927 h 6192"/>
                    <a:gd name="T6" fmla="*/ 3592 w 6720"/>
                    <a:gd name="T7" fmla="*/ 4700 h 6192"/>
                    <a:gd name="T8" fmla="*/ 3360 w 6720"/>
                    <a:gd name="T9" fmla="*/ 4474 h 6192"/>
                    <a:gd name="T10" fmla="*/ 481 w 6720"/>
                    <a:gd name="T11" fmla="*/ 386 h 6192"/>
                    <a:gd name="T12" fmla="*/ 403 w 6720"/>
                    <a:gd name="T13" fmla="*/ 464 h 6192"/>
                    <a:gd name="T14" fmla="*/ 403 w 6720"/>
                    <a:gd name="T15" fmla="*/ 4087 h 6192"/>
                    <a:gd name="T16" fmla="*/ 481 w 6720"/>
                    <a:gd name="T17" fmla="*/ 4165 h 6192"/>
                    <a:gd name="T18" fmla="*/ 6213 w 6720"/>
                    <a:gd name="T19" fmla="*/ 4165 h 6192"/>
                    <a:gd name="T20" fmla="*/ 6318 w 6720"/>
                    <a:gd name="T21" fmla="*/ 4087 h 6192"/>
                    <a:gd name="T22" fmla="*/ 6318 w 6720"/>
                    <a:gd name="T23" fmla="*/ 464 h 6192"/>
                    <a:gd name="T24" fmla="*/ 6213 w 6720"/>
                    <a:gd name="T25" fmla="*/ 386 h 6192"/>
                    <a:gd name="T26" fmla="*/ 481 w 6720"/>
                    <a:gd name="T27" fmla="*/ 386 h 6192"/>
                    <a:gd name="T28" fmla="*/ 495 w 6720"/>
                    <a:gd name="T29" fmla="*/ 0 h 6192"/>
                    <a:gd name="T30" fmla="*/ 6226 w 6720"/>
                    <a:gd name="T31" fmla="*/ 0 h 6192"/>
                    <a:gd name="T32" fmla="*/ 6720 w 6720"/>
                    <a:gd name="T33" fmla="*/ 469 h 6192"/>
                    <a:gd name="T34" fmla="*/ 6720 w 6720"/>
                    <a:gd name="T35" fmla="*/ 3981 h 6192"/>
                    <a:gd name="T36" fmla="*/ 6720 w 6720"/>
                    <a:gd name="T37" fmla="*/ 4788 h 6192"/>
                    <a:gd name="T38" fmla="*/ 6304 w 6720"/>
                    <a:gd name="T39" fmla="*/ 5204 h 6192"/>
                    <a:gd name="T40" fmla="*/ 4116 w 6720"/>
                    <a:gd name="T41" fmla="*/ 5204 h 6192"/>
                    <a:gd name="T42" fmla="*/ 4819 w 6720"/>
                    <a:gd name="T43" fmla="*/ 5828 h 6192"/>
                    <a:gd name="T44" fmla="*/ 4793 w 6720"/>
                    <a:gd name="T45" fmla="*/ 5828 h 6192"/>
                    <a:gd name="T46" fmla="*/ 4975 w 6720"/>
                    <a:gd name="T47" fmla="*/ 6010 h 6192"/>
                    <a:gd name="T48" fmla="*/ 4793 w 6720"/>
                    <a:gd name="T49" fmla="*/ 6192 h 6192"/>
                    <a:gd name="T50" fmla="*/ 1928 w 6720"/>
                    <a:gd name="T51" fmla="*/ 6192 h 6192"/>
                    <a:gd name="T52" fmla="*/ 1746 w 6720"/>
                    <a:gd name="T53" fmla="*/ 6010 h 6192"/>
                    <a:gd name="T54" fmla="*/ 1928 w 6720"/>
                    <a:gd name="T55" fmla="*/ 5828 h 6192"/>
                    <a:gd name="T56" fmla="*/ 1902 w 6720"/>
                    <a:gd name="T57" fmla="*/ 5828 h 6192"/>
                    <a:gd name="T58" fmla="*/ 2605 w 6720"/>
                    <a:gd name="T59" fmla="*/ 5204 h 6192"/>
                    <a:gd name="T60" fmla="*/ 443 w 6720"/>
                    <a:gd name="T61" fmla="*/ 5204 h 6192"/>
                    <a:gd name="T62" fmla="*/ 0 w 6720"/>
                    <a:gd name="T63" fmla="*/ 4788 h 6192"/>
                    <a:gd name="T64" fmla="*/ 0 w 6720"/>
                    <a:gd name="T65" fmla="*/ 4736 h 6192"/>
                    <a:gd name="T66" fmla="*/ 0 w 6720"/>
                    <a:gd name="T67" fmla="*/ 4085 h 6192"/>
                    <a:gd name="T68" fmla="*/ 0 w 6720"/>
                    <a:gd name="T69" fmla="*/ 469 h 6192"/>
                    <a:gd name="T70" fmla="*/ 495 w 6720"/>
                    <a:gd name="T71" fmla="*/ 0 h 6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20" h="6192">
                      <a:moveTo>
                        <a:pt x="3360" y="4474"/>
                      </a:moveTo>
                      <a:cubicBezTo>
                        <a:pt x="3232" y="4474"/>
                        <a:pt x="3129" y="4575"/>
                        <a:pt x="3129" y="4700"/>
                      </a:cubicBezTo>
                      <a:cubicBezTo>
                        <a:pt x="3129" y="4825"/>
                        <a:pt x="3232" y="4927"/>
                        <a:pt x="3360" y="4927"/>
                      </a:cubicBezTo>
                      <a:cubicBezTo>
                        <a:pt x="3488" y="4927"/>
                        <a:pt x="3592" y="4825"/>
                        <a:pt x="3592" y="4700"/>
                      </a:cubicBezTo>
                      <a:cubicBezTo>
                        <a:pt x="3592" y="4575"/>
                        <a:pt x="3488" y="4474"/>
                        <a:pt x="3360" y="4474"/>
                      </a:cubicBezTo>
                      <a:close/>
                      <a:moveTo>
                        <a:pt x="481" y="386"/>
                      </a:moveTo>
                      <a:cubicBezTo>
                        <a:pt x="429" y="386"/>
                        <a:pt x="403" y="412"/>
                        <a:pt x="403" y="464"/>
                      </a:cubicBezTo>
                      <a:cubicBezTo>
                        <a:pt x="403" y="464"/>
                        <a:pt x="403" y="464"/>
                        <a:pt x="403" y="4087"/>
                      </a:cubicBezTo>
                      <a:cubicBezTo>
                        <a:pt x="403" y="4113"/>
                        <a:pt x="429" y="4165"/>
                        <a:pt x="481" y="4165"/>
                      </a:cubicBezTo>
                      <a:lnTo>
                        <a:pt x="6213" y="4165"/>
                      </a:lnTo>
                      <a:cubicBezTo>
                        <a:pt x="6266" y="4165"/>
                        <a:pt x="6318" y="4113"/>
                        <a:pt x="6318" y="4087"/>
                      </a:cubicBezTo>
                      <a:cubicBezTo>
                        <a:pt x="6318" y="4087"/>
                        <a:pt x="6318" y="4087"/>
                        <a:pt x="6318" y="464"/>
                      </a:cubicBezTo>
                      <a:cubicBezTo>
                        <a:pt x="6318" y="412"/>
                        <a:pt x="6266" y="386"/>
                        <a:pt x="6213" y="386"/>
                      </a:cubicBezTo>
                      <a:cubicBezTo>
                        <a:pt x="6213" y="386"/>
                        <a:pt x="6213" y="386"/>
                        <a:pt x="481" y="386"/>
                      </a:cubicBezTo>
                      <a:close/>
                      <a:moveTo>
                        <a:pt x="495" y="0"/>
                      </a:moveTo>
                      <a:cubicBezTo>
                        <a:pt x="495" y="0"/>
                        <a:pt x="495" y="0"/>
                        <a:pt x="6226" y="0"/>
                      </a:cubicBezTo>
                      <a:cubicBezTo>
                        <a:pt x="6512" y="0"/>
                        <a:pt x="6720" y="209"/>
                        <a:pt x="6720" y="469"/>
                      </a:cubicBezTo>
                      <a:cubicBezTo>
                        <a:pt x="6720" y="469"/>
                        <a:pt x="6720" y="469"/>
                        <a:pt x="6720" y="3981"/>
                      </a:cubicBezTo>
                      <a:cubicBezTo>
                        <a:pt x="6720" y="3981"/>
                        <a:pt x="6720" y="3981"/>
                        <a:pt x="6720" y="4788"/>
                      </a:cubicBezTo>
                      <a:cubicBezTo>
                        <a:pt x="6720" y="5022"/>
                        <a:pt x="6512" y="5204"/>
                        <a:pt x="6304" y="5204"/>
                      </a:cubicBezTo>
                      <a:cubicBezTo>
                        <a:pt x="6304" y="5204"/>
                        <a:pt x="6304" y="5204"/>
                        <a:pt x="4116" y="5204"/>
                      </a:cubicBezTo>
                      <a:cubicBezTo>
                        <a:pt x="4116" y="5308"/>
                        <a:pt x="4168" y="5750"/>
                        <a:pt x="4819" y="5828"/>
                      </a:cubicBezTo>
                      <a:cubicBezTo>
                        <a:pt x="4819" y="5828"/>
                        <a:pt x="4819" y="5828"/>
                        <a:pt x="4793" y="5828"/>
                      </a:cubicBezTo>
                      <a:cubicBezTo>
                        <a:pt x="4897" y="5828"/>
                        <a:pt x="4975" y="5906"/>
                        <a:pt x="4975" y="6010"/>
                      </a:cubicBezTo>
                      <a:cubicBezTo>
                        <a:pt x="4975" y="6114"/>
                        <a:pt x="4897" y="6192"/>
                        <a:pt x="4793" y="6192"/>
                      </a:cubicBezTo>
                      <a:cubicBezTo>
                        <a:pt x="4793" y="6192"/>
                        <a:pt x="4793" y="6192"/>
                        <a:pt x="1928" y="6192"/>
                      </a:cubicBezTo>
                      <a:cubicBezTo>
                        <a:pt x="1824" y="6192"/>
                        <a:pt x="1746" y="6114"/>
                        <a:pt x="1746" y="6010"/>
                      </a:cubicBezTo>
                      <a:cubicBezTo>
                        <a:pt x="1746" y="5906"/>
                        <a:pt x="1824" y="5828"/>
                        <a:pt x="1928" y="5828"/>
                      </a:cubicBezTo>
                      <a:cubicBezTo>
                        <a:pt x="1928" y="5828"/>
                        <a:pt x="1928" y="5828"/>
                        <a:pt x="1902" y="5828"/>
                      </a:cubicBezTo>
                      <a:cubicBezTo>
                        <a:pt x="2553" y="5750"/>
                        <a:pt x="2605" y="5308"/>
                        <a:pt x="2605" y="5204"/>
                      </a:cubicBezTo>
                      <a:cubicBezTo>
                        <a:pt x="2605" y="5204"/>
                        <a:pt x="2605" y="5204"/>
                        <a:pt x="443" y="5204"/>
                      </a:cubicBezTo>
                      <a:cubicBezTo>
                        <a:pt x="209" y="5204"/>
                        <a:pt x="0" y="5022"/>
                        <a:pt x="0" y="4788"/>
                      </a:cubicBezTo>
                      <a:cubicBezTo>
                        <a:pt x="0" y="4788"/>
                        <a:pt x="0" y="4788"/>
                        <a:pt x="0" y="4736"/>
                      </a:cubicBezTo>
                      <a:cubicBezTo>
                        <a:pt x="0" y="4736"/>
                        <a:pt x="0" y="4736"/>
                        <a:pt x="0" y="4085"/>
                      </a:cubicBezTo>
                      <a:cubicBezTo>
                        <a:pt x="0" y="4085"/>
                        <a:pt x="0" y="4085"/>
                        <a:pt x="0" y="469"/>
                      </a:cubicBezTo>
                      <a:cubicBezTo>
                        <a:pt x="0" y="209"/>
                        <a:pt x="235" y="0"/>
                        <a:pt x="495" y="0"/>
                      </a:cubicBezTo>
                      <a:close/>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600" dirty="0">
                    <a:latin typeface="Open Sans" panose="020B0606030504020204" pitchFamily="34" charset="0"/>
                    <a:ea typeface="Open Sans" panose="020B0606030504020204" pitchFamily="34" charset="0"/>
                    <a:cs typeface="Open Sans" panose="020B0606030504020204" pitchFamily="34" charset="0"/>
                  </a:endParaRPr>
                </a:p>
              </p:txBody>
            </p:sp>
            <p:sp>
              <p:nvSpPr>
                <p:cNvPr id="91" name="Textfeld 90">
                  <a:extLst>
                    <a:ext uri="{FF2B5EF4-FFF2-40B4-BE49-F238E27FC236}">
                      <a16:creationId xmlns:a16="http://schemas.microsoft.com/office/drawing/2014/main" id="{E998328B-1325-4F9C-83E4-AFF577F62637}"/>
                    </a:ext>
                  </a:extLst>
                </p:cNvPr>
                <p:cNvSpPr txBox="1"/>
                <p:nvPr/>
              </p:nvSpPr>
              <p:spPr>
                <a:xfrm>
                  <a:off x="8540573" y="2216150"/>
                  <a:ext cx="562885" cy="358775"/>
                </a:xfrm>
                <a:prstGeom prst="rect">
                  <a:avLst/>
                </a:prstGeom>
                <a:solidFill>
                  <a:srgbClr val="E4E8F0"/>
                </a:solidFill>
              </p:spPr>
              <p:txBody>
                <a:bodyPr wrap="none" lIns="72000" tIns="0" rIns="72000" bIns="0" rtlCol="0" anchor="ctr">
                  <a:noAutofit/>
                </a:bodyPr>
                <a:lstStyle/>
                <a:p>
                  <a:pPr algn="ctr">
                    <a:spcBef>
                      <a:spcPts val="300"/>
                    </a:spcBef>
                    <a:spcAft>
                      <a:spcPts val="100"/>
                    </a:spcAft>
                    <a:buClr>
                      <a:schemeClr val="tx2"/>
                    </a:buClr>
                  </a:pPr>
                  <a:r>
                    <a:rPr lang="en-US" sz="900" dirty="0">
                      <a:solidFill>
                        <a:srgbClr val="798BB3"/>
                      </a:solidFill>
                      <a:latin typeface="Open Sans" panose="020B0606030504020204" pitchFamily="34" charset="0"/>
                      <a:ea typeface="Open Sans" panose="020B0606030504020204" pitchFamily="34" charset="0"/>
                      <a:cs typeface="Open Sans" panose="020B0606030504020204" pitchFamily="34" charset="0"/>
                    </a:rPr>
                    <a:t>&lt;/&gt;</a:t>
                  </a:r>
                </a:p>
              </p:txBody>
            </p:sp>
          </p:grpSp>
        </p:grpSp>
      </p:grpSp>
      <p:grpSp>
        <p:nvGrpSpPr>
          <p:cNvPr id="199" name="Gruppieren 198">
            <a:extLst>
              <a:ext uri="{FF2B5EF4-FFF2-40B4-BE49-F238E27FC236}">
                <a16:creationId xmlns:a16="http://schemas.microsoft.com/office/drawing/2014/main" id="{9261B71F-4536-45E5-A4A1-0389AE6DF8A4}"/>
              </a:ext>
            </a:extLst>
          </p:cNvPr>
          <p:cNvGrpSpPr/>
          <p:nvPr/>
        </p:nvGrpSpPr>
        <p:grpSpPr>
          <a:xfrm>
            <a:off x="4539287" y="4450907"/>
            <a:ext cx="2122736" cy="831273"/>
            <a:chOff x="6654724" y="2341697"/>
            <a:chExt cx="2122736" cy="831273"/>
          </a:xfrm>
        </p:grpSpPr>
        <p:grpSp>
          <p:nvGrpSpPr>
            <p:cNvPr id="193" name="Gruppieren 192">
              <a:extLst>
                <a:ext uri="{FF2B5EF4-FFF2-40B4-BE49-F238E27FC236}">
                  <a16:creationId xmlns:a16="http://schemas.microsoft.com/office/drawing/2014/main" id="{9E94E12F-88D7-4997-8B3E-954CDAD5B1E8}"/>
                </a:ext>
              </a:extLst>
            </p:cNvPr>
            <p:cNvGrpSpPr/>
            <p:nvPr/>
          </p:nvGrpSpPr>
          <p:grpSpPr>
            <a:xfrm>
              <a:off x="6654724" y="2424200"/>
              <a:ext cx="2122736" cy="666267"/>
              <a:chOff x="6654724" y="2424186"/>
              <a:chExt cx="2122736" cy="666267"/>
            </a:xfrm>
          </p:grpSpPr>
          <p:sp>
            <p:nvSpPr>
              <p:cNvPr id="12" name="Textfeld 11">
                <a:extLst>
                  <a:ext uri="{FF2B5EF4-FFF2-40B4-BE49-F238E27FC236}">
                    <a16:creationId xmlns:a16="http://schemas.microsoft.com/office/drawing/2014/main" id="{E6F2CB0D-7C96-4912-9318-BD3F96B4481B}"/>
                  </a:ext>
                </a:extLst>
              </p:cNvPr>
              <p:cNvSpPr txBox="1"/>
              <p:nvPr/>
            </p:nvSpPr>
            <p:spPr>
              <a:xfrm>
                <a:off x="6654724" y="2889158"/>
                <a:ext cx="2122736"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Protocol</a:t>
                </a:r>
              </a:p>
            </p:txBody>
          </p:sp>
          <p:grpSp>
            <p:nvGrpSpPr>
              <p:cNvPr id="105" name="Group 163">
                <a:extLst>
                  <a:ext uri="{FF2B5EF4-FFF2-40B4-BE49-F238E27FC236}">
                    <a16:creationId xmlns:a16="http://schemas.microsoft.com/office/drawing/2014/main" id="{A1A0082E-57B9-487D-A2A5-667688C82A9D}"/>
                  </a:ext>
                </a:extLst>
              </p:cNvPr>
              <p:cNvGrpSpPr>
                <a:grpSpLocks noChangeAspect="1"/>
              </p:cNvGrpSpPr>
              <p:nvPr/>
            </p:nvGrpSpPr>
            <p:grpSpPr bwMode="auto">
              <a:xfrm>
                <a:off x="7554088" y="2424186"/>
                <a:ext cx="324009" cy="444049"/>
                <a:chOff x="803" y="803"/>
                <a:chExt cx="332" cy="455"/>
              </a:xfrm>
              <a:solidFill>
                <a:schemeClr val="accent1"/>
              </a:solidFill>
            </p:grpSpPr>
            <p:sp>
              <p:nvSpPr>
                <p:cNvPr id="107" name="Freeform 164">
                  <a:extLst>
                    <a:ext uri="{FF2B5EF4-FFF2-40B4-BE49-F238E27FC236}">
                      <a16:creationId xmlns:a16="http://schemas.microsoft.com/office/drawing/2014/main" id="{03E7D064-E449-4361-B58E-59A2AD841944}"/>
                    </a:ext>
                  </a:extLst>
                </p:cNvPr>
                <p:cNvSpPr>
                  <a:spLocks/>
                </p:cNvSpPr>
                <p:nvPr/>
              </p:nvSpPr>
              <p:spPr bwMode="auto">
                <a:xfrm>
                  <a:off x="1025" y="813"/>
                  <a:ext cx="101" cy="100"/>
                </a:xfrm>
                <a:custGeom>
                  <a:avLst/>
                  <a:gdLst>
                    <a:gd name="T0" fmla="*/ 85 w 420"/>
                    <a:gd name="T1" fmla="*/ 416 h 416"/>
                    <a:gd name="T2" fmla="*/ 420 w 420"/>
                    <a:gd name="T3" fmla="*/ 416 h 416"/>
                    <a:gd name="T4" fmla="*/ 0 w 420"/>
                    <a:gd name="T5" fmla="*/ 0 h 416"/>
                    <a:gd name="T6" fmla="*/ 0 w 420"/>
                    <a:gd name="T7" fmla="*/ 333 h 416"/>
                    <a:gd name="T8" fmla="*/ 85 w 420"/>
                    <a:gd name="T9" fmla="*/ 416 h 416"/>
                  </a:gdLst>
                  <a:ahLst/>
                  <a:cxnLst>
                    <a:cxn ang="0">
                      <a:pos x="T0" y="T1"/>
                    </a:cxn>
                    <a:cxn ang="0">
                      <a:pos x="T2" y="T3"/>
                    </a:cxn>
                    <a:cxn ang="0">
                      <a:pos x="T4" y="T5"/>
                    </a:cxn>
                    <a:cxn ang="0">
                      <a:pos x="T6" y="T7"/>
                    </a:cxn>
                    <a:cxn ang="0">
                      <a:pos x="T8" y="T9"/>
                    </a:cxn>
                  </a:cxnLst>
                  <a:rect l="0" t="0" r="r" b="b"/>
                  <a:pathLst>
                    <a:path w="420" h="416">
                      <a:moveTo>
                        <a:pt x="85" y="416"/>
                      </a:moveTo>
                      <a:cubicBezTo>
                        <a:pt x="420" y="416"/>
                        <a:pt x="420" y="416"/>
                        <a:pt x="420" y="416"/>
                      </a:cubicBezTo>
                      <a:cubicBezTo>
                        <a:pt x="0" y="0"/>
                        <a:pt x="0" y="0"/>
                        <a:pt x="0" y="0"/>
                      </a:cubicBezTo>
                      <a:cubicBezTo>
                        <a:pt x="0" y="333"/>
                        <a:pt x="0" y="333"/>
                        <a:pt x="0" y="333"/>
                      </a:cubicBezTo>
                      <a:cubicBezTo>
                        <a:pt x="0" y="379"/>
                        <a:pt x="38" y="416"/>
                        <a:pt x="85" y="416"/>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8" name="Freeform 165">
                  <a:extLst>
                    <a:ext uri="{FF2B5EF4-FFF2-40B4-BE49-F238E27FC236}">
                      <a16:creationId xmlns:a16="http://schemas.microsoft.com/office/drawing/2014/main" id="{C5FAFBB7-E0E7-4D83-A2C9-548E171529AB}"/>
                    </a:ext>
                  </a:extLst>
                </p:cNvPr>
                <p:cNvSpPr>
                  <a:spLocks noEditPoints="1"/>
                </p:cNvSpPr>
                <p:nvPr/>
              </p:nvSpPr>
              <p:spPr bwMode="auto">
                <a:xfrm>
                  <a:off x="803" y="803"/>
                  <a:ext cx="332" cy="455"/>
                </a:xfrm>
                <a:custGeom>
                  <a:avLst/>
                  <a:gdLst>
                    <a:gd name="T0" fmla="*/ 871 w 1380"/>
                    <a:gd name="T1" fmla="*/ 372 h 1892"/>
                    <a:gd name="T2" fmla="*/ 83 w 1380"/>
                    <a:gd name="T3" fmla="*/ 0 h 1892"/>
                    <a:gd name="T4" fmla="*/ 0 w 1380"/>
                    <a:gd name="T5" fmla="*/ 1810 h 1892"/>
                    <a:gd name="T6" fmla="*/ 1297 w 1380"/>
                    <a:gd name="T7" fmla="*/ 1892 h 1892"/>
                    <a:gd name="T8" fmla="*/ 1380 w 1380"/>
                    <a:gd name="T9" fmla="*/ 510 h 1892"/>
                    <a:gd name="T10" fmla="*/ 153 w 1380"/>
                    <a:gd name="T11" fmla="*/ 652 h 1892"/>
                    <a:gd name="T12" fmla="*/ 227 w 1380"/>
                    <a:gd name="T13" fmla="*/ 586 h 1892"/>
                    <a:gd name="T14" fmla="*/ 267 w 1380"/>
                    <a:gd name="T15" fmla="*/ 846 h 1892"/>
                    <a:gd name="T16" fmla="*/ 217 w 1380"/>
                    <a:gd name="T17" fmla="*/ 659 h 1892"/>
                    <a:gd name="T18" fmla="*/ 153 w 1380"/>
                    <a:gd name="T19" fmla="*/ 652 h 1892"/>
                    <a:gd name="T20" fmla="*/ 224 w 1380"/>
                    <a:gd name="T21" fmla="*/ 1019 h 1892"/>
                    <a:gd name="T22" fmla="*/ 189 w 1380"/>
                    <a:gd name="T23" fmla="*/ 1060 h 1892"/>
                    <a:gd name="T24" fmla="*/ 167 w 1380"/>
                    <a:gd name="T25" fmla="*/ 996 h 1892"/>
                    <a:gd name="T26" fmla="*/ 286 w 1380"/>
                    <a:gd name="T27" fmla="*/ 999 h 1892"/>
                    <a:gd name="T28" fmla="*/ 302 w 1380"/>
                    <a:gd name="T29" fmla="*/ 1084 h 1892"/>
                    <a:gd name="T30" fmla="*/ 249 w 1380"/>
                    <a:gd name="T31" fmla="*/ 1150 h 1892"/>
                    <a:gd name="T32" fmla="*/ 209 w 1380"/>
                    <a:gd name="T33" fmla="*/ 1192 h 1892"/>
                    <a:gd name="T34" fmla="*/ 308 w 1380"/>
                    <a:gd name="T35" fmla="*/ 1239 h 1892"/>
                    <a:gd name="T36" fmla="*/ 151 w 1380"/>
                    <a:gd name="T37" fmla="*/ 1189 h 1892"/>
                    <a:gd name="T38" fmla="*/ 248 w 1380"/>
                    <a:gd name="T39" fmla="*/ 1085 h 1892"/>
                    <a:gd name="T40" fmla="*/ 249 w 1380"/>
                    <a:gd name="T41" fmla="*/ 1029 h 1892"/>
                    <a:gd name="T42" fmla="*/ 223 w 1380"/>
                    <a:gd name="T43" fmla="*/ 1635 h 1892"/>
                    <a:gd name="T44" fmla="*/ 138 w 1380"/>
                    <a:gd name="T45" fmla="*/ 1562 h 1892"/>
                    <a:gd name="T46" fmla="*/ 199 w 1380"/>
                    <a:gd name="T47" fmla="*/ 1584 h 1892"/>
                    <a:gd name="T48" fmla="*/ 249 w 1380"/>
                    <a:gd name="T49" fmla="*/ 1582 h 1892"/>
                    <a:gd name="T50" fmla="*/ 249 w 1380"/>
                    <a:gd name="T51" fmla="*/ 1521 h 1892"/>
                    <a:gd name="T52" fmla="*/ 202 w 1380"/>
                    <a:gd name="T53" fmla="*/ 1513 h 1892"/>
                    <a:gd name="T54" fmla="*/ 238 w 1380"/>
                    <a:gd name="T55" fmla="*/ 1464 h 1892"/>
                    <a:gd name="T56" fmla="*/ 241 w 1380"/>
                    <a:gd name="T57" fmla="*/ 1419 h 1892"/>
                    <a:gd name="T58" fmla="*/ 199 w 1380"/>
                    <a:gd name="T59" fmla="*/ 1420 h 1892"/>
                    <a:gd name="T60" fmla="*/ 142 w 1380"/>
                    <a:gd name="T61" fmla="*/ 1438 h 1892"/>
                    <a:gd name="T62" fmla="*/ 183 w 1380"/>
                    <a:gd name="T63" fmla="*/ 1378 h 1892"/>
                    <a:gd name="T64" fmla="*/ 280 w 1380"/>
                    <a:gd name="T65" fmla="*/ 1393 h 1892"/>
                    <a:gd name="T66" fmla="*/ 261 w 1380"/>
                    <a:gd name="T67" fmla="*/ 1491 h 1892"/>
                    <a:gd name="T68" fmla="*/ 310 w 1380"/>
                    <a:gd name="T69" fmla="*/ 1553 h 1892"/>
                    <a:gd name="T70" fmla="*/ 402 w 1380"/>
                    <a:gd name="T71" fmla="*/ 1630 h 1892"/>
                    <a:gd name="T72" fmla="*/ 352 w 1380"/>
                    <a:gd name="T73" fmla="*/ 1581 h 1892"/>
                    <a:gd name="T74" fmla="*/ 402 w 1380"/>
                    <a:gd name="T75" fmla="*/ 1630 h 1892"/>
                    <a:gd name="T76" fmla="*/ 352 w 1380"/>
                    <a:gd name="T77" fmla="*/ 1239 h 1892"/>
                    <a:gd name="T78" fmla="*/ 402 w 1380"/>
                    <a:gd name="T79" fmla="*/ 1189 h 1892"/>
                    <a:gd name="T80" fmla="*/ 402 w 1380"/>
                    <a:gd name="T81" fmla="*/ 846 h 1892"/>
                    <a:gd name="T82" fmla="*/ 352 w 1380"/>
                    <a:gd name="T83" fmla="*/ 796 h 1892"/>
                    <a:gd name="T84" fmla="*/ 402 w 1380"/>
                    <a:gd name="T85" fmla="*/ 846 h 1892"/>
                    <a:gd name="T86" fmla="*/ 578 w 1380"/>
                    <a:gd name="T87" fmla="*/ 1633 h 1892"/>
                    <a:gd name="T88" fmla="*/ 578 w 1380"/>
                    <a:gd name="T89" fmla="*/ 1552 h 1892"/>
                    <a:gd name="T90" fmla="*/ 1216 w 1380"/>
                    <a:gd name="T91" fmla="*/ 1593 h 1892"/>
                    <a:gd name="T92" fmla="*/ 1165 w 1380"/>
                    <a:gd name="T93" fmla="*/ 1242 h 1892"/>
                    <a:gd name="T94" fmla="*/ 527 w 1380"/>
                    <a:gd name="T95" fmla="*/ 1202 h 1892"/>
                    <a:gd name="T96" fmla="*/ 1165 w 1380"/>
                    <a:gd name="T97" fmla="*/ 1160 h 1892"/>
                    <a:gd name="T98" fmla="*/ 1165 w 1380"/>
                    <a:gd name="T99" fmla="*/ 1242 h 1892"/>
                    <a:gd name="T100" fmla="*/ 578 w 1380"/>
                    <a:gd name="T101" fmla="*/ 850 h 1892"/>
                    <a:gd name="T102" fmla="*/ 578 w 1380"/>
                    <a:gd name="T103" fmla="*/ 769 h 1892"/>
                    <a:gd name="T104" fmla="*/ 1216 w 1380"/>
                    <a:gd name="T105" fmla="*/ 809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0" h="1892">
                      <a:moveTo>
                        <a:pt x="1009" y="510"/>
                      </a:moveTo>
                      <a:cubicBezTo>
                        <a:pt x="933" y="510"/>
                        <a:pt x="871" y="448"/>
                        <a:pt x="871" y="372"/>
                      </a:cubicBezTo>
                      <a:cubicBezTo>
                        <a:pt x="871" y="0"/>
                        <a:pt x="871" y="0"/>
                        <a:pt x="871" y="0"/>
                      </a:cubicBezTo>
                      <a:cubicBezTo>
                        <a:pt x="83" y="0"/>
                        <a:pt x="83" y="0"/>
                        <a:pt x="83" y="0"/>
                      </a:cubicBezTo>
                      <a:cubicBezTo>
                        <a:pt x="38" y="0"/>
                        <a:pt x="0" y="38"/>
                        <a:pt x="0" y="84"/>
                      </a:cubicBezTo>
                      <a:cubicBezTo>
                        <a:pt x="0" y="1810"/>
                        <a:pt x="0" y="1810"/>
                        <a:pt x="0" y="1810"/>
                      </a:cubicBezTo>
                      <a:cubicBezTo>
                        <a:pt x="0" y="1855"/>
                        <a:pt x="38" y="1892"/>
                        <a:pt x="83" y="1892"/>
                      </a:cubicBezTo>
                      <a:cubicBezTo>
                        <a:pt x="1297" y="1892"/>
                        <a:pt x="1297" y="1892"/>
                        <a:pt x="1297" y="1892"/>
                      </a:cubicBezTo>
                      <a:cubicBezTo>
                        <a:pt x="1343" y="1892"/>
                        <a:pt x="1380" y="1855"/>
                        <a:pt x="1380" y="1810"/>
                      </a:cubicBezTo>
                      <a:cubicBezTo>
                        <a:pt x="1380" y="510"/>
                        <a:pt x="1380" y="510"/>
                        <a:pt x="1380" y="510"/>
                      </a:cubicBezTo>
                      <a:lnTo>
                        <a:pt x="1009" y="510"/>
                      </a:lnTo>
                      <a:close/>
                      <a:moveTo>
                        <a:pt x="153" y="652"/>
                      </a:moveTo>
                      <a:cubicBezTo>
                        <a:pt x="166" y="647"/>
                        <a:pt x="180" y="639"/>
                        <a:pt x="196" y="627"/>
                      </a:cubicBezTo>
                      <a:cubicBezTo>
                        <a:pt x="211" y="616"/>
                        <a:pt x="221" y="602"/>
                        <a:pt x="227" y="586"/>
                      </a:cubicBezTo>
                      <a:cubicBezTo>
                        <a:pt x="267" y="586"/>
                        <a:pt x="267" y="586"/>
                        <a:pt x="267" y="586"/>
                      </a:cubicBezTo>
                      <a:cubicBezTo>
                        <a:pt x="267" y="846"/>
                        <a:pt x="267" y="846"/>
                        <a:pt x="267" y="846"/>
                      </a:cubicBezTo>
                      <a:cubicBezTo>
                        <a:pt x="217" y="846"/>
                        <a:pt x="217" y="846"/>
                        <a:pt x="217" y="846"/>
                      </a:cubicBezTo>
                      <a:cubicBezTo>
                        <a:pt x="217" y="659"/>
                        <a:pt x="217" y="659"/>
                        <a:pt x="217" y="659"/>
                      </a:cubicBezTo>
                      <a:cubicBezTo>
                        <a:pt x="199" y="676"/>
                        <a:pt x="178" y="688"/>
                        <a:pt x="153" y="697"/>
                      </a:cubicBezTo>
                      <a:lnTo>
                        <a:pt x="153" y="652"/>
                      </a:lnTo>
                      <a:close/>
                      <a:moveTo>
                        <a:pt x="249" y="1029"/>
                      </a:moveTo>
                      <a:cubicBezTo>
                        <a:pt x="243" y="1022"/>
                        <a:pt x="234" y="1019"/>
                        <a:pt x="224" y="1019"/>
                      </a:cubicBezTo>
                      <a:cubicBezTo>
                        <a:pt x="214" y="1019"/>
                        <a:pt x="206" y="1022"/>
                        <a:pt x="200" y="1029"/>
                      </a:cubicBezTo>
                      <a:cubicBezTo>
                        <a:pt x="193" y="1035"/>
                        <a:pt x="190" y="1045"/>
                        <a:pt x="189" y="1060"/>
                      </a:cubicBezTo>
                      <a:cubicBezTo>
                        <a:pt x="140" y="1055"/>
                        <a:pt x="140" y="1055"/>
                        <a:pt x="140" y="1055"/>
                      </a:cubicBezTo>
                      <a:cubicBezTo>
                        <a:pt x="142" y="1028"/>
                        <a:pt x="151" y="1008"/>
                        <a:pt x="167" y="996"/>
                      </a:cubicBezTo>
                      <a:cubicBezTo>
                        <a:pt x="182" y="984"/>
                        <a:pt x="202" y="978"/>
                        <a:pt x="226" y="978"/>
                      </a:cubicBezTo>
                      <a:cubicBezTo>
                        <a:pt x="251" y="978"/>
                        <a:pt x="271" y="985"/>
                        <a:pt x="286" y="999"/>
                      </a:cubicBezTo>
                      <a:cubicBezTo>
                        <a:pt x="300" y="1013"/>
                        <a:pt x="308" y="1030"/>
                        <a:pt x="308" y="1051"/>
                      </a:cubicBezTo>
                      <a:cubicBezTo>
                        <a:pt x="308" y="1062"/>
                        <a:pt x="306" y="1073"/>
                        <a:pt x="302" y="1084"/>
                      </a:cubicBezTo>
                      <a:cubicBezTo>
                        <a:pt x="297" y="1094"/>
                        <a:pt x="291" y="1105"/>
                        <a:pt x="282" y="1117"/>
                      </a:cubicBezTo>
                      <a:cubicBezTo>
                        <a:pt x="276" y="1124"/>
                        <a:pt x="264" y="1135"/>
                        <a:pt x="249" y="1150"/>
                      </a:cubicBezTo>
                      <a:cubicBezTo>
                        <a:pt x="234" y="1164"/>
                        <a:pt x="223" y="1174"/>
                        <a:pt x="219" y="1179"/>
                      </a:cubicBezTo>
                      <a:cubicBezTo>
                        <a:pt x="215" y="1183"/>
                        <a:pt x="211" y="1188"/>
                        <a:pt x="209" y="1192"/>
                      </a:cubicBezTo>
                      <a:cubicBezTo>
                        <a:pt x="308" y="1192"/>
                        <a:pt x="308" y="1192"/>
                        <a:pt x="308" y="1192"/>
                      </a:cubicBezTo>
                      <a:cubicBezTo>
                        <a:pt x="308" y="1239"/>
                        <a:pt x="308" y="1239"/>
                        <a:pt x="308" y="1239"/>
                      </a:cubicBezTo>
                      <a:cubicBezTo>
                        <a:pt x="133" y="1239"/>
                        <a:pt x="133" y="1239"/>
                        <a:pt x="133" y="1239"/>
                      </a:cubicBezTo>
                      <a:cubicBezTo>
                        <a:pt x="136" y="1221"/>
                        <a:pt x="141" y="1205"/>
                        <a:pt x="151" y="1189"/>
                      </a:cubicBezTo>
                      <a:cubicBezTo>
                        <a:pt x="160" y="1173"/>
                        <a:pt x="178" y="1153"/>
                        <a:pt x="206" y="1127"/>
                      </a:cubicBezTo>
                      <a:cubicBezTo>
                        <a:pt x="229" y="1106"/>
                        <a:pt x="242" y="1092"/>
                        <a:pt x="248" y="1085"/>
                      </a:cubicBezTo>
                      <a:cubicBezTo>
                        <a:pt x="254" y="1074"/>
                        <a:pt x="258" y="1064"/>
                        <a:pt x="258" y="1054"/>
                      </a:cubicBezTo>
                      <a:cubicBezTo>
                        <a:pt x="258" y="1043"/>
                        <a:pt x="255" y="1034"/>
                        <a:pt x="249" y="1029"/>
                      </a:cubicBezTo>
                      <a:close/>
                      <a:moveTo>
                        <a:pt x="286" y="1611"/>
                      </a:moveTo>
                      <a:cubicBezTo>
                        <a:pt x="268" y="1627"/>
                        <a:pt x="248" y="1635"/>
                        <a:pt x="223" y="1635"/>
                      </a:cubicBezTo>
                      <a:cubicBezTo>
                        <a:pt x="200" y="1635"/>
                        <a:pt x="181" y="1628"/>
                        <a:pt x="165" y="1615"/>
                      </a:cubicBezTo>
                      <a:cubicBezTo>
                        <a:pt x="150" y="1601"/>
                        <a:pt x="140" y="1584"/>
                        <a:pt x="138" y="1562"/>
                      </a:cubicBezTo>
                      <a:cubicBezTo>
                        <a:pt x="186" y="1556"/>
                        <a:pt x="186" y="1556"/>
                        <a:pt x="186" y="1556"/>
                      </a:cubicBezTo>
                      <a:cubicBezTo>
                        <a:pt x="188" y="1568"/>
                        <a:pt x="192" y="1577"/>
                        <a:pt x="199" y="1584"/>
                      </a:cubicBezTo>
                      <a:cubicBezTo>
                        <a:pt x="205" y="1591"/>
                        <a:pt x="213" y="1594"/>
                        <a:pt x="223" y="1594"/>
                      </a:cubicBezTo>
                      <a:cubicBezTo>
                        <a:pt x="234" y="1594"/>
                        <a:pt x="242" y="1590"/>
                        <a:pt x="249" y="1582"/>
                      </a:cubicBezTo>
                      <a:cubicBezTo>
                        <a:pt x="256" y="1574"/>
                        <a:pt x="260" y="1564"/>
                        <a:pt x="260" y="1551"/>
                      </a:cubicBezTo>
                      <a:cubicBezTo>
                        <a:pt x="260" y="1538"/>
                        <a:pt x="256" y="1528"/>
                        <a:pt x="249" y="1521"/>
                      </a:cubicBezTo>
                      <a:cubicBezTo>
                        <a:pt x="242" y="1513"/>
                        <a:pt x="234" y="1510"/>
                        <a:pt x="225" y="1510"/>
                      </a:cubicBezTo>
                      <a:cubicBezTo>
                        <a:pt x="219" y="1510"/>
                        <a:pt x="211" y="1511"/>
                        <a:pt x="202" y="1513"/>
                      </a:cubicBezTo>
                      <a:cubicBezTo>
                        <a:pt x="208" y="1473"/>
                        <a:pt x="208" y="1473"/>
                        <a:pt x="208" y="1473"/>
                      </a:cubicBezTo>
                      <a:cubicBezTo>
                        <a:pt x="221" y="1474"/>
                        <a:pt x="231" y="1471"/>
                        <a:pt x="238" y="1464"/>
                      </a:cubicBezTo>
                      <a:cubicBezTo>
                        <a:pt x="245" y="1458"/>
                        <a:pt x="249" y="1450"/>
                        <a:pt x="249" y="1440"/>
                      </a:cubicBezTo>
                      <a:cubicBezTo>
                        <a:pt x="249" y="1431"/>
                        <a:pt x="246" y="1424"/>
                        <a:pt x="241" y="1419"/>
                      </a:cubicBezTo>
                      <a:cubicBezTo>
                        <a:pt x="236" y="1414"/>
                        <a:pt x="229" y="1412"/>
                        <a:pt x="220" y="1412"/>
                      </a:cubicBezTo>
                      <a:cubicBezTo>
                        <a:pt x="211" y="1412"/>
                        <a:pt x="204" y="1414"/>
                        <a:pt x="199" y="1420"/>
                      </a:cubicBezTo>
                      <a:cubicBezTo>
                        <a:pt x="193" y="1426"/>
                        <a:pt x="189" y="1434"/>
                        <a:pt x="188" y="1446"/>
                      </a:cubicBezTo>
                      <a:cubicBezTo>
                        <a:pt x="142" y="1438"/>
                        <a:pt x="142" y="1438"/>
                        <a:pt x="142" y="1438"/>
                      </a:cubicBezTo>
                      <a:cubicBezTo>
                        <a:pt x="145" y="1423"/>
                        <a:pt x="150" y="1410"/>
                        <a:pt x="156" y="1401"/>
                      </a:cubicBezTo>
                      <a:cubicBezTo>
                        <a:pt x="162" y="1391"/>
                        <a:pt x="171" y="1384"/>
                        <a:pt x="183" y="1378"/>
                      </a:cubicBezTo>
                      <a:cubicBezTo>
                        <a:pt x="195" y="1373"/>
                        <a:pt x="208" y="1371"/>
                        <a:pt x="222" y="1371"/>
                      </a:cubicBezTo>
                      <a:cubicBezTo>
                        <a:pt x="246" y="1371"/>
                        <a:pt x="266" y="1378"/>
                        <a:pt x="280" y="1393"/>
                      </a:cubicBezTo>
                      <a:cubicBezTo>
                        <a:pt x="293" y="1406"/>
                        <a:pt x="298" y="1421"/>
                        <a:pt x="298" y="1437"/>
                      </a:cubicBezTo>
                      <a:cubicBezTo>
                        <a:pt x="298" y="1460"/>
                        <a:pt x="287" y="1478"/>
                        <a:pt x="261" y="1491"/>
                      </a:cubicBezTo>
                      <a:cubicBezTo>
                        <a:pt x="276" y="1494"/>
                        <a:pt x="288" y="1502"/>
                        <a:pt x="297" y="1513"/>
                      </a:cubicBezTo>
                      <a:cubicBezTo>
                        <a:pt x="306" y="1524"/>
                        <a:pt x="310" y="1537"/>
                        <a:pt x="310" y="1553"/>
                      </a:cubicBezTo>
                      <a:cubicBezTo>
                        <a:pt x="310" y="1576"/>
                        <a:pt x="302" y="1595"/>
                        <a:pt x="286" y="1611"/>
                      </a:cubicBezTo>
                      <a:close/>
                      <a:moveTo>
                        <a:pt x="402" y="1630"/>
                      </a:moveTo>
                      <a:cubicBezTo>
                        <a:pt x="352" y="1630"/>
                        <a:pt x="352" y="1630"/>
                        <a:pt x="352" y="1630"/>
                      </a:cubicBezTo>
                      <a:cubicBezTo>
                        <a:pt x="352" y="1581"/>
                        <a:pt x="352" y="1581"/>
                        <a:pt x="352" y="1581"/>
                      </a:cubicBezTo>
                      <a:cubicBezTo>
                        <a:pt x="402" y="1581"/>
                        <a:pt x="402" y="1581"/>
                        <a:pt x="402" y="1581"/>
                      </a:cubicBezTo>
                      <a:lnTo>
                        <a:pt x="402" y="1630"/>
                      </a:lnTo>
                      <a:close/>
                      <a:moveTo>
                        <a:pt x="402" y="1239"/>
                      </a:moveTo>
                      <a:cubicBezTo>
                        <a:pt x="352" y="1239"/>
                        <a:pt x="352" y="1239"/>
                        <a:pt x="352" y="1239"/>
                      </a:cubicBezTo>
                      <a:cubicBezTo>
                        <a:pt x="352" y="1189"/>
                        <a:pt x="352" y="1189"/>
                        <a:pt x="352" y="1189"/>
                      </a:cubicBezTo>
                      <a:cubicBezTo>
                        <a:pt x="402" y="1189"/>
                        <a:pt x="402" y="1189"/>
                        <a:pt x="402" y="1189"/>
                      </a:cubicBezTo>
                      <a:lnTo>
                        <a:pt x="402" y="1239"/>
                      </a:lnTo>
                      <a:close/>
                      <a:moveTo>
                        <a:pt x="402" y="846"/>
                      </a:moveTo>
                      <a:cubicBezTo>
                        <a:pt x="352" y="846"/>
                        <a:pt x="352" y="846"/>
                        <a:pt x="352" y="846"/>
                      </a:cubicBezTo>
                      <a:cubicBezTo>
                        <a:pt x="352" y="796"/>
                        <a:pt x="352" y="796"/>
                        <a:pt x="352" y="796"/>
                      </a:cubicBezTo>
                      <a:cubicBezTo>
                        <a:pt x="402" y="796"/>
                        <a:pt x="402" y="796"/>
                        <a:pt x="402" y="796"/>
                      </a:cubicBezTo>
                      <a:lnTo>
                        <a:pt x="402" y="846"/>
                      </a:lnTo>
                      <a:close/>
                      <a:moveTo>
                        <a:pt x="1165" y="1633"/>
                      </a:moveTo>
                      <a:cubicBezTo>
                        <a:pt x="578" y="1633"/>
                        <a:pt x="578" y="1633"/>
                        <a:pt x="578" y="1633"/>
                      </a:cubicBezTo>
                      <a:cubicBezTo>
                        <a:pt x="550" y="1633"/>
                        <a:pt x="527" y="1615"/>
                        <a:pt x="527" y="1593"/>
                      </a:cubicBezTo>
                      <a:cubicBezTo>
                        <a:pt x="527" y="1570"/>
                        <a:pt x="550" y="1552"/>
                        <a:pt x="578" y="1552"/>
                      </a:cubicBezTo>
                      <a:cubicBezTo>
                        <a:pt x="1165" y="1552"/>
                        <a:pt x="1165" y="1552"/>
                        <a:pt x="1165" y="1552"/>
                      </a:cubicBezTo>
                      <a:cubicBezTo>
                        <a:pt x="1193" y="1552"/>
                        <a:pt x="1216" y="1570"/>
                        <a:pt x="1216" y="1593"/>
                      </a:cubicBezTo>
                      <a:cubicBezTo>
                        <a:pt x="1216" y="1615"/>
                        <a:pt x="1193" y="1633"/>
                        <a:pt x="1165" y="1633"/>
                      </a:cubicBezTo>
                      <a:close/>
                      <a:moveTo>
                        <a:pt x="1165" y="1242"/>
                      </a:moveTo>
                      <a:cubicBezTo>
                        <a:pt x="578" y="1242"/>
                        <a:pt x="578" y="1242"/>
                        <a:pt x="578" y="1242"/>
                      </a:cubicBezTo>
                      <a:cubicBezTo>
                        <a:pt x="550" y="1242"/>
                        <a:pt x="527" y="1224"/>
                        <a:pt x="527" y="1202"/>
                      </a:cubicBezTo>
                      <a:cubicBezTo>
                        <a:pt x="527" y="1179"/>
                        <a:pt x="550" y="1160"/>
                        <a:pt x="578" y="1160"/>
                      </a:cubicBezTo>
                      <a:cubicBezTo>
                        <a:pt x="1165" y="1160"/>
                        <a:pt x="1165" y="1160"/>
                        <a:pt x="1165" y="1160"/>
                      </a:cubicBezTo>
                      <a:cubicBezTo>
                        <a:pt x="1193" y="1160"/>
                        <a:pt x="1216" y="1179"/>
                        <a:pt x="1216" y="1202"/>
                      </a:cubicBezTo>
                      <a:cubicBezTo>
                        <a:pt x="1216" y="1224"/>
                        <a:pt x="1193" y="1242"/>
                        <a:pt x="1165" y="1242"/>
                      </a:cubicBezTo>
                      <a:close/>
                      <a:moveTo>
                        <a:pt x="1165" y="850"/>
                      </a:moveTo>
                      <a:cubicBezTo>
                        <a:pt x="578" y="850"/>
                        <a:pt x="578" y="850"/>
                        <a:pt x="578" y="850"/>
                      </a:cubicBezTo>
                      <a:cubicBezTo>
                        <a:pt x="550" y="850"/>
                        <a:pt x="527" y="832"/>
                        <a:pt x="527" y="809"/>
                      </a:cubicBezTo>
                      <a:cubicBezTo>
                        <a:pt x="527" y="787"/>
                        <a:pt x="550" y="769"/>
                        <a:pt x="578" y="769"/>
                      </a:cubicBezTo>
                      <a:cubicBezTo>
                        <a:pt x="1165" y="769"/>
                        <a:pt x="1165" y="769"/>
                        <a:pt x="1165" y="769"/>
                      </a:cubicBezTo>
                      <a:cubicBezTo>
                        <a:pt x="1193" y="769"/>
                        <a:pt x="1216" y="787"/>
                        <a:pt x="1216" y="809"/>
                      </a:cubicBezTo>
                      <a:cubicBezTo>
                        <a:pt x="1216" y="832"/>
                        <a:pt x="1193" y="850"/>
                        <a:pt x="1165" y="850"/>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194" name="Ellipse 193">
              <a:extLst>
                <a:ext uri="{FF2B5EF4-FFF2-40B4-BE49-F238E27FC236}">
                  <a16:creationId xmlns:a16="http://schemas.microsoft.com/office/drawing/2014/main" id="{3E671A8A-DC38-4623-8E2A-BAE611918248}"/>
                </a:ext>
              </a:extLst>
            </p:cNvPr>
            <p:cNvSpPr/>
            <p:nvPr/>
          </p:nvSpPr>
          <p:spPr bwMode="gray">
            <a:xfrm>
              <a:off x="7107559" y="2341697"/>
              <a:ext cx="1217066" cy="831273"/>
            </a:xfrm>
            <a:prstGeom prst="ellipse">
              <a:avLst/>
            </a:prstGeom>
            <a:noFill/>
            <a:ln w="9525">
              <a:solidFill>
                <a:srgbClr val="798BB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97" name="Gruppieren 196">
            <a:extLst>
              <a:ext uri="{FF2B5EF4-FFF2-40B4-BE49-F238E27FC236}">
                <a16:creationId xmlns:a16="http://schemas.microsoft.com/office/drawing/2014/main" id="{25E7677B-F4F2-4E8C-948F-D2D5FFB81D7C}"/>
              </a:ext>
            </a:extLst>
          </p:cNvPr>
          <p:cNvGrpSpPr/>
          <p:nvPr/>
        </p:nvGrpSpPr>
        <p:grpSpPr>
          <a:xfrm>
            <a:off x="5836971" y="5064179"/>
            <a:ext cx="2122736" cy="831273"/>
            <a:chOff x="8107839" y="2989805"/>
            <a:chExt cx="2122736" cy="831273"/>
          </a:xfrm>
        </p:grpSpPr>
        <p:grpSp>
          <p:nvGrpSpPr>
            <p:cNvPr id="192" name="Gruppieren 191">
              <a:extLst>
                <a:ext uri="{FF2B5EF4-FFF2-40B4-BE49-F238E27FC236}">
                  <a16:creationId xmlns:a16="http://schemas.microsoft.com/office/drawing/2014/main" id="{AEB77E28-5E5F-4875-A135-1F3BE7B8E95F}"/>
                </a:ext>
              </a:extLst>
            </p:cNvPr>
            <p:cNvGrpSpPr/>
            <p:nvPr/>
          </p:nvGrpSpPr>
          <p:grpSpPr>
            <a:xfrm>
              <a:off x="8107839" y="3069500"/>
              <a:ext cx="2122736" cy="671883"/>
              <a:chOff x="8107839" y="3058869"/>
              <a:chExt cx="2122736" cy="671883"/>
            </a:xfrm>
          </p:grpSpPr>
          <p:sp>
            <p:nvSpPr>
              <p:cNvPr id="13" name="Textfeld 12">
                <a:extLst>
                  <a:ext uri="{FF2B5EF4-FFF2-40B4-BE49-F238E27FC236}">
                    <a16:creationId xmlns:a16="http://schemas.microsoft.com/office/drawing/2014/main" id="{F218E65C-B26C-41DD-BBBD-2D85178427F3}"/>
                  </a:ext>
                </a:extLst>
              </p:cNvPr>
              <p:cNvSpPr txBox="1"/>
              <p:nvPr/>
            </p:nvSpPr>
            <p:spPr>
              <a:xfrm>
                <a:off x="8107839" y="3529457"/>
                <a:ext cx="2122736"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Application</a:t>
                </a:r>
              </a:p>
            </p:txBody>
          </p:sp>
          <p:grpSp>
            <p:nvGrpSpPr>
              <p:cNvPr id="95" name="Group 154">
                <a:extLst>
                  <a:ext uri="{FF2B5EF4-FFF2-40B4-BE49-F238E27FC236}">
                    <a16:creationId xmlns:a16="http://schemas.microsoft.com/office/drawing/2014/main" id="{C7118370-3B1E-42B5-8A06-59802DEA864B}"/>
                  </a:ext>
                </a:extLst>
              </p:cNvPr>
              <p:cNvGrpSpPr>
                <a:grpSpLocks noChangeAspect="1"/>
              </p:cNvGrpSpPr>
              <p:nvPr/>
            </p:nvGrpSpPr>
            <p:grpSpPr bwMode="auto">
              <a:xfrm>
                <a:off x="8933020" y="3058869"/>
                <a:ext cx="472374" cy="436128"/>
                <a:chOff x="803" y="803"/>
                <a:chExt cx="404" cy="373"/>
              </a:xfrm>
              <a:solidFill>
                <a:schemeClr val="accent1"/>
              </a:solidFill>
            </p:grpSpPr>
            <p:sp>
              <p:nvSpPr>
                <p:cNvPr id="97" name="Freeform 155">
                  <a:extLst>
                    <a:ext uri="{FF2B5EF4-FFF2-40B4-BE49-F238E27FC236}">
                      <a16:creationId xmlns:a16="http://schemas.microsoft.com/office/drawing/2014/main" id="{2DC59D3A-C927-464F-941E-67E33130E4FD}"/>
                    </a:ext>
                  </a:extLst>
                </p:cNvPr>
                <p:cNvSpPr>
                  <a:spLocks noEditPoints="1"/>
                </p:cNvSpPr>
                <p:nvPr/>
              </p:nvSpPr>
              <p:spPr bwMode="auto">
                <a:xfrm>
                  <a:off x="803" y="803"/>
                  <a:ext cx="404" cy="37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8" name="Rectangle 156">
                  <a:extLst>
                    <a:ext uri="{FF2B5EF4-FFF2-40B4-BE49-F238E27FC236}">
                      <a16:creationId xmlns:a16="http://schemas.microsoft.com/office/drawing/2014/main" id="{298011B3-4B66-4432-8BCD-99BC804E965D}"/>
                    </a:ext>
                  </a:extLst>
                </p:cNvPr>
                <p:cNvSpPr>
                  <a:spLocks noChangeArrowheads="1"/>
                </p:cNvSpPr>
                <p:nvPr/>
              </p:nvSpPr>
              <p:spPr bwMode="auto">
                <a:xfrm>
                  <a:off x="852" y="851"/>
                  <a:ext cx="308" cy="71"/>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9" name="Rectangle 157">
                  <a:extLst>
                    <a:ext uri="{FF2B5EF4-FFF2-40B4-BE49-F238E27FC236}">
                      <a16:creationId xmlns:a16="http://schemas.microsoft.com/office/drawing/2014/main" id="{3CBBEDBE-2B47-49E4-BD0B-FCD2311C9555}"/>
                    </a:ext>
                  </a:extLst>
                </p:cNvPr>
                <p:cNvSpPr>
                  <a:spLocks noChangeArrowheads="1"/>
                </p:cNvSpPr>
                <p:nvPr/>
              </p:nvSpPr>
              <p:spPr bwMode="auto">
                <a:xfrm>
                  <a:off x="1067" y="947"/>
                  <a:ext cx="93" cy="82"/>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0" name="Rectangle 158">
                  <a:extLst>
                    <a:ext uri="{FF2B5EF4-FFF2-40B4-BE49-F238E27FC236}">
                      <a16:creationId xmlns:a16="http://schemas.microsoft.com/office/drawing/2014/main" id="{4ED52A0C-801A-4AE4-A887-5F43D32E8922}"/>
                    </a:ext>
                  </a:extLst>
                </p:cNvPr>
                <p:cNvSpPr>
                  <a:spLocks noChangeArrowheads="1"/>
                </p:cNvSpPr>
                <p:nvPr/>
              </p:nvSpPr>
              <p:spPr bwMode="auto">
                <a:xfrm>
                  <a:off x="852" y="947"/>
                  <a:ext cx="189" cy="19"/>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1" name="Rectangle 159">
                  <a:extLst>
                    <a:ext uri="{FF2B5EF4-FFF2-40B4-BE49-F238E27FC236}">
                      <a16:creationId xmlns:a16="http://schemas.microsoft.com/office/drawing/2014/main" id="{456CD598-5484-4F2A-AEDB-D67354C9FF4A}"/>
                    </a:ext>
                  </a:extLst>
                </p:cNvPr>
                <p:cNvSpPr>
                  <a:spLocks noChangeArrowheads="1"/>
                </p:cNvSpPr>
                <p:nvPr/>
              </p:nvSpPr>
              <p:spPr bwMode="auto">
                <a:xfrm>
                  <a:off x="852" y="978"/>
                  <a:ext cx="189" cy="20"/>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2" name="Rectangle 160">
                  <a:extLst>
                    <a:ext uri="{FF2B5EF4-FFF2-40B4-BE49-F238E27FC236}">
                      <a16:creationId xmlns:a16="http://schemas.microsoft.com/office/drawing/2014/main" id="{207784B9-024A-46F2-A2F6-DC46C7BB806C}"/>
                    </a:ext>
                  </a:extLst>
                </p:cNvPr>
                <p:cNvSpPr>
                  <a:spLocks noChangeArrowheads="1"/>
                </p:cNvSpPr>
                <p:nvPr/>
              </p:nvSpPr>
              <p:spPr bwMode="auto">
                <a:xfrm>
                  <a:off x="852" y="1010"/>
                  <a:ext cx="189" cy="19"/>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195" name="Ellipse 194">
              <a:extLst>
                <a:ext uri="{FF2B5EF4-FFF2-40B4-BE49-F238E27FC236}">
                  <a16:creationId xmlns:a16="http://schemas.microsoft.com/office/drawing/2014/main" id="{61D21400-E4BA-4AFB-A98B-5F117F12FCE4}"/>
                </a:ext>
              </a:extLst>
            </p:cNvPr>
            <p:cNvSpPr/>
            <p:nvPr/>
          </p:nvSpPr>
          <p:spPr bwMode="gray">
            <a:xfrm>
              <a:off x="8560674" y="2989805"/>
              <a:ext cx="1217066" cy="831273"/>
            </a:xfrm>
            <a:prstGeom prst="ellipse">
              <a:avLst/>
            </a:prstGeom>
            <a:noFill/>
            <a:ln w="9525">
              <a:solidFill>
                <a:srgbClr val="798BB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98" name="Gruppieren 197">
            <a:extLst>
              <a:ext uri="{FF2B5EF4-FFF2-40B4-BE49-F238E27FC236}">
                <a16:creationId xmlns:a16="http://schemas.microsoft.com/office/drawing/2014/main" id="{D4A31913-6566-47AC-A5B4-B5DEE4E3663E}"/>
              </a:ext>
            </a:extLst>
          </p:cNvPr>
          <p:cNvGrpSpPr/>
          <p:nvPr/>
        </p:nvGrpSpPr>
        <p:grpSpPr>
          <a:xfrm>
            <a:off x="7208900" y="4450907"/>
            <a:ext cx="2122736" cy="831273"/>
            <a:chOff x="9707314" y="2411368"/>
            <a:chExt cx="2122736" cy="831273"/>
          </a:xfrm>
        </p:grpSpPr>
        <p:grpSp>
          <p:nvGrpSpPr>
            <p:cNvPr id="191" name="Gruppieren 190">
              <a:extLst>
                <a:ext uri="{FF2B5EF4-FFF2-40B4-BE49-F238E27FC236}">
                  <a16:creationId xmlns:a16="http://schemas.microsoft.com/office/drawing/2014/main" id="{82E2DFBF-4268-453F-917A-F62F18C993BB}"/>
                </a:ext>
              </a:extLst>
            </p:cNvPr>
            <p:cNvGrpSpPr/>
            <p:nvPr/>
          </p:nvGrpSpPr>
          <p:grpSpPr>
            <a:xfrm>
              <a:off x="9707314" y="2556900"/>
              <a:ext cx="2122736" cy="540209"/>
              <a:chOff x="9707314" y="2565339"/>
              <a:chExt cx="2122736" cy="540209"/>
            </a:xfrm>
          </p:grpSpPr>
          <p:sp>
            <p:nvSpPr>
              <p:cNvPr id="14" name="Textfeld 13">
                <a:extLst>
                  <a:ext uri="{FF2B5EF4-FFF2-40B4-BE49-F238E27FC236}">
                    <a16:creationId xmlns:a16="http://schemas.microsoft.com/office/drawing/2014/main" id="{FA2740AE-29BC-4B21-90C9-9272E762EB73}"/>
                  </a:ext>
                </a:extLst>
              </p:cNvPr>
              <p:cNvSpPr txBox="1"/>
              <p:nvPr/>
            </p:nvSpPr>
            <p:spPr>
              <a:xfrm>
                <a:off x="9707314" y="2904253"/>
                <a:ext cx="2122736"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Wallet</a:t>
                </a:r>
              </a:p>
            </p:txBody>
          </p:sp>
          <p:grpSp>
            <p:nvGrpSpPr>
              <p:cNvPr id="67" name="Gruppieren 66">
                <a:extLst>
                  <a:ext uri="{FF2B5EF4-FFF2-40B4-BE49-F238E27FC236}">
                    <a16:creationId xmlns:a16="http://schemas.microsoft.com/office/drawing/2014/main" id="{EE99845F-9A57-4C5A-95F4-A28046D19348}"/>
                  </a:ext>
                </a:extLst>
              </p:cNvPr>
              <p:cNvGrpSpPr/>
              <p:nvPr/>
            </p:nvGrpSpPr>
            <p:grpSpPr>
              <a:xfrm>
                <a:off x="10563842" y="2565339"/>
                <a:ext cx="409681" cy="321945"/>
                <a:chOff x="1413405" y="4612005"/>
                <a:chExt cx="409681" cy="321945"/>
              </a:xfrm>
            </p:grpSpPr>
            <p:sp>
              <p:nvSpPr>
                <p:cNvPr id="68" name="Rechteck 67">
                  <a:extLst>
                    <a:ext uri="{FF2B5EF4-FFF2-40B4-BE49-F238E27FC236}">
                      <a16:creationId xmlns:a16="http://schemas.microsoft.com/office/drawing/2014/main" id="{1EC54FF9-2AC1-4146-A50F-371BACA5C685}"/>
                    </a:ext>
                  </a:extLst>
                </p:cNvPr>
                <p:cNvSpPr/>
                <p:nvPr/>
              </p:nvSpPr>
              <p:spPr bwMode="gray">
                <a:xfrm>
                  <a:off x="1413406" y="4612005"/>
                  <a:ext cx="373016" cy="274565"/>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Parallelogramm 68">
                  <a:extLst>
                    <a:ext uri="{FF2B5EF4-FFF2-40B4-BE49-F238E27FC236}">
                      <a16:creationId xmlns:a16="http://schemas.microsoft.com/office/drawing/2014/main" id="{5063E5A6-51B4-4593-8204-E03DC5F42F1D}"/>
                    </a:ext>
                  </a:extLst>
                </p:cNvPr>
                <p:cNvSpPr/>
                <p:nvPr/>
              </p:nvSpPr>
              <p:spPr bwMode="gray">
                <a:xfrm rot="5400000">
                  <a:off x="1458222" y="4591953"/>
                  <a:ext cx="297180" cy="386814"/>
                </a:xfrm>
                <a:prstGeom prst="parallelogram">
                  <a:avLst>
                    <a:gd name="adj" fmla="val 12292"/>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0" name="Gruppieren 69">
                  <a:extLst>
                    <a:ext uri="{FF2B5EF4-FFF2-40B4-BE49-F238E27FC236}">
                      <a16:creationId xmlns:a16="http://schemas.microsoft.com/office/drawing/2014/main" id="{634F8103-4493-4C2E-80C9-BB096080DDE6}"/>
                    </a:ext>
                  </a:extLst>
                </p:cNvPr>
                <p:cNvGrpSpPr/>
                <p:nvPr/>
              </p:nvGrpSpPr>
              <p:grpSpPr>
                <a:xfrm>
                  <a:off x="1713992" y="4761558"/>
                  <a:ext cx="109094" cy="63904"/>
                  <a:chOff x="1713992" y="4761558"/>
                  <a:chExt cx="109094" cy="63904"/>
                </a:xfrm>
              </p:grpSpPr>
              <p:sp>
                <p:nvSpPr>
                  <p:cNvPr id="72" name="Rechteck: abgerundete Ecken 71">
                    <a:extLst>
                      <a:ext uri="{FF2B5EF4-FFF2-40B4-BE49-F238E27FC236}">
                        <a16:creationId xmlns:a16="http://schemas.microsoft.com/office/drawing/2014/main" id="{72E40CF5-0080-44C5-A90A-F63B1C666C16}"/>
                      </a:ext>
                    </a:extLst>
                  </p:cNvPr>
                  <p:cNvSpPr/>
                  <p:nvPr/>
                </p:nvSpPr>
                <p:spPr bwMode="gray">
                  <a:xfrm>
                    <a:off x="1713992" y="4761558"/>
                    <a:ext cx="109094" cy="63904"/>
                  </a:xfrm>
                  <a:prstGeom prst="roundRect">
                    <a:avLst/>
                  </a:prstGeom>
                  <a:solidFill>
                    <a:srgbClr val="798BB3"/>
                  </a:solid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 name="Rechteck: abgerundete Ecken 72">
                    <a:extLst>
                      <a:ext uri="{FF2B5EF4-FFF2-40B4-BE49-F238E27FC236}">
                        <a16:creationId xmlns:a16="http://schemas.microsoft.com/office/drawing/2014/main" id="{82F25971-A926-4389-A025-3CF9D838C25E}"/>
                      </a:ext>
                    </a:extLst>
                  </p:cNvPr>
                  <p:cNvSpPr/>
                  <p:nvPr/>
                </p:nvSpPr>
                <p:spPr bwMode="gray">
                  <a:xfrm>
                    <a:off x="1732651" y="4780910"/>
                    <a:ext cx="25200" cy="25200"/>
                  </a:xfrm>
                  <a:prstGeom prst="round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71" name="Gleichschenkliges Dreieck 70">
                  <a:extLst>
                    <a:ext uri="{FF2B5EF4-FFF2-40B4-BE49-F238E27FC236}">
                      <a16:creationId xmlns:a16="http://schemas.microsoft.com/office/drawing/2014/main" id="{8D8DB232-73F7-49CC-9D6A-8953058CDE8F}"/>
                    </a:ext>
                  </a:extLst>
                </p:cNvPr>
                <p:cNvSpPr/>
                <p:nvPr/>
              </p:nvSpPr>
              <p:spPr bwMode="gray">
                <a:xfrm rot="16200000">
                  <a:off x="1612280" y="4485391"/>
                  <a:ext cx="36000" cy="339880"/>
                </a:xfrm>
                <a:prstGeom prst="triangle">
                  <a:avLst>
                    <a:gd name="adj" fmla="val 100000"/>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196" name="Ellipse 195">
              <a:extLst>
                <a:ext uri="{FF2B5EF4-FFF2-40B4-BE49-F238E27FC236}">
                  <a16:creationId xmlns:a16="http://schemas.microsoft.com/office/drawing/2014/main" id="{5E0E78BB-B9FC-459F-A903-5118A03E49B0}"/>
                </a:ext>
              </a:extLst>
            </p:cNvPr>
            <p:cNvSpPr/>
            <p:nvPr/>
          </p:nvSpPr>
          <p:spPr bwMode="gray">
            <a:xfrm>
              <a:off x="10160149" y="2411368"/>
              <a:ext cx="1217066" cy="831273"/>
            </a:xfrm>
            <a:prstGeom prst="ellipse">
              <a:avLst/>
            </a:prstGeom>
            <a:noFill/>
            <a:ln w="9525">
              <a:solidFill>
                <a:srgbClr val="798BB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202" name="Gerade Verbindung mit Pfeil 201">
            <a:extLst>
              <a:ext uri="{FF2B5EF4-FFF2-40B4-BE49-F238E27FC236}">
                <a16:creationId xmlns:a16="http://schemas.microsoft.com/office/drawing/2014/main" id="{90D47542-2F19-45E2-B651-ACEFB6F0EB2C}"/>
              </a:ext>
            </a:extLst>
          </p:cNvPr>
          <p:cNvCxnSpPr>
            <a:stCxn id="11" idx="2"/>
            <a:endCxn id="195" idx="0"/>
          </p:cNvCxnSpPr>
          <p:nvPr/>
        </p:nvCxnSpPr>
        <p:spPr>
          <a:xfrm>
            <a:off x="6898339" y="4324057"/>
            <a:ext cx="0" cy="600724"/>
          </a:xfrm>
          <a:prstGeom prst="straightConnector1">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Gerade Verbindung mit Pfeil 202">
            <a:extLst>
              <a:ext uri="{FF2B5EF4-FFF2-40B4-BE49-F238E27FC236}">
                <a16:creationId xmlns:a16="http://schemas.microsoft.com/office/drawing/2014/main" id="{528CF6E6-90B7-4E13-9C99-CB0644E2499F}"/>
              </a:ext>
            </a:extLst>
          </p:cNvPr>
          <p:cNvCxnSpPr>
            <a:cxnSpLocks/>
          </p:cNvCxnSpPr>
          <p:nvPr/>
        </p:nvCxnSpPr>
        <p:spPr>
          <a:xfrm flipH="1">
            <a:off x="6262326" y="4246152"/>
            <a:ext cx="404641" cy="264999"/>
          </a:xfrm>
          <a:prstGeom prst="straightConnector1">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Gerade Verbindung mit Pfeil 205">
            <a:extLst>
              <a:ext uri="{FF2B5EF4-FFF2-40B4-BE49-F238E27FC236}">
                <a16:creationId xmlns:a16="http://schemas.microsoft.com/office/drawing/2014/main" id="{986BC5AC-2A74-4804-AABE-3FD6DB62A9F8}"/>
              </a:ext>
            </a:extLst>
          </p:cNvPr>
          <p:cNvCxnSpPr>
            <a:cxnSpLocks/>
          </p:cNvCxnSpPr>
          <p:nvPr/>
        </p:nvCxnSpPr>
        <p:spPr>
          <a:xfrm>
            <a:off x="7134702" y="4246152"/>
            <a:ext cx="404641" cy="264999"/>
          </a:xfrm>
          <a:prstGeom prst="straightConnector1">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grpSp>
        <p:nvGrpSpPr>
          <p:cNvPr id="244" name="Gruppieren 243">
            <a:extLst>
              <a:ext uri="{FF2B5EF4-FFF2-40B4-BE49-F238E27FC236}">
                <a16:creationId xmlns:a16="http://schemas.microsoft.com/office/drawing/2014/main" id="{9CA20426-CA40-427E-BC25-81E4845B4EFF}"/>
              </a:ext>
            </a:extLst>
          </p:cNvPr>
          <p:cNvGrpSpPr/>
          <p:nvPr/>
        </p:nvGrpSpPr>
        <p:grpSpPr>
          <a:xfrm>
            <a:off x="9790407" y="4135082"/>
            <a:ext cx="1960098" cy="1106424"/>
            <a:chOff x="9790407" y="4135082"/>
            <a:chExt cx="1960098" cy="1106424"/>
          </a:xfrm>
        </p:grpSpPr>
        <p:sp>
          <p:nvSpPr>
            <p:cNvPr id="212" name="Ellipse 211">
              <a:hlinkClick r:id="rId16"/>
              <a:extLst>
                <a:ext uri="{FF2B5EF4-FFF2-40B4-BE49-F238E27FC236}">
                  <a16:creationId xmlns:a16="http://schemas.microsoft.com/office/drawing/2014/main" id="{6AD19547-088A-49A7-A2D0-534CF61C6734}"/>
                </a:ext>
              </a:extLst>
            </p:cNvPr>
            <p:cNvSpPr/>
            <p:nvPr/>
          </p:nvSpPr>
          <p:spPr bwMode="gray">
            <a:xfrm>
              <a:off x="9790407" y="4135082"/>
              <a:ext cx="1960098" cy="1106424"/>
            </a:xfrm>
            <a:prstGeom prst="ellipse">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4" name="Textfeld 213">
              <a:hlinkClick r:id="rId16"/>
              <a:extLst>
                <a:ext uri="{FF2B5EF4-FFF2-40B4-BE49-F238E27FC236}">
                  <a16:creationId xmlns:a16="http://schemas.microsoft.com/office/drawing/2014/main" id="{65E61A18-950F-47D3-A183-181AF26EFA77}"/>
                </a:ext>
              </a:extLst>
            </p:cNvPr>
            <p:cNvSpPr txBox="1"/>
            <p:nvPr/>
          </p:nvSpPr>
          <p:spPr>
            <a:xfrm>
              <a:off x="10111430" y="4859946"/>
              <a:ext cx="1318052"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solidFill>
                    <a:srgbClr val="798BB3"/>
                  </a:solidFill>
                  <a:latin typeface="Open Sans" panose="020B0606030504020204" pitchFamily="34" charset="0"/>
                  <a:ea typeface="Open Sans" panose="020B0606030504020204" pitchFamily="34" charset="0"/>
                  <a:cs typeface="Open Sans" panose="020B0606030504020204" pitchFamily="34" charset="0"/>
                </a:rPr>
                <a:t>Block Explorers</a:t>
              </a:r>
            </a:p>
          </p:txBody>
        </p:sp>
        <p:grpSp>
          <p:nvGrpSpPr>
            <p:cNvPr id="242" name="Gruppieren 241">
              <a:extLst>
                <a:ext uri="{FF2B5EF4-FFF2-40B4-BE49-F238E27FC236}">
                  <a16:creationId xmlns:a16="http://schemas.microsoft.com/office/drawing/2014/main" id="{165F94F9-AC8F-4487-B877-1F3C4E5E02BA}"/>
                </a:ext>
              </a:extLst>
            </p:cNvPr>
            <p:cNvGrpSpPr/>
            <p:nvPr/>
          </p:nvGrpSpPr>
          <p:grpSpPr>
            <a:xfrm>
              <a:off x="10519690" y="4315347"/>
              <a:ext cx="501533" cy="501533"/>
              <a:chOff x="10436770" y="4271452"/>
              <a:chExt cx="501533" cy="501533"/>
            </a:xfrm>
          </p:grpSpPr>
          <p:grpSp>
            <p:nvGrpSpPr>
              <p:cNvPr id="226" name="Gruppieren 225">
                <a:extLst>
                  <a:ext uri="{FF2B5EF4-FFF2-40B4-BE49-F238E27FC236}">
                    <a16:creationId xmlns:a16="http://schemas.microsoft.com/office/drawing/2014/main" id="{96E34B48-E395-47F8-9D9A-F039998A23DD}"/>
                  </a:ext>
                </a:extLst>
              </p:cNvPr>
              <p:cNvGrpSpPr/>
              <p:nvPr/>
            </p:nvGrpSpPr>
            <p:grpSpPr>
              <a:xfrm>
                <a:off x="10507169" y="4439388"/>
                <a:ext cx="260605" cy="81526"/>
                <a:chOff x="2085392" y="684689"/>
                <a:chExt cx="717549" cy="224473"/>
              </a:xfrm>
            </p:grpSpPr>
            <p:sp>
              <p:nvSpPr>
                <p:cNvPr id="236" name="Flussdiagramm: Prozess 235">
                  <a:extLst>
                    <a:ext uri="{FF2B5EF4-FFF2-40B4-BE49-F238E27FC236}">
                      <a16:creationId xmlns:a16="http://schemas.microsoft.com/office/drawing/2014/main" id="{EB69EF17-5FBD-4224-8B6F-2F06E5152AFD}"/>
                    </a:ext>
                  </a:extLst>
                </p:cNvPr>
                <p:cNvSpPr/>
                <p:nvPr/>
              </p:nvSpPr>
              <p:spPr bwMode="gray">
                <a:xfrm>
                  <a:off x="2085392" y="684689"/>
                  <a:ext cx="717549" cy="224473"/>
                </a:xfrm>
                <a:prstGeom prst="flowChartProcess">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7" name="Flussdiagramm: Prozess 236">
                  <a:hlinkClick r:id="rId16"/>
                  <a:extLst>
                    <a:ext uri="{FF2B5EF4-FFF2-40B4-BE49-F238E27FC236}">
                      <a16:creationId xmlns:a16="http://schemas.microsoft.com/office/drawing/2014/main" id="{1960B0F2-A4B6-4096-8302-F2D2F99690B9}"/>
                    </a:ext>
                  </a:extLst>
                </p:cNvPr>
                <p:cNvSpPr/>
                <p:nvPr/>
              </p:nvSpPr>
              <p:spPr bwMode="gray">
                <a:xfrm>
                  <a:off x="2135348" y="724925"/>
                  <a:ext cx="144000" cy="144000"/>
                </a:xfrm>
                <a:prstGeom prst="flowChartProcess">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8" name="Flussdiagramm: Prozess 237">
                  <a:hlinkClick r:id="rId16"/>
                  <a:extLst>
                    <a:ext uri="{FF2B5EF4-FFF2-40B4-BE49-F238E27FC236}">
                      <a16:creationId xmlns:a16="http://schemas.microsoft.com/office/drawing/2014/main" id="{587D9BB9-47EC-4BD6-8BD8-228C41D882A1}"/>
                    </a:ext>
                  </a:extLst>
                </p:cNvPr>
                <p:cNvSpPr/>
                <p:nvPr/>
              </p:nvSpPr>
              <p:spPr bwMode="gray">
                <a:xfrm>
                  <a:off x="2372167" y="724925"/>
                  <a:ext cx="144000" cy="144000"/>
                </a:xfrm>
                <a:prstGeom prst="flowChartProcess">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9" name="Flussdiagramm: Prozess 238">
                  <a:hlinkClick r:id="rId16"/>
                  <a:extLst>
                    <a:ext uri="{FF2B5EF4-FFF2-40B4-BE49-F238E27FC236}">
                      <a16:creationId xmlns:a16="http://schemas.microsoft.com/office/drawing/2014/main" id="{3DF7D7E9-61E7-4767-951D-6483317545AB}"/>
                    </a:ext>
                  </a:extLst>
                </p:cNvPr>
                <p:cNvSpPr/>
                <p:nvPr/>
              </p:nvSpPr>
              <p:spPr bwMode="gray">
                <a:xfrm>
                  <a:off x="2608986" y="724925"/>
                  <a:ext cx="144000" cy="144000"/>
                </a:xfrm>
                <a:prstGeom prst="flowChartProcess">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40" name="Gerader Verbinder 239">
                  <a:hlinkClick r:id="rId16"/>
                  <a:extLst>
                    <a:ext uri="{FF2B5EF4-FFF2-40B4-BE49-F238E27FC236}">
                      <a16:creationId xmlns:a16="http://schemas.microsoft.com/office/drawing/2014/main" id="{3FF933CC-E649-4A29-BCE0-9CD587D9CC04}"/>
                    </a:ext>
                  </a:extLst>
                </p:cNvPr>
                <p:cNvCxnSpPr>
                  <a:stCxn id="237" idx="3"/>
                  <a:endCxn id="238" idx="1"/>
                </p:cNvCxnSpPr>
                <p:nvPr/>
              </p:nvCxnSpPr>
              <p:spPr>
                <a:xfrm>
                  <a:off x="2279348" y="796925"/>
                  <a:ext cx="92819" cy="0"/>
                </a:xfrm>
                <a:prstGeom prst="line">
                  <a:avLst/>
                </a:prstGeom>
                <a:ln w="9525">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241" name="Gerader Verbinder 240">
                  <a:hlinkClick r:id="rId16"/>
                  <a:extLst>
                    <a:ext uri="{FF2B5EF4-FFF2-40B4-BE49-F238E27FC236}">
                      <a16:creationId xmlns:a16="http://schemas.microsoft.com/office/drawing/2014/main" id="{30A2FDFE-5B50-49AC-8991-EA62254A854B}"/>
                    </a:ext>
                  </a:extLst>
                </p:cNvPr>
                <p:cNvCxnSpPr>
                  <a:cxnSpLocks/>
                  <a:stCxn id="238" idx="3"/>
                  <a:endCxn id="239" idx="1"/>
                </p:cNvCxnSpPr>
                <p:nvPr/>
              </p:nvCxnSpPr>
              <p:spPr>
                <a:xfrm>
                  <a:off x="2516167" y="796925"/>
                  <a:ext cx="92819" cy="0"/>
                </a:xfrm>
                <a:prstGeom prst="line">
                  <a:avLst/>
                </a:prstGeom>
                <a:ln w="9525">
                  <a:solidFill>
                    <a:srgbClr val="798BB3"/>
                  </a:solidFill>
                </a:ln>
              </p:spPr>
              <p:style>
                <a:lnRef idx="1">
                  <a:schemeClr val="accent1"/>
                </a:lnRef>
                <a:fillRef idx="0">
                  <a:schemeClr val="accent1"/>
                </a:fillRef>
                <a:effectRef idx="0">
                  <a:schemeClr val="accent1"/>
                </a:effectRef>
                <a:fontRef idx="minor">
                  <a:schemeClr val="tx1"/>
                </a:fontRef>
              </p:style>
            </p:cxnSp>
          </p:grpSp>
          <p:sp>
            <p:nvSpPr>
              <p:cNvPr id="227" name="Freeform 125">
                <a:hlinkClick r:id="rId16"/>
                <a:extLst>
                  <a:ext uri="{FF2B5EF4-FFF2-40B4-BE49-F238E27FC236}">
                    <a16:creationId xmlns:a16="http://schemas.microsoft.com/office/drawing/2014/main" id="{807194F9-094D-4E63-9CDD-3E212FCED94E}"/>
                  </a:ext>
                </a:extLst>
              </p:cNvPr>
              <p:cNvSpPr>
                <a:spLocks noEditPoints="1"/>
              </p:cNvSpPr>
              <p:nvPr/>
            </p:nvSpPr>
            <p:spPr bwMode="auto">
              <a:xfrm>
                <a:off x="10436770" y="4271452"/>
                <a:ext cx="501533" cy="501533"/>
              </a:xfrm>
              <a:custGeom>
                <a:avLst/>
                <a:gdLst>
                  <a:gd name="T0" fmla="*/ 2378 w 3624"/>
                  <a:gd name="T1" fmla="*/ 513 h 3624"/>
                  <a:gd name="T2" fmla="*/ 516 w 3624"/>
                  <a:gd name="T3" fmla="*/ 513 h 3624"/>
                  <a:gd name="T4" fmla="*/ 516 w 3624"/>
                  <a:gd name="T5" fmla="*/ 2377 h 3624"/>
                  <a:gd name="T6" fmla="*/ 2232 w 3624"/>
                  <a:gd name="T7" fmla="*/ 2501 h 3624"/>
                  <a:gd name="T8" fmla="*/ 2306 w 3624"/>
                  <a:gd name="T9" fmla="*/ 2578 h 3624"/>
                  <a:gd name="T10" fmla="*/ 2259 w 3624"/>
                  <a:gd name="T11" fmla="*/ 2625 h 3624"/>
                  <a:gd name="T12" fmla="*/ 3154 w 3624"/>
                  <a:gd name="T13" fmla="*/ 3524 h 3624"/>
                  <a:gd name="T14" fmla="*/ 3524 w 3624"/>
                  <a:gd name="T15" fmla="*/ 3524 h 3624"/>
                  <a:gd name="T16" fmla="*/ 3524 w 3624"/>
                  <a:gd name="T17" fmla="*/ 3157 h 3624"/>
                  <a:gd name="T18" fmla="*/ 2626 w 3624"/>
                  <a:gd name="T19" fmla="*/ 2258 h 3624"/>
                  <a:gd name="T20" fmla="*/ 2576 w 3624"/>
                  <a:gd name="T21" fmla="*/ 2305 h 3624"/>
                  <a:gd name="T22" fmla="*/ 2502 w 3624"/>
                  <a:gd name="T23" fmla="*/ 2231 h 3624"/>
                  <a:gd name="T24" fmla="*/ 2378 w 3624"/>
                  <a:gd name="T25" fmla="*/ 513 h 3624"/>
                  <a:gd name="T26" fmla="*/ 2156 w 3624"/>
                  <a:gd name="T27" fmla="*/ 2155 h 3624"/>
                  <a:gd name="T28" fmla="*/ 737 w 3624"/>
                  <a:gd name="T29" fmla="*/ 2155 h 3624"/>
                  <a:gd name="T30" fmla="*/ 737 w 3624"/>
                  <a:gd name="T31" fmla="*/ 735 h 3624"/>
                  <a:gd name="T32" fmla="*/ 2156 w 3624"/>
                  <a:gd name="T33" fmla="*/ 735 h 3624"/>
                  <a:gd name="T34" fmla="*/ 2156 w 3624"/>
                  <a:gd name="T35" fmla="*/ 2155 h 3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24" h="3624">
                    <a:moveTo>
                      <a:pt x="2378" y="513"/>
                    </a:moveTo>
                    <a:cubicBezTo>
                      <a:pt x="1863" y="0"/>
                      <a:pt x="1031" y="0"/>
                      <a:pt x="516" y="513"/>
                    </a:cubicBezTo>
                    <a:cubicBezTo>
                      <a:pt x="0" y="1029"/>
                      <a:pt x="0" y="1861"/>
                      <a:pt x="516" y="2377"/>
                    </a:cubicBezTo>
                    <a:cubicBezTo>
                      <a:pt x="983" y="2845"/>
                      <a:pt x="1717" y="2887"/>
                      <a:pt x="2232" y="2501"/>
                    </a:cubicBezTo>
                    <a:cubicBezTo>
                      <a:pt x="2306" y="2578"/>
                      <a:pt x="2306" y="2578"/>
                      <a:pt x="2306" y="2578"/>
                    </a:cubicBezTo>
                    <a:cubicBezTo>
                      <a:pt x="2259" y="2625"/>
                      <a:pt x="2259" y="2625"/>
                      <a:pt x="2259" y="2625"/>
                    </a:cubicBezTo>
                    <a:cubicBezTo>
                      <a:pt x="3154" y="3524"/>
                      <a:pt x="3154" y="3524"/>
                      <a:pt x="3154" y="3524"/>
                    </a:cubicBezTo>
                    <a:cubicBezTo>
                      <a:pt x="3257" y="3624"/>
                      <a:pt x="3421" y="3624"/>
                      <a:pt x="3524" y="3524"/>
                    </a:cubicBezTo>
                    <a:cubicBezTo>
                      <a:pt x="3624" y="3421"/>
                      <a:pt x="3624" y="3257"/>
                      <a:pt x="3524" y="3157"/>
                    </a:cubicBezTo>
                    <a:cubicBezTo>
                      <a:pt x="2626" y="2258"/>
                      <a:pt x="2626" y="2258"/>
                      <a:pt x="2626" y="2258"/>
                    </a:cubicBezTo>
                    <a:cubicBezTo>
                      <a:pt x="2576" y="2305"/>
                      <a:pt x="2576" y="2305"/>
                      <a:pt x="2576" y="2305"/>
                    </a:cubicBezTo>
                    <a:cubicBezTo>
                      <a:pt x="2502" y="2231"/>
                      <a:pt x="2502" y="2231"/>
                      <a:pt x="2502" y="2231"/>
                    </a:cubicBezTo>
                    <a:cubicBezTo>
                      <a:pt x="2888" y="1716"/>
                      <a:pt x="2845" y="981"/>
                      <a:pt x="2378" y="513"/>
                    </a:cubicBezTo>
                    <a:moveTo>
                      <a:pt x="2156" y="2155"/>
                    </a:moveTo>
                    <a:cubicBezTo>
                      <a:pt x="1762" y="2546"/>
                      <a:pt x="1128" y="2546"/>
                      <a:pt x="737" y="2155"/>
                    </a:cubicBezTo>
                    <a:cubicBezTo>
                      <a:pt x="346" y="1764"/>
                      <a:pt x="346" y="1127"/>
                      <a:pt x="737" y="735"/>
                    </a:cubicBezTo>
                    <a:cubicBezTo>
                      <a:pt x="1128" y="344"/>
                      <a:pt x="1762" y="344"/>
                      <a:pt x="2156" y="735"/>
                    </a:cubicBezTo>
                    <a:cubicBezTo>
                      <a:pt x="2547" y="1127"/>
                      <a:pt x="2547" y="1764"/>
                      <a:pt x="2156" y="2155"/>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270" name="Gruppieren 269">
            <a:extLst>
              <a:ext uri="{FF2B5EF4-FFF2-40B4-BE49-F238E27FC236}">
                <a16:creationId xmlns:a16="http://schemas.microsoft.com/office/drawing/2014/main" id="{9DEBEC7A-F626-4376-AC5C-93EAE086F657}"/>
              </a:ext>
            </a:extLst>
          </p:cNvPr>
          <p:cNvGrpSpPr/>
          <p:nvPr/>
        </p:nvGrpSpPr>
        <p:grpSpPr>
          <a:xfrm>
            <a:off x="9133707" y="2692467"/>
            <a:ext cx="1960098" cy="1106424"/>
            <a:chOff x="10425022" y="1590207"/>
            <a:chExt cx="1960098" cy="1106424"/>
          </a:xfrm>
        </p:grpSpPr>
        <p:sp>
          <p:nvSpPr>
            <p:cNvPr id="250" name="Ellipse 249">
              <a:hlinkClick r:id="rId17"/>
              <a:extLst>
                <a:ext uri="{FF2B5EF4-FFF2-40B4-BE49-F238E27FC236}">
                  <a16:creationId xmlns:a16="http://schemas.microsoft.com/office/drawing/2014/main" id="{0D40F884-C627-4FE4-9E2C-1CD602DB11E3}"/>
                </a:ext>
              </a:extLst>
            </p:cNvPr>
            <p:cNvSpPr/>
            <p:nvPr/>
          </p:nvSpPr>
          <p:spPr bwMode="gray">
            <a:xfrm>
              <a:off x="10425022" y="1590207"/>
              <a:ext cx="1960098" cy="1106424"/>
            </a:xfrm>
            <a:prstGeom prst="ellipse">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2" name="Textfeld 251">
              <a:hlinkClick r:id="rId17"/>
              <a:extLst>
                <a:ext uri="{FF2B5EF4-FFF2-40B4-BE49-F238E27FC236}">
                  <a16:creationId xmlns:a16="http://schemas.microsoft.com/office/drawing/2014/main" id="{C007C22A-2F4F-4F48-9519-F3A718928EF0}"/>
                </a:ext>
              </a:extLst>
            </p:cNvPr>
            <p:cNvSpPr txBox="1"/>
            <p:nvPr/>
          </p:nvSpPr>
          <p:spPr>
            <a:xfrm>
              <a:off x="10805957" y="2175688"/>
              <a:ext cx="1198229" cy="39227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solidFill>
                    <a:srgbClr val="798BB3"/>
                  </a:solidFill>
                  <a:latin typeface="Open Sans" panose="020B0606030504020204" pitchFamily="34" charset="0"/>
                  <a:ea typeface="Open Sans" panose="020B0606030504020204" pitchFamily="34" charset="0"/>
                  <a:cs typeface="Open Sans" panose="020B0606030504020204" pitchFamily="34" charset="0"/>
                </a:rPr>
                <a:t>Documentation/</a:t>
              </a:r>
              <a:br>
                <a:rPr lang="en-US" sz="1400" dirty="0">
                  <a:solidFill>
                    <a:srgbClr val="798BB3"/>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798BB3"/>
                  </a:solidFill>
                  <a:latin typeface="Open Sans" panose="020B0606030504020204" pitchFamily="34" charset="0"/>
                  <a:ea typeface="Open Sans" panose="020B0606030504020204" pitchFamily="34" charset="0"/>
                  <a:cs typeface="Open Sans" panose="020B0606030504020204" pitchFamily="34" charset="0"/>
                </a:rPr>
                <a:t>Education</a:t>
              </a:r>
            </a:p>
          </p:txBody>
        </p:sp>
        <p:grpSp>
          <p:nvGrpSpPr>
            <p:cNvPr id="265" name="Group 207">
              <a:extLst>
                <a:ext uri="{FF2B5EF4-FFF2-40B4-BE49-F238E27FC236}">
                  <a16:creationId xmlns:a16="http://schemas.microsoft.com/office/drawing/2014/main" id="{8D42B0F1-D097-49EC-9C85-4EA2FA6069EF}"/>
                </a:ext>
              </a:extLst>
            </p:cNvPr>
            <p:cNvGrpSpPr>
              <a:grpSpLocks noChangeAspect="1"/>
            </p:cNvGrpSpPr>
            <p:nvPr/>
          </p:nvGrpSpPr>
          <p:grpSpPr bwMode="auto">
            <a:xfrm>
              <a:off x="11046296" y="1748268"/>
              <a:ext cx="717550" cy="338138"/>
              <a:chOff x="803" y="804"/>
              <a:chExt cx="452" cy="213"/>
            </a:xfrm>
            <a:solidFill>
              <a:schemeClr val="accent1"/>
            </a:solidFill>
          </p:grpSpPr>
          <p:sp>
            <p:nvSpPr>
              <p:cNvPr id="267" name="Freeform 208">
                <a:hlinkClick r:id="rId17"/>
                <a:extLst>
                  <a:ext uri="{FF2B5EF4-FFF2-40B4-BE49-F238E27FC236}">
                    <a16:creationId xmlns:a16="http://schemas.microsoft.com/office/drawing/2014/main" id="{40DA7CFE-3F69-44DF-B216-4AFBFD4DA23B}"/>
                  </a:ext>
                </a:extLst>
              </p:cNvPr>
              <p:cNvSpPr>
                <a:spLocks/>
              </p:cNvSpPr>
              <p:nvPr/>
            </p:nvSpPr>
            <p:spPr bwMode="auto">
              <a:xfrm>
                <a:off x="803" y="804"/>
                <a:ext cx="452" cy="120"/>
              </a:xfrm>
              <a:custGeom>
                <a:avLst/>
                <a:gdLst>
                  <a:gd name="T0" fmla="*/ 452 w 452"/>
                  <a:gd name="T1" fmla="*/ 60 h 120"/>
                  <a:gd name="T2" fmla="*/ 227 w 452"/>
                  <a:gd name="T3" fmla="*/ 0 h 120"/>
                  <a:gd name="T4" fmla="*/ 0 w 452"/>
                  <a:gd name="T5" fmla="*/ 60 h 120"/>
                  <a:gd name="T6" fmla="*/ 227 w 452"/>
                  <a:gd name="T7" fmla="*/ 120 h 120"/>
                  <a:gd name="T8" fmla="*/ 452 w 452"/>
                  <a:gd name="T9" fmla="*/ 60 h 120"/>
                </a:gdLst>
                <a:ahLst/>
                <a:cxnLst>
                  <a:cxn ang="0">
                    <a:pos x="T0" y="T1"/>
                  </a:cxn>
                  <a:cxn ang="0">
                    <a:pos x="T2" y="T3"/>
                  </a:cxn>
                  <a:cxn ang="0">
                    <a:pos x="T4" y="T5"/>
                  </a:cxn>
                  <a:cxn ang="0">
                    <a:pos x="T6" y="T7"/>
                  </a:cxn>
                  <a:cxn ang="0">
                    <a:pos x="T8" y="T9"/>
                  </a:cxn>
                </a:cxnLst>
                <a:rect l="0" t="0" r="r" b="b"/>
                <a:pathLst>
                  <a:path w="452" h="120">
                    <a:moveTo>
                      <a:pt x="452" y="60"/>
                    </a:moveTo>
                    <a:lnTo>
                      <a:pt x="227" y="0"/>
                    </a:lnTo>
                    <a:lnTo>
                      <a:pt x="0" y="60"/>
                    </a:lnTo>
                    <a:lnTo>
                      <a:pt x="227" y="120"/>
                    </a:lnTo>
                    <a:lnTo>
                      <a:pt x="452" y="60"/>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8" name="Freeform 209">
                <a:hlinkClick r:id="rId17"/>
                <a:extLst>
                  <a:ext uri="{FF2B5EF4-FFF2-40B4-BE49-F238E27FC236}">
                    <a16:creationId xmlns:a16="http://schemas.microsoft.com/office/drawing/2014/main" id="{DC510C44-4A2E-40FB-9496-DD5E0E61777B}"/>
                  </a:ext>
                </a:extLst>
              </p:cNvPr>
              <p:cNvSpPr>
                <a:spLocks/>
              </p:cNvSpPr>
              <p:nvPr/>
            </p:nvSpPr>
            <p:spPr bwMode="auto">
              <a:xfrm>
                <a:off x="824" y="885"/>
                <a:ext cx="44" cy="113"/>
              </a:xfrm>
              <a:custGeom>
                <a:avLst/>
                <a:gdLst>
                  <a:gd name="T0" fmla="*/ 18 w 44"/>
                  <a:gd name="T1" fmla="*/ 0 h 113"/>
                  <a:gd name="T2" fmla="*/ 0 w 44"/>
                  <a:gd name="T3" fmla="*/ 113 h 113"/>
                  <a:gd name="T4" fmla="*/ 44 w 44"/>
                  <a:gd name="T5" fmla="*/ 113 h 113"/>
                  <a:gd name="T6" fmla="*/ 29 w 44"/>
                  <a:gd name="T7" fmla="*/ 3 h 113"/>
                  <a:gd name="T8" fmla="*/ 18 w 44"/>
                  <a:gd name="T9" fmla="*/ 0 h 113"/>
                </a:gdLst>
                <a:ahLst/>
                <a:cxnLst>
                  <a:cxn ang="0">
                    <a:pos x="T0" y="T1"/>
                  </a:cxn>
                  <a:cxn ang="0">
                    <a:pos x="T2" y="T3"/>
                  </a:cxn>
                  <a:cxn ang="0">
                    <a:pos x="T4" y="T5"/>
                  </a:cxn>
                  <a:cxn ang="0">
                    <a:pos x="T6" y="T7"/>
                  </a:cxn>
                  <a:cxn ang="0">
                    <a:pos x="T8" y="T9"/>
                  </a:cxn>
                </a:cxnLst>
                <a:rect l="0" t="0" r="r" b="b"/>
                <a:pathLst>
                  <a:path w="44" h="113">
                    <a:moveTo>
                      <a:pt x="18" y="0"/>
                    </a:moveTo>
                    <a:lnTo>
                      <a:pt x="0" y="113"/>
                    </a:lnTo>
                    <a:lnTo>
                      <a:pt x="44" y="113"/>
                    </a:lnTo>
                    <a:lnTo>
                      <a:pt x="29" y="3"/>
                    </a:lnTo>
                    <a:lnTo>
                      <a:pt x="18" y="0"/>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9" name="Freeform 210">
                <a:hlinkClick r:id="rId17"/>
                <a:extLst>
                  <a:ext uri="{FF2B5EF4-FFF2-40B4-BE49-F238E27FC236}">
                    <a16:creationId xmlns:a16="http://schemas.microsoft.com/office/drawing/2014/main" id="{4C884F55-1319-4FDA-97AB-542770E575B7}"/>
                  </a:ext>
                </a:extLst>
              </p:cNvPr>
              <p:cNvSpPr>
                <a:spLocks/>
              </p:cNvSpPr>
              <p:nvPr/>
            </p:nvSpPr>
            <p:spPr bwMode="auto">
              <a:xfrm>
                <a:off x="898" y="897"/>
                <a:ext cx="269" cy="120"/>
              </a:xfrm>
              <a:custGeom>
                <a:avLst/>
                <a:gdLst>
                  <a:gd name="T0" fmla="*/ 2198 w 4480"/>
                  <a:gd name="T1" fmla="*/ 609 h 2000"/>
                  <a:gd name="T2" fmla="*/ 2198 w 4480"/>
                  <a:gd name="T3" fmla="*/ 609 h 2000"/>
                  <a:gd name="T4" fmla="*/ 0 w 4480"/>
                  <a:gd name="T5" fmla="*/ 44 h 2000"/>
                  <a:gd name="T6" fmla="*/ 0 w 4480"/>
                  <a:gd name="T7" fmla="*/ 1348 h 2000"/>
                  <a:gd name="T8" fmla="*/ 2240 w 4480"/>
                  <a:gd name="T9" fmla="*/ 2000 h 2000"/>
                  <a:gd name="T10" fmla="*/ 4480 w 4480"/>
                  <a:gd name="T11" fmla="*/ 1348 h 2000"/>
                  <a:gd name="T12" fmla="*/ 4480 w 4480"/>
                  <a:gd name="T13" fmla="*/ 0 h 2000"/>
                  <a:gd name="T14" fmla="*/ 2198 w 4480"/>
                  <a:gd name="T15" fmla="*/ 609 h 2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0" h="2000">
                    <a:moveTo>
                      <a:pt x="2198" y="609"/>
                    </a:moveTo>
                    <a:cubicBezTo>
                      <a:pt x="2198" y="609"/>
                      <a:pt x="2198" y="609"/>
                      <a:pt x="2198" y="609"/>
                    </a:cubicBezTo>
                    <a:cubicBezTo>
                      <a:pt x="0" y="44"/>
                      <a:pt x="0" y="44"/>
                      <a:pt x="0" y="44"/>
                    </a:cubicBezTo>
                    <a:cubicBezTo>
                      <a:pt x="0" y="1348"/>
                      <a:pt x="0" y="1348"/>
                      <a:pt x="0" y="1348"/>
                    </a:cubicBezTo>
                    <a:cubicBezTo>
                      <a:pt x="0" y="1609"/>
                      <a:pt x="930" y="2000"/>
                      <a:pt x="2240" y="2000"/>
                    </a:cubicBezTo>
                    <a:cubicBezTo>
                      <a:pt x="3593" y="2000"/>
                      <a:pt x="4480" y="1522"/>
                      <a:pt x="4480" y="1348"/>
                    </a:cubicBezTo>
                    <a:cubicBezTo>
                      <a:pt x="4480" y="0"/>
                      <a:pt x="4480" y="0"/>
                      <a:pt x="4480" y="0"/>
                    </a:cubicBezTo>
                    <a:lnTo>
                      <a:pt x="2198" y="609"/>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161" name="Datumsplatzhalter 6">
            <a:extLst>
              <a:ext uri="{FF2B5EF4-FFF2-40B4-BE49-F238E27FC236}">
                <a16:creationId xmlns:a16="http://schemas.microsoft.com/office/drawing/2014/main" id="{935A80E1-29BF-4B96-996D-7A3E5E220B2E}"/>
              </a:ext>
            </a:extLst>
          </p:cNvPr>
          <p:cNvSpPr>
            <a:spLocks noGrp="1"/>
          </p:cNvSpPr>
          <p:nvPr>
            <p:ph type="dt" sz="half" idx="2"/>
          </p:nvPr>
        </p:nvSpPr>
        <p:spPr>
          <a:xfrm>
            <a:off x="360363" y="6584851"/>
            <a:ext cx="493866" cy="216000"/>
          </a:xfrm>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2" name="Fußzeilenplatzhalter 2">
            <a:extLst>
              <a:ext uri="{FF2B5EF4-FFF2-40B4-BE49-F238E27FC236}">
                <a16:creationId xmlns:a16="http://schemas.microsoft.com/office/drawing/2014/main" id="{201CED9A-9F70-47B3-96C1-4B5E3E94DA6A}"/>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pic>
        <p:nvPicPr>
          <p:cNvPr id="159" name="Grafik 158">
            <a:extLst>
              <a:ext uri="{FF2B5EF4-FFF2-40B4-BE49-F238E27FC236}">
                <a16:creationId xmlns:a16="http://schemas.microsoft.com/office/drawing/2014/main" id="{938AFCCE-BD91-4707-A6F7-BEAB30FE1B2C}"/>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0524034" y="5665562"/>
            <a:ext cx="216000" cy="265247"/>
          </a:xfrm>
          <a:prstGeom prst="rect">
            <a:avLst/>
          </a:prstGeom>
        </p:spPr>
      </p:pic>
      <p:pic>
        <p:nvPicPr>
          <p:cNvPr id="163" name="Grafik 162">
            <a:extLst>
              <a:ext uri="{FF2B5EF4-FFF2-40B4-BE49-F238E27FC236}">
                <a16:creationId xmlns:a16="http://schemas.microsoft.com/office/drawing/2014/main" id="{C5C6621E-5BF7-4D79-B331-73EBA6304B7A}"/>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2084213" y="1908757"/>
            <a:ext cx="117265" cy="144000"/>
          </a:xfrm>
          <a:prstGeom prst="rect">
            <a:avLst/>
          </a:prstGeom>
        </p:spPr>
      </p:pic>
      <p:pic>
        <p:nvPicPr>
          <p:cNvPr id="164" name="Grafik 163">
            <a:extLst>
              <a:ext uri="{FF2B5EF4-FFF2-40B4-BE49-F238E27FC236}">
                <a16:creationId xmlns:a16="http://schemas.microsoft.com/office/drawing/2014/main" id="{0592C32B-5142-4F06-8AD4-455AF0F5424B}"/>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3055473" y="3121731"/>
            <a:ext cx="72000" cy="88415"/>
          </a:xfrm>
          <a:prstGeom prst="rect">
            <a:avLst/>
          </a:prstGeom>
        </p:spPr>
      </p:pic>
      <p:pic>
        <p:nvPicPr>
          <p:cNvPr id="165" name="Grafik 164">
            <a:extLst>
              <a:ext uri="{FF2B5EF4-FFF2-40B4-BE49-F238E27FC236}">
                <a16:creationId xmlns:a16="http://schemas.microsoft.com/office/drawing/2014/main" id="{2BBE2152-23F1-4F35-845B-232B5C6685EA}"/>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2156374" y="5036833"/>
            <a:ext cx="72000" cy="88415"/>
          </a:xfrm>
          <a:prstGeom prst="rect">
            <a:avLst/>
          </a:prstGeom>
        </p:spPr>
      </p:pic>
      <p:pic>
        <p:nvPicPr>
          <p:cNvPr id="166" name="Grafik 165">
            <a:extLst>
              <a:ext uri="{FF2B5EF4-FFF2-40B4-BE49-F238E27FC236}">
                <a16:creationId xmlns:a16="http://schemas.microsoft.com/office/drawing/2014/main" id="{44B773AD-FF7A-4904-8BE8-40F9766B623D}"/>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7048892" y="3804347"/>
            <a:ext cx="36000" cy="44208"/>
          </a:xfrm>
          <a:prstGeom prst="rect">
            <a:avLst/>
          </a:prstGeom>
        </p:spPr>
      </p:pic>
      <p:pic>
        <p:nvPicPr>
          <p:cNvPr id="168" name="Grafik 167">
            <a:extLst>
              <a:ext uri="{FF2B5EF4-FFF2-40B4-BE49-F238E27FC236}">
                <a16:creationId xmlns:a16="http://schemas.microsoft.com/office/drawing/2014/main" id="{3EB58C58-07D8-497F-AB2F-7A33D10C5DF0}"/>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0735783" y="1501038"/>
            <a:ext cx="87949" cy="108000"/>
          </a:xfrm>
          <a:prstGeom prst="rect">
            <a:avLst/>
          </a:prstGeom>
        </p:spPr>
      </p:pic>
    </p:spTree>
    <p:extLst>
      <p:ext uri="{BB962C8B-B14F-4D97-AF65-F5344CB8AC3E}">
        <p14:creationId xmlns:p14="http://schemas.microsoft.com/office/powerpoint/2010/main" val="2794575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kt 13" hidden="1">
            <a:extLst>
              <a:ext uri="{FF2B5EF4-FFF2-40B4-BE49-F238E27FC236}">
                <a16:creationId xmlns:a16="http://schemas.microsoft.com/office/drawing/2014/main" id="{DC6079C1-1AB4-436C-B53F-CFE6B2EC060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598" name="think-cell Folie" r:id="rId6" imgW="473" imgH="476" progId="TCLayout.ActiveDocument.1">
                  <p:embed/>
                </p:oleObj>
              </mc:Choice>
              <mc:Fallback>
                <p:oleObj name="think-cell Folie" r:id="rId6" imgW="473" imgH="476" progId="TCLayout.ActiveDocument.1">
                  <p:embed/>
                  <p:pic>
                    <p:nvPicPr>
                      <p:cNvPr id="14" name="Objekt 13" hidden="1">
                        <a:extLst>
                          <a:ext uri="{FF2B5EF4-FFF2-40B4-BE49-F238E27FC236}">
                            <a16:creationId xmlns:a16="http://schemas.microsoft.com/office/drawing/2014/main" id="{DC6079C1-1AB4-436C-B53F-CFE6B2EC060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Rechteck 12" hidden="1">
            <a:extLst>
              <a:ext uri="{FF2B5EF4-FFF2-40B4-BE49-F238E27FC236}">
                <a16:creationId xmlns:a16="http://schemas.microsoft.com/office/drawing/2014/main" id="{0FAED138-9D01-4EB8-8CB1-31E96B48FDD1}"/>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Titel 1">
            <a:extLst>
              <a:ext uri="{FF2B5EF4-FFF2-40B4-BE49-F238E27FC236}">
                <a16:creationId xmlns:a16="http://schemas.microsoft.com/office/drawing/2014/main" id="{3435E134-C4BE-482C-888E-ADE8C1484350}"/>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What is the Tezos foundation and what is its mission?</a:t>
            </a:r>
          </a:p>
        </p:txBody>
      </p:sp>
      <p:sp>
        <p:nvSpPr>
          <p:cNvPr id="4" name="Foliennummernplatzhalter 3">
            <a:extLst>
              <a:ext uri="{FF2B5EF4-FFF2-40B4-BE49-F238E27FC236}">
                <a16:creationId xmlns:a16="http://schemas.microsoft.com/office/drawing/2014/main" id="{C9B210B6-3B63-4A7B-9A9F-F72533F9A806}"/>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52</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uppieren 6">
            <a:extLst>
              <a:ext uri="{FF2B5EF4-FFF2-40B4-BE49-F238E27FC236}">
                <a16:creationId xmlns:a16="http://schemas.microsoft.com/office/drawing/2014/main" id="{0D1D5D20-E4D3-43F5-8AEC-23C0DB2CC184}"/>
              </a:ext>
            </a:extLst>
          </p:cNvPr>
          <p:cNvGrpSpPr/>
          <p:nvPr/>
        </p:nvGrpSpPr>
        <p:grpSpPr>
          <a:xfrm>
            <a:off x="7292788" y="884238"/>
            <a:ext cx="4537262" cy="5416045"/>
            <a:chOff x="360363" y="884238"/>
            <a:chExt cx="4537262" cy="5416045"/>
          </a:xfrm>
        </p:grpSpPr>
        <p:sp>
          <p:nvSpPr>
            <p:cNvPr id="18" name="Freihandform: Form 17">
              <a:hlinkClick r:id="rId8"/>
              <a:extLst>
                <a:ext uri="{FF2B5EF4-FFF2-40B4-BE49-F238E27FC236}">
                  <a16:creationId xmlns:a16="http://schemas.microsoft.com/office/drawing/2014/main" id="{7B2BA8D3-C36F-440F-AD36-02D4DD0DB39E}"/>
                </a:ext>
              </a:extLst>
            </p:cNvPr>
            <p:cNvSpPr/>
            <p:nvPr/>
          </p:nvSpPr>
          <p:spPr>
            <a:xfrm>
              <a:off x="912004" y="2541609"/>
              <a:ext cx="3626004" cy="333593"/>
            </a:xfrm>
            <a:custGeom>
              <a:avLst/>
              <a:gdLst>
                <a:gd name="connsiteX0" fmla="*/ 702383 w 1773694"/>
                <a:gd name="connsiteY0" fmla="*/ 6 h 163180"/>
                <a:gd name="connsiteX1" fmla="*/ 785257 w 1773694"/>
                <a:gd name="connsiteY1" fmla="*/ 6 h 163180"/>
                <a:gd name="connsiteX2" fmla="*/ 788287 w 1773694"/>
                <a:gd name="connsiteY2" fmla="*/ 24 h 163180"/>
                <a:gd name="connsiteX3" fmla="*/ 792742 w 1773694"/>
                <a:gd name="connsiteY3" fmla="*/ 598 h 163180"/>
                <a:gd name="connsiteX4" fmla="*/ 798773 w 1773694"/>
                <a:gd name="connsiteY4" fmla="*/ 6341 h 163180"/>
                <a:gd name="connsiteX5" fmla="*/ 799418 w 1773694"/>
                <a:gd name="connsiteY5" fmla="*/ 13588 h 163180"/>
                <a:gd name="connsiteX6" fmla="*/ 799439 w 1773694"/>
                <a:gd name="connsiteY6" fmla="*/ 25978 h 163180"/>
                <a:gd name="connsiteX7" fmla="*/ 789840 w 1773694"/>
                <a:gd name="connsiteY7" fmla="*/ 25978 h 163180"/>
                <a:gd name="connsiteX8" fmla="*/ 789819 w 1773694"/>
                <a:gd name="connsiteY8" fmla="*/ 19812 h 163180"/>
                <a:gd name="connsiteX9" fmla="*/ 789464 w 1773694"/>
                <a:gd name="connsiteY9" fmla="*/ 12040 h 163180"/>
                <a:gd name="connsiteX10" fmla="*/ 785257 w 1773694"/>
                <a:gd name="connsiteY10" fmla="*/ 9572 h 163180"/>
                <a:gd name="connsiteX11" fmla="*/ 712479 w 1773694"/>
                <a:gd name="connsiteY11" fmla="*/ 9572 h 163180"/>
                <a:gd name="connsiteX12" fmla="*/ 712479 w 1773694"/>
                <a:gd name="connsiteY12" fmla="*/ 79401 h 163180"/>
                <a:gd name="connsiteX13" fmla="*/ 775395 w 1773694"/>
                <a:gd name="connsiteY13" fmla="*/ 79401 h 163180"/>
                <a:gd name="connsiteX14" fmla="*/ 775395 w 1773694"/>
                <a:gd name="connsiteY14" fmla="*/ 88967 h 163180"/>
                <a:gd name="connsiteX15" fmla="*/ 712479 w 1773694"/>
                <a:gd name="connsiteY15" fmla="*/ 88967 h 163180"/>
                <a:gd name="connsiteX16" fmla="*/ 712479 w 1773694"/>
                <a:gd name="connsiteY16" fmla="*/ 167405 h 163180"/>
                <a:gd name="connsiteX17" fmla="*/ 702383 w 1773694"/>
                <a:gd name="connsiteY17" fmla="*/ 167405 h 163180"/>
                <a:gd name="connsiteX18" fmla="*/ 702383 w 1773694"/>
                <a:gd name="connsiteY18" fmla="*/ 6 h 163180"/>
                <a:gd name="connsiteX19" fmla="*/ 800752 w 1773694"/>
                <a:gd name="connsiteY19" fmla="*/ 106902 h 163180"/>
                <a:gd name="connsiteX20" fmla="*/ 861561 w 1773694"/>
                <a:gd name="connsiteY20" fmla="*/ 44965 h 163180"/>
                <a:gd name="connsiteX21" fmla="*/ 922371 w 1773694"/>
                <a:gd name="connsiteY21" fmla="*/ 106902 h 163180"/>
                <a:gd name="connsiteX22" fmla="*/ 861561 w 1773694"/>
                <a:gd name="connsiteY22" fmla="*/ 170275 h 163180"/>
                <a:gd name="connsiteX23" fmla="*/ 800752 w 1773694"/>
                <a:gd name="connsiteY23" fmla="*/ 106902 h 163180"/>
                <a:gd name="connsiteX24" fmla="*/ 811082 w 1773694"/>
                <a:gd name="connsiteY24" fmla="*/ 106902 h 163180"/>
                <a:gd name="connsiteX25" fmla="*/ 861561 w 1773694"/>
                <a:gd name="connsiteY25" fmla="*/ 160470 h 163180"/>
                <a:gd name="connsiteX26" fmla="*/ 912041 w 1773694"/>
                <a:gd name="connsiteY26" fmla="*/ 106902 h 163180"/>
                <a:gd name="connsiteX27" fmla="*/ 861561 w 1773694"/>
                <a:gd name="connsiteY27" fmla="*/ 54770 h 163180"/>
                <a:gd name="connsiteX28" fmla="*/ 811082 w 1773694"/>
                <a:gd name="connsiteY28" fmla="*/ 106902 h 163180"/>
                <a:gd name="connsiteX29" fmla="*/ 941803 w 1773694"/>
                <a:gd name="connsiteY29" fmla="*/ 123642 h 163180"/>
                <a:gd name="connsiteX30" fmla="*/ 941803 w 1773694"/>
                <a:gd name="connsiteY30" fmla="*/ 51900 h 163180"/>
                <a:gd name="connsiteX31" fmla="*/ 941803 w 1773694"/>
                <a:gd name="connsiteY31" fmla="*/ 47835 h 163180"/>
                <a:gd name="connsiteX32" fmla="*/ 951665 w 1773694"/>
                <a:gd name="connsiteY32" fmla="*/ 47835 h 163180"/>
                <a:gd name="connsiteX33" fmla="*/ 951665 w 1773694"/>
                <a:gd name="connsiteY33" fmla="*/ 51900 h 163180"/>
                <a:gd name="connsiteX34" fmla="*/ 951665 w 1773694"/>
                <a:gd name="connsiteY34" fmla="*/ 120055 h 163180"/>
                <a:gd name="connsiteX35" fmla="*/ 980541 w 1773694"/>
                <a:gd name="connsiteY35" fmla="*/ 160470 h 163180"/>
                <a:gd name="connsiteX36" fmla="*/ 1028672 w 1773694"/>
                <a:gd name="connsiteY36" fmla="*/ 106185 h 163180"/>
                <a:gd name="connsiteX37" fmla="*/ 1028672 w 1773694"/>
                <a:gd name="connsiteY37" fmla="*/ 51900 h 163180"/>
                <a:gd name="connsiteX38" fmla="*/ 1028672 w 1773694"/>
                <a:gd name="connsiteY38" fmla="*/ 47835 h 163180"/>
                <a:gd name="connsiteX39" fmla="*/ 1038534 w 1773694"/>
                <a:gd name="connsiteY39" fmla="*/ 47835 h 163180"/>
                <a:gd name="connsiteX40" fmla="*/ 1038534 w 1773694"/>
                <a:gd name="connsiteY40" fmla="*/ 51900 h 163180"/>
                <a:gd name="connsiteX41" fmla="*/ 1038534 w 1773694"/>
                <a:gd name="connsiteY41" fmla="*/ 163340 h 163180"/>
                <a:gd name="connsiteX42" fmla="*/ 1038534 w 1773694"/>
                <a:gd name="connsiteY42" fmla="*/ 167405 h 163180"/>
                <a:gd name="connsiteX43" fmla="*/ 1028672 w 1773694"/>
                <a:gd name="connsiteY43" fmla="*/ 167405 h 163180"/>
                <a:gd name="connsiteX44" fmla="*/ 1028672 w 1773694"/>
                <a:gd name="connsiteY44" fmla="*/ 163340 h 163180"/>
                <a:gd name="connsiteX45" fmla="*/ 1028672 w 1773694"/>
                <a:gd name="connsiteY45" fmla="*/ 146361 h 163180"/>
                <a:gd name="connsiteX46" fmla="*/ 1029615 w 1773694"/>
                <a:gd name="connsiteY46" fmla="*/ 136556 h 163180"/>
                <a:gd name="connsiteX47" fmla="*/ 1029140 w 1773694"/>
                <a:gd name="connsiteY47" fmla="*/ 136556 h 163180"/>
                <a:gd name="connsiteX48" fmla="*/ 980541 w 1773694"/>
                <a:gd name="connsiteY48" fmla="*/ 170275 h 163180"/>
                <a:gd name="connsiteX49" fmla="*/ 941803 w 1773694"/>
                <a:gd name="connsiteY49" fmla="*/ 123642 h 163180"/>
                <a:gd name="connsiteX50" fmla="*/ 1059094 w 1773694"/>
                <a:gd name="connsiteY50" fmla="*/ 163340 h 163180"/>
                <a:gd name="connsiteX51" fmla="*/ 1059094 w 1773694"/>
                <a:gd name="connsiteY51" fmla="*/ 51900 h 163180"/>
                <a:gd name="connsiteX52" fmla="*/ 1059094 w 1773694"/>
                <a:gd name="connsiteY52" fmla="*/ 47835 h 163180"/>
                <a:gd name="connsiteX53" fmla="*/ 1068956 w 1773694"/>
                <a:gd name="connsiteY53" fmla="*/ 47835 h 163180"/>
                <a:gd name="connsiteX54" fmla="*/ 1068956 w 1773694"/>
                <a:gd name="connsiteY54" fmla="*/ 51900 h 163180"/>
                <a:gd name="connsiteX55" fmla="*/ 1068956 w 1773694"/>
                <a:gd name="connsiteY55" fmla="*/ 68879 h 163180"/>
                <a:gd name="connsiteX56" fmla="*/ 1068012 w 1773694"/>
                <a:gd name="connsiteY56" fmla="*/ 78684 h 163180"/>
                <a:gd name="connsiteX57" fmla="*/ 1068481 w 1773694"/>
                <a:gd name="connsiteY57" fmla="*/ 78684 h 163180"/>
                <a:gd name="connsiteX58" fmla="*/ 1118258 w 1773694"/>
                <a:gd name="connsiteY58" fmla="*/ 44965 h 163180"/>
                <a:gd name="connsiteX59" fmla="*/ 1156995 w 1773694"/>
                <a:gd name="connsiteY59" fmla="*/ 91597 h 163180"/>
                <a:gd name="connsiteX60" fmla="*/ 1156995 w 1773694"/>
                <a:gd name="connsiteY60" fmla="*/ 163340 h 163180"/>
                <a:gd name="connsiteX61" fmla="*/ 1156995 w 1773694"/>
                <a:gd name="connsiteY61" fmla="*/ 167405 h 163180"/>
                <a:gd name="connsiteX62" fmla="*/ 1147133 w 1773694"/>
                <a:gd name="connsiteY62" fmla="*/ 167405 h 163180"/>
                <a:gd name="connsiteX63" fmla="*/ 1147133 w 1773694"/>
                <a:gd name="connsiteY63" fmla="*/ 163340 h 163180"/>
                <a:gd name="connsiteX64" fmla="*/ 1147133 w 1773694"/>
                <a:gd name="connsiteY64" fmla="*/ 95184 h 163180"/>
                <a:gd name="connsiteX65" fmla="*/ 1118258 w 1773694"/>
                <a:gd name="connsiteY65" fmla="*/ 54770 h 163180"/>
                <a:gd name="connsiteX66" fmla="*/ 1068956 w 1773694"/>
                <a:gd name="connsiteY66" fmla="*/ 107859 h 163180"/>
                <a:gd name="connsiteX67" fmla="*/ 1068956 w 1773694"/>
                <a:gd name="connsiteY67" fmla="*/ 163340 h 163180"/>
                <a:gd name="connsiteX68" fmla="*/ 1068956 w 1773694"/>
                <a:gd name="connsiteY68" fmla="*/ 167405 h 163180"/>
                <a:gd name="connsiteX69" fmla="*/ 1059094 w 1773694"/>
                <a:gd name="connsiteY69" fmla="*/ 167405 h 163180"/>
                <a:gd name="connsiteX70" fmla="*/ 1059094 w 1773694"/>
                <a:gd name="connsiteY70" fmla="*/ 163340 h 163180"/>
                <a:gd name="connsiteX71" fmla="*/ 1177137 w 1773694"/>
                <a:gd name="connsiteY71" fmla="*/ 107620 h 163180"/>
                <a:gd name="connsiteX72" fmla="*/ 1229724 w 1773694"/>
                <a:gd name="connsiteY72" fmla="*/ 44965 h 163180"/>
                <a:gd name="connsiteX73" fmla="*/ 1270341 w 1773694"/>
                <a:gd name="connsiteY73" fmla="*/ 71988 h 163180"/>
                <a:gd name="connsiteX74" fmla="*/ 1270809 w 1773694"/>
                <a:gd name="connsiteY74" fmla="*/ 71988 h 163180"/>
                <a:gd name="connsiteX75" fmla="*/ 1269873 w 1773694"/>
                <a:gd name="connsiteY75" fmla="*/ 62183 h 163180"/>
                <a:gd name="connsiteX76" fmla="*/ 1269873 w 1773694"/>
                <a:gd name="connsiteY76" fmla="*/ 4072 h 163180"/>
                <a:gd name="connsiteX77" fmla="*/ 1269873 w 1773694"/>
                <a:gd name="connsiteY77" fmla="*/ 6 h 163180"/>
                <a:gd name="connsiteX78" fmla="*/ 1279735 w 1773694"/>
                <a:gd name="connsiteY78" fmla="*/ 6 h 163180"/>
                <a:gd name="connsiteX79" fmla="*/ 1279735 w 1773694"/>
                <a:gd name="connsiteY79" fmla="*/ 4072 h 163180"/>
                <a:gd name="connsiteX80" fmla="*/ 1279735 w 1773694"/>
                <a:gd name="connsiteY80" fmla="*/ 163340 h 163180"/>
                <a:gd name="connsiteX81" fmla="*/ 1279735 w 1773694"/>
                <a:gd name="connsiteY81" fmla="*/ 167405 h 163180"/>
                <a:gd name="connsiteX82" fmla="*/ 1269873 w 1773694"/>
                <a:gd name="connsiteY82" fmla="*/ 167405 h 163180"/>
                <a:gd name="connsiteX83" fmla="*/ 1269873 w 1773694"/>
                <a:gd name="connsiteY83" fmla="*/ 163340 h 163180"/>
                <a:gd name="connsiteX84" fmla="*/ 1269873 w 1773694"/>
                <a:gd name="connsiteY84" fmla="*/ 152339 h 163180"/>
                <a:gd name="connsiteX85" fmla="*/ 1270809 w 1773694"/>
                <a:gd name="connsiteY85" fmla="*/ 143252 h 163180"/>
                <a:gd name="connsiteX86" fmla="*/ 1270341 w 1773694"/>
                <a:gd name="connsiteY86" fmla="*/ 143252 h 163180"/>
                <a:gd name="connsiteX87" fmla="*/ 1227843 w 1773694"/>
                <a:gd name="connsiteY87" fmla="*/ 170275 h 163180"/>
                <a:gd name="connsiteX88" fmla="*/ 1177137 w 1773694"/>
                <a:gd name="connsiteY88" fmla="*/ 107620 h 163180"/>
                <a:gd name="connsiteX89" fmla="*/ 1187467 w 1773694"/>
                <a:gd name="connsiteY89" fmla="*/ 107620 h 163180"/>
                <a:gd name="connsiteX90" fmla="*/ 1228319 w 1773694"/>
                <a:gd name="connsiteY90" fmla="*/ 160470 h 163180"/>
                <a:gd name="connsiteX91" fmla="*/ 1270107 w 1773694"/>
                <a:gd name="connsiteY91" fmla="*/ 107381 h 163180"/>
                <a:gd name="connsiteX92" fmla="*/ 1229255 w 1773694"/>
                <a:gd name="connsiteY92" fmla="*/ 54770 h 163180"/>
                <a:gd name="connsiteX93" fmla="*/ 1187467 w 1773694"/>
                <a:gd name="connsiteY93" fmla="*/ 107620 h 163180"/>
                <a:gd name="connsiteX94" fmla="*/ 1298933 w 1773694"/>
                <a:gd name="connsiteY94" fmla="*/ 135599 h 163180"/>
                <a:gd name="connsiteX95" fmla="*/ 1371711 w 1773694"/>
                <a:gd name="connsiteY95" fmla="*/ 94467 h 163180"/>
                <a:gd name="connsiteX96" fmla="*/ 1379466 w 1773694"/>
                <a:gd name="connsiteY96" fmla="*/ 94467 h 163180"/>
                <a:gd name="connsiteX97" fmla="*/ 1379466 w 1773694"/>
                <a:gd name="connsiteY97" fmla="*/ 90402 h 163180"/>
                <a:gd name="connsiteX98" fmla="*/ 1347298 w 1773694"/>
                <a:gd name="connsiteY98" fmla="*/ 54770 h 163180"/>
                <a:gd name="connsiteX99" fmla="*/ 1317011 w 1773694"/>
                <a:gd name="connsiteY99" fmla="*/ 63857 h 163180"/>
                <a:gd name="connsiteX100" fmla="*/ 1311143 w 1773694"/>
                <a:gd name="connsiteY100" fmla="*/ 55726 h 163180"/>
                <a:gd name="connsiteX101" fmla="*/ 1347766 w 1773694"/>
                <a:gd name="connsiteY101" fmla="*/ 44965 h 163180"/>
                <a:gd name="connsiteX102" fmla="*/ 1389321 w 1773694"/>
                <a:gd name="connsiteY102" fmla="*/ 90163 h 163180"/>
                <a:gd name="connsiteX103" fmla="*/ 1389321 w 1773694"/>
                <a:gd name="connsiteY103" fmla="*/ 163340 h 163180"/>
                <a:gd name="connsiteX104" fmla="*/ 1389321 w 1773694"/>
                <a:gd name="connsiteY104" fmla="*/ 167405 h 163180"/>
                <a:gd name="connsiteX105" fmla="*/ 1379466 w 1773694"/>
                <a:gd name="connsiteY105" fmla="*/ 167405 h 163180"/>
                <a:gd name="connsiteX106" fmla="*/ 1379466 w 1773694"/>
                <a:gd name="connsiteY106" fmla="*/ 163340 h 163180"/>
                <a:gd name="connsiteX107" fmla="*/ 1379466 w 1773694"/>
                <a:gd name="connsiteY107" fmla="*/ 151622 h 163180"/>
                <a:gd name="connsiteX108" fmla="*/ 1380402 w 1773694"/>
                <a:gd name="connsiteY108" fmla="*/ 140861 h 163180"/>
                <a:gd name="connsiteX109" fmla="*/ 1379934 w 1773694"/>
                <a:gd name="connsiteY109" fmla="*/ 140861 h 163180"/>
                <a:gd name="connsiteX110" fmla="*/ 1338848 w 1773694"/>
                <a:gd name="connsiteY110" fmla="*/ 170275 h 163180"/>
                <a:gd name="connsiteX111" fmla="*/ 1298933 w 1773694"/>
                <a:gd name="connsiteY111" fmla="*/ 135599 h 163180"/>
                <a:gd name="connsiteX112" fmla="*/ 1309263 w 1773694"/>
                <a:gd name="connsiteY112" fmla="*/ 134882 h 163180"/>
                <a:gd name="connsiteX113" fmla="*/ 1339317 w 1773694"/>
                <a:gd name="connsiteY113" fmla="*/ 160948 h 163180"/>
                <a:gd name="connsiteX114" fmla="*/ 1379466 w 1773694"/>
                <a:gd name="connsiteY114" fmla="*/ 110250 h 163180"/>
                <a:gd name="connsiteX115" fmla="*/ 1379466 w 1773694"/>
                <a:gd name="connsiteY115" fmla="*/ 103794 h 163180"/>
                <a:gd name="connsiteX116" fmla="*/ 1371953 w 1773694"/>
                <a:gd name="connsiteY116" fmla="*/ 103794 h 163180"/>
                <a:gd name="connsiteX117" fmla="*/ 1309263 w 1773694"/>
                <a:gd name="connsiteY117" fmla="*/ 134882 h 163180"/>
                <a:gd name="connsiteX118" fmla="*/ 1417607 w 1773694"/>
                <a:gd name="connsiteY118" fmla="*/ 123601 h 163180"/>
                <a:gd name="connsiteX119" fmla="*/ 1417607 w 1773694"/>
                <a:gd name="connsiteY119" fmla="*/ 57119 h 163180"/>
                <a:gd name="connsiteX120" fmla="*/ 1406100 w 1773694"/>
                <a:gd name="connsiteY120" fmla="*/ 57119 h 163180"/>
                <a:gd name="connsiteX121" fmla="*/ 1402112 w 1773694"/>
                <a:gd name="connsiteY121" fmla="*/ 57119 h 163180"/>
                <a:gd name="connsiteX122" fmla="*/ 1402112 w 1773694"/>
                <a:gd name="connsiteY122" fmla="*/ 48032 h 163180"/>
                <a:gd name="connsiteX123" fmla="*/ 1406100 w 1773694"/>
                <a:gd name="connsiteY123" fmla="*/ 48032 h 163180"/>
                <a:gd name="connsiteX124" fmla="*/ 1417607 w 1773694"/>
                <a:gd name="connsiteY124" fmla="*/ 48032 h 163180"/>
                <a:gd name="connsiteX125" fmla="*/ 1417607 w 1773694"/>
                <a:gd name="connsiteY125" fmla="*/ 18139 h 163180"/>
                <a:gd name="connsiteX126" fmla="*/ 1417607 w 1773694"/>
                <a:gd name="connsiteY126" fmla="*/ 14073 h 163180"/>
                <a:gd name="connsiteX127" fmla="*/ 1427469 w 1773694"/>
                <a:gd name="connsiteY127" fmla="*/ 14073 h 163180"/>
                <a:gd name="connsiteX128" fmla="*/ 1427469 w 1773694"/>
                <a:gd name="connsiteY128" fmla="*/ 18139 h 163180"/>
                <a:gd name="connsiteX129" fmla="*/ 1427469 w 1773694"/>
                <a:gd name="connsiteY129" fmla="*/ 48032 h 163180"/>
                <a:gd name="connsiteX130" fmla="*/ 1454231 w 1773694"/>
                <a:gd name="connsiteY130" fmla="*/ 48032 h 163180"/>
                <a:gd name="connsiteX131" fmla="*/ 1458225 w 1773694"/>
                <a:gd name="connsiteY131" fmla="*/ 48032 h 163180"/>
                <a:gd name="connsiteX132" fmla="*/ 1458225 w 1773694"/>
                <a:gd name="connsiteY132" fmla="*/ 57119 h 163180"/>
                <a:gd name="connsiteX133" fmla="*/ 1454231 w 1773694"/>
                <a:gd name="connsiteY133" fmla="*/ 57119 h 163180"/>
                <a:gd name="connsiteX134" fmla="*/ 1427469 w 1773694"/>
                <a:gd name="connsiteY134" fmla="*/ 57119 h 163180"/>
                <a:gd name="connsiteX135" fmla="*/ 1427469 w 1773694"/>
                <a:gd name="connsiteY135" fmla="*/ 122883 h 163180"/>
                <a:gd name="connsiteX136" fmla="*/ 1456813 w 1773694"/>
                <a:gd name="connsiteY136" fmla="*/ 157765 h 163180"/>
                <a:gd name="connsiteX137" fmla="*/ 1465348 w 1773694"/>
                <a:gd name="connsiteY137" fmla="*/ 157765 h 163180"/>
                <a:gd name="connsiteX138" fmla="*/ 1469754 w 1773694"/>
                <a:gd name="connsiteY138" fmla="*/ 157198 h 163180"/>
                <a:gd name="connsiteX139" fmla="*/ 1471407 w 1773694"/>
                <a:gd name="connsiteY139" fmla="*/ 155382 h 163180"/>
                <a:gd name="connsiteX140" fmla="*/ 1471847 w 1773694"/>
                <a:gd name="connsiteY140" fmla="*/ 148040 h 163180"/>
                <a:gd name="connsiteX141" fmla="*/ 1471847 w 1773694"/>
                <a:gd name="connsiteY141" fmla="*/ 141152 h 163180"/>
                <a:gd name="connsiteX142" fmla="*/ 1481460 w 1773694"/>
                <a:gd name="connsiteY142" fmla="*/ 141152 h 163180"/>
                <a:gd name="connsiteX143" fmla="*/ 1481460 w 1773694"/>
                <a:gd name="connsiteY143" fmla="*/ 147051 h 163180"/>
                <a:gd name="connsiteX144" fmla="*/ 1481460 w 1773694"/>
                <a:gd name="connsiteY144" fmla="*/ 151638 h 163180"/>
                <a:gd name="connsiteX145" fmla="*/ 1481106 w 1773694"/>
                <a:gd name="connsiteY145" fmla="*/ 159133 h 163180"/>
                <a:gd name="connsiteX146" fmla="*/ 1479311 w 1773694"/>
                <a:gd name="connsiteY146" fmla="*/ 163763 h 163180"/>
                <a:gd name="connsiteX147" fmla="*/ 1469406 w 1773694"/>
                <a:gd name="connsiteY147" fmla="*/ 167150 h 163180"/>
                <a:gd name="connsiteX148" fmla="*/ 1456813 w 1773694"/>
                <a:gd name="connsiteY148" fmla="*/ 167150 h 163180"/>
                <a:gd name="connsiteX149" fmla="*/ 1417607 w 1773694"/>
                <a:gd name="connsiteY149" fmla="*/ 123601 h 163180"/>
                <a:gd name="connsiteX150" fmla="*/ 1512309 w 1773694"/>
                <a:gd name="connsiteY150" fmla="*/ 17464 h 163180"/>
                <a:gd name="connsiteX151" fmla="*/ 1508314 w 1773694"/>
                <a:gd name="connsiteY151" fmla="*/ 17464 h 163180"/>
                <a:gd name="connsiteX152" fmla="*/ 1508314 w 1773694"/>
                <a:gd name="connsiteY152" fmla="*/ 4695 h 163180"/>
                <a:gd name="connsiteX153" fmla="*/ 1512309 w 1773694"/>
                <a:gd name="connsiteY153" fmla="*/ 4695 h 163180"/>
                <a:gd name="connsiteX154" fmla="*/ 1516062 w 1773694"/>
                <a:gd name="connsiteY154" fmla="*/ 4695 h 163180"/>
                <a:gd name="connsiteX155" fmla="*/ 1520056 w 1773694"/>
                <a:gd name="connsiteY155" fmla="*/ 4695 h 163180"/>
                <a:gd name="connsiteX156" fmla="*/ 1520056 w 1773694"/>
                <a:gd name="connsiteY156" fmla="*/ 17464 h 163180"/>
                <a:gd name="connsiteX157" fmla="*/ 1516062 w 1773694"/>
                <a:gd name="connsiteY157" fmla="*/ 17464 h 163180"/>
                <a:gd name="connsiteX158" fmla="*/ 1512309 w 1773694"/>
                <a:gd name="connsiteY158" fmla="*/ 17464 h 163180"/>
                <a:gd name="connsiteX159" fmla="*/ 1509251 w 1773694"/>
                <a:gd name="connsiteY159" fmla="*/ 167405 h 163180"/>
                <a:gd name="connsiteX160" fmla="*/ 1509251 w 1773694"/>
                <a:gd name="connsiteY160" fmla="*/ 47835 h 163180"/>
                <a:gd name="connsiteX161" fmla="*/ 1513245 w 1773694"/>
                <a:gd name="connsiteY161" fmla="*/ 47835 h 163180"/>
                <a:gd name="connsiteX162" fmla="*/ 1515125 w 1773694"/>
                <a:gd name="connsiteY162" fmla="*/ 47835 h 163180"/>
                <a:gd name="connsiteX163" fmla="*/ 1519112 w 1773694"/>
                <a:gd name="connsiteY163" fmla="*/ 47835 h 163180"/>
                <a:gd name="connsiteX164" fmla="*/ 1519112 w 1773694"/>
                <a:gd name="connsiteY164" fmla="*/ 167405 h 163180"/>
                <a:gd name="connsiteX165" fmla="*/ 1515125 w 1773694"/>
                <a:gd name="connsiteY165" fmla="*/ 167405 h 163180"/>
                <a:gd name="connsiteX166" fmla="*/ 1513245 w 1773694"/>
                <a:gd name="connsiteY166" fmla="*/ 167405 h 163180"/>
                <a:gd name="connsiteX167" fmla="*/ 1509251 w 1773694"/>
                <a:gd name="connsiteY167" fmla="*/ 167405 h 163180"/>
                <a:gd name="connsiteX168" fmla="*/ 1540191 w 1773694"/>
                <a:gd name="connsiteY168" fmla="*/ 106902 h 163180"/>
                <a:gd name="connsiteX169" fmla="*/ 1601000 w 1773694"/>
                <a:gd name="connsiteY169" fmla="*/ 44965 h 163180"/>
                <a:gd name="connsiteX170" fmla="*/ 1661810 w 1773694"/>
                <a:gd name="connsiteY170" fmla="*/ 106902 h 163180"/>
                <a:gd name="connsiteX171" fmla="*/ 1601000 w 1773694"/>
                <a:gd name="connsiteY171" fmla="*/ 170275 h 163180"/>
                <a:gd name="connsiteX172" fmla="*/ 1540191 w 1773694"/>
                <a:gd name="connsiteY172" fmla="*/ 106902 h 163180"/>
                <a:gd name="connsiteX173" fmla="*/ 1550521 w 1773694"/>
                <a:gd name="connsiteY173" fmla="*/ 106902 h 163180"/>
                <a:gd name="connsiteX174" fmla="*/ 1601000 w 1773694"/>
                <a:gd name="connsiteY174" fmla="*/ 160470 h 163180"/>
                <a:gd name="connsiteX175" fmla="*/ 1651480 w 1773694"/>
                <a:gd name="connsiteY175" fmla="*/ 106902 h 163180"/>
                <a:gd name="connsiteX176" fmla="*/ 1601000 w 1773694"/>
                <a:gd name="connsiteY176" fmla="*/ 54770 h 163180"/>
                <a:gd name="connsiteX177" fmla="*/ 1550521 w 1773694"/>
                <a:gd name="connsiteY177" fmla="*/ 106902 h 163180"/>
                <a:gd name="connsiteX178" fmla="*/ 1682888 w 1773694"/>
                <a:gd name="connsiteY178" fmla="*/ 167405 h 163180"/>
                <a:gd name="connsiteX179" fmla="*/ 1682888 w 1773694"/>
                <a:gd name="connsiteY179" fmla="*/ 47835 h 163180"/>
                <a:gd name="connsiteX180" fmla="*/ 1686876 w 1773694"/>
                <a:gd name="connsiteY180" fmla="*/ 47835 h 163180"/>
                <a:gd name="connsiteX181" fmla="*/ 1688756 w 1773694"/>
                <a:gd name="connsiteY181" fmla="*/ 47835 h 163180"/>
                <a:gd name="connsiteX182" fmla="*/ 1692750 w 1773694"/>
                <a:gd name="connsiteY182" fmla="*/ 47835 h 163180"/>
                <a:gd name="connsiteX183" fmla="*/ 1692750 w 1773694"/>
                <a:gd name="connsiteY183" fmla="*/ 68879 h 163180"/>
                <a:gd name="connsiteX184" fmla="*/ 1691806 w 1773694"/>
                <a:gd name="connsiteY184" fmla="*/ 78684 h 163180"/>
                <a:gd name="connsiteX185" fmla="*/ 1692275 w 1773694"/>
                <a:gd name="connsiteY185" fmla="*/ 78684 h 163180"/>
                <a:gd name="connsiteX186" fmla="*/ 1742052 w 1773694"/>
                <a:gd name="connsiteY186" fmla="*/ 44965 h 163180"/>
                <a:gd name="connsiteX187" fmla="*/ 1780789 w 1773694"/>
                <a:gd name="connsiteY187" fmla="*/ 91597 h 163180"/>
                <a:gd name="connsiteX188" fmla="*/ 1780789 w 1773694"/>
                <a:gd name="connsiteY188" fmla="*/ 167405 h 163180"/>
                <a:gd name="connsiteX189" fmla="*/ 1776795 w 1773694"/>
                <a:gd name="connsiteY189" fmla="*/ 167405 h 163180"/>
                <a:gd name="connsiteX190" fmla="*/ 1774922 w 1773694"/>
                <a:gd name="connsiteY190" fmla="*/ 167405 h 163180"/>
                <a:gd name="connsiteX191" fmla="*/ 1770927 w 1773694"/>
                <a:gd name="connsiteY191" fmla="*/ 167405 h 163180"/>
                <a:gd name="connsiteX192" fmla="*/ 1770927 w 1773694"/>
                <a:gd name="connsiteY192" fmla="*/ 95184 h 163180"/>
                <a:gd name="connsiteX193" fmla="*/ 1742052 w 1773694"/>
                <a:gd name="connsiteY193" fmla="*/ 54770 h 163180"/>
                <a:gd name="connsiteX194" fmla="*/ 1692750 w 1773694"/>
                <a:gd name="connsiteY194" fmla="*/ 107859 h 163180"/>
                <a:gd name="connsiteX195" fmla="*/ 1692750 w 1773694"/>
                <a:gd name="connsiteY195" fmla="*/ 167405 h 163180"/>
                <a:gd name="connsiteX196" fmla="*/ 1688756 w 1773694"/>
                <a:gd name="connsiteY196" fmla="*/ 167405 h 163180"/>
                <a:gd name="connsiteX197" fmla="*/ 1686876 w 1773694"/>
                <a:gd name="connsiteY197" fmla="*/ 167405 h 163180"/>
                <a:gd name="connsiteX198" fmla="*/ 1682888 w 1773694"/>
                <a:gd name="connsiteY198" fmla="*/ 167405 h 163180"/>
                <a:gd name="connsiteX199" fmla="*/ 548233 w 1773694"/>
                <a:gd name="connsiteY199" fmla="*/ 170275 h 163180"/>
                <a:gd name="connsiteX200" fmla="*/ 503729 w 1773694"/>
                <a:gd name="connsiteY200" fmla="*/ 150480 h 163180"/>
                <a:gd name="connsiteX201" fmla="*/ 510985 w 1773694"/>
                <a:gd name="connsiteY201" fmla="*/ 143345 h 163180"/>
                <a:gd name="connsiteX202" fmla="*/ 548475 w 1773694"/>
                <a:gd name="connsiteY202" fmla="*/ 160838 h 163180"/>
                <a:gd name="connsiteX203" fmla="*/ 578224 w 1773694"/>
                <a:gd name="connsiteY203" fmla="*/ 139201 h 163180"/>
                <a:gd name="connsiteX204" fmla="*/ 508566 w 1773694"/>
                <a:gd name="connsiteY204" fmla="*/ 79587 h 163180"/>
                <a:gd name="connsiteX205" fmla="*/ 549926 w 1773694"/>
                <a:gd name="connsiteY205" fmla="*/ 49664 h 163180"/>
                <a:gd name="connsiteX206" fmla="*/ 584029 w 1773694"/>
                <a:gd name="connsiteY206" fmla="*/ 69228 h 163180"/>
                <a:gd name="connsiteX207" fmla="*/ 584029 w 1773694"/>
                <a:gd name="connsiteY207" fmla="*/ 77975 h 163180"/>
                <a:gd name="connsiteX208" fmla="*/ 573871 w 1773694"/>
                <a:gd name="connsiteY208" fmla="*/ 77975 h 163180"/>
                <a:gd name="connsiteX209" fmla="*/ 573871 w 1773694"/>
                <a:gd name="connsiteY209" fmla="*/ 72451 h 163180"/>
                <a:gd name="connsiteX210" fmla="*/ 550409 w 1773694"/>
                <a:gd name="connsiteY210" fmla="*/ 59101 h 163180"/>
                <a:gd name="connsiteX211" fmla="*/ 519209 w 1773694"/>
                <a:gd name="connsiteY211" fmla="*/ 78896 h 163180"/>
                <a:gd name="connsiteX212" fmla="*/ 588867 w 1773694"/>
                <a:gd name="connsiteY212" fmla="*/ 139201 h 163180"/>
                <a:gd name="connsiteX213" fmla="*/ 548233 w 1773694"/>
                <a:gd name="connsiteY213" fmla="*/ 170275 h 163180"/>
                <a:gd name="connsiteX214" fmla="*/ 62360 w 1773694"/>
                <a:gd name="connsiteY214" fmla="*/ 170275 h 163180"/>
                <a:gd name="connsiteX215" fmla="*/ 62360 w 1773694"/>
                <a:gd name="connsiteY215" fmla="*/ 16419 h 163180"/>
                <a:gd name="connsiteX216" fmla="*/ 15004 w 1773694"/>
                <a:gd name="connsiteY216" fmla="*/ 16419 h 163180"/>
                <a:gd name="connsiteX217" fmla="*/ 9846 w 1773694"/>
                <a:gd name="connsiteY217" fmla="*/ 21548 h 163180"/>
                <a:gd name="connsiteX218" fmla="*/ 9846 w 1773694"/>
                <a:gd name="connsiteY218" fmla="*/ 32970 h 163180"/>
                <a:gd name="connsiteX219" fmla="*/ 0 w 1773694"/>
                <a:gd name="connsiteY219" fmla="*/ 32970 h 163180"/>
                <a:gd name="connsiteX220" fmla="*/ 0 w 1773694"/>
                <a:gd name="connsiteY220" fmla="*/ 19683 h 163180"/>
                <a:gd name="connsiteX221" fmla="*/ 12660 w 1773694"/>
                <a:gd name="connsiteY221" fmla="*/ 7095 h 163180"/>
                <a:gd name="connsiteX222" fmla="*/ 122142 w 1773694"/>
                <a:gd name="connsiteY222" fmla="*/ 7095 h 163180"/>
                <a:gd name="connsiteX223" fmla="*/ 134801 w 1773694"/>
                <a:gd name="connsiteY223" fmla="*/ 19683 h 163180"/>
                <a:gd name="connsiteX224" fmla="*/ 134801 w 1773694"/>
                <a:gd name="connsiteY224" fmla="*/ 32970 h 163180"/>
                <a:gd name="connsiteX225" fmla="*/ 124955 w 1773694"/>
                <a:gd name="connsiteY225" fmla="*/ 32970 h 163180"/>
                <a:gd name="connsiteX226" fmla="*/ 124955 w 1773694"/>
                <a:gd name="connsiteY226" fmla="*/ 21548 h 163180"/>
                <a:gd name="connsiteX227" fmla="*/ 119797 w 1773694"/>
                <a:gd name="connsiteY227" fmla="*/ 16419 h 163180"/>
                <a:gd name="connsiteX228" fmla="*/ 72441 w 1773694"/>
                <a:gd name="connsiteY228" fmla="*/ 16419 h 163180"/>
                <a:gd name="connsiteX229" fmla="*/ 72441 w 1773694"/>
                <a:gd name="connsiteY229" fmla="*/ 170275 h 163180"/>
                <a:gd name="connsiteX230" fmla="*/ 62360 w 1773694"/>
                <a:gd name="connsiteY230" fmla="*/ 170275 h 163180"/>
                <a:gd name="connsiteX231" fmla="*/ 134801 w 1773694"/>
                <a:gd name="connsiteY231" fmla="*/ 110199 h 163180"/>
                <a:gd name="connsiteX232" fmla="*/ 192130 w 1773694"/>
                <a:gd name="connsiteY232" fmla="*/ 170275 h 163180"/>
                <a:gd name="connsiteX233" fmla="*/ 231683 w 1773694"/>
                <a:gd name="connsiteY233" fmla="*/ 154393 h 163180"/>
                <a:gd name="connsiteX234" fmla="*/ 226572 w 1773694"/>
                <a:gd name="connsiteY234" fmla="*/ 146337 h 163180"/>
                <a:gd name="connsiteX235" fmla="*/ 192130 w 1773694"/>
                <a:gd name="connsiteY235" fmla="*/ 160838 h 163180"/>
                <a:gd name="connsiteX236" fmla="*/ 144578 w 1773694"/>
                <a:gd name="connsiteY236" fmla="*/ 108358 h 163180"/>
                <a:gd name="connsiteX237" fmla="*/ 233684 w 1773694"/>
                <a:gd name="connsiteY237" fmla="*/ 108358 h 163180"/>
                <a:gd name="connsiteX238" fmla="*/ 234128 w 1773694"/>
                <a:gd name="connsiteY238" fmla="*/ 102143 h 163180"/>
                <a:gd name="connsiteX239" fmla="*/ 188797 w 1773694"/>
                <a:gd name="connsiteY239" fmla="*/ 49664 h 163180"/>
                <a:gd name="connsiteX240" fmla="*/ 134801 w 1773694"/>
                <a:gd name="connsiteY240" fmla="*/ 110199 h 163180"/>
                <a:gd name="connsiteX241" fmla="*/ 145244 w 1773694"/>
                <a:gd name="connsiteY241" fmla="*/ 99381 h 163180"/>
                <a:gd name="connsiteX242" fmla="*/ 188575 w 1773694"/>
                <a:gd name="connsiteY242" fmla="*/ 58640 h 163180"/>
                <a:gd name="connsiteX243" fmla="*/ 224350 w 1773694"/>
                <a:gd name="connsiteY243" fmla="*/ 99381 h 163180"/>
                <a:gd name="connsiteX244" fmla="*/ 145244 w 1773694"/>
                <a:gd name="connsiteY244" fmla="*/ 99381 h 163180"/>
                <a:gd name="connsiteX245" fmla="*/ 255412 w 1773694"/>
                <a:gd name="connsiteY245" fmla="*/ 170275 h 163180"/>
                <a:gd name="connsiteX246" fmla="*/ 255412 w 1773694"/>
                <a:gd name="connsiteY246" fmla="*/ 162556 h 163180"/>
                <a:gd name="connsiteX247" fmla="*/ 327069 w 1773694"/>
                <a:gd name="connsiteY247" fmla="*/ 76056 h 163180"/>
                <a:gd name="connsiteX248" fmla="*/ 336292 w 1773694"/>
                <a:gd name="connsiteY248" fmla="*/ 65613 h 163180"/>
                <a:gd name="connsiteX249" fmla="*/ 336292 w 1773694"/>
                <a:gd name="connsiteY249" fmla="*/ 65159 h 163180"/>
                <a:gd name="connsiteX250" fmla="*/ 324231 w 1773694"/>
                <a:gd name="connsiteY250" fmla="*/ 65613 h 163180"/>
                <a:gd name="connsiteX251" fmla="*/ 271020 w 1773694"/>
                <a:gd name="connsiteY251" fmla="*/ 65613 h 163180"/>
                <a:gd name="connsiteX252" fmla="*/ 265818 w 1773694"/>
                <a:gd name="connsiteY252" fmla="*/ 70607 h 163180"/>
                <a:gd name="connsiteX253" fmla="*/ 265818 w 1773694"/>
                <a:gd name="connsiteY253" fmla="*/ 80370 h 163180"/>
                <a:gd name="connsiteX254" fmla="*/ 256121 w 1773694"/>
                <a:gd name="connsiteY254" fmla="*/ 80370 h 163180"/>
                <a:gd name="connsiteX255" fmla="*/ 256121 w 1773694"/>
                <a:gd name="connsiteY255" fmla="*/ 69926 h 163180"/>
                <a:gd name="connsiteX256" fmla="*/ 269838 w 1773694"/>
                <a:gd name="connsiteY256" fmla="*/ 56758 h 163180"/>
                <a:gd name="connsiteX257" fmla="*/ 349773 w 1773694"/>
                <a:gd name="connsiteY257" fmla="*/ 56758 h 163180"/>
                <a:gd name="connsiteX258" fmla="*/ 349773 w 1773694"/>
                <a:gd name="connsiteY258" fmla="*/ 64477 h 163180"/>
                <a:gd name="connsiteX259" fmla="*/ 277879 w 1773694"/>
                <a:gd name="connsiteY259" fmla="*/ 150977 h 163180"/>
                <a:gd name="connsiteX260" fmla="*/ 268419 w 1773694"/>
                <a:gd name="connsiteY260" fmla="*/ 161421 h 163180"/>
                <a:gd name="connsiteX261" fmla="*/ 268419 w 1773694"/>
                <a:gd name="connsiteY261" fmla="*/ 161875 h 163180"/>
                <a:gd name="connsiteX262" fmla="*/ 280717 w 1773694"/>
                <a:gd name="connsiteY262" fmla="*/ 161421 h 163180"/>
                <a:gd name="connsiteX263" fmla="*/ 339840 w 1773694"/>
                <a:gd name="connsiteY263" fmla="*/ 161421 h 163180"/>
                <a:gd name="connsiteX264" fmla="*/ 345042 w 1773694"/>
                <a:gd name="connsiteY264" fmla="*/ 156426 h 163180"/>
                <a:gd name="connsiteX265" fmla="*/ 345042 w 1773694"/>
                <a:gd name="connsiteY265" fmla="*/ 146664 h 163180"/>
                <a:gd name="connsiteX266" fmla="*/ 354739 w 1773694"/>
                <a:gd name="connsiteY266" fmla="*/ 146664 h 163180"/>
                <a:gd name="connsiteX267" fmla="*/ 354739 w 1773694"/>
                <a:gd name="connsiteY267" fmla="*/ 157107 h 163180"/>
                <a:gd name="connsiteX268" fmla="*/ 341023 w 1773694"/>
                <a:gd name="connsiteY268" fmla="*/ 170275 h 163180"/>
                <a:gd name="connsiteX269" fmla="*/ 255412 w 1773694"/>
                <a:gd name="connsiteY269" fmla="*/ 170275 h 163180"/>
                <a:gd name="connsiteX270" fmla="*/ 368928 w 1773694"/>
                <a:gd name="connsiteY270" fmla="*/ 109279 h 163180"/>
                <a:gd name="connsiteX271" fmla="*/ 425687 w 1773694"/>
                <a:gd name="connsiteY271" fmla="*/ 170275 h 163180"/>
                <a:gd name="connsiteX272" fmla="*/ 482445 w 1773694"/>
                <a:gd name="connsiteY272" fmla="*/ 109279 h 163180"/>
                <a:gd name="connsiteX273" fmla="*/ 425687 w 1773694"/>
                <a:gd name="connsiteY273" fmla="*/ 49664 h 163180"/>
                <a:gd name="connsiteX274" fmla="*/ 368928 w 1773694"/>
                <a:gd name="connsiteY274" fmla="*/ 109279 h 163180"/>
                <a:gd name="connsiteX275" fmla="*/ 378571 w 1773694"/>
                <a:gd name="connsiteY275" fmla="*/ 109279 h 163180"/>
                <a:gd name="connsiteX276" fmla="*/ 425687 w 1773694"/>
                <a:gd name="connsiteY276" fmla="*/ 59101 h 163180"/>
                <a:gd name="connsiteX277" fmla="*/ 472802 w 1773694"/>
                <a:gd name="connsiteY277" fmla="*/ 109279 h 163180"/>
                <a:gd name="connsiteX278" fmla="*/ 425687 w 1773694"/>
                <a:gd name="connsiteY278" fmla="*/ 160838 h 163180"/>
                <a:gd name="connsiteX279" fmla="*/ 378571 w 1773694"/>
                <a:gd name="connsiteY279" fmla="*/ 109279 h 16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1773694" h="163180">
                  <a:moveTo>
                    <a:pt x="702383" y="6"/>
                  </a:moveTo>
                  <a:lnTo>
                    <a:pt x="785257" y="6"/>
                  </a:lnTo>
                  <a:cubicBezTo>
                    <a:pt x="786662" y="-6"/>
                    <a:pt x="787669" y="0"/>
                    <a:pt x="788287" y="24"/>
                  </a:cubicBezTo>
                  <a:cubicBezTo>
                    <a:pt x="790117" y="95"/>
                    <a:pt x="791600" y="287"/>
                    <a:pt x="792742" y="598"/>
                  </a:cubicBezTo>
                  <a:cubicBezTo>
                    <a:pt x="796396" y="1590"/>
                    <a:pt x="798148" y="3699"/>
                    <a:pt x="798773" y="6341"/>
                  </a:cubicBezTo>
                  <a:cubicBezTo>
                    <a:pt x="799574" y="9711"/>
                    <a:pt x="799383" y="12446"/>
                    <a:pt x="799418" y="13588"/>
                  </a:cubicBezTo>
                  <a:cubicBezTo>
                    <a:pt x="799447" y="14350"/>
                    <a:pt x="799454" y="18480"/>
                    <a:pt x="799439" y="25978"/>
                  </a:cubicBezTo>
                  <a:lnTo>
                    <a:pt x="789840" y="25978"/>
                  </a:lnTo>
                  <a:cubicBezTo>
                    <a:pt x="789826" y="23045"/>
                    <a:pt x="789819" y="20990"/>
                    <a:pt x="789819" y="19812"/>
                  </a:cubicBezTo>
                  <a:cubicBezTo>
                    <a:pt x="789805" y="15294"/>
                    <a:pt x="789762" y="12781"/>
                    <a:pt x="789464" y="12040"/>
                  </a:cubicBezTo>
                  <a:cubicBezTo>
                    <a:pt x="788840" y="10493"/>
                    <a:pt x="788074" y="9630"/>
                    <a:pt x="785257" y="9572"/>
                  </a:cubicBezTo>
                  <a:cubicBezTo>
                    <a:pt x="782128" y="9507"/>
                    <a:pt x="757864" y="9507"/>
                    <a:pt x="712479" y="9572"/>
                  </a:cubicBezTo>
                  <a:lnTo>
                    <a:pt x="712479" y="79401"/>
                  </a:lnTo>
                  <a:lnTo>
                    <a:pt x="775395" y="79401"/>
                  </a:lnTo>
                  <a:lnTo>
                    <a:pt x="775395" y="88967"/>
                  </a:lnTo>
                  <a:lnTo>
                    <a:pt x="712479" y="88967"/>
                  </a:lnTo>
                  <a:lnTo>
                    <a:pt x="712479" y="167405"/>
                  </a:lnTo>
                  <a:lnTo>
                    <a:pt x="702383" y="167405"/>
                  </a:lnTo>
                  <a:lnTo>
                    <a:pt x="702383" y="6"/>
                  </a:lnTo>
                  <a:close/>
                  <a:moveTo>
                    <a:pt x="800752" y="106902"/>
                  </a:moveTo>
                  <a:cubicBezTo>
                    <a:pt x="800752" y="71988"/>
                    <a:pt x="827989" y="44965"/>
                    <a:pt x="861561" y="44965"/>
                  </a:cubicBezTo>
                  <a:cubicBezTo>
                    <a:pt x="895134" y="44965"/>
                    <a:pt x="922371" y="71988"/>
                    <a:pt x="922371" y="106902"/>
                  </a:cubicBezTo>
                  <a:cubicBezTo>
                    <a:pt x="922371" y="142534"/>
                    <a:pt x="895134" y="170275"/>
                    <a:pt x="861561" y="170275"/>
                  </a:cubicBezTo>
                  <a:cubicBezTo>
                    <a:pt x="827989" y="170275"/>
                    <a:pt x="800752" y="142534"/>
                    <a:pt x="800752" y="106902"/>
                  </a:cubicBezTo>
                  <a:close/>
                  <a:moveTo>
                    <a:pt x="811082" y="106902"/>
                  </a:moveTo>
                  <a:cubicBezTo>
                    <a:pt x="811082" y="137274"/>
                    <a:pt x="833622" y="160470"/>
                    <a:pt x="861561" y="160470"/>
                  </a:cubicBezTo>
                  <a:cubicBezTo>
                    <a:pt x="889501" y="160470"/>
                    <a:pt x="912041" y="137274"/>
                    <a:pt x="912041" y="106902"/>
                  </a:cubicBezTo>
                  <a:cubicBezTo>
                    <a:pt x="912041" y="77249"/>
                    <a:pt x="889501" y="54770"/>
                    <a:pt x="861561" y="54770"/>
                  </a:cubicBezTo>
                  <a:cubicBezTo>
                    <a:pt x="833622" y="54770"/>
                    <a:pt x="811082" y="77249"/>
                    <a:pt x="811082" y="106902"/>
                  </a:cubicBezTo>
                  <a:close/>
                  <a:moveTo>
                    <a:pt x="941803" y="123642"/>
                  </a:moveTo>
                  <a:lnTo>
                    <a:pt x="941803" y="51900"/>
                  </a:lnTo>
                  <a:lnTo>
                    <a:pt x="941803" y="47835"/>
                  </a:lnTo>
                  <a:lnTo>
                    <a:pt x="951665" y="47835"/>
                  </a:lnTo>
                  <a:lnTo>
                    <a:pt x="951665" y="51900"/>
                  </a:lnTo>
                  <a:lnTo>
                    <a:pt x="951665" y="120055"/>
                  </a:lnTo>
                  <a:cubicBezTo>
                    <a:pt x="951665" y="140861"/>
                    <a:pt x="954248" y="160470"/>
                    <a:pt x="980541" y="160470"/>
                  </a:cubicBezTo>
                  <a:cubicBezTo>
                    <a:pt x="1009892" y="160470"/>
                    <a:pt x="1028672" y="134165"/>
                    <a:pt x="1028672" y="106185"/>
                  </a:cubicBezTo>
                  <a:lnTo>
                    <a:pt x="1028672" y="51900"/>
                  </a:lnTo>
                  <a:lnTo>
                    <a:pt x="1028672" y="47835"/>
                  </a:lnTo>
                  <a:lnTo>
                    <a:pt x="1038534" y="47835"/>
                  </a:lnTo>
                  <a:lnTo>
                    <a:pt x="1038534" y="51900"/>
                  </a:lnTo>
                  <a:lnTo>
                    <a:pt x="1038534" y="163340"/>
                  </a:lnTo>
                  <a:lnTo>
                    <a:pt x="1038534" y="167405"/>
                  </a:lnTo>
                  <a:lnTo>
                    <a:pt x="1028672" y="167405"/>
                  </a:lnTo>
                  <a:lnTo>
                    <a:pt x="1028672" y="163340"/>
                  </a:lnTo>
                  <a:lnTo>
                    <a:pt x="1028672" y="146361"/>
                  </a:lnTo>
                  <a:cubicBezTo>
                    <a:pt x="1028672" y="140861"/>
                    <a:pt x="1029615" y="136556"/>
                    <a:pt x="1029615" y="136556"/>
                  </a:cubicBezTo>
                  <a:lnTo>
                    <a:pt x="1029140" y="136556"/>
                  </a:lnTo>
                  <a:cubicBezTo>
                    <a:pt x="1025153" y="147796"/>
                    <a:pt x="1008948" y="170275"/>
                    <a:pt x="980541" y="170275"/>
                  </a:cubicBezTo>
                  <a:cubicBezTo>
                    <a:pt x="951665" y="170275"/>
                    <a:pt x="941803" y="154014"/>
                    <a:pt x="941803" y="123642"/>
                  </a:cubicBezTo>
                  <a:close/>
                  <a:moveTo>
                    <a:pt x="1059094" y="163340"/>
                  </a:moveTo>
                  <a:lnTo>
                    <a:pt x="1059094" y="51900"/>
                  </a:lnTo>
                  <a:lnTo>
                    <a:pt x="1059094" y="47835"/>
                  </a:lnTo>
                  <a:lnTo>
                    <a:pt x="1068956" y="47835"/>
                  </a:lnTo>
                  <a:lnTo>
                    <a:pt x="1068956" y="51900"/>
                  </a:lnTo>
                  <a:lnTo>
                    <a:pt x="1068956" y="68879"/>
                  </a:lnTo>
                  <a:cubicBezTo>
                    <a:pt x="1068956" y="74379"/>
                    <a:pt x="1068012" y="78684"/>
                    <a:pt x="1068012" y="78684"/>
                  </a:cubicBezTo>
                  <a:lnTo>
                    <a:pt x="1068481" y="78684"/>
                  </a:lnTo>
                  <a:cubicBezTo>
                    <a:pt x="1072475" y="67444"/>
                    <a:pt x="1088906" y="44965"/>
                    <a:pt x="1118258" y="44965"/>
                  </a:cubicBezTo>
                  <a:cubicBezTo>
                    <a:pt x="1148779" y="44965"/>
                    <a:pt x="1156995" y="63379"/>
                    <a:pt x="1156995" y="91597"/>
                  </a:cubicBezTo>
                  <a:lnTo>
                    <a:pt x="1156995" y="163340"/>
                  </a:lnTo>
                  <a:lnTo>
                    <a:pt x="1156995" y="167405"/>
                  </a:lnTo>
                  <a:lnTo>
                    <a:pt x="1147133" y="167405"/>
                  </a:lnTo>
                  <a:lnTo>
                    <a:pt x="1147133" y="163340"/>
                  </a:lnTo>
                  <a:lnTo>
                    <a:pt x="1147133" y="95184"/>
                  </a:lnTo>
                  <a:cubicBezTo>
                    <a:pt x="1147133" y="74379"/>
                    <a:pt x="1144551" y="54770"/>
                    <a:pt x="1118258" y="54770"/>
                  </a:cubicBezTo>
                  <a:cubicBezTo>
                    <a:pt x="1091489" y="54770"/>
                    <a:pt x="1068956" y="77249"/>
                    <a:pt x="1068956" y="107859"/>
                  </a:cubicBezTo>
                  <a:lnTo>
                    <a:pt x="1068956" y="163340"/>
                  </a:lnTo>
                  <a:lnTo>
                    <a:pt x="1068956" y="167405"/>
                  </a:lnTo>
                  <a:lnTo>
                    <a:pt x="1059094" y="167405"/>
                  </a:lnTo>
                  <a:lnTo>
                    <a:pt x="1059094" y="163340"/>
                  </a:lnTo>
                  <a:close/>
                  <a:moveTo>
                    <a:pt x="1177137" y="107620"/>
                  </a:moveTo>
                  <a:cubicBezTo>
                    <a:pt x="1177137" y="69597"/>
                    <a:pt x="1198968" y="44965"/>
                    <a:pt x="1229724" y="44965"/>
                  </a:cubicBezTo>
                  <a:cubicBezTo>
                    <a:pt x="1259309" y="44965"/>
                    <a:pt x="1270341" y="71988"/>
                    <a:pt x="1270341" y="71988"/>
                  </a:cubicBezTo>
                  <a:lnTo>
                    <a:pt x="1270809" y="71988"/>
                  </a:lnTo>
                  <a:cubicBezTo>
                    <a:pt x="1270809" y="71988"/>
                    <a:pt x="1269873" y="67683"/>
                    <a:pt x="1269873" y="62183"/>
                  </a:cubicBezTo>
                  <a:lnTo>
                    <a:pt x="1269873" y="4072"/>
                  </a:lnTo>
                  <a:lnTo>
                    <a:pt x="1269873" y="6"/>
                  </a:lnTo>
                  <a:lnTo>
                    <a:pt x="1279735" y="6"/>
                  </a:lnTo>
                  <a:lnTo>
                    <a:pt x="1279735" y="4072"/>
                  </a:lnTo>
                  <a:lnTo>
                    <a:pt x="1279735" y="163340"/>
                  </a:lnTo>
                  <a:lnTo>
                    <a:pt x="1279735" y="167405"/>
                  </a:lnTo>
                  <a:lnTo>
                    <a:pt x="1269873" y="167405"/>
                  </a:lnTo>
                  <a:lnTo>
                    <a:pt x="1269873" y="163340"/>
                  </a:lnTo>
                  <a:lnTo>
                    <a:pt x="1269873" y="152339"/>
                  </a:lnTo>
                  <a:cubicBezTo>
                    <a:pt x="1269873" y="146839"/>
                    <a:pt x="1270809" y="143252"/>
                    <a:pt x="1270809" y="143252"/>
                  </a:cubicBezTo>
                  <a:lnTo>
                    <a:pt x="1270341" y="143252"/>
                  </a:lnTo>
                  <a:cubicBezTo>
                    <a:pt x="1270341" y="143252"/>
                    <a:pt x="1260245" y="170275"/>
                    <a:pt x="1227843" y="170275"/>
                  </a:cubicBezTo>
                  <a:cubicBezTo>
                    <a:pt x="1196385" y="170275"/>
                    <a:pt x="1177137" y="144687"/>
                    <a:pt x="1177137" y="107620"/>
                  </a:cubicBezTo>
                  <a:close/>
                  <a:moveTo>
                    <a:pt x="1187467" y="107620"/>
                  </a:moveTo>
                  <a:cubicBezTo>
                    <a:pt x="1187467" y="139904"/>
                    <a:pt x="1204367" y="160470"/>
                    <a:pt x="1228319" y="160470"/>
                  </a:cubicBezTo>
                  <a:cubicBezTo>
                    <a:pt x="1249915" y="160470"/>
                    <a:pt x="1270107" y="144926"/>
                    <a:pt x="1270107" y="107381"/>
                  </a:cubicBezTo>
                  <a:cubicBezTo>
                    <a:pt x="1270107" y="80836"/>
                    <a:pt x="1256726" y="54770"/>
                    <a:pt x="1229255" y="54770"/>
                  </a:cubicBezTo>
                  <a:cubicBezTo>
                    <a:pt x="1206247" y="54770"/>
                    <a:pt x="1187467" y="74140"/>
                    <a:pt x="1187467" y="107620"/>
                  </a:cubicBezTo>
                  <a:close/>
                  <a:moveTo>
                    <a:pt x="1298933" y="135599"/>
                  </a:moveTo>
                  <a:cubicBezTo>
                    <a:pt x="1298933" y="94945"/>
                    <a:pt x="1350817" y="94467"/>
                    <a:pt x="1371711" y="94467"/>
                  </a:cubicBezTo>
                  <a:lnTo>
                    <a:pt x="1379466" y="94467"/>
                  </a:lnTo>
                  <a:lnTo>
                    <a:pt x="1379466" y="90402"/>
                  </a:lnTo>
                  <a:cubicBezTo>
                    <a:pt x="1379466" y="63857"/>
                    <a:pt x="1366078" y="54770"/>
                    <a:pt x="1347298" y="54770"/>
                  </a:cubicBezTo>
                  <a:cubicBezTo>
                    <a:pt x="1337749" y="54770"/>
                    <a:pt x="1327653" y="57799"/>
                    <a:pt x="1317011" y="63857"/>
                  </a:cubicBezTo>
                  <a:lnTo>
                    <a:pt x="1311143" y="55726"/>
                  </a:lnTo>
                  <a:cubicBezTo>
                    <a:pt x="1323197" y="48552"/>
                    <a:pt x="1335400" y="44965"/>
                    <a:pt x="1347766" y="44965"/>
                  </a:cubicBezTo>
                  <a:cubicBezTo>
                    <a:pt x="1374769" y="44965"/>
                    <a:pt x="1389321" y="60270"/>
                    <a:pt x="1389321" y="90163"/>
                  </a:cubicBezTo>
                  <a:lnTo>
                    <a:pt x="1389321" y="163340"/>
                  </a:lnTo>
                  <a:lnTo>
                    <a:pt x="1389321" y="167405"/>
                  </a:lnTo>
                  <a:lnTo>
                    <a:pt x="1379466" y="167405"/>
                  </a:lnTo>
                  <a:lnTo>
                    <a:pt x="1379466" y="163340"/>
                  </a:lnTo>
                  <a:lnTo>
                    <a:pt x="1379466" y="151622"/>
                  </a:lnTo>
                  <a:cubicBezTo>
                    <a:pt x="1379466" y="145165"/>
                    <a:pt x="1380402" y="140861"/>
                    <a:pt x="1380402" y="140861"/>
                  </a:cubicBezTo>
                  <a:lnTo>
                    <a:pt x="1379934" y="140861"/>
                  </a:lnTo>
                  <a:cubicBezTo>
                    <a:pt x="1380168" y="140861"/>
                    <a:pt x="1369370" y="170275"/>
                    <a:pt x="1338848" y="170275"/>
                  </a:cubicBezTo>
                  <a:cubicBezTo>
                    <a:pt x="1319827" y="170275"/>
                    <a:pt x="1298933" y="159514"/>
                    <a:pt x="1298933" y="135599"/>
                  </a:cubicBezTo>
                  <a:close/>
                  <a:moveTo>
                    <a:pt x="1309263" y="134882"/>
                  </a:moveTo>
                  <a:cubicBezTo>
                    <a:pt x="1309263" y="147557"/>
                    <a:pt x="1319359" y="160948"/>
                    <a:pt x="1339317" y="160948"/>
                  </a:cubicBezTo>
                  <a:cubicBezTo>
                    <a:pt x="1364907" y="160948"/>
                    <a:pt x="1379466" y="133926"/>
                    <a:pt x="1379466" y="110250"/>
                  </a:cubicBezTo>
                  <a:lnTo>
                    <a:pt x="1379466" y="103794"/>
                  </a:lnTo>
                  <a:lnTo>
                    <a:pt x="1371953" y="103794"/>
                  </a:lnTo>
                  <a:cubicBezTo>
                    <a:pt x="1351995" y="103794"/>
                    <a:pt x="1309263" y="103794"/>
                    <a:pt x="1309263" y="134882"/>
                  </a:cubicBezTo>
                  <a:close/>
                  <a:moveTo>
                    <a:pt x="1417607" y="123601"/>
                  </a:moveTo>
                  <a:lnTo>
                    <a:pt x="1417607" y="57119"/>
                  </a:lnTo>
                  <a:lnTo>
                    <a:pt x="1406100" y="57119"/>
                  </a:lnTo>
                  <a:lnTo>
                    <a:pt x="1402112" y="57119"/>
                  </a:lnTo>
                  <a:lnTo>
                    <a:pt x="1402112" y="48032"/>
                  </a:lnTo>
                  <a:lnTo>
                    <a:pt x="1406100" y="48032"/>
                  </a:lnTo>
                  <a:lnTo>
                    <a:pt x="1417607" y="48032"/>
                  </a:lnTo>
                  <a:lnTo>
                    <a:pt x="1417607" y="18139"/>
                  </a:lnTo>
                  <a:lnTo>
                    <a:pt x="1417607" y="14073"/>
                  </a:lnTo>
                  <a:lnTo>
                    <a:pt x="1427469" y="14073"/>
                  </a:lnTo>
                  <a:lnTo>
                    <a:pt x="1427469" y="18139"/>
                  </a:lnTo>
                  <a:lnTo>
                    <a:pt x="1427469" y="48032"/>
                  </a:lnTo>
                  <a:lnTo>
                    <a:pt x="1454231" y="48032"/>
                  </a:lnTo>
                  <a:lnTo>
                    <a:pt x="1458225" y="48032"/>
                  </a:lnTo>
                  <a:lnTo>
                    <a:pt x="1458225" y="57119"/>
                  </a:lnTo>
                  <a:lnTo>
                    <a:pt x="1454231" y="57119"/>
                  </a:lnTo>
                  <a:lnTo>
                    <a:pt x="1427469" y="57119"/>
                  </a:lnTo>
                  <a:lnTo>
                    <a:pt x="1427469" y="122883"/>
                  </a:lnTo>
                  <a:cubicBezTo>
                    <a:pt x="1427469" y="154928"/>
                    <a:pt x="1451790" y="157743"/>
                    <a:pt x="1456813" y="157765"/>
                  </a:cubicBezTo>
                  <a:cubicBezTo>
                    <a:pt x="1459240" y="157776"/>
                    <a:pt x="1461787" y="157765"/>
                    <a:pt x="1465348" y="157765"/>
                  </a:cubicBezTo>
                  <a:cubicBezTo>
                    <a:pt x="1466668" y="157765"/>
                    <a:pt x="1468214" y="157962"/>
                    <a:pt x="1469754" y="157198"/>
                  </a:cubicBezTo>
                  <a:cubicBezTo>
                    <a:pt x="1470421" y="156864"/>
                    <a:pt x="1470882" y="156541"/>
                    <a:pt x="1471407" y="155382"/>
                  </a:cubicBezTo>
                  <a:cubicBezTo>
                    <a:pt x="1471932" y="154224"/>
                    <a:pt x="1471840" y="151469"/>
                    <a:pt x="1471847" y="148040"/>
                  </a:cubicBezTo>
                  <a:cubicBezTo>
                    <a:pt x="1471847" y="146728"/>
                    <a:pt x="1471847" y="144432"/>
                    <a:pt x="1471847" y="141152"/>
                  </a:cubicBezTo>
                  <a:lnTo>
                    <a:pt x="1481460" y="141152"/>
                  </a:lnTo>
                  <a:cubicBezTo>
                    <a:pt x="1481439" y="143193"/>
                    <a:pt x="1481439" y="145159"/>
                    <a:pt x="1481460" y="147051"/>
                  </a:cubicBezTo>
                  <a:cubicBezTo>
                    <a:pt x="1481482" y="148505"/>
                    <a:pt x="1481460" y="150070"/>
                    <a:pt x="1481460" y="151638"/>
                  </a:cubicBezTo>
                  <a:cubicBezTo>
                    <a:pt x="1481475" y="154307"/>
                    <a:pt x="1481453" y="156984"/>
                    <a:pt x="1481106" y="159133"/>
                  </a:cubicBezTo>
                  <a:cubicBezTo>
                    <a:pt x="1480701" y="161584"/>
                    <a:pt x="1480190" y="162543"/>
                    <a:pt x="1479311" y="163763"/>
                  </a:cubicBezTo>
                  <a:cubicBezTo>
                    <a:pt x="1477565" y="166196"/>
                    <a:pt x="1473486" y="167154"/>
                    <a:pt x="1469406" y="167150"/>
                  </a:cubicBezTo>
                  <a:cubicBezTo>
                    <a:pt x="1464213" y="167147"/>
                    <a:pt x="1460013" y="167147"/>
                    <a:pt x="1456813" y="167150"/>
                  </a:cubicBezTo>
                  <a:cubicBezTo>
                    <a:pt x="1434273" y="165657"/>
                    <a:pt x="1417607" y="149906"/>
                    <a:pt x="1417607" y="123601"/>
                  </a:cubicBezTo>
                  <a:close/>
                  <a:moveTo>
                    <a:pt x="1512309" y="17464"/>
                  </a:moveTo>
                  <a:lnTo>
                    <a:pt x="1508314" y="17464"/>
                  </a:lnTo>
                  <a:lnTo>
                    <a:pt x="1508314" y="4695"/>
                  </a:lnTo>
                  <a:lnTo>
                    <a:pt x="1512309" y="4695"/>
                  </a:lnTo>
                  <a:lnTo>
                    <a:pt x="1516062" y="4695"/>
                  </a:lnTo>
                  <a:lnTo>
                    <a:pt x="1520056" y="4695"/>
                  </a:lnTo>
                  <a:lnTo>
                    <a:pt x="1520056" y="17464"/>
                  </a:lnTo>
                  <a:lnTo>
                    <a:pt x="1516062" y="17464"/>
                  </a:lnTo>
                  <a:lnTo>
                    <a:pt x="1512309" y="17464"/>
                  </a:lnTo>
                  <a:close/>
                  <a:moveTo>
                    <a:pt x="1509251" y="167405"/>
                  </a:moveTo>
                  <a:lnTo>
                    <a:pt x="1509251" y="47835"/>
                  </a:lnTo>
                  <a:lnTo>
                    <a:pt x="1513245" y="47835"/>
                  </a:lnTo>
                  <a:lnTo>
                    <a:pt x="1515125" y="47835"/>
                  </a:lnTo>
                  <a:lnTo>
                    <a:pt x="1519112" y="47835"/>
                  </a:lnTo>
                  <a:lnTo>
                    <a:pt x="1519112" y="167405"/>
                  </a:lnTo>
                  <a:lnTo>
                    <a:pt x="1515125" y="167405"/>
                  </a:lnTo>
                  <a:lnTo>
                    <a:pt x="1513245" y="167405"/>
                  </a:lnTo>
                  <a:lnTo>
                    <a:pt x="1509251" y="167405"/>
                  </a:lnTo>
                  <a:close/>
                  <a:moveTo>
                    <a:pt x="1540191" y="106902"/>
                  </a:moveTo>
                  <a:cubicBezTo>
                    <a:pt x="1540191" y="71988"/>
                    <a:pt x="1567428" y="44965"/>
                    <a:pt x="1601000" y="44965"/>
                  </a:cubicBezTo>
                  <a:cubicBezTo>
                    <a:pt x="1634573" y="44965"/>
                    <a:pt x="1661810" y="71988"/>
                    <a:pt x="1661810" y="106902"/>
                  </a:cubicBezTo>
                  <a:cubicBezTo>
                    <a:pt x="1661810" y="142534"/>
                    <a:pt x="1634573" y="170275"/>
                    <a:pt x="1601000" y="170275"/>
                  </a:cubicBezTo>
                  <a:cubicBezTo>
                    <a:pt x="1567428" y="170275"/>
                    <a:pt x="1540191" y="142534"/>
                    <a:pt x="1540191" y="106902"/>
                  </a:cubicBezTo>
                  <a:close/>
                  <a:moveTo>
                    <a:pt x="1550521" y="106902"/>
                  </a:moveTo>
                  <a:cubicBezTo>
                    <a:pt x="1550521" y="137274"/>
                    <a:pt x="1573061" y="160470"/>
                    <a:pt x="1601000" y="160470"/>
                  </a:cubicBezTo>
                  <a:cubicBezTo>
                    <a:pt x="1628940" y="160470"/>
                    <a:pt x="1651480" y="137274"/>
                    <a:pt x="1651480" y="106902"/>
                  </a:cubicBezTo>
                  <a:cubicBezTo>
                    <a:pt x="1651480" y="77249"/>
                    <a:pt x="1628940" y="54770"/>
                    <a:pt x="1601000" y="54770"/>
                  </a:cubicBezTo>
                  <a:cubicBezTo>
                    <a:pt x="1573061" y="54770"/>
                    <a:pt x="1550521" y="77249"/>
                    <a:pt x="1550521" y="106902"/>
                  </a:cubicBezTo>
                  <a:close/>
                  <a:moveTo>
                    <a:pt x="1682888" y="167405"/>
                  </a:moveTo>
                  <a:lnTo>
                    <a:pt x="1682888" y="47835"/>
                  </a:lnTo>
                  <a:lnTo>
                    <a:pt x="1686876" y="47835"/>
                  </a:lnTo>
                  <a:lnTo>
                    <a:pt x="1688756" y="47835"/>
                  </a:lnTo>
                  <a:lnTo>
                    <a:pt x="1692750" y="47835"/>
                  </a:lnTo>
                  <a:lnTo>
                    <a:pt x="1692750" y="68879"/>
                  </a:lnTo>
                  <a:cubicBezTo>
                    <a:pt x="1692750" y="74379"/>
                    <a:pt x="1691806" y="78684"/>
                    <a:pt x="1691806" y="78684"/>
                  </a:cubicBezTo>
                  <a:lnTo>
                    <a:pt x="1692275" y="78684"/>
                  </a:lnTo>
                  <a:cubicBezTo>
                    <a:pt x="1696269" y="67444"/>
                    <a:pt x="1712700" y="44965"/>
                    <a:pt x="1742052" y="44965"/>
                  </a:cubicBezTo>
                  <a:cubicBezTo>
                    <a:pt x="1772573" y="44965"/>
                    <a:pt x="1780789" y="63379"/>
                    <a:pt x="1780789" y="91597"/>
                  </a:cubicBezTo>
                  <a:lnTo>
                    <a:pt x="1780789" y="167405"/>
                  </a:lnTo>
                  <a:lnTo>
                    <a:pt x="1776795" y="167405"/>
                  </a:lnTo>
                  <a:lnTo>
                    <a:pt x="1774922" y="167405"/>
                  </a:lnTo>
                  <a:lnTo>
                    <a:pt x="1770927" y="167405"/>
                  </a:lnTo>
                  <a:lnTo>
                    <a:pt x="1770927" y="95184"/>
                  </a:lnTo>
                  <a:cubicBezTo>
                    <a:pt x="1770927" y="74379"/>
                    <a:pt x="1768345" y="54770"/>
                    <a:pt x="1742052" y="54770"/>
                  </a:cubicBezTo>
                  <a:cubicBezTo>
                    <a:pt x="1715283" y="54770"/>
                    <a:pt x="1692750" y="77249"/>
                    <a:pt x="1692750" y="107859"/>
                  </a:cubicBezTo>
                  <a:lnTo>
                    <a:pt x="1692750" y="167405"/>
                  </a:lnTo>
                  <a:lnTo>
                    <a:pt x="1688756" y="167405"/>
                  </a:lnTo>
                  <a:lnTo>
                    <a:pt x="1686876" y="167405"/>
                  </a:lnTo>
                  <a:lnTo>
                    <a:pt x="1682888" y="167405"/>
                  </a:lnTo>
                  <a:close/>
                  <a:moveTo>
                    <a:pt x="548233" y="170275"/>
                  </a:moveTo>
                  <a:cubicBezTo>
                    <a:pt x="517758" y="170275"/>
                    <a:pt x="503729" y="150480"/>
                    <a:pt x="503729" y="150480"/>
                  </a:cubicBezTo>
                  <a:lnTo>
                    <a:pt x="510985" y="143345"/>
                  </a:lnTo>
                  <a:cubicBezTo>
                    <a:pt x="510985" y="143345"/>
                    <a:pt x="523563" y="160838"/>
                    <a:pt x="548475" y="160838"/>
                  </a:cubicBezTo>
                  <a:cubicBezTo>
                    <a:pt x="563954" y="160838"/>
                    <a:pt x="578224" y="153472"/>
                    <a:pt x="578224" y="139201"/>
                  </a:cubicBezTo>
                  <a:cubicBezTo>
                    <a:pt x="578224" y="110199"/>
                    <a:pt x="508566" y="116644"/>
                    <a:pt x="508566" y="79587"/>
                  </a:cubicBezTo>
                  <a:cubicBezTo>
                    <a:pt x="508566" y="59791"/>
                    <a:pt x="525981" y="49664"/>
                    <a:pt x="549926" y="49664"/>
                  </a:cubicBezTo>
                  <a:cubicBezTo>
                    <a:pt x="560326" y="49664"/>
                    <a:pt x="584029" y="54037"/>
                    <a:pt x="584029" y="69228"/>
                  </a:cubicBezTo>
                  <a:lnTo>
                    <a:pt x="584029" y="77975"/>
                  </a:lnTo>
                  <a:lnTo>
                    <a:pt x="573871" y="77975"/>
                  </a:lnTo>
                  <a:lnTo>
                    <a:pt x="573871" y="72451"/>
                  </a:lnTo>
                  <a:cubicBezTo>
                    <a:pt x="573871" y="62784"/>
                    <a:pt x="558875" y="59101"/>
                    <a:pt x="550409" y="59101"/>
                  </a:cubicBezTo>
                  <a:cubicBezTo>
                    <a:pt x="530818" y="59101"/>
                    <a:pt x="519209" y="65776"/>
                    <a:pt x="519209" y="78896"/>
                  </a:cubicBezTo>
                  <a:cubicBezTo>
                    <a:pt x="519209" y="108358"/>
                    <a:pt x="588867" y="101223"/>
                    <a:pt x="588867" y="139201"/>
                  </a:cubicBezTo>
                  <a:cubicBezTo>
                    <a:pt x="588867" y="157615"/>
                    <a:pt x="571210" y="170275"/>
                    <a:pt x="548233" y="170275"/>
                  </a:cubicBezTo>
                  <a:close/>
                  <a:moveTo>
                    <a:pt x="62360" y="170275"/>
                  </a:moveTo>
                  <a:lnTo>
                    <a:pt x="62360" y="16419"/>
                  </a:lnTo>
                  <a:lnTo>
                    <a:pt x="15004" y="16419"/>
                  </a:lnTo>
                  <a:cubicBezTo>
                    <a:pt x="11487" y="16419"/>
                    <a:pt x="9846" y="17818"/>
                    <a:pt x="9846" y="21548"/>
                  </a:cubicBezTo>
                  <a:lnTo>
                    <a:pt x="9846" y="32970"/>
                  </a:lnTo>
                  <a:lnTo>
                    <a:pt x="0" y="32970"/>
                  </a:lnTo>
                  <a:lnTo>
                    <a:pt x="0" y="19683"/>
                  </a:lnTo>
                  <a:cubicBezTo>
                    <a:pt x="0" y="10125"/>
                    <a:pt x="3048" y="7095"/>
                    <a:pt x="12660" y="7095"/>
                  </a:cubicBezTo>
                  <a:lnTo>
                    <a:pt x="122142" y="7095"/>
                  </a:lnTo>
                  <a:cubicBezTo>
                    <a:pt x="131753" y="7095"/>
                    <a:pt x="134801" y="10125"/>
                    <a:pt x="134801" y="19683"/>
                  </a:cubicBezTo>
                  <a:lnTo>
                    <a:pt x="134801" y="32970"/>
                  </a:lnTo>
                  <a:lnTo>
                    <a:pt x="124955" y="32970"/>
                  </a:lnTo>
                  <a:lnTo>
                    <a:pt x="124955" y="21548"/>
                  </a:lnTo>
                  <a:cubicBezTo>
                    <a:pt x="124955" y="17818"/>
                    <a:pt x="123314" y="16419"/>
                    <a:pt x="119797" y="16419"/>
                  </a:cubicBezTo>
                  <a:lnTo>
                    <a:pt x="72441" y="16419"/>
                  </a:lnTo>
                  <a:lnTo>
                    <a:pt x="72441" y="170275"/>
                  </a:lnTo>
                  <a:lnTo>
                    <a:pt x="62360" y="170275"/>
                  </a:lnTo>
                  <a:close/>
                  <a:moveTo>
                    <a:pt x="134801" y="110199"/>
                  </a:moveTo>
                  <a:cubicBezTo>
                    <a:pt x="134801" y="146797"/>
                    <a:pt x="160799" y="170275"/>
                    <a:pt x="192130" y="170275"/>
                  </a:cubicBezTo>
                  <a:cubicBezTo>
                    <a:pt x="216129" y="170275"/>
                    <a:pt x="231683" y="154393"/>
                    <a:pt x="231683" y="154393"/>
                  </a:cubicBezTo>
                  <a:lnTo>
                    <a:pt x="226572" y="146337"/>
                  </a:lnTo>
                  <a:cubicBezTo>
                    <a:pt x="226572" y="146337"/>
                    <a:pt x="213462" y="160838"/>
                    <a:pt x="192130" y="160838"/>
                  </a:cubicBezTo>
                  <a:cubicBezTo>
                    <a:pt x="166354" y="160838"/>
                    <a:pt x="144578" y="141733"/>
                    <a:pt x="144578" y="108358"/>
                  </a:cubicBezTo>
                  <a:lnTo>
                    <a:pt x="233684" y="108358"/>
                  </a:lnTo>
                  <a:cubicBezTo>
                    <a:pt x="233684" y="108358"/>
                    <a:pt x="234128" y="104675"/>
                    <a:pt x="234128" y="102143"/>
                  </a:cubicBezTo>
                  <a:cubicBezTo>
                    <a:pt x="234128" y="74292"/>
                    <a:pt x="219017" y="49664"/>
                    <a:pt x="188797" y="49664"/>
                  </a:cubicBezTo>
                  <a:cubicBezTo>
                    <a:pt x="160355" y="49664"/>
                    <a:pt x="134801" y="71300"/>
                    <a:pt x="134801" y="110199"/>
                  </a:cubicBezTo>
                  <a:close/>
                  <a:moveTo>
                    <a:pt x="145244" y="99381"/>
                  </a:moveTo>
                  <a:cubicBezTo>
                    <a:pt x="149244" y="72451"/>
                    <a:pt x="168132" y="58640"/>
                    <a:pt x="188575" y="58640"/>
                  </a:cubicBezTo>
                  <a:cubicBezTo>
                    <a:pt x="207019" y="58640"/>
                    <a:pt x="223239" y="71300"/>
                    <a:pt x="224350" y="99381"/>
                  </a:cubicBezTo>
                  <a:lnTo>
                    <a:pt x="145244" y="99381"/>
                  </a:lnTo>
                  <a:close/>
                  <a:moveTo>
                    <a:pt x="255412" y="170275"/>
                  </a:moveTo>
                  <a:lnTo>
                    <a:pt x="255412" y="162556"/>
                  </a:lnTo>
                  <a:lnTo>
                    <a:pt x="327069" y="76056"/>
                  </a:lnTo>
                  <a:cubicBezTo>
                    <a:pt x="331326" y="70834"/>
                    <a:pt x="336292" y="65613"/>
                    <a:pt x="336292" y="65613"/>
                  </a:cubicBezTo>
                  <a:lnTo>
                    <a:pt x="336292" y="65159"/>
                  </a:lnTo>
                  <a:cubicBezTo>
                    <a:pt x="336292" y="65159"/>
                    <a:pt x="332036" y="65613"/>
                    <a:pt x="324231" y="65613"/>
                  </a:cubicBezTo>
                  <a:lnTo>
                    <a:pt x="271020" y="65613"/>
                  </a:lnTo>
                  <a:cubicBezTo>
                    <a:pt x="267709" y="65613"/>
                    <a:pt x="265818" y="67202"/>
                    <a:pt x="265818" y="70607"/>
                  </a:cubicBezTo>
                  <a:lnTo>
                    <a:pt x="265818" y="80370"/>
                  </a:lnTo>
                  <a:lnTo>
                    <a:pt x="256121" y="80370"/>
                  </a:lnTo>
                  <a:lnTo>
                    <a:pt x="256121" y="69926"/>
                  </a:lnTo>
                  <a:cubicBezTo>
                    <a:pt x="256121" y="60618"/>
                    <a:pt x="260142" y="56758"/>
                    <a:pt x="269838" y="56758"/>
                  </a:cubicBezTo>
                  <a:lnTo>
                    <a:pt x="349773" y="56758"/>
                  </a:lnTo>
                  <a:lnTo>
                    <a:pt x="349773" y="64477"/>
                  </a:lnTo>
                  <a:lnTo>
                    <a:pt x="277879" y="150977"/>
                  </a:lnTo>
                  <a:cubicBezTo>
                    <a:pt x="273622" y="156199"/>
                    <a:pt x="268419" y="161421"/>
                    <a:pt x="268419" y="161421"/>
                  </a:cubicBezTo>
                  <a:lnTo>
                    <a:pt x="268419" y="161875"/>
                  </a:lnTo>
                  <a:cubicBezTo>
                    <a:pt x="268419" y="161875"/>
                    <a:pt x="272913" y="161421"/>
                    <a:pt x="280717" y="161421"/>
                  </a:cubicBezTo>
                  <a:lnTo>
                    <a:pt x="339840" y="161421"/>
                  </a:lnTo>
                  <a:cubicBezTo>
                    <a:pt x="343151" y="161421"/>
                    <a:pt x="345042" y="159831"/>
                    <a:pt x="345042" y="156426"/>
                  </a:cubicBezTo>
                  <a:lnTo>
                    <a:pt x="345042" y="146664"/>
                  </a:lnTo>
                  <a:lnTo>
                    <a:pt x="354739" y="146664"/>
                  </a:lnTo>
                  <a:lnTo>
                    <a:pt x="354739" y="157107"/>
                  </a:lnTo>
                  <a:cubicBezTo>
                    <a:pt x="354739" y="166415"/>
                    <a:pt x="350718" y="170275"/>
                    <a:pt x="341023" y="170275"/>
                  </a:cubicBezTo>
                  <a:lnTo>
                    <a:pt x="255412" y="170275"/>
                  </a:lnTo>
                  <a:close/>
                  <a:moveTo>
                    <a:pt x="368928" y="109279"/>
                  </a:moveTo>
                  <a:cubicBezTo>
                    <a:pt x="368928" y="143574"/>
                    <a:pt x="394349" y="170275"/>
                    <a:pt x="425687" y="170275"/>
                  </a:cubicBezTo>
                  <a:cubicBezTo>
                    <a:pt x="457024" y="170275"/>
                    <a:pt x="482445" y="143574"/>
                    <a:pt x="482445" y="109279"/>
                  </a:cubicBezTo>
                  <a:cubicBezTo>
                    <a:pt x="482445" y="75673"/>
                    <a:pt x="457024" y="49664"/>
                    <a:pt x="425687" y="49664"/>
                  </a:cubicBezTo>
                  <a:cubicBezTo>
                    <a:pt x="394349" y="49664"/>
                    <a:pt x="368928" y="75673"/>
                    <a:pt x="368928" y="109279"/>
                  </a:cubicBezTo>
                  <a:close/>
                  <a:moveTo>
                    <a:pt x="378571" y="109279"/>
                  </a:moveTo>
                  <a:cubicBezTo>
                    <a:pt x="378571" y="80737"/>
                    <a:pt x="399608" y="59101"/>
                    <a:pt x="425687" y="59101"/>
                  </a:cubicBezTo>
                  <a:cubicBezTo>
                    <a:pt x="451765" y="59101"/>
                    <a:pt x="472802" y="80737"/>
                    <a:pt x="472802" y="109279"/>
                  </a:cubicBezTo>
                  <a:cubicBezTo>
                    <a:pt x="472802" y="138511"/>
                    <a:pt x="451765" y="160838"/>
                    <a:pt x="425687" y="160838"/>
                  </a:cubicBezTo>
                  <a:cubicBezTo>
                    <a:pt x="399608" y="160838"/>
                    <a:pt x="378571" y="138511"/>
                    <a:pt x="378571" y="109279"/>
                  </a:cubicBezTo>
                  <a:close/>
                </a:path>
              </a:pathLst>
            </a:custGeom>
            <a:solidFill>
              <a:srgbClr val="798BB3"/>
            </a:solidFill>
            <a:ln w="7058" cap="flat">
              <a:noFill/>
              <a:prstDash val="solid"/>
              <a:miter/>
            </a:ln>
          </p:spPr>
          <p:txBody>
            <a:bodyPr rtlCol="0" anchor="ct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Sprechblase: rechteckig mit abgerundeten Ecken 24">
              <a:extLst>
                <a:ext uri="{FF2B5EF4-FFF2-40B4-BE49-F238E27FC236}">
                  <a16:creationId xmlns:a16="http://schemas.microsoft.com/office/drawing/2014/main" id="{9BBFEDCE-715B-4E53-BC5A-6EBD1C5D3718}"/>
                </a:ext>
              </a:extLst>
            </p:cNvPr>
            <p:cNvSpPr/>
            <p:nvPr/>
          </p:nvSpPr>
          <p:spPr bwMode="gray">
            <a:xfrm>
              <a:off x="1130300" y="5129716"/>
              <a:ext cx="3767325" cy="1170567"/>
            </a:xfrm>
            <a:prstGeom prst="wedgeRoundRectCallout">
              <a:avLst>
                <a:gd name="adj1" fmla="val 27373"/>
                <a:gd name="adj2" fmla="val -231520"/>
                <a:gd name="adj3" fmla="val 16667"/>
              </a:avLst>
            </a:prstGeom>
            <a:solidFill>
              <a:schemeClr val="bg1"/>
            </a:solidFill>
            <a:ln w="9525">
              <a:solidFill>
                <a:srgbClr val="798BB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050" dirty="0">
                  <a:solidFill>
                    <a:schemeClr val="tx1"/>
                  </a:solidFill>
                  <a:latin typeface="Open Sans" panose="020B0606030504020204" pitchFamily="34" charset="0"/>
                  <a:ea typeface="Open Sans" panose="020B0606030504020204" pitchFamily="34" charset="0"/>
                  <a:cs typeface="Open Sans" panose="020B0606030504020204" pitchFamily="34" charset="0"/>
                </a:rPr>
                <a:t>Tezos’ potential rests in the hands of its </a:t>
              </a:r>
              <a:r>
                <a:rPr lang="en-US" sz="105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community</a:t>
              </a:r>
              <a:r>
                <a:rPr lang="en-US" sz="1050" dirty="0">
                  <a:solidFill>
                    <a:schemeClr val="tx1"/>
                  </a:solidFill>
                  <a:latin typeface="Open Sans" panose="020B0606030504020204" pitchFamily="34" charset="0"/>
                  <a:ea typeface="Open Sans" panose="020B0606030504020204" pitchFamily="34" charset="0"/>
                  <a:cs typeface="Open Sans" panose="020B0606030504020204" pitchFamily="34" charset="0"/>
                </a:rPr>
                <a:t>, and we have no doubt that the Tezos community is </a:t>
              </a:r>
              <a:r>
                <a:rPr lang="en-US" sz="1050" b="1" dirty="0">
                  <a:solidFill>
                    <a:schemeClr val="tx1"/>
                  </a:solidFill>
                  <a:latin typeface="Open Sans" panose="020B0606030504020204" pitchFamily="34" charset="0"/>
                  <a:ea typeface="Open Sans" panose="020B0606030504020204" pitchFamily="34" charset="0"/>
                  <a:cs typeface="Open Sans" panose="020B0606030504020204" pitchFamily="34" charset="0"/>
                </a:rPr>
                <a:t>among the strongest and most exceptional</a:t>
              </a:r>
              <a:r>
                <a:rPr lang="en-US" sz="1050" dirty="0">
                  <a:solidFill>
                    <a:schemeClr val="tx1"/>
                  </a:solidFill>
                  <a:latin typeface="Open Sans" panose="020B0606030504020204" pitchFamily="34" charset="0"/>
                  <a:ea typeface="Open Sans" panose="020B0606030504020204" pitchFamily="34" charset="0"/>
                  <a:cs typeface="Open Sans" panose="020B0606030504020204" pitchFamily="34" charset="0"/>
                </a:rPr>
                <a:t> in the cryptocurrency ecosystem.</a:t>
              </a:r>
            </a:p>
          </p:txBody>
        </p:sp>
        <p:sp>
          <p:nvSpPr>
            <p:cNvPr id="26" name="Sprechblase: rechteckig mit abgerundeten Ecken 25">
              <a:extLst>
                <a:ext uri="{FF2B5EF4-FFF2-40B4-BE49-F238E27FC236}">
                  <a16:creationId xmlns:a16="http://schemas.microsoft.com/office/drawing/2014/main" id="{E86BAC41-025B-42AF-88A9-5E2ECD73D636}"/>
                </a:ext>
              </a:extLst>
            </p:cNvPr>
            <p:cNvSpPr/>
            <p:nvPr/>
          </p:nvSpPr>
          <p:spPr bwMode="gray">
            <a:xfrm>
              <a:off x="360363" y="3465248"/>
              <a:ext cx="2908300" cy="1170567"/>
            </a:xfrm>
            <a:prstGeom prst="wedgeRoundRectCallout">
              <a:avLst>
                <a:gd name="adj1" fmla="val -8606"/>
                <a:gd name="adj2" fmla="val -81797"/>
                <a:gd name="adj3" fmla="val 16667"/>
              </a:avLst>
            </a:prstGeom>
            <a:solidFill>
              <a:schemeClr val="bg1"/>
            </a:solidFill>
            <a:ln w="9525">
              <a:solidFill>
                <a:srgbClr val="798BB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050" dirty="0">
                  <a:solidFill>
                    <a:schemeClr val="tx1"/>
                  </a:solidFill>
                  <a:latin typeface="Open Sans" panose="020B0606030504020204" pitchFamily="34" charset="0"/>
                  <a:ea typeface="Open Sans" panose="020B0606030504020204" pitchFamily="34" charset="0"/>
                  <a:cs typeface="Open Sans" panose="020B0606030504020204" pitchFamily="34" charset="0"/>
                </a:rPr>
                <a:t>As highlighted in the </a:t>
              </a:r>
              <a:r>
                <a:rPr lang="en-US" sz="1050"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9"/>
                </a:rPr>
                <a:t>Tezos position paper</a:t>
              </a:r>
              <a:r>
                <a:rPr lang="en-US" sz="105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success of any decentralized network is determined by the efforts of a </a:t>
              </a:r>
              <a:r>
                <a:rPr lang="en-US" sz="1050" b="1" dirty="0">
                  <a:solidFill>
                    <a:schemeClr val="tx1"/>
                  </a:solidFill>
                  <a:latin typeface="Open Sans" panose="020B0606030504020204" pitchFamily="34" charset="0"/>
                  <a:ea typeface="Open Sans" panose="020B0606030504020204" pitchFamily="34" charset="0"/>
                  <a:cs typeface="Open Sans" panose="020B0606030504020204" pitchFamily="34" charset="0"/>
                </a:rPr>
                <a:t>robust, diverse, and flourishing community</a:t>
              </a:r>
              <a:r>
                <a:rPr lang="en-US" sz="10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7" name="Sprechblase: rechteckig mit abgerundeten Ecken 26">
              <a:extLst>
                <a:ext uri="{FF2B5EF4-FFF2-40B4-BE49-F238E27FC236}">
                  <a16:creationId xmlns:a16="http://schemas.microsoft.com/office/drawing/2014/main" id="{E9FAC4AA-EA61-4EB3-8402-D100FAA87C3A}"/>
                </a:ext>
              </a:extLst>
            </p:cNvPr>
            <p:cNvSpPr/>
            <p:nvPr/>
          </p:nvSpPr>
          <p:spPr bwMode="gray">
            <a:xfrm>
              <a:off x="1028633" y="884238"/>
              <a:ext cx="3722714" cy="1170567"/>
            </a:xfrm>
            <a:prstGeom prst="wedgeRoundRectCallout">
              <a:avLst>
                <a:gd name="adj1" fmla="val 5328"/>
                <a:gd name="adj2" fmla="val 75519"/>
                <a:gd name="adj3" fmla="val 16667"/>
              </a:avLst>
            </a:prstGeom>
            <a:solidFill>
              <a:schemeClr val="bg1"/>
            </a:solidFill>
            <a:ln w="9525">
              <a:solidFill>
                <a:srgbClr val="798BB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050" dirty="0">
                  <a:solidFill>
                    <a:schemeClr val="tx1"/>
                  </a:solidFill>
                  <a:latin typeface="Open Sans" panose="020B0606030504020204" pitchFamily="34" charset="0"/>
                  <a:ea typeface="Open Sans" panose="020B0606030504020204" pitchFamily="34" charset="0"/>
                  <a:cs typeface="Open Sans" panose="020B0606030504020204" pitchFamily="34" charset="0"/>
                </a:rPr>
                <a:t>Tezos is a distributed, peer-to-peer, permissionless network. </a:t>
              </a:r>
              <a:r>
                <a:rPr lang="en-US" sz="1050" b="1" dirty="0">
                  <a:solidFill>
                    <a:schemeClr val="tx1"/>
                  </a:solidFill>
                  <a:latin typeface="Open Sans" panose="020B0606030504020204" pitchFamily="34" charset="0"/>
                  <a:ea typeface="Open Sans" panose="020B0606030504020204" pitchFamily="34" charset="0"/>
                  <a:cs typeface="Open Sans" panose="020B0606030504020204" pitchFamily="34" charset="0"/>
                </a:rPr>
                <a:t>No single entity owns, manages, or controls “Tezos.” </a:t>
              </a:r>
              <a:r>
                <a:rPr lang="en-US" sz="1050" dirty="0">
                  <a:solidFill>
                    <a:schemeClr val="tx1"/>
                  </a:solidFill>
                  <a:latin typeface="Open Sans" panose="020B0606030504020204" pitchFamily="34" charset="0"/>
                  <a:ea typeface="Open Sans" panose="020B0606030504020204" pitchFamily="34" charset="0"/>
                  <a:cs typeface="Open Sans" panose="020B0606030504020204" pitchFamily="34" charset="0"/>
                </a:rPr>
                <a:t>Understanding this paradigm is fundamental to understanding Tezos.</a:t>
              </a:r>
            </a:p>
          </p:txBody>
        </p:sp>
      </p:grpSp>
      <p:grpSp>
        <p:nvGrpSpPr>
          <p:cNvPr id="6" name="Gruppieren 5">
            <a:extLst>
              <a:ext uri="{FF2B5EF4-FFF2-40B4-BE49-F238E27FC236}">
                <a16:creationId xmlns:a16="http://schemas.microsoft.com/office/drawing/2014/main" id="{D5296978-193F-45AA-B944-C98E1DD82EB6}"/>
              </a:ext>
            </a:extLst>
          </p:cNvPr>
          <p:cNvGrpSpPr/>
          <p:nvPr/>
        </p:nvGrpSpPr>
        <p:grpSpPr>
          <a:xfrm>
            <a:off x="360363" y="884238"/>
            <a:ext cx="6661025" cy="5614987"/>
            <a:chOff x="5169025" y="884238"/>
            <a:chExt cx="6661025" cy="5614987"/>
          </a:xfrm>
        </p:grpSpPr>
        <p:sp>
          <p:nvSpPr>
            <p:cNvPr id="19" name="Rechteck 18">
              <a:extLst>
                <a:ext uri="{FF2B5EF4-FFF2-40B4-BE49-F238E27FC236}">
                  <a16:creationId xmlns:a16="http://schemas.microsoft.com/office/drawing/2014/main" id="{62AACB9D-3608-4403-8082-5BDF543E86EA}"/>
                </a:ext>
              </a:extLst>
            </p:cNvPr>
            <p:cNvSpPr/>
            <p:nvPr/>
          </p:nvSpPr>
          <p:spPr bwMode="gray">
            <a:xfrm>
              <a:off x="6845426" y="884238"/>
              <a:ext cx="4984624" cy="1681680"/>
            </a:xfrm>
            <a:prstGeom prst="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We seek to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empower </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persons and entities from all over the world to create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 robust and decentralized digital commonwealth</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0" name="Rechteck 19">
              <a:extLst>
                <a:ext uri="{FF2B5EF4-FFF2-40B4-BE49-F238E27FC236}">
                  <a16:creationId xmlns:a16="http://schemas.microsoft.com/office/drawing/2014/main" id="{D1F3A1DA-4D3D-4EF0-8E81-443DAB22FFB9}"/>
                </a:ext>
              </a:extLst>
            </p:cNvPr>
            <p:cNvSpPr/>
            <p:nvPr/>
          </p:nvSpPr>
          <p:spPr bwMode="gray">
            <a:xfrm>
              <a:off x="6845426" y="2850892"/>
              <a:ext cx="4984624" cy="1681680"/>
            </a:xfrm>
            <a:prstGeom prst="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We believe Tezos will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fuel social, political, and economic innovation</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on a global scale. Our core mission is to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support the Tezos protocol and ecosystem</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in service of this goal.</a:t>
              </a:r>
            </a:p>
          </p:txBody>
        </p:sp>
        <p:sp>
          <p:nvSpPr>
            <p:cNvPr id="21" name="Rechteck 20">
              <a:extLst>
                <a:ext uri="{FF2B5EF4-FFF2-40B4-BE49-F238E27FC236}">
                  <a16:creationId xmlns:a16="http://schemas.microsoft.com/office/drawing/2014/main" id="{28FDC8CD-15A1-42AA-8601-78F80E8E4ED9}"/>
                </a:ext>
              </a:extLst>
            </p:cNvPr>
            <p:cNvSpPr/>
            <p:nvPr/>
          </p:nvSpPr>
          <p:spPr bwMode="gray">
            <a:xfrm>
              <a:off x="6845426" y="4817545"/>
              <a:ext cx="4984624" cy="1681680"/>
            </a:xfrm>
            <a:prstGeom prst="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We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deploy resources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to help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facilitate the advancement of the Tezos protocol</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and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growth of the Tezos ecosystem</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grpSp>
          <p:nvGrpSpPr>
            <p:cNvPr id="50" name="Gruppieren 49">
              <a:extLst>
                <a:ext uri="{FF2B5EF4-FFF2-40B4-BE49-F238E27FC236}">
                  <a16:creationId xmlns:a16="http://schemas.microsoft.com/office/drawing/2014/main" id="{A7EBDE6D-B1EB-4692-948D-925F71771731}"/>
                </a:ext>
              </a:extLst>
            </p:cNvPr>
            <p:cNvGrpSpPr/>
            <p:nvPr/>
          </p:nvGrpSpPr>
          <p:grpSpPr>
            <a:xfrm>
              <a:off x="5169025" y="4817545"/>
              <a:ext cx="1597025" cy="1681680"/>
              <a:chOff x="4498975" y="4817545"/>
              <a:chExt cx="1597025" cy="1681680"/>
            </a:xfrm>
          </p:grpSpPr>
          <p:sp>
            <p:nvSpPr>
              <p:cNvPr id="30" name="Rechteck 29">
                <a:extLst>
                  <a:ext uri="{FF2B5EF4-FFF2-40B4-BE49-F238E27FC236}">
                    <a16:creationId xmlns:a16="http://schemas.microsoft.com/office/drawing/2014/main" id="{E350B666-891D-459B-8EC8-B609E19E4A19}"/>
                  </a:ext>
                </a:extLst>
              </p:cNvPr>
              <p:cNvSpPr/>
              <p:nvPr/>
            </p:nvSpPr>
            <p:spPr bwMode="gray">
              <a:xfrm>
                <a:off x="4498975" y="4817545"/>
                <a:ext cx="1597025" cy="168168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Our Strategy</a:t>
                </a:r>
              </a:p>
              <a:p>
                <a:pPr algn="ctr">
                  <a:spcBef>
                    <a:spcPts val="300"/>
                  </a:spcBef>
                  <a:spcAft>
                    <a:spcPts val="100"/>
                  </a:spcAft>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1" name="Group 12">
                <a:extLst>
                  <a:ext uri="{FF2B5EF4-FFF2-40B4-BE49-F238E27FC236}">
                    <a16:creationId xmlns:a16="http://schemas.microsoft.com/office/drawing/2014/main" id="{9185BA82-EFA3-409D-A4AE-5947E5038CE5}"/>
                  </a:ext>
                </a:extLst>
              </p:cNvPr>
              <p:cNvGrpSpPr>
                <a:grpSpLocks noChangeAspect="1"/>
              </p:cNvGrpSpPr>
              <p:nvPr/>
            </p:nvGrpSpPr>
            <p:grpSpPr bwMode="auto">
              <a:xfrm>
                <a:off x="5063792" y="5613400"/>
                <a:ext cx="467390" cy="646581"/>
                <a:chOff x="730" y="-1183"/>
                <a:chExt cx="4815" cy="6661"/>
              </a:xfrm>
              <a:solidFill>
                <a:schemeClr val="bg1"/>
              </a:solidFill>
            </p:grpSpPr>
            <p:sp>
              <p:nvSpPr>
                <p:cNvPr id="32" name="Freeform 13">
                  <a:extLst>
                    <a:ext uri="{FF2B5EF4-FFF2-40B4-BE49-F238E27FC236}">
                      <a16:creationId xmlns:a16="http://schemas.microsoft.com/office/drawing/2014/main" id="{8C71E840-50D9-4628-8549-12A04F0E693A}"/>
                    </a:ext>
                  </a:extLst>
                </p:cNvPr>
                <p:cNvSpPr>
                  <a:spLocks/>
                </p:cNvSpPr>
                <p:nvPr/>
              </p:nvSpPr>
              <p:spPr bwMode="auto">
                <a:xfrm>
                  <a:off x="1446" y="-1183"/>
                  <a:ext cx="4099" cy="4304"/>
                </a:xfrm>
                <a:custGeom>
                  <a:avLst/>
                  <a:gdLst>
                    <a:gd name="T0" fmla="*/ 1207 w 2323"/>
                    <a:gd name="T1" fmla="*/ 23 h 2438"/>
                    <a:gd name="T2" fmla="*/ 980 w 2323"/>
                    <a:gd name="T3" fmla="*/ 179 h 2438"/>
                    <a:gd name="T4" fmla="*/ 683 w 2323"/>
                    <a:gd name="T5" fmla="*/ 358 h 2438"/>
                    <a:gd name="T6" fmla="*/ 296 w 2323"/>
                    <a:gd name="T7" fmla="*/ 582 h 2438"/>
                    <a:gd name="T8" fmla="*/ 91 w 2323"/>
                    <a:gd name="T9" fmla="*/ 1074 h 2438"/>
                    <a:gd name="T10" fmla="*/ 0 w 2323"/>
                    <a:gd name="T11" fmla="*/ 1611 h 2438"/>
                    <a:gd name="T12" fmla="*/ 0 w 2323"/>
                    <a:gd name="T13" fmla="*/ 2058 h 2438"/>
                    <a:gd name="T14" fmla="*/ 0 w 2323"/>
                    <a:gd name="T15" fmla="*/ 2058 h 2438"/>
                    <a:gd name="T16" fmla="*/ 0 w 2323"/>
                    <a:gd name="T17" fmla="*/ 2304 h 2438"/>
                    <a:gd name="T18" fmla="*/ 137 w 2323"/>
                    <a:gd name="T19" fmla="*/ 2438 h 2438"/>
                    <a:gd name="T20" fmla="*/ 592 w 2323"/>
                    <a:gd name="T21" fmla="*/ 2438 h 2438"/>
                    <a:gd name="T22" fmla="*/ 592 w 2323"/>
                    <a:gd name="T23" fmla="*/ 2438 h 2438"/>
                    <a:gd name="T24" fmla="*/ 1298 w 2323"/>
                    <a:gd name="T25" fmla="*/ 2438 h 2438"/>
                    <a:gd name="T26" fmla="*/ 1298 w 2323"/>
                    <a:gd name="T27" fmla="*/ 2438 h 2438"/>
                    <a:gd name="T28" fmla="*/ 1799 w 2323"/>
                    <a:gd name="T29" fmla="*/ 2438 h 2438"/>
                    <a:gd name="T30" fmla="*/ 1913 w 2323"/>
                    <a:gd name="T31" fmla="*/ 2349 h 2438"/>
                    <a:gd name="T32" fmla="*/ 1913 w 2323"/>
                    <a:gd name="T33" fmla="*/ 2170 h 2438"/>
                    <a:gd name="T34" fmla="*/ 1799 w 2323"/>
                    <a:gd name="T35" fmla="*/ 1946 h 2438"/>
                    <a:gd name="T36" fmla="*/ 1799 w 2323"/>
                    <a:gd name="T37" fmla="*/ 1946 h 2438"/>
                    <a:gd name="T38" fmla="*/ 1116 w 2323"/>
                    <a:gd name="T39" fmla="*/ 1231 h 2438"/>
                    <a:gd name="T40" fmla="*/ 1162 w 2323"/>
                    <a:gd name="T41" fmla="*/ 1275 h 2438"/>
                    <a:gd name="T42" fmla="*/ 1503 w 2323"/>
                    <a:gd name="T43" fmla="*/ 1365 h 2438"/>
                    <a:gd name="T44" fmla="*/ 1731 w 2323"/>
                    <a:gd name="T45" fmla="*/ 1387 h 2438"/>
                    <a:gd name="T46" fmla="*/ 1845 w 2323"/>
                    <a:gd name="T47" fmla="*/ 1454 h 2438"/>
                    <a:gd name="T48" fmla="*/ 2118 w 2323"/>
                    <a:gd name="T49" fmla="*/ 1409 h 2438"/>
                    <a:gd name="T50" fmla="*/ 2255 w 2323"/>
                    <a:gd name="T51" fmla="*/ 1253 h 2438"/>
                    <a:gd name="T52" fmla="*/ 2232 w 2323"/>
                    <a:gd name="T53" fmla="*/ 1052 h 2438"/>
                    <a:gd name="T54" fmla="*/ 1412 w 2323"/>
                    <a:gd name="T55" fmla="*/ 403 h 2438"/>
                    <a:gd name="T56" fmla="*/ 1253 w 2323"/>
                    <a:gd name="T57" fmla="*/ 67 h 2438"/>
                    <a:gd name="T58" fmla="*/ 1207 w 2323"/>
                    <a:gd name="T59" fmla="*/ 23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23" h="2438">
                      <a:moveTo>
                        <a:pt x="1207" y="23"/>
                      </a:moveTo>
                      <a:cubicBezTo>
                        <a:pt x="1093" y="45"/>
                        <a:pt x="1025" y="90"/>
                        <a:pt x="980" y="179"/>
                      </a:cubicBezTo>
                      <a:cubicBezTo>
                        <a:pt x="911" y="313"/>
                        <a:pt x="820" y="358"/>
                        <a:pt x="683" y="358"/>
                      </a:cubicBezTo>
                      <a:cubicBezTo>
                        <a:pt x="501" y="336"/>
                        <a:pt x="387" y="448"/>
                        <a:pt x="296" y="582"/>
                      </a:cubicBezTo>
                      <a:cubicBezTo>
                        <a:pt x="183" y="716"/>
                        <a:pt x="137" y="895"/>
                        <a:pt x="91" y="1074"/>
                      </a:cubicBezTo>
                      <a:cubicBezTo>
                        <a:pt x="46" y="1253"/>
                        <a:pt x="23" y="1432"/>
                        <a:pt x="0" y="1611"/>
                      </a:cubicBezTo>
                      <a:cubicBezTo>
                        <a:pt x="0" y="1767"/>
                        <a:pt x="0" y="1902"/>
                        <a:pt x="0" y="2058"/>
                      </a:cubicBezTo>
                      <a:cubicBezTo>
                        <a:pt x="0" y="2058"/>
                        <a:pt x="0" y="2058"/>
                        <a:pt x="0" y="2058"/>
                      </a:cubicBezTo>
                      <a:cubicBezTo>
                        <a:pt x="0" y="2304"/>
                        <a:pt x="0" y="2304"/>
                        <a:pt x="0" y="2304"/>
                      </a:cubicBezTo>
                      <a:cubicBezTo>
                        <a:pt x="0" y="2371"/>
                        <a:pt x="46" y="2438"/>
                        <a:pt x="137" y="2438"/>
                      </a:cubicBezTo>
                      <a:cubicBezTo>
                        <a:pt x="592" y="2438"/>
                        <a:pt x="592" y="2438"/>
                        <a:pt x="592" y="2438"/>
                      </a:cubicBezTo>
                      <a:cubicBezTo>
                        <a:pt x="592" y="2438"/>
                        <a:pt x="592" y="2438"/>
                        <a:pt x="592" y="2438"/>
                      </a:cubicBezTo>
                      <a:cubicBezTo>
                        <a:pt x="843" y="2438"/>
                        <a:pt x="1071" y="2438"/>
                        <a:pt x="1298" y="2438"/>
                      </a:cubicBezTo>
                      <a:cubicBezTo>
                        <a:pt x="1298" y="2438"/>
                        <a:pt x="1298" y="2438"/>
                        <a:pt x="1298" y="2438"/>
                      </a:cubicBezTo>
                      <a:cubicBezTo>
                        <a:pt x="1799" y="2438"/>
                        <a:pt x="1799" y="2438"/>
                        <a:pt x="1799" y="2438"/>
                      </a:cubicBezTo>
                      <a:cubicBezTo>
                        <a:pt x="1868" y="2438"/>
                        <a:pt x="1913" y="2394"/>
                        <a:pt x="1913" y="2349"/>
                      </a:cubicBezTo>
                      <a:cubicBezTo>
                        <a:pt x="1913" y="2170"/>
                        <a:pt x="1913" y="2170"/>
                        <a:pt x="1913" y="2170"/>
                      </a:cubicBezTo>
                      <a:cubicBezTo>
                        <a:pt x="1913" y="2080"/>
                        <a:pt x="1868" y="1991"/>
                        <a:pt x="1799" y="1946"/>
                      </a:cubicBezTo>
                      <a:cubicBezTo>
                        <a:pt x="1799" y="1946"/>
                        <a:pt x="1799" y="1946"/>
                        <a:pt x="1799" y="1946"/>
                      </a:cubicBezTo>
                      <a:cubicBezTo>
                        <a:pt x="1776" y="1924"/>
                        <a:pt x="1253" y="1611"/>
                        <a:pt x="1116" y="1231"/>
                      </a:cubicBezTo>
                      <a:cubicBezTo>
                        <a:pt x="1139" y="1253"/>
                        <a:pt x="1139" y="1253"/>
                        <a:pt x="1162" y="1275"/>
                      </a:cubicBezTo>
                      <a:cubicBezTo>
                        <a:pt x="1276" y="1365"/>
                        <a:pt x="1389" y="1387"/>
                        <a:pt x="1503" y="1365"/>
                      </a:cubicBezTo>
                      <a:cubicBezTo>
                        <a:pt x="1594" y="1342"/>
                        <a:pt x="1663" y="1342"/>
                        <a:pt x="1731" y="1387"/>
                      </a:cubicBezTo>
                      <a:cubicBezTo>
                        <a:pt x="1776" y="1409"/>
                        <a:pt x="1799" y="1432"/>
                        <a:pt x="1845" y="1454"/>
                      </a:cubicBezTo>
                      <a:cubicBezTo>
                        <a:pt x="1959" y="1521"/>
                        <a:pt x="2050" y="1499"/>
                        <a:pt x="2118" y="1409"/>
                      </a:cubicBezTo>
                      <a:cubicBezTo>
                        <a:pt x="2164" y="1365"/>
                        <a:pt x="2232" y="1298"/>
                        <a:pt x="2255" y="1253"/>
                      </a:cubicBezTo>
                      <a:cubicBezTo>
                        <a:pt x="2323" y="1163"/>
                        <a:pt x="2323" y="1096"/>
                        <a:pt x="2232" y="1052"/>
                      </a:cubicBezTo>
                      <a:cubicBezTo>
                        <a:pt x="1959" y="828"/>
                        <a:pt x="1685" y="627"/>
                        <a:pt x="1412" y="403"/>
                      </a:cubicBezTo>
                      <a:cubicBezTo>
                        <a:pt x="1276" y="313"/>
                        <a:pt x="1230" y="202"/>
                        <a:pt x="1253" y="67"/>
                      </a:cubicBezTo>
                      <a:cubicBezTo>
                        <a:pt x="1253" y="23"/>
                        <a:pt x="1230" y="0"/>
                        <a:pt x="1207"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Freeform 14">
                  <a:extLst>
                    <a:ext uri="{FF2B5EF4-FFF2-40B4-BE49-F238E27FC236}">
                      <a16:creationId xmlns:a16="http://schemas.microsoft.com/office/drawing/2014/main" id="{BC48CCAD-AE03-4598-B052-34629A7424F5}"/>
                    </a:ext>
                  </a:extLst>
                </p:cNvPr>
                <p:cNvSpPr>
                  <a:spLocks/>
                </p:cNvSpPr>
                <p:nvPr/>
              </p:nvSpPr>
              <p:spPr bwMode="auto">
                <a:xfrm>
                  <a:off x="730" y="3428"/>
                  <a:ext cx="4713" cy="2050"/>
                </a:xfrm>
                <a:custGeom>
                  <a:avLst/>
                  <a:gdLst>
                    <a:gd name="T0" fmla="*/ 2648 w 2671"/>
                    <a:gd name="T1" fmla="*/ 1070 h 1161"/>
                    <a:gd name="T2" fmla="*/ 2625 w 2671"/>
                    <a:gd name="T3" fmla="*/ 865 h 1161"/>
                    <a:gd name="T4" fmla="*/ 2556 w 2671"/>
                    <a:gd name="T5" fmla="*/ 774 h 1161"/>
                    <a:gd name="T6" fmla="*/ 2487 w 2671"/>
                    <a:gd name="T7" fmla="*/ 365 h 1161"/>
                    <a:gd name="T8" fmla="*/ 2533 w 2671"/>
                    <a:gd name="T9" fmla="*/ 251 h 1161"/>
                    <a:gd name="T10" fmla="*/ 2510 w 2671"/>
                    <a:gd name="T11" fmla="*/ 92 h 1161"/>
                    <a:gd name="T12" fmla="*/ 2418 w 2671"/>
                    <a:gd name="T13" fmla="*/ 0 h 1161"/>
                    <a:gd name="T14" fmla="*/ 2210 w 2671"/>
                    <a:gd name="T15" fmla="*/ 0 h 1161"/>
                    <a:gd name="T16" fmla="*/ 276 w 2671"/>
                    <a:gd name="T17" fmla="*/ 0 h 1161"/>
                    <a:gd name="T18" fmla="*/ 138 w 2671"/>
                    <a:gd name="T19" fmla="*/ 137 h 1161"/>
                    <a:gd name="T20" fmla="*/ 138 w 2671"/>
                    <a:gd name="T21" fmla="*/ 183 h 1161"/>
                    <a:gd name="T22" fmla="*/ 184 w 2671"/>
                    <a:gd name="T23" fmla="*/ 387 h 1161"/>
                    <a:gd name="T24" fmla="*/ 115 w 2671"/>
                    <a:gd name="T25" fmla="*/ 774 h 1161"/>
                    <a:gd name="T26" fmla="*/ 23 w 2671"/>
                    <a:gd name="T27" fmla="*/ 888 h 1161"/>
                    <a:gd name="T28" fmla="*/ 0 w 2671"/>
                    <a:gd name="T29" fmla="*/ 1048 h 1161"/>
                    <a:gd name="T30" fmla="*/ 92 w 2671"/>
                    <a:gd name="T31" fmla="*/ 1161 h 1161"/>
                    <a:gd name="T32" fmla="*/ 714 w 2671"/>
                    <a:gd name="T33" fmla="*/ 1161 h 1161"/>
                    <a:gd name="T34" fmla="*/ 1335 w 2671"/>
                    <a:gd name="T35" fmla="*/ 1161 h 1161"/>
                    <a:gd name="T36" fmla="*/ 1335 w 2671"/>
                    <a:gd name="T37" fmla="*/ 1161 h 1161"/>
                    <a:gd name="T38" fmla="*/ 2533 w 2671"/>
                    <a:gd name="T39" fmla="*/ 1161 h 1161"/>
                    <a:gd name="T40" fmla="*/ 2625 w 2671"/>
                    <a:gd name="T41" fmla="*/ 1139 h 1161"/>
                    <a:gd name="T42" fmla="*/ 2648 w 2671"/>
                    <a:gd name="T43" fmla="*/ 107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71" h="1161">
                      <a:moveTo>
                        <a:pt x="2648" y="1070"/>
                      </a:moveTo>
                      <a:cubicBezTo>
                        <a:pt x="2648" y="1002"/>
                        <a:pt x="2648" y="934"/>
                        <a:pt x="2625" y="865"/>
                      </a:cubicBezTo>
                      <a:cubicBezTo>
                        <a:pt x="2625" y="820"/>
                        <a:pt x="2602" y="797"/>
                        <a:pt x="2556" y="774"/>
                      </a:cubicBezTo>
                      <a:cubicBezTo>
                        <a:pt x="2372" y="729"/>
                        <a:pt x="2326" y="479"/>
                        <a:pt x="2487" y="365"/>
                      </a:cubicBezTo>
                      <a:cubicBezTo>
                        <a:pt x="2533" y="319"/>
                        <a:pt x="2556" y="296"/>
                        <a:pt x="2533" y="251"/>
                      </a:cubicBezTo>
                      <a:cubicBezTo>
                        <a:pt x="2533" y="205"/>
                        <a:pt x="2533" y="137"/>
                        <a:pt x="2510" y="92"/>
                      </a:cubicBezTo>
                      <a:cubicBezTo>
                        <a:pt x="2510" y="46"/>
                        <a:pt x="2487" y="0"/>
                        <a:pt x="2418" y="0"/>
                      </a:cubicBezTo>
                      <a:cubicBezTo>
                        <a:pt x="2349" y="0"/>
                        <a:pt x="2279" y="0"/>
                        <a:pt x="2210" y="0"/>
                      </a:cubicBezTo>
                      <a:cubicBezTo>
                        <a:pt x="1566" y="0"/>
                        <a:pt x="921" y="0"/>
                        <a:pt x="276" y="0"/>
                      </a:cubicBezTo>
                      <a:cubicBezTo>
                        <a:pt x="161" y="0"/>
                        <a:pt x="161" y="23"/>
                        <a:pt x="138" y="137"/>
                      </a:cubicBezTo>
                      <a:cubicBezTo>
                        <a:pt x="138" y="137"/>
                        <a:pt x="138" y="160"/>
                        <a:pt x="138" y="183"/>
                      </a:cubicBezTo>
                      <a:cubicBezTo>
                        <a:pt x="92" y="251"/>
                        <a:pt x="115" y="319"/>
                        <a:pt x="184" y="387"/>
                      </a:cubicBezTo>
                      <a:cubicBezTo>
                        <a:pt x="322" y="501"/>
                        <a:pt x="276" y="706"/>
                        <a:pt x="115" y="774"/>
                      </a:cubicBezTo>
                      <a:cubicBezTo>
                        <a:pt x="69" y="797"/>
                        <a:pt x="23" y="820"/>
                        <a:pt x="23" y="888"/>
                      </a:cubicBezTo>
                      <a:cubicBezTo>
                        <a:pt x="23" y="934"/>
                        <a:pt x="0" y="1002"/>
                        <a:pt x="0" y="1048"/>
                      </a:cubicBezTo>
                      <a:cubicBezTo>
                        <a:pt x="0" y="1139"/>
                        <a:pt x="23" y="1161"/>
                        <a:pt x="92" y="1161"/>
                      </a:cubicBezTo>
                      <a:cubicBezTo>
                        <a:pt x="299" y="1161"/>
                        <a:pt x="506" y="1161"/>
                        <a:pt x="714" y="1161"/>
                      </a:cubicBezTo>
                      <a:cubicBezTo>
                        <a:pt x="921" y="1161"/>
                        <a:pt x="1128" y="1161"/>
                        <a:pt x="1335" y="1161"/>
                      </a:cubicBezTo>
                      <a:cubicBezTo>
                        <a:pt x="1335" y="1161"/>
                        <a:pt x="1335" y="1161"/>
                        <a:pt x="1335" y="1161"/>
                      </a:cubicBezTo>
                      <a:cubicBezTo>
                        <a:pt x="1727" y="1161"/>
                        <a:pt x="2141" y="1161"/>
                        <a:pt x="2533" y="1161"/>
                      </a:cubicBezTo>
                      <a:cubicBezTo>
                        <a:pt x="2579" y="1161"/>
                        <a:pt x="2602" y="1161"/>
                        <a:pt x="2625" y="1139"/>
                      </a:cubicBezTo>
                      <a:cubicBezTo>
                        <a:pt x="2648" y="1116"/>
                        <a:pt x="2671" y="1093"/>
                        <a:pt x="2648" y="10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52" name="Gruppieren 51">
              <a:extLst>
                <a:ext uri="{FF2B5EF4-FFF2-40B4-BE49-F238E27FC236}">
                  <a16:creationId xmlns:a16="http://schemas.microsoft.com/office/drawing/2014/main" id="{4ED6FD53-CEAB-4013-B2D9-BB1BD27F22A3}"/>
                </a:ext>
              </a:extLst>
            </p:cNvPr>
            <p:cNvGrpSpPr/>
            <p:nvPr/>
          </p:nvGrpSpPr>
          <p:grpSpPr>
            <a:xfrm>
              <a:off x="5169025" y="884238"/>
              <a:ext cx="1597025" cy="1681680"/>
              <a:chOff x="4498975" y="884238"/>
              <a:chExt cx="1597025" cy="1681680"/>
            </a:xfrm>
          </p:grpSpPr>
          <p:sp>
            <p:nvSpPr>
              <p:cNvPr id="28" name="Rechteck 27">
                <a:extLst>
                  <a:ext uri="{FF2B5EF4-FFF2-40B4-BE49-F238E27FC236}">
                    <a16:creationId xmlns:a16="http://schemas.microsoft.com/office/drawing/2014/main" id="{64A91527-9756-45ED-B11D-E0750398FCE6}"/>
                  </a:ext>
                </a:extLst>
              </p:cNvPr>
              <p:cNvSpPr/>
              <p:nvPr/>
            </p:nvSpPr>
            <p:spPr bwMode="gray">
              <a:xfrm>
                <a:off x="4498975" y="884238"/>
                <a:ext cx="1597025" cy="168168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Our Vision</a:t>
                </a:r>
              </a:p>
              <a:p>
                <a:pPr algn="ctr">
                  <a:spcBef>
                    <a:spcPts val="300"/>
                  </a:spcBef>
                  <a:spcAft>
                    <a:spcPts val="100"/>
                  </a:spcAft>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6" name="Group 5">
                <a:extLst>
                  <a:ext uri="{FF2B5EF4-FFF2-40B4-BE49-F238E27FC236}">
                    <a16:creationId xmlns:a16="http://schemas.microsoft.com/office/drawing/2014/main" id="{1AB08A87-AA3F-4C08-8DF9-46DFD107DF74}"/>
                  </a:ext>
                </a:extLst>
              </p:cNvPr>
              <p:cNvGrpSpPr>
                <a:grpSpLocks noChangeAspect="1"/>
              </p:cNvGrpSpPr>
              <p:nvPr/>
            </p:nvGrpSpPr>
            <p:grpSpPr bwMode="auto">
              <a:xfrm>
                <a:off x="4918868" y="1763178"/>
                <a:ext cx="757238" cy="473075"/>
                <a:chOff x="5433" y="2176"/>
                <a:chExt cx="477" cy="298"/>
              </a:xfrm>
              <a:solidFill>
                <a:schemeClr val="bg1"/>
              </a:solidFill>
            </p:grpSpPr>
            <p:sp>
              <p:nvSpPr>
                <p:cNvPr id="38" name="Freeform 6">
                  <a:extLst>
                    <a:ext uri="{FF2B5EF4-FFF2-40B4-BE49-F238E27FC236}">
                      <a16:creationId xmlns:a16="http://schemas.microsoft.com/office/drawing/2014/main" id="{500D8295-9674-4600-8876-2E2D750FC96C}"/>
                    </a:ext>
                  </a:extLst>
                </p:cNvPr>
                <p:cNvSpPr>
                  <a:spLocks/>
                </p:cNvSpPr>
                <p:nvPr/>
              </p:nvSpPr>
              <p:spPr bwMode="auto">
                <a:xfrm>
                  <a:off x="5613" y="2269"/>
                  <a:ext cx="117" cy="115"/>
                </a:xfrm>
                <a:custGeom>
                  <a:avLst/>
                  <a:gdLst>
                    <a:gd name="T0" fmla="*/ 244 w 488"/>
                    <a:gd name="T1" fmla="*/ 0 h 480"/>
                    <a:gd name="T2" fmla="*/ 183 w 488"/>
                    <a:gd name="T3" fmla="*/ 0 h 480"/>
                    <a:gd name="T4" fmla="*/ 220 w 488"/>
                    <a:gd name="T5" fmla="*/ 87 h 480"/>
                    <a:gd name="T6" fmla="*/ 86 w 488"/>
                    <a:gd name="T7" fmla="*/ 210 h 480"/>
                    <a:gd name="T8" fmla="*/ 0 w 488"/>
                    <a:gd name="T9" fmla="*/ 185 h 480"/>
                    <a:gd name="T10" fmla="*/ 0 w 488"/>
                    <a:gd name="T11" fmla="*/ 234 h 480"/>
                    <a:gd name="T12" fmla="*/ 244 w 488"/>
                    <a:gd name="T13" fmla="*/ 480 h 480"/>
                    <a:gd name="T14" fmla="*/ 488 w 488"/>
                    <a:gd name="T15" fmla="*/ 234 h 480"/>
                    <a:gd name="T16" fmla="*/ 244 w 488"/>
                    <a:gd name="T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480">
                      <a:moveTo>
                        <a:pt x="244" y="0"/>
                      </a:moveTo>
                      <a:cubicBezTo>
                        <a:pt x="220" y="0"/>
                        <a:pt x="208" y="0"/>
                        <a:pt x="183" y="0"/>
                      </a:cubicBezTo>
                      <a:cubicBezTo>
                        <a:pt x="208" y="25"/>
                        <a:pt x="220" y="62"/>
                        <a:pt x="220" y="87"/>
                      </a:cubicBezTo>
                      <a:cubicBezTo>
                        <a:pt x="220" y="160"/>
                        <a:pt x="159" y="210"/>
                        <a:pt x="86" y="210"/>
                      </a:cubicBezTo>
                      <a:cubicBezTo>
                        <a:pt x="49" y="210"/>
                        <a:pt x="25" y="197"/>
                        <a:pt x="0" y="185"/>
                      </a:cubicBezTo>
                      <a:cubicBezTo>
                        <a:pt x="0" y="197"/>
                        <a:pt x="0" y="222"/>
                        <a:pt x="0" y="234"/>
                      </a:cubicBezTo>
                      <a:cubicBezTo>
                        <a:pt x="0" y="370"/>
                        <a:pt x="110" y="480"/>
                        <a:pt x="244" y="480"/>
                      </a:cubicBezTo>
                      <a:cubicBezTo>
                        <a:pt x="379" y="480"/>
                        <a:pt x="488" y="370"/>
                        <a:pt x="488" y="234"/>
                      </a:cubicBezTo>
                      <a:cubicBezTo>
                        <a:pt x="488" y="99"/>
                        <a:pt x="379" y="0"/>
                        <a:pt x="244"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7">
                  <a:extLst>
                    <a:ext uri="{FF2B5EF4-FFF2-40B4-BE49-F238E27FC236}">
                      <a16:creationId xmlns:a16="http://schemas.microsoft.com/office/drawing/2014/main" id="{6590B543-6753-4A06-8AE4-1C6B68C81E1C}"/>
                    </a:ext>
                  </a:extLst>
                </p:cNvPr>
                <p:cNvSpPr>
                  <a:spLocks noEditPoints="1"/>
                </p:cNvSpPr>
                <p:nvPr/>
              </p:nvSpPr>
              <p:spPr bwMode="auto">
                <a:xfrm>
                  <a:off x="5433" y="2176"/>
                  <a:ext cx="477" cy="298"/>
                </a:xfrm>
                <a:custGeom>
                  <a:avLst/>
                  <a:gdLst>
                    <a:gd name="T0" fmla="*/ 1988 w 1988"/>
                    <a:gd name="T1" fmla="*/ 590 h 1240"/>
                    <a:gd name="T2" fmla="*/ 994 w 1988"/>
                    <a:gd name="T3" fmla="*/ 0 h 1240"/>
                    <a:gd name="T4" fmla="*/ 0 w 1988"/>
                    <a:gd name="T5" fmla="*/ 590 h 1240"/>
                    <a:gd name="T6" fmla="*/ 0 w 1988"/>
                    <a:gd name="T7" fmla="*/ 651 h 1240"/>
                    <a:gd name="T8" fmla="*/ 994 w 1988"/>
                    <a:gd name="T9" fmla="*/ 1240 h 1240"/>
                    <a:gd name="T10" fmla="*/ 1988 w 1988"/>
                    <a:gd name="T11" fmla="*/ 651 h 1240"/>
                    <a:gd name="T12" fmla="*/ 1988 w 1988"/>
                    <a:gd name="T13" fmla="*/ 590 h 1240"/>
                    <a:gd name="T14" fmla="*/ 994 w 1988"/>
                    <a:gd name="T15" fmla="*/ 1093 h 1240"/>
                    <a:gd name="T16" fmla="*/ 522 w 1988"/>
                    <a:gd name="T17" fmla="*/ 627 h 1240"/>
                    <a:gd name="T18" fmla="*/ 994 w 1988"/>
                    <a:gd name="T19" fmla="*/ 148 h 1240"/>
                    <a:gd name="T20" fmla="*/ 1467 w 1988"/>
                    <a:gd name="T21" fmla="*/ 627 h 1240"/>
                    <a:gd name="T22" fmla="*/ 994 w 1988"/>
                    <a:gd name="T23" fmla="*/ 1093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8" h="1240">
                      <a:moveTo>
                        <a:pt x="1988" y="590"/>
                      </a:moveTo>
                      <a:cubicBezTo>
                        <a:pt x="1795" y="234"/>
                        <a:pt x="1419" y="0"/>
                        <a:pt x="994" y="0"/>
                      </a:cubicBezTo>
                      <a:cubicBezTo>
                        <a:pt x="570" y="0"/>
                        <a:pt x="194" y="234"/>
                        <a:pt x="0" y="590"/>
                      </a:cubicBezTo>
                      <a:cubicBezTo>
                        <a:pt x="0" y="614"/>
                        <a:pt x="0" y="627"/>
                        <a:pt x="0" y="651"/>
                      </a:cubicBezTo>
                      <a:cubicBezTo>
                        <a:pt x="194" y="1007"/>
                        <a:pt x="570" y="1240"/>
                        <a:pt x="994" y="1240"/>
                      </a:cubicBezTo>
                      <a:cubicBezTo>
                        <a:pt x="1419" y="1240"/>
                        <a:pt x="1795" y="1007"/>
                        <a:pt x="1988" y="651"/>
                      </a:cubicBezTo>
                      <a:cubicBezTo>
                        <a:pt x="1988" y="627"/>
                        <a:pt x="1988" y="614"/>
                        <a:pt x="1988" y="590"/>
                      </a:cubicBezTo>
                      <a:close/>
                      <a:moveTo>
                        <a:pt x="994" y="1093"/>
                      </a:moveTo>
                      <a:cubicBezTo>
                        <a:pt x="728" y="1093"/>
                        <a:pt x="522" y="884"/>
                        <a:pt x="522" y="627"/>
                      </a:cubicBezTo>
                      <a:cubicBezTo>
                        <a:pt x="522" y="357"/>
                        <a:pt x="728" y="148"/>
                        <a:pt x="994" y="148"/>
                      </a:cubicBezTo>
                      <a:cubicBezTo>
                        <a:pt x="1261" y="148"/>
                        <a:pt x="1467" y="357"/>
                        <a:pt x="1467" y="627"/>
                      </a:cubicBezTo>
                      <a:cubicBezTo>
                        <a:pt x="1467" y="884"/>
                        <a:pt x="1261" y="1093"/>
                        <a:pt x="994" y="1093"/>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51" name="Gruppieren 50">
              <a:extLst>
                <a:ext uri="{FF2B5EF4-FFF2-40B4-BE49-F238E27FC236}">
                  <a16:creationId xmlns:a16="http://schemas.microsoft.com/office/drawing/2014/main" id="{33440DAE-8F87-4D40-B314-689788C64ABA}"/>
                </a:ext>
              </a:extLst>
            </p:cNvPr>
            <p:cNvGrpSpPr/>
            <p:nvPr/>
          </p:nvGrpSpPr>
          <p:grpSpPr>
            <a:xfrm>
              <a:off x="5169025" y="2850892"/>
              <a:ext cx="1597025" cy="1681680"/>
              <a:chOff x="4498975" y="2850892"/>
              <a:chExt cx="1597025" cy="1681680"/>
            </a:xfrm>
          </p:grpSpPr>
          <p:sp>
            <p:nvSpPr>
              <p:cNvPr id="29" name="Rechteck 28">
                <a:extLst>
                  <a:ext uri="{FF2B5EF4-FFF2-40B4-BE49-F238E27FC236}">
                    <a16:creationId xmlns:a16="http://schemas.microsoft.com/office/drawing/2014/main" id="{24CF77F5-85C2-4B76-B354-4E22C483D964}"/>
                  </a:ext>
                </a:extLst>
              </p:cNvPr>
              <p:cNvSpPr/>
              <p:nvPr/>
            </p:nvSpPr>
            <p:spPr bwMode="gray">
              <a:xfrm>
                <a:off x="4498975" y="2850892"/>
                <a:ext cx="1597025" cy="168168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Our Mission</a:t>
                </a:r>
              </a:p>
              <a:p>
                <a:pPr algn="ctr">
                  <a:spcBef>
                    <a:spcPts val="300"/>
                  </a:spcBef>
                  <a:spcAft>
                    <a:spcPts val="100"/>
                  </a:spcAft>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2" name="Group 10">
                <a:extLst>
                  <a:ext uri="{FF2B5EF4-FFF2-40B4-BE49-F238E27FC236}">
                    <a16:creationId xmlns:a16="http://schemas.microsoft.com/office/drawing/2014/main" id="{FDF14A0A-D443-45D2-9982-2DC85E146C8F}"/>
                  </a:ext>
                </a:extLst>
              </p:cNvPr>
              <p:cNvGrpSpPr>
                <a:grpSpLocks noChangeAspect="1"/>
              </p:cNvGrpSpPr>
              <p:nvPr/>
            </p:nvGrpSpPr>
            <p:grpSpPr bwMode="auto">
              <a:xfrm>
                <a:off x="4992687" y="3610794"/>
                <a:ext cx="711200" cy="711200"/>
                <a:chOff x="803" y="803"/>
                <a:chExt cx="448" cy="448"/>
              </a:xfrm>
              <a:solidFill>
                <a:schemeClr val="bg1"/>
              </a:solidFill>
            </p:grpSpPr>
            <p:sp>
              <p:nvSpPr>
                <p:cNvPr id="44" name="Freeform 11">
                  <a:extLst>
                    <a:ext uri="{FF2B5EF4-FFF2-40B4-BE49-F238E27FC236}">
                      <a16:creationId xmlns:a16="http://schemas.microsoft.com/office/drawing/2014/main" id="{9619C631-1821-44D1-97D0-178594ACA0E9}"/>
                    </a:ext>
                  </a:extLst>
                </p:cNvPr>
                <p:cNvSpPr>
                  <a:spLocks/>
                </p:cNvSpPr>
                <p:nvPr/>
              </p:nvSpPr>
              <p:spPr bwMode="auto">
                <a:xfrm>
                  <a:off x="1007" y="803"/>
                  <a:ext cx="244" cy="244"/>
                </a:xfrm>
                <a:custGeom>
                  <a:avLst/>
                  <a:gdLst>
                    <a:gd name="T0" fmla="*/ 169 w 244"/>
                    <a:gd name="T1" fmla="*/ 133 h 244"/>
                    <a:gd name="T2" fmla="*/ 244 w 244"/>
                    <a:gd name="T3" fmla="*/ 58 h 244"/>
                    <a:gd name="T4" fmla="*/ 192 w 244"/>
                    <a:gd name="T5" fmla="*/ 52 h 244"/>
                    <a:gd name="T6" fmla="*/ 186 w 244"/>
                    <a:gd name="T7" fmla="*/ 0 h 244"/>
                    <a:gd name="T8" fmla="*/ 112 w 244"/>
                    <a:gd name="T9" fmla="*/ 74 h 244"/>
                    <a:gd name="T10" fmla="*/ 116 w 244"/>
                    <a:gd name="T11" fmla="*/ 110 h 244"/>
                    <a:gd name="T12" fmla="*/ 0 w 244"/>
                    <a:gd name="T13" fmla="*/ 226 h 244"/>
                    <a:gd name="T14" fmla="*/ 0 w 244"/>
                    <a:gd name="T15" fmla="*/ 244 h 244"/>
                    <a:gd name="T16" fmla="*/ 18 w 244"/>
                    <a:gd name="T17" fmla="*/ 244 h 244"/>
                    <a:gd name="T18" fmla="*/ 134 w 244"/>
                    <a:gd name="T19" fmla="*/ 128 h 244"/>
                    <a:gd name="T20" fmla="*/ 169 w 244"/>
                    <a:gd name="T21" fmla="*/ 13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44">
                      <a:moveTo>
                        <a:pt x="169" y="133"/>
                      </a:moveTo>
                      <a:lnTo>
                        <a:pt x="244" y="58"/>
                      </a:lnTo>
                      <a:lnTo>
                        <a:pt x="192" y="52"/>
                      </a:lnTo>
                      <a:lnTo>
                        <a:pt x="186" y="0"/>
                      </a:lnTo>
                      <a:lnTo>
                        <a:pt x="112" y="74"/>
                      </a:lnTo>
                      <a:lnTo>
                        <a:pt x="116" y="110"/>
                      </a:lnTo>
                      <a:lnTo>
                        <a:pt x="0" y="226"/>
                      </a:lnTo>
                      <a:lnTo>
                        <a:pt x="0" y="244"/>
                      </a:lnTo>
                      <a:lnTo>
                        <a:pt x="18" y="244"/>
                      </a:lnTo>
                      <a:lnTo>
                        <a:pt x="134" y="128"/>
                      </a:lnTo>
                      <a:lnTo>
                        <a:pt x="169" y="133"/>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12">
                  <a:extLst>
                    <a:ext uri="{FF2B5EF4-FFF2-40B4-BE49-F238E27FC236}">
                      <a16:creationId xmlns:a16="http://schemas.microsoft.com/office/drawing/2014/main" id="{BAABD2D8-CBC7-4FC1-AF71-6B204F5ADF35}"/>
                    </a:ext>
                  </a:extLst>
                </p:cNvPr>
                <p:cNvSpPr>
                  <a:spLocks/>
                </p:cNvSpPr>
                <p:nvPr/>
              </p:nvSpPr>
              <p:spPr bwMode="auto">
                <a:xfrm>
                  <a:off x="1007" y="1010"/>
                  <a:ext cx="38" cy="37"/>
                </a:xfrm>
                <a:custGeom>
                  <a:avLst/>
                  <a:gdLst>
                    <a:gd name="T0" fmla="*/ 0 w 320"/>
                    <a:gd name="T1" fmla="*/ 312 h 312"/>
                    <a:gd name="T2" fmla="*/ 152 w 320"/>
                    <a:gd name="T3" fmla="*/ 312 h 312"/>
                    <a:gd name="T4" fmla="*/ 320 w 320"/>
                    <a:gd name="T5" fmla="*/ 147 h 312"/>
                    <a:gd name="T6" fmla="*/ 169 w 320"/>
                    <a:gd name="T7" fmla="*/ 0 h 312"/>
                    <a:gd name="T8" fmla="*/ 0 w 320"/>
                    <a:gd name="T9" fmla="*/ 166 h 312"/>
                    <a:gd name="T10" fmla="*/ 0 w 320"/>
                    <a:gd name="T11" fmla="*/ 312 h 312"/>
                  </a:gdLst>
                  <a:ahLst/>
                  <a:cxnLst>
                    <a:cxn ang="0">
                      <a:pos x="T0" y="T1"/>
                    </a:cxn>
                    <a:cxn ang="0">
                      <a:pos x="T2" y="T3"/>
                    </a:cxn>
                    <a:cxn ang="0">
                      <a:pos x="T4" y="T5"/>
                    </a:cxn>
                    <a:cxn ang="0">
                      <a:pos x="T6" y="T7"/>
                    </a:cxn>
                    <a:cxn ang="0">
                      <a:pos x="T8" y="T9"/>
                    </a:cxn>
                    <a:cxn ang="0">
                      <a:pos x="T10" y="T11"/>
                    </a:cxn>
                  </a:cxnLst>
                  <a:rect l="0" t="0" r="r" b="b"/>
                  <a:pathLst>
                    <a:path w="320" h="312">
                      <a:moveTo>
                        <a:pt x="0" y="312"/>
                      </a:moveTo>
                      <a:cubicBezTo>
                        <a:pt x="152" y="312"/>
                        <a:pt x="152" y="312"/>
                        <a:pt x="152" y="312"/>
                      </a:cubicBezTo>
                      <a:cubicBezTo>
                        <a:pt x="320" y="147"/>
                        <a:pt x="320" y="147"/>
                        <a:pt x="320" y="147"/>
                      </a:cubicBezTo>
                      <a:cubicBezTo>
                        <a:pt x="289" y="83"/>
                        <a:pt x="236" y="30"/>
                        <a:pt x="169" y="0"/>
                      </a:cubicBezTo>
                      <a:cubicBezTo>
                        <a:pt x="0" y="166"/>
                        <a:pt x="0" y="166"/>
                        <a:pt x="0" y="166"/>
                      </a:cubicBezTo>
                      <a:lnTo>
                        <a:pt x="0" y="312"/>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13">
                  <a:extLst>
                    <a:ext uri="{FF2B5EF4-FFF2-40B4-BE49-F238E27FC236}">
                      <a16:creationId xmlns:a16="http://schemas.microsoft.com/office/drawing/2014/main" id="{51B0F65E-1589-463C-A661-F27A1C1542E2}"/>
                    </a:ext>
                  </a:extLst>
                </p:cNvPr>
                <p:cNvSpPr>
                  <a:spLocks/>
                </p:cNvSpPr>
                <p:nvPr/>
              </p:nvSpPr>
              <p:spPr bwMode="auto">
                <a:xfrm>
                  <a:off x="974" y="1006"/>
                  <a:ext cx="74" cy="74"/>
                </a:xfrm>
                <a:custGeom>
                  <a:avLst/>
                  <a:gdLst>
                    <a:gd name="T0" fmla="*/ 458 w 616"/>
                    <a:gd name="T1" fmla="*/ 440 h 616"/>
                    <a:gd name="T2" fmla="*/ 177 w 616"/>
                    <a:gd name="T3" fmla="*/ 440 h 616"/>
                    <a:gd name="T4" fmla="*/ 177 w 616"/>
                    <a:gd name="T5" fmla="*/ 159 h 616"/>
                    <a:gd name="T6" fmla="*/ 332 w 616"/>
                    <a:gd name="T7" fmla="*/ 2 h 616"/>
                    <a:gd name="T8" fmla="*/ 308 w 616"/>
                    <a:gd name="T9" fmla="*/ 0 h 616"/>
                    <a:gd name="T10" fmla="*/ 0 w 616"/>
                    <a:gd name="T11" fmla="*/ 309 h 616"/>
                    <a:gd name="T12" fmla="*/ 308 w 616"/>
                    <a:gd name="T13" fmla="*/ 616 h 616"/>
                    <a:gd name="T14" fmla="*/ 616 w 616"/>
                    <a:gd name="T15" fmla="*/ 309 h 616"/>
                    <a:gd name="T16" fmla="*/ 613 w 616"/>
                    <a:gd name="T17" fmla="*/ 285 h 616"/>
                    <a:gd name="T18" fmla="*/ 458 w 616"/>
                    <a:gd name="T19" fmla="*/ 44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6" h="616">
                      <a:moveTo>
                        <a:pt x="458" y="440"/>
                      </a:moveTo>
                      <a:cubicBezTo>
                        <a:pt x="177" y="440"/>
                        <a:pt x="177" y="440"/>
                        <a:pt x="177" y="440"/>
                      </a:cubicBezTo>
                      <a:cubicBezTo>
                        <a:pt x="177" y="159"/>
                        <a:pt x="177" y="159"/>
                        <a:pt x="177" y="159"/>
                      </a:cubicBezTo>
                      <a:cubicBezTo>
                        <a:pt x="332" y="2"/>
                        <a:pt x="332" y="2"/>
                        <a:pt x="332" y="2"/>
                      </a:cubicBezTo>
                      <a:cubicBezTo>
                        <a:pt x="323" y="2"/>
                        <a:pt x="316" y="0"/>
                        <a:pt x="308" y="0"/>
                      </a:cubicBezTo>
                      <a:cubicBezTo>
                        <a:pt x="138" y="0"/>
                        <a:pt x="0" y="138"/>
                        <a:pt x="0" y="309"/>
                      </a:cubicBezTo>
                      <a:cubicBezTo>
                        <a:pt x="0" y="479"/>
                        <a:pt x="138" y="616"/>
                        <a:pt x="308" y="616"/>
                      </a:cubicBezTo>
                      <a:cubicBezTo>
                        <a:pt x="479" y="616"/>
                        <a:pt x="616" y="479"/>
                        <a:pt x="616" y="309"/>
                      </a:cubicBezTo>
                      <a:cubicBezTo>
                        <a:pt x="616" y="301"/>
                        <a:pt x="615" y="292"/>
                        <a:pt x="613" y="285"/>
                      </a:cubicBezTo>
                      <a:lnTo>
                        <a:pt x="458" y="44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14">
                  <a:extLst>
                    <a:ext uri="{FF2B5EF4-FFF2-40B4-BE49-F238E27FC236}">
                      <a16:creationId xmlns:a16="http://schemas.microsoft.com/office/drawing/2014/main" id="{11E80738-316A-4120-A4D3-A2660A6CF8BF}"/>
                    </a:ext>
                  </a:extLst>
                </p:cNvPr>
                <p:cNvSpPr>
                  <a:spLocks/>
                </p:cNvSpPr>
                <p:nvPr/>
              </p:nvSpPr>
              <p:spPr bwMode="auto">
                <a:xfrm>
                  <a:off x="888" y="920"/>
                  <a:ext cx="247" cy="246"/>
                </a:xfrm>
                <a:custGeom>
                  <a:avLst/>
                  <a:gdLst>
                    <a:gd name="T0" fmla="*/ 1624 w 2064"/>
                    <a:gd name="T1" fmla="*/ 719 h 2056"/>
                    <a:gd name="T2" fmla="*/ 1701 w 2064"/>
                    <a:gd name="T3" fmla="*/ 1029 h 2056"/>
                    <a:gd name="T4" fmla="*/ 1032 w 2064"/>
                    <a:gd name="T5" fmla="*/ 1695 h 2056"/>
                    <a:gd name="T6" fmla="*/ 364 w 2064"/>
                    <a:gd name="T7" fmla="*/ 1029 h 2056"/>
                    <a:gd name="T8" fmla="*/ 1032 w 2064"/>
                    <a:gd name="T9" fmla="*/ 361 h 2056"/>
                    <a:gd name="T10" fmla="*/ 1342 w 2064"/>
                    <a:gd name="T11" fmla="*/ 438 h 2056"/>
                    <a:gd name="T12" fmla="*/ 1606 w 2064"/>
                    <a:gd name="T13" fmla="*/ 175 h 2056"/>
                    <a:gd name="T14" fmla="*/ 1032 w 2064"/>
                    <a:gd name="T15" fmla="*/ 0 h 2056"/>
                    <a:gd name="T16" fmla="*/ 0 w 2064"/>
                    <a:gd name="T17" fmla="*/ 1029 h 2056"/>
                    <a:gd name="T18" fmla="*/ 1032 w 2064"/>
                    <a:gd name="T19" fmla="*/ 2056 h 2056"/>
                    <a:gd name="T20" fmla="*/ 2064 w 2064"/>
                    <a:gd name="T21" fmla="*/ 1029 h 2056"/>
                    <a:gd name="T22" fmla="*/ 1888 w 2064"/>
                    <a:gd name="T23" fmla="*/ 456 h 2056"/>
                    <a:gd name="T24" fmla="*/ 1624 w 2064"/>
                    <a:gd name="T25" fmla="*/ 719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4" h="2056">
                      <a:moveTo>
                        <a:pt x="1624" y="719"/>
                      </a:moveTo>
                      <a:cubicBezTo>
                        <a:pt x="1673" y="811"/>
                        <a:pt x="1701" y="918"/>
                        <a:pt x="1701" y="1029"/>
                      </a:cubicBezTo>
                      <a:cubicBezTo>
                        <a:pt x="1701" y="1396"/>
                        <a:pt x="1402" y="1695"/>
                        <a:pt x="1032" y="1695"/>
                      </a:cubicBezTo>
                      <a:cubicBezTo>
                        <a:pt x="663" y="1695"/>
                        <a:pt x="364" y="1396"/>
                        <a:pt x="364" y="1029"/>
                      </a:cubicBezTo>
                      <a:cubicBezTo>
                        <a:pt x="364" y="661"/>
                        <a:pt x="663" y="361"/>
                        <a:pt x="1032" y="361"/>
                      </a:cubicBezTo>
                      <a:cubicBezTo>
                        <a:pt x="1144" y="361"/>
                        <a:pt x="1249" y="389"/>
                        <a:pt x="1342" y="438"/>
                      </a:cubicBezTo>
                      <a:cubicBezTo>
                        <a:pt x="1606" y="175"/>
                        <a:pt x="1606" y="175"/>
                        <a:pt x="1606" y="175"/>
                      </a:cubicBezTo>
                      <a:cubicBezTo>
                        <a:pt x="1442" y="65"/>
                        <a:pt x="1244" y="0"/>
                        <a:pt x="1032" y="0"/>
                      </a:cubicBezTo>
                      <a:cubicBezTo>
                        <a:pt x="464" y="0"/>
                        <a:pt x="0" y="461"/>
                        <a:pt x="0" y="1029"/>
                      </a:cubicBezTo>
                      <a:cubicBezTo>
                        <a:pt x="0" y="1596"/>
                        <a:pt x="464" y="2056"/>
                        <a:pt x="1032" y="2056"/>
                      </a:cubicBezTo>
                      <a:cubicBezTo>
                        <a:pt x="1601" y="2056"/>
                        <a:pt x="2064" y="1596"/>
                        <a:pt x="2064" y="1029"/>
                      </a:cubicBezTo>
                      <a:cubicBezTo>
                        <a:pt x="2064" y="817"/>
                        <a:pt x="2000" y="620"/>
                        <a:pt x="1888" y="456"/>
                      </a:cubicBezTo>
                      <a:lnTo>
                        <a:pt x="1624" y="719"/>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15">
                  <a:extLst>
                    <a:ext uri="{FF2B5EF4-FFF2-40B4-BE49-F238E27FC236}">
                      <a16:creationId xmlns:a16="http://schemas.microsoft.com/office/drawing/2014/main" id="{6C8D448A-1384-4FC1-AC8C-94FE6581A185}"/>
                    </a:ext>
                  </a:extLst>
                </p:cNvPr>
                <p:cNvSpPr>
                  <a:spLocks/>
                </p:cNvSpPr>
                <p:nvPr/>
              </p:nvSpPr>
              <p:spPr bwMode="auto">
                <a:xfrm>
                  <a:off x="803" y="835"/>
                  <a:ext cx="416" cy="416"/>
                </a:xfrm>
                <a:custGeom>
                  <a:avLst/>
                  <a:gdLst>
                    <a:gd name="T0" fmla="*/ 3146 w 3464"/>
                    <a:gd name="T1" fmla="*/ 936 h 3464"/>
                    <a:gd name="T2" fmla="*/ 2846 w 3464"/>
                    <a:gd name="T3" fmla="*/ 901 h 3464"/>
                    <a:gd name="T4" fmla="*/ 2829 w 3464"/>
                    <a:gd name="T5" fmla="*/ 916 h 3464"/>
                    <a:gd name="T6" fmla="*/ 3102 w 3464"/>
                    <a:gd name="T7" fmla="*/ 1732 h 3464"/>
                    <a:gd name="T8" fmla="*/ 1732 w 3464"/>
                    <a:gd name="T9" fmla="*/ 3100 h 3464"/>
                    <a:gd name="T10" fmla="*/ 365 w 3464"/>
                    <a:gd name="T11" fmla="*/ 1732 h 3464"/>
                    <a:gd name="T12" fmla="*/ 1732 w 3464"/>
                    <a:gd name="T13" fmla="*/ 363 h 3464"/>
                    <a:gd name="T14" fmla="*/ 2547 w 3464"/>
                    <a:gd name="T15" fmla="*/ 634 h 3464"/>
                    <a:gd name="T16" fmla="*/ 2564 w 3464"/>
                    <a:gd name="T17" fmla="*/ 617 h 3464"/>
                    <a:gd name="T18" fmla="*/ 2528 w 3464"/>
                    <a:gd name="T19" fmla="*/ 319 h 3464"/>
                    <a:gd name="T20" fmla="*/ 2608 w 3464"/>
                    <a:gd name="T21" fmla="*/ 240 h 3464"/>
                    <a:gd name="T22" fmla="*/ 1732 w 3464"/>
                    <a:gd name="T23" fmla="*/ 0 h 3464"/>
                    <a:gd name="T24" fmla="*/ 0 w 3464"/>
                    <a:gd name="T25" fmla="*/ 1732 h 3464"/>
                    <a:gd name="T26" fmla="*/ 1732 w 3464"/>
                    <a:gd name="T27" fmla="*/ 3464 h 3464"/>
                    <a:gd name="T28" fmla="*/ 3464 w 3464"/>
                    <a:gd name="T29" fmla="*/ 1732 h 3464"/>
                    <a:gd name="T30" fmla="*/ 3225 w 3464"/>
                    <a:gd name="T31" fmla="*/ 857 h 3464"/>
                    <a:gd name="T32" fmla="*/ 3146 w 3464"/>
                    <a:gd name="T33" fmla="*/ 936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4" h="3464">
                      <a:moveTo>
                        <a:pt x="3146" y="936"/>
                      </a:moveTo>
                      <a:cubicBezTo>
                        <a:pt x="2846" y="901"/>
                        <a:pt x="2846" y="901"/>
                        <a:pt x="2846" y="901"/>
                      </a:cubicBezTo>
                      <a:cubicBezTo>
                        <a:pt x="2829" y="916"/>
                        <a:pt x="2829" y="916"/>
                        <a:pt x="2829" y="916"/>
                      </a:cubicBezTo>
                      <a:cubicBezTo>
                        <a:pt x="2999" y="1144"/>
                        <a:pt x="3102" y="1426"/>
                        <a:pt x="3102" y="1732"/>
                      </a:cubicBezTo>
                      <a:cubicBezTo>
                        <a:pt x="3102" y="2486"/>
                        <a:pt x="2487" y="3100"/>
                        <a:pt x="1732" y="3100"/>
                      </a:cubicBezTo>
                      <a:cubicBezTo>
                        <a:pt x="978" y="3100"/>
                        <a:pt x="365" y="2486"/>
                        <a:pt x="365" y="1732"/>
                      </a:cubicBezTo>
                      <a:cubicBezTo>
                        <a:pt x="365" y="978"/>
                        <a:pt x="978" y="363"/>
                        <a:pt x="1732" y="363"/>
                      </a:cubicBezTo>
                      <a:cubicBezTo>
                        <a:pt x="2037" y="363"/>
                        <a:pt x="2319" y="465"/>
                        <a:pt x="2547" y="634"/>
                      </a:cubicBezTo>
                      <a:cubicBezTo>
                        <a:pt x="2564" y="617"/>
                        <a:pt x="2564" y="617"/>
                        <a:pt x="2564" y="617"/>
                      </a:cubicBezTo>
                      <a:cubicBezTo>
                        <a:pt x="2528" y="319"/>
                        <a:pt x="2528" y="319"/>
                        <a:pt x="2528" y="319"/>
                      </a:cubicBezTo>
                      <a:cubicBezTo>
                        <a:pt x="2608" y="240"/>
                        <a:pt x="2608" y="240"/>
                        <a:pt x="2608" y="240"/>
                      </a:cubicBezTo>
                      <a:cubicBezTo>
                        <a:pt x="2351" y="88"/>
                        <a:pt x="2051" y="0"/>
                        <a:pt x="1732" y="0"/>
                      </a:cubicBezTo>
                      <a:cubicBezTo>
                        <a:pt x="778" y="0"/>
                        <a:pt x="0" y="776"/>
                        <a:pt x="0" y="1732"/>
                      </a:cubicBezTo>
                      <a:cubicBezTo>
                        <a:pt x="0" y="2687"/>
                        <a:pt x="778" y="3464"/>
                        <a:pt x="1732" y="3464"/>
                      </a:cubicBezTo>
                      <a:cubicBezTo>
                        <a:pt x="2687" y="3464"/>
                        <a:pt x="3464" y="2687"/>
                        <a:pt x="3464" y="1732"/>
                      </a:cubicBezTo>
                      <a:cubicBezTo>
                        <a:pt x="3464" y="1412"/>
                        <a:pt x="3375" y="1114"/>
                        <a:pt x="3225" y="857"/>
                      </a:cubicBezTo>
                      <a:lnTo>
                        <a:pt x="3146" y="936"/>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sp>
        <p:nvSpPr>
          <p:cNvPr id="35" name="Datumsplatzhalter 6">
            <a:extLst>
              <a:ext uri="{FF2B5EF4-FFF2-40B4-BE49-F238E27FC236}">
                <a16:creationId xmlns:a16="http://schemas.microsoft.com/office/drawing/2014/main" id="{7FA51BA8-1B6D-4334-BA6D-310BA8A8959B}"/>
              </a:ext>
            </a:extLst>
          </p:cNvPr>
          <p:cNvSpPr>
            <a:spLocks noGrp="1"/>
          </p:cNvSpPr>
          <p:nvPr>
            <p:ph type="dt" sz="half" idx="2"/>
          </p:nvPr>
        </p:nvSpPr>
        <p:spPr>
          <a:xfrm>
            <a:off x="360363" y="6584851"/>
            <a:ext cx="493866" cy="216000"/>
          </a:xfrm>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Fußzeilenplatzhalter 2">
            <a:extLst>
              <a:ext uri="{FF2B5EF4-FFF2-40B4-BE49-F238E27FC236}">
                <a16:creationId xmlns:a16="http://schemas.microsoft.com/office/drawing/2014/main" id="{012CDA16-4F86-44DB-B1A8-254054AE4E22}"/>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Tree>
    <p:extLst>
      <p:ext uri="{BB962C8B-B14F-4D97-AF65-F5344CB8AC3E}">
        <p14:creationId xmlns:p14="http://schemas.microsoft.com/office/powerpoint/2010/main" val="366715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7E4B4C72-687B-4DB6-879A-4FF942387396}"/>
              </a:ext>
            </a:extLst>
          </p:cNvPr>
          <p:cNvGraphicFramePr>
            <a:graphicFrameLocks noChangeAspect="1"/>
          </p:cNvGraphicFramePr>
          <p:nvPr>
            <p:custDataLst>
              <p:tags r:id="rId2"/>
            </p:custDataLst>
            <p:extLst>
              <p:ext uri="{D42A27DB-BD31-4B8C-83A1-F6EECF244321}">
                <p14:modId xmlns:p14="http://schemas.microsoft.com/office/powerpoint/2010/main" val="728699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622"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E997CE82-C982-4FE5-9EFC-BFA478890104}"/>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4" name="Titel 3">
            <a:extLst>
              <a:ext uri="{FF2B5EF4-FFF2-40B4-BE49-F238E27FC236}">
                <a16:creationId xmlns:a16="http://schemas.microsoft.com/office/drawing/2014/main" id="{1135DF98-6A9B-4CCE-B17A-FDF6E53B505C}"/>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A brief history of Tezos and the Tezos foundation (1/3)</a:t>
            </a:r>
          </a:p>
        </p:txBody>
      </p:sp>
      <p:sp>
        <p:nvSpPr>
          <p:cNvPr id="6" name="Foliennummernplatzhalter 5">
            <a:extLst>
              <a:ext uri="{FF2B5EF4-FFF2-40B4-BE49-F238E27FC236}">
                <a16:creationId xmlns:a16="http://schemas.microsoft.com/office/drawing/2014/main" id="{36056343-2BC6-4D3B-AC3C-34441B7D0D1C}"/>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53</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Datumsplatzhalter 6">
            <a:extLst>
              <a:ext uri="{FF2B5EF4-FFF2-40B4-BE49-F238E27FC236}">
                <a16:creationId xmlns:a16="http://schemas.microsoft.com/office/drawing/2014/main" id="{203A3DEF-F73E-4600-9087-AFD6FC4FD3CB}"/>
              </a:ext>
            </a:extLst>
          </p:cNvPr>
          <p:cNvSpPr>
            <a:spLocks noGrp="1"/>
          </p:cNvSpPr>
          <p:nvPr>
            <p:ph type="dt" sz="half" idx="2"/>
          </p:nvPr>
        </p:nvSpPr>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0" name="Gruppieren 59">
            <a:extLst>
              <a:ext uri="{FF2B5EF4-FFF2-40B4-BE49-F238E27FC236}">
                <a16:creationId xmlns:a16="http://schemas.microsoft.com/office/drawing/2014/main" id="{C5C3B556-3E98-4FEF-B885-BE391DA2811B}"/>
              </a:ext>
            </a:extLst>
          </p:cNvPr>
          <p:cNvGrpSpPr/>
          <p:nvPr/>
        </p:nvGrpSpPr>
        <p:grpSpPr>
          <a:xfrm>
            <a:off x="2247107" y="1046545"/>
            <a:ext cx="7697787" cy="5617780"/>
            <a:chOff x="2247107" y="881445"/>
            <a:chExt cx="7697787" cy="5617780"/>
          </a:xfrm>
        </p:grpSpPr>
        <p:grpSp>
          <p:nvGrpSpPr>
            <p:cNvPr id="12" name="Group 4">
              <a:extLst>
                <a:ext uri="{FF2B5EF4-FFF2-40B4-BE49-F238E27FC236}">
                  <a16:creationId xmlns:a16="http://schemas.microsoft.com/office/drawing/2014/main" id="{481D7C1B-1778-41FF-8A56-7AA38CB095FB}"/>
                </a:ext>
              </a:extLst>
            </p:cNvPr>
            <p:cNvGrpSpPr>
              <a:grpSpLocks noChangeAspect="1"/>
            </p:cNvGrpSpPr>
            <p:nvPr/>
          </p:nvGrpSpPr>
          <p:grpSpPr bwMode="auto">
            <a:xfrm>
              <a:off x="2247107" y="881445"/>
              <a:ext cx="7697787" cy="5617780"/>
              <a:chOff x="803" y="803"/>
              <a:chExt cx="433" cy="316"/>
            </a:xfrm>
            <a:solidFill>
              <a:schemeClr val="accent1"/>
            </a:solidFill>
          </p:grpSpPr>
          <p:sp>
            <p:nvSpPr>
              <p:cNvPr id="14" name="Freeform 5">
                <a:hlinkClick r:id="rId8"/>
                <a:extLst>
                  <a:ext uri="{FF2B5EF4-FFF2-40B4-BE49-F238E27FC236}">
                    <a16:creationId xmlns:a16="http://schemas.microsoft.com/office/drawing/2014/main" id="{459B0BDF-FF34-4AE6-9176-D7EA3ABA27DC}"/>
                  </a:ext>
                </a:extLst>
              </p:cNvPr>
              <p:cNvSpPr>
                <a:spLocks/>
              </p:cNvSpPr>
              <p:nvPr/>
            </p:nvSpPr>
            <p:spPr bwMode="auto">
              <a:xfrm>
                <a:off x="1022" y="803"/>
                <a:ext cx="182" cy="255"/>
              </a:xfrm>
              <a:custGeom>
                <a:avLst/>
                <a:gdLst>
                  <a:gd name="T0" fmla="*/ 110 w 756"/>
                  <a:gd name="T1" fmla="*/ 0 h 1060"/>
                  <a:gd name="T2" fmla="*/ 0 w 756"/>
                  <a:gd name="T3" fmla="*/ 111 h 1060"/>
                  <a:gd name="T4" fmla="*/ 0 w 756"/>
                  <a:gd name="T5" fmla="*/ 1060 h 1060"/>
                  <a:gd name="T6" fmla="*/ 110 w 756"/>
                  <a:gd name="T7" fmla="*/ 1016 h 1060"/>
                  <a:gd name="T8" fmla="*/ 756 w 756"/>
                  <a:gd name="T9" fmla="*/ 1016 h 1060"/>
                  <a:gd name="T10" fmla="*/ 756 w 756"/>
                  <a:gd name="T11" fmla="*/ 0 h 1060"/>
                  <a:gd name="T12" fmla="*/ 110 w 756"/>
                  <a:gd name="T13" fmla="*/ 0 h 1060"/>
                </a:gdLst>
                <a:ahLst/>
                <a:cxnLst>
                  <a:cxn ang="0">
                    <a:pos x="T0" y="T1"/>
                  </a:cxn>
                  <a:cxn ang="0">
                    <a:pos x="T2" y="T3"/>
                  </a:cxn>
                  <a:cxn ang="0">
                    <a:pos x="T4" y="T5"/>
                  </a:cxn>
                  <a:cxn ang="0">
                    <a:pos x="T6" y="T7"/>
                  </a:cxn>
                  <a:cxn ang="0">
                    <a:pos x="T8" y="T9"/>
                  </a:cxn>
                  <a:cxn ang="0">
                    <a:pos x="T10" y="T11"/>
                  </a:cxn>
                  <a:cxn ang="0">
                    <a:pos x="T12" y="T13"/>
                  </a:cxn>
                </a:cxnLst>
                <a:rect l="0" t="0" r="r" b="b"/>
                <a:pathLst>
                  <a:path w="756" h="1060">
                    <a:moveTo>
                      <a:pt x="110" y="0"/>
                    </a:moveTo>
                    <a:cubicBezTo>
                      <a:pt x="55" y="0"/>
                      <a:pt x="0" y="56"/>
                      <a:pt x="0" y="111"/>
                    </a:cubicBezTo>
                    <a:cubicBezTo>
                      <a:pt x="0" y="1060"/>
                      <a:pt x="0" y="1060"/>
                      <a:pt x="0" y="1060"/>
                    </a:cubicBezTo>
                    <a:cubicBezTo>
                      <a:pt x="33" y="1027"/>
                      <a:pt x="66" y="1016"/>
                      <a:pt x="110" y="1016"/>
                    </a:cubicBezTo>
                    <a:cubicBezTo>
                      <a:pt x="756" y="1016"/>
                      <a:pt x="756" y="1016"/>
                      <a:pt x="756" y="1016"/>
                    </a:cubicBezTo>
                    <a:cubicBezTo>
                      <a:pt x="756" y="0"/>
                      <a:pt x="756" y="0"/>
                      <a:pt x="756" y="0"/>
                    </a:cubicBezTo>
                    <a:lnTo>
                      <a:pt x="110" y="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Freeform 6">
                <a:hlinkClick r:id="rId8"/>
                <a:extLst>
                  <a:ext uri="{FF2B5EF4-FFF2-40B4-BE49-F238E27FC236}">
                    <a16:creationId xmlns:a16="http://schemas.microsoft.com/office/drawing/2014/main" id="{6674B0E1-AC5D-4728-BC33-B9FC28B97D51}"/>
                  </a:ext>
                </a:extLst>
              </p:cNvPr>
              <p:cNvSpPr>
                <a:spLocks/>
              </p:cNvSpPr>
              <p:nvPr/>
            </p:nvSpPr>
            <p:spPr bwMode="auto">
              <a:xfrm>
                <a:off x="838" y="803"/>
                <a:ext cx="174" cy="252"/>
              </a:xfrm>
              <a:custGeom>
                <a:avLst/>
                <a:gdLst>
                  <a:gd name="T0" fmla="*/ 724 w 724"/>
                  <a:gd name="T1" fmla="*/ 1048 h 1048"/>
                  <a:gd name="T2" fmla="*/ 724 w 724"/>
                  <a:gd name="T3" fmla="*/ 111 h 1048"/>
                  <a:gd name="T4" fmla="*/ 615 w 724"/>
                  <a:gd name="T5" fmla="*/ 0 h 1048"/>
                  <a:gd name="T6" fmla="*/ 0 w 724"/>
                  <a:gd name="T7" fmla="*/ 0 h 1048"/>
                  <a:gd name="T8" fmla="*/ 0 w 724"/>
                  <a:gd name="T9" fmla="*/ 1015 h 1048"/>
                  <a:gd name="T10" fmla="*/ 615 w 724"/>
                  <a:gd name="T11" fmla="*/ 1015 h 1048"/>
                  <a:gd name="T12" fmla="*/ 724 w 724"/>
                  <a:gd name="T13" fmla="*/ 1048 h 1048"/>
                </a:gdLst>
                <a:ahLst/>
                <a:cxnLst>
                  <a:cxn ang="0">
                    <a:pos x="T0" y="T1"/>
                  </a:cxn>
                  <a:cxn ang="0">
                    <a:pos x="T2" y="T3"/>
                  </a:cxn>
                  <a:cxn ang="0">
                    <a:pos x="T4" y="T5"/>
                  </a:cxn>
                  <a:cxn ang="0">
                    <a:pos x="T6" y="T7"/>
                  </a:cxn>
                  <a:cxn ang="0">
                    <a:pos x="T8" y="T9"/>
                  </a:cxn>
                  <a:cxn ang="0">
                    <a:pos x="T10" y="T11"/>
                  </a:cxn>
                  <a:cxn ang="0">
                    <a:pos x="T12" y="T13"/>
                  </a:cxn>
                </a:cxnLst>
                <a:rect l="0" t="0" r="r" b="b"/>
                <a:pathLst>
                  <a:path w="724" h="1048">
                    <a:moveTo>
                      <a:pt x="724" y="1048"/>
                    </a:moveTo>
                    <a:cubicBezTo>
                      <a:pt x="724" y="111"/>
                      <a:pt x="724" y="111"/>
                      <a:pt x="724" y="111"/>
                    </a:cubicBezTo>
                    <a:cubicBezTo>
                      <a:pt x="724" y="56"/>
                      <a:pt x="692" y="0"/>
                      <a:pt x="615" y="0"/>
                    </a:cubicBezTo>
                    <a:cubicBezTo>
                      <a:pt x="0" y="0"/>
                      <a:pt x="0" y="0"/>
                      <a:pt x="0" y="0"/>
                    </a:cubicBezTo>
                    <a:cubicBezTo>
                      <a:pt x="0" y="1015"/>
                      <a:pt x="0" y="1015"/>
                      <a:pt x="0" y="1015"/>
                    </a:cubicBezTo>
                    <a:cubicBezTo>
                      <a:pt x="615" y="1015"/>
                      <a:pt x="615" y="1015"/>
                      <a:pt x="615" y="1015"/>
                    </a:cubicBezTo>
                    <a:cubicBezTo>
                      <a:pt x="659" y="1015"/>
                      <a:pt x="703" y="1026"/>
                      <a:pt x="724" y="1048"/>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7">
                <a:hlinkClick r:id="rId8"/>
                <a:extLst>
                  <a:ext uri="{FF2B5EF4-FFF2-40B4-BE49-F238E27FC236}">
                    <a16:creationId xmlns:a16="http://schemas.microsoft.com/office/drawing/2014/main" id="{A0929332-40FF-4CF9-88B8-0AC6526340E0}"/>
                  </a:ext>
                </a:extLst>
              </p:cNvPr>
              <p:cNvSpPr>
                <a:spLocks/>
              </p:cNvSpPr>
              <p:nvPr/>
            </p:nvSpPr>
            <p:spPr bwMode="auto">
              <a:xfrm>
                <a:off x="803" y="847"/>
                <a:ext cx="433" cy="272"/>
              </a:xfrm>
              <a:custGeom>
                <a:avLst/>
                <a:gdLst>
                  <a:gd name="T0" fmla="*/ 1713 w 1800"/>
                  <a:gd name="T1" fmla="*/ 0 h 1132"/>
                  <a:gd name="T2" fmla="*/ 1713 w 1800"/>
                  <a:gd name="T3" fmla="*/ 880 h 1132"/>
                  <a:gd name="T4" fmla="*/ 1021 w 1800"/>
                  <a:gd name="T5" fmla="*/ 880 h 1132"/>
                  <a:gd name="T6" fmla="*/ 911 w 1800"/>
                  <a:gd name="T7" fmla="*/ 924 h 1132"/>
                  <a:gd name="T8" fmla="*/ 911 w 1800"/>
                  <a:gd name="T9" fmla="*/ 924 h 1132"/>
                  <a:gd name="T10" fmla="*/ 911 w 1800"/>
                  <a:gd name="T11" fmla="*/ 935 h 1132"/>
                  <a:gd name="T12" fmla="*/ 900 w 1800"/>
                  <a:gd name="T13" fmla="*/ 935 h 1132"/>
                  <a:gd name="T14" fmla="*/ 879 w 1800"/>
                  <a:gd name="T15" fmla="*/ 935 h 1132"/>
                  <a:gd name="T16" fmla="*/ 868 w 1800"/>
                  <a:gd name="T17" fmla="*/ 935 h 1132"/>
                  <a:gd name="T18" fmla="*/ 868 w 1800"/>
                  <a:gd name="T19" fmla="*/ 924 h 1132"/>
                  <a:gd name="T20" fmla="*/ 868 w 1800"/>
                  <a:gd name="T21" fmla="*/ 924 h 1132"/>
                  <a:gd name="T22" fmla="*/ 758 w 1800"/>
                  <a:gd name="T23" fmla="*/ 880 h 1132"/>
                  <a:gd name="T24" fmla="*/ 99 w 1800"/>
                  <a:gd name="T25" fmla="*/ 880 h 1132"/>
                  <a:gd name="T26" fmla="*/ 99 w 1800"/>
                  <a:gd name="T27" fmla="*/ 0 h 1132"/>
                  <a:gd name="T28" fmla="*/ 0 w 1800"/>
                  <a:gd name="T29" fmla="*/ 0 h 1132"/>
                  <a:gd name="T30" fmla="*/ 0 w 1800"/>
                  <a:gd name="T31" fmla="*/ 1034 h 1132"/>
                  <a:gd name="T32" fmla="*/ 736 w 1800"/>
                  <a:gd name="T33" fmla="*/ 1034 h 1132"/>
                  <a:gd name="T34" fmla="*/ 900 w 1800"/>
                  <a:gd name="T35" fmla="*/ 1132 h 1132"/>
                  <a:gd name="T36" fmla="*/ 1076 w 1800"/>
                  <a:gd name="T37" fmla="*/ 1034 h 1132"/>
                  <a:gd name="T38" fmla="*/ 1800 w 1800"/>
                  <a:gd name="T39" fmla="*/ 1034 h 1132"/>
                  <a:gd name="T40" fmla="*/ 1800 w 1800"/>
                  <a:gd name="T41" fmla="*/ 0 h 1132"/>
                  <a:gd name="T42" fmla="*/ 1713 w 1800"/>
                  <a:gd name="T43"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00" h="1132">
                    <a:moveTo>
                      <a:pt x="1713" y="0"/>
                    </a:moveTo>
                    <a:cubicBezTo>
                      <a:pt x="1713" y="880"/>
                      <a:pt x="1713" y="880"/>
                      <a:pt x="1713" y="880"/>
                    </a:cubicBezTo>
                    <a:cubicBezTo>
                      <a:pt x="1021" y="880"/>
                      <a:pt x="1021" y="880"/>
                      <a:pt x="1021" y="880"/>
                    </a:cubicBezTo>
                    <a:cubicBezTo>
                      <a:pt x="988" y="880"/>
                      <a:pt x="955" y="902"/>
                      <a:pt x="911" y="924"/>
                    </a:cubicBezTo>
                    <a:cubicBezTo>
                      <a:pt x="911" y="924"/>
                      <a:pt x="911" y="924"/>
                      <a:pt x="911" y="924"/>
                    </a:cubicBezTo>
                    <a:cubicBezTo>
                      <a:pt x="911" y="935"/>
                      <a:pt x="911" y="935"/>
                      <a:pt x="911" y="935"/>
                    </a:cubicBezTo>
                    <a:cubicBezTo>
                      <a:pt x="900" y="935"/>
                      <a:pt x="900" y="935"/>
                      <a:pt x="900" y="935"/>
                    </a:cubicBezTo>
                    <a:cubicBezTo>
                      <a:pt x="879" y="935"/>
                      <a:pt x="879" y="935"/>
                      <a:pt x="879" y="935"/>
                    </a:cubicBezTo>
                    <a:cubicBezTo>
                      <a:pt x="868" y="935"/>
                      <a:pt x="868" y="935"/>
                      <a:pt x="868" y="935"/>
                    </a:cubicBezTo>
                    <a:cubicBezTo>
                      <a:pt x="868" y="924"/>
                      <a:pt x="868" y="924"/>
                      <a:pt x="868" y="924"/>
                    </a:cubicBezTo>
                    <a:cubicBezTo>
                      <a:pt x="868" y="924"/>
                      <a:pt x="868" y="924"/>
                      <a:pt x="868" y="924"/>
                    </a:cubicBezTo>
                    <a:cubicBezTo>
                      <a:pt x="835" y="902"/>
                      <a:pt x="802" y="880"/>
                      <a:pt x="758" y="880"/>
                    </a:cubicBezTo>
                    <a:cubicBezTo>
                      <a:pt x="99" y="880"/>
                      <a:pt x="99" y="880"/>
                      <a:pt x="99" y="880"/>
                    </a:cubicBezTo>
                    <a:cubicBezTo>
                      <a:pt x="99" y="0"/>
                      <a:pt x="99" y="0"/>
                      <a:pt x="99" y="0"/>
                    </a:cubicBezTo>
                    <a:cubicBezTo>
                      <a:pt x="0" y="0"/>
                      <a:pt x="0" y="0"/>
                      <a:pt x="0" y="0"/>
                    </a:cubicBezTo>
                    <a:cubicBezTo>
                      <a:pt x="0" y="1034"/>
                      <a:pt x="0" y="1034"/>
                      <a:pt x="0" y="1034"/>
                    </a:cubicBezTo>
                    <a:cubicBezTo>
                      <a:pt x="736" y="1034"/>
                      <a:pt x="736" y="1034"/>
                      <a:pt x="736" y="1034"/>
                    </a:cubicBezTo>
                    <a:cubicBezTo>
                      <a:pt x="769" y="1089"/>
                      <a:pt x="835" y="1132"/>
                      <a:pt x="900" y="1132"/>
                    </a:cubicBezTo>
                    <a:cubicBezTo>
                      <a:pt x="977" y="1132"/>
                      <a:pt x="1032" y="1089"/>
                      <a:pt x="1076" y="1034"/>
                    </a:cubicBezTo>
                    <a:cubicBezTo>
                      <a:pt x="1800" y="1034"/>
                      <a:pt x="1800" y="1034"/>
                      <a:pt x="1800" y="1034"/>
                    </a:cubicBezTo>
                    <a:cubicBezTo>
                      <a:pt x="1800" y="0"/>
                      <a:pt x="1800" y="0"/>
                      <a:pt x="1800" y="0"/>
                    </a:cubicBezTo>
                    <a:cubicBezTo>
                      <a:pt x="1768" y="0"/>
                      <a:pt x="1735" y="0"/>
                      <a:pt x="1713"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7" name="Ellipse 16">
              <a:extLst>
                <a:ext uri="{FF2B5EF4-FFF2-40B4-BE49-F238E27FC236}">
                  <a16:creationId xmlns:a16="http://schemas.microsoft.com/office/drawing/2014/main" id="{C8657D37-E9A5-4632-97A4-88D5DE7C685C}"/>
                </a:ext>
              </a:extLst>
            </p:cNvPr>
            <p:cNvSpPr/>
            <p:nvPr/>
          </p:nvSpPr>
          <p:spPr bwMode="gray">
            <a:xfrm>
              <a:off x="3114755" y="1121301"/>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Ellipse 17">
              <a:extLst>
                <a:ext uri="{FF2B5EF4-FFF2-40B4-BE49-F238E27FC236}">
                  <a16:creationId xmlns:a16="http://schemas.microsoft.com/office/drawing/2014/main" id="{0A04CA15-FEE4-40E9-BDD9-BBA4E6964B2F}"/>
                </a:ext>
              </a:extLst>
            </p:cNvPr>
            <p:cNvSpPr/>
            <p:nvPr/>
          </p:nvSpPr>
          <p:spPr bwMode="gray">
            <a:xfrm>
              <a:off x="3114755" y="1717657"/>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0" name="Gerader Verbinder 19">
              <a:extLst>
                <a:ext uri="{FF2B5EF4-FFF2-40B4-BE49-F238E27FC236}">
                  <a16:creationId xmlns:a16="http://schemas.microsoft.com/office/drawing/2014/main" id="{640745BB-5B41-46E8-AA40-D38FB8DD38F7}"/>
                </a:ext>
              </a:extLst>
            </p:cNvPr>
            <p:cNvCxnSpPr>
              <a:stCxn id="17" idx="4"/>
            </p:cNvCxnSpPr>
            <p:nvPr/>
          </p:nvCxnSpPr>
          <p:spPr>
            <a:xfrm>
              <a:off x="3251264" y="1394319"/>
              <a:ext cx="0" cy="346978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B20EB988-E7AA-427C-A700-49E56906C462}"/>
                </a:ext>
              </a:extLst>
            </p:cNvPr>
            <p:cNvSpPr/>
            <p:nvPr/>
          </p:nvSpPr>
          <p:spPr bwMode="gray">
            <a:xfrm>
              <a:off x="3387774" y="1125376"/>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August 2014</a:t>
              </a:r>
            </a:p>
          </p:txBody>
        </p:sp>
        <p:sp>
          <p:nvSpPr>
            <p:cNvPr id="22" name="Rechteck 21">
              <a:extLst>
                <a:ext uri="{FF2B5EF4-FFF2-40B4-BE49-F238E27FC236}">
                  <a16:creationId xmlns:a16="http://schemas.microsoft.com/office/drawing/2014/main" id="{A99C3124-841F-46C9-A485-DA9352C4429E}"/>
                </a:ext>
              </a:extLst>
            </p:cNvPr>
            <p:cNvSpPr/>
            <p:nvPr/>
          </p:nvSpPr>
          <p:spPr bwMode="gray">
            <a:xfrm>
              <a:off x="3387774" y="1314045"/>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Release of the position paper</a:t>
              </a:r>
            </a:p>
          </p:txBody>
        </p:sp>
        <p:sp>
          <p:nvSpPr>
            <p:cNvPr id="23" name="Rechteck 22">
              <a:extLst>
                <a:ext uri="{FF2B5EF4-FFF2-40B4-BE49-F238E27FC236}">
                  <a16:creationId xmlns:a16="http://schemas.microsoft.com/office/drawing/2014/main" id="{C8B23629-B104-4276-BC80-7120C1AD51B2}"/>
                </a:ext>
              </a:extLst>
            </p:cNvPr>
            <p:cNvSpPr/>
            <p:nvPr/>
          </p:nvSpPr>
          <p:spPr bwMode="gray">
            <a:xfrm>
              <a:off x="3387774" y="1725806"/>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September 2014</a:t>
              </a:r>
            </a:p>
          </p:txBody>
        </p:sp>
        <p:sp>
          <p:nvSpPr>
            <p:cNvPr id="24" name="Rechteck 23">
              <a:extLst>
                <a:ext uri="{FF2B5EF4-FFF2-40B4-BE49-F238E27FC236}">
                  <a16:creationId xmlns:a16="http://schemas.microsoft.com/office/drawing/2014/main" id="{1B5EB3EF-550A-44D1-B09C-E76428DA19F0}"/>
                </a:ext>
              </a:extLst>
            </p:cNvPr>
            <p:cNvSpPr/>
            <p:nvPr/>
          </p:nvSpPr>
          <p:spPr bwMode="gray">
            <a:xfrm>
              <a:off x="3387774" y="1914475"/>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Release of the white paper</a:t>
              </a:r>
            </a:p>
          </p:txBody>
        </p:sp>
        <p:sp>
          <p:nvSpPr>
            <p:cNvPr id="25" name="Ellipse 24">
              <a:extLst>
                <a:ext uri="{FF2B5EF4-FFF2-40B4-BE49-F238E27FC236}">
                  <a16:creationId xmlns:a16="http://schemas.microsoft.com/office/drawing/2014/main" id="{88B6AC8E-5CB5-43A3-8DE0-4807592D5856}"/>
                </a:ext>
              </a:extLst>
            </p:cNvPr>
            <p:cNvSpPr/>
            <p:nvPr/>
          </p:nvSpPr>
          <p:spPr bwMode="gray">
            <a:xfrm>
              <a:off x="3114755" y="2260024"/>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hteck 25">
              <a:extLst>
                <a:ext uri="{FF2B5EF4-FFF2-40B4-BE49-F238E27FC236}">
                  <a16:creationId xmlns:a16="http://schemas.microsoft.com/office/drawing/2014/main" id="{ED19DDF2-9DC0-4DB8-8CBF-A7AAA24189AB}"/>
                </a:ext>
              </a:extLst>
            </p:cNvPr>
            <p:cNvSpPr/>
            <p:nvPr/>
          </p:nvSpPr>
          <p:spPr bwMode="gray">
            <a:xfrm>
              <a:off x="3387774" y="2264099"/>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Fall 2014</a:t>
              </a:r>
            </a:p>
          </p:txBody>
        </p:sp>
        <p:sp>
          <p:nvSpPr>
            <p:cNvPr id="27" name="Rechteck 26">
              <a:extLst>
                <a:ext uri="{FF2B5EF4-FFF2-40B4-BE49-F238E27FC236}">
                  <a16:creationId xmlns:a16="http://schemas.microsoft.com/office/drawing/2014/main" id="{FA8AB19D-4D51-42E8-8209-B13AEBBCD88A}"/>
                </a:ext>
              </a:extLst>
            </p:cNvPr>
            <p:cNvSpPr/>
            <p:nvPr/>
          </p:nvSpPr>
          <p:spPr bwMode="gray">
            <a:xfrm>
              <a:off x="3387774" y="2454596"/>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First prototype of the network shell</a:t>
              </a:r>
            </a:p>
          </p:txBody>
        </p:sp>
        <p:sp>
          <p:nvSpPr>
            <p:cNvPr id="28" name="Ellipse 27">
              <a:extLst>
                <a:ext uri="{FF2B5EF4-FFF2-40B4-BE49-F238E27FC236}">
                  <a16:creationId xmlns:a16="http://schemas.microsoft.com/office/drawing/2014/main" id="{64A55FD6-0692-46A7-8516-28B85FA5C0EA}"/>
                </a:ext>
              </a:extLst>
            </p:cNvPr>
            <p:cNvSpPr/>
            <p:nvPr/>
          </p:nvSpPr>
          <p:spPr bwMode="gray">
            <a:xfrm>
              <a:off x="3114755" y="2808610"/>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hteck 28">
              <a:extLst>
                <a:ext uri="{FF2B5EF4-FFF2-40B4-BE49-F238E27FC236}">
                  <a16:creationId xmlns:a16="http://schemas.microsoft.com/office/drawing/2014/main" id="{9479C2B8-614B-42EA-B37F-75205708C618}"/>
                </a:ext>
              </a:extLst>
            </p:cNvPr>
            <p:cNvSpPr/>
            <p:nvPr/>
          </p:nvSpPr>
          <p:spPr bwMode="gray">
            <a:xfrm>
              <a:off x="3387774" y="2809847"/>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August 2015</a:t>
              </a:r>
            </a:p>
          </p:txBody>
        </p:sp>
        <p:sp>
          <p:nvSpPr>
            <p:cNvPr id="30" name="Rechteck 29">
              <a:extLst>
                <a:ext uri="{FF2B5EF4-FFF2-40B4-BE49-F238E27FC236}">
                  <a16:creationId xmlns:a16="http://schemas.microsoft.com/office/drawing/2014/main" id="{2A154083-BC54-466E-880D-3EC2F9F9171D}"/>
                </a:ext>
              </a:extLst>
            </p:cNvPr>
            <p:cNvSpPr/>
            <p:nvPr/>
          </p:nvSpPr>
          <p:spPr bwMode="gray">
            <a:xfrm>
              <a:off x="3387774" y="3000344"/>
              <a:ext cx="2441526" cy="673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Arthur and Kathleen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Breitman</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found Dynamic Ledger Solutions to support the projects’ development</a:t>
              </a:r>
            </a:p>
          </p:txBody>
        </p:sp>
        <p:sp>
          <p:nvSpPr>
            <p:cNvPr id="31" name="Ellipse 30">
              <a:extLst>
                <a:ext uri="{FF2B5EF4-FFF2-40B4-BE49-F238E27FC236}">
                  <a16:creationId xmlns:a16="http://schemas.microsoft.com/office/drawing/2014/main" id="{3B8D86FE-0894-4C30-87D0-CC90D84DBF0F}"/>
                </a:ext>
              </a:extLst>
            </p:cNvPr>
            <p:cNvSpPr/>
            <p:nvPr/>
          </p:nvSpPr>
          <p:spPr bwMode="gray">
            <a:xfrm>
              <a:off x="3114755" y="3663995"/>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Rechteck 31">
              <a:extLst>
                <a:ext uri="{FF2B5EF4-FFF2-40B4-BE49-F238E27FC236}">
                  <a16:creationId xmlns:a16="http://schemas.microsoft.com/office/drawing/2014/main" id="{A505E988-8D62-40AC-9039-DD067793175B}"/>
                </a:ext>
              </a:extLst>
            </p:cNvPr>
            <p:cNvSpPr/>
            <p:nvPr/>
          </p:nvSpPr>
          <p:spPr bwMode="gray">
            <a:xfrm>
              <a:off x="3387774" y="3665232"/>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September 2016</a:t>
              </a:r>
            </a:p>
          </p:txBody>
        </p:sp>
        <p:sp>
          <p:nvSpPr>
            <p:cNvPr id="33" name="Rechteck 32">
              <a:extLst>
                <a:ext uri="{FF2B5EF4-FFF2-40B4-BE49-F238E27FC236}">
                  <a16:creationId xmlns:a16="http://schemas.microsoft.com/office/drawing/2014/main" id="{2295A943-880F-4F12-A572-664D841FEBE7}"/>
                </a:ext>
              </a:extLst>
            </p:cNvPr>
            <p:cNvSpPr/>
            <p:nvPr/>
          </p:nvSpPr>
          <p:spPr bwMode="gray">
            <a:xfrm>
              <a:off x="3387774" y="3856285"/>
              <a:ext cx="2441526" cy="482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source code is published on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Github</a:t>
              </a:r>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Ellipse 33">
              <a:extLst>
                <a:ext uri="{FF2B5EF4-FFF2-40B4-BE49-F238E27FC236}">
                  <a16:creationId xmlns:a16="http://schemas.microsoft.com/office/drawing/2014/main" id="{367CD05E-454D-4826-8FBB-C3A763C13D29}"/>
                </a:ext>
              </a:extLst>
            </p:cNvPr>
            <p:cNvSpPr/>
            <p:nvPr/>
          </p:nvSpPr>
          <p:spPr bwMode="gray">
            <a:xfrm>
              <a:off x="3114755" y="4361244"/>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Rechteck 34">
              <a:extLst>
                <a:ext uri="{FF2B5EF4-FFF2-40B4-BE49-F238E27FC236}">
                  <a16:creationId xmlns:a16="http://schemas.microsoft.com/office/drawing/2014/main" id="{417F70FD-46B2-4E06-BC79-D5D0ECDFC6E5}"/>
                </a:ext>
              </a:extLst>
            </p:cNvPr>
            <p:cNvSpPr/>
            <p:nvPr/>
          </p:nvSpPr>
          <p:spPr bwMode="gray">
            <a:xfrm>
              <a:off x="3387774" y="4362481"/>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February 2017</a:t>
              </a:r>
            </a:p>
          </p:txBody>
        </p:sp>
        <p:sp>
          <p:nvSpPr>
            <p:cNvPr id="36" name="Rechteck 35">
              <a:extLst>
                <a:ext uri="{FF2B5EF4-FFF2-40B4-BE49-F238E27FC236}">
                  <a16:creationId xmlns:a16="http://schemas.microsoft.com/office/drawing/2014/main" id="{2DD663BC-8EA6-4600-87B5-0A425C4D6FD1}"/>
                </a:ext>
              </a:extLst>
            </p:cNvPr>
            <p:cNvSpPr/>
            <p:nvPr/>
          </p:nvSpPr>
          <p:spPr bwMode="gray">
            <a:xfrm>
              <a:off x="3387774" y="4557833"/>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alphanet</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is launched</a:t>
              </a:r>
            </a:p>
          </p:txBody>
        </p:sp>
        <p:sp>
          <p:nvSpPr>
            <p:cNvPr id="37" name="Ellipse 36">
              <a:extLst>
                <a:ext uri="{FF2B5EF4-FFF2-40B4-BE49-F238E27FC236}">
                  <a16:creationId xmlns:a16="http://schemas.microsoft.com/office/drawing/2014/main" id="{F6F61D18-FA70-4B82-956B-D9DC9EAA7DEF}"/>
                </a:ext>
              </a:extLst>
            </p:cNvPr>
            <p:cNvSpPr/>
            <p:nvPr/>
          </p:nvSpPr>
          <p:spPr bwMode="gray">
            <a:xfrm>
              <a:off x="8821492" y="1121301"/>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8" name="Gerader Verbinder 37">
              <a:extLst>
                <a:ext uri="{FF2B5EF4-FFF2-40B4-BE49-F238E27FC236}">
                  <a16:creationId xmlns:a16="http://schemas.microsoft.com/office/drawing/2014/main" id="{8434585A-AA19-4516-84BD-51250A9991A4}"/>
                </a:ext>
              </a:extLst>
            </p:cNvPr>
            <p:cNvCxnSpPr>
              <a:stCxn id="37" idx="4"/>
            </p:cNvCxnSpPr>
            <p:nvPr/>
          </p:nvCxnSpPr>
          <p:spPr>
            <a:xfrm>
              <a:off x="8958001" y="1394319"/>
              <a:ext cx="0" cy="346978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ECFB7644-BB68-48E5-9E39-5F2E783DE91C}"/>
                </a:ext>
              </a:extLst>
            </p:cNvPr>
            <p:cNvSpPr/>
            <p:nvPr/>
          </p:nvSpPr>
          <p:spPr bwMode="gray">
            <a:xfrm>
              <a:off x="6383401" y="1125376"/>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April 2017</a:t>
              </a:r>
            </a:p>
          </p:txBody>
        </p:sp>
        <p:sp>
          <p:nvSpPr>
            <p:cNvPr id="40" name="Rechteck 39">
              <a:extLst>
                <a:ext uri="{FF2B5EF4-FFF2-40B4-BE49-F238E27FC236}">
                  <a16:creationId xmlns:a16="http://schemas.microsoft.com/office/drawing/2014/main" id="{DB397924-7C14-42F6-B409-42D38F165DE0}"/>
                </a:ext>
              </a:extLst>
            </p:cNvPr>
            <p:cNvSpPr/>
            <p:nvPr/>
          </p:nvSpPr>
          <p:spPr bwMode="gray">
            <a:xfrm>
              <a:off x="6383401" y="1314045"/>
              <a:ext cx="2441526" cy="411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Tezos foundation is chartered in Zug, Switzerland</a:t>
              </a:r>
            </a:p>
          </p:txBody>
        </p:sp>
        <p:sp>
          <p:nvSpPr>
            <p:cNvPr id="41" name="Rechteck 40">
              <a:extLst>
                <a:ext uri="{FF2B5EF4-FFF2-40B4-BE49-F238E27FC236}">
                  <a16:creationId xmlns:a16="http://schemas.microsoft.com/office/drawing/2014/main" id="{75D37E30-402B-4957-A685-E2F097C0C3B1}"/>
                </a:ext>
              </a:extLst>
            </p:cNvPr>
            <p:cNvSpPr/>
            <p:nvPr/>
          </p:nvSpPr>
          <p:spPr bwMode="gray">
            <a:xfrm>
              <a:off x="6383401" y="1723602"/>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July 2017</a:t>
              </a:r>
            </a:p>
          </p:txBody>
        </p:sp>
        <p:sp>
          <p:nvSpPr>
            <p:cNvPr id="42" name="Rechteck 41">
              <a:extLst>
                <a:ext uri="{FF2B5EF4-FFF2-40B4-BE49-F238E27FC236}">
                  <a16:creationId xmlns:a16="http://schemas.microsoft.com/office/drawing/2014/main" id="{D6871EBF-FB96-4882-A0BC-91CD7E1240E6}"/>
                </a:ext>
              </a:extLst>
            </p:cNvPr>
            <p:cNvSpPr/>
            <p:nvPr/>
          </p:nvSpPr>
          <p:spPr bwMode="gray">
            <a:xfrm>
              <a:off x="6383401" y="1912271"/>
              <a:ext cx="2441526" cy="595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In a fundraiser, &gt; 31,000 wallets are created and &gt; 65,000 bitcoin as well as &gt; 360,000 ether are raised</a:t>
              </a:r>
            </a:p>
          </p:txBody>
        </p:sp>
        <p:sp>
          <p:nvSpPr>
            <p:cNvPr id="43" name="Ellipse 42">
              <a:extLst>
                <a:ext uri="{FF2B5EF4-FFF2-40B4-BE49-F238E27FC236}">
                  <a16:creationId xmlns:a16="http://schemas.microsoft.com/office/drawing/2014/main" id="{5CC96F03-603E-44FB-B03A-0D431BA5E080}"/>
                </a:ext>
              </a:extLst>
            </p:cNvPr>
            <p:cNvSpPr/>
            <p:nvPr/>
          </p:nvSpPr>
          <p:spPr bwMode="gray">
            <a:xfrm>
              <a:off x="8821492" y="1717657"/>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Ellipse 43">
              <a:extLst>
                <a:ext uri="{FF2B5EF4-FFF2-40B4-BE49-F238E27FC236}">
                  <a16:creationId xmlns:a16="http://schemas.microsoft.com/office/drawing/2014/main" id="{F64E4522-426F-4C7D-9D48-88DF02327D47}"/>
                </a:ext>
              </a:extLst>
            </p:cNvPr>
            <p:cNvSpPr/>
            <p:nvPr/>
          </p:nvSpPr>
          <p:spPr bwMode="gray">
            <a:xfrm>
              <a:off x="8821492" y="2533042"/>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Rechteck 44">
              <a:extLst>
                <a:ext uri="{FF2B5EF4-FFF2-40B4-BE49-F238E27FC236}">
                  <a16:creationId xmlns:a16="http://schemas.microsoft.com/office/drawing/2014/main" id="{B6CB0D9B-DB51-4DD8-9E21-E3A46EFEB5F2}"/>
                </a:ext>
              </a:extLst>
            </p:cNvPr>
            <p:cNvSpPr/>
            <p:nvPr/>
          </p:nvSpPr>
          <p:spPr bwMode="gray">
            <a:xfrm>
              <a:off x="6383401" y="2537117"/>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June 2018</a:t>
              </a:r>
            </a:p>
          </p:txBody>
        </p:sp>
        <p:sp>
          <p:nvSpPr>
            <p:cNvPr id="46" name="Rechteck 45">
              <a:extLst>
                <a:ext uri="{FF2B5EF4-FFF2-40B4-BE49-F238E27FC236}">
                  <a16:creationId xmlns:a16="http://schemas.microsoft.com/office/drawing/2014/main" id="{1B6ED258-8D4F-47FA-884A-D1450282AD5E}"/>
                </a:ext>
              </a:extLst>
            </p:cNvPr>
            <p:cNvSpPr/>
            <p:nvPr/>
          </p:nvSpPr>
          <p:spPr bwMode="gray">
            <a:xfrm>
              <a:off x="6383401" y="2725787"/>
              <a:ext cx="2441526" cy="26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betanet</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is launched</a:t>
              </a:r>
            </a:p>
          </p:txBody>
        </p:sp>
        <p:sp>
          <p:nvSpPr>
            <p:cNvPr id="49" name="Ellipse 48">
              <a:extLst>
                <a:ext uri="{FF2B5EF4-FFF2-40B4-BE49-F238E27FC236}">
                  <a16:creationId xmlns:a16="http://schemas.microsoft.com/office/drawing/2014/main" id="{E1F4C025-55D0-4D1F-A473-6B66326480E7}"/>
                </a:ext>
              </a:extLst>
            </p:cNvPr>
            <p:cNvSpPr/>
            <p:nvPr/>
          </p:nvSpPr>
          <p:spPr bwMode="gray">
            <a:xfrm>
              <a:off x="8821492" y="2964135"/>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Rechteck 49">
              <a:extLst>
                <a:ext uri="{FF2B5EF4-FFF2-40B4-BE49-F238E27FC236}">
                  <a16:creationId xmlns:a16="http://schemas.microsoft.com/office/drawing/2014/main" id="{A5643D29-6CF6-4EC4-9AD7-82D5BEFDC753}"/>
                </a:ext>
              </a:extLst>
            </p:cNvPr>
            <p:cNvSpPr/>
            <p:nvPr/>
          </p:nvSpPr>
          <p:spPr bwMode="gray">
            <a:xfrm>
              <a:off x="6383401" y="2968210"/>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February 2019</a:t>
              </a:r>
            </a:p>
          </p:txBody>
        </p:sp>
        <p:sp>
          <p:nvSpPr>
            <p:cNvPr id="51" name="Rechteck 50">
              <a:extLst>
                <a:ext uri="{FF2B5EF4-FFF2-40B4-BE49-F238E27FC236}">
                  <a16:creationId xmlns:a16="http://schemas.microsoft.com/office/drawing/2014/main" id="{26B6E920-09E7-47AD-9C58-9F22D42BD8CB}"/>
                </a:ext>
              </a:extLst>
            </p:cNvPr>
            <p:cNvSpPr/>
            <p:nvPr/>
          </p:nvSpPr>
          <p:spPr bwMode="gray">
            <a:xfrm>
              <a:off x="6383401" y="3207679"/>
              <a:ext cx="2441526" cy="456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DE" sz="1100" dirty="0">
                  <a:solidFill>
                    <a:schemeClr val="bg1"/>
                  </a:solidFill>
                </a:rPr>
                <a:t>Elevated Returns announces to offer compliant tokenized real-estate offerings based on Tezos</a:t>
              </a:r>
            </a:p>
          </p:txBody>
        </p:sp>
        <p:sp>
          <p:nvSpPr>
            <p:cNvPr id="52" name="Ellipse 51">
              <a:extLst>
                <a:ext uri="{FF2B5EF4-FFF2-40B4-BE49-F238E27FC236}">
                  <a16:creationId xmlns:a16="http://schemas.microsoft.com/office/drawing/2014/main" id="{CDC2D30D-3BD4-4766-B886-FD5BBFB632FA}"/>
                </a:ext>
              </a:extLst>
            </p:cNvPr>
            <p:cNvSpPr/>
            <p:nvPr/>
          </p:nvSpPr>
          <p:spPr bwMode="gray">
            <a:xfrm>
              <a:off x="8821492" y="3737357"/>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Rechteck 52">
              <a:extLst>
                <a:ext uri="{FF2B5EF4-FFF2-40B4-BE49-F238E27FC236}">
                  <a16:creationId xmlns:a16="http://schemas.microsoft.com/office/drawing/2014/main" id="{449A22E7-B0DA-486D-AB16-22046A25ACA7}"/>
                </a:ext>
              </a:extLst>
            </p:cNvPr>
            <p:cNvSpPr/>
            <p:nvPr/>
          </p:nvSpPr>
          <p:spPr bwMode="gray">
            <a:xfrm>
              <a:off x="6383401" y="3741432"/>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May 2019</a:t>
              </a:r>
            </a:p>
          </p:txBody>
        </p:sp>
        <p:sp>
          <p:nvSpPr>
            <p:cNvPr id="54" name="Rechteck 53">
              <a:extLst>
                <a:ext uri="{FF2B5EF4-FFF2-40B4-BE49-F238E27FC236}">
                  <a16:creationId xmlns:a16="http://schemas.microsoft.com/office/drawing/2014/main" id="{B20920F6-AC50-49E2-AED9-4EFC6B8F0EFF}"/>
                </a:ext>
              </a:extLst>
            </p:cNvPr>
            <p:cNvSpPr/>
            <p:nvPr/>
          </p:nvSpPr>
          <p:spPr bwMode="gray">
            <a:xfrm>
              <a:off x="6383401" y="3930101"/>
              <a:ext cx="2441526" cy="456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Athens – the first amendment to the Tezos protocol – is activated</a:t>
              </a:r>
            </a:p>
          </p:txBody>
        </p:sp>
        <p:sp>
          <p:nvSpPr>
            <p:cNvPr id="55" name="Ellipse 54">
              <a:extLst>
                <a:ext uri="{FF2B5EF4-FFF2-40B4-BE49-F238E27FC236}">
                  <a16:creationId xmlns:a16="http://schemas.microsoft.com/office/drawing/2014/main" id="{FA7CD7BD-BDBE-4FAC-B23F-0ECE0B05EFAF}"/>
                </a:ext>
              </a:extLst>
            </p:cNvPr>
            <p:cNvSpPr/>
            <p:nvPr/>
          </p:nvSpPr>
          <p:spPr bwMode="gray">
            <a:xfrm>
              <a:off x="8821492" y="4358736"/>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Rechteck 55">
              <a:extLst>
                <a:ext uri="{FF2B5EF4-FFF2-40B4-BE49-F238E27FC236}">
                  <a16:creationId xmlns:a16="http://schemas.microsoft.com/office/drawing/2014/main" id="{DACAAD5A-7610-4EE3-B448-542079F8E2CA}"/>
                </a:ext>
              </a:extLst>
            </p:cNvPr>
            <p:cNvSpPr/>
            <p:nvPr/>
          </p:nvSpPr>
          <p:spPr bwMode="gray">
            <a:xfrm>
              <a:off x="6383401" y="4362811"/>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June 2019</a:t>
              </a:r>
            </a:p>
          </p:txBody>
        </p:sp>
        <p:sp>
          <p:nvSpPr>
            <p:cNvPr id="57" name="Rechteck 56">
              <a:extLst>
                <a:ext uri="{FF2B5EF4-FFF2-40B4-BE49-F238E27FC236}">
                  <a16:creationId xmlns:a16="http://schemas.microsoft.com/office/drawing/2014/main" id="{CEB887BB-0418-4B7F-A614-BDBDDA2455F8}"/>
                </a:ext>
              </a:extLst>
            </p:cNvPr>
            <p:cNvSpPr/>
            <p:nvPr/>
          </p:nvSpPr>
          <p:spPr bwMode="gray">
            <a:xfrm>
              <a:off x="6383401" y="4586621"/>
              <a:ext cx="2441526" cy="193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Release of the FA1.2 token standard</a:t>
              </a:r>
            </a:p>
          </p:txBody>
        </p:sp>
      </p:grpSp>
      <p:sp>
        <p:nvSpPr>
          <p:cNvPr id="58" name="Fußzeilenplatzhalter 2">
            <a:extLst>
              <a:ext uri="{FF2B5EF4-FFF2-40B4-BE49-F238E27FC236}">
                <a16:creationId xmlns:a16="http://schemas.microsoft.com/office/drawing/2014/main" id="{7358C0A4-FAC5-49F7-A4B2-EBC1CCAEF4D3}"/>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Tree>
    <p:extLst>
      <p:ext uri="{BB962C8B-B14F-4D97-AF65-F5344CB8AC3E}">
        <p14:creationId xmlns:p14="http://schemas.microsoft.com/office/powerpoint/2010/main" val="23813544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7E4B4C72-687B-4DB6-879A-4FF94238739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646" name="think-cell Folie" r:id="rId6" imgW="473" imgH="476" progId="TCLayout.ActiveDocument.1">
                  <p:embed/>
                </p:oleObj>
              </mc:Choice>
              <mc:Fallback>
                <p:oleObj name="think-cell Folie" r:id="rId6" imgW="473" imgH="476" progId="TCLayout.ActiveDocument.1">
                  <p:embed/>
                  <p:pic>
                    <p:nvPicPr>
                      <p:cNvPr id="9" name="Objekt 8" hidden="1">
                        <a:extLst>
                          <a:ext uri="{FF2B5EF4-FFF2-40B4-BE49-F238E27FC236}">
                            <a16:creationId xmlns:a16="http://schemas.microsoft.com/office/drawing/2014/main" id="{7E4B4C72-687B-4DB6-879A-4FF94238739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E997CE82-C982-4FE5-9EFC-BFA478890104}"/>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4" name="Titel 3">
            <a:extLst>
              <a:ext uri="{FF2B5EF4-FFF2-40B4-BE49-F238E27FC236}">
                <a16:creationId xmlns:a16="http://schemas.microsoft.com/office/drawing/2014/main" id="{1135DF98-6A9B-4CCE-B17A-FDF6E53B505C}"/>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A brief history of Tezos and the Tezos foundation (2/3)</a:t>
            </a:r>
          </a:p>
        </p:txBody>
      </p:sp>
      <p:sp>
        <p:nvSpPr>
          <p:cNvPr id="6" name="Foliennummernplatzhalter 5">
            <a:extLst>
              <a:ext uri="{FF2B5EF4-FFF2-40B4-BE49-F238E27FC236}">
                <a16:creationId xmlns:a16="http://schemas.microsoft.com/office/drawing/2014/main" id="{36056343-2BC6-4D3B-AC3C-34441B7D0D1C}"/>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54</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Datumsplatzhalter 6">
            <a:extLst>
              <a:ext uri="{FF2B5EF4-FFF2-40B4-BE49-F238E27FC236}">
                <a16:creationId xmlns:a16="http://schemas.microsoft.com/office/drawing/2014/main" id="{203A3DEF-F73E-4600-9087-AFD6FC4FD3CB}"/>
              </a:ext>
            </a:extLst>
          </p:cNvPr>
          <p:cNvSpPr>
            <a:spLocks noGrp="1"/>
          </p:cNvSpPr>
          <p:nvPr>
            <p:ph type="dt" sz="half" idx="2"/>
          </p:nvPr>
        </p:nvSpPr>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roup 4">
            <a:extLst>
              <a:ext uri="{FF2B5EF4-FFF2-40B4-BE49-F238E27FC236}">
                <a16:creationId xmlns:a16="http://schemas.microsoft.com/office/drawing/2014/main" id="{481D7C1B-1778-41FF-8A56-7AA38CB095FB}"/>
              </a:ext>
            </a:extLst>
          </p:cNvPr>
          <p:cNvGrpSpPr>
            <a:grpSpLocks noChangeAspect="1"/>
          </p:cNvGrpSpPr>
          <p:nvPr/>
        </p:nvGrpSpPr>
        <p:grpSpPr bwMode="auto">
          <a:xfrm>
            <a:off x="2247107" y="1046545"/>
            <a:ext cx="7697787" cy="5617780"/>
            <a:chOff x="803" y="803"/>
            <a:chExt cx="433" cy="316"/>
          </a:xfrm>
          <a:solidFill>
            <a:schemeClr val="accent1"/>
          </a:solidFill>
        </p:grpSpPr>
        <p:sp>
          <p:nvSpPr>
            <p:cNvPr id="14" name="Freeform 5">
              <a:hlinkClick r:id="rId8"/>
              <a:extLst>
                <a:ext uri="{FF2B5EF4-FFF2-40B4-BE49-F238E27FC236}">
                  <a16:creationId xmlns:a16="http://schemas.microsoft.com/office/drawing/2014/main" id="{459B0BDF-FF34-4AE6-9176-D7EA3ABA27DC}"/>
                </a:ext>
              </a:extLst>
            </p:cNvPr>
            <p:cNvSpPr>
              <a:spLocks/>
            </p:cNvSpPr>
            <p:nvPr/>
          </p:nvSpPr>
          <p:spPr bwMode="auto">
            <a:xfrm>
              <a:off x="1022" y="803"/>
              <a:ext cx="182" cy="255"/>
            </a:xfrm>
            <a:custGeom>
              <a:avLst/>
              <a:gdLst>
                <a:gd name="T0" fmla="*/ 110 w 756"/>
                <a:gd name="T1" fmla="*/ 0 h 1060"/>
                <a:gd name="T2" fmla="*/ 0 w 756"/>
                <a:gd name="T3" fmla="*/ 111 h 1060"/>
                <a:gd name="T4" fmla="*/ 0 w 756"/>
                <a:gd name="T5" fmla="*/ 1060 h 1060"/>
                <a:gd name="T6" fmla="*/ 110 w 756"/>
                <a:gd name="T7" fmla="*/ 1016 h 1060"/>
                <a:gd name="T8" fmla="*/ 756 w 756"/>
                <a:gd name="T9" fmla="*/ 1016 h 1060"/>
                <a:gd name="T10" fmla="*/ 756 w 756"/>
                <a:gd name="T11" fmla="*/ 0 h 1060"/>
                <a:gd name="T12" fmla="*/ 110 w 756"/>
                <a:gd name="T13" fmla="*/ 0 h 1060"/>
              </a:gdLst>
              <a:ahLst/>
              <a:cxnLst>
                <a:cxn ang="0">
                  <a:pos x="T0" y="T1"/>
                </a:cxn>
                <a:cxn ang="0">
                  <a:pos x="T2" y="T3"/>
                </a:cxn>
                <a:cxn ang="0">
                  <a:pos x="T4" y="T5"/>
                </a:cxn>
                <a:cxn ang="0">
                  <a:pos x="T6" y="T7"/>
                </a:cxn>
                <a:cxn ang="0">
                  <a:pos x="T8" y="T9"/>
                </a:cxn>
                <a:cxn ang="0">
                  <a:pos x="T10" y="T11"/>
                </a:cxn>
                <a:cxn ang="0">
                  <a:pos x="T12" y="T13"/>
                </a:cxn>
              </a:cxnLst>
              <a:rect l="0" t="0" r="r" b="b"/>
              <a:pathLst>
                <a:path w="756" h="1060">
                  <a:moveTo>
                    <a:pt x="110" y="0"/>
                  </a:moveTo>
                  <a:cubicBezTo>
                    <a:pt x="55" y="0"/>
                    <a:pt x="0" y="56"/>
                    <a:pt x="0" y="111"/>
                  </a:cubicBezTo>
                  <a:cubicBezTo>
                    <a:pt x="0" y="1060"/>
                    <a:pt x="0" y="1060"/>
                    <a:pt x="0" y="1060"/>
                  </a:cubicBezTo>
                  <a:cubicBezTo>
                    <a:pt x="33" y="1027"/>
                    <a:pt x="66" y="1016"/>
                    <a:pt x="110" y="1016"/>
                  </a:cubicBezTo>
                  <a:cubicBezTo>
                    <a:pt x="756" y="1016"/>
                    <a:pt x="756" y="1016"/>
                    <a:pt x="756" y="1016"/>
                  </a:cubicBezTo>
                  <a:cubicBezTo>
                    <a:pt x="756" y="0"/>
                    <a:pt x="756" y="0"/>
                    <a:pt x="756" y="0"/>
                  </a:cubicBezTo>
                  <a:lnTo>
                    <a:pt x="110" y="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Freeform 6">
              <a:hlinkClick r:id="rId8"/>
              <a:extLst>
                <a:ext uri="{FF2B5EF4-FFF2-40B4-BE49-F238E27FC236}">
                  <a16:creationId xmlns:a16="http://schemas.microsoft.com/office/drawing/2014/main" id="{6674B0E1-AC5D-4728-BC33-B9FC28B97D51}"/>
                </a:ext>
              </a:extLst>
            </p:cNvPr>
            <p:cNvSpPr>
              <a:spLocks/>
            </p:cNvSpPr>
            <p:nvPr/>
          </p:nvSpPr>
          <p:spPr bwMode="auto">
            <a:xfrm>
              <a:off x="838" y="803"/>
              <a:ext cx="174" cy="252"/>
            </a:xfrm>
            <a:custGeom>
              <a:avLst/>
              <a:gdLst>
                <a:gd name="T0" fmla="*/ 724 w 724"/>
                <a:gd name="T1" fmla="*/ 1048 h 1048"/>
                <a:gd name="T2" fmla="*/ 724 w 724"/>
                <a:gd name="T3" fmla="*/ 111 h 1048"/>
                <a:gd name="T4" fmla="*/ 615 w 724"/>
                <a:gd name="T5" fmla="*/ 0 h 1048"/>
                <a:gd name="T6" fmla="*/ 0 w 724"/>
                <a:gd name="T7" fmla="*/ 0 h 1048"/>
                <a:gd name="T8" fmla="*/ 0 w 724"/>
                <a:gd name="T9" fmla="*/ 1015 h 1048"/>
                <a:gd name="T10" fmla="*/ 615 w 724"/>
                <a:gd name="T11" fmla="*/ 1015 h 1048"/>
                <a:gd name="T12" fmla="*/ 724 w 724"/>
                <a:gd name="T13" fmla="*/ 1048 h 1048"/>
              </a:gdLst>
              <a:ahLst/>
              <a:cxnLst>
                <a:cxn ang="0">
                  <a:pos x="T0" y="T1"/>
                </a:cxn>
                <a:cxn ang="0">
                  <a:pos x="T2" y="T3"/>
                </a:cxn>
                <a:cxn ang="0">
                  <a:pos x="T4" y="T5"/>
                </a:cxn>
                <a:cxn ang="0">
                  <a:pos x="T6" y="T7"/>
                </a:cxn>
                <a:cxn ang="0">
                  <a:pos x="T8" y="T9"/>
                </a:cxn>
                <a:cxn ang="0">
                  <a:pos x="T10" y="T11"/>
                </a:cxn>
                <a:cxn ang="0">
                  <a:pos x="T12" y="T13"/>
                </a:cxn>
              </a:cxnLst>
              <a:rect l="0" t="0" r="r" b="b"/>
              <a:pathLst>
                <a:path w="724" h="1048">
                  <a:moveTo>
                    <a:pt x="724" y="1048"/>
                  </a:moveTo>
                  <a:cubicBezTo>
                    <a:pt x="724" y="111"/>
                    <a:pt x="724" y="111"/>
                    <a:pt x="724" y="111"/>
                  </a:cubicBezTo>
                  <a:cubicBezTo>
                    <a:pt x="724" y="56"/>
                    <a:pt x="692" y="0"/>
                    <a:pt x="615" y="0"/>
                  </a:cubicBezTo>
                  <a:cubicBezTo>
                    <a:pt x="0" y="0"/>
                    <a:pt x="0" y="0"/>
                    <a:pt x="0" y="0"/>
                  </a:cubicBezTo>
                  <a:cubicBezTo>
                    <a:pt x="0" y="1015"/>
                    <a:pt x="0" y="1015"/>
                    <a:pt x="0" y="1015"/>
                  </a:cubicBezTo>
                  <a:cubicBezTo>
                    <a:pt x="615" y="1015"/>
                    <a:pt x="615" y="1015"/>
                    <a:pt x="615" y="1015"/>
                  </a:cubicBezTo>
                  <a:cubicBezTo>
                    <a:pt x="659" y="1015"/>
                    <a:pt x="703" y="1026"/>
                    <a:pt x="724" y="1048"/>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7">
              <a:hlinkClick r:id="rId8"/>
              <a:extLst>
                <a:ext uri="{FF2B5EF4-FFF2-40B4-BE49-F238E27FC236}">
                  <a16:creationId xmlns:a16="http://schemas.microsoft.com/office/drawing/2014/main" id="{A0929332-40FF-4CF9-88B8-0AC6526340E0}"/>
                </a:ext>
              </a:extLst>
            </p:cNvPr>
            <p:cNvSpPr>
              <a:spLocks/>
            </p:cNvSpPr>
            <p:nvPr/>
          </p:nvSpPr>
          <p:spPr bwMode="auto">
            <a:xfrm>
              <a:off x="803" y="847"/>
              <a:ext cx="433" cy="272"/>
            </a:xfrm>
            <a:custGeom>
              <a:avLst/>
              <a:gdLst>
                <a:gd name="T0" fmla="*/ 1713 w 1800"/>
                <a:gd name="T1" fmla="*/ 0 h 1132"/>
                <a:gd name="T2" fmla="*/ 1713 w 1800"/>
                <a:gd name="T3" fmla="*/ 880 h 1132"/>
                <a:gd name="T4" fmla="*/ 1021 w 1800"/>
                <a:gd name="T5" fmla="*/ 880 h 1132"/>
                <a:gd name="T6" fmla="*/ 911 w 1800"/>
                <a:gd name="T7" fmla="*/ 924 h 1132"/>
                <a:gd name="T8" fmla="*/ 911 w 1800"/>
                <a:gd name="T9" fmla="*/ 924 h 1132"/>
                <a:gd name="T10" fmla="*/ 911 w 1800"/>
                <a:gd name="T11" fmla="*/ 935 h 1132"/>
                <a:gd name="T12" fmla="*/ 900 w 1800"/>
                <a:gd name="T13" fmla="*/ 935 h 1132"/>
                <a:gd name="T14" fmla="*/ 879 w 1800"/>
                <a:gd name="T15" fmla="*/ 935 h 1132"/>
                <a:gd name="T16" fmla="*/ 868 w 1800"/>
                <a:gd name="T17" fmla="*/ 935 h 1132"/>
                <a:gd name="T18" fmla="*/ 868 w 1800"/>
                <a:gd name="T19" fmla="*/ 924 h 1132"/>
                <a:gd name="T20" fmla="*/ 868 w 1800"/>
                <a:gd name="T21" fmla="*/ 924 h 1132"/>
                <a:gd name="T22" fmla="*/ 758 w 1800"/>
                <a:gd name="T23" fmla="*/ 880 h 1132"/>
                <a:gd name="T24" fmla="*/ 99 w 1800"/>
                <a:gd name="T25" fmla="*/ 880 h 1132"/>
                <a:gd name="T26" fmla="*/ 99 w 1800"/>
                <a:gd name="T27" fmla="*/ 0 h 1132"/>
                <a:gd name="T28" fmla="*/ 0 w 1800"/>
                <a:gd name="T29" fmla="*/ 0 h 1132"/>
                <a:gd name="T30" fmla="*/ 0 w 1800"/>
                <a:gd name="T31" fmla="*/ 1034 h 1132"/>
                <a:gd name="T32" fmla="*/ 736 w 1800"/>
                <a:gd name="T33" fmla="*/ 1034 h 1132"/>
                <a:gd name="T34" fmla="*/ 900 w 1800"/>
                <a:gd name="T35" fmla="*/ 1132 h 1132"/>
                <a:gd name="T36" fmla="*/ 1076 w 1800"/>
                <a:gd name="T37" fmla="*/ 1034 h 1132"/>
                <a:gd name="T38" fmla="*/ 1800 w 1800"/>
                <a:gd name="T39" fmla="*/ 1034 h 1132"/>
                <a:gd name="T40" fmla="*/ 1800 w 1800"/>
                <a:gd name="T41" fmla="*/ 0 h 1132"/>
                <a:gd name="T42" fmla="*/ 1713 w 1800"/>
                <a:gd name="T43"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00" h="1132">
                  <a:moveTo>
                    <a:pt x="1713" y="0"/>
                  </a:moveTo>
                  <a:cubicBezTo>
                    <a:pt x="1713" y="880"/>
                    <a:pt x="1713" y="880"/>
                    <a:pt x="1713" y="880"/>
                  </a:cubicBezTo>
                  <a:cubicBezTo>
                    <a:pt x="1021" y="880"/>
                    <a:pt x="1021" y="880"/>
                    <a:pt x="1021" y="880"/>
                  </a:cubicBezTo>
                  <a:cubicBezTo>
                    <a:pt x="988" y="880"/>
                    <a:pt x="955" y="902"/>
                    <a:pt x="911" y="924"/>
                  </a:cubicBezTo>
                  <a:cubicBezTo>
                    <a:pt x="911" y="924"/>
                    <a:pt x="911" y="924"/>
                    <a:pt x="911" y="924"/>
                  </a:cubicBezTo>
                  <a:cubicBezTo>
                    <a:pt x="911" y="935"/>
                    <a:pt x="911" y="935"/>
                    <a:pt x="911" y="935"/>
                  </a:cubicBezTo>
                  <a:cubicBezTo>
                    <a:pt x="900" y="935"/>
                    <a:pt x="900" y="935"/>
                    <a:pt x="900" y="935"/>
                  </a:cubicBezTo>
                  <a:cubicBezTo>
                    <a:pt x="879" y="935"/>
                    <a:pt x="879" y="935"/>
                    <a:pt x="879" y="935"/>
                  </a:cubicBezTo>
                  <a:cubicBezTo>
                    <a:pt x="868" y="935"/>
                    <a:pt x="868" y="935"/>
                    <a:pt x="868" y="935"/>
                  </a:cubicBezTo>
                  <a:cubicBezTo>
                    <a:pt x="868" y="924"/>
                    <a:pt x="868" y="924"/>
                    <a:pt x="868" y="924"/>
                  </a:cubicBezTo>
                  <a:cubicBezTo>
                    <a:pt x="868" y="924"/>
                    <a:pt x="868" y="924"/>
                    <a:pt x="868" y="924"/>
                  </a:cubicBezTo>
                  <a:cubicBezTo>
                    <a:pt x="835" y="902"/>
                    <a:pt x="802" y="880"/>
                    <a:pt x="758" y="880"/>
                  </a:cubicBezTo>
                  <a:cubicBezTo>
                    <a:pt x="99" y="880"/>
                    <a:pt x="99" y="880"/>
                    <a:pt x="99" y="880"/>
                  </a:cubicBezTo>
                  <a:cubicBezTo>
                    <a:pt x="99" y="0"/>
                    <a:pt x="99" y="0"/>
                    <a:pt x="99" y="0"/>
                  </a:cubicBezTo>
                  <a:cubicBezTo>
                    <a:pt x="0" y="0"/>
                    <a:pt x="0" y="0"/>
                    <a:pt x="0" y="0"/>
                  </a:cubicBezTo>
                  <a:cubicBezTo>
                    <a:pt x="0" y="1034"/>
                    <a:pt x="0" y="1034"/>
                    <a:pt x="0" y="1034"/>
                  </a:cubicBezTo>
                  <a:cubicBezTo>
                    <a:pt x="736" y="1034"/>
                    <a:pt x="736" y="1034"/>
                    <a:pt x="736" y="1034"/>
                  </a:cubicBezTo>
                  <a:cubicBezTo>
                    <a:pt x="769" y="1089"/>
                    <a:pt x="835" y="1132"/>
                    <a:pt x="900" y="1132"/>
                  </a:cubicBezTo>
                  <a:cubicBezTo>
                    <a:pt x="977" y="1132"/>
                    <a:pt x="1032" y="1089"/>
                    <a:pt x="1076" y="1034"/>
                  </a:cubicBezTo>
                  <a:cubicBezTo>
                    <a:pt x="1800" y="1034"/>
                    <a:pt x="1800" y="1034"/>
                    <a:pt x="1800" y="1034"/>
                  </a:cubicBezTo>
                  <a:cubicBezTo>
                    <a:pt x="1800" y="0"/>
                    <a:pt x="1800" y="0"/>
                    <a:pt x="1800" y="0"/>
                  </a:cubicBezTo>
                  <a:cubicBezTo>
                    <a:pt x="1768" y="0"/>
                    <a:pt x="1735" y="0"/>
                    <a:pt x="1713"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7" name="Ellipse 16">
            <a:extLst>
              <a:ext uri="{FF2B5EF4-FFF2-40B4-BE49-F238E27FC236}">
                <a16:creationId xmlns:a16="http://schemas.microsoft.com/office/drawing/2014/main" id="{C8657D37-E9A5-4632-97A4-88D5DE7C685C}"/>
              </a:ext>
            </a:extLst>
          </p:cNvPr>
          <p:cNvSpPr/>
          <p:nvPr/>
        </p:nvSpPr>
        <p:spPr bwMode="gray">
          <a:xfrm>
            <a:off x="3114755" y="1286401"/>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Ellipse 17">
            <a:extLst>
              <a:ext uri="{FF2B5EF4-FFF2-40B4-BE49-F238E27FC236}">
                <a16:creationId xmlns:a16="http://schemas.microsoft.com/office/drawing/2014/main" id="{0A04CA15-FEE4-40E9-BDD9-BBA4E6964B2F}"/>
              </a:ext>
            </a:extLst>
          </p:cNvPr>
          <p:cNvSpPr/>
          <p:nvPr/>
        </p:nvSpPr>
        <p:spPr bwMode="gray">
          <a:xfrm>
            <a:off x="3114755" y="1930885"/>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0" name="Gerader Verbinder 19">
            <a:extLst>
              <a:ext uri="{FF2B5EF4-FFF2-40B4-BE49-F238E27FC236}">
                <a16:creationId xmlns:a16="http://schemas.microsoft.com/office/drawing/2014/main" id="{640745BB-5B41-46E8-AA40-D38FB8DD38F7}"/>
              </a:ext>
            </a:extLst>
          </p:cNvPr>
          <p:cNvCxnSpPr>
            <a:cxnSpLocks/>
          </p:cNvCxnSpPr>
          <p:nvPr/>
        </p:nvCxnSpPr>
        <p:spPr>
          <a:xfrm>
            <a:off x="3251264" y="1559419"/>
            <a:ext cx="0" cy="346978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B20EB988-E7AA-427C-A700-49E56906C462}"/>
              </a:ext>
            </a:extLst>
          </p:cNvPr>
          <p:cNvSpPr/>
          <p:nvPr/>
        </p:nvSpPr>
        <p:spPr bwMode="gray">
          <a:xfrm>
            <a:off x="3387774" y="2445502"/>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March 2020</a:t>
            </a:r>
          </a:p>
        </p:txBody>
      </p:sp>
      <p:sp>
        <p:nvSpPr>
          <p:cNvPr id="22" name="Rechteck 21">
            <a:extLst>
              <a:ext uri="{FF2B5EF4-FFF2-40B4-BE49-F238E27FC236}">
                <a16:creationId xmlns:a16="http://schemas.microsoft.com/office/drawing/2014/main" id="{A99C3124-841F-46C9-A485-DA9352C4429E}"/>
              </a:ext>
            </a:extLst>
          </p:cNvPr>
          <p:cNvSpPr/>
          <p:nvPr/>
        </p:nvSpPr>
        <p:spPr bwMode="gray">
          <a:xfrm>
            <a:off x="3387774" y="2634170"/>
            <a:ext cx="244152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Carthage – the third amendment to the Tezos protocol – is activated</a:t>
            </a:r>
          </a:p>
        </p:txBody>
      </p:sp>
      <p:sp>
        <p:nvSpPr>
          <p:cNvPr id="23" name="Rechteck 22">
            <a:extLst>
              <a:ext uri="{FF2B5EF4-FFF2-40B4-BE49-F238E27FC236}">
                <a16:creationId xmlns:a16="http://schemas.microsoft.com/office/drawing/2014/main" id="{C8B23629-B104-4276-BC80-7120C1AD51B2}"/>
              </a:ext>
            </a:extLst>
          </p:cNvPr>
          <p:cNvSpPr/>
          <p:nvPr/>
        </p:nvSpPr>
        <p:spPr bwMode="gray">
          <a:xfrm>
            <a:off x="3387774" y="3045932"/>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July 2020</a:t>
            </a:r>
          </a:p>
        </p:txBody>
      </p:sp>
      <p:sp>
        <p:nvSpPr>
          <p:cNvPr id="24" name="Rechteck 23">
            <a:extLst>
              <a:ext uri="{FF2B5EF4-FFF2-40B4-BE49-F238E27FC236}">
                <a16:creationId xmlns:a16="http://schemas.microsoft.com/office/drawing/2014/main" id="{1B5EB3EF-550A-44D1-B09C-E76428DA19F0}"/>
              </a:ext>
            </a:extLst>
          </p:cNvPr>
          <p:cNvSpPr/>
          <p:nvPr/>
        </p:nvSpPr>
        <p:spPr bwMode="gray">
          <a:xfrm>
            <a:off x="3387774" y="3234601"/>
            <a:ext cx="2441526" cy="593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DE" sz="1100" dirty="0">
                <a:solidFill>
                  <a:schemeClr val="bg1"/>
                </a:solidFill>
              </a:rPr>
              <a:t>Banco BTG Pactual S.A. and Dalma Capital announce plans to utilize Tezos for STOs</a:t>
            </a:r>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Ellipse 27">
            <a:extLst>
              <a:ext uri="{FF2B5EF4-FFF2-40B4-BE49-F238E27FC236}">
                <a16:creationId xmlns:a16="http://schemas.microsoft.com/office/drawing/2014/main" id="{64A55FD6-0692-46A7-8516-28B85FA5C0EA}"/>
              </a:ext>
            </a:extLst>
          </p:cNvPr>
          <p:cNvSpPr/>
          <p:nvPr/>
        </p:nvSpPr>
        <p:spPr bwMode="gray">
          <a:xfrm>
            <a:off x="3114755" y="2428944"/>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hteck 28">
            <a:extLst>
              <a:ext uri="{FF2B5EF4-FFF2-40B4-BE49-F238E27FC236}">
                <a16:creationId xmlns:a16="http://schemas.microsoft.com/office/drawing/2014/main" id="{9479C2B8-614B-42EA-B37F-75205708C618}"/>
              </a:ext>
            </a:extLst>
          </p:cNvPr>
          <p:cNvSpPr/>
          <p:nvPr/>
        </p:nvSpPr>
        <p:spPr bwMode="gray">
          <a:xfrm>
            <a:off x="3387774" y="3837873"/>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August 2020</a:t>
            </a:r>
          </a:p>
        </p:txBody>
      </p:sp>
      <p:sp>
        <p:nvSpPr>
          <p:cNvPr id="30" name="Rechteck 29">
            <a:extLst>
              <a:ext uri="{FF2B5EF4-FFF2-40B4-BE49-F238E27FC236}">
                <a16:creationId xmlns:a16="http://schemas.microsoft.com/office/drawing/2014/main" id="{2A154083-BC54-466E-880D-3EC2F9F9171D}"/>
              </a:ext>
            </a:extLst>
          </p:cNvPr>
          <p:cNvSpPr/>
          <p:nvPr/>
        </p:nvSpPr>
        <p:spPr bwMode="gray">
          <a:xfrm>
            <a:off x="3387774" y="4028370"/>
            <a:ext cx="2441526" cy="444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DE" sz="1100" dirty="0">
                <a:solidFill>
                  <a:schemeClr val="bg1"/>
                </a:solidFill>
              </a:rPr>
              <a:t>Logical Pictures announces EUR 100 million STO on Tezos</a:t>
            </a:r>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Ellipse 30">
            <a:extLst>
              <a:ext uri="{FF2B5EF4-FFF2-40B4-BE49-F238E27FC236}">
                <a16:creationId xmlns:a16="http://schemas.microsoft.com/office/drawing/2014/main" id="{3B8D86FE-0894-4C30-87D0-CC90D84DBF0F}"/>
              </a:ext>
            </a:extLst>
          </p:cNvPr>
          <p:cNvSpPr/>
          <p:nvPr/>
        </p:nvSpPr>
        <p:spPr bwMode="gray">
          <a:xfrm>
            <a:off x="3114755" y="3043699"/>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Rechteck 31">
            <a:extLst>
              <a:ext uri="{FF2B5EF4-FFF2-40B4-BE49-F238E27FC236}">
                <a16:creationId xmlns:a16="http://schemas.microsoft.com/office/drawing/2014/main" id="{A505E988-8D62-40AC-9039-DD067793175B}"/>
              </a:ext>
            </a:extLst>
          </p:cNvPr>
          <p:cNvSpPr/>
          <p:nvPr/>
        </p:nvSpPr>
        <p:spPr bwMode="gray">
          <a:xfrm>
            <a:off x="3387774" y="4464658"/>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October 2020</a:t>
            </a:r>
          </a:p>
        </p:txBody>
      </p:sp>
      <p:sp>
        <p:nvSpPr>
          <p:cNvPr id="33" name="Rechteck 32">
            <a:extLst>
              <a:ext uri="{FF2B5EF4-FFF2-40B4-BE49-F238E27FC236}">
                <a16:creationId xmlns:a16="http://schemas.microsoft.com/office/drawing/2014/main" id="{2295A943-880F-4F12-A572-664D841FEBE7}"/>
              </a:ext>
            </a:extLst>
          </p:cNvPr>
          <p:cNvSpPr/>
          <p:nvPr/>
        </p:nvSpPr>
        <p:spPr bwMode="gray">
          <a:xfrm>
            <a:off x="3387774" y="4655711"/>
            <a:ext cx="2441526" cy="482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DE" sz="1100" dirty="0">
                <a:solidFill>
                  <a:schemeClr val="bg1"/>
                </a:solidFill>
              </a:rPr>
              <a:t>Introduction of the Tezos Community Rewards Program</a:t>
            </a:r>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Ellipse 33">
            <a:extLst>
              <a:ext uri="{FF2B5EF4-FFF2-40B4-BE49-F238E27FC236}">
                <a16:creationId xmlns:a16="http://schemas.microsoft.com/office/drawing/2014/main" id="{367CD05E-454D-4826-8FBB-C3A763C13D29}"/>
              </a:ext>
            </a:extLst>
          </p:cNvPr>
          <p:cNvSpPr/>
          <p:nvPr/>
        </p:nvSpPr>
        <p:spPr bwMode="gray">
          <a:xfrm>
            <a:off x="3114755" y="3835194"/>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Ellipse 36">
            <a:extLst>
              <a:ext uri="{FF2B5EF4-FFF2-40B4-BE49-F238E27FC236}">
                <a16:creationId xmlns:a16="http://schemas.microsoft.com/office/drawing/2014/main" id="{F6F61D18-FA70-4B82-956B-D9DC9EAA7DEF}"/>
              </a:ext>
            </a:extLst>
          </p:cNvPr>
          <p:cNvSpPr/>
          <p:nvPr/>
        </p:nvSpPr>
        <p:spPr bwMode="gray">
          <a:xfrm>
            <a:off x="8821492" y="1358596"/>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8" name="Gerader Verbinder 37">
            <a:extLst>
              <a:ext uri="{FF2B5EF4-FFF2-40B4-BE49-F238E27FC236}">
                <a16:creationId xmlns:a16="http://schemas.microsoft.com/office/drawing/2014/main" id="{8434585A-AA19-4516-84BD-51250A9991A4}"/>
              </a:ext>
            </a:extLst>
          </p:cNvPr>
          <p:cNvCxnSpPr>
            <a:cxnSpLocks/>
          </p:cNvCxnSpPr>
          <p:nvPr/>
        </p:nvCxnSpPr>
        <p:spPr>
          <a:xfrm>
            <a:off x="8958001" y="1559419"/>
            <a:ext cx="0" cy="346978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ECFB7644-BB68-48E5-9E39-5F2E783DE91C}"/>
              </a:ext>
            </a:extLst>
          </p:cNvPr>
          <p:cNvSpPr/>
          <p:nvPr/>
        </p:nvSpPr>
        <p:spPr bwMode="gray">
          <a:xfrm>
            <a:off x="6383401" y="2577868"/>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February 2021</a:t>
            </a:r>
          </a:p>
        </p:txBody>
      </p:sp>
      <p:sp>
        <p:nvSpPr>
          <p:cNvPr id="40" name="Rechteck 39">
            <a:extLst>
              <a:ext uri="{FF2B5EF4-FFF2-40B4-BE49-F238E27FC236}">
                <a16:creationId xmlns:a16="http://schemas.microsoft.com/office/drawing/2014/main" id="{DB397924-7C14-42F6-B409-42D38F165DE0}"/>
              </a:ext>
            </a:extLst>
          </p:cNvPr>
          <p:cNvSpPr/>
          <p:nvPr/>
        </p:nvSpPr>
        <p:spPr bwMode="gray">
          <a:xfrm>
            <a:off x="6383401" y="2766537"/>
            <a:ext cx="2441526" cy="411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Edo – the fifth amendment to the Tezos protocol – is activated</a:t>
            </a:r>
          </a:p>
        </p:txBody>
      </p:sp>
      <p:sp>
        <p:nvSpPr>
          <p:cNvPr id="41" name="Rechteck 40">
            <a:extLst>
              <a:ext uri="{FF2B5EF4-FFF2-40B4-BE49-F238E27FC236}">
                <a16:creationId xmlns:a16="http://schemas.microsoft.com/office/drawing/2014/main" id="{75D37E30-402B-4957-A685-E2F097C0C3B1}"/>
              </a:ext>
            </a:extLst>
          </p:cNvPr>
          <p:cNvSpPr/>
          <p:nvPr/>
        </p:nvSpPr>
        <p:spPr bwMode="gray">
          <a:xfrm>
            <a:off x="6383401" y="3176094"/>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March 2021</a:t>
            </a:r>
          </a:p>
        </p:txBody>
      </p:sp>
      <p:sp>
        <p:nvSpPr>
          <p:cNvPr id="42" name="Rechteck 41">
            <a:extLst>
              <a:ext uri="{FF2B5EF4-FFF2-40B4-BE49-F238E27FC236}">
                <a16:creationId xmlns:a16="http://schemas.microsoft.com/office/drawing/2014/main" id="{D6871EBF-FB96-4882-A0BC-91CD7E1240E6}"/>
              </a:ext>
            </a:extLst>
          </p:cNvPr>
          <p:cNvSpPr/>
          <p:nvPr/>
        </p:nvSpPr>
        <p:spPr bwMode="gray">
          <a:xfrm>
            <a:off x="6383401" y="3364763"/>
            <a:ext cx="2441526" cy="595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GB" sz="1100" dirty="0">
                <a:solidFill>
                  <a:schemeClr val="bg1"/>
                </a:solidFill>
              </a:rPr>
              <a:t>Groupe Casino retail group announces the creation of the Euro </a:t>
            </a:r>
            <a:r>
              <a:rPr lang="en-GB" sz="1100" dirty="0" err="1">
                <a:solidFill>
                  <a:schemeClr val="bg1"/>
                </a:solidFill>
              </a:rPr>
              <a:t>Stablecoin</a:t>
            </a:r>
            <a:r>
              <a:rPr lang="en-GB" sz="1100" dirty="0">
                <a:solidFill>
                  <a:schemeClr val="bg1"/>
                </a:solidFill>
              </a:rPr>
              <a:t> Lugh based on </a:t>
            </a:r>
            <a:r>
              <a:rPr lang="en-GB" sz="1100" dirty="0" err="1">
                <a:solidFill>
                  <a:schemeClr val="bg1"/>
                </a:solidFill>
              </a:rPr>
              <a:t>Tezos</a:t>
            </a:r>
            <a:endParaRPr lang="en-GB" sz="1100" dirty="0">
              <a:solidFill>
                <a:schemeClr val="bg1"/>
              </a:solidFill>
            </a:endParaRPr>
          </a:p>
        </p:txBody>
      </p:sp>
      <p:sp>
        <p:nvSpPr>
          <p:cNvPr id="43" name="Ellipse 42">
            <a:extLst>
              <a:ext uri="{FF2B5EF4-FFF2-40B4-BE49-F238E27FC236}">
                <a16:creationId xmlns:a16="http://schemas.microsoft.com/office/drawing/2014/main" id="{5CC96F03-603E-44FB-B03A-0D431BA5E080}"/>
              </a:ext>
            </a:extLst>
          </p:cNvPr>
          <p:cNvSpPr/>
          <p:nvPr/>
        </p:nvSpPr>
        <p:spPr bwMode="gray">
          <a:xfrm>
            <a:off x="8821492" y="1954956"/>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Ellipse 43">
            <a:extLst>
              <a:ext uri="{FF2B5EF4-FFF2-40B4-BE49-F238E27FC236}">
                <a16:creationId xmlns:a16="http://schemas.microsoft.com/office/drawing/2014/main" id="{F64E4522-426F-4C7D-9D48-88DF02327D47}"/>
              </a:ext>
            </a:extLst>
          </p:cNvPr>
          <p:cNvSpPr/>
          <p:nvPr/>
        </p:nvSpPr>
        <p:spPr bwMode="gray">
          <a:xfrm>
            <a:off x="8821492" y="2577837"/>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Rechteck 44">
            <a:extLst>
              <a:ext uri="{FF2B5EF4-FFF2-40B4-BE49-F238E27FC236}">
                <a16:creationId xmlns:a16="http://schemas.microsoft.com/office/drawing/2014/main" id="{B6CB0D9B-DB51-4DD8-9E21-E3A46EFEB5F2}"/>
              </a:ext>
            </a:extLst>
          </p:cNvPr>
          <p:cNvSpPr/>
          <p:nvPr/>
        </p:nvSpPr>
        <p:spPr bwMode="gray">
          <a:xfrm>
            <a:off x="6383401" y="3989609"/>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April 2021</a:t>
            </a:r>
          </a:p>
        </p:txBody>
      </p:sp>
      <p:sp>
        <p:nvSpPr>
          <p:cNvPr id="46" name="Rechteck 45">
            <a:extLst>
              <a:ext uri="{FF2B5EF4-FFF2-40B4-BE49-F238E27FC236}">
                <a16:creationId xmlns:a16="http://schemas.microsoft.com/office/drawing/2014/main" id="{1B6ED258-8D4F-47FA-884A-D1450282AD5E}"/>
              </a:ext>
            </a:extLst>
          </p:cNvPr>
          <p:cNvSpPr/>
          <p:nvPr/>
        </p:nvSpPr>
        <p:spPr bwMode="gray">
          <a:xfrm>
            <a:off x="6383401" y="4178279"/>
            <a:ext cx="2441526" cy="395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GB" sz="1100" dirty="0">
                <a:solidFill>
                  <a:schemeClr val="bg1"/>
                </a:solidFill>
              </a:rPr>
              <a:t>Ubisoft joins the </a:t>
            </a:r>
            <a:r>
              <a:rPr lang="en-GB" sz="1100" dirty="0" err="1">
                <a:solidFill>
                  <a:schemeClr val="bg1"/>
                </a:solidFill>
              </a:rPr>
              <a:t>Tezos</a:t>
            </a:r>
            <a:r>
              <a:rPr lang="en-GB" sz="1100" dirty="0">
                <a:solidFill>
                  <a:schemeClr val="bg1"/>
                </a:solidFill>
              </a:rPr>
              <a:t> ecosystem as a validator</a:t>
            </a:r>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Ellipse 48">
            <a:extLst>
              <a:ext uri="{FF2B5EF4-FFF2-40B4-BE49-F238E27FC236}">
                <a16:creationId xmlns:a16="http://schemas.microsoft.com/office/drawing/2014/main" id="{E1F4C025-55D0-4D1F-A473-6B66326480E7}"/>
              </a:ext>
            </a:extLst>
          </p:cNvPr>
          <p:cNvSpPr/>
          <p:nvPr/>
        </p:nvSpPr>
        <p:spPr bwMode="gray">
          <a:xfrm>
            <a:off x="8821492" y="3188728"/>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Rechteck 49">
            <a:extLst>
              <a:ext uri="{FF2B5EF4-FFF2-40B4-BE49-F238E27FC236}">
                <a16:creationId xmlns:a16="http://schemas.microsoft.com/office/drawing/2014/main" id="{A5643D29-6CF6-4EC4-9AD7-82D5BEFDC753}"/>
              </a:ext>
            </a:extLst>
          </p:cNvPr>
          <p:cNvSpPr/>
          <p:nvPr/>
        </p:nvSpPr>
        <p:spPr bwMode="gray">
          <a:xfrm>
            <a:off x="6383401" y="4564410"/>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April 2021</a:t>
            </a:r>
          </a:p>
        </p:txBody>
      </p:sp>
      <p:sp>
        <p:nvSpPr>
          <p:cNvPr id="51" name="Rechteck 50">
            <a:extLst>
              <a:ext uri="{FF2B5EF4-FFF2-40B4-BE49-F238E27FC236}">
                <a16:creationId xmlns:a16="http://schemas.microsoft.com/office/drawing/2014/main" id="{26B6E920-09E7-47AD-9C58-9F22D42BD8CB}"/>
              </a:ext>
            </a:extLst>
          </p:cNvPr>
          <p:cNvSpPr/>
          <p:nvPr/>
        </p:nvSpPr>
        <p:spPr bwMode="gray">
          <a:xfrm>
            <a:off x="6383401" y="4803879"/>
            <a:ext cx="2441526" cy="456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GB" sz="1100" dirty="0">
                <a:solidFill>
                  <a:schemeClr val="bg1"/>
                </a:solidFill>
              </a:rPr>
              <a:t>Société Générale issues first structured product as a Security Token on </a:t>
            </a:r>
            <a:r>
              <a:rPr lang="en-GB" sz="1100" dirty="0" err="1">
                <a:solidFill>
                  <a:schemeClr val="bg1"/>
                </a:solidFill>
              </a:rPr>
              <a:t>Tezos</a:t>
            </a:r>
            <a:endParaRPr lang="en-DE" sz="1100" dirty="0">
              <a:solidFill>
                <a:schemeClr val="bg1"/>
              </a:solidFill>
            </a:endParaRPr>
          </a:p>
        </p:txBody>
      </p:sp>
      <p:sp>
        <p:nvSpPr>
          <p:cNvPr id="52" name="Ellipse 51">
            <a:extLst>
              <a:ext uri="{FF2B5EF4-FFF2-40B4-BE49-F238E27FC236}">
                <a16:creationId xmlns:a16="http://schemas.microsoft.com/office/drawing/2014/main" id="{CDC2D30D-3BD4-4766-B886-FD5BBFB632FA}"/>
              </a:ext>
            </a:extLst>
          </p:cNvPr>
          <p:cNvSpPr/>
          <p:nvPr/>
        </p:nvSpPr>
        <p:spPr bwMode="gray">
          <a:xfrm>
            <a:off x="8821492" y="4024791"/>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 name="Ellipse 33">
            <a:extLst>
              <a:ext uri="{FF2B5EF4-FFF2-40B4-BE49-F238E27FC236}">
                <a16:creationId xmlns:a16="http://schemas.microsoft.com/office/drawing/2014/main" id="{C470786B-84A4-FD4B-BD6A-12AD89A91BFF}"/>
              </a:ext>
            </a:extLst>
          </p:cNvPr>
          <p:cNvSpPr/>
          <p:nvPr/>
        </p:nvSpPr>
        <p:spPr bwMode="gray">
          <a:xfrm>
            <a:off x="3114755" y="4459501"/>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Fußzeilenplatzhalter 2">
            <a:extLst>
              <a:ext uri="{FF2B5EF4-FFF2-40B4-BE49-F238E27FC236}">
                <a16:creationId xmlns:a16="http://schemas.microsoft.com/office/drawing/2014/main" id="{7358C0A4-FAC5-49F7-A4B2-EBC1CCAEF4D3}"/>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
        <p:nvSpPr>
          <p:cNvPr id="67" name="Rechteck 55">
            <a:extLst>
              <a:ext uri="{FF2B5EF4-FFF2-40B4-BE49-F238E27FC236}">
                <a16:creationId xmlns:a16="http://schemas.microsoft.com/office/drawing/2014/main" id="{A2B98174-8830-984B-8C3B-013BC7F2C771}"/>
              </a:ext>
            </a:extLst>
          </p:cNvPr>
          <p:cNvSpPr/>
          <p:nvPr/>
        </p:nvSpPr>
        <p:spPr bwMode="gray">
          <a:xfrm>
            <a:off x="3435902" y="1307706"/>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October 2019</a:t>
            </a:r>
          </a:p>
        </p:txBody>
      </p:sp>
      <p:sp>
        <p:nvSpPr>
          <p:cNvPr id="68" name="Rechteck 56">
            <a:extLst>
              <a:ext uri="{FF2B5EF4-FFF2-40B4-BE49-F238E27FC236}">
                <a16:creationId xmlns:a16="http://schemas.microsoft.com/office/drawing/2014/main" id="{44EE5BEB-B384-8F45-A99F-48AACE814478}"/>
              </a:ext>
            </a:extLst>
          </p:cNvPr>
          <p:cNvSpPr/>
          <p:nvPr/>
        </p:nvSpPr>
        <p:spPr bwMode="gray">
          <a:xfrm>
            <a:off x="3435902" y="1496375"/>
            <a:ext cx="2441526" cy="456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Babylon – the second amendment to the Tezos protocol – is activated</a:t>
            </a:r>
          </a:p>
        </p:txBody>
      </p:sp>
      <p:grpSp>
        <p:nvGrpSpPr>
          <p:cNvPr id="2" name="Group 1">
            <a:extLst>
              <a:ext uri="{FF2B5EF4-FFF2-40B4-BE49-F238E27FC236}">
                <a16:creationId xmlns:a16="http://schemas.microsoft.com/office/drawing/2014/main" id="{0C3F7EE4-B2E9-D04F-8A80-9D38B8BA449B}"/>
              </a:ext>
            </a:extLst>
          </p:cNvPr>
          <p:cNvGrpSpPr/>
          <p:nvPr/>
        </p:nvGrpSpPr>
        <p:grpSpPr>
          <a:xfrm>
            <a:off x="6347305" y="1928153"/>
            <a:ext cx="2441526" cy="600823"/>
            <a:chOff x="6383401" y="1353877"/>
            <a:chExt cx="2441526" cy="600823"/>
          </a:xfrm>
        </p:grpSpPr>
        <p:sp>
          <p:nvSpPr>
            <p:cNvPr id="71" name="Rechteck 34">
              <a:extLst>
                <a:ext uri="{FF2B5EF4-FFF2-40B4-BE49-F238E27FC236}">
                  <a16:creationId xmlns:a16="http://schemas.microsoft.com/office/drawing/2014/main" id="{07CE8DAA-87DF-7B4A-ACC8-7719731446F7}"/>
                </a:ext>
              </a:extLst>
            </p:cNvPr>
            <p:cNvSpPr/>
            <p:nvPr/>
          </p:nvSpPr>
          <p:spPr bwMode="gray">
            <a:xfrm>
              <a:off x="6383401" y="1353877"/>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November 2020</a:t>
              </a:r>
            </a:p>
          </p:txBody>
        </p:sp>
        <p:sp>
          <p:nvSpPr>
            <p:cNvPr id="72" name="Rechteck 35">
              <a:extLst>
                <a:ext uri="{FF2B5EF4-FFF2-40B4-BE49-F238E27FC236}">
                  <a16:creationId xmlns:a16="http://schemas.microsoft.com/office/drawing/2014/main" id="{13A04BD4-ED95-E64F-90F4-4273491F4ECD}"/>
                </a:ext>
              </a:extLst>
            </p:cNvPr>
            <p:cNvSpPr/>
            <p:nvPr/>
          </p:nvSpPr>
          <p:spPr bwMode="gray">
            <a:xfrm>
              <a:off x="6383401" y="1549229"/>
              <a:ext cx="2441526" cy="40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DE" sz="1100" dirty="0">
                  <a:solidFill>
                    <a:schemeClr val="bg1"/>
                  </a:solidFill>
                </a:rPr>
                <a:t>Delphi – the fourth amendment to the Tezos protocol – is activated</a:t>
              </a:r>
            </a:p>
          </p:txBody>
        </p:sp>
      </p:grpSp>
      <p:sp>
        <p:nvSpPr>
          <p:cNvPr id="73" name="Rechteck 34">
            <a:extLst>
              <a:ext uri="{FF2B5EF4-FFF2-40B4-BE49-F238E27FC236}">
                <a16:creationId xmlns:a16="http://schemas.microsoft.com/office/drawing/2014/main" id="{71DC2026-8324-2140-854A-F4E4C72F0C4E}"/>
              </a:ext>
            </a:extLst>
          </p:cNvPr>
          <p:cNvSpPr/>
          <p:nvPr/>
        </p:nvSpPr>
        <p:spPr bwMode="gray">
          <a:xfrm>
            <a:off x="6347305" y="1308791"/>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October 2020</a:t>
            </a:r>
          </a:p>
        </p:txBody>
      </p:sp>
      <p:sp>
        <p:nvSpPr>
          <p:cNvPr id="74" name="Rechteck 35">
            <a:extLst>
              <a:ext uri="{FF2B5EF4-FFF2-40B4-BE49-F238E27FC236}">
                <a16:creationId xmlns:a16="http://schemas.microsoft.com/office/drawing/2014/main" id="{3FE882C5-7A76-0044-B627-F1EFCAA72DF6}"/>
              </a:ext>
            </a:extLst>
          </p:cNvPr>
          <p:cNvSpPr/>
          <p:nvPr/>
        </p:nvSpPr>
        <p:spPr bwMode="gray">
          <a:xfrm>
            <a:off x="6347305" y="1504143"/>
            <a:ext cx="2441526" cy="40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DE" sz="1100" dirty="0">
                <a:solidFill>
                  <a:schemeClr val="bg1"/>
                </a:solidFill>
              </a:rPr>
              <a:t>EDF group joins the Tezos ecosystem as a validator</a:t>
            </a:r>
          </a:p>
        </p:txBody>
      </p:sp>
      <p:sp>
        <p:nvSpPr>
          <p:cNvPr id="75" name="Rechteck 55">
            <a:extLst>
              <a:ext uri="{FF2B5EF4-FFF2-40B4-BE49-F238E27FC236}">
                <a16:creationId xmlns:a16="http://schemas.microsoft.com/office/drawing/2014/main" id="{F226E754-E190-D646-9AF7-5A9256244EAE}"/>
              </a:ext>
            </a:extLst>
          </p:cNvPr>
          <p:cNvSpPr/>
          <p:nvPr/>
        </p:nvSpPr>
        <p:spPr bwMode="gray">
          <a:xfrm>
            <a:off x="3435902" y="1921316"/>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January 2020</a:t>
            </a:r>
          </a:p>
        </p:txBody>
      </p:sp>
      <p:sp>
        <p:nvSpPr>
          <p:cNvPr id="76" name="Rechteck 56">
            <a:extLst>
              <a:ext uri="{FF2B5EF4-FFF2-40B4-BE49-F238E27FC236}">
                <a16:creationId xmlns:a16="http://schemas.microsoft.com/office/drawing/2014/main" id="{B689209E-71EA-2047-A6EE-E4B1EA5F11C2}"/>
              </a:ext>
            </a:extLst>
          </p:cNvPr>
          <p:cNvSpPr/>
          <p:nvPr/>
        </p:nvSpPr>
        <p:spPr bwMode="gray">
          <a:xfrm>
            <a:off x="3435902" y="2172934"/>
            <a:ext cx="2441526" cy="23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Release of the FA2 token standard</a:t>
            </a:r>
          </a:p>
        </p:txBody>
      </p:sp>
      <p:sp>
        <p:nvSpPr>
          <p:cNvPr id="77" name="Ellipse 51">
            <a:extLst>
              <a:ext uri="{FF2B5EF4-FFF2-40B4-BE49-F238E27FC236}">
                <a16:creationId xmlns:a16="http://schemas.microsoft.com/office/drawing/2014/main" id="{2F56087D-53B4-6B41-AEC3-CE4754594C12}"/>
              </a:ext>
            </a:extLst>
          </p:cNvPr>
          <p:cNvSpPr/>
          <p:nvPr/>
        </p:nvSpPr>
        <p:spPr bwMode="gray">
          <a:xfrm>
            <a:off x="8821492" y="4590275"/>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109495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7E4B4C72-687B-4DB6-879A-4FF94238739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670" name="think-cell Folie" r:id="rId6" imgW="473" imgH="476" progId="TCLayout.ActiveDocument.1">
                  <p:embed/>
                </p:oleObj>
              </mc:Choice>
              <mc:Fallback>
                <p:oleObj name="think-cell Folie" r:id="rId6" imgW="473" imgH="476" progId="TCLayout.ActiveDocument.1">
                  <p:embed/>
                  <p:pic>
                    <p:nvPicPr>
                      <p:cNvPr id="9" name="Objekt 8" hidden="1">
                        <a:extLst>
                          <a:ext uri="{FF2B5EF4-FFF2-40B4-BE49-F238E27FC236}">
                            <a16:creationId xmlns:a16="http://schemas.microsoft.com/office/drawing/2014/main" id="{7E4B4C72-687B-4DB6-879A-4FF94238739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E997CE82-C982-4FE5-9EFC-BFA478890104}"/>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4" name="Titel 3">
            <a:extLst>
              <a:ext uri="{FF2B5EF4-FFF2-40B4-BE49-F238E27FC236}">
                <a16:creationId xmlns:a16="http://schemas.microsoft.com/office/drawing/2014/main" id="{1135DF98-6A9B-4CCE-B17A-FDF6E53B505C}"/>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A brief history of Tezos and the Tezos foundation (3/3)</a:t>
            </a:r>
          </a:p>
        </p:txBody>
      </p:sp>
      <p:sp>
        <p:nvSpPr>
          <p:cNvPr id="6" name="Foliennummernplatzhalter 5">
            <a:extLst>
              <a:ext uri="{FF2B5EF4-FFF2-40B4-BE49-F238E27FC236}">
                <a16:creationId xmlns:a16="http://schemas.microsoft.com/office/drawing/2014/main" id="{36056343-2BC6-4D3B-AC3C-34441B7D0D1C}"/>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55</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Datumsplatzhalter 6">
            <a:extLst>
              <a:ext uri="{FF2B5EF4-FFF2-40B4-BE49-F238E27FC236}">
                <a16:creationId xmlns:a16="http://schemas.microsoft.com/office/drawing/2014/main" id="{203A3DEF-F73E-4600-9087-AFD6FC4FD3CB}"/>
              </a:ext>
            </a:extLst>
          </p:cNvPr>
          <p:cNvSpPr>
            <a:spLocks noGrp="1"/>
          </p:cNvSpPr>
          <p:nvPr>
            <p:ph type="dt" sz="half" idx="2"/>
          </p:nvPr>
        </p:nvSpPr>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roup 4">
            <a:extLst>
              <a:ext uri="{FF2B5EF4-FFF2-40B4-BE49-F238E27FC236}">
                <a16:creationId xmlns:a16="http://schemas.microsoft.com/office/drawing/2014/main" id="{481D7C1B-1778-41FF-8A56-7AA38CB095FB}"/>
              </a:ext>
            </a:extLst>
          </p:cNvPr>
          <p:cNvGrpSpPr>
            <a:grpSpLocks noChangeAspect="1"/>
          </p:cNvGrpSpPr>
          <p:nvPr/>
        </p:nvGrpSpPr>
        <p:grpSpPr bwMode="auto">
          <a:xfrm>
            <a:off x="2247107" y="1046545"/>
            <a:ext cx="7697787" cy="5617780"/>
            <a:chOff x="803" y="803"/>
            <a:chExt cx="433" cy="316"/>
          </a:xfrm>
          <a:solidFill>
            <a:schemeClr val="accent1"/>
          </a:solidFill>
        </p:grpSpPr>
        <p:sp>
          <p:nvSpPr>
            <p:cNvPr id="14" name="Freeform 5">
              <a:hlinkClick r:id="rId8"/>
              <a:extLst>
                <a:ext uri="{FF2B5EF4-FFF2-40B4-BE49-F238E27FC236}">
                  <a16:creationId xmlns:a16="http://schemas.microsoft.com/office/drawing/2014/main" id="{459B0BDF-FF34-4AE6-9176-D7EA3ABA27DC}"/>
                </a:ext>
              </a:extLst>
            </p:cNvPr>
            <p:cNvSpPr>
              <a:spLocks/>
            </p:cNvSpPr>
            <p:nvPr/>
          </p:nvSpPr>
          <p:spPr bwMode="auto">
            <a:xfrm>
              <a:off x="1022" y="803"/>
              <a:ext cx="182" cy="255"/>
            </a:xfrm>
            <a:custGeom>
              <a:avLst/>
              <a:gdLst>
                <a:gd name="T0" fmla="*/ 110 w 756"/>
                <a:gd name="T1" fmla="*/ 0 h 1060"/>
                <a:gd name="T2" fmla="*/ 0 w 756"/>
                <a:gd name="T3" fmla="*/ 111 h 1060"/>
                <a:gd name="T4" fmla="*/ 0 w 756"/>
                <a:gd name="T5" fmla="*/ 1060 h 1060"/>
                <a:gd name="T6" fmla="*/ 110 w 756"/>
                <a:gd name="T7" fmla="*/ 1016 h 1060"/>
                <a:gd name="T8" fmla="*/ 756 w 756"/>
                <a:gd name="T9" fmla="*/ 1016 h 1060"/>
                <a:gd name="T10" fmla="*/ 756 w 756"/>
                <a:gd name="T11" fmla="*/ 0 h 1060"/>
                <a:gd name="T12" fmla="*/ 110 w 756"/>
                <a:gd name="T13" fmla="*/ 0 h 1060"/>
              </a:gdLst>
              <a:ahLst/>
              <a:cxnLst>
                <a:cxn ang="0">
                  <a:pos x="T0" y="T1"/>
                </a:cxn>
                <a:cxn ang="0">
                  <a:pos x="T2" y="T3"/>
                </a:cxn>
                <a:cxn ang="0">
                  <a:pos x="T4" y="T5"/>
                </a:cxn>
                <a:cxn ang="0">
                  <a:pos x="T6" y="T7"/>
                </a:cxn>
                <a:cxn ang="0">
                  <a:pos x="T8" y="T9"/>
                </a:cxn>
                <a:cxn ang="0">
                  <a:pos x="T10" y="T11"/>
                </a:cxn>
                <a:cxn ang="0">
                  <a:pos x="T12" y="T13"/>
                </a:cxn>
              </a:cxnLst>
              <a:rect l="0" t="0" r="r" b="b"/>
              <a:pathLst>
                <a:path w="756" h="1060">
                  <a:moveTo>
                    <a:pt x="110" y="0"/>
                  </a:moveTo>
                  <a:cubicBezTo>
                    <a:pt x="55" y="0"/>
                    <a:pt x="0" y="56"/>
                    <a:pt x="0" y="111"/>
                  </a:cubicBezTo>
                  <a:cubicBezTo>
                    <a:pt x="0" y="1060"/>
                    <a:pt x="0" y="1060"/>
                    <a:pt x="0" y="1060"/>
                  </a:cubicBezTo>
                  <a:cubicBezTo>
                    <a:pt x="33" y="1027"/>
                    <a:pt x="66" y="1016"/>
                    <a:pt x="110" y="1016"/>
                  </a:cubicBezTo>
                  <a:cubicBezTo>
                    <a:pt x="756" y="1016"/>
                    <a:pt x="756" y="1016"/>
                    <a:pt x="756" y="1016"/>
                  </a:cubicBezTo>
                  <a:cubicBezTo>
                    <a:pt x="756" y="0"/>
                    <a:pt x="756" y="0"/>
                    <a:pt x="756" y="0"/>
                  </a:cubicBezTo>
                  <a:lnTo>
                    <a:pt x="110" y="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Freeform 6">
              <a:hlinkClick r:id="rId8"/>
              <a:extLst>
                <a:ext uri="{FF2B5EF4-FFF2-40B4-BE49-F238E27FC236}">
                  <a16:creationId xmlns:a16="http://schemas.microsoft.com/office/drawing/2014/main" id="{6674B0E1-AC5D-4728-BC33-B9FC28B97D51}"/>
                </a:ext>
              </a:extLst>
            </p:cNvPr>
            <p:cNvSpPr>
              <a:spLocks/>
            </p:cNvSpPr>
            <p:nvPr/>
          </p:nvSpPr>
          <p:spPr bwMode="auto">
            <a:xfrm>
              <a:off x="838" y="803"/>
              <a:ext cx="174" cy="252"/>
            </a:xfrm>
            <a:custGeom>
              <a:avLst/>
              <a:gdLst>
                <a:gd name="T0" fmla="*/ 724 w 724"/>
                <a:gd name="T1" fmla="*/ 1048 h 1048"/>
                <a:gd name="T2" fmla="*/ 724 w 724"/>
                <a:gd name="T3" fmla="*/ 111 h 1048"/>
                <a:gd name="T4" fmla="*/ 615 w 724"/>
                <a:gd name="T5" fmla="*/ 0 h 1048"/>
                <a:gd name="T6" fmla="*/ 0 w 724"/>
                <a:gd name="T7" fmla="*/ 0 h 1048"/>
                <a:gd name="T8" fmla="*/ 0 w 724"/>
                <a:gd name="T9" fmla="*/ 1015 h 1048"/>
                <a:gd name="T10" fmla="*/ 615 w 724"/>
                <a:gd name="T11" fmla="*/ 1015 h 1048"/>
                <a:gd name="T12" fmla="*/ 724 w 724"/>
                <a:gd name="T13" fmla="*/ 1048 h 1048"/>
              </a:gdLst>
              <a:ahLst/>
              <a:cxnLst>
                <a:cxn ang="0">
                  <a:pos x="T0" y="T1"/>
                </a:cxn>
                <a:cxn ang="0">
                  <a:pos x="T2" y="T3"/>
                </a:cxn>
                <a:cxn ang="0">
                  <a:pos x="T4" y="T5"/>
                </a:cxn>
                <a:cxn ang="0">
                  <a:pos x="T6" y="T7"/>
                </a:cxn>
                <a:cxn ang="0">
                  <a:pos x="T8" y="T9"/>
                </a:cxn>
                <a:cxn ang="0">
                  <a:pos x="T10" y="T11"/>
                </a:cxn>
                <a:cxn ang="0">
                  <a:pos x="T12" y="T13"/>
                </a:cxn>
              </a:cxnLst>
              <a:rect l="0" t="0" r="r" b="b"/>
              <a:pathLst>
                <a:path w="724" h="1048">
                  <a:moveTo>
                    <a:pt x="724" y="1048"/>
                  </a:moveTo>
                  <a:cubicBezTo>
                    <a:pt x="724" y="111"/>
                    <a:pt x="724" y="111"/>
                    <a:pt x="724" y="111"/>
                  </a:cubicBezTo>
                  <a:cubicBezTo>
                    <a:pt x="724" y="56"/>
                    <a:pt x="692" y="0"/>
                    <a:pt x="615" y="0"/>
                  </a:cubicBezTo>
                  <a:cubicBezTo>
                    <a:pt x="0" y="0"/>
                    <a:pt x="0" y="0"/>
                    <a:pt x="0" y="0"/>
                  </a:cubicBezTo>
                  <a:cubicBezTo>
                    <a:pt x="0" y="1015"/>
                    <a:pt x="0" y="1015"/>
                    <a:pt x="0" y="1015"/>
                  </a:cubicBezTo>
                  <a:cubicBezTo>
                    <a:pt x="615" y="1015"/>
                    <a:pt x="615" y="1015"/>
                    <a:pt x="615" y="1015"/>
                  </a:cubicBezTo>
                  <a:cubicBezTo>
                    <a:pt x="659" y="1015"/>
                    <a:pt x="703" y="1026"/>
                    <a:pt x="724" y="1048"/>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7">
              <a:hlinkClick r:id="rId8"/>
              <a:extLst>
                <a:ext uri="{FF2B5EF4-FFF2-40B4-BE49-F238E27FC236}">
                  <a16:creationId xmlns:a16="http://schemas.microsoft.com/office/drawing/2014/main" id="{A0929332-40FF-4CF9-88B8-0AC6526340E0}"/>
                </a:ext>
              </a:extLst>
            </p:cNvPr>
            <p:cNvSpPr>
              <a:spLocks/>
            </p:cNvSpPr>
            <p:nvPr/>
          </p:nvSpPr>
          <p:spPr bwMode="auto">
            <a:xfrm>
              <a:off x="803" y="847"/>
              <a:ext cx="433" cy="272"/>
            </a:xfrm>
            <a:custGeom>
              <a:avLst/>
              <a:gdLst>
                <a:gd name="T0" fmla="*/ 1713 w 1800"/>
                <a:gd name="T1" fmla="*/ 0 h 1132"/>
                <a:gd name="T2" fmla="*/ 1713 w 1800"/>
                <a:gd name="T3" fmla="*/ 880 h 1132"/>
                <a:gd name="T4" fmla="*/ 1021 w 1800"/>
                <a:gd name="T5" fmla="*/ 880 h 1132"/>
                <a:gd name="T6" fmla="*/ 911 w 1800"/>
                <a:gd name="T7" fmla="*/ 924 h 1132"/>
                <a:gd name="T8" fmla="*/ 911 w 1800"/>
                <a:gd name="T9" fmla="*/ 924 h 1132"/>
                <a:gd name="T10" fmla="*/ 911 w 1800"/>
                <a:gd name="T11" fmla="*/ 935 h 1132"/>
                <a:gd name="T12" fmla="*/ 900 w 1800"/>
                <a:gd name="T13" fmla="*/ 935 h 1132"/>
                <a:gd name="T14" fmla="*/ 879 w 1800"/>
                <a:gd name="T15" fmla="*/ 935 h 1132"/>
                <a:gd name="T16" fmla="*/ 868 w 1800"/>
                <a:gd name="T17" fmla="*/ 935 h 1132"/>
                <a:gd name="T18" fmla="*/ 868 w 1800"/>
                <a:gd name="T19" fmla="*/ 924 h 1132"/>
                <a:gd name="T20" fmla="*/ 868 w 1800"/>
                <a:gd name="T21" fmla="*/ 924 h 1132"/>
                <a:gd name="T22" fmla="*/ 758 w 1800"/>
                <a:gd name="T23" fmla="*/ 880 h 1132"/>
                <a:gd name="T24" fmla="*/ 99 w 1800"/>
                <a:gd name="T25" fmla="*/ 880 h 1132"/>
                <a:gd name="T26" fmla="*/ 99 w 1800"/>
                <a:gd name="T27" fmla="*/ 0 h 1132"/>
                <a:gd name="T28" fmla="*/ 0 w 1800"/>
                <a:gd name="T29" fmla="*/ 0 h 1132"/>
                <a:gd name="T30" fmla="*/ 0 w 1800"/>
                <a:gd name="T31" fmla="*/ 1034 h 1132"/>
                <a:gd name="T32" fmla="*/ 736 w 1800"/>
                <a:gd name="T33" fmla="*/ 1034 h 1132"/>
                <a:gd name="T34" fmla="*/ 900 w 1800"/>
                <a:gd name="T35" fmla="*/ 1132 h 1132"/>
                <a:gd name="T36" fmla="*/ 1076 w 1800"/>
                <a:gd name="T37" fmla="*/ 1034 h 1132"/>
                <a:gd name="T38" fmla="*/ 1800 w 1800"/>
                <a:gd name="T39" fmla="*/ 1034 h 1132"/>
                <a:gd name="T40" fmla="*/ 1800 w 1800"/>
                <a:gd name="T41" fmla="*/ 0 h 1132"/>
                <a:gd name="T42" fmla="*/ 1713 w 1800"/>
                <a:gd name="T43"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00" h="1132">
                  <a:moveTo>
                    <a:pt x="1713" y="0"/>
                  </a:moveTo>
                  <a:cubicBezTo>
                    <a:pt x="1713" y="880"/>
                    <a:pt x="1713" y="880"/>
                    <a:pt x="1713" y="880"/>
                  </a:cubicBezTo>
                  <a:cubicBezTo>
                    <a:pt x="1021" y="880"/>
                    <a:pt x="1021" y="880"/>
                    <a:pt x="1021" y="880"/>
                  </a:cubicBezTo>
                  <a:cubicBezTo>
                    <a:pt x="988" y="880"/>
                    <a:pt x="955" y="902"/>
                    <a:pt x="911" y="924"/>
                  </a:cubicBezTo>
                  <a:cubicBezTo>
                    <a:pt x="911" y="924"/>
                    <a:pt x="911" y="924"/>
                    <a:pt x="911" y="924"/>
                  </a:cubicBezTo>
                  <a:cubicBezTo>
                    <a:pt x="911" y="935"/>
                    <a:pt x="911" y="935"/>
                    <a:pt x="911" y="935"/>
                  </a:cubicBezTo>
                  <a:cubicBezTo>
                    <a:pt x="900" y="935"/>
                    <a:pt x="900" y="935"/>
                    <a:pt x="900" y="935"/>
                  </a:cubicBezTo>
                  <a:cubicBezTo>
                    <a:pt x="879" y="935"/>
                    <a:pt x="879" y="935"/>
                    <a:pt x="879" y="935"/>
                  </a:cubicBezTo>
                  <a:cubicBezTo>
                    <a:pt x="868" y="935"/>
                    <a:pt x="868" y="935"/>
                    <a:pt x="868" y="935"/>
                  </a:cubicBezTo>
                  <a:cubicBezTo>
                    <a:pt x="868" y="924"/>
                    <a:pt x="868" y="924"/>
                    <a:pt x="868" y="924"/>
                  </a:cubicBezTo>
                  <a:cubicBezTo>
                    <a:pt x="868" y="924"/>
                    <a:pt x="868" y="924"/>
                    <a:pt x="868" y="924"/>
                  </a:cubicBezTo>
                  <a:cubicBezTo>
                    <a:pt x="835" y="902"/>
                    <a:pt x="802" y="880"/>
                    <a:pt x="758" y="880"/>
                  </a:cubicBezTo>
                  <a:cubicBezTo>
                    <a:pt x="99" y="880"/>
                    <a:pt x="99" y="880"/>
                    <a:pt x="99" y="880"/>
                  </a:cubicBezTo>
                  <a:cubicBezTo>
                    <a:pt x="99" y="0"/>
                    <a:pt x="99" y="0"/>
                    <a:pt x="99" y="0"/>
                  </a:cubicBezTo>
                  <a:cubicBezTo>
                    <a:pt x="0" y="0"/>
                    <a:pt x="0" y="0"/>
                    <a:pt x="0" y="0"/>
                  </a:cubicBezTo>
                  <a:cubicBezTo>
                    <a:pt x="0" y="1034"/>
                    <a:pt x="0" y="1034"/>
                    <a:pt x="0" y="1034"/>
                  </a:cubicBezTo>
                  <a:cubicBezTo>
                    <a:pt x="736" y="1034"/>
                    <a:pt x="736" y="1034"/>
                    <a:pt x="736" y="1034"/>
                  </a:cubicBezTo>
                  <a:cubicBezTo>
                    <a:pt x="769" y="1089"/>
                    <a:pt x="835" y="1132"/>
                    <a:pt x="900" y="1132"/>
                  </a:cubicBezTo>
                  <a:cubicBezTo>
                    <a:pt x="977" y="1132"/>
                    <a:pt x="1032" y="1089"/>
                    <a:pt x="1076" y="1034"/>
                  </a:cubicBezTo>
                  <a:cubicBezTo>
                    <a:pt x="1800" y="1034"/>
                    <a:pt x="1800" y="1034"/>
                    <a:pt x="1800" y="1034"/>
                  </a:cubicBezTo>
                  <a:cubicBezTo>
                    <a:pt x="1800" y="0"/>
                    <a:pt x="1800" y="0"/>
                    <a:pt x="1800" y="0"/>
                  </a:cubicBezTo>
                  <a:cubicBezTo>
                    <a:pt x="1768" y="0"/>
                    <a:pt x="1735" y="0"/>
                    <a:pt x="1713"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7" name="Ellipse 16">
            <a:extLst>
              <a:ext uri="{FF2B5EF4-FFF2-40B4-BE49-F238E27FC236}">
                <a16:creationId xmlns:a16="http://schemas.microsoft.com/office/drawing/2014/main" id="{C8657D37-E9A5-4632-97A4-88D5DE7C685C}"/>
              </a:ext>
            </a:extLst>
          </p:cNvPr>
          <p:cNvSpPr/>
          <p:nvPr/>
        </p:nvSpPr>
        <p:spPr bwMode="gray">
          <a:xfrm>
            <a:off x="3114755" y="2104550"/>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0" name="Gerader Verbinder 19">
            <a:extLst>
              <a:ext uri="{FF2B5EF4-FFF2-40B4-BE49-F238E27FC236}">
                <a16:creationId xmlns:a16="http://schemas.microsoft.com/office/drawing/2014/main" id="{640745BB-5B41-46E8-AA40-D38FB8DD38F7}"/>
              </a:ext>
            </a:extLst>
          </p:cNvPr>
          <p:cNvCxnSpPr>
            <a:cxnSpLocks/>
          </p:cNvCxnSpPr>
          <p:nvPr/>
        </p:nvCxnSpPr>
        <p:spPr>
          <a:xfrm>
            <a:off x="3251264" y="1559419"/>
            <a:ext cx="0" cy="346978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B20EB988-E7AA-427C-A700-49E56906C462}"/>
              </a:ext>
            </a:extLst>
          </p:cNvPr>
          <p:cNvSpPr/>
          <p:nvPr/>
        </p:nvSpPr>
        <p:spPr bwMode="gray">
          <a:xfrm>
            <a:off x="3387774" y="2108625"/>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May 2021</a:t>
            </a:r>
          </a:p>
        </p:txBody>
      </p:sp>
      <p:sp>
        <p:nvSpPr>
          <p:cNvPr id="22" name="Rechteck 21">
            <a:extLst>
              <a:ext uri="{FF2B5EF4-FFF2-40B4-BE49-F238E27FC236}">
                <a16:creationId xmlns:a16="http://schemas.microsoft.com/office/drawing/2014/main" id="{A99C3124-841F-46C9-A485-DA9352C4429E}"/>
              </a:ext>
            </a:extLst>
          </p:cNvPr>
          <p:cNvSpPr/>
          <p:nvPr/>
        </p:nvSpPr>
        <p:spPr bwMode="gray">
          <a:xfrm>
            <a:off x="3387774" y="2297293"/>
            <a:ext cx="2441526" cy="543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GB" sz="1100" dirty="0" err="1">
                <a:solidFill>
                  <a:schemeClr val="bg1"/>
                </a:solidFill>
              </a:rPr>
              <a:t>Tezos</a:t>
            </a:r>
            <a:r>
              <a:rPr lang="en-GB" sz="1100" dirty="0">
                <a:solidFill>
                  <a:schemeClr val="bg1"/>
                </a:solidFill>
              </a:rPr>
              <a:t>-based Hic et Nunc becomes the NFT platform with the largest number of transactions</a:t>
            </a:r>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Ellipse 27">
            <a:extLst>
              <a:ext uri="{FF2B5EF4-FFF2-40B4-BE49-F238E27FC236}">
                <a16:creationId xmlns:a16="http://schemas.microsoft.com/office/drawing/2014/main" id="{64A55FD6-0692-46A7-8516-28B85FA5C0EA}"/>
              </a:ext>
            </a:extLst>
          </p:cNvPr>
          <p:cNvSpPr/>
          <p:nvPr/>
        </p:nvSpPr>
        <p:spPr bwMode="gray">
          <a:xfrm>
            <a:off x="3114755" y="2938286"/>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hteck 28">
            <a:extLst>
              <a:ext uri="{FF2B5EF4-FFF2-40B4-BE49-F238E27FC236}">
                <a16:creationId xmlns:a16="http://schemas.microsoft.com/office/drawing/2014/main" id="{9479C2B8-614B-42EA-B37F-75205708C618}"/>
              </a:ext>
            </a:extLst>
          </p:cNvPr>
          <p:cNvSpPr/>
          <p:nvPr/>
        </p:nvSpPr>
        <p:spPr bwMode="gray">
          <a:xfrm>
            <a:off x="3387774" y="2939523"/>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May 2021</a:t>
            </a:r>
          </a:p>
        </p:txBody>
      </p:sp>
      <p:sp>
        <p:nvSpPr>
          <p:cNvPr id="30" name="Rechteck 29">
            <a:extLst>
              <a:ext uri="{FF2B5EF4-FFF2-40B4-BE49-F238E27FC236}">
                <a16:creationId xmlns:a16="http://schemas.microsoft.com/office/drawing/2014/main" id="{2A154083-BC54-466E-880D-3EC2F9F9171D}"/>
              </a:ext>
            </a:extLst>
          </p:cNvPr>
          <p:cNvSpPr/>
          <p:nvPr/>
        </p:nvSpPr>
        <p:spPr bwMode="gray">
          <a:xfrm>
            <a:off x="3387774" y="3130020"/>
            <a:ext cx="2441526" cy="444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DE"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A partnership with RedBull Racing is announced</a:t>
            </a:r>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Ellipse 30">
            <a:extLst>
              <a:ext uri="{FF2B5EF4-FFF2-40B4-BE49-F238E27FC236}">
                <a16:creationId xmlns:a16="http://schemas.microsoft.com/office/drawing/2014/main" id="{3B8D86FE-0894-4C30-87D0-CC90D84DBF0F}"/>
              </a:ext>
            </a:extLst>
          </p:cNvPr>
          <p:cNvSpPr/>
          <p:nvPr/>
        </p:nvSpPr>
        <p:spPr bwMode="gray">
          <a:xfrm>
            <a:off x="3114755" y="3565071"/>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Rechteck 31">
            <a:extLst>
              <a:ext uri="{FF2B5EF4-FFF2-40B4-BE49-F238E27FC236}">
                <a16:creationId xmlns:a16="http://schemas.microsoft.com/office/drawing/2014/main" id="{A505E988-8D62-40AC-9039-DD067793175B}"/>
              </a:ext>
            </a:extLst>
          </p:cNvPr>
          <p:cNvSpPr/>
          <p:nvPr/>
        </p:nvSpPr>
        <p:spPr bwMode="gray">
          <a:xfrm>
            <a:off x="3387774" y="3566308"/>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May 2021</a:t>
            </a:r>
          </a:p>
        </p:txBody>
      </p:sp>
      <p:sp>
        <p:nvSpPr>
          <p:cNvPr id="33" name="Rechteck 32">
            <a:extLst>
              <a:ext uri="{FF2B5EF4-FFF2-40B4-BE49-F238E27FC236}">
                <a16:creationId xmlns:a16="http://schemas.microsoft.com/office/drawing/2014/main" id="{2295A943-880F-4F12-A572-664D841FEBE7}"/>
              </a:ext>
            </a:extLst>
          </p:cNvPr>
          <p:cNvSpPr/>
          <p:nvPr/>
        </p:nvSpPr>
        <p:spPr bwMode="gray">
          <a:xfrm>
            <a:off x="3387774" y="3757361"/>
            <a:ext cx="2441526" cy="482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GB" sz="1100" dirty="0">
                <a:solidFill>
                  <a:schemeClr val="bg1"/>
                </a:solidFill>
              </a:rPr>
              <a:t>Announcement of </a:t>
            </a:r>
            <a:r>
              <a:rPr lang="en-GB" sz="1100" dirty="0" err="1">
                <a:solidFill>
                  <a:schemeClr val="bg1"/>
                </a:solidFill>
              </a:rPr>
              <a:t>OneOf</a:t>
            </a:r>
            <a:r>
              <a:rPr lang="en-GB" sz="1100" dirty="0">
                <a:solidFill>
                  <a:schemeClr val="bg1"/>
                </a:solidFill>
              </a:rPr>
              <a:t> music NFT marketplace</a:t>
            </a:r>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Ellipse 33">
            <a:extLst>
              <a:ext uri="{FF2B5EF4-FFF2-40B4-BE49-F238E27FC236}">
                <a16:creationId xmlns:a16="http://schemas.microsoft.com/office/drawing/2014/main" id="{367CD05E-454D-4826-8FBB-C3A763C13D29}"/>
              </a:ext>
            </a:extLst>
          </p:cNvPr>
          <p:cNvSpPr/>
          <p:nvPr/>
        </p:nvSpPr>
        <p:spPr bwMode="gray">
          <a:xfrm>
            <a:off x="3114755" y="4249620"/>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Rechteck 34">
            <a:extLst>
              <a:ext uri="{FF2B5EF4-FFF2-40B4-BE49-F238E27FC236}">
                <a16:creationId xmlns:a16="http://schemas.microsoft.com/office/drawing/2014/main" id="{417F70FD-46B2-4E06-BC79-D5D0ECDFC6E5}"/>
              </a:ext>
            </a:extLst>
          </p:cNvPr>
          <p:cNvSpPr/>
          <p:nvPr/>
        </p:nvSpPr>
        <p:spPr bwMode="gray">
          <a:xfrm>
            <a:off x="3387774" y="4250857"/>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June 2021</a:t>
            </a:r>
          </a:p>
        </p:txBody>
      </p:sp>
      <p:sp>
        <p:nvSpPr>
          <p:cNvPr id="36" name="Rechteck 35">
            <a:extLst>
              <a:ext uri="{FF2B5EF4-FFF2-40B4-BE49-F238E27FC236}">
                <a16:creationId xmlns:a16="http://schemas.microsoft.com/office/drawing/2014/main" id="{2DD663BC-8EA6-4600-87B5-0A425C4D6FD1}"/>
              </a:ext>
            </a:extLst>
          </p:cNvPr>
          <p:cNvSpPr/>
          <p:nvPr/>
        </p:nvSpPr>
        <p:spPr bwMode="gray">
          <a:xfrm>
            <a:off x="3387774" y="4446209"/>
            <a:ext cx="2441526" cy="40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DE" sz="1100" dirty="0">
                <a:solidFill>
                  <a:schemeClr val="bg1"/>
                </a:solidFill>
              </a:rPr>
              <a:t>A partnership with McLaren Racing is announced</a:t>
            </a:r>
          </a:p>
        </p:txBody>
      </p:sp>
      <p:sp>
        <p:nvSpPr>
          <p:cNvPr id="37" name="Ellipse 36">
            <a:extLst>
              <a:ext uri="{FF2B5EF4-FFF2-40B4-BE49-F238E27FC236}">
                <a16:creationId xmlns:a16="http://schemas.microsoft.com/office/drawing/2014/main" id="{F6F61D18-FA70-4B82-956B-D9DC9EAA7DEF}"/>
              </a:ext>
            </a:extLst>
          </p:cNvPr>
          <p:cNvSpPr/>
          <p:nvPr/>
        </p:nvSpPr>
        <p:spPr bwMode="gray">
          <a:xfrm>
            <a:off x="8832250" y="2285019"/>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8" name="Gerader Verbinder 37">
            <a:extLst>
              <a:ext uri="{FF2B5EF4-FFF2-40B4-BE49-F238E27FC236}">
                <a16:creationId xmlns:a16="http://schemas.microsoft.com/office/drawing/2014/main" id="{8434585A-AA19-4516-84BD-51250A9991A4}"/>
              </a:ext>
            </a:extLst>
          </p:cNvPr>
          <p:cNvCxnSpPr>
            <a:cxnSpLocks/>
          </p:cNvCxnSpPr>
          <p:nvPr/>
        </p:nvCxnSpPr>
        <p:spPr>
          <a:xfrm>
            <a:off x="8958001" y="1559419"/>
            <a:ext cx="0" cy="346978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ECFB7644-BB68-48E5-9E39-5F2E783DE91C}"/>
              </a:ext>
            </a:extLst>
          </p:cNvPr>
          <p:cNvSpPr/>
          <p:nvPr/>
        </p:nvSpPr>
        <p:spPr bwMode="gray">
          <a:xfrm>
            <a:off x="6383401" y="2289094"/>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July 2021</a:t>
            </a:r>
          </a:p>
        </p:txBody>
      </p:sp>
      <p:sp>
        <p:nvSpPr>
          <p:cNvPr id="40" name="Rechteck 39">
            <a:extLst>
              <a:ext uri="{FF2B5EF4-FFF2-40B4-BE49-F238E27FC236}">
                <a16:creationId xmlns:a16="http://schemas.microsoft.com/office/drawing/2014/main" id="{DB397924-7C14-42F6-B409-42D38F165DE0}"/>
              </a:ext>
            </a:extLst>
          </p:cNvPr>
          <p:cNvSpPr/>
          <p:nvPr/>
        </p:nvSpPr>
        <p:spPr bwMode="gray">
          <a:xfrm>
            <a:off x="6383401" y="2477763"/>
            <a:ext cx="2441526" cy="411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Granada – the seventh amendment to the Tezos protocol was activated</a:t>
            </a:r>
          </a:p>
        </p:txBody>
      </p:sp>
      <p:sp>
        <p:nvSpPr>
          <p:cNvPr id="63" name="Ellipse 33">
            <a:extLst>
              <a:ext uri="{FF2B5EF4-FFF2-40B4-BE49-F238E27FC236}">
                <a16:creationId xmlns:a16="http://schemas.microsoft.com/office/drawing/2014/main" id="{C470786B-84A4-FD4B-BD6A-12AD89A91BFF}"/>
              </a:ext>
            </a:extLst>
          </p:cNvPr>
          <p:cNvSpPr/>
          <p:nvPr/>
        </p:nvSpPr>
        <p:spPr bwMode="gray">
          <a:xfrm>
            <a:off x="8832250" y="1446518"/>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 name="Rechteck 34">
            <a:extLst>
              <a:ext uri="{FF2B5EF4-FFF2-40B4-BE49-F238E27FC236}">
                <a16:creationId xmlns:a16="http://schemas.microsoft.com/office/drawing/2014/main" id="{942E3509-B9FE-E341-B4FF-32E321C50E7C}"/>
              </a:ext>
            </a:extLst>
          </p:cNvPr>
          <p:cNvSpPr/>
          <p:nvPr/>
        </p:nvSpPr>
        <p:spPr bwMode="gray">
          <a:xfrm>
            <a:off x="6350008" y="1445599"/>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June 2021</a:t>
            </a:r>
          </a:p>
        </p:txBody>
      </p:sp>
      <p:sp>
        <p:nvSpPr>
          <p:cNvPr id="65" name="Rechteck 35">
            <a:extLst>
              <a:ext uri="{FF2B5EF4-FFF2-40B4-BE49-F238E27FC236}">
                <a16:creationId xmlns:a16="http://schemas.microsoft.com/office/drawing/2014/main" id="{4E2931D9-9A7B-0C40-A960-6F48CE72E02C}"/>
              </a:ext>
            </a:extLst>
          </p:cNvPr>
          <p:cNvSpPr/>
          <p:nvPr/>
        </p:nvSpPr>
        <p:spPr bwMode="gray">
          <a:xfrm>
            <a:off x="6350008" y="1678775"/>
            <a:ext cx="2441526" cy="539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GB" sz="1100" dirty="0">
                <a:solidFill>
                  <a:schemeClr val="bg1"/>
                </a:solidFill>
              </a:rPr>
              <a:t>Announcement of </a:t>
            </a:r>
            <a:r>
              <a:rPr lang="en-GB" sz="1100" dirty="0" err="1">
                <a:solidFill>
                  <a:schemeClr val="bg1"/>
                </a:solidFill>
              </a:rPr>
              <a:t>Interpop’s</a:t>
            </a:r>
            <a:r>
              <a:rPr lang="en-GB" sz="1100" dirty="0">
                <a:solidFill>
                  <a:schemeClr val="bg1"/>
                </a:solidFill>
              </a:rPr>
              <a:t> NFT trading card game and comic Book </a:t>
            </a:r>
            <a:r>
              <a:rPr lang="en-GB" sz="1100" dirty="0" err="1">
                <a:solidFill>
                  <a:schemeClr val="bg1"/>
                </a:solidFill>
              </a:rPr>
              <a:t>Emergents</a:t>
            </a:r>
            <a:endParaRPr lang="en-GB" sz="1100" dirty="0">
              <a:solidFill>
                <a:schemeClr val="bg1"/>
              </a:solidFill>
            </a:endParaRPr>
          </a:p>
        </p:txBody>
      </p:sp>
      <p:sp>
        <p:nvSpPr>
          <p:cNvPr id="67" name="Ellipse 16">
            <a:extLst>
              <a:ext uri="{FF2B5EF4-FFF2-40B4-BE49-F238E27FC236}">
                <a16:creationId xmlns:a16="http://schemas.microsoft.com/office/drawing/2014/main" id="{9B38DF60-165B-A24A-8EC0-9AD005672A60}"/>
              </a:ext>
            </a:extLst>
          </p:cNvPr>
          <p:cNvSpPr/>
          <p:nvPr/>
        </p:nvSpPr>
        <p:spPr bwMode="gray">
          <a:xfrm>
            <a:off x="3114755" y="1430782"/>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Fußzeilenplatzhalter 2">
            <a:extLst>
              <a:ext uri="{FF2B5EF4-FFF2-40B4-BE49-F238E27FC236}">
                <a16:creationId xmlns:a16="http://schemas.microsoft.com/office/drawing/2014/main" id="{7358C0A4-FAC5-49F7-A4B2-EBC1CCAEF4D3}"/>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grpSp>
        <p:nvGrpSpPr>
          <p:cNvPr id="2" name="Group 1">
            <a:extLst>
              <a:ext uri="{FF2B5EF4-FFF2-40B4-BE49-F238E27FC236}">
                <a16:creationId xmlns:a16="http://schemas.microsoft.com/office/drawing/2014/main" id="{3BEE9702-DA41-974F-A098-8B8860AE739B}"/>
              </a:ext>
            </a:extLst>
          </p:cNvPr>
          <p:cNvGrpSpPr/>
          <p:nvPr/>
        </p:nvGrpSpPr>
        <p:grpSpPr>
          <a:xfrm>
            <a:off x="3441368" y="1445599"/>
            <a:ext cx="2441526" cy="644985"/>
            <a:chOff x="3441368" y="1515751"/>
            <a:chExt cx="2441526" cy="644985"/>
          </a:xfrm>
        </p:grpSpPr>
        <p:sp>
          <p:nvSpPr>
            <p:cNvPr id="61" name="Rechteck 52">
              <a:extLst>
                <a:ext uri="{FF2B5EF4-FFF2-40B4-BE49-F238E27FC236}">
                  <a16:creationId xmlns:a16="http://schemas.microsoft.com/office/drawing/2014/main" id="{E318FB1C-68A0-CD40-90AD-F1EEBA732DFC}"/>
                </a:ext>
              </a:extLst>
            </p:cNvPr>
            <p:cNvSpPr/>
            <p:nvPr/>
          </p:nvSpPr>
          <p:spPr bwMode="gray">
            <a:xfrm>
              <a:off x="3441368" y="1515751"/>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May 2021</a:t>
              </a:r>
            </a:p>
          </p:txBody>
        </p:sp>
        <p:sp>
          <p:nvSpPr>
            <p:cNvPr id="66" name="Rechteck 53">
              <a:extLst>
                <a:ext uri="{FF2B5EF4-FFF2-40B4-BE49-F238E27FC236}">
                  <a16:creationId xmlns:a16="http://schemas.microsoft.com/office/drawing/2014/main" id="{CBC1A9B4-3E08-AF41-AD33-72F288E56A90}"/>
                </a:ext>
              </a:extLst>
            </p:cNvPr>
            <p:cNvSpPr/>
            <p:nvPr/>
          </p:nvSpPr>
          <p:spPr bwMode="gray">
            <a:xfrm>
              <a:off x="3441368" y="1704420"/>
              <a:ext cx="2441526" cy="456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Florence – the sixth amendment to the Tezos protocol – is activated</a:t>
              </a:r>
            </a:p>
          </p:txBody>
        </p:sp>
      </p:grpSp>
      <p:sp>
        <p:nvSpPr>
          <p:cNvPr id="41" name="Ellipse 40">
            <a:extLst>
              <a:ext uri="{FF2B5EF4-FFF2-40B4-BE49-F238E27FC236}">
                <a16:creationId xmlns:a16="http://schemas.microsoft.com/office/drawing/2014/main" id="{5318C2EE-5E02-4B5B-BFE1-D11D43CDF46B}"/>
              </a:ext>
            </a:extLst>
          </p:cNvPr>
          <p:cNvSpPr/>
          <p:nvPr/>
        </p:nvSpPr>
        <p:spPr bwMode="gray">
          <a:xfrm>
            <a:off x="8832250" y="2941090"/>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Rechteck 41">
            <a:extLst>
              <a:ext uri="{FF2B5EF4-FFF2-40B4-BE49-F238E27FC236}">
                <a16:creationId xmlns:a16="http://schemas.microsoft.com/office/drawing/2014/main" id="{B019029D-B010-41D0-9199-1BB5A12F6537}"/>
              </a:ext>
            </a:extLst>
          </p:cNvPr>
          <p:cNvSpPr/>
          <p:nvPr/>
        </p:nvSpPr>
        <p:spPr bwMode="gray">
          <a:xfrm>
            <a:off x="6397983" y="3571280"/>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November 2021</a:t>
            </a:r>
          </a:p>
        </p:txBody>
      </p:sp>
      <p:sp>
        <p:nvSpPr>
          <p:cNvPr id="43" name="Rechteck 42">
            <a:extLst>
              <a:ext uri="{FF2B5EF4-FFF2-40B4-BE49-F238E27FC236}">
                <a16:creationId xmlns:a16="http://schemas.microsoft.com/office/drawing/2014/main" id="{36468B0A-7947-4F6C-928A-2DF0E10F70C6}"/>
              </a:ext>
            </a:extLst>
          </p:cNvPr>
          <p:cNvSpPr/>
          <p:nvPr/>
        </p:nvSpPr>
        <p:spPr bwMode="gray">
          <a:xfrm>
            <a:off x="6397983" y="3759949"/>
            <a:ext cx="2441526" cy="411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New Cambridge-built Carbon Credit Marketplace, Nov 2021</a:t>
            </a:r>
          </a:p>
        </p:txBody>
      </p:sp>
      <p:sp>
        <p:nvSpPr>
          <p:cNvPr id="44" name="Rechteck 43">
            <a:extLst>
              <a:ext uri="{FF2B5EF4-FFF2-40B4-BE49-F238E27FC236}">
                <a16:creationId xmlns:a16="http://schemas.microsoft.com/office/drawing/2014/main" id="{5560A2C7-0F2C-4B0F-B49A-51B96E8BEC33}"/>
              </a:ext>
            </a:extLst>
          </p:cNvPr>
          <p:cNvSpPr/>
          <p:nvPr/>
        </p:nvSpPr>
        <p:spPr bwMode="gray">
          <a:xfrm>
            <a:off x="6406908" y="4286758"/>
            <a:ext cx="2441526" cy="411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Art Basel in Miami Beach to host first 'interactive' NFT exhibition in new collaboration on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Tezos</a:t>
            </a:r>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Rechteck 44">
            <a:extLst>
              <a:ext uri="{FF2B5EF4-FFF2-40B4-BE49-F238E27FC236}">
                <a16:creationId xmlns:a16="http://schemas.microsoft.com/office/drawing/2014/main" id="{797995E0-D1B9-4A20-9FAF-7DF546F7114D}"/>
              </a:ext>
            </a:extLst>
          </p:cNvPr>
          <p:cNvSpPr/>
          <p:nvPr/>
        </p:nvSpPr>
        <p:spPr bwMode="gray">
          <a:xfrm>
            <a:off x="6408741" y="4887394"/>
            <a:ext cx="2441526" cy="411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Red Bull &amp; McLaren Racing debut with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Tezos</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NFTs and multi year partnerships. </a:t>
            </a:r>
          </a:p>
        </p:txBody>
      </p:sp>
      <p:sp>
        <p:nvSpPr>
          <p:cNvPr id="46" name="Rechteck 45">
            <a:extLst>
              <a:ext uri="{FF2B5EF4-FFF2-40B4-BE49-F238E27FC236}">
                <a16:creationId xmlns:a16="http://schemas.microsoft.com/office/drawing/2014/main" id="{85755F85-EF1B-4C93-B2D2-F1E5E532F992}"/>
              </a:ext>
            </a:extLst>
          </p:cNvPr>
          <p:cNvSpPr/>
          <p:nvPr/>
        </p:nvSpPr>
        <p:spPr bwMode="gray">
          <a:xfrm>
            <a:off x="6378802" y="2916850"/>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October 2021</a:t>
            </a:r>
          </a:p>
        </p:txBody>
      </p:sp>
      <p:sp>
        <p:nvSpPr>
          <p:cNvPr id="47" name="Rechteck 46">
            <a:extLst>
              <a:ext uri="{FF2B5EF4-FFF2-40B4-BE49-F238E27FC236}">
                <a16:creationId xmlns:a16="http://schemas.microsoft.com/office/drawing/2014/main" id="{D75C8FBD-D980-4189-B8E7-4BDCE3EAD81C}"/>
              </a:ext>
            </a:extLst>
          </p:cNvPr>
          <p:cNvSpPr/>
          <p:nvPr/>
        </p:nvSpPr>
        <p:spPr bwMode="gray">
          <a:xfrm>
            <a:off x="6378802" y="3105519"/>
            <a:ext cx="2441526" cy="411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Rarible</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Protocol &amp; Adobe's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Behance</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Set incorporate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Tezos</a:t>
            </a:r>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Ellipse 47">
            <a:extLst>
              <a:ext uri="{FF2B5EF4-FFF2-40B4-BE49-F238E27FC236}">
                <a16:creationId xmlns:a16="http://schemas.microsoft.com/office/drawing/2014/main" id="{76D66333-3887-418B-B1E7-8DED00C15F78}"/>
              </a:ext>
            </a:extLst>
          </p:cNvPr>
          <p:cNvSpPr/>
          <p:nvPr/>
        </p:nvSpPr>
        <p:spPr bwMode="gray">
          <a:xfrm>
            <a:off x="8834244" y="3587365"/>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26481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343EB565-A7DF-472D-9A5D-92BB46493BC4}"/>
              </a:ext>
            </a:extLst>
          </p:cNvPr>
          <p:cNvGraphicFramePr>
            <a:graphicFrameLocks noChangeAspect="1"/>
          </p:cNvGraphicFramePr>
          <p:nvPr>
            <p:custDataLst>
              <p:tags r:id="rId2"/>
            </p:custDataLst>
            <p:extLst>
              <p:ext uri="{D42A27DB-BD31-4B8C-83A1-F6EECF244321}">
                <p14:modId xmlns:p14="http://schemas.microsoft.com/office/powerpoint/2010/main" val="600849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694"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hteck 9" hidden="1">
            <a:extLst>
              <a:ext uri="{FF2B5EF4-FFF2-40B4-BE49-F238E27FC236}">
                <a16:creationId xmlns:a16="http://schemas.microsoft.com/office/drawing/2014/main" id="{EC9865A5-AF4B-4332-9FF6-73EAFE1C744F}"/>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3" name="Rechteck 12">
            <a:hlinkClick r:id="rId8"/>
            <a:extLst>
              <a:ext uri="{FF2B5EF4-FFF2-40B4-BE49-F238E27FC236}">
                <a16:creationId xmlns:a16="http://schemas.microsoft.com/office/drawing/2014/main" id="{683BBB07-1F19-46A1-BDF5-4B1068B24C29}"/>
              </a:ext>
            </a:extLst>
          </p:cNvPr>
          <p:cNvSpPr/>
          <p:nvPr/>
        </p:nvSpPr>
        <p:spPr bwMode="gray">
          <a:xfrm>
            <a:off x="6175375" y="884238"/>
            <a:ext cx="5654675" cy="5613760"/>
          </a:xfrm>
          <a:prstGeom prst="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indent="0" algn="ctr">
              <a:lnSpc>
                <a:spcPct val="150000"/>
              </a:lnSpc>
              <a:buNone/>
            </a:pP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 R A N T M A K I N G     P H I L O S O P H Y</a:t>
            </a:r>
          </a:p>
          <a:p>
            <a:pPr marL="0" indent="0" algn="ctr">
              <a:lnSpc>
                <a:spcPct val="150000"/>
              </a:lnSpc>
              <a:buNone/>
            </a:pP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As the </a:t>
            </a:r>
            <a:r>
              <a:rPr lang="en-US" sz="14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steward of the funds</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gathered during the donation period, we </a:t>
            </a:r>
            <a:r>
              <a:rPr lang="en-US" sz="14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support </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groups in the Tezos ecosystem that actively </a:t>
            </a:r>
            <a:r>
              <a:rPr lang="en-US" sz="14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work to advance the project</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in a variety of ways. </a:t>
            </a:r>
            <a:r>
              <a:rPr lang="en-US" sz="14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Grants </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offer a strategic way to support other stakeholders and community members, such as </a:t>
            </a:r>
            <a:r>
              <a:rPr lang="en-US" sz="14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educational and research institutions</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4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developers</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and </a:t>
            </a:r>
            <a:r>
              <a:rPr lang="en-US" sz="14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enthusiasts</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from all over the world as they work to advance the project.</a:t>
            </a:r>
          </a:p>
          <a:p>
            <a:pPr marL="0" indent="0" algn="ctr">
              <a:lnSpc>
                <a:spcPct val="150000"/>
              </a:lnSpc>
              <a:buNone/>
            </a:pP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Inhaltsplatzhalter 1">
            <a:extLst>
              <a:ext uri="{FF2B5EF4-FFF2-40B4-BE49-F238E27FC236}">
                <a16:creationId xmlns:a16="http://schemas.microsoft.com/office/drawing/2014/main" id="{24D0F100-DB07-435F-9650-4C029915EE33}"/>
              </a:ext>
            </a:extLst>
          </p:cNvPr>
          <p:cNvSpPr>
            <a:spLocks noGrp="1"/>
          </p:cNvSpPr>
          <p:nvPr>
            <p:ph sz="quarter" idx="13"/>
          </p:nvPr>
        </p:nvSpPr>
        <p:spPr/>
        <p:txBody>
          <a:bodyPr/>
          <a:lstStyle/>
          <a:p>
            <a:pPr marL="0" indent="0">
              <a:buNone/>
            </a:pPr>
            <a:r>
              <a:rPr lang="en-US" sz="1300" b="1" dirty="0">
                <a:latin typeface="Open Sans" panose="020B0606030504020204" pitchFamily="34" charset="0"/>
                <a:ea typeface="Open Sans" panose="020B0606030504020204" pitchFamily="34" charset="0"/>
                <a:cs typeface="Open Sans" panose="020B0606030504020204" pitchFamily="34" charset="0"/>
              </a:rPr>
              <a:t>Areas of interest that may be eligible for funding through grants by the Tezos Foundation and information on the evaluation process can be found on the </a:t>
            </a:r>
            <a:r>
              <a:rPr lang="en-US" sz="1300" b="1" dirty="0">
                <a:latin typeface="Open Sans" panose="020B0606030504020204" pitchFamily="34" charset="0"/>
                <a:ea typeface="Open Sans" panose="020B0606030504020204" pitchFamily="34" charset="0"/>
                <a:cs typeface="Open Sans" panose="020B0606030504020204" pitchFamily="34" charset="0"/>
                <a:hlinkClick r:id="rId9"/>
              </a:rPr>
              <a:t>Tezos Foundation’s website</a:t>
            </a:r>
            <a:r>
              <a:rPr lang="en-US" sz="1300" b="1" dirty="0">
                <a:latin typeface="Open Sans" panose="020B0606030504020204" pitchFamily="34" charset="0"/>
                <a:ea typeface="Open Sans" panose="020B0606030504020204" pitchFamily="34" charset="0"/>
                <a:cs typeface="Open Sans" panose="020B0606030504020204" pitchFamily="34" charset="0"/>
              </a:rPr>
              <a:t>:</a:t>
            </a:r>
            <a:endParaRPr lang="en-US" sz="1300" dirty="0">
              <a:latin typeface="Open Sans" panose="020B0606030504020204" pitchFamily="34" charset="0"/>
              <a:ea typeface="Open Sans" panose="020B0606030504020204" pitchFamily="34" charset="0"/>
              <a:cs typeface="Open Sans" panose="020B0606030504020204" pitchFamily="34" charset="0"/>
            </a:endParaRPr>
          </a:p>
          <a:p>
            <a:pPr>
              <a:spcAft>
                <a:spcPts val="900"/>
              </a:spcAft>
            </a:pPr>
            <a:r>
              <a:rPr lang="en-US" sz="1300" dirty="0">
                <a:latin typeface="Open Sans" panose="020B0606030504020204" pitchFamily="34" charset="0"/>
                <a:ea typeface="Open Sans" panose="020B0606030504020204" pitchFamily="34" charset="0"/>
                <a:cs typeface="Open Sans" panose="020B0606030504020204" pitchFamily="34" charset="0"/>
              </a:rPr>
              <a:t>Process:</a:t>
            </a:r>
          </a:p>
          <a:p>
            <a:pPr marL="576900" lvl="1" indent="-342900">
              <a:spcBef>
                <a:spcPts val="300"/>
              </a:spcBef>
              <a:spcAft>
                <a:spcPts val="300"/>
              </a:spcAft>
              <a:buFont typeface="+mj-lt"/>
              <a:buAutoNum type="arabicPeriod"/>
            </a:pPr>
            <a:r>
              <a:rPr lang="en-US" sz="1300" dirty="0"/>
              <a:t>Application and initial vetting by contributors from the Tezos ecosystem.</a:t>
            </a:r>
          </a:p>
          <a:p>
            <a:pPr marL="576900" lvl="1" indent="-342900">
              <a:spcBef>
                <a:spcPts val="300"/>
              </a:spcBef>
              <a:spcAft>
                <a:spcPts val="300"/>
              </a:spcAft>
              <a:buFont typeface="+mj-lt"/>
              <a:buAutoNum type="arabicPeriod"/>
            </a:pPr>
            <a:r>
              <a:rPr lang="en-US" sz="1300" dirty="0">
                <a:latin typeface="Open Sans" panose="020B0606030504020204" pitchFamily="34" charset="0"/>
                <a:ea typeface="Open Sans" panose="020B0606030504020204" pitchFamily="34" charset="0"/>
                <a:cs typeface="Open Sans" panose="020B0606030504020204" pitchFamily="34" charset="0"/>
              </a:rPr>
              <a:t>Technical Due Diligence by the Tezos Foundation’s Technical Advisory Committee (TAC)</a:t>
            </a:r>
          </a:p>
          <a:p>
            <a:pPr marL="576900" lvl="1" indent="-342900">
              <a:spcBef>
                <a:spcPts val="300"/>
              </a:spcBef>
              <a:spcAft>
                <a:spcPts val="300"/>
              </a:spcAft>
              <a:buFont typeface="+mj-lt"/>
              <a:buAutoNum type="arabicPeriod"/>
            </a:pPr>
            <a:r>
              <a:rPr lang="en-US" sz="1300" dirty="0"/>
              <a:t>Final Decision by the Executive Committee or the Tezos Foundation Council</a:t>
            </a:r>
          </a:p>
          <a:p>
            <a:pPr marL="576900" lvl="1" indent="-342900">
              <a:spcBef>
                <a:spcPts val="300"/>
              </a:spcBef>
              <a:spcAft>
                <a:spcPts val="300"/>
              </a:spcAft>
              <a:buFont typeface="+mj-lt"/>
              <a:buAutoNum type="arabicPeriod"/>
            </a:pPr>
            <a:r>
              <a:rPr lang="en-US" sz="1300" dirty="0">
                <a:latin typeface="Open Sans" panose="020B0606030504020204" pitchFamily="34" charset="0"/>
                <a:ea typeface="Open Sans" panose="020B0606030504020204" pitchFamily="34" charset="0"/>
                <a:cs typeface="Open Sans" panose="020B0606030504020204" pitchFamily="34" charset="0"/>
              </a:rPr>
              <a:t>Communication of final decision and completion of necessary formalities.</a:t>
            </a:r>
          </a:p>
          <a:p>
            <a:pPr>
              <a:spcAft>
                <a:spcPts val="900"/>
              </a:spcAft>
            </a:pPr>
            <a:r>
              <a:rPr lang="en-US" sz="1300" dirty="0"/>
              <a:t>Areas of Interest:</a:t>
            </a:r>
          </a:p>
          <a:p>
            <a:pPr marL="466725" lvl="1" indent="-233363">
              <a:spcBef>
                <a:spcPts val="300"/>
              </a:spcBef>
              <a:spcAft>
                <a:spcPts val="300"/>
              </a:spcAft>
              <a:tabLst>
                <a:tab pos="2479675" algn="l"/>
              </a:tabLst>
            </a:pPr>
            <a:r>
              <a:rPr lang="en-US" sz="1300" dirty="0">
                <a:latin typeface="Open Sans" panose="020B0606030504020204" pitchFamily="34" charset="0"/>
                <a:ea typeface="Open Sans" panose="020B0606030504020204" pitchFamily="34" charset="0"/>
                <a:cs typeface="Open Sans" panose="020B0606030504020204" pitchFamily="34" charset="0"/>
              </a:rPr>
              <a:t>Baking 	</a:t>
            </a:r>
            <a:r>
              <a:rPr lang="en-US" sz="13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 </a:t>
            </a:r>
            <a:r>
              <a:rPr lang="en-US" sz="1300" dirty="0">
                <a:latin typeface="Open Sans" panose="020B0606030504020204" pitchFamily="34" charset="0"/>
                <a:ea typeface="Open Sans" panose="020B0606030504020204" pitchFamily="34" charset="0"/>
                <a:cs typeface="Open Sans" panose="020B0606030504020204" pitchFamily="34" charset="0"/>
                <a:sym typeface="Wingdings" pitchFamily="2" charset="2"/>
                <a:hlinkClick r:id="rId10"/>
              </a:rPr>
              <a:t>Target List</a:t>
            </a: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466725" lvl="1" indent="-233363">
              <a:spcBef>
                <a:spcPts val="300"/>
              </a:spcBef>
              <a:spcAft>
                <a:spcPts val="300"/>
              </a:spcAft>
              <a:tabLst>
                <a:tab pos="2479675" algn="l"/>
              </a:tabLst>
            </a:pPr>
            <a:r>
              <a:rPr lang="en-US" sz="1300" dirty="0"/>
              <a:t>Developer Experience 	</a:t>
            </a:r>
            <a:r>
              <a:rPr lang="en-US" sz="1300" dirty="0">
                <a:sym typeface="Wingdings" pitchFamily="2" charset="2"/>
              </a:rPr>
              <a:t> </a:t>
            </a:r>
            <a:r>
              <a:rPr lang="en-US" sz="1300" dirty="0">
                <a:sym typeface="Wingdings" pitchFamily="2" charset="2"/>
                <a:hlinkClick r:id="rId11"/>
              </a:rPr>
              <a:t>Target List</a:t>
            </a:r>
            <a:endParaRPr lang="en-US" sz="1300" dirty="0"/>
          </a:p>
          <a:p>
            <a:pPr marL="466725" lvl="1" indent="-233363">
              <a:spcBef>
                <a:spcPts val="300"/>
              </a:spcBef>
              <a:spcAft>
                <a:spcPts val="300"/>
              </a:spcAft>
              <a:tabLst>
                <a:tab pos="2479675" algn="l"/>
              </a:tabLst>
            </a:pPr>
            <a:r>
              <a:rPr lang="en-US" sz="1300" dirty="0">
                <a:latin typeface="Open Sans" panose="020B0606030504020204" pitchFamily="34" charset="0"/>
                <a:ea typeface="Open Sans" panose="020B0606030504020204" pitchFamily="34" charset="0"/>
                <a:cs typeface="Open Sans" panose="020B0606030504020204" pitchFamily="34" charset="0"/>
              </a:rPr>
              <a:t>Education and Training</a:t>
            </a:r>
            <a:r>
              <a:rPr lang="en-US" sz="1300" dirty="0">
                <a:sym typeface="Wingdings" pitchFamily="2" charset="2"/>
              </a:rPr>
              <a:t> 	 </a:t>
            </a:r>
            <a:r>
              <a:rPr lang="en-US" sz="1300" dirty="0">
                <a:sym typeface="Wingdings" pitchFamily="2" charset="2"/>
                <a:hlinkClick r:id="rId12"/>
              </a:rPr>
              <a:t>Target List</a:t>
            </a: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466725" lvl="1" indent="-233363">
              <a:spcBef>
                <a:spcPts val="300"/>
              </a:spcBef>
              <a:spcAft>
                <a:spcPts val="300"/>
              </a:spcAft>
              <a:tabLst>
                <a:tab pos="2479675" algn="l"/>
              </a:tabLst>
            </a:pPr>
            <a:r>
              <a:rPr lang="en-US" sz="1300" dirty="0"/>
              <a:t>End-User Applications</a:t>
            </a:r>
            <a:r>
              <a:rPr lang="en-US" sz="1300" dirty="0">
                <a:sym typeface="Wingdings" pitchFamily="2" charset="2"/>
              </a:rPr>
              <a:t> 	 </a:t>
            </a:r>
            <a:r>
              <a:rPr lang="en-US" sz="1300" dirty="0">
                <a:sym typeface="Wingdings" pitchFamily="2" charset="2"/>
                <a:hlinkClick r:id="rId13"/>
              </a:rPr>
              <a:t>Target List</a:t>
            </a:r>
            <a:endParaRPr lang="en-US" sz="1300" dirty="0"/>
          </a:p>
          <a:p>
            <a:pPr marL="466725" lvl="1" indent="-233363">
              <a:spcBef>
                <a:spcPts val="300"/>
              </a:spcBef>
              <a:spcAft>
                <a:spcPts val="300"/>
              </a:spcAft>
              <a:tabLst>
                <a:tab pos="2479675" algn="l"/>
              </a:tabLst>
            </a:pPr>
            <a:r>
              <a:rPr lang="en-US" sz="1300" dirty="0">
                <a:latin typeface="Open Sans" panose="020B0606030504020204" pitchFamily="34" charset="0"/>
                <a:ea typeface="Open Sans" panose="020B0606030504020204" pitchFamily="34" charset="0"/>
                <a:cs typeface="Open Sans" panose="020B0606030504020204" pitchFamily="34" charset="0"/>
              </a:rPr>
              <a:t>Privacy</a:t>
            </a:r>
            <a:r>
              <a:rPr lang="en-US" sz="1300" dirty="0">
                <a:sym typeface="Wingdings" pitchFamily="2" charset="2"/>
              </a:rPr>
              <a:t> 	 </a:t>
            </a:r>
            <a:r>
              <a:rPr lang="en-US" sz="1300" dirty="0">
                <a:sym typeface="Wingdings" pitchFamily="2" charset="2"/>
                <a:hlinkClick r:id="rId14"/>
              </a:rPr>
              <a:t>Target List</a:t>
            </a: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466725" lvl="1" indent="-233363">
              <a:spcBef>
                <a:spcPts val="300"/>
              </a:spcBef>
              <a:spcAft>
                <a:spcPts val="300"/>
              </a:spcAft>
              <a:tabLst>
                <a:tab pos="2479675" algn="l"/>
              </a:tabLst>
            </a:pPr>
            <a:r>
              <a:rPr lang="en-US" sz="1300" dirty="0"/>
              <a:t>Security</a:t>
            </a:r>
            <a:r>
              <a:rPr lang="en-US" sz="1300" dirty="0">
                <a:sym typeface="Wingdings" pitchFamily="2" charset="2"/>
              </a:rPr>
              <a:t> 	 </a:t>
            </a:r>
            <a:r>
              <a:rPr lang="en-US" sz="1300" dirty="0">
                <a:sym typeface="Wingdings" pitchFamily="2" charset="2"/>
                <a:hlinkClick r:id="rId15"/>
              </a:rPr>
              <a:t>Target List</a:t>
            </a:r>
            <a:endParaRPr lang="en-US" sz="1300" dirty="0"/>
          </a:p>
          <a:p>
            <a:pPr marL="466725" lvl="1" indent="-233363">
              <a:spcBef>
                <a:spcPts val="300"/>
              </a:spcBef>
              <a:spcAft>
                <a:spcPts val="300"/>
              </a:spcAft>
              <a:tabLst>
                <a:tab pos="2479675" algn="l"/>
              </a:tabLst>
            </a:pPr>
            <a:r>
              <a:rPr lang="en-US" sz="1300" dirty="0">
                <a:latin typeface="Open Sans" panose="020B0606030504020204" pitchFamily="34" charset="0"/>
                <a:ea typeface="Open Sans" panose="020B0606030504020204" pitchFamily="34" charset="0"/>
                <a:cs typeface="Open Sans" panose="020B0606030504020204" pitchFamily="34" charset="0"/>
              </a:rPr>
              <a:t>Other</a:t>
            </a:r>
            <a:r>
              <a:rPr lang="en-US" sz="1300" dirty="0">
                <a:sym typeface="Wingdings" pitchFamily="2" charset="2"/>
              </a:rPr>
              <a:t> 	</a:t>
            </a: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spcAft>
                <a:spcPts val="900"/>
              </a:spcAft>
              <a:buNone/>
            </a:pPr>
            <a:r>
              <a:rPr lang="en-US" sz="1300" dirty="0"/>
              <a:t>To apply for a grant, use the </a:t>
            </a:r>
            <a:r>
              <a:rPr lang="en-US" sz="1300" dirty="0">
                <a:hlinkClick r:id="rId16"/>
              </a:rPr>
              <a:t>Tezos Foundations Grant proposal website</a:t>
            </a:r>
            <a:r>
              <a:rPr lang="en-US" sz="1300" dirty="0"/>
              <a:t>. </a:t>
            </a: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spcAft>
                <a:spcPts val="900"/>
              </a:spcAft>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a:extLst>
              <a:ext uri="{FF2B5EF4-FFF2-40B4-BE49-F238E27FC236}">
                <a16:creationId xmlns:a16="http://schemas.microsoft.com/office/drawing/2014/main" id="{54ED5430-8F04-431E-8AF7-271461A22C32}"/>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To support the advancement of the Tezos ecosystem, the foundation awards grants</a:t>
            </a:r>
          </a:p>
        </p:txBody>
      </p:sp>
      <p:sp>
        <p:nvSpPr>
          <p:cNvPr id="6" name="Foliennummernplatzhalter 5">
            <a:extLst>
              <a:ext uri="{FF2B5EF4-FFF2-40B4-BE49-F238E27FC236}">
                <a16:creationId xmlns:a16="http://schemas.microsoft.com/office/drawing/2014/main" id="{71D60416-6DE5-4F4D-BF55-789CC8F87CF0}"/>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56</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Datumsplatzhalter 6">
            <a:extLst>
              <a:ext uri="{FF2B5EF4-FFF2-40B4-BE49-F238E27FC236}">
                <a16:creationId xmlns:a16="http://schemas.microsoft.com/office/drawing/2014/main" id="{0CDF81B3-9E8C-4009-A30E-C0AE211B60F5}"/>
              </a:ext>
            </a:extLst>
          </p:cNvPr>
          <p:cNvSpPr>
            <a:spLocks noGrp="1"/>
          </p:cNvSpPr>
          <p:nvPr>
            <p:ph type="dt" sz="half" idx="2"/>
          </p:nvPr>
        </p:nvSpPr>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Freihandform: Form 11">
            <a:hlinkClick r:id="rId8"/>
            <a:extLst>
              <a:ext uri="{FF2B5EF4-FFF2-40B4-BE49-F238E27FC236}">
                <a16:creationId xmlns:a16="http://schemas.microsoft.com/office/drawing/2014/main" id="{7A26D437-908F-4DA3-84DB-F1635C2ADEBC}"/>
              </a:ext>
            </a:extLst>
          </p:cNvPr>
          <p:cNvSpPr/>
          <p:nvPr/>
        </p:nvSpPr>
        <p:spPr>
          <a:xfrm>
            <a:off x="9994900" y="4903810"/>
            <a:ext cx="1709738" cy="157296"/>
          </a:xfrm>
          <a:custGeom>
            <a:avLst/>
            <a:gdLst>
              <a:gd name="connsiteX0" fmla="*/ 702383 w 1773694"/>
              <a:gd name="connsiteY0" fmla="*/ 6 h 163180"/>
              <a:gd name="connsiteX1" fmla="*/ 785257 w 1773694"/>
              <a:gd name="connsiteY1" fmla="*/ 6 h 163180"/>
              <a:gd name="connsiteX2" fmla="*/ 788287 w 1773694"/>
              <a:gd name="connsiteY2" fmla="*/ 24 h 163180"/>
              <a:gd name="connsiteX3" fmla="*/ 792742 w 1773694"/>
              <a:gd name="connsiteY3" fmla="*/ 598 h 163180"/>
              <a:gd name="connsiteX4" fmla="*/ 798773 w 1773694"/>
              <a:gd name="connsiteY4" fmla="*/ 6341 h 163180"/>
              <a:gd name="connsiteX5" fmla="*/ 799418 w 1773694"/>
              <a:gd name="connsiteY5" fmla="*/ 13588 h 163180"/>
              <a:gd name="connsiteX6" fmla="*/ 799439 w 1773694"/>
              <a:gd name="connsiteY6" fmla="*/ 25978 h 163180"/>
              <a:gd name="connsiteX7" fmla="*/ 789840 w 1773694"/>
              <a:gd name="connsiteY7" fmla="*/ 25978 h 163180"/>
              <a:gd name="connsiteX8" fmla="*/ 789819 w 1773694"/>
              <a:gd name="connsiteY8" fmla="*/ 19812 h 163180"/>
              <a:gd name="connsiteX9" fmla="*/ 789464 w 1773694"/>
              <a:gd name="connsiteY9" fmla="*/ 12040 h 163180"/>
              <a:gd name="connsiteX10" fmla="*/ 785257 w 1773694"/>
              <a:gd name="connsiteY10" fmla="*/ 9572 h 163180"/>
              <a:gd name="connsiteX11" fmla="*/ 712479 w 1773694"/>
              <a:gd name="connsiteY11" fmla="*/ 9572 h 163180"/>
              <a:gd name="connsiteX12" fmla="*/ 712479 w 1773694"/>
              <a:gd name="connsiteY12" fmla="*/ 79401 h 163180"/>
              <a:gd name="connsiteX13" fmla="*/ 775395 w 1773694"/>
              <a:gd name="connsiteY13" fmla="*/ 79401 h 163180"/>
              <a:gd name="connsiteX14" fmla="*/ 775395 w 1773694"/>
              <a:gd name="connsiteY14" fmla="*/ 88967 h 163180"/>
              <a:gd name="connsiteX15" fmla="*/ 712479 w 1773694"/>
              <a:gd name="connsiteY15" fmla="*/ 88967 h 163180"/>
              <a:gd name="connsiteX16" fmla="*/ 712479 w 1773694"/>
              <a:gd name="connsiteY16" fmla="*/ 167405 h 163180"/>
              <a:gd name="connsiteX17" fmla="*/ 702383 w 1773694"/>
              <a:gd name="connsiteY17" fmla="*/ 167405 h 163180"/>
              <a:gd name="connsiteX18" fmla="*/ 702383 w 1773694"/>
              <a:gd name="connsiteY18" fmla="*/ 6 h 163180"/>
              <a:gd name="connsiteX19" fmla="*/ 800752 w 1773694"/>
              <a:gd name="connsiteY19" fmla="*/ 106902 h 163180"/>
              <a:gd name="connsiteX20" fmla="*/ 861561 w 1773694"/>
              <a:gd name="connsiteY20" fmla="*/ 44965 h 163180"/>
              <a:gd name="connsiteX21" fmla="*/ 922371 w 1773694"/>
              <a:gd name="connsiteY21" fmla="*/ 106902 h 163180"/>
              <a:gd name="connsiteX22" fmla="*/ 861561 w 1773694"/>
              <a:gd name="connsiteY22" fmla="*/ 170275 h 163180"/>
              <a:gd name="connsiteX23" fmla="*/ 800752 w 1773694"/>
              <a:gd name="connsiteY23" fmla="*/ 106902 h 163180"/>
              <a:gd name="connsiteX24" fmla="*/ 811082 w 1773694"/>
              <a:gd name="connsiteY24" fmla="*/ 106902 h 163180"/>
              <a:gd name="connsiteX25" fmla="*/ 861561 w 1773694"/>
              <a:gd name="connsiteY25" fmla="*/ 160470 h 163180"/>
              <a:gd name="connsiteX26" fmla="*/ 912041 w 1773694"/>
              <a:gd name="connsiteY26" fmla="*/ 106902 h 163180"/>
              <a:gd name="connsiteX27" fmla="*/ 861561 w 1773694"/>
              <a:gd name="connsiteY27" fmla="*/ 54770 h 163180"/>
              <a:gd name="connsiteX28" fmla="*/ 811082 w 1773694"/>
              <a:gd name="connsiteY28" fmla="*/ 106902 h 163180"/>
              <a:gd name="connsiteX29" fmla="*/ 941803 w 1773694"/>
              <a:gd name="connsiteY29" fmla="*/ 123642 h 163180"/>
              <a:gd name="connsiteX30" fmla="*/ 941803 w 1773694"/>
              <a:gd name="connsiteY30" fmla="*/ 51900 h 163180"/>
              <a:gd name="connsiteX31" fmla="*/ 941803 w 1773694"/>
              <a:gd name="connsiteY31" fmla="*/ 47835 h 163180"/>
              <a:gd name="connsiteX32" fmla="*/ 951665 w 1773694"/>
              <a:gd name="connsiteY32" fmla="*/ 47835 h 163180"/>
              <a:gd name="connsiteX33" fmla="*/ 951665 w 1773694"/>
              <a:gd name="connsiteY33" fmla="*/ 51900 h 163180"/>
              <a:gd name="connsiteX34" fmla="*/ 951665 w 1773694"/>
              <a:gd name="connsiteY34" fmla="*/ 120055 h 163180"/>
              <a:gd name="connsiteX35" fmla="*/ 980541 w 1773694"/>
              <a:gd name="connsiteY35" fmla="*/ 160470 h 163180"/>
              <a:gd name="connsiteX36" fmla="*/ 1028672 w 1773694"/>
              <a:gd name="connsiteY36" fmla="*/ 106185 h 163180"/>
              <a:gd name="connsiteX37" fmla="*/ 1028672 w 1773694"/>
              <a:gd name="connsiteY37" fmla="*/ 51900 h 163180"/>
              <a:gd name="connsiteX38" fmla="*/ 1028672 w 1773694"/>
              <a:gd name="connsiteY38" fmla="*/ 47835 h 163180"/>
              <a:gd name="connsiteX39" fmla="*/ 1038534 w 1773694"/>
              <a:gd name="connsiteY39" fmla="*/ 47835 h 163180"/>
              <a:gd name="connsiteX40" fmla="*/ 1038534 w 1773694"/>
              <a:gd name="connsiteY40" fmla="*/ 51900 h 163180"/>
              <a:gd name="connsiteX41" fmla="*/ 1038534 w 1773694"/>
              <a:gd name="connsiteY41" fmla="*/ 163340 h 163180"/>
              <a:gd name="connsiteX42" fmla="*/ 1038534 w 1773694"/>
              <a:gd name="connsiteY42" fmla="*/ 167405 h 163180"/>
              <a:gd name="connsiteX43" fmla="*/ 1028672 w 1773694"/>
              <a:gd name="connsiteY43" fmla="*/ 167405 h 163180"/>
              <a:gd name="connsiteX44" fmla="*/ 1028672 w 1773694"/>
              <a:gd name="connsiteY44" fmla="*/ 163340 h 163180"/>
              <a:gd name="connsiteX45" fmla="*/ 1028672 w 1773694"/>
              <a:gd name="connsiteY45" fmla="*/ 146361 h 163180"/>
              <a:gd name="connsiteX46" fmla="*/ 1029615 w 1773694"/>
              <a:gd name="connsiteY46" fmla="*/ 136556 h 163180"/>
              <a:gd name="connsiteX47" fmla="*/ 1029140 w 1773694"/>
              <a:gd name="connsiteY47" fmla="*/ 136556 h 163180"/>
              <a:gd name="connsiteX48" fmla="*/ 980541 w 1773694"/>
              <a:gd name="connsiteY48" fmla="*/ 170275 h 163180"/>
              <a:gd name="connsiteX49" fmla="*/ 941803 w 1773694"/>
              <a:gd name="connsiteY49" fmla="*/ 123642 h 163180"/>
              <a:gd name="connsiteX50" fmla="*/ 1059094 w 1773694"/>
              <a:gd name="connsiteY50" fmla="*/ 163340 h 163180"/>
              <a:gd name="connsiteX51" fmla="*/ 1059094 w 1773694"/>
              <a:gd name="connsiteY51" fmla="*/ 51900 h 163180"/>
              <a:gd name="connsiteX52" fmla="*/ 1059094 w 1773694"/>
              <a:gd name="connsiteY52" fmla="*/ 47835 h 163180"/>
              <a:gd name="connsiteX53" fmla="*/ 1068956 w 1773694"/>
              <a:gd name="connsiteY53" fmla="*/ 47835 h 163180"/>
              <a:gd name="connsiteX54" fmla="*/ 1068956 w 1773694"/>
              <a:gd name="connsiteY54" fmla="*/ 51900 h 163180"/>
              <a:gd name="connsiteX55" fmla="*/ 1068956 w 1773694"/>
              <a:gd name="connsiteY55" fmla="*/ 68879 h 163180"/>
              <a:gd name="connsiteX56" fmla="*/ 1068012 w 1773694"/>
              <a:gd name="connsiteY56" fmla="*/ 78684 h 163180"/>
              <a:gd name="connsiteX57" fmla="*/ 1068481 w 1773694"/>
              <a:gd name="connsiteY57" fmla="*/ 78684 h 163180"/>
              <a:gd name="connsiteX58" fmla="*/ 1118258 w 1773694"/>
              <a:gd name="connsiteY58" fmla="*/ 44965 h 163180"/>
              <a:gd name="connsiteX59" fmla="*/ 1156995 w 1773694"/>
              <a:gd name="connsiteY59" fmla="*/ 91597 h 163180"/>
              <a:gd name="connsiteX60" fmla="*/ 1156995 w 1773694"/>
              <a:gd name="connsiteY60" fmla="*/ 163340 h 163180"/>
              <a:gd name="connsiteX61" fmla="*/ 1156995 w 1773694"/>
              <a:gd name="connsiteY61" fmla="*/ 167405 h 163180"/>
              <a:gd name="connsiteX62" fmla="*/ 1147133 w 1773694"/>
              <a:gd name="connsiteY62" fmla="*/ 167405 h 163180"/>
              <a:gd name="connsiteX63" fmla="*/ 1147133 w 1773694"/>
              <a:gd name="connsiteY63" fmla="*/ 163340 h 163180"/>
              <a:gd name="connsiteX64" fmla="*/ 1147133 w 1773694"/>
              <a:gd name="connsiteY64" fmla="*/ 95184 h 163180"/>
              <a:gd name="connsiteX65" fmla="*/ 1118258 w 1773694"/>
              <a:gd name="connsiteY65" fmla="*/ 54770 h 163180"/>
              <a:gd name="connsiteX66" fmla="*/ 1068956 w 1773694"/>
              <a:gd name="connsiteY66" fmla="*/ 107859 h 163180"/>
              <a:gd name="connsiteX67" fmla="*/ 1068956 w 1773694"/>
              <a:gd name="connsiteY67" fmla="*/ 163340 h 163180"/>
              <a:gd name="connsiteX68" fmla="*/ 1068956 w 1773694"/>
              <a:gd name="connsiteY68" fmla="*/ 167405 h 163180"/>
              <a:gd name="connsiteX69" fmla="*/ 1059094 w 1773694"/>
              <a:gd name="connsiteY69" fmla="*/ 167405 h 163180"/>
              <a:gd name="connsiteX70" fmla="*/ 1059094 w 1773694"/>
              <a:gd name="connsiteY70" fmla="*/ 163340 h 163180"/>
              <a:gd name="connsiteX71" fmla="*/ 1177137 w 1773694"/>
              <a:gd name="connsiteY71" fmla="*/ 107620 h 163180"/>
              <a:gd name="connsiteX72" fmla="*/ 1229724 w 1773694"/>
              <a:gd name="connsiteY72" fmla="*/ 44965 h 163180"/>
              <a:gd name="connsiteX73" fmla="*/ 1270341 w 1773694"/>
              <a:gd name="connsiteY73" fmla="*/ 71988 h 163180"/>
              <a:gd name="connsiteX74" fmla="*/ 1270809 w 1773694"/>
              <a:gd name="connsiteY74" fmla="*/ 71988 h 163180"/>
              <a:gd name="connsiteX75" fmla="*/ 1269873 w 1773694"/>
              <a:gd name="connsiteY75" fmla="*/ 62183 h 163180"/>
              <a:gd name="connsiteX76" fmla="*/ 1269873 w 1773694"/>
              <a:gd name="connsiteY76" fmla="*/ 4072 h 163180"/>
              <a:gd name="connsiteX77" fmla="*/ 1269873 w 1773694"/>
              <a:gd name="connsiteY77" fmla="*/ 6 h 163180"/>
              <a:gd name="connsiteX78" fmla="*/ 1279735 w 1773694"/>
              <a:gd name="connsiteY78" fmla="*/ 6 h 163180"/>
              <a:gd name="connsiteX79" fmla="*/ 1279735 w 1773694"/>
              <a:gd name="connsiteY79" fmla="*/ 4072 h 163180"/>
              <a:gd name="connsiteX80" fmla="*/ 1279735 w 1773694"/>
              <a:gd name="connsiteY80" fmla="*/ 163340 h 163180"/>
              <a:gd name="connsiteX81" fmla="*/ 1279735 w 1773694"/>
              <a:gd name="connsiteY81" fmla="*/ 167405 h 163180"/>
              <a:gd name="connsiteX82" fmla="*/ 1269873 w 1773694"/>
              <a:gd name="connsiteY82" fmla="*/ 167405 h 163180"/>
              <a:gd name="connsiteX83" fmla="*/ 1269873 w 1773694"/>
              <a:gd name="connsiteY83" fmla="*/ 163340 h 163180"/>
              <a:gd name="connsiteX84" fmla="*/ 1269873 w 1773694"/>
              <a:gd name="connsiteY84" fmla="*/ 152339 h 163180"/>
              <a:gd name="connsiteX85" fmla="*/ 1270809 w 1773694"/>
              <a:gd name="connsiteY85" fmla="*/ 143252 h 163180"/>
              <a:gd name="connsiteX86" fmla="*/ 1270341 w 1773694"/>
              <a:gd name="connsiteY86" fmla="*/ 143252 h 163180"/>
              <a:gd name="connsiteX87" fmla="*/ 1227843 w 1773694"/>
              <a:gd name="connsiteY87" fmla="*/ 170275 h 163180"/>
              <a:gd name="connsiteX88" fmla="*/ 1177137 w 1773694"/>
              <a:gd name="connsiteY88" fmla="*/ 107620 h 163180"/>
              <a:gd name="connsiteX89" fmla="*/ 1187467 w 1773694"/>
              <a:gd name="connsiteY89" fmla="*/ 107620 h 163180"/>
              <a:gd name="connsiteX90" fmla="*/ 1228319 w 1773694"/>
              <a:gd name="connsiteY90" fmla="*/ 160470 h 163180"/>
              <a:gd name="connsiteX91" fmla="*/ 1270107 w 1773694"/>
              <a:gd name="connsiteY91" fmla="*/ 107381 h 163180"/>
              <a:gd name="connsiteX92" fmla="*/ 1229255 w 1773694"/>
              <a:gd name="connsiteY92" fmla="*/ 54770 h 163180"/>
              <a:gd name="connsiteX93" fmla="*/ 1187467 w 1773694"/>
              <a:gd name="connsiteY93" fmla="*/ 107620 h 163180"/>
              <a:gd name="connsiteX94" fmla="*/ 1298933 w 1773694"/>
              <a:gd name="connsiteY94" fmla="*/ 135599 h 163180"/>
              <a:gd name="connsiteX95" fmla="*/ 1371711 w 1773694"/>
              <a:gd name="connsiteY95" fmla="*/ 94467 h 163180"/>
              <a:gd name="connsiteX96" fmla="*/ 1379466 w 1773694"/>
              <a:gd name="connsiteY96" fmla="*/ 94467 h 163180"/>
              <a:gd name="connsiteX97" fmla="*/ 1379466 w 1773694"/>
              <a:gd name="connsiteY97" fmla="*/ 90402 h 163180"/>
              <a:gd name="connsiteX98" fmla="*/ 1347298 w 1773694"/>
              <a:gd name="connsiteY98" fmla="*/ 54770 h 163180"/>
              <a:gd name="connsiteX99" fmla="*/ 1317011 w 1773694"/>
              <a:gd name="connsiteY99" fmla="*/ 63857 h 163180"/>
              <a:gd name="connsiteX100" fmla="*/ 1311143 w 1773694"/>
              <a:gd name="connsiteY100" fmla="*/ 55726 h 163180"/>
              <a:gd name="connsiteX101" fmla="*/ 1347766 w 1773694"/>
              <a:gd name="connsiteY101" fmla="*/ 44965 h 163180"/>
              <a:gd name="connsiteX102" fmla="*/ 1389321 w 1773694"/>
              <a:gd name="connsiteY102" fmla="*/ 90163 h 163180"/>
              <a:gd name="connsiteX103" fmla="*/ 1389321 w 1773694"/>
              <a:gd name="connsiteY103" fmla="*/ 163340 h 163180"/>
              <a:gd name="connsiteX104" fmla="*/ 1389321 w 1773694"/>
              <a:gd name="connsiteY104" fmla="*/ 167405 h 163180"/>
              <a:gd name="connsiteX105" fmla="*/ 1379466 w 1773694"/>
              <a:gd name="connsiteY105" fmla="*/ 167405 h 163180"/>
              <a:gd name="connsiteX106" fmla="*/ 1379466 w 1773694"/>
              <a:gd name="connsiteY106" fmla="*/ 163340 h 163180"/>
              <a:gd name="connsiteX107" fmla="*/ 1379466 w 1773694"/>
              <a:gd name="connsiteY107" fmla="*/ 151622 h 163180"/>
              <a:gd name="connsiteX108" fmla="*/ 1380402 w 1773694"/>
              <a:gd name="connsiteY108" fmla="*/ 140861 h 163180"/>
              <a:gd name="connsiteX109" fmla="*/ 1379934 w 1773694"/>
              <a:gd name="connsiteY109" fmla="*/ 140861 h 163180"/>
              <a:gd name="connsiteX110" fmla="*/ 1338848 w 1773694"/>
              <a:gd name="connsiteY110" fmla="*/ 170275 h 163180"/>
              <a:gd name="connsiteX111" fmla="*/ 1298933 w 1773694"/>
              <a:gd name="connsiteY111" fmla="*/ 135599 h 163180"/>
              <a:gd name="connsiteX112" fmla="*/ 1309263 w 1773694"/>
              <a:gd name="connsiteY112" fmla="*/ 134882 h 163180"/>
              <a:gd name="connsiteX113" fmla="*/ 1339317 w 1773694"/>
              <a:gd name="connsiteY113" fmla="*/ 160948 h 163180"/>
              <a:gd name="connsiteX114" fmla="*/ 1379466 w 1773694"/>
              <a:gd name="connsiteY114" fmla="*/ 110250 h 163180"/>
              <a:gd name="connsiteX115" fmla="*/ 1379466 w 1773694"/>
              <a:gd name="connsiteY115" fmla="*/ 103794 h 163180"/>
              <a:gd name="connsiteX116" fmla="*/ 1371953 w 1773694"/>
              <a:gd name="connsiteY116" fmla="*/ 103794 h 163180"/>
              <a:gd name="connsiteX117" fmla="*/ 1309263 w 1773694"/>
              <a:gd name="connsiteY117" fmla="*/ 134882 h 163180"/>
              <a:gd name="connsiteX118" fmla="*/ 1417607 w 1773694"/>
              <a:gd name="connsiteY118" fmla="*/ 123601 h 163180"/>
              <a:gd name="connsiteX119" fmla="*/ 1417607 w 1773694"/>
              <a:gd name="connsiteY119" fmla="*/ 57119 h 163180"/>
              <a:gd name="connsiteX120" fmla="*/ 1406100 w 1773694"/>
              <a:gd name="connsiteY120" fmla="*/ 57119 h 163180"/>
              <a:gd name="connsiteX121" fmla="*/ 1402112 w 1773694"/>
              <a:gd name="connsiteY121" fmla="*/ 57119 h 163180"/>
              <a:gd name="connsiteX122" fmla="*/ 1402112 w 1773694"/>
              <a:gd name="connsiteY122" fmla="*/ 48032 h 163180"/>
              <a:gd name="connsiteX123" fmla="*/ 1406100 w 1773694"/>
              <a:gd name="connsiteY123" fmla="*/ 48032 h 163180"/>
              <a:gd name="connsiteX124" fmla="*/ 1417607 w 1773694"/>
              <a:gd name="connsiteY124" fmla="*/ 48032 h 163180"/>
              <a:gd name="connsiteX125" fmla="*/ 1417607 w 1773694"/>
              <a:gd name="connsiteY125" fmla="*/ 18139 h 163180"/>
              <a:gd name="connsiteX126" fmla="*/ 1417607 w 1773694"/>
              <a:gd name="connsiteY126" fmla="*/ 14073 h 163180"/>
              <a:gd name="connsiteX127" fmla="*/ 1427469 w 1773694"/>
              <a:gd name="connsiteY127" fmla="*/ 14073 h 163180"/>
              <a:gd name="connsiteX128" fmla="*/ 1427469 w 1773694"/>
              <a:gd name="connsiteY128" fmla="*/ 18139 h 163180"/>
              <a:gd name="connsiteX129" fmla="*/ 1427469 w 1773694"/>
              <a:gd name="connsiteY129" fmla="*/ 48032 h 163180"/>
              <a:gd name="connsiteX130" fmla="*/ 1454231 w 1773694"/>
              <a:gd name="connsiteY130" fmla="*/ 48032 h 163180"/>
              <a:gd name="connsiteX131" fmla="*/ 1458225 w 1773694"/>
              <a:gd name="connsiteY131" fmla="*/ 48032 h 163180"/>
              <a:gd name="connsiteX132" fmla="*/ 1458225 w 1773694"/>
              <a:gd name="connsiteY132" fmla="*/ 57119 h 163180"/>
              <a:gd name="connsiteX133" fmla="*/ 1454231 w 1773694"/>
              <a:gd name="connsiteY133" fmla="*/ 57119 h 163180"/>
              <a:gd name="connsiteX134" fmla="*/ 1427469 w 1773694"/>
              <a:gd name="connsiteY134" fmla="*/ 57119 h 163180"/>
              <a:gd name="connsiteX135" fmla="*/ 1427469 w 1773694"/>
              <a:gd name="connsiteY135" fmla="*/ 122883 h 163180"/>
              <a:gd name="connsiteX136" fmla="*/ 1456813 w 1773694"/>
              <a:gd name="connsiteY136" fmla="*/ 157765 h 163180"/>
              <a:gd name="connsiteX137" fmla="*/ 1465348 w 1773694"/>
              <a:gd name="connsiteY137" fmla="*/ 157765 h 163180"/>
              <a:gd name="connsiteX138" fmla="*/ 1469754 w 1773694"/>
              <a:gd name="connsiteY138" fmla="*/ 157198 h 163180"/>
              <a:gd name="connsiteX139" fmla="*/ 1471407 w 1773694"/>
              <a:gd name="connsiteY139" fmla="*/ 155382 h 163180"/>
              <a:gd name="connsiteX140" fmla="*/ 1471847 w 1773694"/>
              <a:gd name="connsiteY140" fmla="*/ 148040 h 163180"/>
              <a:gd name="connsiteX141" fmla="*/ 1471847 w 1773694"/>
              <a:gd name="connsiteY141" fmla="*/ 141152 h 163180"/>
              <a:gd name="connsiteX142" fmla="*/ 1481460 w 1773694"/>
              <a:gd name="connsiteY142" fmla="*/ 141152 h 163180"/>
              <a:gd name="connsiteX143" fmla="*/ 1481460 w 1773694"/>
              <a:gd name="connsiteY143" fmla="*/ 147051 h 163180"/>
              <a:gd name="connsiteX144" fmla="*/ 1481460 w 1773694"/>
              <a:gd name="connsiteY144" fmla="*/ 151638 h 163180"/>
              <a:gd name="connsiteX145" fmla="*/ 1481106 w 1773694"/>
              <a:gd name="connsiteY145" fmla="*/ 159133 h 163180"/>
              <a:gd name="connsiteX146" fmla="*/ 1479311 w 1773694"/>
              <a:gd name="connsiteY146" fmla="*/ 163763 h 163180"/>
              <a:gd name="connsiteX147" fmla="*/ 1469406 w 1773694"/>
              <a:gd name="connsiteY147" fmla="*/ 167150 h 163180"/>
              <a:gd name="connsiteX148" fmla="*/ 1456813 w 1773694"/>
              <a:gd name="connsiteY148" fmla="*/ 167150 h 163180"/>
              <a:gd name="connsiteX149" fmla="*/ 1417607 w 1773694"/>
              <a:gd name="connsiteY149" fmla="*/ 123601 h 163180"/>
              <a:gd name="connsiteX150" fmla="*/ 1512309 w 1773694"/>
              <a:gd name="connsiteY150" fmla="*/ 17464 h 163180"/>
              <a:gd name="connsiteX151" fmla="*/ 1508314 w 1773694"/>
              <a:gd name="connsiteY151" fmla="*/ 17464 h 163180"/>
              <a:gd name="connsiteX152" fmla="*/ 1508314 w 1773694"/>
              <a:gd name="connsiteY152" fmla="*/ 4695 h 163180"/>
              <a:gd name="connsiteX153" fmla="*/ 1512309 w 1773694"/>
              <a:gd name="connsiteY153" fmla="*/ 4695 h 163180"/>
              <a:gd name="connsiteX154" fmla="*/ 1516062 w 1773694"/>
              <a:gd name="connsiteY154" fmla="*/ 4695 h 163180"/>
              <a:gd name="connsiteX155" fmla="*/ 1520056 w 1773694"/>
              <a:gd name="connsiteY155" fmla="*/ 4695 h 163180"/>
              <a:gd name="connsiteX156" fmla="*/ 1520056 w 1773694"/>
              <a:gd name="connsiteY156" fmla="*/ 17464 h 163180"/>
              <a:gd name="connsiteX157" fmla="*/ 1516062 w 1773694"/>
              <a:gd name="connsiteY157" fmla="*/ 17464 h 163180"/>
              <a:gd name="connsiteX158" fmla="*/ 1512309 w 1773694"/>
              <a:gd name="connsiteY158" fmla="*/ 17464 h 163180"/>
              <a:gd name="connsiteX159" fmla="*/ 1509251 w 1773694"/>
              <a:gd name="connsiteY159" fmla="*/ 167405 h 163180"/>
              <a:gd name="connsiteX160" fmla="*/ 1509251 w 1773694"/>
              <a:gd name="connsiteY160" fmla="*/ 47835 h 163180"/>
              <a:gd name="connsiteX161" fmla="*/ 1513245 w 1773694"/>
              <a:gd name="connsiteY161" fmla="*/ 47835 h 163180"/>
              <a:gd name="connsiteX162" fmla="*/ 1515125 w 1773694"/>
              <a:gd name="connsiteY162" fmla="*/ 47835 h 163180"/>
              <a:gd name="connsiteX163" fmla="*/ 1519112 w 1773694"/>
              <a:gd name="connsiteY163" fmla="*/ 47835 h 163180"/>
              <a:gd name="connsiteX164" fmla="*/ 1519112 w 1773694"/>
              <a:gd name="connsiteY164" fmla="*/ 167405 h 163180"/>
              <a:gd name="connsiteX165" fmla="*/ 1515125 w 1773694"/>
              <a:gd name="connsiteY165" fmla="*/ 167405 h 163180"/>
              <a:gd name="connsiteX166" fmla="*/ 1513245 w 1773694"/>
              <a:gd name="connsiteY166" fmla="*/ 167405 h 163180"/>
              <a:gd name="connsiteX167" fmla="*/ 1509251 w 1773694"/>
              <a:gd name="connsiteY167" fmla="*/ 167405 h 163180"/>
              <a:gd name="connsiteX168" fmla="*/ 1540191 w 1773694"/>
              <a:gd name="connsiteY168" fmla="*/ 106902 h 163180"/>
              <a:gd name="connsiteX169" fmla="*/ 1601000 w 1773694"/>
              <a:gd name="connsiteY169" fmla="*/ 44965 h 163180"/>
              <a:gd name="connsiteX170" fmla="*/ 1661810 w 1773694"/>
              <a:gd name="connsiteY170" fmla="*/ 106902 h 163180"/>
              <a:gd name="connsiteX171" fmla="*/ 1601000 w 1773694"/>
              <a:gd name="connsiteY171" fmla="*/ 170275 h 163180"/>
              <a:gd name="connsiteX172" fmla="*/ 1540191 w 1773694"/>
              <a:gd name="connsiteY172" fmla="*/ 106902 h 163180"/>
              <a:gd name="connsiteX173" fmla="*/ 1550521 w 1773694"/>
              <a:gd name="connsiteY173" fmla="*/ 106902 h 163180"/>
              <a:gd name="connsiteX174" fmla="*/ 1601000 w 1773694"/>
              <a:gd name="connsiteY174" fmla="*/ 160470 h 163180"/>
              <a:gd name="connsiteX175" fmla="*/ 1651480 w 1773694"/>
              <a:gd name="connsiteY175" fmla="*/ 106902 h 163180"/>
              <a:gd name="connsiteX176" fmla="*/ 1601000 w 1773694"/>
              <a:gd name="connsiteY176" fmla="*/ 54770 h 163180"/>
              <a:gd name="connsiteX177" fmla="*/ 1550521 w 1773694"/>
              <a:gd name="connsiteY177" fmla="*/ 106902 h 163180"/>
              <a:gd name="connsiteX178" fmla="*/ 1682888 w 1773694"/>
              <a:gd name="connsiteY178" fmla="*/ 167405 h 163180"/>
              <a:gd name="connsiteX179" fmla="*/ 1682888 w 1773694"/>
              <a:gd name="connsiteY179" fmla="*/ 47835 h 163180"/>
              <a:gd name="connsiteX180" fmla="*/ 1686876 w 1773694"/>
              <a:gd name="connsiteY180" fmla="*/ 47835 h 163180"/>
              <a:gd name="connsiteX181" fmla="*/ 1688756 w 1773694"/>
              <a:gd name="connsiteY181" fmla="*/ 47835 h 163180"/>
              <a:gd name="connsiteX182" fmla="*/ 1692750 w 1773694"/>
              <a:gd name="connsiteY182" fmla="*/ 47835 h 163180"/>
              <a:gd name="connsiteX183" fmla="*/ 1692750 w 1773694"/>
              <a:gd name="connsiteY183" fmla="*/ 68879 h 163180"/>
              <a:gd name="connsiteX184" fmla="*/ 1691806 w 1773694"/>
              <a:gd name="connsiteY184" fmla="*/ 78684 h 163180"/>
              <a:gd name="connsiteX185" fmla="*/ 1692275 w 1773694"/>
              <a:gd name="connsiteY185" fmla="*/ 78684 h 163180"/>
              <a:gd name="connsiteX186" fmla="*/ 1742052 w 1773694"/>
              <a:gd name="connsiteY186" fmla="*/ 44965 h 163180"/>
              <a:gd name="connsiteX187" fmla="*/ 1780789 w 1773694"/>
              <a:gd name="connsiteY187" fmla="*/ 91597 h 163180"/>
              <a:gd name="connsiteX188" fmla="*/ 1780789 w 1773694"/>
              <a:gd name="connsiteY188" fmla="*/ 167405 h 163180"/>
              <a:gd name="connsiteX189" fmla="*/ 1776795 w 1773694"/>
              <a:gd name="connsiteY189" fmla="*/ 167405 h 163180"/>
              <a:gd name="connsiteX190" fmla="*/ 1774922 w 1773694"/>
              <a:gd name="connsiteY190" fmla="*/ 167405 h 163180"/>
              <a:gd name="connsiteX191" fmla="*/ 1770927 w 1773694"/>
              <a:gd name="connsiteY191" fmla="*/ 167405 h 163180"/>
              <a:gd name="connsiteX192" fmla="*/ 1770927 w 1773694"/>
              <a:gd name="connsiteY192" fmla="*/ 95184 h 163180"/>
              <a:gd name="connsiteX193" fmla="*/ 1742052 w 1773694"/>
              <a:gd name="connsiteY193" fmla="*/ 54770 h 163180"/>
              <a:gd name="connsiteX194" fmla="*/ 1692750 w 1773694"/>
              <a:gd name="connsiteY194" fmla="*/ 107859 h 163180"/>
              <a:gd name="connsiteX195" fmla="*/ 1692750 w 1773694"/>
              <a:gd name="connsiteY195" fmla="*/ 167405 h 163180"/>
              <a:gd name="connsiteX196" fmla="*/ 1688756 w 1773694"/>
              <a:gd name="connsiteY196" fmla="*/ 167405 h 163180"/>
              <a:gd name="connsiteX197" fmla="*/ 1686876 w 1773694"/>
              <a:gd name="connsiteY197" fmla="*/ 167405 h 163180"/>
              <a:gd name="connsiteX198" fmla="*/ 1682888 w 1773694"/>
              <a:gd name="connsiteY198" fmla="*/ 167405 h 163180"/>
              <a:gd name="connsiteX199" fmla="*/ 548233 w 1773694"/>
              <a:gd name="connsiteY199" fmla="*/ 170275 h 163180"/>
              <a:gd name="connsiteX200" fmla="*/ 503729 w 1773694"/>
              <a:gd name="connsiteY200" fmla="*/ 150480 h 163180"/>
              <a:gd name="connsiteX201" fmla="*/ 510985 w 1773694"/>
              <a:gd name="connsiteY201" fmla="*/ 143345 h 163180"/>
              <a:gd name="connsiteX202" fmla="*/ 548475 w 1773694"/>
              <a:gd name="connsiteY202" fmla="*/ 160838 h 163180"/>
              <a:gd name="connsiteX203" fmla="*/ 578224 w 1773694"/>
              <a:gd name="connsiteY203" fmla="*/ 139201 h 163180"/>
              <a:gd name="connsiteX204" fmla="*/ 508566 w 1773694"/>
              <a:gd name="connsiteY204" fmla="*/ 79587 h 163180"/>
              <a:gd name="connsiteX205" fmla="*/ 549926 w 1773694"/>
              <a:gd name="connsiteY205" fmla="*/ 49664 h 163180"/>
              <a:gd name="connsiteX206" fmla="*/ 584029 w 1773694"/>
              <a:gd name="connsiteY206" fmla="*/ 69228 h 163180"/>
              <a:gd name="connsiteX207" fmla="*/ 584029 w 1773694"/>
              <a:gd name="connsiteY207" fmla="*/ 77975 h 163180"/>
              <a:gd name="connsiteX208" fmla="*/ 573871 w 1773694"/>
              <a:gd name="connsiteY208" fmla="*/ 77975 h 163180"/>
              <a:gd name="connsiteX209" fmla="*/ 573871 w 1773694"/>
              <a:gd name="connsiteY209" fmla="*/ 72451 h 163180"/>
              <a:gd name="connsiteX210" fmla="*/ 550409 w 1773694"/>
              <a:gd name="connsiteY210" fmla="*/ 59101 h 163180"/>
              <a:gd name="connsiteX211" fmla="*/ 519209 w 1773694"/>
              <a:gd name="connsiteY211" fmla="*/ 78896 h 163180"/>
              <a:gd name="connsiteX212" fmla="*/ 588867 w 1773694"/>
              <a:gd name="connsiteY212" fmla="*/ 139201 h 163180"/>
              <a:gd name="connsiteX213" fmla="*/ 548233 w 1773694"/>
              <a:gd name="connsiteY213" fmla="*/ 170275 h 163180"/>
              <a:gd name="connsiteX214" fmla="*/ 62360 w 1773694"/>
              <a:gd name="connsiteY214" fmla="*/ 170275 h 163180"/>
              <a:gd name="connsiteX215" fmla="*/ 62360 w 1773694"/>
              <a:gd name="connsiteY215" fmla="*/ 16419 h 163180"/>
              <a:gd name="connsiteX216" fmla="*/ 15004 w 1773694"/>
              <a:gd name="connsiteY216" fmla="*/ 16419 h 163180"/>
              <a:gd name="connsiteX217" fmla="*/ 9846 w 1773694"/>
              <a:gd name="connsiteY217" fmla="*/ 21548 h 163180"/>
              <a:gd name="connsiteX218" fmla="*/ 9846 w 1773694"/>
              <a:gd name="connsiteY218" fmla="*/ 32970 h 163180"/>
              <a:gd name="connsiteX219" fmla="*/ 0 w 1773694"/>
              <a:gd name="connsiteY219" fmla="*/ 32970 h 163180"/>
              <a:gd name="connsiteX220" fmla="*/ 0 w 1773694"/>
              <a:gd name="connsiteY220" fmla="*/ 19683 h 163180"/>
              <a:gd name="connsiteX221" fmla="*/ 12660 w 1773694"/>
              <a:gd name="connsiteY221" fmla="*/ 7095 h 163180"/>
              <a:gd name="connsiteX222" fmla="*/ 122142 w 1773694"/>
              <a:gd name="connsiteY222" fmla="*/ 7095 h 163180"/>
              <a:gd name="connsiteX223" fmla="*/ 134801 w 1773694"/>
              <a:gd name="connsiteY223" fmla="*/ 19683 h 163180"/>
              <a:gd name="connsiteX224" fmla="*/ 134801 w 1773694"/>
              <a:gd name="connsiteY224" fmla="*/ 32970 h 163180"/>
              <a:gd name="connsiteX225" fmla="*/ 124955 w 1773694"/>
              <a:gd name="connsiteY225" fmla="*/ 32970 h 163180"/>
              <a:gd name="connsiteX226" fmla="*/ 124955 w 1773694"/>
              <a:gd name="connsiteY226" fmla="*/ 21548 h 163180"/>
              <a:gd name="connsiteX227" fmla="*/ 119797 w 1773694"/>
              <a:gd name="connsiteY227" fmla="*/ 16419 h 163180"/>
              <a:gd name="connsiteX228" fmla="*/ 72441 w 1773694"/>
              <a:gd name="connsiteY228" fmla="*/ 16419 h 163180"/>
              <a:gd name="connsiteX229" fmla="*/ 72441 w 1773694"/>
              <a:gd name="connsiteY229" fmla="*/ 170275 h 163180"/>
              <a:gd name="connsiteX230" fmla="*/ 62360 w 1773694"/>
              <a:gd name="connsiteY230" fmla="*/ 170275 h 163180"/>
              <a:gd name="connsiteX231" fmla="*/ 134801 w 1773694"/>
              <a:gd name="connsiteY231" fmla="*/ 110199 h 163180"/>
              <a:gd name="connsiteX232" fmla="*/ 192130 w 1773694"/>
              <a:gd name="connsiteY232" fmla="*/ 170275 h 163180"/>
              <a:gd name="connsiteX233" fmla="*/ 231683 w 1773694"/>
              <a:gd name="connsiteY233" fmla="*/ 154393 h 163180"/>
              <a:gd name="connsiteX234" fmla="*/ 226572 w 1773694"/>
              <a:gd name="connsiteY234" fmla="*/ 146337 h 163180"/>
              <a:gd name="connsiteX235" fmla="*/ 192130 w 1773694"/>
              <a:gd name="connsiteY235" fmla="*/ 160838 h 163180"/>
              <a:gd name="connsiteX236" fmla="*/ 144578 w 1773694"/>
              <a:gd name="connsiteY236" fmla="*/ 108358 h 163180"/>
              <a:gd name="connsiteX237" fmla="*/ 233684 w 1773694"/>
              <a:gd name="connsiteY237" fmla="*/ 108358 h 163180"/>
              <a:gd name="connsiteX238" fmla="*/ 234128 w 1773694"/>
              <a:gd name="connsiteY238" fmla="*/ 102143 h 163180"/>
              <a:gd name="connsiteX239" fmla="*/ 188797 w 1773694"/>
              <a:gd name="connsiteY239" fmla="*/ 49664 h 163180"/>
              <a:gd name="connsiteX240" fmla="*/ 134801 w 1773694"/>
              <a:gd name="connsiteY240" fmla="*/ 110199 h 163180"/>
              <a:gd name="connsiteX241" fmla="*/ 145244 w 1773694"/>
              <a:gd name="connsiteY241" fmla="*/ 99381 h 163180"/>
              <a:gd name="connsiteX242" fmla="*/ 188575 w 1773694"/>
              <a:gd name="connsiteY242" fmla="*/ 58640 h 163180"/>
              <a:gd name="connsiteX243" fmla="*/ 224350 w 1773694"/>
              <a:gd name="connsiteY243" fmla="*/ 99381 h 163180"/>
              <a:gd name="connsiteX244" fmla="*/ 145244 w 1773694"/>
              <a:gd name="connsiteY244" fmla="*/ 99381 h 163180"/>
              <a:gd name="connsiteX245" fmla="*/ 255412 w 1773694"/>
              <a:gd name="connsiteY245" fmla="*/ 170275 h 163180"/>
              <a:gd name="connsiteX246" fmla="*/ 255412 w 1773694"/>
              <a:gd name="connsiteY246" fmla="*/ 162556 h 163180"/>
              <a:gd name="connsiteX247" fmla="*/ 327069 w 1773694"/>
              <a:gd name="connsiteY247" fmla="*/ 76056 h 163180"/>
              <a:gd name="connsiteX248" fmla="*/ 336292 w 1773694"/>
              <a:gd name="connsiteY248" fmla="*/ 65613 h 163180"/>
              <a:gd name="connsiteX249" fmla="*/ 336292 w 1773694"/>
              <a:gd name="connsiteY249" fmla="*/ 65159 h 163180"/>
              <a:gd name="connsiteX250" fmla="*/ 324231 w 1773694"/>
              <a:gd name="connsiteY250" fmla="*/ 65613 h 163180"/>
              <a:gd name="connsiteX251" fmla="*/ 271020 w 1773694"/>
              <a:gd name="connsiteY251" fmla="*/ 65613 h 163180"/>
              <a:gd name="connsiteX252" fmla="*/ 265818 w 1773694"/>
              <a:gd name="connsiteY252" fmla="*/ 70607 h 163180"/>
              <a:gd name="connsiteX253" fmla="*/ 265818 w 1773694"/>
              <a:gd name="connsiteY253" fmla="*/ 80370 h 163180"/>
              <a:gd name="connsiteX254" fmla="*/ 256121 w 1773694"/>
              <a:gd name="connsiteY254" fmla="*/ 80370 h 163180"/>
              <a:gd name="connsiteX255" fmla="*/ 256121 w 1773694"/>
              <a:gd name="connsiteY255" fmla="*/ 69926 h 163180"/>
              <a:gd name="connsiteX256" fmla="*/ 269838 w 1773694"/>
              <a:gd name="connsiteY256" fmla="*/ 56758 h 163180"/>
              <a:gd name="connsiteX257" fmla="*/ 349773 w 1773694"/>
              <a:gd name="connsiteY257" fmla="*/ 56758 h 163180"/>
              <a:gd name="connsiteX258" fmla="*/ 349773 w 1773694"/>
              <a:gd name="connsiteY258" fmla="*/ 64477 h 163180"/>
              <a:gd name="connsiteX259" fmla="*/ 277879 w 1773694"/>
              <a:gd name="connsiteY259" fmla="*/ 150977 h 163180"/>
              <a:gd name="connsiteX260" fmla="*/ 268419 w 1773694"/>
              <a:gd name="connsiteY260" fmla="*/ 161421 h 163180"/>
              <a:gd name="connsiteX261" fmla="*/ 268419 w 1773694"/>
              <a:gd name="connsiteY261" fmla="*/ 161875 h 163180"/>
              <a:gd name="connsiteX262" fmla="*/ 280717 w 1773694"/>
              <a:gd name="connsiteY262" fmla="*/ 161421 h 163180"/>
              <a:gd name="connsiteX263" fmla="*/ 339840 w 1773694"/>
              <a:gd name="connsiteY263" fmla="*/ 161421 h 163180"/>
              <a:gd name="connsiteX264" fmla="*/ 345042 w 1773694"/>
              <a:gd name="connsiteY264" fmla="*/ 156426 h 163180"/>
              <a:gd name="connsiteX265" fmla="*/ 345042 w 1773694"/>
              <a:gd name="connsiteY265" fmla="*/ 146664 h 163180"/>
              <a:gd name="connsiteX266" fmla="*/ 354739 w 1773694"/>
              <a:gd name="connsiteY266" fmla="*/ 146664 h 163180"/>
              <a:gd name="connsiteX267" fmla="*/ 354739 w 1773694"/>
              <a:gd name="connsiteY267" fmla="*/ 157107 h 163180"/>
              <a:gd name="connsiteX268" fmla="*/ 341023 w 1773694"/>
              <a:gd name="connsiteY268" fmla="*/ 170275 h 163180"/>
              <a:gd name="connsiteX269" fmla="*/ 255412 w 1773694"/>
              <a:gd name="connsiteY269" fmla="*/ 170275 h 163180"/>
              <a:gd name="connsiteX270" fmla="*/ 368928 w 1773694"/>
              <a:gd name="connsiteY270" fmla="*/ 109279 h 163180"/>
              <a:gd name="connsiteX271" fmla="*/ 425687 w 1773694"/>
              <a:gd name="connsiteY271" fmla="*/ 170275 h 163180"/>
              <a:gd name="connsiteX272" fmla="*/ 482445 w 1773694"/>
              <a:gd name="connsiteY272" fmla="*/ 109279 h 163180"/>
              <a:gd name="connsiteX273" fmla="*/ 425687 w 1773694"/>
              <a:gd name="connsiteY273" fmla="*/ 49664 h 163180"/>
              <a:gd name="connsiteX274" fmla="*/ 368928 w 1773694"/>
              <a:gd name="connsiteY274" fmla="*/ 109279 h 163180"/>
              <a:gd name="connsiteX275" fmla="*/ 378571 w 1773694"/>
              <a:gd name="connsiteY275" fmla="*/ 109279 h 163180"/>
              <a:gd name="connsiteX276" fmla="*/ 425687 w 1773694"/>
              <a:gd name="connsiteY276" fmla="*/ 59101 h 163180"/>
              <a:gd name="connsiteX277" fmla="*/ 472802 w 1773694"/>
              <a:gd name="connsiteY277" fmla="*/ 109279 h 163180"/>
              <a:gd name="connsiteX278" fmla="*/ 425687 w 1773694"/>
              <a:gd name="connsiteY278" fmla="*/ 160838 h 163180"/>
              <a:gd name="connsiteX279" fmla="*/ 378571 w 1773694"/>
              <a:gd name="connsiteY279" fmla="*/ 109279 h 16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1773694" h="163180">
                <a:moveTo>
                  <a:pt x="702383" y="6"/>
                </a:moveTo>
                <a:lnTo>
                  <a:pt x="785257" y="6"/>
                </a:lnTo>
                <a:cubicBezTo>
                  <a:pt x="786662" y="-6"/>
                  <a:pt x="787669" y="0"/>
                  <a:pt x="788287" y="24"/>
                </a:cubicBezTo>
                <a:cubicBezTo>
                  <a:pt x="790117" y="95"/>
                  <a:pt x="791600" y="287"/>
                  <a:pt x="792742" y="598"/>
                </a:cubicBezTo>
                <a:cubicBezTo>
                  <a:pt x="796396" y="1590"/>
                  <a:pt x="798148" y="3699"/>
                  <a:pt x="798773" y="6341"/>
                </a:cubicBezTo>
                <a:cubicBezTo>
                  <a:pt x="799574" y="9711"/>
                  <a:pt x="799383" y="12446"/>
                  <a:pt x="799418" y="13588"/>
                </a:cubicBezTo>
                <a:cubicBezTo>
                  <a:pt x="799447" y="14350"/>
                  <a:pt x="799454" y="18480"/>
                  <a:pt x="799439" y="25978"/>
                </a:cubicBezTo>
                <a:lnTo>
                  <a:pt x="789840" y="25978"/>
                </a:lnTo>
                <a:cubicBezTo>
                  <a:pt x="789826" y="23045"/>
                  <a:pt x="789819" y="20990"/>
                  <a:pt x="789819" y="19812"/>
                </a:cubicBezTo>
                <a:cubicBezTo>
                  <a:pt x="789805" y="15294"/>
                  <a:pt x="789762" y="12781"/>
                  <a:pt x="789464" y="12040"/>
                </a:cubicBezTo>
                <a:cubicBezTo>
                  <a:pt x="788840" y="10493"/>
                  <a:pt x="788074" y="9630"/>
                  <a:pt x="785257" y="9572"/>
                </a:cubicBezTo>
                <a:cubicBezTo>
                  <a:pt x="782128" y="9507"/>
                  <a:pt x="757864" y="9507"/>
                  <a:pt x="712479" y="9572"/>
                </a:cubicBezTo>
                <a:lnTo>
                  <a:pt x="712479" y="79401"/>
                </a:lnTo>
                <a:lnTo>
                  <a:pt x="775395" y="79401"/>
                </a:lnTo>
                <a:lnTo>
                  <a:pt x="775395" y="88967"/>
                </a:lnTo>
                <a:lnTo>
                  <a:pt x="712479" y="88967"/>
                </a:lnTo>
                <a:lnTo>
                  <a:pt x="712479" y="167405"/>
                </a:lnTo>
                <a:lnTo>
                  <a:pt x="702383" y="167405"/>
                </a:lnTo>
                <a:lnTo>
                  <a:pt x="702383" y="6"/>
                </a:lnTo>
                <a:close/>
                <a:moveTo>
                  <a:pt x="800752" y="106902"/>
                </a:moveTo>
                <a:cubicBezTo>
                  <a:pt x="800752" y="71988"/>
                  <a:pt x="827989" y="44965"/>
                  <a:pt x="861561" y="44965"/>
                </a:cubicBezTo>
                <a:cubicBezTo>
                  <a:pt x="895134" y="44965"/>
                  <a:pt x="922371" y="71988"/>
                  <a:pt x="922371" y="106902"/>
                </a:cubicBezTo>
                <a:cubicBezTo>
                  <a:pt x="922371" y="142534"/>
                  <a:pt x="895134" y="170275"/>
                  <a:pt x="861561" y="170275"/>
                </a:cubicBezTo>
                <a:cubicBezTo>
                  <a:pt x="827989" y="170275"/>
                  <a:pt x="800752" y="142534"/>
                  <a:pt x="800752" y="106902"/>
                </a:cubicBezTo>
                <a:close/>
                <a:moveTo>
                  <a:pt x="811082" y="106902"/>
                </a:moveTo>
                <a:cubicBezTo>
                  <a:pt x="811082" y="137274"/>
                  <a:pt x="833622" y="160470"/>
                  <a:pt x="861561" y="160470"/>
                </a:cubicBezTo>
                <a:cubicBezTo>
                  <a:pt x="889501" y="160470"/>
                  <a:pt x="912041" y="137274"/>
                  <a:pt x="912041" y="106902"/>
                </a:cubicBezTo>
                <a:cubicBezTo>
                  <a:pt x="912041" y="77249"/>
                  <a:pt x="889501" y="54770"/>
                  <a:pt x="861561" y="54770"/>
                </a:cubicBezTo>
                <a:cubicBezTo>
                  <a:pt x="833622" y="54770"/>
                  <a:pt x="811082" y="77249"/>
                  <a:pt x="811082" y="106902"/>
                </a:cubicBezTo>
                <a:close/>
                <a:moveTo>
                  <a:pt x="941803" y="123642"/>
                </a:moveTo>
                <a:lnTo>
                  <a:pt x="941803" y="51900"/>
                </a:lnTo>
                <a:lnTo>
                  <a:pt x="941803" y="47835"/>
                </a:lnTo>
                <a:lnTo>
                  <a:pt x="951665" y="47835"/>
                </a:lnTo>
                <a:lnTo>
                  <a:pt x="951665" y="51900"/>
                </a:lnTo>
                <a:lnTo>
                  <a:pt x="951665" y="120055"/>
                </a:lnTo>
                <a:cubicBezTo>
                  <a:pt x="951665" y="140861"/>
                  <a:pt x="954248" y="160470"/>
                  <a:pt x="980541" y="160470"/>
                </a:cubicBezTo>
                <a:cubicBezTo>
                  <a:pt x="1009892" y="160470"/>
                  <a:pt x="1028672" y="134165"/>
                  <a:pt x="1028672" y="106185"/>
                </a:cubicBezTo>
                <a:lnTo>
                  <a:pt x="1028672" y="51900"/>
                </a:lnTo>
                <a:lnTo>
                  <a:pt x="1028672" y="47835"/>
                </a:lnTo>
                <a:lnTo>
                  <a:pt x="1038534" y="47835"/>
                </a:lnTo>
                <a:lnTo>
                  <a:pt x="1038534" y="51900"/>
                </a:lnTo>
                <a:lnTo>
                  <a:pt x="1038534" y="163340"/>
                </a:lnTo>
                <a:lnTo>
                  <a:pt x="1038534" y="167405"/>
                </a:lnTo>
                <a:lnTo>
                  <a:pt x="1028672" y="167405"/>
                </a:lnTo>
                <a:lnTo>
                  <a:pt x="1028672" y="163340"/>
                </a:lnTo>
                <a:lnTo>
                  <a:pt x="1028672" y="146361"/>
                </a:lnTo>
                <a:cubicBezTo>
                  <a:pt x="1028672" y="140861"/>
                  <a:pt x="1029615" y="136556"/>
                  <a:pt x="1029615" y="136556"/>
                </a:cubicBezTo>
                <a:lnTo>
                  <a:pt x="1029140" y="136556"/>
                </a:lnTo>
                <a:cubicBezTo>
                  <a:pt x="1025153" y="147796"/>
                  <a:pt x="1008948" y="170275"/>
                  <a:pt x="980541" y="170275"/>
                </a:cubicBezTo>
                <a:cubicBezTo>
                  <a:pt x="951665" y="170275"/>
                  <a:pt x="941803" y="154014"/>
                  <a:pt x="941803" y="123642"/>
                </a:cubicBezTo>
                <a:close/>
                <a:moveTo>
                  <a:pt x="1059094" y="163340"/>
                </a:moveTo>
                <a:lnTo>
                  <a:pt x="1059094" y="51900"/>
                </a:lnTo>
                <a:lnTo>
                  <a:pt x="1059094" y="47835"/>
                </a:lnTo>
                <a:lnTo>
                  <a:pt x="1068956" y="47835"/>
                </a:lnTo>
                <a:lnTo>
                  <a:pt x="1068956" y="51900"/>
                </a:lnTo>
                <a:lnTo>
                  <a:pt x="1068956" y="68879"/>
                </a:lnTo>
                <a:cubicBezTo>
                  <a:pt x="1068956" y="74379"/>
                  <a:pt x="1068012" y="78684"/>
                  <a:pt x="1068012" y="78684"/>
                </a:cubicBezTo>
                <a:lnTo>
                  <a:pt x="1068481" y="78684"/>
                </a:lnTo>
                <a:cubicBezTo>
                  <a:pt x="1072475" y="67444"/>
                  <a:pt x="1088906" y="44965"/>
                  <a:pt x="1118258" y="44965"/>
                </a:cubicBezTo>
                <a:cubicBezTo>
                  <a:pt x="1148779" y="44965"/>
                  <a:pt x="1156995" y="63379"/>
                  <a:pt x="1156995" y="91597"/>
                </a:cubicBezTo>
                <a:lnTo>
                  <a:pt x="1156995" y="163340"/>
                </a:lnTo>
                <a:lnTo>
                  <a:pt x="1156995" y="167405"/>
                </a:lnTo>
                <a:lnTo>
                  <a:pt x="1147133" y="167405"/>
                </a:lnTo>
                <a:lnTo>
                  <a:pt x="1147133" y="163340"/>
                </a:lnTo>
                <a:lnTo>
                  <a:pt x="1147133" y="95184"/>
                </a:lnTo>
                <a:cubicBezTo>
                  <a:pt x="1147133" y="74379"/>
                  <a:pt x="1144551" y="54770"/>
                  <a:pt x="1118258" y="54770"/>
                </a:cubicBezTo>
                <a:cubicBezTo>
                  <a:pt x="1091489" y="54770"/>
                  <a:pt x="1068956" y="77249"/>
                  <a:pt x="1068956" y="107859"/>
                </a:cubicBezTo>
                <a:lnTo>
                  <a:pt x="1068956" y="163340"/>
                </a:lnTo>
                <a:lnTo>
                  <a:pt x="1068956" y="167405"/>
                </a:lnTo>
                <a:lnTo>
                  <a:pt x="1059094" y="167405"/>
                </a:lnTo>
                <a:lnTo>
                  <a:pt x="1059094" y="163340"/>
                </a:lnTo>
                <a:close/>
                <a:moveTo>
                  <a:pt x="1177137" y="107620"/>
                </a:moveTo>
                <a:cubicBezTo>
                  <a:pt x="1177137" y="69597"/>
                  <a:pt x="1198968" y="44965"/>
                  <a:pt x="1229724" y="44965"/>
                </a:cubicBezTo>
                <a:cubicBezTo>
                  <a:pt x="1259309" y="44965"/>
                  <a:pt x="1270341" y="71988"/>
                  <a:pt x="1270341" y="71988"/>
                </a:cubicBezTo>
                <a:lnTo>
                  <a:pt x="1270809" y="71988"/>
                </a:lnTo>
                <a:cubicBezTo>
                  <a:pt x="1270809" y="71988"/>
                  <a:pt x="1269873" y="67683"/>
                  <a:pt x="1269873" y="62183"/>
                </a:cubicBezTo>
                <a:lnTo>
                  <a:pt x="1269873" y="4072"/>
                </a:lnTo>
                <a:lnTo>
                  <a:pt x="1269873" y="6"/>
                </a:lnTo>
                <a:lnTo>
                  <a:pt x="1279735" y="6"/>
                </a:lnTo>
                <a:lnTo>
                  <a:pt x="1279735" y="4072"/>
                </a:lnTo>
                <a:lnTo>
                  <a:pt x="1279735" y="163340"/>
                </a:lnTo>
                <a:lnTo>
                  <a:pt x="1279735" y="167405"/>
                </a:lnTo>
                <a:lnTo>
                  <a:pt x="1269873" y="167405"/>
                </a:lnTo>
                <a:lnTo>
                  <a:pt x="1269873" y="163340"/>
                </a:lnTo>
                <a:lnTo>
                  <a:pt x="1269873" y="152339"/>
                </a:lnTo>
                <a:cubicBezTo>
                  <a:pt x="1269873" y="146839"/>
                  <a:pt x="1270809" y="143252"/>
                  <a:pt x="1270809" y="143252"/>
                </a:cubicBezTo>
                <a:lnTo>
                  <a:pt x="1270341" y="143252"/>
                </a:lnTo>
                <a:cubicBezTo>
                  <a:pt x="1270341" y="143252"/>
                  <a:pt x="1260245" y="170275"/>
                  <a:pt x="1227843" y="170275"/>
                </a:cubicBezTo>
                <a:cubicBezTo>
                  <a:pt x="1196385" y="170275"/>
                  <a:pt x="1177137" y="144687"/>
                  <a:pt x="1177137" y="107620"/>
                </a:cubicBezTo>
                <a:close/>
                <a:moveTo>
                  <a:pt x="1187467" y="107620"/>
                </a:moveTo>
                <a:cubicBezTo>
                  <a:pt x="1187467" y="139904"/>
                  <a:pt x="1204367" y="160470"/>
                  <a:pt x="1228319" y="160470"/>
                </a:cubicBezTo>
                <a:cubicBezTo>
                  <a:pt x="1249915" y="160470"/>
                  <a:pt x="1270107" y="144926"/>
                  <a:pt x="1270107" y="107381"/>
                </a:cubicBezTo>
                <a:cubicBezTo>
                  <a:pt x="1270107" y="80836"/>
                  <a:pt x="1256726" y="54770"/>
                  <a:pt x="1229255" y="54770"/>
                </a:cubicBezTo>
                <a:cubicBezTo>
                  <a:pt x="1206247" y="54770"/>
                  <a:pt x="1187467" y="74140"/>
                  <a:pt x="1187467" y="107620"/>
                </a:cubicBezTo>
                <a:close/>
                <a:moveTo>
                  <a:pt x="1298933" y="135599"/>
                </a:moveTo>
                <a:cubicBezTo>
                  <a:pt x="1298933" y="94945"/>
                  <a:pt x="1350817" y="94467"/>
                  <a:pt x="1371711" y="94467"/>
                </a:cubicBezTo>
                <a:lnTo>
                  <a:pt x="1379466" y="94467"/>
                </a:lnTo>
                <a:lnTo>
                  <a:pt x="1379466" y="90402"/>
                </a:lnTo>
                <a:cubicBezTo>
                  <a:pt x="1379466" y="63857"/>
                  <a:pt x="1366078" y="54770"/>
                  <a:pt x="1347298" y="54770"/>
                </a:cubicBezTo>
                <a:cubicBezTo>
                  <a:pt x="1337749" y="54770"/>
                  <a:pt x="1327653" y="57799"/>
                  <a:pt x="1317011" y="63857"/>
                </a:cubicBezTo>
                <a:lnTo>
                  <a:pt x="1311143" y="55726"/>
                </a:lnTo>
                <a:cubicBezTo>
                  <a:pt x="1323197" y="48552"/>
                  <a:pt x="1335400" y="44965"/>
                  <a:pt x="1347766" y="44965"/>
                </a:cubicBezTo>
                <a:cubicBezTo>
                  <a:pt x="1374769" y="44965"/>
                  <a:pt x="1389321" y="60270"/>
                  <a:pt x="1389321" y="90163"/>
                </a:cubicBezTo>
                <a:lnTo>
                  <a:pt x="1389321" y="163340"/>
                </a:lnTo>
                <a:lnTo>
                  <a:pt x="1389321" y="167405"/>
                </a:lnTo>
                <a:lnTo>
                  <a:pt x="1379466" y="167405"/>
                </a:lnTo>
                <a:lnTo>
                  <a:pt x="1379466" y="163340"/>
                </a:lnTo>
                <a:lnTo>
                  <a:pt x="1379466" y="151622"/>
                </a:lnTo>
                <a:cubicBezTo>
                  <a:pt x="1379466" y="145165"/>
                  <a:pt x="1380402" y="140861"/>
                  <a:pt x="1380402" y="140861"/>
                </a:cubicBezTo>
                <a:lnTo>
                  <a:pt x="1379934" y="140861"/>
                </a:lnTo>
                <a:cubicBezTo>
                  <a:pt x="1380168" y="140861"/>
                  <a:pt x="1369370" y="170275"/>
                  <a:pt x="1338848" y="170275"/>
                </a:cubicBezTo>
                <a:cubicBezTo>
                  <a:pt x="1319827" y="170275"/>
                  <a:pt x="1298933" y="159514"/>
                  <a:pt x="1298933" y="135599"/>
                </a:cubicBezTo>
                <a:close/>
                <a:moveTo>
                  <a:pt x="1309263" y="134882"/>
                </a:moveTo>
                <a:cubicBezTo>
                  <a:pt x="1309263" y="147557"/>
                  <a:pt x="1319359" y="160948"/>
                  <a:pt x="1339317" y="160948"/>
                </a:cubicBezTo>
                <a:cubicBezTo>
                  <a:pt x="1364907" y="160948"/>
                  <a:pt x="1379466" y="133926"/>
                  <a:pt x="1379466" y="110250"/>
                </a:cubicBezTo>
                <a:lnTo>
                  <a:pt x="1379466" y="103794"/>
                </a:lnTo>
                <a:lnTo>
                  <a:pt x="1371953" y="103794"/>
                </a:lnTo>
                <a:cubicBezTo>
                  <a:pt x="1351995" y="103794"/>
                  <a:pt x="1309263" y="103794"/>
                  <a:pt x="1309263" y="134882"/>
                </a:cubicBezTo>
                <a:close/>
                <a:moveTo>
                  <a:pt x="1417607" y="123601"/>
                </a:moveTo>
                <a:lnTo>
                  <a:pt x="1417607" y="57119"/>
                </a:lnTo>
                <a:lnTo>
                  <a:pt x="1406100" y="57119"/>
                </a:lnTo>
                <a:lnTo>
                  <a:pt x="1402112" y="57119"/>
                </a:lnTo>
                <a:lnTo>
                  <a:pt x="1402112" y="48032"/>
                </a:lnTo>
                <a:lnTo>
                  <a:pt x="1406100" y="48032"/>
                </a:lnTo>
                <a:lnTo>
                  <a:pt x="1417607" y="48032"/>
                </a:lnTo>
                <a:lnTo>
                  <a:pt x="1417607" y="18139"/>
                </a:lnTo>
                <a:lnTo>
                  <a:pt x="1417607" y="14073"/>
                </a:lnTo>
                <a:lnTo>
                  <a:pt x="1427469" y="14073"/>
                </a:lnTo>
                <a:lnTo>
                  <a:pt x="1427469" y="18139"/>
                </a:lnTo>
                <a:lnTo>
                  <a:pt x="1427469" y="48032"/>
                </a:lnTo>
                <a:lnTo>
                  <a:pt x="1454231" y="48032"/>
                </a:lnTo>
                <a:lnTo>
                  <a:pt x="1458225" y="48032"/>
                </a:lnTo>
                <a:lnTo>
                  <a:pt x="1458225" y="57119"/>
                </a:lnTo>
                <a:lnTo>
                  <a:pt x="1454231" y="57119"/>
                </a:lnTo>
                <a:lnTo>
                  <a:pt x="1427469" y="57119"/>
                </a:lnTo>
                <a:lnTo>
                  <a:pt x="1427469" y="122883"/>
                </a:lnTo>
                <a:cubicBezTo>
                  <a:pt x="1427469" y="154928"/>
                  <a:pt x="1451790" y="157743"/>
                  <a:pt x="1456813" y="157765"/>
                </a:cubicBezTo>
                <a:cubicBezTo>
                  <a:pt x="1459240" y="157776"/>
                  <a:pt x="1461787" y="157765"/>
                  <a:pt x="1465348" y="157765"/>
                </a:cubicBezTo>
                <a:cubicBezTo>
                  <a:pt x="1466668" y="157765"/>
                  <a:pt x="1468214" y="157962"/>
                  <a:pt x="1469754" y="157198"/>
                </a:cubicBezTo>
                <a:cubicBezTo>
                  <a:pt x="1470421" y="156864"/>
                  <a:pt x="1470882" y="156541"/>
                  <a:pt x="1471407" y="155382"/>
                </a:cubicBezTo>
                <a:cubicBezTo>
                  <a:pt x="1471932" y="154224"/>
                  <a:pt x="1471840" y="151469"/>
                  <a:pt x="1471847" y="148040"/>
                </a:cubicBezTo>
                <a:cubicBezTo>
                  <a:pt x="1471847" y="146728"/>
                  <a:pt x="1471847" y="144432"/>
                  <a:pt x="1471847" y="141152"/>
                </a:cubicBezTo>
                <a:lnTo>
                  <a:pt x="1481460" y="141152"/>
                </a:lnTo>
                <a:cubicBezTo>
                  <a:pt x="1481439" y="143193"/>
                  <a:pt x="1481439" y="145159"/>
                  <a:pt x="1481460" y="147051"/>
                </a:cubicBezTo>
                <a:cubicBezTo>
                  <a:pt x="1481482" y="148505"/>
                  <a:pt x="1481460" y="150070"/>
                  <a:pt x="1481460" y="151638"/>
                </a:cubicBezTo>
                <a:cubicBezTo>
                  <a:pt x="1481475" y="154307"/>
                  <a:pt x="1481453" y="156984"/>
                  <a:pt x="1481106" y="159133"/>
                </a:cubicBezTo>
                <a:cubicBezTo>
                  <a:pt x="1480701" y="161584"/>
                  <a:pt x="1480190" y="162543"/>
                  <a:pt x="1479311" y="163763"/>
                </a:cubicBezTo>
                <a:cubicBezTo>
                  <a:pt x="1477565" y="166196"/>
                  <a:pt x="1473486" y="167154"/>
                  <a:pt x="1469406" y="167150"/>
                </a:cubicBezTo>
                <a:cubicBezTo>
                  <a:pt x="1464213" y="167147"/>
                  <a:pt x="1460013" y="167147"/>
                  <a:pt x="1456813" y="167150"/>
                </a:cubicBezTo>
                <a:cubicBezTo>
                  <a:pt x="1434273" y="165657"/>
                  <a:pt x="1417607" y="149906"/>
                  <a:pt x="1417607" y="123601"/>
                </a:cubicBezTo>
                <a:close/>
                <a:moveTo>
                  <a:pt x="1512309" y="17464"/>
                </a:moveTo>
                <a:lnTo>
                  <a:pt x="1508314" y="17464"/>
                </a:lnTo>
                <a:lnTo>
                  <a:pt x="1508314" y="4695"/>
                </a:lnTo>
                <a:lnTo>
                  <a:pt x="1512309" y="4695"/>
                </a:lnTo>
                <a:lnTo>
                  <a:pt x="1516062" y="4695"/>
                </a:lnTo>
                <a:lnTo>
                  <a:pt x="1520056" y="4695"/>
                </a:lnTo>
                <a:lnTo>
                  <a:pt x="1520056" y="17464"/>
                </a:lnTo>
                <a:lnTo>
                  <a:pt x="1516062" y="17464"/>
                </a:lnTo>
                <a:lnTo>
                  <a:pt x="1512309" y="17464"/>
                </a:lnTo>
                <a:close/>
                <a:moveTo>
                  <a:pt x="1509251" y="167405"/>
                </a:moveTo>
                <a:lnTo>
                  <a:pt x="1509251" y="47835"/>
                </a:lnTo>
                <a:lnTo>
                  <a:pt x="1513245" y="47835"/>
                </a:lnTo>
                <a:lnTo>
                  <a:pt x="1515125" y="47835"/>
                </a:lnTo>
                <a:lnTo>
                  <a:pt x="1519112" y="47835"/>
                </a:lnTo>
                <a:lnTo>
                  <a:pt x="1519112" y="167405"/>
                </a:lnTo>
                <a:lnTo>
                  <a:pt x="1515125" y="167405"/>
                </a:lnTo>
                <a:lnTo>
                  <a:pt x="1513245" y="167405"/>
                </a:lnTo>
                <a:lnTo>
                  <a:pt x="1509251" y="167405"/>
                </a:lnTo>
                <a:close/>
                <a:moveTo>
                  <a:pt x="1540191" y="106902"/>
                </a:moveTo>
                <a:cubicBezTo>
                  <a:pt x="1540191" y="71988"/>
                  <a:pt x="1567428" y="44965"/>
                  <a:pt x="1601000" y="44965"/>
                </a:cubicBezTo>
                <a:cubicBezTo>
                  <a:pt x="1634573" y="44965"/>
                  <a:pt x="1661810" y="71988"/>
                  <a:pt x="1661810" y="106902"/>
                </a:cubicBezTo>
                <a:cubicBezTo>
                  <a:pt x="1661810" y="142534"/>
                  <a:pt x="1634573" y="170275"/>
                  <a:pt x="1601000" y="170275"/>
                </a:cubicBezTo>
                <a:cubicBezTo>
                  <a:pt x="1567428" y="170275"/>
                  <a:pt x="1540191" y="142534"/>
                  <a:pt x="1540191" y="106902"/>
                </a:cubicBezTo>
                <a:close/>
                <a:moveTo>
                  <a:pt x="1550521" y="106902"/>
                </a:moveTo>
                <a:cubicBezTo>
                  <a:pt x="1550521" y="137274"/>
                  <a:pt x="1573061" y="160470"/>
                  <a:pt x="1601000" y="160470"/>
                </a:cubicBezTo>
                <a:cubicBezTo>
                  <a:pt x="1628940" y="160470"/>
                  <a:pt x="1651480" y="137274"/>
                  <a:pt x="1651480" y="106902"/>
                </a:cubicBezTo>
                <a:cubicBezTo>
                  <a:pt x="1651480" y="77249"/>
                  <a:pt x="1628940" y="54770"/>
                  <a:pt x="1601000" y="54770"/>
                </a:cubicBezTo>
                <a:cubicBezTo>
                  <a:pt x="1573061" y="54770"/>
                  <a:pt x="1550521" y="77249"/>
                  <a:pt x="1550521" y="106902"/>
                </a:cubicBezTo>
                <a:close/>
                <a:moveTo>
                  <a:pt x="1682888" y="167405"/>
                </a:moveTo>
                <a:lnTo>
                  <a:pt x="1682888" y="47835"/>
                </a:lnTo>
                <a:lnTo>
                  <a:pt x="1686876" y="47835"/>
                </a:lnTo>
                <a:lnTo>
                  <a:pt x="1688756" y="47835"/>
                </a:lnTo>
                <a:lnTo>
                  <a:pt x="1692750" y="47835"/>
                </a:lnTo>
                <a:lnTo>
                  <a:pt x="1692750" y="68879"/>
                </a:lnTo>
                <a:cubicBezTo>
                  <a:pt x="1692750" y="74379"/>
                  <a:pt x="1691806" y="78684"/>
                  <a:pt x="1691806" y="78684"/>
                </a:cubicBezTo>
                <a:lnTo>
                  <a:pt x="1692275" y="78684"/>
                </a:lnTo>
                <a:cubicBezTo>
                  <a:pt x="1696269" y="67444"/>
                  <a:pt x="1712700" y="44965"/>
                  <a:pt x="1742052" y="44965"/>
                </a:cubicBezTo>
                <a:cubicBezTo>
                  <a:pt x="1772573" y="44965"/>
                  <a:pt x="1780789" y="63379"/>
                  <a:pt x="1780789" y="91597"/>
                </a:cubicBezTo>
                <a:lnTo>
                  <a:pt x="1780789" y="167405"/>
                </a:lnTo>
                <a:lnTo>
                  <a:pt x="1776795" y="167405"/>
                </a:lnTo>
                <a:lnTo>
                  <a:pt x="1774922" y="167405"/>
                </a:lnTo>
                <a:lnTo>
                  <a:pt x="1770927" y="167405"/>
                </a:lnTo>
                <a:lnTo>
                  <a:pt x="1770927" y="95184"/>
                </a:lnTo>
                <a:cubicBezTo>
                  <a:pt x="1770927" y="74379"/>
                  <a:pt x="1768345" y="54770"/>
                  <a:pt x="1742052" y="54770"/>
                </a:cubicBezTo>
                <a:cubicBezTo>
                  <a:pt x="1715283" y="54770"/>
                  <a:pt x="1692750" y="77249"/>
                  <a:pt x="1692750" y="107859"/>
                </a:cubicBezTo>
                <a:lnTo>
                  <a:pt x="1692750" y="167405"/>
                </a:lnTo>
                <a:lnTo>
                  <a:pt x="1688756" y="167405"/>
                </a:lnTo>
                <a:lnTo>
                  <a:pt x="1686876" y="167405"/>
                </a:lnTo>
                <a:lnTo>
                  <a:pt x="1682888" y="167405"/>
                </a:lnTo>
                <a:close/>
                <a:moveTo>
                  <a:pt x="548233" y="170275"/>
                </a:moveTo>
                <a:cubicBezTo>
                  <a:pt x="517758" y="170275"/>
                  <a:pt x="503729" y="150480"/>
                  <a:pt x="503729" y="150480"/>
                </a:cubicBezTo>
                <a:lnTo>
                  <a:pt x="510985" y="143345"/>
                </a:lnTo>
                <a:cubicBezTo>
                  <a:pt x="510985" y="143345"/>
                  <a:pt x="523563" y="160838"/>
                  <a:pt x="548475" y="160838"/>
                </a:cubicBezTo>
                <a:cubicBezTo>
                  <a:pt x="563954" y="160838"/>
                  <a:pt x="578224" y="153472"/>
                  <a:pt x="578224" y="139201"/>
                </a:cubicBezTo>
                <a:cubicBezTo>
                  <a:pt x="578224" y="110199"/>
                  <a:pt x="508566" y="116644"/>
                  <a:pt x="508566" y="79587"/>
                </a:cubicBezTo>
                <a:cubicBezTo>
                  <a:pt x="508566" y="59791"/>
                  <a:pt x="525981" y="49664"/>
                  <a:pt x="549926" y="49664"/>
                </a:cubicBezTo>
                <a:cubicBezTo>
                  <a:pt x="560326" y="49664"/>
                  <a:pt x="584029" y="54037"/>
                  <a:pt x="584029" y="69228"/>
                </a:cubicBezTo>
                <a:lnTo>
                  <a:pt x="584029" y="77975"/>
                </a:lnTo>
                <a:lnTo>
                  <a:pt x="573871" y="77975"/>
                </a:lnTo>
                <a:lnTo>
                  <a:pt x="573871" y="72451"/>
                </a:lnTo>
                <a:cubicBezTo>
                  <a:pt x="573871" y="62784"/>
                  <a:pt x="558875" y="59101"/>
                  <a:pt x="550409" y="59101"/>
                </a:cubicBezTo>
                <a:cubicBezTo>
                  <a:pt x="530818" y="59101"/>
                  <a:pt x="519209" y="65776"/>
                  <a:pt x="519209" y="78896"/>
                </a:cubicBezTo>
                <a:cubicBezTo>
                  <a:pt x="519209" y="108358"/>
                  <a:pt x="588867" y="101223"/>
                  <a:pt x="588867" y="139201"/>
                </a:cubicBezTo>
                <a:cubicBezTo>
                  <a:pt x="588867" y="157615"/>
                  <a:pt x="571210" y="170275"/>
                  <a:pt x="548233" y="170275"/>
                </a:cubicBezTo>
                <a:close/>
                <a:moveTo>
                  <a:pt x="62360" y="170275"/>
                </a:moveTo>
                <a:lnTo>
                  <a:pt x="62360" y="16419"/>
                </a:lnTo>
                <a:lnTo>
                  <a:pt x="15004" y="16419"/>
                </a:lnTo>
                <a:cubicBezTo>
                  <a:pt x="11487" y="16419"/>
                  <a:pt x="9846" y="17818"/>
                  <a:pt x="9846" y="21548"/>
                </a:cubicBezTo>
                <a:lnTo>
                  <a:pt x="9846" y="32970"/>
                </a:lnTo>
                <a:lnTo>
                  <a:pt x="0" y="32970"/>
                </a:lnTo>
                <a:lnTo>
                  <a:pt x="0" y="19683"/>
                </a:lnTo>
                <a:cubicBezTo>
                  <a:pt x="0" y="10125"/>
                  <a:pt x="3048" y="7095"/>
                  <a:pt x="12660" y="7095"/>
                </a:cubicBezTo>
                <a:lnTo>
                  <a:pt x="122142" y="7095"/>
                </a:lnTo>
                <a:cubicBezTo>
                  <a:pt x="131753" y="7095"/>
                  <a:pt x="134801" y="10125"/>
                  <a:pt x="134801" y="19683"/>
                </a:cubicBezTo>
                <a:lnTo>
                  <a:pt x="134801" y="32970"/>
                </a:lnTo>
                <a:lnTo>
                  <a:pt x="124955" y="32970"/>
                </a:lnTo>
                <a:lnTo>
                  <a:pt x="124955" y="21548"/>
                </a:lnTo>
                <a:cubicBezTo>
                  <a:pt x="124955" y="17818"/>
                  <a:pt x="123314" y="16419"/>
                  <a:pt x="119797" y="16419"/>
                </a:cubicBezTo>
                <a:lnTo>
                  <a:pt x="72441" y="16419"/>
                </a:lnTo>
                <a:lnTo>
                  <a:pt x="72441" y="170275"/>
                </a:lnTo>
                <a:lnTo>
                  <a:pt x="62360" y="170275"/>
                </a:lnTo>
                <a:close/>
                <a:moveTo>
                  <a:pt x="134801" y="110199"/>
                </a:moveTo>
                <a:cubicBezTo>
                  <a:pt x="134801" y="146797"/>
                  <a:pt x="160799" y="170275"/>
                  <a:pt x="192130" y="170275"/>
                </a:cubicBezTo>
                <a:cubicBezTo>
                  <a:pt x="216129" y="170275"/>
                  <a:pt x="231683" y="154393"/>
                  <a:pt x="231683" y="154393"/>
                </a:cubicBezTo>
                <a:lnTo>
                  <a:pt x="226572" y="146337"/>
                </a:lnTo>
                <a:cubicBezTo>
                  <a:pt x="226572" y="146337"/>
                  <a:pt x="213462" y="160838"/>
                  <a:pt x="192130" y="160838"/>
                </a:cubicBezTo>
                <a:cubicBezTo>
                  <a:pt x="166354" y="160838"/>
                  <a:pt x="144578" y="141733"/>
                  <a:pt x="144578" y="108358"/>
                </a:cubicBezTo>
                <a:lnTo>
                  <a:pt x="233684" y="108358"/>
                </a:lnTo>
                <a:cubicBezTo>
                  <a:pt x="233684" y="108358"/>
                  <a:pt x="234128" y="104675"/>
                  <a:pt x="234128" y="102143"/>
                </a:cubicBezTo>
                <a:cubicBezTo>
                  <a:pt x="234128" y="74292"/>
                  <a:pt x="219017" y="49664"/>
                  <a:pt x="188797" y="49664"/>
                </a:cubicBezTo>
                <a:cubicBezTo>
                  <a:pt x="160355" y="49664"/>
                  <a:pt x="134801" y="71300"/>
                  <a:pt x="134801" y="110199"/>
                </a:cubicBezTo>
                <a:close/>
                <a:moveTo>
                  <a:pt x="145244" y="99381"/>
                </a:moveTo>
                <a:cubicBezTo>
                  <a:pt x="149244" y="72451"/>
                  <a:pt x="168132" y="58640"/>
                  <a:pt x="188575" y="58640"/>
                </a:cubicBezTo>
                <a:cubicBezTo>
                  <a:pt x="207019" y="58640"/>
                  <a:pt x="223239" y="71300"/>
                  <a:pt x="224350" y="99381"/>
                </a:cubicBezTo>
                <a:lnTo>
                  <a:pt x="145244" y="99381"/>
                </a:lnTo>
                <a:close/>
                <a:moveTo>
                  <a:pt x="255412" y="170275"/>
                </a:moveTo>
                <a:lnTo>
                  <a:pt x="255412" y="162556"/>
                </a:lnTo>
                <a:lnTo>
                  <a:pt x="327069" y="76056"/>
                </a:lnTo>
                <a:cubicBezTo>
                  <a:pt x="331326" y="70834"/>
                  <a:pt x="336292" y="65613"/>
                  <a:pt x="336292" y="65613"/>
                </a:cubicBezTo>
                <a:lnTo>
                  <a:pt x="336292" y="65159"/>
                </a:lnTo>
                <a:cubicBezTo>
                  <a:pt x="336292" y="65159"/>
                  <a:pt x="332036" y="65613"/>
                  <a:pt x="324231" y="65613"/>
                </a:cubicBezTo>
                <a:lnTo>
                  <a:pt x="271020" y="65613"/>
                </a:lnTo>
                <a:cubicBezTo>
                  <a:pt x="267709" y="65613"/>
                  <a:pt x="265818" y="67202"/>
                  <a:pt x="265818" y="70607"/>
                </a:cubicBezTo>
                <a:lnTo>
                  <a:pt x="265818" y="80370"/>
                </a:lnTo>
                <a:lnTo>
                  <a:pt x="256121" y="80370"/>
                </a:lnTo>
                <a:lnTo>
                  <a:pt x="256121" y="69926"/>
                </a:lnTo>
                <a:cubicBezTo>
                  <a:pt x="256121" y="60618"/>
                  <a:pt x="260142" y="56758"/>
                  <a:pt x="269838" y="56758"/>
                </a:cubicBezTo>
                <a:lnTo>
                  <a:pt x="349773" y="56758"/>
                </a:lnTo>
                <a:lnTo>
                  <a:pt x="349773" y="64477"/>
                </a:lnTo>
                <a:lnTo>
                  <a:pt x="277879" y="150977"/>
                </a:lnTo>
                <a:cubicBezTo>
                  <a:pt x="273622" y="156199"/>
                  <a:pt x="268419" y="161421"/>
                  <a:pt x="268419" y="161421"/>
                </a:cubicBezTo>
                <a:lnTo>
                  <a:pt x="268419" y="161875"/>
                </a:lnTo>
                <a:cubicBezTo>
                  <a:pt x="268419" y="161875"/>
                  <a:pt x="272913" y="161421"/>
                  <a:pt x="280717" y="161421"/>
                </a:cubicBezTo>
                <a:lnTo>
                  <a:pt x="339840" y="161421"/>
                </a:lnTo>
                <a:cubicBezTo>
                  <a:pt x="343151" y="161421"/>
                  <a:pt x="345042" y="159831"/>
                  <a:pt x="345042" y="156426"/>
                </a:cubicBezTo>
                <a:lnTo>
                  <a:pt x="345042" y="146664"/>
                </a:lnTo>
                <a:lnTo>
                  <a:pt x="354739" y="146664"/>
                </a:lnTo>
                <a:lnTo>
                  <a:pt x="354739" y="157107"/>
                </a:lnTo>
                <a:cubicBezTo>
                  <a:pt x="354739" y="166415"/>
                  <a:pt x="350718" y="170275"/>
                  <a:pt x="341023" y="170275"/>
                </a:cubicBezTo>
                <a:lnTo>
                  <a:pt x="255412" y="170275"/>
                </a:lnTo>
                <a:close/>
                <a:moveTo>
                  <a:pt x="368928" y="109279"/>
                </a:moveTo>
                <a:cubicBezTo>
                  <a:pt x="368928" y="143574"/>
                  <a:pt x="394349" y="170275"/>
                  <a:pt x="425687" y="170275"/>
                </a:cubicBezTo>
                <a:cubicBezTo>
                  <a:pt x="457024" y="170275"/>
                  <a:pt x="482445" y="143574"/>
                  <a:pt x="482445" y="109279"/>
                </a:cubicBezTo>
                <a:cubicBezTo>
                  <a:pt x="482445" y="75673"/>
                  <a:pt x="457024" y="49664"/>
                  <a:pt x="425687" y="49664"/>
                </a:cubicBezTo>
                <a:cubicBezTo>
                  <a:pt x="394349" y="49664"/>
                  <a:pt x="368928" y="75673"/>
                  <a:pt x="368928" y="109279"/>
                </a:cubicBezTo>
                <a:close/>
                <a:moveTo>
                  <a:pt x="378571" y="109279"/>
                </a:moveTo>
                <a:cubicBezTo>
                  <a:pt x="378571" y="80737"/>
                  <a:pt x="399608" y="59101"/>
                  <a:pt x="425687" y="59101"/>
                </a:cubicBezTo>
                <a:cubicBezTo>
                  <a:pt x="451765" y="59101"/>
                  <a:pt x="472802" y="80737"/>
                  <a:pt x="472802" y="109279"/>
                </a:cubicBezTo>
                <a:cubicBezTo>
                  <a:pt x="472802" y="138511"/>
                  <a:pt x="451765" y="160838"/>
                  <a:pt x="425687" y="160838"/>
                </a:cubicBezTo>
                <a:cubicBezTo>
                  <a:pt x="399608" y="160838"/>
                  <a:pt x="378571" y="138511"/>
                  <a:pt x="378571" y="109279"/>
                </a:cubicBezTo>
                <a:close/>
              </a:path>
            </a:pathLst>
          </a:custGeom>
          <a:solidFill>
            <a:srgbClr val="798BB3"/>
          </a:solidFill>
          <a:ln w="7058" cap="flat">
            <a:noFill/>
            <a:prstDash val="solid"/>
            <a:miter/>
          </a:ln>
        </p:spPr>
        <p:txBody>
          <a:bodyPr rtlCol="0" anchor="ct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14" name="Fußzeilenplatzhalter 2">
            <a:extLst>
              <a:ext uri="{FF2B5EF4-FFF2-40B4-BE49-F238E27FC236}">
                <a16:creationId xmlns:a16="http://schemas.microsoft.com/office/drawing/2014/main" id="{83AF7C2A-B899-4326-BDB1-0B0C83785A49}"/>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Tree>
    <p:extLst>
      <p:ext uri="{BB962C8B-B14F-4D97-AF65-F5344CB8AC3E}">
        <p14:creationId xmlns:p14="http://schemas.microsoft.com/office/powerpoint/2010/main" val="2800865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C3CD9D2-ED1C-5145-BDD3-7D3D26FF7380}"/>
              </a:ext>
            </a:extLst>
          </p:cNvPr>
          <p:cNvSpPr/>
          <p:nvPr/>
        </p:nvSpPr>
        <p:spPr bwMode="gray">
          <a:xfrm>
            <a:off x="7925005" y="2084584"/>
            <a:ext cx="3905044" cy="2976177"/>
          </a:xfrm>
          <a:prstGeom prst="rect">
            <a:avLst/>
          </a:pr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125999" tIns="125999" rIns="0" bIns="0" rtlCol="0" anchor="t"/>
          <a:lstStyle/>
          <a:p>
            <a:pPr>
              <a:spcBef>
                <a:spcPts val="300"/>
              </a:spcBef>
              <a:spcAft>
                <a:spcPts val="100"/>
              </a:spcAft>
            </a:pPr>
            <a:r>
              <a:rPr lang="en-DE" sz="1000" b="1" dirty="0">
                <a:solidFill>
                  <a:schemeClr val="tx1"/>
                </a:solidFill>
              </a:rPr>
              <a:t>Tezos Community Reward Program</a:t>
            </a:r>
          </a:p>
        </p:txBody>
      </p:sp>
      <p:sp>
        <p:nvSpPr>
          <p:cNvPr id="223" name="Rectangle 222">
            <a:extLst>
              <a:ext uri="{FF2B5EF4-FFF2-40B4-BE49-F238E27FC236}">
                <a16:creationId xmlns:a16="http://schemas.microsoft.com/office/drawing/2014/main" id="{BF76D3B1-C032-0D47-A25F-892CC21290B5}"/>
              </a:ext>
            </a:extLst>
          </p:cNvPr>
          <p:cNvSpPr/>
          <p:nvPr/>
        </p:nvSpPr>
        <p:spPr bwMode="gray">
          <a:xfrm>
            <a:off x="10651269" y="5030693"/>
            <a:ext cx="98246" cy="59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224" name="Rectangle 223">
            <a:extLst>
              <a:ext uri="{FF2B5EF4-FFF2-40B4-BE49-F238E27FC236}">
                <a16:creationId xmlns:a16="http://schemas.microsoft.com/office/drawing/2014/main" id="{04E61951-8A3F-4549-9522-CC58CE0A271A}"/>
              </a:ext>
            </a:extLst>
          </p:cNvPr>
          <p:cNvSpPr/>
          <p:nvPr/>
        </p:nvSpPr>
        <p:spPr bwMode="gray">
          <a:xfrm>
            <a:off x="11384667" y="5030693"/>
            <a:ext cx="98246" cy="59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cxnSp>
        <p:nvCxnSpPr>
          <p:cNvPr id="218" name="Straight Arrow Connector 217">
            <a:extLst>
              <a:ext uri="{FF2B5EF4-FFF2-40B4-BE49-F238E27FC236}">
                <a16:creationId xmlns:a16="http://schemas.microsoft.com/office/drawing/2014/main" id="{359493A8-A5C2-9F41-B6C4-E2276F681021}"/>
              </a:ext>
            </a:extLst>
          </p:cNvPr>
          <p:cNvCxnSpPr>
            <a:cxnSpLocks/>
          </p:cNvCxnSpPr>
          <p:nvPr/>
        </p:nvCxnSpPr>
        <p:spPr>
          <a:xfrm flipV="1">
            <a:off x="10700391" y="4810898"/>
            <a:ext cx="1" cy="760002"/>
          </a:xfrm>
          <a:prstGeom prst="straightConnector1">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62D51894-38D3-4F4D-B4BA-BC8C3D6D0B67}"/>
              </a:ext>
            </a:extLst>
          </p:cNvPr>
          <p:cNvCxnSpPr>
            <a:cxnSpLocks/>
          </p:cNvCxnSpPr>
          <p:nvPr/>
        </p:nvCxnSpPr>
        <p:spPr>
          <a:xfrm>
            <a:off x="11433790" y="4810898"/>
            <a:ext cx="0" cy="760001"/>
          </a:xfrm>
          <a:prstGeom prst="straightConnector1">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sp>
        <p:nvSpPr>
          <p:cNvPr id="261" name="Rectangle 260">
            <a:extLst>
              <a:ext uri="{FF2B5EF4-FFF2-40B4-BE49-F238E27FC236}">
                <a16:creationId xmlns:a16="http://schemas.microsoft.com/office/drawing/2014/main" id="{4A6A7B68-D665-D94F-9B53-A863B7263069}"/>
              </a:ext>
            </a:extLst>
          </p:cNvPr>
          <p:cNvSpPr/>
          <p:nvPr/>
        </p:nvSpPr>
        <p:spPr bwMode="gray">
          <a:xfrm>
            <a:off x="10572979" y="5184959"/>
            <a:ext cx="254827" cy="226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262" name="Rectangle 261">
            <a:extLst>
              <a:ext uri="{FF2B5EF4-FFF2-40B4-BE49-F238E27FC236}">
                <a16:creationId xmlns:a16="http://schemas.microsoft.com/office/drawing/2014/main" id="{DBCB87B3-B0F8-CE46-BCF2-6EE9FFFBF529}"/>
              </a:ext>
            </a:extLst>
          </p:cNvPr>
          <p:cNvSpPr/>
          <p:nvPr/>
        </p:nvSpPr>
        <p:spPr bwMode="gray">
          <a:xfrm>
            <a:off x="11306377" y="5202887"/>
            <a:ext cx="254827" cy="226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246" name="Rectangle 245">
            <a:extLst>
              <a:ext uri="{FF2B5EF4-FFF2-40B4-BE49-F238E27FC236}">
                <a16:creationId xmlns:a16="http://schemas.microsoft.com/office/drawing/2014/main" id="{AA4C4275-FA8C-5947-BF85-BA85A20AEEC3}"/>
              </a:ext>
            </a:extLst>
          </p:cNvPr>
          <p:cNvSpPr/>
          <p:nvPr/>
        </p:nvSpPr>
        <p:spPr bwMode="gray">
          <a:xfrm>
            <a:off x="11217520" y="2051926"/>
            <a:ext cx="98246" cy="59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247" name="Rectangle 246">
            <a:extLst>
              <a:ext uri="{FF2B5EF4-FFF2-40B4-BE49-F238E27FC236}">
                <a16:creationId xmlns:a16="http://schemas.microsoft.com/office/drawing/2014/main" id="{A6F4062E-1975-3F49-96EB-C1C452B87746}"/>
              </a:ext>
            </a:extLst>
          </p:cNvPr>
          <p:cNvSpPr/>
          <p:nvPr/>
        </p:nvSpPr>
        <p:spPr bwMode="gray">
          <a:xfrm>
            <a:off x="11548997" y="2051926"/>
            <a:ext cx="98246" cy="59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46" name="Rectangle 145">
            <a:extLst>
              <a:ext uri="{FF2B5EF4-FFF2-40B4-BE49-F238E27FC236}">
                <a16:creationId xmlns:a16="http://schemas.microsoft.com/office/drawing/2014/main" id="{3741AEF5-6DF1-9D42-B010-A7B0B2156DF1}"/>
              </a:ext>
            </a:extLst>
          </p:cNvPr>
          <p:cNvSpPr/>
          <p:nvPr/>
        </p:nvSpPr>
        <p:spPr bwMode="gray">
          <a:xfrm>
            <a:off x="7899174" y="3220835"/>
            <a:ext cx="55458" cy="79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47" name="Rectangle 146">
            <a:extLst>
              <a:ext uri="{FF2B5EF4-FFF2-40B4-BE49-F238E27FC236}">
                <a16:creationId xmlns:a16="http://schemas.microsoft.com/office/drawing/2014/main" id="{8486F4C3-66E8-DD45-B91E-D0F6F5C396BA}"/>
              </a:ext>
            </a:extLst>
          </p:cNvPr>
          <p:cNvSpPr/>
          <p:nvPr/>
        </p:nvSpPr>
        <p:spPr bwMode="gray">
          <a:xfrm>
            <a:off x="7899174" y="3531494"/>
            <a:ext cx="55458" cy="79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48" name="Rectangle 147">
            <a:extLst>
              <a:ext uri="{FF2B5EF4-FFF2-40B4-BE49-F238E27FC236}">
                <a16:creationId xmlns:a16="http://schemas.microsoft.com/office/drawing/2014/main" id="{B59F1202-2AB2-4E41-AD4D-C79DC85B419F}"/>
              </a:ext>
            </a:extLst>
          </p:cNvPr>
          <p:cNvSpPr/>
          <p:nvPr/>
        </p:nvSpPr>
        <p:spPr bwMode="gray">
          <a:xfrm>
            <a:off x="7899174" y="3838742"/>
            <a:ext cx="55458" cy="79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49" name="Rectangle 148">
            <a:extLst>
              <a:ext uri="{FF2B5EF4-FFF2-40B4-BE49-F238E27FC236}">
                <a16:creationId xmlns:a16="http://schemas.microsoft.com/office/drawing/2014/main" id="{F8102A67-1C09-574C-8445-8AA7A566AA92}"/>
              </a:ext>
            </a:extLst>
          </p:cNvPr>
          <p:cNvSpPr/>
          <p:nvPr/>
        </p:nvSpPr>
        <p:spPr bwMode="gray">
          <a:xfrm>
            <a:off x="7899174" y="4151162"/>
            <a:ext cx="55458" cy="79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50" name="Rectangle 149">
            <a:extLst>
              <a:ext uri="{FF2B5EF4-FFF2-40B4-BE49-F238E27FC236}">
                <a16:creationId xmlns:a16="http://schemas.microsoft.com/office/drawing/2014/main" id="{09EAA4C8-D854-4B44-B3B5-D430892CC1BB}"/>
              </a:ext>
            </a:extLst>
          </p:cNvPr>
          <p:cNvSpPr/>
          <p:nvPr/>
        </p:nvSpPr>
        <p:spPr bwMode="gray">
          <a:xfrm>
            <a:off x="7899174" y="4456688"/>
            <a:ext cx="55458" cy="79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51" name="Rectangle 150">
            <a:extLst>
              <a:ext uri="{FF2B5EF4-FFF2-40B4-BE49-F238E27FC236}">
                <a16:creationId xmlns:a16="http://schemas.microsoft.com/office/drawing/2014/main" id="{88E22055-D048-664F-A895-C0B800084810}"/>
              </a:ext>
            </a:extLst>
          </p:cNvPr>
          <p:cNvSpPr/>
          <p:nvPr/>
        </p:nvSpPr>
        <p:spPr bwMode="gray">
          <a:xfrm>
            <a:off x="7899174" y="4770512"/>
            <a:ext cx="55458" cy="79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73" name="Rectangle 72">
            <a:extLst>
              <a:ext uri="{FF2B5EF4-FFF2-40B4-BE49-F238E27FC236}">
                <a16:creationId xmlns:a16="http://schemas.microsoft.com/office/drawing/2014/main" id="{DB55C2C9-8176-CB4C-B817-C6AE4F59BC52}"/>
              </a:ext>
            </a:extLst>
          </p:cNvPr>
          <p:cNvSpPr/>
          <p:nvPr/>
        </p:nvSpPr>
        <p:spPr bwMode="gray">
          <a:xfrm>
            <a:off x="10650573" y="2051926"/>
            <a:ext cx="98246" cy="59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2" name="Content Placeholder 1">
            <a:extLst>
              <a:ext uri="{FF2B5EF4-FFF2-40B4-BE49-F238E27FC236}">
                <a16:creationId xmlns:a16="http://schemas.microsoft.com/office/drawing/2014/main" id="{4A3E9A75-BC80-3940-880E-F7B368CA202B}"/>
              </a:ext>
            </a:extLst>
          </p:cNvPr>
          <p:cNvSpPr>
            <a:spLocks noGrp="1"/>
          </p:cNvSpPr>
          <p:nvPr>
            <p:ph sz="quarter" idx="13"/>
          </p:nvPr>
        </p:nvSpPr>
        <p:spPr/>
        <p:txBody>
          <a:bodyPr/>
          <a:lstStyle/>
          <a:p>
            <a:r>
              <a:rPr lang="en-GB" sz="1300" dirty="0"/>
              <a:t>The </a:t>
            </a:r>
            <a:r>
              <a:rPr lang="en-GB" sz="1300" b="1" dirty="0" err="1"/>
              <a:t>Tezos</a:t>
            </a:r>
            <a:r>
              <a:rPr lang="en-GB" sz="1300" b="1" dirty="0"/>
              <a:t> Community Rewards Program (CRP) </a:t>
            </a:r>
            <a:r>
              <a:rPr lang="en-GB" sz="1300" dirty="0"/>
              <a:t>is an evolving rewards program that aims to incentivize active community participation by rewarding exceptional contributions to the </a:t>
            </a:r>
            <a:r>
              <a:rPr lang="en-GB" sz="1300" dirty="0" err="1"/>
              <a:t>Tezos</a:t>
            </a:r>
            <a:r>
              <a:rPr lang="en-GB" sz="1300" dirty="0"/>
              <a:t> ecosystem along an evolving list of award categories. </a:t>
            </a:r>
          </a:p>
          <a:p>
            <a:r>
              <a:rPr lang="en-GB" sz="1300" dirty="0"/>
              <a:t>The CRP was announced in September 2020 and first rewards have been distributed to community members for contributions made in October 2020 where there were already 220 submissions of nominees.</a:t>
            </a:r>
          </a:p>
          <a:p>
            <a:r>
              <a:rPr lang="en-GB" sz="1300" dirty="0"/>
              <a:t>With a funding of </a:t>
            </a:r>
            <a:r>
              <a:rPr lang="en-GB" sz="1300" b="1" dirty="0"/>
              <a:t>5,000 ꜩ per month</a:t>
            </a:r>
            <a:r>
              <a:rPr lang="en-GB" sz="1300" dirty="0"/>
              <a:t>, provided to a </a:t>
            </a:r>
            <a:r>
              <a:rPr lang="en-GB" sz="1300" dirty="0" err="1"/>
              <a:t>multisig</a:t>
            </a:r>
            <a:r>
              <a:rPr lang="en-GB" sz="1300" dirty="0"/>
              <a:t> contract by the </a:t>
            </a:r>
            <a:r>
              <a:rPr lang="en-GB" sz="1300" b="1" dirty="0" err="1"/>
              <a:t>Tezos</a:t>
            </a:r>
            <a:r>
              <a:rPr lang="en-GB" sz="1300" b="1" dirty="0"/>
              <a:t> Foundation</a:t>
            </a:r>
            <a:r>
              <a:rPr lang="en-GB" sz="1300" dirty="0"/>
              <a:t>, the program is run by </a:t>
            </a:r>
            <a:r>
              <a:rPr lang="en-GB" sz="1300" b="1" dirty="0" err="1"/>
              <a:t>Tezos</a:t>
            </a:r>
            <a:r>
              <a:rPr lang="en-GB" sz="1300" b="1" dirty="0"/>
              <a:t> Commons</a:t>
            </a:r>
            <a:r>
              <a:rPr lang="en-GB" sz="1300" dirty="0"/>
              <a:t> through reviewing nominations, selecting winners and distributing the rewards.</a:t>
            </a:r>
          </a:p>
          <a:p>
            <a:r>
              <a:rPr lang="en-GB" sz="1300" dirty="0"/>
              <a:t>Community members are </a:t>
            </a:r>
            <a:r>
              <a:rPr lang="en-GB" sz="1300" b="1" dirty="0"/>
              <a:t>nominated by fellow community members </a:t>
            </a:r>
            <a:r>
              <a:rPr lang="en-GB" sz="1300" dirty="0"/>
              <a:t>for their contributions in one or multiple award categories within the month the reward is paid for through using an </a:t>
            </a:r>
            <a:r>
              <a:rPr lang="en-GB" sz="1300" dirty="0">
                <a:hlinkClick r:id="rId3"/>
              </a:rPr>
              <a:t>online form</a:t>
            </a:r>
            <a:r>
              <a:rPr lang="en-GB" sz="1300" dirty="0"/>
              <a:t> to provide contact information, category for nomination, and evidence of the nominee’s contributions.</a:t>
            </a:r>
          </a:p>
          <a:p>
            <a:r>
              <a:rPr lang="en-GB" sz="1300" dirty="0"/>
              <a:t>The total reward pool is split among winners along the various categories where most categories can have </a:t>
            </a:r>
            <a:r>
              <a:rPr lang="en-GB" sz="1300" b="1" dirty="0"/>
              <a:t>up to three winners </a:t>
            </a:r>
            <a:r>
              <a:rPr lang="en-GB" sz="1300" dirty="0"/>
              <a:t>(more in selected categories) with some categories having a ranking of winners while others split the rewards evenly between all winners.</a:t>
            </a:r>
          </a:p>
          <a:p>
            <a:r>
              <a:rPr lang="en-GB" sz="1300" dirty="0"/>
              <a:t>The reward winners selected by the </a:t>
            </a:r>
            <a:r>
              <a:rPr lang="en-GB" sz="1300" dirty="0" err="1"/>
              <a:t>Tezos</a:t>
            </a:r>
            <a:r>
              <a:rPr lang="en-GB" sz="1300" dirty="0"/>
              <a:t> Commons judges for factors such as quality and quantity of submissions and activity, and verifiable proof of activity done by the nominee, need to </a:t>
            </a:r>
            <a:r>
              <a:rPr lang="en-GB" sz="1300" b="1" dirty="0"/>
              <a:t>claim their rewards</a:t>
            </a:r>
            <a:r>
              <a:rPr lang="en-GB" sz="1300" dirty="0"/>
              <a:t> within </a:t>
            </a:r>
            <a:r>
              <a:rPr lang="en-GB" sz="1300" b="1" dirty="0"/>
              <a:t>72 hours </a:t>
            </a:r>
            <a:r>
              <a:rPr lang="en-GB" sz="1300" dirty="0"/>
              <a:t>and receive the reward via </a:t>
            </a:r>
            <a:r>
              <a:rPr lang="en-GB" sz="1300" dirty="0" err="1"/>
              <a:t>DirectAuth</a:t>
            </a:r>
            <a:r>
              <a:rPr lang="en-GB" sz="1300" dirty="0"/>
              <a:t>/ </a:t>
            </a:r>
            <a:r>
              <a:rPr lang="en-GB" sz="1300" b="1" dirty="0" err="1"/>
              <a:t>Kukai</a:t>
            </a:r>
            <a:r>
              <a:rPr lang="en-GB" sz="1300" b="1" dirty="0"/>
              <a:t> Wallet</a:t>
            </a:r>
            <a:r>
              <a:rPr lang="en-GB" sz="1300" dirty="0"/>
              <a:t> (unclaimed or unused rewards are rolled back into the overall pot that is used to fund the CRP).</a:t>
            </a:r>
          </a:p>
        </p:txBody>
      </p:sp>
      <p:sp>
        <p:nvSpPr>
          <p:cNvPr id="4" name="Title 3">
            <a:extLst>
              <a:ext uri="{FF2B5EF4-FFF2-40B4-BE49-F238E27FC236}">
                <a16:creationId xmlns:a16="http://schemas.microsoft.com/office/drawing/2014/main" id="{7018F11D-451C-3F4A-A328-6566CF8517B2}"/>
              </a:ext>
            </a:extLst>
          </p:cNvPr>
          <p:cNvSpPr>
            <a:spLocks noGrp="1"/>
          </p:cNvSpPr>
          <p:nvPr>
            <p:ph type="title"/>
          </p:nvPr>
        </p:nvSpPr>
        <p:spPr/>
        <p:txBody>
          <a:bodyPr/>
          <a:lstStyle/>
          <a:p>
            <a:r>
              <a:rPr lang="en-DE" dirty="0"/>
              <a:t>Tezos Community Rewards</a:t>
            </a:r>
          </a:p>
        </p:txBody>
      </p:sp>
      <p:sp>
        <p:nvSpPr>
          <p:cNvPr id="5" name="Slide Number Placeholder 4">
            <a:extLst>
              <a:ext uri="{FF2B5EF4-FFF2-40B4-BE49-F238E27FC236}">
                <a16:creationId xmlns:a16="http://schemas.microsoft.com/office/drawing/2014/main" id="{148703D6-EF9C-8A4A-BC07-9D36592F412D}"/>
              </a:ext>
            </a:extLst>
          </p:cNvPr>
          <p:cNvSpPr>
            <a:spLocks noGrp="1"/>
          </p:cNvSpPr>
          <p:nvPr>
            <p:ph type="sldNum" sz="quarter" idx="4"/>
          </p:nvPr>
        </p:nvSpPr>
        <p:spPr/>
        <p:txBody>
          <a:bodyPr/>
          <a:lstStyle/>
          <a:p>
            <a:fld id="{369A084B-84B6-4F15-B0F5-CCDC4176846B}" type="slidenum">
              <a:rPr lang="en-US" smtClean="0"/>
              <a:pPr/>
              <a:t>57</a:t>
            </a:fld>
            <a:endParaRPr lang="en-US" dirty="0"/>
          </a:p>
        </p:txBody>
      </p:sp>
      <p:sp>
        <p:nvSpPr>
          <p:cNvPr id="6" name="Date Placeholder 5">
            <a:extLst>
              <a:ext uri="{FF2B5EF4-FFF2-40B4-BE49-F238E27FC236}">
                <a16:creationId xmlns:a16="http://schemas.microsoft.com/office/drawing/2014/main" id="{817F4832-359D-3F43-8ACF-BCD906DCEE23}"/>
              </a:ext>
            </a:extLst>
          </p:cNvPr>
          <p:cNvSpPr>
            <a:spLocks noGrp="1"/>
          </p:cNvSpPr>
          <p:nvPr>
            <p:ph type="dt" sz="half" idx="2"/>
          </p:nvPr>
        </p:nvSpPr>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Footer Placeholder 6">
            <a:extLst>
              <a:ext uri="{FF2B5EF4-FFF2-40B4-BE49-F238E27FC236}">
                <a16:creationId xmlns:a16="http://schemas.microsoft.com/office/drawing/2014/main" id="{C6510BC4-2FCB-5C4C-9D85-4A572CA20636}"/>
              </a:ext>
            </a:extLst>
          </p:cNvPr>
          <p:cNvSpPr>
            <a:spLocks noGrp="1"/>
          </p:cNvSpPr>
          <p:nvPr>
            <p:ph type="ftr" sz="quarter" idx="3"/>
          </p:nvPr>
        </p:nvSpPr>
        <p:spPr/>
        <p:txBody>
          <a:bodyPr/>
          <a:lstStyle/>
          <a:p>
            <a:r>
              <a:rPr lang="en-US" dirty="0"/>
              <a:t>Tezos Deep Dive Deck - Licensed under CC BY 4.0</a:t>
            </a:r>
          </a:p>
        </p:txBody>
      </p:sp>
      <p:sp>
        <p:nvSpPr>
          <p:cNvPr id="10" name="Rectangle 9">
            <a:extLst>
              <a:ext uri="{FF2B5EF4-FFF2-40B4-BE49-F238E27FC236}">
                <a16:creationId xmlns:a16="http://schemas.microsoft.com/office/drawing/2014/main" id="{FF06BAE0-4A6A-CA4A-86B4-12E08C1D70E0}"/>
              </a:ext>
            </a:extLst>
          </p:cNvPr>
          <p:cNvSpPr/>
          <p:nvPr/>
        </p:nvSpPr>
        <p:spPr bwMode="gray">
          <a:xfrm>
            <a:off x="7534541" y="884238"/>
            <a:ext cx="4295508" cy="360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1" name="Freihandform: Form 17">
            <a:hlinkClick r:id="rId4"/>
            <a:extLst>
              <a:ext uri="{FF2B5EF4-FFF2-40B4-BE49-F238E27FC236}">
                <a16:creationId xmlns:a16="http://schemas.microsoft.com/office/drawing/2014/main" id="{ABFD1601-B6D1-794F-A90F-064D92FFCE24}"/>
              </a:ext>
            </a:extLst>
          </p:cNvPr>
          <p:cNvSpPr>
            <a:spLocks noChangeAspect="1"/>
          </p:cNvSpPr>
          <p:nvPr/>
        </p:nvSpPr>
        <p:spPr>
          <a:xfrm>
            <a:off x="8638295" y="968190"/>
            <a:ext cx="2088000" cy="192096"/>
          </a:xfrm>
          <a:custGeom>
            <a:avLst/>
            <a:gdLst>
              <a:gd name="connsiteX0" fmla="*/ 702383 w 1773694"/>
              <a:gd name="connsiteY0" fmla="*/ 6 h 163180"/>
              <a:gd name="connsiteX1" fmla="*/ 785257 w 1773694"/>
              <a:gd name="connsiteY1" fmla="*/ 6 h 163180"/>
              <a:gd name="connsiteX2" fmla="*/ 788287 w 1773694"/>
              <a:gd name="connsiteY2" fmla="*/ 24 h 163180"/>
              <a:gd name="connsiteX3" fmla="*/ 792742 w 1773694"/>
              <a:gd name="connsiteY3" fmla="*/ 598 h 163180"/>
              <a:gd name="connsiteX4" fmla="*/ 798773 w 1773694"/>
              <a:gd name="connsiteY4" fmla="*/ 6341 h 163180"/>
              <a:gd name="connsiteX5" fmla="*/ 799418 w 1773694"/>
              <a:gd name="connsiteY5" fmla="*/ 13588 h 163180"/>
              <a:gd name="connsiteX6" fmla="*/ 799439 w 1773694"/>
              <a:gd name="connsiteY6" fmla="*/ 25978 h 163180"/>
              <a:gd name="connsiteX7" fmla="*/ 789840 w 1773694"/>
              <a:gd name="connsiteY7" fmla="*/ 25978 h 163180"/>
              <a:gd name="connsiteX8" fmla="*/ 789819 w 1773694"/>
              <a:gd name="connsiteY8" fmla="*/ 19812 h 163180"/>
              <a:gd name="connsiteX9" fmla="*/ 789464 w 1773694"/>
              <a:gd name="connsiteY9" fmla="*/ 12040 h 163180"/>
              <a:gd name="connsiteX10" fmla="*/ 785257 w 1773694"/>
              <a:gd name="connsiteY10" fmla="*/ 9572 h 163180"/>
              <a:gd name="connsiteX11" fmla="*/ 712479 w 1773694"/>
              <a:gd name="connsiteY11" fmla="*/ 9572 h 163180"/>
              <a:gd name="connsiteX12" fmla="*/ 712479 w 1773694"/>
              <a:gd name="connsiteY12" fmla="*/ 79401 h 163180"/>
              <a:gd name="connsiteX13" fmla="*/ 775395 w 1773694"/>
              <a:gd name="connsiteY13" fmla="*/ 79401 h 163180"/>
              <a:gd name="connsiteX14" fmla="*/ 775395 w 1773694"/>
              <a:gd name="connsiteY14" fmla="*/ 88967 h 163180"/>
              <a:gd name="connsiteX15" fmla="*/ 712479 w 1773694"/>
              <a:gd name="connsiteY15" fmla="*/ 88967 h 163180"/>
              <a:gd name="connsiteX16" fmla="*/ 712479 w 1773694"/>
              <a:gd name="connsiteY16" fmla="*/ 167405 h 163180"/>
              <a:gd name="connsiteX17" fmla="*/ 702383 w 1773694"/>
              <a:gd name="connsiteY17" fmla="*/ 167405 h 163180"/>
              <a:gd name="connsiteX18" fmla="*/ 702383 w 1773694"/>
              <a:gd name="connsiteY18" fmla="*/ 6 h 163180"/>
              <a:gd name="connsiteX19" fmla="*/ 800752 w 1773694"/>
              <a:gd name="connsiteY19" fmla="*/ 106902 h 163180"/>
              <a:gd name="connsiteX20" fmla="*/ 861561 w 1773694"/>
              <a:gd name="connsiteY20" fmla="*/ 44965 h 163180"/>
              <a:gd name="connsiteX21" fmla="*/ 922371 w 1773694"/>
              <a:gd name="connsiteY21" fmla="*/ 106902 h 163180"/>
              <a:gd name="connsiteX22" fmla="*/ 861561 w 1773694"/>
              <a:gd name="connsiteY22" fmla="*/ 170275 h 163180"/>
              <a:gd name="connsiteX23" fmla="*/ 800752 w 1773694"/>
              <a:gd name="connsiteY23" fmla="*/ 106902 h 163180"/>
              <a:gd name="connsiteX24" fmla="*/ 811082 w 1773694"/>
              <a:gd name="connsiteY24" fmla="*/ 106902 h 163180"/>
              <a:gd name="connsiteX25" fmla="*/ 861561 w 1773694"/>
              <a:gd name="connsiteY25" fmla="*/ 160470 h 163180"/>
              <a:gd name="connsiteX26" fmla="*/ 912041 w 1773694"/>
              <a:gd name="connsiteY26" fmla="*/ 106902 h 163180"/>
              <a:gd name="connsiteX27" fmla="*/ 861561 w 1773694"/>
              <a:gd name="connsiteY27" fmla="*/ 54770 h 163180"/>
              <a:gd name="connsiteX28" fmla="*/ 811082 w 1773694"/>
              <a:gd name="connsiteY28" fmla="*/ 106902 h 163180"/>
              <a:gd name="connsiteX29" fmla="*/ 941803 w 1773694"/>
              <a:gd name="connsiteY29" fmla="*/ 123642 h 163180"/>
              <a:gd name="connsiteX30" fmla="*/ 941803 w 1773694"/>
              <a:gd name="connsiteY30" fmla="*/ 51900 h 163180"/>
              <a:gd name="connsiteX31" fmla="*/ 941803 w 1773694"/>
              <a:gd name="connsiteY31" fmla="*/ 47835 h 163180"/>
              <a:gd name="connsiteX32" fmla="*/ 951665 w 1773694"/>
              <a:gd name="connsiteY32" fmla="*/ 47835 h 163180"/>
              <a:gd name="connsiteX33" fmla="*/ 951665 w 1773694"/>
              <a:gd name="connsiteY33" fmla="*/ 51900 h 163180"/>
              <a:gd name="connsiteX34" fmla="*/ 951665 w 1773694"/>
              <a:gd name="connsiteY34" fmla="*/ 120055 h 163180"/>
              <a:gd name="connsiteX35" fmla="*/ 980541 w 1773694"/>
              <a:gd name="connsiteY35" fmla="*/ 160470 h 163180"/>
              <a:gd name="connsiteX36" fmla="*/ 1028672 w 1773694"/>
              <a:gd name="connsiteY36" fmla="*/ 106185 h 163180"/>
              <a:gd name="connsiteX37" fmla="*/ 1028672 w 1773694"/>
              <a:gd name="connsiteY37" fmla="*/ 51900 h 163180"/>
              <a:gd name="connsiteX38" fmla="*/ 1028672 w 1773694"/>
              <a:gd name="connsiteY38" fmla="*/ 47835 h 163180"/>
              <a:gd name="connsiteX39" fmla="*/ 1038534 w 1773694"/>
              <a:gd name="connsiteY39" fmla="*/ 47835 h 163180"/>
              <a:gd name="connsiteX40" fmla="*/ 1038534 w 1773694"/>
              <a:gd name="connsiteY40" fmla="*/ 51900 h 163180"/>
              <a:gd name="connsiteX41" fmla="*/ 1038534 w 1773694"/>
              <a:gd name="connsiteY41" fmla="*/ 163340 h 163180"/>
              <a:gd name="connsiteX42" fmla="*/ 1038534 w 1773694"/>
              <a:gd name="connsiteY42" fmla="*/ 167405 h 163180"/>
              <a:gd name="connsiteX43" fmla="*/ 1028672 w 1773694"/>
              <a:gd name="connsiteY43" fmla="*/ 167405 h 163180"/>
              <a:gd name="connsiteX44" fmla="*/ 1028672 w 1773694"/>
              <a:gd name="connsiteY44" fmla="*/ 163340 h 163180"/>
              <a:gd name="connsiteX45" fmla="*/ 1028672 w 1773694"/>
              <a:gd name="connsiteY45" fmla="*/ 146361 h 163180"/>
              <a:gd name="connsiteX46" fmla="*/ 1029615 w 1773694"/>
              <a:gd name="connsiteY46" fmla="*/ 136556 h 163180"/>
              <a:gd name="connsiteX47" fmla="*/ 1029140 w 1773694"/>
              <a:gd name="connsiteY47" fmla="*/ 136556 h 163180"/>
              <a:gd name="connsiteX48" fmla="*/ 980541 w 1773694"/>
              <a:gd name="connsiteY48" fmla="*/ 170275 h 163180"/>
              <a:gd name="connsiteX49" fmla="*/ 941803 w 1773694"/>
              <a:gd name="connsiteY49" fmla="*/ 123642 h 163180"/>
              <a:gd name="connsiteX50" fmla="*/ 1059094 w 1773694"/>
              <a:gd name="connsiteY50" fmla="*/ 163340 h 163180"/>
              <a:gd name="connsiteX51" fmla="*/ 1059094 w 1773694"/>
              <a:gd name="connsiteY51" fmla="*/ 51900 h 163180"/>
              <a:gd name="connsiteX52" fmla="*/ 1059094 w 1773694"/>
              <a:gd name="connsiteY52" fmla="*/ 47835 h 163180"/>
              <a:gd name="connsiteX53" fmla="*/ 1068956 w 1773694"/>
              <a:gd name="connsiteY53" fmla="*/ 47835 h 163180"/>
              <a:gd name="connsiteX54" fmla="*/ 1068956 w 1773694"/>
              <a:gd name="connsiteY54" fmla="*/ 51900 h 163180"/>
              <a:gd name="connsiteX55" fmla="*/ 1068956 w 1773694"/>
              <a:gd name="connsiteY55" fmla="*/ 68879 h 163180"/>
              <a:gd name="connsiteX56" fmla="*/ 1068012 w 1773694"/>
              <a:gd name="connsiteY56" fmla="*/ 78684 h 163180"/>
              <a:gd name="connsiteX57" fmla="*/ 1068481 w 1773694"/>
              <a:gd name="connsiteY57" fmla="*/ 78684 h 163180"/>
              <a:gd name="connsiteX58" fmla="*/ 1118258 w 1773694"/>
              <a:gd name="connsiteY58" fmla="*/ 44965 h 163180"/>
              <a:gd name="connsiteX59" fmla="*/ 1156995 w 1773694"/>
              <a:gd name="connsiteY59" fmla="*/ 91597 h 163180"/>
              <a:gd name="connsiteX60" fmla="*/ 1156995 w 1773694"/>
              <a:gd name="connsiteY60" fmla="*/ 163340 h 163180"/>
              <a:gd name="connsiteX61" fmla="*/ 1156995 w 1773694"/>
              <a:gd name="connsiteY61" fmla="*/ 167405 h 163180"/>
              <a:gd name="connsiteX62" fmla="*/ 1147133 w 1773694"/>
              <a:gd name="connsiteY62" fmla="*/ 167405 h 163180"/>
              <a:gd name="connsiteX63" fmla="*/ 1147133 w 1773694"/>
              <a:gd name="connsiteY63" fmla="*/ 163340 h 163180"/>
              <a:gd name="connsiteX64" fmla="*/ 1147133 w 1773694"/>
              <a:gd name="connsiteY64" fmla="*/ 95184 h 163180"/>
              <a:gd name="connsiteX65" fmla="*/ 1118258 w 1773694"/>
              <a:gd name="connsiteY65" fmla="*/ 54770 h 163180"/>
              <a:gd name="connsiteX66" fmla="*/ 1068956 w 1773694"/>
              <a:gd name="connsiteY66" fmla="*/ 107859 h 163180"/>
              <a:gd name="connsiteX67" fmla="*/ 1068956 w 1773694"/>
              <a:gd name="connsiteY67" fmla="*/ 163340 h 163180"/>
              <a:gd name="connsiteX68" fmla="*/ 1068956 w 1773694"/>
              <a:gd name="connsiteY68" fmla="*/ 167405 h 163180"/>
              <a:gd name="connsiteX69" fmla="*/ 1059094 w 1773694"/>
              <a:gd name="connsiteY69" fmla="*/ 167405 h 163180"/>
              <a:gd name="connsiteX70" fmla="*/ 1059094 w 1773694"/>
              <a:gd name="connsiteY70" fmla="*/ 163340 h 163180"/>
              <a:gd name="connsiteX71" fmla="*/ 1177137 w 1773694"/>
              <a:gd name="connsiteY71" fmla="*/ 107620 h 163180"/>
              <a:gd name="connsiteX72" fmla="*/ 1229724 w 1773694"/>
              <a:gd name="connsiteY72" fmla="*/ 44965 h 163180"/>
              <a:gd name="connsiteX73" fmla="*/ 1270341 w 1773694"/>
              <a:gd name="connsiteY73" fmla="*/ 71988 h 163180"/>
              <a:gd name="connsiteX74" fmla="*/ 1270809 w 1773694"/>
              <a:gd name="connsiteY74" fmla="*/ 71988 h 163180"/>
              <a:gd name="connsiteX75" fmla="*/ 1269873 w 1773694"/>
              <a:gd name="connsiteY75" fmla="*/ 62183 h 163180"/>
              <a:gd name="connsiteX76" fmla="*/ 1269873 w 1773694"/>
              <a:gd name="connsiteY76" fmla="*/ 4072 h 163180"/>
              <a:gd name="connsiteX77" fmla="*/ 1269873 w 1773694"/>
              <a:gd name="connsiteY77" fmla="*/ 6 h 163180"/>
              <a:gd name="connsiteX78" fmla="*/ 1279735 w 1773694"/>
              <a:gd name="connsiteY78" fmla="*/ 6 h 163180"/>
              <a:gd name="connsiteX79" fmla="*/ 1279735 w 1773694"/>
              <a:gd name="connsiteY79" fmla="*/ 4072 h 163180"/>
              <a:gd name="connsiteX80" fmla="*/ 1279735 w 1773694"/>
              <a:gd name="connsiteY80" fmla="*/ 163340 h 163180"/>
              <a:gd name="connsiteX81" fmla="*/ 1279735 w 1773694"/>
              <a:gd name="connsiteY81" fmla="*/ 167405 h 163180"/>
              <a:gd name="connsiteX82" fmla="*/ 1269873 w 1773694"/>
              <a:gd name="connsiteY82" fmla="*/ 167405 h 163180"/>
              <a:gd name="connsiteX83" fmla="*/ 1269873 w 1773694"/>
              <a:gd name="connsiteY83" fmla="*/ 163340 h 163180"/>
              <a:gd name="connsiteX84" fmla="*/ 1269873 w 1773694"/>
              <a:gd name="connsiteY84" fmla="*/ 152339 h 163180"/>
              <a:gd name="connsiteX85" fmla="*/ 1270809 w 1773694"/>
              <a:gd name="connsiteY85" fmla="*/ 143252 h 163180"/>
              <a:gd name="connsiteX86" fmla="*/ 1270341 w 1773694"/>
              <a:gd name="connsiteY86" fmla="*/ 143252 h 163180"/>
              <a:gd name="connsiteX87" fmla="*/ 1227843 w 1773694"/>
              <a:gd name="connsiteY87" fmla="*/ 170275 h 163180"/>
              <a:gd name="connsiteX88" fmla="*/ 1177137 w 1773694"/>
              <a:gd name="connsiteY88" fmla="*/ 107620 h 163180"/>
              <a:gd name="connsiteX89" fmla="*/ 1187467 w 1773694"/>
              <a:gd name="connsiteY89" fmla="*/ 107620 h 163180"/>
              <a:gd name="connsiteX90" fmla="*/ 1228319 w 1773694"/>
              <a:gd name="connsiteY90" fmla="*/ 160470 h 163180"/>
              <a:gd name="connsiteX91" fmla="*/ 1270107 w 1773694"/>
              <a:gd name="connsiteY91" fmla="*/ 107381 h 163180"/>
              <a:gd name="connsiteX92" fmla="*/ 1229255 w 1773694"/>
              <a:gd name="connsiteY92" fmla="*/ 54770 h 163180"/>
              <a:gd name="connsiteX93" fmla="*/ 1187467 w 1773694"/>
              <a:gd name="connsiteY93" fmla="*/ 107620 h 163180"/>
              <a:gd name="connsiteX94" fmla="*/ 1298933 w 1773694"/>
              <a:gd name="connsiteY94" fmla="*/ 135599 h 163180"/>
              <a:gd name="connsiteX95" fmla="*/ 1371711 w 1773694"/>
              <a:gd name="connsiteY95" fmla="*/ 94467 h 163180"/>
              <a:gd name="connsiteX96" fmla="*/ 1379466 w 1773694"/>
              <a:gd name="connsiteY96" fmla="*/ 94467 h 163180"/>
              <a:gd name="connsiteX97" fmla="*/ 1379466 w 1773694"/>
              <a:gd name="connsiteY97" fmla="*/ 90402 h 163180"/>
              <a:gd name="connsiteX98" fmla="*/ 1347298 w 1773694"/>
              <a:gd name="connsiteY98" fmla="*/ 54770 h 163180"/>
              <a:gd name="connsiteX99" fmla="*/ 1317011 w 1773694"/>
              <a:gd name="connsiteY99" fmla="*/ 63857 h 163180"/>
              <a:gd name="connsiteX100" fmla="*/ 1311143 w 1773694"/>
              <a:gd name="connsiteY100" fmla="*/ 55726 h 163180"/>
              <a:gd name="connsiteX101" fmla="*/ 1347766 w 1773694"/>
              <a:gd name="connsiteY101" fmla="*/ 44965 h 163180"/>
              <a:gd name="connsiteX102" fmla="*/ 1389321 w 1773694"/>
              <a:gd name="connsiteY102" fmla="*/ 90163 h 163180"/>
              <a:gd name="connsiteX103" fmla="*/ 1389321 w 1773694"/>
              <a:gd name="connsiteY103" fmla="*/ 163340 h 163180"/>
              <a:gd name="connsiteX104" fmla="*/ 1389321 w 1773694"/>
              <a:gd name="connsiteY104" fmla="*/ 167405 h 163180"/>
              <a:gd name="connsiteX105" fmla="*/ 1379466 w 1773694"/>
              <a:gd name="connsiteY105" fmla="*/ 167405 h 163180"/>
              <a:gd name="connsiteX106" fmla="*/ 1379466 w 1773694"/>
              <a:gd name="connsiteY106" fmla="*/ 163340 h 163180"/>
              <a:gd name="connsiteX107" fmla="*/ 1379466 w 1773694"/>
              <a:gd name="connsiteY107" fmla="*/ 151622 h 163180"/>
              <a:gd name="connsiteX108" fmla="*/ 1380402 w 1773694"/>
              <a:gd name="connsiteY108" fmla="*/ 140861 h 163180"/>
              <a:gd name="connsiteX109" fmla="*/ 1379934 w 1773694"/>
              <a:gd name="connsiteY109" fmla="*/ 140861 h 163180"/>
              <a:gd name="connsiteX110" fmla="*/ 1338848 w 1773694"/>
              <a:gd name="connsiteY110" fmla="*/ 170275 h 163180"/>
              <a:gd name="connsiteX111" fmla="*/ 1298933 w 1773694"/>
              <a:gd name="connsiteY111" fmla="*/ 135599 h 163180"/>
              <a:gd name="connsiteX112" fmla="*/ 1309263 w 1773694"/>
              <a:gd name="connsiteY112" fmla="*/ 134882 h 163180"/>
              <a:gd name="connsiteX113" fmla="*/ 1339317 w 1773694"/>
              <a:gd name="connsiteY113" fmla="*/ 160948 h 163180"/>
              <a:gd name="connsiteX114" fmla="*/ 1379466 w 1773694"/>
              <a:gd name="connsiteY114" fmla="*/ 110250 h 163180"/>
              <a:gd name="connsiteX115" fmla="*/ 1379466 w 1773694"/>
              <a:gd name="connsiteY115" fmla="*/ 103794 h 163180"/>
              <a:gd name="connsiteX116" fmla="*/ 1371953 w 1773694"/>
              <a:gd name="connsiteY116" fmla="*/ 103794 h 163180"/>
              <a:gd name="connsiteX117" fmla="*/ 1309263 w 1773694"/>
              <a:gd name="connsiteY117" fmla="*/ 134882 h 163180"/>
              <a:gd name="connsiteX118" fmla="*/ 1417607 w 1773694"/>
              <a:gd name="connsiteY118" fmla="*/ 123601 h 163180"/>
              <a:gd name="connsiteX119" fmla="*/ 1417607 w 1773694"/>
              <a:gd name="connsiteY119" fmla="*/ 57119 h 163180"/>
              <a:gd name="connsiteX120" fmla="*/ 1406100 w 1773694"/>
              <a:gd name="connsiteY120" fmla="*/ 57119 h 163180"/>
              <a:gd name="connsiteX121" fmla="*/ 1402112 w 1773694"/>
              <a:gd name="connsiteY121" fmla="*/ 57119 h 163180"/>
              <a:gd name="connsiteX122" fmla="*/ 1402112 w 1773694"/>
              <a:gd name="connsiteY122" fmla="*/ 48032 h 163180"/>
              <a:gd name="connsiteX123" fmla="*/ 1406100 w 1773694"/>
              <a:gd name="connsiteY123" fmla="*/ 48032 h 163180"/>
              <a:gd name="connsiteX124" fmla="*/ 1417607 w 1773694"/>
              <a:gd name="connsiteY124" fmla="*/ 48032 h 163180"/>
              <a:gd name="connsiteX125" fmla="*/ 1417607 w 1773694"/>
              <a:gd name="connsiteY125" fmla="*/ 18139 h 163180"/>
              <a:gd name="connsiteX126" fmla="*/ 1417607 w 1773694"/>
              <a:gd name="connsiteY126" fmla="*/ 14073 h 163180"/>
              <a:gd name="connsiteX127" fmla="*/ 1427469 w 1773694"/>
              <a:gd name="connsiteY127" fmla="*/ 14073 h 163180"/>
              <a:gd name="connsiteX128" fmla="*/ 1427469 w 1773694"/>
              <a:gd name="connsiteY128" fmla="*/ 18139 h 163180"/>
              <a:gd name="connsiteX129" fmla="*/ 1427469 w 1773694"/>
              <a:gd name="connsiteY129" fmla="*/ 48032 h 163180"/>
              <a:gd name="connsiteX130" fmla="*/ 1454231 w 1773694"/>
              <a:gd name="connsiteY130" fmla="*/ 48032 h 163180"/>
              <a:gd name="connsiteX131" fmla="*/ 1458225 w 1773694"/>
              <a:gd name="connsiteY131" fmla="*/ 48032 h 163180"/>
              <a:gd name="connsiteX132" fmla="*/ 1458225 w 1773694"/>
              <a:gd name="connsiteY132" fmla="*/ 57119 h 163180"/>
              <a:gd name="connsiteX133" fmla="*/ 1454231 w 1773694"/>
              <a:gd name="connsiteY133" fmla="*/ 57119 h 163180"/>
              <a:gd name="connsiteX134" fmla="*/ 1427469 w 1773694"/>
              <a:gd name="connsiteY134" fmla="*/ 57119 h 163180"/>
              <a:gd name="connsiteX135" fmla="*/ 1427469 w 1773694"/>
              <a:gd name="connsiteY135" fmla="*/ 122883 h 163180"/>
              <a:gd name="connsiteX136" fmla="*/ 1456813 w 1773694"/>
              <a:gd name="connsiteY136" fmla="*/ 157765 h 163180"/>
              <a:gd name="connsiteX137" fmla="*/ 1465348 w 1773694"/>
              <a:gd name="connsiteY137" fmla="*/ 157765 h 163180"/>
              <a:gd name="connsiteX138" fmla="*/ 1469754 w 1773694"/>
              <a:gd name="connsiteY138" fmla="*/ 157198 h 163180"/>
              <a:gd name="connsiteX139" fmla="*/ 1471407 w 1773694"/>
              <a:gd name="connsiteY139" fmla="*/ 155382 h 163180"/>
              <a:gd name="connsiteX140" fmla="*/ 1471847 w 1773694"/>
              <a:gd name="connsiteY140" fmla="*/ 148040 h 163180"/>
              <a:gd name="connsiteX141" fmla="*/ 1471847 w 1773694"/>
              <a:gd name="connsiteY141" fmla="*/ 141152 h 163180"/>
              <a:gd name="connsiteX142" fmla="*/ 1481460 w 1773694"/>
              <a:gd name="connsiteY142" fmla="*/ 141152 h 163180"/>
              <a:gd name="connsiteX143" fmla="*/ 1481460 w 1773694"/>
              <a:gd name="connsiteY143" fmla="*/ 147051 h 163180"/>
              <a:gd name="connsiteX144" fmla="*/ 1481460 w 1773694"/>
              <a:gd name="connsiteY144" fmla="*/ 151638 h 163180"/>
              <a:gd name="connsiteX145" fmla="*/ 1481106 w 1773694"/>
              <a:gd name="connsiteY145" fmla="*/ 159133 h 163180"/>
              <a:gd name="connsiteX146" fmla="*/ 1479311 w 1773694"/>
              <a:gd name="connsiteY146" fmla="*/ 163763 h 163180"/>
              <a:gd name="connsiteX147" fmla="*/ 1469406 w 1773694"/>
              <a:gd name="connsiteY147" fmla="*/ 167150 h 163180"/>
              <a:gd name="connsiteX148" fmla="*/ 1456813 w 1773694"/>
              <a:gd name="connsiteY148" fmla="*/ 167150 h 163180"/>
              <a:gd name="connsiteX149" fmla="*/ 1417607 w 1773694"/>
              <a:gd name="connsiteY149" fmla="*/ 123601 h 163180"/>
              <a:gd name="connsiteX150" fmla="*/ 1512309 w 1773694"/>
              <a:gd name="connsiteY150" fmla="*/ 17464 h 163180"/>
              <a:gd name="connsiteX151" fmla="*/ 1508314 w 1773694"/>
              <a:gd name="connsiteY151" fmla="*/ 17464 h 163180"/>
              <a:gd name="connsiteX152" fmla="*/ 1508314 w 1773694"/>
              <a:gd name="connsiteY152" fmla="*/ 4695 h 163180"/>
              <a:gd name="connsiteX153" fmla="*/ 1512309 w 1773694"/>
              <a:gd name="connsiteY153" fmla="*/ 4695 h 163180"/>
              <a:gd name="connsiteX154" fmla="*/ 1516062 w 1773694"/>
              <a:gd name="connsiteY154" fmla="*/ 4695 h 163180"/>
              <a:gd name="connsiteX155" fmla="*/ 1520056 w 1773694"/>
              <a:gd name="connsiteY155" fmla="*/ 4695 h 163180"/>
              <a:gd name="connsiteX156" fmla="*/ 1520056 w 1773694"/>
              <a:gd name="connsiteY156" fmla="*/ 17464 h 163180"/>
              <a:gd name="connsiteX157" fmla="*/ 1516062 w 1773694"/>
              <a:gd name="connsiteY157" fmla="*/ 17464 h 163180"/>
              <a:gd name="connsiteX158" fmla="*/ 1512309 w 1773694"/>
              <a:gd name="connsiteY158" fmla="*/ 17464 h 163180"/>
              <a:gd name="connsiteX159" fmla="*/ 1509251 w 1773694"/>
              <a:gd name="connsiteY159" fmla="*/ 167405 h 163180"/>
              <a:gd name="connsiteX160" fmla="*/ 1509251 w 1773694"/>
              <a:gd name="connsiteY160" fmla="*/ 47835 h 163180"/>
              <a:gd name="connsiteX161" fmla="*/ 1513245 w 1773694"/>
              <a:gd name="connsiteY161" fmla="*/ 47835 h 163180"/>
              <a:gd name="connsiteX162" fmla="*/ 1515125 w 1773694"/>
              <a:gd name="connsiteY162" fmla="*/ 47835 h 163180"/>
              <a:gd name="connsiteX163" fmla="*/ 1519112 w 1773694"/>
              <a:gd name="connsiteY163" fmla="*/ 47835 h 163180"/>
              <a:gd name="connsiteX164" fmla="*/ 1519112 w 1773694"/>
              <a:gd name="connsiteY164" fmla="*/ 167405 h 163180"/>
              <a:gd name="connsiteX165" fmla="*/ 1515125 w 1773694"/>
              <a:gd name="connsiteY165" fmla="*/ 167405 h 163180"/>
              <a:gd name="connsiteX166" fmla="*/ 1513245 w 1773694"/>
              <a:gd name="connsiteY166" fmla="*/ 167405 h 163180"/>
              <a:gd name="connsiteX167" fmla="*/ 1509251 w 1773694"/>
              <a:gd name="connsiteY167" fmla="*/ 167405 h 163180"/>
              <a:gd name="connsiteX168" fmla="*/ 1540191 w 1773694"/>
              <a:gd name="connsiteY168" fmla="*/ 106902 h 163180"/>
              <a:gd name="connsiteX169" fmla="*/ 1601000 w 1773694"/>
              <a:gd name="connsiteY169" fmla="*/ 44965 h 163180"/>
              <a:gd name="connsiteX170" fmla="*/ 1661810 w 1773694"/>
              <a:gd name="connsiteY170" fmla="*/ 106902 h 163180"/>
              <a:gd name="connsiteX171" fmla="*/ 1601000 w 1773694"/>
              <a:gd name="connsiteY171" fmla="*/ 170275 h 163180"/>
              <a:gd name="connsiteX172" fmla="*/ 1540191 w 1773694"/>
              <a:gd name="connsiteY172" fmla="*/ 106902 h 163180"/>
              <a:gd name="connsiteX173" fmla="*/ 1550521 w 1773694"/>
              <a:gd name="connsiteY173" fmla="*/ 106902 h 163180"/>
              <a:gd name="connsiteX174" fmla="*/ 1601000 w 1773694"/>
              <a:gd name="connsiteY174" fmla="*/ 160470 h 163180"/>
              <a:gd name="connsiteX175" fmla="*/ 1651480 w 1773694"/>
              <a:gd name="connsiteY175" fmla="*/ 106902 h 163180"/>
              <a:gd name="connsiteX176" fmla="*/ 1601000 w 1773694"/>
              <a:gd name="connsiteY176" fmla="*/ 54770 h 163180"/>
              <a:gd name="connsiteX177" fmla="*/ 1550521 w 1773694"/>
              <a:gd name="connsiteY177" fmla="*/ 106902 h 163180"/>
              <a:gd name="connsiteX178" fmla="*/ 1682888 w 1773694"/>
              <a:gd name="connsiteY178" fmla="*/ 167405 h 163180"/>
              <a:gd name="connsiteX179" fmla="*/ 1682888 w 1773694"/>
              <a:gd name="connsiteY179" fmla="*/ 47835 h 163180"/>
              <a:gd name="connsiteX180" fmla="*/ 1686876 w 1773694"/>
              <a:gd name="connsiteY180" fmla="*/ 47835 h 163180"/>
              <a:gd name="connsiteX181" fmla="*/ 1688756 w 1773694"/>
              <a:gd name="connsiteY181" fmla="*/ 47835 h 163180"/>
              <a:gd name="connsiteX182" fmla="*/ 1692750 w 1773694"/>
              <a:gd name="connsiteY182" fmla="*/ 47835 h 163180"/>
              <a:gd name="connsiteX183" fmla="*/ 1692750 w 1773694"/>
              <a:gd name="connsiteY183" fmla="*/ 68879 h 163180"/>
              <a:gd name="connsiteX184" fmla="*/ 1691806 w 1773694"/>
              <a:gd name="connsiteY184" fmla="*/ 78684 h 163180"/>
              <a:gd name="connsiteX185" fmla="*/ 1692275 w 1773694"/>
              <a:gd name="connsiteY185" fmla="*/ 78684 h 163180"/>
              <a:gd name="connsiteX186" fmla="*/ 1742052 w 1773694"/>
              <a:gd name="connsiteY186" fmla="*/ 44965 h 163180"/>
              <a:gd name="connsiteX187" fmla="*/ 1780789 w 1773694"/>
              <a:gd name="connsiteY187" fmla="*/ 91597 h 163180"/>
              <a:gd name="connsiteX188" fmla="*/ 1780789 w 1773694"/>
              <a:gd name="connsiteY188" fmla="*/ 167405 h 163180"/>
              <a:gd name="connsiteX189" fmla="*/ 1776795 w 1773694"/>
              <a:gd name="connsiteY189" fmla="*/ 167405 h 163180"/>
              <a:gd name="connsiteX190" fmla="*/ 1774922 w 1773694"/>
              <a:gd name="connsiteY190" fmla="*/ 167405 h 163180"/>
              <a:gd name="connsiteX191" fmla="*/ 1770927 w 1773694"/>
              <a:gd name="connsiteY191" fmla="*/ 167405 h 163180"/>
              <a:gd name="connsiteX192" fmla="*/ 1770927 w 1773694"/>
              <a:gd name="connsiteY192" fmla="*/ 95184 h 163180"/>
              <a:gd name="connsiteX193" fmla="*/ 1742052 w 1773694"/>
              <a:gd name="connsiteY193" fmla="*/ 54770 h 163180"/>
              <a:gd name="connsiteX194" fmla="*/ 1692750 w 1773694"/>
              <a:gd name="connsiteY194" fmla="*/ 107859 h 163180"/>
              <a:gd name="connsiteX195" fmla="*/ 1692750 w 1773694"/>
              <a:gd name="connsiteY195" fmla="*/ 167405 h 163180"/>
              <a:gd name="connsiteX196" fmla="*/ 1688756 w 1773694"/>
              <a:gd name="connsiteY196" fmla="*/ 167405 h 163180"/>
              <a:gd name="connsiteX197" fmla="*/ 1686876 w 1773694"/>
              <a:gd name="connsiteY197" fmla="*/ 167405 h 163180"/>
              <a:gd name="connsiteX198" fmla="*/ 1682888 w 1773694"/>
              <a:gd name="connsiteY198" fmla="*/ 167405 h 163180"/>
              <a:gd name="connsiteX199" fmla="*/ 548233 w 1773694"/>
              <a:gd name="connsiteY199" fmla="*/ 170275 h 163180"/>
              <a:gd name="connsiteX200" fmla="*/ 503729 w 1773694"/>
              <a:gd name="connsiteY200" fmla="*/ 150480 h 163180"/>
              <a:gd name="connsiteX201" fmla="*/ 510985 w 1773694"/>
              <a:gd name="connsiteY201" fmla="*/ 143345 h 163180"/>
              <a:gd name="connsiteX202" fmla="*/ 548475 w 1773694"/>
              <a:gd name="connsiteY202" fmla="*/ 160838 h 163180"/>
              <a:gd name="connsiteX203" fmla="*/ 578224 w 1773694"/>
              <a:gd name="connsiteY203" fmla="*/ 139201 h 163180"/>
              <a:gd name="connsiteX204" fmla="*/ 508566 w 1773694"/>
              <a:gd name="connsiteY204" fmla="*/ 79587 h 163180"/>
              <a:gd name="connsiteX205" fmla="*/ 549926 w 1773694"/>
              <a:gd name="connsiteY205" fmla="*/ 49664 h 163180"/>
              <a:gd name="connsiteX206" fmla="*/ 584029 w 1773694"/>
              <a:gd name="connsiteY206" fmla="*/ 69228 h 163180"/>
              <a:gd name="connsiteX207" fmla="*/ 584029 w 1773694"/>
              <a:gd name="connsiteY207" fmla="*/ 77975 h 163180"/>
              <a:gd name="connsiteX208" fmla="*/ 573871 w 1773694"/>
              <a:gd name="connsiteY208" fmla="*/ 77975 h 163180"/>
              <a:gd name="connsiteX209" fmla="*/ 573871 w 1773694"/>
              <a:gd name="connsiteY209" fmla="*/ 72451 h 163180"/>
              <a:gd name="connsiteX210" fmla="*/ 550409 w 1773694"/>
              <a:gd name="connsiteY210" fmla="*/ 59101 h 163180"/>
              <a:gd name="connsiteX211" fmla="*/ 519209 w 1773694"/>
              <a:gd name="connsiteY211" fmla="*/ 78896 h 163180"/>
              <a:gd name="connsiteX212" fmla="*/ 588867 w 1773694"/>
              <a:gd name="connsiteY212" fmla="*/ 139201 h 163180"/>
              <a:gd name="connsiteX213" fmla="*/ 548233 w 1773694"/>
              <a:gd name="connsiteY213" fmla="*/ 170275 h 163180"/>
              <a:gd name="connsiteX214" fmla="*/ 62360 w 1773694"/>
              <a:gd name="connsiteY214" fmla="*/ 170275 h 163180"/>
              <a:gd name="connsiteX215" fmla="*/ 62360 w 1773694"/>
              <a:gd name="connsiteY215" fmla="*/ 16419 h 163180"/>
              <a:gd name="connsiteX216" fmla="*/ 15004 w 1773694"/>
              <a:gd name="connsiteY216" fmla="*/ 16419 h 163180"/>
              <a:gd name="connsiteX217" fmla="*/ 9846 w 1773694"/>
              <a:gd name="connsiteY217" fmla="*/ 21548 h 163180"/>
              <a:gd name="connsiteX218" fmla="*/ 9846 w 1773694"/>
              <a:gd name="connsiteY218" fmla="*/ 32970 h 163180"/>
              <a:gd name="connsiteX219" fmla="*/ 0 w 1773694"/>
              <a:gd name="connsiteY219" fmla="*/ 32970 h 163180"/>
              <a:gd name="connsiteX220" fmla="*/ 0 w 1773694"/>
              <a:gd name="connsiteY220" fmla="*/ 19683 h 163180"/>
              <a:gd name="connsiteX221" fmla="*/ 12660 w 1773694"/>
              <a:gd name="connsiteY221" fmla="*/ 7095 h 163180"/>
              <a:gd name="connsiteX222" fmla="*/ 122142 w 1773694"/>
              <a:gd name="connsiteY222" fmla="*/ 7095 h 163180"/>
              <a:gd name="connsiteX223" fmla="*/ 134801 w 1773694"/>
              <a:gd name="connsiteY223" fmla="*/ 19683 h 163180"/>
              <a:gd name="connsiteX224" fmla="*/ 134801 w 1773694"/>
              <a:gd name="connsiteY224" fmla="*/ 32970 h 163180"/>
              <a:gd name="connsiteX225" fmla="*/ 124955 w 1773694"/>
              <a:gd name="connsiteY225" fmla="*/ 32970 h 163180"/>
              <a:gd name="connsiteX226" fmla="*/ 124955 w 1773694"/>
              <a:gd name="connsiteY226" fmla="*/ 21548 h 163180"/>
              <a:gd name="connsiteX227" fmla="*/ 119797 w 1773694"/>
              <a:gd name="connsiteY227" fmla="*/ 16419 h 163180"/>
              <a:gd name="connsiteX228" fmla="*/ 72441 w 1773694"/>
              <a:gd name="connsiteY228" fmla="*/ 16419 h 163180"/>
              <a:gd name="connsiteX229" fmla="*/ 72441 w 1773694"/>
              <a:gd name="connsiteY229" fmla="*/ 170275 h 163180"/>
              <a:gd name="connsiteX230" fmla="*/ 62360 w 1773694"/>
              <a:gd name="connsiteY230" fmla="*/ 170275 h 163180"/>
              <a:gd name="connsiteX231" fmla="*/ 134801 w 1773694"/>
              <a:gd name="connsiteY231" fmla="*/ 110199 h 163180"/>
              <a:gd name="connsiteX232" fmla="*/ 192130 w 1773694"/>
              <a:gd name="connsiteY232" fmla="*/ 170275 h 163180"/>
              <a:gd name="connsiteX233" fmla="*/ 231683 w 1773694"/>
              <a:gd name="connsiteY233" fmla="*/ 154393 h 163180"/>
              <a:gd name="connsiteX234" fmla="*/ 226572 w 1773694"/>
              <a:gd name="connsiteY234" fmla="*/ 146337 h 163180"/>
              <a:gd name="connsiteX235" fmla="*/ 192130 w 1773694"/>
              <a:gd name="connsiteY235" fmla="*/ 160838 h 163180"/>
              <a:gd name="connsiteX236" fmla="*/ 144578 w 1773694"/>
              <a:gd name="connsiteY236" fmla="*/ 108358 h 163180"/>
              <a:gd name="connsiteX237" fmla="*/ 233684 w 1773694"/>
              <a:gd name="connsiteY237" fmla="*/ 108358 h 163180"/>
              <a:gd name="connsiteX238" fmla="*/ 234128 w 1773694"/>
              <a:gd name="connsiteY238" fmla="*/ 102143 h 163180"/>
              <a:gd name="connsiteX239" fmla="*/ 188797 w 1773694"/>
              <a:gd name="connsiteY239" fmla="*/ 49664 h 163180"/>
              <a:gd name="connsiteX240" fmla="*/ 134801 w 1773694"/>
              <a:gd name="connsiteY240" fmla="*/ 110199 h 163180"/>
              <a:gd name="connsiteX241" fmla="*/ 145244 w 1773694"/>
              <a:gd name="connsiteY241" fmla="*/ 99381 h 163180"/>
              <a:gd name="connsiteX242" fmla="*/ 188575 w 1773694"/>
              <a:gd name="connsiteY242" fmla="*/ 58640 h 163180"/>
              <a:gd name="connsiteX243" fmla="*/ 224350 w 1773694"/>
              <a:gd name="connsiteY243" fmla="*/ 99381 h 163180"/>
              <a:gd name="connsiteX244" fmla="*/ 145244 w 1773694"/>
              <a:gd name="connsiteY244" fmla="*/ 99381 h 163180"/>
              <a:gd name="connsiteX245" fmla="*/ 255412 w 1773694"/>
              <a:gd name="connsiteY245" fmla="*/ 170275 h 163180"/>
              <a:gd name="connsiteX246" fmla="*/ 255412 w 1773694"/>
              <a:gd name="connsiteY246" fmla="*/ 162556 h 163180"/>
              <a:gd name="connsiteX247" fmla="*/ 327069 w 1773694"/>
              <a:gd name="connsiteY247" fmla="*/ 76056 h 163180"/>
              <a:gd name="connsiteX248" fmla="*/ 336292 w 1773694"/>
              <a:gd name="connsiteY248" fmla="*/ 65613 h 163180"/>
              <a:gd name="connsiteX249" fmla="*/ 336292 w 1773694"/>
              <a:gd name="connsiteY249" fmla="*/ 65159 h 163180"/>
              <a:gd name="connsiteX250" fmla="*/ 324231 w 1773694"/>
              <a:gd name="connsiteY250" fmla="*/ 65613 h 163180"/>
              <a:gd name="connsiteX251" fmla="*/ 271020 w 1773694"/>
              <a:gd name="connsiteY251" fmla="*/ 65613 h 163180"/>
              <a:gd name="connsiteX252" fmla="*/ 265818 w 1773694"/>
              <a:gd name="connsiteY252" fmla="*/ 70607 h 163180"/>
              <a:gd name="connsiteX253" fmla="*/ 265818 w 1773694"/>
              <a:gd name="connsiteY253" fmla="*/ 80370 h 163180"/>
              <a:gd name="connsiteX254" fmla="*/ 256121 w 1773694"/>
              <a:gd name="connsiteY254" fmla="*/ 80370 h 163180"/>
              <a:gd name="connsiteX255" fmla="*/ 256121 w 1773694"/>
              <a:gd name="connsiteY255" fmla="*/ 69926 h 163180"/>
              <a:gd name="connsiteX256" fmla="*/ 269838 w 1773694"/>
              <a:gd name="connsiteY256" fmla="*/ 56758 h 163180"/>
              <a:gd name="connsiteX257" fmla="*/ 349773 w 1773694"/>
              <a:gd name="connsiteY257" fmla="*/ 56758 h 163180"/>
              <a:gd name="connsiteX258" fmla="*/ 349773 w 1773694"/>
              <a:gd name="connsiteY258" fmla="*/ 64477 h 163180"/>
              <a:gd name="connsiteX259" fmla="*/ 277879 w 1773694"/>
              <a:gd name="connsiteY259" fmla="*/ 150977 h 163180"/>
              <a:gd name="connsiteX260" fmla="*/ 268419 w 1773694"/>
              <a:gd name="connsiteY260" fmla="*/ 161421 h 163180"/>
              <a:gd name="connsiteX261" fmla="*/ 268419 w 1773694"/>
              <a:gd name="connsiteY261" fmla="*/ 161875 h 163180"/>
              <a:gd name="connsiteX262" fmla="*/ 280717 w 1773694"/>
              <a:gd name="connsiteY262" fmla="*/ 161421 h 163180"/>
              <a:gd name="connsiteX263" fmla="*/ 339840 w 1773694"/>
              <a:gd name="connsiteY263" fmla="*/ 161421 h 163180"/>
              <a:gd name="connsiteX264" fmla="*/ 345042 w 1773694"/>
              <a:gd name="connsiteY264" fmla="*/ 156426 h 163180"/>
              <a:gd name="connsiteX265" fmla="*/ 345042 w 1773694"/>
              <a:gd name="connsiteY265" fmla="*/ 146664 h 163180"/>
              <a:gd name="connsiteX266" fmla="*/ 354739 w 1773694"/>
              <a:gd name="connsiteY266" fmla="*/ 146664 h 163180"/>
              <a:gd name="connsiteX267" fmla="*/ 354739 w 1773694"/>
              <a:gd name="connsiteY267" fmla="*/ 157107 h 163180"/>
              <a:gd name="connsiteX268" fmla="*/ 341023 w 1773694"/>
              <a:gd name="connsiteY268" fmla="*/ 170275 h 163180"/>
              <a:gd name="connsiteX269" fmla="*/ 255412 w 1773694"/>
              <a:gd name="connsiteY269" fmla="*/ 170275 h 163180"/>
              <a:gd name="connsiteX270" fmla="*/ 368928 w 1773694"/>
              <a:gd name="connsiteY270" fmla="*/ 109279 h 163180"/>
              <a:gd name="connsiteX271" fmla="*/ 425687 w 1773694"/>
              <a:gd name="connsiteY271" fmla="*/ 170275 h 163180"/>
              <a:gd name="connsiteX272" fmla="*/ 482445 w 1773694"/>
              <a:gd name="connsiteY272" fmla="*/ 109279 h 163180"/>
              <a:gd name="connsiteX273" fmla="*/ 425687 w 1773694"/>
              <a:gd name="connsiteY273" fmla="*/ 49664 h 163180"/>
              <a:gd name="connsiteX274" fmla="*/ 368928 w 1773694"/>
              <a:gd name="connsiteY274" fmla="*/ 109279 h 163180"/>
              <a:gd name="connsiteX275" fmla="*/ 378571 w 1773694"/>
              <a:gd name="connsiteY275" fmla="*/ 109279 h 163180"/>
              <a:gd name="connsiteX276" fmla="*/ 425687 w 1773694"/>
              <a:gd name="connsiteY276" fmla="*/ 59101 h 163180"/>
              <a:gd name="connsiteX277" fmla="*/ 472802 w 1773694"/>
              <a:gd name="connsiteY277" fmla="*/ 109279 h 163180"/>
              <a:gd name="connsiteX278" fmla="*/ 425687 w 1773694"/>
              <a:gd name="connsiteY278" fmla="*/ 160838 h 163180"/>
              <a:gd name="connsiteX279" fmla="*/ 378571 w 1773694"/>
              <a:gd name="connsiteY279" fmla="*/ 109279 h 16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1773694" h="163180">
                <a:moveTo>
                  <a:pt x="702383" y="6"/>
                </a:moveTo>
                <a:lnTo>
                  <a:pt x="785257" y="6"/>
                </a:lnTo>
                <a:cubicBezTo>
                  <a:pt x="786662" y="-6"/>
                  <a:pt x="787669" y="0"/>
                  <a:pt x="788287" y="24"/>
                </a:cubicBezTo>
                <a:cubicBezTo>
                  <a:pt x="790117" y="95"/>
                  <a:pt x="791600" y="287"/>
                  <a:pt x="792742" y="598"/>
                </a:cubicBezTo>
                <a:cubicBezTo>
                  <a:pt x="796396" y="1590"/>
                  <a:pt x="798148" y="3699"/>
                  <a:pt x="798773" y="6341"/>
                </a:cubicBezTo>
                <a:cubicBezTo>
                  <a:pt x="799574" y="9711"/>
                  <a:pt x="799383" y="12446"/>
                  <a:pt x="799418" y="13588"/>
                </a:cubicBezTo>
                <a:cubicBezTo>
                  <a:pt x="799447" y="14350"/>
                  <a:pt x="799454" y="18480"/>
                  <a:pt x="799439" y="25978"/>
                </a:cubicBezTo>
                <a:lnTo>
                  <a:pt x="789840" y="25978"/>
                </a:lnTo>
                <a:cubicBezTo>
                  <a:pt x="789826" y="23045"/>
                  <a:pt x="789819" y="20990"/>
                  <a:pt x="789819" y="19812"/>
                </a:cubicBezTo>
                <a:cubicBezTo>
                  <a:pt x="789805" y="15294"/>
                  <a:pt x="789762" y="12781"/>
                  <a:pt x="789464" y="12040"/>
                </a:cubicBezTo>
                <a:cubicBezTo>
                  <a:pt x="788840" y="10493"/>
                  <a:pt x="788074" y="9630"/>
                  <a:pt x="785257" y="9572"/>
                </a:cubicBezTo>
                <a:cubicBezTo>
                  <a:pt x="782128" y="9507"/>
                  <a:pt x="757864" y="9507"/>
                  <a:pt x="712479" y="9572"/>
                </a:cubicBezTo>
                <a:lnTo>
                  <a:pt x="712479" y="79401"/>
                </a:lnTo>
                <a:lnTo>
                  <a:pt x="775395" y="79401"/>
                </a:lnTo>
                <a:lnTo>
                  <a:pt x="775395" y="88967"/>
                </a:lnTo>
                <a:lnTo>
                  <a:pt x="712479" y="88967"/>
                </a:lnTo>
                <a:lnTo>
                  <a:pt x="712479" y="167405"/>
                </a:lnTo>
                <a:lnTo>
                  <a:pt x="702383" y="167405"/>
                </a:lnTo>
                <a:lnTo>
                  <a:pt x="702383" y="6"/>
                </a:lnTo>
                <a:close/>
                <a:moveTo>
                  <a:pt x="800752" y="106902"/>
                </a:moveTo>
                <a:cubicBezTo>
                  <a:pt x="800752" y="71988"/>
                  <a:pt x="827989" y="44965"/>
                  <a:pt x="861561" y="44965"/>
                </a:cubicBezTo>
                <a:cubicBezTo>
                  <a:pt x="895134" y="44965"/>
                  <a:pt x="922371" y="71988"/>
                  <a:pt x="922371" y="106902"/>
                </a:cubicBezTo>
                <a:cubicBezTo>
                  <a:pt x="922371" y="142534"/>
                  <a:pt x="895134" y="170275"/>
                  <a:pt x="861561" y="170275"/>
                </a:cubicBezTo>
                <a:cubicBezTo>
                  <a:pt x="827989" y="170275"/>
                  <a:pt x="800752" y="142534"/>
                  <a:pt x="800752" y="106902"/>
                </a:cubicBezTo>
                <a:close/>
                <a:moveTo>
                  <a:pt x="811082" y="106902"/>
                </a:moveTo>
                <a:cubicBezTo>
                  <a:pt x="811082" y="137274"/>
                  <a:pt x="833622" y="160470"/>
                  <a:pt x="861561" y="160470"/>
                </a:cubicBezTo>
                <a:cubicBezTo>
                  <a:pt x="889501" y="160470"/>
                  <a:pt x="912041" y="137274"/>
                  <a:pt x="912041" y="106902"/>
                </a:cubicBezTo>
                <a:cubicBezTo>
                  <a:pt x="912041" y="77249"/>
                  <a:pt x="889501" y="54770"/>
                  <a:pt x="861561" y="54770"/>
                </a:cubicBezTo>
                <a:cubicBezTo>
                  <a:pt x="833622" y="54770"/>
                  <a:pt x="811082" y="77249"/>
                  <a:pt x="811082" y="106902"/>
                </a:cubicBezTo>
                <a:close/>
                <a:moveTo>
                  <a:pt x="941803" y="123642"/>
                </a:moveTo>
                <a:lnTo>
                  <a:pt x="941803" y="51900"/>
                </a:lnTo>
                <a:lnTo>
                  <a:pt x="941803" y="47835"/>
                </a:lnTo>
                <a:lnTo>
                  <a:pt x="951665" y="47835"/>
                </a:lnTo>
                <a:lnTo>
                  <a:pt x="951665" y="51900"/>
                </a:lnTo>
                <a:lnTo>
                  <a:pt x="951665" y="120055"/>
                </a:lnTo>
                <a:cubicBezTo>
                  <a:pt x="951665" y="140861"/>
                  <a:pt x="954248" y="160470"/>
                  <a:pt x="980541" y="160470"/>
                </a:cubicBezTo>
                <a:cubicBezTo>
                  <a:pt x="1009892" y="160470"/>
                  <a:pt x="1028672" y="134165"/>
                  <a:pt x="1028672" y="106185"/>
                </a:cubicBezTo>
                <a:lnTo>
                  <a:pt x="1028672" y="51900"/>
                </a:lnTo>
                <a:lnTo>
                  <a:pt x="1028672" y="47835"/>
                </a:lnTo>
                <a:lnTo>
                  <a:pt x="1038534" y="47835"/>
                </a:lnTo>
                <a:lnTo>
                  <a:pt x="1038534" y="51900"/>
                </a:lnTo>
                <a:lnTo>
                  <a:pt x="1038534" y="163340"/>
                </a:lnTo>
                <a:lnTo>
                  <a:pt x="1038534" y="167405"/>
                </a:lnTo>
                <a:lnTo>
                  <a:pt x="1028672" y="167405"/>
                </a:lnTo>
                <a:lnTo>
                  <a:pt x="1028672" y="163340"/>
                </a:lnTo>
                <a:lnTo>
                  <a:pt x="1028672" y="146361"/>
                </a:lnTo>
                <a:cubicBezTo>
                  <a:pt x="1028672" y="140861"/>
                  <a:pt x="1029615" y="136556"/>
                  <a:pt x="1029615" y="136556"/>
                </a:cubicBezTo>
                <a:lnTo>
                  <a:pt x="1029140" y="136556"/>
                </a:lnTo>
                <a:cubicBezTo>
                  <a:pt x="1025153" y="147796"/>
                  <a:pt x="1008948" y="170275"/>
                  <a:pt x="980541" y="170275"/>
                </a:cubicBezTo>
                <a:cubicBezTo>
                  <a:pt x="951665" y="170275"/>
                  <a:pt x="941803" y="154014"/>
                  <a:pt x="941803" y="123642"/>
                </a:cubicBezTo>
                <a:close/>
                <a:moveTo>
                  <a:pt x="1059094" y="163340"/>
                </a:moveTo>
                <a:lnTo>
                  <a:pt x="1059094" y="51900"/>
                </a:lnTo>
                <a:lnTo>
                  <a:pt x="1059094" y="47835"/>
                </a:lnTo>
                <a:lnTo>
                  <a:pt x="1068956" y="47835"/>
                </a:lnTo>
                <a:lnTo>
                  <a:pt x="1068956" y="51900"/>
                </a:lnTo>
                <a:lnTo>
                  <a:pt x="1068956" y="68879"/>
                </a:lnTo>
                <a:cubicBezTo>
                  <a:pt x="1068956" y="74379"/>
                  <a:pt x="1068012" y="78684"/>
                  <a:pt x="1068012" y="78684"/>
                </a:cubicBezTo>
                <a:lnTo>
                  <a:pt x="1068481" y="78684"/>
                </a:lnTo>
                <a:cubicBezTo>
                  <a:pt x="1072475" y="67444"/>
                  <a:pt x="1088906" y="44965"/>
                  <a:pt x="1118258" y="44965"/>
                </a:cubicBezTo>
                <a:cubicBezTo>
                  <a:pt x="1148779" y="44965"/>
                  <a:pt x="1156995" y="63379"/>
                  <a:pt x="1156995" y="91597"/>
                </a:cubicBezTo>
                <a:lnTo>
                  <a:pt x="1156995" y="163340"/>
                </a:lnTo>
                <a:lnTo>
                  <a:pt x="1156995" y="167405"/>
                </a:lnTo>
                <a:lnTo>
                  <a:pt x="1147133" y="167405"/>
                </a:lnTo>
                <a:lnTo>
                  <a:pt x="1147133" y="163340"/>
                </a:lnTo>
                <a:lnTo>
                  <a:pt x="1147133" y="95184"/>
                </a:lnTo>
                <a:cubicBezTo>
                  <a:pt x="1147133" y="74379"/>
                  <a:pt x="1144551" y="54770"/>
                  <a:pt x="1118258" y="54770"/>
                </a:cubicBezTo>
                <a:cubicBezTo>
                  <a:pt x="1091489" y="54770"/>
                  <a:pt x="1068956" y="77249"/>
                  <a:pt x="1068956" y="107859"/>
                </a:cubicBezTo>
                <a:lnTo>
                  <a:pt x="1068956" y="163340"/>
                </a:lnTo>
                <a:lnTo>
                  <a:pt x="1068956" y="167405"/>
                </a:lnTo>
                <a:lnTo>
                  <a:pt x="1059094" y="167405"/>
                </a:lnTo>
                <a:lnTo>
                  <a:pt x="1059094" y="163340"/>
                </a:lnTo>
                <a:close/>
                <a:moveTo>
                  <a:pt x="1177137" y="107620"/>
                </a:moveTo>
                <a:cubicBezTo>
                  <a:pt x="1177137" y="69597"/>
                  <a:pt x="1198968" y="44965"/>
                  <a:pt x="1229724" y="44965"/>
                </a:cubicBezTo>
                <a:cubicBezTo>
                  <a:pt x="1259309" y="44965"/>
                  <a:pt x="1270341" y="71988"/>
                  <a:pt x="1270341" y="71988"/>
                </a:cubicBezTo>
                <a:lnTo>
                  <a:pt x="1270809" y="71988"/>
                </a:lnTo>
                <a:cubicBezTo>
                  <a:pt x="1270809" y="71988"/>
                  <a:pt x="1269873" y="67683"/>
                  <a:pt x="1269873" y="62183"/>
                </a:cubicBezTo>
                <a:lnTo>
                  <a:pt x="1269873" y="4072"/>
                </a:lnTo>
                <a:lnTo>
                  <a:pt x="1269873" y="6"/>
                </a:lnTo>
                <a:lnTo>
                  <a:pt x="1279735" y="6"/>
                </a:lnTo>
                <a:lnTo>
                  <a:pt x="1279735" y="4072"/>
                </a:lnTo>
                <a:lnTo>
                  <a:pt x="1279735" y="163340"/>
                </a:lnTo>
                <a:lnTo>
                  <a:pt x="1279735" y="167405"/>
                </a:lnTo>
                <a:lnTo>
                  <a:pt x="1269873" y="167405"/>
                </a:lnTo>
                <a:lnTo>
                  <a:pt x="1269873" y="163340"/>
                </a:lnTo>
                <a:lnTo>
                  <a:pt x="1269873" y="152339"/>
                </a:lnTo>
                <a:cubicBezTo>
                  <a:pt x="1269873" y="146839"/>
                  <a:pt x="1270809" y="143252"/>
                  <a:pt x="1270809" y="143252"/>
                </a:cubicBezTo>
                <a:lnTo>
                  <a:pt x="1270341" y="143252"/>
                </a:lnTo>
                <a:cubicBezTo>
                  <a:pt x="1270341" y="143252"/>
                  <a:pt x="1260245" y="170275"/>
                  <a:pt x="1227843" y="170275"/>
                </a:cubicBezTo>
                <a:cubicBezTo>
                  <a:pt x="1196385" y="170275"/>
                  <a:pt x="1177137" y="144687"/>
                  <a:pt x="1177137" y="107620"/>
                </a:cubicBezTo>
                <a:close/>
                <a:moveTo>
                  <a:pt x="1187467" y="107620"/>
                </a:moveTo>
                <a:cubicBezTo>
                  <a:pt x="1187467" y="139904"/>
                  <a:pt x="1204367" y="160470"/>
                  <a:pt x="1228319" y="160470"/>
                </a:cubicBezTo>
                <a:cubicBezTo>
                  <a:pt x="1249915" y="160470"/>
                  <a:pt x="1270107" y="144926"/>
                  <a:pt x="1270107" y="107381"/>
                </a:cubicBezTo>
                <a:cubicBezTo>
                  <a:pt x="1270107" y="80836"/>
                  <a:pt x="1256726" y="54770"/>
                  <a:pt x="1229255" y="54770"/>
                </a:cubicBezTo>
                <a:cubicBezTo>
                  <a:pt x="1206247" y="54770"/>
                  <a:pt x="1187467" y="74140"/>
                  <a:pt x="1187467" y="107620"/>
                </a:cubicBezTo>
                <a:close/>
                <a:moveTo>
                  <a:pt x="1298933" y="135599"/>
                </a:moveTo>
                <a:cubicBezTo>
                  <a:pt x="1298933" y="94945"/>
                  <a:pt x="1350817" y="94467"/>
                  <a:pt x="1371711" y="94467"/>
                </a:cubicBezTo>
                <a:lnTo>
                  <a:pt x="1379466" y="94467"/>
                </a:lnTo>
                <a:lnTo>
                  <a:pt x="1379466" y="90402"/>
                </a:lnTo>
                <a:cubicBezTo>
                  <a:pt x="1379466" y="63857"/>
                  <a:pt x="1366078" y="54770"/>
                  <a:pt x="1347298" y="54770"/>
                </a:cubicBezTo>
                <a:cubicBezTo>
                  <a:pt x="1337749" y="54770"/>
                  <a:pt x="1327653" y="57799"/>
                  <a:pt x="1317011" y="63857"/>
                </a:cubicBezTo>
                <a:lnTo>
                  <a:pt x="1311143" y="55726"/>
                </a:lnTo>
                <a:cubicBezTo>
                  <a:pt x="1323197" y="48552"/>
                  <a:pt x="1335400" y="44965"/>
                  <a:pt x="1347766" y="44965"/>
                </a:cubicBezTo>
                <a:cubicBezTo>
                  <a:pt x="1374769" y="44965"/>
                  <a:pt x="1389321" y="60270"/>
                  <a:pt x="1389321" y="90163"/>
                </a:cubicBezTo>
                <a:lnTo>
                  <a:pt x="1389321" y="163340"/>
                </a:lnTo>
                <a:lnTo>
                  <a:pt x="1389321" y="167405"/>
                </a:lnTo>
                <a:lnTo>
                  <a:pt x="1379466" y="167405"/>
                </a:lnTo>
                <a:lnTo>
                  <a:pt x="1379466" y="163340"/>
                </a:lnTo>
                <a:lnTo>
                  <a:pt x="1379466" y="151622"/>
                </a:lnTo>
                <a:cubicBezTo>
                  <a:pt x="1379466" y="145165"/>
                  <a:pt x="1380402" y="140861"/>
                  <a:pt x="1380402" y="140861"/>
                </a:cubicBezTo>
                <a:lnTo>
                  <a:pt x="1379934" y="140861"/>
                </a:lnTo>
                <a:cubicBezTo>
                  <a:pt x="1380168" y="140861"/>
                  <a:pt x="1369370" y="170275"/>
                  <a:pt x="1338848" y="170275"/>
                </a:cubicBezTo>
                <a:cubicBezTo>
                  <a:pt x="1319827" y="170275"/>
                  <a:pt x="1298933" y="159514"/>
                  <a:pt x="1298933" y="135599"/>
                </a:cubicBezTo>
                <a:close/>
                <a:moveTo>
                  <a:pt x="1309263" y="134882"/>
                </a:moveTo>
                <a:cubicBezTo>
                  <a:pt x="1309263" y="147557"/>
                  <a:pt x="1319359" y="160948"/>
                  <a:pt x="1339317" y="160948"/>
                </a:cubicBezTo>
                <a:cubicBezTo>
                  <a:pt x="1364907" y="160948"/>
                  <a:pt x="1379466" y="133926"/>
                  <a:pt x="1379466" y="110250"/>
                </a:cubicBezTo>
                <a:lnTo>
                  <a:pt x="1379466" y="103794"/>
                </a:lnTo>
                <a:lnTo>
                  <a:pt x="1371953" y="103794"/>
                </a:lnTo>
                <a:cubicBezTo>
                  <a:pt x="1351995" y="103794"/>
                  <a:pt x="1309263" y="103794"/>
                  <a:pt x="1309263" y="134882"/>
                </a:cubicBezTo>
                <a:close/>
                <a:moveTo>
                  <a:pt x="1417607" y="123601"/>
                </a:moveTo>
                <a:lnTo>
                  <a:pt x="1417607" y="57119"/>
                </a:lnTo>
                <a:lnTo>
                  <a:pt x="1406100" y="57119"/>
                </a:lnTo>
                <a:lnTo>
                  <a:pt x="1402112" y="57119"/>
                </a:lnTo>
                <a:lnTo>
                  <a:pt x="1402112" y="48032"/>
                </a:lnTo>
                <a:lnTo>
                  <a:pt x="1406100" y="48032"/>
                </a:lnTo>
                <a:lnTo>
                  <a:pt x="1417607" y="48032"/>
                </a:lnTo>
                <a:lnTo>
                  <a:pt x="1417607" y="18139"/>
                </a:lnTo>
                <a:lnTo>
                  <a:pt x="1417607" y="14073"/>
                </a:lnTo>
                <a:lnTo>
                  <a:pt x="1427469" y="14073"/>
                </a:lnTo>
                <a:lnTo>
                  <a:pt x="1427469" y="18139"/>
                </a:lnTo>
                <a:lnTo>
                  <a:pt x="1427469" y="48032"/>
                </a:lnTo>
                <a:lnTo>
                  <a:pt x="1454231" y="48032"/>
                </a:lnTo>
                <a:lnTo>
                  <a:pt x="1458225" y="48032"/>
                </a:lnTo>
                <a:lnTo>
                  <a:pt x="1458225" y="57119"/>
                </a:lnTo>
                <a:lnTo>
                  <a:pt x="1454231" y="57119"/>
                </a:lnTo>
                <a:lnTo>
                  <a:pt x="1427469" y="57119"/>
                </a:lnTo>
                <a:lnTo>
                  <a:pt x="1427469" y="122883"/>
                </a:lnTo>
                <a:cubicBezTo>
                  <a:pt x="1427469" y="154928"/>
                  <a:pt x="1451790" y="157743"/>
                  <a:pt x="1456813" y="157765"/>
                </a:cubicBezTo>
                <a:cubicBezTo>
                  <a:pt x="1459240" y="157776"/>
                  <a:pt x="1461787" y="157765"/>
                  <a:pt x="1465348" y="157765"/>
                </a:cubicBezTo>
                <a:cubicBezTo>
                  <a:pt x="1466668" y="157765"/>
                  <a:pt x="1468214" y="157962"/>
                  <a:pt x="1469754" y="157198"/>
                </a:cubicBezTo>
                <a:cubicBezTo>
                  <a:pt x="1470421" y="156864"/>
                  <a:pt x="1470882" y="156541"/>
                  <a:pt x="1471407" y="155382"/>
                </a:cubicBezTo>
                <a:cubicBezTo>
                  <a:pt x="1471932" y="154224"/>
                  <a:pt x="1471840" y="151469"/>
                  <a:pt x="1471847" y="148040"/>
                </a:cubicBezTo>
                <a:cubicBezTo>
                  <a:pt x="1471847" y="146728"/>
                  <a:pt x="1471847" y="144432"/>
                  <a:pt x="1471847" y="141152"/>
                </a:cubicBezTo>
                <a:lnTo>
                  <a:pt x="1481460" y="141152"/>
                </a:lnTo>
                <a:cubicBezTo>
                  <a:pt x="1481439" y="143193"/>
                  <a:pt x="1481439" y="145159"/>
                  <a:pt x="1481460" y="147051"/>
                </a:cubicBezTo>
                <a:cubicBezTo>
                  <a:pt x="1481482" y="148505"/>
                  <a:pt x="1481460" y="150070"/>
                  <a:pt x="1481460" y="151638"/>
                </a:cubicBezTo>
                <a:cubicBezTo>
                  <a:pt x="1481475" y="154307"/>
                  <a:pt x="1481453" y="156984"/>
                  <a:pt x="1481106" y="159133"/>
                </a:cubicBezTo>
                <a:cubicBezTo>
                  <a:pt x="1480701" y="161584"/>
                  <a:pt x="1480190" y="162543"/>
                  <a:pt x="1479311" y="163763"/>
                </a:cubicBezTo>
                <a:cubicBezTo>
                  <a:pt x="1477565" y="166196"/>
                  <a:pt x="1473486" y="167154"/>
                  <a:pt x="1469406" y="167150"/>
                </a:cubicBezTo>
                <a:cubicBezTo>
                  <a:pt x="1464213" y="167147"/>
                  <a:pt x="1460013" y="167147"/>
                  <a:pt x="1456813" y="167150"/>
                </a:cubicBezTo>
                <a:cubicBezTo>
                  <a:pt x="1434273" y="165657"/>
                  <a:pt x="1417607" y="149906"/>
                  <a:pt x="1417607" y="123601"/>
                </a:cubicBezTo>
                <a:close/>
                <a:moveTo>
                  <a:pt x="1512309" y="17464"/>
                </a:moveTo>
                <a:lnTo>
                  <a:pt x="1508314" y="17464"/>
                </a:lnTo>
                <a:lnTo>
                  <a:pt x="1508314" y="4695"/>
                </a:lnTo>
                <a:lnTo>
                  <a:pt x="1512309" y="4695"/>
                </a:lnTo>
                <a:lnTo>
                  <a:pt x="1516062" y="4695"/>
                </a:lnTo>
                <a:lnTo>
                  <a:pt x="1520056" y="4695"/>
                </a:lnTo>
                <a:lnTo>
                  <a:pt x="1520056" y="17464"/>
                </a:lnTo>
                <a:lnTo>
                  <a:pt x="1516062" y="17464"/>
                </a:lnTo>
                <a:lnTo>
                  <a:pt x="1512309" y="17464"/>
                </a:lnTo>
                <a:close/>
                <a:moveTo>
                  <a:pt x="1509251" y="167405"/>
                </a:moveTo>
                <a:lnTo>
                  <a:pt x="1509251" y="47835"/>
                </a:lnTo>
                <a:lnTo>
                  <a:pt x="1513245" y="47835"/>
                </a:lnTo>
                <a:lnTo>
                  <a:pt x="1515125" y="47835"/>
                </a:lnTo>
                <a:lnTo>
                  <a:pt x="1519112" y="47835"/>
                </a:lnTo>
                <a:lnTo>
                  <a:pt x="1519112" y="167405"/>
                </a:lnTo>
                <a:lnTo>
                  <a:pt x="1515125" y="167405"/>
                </a:lnTo>
                <a:lnTo>
                  <a:pt x="1513245" y="167405"/>
                </a:lnTo>
                <a:lnTo>
                  <a:pt x="1509251" y="167405"/>
                </a:lnTo>
                <a:close/>
                <a:moveTo>
                  <a:pt x="1540191" y="106902"/>
                </a:moveTo>
                <a:cubicBezTo>
                  <a:pt x="1540191" y="71988"/>
                  <a:pt x="1567428" y="44965"/>
                  <a:pt x="1601000" y="44965"/>
                </a:cubicBezTo>
                <a:cubicBezTo>
                  <a:pt x="1634573" y="44965"/>
                  <a:pt x="1661810" y="71988"/>
                  <a:pt x="1661810" y="106902"/>
                </a:cubicBezTo>
                <a:cubicBezTo>
                  <a:pt x="1661810" y="142534"/>
                  <a:pt x="1634573" y="170275"/>
                  <a:pt x="1601000" y="170275"/>
                </a:cubicBezTo>
                <a:cubicBezTo>
                  <a:pt x="1567428" y="170275"/>
                  <a:pt x="1540191" y="142534"/>
                  <a:pt x="1540191" y="106902"/>
                </a:cubicBezTo>
                <a:close/>
                <a:moveTo>
                  <a:pt x="1550521" y="106902"/>
                </a:moveTo>
                <a:cubicBezTo>
                  <a:pt x="1550521" y="137274"/>
                  <a:pt x="1573061" y="160470"/>
                  <a:pt x="1601000" y="160470"/>
                </a:cubicBezTo>
                <a:cubicBezTo>
                  <a:pt x="1628940" y="160470"/>
                  <a:pt x="1651480" y="137274"/>
                  <a:pt x="1651480" y="106902"/>
                </a:cubicBezTo>
                <a:cubicBezTo>
                  <a:pt x="1651480" y="77249"/>
                  <a:pt x="1628940" y="54770"/>
                  <a:pt x="1601000" y="54770"/>
                </a:cubicBezTo>
                <a:cubicBezTo>
                  <a:pt x="1573061" y="54770"/>
                  <a:pt x="1550521" y="77249"/>
                  <a:pt x="1550521" y="106902"/>
                </a:cubicBezTo>
                <a:close/>
                <a:moveTo>
                  <a:pt x="1682888" y="167405"/>
                </a:moveTo>
                <a:lnTo>
                  <a:pt x="1682888" y="47835"/>
                </a:lnTo>
                <a:lnTo>
                  <a:pt x="1686876" y="47835"/>
                </a:lnTo>
                <a:lnTo>
                  <a:pt x="1688756" y="47835"/>
                </a:lnTo>
                <a:lnTo>
                  <a:pt x="1692750" y="47835"/>
                </a:lnTo>
                <a:lnTo>
                  <a:pt x="1692750" y="68879"/>
                </a:lnTo>
                <a:cubicBezTo>
                  <a:pt x="1692750" y="74379"/>
                  <a:pt x="1691806" y="78684"/>
                  <a:pt x="1691806" y="78684"/>
                </a:cubicBezTo>
                <a:lnTo>
                  <a:pt x="1692275" y="78684"/>
                </a:lnTo>
                <a:cubicBezTo>
                  <a:pt x="1696269" y="67444"/>
                  <a:pt x="1712700" y="44965"/>
                  <a:pt x="1742052" y="44965"/>
                </a:cubicBezTo>
                <a:cubicBezTo>
                  <a:pt x="1772573" y="44965"/>
                  <a:pt x="1780789" y="63379"/>
                  <a:pt x="1780789" y="91597"/>
                </a:cubicBezTo>
                <a:lnTo>
                  <a:pt x="1780789" y="167405"/>
                </a:lnTo>
                <a:lnTo>
                  <a:pt x="1776795" y="167405"/>
                </a:lnTo>
                <a:lnTo>
                  <a:pt x="1774922" y="167405"/>
                </a:lnTo>
                <a:lnTo>
                  <a:pt x="1770927" y="167405"/>
                </a:lnTo>
                <a:lnTo>
                  <a:pt x="1770927" y="95184"/>
                </a:lnTo>
                <a:cubicBezTo>
                  <a:pt x="1770927" y="74379"/>
                  <a:pt x="1768345" y="54770"/>
                  <a:pt x="1742052" y="54770"/>
                </a:cubicBezTo>
                <a:cubicBezTo>
                  <a:pt x="1715283" y="54770"/>
                  <a:pt x="1692750" y="77249"/>
                  <a:pt x="1692750" y="107859"/>
                </a:cubicBezTo>
                <a:lnTo>
                  <a:pt x="1692750" y="167405"/>
                </a:lnTo>
                <a:lnTo>
                  <a:pt x="1688756" y="167405"/>
                </a:lnTo>
                <a:lnTo>
                  <a:pt x="1686876" y="167405"/>
                </a:lnTo>
                <a:lnTo>
                  <a:pt x="1682888" y="167405"/>
                </a:lnTo>
                <a:close/>
                <a:moveTo>
                  <a:pt x="548233" y="170275"/>
                </a:moveTo>
                <a:cubicBezTo>
                  <a:pt x="517758" y="170275"/>
                  <a:pt x="503729" y="150480"/>
                  <a:pt x="503729" y="150480"/>
                </a:cubicBezTo>
                <a:lnTo>
                  <a:pt x="510985" y="143345"/>
                </a:lnTo>
                <a:cubicBezTo>
                  <a:pt x="510985" y="143345"/>
                  <a:pt x="523563" y="160838"/>
                  <a:pt x="548475" y="160838"/>
                </a:cubicBezTo>
                <a:cubicBezTo>
                  <a:pt x="563954" y="160838"/>
                  <a:pt x="578224" y="153472"/>
                  <a:pt x="578224" y="139201"/>
                </a:cubicBezTo>
                <a:cubicBezTo>
                  <a:pt x="578224" y="110199"/>
                  <a:pt x="508566" y="116644"/>
                  <a:pt x="508566" y="79587"/>
                </a:cubicBezTo>
                <a:cubicBezTo>
                  <a:pt x="508566" y="59791"/>
                  <a:pt x="525981" y="49664"/>
                  <a:pt x="549926" y="49664"/>
                </a:cubicBezTo>
                <a:cubicBezTo>
                  <a:pt x="560326" y="49664"/>
                  <a:pt x="584029" y="54037"/>
                  <a:pt x="584029" y="69228"/>
                </a:cubicBezTo>
                <a:lnTo>
                  <a:pt x="584029" y="77975"/>
                </a:lnTo>
                <a:lnTo>
                  <a:pt x="573871" y="77975"/>
                </a:lnTo>
                <a:lnTo>
                  <a:pt x="573871" y="72451"/>
                </a:lnTo>
                <a:cubicBezTo>
                  <a:pt x="573871" y="62784"/>
                  <a:pt x="558875" y="59101"/>
                  <a:pt x="550409" y="59101"/>
                </a:cubicBezTo>
                <a:cubicBezTo>
                  <a:pt x="530818" y="59101"/>
                  <a:pt x="519209" y="65776"/>
                  <a:pt x="519209" y="78896"/>
                </a:cubicBezTo>
                <a:cubicBezTo>
                  <a:pt x="519209" y="108358"/>
                  <a:pt x="588867" y="101223"/>
                  <a:pt x="588867" y="139201"/>
                </a:cubicBezTo>
                <a:cubicBezTo>
                  <a:pt x="588867" y="157615"/>
                  <a:pt x="571210" y="170275"/>
                  <a:pt x="548233" y="170275"/>
                </a:cubicBezTo>
                <a:close/>
                <a:moveTo>
                  <a:pt x="62360" y="170275"/>
                </a:moveTo>
                <a:lnTo>
                  <a:pt x="62360" y="16419"/>
                </a:lnTo>
                <a:lnTo>
                  <a:pt x="15004" y="16419"/>
                </a:lnTo>
                <a:cubicBezTo>
                  <a:pt x="11487" y="16419"/>
                  <a:pt x="9846" y="17818"/>
                  <a:pt x="9846" y="21548"/>
                </a:cubicBezTo>
                <a:lnTo>
                  <a:pt x="9846" y="32970"/>
                </a:lnTo>
                <a:lnTo>
                  <a:pt x="0" y="32970"/>
                </a:lnTo>
                <a:lnTo>
                  <a:pt x="0" y="19683"/>
                </a:lnTo>
                <a:cubicBezTo>
                  <a:pt x="0" y="10125"/>
                  <a:pt x="3048" y="7095"/>
                  <a:pt x="12660" y="7095"/>
                </a:cubicBezTo>
                <a:lnTo>
                  <a:pt x="122142" y="7095"/>
                </a:lnTo>
                <a:cubicBezTo>
                  <a:pt x="131753" y="7095"/>
                  <a:pt x="134801" y="10125"/>
                  <a:pt x="134801" y="19683"/>
                </a:cubicBezTo>
                <a:lnTo>
                  <a:pt x="134801" y="32970"/>
                </a:lnTo>
                <a:lnTo>
                  <a:pt x="124955" y="32970"/>
                </a:lnTo>
                <a:lnTo>
                  <a:pt x="124955" y="21548"/>
                </a:lnTo>
                <a:cubicBezTo>
                  <a:pt x="124955" y="17818"/>
                  <a:pt x="123314" y="16419"/>
                  <a:pt x="119797" y="16419"/>
                </a:cubicBezTo>
                <a:lnTo>
                  <a:pt x="72441" y="16419"/>
                </a:lnTo>
                <a:lnTo>
                  <a:pt x="72441" y="170275"/>
                </a:lnTo>
                <a:lnTo>
                  <a:pt x="62360" y="170275"/>
                </a:lnTo>
                <a:close/>
                <a:moveTo>
                  <a:pt x="134801" y="110199"/>
                </a:moveTo>
                <a:cubicBezTo>
                  <a:pt x="134801" y="146797"/>
                  <a:pt x="160799" y="170275"/>
                  <a:pt x="192130" y="170275"/>
                </a:cubicBezTo>
                <a:cubicBezTo>
                  <a:pt x="216129" y="170275"/>
                  <a:pt x="231683" y="154393"/>
                  <a:pt x="231683" y="154393"/>
                </a:cubicBezTo>
                <a:lnTo>
                  <a:pt x="226572" y="146337"/>
                </a:lnTo>
                <a:cubicBezTo>
                  <a:pt x="226572" y="146337"/>
                  <a:pt x="213462" y="160838"/>
                  <a:pt x="192130" y="160838"/>
                </a:cubicBezTo>
                <a:cubicBezTo>
                  <a:pt x="166354" y="160838"/>
                  <a:pt x="144578" y="141733"/>
                  <a:pt x="144578" y="108358"/>
                </a:cubicBezTo>
                <a:lnTo>
                  <a:pt x="233684" y="108358"/>
                </a:lnTo>
                <a:cubicBezTo>
                  <a:pt x="233684" y="108358"/>
                  <a:pt x="234128" y="104675"/>
                  <a:pt x="234128" y="102143"/>
                </a:cubicBezTo>
                <a:cubicBezTo>
                  <a:pt x="234128" y="74292"/>
                  <a:pt x="219017" y="49664"/>
                  <a:pt x="188797" y="49664"/>
                </a:cubicBezTo>
                <a:cubicBezTo>
                  <a:pt x="160355" y="49664"/>
                  <a:pt x="134801" y="71300"/>
                  <a:pt x="134801" y="110199"/>
                </a:cubicBezTo>
                <a:close/>
                <a:moveTo>
                  <a:pt x="145244" y="99381"/>
                </a:moveTo>
                <a:cubicBezTo>
                  <a:pt x="149244" y="72451"/>
                  <a:pt x="168132" y="58640"/>
                  <a:pt x="188575" y="58640"/>
                </a:cubicBezTo>
                <a:cubicBezTo>
                  <a:pt x="207019" y="58640"/>
                  <a:pt x="223239" y="71300"/>
                  <a:pt x="224350" y="99381"/>
                </a:cubicBezTo>
                <a:lnTo>
                  <a:pt x="145244" y="99381"/>
                </a:lnTo>
                <a:close/>
                <a:moveTo>
                  <a:pt x="255412" y="170275"/>
                </a:moveTo>
                <a:lnTo>
                  <a:pt x="255412" y="162556"/>
                </a:lnTo>
                <a:lnTo>
                  <a:pt x="327069" y="76056"/>
                </a:lnTo>
                <a:cubicBezTo>
                  <a:pt x="331326" y="70834"/>
                  <a:pt x="336292" y="65613"/>
                  <a:pt x="336292" y="65613"/>
                </a:cubicBezTo>
                <a:lnTo>
                  <a:pt x="336292" y="65159"/>
                </a:lnTo>
                <a:cubicBezTo>
                  <a:pt x="336292" y="65159"/>
                  <a:pt x="332036" y="65613"/>
                  <a:pt x="324231" y="65613"/>
                </a:cubicBezTo>
                <a:lnTo>
                  <a:pt x="271020" y="65613"/>
                </a:lnTo>
                <a:cubicBezTo>
                  <a:pt x="267709" y="65613"/>
                  <a:pt x="265818" y="67202"/>
                  <a:pt x="265818" y="70607"/>
                </a:cubicBezTo>
                <a:lnTo>
                  <a:pt x="265818" y="80370"/>
                </a:lnTo>
                <a:lnTo>
                  <a:pt x="256121" y="80370"/>
                </a:lnTo>
                <a:lnTo>
                  <a:pt x="256121" y="69926"/>
                </a:lnTo>
                <a:cubicBezTo>
                  <a:pt x="256121" y="60618"/>
                  <a:pt x="260142" y="56758"/>
                  <a:pt x="269838" y="56758"/>
                </a:cubicBezTo>
                <a:lnTo>
                  <a:pt x="349773" y="56758"/>
                </a:lnTo>
                <a:lnTo>
                  <a:pt x="349773" y="64477"/>
                </a:lnTo>
                <a:lnTo>
                  <a:pt x="277879" y="150977"/>
                </a:lnTo>
                <a:cubicBezTo>
                  <a:pt x="273622" y="156199"/>
                  <a:pt x="268419" y="161421"/>
                  <a:pt x="268419" y="161421"/>
                </a:cubicBezTo>
                <a:lnTo>
                  <a:pt x="268419" y="161875"/>
                </a:lnTo>
                <a:cubicBezTo>
                  <a:pt x="268419" y="161875"/>
                  <a:pt x="272913" y="161421"/>
                  <a:pt x="280717" y="161421"/>
                </a:cubicBezTo>
                <a:lnTo>
                  <a:pt x="339840" y="161421"/>
                </a:lnTo>
                <a:cubicBezTo>
                  <a:pt x="343151" y="161421"/>
                  <a:pt x="345042" y="159831"/>
                  <a:pt x="345042" y="156426"/>
                </a:cubicBezTo>
                <a:lnTo>
                  <a:pt x="345042" y="146664"/>
                </a:lnTo>
                <a:lnTo>
                  <a:pt x="354739" y="146664"/>
                </a:lnTo>
                <a:lnTo>
                  <a:pt x="354739" y="157107"/>
                </a:lnTo>
                <a:cubicBezTo>
                  <a:pt x="354739" y="166415"/>
                  <a:pt x="350718" y="170275"/>
                  <a:pt x="341023" y="170275"/>
                </a:cubicBezTo>
                <a:lnTo>
                  <a:pt x="255412" y="170275"/>
                </a:lnTo>
                <a:close/>
                <a:moveTo>
                  <a:pt x="368928" y="109279"/>
                </a:moveTo>
                <a:cubicBezTo>
                  <a:pt x="368928" y="143574"/>
                  <a:pt x="394349" y="170275"/>
                  <a:pt x="425687" y="170275"/>
                </a:cubicBezTo>
                <a:cubicBezTo>
                  <a:pt x="457024" y="170275"/>
                  <a:pt x="482445" y="143574"/>
                  <a:pt x="482445" y="109279"/>
                </a:cubicBezTo>
                <a:cubicBezTo>
                  <a:pt x="482445" y="75673"/>
                  <a:pt x="457024" y="49664"/>
                  <a:pt x="425687" y="49664"/>
                </a:cubicBezTo>
                <a:cubicBezTo>
                  <a:pt x="394349" y="49664"/>
                  <a:pt x="368928" y="75673"/>
                  <a:pt x="368928" y="109279"/>
                </a:cubicBezTo>
                <a:close/>
                <a:moveTo>
                  <a:pt x="378571" y="109279"/>
                </a:moveTo>
                <a:cubicBezTo>
                  <a:pt x="378571" y="80737"/>
                  <a:pt x="399608" y="59101"/>
                  <a:pt x="425687" y="59101"/>
                </a:cubicBezTo>
                <a:cubicBezTo>
                  <a:pt x="451765" y="59101"/>
                  <a:pt x="472802" y="80737"/>
                  <a:pt x="472802" y="109279"/>
                </a:cubicBezTo>
                <a:cubicBezTo>
                  <a:pt x="472802" y="138511"/>
                  <a:pt x="451765" y="160838"/>
                  <a:pt x="425687" y="160838"/>
                </a:cubicBezTo>
                <a:cubicBezTo>
                  <a:pt x="399608" y="160838"/>
                  <a:pt x="378571" y="138511"/>
                  <a:pt x="378571" y="109279"/>
                </a:cubicBezTo>
                <a:close/>
              </a:path>
            </a:pathLst>
          </a:custGeom>
          <a:solidFill>
            <a:schemeClr val="bg1"/>
          </a:solidFill>
          <a:ln w="7058" cap="flat">
            <a:noFill/>
            <a:prstDash val="solid"/>
            <a:miter/>
          </a:ln>
        </p:spPr>
        <p:txBody>
          <a:bodyPr rtlCol="0" anchor="ct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25" name="Picture 24" descr="Shape&#10;&#10;Description automatically generated">
            <a:extLst>
              <a:ext uri="{FF2B5EF4-FFF2-40B4-BE49-F238E27FC236}">
                <a16:creationId xmlns:a16="http://schemas.microsoft.com/office/drawing/2014/main" id="{6F59328D-E8AA-9D49-BC6F-2A05E65D8D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91697" y="2476606"/>
            <a:ext cx="442784" cy="270872"/>
          </a:xfrm>
          <a:prstGeom prst="rect">
            <a:avLst/>
          </a:prstGeom>
        </p:spPr>
      </p:pic>
      <p:sp>
        <p:nvSpPr>
          <p:cNvPr id="28" name="Rectangle 27">
            <a:extLst>
              <a:ext uri="{FF2B5EF4-FFF2-40B4-BE49-F238E27FC236}">
                <a16:creationId xmlns:a16="http://schemas.microsoft.com/office/drawing/2014/main" id="{86312566-AFFA-1648-81CC-278D0EB8C746}"/>
              </a:ext>
            </a:extLst>
          </p:cNvPr>
          <p:cNvSpPr/>
          <p:nvPr/>
        </p:nvSpPr>
        <p:spPr bwMode="gray">
          <a:xfrm>
            <a:off x="6173732" y="2084585"/>
            <a:ext cx="1027718" cy="2976176"/>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000" dirty="0">
              <a:solidFill>
                <a:schemeClr val="bg1"/>
              </a:solidFill>
            </a:endParaRPr>
          </a:p>
          <a:p>
            <a:pPr algn="ctr">
              <a:spcBef>
                <a:spcPts val="300"/>
              </a:spcBef>
              <a:spcAft>
                <a:spcPts val="100"/>
              </a:spcAft>
            </a:pPr>
            <a:endParaRPr lang="en-DE" sz="1000" dirty="0">
              <a:solidFill>
                <a:schemeClr val="bg1"/>
              </a:solidFill>
            </a:endParaRPr>
          </a:p>
          <a:p>
            <a:pPr algn="ctr">
              <a:spcBef>
                <a:spcPts val="300"/>
              </a:spcBef>
              <a:spcAft>
                <a:spcPts val="100"/>
              </a:spcAft>
            </a:pPr>
            <a:r>
              <a:rPr lang="en-DE" sz="1000" dirty="0">
                <a:solidFill>
                  <a:schemeClr val="bg1"/>
                </a:solidFill>
              </a:rPr>
              <a:t>Community</a:t>
            </a:r>
          </a:p>
        </p:txBody>
      </p:sp>
      <p:grpSp>
        <p:nvGrpSpPr>
          <p:cNvPr id="45" name="Group 44">
            <a:extLst>
              <a:ext uri="{FF2B5EF4-FFF2-40B4-BE49-F238E27FC236}">
                <a16:creationId xmlns:a16="http://schemas.microsoft.com/office/drawing/2014/main" id="{FBB2C13E-F2A1-7046-B128-FFD19F80075B}"/>
              </a:ext>
            </a:extLst>
          </p:cNvPr>
          <p:cNvGrpSpPr/>
          <p:nvPr/>
        </p:nvGrpSpPr>
        <p:grpSpPr>
          <a:xfrm>
            <a:off x="6335575" y="3465331"/>
            <a:ext cx="704032" cy="322492"/>
            <a:chOff x="7685008" y="1214601"/>
            <a:chExt cx="1225152" cy="561199"/>
          </a:xfrm>
          <a:solidFill>
            <a:schemeClr val="bg1"/>
          </a:solidFill>
        </p:grpSpPr>
        <p:sp>
          <p:nvSpPr>
            <p:cNvPr id="35" name="Freeform 186">
              <a:hlinkClick r:id="rId6"/>
              <a:extLst>
                <a:ext uri="{FF2B5EF4-FFF2-40B4-BE49-F238E27FC236}">
                  <a16:creationId xmlns:a16="http://schemas.microsoft.com/office/drawing/2014/main" id="{4096AE89-4611-4547-97C7-AF3D81C417E7}"/>
                </a:ext>
              </a:extLst>
            </p:cNvPr>
            <p:cNvSpPr>
              <a:spLocks/>
            </p:cNvSpPr>
            <p:nvPr/>
          </p:nvSpPr>
          <p:spPr bwMode="auto">
            <a:xfrm>
              <a:off x="8733633" y="1509692"/>
              <a:ext cx="176527" cy="184432"/>
            </a:xfrm>
            <a:custGeom>
              <a:avLst/>
              <a:gdLst>
                <a:gd name="T0" fmla="*/ 160 w 276"/>
                <a:gd name="T1" fmla="*/ 0 h 292"/>
                <a:gd name="T2" fmla="*/ 0 w 276"/>
                <a:gd name="T3" fmla="*/ 44 h 292"/>
                <a:gd name="T4" fmla="*/ 54 w 276"/>
                <a:gd name="T5" fmla="*/ 195 h 292"/>
                <a:gd name="T6" fmla="*/ 54 w 276"/>
                <a:gd name="T7" fmla="*/ 292 h 292"/>
                <a:gd name="T8" fmla="*/ 276 w 276"/>
                <a:gd name="T9" fmla="*/ 292 h 292"/>
                <a:gd name="T10" fmla="*/ 276 w 276"/>
                <a:gd name="T11" fmla="*/ 152 h 292"/>
                <a:gd name="T12" fmla="*/ 160 w 276"/>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276" h="292">
                  <a:moveTo>
                    <a:pt x="160" y="0"/>
                  </a:moveTo>
                  <a:cubicBezTo>
                    <a:pt x="117" y="33"/>
                    <a:pt x="54" y="44"/>
                    <a:pt x="0" y="44"/>
                  </a:cubicBezTo>
                  <a:cubicBezTo>
                    <a:pt x="32" y="87"/>
                    <a:pt x="54" y="141"/>
                    <a:pt x="54" y="195"/>
                  </a:cubicBezTo>
                  <a:cubicBezTo>
                    <a:pt x="54" y="292"/>
                    <a:pt x="54" y="292"/>
                    <a:pt x="54" y="292"/>
                  </a:cubicBezTo>
                  <a:cubicBezTo>
                    <a:pt x="276" y="292"/>
                    <a:pt x="276" y="292"/>
                    <a:pt x="276" y="292"/>
                  </a:cubicBezTo>
                  <a:cubicBezTo>
                    <a:pt x="276" y="152"/>
                    <a:pt x="276" y="152"/>
                    <a:pt x="276" y="152"/>
                  </a:cubicBezTo>
                  <a:cubicBezTo>
                    <a:pt x="276" y="87"/>
                    <a:pt x="223" y="0"/>
                    <a:pt x="16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187">
              <a:hlinkClick r:id="rId6"/>
              <a:extLst>
                <a:ext uri="{FF2B5EF4-FFF2-40B4-BE49-F238E27FC236}">
                  <a16:creationId xmlns:a16="http://schemas.microsoft.com/office/drawing/2014/main" id="{525F9101-2864-A845-AAB8-5BA508784058}"/>
                </a:ext>
              </a:extLst>
            </p:cNvPr>
            <p:cNvSpPr>
              <a:spLocks/>
            </p:cNvSpPr>
            <p:nvPr/>
          </p:nvSpPr>
          <p:spPr bwMode="auto">
            <a:xfrm>
              <a:off x="8673034" y="1306817"/>
              <a:ext cx="176527" cy="189701"/>
            </a:xfrm>
            <a:custGeom>
              <a:avLst/>
              <a:gdLst>
                <a:gd name="T0" fmla="*/ 128 w 276"/>
                <a:gd name="T1" fmla="*/ 0 h 300"/>
                <a:gd name="T2" fmla="*/ 11 w 276"/>
                <a:gd name="T3" fmla="*/ 43 h 300"/>
                <a:gd name="T4" fmla="*/ 22 w 276"/>
                <a:gd name="T5" fmla="*/ 108 h 300"/>
                <a:gd name="T6" fmla="*/ 0 w 276"/>
                <a:gd name="T7" fmla="*/ 225 h 300"/>
                <a:gd name="T8" fmla="*/ 128 w 276"/>
                <a:gd name="T9" fmla="*/ 300 h 300"/>
                <a:gd name="T10" fmla="*/ 276 w 276"/>
                <a:gd name="T11" fmla="*/ 150 h 300"/>
                <a:gd name="T12" fmla="*/ 128 w 276"/>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276" h="300">
                  <a:moveTo>
                    <a:pt x="128" y="0"/>
                  </a:moveTo>
                  <a:cubicBezTo>
                    <a:pt x="85" y="0"/>
                    <a:pt x="43" y="11"/>
                    <a:pt x="11" y="43"/>
                  </a:cubicBezTo>
                  <a:cubicBezTo>
                    <a:pt x="22" y="65"/>
                    <a:pt x="22" y="86"/>
                    <a:pt x="22" y="108"/>
                  </a:cubicBezTo>
                  <a:cubicBezTo>
                    <a:pt x="22" y="150"/>
                    <a:pt x="11" y="193"/>
                    <a:pt x="0" y="225"/>
                  </a:cubicBezTo>
                  <a:cubicBezTo>
                    <a:pt x="22" y="268"/>
                    <a:pt x="64" y="300"/>
                    <a:pt x="128" y="300"/>
                  </a:cubicBezTo>
                  <a:cubicBezTo>
                    <a:pt x="202" y="300"/>
                    <a:pt x="276" y="236"/>
                    <a:pt x="276" y="150"/>
                  </a:cubicBezTo>
                  <a:cubicBezTo>
                    <a:pt x="276" y="65"/>
                    <a:pt x="202" y="0"/>
                    <a:pt x="128"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188">
              <a:hlinkClick r:id="rId6"/>
              <a:extLst>
                <a:ext uri="{FF2B5EF4-FFF2-40B4-BE49-F238E27FC236}">
                  <a16:creationId xmlns:a16="http://schemas.microsoft.com/office/drawing/2014/main" id="{7A04B405-4553-7948-9CE6-D6EDA964DBBD}"/>
                </a:ext>
              </a:extLst>
            </p:cNvPr>
            <p:cNvSpPr>
              <a:spLocks/>
            </p:cNvSpPr>
            <p:nvPr/>
          </p:nvSpPr>
          <p:spPr bwMode="auto">
            <a:xfrm>
              <a:off x="7685008" y="1509692"/>
              <a:ext cx="181797" cy="184432"/>
            </a:xfrm>
            <a:custGeom>
              <a:avLst/>
              <a:gdLst>
                <a:gd name="T0" fmla="*/ 221 w 284"/>
                <a:gd name="T1" fmla="*/ 195 h 292"/>
                <a:gd name="T2" fmla="*/ 284 w 284"/>
                <a:gd name="T3" fmla="*/ 44 h 292"/>
                <a:gd name="T4" fmla="*/ 116 w 284"/>
                <a:gd name="T5" fmla="*/ 0 h 292"/>
                <a:gd name="T6" fmla="*/ 0 w 284"/>
                <a:gd name="T7" fmla="*/ 152 h 292"/>
                <a:gd name="T8" fmla="*/ 0 w 284"/>
                <a:gd name="T9" fmla="*/ 292 h 292"/>
                <a:gd name="T10" fmla="*/ 221 w 284"/>
                <a:gd name="T11" fmla="*/ 292 h 292"/>
                <a:gd name="T12" fmla="*/ 221 w 284"/>
                <a:gd name="T13" fmla="*/ 195 h 292"/>
              </a:gdLst>
              <a:ahLst/>
              <a:cxnLst>
                <a:cxn ang="0">
                  <a:pos x="T0" y="T1"/>
                </a:cxn>
                <a:cxn ang="0">
                  <a:pos x="T2" y="T3"/>
                </a:cxn>
                <a:cxn ang="0">
                  <a:pos x="T4" y="T5"/>
                </a:cxn>
                <a:cxn ang="0">
                  <a:pos x="T6" y="T7"/>
                </a:cxn>
                <a:cxn ang="0">
                  <a:pos x="T8" y="T9"/>
                </a:cxn>
                <a:cxn ang="0">
                  <a:pos x="T10" y="T11"/>
                </a:cxn>
                <a:cxn ang="0">
                  <a:pos x="T12" y="T13"/>
                </a:cxn>
              </a:cxnLst>
              <a:rect l="0" t="0" r="r" b="b"/>
              <a:pathLst>
                <a:path w="284" h="292">
                  <a:moveTo>
                    <a:pt x="221" y="195"/>
                  </a:moveTo>
                  <a:cubicBezTo>
                    <a:pt x="221" y="141"/>
                    <a:pt x="242" y="87"/>
                    <a:pt x="284" y="44"/>
                  </a:cubicBezTo>
                  <a:cubicBezTo>
                    <a:pt x="221" y="44"/>
                    <a:pt x="158" y="33"/>
                    <a:pt x="116" y="0"/>
                  </a:cubicBezTo>
                  <a:cubicBezTo>
                    <a:pt x="53" y="0"/>
                    <a:pt x="0" y="87"/>
                    <a:pt x="0" y="152"/>
                  </a:cubicBezTo>
                  <a:cubicBezTo>
                    <a:pt x="0" y="292"/>
                    <a:pt x="0" y="292"/>
                    <a:pt x="0" y="292"/>
                  </a:cubicBezTo>
                  <a:cubicBezTo>
                    <a:pt x="221" y="292"/>
                    <a:pt x="221" y="292"/>
                    <a:pt x="221" y="292"/>
                  </a:cubicBezTo>
                  <a:lnTo>
                    <a:pt x="221" y="19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189">
              <a:hlinkClick r:id="rId6"/>
              <a:extLst>
                <a:ext uri="{FF2B5EF4-FFF2-40B4-BE49-F238E27FC236}">
                  <a16:creationId xmlns:a16="http://schemas.microsoft.com/office/drawing/2014/main" id="{87B7CF07-F20C-3041-B8D2-F8206CB70603}"/>
                </a:ext>
              </a:extLst>
            </p:cNvPr>
            <p:cNvSpPr>
              <a:spLocks/>
            </p:cNvSpPr>
            <p:nvPr/>
          </p:nvSpPr>
          <p:spPr bwMode="auto">
            <a:xfrm>
              <a:off x="7745607" y="1306817"/>
              <a:ext cx="176527" cy="189701"/>
            </a:xfrm>
            <a:custGeom>
              <a:avLst/>
              <a:gdLst>
                <a:gd name="T0" fmla="*/ 245 w 276"/>
                <a:gd name="T1" fmla="*/ 108 h 300"/>
                <a:gd name="T2" fmla="*/ 255 w 276"/>
                <a:gd name="T3" fmla="*/ 43 h 300"/>
                <a:gd name="T4" fmla="*/ 149 w 276"/>
                <a:gd name="T5" fmla="*/ 0 h 300"/>
                <a:gd name="T6" fmla="*/ 0 w 276"/>
                <a:gd name="T7" fmla="*/ 150 h 300"/>
                <a:gd name="T8" fmla="*/ 149 w 276"/>
                <a:gd name="T9" fmla="*/ 300 h 300"/>
                <a:gd name="T10" fmla="*/ 276 w 276"/>
                <a:gd name="T11" fmla="*/ 225 h 300"/>
                <a:gd name="T12" fmla="*/ 245 w 276"/>
                <a:gd name="T13" fmla="*/ 108 h 300"/>
              </a:gdLst>
              <a:ahLst/>
              <a:cxnLst>
                <a:cxn ang="0">
                  <a:pos x="T0" y="T1"/>
                </a:cxn>
                <a:cxn ang="0">
                  <a:pos x="T2" y="T3"/>
                </a:cxn>
                <a:cxn ang="0">
                  <a:pos x="T4" y="T5"/>
                </a:cxn>
                <a:cxn ang="0">
                  <a:pos x="T6" y="T7"/>
                </a:cxn>
                <a:cxn ang="0">
                  <a:pos x="T8" y="T9"/>
                </a:cxn>
                <a:cxn ang="0">
                  <a:pos x="T10" y="T11"/>
                </a:cxn>
                <a:cxn ang="0">
                  <a:pos x="T12" y="T13"/>
                </a:cxn>
              </a:cxnLst>
              <a:rect l="0" t="0" r="r" b="b"/>
              <a:pathLst>
                <a:path w="276" h="300">
                  <a:moveTo>
                    <a:pt x="245" y="108"/>
                  </a:moveTo>
                  <a:cubicBezTo>
                    <a:pt x="245" y="86"/>
                    <a:pt x="255" y="65"/>
                    <a:pt x="255" y="43"/>
                  </a:cubicBezTo>
                  <a:cubicBezTo>
                    <a:pt x="234" y="11"/>
                    <a:pt x="192" y="0"/>
                    <a:pt x="149" y="0"/>
                  </a:cubicBezTo>
                  <a:cubicBezTo>
                    <a:pt x="64" y="0"/>
                    <a:pt x="0" y="65"/>
                    <a:pt x="0" y="150"/>
                  </a:cubicBezTo>
                  <a:cubicBezTo>
                    <a:pt x="0" y="236"/>
                    <a:pt x="64" y="300"/>
                    <a:pt x="149" y="300"/>
                  </a:cubicBezTo>
                  <a:cubicBezTo>
                    <a:pt x="202" y="300"/>
                    <a:pt x="255" y="268"/>
                    <a:pt x="276" y="225"/>
                  </a:cubicBezTo>
                  <a:cubicBezTo>
                    <a:pt x="255" y="193"/>
                    <a:pt x="245" y="150"/>
                    <a:pt x="245" y="10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190">
              <a:hlinkClick r:id="rId6"/>
              <a:extLst>
                <a:ext uri="{FF2B5EF4-FFF2-40B4-BE49-F238E27FC236}">
                  <a16:creationId xmlns:a16="http://schemas.microsoft.com/office/drawing/2014/main" id="{1378D775-641A-904D-A849-2AEF44B25FA4}"/>
                </a:ext>
              </a:extLst>
            </p:cNvPr>
            <p:cNvSpPr>
              <a:spLocks/>
            </p:cNvSpPr>
            <p:nvPr/>
          </p:nvSpPr>
          <p:spPr bwMode="auto">
            <a:xfrm>
              <a:off x="8080218" y="1504422"/>
              <a:ext cx="442636" cy="271378"/>
            </a:xfrm>
            <a:custGeom>
              <a:avLst/>
              <a:gdLst>
                <a:gd name="T0" fmla="*/ 0 w 700"/>
                <a:gd name="T1" fmla="*/ 225 h 428"/>
                <a:gd name="T2" fmla="*/ 0 w 700"/>
                <a:gd name="T3" fmla="*/ 428 h 428"/>
                <a:gd name="T4" fmla="*/ 700 w 700"/>
                <a:gd name="T5" fmla="*/ 428 h 428"/>
                <a:gd name="T6" fmla="*/ 700 w 700"/>
                <a:gd name="T7" fmla="*/ 225 h 428"/>
                <a:gd name="T8" fmla="*/ 531 w 700"/>
                <a:gd name="T9" fmla="*/ 0 h 428"/>
                <a:gd name="T10" fmla="*/ 531 w 700"/>
                <a:gd name="T11" fmla="*/ 0 h 428"/>
                <a:gd name="T12" fmla="*/ 160 w 700"/>
                <a:gd name="T13" fmla="*/ 0 h 428"/>
                <a:gd name="T14" fmla="*/ 160 w 700"/>
                <a:gd name="T15" fmla="*/ 0 h 428"/>
                <a:gd name="T16" fmla="*/ 0 w 700"/>
                <a:gd name="T17" fmla="*/ 22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0" h="428">
                  <a:moveTo>
                    <a:pt x="0" y="225"/>
                  </a:moveTo>
                  <a:cubicBezTo>
                    <a:pt x="0" y="428"/>
                    <a:pt x="0" y="428"/>
                    <a:pt x="0" y="428"/>
                  </a:cubicBezTo>
                  <a:cubicBezTo>
                    <a:pt x="700" y="428"/>
                    <a:pt x="700" y="428"/>
                    <a:pt x="700" y="428"/>
                  </a:cubicBezTo>
                  <a:cubicBezTo>
                    <a:pt x="700" y="225"/>
                    <a:pt x="700" y="225"/>
                    <a:pt x="700" y="225"/>
                  </a:cubicBezTo>
                  <a:cubicBezTo>
                    <a:pt x="700" y="129"/>
                    <a:pt x="616" y="11"/>
                    <a:pt x="531" y="0"/>
                  </a:cubicBezTo>
                  <a:cubicBezTo>
                    <a:pt x="531" y="0"/>
                    <a:pt x="531" y="0"/>
                    <a:pt x="531" y="0"/>
                  </a:cubicBezTo>
                  <a:cubicBezTo>
                    <a:pt x="414" y="86"/>
                    <a:pt x="266" y="86"/>
                    <a:pt x="160" y="0"/>
                  </a:cubicBezTo>
                  <a:cubicBezTo>
                    <a:pt x="160" y="0"/>
                    <a:pt x="160" y="0"/>
                    <a:pt x="160" y="0"/>
                  </a:cubicBezTo>
                  <a:cubicBezTo>
                    <a:pt x="75" y="11"/>
                    <a:pt x="0" y="129"/>
                    <a:pt x="0" y="2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191">
              <a:hlinkClick r:id="rId6"/>
              <a:extLst>
                <a:ext uri="{FF2B5EF4-FFF2-40B4-BE49-F238E27FC236}">
                  <a16:creationId xmlns:a16="http://schemas.microsoft.com/office/drawing/2014/main" id="{AAC80CDA-AB2E-AA4F-890B-29B7289A24E2}"/>
                </a:ext>
              </a:extLst>
            </p:cNvPr>
            <p:cNvSpPr>
              <a:spLocks/>
            </p:cNvSpPr>
            <p:nvPr/>
          </p:nvSpPr>
          <p:spPr bwMode="auto">
            <a:xfrm>
              <a:off x="7853631" y="1504422"/>
              <a:ext cx="239761" cy="234492"/>
            </a:xfrm>
            <a:custGeom>
              <a:avLst/>
              <a:gdLst>
                <a:gd name="T0" fmla="*/ 317 w 380"/>
                <a:gd name="T1" fmla="*/ 224 h 372"/>
                <a:gd name="T2" fmla="*/ 380 w 380"/>
                <a:gd name="T3" fmla="*/ 43 h 372"/>
                <a:gd name="T4" fmla="*/ 148 w 380"/>
                <a:gd name="T5" fmla="*/ 0 h 372"/>
                <a:gd name="T6" fmla="*/ 148 w 380"/>
                <a:gd name="T7" fmla="*/ 0 h 372"/>
                <a:gd name="T8" fmla="*/ 0 w 380"/>
                <a:gd name="T9" fmla="*/ 192 h 372"/>
                <a:gd name="T10" fmla="*/ 0 w 380"/>
                <a:gd name="T11" fmla="*/ 372 h 372"/>
                <a:gd name="T12" fmla="*/ 317 w 380"/>
                <a:gd name="T13" fmla="*/ 372 h 372"/>
                <a:gd name="T14" fmla="*/ 317 w 380"/>
                <a:gd name="T15" fmla="*/ 224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372">
                  <a:moveTo>
                    <a:pt x="317" y="224"/>
                  </a:moveTo>
                  <a:cubicBezTo>
                    <a:pt x="317" y="160"/>
                    <a:pt x="338" y="96"/>
                    <a:pt x="380" y="43"/>
                  </a:cubicBezTo>
                  <a:cubicBezTo>
                    <a:pt x="296" y="64"/>
                    <a:pt x="212" y="43"/>
                    <a:pt x="148" y="0"/>
                  </a:cubicBezTo>
                  <a:cubicBezTo>
                    <a:pt x="148" y="0"/>
                    <a:pt x="148" y="0"/>
                    <a:pt x="148" y="0"/>
                  </a:cubicBezTo>
                  <a:cubicBezTo>
                    <a:pt x="74" y="0"/>
                    <a:pt x="0" y="107"/>
                    <a:pt x="0" y="192"/>
                  </a:cubicBezTo>
                  <a:cubicBezTo>
                    <a:pt x="0" y="372"/>
                    <a:pt x="0" y="372"/>
                    <a:pt x="0" y="372"/>
                  </a:cubicBezTo>
                  <a:cubicBezTo>
                    <a:pt x="317" y="372"/>
                    <a:pt x="317" y="372"/>
                    <a:pt x="317" y="372"/>
                  </a:cubicBezTo>
                  <a:lnTo>
                    <a:pt x="317" y="224"/>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192">
              <a:hlinkClick r:id="rId6"/>
              <a:extLst>
                <a:ext uri="{FF2B5EF4-FFF2-40B4-BE49-F238E27FC236}">
                  <a16:creationId xmlns:a16="http://schemas.microsoft.com/office/drawing/2014/main" id="{F66E2F89-7B52-3C42-800B-88DD1B2AA9D1}"/>
                </a:ext>
              </a:extLst>
            </p:cNvPr>
            <p:cNvSpPr>
              <a:spLocks/>
            </p:cNvSpPr>
            <p:nvPr/>
          </p:nvSpPr>
          <p:spPr bwMode="auto">
            <a:xfrm>
              <a:off x="8499141" y="1504422"/>
              <a:ext cx="242396" cy="234492"/>
            </a:xfrm>
            <a:custGeom>
              <a:avLst/>
              <a:gdLst>
                <a:gd name="T0" fmla="*/ 235 w 384"/>
                <a:gd name="T1" fmla="*/ 0 h 372"/>
                <a:gd name="T2" fmla="*/ 0 w 384"/>
                <a:gd name="T3" fmla="*/ 43 h 372"/>
                <a:gd name="T4" fmla="*/ 75 w 384"/>
                <a:gd name="T5" fmla="*/ 224 h 372"/>
                <a:gd name="T6" fmla="*/ 75 w 384"/>
                <a:gd name="T7" fmla="*/ 372 h 372"/>
                <a:gd name="T8" fmla="*/ 384 w 384"/>
                <a:gd name="T9" fmla="*/ 372 h 372"/>
                <a:gd name="T10" fmla="*/ 384 w 384"/>
                <a:gd name="T11" fmla="*/ 192 h 372"/>
                <a:gd name="T12" fmla="*/ 235 w 384"/>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384" h="372">
                  <a:moveTo>
                    <a:pt x="235" y="0"/>
                  </a:moveTo>
                  <a:cubicBezTo>
                    <a:pt x="171" y="43"/>
                    <a:pt x="86" y="64"/>
                    <a:pt x="0" y="43"/>
                  </a:cubicBezTo>
                  <a:cubicBezTo>
                    <a:pt x="43" y="96"/>
                    <a:pt x="75" y="160"/>
                    <a:pt x="75" y="224"/>
                  </a:cubicBezTo>
                  <a:cubicBezTo>
                    <a:pt x="75" y="372"/>
                    <a:pt x="75" y="372"/>
                    <a:pt x="75" y="372"/>
                  </a:cubicBezTo>
                  <a:cubicBezTo>
                    <a:pt x="384" y="372"/>
                    <a:pt x="384" y="372"/>
                    <a:pt x="384" y="372"/>
                  </a:cubicBezTo>
                  <a:cubicBezTo>
                    <a:pt x="384" y="192"/>
                    <a:pt x="384" y="192"/>
                    <a:pt x="384" y="192"/>
                  </a:cubicBezTo>
                  <a:cubicBezTo>
                    <a:pt x="384" y="107"/>
                    <a:pt x="310" y="0"/>
                    <a:pt x="235"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193">
              <a:hlinkClick r:id="rId6"/>
              <a:extLst>
                <a:ext uri="{FF2B5EF4-FFF2-40B4-BE49-F238E27FC236}">
                  <a16:creationId xmlns:a16="http://schemas.microsoft.com/office/drawing/2014/main" id="{A2AE04B8-9579-3240-BFF6-70FA7D68D69C}"/>
                </a:ext>
              </a:extLst>
            </p:cNvPr>
            <p:cNvSpPr>
              <a:spLocks/>
            </p:cNvSpPr>
            <p:nvPr/>
          </p:nvSpPr>
          <p:spPr bwMode="auto">
            <a:xfrm>
              <a:off x="7927404" y="1246218"/>
              <a:ext cx="223953" cy="239761"/>
            </a:xfrm>
            <a:custGeom>
              <a:avLst/>
              <a:gdLst>
                <a:gd name="T0" fmla="*/ 325 w 356"/>
                <a:gd name="T1" fmla="*/ 180 h 380"/>
                <a:gd name="T2" fmla="*/ 346 w 356"/>
                <a:gd name="T3" fmla="*/ 74 h 380"/>
                <a:gd name="T4" fmla="*/ 189 w 356"/>
                <a:gd name="T5" fmla="*/ 0 h 380"/>
                <a:gd name="T6" fmla="*/ 0 w 356"/>
                <a:gd name="T7" fmla="*/ 190 h 380"/>
                <a:gd name="T8" fmla="*/ 189 w 356"/>
                <a:gd name="T9" fmla="*/ 380 h 380"/>
                <a:gd name="T10" fmla="*/ 356 w 356"/>
                <a:gd name="T11" fmla="*/ 296 h 380"/>
                <a:gd name="T12" fmla="*/ 325 w 356"/>
                <a:gd name="T13" fmla="*/ 180 h 380"/>
              </a:gdLst>
              <a:ahLst/>
              <a:cxnLst>
                <a:cxn ang="0">
                  <a:pos x="T0" y="T1"/>
                </a:cxn>
                <a:cxn ang="0">
                  <a:pos x="T2" y="T3"/>
                </a:cxn>
                <a:cxn ang="0">
                  <a:pos x="T4" y="T5"/>
                </a:cxn>
                <a:cxn ang="0">
                  <a:pos x="T6" y="T7"/>
                </a:cxn>
                <a:cxn ang="0">
                  <a:pos x="T8" y="T9"/>
                </a:cxn>
                <a:cxn ang="0">
                  <a:pos x="T10" y="T11"/>
                </a:cxn>
                <a:cxn ang="0">
                  <a:pos x="T12" y="T13"/>
                </a:cxn>
              </a:cxnLst>
              <a:rect l="0" t="0" r="r" b="b"/>
              <a:pathLst>
                <a:path w="356" h="380">
                  <a:moveTo>
                    <a:pt x="325" y="180"/>
                  </a:moveTo>
                  <a:cubicBezTo>
                    <a:pt x="325" y="138"/>
                    <a:pt x="325" y="106"/>
                    <a:pt x="346" y="74"/>
                  </a:cubicBezTo>
                  <a:cubicBezTo>
                    <a:pt x="304" y="32"/>
                    <a:pt x="252" y="0"/>
                    <a:pt x="189" y="0"/>
                  </a:cubicBezTo>
                  <a:cubicBezTo>
                    <a:pt x="84" y="0"/>
                    <a:pt x="0" y="85"/>
                    <a:pt x="0" y="190"/>
                  </a:cubicBezTo>
                  <a:cubicBezTo>
                    <a:pt x="0" y="296"/>
                    <a:pt x="84" y="380"/>
                    <a:pt x="189" y="380"/>
                  </a:cubicBezTo>
                  <a:cubicBezTo>
                    <a:pt x="262" y="380"/>
                    <a:pt x="315" y="349"/>
                    <a:pt x="356" y="296"/>
                  </a:cubicBezTo>
                  <a:cubicBezTo>
                    <a:pt x="336" y="264"/>
                    <a:pt x="325" y="222"/>
                    <a:pt x="325" y="18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Oval 194">
              <a:hlinkClick r:id="rId6"/>
              <a:extLst>
                <a:ext uri="{FF2B5EF4-FFF2-40B4-BE49-F238E27FC236}">
                  <a16:creationId xmlns:a16="http://schemas.microsoft.com/office/drawing/2014/main" id="{425FFACD-1E8B-BC4F-97F7-97FCA3242334}"/>
                </a:ext>
              </a:extLst>
            </p:cNvPr>
            <p:cNvSpPr>
              <a:spLocks noChangeArrowheads="1"/>
            </p:cNvSpPr>
            <p:nvPr/>
          </p:nvSpPr>
          <p:spPr bwMode="auto">
            <a:xfrm>
              <a:off x="8159260" y="1214601"/>
              <a:ext cx="276647" cy="281917"/>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195">
              <a:hlinkClick r:id="rId6"/>
              <a:extLst>
                <a:ext uri="{FF2B5EF4-FFF2-40B4-BE49-F238E27FC236}">
                  <a16:creationId xmlns:a16="http://schemas.microsoft.com/office/drawing/2014/main" id="{9F97052F-666E-C54E-9336-9E7BE17FCA5E}"/>
                </a:ext>
              </a:extLst>
            </p:cNvPr>
            <p:cNvSpPr>
              <a:spLocks/>
            </p:cNvSpPr>
            <p:nvPr/>
          </p:nvSpPr>
          <p:spPr bwMode="auto">
            <a:xfrm>
              <a:off x="8441177" y="1246218"/>
              <a:ext cx="221318" cy="239761"/>
            </a:xfrm>
            <a:custGeom>
              <a:avLst/>
              <a:gdLst>
                <a:gd name="T0" fmla="*/ 159 w 348"/>
                <a:gd name="T1" fmla="*/ 0 h 380"/>
                <a:gd name="T2" fmla="*/ 11 w 348"/>
                <a:gd name="T3" fmla="*/ 74 h 380"/>
                <a:gd name="T4" fmla="*/ 32 w 348"/>
                <a:gd name="T5" fmla="*/ 180 h 380"/>
                <a:gd name="T6" fmla="*/ 0 w 348"/>
                <a:gd name="T7" fmla="*/ 296 h 380"/>
                <a:gd name="T8" fmla="*/ 159 w 348"/>
                <a:gd name="T9" fmla="*/ 380 h 380"/>
                <a:gd name="T10" fmla="*/ 348 w 348"/>
                <a:gd name="T11" fmla="*/ 190 h 380"/>
                <a:gd name="T12" fmla="*/ 159 w 348"/>
                <a:gd name="T13" fmla="*/ 0 h 380"/>
              </a:gdLst>
              <a:ahLst/>
              <a:cxnLst>
                <a:cxn ang="0">
                  <a:pos x="T0" y="T1"/>
                </a:cxn>
                <a:cxn ang="0">
                  <a:pos x="T2" y="T3"/>
                </a:cxn>
                <a:cxn ang="0">
                  <a:pos x="T4" y="T5"/>
                </a:cxn>
                <a:cxn ang="0">
                  <a:pos x="T6" y="T7"/>
                </a:cxn>
                <a:cxn ang="0">
                  <a:pos x="T8" y="T9"/>
                </a:cxn>
                <a:cxn ang="0">
                  <a:pos x="T10" y="T11"/>
                </a:cxn>
                <a:cxn ang="0">
                  <a:pos x="T12" y="T13"/>
                </a:cxn>
              </a:cxnLst>
              <a:rect l="0" t="0" r="r" b="b"/>
              <a:pathLst>
                <a:path w="348" h="380">
                  <a:moveTo>
                    <a:pt x="159" y="0"/>
                  </a:moveTo>
                  <a:cubicBezTo>
                    <a:pt x="95" y="0"/>
                    <a:pt x="43" y="32"/>
                    <a:pt x="11" y="74"/>
                  </a:cubicBezTo>
                  <a:cubicBezTo>
                    <a:pt x="22" y="106"/>
                    <a:pt x="32" y="138"/>
                    <a:pt x="32" y="180"/>
                  </a:cubicBezTo>
                  <a:cubicBezTo>
                    <a:pt x="32" y="222"/>
                    <a:pt x="22" y="264"/>
                    <a:pt x="0" y="296"/>
                  </a:cubicBezTo>
                  <a:cubicBezTo>
                    <a:pt x="32" y="349"/>
                    <a:pt x="95" y="380"/>
                    <a:pt x="159" y="380"/>
                  </a:cubicBezTo>
                  <a:cubicBezTo>
                    <a:pt x="264" y="380"/>
                    <a:pt x="348" y="296"/>
                    <a:pt x="348" y="190"/>
                  </a:cubicBezTo>
                  <a:cubicBezTo>
                    <a:pt x="348" y="85"/>
                    <a:pt x="264" y="0"/>
                    <a:pt x="15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47" name="Rectangle 46">
            <a:extLst>
              <a:ext uri="{FF2B5EF4-FFF2-40B4-BE49-F238E27FC236}">
                <a16:creationId xmlns:a16="http://schemas.microsoft.com/office/drawing/2014/main" id="{105638E4-AD1B-164B-A72E-D179AF580509}"/>
              </a:ext>
            </a:extLst>
          </p:cNvPr>
          <p:cNvSpPr/>
          <p:nvPr/>
        </p:nvSpPr>
        <p:spPr bwMode="gray">
          <a:xfrm>
            <a:off x="7534541" y="5570899"/>
            <a:ext cx="4295507" cy="9271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000" dirty="0">
              <a:solidFill>
                <a:schemeClr val="bg1"/>
              </a:solidFill>
            </a:endParaRPr>
          </a:p>
          <a:p>
            <a:pPr algn="ctr">
              <a:spcBef>
                <a:spcPts val="300"/>
              </a:spcBef>
              <a:spcAft>
                <a:spcPts val="100"/>
              </a:spcAft>
            </a:pPr>
            <a:endParaRPr lang="en-DE" sz="1000" dirty="0">
              <a:solidFill>
                <a:schemeClr val="bg1"/>
              </a:solidFill>
            </a:endParaRPr>
          </a:p>
          <a:p>
            <a:pPr algn="ctr">
              <a:spcBef>
                <a:spcPts val="300"/>
              </a:spcBef>
              <a:spcAft>
                <a:spcPts val="100"/>
              </a:spcAft>
            </a:pPr>
            <a:endParaRPr lang="en-DE" sz="1000" dirty="0">
              <a:solidFill>
                <a:schemeClr val="bg1"/>
              </a:solidFill>
            </a:endParaRPr>
          </a:p>
          <a:p>
            <a:pPr algn="ctr">
              <a:spcBef>
                <a:spcPts val="300"/>
              </a:spcBef>
              <a:spcAft>
                <a:spcPts val="100"/>
              </a:spcAft>
            </a:pPr>
            <a:r>
              <a:rPr lang="en-DE" sz="1000" dirty="0">
                <a:solidFill>
                  <a:schemeClr val="bg1"/>
                </a:solidFill>
              </a:rPr>
              <a:t>Reward Winners</a:t>
            </a:r>
          </a:p>
        </p:txBody>
      </p:sp>
      <p:sp>
        <p:nvSpPr>
          <p:cNvPr id="67" name="Rectangle 66">
            <a:extLst>
              <a:ext uri="{FF2B5EF4-FFF2-40B4-BE49-F238E27FC236}">
                <a16:creationId xmlns:a16="http://schemas.microsoft.com/office/drawing/2014/main" id="{6568AC78-24F2-6B46-85BC-ECA58A7EAC8C}"/>
              </a:ext>
            </a:extLst>
          </p:cNvPr>
          <p:cNvSpPr/>
          <p:nvPr/>
        </p:nvSpPr>
        <p:spPr bwMode="gray">
          <a:xfrm>
            <a:off x="10397704" y="2211145"/>
            <a:ext cx="1338773" cy="831273"/>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nvGrpSpPr>
          <p:cNvPr id="50" name="Gruppieren 275">
            <a:extLst>
              <a:ext uri="{FF2B5EF4-FFF2-40B4-BE49-F238E27FC236}">
                <a16:creationId xmlns:a16="http://schemas.microsoft.com/office/drawing/2014/main" id="{C9ECB34B-1736-524A-95A0-38AC64514016}"/>
              </a:ext>
            </a:extLst>
          </p:cNvPr>
          <p:cNvGrpSpPr/>
          <p:nvPr/>
        </p:nvGrpSpPr>
        <p:grpSpPr>
          <a:xfrm>
            <a:off x="10645473" y="2356677"/>
            <a:ext cx="900247" cy="540209"/>
            <a:chOff x="10318559" y="2565339"/>
            <a:chExt cx="900247" cy="540209"/>
          </a:xfrm>
        </p:grpSpPr>
        <p:sp>
          <p:nvSpPr>
            <p:cNvPr id="51" name="Textfeld 277">
              <a:hlinkClick r:id="rId7"/>
              <a:extLst>
                <a:ext uri="{FF2B5EF4-FFF2-40B4-BE49-F238E27FC236}">
                  <a16:creationId xmlns:a16="http://schemas.microsoft.com/office/drawing/2014/main" id="{A7CA7441-31B9-2B43-B2B7-867191733B07}"/>
                </a:ext>
              </a:extLst>
            </p:cNvPr>
            <p:cNvSpPr txBox="1"/>
            <p:nvPr/>
          </p:nvSpPr>
          <p:spPr>
            <a:xfrm>
              <a:off x="10318559" y="2904253"/>
              <a:ext cx="900247"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CRP </a:t>
              </a:r>
              <a:r>
                <a:rPr lang="en-US"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multisig</a:t>
              </a: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 wallet</a:t>
              </a:r>
            </a:p>
          </p:txBody>
        </p:sp>
        <p:grpSp>
          <p:nvGrpSpPr>
            <p:cNvPr id="52" name="Gruppieren 278">
              <a:extLst>
                <a:ext uri="{FF2B5EF4-FFF2-40B4-BE49-F238E27FC236}">
                  <a16:creationId xmlns:a16="http://schemas.microsoft.com/office/drawing/2014/main" id="{8D0A1D48-2250-164B-9A3D-61DBB625847D}"/>
                </a:ext>
              </a:extLst>
            </p:cNvPr>
            <p:cNvGrpSpPr/>
            <p:nvPr/>
          </p:nvGrpSpPr>
          <p:grpSpPr>
            <a:xfrm>
              <a:off x="10563842" y="2565339"/>
              <a:ext cx="409681" cy="321945"/>
              <a:chOff x="1413405" y="4612005"/>
              <a:chExt cx="409681" cy="321945"/>
            </a:xfrm>
          </p:grpSpPr>
          <p:sp>
            <p:nvSpPr>
              <p:cNvPr id="53" name="Rechteck 279">
                <a:hlinkClick r:id="rId7"/>
                <a:extLst>
                  <a:ext uri="{FF2B5EF4-FFF2-40B4-BE49-F238E27FC236}">
                    <a16:creationId xmlns:a16="http://schemas.microsoft.com/office/drawing/2014/main" id="{D24CE912-012F-7442-B669-FAF4A04F45D7}"/>
                  </a:ext>
                </a:extLst>
              </p:cNvPr>
              <p:cNvSpPr/>
              <p:nvPr/>
            </p:nvSpPr>
            <p:spPr bwMode="gray">
              <a:xfrm>
                <a:off x="1413406" y="4612005"/>
                <a:ext cx="373016" cy="274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Parallelogramm 280">
                <a:hlinkClick r:id="rId7"/>
                <a:extLst>
                  <a:ext uri="{FF2B5EF4-FFF2-40B4-BE49-F238E27FC236}">
                    <a16:creationId xmlns:a16="http://schemas.microsoft.com/office/drawing/2014/main" id="{BEC3F15F-3F14-164E-A7BB-8432C79708A0}"/>
                  </a:ext>
                </a:extLst>
              </p:cNvPr>
              <p:cNvSpPr/>
              <p:nvPr/>
            </p:nvSpPr>
            <p:spPr bwMode="gray">
              <a:xfrm rot="5400000">
                <a:off x="1458222" y="4591953"/>
                <a:ext cx="297180" cy="386814"/>
              </a:xfrm>
              <a:prstGeom prst="parallelogram">
                <a:avLst>
                  <a:gd name="adj" fmla="val 12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5" name="Gruppieren 281">
                <a:extLst>
                  <a:ext uri="{FF2B5EF4-FFF2-40B4-BE49-F238E27FC236}">
                    <a16:creationId xmlns:a16="http://schemas.microsoft.com/office/drawing/2014/main" id="{D3FAADAA-1D64-CA46-BB8A-7B24F7878FFC}"/>
                  </a:ext>
                </a:extLst>
              </p:cNvPr>
              <p:cNvGrpSpPr/>
              <p:nvPr/>
            </p:nvGrpSpPr>
            <p:grpSpPr>
              <a:xfrm>
                <a:off x="1713992" y="4761558"/>
                <a:ext cx="109094" cy="63904"/>
                <a:chOff x="1713992" y="4761558"/>
                <a:chExt cx="109094" cy="63904"/>
              </a:xfrm>
            </p:grpSpPr>
            <p:sp>
              <p:nvSpPr>
                <p:cNvPr id="57" name="Rechteck: abgerundete Ecken 283">
                  <a:hlinkClick r:id="rId7"/>
                  <a:extLst>
                    <a:ext uri="{FF2B5EF4-FFF2-40B4-BE49-F238E27FC236}">
                      <a16:creationId xmlns:a16="http://schemas.microsoft.com/office/drawing/2014/main" id="{4515F1DF-8468-0649-857E-3F60EACFB8CE}"/>
                    </a:ext>
                  </a:extLst>
                </p:cNvPr>
                <p:cNvSpPr/>
                <p:nvPr/>
              </p:nvSpPr>
              <p:spPr bwMode="gray">
                <a:xfrm>
                  <a:off x="1713992" y="4761558"/>
                  <a:ext cx="109094" cy="63904"/>
                </a:xfrm>
                <a:prstGeom prst="roundRect">
                  <a:avLst/>
                </a:prstGeom>
                <a:solidFill>
                  <a:schemeClr val="bg1"/>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Rechteck: abgerundete Ecken 284">
                  <a:hlinkClick r:id="rId7"/>
                  <a:extLst>
                    <a:ext uri="{FF2B5EF4-FFF2-40B4-BE49-F238E27FC236}">
                      <a16:creationId xmlns:a16="http://schemas.microsoft.com/office/drawing/2014/main" id="{1AB3953D-17E0-DB4F-9317-7296D72544E5}"/>
                    </a:ext>
                  </a:extLst>
                </p:cNvPr>
                <p:cNvSpPr/>
                <p:nvPr/>
              </p:nvSpPr>
              <p:spPr bwMode="gray">
                <a:xfrm>
                  <a:off x="1732651" y="4780910"/>
                  <a:ext cx="25200" cy="25200"/>
                </a:xfrm>
                <a:prstGeom prst="round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6" name="Gleichschenkliges Dreieck 282">
                <a:hlinkClick r:id="rId7"/>
                <a:extLst>
                  <a:ext uri="{FF2B5EF4-FFF2-40B4-BE49-F238E27FC236}">
                    <a16:creationId xmlns:a16="http://schemas.microsoft.com/office/drawing/2014/main" id="{56E19863-C6A3-BA4A-8272-28ED4FB8CDCD}"/>
                  </a:ext>
                </a:extLst>
              </p:cNvPr>
              <p:cNvSpPr/>
              <p:nvPr/>
            </p:nvSpPr>
            <p:spPr bwMode="gray">
              <a:xfrm rot="16200000">
                <a:off x="1612280" y="4485391"/>
                <a:ext cx="36000" cy="339880"/>
              </a:xfrm>
              <a:prstGeom prst="triangle">
                <a:avLst>
                  <a:gd name="adj" fmla="val 100000"/>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cxnSp>
        <p:nvCxnSpPr>
          <p:cNvPr id="69" name="Elbow Connector 68">
            <a:extLst>
              <a:ext uri="{FF2B5EF4-FFF2-40B4-BE49-F238E27FC236}">
                <a16:creationId xmlns:a16="http://schemas.microsoft.com/office/drawing/2014/main" id="{AAC52D0F-0E54-F94A-A32E-1899B6BD1AB2}"/>
              </a:ext>
            </a:extLst>
          </p:cNvPr>
          <p:cNvCxnSpPr>
            <a:cxnSpLocks/>
            <a:stCxn id="10" idx="2"/>
          </p:cNvCxnSpPr>
          <p:nvPr/>
        </p:nvCxnSpPr>
        <p:spPr>
          <a:xfrm rot="16200000" flipH="1">
            <a:off x="9707890" y="1218642"/>
            <a:ext cx="966907" cy="1018097"/>
          </a:xfrm>
          <a:prstGeom prst="bentConnector3">
            <a:avLst>
              <a:gd name="adj1" fmla="val 58168"/>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97360DF0-09DB-FD47-A305-780C4046B90F}"/>
              </a:ext>
            </a:extLst>
          </p:cNvPr>
          <p:cNvGrpSpPr/>
          <p:nvPr/>
        </p:nvGrpSpPr>
        <p:grpSpPr>
          <a:xfrm>
            <a:off x="8994420" y="1287853"/>
            <a:ext cx="1375751" cy="484148"/>
            <a:chOff x="9625548" y="1328191"/>
            <a:chExt cx="1375751" cy="484148"/>
          </a:xfrm>
        </p:grpSpPr>
        <p:sp>
          <p:nvSpPr>
            <p:cNvPr id="23" name="Rectangle 22">
              <a:extLst>
                <a:ext uri="{FF2B5EF4-FFF2-40B4-BE49-F238E27FC236}">
                  <a16:creationId xmlns:a16="http://schemas.microsoft.com/office/drawing/2014/main" id="{0F0FD294-B9CA-3F4D-9E44-CB8776712198}"/>
                </a:ext>
              </a:extLst>
            </p:cNvPr>
            <p:cNvSpPr/>
            <p:nvPr/>
          </p:nvSpPr>
          <p:spPr bwMode="gray">
            <a:xfrm>
              <a:off x="9727964" y="1328191"/>
              <a:ext cx="1170920" cy="484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8" name="Ellipse 361">
              <a:extLst>
                <a:ext uri="{FF2B5EF4-FFF2-40B4-BE49-F238E27FC236}">
                  <a16:creationId xmlns:a16="http://schemas.microsoft.com/office/drawing/2014/main" id="{9419BDE9-9456-6E4A-8322-49293C1CE6F2}"/>
                </a:ext>
              </a:extLst>
            </p:cNvPr>
            <p:cNvSpPr/>
            <p:nvPr/>
          </p:nvSpPr>
          <p:spPr bwMode="gray">
            <a:xfrm>
              <a:off x="10232815" y="1381958"/>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2DCC1271-75D0-E64C-A7A3-B9DFED8E3E98}"/>
                </a:ext>
              </a:extLst>
            </p:cNvPr>
            <p:cNvSpPr txBox="1"/>
            <p:nvPr/>
          </p:nvSpPr>
          <p:spPr>
            <a:xfrm>
              <a:off x="9625548" y="1542630"/>
              <a:ext cx="1375751" cy="269708"/>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DE" sz="1000" dirty="0"/>
                <a:t>5,000 ꜩ/month</a:t>
              </a:r>
            </a:p>
          </p:txBody>
        </p:sp>
      </p:grpSp>
      <p:sp>
        <p:nvSpPr>
          <p:cNvPr id="74" name="Rectangle 73">
            <a:extLst>
              <a:ext uri="{FF2B5EF4-FFF2-40B4-BE49-F238E27FC236}">
                <a16:creationId xmlns:a16="http://schemas.microsoft.com/office/drawing/2014/main" id="{899CC155-C756-8C40-9FDE-511EAD4DB414}"/>
              </a:ext>
            </a:extLst>
          </p:cNvPr>
          <p:cNvSpPr/>
          <p:nvPr/>
        </p:nvSpPr>
        <p:spPr bwMode="gray">
          <a:xfrm>
            <a:off x="8058484" y="3147658"/>
            <a:ext cx="2074697" cy="2189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spcAft>
                <a:spcPts val="100"/>
              </a:spcAft>
            </a:pPr>
            <a:r>
              <a:rPr lang="en-DE" sz="1000" dirty="0">
                <a:solidFill>
                  <a:schemeClr val="bg1"/>
                </a:solidFill>
              </a:rPr>
              <a:t>Indive Dev of the Month</a:t>
            </a:r>
          </a:p>
        </p:txBody>
      </p:sp>
      <p:sp>
        <p:nvSpPr>
          <p:cNvPr id="75" name="Rectangle 74">
            <a:extLst>
              <a:ext uri="{FF2B5EF4-FFF2-40B4-BE49-F238E27FC236}">
                <a16:creationId xmlns:a16="http://schemas.microsoft.com/office/drawing/2014/main" id="{E79D4785-CA9B-C74D-B038-0FB5CA95C236}"/>
              </a:ext>
            </a:extLst>
          </p:cNvPr>
          <p:cNvSpPr/>
          <p:nvPr/>
        </p:nvSpPr>
        <p:spPr bwMode="gray">
          <a:xfrm>
            <a:off x="8058484" y="3458265"/>
            <a:ext cx="2074697" cy="2189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spcAft>
                <a:spcPts val="100"/>
              </a:spcAft>
            </a:pPr>
            <a:r>
              <a:rPr lang="en-DE" sz="1000" dirty="0">
                <a:solidFill>
                  <a:schemeClr val="bg1"/>
                </a:solidFill>
              </a:rPr>
              <a:t>Memenator</a:t>
            </a:r>
          </a:p>
        </p:txBody>
      </p:sp>
      <p:sp>
        <p:nvSpPr>
          <p:cNvPr id="76" name="Rectangle 75">
            <a:extLst>
              <a:ext uri="{FF2B5EF4-FFF2-40B4-BE49-F238E27FC236}">
                <a16:creationId xmlns:a16="http://schemas.microsoft.com/office/drawing/2014/main" id="{37ECDEDB-3E11-6441-B5B3-14DFD3AC6973}"/>
              </a:ext>
            </a:extLst>
          </p:cNvPr>
          <p:cNvSpPr/>
          <p:nvPr/>
        </p:nvSpPr>
        <p:spPr bwMode="gray">
          <a:xfrm>
            <a:off x="8058484" y="3768872"/>
            <a:ext cx="2074697" cy="2189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spcAft>
                <a:spcPts val="100"/>
              </a:spcAft>
            </a:pPr>
            <a:r>
              <a:rPr lang="en-DE" sz="1000" dirty="0">
                <a:solidFill>
                  <a:schemeClr val="bg1"/>
                </a:solidFill>
              </a:rPr>
              <a:t>Troll Hunter and/or FUD Fighter</a:t>
            </a:r>
          </a:p>
        </p:txBody>
      </p:sp>
      <p:sp>
        <p:nvSpPr>
          <p:cNvPr id="77" name="Rectangle 76">
            <a:extLst>
              <a:ext uri="{FF2B5EF4-FFF2-40B4-BE49-F238E27FC236}">
                <a16:creationId xmlns:a16="http://schemas.microsoft.com/office/drawing/2014/main" id="{18D12F0D-86E9-3C41-B9A7-C9E9FB420B1F}"/>
              </a:ext>
            </a:extLst>
          </p:cNvPr>
          <p:cNvSpPr/>
          <p:nvPr/>
        </p:nvSpPr>
        <p:spPr bwMode="gray">
          <a:xfrm>
            <a:off x="8058484" y="4079479"/>
            <a:ext cx="2074697" cy="2189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spcAft>
                <a:spcPts val="100"/>
              </a:spcAft>
            </a:pPr>
            <a:r>
              <a:rPr lang="en-DE" sz="1000" dirty="0">
                <a:solidFill>
                  <a:schemeClr val="bg1"/>
                </a:solidFill>
              </a:rPr>
              <a:t>…</a:t>
            </a:r>
          </a:p>
        </p:txBody>
      </p:sp>
      <p:sp>
        <p:nvSpPr>
          <p:cNvPr id="79" name="Rectangle 78">
            <a:extLst>
              <a:ext uri="{FF2B5EF4-FFF2-40B4-BE49-F238E27FC236}">
                <a16:creationId xmlns:a16="http://schemas.microsoft.com/office/drawing/2014/main" id="{741EE23D-7974-E244-83A7-E064FE002392}"/>
              </a:ext>
            </a:extLst>
          </p:cNvPr>
          <p:cNvSpPr/>
          <p:nvPr/>
        </p:nvSpPr>
        <p:spPr bwMode="gray">
          <a:xfrm>
            <a:off x="8058484" y="4390086"/>
            <a:ext cx="2074697" cy="2189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spcAft>
                <a:spcPts val="100"/>
              </a:spcAft>
            </a:pPr>
            <a:r>
              <a:rPr lang="en-DE" sz="1000" dirty="0">
                <a:solidFill>
                  <a:schemeClr val="bg1"/>
                </a:solidFill>
              </a:rPr>
              <a:t>Give and Go</a:t>
            </a:r>
          </a:p>
        </p:txBody>
      </p:sp>
      <p:sp>
        <p:nvSpPr>
          <p:cNvPr id="80" name="Rectangle 79">
            <a:extLst>
              <a:ext uri="{FF2B5EF4-FFF2-40B4-BE49-F238E27FC236}">
                <a16:creationId xmlns:a16="http://schemas.microsoft.com/office/drawing/2014/main" id="{59B5537C-2A07-C240-AF91-ECF25E9F9D03}"/>
              </a:ext>
            </a:extLst>
          </p:cNvPr>
          <p:cNvSpPr/>
          <p:nvPr/>
        </p:nvSpPr>
        <p:spPr bwMode="gray">
          <a:xfrm>
            <a:off x="8058484" y="4700694"/>
            <a:ext cx="2074697" cy="2189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spcAft>
                <a:spcPts val="100"/>
              </a:spcAft>
            </a:pPr>
            <a:r>
              <a:rPr lang="en-DE" sz="1000" dirty="0">
                <a:solidFill>
                  <a:schemeClr val="bg1"/>
                </a:solidFill>
              </a:rPr>
              <a:t>Humble Coder Abode</a:t>
            </a:r>
          </a:p>
        </p:txBody>
      </p:sp>
      <p:cxnSp>
        <p:nvCxnSpPr>
          <p:cNvPr id="81" name="Elbow Connector 80">
            <a:extLst>
              <a:ext uri="{FF2B5EF4-FFF2-40B4-BE49-F238E27FC236}">
                <a16:creationId xmlns:a16="http://schemas.microsoft.com/office/drawing/2014/main" id="{529246F2-0BE7-F04C-AD26-E21B51E2FDB7}"/>
              </a:ext>
            </a:extLst>
          </p:cNvPr>
          <p:cNvCxnSpPr>
            <a:cxnSpLocks/>
            <a:stCxn id="28" idx="3"/>
            <a:endCxn id="74" idx="1"/>
          </p:cNvCxnSpPr>
          <p:nvPr/>
        </p:nvCxnSpPr>
        <p:spPr>
          <a:xfrm flipV="1">
            <a:off x="7201450" y="3257108"/>
            <a:ext cx="857034" cy="315565"/>
          </a:xfrm>
          <a:prstGeom prst="bentConnector3">
            <a:avLst>
              <a:gd name="adj1" fmla="val 75403"/>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a:extLst>
              <a:ext uri="{FF2B5EF4-FFF2-40B4-BE49-F238E27FC236}">
                <a16:creationId xmlns:a16="http://schemas.microsoft.com/office/drawing/2014/main" id="{3286EE30-A3A5-A242-A929-AAFA785ABC43}"/>
              </a:ext>
            </a:extLst>
          </p:cNvPr>
          <p:cNvCxnSpPr>
            <a:cxnSpLocks/>
            <a:stCxn id="28" idx="3"/>
            <a:endCxn id="76" idx="1"/>
          </p:cNvCxnSpPr>
          <p:nvPr/>
        </p:nvCxnSpPr>
        <p:spPr>
          <a:xfrm>
            <a:off x="7201450" y="3572673"/>
            <a:ext cx="857034" cy="305649"/>
          </a:xfrm>
          <a:prstGeom prst="bentConnector3">
            <a:avLst>
              <a:gd name="adj1" fmla="val 75403"/>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a:extLst>
              <a:ext uri="{FF2B5EF4-FFF2-40B4-BE49-F238E27FC236}">
                <a16:creationId xmlns:a16="http://schemas.microsoft.com/office/drawing/2014/main" id="{CAB89536-097F-B847-998B-EE71D418B677}"/>
              </a:ext>
            </a:extLst>
          </p:cNvPr>
          <p:cNvCxnSpPr>
            <a:cxnSpLocks/>
            <a:stCxn id="28" idx="3"/>
            <a:endCxn id="77" idx="1"/>
          </p:cNvCxnSpPr>
          <p:nvPr/>
        </p:nvCxnSpPr>
        <p:spPr>
          <a:xfrm>
            <a:off x="7201450" y="3572673"/>
            <a:ext cx="857034" cy="616256"/>
          </a:xfrm>
          <a:prstGeom prst="bentConnector3">
            <a:avLst>
              <a:gd name="adj1" fmla="val 75403"/>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a:extLst>
              <a:ext uri="{FF2B5EF4-FFF2-40B4-BE49-F238E27FC236}">
                <a16:creationId xmlns:a16="http://schemas.microsoft.com/office/drawing/2014/main" id="{FA373EA2-D7E2-3E45-85A5-DCE60C8A79B5}"/>
              </a:ext>
            </a:extLst>
          </p:cNvPr>
          <p:cNvCxnSpPr>
            <a:cxnSpLocks/>
            <a:stCxn id="28" idx="3"/>
            <a:endCxn id="79" idx="1"/>
          </p:cNvCxnSpPr>
          <p:nvPr/>
        </p:nvCxnSpPr>
        <p:spPr>
          <a:xfrm>
            <a:off x="7201450" y="3572673"/>
            <a:ext cx="857034" cy="926863"/>
          </a:xfrm>
          <a:prstGeom prst="bentConnector3">
            <a:avLst>
              <a:gd name="adj1" fmla="val 75403"/>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cxnSp>
        <p:nvCxnSpPr>
          <p:cNvPr id="96" name="Elbow Connector 95">
            <a:extLst>
              <a:ext uri="{FF2B5EF4-FFF2-40B4-BE49-F238E27FC236}">
                <a16:creationId xmlns:a16="http://schemas.microsoft.com/office/drawing/2014/main" id="{E2E76D5E-4033-3D45-9014-44D9AB24A20A}"/>
              </a:ext>
            </a:extLst>
          </p:cNvPr>
          <p:cNvCxnSpPr>
            <a:cxnSpLocks/>
            <a:stCxn id="28" idx="3"/>
            <a:endCxn id="80" idx="1"/>
          </p:cNvCxnSpPr>
          <p:nvPr/>
        </p:nvCxnSpPr>
        <p:spPr>
          <a:xfrm>
            <a:off x="7201450" y="3572673"/>
            <a:ext cx="857034" cy="1237471"/>
          </a:xfrm>
          <a:prstGeom prst="bentConnector3">
            <a:avLst>
              <a:gd name="adj1" fmla="val 75595"/>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AAEB6833-5201-054A-B504-4F1925D337CF}"/>
              </a:ext>
            </a:extLst>
          </p:cNvPr>
          <p:cNvSpPr txBox="1"/>
          <p:nvPr/>
        </p:nvSpPr>
        <p:spPr>
          <a:xfrm>
            <a:off x="7140650" y="3504105"/>
            <a:ext cx="776576" cy="269708"/>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DE" sz="1000" dirty="0"/>
              <a:t>Monthly</a:t>
            </a:r>
          </a:p>
          <a:p>
            <a:pPr algn="ctr">
              <a:spcBef>
                <a:spcPts val="300"/>
              </a:spcBef>
              <a:spcAft>
                <a:spcPts val="100"/>
              </a:spcAft>
              <a:buClr>
                <a:schemeClr val="tx2"/>
              </a:buClr>
            </a:pPr>
            <a:r>
              <a:rPr lang="en-DE" sz="1000" dirty="0"/>
              <a:t>nomi-</a:t>
            </a:r>
            <a:br>
              <a:rPr lang="en-DE" sz="1000" dirty="0"/>
            </a:br>
            <a:r>
              <a:rPr lang="en-DE" sz="1000" dirty="0"/>
              <a:t>nations</a:t>
            </a:r>
          </a:p>
        </p:txBody>
      </p:sp>
      <p:grpSp>
        <p:nvGrpSpPr>
          <p:cNvPr id="117" name="Group 116">
            <a:extLst>
              <a:ext uri="{FF2B5EF4-FFF2-40B4-BE49-F238E27FC236}">
                <a16:creationId xmlns:a16="http://schemas.microsoft.com/office/drawing/2014/main" id="{8822EFF3-2DA4-7844-BFCC-52B302EFEEB5}"/>
              </a:ext>
            </a:extLst>
          </p:cNvPr>
          <p:cNvGrpSpPr/>
          <p:nvPr/>
        </p:nvGrpSpPr>
        <p:grpSpPr>
          <a:xfrm>
            <a:off x="9164227" y="5728837"/>
            <a:ext cx="1036135" cy="321945"/>
            <a:chOff x="10108584" y="5728837"/>
            <a:chExt cx="1036135" cy="321945"/>
          </a:xfrm>
        </p:grpSpPr>
        <p:grpSp>
          <p:nvGrpSpPr>
            <p:cNvPr id="102" name="Gruppieren 278">
              <a:extLst>
                <a:ext uri="{FF2B5EF4-FFF2-40B4-BE49-F238E27FC236}">
                  <a16:creationId xmlns:a16="http://schemas.microsoft.com/office/drawing/2014/main" id="{B62D1EB4-FFD1-BC4B-A8BC-994C4413E674}"/>
                </a:ext>
              </a:extLst>
            </p:cNvPr>
            <p:cNvGrpSpPr/>
            <p:nvPr/>
          </p:nvGrpSpPr>
          <p:grpSpPr>
            <a:xfrm>
              <a:off x="10108584" y="5728837"/>
              <a:ext cx="409681" cy="321945"/>
              <a:chOff x="1413405" y="4612005"/>
              <a:chExt cx="409681" cy="321945"/>
            </a:xfrm>
          </p:grpSpPr>
          <p:sp>
            <p:nvSpPr>
              <p:cNvPr id="103" name="Rechteck 279">
                <a:hlinkClick r:id="rId7"/>
                <a:extLst>
                  <a:ext uri="{FF2B5EF4-FFF2-40B4-BE49-F238E27FC236}">
                    <a16:creationId xmlns:a16="http://schemas.microsoft.com/office/drawing/2014/main" id="{30FDE0B6-905B-5B4D-BD1D-7388D397EC33}"/>
                  </a:ext>
                </a:extLst>
              </p:cNvPr>
              <p:cNvSpPr/>
              <p:nvPr/>
            </p:nvSpPr>
            <p:spPr bwMode="gray">
              <a:xfrm>
                <a:off x="1413406" y="4612005"/>
                <a:ext cx="373016" cy="274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 name="Parallelogramm 280">
                <a:hlinkClick r:id="rId7"/>
                <a:extLst>
                  <a:ext uri="{FF2B5EF4-FFF2-40B4-BE49-F238E27FC236}">
                    <a16:creationId xmlns:a16="http://schemas.microsoft.com/office/drawing/2014/main" id="{AD3A9852-311F-CA44-A304-FF939A5C4D5C}"/>
                  </a:ext>
                </a:extLst>
              </p:cNvPr>
              <p:cNvSpPr/>
              <p:nvPr/>
            </p:nvSpPr>
            <p:spPr bwMode="gray">
              <a:xfrm rot="5400000">
                <a:off x="1458222" y="4591953"/>
                <a:ext cx="297180" cy="386814"/>
              </a:xfrm>
              <a:prstGeom prst="parallelogram">
                <a:avLst>
                  <a:gd name="adj" fmla="val 12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5" name="Gruppieren 281">
                <a:extLst>
                  <a:ext uri="{FF2B5EF4-FFF2-40B4-BE49-F238E27FC236}">
                    <a16:creationId xmlns:a16="http://schemas.microsoft.com/office/drawing/2014/main" id="{9FA4F5E8-212D-5E4C-8BED-8AA48A48B5AE}"/>
                  </a:ext>
                </a:extLst>
              </p:cNvPr>
              <p:cNvGrpSpPr/>
              <p:nvPr/>
            </p:nvGrpSpPr>
            <p:grpSpPr>
              <a:xfrm>
                <a:off x="1713992" y="4761558"/>
                <a:ext cx="109094" cy="63904"/>
                <a:chOff x="1713992" y="4761558"/>
                <a:chExt cx="109094" cy="63904"/>
              </a:xfrm>
            </p:grpSpPr>
            <p:sp>
              <p:nvSpPr>
                <p:cNvPr id="107" name="Rechteck: abgerundete Ecken 283">
                  <a:hlinkClick r:id="rId7"/>
                  <a:extLst>
                    <a:ext uri="{FF2B5EF4-FFF2-40B4-BE49-F238E27FC236}">
                      <a16:creationId xmlns:a16="http://schemas.microsoft.com/office/drawing/2014/main" id="{E2918B46-BBA2-664A-A822-E58449E19FA0}"/>
                    </a:ext>
                  </a:extLst>
                </p:cNvPr>
                <p:cNvSpPr/>
                <p:nvPr/>
              </p:nvSpPr>
              <p:spPr bwMode="gray">
                <a:xfrm>
                  <a:off x="1713992" y="4761558"/>
                  <a:ext cx="109094" cy="63904"/>
                </a:xfrm>
                <a:prstGeom prst="roundRect">
                  <a:avLst/>
                </a:prstGeom>
                <a:solidFill>
                  <a:schemeClr val="bg1"/>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8" name="Rechteck: abgerundete Ecken 284">
                  <a:hlinkClick r:id="rId7"/>
                  <a:extLst>
                    <a:ext uri="{FF2B5EF4-FFF2-40B4-BE49-F238E27FC236}">
                      <a16:creationId xmlns:a16="http://schemas.microsoft.com/office/drawing/2014/main" id="{2C9ED63E-2430-7A4F-BE2F-EB932BE0EFCA}"/>
                    </a:ext>
                  </a:extLst>
                </p:cNvPr>
                <p:cNvSpPr/>
                <p:nvPr/>
              </p:nvSpPr>
              <p:spPr bwMode="gray">
                <a:xfrm>
                  <a:off x="1732651" y="4780910"/>
                  <a:ext cx="25200" cy="25200"/>
                </a:xfrm>
                <a:prstGeom prst="round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06" name="Gleichschenkliges Dreieck 282">
                <a:hlinkClick r:id="rId7"/>
                <a:extLst>
                  <a:ext uri="{FF2B5EF4-FFF2-40B4-BE49-F238E27FC236}">
                    <a16:creationId xmlns:a16="http://schemas.microsoft.com/office/drawing/2014/main" id="{E3CEB721-B561-874E-B427-C0A9B3640C44}"/>
                  </a:ext>
                </a:extLst>
              </p:cNvPr>
              <p:cNvSpPr/>
              <p:nvPr/>
            </p:nvSpPr>
            <p:spPr bwMode="gray">
              <a:xfrm rot="16200000">
                <a:off x="1612280" y="4485391"/>
                <a:ext cx="36000" cy="339880"/>
              </a:xfrm>
              <a:prstGeom prst="triangle">
                <a:avLst>
                  <a:gd name="adj" fmla="val 100000"/>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116" name="Graphic 115">
              <a:extLst>
                <a:ext uri="{FF2B5EF4-FFF2-40B4-BE49-F238E27FC236}">
                  <a16:creationId xmlns:a16="http://schemas.microsoft.com/office/drawing/2014/main" id="{947D99B1-CA7C-8B4C-B76F-29AA22727D1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571473" y="5811551"/>
              <a:ext cx="573246" cy="172382"/>
            </a:xfrm>
            <a:prstGeom prst="rect">
              <a:avLst/>
            </a:prstGeom>
          </p:spPr>
        </p:pic>
      </p:grpSp>
      <p:cxnSp>
        <p:nvCxnSpPr>
          <p:cNvPr id="131" name="Straight Arrow Connector 130">
            <a:extLst>
              <a:ext uri="{FF2B5EF4-FFF2-40B4-BE49-F238E27FC236}">
                <a16:creationId xmlns:a16="http://schemas.microsoft.com/office/drawing/2014/main" id="{25143419-4A09-DC42-906D-2625BE07A60D}"/>
              </a:ext>
            </a:extLst>
          </p:cNvPr>
          <p:cNvCxnSpPr>
            <a:cxnSpLocks/>
            <a:stCxn id="28" idx="3"/>
            <a:endCxn id="75" idx="1"/>
          </p:cNvCxnSpPr>
          <p:nvPr/>
        </p:nvCxnSpPr>
        <p:spPr>
          <a:xfrm flipV="1">
            <a:off x="7201450" y="3567715"/>
            <a:ext cx="857034" cy="4958"/>
          </a:xfrm>
          <a:prstGeom prst="straightConnector1">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grpSp>
        <p:nvGrpSpPr>
          <p:cNvPr id="167" name="Group 166">
            <a:extLst>
              <a:ext uri="{FF2B5EF4-FFF2-40B4-BE49-F238E27FC236}">
                <a16:creationId xmlns:a16="http://schemas.microsoft.com/office/drawing/2014/main" id="{E6D42191-2ADA-C240-92D9-EC1797B0F3CD}"/>
              </a:ext>
            </a:extLst>
          </p:cNvPr>
          <p:cNvGrpSpPr/>
          <p:nvPr/>
        </p:nvGrpSpPr>
        <p:grpSpPr>
          <a:xfrm>
            <a:off x="10498598" y="3355761"/>
            <a:ext cx="1136985" cy="1406368"/>
            <a:chOff x="10498598" y="3567715"/>
            <a:chExt cx="1136985" cy="1406368"/>
          </a:xfrm>
        </p:grpSpPr>
        <p:grpSp>
          <p:nvGrpSpPr>
            <p:cNvPr id="165" name="Group 164">
              <a:extLst>
                <a:ext uri="{FF2B5EF4-FFF2-40B4-BE49-F238E27FC236}">
                  <a16:creationId xmlns:a16="http://schemas.microsoft.com/office/drawing/2014/main" id="{0EEAEB57-6C6B-2646-900D-0D191A07E4C4}"/>
                </a:ext>
              </a:extLst>
            </p:cNvPr>
            <p:cNvGrpSpPr/>
            <p:nvPr/>
          </p:nvGrpSpPr>
          <p:grpSpPr>
            <a:xfrm>
              <a:off x="10773725" y="3567715"/>
              <a:ext cx="643743" cy="372738"/>
              <a:chOff x="10656694" y="4242829"/>
              <a:chExt cx="1340389" cy="776107"/>
            </a:xfrm>
          </p:grpSpPr>
          <p:sp>
            <p:nvSpPr>
              <p:cNvPr id="156" name="Rounded Rectangle 155">
                <a:extLst>
                  <a:ext uri="{FF2B5EF4-FFF2-40B4-BE49-F238E27FC236}">
                    <a16:creationId xmlns:a16="http://schemas.microsoft.com/office/drawing/2014/main" id="{109D38DF-ADB2-6245-AB2B-8E18EBACB4E9}"/>
                  </a:ext>
                </a:extLst>
              </p:cNvPr>
              <p:cNvSpPr/>
              <p:nvPr/>
            </p:nvSpPr>
            <p:spPr bwMode="gray">
              <a:xfrm>
                <a:off x="10656694" y="4866263"/>
                <a:ext cx="914999" cy="152673"/>
              </a:xfrm>
              <a:prstGeom prst="roundRect">
                <a:avLst>
                  <a:gd name="adj" fmla="val 5000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nvGrpSpPr>
              <p:cNvPr id="164" name="Group 163">
                <a:extLst>
                  <a:ext uri="{FF2B5EF4-FFF2-40B4-BE49-F238E27FC236}">
                    <a16:creationId xmlns:a16="http://schemas.microsoft.com/office/drawing/2014/main" id="{7AE0BF1A-CFA8-7F41-BE2F-8E669B940B21}"/>
                  </a:ext>
                </a:extLst>
              </p:cNvPr>
              <p:cNvGrpSpPr/>
              <p:nvPr/>
            </p:nvGrpSpPr>
            <p:grpSpPr>
              <a:xfrm rot="1130019">
                <a:off x="10861990" y="4242829"/>
                <a:ext cx="1135093" cy="633191"/>
                <a:chOff x="10627770" y="3656836"/>
                <a:chExt cx="1707548" cy="952525"/>
              </a:xfrm>
            </p:grpSpPr>
            <p:sp>
              <p:nvSpPr>
                <p:cNvPr id="152" name="Rounded Rectangle 151">
                  <a:extLst>
                    <a:ext uri="{FF2B5EF4-FFF2-40B4-BE49-F238E27FC236}">
                      <a16:creationId xmlns:a16="http://schemas.microsoft.com/office/drawing/2014/main" id="{E4A2CCD4-CDB5-D841-AF0A-502AC16731DB}"/>
                    </a:ext>
                  </a:extLst>
                </p:cNvPr>
                <p:cNvSpPr/>
                <p:nvPr/>
              </p:nvSpPr>
              <p:spPr bwMode="gray">
                <a:xfrm>
                  <a:off x="10627770" y="4456688"/>
                  <a:ext cx="636359" cy="152673"/>
                </a:xfrm>
                <a:prstGeom prst="roundRect">
                  <a:avLst>
                    <a:gd name="adj" fmla="val 5000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58" name="Rectangle 157">
                  <a:extLst>
                    <a:ext uri="{FF2B5EF4-FFF2-40B4-BE49-F238E27FC236}">
                      <a16:creationId xmlns:a16="http://schemas.microsoft.com/office/drawing/2014/main" id="{3671D0EF-9B2B-8C45-A5EF-4BF8ED071991}"/>
                    </a:ext>
                  </a:extLst>
                </p:cNvPr>
                <p:cNvSpPr/>
                <p:nvPr/>
              </p:nvSpPr>
              <p:spPr bwMode="gray">
                <a:xfrm>
                  <a:off x="10697394" y="3836127"/>
                  <a:ext cx="497110" cy="593943"/>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60" name="Rounded Rectangle 159">
                  <a:extLst>
                    <a:ext uri="{FF2B5EF4-FFF2-40B4-BE49-F238E27FC236}">
                      <a16:creationId xmlns:a16="http://schemas.microsoft.com/office/drawing/2014/main" id="{4A215D15-E660-534F-A473-C0C3BEAD8333}"/>
                    </a:ext>
                  </a:extLst>
                </p:cNvPr>
                <p:cNvSpPr/>
                <p:nvPr/>
              </p:nvSpPr>
              <p:spPr bwMode="gray">
                <a:xfrm>
                  <a:off x="10627770" y="3656836"/>
                  <a:ext cx="636359" cy="152673"/>
                </a:xfrm>
                <a:prstGeom prst="roundRect">
                  <a:avLst>
                    <a:gd name="adj" fmla="val 5000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63" name="Freeform 162">
                  <a:extLst>
                    <a:ext uri="{FF2B5EF4-FFF2-40B4-BE49-F238E27FC236}">
                      <a16:creationId xmlns:a16="http://schemas.microsoft.com/office/drawing/2014/main" id="{9232E967-37F5-E04B-8630-938FEBE83A1A}"/>
                    </a:ext>
                  </a:extLst>
                </p:cNvPr>
                <p:cNvSpPr/>
                <p:nvPr/>
              </p:nvSpPr>
              <p:spPr bwMode="gray">
                <a:xfrm>
                  <a:off x="11224784" y="4043452"/>
                  <a:ext cx="1110534" cy="152674"/>
                </a:xfrm>
                <a:custGeom>
                  <a:avLst/>
                  <a:gdLst>
                    <a:gd name="connsiteX0" fmla="*/ 0 w 1110534"/>
                    <a:gd name="connsiteY0" fmla="*/ 0 h 152674"/>
                    <a:gd name="connsiteX1" fmla="*/ 1034197 w 1110534"/>
                    <a:gd name="connsiteY1" fmla="*/ 0 h 152674"/>
                    <a:gd name="connsiteX2" fmla="*/ 1110534 w 1110534"/>
                    <a:gd name="connsiteY2" fmla="*/ 76337 h 152674"/>
                    <a:gd name="connsiteX3" fmla="*/ 1110533 w 1110534"/>
                    <a:gd name="connsiteY3" fmla="*/ 76337 h 152674"/>
                    <a:gd name="connsiteX4" fmla="*/ 1034196 w 1110534"/>
                    <a:gd name="connsiteY4" fmla="*/ 152674 h 152674"/>
                    <a:gd name="connsiteX5" fmla="*/ 0 w 1110534"/>
                    <a:gd name="connsiteY5" fmla="*/ 152673 h 15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534" h="152674">
                      <a:moveTo>
                        <a:pt x="0" y="0"/>
                      </a:moveTo>
                      <a:lnTo>
                        <a:pt x="1034197" y="0"/>
                      </a:lnTo>
                      <a:cubicBezTo>
                        <a:pt x="1076357" y="0"/>
                        <a:pt x="1110534" y="34177"/>
                        <a:pt x="1110534" y="76337"/>
                      </a:cubicBezTo>
                      <a:lnTo>
                        <a:pt x="1110533" y="76337"/>
                      </a:lnTo>
                      <a:cubicBezTo>
                        <a:pt x="1110533" y="118497"/>
                        <a:pt x="1076356" y="152674"/>
                        <a:pt x="1034196" y="152674"/>
                      </a:cubicBezTo>
                      <a:lnTo>
                        <a:pt x="0" y="152673"/>
                      </a:lnTo>
                      <a:close/>
                    </a:path>
                  </a:pathLst>
                </a:cu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oAutofit/>
                </a:bodyPr>
                <a:lstStyle/>
                <a:p>
                  <a:pPr algn="ctr">
                    <a:spcBef>
                      <a:spcPts val="300"/>
                    </a:spcBef>
                    <a:spcAft>
                      <a:spcPts val="100"/>
                    </a:spcAft>
                  </a:pPr>
                  <a:endParaRPr lang="en-DE" sz="1800" dirty="0">
                    <a:solidFill>
                      <a:schemeClr val="tx1"/>
                    </a:solidFill>
                  </a:endParaRPr>
                </a:p>
              </p:txBody>
            </p:sp>
          </p:grpSp>
        </p:grpSp>
        <p:sp>
          <p:nvSpPr>
            <p:cNvPr id="166" name="TextBox 165">
              <a:extLst>
                <a:ext uri="{FF2B5EF4-FFF2-40B4-BE49-F238E27FC236}">
                  <a16:creationId xmlns:a16="http://schemas.microsoft.com/office/drawing/2014/main" id="{52FB7A35-54B1-7E41-A816-993790B51C12}"/>
                </a:ext>
              </a:extLst>
            </p:cNvPr>
            <p:cNvSpPr txBox="1"/>
            <p:nvPr/>
          </p:nvSpPr>
          <p:spPr>
            <a:xfrm>
              <a:off x="10498598" y="3949863"/>
              <a:ext cx="1136985" cy="102422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GB" sz="1000" dirty="0"/>
                <a:t>S</a:t>
              </a:r>
              <a:r>
                <a:rPr lang="en-DE" sz="1000" dirty="0"/>
                <a:t>election of winners </a:t>
              </a:r>
              <a:br>
                <a:rPr lang="en-DE" sz="1000" dirty="0"/>
              </a:br>
              <a:r>
                <a:rPr lang="en-DE" sz="1000" dirty="0"/>
                <a:t>per category</a:t>
              </a:r>
            </a:p>
            <a:p>
              <a:pPr algn="ctr">
                <a:spcBef>
                  <a:spcPts val="300"/>
                </a:spcBef>
                <a:spcAft>
                  <a:spcPts val="100"/>
                </a:spcAft>
                <a:buClr>
                  <a:schemeClr val="tx2"/>
                </a:buClr>
              </a:pPr>
              <a:r>
                <a:rPr lang="en-DE" sz="1000" dirty="0"/>
                <a:t>&amp;</a:t>
              </a:r>
            </a:p>
            <a:p>
              <a:pPr algn="ctr">
                <a:spcBef>
                  <a:spcPts val="300"/>
                </a:spcBef>
                <a:spcAft>
                  <a:spcPts val="100"/>
                </a:spcAft>
                <a:buClr>
                  <a:schemeClr val="tx2"/>
                </a:buClr>
              </a:pPr>
              <a:r>
                <a:rPr lang="en-GB" sz="1000" dirty="0"/>
                <a:t>D</a:t>
              </a:r>
              <a:r>
                <a:rPr lang="en-DE" sz="1000" dirty="0"/>
                <a:t>istribution to </a:t>
              </a:r>
            </a:p>
            <a:p>
              <a:pPr algn="ctr">
                <a:spcBef>
                  <a:spcPts val="300"/>
                </a:spcBef>
                <a:spcAft>
                  <a:spcPts val="100"/>
                </a:spcAft>
                <a:buClr>
                  <a:schemeClr val="tx2"/>
                </a:buClr>
              </a:pPr>
              <a:r>
                <a:rPr lang="en-DE" sz="1000" dirty="0"/>
                <a:t>Kukai wallets</a:t>
              </a:r>
            </a:p>
          </p:txBody>
        </p:sp>
      </p:grpSp>
      <p:cxnSp>
        <p:nvCxnSpPr>
          <p:cNvPr id="174" name="Elbow Connector 173">
            <a:extLst>
              <a:ext uri="{FF2B5EF4-FFF2-40B4-BE49-F238E27FC236}">
                <a16:creationId xmlns:a16="http://schemas.microsoft.com/office/drawing/2014/main" id="{1242A062-12B8-0E42-A68A-6D57D843C2BC}"/>
              </a:ext>
            </a:extLst>
          </p:cNvPr>
          <p:cNvCxnSpPr>
            <a:cxnSpLocks/>
            <a:stCxn id="74" idx="3"/>
          </p:cNvCxnSpPr>
          <p:nvPr/>
        </p:nvCxnSpPr>
        <p:spPr>
          <a:xfrm>
            <a:off x="10133181" y="3257108"/>
            <a:ext cx="264523" cy="315651"/>
          </a:xfrm>
          <a:prstGeom prst="bentConnector3">
            <a:avLst>
              <a:gd name="adj1" fmla="val 50000"/>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Elbow Connector 176">
            <a:extLst>
              <a:ext uri="{FF2B5EF4-FFF2-40B4-BE49-F238E27FC236}">
                <a16:creationId xmlns:a16="http://schemas.microsoft.com/office/drawing/2014/main" id="{2E5AE8F6-E404-BA49-A862-D22AF7C43466}"/>
              </a:ext>
            </a:extLst>
          </p:cNvPr>
          <p:cNvCxnSpPr>
            <a:cxnSpLocks/>
            <a:stCxn id="76" idx="3"/>
          </p:cNvCxnSpPr>
          <p:nvPr/>
        </p:nvCxnSpPr>
        <p:spPr>
          <a:xfrm flipV="1">
            <a:off x="10133181" y="3572759"/>
            <a:ext cx="264523" cy="305563"/>
          </a:xfrm>
          <a:prstGeom prst="bentConnector3">
            <a:avLst>
              <a:gd name="adj1" fmla="val 50000"/>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Elbow Connector 179">
            <a:extLst>
              <a:ext uri="{FF2B5EF4-FFF2-40B4-BE49-F238E27FC236}">
                <a16:creationId xmlns:a16="http://schemas.microsoft.com/office/drawing/2014/main" id="{9E71C0C6-B304-6A49-8F0A-1D7121433938}"/>
              </a:ext>
            </a:extLst>
          </p:cNvPr>
          <p:cNvCxnSpPr>
            <a:cxnSpLocks/>
            <a:stCxn id="77" idx="3"/>
          </p:cNvCxnSpPr>
          <p:nvPr/>
        </p:nvCxnSpPr>
        <p:spPr>
          <a:xfrm flipV="1">
            <a:off x="10133181" y="3572759"/>
            <a:ext cx="264523" cy="616170"/>
          </a:xfrm>
          <a:prstGeom prst="bentConnector3">
            <a:avLst>
              <a:gd name="adj1" fmla="val 50000"/>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Elbow Connector 182">
            <a:extLst>
              <a:ext uri="{FF2B5EF4-FFF2-40B4-BE49-F238E27FC236}">
                <a16:creationId xmlns:a16="http://schemas.microsoft.com/office/drawing/2014/main" id="{DD5D7280-36E7-004B-852D-ACEC3EE80A21}"/>
              </a:ext>
            </a:extLst>
          </p:cNvPr>
          <p:cNvCxnSpPr>
            <a:cxnSpLocks/>
            <a:stCxn id="79" idx="3"/>
          </p:cNvCxnSpPr>
          <p:nvPr/>
        </p:nvCxnSpPr>
        <p:spPr>
          <a:xfrm flipV="1">
            <a:off x="10133181" y="3572759"/>
            <a:ext cx="264523" cy="926777"/>
          </a:xfrm>
          <a:prstGeom prst="bentConnector3">
            <a:avLst>
              <a:gd name="adj1" fmla="val 50000"/>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Elbow Connector 185">
            <a:extLst>
              <a:ext uri="{FF2B5EF4-FFF2-40B4-BE49-F238E27FC236}">
                <a16:creationId xmlns:a16="http://schemas.microsoft.com/office/drawing/2014/main" id="{A72A376D-24AA-0B43-9A79-FD6A3CF214CE}"/>
              </a:ext>
            </a:extLst>
          </p:cNvPr>
          <p:cNvCxnSpPr>
            <a:cxnSpLocks/>
            <a:stCxn id="80" idx="3"/>
          </p:cNvCxnSpPr>
          <p:nvPr/>
        </p:nvCxnSpPr>
        <p:spPr>
          <a:xfrm flipV="1">
            <a:off x="10133181" y="3572759"/>
            <a:ext cx="264523" cy="1237385"/>
          </a:xfrm>
          <a:prstGeom prst="bentConnector3">
            <a:avLst>
              <a:gd name="adj1" fmla="val 50000"/>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FB9FA0D5-7B88-B64B-8D2C-9CE2A7ABD18C}"/>
              </a:ext>
            </a:extLst>
          </p:cNvPr>
          <p:cNvCxnSpPr>
            <a:cxnSpLocks/>
            <a:stCxn id="75" idx="3"/>
          </p:cNvCxnSpPr>
          <p:nvPr/>
        </p:nvCxnSpPr>
        <p:spPr>
          <a:xfrm>
            <a:off x="10133181" y="3567715"/>
            <a:ext cx="264523" cy="5044"/>
          </a:xfrm>
          <a:prstGeom prst="straightConnector1">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E99492C6-67C1-7149-AA96-9024F6524304}"/>
              </a:ext>
            </a:extLst>
          </p:cNvPr>
          <p:cNvCxnSpPr>
            <a:cxnSpLocks/>
            <a:stCxn id="67" idx="2"/>
          </p:cNvCxnSpPr>
          <p:nvPr/>
        </p:nvCxnSpPr>
        <p:spPr>
          <a:xfrm>
            <a:off x="11067091" y="3042418"/>
            <a:ext cx="0" cy="206602"/>
          </a:xfrm>
          <a:prstGeom prst="straightConnector1">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Elbow Connector 231">
            <a:extLst>
              <a:ext uri="{FF2B5EF4-FFF2-40B4-BE49-F238E27FC236}">
                <a16:creationId xmlns:a16="http://schemas.microsoft.com/office/drawing/2014/main" id="{705B3058-E248-D04E-A85C-E6DA183AD5B6}"/>
              </a:ext>
            </a:extLst>
          </p:cNvPr>
          <p:cNvCxnSpPr>
            <a:cxnSpLocks/>
          </p:cNvCxnSpPr>
          <p:nvPr/>
        </p:nvCxnSpPr>
        <p:spPr>
          <a:xfrm rot="5400000" flipH="1" flipV="1">
            <a:off x="11432382" y="2045407"/>
            <a:ext cx="12700" cy="331477"/>
          </a:xfrm>
          <a:prstGeom prst="bentConnector3">
            <a:avLst>
              <a:gd name="adj1" fmla="val 3247055"/>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9ACD54F8-85AE-2743-8F7C-696E3F11B326}"/>
              </a:ext>
            </a:extLst>
          </p:cNvPr>
          <p:cNvSpPr txBox="1"/>
          <p:nvPr/>
        </p:nvSpPr>
        <p:spPr>
          <a:xfrm>
            <a:off x="11111483" y="1300115"/>
            <a:ext cx="641798" cy="47780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GB" sz="1000" dirty="0"/>
              <a:t>U</a:t>
            </a:r>
            <a:r>
              <a:rPr lang="en-DE" sz="1000" dirty="0"/>
              <a:t>nclaimed/</a:t>
            </a:r>
            <a:br>
              <a:rPr lang="en-DE" sz="1000" dirty="0"/>
            </a:br>
            <a:r>
              <a:rPr lang="en-DE" sz="1000" dirty="0"/>
              <a:t>unused </a:t>
            </a:r>
            <a:br>
              <a:rPr lang="en-DE" sz="1000" dirty="0"/>
            </a:br>
            <a:r>
              <a:rPr lang="en-DE" sz="1000" dirty="0"/>
              <a:t>rewards</a:t>
            </a:r>
          </a:p>
        </p:txBody>
      </p:sp>
      <p:sp>
        <p:nvSpPr>
          <p:cNvPr id="239" name="Rectangle 238">
            <a:extLst>
              <a:ext uri="{FF2B5EF4-FFF2-40B4-BE49-F238E27FC236}">
                <a16:creationId xmlns:a16="http://schemas.microsoft.com/office/drawing/2014/main" id="{691B2533-0434-C34B-8EBC-1A4512D438FC}"/>
              </a:ext>
            </a:extLst>
          </p:cNvPr>
          <p:cNvSpPr/>
          <p:nvPr/>
        </p:nvSpPr>
        <p:spPr bwMode="gray">
          <a:xfrm>
            <a:off x="9427056" y="389919"/>
            <a:ext cx="1170920" cy="484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242" name="Ellipse 361">
            <a:extLst>
              <a:ext uri="{FF2B5EF4-FFF2-40B4-BE49-F238E27FC236}">
                <a16:creationId xmlns:a16="http://schemas.microsoft.com/office/drawing/2014/main" id="{3704E7CD-E88F-E442-B732-E593E2078DE9}"/>
              </a:ext>
            </a:extLst>
          </p:cNvPr>
          <p:cNvSpPr/>
          <p:nvPr/>
        </p:nvSpPr>
        <p:spPr bwMode="gray">
          <a:xfrm>
            <a:off x="11351774" y="1859622"/>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72" name="Group 171">
            <a:extLst>
              <a:ext uri="{FF2B5EF4-FFF2-40B4-BE49-F238E27FC236}">
                <a16:creationId xmlns:a16="http://schemas.microsoft.com/office/drawing/2014/main" id="{E5237C1B-1E07-CC41-8F90-7C816070484E}"/>
              </a:ext>
            </a:extLst>
          </p:cNvPr>
          <p:cNvGrpSpPr/>
          <p:nvPr/>
        </p:nvGrpSpPr>
        <p:grpSpPr>
          <a:xfrm>
            <a:off x="10551923" y="5167361"/>
            <a:ext cx="296938" cy="296938"/>
            <a:chOff x="7274099" y="2907555"/>
            <a:chExt cx="509679" cy="509679"/>
          </a:xfrm>
        </p:grpSpPr>
        <p:pic>
          <p:nvPicPr>
            <p:cNvPr id="170" name="Graphic 169" descr="Speech with solid fill">
              <a:extLst>
                <a:ext uri="{FF2B5EF4-FFF2-40B4-BE49-F238E27FC236}">
                  <a16:creationId xmlns:a16="http://schemas.microsoft.com/office/drawing/2014/main" id="{E6243B65-E0F0-D34D-8E0D-FBA322E23DC9}"/>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flipH="1">
              <a:off x="7274099" y="2907555"/>
              <a:ext cx="509679" cy="509679"/>
            </a:xfrm>
            <a:prstGeom prst="rect">
              <a:avLst/>
            </a:prstGeom>
          </p:spPr>
        </p:pic>
        <p:sp>
          <p:nvSpPr>
            <p:cNvPr id="171" name="TextBox 170">
              <a:extLst>
                <a:ext uri="{FF2B5EF4-FFF2-40B4-BE49-F238E27FC236}">
                  <a16:creationId xmlns:a16="http://schemas.microsoft.com/office/drawing/2014/main" id="{AE44EB3F-86F2-8446-ABCB-B97CF4FC5B24}"/>
                </a:ext>
              </a:extLst>
            </p:cNvPr>
            <p:cNvSpPr txBox="1"/>
            <p:nvPr/>
          </p:nvSpPr>
          <p:spPr>
            <a:xfrm>
              <a:off x="7352409" y="3008116"/>
              <a:ext cx="350351" cy="248991"/>
            </a:xfrm>
            <a:prstGeom prst="rect">
              <a:avLst/>
            </a:prstGeom>
            <a:noFill/>
          </p:spPr>
          <p:txBody>
            <a:bodyPr wrap="none" lIns="0" tIns="0" rIns="0" bIns="72000" rtlCol="0" anchor="ctr">
              <a:noAutofit/>
            </a:bodyPr>
            <a:lstStyle/>
            <a:p>
              <a:pPr algn="ctr">
                <a:spcBef>
                  <a:spcPts val="300"/>
                </a:spcBef>
                <a:spcAft>
                  <a:spcPts val="100"/>
                </a:spcAft>
                <a:buClr>
                  <a:schemeClr val="tx2"/>
                </a:buClr>
              </a:pPr>
              <a:r>
                <a:rPr lang="en-DE" dirty="0">
                  <a:solidFill>
                    <a:schemeClr val="bg1"/>
                  </a:solidFill>
                </a:rPr>
                <a:t>…</a:t>
              </a:r>
            </a:p>
          </p:txBody>
        </p:sp>
      </p:grpSp>
      <p:sp>
        <p:nvSpPr>
          <p:cNvPr id="250" name="Ellipse 361">
            <a:extLst>
              <a:ext uri="{FF2B5EF4-FFF2-40B4-BE49-F238E27FC236}">
                <a16:creationId xmlns:a16="http://schemas.microsoft.com/office/drawing/2014/main" id="{C6125742-E852-994D-80BE-BA5F067E6201}"/>
              </a:ext>
            </a:extLst>
          </p:cNvPr>
          <p:cNvSpPr/>
          <p:nvPr/>
        </p:nvSpPr>
        <p:spPr bwMode="gray">
          <a:xfrm>
            <a:off x="11353182" y="5235222"/>
            <a:ext cx="161216" cy="161216"/>
          </a:xfrm>
          <a:prstGeom prst="ellipse">
            <a:avLst/>
          </a:prstGeom>
          <a:solidFill>
            <a:srgbClr val="798BB3"/>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56" name="Group 255">
            <a:extLst>
              <a:ext uri="{FF2B5EF4-FFF2-40B4-BE49-F238E27FC236}">
                <a16:creationId xmlns:a16="http://schemas.microsoft.com/office/drawing/2014/main" id="{396A9CF3-CD5B-E948-9EF6-E2B958790759}"/>
              </a:ext>
            </a:extLst>
          </p:cNvPr>
          <p:cNvGrpSpPr/>
          <p:nvPr/>
        </p:nvGrpSpPr>
        <p:grpSpPr>
          <a:xfrm>
            <a:off x="7294914" y="2956622"/>
            <a:ext cx="468048" cy="468048"/>
            <a:chOff x="5638800" y="2971800"/>
            <a:chExt cx="914400" cy="914400"/>
          </a:xfrm>
        </p:grpSpPr>
        <p:pic>
          <p:nvPicPr>
            <p:cNvPr id="253" name="Graphic 252" descr="Chat with solid fill">
              <a:extLst>
                <a:ext uri="{FF2B5EF4-FFF2-40B4-BE49-F238E27FC236}">
                  <a16:creationId xmlns:a16="http://schemas.microsoft.com/office/drawing/2014/main" id="{E5294033-FC9D-3F4E-9592-3EBCB1815A5A}"/>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638800" y="2971800"/>
              <a:ext cx="914400" cy="914400"/>
            </a:xfrm>
            <a:prstGeom prst="rect">
              <a:avLst/>
            </a:prstGeom>
          </p:spPr>
        </p:pic>
        <p:sp>
          <p:nvSpPr>
            <p:cNvPr id="254" name="TextBox 253">
              <a:extLst>
                <a:ext uri="{FF2B5EF4-FFF2-40B4-BE49-F238E27FC236}">
                  <a16:creationId xmlns:a16="http://schemas.microsoft.com/office/drawing/2014/main" id="{4C33DE74-B6FA-B14F-9249-21836165899D}"/>
                </a:ext>
              </a:extLst>
            </p:cNvPr>
            <p:cNvSpPr txBox="1"/>
            <p:nvPr/>
          </p:nvSpPr>
          <p:spPr>
            <a:xfrm>
              <a:off x="6063005" y="3369287"/>
              <a:ext cx="350351" cy="248990"/>
            </a:xfrm>
            <a:prstGeom prst="rect">
              <a:avLst/>
            </a:prstGeom>
            <a:noFill/>
          </p:spPr>
          <p:txBody>
            <a:bodyPr wrap="none" lIns="0" tIns="0" rIns="0" bIns="72000" rtlCol="0" anchor="ctr">
              <a:noAutofit/>
            </a:bodyPr>
            <a:lstStyle/>
            <a:p>
              <a:pPr algn="ctr">
                <a:spcBef>
                  <a:spcPts val="300"/>
                </a:spcBef>
                <a:spcAft>
                  <a:spcPts val="100"/>
                </a:spcAft>
                <a:buClr>
                  <a:schemeClr val="tx2"/>
                </a:buClr>
              </a:pPr>
              <a:r>
                <a:rPr lang="en-DE" sz="1100" dirty="0">
                  <a:solidFill>
                    <a:schemeClr val="bg1"/>
                  </a:solidFill>
                </a:rPr>
                <a:t>…</a:t>
              </a:r>
            </a:p>
          </p:txBody>
        </p:sp>
        <p:sp>
          <p:nvSpPr>
            <p:cNvPr id="255" name="TextBox 254">
              <a:extLst>
                <a:ext uri="{FF2B5EF4-FFF2-40B4-BE49-F238E27FC236}">
                  <a16:creationId xmlns:a16="http://schemas.microsoft.com/office/drawing/2014/main" id="{183FC2EE-10CC-FD45-A738-708272909B7D}"/>
                </a:ext>
              </a:extLst>
            </p:cNvPr>
            <p:cNvSpPr txBox="1"/>
            <p:nvPr/>
          </p:nvSpPr>
          <p:spPr>
            <a:xfrm>
              <a:off x="5713718" y="3271991"/>
              <a:ext cx="350351" cy="248990"/>
            </a:xfrm>
            <a:prstGeom prst="rect">
              <a:avLst/>
            </a:prstGeom>
            <a:noFill/>
          </p:spPr>
          <p:txBody>
            <a:bodyPr wrap="none" lIns="0" tIns="0" rIns="0" bIns="72000" rtlCol="0" anchor="ctr">
              <a:noAutofit/>
            </a:bodyPr>
            <a:lstStyle/>
            <a:p>
              <a:pPr algn="ctr">
                <a:spcBef>
                  <a:spcPts val="300"/>
                </a:spcBef>
                <a:spcAft>
                  <a:spcPts val="100"/>
                </a:spcAft>
                <a:buClr>
                  <a:schemeClr val="tx2"/>
                </a:buClr>
              </a:pPr>
              <a:r>
                <a:rPr lang="en-DE" sz="1100" dirty="0">
                  <a:solidFill>
                    <a:schemeClr val="bg1"/>
                  </a:solidFill>
                </a:rPr>
                <a:t>…</a:t>
              </a:r>
            </a:p>
          </p:txBody>
        </p:sp>
      </p:grpSp>
      <p:pic>
        <p:nvPicPr>
          <p:cNvPr id="112" name="Grafik 111">
            <a:extLst>
              <a:ext uri="{FF2B5EF4-FFF2-40B4-BE49-F238E27FC236}">
                <a16:creationId xmlns:a16="http://schemas.microsoft.com/office/drawing/2014/main" id="{A506A308-C312-4074-B979-6A73372697F9}"/>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384048" y="1879182"/>
            <a:ext cx="93812" cy="115200"/>
          </a:xfrm>
          <a:prstGeom prst="rect">
            <a:avLst/>
          </a:prstGeom>
        </p:spPr>
      </p:pic>
      <p:pic>
        <p:nvPicPr>
          <p:cNvPr id="113" name="Grafik 112">
            <a:extLst>
              <a:ext uri="{FF2B5EF4-FFF2-40B4-BE49-F238E27FC236}">
                <a16:creationId xmlns:a16="http://schemas.microsoft.com/office/drawing/2014/main" id="{1453BB24-F4E6-4644-91C6-6DDD00B832E5}"/>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639250" y="1359066"/>
            <a:ext cx="93812" cy="115200"/>
          </a:xfrm>
          <a:prstGeom prst="rect">
            <a:avLst/>
          </a:prstGeom>
        </p:spPr>
      </p:pic>
      <p:pic>
        <p:nvPicPr>
          <p:cNvPr id="114" name="Grafik 113">
            <a:extLst>
              <a:ext uri="{FF2B5EF4-FFF2-40B4-BE49-F238E27FC236}">
                <a16:creationId xmlns:a16="http://schemas.microsoft.com/office/drawing/2014/main" id="{E26A037A-5C7C-4B2B-8066-F94F0FEE6F24}"/>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391749" y="5259623"/>
            <a:ext cx="93812" cy="115200"/>
          </a:xfrm>
          <a:prstGeom prst="rect">
            <a:avLst/>
          </a:prstGeom>
        </p:spPr>
      </p:pic>
    </p:spTree>
    <p:extLst>
      <p:ext uri="{BB962C8B-B14F-4D97-AF65-F5344CB8AC3E}">
        <p14:creationId xmlns:p14="http://schemas.microsoft.com/office/powerpoint/2010/main" val="32477212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BF6ACF52-55ED-4126-BB74-ED0866C424E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718" name="think-cell Folie" r:id="rId5" imgW="473" imgH="476" progId="TCLayout.ActiveDocument.1">
                  <p:embed/>
                </p:oleObj>
              </mc:Choice>
              <mc:Fallback>
                <p:oleObj name="think-cell Folie" r:id="rId5" imgW="473" imgH="476" progId="TCLayout.ActiveDocument.1">
                  <p:embed/>
                  <p:pic>
                    <p:nvPicPr>
                      <p:cNvPr id="7" name="Objekt 6" hidden="1">
                        <a:extLst>
                          <a:ext uri="{FF2B5EF4-FFF2-40B4-BE49-F238E27FC236}">
                            <a16:creationId xmlns:a16="http://schemas.microsoft.com/office/drawing/2014/main" id="{BF6ACF52-55ED-4126-BB74-ED0866C424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1DD16DAD-CC73-47AC-BF10-54E5C0B8D7FD}"/>
              </a:ext>
            </a:extLst>
          </p:cNvPr>
          <p:cNvSpPr/>
          <p:nvPr/>
        </p:nvSpPr>
        <p:spPr bwMode="gray">
          <a:xfrm>
            <a:off x="0" y="0"/>
            <a:ext cx="12192000" cy="68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pPr>
            <a:r>
              <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NON-FUNGIBLE TOKENS</a:t>
            </a:r>
          </a:p>
          <a:p>
            <a:pPr algn="ctr">
              <a:spcBef>
                <a:spcPts val="300"/>
              </a:spcBef>
              <a:spcAft>
                <a:spcPts val="100"/>
              </a:spcAft>
            </a:pPr>
            <a:r>
              <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ON TEZOS</a:t>
            </a:r>
          </a:p>
        </p:txBody>
      </p:sp>
      <p:pic>
        <p:nvPicPr>
          <p:cNvPr id="5" name="Grafik 4">
            <a:extLst>
              <a:ext uri="{FF2B5EF4-FFF2-40B4-BE49-F238E27FC236}">
                <a16:creationId xmlns:a16="http://schemas.microsoft.com/office/drawing/2014/main" id="{83AE7877-440A-4355-BBE4-F84CFD6BA11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711761">
            <a:off x="10202803" y="242084"/>
            <a:ext cx="1783175" cy="2189702"/>
          </a:xfrm>
          <a:prstGeom prst="rect">
            <a:avLst/>
          </a:prstGeom>
        </p:spPr>
      </p:pic>
    </p:spTree>
    <p:extLst>
      <p:ext uri="{BB962C8B-B14F-4D97-AF65-F5344CB8AC3E}">
        <p14:creationId xmlns:p14="http://schemas.microsoft.com/office/powerpoint/2010/main" val="976679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0DA1A-BD0D-E245-AA48-3A12C21E0729}"/>
              </a:ext>
            </a:extLst>
          </p:cNvPr>
          <p:cNvSpPr>
            <a:spLocks noGrp="1"/>
          </p:cNvSpPr>
          <p:nvPr>
            <p:ph sz="quarter" idx="13"/>
          </p:nvPr>
        </p:nvSpPr>
        <p:spPr/>
        <p:txBody>
          <a:bodyPr/>
          <a:lstStyle/>
          <a:p>
            <a:r>
              <a:rPr lang="en-DE" sz="1300" dirty="0"/>
              <a:t>A </a:t>
            </a:r>
            <a:r>
              <a:rPr lang="en-DE" sz="1300" b="1" dirty="0"/>
              <a:t>token</a:t>
            </a:r>
            <a:r>
              <a:rPr lang="en-DE" sz="1300" dirty="0"/>
              <a:t> is a </a:t>
            </a:r>
            <a:r>
              <a:rPr lang="en-DE" sz="1300" b="1" dirty="0"/>
              <a:t>digital representation</a:t>
            </a:r>
            <a:r>
              <a:rPr lang="en-DE" sz="1300" dirty="0"/>
              <a:t> of an </a:t>
            </a:r>
            <a:r>
              <a:rPr lang="en-DE" sz="1300" b="1" dirty="0"/>
              <a:t>asset </a:t>
            </a:r>
            <a:r>
              <a:rPr lang="en-DE" sz="1300" dirty="0"/>
              <a:t>or </a:t>
            </a:r>
            <a:r>
              <a:rPr lang="en-DE" sz="1300" b="1" dirty="0"/>
              <a:t>utility</a:t>
            </a:r>
            <a:r>
              <a:rPr lang="en-DE" sz="1300" dirty="0"/>
              <a:t>.</a:t>
            </a:r>
          </a:p>
          <a:p>
            <a:r>
              <a:rPr lang="en-DE" sz="1300" dirty="0"/>
              <a:t>Depending on its use, a token may be classified as a </a:t>
            </a:r>
            <a:r>
              <a:rPr lang="en-DE" sz="1300" b="1" dirty="0"/>
              <a:t>currency</a:t>
            </a:r>
            <a:r>
              <a:rPr lang="en-DE" sz="1300" dirty="0"/>
              <a:t>, </a:t>
            </a:r>
            <a:r>
              <a:rPr lang="en-DE" sz="1300" b="1" dirty="0"/>
              <a:t>utility</a:t>
            </a:r>
            <a:r>
              <a:rPr lang="en-DE" sz="1300" dirty="0"/>
              <a:t>, </a:t>
            </a:r>
            <a:r>
              <a:rPr lang="en-DE" sz="1300" b="1" dirty="0"/>
              <a:t>security/equity</a:t>
            </a:r>
            <a:r>
              <a:rPr lang="en-DE" sz="1300" dirty="0"/>
              <a:t>, </a:t>
            </a:r>
            <a:r>
              <a:rPr lang="en-DE" sz="1300" b="1" dirty="0"/>
              <a:t>reward</a:t>
            </a:r>
            <a:r>
              <a:rPr lang="en-DE" sz="1300" dirty="0"/>
              <a:t> or </a:t>
            </a:r>
            <a:r>
              <a:rPr lang="en-DE" sz="1300" b="1" dirty="0"/>
              <a:t>asset</a:t>
            </a:r>
            <a:r>
              <a:rPr lang="en-DE" sz="1300" dirty="0"/>
              <a:t> token and require corresponding </a:t>
            </a:r>
            <a:r>
              <a:rPr lang="en-DE" sz="1300" b="1" dirty="0"/>
              <a:t>properties</a:t>
            </a:r>
            <a:r>
              <a:rPr lang="en-DE" sz="1300" dirty="0"/>
              <a:t>.</a:t>
            </a:r>
          </a:p>
          <a:p>
            <a:r>
              <a:rPr lang="en-DE" sz="1300" dirty="0"/>
              <a:t>The property of </a:t>
            </a:r>
            <a:r>
              <a:rPr lang="en-DE" sz="1300" b="1" dirty="0"/>
              <a:t>fungibility</a:t>
            </a:r>
            <a:r>
              <a:rPr lang="en-DE" sz="1300" dirty="0"/>
              <a:t> is a fundamental characteristic to distinguish token types:</a:t>
            </a:r>
          </a:p>
          <a:p>
            <a:pPr lvl="1"/>
            <a:r>
              <a:rPr lang="en-DE" sz="1300" b="1" dirty="0"/>
              <a:t>Fungible tokens</a:t>
            </a:r>
            <a:r>
              <a:rPr lang="en-DE" sz="1300" dirty="0"/>
              <a:t> are interchangeable, meaning that there are multiple instances of the same token that are not distinguishable, e.g. crypto currencies, voting tokens, staking tokens, etc.</a:t>
            </a:r>
          </a:p>
          <a:p>
            <a:pPr lvl="1"/>
            <a:r>
              <a:rPr lang="en-DE" sz="1300" b="1" dirty="0"/>
              <a:t>Non-fungible tokens (NFTs)</a:t>
            </a:r>
            <a:r>
              <a:rPr lang="en-DE" sz="1300" dirty="0"/>
              <a:t> are not interchangeable, meaning that they are unique and they are indivisible, e.g. digital art, etc.</a:t>
            </a:r>
          </a:p>
          <a:p>
            <a:r>
              <a:rPr lang="en-DE" sz="1300" dirty="0"/>
              <a:t>While a token automatically becomes non-fungible when it’s </a:t>
            </a:r>
            <a:r>
              <a:rPr lang="en-DE" sz="1300" b="1" dirty="0"/>
              <a:t>transferability</a:t>
            </a:r>
            <a:r>
              <a:rPr lang="en-DE" sz="1300" dirty="0"/>
              <a:t> is restricted, NFTs can also be (and often are) transferable: It makes sense to tie a token’s existence to its owner in case of badges, academic certificates, etc. while the value of NFTs representing art, game items, etc. is derived from their tradeability.</a:t>
            </a:r>
          </a:p>
          <a:p>
            <a:r>
              <a:rPr lang="en-DE" sz="1300" dirty="0"/>
              <a:t>Owning an NFT does not usually go along with owning the </a:t>
            </a:r>
            <a:r>
              <a:rPr lang="en-DE" sz="1300" b="1" dirty="0"/>
              <a:t>copyright</a:t>
            </a:r>
            <a:r>
              <a:rPr lang="en-DE" sz="1300" dirty="0"/>
              <a:t> of the underlying asset in a legal sense, so the creator of a piece of art can still create copies of (or even destroy) it. </a:t>
            </a:r>
          </a:p>
          <a:p>
            <a:r>
              <a:rPr lang="en-DE" sz="1300" dirty="0"/>
              <a:t>Just like it is the case with crypto currencies, </a:t>
            </a:r>
            <a:r>
              <a:rPr lang="en-DE" sz="1300" b="1" dirty="0"/>
              <a:t>an NFT does not have an intrinsic value</a:t>
            </a:r>
            <a:r>
              <a:rPr lang="en-DE" sz="1300" dirty="0"/>
              <a:t>. The value is created by the people attributing a value to and willing to pay for it.</a:t>
            </a:r>
          </a:p>
          <a:p>
            <a:r>
              <a:rPr lang="en-DE" sz="1300" dirty="0"/>
              <a:t>NFTs can be held in </a:t>
            </a:r>
            <a:r>
              <a:rPr lang="en-DE" sz="1300" b="1" dirty="0"/>
              <a:t>wallet</a:t>
            </a:r>
            <a:r>
              <a:rPr lang="en-DE" sz="1300" dirty="0"/>
              <a:t> applications in the same way that you hold fungible tokens like crypto currencies.</a:t>
            </a:r>
          </a:p>
          <a:p>
            <a:endParaRPr lang="en-DE" sz="1300" dirty="0"/>
          </a:p>
          <a:p>
            <a:endParaRPr lang="en-DE" sz="1300" dirty="0"/>
          </a:p>
          <a:p>
            <a:endParaRPr lang="en-DE" sz="1300" dirty="0"/>
          </a:p>
        </p:txBody>
      </p:sp>
      <p:sp>
        <p:nvSpPr>
          <p:cNvPr id="4" name="Title 3">
            <a:extLst>
              <a:ext uri="{FF2B5EF4-FFF2-40B4-BE49-F238E27FC236}">
                <a16:creationId xmlns:a16="http://schemas.microsoft.com/office/drawing/2014/main" id="{9D1AB024-D923-0A40-9EA8-F43B3D74915C}"/>
              </a:ext>
            </a:extLst>
          </p:cNvPr>
          <p:cNvSpPr>
            <a:spLocks noGrp="1"/>
          </p:cNvSpPr>
          <p:nvPr>
            <p:ph type="title"/>
          </p:nvPr>
        </p:nvSpPr>
        <p:spPr/>
        <p:txBody>
          <a:bodyPr/>
          <a:lstStyle/>
          <a:p>
            <a:r>
              <a:rPr lang="en-DE" dirty="0"/>
              <a:t>Of Tokens and Fungibility: What are NFTs?</a:t>
            </a:r>
          </a:p>
        </p:txBody>
      </p:sp>
      <p:sp>
        <p:nvSpPr>
          <p:cNvPr id="5" name="Slide Number Placeholder 4">
            <a:extLst>
              <a:ext uri="{FF2B5EF4-FFF2-40B4-BE49-F238E27FC236}">
                <a16:creationId xmlns:a16="http://schemas.microsoft.com/office/drawing/2014/main" id="{84B7E5BD-19FF-7240-846A-BF6B3B3E0CBA}"/>
              </a:ext>
            </a:extLst>
          </p:cNvPr>
          <p:cNvSpPr>
            <a:spLocks noGrp="1"/>
          </p:cNvSpPr>
          <p:nvPr>
            <p:ph type="sldNum" sz="quarter" idx="4"/>
          </p:nvPr>
        </p:nvSpPr>
        <p:spPr/>
        <p:txBody>
          <a:bodyPr/>
          <a:lstStyle/>
          <a:p>
            <a:fld id="{369A084B-84B6-4F15-B0F5-CCDC4176846B}" type="slidenum">
              <a:rPr lang="en-US" smtClean="0"/>
              <a:pPr/>
              <a:t>59</a:t>
            </a:fld>
            <a:endParaRPr lang="en-US" dirty="0"/>
          </a:p>
        </p:txBody>
      </p:sp>
      <p:sp>
        <p:nvSpPr>
          <p:cNvPr id="6" name="Date Placeholder 5">
            <a:extLst>
              <a:ext uri="{FF2B5EF4-FFF2-40B4-BE49-F238E27FC236}">
                <a16:creationId xmlns:a16="http://schemas.microsoft.com/office/drawing/2014/main" id="{08BE10F0-3FF5-944A-9BF4-08A3AE227301}"/>
              </a:ext>
            </a:extLst>
          </p:cNvPr>
          <p:cNvSpPr>
            <a:spLocks noGrp="1"/>
          </p:cNvSpPr>
          <p:nvPr>
            <p:ph type="dt" sz="half" idx="2"/>
          </p:nvPr>
        </p:nvSpPr>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Footer Placeholder 6">
            <a:extLst>
              <a:ext uri="{FF2B5EF4-FFF2-40B4-BE49-F238E27FC236}">
                <a16:creationId xmlns:a16="http://schemas.microsoft.com/office/drawing/2014/main" id="{05BE9DE7-3F35-EB45-84DC-DB447CD2E845}"/>
              </a:ext>
            </a:extLst>
          </p:cNvPr>
          <p:cNvSpPr>
            <a:spLocks noGrp="1"/>
          </p:cNvSpPr>
          <p:nvPr>
            <p:ph type="ftr" sz="quarter" idx="3"/>
          </p:nvPr>
        </p:nvSpPr>
        <p:spPr/>
        <p:txBody>
          <a:bodyPr/>
          <a:lstStyle/>
          <a:p>
            <a:r>
              <a:rPr lang="en-US" dirty="0"/>
              <a:t>Tezos Deep Dive Deck - Licensed under CC BY 4.0</a:t>
            </a:r>
          </a:p>
        </p:txBody>
      </p:sp>
      <p:grpSp>
        <p:nvGrpSpPr>
          <p:cNvPr id="90" name="Group 89">
            <a:extLst>
              <a:ext uri="{FF2B5EF4-FFF2-40B4-BE49-F238E27FC236}">
                <a16:creationId xmlns:a16="http://schemas.microsoft.com/office/drawing/2014/main" id="{A873C8E9-3C0D-7B42-BF39-AB9D9E15B8AC}"/>
              </a:ext>
            </a:extLst>
          </p:cNvPr>
          <p:cNvGrpSpPr/>
          <p:nvPr/>
        </p:nvGrpSpPr>
        <p:grpSpPr>
          <a:xfrm>
            <a:off x="6224706" y="884238"/>
            <a:ext cx="5557654" cy="4527781"/>
            <a:chOff x="6224706" y="1037730"/>
            <a:chExt cx="5557654" cy="4527781"/>
          </a:xfrm>
        </p:grpSpPr>
        <p:grpSp>
          <p:nvGrpSpPr>
            <p:cNvPr id="33" name="Group 32">
              <a:extLst>
                <a:ext uri="{FF2B5EF4-FFF2-40B4-BE49-F238E27FC236}">
                  <a16:creationId xmlns:a16="http://schemas.microsoft.com/office/drawing/2014/main" id="{8F8E4CC5-8BD0-B743-B6AD-64A3637FD113}"/>
                </a:ext>
              </a:extLst>
            </p:cNvPr>
            <p:cNvGrpSpPr/>
            <p:nvPr/>
          </p:nvGrpSpPr>
          <p:grpSpPr>
            <a:xfrm>
              <a:off x="6607958" y="1704103"/>
              <a:ext cx="4791150" cy="431800"/>
              <a:chOff x="6464300" y="1587500"/>
              <a:chExt cx="4791150" cy="431800"/>
            </a:xfrm>
          </p:grpSpPr>
          <p:grpSp>
            <p:nvGrpSpPr>
              <p:cNvPr id="32" name="Group 31">
                <a:extLst>
                  <a:ext uri="{FF2B5EF4-FFF2-40B4-BE49-F238E27FC236}">
                    <a16:creationId xmlns:a16="http://schemas.microsoft.com/office/drawing/2014/main" id="{6C865DF4-ED58-BA44-8A05-5D23A0AE99A5}"/>
                  </a:ext>
                </a:extLst>
              </p:cNvPr>
              <p:cNvGrpSpPr/>
              <p:nvPr/>
            </p:nvGrpSpPr>
            <p:grpSpPr>
              <a:xfrm>
                <a:off x="9413063" y="1587500"/>
                <a:ext cx="1842387" cy="431800"/>
                <a:chOff x="9413063" y="1587500"/>
                <a:chExt cx="1842387" cy="431800"/>
              </a:xfrm>
            </p:grpSpPr>
            <p:sp>
              <p:nvSpPr>
                <p:cNvPr id="14" name="Oval 13">
                  <a:extLst>
                    <a:ext uri="{FF2B5EF4-FFF2-40B4-BE49-F238E27FC236}">
                      <a16:creationId xmlns:a16="http://schemas.microsoft.com/office/drawing/2014/main" id="{10409E49-4C28-4D42-87A4-4C08DB7B9D96}"/>
                    </a:ext>
                  </a:extLst>
                </p:cNvPr>
                <p:cNvSpPr/>
                <p:nvPr/>
              </p:nvSpPr>
              <p:spPr bwMode="gray">
                <a:xfrm>
                  <a:off x="9413063" y="1587500"/>
                  <a:ext cx="431800" cy="431800"/>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5" name="Oval 14">
                  <a:extLst>
                    <a:ext uri="{FF2B5EF4-FFF2-40B4-BE49-F238E27FC236}">
                      <a16:creationId xmlns:a16="http://schemas.microsoft.com/office/drawing/2014/main" id="{ECE30E46-1D84-0F4F-AE5D-86E70D16864F}"/>
                    </a:ext>
                  </a:extLst>
                </p:cNvPr>
                <p:cNvSpPr/>
                <p:nvPr/>
              </p:nvSpPr>
              <p:spPr bwMode="gray">
                <a:xfrm>
                  <a:off x="10118357" y="1587500"/>
                  <a:ext cx="431800" cy="431800"/>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6" name="Oval 15">
                  <a:extLst>
                    <a:ext uri="{FF2B5EF4-FFF2-40B4-BE49-F238E27FC236}">
                      <a16:creationId xmlns:a16="http://schemas.microsoft.com/office/drawing/2014/main" id="{D79E99B0-D93B-0B4C-ACAE-6D66FAC6E5B3}"/>
                    </a:ext>
                  </a:extLst>
                </p:cNvPr>
                <p:cNvSpPr/>
                <p:nvPr/>
              </p:nvSpPr>
              <p:spPr bwMode="gray">
                <a:xfrm>
                  <a:off x="10823650" y="1587500"/>
                  <a:ext cx="431800" cy="431800"/>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7" name="Triangle 16">
                  <a:extLst>
                    <a:ext uri="{FF2B5EF4-FFF2-40B4-BE49-F238E27FC236}">
                      <a16:creationId xmlns:a16="http://schemas.microsoft.com/office/drawing/2014/main" id="{908A4466-2199-404B-AEF4-F476EA48E07D}"/>
                    </a:ext>
                  </a:extLst>
                </p:cNvPr>
                <p:cNvSpPr/>
                <p:nvPr/>
              </p:nvSpPr>
              <p:spPr bwMode="gray">
                <a:xfrm>
                  <a:off x="9524557" y="1713395"/>
                  <a:ext cx="208813" cy="180011"/>
                </a:xfrm>
                <a:prstGeom prst="triangle">
                  <a:avLst/>
                </a:prstGeom>
                <a:solidFill>
                  <a:srgbClr val="C7DDF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20" name="Rectangle 19">
                  <a:extLst>
                    <a:ext uri="{FF2B5EF4-FFF2-40B4-BE49-F238E27FC236}">
                      <a16:creationId xmlns:a16="http://schemas.microsoft.com/office/drawing/2014/main" id="{08E4079A-9CBC-7548-B8DF-508DC14B990A}"/>
                    </a:ext>
                  </a:extLst>
                </p:cNvPr>
                <p:cNvSpPr/>
                <p:nvPr/>
              </p:nvSpPr>
              <p:spPr bwMode="gray">
                <a:xfrm>
                  <a:off x="10248572" y="1717715"/>
                  <a:ext cx="171371" cy="171371"/>
                </a:xfrm>
                <a:prstGeom prst="rect">
                  <a:avLst/>
                </a:prstGeom>
                <a:solidFill>
                  <a:srgbClr val="C7DDF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21" name="Regular Pentagon 20">
                  <a:extLst>
                    <a:ext uri="{FF2B5EF4-FFF2-40B4-BE49-F238E27FC236}">
                      <a16:creationId xmlns:a16="http://schemas.microsoft.com/office/drawing/2014/main" id="{7B05F19E-F631-BD46-A032-3741DC0E30D4}"/>
                    </a:ext>
                  </a:extLst>
                </p:cNvPr>
                <p:cNvSpPr/>
                <p:nvPr/>
              </p:nvSpPr>
              <p:spPr bwMode="gray">
                <a:xfrm>
                  <a:off x="10919535" y="1689100"/>
                  <a:ext cx="240030" cy="228600"/>
                </a:xfrm>
                <a:prstGeom prst="pentagon">
                  <a:avLst/>
                </a:prstGeom>
                <a:solidFill>
                  <a:srgbClr val="C7DDF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grpSp>
            <p:nvGrpSpPr>
              <p:cNvPr id="31" name="Group 30">
                <a:extLst>
                  <a:ext uri="{FF2B5EF4-FFF2-40B4-BE49-F238E27FC236}">
                    <a16:creationId xmlns:a16="http://schemas.microsoft.com/office/drawing/2014/main" id="{F6D987DD-44B0-7547-873B-D376F6B97B05}"/>
                  </a:ext>
                </a:extLst>
              </p:cNvPr>
              <p:cNvGrpSpPr/>
              <p:nvPr/>
            </p:nvGrpSpPr>
            <p:grpSpPr>
              <a:xfrm>
                <a:off x="6464300" y="1587500"/>
                <a:ext cx="1842387" cy="431800"/>
                <a:chOff x="6464300" y="1587500"/>
                <a:chExt cx="1842387" cy="431800"/>
              </a:xfrm>
            </p:grpSpPr>
            <p:sp>
              <p:nvSpPr>
                <p:cNvPr id="9" name="Oval 8">
                  <a:extLst>
                    <a:ext uri="{FF2B5EF4-FFF2-40B4-BE49-F238E27FC236}">
                      <a16:creationId xmlns:a16="http://schemas.microsoft.com/office/drawing/2014/main" id="{BD7AD5AC-A9BF-2941-8C4B-88896FF8F505}"/>
                    </a:ext>
                  </a:extLst>
                </p:cNvPr>
                <p:cNvSpPr/>
                <p:nvPr/>
              </p:nvSpPr>
              <p:spPr bwMode="gray">
                <a:xfrm>
                  <a:off x="6464300" y="1587500"/>
                  <a:ext cx="431800" cy="431800"/>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0" name="Oval 9">
                  <a:extLst>
                    <a:ext uri="{FF2B5EF4-FFF2-40B4-BE49-F238E27FC236}">
                      <a16:creationId xmlns:a16="http://schemas.microsoft.com/office/drawing/2014/main" id="{10852F7A-F00F-944F-BB7A-97322255226D}"/>
                    </a:ext>
                  </a:extLst>
                </p:cNvPr>
                <p:cNvSpPr/>
                <p:nvPr/>
              </p:nvSpPr>
              <p:spPr bwMode="gray">
                <a:xfrm>
                  <a:off x="7169594" y="1587500"/>
                  <a:ext cx="431800" cy="431800"/>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1" name="Oval 10">
                  <a:extLst>
                    <a:ext uri="{FF2B5EF4-FFF2-40B4-BE49-F238E27FC236}">
                      <a16:creationId xmlns:a16="http://schemas.microsoft.com/office/drawing/2014/main" id="{E2B43A1D-CA5B-3847-BC1C-4ACBBFD04D47}"/>
                    </a:ext>
                  </a:extLst>
                </p:cNvPr>
                <p:cNvSpPr/>
                <p:nvPr/>
              </p:nvSpPr>
              <p:spPr bwMode="gray">
                <a:xfrm>
                  <a:off x="7874887" y="1587500"/>
                  <a:ext cx="431800" cy="431800"/>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nvGrpSpPr>
                <p:cNvPr id="27" name="Group 26">
                  <a:extLst>
                    <a:ext uri="{FF2B5EF4-FFF2-40B4-BE49-F238E27FC236}">
                      <a16:creationId xmlns:a16="http://schemas.microsoft.com/office/drawing/2014/main" id="{C51E3700-71CE-D549-918F-35CDFF218885}"/>
                    </a:ext>
                  </a:extLst>
                </p:cNvPr>
                <p:cNvGrpSpPr/>
                <p:nvPr/>
              </p:nvGrpSpPr>
              <p:grpSpPr>
                <a:xfrm>
                  <a:off x="6935192" y="1684431"/>
                  <a:ext cx="195309" cy="237939"/>
                  <a:chOff x="6942338" y="1677813"/>
                  <a:chExt cx="195309" cy="237939"/>
                </a:xfrm>
              </p:grpSpPr>
              <p:sp>
                <p:nvSpPr>
                  <p:cNvPr id="25" name="Freeform 24">
                    <a:extLst>
                      <a:ext uri="{FF2B5EF4-FFF2-40B4-BE49-F238E27FC236}">
                        <a16:creationId xmlns:a16="http://schemas.microsoft.com/office/drawing/2014/main" id="{8DC45135-D46F-0549-B6BA-FE31B9A74C8D}"/>
                      </a:ext>
                    </a:extLst>
                  </p:cNvPr>
                  <p:cNvSpPr/>
                  <p:nvPr/>
                </p:nvSpPr>
                <p:spPr bwMode="gray">
                  <a:xfrm>
                    <a:off x="6942338" y="1677813"/>
                    <a:ext cx="195309" cy="53333"/>
                  </a:xfrm>
                  <a:custGeom>
                    <a:avLst/>
                    <a:gdLst>
                      <a:gd name="connsiteX0" fmla="*/ 0 w 195309"/>
                      <a:gd name="connsiteY0" fmla="*/ 44455 h 53333"/>
                      <a:gd name="connsiteX1" fmla="*/ 106532 w 195309"/>
                      <a:gd name="connsiteY1" fmla="*/ 67 h 53333"/>
                      <a:gd name="connsiteX2" fmla="*/ 195309 w 195309"/>
                      <a:gd name="connsiteY2" fmla="*/ 53333 h 53333"/>
                    </a:gdLst>
                    <a:ahLst/>
                    <a:cxnLst>
                      <a:cxn ang="0">
                        <a:pos x="connsiteX0" y="connsiteY0"/>
                      </a:cxn>
                      <a:cxn ang="0">
                        <a:pos x="connsiteX1" y="connsiteY1"/>
                      </a:cxn>
                      <a:cxn ang="0">
                        <a:pos x="connsiteX2" y="connsiteY2"/>
                      </a:cxn>
                    </a:cxnLst>
                    <a:rect l="l" t="t" r="r" b="b"/>
                    <a:pathLst>
                      <a:path w="195309" h="53333">
                        <a:moveTo>
                          <a:pt x="0" y="44455"/>
                        </a:moveTo>
                        <a:cubicBezTo>
                          <a:pt x="36990" y="21521"/>
                          <a:pt x="73981" y="-1413"/>
                          <a:pt x="106532" y="67"/>
                        </a:cubicBezTo>
                        <a:cubicBezTo>
                          <a:pt x="139084" y="1547"/>
                          <a:pt x="167196" y="27440"/>
                          <a:pt x="195309" y="53333"/>
                        </a:cubicBezTo>
                      </a:path>
                    </a:pathLst>
                  </a:custGeom>
                  <a:noFill/>
                  <a:ln>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 name="Freeform 25">
                    <a:extLst>
                      <a:ext uri="{FF2B5EF4-FFF2-40B4-BE49-F238E27FC236}">
                        <a16:creationId xmlns:a16="http://schemas.microsoft.com/office/drawing/2014/main" id="{25B62868-5367-7849-AE44-B8743083CE10}"/>
                      </a:ext>
                    </a:extLst>
                  </p:cNvPr>
                  <p:cNvSpPr/>
                  <p:nvPr/>
                </p:nvSpPr>
                <p:spPr bwMode="gray">
                  <a:xfrm rot="10800000">
                    <a:off x="6942338" y="1862419"/>
                    <a:ext cx="195309" cy="53333"/>
                  </a:xfrm>
                  <a:custGeom>
                    <a:avLst/>
                    <a:gdLst>
                      <a:gd name="connsiteX0" fmla="*/ 0 w 195309"/>
                      <a:gd name="connsiteY0" fmla="*/ 44455 h 53333"/>
                      <a:gd name="connsiteX1" fmla="*/ 106532 w 195309"/>
                      <a:gd name="connsiteY1" fmla="*/ 67 h 53333"/>
                      <a:gd name="connsiteX2" fmla="*/ 195309 w 195309"/>
                      <a:gd name="connsiteY2" fmla="*/ 53333 h 53333"/>
                    </a:gdLst>
                    <a:ahLst/>
                    <a:cxnLst>
                      <a:cxn ang="0">
                        <a:pos x="connsiteX0" y="connsiteY0"/>
                      </a:cxn>
                      <a:cxn ang="0">
                        <a:pos x="connsiteX1" y="connsiteY1"/>
                      </a:cxn>
                      <a:cxn ang="0">
                        <a:pos x="connsiteX2" y="connsiteY2"/>
                      </a:cxn>
                    </a:cxnLst>
                    <a:rect l="l" t="t" r="r" b="b"/>
                    <a:pathLst>
                      <a:path w="195309" h="53333">
                        <a:moveTo>
                          <a:pt x="0" y="44455"/>
                        </a:moveTo>
                        <a:cubicBezTo>
                          <a:pt x="36990" y="21521"/>
                          <a:pt x="73981" y="-1413"/>
                          <a:pt x="106532" y="67"/>
                        </a:cubicBezTo>
                        <a:cubicBezTo>
                          <a:pt x="139084" y="1547"/>
                          <a:pt x="167196" y="27440"/>
                          <a:pt x="195309" y="53333"/>
                        </a:cubicBezTo>
                      </a:path>
                    </a:pathLst>
                  </a:custGeom>
                  <a:noFill/>
                  <a:ln>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28" name="Group 27">
                  <a:extLst>
                    <a:ext uri="{FF2B5EF4-FFF2-40B4-BE49-F238E27FC236}">
                      <a16:creationId xmlns:a16="http://schemas.microsoft.com/office/drawing/2014/main" id="{75D02F7F-8427-584A-BBB9-6E743127C1EA}"/>
                    </a:ext>
                  </a:extLst>
                </p:cNvPr>
                <p:cNvGrpSpPr/>
                <p:nvPr/>
              </p:nvGrpSpPr>
              <p:grpSpPr>
                <a:xfrm>
                  <a:off x="7640486" y="1684431"/>
                  <a:ext cx="195309" cy="237939"/>
                  <a:chOff x="6942338" y="1677813"/>
                  <a:chExt cx="195309" cy="237939"/>
                </a:xfrm>
              </p:grpSpPr>
              <p:sp>
                <p:nvSpPr>
                  <p:cNvPr id="29" name="Freeform 28">
                    <a:extLst>
                      <a:ext uri="{FF2B5EF4-FFF2-40B4-BE49-F238E27FC236}">
                        <a16:creationId xmlns:a16="http://schemas.microsoft.com/office/drawing/2014/main" id="{9E9FA321-27DF-1646-BF03-BA26E18AFC71}"/>
                      </a:ext>
                    </a:extLst>
                  </p:cNvPr>
                  <p:cNvSpPr/>
                  <p:nvPr/>
                </p:nvSpPr>
                <p:spPr bwMode="gray">
                  <a:xfrm>
                    <a:off x="6942338" y="1677813"/>
                    <a:ext cx="195309" cy="53333"/>
                  </a:xfrm>
                  <a:custGeom>
                    <a:avLst/>
                    <a:gdLst>
                      <a:gd name="connsiteX0" fmla="*/ 0 w 195309"/>
                      <a:gd name="connsiteY0" fmla="*/ 44455 h 53333"/>
                      <a:gd name="connsiteX1" fmla="*/ 106532 w 195309"/>
                      <a:gd name="connsiteY1" fmla="*/ 67 h 53333"/>
                      <a:gd name="connsiteX2" fmla="*/ 195309 w 195309"/>
                      <a:gd name="connsiteY2" fmla="*/ 53333 h 53333"/>
                    </a:gdLst>
                    <a:ahLst/>
                    <a:cxnLst>
                      <a:cxn ang="0">
                        <a:pos x="connsiteX0" y="connsiteY0"/>
                      </a:cxn>
                      <a:cxn ang="0">
                        <a:pos x="connsiteX1" y="connsiteY1"/>
                      </a:cxn>
                      <a:cxn ang="0">
                        <a:pos x="connsiteX2" y="connsiteY2"/>
                      </a:cxn>
                    </a:cxnLst>
                    <a:rect l="l" t="t" r="r" b="b"/>
                    <a:pathLst>
                      <a:path w="195309" h="53333">
                        <a:moveTo>
                          <a:pt x="0" y="44455"/>
                        </a:moveTo>
                        <a:cubicBezTo>
                          <a:pt x="36990" y="21521"/>
                          <a:pt x="73981" y="-1413"/>
                          <a:pt x="106532" y="67"/>
                        </a:cubicBezTo>
                        <a:cubicBezTo>
                          <a:pt x="139084" y="1547"/>
                          <a:pt x="167196" y="27440"/>
                          <a:pt x="195309" y="53333"/>
                        </a:cubicBezTo>
                      </a:path>
                    </a:pathLst>
                  </a:custGeom>
                  <a:noFill/>
                  <a:ln>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 name="Freeform 29">
                    <a:extLst>
                      <a:ext uri="{FF2B5EF4-FFF2-40B4-BE49-F238E27FC236}">
                        <a16:creationId xmlns:a16="http://schemas.microsoft.com/office/drawing/2014/main" id="{AA339FE0-D84E-CD44-99D1-AA72F6C54597}"/>
                      </a:ext>
                    </a:extLst>
                  </p:cNvPr>
                  <p:cNvSpPr/>
                  <p:nvPr/>
                </p:nvSpPr>
                <p:spPr bwMode="gray">
                  <a:xfrm rot="10800000">
                    <a:off x="6942338" y="1862419"/>
                    <a:ext cx="195309" cy="53333"/>
                  </a:xfrm>
                  <a:custGeom>
                    <a:avLst/>
                    <a:gdLst>
                      <a:gd name="connsiteX0" fmla="*/ 0 w 195309"/>
                      <a:gd name="connsiteY0" fmla="*/ 44455 h 53333"/>
                      <a:gd name="connsiteX1" fmla="*/ 106532 w 195309"/>
                      <a:gd name="connsiteY1" fmla="*/ 67 h 53333"/>
                      <a:gd name="connsiteX2" fmla="*/ 195309 w 195309"/>
                      <a:gd name="connsiteY2" fmla="*/ 53333 h 53333"/>
                    </a:gdLst>
                    <a:ahLst/>
                    <a:cxnLst>
                      <a:cxn ang="0">
                        <a:pos x="connsiteX0" y="connsiteY0"/>
                      </a:cxn>
                      <a:cxn ang="0">
                        <a:pos x="connsiteX1" y="connsiteY1"/>
                      </a:cxn>
                      <a:cxn ang="0">
                        <a:pos x="connsiteX2" y="connsiteY2"/>
                      </a:cxn>
                    </a:cxnLst>
                    <a:rect l="l" t="t" r="r" b="b"/>
                    <a:pathLst>
                      <a:path w="195309" h="53333">
                        <a:moveTo>
                          <a:pt x="0" y="44455"/>
                        </a:moveTo>
                        <a:cubicBezTo>
                          <a:pt x="36990" y="21521"/>
                          <a:pt x="73981" y="-1413"/>
                          <a:pt x="106532" y="67"/>
                        </a:cubicBezTo>
                        <a:cubicBezTo>
                          <a:pt x="139084" y="1547"/>
                          <a:pt x="167196" y="27440"/>
                          <a:pt x="195309" y="53333"/>
                        </a:cubicBezTo>
                      </a:path>
                    </a:pathLst>
                  </a:custGeom>
                  <a:noFill/>
                  <a:ln>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grpSp>
        <p:sp>
          <p:nvSpPr>
            <p:cNvPr id="34" name="TextBox 33">
              <a:extLst>
                <a:ext uri="{FF2B5EF4-FFF2-40B4-BE49-F238E27FC236}">
                  <a16:creationId xmlns:a16="http://schemas.microsoft.com/office/drawing/2014/main" id="{A68503E2-C6B9-5F45-B5E0-F21669D14D58}"/>
                </a:ext>
              </a:extLst>
            </p:cNvPr>
            <p:cNvSpPr txBox="1"/>
            <p:nvPr/>
          </p:nvSpPr>
          <p:spPr>
            <a:xfrm>
              <a:off x="6224706" y="1037730"/>
              <a:ext cx="2608891" cy="46923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DE" sz="1300" b="1" dirty="0">
                  <a:latin typeface="+mn-lt"/>
                </a:rPr>
                <a:t>Fungible Tokens</a:t>
              </a:r>
            </a:p>
            <a:p>
              <a:pPr algn="ctr">
                <a:spcBef>
                  <a:spcPts val="300"/>
                </a:spcBef>
                <a:spcAft>
                  <a:spcPts val="100"/>
                </a:spcAft>
                <a:buClr>
                  <a:schemeClr val="tx2"/>
                </a:buClr>
              </a:pPr>
              <a:r>
                <a:rPr lang="en-DE" sz="1300" i="1" dirty="0">
                  <a:latin typeface="+mn-lt"/>
                </a:rPr>
                <a:t>(interchangeable; identical value)</a:t>
              </a:r>
            </a:p>
          </p:txBody>
        </p:sp>
        <p:sp>
          <p:nvSpPr>
            <p:cNvPr id="35" name="TextBox 34">
              <a:extLst>
                <a:ext uri="{FF2B5EF4-FFF2-40B4-BE49-F238E27FC236}">
                  <a16:creationId xmlns:a16="http://schemas.microsoft.com/office/drawing/2014/main" id="{965DE081-396C-0D47-B80E-9E1CA12B2767}"/>
                </a:ext>
              </a:extLst>
            </p:cNvPr>
            <p:cNvSpPr txBox="1"/>
            <p:nvPr/>
          </p:nvSpPr>
          <p:spPr>
            <a:xfrm>
              <a:off x="9173469" y="1037730"/>
              <a:ext cx="2608891" cy="46923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DE" sz="1300" b="1" dirty="0">
                  <a:latin typeface="+mn-lt"/>
                </a:rPr>
                <a:t>Non-Fungible Tokens (NFTs)</a:t>
              </a:r>
            </a:p>
            <a:p>
              <a:pPr algn="ctr">
                <a:spcBef>
                  <a:spcPts val="300"/>
                </a:spcBef>
                <a:spcAft>
                  <a:spcPts val="100"/>
                </a:spcAft>
                <a:buClr>
                  <a:schemeClr val="tx2"/>
                </a:buClr>
              </a:pPr>
              <a:r>
                <a:rPr lang="en-DE" sz="1300" i="1" dirty="0">
                  <a:latin typeface="+mn-lt"/>
                </a:rPr>
                <a:t>(not interchangeable; unique)</a:t>
              </a:r>
            </a:p>
          </p:txBody>
        </p:sp>
        <p:sp>
          <p:nvSpPr>
            <p:cNvPr id="36" name="TextBox 35">
              <a:extLst>
                <a:ext uri="{FF2B5EF4-FFF2-40B4-BE49-F238E27FC236}">
                  <a16:creationId xmlns:a16="http://schemas.microsoft.com/office/drawing/2014/main" id="{FCA47D34-F98D-4840-AE1B-B7600C0B5B3E}"/>
                </a:ext>
              </a:extLst>
            </p:cNvPr>
            <p:cNvSpPr txBox="1"/>
            <p:nvPr/>
          </p:nvSpPr>
          <p:spPr>
            <a:xfrm>
              <a:off x="6224706" y="2304467"/>
              <a:ext cx="2608891" cy="1124533"/>
            </a:xfrm>
            <a:prstGeom prst="rect">
              <a:avLst/>
            </a:prstGeom>
            <a:noFill/>
          </p:spPr>
          <p:txBody>
            <a:bodyPr wrap="square" lIns="72000" tIns="0" rIns="72000" bIns="0" rtlCol="0" anchor="t">
              <a:noAutofit/>
            </a:bodyPr>
            <a:lstStyle/>
            <a:p>
              <a:pPr algn="ctr">
                <a:spcBef>
                  <a:spcPts val="300"/>
                </a:spcBef>
                <a:spcAft>
                  <a:spcPts val="100"/>
                </a:spcAft>
                <a:buClr>
                  <a:schemeClr val="tx2"/>
                </a:buClr>
              </a:pPr>
              <a:r>
                <a:rPr lang="en-US" sz="1300">
                  <a:latin typeface="+mn-lt"/>
                </a:rPr>
                <a:t>Typical applications/use cases:</a:t>
              </a:r>
            </a:p>
            <a:p>
              <a:pPr algn="ctr">
                <a:spcBef>
                  <a:spcPts val="300"/>
                </a:spcBef>
                <a:spcAft>
                  <a:spcPts val="100"/>
                </a:spcAft>
                <a:buClr>
                  <a:schemeClr val="tx2"/>
                </a:buClr>
              </a:pPr>
              <a:r>
                <a:rPr lang="en-US" sz="1300" i="1">
                  <a:latin typeface="+mn-lt"/>
                </a:rPr>
                <a:t>Crypto currencies, voting tokens, staking tokens</a:t>
              </a:r>
            </a:p>
          </p:txBody>
        </p:sp>
        <p:sp>
          <p:nvSpPr>
            <p:cNvPr id="38" name="TextBox 37">
              <a:extLst>
                <a:ext uri="{FF2B5EF4-FFF2-40B4-BE49-F238E27FC236}">
                  <a16:creationId xmlns:a16="http://schemas.microsoft.com/office/drawing/2014/main" id="{71200C2D-D8EB-AC47-9996-0467C2A92F42}"/>
                </a:ext>
              </a:extLst>
            </p:cNvPr>
            <p:cNvSpPr txBox="1"/>
            <p:nvPr/>
          </p:nvSpPr>
          <p:spPr>
            <a:xfrm>
              <a:off x="9173469" y="2304467"/>
              <a:ext cx="2608891" cy="1124533"/>
            </a:xfrm>
            <a:prstGeom prst="rect">
              <a:avLst/>
            </a:prstGeom>
            <a:noFill/>
          </p:spPr>
          <p:txBody>
            <a:bodyPr wrap="square" lIns="72000" tIns="0" rIns="72000" bIns="0" rtlCol="0" anchor="t">
              <a:noAutofit/>
            </a:bodyPr>
            <a:lstStyle/>
            <a:p>
              <a:pPr algn="ctr">
                <a:spcBef>
                  <a:spcPts val="300"/>
                </a:spcBef>
                <a:spcAft>
                  <a:spcPts val="100"/>
                </a:spcAft>
                <a:buClr>
                  <a:schemeClr val="tx2"/>
                </a:buClr>
              </a:pPr>
              <a:r>
                <a:rPr lang="en-US" sz="1300">
                  <a:latin typeface="+mn-lt"/>
                </a:rPr>
                <a:t>Typical applications/use cases:</a:t>
              </a:r>
            </a:p>
            <a:p>
              <a:pPr algn="ctr">
                <a:spcBef>
                  <a:spcPts val="300"/>
                </a:spcBef>
                <a:spcAft>
                  <a:spcPts val="100"/>
                </a:spcAft>
                <a:buClr>
                  <a:schemeClr val="tx2"/>
                </a:buClr>
              </a:pPr>
              <a:r>
                <a:rPr lang="en-US" sz="1300" i="1">
                  <a:latin typeface="+mn-lt"/>
                </a:rPr>
                <a:t>Digital representations of art, music, film, collectibles, items in digital games, certificates in academia, badges</a:t>
              </a:r>
            </a:p>
          </p:txBody>
        </p:sp>
        <p:sp>
          <p:nvSpPr>
            <p:cNvPr id="39" name="Left Brace 38">
              <a:extLst>
                <a:ext uri="{FF2B5EF4-FFF2-40B4-BE49-F238E27FC236}">
                  <a16:creationId xmlns:a16="http://schemas.microsoft.com/office/drawing/2014/main" id="{ED30C6B4-90E4-0542-BEFC-409CBB639A64}"/>
                </a:ext>
              </a:extLst>
            </p:cNvPr>
            <p:cNvSpPr/>
            <p:nvPr/>
          </p:nvSpPr>
          <p:spPr>
            <a:xfrm rot="5400000">
              <a:off x="8903195" y="750511"/>
              <a:ext cx="200676" cy="5557654"/>
            </a:xfrm>
            <a:prstGeom prst="leftBrace">
              <a:avLst>
                <a:gd name="adj1" fmla="val 49138"/>
                <a:gd name="adj2" fmla="val 23110"/>
              </a:avLst>
            </a:prstGeom>
            <a:ln>
              <a:solidFill>
                <a:srgbClr val="798BB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40" name="TextBox 39">
              <a:extLst>
                <a:ext uri="{FF2B5EF4-FFF2-40B4-BE49-F238E27FC236}">
                  <a16:creationId xmlns:a16="http://schemas.microsoft.com/office/drawing/2014/main" id="{DABF77C6-3872-D24C-9B98-3DC0D5FC38C6}"/>
                </a:ext>
              </a:extLst>
            </p:cNvPr>
            <p:cNvSpPr txBox="1"/>
            <p:nvPr/>
          </p:nvSpPr>
          <p:spPr>
            <a:xfrm>
              <a:off x="6224706" y="3714347"/>
              <a:ext cx="2608891" cy="46923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DE" sz="1300" b="1" dirty="0">
                  <a:latin typeface="+mn-lt"/>
                </a:rPr>
                <a:t>Transferable NFTs</a:t>
              </a:r>
            </a:p>
            <a:p>
              <a:pPr algn="ctr">
                <a:spcBef>
                  <a:spcPts val="300"/>
                </a:spcBef>
                <a:spcAft>
                  <a:spcPts val="100"/>
                </a:spcAft>
                <a:buClr>
                  <a:schemeClr val="tx2"/>
                </a:buClr>
              </a:pPr>
              <a:r>
                <a:rPr lang="en-DE" sz="1300" i="1" dirty="0">
                  <a:latin typeface="+mn-lt"/>
                </a:rPr>
                <a:t>(tradeable )</a:t>
              </a:r>
            </a:p>
          </p:txBody>
        </p:sp>
        <p:sp>
          <p:nvSpPr>
            <p:cNvPr id="41" name="TextBox 40">
              <a:extLst>
                <a:ext uri="{FF2B5EF4-FFF2-40B4-BE49-F238E27FC236}">
                  <a16:creationId xmlns:a16="http://schemas.microsoft.com/office/drawing/2014/main" id="{773AA50E-7B4A-4C41-8DB9-7D02380DD63F}"/>
                </a:ext>
              </a:extLst>
            </p:cNvPr>
            <p:cNvSpPr txBox="1"/>
            <p:nvPr/>
          </p:nvSpPr>
          <p:spPr>
            <a:xfrm>
              <a:off x="9173469" y="3714347"/>
              <a:ext cx="2608891" cy="46923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DE" sz="1300" b="1" dirty="0">
                  <a:latin typeface="+mn-lt"/>
                </a:rPr>
                <a:t>Non-transferable NFTs</a:t>
              </a:r>
            </a:p>
            <a:p>
              <a:pPr algn="ctr">
                <a:spcBef>
                  <a:spcPts val="300"/>
                </a:spcBef>
                <a:spcAft>
                  <a:spcPts val="100"/>
                </a:spcAft>
                <a:buClr>
                  <a:schemeClr val="tx2"/>
                </a:buClr>
              </a:pPr>
              <a:r>
                <a:rPr lang="en-DE" sz="1300" i="1" dirty="0">
                  <a:latin typeface="+mn-lt"/>
                </a:rPr>
                <a:t>(tied to their owner)</a:t>
              </a:r>
            </a:p>
          </p:txBody>
        </p:sp>
        <p:grpSp>
          <p:nvGrpSpPr>
            <p:cNvPr id="84" name="Group 83">
              <a:extLst>
                <a:ext uri="{FF2B5EF4-FFF2-40B4-BE49-F238E27FC236}">
                  <a16:creationId xmlns:a16="http://schemas.microsoft.com/office/drawing/2014/main" id="{205B1FB5-7EF3-9543-973E-B015F40BECD1}"/>
                </a:ext>
              </a:extLst>
            </p:cNvPr>
            <p:cNvGrpSpPr/>
            <p:nvPr/>
          </p:nvGrpSpPr>
          <p:grpSpPr>
            <a:xfrm>
              <a:off x="6758991" y="4428679"/>
              <a:ext cx="1540320" cy="870990"/>
              <a:chOff x="6758991" y="4594476"/>
              <a:chExt cx="1540320" cy="870990"/>
            </a:xfrm>
          </p:grpSpPr>
          <p:grpSp>
            <p:nvGrpSpPr>
              <p:cNvPr id="48" name="Group 47">
                <a:extLst>
                  <a:ext uri="{FF2B5EF4-FFF2-40B4-BE49-F238E27FC236}">
                    <a16:creationId xmlns:a16="http://schemas.microsoft.com/office/drawing/2014/main" id="{DA1FCA45-5D88-2040-B37B-A45D5D728397}"/>
                  </a:ext>
                </a:extLst>
              </p:cNvPr>
              <p:cNvGrpSpPr/>
              <p:nvPr/>
            </p:nvGrpSpPr>
            <p:grpSpPr>
              <a:xfrm>
                <a:off x="6758991" y="4866454"/>
                <a:ext cx="1540320" cy="424801"/>
                <a:chOff x="6476719" y="4729227"/>
                <a:chExt cx="1540320" cy="424801"/>
              </a:xfrm>
            </p:grpSpPr>
            <p:grpSp>
              <p:nvGrpSpPr>
                <p:cNvPr id="42" name="Group 29">
                  <a:extLst>
                    <a:ext uri="{FF2B5EF4-FFF2-40B4-BE49-F238E27FC236}">
                      <a16:creationId xmlns:a16="http://schemas.microsoft.com/office/drawing/2014/main" id="{8CFED017-AA13-1B46-A349-3CD5B49E7BBE}"/>
                    </a:ext>
                  </a:extLst>
                </p:cNvPr>
                <p:cNvGrpSpPr>
                  <a:grpSpLocks noChangeAspect="1"/>
                </p:cNvGrpSpPr>
                <p:nvPr/>
              </p:nvGrpSpPr>
              <p:grpSpPr bwMode="auto">
                <a:xfrm>
                  <a:off x="6476719" y="4729227"/>
                  <a:ext cx="347139" cy="424801"/>
                  <a:chOff x="803" y="803"/>
                  <a:chExt cx="371" cy="454"/>
                </a:xfrm>
                <a:solidFill>
                  <a:srgbClr val="798BB3"/>
                </a:solidFill>
              </p:grpSpPr>
              <p:sp>
                <p:nvSpPr>
                  <p:cNvPr id="43" name="Freeform 30">
                    <a:extLst>
                      <a:ext uri="{FF2B5EF4-FFF2-40B4-BE49-F238E27FC236}">
                        <a16:creationId xmlns:a16="http://schemas.microsoft.com/office/drawing/2014/main" id="{CDEFC74A-9380-4147-AB8F-64853E40858B}"/>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 name="Oval 31">
                    <a:extLst>
                      <a:ext uri="{FF2B5EF4-FFF2-40B4-BE49-F238E27FC236}">
                        <a16:creationId xmlns:a16="http://schemas.microsoft.com/office/drawing/2014/main" id="{EE88598E-82DD-DD46-AEFA-C397D00236B7}"/>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5" name="Group 29">
                  <a:extLst>
                    <a:ext uri="{FF2B5EF4-FFF2-40B4-BE49-F238E27FC236}">
                      <a16:creationId xmlns:a16="http://schemas.microsoft.com/office/drawing/2014/main" id="{F74B0CC9-F83C-CA4A-B89C-37C7FABA2E9B}"/>
                    </a:ext>
                  </a:extLst>
                </p:cNvPr>
                <p:cNvGrpSpPr>
                  <a:grpSpLocks noChangeAspect="1"/>
                </p:cNvGrpSpPr>
                <p:nvPr/>
              </p:nvGrpSpPr>
              <p:grpSpPr bwMode="auto">
                <a:xfrm>
                  <a:off x="7669900" y="4729227"/>
                  <a:ext cx="347139" cy="424801"/>
                  <a:chOff x="803" y="803"/>
                  <a:chExt cx="371" cy="454"/>
                </a:xfrm>
                <a:solidFill>
                  <a:srgbClr val="798BB3"/>
                </a:solidFill>
              </p:grpSpPr>
              <p:sp>
                <p:nvSpPr>
                  <p:cNvPr id="46" name="Freeform 30">
                    <a:extLst>
                      <a:ext uri="{FF2B5EF4-FFF2-40B4-BE49-F238E27FC236}">
                        <a16:creationId xmlns:a16="http://schemas.microsoft.com/office/drawing/2014/main" id="{92FF85DF-D870-F146-9E3A-EE31056F57D9}"/>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7" name="Oval 31">
                    <a:extLst>
                      <a:ext uri="{FF2B5EF4-FFF2-40B4-BE49-F238E27FC236}">
                        <a16:creationId xmlns:a16="http://schemas.microsoft.com/office/drawing/2014/main" id="{57B0CDF8-AAD6-F649-9B94-6F0860FABC35}"/>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77" name="Freeform 76">
                <a:extLst>
                  <a:ext uri="{FF2B5EF4-FFF2-40B4-BE49-F238E27FC236}">
                    <a16:creationId xmlns:a16="http://schemas.microsoft.com/office/drawing/2014/main" id="{CE2CE619-770C-8444-9BC7-CFD17F6D5954}"/>
                  </a:ext>
                </a:extLst>
              </p:cNvPr>
              <p:cNvSpPr/>
              <p:nvPr/>
            </p:nvSpPr>
            <p:spPr bwMode="gray">
              <a:xfrm>
                <a:off x="7192537" y="4739268"/>
                <a:ext cx="646770" cy="167269"/>
              </a:xfrm>
              <a:custGeom>
                <a:avLst/>
                <a:gdLst>
                  <a:gd name="connsiteX0" fmla="*/ 0 w 646770"/>
                  <a:gd name="connsiteY0" fmla="*/ 167269 h 167269"/>
                  <a:gd name="connsiteX1" fmla="*/ 334536 w 646770"/>
                  <a:gd name="connsiteY1" fmla="*/ 0 h 167269"/>
                  <a:gd name="connsiteX2" fmla="*/ 646770 w 646770"/>
                  <a:gd name="connsiteY2" fmla="*/ 167269 h 167269"/>
                </a:gdLst>
                <a:ahLst/>
                <a:cxnLst>
                  <a:cxn ang="0">
                    <a:pos x="connsiteX0" y="connsiteY0"/>
                  </a:cxn>
                  <a:cxn ang="0">
                    <a:pos x="connsiteX1" y="connsiteY1"/>
                  </a:cxn>
                  <a:cxn ang="0">
                    <a:pos x="connsiteX2" y="connsiteY2"/>
                  </a:cxn>
                </a:cxnLst>
                <a:rect l="l" t="t" r="r" b="b"/>
                <a:pathLst>
                  <a:path w="646770" h="167269">
                    <a:moveTo>
                      <a:pt x="0" y="167269"/>
                    </a:moveTo>
                    <a:cubicBezTo>
                      <a:pt x="113370" y="83634"/>
                      <a:pt x="226741" y="0"/>
                      <a:pt x="334536" y="0"/>
                    </a:cubicBezTo>
                    <a:cubicBezTo>
                      <a:pt x="442331" y="0"/>
                      <a:pt x="544550" y="83634"/>
                      <a:pt x="646770" y="167269"/>
                    </a:cubicBezTo>
                  </a:path>
                </a:pathLst>
              </a:custGeom>
              <a:noFill/>
              <a:ln>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8" name="Freeform 77">
                <a:extLst>
                  <a:ext uri="{FF2B5EF4-FFF2-40B4-BE49-F238E27FC236}">
                    <a16:creationId xmlns:a16="http://schemas.microsoft.com/office/drawing/2014/main" id="{AB8D79E4-819C-2742-AF9D-46493664E92F}"/>
                  </a:ext>
                </a:extLst>
              </p:cNvPr>
              <p:cNvSpPr/>
              <p:nvPr/>
            </p:nvSpPr>
            <p:spPr bwMode="gray">
              <a:xfrm rot="10800000">
                <a:off x="7192538" y="5198513"/>
                <a:ext cx="646770" cy="167269"/>
              </a:xfrm>
              <a:custGeom>
                <a:avLst/>
                <a:gdLst>
                  <a:gd name="connsiteX0" fmla="*/ 0 w 646770"/>
                  <a:gd name="connsiteY0" fmla="*/ 167269 h 167269"/>
                  <a:gd name="connsiteX1" fmla="*/ 334536 w 646770"/>
                  <a:gd name="connsiteY1" fmla="*/ 0 h 167269"/>
                  <a:gd name="connsiteX2" fmla="*/ 646770 w 646770"/>
                  <a:gd name="connsiteY2" fmla="*/ 167269 h 167269"/>
                </a:gdLst>
                <a:ahLst/>
                <a:cxnLst>
                  <a:cxn ang="0">
                    <a:pos x="connsiteX0" y="connsiteY0"/>
                  </a:cxn>
                  <a:cxn ang="0">
                    <a:pos x="connsiteX1" y="connsiteY1"/>
                  </a:cxn>
                  <a:cxn ang="0">
                    <a:pos x="connsiteX2" y="connsiteY2"/>
                  </a:cxn>
                </a:cxnLst>
                <a:rect l="l" t="t" r="r" b="b"/>
                <a:pathLst>
                  <a:path w="646770" h="167269">
                    <a:moveTo>
                      <a:pt x="0" y="167269"/>
                    </a:moveTo>
                    <a:cubicBezTo>
                      <a:pt x="113370" y="83634"/>
                      <a:pt x="226741" y="0"/>
                      <a:pt x="334536" y="0"/>
                    </a:cubicBezTo>
                    <a:cubicBezTo>
                      <a:pt x="442331" y="0"/>
                      <a:pt x="544550" y="83634"/>
                      <a:pt x="646770" y="167269"/>
                    </a:cubicBezTo>
                  </a:path>
                </a:pathLst>
              </a:custGeom>
              <a:noFill/>
              <a:ln>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6" name="Ellipse 361">
                <a:extLst>
                  <a:ext uri="{FF2B5EF4-FFF2-40B4-BE49-F238E27FC236}">
                    <a16:creationId xmlns:a16="http://schemas.microsoft.com/office/drawing/2014/main" id="{B64271AA-6669-0242-A67F-473660C4B746}"/>
                  </a:ext>
                </a:extLst>
              </p:cNvPr>
              <p:cNvSpPr/>
              <p:nvPr/>
            </p:nvSpPr>
            <p:spPr bwMode="gray">
              <a:xfrm>
                <a:off x="7342797" y="5105466"/>
                <a:ext cx="360000" cy="360000"/>
              </a:xfrm>
              <a:prstGeom prst="ellipse">
                <a:avLst/>
              </a:prstGeom>
              <a:solidFill>
                <a:srgbClr val="798BB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6" name="Group 75">
                <a:extLst>
                  <a:ext uri="{FF2B5EF4-FFF2-40B4-BE49-F238E27FC236}">
                    <a16:creationId xmlns:a16="http://schemas.microsoft.com/office/drawing/2014/main" id="{15C99AE7-E907-DA47-BBA1-489A0E968096}"/>
                  </a:ext>
                </a:extLst>
              </p:cNvPr>
              <p:cNvGrpSpPr/>
              <p:nvPr/>
            </p:nvGrpSpPr>
            <p:grpSpPr>
              <a:xfrm>
                <a:off x="7349151" y="4594476"/>
                <a:ext cx="360000" cy="360000"/>
                <a:chOff x="9064113" y="5973762"/>
                <a:chExt cx="431800" cy="431800"/>
              </a:xfrm>
            </p:grpSpPr>
            <p:sp>
              <p:nvSpPr>
                <p:cNvPr id="70" name="Oval 69">
                  <a:extLst>
                    <a:ext uri="{FF2B5EF4-FFF2-40B4-BE49-F238E27FC236}">
                      <a16:creationId xmlns:a16="http://schemas.microsoft.com/office/drawing/2014/main" id="{FADFFBC4-90E1-1741-9736-A73140926855}"/>
                    </a:ext>
                  </a:extLst>
                </p:cNvPr>
                <p:cNvSpPr/>
                <p:nvPr/>
              </p:nvSpPr>
              <p:spPr bwMode="gray">
                <a:xfrm>
                  <a:off x="9064113" y="5973762"/>
                  <a:ext cx="431800" cy="431800"/>
                </a:xfrm>
                <a:prstGeom prst="ellipse">
                  <a:avLst/>
                </a:prstGeom>
                <a:solidFill>
                  <a:srgbClr val="798BB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73" name="Triangle 72">
                  <a:extLst>
                    <a:ext uri="{FF2B5EF4-FFF2-40B4-BE49-F238E27FC236}">
                      <a16:creationId xmlns:a16="http://schemas.microsoft.com/office/drawing/2014/main" id="{5DEBC44F-5A8F-134B-9B81-74DFCC09D6F2}"/>
                    </a:ext>
                  </a:extLst>
                </p:cNvPr>
                <p:cNvSpPr/>
                <p:nvPr/>
              </p:nvSpPr>
              <p:spPr bwMode="gray">
                <a:xfrm>
                  <a:off x="9175607" y="6099657"/>
                  <a:ext cx="208813" cy="180011"/>
                </a:xfrm>
                <a:prstGeom prst="triangle">
                  <a:avLst/>
                </a:prstGeom>
                <a:solidFill>
                  <a:srgbClr val="C7DDF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grpSp>
        <p:grpSp>
          <p:nvGrpSpPr>
            <p:cNvPr id="83" name="Group 82">
              <a:extLst>
                <a:ext uri="{FF2B5EF4-FFF2-40B4-BE49-F238E27FC236}">
                  <a16:creationId xmlns:a16="http://schemas.microsoft.com/office/drawing/2014/main" id="{64675273-C559-9C47-856A-DAADBF5606D8}"/>
                </a:ext>
              </a:extLst>
            </p:cNvPr>
            <p:cNvGrpSpPr/>
            <p:nvPr/>
          </p:nvGrpSpPr>
          <p:grpSpPr>
            <a:xfrm>
              <a:off x="10098497" y="4484757"/>
              <a:ext cx="758835" cy="758835"/>
              <a:chOff x="11119708" y="1856503"/>
              <a:chExt cx="431800" cy="431800"/>
            </a:xfrm>
          </p:grpSpPr>
          <p:sp>
            <p:nvSpPr>
              <p:cNvPr id="81" name="Oval 80">
                <a:extLst>
                  <a:ext uri="{FF2B5EF4-FFF2-40B4-BE49-F238E27FC236}">
                    <a16:creationId xmlns:a16="http://schemas.microsoft.com/office/drawing/2014/main" id="{FEC1444F-6E8F-3A4F-985D-B91AC91DBA91}"/>
                  </a:ext>
                </a:extLst>
              </p:cNvPr>
              <p:cNvSpPr/>
              <p:nvPr/>
            </p:nvSpPr>
            <p:spPr bwMode="gray">
              <a:xfrm>
                <a:off x="11119708" y="1856503"/>
                <a:ext cx="431800" cy="431800"/>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82" name="Regular Pentagon 81">
                <a:extLst>
                  <a:ext uri="{FF2B5EF4-FFF2-40B4-BE49-F238E27FC236}">
                    <a16:creationId xmlns:a16="http://schemas.microsoft.com/office/drawing/2014/main" id="{55A0F335-D52E-E347-A9E6-9E9A667E3A78}"/>
                  </a:ext>
                </a:extLst>
              </p:cNvPr>
              <p:cNvSpPr/>
              <p:nvPr/>
            </p:nvSpPr>
            <p:spPr bwMode="gray">
              <a:xfrm>
                <a:off x="11215593" y="1958103"/>
                <a:ext cx="240030" cy="228600"/>
              </a:xfrm>
              <a:prstGeom prst="pentagon">
                <a:avLst/>
              </a:prstGeom>
              <a:solidFill>
                <a:srgbClr val="C7DDF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grpSp>
          <p:nvGrpSpPr>
            <p:cNvPr id="87" name="Group 86">
              <a:extLst>
                <a:ext uri="{FF2B5EF4-FFF2-40B4-BE49-F238E27FC236}">
                  <a16:creationId xmlns:a16="http://schemas.microsoft.com/office/drawing/2014/main" id="{9C320273-9CD9-A340-A7C1-7EB66544BB0D}"/>
                </a:ext>
              </a:extLst>
            </p:cNvPr>
            <p:cNvGrpSpPr/>
            <p:nvPr/>
          </p:nvGrpSpPr>
          <p:grpSpPr>
            <a:xfrm>
              <a:off x="10375854" y="4764401"/>
              <a:ext cx="204121" cy="249787"/>
              <a:chOff x="10354379" y="4838551"/>
              <a:chExt cx="347139" cy="424801"/>
            </a:xfrm>
          </p:grpSpPr>
          <p:sp>
            <p:nvSpPr>
              <p:cNvPr id="85" name="Freeform 30">
                <a:extLst>
                  <a:ext uri="{FF2B5EF4-FFF2-40B4-BE49-F238E27FC236}">
                    <a16:creationId xmlns:a16="http://schemas.microsoft.com/office/drawing/2014/main" id="{DC6F0B0F-663F-A644-86F2-0BD8B55308B0}"/>
                  </a:ext>
                </a:extLst>
              </p:cNvPr>
              <p:cNvSpPr>
                <a:spLocks/>
              </p:cNvSpPr>
              <p:nvPr/>
            </p:nvSpPr>
            <p:spPr bwMode="auto">
              <a:xfrm>
                <a:off x="10354379" y="5059373"/>
                <a:ext cx="347139" cy="203979"/>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 name="Oval 31">
                <a:extLst>
                  <a:ext uri="{FF2B5EF4-FFF2-40B4-BE49-F238E27FC236}">
                    <a16:creationId xmlns:a16="http://schemas.microsoft.com/office/drawing/2014/main" id="{1DB1F385-FF13-C34B-BF0B-374BF399A838}"/>
                  </a:ext>
                </a:extLst>
              </p:cNvPr>
              <p:cNvSpPr>
                <a:spLocks noChangeArrowheads="1"/>
              </p:cNvSpPr>
              <p:nvPr/>
            </p:nvSpPr>
            <p:spPr bwMode="auto">
              <a:xfrm>
                <a:off x="10418006" y="4838551"/>
                <a:ext cx="215207" cy="215208"/>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88" name="Left Brace 87">
              <a:extLst>
                <a:ext uri="{FF2B5EF4-FFF2-40B4-BE49-F238E27FC236}">
                  <a16:creationId xmlns:a16="http://schemas.microsoft.com/office/drawing/2014/main" id="{9B819914-5954-3F45-9069-119889950F57}"/>
                </a:ext>
              </a:extLst>
            </p:cNvPr>
            <p:cNvSpPr/>
            <p:nvPr/>
          </p:nvSpPr>
          <p:spPr>
            <a:xfrm rot="16200000" flipV="1">
              <a:off x="8903195" y="2686346"/>
              <a:ext cx="200676" cy="5557654"/>
            </a:xfrm>
            <a:prstGeom prst="leftBrace">
              <a:avLst>
                <a:gd name="adj1" fmla="val 49138"/>
                <a:gd name="adj2" fmla="val 49959"/>
              </a:avLst>
            </a:prstGeom>
            <a:ln>
              <a:solidFill>
                <a:srgbClr val="798BB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grpSp>
      <p:grpSp>
        <p:nvGrpSpPr>
          <p:cNvPr id="95" name="Gruppieren 278">
            <a:extLst>
              <a:ext uri="{FF2B5EF4-FFF2-40B4-BE49-F238E27FC236}">
                <a16:creationId xmlns:a16="http://schemas.microsoft.com/office/drawing/2014/main" id="{F39DCA39-D879-D54C-AC6D-52CAE01762F2}"/>
              </a:ext>
            </a:extLst>
          </p:cNvPr>
          <p:cNvGrpSpPr/>
          <p:nvPr/>
        </p:nvGrpSpPr>
        <p:grpSpPr>
          <a:xfrm>
            <a:off x="8596846" y="5686259"/>
            <a:ext cx="813373" cy="639184"/>
            <a:chOff x="1413405" y="4612005"/>
            <a:chExt cx="409681" cy="321945"/>
          </a:xfrm>
        </p:grpSpPr>
        <p:sp>
          <p:nvSpPr>
            <p:cNvPr id="96" name="Rechteck 279">
              <a:hlinkClick r:id="rId3"/>
              <a:extLst>
                <a:ext uri="{FF2B5EF4-FFF2-40B4-BE49-F238E27FC236}">
                  <a16:creationId xmlns:a16="http://schemas.microsoft.com/office/drawing/2014/main" id="{AC3DB758-AD61-CF45-9387-4CB42A6ECD2C}"/>
                </a:ext>
              </a:extLst>
            </p:cNvPr>
            <p:cNvSpPr/>
            <p:nvPr/>
          </p:nvSpPr>
          <p:spPr bwMode="gray">
            <a:xfrm>
              <a:off x="1413406" y="4612005"/>
              <a:ext cx="373016" cy="274565"/>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Parallelogramm 280">
              <a:hlinkClick r:id="rId3"/>
              <a:extLst>
                <a:ext uri="{FF2B5EF4-FFF2-40B4-BE49-F238E27FC236}">
                  <a16:creationId xmlns:a16="http://schemas.microsoft.com/office/drawing/2014/main" id="{581851B7-372F-C446-8843-5714841BA77F}"/>
                </a:ext>
              </a:extLst>
            </p:cNvPr>
            <p:cNvSpPr/>
            <p:nvPr/>
          </p:nvSpPr>
          <p:spPr bwMode="gray">
            <a:xfrm rot="5400000">
              <a:off x="1458222" y="4591953"/>
              <a:ext cx="297180" cy="386814"/>
            </a:xfrm>
            <a:prstGeom prst="parallelogram">
              <a:avLst>
                <a:gd name="adj" fmla="val 12292"/>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8" name="Gruppieren 281">
              <a:extLst>
                <a:ext uri="{FF2B5EF4-FFF2-40B4-BE49-F238E27FC236}">
                  <a16:creationId xmlns:a16="http://schemas.microsoft.com/office/drawing/2014/main" id="{9195712B-4755-8C4C-80D4-FC20E5F38875}"/>
                </a:ext>
              </a:extLst>
            </p:cNvPr>
            <p:cNvGrpSpPr/>
            <p:nvPr/>
          </p:nvGrpSpPr>
          <p:grpSpPr>
            <a:xfrm>
              <a:off x="1713992" y="4761558"/>
              <a:ext cx="109094" cy="63904"/>
              <a:chOff x="1713992" y="4761558"/>
              <a:chExt cx="109094" cy="63904"/>
            </a:xfrm>
          </p:grpSpPr>
          <p:sp>
            <p:nvSpPr>
              <p:cNvPr id="100" name="Rechteck: abgerundete Ecken 283">
                <a:hlinkClick r:id="rId3"/>
                <a:extLst>
                  <a:ext uri="{FF2B5EF4-FFF2-40B4-BE49-F238E27FC236}">
                    <a16:creationId xmlns:a16="http://schemas.microsoft.com/office/drawing/2014/main" id="{484F4D5D-EAFD-0641-B619-8EEB234BFAEB}"/>
                  </a:ext>
                </a:extLst>
              </p:cNvPr>
              <p:cNvSpPr/>
              <p:nvPr/>
            </p:nvSpPr>
            <p:spPr bwMode="gray">
              <a:xfrm>
                <a:off x="1713992" y="4761558"/>
                <a:ext cx="109094" cy="63904"/>
              </a:xfrm>
              <a:prstGeom prst="roundRect">
                <a:avLst/>
              </a:prstGeom>
              <a:solidFill>
                <a:srgbClr val="798BB3"/>
              </a:solid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Rechteck: abgerundete Ecken 284">
                <a:hlinkClick r:id="rId3"/>
                <a:extLst>
                  <a:ext uri="{FF2B5EF4-FFF2-40B4-BE49-F238E27FC236}">
                    <a16:creationId xmlns:a16="http://schemas.microsoft.com/office/drawing/2014/main" id="{D107EC37-DDA0-A942-8AFC-7D29208DDB7B}"/>
                  </a:ext>
                </a:extLst>
              </p:cNvPr>
              <p:cNvSpPr/>
              <p:nvPr/>
            </p:nvSpPr>
            <p:spPr bwMode="gray">
              <a:xfrm>
                <a:off x="1732651" y="4780910"/>
                <a:ext cx="25200" cy="25200"/>
              </a:xfrm>
              <a:prstGeom prst="round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9" name="Gleichschenkliges Dreieck 282">
              <a:hlinkClick r:id="rId3"/>
              <a:extLst>
                <a:ext uri="{FF2B5EF4-FFF2-40B4-BE49-F238E27FC236}">
                  <a16:creationId xmlns:a16="http://schemas.microsoft.com/office/drawing/2014/main" id="{E752D669-A787-744E-A072-D0940392B296}"/>
                </a:ext>
              </a:extLst>
            </p:cNvPr>
            <p:cNvSpPr/>
            <p:nvPr/>
          </p:nvSpPr>
          <p:spPr bwMode="gray">
            <a:xfrm rot="16200000">
              <a:off x="1612280" y="4485391"/>
              <a:ext cx="36000" cy="339880"/>
            </a:xfrm>
            <a:prstGeom prst="triangle">
              <a:avLst>
                <a:gd name="adj" fmla="val 100000"/>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64" name="Grafik 63">
            <a:extLst>
              <a:ext uri="{FF2B5EF4-FFF2-40B4-BE49-F238E27FC236}">
                <a16:creationId xmlns:a16="http://schemas.microsoft.com/office/drawing/2014/main" id="{0EE230E5-669B-4DA9-9544-A87CC6A5F81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38705" y="4858146"/>
            <a:ext cx="175897" cy="216000"/>
          </a:xfrm>
          <a:prstGeom prst="rect">
            <a:avLst/>
          </a:prstGeom>
        </p:spPr>
      </p:pic>
    </p:spTree>
    <p:extLst>
      <p:ext uri="{BB962C8B-B14F-4D97-AF65-F5344CB8AC3E}">
        <p14:creationId xmlns:p14="http://schemas.microsoft.com/office/powerpoint/2010/main" val="80063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1B9720CA-54F0-4946-B89F-2ABBE5DE5E5C}"/>
              </a:ext>
            </a:extLst>
          </p:cNvPr>
          <p:cNvGraphicFramePr>
            <a:graphicFrameLocks noChangeAspect="1"/>
          </p:cNvGraphicFramePr>
          <p:nvPr>
            <p:custDataLst>
              <p:tags r:id="rId2"/>
            </p:custDataLst>
            <p:extLst>
              <p:ext uri="{D42A27DB-BD31-4B8C-83A1-F6EECF244321}">
                <p14:modId xmlns:p14="http://schemas.microsoft.com/office/powerpoint/2010/main" val="1380277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14"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9" name="Rechteck 28" hidden="1">
            <a:extLst>
              <a:ext uri="{FF2B5EF4-FFF2-40B4-BE49-F238E27FC236}">
                <a16:creationId xmlns:a16="http://schemas.microsoft.com/office/drawing/2014/main" id="{3E2259A1-F3C3-4972-B47C-B8DCD4F4E402}"/>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0" name="Textplatzhalter 9">
            <a:extLst>
              <a:ext uri="{FF2B5EF4-FFF2-40B4-BE49-F238E27FC236}">
                <a16:creationId xmlns:a16="http://schemas.microsoft.com/office/drawing/2014/main" id="{116D75C4-FC20-4206-8BA7-7955EA6E87E0}"/>
              </a:ext>
            </a:extLst>
          </p:cNvPr>
          <p:cNvSpPr>
            <a:spLocks noGrp="1"/>
          </p:cNvSpPr>
          <p:nvPr>
            <p:ph type="body" sz="quarter" idx="10"/>
          </p:nvPr>
        </p:nvSpPr>
        <p:spPr/>
        <p:txBody>
          <a:bodyPr tIns="0" anchor="ctr"/>
          <a:lstStyle/>
          <a:p>
            <a:pPr algn="ctr"/>
            <a:r>
              <a:rPr lang="en-US" sz="4400" dirty="0">
                <a:latin typeface="Open Sans" panose="020B0606030504020204" pitchFamily="34" charset="0"/>
                <a:ea typeface="Open Sans" panose="020B0606030504020204" pitchFamily="34" charset="0"/>
                <a:cs typeface="Open Sans" panose="020B0606030504020204" pitchFamily="34" charset="0"/>
              </a:rPr>
              <a:t>YOUR</a:t>
            </a:r>
          </a:p>
          <a:p>
            <a:pPr algn="ctr"/>
            <a:r>
              <a:rPr lang="en-US" sz="4400" dirty="0">
                <a:latin typeface="Open Sans" panose="020B0606030504020204" pitchFamily="34" charset="0"/>
                <a:ea typeface="Open Sans" panose="020B0606030504020204" pitchFamily="34" charset="0"/>
                <a:cs typeface="Open Sans" panose="020B0606030504020204" pitchFamily="34" charset="0"/>
              </a:rPr>
              <a:t>PROBLEM</a:t>
            </a:r>
          </a:p>
        </p:txBody>
      </p:sp>
      <p:sp>
        <p:nvSpPr>
          <p:cNvPr id="8" name="Titel 7">
            <a:extLst>
              <a:ext uri="{FF2B5EF4-FFF2-40B4-BE49-F238E27FC236}">
                <a16:creationId xmlns:a16="http://schemas.microsoft.com/office/drawing/2014/main" id="{0B974C6A-7CDA-43FE-88B2-591DF54B3B42}"/>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…and what your problem might be…</a:t>
            </a:r>
          </a:p>
        </p:txBody>
      </p:sp>
      <p:sp>
        <p:nvSpPr>
          <p:cNvPr id="4" name="Foliennummernplatzhalter 3">
            <a:extLst>
              <a:ext uri="{FF2B5EF4-FFF2-40B4-BE49-F238E27FC236}">
                <a16:creationId xmlns:a16="http://schemas.microsoft.com/office/drawing/2014/main" id="{7B94816C-0369-4C69-9D0A-E3CC631B3C13}"/>
              </a:ext>
            </a:extLst>
          </p:cNvPr>
          <p:cNvSpPr>
            <a:spLocks noGrp="1"/>
          </p:cNvSpPr>
          <p:nvPr>
            <p:ph type="sldNum" sz="quarter" idx="4"/>
          </p:nvPr>
        </p:nvSpPr>
        <p:spPr/>
        <p:txBody>
          <a:bodyPr/>
          <a:lstStyle/>
          <a:p>
            <a:fld id="{369A084B-84B6-4F15-B0F5-CCDC4176846B}"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6</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Freeform 10">
            <a:extLst>
              <a:ext uri="{FF2B5EF4-FFF2-40B4-BE49-F238E27FC236}">
                <a16:creationId xmlns:a16="http://schemas.microsoft.com/office/drawing/2014/main" id="{5201A5CE-ED86-4DA5-922D-9861CEE1F3FF}"/>
              </a:ext>
            </a:extLst>
          </p:cNvPr>
          <p:cNvSpPr>
            <a:spLocks noChangeAspect="1" noEditPoints="1"/>
          </p:cNvSpPr>
          <p:nvPr/>
        </p:nvSpPr>
        <p:spPr bwMode="auto">
          <a:xfrm>
            <a:off x="3615491" y="2437732"/>
            <a:ext cx="1480080" cy="2505600"/>
          </a:xfrm>
          <a:custGeom>
            <a:avLst/>
            <a:gdLst>
              <a:gd name="T0" fmla="*/ 2197 w 2216"/>
              <a:gd name="T1" fmla="*/ 56 h 3760"/>
              <a:gd name="T2" fmla="*/ 2110 w 2216"/>
              <a:gd name="T3" fmla="*/ 0 h 3760"/>
              <a:gd name="T4" fmla="*/ 631 w 2216"/>
              <a:gd name="T5" fmla="*/ 0 h 3760"/>
              <a:gd name="T6" fmla="*/ 537 w 2216"/>
              <a:gd name="T7" fmla="*/ 71 h 3760"/>
              <a:gd name="T8" fmla="*/ 8 w 2216"/>
              <a:gd name="T9" fmla="*/ 1839 h 3760"/>
              <a:gd name="T10" fmla="*/ 24 w 2216"/>
              <a:gd name="T11" fmla="*/ 1930 h 3760"/>
              <a:gd name="T12" fmla="*/ 107 w 2216"/>
              <a:gd name="T13" fmla="*/ 1969 h 3760"/>
              <a:gd name="T14" fmla="*/ 931 w 2216"/>
              <a:gd name="T15" fmla="*/ 1969 h 3760"/>
              <a:gd name="T16" fmla="*/ 600 w 2216"/>
              <a:gd name="T17" fmla="*/ 3642 h 3760"/>
              <a:gd name="T18" fmla="*/ 663 w 2216"/>
              <a:gd name="T19" fmla="*/ 3757 h 3760"/>
              <a:gd name="T20" fmla="*/ 698 w 2216"/>
              <a:gd name="T21" fmla="*/ 3760 h 3760"/>
              <a:gd name="T22" fmla="*/ 785 w 2216"/>
              <a:gd name="T23" fmla="*/ 3713 h 3760"/>
              <a:gd name="T24" fmla="*/ 2086 w 2216"/>
              <a:gd name="T25" fmla="*/ 1429 h 3760"/>
              <a:gd name="T26" fmla="*/ 2086 w 2216"/>
              <a:gd name="T27" fmla="*/ 1326 h 3760"/>
              <a:gd name="T28" fmla="*/ 2000 w 2216"/>
              <a:gd name="T29" fmla="*/ 1275 h 3760"/>
              <a:gd name="T30" fmla="*/ 1412 w 2216"/>
              <a:gd name="T31" fmla="*/ 1275 h 3760"/>
              <a:gd name="T32" fmla="*/ 2193 w 2216"/>
              <a:gd name="T33" fmla="*/ 158 h 3760"/>
              <a:gd name="T34" fmla="*/ 2197 w 2216"/>
              <a:gd name="T35" fmla="*/ 56 h 3760"/>
              <a:gd name="T36" fmla="*/ 2197 w 2216"/>
              <a:gd name="T37" fmla="*/ 56 h 3760"/>
              <a:gd name="T38" fmla="*/ 2197 w 2216"/>
              <a:gd name="T39" fmla="*/ 56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6" h="3760">
                <a:moveTo>
                  <a:pt x="2197" y="56"/>
                </a:moveTo>
                <a:cubicBezTo>
                  <a:pt x="2181" y="20"/>
                  <a:pt x="2145" y="0"/>
                  <a:pt x="2110" y="0"/>
                </a:cubicBezTo>
                <a:cubicBezTo>
                  <a:pt x="631" y="0"/>
                  <a:pt x="631" y="0"/>
                  <a:pt x="631" y="0"/>
                </a:cubicBezTo>
                <a:cubicBezTo>
                  <a:pt x="588" y="0"/>
                  <a:pt x="549" y="28"/>
                  <a:pt x="537" y="71"/>
                </a:cubicBezTo>
                <a:cubicBezTo>
                  <a:pt x="8" y="1839"/>
                  <a:pt x="8" y="1839"/>
                  <a:pt x="8" y="1839"/>
                </a:cubicBezTo>
                <a:cubicBezTo>
                  <a:pt x="0" y="1871"/>
                  <a:pt x="4" y="1902"/>
                  <a:pt x="24" y="1930"/>
                </a:cubicBezTo>
                <a:cubicBezTo>
                  <a:pt x="44" y="1953"/>
                  <a:pt x="75" y="1969"/>
                  <a:pt x="107" y="1969"/>
                </a:cubicBezTo>
                <a:cubicBezTo>
                  <a:pt x="931" y="1969"/>
                  <a:pt x="931" y="1969"/>
                  <a:pt x="931" y="1969"/>
                </a:cubicBezTo>
                <a:cubicBezTo>
                  <a:pt x="600" y="3642"/>
                  <a:pt x="600" y="3642"/>
                  <a:pt x="600" y="3642"/>
                </a:cubicBezTo>
                <a:cubicBezTo>
                  <a:pt x="588" y="3689"/>
                  <a:pt x="616" y="3737"/>
                  <a:pt x="663" y="3757"/>
                </a:cubicBezTo>
                <a:cubicBezTo>
                  <a:pt x="675" y="3760"/>
                  <a:pt x="687" y="3760"/>
                  <a:pt x="698" y="3760"/>
                </a:cubicBezTo>
                <a:cubicBezTo>
                  <a:pt x="734" y="3760"/>
                  <a:pt x="769" y="3745"/>
                  <a:pt x="785" y="3713"/>
                </a:cubicBezTo>
                <a:cubicBezTo>
                  <a:pt x="2086" y="1429"/>
                  <a:pt x="2086" y="1429"/>
                  <a:pt x="2086" y="1429"/>
                </a:cubicBezTo>
                <a:cubicBezTo>
                  <a:pt x="2102" y="1397"/>
                  <a:pt x="2102" y="1358"/>
                  <a:pt x="2086" y="1326"/>
                </a:cubicBezTo>
                <a:cubicBezTo>
                  <a:pt x="2067" y="1295"/>
                  <a:pt x="2035" y="1275"/>
                  <a:pt x="2000" y="1275"/>
                </a:cubicBezTo>
                <a:cubicBezTo>
                  <a:pt x="1412" y="1275"/>
                  <a:pt x="1412" y="1275"/>
                  <a:pt x="1412" y="1275"/>
                </a:cubicBezTo>
                <a:cubicBezTo>
                  <a:pt x="2193" y="158"/>
                  <a:pt x="2193" y="158"/>
                  <a:pt x="2193" y="158"/>
                </a:cubicBezTo>
                <a:cubicBezTo>
                  <a:pt x="2213" y="127"/>
                  <a:pt x="2216" y="87"/>
                  <a:pt x="2197" y="56"/>
                </a:cubicBezTo>
                <a:close/>
                <a:moveTo>
                  <a:pt x="2197" y="56"/>
                </a:moveTo>
                <a:cubicBezTo>
                  <a:pt x="2197" y="56"/>
                  <a:pt x="2197" y="56"/>
                  <a:pt x="2197" y="56"/>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Textfeld 29">
            <a:extLst>
              <a:ext uri="{FF2B5EF4-FFF2-40B4-BE49-F238E27FC236}">
                <a16:creationId xmlns:a16="http://schemas.microsoft.com/office/drawing/2014/main" id="{778747FD-52B1-4EFB-82F7-2BBE3C3993A6}"/>
              </a:ext>
            </a:extLst>
          </p:cNvPr>
          <p:cNvSpPr txBox="1"/>
          <p:nvPr/>
        </p:nvSpPr>
        <p:spPr>
          <a:xfrm>
            <a:off x="363289" y="1057380"/>
            <a:ext cx="5722301" cy="215444"/>
          </a:xfrm>
          <a:prstGeom prst="rect">
            <a:avLst/>
          </a:prstGeom>
          <a:noFill/>
        </p:spPr>
        <p:txBody>
          <a:bodyPr wrap="none" lIns="72000" tIns="0" rIns="72000" bIns="0" rtlCol="0" anchor="t">
            <a:noAutofit/>
          </a:bodyPr>
          <a:lstStyle/>
          <a:p>
            <a:pP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Your organization operates in an </a:t>
            </a:r>
            <a:r>
              <a:rPr lang="en-US" sz="1300" b="1" i="1" dirty="0">
                <a:latin typeface="Open Sans" panose="020B0606030504020204" pitchFamily="34" charset="0"/>
                <a:ea typeface="Open Sans" panose="020B0606030504020204" pitchFamily="34" charset="0"/>
                <a:cs typeface="Open Sans" panose="020B0606030504020204" pitchFamily="34" charset="0"/>
              </a:rPr>
              <a:t>environment</a:t>
            </a:r>
            <a:r>
              <a:rPr lang="en-US" sz="1300" i="1" dirty="0">
                <a:latin typeface="Open Sans" panose="020B0606030504020204" pitchFamily="34" charset="0"/>
                <a:ea typeface="Open Sans" panose="020B0606030504020204" pitchFamily="34" charset="0"/>
                <a:cs typeface="Open Sans" panose="020B0606030504020204" pitchFamily="34" charset="0"/>
              </a:rPr>
              <a:t>, that is characterized by…</a:t>
            </a:r>
          </a:p>
        </p:txBody>
      </p:sp>
      <p:sp>
        <p:nvSpPr>
          <p:cNvPr id="33" name="Textfeld 32">
            <a:extLst>
              <a:ext uri="{FF2B5EF4-FFF2-40B4-BE49-F238E27FC236}">
                <a16:creationId xmlns:a16="http://schemas.microsoft.com/office/drawing/2014/main" id="{4056528D-078A-492A-BDCB-0674D34FB8D5}"/>
              </a:ext>
            </a:extLst>
          </p:cNvPr>
          <p:cNvSpPr txBox="1"/>
          <p:nvPr/>
        </p:nvSpPr>
        <p:spPr>
          <a:xfrm>
            <a:off x="360363" y="3783317"/>
            <a:ext cx="4729175" cy="499757"/>
          </a:xfrm>
          <a:prstGeom prst="rect">
            <a:avLst/>
          </a:prstGeom>
          <a:noFill/>
        </p:spPr>
        <p:txBody>
          <a:bodyPr wrap="none" lIns="72000" tIns="0" rIns="72000" bIns="0" rtlCol="0" anchor="t">
            <a:noAutofit/>
          </a:bodyPr>
          <a:lstStyle/>
          <a:p>
            <a:pP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You face </a:t>
            </a:r>
            <a:r>
              <a:rPr lang="en-US" sz="1300" b="1" i="1" dirty="0">
                <a:latin typeface="Open Sans" panose="020B0606030504020204" pitchFamily="34" charset="0"/>
                <a:ea typeface="Open Sans" panose="020B0606030504020204" pitchFamily="34" charset="0"/>
                <a:cs typeface="Open Sans" panose="020B0606030504020204" pitchFamily="34" charset="0"/>
              </a:rPr>
              <a:t>business challenges</a:t>
            </a:r>
            <a:r>
              <a:rPr lang="en-US" sz="1300" i="1" dirty="0">
                <a:latin typeface="Open Sans" panose="020B0606030504020204" pitchFamily="34" charset="0"/>
                <a:ea typeface="Open Sans" panose="020B0606030504020204" pitchFamily="34" charset="0"/>
                <a:cs typeface="Open Sans" panose="020B0606030504020204" pitchFamily="34" charset="0"/>
              </a:rPr>
              <a:t>, </a:t>
            </a:r>
          </a:p>
          <a:p>
            <a:pP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that are characterized by…</a:t>
            </a:r>
          </a:p>
        </p:txBody>
      </p:sp>
      <p:sp>
        <p:nvSpPr>
          <p:cNvPr id="34" name="Textfeld 33">
            <a:extLst>
              <a:ext uri="{FF2B5EF4-FFF2-40B4-BE49-F238E27FC236}">
                <a16:creationId xmlns:a16="http://schemas.microsoft.com/office/drawing/2014/main" id="{7062F1AC-3EC5-4986-8FDC-92A0D7783CAC}"/>
              </a:ext>
            </a:extLst>
          </p:cNvPr>
          <p:cNvSpPr txBox="1"/>
          <p:nvPr/>
        </p:nvSpPr>
        <p:spPr>
          <a:xfrm>
            <a:off x="903356" y="1529185"/>
            <a:ext cx="2945100" cy="215444"/>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…a </a:t>
            </a:r>
            <a:r>
              <a:rPr lang="en-US" sz="1300" b="1" i="1" dirty="0">
                <a:latin typeface="Open Sans" panose="020B0606030504020204" pitchFamily="34" charset="0"/>
                <a:ea typeface="Open Sans" panose="020B0606030504020204" pitchFamily="34" charset="0"/>
                <a:cs typeface="Open Sans" panose="020B0606030504020204" pitchFamily="34" charset="0"/>
              </a:rPr>
              <a:t>diverse ecosystem</a:t>
            </a:r>
            <a:r>
              <a:rPr lang="en-US" sz="1300" i="1" dirty="0">
                <a:latin typeface="Open Sans" panose="020B0606030504020204" pitchFamily="34" charset="0"/>
                <a:ea typeface="Open Sans" panose="020B0606030504020204" pitchFamily="34" charset="0"/>
                <a:cs typeface="Open Sans" panose="020B0606030504020204" pitchFamily="34" charset="0"/>
              </a:rPr>
              <a:t>…  </a:t>
            </a:r>
          </a:p>
        </p:txBody>
      </p:sp>
      <p:sp>
        <p:nvSpPr>
          <p:cNvPr id="35" name="Textfeld 34">
            <a:extLst>
              <a:ext uri="{FF2B5EF4-FFF2-40B4-BE49-F238E27FC236}">
                <a16:creationId xmlns:a16="http://schemas.microsoft.com/office/drawing/2014/main" id="{ACE9CCD0-591E-4AD4-830C-5204519576AA}"/>
              </a:ext>
            </a:extLst>
          </p:cNvPr>
          <p:cNvSpPr txBox="1"/>
          <p:nvPr/>
        </p:nvSpPr>
        <p:spPr>
          <a:xfrm>
            <a:off x="3276168" y="1908915"/>
            <a:ext cx="2945100" cy="215444"/>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…a need for </a:t>
            </a:r>
            <a:r>
              <a:rPr lang="en-US" sz="1300" b="1" i="1" dirty="0">
                <a:latin typeface="Open Sans" panose="020B0606030504020204" pitchFamily="34" charset="0"/>
                <a:ea typeface="Open Sans" panose="020B0606030504020204" pitchFamily="34" charset="0"/>
                <a:cs typeface="Open Sans" panose="020B0606030504020204" pitchFamily="34" charset="0"/>
              </a:rPr>
              <a:t>coopetition</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36" name="Textfeld 35">
            <a:extLst>
              <a:ext uri="{FF2B5EF4-FFF2-40B4-BE49-F238E27FC236}">
                <a16:creationId xmlns:a16="http://schemas.microsoft.com/office/drawing/2014/main" id="{72EDFF68-517D-4E96-B27B-2BDEDD5F3A14}"/>
              </a:ext>
            </a:extLst>
          </p:cNvPr>
          <p:cNvSpPr txBox="1"/>
          <p:nvPr/>
        </p:nvSpPr>
        <p:spPr>
          <a:xfrm>
            <a:off x="4990669" y="1475177"/>
            <a:ext cx="2945100" cy="215444"/>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a:t>
            </a:r>
            <a:r>
              <a:rPr lang="en-US" sz="1300" b="1" i="1" dirty="0">
                <a:latin typeface="Open Sans" panose="020B0606030504020204" pitchFamily="34" charset="0"/>
                <a:ea typeface="Open Sans" panose="020B0606030504020204" pitchFamily="34" charset="0"/>
                <a:cs typeface="Open Sans" panose="020B0606030504020204" pitchFamily="34" charset="0"/>
              </a:rPr>
              <a:t>diverging incentives</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37" name="Textfeld 36">
            <a:extLst>
              <a:ext uri="{FF2B5EF4-FFF2-40B4-BE49-F238E27FC236}">
                <a16:creationId xmlns:a16="http://schemas.microsoft.com/office/drawing/2014/main" id="{7BFBE02D-7C32-4739-A222-A5564211511F}"/>
              </a:ext>
            </a:extLst>
          </p:cNvPr>
          <p:cNvSpPr txBox="1"/>
          <p:nvPr/>
        </p:nvSpPr>
        <p:spPr>
          <a:xfrm>
            <a:off x="589800" y="2248461"/>
            <a:ext cx="2212697" cy="50800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…a long and fragmented </a:t>
            </a:r>
          </a:p>
          <a:p>
            <a:pPr algn="ctr">
              <a:spcBef>
                <a:spcPts val="300"/>
              </a:spcBef>
              <a:spcAft>
                <a:spcPts val="100"/>
              </a:spcAft>
              <a:buClr>
                <a:schemeClr val="tx2"/>
              </a:buClr>
            </a:pPr>
            <a:r>
              <a:rPr lang="en-US" sz="1300" b="1" i="1" dirty="0">
                <a:latin typeface="Open Sans" panose="020B0606030504020204" pitchFamily="34" charset="0"/>
                <a:ea typeface="Open Sans" panose="020B0606030504020204" pitchFamily="34" charset="0"/>
                <a:cs typeface="Open Sans" panose="020B0606030504020204" pitchFamily="34" charset="0"/>
              </a:rPr>
              <a:t>multi-tier supply chain</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38" name="Textfeld 37">
            <a:extLst>
              <a:ext uri="{FF2B5EF4-FFF2-40B4-BE49-F238E27FC236}">
                <a16:creationId xmlns:a16="http://schemas.microsoft.com/office/drawing/2014/main" id="{C5BF0ACA-C403-4CEC-8AAB-FB5F46C7A2CD}"/>
              </a:ext>
            </a:extLst>
          </p:cNvPr>
          <p:cNvSpPr txBox="1"/>
          <p:nvPr/>
        </p:nvSpPr>
        <p:spPr>
          <a:xfrm>
            <a:off x="5480600" y="2366533"/>
            <a:ext cx="2870497" cy="33013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…strict </a:t>
            </a:r>
            <a:r>
              <a:rPr lang="en-US" sz="1300" b="1" i="1" dirty="0">
                <a:latin typeface="Open Sans" panose="020B0606030504020204" pitchFamily="34" charset="0"/>
                <a:ea typeface="Open Sans" panose="020B0606030504020204" pitchFamily="34" charset="0"/>
                <a:cs typeface="Open Sans" panose="020B0606030504020204" pitchFamily="34" charset="0"/>
              </a:rPr>
              <a:t>regulatory requirements</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cxnSp>
        <p:nvCxnSpPr>
          <p:cNvPr id="40" name="Gerader Verbinder 39">
            <a:extLst>
              <a:ext uri="{FF2B5EF4-FFF2-40B4-BE49-F238E27FC236}">
                <a16:creationId xmlns:a16="http://schemas.microsoft.com/office/drawing/2014/main" id="{0D50E60E-D4B0-4778-89DD-FD71A8204901}"/>
              </a:ext>
            </a:extLst>
          </p:cNvPr>
          <p:cNvCxnSpPr/>
          <p:nvPr/>
        </p:nvCxnSpPr>
        <p:spPr>
          <a:xfrm flipV="1">
            <a:off x="360363" y="3544840"/>
            <a:ext cx="32220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30B7E637-0E25-4D8D-A7B3-47D5B34B8510}"/>
              </a:ext>
            </a:extLst>
          </p:cNvPr>
          <p:cNvSpPr txBox="1"/>
          <p:nvPr/>
        </p:nvSpPr>
        <p:spPr>
          <a:xfrm>
            <a:off x="2914742" y="5996356"/>
            <a:ext cx="4596425" cy="33013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…the need for tamper-proof </a:t>
            </a:r>
            <a:r>
              <a:rPr lang="en-US" sz="1300" b="1" i="1" dirty="0">
                <a:latin typeface="Open Sans" panose="020B0606030504020204" pitchFamily="34" charset="0"/>
                <a:ea typeface="Open Sans" panose="020B0606030504020204" pitchFamily="34" charset="0"/>
                <a:cs typeface="Open Sans" panose="020B0606030504020204" pitchFamily="34" charset="0"/>
              </a:rPr>
              <a:t>immutable documentation</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cxnSp>
        <p:nvCxnSpPr>
          <p:cNvPr id="43" name="Gerader Verbinder 42">
            <a:extLst>
              <a:ext uri="{FF2B5EF4-FFF2-40B4-BE49-F238E27FC236}">
                <a16:creationId xmlns:a16="http://schemas.microsoft.com/office/drawing/2014/main" id="{3C1BF13C-7582-43FC-BB27-D22F346C44F5}"/>
              </a:ext>
            </a:extLst>
          </p:cNvPr>
          <p:cNvCxnSpPr/>
          <p:nvPr/>
        </p:nvCxnSpPr>
        <p:spPr>
          <a:xfrm flipV="1">
            <a:off x="5034811" y="3544840"/>
            <a:ext cx="3312000" cy="0"/>
          </a:xfrm>
          <a:prstGeom prst="line">
            <a:avLst/>
          </a:prstGeom>
          <a:ln>
            <a:solidFill>
              <a:srgbClr val="798BB3"/>
            </a:solidFill>
            <a:prstDash val="dash"/>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6DD2B0F5-6E07-4D7D-9E05-C6110A599D0C}"/>
              </a:ext>
            </a:extLst>
          </p:cNvPr>
          <p:cNvSpPr txBox="1"/>
          <p:nvPr/>
        </p:nvSpPr>
        <p:spPr>
          <a:xfrm>
            <a:off x="2875984" y="5470485"/>
            <a:ext cx="3139420" cy="33013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…lacking market </a:t>
            </a:r>
            <a:r>
              <a:rPr lang="en-US" sz="1300" b="1" i="1" dirty="0">
                <a:latin typeface="Open Sans" panose="020B0606030504020204" pitchFamily="34" charset="0"/>
                <a:ea typeface="Open Sans" panose="020B0606030504020204" pitchFamily="34" charset="0"/>
                <a:cs typeface="Open Sans" panose="020B0606030504020204" pitchFamily="34" charset="0"/>
              </a:rPr>
              <a:t>transparency</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45" name="Textfeld 44">
            <a:extLst>
              <a:ext uri="{FF2B5EF4-FFF2-40B4-BE49-F238E27FC236}">
                <a16:creationId xmlns:a16="http://schemas.microsoft.com/office/drawing/2014/main" id="{E125A357-5EA0-46D7-81B2-7D93AAB43BA0}"/>
              </a:ext>
            </a:extLst>
          </p:cNvPr>
          <p:cNvSpPr txBox="1"/>
          <p:nvPr/>
        </p:nvSpPr>
        <p:spPr>
          <a:xfrm>
            <a:off x="4419252" y="4839330"/>
            <a:ext cx="3139420" cy="48335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…an obligation to provide </a:t>
            </a:r>
            <a:r>
              <a:rPr lang="en-US" sz="1300" b="1" i="1" dirty="0">
                <a:latin typeface="Open Sans" panose="020B0606030504020204" pitchFamily="34" charset="0"/>
                <a:ea typeface="Open Sans" panose="020B0606030504020204" pitchFamily="34" charset="0"/>
                <a:cs typeface="Open Sans" panose="020B0606030504020204" pitchFamily="34" charset="0"/>
              </a:rPr>
              <a:t>proof</a:t>
            </a:r>
            <a:r>
              <a:rPr lang="en-US" sz="1300" i="1" dirty="0">
                <a:latin typeface="Open Sans" panose="020B0606030504020204" pitchFamily="34" charset="0"/>
                <a:ea typeface="Open Sans" panose="020B0606030504020204" pitchFamily="34" charset="0"/>
                <a:cs typeface="Open Sans" panose="020B0606030504020204" pitchFamily="34" charset="0"/>
              </a:rPr>
              <a:t> of something</a:t>
            </a:r>
          </a:p>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 – e.g. conducted validation…</a:t>
            </a:r>
          </a:p>
        </p:txBody>
      </p:sp>
      <p:sp>
        <p:nvSpPr>
          <p:cNvPr id="46" name="Textfeld 45">
            <a:extLst>
              <a:ext uri="{FF2B5EF4-FFF2-40B4-BE49-F238E27FC236}">
                <a16:creationId xmlns:a16="http://schemas.microsoft.com/office/drawing/2014/main" id="{1096964A-17F9-4CF2-990C-7E448FEBF7F6}"/>
              </a:ext>
            </a:extLst>
          </p:cNvPr>
          <p:cNvSpPr txBox="1"/>
          <p:nvPr/>
        </p:nvSpPr>
        <p:spPr>
          <a:xfrm>
            <a:off x="430852" y="5594460"/>
            <a:ext cx="2358693" cy="48335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…a need for </a:t>
            </a:r>
            <a:r>
              <a:rPr lang="en-US" sz="1300" b="1" i="1" dirty="0">
                <a:latin typeface="Open Sans" panose="020B0606030504020204" pitchFamily="34" charset="0"/>
                <a:ea typeface="Open Sans" panose="020B0606030504020204" pitchFamily="34" charset="0"/>
                <a:cs typeface="Open Sans" panose="020B0606030504020204" pitchFamily="34" charset="0"/>
              </a:rPr>
              <a:t>privacy</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47" name="Textfeld 46">
            <a:extLst>
              <a:ext uri="{FF2B5EF4-FFF2-40B4-BE49-F238E27FC236}">
                <a16:creationId xmlns:a16="http://schemas.microsoft.com/office/drawing/2014/main" id="{3DA51445-A71C-4B8F-8EC8-4F0F5783FB04}"/>
              </a:ext>
            </a:extLst>
          </p:cNvPr>
          <p:cNvSpPr txBox="1"/>
          <p:nvPr/>
        </p:nvSpPr>
        <p:spPr>
          <a:xfrm>
            <a:off x="4668299" y="3678232"/>
            <a:ext cx="2358693" cy="48335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…a lack of </a:t>
            </a:r>
            <a:r>
              <a:rPr lang="en-US" sz="1300" b="1" i="1" dirty="0">
                <a:latin typeface="Open Sans" panose="020B0606030504020204" pitchFamily="34" charset="0"/>
                <a:ea typeface="Open Sans" panose="020B0606030504020204" pitchFamily="34" charset="0"/>
                <a:cs typeface="Open Sans" panose="020B0606030504020204" pitchFamily="34" charset="0"/>
              </a:rPr>
              <a:t>trust</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48" name="Textfeld 47">
            <a:extLst>
              <a:ext uri="{FF2B5EF4-FFF2-40B4-BE49-F238E27FC236}">
                <a16:creationId xmlns:a16="http://schemas.microsoft.com/office/drawing/2014/main" id="{0D28CE89-3B1C-4332-B582-815D8C2D2B6D}"/>
              </a:ext>
            </a:extLst>
          </p:cNvPr>
          <p:cNvSpPr txBox="1"/>
          <p:nvPr/>
        </p:nvSpPr>
        <p:spPr>
          <a:xfrm>
            <a:off x="589800" y="4448135"/>
            <a:ext cx="2358693" cy="48335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 </a:t>
            </a:r>
            <a:r>
              <a:rPr lang="en-US" sz="1300" b="1" i="1" dirty="0">
                <a:latin typeface="Open Sans" panose="020B0606030504020204" pitchFamily="34" charset="0"/>
                <a:ea typeface="Open Sans" panose="020B0606030504020204" pitchFamily="34" charset="0"/>
                <a:cs typeface="Open Sans" panose="020B0606030504020204" pitchFamily="34" charset="0"/>
              </a:rPr>
              <a:t>(self-) certification</a:t>
            </a:r>
            <a:r>
              <a:rPr lang="en-US" sz="1300" i="1" dirty="0">
                <a:latin typeface="Open Sans" panose="020B0606030504020204" pitchFamily="34" charset="0"/>
                <a:ea typeface="Open Sans" panose="020B0606030504020204" pitchFamily="34" charset="0"/>
                <a:cs typeface="Open Sans" panose="020B0606030504020204" pitchFamily="34" charset="0"/>
              </a:rPr>
              <a:t> requirements…</a:t>
            </a:r>
          </a:p>
        </p:txBody>
      </p:sp>
      <p:sp>
        <p:nvSpPr>
          <p:cNvPr id="49" name="Textfeld 48">
            <a:extLst>
              <a:ext uri="{FF2B5EF4-FFF2-40B4-BE49-F238E27FC236}">
                <a16:creationId xmlns:a16="http://schemas.microsoft.com/office/drawing/2014/main" id="{758CB193-32BD-4619-927D-94519FDF5E16}"/>
              </a:ext>
            </a:extLst>
          </p:cNvPr>
          <p:cNvSpPr txBox="1"/>
          <p:nvPr/>
        </p:nvSpPr>
        <p:spPr>
          <a:xfrm>
            <a:off x="449840" y="5020580"/>
            <a:ext cx="2358693" cy="48335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a:t>
            </a:r>
            <a:r>
              <a:rPr lang="en-US" sz="1300" b="1" i="1" dirty="0">
                <a:latin typeface="Open Sans" panose="020B0606030504020204" pitchFamily="34" charset="0"/>
                <a:ea typeface="Open Sans" panose="020B0606030504020204" pitchFamily="34" charset="0"/>
                <a:cs typeface="Open Sans" panose="020B0606030504020204" pitchFamily="34" charset="0"/>
              </a:rPr>
              <a:t>auditability</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50" name="Textfeld 49">
            <a:extLst>
              <a:ext uri="{FF2B5EF4-FFF2-40B4-BE49-F238E27FC236}">
                <a16:creationId xmlns:a16="http://schemas.microsoft.com/office/drawing/2014/main" id="{7EB912DA-9EF4-4EEA-B4A4-2AF16A9D1188}"/>
              </a:ext>
            </a:extLst>
          </p:cNvPr>
          <p:cNvSpPr txBox="1"/>
          <p:nvPr/>
        </p:nvSpPr>
        <p:spPr>
          <a:xfrm>
            <a:off x="5741654" y="4230737"/>
            <a:ext cx="2358693" cy="48335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…expensive </a:t>
            </a:r>
            <a:r>
              <a:rPr lang="en-US" sz="1300" b="1" i="1" dirty="0">
                <a:latin typeface="Open Sans" panose="020B0606030504020204" pitchFamily="34" charset="0"/>
                <a:ea typeface="Open Sans" panose="020B0606030504020204" pitchFamily="34" charset="0"/>
                <a:cs typeface="Open Sans" panose="020B0606030504020204" pitchFamily="34" charset="0"/>
              </a:rPr>
              <a:t>intermediaries</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32" name="Datumsplatzhalter 6">
            <a:extLst>
              <a:ext uri="{FF2B5EF4-FFF2-40B4-BE49-F238E27FC236}">
                <a16:creationId xmlns:a16="http://schemas.microsoft.com/office/drawing/2014/main" id="{9BFDD485-8DEF-441A-8FE3-292287EE1884}"/>
              </a:ext>
            </a:extLst>
          </p:cNvPr>
          <p:cNvSpPr>
            <a:spLocks noGrp="1"/>
          </p:cNvSpPr>
          <p:nvPr>
            <p:ph type="dt" sz="half" idx="2"/>
          </p:nvPr>
        </p:nvSpPr>
        <p:spPr>
          <a:xfrm>
            <a:off x="360363" y="6584851"/>
            <a:ext cx="493866" cy="2160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p>
        </p:txBody>
      </p:sp>
      <p:sp>
        <p:nvSpPr>
          <p:cNvPr id="39" name="Fußzeilenplatzhalter 2">
            <a:extLst>
              <a:ext uri="{FF2B5EF4-FFF2-40B4-BE49-F238E27FC236}">
                <a16:creationId xmlns:a16="http://schemas.microsoft.com/office/drawing/2014/main" id="{6B8117B5-E4D0-458A-B2F7-4DBDC4670840}"/>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
        <p:nvSpPr>
          <p:cNvPr id="31" name="Textfeld 30">
            <a:extLst>
              <a:ext uri="{FF2B5EF4-FFF2-40B4-BE49-F238E27FC236}">
                <a16:creationId xmlns:a16="http://schemas.microsoft.com/office/drawing/2014/main" id="{509A21AB-0CE2-46D9-81DE-B3218D2DDFE9}"/>
              </a:ext>
            </a:extLst>
          </p:cNvPr>
          <p:cNvSpPr txBox="1"/>
          <p:nvPr/>
        </p:nvSpPr>
        <p:spPr>
          <a:xfrm>
            <a:off x="10895099" y="6642692"/>
            <a:ext cx="486018" cy="91664"/>
          </a:xfrm>
          <a:prstGeom prst="rect">
            <a:avLst/>
          </a:prstGeom>
          <a:noFill/>
        </p:spPr>
        <p:txBody>
          <a:bodyPr wrap="none" lIns="72000" tIns="0" rIns="72000" bIns="0" rtlCol="0">
            <a:noAutofit/>
          </a:bodyPr>
          <a:lstStyle/>
          <a:p>
            <a:pPr marL="0" indent="0">
              <a:spcBef>
                <a:spcPts val="300"/>
              </a:spcBef>
              <a:spcAft>
                <a:spcPts val="100"/>
              </a:spcAft>
              <a:buClr>
                <a:schemeClr val="tx2"/>
              </a:buClr>
              <a:buFont typeface="Wingdings" pitchFamily="2" charset="2"/>
              <a:buNone/>
            </a:pPr>
            <a:r>
              <a:rPr lang="de-DE" sz="700" dirty="0">
                <a:solidFill>
                  <a:schemeClr val="bg1">
                    <a:lumMod val="95000"/>
                  </a:schemeClr>
                </a:solidFill>
                <a:latin typeface="+mj-lt"/>
              </a:rPr>
              <a:t>asc(s e.V.</a:t>
            </a:r>
          </a:p>
        </p:txBody>
      </p:sp>
      <p:pic>
        <p:nvPicPr>
          <p:cNvPr id="51" name="Grafik 50">
            <a:extLst>
              <a:ext uri="{FF2B5EF4-FFF2-40B4-BE49-F238E27FC236}">
                <a16:creationId xmlns:a16="http://schemas.microsoft.com/office/drawing/2014/main" id="{2E58244B-A4DC-4067-849A-5237B72E38D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514956" y="250300"/>
            <a:ext cx="367665" cy="451485"/>
          </a:xfrm>
          <a:prstGeom prst="rect">
            <a:avLst/>
          </a:prstGeom>
        </p:spPr>
      </p:pic>
    </p:spTree>
    <p:extLst>
      <p:ext uri="{BB962C8B-B14F-4D97-AF65-F5344CB8AC3E}">
        <p14:creationId xmlns:p14="http://schemas.microsoft.com/office/powerpoint/2010/main" val="14450202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1D21805-0382-1E4D-AAFC-8972D674B5EB}"/>
              </a:ext>
            </a:extLst>
          </p:cNvPr>
          <p:cNvSpPr/>
          <p:nvPr/>
        </p:nvSpPr>
        <p:spPr bwMode="gray">
          <a:xfrm>
            <a:off x="6183877" y="884238"/>
            <a:ext cx="5653451" cy="5613760"/>
          </a:xfrm>
          <a:prstGeom prst="rect">
            <a:avLst/>
          </a:prstGeom>
          <a:solidFill>
            <a:schemeClr val="bg1"/>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u="sng" dirty="0">
              <a:solidFill>
                <a:schemeClr val="tx1"/>
              </a:solidFill>
            </a:endParaRPr>
          </a:p>
        </p:txBody>
      </p:sp>
      <p:sp>
        <p:nvSpPr>
          <p:cNvPr id="2" name="Content Placeholder 1">
            <a:extLst>
              <a:ext uri="{FF2B5EF4-FFF2-40B4-BE49-F238E27FC236}">
                <a16:creationId xmlns:a16="http://schemas.microsoft.com/office/drawing/2014/main" id="{FB6C7AF3-3A15-BE45-A2BE-8865A4449FB1}"/>
              </a:ext>
            </a:extLst>
          </p:cNvPr>
          <p:cNvSpPr>
            <a:spLocks noGrp="1"/>
          </p:cNvSpPr>
          <p:nvPr>
            <p:ph sz="quarter" idx="13"/>
          </p:nvPr>
        </p:nvSpPr>
        <p:spPr/>
        <p:txBody>
          <a:bodyPr/>
          <a:lstStyle/>
          <a:p>
            <a:r>
              <a:rPr lang="en-DE" sz="1300" dirty="0"/>
              <a:t>Basically, a token is nothing more or less than a </a:t>
            </a:r>
            <a:r>
              <a:rPr lang="en-DE" sz="1300" b="1" dirty="0"/>
              <a:t>smart contract</a:t>
            </a:r>
            <a:r>
              <a:rPr lang="en-DE" sz="1300" dirty="0"/>
              <a:t> and theoretically, everyone could use the Tezos blockchain as a platform on which to create arbitrary tokens.</a:t>
            </a:r>
          </a:p>
          <a:p>
            <a:r>
              <a:rPr lang="en-DE" sz="1300" dirty="0"/>
              <a:t>However, in order for the token to work within the ecosystem, it makes sense to abide by </a:t>
            </a:r>
            <a:r>
              <a:rPr lang="en-DE" sz="1300" b="1" dirty="0"/>
              <a:t>a common standard</a:t>
            </a:r>
            <a:r>
              <a:rPr lang="en-DE" sz="1300" dirty="0"/>
              <a:t> that determines a unified interface, possible token types, and standardizes permissions.</a:t>
            </a:r>
          </a:p>
          <a:p>
            <a:r>
              <a:rPr lang="en-DE" sz="1300" dirty="0"/>
              <a:t>To that end, the </a:t>
            </a:r>
            <a:r>
              <a:rPr lang="en-DE" sz="1300" b="1" dirty="0"/>
              <a:t>token standard FA2</a:t>
            </a:r>
            <a:r>
              <a:rPr lang="en-DE" sz="1300" dirty="0"/>
              <a:t> (“financial application”) has been developed for the Tezos ecosystem and introduced with </a:t>
            </a:r>
            <a:r>
              <a:rPr lang="en-DE" sz="1300" dirty="0">
                <a:hlinkClick r:id="rId3"/>
              </a:rPr>
              <a:t>TZIP12</a:t>
            </a:r>
            <a:r>
              <a:rPr lang="en-DE" sz="1300" dirty="0"/>
              <a:t>.</a:t>
            </a:r>
          </a:p>
          <a:p>
            <a:r>
              <a:rPr lang="en-DE" sz="1300" dirty="0"/>
              <a:t>FA2 is agnostic to token type (allows fungible, non-fungible tokens, non-transferable, and multi-asset tokens) and allows both single and multi-token contracts via one standard API. It standardizes:</a:t>
            </a:r>
          </a:p>
          <a:p>
            <a:pPr lvl="1"/>
            <a:r>
              <a:rPr lang="en-GB" sz="1300" b="1" dirty="0"/>
              <a:t>T</a:t>
            </a:r>
            <a:r>
              <a:rPr lang="en-DE" sz="1300" b="1" dirty="0"/>
              <a:t>ransfer semantics</a:t>
            </a:r>
          </a:p>
          <a:p>
            <a:pPr lvl="1"/>
            <a:r>
              <a:rPr lang="en-GB" sz="1300" b="1" dirty="0"/>
              <a:t>M</a:t>
            </a:r>
            <a:r>
              <a:rPr lang="en-DE" sz="1300" b="1" dirty="0"/>
              <a:t>etadata</a:t>
            </a:r>
          </a:p>
          <a:p>
            <a:pPr lvl="1"/>
            <a:r>
              <a:rPr lang="en-GB" sz="1300" b="1" dirty="0"/>
              <a:t>A</a:t>
            </a:r>
            <a:r>
              <a:rPr lang="en-DE" sz="1300" b="1" dirty="0"/>
              <a:t>ccessing balances</a:t>
            </a:r>
          </a:p>
          <a:p>
            <a:pPr lvl="1"/>
            <a:r>
              <a:rPr lang="en-GB" sz="1300" b="1" dirty="0"/>
              <a:t>T</a:t>
            </a:r>
            <a:r>
              <a:rPr lang="en-DE" sz="1300" b="1" dirty="0"/>
              <a:t>otal supply</a:t>
            </a:r>
          </a:p>
          <a:p>
            <a:pPr lvl="1"/>
            <a:r>
              <a:rPr lang="en-GB" sz="1300" b="1" dirty="0"/>
              <a:t>P</a:t>
            </a:r>
            <a:r>
              <a:rPr lang="en-DE" sz="1300" b="1" dirty="0"/>
              <a:t>ermission rights</a:t>
            </a:r>
          </a:p>
          <a:p>
            <a:r>
              <a:rPr lang="en-DE" sz="1300" dirty="0"/>
              <a:t>Permission rights are the rules that determine who can send how many tokens, receive them, and manage tokens for other users. There are three </a:t>
            </a:r>
            <a:r>
              <a:rPr lang="en-DE" sz="1300" b="1" dirty="0"/>
              <a:t>architecture patterns</a:t>
            </a:r>
            <a:r>
              <a:rPr lang="en-DE" sz="1300" dirty="0"/>
              <a:t> how permission rights can be done:</a:t>
            </a:r>
          </a:p>
          <a:p>
            <a:pPr lvl="1"/>
            <a:r>
              <a:rPr lang="en-GB" sz="1300" b="1" dirty="0"/>
              <a:t>M</a:t>
            </a:r>
            <a:r>
              <a:rPr lang="en-DE" sz="1300" b="1" dirty="0"/>
              <a:t>onolith</a:t>
            </a:r>
          </a:p>
          <a:p>
            <a:pPr lvl="1"/>
            <a:r>
              <a:rPr lang="en-GB" sz="1300" b="1" dirty="0"/>
              <a:t>T</a:t>
            </a:r>
            <a:r>
              <a:rPr lang="en-DE" sz="1300" b="1" dirty="0"/>
              <a:t>ransfer hook to another contract</a:t>
            </a:r>
          </a:p>
          <a:p>
            <a:pPr lvl="1"/>
            <a:r>
              <a:rPr lang="en-GB" sz="1300" b="1" dirty="0"/>
              <a:t>S</a:t>
            </a:r>
            <a:r>
              <a:rPr lang="en-DE" sz="1300" b="1" dirty="0"/>
              <a:t>eparate wrapper contract</a:t>
            </a:r>
          </a:p>
          <a:p>
            <a:endParaRPr lang="en-DE" sz="1300" dirty="0"/>
          </a:p>
        </p:txBody>
      </p:sp>
      <p:pic>
        <p:nvPicPr>
          <p:cNvPr id="24" name="Content Placeholder 23" descr="Scales of justice with solid fill">
            <a:extLst>
              <a:ext uri="{FF2B5EF4-FFF2-40B4-BE49-F238E27FC236}">
                <a16:creationId xmlns:a16="http://schemas.microsoft.com/office/drawing/2014/main" id="{7C60A44D-1C01-C946-B3DF-4DA30D155329}"/>
              </a:ext>
            </a:extLst>
          </p:cNvPr>
          <p:cNvPicPr>
            <a:picLocks noGrp="1" noChangeAspect="1"/>
          </p:cNvPicPr>
          <p:nvPr>
            <p:ph sz="quarter" idx="16"/>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84424" y="1452556"/>
            <a:ext cx="359301" cy="359301"/>
          </a:xfrm>
        </p:spPr>
      </p:pic>
      <p:sp>
        <p:nvSpPr>
          <p:cNvPr id="4" name="Title 3">
            <a:extLst>
              <a:ext uri="{FF2B5EF4-FFF2-40B4-BE49-F238E27FC236}">
                <a16:creationId xmlns:a16="http://schemas.microsoft.com/office/drawing/2014/main" id="{BE29D2A9-A60B-F141-97BB-AFE28C0AA91E}"/>
              </a:ext>
            </a:extLst>
          </p:cNvPr>
          <p:cNvSpPr>
            <a:spLocks noGrp="1"/>
          </p:cNvSpPr>
          <p:nvPr>
            <p:ph type="title"/>
          </p:nvPr>
        </p:nvSpPr>
        <p:spPr/>
        <p:txBody>
          <a:bodyPr/>
          <a:lstStyle/>
          <a:p>
            <a:r>
              <a:rPr lang="en-DE" dirty="0"/>
              <a:t>NFTs on Tezos: The FA2 token standard</a:t>
            </a:r>
          </a:p>
        </p:txBody>
      </p:sp>
      <p:sp>
        <p:nvSpPr>
          <p:cNvPr id="5" name="Slide Number Placeholder 4">
            <a:extLst>
              <a:ext uri="{FF2B5EF4-FFF2-40B4-BE49-F238E27FC236}">
                <a16:creationId xmlns:a16="http://schemas.microsoft.com/office/drawing/2014/main" id="{D9192147-2709-0249-AE68-7BAC875C6C14}"/>
              </a:ext>
            </a:extLst>
          </p:cNvPr>
          <p:cNvSpPr>
            <a:spLocks noGrp="1"/>
          </p:cNvSpPr>
          <p:nvPr>
            <p:ph type="sldNum" sz="quarter" idx="4"/>
          </p:nvPr>
        </p:nvSpPr>
        <p:spPr/>
        <p:txBody>
          <a:bodyPr/>
          <a:lstStyle/>
          <a:p>
            <a:fld id="{369A084B-84B6-4F15-B0F5-CCDC4176846B}" type="slidenum">
              <a:rPr lang="en-US" smtClean="0"/>
              <a:pPr/>
              <a:t>60</a:t>
            </a:fld>
            <a:endParaRPr lang="en-US" dirty="0"/>
          </a:p>
        </p:txBody>
      </p:sp>
      <p:sp>
        <p:nvSpPr>
          <p:cNvPr id="6" name="Date Placeholder 5">
            <a:extLst>
              <a:ext uri="{FF2B5EF4-FFF2-40B4-BE49-F238E27FC236}">
                <a16:creationId xmlns:a16="http://schemas.microsoft.com/office/drawing/2014/main" id="{9AFF4D45-44E9-3740-A830-0F1AAF82E28A}"/>
              </a:ext>
            </a:extLst>
          </p:cNvPr>
          <p:cNvSpPr>
            <a:spLocks noGrp="1"/>
          </p:cNvSpPr>
          <p:nvPr>
            <p:ph type="dt" sz="half" idx="2"/>
          </p:nvPr>
        </p:nvSpPr>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Footer Placeholder 6">
            <a:extLst>
              <a:ext uri="{FF2B5EF4-FFF2-40B4-BE49-F238E27FC236}">
                <a16:creationId xmlns:a16="http://schemas.microsoft.com/office/drawing/2014/main" id="{473C2237-7519-CE40-88C5-4080115E0F51}"/>
              </a:ext>
            </a:extLst>
          </p:cNvPr>
          <p:cNvSpPr>
            <a:spLocks noGrp="1"/>
          </p:cNvSpPr>
          <p:nvPr>
            <p:ph type="ftr" sz="quarter" idx="3"/>
          </p:nvPr>
        </p:nvSpPr>
        <p:spPr/>
        <p:txBody>
          <a:bodyPr/>
          <a:lstStyle/>
          <a:p>
            <a:r>
              <a:rPr lang="en-US" dirty="0"/>
              <a:t>Tezos Deep Dive Deck - Licensed under CC BY 4.0</a:t>
            </a:r>
          </a:p>
        </p:txBody>
      </p:sp>
      <p:sp>
        <p:nvSpPr>
          <p:cNvPr id="9" name="Oval 8">
            <a:extLst>
              <a:ext uri="{FF2B5EF4-FFF2-40B4-BE49-F238E27FC236}">
                <a16:creationId xmlns:a16="http://schemas.microsoft.com/office/drawing/2014/main" id="{BFB90F8C-213B-9D49-99DF-FAE0F766FBA5}"/>
              </a:ext>
            </a:extLst>
          </p:cNvPr>
          <p:cNvSpPr/>
          <p:nvPr/>
        </p:nvSpPr>
        <p:spPr bwMode="gray">
          <a:xfrm>
            <a:off x="6484424" y="1995902"/>
            <a:ext cx="359301" cy="359301"/>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nvGrpSpPr>
          <p:cNvPr id="27" name="Group 26">
            <a:extLst>
              <a:ext uri="{FF2B5EF4-FFF2-40B4-BE49-F238E27FC236}">
                <a16:creationId xmlns:a16="http://schemas.microsoft.com/office/drawing/2014/main" id="{4BC9BD05-2BCF-F145-88E8-B2BB02D1102B}"/>
              </a:ext>
            </a:extLst>
          </p:cNvPr>
          <p:cNvGrpSpPr/>
          <p:nvPr/>
        </p:nvGrpSpPr>
        <p:grpSpPr>
          <a:xfrm>
            <a:off x="6484424" y="2494031"/>
            <a:ext cx="359301" cy="359301"/>
            <a:chOff x="9556721" y="1550611"/>
            <a:chExt cx="431800" cy="431800"/>
          </a:xfrm>
        </p:grpSpPr>
        <p:sp>
          <p:nvSpPr>
            <p:cNvPr id="10" name="Oval 9">
              <a:extLst>
                <a:ext uri="{FF2B5EF4-FFF2-40B4-BE49-F238E27FC236}">
                  <a16:creationId xmlns:a16="http://schemas.microsoft.com/office/drawing/2014/main" id="{3A1A1511-46EB-8E48-88D1-4C4DE8D70013}"/>
                </a:ext>
              </a:extLst>
            </p:cNvPr>
            <p:cNvSpPr/>
            <p:nvPr/>
          </p:nvSpPr>
          <p:spPr bwMode="gray">
            <a:xfrm>
              <a:off x="9556721" y="1550611"/>
              <a:ext cx="431800" cy="431800"/>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1" name="Triangle 10">
              <a:extLst>
                <a:ext uri="{FF2B5EF4-FFF2-40B4-BE49-F238E27FC236}">
                  <a16:creationId xmlns:a16="http://schemas.microsoft.com/office/drawing/2014/main" id="{D7388984-2B9D-054C-B588-BDF5AD5C6FB4}"/>
                </a:ext>
              </a:extLst>
            </p:cNvPr>
            <p:cNvSpPr/>
            <p:nvPr/>
          </p:nvSpPr>
          <p:spPr bwMode="gray">
            <a:xfrm>
              <a:off x="9668215" y="1676506"/>
              <a:ext cx="208813" cy="180011"/>
            </a:xfrm>
            <a:prstGeom prst="triangle">
              <a:avLst/>
            </a:prstGeom>
            <a:solidFill>
              <a:srgbClr val="C7DDF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grpSp>
        <p:nvGrpSpPr>
          <p:cNvPr id="20" name="Group 19">
            <a:extLst>
              <a:ext uri="{FF2B5EF4-FFF2-40B4-BE49-F238E27FC236}">
                <a16:creationId xmlns:a16="http://schemas.microsoft.com/office/drawing/2014/main" id="{598812F4-2875-AE4C-8CF7-F64942E7B232}"/>
              </a:ext>
            </a:extLst>
          </p:cNvPr>
          <p:cNvGrpSpPr/>
          <p:nvPr/>
        </p:nvGrpSpPr>
        <p:grpSpPr>
          <a:xfrm>
            <a:off x="6485838" y="2994507"/>
            <a:ext cx="356472" cy="356472"/>
            <a:chOff x="10098497" y="4331265"/>
            <a:chExt cx="758835" cy="758835"/>
          </a:xfrm>
        </p:grpSpPr>
        <p:sp>
          <p:nvSpPr>
            <p:cNvPr id="16" name="Oval 15">
              <a:extLst>
                <a:ext uri="{FF2B5EF4-FFF2-40B4-BE49-F238E27FC236}">
                  <a16:creationId xmlns:a16="http://schemas.microsoft.com/office/drawing/2014/main" id="{6FD4AD21-10CA-D743-8776-9E56AAECD5B8}"/>
                </a:ext>
              </a:extLst>
            </p:cNvPr>
            <p:cNvSpPr/>
            <p:nvPr/>
          </p:nvSpPr>
          <p:spPr bwMode="gray">
            <a:xfrm>
              <a:off x="10098497" y="4331265"/>
              <a:ext cx="758835" cy="75883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7" name="Regular Pentagon 16">
              <a:extLst>
                <a:ext uri="{FF2B5EF4-FFF2-40B4-BE49-F238E27FC236}">
                  <a16:creationId xmlns:a16="http://schemas.microsoft.com/office/drawing/2014/main" id="{AEEC5EB0-2DA7-5C4D-A270-90B6F916B70B}"/>
                </a:ext>
              </a:extLst>
            </p:cNvPr>
            <p:cNvSpPr/>
            <p:nvPr/>
          </p:nvSpPr>
          <p:spPr bwMode="gray">
            <a:xfrm>
              <a:off x="10267003" y="4509814"/>
              <a:ext cx="421823" cy="401736"/>
            </a:xfrm>
            <a:prstGeom prst="pentagon">
              <a:avLst/>
            </a:prstGeom>
            <a:solidFill>
              <a:srgbClr val="C7DDF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8" name="Freeform 30">
              <a:extLst>
                <a:ext uri="{FF2B5EF4-FFF2-40B4-BE49-F238E27FC236}">
                  <a16:creationId xmlns:a16="http://schemas.microsoft.com/office/drawing/2014/main" id="{2DABCC50-B486-8D44-9CA3-FA17CB2831EF}"/>
                </a:ext>
              </a:extLst>
            </p:cNvPr>
            <p:cNvSpPr>
              <a:spLocks/>
            </p:cNvSpPr>
            <p:nvPr/>
          </p:nvSpPr>
          <p:spPr bwMode="auto">
            <a:xfrm>
              <a:off x="10375854" y="4740754"/>
              <a:ext cx="204121" cy="119942"/>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Oval 31">
              <a:extLst>
                <a:ext uri="{FF2B5EF4-FFF2-40B4-BE49-F238E27FC236}">
                  <a16:creationId xmlns:a16="http://schemas.microsoft.com/office/drawing/2014/main" id="{FFC49D38-70B7-0F40-B9F3-996A45DC786C}"/>
                </a:ext>
              </a:extLst>
            </p:cNvPr>
            <p:cNvSpPr>
              <a:spLocks noChangeArrowheads="1"/>
            </p:cNvSpPr>
            <p:nvPr/>
          </p:nvSpPr>
          <p:spPr bwMode="auto">
            <a:xfrm>
              <a:off x="10413267" y="4610909"/>
              <a:ext cx="126544" cy="126544"/>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32" name="TextBox 31">
            <a:extLst>
              <a:ext uri="{FF2B5EF4-FFF2-40B4-BE49-F238E27FC236}">
                <a16:creationId xmlns:a16="http://schemas.microsoft.com/office/drawing/2014/main" id="{2CDA634E-9354-0142-966C-78D99C0D34DE}"/>
              </a:ext>
            </a:extLst>
          </p:cNvPr>
          <p:cNvSpPr txBox="1"/>
          <p:nvPr/>
        </p:nvSpPr>
        <p:spPr>
          <a:xfrm>
            <a:off x="8087237" y="953762"/>
            <a:ext cx="1846730" cy="4318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DE" sz="1800" dirty="0">
                <a:solidFill>
                  <a:srgbClr val="798BB3"/>
                </a:solidFill>
              </a:rPr>
              <a:t>FA2 Standard</a:t>
            </a:r>
          </a:p>
        </p:txBody>
      </p:sp>
      <p:sp>
        <p:nvSpPr>
          <p:cNvPr id="33" name="TextBox 32">
            <a:extLst>
              <a:ext uri="{FF2B5EF4-FFF2-40B4-BE49-F238E27FC236}">
                <a16:creationId xmlns:a16="http://schemas.microsoft.com/office/drawing/2014/main" id="{1ACCDF8E-1F82-B54B-BC80-754E630F2092}"/>
              </a:ext>
            </a:extLst>
          </p:cNvPr>
          <p:cNvSpPr txBox="1"/>
          <p:nvPr/>
        </p:nvSpPr>
        <p:spPr>
          <a:xfrm>
            <a:off x="7055876" y="1406612"/>
            <a:ext cx="4407461" cy="451188"/>
          </a:xfrm>
          <a:prstGeom prst="rect">
            <a:avLst/>
          </a:prstGeom>
          <a:noFill/>
        </p:spPr>
        <p:txBody>
          <a:bodyPr wrap="square" lIns="72000" tIns="0" rIns="72000" bIns="0" rtlCol="0" anchor="ctr">
            <a:noAutofit/>
          </a:bodyPr>
          <a:lstStyle/>
          <a:p>
            <a:pPr>
              <a:spcBef>
                <a:spcPts val="300"/>
              </a:spcBef>
              <a:spcAft>
                <a:spcPts val="100"/>
              </a:spcAft>
              <a:buClr>
                <a:schemeClr val="tx2"/>
              </a:buClr>
            </a:pPr>
            <a:r>
              <a:rPr lang="en-GB" sz="1000" dirty="0">
                <a:latin typeface="+mn-lt"/>
                <a:ea typeface="+mj-ea"/>
              </a:rPr>
              <a:t>B</a:t>
            </a:r>
            <a:r>
              <a:rPr lang="en-DE" sz="1000" dirty="0">
                <a:latin typeface="+mn-lt"/>
                <a:ea typeface="+mj-ea"/>
              </a:rPr>
              <a:t>alance between overspecification (surpressing expressivity) and underspecification (undermining standardization)</a:t>
            </a:r>
          </a:p>
        </p:txBody>
      </p:sp>
      <p:sp>
        <p:nvSpPr>
          <p:cNvPr id="34" name="TextBox 33">
            <a:extLst>
              <a:ext uri="{FF2B5EF4-FFF2-40B4-BE49-F238E27FC236}">
                <a16:creationId xmlns:a16="http://schemas.microsoft.com/office/drawing/2014/main" id="{F87A4480-BB64-BC43-9227-A14B3A92A01A}"/>
              </a:ext>
            </a:extLst>
          </p:cNvPr>
          <p:cNvSpPr txBox="1"/>
          <p:nvPr/>
        </p:nvSpPr>
        <p:spPr>
          <a:xfrm>
            <a:off x="7055876" y="2042310"/>
            <a:ext cx="4407461" cy="338985"/>
          </a:xfrm>
          <a:prstGeom prst="rect">
            <a:avLst/>
          </a:prstGeom>
          <a:noFill/>
        </p:spPr>
        <p:txBody>
          <a:bodyPr wrap="square" lIns="72000" tIns="0" rIns="72000" bIns="0" rtlCol="0" anchor="ctr">
            <a:noAutofit/>
          </a:bodyPr>
          <a:lstStyle/>
          <a:p>
            <a:pPr>
              <a:spcBef>
                <a:spcPts val="300"/>
              </a:spcBef>
              <a:spcAft>
                <a:spcPts val="100"/>
              </a:spcAft>
              <a:buClr>
                <a:schemeClr val="tx2"/>
              </a:buClr>
            </a:pPr>
            <a:r>
              <a:rPr lang="de-DE" sz="1000" dirty="0" err="1">
                <a:latin typeface="+mn-lt"/>
                <a:ea typeface="+mj-ea"/>
              </a:rPr>
              <a:t>Allows</a:t>
            </a:r>
            <a:r>
              <a:rPr lang="de-DE" sz="1000" dirty="0">
                <a:latin typeface="+mn-lt"/>
                <a:ea typeface="+mj-ea"/>
              </a:rPr>
              <a:t> fungible </a:t>
            </a:r>
            <a:r>
              <a:rPr lang="de-DE" sz="1000" dirty="0" err="1">
                <a:latin typeface="+mn-lt"/>
                <a:ea typeface="+mj-ea"/>
              </a:rPr>
              <a:t>tokens</a:t>
            </a:r>
            <a:r>
              <a:rPr lang="de-DE" sz="1000" dirty="0">
                <a:latin typeface="+mn-lt"/>
                <a:ea typeface="+mj-ea"/>
              </a:rPr>
              <a:t> </a:t>
            </a:r>
            <a:br>
              <a:rPr lang="de-DE" sz="1000" dirty="0">
                <a:latin typeface="+mn-lt"/>
                <a:ea typeface="+mj-ea"/>
              </a:rPr>
            </a:br>
            <a:r>
              <a:rPr lang="de-DE" sz="1000" dirty="0">
                <a:latin typeface="+mn-lt"/>
                <a:ea typeface="+mj-ea"/>
              </a:rPr>
              <a:t>(</a:t>
            </a:r>
            <a:r>
              <a:rPr lang="de-DE" sz="1000" dirty="0" err="1">
                <a:latin typeface="+mn-lt"/>
                <a:ea typeface="+mj-ea"/>
              </a:rPr>
              <a:t>equivalent</a:t>
            </a:r>
            <a:r>
              <a:rPr lang="de-DE" sz="1000" dirty="0">
                <a:latin typeface="+mn-lt"/>
                <a:ea typeface="+mj-ea"/>
              </a:rPr>
              <a:t> </a:t>
            </a:r>
            <a:r>
              <a:rPr lang="de-DE" sz="1000" dirty="0" err="1">
                <a:latin typeface="+mn-lt"/>
                <a:ea typeface="+mj-ea"/>
              </a:rPr>
              <a:t>to</a:t>
            </a:r>
            <a:r>
              <a:rPr lang="de-DE" sz="1000" dirty="0">
                <a:latin typeface="+mn-lt"/>
                <a:ea typeface="+mj-ea"/>
              </a:rPr>
              <a:t> ERC-20 on </a:t>
            </a:r>
            <a:r>
              <a:rPr lang="de-DE" sz="1000" dirty="0" err="1">
                <a:latin typeface="+mn-lt"/>
                <a:ea typeface="+mj-ea"/>
              </a:rPr>
              <a:t>Ethereum</a:t>
            </a:r>
            <a:r>
              <a:rPr lang="de-DE" sz="1000" dirty="0">
                <a:latin typeface="+mn-lt"/>
                <a:ea typeface="+mj-ea"/>
              </a:rPr>
              <a:t>)</a:t>
            </a:r>
            <a:endParaRPr lang="en-DE" sz="1000" dirty="0">
              <a:latin typeface="+mn-lt"/>
              <a:ea typeface="+mj-ea"/>
            </a:endParaRPr>
          </a:p>
        </p:txBody>
      </p:sp>
      <p:sp>
        <p:nvSpPr>
          <p:cNvPr id="36" name="TextBox 35">
            <a:extLst>
              <a:ext uri="{FF2B5EF4-FFF2-40B4-BE49-F238E27FC236}">
                <a16:creationId xmlns:a16="http://schemas.microsoft.com/office/drawing/2014/main" id="{3398D286-9CFD-E54D-A570-BE9FF29C42EE}"/>
              </a:ext>
            </a:extLst>
          </p:cNvPr>
          <p:cNvSpPr txBox="1"/>
          <p:nvPr/>
        </p:nvSpPr>
        <p:spPr>
          <a:xfrm>
            <a:off x="7055876" y="2540439"/>
            <a:ext cx="4407461" cy="338985"/>
          </a:xfrm>
          <a:prstGeom prst="rect">
            <a:avLst/>
          </a:prstGeom>
          <a:noFill/>
        </p:spPr>
        <p:txBody>
          <a:bodyPr wrap="square" lIns="72000" tIns="0" rIns="72000" bIns="0" rtlCol="0" anchor="ctr">
            <a:noAutofit/>
          </a:bodyPr>
          <a:lstStyle/>
          <a:p>
            <a:pPr>
              <a:spcBef>
                <a:spcPts val="300"/>
              </a:spcBef>
              <a:spcAft>
                <a:spcPts val="100"/>
              </a:spcAft>
              <a:buClr>
                <a:schemeClr val="tx2"/>
              </a:buClr>
            </a:pPr>
            <a:r>
              <a:rPr lang="de-DE" sz="1000" dirty="0" err="1">
                <a:latin typeface="+mn-lt"/>
                <a:ea typeface="+mj-ea"/>
              </a:rPr>
              <a:t>Allows</a:t>
            </a:r>
            <a:r>
              <a:rPr lang="de-DE" sz="1000" dirty="0">
                <a:latin typeface="+mn-lt"/>
                <a:ea typeface="+mj-ea"/>
              </a:rPr>
              <a:t> non-fungible </a:t>
            </a:r>
            <a:r>
              <a:rPr lang="de-DE" sz="1000" dirty="0" err="1">
                <a:latin typeface="+mn-lt"/>
                <a:ea typeface="+mj-ea"/>
              </a:rPr>
              <a:t>tokens</a:t>
            </a:r>
            <a:endParaRPr lang="de-DE" sz="1000" dirty="0">
              <a:latin typeface="+mn-lt"/>
              <a:ea typeface="+mj-ea"/>
            </a:endParaRPr>
          </a:p>
          <a:p>
            <a:pPr>
              <a:spcBef>
                <a:spcPts val="300"/>
              </a:spcBef>
              <a:spcAft>
                <a:spcPts val="100"/>
              </a:spcAft>
              <a:buClr>
                <a:schemeClr val="tx2"/>
              </a:buClr>
            </a:pPr>
            <a:r>
              <a:rPr lang="de-DE" sz="1000" dirty="0">
                <a:latin typeface="+mn-lt"/>
                <a:ea typeface="+mj-ea"/>
              </a:rPr>
              <a:t>(</a:t>
            </a:r>
            <a:r>
              <a:rPr lang="de-DE" sz="1000" dirty="0" err="1">
                <a:latin typeface="+mn-lt"/>
                <a:ea typeface="+mj-ea"/>
              </a:rPr>
              <a:t>equivalent</a:t>
            </a:r>
            <a:r>
              <a:rPr lang="de-DE" sz="1000" dirty="0">
                <a:latin typeface="+mn-lt"/>
                <a:ea typeface="+mj-ea"/>
              </a:rPr>
              <a:t> </a:t>
            </a:r>
            <a:r>
              <a:rPr lang="de-DE" sz="1000" dirty="0" err="1">
                <a:latin typeface="+mn-lt"/>
                <a:ea typeface="+mj-ea"/>
              </a:rPr>
              <a:t>to</a:t>
            </a:r>
            <a:r>
              <a:rPr lang="de-DE" sz="1000" dirty="0">
                <a:latin typeface="+mn-lt"/>
                <a:ea typeface="+mj-ea"/>
              </a:rPr>
              <a:t> ERC-721 on </a:t>
            </a:r>
            <a:r>
              <a:rPr lang="de-DE" sz="1000" dirty="0" err="1">
                <a:latin typeface="+mn-lt"/>
                <a:ea typeface="+mj-ea"/>
              </a:rPr>
              <a:t>Ethereum</a:t>
            </a:r>
            <a:r>
              <a:rPr lang="de-DE" sz="1000" dirty="0">
                <a:latin typeface="+mn-lt"/>
                <a:ea typeface="+mj-ea"/>
              </a:rPr>
              <a:t>)</a:t>
            </a:r>
            <a:endParaRPr lang="en-DE" sz="1000" dirty="0">
              <a:latin typeface="+mn-lt"/>
              <a:ea typeface="+mj-ea"/>
            </a:endParaRPr>
          </a:p>
        </p:txBody>
      </p:sp>
      <p:sp>
        <p:nvSpPr>
          <p:cNvPr id="38" name="TextBox 37">
            <a:extLst>
              <a:ext uri="{FF2B5EF4-FFF2-40B4-BE49-F238E27FC236}">
                <a16:creationId xmlns:a16="http://schemas.microsoft.com/office/drawing/2014/main" id="{14E6B103-CE8B-3841-9A9D-6787A5C69558}"/>
              </a:ext>
            </a:extLst>
          </p:cNvPr>
          <p:cNvSpPr txBox="1"/>
          <p:nvPr/>
        </p:nvSpPr>
        <p:spPr>
          <a:xfrm>
            <a:off x="7055876" y="3040915"/>
            <a:ext cx="4407461" cy="338985"/>
          </a:xfrm>
          <a:prstGeom prst="rect">
            <a:avLst/>
          </a:prstGeom>
          <a:noFill/>
        </p:spPr>
        <p:txBody>
          <a:bodyPr wrap="square" lIns="72000" tIns="0" rIns="72000" bIns="0" rtlCol="0" anchor="ctr">
            <a:noAutofit/>
          </a:bodyPr>
          <a:lstStyle/>
          <a:p>
            <a:pPr>
              <a:spcBef>
                <a:spcPts val="300"/>
              </a:spcBef>
              <a:spcAft>
                <a:spcPts val="100"/>
              </a:spcAft>
              <a:buClr>
                <a:schemeClr val="tx2"/>
              </a:buClr>
            </a:pPr>
            <a:r>
              <a:rPr lang="de-DE" sz="1000" dirty="0" err="1">
                <a:latin typeface="+mn-lt"/>
                <a:ea typeface="+mj-ea"/>
              </a:rPr>
              <a:t>Allows</a:t>
            </a:r>
            <a:r>
              <a:rPr lang="de-DE" sz="1000" dirty="0">
                <a:latin typeface="+mn-lt"/>
                <a:ea typeface="+mj-ea"/>
              </a:rPr>
              <a:t> non-transferable </a:t>
            </a:r>
            <a:r>
              <a:rPr lang="de-DE" sz="1000" dirty="0" err="1">
                <a:latin typeface="+mn-lt"/>
                <a:ea typeface="+mj-ea"/>
              </a:rPr>
              <a:t>tokens</a:t>
            </a:r>
            <a:endParaRPr lang="de-DE" sz="1000" dirty="0">
              <a:latin typeface="+mn-lt"/>
              <a:ea typeface="+mj-ea"/>
            </a:endParaRPr>
          </a:p>
          <a:p>
            <a:pPr>
              <a:spcBef>
                <a:spcPts val="300"/>
              </a:spcBef>
              <a:spcAft>
                <a:spcPts val="100"/>
              </a:spcAft>
              <a:buClr>
                <a:schemeClr val="tx2"/>
              </a:buClr>
            </a:pPr>
            <a:r>
              <a:rPr lang="de-DE" sz="1000" dirty="0">
                <a:latin typeface="+mn-lt"/>
                <a:ea typeface="+mj-ea"/>
              </a:rPr>
              <a:t>(</a:t>
            </a:r>
            <a:r>
              <a:rPr lang="de-DE" sz="1000" dirty="0" err="1">
                <a:latin typeface="+mn-lt"/>
                <a:ea typeface="+mj-ea"/>
              </a:rPr>
              <a:t>equivalent</a:t>
            </a:r>
            <a:r>
              <a:rPr lang="de-DE" sz="1000" dirty="0">
                <a:latin typeface="+mn-lt"/>
                <a:ea typeface="+mj-ea"/>
              </a:rPr>
              <a:t> </a:t>
            </a:r>
            <a:r>
              <a:rPr lang="de-DE" sz="1000" dirty="0" err="1">
                <a:latin typeface="+mn-lt"/>
                <a:ea typeface="+mj-ea"/>
              </a:rPr>
              <a:t>to</a:t>
            </a:r>
            <a:r>
              <a:rPr lang="de-DE" sz="1000" dirty="0">
                <a:latin typeface="+mn-lt"/>
                <a:ea typeface="+mj-ea"/>
              </a:rPr>
              <a:t> ERC-1238 on </a:t>
            </a:r>
            <a:r>
              <a:rPr lang="de-DE" sz="1000" dirty="0" err="1">
                <a:latin typeface="+mn-lt"/>
                <a:ea typeface="+mj-ea"/>
              </a:rPr>
              <a:t>Ethereum</a:t>
            </a:r>
            <a:r>
              <a:rPr lang="de-DE" sz="1000" dirty="0">
                <a:latin typeface="+mn-lt"/>
                <a:ea typeface="+mj-ea"/>
              </a:rPr>
              <a:t>)</a:t>
            </a:r>
            <a:endParaRPr lang="en-DE" sz="1000" dirty="0">
              <a:latin typeface="+mn-lt"/>
              <a:ea typeface="+mj-ea"/>
            </a:endParaRPr>
          </a:p>
        </p:txBody>
      </p:sp>
      <p:sp>
        <p:nvSpPr>
          <p:cNvPr id="39" name="TextBox 38">
            <a:extLst>
              <a:ext uri="{FF2B5EF4-FFF2-40B4-BE49-F238E27FC236}">
                <a16:creationId xmlns:a16="http://schemas.microsoft.com/office/drawing/2014/main" id="{A57453FF-BA07-9643-82F0-A90B57F68141}"/>
              </a:ext>
            </a:extLst>
          </p:cNvPr>
          <p:cNvSpPr txBox="1"/>
          <p:nvPr/>
        </p:nvSpPr>
        <p:spPr>
          <a:xfrm>
            <a:off x="8014447" y="385482"/>
            <a:ext cx="0" cy="0"/>
          </a:xfrm>
          <a:prstGeom prst="rect">
            <a:avLst/>
          </a:prstGeom>
          <a:noFill/>
        </p:spPr>
        <p:txBody>
          <a:bodyPr wrap="none" lIns="72000" tIns="0" rIns="72000" bIns="0" rtlCol="0">
            <a:noAutofit/>
          </a:bodyPr>
          <a:lstStyle/>
          <a:p>
            <a:pPr marL="361950" indent="-361950">
              <a:spcBef>
                <a:spcPts val="300"/>
              </a:spcBef>
              <a:spcAft>
                <a:spcPts val="100"/>
              </a:spcAft>
              <a:buClr>
                <a:schemeClr val="tx2"/>
              </a:buClr>
              <a:buFont typeface="Wingdings" pitchFamily="2" charset="2"/>
              <a:buChar char="n"/>
            </a:pPr>
            <a:endParaRPr lang="en-DE" sz="1800" dirty="0"/>
          </a:p>
        </p:txBody>
      </p:sp>
      <p:sp>
        <p:nvSpPr>
          <p:cNvPr id="45" name="TextBox 44">
            <a:extLst>
              <a:ext uri="{FF2B5EF4-FFF2-40B4-BE49-F238E27FC236}">
                <a16:creationId xmlns:a16="http://schemas.microsoft.com/office/drawing/2014/main" id="{19DD8017-125F-3A45-B544-4A293FBC205C}"/>
              </a:ext>
            </a:extLst>
          </p:cNvPr>
          <p:cNvSpPr txBox="1"/>
          <p:nvPr/>
        </p:nvSpPr>
        <p:spPr>
          <a:xfrm>
            <a:off x="7055876" y="3521462"/>
            <a:ext cx="4407461" cy="338985"/>
          </a:xfrm>
          <a:prstGeom prst="rect">
            <a:avLst/>
          </a:prstGeom>
          <a:noFill/>
        </p:spPr>
        <p:txBody>
          <a:bodyPr wrap="square" lIns="72000" tIns="0" rIns="72000" bIns="0" rtlCol="0" anchor="ctr">
            <a:noAutofit/>
          </a:bodyPr>
          <a:lstStyle/>
          <a:p>
            <a:pPr>
              <a:spcBef>
                <a:spcPts val="300"/>
              </a:spcBef>
              <a:spcAft>
                <a:spcPts val="100"/>
              </a:spcAft>
              <a:buClr>
                <a:schemeClr val="tx2"/>
              </a:buClr>
            </a:pPr>
            <a:r>
              <a:rPr lang="de-DE" sz="1000" dirty="0" err="1">
                <a:latin typeface="+mn-lt"/>
                <a:ea typeface="+mj-ea"/>
              </a:rPr>
              <a:t>Allows</a:t>
            </a:r>
            <a:r>
              <a:rPr lang="de-DE" sz="1000" dirty="0">
                <a:latin typeface="+mn-lt"/>
                <a:ea typeface="+mj-ea"/>
              </a:rPr>
              <a:t> multi-</a:t>
            </a:r>
            <a:r>
              <a:rPr lang="de-DE" sz="1000" dirty="0" err="1">
                <a:latin typeface="+mn-lt"/>
                <a:ea typeface="+mj-ea"/>
              </a:rPr>
              <a:t>asset</a:t>
            </a:r>
            <a:r>
              <a:rPr lang="de-DE" sz="1000" dirty="0">
                <a:latin typeface="+mn-lt"/>
                <a:ea typeface="+mj-ea"/>
              </a:rPr>
              <a:t> </a:t>
            </a:r>
            <a:r>
              <a:rPr lang="de-DE" sz="1000" dirty="0" err="1">
                <a:latin typeface="+mn-lt"/>
                <a:ea typeface="+mj-ea"/>
              </a:rPr>
              <a:t>contracts</a:t>
            </a:r>
            <a:endParaRPr lang="de-DE" sz="1000" dirty="0">
              <a:latin typeface="+mn-lt"/>
              <a:ea typeface="+mj-ea"/>
            </a:endParaRPr>
          </a:p>
          <a:p>
            <a:pPr>
              <a:spcBef>
                <a:spcPts val="300"/>
              </a:spcBef>
              <a:spcAft>
                <a:spcPts val="100"/>
              </a:spcAft>
              <a:buClr>
                <a:schemeClr val="tx2"/>
              </a:buClr>
            </a:pPr>
            <a:r>
              <a:rPr lang="de-DE" sz="1000" dirty="0">
                <a:latin typeface="+mn-lt"/>
                <a:ea typeface="+mj-ea"/>
              </a:rPr>
              <a:t>(</a:t>
            </a:r>
            <a:r>
              <a:rPr lang="de-DE" sz="1000" dirty="0" err="1">
                <a:latin typeface="+mn-lt"/>
                <a:ea typeface="+mj-ea"/>
              </a:rPr>
              <a:t>equivalent</a:t>
            </a:r>
            <a:r>
              <a:rPr lang="de-DE" sz="1000" dirty="0">
                <a:latin typeface="+mn-lt"/>
                <a:ea typeface="+mj-ea"/>
              </a:rPr>
              <a:t> </a:t>
            </a:r>
            <a:r>
              <a:rPr lang="de-DE" sz="1000" dirty="0" err="1">
                <a:latin typeface="+mn-lt"/>
                <a:ea typeface="+mj-ea"/>
              </a:rPr>
              <a:t>to</a:t>
            </a:r>
            <a:r>
              <a:rPr lang="de-DE" sz="1000" dirty="0">
                <a:latin typeface="+mn-lt"/>
                <a:ea typeface="+mj-ea"/>
              </a:rPr>
              <a:t> ERC-1151)</a:t>
            </a:r>
            <a:endParaRPr lang="en-DE" sz="1000" dirty="0">
              <a:latin typeface="+mn-lt"/>
              <a:ea typeface="+mj-ea"/>
            </a:endParaRPr>
          </a:p>
        </p:txBody>
      </p:sp>
      <p:grpSp>
        <p:nvGrpSpPr>
          <p:cNvPr id="59" name="Group 58">
            <a:extLst>
              <a:ext uri="{FF2B5EF4-FFF2-40B4-BE49-F238E27FC236}">
                <a16:creationId xmlns:a16="http://schemas.microsoft.com/office/drawing/2014/main" id="{DDA8783C-C6A9-A947-B439-EA5E4D746175}"/>
              </a:ext>
            </a:extLst>
          </p:cNvPr>
          <p:cNvGrpSpPr/>
          <p:nvPr/>
        </p:nvGrpSpPr>
        <p:grpSpPr>
          <a:xfrm>
            <a:off x="6484424" y="3511304"/>
            <a:ext cx="359301" cy="359301"/>
            <a:chOff x="6846853" y="5170791"/>
            <a:chExt cx="431800" cy="431800"/>
          </a:xfrm>
        </p:grpSpPr>
        <p:sp>
          <p:nvSpPr>
            <p:cNvPr id="46" name="Rounded Rectangle 45">
              <a:extLst>
                <a:ext uri="{FF2B5EF4-FFF2-40B4-BE49-F238E27FC236}">
                  <a16:creationId xmlns:a16="http://schemas.microsoft.com/office/drawing/2014/main" id="{270FA23F-DDE1-6144-866F-4946A8216492}"/>
                </a:ext>
              </a:extLst>
            </p:cNvPr>
            <p:cNvSpPr/>
            <p:nvPr/>
          </p:nvSpPr>
          <p:spPr bwMode="gray">
            <a:xfrm>
              <a:off x="6846853" y="5170791"/>
              <a:ext cx="431800" cy="431800"/>
            </a:xfrm>
            <a:prstGeom prst="roundRect">
              <a:avLst/>
            </a:prstGeom>
            <a:solidFill>
              <a:schemeClr val="bg1"/>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nvGrpSpPr>
            <p:cNvPr id="58" name="Group 57">
              <a:extLst>
                <a:ext uri="{FF2B5EF4-FFF2-40B4-BE49-F238E27FC236}">
                  <a16:creationId xmlns:a16="http://schemas.microsoft.com/office/drawing/2014/main" id="{B9B1E38D-E46D-634A-9DB1-231025435A94}"/>
                </a:ext>
              </a:extLst>
            </p:cNvPr>
            <p:cNvGrpSpPr/>
            <p:nvPr/>
          </p:nvGrpSpPr>
          <p:grpSpPr>
            <a:xfrm>
              <a:off x="6876756" y="5304463"/>
              <a:ext cx="371994" cy="164457"/>
              <a:chOff x="8575667" y="4383458"/>
              <a:chExt cx="2269264" cy="1003233"/>
            </a:xfrm>
          </p:grpSpPr>
          <p:grpSp>
            <p:nvGrpSpPr>
              <p:cNvPr id="26" name="Group 25">
                <a:extLst>
                  <a:ext uri="{FF2B5EF4-FFF2-40B4-BE49-F238E27FC236}">
                    <a16:creationId xmlns:a16="http://schemas.microsoft.com/office/drawing/2014/main" id="{1E620C84-596B-724A-BABC-0B3FF3341F06}"/>
                  </a:ext>
                </a:extLst>
              </p:cNvPr>
              <p:cNvGrpSpPr/>
              <p:nvPr/>
            </p:nvGrpSpPr>
            <p:grpSpPr>
              <a:xfrm>
                <a:off x="9189288" y="4383458"/>
                <a:ext cx="431800" cy="431800"/>
                <a:chOff x="10262015" y="1550611"/>
                <a:chExt cx="431800" cy="431800"/>
              </a:xfrm>
            </p:grpSpPr>
            <p:sp>
              <p:nvSpPr>
                <p:cNvPr id="12" name="Oval 11">
                  <a:extLst>
                    <a:ext uri="{FF2B5EF4-FFF2-40B4-BE49-F238E27FC236}">
                      <a16:creationId xmlns:a16="http://schemas.microsoft.com/office/drawing/2014/main" id="{90FAD6A6-F901-0346-BF1A-030EEA835781}"/>
                    </a:ext>
                  </a:extLst>
                </p:cNvPr>
                <p:cNvSpPr/>
                <p:nvPr/>
              </p:nvSpPr>
              <p:spPr bwMode="gray">
                <a:xfrm>
                  <a:off x="10262015" y="1550611"/>
                  <a:ext cx="431800" cy="431800"/>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3" name="Rectangle 12">
                  <a:extLst>
                    <a:ext uri="{FF2B5EF4-FFF2-40B4-BE49-F238E27FC236}">
                      <a16:creationId xmlns:a16="http://schemas.microsoft.com/office/drawing/2014/main" id="{35A97FF6-5134-3E4D-95BE-433A96E65E3D}"/>
                    </a:ext>
                  </a:extLst>
                </p:cNvPr>
                <p:cNvSpPr/>
                <p:nvPr/>
              </p:nvSpPr>
              <p:spPr bwMode="gray">
                <a:xfrm>
                  <a:off x="10392230" y="1680826"/>
                  <a:ext cx="171371" cy="171371"/>
                </a:xfrm>
                <a:prstGeom prst="rect">
                  <a:avLst/>
                </a:prstGeom>
                <a:solidFill>
                  <a:srgbClr val="C7DDF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grpSp>
            <p:nvGrpSpPr>
              <p:cNvPr id="25" name="Group 24">
                <a:extLst>
                  <a:ext uri="{FF2B5EF4-FFF2-40B4-BE49-F238E27FC236}">
                    <a16:creationId xmlns:a16="http://schemas.microsoft.com/office/drawing/2014/main" id="{C837AAF1-8DBC-F34D-B792-3FC4D561FB46}"/>
                  </a:ext>
                </a:extLst>
              </p:cNvPr>
              <p:cNvGrpSpPr/>
              <p:nvPr/>
            </p:nvGrpSpPr>
            <p:grpSpPr>
              <a:xfrm>
                <a:off x="9802909" y="4383458"/>
                <a:ext cx="431800" cy="431800"/>
                <a:chOff x="10967308" y="1550611"/>
                <a:chExt cx="431800" cy="431800"/>
              </a:xfrm>
            </p:grpSpPr>
            <p:sp>
              <p:nvSpPr>
                <p:cNvPr id="14" name="Oval 13">
                  <a:extLst>
                    <a:ext uri="{FF2B5EF4-FFF2-40B4-BE49-F238E27FC236}">
                      <a16:creationId xmlns:a16="http://schemas.microsoft.com/office/drawing/2014/main" id="{2D42D777-24DE-3C42-9CF0-1C0C97683C9D}"/>
                    </a:ext>
                  </a:extLst>
                </p:cNvPr>
                <p:cNvSpPr/>
                <p:nvPr/>
              </p:nvSpPr>
              <p:spPr bwMode="gray">
                <a:xfrm>
                  <a:off x="10967308" y="1550611"/>
                  <a:ext cx="431800" cy="431800"/>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5" name="Regular Pentagon 14">
                  <a:extLst>
                    <a:ext uri="{FF2B5EF4-FFF2-40B4-BE49-F238E27FC236}">
                      <a16:creationId xmlns:a16="http://schemas.microsoft.com/office/drawing/2014/main" id="{F443B92B-B04E-A24C-B733-DF0F9E90FA8C}"/>
                    </a:ext>
                  </a:extLst>
                </p:cNvPr>
                <p:cNvSpPr/>
                <p:nvPr/>
              </p:nvSpPr>
              <p:spPr bwMode="gray">
                <a:xfrm>
                  <a:off x="11063193" y="1652211"/>
                  <a:ext cx="240030" cy="228600"/>
                </a:xfrm>
                <a:prstGeom prst="pentagon">
                  <a:avLst/>
                </a:prstGeom>
                <a:solidFill>
                  <a:srgbClr val="C7DDF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sp>
            <p:nvSpPr>
              <p:cNvPr id="28" name="Oval 27">
                <a:extLst>
                  <a:ext uri="{FF2B5EF4-FFF2-40B4-BE49-F238E27FC236}">
                    <a16:creationId xmlns:a16="http://schemas.microsoft.com/office/drawing/2014/main" id="{26748D45-64A3-CD4D-9958-69BFB5F3E19B}"/>
                  </a:ext>
                </a:extLst>
              </p:cNvPr>
              <p:cNvSpPr/>
              <p:nvPr/>
            </p:nvSpPr>
            <p:spPr bwMode="gray">
              <a:xfrm>
                <a:off x="9188155" y="4954891"/>
                <a:ext cx="431800" cy="431800"/>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29" name="Oval 28">
                <a:extLst>
                  <a:ext uri="{FF2B5EF4-FFF2-40B4-BE49-F238E27FC236}">
                    <a16:creationId xmlns:a16="http://schemas.microsoft.com/office/drawing/2014/main" id="{B09B13DD-1818-1D41-8432-0B24AAA08516}"/>
                  </a:ext>
                </a:extLst>
              </p:cNvPr>
              <p:cNvSpPr/>
              <p:nvPr/>
            </p:nvSpPr>
            <p:spPr bwMode="gray">
              <a:xfrm>
                <a:off x="9800643" y="4954891"/>
                <a:ext cx="431800" cy="431800"/>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30" name="Oval 29">
                <a:extLst>
                  <a:ext uri="{FF2B5EF4-FFF2-40B4-BE49-F238E27FC236}">
                    <a16:creationId xmlns:a16="http://schemas.microsoft.com/office/drawing/2014/main" id="{E70B1905-FF32-1E40-BF4A-7B06A2ACF67F}"/>
                  </a:ext>
                </a:extLst>
              </p:cNvPr>
              <p:cNvSpPr/>
              <p:nvPr/>
            </p:nvSpPr>
            <p:spPr bwMode="gray">
              <a:xfrm>
                <a:off x="10413131" y="4954891"/>
                <a:ext cx="431800" cy="431800"/>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nvGrpSpPr>
              <p:cNvPr id="47" name="Group 46">
                <a:extLst>
                  <a:ext uri="{FF2B5EF4-FFF2-40B4-BE49-F238E27FC236}">
                    <a16:creationId xmlns:a16="http://schemas.microsoft.com/office/drawing/2014/main" id="{84F7D5BE-5F20-F943-B364-B44D05A19AD5}"/>
                  </a:ext>
                </a:extLst>
              </p:cNvPr>
              <p:cNvGrpSpPr/>
              <p:nvPr/>
            </p:nvGrpSpPr>
            <p:grpSpPr>
              <a:xfrm>
                <a:off x="10416531" y="4386858"/>
                <a:ext cx="428400" cy="428400"/>
                <a:chOff x="10098497" y="4331265"/>
                <a:chExt cx="758835" cy="758835"/>
              </a:xfrm>
            </p:grpSpPr>
            <p:sp>
              <p:nvSpPr>
                <p:cNvPr id="48" name="Oval 47">
                  <a:extLst>
                    <a:ext uri="{FF2B5EF4-FFF2-40B4-BE49-F238E27FC236}">
                      <a16:creationId xmlns:a16="http://schemas.microsoft.com/office/drawing/2014/main" id="{AE1A1327-FCCD-7E4D-ACB2-A1F3E9DBC611}"/>
                    </a:ext>
                  </a:extLst>
                </p:cNvPr>
                <p:cNvSpPr/>
                <p:nvPr/>
              </p:nvSpPr>
              <p:spPr bwMode="gray">
                <a:xfrm>
                  <a:off x="10098497" y="4331265"/>
                  <a:ext cx="758835" cy="758835"/>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49" name="Regular Pentagon 48">
                  <a:extLst>
                    <a:ext uri="{FF2B5EF4-FFF2-40B4-BE49-F238E27FC236}">
                      <a16:creationId xmlns:a16="http://schemas.microsoft.com/office/drawing/2014/main" id="{BEF4939A-0BF1-DE40-8543-F0F0D7FC284F}"/>
                    </a:ext>
                  </a:extLst>
                </p:cNvPr>
                <p:cNvSpPr/>
                <p:nvPr/>
              </p:nvSpPr>
              <p:spPr bwMode="gray">
                <a:xfrm>
                  <a:off x="10267003" y="4509814"/>
                  <a:ext cx="421823" cy="401736"/>
                </a:xfrm>
                <a:prstGeom prst="pentagon">
                  <a:avLst/>
                </a:prstGeom>
                <a:solidFill>
                  <a:srgbClr val="C7DDF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50" name="Freeform 30">
                  <a:extLst>
                    <a:ext uri="{FF2B5EF4-FFF2-40B4-BE49-F238E27FC236}">
                      <a16:creationId xmlns:a16="http://schemas.microsoft.com/office/drawing/2014/main" id="{C788D383-C0F4-FC4A-AFF5-780A89318533}"/>
                    </a:ext>
                  </a:extLst>
                </p:cNvPr>
                <p:cNvSpPr>
                  <a:spLocks/>
                </p:cNvSpPr>
                <p:nvPr/>
              </p:nvSpPr>
              <p:spPr bwMode="auto">
                <a:xfrm>
                  <a:off x="10375854" y="4740754"/>
                  <a:ext cx="204121" cy="119942"/>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 name="Oval 31">
                  <a:extLst>
                    <a:ext uri="{FF2B5EF4-FFF2-40B4-BE49-F238E27FC236}">
                      <a16:creationId xmlns:a16="http://schemas.microsoft.com/office/drawing/2014/main" id="{CC9F6AB8-4624-9846-996B-66E66FDD1F70}"/>
                    </a:ext>
                  </a:extLst>
                </p:cNvPr>
                <p:cNvSpPr>
                  <a:spLocks noChangeArrowheads="1"/>
                </p:cNvSpPr>
                <p:nvPr/>
              </p:nvSpPr>
              <p:spPr bwMode="auto">
                <a:xfrm>
                  <a:off x="10413267" y="4610909"/>
                  <a:ext cx="126544" cy="126544"/>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2" name="Group 51">
                <a:extLst>
                  <a:ext uri="{FF2B5EF4-FFF2-40B4-BE49-F238E27FC236}">
                    <a16:creationId xmlns:a16="http://schemas.microsoft.com/office/drawing/2014/main" id="{554D6BED-4D48-A447-A379-A514F727D95F}"/>
                  </a:ext>
                </a:extLst>
              </p:cNvPr>
              <p:cNvGrpSpPr/>
              <p:nvPr/>
            </p:nvGrpSpPr>
            <p:grpSpPr>
              <a:xfrm>
                <a:off x="8575667" y="4383458"/>
                <a:ext cx="431800" cy="431800"/>
                <a:chOff x="9556721" y="1550611"/>
                <a:chExt cx="431800" cy="431800"/>
              </a:xfrm>
            </p:grpSpPr>
            <p:sp>
              <p:nvSpPr>
                <p:cNvPr id="53" name="Oval 52">
                  <a:extLst>
                    <a:ext uri="{FF2B5EF4-FFF2-40B4-BE49-F238E27FC236}">
                      <a16:creationId xmlns:a16="http://schemas.microsoft.com/office/drawing/2014/main" id="{0572908D-262E-3E41-8C97-2B5DEB4C10C4}"/>
                    </a:ext>
                  </a:extLst>
                </p:cNvPr>
                <p:cNvSpPr/>
                <p:nvPr/>
              </p:nvSpPr>
              <p:spPr bwMode="gray">
                <a:xfrm>
                  <a:off x="9556721" y="1550611"/>
                  <a:ext cx="431800" cy="431800"/>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54" name="Triangle 53">
                  <a:extLst>
                    <a:ext uri="{FF2B5EF4-FFF2-40B4-BE49-F238E27FC236}">
                      <a16:creationId xmlns:a16="http://schemas.microsoft.com/office/drawing/2014/main" id="{965DFD47-D5AE-8245-B101-679B71B705A9}"/>
                    </a:ext>
                  </a:extLst>
                </p:cNvPr>
                <p:cNvSpPr/>
                <p:nvPr/>
              </p:nvSpPr>
              <p:spPr bwMode="gray">
                <a:xfrm>
                  <a:off x="9668215" y="1676506"/>
                  <a:ext cx="208813" cy="180011"/>
                </a:xfrm>
                <a:prstGeom prst="triangle">
                  <a:avLst/>
                </a:prstGeom>
                <a:solidFill>
                  <a:srgbClr val="C7DDF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sp>
            <p:nvSpPr>
              <p:cNvPr id="55" name="Oval 54">
                <a:extLst>
                  <a:ext uri="{FF2B5EF4-FFF2-40B4-BE49-F238E27FC236}">
                    <a16:creationId xmlns:a16="http://schemas.microsoft.com/office/drawing/2014/main" id="{7B83E08B-E039-2543-8110-1DFB52609CCB}"/>
                  </a:ext>
                </a:extLst>
              </p:cNvPr>
              <p:cNvSpPr/>
              <p:nvPr/>
            </p:nvSpPr>
            <p:spPr bwMode="gray">
              <a:xfrm>
                <a:off x="8575667" y="4954891"/>
                <a:ext cx="431800" cy="431800"/>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grpSp>
      <p:grpSp>
        <p:nvGrpSpPr>
          <p:cNvPr id="69" name="Group 68">
            <a:extLst>
              <a:ext uri="{FF2B5EF4-FFF2-40B4-BE49-F238E27FC236}">
                <a16:creationId xmlns:a16="http://schemas.microsoft.com/office/drawing/2014/main" id="{4C5EF626-9F64-3644-A7C5-5B8CA7E64BE0}"/>
              </a:ext>
            </a:extLst>
          </p:cNvPr>
          <p:cNvGrpSpPr/>
          <p:nvPr/>
        </p:nvGrpSpPr>
        <p:grpSpPr>
          <a:xfrm>
            <a:off x="6760603" y="4410562"/>
            <a:ext cx="858887" cy="485667"/>
            <a:chOff x="6758991" y="4594476"/>
            <a:chExt cx="1540320" cy="870990"/>
          </a:xfrm>
        </p:grpSpPr>
        <p:grpSp>
          <p:nvGrpSpPr>
            <p:cNvPr id="77" name="Group 76">
              <a:extLst>
                <a:ext uri="{FF2B5EF4-FFF2-40B4-BE49-F238E27FC236}">
                  <a16:creationId xmlns:a16="http://schemas.microsoft.com/office/drawing/2014/main" id="{477FB236-D6BB-CD4F-935E-4E631E40FBC7}"/>
                </a:ext>
              </a:extLst>
            </p:cNvPr>
            <p:cNvGrpSpPr/>
            <p:nvPr/>
          </p:nvGrpSpPr>
          <p:grpSpPr>
            <a:xfrm>
              <a:off x="6758991" y="4866454"/>
              <a:ext cx="1540320" cy="424801"/>
              <a:chOff x="6476719" y="4729227"/>
              <a:chExt cx="1540320" cy="424801"/>
            </a:xfrm>
          </p:grpSpPr>
          <p:grpSp>
            <p:nvGrpSpPr>
              <p:cNvPr id="86" name="Group 29">
                <a:extLst>
                  <a:ext uri="{FF2B5EF4-FFF2-40B4-BE49-F238E27FC236}">
                    <a16:creationId xmlns:a16="http://schemas.microsoft.com/office/drawing/2014/main" id="{EEB2D064-9F17-B847-8C20-0B2ED66C1F70}"/>
                  </a:ext>
                </a:extLst>
              </p:cNvPr>
              <p:cNvGrpSpPr>
                <a:grpSpLocks noChangeAspect="1"/>
              </p:cNvGrpSpPr>
              <p:nvPr/>
            </p:nvGrpSpPr>
            <p:grpSpPr bwMode="auto">
              <a:xfrm>
                <a:off x="6476719" y="4729227"/>
                <a:ext cx="347139" cy="424801"/>
                <a:chOff x="803" y="803"/>
                <a:chExt cx="371" cy="454"/>
              </a:xfrm>
              <a:solidFill>
                <a:srgbClr val="798BB3"/>
              </a:solidFill>
            </p:grpSpPr>
            <p:sp>
              <p:nvSpPr>
                <p:cNvPr id="90" name="Freeform 30">
                  <a:extLst>
                    <a:ext uri="{FF2B5EF4-FFF2-40B4-BE49-F238E27FC236}">
                      <a16:creationId xmlns:a16="http://schemas.microsoft.com/office/drawing/2014/main" id="{175E0529-184C-7A44-9FD3-51020AD6A5CE}"/>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 name="Oval 31">
                  <a:extLst>
                    <a:ext uri="{FF2B5EF4-FFF2-40B4-BE49-F238E27FC236}">
                      <a16:creationId xmlns:a16="http://schemas.microsoft.com/office/drawing/2014/main" id="{796B3C67-0D9F-CA40-A495-53D281504688}"/>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7" name="Group 29">
                <a:extLst>
                  <a:ext uri="{FF2B5EF4-FFF2-40B4-BE49-F238E27FC236}">
                    <a16:creationId xmlns:a16="http://schemas.microsoft.com/office/drawing/2014/main" id="{20482A3A-39EE-DA46-BA92-478E36434B42}"/>
                  </a:ext>
                </a:extLst>
              </p:cNvPr>
              <p:cNvGrpSpPr>
                <a:grpSpLocks noChangeAspect="1"/>
              </p:cNvGrpSpPr>
              <p:nvPr/>
            </p:nvGrpSpPr>
            <p:grpSpPr bwMode="auto">
              <a:xfrm>
                <a:off x="7669900" y="4729227"/>
                <a:ext cx="347139" cy="424801"/>
                <a:chOff x="803" y="803"/>
                <a:chExt cx="371" cy="454"/>
              </a:xfrm>
              <a:solidFill>
                <a:srgbClr val="798BB3"/>
              </a:solidFill>
            </p:grpSpPr>
            <p:sp>
              <p:nvSpPr>
                <p:cNvPr id="88" name="Freeform 30">
                  <a:extLst>
                    <a:ext uri="{FF2B5EF4-FFF2-40B4-BE49-F238E27FC236}">
                      <a16:creationId xmlns:a16="http://schemas.microsoft.com/office/drawing/2014/main" id="{38A20C7F-6DAD-F44B-8FBA-7F935C1335AC}"/>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9" name="Oval 31">
                  <a:extLst>
                    <a:ext uri="{FF2B5EF4-FFF2-40B4-BE49-F238E27FC236}">
                      <a16:creationId xmlns:a16="http://schemas.microsoft.com/office/drawing/2014/main" id="{20FAF71D-7EDB-0343-A8F7-9981B96D872E}"/>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78" name="Freeform 77">
              <a:extLst>
                <a:ext uri="{FF2B5EF4-FFF2-40B4-BE49-F238E27FC236}">
                  <a16:creationId xmlns:a16="http://schemas.microsoft.com/office/drawing/2014/main" id="{6CFB7DF3-7367-9F4C-80FF-603C61BF2F40}"/>
                </a:ext>
              </a:extLst>
            </p:cNvPr>
            <p:cNvSpPr/>
            <p:nvPr/>
          </p:nvSpPr>
          <p:spPr bwMode="gray">
            <a:xfrm>
              <a:off x="7192537" y="4739268"/>
              <a:ext cx="646770" cy="167269"/>
            </a:xfrm>
            <a:custGeom>
              <a:avLst/>
              <a:gdLst>
                <a:gd name="connsiteX0" fmla="*/ 0 w 646770"/>
                <a:gd name="connsiteY0" fmla="*/ 167269 h 167269"/>
                <a:gd name="connsiteX1" fmla="*/ 334536 w 646770"/>
                <a:gd name="connsiteY1" fmla="*/ 0 h 167269"/>
                <a:gd name="connsiteX2" fmla="*/ 646770 w 646770"/>
                <a:gd name="connsiteY2" fmla="*/ 167269 h 167269"/>
              </a:gdLst>
              <a:ahLst/>
              <a:cxnLst>
                <a:cxn ang="0">
                  <a:pos x="connsiteX0" y="connsiteY0"/>
                </a:cxn>
                <a:cxn ang="0">
                  <a:pos x="connsiteX1" y="connsiteY1"/>
                </a:cxn>
                <a:cxn ang="0">
                  <a:pos x="connsiteX2" y="connsiteY2"/>
                </a:cxn>
              </a:cxnLst>
              <a:rect l="l" t="t" r="r" b="b"/>
              <a:pathLst>
                <a:path w="646770" h="167269">
                  <a:moveTo>
                    <a:pt x="0" y="167269"/>
                  </a:moveTo>
                  <a:cubicBezTo>
                    <a:pt x="113370" y="83634"/>
                    <a:pt x="226741" y="0"/>
                    <a:pt x="334536" y="0"/>
                  </a:cubicBezTo>
                  <a:cubicBezTo>
                    <a:pt x="442331" y="0"/>
                    <a:pt x="544550" y="83634"/>
                    <a:pt x="646770" y="167269"/>
                  </a:cubicBezTo>
                </a:path>
              </a:pathLst>
            </a:custGeom>
            <a:noFill/>
            <a:ln>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9" name="Freeform 78">
              <a:extLst>
                <a:ext uri="{FF2B5EF4-FFF2-40B4-BE49-F238E27FC236}">
                  <a16:creationId xmlns:a16="http://schemas.microsoft.com/office/drawing/2014/main" id="{3C0802BC-8376-684E-905C-DEF553B73E1B}"/>
                </a:ext>
              </a:extLst>
            </p:cNvPr>
            <p:cNvSpPr/>
            <p:nvPr/>
          </p:nvSpPr>
          <p:spPr bwMode="gray">
            <a:xfrm rot="10800000">
              <a:off x="7192538" y="5198513"/>
              <a:ext cx="646770" cy="167269"/>
            </a:xfrm>
            <a:custGeom>
              <a:avLst/>
              <a:gdLst>
                <a:gd name="connsiteX0" fmla="*/ 0 w 646770"/>
                <a:gd name="connsiteY0" fmla="*/ 167269 h 167269"/>
                <a:gd name="connsiteX1" fmla="*/ 334536 w 646770"/>
                <a:gd name="connsiteY1" fmla="*/ 0 h 167269"/>
                <a:gd name="connsiteX2" fmla="*/ 646770 w 646770"/>
                <a:gd name="connsiteY2" fmla="*/ 167269 h 167269"/>
              </a:gdLst>
              <a:ahLst/>
              <a:cxnLst>
                <a:cxn ang="0">
                  <a:pos x="connsiteX0" y="connsiteY0"/>
                </a:cxn>
                <a:cxn ang="0">
                  <a:pos x="connsiteX1" y="connsiteY1"/>
                </a:cxn>
                <a:cxn ang="0">
                  <a:pos x="connsiteX2" y="connsiteY2"/>
                </a:cxn>
              </a:cxnLst>
              <a:rect l="l" t="t" r="r" b="b"/>
              <a:pathLst>
                <a:path w="646770" h="167269">
                  <a:moveTo>
                    <a:pt x="0" y="167269"/>
                  </a:moveTo>
                  <a:cubicBezTo>
                    <a:pt x="113370" y="83634"/>
                    <a:pt x="226741" y="0"/>
                    <a:pt x="334536" y="0"/>
                  </a:cubicBezTo>
                  <a:cubicBezTo>
                    <a:pt x="442331" y="0"/>
                    <a:pt x="544550" y="83634"/>
                    <a:pt x="646770" y="167269"/>
                  </a:cubicBezTo>
                </a:path>
              </a:pathLst>
            </a:custGeom>
            <a:noFill/>
            <a:ln>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4" name="Ellipse 361">
              <a:extLst>
                <a:ext uri="{FF2B5EF4-FFF2-40B4-BE49-F238E27FC236}">
                  <a16:creationId xmlns:a16="http://schemas.microsoft.com/office/drawing/2014/main" id="{2BE84550-CA7E-AB42-A4BC-6260DF7590B5}"/>
                </a:ext>
              </a:extLst>
            </p:cNvPr>
            <p:cNvSpPr/>
            <p:nvPr/>
          </p:nvSpPr>
          <p:spPr bwMode="gray">
            <a:xfrm>
              <a:off x="7342797" y="5105466"/>
              <a:ext cx="360000" cy="360000"/>
            </a:xfrm>
            <a:prstGeom prst="ellipse">
              <a:avLst/>
            </a:prstGeom>
            <a:solidFill>
              <a:srgbClr val="798BB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1" name="Group 80">
              <a:extLst>
                <a:ext uri="{FF2B5EF4-FFF2-40B4-BE49-F238E27FC236}">
                  <a16:creationId xmlns:a16="http://schemas.microsoft.com/office/drawing/2014/main" id="{9CC738B0-F673-9248-BE01-2675CABD6BAF}"/>
                </a:ext>
              </a:extLst>
            </p:cNvPr>
            <p:cNvGrpSpPr/>
            <p:nvPr/>
          </p:nvGrpSpPr>
          <p:grpSpPr>
            <a:xfrm>
              <a:off x="7349151" y="4594476"/>
              <a:ext cx="360000" cy="360000"/>
              <a:chOff x="9064113" y="5973762"/>
              <a:chExt cx="431800" cy="431800"/>
            </a:xfrm>
          </p:grpSpPr>
          <p:sp>
            <p:nvSpPr>
              <p:cNvPr id="82" name="Oval 81">
                <a:extLst>
                  <a:ext uri="{FF2B5EF4-FFF2-40B4-BE49-F238E27FC236}">
                    <a16:creationId xmlns:a16="http://schemas.microsoft.com/office/drawing/2014/main" id="{7BA72DEA-9A4C-3F4E-9E2E-9B37BDEFEB0F}"/>
                  </a:ext>
                </a:extLst>
              </p:cNvPr>
              <p:cNvSpPr/>
              <p:nvPr/>
            </p:nvSpPr>
            <p:spPr bwMode="gray">
              <a:xfrm>
                <a:off x="9064113" y="5973762"/>
                <a:ext cx="431800" cy="431800"/>
              </a:xfrm>
              <a:prstGeom prst="ellipse">
                <a:avLst/>
              </a:prstGeom>
              <a:solidFill>
                <a:srgbClr val="798BB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83" name="Triangle 82">
                <a:extLst>
                  <a:ext uri="{FF2B5EF4-FFF2-40B4-BE49-F238E27FC236}">
                    <a16:creationId xmlns:a16="http://schemas.microsoft.com/office/drawing/2014/main" id="{6711A190-3BC4-1042-8979-01449FAA098F}"/>
                  </a:ext>
                </a:extLst>
              </p:cNvPr>
              <p:cNvSpPr/>
              <p:nvPr/>
            </p:nvSpPr>
            <p:spPr bwMode="gray">
              <a:xfrm>
                <a:off x="9175607" y="6099657"/>
                <a:ext cx="208813" cy="180011"/>
              </a:xfrm>
              <a:prstGeom prst="triangle">
                <a:avLst/>
              </a:prstGeom>
              <a:solidFill>
                <a:srgbClr val="C7DDF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grpSp>
      <p:cxnSp>
        <p:nvCxnSpPr>
          <p:cNvPr id="110" name="Straight Connector 109">
            <a:extLst>
              <a:ext uri="{FF2B5EF4-FFF2-40B4-BE49-F238E27FC236}">
                <a16:creationId xmlns:a16="http://schemas.microsoft.com/office/drawing/2014/main" id="{B7919C01-DF3D-D94C-8B6F-FD0FEB258615}"/>
              </a:ext>
            </a:extLst>
          </p:cNvPr>
          <p:cNvCxnSpPr>
            <a:cxnSpLocks/>
          </p:cNvCxnSpPr>
          <p:nvPr/>
        </p:nvCxnSpPr>
        <p:spPr>
          <a:xfrm>
            <a:off x="6425546" y="1921493"/>
            <a:ext cx="5170113" cy="12786"/>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EA304ED-F49C-314E-819C-0AD10A5316EC}"/>
              </a:ext>
            </a:extLst>
          </p:cNvPr>
          <p:cNvCxnSpPr>
            <a:cxnSpLocks/>
          </p:cNvCxnSpPr>
          <p:nvPr/>
        </p:nvCxnSpPr>
        <p:spPr>
          <a:xfrm>
            <a:off x="6425546" y="4001305"/>
            <a:ext cx="5170113" cy="12786"/>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grpSp>
        <p:nvGrpSpPr>
          <p:cNvPr id="112" name="Group 59">
            <a:extLst>
              <a:ext uri="{FF2B5EF4-FFF2-40B4-BE49-F238E27FC236}">
                <a16:creationId xmlns:a16="http://schemas.microsoft.com/office/drawing/2014/main" id="{464920B8-73D5-0D42-9F14-41B170A1F215}"/>
              </a:ext>
            </a:extLst>
          </p:cNvPr>
          <p:cNvGrpSpPr>
            <a:grpSpLocks noChangeAspect="1"/>
          </p:cNvGrpSpPr>
          <p:nvPr/>
        </p:nvGrpSpPr>
        <p:grpSpPr bwMode="auto">
          <a:xfrm>
            <a:off x="10560801" y="4510773"/>
            <a:ext cx="540717" cy="356169"/>
            <a:chOff x="804" y="859"/>
            <a:chExt cx="460" cy="303"/>
          </a:xfrm>
          <a:solidFill>
            <a:srgbClr val="798BB3"/>
          </a:solidFill>
        </p:grpSpPr>
        <p:sp>
          <p:nvSpPr>
            <p:cNvPr id="113" name="Freeform 60">
              <a:extLst>
                <a:ext uri="{FF2B5EF4-FFF2-40B4-BE49-F238E27FC236}">
                  <a16:creationId xmlns:a16="http://schemas.microsoft.com/office/drawing/2014/main" id="{710C8FCF-0F72-844D-8A6F-48BB4E65F69B}"/>
                </a:ext>
              </a:extLst>
            </p:cNvPr>
            <p:cNvSpPr>
              <a:spLocks noEditPoints="1"/>
            </p:cNvSpPr>
            <p:nvPr/>
          </p:nvSpPr>
          <p:spPr bwMode="auto">
            <a:xfrm>
              <a:off x="804" y="1008"/>
              <a:ext cx="460" cy="154"/>
            </a:xfrm>
            <a:custGeom>
              <a:avLst/>
              <a:gdLst>
                <a:gd name="T0" fmla="*/ 3686 w 3832"/>
                <a:gd name="T1" fmla="*/ 138 h 1280"/>
                <a:gd name="T2" fmla="*/ 3423 w 3832"/>
                <a:gd name="T3" fmla="*/ 240 h 1280"/>
                <a:gd name="T4" fmla="*/ 2936 w 3832"/>
                <a:gd name="T5" fmla="*/ 533 h 1280"/>
                <a:gd name="T6" fmla="*/ 2903 w 3832"/>
                <a:gd name="T7" fmla="*/ 554 h 1280"/>
                <a:gd name="T8" fmla="*/ 2709 w 3832"/>
                <a:gd name="T9" fmla="*/ 637 h 1280"/>
                <a:gd name="T10" fmla="*/ 1749 w 3832"/>
                <a:gd name="T11" fmla="*/ 732 h 1280"/>
                <a:gd name="T12" fmla="*/ 1716 w 3832"/>
                <a:gd name="T13" fmla="*/ 734 h 1280"/>
                <a:gd name="T14" fmla="*/ 1664 w 3832"/>
                <a:gd name="T15" fmla="*/ 692 h 1280"/>
                <a:gd name="T16" fmla="*/ 1709 w 3832"/>
                <a:gd name="T17" fmla="*/ 637 h 1280"/>
                <a:gd name="T18" fmla="*/ 2555 w 3832"/>
                <a:gd name="T19" fmla="*/ 552 h 1280"/>
                <a:gd name="T20" fmla="*/ 2713 w 3832"/>
                <a:gd name="T21" fmla="*/ 351 h 1280"/>
                <a:gd name="T22" fmla="*/ 2519 w 3832"/>
                <a:gd name="T23" fmla="*/ 186 h 1280"/>
                <a:gd name="T24" fmla="*/ 1766 w 3832"/>
                <a:gd name="T25" fmla="*/ 177 h 1280"/>
                <a:gd name="T26" fmla="*/ 1584 w 3832"/>
                <a:gd name="T27" fmla="*/ 148 h 1280"/>
                <a:gd name="T28" fmla="*/ 678 w 3832"/>
                <a:gd name="T29" fmla="*/ 202 h 1280"/>
                <a:gd name="T30" fmla="*/ 516 w 3832"/>
                <a:gd name="T31" fmla="*/ 115 h 1280"/>
                <a:gd name="T32" fmla="*/ 191 w 3832"/>
                <a:gd name="T33" fmla="*/ 138 h 1280"/>
                <a:gd name="T34" fmla="*/ 8 w 3832"/>
                <a:gd name="T35" fmla="*/ 345 h 1280"/>
                <a:gd name="T36" fmla="*/ 60 w 3832"/>
                <a:gd name="T37" fmla="*/ 1091 h 1280"/>
                <a:gd name="T38" fmla="*/ 270 w 3832"/>
                <a:gd name="T39" fmla="*/ 1273 h 1280"/>
                <a:gd name="T40" fmla="*/ 595 w 3832"/>
                <a:gd name="T41" fmla="*/ 1250 h 1280"/>
                <a:gd name="T42" fmla="*/ 743 w 3832"/>
                <a:gd name="T43" fmla="*/ 1143 h 1280"/>
                <a:gd name="T44" fmla="*/ 2170 w 3832"/>
                <a:gd name="T45" fmla="*/ 1206 h 1280"/>
                <a:gd name="T46" fmla="*/ 2619 w 3832"/>
                <a:gd name="T47" fmla="*/ 1127 h 1280"/>
                <a:gd name="T48" fmla="*/ 2659 w 3832"/>
                <a:gd name="T49" fmla="*/ 1106 h 1280"/>
                <a:gd name="T50" fmla="*/ 3736 w 3832"/>
                <a:gd name="T51" fmla="*/ 455 h 1280"/>
                <a:gd name="T52" fmla="*/ 3829 w 3832"/>
                <a:gd name="T53" fmla="*/ 305 h 1280"/>
                <a:gd name="T54" fmla="*/ 3686 w 3832"/>
                <a:gd name="T55" fmla="*/ 138 h 1280"/>
                <a:gd name="T56" fmla="*/ 389 w 3832"/>
                <a:gd name="T57" fmla="*/ 1097 h 1280"/>
                <a:gd name="T58" fmla="*/ 277 w 3832"/>
                <a:gd name="T59" fmla="*/ 985 h 1280"/>
                <a:gd name="T60" fmla="*/ 389 w 3832"/>
                <a:gd name="T61" fmla="*/ 876 h 1280"/>
                <a:gd name="T62" fmla="*/ 499 w 3832"/>
                <a:gd name="T63" fmla="*/ 985 h 1280"/>
                <a:gd name="T64" fmla="*/ 389 w 3832"/>
                <a:gd name="T65" fmla="*/ 1097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32" h="1280">
                  <a:moveTo>
                    <a:pt x="3686" y="138"/>
                  </a:moveTo>
                  <a:cubicBezTo>
                    <a:pt x="3615" y="133"/>
                    <a:pt x="3463" y="219"/>
                    <a:pt x="3423" y="240"/>
                  </a:cubicBezTo>
                  <a:cubicBezTo>
                    <a:pt x="3275" y="317"/>
                    <a:pt x="3071" y="437"/>
                    <a:pt x="2936" y="533"/>
                  </a:cubicBezTo>
                  <a:cubicBezTo>
                    <a:pt x="2926" y="539"/>
                    <a:pt x="2913" y="547"/>
                    <a:pt x="2903" y="554"/>
                  </a:cubicBezTo>
                  <a:cubicBezTo>
                    <a:pt x="2844" y="594"/>
                    <a:pt x="2780" y="621"/>
                    <a:pt x="2709" y="637"/>
                  </a:cubicBezTo>
                  <a:cubicBezTo>
                    <a:pt x="2319" y="723"/>
                    <a:pt x="1749" y="732"/>
                    <a:pt x="1749" y="732"/>
                  </a:cubicBezTo>
                  <a:cubicBezTo>
                    <a:pt x="1716" y="734"/>
                    <a:pt x="1716" y="734"/>
                    <a:pt x="1716" y="734"/>
                  </a:cubicBezTo>
                  <a:cubicBezTo>
                    <a:pt x="1691" y="734"/>
                    <a:pt x="1668" y="717"/>
                    <a:pt x="1664" y="692"/>
                  </a:cubicBezTo>
                  <a:cubicBezTo>
                    <a:pt x="1661" y="663"/>
                    <a:pt x="1680" y="639"/>
                    <a:pt x="1709" y="637"/>
                  </a:cubicBezTo>
                  <a:cubicBezTo>
                    <a:pt x="2555" y="552"/>
                    <a:pt x="2555" y="552"/>
                    <a:pt x="2555" y="552"/>
                  </a:cubicBezTo>
                  <a:cubicBezTo>
                    <a:pt x="2647" y="543"/>
                    <a:pt x="2722" y="453"/>
                    <a:pt x="2713" y="351"/>
                  </a:cubicBezTo>
                  <a:cubicBezTo>
                    <a:pt x="2703" y="250"/>
                    <a:pt x="2611" y="175"/>
                    <a:pt x="2519" y="186"/>
                  </a:cubicBezTo>
                  <a:cubicBezTo>
                    <a:pt x="1766" y="177"/>
                    <a:pt x="1766" y="177"/>
                    <a:pt x="1766" y="177"/>
                  </a:cubicBezTo>
                  <a:cubicBezTo>
                    <a:pt x="1714" y="175"/>
                    <a:pt x="1632" y="161"/>
                    <a:pt x="1584" y="148"/>
                  </a:cubicBezTo>
                  <a:cubicBezTo>
                    <a:pt x="1097" y="0"/>
                    <a:pt x="824" y="138"/>
                    <a:pt x="678" y="202"/>
                  </a:cubicBezTo>
                  <a:cubicBezTo>
                    <a:pt x="647" y="146"/>
                    <a:pt x="585" y="112"/>
                    <a:pt x="516" y="115"/>
                  </a:cubicBezTo>
                  <a:cubicBezTo>
                    <a:pt x="191" y="138"/>
                    <a:pt x="191" y="138"/>
                    <a:pt x="191" y="138"/>
                  </a:cubicBezTo>
                  <a:cubicBezTo>
                    <a:pt x="83" y="146"/>
                    <a:pt x="0" y="238"/>
                    <a:pt x="8" y="345"/>
                  </a:cubicBezTo>
                  <a:cubicBezTo>
                    <a:pt x="60" y="1091"/>
                    <a:pt x="60" y="1091"/>
                    <a:pt x="60" y="1091"/>
                  </a:cubicBezTo>
                  <a:cubicBezTo>
                    <a:pt x="68" y="1198"/>
                    <a:pt x="162" y="1280"/>
                    <a:pt x="270" y="1273"/>
                  </a:cubicBezTo>
                  <a:cubicBezTo>
                    <a:pt x="595" y="1250"/>
                    <a:pt x="595" y="1250"/>
                    <a:pt x="595" y="1250"/>
                  </a:cubicBezTo>
                  <a:cubicBezTo>
                    <a:pt x="662" y="1246"/>
                    <a:pt x="720" y="1202"/>
                    <a:pt x="743" y="1143"/>
                  </a:cubicBezTo>
                  <a:cubicBezTo>
                    <a:pt x="2170" y="1206"/>
                    <a:pt x="2170" y="1206"/>
                    <a:pt x="2170" y="1206"/>
                  </a:cubicBezTo>
                  <a:cubicBezTo>
                    <a:pt x="2328" y="1223"/>
                    <a:pt x="2478" y="1204"/>
                    <a:pt x="2619" y="1127"/>
                  </a:cubicBezTo>
                  <a:cubicBezTo>
                    <a:pt x="2659" y="1106"/>
                    <a:pt x="2659" y="1106"/>
                    <a:pt x="2659" y="1106"/>
                  </a:cubicBezTo>
                  <a:cubicBezTo>
                    <a:pt x="3736" y="455"/>
                    <a:pt x="3736" y="455"/>
                    <a:pt x="3736" y="455"/>
                  </a:cubicBezTo>
                  <a:cubicBezTo>
                    <a:pt x="3790" y="422"/>
                    <a:pt x="3827" y="366"/>
                    <a:pt x="3829" y="305"/>
                  </a:cubicBezTo>
                  <a:cubicBezTo>
                    <a:pt x="3832" y="230"/>
                    <a:pt x="3790" y="146"/>
                    <a:pt x="3686" y="138"/>
                  </a:cubicBezTo>
                  <a:moveTo>
                    <a:pt x="389" y="1097"/>
                  </a:moveTo>
                  <a:cubicBezTo>
                    <a:pt x="327" y="1097"/>
                    <a:pt x="277" y="1047"/>
                    <a:pt x="277" y="985"/>
                  </a:cubicBezTo>
                  <a:cubicBezTo>
                    <a:pt x="277" y="926"/>
                    <a:pt x="327" y="876"/>
                    <a:pt x="389" y="876"/>
                  </a:cubicBezTo>
                  <a:cubicBezTo>
                    <a:pt x="451" y="876"/>
                    <a:pt x="499" y="926"/>
                    <a:pt x="499" y="985"/>
                  </a:cubicBezTo>
                  <a:cubicBezTo>
                    <a:pt x="499" y="1047"/>
                    <a:pt x="451" y="1097"/>
                    <a:pt x="389" y="1097"/>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4" name="Freeform 61">
              <a:extLst>
                <a:ext uri="{FF2B5EF4-FFF2-40B4-BE49-F238E27FC236}">
                  <a16:creationId xmlns:a16="http://schemas.microsoft.com/office/drawing/2014/main" id="{41187D78-CDFB-9C41-94D7-EE5966E8D11A}"/>
                </a:ext>
              </a:extLst>
            </p:cNvPr>
            <p:cNvSpPr>
              <a:spLocks/>
            </p:cNvSpPr>
            <p:nvPr/>
          </p:nvSpPr>
          <p:spPr bwMode="auto">
            <a:xfrm>
              <a:off x="1148" y="1008"/>
              <a:ext cx="76" cy="47"/>
            </a:xfrm>
            <a:custGeom>
              <a:avLst/>
              <a:gdLst>
                <a:gd name="T0" fmla="*/ 0 w 632"/>
                <a:gd name="T1" fmla="*/ 254 h 392"/>
                <a:gd name="T2" fmla="*/ 16 w 632"/>
                <a:gd name="T3" fmla="*/ 331 h 392"/>
                <a:gd name="T4" fmla="*/ 18 w 632"/>
                <a:gd name="T5" fmla="*/ 392 h 392"/>
                <a:gd name="T6" fmla="*/ 50 w 632"/>
                <a:gd name="T7" fmla="*/ 369 h 392"/>
                <a:gd name="T8" fmla="*/ 512 w 632"/>
                <a:gd name="T9" fmla="*/ 97 h 392"/>
                <a:gd name="T10" fmla="*/ 632 w 632"/>
                <a:gd name="T11" fmla="*/ 41 h 392"/>
                <a:gd name="T12" fmla="*/ 458 w 632"/>
                <a:gd name="T13" fmla="*/ 25 h 392"/>
                <a:gd name="T14" fmla="*/ 2 w 632"/>
                <a:gd name="T15" fmla="*/ 250 h 392"/>
                <a:gd name="T16" fmla="*/ 0 w 632"/>
                <a:gd name="T17" fmla="*/ 25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392">
                  <a:moveTo>
                    <a:pt x="0" y="254"/>
                  </a:moveTo>
                  <a:cubicBezTo>
                    <a:pt x="8" y="279"/>
                    <a:pt x="14" y="304"/>
                    <a:pt x="16" y="331"/>
                  </a:cubicBezTo>
                  <a:cubicBezTo>
                    <a:pt x="18" y="352"/>
                    <a:pt x="18" y="373"/>
                    <a:pt x="18" y="392"/>
                  </a:cubicBezTo>
                  <a:cubicBezTo>
                    <a:pt x="27" y="385"/>
                    <a:pt x="39" y="377"/>
                    <a:pt x="50" y="369"/>
                  </a:cubicBezTo>
                  <a:cubicBezTo>
                    <a:pt x="159" y="289"/>
                    <a:pt x="383" y="162"/>
                    <a:pt x="512" y="97"/>
                  </a:cubicBezTo>
                  <a:cubicBezTo>
                    <a:pt x="550" y="75"/>
                    <a:pt x="590" y="56"/>
                    <a:pt x="632" y="41"/>
                  </a:cubicBezTo>
                  <a:cubicBezTo>
                    <a:pt x="577" y="2"/>
                    <a:pt x="519" y="0"/>
                    <a:pt x="458" y="25"/>
                  </a:cubicBezTo>
                  <a:cubicBezTo>
                    <a:pt x="338" y="73"/>
                    <a:pt x="115" y="185"/>
                    <a:pt x="2" y="250"/>
                  </a:cubicBezTo>
                  <a:cubicBezTo>
                    <a:pt x="0" y="252"/>
                    <a:pt x="0" y="254"/>
                    <a:pt x="0" y="25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5" name="Freeform 62">
              <a:extLst>
                <a:ext uri="{FF2B5EF4-FFF2-40B4-BE49-F238E27FC236}">
                  <a16:creationId xmlns:a16="http://schemas.microsoft.com/office/drawing/2014/main" id="{A4611E44-578F-114F-8D04-FC1BF41B273F}"/>
                </a:ext>
              </a:extLst>
            </p:cNvPr>
            <p:cNvSpPr>
              <a:spLocks/>
            </p:cNvSpPr>
            <p:nvPr/>
          </p:nvSpPr>
          <p:spPr bwMode="auto">
            <a:xfrm>
              <a:off x="1130" y="996"/>
              <a:ext cx="59" cy="29"/>
            </a:xfrm>
            <a:custGeom>
              <a:avLst/>
              <a:gdLst>
                <a:gd name="T0" fmla="*/ 86 w 496"/>
                <a:gd name="T1" fmla="*/ 240 h 240"/>
                <a:gd name="T2" fmla="*/ 100 w 496"/>
                <a:gd name="T3" fmla="*/ 230 h 240"/>
                <a:gd name="T4" fmla="*/ 156 w 496"/>
                <a:gd name="T5" fmla="*/ 198 h 240"/>
                <a:gd name="T6" fmla="*/ 496 w 496"/>
                <a:gd name="T7" fmla="*/ 43 h 240"/>
                <a:gd name="T8" fmla="*/ 319 w 496"/>
                <a:gd name="T9" fmla="*/ 27 h 240"/>
                <a:gd name="T10" fmla="*/ 0 w 496"/>
                <a:gd name="T11" fmla="*/ 162 h 240"/>
                <a:gd name="T12" fmla="*/ 86 w 496"/>
                <a:gd name="T13" fmla="*/ 240 h 240"/>
              </a:gdLst>
              <a:ahLst/>
              <a:cxnLst>
                <a:cxn ang="0">
                  <a:pos x="T0" y="T1"/>
                </a:cxn>
                <a:cxn ang="0">
                  <a:pos x="T2" y="T3"/>
                </a:cxn>
                <a:cxn ang="0">
                  <a:pos x="T4" y="T5"/>
                </a:cxn>
                <a:cxn ang="0">
                  <a:pos x="T6" y="T7"/>
                </a:cxn>
                <a:cxn ang="0">
                  <a:pos x="T8" y="T9"/>
                </a:cxn>
                <a:cxn ang="0">
                  <a:pos x="T10" y="T11"/>
                </a:cxn>
                <a:cxn ang="0">
                  <a:pos x="T12" y="T13"/>
                </a:cxn>
              </a:cxnLst>
              <a:rect l="0" t="0" r="r" b="b"/>
              <a:pathLst>
                <a:path w="496" h="240">
                  <a:moveTo>
                    <a:pt x="86" y="240"/>
                  </a:moveTo>
                  <a:cubicBezTo>
                    <a:pt x="90" y="236"/>
                    <a:pt x="96" y="232"/>
                    <a:pt x="100" y="230"/>
                  </a:cubicBezTo>
                  <a:cubicBezTo>
                    <a:pt x="156" y="198"/>
                    <a:pt x="156" y="198"/>
                    <a:pt x="156" y="198"/>
                  </a:cubicBezTo>
                  <a:cubicBezTo>
                    <a:pt x="236" y="150"/>
                    <a:pt x="407" y="85"/>
                    <a:pt x="496" y="43"/>
                  </a:cubicBezTo>
                  <a:cubicBezTo>
                    <a:pt x="440" y="2"/>
                    <a:pt x="382" y="0"/>
                    <a:pt x="319" y="27"/>
                  </a:cubicBezTo>
                  <a:cubicBezTo>
                    <a:pt x="244" y="59"/>
                    <a:pt x="74" y="119"/>
                    <a:pt x="0" y="162"/>
                  </a:cubicBezTo>
                  <a:cubicBezTo>
                    <a:pt x="32" y="182"/>
                    <a:pt x="61" y="210"/>
                    <a:pt x="86" y="24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6" name="Freeform 63">
              <a:extLst>
                <a:ext uri="{FF2B5EF4-FFF2-40B4-BE49-F238E27FC236}">
                  <a16:creationId xmlns:a16="http://schemas.microsoft.com/office/drawing/2014/main" id="{0ADF76E1-3E90-F94A-A9C3-EEA65D9C1A5C}"/>
                </a:ext>
              </a:extLst>
            </p:cNvPr>
            <p:cNvSpPr>
              <a:spLocks/>
            </p:cNvSpPr>
            <p:nvPr/>
          </p:nvSpPr>
          <p:spPr bwMode="auto">
            <a:xfrm>
              <a:off x="1058" y="926"/>
              <a:ext cx="60" cy="71"/>
            </a:xfrm>
            <a:custGeom>
              <a:avLst/>
              <a:gdLst>
                <a:gd name="T0" fmla="*/ 0 w 504"/>
                <a:gd name="T1" fmla="*/ 125 h 832"/>
                <a:gd name="T2" fmla="*/ 0 w 504"/>
                <a:gd name="T3" fmla="*/ 707 h 832"/>
                <a:gd name="T4" fmla="*/ 107 w 504"/>
                <a:gd name="T5" fmla="*/ 832 h 832"/>
                <a:gd name="T6" fmla="*/ 398 w 504"/>
                <a:gd name="T7" fmla="*/ 832 h 832"/>
                <a:gd name="T8" fmla="*/ 504 w 504"/>
                <a:gd name="T9" fmla="*/ 707 h 832"/>
                <a:gd name="T10" fmla="*/ 504 w 504"/>
                <a:gd name="T11" fmla="*/ 125 h 832"/>
                <a:gd name="T12" fmla="*/ 398 w 504"/>
                <a:gd name="T13" fmla="*/ 0 h 832"/>
                <a:gd name="T14" fmla="*/ 107 w 504"/>
                <a:gd name="T15" fmla="*/ 0 h 832"/>
                <a:gd name="T16" fmla="*/ 0 w 504"/>
                <a:gd name="T17" fmla="*/ 12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4" h="832">
                  <a:moveTo>
                    <a:pt x="0" y="125"/>
                  </a:moveTo>
                  <a:cubicBezTo>
                    <a:pt x="0" y="707"/>
                    <a:pt x="0" y="707"/>
                    <a:pt x="0" y="707"/>
                  </a:cubicBezTo>
                  <a:cubicBezTo>
                    <a:pt x="0" y="775"/>
                    <a:pt x="48" y="832"/>
                    <a:pt x="107" y="832"/>
                  </a:cubicBezTo>
                  <a:cubicBezTo>
                    <a:pt x="398" y="832"/>
                    <a:pt x="398" y="832"/>
                    <a:pt x="398" y="832"/>
                  </a:cubicBezTo>
                  <a:cubicBezTo>
                    <a:pt x="456" y="832"/>
                    <a:pt x="504" y="775"/>
                    <a:pt x="504" y="707"/>
                  </a:cubicBezTo>
                  <a:cubicBezTo>
                    <a:pt x="504" y="125"/>
                    <a:pt x="504" y="125"/>
                    <a:pt x="504" y="125"/>
                  </a:cubicBezTo>
                  <a:cubicBezTo>
                    <a:pt x="504" y="56"/>
                    <a:pt x="456" y="0"/>
                    <a:pt x="398" y="0"/>
                  </a:cubicBezTo>
                  <a:cubicBezTo>
                    <a:pt x="107" y="0"/>
                    <a:pt x="107" y="0"/>
                    <a:pt x="107" y="0"/>
                  </a:cubicBezTo>
                  <a:cubicBezTo>
                    <a:pt x="48" y="0"/>
                    <a:pt x="0" y="56"/>
                    <a:pt x="0" y="1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7" name="Freeform 64">
              <a:extLst>
                <a:ext uri="{FF2B5EF4-FFF2-40B4-BE49-F238E27FC236}">
                  <a16:creationId xmlns:a16="http://schemas.microsoft.com/office/drawing/2014/main" id="{F972A5D1-258E-1A43-BED2-2B72AC2D5B5F}"/>
                </a:ext>
              </a:extLst>
            </p:cNvPr>
            <p:cNvSpPr>
              <a:spLocks/>
            </p:cNvSpPr>
            <p:nvPr/>
          </p:nvSpPr>
          <p:spPr bwMode="auto">
            <a:xfrm>
              <a:off x="896" y="902"/>
              <a:ext cx="62" cy="95"/>
            </a:xfrm>
            <a:custGeom>
              <a:avLst/>
              <a:gdLst>
                <a:gd name="T0" fmla="*/ 0 w 512"/>
                <a:gd name="T1" fmla="*/ 120 h 1112"/>
                <a:gd name="T2" fmla="*/ 0 w 512"/>
                <a:gd name="T3" fmla="*/ 993 h 1112"/>
                <a:gd name="T4" fmla="*/ 111 w 512"/>
                <a:gd name="T5" fmla="*/ 1112 h 1112"/>
                <a:gd name="T6" fmla="*/ 404 w 512"/>
                <a:gd name="T7" fmla="*/ 1112 h 1112"/>
                <a:gd name="T8" fmla="*/ 512 w 512"/>
                <a:gd name="T9" fmla="*/ 993 h 1112"/>
                <a:gd name="T10" fmla="*/ 512 w 512"/>
                <a:gd name="T11" fmla="*/ 120 h 1112"/>
                <a:gd name="T12" fmla="*/ 404 w 512"/>
                <a:gd name="T13" fmla="*/ 0 h 1112"/>
                <a:gd name="T14" fmla="*/ 111 w 512"/>
                <a:gd name="T15" fmla="*/ 0 h 1112"/>
                <a:gd name="T16" fmla="*/ 0 w 512"/>
                <a:gd name="T17" fmla="*/ 12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1112">
                  <a:moveTo>
                    <a:pt x="0" y="120"/>
                  </a:moveTo>
                  <a:cubicBezTo>
                    <a:pt x="0" y="993"/>
                    <a:pt x="0" y="993"/>
                    <a:pt x="0" y="993"/>
                  </a:cubicBezTo>
                  <a:cubicBezTo>
                    <a:pt x="0" y="1058"/>
                    <a:pt x="50" y="1112"/>
                    <a:pt x="111" y="1112"/>
                  </a:cubicBezTo>
                  <a:cubicBezTo>
                    <a:pt x="404" y="1112"/>
                    <a:pt x="404" y="1112"/>
                    <a:pt x="404" y="1112"/>
                  </a:cubicBezTo>
                  <a:cubicBezTo>
                    <a:pt x="465" y="1112"/>
                    <a:pt x="512" y="1058"/>
                    <a:pt x="512" y="993"/>
                  </a:cubicBezTo>
                  <a:cubicBezTo>
                    <a:pt x="512" y="120"/>
                    <a:pt x="512" y="120"/>
                    <a:pt x="512" y="120"/>
                  </a:cubicBezTo>
                  <a:cubicBezTo>
                    <a:pt x="512" y="55"/>
                    <a:pt x="465" y="0"/>
                    <a:pt x="404" y="0"/>
                  </a:cubicBezTo>
                  <a:cubicBezTo>
                    <a:pt x="111" y="0"/>
                    <a:pt x="111" y="0"/>
                    <a:pt x="111" y="0"/>
                  </a:cubicBezTo>
                  <a:cubicBezTo>
                    <a:pt x="50" y="0"/>
                    <a:pt x="0" y="55"/>
                    <a:pt x="0" y="12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8" name="Freeform 65">
              <a:extLst>
                <a:ext uri="{FF2B5EF4-FFF2-40B4-BE49-F238E27FC236}">
                  <a16:creationId xmlns:a16="http://schemas.microsoft.com/office/drawing/2014/main" id="{919253BF-B56E-E042-B6E4-43D617486F44}"/>
                </a:ext>
              </a:extLst>
            </p:cNvPr>
            <p:cNvSpPr>
              <a:spLocks/>
            </p:cNvSpPr>
            <p:nvPr/>
          </p:nvSpPr>
          <p:spPr bwMode="auto">
            <a:xfrm>
              <a:off x="977" y="859"/>
              <a:ext cx="61" cy="138"/>
            </a:xfrm>
            <a:custGeom>
              <a:avLst/>
              <a:gdLst>
                <a:gd name="T0" fmla="*/ 0 w 512"/>
                <a:gd name="T1" fmla="*/ 115 h 1608"/>
                <a:gd name="T2" fmla="*/ 0 w 512"/>
                <a:gd name="T3" fmla="*/ 1492 h 1608"/>
                <a:gd name="T4" fmla="*/ 109 w 512"/>
                <a:gd name="T5" fmla="*/ 1608 h 1608"/>
                <a:gd name="T6" fmla="*/ 404 w 512"/>
                <a:gd name="T7" fmla="*/ 1608 h 1608"/>
                <a:gd name="T8" fmla="*/ 512 w 512"/>
                <a:gd name="T9" fmla="*/ 1492 h 1608"/>
                <a:gd name="T10" fmla="*/ 512 w 512"/>
                <a:gd name="T11" fmla="*/ 115 h 1608"/>
                <a:gd name="T12" fmla="*/ 404 w 512"/>
                <a:gd name="T13" fmla="*/ 0 h 1608"/>
                <a:gd name="T14" fmla="*/ 109 w 512"/>
                <a:gd name="T15" fmla="*/ 0 h 1608"/>
                <a:gd name="T16" fmla="*/ 0 w 512"/>
                <a:gd name="T17" fmla="*/ 115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1608">
                  <a:moveTo>
                    <a:pt x="0" y="115"/>
                  </a:moveTo>
                  <a:cubicBezTo>
                    <a:pt x="0" y="1492"/>
                    <a:pt x="0" y="1492"/>
                    <a:pt x="0" y="1492"/>
                  </a:cubicBezTo>
                  <a:cubicBezTo>
                    <a:pt x="0" y="1556"/>
                    <a:pt x="48" y="1608"/>
                    <a:pt x="109" y="1608"/>
                  </a:cubicBezTo>
                  <a:cubicBezTo>
                    <a:pt x="404" y="1608"/>
                    <a:pt x="404" y="1608"/>
                    <a:pt x="404" y="1608"/>
                  </a:cubicBezTo>
                  <a:cubicBezTo>
                    <a:pt x="463" y="1608"/>
                    <a:pt x="512" y="1556"/>
                    <a:pt x="512" y="1492"/>
                  </a:cubicBezTo>
                  <a:cubicBezTo>
                    <a:pt x="512" y="115"/>
                    <a:pt x="512" y="115"/>
                    <a:pt x="512" y="115"/>
                  </a:cubicBezTo>
                  <a:cubicBezTo>
                    <a:pt x="512" y="51"/>
                    <a:pt x="463" y="0"/>
                    <a:pt x="404" y="0"/>
                  </a:cubicBezTo>
                  <a:cubicBezTo>
                    <a:pt x="109" y="0"/>
                    <a:pt x="109" y="0"/>
                    <a:pt x="109" y="0"/>
                  </a:cubicBezTo>
                  <a:cubicBezTo>
                    <a:pt x="48" y="0"/>
                    <a:pt x="0" y="51"/>
                    <a:pt x="0" y="11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19" name="TextBox 118">
            <a:extLst>
              <a:ext uri="{FF2B5EF4-FFF2-40B4-BE49-F238E27FC236}">
                <a16:creationId xmlns:a16="http://schemas.microsoft.com/office/drawing/2014/main" id="{024D37A9-0878-4E41-91AE-4A0FED303773}"/>
              </a:ext>
            </a:extLst>
          </p:cNvPr>
          <p:cNvSpPr txBox="1"/>
          <p:nvPr/>
        </p:nvSpPr>
        <p:spPr>
          <a:xfrm>
            <a:off x="6484424" y="4052664"/>
            <a:ext cx="4978913" cy="280153"/>
          </a:xfrm>
          <a:prstGeom prst="rect">
            <a:avLst/>
          </a:prstGeom>
          <a:noFill/>
        </p:spPr>
        <p:txBody>
          <a:bodyPr wrap="square" lIns="72000" tIns="0" rIns="72000" bIns="0" rtlCol="0" anchor="ctr">
            <a:noAutofit/>
          </a:bodyPr>
          <a:lstStyle/>
          <a:p>
            <a:pPr>
              <a:spcBef>
                <a:spcPts val="300"/>
              </a:spcBef>
              <a:spcAft>
                <a:spcPts val="100"/>
              </a:spcAft>
              <a:buClr>
                <a:schemeClr val="tx2"/>
              </a:buClr>
            </a:pPr>
            <a:r>
              <a:rPr lang="de-DE" sz="1000" b="1" dirty="0" err="1">
                <a:latin typeface="+mn-lt"/>
                <a:ea typeface="+mj-ea"/>
              </a:rPr>
              <a:t>Standardizes</a:t>
            </a:r>
            <a:r>
              <a:rPr lang="de-DE" sz="1000" b="1" dirty="0">
                <a:latin typeface="+mn-lt"/>
                <a:ea typeface="+mj-ea"/>
              </a:rPr>
              <a:t>:</a:t>
            </a:r>
            <a:endParaRPr lang="en-DE" sz="1000" b="1" dirty="0">
              <a:latin typeface="+mn-lt"/>
              <a:ea typeface="+mj-ea"/>
            </a:endParaRPr>
          </a:p>
        </p:txBody>
      </p:sp>
      <p:sp>
        <p:nvSpPr>
          <p:cNvPr id="120" name="TextBox 119">
            <a:extLst>
              <a:ext uri="{FF2B5EF4-FFF2-40B4-BE49-F238E27FC236}">
                <a16:creationId xmlns:a16="http://schemas.microsoft.com/office/drawing/2014/main" id="{4F144995-E756-9644-89D9-EE2341D189DB}"/>
              </a:ext>
            </a:extLst>
          </p:cNvPr>
          <p:cNvSpPr txBox="1"/>
          <p:nvPr/>
        </p:nvSpPr>
        <p:spPr>
          <a:xfrm>
            <a:off x="6462995" y="4896229"/>
            <a:ext cx="1454102" cy="338985"/>
          </a:xfrm>
          <a:prstGeom prst="rect">
            <a:avLst/>
          </a:prstGeom>
          <a:noFill/>
        </p:spPr>
        <p:txBody>
          <a:bodyPr wrap="square" lIns="72000" tIns="0" rIns="72000" bIns="0" rtlCol="0" anchor="ctr">
            <a:noAutofit/>
          </a:bodyPr>
          <a:lstStyle/>
          <a:p>
            <a:pPr algn="ctr">
              <a:spcBef>
                <a:spcPts val="300"/>
              </a:spcBef>
              <a:spcAft>
                <a:spcPts val="100"/>
              </a:spcAft>
              <a:buClr>
                <a:schemeClr val="tx2"/>
              </a:buClr>
            </a:pPr>
            <a:r>
              <a:rPr lang="de-DE" sz="1000" dirty="0">
                <a:latin typeface="+mn-lt"/>
                <a:ea typeface="+mj-ea"/>
              </a:rPr>
              <a:t>Transfer </a:t>
            </a:r>
            <a:r>
              <a:rPr lang="de-DE" sz="1000" dirty="0" err="1">
                <a:latin typeface="+mn-lt"/>
                <a:ea typeface="+mj-ea"/>
              </a:rPr>
              <a:t>semantics</a:t>
            </a:r>
            <a:endParaRPr lang="en-DE" sz="1000" dirty="0">
              <a:latin typeface="+mn-lt"/>
              <a:ea typeface="+mj-ea"/>
            </a:endParaRPr>
          </a:p>
        </p:txBody>
      </p:sp>
      <p:sp>
        <p:nvSpPr>
          <p:cNvPr id="121" name="TextBox 120">
            <a:extLst>
              <a:ext uri="{FF2B5EF4-FFF2-40B4-BE49-F238E27FC236}">
                <a16:creationId xmlns:a16="http://schemas.microsoft.com/office/drawing/2014/main" id="{BDF6C1B5-9A6A-B549-BD86-1850461C8CFA}"/>
              </a:ext>
            </a:extLst>
          </p:cNvPr>
          <p:cNvSpPr txBox="1"/>
          <p:nvPr/>
        </p:nvSpPr>
        <p:spPr>
          <a:xfrm>
            <a:off x="8283552" y="4892384"/>
            <a:ext cx="1454102" cy="338985"/>
          </a:xfrm>
          <a:prstGeom prst="rect">
            <a:avLst/>
          </a:prstGeom>
          <a:noFill/>
        </p:spPr>
        <p:txBody>
          <a:bodyPr wrap="square" lIns="72000" tIns="0" rIns="72000" bIns="0" rtlCol="0" anchor="ctr">
            <a:noAutofit/>
          </a:bodyPr>
          <a:lstStyle/>
          <a:p>
            <a:pPr algn="ctr">
              <a:spcBef>
                <a:spcPts val="300"/>
              </a:spcBef>
              <a:spcAft>
                <a:spcPts val="100"/>
              </a:spcAft>
              <a:buClr>
                <a:schemeClr val="tx2"/>
              </a:buClr>
            </a:pPr>
            <a:r>
              <a:rPr lang="de-DE" sz="1000" dirty="0" err="1">
                <a:latin typeface="+mn-lt"/>
                <a:ea typeface="+mj-ea"/>
              </a:rPr>
              <a:t>Metadata</a:t>
            </a:r>
            <a:endParaRPr lang="en-DE" sz="1000" dirty="0">
              <a:latin typeface="+mn-lt"/>
              <a:ea typeface="+mj-ea"/>
            </a:endParaRPr>
          </a:p>
        </p:txBody>
      </p:sp>
      <p:sp>
        <p:nvSpPr>
          <p:cNvPr id="122" name="TextBox 121">
            <a:extLst>
              <a:ext uri="{FF2B5EF4-FFF2-40B4-BE49-F238E27FC236}">
                <a16:creationId xmlns:a16="http://schemas.microsoft.com/office/drawing/2014/main" id="{983FE69A-2751-F548-8469-6605F9A5F3DE}"/>
              </a:ext>
            </a:extLst>
          </p:cNvPr>
          <p:cNvSpPr txBox="1"/>
          <p:nvPr/>
        </p:nvSpPr>
        <p:spPr>
          <a:xfrm>
            <a:off x="10104108" y="4892384"/>
            <a:ext cx="1454102" cy="338985"/>
          </a:xfrm>
          <a:prstGeom prst="rect">
            <a:avLst/>
          </a:prstGeom>
          <a:noFill/>
        </p:spPr>
        <p:txBody>
          <a:bodyPr wrap="square" lIns="72000" tIns="0" rIns="72000" bIns="0" rtlCol="0" anchor="ctr">
            <a:noAutofit/>
          </a:bodyPr>
          <a:lstStyle/>
          <a:p>
            <a:pPr algn="ctr">
              <a:spcBef>
                <a:spcPts val="300"/>
              </a:spcBef>
              <a:spcAft>
                <a:spcPts val="100"/>
              </a:spcAft>
              <a:buClr>
                <a:schemeClr val="tx2"/>
              </a:buClr>
            </a:pPr>
            <a:r>
              <a:rPr lang="de-DE" sz="1000" dirty="0" err="1">
                <a:latin typeface="+mn-lt"/>
                <a:ea typeface="+mj-ea"/>
              </a:rPr>
              <a:t>Accessing</a:t>
            </a:r>
            <a:r>
              <a:rPr lang="de-DE" sz="1000" dirty="0">
                <a:latin typeface="+mn-lt"/>
                <a:ea typeface="+mj-ea"/>
              </a:rPr>
              <a:t> </a:t>
            </a:r>
            <a:r>
              <a:rPr lang="de-DE" sz="1000" dirty="0" err="1">
                <a:latin typeface="+mn-lt"/>
                <a:ea typeface="+mj-ea"/>
              </a:rPr>
              <a:t>balances</a:t>
            </a:r>
            <a:endParaRPr lang="en-DE" sz="1000" dirty="0">
              <a:latin typeface="+mn-lt"/>
              <a:ea typeface="+mj-ea"/>
            </a:endParaRPr>
          </a:p>
        </p:txBody>
      </p:sp>
      <p:sp>
        <p:nvSpPr>
          <p:cNvPr id="123" name="TextBox 122">
            <a:extLst>
              <a:ext uri="{FF2B5EF4-FFF2-40B4-BE49-F238E27FC236}">
                <a16:creationId xmlns:a16="http://schemas.microsoft.com/office/drawing/2014/main" id="{B5877BEC-A11D-7D42-A47D-86483A403F07}"/>
              </a:ext>
            </a:extLst>
          </p:cNvPr>
          <p:cNvSpPr txBox="1"/>
          <p:nvPr/>
        </p:nvSpPr>
        <p:spPr>
          <a:xfrm>
            <a:off x="6375498" y="6117352"/>
            <a:ext cx="1454102" cy="338985"/>
          </a:xfrm>
          <a:prstGeom prst="rect">
            <a:avLst/>
          </a:prstGeom>
          <a:noFill/>
        </p:spPr>
        <p:txBody>
          <a:bodyPr wrap="square" lIns="72000" tIns="0" rIns="72000" bIns="0" rtlCol="0" anchor="ctr">
            <a:noAutofit/>
          </a:bodyPr>
          <a:lstStyle/>
          <a:p>
            <a:pPr algn="ctr">
              <a:spcBef>
                <a:spcPts val="300"/>
              </a:spcBef>
              <a:spcAft>
                <a:spcPts val="100"/>
              </a:spcAft>
              <a:buClr>
                <a:schemeClr val="tx2"/>
              </a:buClr>
            </a:pPr>
            <a:r>
              <a:rPr lang="de-DE" sz="1000" dirty="0">
                <a:latin typeface="+mn-lt"/>
                <a:ea typeface="+mj-ea"/>
              </a:rPr>
              <a:t>Total </a:t>
            </a:r>
            <a:r>
              <a:rPr lang="de-DE" sz="1000" dirty="0" err="1">
                <a:latin typeface="+mn-lt"/>
                <a:ea typeface="+mj-ea"/>
              </a:rPr>
              <a:t>supply</a:t>
            </a:r>
            <a:endParaRPr lang="en-DE" sz="1000" dirty="0">
              <a:latin typeface="+mn-lt"/>
              <a:ea typeface="+mj-ea"/>
            </a:endParaRPr>
          </a:p>
        </p:txBody>
      </p:sp>
      <p:sp>
        <p:nvSpPr>
          <p:cNvPr id="124" name="TextBox 123">
            <a:extLst>
              <a:ext uri="{FF2B5EF4-FFF2-40B4-BE49-F238E27FC236}">
                <a16:creationId xmlns:a16="http://schemas.microsoft.com/office/drawing/2014/main" id="{51A23969-5135-4F48-907D-07E9B04C577B}"/>
              </a:ext>
            </a:extLst>
          </p:cNvPr>
          <p:cNvSpPr txBox="1"/>
          <p:nvPr/>
        </p:nvSpPr>
        <p:spPr>
          <a:xfrm>
            <a:off x="8283552" y="6117352"/>
            <a:ext cx="1454102" cy="338985"/>
          </a:xfrm>
          <a:prstGeom prst="rect">
            <a:avLst/>
          </a:prstGeom>
          <a:noFill/>
        </p:spPr>
        <p:txBody>
          <a:bodyPr wrap="square" lIns="72000" tIns="0" rIns="72000" bIns="0" rtlCol="0" anchor="ctr">
            <a:noAutofit/>
          </a:bodyPr>
          <a:lstStyle/>
          <a:p>
            <a:pPr algn="ctr">
              <a:spcBef>
                <a:spcPts val="300"/>
              </a:spcBef>
              <a:spcAft>
                <a:spcPts val="100"/>
              </a:spcAft>
              <a:buClr>
                <a:schemeClr val="tx2"/>
              </a:buClr>
            </a:pPr>
            <a:r>
              <a:rPr lang="de-DE" sz="1000" dirty="0" err="1">
                <a:latin typeface="+mn-lt"/>
                <a:ea typeface="+mj-ea"/>
              </a:rPr>
              <a:t>Permission</a:t>
            </a:r>
            <a:r>
              <a:rPr lang="de-DE" sz="1000" dirty="0">
                <a:latin typeface="+mn-lt"/>
                <a:ea typeface="+mj-ea"/>
              </a:rPr>
              <a:t> </a:t>
            </a:r>
            <a:r>
              <a:rPr lang="de-DE" sz="1000" dirty="0" err="1">
                <a:latin typeface="+mn-lt"/>
                <a:ea typeface="+mj-ea"/>
              </a:rPr>
              <a:t>rights</a:t>
            </a:r>
            <a:endParaRPr lang="en-DE" sz="1000" dirty="0">
              <a:latin typeface="+mn-lt"/>
              <a:ea typeface="+mj-ea"/>
            </a:endParaRPr>
          </a:p>
        </p:txBody>
      </p:sp>
      <p:sp>
        <p:nvSpPr>
          <p:cNvPr id="126" name="Rectangle 125">
            <a:extLst>
              <a:ext uri="{FF2B5EF4-FFF2-40B4-BE49-F238E27FC236}">
                <a16:creationId xmlns:a16="http://schemas.microsoft.com/office/drawing/2014/main" id="{D14BDB2E-F803-4842-8792-333C9D700264}"/>
              </a:ext>
            </a:extLst>
          </p:cNvPr>
          <p:cNvSpPr/>
          <p:nvPr/>
        </p:nvSpPr>
        <p:spPr bwMode="gray">
          <a:xfrm>
            <a:off x="6773657" y="5525672"/>
            <a:ext cx="755703" cy="598019"/>
          </a:xfrm>
          <a:prstGeom prst="rect">
            <a:avLst/>
          </a:prstGeom>
          <a:solidFill>
            <a:schemeClr val="bg1"/>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endParaRPr>
          </a:p>
        </p:txBody>
      </p:sp>
      <p:grpSp>
        <p:nvGrpSpPr>
          <p:cNvPr id="131" name="Group 130">
            <a:extLst>
              <a:ext uri="{FF2B5EF4-FFF2-40B4-BE49-F238E27FC236}">
                <a16:creationId xmlns:a16="http://schemas.microsoft.com/office/drawing/2014/main" id="{8F9A03F8-C24E-734A-B69E-792FE46345EF}"/>
              </a:ext>
            </a:extLst>
          </p:cNvPr>
          <p:cNvGrpSpPr/>
          <p:nvPr/>
        </p:nvGrpSpPr>
        <p:grpSpPr>
          <a:xfrm>
            <a:off x="6778690" y="5916676"/>
            <a:ext cx="745637" cy="189826"/>
            <a:chOff x="6775765" y="5916676"/>
            <a:chExt cx="745637" cy="189826"/>
          </a:xfrm>
        </p:grpSpPr>
        <p:sp>
          <p:nvSpPr>
            <p:cNvPr id="127" name="Oval 126">
              <a:extLst>
                <a:ext uri="{FF2B5EF4-FFF2-40B4-BE49-F238E27FC236}">
                  <a16:creationId xmlns:a16="http://schemas.microsoft.com/office/drawing/2014/main" id="{AFBC66FC-B104-CA40-900D-6D08E1179689}"/>
                </a:ext>
              </a:extLst>
            </p:cNvPr>
            <p:cNvSpPr/>
            <p:nvPr/>
          </p:nvSpPr>
          <p:spPr bwMode="gray">
            <a:xfrm>
              <a:off x="7331576" y="5916676"/>
              <a:ext cx="189826" cy="189826"/>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28" name="Oval 127">
              <a:extLst>
                <a:ext uri="{FF2B5EF4-FFF2-40B4-BE49-F238E27FC236}">
                  <a16:creationId xmlns:a16="http://schemas.microsoft.com/office/drawing/2014/main" id="{24F67A77-A3A3-0D4F-A036-DAACC41622A0}"/>
                </a:ext>
              </a:extLst>
            </p:cNvPr>
            <p:cNvSpPr/>
            <p:nvPr/>
          </p:nvSpPr>
          <p:spPr bwMode="gray">
            <a:xfrm>
              <a:off x="7146305" y="5916676"/>
              <a:ext cx="189826" cy="189826"/>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29" name="Oval 128">
              <a:extLst>
                <a:ext uri="{FF2B5EF4-FFF2-40B4-BE49-F238E27FC236}">
                  <a16:creationId xmlns:a16="http://schemas.microsoft.com/office/drawing/2014/main" id="{A508EA35-73E6-1041-B505-5A8F22A4BF58}"/>
                </a:ext>
              </a:extLst>
            </p:cNvPr>
            <p:cNvSpPr/>
            <p:nvPr/>
          </p:nvSpPr>
          <p:spPr bwMode="gray">
            <a:xfrm>
              <a:off x="6961035" y="5916676"/>
              <a:ext cx="189826" cy="189826"/>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30" name="Oval 129">
              <a:extLst>
                <a:ext uri="{FF2B5EF4-FFF2-40B4-BE49-F238E27FC236}">
                  <a16:creationId xmlns:a16="http://schemas.microsoft.com/office/drawing/2014/main" id="{F2FC4AA2-BEEF-6544-9C40-2D099E121849}"/>
                </a:ext>
              </a:extLst>
            </p:cNvPr>
            <p:cNvSpPr/>
            <p:nvPr/>
          </p:nvSpPr>
          <p:spPr bwMode="gray">
            <a:xfrm>
              <a:off x="6775765" y="5916676"/>
              <a:ext cx="189826" cy="189826"/>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grpSp>
        <p:nvGrpSpPr>
          <p:cNvPr id="132" name="Group 131">
            <a:extLst>
              <a:ext uri="{FF2B5EF4-FFF2-40B4-BE49-F238E27FC236}">
                <a16:creationId xmlns:a16="http://schemas.microsoft.com/office/drawing/2014/main" id="{D3CE1618-09B1-BC44-9F8B-AF3AB6F12091}"/>
              </a:ext>
            </a:extLst>
          </p:cNvPr>
          <p:cNvGrpSpPr/>
          <p:nvPr/>
        </p:nvGrpSpPr>
        <p:grpSpPr>
          <a:xfrm>
            <a:off x="6778690" y="5728417"/>
            <a:ext cx="745637" cy="189826"/>
            <a:chOff x="6775765" y="5916676"/>
            <a:chExt cx="745637" cy="189826"/>
          </a:xfrm>
        </p:grpSpPr>
        <p:sp>
          <p:nvSpPr>
            <p:cNvPr id="133" name="Oval 132">
              <a:extLst>
                <a:ext uri="{FF2B5EF4-FFF2-40B4-BE49-F238E27FC236}">
                  <a16:creationId xmlns:a16="http://schemas.microsoft.com/office/drawing/2014/main" id="{0ED69DDC-B656-804E-BD9E-D35EF30AA5FF}"/>
                </a:ext>
              </a:extLst>
            </p:cNvPr>
            <p:cNvSpPr/>
            <p:nvPr/>
          </p:nvSpPr>
          <p:spPr bwMode="gray">
            <a:xfrm>
              <a:off x="7331576" y="5916676"/>
              <a:ext cx="189826" cy="189826"/>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34" name="Oval 133">
              <a:extLst>
                <a:ext uri="{FF2B5EF4-FFF2-40B4-BE49-F238E27FC236}">
                  <a16:creationId xmlns:a16="http://schemas.microsoft.com/office/drawing/2014/main" id="{85D545E5-6A9D-D743-B2AF-C4771C39054A}"/>
                </a:ext>
              </a:extLst>
            </p:cNvPr>
            <p:cNvSpPr/>
            <p:nvPr/>
          </p:nvSpPr>
          <p:spPr bwMode="gray">
            <a:xfrm>
              <a:off x="7146305" y="5916676"/>
              <a:ext cx="189826" cy="189826"/>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35" name="Oval 134">
              <a:extLst>
                <a:ext uri="{FF2B5EF4-FFF2-40B4-BE49-F238E27FC236}">
                  <a16:creationId xmlns:a16="http://schemas.microsoft.com/office/drawing/2014/main" id="{70281D2F-5FD5-AA4F-BBB9-138BD0725D9B}"/>
                </a:ext>
              </a:extLst>
            </p:cNvPr>
            <p:cNvSpPr/>
            <p:nvPr/>
          </p:nvSpPr>
          <p:spPr bwMode="gray">
            <a:xfrm>
              <a:off x="6961035" y="5916676"/>
              <a:ext cx="189826" cy="189826"/>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36" name="Oval 135">
              <a:extLst>
                <a:ext uri="{FF2B5EF4-FFF2-40B4-BE49-F238E27FC236}">
                  <a16:creationId xmlns:a16="http://schemas.microsoft.com/office/drawing/2014/main" id="{D4160CD1-461E-A948-BF2F-7EDD8856412D}"/>
                </a:ext>
              </a:extLst>
            </p:cNvPr>
            <p:cNvSpPr/>
            <p:nvPr/>
          </p:nvSpPr>
          <p:spPr bwMode="gray">
            <a:xfrm>
              <a:off x="6775765" y="5916676"/>
              <a:ext cx="189826" cy="189826"/>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grpSp>
        <p:nvGrpSpPr>
          <p:cNvPr id="137" name="Group 136">
            <a:extLst>
              <a:ext uri="{FF2B5EF4-FFF2-40B4-BE49-F238E27FC236}">
                <a16:creationId xmlns:a16="http://schemas.microsoft.com/office/drawing/2014/main" id="{57A5C08B-E33E-FE44-B3B3-E199908B62CC}"/>
              </a:ext>
            </a:extLst>
          </p:cNvPr>
          <p:cNvGrpSpPr/>
          <p:nvPr/>
        </p:nvGrpSpPr>
        <p:grpSpPr>
          <a:xfrm>
            <a:off x="6778690" y="5540158"/>
            <a:ext cx="745637" cy="189826"/>
            <a:chOff x="6775765" y="5916676"/>
            <a:chExt cx="745637" cy="189826"/>
          </a:xfrm>
        </p:grpSpPr>
        <p:sp>
          <p:nvSpPr>
            <p:cNvPr id="138" name="Oval 137">
              <a:extLst>
                <a:ext uri="{FF2B5EF4-FFF2-40B4-BE49-F238E27FC236}">
                  <a16:creationId xmlns:a16="http://schemas.microsoft.com/office/drawing/2014/main" id="{4F0E524E-B6BD-594B-A463-F9E279FBE07C}"/>
                </a:ext>
              </a:extLst>
            </p:cNvPr>
            <p:cNvSpPr/>
            <p:nvPr/>
          </p:nvSpPr>
          <p:spPr bwMode="gray">
            <a:xfrm>
              <a:off x="7331576" y="5916676"/>
              <a:ext cx="189826" cy="189826"/>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39" name="Oval 138">
              <a:extLst>
                <a:ext uri="{FF2B5EF4-FFF2-40B4-BE49-F238E27FC236}">
                  <a16:creationId xmlns:a16="http://schemas.microsoft.com/office/drawing/2014/main" id="{31A623AB-299E-EB4E-AE96-9CC111F82161}"/>
                </a:ext>
              </a:extLst>
            </p:cNvPr>
            <p:cNvSpPr/>
            <p:nvPr/>
          </p:nvSpPr>
          <p:spPr bwMode="gray">
            <a:xfrm>
              <a:off x="7146305" y="5916676"/>
              <a:ext cx="189826" cy="189826"/>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40" name="Oval 139">
              <a:extLst>
                <a:ext uri="{FF2B5EF4-FFF2-40B4-BE49-F238E27FC236}">
                  <a16:creationId xmlns:a16="http://schemas.microsoft.com/office/drawing/2014/main" id="{13A04E2C-162D-4C4A-A017-A2DF0A8B8E90}"/>
                </a:ext>
              </a:extLst>
            </p:cNvPr>
            <p:cNvSpPr/>
            <p:nvPr/>
          </p:nvSpPr>
          <p:spPr bwMode="gray">
            <a:xfrm>
              <a:off x="6961035" y="5916676"/>
              <a:ext cx="189826" cy="189826"/>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141" name="Oval 140">
              <a:extLst>
                <a:ext uri="{FF2B5EF4-FFF2-40B4-BE49-F238E27FC236}">
                  <a16:creationId xmlns:a16="http://schemas.microsoft.com/office/drawing/2014/main" id="{A41FDA3E-AD1D-F940-A83B-AF15B8A14D8D}"/>
                </a:ext>
              </a:extLst>
            </p:cNvPr>
            <p:cNvSpPr/>
            <p:nvPr/>
          </p:nvSpPr>
          <p:spPr bwMode="gray">
            <a:xfrm>
              <a:off x="6775765" y="5916676"/>
              <a:ext cx="189826" cy="189826"/>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sp>
        <p:nvSpPr>
          <p:cNvPr id="142" name="Freeform 8">
            <a:extLst>
              <a:ext uri="{FF2B5EF4-FFF2-40B4-BE49-F238E27FC236}">
                <a16:creationId xmlns:a16="http://schemas.microsoft.com/office/drawing/2014/main" id="{1AB50B58-D96C-4F4C-B806-AA5838927DE9}"/>
              </a:ext>
            </a:extLst>
          </p:cNvPr>
          <p:cNvSpPr>
            <a:spLocks noEditPoints="1"/>
          </p:cNvSpPr>
          <p:nvPr/>
        </p:nvSpPr>
        <p:spPr bwMode="auto">
          <a:xfrm>
            <a:off x="8780439" y="5536789"/>
            <a:ext cx="460328" cy="580563"/>
          </a:xfrm>
          <a:custGeom>
            <a:avLst/>
            <a:gdLst>
              <a:gd name="T0" fmla="*/ 3926 w 4448"/>
              <a:gd name="T1" fmla="*/ 2536 h 5616"/>
              <a:gd name="T2" fmla="*/ 3933 w 4448"/>
              <a:gd name="T3" fmla="*/ 2361 h 5616"/>
              <a:gd name="T4" fmla="*/ 3933 w 4448"/>
              <a:gd name="T5" fmla="*/ 1435 h 5616"/>
              <a:gd name="T6" fmla="*/ 2497 w 4448"/>
              <a:gd name="T7" fmla="*/ 0 h 5616"/>
              <a:gd name="T8" fmla="*/ 1960 w 4448"/>
              <a:gd name="T9" fmla="*/ 0 h 5616"/>
              <a:gd name="T10" fmla="*/ 523 w 4448"/>
              <a:gd name="T11" fmla="*/ 1435 h 5616"/>
              <a:gd name="T12" fmla="*/ 523 w 4448"/>
              <a:gd name="T13" fmla="*/ 2361 h 5616"/>
              <a:gd name="T14" fmla="*/ 530 w 4448"/>
              <a:gd name="T15" fmla="*/ 2530 h 5616"/>
              <a:gd name="T16" fmla="*/ 0 w 4448"/>
              <a:gd name="T17" fmla="*/ 3184 h 5616"/>
              <a:gd name="T18" fmla="*/ 0 w 4448"/>
              <a:gd name="T19" fmla="*/ 4947 h 5616"/>
              <a:gd name="T20" fmla="*/ 670 w 4448"/>
              <a:gd name="T21" fmla="*/ 5616 h 5616"/>
              <a:gd name="T22" fmla="*/ 3779 w 4448"/>
              <a:gd name="T23" fmla="*/ 5616 h 5616"/>
              <a:gd name="T24" fmla="*/ 4448 w 4448"/>
              <a:gd name="T25" fmla="*/ 4947 h 5616"/>
              <a:gd name="T26" fmla="*/ 4448 w 4448"/>
              <a:gd name="T27" fmla="*/ 3184 h 5616"/>
              <a:gd name="T28" fmla="*/ 3926 w 4448"/>
              <a:gd name="T29" fmla="*/ 2536 h 5616"/>
              <a:gd name="T30" fmla="*/ 2539 w 4448"/>
              <a:gd name="T31" fmla="*/ 3985 h 5616"/>
              <a:gd name="T32" fmla="*/ 2487 w 4448"/>
              <a:gd name="T33" fmla="*/ 4101 h 5616"/>
              <a:gd name="T34" fmla="*/ 2487 w 4448"/>
              <a:gd name="T35" fmla="*/ 4770 h 5616"/>
              <a:gd name="T36" fmla="*/ 2487 w 4448"/>
              <a:gd name="T37" fmla="*/ 4770 h 5616"/>
              <a:gd name="T38" fmla="*/ 2224 w 4448"/>
              <a:gd name="T39" fmla="*/ 5032 h 5616"/>
              <a:gd name="T40" fmla="*/ 1963 w 4448"/>
              <a:gd name="T41" fmla="*/ 4770 h 5616"/>
              <a:gd name="T42" fmla="*/ 1963 w 4448"/>
              <a:gd name="T43" fmla="*/ 4770 h 5616"/>
              <a:gd name="T44" fmla="*/ 1963 w 4448"/>
              <a:gd name="T45" fmla="*/ 4101 h 5616"/>
              <a:gd name="T46" fmla="*/ 1910 w 4448"/>
              <a:gd name="T47" fmla="*/ 3995 h 5616"/>
              <a:gd name="T48" fmla="*/ 1742 w 4448"/>
              <a:gd name="T49" fmla="*/ 3356 h 5616"/>
              <a:gd name="T50" fmla="*/ 2320 w 4448"/>
              <a:gd name="T51" fmla="*/ 3054 h 5616"/>
              <a:gd name="T52" fmla="*/ 2749 w 4448"/>
              <a:gd name="T53" fmla="*/ 3566 h 5616"/>
              <a:gd name="T54" fmla="*/ 2539 w 4448"/>
              <a:gd name="T55" fmla="*/ 3985 h 5616"/>
              <a:gd name="T56" fmla="*/ 3204 w 4448"/>
              <a:gd name="T57" fmla="*/ 2361 h 5616"/>
              <a:gd name="T58" fmla="*/ 3182 w 4448"/>
              <a:gd name="T59" fmla="*/ 2515 h 5616"/>
              <a:gd name="T60" fmla="*/ 1267 w 4448"/>
              <a:gd name="T61" fmla="*/ 2515 h 5616"/>
              <a:gd name="T62" fmla="*/ 1253 w 4448"/>
              <a:gd name="T63" fmla="*/ 2361 h 5616"/>
              <a:gd name="T64" fmla="*/ 1253 w 4448"/>
              <a:gd name="T65" fmla="*/ 1435 h 5616"/>
              <a:gd name="T66" fmla="*/ 1960 w 4448"/>
              <a:gd name="T67" fmla="*/ 728 h 5616"/>
              <a:gd name="T68" fmla="*/ 2497 w 4448"/>
              <a:gd name="T69" fmla="*/ 728 h 5616"/>
              <a:gd name="T70" fmla="*/ 3204 w 4448"/>
              <a:gd name="T71" fmla="*/ 1435 h 5616"/>
              <a:gd name="T72" fmla="*/ 3204 w 4448"/>
              <a:gd name="T73" fmla="*/ 2361 h 5616"/>
              <a:gd name="T74" fmla="*/ 3204 w 4448"/>
              <a:gd name="T75" fmla="*/ 2361 h 5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8" h="5616">
                <a:moveTo>
                  <a:pt x="3926" y="2536"/>
                </a:moveTo>
                <a:cubicBezTo>
                  <a:pt x="3933" y="2478"/>
                  <a:pt x="3933" y="2419"/>
                  <a:pt x="3933" y="2361"/>
                </a:cubicBezTo>
                <a:cubicBezTo>
                  <a:pt x="3933" y="1435"/>
                  <a:pt x="3933" y="1435"/>
                  <a:pt x="3933" y="1435"/>
                </a:cubicBezTo>
                <a:cubicBezTo>
                  <a:pt x="3933" y="648"/>
                  <a:pt x="3293" y="0"/>
                  <a:pt x="2497" y="0"/>
                </a:cubicBezTo>
                <a:cubicBezTo>
                  <a:pt x="1960" y="0"/>
                  <a:pt x="1960" y="0"/>
                  <a:pt x="1960" y="0"/>
                </a:cubicBezTo>
                <a:cubicBezTo>
                  <a:pt x="1164" y="0"/>
                  <a:pt x="523" y="648"/>
                  <a:pt x="523" y="1435"/>
                </a:cubicBezTo>
                <a:cubicBezTo>
                  <a:pt x="523" y="2361"/>
                  <a:pt x="523" y="2361"/>
                  <a:pt x="523" y="2361"/>
                </a:cubicBezTo>
                <a:cubicBezTo>
                  <a:pt x="523" y="2419"/>
                  <a:pt x="523" y="2478"/>
                  <a:pt x="530" y="2530"/>
                </a:cubicBezTo>
                <a:cubicBezTo>
                  <a:pt x="228" y="2595"/>
                  <a:pt x="0" y="2867"/>
                  <a:pt x="0" y="3184"/>
                </a:cubicBezTo>
                <a:cubicBezTo>
                  <a:pt x="0" y="4947"/>
                  <a:pt x="0" y="4947"/>
                  <a:pt x="0" y="4947"/>
                </a:cubicBezTo>
                <a:cubicBezTo>
                  <a:pt x="0" y="5316"/>
                  <a:pt x="302" y="5616"/>
                  <a:pt x="670" y="5616"/>
                </a:cubicBezTo>
                <a:cubicBezTo>
                  <a:pt x="3779" y="5616"/>
                  <a:pt x="3779" y="5616"/>
                  <a:pt x="3779" y="5616"/>
                </a:cubicBezTo>
                <a:cubicBezTo>
                  <a:pt x="4147" y="5616"/>
                  <a:pt x="4448" y="5316"/>
                  <a:pt x="4448" y="4947"/>
                </a:cubicBezTo>
                <a:cubicBezTo>
                  <a:pt x="4448" y="3184"/>
                  <a:pt x="4448" y="3184"/>
                  <a:pt x="4448" y="3184"/>
                </a:cubicBezTo>
                <a:cubicBezTo>
                  <a:pt x="4448" y="2867"/>
                  <a:pt x="4221" y="2603"/>
                  <a:pt x="3926" y="2536"/>
                </a:cubicBezTo>
                <a:moveTo>
                  <a:pt x="2539" y="3985"/>
                </a:moveTo>
                <a:cubicBezTo>
                  <a:pt x="2497" y="4015"/>
                  <a:pt x="2487" y="4047"/>
                  <a:pt x="2487" y="4101"/>
                </a:cubicBezTo>
                <a:cubicBezTo>
                  <a:pt x="2487" y="4319"/>
                  <a:pt x="2487" y="4550"/>
                  <a:pt x="2487" y="4770"/>
                </a:cubicBezTo>
                <a:cubicBezTo>
                  <a:pt x="2487" y="4770"/>
                  <a:pt x="2487" y="4770"/>
                  <a:pt x="2487" y="4770"/>
                </a:cubicBezTo>
                <a:cubicBezTo>
                  <a:pt x="2487" y="4917"/>
                  <a:pt x="2372" y="5032"/>
                  <a:pt x="2224" y="5032"/>
                </a:cubicBezTo>
                <a:cubicBezTo>
                  <a:pt x="2079" y="5032"/>
                  <a:pt x="1963" y="4917"/>
                  <a:pt x="1963" y="4770"/>
                </a:cubicBezTo>
                <a:cubicBezTo>
                  <a:pt x="1963" y="4770"/>
                  <a:pt x="1963" y="4770"/>
                  <a:pt x="1963" y="4770"/>
                </a:cubicBezTo>
                <a:cubicBezTo>
                  <a:pt x="1963" y="4550"/>
                  <a:pt x="1963" y="4319"/>
                  <a:pt x="1963" y="4101"/>
                </a:cubicBezTo>
                <a:cubicBezTo>
                  <a:pt x="1963" y="4047"/>
                  <a:pt x="1951" y="4015"/>
                  <a:pt x="1910" y="3995"/>
                </a:cubicBezTo>
                <a:cubicBezTo>
                  <a:pt x="1710" y="3839"/>
                  <a:pt x="1648" y="3586"/>
                  <a:pt x="1742" y="3356"/>
                </a:cubicBezTo>
                <a:cubicBezTo>
                  <a:pt x="1848" y="3137"/>
                  <a:pt x="2089" y="3010"/>
                  <a:pt x="2320" y="3054"/>
                </a:cubicBezTo>
                <a:cubicBezTo>
                  <a:pt x="2571" y="3106"/>
                  <a:pt x="2749" y="3314"/>
                  <a:pt x="2749" y="3566"/>
                </a:cubicBezTo>
                <a:cubicBezTo>
                  <a:pt x="2749" y="3743"/>
                  <a:pt x="2675" y="3880"/>
                  <a:pt x="2539" y="3985"/>
                </a:cubicBezTo>
                <a:moveTo>
                  <a:pt x="3204" y="2361"/>
                </a:moveTo>
                <a:cubicBezTo>
                  <a:pt x="3204" y="2411"/>
                  <a:pt x="3197" y="2471"/>
                  <a:pt x="3182" y="2515"/>
                </a:cubicBezTo>
                <a:cubicBezTo>
                  <a:pt x="1267" y="2515"/>
                  <a:pt x="1267" y="2515"/>
                  <a:pt x="1267" y="2515"/>
                </a:cubicBezTo>
                <a:cubicBezTo>
                  <a:pt x="1260" y="2471"/>
                  <a:pt x="1253" y="2411"/>
                  <a:pt x="1253" y="2361"/>
                </a:cubicBezTo>
                <a:cubicBezTo>
                  <a:pt x="1253" y="1435"/>
                  <a:pt x="1253" y="1435"/>
                  <a:pt x="1253" y="1435"/>
                </a:cubicBezTo>
                <a:cubicBezTo>
                  <a:pt x="1253" y="1044"/>
                  <a:pt x="1570" y="728"/>
                  <a:pt x="1960" y="728"/>
                </a:cubicBezTo>
                <a:cubicBezTo>
                  <a:pt x="2497" y="728"/>
                  <a:pt x="2497" y="728"/>
                  <a:pt x="2497" y="728"/>
                </a:cubicBezTo>
                <a:cubicBezTo>
                  <a:pt x="2888" y="728"/>
                  <a:pt x="3204" y="1044"/>
                  <a:pt x="3204" y="1435"/>
                </a:cubicBezTo>
                <a:cubicBezTo>
                  <a:pt x="3204" y="2361"/>
                  <a:pt x="3204" y="2361"/>
                  <a:pt x="3204" y="2361"/>
                </a:cubicBezTo>
                <a:cubicBezTo>
                  <a:pt x="3204" y="2361"/>
                  <a:pt x="3204" y="2361"/>
                  <a:pt x="3204" y="2361"/>
                </a:cubicBezTo>
                <a:close/>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44" name="Graphic 143" descr="Document with solid fill">
            <a:extLst>
              <a:ext uri="{FF2B5EF4-FFF2-40B4-BE49-F238E27FC236}">
                <a16:creationId xmlns:a16="http://schemas.microsoft.com/office/drawing/2014/main" id="{4B29AACC-DD3C-774D-9F4E-7929D909A72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710330" y="4383137"/>
            <a:ext cx="600547" cy="600547"/>
          </a:xfrm>
          <a:prstGeom prst="rect">
            <a:avLst/>
          </a:prstGeom>
        </p:spPr>
      </p:pic>
      <p:sp>
        <p:nvSpPr>
          <p:cNvPr id="145" name="TextBox 144">
            <a:extLst>
              <a:ext uri="{FF2B5EF4-FFF2-40B4-BE49-F238E27FC236}">
                <a16:creationId xmlns:a16="http://schemas.microsoft.com/office/drawing/2014/main" id="{15C2A0AC-1FB4-3640-A851-A21613F5D086}"/>
              </a:ext>
            </a:extLst>
          </p:cNvPr>
          <p:cNvSpPr txBox="1"/>
          <p:nvPr/>
        </p:nvSpPr>
        <p:spPr>
          <a:xfrm>
            <a:off x="10076493" y="5391211"/>
            <a:ext cx="1454102" cy="338985"/>
          </a:xfrm>
          <a:prstGeom prst="rect">
            <a:avLst/>
          </a:prstGeom>
          <a:noFill/>
        </p:spPr>
        <p:txBody>
          <a:bodyPr wrap="square" lIns="72000" tIns="0" rIns="72000" bIns="0" rtlCol="0" anchor="ctr">
            <a:noAutofit/>
          </a:bodyPr>
          <a:lstStyle/>
          <a:p>
            <a:pPr algn="ctr">
              <a:spcBef>
                <a:spcPts val="300"/>
              </a:spcBef>
              <a:spcAft>
                <a:spcPts val="100"/>
              </a:spcAft>
              <a:buClr>
                <a:schemeClr val="tx2"/>
              </a:buClr>
            </a:pPr>
            <a:r>
              <a:rPr lang="de-DE" sz="1000" i="1" dirty="0">
                <a:latin typeface="+mn-lt"/>
                <a:ea typeface="+mj-ea"/>
              </a:rPr>
              <a:t>Monolith</a:t>
            </a:r>
            <a:endParaRPr lang="en-DE" sz="1000" i="1" dirty="0">
              <a:latin typeface="+mn-lt"/>
              <a:ea typeface="+mj-ea"/>
            </a:endParaRPr>
          </a:p>
        </p:txBody>
      </p:sp>
      <p:sp>
        <p:nvSpPr>
          <p:cNvPr id="146" name="TextBox 145">
            <a:extLst>
              <a:ext uri="{FF2B5EF4-FFF2-40B4-BE49-F238E27FC236}">
                <a16:creationId xmlns:a16="http://schemas.microsoft.com/office/drawing/2014/main" id="{0640E7C5-4D8B-3F48-830E-ED4A39711E4A}"/>
              </a:ext>
            </a:extLst>
          </p:cNvPr>
          <p:cNvSpPr txBox="1"/>
          <p:nvPr/>
        </p:nvSpPr>
        <p:spPr>
          <a:xfrm>
            <a:off x="10076493" y="5763246"/>
            <a:ext cx="1454102" cy="338985"/>
          </a:xfrm>
          <a:prstGeom prst="rect">
            <a:avLst/>
          </a:prstGeom>
          <a:noFill/>
        </p:spPr>
        <p:txBody>
          <a:bodyPr wrap="square" lIns="72000" tIns="0" rIns="72000" bIns="0" rtlCol="0" anchor="ctr">
            <a:noAutofit/>
          </a:bodyPr>
          <a:lstStyle/>
          <a:p>
            <a:pPr algn="ctr">
              <a:spcBef>
                <a:spcPts val="300"/>
              </a:spcBef>
              <a:spcAft>
                <a:spcPts val="100"/>
              </a:spcAft>
              <a:buClr>
                <a:schemeClr val="tx2"/>
              </a:buClr>
            </a:pPr>
            <a:r>
              <a:rPr lang="de-DE" sz="1000" i="1" dirty="0">
                <a:latin typeface="+mn-lt"/>
                <a:ea typeface="+mj-ea"/>
              </a:rPr>
              <a:t>Wrapper</a:t>
            </a:r>
            <a:endParaRPr lang="en-DE" sz="1000" i="1" dirty="0">
              <a:latin typeface="+mn-lt"/>
              <a:ea typeface="+mj-ea"/>
            </a:endParaRPr>
          </a:p>
        </p:txBody>
      </p:sp>
      <p:sp>
        <p:nvSpPr>
          <p:cNvPr id="147" name="TextBox 146">
            <a:extLst>
              <a:ext uri="{FF2B5EF4-FFF2-40B4-BE49-F238E27FC236}">
                <a16:creationId xmlns:a16="http://schemas.microsoft.com/office/drawing/2014/main" id="{560AD8C5-34ED-CC41-90BE-27194427F228}"/>
              </a:ext>
            </a:extLst>
          </p:cNvPr>
          <p:cNvSpPr txBox="1"/>
          <p:nvPr/>
        </p:nvSpPr>
        <p:spPr>
          <a:xfrm>
            <a:off x="10076493" y="6135282"/>
            <a:ext cx="1454102" cy="338985"/>
          </a:xfrm>
          <a:prstGeom prst="rect">
            <a:avLst/>
          </a:prstGeom>
          <a:noFill/>
        </p:spPr>
        <p:txBody>
          <a:bodyPr wrap="square" lIns="72000" tIns="0" rIns="72000" bIns="0" rtlCol="0" anchor="ctr">
            <a:noAutofit/>
          </a:bodyPr>
          <a:lstStyle/>
          <a:p>
            <a:pPr algn="ctr">
              <a:spcBef>
                <a:spcPts val="300"/>
              </a:spcBef>
              <a:spcAft>
                <a:spcPts val="100"/>
              </a:spcAft>
              <a:buClr>
                <a:schemeClr val="tx2"/>
              </a:buClr>
            </a:pPr>
            <a:r>
              <a:rPr lang="de-DE" sz="1000" i="1" dirty="0">
                <a:latin typeface="+mn-lt"/>
                <a:ea typeface="+mj-ea"/>
              </a:rPr>
              <a:t>Transfer Hook</a:t>
            </a:r>
            <a:endParaRPr lang="en-DE" sz="1000" i="1" dirty="0">
              <a:latin typeface="+mn-lt"/>
              <a:ea typeface="+mj-ea"/>
            </a:endParaRPr>
          </a:p>
        </p:txBody>
      </p:sp>
      <p:sp>
        <p:nvSpPr>
          <p:cNvPr id="148" name="Freeform 147">
            <a:extLst>
              <a:ext uri="{FF2B5EF4-FFF2-40B4-BE49-F238E27FC236}">
                <a16:creationId xmlns:a16="http://schemas.microsoft.com/office/drawing/2014/main" id="{47D37851-7D28-C94A-88BF-A302A6B1FD65}"/>
              </a:ext>
            </a:extLst>
          </p:cNvPr>
          <p:cNvSpPr/>
          <p:nvPr/>
        </p:nvSpPr>
        <p:spPr bwMode="gray">
          <a:xfrm>
            <a:off x="9359153" y="5531224"/>
            <a:ext cx="1048871" cy="224117"/>
          </a:xfrm>
          <a:custGeom>
            <a:avLst/>
            <a:gdLst>
              <a:gd name="connsiteX0" fmla="*/ 1048871 w 1048871"/>
              <a:gd name="connsiteY0" fmla="*/ 0 h 224117"/>
              <a:gd name="connsiteX1" fmla="*/ 376518 w 1048871"/>
              <a:gd name="connsiteY1" fmla="*/ 53788 h 224117"/>
              <a:gd name="connsiteX2" fmla="*/ 0 w 1048871"/>
              <a:gd name="connsiteY2" fmla="*/ 224117 h 224117"/>
            </a:gdLst>
            <a:ahLst/>
            <a:cxnLst>
              <a:cxn ang="0">
                <a:pos x="connsiteX0" y="connsiteY0"/>
              </a:cxn>
              <a:cxn ang="0">
                <a:pos x="connsiteX1" y="connsiteY1"/>
              </a:cxn>
              <a:cxn ang="0">
                <a:pos x="connsiteX2" y="connsiteY2"/>
              </a:cxn>
            </a:cxnLst>
            <a:rect l="l" t="t" r="r" b="b"/>
            <a:pathLst>
              <a:path w="1048871" h="224117">
                <a:moveTo>
                  <a:pt x="1048871" y="0"/>
                </a:moveTo>
                <a:cubicBezTo>
                  <a:pt x="800100" y="8217"/>
                  <a:pt x="551330" y="16435"/>
                  <a:pt x="376518" y="53788"/>
                </a:cubicBezTo>
                <a:cubicBezTo>
                  <a:pt x="201706" y="91141"/>
                  <a:pt x="100853" y="157629"/>
                  <a:pt x="0" y="224117"/>
                </a:cubicBezTo>
              </a:path>
            </a:pathLst>
          </a:custGeom>
          <a:noFill/>
          <a:ln>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a:extLst>
              <a:ext uri="{FF2B5EF4-FFF2-40B4-BE49-F238E27FC236}">
                <a16:creationId xmlns:a16="http://schemas.microsoft.com/office/drawing/2014/main" id="{4EEB52A4-D582-DF48-9D71-D22ED64BB502}"/>
              </a:ext>
            </a:extLst>
          </p:cNvPr>
          <p:cNvSpPr/>
          <p:nvPr/>
        </p:nvSpPr>
        <p:spPr bwMode="gray">
          <a:xfrm>
            <a:off x="9368118" y="5898776"/>
            <a:ext cx="1102658" cy="71934"/>
          </a:xfrm>
          <a:custGeom>
            <a:avLst/>
            <a:gdLst>
              <a:gd name="connsiteX0" fmla="*/ 1102658 w 1102658"/>
              <a:gd name="connsiteY0" fmla="*/ 17930 h 71934"/>
              <a:gd name="connsiteX1" fmla="*/ 376517 w 1102658"/>
              <a:gd name="connsiteY1" fmla="*/ 71718 h 71934"/>
              <a:gd name="connsiteX2" fmla="*/ 0 w 1102658"/>
              <a:gd name="connsiteY2" fmla="*/ 0 h 71934"/>
            </a:gdLst>
            <a:ahLst/>
            <a:cxnLst>
              <a:cxn ang="0">
                <a:pos x="connsiteX0" y="connsiteY0"/>
              </a:cxn>
              <a:cxn ang="0">
                <a:pos x="connsiteX1" y="connsiteY1"/>
              </a:cxn>
              <a:cxn ang="0">
                <a:pos x="connsiteX2" y="connsiteY2"/>
              </a:cxn>
            </a:cxnLst>
            <a:rect l="l" t="t" r="r" b="b"/>
            <a:pathLst>
              <a:path w="1102658" h="71934">
                <a:moveTo>
                  <a:pt x="1102658" y="17930"/>
                </a:moveTo>
                <a:cubicBezTo>
                  <a:pt x="831475" y="46318"/>
                  <a:pt x="560293" y="74706"/>
                  <a:pt x="376517" y="71718"/>
                </a:cubicBezTo>
                <a:cubicBezTo>
                  <a:pt x="192741" y="68730"/>
                  <a:pt x="96370" y="34365"/>
                  <a:pt x="0" y="0"/>
                </a:cubicBezTo>
              </a:path>
            </a:pathLst>
          </a:custGeom>
          <a:noFill/>
          <a:ln>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a:extLst>
              <a:ext uri="{FF2B5EF4-FFF2-40B4-BE49-F238E27FC236}">
                <a16:creationId xmlns:a16="http://schemas.microsoft.com/office/drawing/2014/main" id="{084ED784-7C16-CB48-BCD9-4632A12829D9}"/>
              </a:ext>
            </a:extLst>
          </p:cNvPr>
          <p:cNvSpPr/>
          <p:nvPr/>
        </p:nvSpPr>
        <p:spPr bwMode="gray">
          <a:xfrm>
            <a:off x="9377082" y="6087035"/>
            <a:ext cx="977153" cy="198949"/>
          </a:xfrm>
          <a:custGeom>
            <a:avLst/>
            <a:gdLst>
              <a:gd name="connsiteX0" fmla="*/ 977153 w 977153"/>
              <a:gd name="connsiteY0" fmla="*/ 197224 h 198949"/>
              <a:gd name="connsiteX1" fmla="*/ 439271 w 977153"/>
              <a:gd name="connsiteY1" fmla="*/ 170330 h 198949"/>
              <a:gd name="connsiteX2" fmla="*/ 0 w 977153"/>
              <a:gd name="connsiteY2" fmla="*/ 0 h 198949"/>
            </a:gdLst>
            <a:ahLst/>
            <a:cxnLst>
              <a:cxn ang="0">
                <a:pos x="connsiteX0" y="connsiteY0"/>
              </a:cxn>
              <a:cxn ang="0">
                <a:pos x="connsiteX1" y="connsiteY1"/>
              </a:cxn>
              <a:cxn ang="0">
                <a:pos x="connsiteX2" y="connsiteY2"/>
              </a:cxn>
            </a:cxnLst>
            <a:rect l="l" t="t" r="r" b="b"/>
            <a:pathLst>
              <a:path w="977153" h="198949">
                <a:moveTo>
                  <a:pt x="977153" y="197224"/>
                </a:moveTo>
                <a:cubicBezTo>
                  <a:pt x="789641" y="200212"/>
                  <a:pt x="602130" y="203201"/>
                  <a:pt x="439271" y="170330"/>
                </a:cubicBezTo>
                <a:cubicBezTo>
                  <a:pt x="276412" y="137459"/>
                  <a:pt x="138206" y="68729"/>
                  <a:pt x="0" y="0"/>
                </a:cubicBezTo>
              </a:path>
            </a:pathLst>
          </a:custGeom>
          <a:noFill/>
          <a:ln>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Grafik 100">
            <a:extLst>
              <a:ext uri="{FF2B5EF4-FFF2-40B4-BE49-F238E27FC236}">
                <a16:creationId xmlns:a16="http://schemas.microsoft.com/office/drawing/2014/main" id="{132F6F97-4EB0-43CB-91E5-F8F30FA50A8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46715" y="4740644"/>
            <a:ext cx="93812" cy="115200"/>
          </a:xfrm>
          <a:prstGeom prst="rect">
            <a:avLst/>
          </a:prstGeom>
        </p:spPr>
      </p:pic>
    </p:spTree>
    <p:extLst>
      <p:ext uri="{BB962C8B-B14F-4D97-AF65-F5344CB8AC3E}">
        <p14:creationId xmlns:p14="http://schemas.microsoft.com/office/powerpoint/2010/main" val="17240311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CB6933-2DF8-904B-8ABE-C300F7F2FE4E}"/>
              </a:ext>
            </a:extLst>
          </p:cNvPr>
          <p:cNvSpPr>
            <a:spLocks noGrp="1"/>
          </p:cNvSpPr>
          <p:nvPr>
            <p:ph type="title"/>
          </p:nvPr>
        </p:nvSpPr>
        <p:spPr/>
        <p:txBody>
          <a:bodyPr/>
          <a:lstStyle/>
          <a:p>
            <a:r>
              <a:rPr lang="en-DE" dirty="0"/>
              <a:t>NFTs on Tezos: Why choose Tezos?</a:t>
            </a:r>
          </a:p>
        </p:txBody>
      </p:sp>
      <p:sp>
        <p:nvSpPr>
          <p:cNvPr id="5" name="Slide Number Placeholder 4">
            <a:extLst>
              <a:ext uri="{FF2B5EF4-FFF2-40B4-BE49-F238E27FC236}">
                <a16:creationId xmlns:a16="http://schemas.microsoft.com/office/drawing/2014/main" id="{34DE0646-EE9E-B547-A88A-47B1EE39E1B4}"/>
              </a:ext>
            </a:extLst>
          </p:cNvPr>
          <p:cNvSpPr>
            <a:spLocks noGrp="1"/>
          </p:cNvSpPr>
          <p:nvPr>
            <p:ph type="sldNum" sz="quarter" idx="4"/>
          </p:nvPr>
        </p:nvSpPr>
        <p:spPr/>
        <p:txBody>
          <a:bodyPr/>
          <a:lstStyle/>
          <a:p>
            <a:fld id="{369A084B-84B6-4F15-B0F5-CCDC4176846B}" type="slidenum">
              <a:rPr lang="en-US" smtClean="0"/>
              <a:pPr/>
              <a:t>61</a:t>
            </a:fld>
            <a:endParaRPr lang="en-US" dirty="0"/>
          </a:p>
        </p:txBody>
      </p:sp>
      <p:sp>
        <p:nvSpPr>
          <p:cNvPr id="6" name="Date Placeholder 5">
            <a:extLst>
              <a:ext uri="{FF2B5EF4-FFF2-40B4-BE49-F238E27FC236}">
                <a16:creationId xmlns:a16="http://schemas.microsoft.com/office/drawing/2014/main" id="{D737DABD-FF60-6243-A54C-23EEECE90FFD}"/>
              </a:ext>
            </a:extLst>
          </p:cNvPr>
          <p:cNvSpPr>
            <a:spLocks noGrp="1"/>
          </p:cNvSpPr>
          <p:nvPr>
            <p:ph type="dt" sz="half" idx="2"/>
          </p:nvPr>
        </p:nvSpPr>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Footer Placeholder 6">
            <a:extLst>
              <a:ext uri="{FF2B5EF4-FFF2-40B4-BE49-F238E27FC236}">
                <a16:creationId xmlns:a16="http://schemas.microsoft.com/office/drawing/2014/main" id="{C1A1B306-DC97-A849-BEFD-6F9C2B625058}"/>
              </a:ext>
            </a:extLst>
          </p:cNvPr>
          <p:cNvSpPr>
            <a:spLocks noGrp="1"/>
          </p:cNvSpPr>
          <p:nvPr>
            <p:ph type="ftr" sz="quarter" idx="3"/>
          </p:nvPr>
        </p:nvSpPr>
        <p:spPr/>
        <p:txBody>
          <a:bodyPr/>
          <a:lstStyle/>
          <a:p>
            <a:r>
              <a:rPr lang="en-US" dirty="0"/>
              <a:t>Tezos Deep Dive Deck - Licensed under CC BY 4.0</a:t>
            </a:r>
          </a:p>
        </p:txBody>
      </p:sp>
      <p:sp>
        <p:nvSpPr>
          <p:cNvPr id="11" name="Rectangle 10">
            <a:extLst>
              <a:ext uri="{FF2B5EF4-FFF2-40B4-BE49-F238E27FC236}">
                <a16:creationId xmlns:a16="http://schemas.microsoft.com/office/drawing/2014/main" id="{485A856D-F122-264B-A4A7-15B73A2BDA02}"/>
              </a:ext>
            </a:extLst>
          </p:cNvPr>
          <p:cNvSpPr/>
          <p:nvPr/>
        </p:nvSpPr>
        <p:spPr bwMode="gray">
          <a:xfrm>
            <a:off x="359998" y="884238"/>
            <a:ext cx="5653451" cy="1655303"/>
          </a:xfrm>
          <a:prstGeom prst="rect">
            <a:avLst/>
          </a:prstGeom>
          <a:solidFill>
            <a:schemeClr val="bg1"/>
          </a:solid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300"/>
              </a:spcBef>
              <a:spcAft>
                <a:spcPts val="100"/>
              </a:spcAft>
            </a:pPr>
            <a:r>
              <a:rPr lang="en-US" sz="1300" b="1" dirty="0">
                <a:solidFill>
                  <a:schemeClr val="tx1"/>
                </a:solidFill>
              </a:rPr>
              <a:t>Clean NFTs</a:t>
            </a:r>
          </a:p>
          <a:p>
            <a:pPr algn="ctr">
              <a:spcBef>
                <a:spcPts val="300"/>
              </a:spcBef>
              <a:spcAft>
                <a:spcPts val="100"/>
              </a:spcAft>
            </a:pPr>
            <a:endParaRPr lang="en-US" sz="1300" b="1" dirty="0">
              <a:solidFill>
                <a:schemeClr val="tx1"/>
              </a:solidFill>
            </a:endParaRPr>
          </a:p>
          <a:p>
            <a:pPr algn="ctr">
              <a:spcBef>
                <a:spcPts val="300"/>
              </a:spcBef>
              <a:spcAft>
                <a:spcPts val="100"/>
              </a:spcAft>
            </a:pPr>
            <a:r>
              <a:rPr lang="en-US" sz="1300" dirty="0">
                <a:solidFill>
                  <a:schemeClr val="tx1"/>
                </a:solidFill>
              </a:rPr>
              <a:t>Compared to Bitcoin, Ethereum and other </a:t>
            </a:r>
            <a:r>
              <a:rPr lang="en-US" sz="1300" dirty="0" err="1">
                <a:solidFill>
                  <a:schemeClr val="tx1"/>
                </a:solidFill>
              </a:rPr>
              <a:t>PoW</a:t>
            </a:r>
            <a:r>
              <a:rPr lang="en-US" sz="1300" dirty="0">
                <a:solidFill>
                  <a:schemeClr val="tx1"/>
                </a:solidFill>
              </a:rPr>
              <a:t>-Blockchains, Tezos has a neglectable carbon footprint thanks to its energy efficient </a:t>
            </a:r>
            <a:r>
              <a:rPr lang="en-US" sz="1300" dirty="0" err="1">
                <a:solidFill>
                  <a:schemeClr val="tx1"/>
                </a:solidFill>
              </a:rPr>
              <a:t>LPoS</a:t>
            </a:r>
            <a:r>
              <a:rPr lang="en-US" sz="1300" dirty="0">
                <a:solidFill>
                  <a:schemeClr val="tx1"/>
                </a:solidFill>
              </a:rPr>
              <a:t> sybil resistance mechanism.</a:t>
            </a:r>
          </a:p>
        </p:txBody>
      </p:sp>
      <p:sp>
        <p:nvSpPr>
          <p:cNvPr id="12" name="Rectangle 11">
            <a:extLst>
              <a:ext uri="{FF2B5EF4-FFF2-40B4-BE49-F238E27FC236}">
                <a16:creationId xmlns:a16="http://schemas.microsoft.com/office/drawing/2014/main" id="{973E9FF1-AF60-C640-A1B4-148E094DB19A}"/>
              </a:ext>
            </a:extLst>
          </p:cNvPr>
          <p:cNvSpPr/>
          <p:nvPr/>
        </p:nvSpPr>
        <p:spPr bwMode="gray">
          <a:xfrm>
            <a:off x="6175375" y="2863467"/>
            <a:ext cx="5653451" cy="1655303"/>
          </a:xfrm>
          <a:prstGeom prst="rect">
            <a:avLst/>
          </a:prstGeom>
          <a:solidFill>
            <a:schemeClr val="bg1"/>
          </a:solid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300"/>
              </a:spcBef>
              <a:spcAft>
                <a:spcPts val="100"/>
              </a:spcAft>
            </a:pPr>
            <a:r>
              <a:rPr lang="en-US" sz="1300" b="1" dirty="0">
                <a:solidFill>
                  <a:schemeClr val="tx1"/>
                </a:solidFill>
              </a:rPr>
              <a:t>Low Costs</a:t>
            </a:r>
          </a:p>
          <a:p>
            <a:pPr algn="ctr">
              <a:spcBef>
                <a:spcPts val="300"/>
              </a:spcBef>
              <a:spcAft>
                <a:spcPts val="100"/>
              </a:spcAft>
            </a:pPr>
            <a:endParaRPr lang="en-US" sz="1300" dirty="0">
              <a:solidFill>
                <a:schemeClr val="tx1"/>
              </a:solidFill>
            </a:endParaRPr>
          </a:p>
          <a:p>
            <a:pPr algn="ctr">
              <a:spcBef>
                <a:spcPts val="300"/>
              </a:spcBef>
              <a:spcAft>
                <a:spcPts val="100"/>
              </a:spcAft>
            </a:pPr>
            <a:r>
              <a:rPr lang="en-US" sz="1300" dirty="0">
                <a:solidFill>
                  <a:schemeClr val="tx1"/>
                </a:solidFill>
              </a:rPr>
              <a:t>Compared to other Smart Contract platforms like Ethereum, Tezos has an unbeatable cost structure thanks to its scalability and continued efficiency improvements brought about with on-chain governance technology updates.</a:t>
            </a:r>
          </a:p>
        </p:txBody>
      </p:sp>
      <p:sp>
        <p:nvSpPr>
          <p:cNvPr id="13" name="Rectangle 12">
            <a:extLst>
              <a:ext uri="{FF2B5EF4-FFF2-40B4-BE49-F238E27FC236}">
                <a16:creationId xmlns:a16="http://schemas.microsoft.com/office/drawing/2014/main" id="{D2DE4E7C-E4D0-964B-ACDB-E865BD23A8CB}"/>
              </a:ext>
            </a:extLst>
          </p:cNvPr>
          <p:cNvSpPr/>
          <p:nvPr/>
        </p:nvSpPr>
        <p:spPr bwMode="gray">
          <a:xfrm>
            <a:off x="359999" y="4842696"/>
            <a:ext cx="5653451" cy="1655303"/>
          </a:xfrm>
          <a:prstGeom prst="rect">
            <a:avLst/>
          </a:prstGeom>
          <a:solidFill>
            <a:schemeClr val="bg1"/>
          </a:solid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300"/>
              </a:spcBef>
              <a:spcAft>
                <a:spcPts val="100"/>
              </a:spcAft>
            </a:pPr>
            <a:r>
              <a:rPr lang="en-US" sz="1300" b="1" dirty="0">
                <a:solidFill>
                  <a:schemeClr val="tx1"/>
                </a:solidFill>
              </a:rPr>
              <a:t>Fast Transactions</a:t>
            </a:r>
          </a:p>
          <a:p>
            <a:pPr algn="ctr">
              <a:spcBef>
                <a:spcPts val="300"/>
              </a:spcBef>
              <a:spcAft>
                <a:spcPts val="100"/>
              </a:spcAft>
            </a:pPr>
            <a:endParaRPr lang="en-US" sz="1300" b="1" dirty="0">
              <a:solidFill>
                <a:schemeClr val="tx1"/>
              </a:solidFill>
            </a:endParaRPr>
          </a:p>
          <a:p>
            <a:pPr algn="ctr">
              <a:spcBef>
                <a:spcPts val="300"/>
              </a:spcBef>
              <a:spcAft>
                <a:spcPts val="100"/>
              </a:spcAft>
            </a:pPr>
            <a:r>
              <a:rPr lang="en-US" sz="1300" dirty="0">
                <a:solidFill>
                  <a:schemeClr val="tx1"/>
                </a:solidFill>
              </a:rPr>
              <a:t>Transactions on Tezos are fast in blockchain dimensions. The update of the consensus algorithm Emmy+ to Emmy* did speed up finality even further</a:t>
            </a:r>
          </a:p>
        </p:txBody>
      </p:sp>
      <p:sp>
        <p:nvSpPr>
          <p:cNvPr id="14" name="Rectangle 13">
            <a:extLst>
              <a:ext uri="{FF2B5EF4-FFF2-40B4-BE49-F238E27FC236}">
                <a16:creationId xmlns:a16="http://schemas.microsoft.com/office/drawing/2014/main" id="{293FE6E0-806E-9640-A198-4A5E8448C17F}"/>
              </a:ext>
            </a:extLst>
          </p:cNvPr>
          <p:cNvSpPr/>
          <p:nvPr/>
        </p:nvSpPr>
        <p:spPr bwMode="gray">
          <a:xfrm>
            <a:off x="6175375" y="884238"/>
            <a:ext cx="5653451" cy="165530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300"/>
              </a:spcBef>
              <a:spcAft>
                <a:spcPts val="100"/>
              </a:spcAft>
            </a:pPr>
            <a:r>
              <a:rPr lang="en-US" sz="1300" i="1" dirty="0">
                <a:solidFill>
                  <a:schemeClr val="tx1"/>
                </a:solidFill>
              </a:rPr>
              <a:t>“</a:t>
            </a:r>
            <a:r>
              <a:rPr lang="en-GB" i="1" dirty="0">
                <a:solidFill>
                  <a:schemeClr val="tx1"/>
                </a:solidFill>
              </a:rPr>
              <a:t>I cannot wait to release my first Juicy Drops collection. […] However, I want to be mindful of environmental concerns and accessibility to all of my fans before we go live. Happy to now be working with </a:t>
            </a:r>
            <a:r>
              <a:rPr lang="en-GB" i="1" dirty="0" err="1">
                <a:solidFill>
                  <a:schemeClr val="tx1"/>
                </a:solidFill>
              </a:rPr>
              <a:t>OneOf</a:t>
            </a:r>
            <a:r>
              <a:rPr lang="en-GB" i="1" dirty="0">
                <a:solidFill>
                  <a:schemeClr val="tx1"/>
                </a:solidFill>
              </a:rPr>
              <a:t>, who is addressing both of these issues.</a:t>
            </a:r>
            <a:r>
              <a:rPr lang="en-US" sz="1300" i="1" dirty="0">
                <a:solidFill>
                  <a:schemeClr val="tx1"/>
                </a:solidFill>
              </a:rPr>
              <a:t>”</a:t>
            </a:r>
          </a:p>
          <a:p>
            <a:pPr algn="r">
              <a:spcBef>
                <a:spcPts val="300"/>
              </a:spcBef>
              <a:spcAft>
                <a:spcPts val="100"/>
              </a:spcAft>
            </a:pPr>
            <a:r>
              <a:rPr lang="en-US" sz="1000" b="1" dirty="0">
                <a:solidFill>
                  <a:schemeClr val="tx1"/>
                </a:solidFill>
              </a:rPr>
              <a:t>Doja Cat about </a:t>
            </a:r>
            <a:r>
              <a:rPr lang="en-US" sz="1000" b="1" dirty="0" err="1">
                <a:solidFill>
                  <a:schemeClr val="tx1"/>
                </a:solidFill>
              </a:rPr>
              <a:t>Tezos</a:t>
            </a:r>
            <a:r>
              <a:rPr lang="en-US" sz="1000" b="1" dirty="0">
                <a:solidFill>
                  <a:schemeClr val="tx1"/>
                </a:solidFill>
              </a:rPr>
              <a:t>-based </a:t>
            </a:r>
            <a:r>
              <a:rPr lang="en-US" sz="1000" b="1" dirty="0" err="1">
                <a:solidFill>
                  <a:schemeClr val="tx1"/>
                </a:solidFill>
              </a:rPr>
              <a:t>OneOf</a:t>
            </a:r>
            <a:endParaRPr lang="en-US" sz="1000" b="1" dirty="0">
              <a:solidFill>
                <a:schemeClr val="tx1"/>
              </a:solidFill>
            </a:endParaRPr>
          </a:p>
        </p:txBody>
      </p:sp>
      <p:sp>
        <p:nvSpPr>
          <p:cNvPr id="15" name="Rectangle 14">
            <a:extLst>
              <a:ext uri="{FF2B5EF4-FFF2-40B4-BE49-F238E27FC236}">
                <a16:creationId xmlns:a16="http://schemas.microsoft.com/office/drawing/2014/main" id="{E534FB5A-CD23-504A-8931-D377E18F1A5D}"/>
              </a:ext>
            </a:extLst>
          </p:cNvPr>
          <p:cNvSpPr/>
          <p:nvPr/>
        </p:nvSpPr>
        <p:spPr bwMode="gray">
          <a:xfrm>
            <a:off x="359998" y="2863467"/>
            <a:ext cx="5653451" cy="165530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300"/>
              </a:spcBef>
              <a:spcAft>
                <a:spcPts val="100"/>
              </a:spcAft>
            </a:pPr>
            <a:r>
              <a:rPr lang="en-US" sz="1300" i="1" dirty="0">
                <a:solidFill>
                  <a:schemeClr val="tx1"/>
                </a:solidFill>
              </a:rPr>
              <a:t>“</a:t>
            </a:r>
            <a:r>
              <a:rPr lang="en-GB" sz="1300" i="1" dirty="0">
                <a:solidFill>
                  <a:schemeClr val="tx1"/>
                </a:solidFill>
              </a:rPr>
              <a:t>What prompted me to look for other platforms and discover </a:t>
            </a:r>
            <a:r>
              <a:rPr lang="en-GB" sz="1300" i="1" dirty="0" err="1">
                <a:solidFill>
                  <a:schemeClr val="tx1"/>
                </a:solidFill>
              </a:rPr>
              <a:t>Kalamint</a:t>
            </a:r>
            <a:r>
              <a:rPr lang="en-GB" sz="1300" i="1" dirty="0">
                <a:solidFill>
                  <a:schemeClr val="tx1"/>
                </a:solidFill>
              </a:rPr>
              <a:t> was first and foremost the huge minting fees on platforms using Ethereum. Using </a:t>
            </a:r>
            <a:r>
              <a:rPr lang="en-GB" sz="1300" i="1" dirty="0" err="1">
                <a:solidFill>
                  <a:schemeClr val="tx1"/>
                </a:solidFill>
              </a:rPr>
              <a:t>Tezos</a:t>
            </a:r>
            <a:r>
              <a:rPr lang="en-GB" sz="1300" i="1" dirty="0">
                <a:solidFill>
                  <a:schemeClr val="tx1"/>
                </a:solidFill>
              </a:rPr>
              <a:t> to tokenise artworks is an undeniable advantage.</a:t>
            </a:r>
            <a:r>
              <a:rPr lang="en-US" sz="1300" i="1" dirty="0">
                <a:solidFill>
                  <a:schemeClr val="tx1"/>
                </a:solidFill>
              </a:rPr>
              <a:t>”</a:t>
            </a:r>
          </a:p>
          <a:p>
            <a:pPr algn="r">
              <a:spcBef>
                <a:spcPts val="300"/>
              </a:spcBef>
              <a:spcAft>
                <a:spcPts val="100"/>
              </a:spcAft>
            </a:pPr>
            <a:r>
              <a:rPr lang="en-US" sz="1000" b="1" dirty="0">
                <a:solidFill>
                  <a:schemeClr val="tx1"/>
                </a:solidFill>
              </a:rPr>
              <a:t>NFT artist MAIKEUL in a Medium interview with </a:t>
            </a:r>
            <a:r>
              <a:rPr lang="en-US" sz="1000" b="1" dirty="0" err="1">
                <a:solidFill>
                  <a:schemeClr val="tx1"/>
                </a:solidFill>
              </a:rPr>
              <a:t>Kalamint</a:t>
            </a:r>
            <a:r>
              <a:rPr lang="en-US" sz="1000" b="1" dirty="0">
                <a:solidFill>
                  <a:schemeClr val="tx1"/>
                </a:solidFill>
              </a:rPr>
              <a:t>    </a:t>
            </a:r>
          </a:p>
          <a:p>
            <a:pPr algn="r">
              <a:spcBef>
                <a:spcPts val="300"/>
              </a:spcBef>
              <a:spcAft>
                <a:spcPts val="100"/>
              </a:spcAft>
            </a:pPr>
            <a:endParaRPr lang="en-US" sz="1000" b="1" dirty="0">
              <a:solidFill>
                <a:schemeClr val="tx1"/>
              </a:solidFill>
            </a:endParaRPr>
          </a:p>
          <a:p>
            <a:pPr algn="ctr">
              <a:spcBef>
                <a:spcPts val="300"/>
              </a:spcBef>
              <a:spcAft>
                <a:spcPts val="100"/>
              </a:spcAft>
            </a:pPr>
            <a:r>
              <a:rPr lang="en-GB" sz="1000" i="1" dirty="0">
                <a:solidFill>
                  <a:schemeClr val="tx1"/>
                </a:solidFill>
              </a:rPr>
              <a:t>“Gas prices from the Ethereum network are not going to stabilize any time soon.”</a:t>
            </a:r>
            <a:r>
              <a:rPr lang="en-US" sz="1000" b="1" i="1" dirty="0">
                <a:solidFill>
                  <a:schemeClr val="tx1"/>
                </a:solidFill>
              </a:rPr>
              <a:t> </a:t>
            </a:r>
          </a:p>
          <a:p>
            <a:pPr algn="r">
              <a:spcBef>
                <a:spcPts val="300"/>
              </a:spcBef>
              <a:spcAft>
                <a:spcPts val="100"/>
              </a:spcAft>
            </a:pPr>
            <a:r>
              <a:rPr lang="en-US" sz="1000" b="1" dirty="0">
                <a:solidFill>
                  <a:schemeClr val="tx1"/>
                </a:solidFill>
              </a:rPr>
              <a:t>NFT artist </a:t>
            </a:r>
            <a:r>
              <a:rPr lang="en-US" sz="1000" b="1" dirty="0" err="1">
                <a:solidFill>
                  <a:schemeClr val="tx1"/>
                </a:solidFill>
              </a:rPr>
              <a:t>Cripera</a:t>
            </a:r>
            <a:r>
              <a:rPr lang="en-US" sz="1000" b="1" dirty="0">
                <a:solidFill>
                  <a:schemeClr val="tx1"/>
                </a:solidFill>
              </a:rPr>
              <a:t> on a Medium interview with </a:t>
            </a:r>
            <a:r>
              <a:rPr lang="en-US" sz="1000" b="1" dirty="0" err="1">
                <a:solidFill>
                  <a:schemeClr val="tx1"/>
                </a:solidFill>
              </a:rPr>
              <a:t>Kalamint</a:t>
            </a:r>
            <a:endParaRPr lang="en-US" sz="1000" b="1" dirty="0">
              <a:solidFill>
                <a:schemeClr val="tx1"/>
              </a:solidFill>
            </a:endParaRPr>
          </a:p>
        </p:txBody>
      </p:sp>
      <p:sp>
        <p:nvSpPr>
          <p:cNvPr id="16" name="Rectangle 15">
            <a:extLst>
              <a:ext uri="{FF2B5EF4-FFF2-40B4-BE49-F238E27FC236}">
                <a16:creationId xmlns:a16="http://schemas.microsoft.com/office/drawing/2014/main" id="{12D29DBC-9231-C445-B317-2544247E8350}"/>
              </a:ext>
            </a:extLst>
          </p:cNvPr>
          <p:cNvSpPr/>
          <p:nvPr/>
        </p:nvSpPr>
        <p:spPr bwMode="gray">
          <a:xfrm>
            <a:off x="6175375" y="4842696"/>
            <a:ext cx="5653451" cy="165530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300"/>
              </a:spcBef>
              <a:spcAft>
                <a:spcPts val="100"/>
              </a:spcAft>
            </a:pPr>
            <a:r>
              <a:rPr lang="en-US" sz="1300" i="1" dirty="0">
                <a:solidFill>
                  <a:schemeClr val="tx1"/>
                </a:solidFill>
              </a:rPr>
              <a:t>“</a:t>
            </a:r>
            <a:r>
              <a:rPr lang="en-GB" i="1" dirty="0" err="1">
                <a:solidFill>
                  <a:schemeClr val="tx1"/>
                </a:solidFill>
              </a:rPr>
              <a:t>Tezos</a:t>
            </a:r>
            <a:r>
              <a:rPr lang="en-GB" i="1" dirty="0">
                <a:solidFill>
                  <a:schemeClr val="tx1"/>
                </a:solidFill>
              </a:rPr>
              <a:t> has important qualities that can be similarly valued by Ethereum’s standards. High decentralization and thus safe, secure and </a:t>
            </a:r>
            <a:r>
              <a:rPr lang="en-GB" i="1" dirty="0" err="1">
                <a:solidFill>
                  <a:schemeClr val="tx1"/>
                </a:solidFill>
              </a:rPr>
              <a:t>trustless</a:t>
            </a:r>
            <a:r>
              <a:rPr lang="en-GB" i="1" dirty="0">
                <a:solidFill>
                  <a:schemeClr val="tx1"/>
                </a:solidFill>
              </a:rPr>
              <a:t>. </a:t>
            </a:r>
            <a:r>
              <a:rPr lang="en-GB" i="1" dirty="0" err="1">
                <a:solidFill>
                  <a:schemeClr val="tx1"/>
                </a:solidFill>
              </a:rPr>
              <a:t>Tezos</a:t>
            </a:r>
            <a:r>
              <a:rPr lang="en-GB" i="1" dirty="0">
                <a:solidFill>
                  <a:schemeClr val="tx1"/>
                </a:solidFill>
              </a:rPr>
              <a:t> combines that quality with fast transactions and a high TPS (~121).</a:t>
            </a:r>
            <a:r>
              <a:rPr lang="en-US" sz="1300" i="1" dirty="0">
                <a:solidFill>
                  <a:schemeClr val="tx1"/>
                </a:solidFill>
              </a:rPr>
              <a:t>”</a:t>
            </a:r>
          </a:p>
          <a:p>
            <a:pPr algn="r">
              <a:spcBef>
                <a:spcPts val="300"/>
              </a:spcBef>
              <a:spcAft>
                <a:spcPts val="100"/>
              </a:spcAft>
            </a:pPr>
            <a:r>
              <a:rPr lang="en-US" sz="1000" b="1" dirty="0">
                <a:solidFill>
                  <a:schemeClr val="tx1"/>
                </a:solidFill>
              </a:rPr>
              <a:t>Allen Walters on </a:t>
            </a:r>
            <a:r>
              <a:rPr lang="en-US" sz="1000" b="1" dirty="0" err="1">
                <a:solidFill>
                  <a:schemeClr val="tx1"/>
                </a:solidFill>
              </a:rPr>
              <a:t>Cryptoslate</a:t>
            </a:r>
            <a:endParaRPr lang="en-US" sz="1000" b="1" dirty="0">
              <a:solidFill>
                <a:schemeClr val="tx1"/>
              </a:solidFill>
            </a:endParaRPr>
          </a:p>
        </p:txBody>
      </p:sp>
      <p:pic>
        <p:nvPicPr>
          <p:cNvPr id="18" name="Content Placeholder 17" descr="Share outline">
            <a:hlinkClick r:id="rId2"/>
            <a:extLst>
              <a:ext uri="{FF2B5EF4-FFF2-40B4-BE49-F238E27FC236}">
                <a16:creationId xmlns:a16="http://schemas.microsoft.com/office/drawing/2014/main" id="{C0CA6DF0-0E4D-754C-910E-FBA2326C6681}"/>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1994" y="3614024"/>
            <a:ext cx="193716" cy="193716"/>
          </a:xfrm>
        </p:spPr>
      </p:pic>
      <p:pic>
        <p:nvPicPr>
          <p:cNvPr id="19" name="Content Placeholder 17" descr="Share outline">
            <a:hlinkClick r:id="rId5"/>
            <a:extLst>
              <a:ext uri="{FF2B5EF4-FFF2-40B4-BE49-F238E27FC236}">
                <a16:creationId xmlns:a16="http://schemas.microsoft.com/office/drawing/2014/main" id="{5865493D-5955-D945-84D7-76E96D9AD31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22796" y="4216368"/>
            <a:ext cx="193716" cy="193716"/>
          </a:xfrm>
          <a:prstGeom prst="rect">
            <a:avLst/>
          </a:prstGeom>
        </p:spPr>
      </p:pic>
      <p:pic>
        <p:nvPicPr>
          <p:cNvPr id="20" name="Content Placeholder 17" descr="Share outline">
            <a:hlinkClick r:id="rId6"/>
            <a:extLst>
              <a:ext uri="{FF2B5EF4-FFF2-40B4-BE49-F238E27FC236}">
                <a16:creationId xmlns:a16="http://schemas.microsoft.com/office/drawing/2014/main" id="{B897EEC4-55EC-4F4C-89C3-59F0B9F15AE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07363" y="1937627"/>
            <a:ext cx="193716" cy="193716"/>
          </a:xfrm>
          <a:prstGeom prst="rect">
            <a:avLst/>
          </a:prstGeom>
        </p:spPr>
      </p:pic>
    </p:spTree>
    <p:extLst>
      <p:ext uri="{BB962C8B-B14F-4D97-AF65-F5344CB8AC3E}">
        <p14:creationId xmlns:p14="http://schemas.microsoft.com/office/powerpoint/2010/main" val="16127166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2602AB-ED22-0348-A721-9B61B4DD39A5}"/>
              </a:ext>
            </a:extLst>
          </p:cNvPr>
          <p:cNvSpPr>
            <a:spLocks noGrp="1"/>
          </p:cNvSpPr>
          <p:nvPr>
            <p:ph sz="quarter" idx="13"/>
          </p:nvPr>
        </p:nvSpPr>
        <p:spPr/>
        <p:txBody>
          <a:bodyPr/>
          <a:lstStyle/>
          <a:p>
            <a:r>
              <a:rPr lang="en-GB" sz="1300" b="1" dirty="0" err="1"/>
              <a:t>tzcolors</a:t>
            </a:r>
            <a:r>
              <a:rPr lang="en-GB" sz="1300" dirty="0"/>
              <a:t> is an experimental project that was conducted to showcase the latest technology available in the </a:t>
            </a:r>
            <a:r>
              <a:rPr lang="en-GB" sz="1300" dirty="0" err="1"/>
              <a:t>Tezos</a:t>
            </a:r>
            <a:r>
              <a:rPr lang="en-GB" sz="1300" dirty="0"/>
              <a:t> ecosystem: </a:t>
            </a:r>
            <a:r>
              <a:rPr lang="en-GB" sz="1300" b="1" dirty="0"/>
              <a:t>FA2-based NFTs</a:t>
            </a:r>
            <a:r>
              <a:rPr lang="en-GB" sz="1300" dirty="0"/>
              <a:t>, an</a:t>
            </a:r>
            <a:r>
              <a:rPr lang="en-GB" sz="1300" b="1" dirty="0"/>
              <a:t> auction house contract</a:t>
            </a:r>
            <a:r>
              <a:rPr lang="en-GB" sz="1300" dirty="0"/>
              <a:t>, </a:t>
            </a:r>
            <a:r>
              <a:rPr lang="en-GB" sz="1300" b="1" dirty="0"/>
              <a:t>Beacon </a:t>
            </a:r>
            <a:r>
              <a:rPr lang="en-GB" sz="1300" dirty="0" err="1"/>
              <a:t>dApp</a:t>
            </a:r>
            <a:r>
              <a:rPr lang="en-GB" sz="1300" dirty="0"/>
              <a:t> to Wallet communication, and </a:t>
            </a:r>
            <a:r>
              <a:rPr lang="en-GB" sz="1300" b="1" dirty="0" err="1"/>
              <a:t>Taquito</a:t>
            </a:r>
            <a:r>
              <a:rPr lang="en-GB" sz="1300" b="1" dirty="0"/>
              <a:t> </a:t>
            </a:r>
            <a:r>
              <a:rPr lang="en-GB" sz="1300" dirty="0"/>
              <a:t>for contract abstraction in the frontend.</a:t>
            </a:r>
          </a:p>
          <a:p>
            <a:r>
              <a:rPr lang="en-GB" sz="1300" dirty="0"/>
              <a:t>It is an </a:t>
            </a:r>
            <a:r>
              <a:rPr lang="en-GB" sz="1300" b="1" dirty="0"/>
              <a:t>NFT marketplace</a:t>
            </a:r>
            <a:r>
              <a:rPr lang="en-GB" sz="1300" dirty="0"/>
              <a:t> where a total of </a:t>
            </a:r>
            <a:r>
              <a:rPr lang="en-GB" sz="1300" b="1" dirty="0"/>
              <a:t>1690 unique </a:t>
            </a:r>
            <a:r>
              <a:rPr lang="en-GB" sz="1300" b="1" dirty="0" err="1"/>
              <a:t>colors</a:t>
            </a:r>
            <a:r>
              <a:rPr lang="en-GB" sz="1300" dirty="0"/>
              <a:t> that were taken from </a:t>
            </a:r>
            <a:r>
              <a:rPr lang="en-GB" sz="1300" b="1" dirty="0">
                <a:hlinkClick r:id="rId2"/>
              </a:rPr>
              <a:t>Encycolorpedia</a:t>
            </a:r>
            <a:r>
              <a:rPr lang="en-GB" sz="1300" dirty="0"/>
              <a:t> can be traded in three categories: </a:t>
            </a:r>
            <a:r>
              <a:rPr lang="en-GB" sz="1300" b="1" dirty="0"/>
              <a:t>Standard</a:t>
            </a:r>
            <a:r>
              <a:rPr lang="en-GB" sz="1300" dirty="0"/>
              <a:t> (1530), </a:t>
            </a:r>
            <a:r>
              <a:rPr lang="en-GB" sz="1300" b="1" dirty="0"/>
              <a:t>Epic</a:t>
            </a:r>
            <a:r>
              <a:rPr lang="en-GB" sz="1300" dirty="0"/>
              <a:t> (128) and </a:t>
            </a:r>
            <a:r>
              <a:rPr lang="en-GB" sz="1300" b="1" dirty="0"/>
              <a:t>Legendary</a:t>
            </a:r>
            <a:r>
              <a:rPr lang="en-GB" sz="1300" dirty="0"/>
              <a:t> (32).</a:t>
            </a:r>
          </a:p>
          <a:p>
            <a:r>
              <a:rPr lang="en-GB" sz="1300" dirty="0"/>
              <a:t>With the launch in </a:t>
            </a:r>
            <a:r>
              <a:rPr lang="en-GB" sz="1300" b="1" dirty="0"/>
              <a:t>February 2021</a:t>
            </a:r>
            <a:r>
              <a:rPr lang="en-GB" sz="1300" dirty="0"/>
              <a:t>, all </a:t>
            </a:r>
            <a:r>
              <a:rPr lang="en-GB" sz="1300" dirty="0" err="1"/>
              <a:t>colors</a:t>
            </a:r>
            <a:r>
              <a:rPr lang="en-GB" sz="1300" dirty="0"/>
              <a:t> were immediately available for purchase in </a:t>
            </a:r>
            <a:r>
              <a:rPr lang="en-GB" sz="1300" b="1" dirty="0"/>
              <a:t>initial auctions</a:t>
            </a:r>
            <a:r>
              <a:rPr lang="en-GB" sz="1300" dirty="0"/>
              <a:t> where the minimum bid was </a:t>
            </a:r>
            <a:r>
              <a:rPr lang="en-GB" sz="1300" b="1" dirty="0"/>
              <a:t>1 ꜩ</a:t>
            </a:r>
            <a:r>
              <a:rPr lang="en-GB" sz="1300" dirty="0"/>
              <a:t>.</a:t>
            </a:r>
          </a:p>
          <a:p>
            <a:r>
              <a:rPr lang="en-DE" sz="1300" dirty="0"/>
              <a:t>Auctions last </a:t>
            </a:r>
            <a:r>
              <a:rPr lang="en-DE" sz="1300" b="1" dirty="0"/>
              <a:t>5 days </a:t>
            </a:r>
            <a:r>
              <a:rPr lang="en-DE" sz="1300" dirty="0"/>
              <a:t>and are </a:t>
            </a:r>
            <a:r>
              <a:rPr lang="en-DE" sz="1300" b="1" dirty="0"/>
              <a:t>extended by 5 minutes</a:t>
            </a:r>
            <a:r>
              <a:rPr lang="en-DE" sz="1300" dirty="0"/>
              <a:t>, if a bid is placed during the last five minutes.</a:t>
            </a:r>
          </a:p>
          <a:p>
            <a:r>
              <a:rPr lang="en-DE" sz="1300" dirty="0"/>
              <a:t>All proceeds from the initial auctions are accumulated in the corresponding contract and it is planned that the color owners shall have a say in their use while at least some of them are planned to be given to the developers of the required tooling.</a:t>
            </a:r>
          </a:p>
          <a:p>
            <a:r>
              <a:rPr lang="en-DE" sz="1300" dirty="0"/>
              <a:t>Color owners receive </a:t>
            </a:r>
            <a:r>
              <a:rPr lang="en-DE" sz="1300" b="1" dirty="0"/>
              <a:t>100%</a:t>
            </a:r>
            <a:r>
              <a:rPr lang="en-DE" sz="1300" dirty="0"/>
              <a:t> of the proceeds when reselling their color.</a:t>
            </a:r>
          </a:p>
          <a:p>
            <a:r>
              <a:rPr lang="en-GB" sz="1300" dirty="0"/>
              <a:t>T</a:t>
            </a:r>
            <a:r>
              <a:rPr lang="en-DE" sz="1300" dirty="0"/>
              <a:t>zcolors supports Temple, Spire, Galleon and Kukai </a:t>
            </a:r>
            <a:r>
              <a:rPr lang="en-DE" sz="1300" b="1" dirty="0"/>
              <a:t>wallets</a:t>
            </a:r>
            <a:r>
              <a:rPr lang="en-DE" sz="1300" dirty="0"/>
              <a:t> via </a:t>
            </a:r>
            <a:r>
              <a:rPr lang="en-DE" sz="1300" b="1" dirty="0"/>
              <a:t>Beacon </a:t>
            </a:r>
            <a:r>
              <a:rPr lang="en-DE" sz="1300" dirty="0"/>
              <a:t>integration and color NFTs could be used in future </a:t>
            </a:r>
            <a:r>
              <a:rPr lang="en-DE" sz="1300" b="1" dirty="0"/>
              <a:t>dApps</a:t>
            </a:r>
            <a:r>
              <a:rPr lang="en-DE" sz="1300" dirty="0"/>
              <a:t> in the Tezos ecosystem as demonstrated by the social experiment </a:t>
            </a:r>
            <a:r>
              <a:rPr lang="en-DE" sz="1300" b="1" dirty="0">
                <a:hlinkClick r:id="rId3"/>
              </a:rPr>
              <a:t>TzButton</a:t>
            </a:r>
            <a:r>
              <a:rPr lang="en-DE" sz="1300" dirty="0"/>
              <a:t>.</a:t>
            </a:r>
          </a:p>
          <a:p>
            <a:r>
              <a:rPr lang="en-DE" sz="1300" dirty="0"/>
              <a:t>As the </a:t>
            </a:r>
            <a:r>
              <a:rPr lang="en-DE" sz="1300" b="1" dirty="0"/>
              <a:t>first NFT application on Tezos</a:t>
            </a:r>
            <a:r>
              <a:rPr lang="en-DE" sz="1300" dirty="0"/>
              <a:t>, tzcolors has received a lot of attention and close to </a:t>
            </a:r>
            <a:r>
              <a:rPr lang="en-DE" sz="1300" b="1" dirty="0"/>
              <a:t>10,000 transactions</a:t>
            </a:r>
            <a:r>
              <a:rPr lang="en-DE" sz="1300" dirty="0"/>
              <a:t> have taken place on tzcolors as of July 2021.</a:t>
            </a:r>
          </a:p>
        </p:txBody>
      </p:sp>
      <p:sp>
        <p:nvSpPr>
          <p:cNvPr id="4" name="Title 3">
            <a:extLst>
              <a:ext uri="{FF2B5EF4-FFF2-40B4-BE49-F238E27FC236}">
                <a16:creationId xmlns:a16="http://schemas.microsoft.com/office/drawing/2014/main" id="{0171186D-F1D7-3C42-A0BB-C89931A0FCFF}"/>
              </a:ext>
            </a:extLst>
          </p:cNvPr>
          <p:cNvSpPr>
            <a:spLocks noGrp="1"/>
          </p:cNvSpPr>
          <p:nvPr>
            <p:ph type="title"/>
          </p:nvPr>
        </p:nvSpPr>
        <p:spPr/>
        <p:txBody>
          <a:bodyPr/>
          <a:lstStyle/>
          <a:p>
            <a:r>
              <a:rPr lang="en-DE" dirty="0"/>
              <a:t>NFTs on Tezos: tzcolors</a:t>
            </a:r>
          </a:p>
        </p:txBody>
      </p:sp>
      <p:sp>
        <p:nvSpPr>
          <p:cNvPr id="5" name="Slide Number Placeholder 4">
            <a:extLst>
              <a:ext uri="{FF2B5EF4-FFF2-40B4-BE49-F238E27FC236}">
                <a16:creationId xmlns:a16="http://schemas.microsoft.com/office/drawing/2014/main" id="{BDB195D3-8DC3-8E42-A3D8-32BA31FFE4C5}"/>
              </a:ext>
            </a:extLst>
          </p:cNvPr>
          <p:cNvSpPr>
            <a:spLocks noGrp="1"/>
          </p:cNvSpPr>
          <p:nvPr>
            <p:ph type="sldNum" sz="quarter" idx="4"/>
          </p:nvPr>
        </p:nvSpPr>
        <p:spPr/>
        <p:txBody>
          <a:bodyPr/>
          <a:lstStyle/>
          <a:p>
            <a:fld id="{369A084B-84B6-4F15-B0F5-CCDC4176846B}" type="slidenum">
              <a:rPr lang="en-US" smtClean="0"/>
              <a:pPr/>
              <a:t>62</a:t>
            </a:fld>
            <a:endParaRPr lang="en-US" dirty="0"/>
          </a:p>
        </p:txBody>
      </p:sp>
      <p:sp>
        <p:nvSpPr>
          <p:cNvPr id="6" name="Date Placeholder 5">
            <a:extLst>
              <a:ext uri="{FF2B5EF4-FFF2-40B4-BE49-F238E27FC236}">
                <a16:creationId xmlns:a16="http://schemas.microsoft.com/office/drawing/2014/main" id="{139CEE03-BD23-2844-B3D6-599809EE1535}"/>
              </a:ext>
            </a:extLst>
          </p:cNvPr>
          <p:cNvSpPr>
            <a:spLocks noGrp="1"/>
          </p:cNvSpPr>
          <p:nvPr>
            <p:ph type="dt" sz="half" idx="2"/>
          </p:nvPr>
        </p:nvSpPr>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Footer Placeholder 6">
            <a:extLst>
              <a:ext uri="{FF2B5EF4-FFF2-40B4-BE49-F238E27FC236}">
                <a16:creationId xmlns:a16="http://schemas.microsoft.com/office/drawing/2014/main" id="{0AA7AD2A-3016-BC4D-BE7A-47AED67474BB}"/>
              </a:ext>
            </a:extLst>
          </p:cNvPr>
          <p:cNvSpPr>
            <a:spLocks noGrp="1"/>
          </p:cNvSpPr>
          <p:nvPr>
            <p:ph type="ftr" sz="quarter" idx="3"/>
          </p:nvPr>
        </p:nvSpPr>
        <p:spPr/>
        <p:txBody>
          <a:bodyPr/>
          <a:lstStyle/>
          <a:p>
            <a:r>
              <a:rPr lang="en-US" dirty="0"/>
              <a:t>Tezos Deep Dive Deck - Licensed under CC BY 4.0</a:t>
            </a:r>
          </a:p>
        </p:txBody>
      </p:sp>
      <p:pic>
        <p:nvPicPr>
          <p:cNvPr id="9" name="Picture 8">
            <a:hlinkClick r:id="rId4"/>
            <a:extLst>
              <a:ext uri="{FF2B5EF4-FFF2-40B4-BE49-F238E27FC236}">
                <a16:creationId xmlns:a16="http://schemas.microsoft.com/office/drawing/2014/main" id="{E5973277-8B55-CC45-8640-41F9287A2E8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75375" y="884239"/>
            <a:ext cx="4571957" cy="2997960"/>
          </a:xfrm>
          <a:prstGeom prst="rect">
            <a:avLst/>
          </a:prstGeom>
          <a:ln w="3175">
            <a:solidFill>
              <a:schemeClr val="tx1"/>
            </a:solidFill>
          </a:ln>
          <a:effectLst>
            <a:outerShdw blurRad="50800" dist="38100" dir="2700000" algn="tl" rotWithShape="0">
              <a:prstClr val="black">
                <a:alpha val="40000"/>
              </a:prstClr>
            </a:outerShdw>
          </a:effectLst>
        </p:spPr>
      </p:pic>
      <p:pic>
        <p:nvPicPr>
          <p:cNvPr id="10" name="Picture 9">
            <a:hlinkClick r:id="rId3"/>
            <a:extLst>
              <a:ext uri="{FF2B5EF4-FFF2-40B4-BE49-F238E27FC236}">
                <a16:creationId xmlns:a16="http://schemas.microsoft.com/office/drawing/2014/main" id="{A93DF1AE-F192-1247-8A49-2B50AA3873D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64471" y="4162733"/>
            <a:ext cx="4867221" cy="2335266"/>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08772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07F6EF-8219-1744-A3C1-482BEA8C37CB}"/>
              </a:ext>
            </a:extLst>
          </p:cNvPr>
          <p:cNvSpPr>
            <a:spLocks noGrp="1"/>
          </p:cNvSpPr>
          <p:nvPr>
            <p:ph sz="quarter" idx="13"/>
          </p:nvPr>
        </p:nvSpPr>
        <p:spPr/>
        <p:txBody>
          <a:bodyPr/>
          <a:lstStyle/>
          <a:p>
            <a:r>
              <a:rPr lang="en-DE" sz="1300" dirty="0"/>
              <a:t>Kalamint is a marketplace for </a:t>
            </a:r>
            <a:r>
              <a:rPr lang="en-DE" sz="1300" b="1" dirty="0"/>
              <a:t>art NFTs</a:t>
            </a:r>
            <a:r>
              <a:rPr lang="en-DE" sz="1300" dirty="0"/>
              <a:t> on Tezos and was launched in </a:t>
            </a:r>
            <a:r>
              <a:rPr lang="en-DE" sz="1300" b="1" dirty="0"/>
              <a:t>February 2021</a:t>
            </a:r>
            <a:r>
              <a:rPr lang="en-DE" sz="1300" dirty="0"/>
              <a:t>.</a:t>
            </a:r>
          </a:p>
          <a:p>
            <a:r>
              <a:rPr lang="en-DE" sz="1300" dirty="0"/>
              <a:t>The platform lets users mint, buy and sell NFTs native to Tezos using the </a:t>
            </a:r>
            <a:r>
              <a:rPr lang="en-DE" sz="1300" b="1" dirty="0"/>
              <a:t>FA2 token standard</a:t>
            </a:r>
            <a:r>
              <a:rPr lang="en-DE" sz="1300" dirty="0"/>
              <a:t>.</a:t>
            </a:r>
          </a:p>
          <a:p>
            <a:r>
              <a:rPr lang="en-DE" sz="1300" dirty="0"/>
              <a:t>The name </a:t>
            </a:r>
            <a:r>
              <a:rPr lang="en-DE" sz="1300" b="1" dirty="0"/>
              <a:t>Kalamint</a:t>
            </a:r>
            <a:r>
              <a:rPr lang="en-DE" sz="1300" dirty="0"/>
              <a:t> is derived from the words </a:t>
            </a:r>
            <a:r>
              <a:rPr lang="en-DE" sz="1300" b="1" dirty="0"/>
              <a:t>Kala</a:t>
            </a:r>
            <a:r>
              <a:rPr lang="en-DE" sz="1300" dirty="0"/>
              <a:t> (representing art in almost all of the languages native to the Indian subcontinent) and </a:t>
            </a:r>
            <a:r>
              <a:rPr lang="en-DE" sz="1300" b="1" dirty="0"/>
              <a:t>Calamint</a:t>
            </a:r>
            <a:r>
              <a:rPr lang="en-DE" sz="1300" dirty="0"/>
              <a:t> (any aromatic Eurasian plant of the genus Satureja/ Calamintha, having clusters of purple or pink flowers) and meant to represent “art”, “freshness” and “colour”.</a:t>
            </a:r>
          </a:p>
          <a:p>
            <a:r>
              <a:rPr lang="en-DE" sz="1300" dirty="0"/>
              <a:t>Preceeding the mainnet launch, Kalamint was tested on the Tezos testnet from the end of December 2020.</a:t>
            </a:r>
          </a:p>
          <a:p>
            <a:r>
              <a:rPr lang="en-DE" sz="1300" dirty="0"/>
              <a:t>The Kalamint team chose to start with a minimum viable feature set in </a:t>
            </a:r>
            <a:r>
              <a:rPr lang="en-DE" sz="1300" b="1" dirty="0"/>
              <a:t>V1</a:t>
            </a:r>
            <a:r>
              <a:rPr lang="en-DE" sz="1300" dirty="0"/>
              <a:t> (mint, buy, sell NFTs based on FA2) and to </a:t>
            </a:r>
            <a:r>
              <a:rPr lang="en-DE" sz="1300" b="1" dirty="0"/>
              <a:t>roll out new features </a:t>
            </a:r>
            <a:r>
              <a:rPr lang="en-DE" sz="1300" dirty="0"/>
              <a:t>like the </a:t>
            </a:r>
            <a:r>
              <a:rPr lang="en-DE" sz="1300" b="1" dirty="0"/>
              <a:t>creation of collections (limited editions)</a:t>
            </a:r>
            <a:r>
              <a:rPr lang="en-DE" sz="1300" dirty="0"/>
              <a:t>, </a:t>
            </a:r>
            <a:r>
              <a:rPr lang="en-DE" sz="1300" b="1" dirty="0"/>
              <a:t>auctions</a:t>
            </a:r>
            <a:r>
              <a:rPr lang="en-DE" sz="1300" dirty="0"/>
              <a:t>, </a:t>
            </a:r>
            <a:r>
              <a:rPr lang="en-DE" sz="1300" b="1" dirty="0"/>
              <a:t>price discovery curves</a:t>
            </a:r>
            <a:r>
              <a:rPr lang="en-DE" sz="1300" dirty="0"/>
              <a:t> and </a:t>
            </a:r>
            <a:r>
              <a:rPr lang="en-DE" sz="1300" b="1" dirty="0"/>
              <a:t>DAO</a:t>
            </a:r>
            <a:r>
              <a:rPr lang="en-DE" sz="1300" dirty="0"/>
              <a:t> in “baby steps”.</a:t>
            </a:r>
          </a:p>
          <a:p>
            <a:r>
              <a:rPr lang="en-DE" sz="1300" dirty="0"/>
              <a:t>Since then, the team has worked hard and rolled out the promised </a:t>
            </a:r>
            <a:r>
              <a:rPr lang="en-DE" sz="1300" b="1" dirty="0"/>
              <a:t>auction feature</a:t>
            </a:r>
            <a:r>
              <a:rPr lang="en-DE" sz="1300" dirty="0"/>
              <a:t> in </a:t>
            </a:r>
            <a:r>
              <a:rPr lang="en-DE" sz="1300" b="1" dirty="0"/>
              <a:t>May 2021</a:t>
            </a:r>
            <a:r>
              <a:rPr lang="en-DE" sz="1300" dirty="0"/>
              <a:t>.</a:t>
            </a:r>
          </a:p>
          <a:p>
            <a:r>
              <a:rPr lang="en-DE" sz="1300" dirty="0"/>
              <a:t>Kalamint also issued the </a:t>
            </a:r>
            <a:r>
              <a:rPr lang="en-DE" sz="1300" b="1" dirty="0"/>
              <a:t>$KALAM token</a:t>
            </a:r>
            <a:r>
              <a:rPr lang="en-DE" sz="1300" dirty="0"/>
              <a:t> (total supply 1,000,000) which has been used as a </a:t>
            </a:r>
            <a:r>
              <a:rPr lang="en-DE" sz="1300" b="1" dirty="0"/>
              <a:t>reward</a:t>
            </a:r>
            <a:r>
              <a:rPr lang="en-DE" sz="1300" dirty="0"/>
              <a:t> on the platform (e.g. for early adopters), can be used for </a:t>
            </a:r>
            <a:r>
              <a:rPr lang="en-DE" sz="1300" b="1" dirty="0"/>
              <a:t>liquidity mining/farming</a:t>
            </a:r>
            <a:r>
              <a:rPr lang="en-DE" sz="1300" dirty="0"/>
              <a:t>, as </a:t>
            </a:r>
            <a:r>
              <a:rPr lang="en-DE" sz="1300" b="1" dirty="0"/>
              <a:t>payment </a:t>
            </a:r>
            <a:r>
              <a:rPr lang="en-DE" sz="1300" dirty="0"/>
              <a:t>on the platform, for </a:t>
            </a:r>
            <a:r>
              <a:rPr lang="en-DE" sz="1300" b="1" dirty="0"/>
              <a:t>governance</a:t>
            </a:r>
            <a:r>
              <a:rPr lang="en-DE" sz="1300" dirty="0"/>
              <a:t> and was </a:t>
            </a:r>
            <a:r>
              <a:rPr lang="en-DE" sz="1300" b="1" dirty="0"/>
              <a:t>listed on QUIPUSWAP</a:t>
            </a:r>
            <a:r>
              <a:rPr lang="en-DE" sz="1300" dirty="0"/>
              <a:t> in </a:t>
            </a:r>
            <a:r>
              <a:rPr lang="en-DE" sz="1300" b="1" dirty="0"/>
              <a:t>June 2021</a:t>
            </a:r>
            <a:r>
              <a:rPr lang="en-DE" sz="1300" dirty="0"/>
              <a:t>.</a:t>
            </a:r>
          </a:p>
          <a:p>
            <a:r>
              <a:rPr lang="en-DE" sz="1300" dirty="0"/>
              <a:t>Kalamint currently supports the following </a:t>
            </a:r>
            <a:r>
              <a:rPr lang="en-DE" sz="1300" b="1" dirty="0"/>
              <a:t>wallets</a:t>
            </a:r>
            <a:r>
              <a:rPr lang="en-DE" sz="1300" dirty="0"/>
              <a:t>: Temple, Spire, Galleon and Kukai.</a:t>
            </a:r>
          </a:p>
        </p:txBody>
      </p:sp>
      <p:sp>
        <p:nvSpPr>
          <p:cNvPr id="4" name="Title 3">
            <a:extLst>
              <a:ext uri="{FF2B5EF4-FFF2-40B4-BE49-F238E27FC236}">
                <a16:creationId xmlns:a16="http://schemas.microsoft.com/office/drawing/2014/main" id="{0D9D104A-46A8-CC4B-BB20-34E30284237C}"/>
              </a:ext>
            </a:extLst>
          </p:cNvPr>
          <p:cNvSpPr>
            <a:spLocks noGrp="1"/>
          </p:cNvSpPr>
          <p:nvPr>
            <p:ph type="title"/>
          </p:nvPr>
        </p:nvSpPr>
        <p:spPr/>
        <p:txBody>
          <a:bodyPr/>
          <a:lstStyle/>
          <a:p>
            <a:r>
              <a:rPr lang="en-DE" dirty="0"/>
              <a:t>NFTs on Tezos: Kalamint</a:t>
            </a:r>
          </a:p>
        </p:txBody>
      </p:sp>
      <p:sp>
        <p:nvSpPr>
          <p:cNvPr id="5" name="Slide Number Placeholder 4">
            <a:extLst>
              <a:ext uri="{FF2B5EF4-FFF2-40B4-BE49-F238E27FC236}">
                <a16:creationId xmlns:a16="http://schemas.microsoft.com/office/drawing/2014/main" id="{42B8ED50-5321-B640-AE2F-7CF4737AEF9F}"/>
              </a:ext>
            </a:extLst>
          </p:cNvPr>
          <p:cNvSpPr>
            <a:spLocks noGrp="1"/>
          </p:cNvSpPr>
          <p:nvPr>
            <p:ph type="sldNum" sz="quarter" idx="4"/>
          </p:nvPr>
        </p:nvSpPr>
        <p:spPr/>
        <p:txBody>
          <a:bodyPr/>
          <a:lstStyle/>
          <a:p>
            <a:fld id="{369A084B-84B6-4F15-B0F5-CCDC4176846B}" type="slidenum">
              <a:rPr lang="en-US" smtClean="0"/>
              <a:pPr/>
              <a:t>63</a:t>
            </a:fld>
            <a:endParaRPr lang="en-US" dirty="0"/>
          </a:p>
        </p:txBody>
      </p:sp>
      <p:sp>
        <p:nvSpPr>
          <p:cNvPr id="6" name="Date Placeholder 5">
            <a:extLst>
              <a:ext uri="{FF2B5EF4-FFF2-40B4-BE49-F238E27FC236}">
                <a16:creationId xmlns:a16="http://schemas.microsoft.com/office/drawing/2014/main" id="{0DE42590-FC4D-D34D-A58A-20A0FBD97BE8}"/>
              </a:ext>
            </a:extLst>
          </p:cNvPr>
          <p:cNvSpPr>
            <a:spLocks noGrp="1"/>
          </p:cNvSpPr>
          <p:nvPr>
            <p:ph type="dt" sz="half" idx="2"/>
          </p:nvPr>
        </p:nvSpPr>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Footer Placeholder 6">
            <a:extLst>
              <a:ext uri="{FF2B5EF4-FFF2-40B4-BE49-F238E27FC236}">
                <a16:creationId xmlns:a16="http://schemas.microsoft.com/office/drawing/2014/main" id="{259AFE30-41A3-BD47-8FC5-42BA8B108532}"/>
              </a:ext>
            </a:extLst>
          </p:cNvPr>
          <p:cNvSpPr>
            <a:spLocks noGrp="1"/>
          </p:cNvSpPr>
          <p:nvPr>
            <p:ph type="ftr" sz="quarter" idx="3"/>
          </p:nvPr>
        </p:nvSpPr>
        <p:spPr/>
        <p:txBody>
          <a:bodyPr/>
          <a:lstStyle/>
          <a:p>
            <a:r>
              <a:rPr lang="en-US" dirty="0"/>
              <a:t>Tezos Deep Dive Deck - Licensed under CC BY 4.0</a:t>
            </a:r>
          </a:p>
        </p:txBody>
      </p:sp>
      <p:pic>
        <p:nvPicPr>
          <p:cNvPr id="19" name="Content Placeholder 8">
            <a:hlinkClick r:id="rId2"/>
            <a:extLst>
              <a:ext uri="{FF2B5EF4-FFF2-40B4-BE49-F238E27FC236}">
                <a16:creationId xmlns:a16="http://schemas.microsoft.com/office/drawing/2014/main" id="{24A359F1-414F-2A40-A207-3D27692561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9990" y="406382"/>
            <a:ext cx="852616" cy="238811"/>
          </a:xfrm>
          <a:prstGeom prst="rect">
            <a:avLst/>
          </a:prstGeom>
        </p:spPr>
      </p:pic>
      <p:pic>
        <p:nvPicPr>
          <p:cNvPr id="20" name="Picture 19">
            <a:hlinkClick r:id="rId2"/>
            <a:extLst>
              <a:ext uri="{FF2B5EF4-FFF2-40B4-BE49-F238E27FC236}">
                <a16:creationId xmlns:a16="http://schemas.microsoft.com/office/drawing/2014/main" id="{ED952D68-A1F9-E24A-B20C-AE2E592508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5375" y="884238"/>
            <a:ext cx="3903478" cy="2873570"/>
          </a:xfrm>
          <a:prstGeom prst="rect">
            <a:avLst/>
          </a:prstGeom>
          <a:ln w="3175">
            <a:solidFill>
              <a:schemeClr val="tx1"/>
            </a:solidFill>
          </a:ln>
          <a:effectLst>
            <a:outerShdw blurRad="50800" dist="38100" dir="2700000" algn="tl" rotWithShape="0">
              <a:prstClr val="black">
                <a:alpha val="40000"/>
              </a:prstClr>
            </a:outerShdw>
          </a:effectLst>
        </p:spPr>
      </p:pic>
      <p:pic>
        <p:nvPicPr>
          <p:cNvPr id="21" name="Picture 20">
            <a:hlinkClick r:id="rId2"/>
            <a:extLst>
              <a:ext uri="{FF2B5EF4-FFF2-40B4-BE49-F238E27FC236}">
                <a16:creationId xmlns:a16="http://schemas.microsoft.com/office/drawing/2014/main" id="{1DE472F7-9DE2-424E-A1A9-FCDAEE62B58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30784" y="3846351"/>
            <a:ext cx="4100908" cy="2651648"/>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610335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07F6EF-8219-1744-A3C1-482BEA8C37CB}"/>
              </a:ext>
            </a:extLst>
          </p:cNvPr>
          <p:cNvSpPr>
            <a:spLocks noGrp="1"/>
          </p:cNvSpPr>
          <p:nvPr>
            <p:ph sz="quarter" idx="13"/>
          </p:nvPr>
        </p:nvSpPr>
        <p:spPr/>
        <p:txBody>
          <a:bodyPr/>
          <a:lstStyle/>
          <a:p>
            <a:r>
              <a:rPr lang="en-DE" sz="1300" b="1" dirty="0"/>
              <a:t>hic et nunc</a:t>
            </a:r>
            <a:r>
              <a:rPr lang="en-DE" sz="1300" dirty="0"/>
              <a:t> (also H=N) is latin for “here and now” and the name of a Tezos-based art NFT platform that was launched (in its alpha phase) on </a:t>
            </a:r>
            <a:r>
              <a:rPr lang="en-DE" sz="1300" b="1" dirty="0"/>
              <a:t>March 1st, 2021</a:t>
            </a:r>
            <a:r>
              <a:rPr lang="en-DE" sz="1300" dirty="0"/>
              <a:t>. NFTs are called </a:t>
            </a:r>
            <a:r>
              <a:rPr lang="en-DE" sz="1300" b="1" dirty="0"/>
              <a:t>OBJKT</a:t>
            </a:r>
            <a:r>
              <a:rPr lang="en-DE" sz="1300" dirty="0"/>
              <a:t> on hic et nunc </a:t>
            </a:r>
            <a:r>
              <a:rPr lang="en-GB" sz="1300" dirty="0"/>
              <a:t>a</a:t>
            </a:r>
            <a:r>
              <a:rPr lang="en-DE" sz="1300" dirty="0"/>
              <a:t>nd next to images, hic et nunc also supports </a:t>
            </a:r>
            <a:r>
              <a:rPr lang="en-DE" sz="1300" b="1" dirty="0"/>
              <a:t>interactive</a:t>
            </a:r>
            <a:r>
              <a:rPr lang="en-DE" sz="1300" dirty="0"/>
              <a:t> and </a:t>
            </a:r>
            <a:r>
              <a:rPr lang="en-DE" sz="1300" b="1" dirty="0"/>
              <a:t>AR</a:t>
            </a:r>
            <a:r>
              <a:rPr lang="en-DE" sz="1300" dirty="0"/>
              <a:t> NFTS.</a:t>
            </a:r>
            <a:r>
              <a:rPr lang="de-DE" sz="1300" dirty="0"/>
              <a:t> The </a:t>
            </a:r>
            <a:r>
              <a:rPr lang="de-DE" sz="1300" dirty="0" err="1"/>
              <a:t>project</a:t>
            </a:r>
            <a:r>
              <a:rPr lang="de-DE" sz="1300" dirty="0"/>
              <a:t> </a:t>
            </a:r>
            <a:r>
              <a:rPr lang="de-DE" sz="1300" dirty="0" err="1"/>
              <a:t>is</a:t>
            </a:r>
            <a:r>
              <a:rPr lang="de-DE" sz="1300" dirty="0"/>
              <a:t> </a:t>
            </a:r>
            <a:r>
              <a:rPr lang="de-DE" sz="1300" dirty="0" err="1"/>
              <a:t>transforming</a:t>
            </a:r>
            <a:r>
              <a:rPr lang="de-DE" sz="1300" dirty="0"/>
              <a:t> </a:t>
            </a:r>
            <a:r>
              <a:rPr lang="de-DE" sz="1300" dirty="0" err="1"/>
              <a:t>into</a:t>
            </a:r>
            <a:r>
              <a:rPr lang="de-DE" sz="1300" dirty="0"/>
              <a:t> a </a:t>
            </a:r>
            <a:r>
              <a:rPr lang="de-DE" sz="1300" b="1" dirty="0">
                <a:hlinkClick r:id="rId2"/>
              </a:rPr>
              <a:t>community </a:t>
            </a:r>
            <a:r>
              <a:rPr lang="de-DE" sz="1300" b="1" dirty="0" err="1">
                <a:hlinkClick r:id="rId2"/>
              </a:rPr>
              <a:t>movement</a:t>
            </a:r>
            <a:r>
              <a:rPr lang="de-DE" sz="1300" dirty="0"/>
              <a:t>. </a:t>
            </a:r>
            <a:endParaRPr lang="en-DE" sz="1300" dirty="0"/>
          </a:p>
          <a:p>
            <a:r>
              <a:rPr lang="en-DE" sz="1300" dirty="0"/>
              <a:t>From its launch in March to mid-April, hic et nunc distributed its </a:t>
            </a:r>
            <a:r>
              <a:rPr lang="en-DE" sz="1300" b="1" dirty="0"/>
              <a:t>hDAO media governance token</a:t>
            </a:r>
            <a:r>
              <a:rPr lang="en-DE" sz="1300" dirty="0"/>
              <a:t> (by matching the amount of </a:t>
            </a:r>
            <a:r>
              <a:rPr lang="en-GB" sz="1300" dirty="0"/>
              <a:t>ꜩ passed from buyer to seller in each transaction and splitting the corresponding </a:t>
            </a:r>
            <a:r>
              <a:rPr lang="en-GB" sz="1300" dirty="0" err="1"/>
              <a:t>hDOA</a:t>
            </a:r>
            <a:r>
              <a:rPr lang="en-GB" sz="1300" dirty="0"/>
              <a:t> tokens equally among buyer and seller), which can only be bought on </a:t>
            </a:r>
            <a:r>
              <a:rPr lang="en-GB" sz="1300" b="1" dirty="0" err="1"/>
              <a:t>Quipuswap</a:t>
            </a:r>
            <a:r>
              <a:rPr lang="en-GB" sz="1300" dirty="0"/>
              <a:t> since.</a:t>
            </a:r>
          </a:p>
          <a:p>
            <a:r>
              <a:rPr lang="en-GB" sz="1300" dirty="0"/>
              <a:t>Like the NFTs, the </a:t>
            </a:r>
            <a:r>
              <a:rPr lang="en-GB" sz="1300" dirty="0" err="1"/>
              <a:t>hDAO</a:t>
            </a:r>
            <a:r>
              <a:rPr lang="en-GB" sz="1300" dirty="0"/>
              <a:t> token abides to the flexible </a:t>
            </a:r>
            <a:r>
              <a:rPr lang="en-GB" sz="1300" b="1" dirty="0"/>
              <a:t>FA2 standard</a:t>
            </a:r>
            <a:r>
              <a:rPr lang="en-GB" sz="1300" dirty="0"/>
              <a:t>. Its total supply is </a:t>
            </a:r>
            <a:r>
              <a:rPr lang="en-GB" sz="1300" b="1" dirty="0"/>
              <a:t>651,000</a:t>
            </a:r>
            <a:r>
              <a:rPr lang="en-GB" sz="1300" dirty="0"/>
              <a:t> and next to the </a:t>
            </a:r>
            <a:r>
              <a:rPr lang="en-GB" sz="1300" b="1" dirty="0"/>
              <a:t>token economics</a:t>
            </a:r>
            <a:r>
              <a:rPr lang="en-GB" sz="1300" dirty="0"/>
              <a:t>, its use is intended for </a:t>
            </a:r>
            <a:r>
              <a:rPr lang="en-GB" sz="1300" b="1" dirty="0"/>
              <a:t>upvoting OBJKTs</a:t>
            </a:r>
            <a:r>
              <a:rPr lang="en-GB" sz="1300" dirty="0"/>
              <a:t> (curating) and general </a:t>
            </a:r>
            <a:r>
              <a:rPr lang="en-GB" sz="1300" b="1" dirty="0"/>
              <a:t>governance</a:t>
            </a:r>
            <a:r>
              <a:rPr lang="en-GB" sz="1300" dirty="0"/>
              <a:t> on the platform.</a:t>
            </a:r>
          </a:p>
          <a:p>
            <a:r>
              <a:rPr lang="en-GB" sz="1300" dirty="0"/>
              <a:t>hic et </a:t>
            </a:r>
            <a:r>
              <a:rPr lang="en-GB" sz="1300" dirty="0" err="1"/>
              <a:t>nunc</a:t>
            </a:r>
            <a:r>
              <a:rPr lang="en-GB" sz="1300" dirty="0"/>
              <a:t> is very </a:t>
            </a:r>
            <a:r>
              <a:rPr lang="en-GB" sz="1300" b="1" dirty="0"/>
              <a:t>community-driven</a:t>
            </a:r>
            <a:r>
              <a:rPr lang="en-GB" sz="1300" dirty="0"/>
              <a:t>, invites </a:t>
            </a:r>
            <a:r>
              <a:rPr lang="en-GB" sz="1300" b="1" dirty="0"/>
              <a:t>anyone</a:t>
            </a:r>
            <a:r>
              <a:rPr lang="en-GB" sz="1300" dirty="0"/>
              <a:t> to contribute and propagates a “</a:t>
            </a:r>
            <a:r>
              <a:rPr lang="en-GB" sz="1300" b="1" dirty="0"/>
              <a:t>NFT Creators Code of Conduct</a:t>
            </a:r>
            <a:r>
              <a:rPr lang="en-GB" sz="1300" dirty="0"/>
              <a:t>” that appeals to the </a:t>
            </a:r>
            <a:r>
              <a:rPr lang="en-GB" sz="1300" dirty="0" err="1"/>
              <a:t>mintors</a:t>
            </a:r>
            <a:r>
              <a:rPr lang="en-GB" sz="1300" dirty="0"/>
              <a:t>’ honesty and condemns </a:t>
            </a:r>
            <a:r>
              <a:rPr lang="en-GB" sz="1300" b="1" dirty="0" err="1"/>
              <a:t>copyminting</a:t>
            </a:r>
            <a:r>
              <a:rPr lang="en-GB" sz="1300" b="1" dirty="0"/>
              <a:t> </a:t>
            </a:r>
            <a:r>
              <a:rPr lang="en-GB" sz="1300" dirty="0"/>
              <a:t>(minting someone else’s work without their knowledge and blessing) and reminting  (e.g. across different NFT platforms/blockchains).</a:t>
            </a:r>
          </a:p>
          <a:p>
            <a:r>
              <a:rPr lang="en-GB" sz="1300" dirty="0"/>
              <a:t>To celebrate </a:t>
            </a:r>
            <a:r>
              <a:rPr lang="en-GB" sz="1300" b="1" dirty="0"/>
              <a:t>10,000 minted OBJKTs</a:t>
            </a:r>
            <a:r>
              <a:rPr lang="en-GB" sz="1300" dirty="0"/>
              <a:t>, on the weekend of </a:t>
            </a:r>
            <a:r>
              <a:rPr lang="en-GB" sz="1300" b="1" dirty="0"/>
              <a:t>March 26</a:t>
            </a:r>
            <a:r>
              <a:rPr lang="en-GB" sz="1300" b="1" baseline="30000" dirty="0"/>
              <a:t>th</a:t>
            </a:r>
            <a:r>
              <a:rPr lang="en-GB" sz="1300" dirty="0"/>
              <a:t>, </a:t>
            </a:r>
            <a:r>
              <a:rPr lang="en-GB" sz="1300" b="1" dirty="0"/>
              <a:t>2021</a:t>
            </a:r>
            <a:r>
              <a:rPr lang="en-GB" sz="1300" dirty="0"/>
              <a:t> with the hashtag </a:t>
            </a:r>
            <a:r>
              <a:rPr lang="en-GB" sz="1300" b="1" dirty="0"/>
              <a:t>#OBJKT4OBJKT</a:t>
            </a:r>
            <a:r>
              <a:rPr lang="en-GB" sz="1300" dirty="0"/>
              <a:t> users were encouraged by Twitter handle </a:t>
            </a:r>
            <a:r>
              <a:rPr lang="en-GB" sz="1300" b="1" dirty="0"/>
              <a:t>@</a:t>
            </a:r>
            <a:r>
              <a:rPr lang="en-GB" sz="1300" b="1" dirty="0" err="1"/>
              <a:t>DiverseNftArt</a:t>
            </a:r>
            <a:r>
              <a:rPr lang="en-GB" sz="1300" dirty="0"/>
              <a:t> to give NFTs away for free in order for users to build their collections without a cost.</a:t>
            </a:r>
          </a:p>
          <a:p>
            <a:r>
              <a:rPr lang="en-GB" sz="1300" dirty="0"/>
              <a:t>As of </a:t>
            </a:r>
            <a:r>
              <a:rPr lang="en-GB" sz="1300" b="1" dirty="0"/>
              <a:t>July 2021</a:t>
            </a:r>
            <a:r>
              <a:rPr lang="en-GB" sz="1300" dirty="0"/>
              <a:t>, hic et </a:t>
            </a:r>
            <a:r>
              <a:rPr lang="en-GB" sz="1300" dirty="0" err="1"/>
              <a:t>nunc</a:t>
            </a:r>
            <a:r>
              <a:rPr lang="en-GB" sz="1300" dirty="0"/>
              <a:t> has seen more than </a:t>
            </a:r>
            <a:r>
              <a:rPr lang="en-GB" sz="1300" b="1" dirty="0"/>
              <a:t>1,500,000 total transactions </a:t>
            </a:r>
            <a:r>
              <a:rPr lang="en-GB" sz="1300" dirty="0"/>
              <a:t>and </a:t>
            </a:r>
            <a:r>
              <a:rPr lang="en-GB" sz="1300" b="1" dirty="0"/>
              <a:t>22,000 total users </a:t>
            </a:r>
            <a:r>
              <a:rPr lang="en-GB" sz="1300" dirty="0"/>
              <a:t>and supports Temple, Spire, Galleon and </a:t>
            </a:r>
            <a:r>
              <a:rPr lang="en-GB" sz="1300" dirty="0" err="1"/>
              <a:t>Kukai</a:t>
            </a:r>
            <a:r>
              <a:rPr lang="en-GB" sz="1300" dirty="0"/>
              <a:t> </a:t>
            </a:r>
            <a:r>
              <a:rPr lang="en-GB" sz="1300" b="1" dirty="0"/>
              <a:t>wallet</a:t>
            </a:r>
            <a:r>
              <a:rPr lang="en-GB" sz="1300" dirty="0"/>
              <a:t> via </a:t>
            </a:r>
            <a:r>
              <a:rPr lang="en-GB" sz="1300" b="1" dirty="0"/>
              <a:t>Beacon</a:t>
            </a:r>
            <a:r>
              <a:rPr lang="en-GB" sz="1300" dirty="0"/>
              <a:t> integration.</a:t>
            </a:r>
            <a:endParaRPr lang="en-DE" sz="1300" dirty="0"/>
          </a:p>
        </p:txBody>
      </p:sp>
      <p:sp>
        <p:nvSpPr>
          <p:cNvPr id="4" name="Title 3">
            <a:extLst>
              <a:ext uri="{FF2B5EF4-FFF2-40B4-BE49-F238E27FC236}">
                <a16:creationId xmlns:a16="http://schemas.microsoft.com/office/drawing/2014/main" id="{0D9D104A-46A8-CC4B-BB20-34E30284237C}"/>
              </a:ext>
            </a:extLst>
          </p:cNvPr>
          <p:cNvSpPr>
            <a:spLocks noGrp="1"/>
          </p:cNvSpPr>
          <p:nvPr>
            <p:ph type="title"/>
          </p:nvPr>
        </p:nvSpPr>
        <p:spPr/>
        <p:txBody>
          <a:bodyPr/>
          <a:lstStyle/>
          <a:p>
            <a:r>
              <a:rPr lang="en-DE" dirty="0"/>
              <a:t>NFTs on Tezos: hic et nunc</a:t>
            </a:r>
          </a:p>
        </p:txBody>
      </p:sp>
      <p:sp>
        <p:nvSpPr>
          <p:cNvPr id="5" name="Slide Number Placeholder 4">
            <a:extLst>
              <a:ext uri="{FF2B5EF4-FFF2-40B4-BE49-F238E27FC236}">
                <a16:creationId xmlns:a16="http://schemas.microsoft.com/office/drawing/2014/main" id="{42B8ED50-5321-B640-AE2F-7CF4737AEF9F}"/>
              </a:ext>
            </a:extLst>
          </p:cNvPr>
          <p:cNvSpPr>
            <a:spLocks noGrp="1"/>
          </p:cNvSpPr>
          <p:nvPr>
            <p:ph type="sldNum" sz="quarter" idx="4"/>
          </p:nvPr>
        </p:nvSpPr>
        <p:spPr/>
        <p:txBody>
          <a:bodyPr/>
          <a:lstStyle/>
          <a:p>
            <a:fld id="{369A084B-84B6-4F15-B0F5-CCDC4176846B}" type="slidenum">
              <a:rPr lang="en-US" smtClean="0"/>
              <a:pPr/>
              <a:t>64</a:t>
            </a:fld>
            <a:endParaRPr lang="en-US" dirty="0"/>
          </a:p>
        </p:txBody>
      </p:sp>
      <p:sp>
        <p:nvSpPr>
          <p:cNvPr id="6" name="Date Placeholder 5">
            <a:extLst>
              <a:ext uri="{FF2B5EF4-FFF2-40B4-BE49-F238E27FC236}">
                <a16:creationId xmlns:a16="http://schemas.microsoft.com/office/drawing/2014/main" id="{0DE42590-FC4D-D34D-A58A-20A0FBD97BE8}"/>
              </a:ext>
            </a:extLst>
          </p:cNvPr>
          <p:cNvSpPr>
            <a:spLocks noGrp="1"/>
          </p:cNvSpPr>
          <p:nvPr>
            <p:ph type="dt" sz="half" idx="2"/>
          </p:nvPr>
        </p:nvSpPr>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Footer Placeholder 6">
            <a:extLst>
              <a:ext uri="{FF2B5EF4-FFF2-40B4-BE49-F238E27FC236}">
                <a16:creationId xmlns:a16="http://schemas.microsoft.com/office/drawing/2014/main" id="{259AFE30-41A3-BD47-8FC5-42BA8B108532}"/>
              </a:ext>
            </a:extLst>
          </p:cNvPr>
          <p:cNvSpPr>
            <a:spLocks noGrp="1"/>
          </p:cNvSpPr>
          <p:nvPr>
            <p:ph type="ftr" sz="quarter" idx="3"/>
          </p:nvPr>
        </p:nvSpPr>
        <p:spPr/>
        <p:txBody>
          <a:bodyPr/>
          <a:lstStyle/>
          <a:p>
            <a:r>
              <a:rPr lang="en-US" dirty="0"/>
              <a:t>Tezos Deep Dive Deck - Licensed under CC BY 4.0</a:t>
            </a:r>
          </a:p>
        </p:txBody>
      </p:sp>
      <p:pic>
        <p:nvPicPr>
          <p:cNvPr id="8" name="Picture 7" descr="A picture containing text, clipart&#10;&#10;Description automatically generated">
            <a:hlinkClick r:id="rId3"/>
            <a:extLst>
              <a:ext uri="{FF2B5EF4-FFF2-40B4-BE49-F238E27FC236}">
                <a16:creationId xmlns:a16="http://schemas.microsoft.com/office/drawing/2014/main" id="{781E2E67-F567-0549-9105-1CE5E7628E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7654" y="248253"/>
            <a:ext cx="1107059" cy="581206"/>
          </a:xfrm>
          <a:prstGeom prst="rect">
            <a:avLst/>
          </a:prstGeom>
        </p:spPr>
      </p:pic>
      <p:pic>
        <p:nvPicPr>
          <p:cNvPr id="9" name="Picture 8">
            <a:hlinkClick r:id="rId3"/>
            <a:extLst>
              <a:ext uri="{FF2B5EF4-FFF2-40B4-BE49-F238E27FC236}">
                <a16:creationId xmlns:a16="http://schemas.microsoft.com/office/drawing/2014/main" id="{23B6FCBC-9A08-404A-88E2-57F5C342C1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5375" y="884238"/>
            <a:ext cx="4180313" cy="3271120"/>
          </a:xfrm>
          <a:prstGeom prst="rect">
            <a:avLst/>
          </a:prstGeom>
          <a:effectLst>
            <a:outerShdw blurRad="50800" dist="38100" dir="2700000" algn="tl" rotWithShape="0">
              <a:prstClr val="black">
                <a:alpha val="40000"/>
              </a:prstClr>
            </a:outerShdw>
          </a:effectLst>
        </p:spPr>
      </p:pic>
      <p:pic>
        <p:nvPicPr>
          <p:cNvPr id="11" name="Picture 10">
            <a:hlinkClick r:id="rId3"/>
            <a:extLst>
              <a:ext uri="{FF2B5EF4-FFF2-40B4-BE49-F238E27FC236}">
                <a16:creationId xmlns:a16="http://schemas.microsoft.com/office/drawing/2014/main" id="{7F00BCEF-866C-9940-A4B4-B3EB3CDD044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52558" y="3226879"/>
            <a:ext cx="4498513" cy="32711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308076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3BFF28-9D6D-BA4C-B9C7-A0772FF9DA98}"/>
              </a:ext>
            </a:extLst>
          </p:cNvPr>
          <p:cNvSpPr>
            <a:spLocks noGrp="1"/>
          </p:cNvSpPr>
          <p:nvPr>
            <p:ph sz="quarter" idx="13"/>
          </p:nvPr>
        </p:nvSpPr>
        <p:spPr>
          <a:xfrm>
            <a:off x="359999" y="884238"/>
            <a:ext cx="5653451" cy="5613761"/>
          </a:xfrm>
        </p:spPr>
        <p:txBody>
          <a:bodyPr/>
          <a:lstStyle/>
          <a:p>
            <a:r>
              <a:rPr lang="en-DE" sz="1300" b="1" dirty="0"/>
              <a:t>Tezos Domains</a:t>
            </a:r>
            <a:r>
              <a:rPr lang="en-DE" sz="1300" dirty="0"/>
              <a:t> is a platform that leverages </a:t>
            </a:r>
            <a:r>
              <a:rPr lang="en-DE" sz="1300" b="1" dirty="0"/>
              <a:t>FA2-based NFTs</a:t>
            </a:r>
            <a:r>
              <a:rPr lang="en-DE" sz="1300" dirty="0"/>
              <a:t> to register meaningful and </a:t>
            </a:r>
            <a:r>
              <a:rPr lang="en-DE" sz="1300" b="1" dirty="0"/>
              <a:t>user-friendly aliases</a:t>
            </a:r>
            <a:r>
              <a:rPr lang="en-DE" sz="1300" dirty="0"/>
              <a:t> to a Tezos address in a globally consistent way.</a:t>
            </a:r>
          </a:p>
          <a:p>
            <a:r>
              <a:rPr lang="en-DE" sz="1300" dirty="0"/>
              <a:t>Tezos Domains was launched in </a:t>
            </a:r>
            <a:r>
              <a:rPr lang="en-DE" sz="1300" b="1" dirty="0"/>
              <a:t>April 2021 </a:t>
            </a:r>
            <a:r>
              <a:rPr lang="en-DE" sz="1300" dirty="0"/>
              <a:t>after a </a:t>
            </a:r>
            <a:r>
              <a:rPr lang="en-DE" sz="1300" b="1" dirty="0"/>
              <a:t>sunrise period</a:t>
            </a:r>
            <a:r>
              <a:rPr lang="en-DE" sz="1300" dirty="0"/>
              <a:t> where </a:t>
            </a:r>
            <a:r>
              <a:rPr lang="en-DE" sz="1300" b="1" dirty="0"/>
              <a:t>bakers</a:t>
            </a:r>
            <a:r>
              <a:rPr lang="en-DE" sz="1300" dirty="0"/>
              <a:t> and </a:t>
            </a:r>
            <a:r>
              <a:rPr lang="en-DE" sz="1300" b="1" dirty="0"/>
              <a:t>Tezos-related open-source projects</a:t>
            </a:r>
            <a:r>
              <a:rPr lang="en-DE" sz="1300" dirty="0"/>
              <a:t> had the opportunity to claim their Tezos Domain.</a:t>
            </a:r>
          </a:p>
          <a:p>
            <a:r>
              <a:rPr lang="en-DE" sz="1300" dirty="0"/>
              <a:t>After the launch, all domains with </a:t>
            </a:r>
            <a:r>
              <a:rPr lang="en-DE" sz="1300" b="1" dirty="0"/>
              <a:t>5+ characters</a:t>
            </a:r>
            <a:r>
              <a:rPr lang="en-DE" sz="1300" dirty="0"/>
              <a:t> were eligible for purchase via </a:t>
            </a:r>
            <a:r>
              <a:rPr lang="en-DE" sz="1300" b="1" dirty="0"/>
              <a:t>auctions</a:t>
            </a:r>
            <a:r>
              <a:rPr lang="en-DE" sz="1300" dirty="0"/>
              <a:t> and have been available for </a:t>
            </a:r>
            <a:r>
              <a:rPr lang="en-DE" sz="1300" b="1" dirty="0"/>
              <a:t>first-in-first-served</a:t>
            </a:r>
            <a:r>
              <a:rPr lang="en-DE" sz="1300" dirty="0"/>
              <a:t> (FIFS) registration since May 12th, 2021. </a:t>
            </a:r>
          </a:p>
          <a:p>
            <a:r>
              <a:rPr lang="en-DE" sz="1300" dirty="0"/>
              <a:t>Names with </a:t>
            </a:r>
            <a:r>
              <a:rPr lang="en-DE" sz="1300" b="1" dirty="0"/>
              <a:t>less than five characters</a:t>
            </a:r>
            <a:r>
              <a:rPr lang="en-DE" sz="1300" dirty="0"/>
              <a:t> </a:t>
            </a:r>
            <a:r>
              <a:rPr lang="de-DE" sz="1300" dirty="0"/>
              <a:t>are </a:t>
            </a:r>
            <a:r>
              <a:rPr lang="en-DE" sz="1300" dirty="0"/>
              <a:t>available </a:t>
            </a:r>
            <a:r>
              <a:rPr lang="de-DE" sz="1300" dirty="0"/>
              <a:t>since</a:t>
            </a:r>
            <a:r>
              <a:rPr lang="en-DE" sz="1300" dirty="0"/>
              <a:t> </a:t>
            </a:r>
            <a:r>
              <a:rPr lang="en-DE" sz="1300" b="1" dirty="0"/>
              <a:t>Q3 2021</a:t>
            </a:r>
            <a:r>
              <a:rPr lang="en-DE" sz="1300" dirty="0"/>
              <a:t>.</a:t>
            </a:r>
          </a:p>
          <a:p>
            <a:r>
              <a:rPr lang="en-DE" sz="1300" dirty="0"/>
              <a:t>Among the design principles were </a:t>
            </a:r>
            <a:r>
              <a:rPr lang="en-DE" sz="1300" b="1" dirty="0"/>
              <a:t>price and distribution</a:t>
            </a:r>
            <a:r>
              <a:rPr lang="en-DE" sz="1300" dirty="0"/>
              <a:t> </a:t>
            </a:r>
            <a:r>
              <a:rPr lang="en-DE" sz="1300" b="1" dirty="0"/>
              <a:t>fairness</a:t>
            </a:r>
            <a:r>
              <a:rPr lang="en-DE" sz="1300" dirty="0"/>
              <a:t>, </a:t>
            </a:r>
            <a:r>
              <a:rPr lang="en-DE" sz="1300" b="1" dirty="0"/>
              <a:t>disincentivation of name</a:t>
            </a:r>
            <a:r>
              <a:rPr lang="en-DE" sz="1300" dirty="0"/>
              <a:t> </a:t>
            </a:r>
            <a:r>
              <a:rPr lang="en-DE" sz="1300" b="1" dirty="0"/>
              <a:t>squatting/speculation</a:t>
            </a:r>
            <a:r>
              <a:rPr lang="en-DE" sz="1300" dirty="0"/>
              <a:t>, </a:t>
            </a:r>
            <a:r>
              <a:rPr lang="en-DE" sz="1300" b="1" dirty="0"/>
              <a:t>usability</a:t>
            </a:r>
            <a:r>
              <a:rPr lang="en-DE" sz="1300" dirty="0"/>
              <a:t> (easy to read, pronounce, communicate), </a:t>
            </a:r>
            <a:r>
              <a:rPr lang="en-DE" sz="1300" b="1" dirty="0"/>
              <a:t>security</a:t>
            </a:r>
            <a:r>
              <a:rPr lang="en-DE" sz="1300" dirty="0"/>
              <a:t> (e.g. spoofing).</a:t>
            </a:r>
          </a:p>
          <a:p>
            <a:r>
              <a:rPr lang="en-DE" sz="1300" dirty="0"/>
              <a:t>The </a:t>
            </a:r>
            <a:r>
              <a:rPr lang="en-DE" sz="1300" b="1" dirty="0"/>
              <a:t>top-level-domain</a:t>
            </a:r>
            <a:r>
              <a:rPr lang="en-DE" sz="1300" dirty="0"/>
              <a:t> (TLD) controlled by a multisig contract planned to eventually migrate to a DAO is </a:t>
            </a:r>
            <a:r>
              <a:rPr lang="en-DE" sz="1300" i="1" dirty="0"/>
              <a:t>.tez.</a:t>
            </a:r>
          </a:p>
          <a:p>
            <a:r>
              <a:rPr lang="en-DE" sz="1300" dirty="0"/>
              <a:t>The </a:t>
            </a:r>
            <a:r>
              <a:rPr lang="en-DE" sz="1300" b="1" dirty="0"/>
              <a:t>second-level-domains</a:t>
            </a:r>
            <a:r>
              <a:rPr lang="en-DE" sz="1300" dirty="0"/>
              <a:t> are subject to </a:t>
            </a:r>
            <a:r>
              <a:rPr lang="en-DE" sz="1300" b="1" dirty="0"/>
              <a:t>auctioning</a:t>
            </a:r>
            <a:r>
              <a:rPr lang="en-DE" sz="1300" dirty="0"/>
              <a:t>/</a:t>
            </a:r>
            <a:r>
              <a:rPr lang="en-DE" sz="1300" b="1" dirty="0"/>
              <a:t>FIFS</a:t>
            </a:r>
            <a:r>
              <a:rPr lang="en-DE" sz="1300" dirty="0"/>
              <a:t> registration.</a:t>
            </a:r>
          </a:p>
          <a:p>
            <a:r>
              <a:rPr lang="en-DE" sz="1300" b="1" dirty="0"/>
              <a:t>Third-and-higher-level-domains</a:t>
            </a:r>
            <a:r>
              <a:rPr lang="en-DE" sz="1300" dirty="0"/>
              <a:t> can be </a:t>
            </a:r>
            <a:r>
              <a:rPr lang="en-DE" sz="1300" b="1" dirty="0"/>
              <a:t>created and managed at the user’s leisure</a:t>
            </a:r>
            <a:r>
              <a:rPr lang="en-DE" sz="1300" dirty="0"/>
              <a:t> (i.e. the owner of the second-level domain).</a:t>
            </a:r>
          </a:p>
          <a:p>
            <a:r>
              <a:rPr lang="en-DE" sz="1300" dirty="0"/>
              <a:t>Tezos domains are </a:t>
            </a:r>
            <a:r>
              <a:rPr lang="en-DE" sz="1300" b="1" dirty="0"/>
              <a:t>censorship resistant</a:t>
            </a:r>
            <a:r>
              <a:rPr lang="en-DE" sz="1300" dirty="0"/>
              <a:t> as they do not rely on third parties like Google Domains or Go Daddy.</a:t>
            </a:r>
          </a:p>
          <a:p>
            <a:r>
              <a:rPr lang="en-DE" sz="1300" dirty="0"/>
              <a:t>Tezos Domains supports </a:t>
            </a:r>
            <a:r>
              <a:rPr lang="en-DE" sz="1300" b="1" dirty="0"/>
              <a:t>all major wallets </a:t>
            </a:r>
            <a:r>
              <a:rPr lang="en-DE" sz="1300" dirty="0"/>
              <a:t>via </a:t>
            </a:r>
            <a:r>
              <a:rPr lang="en-DE" sz="1300" b="1" dirty="0"/>
              <a:t>Beacon </a:t>
            </a:r>
            <a:r>
              <a:rPr lang="en-DE" sz="1300" dirty="0"/>
              <a:t>integration and names are displayed in wallets instead of cryptic addresses.</a:t>
            </a:r>
          </a:p>
        </p:txBody>
      </p:sp>
      <p:sp>
        <p:nvSpPr>
          <p:cNvPr id="4" name="Title 3">
            <a:extLst>
              <a:ext uri="{FF2B5EF4-FFF2-40B4-BE49-F238E27FC236}">
                <a16:creationId xmlns:a16="http://schemas.microsoft.com/office/drawing/2014/main" id="{DEE56C31-9725-B44C-9FE7-0AA01587A882}"/>
              </a:ext>
            </a:extLst>
          </p:cNvPr>
          <p:cNvSpPr>
            <a:spLocks noGrp="1"/>
          </p:cNvSpPr>
          <p:nvPr>
            <p:ph type="title"/>
          </p:nvPr>
        </p:nvSpPr>
        <p:spPr/>
        <p:txBody>
          <a:bodyPr/>
          <a:lstStyle/>
          <a:p>
            <a:r>
              <a:rPr lang="en-DE" dirty="0"/>
              <a:t>NFTs on Tezos: Tezos Domains</a:t>
            </a:r>
          </a:p>
        </p:txBody>
      </p:sp>
      <p:sp>
        <p:nvSpPr>
          <p:cNvPr id="5" name="Slide Number Placeholder 4">
            <a:extLst>
              <a:ext uri="{FF2B5EF4-FFF2-40B4-BE49-F238E27FC236}">
                <a16:creationId xmlns:a16="http://schemas.microsoft.com/office/drawing/2014/main" id="{04478601-D731-FB4D-A964-B20F7C478F33}"/>
              </a:ext>
            </a:extLst>
          </p:cNvPr>
          <p:cNvSpPr>
            <a:spLocks noGrp="1"/>
          </p:cNvSpPr>
          <p:nvPr>
            <p:ph type="sldNum" sz="quarter" idx="4"/>
          </p:nvPr>
        </p:nvSpPr>
        <p:spPr/>
        <p:txBody>
          <a:bodyPr/>
          <a:lstStyle/>
          <a:p>
            <a:fld id="{369A084B-84B6-4F15-B0F5-CCDC4176846B}" type="slidenum">
              <a:rPr lang="en-US" smtClean="0"/>
              <a:pPr/>
              <a:t>65</a:t>
            </a:fld>
            <a:endParaRPr lang="en-US" dirty="0"/>
          </a:p>
        </p:txBody>
      </p:sp>
      <p:sp>
        <p:nvSpPr>
          <p:cNvPr id="6" name="Date Placeholder 5">
            <a:extLst>
              <a:ext uri="{FF2B5EF4-FFF2-40B4-BE49-F238E27FC236}">
                <a16:creationId xmlns:a16="http://schemas.microsoft.com/office/drawing/2014/main" id="{B9F81B5E-CE74-974A-BA21-8EC942FF7147}"/>
              </a:ext>
            </a:extLst>
          </p:cNvPr>
          <p:cNvSpPr>
            <a:spLocks noGrp="1"/>
          </p:cNvSpPr>
          <p:nvPr>
            <p:ph type="dt" sz="half" idx="2"/>
          </p:nvPr>
        </p:nvSpPr>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Footer Placeholder 6">
            <a:extLst>
              <a:ext uri="{FF2B5EF4-FFF2-40B4-BE49-F238E27FC236}">
                <a16:creationId xmlns:a16="http://schemas.microsoft.com/office/drawing/2014/main" id="{1EEA1F26-FB8B-8541-A29F-4713E6319E5E}"/>
              </a:ext>
            </a:extLst>
          </p:cNvPr>
          <p:cNvSpPr>
            <a:spLocks noGrp="1"/>
          </p:cNvSpPr>
          <p:nvPr>
            <p:ph type="ftr" sz="quarter" idx="3"/>
          </p:nvPr>
        </p:nvSpPr>
        <p:spPr/>
        <p:txBody>
          <a:bodyPr/>
          <a:lstStyle/>
          <a:p>
            <a:r>
              <a:rPr lang="en-US" dirty="0"/>
              <a:t>Tezos Deep Dive Deck - Licensed under CC BY 4.0</a:t>
            </a:r>
          </a:p>
        </p:txBody>
      </p:sp>
      <p:pic>
        <p:nvPicPr>
          <p:cNvPr id="11" name="Content Placeholder 8">
            <a:hlinkClick r:id="rId2"/>
            <a:extLst>
              <a:ext uri="{FF2B5EF4-FFF2-40B4-BE49-F238E27FC236}">
                <a16:creationId xmlns:a16="http://schemas.microsoft.com/office/drawing/2014/main" id="{8226BA75-DE2E-484B-BAE3-9A868F33F60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42599" y="397579"/>
            <a:ext cx="1257347" cy="305099"/>
          </a:xfrm>
          <a:prstGeom prst="rect">
            <a:avLst/>
          </a:prstGeom>
        </p:spPr>
      </p:pic>
      <p:pic>
        <p:nvPicPr>
          <p:cNvPr id="12" name="Picture 11">
            <a:hlinkClick r:id="rId2"/>
            <a:extLst>
              <a:ext uri="{FF2B5EF4-FFF2-40B4-BE49-F238E27FC236}">
                <a16:creationId xmlns:a16="http://schemas.microsoft.com/office/drawing/2014/main" id="{94E8246A-CD82-DF4C-A43C-3380C74808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6808" y="884238"/>
            <a:ext cx="5653451" cy="5291437"/>
          </a:xfrm>
          <a:prstGeom prst="rect">
            <a:avLst/>
          </a:prstGeom>
          <a:solidFill>
            <a:schemeClr val="tx1"/>
          </a:solidFill>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231370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3BFF28-9D6D-BA4C-B9C7-A0772FF9DA98}"/>
              </a:ext>
            </a:extLst>
          </p:cNvPr>
          <p:cNvSpPr>
            <a:spLocks noGrp="1"/>
          </p:cNvSpPr>
          <p:nvPr>
            <p:ph sz="quarter" idx="13"/>
          </p:nvPr>
        </p:nvSpPr>
        <p:spPr>
          <a:xfrm>
            <a:off x="359999" y="884238"/>
            <a:ext cx="5653451" cy="5613761"/>
          </a:xfrm>
        </p:spPr>
        <p:txBody>
          <a:bodyPr/>
          <a:lstStyle/>
          <a:p>
            <a:r>
              <a:rPr lang="en-GB" sz="1300" b="1" dirty="0" err="1"/>
              <a:t>OneOf</a:t>
            </a:r>
            <a:r>
              <a:rPr lang="en-GB" sz="1300" dirty="0"/>
              <a:t> is a </a:t>
            </a:r>
            <a:r>
              <a:rPr lang="en-GB" sz="1300" dirty="0" err="1"/>
              <a:t>Tezos</a:t>
            </a:r>
            <a:r>
              <a:rPr lang="en-GB" sz="1300" dirty="0"/>
              <a:t>-based </a:t>
            </a:r>
            <a:r>
              <a:rPr lang="en-GB" sz="1300" b="1" dirty="0"/>
              <a:t>commercial</a:t>
            </a:r>
            <a:r>
              <a:rPr lang="en-GB" sz="1300" dirty="0"/>
              <a:t> platform for </a:t>
            </a:r>
            <a:r>
              <a:rPr lang="en-GB" sz="1300" b="1" dirty="0"/>
              <a:t>music NFTs</a:t>
            </a:r>
            <a:r>
              <a:rPr lang="en-GB" sz="1300" dirty="0"/>
              <a:t> announced to launch in </a:t>
            </a:r>
            <a:r>
              <a:rPr lang="en-GB" sz="1300" b="1" dirty="0"/>
              <a:t>summer 2021 and has </a:t>
            </a:r>
            <a:r>
              <a:rPr lang="en-DE" sz="1300" dirty="0"/>
              <a:t>recently raised </a:t>
            </a:r>
            <a:r>
              <a:rPr lang="en-DE" sz="1300" b="1" dirty="0"/>
              <a:t>$63M</a:t>
            </a:r>
            <a:r>
              <a:rPr lang="en-DE" sz="1300" dirty="0"/>
              <a:t> of funding from a seed round.</a:t>
            </a:r>
            <a:endParaRPr lang="en-GB" sz="1300" dirty="0"/>
          </a:p>
          <a:p>
            <a:r>
              <a:rPr lang="en-GB" sz="1300" dirty="0"/>
              <a:t>It is – among others - backed by </a:t>
            </a:r>
            <a:r>
              <a:rPr lang="en-GB" sz="1300" b="1" dirty="0"/>
              <a:t>Quincy Jones</a:t>
            </a:r>
            <a:r>
              <a:rPr lang="en-GB" sz="1300" dirty="0"/>
              <a:t> and has already secured </a:t>
            </a:r>
            <a:r>
              <a:rPr lang="en-GB" sz="1300" b="1" dirty="0"/>
              <a:t>212 big-name NFT drops</a:t>
            </a:r>
            <a:r>
              <a:rPr lang="en-GB" sz="1300" dirty="0"/>
              <a:t> for the first 12 months, the estate of </a:t>
            </a:r>
            <a:r>
              <a:rPr lang="en-GB" sz="1300" b="1" dirty="0"/>
              <a:t>Whitney Houston</a:t>
            </a:r>
            <a:r>
              <a:rPr lang="en-GB" sz="1300" dirty="0"/>
              <a:t>, </a:t>
            </a:r>
            <a:r>
              <a:rPr lang="en-GB" sz="1300" b="1" dirty="0"/>
              <a:t>TLC</a:t>
            </a:r>
            <a:r>
              <a:rPr lang="en-GB" sz="1300" dirty="0"/>
              <a:t>, </a:t>
            </a:r>
            <a:r>
              <a:rPr lang="en-GB" sz="1300" b="1" dirty="0"/>
              <a:t>Doja Cat</a:t>
            </a:r>
            <a:r>
              <a:rPr lang="en-GB" sz="1300" dirty="0"/>
              <a:t>, </a:t>
            </a:r>
            <a:r>
              <a:rPr lang="en-GB" sz="1300" b="1" dirty="0"/>
              <a:t>John Legend</a:t>
            </a:r>
            <a:r>
              <a:rPr lang="en-GB" sz="1300" dirty="0"/>
              <a:t> prominent among them.</a:t>
            </a:r>
          </a:p>
          <a:p>
            <a:r>
              <a:rPr lang="en-GB" sz="1300" dirty="0"/>
              <a:t>While the NFTs will be </a:t>
            </a:r>
            <a:r>
              <a:rPr lang="en-GB" sz="1300" dirty="0" err="1"/>
              <a:t>Tezos</a:t>
            </a:r>
            <a:r>
              <a:rPr lang="en-GB" sz="1300" dirty="0"/>
              <a:t>-based, </a:t>
            </a:r>
            <a:r>
              <a:rPr lang="en-GB" sz="1300" dirty="0" err="1"/>
              <a:t>OneOf</a:t>
            </a:r>
            <a:r>
              <a:rPr lang="en-GB" sz="1300" dirty="0"/>
              <a:t> will accept payments both in (other) </a:t>
            </a:r>
            <a:r>
              <a:rPr lang="en-GB" sz="1300" b="1" dirty="0"/>
              <a:t>crypto</a:t>
            </a:r>
            <a:r>
              <a:rPr lang="en-GB" sz="1300" dirty="0"/>
              <a:t> and </a:t>
            </a:r>
            <a:r>
              <a:rPr lang="en-GB" sz="1300" b="1" dirty="0"/>
              <a:t>135+ fiat currencies</a:t>
            </a:r>
            <a:r>
              <a:rPr lang="en-GB" sz="1300" dirty="0"/>
              <a:t> to make the platform accessible to a wide audience.</a:t>
            </a:r>
          </a:p>
          <a:p>
            <a:r>
              <a:rPr lang="en-GB" sz="1300" dirty="0" err="1"/>
              <a:t>Tezos</a:t>
            </a:r>
            <a:r>
              <a:rPr lang="en-GB" sz="1300" dirty="0"/>
              <a:t>’ </a:t>
            </a:r>
            <a:r>
              <a:rPr lang="en-GB" sz="1300" b="1" dirty="0"/>
              <a:t>eco-friendliness</a:t>
            </a:r>
            <a:r>
              <a:rPr lang="en-GB" sz="1300" dirty="0"/>
              <a:t> due to its </a:t>
            </a:r>
            <a:r>
              <a:rPr lang="en-GB" sz="1300" b="1" dirty="0"/>
              <a:t>low energy consumption</a:t>
            </a:r>
            <a:r>
              <a:rPr lang="en-GB" sz="1300" dirty="0"/>
              <a:t> and its comparatively </a:t>
            </a:r>
            <a:r>
              <a:rPr lang="en-GB" sz="1300" b="1" dirty="0"/>
              <a:t>low transaction costs</a:t>
            </a:r>
            <a:r>
              <a:rPr lang="en-GB" sz="1300" dirty="0"/>
              <a:t> were not only the basis for </a:t>
            </a:r>
            <a:r>
              <a:rPr lang="en-GB" sz="1300" dirty="0" err="1"/>
              <a:t>OneOf’s</a:t>
            </a:r>
            <a:r>
              <a:rPr lang="en-GB" sz="1300" dirty="0"/>
              <a:t> decision to build on </a:t>
            </a:r>
            <a:r>
              <a:rPr lang="en-GB" sz="1300" dirty="0" err="1"/>
              <a:t>Tezos</a:t>
            </a:r>
            <a:r>
              <a:rPr lang="en-GB" sz="1300" dirty="0"/>
              <a:t>, but also serve as the basis for </a:t>
            </a:r>
            <a:r>
              <a:rPr lang="en-GB" sz="1300" b="1" dirty="0"/>
              <a:t>convincing artists to mint their NFTs on </a:t>
            </a:r>
            <a:r>
              <a:rPr lang="en-GB" sz="1300" b="1" dirty="0" err="1"/>
              <a:t>OneOf</a:t>
            </a:r>
            <a:r>
              <a:rPr lang="en-GB" sz="1300" dirty="0"/>
              <a:t>.</a:t>
            </a:r>
          </a:p>
          <a:p>
            <a:r>
              <a:rPr lang="en-GB" sz="1300" dirty="0" err="1"/>
              <a:t>OneOf</a:t>
            </a:r>
            <a:r>
              <a:rPr lang="en-GB" sz="1300" dirty="0"/>
              <a:t> announced to </a:t>
            </a:r>
            <a:r>
              <a:rPr lang="en-DE" sz="1300" dirty="0"/>
              <a:t>donate 5% of revenue from every sale to a charity of the artist’s choice or an environmental cause partner and commited to zero minting costs (while there will be a commission on every transaction made on the marketplace).</a:t>
            </a:r>
          </a:p>
          <a:p>
            <a:r>
              <a:rPr lang="en-GB" sz="1300" dirty="0" err="1"/>
              <a:t>OneOf</a:t>
            </a:r>
            <a:r>
              <a:rPr lang="en-GB" sz="1300" dirty="0"/>
              <a:t> will provide </a:t>
            </a:r>
            <a:r>
              <a:rPr lang="en-GB" sz="1300" b="1" dirty="0"/>
              <a:t>onboarding support</a:t>
            </a:r>
            <a:r>
              <a:rPr lang="en-GB" sz="1300" dirty="0"/>
              <a:t> for artists willing to bring their NFT vision to life and plans on </a:t>
            </a:r>
            <a:r>
              <a:rPr lang="en-GB" sz="1300" b="1" dirty="0"/>
              <a:t>supporting influential new voices </a:t>
            </a:r>
            <a:r>
              <a:rPr lang="en-GB" sz="1300" dirty="0"/>
              <a:t>through financial commitments and marketing support with their </a:t>
            </a:r>
            <a:r>
              <a:rPr lang="en-GB" sz="1300" b="1" dirty="0"/>
              <a:t>Emerging Artist Spotlight Program</a:t>
            </a:r>
            <a:r>
              <a:rPr lang="en-GB" sz="1300" dirty="0"/>
              <a:t>.</a:t>
            </a:r>
          </a:p>
          <a:p>
            <a:r>
              <a:rPr lang="en-DE" sz="1300" dirty="0"/>
              <a:t>To empower </a:t>
            </a:r>
            <a:r>
              <a:rPr lang="en-DE" sz="1300" b="1" dirty="0"/>
              <a:t>artists of every career level</a:t>
            </a:r>
            <a:r>
              <a:rPr lang="en-DE" sz="1300" dirty="0"/>
              <a:t>, there will be different tiers from “</a:t>
            </a:r>
            <a:r>
              <a:rPr lang="en-DE" sz="1300" b="1" dirty="0"/>
              <a:t>one-of-one</a:t>
            </a:r>
            <a:r>
              <a:rPr lang="en-DE" sz="1300" dirty="0"/>
              <a:t> tokens” to ”</a:t>
            </a:r>
            <a:r>
              <a:rPr lang="en-DE" sz="1300" b="1" dirty="0"/>
              <a:t>one-of-one-hundred-thousand</a:t>
            </a:r>
            <a:r>
              <a:rPr lang="en-DE" sz="1300" dirty="0"/>
              <a:t> tokens”.</a:t>
            </a:r>
          </a:p>
        </p:txBody>
      </p:sp>
      <p:sp>
        <p:nvSpPr>
          <p:cNvPr id="4" name="Title 3">
            <a:extLst>
              <a:ext uri="{FF2B5EF4-FFF2-40B4-BE49-F238E27FC236}">
                <a16:creationId xmlns:a16="http://schemas.microsoft.com/office/drawing/2014/main" id="{DEE56C31-9725-B44C-9FE7-0AA01587A882}"/>
              </a:ext>
            </a:extLst>
          </p:cNvPr>
          <p:cNvSpPr>
            <a:spLocks noGrp="1"/>
          </p:cNvSpPr>
          <p:nvPr>
            <p:ph type="title"/>
          </p:nvPr>
        </p:nvSpPr>
        <p:spPr/>
        <p:txBody>
          <a:bodyPr/>
          <a:lstStyle/>
          <a:p>
            <a:r>
              <a:rPr lang="en-DE" dirty="0"/>
              <a:t>NFTs on Tezos: </a:t>
            </a:r>
            <a:r>
              <a:rPr lang="en-GB" dirty="0" err="1"/>
              <a:t>OneO</a:t>
            </a:r>
            <a:r>
              <a:rPr lang="en-DE" dirty="0"/>
              <a:t>f</a:t>
            </a:r>
          </a:p>
        </p:txBody>
      </p:sp>
      <p:sp>
        <p:nvSpPr>
          <p:cNvPr id="5" name="Slide Number Placeholder 4">
            <a:extLst>
              <a:ext uri="{FF2B5EF4-FFF2-40B4-BE49-F238E27FC236}">
                <a16:creationId xmlns:a16="http://schemas.microsoft.com/office/drawing/2014/main" id="{04478601-D731-FB4D-A964-B20F7C478F33}"/>
              </a:ext>
            </a:extLst>
          </p:cNvPr>
          <p:cNvSpPr>
            <a:spLocks noGrp="1"/>
          </p:cNvSpPr>
          <p:nvPr>
            <p:ph type="sldNum" sz="quarter" idx="4"/>
          </p:nvPr>
        </p:nvSpPr>
        <p:spPr/>
        <p:txBody>
          <a:bodyPr/>
          <a:lstStyle/>
          <a:p>
            <a:fld id="{369A084B-84B6-4F15-B0F5-CCDC4176846B}" type="slidenum">
              <a:rPr lang="en-US" smtClean="0"/>
              <a:pPr/>
              <a:t>66</a:t>
            </a:fld>
            <a:endParaRPr lang="en-US" dirty="0"/>
          </a:p>
        </p:txBody>
      </p:sp>
      <p:sp>
        <p:nvSpPr>
          <p:cNvPr id="6" name="Date Placeholder 5">
            <a:extLst>
              <a:ext uri="{FF2B5EF4-FFF2-40B4-BE49-F238E27FC236}">
                <a16:creationId xmlns:a16="http://schemas.microsoft.com/office/drawing/2014/main" id="{B9F81B5E-CE74-974A-BA21-8EC942FF7147}"/>
              </a:ext>
            </a:extLst>
          </p:cNvPr>
          <p:cNvSpPr>
            <a:spLocks noGrp="1"/>
          </p:cNvSpPr>
          <p:nvPr>
            <p:ph type="dt" sz="half" idx="2"/>
          </p:nvPr>
        </p:nvSpPr>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Footer Placeholder 6">
            <a:extLst>
              <a:ext uri="{FF2B5EF4-FFF2-40B4-BE49-F238E27FC236}">
                <a16:creationId xmlns:a16="http://schemas.microsoft.com/office/drawing/2014/main" id="{1EEA1F26-FB8B-8541-A29F-4713E6319E5E}"/>
              </a:ext>
            </a:extLst>
          </p:cNvPr>
          <p:cNvSpPr>
            <a:spLocks noGrp="1"/>
          </p:cNvSpPr>
          <p:nvPr>
            <p:ph type="ftr" sz="quarter" idx="3"/>
          </p:nvPr>
        </p:nvSpPr>
        <p:spPr/>
        <p:txBody>
          <a:bodyPr/>
          <a:lstStyle/>
          <a:p>
            <a:r>
              <a:rPr lang="en-US" dirty="0"/>
              <a:t>Tezos Deep Dive Deck - Licensed under CC BY 4.0</a:t>
            </a:r>
          </a:p>
        </p:txBody>
      </p:sp>
      <p:pic>
        <p:nvPicPr>
          <p:cNvPr id="9" name="Picture 8">
            <a:hlinkClick r:id="rId2"/>
            <a:extLst>
              <a:ext uri="{FF2B5EF4-FFF2-40B4-BE49-F238E27FC236}">
                <a16:creationId xmlns:a16="http://schemas.microsoft.com/office/drawing/2014/main" id="{628DF70D-2036-4F42-8F21-4A9CFFC4F5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5375" y="2227243"/>
            <a:ext cx="5653451" cy="2927751"/>
          </a:xfrm>
          <a:prstGeom prst="rect">
            <a:avLst/>
          </a:prstGeom>
          <a:effectLst>
            <a:outerShdw blurRad="50800" dist="38100" dir="2700000" algn="tl" rotWithShape="0">
              <a:prstClr val="black">
                <a:alpha val="40000"/>
              </a:prstClr>
            </a:outerShdw>
          </a:effectLst>
        </p:spPr>
      </p:pic>
      <p:pic>
        <p:nvPicPr>
          <p:cNvPr id="11" name="Picture 10" descr="Icon&#10;&#10;Description automatically generated">
            <a:hlinkClick r:id="rId2"/>
            <a:extLst>
              <a:ext uri="{FF2B5EF4-FFF2-40B4-BE49-F238E27FC236}">
                <a16:creationId xmlns:a16="http://schemas.microsoft.com/office/drawing/2014/main" id="{8F8FB8ED-9456-2745-B856-F47C1C092A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66632" y="347302"/>
            <a:ext cx="578234" cy="371836"/>
          </a:xfrm>
          <a:prstGeom prst="rect">
            <a:avLst/>
          </a:prstGeom>
          <a:solidFill>
            <a:schemeClr val="bg1">
              <a:lumMod val="50000"/>
            </a:schemeClr>
          </a:solidFill>
          <a:ln>
            <a:noFill/>
          </a:ln>
        </p:spPr>
      </p:pic>
    </p:spTree>
    <p:extLst>
      <p:ext uri="{BB962C8B-B14F-4D97-AF65-F5344CB8AC3E}">
        <p14:creationId xmlns:p14="http://schemas.microsoft.com/office/powerpoint/2010/main" val="38887766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29388-B84E-664C-9E01-381DC2AFD113}"/>
              </a:ext>
            </a:extLst>
          </p:cNvPr>
          <p:cNvSpPr>
            <a:spLocks noGrp="1"/>
          </p:cNvSpPr>
          <p:nvPr>
            <p:ph type="title"/>
          </p:nvPr>
        </p:nvSpPr>
        <p:spPr/>
        <p:txBody>
          <a:bodyPr/>
          <a:lstStyle/>
          <a:p>
            <a:r>
              <a:rPr lang="en-DE"/>
              <a:t>NFTs on Tezos: </a:t>
            </a:r>
            <a:r>
              <a:rPr lang="de-DE"/>
              <a:t>There‘s more – NFT Applications and Marketplaces in the Making</a:t>
            </a:r>
            <a:endParaRPr lang="en-US"/>
          </a:p>
        </p:txBody>
      </p:sp>
      <p:sp>
        <p:nvSpPr>
          <p:cNvPr id="3" name="Slide Number Placeholder 2">
            <a:extLst>
              <a:ext uri="{FF2B5EF4-FFF2-40B4-BE49-F238E27FC236}">
                <a16:creationId xmlns:a16="http://schemas.microsoft.com/office/drawing/2014/main" id="{8B088209-4B6B-D340-A780-CB55E68D03DB}"/>
              </a:ext>
            </a:extLst>
          </p:cNvPr>
          <p:cNvSpPr>
            <a:spLocks noGrp="1"/>
          </p:cNvSpPr>
          <p:nvPr>
            <p:ph type="sldNum" sz="quarter" idx="4"/>
          </p:nvPr>
        </p:nvSpPr>
        <p:spPr/>
        <p:txBody>
          <a:bodyPr/>
          <a:lstStyle/>
          <a:p>
            <a:fld id="{369A084B-84B6-4F15-B0F5-CCDC4176846B}" type="slidenum">
              <a:rPr lang="en-US" smtClean="0"/>
              <a:pPr/>
              <a:t>67</a:t>
            </a:fld>
            <a:endParaRPr lang="en-US" dirty="0"/>
          </a:p>
        </p:txBody>
      </p:sp>
      <p:sp>
        <p:nvSpPr>
          <p:cNvPr id="4" name="Date Placeholder 3">
            <a:extLst>
              <a:ext uri="{FF2B5EF4-FFF2-40B4-BE49-F238E27FC236}">
                <a16:creationId xmlns:a16="http://schemas.microsoft.com/office/drawing/2014/main" id="{B720337D-14CA-D342-B6E7-779272B6DCCE}"/>
              </a:ext>
            </a:extLst>
          </p:cNvPr>
          <p:cNvSpPr>
            <a:spLocks noGrp="1"/>
          </p:cNvSpPr>
          <p:nvPr>
            <p:ph type="dt" sz="half" idx="2"/>
          </p:nvPr>
        </p:nvSpPr>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4">
            <a:extLst>
              <a:ext uri="{FF2B5EF4-FFF2-40B4-BE49-F238E27FC236}">
                <a16:creationId xmlns:a16="http://schemas.microsoft.com/office/drawing/2014/main" id="{5301A65F-3861-5340-9155-CB50EEF4AB99}"/>
              </a:ext>
            </a:extLst>
          </p:cNvPr>
          <p:cNvSpPr>
            <a:spLocks noGrp="1"/>
          </p:cNvSpPr>
          <p:nvPr>
            <p:ph idx="1"/>
          </p:nvPr>
        </p:nvSpPr>
        <p:spPr>
          <a:xfrm>
            <a:off x="360362" y="3231489"/>
            <a:ext cx="11469239" cy="918086"/>
          </a:xfrm>
        </p:spPr>
        <p:txBody>
          <a:bodyPr anchor="ctr"/>
          <a:lstStyle/>
          <a:p>
            <a:pPr marL="0" indent="0" algn="ctr">
              <a:buNone/>
            </a:pPr>
            <a:r>
              <a:rPr lang="en-US" dirty="0"/>
              <a:t>The NFT space on Tezos is </a:t>
            </a:r>
            <a:r>
              <a:rPr lang="en-US" b="1" dirty="0"/>
              <a:t>evolving rapidly</a:t>
            </a:r>
            <a:r>
              <a:rPr lang="en-US" dirty="0"/>
              <a:t> and there are more NFT applications and marketplaces already existing or in the making. Here are </a:t>
            </a:r>
            <a:r>
              <a:rPr lang="en-US" b="1" dirty="0"/>
              <a:t>just some of them</a:t>
            </a:r>
            <a:r>
              <a:rPr lang="en-US" dirty="0"/>
              <a:t>…</a:t>
            </a:r>
          </a:p>
        </p:txBody>
      </p:sp>
      <p:sp>
        <p:nvSpPr>
          <p:cNvPr id="6" name="Footer Placeholder 5">
            <a:extLst>
              <a:ext uri="{FF2B5EF4-FFF2-40B4-BE49-F238E27FC236}">
                <a16:creationId xmlns:a16="http://schemas.microsoft.com/office/drawing/2014/main" id="{9259BE6E-2EDD-7C40-9DFC-FE735C0073E4}"/>
              </a:ext>
            </a:extLst>
          </p:cNvPr>
          <p:cNvSpPr>
            <a:spLocks noGrp="1"/>
          </p:cNvSpPr>
          <p:nvPr>
            <p:ph type="ftr" sz="quarter" idx="3"/>
          </p:nvPr>
        </p:nvSpPr>
        <p:spPr/>
        <p:txBody>
          <a:bodyPr/>
          <a:lstStyle/>
          <a:p>
            <a:r>
              <a:rPr lang="en-US" dirty="0"/>
              <a:t>Tezos Deep Dive Deck - Licensed under CC BY 4.0</a:t>
            </a:r>
          </a:p>
        </p:txBody>
      </p:sp>
      <p:sp>
        <p:nvSpPr>
          <p:cNvPr id="7" name="Rectangle 6">
            <a:extLst>
              <a:ext uri="{FF2B5EF4-FFF2-40B4-BE49-F238E27FC236}">
                <a16:creationId xmlns:a16="http://schemas.microsoft.com/office/drawing/2014/main" id="{6825CC6C-76E9-7449-9771-91A82B255190}"/>
              </a:ext>
            </a:extLst>
          </p:cNvPr>
          <p:cNvSpPr/>
          <p:nvPr/>
        </p:nvSpPr>
        <p:spPr bwMode="gray">
          <a:xfrm>
            <a:off x="359999" y="883065"/>
            <a:ext cx="3600000" cy="2213426"/>
          </a:xfrm>
          <a:prstGeom prst="rect">
            <a:avLst/>
          </a:prstGeom>
          <a:solidFill>
            <a:schemeClr val="bg1"/>
          </a:solid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300"/>
              </a:spcBef>
              <a:spcAft>
                <a:spcPts val="100"/>
              </a:spcAft>
            </a:pPr>
            <a:r>
              <a:rPr lang="en-US" sz="1300" b="1" dirty="0" err="1">
                <a:solidFill>
                  <a:schemeClr val="tx1"/>
                </a:solidFill>
              </a:rPr>
              <a:t>Emergents</a:t>
            </a:r>
            <a:endParaRPr lang="en-US" sz="1300" b="1" dirty="0">
              <a:solidFill>
                <a:schemeClr val="tx1"/>
              </a:solidFill>
            </a:endParaRPr>
          </a:p>
          <a:p>
            <a:pPr algn="ctr">
              <a:spcBef>
                <a:spcPts val="300"/>
              </a:spcBef>
              <a:spcAft>
                <a:spcPts val="100"/>
              </a:spcAft>
            </a:pPr>
            <a:endParaRPr lang="en-US" dirty="0">
              <a:solidFill>
                <a:schemeClr val="tx1"/>
              </a:solidFill>
            </a:endParaRPr>
          </a:p>
          <a:p>
            <a:pPr algn="ctr">
              <a:spcBef>
                <a:spcPts val="300"/>
              </a:spcBef>
              <a:spcAft>
                <a:spcPts val="100"/>
              </a:spcAft>
            </a:pPr>
            <a:endParaRPr lang="en-US" dirty="0">
              <a:solidFill>
                <a:schemeClr val="tx1"/>
              </a:solidFill>
            </a:endParaRPr>
          </a:p>
          <a:p>
            <a:pPr algn="ctr">
              <a:spcBef>
                <a:spcPts val="300"/>
              </a:spcBef>
              <a:spcAft>
                <a:spcPts val="100"/>
              </a:spcAft>
            </a:pPr>
            <a:endParaRPr lang="en-US" dirty="0">
              <a:solidFill>
                <a:schemeClr val="tx1"/>
              </a:solidFill>
            </a:endParaRPr>
          </a:p>
          <a:p>
            <a:pPr algn="ctr">
              <a:spcBef>
                <a:spcPts val="300"/>
              </a:spcBef>
              <a:spcAft>
                <a:spcPts val="100"/>
              </a:spcAft>
            </a:pPr>
            <a:endParaRPr lang="en-US" dirty="0">
              <a:solidFill>
                <a:schemeClr val="tx1"/>
              </a:solidFill>
            </a:endParaRPr>
          </a:p>
          <a:p>
            <a:pPr algn="ctr">
              <a:spcBef>
                <a:spcPts val="300"/>
              </a:spcBef>
              <a:spcAft>
                <a:spcPts val="100"/>
              </a:spcAft>
            </a:pPr>
            <a:endParaRPr lang="en-US" dirty="0">
              <a:solidFill>
                <a:schemeClr val="tx1"/>
              </a:solidFill>
            </a:endParaRPr>
          </a:p>
          <a:p>
            <a:pPr algn="ctr">
              <a:spcBef>
                <a:spcPts val="300"/>
              </a:spcBef>
              <a:spcAft>
                <a:spcPts val="100"/>
              </a:spcAft>
            </a:pPr>
            <a:endParaRPr lang="en-US" dirty="0">
              <a:solidFill>
                <a:schemeClr val="tx1"/>
              </a:solidFill>
            </a:endParaRPr>
          </a:p>
          <a:p>
            <a:pPr algn="ctr">
              <a:spcBef>
                <a:spcPts val="300"/>
              </a:spcBef>
              <a:spcAft>
                <a:spcPts val="100"/>
              </a:spcAft>
            </a:pPr>
            <a:endParaRPr lang="en-US" dirty="0">
              <a:solidFill>
                <a:schemeClr val="tx1"/>
              </a:solidFill>
            </a:endParaRPr>
          </a:p>
          <a:p>
            <a:pPr algn="ctr">
              <a:spcBef>
                <a:spcPts val="300"/>
              </a:spcBef>
              <a:spcAft>
                <a:spcPts val="100"/>
              </a:spcAft>
            </a:pPr>
            <a:r>
              <a:rPr lang="en-US" sz="1300" dirty="0">
                <a:solidFill>
                  <a:schemeClr val="tx1"/>
                </a:solidFill>
              </a:rPr>
              <a:t>Digital Collectible Card Came</a:t>
            </a:r>
          </a:p>
        </p:txBody>
      </p:sp>
      <p:sp>
        <p:nvSpPr>
          <p:cNvPr id="10" name="Rectangle 9">
            <a:extLst>
              <a:ext uri="{FF2B5EF4-FFF2-40B4-BE49-F238E27FC236}">
                <a16:creationId xmlns:a16="http://schemas.microsoft.com/office/drawing/2014/main" id="{C26CA5B5-DDD4-7846-BDB1-923938A19863}"/>
              </a:ext>
            </a:extLst>
          </p:cNvPr>
          <p:cNvSpPr/>
          <p:nvPr/>
        </p:nvSpPr>
        <p:spPr bwMode="gray">
          <a:xfrm>
            <a:off x="4294800" y="883065"/>
            <a:ext cx="3600000" cy="2213426"/>
          </a:xfrm>
          <a:prstGeom prst="rect">
            <a:avLst/>
          </a:prstGeom>
          <a:solidFill>
            <a:schemeClr val="bg1"/>
          </a:solid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300"/>
              </a:spcBef>
              <a:spcAft>
                <a:spcPts val="100"/>
              </a:spcAft>
            </a:pPr>
            <a:r>
              <a:rPr lang="en-US" sz="1300" b="1" dirty="0" err="1">
                <a:solidFill>
                  <a:schemeClr val="tx1"/>
                </a:solidFill>
              </a:rPr>
              <a:t>RedBull</a:t>
            </a:r>
            <a:r>
              <a:rPr lang="en-US" sz="1300" b="1" dirty="0">
                <a:solidFill>
                  <a:schemeClr val="tx1"/>
                </a:solidFill>
              </a:rPr>
              <a:t> Racing</a:t>
            </a:r>
          </a:p>
          <a:p>
            <a:pPr algn="ctr">
              <a:spcBef>
                <a:spcPts val="300"/>
              </a:spcBef>
              <a:spcAft>
                <a:spcPts val="100"/>
              </a:spcAft>
            </a:pPr>
            <a:endParaRPr lang="en-US" dirty="0">
              <a:solidFill>
                <a:schemeClr val="tx1"/>
              </a:solidFill>
            </a:endParaRPr>
          </a:p>
          <a:p>
            <a:pPr algn="ctr">
              <a:spcBef>
                <a:spcPts val="300"/>
              </a:spcBef>
              <a:spcAft>
                <a:spcPts val="100"/>
              </a:spcAft>
            </a:pPr>
            <a:endParaRPr lang="en-US" dirty="0">
              <a:solidFill>
                <a:schemeClr val="tx1"/>
              </a:solidFill>
            </a:endParaRPr>
          </a:p>
          <a:p>
            <a:pPr algn="ctr">
              <a:spcBef>
                <a:spcPts val="300"/>
              </a:spcBef>
              <a:spcAft>
                <a:spcPts val="100"/>
              </a:spcAft>
            </a:pPr>
            <a:endParaRPr lang="en-US" dirty="0">
              <a:solidFill>
                <a:schemeClr val="tx1"/>
              </a:solidFill>
            </a:endParaRPr>
          </a:p>
          <a:p>
            <a:pPr algn="ctr">
              <a:spcBef>
                <a:spcPts val="300"/>
              </a:spcBef>
              <a:spcAft>
                <a:spcPts val="100"/>
              </a:spcAft>
            </a:pPr>
            <a:endParaRPr lang="en-US" dirty="0">
              <a:solidFill>
                <a:schemeClr val="tx1"/>
              </a:solidFill>
            </a:endParaRPr>
          </a:p>
          <a:p>
            <a:pPr algn="ctr">
              <a:spcBef>
                <a:spcPts val="300"/>
              </a:spcBef>
              <a:spcAft>
                <a:spcPts val="100"/>
              </a:spcAft>
            </a:pPr>
            <a:endParaRPr lang="en-US" dirty="0">
              <a:solidFill>
                <a:schemeClr val="tx1"/>
              </a:solidFill>
            </a:endParaRPr>
          </a:p>
          <a:p>
            <a:pPr algn="ctr">
              <a:spcBef>
                <a:spcPts val="300"/>
              </a:spcBef>
              <a:spcAft>
                <a:spcPts val="100"/>
              </a:spcAft>
            </a:pPr>
            <a:endParaRPr lang="en-US" dirty="0">
              <a:solidFill>
                <a:schemeClr val="tx1"/>
              </a:solidFill>
            </a:endParaRPr>
          </a:p>
          <a:p>
            <a:pPr algn="ctr">
              <a:spcBef>
                <a:spcPts val="300"/>
              </a:spcBef>
              <a:spcAft>
                <a:spcPts val="100"/>
              </a:spcAft>
            </a:pPr>
            <a:endParaRPr lang="en-US" dirty="0">
              <a:solidFill>
                <a:schemeClr val="tx1"/>
              </a:solidFill>
            </a:endParaRPr>
          </a:p>
          <a:p>
            <a:pPr algn="ctr">
              <a:spcBef>
                <a:spcPts val="300"/>
              </a:spcBef>
              <a:spcAft>
                <a:spcPts val="100"/>
              </a:spcAft>
            </a:pPr>
            <a:r>
              <a:rPr lang="en-US" sz="1300" dirty="0">
                <a:solidFill>
                  <a:schemeClr val="tx1"/>
                </a:solidFill>
              </a:rPr>
              <a:t>NFT Fan Experience</a:t>
            </a:r>
          </a:p>
        </p:txBody>
      </p:sp>
      <p:sp>
        <p:nvSpPr>
          <p:cNvPr id="11" name="Rectangle 10">
            <a:extLst>
              <a:ext uri="{FF2B5EF4-FFF2-40B4-BE49-F238E27FC236}">
                <a16:creationId xmlns:a16="http://schemas.microsoft.com/office/drawing/2014/main" id="{9CEF15C9-2EF2-3E42-B079-CF27B45B075A}"/>
              </a:ext>
            </a:extLst>
          </p:cNvPr>
          <p:cNvSpPr/>
          <p:nvPr/>
        </p:nvSpPr>
        <p:spPr bwMode="gray">
          <a:xfrm>
            <a:off x="8229601" y="883065"/>
            <a:ext cx="3600000" cy="2213426"/>
          </a:xfrm>
          <a:prstGeom prst="rect">
            <a:avLst/>
          </a:prstGeom>
          <a:solidFill>
            <a:schemeClr val="bg1"/>
          </a:solid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300"/>
              </a:spcBef>
              <a:spcAft>
                <a:spcPts val="100"/>
              </a:spcAft>
            </a:pPr>
            <a:r>
              <a:rPr lang="en-US" sz="1300" b="1" dirty="0">
                <a:solidFill>
                  <a:schemeClr val="tx1"/>
                </a:solidFill>
              </a:rPr>
              <a:t>McLaren Racing</a:t>
            </a:r>
          </a:p>
          <a:p>
            <a:pPr algn="ctr">
              <a:spcBef>
                <a:spcPts val="300"/>
              </a:spcBef>
              <a:spcAft>
                <a:spcPts val="100"/>
              </a:spcAft>
            </a:pPr>
            <a:endParaRPr lang="en-US" dirty="0">
              <a:solidFill>
                <a:schemeClr val="tx1"/>
              </a:solidFill>
            </a:endParaRPr>
          </a:p>
          <a:p>
            <a:pPr algn="ctr">
              <a:spcBef>
                <a:spcPts val="300"/>
              </a:spcBef>
              <a:spcAft>
                <a:spcPts val="100"/>
              </a:spcAft>
            </a:pPr>
            <a:endParaRPr lang="en-US" dirty="0">
              <a:solidFill>
                <a:schemeClr val="tx1"/>
              </a:solidFill>
            </a:endParaRPr>
          </a:p>
          <a:p>
            <a:pPr algn="ctr">
              <a:spcBef>
                <a:spcPts val="300"/>
              </a:spcBef>
              <a:spcAft>
                <a:spcPts val="100"/>
              </a:spcAft>
            </a:pPr>
            <a:endParaRPr lang="en-US" dirty="0">
              <a:solidFill>
                <a:schemeClr val="tx1"/>
              </a:solidFill>
            </a:endParaRPr>
          </a:p>
          <a:p>
            <a:pPr algn="ctr">
              <a:spcBef>
                <a:spcPts val="300"/>
              </a:spcBef>
              <a:spcAft>
                <a:spcPts val="100"/>
              </a:spcAft>
            </a:pPr>
            <a:endParaRPr lang="en-US" dirty="0">
              <a:solidFill>
                <a:schemeClr val="tx1"/>
              </a:solidFill>
            </a:endParaRPr>
          </a:p>
          <a:p>
            <a:pPr algn="ctr">
              <a:spcBef>
                <a:spcPts val="300"/>
              </a:spcBef>
              <a:spcAft>
                <a:spcPts val="100"/>
              </a:spcAft>
            </a:pPr>
            <a:endParaRPr lang="en-US" dirty="0">
              <a:solidFill>
                <a:schemeClr val="tx1"/>
              </a:solidFill>
            </a:endParaRPr>
          </a:p>
          <a:p>
            <a:pPr algn="ctr">
              <a:spcBef>
                <a:spcPts val="300"/>
              </a:spcBef>
              <a:spcAft>
                <a:spcPts val="100"/>
              </a:spcAft>
            </a:pPr>
            <a:endParaRPr lang="en-US" dirty="0">
              <a:solidFill>
                <a:schemeClr val="tx1"/>
              </a:solidFill>
            </a:endParaRPr>
          </a:p>
          <a:p>
            <a:pPr algn="ctr">
              <a:spcBef>
                <a:spcPts val="300"/>
              </a:spcBef>
              <a:spcAft>
                <a:spcPts val="100"/>
              </a:spcAft>
            </a:pPr>
            <a:endParaRPr lang="en-US" sz="1300" dirty="0">
              <a:solidFill>
                <a:schemeClr val="tx1"/>
              </a:solidFill>
            </a:endParaRPr>
          </a:p>
          <a:p>
            <a:pPr algn="ctr">
              <a:spcBef>
                <a:spcPts val="300"/>
              </a:spcBef>
              <a:spcAft>
                <a:spcPts val="100"/>
              </a:spcAft>
            </a:pPr>
            <a:r>
              <a:rPr lang="en-US" sz="1300" dirty="0">
                <a:solidFill>
                  <a:schemeClr val="tx1"/>
                </a:solidFill>
              </a:rPr>
              <a:t>NFT Fan Experience</a:t>
            </a:r>
          </a:p>
        </p:txBody>
      </p:sp>
      <p:sp>
        <p:nvSpPr>
          <p:cNvPr id="12" name="Rectangle 11">
            <a:extLst>
              <a:ext uri="{FF2B5EF4-FFF2-40B4-BE49-F238E27FC236}">
                <a16:creationId xmlns:a16="http://schemas.microsoft.com/office/drawing/2014/main" id="{6A3762B0-A1A8-E543-A3B1-B856FFAC6672}"/>
              </a:ext>
            </a:extLst>
          </p:cNvPr>
          <p:cNvSpPr/>
          <p:nvPr/>
        </p:nvSpPr>
        <p:spPr bwMode="gray">
          <a:xfrm>
            <a:off x="359999" y="4284574"/>
            <a:ext cx="3600000" cy="2213426"/>
          </a:xfrm>
          <a:prstGeom prst="rect">
            <a:avLst/>
          </a:prstGeom>
          <a:solidFill>
            <a:schemeClr val="bg1"/>
          </a:solid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300"/>
              </a:spcBef>
              <a:spcAft>
                <a:spcPts val="100"/>
              </a:spcAft>
            </a:pPr>
            <a:r>
              <a:rPr lang="en-US" sz="1300" b="1" dirty="0" err="1">
                <a:solidFill>
                  <a:schemeClr val="tx1"/>
                </a:solidFill>
              </a:rPr>
              <a:t>TezAuction</a:t>
            </a:r>
            <a:endParaRPr lang="en-US" sz="1300" b="1" dirty="0">
              <a:solidFill>
                <a:schemeClr val="tx1"/>
              </a:solidFill>
            </a:endParaRPr>
          </a:p>
          <a:p>
            <a:pPr algn="ctr">
              <a:spcBef>
                <a:spcPts val="300"/>
              </a:spcBef>
              <a:spcAft>
                <a:spcPts val="100"/>
              </a:spcAft>
            </a:pPr>
            <a:endParaRPr lang="en-US" b="1" dirty="0">
              <a:solidFill>
                <a:schemeClr val="tx1"/>
              </a:solidFill>
            </a:endParaRPr>
          </a:p>
          <a:p>
            <a:pPr algn="ctr">
              <a:spcBef>
                <a:spcPts val="300"/>
              </a:spcBef>
              <a:spcAft>
                <a:spcPts val="100"/>
              </a:spcAft>
            </a:pPr>
            <a:endParaRPr lang="en-US" b="1" dirty="0">
              <a:solidFill>
                <a:schemeClr val="tx1"/>
              </a:solidFill>
            </a:endParaRPr>
          </a:p>
          <a:p>
            <a:pPr algn="ctr">
              <a:spcBef>
                <a:spcPts val="300"/>
              </a:spcBef>
              <a:spcAft>
                <a:spcPts val="100"/>
              </a:spcAft>
            </a:pPr>
            <a:endParaRPr lang="en-US" b="1" dirty="0">
              <a:solidFill>
                <a:schemeClr val="tx1"/>
              </a:solidFill>
            </a:endParaRPr>
          </a:p>
          <a:p>
            <a:pPr algn="ctr">
              <a:spcBef>
                <a:spcPts val="300"/>
              </a:spcBef>
              <a:spcAft>
                <a:spcPts val="100"/>
              </a:spcAft>
            </a:pPr>
            <a:endParaRPr lang="en-US" b="1" dirty="0">
              <a:solidFill>
                <a:schemeClr val="tx1"/>
              </a:solidFill>
            </a:endParaRPr>
          </a:p>
          <a:p>
            <a:pPr algn="ctr">
              <a:spcBef>
                <a:spcPts val="300"/>
              </a:spcBef>
              <a:spcAft>
                <a:spcPts val="100"/>
              </a:spcAft>
            </a:pPr>
            <a:endParaRPr lang="en-US" b="1" dirty="0">
              <a:solidFill>
                <a:schemeClr val="tx1"/>
              </a:solidFill>
            </a:endParaRPr>
          </a:p>
          <a:p>
            <a:pPr algn="ctr">
              <a:spcBef>
                <a:spcPts val="300"/>
              </a:spcBef>
              <a:spcAft>
                <a:spcPts val="100"/>
              </a:spcAft>
            </a:pPr>
            <a:endParaRPr lang="en-US" b="1" dirty="0">
              <a:solidFill>
                <a:schemeClr val="tx1"/>
              </a:solidFill>
            </a:endParaRPr>
          </a:p>
          <a:p>
            <a:pPr algn="ctr">
              <a:spcBef>
                <a:spcPts val="300"/>
              </a:spcBef>
              <a:spcAft>
                <a:spcPts val="100"/>
              </a:spcAft>
            </a:pPr>
            <a:endParaRPr lang="en-US" b="1" dirty="0">
              <a:solidFill>
                <a:schemeClr val="tx1"/>
              </a:solidFill>
            </a:endParaRPr>
          </a:p>
          <a:p>
            <a:pPr algn="ctr">
              <a:spcBef>
                <a:spcPts val="300"/>
              </a:spcBef>
              <a:spcAft>
                <a:spcPts val="100"/>
              </a:spcAft>
            </a:pPr>
            <a:r>
              <a:rPr lang="en-US" sz="1300" dirty="0">
                <a:solidFill>
                  <a:schemeClr val="tx1"/>
                </a:solidFill>
              </a:rPr>
              <a:t>Multi auction type NFT marketplace</a:t>
            </a:r>
          </a:p>
        </p:txBody>
      </p:sp>
      <p:sp>
        <p:nvSpPr>
          <p:cNvPr id="13" name="Rectangle 12">
            <a:extLst>
              <a:ext uri="{FF2B5EF4-FFF2-40B4-BE49-F238E27FC236}">
                <a16:creationId xmlns:a16="http://schemas.microsoft.com/office/drawing/2014/main" id="{3498F881-FE98-AA49-9C1A-41F924993699}"/>
              </a:ext>
            </a:extLst>
          </p:cNvPr>
          <p:cNvSpPr/>
          <p:nvPr/>
        </p:nvSpPr>
        <p:spPr bwMode="gray">
          <a:xfrm>
            <a:off x="4274018" y="4284574"/>
            <a:ext cx="3600000" cy="2213426"/>
          </a:xfrm>
          <a:prstGeom prst="rect">
            <a:avLst/>
          </a:prstGeom>
          <a:solidFill>
            <a:schemeClr val="bg1"/>
          </a:solid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300"/>
              </a:spcBef>
              <a:spcAft>
                <a:spcPts val="100"/>
              </a:spcAft>
            </a:pPr>
            <a:r>
              <a:rPr lang="en-US" sz="1300" b="1" dirty="0">
                <a:solidFill>
                  <a:schemeClr val="tx1"/>
                </a:solidFill>
              </a:rPr>
              <a:t>D-art</a:t>
            </a:r>
            <a:endParaRPr lang="en-US" sz="1300" b="1" baseline="30000" dirty="0">
              <a:solidFill>
                <a:schemeClr val="tx1"/>
              </a:solidFill>
            </a:endParaRPr>
          </a:p>
          <a:p>
            <a:pPr algn="ctr">
              <a:spcBef>
                <a:spcPts val="300"/>
              </a:spcBef>
              <a:spcAft>
                <a:spcPts val="100"/>
              </a:spcAft>
            </a:pPr>
            <a:endParaRPr lang="en-US" sz="1300" baseline="30000" dirty="0">
              <a:solidFill>
                <a:schemeClr val="tx1"/>
              </a:solidFill>
            </a:endParaRPr>
          </a:p>
          <a:p>
            <a:pPr algn="ctr">
              <a:spcBef>
                <a:spcPts val="300"/>
              </a:spcBef>
              <a:spcAft>
                <a:spcPts val="100"/>
              </a:spcAft>
            </a:pPr>
            <a:endParaRPr lang="en-US" sz="1300" baseline="30000" dirty="0">
              <a:solidFill>
                <a:schemeClr val="tx1"/>
              </a:solidFill>
            </a:endParaRPr>
          </a:p>
          <a:p>
            <a:pPr algn="ctr">
              <a:spcBef>
                <a:spcPts val="300"/>
              </a:spcBef>
              <a:spcAft>
                <a:spcPts val="100"/>
              </a:spcAft>
            </a:pPr>
            <a:endParaRPr lang="en-US" sz="1300" baseline="30000" dirty="0">
              <a:solidFill>
                <a:schemeClr val="tx1"/>
              </a:solidFill>
            </a:endParaRPr>
          </a:p>
          <a:p>
            <a:pPr algn="ctr">
              <a:spcBef>
                <a:spcPts val="300"/>
              </a:spcBef>
              <a:spcAft>
                <a:spcPts val="100"/>
              </a:spcAft>
            </a:pPr>
            <a:endParaRPr lang="en-US" sz="1300" baseline="30000" dirty="0">
              <a:solidFill>
                <a:schemeClr val="tx1"/>
              </a:solidFill>
            </a:endParaRPr>
          </a:p>
          <a:p>
            <a:pPr algn="ctr">
              <a:spcBef>
                <a:spcPts val="300"/>
              </a:spcBef>
              <a:spcAft>
                <a:spcPts val="100"/>
              </a:spcAft>
            </a:pPr>
            <a:endParaRPr lang="en-US" sz="1300" baseline="30000" dirty="0">
              <a:solidFill>
                <a:schemeClr val="tx1"/>
              </a:solidFill>
            </a:endParaRPr>
          </a:p>
          <a:p>
            <a:pPr algn="ctr">
              <a:spcBef>
                <a:spcPts val="300"/>
              </a:spcBef>
              <a:spcAft>
                <a:spcPts val="100"/>
              </a:spcAft>
            </a:pPr>
            <a:endParaRPr lang="en-US" sz="1300" baseline="30000" dirty="0">
              <a:solidFill>
                <a:schemeClr val="tx1"/>
              </a:solidFill>
            </a:endParaRPr>
          </a:p>
          <a:p>
            <a:pPr algn="ctr">
              <a:spcBef>
                <a:spcPts val="300"/>
              </a:spcBef>
              <a:spcAft>
                <a:spcPts val="100"/>
              </a:spcAft>
            </a:pPr>
            <a:endParaRPr lang="en-US" sz="1300" baseline="30000" dirty="0">
              <a:solidFill>
                <a:schemeClr val="tx1"/>
              </a:solidFill>
            </a:endParaRPr>
          </a:p>
          <a:p>
            <a:pPr algn="ctr">
              <a:spcBef>
                <a:spcPts val="300"/>
              </a:spcBef>
              <a:spcAft>
                <a:spcPts val="100"/>
              </a:spcAft>
            </a:pPr>
            <a:endParaRPr lang="en-US" sz="1300" baseline="30000" dirty="0">
              <a:solidFill>
                <a:schemeClr val="tx1"/>
              </a:solidFill>
            </a:endParaRPr>
          </a:p>
          <a:p>
            <a:pPr algn="ctr">
              <a:spcBef>
                <a:spcPts val="300"/>
              </a:spcBef>
              <a:spcAft>
                <a:spcPts val="100"/>
              </a:spcAft>
            </a:pPr>
            <a:endParaRPr lang="en-US" sz="1300" baseline="30000" dirty="0">
              <a:solidFill>
                <a:schemeClr val="tx1"/>
              </a:solidFill>
            </a:endParaRPr>
          </a:p>
          <a:p>
            <a:pPr algn="ctr">
              <a:spcBef>
                <a:spcPts val="300"/>
              </a:spcBef>
              <a:spcAft>
                <a:spcPts val="100"/>
              </a:spcAft>
            </a:pPr>
            <a:r>
              <a:rPr lang="en-US" sz="1300" dirty="0">
                <a:solidFill>
                  <a:schemeClr val="tx1"/>
                </a:solidFill>
              </a:rPr>
              <a:t>Digital Art NFT Marketplace</a:t>
            </a:r>
          </a:p>
        </p:txBody>
      </p:sp>
      <p:sp>
        <p:nvSpPr>
          <p:cNvPr id="14" name="Rectangle 13">
            <a:extLst>
              <a:ext uri="{FF2B5EF4-FFF2-40B4-BE49-F238E27FC236}">
                <a16:creationId xmlns:a16="http://schemas.microsoft.com/office/drawing/2014/main" id="{9DEA8CD1-2CA9-B740-82E6-3D2934113A3E}"/>
              </a:ext>
            </a:extLst>
          </p:cNvPr>
          <p:cNvSpPr/>
          <p:nvPr/>
        </p:nvSpPr>
        <p:spPr bwMode="gray">
          <a:xfrm>
            <a:off x="8229601" y="4284574"/>
            <a:ext cx="3600000" cy="2213426"/>
          </a:xfrm>
          <a:prstGeom prst="rect">
            <a:avLst/>
          </a:prstGeom>
          <a:solidFill>
            <a:schemeClr val="bg1"/>
          </a:solid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72000" bIns="72000" rtlCol="0" anchor="ctr"/>
          <a:lstStyle/>
          <a:p>
            <a:pPr>
              <a:spcBef>
                <a:spcPts val="300"/>
              </a:spcBef>
              <a:spcAft>
                <a:spcPts val="100"/>
              </a:spcAft>
              <a:tabLst>
                <a:tab pos="1331913" algn="r"/>
              </a:tabLst>
            </a:pPr>
            <a:r>
              <a:rPr lang="en-US" sz="1300" b="1" dirty="0">
                <a:solidFill>
                  <a:schemeClr val="tx1"/>
                </a:solidFill>
              </a:rPr>
              <a:t>	Bazaar	</a:t>
            </a:r>
          </a:p>
          <a:p>
            <a:pPr>
              <a:spcBef>
                <a:spcPts val="300"/>
              </a:spcBef>
              <a:spcAft>
                <a:spcPts val="100"/>
              </a:spcAft>
              <a:tabLst>
                <a:tab pos="1331913" algn="r"/>
              </a:tabLst>
            </a:pPr>
            <a:endParaRPr lang="en-US" sz="1300" dirty="0">
              <a:solidFill>
                <a:schemeClr val="tx1"/>
              </a:solidFill>
            </a:endParaRPr>
          </a:p>
          <a:p>
            <a:pPr>
              <a:spcBef>
                <a:spcPts val="300"/>
              </a:spcBef>
              <a:spcAft>
                <a:spcPts val="100"/>
              </a:spcAft>
              <a:tabLst>
                <a:tab pos="1331913" algn="r"/>
              </a:tabLst>
            </a:pPr>
            <a:r>
              <a:rPr lang="en-US" sz="1300" b="1" dirty="0">
                <a:solidFill>
                  <a:schemeClr val="tx1"/>
                </a:solidFill>
              </a:rPr>
              <a:t>	</a:t>
            </a:r>
            <a:r>
              <a:rPr lang="en-US" sz="1300" b="1" dirty="0" err="1">
                <a:solidFill>
                  <a:schemeClr val="tx1"/>
                </a:solidFill>
              </a:rPr>
              <a:t>amplify</a:t>
            </a:r>
            <a:r>
              <a:rPr lang="en-US" sz="1300" b="1" baseline="30000" dirty="0" err="1">
                <a:solidFill>
                  <a:schemeClr val="tx1"/>
                </a:solidFill>
              </a:rPr>
              <a:t>NFT</a:t>
            </a:r>
            <a:endParaRPr lang="en-US" sz="1300" b="1" dirty="0">
              <a:solidFill>
                <a:schemeClr val="tx1"/>
              </a:solidFill>
            </a:endParaRPr>
          </a:p>
          <a:p>
            <a:pPr>
              <a:spcBef>
                <a:spcPts val="300"/>
              </a:spcBef>
              <a:spcAft>
                <a:spcPts val="100"/>
              </a:spcAft>
              <a:tabLst>
                <a:tab pos="1331913" algn="r"/>
              </a:tabLst>
            </a:pPr>
            <a:endParaRPr lang="en-US" sz="1300" dirty="0">
              <a:solidFill>
                <a:schemeClr val="tx1"/>
              </a:solidFill>
            </a:endParaRPr>
          </a:p>
          <a:p>
            <a:pPr>
              <a:spcBef>
                <a:spcPts val="300"/>
              </a:spcBef>
              <a:spcAft>
                <a:spcPts val="100"/>
              </a:spcAft>
              <a:tabLst>
                <a:tab pos="1331913" algn="r"/>
              </a:tabLst>
            </a:pPr>
            <a:r>
              <a:rPr lang="en-US" sz="1300" b="1" dirty="0">
                <a:solidFill>
                  <a:schemeClr val="tx1"/>
                </a:solidFill>
              </a:rPr>
              <a:t>	</a:t>
            </a:r>
            <a:r>
              <a:rPr lang="en-US" sz="1300" b="1" dirty="0" err="1">
                <a:solidFill>
                  <a:schemeClr val="tx1"/>
                </a:solidFill>
              </a:rPr>
              <a:t>Truesy</a:t>
            </a:r>
            <a:endParaRPr lang="en-US" sz="1300" b="1" dirty="0">
              <a:solidFill>
                <a:schemeClr val="tx1"/>
              </a:solidFill>
            </a:endParaRPr>
          </a:p>
          <a:p>
            <a:pPr>
              <a:spcBef>
                <a:spcPts val="300"/>
              </a:spcBef>
              <a:spcAft>
                <a:spcPts val="100"/>
              </a:spcAft>
              <a:tabLst>
                <a:tab pos="1331913" algn="r"/>
              </a:tabLst>
            </a:pPr>
            <a:endParaRPr lang="en-US" sz="1300" dirty="0">
              <a:solidFill>
                <a:schemeClr val="tx1"/>
              </a:solidFill>
            </a:endParaRPr>
          </a:p>
          <a:p>
            <a:pPr>
              <a:spcBef>
                <a:spcPts val="300"/>
              </a:spcBef>
              <a:spcAft>
                <a:spcPts val="100"/>
              </a:spcAft>
              <a:tabLst>
                <a:tab pos="1331913" algn="r"/>
              </a:tabLst>
            </a:pPr>
            <a:r>
              <a:rPr lang="en-US" sz="1300" b="1" dirty="0">
                <a:solidFill>
                  <a:schemeClr val="tx1"/>
                </a:solidFill>
              </a:rPr>
              <a:t>	…</a:t>
            </a:r>
          </a:p>
        </p:txBody>
      </p:sp>
      <p:pic>
        <p:nvPicPr>
          <p:cNvPr id="15" name="Picture 14">
            <a:hlinkClick r:id="rId2"/>
            <a:extLst>
              <a:ext uri="{FF2B5EF4-FFF2-40B4-BE49-F238E27FC236}">
                <a16:creationId xmlns:a16="http://schemas.microsoft.com/office/drawing/2014/main" id="{4FAD03FE-5AC6-D34D-90C7-2F3C0E904E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1493" y="1272448"/>
            <a:ext cx="2697013" cy="1434661"/>
          </a:xfrm>
          <a:prstGeom prst="rect">
            <a:avLst/>
          </a:prstGeom>
        </p:spPr>
      </p:pic>
      <p:pic>
        <p:nvPicPr>
          <p:cNvPr id="16" name="Picture 15">
            <a:hlinkClick r:id="rId4"/>
            <a:extLst>
              <a:ext uri="{FF2B5EF4-FFF2-40B4-BE49-F238E27FC236}">
                <a16:creationId xmlns:a16="http://schemas.microsoft.com/office/drawing/2014/main" id="{77CAC7E3-A8C3-2249-88F9-42ECDA368C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56038" y="1271578"/>
            <a:ext cx="2677525" cy="1436400"/>
          </a:xfrm>
          <a:prstGeom prst="rect">
            <a:avLst/>
          </a:prstGeom>
        </p:spPr>
      </p:pic>
      <p:pic>
        <p:nvPicPr>
          <p:cNvPr id="17" name="Picture 16">
            <a:hlinkClick r:id="rId6"/>
            <a:extLst>
              <a:ext uri="{FF2B5EF4-FFF2-40B4-BE49-F238E27FC236}">
                <a16:creationId xmlns:a16="http://schemas.microsoft.com/office/drawing/2014/main" id="{C08D05DA-4A7E-BF48-97FE-FD39416BBAE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90839" y="1271578"/>
            <a:ext cx="2677525" cy="1436400"/>
          </a:xfrm>
          <a:prstGeom prst="rect">
            <a:avLst/>
          </a:prstGeom>
          <a:ln w="3175">
            <a:solidFill>
              <a:schemeClr val="tx1"/>
            </a:solidFill>
          </a:ln>
        </p:spPr>
      </p:pic>
      <p:pic>
        <p:nvPicPr>
          <p:cNvPr id="18" name="Picture 17">
            <a:hlinkClick r:id="rId8"/>
            <a:extLst>
              <a:ext uri="{FF2B5EF4-FFF2-40B4-BE49-F238E27FC236}">
                <a16:creationId xmlns:a16="http://schemas.microsoft.com/office/drawing/2014/main" id="{5CE0261F-A8B1-784D-A30D-0D5CDDAC22C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95324" y="4673087"/>
            <a:ext cx="2729351" cy="1436400"/>
          </a:xfrm>
          <a:prstGeom prst="rect">
            <a:avLst/>
          </a:prstGeom>
        </p:spPr>
      </p:pic>
      <p:pic>
        <p:nvPicPr>
          <p:cNvPr id="20" name="Picture 19">
            <a:hlinkClick r:id="rId10"/>
            <a:extLst>
              <a:ext uri="{FF2B5EF4-FFF2-40B4-BE49-F238E27FC236}">
                <a16:creationId xmlns:a16="http://schemas.microsoft.com/office/drawing/2014/main" id="{9B023161-E978-4847-808F-478F92B7FBE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729357" y="4673087"/>
            <a:ext cx="2730886" cy="1436400"/>
          </a:xfrm>
          <a:prstGeom prst="rect">
            <a:avLst/>
          </a:prstGeom>
        </p:spPr>
      </p:pic>
      <p:pic>
        <p:nvPicPr>
          <p:cNvPr id="22" name="Picture 21" descr="A picture containing computer, night sky&#10;&#10;Description automatically generated">
            <a:hlinkClick r:id="rId12"/>
            <a:extLst>
              <a:ext uri="{FF2B5EF4-FFF2-40B4-BE49-F238E27FC236}">
                <a16:creationId xmlns:a16="http://schemas.microsoft.com/office/drawing/2014/main" id="{2FAD9CE7-D05D-BF4B-A6C9-33CCFE6D7F1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05552" y="4970931"/>
            <a:ext cx="1287387" cy="320107"/>
          </a:xfrm>
          <a:prstGeom prst="rect">
            <a:avLst/>
          </a:prstGeom>
        </p:spPr>
      </p:pic>
      <p:pic>
        <p:nvPicPr>
          <p:cNvPr id="24" name="Graphic 23">
            <a:hlinkClick r:id="rId14"/>
            <a:extLst>
              <a:ext uri="{FF2B5EF4-FFF2-40B4-BE49-F238E27FC236}">
                <a16:creationId xmlns:a16="http://schemas.microsoft.com/office/drawing/2014/main" id="{A7C3254B-61CD-FD4B-AE4F-5F9C20AE5B2F}"/>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105552" y="4532948"/>
            <a:ext cx="1220145" cy="221235"/>
          </a:xfrm>
          <a:prstGeom prst="rect">
            <a:avLst/>
          </a:prstGeom>
        </p:spPr>
      </p:pic>
      <p:pic>
        <p:nvPicPr>
          <p:cNvPr id="26" name="Picture 25" descr="Icon&#10;&#10;Description automatically generated">
            <a:hlinkClick r:id="rId17"/>
            <a:extLst>
              <a:ext uri="{FF2B5EF4-FFF2-40B4-BE49-F238E27FC236}">
                <a16:creationId xmlns:a16="http://schemas.microsoft.com/office/drawing/2014/main" id="{FC33C7F7-5F1D-0945-B1E0-B89E8EA86A25}"/>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0105552" y="5375947"/>
            <a:ext cx="577886" cy="577886"/>
          </a:xfrm>
          <a:prstGeom prst="rect">
            <a:avLst/>
          </a:prstGeom>
        </p:spPr>
      </p:pic>
    </p:spTree>
    <p:extLst>
      <p:ext uri="{BB962C8B-B14F-4D97-AF65-F5344CB8AC3E}">
        <p14:creationId xmlns:p14="http://schemas.microsoft.com/office/powerpoint/2010/main" val="3414119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BF6ACF52-55ED-4126-BB74-ED0866C424E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742" name="think-cell Folie" r:id="rId5" imgW="473" imgH="476" progId="TCLayout.ActiveDocument.1">
                  <p:embed/>
                </p:oleObj>
              </mc:Choice>
              <mc:Fallback>
                <p:oleObj name="think-cell Folie" r:id="rId5" imgW="473" imgH="476" progId="TCLayout.ActiveDocument.1">
                  <p:embed/>
                  <p:pic>
                    <p:nvPicPr>
                      <p:cNvPr id="7" name="Objekt 6" hidden="1">
                        <a:extLst>
                          <a:ext uri="{FF2B5EF4-FFF2-40B4-BE49-F238E27FC236}">
                            <a16:creationId xmlns:a16="http://schemas.microsoft.com/office/drawing/2014/main" id="{BF6ACF52-55ED-4126-BB74-ED0866C424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1DD16DAD-CC73-47AC-BF10-54E5C0B8D7FD}"/>
              </a:ext>
            </a:extLst>
          </p:cNvPr>
          <p:cNvSpPr/>
          <p:nvPr/>
        </p:nvSpPr>
        <p:spPr bwMode="gray">
          <a:xfrm>
            <a:off x="0" y="0"/>
            <a:ext cx="12192000" cy="68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pPr>
            <a:r>
              <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SELF-SOVEREIGN IDENTITIES</a:t>
            </a:r>
          </a:p>
          <a:p>
            <a:pPr algn="ctr">
              <a:spcBef>
                <a:spcPts val="300"/>
              </a:spcBef>
              <a:spcAft>
                <a:spcPts val="100"/>
              </a:spcAft>
            </a:pPr>
            <a:r>
              <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ON TEZOS</a:t>
            </a:r>
          </a:p>
        </p:txBody>
      </p:sp>
      <p:pic>
        <p:nvPicPr>
          <p:cNvPr id="5" name="Grafik 4">
            <a:extLst>
              <a:ext uri="{FF2B5EF4-FFF2-40B4-BE49-F238E27FC236}">
                <a16:creationId xmlns:a16="http://schemas.microsoft.com/office/drawing/2014/main" id="{A668BF39-FFC6-4690-BF77-77AE9D57EF7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711761">
            <a:off x="10202803" y="242084"/>
            <a:ext cx="1783175" cy="2189702"/>
          </a:xfrm>
          <a:prstGeom prst="rect">
            <a:avLst/>
          </a:prstGeom>
        </p:spPr>
      </p:pic>
    </p:spTree>
    <p:extLst>
      <p:ext uri="{BB962C8B-B14F-4D97-AF65-F5344CB8AC3E}">
        <p14:creationId xmlns:p14="http://schemas.microsoft.com/office/powerpoint/2010/main" val="41656379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 name="Straight Arrow Connector 224">
            <a:extLst>
              <a:ext uri="{FF2B5EF4-FFF2-40B4-BE49-F238E27FC236}">
                <a16:creationId xmlns:a16="http://schemas.microsoft.com/office/drawing/2014/main" id="{72D945B8-D8A9-304D-BBA6-B4A8E2655C1F}"/>
              </a:ext>
            </a:extLst>
          </p:cNvPr>
          <p:cNvCxnSpPr>
            <a:cxnSpLocks/>
          </p:cNvCxnSpPr>
          <p:nvPr/>
        </p:nvCxnSpPr>
        <p:spPr>
          <a:xfrm flipV="1">
            <a:off x="11053878" y="4297475"/>
            <a:ext cx="0" cy="432000"/>
          </a:xfrm>
          <a:prstGeom prst="straightConnector1">
            <a:avLst/>
          </a:prstGeom>
          <a:ln w="12700">
            <a:solidFill>
              <a:srgbClr val="798BB3"/>
            </a:solidFill>
            <a:tailEnd type="triangle"/>
          </a:ln>
        </p:spPr>
        <p:style>
          <a:lnRef idx="1">
            <a:schemeClr val="accent1"/>
          </a:lnRef>
          <a:fillRef idx="0">
            <a:schemeClr val="accent1"/>
          </a:fillRef>
          <a:effectRef idx="0">
            <a:schemeClr val="accent1"/>
          </a:effectRef>
          <a:fontRef idx="minor">
            <a:schemeClr val="tx1"/>
          </a:fontRef>
        </p:style>
      </p:cxnSp>
      <p:sp>
        <p:nvSpPr>
          <p:cNvPr id="218" name="Oval 217">
            <a:extLst>
              <a:ext uri="{FF2B5EF4-FFF2-40B4-BE49-F238E27FC236}">
                <a16:creationId xmlns:a16="http://schemas.microsoft.com/office/drawing/2014/main" id="{3D3AEBD6-8123-7A48-A9FC-AA406AD535E3}"/>
              </a:ext>
            </a:extLst>
          </p:cNvPr>
          <p:cNvSpPr/>
          <p:nvPr/>
        </p:nvSpPr>
        <p:spPr bwMode="gray">
          <a:xfrm>
            <a:off x="10920678" y="4424959"/>
            <a:ext cx="266400" cy="266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endParaRPr>
          </a:p>
        </p:txBody>
      </p:sp>
      <p:sp>
        <p:nvSpPr>
          <p:cNvPr id="207" name="Freeform 206">
            <a:extLst>
              <a:ext uri="{FF2B5EF4-FFF2-40B4-BE49-F238E27FC236}">
                <a16:creationId xmlns:a16="http://schemas.microsoft.com/office/drawing/2014/main" id="{14488588-2F0C-CE42-99AC-21CBC0CFF2D1}"/>
              </a:ext>
            </a:extLst>
          </p:cNvPr>
          <p:cNvSpPr/>
          <p:nvPr/>
        </p:nvSpPr>
        <p:spPr bwMode="gray">
          <a:xfrm flipH="1">
            <a:off x="11224114" y="4284165"/>
            <a:ext cx="371425" cy="611685"/>
          </a:xfrm>
          <a:custGeom>
            <a:avLst/>
            <a:gdLst>
              <a:gd name="connsiteX0" fmla="*/ 506570 w 506570"/>
              <a:gd name="connsiteY0" fmla="*/ 1020064 h 1020064"/>
              <a:gd name="connsiteX1" fmla="*/ 43274 w 506570"/>
              <a:gd name="connsiteY1" fmla="*/ 406400 h 1020064"/>
              <a:gd name="connsiteX2" fmla="*/ 47338 w 506570"/>
              <a:gd name="connsiteY2" fmla="*/ 0 h 1020064"/>
            </a:gdLst>
            <a:ahLst/>
            <a:cxnLst>
              <a:cxn ang="0">
                <a:pos x="connsiteX0" y="connsiteY0"/>
              </a:cxn>
              <a:cxn ang="0">
                <a:pos x="connsiteX1" y="connsiteY1"/>
              </a:cxn>
              <a:cxn ang="0">
                <a:pos x="connsiteX2" y="connsiteY2"/>
              </a:cxn>
            </a:cxnLst>
            <a:rect l="l" t="t" r="r" b="b"/>
            <a:pathLst>
              <a:path w="506570" h="1020064">
                <a:moveTo>
                  <a:pt x="506570" y="1020064"/>
                </a:moveTo>
                <a:cubicBezTo>
                  <a:pt x="313191" y="798237"/>
                  <a:pt x="119813" y="576411"/>
                  <a:pt x="43274" y="406400"/>
                </a:cubicBezTo>
                <a:cubicBezTo>
                  <a:pt x="-33265" y="236389"/>
                  <a:pt x="7036" y="118194"/>
                  <a:pt x="47338" y="0"/>
                </a:cubicBezTo>
              </a:path>
            </a:pathLst>
          </a:custGeom>
          <a:noFill/>
          <a:ln w="12700">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36270A3B-E8AE-824C-AFFD-153F73EEDB3A}"/>
              </a:ext>
            </a:extLst>
          </p:cNvPr>
          <p:cNvSpPr/>
          <p:nvPr/>
        </p:nvSpPr>
        <p:spPr bwMode="gray">
          <a:xfrm>
            <a:off x="11378784" y="4424959"/>
            <a:ext cx="266400" cy="266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endParaRPr>
          </a:p>
        </p:txBody>
      </p:sp>
      <p:sp>
        <p:nvSpPr>
          <p:cNvPr id="208" name="Freeform 207">
            <a:extLst>
              <a:ext uri="{FF2B5EF4-FFF2-40B4-BE49-F238E27FC236}">
                <a16:creationId xmlns:a16="http://schemas.microsoft.com/office/drawing/2014/main" id="{C4BB65F6-B388-F345-9BCC-CA04F4CCA26C}"/>
              </a:ext>
            </a:extLst>
          </p:cNvPr>
          <p:cNvSpPr/>
          <p:nvPr/>
        </p:nvSpPr>
        <p:spPr bwMode="gray">
          <a:xfrm>
            <a:off x="10512721" y="4284165"/>
            <a:ext cx="371425" cy="611685"/>
          </a:xfrm>
          <a:custGeom>
            <a:avLst/>
            <a:gdLst>
              <a:gd name="connsiteX0" fmla="*/ 506570 w 506570"/>
              <a:gd name="connsiteY0" fmla="*/ 1020064 h 1020064"/>
              <a:gd name="connsiteX1" fmla="*/ 43274 w 506570"/>
              <a:gd name="connsiteY1" fmla="*/ 406400 h 1020064"/>
              <a:gd name="connsiteX2" fmla="*/ 47338 w 506570"/>
              <a:gd name="connsiteY2" fmla="*/ 0 h 1020064"/>
            </a:gdLst>
            <a:ahLst/>
            <a:cxnLst>
              <a:cxn ang="0">
                <a:pos x="connsiteX0" y="connsiteY0"/>
              </a:cxn>
              <a:cxn ang="0">
                <a:pos x="connsiteX1" y="connsiteY1"/>
              </a:cxn>
              <a:cxn ang="0">
                <a:pos x="connsiteX2" y="connsiteY2"/>
              </a:cxn>
            </a:cxnLst>
            <a:rect l="l" t="t" r="r" b="b"/>
            <a:pathLst>
              <a:path w="506570" h="1020064">
                <a:moveTo>
                  <a:pt x="506570" y="1020064"/>
                </a:moveTo>
                <a:cubicBezTo>
                  <a:pt x="313191" y="798237"/>
                  <a:pt x="119813" y="576411"/>
                  <a:pt x="43274" y="406400"/>
                </a:cubicBezTo>
                <a:cubicBezTo>
                  <a:pt x="-33265" y="236389"/>
                  <a:pt x="7036" y="118194"/>
                  <a:pt x="47338" y="0"/>
                </a:cubicBezTo>
              </a:path>
            </a:pathLst>
          </a:custGeom>
          <a:noFill/>
          <a:ln w="12700">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11F9DDF8-3E64-444B-A6DE-8BC7BF8AB99F}"/>
              </a:ext>
            </a:extLst>
          </p:cNvPr>
          <p:cNvSpPr/>
          <p:nvPr/>
        </p:nvSpPr>
        <p:spPr bwMode="gray">
          <a:xfrm>
            <a:off x="10463478" y="4424959"/>
            <a:ext cx="266400" cy="266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endParaRPr>
          </a:p>
        </p:txBody>
      </p:sp>
      <p:sp>
        <p:nvSpPr>
          <p:cNvPr id="179" name="Freeform 178">
            <a:extLst>
              <a:ext uri="{FF2B5EF4-FFF2-40B4-BE49-F238E27FC236}">
                <a16:creationId xmlns:a16="http://schemas.microsoft.com/office/drawing/2014/main" id="{F359A608-7704-8E42-BC37-75046199D495}"/>
              </a:ext>
            </a:extLst>
          </p:cNvPr>
          <p:cNvSpPr/>
          <p:nvPr/>
        </p:nvSpPr>
        <p:spPr bwMode="gray">
          <a:xfrm>
            <a:off x="6274959" y="4303776"/>
            <a:ext cx="506570" cy="1020064"/>
          </a:xfrm>
          <a:custGeom>
            <a:avLst/>
            <a:gdLst>
              <a:gd name="connsiteX0" fmla="*/ 506570 w 506570"/>
              <a:gd name="connsiteY0" fmla="*/ 1020064 h 1020064"/>
              <a:gd name="connsiteX1" fmla="*/ 43274 w 506570"/>
              <a:gd name="connsiteY1" fmla="*/ 406400 h 1020064"/>
              <a:gd name="connsiteX2" fmla="*/ 47338 w 506570"/>
              <a:gd name="connsiteY2" fmla="*/ 0 h 1020064"/>
            </a:gdLst>
            <a:ahLst/>
            <a:cxnLst>
              <a:cxn ang="0">
                <a:pos x="connsiteX0" y="connsiteY0"/>
              </a:cxn>
              <a:cxn ang="0">
                <a:pos x="connsiteX1" y="connsiteY1"/>
              </a:cxn>
              <a:cxn ang="0">
                <a:pos x="connsiteX2" y="connsiteY2"/>
              </a:cxn>
            </a:cxnLst>
            <a:rect l="l" t="t" r="r" b="b"/>
            <a:pathLst>
              <a:path w="506570" h="1020064">
                <a:moveTo>
                  <a:pt x="506570" y="1020064"/>
                </a:moveTo>
                <a:cubicBezTo>
                  <a:pt x="313191" y="798237"/>
                  <a:pt x="119813" y="576411"/>
                  <a:pt x="43274" y="406400"/>
                </a:cubicBezTo>
                <a:cubicBezTo>
                  <a:pt x="-33265" y="236389"/>
                  <a:pt x="7036" y="118194"/>
                  <a:pt x="47338" y="0"/>
                </a:cubicBezTo>
              </a:path>
            </a:pathLst>
          </a:custGeom>
          <a:noFill/>
          <a:ln w="12700">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72159A6E-83A1-1241-B5CA-5F980FBCC795}"/>
              </a:ext>
            </a:extLst>
          </p:cNvPr>
          <p:cNvSpPr/>
          <p:nvPr/>
        </p:nvSpPr>
        <p:spPr bwMode="gray">
          <a:xfrm>
            <a:off x="6151073" y="4434956"/>
            <a:ext cx="266400" cy="266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endParaRPr>
          </a:p>
        </p:txBody>
      </p:sp>
      <p:sp>
        <p:nvSpPr>
          <p:cNvPr id="180" name="Freeform 179">
            <a:extLst>
              <a:ext uri="{FF2B5EF4-FFF2-40B4-BE49-F238E27FC236}">
                <a16:creationId xmlns:a16="http://schemas.microsoft.com/office/drawing/2014/main" id="{7BFECB9C-D341-5D48-940D-6059911111B6}"/>
              </a:ext>
            </a:extLst>
          </p:cNvPr>
          <p:cNvSpPr/>
          <p:nvPr/>
        </p:nvSpPr>
        <p:spPr bwMode="gray">
          <a:xfrm flipH="1">
            <a:off x="7118409" y="4303776"/>
            <a:ext cx="506570" cy="1020064"/>
          </a:xfrm>
          <a:custGeom>
            <a:avLst/>
            <a:gdLst>
              <a:gd name="connsiteX0" fmla="*/ 506570 w 506570"/>
              <a:gd name="connsiteY0" fmla="*/ 1020064 h 1020064"/>
              <a:gd name="connsiteX1" fmla="*/ 43274 w 506570"/>
              <a:gd name="connsiteY1" fmla="*/ 406400 h 1020064"/>
              <a:gd name="connsiteX2" fmla="*/ 47338 w 506570"/>
              <a:gd name="connsiteY2" fmla="*/ 0 h 1020064"/>
            </a:gdLst>
            <a:ahLst/>
            <a:cxnLst>
              <a:cxn ang="0">
                <a:pos x="connsiteX0" y="connsiteY0"/>
              </a:cxn>
              <a:cxn ang="0">
                <a:pos x="connsiteX1" y="connsiteY1"/>
              </a:cxn>
              <a:cxn ang="0">
                <a:pos x="connsiteX2" y="connsiteY2"/>
              </a:cxn>
            </a:cxnLst>
            <a:rect l="l" t="t" r="r" b="b"/>
            <a:pathLst>
              <a:path w="506570" h="1020064">
                <a:moveTo>
                  <a:pt x="506570" y="1020064"/>
                </a:moveTo>
                <a:cubicBezTo>
                  <a:pt x="313191" y="798237"/>
                  <a:pt x="119813" y="576411"/>
                  <a:pt x="43274" y="406400"/>
                </a:cubicBezTo>
                <a:cubicBezTo>
                  <a:pt x="-33265" y="236389"/>
                  <a:pt x="7036" y="118194"/>
                  <a:pt x="47338" y="0"/>
                </a:cubicBezTo>
              </a:path>
            </a:pathLst>
          </a:custGeom>
          <a:noFill/>
          <a:ln w="12700">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CB5347B6-ABB3-3841-AEAC-6084F09C1BD1}"/>
              </a:ext>
            </a:extLst>
          </p:cNvPr>
          <p:cNvSpPr/>
          <p:nvPr/>
        </p:nvSpPr>
        <p:spPr bwMode="gray">
          <a:xfrm>
            <a:off x="7475048" y="4434956"/>
            <a:ext cx="266400" cy="266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endParaRPr>
          </a:p>
        </p:txBody>
      </p:sp>
      <p:cxnSp>
        <p:nvCxnSpPr>
          <p:cNvPr id="181" name="Straight Arrow Connector 180">
            <a:extLst>
              <a:ext uri="{FF2B5EF4-FFF2-40B4-BE49-F238E27FC236}">
                <a16:creationId xmlns:a16="http://schemas.microsoft.com/office/drawing/2014/main" id="{4BEE365E-24A5-BA45-9DBC-5992505EC21C}"/>
              </a:ext>
            </a:extLst>
          </p:cNvPr>
          <p:cNvCxnSpPr>
            <a:cxnSpLocks/>
          </p:cNvCxnSpPr>
          <p:nvPr/>
        </p:nvCxnSpPr>
        <p:spPr>
          <a:xfrm flipV="1">
            <a:off x="6946749" y="4307328"/>
            <a:ext cx="0" cy="838017"/>
          </a:xfrm>
          <a:prstGeom prst="straightConnector1">
            <a:avLst/>
          </a:prstGeom>
          <a:ln w="12700">
            <a:solidFill>
              <a:srgbClr val="798BB3"/>
            </a:solidFill>
            <a:tailEnd type="triangle"/>
          </a:ln>
        </p:spPr>
        <p:style>
          <a:lnRef idx="1">
            <a:schemeClr val="accent1"/>
          </a:lnRef>
          <a:fillRef idx="0">
            <a:schemeClr val="accent1"/>
          </a:fillRef>
          <a:effectRef idx="0">
            <a:schemeClr val="accent1"/>
          </a:effectRef>
          <a:fontRef idx="minor">
            <a:schemeClr val="tx1"/>
          </a:fontRef>
        </p:style>
      </p:cxnSp>
      <p:sp>
        <p:nvSpPr>
          <p:cNvPr id="189" name="Oval 188">
            <a:extLst>
              <a:ext uri="{FF2B5EF4-FFF2-40B4-BE49-F238E27FC236}">
                <a16:creationId xmlns:a16="http://schemas.microsoft.com/office/drawing/2014/main" id="{B3D266A9-3153-CB45-BDB9-2F7336802D1B}"/>
              </a:ext>
            </a:extLst>
          </p:cNvPr>
          <p:cNvSpPr/>
          <p:nvPr/>
        </p:nvSpPr>
        <p:spPr bwMode="gray">
          <a:xfrm>
            <a:off x="6811473" y="4434956"/>
            <a:ext cx="266400" cy="266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endParaRPr>
          </a:p>
        </p:txBody>
      </p:sp>
      <p:sp>
        <p:nvSpPr>
          <p:cNvPr id="176" name="Freeform 175">
            <a:extLst>
              <a:ext uri="{FF2B5EF4-FFF2-40B4-BE49-F238E27FC236}">
                <a16:creationId xmlns:a16="http://schemas.microsoft.com/office/drawing/2014/main" id="{869107E5-C01D-E144-A43E-389066D84AD7}"/>
              </a:ext>
            </a:extLst>
          </p:cNvPr>
          <p:cNvSpPr/>
          <p:nvPr/>
        </p:nvSpPr>
        <p:spPr bwMode="gray">
          <a:xfrm flipH="1">
            <a:off x="9203585" y="4263136"/>
            <a:ext cx="268873" cy="353568"/>
          </a:xfrm>
          <a:custGeom>
            <a:avLst/>
            <a:gdLst>
              <a:gd name="connsiteX0" fmla="*/ 85344 w 268873"/>
              <a:gd name="connsiteY0" fmla="*/ 0 h 353568"/>
              <a:gd name="connsiteX1" fmla="*/ 268224 w 268873"/>
              <a:gd name="connsiteY1" fmla="*/ 203200 h 353568"/>
              <a:gd name="connsiteX2" fmla="*/ 142240 w 268873"/>
              <a:gd name="connsiteY2" fmla="*/ 353568 h 353568"/>
              <a:gd name="connsiteX3" fmla="*/ 36576 w 268873"/>
              <a:gd name="connsiteY3" fmla="*/ 203200 h 353568"/>
              <a:gd name="connsiteX4" fmla="*/ 0 w 268873"/>
              <a:gd name="connsiteY4" fmla="*/ 36576 h 353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73" h="353568">
                <a:moveTo>
                  <a:pt x="85344" y="0"/>
                </a:moveTo>
                <a:cubicBezTo>
                  <a:pt x="172042" y="72136"/>
                  <a:pt x="258741" y="144272"/>
                  <a:pt x="268224" y="203200"/>
                </a:cubicBezTo>
                <a:cubicBezTo>
                  <a:pt x="277707" y="262128"/>
                  <a:pt x="180848" y="353568"/>
                  <a:pt x="142240" y="353568"/>
                </a:cubicBezTo>
                <a:cubicBezTo>
                  <a:pt x="103632" y="353568"/>
                  <a:pt x="60283" y="256032"/>
                  <a:pt x="36576" y="203200"/>
                </a:cubicBezTo>
                <a:cubicBezTo>
                  <a:pt x="12869" y="150368"/>
                  <a:pt x="6434" y="93472"/>
                  <a:pt x="0" y="36576"/>
                </a:cubicBezTo>
              </a:path>
            </a:pathLst>
          </a:custGeom>
          <a:noFill/>
          <a:ln w="12700">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F394CE31-256C-B64A-9614-2D314D371666}"/>
              </a:ext>
            </a:extLst>
          </p:cNvPr>
          <p:cNvSpPr/>
          <p:nvPr/>
        </p:nvSpPr>
        <p:spPr bwMode="gray">
          <a:xfrm>
            <a:off x="9370940" y="4419398"/>
            <a:ext cx="162000" cy="16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endParaRPr>
          </a:p>
        </p:txBody>
      </p:sp>
      <p:sp>
        <p:nvSpPr>
          <p:cNvPr id="175" name="Freeform 174">
            <a:extLst>
              <a:ext uri="{FF2B5EF4-FFF2-40B4-BE49-F238E27FC236}">
                <a16:creationId xmlns:a16="http://schemas.microsoft.com/office/drawing/2014/main" id="{151B0269-B167-2E4C-AE1F-4D93DD190168}"/>
              </a:ext>
            </a:extLst>
          </p:cNvPr>
          <p:cNvSpPr/>
          <p:nvPr/>
        </p:nvSpPr>
        <p:spPr bwMode="gray">
          <a:xfrm>
            <a:off x="8530336" y="4263136"/>
            <a:ext cx="268873" cy="353568"/>
          </a:xfrm>
          <a:custGeom>
            <a:avLst/>
            <a:gdLst>
              <a:gd name="connsiteX0" fmla="*/ 85344 w 268873"/>
              <a:gd name="connsiteY0" fmla="*/ 0 h 353568"/>
              <a:gd name="connsiteX1" fmla="*/ 268224 w 268873"/>
              <a:gd name="connsiteY1" fmla="*/ 203200 h 353568"/>
              <a:gd name="connsiteX2" fmla="*/ 142240 w 268873"/>
              <a:gd name="connsiteY2" fmla="*/ 353568 h 353568"/>
              <a:gd name="connsiteX3" fmla="*/ 36576 w 268873"/>
              <a:gd name="connsiteY3" fmla="*/ 203200 h 353568"/>
              <a:gd name="connsiteX4" fmla="*/ 0 w 268873"/>
              <a:gd name="connsiteY4" fmla="*/ 36576 h 353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73" h="353568">
                <a:moveTo>
                  <a:pt x="85344" y="0"/>
                </a:moveTo>
                <a:cubicBezTo>
                  <a:pt x="172042" y="72136"/>
                  <a:pt x="258741" y="144272"/>
                  <a:pt x="268224" y="203200"/>
                </a:cubicBezTo>
                <a:cubicBezTo>
                  <a:pt x="277707" y="262128"/>
                  <a:pt x="180848" y="353568"/>
                  <a:pt x="142240" y="353568"/>
                </a:cubicBezTo>
                <a:cubicBezTo>
                  <a:pt x="103632" y="353568"/>
                  <a:pt x="60283" y="256032"/>
                  <a:pt x="36576" y="203200"/>
                </a:cubicBezTo>
                <a:cubicBezTo>
                  <a:pt x="12869" y="150368"/>
                  <a:pt x="6434" y="93472"/>
                  <a:pt x="0" y="36576"/>
                </a:cubicBezTo>
              </a:path>
            </a:pathLst>
          </a:custGeom>
          <a:noFill/>
          <a:ln w="12700">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DB3DF096-9E23-414C-9A51-92EFBFFCB6CC}"/>
              </a:ext>
            </a:extLst>
          </p:cNvPr>
          <p:cNvSpPr/>
          <p:nvPr/>
        </p:nvSpPr>
        <p:spPr bwMode="gray">
          <a:xfrm>
            <a:off x="8491465" y="4419398"/>
            <a:ext cx="162000" cy="16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endParaRPr>
          </a:p>
        </p:txBody>
      </p:sp>
      <p:sp>
        <p:nvSpPr>
          <p:cNvPr id="2" name="Content Placeholder 1">
            <a:extLst>
              <a:ext uri="{FF2B5EF4-FFF2-40B4-BE49-F238E27FC236}">
                <a16:creationId xmlns:a16="http://schemas.microsoft.com/office/drawing/2014/main" id="{287D4A11-61A8-EC4A-BAE0-5B9BAC6FA83E}"/>
              </a:ext>
            </a:extLst>
          </p:cNvPr>
          <p:cNvSpPr>
            <a:spLocks noGrp="1"/>
          </p:cNvSpPr>
          <p:nvPr>
            <p:ph sz="quarter" idx="13"/>
          </p:nvPr>
        </p:nvSpPr>
        <p:spPr/>
        <p:txBody>
          <a:bodyPr/>
          <a:lstStyle/>
          <a:p>
            <a:r>
              <a:rPr lang="en-DE" sz="1300" dirty="0"/>
              <a:t>Trusted </a:t>
            </a:r>
            <a:r>
              <a:rPr lang="en-DE" sz="1300" b="1" dirty="0"/>
              <a:t>digital identities</a:t>
            </a:r>
            <a:r>
              <a:rPr lang="en-DE" sz="1300" dirty="0"/>
              <a:t> are a crucial </a:t>
            </a:r>
            <a:r>
              <a:rPr lang="en-DE" sz="1300" b="1" dirty="0"/>
              <a:t>foundation</a:t>
            </a:r>
            <a:r>
              <a:rPr lang="en-DE" sz="1300" dirty="0"/>
              <a:t> for many services in today’s digital world, including (but not limited to) blockchain applications.</a:t>
            </a:r>
          </a:p>
          <a:p>
            <a:r>
              <a:rPr lang="en-DE" sz="1300" dirty="0"/>
              <a:t>They are required to </a:t>
            </a:r>
          </a:p>
          <a:p>
            <a:pPr lvl="1"/>
            <a:r>
              <a:rPr lang="en-GB" sz="1300" b="1" dirty="0"/>
              <a:t>i</a:t>
            </a:r>
            <a:r>
              <a:rPr lang="en-DE" sz="1300" b="1" dirty="0"/>
              <a:t>dentify</a:t>
            </a:r>
            <a:r>
              <a:rPr lang="en-DE" sz="1300" dirty="0"/>
              <a:t> people, things (e.g. IoT devices), private and public/governmental organizations, etc. (“Who are they?”).</a:t>
            </a:r>
          </a:p>
          <a:p>
            <a:pPr lvl="1"/>
            <a:r>
              <a:rPr lang="en-DE" sz="1300" b="1" dirty="0"/>
              <a:t>authenticate</a:t>
            </a:r>
            <a:r>
              <a:rPr lang="en-DE" sz="1300" dirty="0"/>
              <a:t> these identities (“Are they who they claim to be?”).</a:t>
            </a:r>
          </a:p>
          <a:p>
            <a:pPr lvl="1"/>
            <a:r>
              <a:rPr lang="en-DE" sz="1300" b="1" dirty="0"/>
              <a:t>verify claims</a:t>
            </a:r>
            <a:r>
              <a:rPr lang="en-DE" sz="1300" dirty="0"/>
              <a:t> about attributes associated with their identities (“Is it true what they claim about themselves?”).</a:t>
            </a:r>
          </a:p>
          <a:p>
            <a:pPr lvl="1"/>
            <a:r>
              <a:rPr lang="en-GB" sz="1300" b="1" dirty="0"/>
              <a:t>a</a:t>
            </a:r>
            <a:r>
              <a:rPr lang="en-DE" sz="1300" b="1" dirty="0"/>
              <a:t>uthorize</a:t>
            </a:r>
            <a:r>
              <a:rPr lang="en-DE" sz="1300" dirty="0"/>
              <a:t> access for these identities, e.g. to restricted services, data, etc. based on their identity and/or attributes associated with their identity (“Should they be allowed in?”).</a:t>
            </a:r>
          </a:p>
          <a:p>
            <a:r>
              <a:rPr lang="en-DE" sz="1300" dirty="0"/>
              <a:t>Digital identities have evolved from </a:t>
            </a:r>
            <a:r>
              <a:rPr lang="en-DE" sz="1300" b="1" dirty="0"/>
              <a:t>centralized</a:t>
            </a:r>
            <a:r>
              <a:rPr lang="en-DE" sz="1300" dirty="0"/>
              <a:t> and </a:t>
            </a:r>
            <a:r>
              <a:rPr lang="en-DE" sz="1300" b="1" dirty="0"/>
              <a:t>user-based</a:t>
            </a:r>
            <a:r>
              <a:rPr lang="en-DE" sz="1300" dirty="0"/>
              <a:t> to </a:t>
            </a:r>
            <a:r>
              <a:rPr lang="en-DE" sz="1300" b="1" dirty="0"/>
              <a:t>federated solutions</a:t>
            </a:r>
            <a:r>
              <a:rPr lang="en-DE" sz="1300" dirty="0"/>
              <a:t> where users can use their credentials from well-established identity providers to log in to third-party services.</a:t>
            </a:r>
          </a:p>
          <a:p>
            <a:r>
              <a:rPr lang="en-DE" sz="1300" dirty="0"/>
              <a:t>However, federated identity solutions give an insane amount of </a:t>
            </a:r>
            <a:r>
              <a:rPr lang="en-DE" sz="1300" b="1" dirty="0"/>
              <a:t>data</a:t>
            </a:r>
            <a:r>
              <a:rPr lang="en-DE" sz="1300" dirty="0"/>
              <a:t> and </a:t>
            </a:r>
            <a:r>
              <a:rPr lang="en-DE" sz="1300" b="1" dirty="0"/>
              <a:t>power</a:t>
            </a:r>
            <a:r>
              <a:rPr lang="en-DE" sz="1300" dirty="0"/>
              <a:t> to the </a:t>
            </a:r>
            <a:r>
              <a:rPr lang="en-DE" sz="1300" b="1" dirty="0"/>
              <a:t>identity provider</a:t>
            </a:r>
            <a:r>
              <a:rPr lang="en-DE" sz="1300" dirty="0"/>
              <a:t> (e.g. which other services does user x use or which services can use the providers identity service?).</a:t>
            </a:r>
          </a:p>
          <a:p>
            <a:r>
              <a:rPr lang="en-DE" sz="1300" dirty="0"/>
              <a:t>The new paradigm of </a:t>
            </a:r>
            <a:r>
              <a:rPr lang="en-DE" sz="1300" b="1" dirty="0"/>
              <a:t>self-sovereign identities</a:t>
            </a:r>
            <a:r>
              <a:rPr lang="en-DE" sz="1300" dirty="0"/>
              <a:t> (SSIs) aims to give control over their identity and data back to the users. </a:t>
            </a:r>
          </a:p>
          <a:p>
            <a:r>
              <a:rPr lang="en-DE" sz="1300" dirty="0"/>
              <a:t>Although the concept itself is </a:t>
            </a:r>
            <a:r>
              <a:rPr lang="en-DE" sz="1300" b="1" dirty="0"/>
              <a:t>technology-agnostic</a:t>
            </a:r>
            <a:r>
              <a:rPr lang="en-DE" sz="1300" dirty="0"/>
              <a:t>, blockchains can be used as an important </a:t>
            </a:r>
            <a:r>
              <a:rPr lang="en-DE" sz="1300" b="1" dirty="0"/>
              <a:t>building block</a:t>
            </a:r>
            <a:r>
              <a:rPr lang="en-DE" sz="1300" dirty="0"/>
              <a:t> for SSI solutions due to their decentralized nature and their immutability.</a:t>
            </a:r>
          </a:p>
        </p:txBody>
      </p:sp>
      <p:sp>
        <p:nvSpPr>
          <p:cNvPr id="4" name="Title 3">
            <a:extLst>
              <a:ext uri="{FF2B5EF4-FFF2-40B4-BE49-F238E27FC236}">
                <a16:creationId xmlns:a16="http://schemas.microsoft.com/office/drawing/2014/main" id="{4FF204A2-83A4-2A4C-B178-CDE290022CF6}"/>
              </a:ext>
            </a:extLst>
          </p:cNvPr>
          <p:cNvSpPr>
            <a:spLocks noGrp="1"/>
          </p:cNvSpPr>
          <p:nvPr>
            <p:ph type="title"/>
          </p:nvPr>
        </p:nvSpPr>
        <p:spPr/>
        <p:txBody>
          <a:bodyPr/>
          <a:lstStyle/>
          <a:p>
            <a:r>
              <a:rPr lang="en-DE" dirty="0"/>
              <a:t>SSIs on Tezos: What are Self-Sovereign Identities?</a:t>
            </a:r>
          </a:p>
        </p:txBody>
      </p:sp>
      <p:sp>
        <p:nvSpPr>
          <p:cNvPr id="5" name="Slide Number Placeholder 4">
            <a:extLst>
              <a:ext uri="{FF2B5EF4-FFF2-40B4-BE49-F238E27FC236}">
                <a16:creationId xmlns:a16="http://schemas.microsoft.com/office/drawing/2014/main" id="{62605F75-B2DD-6246-B6E1-376F135704FD}"/>
              </a:ext>
            </a:extLst>
          </p:cNvPr>
          <p:cNvSpPr>
            <a:spLocks noGrp="1"/>
          </p:cNvSpPr>
          <p:nvPr>
            <p:ph type="sldNum" sz="quarter" idx="4"/>
          </p:nvPr>
        </p:nvSpPr>
        <p:spPr/>
        <p:txBody>
          <a:bodyPr/>
          <a:lstStyle/>
          <a:p>
            <a:fld id="{369A084B-84B6-4F15-B0F5-CCDC4176846B}" type="slidenum">
              <a:rPr lang="en-US" smtClean="0"/>
              <a:pPr/>
              <a:t>69</a:t>
            </a:fld>
            <a:endParaRPr lang="en-US" dirty="0"/>
          </a:p>
        </p:txBody>
      </p:sp>
      <p:sp>
        <p:nvSpPr>
          <p:cNvPr id="6" name="Date Placeholder 5">
            <a:extLst>
              <a:ext uri="{FF2B5EF4-FFF2-40B4-BE49-F238E27FC236}">
                <a16:creationId xmlns:a16="http://schemas.microsoft.com/office/drawing/2014/main" id="{61F0898B-A3A1-5D4B-A837-FCD00920C200}"/>
              </a:ext>
            </a:extLst>
          </p:cNvPr>
          <p:cNvSpPr>
            <a:spLocks noGrp="1"/>
          </p:cNvSpPr>
          <p:nvPr>
            <p:ph type="dt" sz="half" idx="2"/>
          </p:nvPr>
        </p:nvSpPr>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Footer Placeholder 6">
            <a:extLst>
              <a:ext uri="{FF2B5EF4-FFF2-40B4-BE49-F238E27FC236}">
                <a16:creationId xmlns:a16="http://schemas.microsoft.com/office/drawing/2014/main" id="{C255B399-3B67-A744-B459-863AE7834FBB}"/>
              </a:ext>
            </a:extLst>
          </p:cNvPr>
          <p:cNvSpPr>
            <a:spLocks noGrp="1"/>
          </p:cNvSpPr>
          <p:nvPr>
            <p:ph type="ftr" sz="quarter" idx="3"/>
          </p:nvPr>
        </p:nvSpPr>
        <p:spPr/>
        <p:txBody>
          <a:bodyPr/>
          <a:lstStyle/>
          <a:p>
            <a:r>
              <a:rPr lang="en-US" dirty="0"/>
              <a:t>Tezos Deep Dive Deck - Licensed under CC BY 4.0</a:t>
            </a:r>
          </a:p>
        </p:txBody>
      </p:sp>
      <p:cxnSp>
        <p:nvCxnSpPr>
          <p:cNvPr id="10" name="Straight Connector 9">
            <a:extLst>
              <a:ext uri="{FF2B5EF4-FFF2-40B4-BE49-F238E27FC236}">
                <a16:creationId xmlns:a16="http://schemas.microsoft.com/office/drawing/2014/main" id="{FA7D4590-38E4-3647-A63D-D924F927A1B2}"/>
              </a:ext>
            </a:extLst>
          </p:cNvPr>
          <p:cNvCxnSpPr>
            <a:cxnSpLocks/>
          </p:cNvCxnSpPr>
          <p:nvPr/>
        </p:nvCxnSpPr>
        <p:spPr>
          <a:xfrm>
            <a:off x="6175375" y="3691119"/>
            <a:ext cx="5656317" cy="0"/>
          </a:xfrm>
          <a:prstGeom prst="line">
            <a:avLst/>
          </a:prstGeom>
          <a:ln w="12700">
            <a:solidFill>
              <a:srgbClr val="798BB3"/>
            </a:solidFill>
            <a:prstDash val="dash"/>
          </a:ln>
        </p:spPr>
        <p:style>
          <a:lnRef idx="1">
            <a:schemeClr val="accent1"/>
          </a:lnRef>
          <a:fillRef idx="0">
            <a:schemeClr val="accent1"/>
          </a:fillRef>
          <a:effectRef idx="0">
            <a:schemeClr val="accent1"/>
          </a:effectRef>
          <a:fontRef idx="minor">
            <a:schemeClr val="tx1"/>
          </a:fontRef>
        </p:style>
      </p:cxnSp>
      <p:grpSp>
        <p:nvGrpSpPr>
          <p:cNvPr id="14" name="Group 89">
            <a:extLst>
              <a:ext uri="{FF2B5EF4-FFF2-40B4-BE49-F238E27FC236}">
                <a16:creationId xmlns:a16="http://schemas.microsoft.com/office/drawing/2014/main" id="{67BF60F5-79BF-9C40-8EB7-4390D6F07948}"/>
              </a:ext>
            </a:extLst>
          </p:cNvPr>
          <p:cNvGrpSpPr>
            <a:grpSpLocks noChangeAspect="1"/>
          </p:cNvGrpSpPr>
          <p:nvPr/>
        </p:nvGrpSpPr>
        <p:grpSpPr bwMode="auto">
          <a:xfrm>
            <a:off x="6476771" y="1915782"/>
            <a:ext cx="251387" cy="307626"/>
            <a:chOff x="803" y="803"/>
            <a:chExt cx="371" cy="454"/>
          </a:xfrm>
          <a:solidFill>
            <a:schemeClr val="accent1"/>
          </a:solidFill>
        </p:grpSpPr>
        <p:sp>
          <p:nvSpPr>
            <p:cNvPr id="15" name="Freeform 90">
              <a:extLst>
                <a:ext uri="{FF2B5EF4-FFF2-40B4-BE49-F238E27FC236}">
                  <a16:creationId xmlns:a16="http://schemas.microsoft.com/office/drawing/2014/main" id="{259AF84E-9D77-CB4B-AA28-023B14FFED0E}"/>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Oval 91">
              <a:extLst>
                <a:ext uri="{FF2B5EF4-FFF2-40B4-BE49-F238E27FC236}">
                  <a16:creationId xmlns:a16="http://schemas.microsoft.com/office/drawing/2014/main" id="{FCED50F2-4B10-7D44-8155-4EBAE7A29AAE}"/>
                </a:ext>
              </a:extLst>
            </p:cNvPr>
            <p:cNvSpPr>
              <a:spLocks noChangeArrowheads="1"/>
            </p:cNvSpPr>
            <p:nvPr/>
          </p:nvSpPr>
          <p:spPr bwMode="auto">
            <a:xfrm>
              <a:off x="871" y="803"/>
              <a:ext cx="230" cy="230"/>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7" name="Group 77">
            <a:extLst>
              <a:ext uri="{FF2B5EF4-FFF2-40B4-BE49-F238E27FC236}">
                <a16:creationId xmlns:a16="http://schemas.microsoft.com/office/drawing/2014/main" id="{068441C3-66C5-4B4E-AE3A-C28180F44C24}"/>
              </a:ext>
            </a:extLst>
          </p:cNvPr>
          <p:cNvGrpSpPr>
            <a:grpSpLocks noChangeAspect="1"/>
          </p:cNvGrpSpPr>
          <p:nvPr/>
        </p:nvGrpSpPr>
        <p:grpSpPr bwMode="auto">
          <a:xfrm>
            <a:off x="7189537" y="1904212"/>
            <a:ext cx="485233" cy="354239"/>
            <a:chOff x="804" y="803"/>
            <a:chExt cx="526" cy="384"/>
          </a:xfrm>
          <a:solidFill>
            <a:schemeClr val="accent1"/>
          </a:solidFill>
        </p:grpSpPr>
        <p:sp>
          <p:nvSpPr>
            <p:cNvPr id="18" name="Freeform 78">
              <a:extLst>
                <a:ext uri="{FF2B5EF4-FFF2-40B4-BE49-F238E27FC236}">
                  <a16:creationId xmlns:a16="http://schemas.microsoft.com/office/drawing/2014/main" id="{67E54ECC-A94E-F64B-909F-B6B884EA2A06}"/>
                </a:ext>
              </a:extLst>
            </p:cNvPr>
            <p:cNvSpPr>
              <a:spLocks/>
            </p:cNvSpPr>
            <p:nvPr/>
          </p:nvSpPr>
          <p:spPr bwMode="auto">
            <a:xfrm>
              <a:off x="1099" y="803"/>
              <a:ext cx="182" cy="36"/>
            </a:xfrm>
            <a:custGeom>
              <a:avLst/>
              <a:gdLst>
                <a:gd name="T0" fmla="*/ 0 w 182"/>
                <a:gd name="T1" fmla="*/ 0 h 36"/>
                <a:gd name="T2" fmla="*/ 11 w 182"/>
                <a:gd name="T3" fmla="*/ 36 h 36"/>
                <a:gd name="T4" fmla="*/ 182 w 182"/>
                <a:gd name="T5" fmla="*/ 36 h 36"/>
                <a:gd name="T6" fmla="*/ 182 w 182"/>
                <a:gd name="T7" fmla="*/ 0 h 36"/>
                <a:gd name="T8" fmla="*/ 0 w 182"/>
                <a:gd name="T9" fmla="*/ 0 h 36"/>
              </a:gdLst>
              <a:ahLst/>
              <a:cxnLst>
                <a:cxn ang="0">
                  <a:pos x="T0" y="T1"/>
                </a:cxn>
                <a:cxn ang="0">
                  <a:pos x="T2" y="T3"/>
                </a:cxn>
                <a:cxn ang="0">
                  <a:pos x="T4" y="T5"/>
                </a:cxn>
                <a:cxn ang="0">
                  <a:pos x="T6" y="T7"/>
                </a:cxn>
                <a:cxn ang="0">
                  <a:pos x="T8" y="T9"/>
                </a:cxn>
              </a:cxnLst>
              <a:rect l="0" t="0" r="r" b="b"/>
              <a:pathLst>
                <a:path w="182" h="36">
                  <a:moveTo>
                    <a:pt x="0" y="0"/>
                  </a:moveTo>
                  <a:lnTo>
                    <a:pt x="11" y="36"/>
                  </a:lnTo>
                  <a:lnTo>
                    <a:pt x="182" y="36"/>
                  </a:lnTo>
                  <a:lnTo>
                    <a:pt x="182" y="0"/>
                  </a:lnTo>
                  <a:lnTo>
                    <a:pt x="0" y="0"/>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Freeform 79">
              <a:extLst>
                <a:ext uri="{FF2B5EF4-FFF2-40B4-BE49-F238E27FC236}">
                  <a16:creationId xmlns:a16="http://schemas.microsoft.com/office/drawing/2014/main" id="{E2D885F4-BCFF-AA4A-B0A3-40533B5CE3EC}"/>
                </a:ext>
              </a:extLst>
            </p:cNvPr>
            <p:cNvSpPr>
              <a:spLocks/>
            </p:cNvSpPr>
            <p:nvPr/>
          </p:nvSpPr>
          <p:spPr bwMode="auto">
            <a:xfrm>
              <a:off x="1125" y="853"/>
              <a:ext cx="146" cy="39"/>
            </a:xfrm>
            <a:custGeom>
              <a:avLst/>
              <a:gdLst>
                <a:gd name="T0" fmla="*/ 871 w 1224"/>
                <a:gd name="T1" fmla="*/ 0 h 320"/>
                <a:gd name="T2" fmla="*/ 354 w 1224"/>
                <a:gd name="T3" fmla="*/ 0 h 320"/>
                <a:gd name="T4" fmla="*/ 0 w 1224"/>
                <a:gd name="T5" fmla="*/ 320 h 320"/>
                <a:gd name="T6" fmla="*/ 1224 w 1224"/>
                <a:gd name="T7" fmla="*/ 320 h 320"/>
                <a:gd name="T8" fmla="*/ 871 w 1224"/>
                <a:gd name="T9" fmla="*/ 0 h 320"/>
              </a:gdLst>
              <a:ahLst/>
              <a:cxnLst>
                <a:cxn ang="0">
                  <a:pos x="T0" y="T1"/>
                </a:cxn>
                <a:cxn ang="0">
                  <a:pos x="T2" y="T3"/>
                </a:cxn>
                <a:cxn ang="0">
                  <a:pos x="T4" y="T5"/>
                </a:cxn>
                <a:cxn ang="0">
                  <a:pos x="T6" y="T7"/>
                </a:cxn>
                <a:cxn ang="0">
                  <a:pos x="T8" y="T9"/>
                </a:cxn>
              </a:cxnLst>
              <a:rect l="0" t="0" r="r" b="b"/>
              <a:pathLst>
                <a:path w="1224" h="320">
                  <a:moveTo>
                    <a:pt x="871" y="0"/>
                  </a:moveTo>
                  <a:cubicBezTo>
                    <a:pt x="354" y="0"/>
                    <a:pt x="354" y="0"/>
                    <a:pt x="354" y="0"/>
                  </a:cubicBezTo>
                  <a:cubicBezTo>
                    <a:pt x="191" y="54"/>
                    <a:pt x="55" y="160"/>
                    <a:pt x="0" y="320"/>
                  </a:cubicBezTo>
                  <a:cubicBezTo>
                    <a:pt x="1224" y="320"/>
                    <a:pt x="1224" y="320"/>
                    <a:pt x="1224" y="320"/>
                  </a:cubicBezTo>
                  <a:cubicBezTo>
                    <a:pt x="1143" y="160"/>
                    <a:pt x="1007" y="54"/>
                    <a:pt x="87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80">
              <a:extLst>
                <a:ext uri="{FF2B5EF4-FFF2-40B4-BE49-F238E27FC236}">
                  <a16:creationId xmlns:a16="http://schemas.microsoft.com/office/drawing/2014/main" id="{E2A901D7-B3CA-1448-B9AF-407752E8508A}"/>
                </a:ext>
              </a:extLst>
            </p:cNvPr>
            <p:cNvSpPr>
              <a:spLocks/>
            </p:cNvSpPr>
            <p:nvPr/>
          </p:nvSpPr>
          <p:spPr bwMode="auto">
            <a:xfrm>
              <a:off x="1112" y="904"/>
              <a:ext cx="169" cy="109"/>
            </a:xfrm>
            <a:custGeom>
              <a:avLst/>
              <a:gdLst>
                <a:gd name="T0" fmla="*/ 55 w 1408"/>
                <a:gd name="T1" fmla="*/ 0 h 904"/>
                <a:gd name="T2" fmla="*/ 0 w 1408"/>
                <a:gd name="T3" fmla="*/ 220 h 904"/>
                <a:gd name="T4" fmla="*/ 704 w 1408"/>
                <a:gd name="T5" fmla="*/ 904 h 904"/>
                <a:gd name="T6" fmla="*/ 1408 w 1408"/>
                <a:gd name="T7" fmla="*/ 220 h 904"/>
                <a:gd name="T8" fmla="*/ 1381 w 1408"/>
                <a:gd name="T9" fmla="*/ 0 h 904"/>
                <a:gd name="T10" fmla="*/ 55 w 1408"/>
                <a:gd name="T11" fmla="*/ 0 h 904"/>
              </a:gdLst>
              <a:ahLst/>
              <a:cxnLst>
                <a:cxn ang="0">
                  <a:pos x="T0" y="T1"/>
                </a:cxn>
                <a:cxn ang="0">
                  <a:pos x="T2" y="T3"/>
                </a:cxn>
                <a:cxn ang="0">
                  <a:pos x="T4" y="T5"/>
                </a:cxn>
                <a:cxn ang="0">
                  <a:pos x="T6" y="T7"/>
                </a:cxn>
                <a:cxn ang="0">
                  <a:pos x="T8" y="T9"/>
                </a:cxn>
                <a:cxn ang="0">
                  <a:pos x="T10" y="T11"/>
                </a:cxn>
              </a:cxnLst>
              <a:rect l="0" t="0" r="r" b="b"/>
              <a:pathLst>
                <a:path w="1408" h="904">
                  <a:moveTo>
                    <a:pt x="55" y="0"/>
                  </a:moveTo>
                  <a:cubicBezTo>
                    <a:pt x="28" y="55"/>
                    <a:pt x="0" y="137"/>
                    <a:pt x="0" y="220"/>
                  </a:cubicBezTo>
                  <a:cubicBezTo>
                    <a:pt x="0" y="603"/>
                    <a:pt x="325" y="904"/>
                    <a:pt x="704" y="904"/>
                  </a:cubicBezTo>
                  <a:cubicBezTo>
                    <a:pt x="1111" y="904"/>
                    <a:pt x="1408" y="603"/>
                    <a:pt x="1408" y="220"/>
                  </a:cubicBezTo>
                  <a:cubicBezTo>
                    <a:pt x="1408" y="137"/>
                    <a:pt x="1408" y="55"/>
                    <a:pt x="1381" y="0"/>
                  </a:cubicBezTo>
                  <a:lnTo>
                    <a:pt x="55" y="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Freeform 81">
              <a:extLst>
                <a:ext uri="{FF2B5EF4-FFF2-40B4-BE49-F238E27FC236}">
                  <a16:creationId xmlns:a16="http://schemas.microsoft.com/office/drawing/2014/main" id="{9BB83B4A-4B62-3C47-AC0D-4F9EC53B1591}"/>
                </a:ext>
              </a:extLst>
            </p:cNvPr>
            <p:cNvSpPr>
              <a:spLocks/>
            </p:cNvSpPr>
            <p:nvPr/>
          </p:nvSpPr>
          <p:spPr bwMode="auto">
            <a:xfrm>
              <a:off x="1099" y="853"/>
              <a:ext cx="182" cy="39"/>
            </a:xfrm>
            <a:custGeom>
              <a:avLst/>
              <a:gdLst>
                <a:gd name="T0" fmla="*/ 11 w 182"/>
                <a:gd name="T1" fmla="*/ 0 h 39"/>
                <a:gd name="T2" fmla="*/ 0 w 182"/>
                <a:gd name="T3" fmla="*/ 39 h 39"/>
                <a:gd name="T4" fmla="*/ 182 w 182"/>
                <a:gd name="T5" fmla="*/ 39 h 39"/>
                <a:gd name="T6" fmla="*/ 182 w 182"/>
                <a:gd name="T7" fmla="*/ 0 h 39"/>
                <a:gd name="T8" fmla="*/ 11 w 182"/>
                <a:gd name="T9" fmla="*/ 0 h 39"/>
              </a:gdLst>
              <a:ahLst/>
              <a:cxnLst>
                <a:cxn ang="0">
                  <a:pos x="T0" y="T1"/>
                </a:cxn>
                <a:cxn ang="0">
                  <a:pos x="T2" y="T3"/>
                </a:cxn>
                <a:cxn ang="0">
                  <a:pos x="T4" y="T5"/>
                </a:cxn>
                <a:cxn ang="0">
                  <a:pos x="T6" y="T7"/>
                </a:cxn>
                <a:cxn ang="0">
                  <a:pos x="T8" y="T9"/>
                </a:cxn>
              </a:cxnLst>
              <a:rect l="0" t="0" r="r" b="b"/>
              <a:pathLst>
                <a:path w="182" h="39">
                  <a:moveTo>
                    <a:pt x="11" y="0"/>
                  </a:moveTo>
                  <a:lnTo>
                    <a:pt x="0" y="39"/>
                  </a:lnTo>
                  <a:lnTo>
                    <a:pt x="182" y="39"/>
                  </a:lnTo>
                  <a:lnTo>
                    <a:pt x="182" y="0"/>
                  </a:lnTo>
                  <a:lnTo>
                    <a:pt x="11" y="0"/>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Freeform 82">
              <a:extLst>
                <a:ext uri="{FF2B5EF4-FFF2-40B4-BE49-F238E27FC236}">
                  <a16:creationId xmlns:a16="http://schemas.microsoft.com/office/drawing/2014/main" id="{7333F79B-3B66-2A4E-9978-32B812D9077B}"/>
                </a:ext>
              </a:extLst>
            </p:cNvPr>
            <p:cNvSpPr>
              <a:spLocks/>
            </p:cNvSpPr>
            <p:nvPr/>
          </p:nvSpPr>
          <p:spPr bwMode="auto">
            <a:xfrm>
              <a:off x="843" y="1153"/>
              <a:ext cx="174" cy="34"/>
            </a:xfrm>
            <a:custGeom>
              <a:avLst/>
              <a:gdLst>
                <a:gd name="T0" fmla="*/ 1376 w 1456"/>
                <a:gd name="T1" fmla="*/ 280 h 280"/>
                <a:gd name="T2" fmla="*/ 1456 w 1456"/>
                <a:gd name="T3" fmla="*/ 196 h 280"/>
                <a:gd name="T4" fmla="*/ 1456 w 1456"/>
                <a:gd name="T5" fmla="*/ 0 h 280"/>
                <a:gd name="T6" fmla="*/ 0 w 1456"/>
                <a:gd name="T7" fmla="*/ 0 h 280"/>
                <a:gd name="T8" fmla="*/ 0 w 1456"/>
                <a:gd name="T9" fmla="*/ 196 h 280"/>
                <a:gd name="T10" fmla="*/ 81 w 1456"/>
                <a:gd name="T11" fmla="*/ 280 h 280"/>
                <a:gd name="T12" fmla="*/ 1376 w 1456"/>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1456" h="280">
                  <a:moveTo>
                    <a:pt x="1376" y="280"/>
                  </a:moveTo>
                  <a:cubicBezTo>
                    <a:pt x="1403" y="280"/>
                    <a:pt x="1456" y="224"/>
                    <a:pt x="1456" y="196"/>
                  </a:cubicBezTo>
                  <a:cubicBezTo>
                    <a:pt x="1456" y="0"/>
                    <a:pt x="1456" y="0"/>
                    <a:pt x="1456" y="0"/>
                  </a:cubicBezTo>
                  <a:cubicBezTo>
                    <a:pt x="0" y="0"/>
                    <a:pt x="0" y="0"/>
                    <a:pt x="0" y="0"/>
                  </a:cubicBezTo>
                  <a:cubicBezTo>
                    <a:pt x="0" y="196"/>
                    <a:pt x="0" y="196"/>
                    <a:pt x="0" y="196"/>
                  </a:cubicBezTo>
                  <a:cubicBezTo>
                    <a:pt x="0" y="224"/>
                    <a:pt x="27" y="280"/>
                    <a:pt x="81" y="280"/>
                  </a:cubicBezTo>
                  <a:lnTo>
                    <a:pt x="1376" y="28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Freeform 83">
              <a:extLst>
                <a:ext uri="{FF2B5EF4-FFF2-40B4-BE49-F238E27FC236}">
                  <a16:creationId xmlns:a16="http://schemas.microsoft.com/office/drawing/2014/main" id="{C40B37B4-607A-864C-B604-34EE57D020E9}"/>
                </a:ext>
              </a:extLst>
            </p:cNvPr>
            <p:cNvSpPr>
              <a:spLocks/>
            </p:cNvSpPr>
            <p:nvPr/>
          </p:nvSpPr>
          <p:spPr bwMode="auto">
            <a:xfrm>
              <a:off x="1074" y="1016"/>
              <a:ext cx="256" cy="124"/>
            </a:xfrm>
            <a:custGeom>
              <a:avLst/>
              <a:gdLst>
                <a:gd name="T0" fmla="*/ 1488 w 2136"/>
                <a:gd name="T1" fmla="*/ 83 h 1040"/>
                <a:gd name="T2" fmla="*/ 0 w 2136"/>
                <a:gd name="T3" fmla="*/ 1040 h 1040"/>
                <a:gd name="T4" fmla="*/ 2136 w 2136"/>
                <a:gd name="T5" fmla="*/ 1040 h 1040"/>
                <a:gd name="T6" fmla="*/ 2136 w 2136"/>
                <a:gd name="T7" fmla="*/ 767 h 1040"/>
                <a:gd name="T8" fmla="*/ 1596 w 2136"/>
                <a:gd name="T9" fmla="*/ 0 h 1040"/>
                <a:gd name="T10" fmla="*/ 1569 w 2136"/>
                <a:gd name="T11" fmla="*/ 0 h 1040"/>
                <a:gd name="T12" fmla="*/ 1515 w 2136"/>
                <a:gd name="T13" fmla="*/ 28 h 1040"/>
                <a:gd name="T14" fmla="*/ 1488 w 2136"/>
                <a:gd name="T15" fmla="*/ 83 h 10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6" h="1040">
                  <a:moveTo>
                    <a:pt x="1488" y="83"/>
                  </a:moveTo>
                  <a:cubicBezTo>
                    <a:pt x="0" y="1040"/>
                    <a:pt x="0" y="1040"/>
                    <a:pt x="0" y="1040"/>
                  </a:cubicBezTo>
                  <a:cubicBezTo>
                    <a:pt x="2136" y="1040"/>
                    <a:pt x="2136" y="1040"/>
                    <a:pt x="2136" y="1040"/>
                  </a:cubicBezTo>
                  <a:cubicBezTo>
                    <a:pt x="2136" y="767"/>
                    <a:pt x="2136" y="767"/>
                    <a:pt x="2136" y="767"/>
                  </a:cubicBezTo>
                  <a:cubicBezTo>
                    <a:pt x="2136" y="411"/>
                    <a:pt x="1920" y="28"/>
                    <a:pt x="1596" y="0"/>
                  </a:cubicBezTo>
                  <a:cubicBezTo>
                    <a:pt x="1569" y="0"/>
                    <a:pt x="1569" y="0"/>
                    <a:pt x="1569" y="0"/>
                  </a:cubicBezTo>
                  <a:cubicBezTo>
                    <a:pt x="1569" y="0"/>
                    <a:pt x="1542" y="28"/>
                    <a:pt x="1515" y="28"/>
                  </a:cubicBezTo>
                  <a:cubicBezTo>
                    <a:pt x="1515" y="55"/>
                    <a:pt x="1515" y="55"/>
                    <a:pt x="1488" y="83"/>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84">
              <a:extLst>
                <a:ext uri="{FF2B5EF4-FFF2-40B4-BE49-F238E27FC236}">
                  <a16:creationId xmlns:a16="http://schemas.microsoft.com/office/drawing/2014/main" id="{C4711CA1-ED1F-D241-8398-E158E1D45E1F}"/>
                </a:ext>
              </a:extLst>
            </p:cNvPr>
            <p:cNvSpPr>
              <a:spLocks noChangeArrowheads="1"/>
            </p:cNvSpPr>
            <p:nvPr/>
          </p:nvSpPr>
          <p:spPr bwMode="auto">
            <a:xfrm>
              <a:off x="1057" y="1153"/>
              <a:ext cx="273" cy="34"/>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Freeform 85">
              <a:extLst>
                <a:ext uri="{FF2B5EF4-FFF2-40B4-BE49-F238E27FC236}">
                  <a16:creationId xmlns:a16="http://schemas.microsoft.com/office/drawing/2014/main" id="{293A338D-6EBF-554F-8E1C-F309E0668FB7}"/>
                </a:ext>
              </a:extLst>
            </p:cNvPr>
            <p:cNvSpPr>
              <a:spLocks/>
            </p:cNvSpPr>
            <p:nvPr/>
          </p:nvSpPr>
          <p:spPr bwMode="auto">
            <a:xfrm>
              <a:off x="1057" y="1016"/>
              <a:ext cx="149" cy="119"/>
            </a:xfrm>
            <a:custGeom>
              <a:avLst/>
              <a:gdLst>
                <a:gd name="T0" fmla="*/ 1248 w 1248"/>
                <a:gd name="T1" fmla="*/ 193 h 992"/>
                <a:gd name="T2" fmla="*/ 1140 w 1248"/>
                <a:gd name="T3" fmla="*/ 193 h 992"/>
                <a:gd name="T4" fmla="*/ 543 w 1248"/>
                <a:gd name="T5" fmla="*/ 0 h 992"/>
                <a:gd name="T6" fmla="*/ 543 w 1248"/>
                <a:gd name="T7" fmla="*/ 0 h 992"/>
                <a:gd name="T8" fmla="*/ 0 w 1248"/>
                <a:gd name="T9" fmla="*/ 772 h 992"/>
                <a:gd name="T10" fmla="*/ 0 w 1248"/>
                <a:gd name="T11" fmla="*/ 992 h 992"/>
                <a:gd name="T12" fmla="*/ 1248 w 1248"/>
                <a:gd name="T13" fmla="*/ 193 h 992"/>
              </a:gdLst>
              <a:ahLst/>
              <a:cxnLst>
                <a:cxn ang="0">
                  <a:pos x="T0" y="T1"/>
                </a:cxn>
                <a:cxn ang="0">
                  <a:pos x="T2" y="T3"/>
                </a:cxn>
                <a:cxn ang="0">
                  <a:pos x="T4" y="T5"/>
                </a:cxn>
                <a:cxn ang="0">
                  <a:pos x="T6" y="T7"/>
                </a:cxn>
                <a:cxn ang="0">
                  <a:pos x="T8" y="T9"/>
                </a:cxn>
                <a:cxn ang="0">
                  <a:pos x="T10" y="T11"/>
                </a:cxn>
                <a:cxn ang="0">
                  <a:pos x="T12" y="T13"/>
                </a:cxn>
              </a:cxnLst>
              <a:rect l="0" t="0" r="r" b="b"/>
              <a:pathLst>
                <a:path w="1248" h="992">
                  <a:moveTo>
                    <a:pt x="1248" y="193"/>
                  </a:moveTo>
                  <a:cubicBezTo>
                    <a:pt x="1194" y="193"/>
                    <a:pt x="1167" y="193"/>
                    <a:pt x="1140" y="193"/>
                  </a:cubicBezTo>
                  <a:cubicBezTo>
                    <a:pt x="950" y="193"/>
                    <a:pt x="760" y="138"/>
                    <a:pt x="543" y="0"/>
                  </a:cubicBezTo>
                  <a:cubicBezTo>
                    <a:pt x="543" y="0"/>
                    <a:pt x="543" y="0"/>
                    <a:pt x="543" y="0"/>
                  </a:cubicBezTo>
                  <a:cubicBezTo>
                    <a:pt x="245" y="28"/>
                    <a:pt x="0" y="414"/>
                    <a:pt x="0" y="772"/>
                  </a:cubicBezTo>
                  <a:cubicBezTo>
                    <a:pt x="0" y="992"/>
                    <a:pt x="0" y="992"/>
                    <a:pt x="0" y="992"/>
                  </a:cubicBezTo>
                  <a:lnTo>
                    <a:pt x="1248" y="193"/>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Freeform 86">
              <a:extLst>
                <a:ext uri="{FF2B5EF4-FFF2-40B4-BE49-F238E27FC236}">
                  <a16:creationId xmlns:a16="http://schemas.microsoft.com/office/drawing/2014/main" id="{48BF5539-9DF4-6F49-929F-252938AE578B}"/>
                </a:ext>
              </a:extLst>
            </p:cNvPr>
            <p:cNvSpPr>
              <a:spLocks/>
            </p:cNvSpPr>
            <p:nvPr/>
          </p:nvSpPr>
          <p:spPr bwMode="auto">
            <a:xfrm>
              <a:off x="804" y="964"/>
              <a:ext cx="26" cy="176"/>
            </a:xfrm>
            <a:custGeom>
              <a:avLst/>
              <a:gdLst>
                <a:gd name="T0" fmla="*/ 0 w 224"/>
                <a:gd name="T1" fmla="*/ 82 h 1472"/>
                <a:gd name="T2" fmla="*/ 0 w 224"/>
                <a:gd name="T3" fmla="*/ 1391 h 1472"/>
                <a:gd name="T4" fmla="*/ 84 w 224"/>
                <a:gd name="T5" fmla="*/ 1472 h 1472"/>
                <a:gd name="T6" fmla="*/ 224 w 224"/>
                <a:gd name="T7" fmla="*/ 1472 h 1472"/>
                <a:gd name="T8" fmla="*/ 224 w 224"/>
                <a:gd name="T9" fmla="*/ 0 h 1472"/>
                <a:gd name="T10" fmla="*/ 84 w 224"/>
                <a:gd name="T11" fmla="*/ 0 h 1472"/>
                <a:gd name="T12" fmla="*/ 0 w 224"/>
                <a:gd name="T13" fmla="*/ 82 h 1472"/>
              </a:gdLst>
              <a:ahLst/>
              <a:cxnLst>
                <a:cxn ang="0">
                  <a:pos x="T0" y="T1"/>
                </a:cxn>
                <a:cxn ang="0">
                  <a:pos x="T2" y="T3"/>
                </a:cxn>
                <a:cxn ang="0">
                  <a:pos x="T4" y="T5"/>
                </a:cxn>
                <a:cxn ang="0">
                  <a:pos x="T6" y="T7"/>
                </a:cxn>
                <a:cxn ang="0">
                  <a:pos x="T8" y="T9"/>
                </a:cxn>
                <a:cxn ang="0">
                  <a:pos x="T10" y="T11"/>
                </a:cxn>
                <a:cxn ang="0">
                  <a:pos x="T12" y="T13"/>
                </a:cxn>
              </a:cxnLst>
              <a:rect l="0" t="0" r="r" b="b"/>
              <a:pathLst>
                <a:path w="224" h="1472">
                  <a:moveTo>
                    <a:pt x="0" y="82"/>
                  </a:moveTo>
                  <a:cubicBezTo>
                    <a:pt x="0" y="1391"/>
                    <a:pt x="0" y="1391"/>
                    <a:pt x="0" y="1391"/>
                  </a:cubicBezTo>
                  <a:cubicBezTo>
                    <a:pt x="0" y="1445"/>
                    <a:pt x="28" y="1472"/>
                    <a:pt x="84" y="1472"/>
                  </a:cubicBezTo>
                  <a:cubicBezTo>
                    <a:pt x="224" y="1472"/>
                    <a:pt x="224" y="1472"/>
                    <a:pt x="224" y="1472"/>
                  </a:cubicBezTo>
                  <a:cubicBezTo>
                    <a:pt x="224" y="0"/>
                    <a:pt x="224" y="0"/>
                    <a:pt x="224" y="0"/>
                  </a:cubicBezTo>
                  <a:cubicBezTo>
                    <a:pt x="84" y="0"/>
                    <a:pt x="84" y="0"/>
                    <a:pt x="84" y="0"/>
                  </a:cubicBezTo>
                  <a:cubicBezTo>
                    <a:pt x="28" y="0"/>
                    <a:pt x="0" y="55"/>
                    <a:pt x="0" y="82"/>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7" name="TextBox 26">
            <a:extLst>
              <a:ext uri="{FF2B5EF4-FFF2-40B4-BE49-F238E27FC236}">
                <a16:creationId xmlns:a16="http://schemas.microsoft.com/office/drawing/2014/main" id="{B82583F6-C9D3-C54B-A840-F1E4D3CA23AD}"/>
              </a:ext>
            </a:extLst>
          </p:cNvPr>
          <p:cNvSpPr txBox="1"/>
          <p:nvPr/>
        </p:nvSpPr>
        <p:spPr>
          <a:xfrm>
            <a:off x="6175375" y="884238"/>
            <a:ext cx="1549188" cy="314177"/>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b="1" dirty="0">
                <a:latin typeface="Open Sans" panose="020B0606030504020204" pitchFamily="34" charset="0"/>
                <a:ea typeface="Open Sans" panose="020B0606030504020204" pitchFamily="34" charset="0"/>
                <a:cs typeface="Open Sans" panose="020B0606030504020204" pitchFamily="34" charset="0"/>
              </a:rPr>
              <a:t>Identification</a:t>
            </a:r>
          </a:p>
        </p:txBody>
      </p:sp>
      <p:sp>
        <p:nvSpPr>
          <p:cNvPr id="28" name="TextBox 27">
            <a:extLst>
              <a:ext uri="{FF2B5EF4-FFF2-40B4-BE49-F238E27FC236}">
                <a16:creationId xmlns:a16="http://schemas.microsoft.com/office/drawing/2014/main" id="{1D0CE568-5757-B546-84B8-23DABC3D5CC3}"/>
              </a:ext>
            </a:extLst>
          </p:cNvPr>
          <p:cNvSpPr txBox="1"/>
          <p:nvPr/>
        </p:nvSpPr>
        <p:spPr>
          <a:xfrm>
            <a:off x="8228940" y="3745776"/>
            <a:ext cx="1549188" cy="21458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b="1" dirty="0">
                <a:latin typeface="Open Sans" panose="020B0606030504020204" pitchFamily="34" charset="0"/>
                <a:ea typeface="Open Sans" panose="020B0606030504020204" pitchFamily="34" charset="0"/>
                <a:cs typeface="Open Sans" panose="020B0606030504020204" pitchFamily="34" charset="0"/>
              </a:rPr>
              <a:t>Federated Identity</a:t>
            </a:r>
          </a:p>
        </p:txBody>
      </p:sp>
      <p:sp>
        <p:nvSpPr>
          <p:cNvPr id="29" name="TextBox 28">
            <a:extLst>
              <a:ext uri="{FF2B5EF4-FFF2-40B4-BE49-F238E27FC236}">
                <a16:creationId xmlns:a16="http://schemas.microsoft.com/office/drawing/2014/main" id="{F7D4EF4B-5F15-6941-B50D-E238DF6B90EC}"/>
              </a:ext>
            </a:extLst>
          </p:cNvPr>
          <p:cNvSpPr txBox="1"/>
          <p:nvPr/>
        </p:nvSpPr>
        <p:spPr>
          <a:xfrm>
            <a:off x="10282504" y="884238"/>
            <a:ext cx="1549188" cy="314177"/>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b="1" dirty="0">
                <a:latin typeface="Open Sans" panose="020B0606030504020204" pitchFamily="34" charset="0"/>
                <a:ea typeface="Open Sans" panose="020B0606030504020204" pitchFamily="34" charset="0"/>
                <a:cs typeface="Open Sans" panose="020B0606030504020204" pitchFamily="34" charset="0"/>
              </a:rPr>
              <a:t>Authorization</a:t>
            </a:r>
          </a:p>
        </p:txBody>
      </p:sp>
      <p:sp>
        <p:nvSpPr>
          <p:cNvPr id="30" name="TextBox 29">
            <a:extLst>
              <a:ext uri="{FF2B5EF4-FFF2-40B4-BE49-F238E27FC236}">
                <a16:creationId xmlns:a16="http://schemas.microsoft.com/office/drawing/2014/main" id="{C733F1EA-9611-034A-85FD-D114791199B3}"/>
              </a:ext>
            </a:extLst>
          </p:cNvPr>
          <p:cNvSpPr txBox="1"/>
          <p:nvPr/>
        </p:nvSpPr>
        <p:spPr>
          <a:xfrm>
            <a:off x="8228940" y="2281328"/>
            <a:ext cx="1549188" cy="314177"/>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b="1" dirty="0">
                <a:latin typeface="Open Sans" panose="020B0606030504020204" pitchFamily="34" charset="0"/>
                <a:ea typeface="Open Sans" panose="020B0606030504020204" pitchFamily="34" charset="0"/>
                <a:cs typeface="Open Sans" panose="020B0606030504020204" pitchFamily="34" charset="0"/>
              </a:rPr>
              <a:t>Claim Verification</a:t>
            </a:r>
          </a:p>
        </p:txBody>
      </p:sp>
      <p:sp>
        <p:nvSpPr>
          <p:cNvPr id="31" name="TextBox 30">
            <a:extLst>
              <a:ext uri="{FF2B5EF4-FFF2-40B4-BE49-F238E27FC236}">
                <a16:creationId xmlns:a16="http://schemas.microsoft.com/office/drawing/2014/main" id="{0BFBCE3A-1387-E24C-BC69-53B1E8746D5C}"/>
              </a:ext>
            </a:extLst>
          </p:cNvPr>
          <p:cNvSpPr txBox="1"/>
          <p:nvPr/>
        </p:nvSpPr>
        <p:spPr>
          <a:xfrm>
            <a:off x="6175375" y="2281328"/>
            <a:ext cx="1549188" cy="314177"/>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b="1" dirty="0">
                <a:latin typeface="Open Sans" panose="020B0606030504020204" pitchFamily="34" charset="0"/>
                <a:ea typeface="Open Sans" panose="020B0606030504020204" pitchFamily="34" charset="0"/>
                <a:cs typeface="Open Sans" panose="020B0606030504020204" pitchFamily="34" charset="0"/>
              </a:rPr>
              <a:t>Claim Presentation</a:t>
            </a:r>
          </a:p>
        </p:txBody>
      </p:sp>
      <p:sp>
        <p:nvSpPr>
          <p:cNvPr id="35" name="Rounded Rectangular Callout 34">
            <a:extLst>
              <a:ext uri="{FF2B5EF4-FFF2-40B4-BE49-F238E27FC236}">
                <a16:creationId xmlns:a16="http://schemas.microsoft.com/office/drawing/2014/main" id="{1BEE6797-A741-164E-AEE2-8AF8F707D52F}"/>
              </a:ext>
            </a:extLst>
          </p:cNvPr>
          <p:cNvSpPr/>
          <p:nvPr/>
        </p:nvSpPr>
        <p:spPr bwMode="gray">
          <a:xfrm>
            <a:off x="6247942" y="1324531"/>
            <a:ext cx="850442" cy="449080"/>
          </a:xfrm>
          <a:prstGeom prst="wedgeRoundRectCallout">
            <a:avLst>
              <a:gd name="adj1" fmla="val -13074"/>
              <a:gd name="adj2" fmla="val 78244"/>
              <a:gd name="adj3" fmla="val 16667"/>
            </a:avLst>
          </a:prstGeom>
          <a:solidFill>
            <a:schemeClr val="bg1"/>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000" dirty="0">
                <a:solidFill>
                  <a:schemeClr val="tx1"/>
                </a:solidFill>
                <a:latin typeface="Bradley Hand" pitchFamily="2" charset="77"/>
              </a:rPr>
              <a:t>I am XYZ!</a:t>
            </a:r>
          </a:p>
        </p:txBody>
      </p:sp>
      <p:grpSp>
        <p:nvGrpSpPr>
          <p:cNvPr id="36" name="Group 89">
            <a:extLst>
              <a:ext uri="{FF2B5EF4-FFF2-40B4-BE49-F238E27FC236}">
                <a16:creationId xmlns:a16="http://schemas.microsoft.com/office/drawing/2014/main" id="{26A36288-FB35-3541-94FF-D2B4A3CE29CF}"/>
              </a:ext>
            </a:extLst>
          </p:cNvPr>
          <p:cNvGrpSpPr>
            <a:grpSpLocks noChangeAspect="1"/>
          </p:cNvGrpSpPr>
          <p:nvPr/>
        </p:nvGrpSpPr>
        <p:grpSpPr bwMode="auto">
          <a:xfrm>
            <a:off x="8518949" y="1915782"/>
            <a:ext cx="251387" cy="307626"/>
            <a:chOff x="803" y="803"/>
            <a:chExt cx="371" cy="454"/>
          </a:xfrm>
          <a:solidFill>
            <a:schemeClr val="accent1"/>
          </a:solidFill>
        </p:grpSpPr>
        <p:sp>
          <p:nvSpPr>
            <p:cNvPr id="37" name="Freeform 90">
              <a:extLst>
                <a:ext uri="{FF2B5EF4-FFF2-40B4-BE49-F238E27FC236}">
                  <a16:creationId xmlns:a16="http://schemas.microsoft.com/office/drawing/2014/main" id="{A504FFF5-15EE-7E49-806E-28B8BEEBA79F}"/>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Oval 91">
              <a:extLst>
                <a:ext uri="{FF2B5EF4-FFF2-40B4-BE49-F238E27FC236}">
                  <a16:creationId xmlns:a16="http://schemas.microsoft.com/office/drawing/2014/main" id="{CD7369BE-138A-364E-8C2A-F3FF34567979}"/>
                </a:ext>
              </a:extLst>
            </p:cNvPr>
            <p:cNvSpPr>
              <a:spLocks noChangeArrowheads="1"/>
            </p:cNvSpPr>
            <p:nvPr/>
          </p:nvSpPr>
          <p:spPr bwMode="auto">
            <a:xfrm>
              <a:off x="871" y="803"/>
              <a:ext cx="230" cy="230"/>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9" name="Group 77">
            <a:extLst>
              <a:ext uri="{FF2B5EF4-FFF2-40B4-BE49-F238E27FC236}">
                <a16:creationId xmlns:a16="http://schemas.microsoft.com/office/drawing/2014/main" id="{2A8C24DE-55C6-3240-8ED3-7028ECBD1AD1}"/>
              </a:ext>
            </a:extLst>
          </p:cNvPr>
          <p:cNvGrpSpPr>
            <a:grpSpLocks noChangeAspect="1"/>
          </p:cNvGrpSpPr>
          <p:nvPr/>
        </p:nvGrpSpPr>
        <p:grpSpPr bwMode="auto">
          <a:xfrm>
            <a:off x="9231715" y="1904212"/>
            <a:ext cx="485233" cy="354239"/>
            <a:chOff x="804" y="803"/>
            <a:chExt cx="526" cy="384"/>
          </a:xfrm>
          <a:solidFill>
            <a:schemeClr val="accent1"/>
          </a:solidFill>
        </p:grpSpPr>
        <p:sp>
          <p:nvSpPr>
            <p:cNvPr id="40" name="Freeform 78">
              <a:extLst>
                <a:ext uri="{FF2B5EF4-FFF2-40B4-BE49-F238E27FC236}">
                  <a16:creationId xmlns:a16="http://schemas.microsoft.com/office/drawing/2014/main" id="{336EF193-735A-5941-A3C0-8D9DB762A2BC}"/>
                </a:ext>
              </a:extLst>
            </p:cNvPr>
            <p:cNvSpPr>
              <a:spLocks/>
            </p:cNvSpPr>
            <p:nvPr/>
          </p:nvSpPr>
          <p:spPr bwMode="auto">
            <a:xfrm>
              <a:off x="1099" y="803"/>
              <a:ext cx="182" cy="36"/>
            </a:xfrm>
            <a:custGeom>
              <a:avLst/>
              <a:gdLst>
                <a:gd name="T0" fmla="*/ 0 w 182"/>
                <a:gd name="T1" fmla="*/ 0 h 36"/>
                <a:gd name="T2" fmla="*/ 11 w 182"/>
                <a:gd name="T3" fmla="*/ 36 h 36"/>
                <a:gd name="T4" fmla="*/ 182 w 182"/>
                <a:gd name="T5" fmla="*/ 36 h 36"/>
                <a:gd name="T6" fmla="*/ 182 w 182"/>
                <a:gd name="T7" fmla="*/ 0 h 36"/>
                <a:gd name="T8" fmla="*/ 0 w 182"/>
                <a:gd name="T9" fmla="*/ 0 h 36"/>
              </a:gdLst>
              <a:ahLst/>
              <a:cxnLst>
                <a:cxn ang="0">
                  <a:pos x="T0" y="T1"/>
                </a:cxn>
                <a:cxn ang="0">
                  <a:pos x="T2" y="T3"/>
                </a:cxn>
                <a:cxn ang="0">
                  <a:pos x="T4" y="T5"/>
                </a:cxn>
                <a:cxn ang="0">
                  <a:pos x="T6" y="T7"/>
                </a:cxn>
                <a:cxn ang="0">
                  <a:pos x="T8" y="T9"/>
                </a:cxn>
              </a:cxnLst>
              <a:rect l="0" t="0" r="r" b="b"/>
              <a:pathLst>
                <a:path w="182" h="36">
                  <a:moveTo>
                    <a:pt x="0" y="0"/>
                  </a:moveTo>
                  <a:lnTo>
                    <a:pt x="11" y="36"/>
                  </a:lnTo>
                  <a:lnTo>
                    <a:pt x="182" y="36"/>
                  </a:lnTo>
                  <a:lnTo>
                    <a:pt x="182" y="0"/>
                  </a:lnTo>
                  <a:lnTo>
                    <a:pt x="0" y="0"/>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79">
              <a:extLst>
                <a:ext uri="{FF2B5EF4-FFF2-40B4-BE49-F238E27FC236}">
                  <a16:creationId xmlns:a16="http://schemas.microsoft.com/office/drawing/2014/main" id="{F1150E7B-89FE-BB4D-8D14-F9A96F405B3F}"/>
                </a:ext>
              </a:extLst>
            </p:cNvPr>
            <p:cNvSpPr>
              <a:spLocks/>
            </p:cNvSpPr>
            <p:nvPr/>
          </p:nvSpPr>
          <p:spPr bwMode="auto">
            <a:xfrm>
              <a:off x="1125" y="853"/>
              <a:ext cx="146" cy="39"/>
            </a:xfrm>
            <a:custGeom>
              <a:avLst/>
              <a:gdLst>
                <a:gd name="T0" fmla="*/ 871 w 1224"/>
                <a:gd name="T1" fmla="*/ 0 h 320"/>
                <a:gd name="T2" fmla="*/ 354 w 1224"/>
                <a:gd name="T3" fmla="*/ 0 h 320"/>
                <a:gd name="T4" fmla="*/ 0 w 1224"/>
                <a:gd name="T5" fmla="*/ 320 h 320"/>
                <a:gd name="T6" fmla="*/ 1224 w 1224"/>
                <a:gd name="T7" fmla="*/ 320 h 320"/>
                <a:gd name="T8" fmla="*/ 871 w 1224"/>
                <a:gd name="T9" fmla="*/ 0 h 320"/>
              </a:gdLst>
              <a:ahLst/>
              <a:cxnLst>
                <a:cxn ang="0">
                  <a:pos x="T0" y="T1"/>
                </a:cxn>
                <a:cxn ang="0">
                  <a:pos x="T2" y="T3"/>
                </a:cxn>
                <a:cxn ang="0">
                  <a:pos x="T4" y="T5"/>
                </a:cxn>
                <a:cxn ang="0">
                  <a:pos x="T6" y="T7"/>
                </a:cxn>
                <a:cxn ang="0">
                  <a:pos x="T8" y="T9"/>
                </a:cxn>
              </a:cxnLst>
              <a:rect l="0" t="0" r="r" b="b"/>
              <a:pathLst>
                <a:path w="1224" h="320">
                  <a:moveTo>
                    <a:pt x="871" y="0"/>
                  </a:moveTo>
                  <a:cubicBezTo>
                    <a:pt x="354" y="0"/>
                    <a:pt x="354" y="0"/>
                    <a:pt x="354" y="0"/>
                  </a:cubicBezTo>
                  <a:cubicBezTo>
                    <a:pt x="191" y="54"/>
                    <a:pt x="55" y="160"/>
                    <a:pt x="0" y="320"/>
                  </a:cubicBezTo>
                  <a:cubicBezTo>
                    <a:pt x="1224" y="320"/>
                    <a:pt x="1224" y="320"/>
                    <a:pt x="1224" y="320"/>
                  </a:cubicBezTo>
                  <a:cubicBezTo>
                    <a:pt x="1143" y="160"/>
                    <a:pt x="1007" y="54"/>
                    <a:pt x="87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80">
              <a:extLst>
                <a:ext uri="{FF2B5EF4-FFF2-40B4-BE49-F238E27FC236}">
                  <a16:creationId xmlns:a16="http://schemas.microsoft.com/office/drawing/2014/main" id="{00C36285-A920-C04D-B670-9FC6554F35E5}"/>
                </a:ext>
              </a:extLst>
            </p:cNvPr>
            <p:cNvSpPr>
              <a:spLocks/>
            </p:cNvSpPr>
            <p:nvPr/>
          </p:nvSpPr>
          <p:spPr bwMode="auto">
            <a:xfrm>
              <a:off x="1112" y="904"/>
              <a:ext cx="169" cy="109"/>
            </a:xfrm>
            <a:custGeom>
              <a:avLst/>
              <a:gdLst>
                <a:gd name="T0" fmla="*/ 55 w 1408"/>
                <a:gd name="T1" fmla="*/ 0 h 904"/>
                <a:gd name="T2" fmla="*/ 0 w 1408"/>
                <a:gd name="T3" fmla="*/ 220 h 904"/>
                <a:gd name="T4" fmla="*/ 704 w 1408"/>
                <a:gd name="T5" fmla="*/ 904 h 904"/>
                <a:gd name="T6" fmla="*/ 1408 w 1408"/>
                <a:gd name="T7" fmla="*/ 220 h 904"/>
                <a:gd name="T8" fmla="*/ 1381 w 1408"/>
                <a:gd name="T9" fmla="*/ 0 h 904"/>
                <a:gd name="T10" fmla="*/ 55 w 1408"/>
                <a:gd name="T11" fmla="*/ 0 h 904"/>
              </a:gdLst>
              <a:ahLst/>
              <a:cxnLst>
                <a:cxn ang="0">
                  <a:pos x="T0" y="T1"/>
                </a:cxn>
                <a:cxn ang="0">
                  <a:pos x="T2" y="T3"/>
                </a:cxn>
                <a:cxn ang="0">
                  <a:pos x="T4" y="T5"/>
                </a:cxn>
                <a:cxn ang="0">
                  <a:pos x="T6" y="T7"/>
                </a:cxn>
                <a:cxn ang="0">
                  <a:pos x="T8" y="T9"/>
                </a:cxn>
                <a:cxn ang="0">
                  <a:pos x="T10" y="T11"/>
                </a:cxn>
              </a:cxnLst>
              <a:rect l="0" t="0" r="r" b="b"/>
              <a:pathLst>
                <a:path w="1408" h="904">
                  <a:moveTo>
                    <a:pt x="55" y="0"/>
                  </a:moveTo>
                  <a:cubicBezTo>
                    <a:pt x="28" y="55"/>
                    <a:pt x="0" y="137"/>
                    <a:pt x="0" y="220"/>
                  </a:cubicBezTo>
                  <a:cubicBezTo>
                    <a:pt x="0" y="603"/>
                    <a:pt x="325" y="904"/>
                    <a:pt x="704" y="904"/>
                  </a:cubicBezTo>
                  <a:cubicBezTo>
                    <a:pt x="1111" y="904"/>
                    <a:pt x="1408" y="603"/>
                    <a:pt x="1408" y="220"/>
                  </a:cubicBezTo>
                  <a:cubicBezTo>
                    <a:pt x="1408" y="137"/>
                    <a:pt x="1408" y="55"/>
                    <a:pt x="1381" y="0"/>
                  </a:cubicBezTo>
                  <a:lnTo>
                    <a:pt x="55" y="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81">
              <a:extLst>
                <a:ext uri="{FF2B5EF4-FFF2-40B4-BE49-F238E27FC236}">
                  <a16:creationId xmlns:a16="http://schemas.microsoft.com/office/drawing/2014/main" id="{32AE1884-38FF-F849-A14A-C72190C9AF34}"/>
                </a:ext>
              </a:extLst>
            </p:cNvPr>
            <p:cNvSpPr>
              <a:spLocks/>
            </p:cNvSpPr>
            <p:nvPr/>
          </p:nvSpPr>
          <p:spPr bwMode="auto">
            <a:xfrm>
              <a:off x="1099" y="853"/>
              <a:ext cx="182" cy="39"/>
            </a:xfrm>
            <a:custGeom>
              <a:avLst/>
              <a:gdLst>
                <a:gd name="T0" fmla="*/ 11 w 182"/>
                <a:gd name="T1" fmla="*/ 0 h 39"/>
                <a:gd name="T2" fmla="*/ 0 w 182"/>
                <a:gd name="T3" fmla="*/ 39 h 39"/>
                <a:gd name="T4" fmla="*/ 182 w 182"/>
                <a:gd name="T5" fmla="*/ 39 h 39"/>
                <a:gd name="T6" fmla="*/ 182 w 182"/>
                <a:gd name="T7" fmla="*/ 0 h 39"/>
                <a:gd name="T8" fmla="*/ 11 w 182"/>
                <a:gd name="T9" fmla="*/ 0 h 39"/>
              </a:gdLst>
              <a:ahLst/>
              <a:cxnLst>
                <a:cxn ang="0">
                  <a:pos x="T0" y="T1"/>
                </a:cxn>
                <a:cxn ang="0">
                  <a:pos x="T2" y="T3"/>
                </a:cxn>
                <a:cxn ang="0">
                  <a:pos x="T4" y="T5"/>
                </a:cxn>
                <a:cxn ang="0">
                  <a:pos x="T6" y="T7"/>
                </a:cxn>
                <a:cxn ang="0">
                  <a:pos x="T8" y="T9"/>
                </a:cxn>
              </a:cxnLst>
              <a:rect l="0" t="0" r="r" b="b"/>
              <a:pathLst>
                <a:path w="182" h="39">
                  <a:moveTo>
                    <a:pt x="11" y="0"/>
                  </a:moveTo>
                  <a:lnTo>
                    <a:pt x="0" y="39"/>
                  </a:lnTo>
                  <a:lnTo>
                    <a:pt x="182" y="39"/>
                  </a:lnTo>
                  <a:lnTo>
                    <a:pt x="182" y="0"/>
                  </a:lnTo>
                  <a:lnTo>
                    <a:pt x="11" y="0"/>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82">
              <a:extLst>
                <a:ext uri="{FF2B5EF4-FFF2-40B4-BE49-F238E27FC236}">
                  <a16:creationId xmlns:a16="http://schemas.microsoft.com/office/drawing/2014/main" id="{1284A1EE-80ED-B94A-8F90-F36165732482}"/>
                </a:ext>
              </a:extLst>
            </p:cNvPr>
            <p:cNvSpPr>
              <a:spLocks/>
            </p:cNvSpPr>
            <p:nvPr/>
          </p:nvSpPr>
          <p:spPr bwMode="auto">
            <a:xfrm>
              <a:off x="843" y="1153"/>
              <a:ext cx="174" cy="34"/>
            </a:xfrm>
            <a:custGeom>
              <a:avLst/>
              <a:gdLst>
                <a:gd name="T0" fmla="*/ 1376 w 1456"/>
                <a:gd name="T1" fmla="*/ 280 h 280"/>
                <a:gd name="T2" fmla="*/ 1456 w 1456"/>
                <a:gd name="T3" fmla="*/ 196 h 280"/>
                <a:gd name="T4" fmla="*/ 1456 w 1456"/>
                <a:gd name="T5" fmla="*/ 0 h 280"/>
                <a:gd name="T6" fmla="*/ 0 w 1456"/>
                <a:gd name="T7" fmla="*/ 0 h 280"/>
                <a:gd name="T8" fmla="*/ 0 w 1456"/>
                <a:gd name="T9" fmla="*/ 196 h 280"/>
                <a:gd name="T10" fmla="*/ 81 w 1456"/>
                <a:gd name="T11" fmla="*/ 280 h 280"/>
                <a:gd name="T12" fmla="*/ 1376 w 1456"/>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1456" h="280">
                  <a:moveTo>
                    <a:pt x="1376" y="280"/>
                  </a:moveTo>
                  <a:cubicBezTo>
                    <a:pt x="1403" y="280"/>
                    <a:pt x="1456" y="224"/>
                    <a:pt x="1456" y="196"/>
                  </a:cubicBezTo>
                  <a:cubicBezTo>
                    <a:pt x="1456" y="0"/>
                    <a:pt x="1456" y="0"/>
                    <a:pt x="1456" y="0"/>
                  </a:cubicBezTo>
                  <a:cubicBezTo>
                    <a:pt x="0" y="0"/>
                    <a:pt x="0" y="0"/>
                    <a:pt x="0" y="0"/>
                  </a:cubicBezTo>
                  <a:cubicBezTo>
                    <a:pt x="0" y="196"/>
                    <a:pt x="0" y="196"/>
                    <a:pt x="0" y="196"/>
                  </a:cubicBezTo>
                  <a:cubicBezTo>
                    <a:pt x="0" y="224"/>
                    <a:pt x="27" y="280"/>
                    <a:pt x="81" y="280"/>
                  </a:cubicBezTo>
                  <a:lnTo>
                    <a:pt x="1376" y="28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83">
              <a:extLst>
                <a:ext uri="{FF2B5EF4-FFF2-40B4-BE49-F238E27FC236}">
                  <a16:creationId xmlns:a16="http://schemas.microsoft.com/office/drawing/2014/main" id="{27656D18-88DB-E04B-A611-CB490FCA3693}"/>
                </a:ext>
              </a:extLst>
            </p:cNvPr>
            <p:cNvSpPr>
              <a:spLocks/>
            </p:cNvSpPr>
            <p:nvPr/>
          </p:nvSpPr>
          <p:spPr bwMode="auto">
            <a:xfrm>
              <a:off x="1074" y="1016"/>
              <a:ext cx="256" cy="124"/>
            </a:xfrm>
            <a:custGeom>
              <a:avLst/>
              <a:gdLst>
                <a:gd name="T0" fmla="*/ 1488 w 2136"/>
                <a:gd name="T1" fmla="*/ 83 h 1040"/>
                <a:gd name="T2" fmla="*/ 0 w 2136"/>
                <a:gd name="T3" fmla="*/ 1040 h 1040"/>
                <a:gd name="T4" fmla="*/ 2136 w 2136"/>
                <a:gd name="T5" fmla="*/ 1040 h 1040"/>
                <a:gd name="T6" fmla="*/ 2136 w 2136"/>
                <a:gd name="T7" fmla="*/ 767 h 1040"/>
                <a:gd name="T8" fmla="*/ 1596 w 2136"/>
                <a:gd name="T9" fmla="*/ 0 h 1040"/>
                <a:gd name="T10" fmla="*/ 1569 w 2136"/>
                <a:gd name="T11" fmla="*/ 0 h 1040"/>
                <a:gd name="T12" fmla="*/ 1515 w 2136"/>
                <a:gd name="T13" fmla="*/ 28 h 1040"/>
                <a:gd name="T14" fmla="*/ 1488 w 2136"/>
                <a:gd name="T15" fmla="*/ 83 h 10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6" h="1040">
                  <a:moveTo>
                    <a:pt x="1488" y="83"/>
                  </a:moveTo>
                  <a:cubicBezTo>
                    <a:pt x="0" y="1040"/>
                    <a:pt x="0" y="1040"/>
                    <a:pt x="0" y="1040"/>
                  </a:cubicBezTo>
                  <a:cubicBezTo>
                    <a:pt x="2136" y="1040"/>
                    <a:pt x="2136" y="1040"/>
                    <a:pt x="2136" y="1040"/>
                  </a:cubicBezTo>
                  <a:cubicBezTo>
                    <a:pt x="2136" y="767"/>
                    <a:pt x="2136" y="767"/>
                    <a:pt x="2136" y="767"/>
                  </a:cubicBezTo>
                  <a:cubicBezTo>
                    <a:pt x="2136" y="411"/>
                    <a:pt x="1920" y="28"/>
                    <a:pt x="1596" y="0"/>
                  </a:cubicBezTo>
                  <a:cubicBezTo>
                    <a:pt x="1569" y="0"/>
                    <a:pt x="1569" y="0"/>
                    <a:pt x="1569" y="0"/>
                  </a:cubicBezTo>
                  <a:cubicBezTo>
                    <a:pt x="1569" y="0"/>
                    <a:pt x="1542" y="28"/>
                    <a:pt x="1515" y="28"/>
                  </a:cubicBezTo>
                  <a:cubicBezTo>
                    <a:pt x="1515" y="55"/>
                    <a:pt x="1515" y="55"/>
                    <a:pt x="1488" y="83"/>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Rectangle 84">
              <a:extLst>
                <a:ext uri="{FF2B5EF4-FFF2-40B4-BE49-F238E27FC236}">
                  <a16:creationId xmlns:a16="http://schemas.microsoft.com/office/drawing/2014/main" id="{34F12518-DFB8-A841-A61C-265E2FC296AC}"/>
                </a:ext>
              </a:extLst>
            </p:cNvPr>
            <p:cNvSpPr>
              <a:spLocks noChangeArrowheads="1"/>
            </p:cNvSpPr>
            <p:nvPr/>
          </p:nvSpPr>
          <p:spPr bwMode="auto">
            <a:xfrm>
              <a:off x="1057" y="1153"/>
              <a:ext cx="273" cy="34"/>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85">
              <a:extLst>
                <a:ext uri="{FF2B5EF4-FFF2-40B4-BE49-F238E27FC236}">
                  <a16:creationId xmlns:a16="http://schemas.microsoft.com/office/drawing/2014/main" id="{AF5A31AA-1ADC-B74D-9237-7AFFC0D2180D}"/>
                </a:ext>
              </a:extLst>
            </p:cNvPr>
            <p:cNvSpPr>
              <a:spLocks/>
            </p:cNvSpPr>
            <p:nvPr/>
          </p:nvSpPr>
          <p:spPr bwMode="auto">
            <a:xfrm>
              <a:off x="1057" y="1016"/>
              <a:ext cx="149" cy="119"/>
            </a:xfrm>
            <a:custGeom>
              <a:avLst/>
              <a:gdLst>
                <a:gd name="T0" fmla="*/ 1248 w 1248"/>
                <a:gd name="T1" fmla="*/ 193 h 992"/>
                <a:gd name="T2" fmla="*/ 1140 w 1248"/>
                <a:gd name="T3" fmla="*/ 193 h 992"/>
                <a:gd name="T4" fmla="*/ 543 w 1248"/>
                <a:gd name="T5" fmla="*/ 0 h 992"/>
                <a:gd name="T6" fmla="*/ 543 w 1248"/>
                <a:gd name="T7" fmla="*/ 0 h 992"/>
                <a:gd name="T8" fmla="*/ 0 w 1248"/>
                <a:gd name="T9" fmla="*/ 772 h 992"/>
                <a:gd name="T10" fmla="*/ 0 w 1248"/>
                <a:gd name="T11" fmla="*/ 992 h 992"/>
                <a:gd name="T12" fmla="*/ 1248 w 1248"/>
                <a:gd name="T13" fmla="*/ 193 h 992"/>
              </a:gdLst>
              <a:ahLst/>
              <a:cxnLst>
                <a:cxn ang="0">
                  <a:pos x="T0" y="T1"/>
                </a:cxn>
                <a:cxn ang="0">
                  <a:pos x="T2" y="T3"/>
                </a:cxn>
                <a:cxn ang="0">
                  <a:pos x="T4" y="T5"/>
                </a:cxn>
                <a:cxn ang="0">
                  <a:pos x="T6" y="T7"/>
                </a:cxn>
                <a:cxn ang="0">
                  <a:pos x="T8" y="T9"/>
                </a:cxn>
                <a:cxn ang="0">
                  <a:pos x="T10" y="T11"/>
                </a:cxn>
                <a:cxn ang="0">
                  <a:pos x="T12" y="T13"/>
                </a:cxn>
              </a:cxnLst>
              <a:rect l="0" t="0" r="r" b="b"/>
              <a:pathLst>
                <a:path w="1248" h="992">
                  <a:moveTo>
                    <a:pt x="1248" y="193"/>
                  </a:moveTo>
                  <a:cubicBezTo>
                    <a:pt x="1194" y="193"/>
                    <a:pt x="1167" y="193"/>
                    <a:pt x="1140" y="193"/>
                  </a:cubicBezTo>
                  <a:cubicBezTo>
                    <a:pt x="950" y="193"/>
                    <a:pt x="760" y="138"/>
                    <a:pt x="543" y="0"/>
                  </a:cubicBezTo>
                  <a:cubicBezTo>
                    <a:pt x="543" y="0"/>
                    <a:pt x="543" y="0"/>
                    <a:pt x="543" y="0"/>
                  </a:cubicBezTo>
                  <a:cubicBezTo>
                    <a:pt x="245" y="28"/>
                    <a:pt x="0" y="414"/>
                    <a:pt x="0" y="772"/>
                  </a:cubicBezTo>
                  <a:cubicBezTo>
                    <a:pt x="0" y="992"/>
                    <a:pt x="0" y="992"/>
                    <a:pt x="0" y="992"/>
                  </a:cubicBezTo>
                  <a:lnTo>
                    <a:pt x="1248" y="193"/>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86">
              <a:extLst>
                <a:ext uri="{FF2B5EF4-FFF2-40B4-BE49-F238E27FC236}">
                  <a16:creationId xmlns:a16="http://schemas.microsoft.com/office/drawing/2014/main" id="{C7FD1594-04F8-484D-856A-2D24A6F38ADE}"/>
                </a:ext>
              </a:extLst>
            </p:cNvPr>
            <p:cNvSpPr>
              <a:spLocks/>
            </p:cNvSpPr>
            <p:nvPr/>
          </p:nvSpPr>
          <p:spPr bwMode="auto">
            <a:xfrm>
              <a:off x="804" y="964"/>
              <a:ext cx="26" cy="176"/>
            </a:xfrm>
            <a:custGeom>
              <a:avLst/>
              <a:gdLst>
                <a:gd name="T0" fmla="*/ 0 w 224"/>
                <a:gd name="T1" fmla="*/ 82 h 1472"/>
                <a:gd name="T2" fmla="*/ 0 w 224"/>
                <a:gd name="T3" fmla="*/ 1391 h 1472"/>
                <a:gd name="T4" fmla="*/ 84 w 224"/>
                <a:gd name="T5" fmla="*/ 1472 h 1472"/>
                <a:gd name="T6" fmla="*/ 224 w 224"/>
                <a:gd name="T7" fmla="*/ 1472 h 1472"/>
                <a:gd name="T8" fmla="*/ 224 w 224"/>
                <a:gd name="T9" fmla="*/ 0 h 1472"/>
                <a:gd name="T10" fmla="*/ 84 w 224"/>
                <a:gd name="T11" fmla="*/ 0 h 1472"/>
                <a:gd name="T12" fmla="*/ 0 w 224"/>
                <a:gd name="T13" fmla="*/ 82 h 1472"/>
              </a:gdLst>
              <a:ahLst/>
              <a:cxnLst>
                <a:cxn ang="0">
                  <a:pos x="T0" y="T1"/>
                </a:cxn>
                <a:cxn ang="0">
                  <a:pos x="T2" y="T3"/>
                </a:cxn>
                <a:cxn ang="0">
                  <a:pos x="T4" y="T5"/>
                </a:cxn>
                <a:cxn ang="0">
                  <a:pos x="T6" y="T7"/>
                </a:cxn>
                <a:cxn ang="0">
                  <a:pos x="T8" y="T9"/>
                </a:cxn>
                <a:cxn ang="0">
                  <a:pos x="T10" y="T11"/>
                </a:cxn>
                <a:cxn ang="0">
                  <a:pos x="T12" y="T13"/>
                </a:cxn>
              </a:cxnLst>
              <a:rect l="0" t="0" r="r" b="b"/>
              <a:pathLst>
                <a:path w="224" h="1472">
                  <a:moveTo>
                    <a:pt x="0" y="82"/>
                  </a:moveTo>
                  <a:cubicBezTo>
                    <a:pt x="0" y="1391"/>
                    <a:pt x="0" y="1391"/>
                    <a:pt x="0" y="1391"/>
                  </a:cubicBezTo>
                  <a:cubicBezTo>
                    <a:pt x="0" y="1445"/>
                    <a:pt x="28" y="1472"/>
                    <a:pt x="84" y="1472"/>
                  </a:cubicBezTo>
                  <a:cubicBezTo>
                    <a:pt x="224" y="1472"/>
                    <a:pt x="224" y="1472"/>
                    <a:pt x="224" y="1472"/>
                  </a:cubicBezTo>
                  <a:cubicBezTo>
                    <a:pt x="224" y="0"/>
                    <a:pt x="224" y="0"/>
                    <a:pt x="224" y="0"/>
                  </a:cubicBezTo>
                  <a:cubicBezTo>
                    <a:pt x="84" y="0"/>
                    <a:pt x="84" y="0"/>
                    <a:pt x="84" y="0"/>
                  </a:cubicBezTo>
                  <a:cubicBezTo>
                    <a:pt x="28" y="0"/>
                    <a:pt x="0" y="55"/>
                    <a:pt x="0" y="82"/>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51" name="Rounded Rectangular Callout 50">
            <a:extLst>
              <a:ext uri="{FF2B5EF4-FFF2-40B4-BE49-F238E27FC236}">
                <a16:creationId xmlns:a16="http://schemas.microsoft.com/office/drawing/2014/main" id="{48FBF343-7BD6-664F-97D4-836C81923846}"/>
              </a:ext>
            </a:extLst>
          </p:cNvPr>
          <p:cNvSpPr/>
          <p:nvPr/>
        </p:nvSpPr>
        <p:spPr bwMode="gray">
          <a:xfrm>
            <a:off x="8326258" y="1189800"/>
            <a:ext cx="1525203" cy="525878"/>
          </a:xfrm>
          <a:prstGeom prst="wedgeRoundRectCallout">
            <a:avLst>
              <a:gd name="adj1" fmla="val 33040"/>
              <a:gd name="adj2" fmla="val 78244"/>
              <a:gd name="adj3" fmla="val 16667"/>
            </a:avLst>
          </a:prstGeom>
          <a:solidFill>
            <a:schemeClr val="bg1"/>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000" dirty="0">
                <a:solidFill>
                  <a:schemeClr val="tx1"/>
                </a:solidFill>
                <a:latin typeface="Bradley Hand" pitchFamily="2" charset="77"/>
              </a:rPr>
              <a:t>I have authenticated your identity; you are who you claim to be!</a:t>
            </a:r>
          </a:p>
        </p:txBody>
      </p:sp>
      <p:grpSp>
        <p:nvGrpSpPr>
          <p:cNvPr id="52" name="Group 89">
            <a:extLst>
              <a:ext uri="{FF2B5EF4-FFF2-40B4-BE49-F238E27FC236}">
                <a16:creationId xmlns:a16="http://schemas.microsoft.com/office/drawing/2014/main" id="{651B734D-7DB8-4845-A770-64F12DC7DA86}"/>
              </a:ext>
            </a:extLst>
          </p:cNvPr>
          <p:cNvGrpSpPr>
            <a:grpSpLocks noChangeAspect="1"/>
          </p:cNvGrpSpPr>
          <p:nvPr/>
        </p:nvGrpSpPr>
        <p:grpSpPr bwMode="auto">
          <a:xfrm>
            <a:off x="10458099" y="2775598"/>
            <a:ext cx="251387" cy="307626"/>
            <a:chOff x="803" y="803"/>
            <a:chExt cx="371" cy="454"/>
          </a:xfrm>
          <a:solidFill>
            <a:schemeClr val="accent1"/>
          </a:solidFill>
        </p:grpSpPr>
        <p:sp>
          <p:nvSpPr>
            <p:cNvPr id="53" name="Freeform 90">
              <a:extLst>
                <a:ext uri="{FF2B5EF4-FFF2-40B4-BE49-F238E27FC236}">
                  <a16:creationId xmlns:a16="http://schemas.microsoft.com/office/drawing/2014/main" id="{6B16BFC8-0890-0E45-9140-5ADA47D2C83C}"/>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Oval 91">
              <a:extLst>
                <a:ext uri="{FF2B5EF4-FFF2-40B4-BE49-F238E27FC236}">
                  <a16:creationId xmlns:a16="http://schemas.microsoft.com/office/drawing/2014/main" id="{59835EC3-383F-654E-941A-6F327D519FB6}"/>
                </a:ext>
              </a:extLst>
            </p:cNvPr>
            <p:cNvSpPr>
              <a:spLocks noChangeArrowheads="1"/>
            </p:cNvSpPr>
            <p:nvPr/>
          </p:nvSpPr>
          <p:spPr bwMode="auto">
            <a:xfrm>
              <a:off x="871" y="803"/>
              <a:ext cx="230" cy="230"/>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5" name="Group 77">
            <a:extLst>
              <a:ext uri="{FF2B5EF4-FFF2-40B4-BE49-F238E27FC236}">
                <a16:creationId xmlns:a16="http://schemas.microsoft.com/office/drawing/2014/main" id="{E6117BAE-B7A0-0944-B057-D0B100E3E180}"/>
              </a:ext>
            </a:extLst>
          </p:cNvPr>
          <p:cNvGrpSpPr>
            <a:grpSpLocks noChangeAspect="1"/>
          </p:cNvGrpSpPr>
          <p:nvPr/>
        </p:nvGrpSpPr>
        <p:grpSpPr bwMode="auto">
          <a:xfrm>
            <a:off x="11170865" y="2764028"/>
            <a:ext cx="485233" cy="354239"/>
            <a:chOff x="804" y="803"/>
            <a:chExt cx="526" cy="384"/>
          </a:xfrm>
          <a:solidFill>
            <a:schemeClr val="accent1"/>
          </a:solidFill>
        </p:grpSpPr>
        <p:sp>
          <p:nvSpPr>
            <p:cNvPr id="56" name="Freeform 78">
              <a:extLst>
                <a:ext uri="{FF2B5EF4-FFF2-40B4-BE49-F238E27FC236}">
                  <a16:creationId xmlns:a16="http://schemas.microsoft.com/office/drawing/2014/main" id="{BAD69778-3E44-E44B-827B-82C3D3850F81}"/>
                </a:ext>
              </a:extLst>
            </p:cNvPr>
            <p:cNvSpPr>
              <a:spLocks/>
            </p:cNvSpPr>
            <p:nvPr/>
          </p:nvSpPr>
          <p:spPr bwMode="auto">
            <a:xfrm>
              <a:off x="1099" y="803"/>
              <a:ext cx="182" cy="36"/>
            </a:xfrm>
            <a:custGeom>
              <a:avLst/>
              <a:gdLst>
                <a:gd name="T0" fmla="*/ 0 w 182"/>
                <a:gd name="T1" fmla="*/ 0 h 36"/>
                <a:gd name="T2" fmla="*/ 11 w 182"/>
                <a:gd name="T3" fmla="*/ 36 h 36"/>
                <a:gd name="T4" fmla="*/ 182 w 182"/>
                <a:gd name="T5" fmla="*/ 36 h 36"/>
                <a:gd name="T6" fmla="*/ 182 w 182"/>
                <a:gd name="T7" fmla="*/ 0 h 36"/>
                <a:gd name="T8" fmla="*/ 0 w 182"/>
                <a:gd name="T9" fmla="*/ 0 h 36"/>
              </a:gdLst>
              <a:ahLst/>
              <a:cxnLst>
                <a:cxn ang="0">
                  <a:pos x="T0" y="T1"/>
                </a:cxn>
                <a:cxn ang="0">
                  <a:pos x="T2" y="T3"/>
                </a:cxn>
                <a:cxn ang="0">
                  <a:pos x="T4" y="T5"/>
                </a:cxn>
                <a:cxn ang="0">
                  <a:pos x="T6" y="T7"/>
                </a:cxn>
                <a:cxn ang="0">
                  <a:pos x="T8" y="T9"/>
                </a:cxn>
              </a:cxnLst>
              <a:rect l="0" t="0" r="r" b="b"/>
              <a:pathLst>
                <a:path w="182" h="36">
                  <a:moveTo>
                    <a:pt x="0" y="0"/>
                  </a:moveTo>
                  <a:lnTo>
                    <a:pt x="11" y="36"/>
                  </a:lnTo>
                  <a:lnTo>
                    <a:pt x="182" y="36"/>
                  </a:lnTo>
                  <a:lnTo>
                    <a:pt x="182" y="0"/>
                  </a:lnTo>
                  <a:lnTo>
                    <a:pt x="0" y="0"/>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7" name="Freeform 79">
              <a:extLst>
                <a:ext uri="{FF2B5EF4-FFF2-40B4-BE49-F238E27FC236}">
                  <a16:creationId xmlns:a16="http://schemas.microsoft.com/office/drawing/2014/main" id="{DD769283-303A-804B-953F-778B5D09A6EB}"/>
                </a:ext>
              </a:extLst>
            </p:cNvPr>
            <p:cNvSpPr>
              <a:spLocks/>
            </p:cNvSpPr>
            <p:nvPr/>
          </p:nvSpPr>
          <p:spPr bwMode="auto">
            <a:xfrm>
              <a:off x="1125" y="853"/>
              <a:ext cx="146" cy="39"/>
            </a:xfrm>
            <a:custGeom>
              <a:avLst/>
              <a:gdLst>
                <a:gd name="T0" fmla="*/ 871 w 1224"/>
                <a:gd name="T1" fmla="*/ 0 h 320"/>
                <a:gd name="T2" fmla="*/ 354 w 1224"/>
                <a:gd name="T3" fmla="*/ 0 h 320"/>
                <a:gd name="T4" fmla="*/ 0 w 1224"/>
                <a:gd name="T5" fmla="*/ 320 h 320"/>
                <a:gd name="T6" fmla="*/ 1224 w 1224"/>
                <a:gd name="T7" fmla="*/ 320 h 320"/>
                <a:gd name="T8" fmla="*/ 871 w 1224"/>
                <a:gd name="T9" fmla="*/ 0 h 320"/>
              </a:gdLst>
              <a:ahLst/>
              <a:cxnLst>
                <a:cxn ang="0">
                  <a:pos x="T0" y="T1"/>
                </a:cxn>
                <a:cxn ang="0">
                  <a:pos x="T2" y="T3"/>
                </a:cxn>
                <a:cxn ang="0">
                  <a:pos x="T4" y="T5"/>
                </a:cxn>
                <a:cxn ang="0">
                  <a:pos x="T6" y="T7"/>
                </a:cxn>
                <a:cxn ang="0">
                  <a:pos x="T8" y="T9"/>
                </a:cxn>
              </a:cxnLst>
              <a:rect l="0" t="0" r="r" b="b"/>
              <a:pathLst>
                <a:path w="1224" h="320">
                  <a:moveTo>
                    <a:pt x="871" y="0"/>
                  </a:moveTo>
                  <a:cubicBezTo>
                    <a:pt x="354" y="0"/>
                    <a:pt x="354" y="0"/>
                    <a:pt x="354" y="0"/>
                  </a:cubicBezTo>
                  <a:cubicBezTo>
                    <a:pt x="191" y="54"/>
                    <a:pt x="55" y="160"/>
                    <a:pt x="0" y="320"/>
                  </a:cubicBezTo>
                  <a:cubicBezTo>
                    <a:pt x="1224" y="320"/>
                    <a:pt x="1224" y="320"/>
                    <a:pt x="1224" y="320"/>
                  </a:cubicBezTo>
                  <a:cubicBezTo>
                    <a:pt x="1143" y="160"/>
                    <a:pt x="1007" y="54"/>
                    <a:pt x="87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8" name="Freeform 80">
              <a:extLst>
                <a:ext uri="{FF2B5EF4-FFF2-40B4-BE49-F238E27FC236}">
                  <a16:creationId xmlns:a16="http://schemas.microsoft.com/office/drawing/2014/main" id="{4CE07B05-4E1A-1742-A392-8F438FBDA5C0}"/>
                </a:ext>
              </a:extLst>
            </p:cNvPr>
            <p:cNvSpPr>
              <a:spLocks/>
            </p:cNvSpPr>
            <p:nvPr/>
          </p:nvSpPr>
          <p:spPr bwMode="auto">
            <a:xfrm>
              <a:off x="1112" y="904"/>
              <a:ext cx="169" cy="109"/>
            </a:xfrm>
            <a:custGeom>
              <a:avLst/>
              <a:gdLst>
                <a:gd name="T0" fmla="*/ 55 w 1408"/>
                <a:gd name="T1" fmla="*/ 0 h 904"/>
                <a:gd name="T2" fmla="*/ 0 w 1408"/>
                <a:gd name="T3" fmla="*/ 220 h 904"/>
                <a:gd name="T4" fmla="*/ 704 w 1408"/>
                <a:gd name="T5" fmla="*/ 904 h 904"/>
                <a:gd name="T6" fmla="*/ 1408 w 1408"/>
                <a:gd name="T7" fmla="*/ 220 h 904"/>
                <a:gd name="T8" fmla="*/ 1381 w 1408"/>
                <a:gd name="T9" fmla="*/ 0 h 904"/>
                <a:gd name="T10" fmla="*/ 55 w 1408"/>
                <a:gd name="T11" fmla="*/ 0 h 904"/>
              </a:gdLst>
              <a:ahLst/>
              <a:cxnLst>
                <a:cxn ang="0">
                  <a:pos x="T0" y="T1"/>
                </a:cxn>
                <a:cxn ang="0">
                  <a:pos x="T2" y="T3"/>
                </a:cxn>
                <a:cxn ang="0">
                  <a:pos x="T4" y="T5"/>
                </a:cxn>
                <a:cxn ang="0">
                  <a:pos x="T6" y="T7"/>
                </a:cxn>
                <a:cxn ang="0">
                  <a:pos x="T8" y="T9"/>
                </a:cxn>
                <a:cxn ang="0">
                  <a:pos x="T10" y="T11"/>
                </a:cxn>
              </a:cxnLst>
              <a:rect l="0" t="0" r="r" b="b"/>
              <a:pathLst>
                <a:path w="1408" h="904">
                  <a:moveTo>
                    <a:pt x="55" y="0"/>
                  </a:moveTo>
                  <a:cubicBezTo>
                    <a:pt x="28" y="55"/>
                    <a:pt x="0" y="137"/>
                    <a:pt x="0" y="220"/>
                  </a:cubicBezTo>
                  <a:cubicBezTo>
                    <a:pt x="0" y="603"/>
                    <a:pt x="325" y="904"/>
                    <a:pt x="704" y="904"/>
                  </a:cubicBezTo>
                  <a:cubicBezTo>
                    <a:pt x="1111" y="904"/>
                    <a:pt x="1408" y="603"/>
                    <a:pt x="1408" y="220"/>
                  </a:cubicBezTo>
                  <a:cubicBezTo>
                    <a:pt x="1408" y="137"/>
                    <a:pt x="1408" y="55"/>
                    <a:pt x="1381" y="0"/>
                  </a:cubicBezTo>
                  <a:lnTo>
                    <a:pt x="55" y="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9" name="Freeform 81">
              <a:extLst>
                <a:ext uri="{FF2B5EF4-FFF2-40B4-BE49-F238E27FC236}">
                  <a16:creationId xmlns:a16="http://schemas.microsoft.com/office/drawing/2014/main" id="{BF05D67E-3C5F-844A-BBA3-DB83F21509C4}"/>
                </a:ext>
              </a:extLst>
            </p:cNvPr>
            <p:cNvSpPr>
              <a:spLocks/>
            </p:cNvSpPr>
            <p:nvPr/>
          </p:nvSpPr>
          <p:spPr bwMode="auto">
            <a:xfrm>
              <a:off x="1099" y="853"/>
              <a:ext cx="182" cy="39"/>
            </a:xfrm>
            <a:custGeom>
              <a:avLst/>
              <a:gdLst>
                <a:gd name="T0" fmla="*/ 11 w 182"/>
                <a:gd name="T1" fmla="*/ 0 h 39"/>
                <a:gd name="T2" fmla="*/ 0 w 182"/>
                <a:gd name="T3" fmla="*/ 39 h 39"/>
                <a:gd name="T4" fmla="*/ 182 w 182"/>
                <a:gd name="T5" fmla="*/ 39 h 39"/>
                <a:gd name="T6" fmla="*/ 182 w 182"/>
                <a:gd name="T7" fmla="*/ 0 h 39"/>
                <a:gd name="T8" fmla="*/ 11 w 182"/>
                <a:gd name="T9" fmla="*/ 0 h 39"/>
              </a:gdLst>
              <a:ahLst/>
              <a:cxnLst>
                <a:cxn ang="0">
                  <a:pos x="T0" y="T1"/>
                </a:cxn>
                <a:cxn ang="0">
                  <a:pos x="T2" y="T3"/>
                </a:cxn>
                <a:cxn ang="0">
                  <a:pos x="T4" y="T5"/>
                </a:cxn>
                <a:cxn ang="0">
                  <a:pos x="T6" y="T7"/>
                </a:cxn>
                <a:cxn ang="0">
                  <a:pos x="T8" y="T9"/>
                </a:cxn>
              </a:cxnLst>
              <a:rect l="0" t="0" r="r" b="b"/>
              <a:pathLst>
                <a:path w="182" h="39">
                  <a:moveTo>
                    <a:pt x="11" y="0"/>
                  </a:moveTo>
                  <a:lnTo>
                    <a:pt x="0" y="39"/>
                  </a:lnTo>
                  <a:lnTo>
                    <a:pt x="182" y="39"/>
                  </a:lnTo>
                  <a:lnTo>
                    <a:pt x="182" y="0"/>
                  </a:lnTo>
                  <a:lnTo>
                    <a:pt x="11" y="0"/>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0" name="Freeform 82">
              <a:extLst>
                <a:ext uri="{FF2B5EF4-FFF2-40B4-BE49-F238E27FC236}">
                  <a16:creationId xmlns:a16="http://schemas.microsoft.com/office/drawing/2014/main" id="{3DB5EC15-9E7E-6E4F-9D22-042488BDC425}"/>
                </a:ext>
              </a:extLst>
            </p:cNvPr>
            <p:cNvSpPr>
              <a:spLocks/>
            </p:cNvSpPr>
            <p:nvPr/>
          </p:nvSpPr>
          <p:spPr bwMode="auto">
            <a:xfrm>
              <a:off x="843" y="1153"/>
              <a:ext cx="174" cy="34"/>
            </a:xfrm>
            <a:custGeom>
              <a:avLst/>
              <a:gdLst>
                <a:gd name="T0" fmla="*/ 1376 w 1456"/>
                <a:gd name="T1" fmla="*/ 280 h 280"/>
                <a:gd name="T2" fmla="*/ 1456 w 1456"/>
                <a:gd name="T3" fmla="*/ 196 h 280"/>
                <a:gd name="T4" fmla="*/ 1456 w 1456"/>
                <a:gd name="T5" fmla="*/ 0 h 280"/>
                <a:gd name="T6" fmla="*/ 0 w 1456"/>
                <a:gd name="T7" fmla="*/ 0 h 280"/>
                <a:gd name="T8" fmla="*/ 0 w 1456"/>
                <a:gd name="T9" fmla="*/ 196 h 280"/>
                <a:gd name="T10" fmla="*/ 81 w 1456"/>
                <a:gd name="T11" fmla="*/ 280 h 280"/>
                <a:gd name="T12" fmla="*/ 1376 w 1456"/>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1456" h="280">
                  <a:moveTo>
                    <a:pt x="1376" y="280"/>
                  </a:moveTo>
                  <a:cubicBezTo>
                    <a:pt x="1403" y="280"/>
                    <a:pt x="1456" y="224"/>
                    <a:pt x="1456" y="196"/>
                  </a:cubicBezTo>
                  <a:cubicBezTo>
                    <a:pt x="1456" y="0"/>
                    <a:pt x="1456" y="0"/>
                    <a:pt x="1456" y="0"/>
                  </a:cubicBezTo>
                  <a:cubicBezTo>
                    <a:pt x="0" y="0"/>
                    <a:pt x="0" y="0"/>
                    <a:pt x="0" y="0"/>
                  </a:cubicBezTo>
                  <a:cubicBezTo>
                    <a:pt x="0" y="196"/>
                    <a:pt x="0" y="196"/>
                    <a:pt x="0" y="196"/>
                  </a:cubicBezTo>
                  <a:cubicBezTo>
                    <a:pt x="0" y="224"/>
                    <a:pt x="27" y="280"/>
                    <a:pt x="81" y="280"/>
                  </a:cubicBezTo>
                  <a:lnTo>
                    <a:pt x="1376" y="28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1" name="Freeform 83">
              <a:extLst>
                <a:ext uri="{FF2B5EF4-FFF2-40B4-BE49-F238E27FC236}">
                  <a16:creationId xmlns:a16="http://schemas.microsoft.com/office/drawing/2014/main" id="{CD8DD3DE-5EC9-D64D-9243-D3453AD06426}"/>
                </a:ext>
              </a:extLst>
            </p:cNvPr>
            <p:cNvSpPr>
              <a:spLocks/>
            </p:cNvSpPr>
            <p:nvPr/>
          </p:nvSpPr>
          <p:spPr bwMode="auto">
            <a:xfrm>
              <a:off x="1074" y="1016"/>
              <a:ext cx="256" cy="124"/>
            </a:xfrm>
            <a:custGeom>
              <a:avLst/>
              <a:gdLst>
                <a:gd name="T0" fmla="*/ 1488 w 2136"/>
                <a:gd name="T1" fmla="*/ 83 h 1040"/>
                <a:gd name="T2" fmla="*/ 0 w 2136"/>
                <a:gd name="T3" fmla="*/ 1040 h 1040"/>
                <a:gd name="T4" fmla="*/ 2136 w 2136"/>
                <a:gd name="T5" fmla="*/ 1040 h 1040"/>
                <a:gd name="T6" fmla="*/ 2136 w 2136"/>
                <a:gd name="T7" fmla="*/ 767 h 1040"/>
                <a:gd name="T8" fmla="*/ 1596 w 2136"/>
                <a:gd name="T9" fmla="*/ 0 h 1040"/>
                <a:gd name="T10" fmla="*/ 1569 w 2136"/>
                <a:gd name="T11" fmla="*/ 0 h 1040"/>
                <a:gd name="T12" fmla="*/ 1515 w 2136"/>
                <a:gd name="T13" fmla="*/ 28 h 1040"/>
                <a:gd name="T14" fmla="*/ 1488 w 2136"/>
                <a:gd name="T15" fmla="*/ 83 h 10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6" h="1040">
                  <a:moveTo>
                    <a:pt x="1488" y="83"/>
                  </a:moveTo>
                  <a:cubicBezTo>
                    <a:pt x="0" y="1040"/>
                    <a:pt x="0" y="1040"/>
                    <a:pt x="0" y="1040"/>
                  </a:cubicBezTo>
                  <a:cubicBezTo>
                    <a:pt x="2136" y="1040"/>
                    <a:pt x="2136" y="1040"/>
                    <a:pt x="2136" y="1040"/>
                  </a:cubicBezTo>
                  <a:cubicBezTo>
                    <a:pt x="2136" y="767"/>
                    <a:pt x="2136" y="767"/>
                    <a:pt x="2136" y="767"/>
                  </a:cubicBezTo>
                  <a:cubicBezTo>
                    <a:pt x="2136" y="411"/>
                    <a:pt x="1920" y="28"/>
                    <a:pt x="1596" y="0"/>
                  </a:cubicBezTo>
                  <a:cubicBezTo>
                    <a:pt x="1569" y="0"/>
                    <a:pt x="1569" y="0"/>
                    <a:pt x="1569" y="0"/>
                  </a:cubicBezTo>
                  <a:cubicBezTo>
                    <a:pt x="1569" y="0"/>
                    <a:pt x="1542" y="28"/>
                    <a:pt x="1515" y="28"/>
                  </a:cubicBezTo>
                  <a:cubicBezTo>
                    <a:pt x="1515" y="55"/>
                    <a:pt x="1515" y="55"/>
                    <a:pt x="1488" y="83"/>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2" name="Rectangle 84">
              <a:extLst>
                <a:ext uri="{FF2B5EF4-FFF2-40B4-BE49-F238E27FC236}">
                  <a16:creationId xmlns:a16="http://schemas.microsoft.com/office/drawing/2014/main" id="{FF13D4CB-A1C3-4042-8549-1C696F7BE20C}"/>
                </a:ext>
              </a:extLst>
            </p:cNvPr>
            <p:cNvSpPr>
              <a:spLocks noChangeArrowheads="1"/>
            </p:cNvSpPr>
            <p:nvPr/>
          </p:nvSpPr>
          <p:spPr bwMode="auto">
            <a:xfrm>
              <a:off x="1057" y="1153"/>
              <a:ext cx="273" cy="34"/>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3" name="Freeform 85">
              <a:extLst>
                <a:ext uri="{FF2B5EF4-FFF2-40B4-BE49-F238E27FC236}">
                  <a16:creationId xmlns:a16="http://schemas.microsoft.com/office/drawing/2014/main" id="{2780B220-2A89-5F46-80A2-5C099FD78BFA}"/>
                </a:ext>
              </a:extLst>
            </p:cNvPr>
            <p:cNvSpPr>
              <a:spLocks/>
            </p:cNvSpPr>
            <p:nvPr/>
          </p:nvSpPr>
          <p:spPr bwMode="auto">
            <a:xfrm>
              <a:off x="1057" y="1016"/>
              <a:ext cx="149" cy="119"/>
            </a:xfrm>
            <a:custGeom>
              <a:avLst/>
              <a:gdLst>
                <a:gd name="T0" fmla="*/ 1248 w 1248"/>
                <a:gd name="T1" fmla="*/ 193 h 992"/>
                <a:gd name="T2" fmla="*/ 1140 w 1248"/>
                <a:gd name="T3" fmla="*/ 193 h 992"/>
                <a:gd name="T4" fmla="*/ 543 w 1248"/>
                <a:gd name="T5" fmla="*/ 0 h 992"/>
                <a:gd name="T6" fmla="*/ 543 w 1248"/>
                <a:gd name="T7" fmla="*/ 0 h 992"/>
                <a:gd name="T8" fmla="*/ 0 w 1248"/>
                <a:gd name="T9" fmla="*/ 772 h 992"/>
                <a:gd name="T10" fmla="*/ 0 w 1248"/>
                <a:gd name="T11" fmla="*/ 992 h 992"/>
                <a:gd name="T12" fmla="*/ 1248 w 1248"/>
                <a:gd name="T13" fmla="*/ 193 h 992"/>
              </a:gdLst>
              <a:ahLst/>
              <a:cxnLst>
                <a:cxn ang="0">
                  <a:pos x="T0" y="T1"/>
                </a:cxn>
                <a:cxn ang="0">
                  <a:pos x="T2" y="T3"/>
                </a:cxn>
                <a:cxn ang="0">
                  <a:pos x="T4" y="T5"/>
                </a:cxn>
                <a:cxn ang="0">
                  <a:pos x="T6" y="T7"/>
                </a:cxn>
                <a:cxn ang="0">
                  <a:pos x="T8" y="T9"/>
                </a:cxn>
                <a:cxn ang="0">
                  <a:pos x="T10" y="T11"/>
                </a:cxn>
                <a:cxn ang="0">
                  <a:pos x="T12" y="T13"/>
                </a:cxn>
              </a:cxnLst>
              <a:rect l="0" t="0" r="r" b="b"/>
              <a:pathLst>
                <a:path w="1248" h="992">
                  <a:moveTo>
                    <a:pt x="1248" y="193"/>
                  </a:moveTo>
                  <a:cubicBezTo>
                    <a:pt x="1194" y="193"/>
                    <a:pt x="1167" y="193"/>
                    <a:pt x="1140" y="193"/>
                  </a:cubicBezTo>
                  <a:cubicBezTo>
                    <a:pt x="950" y="193"/>
                    <a:pt x="760" y="138"/>
                    <a:pt x="543" y="0"/>
                  </a:cubicBezTo>
                  <a:cubicBezTo>
                    <a:pt x="543" y="0"/>
                    <a:pt x="543" y="0"/>
                    <a:pt x="543" y="0"/>
                  </a:cubicBezTo>
                  <a:cubicBezTo>
                    <a:pt x="245" y="28"/>
                    <a:pt x="0" y="414"/>
                    <a:pt x="0" y="772"/>
                  </a:cubicBezTo>
                  <a:cubicBezTo>
                    <a:pt x="0" y="992"/>
                    <a:pt x="0" y="992"/>
                    <a:pt x="0" y="992"/>
                  </a:cubicBezTo>
                  <a:lnTo>
                    <a:pt x="1248" y="193"/>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4" name="Freeform 86">
              <a:extLst>
                <a:ext uri="{FF2B5EF4-FFF2-40B4-BE49-F238E27FC236}">
                  <a16:creationId xmlns:a16="http://schemas.microsoft.com/office/drawing/2014/main" id="{35917E69-8E5B-2545-8B1A-233EE5323D22}"/>
                </a:ext>
              </a:extLst>
            </p:cNvPr>
            <p:cNvSpPr>
              <a:spLocks/>
            </p:cNvSpPr>
            <p:nvPr/>
          </p:nvSpPr>
          <p:spPr bwMode="auto">
            <a:xfrm>
              <a:off x="804" y="964"/>
              <a:ext cx="26" cy="176"/>
            </a:xfrm>
            <a:custGeom>
              <a:avLst/>
              <a:gdLst>
                <a:gd name="T0" fmla="*/ 0 w 224"/>
                <a:gd name="T1" fmla="*/ 82 h 1472"/>
                <a:gd name="T2" fmla="*/ 0 w 224"/>
                <a:gd name="T3" fmla="*/ 1391 h 1472"/>
                <a:gd name="T4" fmla="*/ 84 w 224"/>
                <a:gd name="T5" fmla="*/ 1472 h 1472"/>
                <a:gd name="T6" fmla="*/ 224 w 224"/>
                <a:gd name="T7" fmla="*/ 1472 h 1472"/>
                <a:gd name="T8" fmla="*/ 224 w 224"/>
                <a:gd name="T9" fmla="*/ 0 h 1472"/>
                <a:gd name="T10" fmla="*/ 84 w 224"/>
                <a:gd name="T11" fmla="*/ 0 h 1472"/>
                <a:gd name="T12" fmla="*/ 0 w 224"/>
                <a:gd name="T13" fmla="*/ 82 h 1472"/>
              </a:gdLst>
              <a:ahLst/>
              <a:cxnLst>
                <a:cxn ang="0">
                  <a:pos x="T0" y="T1"/>
                </a:cxn>
                <a:cxn ang="0">
                  <a:pos x="T2" y="T3"/>
                </a:cxn>
                <a:cxn ang="0">
                  <a:pos x="T4" y="T5"/>
                </a:cxn>
                <a:cxn ang="0">
                  <a:pos x="T6" y="T7"/>
                </a:cxn>
                <a:cxn ang="0">
                  <a:pos x="T8" y="T9"/>
                </a:cxn>
                <a:cxn ang="0">
                  <a:pos x="T10" y="T11"/>
                </a:cxn>
                <a:cxn ang="0">
                  <a:pos x="T12" y="T13"/>
                </a:cxn>
              </a:cxnLst>
              <a:rect l="0" t="0" r="r" b="b"/>
              <a:pathLst>
                <a:path w="224" h="1472">
                  <a:moveTo>
                    <a:pt x="0" y="82"/>
                  </a:moveTo>
                  <a:cubicBezTo>
                    <a:pt x="0" y="1391"/>
                    <a:pt x="0" y="1391"/>
                    <a:pt x="0" y="1391"/>
                  </a:cubicBezTo>
                  <a:cubicBezTo>
                    <a:pt x="0" y="1445"/>
                    <a:pt x="28" y="1472"/>
                    <a:pt x="84" y="1472"/>
                  </a:cubicBezTo>
                  <a:cubicBezTo>
                    <a:pt x="224" y="1472"/>
                    <a:pt x="224" y="1472"/>
                    <a:pt x="224" y="1472"/>
                  </a:cubicBezTo>
                  <a:cubicBezTo>
                    <a:pt x="224" y="0"/>
                    <a:pt x="224" y="0"/>
                    <a:pt x="224" y="0"/>
                  </a:cubicBezTo>
                  <a:cubicBezTo>
                    <a:pt x="84" y="0"/>
                    <a:pt x="84" y="0"/>
                    <a:pt x="84" y="0"/>
                  </a:cubicBezTo>
                  <a:cubicBezTo>
                    <a:pt x="28" y="0"/>
                    <a:pt x="0" y="55"/>
                    <a:pt x="0" y="82"/>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66" name="Rounded Rectangular Callout 65">
            <a:extLst>
              <a:ext uri="{FF2B5EF4-FFF2-40B4-BE49-F238E27FC236}">
                <a16:creationId xmlns:a16="http://schemas.microsoft.com/office/drawing/2014/main" id="{D76733A2-2B27-7A46-B797-3A39C21A3934}"/>
              </a:ext>
            </a:extLst>
          </p:cNvPr>
          <p:cNvSpPr/>
          <p:nvPr/>
        </p:nvSpPr>
        <p:spPr bwMode="gray">
          <a:xfrm>
            <a:off x="10170861" y="1428640"/>
            <a:ext cx="1642327" cy="1146854"/>
          </a:xfrm>
          <a:prstGeom prst="wedgeRoundRectCallout">
            <a:avLst>
              <a:gd name="adj1" fmla="val 32673"/>
              <a:gd name="adj2" fmla="val 63678"/>
              <a:gd name="adj3" fmla="val 16667"/>
            </a:avLst>
          </a:prstGeom>
          <a:solidFill>
            <a:schemeClr val="bg1"/>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000" dirty="0">
                <a:solidFill>
                  <a:schemeClr val="tx1"/>
                </a:solidFill>
                <a:latin typeface="Bradley Hand" pitchFamily="2" charset="77"/>
              </a:rPr>
              <a:t>Based on your authenticated identity, your verified age, and our policy, you are allowed to consume service ABC!</a:t>
            </a:r>
          </a:p>
        </p:txBody>
      </p:sp>
      <p:grpSp>
        <p:nvGrpSpPr>
          <p:cNvPr id="67" name="Group 89">
            <a:extLst>
              <a:ext uri="{FF2B5EF4-FFF2-40B4-BE49-F238E27FC236}">
                <a16:creationId xmlns:a16="http://schemas.microsoft.com/office/drawing/2014/main" id="{7977B58B-2DB7-E747-9F6D-D1394443324C}"/>
              </a:ext>
            </a:extLst>
          </p:cNvPr>
          <p:cNvGrpSpPr>
            <a:grpSpLocks noChangeAspect="1"/>
          </p:cNvGrpSpPr>
          <p:nvPr/>
        </p:nvGrpSpPr>
        <p:grpSpPr bwMode="auto">
          <a:xfrm>
            <a:off x="6821056" y="5174305"/>
            <a:ext cx="251387" cy="307626"/>
            <a:chOff x="803" y="803"/>
            <a:chExt cx="371" cy="454"/>
          </a:xfrm>
          <a:solidFill>
            <a:schemeClr val="accent1"/>
          </a:solidFill>
        </p:grpSpPr>
        <p:sp>
          <p:nvSpPr>
            <p:cNvPr id="68" name="Freeform 90">
              <a:extLst>
                <a:ext uri="{FF2B5EF4-FFF2-40B4-BE49-F238E27FC236}">
                  <a16:creationId xmlns:a16="http://schemas.microsoft.com/office/drawing/2014/main" id="{834FCA55-A844-A14D-ABA4-672BB8519498}"/>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9" name="Oval 91">
              <a:extLst>
                <a:ext uri="{FF2B5EF4-FFF2-40B4-BE49-F238E27FC236}">
                  <a16:creationId xmlns:a16="http://schemas.microsoft.com/office/drawing/2014/main" id="{DFB6F484-F92F-5F42-B87A-8B2E7E417221}"/>
                </a:ext>
              </a:extLst>
            </p:cNvPr>
            <p:cNvSpPr>
              <a:spLocks noChangeArrowheads="1"/>
            </p:cNvSpPr>
            <p:nvPr/>
          </p:nvSpPr>
          <p:spPr bwMode="auto">
            <a:xfrm>
              <a:off x="871" y="803"/>
              <a:ext cx="230" cy="230"/>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10" name="Group 109">
            <a:extLst>
              <a:ext uri="{FF2B5EF4-FFF2-40B4-BE49-F238E27FC236}">
                <a16:creationId xmlns:a16="http://schemas.microsoft.com/office/drawing/2014/main" id="{063B5A4F-CFBA-014D-A312-08EE2EE5FF45}"/>
              </a:ext>
            </a:extLst>
          </p:cNvPr>
          <p:cNvGrpSpPr/>
          <p:nvPr/>
        </p:nvGrpSpPr>
        <p:grpSpPr>
          <a:xfrm>
            <a:off x="7189537" y="3228674"/>
            <a:ext cx="485233" cy="354239"/>
            <a:chOff x="7189537" y="3153264"/>
            <a:chExt cx="485233" cy="354239"/>
          </a:xfrm>
        </p:grpSpPr>
        <p:sp>
          <p:nvSpPr>
            <p:cNvPr id="71" name="Freeform 78">
              <a:extLst>
                <a:ext uri="{FF2B5EF4-FFF2-40B4-BE49-F238E27FC236}">
                  <a16:creationId xmlns:a16="http://schemas.microsoft.com/office/drawing/2014/main" id="{755FC604-0369-344A-A20C-972DE9DA5F64}"/>
                </a:ext>
              </a:extLst>
            </p:cNvPr>
            <p:cNvSpPr>
              <a:spLocks/>
            </p:cNvSpPr>
            <p:nvPr/>
          </p:nvSpPr>
          <p:spPr bwMode="auto">
            <a:xfrm>
              <a:off x="7461673" y="3153264"/>
              <a:ext cx="167894" cy="33210"/>
            </a:xfrm>
            <a:custGeom>
              <a:avLst/>
              <a:gdLst>
                <a:gd name="T0" fmla="*/ 0 w 182"/>
                <a:gd name="T1" fmla="*/ 0 h 36"/>
                <a:gd name="T2" fmla="*/ 11 w 182"/>
                <a:gd name="T3" fmla="*/ 36 h 36"/>
                <a:gd name="T4" fmla="*/ 182 w 182"/>
                <a:gd name="T5" fmla="*/ 36 h 36"/>
                <a:gd name="T6" fmla="*/ 182 w 182"/>
                <a:gd name="T7" fmla="*/ 0 h 36"/>
                <a:gd name="T8" fmla="*/ 0 w 182"/>
                <a:gd name="T9" fmla="*/ 0 h 36"/>
              </a:gdLst>
              <a:ahLst/>
              <a:cxnLst>
                <a:cxn ang="0">
                  <a:pos x="T0" y="T1"/>
                </a:cxn>
                <a:cxn ang="0">
                  <a:pos x="T2" y="T3"/>
                </a:cxn>
                <a:cxn ang="0">
                  <a:pos x="T4" y="T5"/>
                </a:cxn>
                <a:cxn ang="0">
                  <a:pos x="T6" y="T7"/>
                </a:cxn>
                <a:cxn ang="0">
                  <a:pos x="T8" y="T9"/>
                </a:cxn>
              </a:cxnLst>
              <a:rect l="0" t="0" r="r" b="b"/>
              <a:pathLst>
                <a:path w="182" h="36">
                  <a:moveTo>
                    <a:pt x="0" y="0"/>
                  </a:moveTo>
                  <a:lnTo>
                    <a:pt x="11" y="36"/>
                  </a:lnTo>
                  <a:lnTo>
                    <a:pt x="182" y="36"/>
                  </a:lnTo>
                  <a:lnTo>
                    <a:pt x="182" y="0"/>
                  </a:lnTo>
                  <a:lnTo>
                    <a:pt x="0" y="0"/>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2" name="Freeform 79">
              <a:extLst>
                <a:ext uri="{FF2B5EF4-FFF2-40B4-BE49-F238E27FC236}">
                  <a16:creationId xmlns:a16="http://schemas.microsoft.com/office/drawing/2014/main" id="{01BF4C39-AEC2-EC43-A092-E7E11599C96A}"/>
                </a:ext>
              </a:extLst>
            </p:cNvPr>
            <p:cNvSpPr>
              <a:spLocks/>
            </p:cNvSpPr>
            <p:nvPr/>
          </p:nvSpPr>
          <p:spPr bwMode="auto">
            <a:xfrm>
              <a:off x="7485658" y="3199389"/>
              <a:ext cx="134684" cy="35977"/>
            </a:xfrm>
            <a:custGeom>
              <a:avLst/>
              <a:gdLst>
                <a:gd name="T0" fmla="*/ 871 w 1224"/>
                <a:gd name="T1" fmla="*/ 0 h 320"/>
                <a:gd name="T2" fmla="*/ 354 w 1224"/>
                <a:gd name="T3" fmla="*/ 0 h 320"/>
                <a:gd name="T4" fmla="*/ 0 w 1224"/>
                <a:gd name="T5" fmla="*/ 320 h 320"/>
                <a:gd name="T6" fmla="*/ 1224 w 1224"/>
                <a:gd name="T7" fmla="*/ 320 h 320"/>
                <a:gd name="T8" fmla="*/ 871 w 1224"/>
                <a:gd name="T9" fmla="*/ 0 h 320"/>
              </a:gdLst>
              <a:ahLst/>
              <a:cxnLst>
                <a:cxn ang="0">
                  <a:pos x="T0" y="T1"/>
                </a:cxn>
                <a:cxn ang="0">
                  <a:pos x="T2" y="T3"/>
                </a:cxn>
                <a:cxn ang="0">
                  <a:pos x="T4" y="T5"/>
                </a:cxn>
                <a:cxn ang="0">
                  <a:pos x="T6" y="T7"/>
                </a:cxn>
                <a:cxn ang="0">
                  <a:pos x="T8" y="T9"/>
                </a:cxn>
              </a:cxnLst>
              <a:rect l="0" t="0" r="r" b="b"/>
              <a:pathLst>
                <a:path w="1224" h="320">
                  <a:moveTo>
                    <a:pt x="871" y="0"/>
                  </a:moveTo>
                  <a:cubicBezTo>
                    <a:pt x="354" y="0"/>
                    <a:pt x="354" y="0"/>
                    <a:pt x="354" y="0"/>
                  </a:cubicBezTo>
                  <a:cubicBezTo>
                    <a:pt x="191" y="54"/>
                    <a:pt x="55" y="160"/>
                    <a:pt x="0" y="320"/>
                  </a:cubicBezTo>
                  <a:cubicBezTo>
                    <a:pt x="1224" y="320"/>
                    <a:pt x="1224" y="320"/>
                    <a:pt x="1224" y="320"/>
                  </a:cubicBezTo>
                  <a:cubicBezTo>
                    <a:pt x="1143" y="160"/>
                    <a:pt x="1007" y="54"/>
                    <a:pt x="871"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3" name="Freeform 80">
              <a:extLst>
                <a:ext uri="{FF2B5EF4-FFF2-40B4-BE49-F238E27FC236}">
                  <a16:creationId xmlns:a16="http://schemas.microsoft.com/office/drawing/2014/main" id="{33A42FB1-E200-C246-BC20-663D5440BAFA}"/>
                </a:ext>
              </a:extLst>
            </p:cNvPr>
            <p:cNvSpPr>
              <a:spLocks/>
            </p:cNvSpPr>
            <p:nvPr/>
          </p:nvSpPr>
          <p:spPr bwMode="auto">
            <a:xfrm>
              <a:off x="7473666" y="3246436"/>
              <a:ext cx="155902" cy="100552"/>
            </a:xfrm>
            <a:custGeom>
              <a:avLst/>
              <a:gdLst>
                <a:gd name="T0" fmla="*/ 55 w 1408"/>
                <a:gd name="T1" fmla="*/ 0 h 904"/>
                <a:gd name="T2" fmla="*/ 0 w 1408"/>
                <a:gd name="T3" fmla="*/ 220 h 904"/>
                <a:gd name="T4" fmla="*/ 704 w 1408"/>
                <a:gd name="T5" fmla="*/ 904 h 904"/>
                <a:gd name="T6" fmla="*/ 1408 w 1408"/>
                <a:gd name="T7" fmla="*/ 220 h 904"/>
                <a:gd name="T8" fmla="*/ 1381 w 1408"/>
                <a:gd name="T9" fmla="*/ 0 h 904"/>
                <a:gd name="T10" fmla="*/ 55 w 1408"/>
                <a:gd name="T11" fmla="*/ 0 h 904"/>
              </a:gdLst>
              <a:ahLst/>
              <a:cxnLst>
                <a:cxn ang="0">
                  <a:pos x="T0" y="T1"/>
                </a:cxn>
                <a:cxn ang="0">
                  <a:pos x="T2" y="T3"/>
                </a:cxn>
                <a:cxn ang="0">
                  <a:pos x="T4" y="T5"/>
                </a:cxn>
                <a:cxn ang="0">
                  <a:pos x="T6" y="T7"/>
                </a:cxn>
                <a:cxn ang="0">
                  <a:pos x="T8" y="T9"/>
                </a:cxn>
                <a:cxn ang="0">
                  <a:pos x="T10" y="T11"/>
                </a:cxn>
              </a:cxnLst>
              <a:rect l="0" t="0" r="r" b="b"/>
              <a:pathLst>
                <a:path w="1408" h="904">
                  <a:moveTo>
                    <a:pt x="55" y="0"/>
                  </a:moveTo>
                  <a:cubicBezTo>
                    <a:pt x="28" y="55"/>
                    <a:pt x="0" y="137"/>
                    <a:pt x="0" y="220"/>
                  </a:cubicBezTo>
                  <a:cubicBezTo>
                    <a:pt x="0" y="603"/>
                    <a:pt x="325" y="904"/>
                    <a:pt x="704" y="904"/>
                  </a:cubicBezTo>
                  <a:cubicBezTo>
                    <a:pt x="1111" y="904"/>
                    <a:pt x="1408" y="603"/>
                    <a:pt x="1408" y="220"/>
                  </a:cubicBezTo>
                  <a:cubicBezTo>
                    <a:pt x="1408" y="137"/>
                    <a:pt x="1408" y="55"/>
                    <a:pt x="1381" y="0"/>
                  </a:cubicBezTo>
                  <a:lnTo>
                    <a:pt x="55" y="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81">
              <a:extLst>
                <a:ext uri="{FF2B5EF4-FFF2-40B4-BE49-F238E27FC236}">
                  <a16:creationId xmlns:a16="http://schemas.microsoft.com/office/drawing/2014/main" id="{934D07CD-86F6-D847-B4A7-805300AB6AF1}"/>
                </a:ext>
              </a:extLst>
            </p:cNvPr>
            <p:cNvSpPr>
              <a:spLocks/>
            </p:cNvSpPr>
            <p:nvPr/>
          </p:nvSpPr>
          <p:spPr bwMode="auto">
            <a:xfrm>
              <a:off x="7461673" y="3199389"/>
              <a:ext cx="167894" cy="35977"/>
            </a:xfrm>
            <a:custGeom>
              <a:avLst/>
              <a:gdLst>
                <a:gd name="T0" fmla="*/ 11 w 182"/>
                <a:gd name="T1" fmla="*/ 0 h 39"/>
                <a:gd name="T2" fmla="*/ 0 w 182"/>
                <a:gd name="T3" fmla="*/ 39 h 39"/>
                <a:gd name="T4" fmla="*/ 182 w 182"/>
                <a:gd name="T5" fmla="*/ 39 h 39"/>
                <a:gd name="T6" fmla="*/ 182 w 182"/>
                <a:gd name="T7" fmla="*/ 0 h 39"/>
                <a:gd name="T8" fmla="*/ 11 w 182"/>
                <a:gd name="T9" fmla="*/ 0 h 39"/>
              </a:gdLst>
              <a:ahLst/>
              <a:cxnLst>
                <a:cxn ang="0">
                  <a:pos x="T0" y="T1"/>
                </a:cxn>
                <a:cxn ang="0">
                  <a:pos x="T2" y="T3"/>
                </a:cxn>
                <a:cxn ang="0">
                  <a:pos x="T4" y="T5"/>
                </a:cxn>
                <a:cxn ang="0">
                  <a:pos x="T6" y="T7"/>
                </a:cxn>
                <a:cxn ang="0">
                  <a:pos x="T8" y="T9"/>
                </a:cxn>
              </a:cxnLst>
              <a:rect l="0" t="0" r="r" b="b"/>
              <a:pathLst>
                <a:path w="182" h="39">
                  <a:moveTo>
                    <a:pt x="11" y="0"/>
                  </a:moveTo>
                  <a:lnTo>
                    <a:pt x="0" y="39"/>
                  </a:lnTo>
                  <a:lnTo>
                    <a:pt x="182" y="39"/>
                  </a:lnTo>
                  <a:lnTo>
                    <a:pt x="182" y="0"/>
                  </a:lnTo>
                  <a:lnTo>
                    <a:pt x="11" y="0"/>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5" name="Freeform 82">
              <a:extLst>
                <a:ext uri="{FF2B5EF4-FFF2-40B4-BE49-F238E27FC236}">
                  <a16:creationId xmlns:a16="http://schemas.microsoft.com/office/drawing/2014/main" id="{794E2BB4-A5CB-414C-BDC3-E14C7C72319B}"/>
                </a:ext>
              </a:extLst>
            </p:cNvPr>
            <p:cNvSpPr>
              <a:spLocks/>
            </p:cNvSpPr>
            <p:nvPr/>
          </p:nvSpPr>
          <p:spPr bwMode="auto">
            <a:xfrm>
              <a:off x="7225514" y="3476138"/>
              <a:ext cx="160514" cy="31365"/>
            </a:xfrm>
            <a:custGeom>
              <a:avLst/>
              <a:gdLst>
                <a:gd name="T0" fmla="*/ 1376 w 1456"/>
                <a:gd name="T1" fmla="*/ 280 h 280"/>
                <a:gd name="T2" fmla="*/ 1456 w 1456"/>
                <a:gd name="T3" fmla="*/ 196 h 280"/>
                <a:gd name="T4" fmla="*/ 1456 w 1456"/>
                <a:gd name="T5" fmla="*/ 0 h 280"/>
                <a:gd name="T6" fmla="*/ 0 w 1456"/>
                <a:gd name="T7" fmla="*/ 0 h 280"/>
                <a:gd name="T8" fmla="*/ 0 w 1456"/>
                <a:gd name="T9" fmla="*/ 196 h 280"/>
                <a:gd name="T10" fmla="*/ 81 w 1456"/>
                <a:gd name="T11" fmla="*/ 280 h 280"/>
                <a:gd name="T12" fmla="*/ 1376 w 1456"/>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1456" h="280">
                  <a:moveTo>
                    <a:pt x="1376" y="280"/>
                  </a:moveTo>
                  <a:cubicBezTo>
                    <a:pt x="1403" y="280"/>
                    <a:pt x="1456" y="224"/>
                    <a:pt x="1456" y="196"/>
                  </a:cubicBezTo>
                  <a:cubicBezTo>
                    <a:pt x="1456" y="0"/>
                    <a:pt x="1456" y="0"/>
                    <a:pt x="1456" y="0"/>
                  </a:cubicBezTo>
                  <a:cubicBezTo>
                    <a:pt x="0" y="0"/>
                    <a:pt x="0" y="0"/>
                    <a:pt x="0" y="0"/>
                  </a:cubicBezTo>
                  <a:cubicBezTo>
                    <a:pt x="0" y="196"/>
                    <a:pt x="0" y="196"/>
                    <a:pt x="0" y="196"/>
                  </a:cubicBezTo>
                  <a:cubicBezTo>
                    <a:pt x="0" y="224"/>
                    <a:pt x="27" y="280"/>
                    <a:pt x="81" y="280"/>
                  </a:cubicBezTo>
                  <a:lnTo>
                    <a:pt x="1376" y="28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6" name="Freeform 83">
              <a:extLst>
                <a:ext uri="{FF2B5EF4-FFF2-40B4-BE49-F238E27FC236}">
                  <a16:creationId xmlns:a16="http://schemas.microsoft.com/office/drawing/2014/main" id="{995894FC-1650-2345-9985-0059CBC1C6CA}"/>
                </a:ext>
              </a:extLst>
            </p:cNvPr>
            <p:cNvSpPr>
              <a:spLocks/>
            </p:cNvSpPr>
            <p:nvPr/>
          </p:nvSpPr>
          <p:spPr bwMode="auto">
            <a:xfrm>
              <a:off x="7438611" y="3349756"/>
              <a:ext cx="236159" cy="114390"/>
            </a:xfrm>
            <a:custGeom>
              <a:avLst/>
              <a:gdLst>
                <a:gd name="T0" fmla="*/ 1488 w 2136"/>
                <a:gd name="T1" fmla="*/ 83 h 1040"/>
                <a:gd name="T2" fmla="*/ 0 w 2136"/>
                <a:gd name="T3" fmla="*/ 1040 h 1040"/>
                <a:gd name="T4" fmla="*/ 2136 w 2136"/>
                <a:gd name="T5" fmla="*/ 1040 h 1040"/>
                <a:gd name="T6" fmla="*/ 2136 w 2136"/>
                <a:gd name="T7" fmla="*/ 767 h 1040"/>
                <a:gd name="T8" fmla="*/ 1596 w 2136"/>
                <a:gd name="T9" fmla="*/ 0 h 1040"/>
                <a:gd name="T10" fmla="*/ 1569 w 2136"/>
                <a:gd name="T11" fmla="*/ 0 h 1040"/>
                <a:gd name="T12" fmla="*/ 1515 w 2136"/>
                <a:gd name="T13" fmla="*/ 28 h 1040"/>
                <a:gd name="T14" fmla="*/ 1488 w 2136"/>
                <a:gd name="T15" fmla="*/ 83 h 10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6" h="1040">
                  <a:moveTo>
                    <a:pt x="1488" y="83"/>
                  </a:moveTo>
                  <a:cubicBezTo>
                    <a:pt x="0" y="1040"/>
                    <a:pt x="0" y="1040"/>
                    <a:pt x="0" y="1040"/>
                  </a:cubicBezTo>
                  <a:cubicBezTo>
                    <a:pt x="2136" y="1040"/>
                    <a:pt x="2136" y="1040"/>
                    <a:pt x="2136" y="1040"/>
                  </a:cubicBezTo>
                  <a:cubicBezTo>
                    <a:pt x="2136" y="767"/>
                    <a:pt x="2136" y="767"/>
                    <a:pt x="2136" y="767"/>
                  </a:cubicBezTo>
                  <a:cubicBezTo>
                    <a:pt x="2136" y="411"/>
                    <a:pt x="1920" y="28"/>
                    <a:pt x="1596" y="0"/>
                  </a:cubicBezTo>
                  <a:cubicBezTo>
                    <a:pt x="1569" y="0"/>
                    <a:pt x="1569" y="0"/>
                    <a:pt x="1569" y="0"/>
                  </a:cubicBezTo>
                  <a:cubicBezTo>
                    <a:pt x="1569" y="0"/>
                    <a:pt x="1542" y="28"/>
                    <a:pt x="1515" y="28"/>
                  </a:cubicBezTo>
                  <a:cubicBezTo>
                    <a:pt x="1515" y="55"/>
                    <a:pt x="1515" y="55"/>
                    <a:pt x="1488" y="83"/>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7" name="Rectangle 84">
              <a:extLst>
                <a:ext uri="{FF2B5EF4-FFF2-40B4-BE49-F238E27FC236}">
                  <a16:creationId xmlns:a16="http://schemas.microsoft.com/office/drawing/2014/main" id="{898E8198-C6D9-524E-92A3-2CB279863486}"/>
                </a:ext>
              </a:extLst>
            </p:cNvPr>
            <p:cNvSpPr>
              <a:spLocks noChangeArrowheads="1"/>
            </p:cNvSpPr>
            <p:nvPr/>
          </p:nvSpPr>
          <p:spPr bwMode="auto">
            <a:xfrm>
              <a:off x="7422929" y="3476138"/>
              <a:ext cx="251841" cy="31365"/>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 name="Freeform 85">
              <a:extLst>
                <a:ext uri="{FF2B5EF4-FFF2-40B4-BE49-F238E27FC236}">
                  <a16:creationId xmlns:a16="http://schemas.microsoft.com/office/drawing/2014/main" id="{CE37AF14-1D54-DE46-AEED-2A1EE0751764}"/>
                </a:ext>
              </a:extLst>
            </p:cNvPr>
            <p:cNvSpPr>
              <a:spLocks/>
            </p:cNvSpPr>
            <p:nvPr/>
          </p:nvSpPr>
          <p:spPr bwMode="auto">
            <a:xfrm>
              <a:off x="7422929" y="3349756"/>
              <a:ext cx="137452" cy="109777"/>
            </a:xfrm>
            <a:custGeom>
              <a:avLst/>
              <a:gdLst>
                <a:gd name="T0" fmla="*/ 1248 w 1248"/>
                <a:gd name="T1" fmla="*/ 193 h 992"/>
                <a:gd name="T2" fmla="*/ 1140 w 1248"/>
                <a:gd name="T3" fmla="*/ 193 h 992"/>
                <a:gd name="T4" fmla="*/ 543 w 1248"/>
                <a:gd name="T5" fmla="*/ 0 h 992"/>
                <a:gd name="T6" fmla="*/ 543 w 1248"/>
                <a:gd name="T7" fmla="*/ 0 h 992"/>
                <a:gd name="T8" fmla="*/ 0 w 1248"/>
                <a:gd name="T9" fmla="*/ 772 h 992"/>
                <a:gd name="T10" fmla="*/ 0 w 1248"/>
                <a:gd name="T11" fmla="*/ 992 h 992"/>
                <a:gd name="T12" fmla="*/ 1248 w 1248"/>
                <a:gd name="T13" fmla="*/ 193 h 992"/>
              </a:gdLst>
              <a:ahLst/>
              <a:cxnLst>
                <a:cxn ang="0">
                  <a:pos x="T0" y="T1"/>
                </a:cxn>
                <a:cxn ang="0">
                  <a:pos x="T2" y="T3"/>
                </a:cxn>
                <a:cxn ang="0">
                  <a:pos x="T4" y="T5"/>
                </a:cxn>
                <a:cxn ang="0">
                  <a:pos x="T6" y="T7"/>
                </a:cxn>
                <a:cxn ang="0">
                  <a:pos x="T8" y="T9"/>
                </a:cxn>
                <a:cxn ang="0">
                  <a:pos x="T10" y="T11"/>
                </a:cxn>
                <a:cxn ang="0">
                  <a:pos x="T12" y="T13"/>
                </a:cxn>
              </a:cxnLst>
              <a:rect l="0" t="0" r="r" b="b"/>
              <a:pathLst>
                <a:path w="1248" h="992">
                  <a:moveTo>
                    <a:pt x="1248" y="193"/>
                  </a:moveTo>
                  <a:cubicBezTo>
                    <a:pt x="1194" y="193"/>
                    <a:pt x="1167" y="193"/>
                    <a:pt x="1140" y="193"/>
                  </a:cubicBezTo>
                  <a:cubicBezTo>
                    <a:pt x="950" y="193"/>
                    <a:pt x="760" y="138"/>
                    <a:pt x="543" y="0"/>
                  </a:cubicBezTo>
                  <a:cubicBezTo>
                    <a:pt x="543" y="0"/>
                    <a:pt x="543" y="0"/>
                    <a:pt x="543" y="0"/>
                  </a:cubicBezTo>
                  <a:cubicBezTo>
                    <a:pt x="245" y="28"/>
                    <a:pt x="0" y="414"/>
                    <a:pt x="0" y="772"/>
                  </a:cubicBezTo>
                  <a:cubicBezTo>
                    <a:pt x="0" y="992"/>
                    <a:pt x="0" y="992"/>
                    <a:pt x="0" y="992"/>
                  </a:cubicBezTo>
                  <a:lnTo>
                    <a:pt x="1248" y="193"/>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 name="Freeform 86">
              <a:extLst>
                <a:ext uri="{FF2B5EF4-FFF2-40B4-BE49-F238E27FC236}">
                  <a16:creationId xmlns:a16="http://schemas.microsoft.com/office/drawing/2014/main" id="{A55FE821-D37C-0144-BD83-C92A94A7259D}"/>
                </a:ext>
              </a:extLst>
            </p:cNvPr>
            <p:cNvSpPr>
              <a:spLocks/>
            </p:cNvSpPr>
            <p:nvPr/>
          </p:nvSpPr>
          <p:spPr bwMode="auto">
            <a:xfrm>
              <a:off x="7189537" y="3301786"/>
              <a:ext cx="23985" cy="162360"/>
            </a:xfrm>
            <a:custGeom>
              <a:avLst/>
              <a:gdLst>
                <a:gd name="T0" fmla="*/ 0 w 224"/>
                <a:gd name="T1" fmla="*/ 82 h 1472"/>
                <a:gd name="T2" fmla="*/ 0 w 224"/>
                <a:gd name="T3" fmla="*/ 1391 h 1472"/>
                <a:gd name="T4" fmla="*/ 84 w 224"/>
                <a:gd name="T5" fmla="*/ 1472 h 1472"/>
                <a:gd name="T6" fmla="*/ 224 w 224"/>
                <a:gd name="T7" fmla="*/ 1472 h 1472"/>
                <a:gd name="T8" fmla="*/ 224 w 224"/>
                <a:gd name="T9" fmla="*/ 0 h 1472"/>
                <a:gd name="T10" fmla="*/ 84 w 224"/>
                <a:gd name="T11" fmla="*/ 0 h 1472"/>
                <a:gd name="T12" fmla="*/ 0 w 224"/>
                <a:gd name="T13" fmla="*/ 82 h 1472"/>
              </a:gdLst>
              <a:ahLst/>
              <a:cxnLst>
                <a:cxn ang="0">
                  <a:pos x="T0" y="T1"/>
                </a:cxn>
                <a:cxn ang="0">
                  <a:pos x="T2" y="T3"/>
                </a:cxn>
                <a:cxn ang="0">
                  <a:pos x="T4" y="T5"/>
                </a:cxn>
                <a:cxn ang="0">
                  <a:pos x="T6" y="T7"/>
                </a:cxn>
                <a:cxn ang="0">
                  <a:pos x="T8" y="T9"/>
                </a:cxn>
                <a:cxn ang="0">
                  <a:pos x="T10" y="T11"/>
                </a:cxn>
                <a:cxn ang="0">
                  <a:pos x="T12" y="T13"/>
                </a:cxn>
              </a:cxnLst>
              <a:rect l="0" t="0" r="r" b="b"/>
              <a:pathLst>
                <a:path w="224" h="1472">
                  <a:moveTo>
                    <a:pt x="0" y="82"/>
                  </a:moveTo>
                  <a:cubicBezTo>
                    <a:pt x="0" y="1391"/>
                    <a:pt x="0" y="1391"/>
                    <a:pt x="0" y="1391"/>
                  </a:cubicBezTo>
                  <a:cubicBezTo>
                    <a:pt x="0" y="1445"/>
                    <a:pt x="28" y="1472"/>
                    <a:pt x="84" y="1472"/>
                  </a:cubicBezTo>
                  <a:cubicBezTo>
                    <a:pt x="224" y="1472"/>
                    <a:pt x="224" y="1472"/>
                    <a:pt x="224" y="1472"/>
                  </a:cubicBezTo>
                  <a:cubicBezTo>
                    <a:pt x="224" y="0"/>
                    <a:pt x="224" y="0"/>
                    <a:pt x="224" y="0"/>
                  </a:cubicBezTo>
                  <a:cubicBezTo>
                    <a:pt x="84" y="0"/>
                    <a:pt x="84" y="0"/>
                    <a:pt x="84" y="0"/>
                  </a:cubicBezTo>
                  <a:cubicBezTo>
                    <a:pt x="28" y="0"/>
                    <a:pt x="0" y="55"/>
                    <a:pt x="0" y="82"/>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80" name="Rounded Rectangular Callout 79">
            <a:extLst>
              <a:ext uri="{FF2B5EF4-FFF2-40B4-BE49-F238E27FC236}">
                <a16:creationId xmlns:a16="http://schemas.microsoft.com/office/drawing/2014/main" id="{7638FDB9-E87E-1D4B-AA06-DACC81DAE0CA}"/>
              </a:ext>
            </a:extLst>
          </p:cNvPr>
          <p:cNvSpPr/>
          <p:nvPr/>
        </p:nvSpPr>
        <p:spPr bwMode="gray">
          <a:xfrm>
            <a:off x="6424367" y="2648993"/>
            <a:ext cx="1136014" cy="449080"/>
          </a:xfrm>
          <a:prstGeom prst="wedgeRoundRectCallout">
            <a:avLst>
              <a:gd name="adj1" fmla="val -29909"/>
              <a:gd name="adj2" fmla="val 69847"/>
              <a:gd name="adj3" fmla="val 16667"/>
            </a:avLst>
          </a:prstGeom>
          <a:solidFill>
            <a:schemeClr val="bg1"/>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18000" tIns="0" rIns="18000" bIns="0" rtlCol="0" anchor="ctr"/>
          <a:lstStyle/>
          <a:p>
            <a:pPr algn="ctr">
              <a:spcBef>
                <a:spcPts val="300"/>
              </a:spcBef>
              <a:spcAft>
                <a:spcPts val="100"/>
              </a:spcAft>
            </a:pPr>
            <a:r>
              <a:rPr lang="en-US" sz="1000" dirty="0">
                <a:solidFill>
                  <a:schemeClr val="tx1"/>
                </a:solidFill>
                <a:latin typeface="Bradley Hand" pitchFamily="2" charset="77"/>
              </a:rPr>
              <a:t>I am an adult, here’s my credential!</a:t>
            </a:r>
          </a:p>
        </p:txBody>
      </p:sp>
      <p:grpSp>
        <p:nvGrpSpPr>
          <p:cNvPr id="95" name="Group 89">
            <a:extLst>
              <a:ext uri="{FF2B5EF4-FFF2-40B4-BE49-F238E27FC236}">
                <a16:creationId xmlns:a16="http://schemas.microsoft.com/office/drawing/2014/main" id="{13363DEC-AB52-334C-B9DB-ABF63D92112D}"/>
              </a:ext>
            </a:extLst>
          </p:cNvPr>
          <p:cNvGrpSpPr>
            <a:grpSpLocks noChangeAspect="1"/>
          </p:cNvGrpSpPr>
          <p:nvPr/>
        </p:nvGrpSpPr>
        <p:grpSpPr bwMode="auto">
          <a:xfrm>
            <a:off x="8518949" y="3240244"/>
            <a:ext cx="251387" cy="307626"/>
            <a:chOff x="803" y="803"/>
            <a:chExt cx="371" cy="454"/>
          </a:xfrm>
          <a:solidFill>
            <a:schemeClr val="accent1"/>
          </a:solidFill>
        </p:grpSpPr>
        <p:sp>
          <p:nvSpPr>
            <p:cNvPr id="96" name="Freeform 90">
              <a:extLst>
                <a:ext uri="{FF2B5EF4-FFF2-40B4-BE49-F238E27FC236}">
                  <a16:creationId xmlns:a16="http://schemas.microsoft.com/office/drawing/2014/main" id="{9FC85525-529B-BF4F-A1CE-EC22D6731520}"/>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7" name="Oval 91">
              <a:extLst>
                <a:ext uri="{FF2B5EF4-FFF2-40B4-BE49-F238E27FC236}">
                  <a16:creationId xmlns:a16="http://schemas.microsoft.com/office/drawing/2014/main" id="{35714BE4-91E9-BA48-BD34-4FF1755FA02C}"/>
                </a:ext>
              </a:extLst>
            </p:cNvPr>
            <p:cNvSpPr>
              <a:spLocks noChangeArrowheads="1"/>
            </p:cNvSpPr>
            <p:nvPr/>
          </p:nvSpPr>
          <p:spPr bwMode="auto">
            <a:xfrm>
              <a:off x="871" y="803"/>
              <a:ext cx="230" cy="230"/>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8" name="Group 77">
            <a:extLst>
              <a:ext uri="{FF2B5EF4-FFF2-40B4-BE49-F238E27FC236}">
                <a16:creationId xmlns:a16="http://schemas.microsoft.com/office/drawing/2014/main" id="{3D9B4AA6-A9FD-944A-BE4F-33D2136576F3}"/>
              </a:ext>
            </a:extLst>
          </p:cNvPr>
          <p:cNvGrpSpPr>
            <a:grpSpLocks noChangeAspect="1"/>
          </p:cNvGrpSpPr>
          <p:nvPr/>
        </p:nvGrpSpPr>
        <p:grpSpPr bwMode="auto">
          <a:xfrm>
            <a:off x="9231715" y="3228674"/>
            <a:ext cx="485233" cy="354239"/>
            <a:chOff x="804" y="803"/>
            <a:chExt cx="526" cy="384"/>
          </a:xfrm>
          <a:solidFill>
            <a:schemeClr val="accent1"/>
          </a:solidFill>
        </p:grpSpPr>
        <p:sp>
          <p:nvSpPr>
            <p:cNvPr id="99" name="Freeform 78">
              <a:extLst>
                <a:ext uri="{FF2B5EF4-FFF2-40B4-BE49-F238E27FC236}">
                  <a16:creationId xmlns:a16="http://schemas.microsoft.com/office/drawing/2014/main" id="{CAEE9A30-5E2A-BD49-9E57-FBE1B824E228}"/>
                </a:ext>
              </a:extLst>
            </p:cNvPr>
            <p:cNvSpPr>
              <a:spLocks/>
            </p:cNvSpPr>
            <p:nvPr/>
          </p:nvSpPr>
          <p:spPr bwMode="auto">
            <a:xfrm>
              <a:off x="1099" y="803"/>
              <a:ext cx="182" cy="36"/>
            </a:xfrm>
            <a:custGeom>
              <a:avLst/>
              <a:gdLst>
                <a:gd name="T0" fmla="*/ 0 w 182"/>
                <a:gd name="T1" fmla="*/ 0 h 36"/>
                <a:gd name="T2" fmla="*/ 11 w 182"/>
                <a:gd name="T3" fmla="*/ 36 h 36"/>
                <a:gd name="T4" fmla="*/ 182 w 182"/>
                <a:gd name="T5" fmla="*/ 36 h 36"/>
                <a:gd name="T6" fmla="*/ 182 w 182"/>
                <a:gd name="T7" fmla="*/ 0 h 36"/>
                <a:gd name="T8" fmla="*/ 0 w 182"/>
                <a:gd name="T9" fmla="*/ 0 h 36"/>
              </a:gdLst>
              <a:ahLst/>
              <a:cxnLst>
                <a:cxn ang="0">
                  <a:pos x="T0" y="T1"/>
                </a:cxn>
                <a:cxn ang="0">
                  <a:pos x="T2" y="T3"/>
                </a:cxn>
                <a:cxn ang="0">
                  <a:pos x="T4" y="T5"/>
                </a:cxn>
                <a:cxn ang="0">
                  <a:pos x="T6" y="T7"/>
                </a:cxn>
                <a:cxn ang="0">
                  <a:pos x="T8" y="T9"/>
                </a:cxn>
              </a:cxnLst>
              <a:rect l="0" t="0" r="r" b="b"/>
              <a:pathLst>
                <a:path w="182" h="36">
                  <a:moveTo>
                    <a:pt x="0" y="0"/>
                  </a:moveTo>
                  <a:lnTo>
                    <a:pt x="11" y="36"/>
                  </a:lnTo>
                  <a:lnTo>
                    <a:pt x="182" y="36"/>
                  </a:lnTo>
                  <a:lnTo>
                    <a:pt x="182" y="0"/>
                  </a:lnTo>
                  <a:lnTo>
                    <a:pt x="0" y="0"/>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79">
              <a:extLst>
                <a:ext uri="{FF2B5EF4-FFF2-40B4-BE49-F238E27FC236}">
                  <a16:creationId xmlns:a16="http://schemas.microsoft.com/office/drawing/2014/main" id="{C9743E0C-F89D-F049-A0A7-D0B945EE4387}"/>
                </a:ext>
              </a:extLst>
            </p:cNvPr>
            <p:cNvSpPr>
              <a:spLocks/>
            </p:cNvSpPr>
            <p:nvPr/>
          </p:nvSpPr>
          <p:spPr bwMode="auto">
            <a:xfrm>
              <a:off x="1125" y="853"/>
              <a:ext cx="146" cy="39"/>
            </a:xfrm>
            <a:custGeom>
              <a:avLst/>
              <a:gdLst>
                <a:gd name="T0" fmla="*/ 871 w 1224"/>
                <a:gd name="T1" fmla="*/ 0 h 320"/>
                <a:gd name="T2" fmla="*/ 354 w 1224"/>
                <a:gd name="T3" fmla="*/ 0 h 320"/>
                <a:gd name="T4" fmla="*/ 0 w 1224"/>
                <a:gd name="T5" fmla="*/ 320 h 320"/>
                <a:gd name="T6" fmla="*/ 1224 w 1224"/>
                <a:gd name="T7" fmla="*/ 320 h 320"/>
                <a:gd name="T8" fmla="*/ 871 w 1224"/>
                <a:gd name="T9" fmla="*/ 0 h 320"/>
              </a:gdLst>
              <a:ahLst/>
              <a:cxnLst>
                <a:cxn ang="0">
                  <a:pos x="T0" y="T1"/>
                </a:cxn>
                <a:cxn ang="0">
                  <a:pos x="T2" y="T3"/>
                </a:cxn>
                <a:cxn ang="0">
                  <a:pos x="T4" y="T5"/>
                </a:cxn>
                <a:cxn ang="0">
                  <a:pos x="T6" y="T7"/>
                </a:cxn>
                <a:cxn ang="0">
                  <a:pos x="T8" y="T9"/>
                </a:cxn>
              </a:cxnLst>
              <a:rect l="0" t="0" r="r" b="b"/>
              <a:pathLst>
                <a:path w="1224" h="320">
                  <a:moveTo>
                    <a:pt x="871" y="0"/>
                  </a:moveTo>
                  <a:cubicBezTo>
                    <a:pt x="354" y="0"/>
                    <a:pt x="354" y="0"/>
                    <a:pt x="354" y="0"/>
                  </a:cubicBezTo>
                  <a:cubicBezTo>
                    <a:pt x="191" y="54"/>
                    <a:pt x="55" y="160"/>
                    <a:pt x="0" y="320"/>
                  </a:cubicBezTo>
                  <a:cubicBezTo>
                    <a:pt x="1224" y="320"/>
                    <a:pt x="1224" y="320"/>
                    <a:pt x="1224" y="320"/>
                  </a:cubicBezTo>
                  <a:cubicBezTo>
                    <a:pt x="1143" y="160"/>
                    <a:pt x="1007" y="54"/>
                    <a:pt x="87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80">
              <a:extLst>
                <a:ext uri="{FF2B5EF4-FFF2-40B4-BE49-F238E27FC236}">
                  <a16:creationId xmlns:a16="http://schemas.microsoft.com/office/drawing/2014/main" id="{A923CCDB-1591-AD4F-B1D9-3B1A75FCE20A}"/>
                </a:ext>
              </a:extLst>
            </p:cNvPr>
            <p:cNvSpPr>
              <a:spLocks/>
            </p:cNvSpPr>
            <p:nvPr/>
          </p:nvSpPr>
          <p:spPr bwMode="auto">
            <a:xfrm>
              <a:off x="1112" y="904"/>
              <a:ext cx="169" cy="109"/>
            </a:xfrm>
            <a:custGeom>
              <a:avLst/>
              <a:gdLst>
                <a:gd name="T0" fmla="*/ 55 w 1408"/>
                <a:gd name="T1" fmla="*/ 0 h 904"/>
                <a:gd name="T2" fmla="*/ 0 w 1408"/>
                <a:gd name="T3" fmla="*/ 220 h 904"/>
                <a:gd name="T4" fmla="*/ 704 w 1408"/>
                <a:gd name="T5" fmla="*/ 904 h 904"/>
                <a:gd name="T6" fmla="*/ 1408 w 1408"/>
                <a:gd name="T7" fmla="*/ 220 h 904"/>
                <a:gd name="T8" fmla="*/ 1381 w 1408"/>
                <a:gd name="T9" fmla="*/ 0 h 904"/>
                <a:gd name="T10" fmla="*/ 55 w 1408"/>
                <a:gd name="T11" fmla="*/ 0 h 904"/>
              </a:gdLst>
              <a:ahLst/>
              <a:cxnLst>
                <a:cxn ang="0">
                  <a:pos x="T0" y="T1"/>
                </a:cxn>
                <a:cxn ang="0">
                  <a:pos x="T2" y="T3"/>
                </a:cxn>
                <a:cxn ang="0">
                  <a:pos x="T4" y="T5"/>
                </a:cxn>
                <a:cxn ang="0">
                  <a:pos x="T6" y="T7"/>
                </a:cxn>
                <a:cxn ang="0">
                  <a:pos x="T8" y="T9"/>
                </a:cxn>
                <a:cxn ang="0">
                  <a:pos x="T10" y="T11"/>
                </a:cxn>
              </a:cxnLst>
              <a:rect l="0" t="0" r="r" b="b"/>
              <a:pathLst>
                <a:path w="1408" h="904">
                  <a:moveTo>
                    <a:pt x="55" y="0"/>
                  </a:moveTo>
                  <a:cubicBezTo>
                    <a:pt x="28" y="55"/>
                    <a:pt x="0" y="137"/>
                    <a:pt x="0" y="220"/>
                  </a:cubicBezTo>
                  <a:cubicBezTo>
                    <a:pt x="0" y="603"/>
                    <a:pt x="325" y="904"/>
                    <a:pt x="704" y="904"/>
                  </a:cubicBezTo>
                  <a:cubicBezTo>
                    <a:pt x="1111" y="904"/>
                    <a:pt x="1408" y="603"/>
                    <a:pt x="1408" y="220"/>
                  </a:cubicBezTo>
                  <a:cubicBezTo>
                    <a:pt x="1408" y="137"/>
                    <a:pt x="1408" y="55"/>
                    <a:pt x="1381" y="0"/>
                  </a:cubicBezTo>
                  <a:lnTo>
                    <a:pt x="55" y="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2" name="Freeform 81">
              <a:extLst>
                <a:ext uri="{FF2B5EF4-FFF2-40B4-BE49-F238E27FC236}">
                  <a16:creationId xmlns:a16="http://schemas.microsoft.com/office/drawing/2014/main" id="{6675487E-152B-E94D-87F3-C38B4496F4AA}"/>
                </a:ext>
              </a:extLst>
            </p:cNvPr>
            <p:cNvSpPr>
              <a:spLocks/>
            </p:cNvSpPr>
            <p:nvPr/>
          </p:nvSpPr>
          <p:spPr bwMode="auto">
            <a:xfrm>
              <a:off x="1099" y="853"/>
              <a:ext cx="182" cy="39"/>
            </a:xfrm>
            <a:custGeom>
              <a:avLst/>
              <a:gdLst>
                <a:gd name="T0" fmla="*/ 11 w 182"/>
                <a:gd name="T1" fmla="*/ 0 h 39"/>
                <a:gd name="T2" fmla="*/ 0 w 182"/>
                <a:gd name="T3" fmla="*/ 39 h 39"/>
                <a:gd name="T4" fmla="*/ 182 w 182"/>
                <a:gd name="T5" fmla="*/ 39 h 39"/>
                <a:gd name="T6" fmla="*/ 182 w 182"/>
                <a:gd name="T7" fmla="*/ 0 h 39"/>
                <a:gd name="T8" fmla="*/ 11 w 182"/>
                <a:gd name="T9" fmla="*/ 0 h 39"/>
              </a:gdLst>
              <a:ahLst/>
              <a:cxnLst>
                <a:cxn ang="0">
                  <a:pos x="T0" y="T1"/>
                </a:cxn>
                <a:cxn ang="0">
                  <a:pos x="T2" y="T3"/>
                </a:cxn>
                <a:cxn ang="0">
                  <a:pos x="T4" y="T5"/>
                </a:cxn>
                <a:cxn ang="0">
                  <a:pos x="T6" y="T7"/>
                </a:cxn>
                <a:cxn ang="0">
                  <a:pos x="T8" y="T9"/>
                </a:cxn>
              </a:cxnLst>
              <a:rect l="0" t="0" r="r" b="b"/>
              <a:pathLst>
                <a:path w="182" h="39">
                  <a:moveTo>
                    <a:pt x="11" y="0"/>
                  </a:moveTo>
                  <a:lnTo>
                    <a:pt x="0" y="39"/>
                  </a:lnTo>
                  <a:lnTo>
                    <a:pt x="182" y="39"/>
                  </a:lnTo>
                  <a:lnTo>
                    <a:pt x="182" y="0"/>
                  </a:lnTo>
                  <a:lnTo>
                    <a:pt x="11" y="0"/>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3" name="Freeform 82">
              <a:extLst>
                <a:ext uri="{FF2B5EF4-FFF2-40B4-BE49-F238E27FC236}">
                  <a16:creationId xmlns:a16="http://schemas.microsoft.com/office/drawing/2014/main" id="{BC1696BB-6581-DA4C-A52B-8C83B7BA88A6}"/>
                </a:ext>
              </a:extLst>
            </p:cNvPr>
            <p:cNvSpPr>
              <a:spLocks/>
            </p:cNvSpPr>
            <p:nvPr/>
          </p:nvSpPr>
          <p:spPr bwMode="auto">
            <a:xfrm>
              <a:off x="843" y="1153"/>
              <a:ext cx="174" cy="34"/>
            </a:xfrm>
            <a:custGeom>
              <a:avLst/>
              <a:gdLst>
                <a:gd name="T0" fmla="*/ 1376 w 1456"/>
                <a:gd name="T1" fmla="*/ 280 h 280"/>
                <a:gd name="T2" fmla="*/ 1456 w 1456"/>
                <a:gd name="T3" fmla="*/ 196 h 280"/>
                <a:gd name="T4" fmla="*/ 1456 w 1456"/>
                <a:gd name="T5" fmla="*/ 0 h 280"/>
                <a:gd name="T6" fmla="*/ 0 w 1456"/>
                <a:gd name="T7" fmla="*/ 0 h 280"/>
                <a:gd name="T8" fmla="*/ 0 w 1456"/>
                <a:gd name="T9" fmla="*/ 196 h 280"/>
                <a:gd name="T10" fmla="*/ 81 w 1456"/>
                <a:gd name="T11" fmla="*/ 280 h 280"/>
                <a:gd name="T12" fmla="*/ 1376 w 1456"/>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1456" h="280">
                  <a:moveTo>
                    <a:pt x="1376" y="280"/>
                  </a:moveTo>
                  <a:cubicBezTo>
                    <a:pt x="1403" y="280"/>
                    <a:pt x="1456" y="224"/>
                    <a:pt x="1456" y="196"/>
                  </a:cubicBezTo>
                  <a:cubicBezTo>
                    <a:pt x="1456" y="0"/>
                    <a:pt x="1456" y="0"/>
                    <a:pt x="1456" y="0"/>
                  </a:cubicBezTo>
                  <a:cubicBezTo>
                    <a:pt x="0" y="0"/>
                    <a:pt x="0" y="0"/>
                    <a:pt x="0" y="0"/>
                  </a:cubicBezTo>
                  <a:cubicBezTo>
                    <a:pt x="0" y="196"/>
                    <a:pt x="0" y="196"/>
                    <a:pt x="0" y="196"/>
                  </a:cubicBezTo>
                  <a:cubicBezTo>
                    <a:pt x="0" y="224"/>
                    <a:pt x="27" y="280"/>
                    <a:pt x="81" y="280"/>
                  </a:cubicBezTo>
                  <a:lnTo>
                    <a:pt x="1376" y="28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4" name="Freeform 83">
              <a:extLst>
                <a:ext uri="{FF2B5EF4-FFF2-40B4-BE49-F238E27FC236}">
                  <a16:creationId xmlns:a16="http://schemas.microsoft.com/office/drawing/2014/main" id="{C1149DAC-0C7F-7346-A8FB-4509DC573428}"/>
                </a:ext>
              </a:extLst>
            </p:cNvPr>
            <p:cNvSpPr>
              <a:spLocks/>
            </p:cNvSpPr>
            <p:nvPr/>
          </p:nvSpPr>
          <p:spPr bwMode="auto">
            <a:xfrm>
              <a:off x="1074" y="1016"/>
              <a:ext cx="256" cy="124"/>
            </a:xfrm>
            <a:custGeom>
              <a:avLst/>
              <a:gdLst>
                <a:gd name="T0" fmla="*/ 1488 w 2136"/>
                <a:gd name="T1" fmla="*/ 83 h 1040"/>
                <a:gd name="T2" fmla="*/ 0 w 2136"/>
                <a:gd name="T3" fmla="*/ 1040 h 1040"/>
                <a:gd name="T4" fmla="*/ 2136 w 2136"/>
                <a:gd name="T5" fmla="*/ 1040 h 1040"/>
                <a:gd name="T6" fmla="*/ 2136 w 2136"/>
                <a:gd name="T7" fmla="*/ 767 h 1040"/>
                <a:gd name="T8" fmla="*/ 1596 w 2136"/>
                <a:gd name="T9" fmla="*/ 0 h 1040"/>
                <a:gd name="T10" fmla="*/ 1569 w 2136"/>
                <a:gd name="T11" fmla="*/ 0 h 1040"/>
                <a:gd name="T12" fmla="*/ 1515 w 2136"/>
                <a:gd name="T13" fmla="*/ 28 h 1040"/>
                <a:gd name="T14" fmla="*/ 1488 w 2136"/>
                <a:gd name="T15" fmla="*/ 83 h 10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6" h="1040">
                  <a:moveTo>
                    <a:pt x="1488" y="83"/>
                  </a:moveTo>
                  <a:cubicBezTo>
                    <a:pt x="0" y="1040"/>
                    <a:pt x="0" y="1040"/>
                    <a:pt x="0" y="1040"/>
                  </a:cubicBezTo>
                  <a:cubicBezTo>
                    <a:pt x="2136" y="1040"/>
                    <a:pt x="2136" y="1040"/>
                    <a:pt x="2136" y="1040"/>
                  </a:cubicBezTo>
                  <a:cubicBezTo>
                    <a:pt x="2136" y="767"/>
                    <a:pt x="2136" y="767"/>
                    <a:pt x="2136" y="767"/>
                  </a:cubicBezTo>
                  <a:cubicBezTo>
                    <a:pt x="2136" y="411"/>
                    <a:pt x="1920" y="28"/>
                    <a:pt x="1596" y="0"/>
                  </a:cubicBezTo>
                  <a:cubicBezTo>
                    <a:pt x="1569" y="0"/>
                    <a:pt x="1569" y="0"/>
                    <a:pt x="1569" y="0"/>
                  </a:cubicBezTo>
                  <a:cubicBezTo>
                    <a:pt x="1569" y="0"/>
                    <a:pt x="1542" y="28"/>
                    <a:pt x="1515" y="28"/>
                  </a:cubicBezTo>
                  <a:cubicBezTo>
                    <a:pt x="1515" y="55"/>
                    <a:pt x="1515" y="55"/>
                    <a:pt x="1488" y="83"/>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5" name="Rectangle 84">
              <a:extLst>
                <a:ext uri="{FF2B5EF4-FFF2-40B4-BE49-F238E27FC236}">
                  <a16:creationId xmlns:a16="http://schemas.microsoft.com/office/drawing/2014/main" id="{6536C410-3482-F343-80D8-29AA89701650}"/>
                </a:ext>
              </a:extLst>
            </p:cNvPr>
            <p:cNvSpPr>
              <a:spLocks noChangeArrowheads="1"/>
            </p:cNvSpPr>
            <p:nvPr/>
          </p:nvSpPr>
          <p:spPr bwMode="auto">
            <a:xfrm>
              <a:off x="1057" y="1153"/>
              <a:ext cx="273" cy="34"/>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6" name="Freeform 85">
              <a:extLst>
                <a:ext uri="{FF2B5EF4-FFF2-40B4-BE49-F238E27FC236}">
                  <a16:creationId xmlns:a16="http://schemas.microsoft.com/office/drawing/2014/main" id="{E7DE31F6-8828-E449-8EAD-87E02013CE5C}"/>
                </a:ext>
              </a:extLst>
            </p:cNvPr>
            <p:cNvSpPr>
              <a:spLocks/>
            </p:cNvSpPr>
            <p:nvPr/>
          </p:nvSpPr>
          <p:spPr bwMode="auto">
            <a:xfrm>
              <a:off x="1057" y="1016"/>
              <a:ext cx="149" cy="119"/>
            </a:xfrm>
            <a:custGeom>
              <a:avLst/>
              <a:gdLst>
                <a:gd name="T0" fmla="*/ 1248 w 1248"/>
                <a:gd name="T1" fmla="*/ 193 h 992"/>
                <a:gd name="T2" fmla="*/ 1140 w 1248"/>
                <a:gd name="T3" fmla="*/ 193 h 992"/>
                <a:gd name="T4" fmla="*/ 543 w 1248"/>
                <a:gd name="T5" fmla="*/ 0 h 992"/>
                <a:gd name="T6" fmla="*/ 543 w 1248"/>
                <a:gd name="T7" fmla="*/ 0 h 992"/>
                <a:gd name="T8" fmla="*/ 0 w 1248"/>
                <a:gd name="T9" fmla="*/ 772 h 992"/>
                <a:gd name="T10" fmla="*/ 0 w 1248"/>
                <a:gd name="T11" fmla="*/ 992 h 992"/>
                <a:gd name="T12" fmla="*/ 1248 w 1248"/>
                <a:gd name="T13" fmla="*/ 193 h 992"/>
              </a:gdLst>
              <a:ahLst/>
              <a:cxnLst>
                <a:cxn ang="0">
                  <a:pos x="T0" y="T1"/>
                </a:cxn>
                <a:cxn ang="0">
                  <a:pos x="T2" y="T3"/>
                </a:cxn>
                <a:cxn ang="0">
                  <a:pos x="T4" y="T5"/>
                </a:cxn>
                <a:cxn ang="0">
                  <a:pos x="T6" y="T7"/>
                </a:cxn>
                <a:cxn ang="0">
                  <a:pos x="T8" y="T9"/>
                </a:cxn>
                <a:cxn ang="0">
                  <a:pos x="T10" y="T11"/>
                </a:cxn>
                <a:cxn ang="0">
                  <a:pos x="T12" y="T13"/>
                </a:cxn>
              </a:cxnLst>
              <a:rect l="0" t="0" r="r" b="b"/>
              <a:pathLst>
                <a:path w="1248" h="992">
                  <a:moveTo>
                    <a:pt x="1248" y="193"/>
                  </a:moveTo>
                  <a:cubicBezTo>
                    <a:pt x="1194" y="193"/>
                    <a:pt x="1167" y="193"/>
                    <a:pt x="1140" y="193"/>
                  </a:cubicBezTo>
                  <a:cubicBezTo>
                    <a:pt x="950" y="193"/>
                    <a:pt x="760" y="138"/>
                    <a:pt x="543" y="0"/>
                  </a:cubicBezTo>
                  <a:cubicBezTo>
                    <a:pt x="543" y="0"/>
                    <a:pt x="543" y="0"/>
                    <a:pt x="543" y="0"/>
                  </a:cubicBezTo>
                  <a:cubicBezTo>
                    <a:pt x="245" y="28"/>
                    <a:pt x="0" y="414"/>
                    <a:pt x="0" y="772"/>
                  </a:cubicBezTo>
                  <a:cubicBezTo>
                    <a:pt x="0" y="992"/>
                    <a:pt x="0" y="992"/>
                    <a:pt x="0" y="992"/>
                  </a:cubicBezTo>
                  <a:lnTo>
                    <a:pt x="1248" y="193"/>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7" name="Freeform 86">
              <a:extLst>
                <a:ext uri="{FF2B5EF4-FFF2-40B4-BE49-F238E27FC236}">
                  <a16:creationId xmlns:a16="http://schemas.microsoft.com/office/drawing/2014/main" id="{83A7C9DA-A3BB-CF44-82AD-8A7E34E56A9B}"/>
                </a:ext>
              </a:extLst>
            </p:cNvPr>
            <p:cNvSpPr>
              <a:spLocks/>
            </p:cNvSpPr>
            <p:nvPr/>
          </p:nvSpPr>
          <p:spPr bwMode="auto">
            <a:xfrm>
              <a:off x="804" y="964"/>
              <a:ext cx="26" cy="176"/>
            </a:xfrm>
            <a:custGeom>
              <a:avLst/>
              <a:gdLst>
                <a:gd name="T0" fmla="*/ 0 w 224"/>
                <a:gd name="T1" fmla="*/ 82 h 1472"/>
                <a:gd name="T2" fmla="*/ 0 w 224"/>
                <a:gd name="T3" fmla="*/ 1391 h 1472"/>
                <a:gd name="T4" fmla="*/ 84 w 224"/>
                <a:gd name="T5" fmla="*/ 1472 h 1472"/>
                <a:gd name="T6" fmla="*/ 224 w 224"/>
                <a:gd name="T7" fmla="*/ 1472 h 1472"/>
                <a:gd name="T8" fmla="*/ 224 w 224"/>
                <a:gd name="T9" fmla="*/ 0 h 1472"/>
                <a:gd name="T10" fmla="*/ 84 w 224"/>
                <a:gd name="T11" fmla="*/ 0 h 1472"/>
                <a:gd name="T12" fmla="*/ 0 w 224"/>
                <a:gd name="T13" fmla="*/ 82 h 1472"/>
              </a:gdLst>
              <a:ahLst/>
              <a:cxnLst>
                <a:cxn ang="0">
                  <a:pos x="T0" y="T1"/>
                </a:cxn>
                <a:cxn ang="0">
                  <a:pos x="T2" y="T3"/>
                </a:cxn>
                <a:cxn ang="0">
                  <a:pos x="T4" y="T5"/>
                </a:cxn>
                <a:cxn ang="0">
                  <a:pos x="T6" y="T7"/>
                </a:cxn>
                <a:cxn ang="0">
                  <a:pos x="T8" y="T9"/>
                </a:cxn>
                <a:cxn ang="0">
                  <a:pos x="T10" y="T11"/>
                </a:cxn>
                <a:cxn ang="0">
                  <a:pos x="T12" y="T13"/>
                </a:cxn>
              </a:cxnLst>
              <a:rect l="0" t="0" r="r" b="b"/>
              <a:pathLst>
                <a:path w="224" h="1472">
                  <a:moveTo>
                    <a:pt x="0" y="82"/>
                  </a:moveTo>
                  <a:cubicBezTo>
                    <a:pt x="0" y="1391"/>
                    <a:pt x="0" y="1391"/>
                    <a:pt x="0" y="1391"/>
                  </a:cubicBezTo>
                  <a:cubicBezTo>
                    <a:pt x="0" y="1445"/>
                    <a:pt x="28" y="1472"/>
                    <a:pt x="84" y="1472"/>
                  </a:cubicBezTo>
                  <a:cubicBezTo>
                    <a:pt x="224" y="1472"/>
                    <a:pt x="224" y="1472"/>
                    <a:pt x="224" y="1472"/>
                  </a:cubicBezTo>
                  <a:cubicBezTo>
                    <a:pt x="224" y="0"/>
                    <a:pt x="224" y="0"/>
                    <a:pt x="224" y="0"/>
                  </a:cubicBezTo>
                  <a:cubicBezTo>
                    <a:pt x="84" y="0"/>
                    <a:pt x="84" y="0"/>
                    <a:pt x="84" y="0"/>
                  </a:cubicBezTo>
                  <a:cubicBezTo>
                    <a:pt x="28" y="0"/>
                    <a:pt x="0" y="55"/>
                    <a:pt x="0" y="82"/>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08" name="Rounded Rectangular Callout 107">
            <a:extLst>
              <a:ext uri="{FF2B5EF4-FFF2-40B4-BE49-F238E27FC236}">
                <a16:creationId xmlns:a16="http://schemas.microsoft.com/office/drawing/2014/main" id="{E7178EB1-95F6-B946-827F-F930FC57B2CB}"/>
              </a:ext>
            </a:extLst>
          </p:cNvPr>
          <p:cNvSpPr/>
          <p:nvPr/>
        </p:nvSpPr>
        <p:spPr bwMode="gray">
          <a:xfrm>
            <a:off x="8259894" y="2598272"/>
            <a:ext cx="1591567" cy="441867"/>
          </a:xfrm>
          <a:prstGeom prst="wedgeRoundRectCallout">
            <a:avLst>
              <a:gd name="adj1" fmla="val 28119"/>
              <a:gd name="adj2" fmla="val 78244"/>
              <a:gd name="adj3" fmla="val 16667"/>
            </a:avLst>
          </a:prstGeom>
          <a:solidFill>
            <a:schemeClr val="bg1"/>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Bradley Hand" pitchFamily="2" charset="77"/>
              </a:rPr>
              <a:t>I have verified your credential; you are of age!</a:t>
            </a:r>
          </a:p>
        </p:txBody>
      </p:sp>
      <p:sp>
        <p:nvSpPr>
          <p:cNvPr id="113" name="TextBox 112">
            <a:extLst>
              <a:ext uri="{FF2B5EF4-FFF2-40B4-BE49-F238E27FC236}">
                <a16:creationId xmlns:a16="http://schemas.microsoft.com/office/drawing/2014/main" id="{3FF42981-D00B-0A48-B22E-8D6D1B2CC4AD}"/>
              </a:ext>
            </a:extLst>
          </p:cNvPr>
          <p:cNvSpPr txBox="1"/>
          <p:nvPr/>
        </p:nvSpPr>
        <p:spPr>
          <a:xfrm>
            <a:off x="10282504" y="3745776"/>
            <a:ext cx="1549188" cy="21458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b="1" dirty="0">
                <a:latin typeface="Open Sans" panose="020B0606030504020204" pitchFamily="34" charset="0"/>
                <a:ea typeface="Open Sans" panose="020B0606030504020204" pitchFamily="34" charset="0"/>
                <a:cs typeface="Open Sans" panose="020B0606030504020204" pitchFamily="34" charset="0"/>
              </a:rPr>
              <a:t>Self-Sovereign Identity</a:t>
            </a:r>
          </a:p>
        </p:txBody>
      </p:sp>
      <p:sp>
        <p:nvSpPr>
          <p:cNvPr id="114" name="TextBox 113">
            <a:extLst>
              <a:ext uri="{FF2B5EF4-FFF2-40B4-BE49-F238E27FC236}">
                <a16:creationId xmlns:a16="http://schemas.microsoft.com/office/drawing/2014/main" id="{97270ED7-A878-184A-ABE5-7502ADA77597}"/>
              </a:ext>
            </a:extLst>
          </p:cNvPr>
          <p:cNvSpPr txBox="1"/>
          <p:nvPr/>
        </p:nvSpPr>
        <p:spPr>
          <a:xfrm>
            <a:off x="6175375" y="3745776"/>
            <a:ext cx="1549188" cy="21458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b="1" dirty="0">
                <a:latin typeface="Open Sans" panose="020B0606030504020204" pitchFamily="34" charset="0"/>
                <a:ea typeface="Open Sans" panose="020B0606030504020204" pitchFamily="34" charset="0"/>
                <a:cs typeface="Open Sans" panose="020B0606030504020204" pitchFamily="34" charset="0"/>
              </a:rPr>
              <a:t>User-Based Identity</a:t>
            </a:r>
          </a:p>
        </p:txBody>
      </p:sp>
      <p:sp>
        <p:nvSpPr>
          <p:cNvPr id="115" name="TextBox 114">
            <a:extLst>
              <a:ext uri="{FF2B5EF4-FFF2-40B4-BE49-F238E27FC236}">
                <a16:creationId xmlns:a16="http://schemas.microsoft.com/office/drawing/2014/main" id="{68BB8BC9-85F3-BF4B-9606-09A844F05EEF}"/>
              </a:ext>
            </a:extLst>
          </p:cNvPr>
          <p:cNvSpPr txBox="1"/>
          <p:nvPr/>
        </p:nvSpPr>
        <p:spPr>
          <a:xfrm>
            <a:off x="8228940" y="884238"/>
            <a:ext cx="1549188" cy="314177"/>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b="1" dirty="0">
                <a:latin typeface="Open Sans" panose="020B0606030504020204" pitchFamily="34" charset="0"/>
                <a:ea typeface="Open Sans" panose="020B0606030504020204" pitchFamily="34" charset="0"/>
                <a:cs typeface="Open Sans" panose="020B0606030504020204" pitchFamily="34" charset="0"/>
              </a:rPr>
              <a:t>Authentication</a:t>
            </a:r>
          </a:p>
        </p:txBody>
      </p:sp>
      <p:sp>
        <p:nvSpPr>
          <p:cNvPr id="116" name="TextBox 115">
            <a:extLst>
              <a:ext uri="{FF2B5EF4-FFF2-40B4-BE49-F238E27FC236}">
                <a16:creationId xmlns:a16="http://schemas.microsoft.com/office/drawing/2014/main" id="{1F26CF68-55E2-C042-909A-72414A8ED263}"/>
              </a:ext>
            </a:extLst>
          </p:cNvPr>
          <p:cNvSpPr txBox="1"/>
          <p:nvPr/>
        </p:nvSpPr>
        <p:spPr>
          <a:xfrm>
            <a:off x="6175375" y="5586425"/>
            <a:ext cx="1549188" cy="911574"/>
          </a:xfrm>
          <a:prstGeom prst="rect">
            <a:avLst/>
          </a:prstGeom>
          <a:noFill/>
        </p:spPr>
        <p:txBody>
          <a:bodyPr wrap="square" lIns="0" tIns="0" rIns="0" bIns="0" rtlCol="0" anchor="t">
            <a:noAutofit/>
          </a:bodyPr>
          <a:lstStyle/>
          <a:p>
            <a:pPr marL="171450" indent="-171450">
              <a:spcBef>
                <a:spcPts val="300"/>
              </a:spcBef>
              <a:spcAft>
                <a:spcPts val="100"/>
              </a:spcAft>
              <a:buClr>
                <a:schemeClr val="tx2"/>
              </a:buClr>
              <a:buFont typeface="Wingdings"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User has one account per platform/service.</a:t>
            </a:r>
          </a:p>
          <a:p>
            <a:pPr marL="171450" indent="-171450">
              <a:spcBef>
                <a:spcPts val="300"/>
              </a:spcBef>
              <a:spcAft>
                <a:spcPts val="100"/>
              </a:spcAft>
              <a:buClr>
                <a:schemeClr val="tx2"/>
              </a:buClr>
              <a:buFont typeface="Wingdings"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Partial control of personal data but inconvenient (e.g. redundant entry of data).</a:t>
            </a:r>
          </a:p>
        </p:txBody>
      </p:sp>
      <p:sp>
        <p:nvSpPr>
          <p:cNvPr id="117" name="TextBox 116">
            <a:extLst>
              <a:ext uri="{FF2B5EF4-FFF2-40B4-BE49-F238E27FC236}">
                <a16:creationId xmlns:a16="http://schemas.microsoft.com/office/drawing/2014/main" id="{8F69E615-F683-B340-A027-474314E9D481}"/>
              </a:ext>
            </a:extLst>
          </p:cNvPr>
          <p:cNvSpPr txBox="1"/>
          <p:nvPr/>
        </p:nvSpPr>
        <p:spPr>
          <a:xfrm>
            <a:off x="8228940" y="5586425"/>
            <a:ext cx="1549188" cy="911574"/>
          </a:xfrm>
          <a:prstGeom prst="rect">
            <a:avLst/>
          </a:prstGeom>
          <a:noFill/>
        </p:spPr>
        <p:txBody>
          <a:bodyPr wrap="square" lIns="0" tIns="0" rIns="0" bIns="0" rtlCol="0" anchor="t">
            <a:noAutofit/>
          </a:bodyPr>
          <a:lstStyle/>
          <a:p>
            <a:pPr marL="171450" indent="-171450">
              <a:spcBef>
                <a:spcPts val="300"/>
              </a:spcBef>
              <a:spcAft>
                <a:spcPts val="100"/>
              </a:spcAft>
              <a:buClr>
                <a:schemeClr val="tx2"/>
              </a:buClr>
              <a:buFont typeface="Wingdings"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User uses one account for multiple platforms/ services. </a:t>
            </a:r>
          </a:p>
          <a:p>
            <a:pPr marL="171450" indent="-171450">
              <a:spcBef>
                <a:spcPts val="300"/>
              </a:spcBef>
              <a:spcAft>
                <a:spcPts val="100"/>
              </a:spcAft>
              <a:buClr>
                <a:schemeClr val="tx2"/>
              </a:buClr>
              <a:buFont typeface="Wingdings"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Convenient but identity provider gains power and gathers data.</a:t>
            </a:r>
          </a:p>
        </p:txBody>
      </p:sp>
      <p:sp>
        <p:nvSpPr>
          <p:cNvPr id="118" name="TextBox 117">
            <a:extLst>
              <a:ext uri="{FF2B5EF4-FFF2-40B4-BE49-F238E27FC236}">
                <a16:creationId xmlns:a16="http://schemas.microsoft.com/office/drawing/2014/main" id="{C48DC7F9-1D6A-0543-995B-F68442F8FB6E}"/>
              </a:ext>
            </a:extLst>
          </p:cNvPr>
          <p:cNvSpPr txBox="1"/>
          <p:nvPr/>
        </p:nvSpPr>
        <p:spPr>
          <a:xfrm>
            <a:off x="10282504" y="5586425"/>
            <a:ext cx="1549188" cy="911574"/>
          </a:xfrm>
          <a:prstGeom prst="rect">
            <a:avLst/>
          </a:prstGeom>
          <a:noFill/>
        </p:spPr>
        <p:txBody>
          <a:bodyPr wrap="square" lIns="0" tIns="0" rIns="0" bIns="0" rtlCol="0" anchor="t">
            <a:noAutofit/>
          </a:bodyPr>
          <a:lstStyle/>
          <a:p>
            <a:pPr marL="171450" indent="-171450">
              <a:spcBef>
                <a:spcPts val="300"/>
              </a:spcBef>
              <a:spcAft>
                <a:spcPts val="100"/>
              </a:spcAft>
              <a:buClr>
                <a:schemeClr val="tx2"/>
              </a:buClr>
              <a:buFont typeface="Wingdings"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User controls his own identity and presents (reusable) credentials as needed.</a:t>
            </a:r>
          </a:p>
          <a:p>
            <a:pPr marL="171450" indent="-171450">
              <a:spcBef>
                <a:spcPts val="300"/>
              </a:spcBef>
              <a:spcAft>
                <a:spcPts val="100"/>
              </a:spcAft>
              <a:buClr>
                <a:schemeClr val="tx2"/>
              </a:buClr>
              <a:buFont typeface="Wingdings"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Convenient and private.</a:t>
            </a:r>
          </a:p>
        </p:txBody>
      </p:sp>
      <p:sp>
        <p:nvSpPr>
          <p:cNvPr id="119" name="Rectangle 118">
            <a:extLst>
              <a:ext uri="{FF2B5EF4-FFF2-40B4-BE49-F238E27FC236}">
                <a16:creationId xmlns:a16="http://schemas.microsoft.com/office/drawing/2014/main" id="{0950DD41-0A21-E846-8E12-52F045125C66}"/>
              </a:ext>
            </a:extLst>
          </p:cNvPr>
          <p:cNvSpPr/>
          <p:nvPr/>
        </p:nvSpPr>
        <p:spPr bwMode="gray">
          <a:xfrm>
            <a:off x="6168936" y="4015593"/>
            <a:ext cx="391610" cy="2568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0" rIns="18000" bIns="0" rtlCol="0" anchor="ctr"/>
          <a:lstStyle/>
          <a:p>
            <a:pPr algn="ctr">
              <a:spcBef>
                <a:spcPts val="300"/>
              </a:spcBef>
              <a:spcAft>
                <a:spcPts val="100"/>
              </a:spcAft>
            </a:pPr>
            <a:r>
              <a:rPr lang="en-US" sz="800" dirty="0">
                <a:solidFill>
                  <a:schemeClr val="bg1"/>
                </a:solidFill>
              </a:rPr>
              <a:t>Service </a:t>
            </a:r>
            <a:br>
              <a:rPr lang="en-US" sz="800" dirty="0">
                <a:solidFill>
                  <a:schemeClr val="bg1"/>
                </a:solidFill>
              </a:rPr>
            </a:br>
            <a:r>
              <a:rPr lang="en-US" sz="800" dirty="0">
                <a:solidFill>
                  <a:schemeClr val="bg1"/>
                </a:solidFill>
              </a:rPr>
              <a:t>X</a:t>
            </a:r>
          </a:p>
        </p:txBody>
      </p:sp>
      <p:sp>
        <p:nvSpPr>
          <p:cNvPr id="120" name="Rectangle 119">
            <a:extLst>
              <a:ext uri="{FF2B5EF4-FFF2-40B4-BE49-F238E27FC236}">
                <a16:creationId xmlns:a16="http://schemas.microsoft.com/office/drawing/2014/main" id="{747C3C12-F222-394A-9F67-F9151BA4D954}"/>
              </a:ext>
            </a:extLst>
          </p:cNvPr>
          <p:cNvSpPr/>
          <p:nvPr/>
        </p:nvSpPr>
        <p:spPr bwMode="gray">
          <a:xfrm>
            <a:off x="6750944" y="4015593"/>
            <a:ext cx="391610" cy="2568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0" rIns="18000" bIns="0" rtlCol="0" anchor="ctr"/>
          <a:lstStyle/>
          <a:p>
            <a:pPr algn="ctr">
              <a:spcBef>
                <a:spcPts val="300"/>
              </a:spcBef>
              <a:spcAft>
                <a:spcPts val="100"/>
              </a:spcAft>
            </a:pPr>
            <a:r>
              <a:rPr lang="en-US" sz="800" dirty="0">
                <a:solidFill>
                  <a:schemeClr val="bg1"/>
                </a:solidFill>
              </a:rPr>
              <a:t>Service </a:t>
            </a:r>
            <a:br>
              <a:rPr lang="en-US" sz="800" dirty="0">
                <a:solidFill>
                  <a:schemeClr val="bg1"/>
                </a:solidFill>
              </a:rPr>
            </a:br>
            <a:r>
              <a:rPr lang="en-US" sz="800" dirty="0">
                <a:solidFill>
                  <a:schemeClr val="bg1"/>
                </a:solidFill>
              </a:rPr>
              <a:t>Y</a:t>
            </a:r>
          </a:p>
        </p:txBody>
      </p:sp>
      <p:sp>
        <p:nvSpPr>
          <p:cNvPr id="121" name="Rectangle 120">
            <a:extLst>
              <a:ext uri="{FF2B5EF4-FFF2-40B4-BE49-F238E27FC236}">
                <a16:creationId xmlns:a16="http://schemas.microsoft.com/office/drawing/2014/main" id="{928A5B0D-62B6-F747-A1F1-93AB10C752A5}"/>
              </a:ext>
            </a:extLst>
          </p:cNvPr>
          <p:cNvSpPr/>
          <p:nvPr/>
        </p:nvSpPr>
        <p:spPr bwMode="gray">
          <a:xfrm>
            <a:off x="7332953" y="4015593"/>
            <a:ext cx="391610" cy="2568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0" rIns="18000" bIns="0" rtlCol="0" anchor="ctr"/>
          <a:lstStyle/>
          <a:p>
            <a:pPr algn="ctr">
              <a:spcBef>
                <a:spcPts val="300"/>
              </a:spcBef>
              <a:spcAft>
                <a:spcPts val="100"/>
              </a:spcAft>
            </a:pPr>
            <a:r>
              <a:rPr lang="en-US" sz="800" dirty="0">
                <a:solidFill>
                  <a:schemeClr val="bg1"/>
                </a:solidFill>
              </a:rPr>
              <a:t>Service </a:t>
            </a:r>
            <a:br>
              <a:rPr lang="en-US" sz="800" dirty="0">
                <a:solidFill>
                  <a:schemeClr val="bg1"/>
                </a:solidFill>
              </a:rPr>
            </a:br>
            <a:r>
              <a:rPr lang="en-US" sz="800" dirty="0">
                <a:solidFill>
                  <a:schemeClr val="bg1"/>
                </a:solidFill>
              </a:rPr>
              <a:t>Z</a:t>
            </a:r>
          </a:p>
        </p:txBody>
      </p:sp>
      <p:sp>
        <p:nvSpPr>
          <p:cNvPr id="122" name="Rectangle 121">
            <a:extLst>
              <a:ext uri="{FF2B5EF4-FFF2-40B4-BE49-F238E27FC236}">
                <a16:creationId xmlns:a16="http://schemas.microsoft.com/office/drawing/2014/main" id="{357B0F72-5079-CD4A-A087-A8254641516C}"/>
              </a:ext>
            </a:extLst>
          </p:cNvPr>
          <p:cNvSpPr/>
          <p:nvPr/>
        </p:nvSpPr>
        <p:spPr bwMode="gray">
          <a:xfrm>
            <a:off x="8222501" y="4015593"/>
            <a:ext cx="391610" cy="2568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0" rIns="18000" bIns="0" rtlCol="0" anchor="ctr"/>
          <a:lstStyle/>
          <a:p>
            <a:pPr algn="ctr">
              <a:spcBef>
                <a:spcPts val="300"/>
              </a:spcBef>
              <a:spcAft>
                <a:spcPts val="100"/>
              </a:spcAft>
            </a:pPr>
            <a:r>
              <a:rPr lang="en-US" sz="800" dirty="0">
                <a:solidFill>
                  <a:schemeClr val="bg1"/>
                </a:solidFill>
              </a:rPr>
              <a:t>Service </a:t>
            </a:r>
            <a:br>
              <a:rPr lang="en-US" sz="800" dirty="0">
                <a:solidFill>
                  <a:schemeClr val="bg1"/>
                </a:solidFill>
              </a:rPr>
            </a:br>
            <a:r>
              <a:rPr lang="en-US" sz="800" dirty="0">
                <a:solidFill>
                  <a:schemeClr val="bg1"/>
                </a:solidFill>
              </a:rPr>
              <a:t>X</a:t>
            </a:r>
          </a:p>
        </p:txBody>
      </p:sp>
      <p:sp>
        <p:nvSpPr>
          <p:cNvPr id="123" name="Rectangle 122">
            <a:extLst>
              <a:ext uri="{FF2B5EF4-FFF2-40B4-BE49-F238E27FC236}">
                <a16:creationId xmlns:a16="http://schemas.microsoft.com/office/drawing/2014/main" id="{4E3B5816-A381-DA4F-B2C0-C0A09099938E}"/>
              </a:ext>
            </a:extLst>
          </p:cNvPr>
          <p:cNvSpPr/>
          <p:nvPr/>
        </p:nvSpPr>
        <p:spPr bwMode="gray">
          <a:xfrm>
            <a:off x="8804509" y="4015593"/>
            <a:ext cx="391610" cy="2568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0" rIns="18000" bIns="0" rtlCol="0" anchor="ctr"/>
          <a:lstStyle/>
          <a:p>
            <a:pPr algn="ctr">
              <a:spcBef>
                <a:spcPts val="300"/>
              </a:spcBef>
              <a:spcAft>
                <a:spcPts val="100"/>
              </a:spcAft>
            </a:pPr>
            <a:r>
              <a:rPr lang="en-US" sz="800" dirty="0">
                <a:solidFill>
                  <a:schemeClr val="bg1"/>
                </a:solidFill>
              </a:rPr>
              <a:t>Service </a:t>
            </a:r>
            <a:br>
              <a:rPr lang="en-US" sz="800" dirty="0">
                <a:solidFill>
                  <a:schemeClr val="bg1"/>
                </a:solidFill>
              </a:rPr>
            </a:br>
            <a:r>
              <a:rPr lang="en-US" sz="800" dirty="0">
                <a:solidFill>
                  <a:schemeClr val="bg1"/>
                </a:solidFill>
              </a:rPr>
              <a:t>Y</a:t>
            </a:r>
          </a:p>
        </p:txBody>
      </p:sp>
      <p:sp>
        <p:nvSpPr>
          <p:cNvPr id="124" name="Rectangle 123">
            <a:extLst>
              <a:ext uri="{FF2B5EF4-FFF2-40B4-BE49-F238E27FC236}">
                <a16:creationId xmlns:a16="http://schemas.microsoft.com/office/drawing/2014/main" id="{4BC14D09-0A08-5C41-865D-2F307BA5BA28}"/>
              </a:ext>
            </a:extLst>
          </p:cNvPr>
          <p:cNvSpPr/>
          <p:nvPr/>
        </p:nvSpPr>
        <p:spPr bwMode="gray">
          <a:xfrm>
            <a:off x="9386518" y="4015593"/>
            <a:ext cx="391610" cy="2568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0" rIns="18000" bIns="0" rtlCol="0" anchor="ctr"/>
          <a:lstStyle/>
          <a:p>
            <a:pPr algn="ctr">
              <a:spcBef>
                <a:spcPts val="300"/>
              </a:spcBef>
              <a:spcAft>
                <a:spcPts val="100"/>
              </a:spcAft>
            </a:pPr>
            <a:r>
              <a:rPr lang="en-US" sz="800" dirty="0">
                <a:solidFill>
                  <a:schemeClr val="bg1"/>
                </a:solidFill>
              </a:rPr>
              <a:t>Service </a:t>
            </a:r>
            <a:br>
              <a:rPr lang="en-US" sz="800" dirty="0">
                <a:solidFill>
                  <a:schemeClr val="bg1"/>
                </a:solidFill>
              </a:rPr>
            </a:br>
            <a:r>
              <a:rPr lang="en-US" sz="800" dirty="0">
                <a:solidFill>
                  <a:schemeClr val="bg1"/>
                </a:solidFill>
              </a:rPr>
              <a:t>Z</a:t>
            </a:r>
          </a:p>
        </p:txBody>
      </p:sp>
      <p:grpSp>
        <p:nvGrpSpPr>
          <p:cNvPr id="126" name="Group 125">
            <a:extLst>
              <a:ext uri="{FF2B5EF4-FFF2-40B4-BE49-F238E27FC236}">
                <a16:creationId xmlns:a16="http://schemas.microsoft.com/office/drawing/2014/main" id="{5BFA6178-0931-794B-B902-03AE168FB6C9}"/>
              </a:ext>
            </a:extLst>
          </p:cNvPr>
          <p:cNvGrpSpPr/>
          <p:nvPr/>
        </p:nvGrpSpPr>
        <p:grpSpPr>
          <a:xfrm>
            <a:off x="10276065" y="4015593"/>
            <a:ext cx="1555627" cy="256885"/>
            <a:chOff x="7849008" y="4015593"/>
            <a:chExt cx="1555627" cy="256885"/>
          </a:xfrm>
        </p:grpSpPr>
        <p:sp>
          <p:nvSpPr>
            <p:cNvPr id="127" name="Rectangle 126">
              <a:extLst>
                <a:ext uri="{FF2B5EF4-FFF2-40B4-BE49-F238E27FC236}">
                  <a16:creationId xmlns:a16="http://schemas.microsoft.com/office/drawing/2014/main" id="{C3272AD8-CAEB-AF4C-9BFC-6B88D2FAC2D0}"/>
                </a:ext>
              </a:extLst>
            </p:cNvPr>
            <p:cNvSpPr/>
            <p:nvPr/>
          </p:nvSpPr>
          <p:spPr bwMode="gray">
            <a:xfrm>
              <a:off x="7849008" y="4015593"/>
              <a:ext cx="391610" cy="2568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0" rIns="18000" bIns="0" rtlCol="0" anchor="ctr"/>
            <a:lstStyle/>
            <a:p>
              <a:pPr algn="ctr">
                <a:spcBef>
                  <a:spcPts val="300"/>
                </a:spcBef>
                <a:spcAft>
                  <a:spcPts val="100"/>
                </a:spcAft>
              </a:pPr>
              <a:r>
                <a:rPr lang="en-US" sz="800" dirty="0">
                  <a:solidFill>
                    <a:schemeClr val="bg1"/>
                  </a:solidFill>
                </a:rPr>
                <a:t>Service </a:t>
              </a:r>
              <a:br>
                <a:rPr lang="en-US" sz="800" dirty="0">
                  <a:solidFill>
                    <a:schemeClr val="bg1"/>
                  </a:solidFill>
                </a:rPr>
              </a:br>
              <a:r>
                <a:rPr lang="en-US" sz="800" dirty="0">
                  <a:solidFill>
                    <a:schemeClr val="bg1"/>
                  </a:solidFill>
                </a:rPr>
                <a:t>X</a:t>
              </a:r>
            </a:p>
          </p:txBody>
        </p:sp>
        <p:sp>
          <p:nvSpPr>
            <p:cNvPr id="128" name="Rectangle 127">
              <a:extLst>
                <a:ext uri="{FF2B5EF4-FFF2-40B4-BE49-F238E27FC236}">
                  <a16:creationId xmlns:a16="http://schemas.microsoft.com/office/drawing/2014/main" id="{D37E8E75-EB52-5E43-AA50-04CB5AB2983B}"/>
                </a:ext>
              </a:extLst>
            </p:cNvPr>
            <p:cNvSpPr/>
            <p:nvPr/>
          </p:nvSpPr>
          <p:spPr bwMode="gray">
            <a:xfrm>
              <a:off x="8431016" y="4015593"/>
              <a:ext cx="391610" cy="2568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0" rIns="18000" bIns="0" rtlCol="0" anchor="ctr"/>
            <a:lstStyle/>
            <a:p>
              <a:pPr algn="ctr">
                <a:spcBef>
                  <a:spcPts val="300"/>
                </a:spcBef>
                <a:spcAft>
                  <a:spcPts val="100"/>
                </a:spcAft>
              </a:pPr>
              <a:r>
                <a:rPr lang="en-US" sz="800" dirty="0">
                  <a:solidFill>
                    <a:schemeClr val="bg1"/>
                  </a:solidFill>
                </a:rPr>
                <a:t>Service </a:t>
              </a:r>
              <a:br>
                <a:rPr lang="en-US" sz="800" dirty="0">
                  <a:solidFill>
                    <a:schemeClr val="bg1"/>
                  </a:solidFill>
                </a:rPr>
              </a:br>
              <a:r>
                <a:rPr lang="en-US" sz="800" dirty="0">
                  <a:solidFill>
                    <a:schemeClr val="bg1"/>
                  </a:solidFill>
                </a:rPr>
                <a:t>Y</a:t>
              </a:r>
            </a:p>
          </p:txBody>
        </p:sp>
        <p:sp>
          <p:nvSpPr>
            <p:cNvPr id="129" name="Rectangle 128">
              <a:extLst>
                <a:ext uri="{FF2B5EF4-FFF2-40B4-BE49-F238E27FC236}">
                  <a16:creationId xmlns:a16="http://schemas.microsoft.com/office/drawing/2014/main" id="{B5715EE8-4502-3B4B-8D0B-E9ADF6E9C197}"/>
                </a:ext>
              </a:extLst>
            </p:cNvPr>
            <p:cNvSpPr/>
            <p:nvPr/>
          </p:nvSpPr>
          <p:spPr bwMode="gray">
            <a:xfrm>
              <a:off x="9013025" y="4015593"/>
              <a:ext cx="391610" cy="2568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0" rIns="18000" bIns="0" rtlCol="0" anchor="ctr"/>
            <a:lstStyle/>
            <a:p>
              <a:pPr algn="ctr">
                <a:spcBef>
                  <a:spcPts val="300"/>
                </a:spcBef>
                <a:spcAft>
                  <a:spcPts val="100"/>
                </a:spcAft>
              </a:pPr>
              <a:r>
                <a:rPr lang="en-US" sz="800" dirty="0">
                  <a:solidFill>
                    <a:schemeClr val="bg1"/>
                  </a:solidFill>
                </a:rPr>
                <a:t>Service </a:t>
              </a:r>
              <a:br>
                <a:rPr lang="en-US" sz="800" dirty="0">
                  <a:solidFill>
                    <a:schemeClr val="bg1"/>
                  </a:solidFill>
                </a:rPr>
              </a:br>
              <a:r>
                <a:rPr lang="en-US" sz="800" dirty="0">
                  <a:solidFill>
                    <a:schemeClr val="bg1"/>
                  </a:solidFill>
                </a:rPr>
                <a:t>Z</a:t>
              </a:r>
            </a:p>
          </p:txBody>
        </p:sp>
      </p:grpSp>
      <p:sp>
        <p:nvSpPr>
          <p:cNvPr id="130" name="Rectangle 129">
            <a:extLst>
              <a:ext uri="{FF2B5EF4-FFF2-40B4-BE49-F238E27FC236}">
                <a16:creationId xmlns:a16="http://schemas.microsoft.com/office/drawing/2014/main" id="{E25666EA-8301-1241-8DC6-119AADD46D48}"/>
              </a:ext>
            </a:extLst>
          </p:cNvPr>
          <p:cNvSpPr/>
          <p:nvPr/>
        </p:nvSpPr>
        <p:spPr bwMode="gray">
          <a:xfrm>
            <a:off x="8713636" y="4489319"/>
            <a:ext cx="573356" cy="2568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0" rIns="18000" bIns="0" rtlCol="0" anchor="ctr"/>
          <a:lstStyle/>
          <a:p>
            <a:pPr algn="ctr">
              <a:spcBef>
                <a:spcPts val="300"/>
              </a:spcBef>
              <a:spcAft>
                <a:spcPts val="100"/>
              </a:spcAft>
            </a:pPr>
            <a:r>
              <a:rPr lang="en-US" sz="800" dirty="0">
                <a:solidFill>
                  <a:schemeClr val="bg1"/>
                </a:solidFill>
              </a:rPr>
              <a:t>Identity Provider</a:t>
            </a:r>
          </a:p>
        </p:txBody>
      </p:sp>
      <p:sp>
        <p:nvSpPr>
          <p:cNvPr id="131" name="Rectangle 130">
            <a:extLst>
              <a:ext uri="{FF2B5EF4-FFF2-40B4-BE49-F238E27FC236}">
                <a16:creationId xmlns:a16="http://schemas.microsoft.com/office/drawing/2014/main" id="{A41D67E2-C688-844F-997D-AD8B6DADD34F}"/>
              </a:ext>
            </a:extLst>
          </p:cNvPr>
          <p:cNvSpPr/>
          <p:nvPr/>
        </p:nvSpPr>
        <p:spPr bwMode="gray">
          <a:xfrm>
            <a:off x="8899835" y="4252456"/>
            <a:ext cx="200958" cy="2568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0" rIns="18000" bIns="0" rtlCol="0" anchor="ctr"/>
          <a:lstStyle/>
          <a:p>
            <a:pPr algn="ctr">
              <a:spcBef>
                <a:spcPts val="300"/>
              </a:spcBef>
              <a:spcAft>
                <a:spcPts val="100"/>
              </a:spcAft>
            </a:pPr>
            <a:r>
              <a:rPr lang="en-US" sz="800" dirty="0">
                <a:solidFill>
                  <a:schemeClr val="bg1"/>
                </a:solidFill>
              </a:rPr>
              <a:t>=</a:t>
            </a:r>
          </a:p>
        </p:txBody>
      </p:sp>
      <p:grpSp>
        <p:nvGrpSpPr>
          <p:cNvPr id="134" name="Group 133">
            <a:extLst>
              <a:ext uri="{FF2B5EF4-FFF2-40B4-BE49-F238E27FC236}">
                <a16:creationId xmlns:a16="http://schemas.microsoft.com/office/drawing/2014/main" id="{8E7E0941-C9F6-6A47-8E57-3953E20E00E6}"/>
              </a:ext>
            </a:extLst>
          </p:cNvPr>
          <p:cNvGrpSpPr/>
          <p:nvPr/>
        </p:nvGrpSpPr>
        <p:grpSpPr>
          <a:xfrm>
            <a:off x="8882135" y="4780075"/>
            <a:ext cx="241438" cy="241438"/>
            <a:chOff x="8018456" y="4728638"/>
            <a:chExt cx="305011" cy="305011"/>
          </a:xfrm>
        </p:grpSpPr>
        <p:pic>
          <p:nvPicPr>
            <p:cNvPr id="112" name="Content Placeholder 16" descr="User with solid fill">
              <a:extLst>
                <a:ext uri="{FF2B5EF4-FFF2-40B4-BE49-F238E27FC236}">
                  <a16:creationId xmlns:a16="http://schemas.microsoft.com/office/drawing/2014/main" id="{80082DF9-F446-0D4A-8036-01EDCC782FA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44215" y="4737873"/>
              <a:ext cx="264509" cy="264509"/>
            </a:xfrm>
            <a:prstGeom prst="rect">
              <a:avLst/>
            </a:prstGeom>
          </p:spPr>
        </p:pic>
        <p:sp>
          <p:nvSpPr>
            <p:cNvPr id="133" name="Oval 132">
              <a:extLst>
                <a:ext uri="{FF2B5EF4-FFF2-40B4-BE49-F238E27FC236}">
                  <a16:creationId xmlns:a16="http://schemas.microsoft.com/office/drawing/2014/main" id="{3D023DAD-75E2-4B46-BE09-562CB2A0C946}"/>
                </a:ext>
              </a:extLst>
            </p:cNvPr>
            <p:cNvSpPr/>
            <p:nvPr/>
          </p:nvSpPr>
          <p:spPr bwMode="gray">
            <a:xfrm>
              <a:off x="8018456" y="4728638"/>
              <a:ext cx="305011" cy="305011"/>
            </a:xfrm>
            <a:prstGeom prst="ellipse">
              <a:avLst/>
            </a:pr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endParaRPr>
            </a:p>
          </p:txBody>
        </p:sp>
      </p:grpSp>
      <p:grpSp>
        <p:nvGrpSpPr>
          <p:cNvPr id="152" name="Group 89">
            <a:extLst>
              <a:ext uri="{FF2B5EF4-FFF2-40B4-BE49-F238E27FC236}">
                <a16:creationId xmlns:a16="http://schemas.microsoft.com/office/drawing/2014/main" id="{CA8A6243-992C-F141-AA63-1EFF3A744FF8}"/>
              </a:ext>
            </a:extLst>
          </p:cNvPr>
          <p:cNvGrpSpPr>
            <a:grpSpLocks noChangeAspect="1"/>
          </p:cNvGrpSpPr>
          <p:nvPr/>
        </p:nvGrpSpPr>
        <p:grpSpPr bwMode="auto">
          <a:xfrm>
            <a:off x="8877841" y="5174305"/>
            <a:ext cx="251387" cy="307626"/>
            <a:chOff x="803" y="803"/>
            <a:chExt cx="371" cy="454"/>
          </a:xfrm>
          <a:solidFill>
            <a:schemeClr val="accent1"/>
          </a:solidFill>
        </p:grpSpPr>
        <p:sp>
          <p:nvSpPr>
            <p:cNvPr id="153" name="Freeform 90">
              <a:extLst>
                <a:ext uri="{FF2B5EF4-FFF2-40B4-BE49-F238E27FC236}">
                  <a16:creationId xmlns:a16="http://schemas.microsoft.com/office/drawing/2014/main" id="{745802C7-49CC-B64B-A80F-3B7A5086ED3D}"/>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4" name="Oval 91">
              <a:extLst>
                <a:ext uri="{FF2B5EF4-FFF2-40B4-BE49-F238E27FC236}">
                  <a16:creationId xmlns:a16="http://schemas.microsoft.com/office/drawing/2014/main" id="{BA7B572D-845D-9240-92A6-C87DEC1F15DC}"/>
                </a:ext>
              </a:extLst>
            </p:cNvPr>
            <p:cNvSpPr>
              <a:spLocks noChangeArrowheads="1"/>
            </p:cNvSpPr>
            <p:nvPr/>
          </p:nvSpPr>
          <p:spPr bwMode="auto">
            <a:xfrm>
              <a:off x="871" y="803"/>
              <a:ext cx="230" cy="230"/>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55" name="Group 89">
            <a:extLst>
              <a:ext uri="{FF2B5EF4-FFF2-40B4-BE49-F238E27FC236}">
                <a16:creationId xmlns:a16="http://schemas.microsoft.com/office/drawing/2014/main" id="{40E0C027-82AA-8941-85A4-948754543C6C}"/>
              </a:ext>
            </a:extLst>
          </p:cNvPr>
          <p:cNvGrpSpPr>
            <a:grpSpLocks noChangeAspect="1"/>
          </p:cNvGrpSpPr>
          <p:nvPr/>
        </p:nvGrpSpPr>
        <p:grpSpPr bwMode="auto">
          <a:xfrm>
            <a:off x="10931405" y="5174305"/>
            <a:ext cx="251387" cy="307626"/>
            <a:chOff x="803" y="803"/>
            <a:chExt cx="371" cy="454"/>
          </a:xfrm>
          <a:solidFill>
            <a:schemeClr val="accent1"/>
          </a:solidFill>
        </p:grpSpPr>
        <p:sp>
          <p:nvSpPr>
            <p:cNvPr id="156" name="Freeform 90">
              <a:extLst>
                <a:ext uri="{FF2B5EF4-FFF2-40B4-BE49-F238E27FC236}">
                  <a16:creationId xmlns:a16="http://schemas.microsoft.com/office/drawing/2014/main" id="{499857F0-C252-0645-9916-125950E274B7}"/>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7" name="Oval 91">
              <a:extLst>
                <a:ext uri="{FF2B5EF4-FFF2-40B4-BE49-F238E27FC236}">
                  <a16:creationId xmlns:a16="http://schemas.microsoft.com/office/drawing/2014/main" id="{14583CCF-6ACF-8F4D-A872-D2890C535774}"/>
                </a:ext>
              </a:extLst>
            </p:cNvPr>
            <p:cNvSpPr>
              <a:spLocks noChangeArrowheads="1"/>
            </p:cNvSpPr>
            <p:nvPr/>
          </p:nvSpPr>
          <p:spPr bwMode="auto">
            <a:xfrm>
              <a:off x="871" y="803"/>
              <a:ext cx="230" cy="230"/>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68" name="Freeform 167">
            <a:extLst>
              <a:ext uri="{FF2B5EF4-FFF2-40B4-BE49-F238E27FC236}">
                <a16:creationId xmlns:a16="http://schemas.microsoft.com/office/drawing/2014/main" id="{9A986EF0-8731-DB4B-B84A-644EC3E1D10C}"/>
              </a:ext>
            </a:extLst>
          </p:cNvPr>
          <p:cNvSpPr/>
          <p:nvPr/>
        </p:nvSpPr>
        <p:spPr bwMode="gray">
          <a:xfrm>
            <a:off x="8336694" y="4303776"/>
            <a:ext cx="506570" cy="1020064"/>
          </a:xfrm>
          <a:custGeom>
            <a:avLst/>
            <a:gdLst>
              <a:gd name="connsiteX0" fmla="*/ 506570 w 506570"/>
              <a:gd name="connsiteY0" fmla="*/ 1020064 h 1020064"/>
              <a:gd name="connsiteX1" fmla="*/ 43274 w 506570"/>
              <a:gd name="connsiteY1" fmla="*/ 406400 h 1020064"/>
              <a:gd name="connsiteX2" fmla="*/ 47338 w 506570"/>
              <a:gd name="connsiteY2" fmla="*/ 0 h 1020064"/>
            </a:gdLst>
            <a:ahLst/>
            <a:cxnLst>
              <a:cxn ang="0">
                <a:pos x="connsiteX0" y="connsiteY0"/>
              </a:cxn>
              <a:cxn ang="0">
                <a:pos x="connsiteX1" y="connsiteY1"/>
              </a:cxn>
              <a:cxn ang="0">
                <a:pos x="connsiteX2" y="connsiteY2"/>
              </a:cxn>
            </a:cxnLst>
            <a:rect l="l" t="t" r="r" b="b"/>
            <a:pathLst>
              <a:path w="506570" h="1020064">
                <a:moveTo>
                  <a:pt x="506570" y="1020064"/>
                </a:moveTo>
                <a:cubicBezTo>
                  <a:pt x="313191" y="798237"/>
                  <a:pt x="119813" y="576411"/>
                  <a:pt x="43274" y="406400"/>
                </a:cubicBezTo>
                <a:cubicBezTo>
                  <a:pt x="-33265" y="236389"/>
                  <a:pt x="7036" y="118194"/>
                  <a:pt x="47338" y="0"/>
                </a:cubicBezTo>
              </a:path>
            </a:pathLst>
          </a:custGeom>
          <a:noFill/>
          <a:ln w="12700">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a:extLst>
              <a:ext uri="{FF2B5EF4-FFF2-40B4-BE49-F238E27FC236}">
                <a16:creationId xmlns:a16="http://schemas.microsoft.com/office/drawing/2014/main" id="{43D2E41C-01CF-8944-A3CD-056E805F6836}"/>
              </a:ext>
            </a:extLst>
          </p:cNvPr>
          <p:cNvSpPr/>
          <p:nvPr/>
        </p:nvSpPr>
        <p:spPr bwMode="gray">
          <a:xfrm flipH="1">
            <a:off x="9180144" y="4303776"/>
            <a:ext cx="506570" cy="1020064"/>
          </a:xfrm>
          <a:custGeom>
            <a:avLst/>
            <a:gdLst>
              <a:gd name="connsiteX0" fmla="*/ 506570 w 506570"/>
              <a:gd name="connsiteY0" fmla="*/ 1020064 h 1020064"/>
              <a:gd name="connsiteX1" fmla="*/ 43274 w 506570"/>
              <a:gd name="connsiteY1" fmla="*/ 406400 h 1020064"/>
              <a:gd name="connsiteX2" fmla="*/ 47338 w 506570"/>
              <a:gd name="connsiteY2" fmla="*/ 0 h 1020064"/>
            </a:gdLst>
            <a:ahLst/>
            <a:cxnLst>
              <a:cxn ang="0">
                <a:pos x="connsiteX0" y="connsiteY0"/>
              </a:cxn>
              <a:cxn ang="0">
                <a:pos x="connsiteX1" y="connsiteY1"/>
              </a:cxn>
              <a:cxn ang="0">
                <a:pos x="connsiteX2" y="connsiteY2"/>
              </a:cxn>
            </a:cxnLst>
            <a:rect l="l" t="t" r="r" b="b"/>
            <a:pathLst>
              <a:path w="506570" h="1020064">
                <a:moveTo>
                  <a:pt x="506570" y="1020064"/>
                </a:moveTo>
                <a:cubicBezTo>
                  <a:pt x="313191" y="798237"/>
                  <a:pt x="119813" y="576411"/>
                  <a:pt x="43274" y="406400"/>
                </a:cubicBezTo>
                <a:cubicBezTo>
                  <a:pt x="-33265" y="236389"/>
                  <a:pt x="7036" y="118194"/>
                  <a:pt x="47338" y="0"/>
                </a:cubicBezTo>
              </a:path>
            </a:pathLst>
          </a:custGeom>
          <a:noFill/>
          <a:ln w="12700">
            <a:solidFill>
              <a:srgbClr val="798BB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Straight Arrow Connector 170">
            <a:extLst>
              <a:ext uri="{FF2B5EF4-FFF2-40B4-BE49-F238E27FC236}">
                <a16:creationId xmlns:a16="http://schemas.microsoft.com/office/drawing/2014/main" id="{3B78D0E1-D8EA-4C42-B399-210E8B0F24ED}"/>
              </a:ext>
            </a:extLst>
          </p:cNvPr>
          <p:cNvCxnSpPr>
            <a:cxnSpLocks/>
            <a:stCxn id="154" idx="0"/>
            <a:endCxn id="133" idx="4"/>
          </p:cNvCxnSpPr>
          <p:nvPr/>
        </p:nvCxnSpPr>
        <p:spPr>
          <a:xfrm flipV="1">
            <a:off x="9001840" y="5050473"/>
            <a:ext cx="1014" cy="94872"/>
          </a:xfrm>
          <a:prstGeom prst="straightConnector1">
            <a:avLst/>
          </a:prstGeom>
          <a:ln w="12700">
            <a:solidFill>
              <a:srgbClr val="798BB3"/>
            </a:solidFill>
            <a:tailEnd type="triangle"/>
          </a:ln>
        </p:spPr>
        <p:style>
          <a:lnRef idx="1">
            <a:schemeClr val="accent1"/>
          </a:lnRef>
          <a:fillRef idx="0">
            <a:schemeClr val="accent1"/>
          </a:fillRef>
          <a:effectRef idx="0">
            <a:schemeClr val="accent1"/>
          </a:effectRef>
          <a:fontRef idx="minor">
            <a:schemeClr val="tx1"/>
          </a:fontRef>
        </p:style>
      </p:cxnSp>
      <p:grpSp>
        <p:nvGrpSpPr>
          <p:cNvPr id="165" name="Group 164">
            <a:extLst>
              <a:ext uri="{FF2B5EF4-FFF2-40B4-BE49-F238E27FC236}">
                <a16:creationId xmlns:a16="http://schemas.microsoft.com/office/drawing/2014/main" id="{B3F13A04-4B40-4646-B0D8-A6749409247D}"/>
              </a:ext>
            </a:extLst>
          </p:cNvPr>
          <p:cNvGrpSpPr/>
          <p:nvPr/>
        </p:nvGrpSpPr>
        <p:grpSpPr>
          <a:xfrm>
            <a:off x="9377709" y="4429687"/>
            <a:ext cx="138135" cy="138135"/>
            <a:chOff x="9303836" y="4963749"/>
            <a:chExt cx="202158" cy="202158"/>
          </a:xfrm>
        </p:grpSpPr>
        <p:sp>
          <p:nvSpPr>
            <p:cNvPr id="163" name="Oval 162">
              <a:extLst>
                <a:ext uri="{FF2B5EF4-FFF2-40B4-BE49-F238E27FC236}">
                  <a16:creationId xmlns:a16="http://schemas.microsoft.com/office/drawing/2014/main" id="{814ECD63-A101-3340-BFDF-F56278717244}"/>
                </a:ext>
              </a:extLst>
            </p:cNvPr>
            <p:cNvSpPr/>
            <p:nvPr/>
          </p:nvSpPr>
          <p:spPr bwMode="gray">
            <a:xfrm>
              <a:off x="9303836" y="4963749"/>
              <a:ext cx="202158" cy="202158"/>
            </a:xfrm>
            <a:prstGeom prst="ellipse">
              <a:avLst/>
            </a:prstGeom>
            <a:solidFill>
              <a:schemeClr val="accent6"/>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endParaRPr>
            </a:p>
          </p:txBody>
        </p:sp>
        <p:pic>
          <p:nvPicPr>
            <p:cNvPr id="164" name="Content Placeholder 16" descr="User with solid fill">
              <a:extLst>
                <a:ext uri="{FF2B5EF4-FFF2-40B4-BE49-F238E27FC236}">
                  <a16:creationId xmlns:a16="http://schemas.microsoft.com/office/drawing/2014/main" id="{51E5FB09-CC5F-3F4C-AFD5-D3BADE488AB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20909" y="4969870"/>
              <a:ext cx="175314" cy="175314"/>
            </a:xfrm>
            <a:prstGeom prst="rect">
              <a:avLst/>
            </a:prstGeom>
          </p:spPr>
        </p:pic>
      </p:grpSp>
      <p:grpSp>
        <p:nvGrpSpPr>
          <p:cNvPr id="161" name="Group 160">
            <a:extLst>
              <a:ext uri="{FF2B5EF4-FFF2-40B4-BE49-F238E27FC236}">
                <a16:creationId xmlns:a16="http://schemas.microsoft.com/office/drawing/2014/main" id="{D1789291-7171-D049-BBBF-078CD418CA11}"/>
              </a:ext>
            </a:extLst>
          </p:cNvPr>
          <p:cNvGrpSpPr/>
          <p:nvPr/>
        </p:nvGrpSpPr>
        <p:grpSpPr>
          <a:xfrm>
            <a:off x="8501651" y="4429687"/>
            <a:ext cx="138135" cy="138135"/>
            <a:chOff x="8491036" y="4951557"/>
            <a:chExt cx="202158" cy="202158"/>
          </a:xfrm>
        </p:grpSpPr>
        <p:sp>
          <p:nvSpPr>
            <p:cNvPr id="160" name="Oval 159">
              <a:extLst>
                <a:ext uri="{FF2B5EF4-FFF2-40B4-BE49-F238E27FC236}">
                  <a16:creationId xmlns:a16="http://schemas.microsoft.com/office/drawing/2014/main" id="{D0BD69BC-5AE9-784A-A6A2-DA2B39B7BC8D}"/>
                </a:ext>
              </a:extLst>
            </p:cNvPr>
            <p:cNvSpPr/>
            <p:nvPr/>
          </p:nvSpPr>
          <p:spPr bwMode="gray">
            <a:xfrm>
              <a:off x="8491036" y="4951557"/>
              <a:ext cx="202158" cy="202158"/>
            </a:xfrm>
            <a:prstGeom prst="ellipse">
              <a:avLst/>
            </a:prstGeom>
            <a:solidFill>
              <a:schemeClr val="accent5"/>
            </a:solidFill>
            <a:ln w="952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endParaRPr>
            </a:p>
          </p:txBody>
        </p:sp>
        <p:pic>
          <p:nvPicPr>
            <p:cNvPr id="159" name="Content Placeholder 16" descr="User with solid fill">
              <a:extLst>
                <a:ext uri="{FF2B5EF4-FFF2-40B4-BE49-F238E27FC236}">
                  <a16:creationId xmlns:a16="http://schemas.microsoft.com/office/drawing/2014/main" id="{4E628543-D643-7042-BB9B-4DC37D62883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08109" y="4957678"/>
              <a:ext cx="175314" cy="175314"/>
            </a:xfrm>
            <a:prstGeom prst="rect">
              <a:avLst/>
            </a:prstGeom>
          </p:spPr>
        </p:pic>
      </p:grpSp>
      <p:grpSp>
        <p:nvGrpSpPr>
          <p:cNvPr id="184" name="Group 183">
            <a:extLst>
              <a:ext uri="{FF2B5EF4-FFF2-40B4-BE49-F238E27FC236}">
                <a16:creationId xmlns:a16="http://schemas.microsoft.com/office/drawing/2014/main" id="{07247A35-2678-9D48-BC60-8C985544AD8C}"/>
              </a:ext>
            </a:extLst>
          </p:cNvPr>
          <p:cNvGrpSpPr/>
          <p:nvPr/>
        </p:nvGrpSpPr>
        <p:grpSpPr>
          <a:xfrm>
            <a:off x="6165062" y="4447103"/>
            <a:ext cx="241438" cy="241438"/>
            <a:chOff x="6244022" y="4366942"/>
            <a:chExt cx="241438" cy="241438"/>
          </a:xfrm>
        </p:grpSpPr>
        <p:sp>
          <p:nvSpPr>
            <p:cNvPr id="137" name="Oval 136">
              <a:extLst>
                <a:ext uri="{FF2B5EF4-FFF2-40B4-BE49-F238E27FC236}">
                  <a16:creationId xmlns:a16="http://schemas.microsoft.com/office/drawing/2014/main" id="{B9B78251-DE23-6142-B407-24062A65D541}"/>
                </a:ext>
              </a:extLst>
            </p:cNvPr>
            <p:cNvSpPr/>
            <p:nvPr/>
          </p:nvSpPr>
          <p:spPr bwMode="gray">
            <a:xfrm>
              <a:off x="6244022" y="4366942"/>
              <a:ext cx="241438" cy="241438"/>
            </a:xfrm>
            <a:prstGeom prst="ellipse">
              <a:avLst/>
            </a:prstGeom>
            <a:solidFill>
              <a:schemeClr val="bg1"/>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endParaRPr>
            </a:p>
          </p:txBody>
        </p:sp>
        <p:pic>
          <p:nvPicPr>
            <p:cNvPr id="136" name="Content Placeholder 16" descr="User with solid fill">
              <a:extLst>
                <a:ext uri="{FF2B5EF4-FFF2-40B4-BE49-F238E27FC236}">
                  <a16:creationId xmlns:a16="http://schemas.microsoft.com/office/drawing/2014/main" id="{8B0CFEF4-B3B7-2B47-A6F6-0C01C5543F2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64412" y="4374252"/>
              <a:ext cx="209378" cy="209378"/>
            </a:xfrm>
            <a:prstGeom prst="rect">
              <a:avLst/>
            </a:prstGeom>
          </p:spPr>
        </p:pic>
      </p:grpSp>
      <p:grpSp>
        <p:nvGrpSpPr>
          <p:cNvPr id="185" name="Group 184">
            <a:extLst>
              <a:ext uri="{FF2B5EF4-FFF2-40B4-BE49-F238E27FC236}">
                <a16:creationId xmlns:a16="http://schemas.microsoft.com/office/drawing/2014/main" id="{7457A717-B126-C14C-91B9-D2D9BD4E7AF0}"/>
              </a:ext>
            </a:extLst>
          </p:cNvPr>
          <p:cNvGrpSpPr/>
          <p:nvPr/>
        </p:nvGrpSpPr>
        <p:grpSpPr>
          <a:xfrm>
            <a:off x="7483125" y="4447103"/>
            <a:ext cx="241438" cy="241438"/>
            <a:chOff x="7408039" y="4366942"/>
            <a:chExt cx="241438" cy="241438"/>
          </a:xfrm>
        </p:grpSpPr>
        <p:sp>
          <p:nvSpPr>
            <p:cNvPr id="151" name="Oval 150">
              <a:extLst>
                <a:ext uri="{FF2B5EF4-FFF2-40B4-BE49-F238E27FC236}">
                  <a16:creationId xmlns:a16="http://schemas.microsoft.com/office/drawing/2014/main" id="{CAB30FFD-053D-5644-9CEA-13185832D6F0}"/>
                </a:ext>
              </a:extLst>
            </p:cNvPr>
            <p:cNvSpPr/>
            <p:nvPr/>
          </p:nvSpPr>
          <p:spPr bwMode="gray">
            <a:xfrm>
              <a:off x="7408039" y="4366942"/>
              <a:ext cx="241438" cy="241438"/>
            </a:xfrm>
            <a:prstGeom prst="ellipse">
              <a:avLst/>
            </a:prstGeom>
            <a:solidFill>
              <a:schemeClr val="bg1"/>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endParaRPr>
            </a:p>
          </p:txBody>
        </p:sp>
        <p:pic>
          <p:nvPicPr>
            <p:cNvPr id="150" name="Content Placeholder 16" descr="User with solid fill">
              <a:extLst>
                <a:ext uri="{FF2B5EF4-FFF2-40B4-BE49-F238E27FC236}">
                  <a16:creationId xmlns:a16="http://schemas.microsoft.com/office/drawing/2014/main" id="{FED668FE-DF70-1C4E-8F5A-EEE68A02B8A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428429" y="4374252"/>
              <a:ext cx="209378" cy="209378"/>
            </a:xfrm>
            <a:prstGeom prst="rect">
              <a:avLst/>
            </a:prstGeom>
          </p:spPr>
        </p:pic>
      </p:grpSp>
      <p:grpSp>
        <p:nvGrpSpPr>
          <p:cNvPr id="186" name="Group 185">
            <a:extLst>
              <a:ext uri="{FF2B5EF4-FFF2-40B4-BE49-F238E27FC236}">
                <a16:creationId xmlns:a16="http://schemas.microsoft.com/office/drawing/2014/main" id="{8608A88B-552F-8C49-ABCD-41441FBBE60E}"/>
              </a:ext>
            </a:extLst>
          </p:cNvPr>
          <p:cNvGrpSpPr/>
          <p:nvPr/>
        </p:nvGrpSpPr>
        <p:grpSpPr>
          <a:xfrm>
            <a:off x="6826030" y="4447103"/>
            <a:ext cx="241438" cy="241438"/>
            <a:chOff x="6826030" y="4447103"/>
            <a:chExt cx="241438" cy="241438"/>
          </a:xfrm>
        </p:grpSpPr>
        <p:sp>
          <p:nvSpPr>
            <p:cNvPr id="144" name="Oval 143">
              <a:extLst>
                <a:ext uri="{FF2B5EF4-FFF2-40B4-BE49-F238E27FC236}">
                  <a16:creationId xmlns:a16="http://schemas.microsoft.com/office/drawing/2014/main" id="{56083E62-AEDF-2140-B75D-1ECFCA395775}"/>
                </a:ext>
              </a:extLst>
            </p:cNvPr>
            <p:cNvSpPr/>
            <p:nvPr/>
          </p:nvSpPr>
          <p:spPr bwMode="gray">
            <a:xfrm>
              <a:off x="6826030" y="4447103"/>
              <a:ext cx="241438" cy="241438"/>
            </a:xfrm>
            <a:prstGeom prst="ellipse">
              <a:avLst/>
            </a:prstGeom>
            <a:solidFill>
              <a:schemeClr val="bg1"/>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endParaRPr>
            </a:p>
          </p:txBody>
        </p:sp>
        <p:pic>
          <p:nvPicPr>
            <p:cNvPr id="143" name="Content Placeholder 16" descr="User with solid fill">
              <a:extLst>
                <a:ext uri="{FF2B5EF4-FFF2-40B4-BE49-F238E27FC236}">
                  <a16:creationId xmlns:a16="http://schemas.microsoft.com/office/drawing/2014/main" id="{D2151DA8-3F6A-0641-BE4C-75A5AA7494D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46420" y="4454413"/>
              <a:ext cx="209378" cy="209378"/>
            </a:xfrm>
            <a:prstGeom prst="rect">
              <a:avLst/>
            </a:prstGeom>
          </p:spPr>
        </p:pic>
      </p:grpSp>
      <p:pic>
        <p:nvPicPr>
          <p:cNvPr id="193" name="Content Placeholder 16" descr="User with solid fill">
            <a:extLst>
              <a:ext uri="{FF2B5EF4-FFF2-40B4-BE49-F238E27FC236}">
                <a16:creationId xmlns:a16="http://schemas.microsoft.com/office/drawing/2014/main" id="{8292D064-2C3A-4240-A6B2-C1D67DB83E1E}"/>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953549" y="4787385"/>
            <a:ext cx="209378" cy="209378"/>
          </a:xfrm>
          <a:prstGeom prst="rect">
            <a:avLst/>
          </a:prstGeom>
        </p:spPr>
      </p:pic>
      <p:sp>
        <p:nvSpPr>
          <p:cNvPr id="194" name="Oval 193">
            <a:extLst>
              <a:ext uri="{FF2B5EF4-FFF2-40B4-BE49-F238E27FC236}">
                <a16:creationId xmlns:a16="http://schemas.microsoft.com/office/drawing/2014/main" id="{6D7D4075-F4F0-894B-AB37-5D53D85D51B8}"/>
              </a:ext>
            </a:extLst>
          </p:cNvPr>
          <p:cNvSpPr/>
          <p:nvPr/>
        </p:nvSpPr>
        <p:spPr bwMode="gray">
          <a:xfrm>
            <a:off x="10933159" y="4780075"/>
            <a:ext cx="241438" cy="241438"/>
          </a:xfrm>
          <a:prstGeom prst="ellipse">
            <a:avLst/>
          </a:prstGeom>
          <a:no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endParaRPr>
          </a:p>
        </p:txBody>
      </p:sp>
      <p:grpSp>
        <p:nvGrpSpPr>
          <p:cNvPr id="200" name="Gruppieren 278">
            <a:extLst>
              <a:ext uri="{FF2B5EF4-FFF2-40B4-BE49-F238E27FC236}">
                <a16:creationId xmlns:a16="http://schemas.microsoft.com/office/drawing/2014/main" id="{3169D959-A0AD-6A4E-9C2C-C439AA22F020}"/>
              </a:ext>
            </a:extLst>
          </p:cNvPr>
          <p:cNvGrpSpPr/>
          <p:nvPr/>
        </p:nvGrpSpPr>
        <p:grpSpPr>
          <a:xfrm>
            <a:off x="10607023" y="5263634"/>
            <a:ext cx="241439" cy="189733"/>
            <a:chOff x="1413405" y="4612005"/>
            <a:chExt cx="409681" cy="321945"/>
          </a:xfrm>
        </p:grpSpPr>
        <p:sp>
          <p:nvSpPr>
            <p:cNvPr id="201" name="Rechteck 279">
              <a:hlinkClick r:id="rId11"/>
              <a:extLst>
                <a:ext uri="{FF2B5EF4-FFF2-40B4-BE49-F238E27FC236}">
                  <a16:creationId xmlns:a16="http://schemas.microsoft.com/office/drawing/2014/main" id="{EC7318AB-F071-B643-BAAD-D43292ABC517}"/>
                </a:ext>
              </a:extLst>
            </p:cNvPr>
            <p:cNvSpPr/>
            <p:nvPr/>
          </p:nvSpPr>
          <p:spPr bwMode="gray">
            <a:xfrm>
              <a:off x="1413406" y="4612005"/>
              <a:ext cx="373016" cy="274565"/>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2" name="Parallelogramm 280">
              <a:hlinkClick r:id="rId11"/>
              <a:extLst>
                <a:ext uri="{FF2B5EF4-FFF2-40B4-BE49-F238E27FC236}">
                  <a16:creationId xmlns:a16="http://schemas.microsoft.com/office/drawing/2014/main" id="{60871254-7879-9A4C-8454-3555C409C6DC}"/>
                </a:ext>
              </a:extLst>
            </p:cNvPr>
            <p:cNvSpPr/>
            <p:nvPr/>
          </p:nvSpPr>
          <p:spPr bwMode="gray">
            <a:xfrm rot="5400000">
              <a:off x="1458222" y="4591953"/>
              <a:ext cx="297180" cy="386814"/>
            </a:xfrm>
            <a:prstGeom prst="parallelogram">
              <a:avLst>
                <a:gd name="adj" fmla="val 12292"/>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3" name="Gruppieren 281">
              <a:extLst>
                <a:ext uri="{FF2B5EF4-FFF2-40B4-BE49-F238E27FC236}">
                  <a16:creationId xmlns:a16="http://schemas.microsoft.com/office/drawing/2014/main" id="{4CAA489B-DBC3-F941-8A04-78714DCC1479}"/>
                </a:ext>
              </a:extLst>
            </p:cNvPr>
            <p:cNvGrpSpPr/>
            <p:nvPr/>
          </p:nvGrpSpPr>
          <p:grpSpPr>
            <a:xfrm>
              <a:off x="1713992" y="4761558"/>
              <a:ext cx="109094" cy="63904"/>
              <a:chOff x="1713992" y="4761558"/>
              <a:chExt cx="109094" cy="63904"/>
            </a:xfrm>
          </p:grpSpPr>
          <p:sp>
            <p:nvSpPr>
              <p:cNvPr id="205" name="Rechteck: abgerundete Ecken 283">
                <a:hlinkClick r:id="rId11"/>
                <a:extLst>
                  <a:ext uri="{FF2B5EF4-FFF2-40B4-BE49-F238E27FC236}">
                    <a16:creationId xmlns:a16="http://schemas.microsoft.com/office/drawing/2014/main" id="{A65CDEAB-DC92-A54C-BCD0-3A59205F7C7A}"/>
                  </a:ext>
                </a:extLst>
              </p:cNvPr>
              <p:cNvSpPr/>
              <p:nvPr/>
            </p:nvSpPr>
            <p:spPr bwMode="gray">
              <a:xfrm>
                <a:off x="1713992" y="4761558"/>
                <a:ext cx="109094" cy="63904"/>
              </a:xfrm>
              <a:prstGeom prst="roundRect">
                <a:avLst/>
              </a:prstGeom>
              <a:solidFill>
                <a:srgbClr val="798BB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6" name="Rechteck: abgerundete Ecken 284">
                <a:hlinkClick r:id="rId11"/>
                <a:extLst>
                  <a:ext uri="{FF2B5EF4-FFF2-40B4-BE49-F238E27FC236}">
                    <a16:creationId xmlns:a16="http://schemas.microsoft.com/office/drawing/2014/main" id="{366C6D03-2DCA-C543-8D1E-B6D511117894}"/>
                  </a:ext>
                </a:extLst>
              </p:cNvPr>
              <p:cNvSpPr/>
              <p:nvPr/>
            </p:nvSpPr>
            <p:spPr bwMode="gray">
              <a:xfrm>
                <a:off x="1732651" y="4780910"/>
                <a:ext cx="25200" cy="25200"/>
              </a:xfrm>
              <a:prstGeom prst="roundRect">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04" name="Gleichschenkliges Dreieck 282">
              <a:hlinkClick r:id="rId11"/>
              <a:extLst>
                <a:ext uri="{FF2B5EF4-FFF2-40B4-BE49-F238E27FC236}">
                  <a16:creationId xmlns:a16="http://schemas.microsoft.com/office/drawing/2014/main" id="{D4E3CBD9-05E5-8D49-BDAB-111B7C13609C}"/>
                </a:ext>
              </a:extLst>
            </p:cNvPr>
            <p:cNvSpPr/>
            <p:nvPr/>
          </p:nvSpPr>
          <p:spPr bwMode="gray">
            <a:xfrm rot="16200000">
              <a:off x="1612280" y="4485391"/>
              <a:ext cx="36000" cy="339880"/>
            </a:xfrm>
            <a:prstGeom prst="triangle">
              <a:avLst>
                <a:gd name="adj" fmla="val 100000"/>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09" name="TextBox 208">
            <a:extLst>
              <a:ext uri="{FF2B5EF4-FFF2-40B4-BE49-F238E27FC236}">
                <a16:creationId xmlns:a16="http://schemas.microsoft.com/office/drawing/2014/main" id="{197A6237-725F-5548-B952-9AF0B8F978A9}"/>
              </a:ext>
            </a:extLst>
          </p:cNvPr>
          <p:cNvSpPr txBox="1"/>
          <p:nvPr/>
        </p:nvSpPr>
        <p:spPr>
          <a:xfrm>
            <a:off x="12353925" y="4746625"/>
            <a:ext cx="0" cy="0"/>
          </a:xfrm>
          <a:prstGeom prst="rect">
            <a:avLst/>
          </a:prstGeom>
          <a:noFill/>
        </p:spPr>
        <p:txBody>
          <a:bodyPr wrap="none" lIns="72000" tIns="0" rIns="72000" bIns="0" rtlCol="0">
            <a:noAutofit/>
          </a:bodyPr>
          <a:lstStyle/>
          <a:p>
            <a:pPr marL="361950" indent="-361950">
              <a:spcBef>
                <a:spcPts val="300"/>
              </a:spcBef>
              <a:spcAft>
                <a:spcPts val="100"/>
              </a:spcAft>
              <a:buClr>
                <a:schemeClr val="tx2"/>
              </a:buClr>
              <a:buFont typeface="Wingdings" pitchFamily="2" charset="2"/>
              <a:buChar char="n"/>
            </a:pPr>
            <a:endParaRPr lang="en-US" sz="1800" dirty="0"/>
          </a:p>
        </p:txBody>
      </p:sp>
      <p:grpSp>
        <p:nvGrpSpPr>
          <p:cNvPr id="215" name="Group 214">
            <a:extLst>
              <a:ext uri="{FF2B5EF4-FFF2-40B4-BE49-F238E27FC236}">
                <a16:creationId xmlns:a16="http://schemas.microsoft.com/office/drawing/2014/main" id="{4E24956A-5A3E-BC4E-9D80-024A78C0DF9A}"/>
              </a:ext>
            </a:extLst>
          </p:cNvPr>
          <p:cNvGrpSpPr/>
          <p:nvPr/>
        </p:nvGrpSpPr>
        <p:grpSpPr>
          <a:xfrm>
            <a:off x="10472784" y="4437175"/>
            <a:ext cx="241438" cy="241438"/>
            <a:chOff x="10472784" y="4437175"/>
            <a:chExt cx="241438" cy="241438"/>
          </a:xfrm>
        </p:grpSpPr>
        <p:sp>
          <p:nvSpPr>
            <p:cNvPr id="197" name="Oval 196">
              <a:extLst>
                <a:ext uri="{FF2B5EF4-FFF2-40B4-BE49-F238E27FC236}">
                  <a16:creationId xmlns:a16="http://schemas.microsoft.com/office/drawing/2014/main" id="{71801F03-6728-064C-BB34-55DF254EBA4E}"/>
                </a:ext>
              </a:extLst>
            </p:cNvPr>
            <p:cNvSpPr/>
            <p:nvPr/>
          </p:nvSpPr>
          <p:spPr bwMode="gray">
            <a:xfrm>
              <a:off x="10472784" y="4437175"/>
              <a:ext cx="241438" cy="241438"/>
            </a:xfrm>
            <a:prstGeom prst="ellipse">
              <a:avLst/>
            </a:prstGeom>
            <a:solidFill>
              <a:schemeClr val="bg1"/>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endParaRPr>
            </a:p>
          </p:txBody>
        </p:sp>
        <p:pic>
          <p:nvPicPr>
            <p:cNvPr id="111" name="Content Placeholder 12" descr="Detective male with solid fill">
              <a:extLst>
                <a:ext uri="{FF2B5EF4-FFF2-40B4-BE49-F238E27FC236}">
                  <a16:creationId xmlns:a16="http://schemas.microsoft.com/office/drawing/2014/main" id="{0EBCAE0A-9FCB-A840-B8C9-F183263FCC45}"/>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494155" y="4458546"/>
              <a:ext cx="198697" cy="198697"/>
            </a:xfrm>
            <a:prstGeom prst="rect">
              <a:avLst/>
            </a:prstGeom>
          </p:spPr>
        </p:pic>
      </p:grpSp>
      <p:grpSp>
        <p:nvGrpSpPr>
          <p:cNvPr id="213" name="Group 212">
            <a:extLst>
              <a:ext uri="{FF2B5EF4-FFF2-40B4-BE49-F238E27FC236}">
                <a16:creationId xmlns:a16="http://schemas.microsoft.com/office/drawing/2014/main" id="{9A89E3A6-3910-A241-9286-2431D5295E57}"/>
              </a:ext>
            </a:extLst>
          </p:cNvPr>
          <p:cNvGrpSpPr/>
          <p:nvPr/>
        </p:nvGrpSpPr>
        <p:grpSpPr>
          <a:xfrm>
            <a:off x="10933159" y="4437175"/>
            <a:ext cx="241438" cy="241438"/>
            <a:chOff x="10933159" y="4437175"/>
            <a:chExt cx="241438" cy="241438"/>
          </a:xfrm>
        </p:grpSpPr>
        <p:sp>
          <p:nvSpPr>
            <p:cNvPr id="195" name="Oval 194">
              <a:extLst>
                <a:ext uri="{FF2B5EF4-FFF2-40B4-BE49-F238E27FC236}">
                  <a16:creationId xmlns:a16="http://schemas.microsoft.com/office/drawing/2014/main" id="{7917AA7A-F5F6-5848-8599-225561A7D2EB}"/>
                </a:ext>
              </a:extLst>
            </p:cNvPr>
            <p:cNvSpPr/>
            <p:nvPr/>
          </p:nvSpPr>
          <p:spPr bwMode="gray">
            <a:xfrm>
              <a:off x="10933159" y="4437175"/>
              <a:ext cx="241438" cy="241438"/>
            </a:xfrm>
            <a:prstGeom prst="ellipse">
              <a:avLst/>
            </a:prstGeom>
            <a:solidFill>
              <a:schemeClr val="bg1"/>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endParaRPr>
            </a:p>
          </p:txBody>
        </p:sp>
        <p:pic>
          <p:nvPicPr>
            <p:cNvPr id="198" name="Content Placeholder 12" descr="Detective male with solid fill">
              <a:extLst>
                <a:ext uri="{FF2B5EF4-FFF2-40B4-BE49-F238E27FC236}">
                  <a16:creationId xmlns:a16="http://schemas.microsoft.com/office/drawing/2014/main" id="{91EBCFEE-B93C-5C46-9DDC-87AFA180ED60}"/>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954530" y="4458546"/>
              <a:ext cx="198697" cy="198697"/>
            </a:xfrm>
            <a:prstGeom prst="rect">
              <a:avLst/>
            </a:prstGeom>
          </p:spPr>
        </p:pic>
      </p:grpSp>
      <p:grpSp>
        <p:nvGrpSpPr>
          <p:cNvPr id="214" name="Group 213">
            <a:extLst>
              <a:ext uri="{FF2B5EF4-FFF2-40B4-BE49-F238E27FC236}">
                <a16:creationId xmlns:a16="http://schemas.microsoft.com/office/drawing/2014/main" id="{10F9BAE6-371E-EE4C-B517-F7305DB479E9}"/>
              </a:ext>
            </a:extLst>
          </p:cNvPr>
          <p:cNvGrpSpPr/>
          <p:nvPr/>
        </p:nvGrpSpPr>
        <p:grpSpPr>
          <a:xfrm>
            <a:off x="11390359" y="4437175"/>
            <a:ext cx="241438" cy="241438"/>
            <a:chOff x="11390359" y="4437175"/>
            <a:chExt cx="241438" cy="241438"/>
          </a:xfrm>
        </p:grpSpPr>
        <p:sp>
          <p:nvSpPr>
            <p:cNvPr id="196" name="Oval 195">
              <a:extLst>
                <a:ext uri="{FF2B5EF4-FFF2-40B4-BE49-F238E27FC236}">
                  <a16:creationId xmlns:a16="http://schemas.microsoft.com/office/drawing/2014/main" id="{4BBCEE4A-F4E7-174A-B13C-A62EF80F1431}"/>
                </a:ext>
              </a:extLst>
            </p:cNvPr>
            <p:cNvSpPr/>
            <p:nvPr/>
          </p:nvSpPr>
          <p:spPr bwMode="gray">
            <a:xfrm>
              <a:off x="11390359" y="4437175"/>
              <a:ext cx="241438" cy="241438"/>
            </a:xfrm>
            <a:prstGeom prst="ellipse">
              <a:avLst/>
            </a:prstGeom>
            <a:solidFill>
              <a:schemeClr val="bg1"/>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endParaRPr>
            </a:p>
          </p:txBody>
        </p:sp>
        <p:pic>
          <p:nvPicPr>
            <p:cNvPr id="199" name="Content Placeholder 12" descr="Detective male with solid fill">
              <a:extLst>
                <a:ext uri="{FF2B5EF4-FFF2-40B4-BE49-F238E27FC236}">
                  <a16:creationId xmlns:a16="http://schemas.microsoft.com/office/drawing/2014/main" id="{D53AFF96-8A33-7A49-8AC6-BA6FCA5DFDD0}"/>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1411730" y="4458546"/>
              <a:ext cx="198697" cy="198697"/>
            </a:xfrm>
            <a:prstGeom prst="rect">
              <a:avLst/>
            </a:prstGeom>
          </p:spPr>
        </p:pic>
      </p:grpSp>
      <p:pic>
        <p:nvPicPr>
          <p:cNvPr id="228" name="Content Placeholder 8" descr="Diploma roll with solid fill">
            <a:extLst>
              <a:ext uri="{FF2B5EF4-FFF2-40B4-BE49-F238E27FC236}">
                <a16:creationId xmlns:a16="http://schemas.microsoft.com/office/drawing/2014/main" id="{9DE4344A-D768-C740-A04F-B15CF094FC26}"/>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289332" y="4410827"/>
            <a:ext cx="179180" cy="179180"/>
          </a:xfrm>
          <a:prstGeom prst="rect">
            <a:avLst/>
          </a:prstGeom>
        </p:spPr>
      </p:pic>
      <p:pic>
        <p:nvPicPr>
          <p:cNvPr id="229" name="Content Placeholder 8" descr="Diploma roll with solid fill">
            <a:extLst>
              <a:ext uri="{FF2B5EF4-FFF2-40B4-BE49-F238E27FC236}">
                <a16:creationId xmlns:a16="http://schemas.microsoft.com/office/drawing/2014/main" id="{8CEBAD8B-17FC-6042-8DCC-4F4EE3580752}"/>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282982" y="4518777"/>
            <a:ext cx="179180" cy="179180"/>
          </a:xfrm>
          <a:prstGeom prst="rect">
            <a:avLst/>
          </a:prstGeom>
        </p:spPr>
      </p:pic>
      <p:pic>
        <p:nvPicPr>
          <p:cNvPr id="230" name="Content Placeholder 8" descr="Diploma roll with solid fill">
            <a:extLst>
              <a:ext uri="{FF2B5EF4-FFF2-40B4-BE49-F238E27FC236}">
                <a16:creationId xmlns:a16="http://schemas.microsoft.com/office/drawing/2014/main" id="{75416FE3-D67B-864B-B333-C27BED056515}"/>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346482" y="4614027"/>
            <a:ext cx="179180" cy="179180"/>
          </a:xfrm>
          <a:prstGeom prst="rect">
            <a:avLst/>
          </a:prstGeom>
        </p:spPr>
      </p:pic>
      <p:pic>
        <p:nvPicPr>
          <p:cNvPr id="231" name="Content Placeholder 8" descr="Diploma roll with solid fill">
            <a:extLst>
              <a:ext uri="{FF2B5EF4-FFF2-40B4-BE49-F238E27FC236}">
                <a16:creationId xmlns:a16="http://schemas.microsoft.com/office/drawing/2014/main" id="{F3D0D5B9-71F5-134C-A5A0-A2DEAE9E0C57}"/>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086257" y="4642602"/>
            <a:ext cx="179180" cy="179180"/>
          </a:xfrm>
          <a:prstGeom prst="rect">
            <a:avLst/>
          </a:prstGeom>
        </p:spPr>
      </p:pic>
      <p:pic>
        <p:nvPicPr>
          <p:cNvPr id="232" name="Content Placeholder 8" descr="Diploma roll with solid fill">
            <a:extLst>
              <a:ext uri="{FF2B5EF4-FFF2-40B4-BE49-F238E27FC236}">
                <a16:creationId xmlns:a16="http://schemas.microsoft.com/office/drawing/2014/main" id="{C5456A6C-715B-4049-AC4D-1B51F58770AE}"/>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622832" y="4385427"/>
            <a:ext cx="179180" cy="179180"/>
          </a:xfrm>
          <a:prstGeom prst="rect">
            <a:avLst/>
          </a:prstGeom>
        </p:spPr>
      </p:pic>
      <p:pic>
        <p:nvPicPr>
          <p:cNvPr id="233" name="Content Placeholder 8" descr="Diploma roll with solid fill">
            <a:extLst>
              <a:ext uri="{FF2B5EF4-FFF2-40B4-BE49-F238E27FC236}">
                <a16:creationId xmlns:a16="http://schemas.microsoft.com/office/drawing/2014/main" id="{0FEEBBD0-4ACF-EC48-9492-EA7AB2B96ED1}"/>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648232" y="4496552"/>
            <a:ext cx="179180" cy="179180"/>
          </a:xfrm>
          <a:prstGeom prst="rect">
            <a:avLst/>
          </a:prstGeom>
        </p:spPr>
      </p:pic>
      <p:pic>
        <p:nvPicPr>
          <p:cNvPr id="234" name="Content Placeholder 8" descr="Diploma roll with solid fill">
            <a:extLst>
              <a:ext uri="{FF2B5EF4-FFF2-40B4-BE49-F238E27FC236}">
                <a16:creationId xmlns:a16="http://schemas.microsoft.com/office/drawing/2014/main" id="{671D5F0C-9E25-BC40-9F64-6FC4A8D8743E}"/>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603782" y="4601327"/>
            <a:ext cx="179180" cy="179180"/>
          </a:xfrm>
          <a:prstGeom prst="rect">
            <a:avLst/>
          </a:prstGeom>
        </p:spPr>
      </p:pic>
      <p:pic>
        <p:nvPicPr>
          <p:cNvPr id="235" name="Content Placeholder 8" descr="Diploma roll with solid fill">
            <a:extLst>
              <a:ext uri="{FF2B5EF4-FFF2-40B4-BE49-F238E27FC236}">
                <a16:creationId xmlns:a16="http://schemas.microsoft.com/office/drawing/2014/main" id="{E292C74A-A809-B740-B989-B6ACCE9176ED}"/>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445032" y="4668002"/>
            <a:ext cx="179180" cy="179180"/>
          </a:xfrm>
          <a:prstGeom prst="rect">
            <a:avLst/>
          </a:prstGeom>
        </p:spPr>
      </p:pic>
      <p:pic>
        <p:nvPicPr>
          <p:cNvPr id="236" name="Content Placeholder 8" descr="Diploma roll with solid fill">
            <a:extLst>
              <a:ext uri="{FF2B5EF4-FFF2-40B4-BE49-F238E27FC236}">
                <a16:creationId xmlns:a16="http://schemas.microsoft.com/office/drawing/2014/main" id="{12A495B8-C2A3-1A49-8D26-42EFE8CFDC70}"/>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619205" y="5298567"/>
            <a:ext cx="147684" cy="147684"/>
          </a:xfrm>
          <a:prstGeom prst="rect">
            <a:avLst/>
          </a:prstGeom>
          <a:scene3d>
            <a:camera prst="orthographicFront">
              <a:rot lat="0" lon="0" rev="21420000"/>
            </a:camera>
            <a:lightRig rig="threePt" dir="t"/>
          </a:scene3d>
        </p:spPr>
      </p:pic>
      <p:cxnSp>
        <p:nvCxnSpPr>
          <p:cNvPr id="238" name="Straight Arrow Connector 237">
            <a:extLst>
              <a:ext uri="{FF2B5EF4-FFF2-40B4-BE49-F238E27FC236}">
                <a16:creationId xmlns:a16="http://schemas.microsoft.com/office/drawing/2014/main" id="{8BBEFEFB-0C7D-9041-A74F-5AC37D63F0FC}"/>
              </a:ext>
            </a:extLst>
          </p:cNvPr>
          <p:cNvCxnSpPr>
            <a:cxnSpLocks/>
          </p:cNvCxnSpPr>
          <p:nvPr/>
        </p:nvCxnSpPr>
        <p:spPr>
          <a:xfrm flipV="1">
            <a:off x="11056591" y="5050473"/>
            <a:ext cx="1014" cy="94872"/>
          </a:xfrm>
          <a:prstGeom prst="straightConnector1">
            <a:avLst/>
          </a:prstGeom>
          <a:ln w="12700">
            <a:solidFill>
              <a:srgbClr val="798BB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1AB870CA-9B65-40F9-8A8A-04299A7888F5}"/>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540729" y="3262135"/>
            <a:ext cx="256054" cy="310923"/>
          </a:xfrm>
          <a:prstGeom prst="rect">
            <a:avLst/>
          </a:prstGeom>
        </p:spPr>
      </p:pic>
    </p:spTree>
    <p:extLst>
      <p:ext uri="{BB962C8B-B14F-4D97-AF65-F5344CB8AC3E}">
        <p14:creationId xmlns:p14="http://schemas.microsoft.com/office/powerpoint/2010/main" val="449982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BF6ACF52-55ED-4126-BB74-ED0866C424EF}"/>
              </a:ext>
            </a:extLst>
          </p:cNvPr>
          <p:cNvGraphicFramePr>
            <a:graphicFrameLocks noChangeAspect="1"/>
          </p:cNvGraphicFramePr>
          <p:nvPr>
            <p:custDataLst>
              <p:tags r:id="rId2"/>
            </p:custDataLst>
            <p:extLst>
              <p:ext uri="{D42A27DB-BD31-4B8C-83A1-F6EECF244321}">
                <p14:modId xmlns:p14="http://schemas.microsoft.com/office/powerpoint/2010/main" val="1626393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38"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1DD16DAD-CC73-47AC-BF10-54E5C0B8D7FD}"/>
              </a:ext>
            </a:extLst>
          </p:cNvPr>
          <p:cNvSpPr/>
          <p:nvPr/>
        </p:nvSpPr>
        <p:spPr bwMode="gray">
          <a:xfrm>
            <a:off x="0" y="0"/>
            <a:ext cx="12192000" cy="68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WHY BLOCKCHAIN?</a:t>
            </a:r>
          </a:p>
        </p:txBody>
      </p:sp>
      <p:pic>
        <p:nvPicPr>
          <p:cNvPr id="5" name="Grafik 4">
            <a:extLst>
              <a:ext uri="{FF2B5EF4-FFF2-40B4-BE49-F238E27FC236}">
                <a16:creationId xmlns:a16="http://schemas.microsoft.com/office/drawing/2014/main" id="{CB003046-913B-422F-B24A-3FB8A9EE355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711761">
            <a:off x="10202803" y="242084"/>
            <a:ext cx="1783175" cy="2189702"/>
          </a:xfrm>
          <a:prstGeom prst="rect">
            <a:avLst/>
          </a:prstGeom>
        </p:spPr>
      </p:pic>
    </p:spTree>
    <p:extLst>
      <p:ext uri="{BB962C8B-B14F-4D97-AF65-F5344CB8AC3E}">
        <p14:creationId xmlns:p14="http://schemas.microsoft.com/office/powerpoint/2010/main" val="27273852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131">
            <a:extLst>
              <a:ext uri="{FF2B5EF4-FFF2-40B4-BE49-F238E27FC236}">
                <a16:creationId xmlns:a16="http://schemas.microsoft.com/office/drawing/2014/main" id="{329F8C24-DEA2-8C4E-A4A3-D79207F80488}"/>
              </a:ext>
            </a:extLst>
          </p:cNvPr>
          <p:cNvSpPr/>
          <p:nvPr/>
        </p:nvSpPr>
        <p:spPr bwMode="gray">
          <a:xfrm>
            <a:off x="6332627" y="1573584"/>
            <a:ext cx="5401349" cy="1490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endParaRPr>
          </a:p>
        </p:txBody>
      </p:sp>
      <p:sp>
        <p:nvSpPr>
          <p:cNvPr id="2" name="Content Placeholder 1">
            <a:extLst>
              <a:ext uri="{FF2B5EF4-FFF2-40B4-BE49-F238E27FC236}">
                <a16:creationId xmlns:a16="http://schemas.microsoft.com/office/drawing/2014/main" id="{287D4A11-61A8-EC4A-BAE0-5B9BAC6FA83E}"/>
              </a:ext>
            </a:extLst>
          </p:cNvPr>
          <p:cNvSpPr>
            <a:spLocks noGrp="1"/>
          </p:cNvSpPr>
          <p:nvPr>
            <p:ph sz="quarter" idx="13"/>
          </p:nvPr>
        </p:nvSpPr>
        <p:spPr/>
        <p:txBody>
          <a:bodyPr/>
          <a:lstStyle/>
          <a:p>
            <a:r>
              <a:rPr lang="en-DE" sz="1300" dirty="0"/>
              <a:t>There are two emerging </a:t>
            </a:r>
            <a:r>
              <a:rPr lang="en-DE" sz="1300" b="1" dirty="0"/>
              <a:t>W3C</a:t>
            </a:r>
            <a:r>
              <a:rPr lang="en-DE" sz="1300" dirty="0"/>
              <a:t> </a:t>
            </a:r>
            <a:r>
              <a:rPr lang="en-DE" sz="1300" b="1" dirty="0"/>
              <a:t>standards</a:t>
            </a:r>
            <a:r>
              <a:rPr lang="en-DE" sz="1300" dirty="0"/>
              <a:t> that are shaping the way SSIs are being implemented: </a:t>
            </a:r>
            <a:r>
              <a:rPr lang="en-DE" sz="1300" b="1" dirty="0">
                <a:hlinkClick r:id="rId3"/>
              </a:rPr>
              <a:t>Decentralized Identifiers</a:t>
            </a:r>
            <a:r>
              <a:rPr lang="en-DE" sz="1300" dirty="0">
                <a:hlinkClick r:id="rId3"/>
              </a:rPr>
              <a:t> (DIDs)</a:t>
            </a:r>
            <a:r>
              <a:rPr lang="en-DE" sz="1300" dirty="0"/>
              <a:t> and </a:t>
            </a:r>
            <a:r>
              <a:rPr lang="en-DE" sz="1300" b="1" dirty="0">
                <a:hlinkClick r:id="rId4"/>
              </a:rPr>
              <a:t>Verifiable Credentials</a:t>
            </a:r>
            <a:r>
              <a:rPr lang="en-DE" sz="1300" dirty="0">
                <a:hlinkClick r:id="rId4"/>
              </a:rPr>
              <a:t> (VCs)</a:t>
            </a:r>
            <a:r>
              <a:rPr lang="en-DE" sz="1300" dirty="0"/>
              <a:t>.</a:t>
            </a:r>
          </a:p>
          <a:p>
            <a:r>
              <a:rPr lang="en-DE" sz="1300" b="1" dirty="0"/>
              <a:t>DIDs</a:t>
            </a:r>
            <a:r>
              <a:rPr lang="en-DE" sz="1300" dirty="0"/>
              <a:t> enable verifiable, decentralized digital identities. They refer to </a:t>
            </a:r>
            <a:r>
              <a:rPr lang="en-DE" sz="1300" b="1" dirty="0"/>
              <a:t>subjects</a:t>
            </a:r>
            <a:r>
              <a:rPr lang="en-DE" sz="1300" dirty="0"/>
              <a:t> (persons, organizations, things, etc.) as determined by the DID’s </a:t>
            </a:r>
            <a:r>
              <a:rPr lang="en-DE" sz="1300" b="1" dirty="0"/>
              <a:t>controller </a:t>
            </a:r>
            <a:r>
              <a:rPr lang="en-DE" sz="1300" dirty="0"/>
              <a:t>and have been designed to be </a:t>
            </a:r>
            <a:r>
              <a:rPr lang="en-DE" sz="1300" b="1" dirty="0"/>
              <a:t>decoupled from centralized registries, identity providers, and certificate authorities</a:t>
            </a:r>
            <a:r>
              <a:rPr lang="en-DE" sz="1300" dirty="0"/>
              <a:t>. </a:t>
            </a:r>
            <a:br>
              <a:rPr lang="en-DE" sz="1300" dirty="0"/>
            </a:br>
            <a:r>
              <a:rPr lang="en-DE" sz="1300" dirty="0"/>
              <a:t>While third parties might be used to help enable the discovery of information related to a DID, the DIDs controller can prove his control independently.</a:t>
            </a:r>
          </a:p>
          <a:p>
            <a:r>
              <a:rPr lang="en-DE" sz="1300" b="1" dirty="0"/>
              <a:t>DIDs</a:t>
            </a:r>
            <a:r>
              <a:rPr lang="en-DE" sz="1300" dirty="0"/>
              <a:t> are URIs that associate a </a:t>
            </a:r>
            <a:r>
              <a:rPr lang="en-DE" sz="1300" b="1" dirty="0"/>
              <a:t>DID subject</a:t>
            </a:r>
            <a:r>
              <a:rPr lang="en-DE" sz="1300" dirty="0"/>
              <a:t> with a </a:t>
            </a:r>
            <a:r>
              <a:rPr lang="en-DE" sz="1300" b="1" dirty="0"/>
              <a:t>DID document</a:t>
            </a:r>
            <a:r>
              <a:rPr lang="en-DE" sz="1300" dirty="0"/>
              <a:t> that can be used to prove control over the DID or interact with the DID subject in a trusted way. They consist of three parts:</a:t>
            </a:r>
            <a:r>
              <a:rPr lang="en-DE" sz="1300" b="1" dirty="0"/>
              <a:t> 1)</a:t>
            </a:r>
            <a:r>
              <a:rPr lang="en-DE" sz="1300" dirty="0"/>
              <a:t> The URI </a:t>
            </a:r>
            <a:r>
              <a:rPr lang="en-DE" sz="1300" b="1" dirty="0"/>
              <a:t>scheme</a:t>
            </a:r>
            <a:r>
              <a:rPr lang="en-DE" sz="1300" dirty="0"/>
              <a:t> identifier, </a:t>
            </a:r>
            <a:r>
              <a:rPr lang="en-DE" sz="1300" b="1" dirty="0"/>
              <a:t>2)</a:t>
            </a:r>
            <a:r>
              <a:rPr lang="en-DE" sz="1300" dirty="0"/>
              <a:t> the identifier for the </a:t>
            </a:r>
            <a:r>
              <a:rPr lang="en-DE" sz="1300" b="1" dirty="0"/>
              <a:t>DID method</a:t>
            </a:r>
            <a:r>
              <a:rPr lang="en-DE" sz="1300" dirty="0"/>
              <a:t> (tz for Tezos) and the </a:t>
            </a:r>
            <a:r>
              <a:rPr lang="en-DE" sz="1300" b="1" dirty="0"/>
              <a:t>DID method-specific identifier</a:t>
            </a:r>
            <a:r>
              <a:rPr lang="en-DE" sz="1300" dirty="0"/>
              <a:t> (a Tezos address for Tezos). </a:t>
            </a:r>
          </a:p>
          <a:p>
            <a:r>
              <a:rPr lang="en-DE" sz="1300" b="1" dirty="0"/>
              <a:t>VCs</a:t>
            </a:r>
            <a:r>
              <a:rPr lang="en-DE" sz="1300" dirty="0"/>
              <a:t> are a mechanism to digitally express </a:t>
            </a:r>
            <a:r>
              <a:rPr lang="en-DE" sz="1300" b="1" dirty="0"/>
              <a:t>(machine-)verifiable</a:t>
            </a:r>
            <a:r>
              <a:rPr lang="en-DE" sz="1300" dirty="0"/>
              <a:t> assertions about a (DID) subject in a </a:t>
            </a:r>
            <a:r>
              <a:rPr lang="en-DE" sz="1300" b="1" dirty="0"/>
              <a:t>cryptographically secure</a:t>
            </a:r>
            <a:r>
              <a:rPr lang="en-DE" sz="1300" dirty="0"/>
              <a:t> and </a:t>
            </a:r>
            <a:r>
              <a:rPr lang="en-DE" sz="1300" b="1" dirty="0"/>
              <a:t>privacy respecting</a:t>
            </a:r>
            <a:r>
              <a:rPr lang="en-DE" sz="1300" dirty="0"/>
              <a:t> way.</a:t>
            </a:r>
          </a:p>
          <a:p>
            <a:r>
              <a:rPr lang="en-DE" sz="1300" dirty="0"/>
              <a:t>An </a:t>
            </a:r>
            <a:r>
              <a:rPr lang="en-DE" sz="1300" b="1" dirty="0"/>
              <a:t>issuer</a:t>
            </a:r>
            <a:r>
              <a:rPr lang="en-DE" sz="1300" dirty="0"/>
              <a:t> (e.g. a government) can </a:t>
            </a:r>
            <a:r>
              <a:rPr lang="en-DE" sz="1300" b="1" dirty="0"/>
              <a:t>assert</a:t>
            </a:r>
            <a:r>
              <a:rPr lang="en-DE" sz="1300" dirty="0"/>
              <a:t> or </a:t>
            </a:r>
            <a:r>
              <a:rPr lang="en-DE" sz="1300" b="1" dirty="0"/>
              <a:t>revoke</a:t>
            </a:r>
            <a:r>
              <a:rPr lang="en-DE" sz="1300" dirty="0"/>
              <a:t> a </a:t>
            </a:r>
            <a:r>
              <a:rPr lang="en-DE" sz="1300" b="1" dirty="0"/>
              <a:t>claim </a:t>
            </a:r>
            <a:r>
              <a:rPr lang="en-DE" sz="1300" dirty="0"/>
              <a:t>about a </a:t>
            </a:r>
            <a:r>
              <a:rPr lang="en-DE" sz="1300" b="1" dirty="0"/>
              <a:t>subject</a:t>
            </a:r>
            <a:r>
              <a:rPr lang="en-DE" sz="1300" dirty="0"/>
              <a:t> (e.g. “is a citizen of country XYZ”) using VCs.</a:t>
            </a:r>
          </a:p>
          <a:p>
            <a:r>
              <a:rPr lang="en-DE" sz="1300" dirty="0"/>
              <a:t>Its </a:t>
            </a:r>
            <a:r>
              <a:rPr lang="en-DE" sz="1300" b="1" dirty="0"/>
              <a:t>holder</a:t>
            </a:r>
            <a:r>
              <a:rPr lang="en-DE" sz="1300" dirty="0"/>
              <a:t> (who may be the subject but could also be a guardian, like a parent) can produce a </a:t>
            </a:r>
            <a:r>
              <a:rPr lang="en-DE" sz="1300" b="1" dirty="0"/>
              <a:t>verifiable presentation</a:t>
            </a:r>
            <a:r>
              <a:rPr lang="en-DE" sz="1300" dirty="0"/>
              <a:t> from his VCs that a </a:t>
            </a:r>
            <a:r>
              <a:rPr lang="en-DE" sz="1300" b="1" dirty="0"/>
              <a:t>verifier</a:t>
            </a:r>
            <a:r>
              <a:rPr lang="en-DE" sz="1300" dirty="0"/>
              <a:t> can verify using the presentation and a </a:t>
            </a:r>
            <a:r>
              <a:rPr lang="en-DE" sz="1300" b="1" dirty="0"/>
              <a:t>verifiable data registry</a:t>
            </a:r>
            <a:r>
              <a:rPr lang="en-DE" sz="1300" dirty="0"/>
              <a:t>, e.g. a distributed ledger like the Tezos blockchain.</a:t>
            </a:r>
          </a:p>
        </p:txBody>
      </p:sp>
      <p:sp>
        <p:nvSpPr>
          <p:cNvPr id="4" name="Title 3">
            <a:extLst>
              <a:ext uri="{FF2B5EF4-FFF2-40B4-BE49-F238E27FC236}">
                <a16:creationId xmlns:a16="http://schemas.microsoft.com/office/drawing/2014/main" id="{4FF204A2-83A4-2A4C-B178-CDE290022CF6}"/>
              </a:ext>
            </a:extLst>
          </p:cNvPr>
          <p:cNvSpPr>
            <a:spLocks noGrp="1"/>
          </p:cNvSpPr>
          <p:nvPr>
            <p:ph type="title"/>
          </p:nvPr>
        </p:nvSpPr>
        <p:spPr/>
        <p:txBody>
          <a:bodyPr/>
          <a:lstStyle/>
          <a:p>
            <a:r>
              <a:rPr lang="en-DE" dirty="0"/>
              <a:t>SSIs on Tezos: Concepts and Standards around SSIs</a:t>
            </a:r>
          </a:p>
        </p:txBody>
      </p:sp>
      <p:sp>
        <p:nvSpPr>
          <p:cNvPr id="5" name="Slide Number Placeholder 4">
            <a:extLst>
              <a:ext uri="{FF2B5EF4-FFF2-40B4-BE49-F238E27FC236}">
                <a16:creationId xmlns:a16="http://schemas.microsoft.com/office/drawing/2014/main" id="{62605F75-B2DD-6246-B6E1-376F135704FD}"/>
              </a:ext>
            </a:extLst>
          </p:cNvPr>
          <p:cNvSpPr>
            <a:spLocks noGrp="1"/>
          </p:cNvSpPr>
          <p:nvPr>
            <p:ph type="sldNum" sz="quarter" idx="4"/>
          </p:nvPr>
        </p:nvSpPr>
        <p:spPr/>
        <p:txBody>
          <a:bodyPr/>
          <a:lstStyle/>
          <a:p>
            <a:fld id="{369A084B-84B6-4F15-B0F5-CCDC4176846B}" type="slidenum">
              <a:rPr lang="en-US" smtClean="0"/>
              <a:pPr/>
              <a:t>70</a:t>
            </a:fld>
            <a:endParaRPr lang="en-US" dirty="0"/>
          </a:p>
        </p:txBody>
      </p:sp>
      <p:sp>
        <p:nvSpPr>
          <p:cNvPr id="6" name="Date Placeholder 5">
            <a:extLst>
              <a:ext uri="{FF2B5EF4-FFF2-40B4-BE49-F238E27FC236}">
                <a16:creationId xmlns:a16="http://schemas.microsoft.com/office/drawing/2014/main" id="{61F0898B-A3A1-5D4B-A837-FCD00920C200}"/>
              </a:ext>
            </a:extLst>
          </p:cNvPr>
          <p:cNvSpPr>
            <a:spLocks noGrp="1"/>
          </p:cNvSpPr>
          <p:nvPr>
            <p:ph type="dt" sz="half" idx="2"/>
          </p:nvPr>
        </p:nvSpPr>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Footer Placeholder 6">
            <a:extLst>
              <a:ext uri="{FF2B5EF4-FFF2-40B4-BE49-F238E27FC236}">
                <a16:creationId xmlns:a16="http://schemas.microsoft.com/office/drawing/2014/main" id="{C255B399-3B67-A744-B459-863AE7834FBB}"/>
              </a:ext>
            </a:extLst>
          </p:cNvPr>
          <p:cNvSpPr>
            <a:spLocks noGrp="1"/>
          </p:cNvSpPr>
          <p:nvPr>
            <p:ph type="ftr" sz="quarter" idx="3"/>
          </p:nvPr>
        </p:nvSpPr>
        <p:spPr/>
        <p:txBody>
          <a:bodyPr/>
          <a:lstStyle/>
          <a:p>
            <a:r>
              <a:rPr lang="en-US" dirty="0"/>
              <a:t>Tezos Deep Dive Deck - Licensed under CC BY 4.0</a:t>
            </a:r>
          </a:p>
        </p:txBody>
      </p:sp>
      <p:cxnSp>
        <p:nvCxnSpPr>
          <p:cNvPr id="10" name="Straight Connector 9">
            <a:extLst>
              <a:ext uri="{FF2B5EF4-FFF2-40B4-BE49-F238E27FC236}">
                <a16:creationId xmlns:a16="http://schemas.microsoft.com/office/drawing/2014/main" id="{FA7D4590-38E4-3647-A63D-D924F927A1B2}"/>
              </a:ext>
            </a:extLst>
          </p:cNvPr>
          <p:cNvCxnSpPr/>
          <p:nvPr/>
        </p:nvCxnSpPr>
        <p:spPr>
          <a:xfrm>
            <a:off x="6175375" y="3691119"/>
            <a:ext cx="5656317" cy="0"/>
          </a:xfrm>
          <a:prstGeom prst="line">
            <a:avLst/>
          </a:prstGeom>
          <a:ln w="12700">
            <a:solidFill>
              <a:srgbClr val="798BB3"/>
            </a:solidFill>
            <a:prstDash val="dash"/>
          </a:ln>
        </p:spPr>
        <p:style>
          <a:lnRef idx="1">
            <a:schemeClr val="accent1"/>
          </a:lnRef>
          <a:fillRef idx="0">
            <a:schemeClr val="accent1"/>
          </a:fillRef>
          <a:effectRef idx="0">
            <a:schemeClr val="accent1"/>
          </a:effectRef>
          <a:fontRef idx="minor">
            <a:schemeClr val="tx1"/>
          </a:fontRef>
        </p:style>
      </p:cxnSp>
      <p:sp>
        <p:nvSpPr>
          <p:cNvPr id="18" name="Textfeld 170">
            <a:extLst>
              <a:ext uri="{FF2B5EF4-FFF2-40B4-BE49-F238E27FC236}">
                <a16:creationId xmlns:a16="http://schemas.microsoft.com/office/drawing/2014/main" id="{8852C379-3615-AF45-991E-F3812F14B4DD}"/>
              </a:ext>
            </a:extLst>
          </p:cNvPr>
          <p:cNvSpPr txBox="1"/>
          <p:nvPr/>
        </p:nvSpPr>
        <p:spPr>
          <a:xfrm>
            <a:off x="6180522" y="4505292"/>
            <a:ext cx="1186999" cy="577327"/>
          </a:xfrm>
          <a:prstGeom prst="rect">
            <a:avLst/>
          </a:prstGeom>
          <a:noFill/>
        </p:spPr>
        <p:txBody>
          <a:bodyPr wrap="none" lIns="72000" tIns="0" rIns="72000" bIns="0" rtlCol="0" anchor="t">
            <a:noAutofit/>
          </a:bodyPr>
          <a:lstStyle/>
          <a:p>
            <a:pPr algn="ctr">
              <a:spcBef>
                <a:spcPts val="300"/>
              </a:spcBef>
              <a:spcAft>
                <a:spcPts val="100"/>
              </a:spcAft>
              <a:buClr>
                <a:schemeClr val="tx2"/>
              </a:buClr>
            </a:pPr>
            <a:r>
              <a:rPr lang="en-US" sz="1000" b="1" dirty="0">
                <a:latin typeface="Open Sans" panose="020B0606030504020204" pitchFamily="34" charset="0"/>
                <a:ea typeface="Open Sans" panose="020B0606030504020204" pitchFamily="34" charset="0"/>
                <a:cs typeface="Open Sans" panose="020B0606030504020204" pitchFamily="34" charset="0"/>
              </a:rPr>
              <a:t>Issuer</a:t>
            </a:r>
            <a:br>
              <a:rPr lang="en-US" sz="1000" b="1" dirty="0">
                <a:latin typeface="Open Sans" panose="020B0606030504020204" pitchFamily="34" charset="0"/>
                <a:ea typeface="Open Sans" panose="020B0606030504020204" pitchFamily="34" charset="0"/>
                <a:cs typeface="Open Sans" panose="020B0606030504020204" pitchFamily="34" charset="0"/>
              </a:rPr>
            </a:br>
            <a:r>
              <a:rPr lang="en-US" sz="1000" i="1" dirty="0">
                <a:latin typeface="Open Sans" panose="020B0606030504020204" pitchFamily="34" charset="0"/>
                <a:ea typeface="Open Sans" panose="020B0606030504020204" pitchFamily="34" charset="0"/>
                <a:cs typeface="Open Sans" panose="020B0606030504020204" pitchFamily="34" charset="0"/>
              </a:rPr>
              <a:t>Issues</a:t>
            </a:r>
          </a:p>
        </p:txBody>
      </p:sp>
      <p:sp>
        <p:nvSpPr>
          <p:cNvPr id="24" name="Textfeld 171">
            <a:extLst>
              <a:ext uri="{FF2B5EF4-FFF2-40B4-BE49-F238E27FC236}">
                <a16:creationId xmlns:a16="http://schemas.microsoft.com/office/drawing/2014/main" id="{C49E7C50-439C-B74F-BF1D-73DDAA214D62}"/>
              </a:ext>
            </a:extLst>
          </p:cNvPr>
          <p:cNvSpPr txBox="1"/>
          <p:nvPr/>
        </p:nvSpPr>
        <p:spPr>
          <a:xfrm>
            <a:off x="8215859" y="4505292"/>
            <a:ext cx="1579896" cy="577327"/>
          </a:xfrm>
          <a:prstGeom prst="rect">
            <a:avLst/>
          </a:prstGeom>
          <a:noFill/>
        </p:spPr>
        <p:txBody>
          <a:bodyPr wrap="none" lIns="72000" tIns="0" rIns="72000" bIns="0" rtlCol="0" anchor="t">
            <a:noAutofit/>
          </a:bodyPr>
          <a:lstStyle/>
          <a:p>
            <a:pPr algn="ctr">
              <a:spcBef>
                <a:spcPts val="300"/>
              </a:spcBef>
              <a:spcAft>
                <a:spcPts val="100"/>
              </a:spcAft>
              <a:buClr>
                <a:schemeClr val="tx2"/>
              </a:buClr>
            </a:pPr>
            <a:r>
              <a:rPr lang="en-US" sz="1000" b="1" dirty="0">
                <a:latin typeface="Open Sans" panose="020B0606030504020204" pitchFamily="34" charset="0"/>
                <a:ea typeface="Open Sans" panose="020B0606030504020204" pitchFamily="34" charset="0"/>
                <a:cs typeface="Open Sans" panose="020B0606030504020204" pitchFamily="34" charset="0"/>
              </a:rPr>
              <a:t>Holder</a:t>
            </a:r>
            <a:br>
              <a:rPr lang="en-US" sz="1000" b="1" dirty="0">
                <a:latin typeface="Open Sans" panose="020B0606030504020204" pitchFamily="34" charset="0"/>
                <a:ea typeface="Open Sans" panose="020B0606030504020204" pitchFamily="34" charset="0"/>
                <a:cs typeface="Open Sans" panose="020B0606030504020204" pitchFamily="34" charset="0"/>
              </a:rPr>
            </a:br>
            <a:r>
              <a:rPr lang="en-US" sz="1000" i="1" dirty="0">
                <a:latin typeface="Open Sans" panose="020B0606030504020204" pitchFamily="34" charset="0"/>
                <a:ea typeface="Open Sans" panose="020B0606030504020204" pitchFamily="34" charset="0"/>
                <a:cs typeface="Open Sans" panose="020B0606030504020204" pitchFamily="34" charset="0"/>
              </a:rPr>
              <a:t>Acquires, Stores, Presents</a:t>
            </a:r>
            <a:endParaRPr lang="en-US" sz="10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7" name="Group 70">
            <a:extLst>
              <a:ext uri="{FF2B5EF4-FFF2-40B4-BE49-F238E27FC236}">
                <a16:creationId xmlns:a16="http://schemas.microsoft.com/office/drawing/2014/main" id="{DC21CB57-4108-424A-B23F-EAFBC2BF291C}"/>
              </a:ext>
            </a:extLst>
          </p:cNvPr>
          <p:cNvGrpSpPr>
            <a:grpSpLocks noChangeAspect="1"/>
          </p:cNvGrpSpPr>
          <p:nvPr/>
        </p:nvGrpSpPr>
        <p:grpSpPr bwMode="auto">
          <a:xfrm>
            <a:off x="6602439" y="3802025"/>
            <a:ext cx="347594" cy="575634"/>
            <a:chOff x="5515" y="2065"/>
            <a:chExt cx="314" cy="520"/>
          </a:xfrm>
          <a:solidFill>
            <a:schemeClr val="accent1"/>
          </a:solidFill>
        </p:grpSpPr>
        <p:sp>
          <p:nvSpPr>
            <p:cNvPr id="19" name="Freeform 71">
              <a:extLst>
                <a:ext uri="{FF2B5EF4-FFF2-40B4-BE49-F238E27FC236}">
                  <a16:creationId xmlns:a16="http://schemas.microsoft.com/office/drawing/2014/main" id="{0F01538B-9AC1-474A-A8E4-597092751A1A}"/>
                </a:ext>
              </a:extLst>
            </p:cNvPr>
            <p:cNvSpPr>
              <a:spLocks/>
            </p:cNvSpPr>
            <p:nvPr/>
          </p:nvSpPr>
          <p:spPr bwMode="auto">
            <a:xfrm>
              <a:off x="5557" y="2065"/>
              <a:ext cx="229" cy="173"/>
            </a:xfrm>
            <a:custGeom>
              <a:avLst/>
              <a:gdLst>
                <a:gd name="T0" fmla="*/ 927 w 956"/>
                <a:gd name="T1" fmla="*/ 720 h 720"/>
                <a:gd name="T2" fmla="*/ 956 w 956"/>
                <a:gd name="T3" fmla="*/ 692 h 720"/>
                <a:gd name="T4" fmla="*/ 956 w 956"/>
                <a:gd name="T5" fmla="*/ 620 h 720"/>
                <a:gd name="T6" fmla="*/ 927 w 956"/>
                <a:gd name="T7" fmla="*/ 591 h 720"/>
                <a:gd name="T8" fmla="*/ 736 w 956"/>
                <a:gd name="T9" fmla="*/ 591 h 720"/>
                <a:gd name="T10" fmla="*/ 795 w 956"/>
                <a:gd name="T11" fmla="*/ 29 h 720"/>
                <a:gd name="T12" fmla="*/ 795 w 956"/>
                <a:gd name="T13" fmla="*/ 0 h 720"/>
                <a:gd name="T14" fmla="*/ 780 w 956"/>
                <a:gd name="T15" fmla="*/ 0 h 720"/>
                <a:gd name="T16" fmla="*/ 192 w 956"/>
                <a:gd name="T17" fmla="*/ 0 h 720"/>
                <a:gd name="T18" fmla="*/ 162 w 956"/>
                <a:gd name="T19" fmla="*/ 0 h 720"/>
                <a:gd name="T20" fmla="*/ 162 w 956"/>
                <a:gd name="T21" fmla="*/ 29 h 720"/>
                <a:gd name="T22" fmla="*/ 236 w 956"/>
                <a:gd name="T23" fmla="*/ 591 h 720"/>
                <a:gd name="T24" fmla="*/ 30 w 956"/>
                <a:gd name="T25" fmla="*/ 591 h 720"/>
                <a:gd name="T26" fmla="*/ 0 w 956"/>
                <a:gd name="T27" fmla="*/ 620 h 720"/>
                <a:gd name="T28" fmla="*/ 0 w 956"/>
                <a:gd name="T29" fmla="*/ 692 h 720"/>
                <a:gd name="T30" fmla="*/ 30 w 956"/>
                <a:gd name="T31" fmla="*/ 720 h 720"/>
                <a:gd name="T32" fmla="*/ 927 w 956"/>
                <a:gd name="T33"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6" h="720">
                  <a:moveTo>
                    <a:pt x="927" y="720"/>
                  </a:moveTo>
                  <a:cubicBezTo>
                    <a:pt x="942" y="720"/>
                    <a:pt x="956" y="706"/>
                    <a:pt x="956" y="692"/>
                  </a:cubicBezTo>
                  <a:cubicBezTo>
                    <a:pt x="956" y="620"/>
                    <a:pt x="956" y="620"/>
                    <a:pt x="956" y="620"/>
                  </a:cubicBezTo>
                  <a:cubicBezTo>
                    <a:pt x="956" y="605"/>
                    <a:pt x="942" y="591"/>
                    <a:pt x="927" y="591"/>
                  </a:cubicBezTo>
                  <a:cubicBezTo>
                    <a:pt x="736" y="591"/>
                    <a:pt x="736" y="591"/>
                    <a:pt x="736" y="591"/>
                  </a:cubicBezTo>
                  <a:cubicBezTo>
                    <a:pt x="795" y="29"/>
                    <a:pt x="795" y="29"/>
                    <a:pt x="795" y="29"/>
                  </a:cubicBezTo>
                  <a:cubicBezTo>
                    <a:pt x="795" y="15"/>
                    <a:pt x="795" y="15"/>
                    <a:pt x="795" y="0"/>
                  </a:cubicBezTo>
                  <a:cubicBezTo>
                    <a:pt x="795" y="0"/>
                    <a:pt x="780" y="0"/>
                    <a:pt x="780" y="0"/>
                  </a:cubicBezTo>
                  <a:cubicBezTo>
                    <a:pt x="192" y="0"/>
                    <a:pt x="192" y="0"/>
                    <a:pt x="192" y="0"/>
                  </a:cubicBezTo>
                  <a:cubicBezTo>
                    <a:pt x="177" y="0"/>
                    <a:pt x="177" y="0"/>
                    <a:pt x="162" y="0"/>
                  </a:cubicBezTo>
                  <a:cubicBezTo>
                    <a:pt x="162" y="15"/>
                    <a:pt x="162" y="15"/>
                    <a:pt x="162" y="29"/>
                  </a:cubicBezTo>
                  <a:cubicBezTo>
                    <a:pt x="236" y="591"/>
                    <a:pt x="236" y="591"/>
                    <a:pt x="236" y="591"/>
                  </a:cubicBezTo>
                  <a:cubicBezTo>
                    <a:pt x="30" y="591"/>
                    <a:pt x="30" y="591"/>
                    <a:pt x="30" y="591"/>
                  </a:cubicBezTo>
                  <a:cubicBezTo>
                    <a:pt x="15" y="591"/>
                    <a:pt x="0" y="605"/>
                    <a:pt x="0" y="620"/>
                  </a:cubicBezTo>
                  <a:cubicBezTo>
                    <a:pt x="0" y="692"/>
                    <a:pt x="0" y="692"/>
                    <a:pt x="0" y="692"/>
                  </a:cubicBezTo>
                  <a:cubicBezTo>
                    <a:pt x="0" y="706"/>
                    <a:pt x="15" y="720"/>
                    <a:pt x="30" y="720"/>
                  </a:cubicBezTo>
                  <a:lnTo>
                    <a:pt x="927" y="72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72">
              <a:extLst>
                <a:ext uri="{FF2B5EF4-FFF2-40B4-BE49-F238E27FC236}">
                  <a16:creationId xmlns:a16="http://schemas.microsoft.com/office/drawing/2014/main" id="{3E963E42-B7FD-B642-BCCB-825B2A0896AF}"/>
                </a:ext>
              </a:extLst>
            </p:cNvPr>
            <p:cNvSpPr>
              <a:spLocks/>
            </p:cNvSpPr>
            <p:nvPr/>
          </p:nvSpPr>
          <p:spPr bwMode="auto">
            <a:xfrm>
              <a:off x="5515" y="2401"/>
              <a:ext cx="314" cy="184"/>
            </a:xfrm>
            <a:custGeom>
              <a:avLst/>
              <a:gdLst>
                <a:gd name="T0" fmla="*/ 0 w 1304"/>
                <a:gd name="T1" fmla="*/ 404 h 764"/>
                <a:gd name="T2" fmla="*/ 0 w 1304"/>
                <a:gd name="T3" fmla="*/ 764 h 764"/>
                <a:gd name="T4" fmla="*/ 1304 w 1304"/>
                <a:gd name="T5" fmla="*/ 764 h 764"/>
                <a:gd name="T6" fmla="*/ 1304 w 1304"/>
                <a:gd name="T7" fmla="*/ 404 h 764"/>
                <a:gd name="T8" fmla="*/ 982 w 1304"/>
                <a:gd name="T9" fmla="*/ 0 h 764"/>
                <a:gd name="T10" fmla="*/ 982 w 1304"/>
                <a:gd name="T11" fmla="*/ 0 h 764"/>
                <a:gd name="T12" fmla="*/ 645 w 1304"/>
                <a:gd name="T13" fmla="*/ 101 h 764"/>
                <a:gd name="T14" fmla="*/ 308 w 1304"/>
                <a:gd name="T15" fmla="*/ 0 h 764"/>
                <a:gd name="T16" fmla="*/ 308 w 1304"/>
                <a:gd name="T17" fmla="*/ 0 h 764"/>
                <a:gd name="T18" fmla="*/ 0 w 1304"/>
                <a:gd name="T19" fmla="*/ 40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4" h="764">
                  <a:moveTo>
                    <a:pt x="0" y="404"/>
                  </a:moveTo>
                  <a:cubicBezTo>
                    <a:pt x="0" y="764"/>
                    <a:pt x="0" y="764"/>
                    <a:pt x="0" y="764"/>
                  </a:cubicBezTo>
                  <a:cubicBezTo>
                    <a:pt x="1304" y="764"/>
                    <a:pt x="1304" y="764"/>
                    <a:pt x="1304" y="764"/>
                  </a:cubicBezTo>
                  <a:cubicBezTo>
                    <a:pt x="1304" y="404"/>
                    <a:pt x="1304" y="404"/>
                    <a:pt x="1304" y="404"/>
                  </a:cubicBezTo>
                  <a:cubicBezTo>
                    <a:pt x="1304" y="231"/>
                    <a:pt x="1158" y="15"/>
                    <a:pt x="982" y="0"/>
                  </a:cubicBezTo>
                  <a:cubicBezTo>
                    <a:pt x="982" y="0"/>
                    <a:pt x="982" y="0"/>
                    <a:pt x="982" y="0"/>
                  </a:cubicBezTo>
                  <a:cubicBezTo>
                    <a:pt x="880" y="73"/>
                    <a:pt x="762" y="101"/>
                    <a:pt x="645" y="101"/>
                  </a:cubicBezTo>
                  <a:cubicBezTo>
                    <a:pt x="528" y="101"/>
                    <a:pt x="411" y="73"/>
                    <a:pt x="308" y="0"/>
                  </a:cubicBezTo>
                  <a:cubicBezTo>
                    <a:pt x="308" y="0"/>
                    <a:pt x="308" y="0"/>
                    <a:pt x="308" y="0"/>
                  </a:cubicBezTo>
                  <a:cubicBezTo>
                    <a:pt x="132" y="15"/>
                    <a:pt x="0" y="231"/>
                    <a:pt x="0" y="404"/>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Freeform 73">
              <a:extLst>
                <a:ext uri="{FF2B5EF4-FFF2-40B4-BE49-F238E27FC236}">
                  <a16:creationId xmlns:a16="http://schemas.microsoft.com/office/drawing/2014/main" id="{93D764CB-5670-0743-B240-715B5A66017D}"/>
                </a:ext>
              </a:extLst>
            </p:cNvPr>
            <p:cNvSpPr>
              <a:spLocks/>
            </p:cNvSpPr>
            <p:nvPr/>
          </p:nvSpPr>
          <p:spPr bwMode="auto">
            <a:xfrm>
              <a:off x="5572" y="2252"/>
              <a:ext cx="196" cy="147"/>
            </a:xfrm>
            <a:custGeom>
              <a:avLst/>
              <a:gdLst>
                <a:gd name="T0" fmla="*/ 59 w 816"/>
                <a:gd name="T1" fmla="*/ 0 h 612"/>
                <a:gd name="T2" fmla="*/ 0 w 816"/>
                <a:gd name="T3" fmla="*/ 219 h 612"/>
                <a:gd name="T4" fmla="*/ 408 w 816"/>
                <a:gd name="T5" fmla="*/ 612 h 612"/>
                <a:gd name="T6" fmla="*/ 816 w 816"/>
                <a:gd name="T7" fmla="*/ 219 h 612"/>
                <a:gd name="T8" fmla="*/ 758 w 816"/>
                <a:gd name="T9" fmla="*/ 0 h 612"/>
                <a:gd name="T10" fmla="*/ 59 w 816"/>
                <a:gd name="T11" fmla="*/ 0 h 612"/>
              </a:gdLst>
              <a:ahLst/>
              <a:cxnLst>
                <a:cxn ang="0">
                  <a:pos x="T0" y="T1"/>
                </a:cxn>
                <a:cxn ang="0">
                  <a:pos x="T2" y="T3"/>
                </a:cxn>
                <a:cxn ang="0">
                  <a:pos x="T4" y="T5"/>
                </a:cxn>
                <a:cxn ang="0">
                  <a:pos x="T6" y="T7"/>
                </a:cxn>
                <a:cxn ang="0">
                  <a:pos x="T8" y="T9"/>
                </a:cxn>
                <a:cxn ang="0">
                  <a:pos x="T10" y="T11"/>
                </a:cxn>
              </a:cxnLst>
              <a:rect l="0" t="0" r="r" b="b"/>
              <a:pathLst>
                <a:path w="816" h="612">
                  <a:moveTo>
                    <a:pt x="59" y="0"/>
                  </a:moveTo>
                  <a:cubicBezTo>
                    <a:pt x="30" y="59"/>
                    <a:pt x="0" y="132"/>
                    <a:pt x="0" y="219"/>
                  </a:cubicBezTo>
                  <a:cubicBezTo>
                    <a:pt x="0" y="438"/>
                    <a:pt x="190" y="612"/>
                    <a:pt x="408" y="612"/>
                  </a:cubicBezTo>
                  <a:cubicBezTo>
                    <a:pt x="627" y="612"/>
                    <a:pt x="816" y="438"/>
                    <a:pt x="816" y="219"/>
                  </a:cubicBezTo>
                  <a:cubicBezTo>
                    <a:pt x="816" y="132"/>
                    <a:pt x="787" y="59"/>
                    <a:pt x="758" y="0"/>
                  </a:cubicBezTo>
                  <a:lnTo>
                    <a:pt x="59" y="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3" name="Group 89">
            <a:extLst>
              <a:ext uri="{FF2B5EF4-FFF2-40B4-BE49-F238E27FC236}">
                <a16:creationId xmlns:a16="http://schemas.microsoft.com/office/drawing/2014/main" id="{1BFB3F00-E969-DF40-B346-D67F8E0186E7}"/>
              </a:ext>
            </a:extLst>
          </p:cNvPr>
          <p:cNvGrpSpPr>
            <a:grpSpLocks noChangeAspect="1"/>
          </p:cNvGrpSpPr>
          <p:nvPr/>
        </p:nvGrpSpPr>
        <p:grpSpPr bwMode="auto">
          <a:xfrm>
            <a:off x="8818929" y="3932852"/>
            <a:ext cx="373756" cy="457371"/>
            <a:chOff x="803" y="803"/>
            <a:chExt cx="371" cy="454"/>
          </a:xfrm>
          <a:solidFill>
            <a:schemeClr val="accent1"/>
          </a:solidFill>
        </p:grpSpPr>
        <p:sp>
          <p:nvSpPr>
            <p:cNvPr id="25" name="Freeform 90">
              <a:extLst>
                <a:ext uri="{FF2B5EF4-FFF2-40B4-BE49-F238E27FC236}">
                  <a16:creationId xmlns:a16="http://schemas.microsoft.com/office/drawing/2014/main" id="{97C39491-9E67-C443-BBDB-CD871EADF97C}"/>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Oval 91">
              <a:extLst>
                <a:ext uri="{FF2B5EF4-FFF2-40B4-BE49-F238E27FC236}">
                  <a16:creationId xmlns:a16="http://schemas.microsoft.com/office/drawing/2014/main" id="{36CD36A0-21A8-3F4C-AD1B-C162F6EBD585}"/>
                </a:ext>
              </a:extLst>
            </p:cNvPr>
            <p:cNvSpPr>
              <a:spLocks noChangeArrowheads="1"/>
            </p:cNvSpPr>
            <p:nvPr/>
          </p:nvSpPr>
          <p:spPr bwMode="auto">
            <a:xfrm>
              <a:off x="871" y="803"/>
              <a:ext cx="230" cy="230"/>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8" name="Group 77">
            <a:extLst>
              <a:ext uri="{FF2B5EF4-FFF2-40B4-BE49-F238E27FC236}">
                <a16:creationId xmlns:a16="http://schemas.microsoft.com/office/drawing/2014/main" id="{3F651568-C303-0948-9B6F-BB752A79E90F}"/>
              </a:ext>
            </a:extLst>
          </p:cNvPr>
          <p:cNvGrpSpPr>
            <a:grpSpLocks noChangeAspect="1"/>
          </p:cNvGrpSpPr>
          <p:nvPr/>
        </p:nvGrpSpPr>
        <p:grpSpPr bwMode="auto">
          <a:xfrm>
            <a:off x="10745135" y="3900316"/>
            <a:ext cx="671070" cy="489907"/>
            <a:chOff x="804" y="803"/>
            <a:chExt cx="526" cy="384"/>
          </a:xfrm>
          <a:solidFill>
            <a:schemeClr val="accent1"/>
          </a:solidFill>
        </p:grpSpPr>
        <p:sp>
          <p:nvSpPr>
            <p:cNvPr id="30" name="Freeform 78">
              <a:extLst>
                <a:ext uri="{FF2B5EF4-FFF2-40B4-BE49-F238E27FC236}">
                  <a16:creationId xmlns:a16="http://schemas.microsoft.com/office/drawing/2014/main" id="{3C768794-E9F9-604F-81D2-C96CC3429A45}"/>
                </a:ext>
              </a:extLst>
            </p:cNvPr>
            <p:cNvSpPr>
              <a:spLocks/>
            </p:cNvSpPr>
            <p:nvPr/>
          </p:nvSpPr>
          <p:spPr bwMode="auto">
            <a:xfrm>
              <a:off x="1099" y="803"/>
              <a:ext cx="182" cy="36"/>
            </a:xfrm>
            <a:custGeom>
              <a:avLst/>
              <a:gdLst>
                <a:gd name="T0" fmla="*/ 0 w 182"/>
                <a:gd name="T1" fmla="*/ 0 h 36"/>
                <a:gd name="T2" fmla="*/ 11 w 182"/>
                <a:gd name="T3" fmla="*/ 36 h 36"/>
                <a:gd name="T4" fmla="*/ 182 w 182"/>
                <a:gd name="T5" fmla="*/ 36 h 36"/>
                <a:gd name="T6" fmla="*/ 182 w 182"/>
                <a:gd name="T7" fmla="*/ 0 h 36"/>
                <a:gd name="T8" fmla="*/ 0 w 182"/>
                <a:gd name="T9" fmla="*/ 0 h 36"/>
              </a:gdLst>
              <a:ahLst/>
              <a:cxnLst>
                <a:cxn ang="0">
                  <a:pos x="T0" y="T1"/>
                </a:cxn>
                <a:cxn ang="0">
                  <a:pos x="T2" y="T3"/>
                </a:cxn>
                <a:cxn ang="0">
                  <a:pos x="T4" y="T5"/>
                </a:cxn>
                <a:cxn ang="0">
                  <a:pos x="T6" y="T7"/>
                </a:cxn>
                <a:cxn ang="0">
                  <a:pos x="T8" y="T9"/>
                </a:cxn>
              </a:cxnLst>
              <a:rect l="0" t="0" r="r" b="b"/>
              <a:pathLst>
                <a:path w="182" h="36">
                  <a:moveTo>
                    <a:pt x="0" y="0"/>
                  </a:moveTo>
                  <a:lnTo>
                    <a:pt x="11" y="36"/>
                  </a:lnTo>
                  <a:lnTo>
                    <a:pt x="182" y="36"/>
                  </a:lnTo>
                  <a:lnTo>
                    <a:pt x="182" y="0"/>
                  </a:lnTo>
                  <a:lnTo>
                    <a:pt x="0" y="0"/>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Freeform 79">
              <a:extLst>
                <a:ext uri="{FF2B5EF4-FFF2-40B4-BE49-F238E27FC236}">
                  <a16:creationId xmlns:a16="http://schemas.microsoft.com/office/drawing/2014/main" id="{057CEFA3-E624-A348-8338-0ABE503A2C7A}"/>
                </a:ext>
              </a:extLst>
            </p:cNvPr>
            <p:cNvSpPr>
              <a:spLocks/>
            </p:cNvSpPr>
            <p:nvPr/>
          </p:nvSpPr>
          <p:spPr bwMode="auto">
            <a:xfrm>
              <a:off x="1125" y="853"/>
              <a:ext cx="146" cy="39"/>
            </a:xfrm>
            <a:custGeom>
              <a:avLst/>
              <a:gdLst>
                <a:gd name="T0" fmla="*/ 871 w 1224"/>
                <a:gd name="T1" fmla="*/ 0 h 320"/>
                <a:gd name="T2" fmla="*/ 354 w 1224"/>
                <a:gd name="T3" fmla="*/ 0 h 320"/>
                <a:gd name="T4" fmla="*/ 0 w 1224"/>
                <a:gd name="T5" fmla="*/ 320 h 320"/>
                <a:gd name="T6" fmla="*/ 1224 w 1224"/>
                <a:gd name="T7" fmla="*/ 320 h 320"/>
                <a:gd name="T8" fmla="*/ 871 w 1224"/>
                <a:gd name="T9" fmla="*/ 0 h 320"/>
              </a:gdLst>
              <a:ahLst/>
              <a:cxnLst>
                <a:cxn ang="0">
                  <a:pos x="T0" y="T1"/>
                </a:cxn>
                <a:cxn ang="0">
                  <a:pos x="T2" y="T3"/>
                </a:cxn>
                <a:cxn ang="0">
                  <a:pos x="T4" y="T5"/>
                </a:cxn>
                <a:cxn ang="0">
                  <a:pos x="T6" y="T7"/>
                </a:cxn>
                <a:cxn ang="0">
                  <a:pos x="T8" y="T9"/>
                </a:cxn>
              </a:cxnLst>
              <a:rect l="0" t="0" r="r" b="b"/>
              <a:pathLst>
                <a:path w="1224" h="320">
                  <a:moveTo>
                    <a:pt x="871" y="0"/>
                  </a:moveTo>
                  <a:cubicBezTo>
                    <a:pt x="354" y="0"/>
                    <a:pt x="354" y="0"/>
                    <a:pt x="354" y="0"/>
                  </a:cubicBezTo>
                  <a:cubicBezTo>
                    <a:pt x="191" y="54"/>
                    <a:pt x="55" y="160"/>
                    <a:pt x="0" y="320"/>
                  </a:cubicBezTo>
                  <a:cubicBezTo>
                    <a:pt x="1224" y="320"/>
                    <a:pt x="1224" y="320"/>
                    <a:pt x="1224" y="320"/>
                  </a:cubicBezTo>
                  <a:cubicBezTo>
                    <a:pt x="1143" y="160"/>
                    <a:pt x="1007" y="54"/>
                    <a:pt x="87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Freeform 80">
              <a:extLst>
                <a:ext uri="{FF2B5EF4-FFF2-40B4-BE49-F238E27FC236}">
                  <a16:creationId xmlns:a16="http://schemas.microsoft.com/office/drawing/2014/main" id="{B8D84386-F6D3-2F48-B5F4-88C9D29D9B0E}"/>
                </a:ext>
              </a:extLst>
            </p:cNvPr>
            <p:cNvSpPr>
              <a:spLocks/>
            </p:cNvSpPr>
            <p:nvPr/>
          </p:nvSpPr>
          <p:spPr bwMode="auto">
            <a:xfrm>
              <a:off x="1112" y="904"/>
              <a:ext cx="169" cy="109"/>
            </a:xfrm>
            <a:custGeom>
              <a:avLst/>
              <a:gdLst>
                <a:gd name="T0" fmla="*/ 55 w 1408"/>
                <a:gd name="T1" fmla="*/ 0 h 904"/>
                <a:gd name="T2" fmla="*/ 0 w 1408"/>
                <a:gd name="T3" fmla="*/ 220 h 904"/>
                <a:gd name="T4" fmla="*/ 704 w 1408"/>
                <a:gd name="T5" fmla="*/ 904 h 904"/>
                <a:gd name="T6" fmla="*/ 1408 w 1408"/>
                <a:gd name="T7" fmla="*/ 220 h 904"/>
                <a:gd name="T8" fmla="*/ 1381 w 1408"/>
                <a:gd name="T9" fmla="*/ 0 h 904"/>
                <a:gd name="T10" fmla="*/ 55 w 1408"/>
                <a:gd name="T11" fmla="*/ 0 h 904"/>
              </a:gdLst>
              <a:ahLst/>
              <a:cxnLst>
                <a:cxn ang="0">
                  <a:pos x="T0" y="T1"/>
                </a:cxn>
                <a:cxn ang="0">
                  <a:pos x="T2" y="T3"/>
                </a:cxn>
                <a:cxn ang="0">
                  <a:pos x="T4" y="T5"/>
                </a:cxn>
                <a:cxn ang="0">
                  <a:pos x="T6" y="T7"/>
                </a:cxn>
                <a:cxn ang="0">
                  <a:pos x="T8" y="T9"/>
                </a:cxn>
                <a:cxn ang="0">
                  <a:pos x="T10" y="T11"/>
                </a:cxn>
              </a:cxnLst>
              <a:rect l="0" t="0" r="r" b="b"/>
              <a:pathLst>
                <a:path w="1408" h="904">
                  <a:moveTo>
                    <a:pt x="55" y="0"/>
                  </a:moveTo>
                  <a:cubicBezTo>
                    <a:pt x="28" y="55"/>
                    <a:pt x="0" y="137"/>
                    <a:pt x="0" y="220"/>
                  </a:cubicBezTo>
                  <a:cubicBezTo>
                    <a:pt x="0" y="603"/>
                    <a:pt x="325" y="904"/>
                    <a:pt x="704" y="904"/>
                  </a:cubicBezTo>
                  <a:cubicBezTo>
                    <a:pt x="1111" y="904"/>
                    <a:pt x="1408" y="603"/>
                    <a:pt x="1408" y="220"/>
                  </a:cubicBezTo>
                  <a:cubicBezTo>
                    <a:pt x="1408" y="137"/>
                    <a:pt x="1408" y="55"/>
                    <a:pt x="1381" y="0"/>
                  </a:cubicBezTo>
                  <a:lnTo>
                    <a:pt x="55" y="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Freeform 81">
              <a:extLst>
                <a:ext uri="{FF2B5EF4-FFF2-40B4-BE49-F238E27FC236}">
                  <a16:creationId xmlns:a16="http://schemas.microsoft.com/office/drawing/2014/main" id="{7304B4EF-60F8-0342-9D74-DCFCB2A01D51}"/>
                </a:ext>
              </a:extLst>
            </p:cNvPr>
            <p:cNvSpPr>
              <a:spLocks/>
            </p:cNvSpPr>
            <p:nvPr/>
          </p:nvSpPr>
          <p:spPr bwMode="auto">
            <a:xfrm>
              <a:off x="1099" y="853"/>
              <a:ext cx="182" cy="39"/>
            </a:xfrm>
            <a:custGeom>
              <a:avLst/>
              <a:gdLst>
                <a:gd name="T0" fmla="*/ 11 w 182"/>
                <a:gd name="T1" fmla="*/ 0 h 39"/>
                <a:gd name="T2" fmla="*/ 0 w 182"/>
                <a:gd name="T3" fmla="*/ 39 h 39"/>
                <a:gd name="T4" fmla="*/ 182 w 182"/>
                <a:gd name="T5" fmla="*/ 39 h 39"/>
                <a:gd name="T6" fmla="*/ 182 w 182"/>
                <a:gd name="T7" fmla="*/ 0 h 39"/>
                <a:gd name="T8" fmla="*/ 11 w 182"/>
                <a:gd name="T9" fmla="*/ 0 h 39"/>
              </a:gdLst>
              <a:ahLst/>
              <a:cxnLst>
                <a:cxn ang="0">
                  <a:pos x="T0" y="T1"/>
                </a:cxn>
                <a:cxn ang="0">
                  <a:pos x="T2" y="T3"/>
                </a:cxn>
                <a:cxn ang="0">
                  <a:pos x="T4" y="T5"/>
                </a:cxn>
                <a:cxn ang="0">
                  <a:pos x="T6" y="T7"/>
                </a:cxn>
                <a:cxn ang="0">
                  <a:pos x="T8" y="T9"/>
                </a:cxn>
              </a:cxnLst>
              <a:rect l="0" t="0" r="r" b="b"/>
              <a:pathLst>
                <a:path w="182" h="39">
                  <a:moveTo>
                    <a:pt x="11" y="0"/>
                  </a:moveTo>
                  <a:lnTo>
                    <a:pt x="0" y="39"/>
                  </a:lnTo>
                  <a:lnTo>
                    <a:pt x="182" y="39"/>
                  </a:lnTo>
                  <a:lnTo>
                    <a:pt x="182" y="0"/>
                  </a:lnTo>
                  <a:lnTo>
                    <a:pt x="11" y="0"/>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Freeform 82">
              <a:extLst>
                <a:ext uri="{FF2B5EF4-FFF2-40B4-BE49-F238E27FC236}">
                  <a16:creationId xmlns:a16="http://schemas.microsoft.com/office/drawing/2014/main" id="{AF4C3B30-9FF6-C64F-9258-5967B331C108}"/>
                </a:ext>
              </a:extLst>
            </p:cNvPr>
            <p:cNvSpPr>
              <a:spLocks/>
            </p:cNvSpPr>
            <p:nvPr/>
          </p:nvSpPr>
          <p:spPr bwMode="auto">
            <a:xfrm>
              <a:off x="843" y="1153"/>
              <a:ext cx="174" cy="34"/>
            </a:xfrm>
            <a:custGeom>
              <a:avLst/>
              <a:gdLst>
                <a:gd name="T0" fmla="*/ 1376 w 1456"/>
                <a:gd name="T1" fmla="*/ 280 h 280"/>
                <a:gd name="T2" fmla="*/ 1456 w 1456"/>
                <a:gd name="T3" fmla="*/ 196 h 280"/>
                <a:gd name="T4" fmla="*/ 1456 w 1456"/>
                <a:gd name="T5" fmla="*/ 0 h 280"/>
                <a:gd name="T6" fmla="*/ 0 w 1456"/>
                <a:gd name="T7" fmla="*/ 0 h 280"/>
                <a:gd name="T8" fmla="*/ 0 w 1456"/>
                <a:gd name="T9" fmla="*/ 196 h 280"/>
                <a:gd name="T10" fmla="*/ 81 w 1456"/>
                <a:gd name="T11" fmla="*/ 280 h 280"/>
                <a:gd name="T12" fmla="*/ 1376 w 1456"/>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1456" h="280">
                  <a:moveTo>
                    <a:pt x="1376" y="280"/>
                  </a:moveTo>
                  <a:cubicBezTo>
                    <a:pt x="1403" y="280"/>
                    <a:pt x="1456" y="224"/>
                    <a:pt x="1456" y="196"/>
                  </a:cubicBezTo>
                  <a:cubicBezTo>
                    <a:pt x="1456" y="0"/>
                    <a:pt x="1456" y="0"/>
                    <a:pt x="1456" y="0"/>
                  </a:cubicBezTo>
                  <a:cubicBezTo>
                    <a:pt x="0" y="0"/>
                    <a:pt x="0" y="0"/>
                    <a:pt x="0" y="0"/>
                  </a:cubicBezTo>
                  <a:cubicBezTo>
                    <a:pt x="0" y="196"/>
                    <a:pt x="0" y="196"/>
                    <a:pt x="0" y="196"/>
                  </a:cubicBezTo>
                  <a:cubicBezTo>
                    <a:pt x="0" y="224"/>
                    <a:pt x="27" y="280"/>
                    <a:pt x="81" y="280"/>
                  </a:cubicBezTo>
                  <a:lnTo>
                    <a:pt x="1376" y="28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83">
              <a:extLst>
                <a:ext uri="{FF2B5EF4-FFF2-40B4-BE49-F238E27FC236}">
                  <a16:creationId xmlns:a16="http://schemas.microsoft.com/office/drawing/2014/main" id="{9A5863DC-8DFC-7842-9EFC-ABA7B209F85C}"/>
                </a:ext>
              </a:extLst>
            </p:cNvPr>
            <p:cNvSpPr>
              <a:spLocks/>
            </p:cNvSpPr>
            <p:nvPr/>
          </p:nvSpPr>
          <p:spPr bwMode="auto">
            <a:xfrm>
              <a:off x="1074" y="1016"/>
              <a:ext cx="256" cy="124"/>
            </a:xfrm>
            <a:custGeom>
              <a:avLst/>
              <a:gdLst>
                <a:gd name="T0" fmla="*/ 1488 w 2136"/>
                <a:gd name="T1" fmla="*/ 83 h 1040"/>
                <a:gd name="T2" fmla="*/ 0 w 2136"/>
                <a:gd name="T3" fmla="*/ 1040 h 1040"/>
                <a:gd name="T4" fmla="*/ 2136 w 2136"/>
                <a:gd name="T5" fmla="*/ 1040 h 1040"/>
                <a:gd name="T6" fmla="*/ 2136 w 2136"/>
                <a:gd name="T7" fmla="*/ 767 h 1040"/>
                <a:gd name="T8" fmla="*/ 1596 w 2136"/>
                <a:gd name="T9" fmla="*/ 0 h 1040"/>
                <a:gd name="T10" fmla="*/ 1569 w 2136"/>
                <a:gd name="T11" fmla="*/ 0 h 1040"/>
                <a:gd name="T12" fmla="*/ 1515 w 2136"/>
                <a:gd name="T13" fmla="*/ 28 h 1040"/>
                <a:gd name="T14" fmla="*/ 1488 w 2136"/>
                <a:gd name="T15" fmla="*/ 83 h 10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6" h="1040">
                  <a:moveTo>
                    <a:pt x="1488" y="83"/>
                  </a:moveTo>
                  <a:cubicBezTo>
                    <a:pt x="0" y="1040"/>
                    <a:pt x="0" y="1040"/>
                    <a:pt x="0" y="1040"/>
                  </a:cubicBezTo>
                  <a:cubicBezTo>
                    <a:pt x="2136" y="1040"/>
                    <a:pt x="2136" y="1040"/>
                    <a:pt x="2136" y="1040"/>
                  </a:cubicBezTo>
                  <a:cubicBezTo>
                    <a:pt x="2136" y="767"/>
                    <a:pt x="2136" y="767"/>
                    <a:pt x="2136" y="767"/>
                  </a:cubicBezTo>
                  <a:cubicBezTo>
                    <a:pt x="2136" y="411"/>
                    <a:pt x="1920" y="28"/>
                    <a:pt x="1596" y="0"/>
                  </a:cubicBezTo>
                  <a:cubicBezTo>
                    <a:pt x="1569" y="0"/>
                    <a:pt x="1569" y="0"/>
                    <a:pt x="1569" y="0"/>
                  </a:cubicBezTo>
                  <a:cubicBezTo>
                    <a:pt x="1569" y="0"/>
                    <a:pt x="1542" y="28"/>
                    <a:pt x="1515" y="28"/>
                  </a:cubicBezTo>
                  <a:cubicBezTo>
                    <a:pt x="1515" y="55"/>
                    <a:pt x="1515" y="55"/>
                    <a:pt x="1488" y="83"/>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84">
              <a:extLst>
                <a:ext uri="{FF2B5EF4-FFF2-40B4-BE49-F238E27FC236}">
                  <a16:creationId xmlns:a16="http://schemas.microsoft.com/office/drawing/2014/main" id="{EB133FD2-A4B5-5A4C-98A1-E681C704E17B}"/>
                </a:ext>
              </a:extLst>
            </p:cNvPr>
            <p:cNvSpPr>
              <a:spLocks noChangeArrowheads="1"/>
            </p:cNvSpPr>
            <p:nvPr/>
          </p:nvSpPr>
          <p:spPr bwMode="auto">
            <a:xfrm>
              <a:off x="1057" y="1153"/>
              <a:ext cx="273" cy="34"/>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85">
              <a:extLst>
                <a:ext uri="{FF2B5EF4-FFF2-40B4-BE49-F238E27FC236}">
                  <a16:creationId xmlns:a16="http://schemas.microsoft.com/office/drawing/2014/main" id="{F522080B-55F1-1549-9D5D-C72325358691}"/>
                </a:ext>
              </a:extLst>
            </p:cNvPr>
            <p:cNvSpPr>
              <a:spLocks/>
            </p:cNvSpPr>
            <p:nvPr/>
          </p:nvSpPr>
          <p:spPr bwMode="auto">
            <a:xfrm>
              <a:off x="1057" y="1016"/>
              <a:ext cx="149" cy="119"/>
            </a:xfrm>
            <a:custGeom>
              <a:avLst/>
              <a:gdLst>
                <a:gd name="T0" fmla="*/ 1248 w 1248"/>
                <a:gd name="T1" fmla="*/ 193 h 992"/>
                <a:gd name="T2" fmla="*/ 1140 w 1248"/>
                <a:gd name="T3" fmla="*/ 193 h 992"/>
                <a:gd name="T4" fmla="*/ 543 w 1248"/>
                <a:gd name="T5" fmla="*/ 0 h 992"/>
                <a:gd name="T6" fmla="*/ 543 w 1248"/>
                <a:gd name="T7" fmla="*/ 0 h 992"/>
                <a:gd name="T8" fmla="*/ 0 w 1248"/>
                <a:gd name="T9" fmla="*/ 772 h 992"/>
                <a:gd name="T10" fmla="*/ 0 w 1248"/>
                <a:gd name="T11" fmla="*/ 992 h 992"/>
                <a:gd name="T12" fmla="*/ 1248 w 1248"/>
                <a:gd name="T13" fmla="*/ 193 h 992"/>
              </a:gdLst>
              <a:ahLst/>
              <a:cxnLst>
                <a:cxn ang="0">
                  <a:pos x="T0" y="T1"/>
                </a:cxn>
                <a:cxn ang="0">
                  <a:pos x="T2" y="T3"/>
                </a:cxn>
                <a:cxn ang="0">
                  <a:pos x="T4" y="T5"/>
                </a:cxn>
                <a:cxn ang="0">
                  <a:pos x="T6" y="T7"/>
                </a:cxn>
                <a:cxn ang="0">
                  <a:pos x="T8" y="T9"/>
                </a:cxn>
                <a:cxn ang="0">
                  <a:pos x="T10" y="T11"/>
                </a:cxn>
                <a:cxn ang="0">
                  <a:pos x="T12" y="T13"/>
                </a:cxn>
              </a:cxnLst>
              <a:rect l="0" t="0" r="r" b="b"/>
              <a:pathLst>
                <a:path w="1248" h="992">
                  <a:moveTo>
                    <a:pt x="1248" y="193"/>
                  </a:moveTo>
                  <a:cubicBezTo>
                    <a:pt x="1194" y="193"/>
                    <a:pt x="1167" y="193"/>
                    <a:pt x="1140" y="193"/>
                  </a:cubicBezTo>
                  <a:cubicBezTo>
                    <a:pt x="950" y="193"/>
                    <a:pt x="760" y="138"/>
                    <a:pt x="543" y="0"/>
                  </a:cubicBezTo>
                  <a:cubicBezTo>
                    <a:pt x="543" y="0"/>
                    <a:pt x="543" y="0"/>
                    <a:pt x="543" y="0"/>
                  </a:cubicBezTo>
                  <a:cubicBezTo>
                    <a:pt x="245" y="28"/>
                    <a:pt x="0" y="414"/>
                    <a:pt x="0" y="772"/>
                  </a:cubicBezTo>
                  <a:cubicBezTo>
                    <a:pt x="0" y="992"/>
                    <a:pt x="0" y="992"/>
                    <a:pt x="0" y="992"/>
                  </a:cubicBezTo>
                  <a:lnTo>
                    <a:pt x="1248" y="193"/>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86">
              <a:extLst>
                <a:ext uri="{FF2B5EF4-FFF2-40B4-BE49-F238E27FC236}">
                  <a16:creationId xmlns:a16="http://schemas.microsoft.com/office/drawing/2014/main" id="{BD68E603-C206-3F43-861A-992D57DFF7DB}"/>
                </a:ext>
              </a:extLst>
            </p:cNvPr>
            <p:cNvSpPr>
              <a:spLocks/>
            </p:cNvSpPr>
            <p:nvPr/>
          </p:nvSpPr>
          <p:spPr bwMode="auto">
            <a:xfrm>
              <a:off x="804" y="964"/>
              <a:ext cx="26" cy="176"/>
            </a:xfrm>
            <a:custGeom>
              <a:avLst/>
              <a:gdLst>
                <a:gd name="T0" fmla="*/ 0 w 224"/>
                <a:gd name="T1" fmla="*/ 82 h 1472"/>
                <a:gd name="T2" fmla="*/ 0 w 224"/>
                <a:gd name="T3" fmla="*/ 1391 h 1472"/>
                <a:gd name="T4" fmla="*/ 84 w 224"/>
                <a:gd name="T5" fmla="*/ 1472 h 1472"/>
                <a:gd name="T6" fmla="*/ 224 w 224"/>
                <a:gd name="T7" fmla="*/ 1472 h 1472"/>
                <a:gd name="T8" fmla="*/ 224 w 224"/>
                <a:gd name="T9" fmla="*/ 0 h 1472"/>
                <a:gd name="T10" fmla="*/ 84 w 224"/>
                <a:gd name="T11" fmla="*/ 0 h 1472"/>
                <a:gd name="T12" fmla="*/ 0 w 224"/>
                <a:gd name="T13" fmla="*/ 82 h 1472"/>
              </a:gdLst>
              <a:ahLst/>
              <a:cxnLst>
                <a:cxn ang="0">
                  <a:pos x="T0" y="T1"/>
                </a:cxn>
                <a:cxn ang="0">
                  <a:pos x="T2" y="T3"/>
                </a:cxn>
                <a:cxn ang="0">
                  <a:pos x="T4" y="T5"/>
                </a:cxn>
                <a:cxn ang="0">
                  <a:pos x="T6" y="T7"/>
                </a:cxn>
                <a:cxn ang="0">
                  <a:pos x="T8" y="T9"/>
                </a:cxn>
                <a:cxn ang="0">
                  <a:pos x="T10" y="T11"/>
                </a:cxn>
                <a:cxn ang="0">
                  <a:pos x="T12" y="T13"/>
                </a:cxn>
              </a:cxnLst>
              <a:rect l="0" t="0" r="r" b="b"/>
              <a:pathLst>
                <a:path w="224" h="1472">
                  <a:moveTo>
                    <a:pt x="0" y="82"/>
                  </a:moveTo>
                  <a:cubicBezTo>
                    <a:pt x="0" y="1391"/>
                    <a:pt x="0" y="1391"/>
                    <a:pt x="0" y="1391"/>
                  </a:cubicBezTo>
                  <a:cubicBezTo>
                    <a:pt x="0" y="1445"/>
                    <a:pt x="28" y="1472"/>
                    <a:pt x="84" y="1472"/>
                  </a:cubicBezTo>
                  <a:cubicBezTo>
                    <a:pt x="224" y="1472"/>
                    <a:pt x="224" y="1472"/>
                    <a:pt x="224" y="1472"/>
                  </a:cubicBezTo>
                  <a:cubicBezTo>
                    <a:pt x="224" y="0"/>
                    <a:pt x="224" y="0"/>
                    <a:pt x="224" y="0"/>
                  </a:cubicBezTo>
                  <a:cubicBezTo>
                    <a:pt x="84" y="0"/>
                    <a:pt x="84" y="0"/>
                    <a:pt x="84" y="0"/>
                  </a:cubicBezTo>
                  <a:cubicBezTo>
                    <a:pt x="28" y="0"/>
                    <a:pt x="0" y="55"/>
                    <a:pt x="0" y="82"/>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9" name="Textfeld 172">
            <a:extLst>
              <a:ext uri="{FF2B5EF4-FFF2-40B4-BE49-F238E27FC236}">
                <a16:creationId xmlns:a16="http://schemas.microsoft.com/office/drawing/2014/main" id="{D17ED1C6-9AB7-E341-AB63-D099635EDC4D}"/>
              </a:ext>
            </a:extLst>
          </p:cNvPr>
          <p:cNvSpPr txBox="1"/>
          <p:nvPr/>
        </p:nvSpPr>
        <p:spPr>
          <a:xfrm>
            <a:off x="10644093" y="4505292"/>
            <a:ext cx="1186999" cy="577327"/>
          </a:xfrm>
          <a:prstGeom prst="rect">
            <a:avLst/>
          </a:prstGeom>
          <a:noFill/>
        </p:spPr>
        <p:txBody>
          <a:bodyPr wrap="none" lIns="72000" tIns="0" rIns="72000" bIns="0" rtlCol="0" anchor="t">
            <a:noAutofit/>
          </a:bodyPr>
          <a:lstStyle/>
          <a:p>
            <a:pPr algn="ctr">
              <a:spcBef>
                <a:spcPts val="300"/>
              </a:spcBef>
              <a:spcAft>
                <a:spcPts val="100"/>
              </a:spcAft>
              <a:buClr>
                <a:schemeClr val="tx2"/>
              </a:buClr>
            </a:pPr>
            <a:r>
              <a:rPr lang="en-US" sz="1000" b="1" dirty="0">
                <a:latin typeface="Open Sans" panose="020B0606030504020204" pitchFamily="34" charset="0"/>
                <a:ea typeface="Open Sans" panose="020B0606030504020204" pitchFamily="34" charset="0"/>
                <a:cs typeface="Open Sans" panose="020B0606030504020204" pitchFamily="34" charset="0"/>
              </a:rPr>
              <a:t>Verifier</a:t>
            </a:r>
            <a:br>
              <a:rPr lang="en-US" sz="1000" b="1" dirty="0">
                <a:latin typeface="Open Sans" panose="020B0606030504020204" pitchFamily="34" charset="0"/>
                <a:ea typeface="Open Sans" panose="020B0606030504020204" pitchFamily="34" charset="0"/>
                <a:cs typeface="Open Sans" panose="020B0606030504020204" pitchFamily="34" charset="0"/>
              </a:rPr>
            </a:br>
            <a:r>
              <a:rPr lang="en-US" sz="1000" i="1" dirty="0">
                <a:latin typeface="Open Sans" panose="020B0606030504020204" pitchFamily="34" charset="0"/>
                <a:ea typeface="Open Sans" panose="020B0606030504020204" pitchFamily="34" charset="0"/>
                <a:cs typeface="Open Sans" panose="020B0606030504020204" pitchFamily="34" charset="0"/>
              </a:rPr>
              <a:t>Requests, Verifies</a:t>
            </a:r>
            <a:endParaRPr lang="en-US" sz="10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1" name="Gruppieren 69">
            <a:extLst>
              <a:ext uri="{FF2B5EF4-FFF2-40B4-BE49-F238E27FC236}">
                <a16:creationId xmlns:a16="http://schemas.microsoft.com/office/drawing/2014/main" id="{41028997-DF77-3D40-95D1-7F6E541B4E2E}"/>
              </a:ext>
            </a:extLst>
          </p:cNvPr>
          <p:cNvGrpSpPr/>
          <p:nvPr/>
        </p:nvGrpSpPr>
        <p:grpSpPr>
          <a:xfrm>
            <a:off x="7633868" y="5777595"/>
            <a:ext cx="2702938" cy="337862"/>
            <a:chOff x="6629028" y="3233918"/>
            <a:chExt cx="5191196" cy="648889"/>
          </a:xfrm>
        </p:grpSpPr>
        <p:grpSp>
          <p:nvGrpSpPr>
            <p:cNvPr id="42" name="Gruppieren 32">
              <a:extLst>
                <a:ext uri="{FF2B5EF4-FFF2-40B4-BE49-F238E27FC236}">
                  <a16:creationId xmlns:a16="http://schemas.microsoft.com/office/drawing/2014/main" id="{C9F24D66-AEA6-5A45-A6ED-8B61FCDFEB0F}"/>
                </a:ext>
              </a:extLst>
            </p:cNvPr>
            <p:cNvGrpSpPr/>
            <p:nvPr/>
          </p:nvGrpSpPr>
          <p:grpSpPr>
            <a:xfrm>
              <a:off x="6629028" y="3233918"/>
              <a:ext cx="2465811" cy="648889"/>
              <a:chOff x="6629028" y="3233918"/>
              <a:chExt cx="3474766" cy="914400"/>
            </a:xfrm>
          </p:grpSpPr>
          <p:grpSp>
            <p:nvGrpSpPr>
              <p:cNvPr id="65" name="Gruppieren 11">
                <a:extLst>
                  <a:ext uri="{FF2B5EF4-FFF2-40B4-BE49-F238E27FC236}">
                    <a16:creationId xmlns:a16="http://schemas.microsoft.com/office/drawing/2014/main" id="{F40583E3-3B6B-434E-9916-53A753BDAF89}"/>
                  </a:ext>
                </a:extLst>
              </p:cNvPr>
              <p:cNvGrpSpPr/>
              <p:nvPr/>
            </p:nvGrpSpPr>
            <p:grpSpPr>
              <a:xfrm>
                <a:off x="7464189" y="3633533"/>
                <a:ext cx="524260" cy="115171"/>
                <a:chOff x="7588031" y="2811143"/>
                <a:chExt cx="1057877" cy="232397"/>
              </a:xfrm>
            </p:grpSpPr>
            <p:sp>
              <p:nvSpPr>
                <p:cNvPr id="79" name="Rechteck: abgerundete Ecken 29">
                  <a:extLst>
                    <a:ext uri="{FF2B5EF4-FFF2-40B4-BE49-F238E27FC236}">
                      <a16:creationId xmlns:a16="http://schemas.microsoft.com/office/drawing/2014/main" id="{605A1E33-3AFE-DF49-B302-E9A412E38CF7}"/>
                    </a:ext>
                  </a:extLst>
                </p:cNvPr>
                <p:cNvSpPr/>
                <p:nvPr/>
              </p:nvSpPr>
              <p:spPr bwMode="gray">
                <a:xfrm>
                  <a:off x="7588031"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0" name="Rechteck: abgerundete Ecken 30">
                  <a:extLst>
                    <a:ext uri="{FF2B5EF4-FFF2-40B4-BE49-F238E27FC236}">
                      <a16:creationId xmlns:a16="http://schemas.microsoft.com/office/drawing/2014/main" id="{742C7C08-BA00-6A40-8673-0DD3936E41EF}"/>
                    </a:ext>
                  </a:extLst>
                </p:cNvPr>
                <p:cNvSpPr/>
                <p:nvPr/>
              </p:nvSpPr>
              <p:spPr bwMode="gray">
                <a:xfrm>
                  <a:off x="8185315"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1" name="Rechteck: abgerundete Ecken 31">
                  <a:extLst>
                    <a:ext uri="{FF2B5EF4-FFF2-40B4-BE49-F238E27FC236}">
                      <a16:creationId xmlns:a16="http://schemas.microsoft.com/office/drawing/2014/main" id="{3C4BE128-B80A-0A4F-922C-618391DDC327}"/>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6" name="Gruppieren 12">
                <a:extLst>
                  <a:ext uri="{FF2B5EF4-FFF2-40B4-BE49-F238E27FC236}">
                    <a16:creationId xmlns:a16="http://schemas.microsoft.com/office/drawing/2014/main" id="{C56C7176-AEBD-2549-9869-72E1DB7CFA62}"/>
                  </a:ext>
                </a:extLst>
              </p:cNvPr>
              <p:cNvGrpSpPr/>
              <p:nvPr/>
            </p:nvGrpSpPr>
            <p:grpSpPr>
              <a:xfrm>
                <a:off x="8744373" y="3633533"/>
                <a:ext cx="524260" cy="115171"/>
                <a:chOff x="7588031" y="2811143"/>
                <a:chExt cx="1057877" cy="232397"/>
              </a:xfrm>
            </p:grpSpPr>
            <p:sp>
              <p:nvSpPr>
                <p:cNvPr id="76" name="Rechteck: abgerundete Ecken 26">
                  <a:extLst>
                    <a:ext uri="{FF2B5EF4-FFF2-40B4-BE49-F238E27FC236}">
                      <a16:creationId xmlns:a16="http://schemas.microsoft.com/office/drawing/2014/main" id="{264E6C05-1ECB-844B-8DC7-9D4B621F6136}"/>
                    </a:ext>
                  </a:extLst>
                </p:cNvPr>
                <p:cNvSpPr/>
                <p:nvPr/>
              </p:nvSpPr>
              <p:spPr bwMode="gray">
                <a:xfrm>
                  <a:off x="7588031"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7" name="Rechteck: abgerundete Ecken 27">
                  <a:extLst>
                    <a:ext uri="{FF2B5EF4-FFF2-40B4-BE49-F238E27FC236}">
                      <a16:creationId xmlns:a16="http://schemas.microsoft.com/office/drawing/2014/main" id="{FD01F7C3-1641-2A45-AF08-1D6DF6D54E94}"/>
                    </a:ext>
                  </a:extLst>
                </p:cNvPr>
                <p:cNvSpPr/>
                <p:nvPr/>
              </p:nvSpPr>
              <p:spPr bwMode="gray">
                <a:xfrm>
                  <a:off x="8185315"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8" name="Rechteck: abgerundete Ecken 28">
                  <a:extLst>
                    <a:ext uri="{FF2B5EF4-FFF2-40B4-BE49-F238E27FC236}">
                      <a16:creationId xmlns:a16="http://schemas.microsoft.com/office/drawing/2014/main" id="{09EF34B1-2712-CC40-9FBE-435190B5B9A6}"/>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74" name="Rechteck 22">
                <a:extLst>
                  <a:ext uri="{FF2B5EF4-FFF2-40B4-BE49-F238E27FC236}">
                    <a16:creationId xmlns:a16="http://schemas.microsoft.com/office/drawing/2014/main" id="{E2EE9246-5E4C-3342-82DA-088D87177782}"/>
                  </a:ext>
                </a:extLst>
              </p:cNvPr>
              <p:cNvSpPr/>
              <p:nvPr/>
            </p:nvSpPr>
            <p:spPr bwMode="gray">
              <a:xfrm>
                <a:off x="9189394" y="3233918"/>
                <a:ext cx="914400" cy="9144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2" name="Rechteck 20">
                <a:extLst>
                  <a:ext uri="{FF2B5EF4-FFF2-40B4-BE49-F238E27FC236}">
                    <a16:creationId xmlns:a16="http://schemas.microsoft.com/office/drawing/2014/main" id="{DAAB47F3-FD8F-2348-B927-0138D106B047}"/>
                  </a:ext>
                </a:extLst>
              </p:cNvPr>
              <p:cNvSpPr/>
              <p:nvPr/>
            </p:nvSpPr>
            <p:spPr bwMode="gray">
              <a:xfrm>
                <a:off x="6629028" y="3233918"/>
                <a:ext cx="914400" cy="9144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Rechteck 18">
                <a:extLst>
                  <a:ext uri="{FF2B5EF4-FFF2-40B4-BE49-F238E27FC236}">
                    <a16:creationId xmlns:a16="http://schemas.microsoft.com/office/drawing/2014/main" id="{77C005E5-18BC-F740-B826-1FBD602A00EA}"/>
                  </a:ext>
                </a:extLst>
              </p:cNvPr>
              <p:cNvSpPr/>
              <p:nvPr/>
            </p:nvSpPr>
            <p:spPr bwMode="gray">
              <a:xfrm>
                <a:off x="7909211" y="3233918"/>
                <a:ext cx="914400" cy="9144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3" name="Gruppieren 34">
              <a:extLst>
                <a:ext uri="{FF2B5EF4-FFF2-40B4-BE49-F238E27FC236}">
                  <a16:creationId xmlns:a16="http://schemas.microsoft.com/office/drawing/2014/main" id="{B394CAD7-46BB-C54C-815B-51CE149F6CAA}"/>
                </a:ext>
              </a:extLst>
            </p:cNvPr>
            <p:cNvGrpSpPr/>
            <p:nvPr/>
          </p:nvGrpSpPr>
          <p:grpSpPr>
            <a:xfrm>
              <a:off x="9038608" y="3517498"/>
              <a:ext cx="372033" cy="81729"/>
              <a:chOff x="7588031" y="2811143"/>
              <a:chExt cx="1057877" cy="232397"/>
            </a:xfrm>
          </p:grpSpPr>
          <p:sp>
            <p:nvSpPr>
              <p:cNvPr id="62" name="Rechteck: abgerundete Ecken 48">
                <a:extLst>
                  <a:ext uri="{FF2B5EF4-FFF2-40B4-BE49-F238E27FC236}">
                    <a16:creationId xmlns:a16="http://schemas.microsoft.com/office/drawing/2014/main" id="{D3898F85-AAC9-ED45-9C42-967DBC9F14E4}"/>
                  </a:ext>
                </a:extLst>
              </p:cNvPr>
              <p:cNvSpPr/>
              <p:nvPr/>
            </p:nvSpPr>
            <p:spPr bwMode="gray">
              <a:xfrm>
                <a:off x="7588031"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 name="Rechteck: abgerundete Ecken 49">
                <a:extLst>
                  <a:ext uri="{FF2B5EF4-FFF2-40B4-BE49-F238E27FC236}">
                    <a16:creationId xmlns:a16="http://schemas.microsoft.com/office/drawing/2014/main" id="{217DD25C-4BBF-C546-94DD-27F02E137573}"/>
                  </a:ext>
                </a:extLst>
              </p:cNvPr>
              <p:cNvSpPr/>
              <p:nvPr/>
            </p:nvSpPr>
            <p:spPr bwMode="gray">
              <a:xfrm>
                <a:off x="8185315"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 name="Rechteck: abgerundete Ecken 50">
                <a:extLst>
                  <a:ext uri="{FF2B5EF4-FFF2-40B4-BE49-F238E27FC236}">
                    <a16:creationId xmlns:a16="http://schemas.microsoft.com/office/drawing/2014/main" id="{0AD8C8A7-DC8D-8C45-97E0-27D728FF086A}"/>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4" name="Gruppieren 35">
              <a:extLst>
                <a:ext uri="{FF2B5EF4-FFF2-40B4-BE49-F238E27FC236}">
                  <a16:creationId xmlns:a16="http://schemas.microsoft.com/office/drawing/2014/main" id="{0E408952-E9F9-1445-ADFE-68F0D3BEFE14}"/>
                </a:ext>
              </a:extLst>
            </p:cNvPr>
            <p:cNvGrpSpPr/>
            <p:nvPr/>
          </p:nvGrpSpPr>
          <p:grpSpPr>
            <a:xfrm>
              <a:off x="9947070" y="3517498"/>
              <a:ext cx="372033" cy="81729"/>
              <a:chOff x="7588031" y="2811143"/>
              <a:chExt cx="1057877" cy="232397"/>
            </a:xfrm>
          </p:grpSpPr>
          <p:sp>
            <p:nvSpPr>
              <p:cNvPr id="59" name="Rechteck: abgerundete Ecken 45">
                <a:extLst>
                  <a:ext uri="{FF2B5EF4-FFF2-40B4-BE49-F238E27FC236}">
                    <a16:creationId xmlns:a16="http://schemas.microsoft.com/office/drawing/2014/main" id="{17685952-E4F7-AB4E-A0FB-4FA5D7A22532}"/>
                  </a:ext>
                </a:extLst>
              </p:cNvPr>
              <p:cNvSpPr/>
              <p:nvPr/>
            </p:nvSpPr>
            <p:spPr bwMode="gray">
              <a:xfrm>
                <a:off x="7588031"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0" name="Rechteck: abgerundete Ecken 46">
                <a:extLst>
                  <a:ext uri="{FF2B5EF4-FFF2-40B4-BE49-F238E27FC236}">
                    <a16:creationId xmlns:a16="http://schemas.microsoft.com/office/drawing/2014/main" id="{656AE5CE-0112-EE48-9859-0A22E22C27E5}"/>
                  </a:ext>
                </a:extLst>
              </p:cNvPr>
              <p:cNvSpPr/>
              <p:nvPr/>
            </p:nvSpPr>
            <p:spPr bwMode="gray">
              <a:xfrm>
                <a:off x="8185315"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 name="Rechteck: abgerundete Ecken 47">
                <a:extLst>
                  <a:ext uri="{FF2B5EF4-FFF2-40B4-BE49-F238E27FC236}">
                    <a16:creationId xmlns:a16="http://schemas.microsoft.com/office/drawing/2014/main" id="{FE895780-3D88-3F4E-851A-DBD434A63DAA}"/>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7" name="Rechteck 43">
              <a:extLst>
                <a:ext uri="{FF2B5EF4-FFF2-40B4-BE49-F238E27FC236}">
                  <a16:creationId xmlns:a16="http://schemas.microsoft.com/office/drawing/2014/main" id="{C0F8C192-9F3B-7846-85B5-65CF50862910}"/>
                </a:ext>
              </a:extLst>
            </p:cNvPr>
            <p:cNvSpPr/>
            <p:nvPr/>
          </p:nvSpPr>
          <p:spPr bwMode="gray">
            <a:xfrm>
              <a:off x="10262872" y="3233918"/>
              <a:ext cx="648889" cy="648889"/>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Rechteck 39">
              <a:extLst>
                <a:ext uri="{FF2B5EF4-FFF2-40B4-BE49-F238E27FC236}">
                  <a16:creationId xmlns:a16="http://schemas.microsoft.com/office/drawing/2014/main" id="{89BC5995-6366-9A48-8A3D-49514A87664F}"/>
                </a:ext>
              </a:extLst>
            </p:cNvPr>
            <p:cNvSpPr/>
            <p:nvPr/>
          </p:nvSpPr>
          <p:spPr bwMode="gray">
            <a:xfrm>
              <a:off x="9354411" y="3233918"/>
              <a:ext cx="648889" cy="648889"/>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7" name="Gruppieren 51">
              <a:extLst>
                <a:ext uri="{FF2B5EF4-FFF2-40B4-BE49-F238E27FC236}">
                  <a16:creationId xmlns:a16="http://schemas.microsoft.com/office/drawing/2014/main" id="{0CBC95ED-624D-4743-A139-B367D1A2DD7F}"/>
                </a:ext>
              </a:extLst>
            </p:cNvPr>
            <p:cNvGrpSpPr/>
            <p:nvPr/>
          </p:nvGrpSpPr>
          <p:grpSpPr>
            <a:xfrm>
              <a:off x="10855532" y="3233918"/>
              <a:ext cx="964692" cy="648889"/>
              <a:chOff x="7464189" y="3233918"/>
              <a:chExt cx="1359422" cy="914400"/>
            </a:xfrm>
          </p:grpSpPr>
          <p:grpSp>
            <p:nvGrpSpPr>
              <p:cNvPr id="48" name="Gruppieren 52">
                <a:extLst>
                  <a:ext uri="{FF2B5EF4-FFF2-40B4-BE49-F238E27FC236}">
                    <a16:creationId xmlns:a16="http://schemas.microsoft.com/office/drawing/2014/main" id="{4B7AB37A-CFFD-2046-A99D-4D09CAD32973}"/>
                  </a:ext>
                </a:extLst>
              </p:cNvPr>
              <p:cNvGrpSpPr/>
              <p:nvPr/>
            </p:nvGrpSpPr>
            <p:grpSpPr>
              <a:xfrm>
                <a:off x="7464189" y="3633533"/>
                <a:ext cx="524260" cy="115171"/>
                <a:chOff x="7588031" y="2811143"/>
                <a:chExt cx="1057877" cy="232397"/>
              </a:xfrm>
            </p:grpSpPr>
            <p:sp>
              <p:nvSpPr>
                <p:cNvPr id="52" name="Rechteck: abgerundete Ecken 66">
                  <a:extLst>
                    <a:ext uri="{FF2B5EF4-FFF2-40B4-BE49-F238E27FC236}">
                      <a16:creationId xmlns:a16="http://schemas.microsoft.com/office/drawing/2014/main" id="{7C2A4B27-3058-3F45-B82A-FA175CAB9B7E}"/>
                    </a:ext>
                  </a:extLst>
                </p:cNvPr>
                <p:cNvSpPr/>
                <p:nvPr/>
              </p:nvSpPr>
              <p:spPr bwMode="gray">
                <a:xfrm>
                  <a:off x="7588031"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Rechteck: abgerundete Ecken 67">
                  <a:extLst>
                    <a:ext uri="{FF2B5EF4-FFF2-40B4-BE49-F238E27FC236}">
                      <a16:creationId xmlns:a16="http://schemas.microsoft.com/office/drawing/2014/main" id="{856C8B6D-1FD6-D440-AF63-C9E40B072E91}"/>
                    </a:ext>
                  </a:extLst>
                </p:cNvPr>
                <p:cNvSpPr/>
                <p:nvPr/>
              </p:nvSpPr>
              <p:spPr bwMode="gray">
                <a:xfrm>
                  <a:off x="8185315"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Rechteck: abgerundete Ecken 68">
                  <a:extLst>
                    <a:ext uri="{FF2B5EF4-FFF2-40B4-BE49-F238E27FC236}">
                      <a16:creationId xmlns:a16="http://schemas.microsoft.com/office/drawing/2014/main" id="{1EBC0CF7-29AF-D54A-9951-AAC329CA9BDE}"/>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0" name="Rechteck 57">
                <a:extLst>
                  <a:ext uri="{FF2B5EF4-FFF2-40B4-BE49-F238E27FC236}">
                    <a16:creationId xmlns:a16="http://schemas.microsoft.com/office/drawing/2014/main" id="{E663EDD7-CAFC-134A-A29A-EA4E316A9172}"/>
                  </a:ext>
                </a:extLst>
              </p:cNvPr>
              <p:cNvSpPr/>
              <p:nvPr/>
            </p:nvSpPr>
            <p:spPr bwMode="gray">
              <a:xfrm>
                <a:off x="7909210" y="3233918"/>
                <a:ext cx="914401" cy="9144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92" name="Textfeld 171">
            <a:extLst>
              <a:ext uri="{FF2B5EF4-FFF2-40B4-BE49-F238E27FC236}">
                <a16:creationId xmlns:a16="http://schemas.microsoft.com/office/drawing/2014/main" id="{9F3933A7-4B4A-9142-89B1-DF449071C4DD}"/>
              </a:ext>
            </a:extLst>
          </p:cNvPr>
          <p:cNvSpPr txBox="1"/>
          <p:nvPr/>
        </p:nvSpPr>
        <p:spPr>
          <a:xfrm>
            <a:off x="7713117" y="6183618"/>
            <a:ext cx="2544440" cy="353008"/>
          </a:xfrm>
          <a:prstGeom prst="rect">
            <a:avLst/>
          </a:prstGeom>
          <a:noFill/>
        </p:spPr>
        <p:txBody>
          <a:bodyPr wrap="none" lIns="72000" tIns="0" rIns="72000" bIns="0" rtlCol="0" anchor="t">
            <a:noAutofit/>
          </a:bodyPr>
          <a:lstStyle/>
          <a:p>
            <a:pPr algn="ctr">
              <a:spcBef>
                <a:spcPts val="300"/>
              </a:spcBef>
              <a:spcAft>
                <a:spcPts val="100"/>
              </a:spcAft>
              <a:buClr>
                <a:schemeClr val="tx2"/>
              </a:buClr>
            </a:pPr>
            <a:r>
              <a:rPr lang="en-US" sz="1000" b="1" dirty="0">
                <a:latin typeface="Open Sans" panose="020B0606030504020204" pitchFamily="34" charset="0"/>
                <a:ea typeface="Open Sans" panose="020B0606030504020204" pitchFamily="34" charset="0"/>
                <a:cs typeface="Open Sans" panose="020B0606030504020204" pitchFamily="34" charset="0"/>
              </a:rPr>
              <a:t>Verifiable Data Registry</a:t>
            </a:r>
            <a:br>
              <a:rPr lang="en-US" sz="1000" b="1" dirty="0">
                <a:latin typeface="Open Sans" panose="020B0606030504020204" pitchFamily="34" charset="0"/>
                <a:ea typeface="Open Sans" panose="020B0606030504020204" pitchFamily="34" charset="0"/>
                <a:cs typeface="Open Sans" panose="020B0606030504020204" pitchFamily="34" charset="0"/>
              </a:rPr>
            </a:br>
            <a:r>
              <a:rPr lang="en-US" sz="1000" i="1" dirty="0">
                <a:latin typeface="Open Sans" panose="020B0606030504020204" pitchFamily="34" charset="0"/>
                <a:ea typeface="Open Sans" panose="020B0606030504020204" pitchFamily="34" charset="0"/>
                <a:cs typeface="Open Sans" panose="020B0606030504020204" pitchFamily="34" charset="0"/>
              </a:rPr>
              <a:t>Maintain Identifiers and Schemas</a:t>
            </a:r>
            <a:endParaRPr lang="en-US" sz="1000"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00" name="Elbow Connector 99">
            <a:extLst>
              <a:ext uri="{FF2B5EF4-FFF2-40B4-BE49-F238E27FC236}">
                <a16:creationId xmlns:a16="http://schemas.microsoft.com/office/drawing/2014/main" id="{14716743-F65C-5D43-BD9E-55132BA25BEC}"/>
              </a:ext>
            </a:extLst>
          </p:cNvPr>
          <p:cNvCxnSpPr>
            <a:cxnSpLocks/>
          </p:cNvCxnSpPr>
          <p:nvPr/>
        </p:nvCxnSpPr>
        <p:spPr>
          <a:xfrm rot="16200000" flipH="1">
            <a:off x="6641484" y="5076625"/>
            <a:ext cx="1002438" cy="737364"/>
          </a:xfrm>
          <a:prstGeom prst="bentConnector2">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102">
            <a:extLst>
              <a:ext uri="{FF2B5EF4-FFF2-40B4-BE49-F238E27FC236}">
                <a16:creationId xmlns:a16="http://schemas.microsoft.com/office/drawing/2014/main" id="{55A53FA6-1C55-E543-8C11-B34E16FEC249}"/>
              </a:ext>
            </a:extLst>
          </p:cNvPr>
          <p:cNvCxnSpPr>
            <a:cxnSpLocks/>
          </p:cNvCxnSpPr>
          <p:nvPr/>
        </p:nvCxnSpPr>
        <p:spPr>
          <a:xfrm rot="5400000">
            <a:off x="10347958" y="5056892"/>
            <a:ext cx="1002438" cy="776830"/>
          </a:xfrm>
          <a:prstGeom prst="bentConnector2">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759B5C7E-E218-BE43-9BC0-BC692C21EE41}"/>
              </a:ext>
            </a:extLst>
          </p:cNvPr>
          <p:cNvCxnSpPr>
            <a:cxnSpLocks/>
          </p:cNvCxnSpPr>
          <p:nvPr/>
        </p:nvCxnSpPr>
        <p:spPr>
          <a:xfrm>
            <a:off x="9005807" y="4944088"/>
            <a:ext cx="0" cy="717634"/>
          </a:xfrm>
          <a:prstGeom prst="straightConnector1">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311E897E-ED74-5C4B-A2D7-40693C4A57A9}"/>
              </a:ext>
            </a:extLst>
          </p:cNvPr>
          <p:cNvCxnSpPr>
            <a:cxnSpLocks/>
          </p:cNvCxnSpPr>
          <p:nvPr/>
        </p:nvCxnSpPr>
        <p:spPr>
          <a:xfrm>
            <a:off x="7301569" y="4217990"/>
            <a:ext cx="1165823" cy="0"/>
          </a:xfrm>
          <a:prstGeom prst="straightConnector1">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6F623EB5-2476-3640-89C6-ED60AF95142A}"/>
              </a:ext>
            </a:extLst>
          </p:cNvPr>
          <p:cNvCxnSpPr>
            <a:cxnSpLocks/>
          </p:cNvCxnSpPr>
          <p:nvPr/>
        </p:nvCxnSpPr>
        <p:spPr>
          <a:xfrm>
            <a:off x="9527878" y="4217990"/>
            <a:ext cx="882064" cy="0"/>
          </a:xfrm>
          <a:prstGeom prst="straightConnector1">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sp>
        <p:nvSpPr>
          <p:cNvPr id="113" name="Textfeld 172">
            <a:extLst>
              <a:ext uri="{FF2B5EF4-FFF2-40B4-BE49-F238E27FC236}">
                <a16:creationId xmlns:a16="http://schemas.microsoft.com/office/drawing/2014/main" id="{42B4FF2B-4973-8540-97F6-918A00B12666}"/>
              </a:ext>
            </a:extLst>
          </p:cNvPr>
          <p:cNvSpPr txBox="1"/>
          <p:nvPr/>
        </p:nvSpPr>
        <p:spPr>
          <a:xfrm>
            <a:off x="10636779" y="5100965"/>
            <a:ext cx="1186999" cy="433755"/>
          </a:xfrm>
          <a:prstGeom prst="rect">
            <a:avLst/>
          </a:prstGeom>
          <a:solidFill>
            <a:schemeClr val="bg1"/>
          </a:solid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Verify Identifiers </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and Use Schemas</a:t>
            </a:r>
          </a:p>
        </p:txBody>
      </p:sp>
      <p:sp>
        <p:nvSpPr>
          <p:cNvPr id="114" name="Textfeld 172">
            <a:extLst>
              <a:ext uri="{FF2B5EF4-FFF2-40B4-BE49-F238E27FC236}">
                <a16:creationId xmlns:a16="http://schemas.microsoft.com/office/drawing/2014/main" id="{4A67696B-8F92-E14E-8538-B0F0865C41F4}"/>
              </a:ext>
            </a:extLst>
          </p:cNvPr>
          <p:cNvSpPr txBox="1"/>
          <p:nvPr/>
        </p:nvSpPr>
        <p:spPr>
          <a:xfrm>
            <a:off x="6180522" y="5100965"/>
            <a:ext cx="1186999" cy="433755"/>
          </a:xfrm>
          <a:prstGeom prst="rect">
            <a:avLst/>
          </a:prstGeom>
          <a:solidFill>
            <a:schemeClr val="bg1"/>
          </a:solid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Verify Identifiers </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and Use Schemas</a:t>
            </a:r>
          </a:p>
        </p:txBody>
      </p:sp>
      <p:sp>
        <p:nvSpPr>
          <p:cNvPr id="115" name="Textfeld 172">
            <a:extLst>
              <a:ext uri="{FF2B5EF4-FFF2-40B4-BE49-F238E27FC236}">
                <a16:creationId xmlns:a16="http://schemas.microsoft.com/office/drawing/2014/main" id="{30BC26D2-4F82-0E4C-9280-2FBF626A16E4}"/>
              </a:ext>
            </a:extLst>
          </p:cNvPr>
          <p:cNvSpPr txBox="1"/>
          <p:nvPr/>
        </p:nvSpPr>
        <p:spPr>
          <a:xfrm>
            <a:off x="8437585" y="5066240"/>
            <a:ext cx="1186999" cy="433755"/>
          </a:xfrm>
          <a:prstGeom prst="rect">
            <a:avLst/>
          </a:prstGeom>
          <a:solidFill>
            <a:schemeClr val="bg1"/>
          </a:solid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Register Identifiers</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and Use Schemas</a:t>
            </a:r>
          </a:p>
        </p:txBody>
      </p:sp>
      <p:pic>
        <p:nvPicPr>
          <p:cNvPr id="118" name="Content Placeholder 8" descr="Diploma roll with solid fill">
            <a:extLst>
              <a:ext uri="{FF2B5EF4-FFF2-40B4-BE49-F238E27FC236}">
                <a16:creationId xmlns:a16="http://schemas.microsoft.com/office/drawing/2014/main" id="{270369B8-03BE-B54B-A3A0-87BE43447C8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77864" y="3788990"/>
            <a:ext cx="413232" cy="413232"/>
          </a:xfrm>
          <a:prstGeom prst="rect">
            <a:avLst/>
          </a:prstGeom>
        </p:spPr>
      </p:pic>
      <p:sp>
        <p:nvSpPr>
          <p:cNvPr id="119" name="Textfeld 172">
            <a:extLst>
              <a:ext uri="{FF2B5EF4-FFF2-40B4-BE49-F238E27FC236}">
                <a16:creationId xmlns:a16="http://schemas.microsoft.com/office/drawing/2014/main" id="{DBF04880-D352-164B-A429-32B9EAF85973}"/>
              </a:ext>
            </a:extLst>
          </p:cNvPr>
          <p:cNvSpPr txBox="1"/>
          <p:nvPr/>
        </p:nvSpPr>
        <p:spPr>
          <a:xfrm>
            <a:off x="7290981" y="4245855"/>
            <a:ext cx="1186999" cy="20235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Issue Credentials</a:t>
            </a:r>
          </a:p>
        </p:txBody>
      </p:sp>
      <p:sp>
        <p:nvSpPr>
          <p:cNvPr id="120" name="Textfeld 172">
            <a:extLst>
              <a:ext uri="{FF2B5EF4-FFF2-40B4-BE49-F238E27FC236}">
                <a16:creationId xmlns:a16="http://schemas.microsoft.com/office/drawing/2014/main" id="{157C21A2-AC67-964E-88C6-E19495AD2E5D}"/>
              </a:ext>
            </a:extLst>
          </p:cNvPr>
          <p:cNvSpPr txBox="1"/>
          <p:nvPr/>
        </p:nvSpPr>
        <p:spPr>
          <a:xfrm>
            <a:off x="9379811" y="4245855"/>
            <a:ext cx="1186999" cy="20235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Send Presentation</a:t>
            </a:r>
          </a:p>
        </p:txBody>
      </p:sp>
      <p:grpSp>
        <p:nvGrpSpPr>
          <p:cNvPr id="123" name="Group 122">
            <a:extLst>
              <a:ext uri="{FF2B5EF4-FFF2-40B4-BE49-F238E27FC236}">
                <a16:creationId xmlns:a16="http://schemas.microsoft.com/office/drawing/2014/main" id="{91924354-3706-9645-B985-77B03204BF4F}"/>
              </a:ext>
            </a:extLst>
          </p:cNvPr>
          <p:cNvGrpSpPr/>
          <p:nvPr/>
        </p:nvGrpSpPr>
        <p:grpSpPr>
          <a:xfrm>
            <a:off x="9781399" y="3818511"/>
            <a:ext cx="354191" cy="354191"/>
            <a:chOff x="2873686" y="4453957"/>
            <a:chExt cx="914400" cy="914400"/>
          </a:xfrm>
        </p:grpSpPr>
        <p:pic>
          <p:nvPicPr>
            <p:cNvPr id="121" name="Content Placeholder 8" descr="Magnifying glass with solid fill">
              <a:extLst>
                <a:ext uri="{FF2B5EF4-FFF2-40B4-BE49-F238E27FC236}">
                  <a16:creationId xmlns:a16="http://schemas.microsoft.com/office/drawing/2014/main" id="{5B336C18-FCB1-D743-BF27-AF063E25C69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73686" y="4453957"/>
              <a:ext cx="914400" cy="914400"/>
            </a:xfrm>
            <a:prstGeom prst="rect">
              <a:avLst/>
            </a:prstGeom>
          </p:spPr>
        </p:pic>
        <p:pic>
          <p:nvPicPr>
            <p:cNvPr id="122" name="Content Placeholder 8" descr="Diploma roll with solid fill">
              <a:extLst>
                <a:ext uri="{FF2B5EF4-FFF2-40B4-BE49-F238E27FC236}">
                  <a16:creationId xmlns:a16="http://schemas.microsoft.com/office/drawing/2014/main" id="{3C6FFF45-21F6-ED47-98AF-C092400B7CF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26408" y="4642615"/>
              <a:ext cx="413232" cy="413232"/>
            </a:xfrm>
            <a:prstGeom prst="rect">
              <a:avLst/>
            </a:prstGeom>
          </p:spPr>
        </p:pic>
      </p:grpSp>
      <p:sp>
        <p:nvSpPr>
          <p:cNvPr id="124" name="TextBox 123">
            <a:extLst>
              <a:ext uri="{FF2B5EF4-FFF2-40B4-BE49-F238E27FC236}">
                <a16:creationId xmlns:a16="http://schemas.microsoft.com/office/drawing/2014/main" id="{72D975E8-3990-8242-ABF9-57FAEE4FEA0F}"/>
              </a:ext>
            </a:extLst>
          </p:cNvPr>
          <p:cNvSpPr txBox="1"/>
          <p:nvPr/>
        </p:nvSpPr>
        <p:spPr>
          <a:xfrm>
            <a:off x="6217321" y="2163112"/>
            <a:ext cx="5572425" cy="29135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600" dirty="0" err="1">
                <a:solidFill>
                  <a:srgbClr val="798BB3"/>
                </a:solidFill>
                <a:latin typeface="Consolas" panose="020B0609020204030204" pitchFamily="49" charset="0"/>
                <a:cs typeface="Consolas" panose="020B0609020204030204" pitchFamily="49" charset="0"/>
              </a:rPr>
              <a:t>did</a:t>
            </a:r>
            <a:r>
              <a:rPr lang="en-US" sz="1600" dirty="0" err="1">
                <a:latin typeface="Consolas" panose="020B0609020204030204" pitchFamily="49" charset="0"/>
                <a:cs typeface="Consolas" panose="020B0609020204030204" pitchFamily="49" charset="0"/>
              </a:rPr>
              <a:t>:</a:t>
            </a:r>
            <a:r>
              <a:rPr lang="en-US" sz="1600" dirty="0" err="1">
                <a:solidFill>
                  <a:schemeClr val="accent4"/>
                </a:solidFill>
                <a:latin typeface="Consolas" panose="020B0609020204030204" pitchFamily="49" charset="0"/>
                <a:cs typeface="Consolas" panose="020B0609020204030204" pitchFamily="49" charset="0"/>
              </a:rPr>
              <a:t>tz</a:t>
            </a:r>
            <a:r>
              <a:rPr lang="en-US" sz="1600" dirty="0">
                <a:latin typeface="Consolas" panose="020B0609020204030204" pitchFamily="49" charset="0"/>
                <a:cs typeface="Consolas" panose="020B0609020204030204" pitchFamily="49" charset="0"/>
              </a:rPr>
              <a:t>:</a:t>
            </a:r>
            <a:r>
              <a:rPr lang="en-GB" sz="1600" dirty="0">
                <a:solidFill>
                  <a:schemeClr val="accent5"/>
                </a:solidFill>
                <a:latin typeface="Consolas" panose="020B0609020204030204" pitchFamily="49" charset="0"/>
                <a:cs typeface="Consolas" panose="020B0609020204030204" pitchFamily="49" charset="0"/>
              </a:rPr>
              <a:t>tz1aaYoabvj2DQtpHz74Z83fSNjY29asdBfZ</a:t>
            </a:r>
            <a:endParaRPr lang="en-US" sz="1600" dirty="0">
              <a:solidFill>
                <a:schemeClr val="accent5"/>
              </a:solidFill>
              <a:latin typeface="Consolas" panose="020B0609020204030204" pitchFamily="49" charset="0"/>
              <a:cs typeface="Consolas" panose="020B0609020204030204" pitchFamily="49" charset="0"/>
            </a:endParaRPr>
          </a:p>
        </p:txBody>
      </p:sp>
      <p:sp>
        <p:nvSpPr>
          <p:cNvPr id="125" name="Right Brace 124">
            <a:extLst>
              <a:ext uri="{FF2B5EF4-FFF2-40B4-BE49-F238E27FC236}">
                <a16:creationId xmlns:a16="http://schemas.microsoft.com/office/drawing/2014/main" id="{4AF3DC7C-0EAC-7049-818F-55409E00AB53}"/>
              </a:ext>
            </a:extLst>
          </p:cNvPr>
          <p:cNvSpPr/>
          <p:nvPr/>
        </p:nvSpPr>
        <p:spPr>
          <a:xfrm rot="16200000">
            <a:off x="6732889" y="1879287"/>
            <a:ext cx="114696" cy="353048"/>
          </a:xfrm>
          <a:prstGeom prst="rightBrace">
            <a:avLst>
              <a:gd name="adj1" fmla="val 4420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Right Brace 125">
            <a:extLst>
              <a:ext uri="{FF2B5EF4-FFF2-40B4-BE49-F238E27FC236}">
                <a16:creationId xmlns:a16="http://schemas.microsoft.com/office/drawing/2014/main" id="{F877BE38-986F-E948-97A0-11F44075821D}"/>
              </a:ext>
            </a:extLst>
          </p:cNvPr>
          <p:cNvSpPr/>
          <p:nvPr/>
        </p:nvSpPr>
        <p:spPr>
          <a:xfrm rot="5400000" flipV="1">
            <a:off x="7119486" y="2459395"/>
            <a:ext cx="114696" cy="251249"/>
          </a:xfrm>
          <a:prstGeom prst="rightBrace">
            <a:avLst>
              <a:gd name="adj1" fmla="val 4420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ight Brace 126">
            <a:extLst>
              <a:ext uri="{FF2B5EF4-FFF2-40B4-BE49-F238E27FC236}">
                <a16:creationId xmlns:a16="http://schemas.microsoft.com/office/drawing/2014/main" id="{9CB06559-2C71-8E48-8EFA-46C04F6E582C}"/>
              </a:ext>
            </a:extLst>
          </p:cNvPr>
          <p:cNvSpPr/>
          <p:nvPr/>
        </p:nvSpPr>
        <p:spPr>
          <a:xfrm rot="16200000">
            <a:off x="9328931" y="59910"/>
            <a:ext cx="114696" cy="3991800"/>
          </a:xfrm>
          <a:prstGeom prst="rightBrace">
            <a:avLst>
              <a:gd name="adj1" fmla="val 4420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TextBox 127">
            <a:extLst>
              <a:ext uri="{FF2B5EF4-FFF2-40B4-BE49-F238E27FC236}">
                <a16:creationId xmlns:a16="http://schemas.microsoft.com/office/drawing/2014/main" id="{40251489-83DB-6A4F-B4E5-CD3A396DA3B1}"/>
              </a:ext>
            </a:extLst>
          </p:cNvPr>
          <p:cNvSpPr txBox="1"/>
          <p:nvPr/>
        </p:nvSpPr>
        <p:spPr>
          <a:xfrm>
            <a:off x="6332627" y="1671795"/>
            <a:ext cx="914400"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600" dirty="0">
                <a:solidFill>
                  <a:srgbClr val="798BB3"/>
                </a:solidFill>
                <a:latin typeface="+mn-lt"/>
              </a:rPr>
              <a:t>Scheme</a:t>
            </a:r>
          </a:p>
        </p:txBody>
      </p:sp>
      <p:sp>
        <p:nvSpPr>
          <p:cNvPr id="129" name="TextBox 128">
            <a:extLst>
              <a:ext uri="{FF2B5EF4-FFF2-40B4-BE49-F238E27FC236}">
                <a16:creationId xmlns:a16="http://schemas.microsoft.com/office/drawing/2014/main" id="{3E5854F7-B986-CD4D-B4F0-08E89ECC1C76}"/>
              </a:ext>
            </a:extLst>
          </p:cNvPr>
          <p:cNvSpPr txBox="1"/>
          <p:nvPr/>
        </p:nvSpPr>
        <p:spPr>
          <a:xfrm>
            <a:off x="6507447" y="2695543"/>
            <a:ext cx="1338773"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600" dirty="0">
                <a:solidFill>
                  <a:schemeClr val="accent4"/>
                </a:solidFill>
                <a:latin typeface="+mn-lt"/>
              </a:rPr>
              <a:t>DID Method</a:t>
            </a:r>
          </a:p>
        </p:txBody>
      </p:sp>
      <p:sp>
        <p:nvSpPr>
          <p:cNvPr id="130" name="TextBox 129">
            <a:extLst>
              <a:ext uri="{FF2B5EF4-FFF2-40B4-BE49-F238E27FC236}">
                <a16:creationId xmlns:a16="http://schemas.microsoft.com/office/drawing/2014/main" id="{E20AFF72-BA86-4D48-9824-8E289592FD7F}"/>
              </a:ext>
            </a:extLst>
          </p:cNvPr>
          <p:cNvSpPr txBox="1"/>
          <p:nvPr/>
        </p:nvSpPr>
        <p:spPr>
          <a:xfrm>
            <a:off x="7807900" y="1671795"/>
            <a:ext cx="3156758"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600" dirty="0">
                <a:solidFill>
                  <a:schemeClr val="accent5"/>
                </a:solidFill>
                <a:latin typeface="+mn-lt"/>
              </a:rPr>
              <a:t>DID Method-Specific Identifier</a:t>
            </a:r>
          </a:p>
        </p:txBody>
      </p:sp>
      <p:sp>
        <p:nvSpPr>
          <p:cNvPr id="131" name="TextBox 130">
            <a:extLst>
              <a:ext uri="{FF2B5EF4-FFF2-40B4-BE49-F238E27FC236}">
                <a16:creationId xmlns:a16="http://schemas.microsoft.com/office/drawing/2014/main" id="{59B3D4EB-E92D-4C4C-9C12-9F9467978147}"/>
              </a:ext>
            </a:extLst>
          </p:cNvPr>
          <p:cNvSpPr txBox="1"/>
          <p:nvPr/>
        </p:nvSpPr>
        <p:spPr>
          <a:xfrm>
            <a:off x="6404244" y="946865"/>
            <a:ext cx="4201645" cy="3877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dirty="0">
                <a:latin typeface="Bradley Hand" pitchFamily="2" charset="77"/>
              </a:rPr>
              <a:t>Tezos Namespace (= tz1, tz2, tz3, and KT1 account)</a:t>
            </a:r>
          </a:p>
        </p:txBody>
      </p:sp>
      <p:sp>
        <p:nvSpPr>
          <p:cNvPr id="133" name="Freeform 132">
            <a:extLst>
              <a:ext uri="{FF2B5EF4-FFF2-40B4-BE49-F238E27FC236}">
                <a16:creationId xmlns:a16="http://schemas.microsoft.com/office/drawing/2014/main" id="{2A3DEEA3-5838-F749-9884-2BC88240A25F}"/>
              </a:ext>
            </a:extLst>
          </p:cNvPr>
          <p:cNvSpPr/>
          <p:nvPr/>
        </p:nvSpPr>
        <p:spPr bwMode="gray">
          <a:xfrm>
            <a:off x="8254314" y="1265332"/>
            <a:ext cx="1267038" cy="410244"/>
          </a:xfrm>
          <a:custGeom>
            <a:avLst/>
            <a:gdLst>
              <a:gd name="connsiteX0" fmla="*/ 0 w 1267038"/>
              <a:gd name="connsiteY0" fmla="*/ 0 h 410244"/>
              <a:gd name="connsiteX1" fmla="*/ 1161535 w 1267038"/>
              <a:gd name="connsiteY1" fmla="*/ 138396 h 410244"/>
              <a:gd name="connsiteX2" fmla="*/ 1141764 w 1267038"/>
              <a:gd name="connsiteY2" fmla="*/ 410244 h 410244"/>
            </a:gdLst>
            <a:ahLst/>
            <a:cxnLst>
              <a:cxn ang="0">
                <a:pos x="connsiteX0" y="connsiteY0"/>
              </a:cxn>
              <a:cxn ang="0">
                <a:pos x="connsiteX1" y="connsiteY1"/>
              </a:cxn>
              <a:cxn ang="0">
                <a:pos x="connsiteX2" y="connsiteY2"/>
              </a:cxn>
            </a:cxnLst>
            <a:rect l="l" t="t" r="r" b="b"/>
            <a:pathLst>
              <a:path w="1267038" h="410244" extrusionOk="0">
                <a:moveTo>
                  <a:pt x="0" y="0"/>
                </a:moveTo>
                <a:cubicBezTo>
                  <a:pt x="452239" y="32326"/>
                  <a:pt x="956536" y="79638"/>
                  <a:pt x="1161535" y="138396"/>
                </a:cubicBezTo>
                <a:cubicBezTo>
                  <a:pt x="1345240" y="181562"/>
                  <a:pt x="1253805" y="289110"/>
                  <a:pt x="1141764" y="410244"/>
                </a:cubicBezTo>
              </a:path>
            </a:pathLst>
          </a:custGeom>
          <a:noFill/>
          <a:ln w="12700">
            <a:solidFill>
              <a:schemeClr val="tx1"/>
            </a:solidFill>
            <a:headEnd type="none" w="med" len="med"/>
            <a:tailEnd type="triangle" w="med" len="med"/>
            <a:extLst>
              <a:ext uri="{C807C97D-BFC1-408E-A445-0C87EB9F89A2}">
                <ask:lineSketchStyleProps xmlns:ask="http://schemas.microsoft.com/office/drawing/2018/sketchyshapes" sd="2116632749">
                  <a:custGeom>
                    <a:avLst/>
                    <a:gdLst>
                      <a:gd name="connsiteX0" fmla="*/ 0 w 1267038"/>
                      <a:gd name="connsiteY0" fmla="*/ 0 h 410244"/>
                      <a:gd name="connsiteX1" fmla="*/ 1161535 w 1267038"/>
                      <a:gd name="connsiteY1" fmla="*/ 138396 h 410244"/>
                      <a:gd name="connsiteX2" fmla="*/ 1141764 w 1267038"/>
                      <a:gd name="connsiteY2" fmla="*/ 410244 h 410244"/>
                    </a:gdLst>
                    <a:ahLst/>
                    <a:cxnLst>
                      <a:cxn ang="0">
                        <a:pos x="connsiteX0" y="connsiteY0"/>
                      </a:cxn>
                      <a:cxn ang="0">
                        <a:pos x="connsiteX1" y="connsiteY1"/>
                      </a:cxn>
                      <a:cxn ang="0">
                        <a:pos x="connsiteX2" y="connsiteY2"/>
                      </a:cxn>
                    </a:cxnLst>
                    <a:rect l="l" t="t" r="r" b="b"/>
                    <a:pathLst>
                      <a:path w="1267038" h="410244">
                        <a:moveTo>
                          <a:pt x="0" y="0"/>
                        </a:moveTo>
                        <a:cubicBezTo>
                          <a:pt x="485620" y="35011"/>
                          <a:pt x="971241" y="70022"/>
                          <a:pt x="1161535" y="138396"/>
                        </a:cubicBezTo>
                        <a:cubicBezTo>
                          <a:pt x="1351829" y="206770"/>
                          <a:pt x="1246796" y="308507"/>
                          <a:pt x="1141764" y="410244"/>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C75CCF46-7683-9841-A01E-91FD0122EF91}"/>
              </a:ext>
            </a:extLst>
          </p:cNvPr>
          <p:cNvSpPr txBox="1"/>
          <p:nvPr/>
        </p:nvSpPr>
        <p:spPr>
          <a:xfrm>
            <a:off x="7357528" y="3145722"/>
            <a:ext cx="4201645" cy="3877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dirty="0" err="1">
                <a:latin typeface="Bradley Hand" pitchFamily="2" charset="77"/>
              </a:rPr>
              <a:t>tz</a:t>
            </a:r>
            <a:r>
              <a:rPr lang="en-US" sz="1300" dirty="0">
                <a:latin typeface="Bradley Hand" pitchFamily="2" charset="77"/>
              </a:rPr>
              <a:t> for Tezos DID Method according to </a:t>
            </a:r>
            <a:br>
              <a:rPr lang="en-US" sz="1300" dirty="0">
                <a:latin typeface="Bradley Hand" pitchFamily="2" charset="77"/>
              </a:rPr>
            </a:br>
            <a:r>
              <a:rPr lang="en-US" sz="1300" dirty="0">
                <a:latin typeface="Bradley Hand" pitchFamily="2" charset="77"/>
                <a:hlinkClick r:id="rId9"/>
              </a:rPr>
              <a:t>Tezos DID Method Specification</a:t>
            </a:r>
            <a:r>
              <a:rPr lang="en-US" sz="1300" dirty="0">
                <a:latin typeface="Bradley Hand" pitchFamily="2" charset="77"/>
              </a:rPr>
              <a:t> and </a:t>
            </a:r>
            <a:r>
              <a:rPr lang="en-US" sz="1300" dirty="0">
                <a:latin typeface="Bradley Hand" pitchFamily="2" charset="77"/>
                <a:hlinkClick r:id="rId10"/>
              </a:rPr>
              <a:t>TZIP-019</a:t>
            </a:r>
            <a:endParaRPr lang="en-US" sz="1300" dirty="0">
              <a:latin typeface="Bradley Hand" pitchFamily="2" charset="77"/>
            </a:endParaRPr>
          </a:p>
        </p:txBody>
      </p:sp>
      <p:sp>
        <p:nvSpPr>
          <p:cNvPr id="135" name="Freeform 134">
            <a:extLst>
              <a:ext uri="{FF2B5EF4-FFF2-40B4-BE49-F238E27FC236}">
                <a16:creationId xmlns:a16="http://schemas.microsoft.com/office/drawing/2014/main" id="{A5E76037-EF36-034C-8E4F-D5A86A36DB88}"/>
              </a:ext>
            </a:extLst>
          </p:cNvPr>
          <p:cNvSpPr/>
          <p:nvPr/>
        </p:nvSpPr>
        <p:spPr bwMode="gray">
          <a:xfrm>
            <a:off x="7053172" y="3000221"/>
            <a:ext cx="869980" cy="318086"/>
          </a:xfrm>
          <a:custGeom>
            <a:avLst/>
            <a:gdLst>
              <a:gd name="connsiteX0" fmla="*/ 869980 w 869980"/>
              <a:gd name="connsiteY0" fmla="*/ 252077 h 318086"/>
              <a:gd name="connsiteX1" fmla="*/ 64320 w 869980"/>
              <a:gd name="connsiteY1" fmla="*/ 301504 h 318086"/>
              <a:gd name="connsiteX2" fmla="*/ 64320 w 869980"/>
              <a:gd name="connsiteY2" fmla="*/ 0 h 318086"/>
            </a:gdLst>
            <a:ahLst/>
            <a:cxnLst>
              <a:cxn ang="0">
                <a:pos x="connsiteX0" y="connsiteY0"/>
              </a:cxn>
              <a:cxn ang="0">
                <a:pos x="connsiteX1" y="connsiteY1"/>
              </a:cxn>
              <a:cxn ang="0">
                <a:pos x="connsiteX2" y="connsiteY2"/>
              </a:cxn>
            </a:cxnLst>
            <a:rect l="l" t="t" r="r" b="b"/>
            <a:pathLst>
              <a:path w="869980" h="318086" extrusionOk="0">
                <a:moveTo>
                  <a:pt x="869980" y="252077"/>
                </a:moveTo>
                <a:cubicBezTo>
                  <a:pt x="529537" y="294866"/>
                  <a:pt x="195976" y="344501"/>
                  <a:pt x="64320" y="301504"/>
                </a:cubicBezTo>
                <a:cubicBezTo>
                  <a:pt x="-62157" y="261133"/>
                  <a:pt x="40707" y="46254"/>
                  <a:pt x="64320" y="0"/>
                </a:cubicBezTo>
              </a:path>
            </a:pathLst>
          </a:custGeom>
          <a:noFill/>
          <a:ln w="12700">
            <a:solidFill>
              <a:schemeClr val="tx1"/>
            </a:solidFill>
            <a:headEnd type="none" w="med" len="med"/>
            <a:tailEnd type="triangle" w="med" len="med"/>
            <a:extLst>
              <a:ext uri="{C807C97D-BFC1-408E-A445-0C87EB9F89A2}">
                <ask:lineSketchStyleProps xmlns:ask="http://schemas.microsoft.com/office/drawing/2018/sketchyshapes" sd="1219033472">
                  <a:custGeom>
                    <a:avLst/>
                    <a:gdLst>
                      <a:gd name="connsiteX0" fmla="*/ 869980 w 869980"/>
                      <a:gd name="connsiteY0" fmla="*/ 252077 h 318086"/>
                      <a:gd name="connsiteX1" fmla="*/ 64320 w 869980"/>
                      <a:gd name="connsiteY1" fmla="*/ 301504 h 318086"/>
                      <a:gd name="connsiteX2" fmla="*/ 64320 w 869980"/>
                      <a:gd name="connsiteY2" fmla="*/ 0 h 318086"/>
                    </a:gdLst>
                    <a:ahLst/>
                    <a:cxnLst>
                      <a:cxn ang="0">
                        <a:pos x="connsiteX0" y="connsiteY0"/>
                      </a:cxn>
                      <a:cxn ang="0">
                        <a:pos x="connsiteX1" y="connsiteY1"/>
                      </a:cxn>
                      <a:cxn ang="0">
                        <a:pos x="connsiteX2" y="connsiteY2"/>
                      </a:cxn>
                    </a:cxnLst>
                    <a:rect l="l" t="t" r="r" b="b"/>
                    <a:pathLst>
                      <a:path w="869980" h="318086">
                        <a:moveTo>
                          <a:pt x="869980" y="252077"/>
                        </a:moveTo>
                        <a:cubicBezTo>
                          <a:pt x="534288" y="297797"/>
                          <a:pt x="198597" y="343517"/>
                          <a:pt x="64320" y="301504"/>
                        </a:cubicBezTo>
                        <a:cubicBezTo>
                          <a:pt x="-69957" y="259491"/>
                          <a:pt x="44549" y="46132"/>
                          <a:pt x="64320" y="0"/>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Grafik 95">
            <a:extLst>
              <a:ext uri="{FF2B5EF4-FFF2-40B4-BE49-F238E27FC236}">
                <a16:creationId xmlns:a16="http://schemas.microsoft.com/office/drawing/2014/main" id="{2FC81A6E-39B5-404B-9CFE-CBCBAC3AC400}"/>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705630" y="5831339"/>
            <a:ext cx="180000" cy="221039"/>
          </a:xfrm>
          <a:prstGeom prst="rect">
            <a:avLst/>
          </a:prstGeom>
        </p:spPr>
      </p:pic>
      <p:pic>
        <p:nvPicPr>
          <p:cNvPr id="97" name="Grafik 96">
            <a:extLst>
              <a:ext uri="{FF2B5EF4-FFF2-40B4-BE49-F238E27FC236}">
                <a16:creationId xmlns:a16="http://schemas.microsoft.com/office/drawing/2014/main" id="{CED807AD-A9F2-48FD-9437-2D1313A7EB14}"/>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179705" y="5834575"/>
            <a:ext cx="180000" cy="221039"/>
          </a:xfrm>
          <a:prstGeom prst="rect">
            <a:avLst/>
          </a:prstGeom>
        </p:spPr>
      </p:pic>
      <p:pic>
        <p:nvPicPr>
          <p:cNvPr id="98" name="Grafik 97">
            <a:extLst>
              <a:ext uri="{FF2B5EF4-FFF2-40B4-BE49-F238E27FC236}">
                <a16:creationId xmlns:a16="http://schemas.microsoft.com/office/drawing/2014/main" id="{948EEA1D-4AF6-4F1A-9CA2-00DCE8DF29EF}"/>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661334" y="5845029"/>
            <a:ext cx="180000" cy="221039"/>
          </a:xfrm>
          <a:prstGeom prst="rect">
            <a:avLst/>
          </a:prstGeom>
        </p:spPr>
      </p:pic>
      <p:pic>
        <p:nvPicPr>
          <p:cNvPr id="99" name="Grafik 98">
            <a:extLst>
              <a:ext uri="{FF2B5EF4-FFF2-40B4-BE49-F238E27FC236}">
                <a16:creationId xmlns:a16="http://schemas.microsoft.com/office/drawing/2014/main" id="{B9634965-1E31-42A6-B7D1-CEB7775427B8}"/>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134314" y="5842589"/>
            <a:ext cx="180000" cy="221039"/>
          </a:xfrm>
          <a:prstGeom prst="rect">
            <a:avLst/>
          </a:prstGeom>
        </p:spPr>
      </p:pic>
      <p:pic>
        <p:nvPicPr>
          <p:cNvPr id="101" name="Grafik 100">
            <a:extLst>
              <a:ext uri="{FF2B5EF4-FFF2-40B4-BE49-F238E27FC236}">
                <a16:creationId xmlns:a16="http://schemas.microsoft.com/office/drawing/2014/main" id="{EF8489FE-FAFF-4F08-8C31-1AAC68BB7D00}"/>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615048" y="5842589"/>
            <a:ext cx="180000" cy="221039"/>
          </a:xfrm>
          <a:prstGeom prst="rect">
            <a:avLst/>
          </a:prstGeom>
        </p:spPr>
      </p:pic>
      <p:pic>
        <p:nvPicPr>
          <p:cNvPr id="102" name="Grafik 101">
            <a:extLst>
              <a:ext uri="{FF2B5EF4-FFF2-40B4-BE49-F238E27FC236}">
                <a16:creationId xmlns:a16="http://schemas.microsoft.com/office/drawing/2014/main" id="{51358E91-71FE-4BC7-A91C-94072401E917}"/>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079692" y="5842100"/>
            <a:ext cx="180000" cy="221039"/>
          </a:xfrm>
          <a:prstGeom prst="rect">
            <a:avLst/>
          </a:prstGeom>
        </p:spPr>
      </p:pic>
    </p:spTree>
    <p:extLst>
      <p:ext uri="{BB962C8B-B14F-4D97-AF65-F5344CB8AC3E}">
        <p14:creationId xmlns:p14="http://schemas.microsoft.com/office/powerpoint/2010/main" val="6983314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F05BE2-E224-5A4E-BDF5-A3CD6B3DF30F}"/>
              </a:ext>
            </a:extLst>
          </p:cNvPr>
          <p:cNvSpPr>
            <a:spLocks noGrp="1"/>
          </p:cNvSpPr>
          <p:nvPr>
            <p:ph sz="quarter" idx="13"/>
          </p:nvPr>
        </p:nvSpPr>
        <p:spPr/>
        <p:txBody>
          <a:bodyPr/>
          <a:lstStyle/>
          <a:p>
            <a:r>
              <a:rPr lang="en-US" sz="1300" b="1" dirty="0"/>
              <a:t>Spruce Systems</a:t>
            </a:r>
            <a:r>
              <a:rPr lang="en-US" sz="1300" dirty="0"/>
              <a:t> is a company that envisions to “go from untrusted data to </a:t>
            </a:r>
            <a:r>
              <a:rPr lang="en-US" sz="1300" b="1" dirty="0"/>
              <a:t>verifiable information</a:t>
            </a:r>
            <a:r>
              <a:rPr lang="en-US" sz="1300" dirty="0"/>
              <a:t> that can be </a:t>
            </a:r>
            <a:r>
              <a:rPr lang="en-US" sz="1300" b="1" dirty="0"/>
              <a:t>shared privately</a:t>
            </a:r>
            <a:r>
              <a:rPr lang="en-US" sz="1300" dirty="0"/>
              <a:t> and </a:t>
            </a:r>
            <a:r>
              <a:rPr lang="en-US" sz="1300" b="1" dirty="0"/>
              <a:t>with consent</a:t>
            </a:r>
            <a:r>
              <a:rPr lang="en-US" sz="1300" dirty="0"/>
              <a:t>“ and that is committed to </a:t>
            </a:r>
            <a:r>
              <a:rPr lang="en-US" sz="1300" b="1" dirty="0"/>
              <a:t>open source software </a:t>
            </a:r>
            <a:r>
              <a:rPr lang="en-US" sz="1300" dirty="0"/>
              <a:t>(usually published under Apache License, Version 2.0).</a:t>
            </a:r>
          </a:p>
          <a:p>
            <a:r>
              <a:rPr lang="en-US" sz="1300" b="1" dirty="0"/>
              <a:t>Spruce</a:t>
            </a:r>
            <a:r>
              <a:rPr lang="en-US" sz="1300" dirty="0"/>
              <a:t> is a member of </a:t>
            </a:r>
            <a:r>
              <a:rPr lang="en-US" sz="1300" b="1" dirty="0"/>
              <a:t>W3C</a:t>
            </a:r>
            <a:r>
              <a:rPr lang="en-US" sz="1300" dirty="0"/>
              <a:t> and actively contributing to the development of the </a:t>
            </a:r>
            <a:r>
              <a:rPr lang="en-US" sz="1300" b="1" dirty="0"/>
              <a:t>DID</a:t>
            </a:r>
            <a:r>
              <a:rPr lang="en-US" sz="1300" dirty="0"/>
              <a:t> and </a:t>
            </a:r>
            <a:r>
              <a:rPr lang="en-US" sz="1300" b="1" dirty="0"/>
              <a:t>VC standards</a:t>
            </a:r>
            <a:r>
              <a:rPr lang="en-US" sz="1300" dirty="0"/>
              <a:t>.</a:t>
            </a:r>
          </a:p>
          <a:p>
            <a:r>
              <a:rPr lang="en-US" sz="1300" dirty="0"/>
              <a:t>Based upon these standards, Spruce is building a </a:t>
            </a:r>
            <a:r>
              <a:rPr lang="en-US" sz="1300" b="1" dirty="0"/>
              <a:t>suite of tools</a:t>
            </a:r>
            <a:r>
              <a:rPr lang="en-US" sz="1300" dirty="0"/>
              <a:t> and </a:t>
            </a:r>
            <a:r>
              <a:rPr lang="en-US" sz="1300" b="1" dirty="0"/>
              <a:t>Tezos-specific specifications</a:t>
            </a:r>
            <a:r>
              <a:rPr lang="en-US" sz="1300" dirty="0"/>
              <a:t> to </a:t>
            </a:r>
            <a:r>
              <a:rPr lang="en-US" sz="1300" b="1" dirty="0"/>
              <a:t>bring SSIs to the Tezos ecosystem</a:t>
            </a:r>
            <a:r>
              <a:rPr lang="en-US" sz="1300" dirty="0"/>
              <a:t>:</a:t>
            </a:r>
          </a:p>
          <a:p>
            <a:pPr lvl="1"/>
            <a:r>
              <a:rPr lang="en-US" sz="1300" dirty="0"/>
              <a:t>The </a:t>
            </a:r>
            <a:r>
              <a:rPr lang="en-US" sz="1300" b="1" dirty="0"/>
              <a:t>Tezos DID Method</a:t>
            </a:r>
            <a:r>
              <a:rPr lang="en-US" sz="1300" dirty="0"/>
              <a:t> that maps DIDs directly to the Tezos name space (tz1, tz2, tz3, and KT1 account addresses prefixed with </a:t>
            </a:r>
            <a:r>
              <a:rPr lang="en-US" sz="1300" dirty="0" err="1"/>
              <a:t>did:tz</a:t>
            </a:r>
            <a:r>
              <a:rPr lang="en-US" sz="1300" dirty="0"/>
              <a:t>).</a:t>
            </a:r>
          </a:p>
          <a:p>
            <a:pPr lvl="1"/>
            <a:r>
              <a:rPr lang="en-US" sz="1300" dirty="0"/>
              <a:t>The </a:t>
            </a:r>
            <a:r>
              <a:rPr lang="en-US" sz="1300" b="1" dirty="0" err="1"/>
              <a:t>DIDKit</a:t>
            </a:r>
            <a:r>
              <a:rPr lang="en-US" sz="1300" dirty="0"/>
              <a:t> for working with W3C DIDs and VCs across different platforms.</a:t>
            </a:r>
          </a:p>
          <a:p>
            <a:pPr lvl="1"/>
            <a:r>
              <a:rPr lang="en-US" sz="1300" dirty="0"/>
              <a:t>The wallet </a:t>
            </a:r>
            <a:r>
              <a:rPr lang="en-US" sz="1300" b="1" dirty="0"/>
              <a:t>Credible</a:t>
            </a:r>
            <a:r>
              <a:rPr lang="en-US" sz="1300" dirty="0"/>
              <a:t> and its </a:t>
            </a:r>
            <a:r>
              <a:rPr lang="en-US" sz="1300" b="1" dirty="0" err="1"/>
              <a:t>Kukai</a:t>
            </a:r>
            <a:r>
              <a:rPr lang="en-US" sz="1300" b="1" dirty="0"/>
              <a:t> integration</a:t>
            </a:r>
            <a:r>
              <a:rPr lang="en-US" sz="1300" dirty="0"/>
              <a:t> to store credentials.</a:t>
            </a:r>
          </a:p>
          <a:p>
            <a:pPr lvl="1"/>
            <a:r>
              <a:rPr lang="en-US" sz="1300" dirty="0"/>
              <a:t>The data takeout </a:t>
            </a:r>
            <a:r>
              <a:rPr lang="en-US" sz="1300" b="1" dirty="0"/>
              <a:t>Rebase </a:t>
            </a:r>
            <a:r>
              <a:rPr lang="en-US" sz="1300" dirty="0"/>
              <a:t>allowing users to download their information and prove their verified activity history, reputation, and account data</a:t>
            </a:r>
            <a:endParaRPr lang="en-US" sz="1300" b="1" dirty="0"/>
          </a:p>
          <a:p>
            <a:r>
              <a:rPr lang="en-US" sz="1300" dirty="0"/>
              <a:t>While being visionary, Spruce is also </a:t>
            </a:r>
            <a:r>
              <a:rPr lang="en-US" sz="1300" b="1" dirty="0"/>
              <a:t>pragmatic</a:t>
            </a:r>
            <a:r>
              <a:rPr lang="en-US" sz="1300" dirty="0"/>
              <a:t> and believes in integrating with existing identity solutions rather ran replacing everything at once. Hence, they are also building:</a:t>
            </a:r>
          </a:p>
          <a:p>
            <a:pPr lvl="1"/>
            <a:r>
              <a:rPr lang="en-US" sz="1300" b="1" dirty="0" err="1"/>
              <a:t>Keylink</a:t>
            </a:r>
            <a:r>
              <a:rPr lang="en-US" sz="1300" b="1" dirty="0"/>
              <a:t> </a:t>
            </a:r>
            <a:r>
              <a:rPr lang="en-US" sz="1300" dirty="0"/>
              <a:t>to</a:t>
            </a:r>
            <a:r>
              <a:rPr lang="en-US" sz="1300" b="1" dirty="0"/>
              <a:t> </a:t>
            </a:r>
            <a:r>
              <a:rPr lang="en-US" sz="1300" dirty="0"/>
              <a:t>link existing enterprise accounts to keypairs.</a:t>
            </a:r>
          </a:p>
          <a:p>
            <a:pPr lvl="1"/>
            <a:r>
              <a:rPr lang="en-US" sz="1300" dirty="0"/>
              <a:t>The smart onboarding tool for businesses,</a:t>
            </a:r>
            <a:r>
              <a:rPr lang="en-US" sz="1300" b="1" dirty="0"/>
              <a:t> Intake</a:t>
            </a:r>
            <a:r>
              <a:rPr lang="en-US" sz="1300" dirty="0"/>
              <a:t>, for secure document collection and processing.</a:t>
            </a:r>
          </a:p>
          <a:p>
            <a:pPr lvl="1"/>
            <a:endParaRPr lang="en-US" sz="1300" dirty="0"/>
          </a:p>
        </p:txBody>
      </p:sp>
      <p:sp>
        <p:nvSpPr>
          <p:cNvPr id="4" name="Title 3">
            <a:extLst>
              <a:ext uri="{FF2B5EF4-FFF2-40B4-BE49-F238E27FC236}">
                <a16:creationId xmlns:a16="http://schemas.microsoft.com/office/drawing/2014/main" id="{0D34DC46-9BE1-3C42-98AA-15260E6D630F}"/>
              </a:ext>
            </a:extLst>
          </p:cNvPr>
          <p:cNvSpPr>
            <a:spLocks noGrp="1"/>
          </p:cNvSpPr>
          <p:nvPr>
            <p:ph type="title"/>
          </p:nvPr>
        </p:nvSpPr>
        <p:spPr/>
        <p:txBody>
          <a:bodyPr/>
          <a:lstStyle/>
          <a:p>
            <a:r>
              <a:rPr lang="en-DE" dirty="0"/>
              <a:t>SSIs on Tezos: Spruce Systems</a:t>
            </a:r>
          </a:p>
        </p:txBody>
      </p:sp>
      <p:sp>
        <p:nvSpPr>
          <p:cNvPr id="5" name="Slide Number Placeholder 4">
            <a:extLst>
              <a:ext uri="{FF2B5EF4-FFF2-40B4-BE49-F238E27FC236}">
                <a16:creationId xmlns:a16="http://schemas.microsoft.com/office/drawing/2014/main" id="{9EB06761-6077-584D-BE92-7D525A45C9DF}"/>
              </a:ext>
            </a:extLst>
          </p:cNvPr>
          <p:cNvSpPr>
            <a:spLocks noGrp="1"/>
          </p:cNvSpPr>
          <p:nvPr>
            <p:ph type="sldNum" sz="quarter" idx="4"/>
          </p:nvPr>
        </p:nvSpPr>
        <p:spPr/>
        <p:txBody>
          <a:bodyPr/>
          <a:lstStyle/>
          <a:p>
            <a:fld id="{369A084B-84B6-4F15-B0F5-CCDC4176846B}" type="slidenum">
              <a:rPr lang="en-US" smtClean="0"/>
              <a:pPr/>
              <a:t>71</a:t>
            </a:fld>
            <a:endParaRPr lang="en-US" dirty="0"/>
          </a:p>
        </p:txBody>
      </p:sp>
      <p:sp>
        <p:nvSpPr>
          <p:cNvPr id="6" name="Date Placeholder 5">
            <a:extLst>
              <a:ext uri="{FF2B5EF4-FFF2-40B4-BE49-F238E27FC236}">
                <a16:creationId xmlns:a16="http://schemas.microsoft.com/office/drawing/2014/main" id="{BBE249B0-E959-B34D-B94B-B247438525D2}"/>
              </a:ext>
            </a:extLst>
          </p:cNvPr>
          <p:cNvSpPr>
            <a:spLocks noGrp="1"/>
          </p:cNvSpPr>
          <p:nvPr>
            <p:ph type="dt" sz="half" idx="2"/>
          </p:nvPr>
        </p:nvSpPr>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Footer Placeholder 6">
            <a:extLst>
              <a:ext uri="{FF2B5EF4-FFF2-40B4-BE49-F238E27FC236}">
                <a16:creationId xmlns:a16="http://schemas.microsoft.com/office/drawing/2014/main" id="{B7A40AD0-C54A-9547-A745-4EB0CB90A2B0}"/>
              </a:ext>
            </a:extLst>
          </p:cNvPr>
          <p:cNvSpPr>
            <a:spLocks noGrp="1"/>
          </p:cNvSpPr>
          <p:nvPr>
            <p:ph type="ftr" sz="quarter" idx="3"/>
          </p:nvPr>
        </p:nvSpPr>
        <p:spPr/>
        <p:txBody>
          <a:bodyPr/>
          <a:lstStyle/>
          <a:p>
            <a:r>
              <a:rPr lang="en-US" dirty="0"/>
              <a:t>Tezos Deep Dive Deck - Licensed under CC BY 4.0</a:t>
            </a:r>
          </a:p>
        </p:txBody>
      </p:sp>
      <p:pic>
        <p:nvPicPr>
          <p:cNvPr id="11" name="Picture 10">
            <a:extLst>
              <a:ext uri="{FF2B5EF4-FFF2-40B4-BE49-F238E27FC236}">
                <a16:creationId xmlns:a16="http://schemas.microsoft.com/office/drawing/2014/main" id="{F541DBA3-3300-B44C-85E0-EB0C6053DE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5375" y="4039199"/>
            <a:ext cx="4589332" cy="2458800"/>
          </a:xfrm>
          <a:prstGeom prst="rect">
            <a:avLst/>
          </a:prstGeom>
          <a:ln w="3175">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FC359D5E-0129-2446-A66D-66991EE949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45580" y="884238"/>
            <a:ext cx="4586112" cy="2458800"/>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447880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F05BE2-E224-5A4E-BDF5-A3CD6B3DF30F}"/>
              </a:ext>
            </a:extLst>
          </p:cNvPr>
          <p:cNvSpPr>
            <a:spLocks noGrp="1"/>
          </p:cNvSpPr>
          <p:nvPr>
            <p:ph sz="quarter" idx="13"/>
          </p:nvPr>
        </p:nvSpPr>
        <p:spPr/>
        <p:txBody>
          <a:bodyPr/>
          <a:lstStyle/>
          <a:p>
            <a:r>
              <a:rPr lang="en-GB" sz="1300" b="1" dirty="0" err="1"/>
              <a:t>Tezos</a:t>
            </a:r>
            <a:r>
              <a:rPr lang="en-GB" sz="1300" b="1" dirty="0"/>
              <a:t> Profiles</a:t>
            </a:r>
            <a:r>
              <a:rPr lang="en-GB" sz="1300" dirty="0"/>
              <a:t> (TZP) was built by </a:t>
            </a:r>
            <a:r>
              <a:rPr lang="en-GB" sz="1300" b="1" dirty="0"/>
              <a:t>Spruce Systems</a:t>
            </a:r>
            <a:r>
              <a:rPr lang="en-GB" sz="1300" dirty="0"/>
              <a:t> based on their previously introduced tools.</a:t>
            </a:r>
          </a:p>
          <a:p>
            <a:r>
              <a:rPr lang="en-GB" sz="1300" dirty="0"/>
              <a:t>It is a </a:t>
            </a:r>
            <a:r>
              <a:rPr lang="en-GB" sz="1300" b="1" dirty="0"/>
              <a:t>web application</a:t>
            </a:r>
            <a:r>
              <a:rPr lang="en-GB" sz="1300" dirty="0"/>
              <a:t> that aims at empowering </a:t>
            </a:r>
            <a:r>
              <a:rPr lang="en-GB" sz="1300" dirty="0" err="1"/>
              <a:t>Tezos</a:t>
            </a:r>
            <a:r>
              <a:rPr lang="en-GB" sz="1300" dirty="0"/>
              <a:t> users to regain control of their digital identity for use across platforms by allowing users to create portable verified profiles.</a:t>
            </a:r>
          </a:p>
          <a:p>
            <a:r>
              <a:rPr lang="en-GB" sz="1300" b="1" dirty="0"/>
              <a:t>Verification</a:t>
            </a:r>
            <a:r>
              <a:rPr lang="en-GB" sz="1300" dirty="0"/>
              <a:t> is done by </a:t>
            </a:r>
            <a:r>
              <a:rPr lang="en-GB" sz="1300" b="1" dirty="0"/>
              <a:t>demonstrating control</a:t>
            </a:r>
            <a:r>
              <a:rPr lang="en-GB" sz="1300" dirty="0"/>
              <a:t> over their </a:t>
            </a:r>
            <a:r>
              <a:rPr lang="en-GB" sz="1300" b="1" i="1" dirty="0"/>
              <a:t>public</a:t>
            </a:r>
            <a:r>
              <a:rPr lang="en-GB" sz="1300" b="1" dirty="0"/>
              <a:t> social media</a:t>
            </a:r>
            <a:r>
              <a:rPr lang="en-GB" sz="1300" dirty="0"/>
              <a:t> and by </a:t>
            </a:r>
            <a:r>
              <a:rPr lang="en-GB" sz="1300" b="1" dirty="0"/>
              <a:t>self-attesting information</a:t>
            </a:r>
            <a:r>
              <a:rPr lang="en-GB" sz="1300" dirty="0"/>
              <a:t>. These verified profiles are then </a:t>
            </a:r>
            <a:r>
              <a:rPr lang="en-GB" sz="1300" b="1" dirty="0"/>
              <a:t>linked to </a:t>
            </a:r>
            <a:r>
              <a:rPr lang="en-GB" sz="1300" b="1" dirty="0" err="1"/>
              <a:t>Tezos</a:t>
            </a:r>
            <a:r>
              <a:rPr lang="en-GB" sz="1300" b="1" dirty="0"/>
              <a:t> accounts</a:t>
            </a:r>
            <a:r>
              <a:rPr lang="en-GB" sz="1300" dirty="0"/>
              <a:t>, allowing any platform to resolve and establish trusted information to mitigate identity fraud:</a:t>
            </a:r>
          </a:p>
          <a:p>
            <a:pPr lvl="1"/>
            <a:r>
              <a:rPr lang="en-GB" sz="1300" dirty="0"/>
              <a:t>A user connects a Temple/Spire/Galleon/</a:t>
            </a:r>
            <a:r>
              <a:rPr lang="en-GB" sz="1300" dirty="0" err="1"/>
              <a:t>Kukai</a:t>
            </a:r>
            <a:r>
              <a:rPr lang="en-GB" sz="1300" dirty="0"/>
              <a:t> wallet via Beacon integration and chooses a </a:t>
            </a:r>
            <a:r>
              <a:rPr lang="en-GB" sz="1300" dirty="0" err="1"/>
              <a:t>Tezos</a:t>
            </a:r>
            <a:r>
              <a:rPr lang="en-GB" sz="1300" dirty="0"/>
              <a:t> address within that wallet.</a:t>
            </a:r>
          </a:p>
          <a:p>
            <a:pPr lvl="1"/>
            <a:r>
              <a:rPr lang="en-GB" sz="1300" dirty="0"/>
              <a:t>The user fills in a basic profile with information about himself (an alias, a description, a website URL and a URL to a logo image)</a:t>
            </a:r>
          </a:p>
          <a:p>
            <a:pPr lvl="1"/>
            <a:r>
              <a:rPr lang="en-GB" sz="1300" dirty="0"/>
              <a:t>The user verifies his identity by posting a predefined Tweet on Twitter and providing the link to that Tweet, thereby demonstrating control over the given Twitter account.</a:t>
            </a:r>
          </a:p>
          <a:p>
            <a:r>
              <a:rPr lang="en-GB" sz="1300" dirty="0"/>
              <a:t>A first </a:t>
            </a:r>
            <a:r>
              <a:rPr lang="en-GB" sz="1300" b="1" dirty="0"/>
              <a:t>use case</a:t>
            </a:r>
            <a:r>
              <a:rPr lang="en-GB" sz="1300" dirty="0"/>
              <a:t> has arisen with the accelerated growth of </a:t>
            </a:r>
            <a:r>
              <a:rPr lang="en-GB" sz="1300" b="1" dirty="0"/>
              <a:t>NFT</a:t>
            </a:r>
            <a:r>
              <a:rPr lang="en-GB" sz="1300" dirty="0"/>
              <a:t> adoption, </a:t>
            </a:r>
            <a:r>
              <a:rPr lang="en-GB" sz="1300" b="1" dirty="0"/>
              <a:t>creator impersonation</a:t>
            </a:r>
            <a:r>
              <a:rPr lang="en-GB" sz="1300" dirty="0"/>
              <a:t> and </a:t>
            </a:r>
            <a:r>
              <a:rPr lang="en-GB" sz="1300" b="1" dirty="0" err="1"/>
              <a:t>copyminting</a:t>
            </a:r>
            <a:r>
              <a:rPr lang="en-GB" sz="1300" dirty="0"/>
              <a:t>: many buyers have become unsure, if an NFT is being sold by its true creator. </a:t>
            </a:r>
          </a:p>
          <a:p>
            <a:r>
              <a:rPr lang="en-GB" sz="1300" b="1" dirty="0"/>
              <a:t>TZP</a:t>
            </a:r>
            <a:r>
              <a:rPr lang="en-GB" sz="1300" dirty="0"/>
              <a:t> allows creators to attest to their own “reusable” identity and credentials instead of recreating their identity across platforms in a fragmented way.</a:t>
            </a:r>
          </a:p>
          <a:p>
            <a:r>
              <a:rPr lang="en-GB" sz="1300" dirty="0"/>
              <a:t>Establishing trust in this way can of course be applied to other areas.</a:t>
            </a:r>
          </a:p>
          <a:p>
            <a:endParaRPr lang="en-GB" sz="1300" dirty="0"/>
          </a:p>
          <a:p>
            <a:endParaRPr lang="en-GB" sz="1300" dirty="0"/>
          </a:p>
          <a:p>
            <a:endParaRPr lang="en-DE" sz="1300" b="1" dirty="0"/>
          </a:p>
        </p:txBody>
      </p:sp>
      <p:sp>
        <p:nvSpPr>
          <p:cNvPr id="4" name="Title 3">
            <a:extLst>
              <a:ext uri="{FF2B5EF4-FFF2-40B4-BE49-F238E27FC236}">
                <a16:creationId xmlns:a16="http://schemas.microsoft.com/office/drawing/2014/main" id="{0D34DC46-9BE1-3C42-98AA-15260E6D630F}"/>
              </a:ext>
            </a:extLst>
          </p:cNvPr>
          <p:cNvSpPr>
            <a:spLocks noGrp="1"/>
          </p:cNvSpPr>
          <p:nvPr>
            <p:ph type="title"/>
          </p:nvPr>
        </p:nvSpPr>
        <p:spPr/>
        <p:txBody>
          <a:bodyPr/>
          <a:lstStyle/>
          <a:p>
            <a:r>
              <a:rPr lang="en-DE" dirty="0"/>
              <a:t>SSIs on Tezos: Tezos Profiles</a:t>
            </a:r>
          </a:p>
        </p:txBody>
      </p:sp>
      <p:sp>
        <p:nvSpPr>
          <p:cNvPr id="5" name="Slide Number Placeholder 4">
            <a:extLst>
              <a:ext uri="{FF2B5EF4-FFF2-40B4-BE49-F238E27FC236}">
                <a16:creationId xmlns:a16="http://schemas.microsoft.com/office/drawing/2014/main" id="{9EB06761-6077-584D-BE92-7D525A45C9DF}"/>
              </a:ext>
            </a:extLst>
          </p:cNvPr>
          <p:cNvSpPr>
            <a:spLocks noGrp="1"/>
          </p:cNvSpPr>
          <p:nvPr>
            <p:ph type="sldNum" sz="quarter" idx="4"/>
          </p:nvPr>
        </p:nvSpPr>
        <p:spPr/>
        <p:txBody>
          <a:bodyPr/>
          <a:lstStyle/>
          <a:p>
            <a:fld id="{369A084B-84B6-4F15-B0F5-CCDC4176846B}" type="slidenum">
              <a:rPr lang="en-US" smtClean="0"/>
              <a:pPr/>
              <a:t>72</a:t>
            </a:fld>
            <a:endParaRPr lang="en-US" dirty="0"/>
          </a:p>
        </p:txBody>
      </p:sp>
      <p:sp>
        <p:nvSpPr>
          <p:cNvPr id="6" name="Date Placeholder 5">
            <a:extLst>
              <a:ext uri="{FF2B5EF4-FFF2-40B4-BE49-F238E27FC236}">
                <a16:creationId xmlns:a16="http://schemas.microsoft.com/office/drawing/2014/main" id="{BBE249B0-E959-B34D-B94B-B247438525D2}"/>
              </a:ext>
            </a:extLst>
          </p:cNvPr>
          <p:cNvSpPr>
            <a:spLocks noGrp="1"/>
          </p:cNvSpPr>
          <p:nvPr>
            <p:ph type="dt" sz="half" idx="2"/>
          </p:nvPr>
        </p:nvSpPr>
        <p:spPr/>
        <p:txBody>
          <a:bodyPr/>
          <a:lstStyle/>
          <a:p>
            <a:r>
              <a:rPr lang="en-US">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Footer Placeholder 6">
            <a:extLst>
              <a:ext uri="{FF2B5EF4-FFF2-40B4-BE49-F238E27FC236}">
                <a16:creationId xmlns:a16="http://schemas.microsoft.com/office/drawing/2014/main" id="{B7A40AD0-C54A-9547-A745-4EB0CB90A2B0}"/>
              </a:ext>
            </a:extLst>
          </p:cNvPr>
          <p:cNvSpPr>
            <a:spLocks noGrp="1"/>
          </p:cNvSpPr>
          <p:nvPr>
            <p:ph type="ftr" sz="quarter" idx="3"/>
          </p:nvPr>
        </p:nvSpPr>
        <p:spPr/>
        <p:txBody>
          <a:bodyPr/>
          <a:lstStyle/>
          <a:p>
            <a:r>
              <a:rPr lang="en-US" dirty="0"/>
              <a:t>Tezos Deep Dive Deck - Licensed under CC BY 4.0</a:t>
            </a:r>
          </a:p>
        </p:txBody>
      </p:sp>
      <p:pic>
        <p:nvPicPr>
          <p:cNvPr id="8" name="Picture 7">
            <a:extLst>
              <a:ext uri="{FF2B5EF4-FFF2-40B4-BE49-F238E27FC236}">
                <a16:creationId xmlns:a16="http://schemas.microsoft.com/office/drawing/2014/main" id="{AAD10318-4EAE-D945-A780-425399A01F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5503" y="884237"/>
            <a:ext cx="4636060" cy="2462907"/>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CA82B5E-826E-8A43-8472-C8911E366C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5504" y="4044751"/>
            <a:ext cx="4636059" cy="24532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782875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BF6ACF52-55ED-4126-BB74-ED0866C424E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766" name="think-cell Folie" r:id="rId5" imgW="473" imgH="476" progId="TCLayout.ActiveDocument.1">
                  <p:embed/>
                </p:oleObj>
              </mc:Choice>
              <mc:Fallback>
                <p:oleObj name="think-cell Folie" r:id="rId5" imgW="473" imgH="476" progId="TCLayout.ActiveDocument.1">
                  <p:embed/>
                  <p:pic>
                    <p:nvPicPr>
                      <p:cNvPr id="7" name="Objekt 6" hidden="1">
                        <a:extLst>
                          <a:ext uri="{FF2B5EF4-FFF2-40B4-BE49-F238E27FC236}">
                            <a16:creationId xmlns:a16="http://schemas.microsoft.com/office/drawing/2014/main" id="{BF6ACF52-55ED-4126-BB74-ED0866C424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1DD16DAD-CC73-47AC-BF10-54E5C0B8D7FD}"/>
              </a:ext>
            </a:extLst>
          </p:cNvPr>
          <p:cNvSpPr/>
          <p:nvPr/>
        </p:nvSpPr>
        <p:spPr bwMode="gray">
          <a:xfrm>
            <a:off x="0" y="0"/>
            <a:ext cx="12192000" cy="68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An exemplary industrial application on Tezos:</a:t>
            </a:r>
            <a:r>
              <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ctr">
              <a:spcBef>
                <a:spcPts val="300"/>
              </a:spcBef>
              <a:spcAft>
                <a:spcPts val="100"/>
              </a:spcAft>
            </a:pPr>
            <a:r>
              <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ENVITED ECOSYSTEM</a:t>
            </a:r>
          </a:p>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fik 5">
            <a:extLst>
              <a:ext uri="{FF2B5EF4-FFF2-40B4-BE49-F238E27FC236}">
                <a16:creationId xmlns:a16="http://schemas.microsoft.com/office/drawing/2014/main" id="{15CE31F5-5BDC-4342-9879-E17A1FCA016D}"/>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711761">
            <a:off x="10202803" y="242084"/>
            <a:ext cx="1783175" cy="2189702"/>
          </a:xfrm>
          <a:prstGeom prst="rect">
            <a:avLst/>
          </a:prstGeom>
        </p:spPr>
      </p:pic>
      <p:pic>
        <p:nvPicPr>
          <p:cNvPr id="14" name="Grafik 13">
            <a:extLst>
              <a:ext uri="{FF2B5EF4-FFF2-40B4-BE49-F238E27FC236}">
                <a16:creationId xmlns:a16="http://schemas.microsoft.com/office/drawing/2014/main" id="{17C6F202-AD2D-49BC-A063-E56F62AF67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81450" y="4482768"/>
            <a:ext cx="4229100" cy="866775"/>
          </a:xfrm>
          <a:prstGeom prst="rect">
            <a:avLst/>
          </a:prstGeom>
        </p:spPr>
      </p:pic>
    </p:spTree>
    <p:extLst>
      <p:ext uri="{BB962C8B-B14F-4D97-AF65-F5344CB8AC3E}">
        <p14:creationId xmlns:p14="http://schemas.microsoft.com/office/powerpoint/2010/main" val="20401691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Grafik 99">
            <a:extLst>
              <a:ext uri="{FF2B5EF4-FFF2-40B4-BE49-F238E27FC236}">
                <a16:creationId xmlns:a16="http://schemas.microsoft.com/office/drawing/2014/main" id="{E5E2C19C-FEE7-43AC-A239-09125281EF20}"/>
              </a:ext>
            </a:extLst>
          </p:cNvPr>
          <p:cNvPicPr>
            <a:picLocks noChangeAspect="1"/>
          </p:cNvPicPr>
          <p:nvPr/>
        </p:nvPicPr>
        <p:blipFill rotWithShape="1">
          <a:blip r:embed="rId3" cstate="email">
            <a:grayscl/>
            <a:extLst>
              <a:ext uri="{28A0092B-C50C-407E-A947-70E740481C1C}">
                <a14:useLocalDpi xmlns:a14="http://schemas.microsoft.com/office/drawing/2010/main"/>
              </a:ext>
            </a:extLst>
          </a:blip>
          <a:srcRect/>
          <a:stretch/>
        </p:blipFill>
        <p:spPr>
          <a:xfrm>
            <a:off x="1550" y="-4387"/>
            <a:ext cx="12192000" cy="6862387"/>
          </a:xfrm>
          <a:prstGeom prst="rect">
            <a:avLst/>
          </a:prstGeom>
        </p:spPr>
      </p:pic>
      <p:sp>
        <p:nvSpPr>
          <p:cNvPr id="101" name="Rechteck 100">
            <a:extLst>
              <a:ext uri="{FF2B5EF4-FFF2-40B4-BE49-F238E27FC236}">
                <a16:creationId xmlns:a16="http://schemas.microsoft.com/office/drawing/2014/main" id="{D74F506D-0580-40C8-AFD9-F1F3FA47FC1A}"/>
              </a:ext>
            </a:extLst>
          </p:cNvPr>
          <p:cNvSpPr/>
          <p:nvPr/>
        </p:nvSpPr>
        <p:spPr>
          <a:xfrm>
            <a:off x="-19895" y="0"/>
            <a:ext cx="12211895" cy="6858000"/>
          </a:xfrm>
          <a:prstGeom prst="rect">
            <a:avLst/>
          </a:prstGeom>
          <a:solidFill>
            <a:srgbClr val="000000">
              <a:alpha val="36863"/>
            </a:srgbClr>
          </a:solidFill>
          <a:ln>
            <a:noFill/>
          </a:ln>
          <a:effectLst>
            <a:outerShdw blurRad="50800" dist="50800" dir="5400000" algn="ctr" rotWithShape="0">
              <a:srgbClr val="000000"/>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006417B0-7305-4ED0-9D12-56C00170A4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3784" y="1240888"/>
            <a:ext cx="9532010" cy="3744281"/>
          </a:xfrm>
          <a:prstGeom prst="rect">
            <a:avLst/>
          </a:prstGeom>
        </p:spPr>
      </p:pic>
      <p:pic>
        <p:nvPicPr>
          <p:cNvPr id="15" name="Grafik 14">
            <a:extLst>
              <a:ext uri="{FF2B5EF4-FFF2-40B4-BE49-F238E27FC236}">
                <a16:creationId xmlns:a16="http://schemas.microsoft.com/office/drawing/2014/main" id="{EFC580B4-AEAD-4C50-BD86-A9B0216535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14442" y="1935034"/>
            <a:ext cx="1371600" cy="981075"/>
          </a:xfrm>
          <a:prstGeom prst="rect">
            <a:avLst/>
          </a:prstGeom>
        </p:spPr>
      </p:pic>
      <p:pic>
        <p:nvPicPr>
          <p:cNvPr id="16" name="Grafik 15">
            <a:extLst>
              <a:ext uri="{FF2B5EF4-FFF2-40B4-BE49-F238E27FC236}">
                <a16:creationId xmlns:a16="http://schemas.microsoft.com/office/drawing/2014/main" id="{EE627F93-46F1-414F-9791-974005EF3CB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89263" y="2940459"/>
            <a:ext cx="981075" cy="1371600"/>
          </a:xfrm>
          <a:prstGeom prst="rect">
            <a:avLst/>
          </a:prstGeom>
        </p:spPr>
      </p:pic>
      <p:pic>
        <p:nvPicPr>
          <p:cNvPr id="18" name="Grafik 17">
            <a:extLst>
              <a:ext uri="{FF2B5EF4-FFF2-40B4-BE49-F238E27FC236}">
                <a16:creationId xmlns:a16="http://schemas.microsoft.com/office/drawing/2014/main" id="{7A91003F-C452-480C-9E7A-15CFF6FCF98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025" y="2731177"/>
            <a:ext cx="1371600" cy="981075"/>
          </a:xfrm>
          <a:prstGeom prst="rect">
            <a:avLst/>
          </a:prstGeom>
        </p:spPr>
      </p:pic>
      <p:pic>
        <p:nvPicPr>
          <p:cNvPr id="19" name="Grafik 18">
            <a:extLst>
              <a:ext uri="{FF2B5EF4-FFF2-40B4-BE49-F238E27FC236}">
                <a16:creationId xmlns:a16="http://schemas.microsoft.com/office/drawing/2014/main" id="{4F2EAB69-06EA-4794-A4DB-6733C1DC501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89697" y="1314679"/>
            <a:ext cx="981075" cy="1371600"/>
          </a:xfrm>
          <a:prstGeom prst="rect">
            <a:avLst/>
          </a:prstGeom>
        </p:spPr>
      </p:pic>
      <p:pic>
        <p:nvPicPr>
          <p:cNvPr id="14" name="Grafik 13">
            <a:extLst>
              <a:ext uri="{FF2B5EF4-FFF2-40B4-BE49-F238E27FC236}">
                <a16:creationId xmlns:a16="http://schemas.microsoft.com/office/drawing/2014/main" id="{4F86BCA9-CCDA-47EE-B9B5-5C72D6B5CBB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225832" y="2060894"/>
            <a:ext cx="1504950" cy="1504950"/>
          </a:xfrm>
          <a:prstGeom prst="rect">
            <a:avLst/>
          </a:prstGeom>
          <a:effectLst>
            <a:outerShdw blurRad="50800" dist="38100" dir="2700000" algn="tl" rotWithShape="0">
              <a:prstClr val="black">
                <a:alpha val="40000"/>
              </a:prstClr>
            </a:outerShdw>
          </a:effectLst>
        </p:spPr>
      </p:pic>
      <p:pic>
        <p:nvPicPr>
          <p:cNvPr id="22" name="Grafik 21">
            <a:extLst>
              <a:ext uri="{FF2B5EF4-FFF2-40B4-BE49-F238E27FC236}">
                <a16:creationId xmlns:a16="http://schemas.microsoft.com/office/drawing/2014/main" id="{D7FB920B-8C15-498C-A7F8-F3782408780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672757" y="502327"/>
            <a:ext cx="590550" cy="590550"/>
          </a:xfrm>
          <a:prstGeom prst="rect">
            <a:avLst/>
          </a:prstGeom>
        </p:spPr>
      </p:pic>
      <p:pic>
        <p:nvPicPr>
          <p:cNvPr id="48" name="Grafik 47">
            <a:extLst>
              <a:ext uri="{FF2B5EF4-FFF2-40B4-BE49-F238E27FC236}">
                <a16:creationId xmlns:a16="http://schemas.microsoft.com/office/drawing/2014/main" id="{6CCCD509-ABE7-449B-944B-16CA65CD5DC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956504" y="2506289"/>
            <a:ext cx="609600" cy="590550"/>
          </a:xfrm>
          <a:prstGeom prst="rect">
            <a:avLst/>
          </a:prstGeom>
        </p:spPr>
      </p:pic>
      <p:pic>
        <p:nvPicPr>
          <p:cNvPr id="49" name="Grafik 48">
            <a:extLst>
              <a:ext uri="{FF2B5EF4-FFF2-40B4-BE49-F238E27FC236}">
                <a16:creationId xmlns:a16="http://schemas.microsoft.com/office/drawing/2014/main" id="{01FF6201-405A-41D0-9C18-9C1EE796626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746958" y="4583029"/>
            <a:ext cx="523875" cy="676275"/>
          </a:xfrm>
          <a:prstGeom prst="rect">
            <a:avLst/>
          </a:prstGeom>
        </p:spPr>
      </p:pic>
      <p:pic>
        <p:nvPicPr>
          <p:cNvPr id="50" name="Grafik 49">
            <a:extLst>
              <a:ext uri="{FF2B5EF4-FFF2-40B4-BE49-F238E27FC236}">
                <a16:creationId xmlns:a16="http://schemas.microsoft.com/office/drawing/2014/main" id="{ECA4CFDC-7921-4E05-996D-8F536AEBFE9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788309" y="2518094"/>
            <a:ext cx="495300" cy="676275"/>
          </a:xfrm>
          <a:prstGeom prst="rect">
            <a:avLst/>
          </a:prstGeom>
        </p:spPr>
      </p:pic>
      <p:pic>
        <p:nvPicPr>
          <p:cNvPr id="58" name="Grafik 57">
            <a:extLst>
              <a:ext uri="{FF2B5EF4-FFF2-40B4-BE49-F238E27FC236}">
                <a16:creationId xmlns:a16="http://schemas.microsoft.com/office/drawing/2014/main" id="{24172CDA-7BDC-487C-B505-74E1A1C4761D}"/>
              </a:ext>
            </a:extLst>
          </p:cNvPr>
          <p:cNvPicPr>
            <a:picLocks noChangeAspect="1"/>
          </p:cNvPicPr>
          <p:nvPr/>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5834436" y="2204304"/>
            <a:ext cx="274275" cy="287654"/>
          </a:xfrm>
          <a:prstGeom prst="rect">
            <a:avLst/>
          </a:prstGeom>
        </p:spPr>
      </p:pic>
      <p:pic>
        <p:nvPicPr>
          <p:cNvPr id="59" name="Grafik 58">
            <a:extLst>
              <a:ext uri="{FF2B5EF4-FFF2-40B4-BE49-F238E27FC236}">
                <a16:creationId xmlns:a16="http://schemas.microsoft.com/office/drawing/2014/main" id="{D3379405-D6F5-4D48-9DCC-5372554D9F1E}"/>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652782" y="2802693"/>
            <a:ext cx="695325" cy="104775"/>
          </a:xfrm>
          <a:prstGeom prst="rect">
            <a:avLst/>
          </a:prstGeom>
        </p:spPr>
      </p:pic>
      <p:sp>
        <p:nvSpPr>
          <p:cNvPr id="60" name="Textfeld 59">
            <a:extLst>
              <a:ext uri="{FF2B5EF4-FFF2-40B4-BE49-F238E27FC236}">
                <a16:creationId xmlns:a16="http://schemas.microsoft.com/office/drawing/2014/main" id="{2213A8CB-1612-4DF2-AC23-1CF49D0F3A40}"/>
              </a:ext>
            </a:extLst>
          </p:cNvPr>
          <p:cNvSpPr txBox="1"/>
          <p:nvPr/>
        </p:nvSpPr>
        <p:spPr>
          <a:xfrm>
            <a:off x="5312756" y="2464955"/>
            <a:ext cx="1335622" cy="246221"/>
          </a:xfrm>
          <a:prstGeom prst="rect">
            <a:avLst/>
          </a:prstGeom>
          <a:noFill/>
        </p:spPr>
        <p:txBody>
          <a:bodyPr wrap="none" rtlCol="0">
            <a:spAutoFit/>
          </a:bodyPr>
          <a:lstStyle/>
          <a:p>
            <a:pPr algn="ctr"/>
            <a:r>
              <a:rPr lang="de-DE" sz="1000" dirty="0">
                <a:solidFill>
                  <a:srgbClr val="595959"/>
                </a:solidFill>
                <a:latin typeface="Open Sans" panose="020B0606030504020204" pitchFamily="34" charset="0"/>
                <a:ea typeface="Open Sans" panose="020B0606030504020204" pitchFamily="34" charset="0"/>
                <a:cs typeface="Open Sans" panose="020B0606030504020204" pitchFamily="34" charset="0"/>
              </a:rPr>
              <a:t>ENVITED MEMBERS</a:t>
            </a:r>
          </a:p>
        </p:txBody>
      </p:sp>
      <p:sp>
        <p:nvSpPr>
          <p:cNvPr id="82" name="Textfeld 81">
            <a:extLst>
              <a:ext uri="{FF2B5EF4-FFF2-40B4-BE49-F238E27FC236}">
                <a16:creationId xmlns:a16="http://schemas.microsoft.com/office/drawing/2014/main" id="{67ABAB2A-972D-4475-981B-9CCD4BD06D49}"/>
              </a:ext>
            </a:extLst>
          </p:cNvPr>
          <p:cNvSpPr txBox="1"/>
          <p:nvPr/>
        </p:nvSpPr>
        <p:spPr>
          <a:xfrm>
            <a:off x="6540245" y="528978"/>
            <a:ext cx="1076064" cy="461665"/>
          </a:xfrm>
          <a:prstGeom prst="rect">
            <a:avLst/>
          </a:prstGeom>
          <a:noFill/>
        </p:spPr>
        <p:txBody>
          <a:bodyPr wrap="none" rtlCol="0">
            <a:spAutoFit/>
          </a:bodyPr>
          <a:lstStyle/>
          <a:p>
            <a:r>
              <a:rPr lang="de-DE" sz="1200" b="1" dirty="0">
                <a:solidFill>
                  <a:srgbClr val="7A94BF"/>
                </a:solidFill>
                <a:latin typeface="Open Sans" panose="020B0606030504020204" pitchFamily="34" charset="0"/>
                <a:ea typeface="Open Sans" panose="020B0606030504020204" pitchFamily="34" charset="0"/>
                <a:cs typeface="Open Sans" panose="020B0606030504020204" pitchFamily="34" charset="0"/>
              </a:rPr>
              <a:t>DATA</a:t>
            </a:r>
          </a:p>
          <a:p>
            <a:r>
              <a:rPr lang="de-DE" sz="1200" b="1" dirty="0">
                <a:solidFill>
                  <a:srgbClr val="7A94BF"/>
                </a:solidFill>
                <a:latin typeface="Open Sans" panose="020B0606030504020204" pitchFamily="34" charset="0"/>
                <a:ea typeface="Open Sans" panose="020B0606030504020204" pitchFamily="34" charset="0"/>
                <a:cs typeface="Open Sans" panose="020B0606030504020204" pitchFamily="34" charset="0"/>
              </a:rPr>
              <a:t>ECOSYSTEM</a:t>
            </a:r>
          </a:p>
        </p:txBody>
      </p:sp>
      <p:pic>
        <p:nvPicPr>
          <p:cNvPr id="66" name="Grafik 65">
            <a:extLst>
              <a:ext uri="{FF2B5EF4-FFF2-40B4-BE49-F238E27FC236}">
                <a16:creationId xmlns:a16="http://schemas.microsoft.com/office/drawing/2014/main" id="{FA3BF2E0-8131-4C5F-AE69-B2EC2B55DEF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447674" y="665021"/>
            <a:ext cx="92571" cy="108000"/>
          </a:xfrm>
          <a:prstGeom prst="rect">
            <a:avLst/>
          </a:prstGeom>
        </p:spPr>
      </p:pic>
      <p:sp>
        <p:nvSpPr>
          <p:cNvPr id="83" name="Textfeld 82">
            <a:extLst>
              <a:ext uri="{FF2B5EF4-FFF2-40B4-BE49-F238E27FC236}">
                <a16:creationId xmlns:a16="http://schemas.microsoft.com/office/drawing/2014/main" id="{AD4E26CD-DF04-4335-BF9C-82FA546AB2BF}"/>
              </a:ext>
            </a:extLst>
          </p:cNvPr>
          <p:cNvSpPr txBox="1"/>
          <p:nvPr/>
        </p:nvSpPr>
        <p:spPr>
          <a:xfrm>
            <a:off x="7780410" y="2500610"/>
            <a:ext cx="816249" cy="461665"/>
          </a:xfrm>
          <a:prstGeom prst="rect">
            <a:avLst/>
          </a:prstGeom>
          <a:noFill/>
        </p:spPr>
        <p:txBody>
          <a:bodyPr wrap="none" rtlCol="0">
            <a:spAutoFit/>
          </a:bodyPr>
          <a:lstStyle/>
          <a:p>
            <a:r>
              <a:rPr lang="de-DE" sz="1200" b="1" dirty="0">
                <a:solidFill>
                  <a:srgbClr val="7A94BF"/>
                </a:solidFill>
                <a:latin typeface="Open Sans" panose="020B0606030504020204" pitchFamily="34" charset="0"/>
                <a:ea typeface="Open Sans" panose="020B0606030504020204" pitchFamily="34" charset="0"/>
                <a:cs typeface="Open Sans" panose="020B0606030504020204" pitchFamily="34" charset="0"/>
              </a:rPr>
              <a:t>DATA</a:t>
            </a:r>
          </a:p>
          <a:p>
            <a:r>
              <a:rPr lang="de-DE" sz="1200" b="1" dirty="0">
                <a:solidFill>
                  <a:srgbClr val="7A94BF"/>
                </a:solidFill>
                <a:latin typeface="Open Sans" panose="020B0606030504020204" pitchFamily="34" charset="0"/>
                <a:ea typeface="Open Sans" panose="020B0606030504020204" pitchFamily="34" charset="0"/>
                <a:cs typeface="Open Sans" panose="020B0606030504020204" pitchFamily="34" charset="0"/>
              </a:rPr>
              <a:t>MARKET</a:t>
            </a:r>
          </a:p>
        </p:txBody>
      </p:sp>
      <p:sp>
        <p:nvSpPr>
          <p:cNvPr id="84" name="Textfeld 83">
            <a:extLst>
              <a:ext uri="{FF2B5EF4-FFF2-40B4-BE49-F238E27FC236}">
                <a16:creationId xmlns:a16="http://schemas.microsoft.com/office/drawing/2014/main" id="{630C3A73-F486-4E92-AAB2-EF95E4EAA712}"/>
              </a:ext>
            </a:extLst>
          </p:cNvPr>
          <p:cNvSpPr txBox="1"/>
          <p:nvPr/>
        </p:nvSpPr>
        <p:spPr>
          <a:xfrm>
            <a:off x="6552166" y="4582146"/>
            <a:ext cx="928459" cy="461665"/>
          </a:xfrm>
          <a:prstGeom prst="rect">
            <a:avLst/>
          </a:prstGeom>
          <a:noFill/>
        </p:spPr>
        <p:txBody>
          <a:bodyPr wrap="none" rtlCol="0">
            <a:spAutoFit/>
          </a:bodyPr>
          <a:lstStyle/>
          <a:p>
            <a:r>
              <a:rPr lang="de-DE" sz="1200" b="1" dirty="0">
                <a:solidFill>
                  <a:srgbClr val="7A94BF"/>
                </a:solidFill>
                <a:latin typeface="Open Sans" panose="020B0606030504020204" pitchFamily="34" charset="0"/>
                <a:ea typeface="Open Sans" panose="020B0606030504020204" pitchFamily="34" charset="0"/>
                <a:cs typeface="Open Sans" panose="020B0606030504020204" pitchFamily="34" charset="0"/>
              </a:rPr>
              <a:t>CAREER</a:t>
            </a:r>
          </a:p>
          <a:p>
            <a:r>
              <a:rPr lang="de-DE" sz="1200" b="1" dirty="0">
                <a:solidFill>
                  <a:srgbClr val="7A94BF"/>
                </a:solidFill>
                <a:latin typeface="Open Sans" panose="020B0606030504020204" pitchFamily="34" charset="0"/>
                <a:ea typeface="Open Sans" panose="020B0606030504020204" pitchFamily="34" charset="0"/>
                <a:cs typeface="Open Sans" panose="020B0606030504020204" pitchFamily="34" charset="0"/>
              </a:rPr>
              <a:t>CHANNEL</a:t>
            </a:r>
          </a:p>
        </p:txBody>
      </p:sp>
      <p:sp>
        <p:nvSpPr>
          <p:cNvPr id="85" name="Textfeld 84">
            <a:extLst>
              <a:ext uri="{FF2B5EF4-FFF2-40B4-BE49-F238E27FC236}">
                <a16:creationId xmlns:a16="http://schemas.microsoft.com/office/drawing/2014/main" id="{F8050F6A-5A73-40C0-A818-31BBC96FCDFE}"/>
              </a:ext>
            </a:extLst>
          </p:cNvPr>
          <p:cNvSpPr txBox="1"/>
          <p:nvPr/>
        </p:nvSpPr>
        <p:spPr>
          <a:xfrm>
            <a:off x="2514965" y="2561779"/>
            <a:ext cx="1182568" cy="461665"/>
          </a:xfrm>
          <a:prstGeom prst="rect">
            <a:avLst/>
          </a:prstGeom>
          <a:noFill/>
        </p:spPr>
        <p:txBody>
          <a:bodyPr wrap="none" rtlCol="0">
            <a:spAutoFit/>
          </a:bodyPr>
          <a:lstStyle/>
          <a:p>
            <a:r>
              <a:rPr lang="de-DE" sz="1200" b="1" dirty="0">
                <a:solidFill>
                  <a:srgbClr val="7A94BF"/>
                </a:solidFill>
                <a:latin typeface="Open Sans" panose="020B0606030504020204" pitchFamily="34" charset="0"/>
                <a:ea typeface="Open Sans" panose="020B0606030504020204" pitchFamily="34" charset="0"/>
                <a:cs typeface="Open Sans" panose="020B0606030504020204" pitchFamily="34" charset="0"/>
              </a:rPr>
              <a:t>INNOVATION</a:t>
            </a:r>
          </a:p>
          <a:p>
            <a:r>
              <a:rPr lang="de-DE" sz="1200" b="1" dirty="0">
                <a:solidFill>
                  <a:srgbClr val="7A94BF"/>
                </a:solidFill>
                <a:latin typeface="Open Sans" panose="020B0606030504020204" pitchFamily="34" charset="0"/>
                <a:ea typeface="Open Sans" panose="020B0606030504020204" pitchFamily="34" charset="0"/>
                <a:cs typeface="Open Sans" panose="020B0606030504020204" pitchFamily="34" charset="0"/>
              </a:rPr>
              <a:t>HUB</a:t>
            </a:r>
          </a:p>
        </p:txBody>
      </p:sp>
      <p:sp>
        <p:nvSpPr>
          <p:cNvPr id="86" name="Textfeld 85">
            <a:extLst>
              <a:ext uri="{FF2B5EF4-FFF2-40B4-BE49-F238E27FC236}">
                <a16:creationId xmlns:a16="http://schemas.microsoft.com/office/drawing/2014/main" id="{037AE905-F5C5-4F68-A7A4-55385E8EB740}"/>
              </a:ext>
            </a:extLst>
          </p:cNvPr>
          <p:cNvSpPr txBox="1"/>
          <p:nvPr/>
        </p:nvSpPr>
        <p:spPr>
          <a:xfrm>
            <a:off x="2524754" y="2978802"/>
            <a:ext cx="2122697" cy="553998"/>
          </a:xfrm>
          <a:prstGeom prst="rect">
            <a:avLst/>
          </a:prstGeom>
          <a:noFill/>
        </p:spPr>
        <p:txBody>
          <a:bodyPr wrap="none" rtlCol="0">
            <a:spAutoFit/>
          </a:bodyPr>
          <a:lstStyle/>
          <a:p>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Joint research and development </a:t>
            </a:r>
          </a:p>
          <a:p>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of innovative simulation </a:t>
            </a:r>
          </a:p>
          <a:p>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methods and processes</a:t>
            </a:r>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7" name="Grafik 86">
            <a:extLst>
              <a:ext uri="{FF2B5EF4-FFF2-40B4-BE49-F238E27FC236}">
                <a16:creationId xmlns:a16="http://schemas.microsoft.com/office/drawing/2014/main" id="{5AF94C83-4836-4673-A485-7B5D487D2CF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422394" y="2704656"/>
            <a:ext cx="92571" cy="108000"/>
          </a:xfrm>
          <a:prstGeom prst="rect">
            <a:avLst/>
          </a:prstGeom>
        </p:spPr>
      </p:pic>
      <p:pic>
        <p:nvPicPr>
          <p:cNvPr id="88" name="Grafik 87">
            <a:extLst>
              <a:ext uri="{FF2B5EF4-FFF2-40B4-BE49-F238E27FC236}">
                <a16:creationId xmlns:a16="http://schemas.microsoft.com/office/drawing/2014/main" id="{83442051-7CBD-4B2E-9355-DDBFAF22637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692730" y="2631941"/>
            <a:ext cx="92571" cy="108000"/>
          </a:xfrm>
          <a:prstGeom prst="rect">
            <a:avLst/>
          </a:prstGeom>
        </p:spPr>
      </p:pic>
      <p:sp>
        <p:nvSpPr>
          <p:cNvPr id="89" name="Textfeld 88">
            <a:extLst>
              <a:ext uri="{FF2B5EF4-FFF2-40B4-BE49-F238E27FC236}">
                <a16:creationId xmlns:a16="http://schemas.microsoft.com/office/drawing/2014/main" id="{7284714C-DAEE-4B55-8D61-6E004B7E06F6}"/>
              </a:ext>
            </a:extLst>
          </p:cNvPr>
          <p:cNvSpPr txBox="1"/>
          <p:nvPr/>
        </p:nvSpPr>
        <p:spPr>
          <a:xfrm>
            <a:off x="7792533" y="2926686"/>
            <a:ext cx="2744662" cy="707886"/>
          </a:xfrm>
          <a:prstGeom prst="rect">
            <a:avLst/>
          </a:prstGeom>
          <a:noFill/>
        </p:spPr>
        <p:txBody>
          <a:bodyPr wrap="none" rtlCol="0">
            <a:spAutoFit/>
          </a:bodyPr>
          <a:lstStyle/>
          <a:p>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Cooperative database of shared,</a:t>
            </a:r>
          </a:p>
          <a:p>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reusable and refined simulation data </a:t>
            </a:r>
          </a:p>
          <a:p>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(open source, standardized, certificated, …)</a:t>
            </a:r>
          </a:p>
          <a:p>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from multiple sources / partners</a:t>
            </a:r>
          </a:p>
        </p:txBody>
      </p:sp>
      <p:sp>
        <p:nvSpPr>
          <p:cNvPr id="90" name="Textfeld 89">
            <a:extLst>
              <a:ext uri="{FF2B5EF4-FFF2-40B4-BE49-F238E27FC236}">
                <a16:creationId xmlns:a16="http://schemas.microsoft.com/office/drawing/2014/main" id="{E267ACA3-69C6-4FA7-A87C-A5DFB5C75683}"/>
              </a:ext>
            </a:extLst>
          </p:cNvPr>
          <p:cNvSpPr txBox="1"/>
          <p:nvPr/>
        </p:nvSpPr>
        <p:spPr>
          <a:xfrm>
            <a:off x="6558600" y="5007306"/>
            <a:ext cx="2303836" cy="553998"/>
          </a:xfrm>
          <a:prstGeom prst="rect">
            <a:avLst/>
          </a:prstGeom>
          <a:noFill/>
        </p:spPr>
        <p:txBody>
          <a:bodyPr wrap="none" rtlCol="0">
            <a:spAutoFit/>
          </a:bodyPr>
          <a:lstStyle/>
          <a:p>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Application-oriented strengthening </a:t>
            </a:r>
          </a:p>
          <a:p>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and networking of young talents </a:t>
            </a:r>
          </a:p>
          <a:p>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and experts</a:t>
            </a:r>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1" name="Textfeld 90">
            <a:extLst>
              <a:ext uri="{FF2B5EF4-FFF2-40B4-BE49-F238E27FC236}">
                <a16:creationId xmlns:a16="http://schemas.microsoft.com/office/drawing/2014/main" id="{0F1AF942-3969-4ED9-A0F8-524973193E25}"/>
              </a:ext>
            </a:extLst>
          </p:cNvPr>
          <p:cNvSpPr txBox="1"/>
          <p:nvPr/>
        </p:nvSpPr>
        <p:spPr>
          <a:xfrm>
            <a:off x="6558351" y="929156"/>
            <a:ext cx="2877711" cy="553998"/>
          </a:xfrm>
          <a:prstGeom prst="rect">
            <a:avLst/>
          </a:prstGeom>
          <a:noFill/>
        </p:spPr>
        <p:txBody>
          <a:bodyPr wrap="none" rtlCol="0">
            <a:spAutoFit/>
          </a:bodyPr>
          <a:lstStyle/>
          <a:p>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Improved interoperability in a distributed </a:t>
            </a:r>
          </a:p>
          <a:p>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ecosystem with not compromised data </a:t>
            </a:r>
          </a:p>
          <a:p>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traceability for continuous proof of validation</a:t>
            </a:r>
            <a:endParaRPr lang="de-D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2" name="Grafik 91">
            <a:extLst>
              <a:ext uri="{FF2B5EF4-FFF2-40B4-BE49-F238E27FC236}">
                <a16:creationId xmlns:a16="http://schemas.microsoft.com/office/drawing/2014/main" id="{879649D9-93D9-4496-861E-0951995FA52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441779" y="4706133"/>
            <a:ext cx="92571" cy="108000"/>
          </a:xfrm>
          <a:prstGeom prst="rect">
            <a:avLst/>
          </a:prstGeom>
        </p:spPr>
      </p:pic>
      <p:sp>
        <p:nvSpPr>
          <p:cNvPr id="44" name="Rechteck 43">
            <a:extLst>
              <a:ext uri="{FF2B5EF4-FFF2-40B4-BE49-F238E27FC236}">
                <a16:creationId xmlns:a16="http://schemas.microsoft.com/office/drawing/2014/main" id="{1FB8EBD6-9304-4DC4-A157-67473D11F708}"/>
              </a:ext>
            </a:extLst>
          </p:cNvPr>
          <p:cNvSpPr/>
          <p:nvPr/>
        </p:nvSpPr>
        <p:spPr>
          <a:xfrm>
            <a:off x="-21443" y="6246062"/>
            <a:ext cx="12213443" cy="627480"/>
          </a:xfrm>
          <a:prstGeom prst="rect">
            <a:avLst/>
          </a:prstGeom>
          <a:solidFill>
            <a:srgbClr val="738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3" name="Grafik 42">
            <a:extLst>
              <a:ext uri="{FF2B5EF4-FFF2-40B4-BE49-F238E27FC236}">
                <a16:creationId xmlns:a16="http://schemas.microsoft.com/office/drawing/2014/main" id="{9E0AAE1C-028C-4B51-825F-92C6D48FB2CD}"/>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10302174" y="335217"/>
            <a:ext cx="1634067" cy="414867"/>
          </a:xfrm>
          <a:prstGeom prst="rect">
            <a:avLst/>
          </a:prstGeom>
        </p:spPr>
      </p:pic>
      <p:pic>
        <p:nvPicPr>
          <p:cNvPr id="54" name="Grafik 53">
            <a:extLst>
              <a:ext uri="{FF2B5EF4-FFF2-40B4-BE49-F238E27FC236}">
                <a16:creationId xmlns:a16="http://schemas.microsoft.com/office/drawing/2014/main" id="{A0F007B3-21C6-476F-ADC3-DF84A1E2DFAB}"/>
              </a:ext>
            </a:extLst>
          </p:cNvPr>
          <p:cNvPicPr>
            <a:picLocks noChangeAspect="1"/>
          </p:cNvPicPr>
          <p:nvPr/>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5880232" y="3211918"/>
            <a:ext cx="257831" cy="249483"/>
          </a:xfrm>
          <a:prstGeom prst="rect">
            <a:avLst/>
          </a:prstGeom>
        </p:spPr>
      </p:pic>
      <p:sp>
        <p:nvSpPr>
          <p:cNvPr id="55" name="Textfeld 54">
            <a:extLst>
              <a:ext uri="{FF2B5EF4-FFF2-40B4-BE49-F238E27FC236}">
                <a16:creationId xmlns:a16="http://schemas.microsoft.com/office/drawing/2014/main" id="{341FF8A7-7906-4A19-BB1B-B78768E1604C}"/>
              </a:ext>
            </a:extLst>
          </p:cNvPr>
          <p:cNvSpPr txBox="1"/>
          <p:nvPr/>
        </p:nvSpPr>
        <p:spPr>
          <a:xfrm>
            <a:off x="5404919" y="2975124"/>
            <a:ext cx="1176925" cy="246221"/>
          </a:xfrm>
          <a:prstGeom prst="rect">
            <a:avLst/>
          </a:prstGeom>
          <a:noFill/>
        </p:spPr>
        <p:txBody>
          <a:bodyPr wrap="none" rtlCol="0">
            <a:spAutoFit/>
          </a:bodyPr>
          <a:lstStyle/>
          <a:p>
            <a:pPr algn="ctr"/>
            <a:r>
              <a:rPr lang="de-DE" sz="1000" dirty="0">
                <a:solidFill>
                  <a:srgbClr val="595959"/>
                </a:solidFill>
                <a:latin typeface="Open Sans" panose="020B0606030504020204" pitchFamily="34" charset="0"/>
                <a:ea typeface="Open Sans" panose="020B0606030504020204" pitchFamily="34" charset="0"/>
                <a:cs typeface="Open Sans" panose="020B0606030504020204" pitchFamily="34" charset="0"/>
              </a:rPr>
              <a:t>ASCS OPERATOR</a:t>
            </a:r>
          </a:p>
        </p:txBody>
      </p:sp>
      <p:sp>
        <p:nvSpPr>
          <p:cNvPr id="65" name="Textfeld 64">
            <a:extLst>
              <a:ext uri="{FF2B5EF4-FFF2-40B4-BE49-F238E27FC236}">
                <a16:creationId xmlns:a16="http://schemas.microsoft.com/office/drawing/2014/main" id="{92CA6182-2C2C-4FA5-B278-FFBCBAC4021A}"/>
              </a:ext>
            </a:extLst>
          </p:cNvPr>
          <p:cNvSpPr txBox="1"/>
          <p:nvPr/>
        </p:nvSpPr>
        <p:spPr>
          <a:xfrm>
            <a:off x="382739" y="409524"/>
            <a:ext cx="4296447" cy="369332"/>
          </a:xfrm>
          <a:prstGeom prst="rect">
            <a:avLst/>
          </a:prstGeom>
          <a:noFill/>
        </p:spPr>
        <p:txBody>
          <a:bodyPr wrap="square">
            <a:spAutoFit/>
          </a:bodyPr>
          <a:lstStyle/>
          <a:p>
            <a:r>
              <a:rPr lang="de-DE" sz="1800" b="1" dirty="0">
                <a:solidFill>
                  <a:srgbClr val="7A94BF"/>
                </a:solidFill>
                <a:latin typeface="Open Sans" panose="020B0606030504020204" pitchFamily="34" charset="0"/>
                <a:ea typeface="Open Sans" panose="020B0606030504020204" pitchFamily="34" charset="0"/>
                <a:cs typeface="Open Sans" panose="020B0606030504020204" pitchFamily="34" charset="0"/>
              </a:rPr>
              <a:t>ENVITED FRAMEWORK</a:t>
            </a:r>
          </a:p>
        </p:txBody>
      </p:sp>
      <p:sp>
        <p:nvSpPr>
          <p:cNvPr id="52" name="Textfeld 51">
            <a:extLst>
              <a:ext uri="{FF2B5EF4-FFF2-40B4-BE49-F238E27FC236}">
                <a16:creationId xmlns:a16="http://schemas.microsoft.com/office/drawing/2014/main" id="{0BFF4481-89B0-4107-BB92-9179748C06CF}"/>
              </a:ext>
            </a:extLst>
          </p:cNvPr>
          <p:cNvSpPr txBox="1"/>
          <p:nvPr/>
        </p:nvSpPr>
        <p:spPr>
          <a:xfrm>
            <a:off x="11815280" y="6462354"/>
            <a:ext cx="301686" cy="215444"/>
          </a:xfrm>
          <a:prstGeom prst="rect">
            <a:avLst/>
          </a:prstGeom>
          <a:noFill/>
        </p:spPr>
        <p:txBody>
          <a:bodyPr wrap="square" rtlCol="0">
            <a:spAutoFit/>
          </a:bodyPr>
          <a:lstStyle/>
          <a:p>
            <a:fld id="{44717C02-B8AE-45BF-BD76-18824ADE81E6}" type="slidenum">
              <a:rPr lang="de-DE" sz="800" smtClean="0">
                <a:solidFill>
                  <a:schemeClr val="bg1"/>
                </a:solidFill>
                <a:latin typeface="Open Sans" panose="020B0606030504020204" pitchFamily="34" charset="0"/>
                <a:ea typeface="Open Sans" panose="020B0606030504020204" pitchFamily="34" charset="0"/>
                <a:cs typeface="Open Sans" panose="020B0606030504020204" pitchFamily="34" charset="0"/>
              </a:rPr>
              <a:t>74</a:t>
            </a:fld>
            <a:endParaRPr lang="de-DE"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BE1E3A29-9FB6-7943-B9E4-6296ABAF7B52}"/>
              </a:ext>
            </a:extLst>
          </p:cNvPr>
          <p:cNvGrpSpPr/>
          <p:nvPr/>
        </p:nvGrpSpPr>
        <p:grpSpPr>
          <a:xfrm>
            <a:off x="159225" y="5937608"/>
            <a:ext cx="2967812" cy="551020"/>
            <a:chOff x="159225" y="5937608"/>
            <a:chExt cx="2967812" cy="551020"/>
          </a:xfrm>
        </p:grpSpPr>
        <p:sp>
          <p:nvSpPr>
            <p:cNvPr id="46" name="Trapezoid 45">
              <a:extLst>
                <a:ext uri="{FF2B5EF4-FFF2-40B4-BE49-F238E27FC236}">
                  <a16:creationId xmlns:a16="http://schemas.microsoft.com/office/drawing/2014/main" id="{3E5C40EA-D046-4C32-8F59-A9D2B06CBCC9}"/>
                </a:ext>
              </a:extLst>
            </p:cNvPr>
            <p:cNvSpPr/>
            <p:nvPr/>
          </p:nvSpPr>
          <p:spPr>
            <a:xfrm>
              <a:off x="159225" y="5937608"/>
              <a:ext cx="2967812" cy="307778"/>
            </a:xfrm>
            <a:prstGeom prst="trapezoid">
              <a:avLst>
                <a:gd name="adj" fmla="val 48475"/>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rapezoid 46">
              <a:extLst>
                <a:ext uri="{FF2B5EF4-FFF2-40B4-BE49-F238E27FC236}">
                  <a16:creationId xmlns:a16="http://schemas.microsoft.com/office/drawing/2014/main" id="{4C47BF30-88F1-45F9-AA38-70923E3D2B15}"/>
                </a:ext>
              </a:extLst>
            </p:cNvPr>
            <p:cNvSpPr/>
            <p:nvPr/>
          </p:nvSpPr>
          <p:spPr>
            <a:xfrm flipV="1">
              <a:off x="306719" y="5938905"/>
              <a:ext cx="2670799" cy="549723"/>
            </a:xfrm>
            <a:prstGeom prst="trapezoid">
              <a:avLst>
                <a:gd name="adj" fmla="val 45917"/>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 name="Grafik 4">
              <a:extLst>
                <a:ext uri="{FF2B5EF4-FFF2-40B4-BE49-F238E27FC236}">
                  <a16:creationId xmlns:a16="http://schemas.microsoft.com/office/drawing/2014/main" id="{F876D5B7-A7B8-C34A-82CE-DFED6677817E}"/>
                </a:ext>
              </a:extLst>
            </p:cNvPr>
            <p:cNvPicPr>
              <a:picLocks noChangeAspect="1"/>
            </p:cNvPicPr>
            <p:nvPr/>
          </p:nvPicPr>
          <p:blipFill rotWithShape="1">
            <a:blip r:embed="rId33" cstate="email">
              <a:extLst>
                <a:ext uri="{28A0092B-C50C-407E-A947-70E740481C1C}">
                  <a14:useLocalDpi xmlns:a14="http://schemas.microsoft.com/office/drawing/2010/main"/>
                </a:ext>
              </a:extLst>
            </a:blip>
            <a:srcRect/>
            <a:stretch/>
          </p:blipFill>
          <p:spPr>
            <a:xfrm>
              <a:off x="721102" y="5982819"/>
              <a:ext cx="1782942" cy="439200"/>
            </a:xfrm>
            <a:prstGeom prst="rect">
              <a:avLst/>
            </a:prstGeom>
          </p:spPr>
        </p:pic>
      </p:grpSp>
      <p:sp>
        <p:nvSpPr>
          <p:cNvPr id="51" name="Datumsplatzhalter 4">
            <a:extLst>
              <a:ext uri="{FF2B5EF4-FFF2-40B4-BE49-F238E27FC236}">
                <a16:creationId xmlns:a16="http://schemas.microsoft.com/office/drawing/2014/main" id="{2FE60CDF-A323-4EC8-B06B-B58FB4EC5B72}"/>
              </a:ext>
            </a:extLst>
          </p:cNvPr>
          <p:cNvSpPr txBox="1">
            <a:spLocks/>
          </p:cNvSpPr>
          <p:nvPr/>
        </p:nvSpPr>
        <p:spPr>
          <a:xfrm>
            <a:off x="360363" y="6584851"/>
            <a:ext cx="493866" cy="216000"/>
          </a:xfrm>
          <a:prstGeom prst="rect">
            <a:avLst/>
          </a:prstGeom>
        </p:spPr>
        <p:txBody>
          <a:bodyPr wrap="none" lIns="0" tIns="0" rIns="0" bIns="0" anchor="ctr"/>
          <a:lstStyle>
            <a:defPPr>
              <a:defRPr lang="de-DE"/>
            </a:defPPr>
            <a:lvl1pPr algn="l" rtl="0" eaLnBrk="1" fontAlgn="base" latinLnBrk="0" hangingPunct="1">
              <a:spcBef>
                <a:spcPct val="0"/>
              </a:spcBef>
              <a:spcAft>
                <a:spcPct val="0"/>
              </a:spcAft>
              <a:defRPr kumimoji="0" lang="de-DE" sz="700" kern="12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2021-11-22</a:t>
            </a:r>
            <a:endParaRPr kumimoji="0" lang="en-US" sz="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3" name="Fußzeilenplatzhalter 2">
            <a:extLst>
              <a:ext uri="{FF2B5EF4-FFF2-40B4-BE49-F238E27FC236}">
                <a16:creationId xmlns:a16="http://schemas.microsoft.com/office/drawing/2014/main" id="{4DE287AB-5A5B-40B9-A3E5-5C8F097C16CA}"/>
              </a:ext>
            </a:extLst>
          </p:cNvPr>
          <p:cNvSpPr txBox="1">
            <a:spLocks/>
          </p:cNvSpPr>
          <p:nvPr/>
        </p:nvSpPr>
        <p:spPr>
          <a:xfrm>
            <a:off x="881309" y="6584951"/>
            <a:ext cx="5012928" cy="215900"/>
          </a:xfrm>
          <a:prstGeom prst="rect">
            <a:avLst/>
          </a:prstGeom>
        </p:spPr>
        <p:txBody>
          <a:bodyPr vert="horz" lIns="0" tIns="45715" rIns="91429" bIns="45715" rtlCol="0" anchor="ctr"/>
          <a:lstStyle>
            <a:defPPr>
              <a:defRPr lang="de-DE"/>
            </a:defPPr>
            <a:lvl1pPr algn="l" rtl="0" fontAlgn="base">
              <a:spcBef>
                <a:spcPct val="0"/>
              </a:spcBef>
              <a:spcAft>
                <a:spcPct val="0"/>
              </a:spcAft>
              <a:defRPr sz="700" kern="12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err="1">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Tezos</a:t>
            </a:r>
            <a:r>
              <a:rPr kumimoji="0" lang="en-US" sz="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Deep Dive Deck</a:t>
            </a:r>
          </a:p>
        </p:txBody>
      </p:sp>
    </p:spTree>
    <p:extLst>
      <p:ext uri="{BB962C8B-B14F-4D97-AF65-F5344CB8AC3E}">
        <p14:creationId xmlns:p14="http://schemas.microsoft.com/office/powerpoint/2010/main" val="1684010262"/>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Grafik 313" descr="Ein Bild, das Tisch, Regenschirm, blau, Regen enthält.&#10;&#10;Automatisch generierte Beschreibung">
            <a:extLst>
              <a:ext uri="{FF2B5EF4-FFF2-40B4-BE49-F238E27FC236}">
                <a16:creationId xmlns:a16="http://schemas.microsoft.com/office/drawing/2014/main" id="{8B11371E-0258-4648-BB89-84DECFE7695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23000"/>
                    </a14:imgEffect>
                  </a14:imgLayer>
                </a14:imgProps>
              </a:ext>
              <a:ext uri="{28A0092B-C50C-407E-A947-70E740481C1C}">
                <a14:useLocalDpi xmlns:a14="http://schemas.microsoft.com/office/drawing/2010/main"/>
              </a:ext>
            </a:extLst>
          </a:blip>
          <a:srcRect b="-22"/>
          <a:stretch/>
        </p:blipFill>
        <p:spPr>
          <a:xfrm flipH="1">
            <a:off x="-51370" y="0"/>
            <a:ext cx="12243370" cy="6859856"/>
          </a:xfrm>
          <a:prstGeom prst="rect">
            <a:avLst/>
          </a:prstGeom>
        </p:spPr>
      </p:pic>
      <p:sp>
        <p:nvSpPr>
          <p:cNvPr id="5" name="Rechteck 4">
            <a:extLst>
              <a:ext uri="{FF2B5EF4-FFF2-40B4-BE49-F238E27FC236}">
                <a16:creationId xmlns:a16="http://schemas.microsoft.com/office/drawing/2014/main" id="{B1998590-5D99-4342-B9D7-833630A34C80}"/>
              </a:ext>
            </a:extLst>
          </p:cNvPr>
          <p:cNvSpPr/>
          <p:nvPr/>
        </p:nvSpPr>
        <p:spPr>
          <a:xfrm>
            <a:off x="-51370" y="-36588"/>
            <a:ext cx="12234492" cy="6894588"/>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B619455B-87F3-4F6D-9BC4-3DEF706ED950}"/>
              </a:ext>
            </a:extLst>
          </p:cNvPr>
          <p:cNvSpPr/>
          <p:nvPr/>
        </p:nvSpPr>
        <p:spPr>
          <a:xfrm flipH="1">
            <a:off x="0" y="0"/>
            <a:ext cx="4766429" cy="6858000"/>
          </a:xfrm>
          <a:custGeom>
            <a:avLst/>
            <a:gdLst>
              <a:gd name="connsiteX0" fmla="*/ 0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0 w 4710397"/>
              <a:gd name="connsiteY4" fmla="*/ 0 h 6858000"/>
              <a:gd name="connsiteX0" fmla="*/ 831273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831273 w 4710397"/>
              <a:gd name="connsiteY4" fmla="*/ 0 h 6858000"/>
              <a:gd name="connsiteX0" fmla="*/ 1648692 w 5527816"/>
              <a:gd name="connsiteY0" fmla="*/ 0 h 6858000"/>
              <a:gd name="connsiteX1" fmla="*/ 5527816 w 5527816"/>
              <a:gd name="connsiteY1" fmla="*/ 0 h 6858000"/>
              <a:gd name="connsiteX2" fmla="*/ 5527816 w 5527816"/>
              <a:gd name="connsiteY2" fmla="*/ 6858000 h 6858000"/>
              <a:gd name="connsiteX3" fmla="*/ 0 w 5527816"/>
              <a:gd name="connsiteY3" fmla="*/ 6844145 h 6858000"/>
              <a:gd name="connsiteX4" fmla="*/ 1648692 w 5527816"/>
              <a:gd name="connsiteY4" fmla="*/ 0 h 6858000"/>
              <a:gd name="connsiteX0" fmla="*/ 1690256 w 5569380"/>
              <a:gd name="connsiteY0" fmla="*/ 0 h 6858000"/>
              <a:gd name="connsiteX1" fmla="*/ 5569380 w 5569380"/>
              <a:gd name="connsiteY1" fmla="*/ 0 h 6858000"/>
              <a:gd name="connsiteX2" fmla="*/ 5569380 w 5569380"/>
              <a:gd name="connsiteY2" fmla="*/ 6858000 h 6858000"/>
              <a:gd name="connsiteX3" fmla="*/ 0 w 5569380"/>
              <a:gd name="connsiteY3" fmla="*/ 6857999 h 6858000"/>
              <a:gd name="connsiteX4" fmla="*/ 1690256 w 556938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380" h="6858000">
                <a:moveTo>
                  <a:pt x="1690256" y="0"/>
                </a:moveTo>
                <a:lnTo>
                  <a:pt x="5569380" y="0"/>
                </a:lnTo>
                <a:lnTo>
                  <a:pt x="5569380" y="6858000"/>
                </a:lnTo>
                <a:lnTo>
                  <a:pt x="0" y="6857999"/>
                </a:lnTo>
                <a:lnTo>
                  <a:pt x="1690256" y="0"/>
                </a:lnTo>
                <a:close/>
              </a:path>
            </a:pathLst>
          </a:custGeom>
          <a:solidFill>
            <a:srgbClr val="7A94B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6C029481-12AC-4E34-9949-9B0D533B3FB1}"/>
              </a:ext>
            </a:extLst>
          </p:cNvPr>
          <p:cNvSpPr/>
          <p:nvPr/>
        </p:nvSpPr>
        <p:spPr>
          <a:xfrm flipH="1">
            <a:off x="-51370" y="-12526"/>
            <a:ext cx="4363287" cy="6885710"/>
          </a:xfrm>
          <a:custGeom>
            <a:avLst/>
            <a:gdLst>
              <a:gd name="connsiteX0" fmla="*/ 0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0 w 4710397"/>
              <a:gd name="connsiteY4" fmla="*/ 0 h 6858000"/>
              <a:gd name="connsiteX0" fmla="*/ 0 w 5084470"/>
              <a:gd name="connsiteY0" fmla="*/ 27709 h 6858000"/>
              <a:gd name="connsiteX1" fmla="*/ 5084470 w 5084470"/>
              <a:gd name="connsiteY1" fmla="*/ 0 h 6858000"/>
              <a:gd name="connsiteX2" fmla="*/ 5084470 w 5084470"/>
              <a:gd name="connsiteY2" fmla="*/ 6858000 h 6858000"/>
              <a:gd name="connsiteX3" fmla="*/ 374073 w 5084470"/>
              <a:gd name="connsiteY3" fmla="*/ 6858000 h 6858000"/>
              <a:gd name="connsiteX4" fmla="*/ 0 w 5084470"/>
              <a:gd name="connsiteY4" fmla="*/ 27709 h 6858000"/>
              <a:gd name="connsiteX0" fmla="*/ 0 w 5098325"/>
              <a:gd name="connsiteY0" fmla="*/ 0 h 6885710"/>
              <a:gd name="connsiteX1" fmla="*/ 5098325 w 5098325"/>
              <a:gd name="connsiteY1" fmla="*/ 27710 h 6885710"/>
              <a:gd name="connsiteX2" fmla="*/ 5098325 w 5098325"/>
              <a:gd name="connsiteY2" fmla="*/ 6885710 h 6885710"/>
              <a:gd name="connsiteX3" fmla="*/ 387928 w 5098325"/>
              <a:gd name="connsiteY3" fmla="*/ 6885710 h 6885710"/>
              <a:gd name="connsiteX4" fmla="*/ 0 w 5098325"/>
              <a:gd name="connsiteY4" fmla="*/ 0 h 6885710"/>
              <a:gd name="connsiteX0" fmla="*/ 0 w 5098325"/>
              <a:gd name="connsiteY0" fmla="*/ 0 h 6885710"/>
              <a:gd name="connsiteX1" fmla="*/ 5098325 w 5098325"/>
              <a:gd name="connsiteY1" fmla="*/ 27710 h 6885710"/>
              <a:gd name="connsiteX2" fmla="*/ 5098325 w 5098325"/>
              <a:gd name="connsiteY2" fmla="*/ 6885710 h 6885710"/>
              <a:gd name="connsiteX3" fmla="*/ 720437 w 5098325"/>
              <a:gd name="connsiteY3" fmla="*/ 6885710 h 6885710"/>
              <a:gd name="connsiteX4" fmla="*/ 0 w 5098325"/>
              <a:gd name="connsiteY4" fmla="*/ 0 h 68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325" h="6885710">
                <a:moveTo>
                  <a:pt x="0" y="0"/>
                </a:moveTo>
                <a:lnTo>
                  <a:pt x="5098325" y="27710"/>
                </a:lnTo>
                <a:lnTo>
                  <a:pt x="5098325" y="6885710"/>
                </a:lnTo>
                <a:lnTo>
                  <a:pt x="720437" y="6885710"/>
                </a:lnTo>
                <a:lnTo>
                  <a:pt x="0" y="0"/>
                </a:lnTo>
                <a:close/>
              </a:path>
            </a:pathLst>
          </a:custGeom>
          <a:solidFill>
            <a:srgbClr val="7A94B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5" name="Rechteck 314">
            <a:extLst>
              <a:ext uri="{FF2B5EF4-FFF2-40B4-BE49-F238E27FC236}">
                <a16:creationId xmlns:a16="http://schemas.microsoft.com/office/drawing/2014/main" id="{4D3BF3D7-70B0-4F57-8191-2EEFEC6FE161}"/>
              </a:ext>
            </a:extLst>
          </p:cNvPr>
          <p:cNvSpPr/>
          <p:nvPr/>
        </p:nvSpPr>
        <p:spPr>
          <a:xfrm>
            <a:off x="1232493" y="2641021"/>
            <a:ext cx="2538123" cy="738664"/>
          </a:xfrm>
          <a:prstGeom prst="rect">
            <a:avLst/>
          </a:prstGeom>
        </p:spPr>
        <p:txBody>
          <a:bodyPr wrap="square">
            <a:spAutoFit/>
          </a:bodyPr>
          <a:lstStyle/>
          <a:p>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traceability of certificated test data along the </a:t>
            </a:r>
          </a:p>
          <a:p>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supply chain</a:t>
            </a:r>
          </a:p>
        </p:txBody>
      </p:sp>
      <p:sp>
        <p:nvSpPr>
          <p:cNvPr id="316" name="Rechteck 315">
            <a:extLst>
              <a:ext uri="{FF2B5EF4-FFF2-40B4-BE49-F238E27FC236}">
                <a16:creationId xmlns:a16="http://schemas.microsoft.com/office/drawing/2014/main" id="{C96F7593-6A5F-4767-916F-929648E5F2E0}"/>
              </a:ext>
            </a:extLst>
          </p:cNvPr>
          <p:cNvSpPr/>
          <p:nvPr/>
        </p:nvSpPr>
        <p:spPr>
          <a:xfrm>
            <a:off x="1232493" y="4722407"/>
            <a:ext cx="2538123" cy="954107"/>
          </a:xfrm>
          <a:prstGeom prst="rect">
            <a:avLst/>
          </a:prstGeom>
        </p:spPr>
        <p:txBody>
          <a:bodyPr wrap="square">
            <a:spAutoFit/>
          </a:bodyPr>
          <a:lstStyle/>
          <a:p>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enables global markets by</a:t>
            </a:r>
          </a:p>
          <a:p>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reducing imbalance of </a:t>
            </a:r>
          </a:p>
          <a:p>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R&amp;D partners </a:t>
            </a:r>
          </a:p>
          <a:p>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(OEMs &lt;-&gt; Start-ups)</a:t>
            </a:r>
          </a:p>
        </p:txBody>
      </p:sp>
      <p:sp>
        <p:nvSpPr>
          <p:cNvPr id="317" name="Rechteck 316">
            <a:extLst>
              <a:ext uri="{FF2B5EF4-FFF2-40B4-BE49-F238E27FC236}">
                <a16:creationId xmlns:a16="http://schemas.microsoft.com/office/drawing/2014/main" id="{09A1E27B-7EC3-44B2-A725-AA777E5799C3}"/>
              </a:ext>
            </a:extLst>
          </p:cNvPr>
          <p:cNvSpPr/>
          <p:nvPr/>
        </p:nvSpPr>
        <p:spPr>
          <a:xfrm>
            <a:off x="1232493" y="3786048"/>
            <a:ext cx="2538123" cy="738664"/>
          </a:xfrm>
          <a:prstGeom prst="rect">
            <a:avLst/>
          </a:prstGeom>
        </p:spPr>
        <p:txBody>
          <a:bodyPr wrap="square">
            <a:spAutoFit/>
          </a:bodyPr>
          <a:lstStyle/>
          <a:p>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support of virtual proof </a:t>
            </a:r>
          </a:p>
          <a:p>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for homologation (ISO26262)</a:t>
            </a:r>
          </a:p>
        </p:txBody>
      </p:sp>
      <p:pic>
        <p:nvPicPr>
          <p:cNvPr id="4098" name="Picture 2" descr="Link interface symbol of rotated chain Free Icon">
            <a:extLst>
              <a:ext uri="{FF2B5EF4-FFF2-40B4-BE49-F238E27FC236}">
                <a16:creationId xmlns:a16="http://schemas.microsoft.com/office/drawing/2014/main" id="{E5CDE4A7-65CC-4257-A062-2B7564A56172}"/>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507697" y="2795595"/>
            <a:ext cx="483821" cy="483821"/>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a:extLst>
              <a:ext uri="{FF2B5EF4-FFF2-40B4-BE49-F238E27FC236}">
                <a16:creationId xmlns:a16="http://schemas.microsoft.com/office/drawing/2014/main" id="{C7B11846-B1C0-4C7F-9F6C-E932B85DFE44}"/>
              </a:ext>
            </a:extLst>
          </p:cNvPr>
          <p:cNvPicPr>
            <a:picLocks noChangeAspect="1"/>
          </p:cNvPicPr>
          <p:nvPr/>
        </p:nvPicPr>
        <p:blipFill>
          <a:blip r:embed="rId7" cstate="email">
            <a:duotone>
              <a:schemeClr val="accent2">
                <a:shade val="45000"/>
                <a:satMod val="135000"/>
              </a:schemeClr>
              <a:prstClr val="white"/>
            </a:duotone>
            <a:lum bright="10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74200" y="3840255"/>
            <a:ext cx="633983" cy="633983"/>
          </a:xfrm>
          <a:prstGeom prst="rect">
            <a:avLst/>
          </a:prstGeom>
        </p:spPr>
      </p:pic>
      <p:pic>
        <p:nvPicPr>
          <p:cNvPr id="4102" name="Picture 6" descr="Earth link Free Icon">
            <a:extLst>
              <a:ext uri="{FF2B5EF4-FFF2-40B4-BE49-F238E27FC236}">
                <a16:creationId xmlns:a16="http://schemas.microsoft.com/office/drawing/2014/main" id="{26F45797-4943-4182-B93A-E657E8805310}"/>
              </a:ext>
            </a:extLst>
          </p:cNvPr>
          <p:cNvPicPr>
            <a:picLocks noChangeAspect="1" noChangeArrowheads="1"/>
          </p:cNvPicPr>
          <p:nvPr/>
        </p:nvPicPr>
        <p:blipFill>
          <a:blip r:embed="rId9" cstate="email">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491358" y="4917051"/>
            <a:ext cx="500160" cy="500160"/>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3">
            <a:extLst>
              <a:ext uri="{FF2B5EF4-FFF2-40B4-BE49-F238E27FC236}">
                <a16:creationId xmlns:a16="http://schemas.microsoft.com/office/drawing/2014/main" id="{4A13587A-EFA4-45EC-848A-F0B1C58F4AAA}"/>
              </a:ext>
            </a:extLst>
          </p:cNvPr>
          <p:cNvSpPr/>
          <p:nvPr/>
        </p:nvSpPr>
        <p:spPr>
          <a:xfrm>
            <a:off x="-21443" y="6246062"/>
            <a:ext cx="12213443" cy="627480"/>
          </a:xfrm>
          <a:prstGeom prst="rect">
            <a:avLst/>
          </a:prstGeom>
          <a:solidFill>
            <a:srgbClr val="738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8" name="Grafik 17">
            <a:extLst>
              <a:ext uri="{FF2B5EF4-FFF2-40B4-BE49-F238E27FC236}">
                <a16:creationId xmlns:a16="http://schemas.microsoft.com/office/drawing/2014/main" id="{75589741-A700-4605-AE94-9CD5891715E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1438" y="1040764"/>
            <a:ext cx="1018278" cy="1018278"/>
          </a:xfrm>
          <a:prstGeom prst="rect">
            <a:avLst/>
          </a:prstGeom>
        </p:spPr>
      </p:pic>
      <p:sp>
        <p:nvSpPr>
          <p:cNvPr id="19" name="Textfeld 18">
            <a:extLst>
              <a:ext uri="{FF2B5EF4-FFF2-40B4-BE49-F238E27FC236}">
                <a16:creationId xmlns:a16="http://schemas.microsoft.com/office/drawing/2014/main" id="{0DE6AD8B-996E-4167-B0F2-BAE9E001E438}"/>
              </a:ext>
            </a:extLst>
          </p:cNvPr>
          <p:cNvSpPr txBox="1"/>
          <p:nvPr/>
        </p:nvSpPr>
        <p:spPr>
          <a:xfrm>
            <a:off x="382739" y="409524"/>
            <a:ext cx="4296447" cy="369332"/>
          </a:xfrm>
          <a:prstGeom prst="rect">
            <a:avLst/>
          </a:prstGeom>
          <a:noFill/>
        </p:spPr>
        <p:txBody>
          <a:bodyPr wrap="square">
            <a:spAutoFit/>
          </a:bodyPr>
          <a:lstStyle/>
          <a:p>
            <a:r>
              <a:rPr lang="de-DE"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ECOSYSTEM</a:t>
            </a:r>
          </a:p>
        </p:txBody>
      </p:sp>
      <p:pic>
        <p:nvPicPr>
          <p:cNvPr id="20" name="Grafik 19">
            <a:extLst>
              <a:ext uri="{FF2B5EF4-FFF2-40B4-BE49-F238E27FC236}">
                <a16:creationId xmlns:a16="http://schemas.microsoft.com/office/drawing/2014/main" id="{9709F129-1C6F-4A88-8980-EADA8C68D38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302174" y="335217"/>
            <a:ext cx="1634067" cy="414867"/>
          </a:xfrm>
          <a:prstGeom prst="rect">
            <a:avLst/>
          </a:prstGeom>
        </p:spPr>
      </p:pic>
      <p:sp>
        <p:nvSpPr>
          <p:cNvPr id="21" name="Textfeld 20">
            <a:extLst>
              <a:ext uri="{FF2B5EF4-FFF2-40B4-BE49-F238E27FC236}">
                <a16:creationId xmlns:a16="http://schemas.microsoft.com/office/drawing/2014/main" id="{3A8D1579-8CB4-4ACD-A723-5BD1AE172190}"/>
              </a:ext>
            </a:extLst>
          </p:cNvPr>
          <p:cNvSpPr txBox="1"/>
          <p:nvPr/>
        </p:nvSpPr>
        <p:spPr>
          <a:xfrm>
            <a:off x="11815280" y="6462354"/>
            <a:ext cx="301686" cy="215444"/>
          </a:xfrm>
          <a:prstGeom prst="rect">
            <a:avLst/>
          </a:prstGeom>
          <a:noFill/>
        </p:spPr>
        <p:txBody>
          <a:bodyPr wrap="square" rtlCol="0">
            <a:spAutoFit/>
          </a:bodyPr>
          <a:lstStyle/>
          <a:p>
            <a:fld id="{44717C02-B8AE-45BF-BD76-18824ADE81E6}" type="slidenum">
              <a:rPr lang="de-DE" sz="800" smtClean="0">
                <a:solidFill>
                  <a:schemeClr val="bg1"/>
                </a:solidFill>
                <a:latin typeface="Open Sans" panose="020B0606030504020204" pitchFamily="34" charset="0"/>
                <a:ea typeface="Open Sans" panose="020B0606030504020204" pitchFamily="34" charset="0"/>
                <a:cs typeface="Open Sans" panose="020B0606030504020204" pitchFamily="34" charset="0"/>
              </a:rPr>
              <a:t>75</a:t>
            </a:fld>
            <a:endParaRPr lang="de-DE"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0C54722F-2084-184D-8EAD-5CDEC32DE842}"/>
              </a:ext>
            </a:extLst>
          </p:cNvPr>
          <p:cNvGrpSpPr/>
          <p:nvPr/>
        </p:nvGrpSpPr>
        <p:grpSpPr>
          <a:xfrm>
            <a:off x="159225" y="5937608"/>
            <a:ext cx="2967812" cy="551020"/>
            <a:chOff x="159225" y="5937608"/>
            <a:chExt cx="2967812" cy="551020"/>
          </a:xfrm>
        </p:grpSpPr>
        <p:sp>
          <p:nvSpPr>
            <p:cNvPr id="23" name="Trapezoid 22">
              <a:extLst>
                <a:ext uri="{FF2B5EF4-FFF2-40B4-BE49-F238E27FC236}">
                  <a16:creationId xmlns:a16="http://schemas.microsoft.com/office/drawing/2014/main" id="{A1A4018A-FE00-4AC9-9786-DE33E4A4C963}"/>
                </a:ext>
              </a:extLst>
            </p:cNvPr>
            <p:cNvSpPr/>
            <p:nvPr/>
          </p:nvSpPr>
          <p:spPr>
            <a:xfrm>
              <a:off x="159225" y="5937608"/>
              <a:ext cx="2967812" cy="307778"/>
            </a:xfrm>
            <a:prstGeom prst="trapezoid">
              <a:avLst>
                <a:gd name="adj" fmla="val 48475"/>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rapezoid 23">
              <a:extLst>
                <a:ext uri="{FF2B5EF4-FFF2-40B4-BE49-F238E27FC236}">
                  <a16:creationId xmlns:a16="http://schemas.microsoft.com/office/drawing/2014/main" id="{4A4E5B62-A70E-4736-8297-EA06659CDCAA}"/>
                </a:ext>
              </a:extLst>
            </p:cNvPr>
            <p:cNvSpPr/>
            <p:nvPr/>
          </p:nvSpPr>
          <p:spPr>
            <a:xfrm flipV="1">
              <a:off x="306719" y="5938905"/>
              <a:ext cx="2670799" cy="549723"/>
            </a:xfrm>
            <a:prstGeom prst="trapezoid">
              <a:avLst>
                <a:gd name="adj" fmla="val 45917"/>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4">
              <a:extLst>
                <a:ext uri="{FF2B5EF4-FFF2-40B4-BE49-F238E27FC236}">
                  <a16:creationId xmlns:a16="http://schemas.microsoft.com/office/drawing/2014/main" id="{6E577B64-6448-E845-ABC0-7006270120BD}"/>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721102" y="5982819"/>
              <a:ext cx="1782942" cy="439200"/>
            </a:xfrm>
            <a:prstGeom prst="rect">
              <a:avLst/>
            </a:prstGeom>
          </p:spPr>
        </p:pic>
      </p:grpSp>
      <p:sp>
        <p:nvSpPr>
          <p:cNvPr id="26" name="Datumsplatzhalter 4">
            <a:extLst>
              <a:ext uri="{FF2B5EF4-FFF2-40B4-BE49-F238E27FC236}">
                <a16:creationId xmlns:a16="http://schemas.microsoft.com/office/drawing/2014/main" id="{EBD1EDE8-DCE1-49BF-9FC4-3DC616B38A28}"/>
              </a:ext>
            </a:extLst>
          </p:cNvPr>
          <p:cNvSpPr txBox="1">
            <a:spLocks/>
          </p:cNvSpPr>
          <p:nvPr/>
        </p:nvSpPr>
        <p:spPr>
          <a:xfrm>
            <a:off x="360363" y="6584851"/>
            <a:ext cx="493866" cy="216000"/>
          </a:xfrm>
          <a:prstGeom prst="rect">
            <a:avLst/>
          </a:prstGeom>
        </p:spPr>
        <p:txBody>
          <a:bodyPr wrap="none" lIns="0" tIns="0" rIns="0" bIns="0" anchor="ctr"/>
          <a:lstStyle>
            <a:defPPr>
              <a:defRPr lang="de-DE"/>
            </a:defPPr>
            <a:lvl1pPr algn="l" rtl="0" eaLnBrk="1" fontAlgn="base" latinLnBrk="0" hangingPunct="1">
              <a:spcBef>
                <a:spcPct val="0"/>
              </a:spcBef>
              <a:spcAft>
                <a:spcPct val="0"/>
              </a:spcAft>
              <a:defRPr kumimoji="0" lang="de-DE" sz="700" kern="12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2021-11-22</a:t>
            </a:r>
            <a:endParaRPr kumimoji="0" lang="en-US" sz="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Fußzeilenplatzhalter 2">
            <a:extLst>
              <a:ext uri="{FF2B5EF4-FFF2-40B4-BE49-F238E27FC236}">
                <a16:creationId xmlns:a16="http://schemas.microsoft.com/office/drawing/2014/main" id="{7E9EABEF-5A68-4E46-991F-DF73C0F655B3}"/>
              </a:ext>
            </a:extLst>
          </p:cNvPr>
          <p:cNvSpPr txBox="1">
            <a:spLocks/>
          </p:cNvSpPr>
          <p:nvPr/>
        </p:nvSpPr>
        <p:spPr>
          <a:xfrm>
            <a:off x="881309" y="6584951"/>
            <a:ext cx="5012928" cy="215900"/>
          </a:xfrm>
          <a:prstGeom prst="rect">
            <a:avLst/>
          </a:prstGeom>
        </p:spPr>
        <p:txBody>
          <a:bodyPr vert="horz" lIns="0" tIns="45715" rIns="91429" bIns="45715" rtlCol="0" anchor="ctr"/>
          <a:lstStyle>
            <a:defPPr>
              <a:defRPr lang="de-DE"/>
            </a:defPPr>
            <a:lvl1pPr algn="l" rtl="0" fontAlgn="base">
              <a:spcBef>
                <a:spcPct val="0"/>
              </a:spcBef>
              <a:spcAft>
                <a:spcPct val="0"/>
              </a:spcAft>
              <a:defRPr sz="700" kern="12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err="1">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Tezos</a:t>
            </a:r>
            <a:r>
              <a:rPr kumimoji="0" lang="en-US" sz="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Deep Dive Deck</a:t>
            </a:r>
          </a:p>
        </p:txBody>
      </p:sp>
    </p:spTree>
    <p:extLst>
      <p:ext uri="{BB962C8B-B14F-4D97-AF65-F5344CB8AC3E}">
        <p14:creationId xmlns:p14="http://schemas.microsoft.com/office/powerpoint/2010/main" val="4286620860"/>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Grafik 313" descr="Ein Bild, das Tisch, Regenschirm, blau, Regen enthält.&#10;&#10;Automatisch generierte Beschreibung">
            <a:extLst>
              <a:ext uri="{FF2B5EF4-FFF2-40B4-BE49-F238E27FC236}">
                <a16:creationId xmlns:a16="http://schemas.microsoft.com/office/drawing/2014/main" id="{8B11371E-0258-4648-BB89-84DECFE7695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23000"/>
                    </a14:imgEffect>
                  </a14:imgLayer>
                </a14:imgProps>
              </a:ext>
              <a:ext uri="{28A0092B-C50C-407E-A947-70E740481C1C}">
                <a14:useLocalDpi xmlns:a14="http://schemas.microsoft.com/office/drawing/2010/main"/>
              </a:ext>
            </a:extLst>
          </a:blip>
          <a:srcRect b="-22"/>
          <a:stretch/>
        </p:blipFill>
        <p:spPr>
          <a:xfrm flipH="1">
            <a:off x="-51370" y="0"/>
            <a:ext cx="12243370" cy="6859856"/>
          </a:xfrm>
          <a:prstGeom prst="rect">
            <a:avLst/>
          </a:prstGeom>
        </p:spPr>
      </p:pic>
      <p:sp>
        <p:nvSpPr>
          <p:cNvPr id="5" name="Rechteck 4">
            <a:extLst>
              <a:ext uri="{FF2B5EF4-FFF2-40B4-BE49-F238E27FC236}">
                <a16:creationId xmlns:a16="http://schemas.microsoft.com/office/drawing/2014/main" id="{B1998590-5D99-4342-B9D7-833630A34C80}"/>
              </a:ext>
            </a:extLst>
          </p:cNvPr>
          <p:cNvSpPr/>
          <p:nvPr/>
        </p:nvSpPr>
        <p:spPr>
          <a:xfrm>
            <a:off x="-51370" y="-36588"/>
            <a:ext cx="12234492" cy="6894588"/>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1" name="Rechteck 31">
            <a:extLst>
              <a:ext uri="{FF2B5EF4-FFF2-40B4-BE49-F238E27FC236}">
                <a16:creationId xmlns:a16="http://schemas.microsoft.com/office/drawing/2014/main" id="{2FB9F71E-6238-4BE9-9D0B-D9976BF1B689}"/>
              </a:ext>
            </a:extLst>
          </p:cNvPr>
          <p:cNvSpPr/>
          <p:nvPr/>
        </p:nvSpPr>
        <p:spPr>
          <a:xfrm flipH="1">
            <a:off x="0" y="0"/>
            <a:ext cx="4766429" cy="6858000"/>
          </a:xfrm>
          <a:custGeom>
            <a:avLst/>
            <a:gdLst>
              <a:gd name="connsiteX0" fmla="*/ 0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0 w 4710397"/>
              <a:gd name="connsiteY4" fmla="*/ 0 h 6858000"/>
              <a:gd name="connsiteX0" fmla="*/ 831273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831273 w 4710397"/>
              <a:gd name="connsiteY4" fmla="*/ 0 h 6858000"/>
              <a:gd name="connsiteX0" fmla="*/ 1648692 w 5527816"/>
              <a:gd name="connsiteY0" fmla="*/ 0 h 6858000"/>
              <a:gd name="connsiteX1" fmla="*/ 5527816 w 5527816"/>
              <a:gd name="connsiteY1" fmla="*/ 0 h 6858000"/>
              <a:gd name="connsiteX2" fmla="*/ 5527816 w 5527816"/>
              <a:gd name="connsiteY2" fmla="*/ 6858000 h 6858000"/>
              <a:gd name="connsiteX3" fmla="*/ 0 w 5527816"/>
              <a:gd name="connsiteY3" fmla="*/ 6844145 h 6858000"/>
              <a:gd name="connsiteX4" fmla="*/ 1648692 w 5527816"/>
              <a:gd name="connsiteY4" fmla="*/ 0 h 6858000"/>
              <a:gd name="connsiteX0" fmla="*/ 1690256 w 5569380"/>
              <a:gd name="connsiteY0" fmla="*/ 0 h 6858000"/>
              <a:gd name="connsiteX1" fmla="*/ 5569380 w 5569380"/>
              <a:gd name="connsiteY1" fmla="*/ 0 h 6858000"/>
              <a:gd name="connsiteX2" fmla="*/ 5569380 w 5569380"/>
              <a:gd name="connsiteY2" fmla="*/ 6858000 h 6858000"/>
              <a:gd name="connsiteX3" fmla="*/ 0 w 5569380"/>
              <a:gd name="connsiteY3" fmla="*/ 6857999 h 6858000"/>
              <a:gd name="connsiteX4" fmla="*/ 1690256 w 556938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380" h="6858000">
                <a:moveTo>
                  <a:pt x="1690256" y="0"/>
                </a:moveTo>
                <a:lnTo>
                  <a:pt x="5569380" y="0"/>
                </a:lnTo>
                <a:lnTo>
                  <a:pt x="5569380" y="6858000"/>
                </a:lnTo>
                <a:lnTo>
                  <a:pt x="0" y="6857999"/>
                </a:lnTo>
                <a:lnTo>
                  <a:pt x="1690256" y="0"/>
                </a:lnTo>
                <a:close/>
              </a:path>
            </a:pathLst>
          </a:custGeom>
          <a:solidFill>
            <a:srgbClr val="7A94B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Rechteck 26">
            <a:extLst>
              <a:ext uri="{FF2B5EF4-FFF2-40B4-BE49-F238E27FC236}">
                <a16:creationId xmlns:a16="http://schemas.microsoft.com/office/drawing/2014/main" id="{EC54C813-EAC8-4D2B-85B1-45AD638071EE}"/>
              </a:ext>
            </a:extLst>
          </p:cNvPr>
          <p:cNvSpPr/>
          <p:nvPr/>
        </p:nvSpPr>
        <p:spPr>
          <a:xfrm flipH="1">
            <a:off x="-51370" y="-12526"/>
            <a:ext cx="4363287" cy="6885710"/>
          </a:xfrm>
          <a:custGeom>
            <a:avLst/>
            <a:gdLst>
              <a:gd name="connsiteX0" fmla="*/ 0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0 w 4710397"/>
              <a:gd name="connsiteY4" fmla="*/ 0 h 6858000"/>
              <a:gd name="connsiteX0" fmla="*/ 0 w 5084470"/>
              <a:gd name="connsiteY0" fmla="*/ 27709 h 6858000"/>
              <a:gd name="connsiteX1" fmla="*/ 5084470 w 5084470"/>
              <a:gd name="connsiteY1" fmla="*/ 0 h 6858000"/>
              <a:gd name="connsiteX2" fmla="*/ 5084470 w 5084470"/>
              <a:gd name="connsiteY2" fmla="*/ 6858000 h 6858000"/>
              <a:gd name="connsiteX3" fmla="*/ 374073 w 5084470"/>
              <a:gd name="connsiteY3" fmla="*/ 6858000 h 6858000"/>
              <a:gd name="connsiteX4" fmla="*/ 0 w 5084470"/>
              <a:gd name="connsiteY4" fmla="*/ 27709 h 6858000"/>
              <a:gd name="connsiteX0" fmla="*/ 0 w 5098325"/>
              <a:gd name="connsiteY0" fmla="*/ 0 h 6885710"/>
              <a:gd name="connsiteX1" fmla="*/ 5098325 w 5098325"/>
              <a:gd name="connsiteY1" fmla="*/ 27710 h 6885710"/>
              <a:gd name="connsiteX2" fmla="*/ 5098325 w 5098325"/>
              <a:gd name="connsiteY2" fmla="*/ 6885710 h 6885710"/>
              <a:gd name="connsiteX3" fmla="*/ 387928 w 5098325"/>
              <a:gd name="connsiteY3" fmla="*/ 6885710 h 6885710"/>
              <a:gd name="connsiteX4" fmla="*/ 0 w 5098325"/>
              <a:gd name="connsiteY4" fmla="*/ 0 h 6885710"/>
              <a:gd name="connsiteX0" fmla="*/ 0 w 5098325"/>
              <a:gd name="connsiteY0" fmla="*/ 0 h 6885710"/>
              <a:gd name="connsiteX1" fmla="*/ 5098325 w 5098325"/>
              <a:gd name="connsiteY1" fmla="*/ 27710 h 6885710"/>
              <a:gd name="connsiteX2" fmla="*/ 5098325 w 5098325"/>
              <a:gd name="connsiteY2" fmla="*/ 6885710 h 6885710"/>
              <a:gd name="connsiteX3" fmla="*/ 720437 w 5098325"/>
              <a:gd name="connsiteY3" fmla="*/ 6885710 h 6885710"/>
              <a:gd name="connsiteX4" fmla="*/ 0 w 5098325"/>
              <a:gd name="connsiteY4" fmla="*/ 0 h 68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325" h="6885710">
                <a:moveTo>
                  <a:pt x="0" y="0"/>
                </a:moveTo>
                <a:lnTo>
                  <a:pt x="5098325" y="27710"/>
                </a:lnTo>
                <a:lnTo>
                  <a:pt x="5098325" y="6885710"/>
                </a:lnTo>
                <a:lnTo>
                  <a:pt x="720437" y="6885710"/>
                </a:lnTo>
                <a:lnTo>
                  <a:pt x="0" y="0"/>
                </a:lnTo>
                <a:close/>
              </a:path>
            </a:pathLst>
          </a:custGeom>
          <a:solidFill>
            <a:srgbClr val="7A94B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5BED41E6-41D6-45D0-B501-24AA4DB51AE5}"/>
              </a:ext>
            </a:extLst>
          </p:cNvPr>
          <p:cNvSpPr/>
          <p:nvPr/>
        </p:nvSpPr>
        <p:spPr>
          <a:xfrm>
            <a:off x="311743" y="893388"/>
            <a:ext cx="11725352" cy="5350818"/>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4A13587A-EFA4-45EC-848A-F0B1C58F4AAA}"/>
              </a:ext>
            </a:extLst>
          </p:cNvPr>
          <p:cNvSpPr/>
          <p:nvPr/>
        </p:nvSpPr>
        <p:spPr>
          <a:xfrm>
            <a:off x="-21443" y="6246062"/>
            <a:ext cx="12213443" cy="627480"/>
          </a:xfrm>
          <a:prstGeom prst="rect">
            <a:avLst/>
          </a:prstGeom>
          <a:solidFill>
            <a:srgbClr val="738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a:extLst>
              <a:ext uri="{FF2B5EF4-FFF2-40B4-BE49-F238E27FC236}">
                <a16:creationId xmlns:a16="http://schemas.microsoft.com/office/drawing/2014/main" id="{0DE6AD8B-996E-4167-B0F2-BAE9E001E438}"/>
              </a:ext>
            </a:extLst>
          </p:cNvPr>
          <p:cNvSpPr txBox="1"/>
          <p:nvPr/>
        </p:nvSpPr>
        <p:spPr>
          <a:xfrm>
            <a:off x="382739" y="409524"/>
            <a:ext cx="6028335" cy="369332"/>
          </a:xfrm>
          <a:prstGeom prst="rect">
            <a:avLst/>
          </a:prstGeom>
          <a:noFill/>
        </p:spPr>
        <p:txBody>
          <a:bodyPr wrap="square">
            <a:spAutoFit/>
          </a:bodyPr>
          <a:lstStyle/>
          <a:p>
            <a:r>
              <a:rPr lang="de-DE"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ENVITED ECOSYSTEM: </a:t>
            </a:r>
            <a:r>
              <a:rPr lang="de-DE"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What</a:t>
            </a:r>
            <a:r>
              <a:rPr lang="de-DE"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de-DE"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is</a:t>
            </a:r>
            <a:r>
              <a:rPr lang="de-DE"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de-DE"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ENVITED‘s</a:t>
            </a:r>
            <a:r>
              <a:rPr lang="de-DE"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Goal?</a:t>
            </a:r>
          </a:p>
        </p:txBody>
      </p:sp>
      <p:pic>
        <p:nvPicPr>
          <p:cNvPr id="52" name="Grafik 51">
            <a:extLst>
              <a:ext uri="{FF2B5EF4-FFF2-40B4-BE49-F238E27FC236}">
                <a16:creationId xmlns:a16="http://schemas.microsoft.com/office/drawing/2014/main" id="{212B4C47-DAEC-4ACD-9DF6-14F419B7E4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02174" y="335217"/>
            <a:ext cx="1634067" cy="414867"/>
          </a:xfrm>
          <a:prstGeom prst="rect">
            <a:avLst/>
          </a:prstGeom>
        </p:spPr>
      </p:pic>
      <p:sp>
        <p:nvSpPr>
          <p:cNvPr id="57" name="Textfeld 56">
            <a:extLst>
              <a:ext uri="{FF2B5EF4-FFF2-40B4-BE49-F238E27FC236}">
                <a16:creationId xmlns:a16="http://schemas.microsoft.com/office/drawing/2014/main" id="{A6268D6E-363B-4247-A82D-F981ACAC3D43}"/>
              </a:ext>
            </a:extLst>
          </p:cNvPr>
          <p:cNvSpPr txBox="1"/>
          <p:nvPr/>
        </p:nvSpPr>
        <p:spPr>
          <a:xfrm>
            <a:off x="11815280" y="6462354"/>
            <a:ext cx="301686" cy="215444"/>
          </a:xfrm>
          <a:prstGeom prst="rect">
            <a:avLst/>
          </a:prstGeom>
          <a:noFill/>
        </p:spPr>
        <p:txBody>
          <a:bodyPr wrap="square" rtlCol="0">
            <a:spAutoFit/>
          </a:bodyPr>
          <a:lstStyle/>
          <a:p>
            <a:fld id="{44717C02-B8AE-45BF-BD76-18824ADE81E6}" type="slidenum">
              <a:rPr lang="de-DE" sz="800" smtClean="0">
                <a:solidFill>
                  <a:schemeClr val="bg1"/>
                </a:solidFill>
                <a:latin typeface="Open Sans" panose="020B0606030504020204" pitchFamily="34" charset="0"/>
                <a:ea typeface="Open Sans" panose="020B0606030504020204" pitchFamily="34" charset="0"/>
                <a:cs typeface="Open Sans" panose="020B0606030504020204" pitchFamily="34" charset="0"/>
              </a:rPr>
              <a:t>76</a:t>
            </a:fld>
            <a:endParaRPr lang="de-DE"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C3D1E8E-4E13-C347-87B6-59C1C967BBAE}"/>
              </a:ext>
            </a:extLst>
          </p:cNvPr>
          <p:cNvGrpSpPr/>
          <p:nvPr/>
        </p:nvGrpSpPr>
        <p:grpSpPr>
          <a:xfrm>
            <a:off x="159225" y="5937608"/>
            <a:ext cx="2967812" cy="551020"/>
            <a:chOff x="159225" y="5937608"/>
            <a:chExt cx="2967812" cy="551020"/>
          </a:xfrm>
        </p:grpSpPr>
        <p:sp>
          <p:nvSpPr>
            <p:cNvPr id="54" name="Trapezoid 53">
              <a:extLst>
                <a:ext uri="{FF2B5EF4-FFF2-40B4-BE49-F238E27FC236}">
                  <a16:creationId xmlns:a16="http://schemas.microsoft.com/office/drawing/2014/main" id="{C8207CAF-3766-412A-9801-C3F94719F88F}"/>
                </a:ext>
              </a:extLst>
            </p:cNvPr>
            <p:cNvSpPr/>
            <p:nvPr/>
          </p:nvSpPr>
          <p:spPr>
            <a:xfrm>
              <a:off x="159225" y="5937608"/>
              <a:ext cx="2967812" cy="307778"/>
            </a:xfrm>
            <a:prstGeom prst="trapezoid">
              <a:avLst>
                <a:gd name="adj" fmla="val 48475"/>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Trapezoid 54">
              <a:extLst>
                <a:ext uri="{FF2B5EF4-FFF2-40B4-BE49-F238E27FC236}">
                  <a16:creationId xmlns:a16="http://schemas.microsoft.com/office/drawing/2014/main" id="{EA202C73-4A4C-4F03-A4FE-C05EAB16382C}"/>
                </a:ext>
              </a:extLst>
            </p:cNvPr>
            <p:cNvSpPr/>
            <p:nvPr/>
          </p:nvSpPr>
          <p:spPr>
            <a:xfrm flipV="1">
              <a:off x="306719" y="5938905"/>
              <a:ext cx="2670799" cy="549723"/>
            </a:xfrm>
            <a:prstGeom prst="trapezoid">
              <a:avLst>
                <a:gd name="adj" fmla="val 45917"/>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0" name="Grafik 4">
              <a:extLst>
                <a:ext uri="{FF2B5EF4-FFF2-40B4-BE49-F238E27FC236}">
                  <a16:creationId xmlns:a16="http://schemas.microsoft.com/office/drawing/2014/main" id="{A9C8207C-F0CB-D244-9F40-EDFAD992CE6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1102" y="5982819"/>
              <a:ext cx="1782942" cy="439200"/>
            </a:xfrm>
            <a:prstGeom prst="rect">
              <a:avLst/>
            </a:prstGeom>
          </p:spPr>
        </p:pic>
      </p:grpSp>
      <p:sp>
        <p:nvSpPr>
          <p:cNvPr id="62" name="Content Placeholder 1">
            <a:extLst>
              <a:ext uri="{FF2B5EF4-FFF2-40B4-BE49-F238E27FC236}">
                <a16:creationId xmlns:a16="http://schemas.microsoft.com/office/drawing/2014/main" id="{F6D61671-546F-9A43-870F-2F811E14D54A}"/>
              </a:ext>
            </a:extLst>
          </p:cNvPr>
          <p:cNvSpPr txBox="1">
            <a:spLocks/>
          </p:cNvSpPr>
          <p:nvPr/>
        </p:nvSpPr>
        <p:spPr>
          <a:xfrm>
            <a:off x="311743" y="907858"/>
            <a:ext cx="5760000" cy="5040001"/>
          </a:xfrm>
          <a:prstGeom prst="rect">
            <a:avLst/>
          </a:prstGeom>
        </p:spPr>
        <p:txBody>
          <a:bodyPr vert="horz" lIns="72000" tIns="108000" rIns="72000" bIns="108000" rtlCol="0">
            <a:noAutofit/>
          </a:bodyPr>
          <a:lstStyle>
            <a:lvl1pPr marL="233363" indent="-233363" eaLnBrk="1" hangingPunct="1">
              <a:lnSpc>
                <a:spcPct val="100000"/>
              </a:lnSpc>
              <a:spcBef>
                <a:spcPts val="600"/>
              </a:spcBef>
              <a:spcAft>
                <a:spcPts val="200"/>
              </a:spcAft>
              <a:buClr>
                <a:srgbClr val="798BB3"/>
              </a:buClr>
              <a:buFont typeface="Wingdings 2" panose="05020102010507070707" pitchFamily="18" charset="2"/>
              <a:buChar char=""/>
              <a:defRPr lang="de-DE" sz="1300" b="1" noProof="0">
                <a:latin typeface="Open Sans" panose="020B0606030504020204" pitchFamily="34" charset="0"/>
                <a:ea typeface="Open Sans" panose="020B0606030504020204" pitchFamily="34" charset="0"/>
                <a:cs typeface="Open Sans" panose="020B0606030504020204" pitchFamily="34" charset="0"/>
              </a:defRPr>
            </a:lvl1pPr>
            <a:lvl2pPr marL="468000" lvl="1" indent="-234000" eaLnBrk="1" hangingPunct="1">
              <a:lnSpc>
                <a:spcPct val="100000"/>
              </a:lnSpc>
              <a:spcBef>
                <a:spcPts val="600"/>
              </a:spcBef>
              <a:spcAft>
                <a:spcPts val="200"/>
              </a:spcAft>
              <a:buClr>
                <a:srgbClr val="798BB3"/>
              </a:buClr>
              <a:buSzPct val="90000"/>
              <a:buFont typeface="Wingdings 3" pitchFamily="18" charset="2"/>
              <a:buChar char=""/>
              <a:tabLst/>
              <a:defRPr lang="de-DE" sz="1300" b="0" noProof="0">
                <a:latin typeface="Open Sans" panose="020B0606030504020204" pitchFamily="34" charset="0"/>
                <a:ea typeface="Open Sans" panose="020B0606030504020204" pitchFamily="34" charset="0"/>
                <a:cs typeface="Open Sans" panose="020B0606030504020204" pitchFamily="34" charset="0"/>
              </a:defRPr>
            </a:lvl2pPr>
            <a:lvl3pPr marL="702000" indent="-233363" eaLnBrk="1" hangingPunct="1">
              <a:lnSpc>
                <a:spcPct val="100000"/>
              </a:lnSpc>
              <a:spcBef>
                <a:spcPts val="600"/>
              </a:spcBef>
              <a:spcAft>
                <a:spcPts val="200"/>
              </a:spcAft>
              <a:buClr>
                <a:srgbClr val="798BB3"/>
              </a:buClr>
              <a:buSzPct val="100000"/>
              <a:buFont typeface="Wingdings" pitchFamily="2" charset="2"/>
              <a:buChar char="§"/>
              <a:defRPr lang="de-DE" sz="1300" b="0" noProof="0">
                <a:latin typeface="Open Sans" panose="020B0606030504020204" pitchFamily="34" charset="0"/>
                <a:ea typeface="Open Sans" panose="020B0606030504020204" pitchFamily="34" charset="0"/>
                <a:cs typeface="Open Sans" panose="020B0606030504020204" pitchFamily="34" charset="0"/>
              </a:defRPr>
            </a:lvl3pPr>
            <a:lvl4pPr marL="936000" indent="-180000" eaLnBrk="1" hangingPunct="1">
              <a:lnSpc>
                <a:spcPct val="100000"/>
              </a:lnSpc>
              <a:spcBef>
                <a:spcPts val="600"/>
              </a:spcBef>
              <a:spcAft>
                <a:spcPts val="200"/>
              </a:spcAft>
              <a:buClr>
                <a:srgbClr val="798BB3"/>
              </a:buClr>
              <a:buFont typeface="Arial" charset="0"/>
              <a:buChar char="–"/>
              <a:defRPr lang="de-DE" b="0" noProof="0">
                <a:latin typeface="Open Sans" panose="020B0606030504020204" pitchFamily="34" charset="0"/>
                <a:ea typeface="Open Sans" panose="020B0606030504020204" pitchFamily="34" charset="0"/>
                <a:cs typeface="Open Sans" panose="020B0606030504020204" pitchFamily="34" charset="0"/>
              </a:defRPr>
            </a:lvl4pPr>
            <a:lvl5pPr marL="1116000" indent="-144000" eaLnBrk="1" hangingPunct="1">
              <a:lnSpc>
                <a:spcPct val="100000"/>
              </a:lnSpc>
              <a:spcBef>
                <a:spcPts val="600"/>
              </a:spcBef>
              <a:spcAft>
                <a:spcPts val="200"/>
              </a:spcAft>
              <a:buClr>
                <a:srgbClr val="798BB3"/>
              </a:buClr>
              <a:buFont typeface="Arial" charset="0"/>
              <a:buChar char="•"/>
              <a:defRPr lang="de-DE" sz="1100" b="0" noProof="0">
                <a:latin typeface="Open Sans" panose="020B0606030504020204" pitchFamily="34" charset="0"/>
                <a:ea typeface="Open Sans" panose="020B0606030504020204" pitchFamily="34" charset="0"/>
                <a:cs typeface="Open Sans" panose="020B0606030504020204" pitchFamily="34" charset="0"/>
              </a:defRPr>
            </a:lvl5pPr>
            <a:lvl6pPr marL="2159754" indent="-359959" defTabSz="914296">
              <a:lnSpc>
                <a:spcPct val="100000"/>
              </a:lnSpc>
              <a:spcBef>
                <a:spcPts val="300"/>
              </a:spcBef>
              <a:spcAft>
                <a:spcPts val="100"/>
              </a:spcAft>
              <a:buClr>
                <a:schemeClr val="tx2"/>
              </a:buClr>
              <a:buFont typeface="Arial" pitchFamily="34" charset="0"/>
              <a:buChar char="•"/>
              <a:defRPr lang="de-DE" b="0" noProof="0" dirty="0">
                <a:latin typeface="+mn-lt"/>
                <a:cs typeface="+mn-cs"/>
              </a:defRPr>
            </a:lvl6pPr>
            <a:lvl7pPr marL="2971462" indent="-228574" defTabSz="914296">
              <a:spcBef>
                <a:spcPct val="20000"/>
              </a:spcBef>
              <a:buClr>
                <a:schemeClr val="accent1"/>
              </a:buClr>
              <a:buFont typeface="Arial" pitchFamily="34" charset="0"/>
              <a:buChar char="•"/>
              <a:defRPr>
                <a:latin typeface="+mn-lt"/>
                <a:cs typeface="+mn-cs"/>
              </a:defRPr>
            </a:lvl7pPr>
            <a:lvl8pPr marL="3428610" indent="-228574" defTabSz="914296">
              <a:spcBef>
                <a:spcPct val="20000"/>
              </a:spcBef>
              <a:buClr>
                <a:schemeClr val="accent1"/>
              </a:buClr>
              <a:buFont typeface="Arial" pitchFamily="34" charset="0"/>
              <a:buChar char="•"/>
              <a:defRPr>
                <a:latin typeface="+mn-lt"/>
                <a:cs typeface="+mn-cs"/>
              </a:defRPr>
            </a:lvl8pPr>
            <a:lvl9pPr marL="3885758" indent="-228574" defTabSz="914296">
              <a:spcBef>
                <a:spcPct val="20000"/>
              </a:spcBef>
              <a:buClr>
                <a:schemeClr val="accent1"/>
              </a:buClr>
              <a:buFont typeface="Arial" pitchFamily="34" charset="0"/>
              <a:buChar char="•"/>
              <a:defRPr>
                <a:latin typeface="+mn-lt"/>
                <a:cs typeface="+mn-cs"/>
              </a:defRPr>
            </a:lvl9pPr>
          </a:lstStyle>
          <a:p>
            <a:r>
              <a:rPr lang="en-US" b="0" dirty="0"/>
              <a:t>With the ultimate goal of </a:t>
            </a:r>
            <a:r>
              <a:rPr lang="en-US" dirty="0"/>
              <a:t>enabling virtual proof for homologation </a:t>
            </a:r>
            <a:r>
              <a:rPr lang="en-US" b="0" dirty="0"/>
              <a:t>(the governmental approval process for vehicles), the </a:t>
            </a:r>
            <a:r>
              <a:rPr lang="en-US" dirty="0"/>
              <a:t>ENVITED </a:t>
            </a:r>
            <a:r>
              <a:rPr lang="en-US" b="0" dirty="0"/>
              <a:t>working group has set out to create an ecosystem in which:</a:t>
            </a:r>
          </a:p>
          <a:p>
            <a:pPr lvl="1"/>
            <a:r>
              <a:rPr lang="en-US" b="1" dirty="0"/>
              <a:t>Trusted data marketplaces</a:t>
            </a:r>
            <a:r>
              <a:rPr lang="en-US" dirty="0"/>
              <a:t> provide (fair) </a:t>
            </a:r>
            <a:r>
              <a:rPr lang="en-US" b="1" dirty="0"/>
              <a:t>access</a:t>
            </a:r>
            <a:r>
              <a:rPr lang="en-US" dirty="0"/>
              <a:t> to relevant </a:t>
            </a:r>
            <a:r>
              <a:rPr lang="en-US" b="1" dirty="0"/>
              <a:t>source data </a:t>
            </a:r>
            <a:r>
              <a:rPr lang="en-US" dirty="0"/>
              <a:t>(like map data, city models, material data, driving scenarios, etc.) and </a:t>
            </a:r>
            <a:r>
              <a:rPr lang="en-US" b="1" dirty="0"/>
              <a:t>traceability</a:t>
            </a:r>
            <a:r>
              <a:rPr lang="en-US" dirty="0"/>
              <a:t> of their </a:t>
            </a:r>
            <a:r>
              <a:rPr lang="en-US" b="1" dirty="0"/>
              <a:t>provenance</a:t>
            </a:r>
            <a:r>
              <a:rPr lang="en-US" dirty="0"/>
              <a:t>.</a:t>
            </a:r>
          </a:p>
          <a:p>
            <a:pPr lvl="1"/>
            <a:r>
              <a:rPr lang="en-US" b="1" dirty="0"/>
              <a:t>Test/simulation results</a:t>
            </a:r>
            <a:r>
              <a:rPr lang="en-US" dirty="0"/>
              <a:t> and </a:t>
            </a:r>
            <a:r>
              <a:rPr lang="en-US" b="1" dirty="0"/>
              <a:t>certifications</a:t>
            </a:r>
            <a:r>
              <a:rPr lang="en-US" dirty="0"/>
              <a:t> can be </a:t>
            </a:r>
            <a:r>
              <a:rPr lang="en-US" b="1" dirty="0"/>
              <a:t>documented</a:t>
            </a:r>
            <a:r>
              <a:rPr lang="en-US" dirty="0"/>
              <a:t> in a </a:t>
            </a:r>
            <a:r>
              <a:rPr lang="en-US" b="1" dirty="0"/>
              <a:t>traceable</a:t>
            </a:r>
            <a:r>
              <a:rPr lang="en-US" dirty="0"/>
              <a:t> and </a:t>
            </a:r>
            <a:r>
              <a:rPr lang="en-US" b="1" dirty="0"/>
              <a:t>provable</a:t>
            </a:r>
            <a:r>
              <a:rPr lang="en-US" dirty="0"/>
              <a:t> yet </a:t>
            </a:r>
            <a:r>
              <a:rPr lang="en-US" b="1" dirty="0"/>
              <a:t>privacy preserving</a:t>
            </a:r>
            <a:r>
              <a:rPr lang="en-US" dirty="0"/>
              <a:t> (i.e. protecting business secrets and intellectual property) way.</a:t>
            </a:r>
          </a:p>
          <a:p>
            <a:pPr lvl="1"/>
            <a:r>
              <a:rPr lang="en-US" b="1" dirty="0"/>
              <a:t>Authorities</a:t>
            </a:r>
            <a:r>
              <a:rPr lang="en-US" dirty="0"/>
              <a:t> can access and </a:t>
            </a:r>
            <a:r>
              <a:rPr lang="en-US" b="1" dirty="0"/>
              <a:t>validate the data</a:t>
            </a:r>
            <a:r>
              <a:rPr lang="en-US" dirty="0"/>
              <a:t> (incl. tracing the entire data supply chain) and formally grant their </a:t>
            </a:r>
            <a:r>
              <a:rPr lang="en-US" b="1" dirty="0"/>
              <a:t>approval</a:t>
            </a:r>
            <a:r>
              <a:rPr lang="en-US" dirty="0"/>
              <a:t> in a legally binding way. </a:t>
            </a:r>
          </a:p>
          <a:p>
            <a:r>
              <a:rPr lang="en-US" b="0" dirty="0"/>
              <a:t>To achieve this ambitious goal, a </a:t>
            </a:r>
            <a:r>
              <a:rPr lang="en-US" dirty="0"/>
              <a:t>powerful cross-company </a:t>
            </a:r>
            <a:r>
              <a:rPr lang="en-US" dirty="0">
                <a:hlinkClick r:id="rId7">
                  <a:extLst>
                    <a:ext uri="{A12FA001-AC4F-418D-AE19-62706E023703}">
                      <ahyp:hlinkClr xmlns:ahyp="http://schemas.microsoft.com/office/drawing/2018/hyperlinkcolor" val="tx"/>
                    </a:ext>
                  </a:extLst>
                </a:hlinkClick>
              </a:rPr>
              <a:t>consortium</a:t>
            </a:r>
            <a:r>
              <a:rPr lang="en-US" b="0" dirty="0"/>
              <a:t> consisting of automotive OEMs, (data) suppliers, simulation and PLM software vendors, and academic partners has assembled under the </a:t>
            </a:r>
            <a:r>
              <a:rPr lang="en-US" b="0" dirty="0">
                <a:hlinkClick r:id="rId8">
                  <a:extLst>
                    <a:ext uri="{A12FA001-AC4F-418D-AE19-62706E023703}">
                      <ahyp:hlinkClr xmlns:ahyp="http://schemas.microsoft.com/office/drawing/2018/hyperlinkcolor" val="tx"/>
                    </a:ext>
                  </a:extLst>
                </a:hlinkClick>
              </a:rPr>
              <a:t>ENVITED</a:t>
            </a:r>
            <a:r>
              <a:rPr lang="en-US" b="0" dirty="0"/>
              <a:t> umbrella and its patron </a:t>
            </a:r>
            <a:r>
              <a:rPr lang="en-US" b="0" dirty="0">
                <a:hlinkClick r:id="rId9">
                  <a:extLst>
                    <a:ext uri="{A12FA001-AC4F-418D-AE19-62706E023703}">
                      <ahyp:hlinkClr xmlns:ahyp="http://schemas.microsoft.com/office/drawing/2018/hyperlinkcolor" val="tx"/>
                    </a:ext>
                  </a:extLst>
                </a:hlinkClick>
              </a:rPr>
              <a:t>asc(s </a:t>
            </a:r>
            <a:r>
              <a:rPr lang="en-US" b="0" dirty="0" err="1">
                <a:hlinkClick r:id="rId9">
                  <a:extLst>
                    <a:ext uri="{A12FA001-AC4F-418D-AE19-62706E023703}">
                      <ahyp:hlinkClr xmlns:ahyp="http://schemas.microsoft.com/office/drawing/2018/hyperlinkcolor" val="tx"/>
                    </a:ext>
                  </a:extLst>
                </a:hlinkClick>
              </a:rPr>
              <a:t>e.V</a:t>
            </a:r>
            <a:r>
              <a:rPr lang="en-US" b="0" dirty="0">
                <a:hlinkClick r:id="rId9">
                  <a:extLst>
                    <a:ext uri="{A12FA001-AC4F-418D-AE19-62706E023703}">
                      <ahyp:hlinkClr xmlns:ahyp="http://schemas.microsoft.com/office/drawing/2018/hyperlinkcolor" val="tx"/>
                    </a:ext>
                  </a:extLst>
                </a:hlinkClick>
              </a:rPr>
              <a:t>.</a:t>
            </a:r>
            <a:endParaRPr lang="en-US" b="0" dirty="0"/>
          </a:p>
          <a:p>
            <a:r>
              <a:rPr lang="en-US" b="0" dirty="0"/>
              <a:t>While there is </a:t>
            </a:r>
            <a:r>
              <a:rPr lang="en-US" dirty="0"/>
              <a:t>still a long way to go</a:t>
            </a:r>
            <a:r>
              <a:rPr lang="en-US" b="0" dirty="0"/>
              <a:t> and many (research) questions to be resolved, ENVITED has </a:t>
            </a:r>
            <a:r>
              <a:rPr lang="en-US" dirty="0"/>
              <a:t>already produced some promising results</a:t>
            </a:r>
            <a:r>
              <a:rPr lang="en-US" b="0" dirty="0"/>
              <a:t>.</a:t>
            </a:r>
          </a:p>
          <a:p>
            <a:r>
              <a:rPr lang="en-US" b="0" dirty="0"/>
              <a:t>Parties interested to join the community and contribute to our common goal should contact the </a:t>
            </a:r>
            <a:r>
              <a:rPr lang="en-US" b="0" dirty="0">
                <a:hlinkClick r:id="rId10">
                  <a:extLst>
                    <a:ext uri="{A12FA001-AC4F-418D-AE19-62706E023703}">
                      <ahyp:hlinkClr xmlns:ahyp="http://schemas.microsoft.com/office/drawing/2018/hyperlinkcolor" val="tx"/>
                    </a:ext>
                  </a:extLst>
                </a:hlinkClick>
              </a:rPr>
              <a:t>asc(s </a:t>
            </a:r>
            <a:r>
              <a:rPr lang="en-US" b="0" dirty="0" err="1">
                <a:hlinkClick r:id="rId10">
                  <a:extLst>
                    <a:ext uri="{A12FA001-AC4F-418D-AE19-62706E023703}">
                      <ahyp:hlinkClr xmlns:ahyp="http://schemas.microsoft.com/office/drawing/2018/hyperlinkcolor" val="tx"/>
                    </a:ext>
                  </a:extLst>
                </a:hlinkClick>
              </a:rPr>
              <a:t>e.V</a:t>
            </a:r>
            <a:r>
              <a:rPr lang="en-US" b="0" dirty="0">
                <a:hlinkClick r:id="rId10">
                  <a:extLst>
                    <a:ext uri="{A12FA001-AC4F-418D-AE19-62706E023703}">
                      <ahyp:hlinkClr xmlns:ahyp="http://schemas.microsoft.com/office/drawing/2018/hyperlinkcolor" val="tx"/>
                    </a:ext>
                  </a:extLst>
                </a:hlinkClick>
              </a:rPr>
              <a:t>. office</a:t>
            </a:r>
            <a:r>
              <a:rPr lang="en-US" b="0" dirty="0"/>
              <a:t>.</a:t>
            </a:r>
          </a:p>
        </p:txBody>
      </p:sp>
      <p:cxnSp>
        <p:nvCxnSpPr>
          <p:cNvPr id="4" name="Straight Connector 3">
            <a:extLst>
              <a:ext uri="{FF2B5EF4-FFF2-40B4-BE49-F238E27FC236}">
                <a16:creationId xmlns:a16="http://schemas.microsoft.com/office/drawing/2014/main" id="{B3518367-BC8D-6842-A611-D56B3C757C9F}"/>
              </a:ext>
            </a:extLst>
          </p:cNvPr>
          <p:cNvCxnSpPr>
            <a:cxnSpLocks/>
          </p:cNvCxnSpPr>
          <p:nvPr/>
        </p:nvCxnSpPr>
        <p:spPr>
          <a:xfrm>
            <a:off x="6174419" y="907858"/>
            <a:ext cx="0" cy="5040001"/>
          </a:xfrm>
          <a:prstGeom prst="line">
            <a:avLst/>
          </a:prstGeom>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8E46F2F9-4141-6C4C-B12D-1EB13A7BB9F1}"/>
              </a:ext>
            </a:extLst>
          </p:cNvPr>
          <p:cNvGrpSpPr/>
          <p:nvPr/>
        </p:nvGrpSpPr>
        <p:grpSpPr>
          <a:xfrm>
            <a:off x="6579961" y="972411"/>
            <a:ext cx="5191331" cy="333793"/>
            <a:chOff x="6579961" y="1044603"/>
            <a:chExt cx="5191331" cy="333793"/>
          </a:xfrm>
        </p:grpSpPr>
        <p:pic>
          <p:nvPicPr>
            <p:cNvPr id="67" name="Graphic 66" descr="Lights On with solid fill">
              <a:extLst>
                <a:ext uri="{FF2B5EF4-FFF2-40B4-BE49-F238E27FC236}">
                  <a16:creationId xmlns:a16="http://schemas.microsoft.com/office/drawing/2014/main" id="{B93A8787-078F-054B-8153-AE7A51CA1267}"/>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979796">
              <a:off x="11437499" y="1044603"/>
              <a:ext cx="333793" cy="333793"/>
            </a:xfrm>
            <a:prstGeom prst="rect">
              <a:avLst/>
            </a:prstGeom>
          </p:spPr>
        </p:pic>
        <p:sp>
          <p:nvSpPr>
            <p:cNvPr id="68" name="TextBox 67">
              <a:extLst>
                <a:ext uri="{FF2B5EF4-FFF2-40B4-BE49-F238E27FC236}">
                  <a16:creationId xmlns:a16="http://schemas.microsoft.com/office/drawing/2014/main" id="{62EA8063-C67D-E448-BCFE-7E1C4F561C35}"/>
                </a:ext>
              </a:extLst>
            </p:cNvPr>
            <p:cNvSpPr txBox="1"/>
            <p:nvPr/>
          </p:nvSpPr>
          <p:spPr>
            <a:xfrm>
              <a:off x="6579961" y="1082386"/>
              <a:ext cx="4951420" cy="292388"/>
            </a:xfrm>
            <a:prstGeom prst="rect">
              <a:avLst/>
            </a:prstGeom>
            <a:noFill/>
          </p:spPr>
          <p:txBody>
            <a:bodyPr wrap="none" rtlCol="0">
              <a:spAutoFit/>
            </a:bodyPr>
            <a:lstStyle/>
            <a:p>
              <a:r>
                <a:rPr lang="en-US" sz="1300" b="1" dirty="0">
                  <a:solidFill>
                    <a:srgbClr val="798BB3"/>
                  </a:solidFill>
                  <a:latin typeface="Open Sans" panose="020B0606030504020204" pitchFamily="34" charset="0"/>
                  <a:ea typeface="Open Sans" panose="020B0606030504020204" pitchFamily="34" charset="0"/>
                  <a:cs typeface="Open Sans" panose="020B0606030504020204" pitchFamily="34" charset="0"/>
                </a:rPr>
                <a:t>WHY DO WE NEED VIRTUAL PROOF FOR HOMOLOGATION?</a:t>
              </a:r>
            </a:p>
          </p:txBody>
        </p:sp>
      </p:grpSp>
      <p:sp>
        <p:nvSpPr>
          <p:cNvPr id="70" name="TextBox 69">
            <a:extLst>
              <a:ext uri="{FF2B5EF4-FFF2-40B4-BE49-F238E27FC236}">
                <a16:creationId xmlns:a16="http://schemas.microsoft.com/office/drawing/2014/main" id="{BAD77547-7DA3-C74F-9C91-10A21C475194}"/>
              </a:ext>
            </a:extLst>
          </p:cNvPr>
          <p:cNvSpPr txBox="1"/>
          <p:nvPr/>
        </p:nvSpPr>
        <p:spPr>
          <a:xfrm>
            <a:off x="6579960" y="1526506"/>
            <a:ext cx="5138797" cy="3918625"/>
          </a:xfrm>
          <a:prstGeom prst="rect">
            <a:avLst/>
          </a:prstGeom>
          <a:noFill/>
        </p:spPr>
        <p:txBody>
          <a:bodyPr wrap="square" rtlCol="0">
            <a:noAutofit/>
          </a:bodyPr>
          <a:lstStyle/>
          <a:p>
            <a:pPr marL="228600" indent="-228600">
              <a:buFont typeface="+mj-lt"/>
              <a:buAutoNum type="arabicPeriod"/>
            </a:pPr>
            <a:r>
              <a:rPr lang="en-US" sz="1000" dirty="0">
                <a:latin typeface="Open Sans" panose="020B0606030504020204" pitchFamily="34" charset="0"/>
                <a:ea typeface="Open Sans" panose="020B0606030504020204" pitchFamily="34" charset="0"/>
                <a:cs typeface="Open Sans" panose="020B0606030504020204" pitchFamily="34" charset="0"/>
              </a:rPr>
              <a:t>The </a:t>
            </a:r>
            <a:r>
              <a:rPr lang="en-US" sz="1000" b="1" dirty="0">
                <a:latin typeface="Open Sans" panose="020B0606030504020204" pitchFamily="34" charset="0"/>
                <a:ea typeface="Open Sans" panose="020B0606030504020204" pitchFamily="34" charset="0"/>
                <a:cs typeface="Open Sans" panose="020B0606030504020204" pitchFamily="34" charset="0"/>
              </a:rPr>
              <a:t>growing proportion of software</a:t>
            </a:r>
            <a:r>
              <a:rPr lang="en-US" sz="1000" dirty="0">
                <a:latin typeface="Open Sans" panose="020B0606030504020204" pitchFamily="34" charset="0"/>
                <a:ea typeface="Open Sans" panose="020B0606030504020204" pitchFamily="34" charset="0"/>
                <a:cs typeface="Open Sans" panose="020B0606030504020204" pitchFamily="34" charset="0"/>
              </a:rPr>
              <a:t> in modern cars leads to </a:t>
            </a:r>
            <a:r>
              <a:rPr lang="en-US" sz="1000" b="1" dirty="0">
                <a:latin typeface="Open Sans" panose="020B0606030504020204" pitchFamily="34" charset="0"/>
                <a:ea typeface="Open Sans" panose="020B0606030504020204" pitchFamily="34" charset="0"/>
                <a:cs typeface="Open Sans" panose="020B0606030504020204" pitchFamily="34" charset="0"/>
              </a:rPr>
              <a:t>increased update frequencies</a:t>
            </a:r>
            <a:r>
              <a:rPr lang="en-US" sz="1000" dirty="0">
                <a:latin typeface="Open Sans" panose="020B0606030504020204" pitchFamily="34" charset="0"/>
                <a:ea typeface="Open Sans" panose="020B0606030504020204" pitchFamily="34" charset="0"/>
                <a:cs typeface="Open Sans" panose="020B0606030504020204" pitchFamily="34" charset="0"/>
              </a:rPr>
              <a:t> as well as </a:t>
            </a:r>
            <a:r>
              <a:rPr lang="en-US" sz="1000" b="1" dirty="0">
                <a:latin typeface="Open Sans" panose="020B0606030504020204" pitchFamily="34" charset="0"/>
                <a:ea typeface="Open Sans" panose="020B0606030504020204" pitchFamily="34" charset="0"/>
                <a:cs typeface="Open Sans" panose="020B0606030504020204" pitchFamily="34" charset="0"/>
              </a:rPr>
              <a:t>growing dependencies</a:t>
            </a:r>
            <a:r>
              <a:rPr lang="en-US" sz="1000" dirty="0">
                <a:latin typeface="Open Sans" panose="020B0606030504020204" pitchFamily="34" charset="0"/>
                <a:ea typeface="Open Sans" panose="020B0606030504020204" pitchFamily="34" charset="0"/>
                <a:cs typeface="Open Sans" panose="020B0606030504020204" pitchFamily="34" charset="0"/>
              </a:rPr>
              <a:t> and </a:t>
            </a:r>
            <a:r>
              <a:rPr lang="en-US" sz="1000" b="1" dirty="0">
                <a:latin typeface="Open Sans" panose="020B0606030504020204" pitchFamily="34" charset="0"/>
                <a:ea typeface="Open Sans" panose="020B0606030504020204" pitchFamily="34" charset="0"/>
                <a:cs typeface="Open Sans" panose="020B0606030504020204" pitchFamily="34" charset="0"/>
              </a:rPr>
              <a:t>overall complexity</a:t>
            </a:r>
            <a:r>
              <a:rPr lang="en-US" sz="1000" dirty="0">
                <a:latin typeface="Open Sans" panose="020B0606030504020204" pitchFamily="34" charset="0"/>
                <a:ea typeface="Open Sans" panose="020B0606030504020204" pitchFamily="34" charset="0"/>
                <a:cs typeface="Open Sans" panose="020B0606030504020204" pitchFamily="34" charset="0"/>
              </a:rPr>
              <a:t>.</a:t>
            </a: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r>
              <a:rPr lang="en-US" sz="1000" dirty="0">
                <a:latin typeface="Open Sans" panose="020B0606030504020204" pitchFamily="34" charset="0"/>
                <a:ea typeface="Open Sans" panose="020B0606030504020204" pitchFamily="34" charset="0"/>
                <a:cs typeface="Open Sans" panose="020B0606030504020204" pitchFamily="34" charset="0"/>
              </a:rPr>
              <a:t>Simultaneously, </a:t>
            </a:r>
            <a:r>
              <a:rPr lang="en-US" sz="1000" b="1" dirty="0">
                <a:latin typeface="Open Sans" panose="020B0606030504020204" pitchFamily="34" charset="0"/>
                <a:ea typeface="Open Sans" panose="020B0606030504020204" pitchFamily="34" charset="0"/>
                <a:cs typeface="Open Sans" panose="020B0606030504020204" pitchFamily="34" charset="0"/>
              </a:rPr>
              <a:t>product lifecycles</a:t>
            </a:r>
            <a:r>
              <a:rPr lang="en-US" sz="1000" dirty="0">
                <a:latin typeface="Open Sans" panose="020B0606030504020204" pitchFamily="34" charset="0"/>
                <a:ea typeface="Open Sans" panose="020B0606030504020204" pitchFamily="34" charset="0"/>
                <a:cs typeface="Open Sans" panose="020B0606030504020204" pitchFamily="34" charset="0"/>
              </a:rPr>
              <a:t> get </a:t>
            </a:r>
            <a:r>
              <a:rPr lang="en-US" sz="1000" b="1" dirty="0">
                <a:latin typeface="Open Sans" panose="020B0606030504020204" pitchFamily="34" charset="0"/>
                <a:ea typeface="Open Sans" panose="020B0606030504020204" pitchFamily="34" charset="0"/>
                <a:cs typeface="Open Sans" panose="020B0606030504020204" pitchFamily="34" charset="0"/>
              </a:rPr>
              <a:t>shorter</a:t>
            </a:r>
            <a:r>
              <a:rPr lang="en-US" sz="1000" dirty="0">
                <a:latin typeface="Open Sans" panose="020B0606030504020204" pitchFamily="34" charset="0"/>
                <a:ea typeface="Open Sans" panose="020B0606030504020204" pitchFamily="34" charset="0"/>
                <a:cs typeface="Open Sans" panose="020B0606030504020204" pitchFamily="34" charset="0"/>
              </a:rPr>
              <a:t> or even “blur” and </a:t>
            </a:r>
            <a:r>
              <a:rPr lang="en-US" sz="1000" b="1" dirty="0">
                <a:latin typeface="Open Sans" panose="020B0606030504020204" pitchFamily="34" charset="0"/>
                <a:ea typeface="Open Sans" panose="020B0606030504020204" pitchFamily="34" charset="0"/>
                <a:cs typeface="Open Sans" panose="020B0606030504020204" pitchFamily="34" charset="0"/>
              </a:rPr>
              <a:t>requirements for quality, certification and approval</a:t>
            </a:r>
            <a:r>
              <a:rPr lang="en-US" sz="1000" dirty="0">
                <a:latin typeface="Open Sans" panose="020B0606030504020204" pitchFamily="34" charset="0"/>
                <a:ea typeface="Open Sans" panose="020B0606030504020204" pitchFamily="34" charset="0"/>
                <a:cs typeface="Open Sans" panose="020B0606030504020204" pitchFamily="34" charset="0"/>
              </a:rPr>
              <a:t> get ever </a:t>
            </a:r>
            <a:r>
              <a:rPr lang="en-US" sz="1000" b="1" dirty="0">
                <a:latin typeface="Open Sans" panose="020B0606030504020204" pitchFamily="34" charset="0"/>
                <a:ea typeface="Open Sans" panose="020B0606030504020204" pitchFamily="34" charset="0"/>
                <a:cs typeface="Open Sans" panose="020B0606030504020204" pitchFamily="34" charset="0"/>
              </a:rPr>
              <a:t>stricter</a:t>
            </a:r>
            <a:r>
              <a:rPr lang="en-US" sz="1000" dirty="0">
                <a:latin typeface="Open Sans" panose="020B0606030504020204" pitchFamily="34" charset="0"/>
                <a:ea typeface="Open Sans" panose="020B0606030504020204" pitchFamily="34" charset="0"/>
                <a:cs typeface="Open Sans" panose="020B0606030504020204" pitchFamily="34" charset="0"/>
              </a:rPr>
              <a:t>.</a:t>
            </a: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r>
              <a:rPr lang="en-US" sz="1000" dirty="0">
                <a:latin typeface="Open Sans" panose="020B0606030504020204" pitchFamily="34" charset="0"/>
                <a:ea typeface="Open Sans" panose="020B0606030504020204" pitchFamily="34" charset="0"/>
                <a:cs typeface="Open Sans" panose="020B0606030504020204" pitchFamily="34" charset="0"/>
              </a:rPr>
              <a:t>The consequence: </a:t>
            </a:r>
            <a:r>
              <a:rPr lang="en-US" sz="1000" b="1" dirty="0">
                <a:latin typeface="Open Sans" panose="020B0606030504020204" pitchFamily="34" charset="0"/>
                <a:ea typeface="Open Sans" panose="020B0606030504020204" pitchFamily="34" charset="0"/>
                <a:cs typeface="Open Sans" panose="020B0606030504020204" pitchFamily="34" charset="0"/>
              </a:rPr>
              <a:t>conventional methods of validation</a:t>
            </a:r>
            <a:r>
              <a:rPr lang="en-US" sz="1000" dirty="0">
                <a:latin typeface="Open Sans" panose="020B0606030504020204" pitchFamily="34" charset="0"/>
                <a:ea typeface="Open Sans" panose="020B0606030504020204" pitchFamily="34" charset="0"/>
                <a:cs typeface="Open Sans" panose="020B0606030504020204" pitchFamily="34" charset="0"/>
              </a:rPr>
              <a:t> (physical testing) </a:t>
            </a:r>
            <a:r>
              <a:rPr lang="en-US" sz="1000" b="1" dirty="0">
                <a:latin typeface="Open Sans" panose="020B0606030504020204" pitchFamily="34" charset="0"/>
                <a:ea typeface="Open Sans" panose="020B0606030504020204" pitchFamily="34" charset="0"/>
                <a:cs typeface="Open Sans" panose="020B0606030504020204" pitchFamily="34" charset="0"/>
              </a:rPr>
              <a:t>do not suffice to handle the amount of required testing</a:t>
            </a:r>
            <a:r>
              <a:rPr lang="en-US" sz="1000" dirty="0">
                <a:latin typeface="Open Sans" panose="020B0606030504020204" pitchFamily="34" charset="0"/>
                <a:ea typeface="Open Sans" panose="020B0606030504020204" pitchFamily="34" charset="0"/>
                <a:cs typeface="Open Sans" panose="020B0606030504020204" pitchFamily="34" charset="0"/>
              </a:rPr>
              <a:t> anymore and need to be </a:t>
            </a:r>
            <a:r>
              <a:rPr lang="en-US" sz="1000" b="1" dirty="0">
                <a:latin typeface="Open Sans" panose="020B0606030504020204" pitchFamily="34" charset="0"/>
                <a:ea typeface="Open Sans" panose="020B0606030504020204" pitchFamily="34" charset="0"/>
                <a:cs typeface="Open Sans" panose="020B0606030504020204" pitchFamily="34" charset="0"/>
              </a:rPr>
              <a:t>complemented</a:t>
            </a:r>
            <a:r>
              <a:rPr lang="en-US" sz="1000" dirty="0">
                <a:latin typeface="Open Sans" panose="020B0606030504020204" pitchFamily="34" charset="0"/>
                <a:ea typeface="Open Sans" panose="020B0606030504020204" pitchFamily="34" charset="0"/>
                <a:cs typeface="Open Sans" panose="020B0606030504020204" pitchFamily="34" charset="0"/>
              </a:rPr>
              <a:t> with </a:t>
            </a:r>
            <a:r>
              <a:rPr lang="en-US" sz="1000" b="1" i="1" dirty="0">
                <a:latin typeface="Open Sans" panose="020B0606030504020204" pitchFamily="34" charset="0"/>
                <a:ea typeface="Open Sans" panose="020B0606030504020204" pitchFamily="34" charset="0"/>
                <a:cs typeface="Open Sans" panose="020B0606030504020204" pitchFamily="34" charset="0"/>
              </a:rPr>
              <a:t>trusted</a:t>
            </a:r>
            <a:r>
              <a:rPr lang="en-US" sz="1000" b="1" dirty="0">
                <a:latin typeface="Open Sans" panose="020B0606030504020204" pitchFamily="34" charset="0"/>
                <a:ea typeface="Open Sans" panose="020B0606030504020204" pitchFamily="34" charset="0"/>
                <a:cs typeface="Open Sans" panose="020B0606030504020204" pitchFamily="34" charset="0"/>
              </a:rPr>
              <a:t> virtual counterparts</a:t>
            </a:r>
            <a:r>
              <a:rPr lang="en-US" sz="1000" dirty="0">
                <a:latin typeface="Open Sans" panose="020B0606030504020204" pitchFamily="34" charset="0"/>
                <a:ea typeface="Open Sans" panose="020B0606030504020204" pitchFamily="34" charset="0"/>
                <a:cs typeface="Open Sans" panose="020B0606030504020204" pitchFamily="34" charset="0"/>
              </a:rPr>
              <a:t>.</a:t>
            </a:r>
          </a:p>
        </p:txBody>
      </p:sp>
      <p:grpSp>
        <p:nvGrpSpPr>
          <p:cNvPr id="77" name="Group 76">
            <a:extLst>
              <a:ext uri="{FF2B5EF4-FFF2-40B4-BE49-F238E27FC236}">
                <a16:creationId xmlns:a16="http://schemas.microsoft.com/office/drawing/2014/main" id="{4D7DEFA5-F100-FE46-9974-B80199083221}"/>
              </a:ext>
            </a:extLst>
          </p:cNvPr>
          <p:cNvGrpSpPr/>
          <p:nvPr/>
        </p:nvGrpSpPr>
        <p:grpSpPr>
          <a:xfrm>
            <a:off x="7818315" y="2202395"/>
            <a:ext cx="2662086" cy="1108886"/>
            <a:chOff x="7672952" y="2033947"/>
            <a:chExt cx="2662086" cy="1108886"/>
          </a:xfrm>
        </p:grpSpPr>
        <p:pic>
          <p:nvPicPr>
            <p:cNvPr id="16" name="Graphic 15" descr="Exponential Graph with solid fill">
              <a:extLst>
                <a:ext uri="{FF2B5EF4-FFF2-40B4-BE49-F238E27FC236}">
                  <a16:creationId xmlns:a16="http://schemas.microsoft.com/office/drawing/2014/main" id="{44211AB1-5187-9245-BA09-E6CF2E0CD08B}"/>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820907" y="2033947"/>
              <a:ext cx="514131" cy="514131"/>
            </a:xfrm>
            <a:prstGeom prst="rect">
              <a:avLst/>
            </a:prstGeom>
          </p:spPr>
        </p:pic>
        <p:grpSp>
          <p:nvGrpSpPr>
            <p:cNvPr id="73" name="Group 72">
              <a:extLst>
                <a:ext uri="{FF2B5EF4-FFF2-40B4-BE49-F238E27FC236}">
                  <a16:creationId xmlns:a16="http://schemas.microsoft.com/office/drawing/2014/main" id="{69A1A19D-70C8-064B-A81B-E8BE9324C21D}"/>
                </a:ext>
              </a:extLst>
            </p:cNvPr>
            <p:cNvGrpSpPr/>
            <p:nvPr/>
          </p:nvGrpSpPr>
          <p:grpSpPr>
            <a:xfrm>
              <a:off x="7672952" y="2147622"/>
              <a:ext cx="914400" cy="914400"/>
              <a:chOff x="7672952" y="1934963"/>
              <a:chExt cx="914400" cy="914400"/>
            </a:xfrm>
          </p:grpSpPr>
          <p:pic>
            <p:nvPicPr>
              <p:cNvPr id="74" name="Graphic 73" descr="Disk with solid fill">
                <a:extLst>
                  <a:ext uri="{FF2B5EF4-FFF2-40B4-BE49-F238E27FC236}">
                    <a16:creationId xmlns:a16="http://schemas.microsoft.com/office/drawing/2014/main" id="{1595E9CC-44D9-464A-8AA7-617F8F80B77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672952" y="1934963"/>
                <a:ext cx="914400" cy="914400"/>
              </a:xfrm>
              <a:prstGeom prst="rect">
                <a:avLst/>
              </a:prstGeom>
            </p:spPr>
          </p:pic>
          <p:pic>
            <p:nvPicPr>
              <p:cNvPr id="9" name="Graphic 8" descr="Disk with solid fill">
                <a:extLst>
                  <a:ext uri="{FF2B5EF4-FFF2-40B4-BE49-F238E27FC236}">
                    <a16:creationId xmlns:a16="http://schemas.microsoft.com/office/drawing/2014/main" id="{6609AE7B-1FA5-4A4E-A281-F35FB5F722A8}"/>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768042" y="2392163"/>
                <a:ext cx="358415" cy="358415"/>
              </a:xfrm>
              <a:prstGeom prst="rect">
                <a:avLst/>
              </a:prstGeom>
            </p:spPr>
          </p:pic>
          <p:cxnSp>
            <p:nvCxnSpPr>
              <p:cNvPr id="72" name="Straight Arrow Connector 71">
                <a:extLst>
                  <a:ext uri="{FF2B5EF4-FFF2-40B4-BE49-F238E27FC236}">
                    <a16:creationId xmlns:a16="http://schemas.microsoft.com/office/drawing/2014/main" id="{48CE16A6-3547-EC46-BA14-B4CB68770D26}"/>
                  </a:ext>
                </a:extLst>
              </p:cNvPr>
              <p:cNvCxnSpPr/>
              <p:nvPr/>
            </p:nvCxnSpPr>
            <p:spPr>
              <a:xfrm flipV="1">
                <a:off x="8126457" y="2117558"/>
                <a:ext cx="271585" cy="274605"/>
              </a:xfrm>
              <a:prstGeom prst="straightConnector1">
                <a:avLst/>
              </a:prstGeom>
              <a:ln w="19050">
                <a:solidFill>
                  <a:srgbClr val="798BB3"/>
                </a:solidFill>
                <a:tailEnd type="triangle"/>
              </a:ln>
            </p:spPr>
            <p:style>
              <a:lnRef idx="1">
                <a:schemeClr val="accent1"/>
              </a:lnRef>
              <a:fillRef idx="0">
                <a:schemeClr val="accent1"/>
              </a:fillRef>
              <a:effectRef idx="0">
                <a:schemeClr val="accent1"/>
              </a:effectRef>
              <a:fontRef idx="minor">
                <a:schemeClr val="tx1"/>
              </a:fontRef>
            </p:style>
          </p:cxnSp>
        </p:grpSp>
        <p:pic>
          <p:nvPicPr>
            <p:cNvPr id="76" name="Graphic 75" descr="Network diagram with solid fill">
              <a:extLst>
                <a:ext uri="{FF2B5EF4-FFF2-40B4-BE49-F238E27FC236}">
                  <a16:creationId xmlns:a16="http://schemas.microsoft.com/office/drawing/2014/main" id="{81CDFF90-C309-B64E-9517-B429C509C99F}"/>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9820907" y="2661566"/>
              <a:ext cx="481267" cy="481267"/>
            </a:xfrm>
            <a:prstGeom prst="rect">
              <a:avLst/>
            </a:prstGeom>
          </p:spPr>
        </p:pic>
      </p:grpSp>
      <p:cxnSp>
        <p:nvCxnSpPr>
          <p:cNvPr id="79" name="Straight Arrow Connector 78">
            <a:extLst>
              <a:ext uri="{FF2B5EF4-FFF2-40B4-BE49-F238E27FC236}">
                <a16:creationId xmlns:a16="http://schemas.microsoft.com/office/drawing/2014/main" id="{BB1C0481-587E-1F44-B10C-DA83D7EDF594}"/>
              </a:ext>
            </a:extLst>
          </p:cNvPr>
          <p:cNvCxnSpPr>
            <a:cxnSpLocks/>
          </p:cNvCxnSpPr>
          <p:nvPr/>
        </p:nvCxnSpPr>
        <p:spPr>
          <a:xfrm flipV="1">
            <a:off x="8732715" y="2498665"/>
            <a:ext cx="1133164" cy="2746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162A2A7-D9A4-B740-9747-6D1D8624C79F}"/>
              </a:ext>
            </a:extLst>
          </p:cNvPr>
          <p:cNvCxnSpPr>
            <a:cxnSpLocks/>
          </p:cNvCxnSpPr>
          <p:nvPr/>
        </p:nvCxnSpPr>
        <p:spPr>
          <a:xfrm>
            <a:off x="8732715" y="2783477"/>
            <a:ext cx="1133164" cy="2746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A52CA6F2-D646-EF40-9EDD-617EDBB524AA}"/>
              </a:ext>
            </a:extLst>
          </p:cNvPr>
          <p:cNvSpPr/>
          <p:nvPr/>
        </p:nvSpPr>
        <p:spPr>
          <a:xfrm>
            <a:off x="6604376" y="2556783"/>
            <a:ext cx="1348446" cy="400110"/>
          </a:xfrm>
          <a:prstGeom prst="rect">
            <a:avLst/>
          </a:prstGeom>
        </p:spPr>
        <p:txBody>
          <a:bodyPr wrap="none">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growing proportion</a:t>
            </a:r>
          </a:p>
          <a:p>
            <a:pPr algn="ctr"/>
            <a:r>
              <a:rPr lang="en-US" sz="1000" dirty="0">
                <a:latin typeface="Open Sans" panose="020B0606030504020204" pitchFamily="34" charset="0"/>
                <a:ea typeface="Open Sans" panose="020B0606030504020204" pitchFamily="34" charset="0"/>
                <a:cs typeface="Open Sans" panose="020B0606030504020204" pitchFamily="34" charset="0"/>
              </a:rPr>
              <a:t>of software</a:t>
            </a:r>
            <a:endParaRPr lang="en-US" sz="1000" dirty="0"/>
          </a:p>
        </p:txBody>
      </p:sp>
      <p:sp>
        <p:nvSpPr>
          <p:cNvPr id="85" name="Rectangle 84">
            <a:extLst>
              <a:ext uri="{FF2B5EF4-FFF2-40B4-BE49-F238E27FC236}">
                <a16:creationId xmlns:a16="http://schemas.microsoft.com/office/drawing/2014/main" id="{1FBEAA80-1E7B-4744-8D12-93159476BFEF}"/>
              </a:ext>
            </a:extLst>
          </p:cNvPr>
          <p:cNvSpPr/>
          <p:nvPr/>
        </p:nvSpPr>
        <p:spPr>
          <a:xfrm>
            <a:off x="10512202" y="2231931"/>
            <a:ext cx="1257075" cy="400110"/>
          </a:xfrm>
          <a:prstGeom prst="rect">
            <a:avLst/>
          </a:prstGeom>
        </p:spPr>
        <p:txBody>
          <a:bodyPr wrap="none">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increased update </a:t>
            </a:r>
          </a:p>
          <a:p>
            <a:pPr algn="ctr"/>
            <a:r>
              <a:rPr lang="en-US" sz="1000" dirty="0">
                <a:latin typeface="Open Sans" panose="020B0606030504020204" pitchFamily="34" charset="0"/>
                <a:ea typeface="Open Sans" panose="020B0606030504020204" pitchFamily="34" charset="0"/>
                <a:cs typeface="Open Sans" panose="020B0606030504020204" pitchFamily="34" charset="0"/>
              </a:rPr>
              <a:t>frequencies</a:t>
            </a:r>
            <a:endParaRPr lang="en-US" sz="1000" dirty="0"/>
          </a:p>
        </p:txBody>
      </p:sp>
      <p:sp>
        <p:nvSpPr>
          <p:cNvPr id="86" name="Rectangle 85">
            <a:extLst>
              <a:ext uri="{FF2B5EF4-FFF2-40B4-BE49-F238E27FC236}">
                <a16:creationId xmlns:a16="http://schemas.microsoft.com/office/drawing/2014/main" id="{BDFFBB9C-3DCD-CF4A-8570-0F8D50686A51}"/>
              </a:ext>
            </a:extLst>
          </p:cNvPr>
          <p:cNvSpPr/>
          <p:nvPr/>
        </p:nvSpPr>
        <p:spPr>
          <a:xfrm>
            <a:off x="10630825" y="2845541"/>
            <a:ext cx="1019831" cy="400110"/>
          </a:xfrm>
          <a:prstGeom prst="rect">
            <a:avLst/>
          </a:prstGeom>
        </p:spPr>
        <p:txBody>
          <a:bodyPr wrap="none">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growing </a:t>
            </a:r>
          </a:p>
          <a:p>
            <a:pPr algn="ctr"/>
            <a:r>
              <a:rPr lang="en-US" sz="1000" dirty="0">
                <a:latin typeface="Open Sans" panose="020B0606030504020204" pitchFamily="34" charset="0"/>
                <a:ea typeface="Open Sans" panose="020B0606030504020204" pitchFamily="34" charset="0"/>
                <a:cs typeface="Open Sans" panose="020B0606030504020204" pitchFamily="34" charset="0"/>
              </a:rPr>
              <a:t>dependencies</a:t>
            </a:r>
            <a:endParaRPr lang="en-US" sz="1000" dirty="0"/>
          </a:p>
        </p:txBody>
      </p:sp>
      <p:grpSp>
        <p:nvGrpSpPr>
          <p:cNvPr id="84" name="Group 83">
            <a:extLst>
              <a:ext uri="{FF2B5EF4-FFF2-40B4-BE49-F238E27FC236}">
                <a16:creationId xmlns:a16="http://schemas.microsoft.com/office/drawing/2014/main" id="{81A7F40A-C682-DD4C-A373-9B714A729390}"/>
              </a:ext>
            </a:extLst>
          </p:cNvPr>
          <p:cNvGrpSpPr/>
          <p:nvPr/>
        </p:nvGrpSpPr>
        <p:grpSpPr>
          <a:xfrm>
            <a:off x="7099656" y="3969196"/>
            <a:ext cx="4151940" cy="775614"/>
            <a:chOff x="6967267" y="3704492"/>
            <a:chExt cx="4151940" cy="775614"/>
          </a:xfrm>
        </p:grpSpPr>
        <p:grpSp>
          <p:nvGrpSpPr>
            <p:cNvPr id="82" name="Group 81">
              <a:extLst>
                <a:ext uri="{FF2B5EF4-FFF2-40B4-BE49-F238E27FC236}">
                  <a16:creationId xmlns:a16="http://schemas.microsoft.com/office/drawing/2014/main" id="{52A8BA64-F75C-6F41-B1E7-77A11AF92E84}"/>
                </a:ext>
              </a:extLst>
            </p:cNvPr>
            <p:cNvGrpSpPr/>
            <p:nvPr/>
          </p:nvGrpSpPr>
          <p:grpSpPr>
            <a:xfrm>
              <a:off x="6967267" y="3704492"/>
              <a:ext cx="2057842" cy="775614"/>
              <a:chOff x="6593960" y="3704492"/>
              <a:chExt cx="2057842" cy="775614"/>
            </a:xfrm>
          </p:grpSpPr>
          <p:pic>
            <p:nvPicPr>
              <p:cNvPr id="7" name="Graphic 6" descr="Continuous Improvement with solid fill">
                <a:extLst>
                  <a:ext uri="{FF2B5EF4-FFF2-40B4-BE49-F238E27FC236}">
                    <a16:creationId xmlns:a16="http://schemas.microsoft.com/office/drawing/2014/main" id="{20BBC1C6-B059-1B4C-AE8D-903AA80C471D}"/>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7876188" y="3704492"/>
                <a:ext cx="775614" cy="775614"/>
              </a:xfrm>
              <a:prstGeom prst="rect">
                <a:avLst/>
              </a:prstGeom>
            </p:spPr>
          </p:pic>
          <p:sp>
            <p:nvSpPr>
              <p:cNvPr id="87" name="Rectangle 86">
                <a:extLst>
                  <a:ext uri="{FF2B5EF4-FFF2-40B4-BE49-F238E27FC236}">
                    <a16:creationId xmlns:a16="http://schemas.microsoft.com/office/drawing/2014/main" id="{AAE4A63A-00B6-2648-9D37-24CCEAFE4B05}"/>
                  </a:ext>
                </a:extLst>
              </p:cNvPr>
              <p:cNvSpPr/>
              <p:nvPr/>
            </p:nvSpPr>
            <p:spPr>
              <a:xfrm>
                <a:off x="6593960" y="3892244"/>
                <a:ext cx="1369286" cy="400110"/>
              </a:xfrm>
              <a:prstGeom prst="rect">
                <a:avLst/>
              </a:prstGeom>
            </p:spPr>
            <p:txBody>
              <a:bodyPr wrap="none">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shortening product </a:t>
                </a:r>
              </a:p>
              <a:p>
                <a:pPr algn="ctr"/>
                <a:r>
                  <a:rPr lang="en-US" sz="1000" dirty="0">
                    <a:latin typeface="Open Sans" panose="020B0606030504020204" pitchFamily="34" charset="0"/>
                    <a:ea typeface="Open Sans" panose="020B0606030504020204" pitchFamily="34" charset="0"/>
                    <a:cs typeface="Open Sans" panose="020B0606030504020204" pitchFamily="34" charset="0"/>
                  </a:rPr>
                  <a:t>life cycles</a:t>
                </a:r>
                <a:endParaRPr lang="en-US" sz="1000" dirty="0"/>
              </a:p>
            </p:txBody>
          </p:sp>
        </p:grpSp>
        <p:grpSp>
          <p:nvGrpSpPr>
            <p:cNvPr id="81" name="Group 80">
              <a:extLst>
                <a:ext uri="{FF2B5EF4-FFF2-40B4-BE49-F238E27FC236}">
                  <a16:creationId xmlns:a16="http://schemas.microsoft.com/office/drawing/2014/main" id="{623C2413-EC76-AC4D-A1DA-070BFEAF68A7}"/>
                </a:ext>
              </a:extLst>
            </p:cNvPr>
            <p:cNvGrpSpPr/>
            <p:nvPr/>
          </p:nvGrpSpPr>
          <p:grpSpPr>
            <a:xfrm>
              <a:off x="9499479" y="3773718"/>
              <a:ext cx="1619728" cy="637105"/>
              <a:chOff x="10184049" y="3773718"/>
              <a:chExt cx="1619728" cy="637105"/>
            </a:xfrm>
          </p:grpSpPr>
          <p:pic>
            <p:nvPicPr>
              <p:cNvPr id="65" name="Graphic 64" descr="Clipboard Badge with solid fill">
                <a:extLst>
                  <a:ext uri="{FF2B5EF4-FFF2-40B4-BE49-F238E27FC236}">
                    <a16:creationId xmlns:a16="http://schemas.microsoft.com/office/drawing/2014/main" id="{A50BB3C7-BCD1-D246-B36E-B49473D67DEB}"/>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1166672" y="3773718"/>
                <a:ext cx="637105" cy="637105"/>
              </a:xfrm>
              <a:prstGeom prst="rect">
                <a:avLst/>
              </a:prstGeom>
            </p:spPr>
          </p:pic>
          <p:sp>
            <p:nvSpPr>
              <p:cNvPr id="88" name="Rectangle 87">
                <a:extLst>
                  <a:ext uri="{FF2B5EF4-FFF2-40B4-BE49-F238E27FC236}">
                    <a16:creationId xmlns:a16="http://schemas.microsoft.com/office/drawing/2014/main" id="{BFA0EB2E-4D25-5844-8234-0E083A754C32}"/>
                  </a:ext>
                </a:extLst>
              </p:cNvPr>
              <p:cNvSpPr/>
              <p:nvPr/>
            </p:nvSpPr>
            <p:spPr>
              <a:xfrm>
                <a:off x="10184049" y="3892244"/>
                <a:ext cx="998991" cy="400110"/>
              </a:xfrm>
              <a:prstGeom prst="rect">
                <a:avLst/>
              </a:prstGeom>
            </p:spPr>
            <p:txBody>
              <a:bodyPr wrap="none">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stricter </a:t>
                </a:r>
              </a:p>
              <a:p>
                <a:pPr algn="ctr"/>
                <a:r>
                  <a:rPr lang="en-US" sz="1000" dirty="0">
                    <a:latin typeface="Open Sans" panose="020B0606030504020204" pitchFamily="34" charset="0"/>
                    <a:ea typeface="Open Sans" panose="020B0606030504020204" pitchFamily="34" charset="0"/>
                    <a:cs typeface="Open Sans" panose="020B0606030504020204" pitchFamily="34" charset="0"/>
                  </a:rPr>
                  <a:t>requirements</a:t>
                </a:r>
                <a:endParaRPr lang="en-US" sz="1000" dirty="0"/>
              </a:p>
            </p:txBody>
          </p:sp>
        </p:grpSp>
      </p:grpSp>
      <p:sp>
        <p:nvSpPr>
          <p:cNvPr id="42" name="Datumsplatzhalter 4">
            <a:extLst>
              <a:ext uri="{FF2B5EF4-FFF2-40B4-BE49-F238E27FC236}">
                <a16:creationId xmlns:a16="http://schemas.microsoft.com/office/drawing/2014/main" id="{EE064132-1462-4D6E-AEA4-1AD2B8909801}"/>
              </a:ext>
            </a:extLst>
          </p:cNvPr>
          <p:cNvSpPr txBox="1">
            <a:spLocks/>
          </p:cNvSpPr>
          <p:nvPr/>
        </p:nvSpPr>
        <p:spPr>
          <a:xfrm>
            <a:off x="360363" y="6584851"/>
            <a:ext cx="493866" cy="216000"/>
          </a:xfrm>
          <a:prstGeom prst="rect">
            <a:avLst/>
          </a:prstGeom>
        </p:spPr>
        <p:txBody>
          <a:bodyPr wrap="none" lIns="0" tIns="0" rIns="0" bIns="0" anchor="ctr"/>
          <a:lstStyle>
            <a:defPPr>
              <a:defRPr lang="de-DE"/>
            </a:defPPr>
            <a:lvl1pPr algn="l" rtl="0" eaLnBrk="1" fontAlgn="base" latinLnBrk="0" hangingPunct="1">
              <a:spcBef>
                <a:spcPct val="0"/>
              </a:spcBef>
              <a:spcAft>
                <a:spcPct val="0"/>
              </a:spcAft>
              <a:defRPr kumimoji="0" lang="de-DE" sz="700" kern="12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2021-11-22</a:t>
            </a:r>
            <a:endParaRPr kumimoji="0" lang="en-US" sz="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3" name="Fußzeilenplatzhalter 2">
            <a:extLst>
              <a:ext uri="{FF2B5EF4-FFF2-40B4-BE49-F238E27FC236}">
                <a16:creationId xmlns:a16="http://schemas.microsoft.com/office/drawing/2014/main" id="{15D6D9B4-7DCB-49D7-A504-6197C13547C1}"/>
              </a:ext>
            </a:extLst>
          </p:cNvPr>
          <p:cNvSpPr txBox="1">
            <a:spLocks/>
          </p:cNvSpPr>
          <p:nvPr/>
        </p:nvSpPr>
        <p:spPr>
          <a:xfrm>
            <a:off x="881309" y="6584951"/>
            <a:ext cx="5012928" cy="215900"/>
          </a:xfrm>
          <a:prstGeom prst="rect">
            <a:avLst/>
          </a:prstGeom>
        </p:spPr>
        <p:txBody>
          <a:bodyPr vert="horz" lIns="0" tIns="45715" rIns="91429" bIns="45715" rtlCol="0" anchor="ctr"/>
          <a:lstStyle>
            <a:defPPr>
              <a:defRPr lang="de-DE"/>
            </a:defPPr>
            <a:lvl1pPr algn="l" rtl="0" fontAlgn="base">
              <a:spcBef>
                <a:spcPct val="0"/>
              </a:spcBef>
              <a:spcAft>
                <a:spcPct val="0"/>
              </a:spcAft>
              <a:defRPr sz="700" kern="12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err="1">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Tezos</a:t>
            </a:r>
            <a:r>
              <a:rPr kumimoji="0" lang="en-US" sz="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Deep Dive Deck</a:t>
            </a:r>
          </a:p>
        </p:txBody>
      </p:sp>
    </p:spTree>
    <p:extLst>
      <p:ext uri="{BB962C8B-B14F-4D97-AF65-F5344CB8AC3E}">
        <p14:creationId xmlns:p14="http://schemas.microsoft.com/office/powerpoint/2010/main" val="638118959"/>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Grafik 313" descr="Ein Bild, das Tisch, Regenschirm, blau, Regen enthält.&#10;&#10;Automatisch generierte Beschreibung">
            <a:extLst>
              <a:ext uri="{FF2B5EF4-FFF2-40B4-BE49-F238E27FC236}">
                <a16:creationId xmlns:a16="http://schemas.microsoft.com/office/drawing/2014/main" id="{8B11371E-0258-4648-BB89-84DECFE7695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23000"/>
                    </a14:imgEffect>
                  </a14:imgLayer>
                </a14:imgProps>
              </a:ext>
              <a:ext uri="{28A0092B-C50C-407E-A947-70E740481C1C}">
                <a14:useLocalDpi xmlns:a14="http://schemas.microsoft.com/office/drawing/2010/main"/>
              </a:ext>
            </a:extLst>
          </a:blip>
          <a:srcRect b="-22"/>
          <a:stretch/>
        </p:blipFill>
        <p:spPr>
          <a:xfrm flipH="1">
            <a:off x="-51370" y="0"/>
            <a:ext cx="12243370" cy="6859856"/>
          </a:xfrm>
          <a:prstGeom prst="rect">
            <a:avLst/>
          </a:prstGeom>
        </p:spPr>
      </p:pic>
      <p:sp>
        <p:nvSpPr>
          <p:cNvPr id="5" name="Rechteck 4">
            <a:extLst>
              <a:ext uri="{FF2B5EF4-FFF2-40B4-BE49-F238E27FC236}">
                <a16:creationId xmlns:a16="http://schemas.microsoft.com/office/drawing/2014/main" id="{B1998590-5D99-4342-B9D7-833630A34C80}"/>
              </a:ext>
            </a:extLst>
          </p:cNvPr>
          <p:cNvSpPr/>
          <p:nvPr/>
        </p:nvSpPr>
        <p:spPr>
          <a:xfrm>
            <a:off x="-51370" y="-36588"/>
            <a:ext cx="12234492" cy="6894588"/>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1" name="Rechteck 31">
            <a:extLst>
              <a:ext uri="{FF2B5EF4-FFF2-40B4-BE49-F238E27FC236}">
                <a16:creationId xmlns:a16="http://schemas.microsoft.com/office/drawing/2014/main" id="{2FB9F71E-6238-4BE9-9D0B-D9976BF1B689}"/>
              </a:ext>
            </a:extLst>
          </p:cNvPr>
          <p:cNvSpPr/>
          <p:nvPr/>
        </p:nvSpPr>
        <p:spPr>
          <a:xfrm flipH="1">
            <a:off x="0" y="0"/>
            <a:ext cx="4766429" cy="6858000"/>
          </a:xfrm>
          <a:custGeom>
            <a:avLst/>
            <a:gdLst>
              <a:gd name="connsiteX0" fmla="*/ 0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0 w 4710397"/>
              <a:gd name="connsiteY4" fmla="*/ 0 h 6858000"/>
              <a:gd name="connsiteX0" fmla="*/ 831273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831273 w 4710397"/>
              <a:gd name="connsiteY4" fmla="*/ 0 h 6858000"/>
              <a:gd name="connsiteX0" fmla="*/ 1648692 w 5527816"/>
              <a:gd name="connsiteY0" fmla="*/ 0 h 6858000"/>
              <a:gd name="connsiteX1" fmla="*/ 5527816 w 5527816"/>
              <a:gd name="connsiteY1" fmla="*/ 0 h 6858000"/>
              <a:gd name="connsiteX2" fmla="*/ 5527816 w 5527816"/>
              <a:gd name="connsiteY2" fmla="*/ 6858000 h 6858000"/>
              <a:gd name="connsiteX3" fmla="*/ 0 w 5527816"/>
              <a:gd name="connsiteY3" fmla="*/ 6844145 h 6858000"/>
              <a:gd name="connsiteX4" fmla="*/ 1648692 w 5527816"/>
              <a:gd name="connsiteY4" fmla="*/ 0 h 6858000"/>
              <a:gd name="connsiteX0" fmla="*/ 1690256 w 5569380"/>
              <a:gd name="connsiteY0" fmla="*/ 0 h 6858000"/>
              <a:gd name="connsiteX1" fmla="*/ 5569380 w 5569380"/>
              <a:gd name="connsiteY1" fmla="*/ 0 h 6858000"/>
              <a:gd name="connsiteX2" fmla="*/ 5569380 w 5569380"/>
              <a:gd name="connsiteY2" fmla="*/ 6858000 h 6858000"/>
              <a:gd name="connsiteX3" fmla="*/ 0 w 5569380"/>
              <a:gd name="connsiteY3" fmla="*/ 6857999 h 6858000"/>
              <a:gd name="connsiteX4" fmla="*/ 1690256 w 556938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380" h="6858000">
                <a:moveTo>
                  <a:pt x="1690256" y="0"/>
                </a:moveTo>
                <a:lnTo>
                  <a:pt x="5569380" y="0"/>
                </a:lnTo>
                <a:lnTo>
                  <a:pt x="5569380" y="6858000"/>
                </a:lnTo>
                <a:lnTo>
                  <a:pt x="0" y="6857999"/>
                </a:lnTo>
                <a:lnTo>
                  <a:pt x="1690256" y="0"/>
                </a:lnTo>
                <a:close/>
              </a:path>
            </a:pathLst>
          </a:custGeom>
          <a:solidFill>
            <a:srgbClr val="7A94B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Rechteck 26">
            <a:extLst>
              <a:ext uri="{FF2B5EF4-FFF2-40B4-BE49-F238E27FC236}">
                <a16:creationId xmlns:a16="http://schemas.microsoft.com/office/drawing/2014/main" id="{EC54C813-EAC8-4D2B-85B1-45AD638071EE}"/>
              </a:ext>
            </a:extLst>
          </p:cNvPr>
          <p:cNvSpPr/>
          <p:nvPr/>
        </p:nvSpPr>
        <p:spPr>
          <a:xfrm flipH="1">
            <a:off x="-51370" y="-12526"/>
            <a:ext cx="4363287" cy="6885710"/>
          </a:xfrm>
          <a:custGeom>
            <a:avLst/>
            <a:gdLst>
              <a:gd name="connsiteX0" fmla="*/ 0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0 w 4710397"/>
              <a:gd name="connsiteY4" fmla="*/ 0 h 6858000"/>
              <a:gd name="connsiteX0" fmla="*/ 0 w 5084470"/>
              <a:gd name="connsiteY0" fmla="*/ 27709 h 6858000"/>
              <a:gd name="connsiteX1" fmla="*/ 5084470 w 5084470"/>
              <a:gd name="connsiteY1" fmla="*/ 0 h 6858000"/>
              <a:gd name="connsiteX2" fmla="*/ 5084470 w 5084470"/>
              <a:gd name="connsiteY2" fmla="*/ 6858000 h 6858000"/>
              <a:gd name="connsiteX3" fmla="*/ 374073 w 5084470"/>
              <a:gd name="connsiteY3" fmla="*/ 6858000 h 6858000"/>
              <a:gd name="connsiteX4" fmla="*/ 0 w 5084470"/>
              <a:gd name="connsiteY4" fmla="*/ 27709 h 6858000"/>
              <a:gd name="connsiteX0" fmla="*/ 0 w 5098325"/>
              <a:gd name="connsiteY0" fmla="*/ 0 h 6885710"/>
              <a:gd name="connsiteX1" fmla="*/ 5098325 w 5098325"/>
              <a:gd name="connsiteY1" fmla="*/ 27710 h 6885710"/>
              <a:gd name="connsiteX2" fmla="*/ 5098325 w 5098325"/>
              <a:gd name="connsiteY2" fmla="*/ 6885710 h 6885710"/>
              <a:gd name="connsiteX3" fmla="*/ 387928 w 5098325"/>
              <a:gd name="connsiteY3" fmla="*/ 6885710 h 6885710"/>
              <a:gd name="connsiteX4" fmla="*/ 0 w 5098325"/>
              <a:gd name="connsiteY4" fmla="*/ 0 h 6885710"/>
              <a:gd name="connsiteX0" fmla="*/ 0 w 5098325"/>
              <a:gd name="connsiteY0" fmla="*/ 0 h 6885710"/>
              <a:gd name="connsiteX1" fmla="*/ 5098325 w 5098325"/>
              <a:gd name="connsiteY1" fmla="*/ 27710 h 6885710"/>
              <a:gd name="connsiteX2" fmla="*/ 5098325 w 5098325"/>
              <a:gd name="connsiteY2" fmla="*/ 6885710 h 6885710"/>
              <a:gd name="connsiteX3" fmla="*/ 720437 w 5098325"/>
              <a:gd name="connsiteY3" fmla="*/ 6885710 h 6885710"/>
              <a:gd name="connsiteX4" fmla="*/ 0 w 5098325"/>
              <a:gd name="connsiteY4" fmla="*/ 0 h 68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325" h="6885710">
                <a:moveTo>
                  <a:pt x="0" y="0"/>
                </a:moveTo>
                <a:lnTo>
                  <a:pt x="5098325" y="27710"/>
                </a:lnTo>
                <a:lnTo>
                  <a:pt x="5098325" y="6885710"/>
                </a:lnTo>
                <a:lnTo>
                  <a:pt x="720437" y="6885710"/>
                </a:lnTo>
                <a:lnTo>
                  <a:pt x="0" y="0"/>
                </a:lnTo>
                <a:close/>
              </a:path>
            </a:pathLst>
          </a:custGeom>
          <a:solidFill>
            <a:srgbClr val="7A94B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5BED41E6-41D6-45D0-B501-24AA4DB51AE5}"/>
              </a:ext>
            </a:extLst>
          </p:cNvPr>
          <p:cNvSpPr/>
          <p:nvPr/>
        </p:nvSpPr>
        <p:spPr>
          <a:xfrm>
            <a:off x="311743" y="893387"/>
            <a:ext cx="11725352" cy="5366633"/>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 name="Rechteck 13">
            <a:extLst>
              <a:ext uri="{FF2B5EF4-FFF2-40B4-BE49-F238E27FC236}">
                <a16:creationId xmlns:a16="http://schemas.microsoft.com/office/drawing/2014/main" id="{4A13587A-EFA4-45EC-848A-F0B1C58F4AAA}"/>
              </a:ext>
            </a:extLst>
          </p:cNvPr>
          <p:cNvSpPr/>
          <p:nvPr/>
        </p:nvSpPr>
        <p:spPr>
          <a:xfrm>
            <a:off x="-21443" y="6246062"/>
            <a:ext cx="12213443" cy="627480"/>
          </a:xfrm>
          <a:prstGeom prst="rect">
            <a:avLst/>
          </a:prstGeom>
          <a:solidFill>
            <a:srgbClr val="738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a:extLst>
              <a:ext uri="{FF2B5EF4-FFF2-40B4-BE49-F238E27FC236}">
                <a16:creationId xmlns:a16="http://schemas.microsoft.com/office/drawing/2014/main" id="{0DE6AD8B-996E-4167-B0F2-BAE9E001E438}"/>
              </a:ext>
            </a:extLst>
          </p:cNvPr>
          <p:cNvSpPr txBox="1"/>
          <p:nvPr/>
        </p:nvSpPr>
        <p:spPr>
          <a:xfrm>
            <a:off x="382739" y="409524"/>
            <a:ext cx="6028335" cy="369332"/>
          </a:xfrm>
          <a:prstGeom prst="rect">
            <a:avLst/>
          </a:prstGeom>
          <a:noFill/>
        </p:spPr>
        <p:txBody>
          <a:bodyPr wrap="square">
            <a:spAutoFit/>
          </a:bodyPr>
          <a:lstStyle/>
          <a:p>
            <a:r>
              <a:rPr lang="de-DE"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ENVITED ECOSYSTEM: </a:t>
            </a:r>
            <a:r>
              <a:rPr lang="de-DE"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Why</a:t>
            </a:r>
            <a:r>
              <a:rPr lang="de-DE"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de-DE"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Blockchain</a:t>
            </a:r>
            <a:r>
              <a:rPr lang="de-DE"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52" name="Grafik 51">
            <a:extLst>
              <a:ext uri="{FF2B5EF4-FFF2-40B4-BE49-F238E27FC236}">
                <a16:creationId xmlns:a16="http://schemas.microsoft.com/office/drawing/2014/main" id="{212B4C47-DAEC-4ACD-9DF6-14F419B7E4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02174" y="335217"/>
            <a:ext cx="1634067" cy="414867"/>
          </a:xfrm>
          <a:prstGeom prst="rect">
            <a:avLst/>
          </a:prstGeom>
        </p:spPr>
      </p:pic>
      <p:sp>
        <p:nvSpPr>
          <p:cNvPr id="57" name="Textfeld 56">
            <a:extLst>
              <a:ext uri="{FF2B5EF4-FFF2-40B4-BE49-F238E27FC236}">
                <a16:creationId xmlns:a16="http://schemas.microsoft.com/office/drawing/2014/main" id="{A6268D6E-363B-4247-A82D-F981ACAC3D43}"/>
              </a:ext>
            </a:extLst>
          </p:cNvPr>
          <p:cNvSpPr txBox="1"/>
          <p:nvPr/>
        </p:nvSpPr>
        <p:spPr>
          <a:xfrm>
            <a:off x="11815280" y="6462354"/>
            <a:ext cx="301686" cy="215444"/>
          </a:xfrm>
          <a:prstGeom prst="rect">
            <a:avLst/>
          </a:prstGeom>
          <a:noFill/>
        </p:spPr>
        <p:txBody>
          <a:bodyPr wrap="square" rtlCol="0">
            <a:spAutoFit/>
          </a:bodyPr>
          <a:lstStyle/>
          <a:p>
            <a:fld id="{44717C02-B8AE-45BF-BD76-18824ADE81E6}" type="slidenum">
              <a:rPr lang="de-DE" sz="800" smtClean="0">
                <a:solidFill>
                  <a:schemeClr val="bg1"/>
                </a:solidFill>
                <a:latin typeface="Open Sans" panose="020B0606030504020204" pitchFamily="34" charset="0"/>
                <a:ea typeface="Open Sans" panose="020B0606030504020204" pitchFamily="34" charset="0"/>
                <a:cs typeface="Open Sans" panose="020B0606030504020204" pitchFamily="34" charset="0"/>
              </a:rPr>
              <a:t>77</a:t>
            </a:fld>
            <a:endParaRPr lang="de-DE"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C3D1E8E-4E13-C347-87B6-59C1C967BBAE}"/>
              </a:ext>
            </a:extLst>
          </p:cNvPr>
          <p:cNvGrpSpPr/>
          <p:nvPr/>
        </p:nvGrpSpPr>
        <p:grpSpPr>
          <a:xfrm>
            <a:off x="159225" y="5937608"/>
            <a:ext cx="2967812" cy="551020"/>
            <a:chOff x="159225" y="5937608"/>
            <a:chExt cx="2967812" cy="551020"/>
          </a:xfrm>
        </p:grpSpPr>
        <p:sp>
          <p:nvSpPr>
            <p:cNvPr id="54" name="Trapezoid 53">
              <a:extLst>
                <a:ext uri="{FF2B5EF4-FFF2-40B4-BE49-F238E27FC236}">
                  <a16:creationId xmlns:a16="http://schemas.microsoft.com/office/drawing/2014/main" id="{C8207CAF-3766-412A-9801-C3F94719F88F}"/>
                </a:ext>
              </a:extLst>
            </p:cNvPr>
            <p:cNvSpPr/>
            <p:nvPr/>
          </p:nvSpPr>
          <p:spPr>
            <a:xfrm>
              <a:off x="159225" y="5937608"/>
              <a:ext cx="2967812" cy="307778"/>
            </a:xfrm>
            <a:prstGeom prst="trapezoid">
              <a:avLst>
                <a:gd name="adj" fmla="val 48475"/>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Trapezoid 54">
              <a:extLst>
                <a:ext uri="{FF2B5EF4-FFF2-40B4-BE49-F238E27FC236}">
                  <a16:creationId xmlns:a16="http://schemas.microsoft.com/office/drawing/2014/main" id="{EA202C73-4A4C-4F03-A4FE-C05EAB16382C}"/>
                </a:ext>
              </a:extLst>
            </p:cNvPr>
            <p:cNvSpPr/>
            <p:nvPr/>
          </p:nvSpPr>
          <p:spPr>
            <a:xfrm flipV="1">
              <a:off x="306719" y="5938905"/>
              <a:ext cx="2670799" cy="549723"/>
            </a:xfrm>
            <a:prstGeom prst="trapezoid">
              <a:avLst>
                <a:gd name="adj" fmla="val 45917"/>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0" name="Grafik 4">
              <a:extLst>
                <a:ext uri="{FF2B5EF4-FFF2-40B4-BE49-F238E27FC236}">
                  <a16:creationId xmlns:a16="http://schemas.microsoft.com/office/drawing/2014/main" id="{A9C8207C-F0CB-D244-9F40-EDFAD992CE6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1102" y="5982819"/>
              <a:ext cx="1782942" cy="439200"/>
            </a:xfrm>
            <a:prstGeom prst="rect">
              <a:avLst/>
            </a:prstGeom>
          </p:spPr>
        </p:pic>
      </p:grpSp>
      <p:sp>
        <p:nvSpPr>
          <p:cNvPr id="62" name="Content Placeholder 1">
            <a:extLst>
              <a:ext uri="{FF2B5EF4-FFF2-40B4-BE49-F238E27FC236}">
                <a16:creationId xmlns:a16="http://schemas.microsoft.com/office/drawing/2014/main" id="{F6D61671-546F-9A43-870F-2F811E14D54A}"/>
              </a:ext>
            </a:extLst>
          </p:cNvPr>
          <p:cNvSpPr txBox="1">
            <a:spLocks/>
          </p:cNvSpPr>
          <p:nvPr/>
        </p:nvSpPr>
        <p:spPr>
          <a:xfrm>
            <a:off x="311743" y="907858"/>
            <a:ext cx="5760000" cy="5040001"/>
          </a:xfrm>
          <a:prstGeom prst="rect">
            <a:avLst/>
          </a:prstGeom>
        </p:spPr>
        <p:txBody>
          <a:bodyPr vert="horz" lIns="72000" tIns="108000" rIns="72000" bIns="108000" rtlCol="0">
            <a:noAutofit/>
          </a:bodyPr>
          <a:lstStyle>
            <a:lvl1pPr marL="233363" indent="-233363" eaLnBrk="1" hangingPunct="1">
              <a:lnSpc>
                <a:spcPct val="100000"/>
              </a:lnSpc>
              <a:spcBef>
                <a:spcPts val="600"/>
              </a:spcBef>
              <a:spcAft>
                <a:spcPts val="200"/>
              </a:spcAft>
              <a:buClr>
                <a:srgbClr val="798BB3"/>
              </a:buClr>
              <a:buFont typeface="Wingdings 2" panose="05020102010507070707" pitchFamily="18" charset="2"/>
              <a:buChar char=""/>
              <a:defRPr lang="de-DE" sz="1300" b="1" noProof="0">
                <a:latin typeface="Open Sans" panose="020B0606030504020204" pitchFamily="34" charset="0"/>
                <a:ea typeface="Open Sans" panose="020B0606030504020204" pitchFamily="34" charset="0"/>
                <a:cs typeface="Open Sans" panose="020B0606030504020204" pitchFamily="34" charset="0"/>
              </a:defRPr>
            </a:lvl1pPr>
            <a:lvl2pPr marL="468000" lvl="1" indent="-234000" eaLnBrk="1" hangingPunct="1">
              <a:lnSpc>
                <a:spcPct val="100000"/>
              </a:lnSpc>
              <a:spcBef>
                <a:spcPts val="600"/>
              </a:spcBef>
              <a:spcAft>
                <a:spcPts val="200"/>
              </a:spcAft>
              <a:buClr>
                <a:srgbClr val="798BB3"/>
              </a:buClr>
              <a:buSzPct val="90000"/>
              <a:buFont typeface="Wingdings 3" pitchFamily="18" charset="2"/>
              <a:buChar char=""/>
              <a:tabLst/>
              <a:defRPr lang="de-DE" sz="1300" b="0" noProof="0">
                <a:latin typeface="Open Sans" panose="020B0606030504020204" pitchFamily="34" charset="0"/>
                <a:ea typeface="Open Sans" panose="020B0606030504020204" pitchFamily="34" charset="0"/>
                <a:cs typeface="Open Sans" panose="020B0606030504020204" pitchFamily="34" charset="0"/>
              </a:defRPr>
            </a:lvl2pPr>
            <a:lvl3pPr marL="702000" indent="-233363" eaLnBrk="1" hangingPunct="1">
              <a:lnSpc>
                <a:spcPct val="100000"/>
              </a:lnSpc>
              <a:spcBef>
                <a:spcPts val="600"/>
              </a:spcBef>
              <a:spcAft>
                <a:spcPts val="200"/>
              </a:spcAft>
              <a:buClr>
                <a:srgbClr val="798BB3"/>
              </a:buClr>
              <a:buSzPct val="100000"/>
              <a:buFont typeface="Wingdings" pitchFamily="2" charset="2"/>
              <a:buChar char="§"/>
              <a:defRPr lang="de-DE" sz="1300" b="0" noProof="0">
                <a:latin typeface="Open Sans" panose="020B0606030504020204" pitchFamily="34" charset="0"/>
                <a:ea typeface="Open Sans" panose="020B0606030504020204" pitchFamily="34" charset="0"/>
                <a:cs typeface="Open Sans" panose="020B0606030504020204" pitchFamily="34" charset="0"/>
              </a:defRPr>
            </a:lvl3pPr>
            <a:lvl4pPr marL="936000" indent="-180000" eaLnBrk="1" hangingPunct="1">
              <a:lnSpc>
                <a:spcPct val="100000"/>
              </a:lnSpc>
              <a:spcBef>
                <a:spcPts val="600"/>
              </a:spcBef>
              <a:spcAft>
                <a:spcPts val="200"/>
              </a:spcAft>
              <a:buClr>
                <a:srgbClr val="798BB3"/>
              </a:buClr>
              <a:buFont typeface="Arial" charset="0"/>
              <a:buChar char="–"/>
              <a:defRPr lang="de-DE" b="0" noProof="0">
                <a:latin typeface="Open Sans" panose="020B0606030504020204" pitchFamily="34" charset="0"/>
                <a:ea typeface="Open Sans" panose="020B0606030504020204" pitchFamily="34" charset="0"/>
                <a:cs typeface="Open Sans" panose="020B0606030504020204" pitchFamily="34" charset="0"/>
              </a:defRPr>
            </a:lvl4pPr>
            <a:lvl5pPr marL="1116000" indent="-144000" eaLnBrk="1" hangingPunct="1">
              <a:lnSpc>
                <a:spcPct val="100000"/>
              </a:lnSpc>
              <a:spcBef>
                <a:spcPts val="600"/>
              </a:spcBef>
              <a:spcAft>
                <a:spcPts val="200"/>
              </a:spcAft>
              <a:buClr>
                <a:srgbClr val="798BB3"/>
              </a:buClr>
              <a:buFont typeface="Arial" charset="0"/>
              <a:buChar char="•"/>
              <a:defRPr lang="de-DE" sz="1100" b="0" noProof="0">
                <a:latin typeface="Open Sans" panose="020B0606030504020204" pitchFamily="34" charset="0"/>
                <a:ea typeface="Open Sans" panose="020B0606030504020204" pitchFamily="34" charset="0"/>
                <a:cs typeface="Open Sans" panose="020B0606030504020204" pitchFamily="34" charset="0"/>
              </a:defRPr>
            </a:lvl5pPr>
            <a:lvl6pPr marL="2159754" indent="-359959" defTabSz="914296">
              <a:lnSpc>
                <a:spcPct val="100000"/>
              </a:lnSpc>
              <a:spcBef>
                <a:spcPts val="300"/>
              </a:spcBef>
              <a:spcAft>
                <a:spcPts val="100"/>
              </a:spcAft>
              <a:buClr>
                <a:schemeClr val="tx2"/>
              </a:buClr>
              <a:buFont typeface="Arial" pitchFamily="34" charset="0"/>
              <a:buChar char="•"/>
              <a:defRPr lang="de-DE" b="0" noProof="0" dirty="0">
                <a:latin typeface="+mn-lt"/>
                <a:cs typeface="+mn-cs"/>
              </a:defRPr>
            </a:lvl6pPr>
            <a:lvl7pPr marL="2971462" indent="-228574" defTabSz="914296">
              <a:spcBef>
                <a:spcPct val="20000"/>
              </a:spcBef>
              <a:buClr>
                <a:schemeClr val="accent1"/>
              </a:buClr>
              <a:buFont typeface="Arial" pitchFamily="34" charset="0"/>
              <a:buChar char="•"/>
              <a:defRPr>
                <a:latin typeface="+mn-lt"/>
                <a:cs typeface="+mn-cs"/>
              </a:defRPr>
            </a:lvl7pPr>
            <a:lvl8pPr marL="3428610" indent="-228574" defTabSz="914296">
              <a:spcBef>
                <a:spcPct val="20000"/>
              </a:spcBef>
              <a:buClr>
                <a:schemeClr val="accent1"/>
              </a:buClr>
              <a:buFont typeface="Arial" pitchFamily="34" charset="0"/>
              <a:buChar char="•"/>
              <a:defRPr>
                <a:latin typeface="+mn-lt"/>
                <a:cs typeface="+mn-cs"/>
              </a:defRPr>
            </a:lvl8pPr>
            <a:lvl9pPr marL="3885758" indent="-228574" defTabSz="914296">
              <a:spcBef>
                <a:spcPct val="20000"/>
              </a:spcBef>
              <a:buClr>
                <a:schemeClr val="accent1"/>
              </a:buClr>
              <a:buFont typeface="Arial" pitchFamily="34" charset="0"/>
              <a:buChar char="•"/>
              <a:defRPr>
                <a:latin typeface="+mn-lt"/>
                <a:cs typeface="+mn-cs"/>
              </a:defRPr>
            </a:lvl9pPr>
          </a:lstStyle>
          <a:p>
            <a:r>
              <a:rPr lang="en-US" b="0" dirty="0"/>
              <a:t>When </a:t>
            </a:r>
            <a:r>
              <a:rPr lang="en-US" dirty="0"/>
              <a:t>analyzing</a:t>
            </a:r>
            <a:r>
              <a:rPr lang="en-US" b="0" dirty="0"/>
              <a:t> the </a:t>
            </a:r>
            <a:r>
              <a:rPr lang="en-US" dirty="0"/>
              <a:t>ecosystem</a:t>
            </a:r>
            <a:r>
              <a:rPr lang="en-US" b="0" dirty="0"/>
              <a:t> in which our envisioned solution is going to operate and the </a:t>
            </a:r>
            <a:r>
              <a:rPr lang="en-US" dirty="0"/>
              <a:t>requirements</a:t>
            </a:r>
            <a:r>
              <a:rPr lang="en-US" b="0" dirty="0"/>
              <a:t> imposed by the regulatory authorities (as well as our own aspirations), </a:t>
            </a:r>
            <a:r>
              <a:rPr lang="en-US" dirty="0"/>
              <a:t>(public) blockchain technology</a:t>
            </a:r>
            <a:r>
              <a:rPr lang="en-US" b="0" dirty="0"/>
              <a:t> appears to be a </a:t>
            </a:r>
            <a:r>
              <a:rPr lang="en-US" dirty="0"/>
              <a:t>perfect fit</a:t>
            </a:r>
            <a:r>
              <a:rPr lang="en-US" b="0" dirty="0"/>
              <a:t>:</a:t>
            </a:r>
          </a:p>
          <a:p>
            <a:pPr lvl="1"/>
            <a:r>
              <a:rPr lang="en-US" b="1" dirty="0"/>
              <a:t>Diverse multi-agent ecosystem</a:t>
            </a:r>
            <a:r>
              <a:rPr lang="en-US" dirty="0"/>
              <a:t> with </a:t>
            </a:r>
            <a:r>
              <a:rPr lang="en-US" b="1" dirty="0"/>
              <a:t>(partly) diverging interests</a:t>
            </a:r>
            <a:r>
              <a:rPr lang="en-US" dirty="0"/>
              <a:t> and a </a:t>
            </a:r>
            <a:r>
              <a:rPr lang="en-US" b="1" dirty="0"/>
              <a:t>need for cooperation </a:t>
            </a:r>
            <a:r>
              <a:rPr lang="en-US" dirty="0"/>
              <a:t>in a</a:t>
            </a:r>
            <a:r>
              <a:rPr lang="en-US" b="1" dirty="0"/>
              <a:t> competitive environment</a:t>
            </a:r>
            <a:r>
              <a:rPr lang="en-US" dirty="0"/>
              <a:t> (e.g. automotive OEMs are competitors, yet all require the same map data that would be prohibitively expensive to generate for only one player).</a:t>
            </a:r>
          </a:p>
          <a:p>
            <a:pPr lvl="1"/>
            <a:r>
              <a:rPr lang="en-US" dirty="0"/>
              <a:t>Strong need for </a:t>
            </a:r>
            <a:r>
              <a:rPr lang="en-US" b="1" dirty="0"/>
              <a:t>(public)</a:t>
            </a:r>
            <a:r>
              <a:rPr lang="en-US" dirty="0"/>
              <a:t> </a:t>
            </a:r>
            <a:r>
              <a:rPr lang="en-US" b="1" dirty="0"/>
              <a:t>immutable documentation</a:t>
            </a:r>
            <a:r>
              <a:rPr lang="en-US" dirty="0"/>
              <a:t>, </a:t>
            </a:r>
            <a:r>
              <a:rPr lang="en-US" b="1" dirty="0"/>
              <a:t>transparency</a:t>
            </a:r>
            <a:r>
              <a:rPr lang="en-US" dirty="0"/>
              <a:t> and </a:t>
            </a:r>
            <a:r>
              <a:rPr lang="en-US" b="1" dirty="0"/>
              <a:t>complete traceability</a:t>
            </a:r>
            <a:r>
              <a:rPr lang="en-US" dirty="0"/>
              <a:t> of the entire </a:t>
            </a:r>
            <a:r>
              <a:rPr lang="en-US" b="1" dirty="0"/>
              <a:t>data supply chain</a:t>
            </a:r>
            <a:r>
              <a:rPr lang="en-US" dirty="0"/>
              <a:t>, incl. data provenance, data ownership, data validation and certification.</a:t>
            </a:r>
          </a:p>
          <a:p>
            <a:pPr lvl="1"/>
            <a:r>
              <a:rPr lang="en-US" dirty="0"/>
              <a:t>Strong need for </a:t>
            </a:r>
            <a:r>
              <a:rPr lang="en-US" b="1" dirty="0"/>
              <a:t>efficiency</a:t>
            </a:r>
            <a:r>
              <a:rPr lang="en-US" dirty="0"/>
              <a:t> through </a:t>
            </a:r>
            <a:r>
              <a:rPr lang="en-US" b="1" dirty="0"/>
              <a:t>automation of business processes</a:t>
            </a:r>
            <a:r>
              <a:rPr lang="en-US" dirty="0"/>
              <a:t>, </a:t>
            </a:r>
            <a:r>
              <a:rPr lang="en-US" b="1" dirty="0"/>
              <a:t>interactions</a:t>
            </a:r>
            <a:r>
              <a:rPr lang="en-US" dirty="0"/>
              <a:t>, and </a:t>
            </a:r>
            <a:r>
              <a:rPr lang="en-US" b="1" dirty="0"/>
              <a:t>execution of (smart) contract conditions</a:t>
            </a:r>
            <a:r>
              <a:rPr lang="en-US" dirty="0"/>
              <a:t>.</a:t>
            </a:r>
          </a:p>
          <a:p>
            <a:r>
              <a:rPr lang="en-US" b="0" dirty="0"/>
              <a:t>While firmly believing in the power of blockchain technology, we also acknowledge its </a:t>
            </a:r>
            <a:r>
              <a:rPr lang="en-US" dirty="0"/>
              <a:t>(current and future) limitations</a:t>
            </a:r>
            <a:r>
              <a:rPr lang="en-US" b="0" dirty="0"/>
              <a:t> with respect to storage of large amounts of data, conflicts with protection of personal data (cf. GDPR) as well as business secrets. </a:t>
            </a:r>
          </a:p>
          <a:p>
            <a:r>
              <a:rPr lang="en-US" b="0" dirty="0"/>
              <a:t>We believe in blockchain as an important </a:t>
            </a:r>
            <a:r>
              <a:rPr lang="en-US" dirty="0"/>
              <a:t>building block</a:t>
            </a:r>
            <a:r>
              <a:rPr lang="en-US" b="0" dirty="0"/>
              <a:t> in the </a:t>
            </a:r>
            <a:r>
              <a:rPr lang="en-US" dirty="0"/>
              <a:t>architecture</a:t>
            </a:r>
            <a:r>
              <a:rPr lang="en-US" b="0" dirty="0"/>
              <a:t> of our solution that </a:t>
            </a:r>
            <a:r>
              <a:rPr lang="en-US" dirty="0"/>
              <a:t>provides data trust and integrity</a:t>
            </a:r>
            <a:r>
              <a:rPr lang="en-US" b="0" dirty="0"/>
              <a:t>.</a:t>
            </a:r>
          </a:p>
          <a:p>
            <a:pPr lvl="1"/>
            <a:endParaRPr lang="en-US" dirty="0"/>
          </a:p>
          <a:p>
            <a:pPr lvl="1"/>
            <a:endParaRPr lang="en-US" dirty="0"/>
          </a:p>
          <a:p>
            <a:pPr lvl="1"/>
            <a:endParaRPr lang="en-US" dirty="0"/>
          </a:p>
          <a:p>
            <a:pPr lvl="1"/>
            <a:endParaRPr lang="en-US" b="0" dirty="0"/>
          </a:p>
        </p:txBody>
      </p:sp>
      <p:cxnSp>
        <p:nvCxnSpPr>
          <p:cNvPr id="4" name="Straight Connector 3">
            <a:extLst>
              <a:ext uri="{FF2B5EF4-FFF2-40B4-BE49-F238E27FC236}">
                <a16:creationId xmlns:a16="http://schemas.microsoft.com/office/drawing/2014/main" id="{B3518367-BC8D-6842-A611-D56B3C757C9F}"/>
              </a:ext>
            </a:extLst>
          </p:cNvPr>
          <p:cNvCxnSpPr>
            <a:cxnSpLocks/>
          </p:cNvCxnSpPr>
          <p:nvPr/>
        </p:nvCxnSpPr>
        <p:spPr>
          <a:xfrm>
            <a:off x="6174419" y="907858"/>
            <a:ext cx="0" cy="5040001"/>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BAD77547-7DA3-C74F-9C91-10A21C475194}"/>
              </a:ext>
            </a:extLst>
          </p:cNvPr>
          <p:cNvSpPr txBox="1"/>
          <p:nvPr/>
        </p:nvSpPr>
        <p:spPr>
          <a:xfrm>
            <a:off x="6579960" y="1526506"/>
            <a:ext cx="5138797" cy="3918625"/>
          </a:xfrm>
          <a:prstGeom prst="rect">
            <a:avLst/>
          </a:prstGeom>
          <a:noFill/>
        </p:spPr>
        <p:txBody>
          <a:bodyPr wrap="square" rtlCol="0">
            <a:noAutofit/>
          </a:bodyPr>
          <a:lstStyle/>
          <a:p>
            <a:pPr marL="890588" indent="-241300">
              <a:lnSpc>
                <a:spcPct val="200000"/>
              </a:lnSpc>
              <a:buFont typeface="+mj-lt"/>
              <a:buAutoNum type="arabicPeriod"/>
            </a:pPr>
            <a:r>
              <a:rPr lang="en-US" sz="1300" dirty="0">
                <a:latin typeface="Open Sans" panose="020B0606030504020204" pitchFamily="34" charset="0"/>
                <a:ea typeface="Open Sans" panose="020B0606030504020204" pitchFamily="34" charset="0"/>
                <a:cs typeface="Open Sans" panose="020B0606030504020204" pitchFamily="34" charset="0"/>
              </a:rPr>
              <a:t>Provide trust in a trustless environment</a:t>
            </a:r>
          </a:p>
          <a:p>
            <a:pPr marL="890588" indent="-241300">
              <a:lnSpc>
                <a:spcPct val="200000"/>
              </a:lnSpc>
              <a:buFont typeface="+mj-lt"/>
              <a:buAutoNum type="arabicPeriod"/>
            </a:pPr>
            <a:r>
              <a:rPr lang="en-US" sz="1300" dirty="0">
                <a:latin typeface="Open Sans" panose="020B0606030504020204" pitchFamily="34" charset="0"/>
                <a:ea typeface="Open Sans" panose="020B0606030504020204" pitchFamily="34" charset="0"/>
                <a:cs typeface="Open Sans" panose="020B0606030504020204" pitchFamily="34" charset="0"/>
              </a:rPr>
              <a:t>Immutable documentation</a:t>
            </a:r>
          </a:p>
          <a:p>
            <a:pPr marL="890588" indent="-241300">
              <a:lnSpc>
                <a:spcPct val="200000"/>
              </a:lnSpc>
              <a:buFont typeface="+mj-lt"/>
              <a:buAutoNum type="arabicPeriod"/>
            </a:pPr>
            <a:r>
              <a:rPr lang="en-US" sz="1300" dirty="0">
                <a:latin typeface="Open Sans" panose="020B0606030504020204" pitchFamily="34" charset="0"/>
                <a:ea typeface="Open Sans" panose="020B0606030504020204" pitchFamily="34" charset="0"/>
                <a:cs typeface="Open Sans" panose="020B0606030504020204" pitchFamily="34" charset="0"/>
              </a:rPr>
              <a:t>Transparency</a:t>
            </a:r>
          </a:p>
          <a:p>
            <a:pPr marL="890588" indent="-241300">
              <a:lnSpc>
                <a:spcPct val="200000"/>
              </a:lnSpc>
              <a:buFont typeface="+mj-lt"/>
              <a:buAutoNum type="arabicPeriod"/>
            </a:pPr>
            <a:r>
              <a:rPr lang="en-US" sz="1300" dirty="0">
                <a:latin typeface="Open Sans" panose="020B0606030504020204" pitchFamily="34" charset="0"/>
                <a:ea typeface="Open Sans" panose="020B0606030504020204" pitchFamily="34" charset="0"/>
                <a:cs typeface="Open Sans" panose="020B0606030504020204" pitchFamily="34" charset="0"/>
              </a:rPr>
              <a:t>Automated contract execution</a:t>
            </a: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80" name="Rectangle 79">
            <a:extLst>
              <a:ext uri="{FF2B5EF4-FFF2-40B4-BE49-F238E27FC236}">
                <a16:creationId xmlns:a16="http://schemas.microsoft.com/office/drawing/2014/main" id="{A52CA6F2-D646-EF40-9EDD-617EDBB524AA}"/>
              </a:ext>
            </a:extLst>
          </p:cNvPr>
          <p:cNvSpPr/>
          <p:nvPr/>
        </p:nvSpPr>
        <p:spPr>
          <a:xfrm>
            <a:off x="8773712" y="3735753"/>
            <a:ext cx="1152880" cy="246221"/>
          </a:xfrm>
          <a:prstGeom prst="rect">
            <a:avLst/>
          </a:prstGeom>
        </p:spPr>
        <p:txBody>
          <a:bodyPr wrap="none">
            <a:spAutoFit/>
          </a:bodyP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Hybrid System:</a:t>
            </a:r>
            <a:endParaRPr lang="en-US" sz="1000" b="1" dirty="0"/>
          </a:p>
        </p:txBody>
      </p:sp>
      <p:grpSp>
        <p:nvGrpSpPr>
          <p:cNvPr id="8" name="Group 7">
            <a:extLst>
              <a:ext uri="{FF2B5EF4-FFF2-40B4-BE49-F238E27FC236}">
                <a16:creationId xmlns:a16="http://schemas.microsoft.com/office/drawing/2014/main" id="{F04FEDB8-F6B1-504A-A31E-E00D6BE1809C}"/>
              </a:ext>
            </a:extLst>
          </p:cNvPr>
          <p:cNvGrpSpPr/>
          <p:nvPr/>
        </p:nvGrpSpPr>
        <p:grpSpPr>
          <a:xfrm>
            <a:off x="6623802" y="991746"/>
            <a:ext cx="5006613" cy="330420"/>
            <a:chOff x="6579961" y="991746"/>
            <a:chExt cx="5006613" cy="330420"/>
          </a:xfrm>
        </p:grpSpPr>
        <p:sp>
          <p:nvSpPr>
            <p:cNvPr id="68" name="TextBox 67">
              <a:extLst>
                <a:ext uri="{FF2B5EF4-FFF2-40B4-BE49-F238E27FC236}">
                  <a16:creationId xmlns:a16="http://schemas.microsoft.com/office/drawing/2014/main" id="{62EA8063-C67D-E448-BCFE-7E1C4F561C35}"/>
                </a:ext>
              </a:extLst>
            </p:cNvPr>
            <p:cNvSpPr txBox="1"/>
            <p:nvPr/>
          </p:nvSpPr>
          <p:spPr>
            <a:xfrm>
              <a:off x="6579961" y="1010194"/>
              <a:ext cx="4762458" cy="292388"/>
            </a:xfrm>
            <a:prstGeom prst="rect">
              <a:avLst/>
            </a:prstGeom>
            <a:noFill/>
          </p:spPr>
          <p:txBody>
            <a:bodyPr wrap="none" rtlCol="0">
              <a:spAutoFit/>
            </a:bodyPr>
            <a:lstStyle/>
            <a:p>
              <a:r>
                <a:rPr lang="en-US" sz="1300" b="1" dirty="0">
                  <a:solidFill>
                    <a:srgbClr val="798BB3"/>
                  </a:solidFill>
                  <a:latin typeface="Open Sans" panose="020B0606030504020204" pitchFamily="34" charset="0"/>
                  <a:ea typeface="Open Sans" panose="020B0606030504020204" pitchFamily="34" charset="0"/>
                  <a:cs typeface="Open Sans" panose="020B0606030504020204" pitchFamily="34" charset="0"/>
                </a:rPr>
                <a:t>WHY WE BELIEVE IN PUBLIC BLOCKCHAIN TECHNOLOGY</a:t>
              </a:r>
            </a:p>
          </p:txBody>
        </p:sp>
        <p:pic>
          <p:nvPicPr>
            <p:cNvPr id="6" name="Graphic 5" descr="Link with solid fill">
              <a:extLst>
                <a:ext uri="{FF2B5EF4-FFF2-40B4-BE49-F238E27FC236}">
                  <a16:creationId xmlns:a16="http://schemas.microsoft.com/office/drawing/2014/main" id="{E5FDFF59-C496-8E4B-843C-548AB3942E3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5400000">
              <a:off x="11256154" y="991746"/>
              <a:ext cx="330420" cy="330420"/>
            </a:xfrm>
            <a:prstGeom prst="rect">
              <a:avLst/>
            </a:prstGeom>
          </p:spPr>
        </p:pic>
      </p:grpSp>
      <p:pic>
        <p:nvPicPr>
          <p:cNvPr id="11" name="Graphic 10" descr="Handshake with solid fill">
            <a:extLst>
              <a:ext uri="{FF2B5EF4-FFF2-40B4-BE49-F238E27FC236}">
                <a16:creationId xmlns:a16="http://schemas.microsoft.com/office/drawing/2014/main" id="{47696673-0DDE-004E-96FE-D28215754CE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688187" y="1581825"/>
            <a:ext cx="431020" cy="431020"/>
          </a:xfrm>
          <a:prstGeom prst="rect">
            <a:avLst/>
          </a:prstGeom>
        </p:spPr>
      </p:pic>
      <p:pic>
        <p:nvPicPr>
          <p:cNvPr id="13" name="Graphic 12" descr="Document with solid fill">
            <a:extLst>
              <a:ext uri="{FF2B5EF4-FFF2-40B4-BE49-F238E27FC236}">
                <a16:creationId xmlns:a16="http://schemas.microsoft.com/office/drawing/2014/main" id="{CBA8B60F-922C-B44C-8126-247F96788A55}"/>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708832" y="2002454"/>
            <a:ext cx="373966" cy="373966"/>
          </a:xfrm>
          <a:prstGeom prst="rect">
            <a:avLst/>
          </a:prstGeom>
        </p:spPr>
      </p:pic>
      <p:pic>
        <p:nvPicPr>
          <p:cNvPr id="17" name="Graphic 16" descr="Magnifying glass with solid fill">
            <a:extLst>
              <a:ext uri="{FF2B5EF4-FFF2-40B4-BE49-F238E27FC236}">
                <a16:creationId xmlns:a16="http://schemas.microsoft.com/office/drawing/2014/main" id="{31B0284A-6796-2044-B28C-70CAEC60C07F}"/>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676741" y="2438774"/>
            <a:ext cx="301005" cy="301005"/>
          </a:xfrm>
          <a:prstGeom prst="rect">
            <a:avLst/>
          </a:prstGeom>
        </p:spPr>
      </p:pic>
      <p:pic>
        <p:nvPicPr>
          <p:cNvPr id="21" name="Graphic 20" descr="Gears with solid fill">
            <a:extLst>
              <a:ext uri="{FF2B5EF4-FFF2-40B4-BE49-F238E27FC236}">
                <a16:creationId xmlns:a16="http://schemas.microsoft.com/office/drawing/2014/main" id="{52E7D8E4-A43C-B24E-A7E9-7D36DB4F40A9}"/>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881757" y="2820904"/>
            <a:ext cx="373966" cy="373966"/>
          </a:xfrm>
          <a:prstGeom prst="rect">
            <a:avLst/>
          </a:prstGeom>
        </p:spPr>
      </p:pic>
      <p:grpSp>
        <p:nvGrpSpPr>
          <p:cNvPr id="24" name="Group 23">
            <a:extLst>
              <a:ext uri="{FF2B5EF4-FFF2-40B4-BE49-F238E27FC236}">
                <a16:creationId xmlns:a16="http://schemas.microsoft.com/office/drawing/2014/main" id="{86D17893-694C-6644-AF16-EF2904E3588B}"/>
              </a:ext>
            </a:extLst>
          </p:cNvPr>
          <p:cNvGrpSpPr/>
          <p:nvPr/>
        </p:nvGrpSpPr>
        <p:grpSpPr>
          <a:xfrm>
            <a:off x="6643680" y="3308594"/>
            <a:ext cx="4966876" cy="368827"/>
            <a:chOff x="6623802" y="3308594"/>
            <a:chExt cx="4966876" cy="368827"/>
          </a:xfrm>
        </p:grpSpPr>
        <p:sp>
          <p:nvSpPr>
            <p:cNvPr id="53" name="TextBox 52">
              <a:extLst>
                <a:ext uri="{FF2B5EF4-FFF2-40B4-BE49-F238E27FC236}">
                  <a16:creationId xmlns:a16="http://schemas.microsoft.com/office/drawing/2014/main" id="{0CAC99AF-FC25-D34F-B5EC-86C113F9985E}"/>
                </a:ext>
              </a:extLst>
            </p:cNvPr>
            <p:cNvSpPr txBox="1"/>
            <p:nvPr/>
          </p:nvSpPr>
          <p:spPr>
            <a:xfrm>
              <a:off x="6623802" y="3372394"/>
              <a:ext cx="4630883" cy="292388"/>
            </a:xfrm>
            <a:prstGeom prst="rect">
              <a:avLst/>
            </a:prstGeom>
            <a:noFill/>
          </p:spPr>
          <p:txBody>
            <a:bodyPr wrap="none" rtlCol="0">
              <a:spAutoFit/>
            </a:bodyPr>
            <a:lstStyle/>
            <a:p>
              <a:r>
                <a:rPr lang="en-US" sz="1300" b="1" dirty="0">
                  <a:solidFill>
                    <a:srgbClr val="798BB3"/>
                  </a:solidFill>
                  <a:latin typeface="Open Sans" panose="020B0606030504020204" pitchFamily="34" charset="0"/>
                  <a:ea typeface="Open Sans" panose="020B0606030504020204" pitchFamily="34" charset="0"/>
                  <a:cs typeface="Open Sans" panose="020B0606030504020204" pitchFamily="34" charset="0"/>
                </a:rPr>
                <a:t>HOW WE EMPLOY PUBLIC BLOCKCHAIN TECHNOLOGY </a:t>
              </a:r>
            </a:p>
          </p:txBody>
        </p:sp>
        <p:pic>
          <p:nvPicPr>
            <p:cNvPr id="23" name="Graphic 22" descr="Blueprint with solid fill">
              <a:extLst>
                <a:ext uri="{FF2B5EF4-FFF2-40B4-BE49-F238E27FC236}">
                  <a16:creationId xmlns:a16="http://schemas.microsoft.com/office/drawing/2014/main" id="{E0707B30-EFC9-1442-A5FD-549D5A8E56BE}"/>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1221851" y="3308594"/>
              <a:ext cx="368827" cy="368827"/>
            </a:xfrm>
            <a:prstGeom prst="rect">
              <a:avLst/>
            </a:prstGeom>
          </p:spPr>
        </p:pic>
      </p:grpSp>
      <p:grpSp>
        <p:nvGrpSpPr>
          <p:cNvPr id="34" name="Group 33">
            <a:extLst>
              <a:ext uri="{FF2B5EF4-FFF2-40B4-BE49-F238E27FC236}">
                <a16:creationId xmlns:a16="http://schemas.microsoft.com/office/drawing/2014/main" id="{101F33A0-8F5C-D04B-AC9B-636E21A2E86F}"/>
              </a:ext>
            </a:extLst>
          </p:cNvPr>
          <p:cNvGrpSpPr/>
          <p:nvPr/>
        </p:nvGrpSpPr>
        <p:grpSpPr>
          <a:xfrm>
            <a:off x="7061965" y="4317921"/>
            <a:ext cx="2085827" cy="1186161"/>
            <a:chOff x="6984965" y="4375671"/>
            <a:chExt cx="2085827" cy="1186161"/>
          </a:xfrm>
        </p:grpSpPr>
        <p:grpSp>
          <p:nvGrpSpPr>
            <p:cNvPr id="71" name="Gruppieren 32">
              <a:extLst>
                <a:ext uri="{FF2B5EF4-FFF2-40B4-BE49-F238E27FC236}">
                  <a16:creationId xmlns:a16="http://schemas.microsoft.com/office/drawing/2014/main" id="{A079B8A5-6200-F14F-8122-2D0B7C0CF578}"/>
                </a:ext>
              </a:extLst>
            </p:cNvPr>
            <p:cNvGrpSpPr/>
            <p:nvPr/>
          </p:nvGrpSpPr>
          <p:grpSpPr>
            <a:xfrm>
              <a:off x="6994064" y="4375671"/>
              <a:ext cx="2067628" cy="544105"/>
              <a:chOff x="6629028" y="3233918"/>
              <a:chExt cx="3474766" cy="914400"/>
            </a:xfrm>
          </p:grpSpPr>
          <p:grpSp>
            <p:nvGrpSpPr>
              <p:cNvPr id="109" name="Gruppieren 11">
                <a:extLst>
                  <a:ext uri="{FF2B5EF4-FFF2-40B4-BE49-F238E27FC236}">
                    <a16:creationId xmlns:a16="http://schemas.microsoft.com/office/drawing/2014/main" id="{03B958DF-3926-6E46-9EBB-C5D2C213F32E}"/>
                  </a:ext>
                </a:extLst>
              </p:cNvPr>
              <p:cNvGrpSpPr/>
              <p:nvPr/>
            </p:nvGrpSpPr>
            <p:grpSpPr>
              <a:xfrm>
                <a:off x="7464189" y="3633533"/>
                <a:ext cx="524260" cy="115171"/>
                <a:chOff x="7588031" y="2811143"/>
                <a:chExt cx="1057877" cy="232397"/>
              </a:xfrm>
            </p:grpSpPr>
            <p:sp>
              <p:nvSpPr>
                <p:cNvPr id="123" name="Rechteck: abgerundete Ecken 29">
                  <a:extLst>
                    <a:ext uri="{FF2B5EF4-FFF2-40B4-BE49-F238E27FC236}">
                      <a16:creationId xmlns:a16="http://schemas.microsoft.com/office/drawing/2014/main" id="{3DFC3C28-EA64-804F-A8CB-432A4F44A0F2}"/>
                    </a:ext>
                  </a:extLst>
                </p:cNvPr>
                <p:cNvSpPr/>
                <p:nvPr/>
              </p:nvSpPr>
              <p:spPr bwMode="gray">
                <a:xfrm>
                  <a:off x="7588031"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4" name="Rechteck: abgerundete Ecken 30">
                  <a:extLst>
                    <a:ext uri="{FF2B5EF4-FFF2-40B4-BE49-F238E27FC236}">
                      <a16:creationId xmlns:a16="http://schemas.microsoft.com/office/drawing/2014/main" id="{41C79EDA-81A1-D848-BAA7-EF6E884ACF29}"/>
                    </a:ext>
                  </a:extLst>
                </p:cNvPr>
                <p:cNvSpPr/>
                <p:nvPr/>
              </p:nvSpPr>
              <p:spPr bwMode="gray">
                <a:xfrm>
                  <a:off x="8185315"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hteck: abgerundete Ecken 31">
                  <a:extLst>
                    <a:ext uri="{FF2B5EF4-FFF2-40B4-BE49-F238E27FC236}">
                      <a16:creationId xmlns:a16="http://schemas.microsoft.com/office/drawing/2014/main" id="{C7F45FC6-9689-8C44-9541-56466EFBB67D}"/>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10" name="Gruppieren 12">
                <a:extLst>
                  <a:ext uri="{FF2B5EF4-FFF2-40B4-BE49-F238E27FC236}">
                    <a16:creationId xmlns:a16="http://schemas.microsoft.com/office/drawing/2014/main" id="{71A5AC01-4EAB-1F46-BC6A-CFD202FAB472}"/>
                  </a:ext>
                </a:extLst>
              </p:cNvPr>
              <p:cNvGrpSpPr/>
              <p:nvPr/>
            </p:nvGrpSpPr>
            <p:grpSpPr>
              <a:xfrm>
                <a:off x="8744373" y="3633533"/>
                <a:ext cx="524260" cy="115171"/>
                <a:chOff x="7588031" y="2811143"/>
                <a:chExt cx="1057877" cy="232397"/>
              </a:xfrm>
            </p:grpSpPr>
            <p:sp>
              <p:nvSpPr>
                <p:cNvPr id="120" name="Rechteck: abgerundete Ecken 26">
                  <a:extLst>
                    <a:ext uri="{FF2B5EF4-FFF2-40B4-BE49-F238E27FC236}">
                      <a16:creationId xmlns:a16="http://schemas.microsoft.com/office/drawing/2014/main" id="{4EFAAD82-9C41-9741-B43B-008B0ED9210D}"/>
                    </a:ext>
                  </a:extLst>
                </p:cNvPr>
                <p:cNvSpPr/>
                <p:nvPr/>
              </p:nvSpPr>
              <p:spPr bwMode="gray">
                <a:xfrm>
                  <a:off x="7588031"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1" name="Rechteck: abgerundete Ecken 27">
                  <a:extLst>
                    <a:ext uri="{FF2B5EF4-FFF2-40B4-BE49-F238E27FC236}">
                      <a16:creationId xmlns:a16="http://schemas.microsoft.com/office/drawing/2014/main" id="{F102A677-B5D2-7B46-8FF3-C84BC78C997A}"/>
                    </a:ext>
                  </a:extLst>
                </p:cNvPr>
                <p:cNvSpPr/>
                <p:nvPr/>
              </p:nvSpPr>
              <p:spPr bwMode="gray">
                <a:xfrm>
                  <a:off x="8185315" y="2811143"/>
                  <a:ext cx="460593" cy="232397"/>
                </a:xfrm>
                <a:prstGeom prst="roundRect">
                  <a:avLst>
                    <a:gd name="adj" fmla="val 50000"/>
                  </a:avLst>
                </a:prstGeom>
                <a:noFill/>
                <a:ln w="28575">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Rechteck: abgerundete Ecken 28">
                  <a:extLst>
                    <a:ext uri="{FF2B5EF4-FFF2-40B4-BE49-F238E27FC236}">
                      <a16:creationId xmlns:a16="http://schemas.microsoft.com/office/drawing/2014/main" id="{65FF8261-08EB-C64F-8AB0-25581C548695}"/>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18" name="Rechteck 22">
                <a:extLst>
                  <a:ext uri="{FF2B5EF4-FFF2-40B4-BE49-F238E27FC236}">
                    <a16:creationId xmlns:a16="http://schemas.microsoft.com/office/drawing/2014/main" id="{15A5DD83-D21E-3641-8301-FFAA5C6F8830}"/>
                  </a:ext>
                </a:extLst>
              </p:cNvPr>
              <p:cNvSpPr/>
              <p:nvPr/>
            </p:nvSpPr>
            <p:spPr bwMode="gray">
              <a:xfrm>
                <a:off x="9189395" y="3233918"/>
                <a:ext cx="914399" cy="9144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6" name="Rechteck 20">
                <a:extLst>
                  <a:ext uri="{FF2B5EF4-FFF2-40B4-BE49-F238E27FC236}">
                    <a16:creationId xmlns:a16="http://schemas.microsoft.com/office/drawing/2014/main" id="{ADE7A277-584E-624A-88C3-E75814AB1B53}"/>
                  </a:ext>
                </a:extLst>
              </p:cNvPr>
              <p:cNvSpPr/>
              <p:nvPr/>
            </p:nvSpPr>
            <p:spPr bwMode="gray">
              <a:xfrm>
                <a:off x="6629028" y="3233918"/>
                <a:ext cx="914399" cy="9144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Rechteck 18">
                <a:extLst>
                  <a:ext uri="{FF2B5EF4-FFF2-40B4-BE49-F238E27FC236}">
                    <a16:creationId xmlns:a16="http://schemas.microsoft.com/office/drawing/2014/main" id="{B368BCAF-35E7-5E46-BAEC-AA0687CAA1A9}"/>
                  </a:ext>
                </a:extLst>
              </p:cNvPr>
              <p:cNvSpPr/>
              <p:nvPr/>
            </p:nvSpPr>
            <p:spPr bwMode="gray">
              <a:xfrm>
                <a:off x="7909211" y="3233918"/>
                <a:ext cx="914399" cy="9144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32" name="Rectangle 131">
              <a:extLst>
                <a:ext uri="{FF2B5EF4-FFF2-40B4-BE49-F238E27FC236}">
                  <a16:creationId xmlns:a16="http://schemas.microsoft.com/office/drawing/2014/main" id="{56ACE0A3-F160-0F43-918B-920C8951D5FE}"/>
                </a:ext>
              </a:extLst>
            </p:cNvPr>
            <p:cNvSpPr/>
            <p:nvPr/>
          </p:nvSpPr>
          <p:spPr>
            <a:xfrm>
              <a:off x="6984965" y="5161722"/>
              <a:ext cx="2085827" cy="400110"/>
            </a:xfrm>
            <a:prstGeom prst="rect">
              <a:avLst/>
            </a:prstGeom>
          </p:spPr>
          <p:txBody>
            <a:bodyPr wrap="none">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Blockchain as settlement layer</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for value transactions and trust</a:t>
              </a:r>
              <a:endParaRPr lang="en-US" sz="1000" dirty="0"/>
            </a:p>
          </p:txBody>
        </p:sp>
      </p:grpSp>
      <p:grpSp>
        <p:nvGrpSpPr>
          <p:cNvPr id="33" name="Group 32">
            <a:extLst>
              <a:ext uri="{FF2B5EF4-FFF2-40B4-BE49-F238E27FC236}">
                <a16:creationId xmlns:a16="http://schemas.microsoft.com/office/drawing/2014/main" id="{BB829CF1-76E4-B842-B0C8-54C0C8FBC569}"/>
              </a:ext>
            </a:extLst>
          </p:cNvPr>
          <p:cNvGrpSpPr/>
          <p:nvPr/>
        </p:nvGrpSpPr>
        <p:grpSpPr>
          <a:xfrm>
            <a:off x="9583830" y="3875919"/>
            <a:ext cx="1717137" cy="1628163"/>
            <a:chOff x="9506830" y="3933669"/>
            <a:chExt cx="1717137" cy="1628163"/>
          </a:xfrm>
        </p:grpSpPr>
        <p:grpSp>
          <p:nvGrpSpPr>
            <p:cNvPr id="29" name="Group 28">
              <a:extLst>
                <a:ext uri="{FF2B5EF4-FFF2-40B4-BE49-F238E27FC236}">
                  <a16:creationId xmlns:a16="http://schemas.microsoft.com/office/drawing/2014/main" id="{C3DF5A14-0101-4A49-9D75-FBB0E97C8749}"/>
                </a:ext>
              </a:extLst>
            </p:cNvPr>
            <p:cNvGrpSpPr/>
            <p:nvPr/>
          </p:nvGrpSpPr>
          <p:grpSpPr>
            <a:xfrm>
              <a:off x="9651344" y="3933669"/>
              <a:ext cx="1428108" cy="1428108"/>
              <a:chOff x="7451097" y="3918644"/>
              <a:chExt cx="1596188" cy="1596188"/>
            </a:xfrm>
          </p:grpSpPr>
          <p:pic>
            <p:nvPicPr>
              <p:cNvPr id="26" name="Graphic 25" descr="Cloud with solid fill">
                <a:extLst>
                  <a:ext uri="{FF2B5EF4-FFF2-40B4-BE49-F238E27FC236}">
                    <a16:creationId xmlns:a16="http://schemas.microsoft.com/office/drawing/2014/main" id="{F1FF6474-3E8D-8E49-862C-004814F5D68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451097" y="3918644"/>
                <a:ext cx="1596188" cy="1596188"/>
              </a:xfrm>
              <a:prstGeom prst="rect">
                <a:avLst/>
              </a:prstGeom>
            </p:spPr>
          </p:pic>
          <p:pic>
            <p:nvPicPr>
              <p:cNvPr id="28" name="Graphic 27" descr="Database with solid fill">
                <a:extLst>
                  <a:ext uri="{FF2B5EF4-FFF2-40B4-BE49-F238E27FC236}">
                    <a16:creationId xmlns:a16="http://schemas.microsoft.com/office/drawing/2014/main" id="{C88C88DF-8444-5D42-9772-CAF7FB1233CB}"/>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7953645" y="4494408"/>
                <a:ext cx="591092" cy="591092"/>
              </a:xfrm>
              <a:prstGeom prst="rect">
                <a:avLst/>
              </a:prstGeom>
            </p:spPr>
          </p:pic>
        </p:grpSp>
        <p:sp>
          <p:nvSpPr>
            <p:cNvPr id="133" name="Rectangle 132">
              <a:extLst>
                <a:ext uri="{FF2B5EF4-FFF2-40B4-BE49-F238E27FC236}">
                  <a16:creationId xmlns:a16="http://schemas.microsoft.com/office/drawing/2014/main" id="{670FE954-0809-FD41-90BF-A062CF862EFF}"/>
                </a:ext>
              </a:extLst>
            </p:cNvPr>
            <p:cNvSpPr/>
            <p:nvPr/>
          </p:nvSpPr>
          <p:spPr>
            <a:xfrm>
              <a:off x="9506830" y="5161722"/>
              <a:ext cx="1717137" cy="400110"/>
            </a:xfrm>
            <a:prstGeom prst="rect">
              <a:avLst/>
            </a:prstGeom>
          </p:spPr>
          <p:txBody>
            <a:bodyPr wrap="none">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Separate cloud system</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for storage of actual data</a:t>
              </a:r>
              <a:endParaRPr lang="en-US" sz="1000" dirty="0"/>
            </a:p>
          </p:txBody>
        </p:sp>
      </p:grpSp>
      <p:sp>
        <p:nvSpPr>
          <p:cNvPr id="59" name="Datumsplatzhalter 4">
            <a:extLst>
              <a:ext uri="{FF2B5EF4-FFF2-40B4-BE49-F238E27FC236}">
                <a16:creationId xmlns:a16="http://schemas.microsoft.com/office/drawing/2014/main" id="{311DC3F0-6713-4B15-A72C-E0F8E462573F}"/>
              </a:ext>
            </a:extLst>
          </p:cNvPr>
          <p:cNvSpPr txBox="1">
            <a:spLocks/>
          </p:cNvSpPr>
          <p:nvPr/>
        </p:nvSpPr>
        <p:spPr>
          <a:xfrm>
            <a:off x="360363" y="6584851"/>
            <a:ext cx="493866" cy="216000"/>
          </a:xfrm>
          <a:prstGeom prst="rect">
            <a:avLst/>
          </a:prstGeom>
        </p:spPr>
        <p:txBody>
          <a:bodyPr wrap="none" lIns="0" tIns="0" rIns="0" bIns="0" anchor="ctr"/>
          <a:lstStyle>
            <a:defPPr>
              <a:defRPr lang="de-DE"/>
            </a:defPPr>
            <a:lvl1pPr algn="l" rtl="0" eaLnBrk="1" fontAlgn="base" latinLnBrk="0" hangingPunct="1">
              <a:spcBef>
                <a:spcPct val="0"/>
              </a:spcBef>
              <a:spcAft>
                <a:spcPct val="0"/>
              </a:spcAft>
              <a:defRPr kumimoji="0" lang="de-DE" sz="700" kern="12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2021-11-22</a:t>
            </a:r>
            <a:endParaRPr kumimoji="0" lang="en-US" sz="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1" name="Fußzeilenplatzhalter 2">
            <a:extLst>
              <a:ext uri="{FF2B5EF4-FFF2-40B4-BE49-F238E27FC236}">
                <a16:creationId xmlns:a16="http://schemas.microsoft.com/office/drawing/2014/main" id="{DECA6D93-D5F2-42C4-9453-3B26FCC95EC5}"/>
              </a:ext>
            </a:extLst>
          </p:cNvPr>
          <p:cNvSpPr txBox="1">
            <a:spLocks/>
          </p:cNvSpPr>
          <p:nvPr/>
        </p:nvSpPr>
        <p:spPr>
          <a:xfrm>
            <a:off x="881309" y="6584951"/>
            <a:ext cx="5012928" cy="215900"/>
          </a:xfrm>
          <a:prstGeom prst="rect">
            <a:avLst/>
          </a:prstGeom>
        </p:spPr>
        <p:txBody>
          <a:bodyPr vert="horz" lIns="0" tIns="45715" rIns="91429" bIns="45715" rtlCol="0" anchor="ctr"/>
          <a:lstStyle>
            <a:defPPr>
              <a:defRPr lang="de-DE"/>
            </a:defPPr>
            <a:lvl1pPr algn="l" rtl="0" fontAlgn="base">
              <a:spcBef>
                <a:spcPct val="0"/>
              </a:spcBef>
              <a:spcAft>
                <a:spcPct val="0"/>
              </a:spcAft>
              <a:defRPr sz="700" kern="12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err="1">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Tezos</a:t>
            </a:r>
            <a:r>
              <a:rPr kumimoji="0" lang="en-US" sz="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Deep Dive Deck</a:t>
            </a:r>
          </a:p>
        </p:txBody>
      </p:sp>
      <p:pic>
        <p:nvPicPr>
          <p:cNvPr id="56" name="Grafik 55">
            <a:extLst>
              <a:ext uri="{FF2B5EF4-FFF2-40B4-BE49-F238E27FC236}">
                <a16:creationId xmlns:a16="http://schemas.microsoft.com/office/drawing/2014/main" id="{02A3B317-C6B3-42FA-BDBB-F2E724D20E3B}"/>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7196956" y="4404995"/>
            <a:ext cx="293161" cy="360000"/>
          </a:xfrm>
          <a:prstGeom prst="rect">
            <a:avLst/>
          </a:prstGeom>
        </p:spPr>
      </p:pic>
      <p:pic>
        <p:nvPicPr>
          <p:cNvPr id="58" name="Grafik 57">
            <a:extLst>
              <a:ext uri="{FF2B5EF4-FFF2-40B4-BE49-F238E27FC236}">
                <a16:creationId xmlns:a16="http://schemas.microsoft.com/office/drawing/2014/main" id="{076F29CD-04D7-4D82-8284-76F8D2B76D3B}"/>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7964537" y="4395442"/>
            <a:ext cx="293161" cy="360000"/>
          </a:xfrm>
          <a:prstGeom prst="rect">
            <a:avLst/>
          </a:prstGeom>
        </p:spPr>
      </p:pic>
      <p:pic>
        <p:nvPicPr>
          <p:cNvPr id="63" name="Grafik 62">
            <a:extLst>
              <a:ext uri="{FF2B5EF4-FFF2-40B4-BE49-F238E27FC236}">
                <a16:creationId xmlns:a16="http://schemas.microsoft.com/office/drawing/2014/main" id="{38BAF25F-37E4-404C-B32B-BAF8EDC4DEC9}"/>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8720363" y="4407071"/>
            <a:ext cx="293161" cy="360000"/>
          </a:xfrm>
          <a:prstGeom prst="rect">
            <a:avLst/>
          </a:prstGeom>
        </p:spPr>
      </p:pic>
    </p:spTree>
    <p:extLst>
      <p:ext uri="{BB962C8B-B14F-4D97-AF65-F5344CB8AC3E}">
        <p14:creationId xmlns:p14="http://schemas.microsoft.com/office/powerpoint/2010/main" val="1956689350"/>
      </p:ext>
    </p:extLst>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Grafik 313" descr="Ein Bild, das Tisch, Regenschirm, blau, Regen enthält.&#10;&#10;Automatisch generierte Beschreibung">
            <a:extLst>
              <a:ext uri="{FF2B5EF4-FFF2-40B4-BE49-F238E27FC236}">
                <a16:creationId xmlns:a16="http://schemas.microsoft.com/office/drawing/2014/main" id="{8B11371E-0258-4648-BB89-84DECFE7695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23000"/>
                    </a14:imgEffect>
                  </a14:imgLayer>
                </a14:imgProps>
              </a:ext>
              <a:ext uri="{28A0092B-C50C-407E-A947-70E740481C1C}">
                <a14:useLocalDpi xmlns:a14="http://schemas.microsoft.com/office/drawing/2010/main"/>
              </a:ext>
            </a:extLst>
          </a:blip>
          <a:srcRect b="-22"/>
          <a:stretch/>
        </p:blipFill>
        <p:spPr>
          <a:xfrm flipH="1">
            <a:off x="-51370" y="0"/>
            <a:ext cx="12243370" cy="6859856"/>
          </a:xfrm>
          <a:prstGeom prst="rect">
            <a:avLst/>
          </a:prstGeom>
        </p:spPr>
      </p:pic>
      <p:sp>
        <p:nvSpPr>
          <p:cNvPr id="5" name="Rechteck 4">
            <a:extLst>
              <a:ext uri="{FF2B5EF4-FFF2-40B4-BE49-F238E27FC236}">
                <a16:creationId xmlns:a16="http://schemas.microsoft.com/office/drawing/2014/main" id="{B1998590-5D99-4342-B9D7-833630A34C80}"/>
              </a:ext>
            </a:extLst>
          </p:cNvPr>
          <p:cNvSpPr/>
          <p:nvPr/>
        </p:nvSpPr>
        <p:spPr>
          <a:xfrm>
            <a:off x="-51370" y="-36588"/>
            <a:ext cx="12234492" cy="6894588"/>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1" name="Rechteck 31">
            <a:extLst>
              <a:ext uri="{FF2B5EF4-FFF2-40B4-BE49-F238E27FC236}">
                <a16:creationId xmlns:a16="http://schemas.microsoft.com/office/drawing/2014/main" id="{2FB9F71E-6238-4BE9-9D0B-D9976BF1B689}"/>
              </a:ext>
            </a:extLst>
          </p:cNvPr>
          <p:cNvSpPr/>
          <p:nvPr/>
        </p:nvSpPr>
        <p:spPr>
          <a:xfrm flipH="1">
            <a:off x="0" y="0"/>
            <a:ext cx="4766429" cy="6858000"/>
          </a:xfrm>
          <a:custGeom>
            <a:avLst/>
            <a:gdLst>
              <a:gd name="connsiteX0" fmla="*/ 0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0 w 4710397"/>
              <a:gd name="connsiteY4" fmla="*/ 0 h 6858000"/>
              <a:gd name="connsiteX0" fmla="*/ 831273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831273 w 4710397"/>
              <a:gd name="connsiteY4" fmla="*/ 0 h 6858000"/>
              <a:gd name="connsiteX0" fmla="*/ 1648692 w 5527816"/>
              <a:gd name="connsiteY0" fmla="*/ 0 h 6858000"/>
              <a:gd name="connsiteX1" fmla="*/ 5527816 w 5527816"/>
              <a:gd name="connsiteY1" fmla="*/ 0 h 6858000"/>
              <a:gd name="connsiteX2" fmla="*/ 5527816 w 5527816"/>
              <a:gd name="connsiteY2" fmla="*/ 6858000 h 6858000"/>
              <a:gd name="connsiteX3" fmla="*/ 0 w 5527816"/>
              <a:gd name="connsiteY3" fmla="*/ 6844145 h 6858000"/>
              <a:gd name="connsiteX4" fmla="*/ 1648692 w 5527816"/>
              <a:gd name="connsiteY4" fmla="*/ 0 h 6858000"/>
              <a:gd name="connsiteX0" fmla="*/ 1690256 w 5569380"/>
              <a:gd name="connsiteY0" fmla="*/ 0 h 6858000"/>
              <a:gd name="connsiteX1" fmla="*/ 5569380 w 5569380"/>
              <a:gd name="connsiteY1" fmla="*/ 0 h 6858000"/>
              <a:gd name="connsiteX2" fmla="*/ 5569380 w 5569380"/>
              <a:gd name="connsiteY2" fmla="*/ 6858000 h 6858000"/>
              <a:gd name="connsiteX3" fmla="*/ 0 w 5569380"/>
              <a:gd name="connsiteY3" fmla="*/ 6857999 h 6858000"/>
              <a:gd name="connsiteX4" fmla="*/ 1690256 w 556938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380" h="6858000">
                <a:moveTo>
                  <a:pt x="1690256" y="0"/>
                </a:moveTo>
                <a:lnTo>
                  <a:pt x="5569380" y="0"/>
                </a:lnTo>
                <a:lnTo>
                  <a:pt x="5569380" y="6858000"/>
                </a:lnTo>
                <a:lnTo>
                  <a:pt x="0" y="6857999"/>
                </a:lnTo>
                <a:lnTo>
                  <a:pt x="1690256" y="0"/>
                </a:lnTo>
                <a:close/>
              </a:path>
            </a:pathLst>
          </a:custGeom>
          <a:solidFill>
            <a:srgbClr val="7A94B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Rechteck 26">
            <a:extLst>
              <a:ext uri="{FF2B5EF4-FFF2-40B4-BE49-F238E27FC236}">
                <a16:creationId xmlns:a16="http://schemas.microsoft.com/office/drawing/2014/main" id="{EC54C813-EAC8-4D2B-85B1-45AD638071EE}"/>
              </a:ext>
            </a:extLst>
          </p:cNvPr>
          <p:cNvSpPr/>
          <p:nvPr/>
        </p:nvSpPr>
        <p:spPr>
          <a:xfrm flipH="1">
            <a:off x="-51370" y="-12526"/>
            <a:ext cx="4363287" cy="6885710"/>
          </a:xfrm>
          <a:custGeom>
            <a:avLst/>
            <a:gdLst>
              <a:gd name="connsiteX0" fmla="*/ 0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0 w 4710397"/>
              <a:gd name="connsiteY4" fmla="*/ 0 h 6858000"/>
              <a:gd name="connsiteX0" fmla="*/ 0 w 5084470"/>
              <a:gd name="connsiteY0" fmla="*/ 27709 h 6858000"/>
              <a:gd name="connsiteX1" fmla="*/ 5084470 w 5084470"/>
              <a:gd name="connsiteY1" fmla="*/ 0 h 6858000"/>
              <a:gd name="connsiteX2" fmla="*/ 5084470 w 5084470"/>
              <a:gd name="connsiteY2" fmla="*/ 6858000 h 6858000"/>
              <a:gd name="connsiteX3" fmla="*/ 374073 w 5084470"/>
              <a:gd name="connsiteY3" fmla="*/ 6858000 h 6858000"/>
              <a:gd name="connsiteX4" fmla="*/ 0 w 5084470"/>
              <a:gd name="connsiteY4" fmla="*/ 27709 h 6858000"/>
              <a:gd name="connsiteX0" fmla="*/ 0 w 5098325"/>
              <a:gd name="connsiteY0" fmla="*/ 0 h 6885710"/>
              <a:gd name="connsiteX1" fmla="*/ 5098325 w 5098325"/>
              <a:gd name="connsiteY1" fmla="*/ 27710 h 6885710"/>
              <a:gd name="connsiteX2" fmla="*/ 5098325 w 5098325"/>
              <a:gd name="connsiteY2" fmla="*/ 6885710 h 6885710"/>
              <a:gd name="connsiteX3" fmla="*/ 387928 w 5098325"/>
              <a:gd name="connsiteY3" fmla="*/ 6885710 h 6885710"/>
              <a:gd name="connsiteX4" fmla="*/ 0 w 5098325"/>
              <a:gd name="connsiteY4" fmla="*/ 0 h 6885710"/>
              <a:gd name="connsiteX0" fmla="*/ 0 w 5098325"/>
              <a:gd name="connsiteY0" fmla="*/ 0 h 6885710"/>
              <a:gd name="connsiteX1" fmla="*/ 5098325 w 5098325"/>
              <a:gd name="connsiteY1" fmla="*/ 27710 h 6885710"/>
              <a:gd name="connsiteX2" fmla="*/ 5098325 w 5098325"/>
              <a:gd name="connsiteY2" fmla="*/ 6885710 h 6885710"/>
              <a:gd name="connsiteX3" fmla="*/ 720437 w 5098325"/>
              <a:gd name="connsiteY3" fmla="*/ 6885710 h 6885710"/>
              <a:gd name="connsiteX4" fmla="*/ 0 w 5098325"/>
              <a:gd name="connsiteY4" fmla="*/ 0 h 68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325" h="6885710">
                <a:moveTo>
                  <a:pt x="0" y="0"/>
                </a:moveTo>
                <a:lnTo>
                  <a:pt x="5098325" y="27710"/>
                </a:lnTo>
                <a:lnTo>
                  <a:pt x="5098325" y="6885710"/>
                </a:lnTo>
                <a:lnTo>
                  <a:pt x="720437" y="6885710"/>
                </a:lnTo>
                <a:lnTo>
                  <a:pt x="0" y="0"/>
                </a:lnTo>
                <a:close/>
              </a:path>
            </a:pathLst>
          </a:custGeom>
          <a:solidFill>
            <a:srgbClr val="7A94B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5BED41E6-41D6-45D0-B501-24AA4DB51AE5}"/>
              </a:ext>
            </a:extLst>
          </p:cNvPr>
          <p:cNvSpPr/>
          <p:nvPr/>
        </p:nvSpPr>
        <p:spPr>
          <a:xfrm>
            <a:off x="311743" y="890860"/>
            <a:ext cx="11725352" cy="5428762"/>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4A13587A-EFA4-45EC-848A-F0B1C58F4AAA}"/>
              </a:ext>
            </a:extLst>
          </p:cNvPr>
          <p:cNvSpPr/>
          <p:nvPr/>
        </p:nvSpPr>
        <p:spPr>
          <a:xfrm>
            <a:off x="-21443" y="6246062"/>
            <a:ext cx="12213443" cy="627480"/>
          </a:xfrm>
          <a:prstGeom prst="rect">
            <a:avLst/>
          </a:prstGeom>
          <a:solidFill>
            <a:srgbClr val="738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a:extLst>
              <a:ext uri="{FF2B5EF4-FFF2-40B4-BE49-F238E27FC236}">
                <a16:creationId xmlns:a16="http://schemas.microsoft.com/office/drawing/2014/main" id="{0DE6AD8B-996E-4167-B0F2-BAE9E001E438}"/>
              </a:ext>
            </a:extLst>
          </p:cNvPr>
          <p:cNvSpPr txBox="1"/>
          <p:nvPr/>
        </p:nvSpPr>
        <p:spPr>
          <a:xfrm>
            <a:off x="382739" y="409524"/>
            <a:ext cx="6028335" cy="369332"/>
          </a:xfrm>
          <a:prstGeom prst="rect">
            <a:avLst/>
          </a:prstGeom>
          <a:noFill/>
        </p:spPr>
        <p:txBody>
          <a:bodyPr wrap="square">
            <a:spAutoFit/>
          </a:bodyPr>
          <a:lstStyle/>
          <a:p>
            <a:r>
              <a:rPr lang="de-DE"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ENVITED ECOSYSTEM: </a:t>
            </a:r>
            <a:r>
              <a:rPr lang="de-DE"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Why</a:t>
            </a:r>
            <a:r>
              <a:rPr lang="de-DE"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de-DE"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Tezos</a:t>
            </a:r>
            <a:r>
              <a:rPr lang="de-DE"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52" name="Grafik 51">
            <a:extLst>
              <a:ext uri="{FF2B5EF4-FFF2-40B4-BE49-F238E27FC236}">
                <a16:creationId xmlns:a16="http://schemas.microsoft.com/office/drawing/2014/main" id="{212B4C47-DAEC-4ACD-9DF6-14F419B7E4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02174" y="335217"/>
            <a:ext cx="1634067" cy="414867"/>
          </a:xfrm>
          <a:prstGeom prst="rect">
            <a:avLst/>
          </a:prstGeom>
        </p:spPr>
      </p:pic>
      <p:sp>
        <p:nvSpPr>
          <p:cNvPr id="57" name="Textfeld 56">
            <a:extLst>
              <a:ext uri="{FF2B5EF4-FFF2-40B4-BE49-F238E27FC236}">
                <a16:creationId xmlns:a16="http://schemas.microsoft.com/office/drawing/2014/main" id="{A6268D6E-363B-4247-A82D-F981ACAC3D43}"/>
              </a:ext>
            </a:extLst>
          </p:cNvPr>
          <p:cNvSpPr txBox="1"/>
          <p:nvPr/>
        </p:nvSpPr>
        <p:spPr>
          <a:xfrm>
            <a:off x="11815280" y="6462354"/>
            <a:ext cx="301686" cy="215444"/>
          </a:xfrm>
          <a:prstGeom prst="rect">
            <a:avLst/>
          </a:prstGeom>
          <a:noFill/>
        </p:spPr>
        <p:txBody>
          <a:bodyPr wrap="square" rtlCol="0">
            <a:spAutoFit/>
          </a:bodyPr>
          <a:lstStyle/>
          <a:p>
            <a:fld id="{44717C02-B8AE-45BF-BD76-18824ADE81E6}" type="slidenum">
              <a:rPr lang="de-DE" sz="800" smtClean="0">
                <a:solidFill>
                  <a:schemeClr val="bg1"/>
                </a:solidFill>
                <a:latin typeface="Open Sans" panose="020B0606030504020204" pitchFamily="34" charset="0"/>
                <a:ea typeface="Open Sans" panose="020B0606030504020204" pitchFamily="34" charset="0"/>
                <a:cs typeface="Open Sans" panose="020B0606030504020204" pitchFamily="34" charset="0"/>
              </a:rPr>
              <a:t>78</a:t>
            </a:fld>
            <a:endParaRPr lang="de-DE"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C3D1E8E-4E13-C347-87B6-59C1C967BBAE}"/>
              </a:ext>
            </a:extLst>
          </p:cNvPr>
          <p:cNvGrpSpPr/>
          <p:nvPr/>
        </p:nvGrpSpPr>
        <p:grpSpPr>
          <a:xfrm>
            <a:off x="159225" y="5937608"/>
            <a:ext cx="2967812" cy="551020"/>
            <a:chOff x="159225" y="5937608"/>
            <a:chExt cx="2967812" cy="551020"/>
          </a:xfrm>
        </p:grpSpPr>
        <p:sp>
          <p:nvSpPr>
            <p:cNvPr id="54" name="Trapezoid 53">
              <a:extLst>
                <a:ext uri="{FF2B5EF4-FFF2-40B4-BE49-F238E27FC236}">
                  <a16:creationId xmlns:a16="http://schemas.microsoft.com/office/drawing/2014/main" id="{C8207CAF-3766-412A-9801-C3F94719F88F}"/>
                </a:ext>
              </a:extLst>
            </p:cNvPr>
            <p:cNvSpPr/>
            <p:nvPr/>
          </p:nvSpPr>
          <p:spPr>
            <a:xfrm>
              <a:off x="159225" y="5937608"/>
              <a:ext cx="2967812" cy="307778"/>
            </a:xfrm>
            <a:prstGeom prst="trapezoid">
              <a:avLst>
                <a:gd name="adj" fmla="val 48475"/>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Trapezoid 54">
              <a:extLst>
                <a:ext uri="{FF2B5EF4-FFF2-40B4-BE49-F238E27FC236}">
                  <a16:creationId xmlns:a16="http://schemas.microsoft.com/office/drawing/2014/main" id="{EA202C73-4A4C-4F03-A4FE-C05EAB16382C}"/>
                </a:ext>
              </a:extLst>
            </p:cNvPr>
            <p:cNvSpPr/>
            <p:nvPr/>
          </p:nvSpPr>
          <p:spPr>
            <a:xfrm flipV="1">
              <a:off x="306719" y="5938905"/>
              <a:ext cx="2670799" cy="549723"/>
            </a:xfrm>
            <a:prstGeom prst="trapezoid">
              <a:avLst>
                <a:gd name="adj" fmla="val 45917"/>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0" name="Grafik 4">
              <a:extLst>
                <a:ext uri="{FF2B5EF4-FFF2-40B4-BE49-F238E27FC236}">
                  <a16:creationId xmlns:a16="http://schemas.microsoft.com/office/drawing/2014/main" id="{A9C8207C-F0CB-D244-9F40-EDFAD992CE6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1102" y="5982819"/>
              <a:ext cx="1782942" cy="439200"/>
            </a:xfrm>
            <a:prstGeom prst="rect">
              <a:avLst/>
            </a:prstGeom>
          </p:spPr>
        </p:pic>
      </p:grpSp>
      <p:sp>
        <p:nvSpPr>
          <p:cNvPr id="62" name="Content Placeholder 1">
            <a:extLst>
              <a:ext uri="{FF2B5EF4-FFF2-40B4-BE49-F238E27FC236}">
                <a16:creationId xmlns:a16="http://schemas.microsoft.com/office/drawing/2014/main" id="{F6D61671-546F-9A43-870F-2F811E14D54A}"/>
              </a:ext>
            </a:extLst>
          </p:cNvPr>
          <p:cNvSpPr txBox="1">
            <a:spLocks/>
          </p:cNvSpPr>
          <p:nvPr/>
        </p:nvSpPr>
        <p:spPr>
          <a:xfrm>
            <a:off x="311743" y="945566"/>
            <a:ext cx="5760000" cy="5040001"/>
          </a:xfrm>
          <a:prstGeom prst="rect">
            <a:avLst/>
          </a:prstGeom>
        </p:spPr>
        <p:txBody>
          <a:bodyPr vert="horz" lIns="72000" tIns="108000" rIns="72000" bIns="108000" rtlCol="0">
            <a:noAutofit/>
          </a:bodyPr>
          <a:lstStyle>
            <a:lvl1pPr marL="233363" indent="-233363" eaLnBrk="1" hangingPunct="1">
              <a:lnSpc>
                <a:spcPct val="100000"/>
              </a:lnSpc>
              <a:spcBef>
                <a:spcPts val="600"/>
              </a:spcBef>
              <a:spcAft>
                <a:spcPts val="200"/>
              </a:spcAft>
              <a:buClr>
                <a:srgbClr val="798BB3"/>
              </a:buClr>
              <a:buFont typeface="Wingdings 2" panose="05020102010507070707" pitchFamily="18" charset="2"/>
              <a:buChar char=""/>
              <a:defRPr lang="de-DE" sz="1300" b="1" noProof="0">
                <a:latin typeface="Open Sans" panose="020B0606030504020204" pitchFamily="34" charset="0"/>
                <a:ea typeface="Open Sans" panose="020B0606030504020204" pitchFamily="34" charset="0"/>
                <a:cs typeface="Open Sans" panose="020B0606030504020204" pitchFamily="34" charset="0"/>
              </a:defRPr>
            </a:lvl1pPr>
            <a:lvl2pPr marL="468000" lvl="1" indent="-234000" eaLnBrk="1" hangingPunct="1">
              <a:lnSpc>
                <a:spcPct val="100000"/>
              </a:lnSpc>
              <a:spcBef>
                <a:spcPts val="600"/>
              </a:spcBef>
              <a:spcAft>
                <a:spcPts val="200"/>
              </a:spcAft>
              <a:buClr>
                <a:srgbClr val="798BB3"/>
              </a:buClr>
              <a:buSzPct val="90000"/>
              <a:buFont typeface="Wingdings 3" pitchFamily="18" charset="2"/>
              <a:buChar char=""/>
              <a:tabLst/>
              <a:defRPr lang="de-DE" sz="1300" b="0" noProof="0">
                <a:latin typeface="Open Sans" panose="020B0606030504020204" pitchFamily="34" charset="0"/>
                <a:ea typeface="Open Sans" panose="020B0606030504020204" pitchFamily="34" charset="0"/>
                <a:cs typeface="Open Sans" panose="020B0606030504020204" pitchFamily="34" charset="0"/>
              </a:defRPr>
            </a:lvl2pPr>
            <a:lvl3pPr marL="702000" indent="-233363" eaLnBrk="1" hangingPunct="1">
              <a:lnSpc>
                <a:spcPct val="100000"/>
              </a:lnSpc>
              <a:spcBef>
                <a:spcPts val="600"/>
              </a:spcBef>
              <a:spcAft>
                <a:spcPts val="200"/>
              </a:spcAft>
              <a:buClr>
                <a:srgbClr val="798BB3"/>
              </a:buClr>
              <a:buSzPct val="100000"/>
              <a:buFont typeface="Wingdings" pitchFamily="2" charset="2"/>
              <a:buChar char="§"/>
              <a:defRPr lang="de-DE" sz="1300" b="0" noProof="0">
                <a:latin typeface="Open Sans" panose="020B0606030504020204" pitchFamily="34" charset="0"/>
                <a:ea typeface="Open Sans" panose="020B0606030504020204" pitchFamily="34" charset="0"/>
                <a:cs typeface="Open Sans" panose="020B0606030504020204" pitchFamily="34" charset="0"/>
              </a:defRPr>
            </a:lvl3pPr>
            <a:lvl4pPr marL="936000" indent="-180000" eaLnBrk="1" hangingPunct="1">
              <a:lnSpc>
                <a:spcPct val="100000"/>
              </a:lnSpc>
              <a:spcBef>
                <a:spcPts val="600"/>
              </a:spcBef>
              <a:spcAft>
                <a:spcPts val="200"/>
              </a:spcAft>
              <a:buClr>
                <a:srgbClr val="798BB3"/>
              </a:buClr>
              <a:buFont typeface="Arial" charset="0"/>
              <a:buChar char="–"/>
              <a:defRPr lang="de-DE" b="0" noProof="0">
                <a:latin typeface="Open Sans" panose="020B0606030504020204" pitchFamily="34" charset="0"/>
                <a:ea typeface="Open Sans" panose="020B0606030504020204" pitchFamily="34" charset="0"/>
                <a:cs typeface="Open Sans" panose="020B0606030504020204" pitchFamily="34" charset="0"/>
              </a:defRPr>
            </a:lvl4pPr>
            <a:lvl5pPr marL="1116000" indent="-144000" eaLnBrk="1" hangingPunct="1">
              <a:lnSpc>
                <a:spcPct val="100000"/>
              </a:lnSpc>
              <a:spcBef>
                <a:spcPts val="600"/>
              </a:spcBef>
              <a:spcAft>
                <a:spcPts val="200"/>
              </a:spcAft>
              <a:buClr>
                <a:srgbClr val="798BB3"/>
              </a:buClr>
              <a:buFont typeface="Arial" charset="0"/>
              <a:buChar char="•"/>
              <a:defRPr lang="de-DE" sz="1100" b="0" noProof="0">
                <a:latin typeface="Open Sans" panose="020B0606030504020204" pitchFamily="34" charset="0"/>
                <a:ea typeface="Open Sans" panose="020B0606030504020204" pitchFamily="34" charset="0"/>
                <a:cs typeface="Open Sans" panose="020B0606030504020204" pitchFamily="34" charset="0"/>
              </a:defRPr>
            </a:lvl5pPr>
            <a:lvl6pPr marL="2159754" indent="-359959" defTabSz="914296">
              <a:lnSpc>
                <a:spcPct val="100000"/>
              </a:lnSpc>
              <a:spcBef>
                <a:spcPts val="300"/>
              </a:spcBef>
              <a:spcAft>
                <a:spcPts val="100"/>
              </a:spcAft>
              <a:buClr>
                <a:schemeClr val="tx2"/>
              </a:buClr>
              <a:buFont typeface="Arial" pitchFamily="34" charset="0"/>
              <a:buChar char="•"/>
              <a:defRPr lang="de-DE" b="0" noProof="0" dirty="0">
                <a:latin typeface="+mn-lt"/>
                <a:cs typeface="+mn-cs"/>
              </a:defRPr>
            </a:lvl6pPr>
            <a:lvl7pPr marL="2971462" indent="-228574" defTabSz="914296">
              <a:spcBef>
                <a:spcPct val="20000"/>
              </a:spcBef>
              <a:buClr>
                <a:schemeClr val="accent1"/>
              </a:buClr>
              <a:buFont typeface="Arial" pitchFamily="34" charset="0"/>
              <a:buChar char="•"/>
              <a:defRPr>
                <a:latin typeface="+mn-lt"/>
                <a:cs typeface="+mn-cs"/>
              </a:defRPr>
            </a:lvl7pPr>
            <a:lvl8pPr marL="3428610" indent="-228574" defTabSz="914296">
              <a:spcBef>
                <a:spcPct val="20000"/>
              </a:spcBef>
              <a:buClr>
                <a:schemeClr val="accent1"/>
              </a:buClr>
              <a:buFont typeface="Arial" pitchFamily="34" charset="0"/>
              <a:buChar char="•"/>
              <a:defRPr>
                <a:latin typeface="+mn-lt"/>
                <a:cs typeface="+mn-cs"/>
              </a:defRPr>
            </a:lvl8pPr>
            <a:lvl9pPr marL="3885758" indent="-228574" defTabSz="914296">
              <a:spcBef>
                <a:spcPct val="20000"/>
              </a:spcBef>
              <a:buClr>
                <a:schemeClr val="accent1"/>
              </a:buClr>
              <a:buFont typeface="Arial" pitchFamily="34" charset="0"/>
              <a:buChar char="•"/>
              <a:defRPr>
                <a:latin typeface="+mn-lt"/>
                <a:cs typeface="+mn-cs"/>
              </a:defRPr>
            </a:lvl9pPr>
          </a:lstStyle>
          <a:p>
            <a:r>
              <a:rPr lang="en-US" b="0" dirty="0"/>
              <a:t>As this slide deck should have conveyed already, we believe that Tezos is a </a:t>
            </a:r>
            <a:r>
              <a:rPr lang="en-US" dirty="0"/>
              <a:t>superior</a:t>
            </a:r>
            <a:r>
              <a:rPr lang="en-US" b="0" dirty="0"/>
              <a:t> and </a:t>
            </a:r>
            <a:r>
              <a:rPr lang="en-US" dirty="0"/>
              <a:t>future-proof</a:t>
            </a:r>
            <a:r>
              <a:rPr lang="en-US" b="0" dirty="0"/>
              <a:t> public blockchain.</a:t>
            </a:r>
          </a:p>
          <a:p>
            <a:r>
              <a:rPr lang="en-US" b="0" dirty="0"/>
              <a:t>Among the </a:t>
            </a:r>
            <a:r>
              <a:rPr lang="en-US" dirty="0"/>
              <a:t>reasons for building on Tezos</a:t>
            </a:r>
            <a:r>
              <a:rPr lang="en-US" b="0" dirty="0"/>
              <a:t>, we consider (non-exhaustive list):</a:t>
            </a:r>
          </a:p>
          <a:p>
            <a:pPr lvl="1"/>
            <a:r>
              <a:rPr lang="en-US" b="0" dirty="0"/>
              <a:t>Tezos’ low energy </a:t>
            </a:r>
            <a:r>
              <a:rPr lang="en-US" b="1" dirty="0" err="1"/>
              <a:t>LPoS</a:t>
            </a:r>
            <a:r>
              <a:rPr lang="en-US" b="0" dirty="0"/>
              <a:t> mechanism and efficient consensus algorithm </a:t>
            </a:r>
            <a:r>
              <a:rPr lang="en-US" b="1" dirty="0"/>
              <a:t>Emmy*</a:t>
            </a:r>
            <a:r>
              <a:rPr lang="en-US" b="0" dirty="0"/>
              <a:t> that enable </a:t>
            </a:r>
            <a:r>
              <a:rPr lang="en-US" b="1" dirty="0"/>
              <a:t>fast transactions</a:t>
            </a:r>
            <a:r>
              <a:rPr lang="en-US" b="0" dirty="0"/>
              <a:t> in an </a:t>
            </a:r>
            <a:r>
              <a:rPr lang="en-US" b="1" dirty="0"/>
              <a:t>environmentally friendly</a:t>
            </a:r>
            <a:r>
              <a:rPr lang="en-US" b="0" dirty="0"/>
              <a:t> way.</a:t>
            </a:r>
          </a:p>
          <a:p>
            <a:pPr lvl="1"/>
            <a:r>
              <a:rPr lang="en-US" b="0" dirty="0"/>
              <a:t>The </a:t>
            </a:r>
            <a:r>
              <a:rPr lang="en-US" b="1" dirty="0"/>
              <a:t>stability</a:t>
            </a:r>
            <a:r>
              <a:rPr lang="en-US" b="0" dirty="0"/>
              <a:t> and </a:t>
            </a:r>
            <a:r>
              <a:rPr lang="en-US" b="1" dirty="0"/>
              <a:t>future safety</a:t>
            </a:r>
            <a:r>
              <a:rPr lang="en-US" b="0" dirty="0"/>
              <a:t> achieved through </a:t>
            </a:r>
            <a:r>
              <a:rPr lang="en-US" b="1" dirty="0"/>
              <a:t>on-chain governance</a:t>
            </a:r>
            <a:r>
              <a:rPr lang="en-US" b="0" dirty="0"/>
              <a:t> that enables </a:t>
            </a:r>
            <a:r>
              <a:rPr lang="en-US" b="1" dirty="0"/>
              <a:t>upgrades</a:t>
            </a:r>
            <a:r>
              <a:rPr lang="en-US" b="0" dirty="0"/>
              <a:t> while </a:t>
            </a:r>
            <a:r>
              <a:rPr lang="en-US" b="1" dirty="0"/>
              <a:t>avoiding forks</a:t>
            </a:r>
            <a:r>
              <a:rPr lang="en-US" b="0" dirty="0"/>
              <a:t>.</a:t>
            </a:r>
          </a:p>
          <a:p>
            <a:pPr lvl="1"/>
            <a:r>
              <a:rPr lang="en-US" b="1" dirty="0"/>
              <a:t>Formally verifiable smart contracts</a:t>
            </a:r>
            <a:r>
              <a:rPr lang="en-US" b="0" dirty="0"/>
              <a:t> and the </a:t>
            </a:r>
            <a:r>
              <a:rPr lang="en-US" b="1" dirty="0"/>
              <a:t>certified compiler</a:t>
            </a:r>
            <a:r>
              <a:rPr lang="en-US" b="0" dirty="0"/>
              <a:t> from higher level programming languages that enable </a:t>
            </a:r>
            <a:r>
              <a:rPr lang="en-US" b="1" dirty="0"/>
              <a:t>automated contract execution</a:t>
            </a:r>
            <a:r>
              <a:rPr lang="en-US" b="0" dirty="0"/>
              <a:t> while not having to blindly trust that a smart contract does what its developer claims or thinks it does.</a:t>
            </a:r>
          </a:p>
          <a:p>
            <a:pPr lvl="1"/>
            <a:r>
              <a:rPr lang="en-US" b="0" dirty="0"/>
              <a:t>Enablement of </a:t>
            </a:r>
            <a:r>
              <a:rPr lang="en-US" b="1" dirty="0"/>
              <a:t>privacy-preserving transactions</a:t>
            </a:r>
            <a:r>
              <a:rPr lang="en-US" b="0" dirty="0"/>
              <a:t> through </a:t>
            </a:r>
            <a:r>
              <a:rPr lang="en-US" b="1" dirty="0"/>
              <a:t>Sapling</a:t>
            </a:r>
            <a:r>
              <a:rPr lang="en-US" b="0" dirty="0"/>
              <a:t>.</a:t>
            </a:r>
          </a:p>
          <a:p>
            <a:pPr lvl="1"/>
            <a:r>
              <a:rPr lang="en-US" b="0" dirty="0"/>
              <a:t>Emergence of convenient and future proof </a:t>
            </a:r>
            <a:r>
              <a:rPr lang="en-US" b="1" dirty="0"/>
              <a:t>identity and access management</a:t>
            </a:r>
            <a:r>
              <a:rPr lang="en-US" b="0" dirty="0"/>
              <a:t> and </a:t>
            </a:r>
            <a:r>
              <a:rPr lang="en-US" b="1" dirty="0"/>
              <a:t>(revokable) certifications</a:t>
            </a:r>
            <a:r>
              <a:rPr lang="en-US" b="0" dirty="0"/>
              <a:t> by </a:t>
            </a:r>
            <a:r>
              <a:rPr lang="en-US" b="1" dirty="0"/>
              <a:t>SSI</a:t>
            </a:r>
            <a:r>
              <a:rPr lang="en-US" b="0" dirty="0"/>
              <a:t> tooling developed by </a:t>
            </a:r>
            <a:r>
              <a:rPr lang="en-US" b="1" dirty="0"/>
              <a:t>Spruce Systems</a:t>
            </a:r>
            <a:r>
              <a:rPr lang="en-US" b="0" dirty="0"/>
              <a:t>.</a:t>
            </a:r>
          </a:p>
          <a:p>
            <a:pPr lvl="1"/>
            <a:r>
              <a:rPr lang="en-US" b="0" dirty="0"/>
              <a:t>Potential usage of </a:t>
            </a:r>
            <a:r>
              <a:rPr lang="en-US" b="1" dirty="0"/>
              <a:t>FA2-based NFTs</a:t>
            </a:r>
            <a:r>
              <a:rPr lang="en-US" b="0" dirty="0"/>
              <a:t> (open research question).</a:t>
            </a:r>
          </a:p>
          <a:p>
            <a:pPr lvl="1"/>
            <a:r>
              <a:rPr lang="en-US" b="0" dirty="0"/>
              <a:t>Tezos’ strong and vibrant </a:t>
            </a:r>
            <a:r>
              <a:rPr lang="en-US" b="1" dirty="0"/>
              <a:t>open-source community</a:t>
            </a:r>
            <a:r>
              <a:rPr lang="en-US" b="0" dirty="0"/>
              <a:t> that is committed to helping each other out.</a:t>
            </a:r>
          </a:p>
          <a:p>
            <a:endParaRPr lang="en-US" b="0" dirty="0"/>
          </a:p>
        </p:txBody>
      </p:sp>
      <p:cxnSp>
        <p:nvCxnSpPr>
          <p:cNvPr id="4" name="Straight Connector 3">
            <a:extLst>
              <a:ext uri="{FF2B5EF4-FFF2-40B4-BE49-F238E27FC236}">
                <a16:creationId xmlns:a16="http://schemas.microsoft.com/office/drawing/2014/main" id="{B3518367-BC8D-6842-A611-D56B3C757C9F}"/>
              </a:ext>
            </a:extLst>
          </p:cNvPr>
          <p:cNvCxnSpPr>
            <a:cxnSpLocks/>
          </p:cNvCxnSpPr>
          <p:nvPr/>
        </p:nvCxnSpPr>
        <p:spPr>
          <a:xfrm>
            <a:off x="6174419" y="813588"/>
            <a:ext cx="0" cy="5040001"/>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BAD77547-7DA3-C74F-9C91-10A21C475194}"/>
              </a:ext>
            </a:extLst>
          </p:cNvPr>
          <p:cNvSpPr txBox="1"/>
          <p:nvPr/>
        </p:nvSpPr>
        <p:spPr>
          <a:xfrm>
            <a:off x="6579960" y="1526506"/>
            <a:ext cx="5138797" cy="3918625"/>
          </a:xfrm>
          <a:prstGeom prst="rect">
            <a:avLst/>
          </a:prstGeom>
          <a:noFill/>
        </p:spPr>
        <p:txBody>
          <a:bodyPr wrap="square" rtlCol="0">
            <a:noAutofit/>
          </a:bodyPr>
          <a:lstStyle>
            <a:defPPr>
              <a:defRPr lang="de-DE"/>
            </a:defPPr>
            <a:lvl1pPr marL="890588" indent="-241300">
              <a:lnSpc>
                <a:spcPct val="200000"/>
              </a:lnSpc>
              <a:buFont typeface="+mj-lt"/>
              <a:buAutoNum type="arabicPeriod"/>
              <a:defRPr sz="1300">
                <a:solidFill>
                  <a:schemeClr val="accent4"/>
                </a:solidFill>
                <a:latin typeface="Open Sans" panose="020B0606030504020204" pitchFamily="34" charset="0"/>
                <a:ea typeface="Open Sans" panose="020B0606030504020204" pitchFamily="34" charset="0"/>
                <a:cs typeface="Open Sans" panose="020B0606030504020204" pitchFamily="34" charset="0"/>
              </a:defRPr>
            </a:lvl1pPr>
          </a:lstStyle>
          <a:p>
            <a:pPr marL="935038" indent="-285750">
              <a:buClr>
                <a:srgbClr val="798BB3"/>
              </a:buClr>
              <a:buSzPct val="125000"/>
              <a:buFont typeface="Wingdings" pitchFamily="2" charset="2"/>
              <a:buChar char="§"/>
            </a:pPr>
            <a:r>
              <a:rPr lang="en-US" dirty="0">
                <a:solidFill>
                  <a:schemeClr val="tx1"/>
                </a:solidFill>
              </a:rPr>
              <a:t>Low energy consumption</a:t>
            </a:r>
          </a:p>
          <a:p>
            <a:pPr marL="935038" indent="-285750">
              <a:buClr>
                <a:srgbClr val="798BB3"/>
              </a:buClr>
              <a:buSzPct val="125000"/>
              <a:buFont typeface="Wingdings" pitchFamily="2" charset="2"/>
              <a:buChar char="§"/>
            </a:pPr>
            <a:r>
              <a:rPr lang="en-US" dirty="0">
                <a:solidFill>
                  <a:schemeClr val="tx1"/>
                </a:solidFill>
              </a:rPr>
              <a:t>Fast transactions</a:t>
            </a:r>
          </a:p>
          <a:p>
            <a:pPr marL="935038" indent="-285750">
              <a:buClr>
                <a:srgbClr val="798BB3"/>
              </a:buClr>
              <a:buSzPct val="125000"/>
              <a:buFont typeface="Wingdings" pitchFamily="2" charset="2"/>
              <a:buChar char="§"/>
            </a:pPr>
            <a:r>
              <a:rPr lang="en-US" dirty="0">
                <a:solidFill>
                  <a:schemeClr val="tx1"/>
                </a:solidFill>
              </a:rPr>
              <a:t>On-chain governance</a:t>
            </a:r>
          </a:p>
          <a:p>
            <a:pPr marL="935038" indent="-285750">
              <a:buClr>
                <a:srgbClr val="798BB3"/>
              </a:buClr>
              <a:buSzPct val="125000"/>
              <a:buFont typeface="Wingdings" pitchFamily="2" charset="2"/>
              <a:buChar char="§"/>
            </a:pPr>
            <a:r>
              <a:rPr lang="en-US" dirty="0">
                <a:solidFill>
                  <a:schemeClr val="tx1"/>
                </a:solidFill>
              </a:rPr>
              <a:t>Formally verifiable smart contracts</a:t>
            </a:r>
          </a:p>
          <a:p>
            <a:pPr marL="935038" indent="-285750">
              <a:buClr>
                <a:srgbClr val="798BB3"/>
              </a:buClr>
              <a:buSzPct val="125000"/>
              <a:buFont typeface="Wingdings" pitchFamily="2" charset="2"/>
              <a:buChar char="§"/>
            </a:pPr>
            <a:r>
              <a:rPr lang="en-US" dirty="0">
                <a:solidFill>
                  <a:schemeClr val="tx1"/>
                </a:solidFill>
              </a:rPr>
              <a:t>Privacy-preserving transactions</a:t>
            </a:r>
          </a:p>
          <a:p>
            <a:pPr marL="935038" indent="-285750">
              <a:buClr>
                <a:srgbClr val="798BB3"/>
              </a:buClr>
              <a:buSzPct val="125000"/>
              <a:buFont typeface="Wingdings" pitchFamily="2" charset="2"/>
              <a:buChar char="§"/>
            </a:pPr>
            <a:r>
              <a:rPr lang="en-US" dirty="0">
                <a:solidFill>
                  <a:schemeClr val="tx1"/>
                </a:solidFill>
              </a:rPr>
              <a:t>SSI</a:t>
            </a:r>
          </a:p>
          <a:p>
            <a:pPr marL="935038" indent="-285750">
              <a:buClr>
                <a:srgbClr val="798BB3"/>
              </a:buClr>
              <a:buSzPct val="125000"/>
              <a:buFont typeface="Wingdings" pitchFamily="2" charset="2"/>
              <a:buChar char="§"/>
            </a:pPr>
            <a:r>
              <a:rPr lang="en-US" dirty="0">
                <a:solidFill>
                  <a:schemeClr val="tx1"/>
                </a:solidFill>
              </a:rPr>
              <a:t>NFTs</a:t>
            </a:r>
          </a:p>
          <a:p>
            <a:pPr marL="935038" indent="-285750">
              <a:buClr>
                <a:srgbClr val="798BB3"/>
              </a:buClr>
              <a:buSzPct val="125000"/>
              <a:buFont typeface="Wingdings" pitchFamily="2" charset="2"/>
              <a:buChar char="§"/>
            </a:pPr>
            <a:r>
              <a:rPr lang="en-US" dirty="0">
                <a:solidFill>
                  <a:schemeClr val="tx1"/>
                </a:solidFill>
              </a:rPr>
              <a:t>Strong community</a:t>
            </a:r>
          </a:p>
          <a:p>
            <a:endParaRPr lang="en-US" dirty="0">
              <a:solidFill>
                <a:schemeClr val="tx1"/>
              </a:solidFill>
            </a:endParaRPr>
          </a:p>
        </p:txBody>
      </p:sp>
      <p:pic>
        <p:nvPicPr>
          <p:cNvPr id="6" name="Graphic 5" descr="Race Car with solid fill">
            <a:extLst>
              <a:ext uri="{FF2B5EF4-FFF2-40B4-BE49-F238E27FC236}">
                <a16:creationId xmlns:a16="http://schemas.microsoft.com/office/drawing/2014/main" id="{43D66BD1-3D53-3946-9AED-BA3D5D85B43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85621" y="1938684"/>
            <a:ext cx="547805" cy="547805"/>
          </a:xfrm>
          <a:prstGeom prst="rect">
            <a:avLst/>
          </a:prstGeom>
        </p:spPr>
      </p:pic>
      <p:pic>
        <p:nvPicPr>
          <p:cNvPr id="10" name="Graphic 9" descr="Open hand with plant with solid fill">
            <a:extLst>
              <a:ext uri="{FF2B5EF4-FFF2-40B4-BE49-F238E27FC236}">
                <a16:creationId xmlns:a16="http://schemas.microsoft.com/office/drawing/2014/main" id="{42CCEA23-8189-E741-A470-ED36F79F697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575616" y="1534407"/>
            <a:ext cx="479237" cy="479237"/>
          </a:xfrm>
          <a:prstGeom prst="rect">
            <a:avLst/>
          </a:prstGeom>
        </p:spPr>
      </p:pic>
      <p:pic>
        <p:nvPicPr>
          <p:cNvPr id="12" name="Graphic 11" descr="Court with solid fill">
            <a:extLst>
              <a:ext uri="{FF2B5EF4-FFF2-40B4-BE49-F238E27FC236}">
                <a16:creationId xmlns:a16="http://schemas.microsoft.com/office/drawing/2014/main" id="{AFA60B56-BFF6-D949-A307-1AA40A82B74D}"/>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287360" y="2411529"/>
            <a:ext cx="360799" cy="360799"/>
          </a:xfrm>
          <a:prstGeom prst="rect">
            <a:avLst/>
          </a:prstGeom>
        </p:spPr>
      </p:pic>
      <p:pic>
        <p:nvPicPr>
          <p:cNvPr id="15" name="Graphic 14" descr="Users with solid fill">
            <a:extLst>
              <a:ext uri="{FF2B5EF4-FFF2-40B4-BE49-F238E27FC236}">
                <a16:creationId xmlns:a16="http://schemas.microsoft.com/office/drawing/2014/main" id="{B02DBC42-1634-5D45-9E9D-382CC9495562}"/>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084728" y="4327215"/>
            <a:ext cx="492408" cy="492408"/>
          </a:xfrm>
          <a:prstGeom prst="rect">
            <a:avLst/>
          </a:prstGeom>
        </p:spPr>
      </p:pic>
      <p:pic>
        <p:nvPicPr>
          <p:cNvPr id="18" name="Graphic 17" descr="Old Key with solid fill">
            <a:extLst>
              <a:ext uri="{FF2B5EF4-FFF2-40B4-BE49-F238E27FC236}">
                <a16:creationId xmlns:a16="http://schemas.microsoft.com/office/drawing/2014/main" id="{A8109C0B-54BD-2F41-BC68-0C67816A8E84}"/>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071091" y="3191991"/>
            <a:ext cx="360797" cy="360797"/>
          </a:xfrm>
          <a:prstGeom prst="rect">
            <a:avLst/>
          </a:prstGeom>
        </p:spPr>
      </p:pic>
      <p:grpSp>
        <p:nvGrpSpPr>
          <p:cNvPr id="21" name="Group 20">
            <a:extLst>
              <a:ext uri="{FF2B5EF4-FFF2-40B4-BE49-F238E27FC236}">
                <a16:creationId xmlns:a16="http://schemas.microsoft.com/office/drawing/2014/main" id="{EE22523A-F387-9F46-AF4E-9BE0E1C2C972}"/>
              </a:ext>
            </a:extLst>
          </p:cNvPr>
          <p:cNvGrpSpPr/>
          <p:nvPr/>
        </p:nvGrpSpPr>
        <p:grpSpPr>
          <a:xfrm>
            <a:off x="8048460" y="4024799"/>
            <a:ext cx="354396" cy="354396"/>
            <a:chOff x="9556721" y="1550611"/>
            <a:chExt cx="431800" cy="431800"/>
          </a:xfrm>
        </p:grpSpPr>
        <p:sp>
          <p:nvSpPr>
            <p:cNvPr id="50" name="Oval 49">
              <a:extLst>
                <a:ext uri="{FF2B5EF4-FFF2-40B4-BE49-F238E27FC236}">
                  <a16:creationId xmlns:a16="http://schemas.microsoft.com/office/drawing/2014/main" id="{0A275919-58B2-DB4E-BFDE-1F708A21F3DE}"/>
                </a:ext>
              </a:extLst>
            </p:cNvPr>
            <p:cNvSpPr/>
            <p:nvPr/>
          </p:nvSpPr>
          <p:spPr bwMode="gray">
            <a:xfrm>
              <a:off x="9556721" y="1550611"/>
              <a:ext cx="431800" cy="431800"/>
            </a:xfrm>
            <a:prstGeom prst="ellips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sp>
          <p:nvSpPr>
            <p:cNvPr id="51" name="Triangle 50">
              <a:extLst>
                <a:ext uri="{FF2B5EF4-FFF2-40B4-BE49-F238E27FC236}">
                  <a16:creationId xmlns:a16="http://schemas.microsoft.com/office/drawing/2014/main" id="{6A8180E9-4B59-A640-8958-4211DB37055F}"/>
                </a:ext>
              </a:extLst>
            </p:cNvPr>
            <p:cNvSpPr/>
            <p:nvPr/>
          </p:nvSpPr>
          <p:spPr bwMode="gray">
            <a:xfrm>
              <a:off x="9668215" y="1676506"/>
              <a:ext cx="208813" cy="180011"/>
            </a:xfrm>
            <a:prstGeom prst="triangle">
              <a:avLst/>
            </a:prstGeom>
            <a:solidFill>
              <a:srgbClr val="C7DDF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DE" sz="1800" dirty="0">
                <a:solidFill>
                  <a:schemeClr val="tx1"/>
                </a:solidFill>
              </a:endParaRPr>
            </a:p>
          </p:txBody>
        </p:sp>
      </p:grpSp>
      <p:pic>
        <p:nvPicPr>
          <p:cNvPr id="23" name="Graphic 22" descr="Tick with solid fill">
            <a:extLst>
              <a:ext uri="{FF2B5EF4-FFF2-40B4-BE49-F238E27FC236}">
                <a16:creationId xmlns:a16="http://schemas.microsoft.com/office/drawing/2014/main" id="{61F368C9-1B95-9045-8D65-B637ECF1F876}"/>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0302358" y="2784233"/>
            <a:ext cx="360798" cy="360798"/>
          </a:xfrm>
          <a:prstGeom prst="rect">
            <a:avLst/>
          </a:prstGeom>
        </p:spPr>
      </p:pic>
      <p:pic>
        <p:nvPicPr>
          <p:cNvPr id="25" name="Graphic 24" descr="Employee badge with solid fill">
            <a:extLst>
              <a:ext uri="{FF2B5EF4-FFF2-40B4-BE49-F238E27FC236}">
                <a16:creationId xmlns:a16="http://schemas.microsoft.com/office/drawing/2014/main" id="{690FD2BE-988E-CA48-A3DA-16EC6F79C1A2}"/>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911664" y="3552788"/>
            <a:ext cx="437415" cy="437415"/>
          </a:xfrm>
          <a:prstGeom prst="rect">
            <a:avLst/>
          </a:prstGeom>
        </p:spPr>
      </p:pic>
      <p:sp>
        <p:nvSpPr>
          <p:cNvPr id="68" name="TextBox 67">
            <a:extLst>
              <a:ext uri="{FF2B5EF4-FFF2-40B4-BE49-F238E27FC236}">
                <a16:creationId xmlns:a16="http://schemas.microsoft.com/office/drawing/2014/main" id="{62EA8063-C67D-E448-BCFE-7E1C4F561C35}"/>
              </a:ext>
            </a:extLst>
          </p:cNvPr>
          <p:cNvSpPr txBox="1"/>
          <p:nvPr/>
        </p:nvSpPr>
        <p:spPr>
          <a:xfrm>
            <a:off x="6579961" y="1010194"/>
            <a:ext cx="4894032" cy="292388"/>
          </a:xfrm>
          <a:prstGeom prst="rect">
            <a:avLst/>
          </a:prstGeom>
          <a:noFill/>
        </p:spPr>
        <p:txBody>
          <a:bodyPr wrap="none" rtlCol="0">
            <a:spAutoFit/>
          </a:bodyPr>
          <a:lstStyle/>
          <a:p>
            <a:r>
              <a:rPr lang="en-US" sz="1300" b="1" dirty="0">
                <a:solidFill>
                  <a:srgbClr val="798BB3"/>
                </a:solidFill>
                <a:latin typeface="Open Sans" panose="020B0606030504020204" pitchFamily="34" charset="0"/>
                <a:ea typeface="Open Sans" panose="020B0606030504020204" pitchFamily="34" charset="0"/>
                <a:cs typeface="Open Sans" panose="020B0606030504020204" pitchFamily="34" charset="0"/>
              </a:rPr>
              <a:t>WHY WE CHOSE TEZOS AS THE BLOCKCHAIN FOR ENVITED</a:t>
            </a:r>
          </a:p>
        </p:txBody>
      </p:sp>
      <p:sp>
        <p:nvSpPr>
          <p:cNvPr id="33" name="Datumsplatzhalter 4">
            <a:extLst>
              <a:ext uri="{FF2B5EF4-FFF2-40B4-BE49-F238E27FC236}">
                <a16:creationId xmlns:a16="http://schemas.microsoft.com/office/drawing/2014/main" id="{4B6AA651-CFAA-494F-A3A4-13DE920922AB}"/>
              </a:ext>
            </a:extLst>
          </p:cNvPr>
          <p:cNvSpPr txBox="1">
            <a:spLocks/>
          </p:cNvSpPr>
          <p:nvPr/>
        </p:nvSpPr>
        <p:spPr>
          <a:xfrm>
            <a:off x="360363" y="6584851"/>
            <a:ext cx="493866" cy="216000"/>
          </a:xfrm>
          <a:prstGeom prst="rect">
            <a:avLst/>
          </a:prstGeom>
        </p:spPr>
        <p:txBody>
          <a:bodyPr wrap="none" lIns="0" tIns="0" rIns="0" bIns="0" anchor="ctr"/>
          <a:lstStyle>
            <a:defPPr>
              <a:defRPr lang="de-DE"/>
            </a:defPPr>
            <a:lvl1pPr algn="l" rtl="0" eaLnBrk="1" fontAlgn="base" latinLnBrk="0" hangingPunct="1">
              <a:spcBef>
                <a:spcPct val="0"/>
              </a:spcBef>
              <a:spcAft>
                <a:spcPct val="0"/>
              </a:spcAft>
              <a:defRPr kumimoji="0" lang="de-DE" sz="700" kern="12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2021-11-22</a:t>
            </a:r>
            <a:endParaRPr kumimoji="0" lang="en-US" sz="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4" name="Fußzeilenplatzhalter 2">
            <a:extLst>
              <a:ext uri="{FF2B5EF4-FFF2-40B4-BE49-F238E27FC236}">
                <a16:creationId xmlns:a16="http://schemas.microsoft.com/office/drawing/2014/main" id="{07A9DE3C-5F65-428F-A73C-AAA0A5FC2D0A}"/>
              </a:ext>
            </a:extLst>
          </p:cNvPr>
          <p:cNvSpPr txBox="1">
            <a:spLocks/>
          </p:cNvSpPr>
          <p:nvPr/>
        </p:nvSpPr>
        <p:spPr>
          <a:xfrm>
            <a:off x="881309" y="6584951"/>
            <a:ext cx="5012928" cy="215900"/>
          </a:xfrm>
          <a:prstGeom prst="rect">
            <a:avLst/>
          </a:prstGeom>
        </p:spPr>
        <p:txBody>
          <a:bodyPr vert="horz" lIns="0" tIns="45715" rIns="91429" bIns="45715" rtlCol="0" anchor="ctr"/>
          <a:lstStyle>
            <a:defPPr>
              <a:defRPr lang="de-DE"/>
            </a:defPPr>
            <a:lvl1pPr algn="l" rtl="0" fontAlgn="base">
              <a:spcBef>
                <a:spcPct val="0"/>
              </a:spcBef>
              <a:spcAft>
                <a:spcPct val="0"/>
              </a:spcAft>
              <a:defRPr sz="700" kern="12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err="1">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Tezos</a:t>
            </a:r>
            <a:r>
              <a:rPr kumimoji="0" lang="en-US" sz="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Deep Dive Deck</a:t>
            </a:r>
          </a:p>
        </p:txBody>
      </p:sp>
      <p:pic>
        <p:nvPicPr>
          <p:cNvPr id="35" name="Grafik 34">
            <a:extLst>
              <a:ext uri="{FF2B5EF4-FFF2-40B4-BE49-F238E27FC236}">
                <a16:creationId xmlns:a16="http://schemas.microsoft.com/office/drawing/2014/main" id="{7A0E9AAE-70C4-4BDF-8EE6-C538F3C57F28}"/>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rot="1050111">
            <a:off x="11443836" y="1004649"/>
            <a:ext cx="252000" cy="309454"/>
          </a:xfrm>
          <a:prstGeom prst="rect">
            <a:avLst/>
          </a:prstGeom>
        </p:spPr>
      </p:pic>
    </p:spTree>
    <p:extLst>
      <p:ext uri="{BB962C8B-B14F-4D97-AF65-F5344CB8AC3E}">
        <p14:creationId xmlns:p14="http://schemas.microsoft.com/office/powerpoint/2010/main" val="3816715414"/>
      </p:ext>
    </p:extLst>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Grafik 313" descr="Ein Bild, das Tisch, Regenschirm, blau, Regen enthält.&#10;&#10;Automatisch generierte Beschreibung">
            <a:extLst>
              <a:ext uri="{FF2B5EF4-FFF2-40B4-BE49-F238E27FC236}">
                <a16:creationId xmlns:a16="http://schemas.microsoft.com/office/drawing/2014/main" id="{8B11371E-0258-4648-BB89-84DECFE7695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23000"/>
                    </a14:imgEffect>
                  </a14:imgLayer>
                </a14:imgProps>
              </a:ext>
              <a:ext uri="{28A0092B-C50C-407E-A947-70E740481C1C}">
                <a14:useLocalDpi xmlns:a14="http://schemas.microsoft.com/office/drawing/2010/main"/>
              </a:ext>
            </a:extLst>
          </a:blip>
          <a:srcRect b="-22"/>
          <a:stretch/>
        </p:blipFill>
        <p:spPr>
          <a:xfrm flipH="1">
            <a:off x="-51370" y="0"/>
            <a:ext cx="12243370" cy="6859856"/>
          </a:xfrm>
          <a:prstGeom prst="rect">
            <a:avLst/>
          </a:prstGeom>
        </p:spPr>
      </p:pic>
      <p:sp>
        <p:nvSpPr>
          <p:cNvPr id="5" name="Rechteck 4">
            <a:extLst>
              <a:ext uri="{FF2B5EF4-FFF2-40B4-BE49-F238E27FC236}">
                <a16:creationId xmlns:a16="http://schemas.microsoft.com/office/drawing/2014/main" id="{B1998590-5D99-4342-B9D7-833630A34C80}"/>
              </a:ext>
            </a:extLst>
          </p:cNvPr>
          <p:cNvSpPr/>
          <p:nvPr/>
        </p:nvSpPr>
        <p:spPr>
          <a:xfrm>
            <a:off x="-51370" y="-36588"/>
            <a:ext cx="12234492" cy="6894588"/>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1" name="Rechteck 31">
            <a:extLst>
              <a:ext uri="{FF2B5EF4-FFF2-40B4-BE49-F238E27FC236}">
                <a16:creationId xmlns:a16="http://schemas.microsoft.com/office/drawing/2014/main" id="{2FB9F71E-6238-4BE9-9D0B-D9976BF1B689}"/>
              </a:ext>
            </a:extLst>
          </p:cNvPr>
          <p:cNvSpPr/>
          <p:nvPr/>
        </p:nvSpPr>
        <p:spPr>
          <a:xfrm flipH="1">
            <a:off x="0" y="0"/>
            <a:ext cx="4766429" cy="6858000"/>
          </a:xfrm>
          <a:custGeom>
            <a:avLst/>
            <a:gdLst>
              <a:gd name="connsiteX0" fmla="*/ 0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0 w 4710397"/>
              <a:gd name="connsiteY4" fmla="*/ 0 h 6858000"/>
              <a:gd name="connsiteX0" fmla="*/ 831273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831273 w 4710397"/>
              <a:gd name="connsiteY4" fmla="*/ 0 h 6858000"/>
              <a:gd name="connsiteX0" fmla="*/ 1648692 w 5527816"/>
              <a:gd name="connsiteY0" fmla="*/ 0 h 6858000"/>
              <a:gd name="connsiteX1" fmla="*/ 5527816 w 5527816"/>
              <a:gd name="connsiteY1" fmla="*/ 0 h 6858000"/>
              <a:gd name="connsiteX2" fmla="*/ 5527816 w 5527816"/>
              <a:gd name="connsiteY2" fmla="*/ 6858000 h 6858000"/>
              <a:gd name="connsiteX3" fmla="*/ 0 w 5527816"/>
              <a:gd name="connsiteY3" fmla="*/ 6844145 h 6858000"/>
              <a:gd name="connsiteX4" fmla="*/ 1648692 w 5527816"/>
              <a:gd name="connsiteY4" fmla="*/ 0 h 6858000"/>
              <a:gd name="connsiteX0" fmla="*/ 1690256 w 5569380"/>
              <a:gd name="connsiteY0" fmla="*/ 0 h 6858000"/>
              <a:gd name="connsiteX1" fmla="*/ 5569380 w 5569380"/>
              <a:gd name="connsiteY1" fmla="*/ 0 h 6858000"/>
              <a:gd name="connsiteX2" fmla="*/ 5569380 w 5569380"/>
              <a:gd name="connsiteY2" fmla="*/ 6858000 h 6858000"/>
              <a:gd name="connsiteX3" fmla="*/ 0 w 5569380"/>
              <a:gd name="connsiteY3" fmla="*/ 6857999 h 6858000"/>
              <a:gd name="connsiteX4" fmla="*/ 1690256 w 556938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380" h="6858000">
                <a:moveTo>
                  <a:pt x="1690256" y="0"/>
                </a:moveTo>
                <a:lnTo>
                  <a:pt x="5569380" y="0"/>
                </a:lnTo>
                <a:lnTo>
                  <a:pt x="5569380" y="6858000"/>
                </a:lnTo>
                <a:lnTo>
                  <a:pt x="0" y="6857999"/>
                </a:lnTo>
                <a:lnTo>
                  <a:pt x="1690256" y="0"/>
                </a:lnTo>
                <a:close/>
              </a:path>
            </a:pathLst>
          </a:custGeom>
          <a:solidFill>
            <a:srgbClr val="7A94B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Rechteck 26">
            <a:extLst>
              <a:ext uri="{FF2B5EF4-FFF2-40B4-BE49-F238E27FC236}">
                <a16:creationId xmlns:a16="http://schemas.microsoft.com/office/drawing/2014/main" id="{EC54C813-EAC8-4D2B-85B1-45AD638071EE}"/>
              </a:ext>
            </a:extLst>
          </p:cNvPr>
          <p:cNvSpPr/>
          <p:nvPr/>
        </p:nvSpPr>
        <p:spPr>
          <a:xfrm flipH="1">
            <a:off x="-51370" y="-12526"/>
            <a:ext cx="4363287" cy="6885710"/>
          </a:xfrm>
          <a:custGeom>
            <a:avLst/>
            <a:gdLst>
              <a:gd name="connsiteX0" fmla="*/ 0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0 w 4710397"/>
              <a:gd name="connsiteY4" fmla="*/ 0 h 6858000"/>
              <a:gd name="connsiteX0" fmla="*/ 0 w 5084470"/>
              <a:gd name="connsiteY0" fmla="*/ 27709 h 6858000"/>
              <a:gd name="connsiteX1" fmla="*/ 5084470 w 5084470"/>
              <a:gd name="connsiteY1" fmla="*/ 0 h 6858000"/>
              <a:gd name="connsiteX2" fmla="*/ 5084470 w 5084470"/>
              <a:gd name="connsiteY2" fmla="*/ 6858000 h 6858000"/>
              <a:gd name="connsiteX3" fmla="*/ 374073 w 5084470"/>
              <a:gd name="connsiteY3" fmla="*/ 6858000 h 6858000"/>
              <a:gd name="connsiteX4" fmla="*/ 0 w 5084470"/>
              <a:gd name="connsiteY4" fmla="*/ 27709 h 6858000"/>
              <a:gd name="connsiteX0" fmla="*/ 0 w 5098325"/>
              <a:gd name="connsiteY0" fmla="*/ 0 h 6885710"/>
              <a:gd name="connsiteX1" fmla="*/ 5098325 w 5098325"/>
              <a:gd name="connsiteY1" fmla="*/ 27710 h 6885710"/>
              <a:gd name="connsiteX2" fmla="*/ 5098325 w 5098325"/>
              <a:gd name="connsiteY2" fmla="*/ 6885710 h 6885710"/>
              <a:gd name="connsiteX3" fmla="*/ 387928 w 5098325"/>
              <a:gd name="connsiteY3" fmla="*/ 6885710 h 6885710"/>
              <a:gd name="connsiteX4" fmla="*/ 0 w 5098325"/>
              <a:gd name="connsiteY4" fmla="*/ 0 h 6885710"/>
              <a:gd name="connsiteX0" fmla="*/ 0 w 5098325"/>
              <a:gd name="connsiteY0" fmla="*/ 0 h 6885710"/>
              <a:gd name="connsiteX1" fmla="*/ 5098325 w 5098325"/>
              <a:gd name="connsiteY1" fmla="*/ 27710 h 6885710"/>
              <a:gd name="connsiteX2" fmla="*/ 5098325 w 5098325"/>
              <a:gd name="connsiteY2" fmla="*/ 6885710 h 6885710"/>
              <a:gd name="connsiteX3" fmla="*/ 720437 w 5098325"/>
              <a:gd name="connsiteY3" fmla="*/ 6885710 h 6885710"/>
              <a:gd name="connsiteX4" fmla="*/ 0 w 5098325"/>
              <a:gd name="connsiteY4" fmla="*/ 0 h 68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325" h="6885710">
                <a:moveTo>
                  <a:pt x="0" y="0"/>
                </a:moveTo>
                <a:lnTo>
                  <a:pt x="5098325" y="27710"/>
                </a:lnTo>
                <a:lnTo>
                  <a:pt x="5098325" y="6885710"/>
                </a:lnTo>
                <a:lnTo>
                  <a:pt x="720437" y="6885710"/>
                </a:lnTo>
                <a:lnTo>
                  <a:pt x="0" y="0"/>
                </a:lnTo>
                <a:close/>
              </a:path>
            </a:pathLst>
          </a:custGeom>
          <a:solidFill>
            <a:srgbClr val="7A94B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5BED41E6-41D6-45D0-B501-24AA4DB51AE5}"/>
              </a:ext>
            </a:extLst>
          </p:cNvPr>
          <p:cNvSpPr/>
          <p:nvPr/>
        </p:nvSpPr>
        <p:spPr>
          <a:xfrm>
            <a:off x="311743" y="893387"/>
            <a:ext cx="11725352" cy="5366633"/>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4A13587A-EFA4-45EC-848A-F0B1C58F4AAA}"/>
              </a:ext>
            </a:extLst>
          </p:cNvPr>
          <p:cNvSpPr/>
          <p:nvPr/>
        </p:nvSpPr>
        <p:spPr>
          <a:xfrm>
            <a:off x="-21443" y="6246062"/>
            <a:ext cx="12213443" cy="627480"/>
          </a:xfrm>
          <a:prstGeom prst="rect">
            <a:avLst/>
          </a:prstGeom>
          <a:solidFill>
            <a:srgbClr val="738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a:extLst>
              <a:ext uri="{FF2B5EF4-FFF2-40B4-BE49-F238E27FC236}">
                <a16:creationId xmlns:a16="http://schemas.microsoft.com/office/drawing/2014/main" id="{0DE6AD8B-996E-4167-B0F2-BAE9E001E438}"/>
              </a:ext>
            </a:extLst>
          </p:cNvPr>
          <p:cNvSpPr txBox="1"/>
          <p:nvPr/>
        </p:nvSpPr>
        <p:spPr>
          <a:xfrm>
            <a:off x="382739" y="409524"/>
            <a:ext cx="9155569" cy="369332"/>
          </a:xfrm>
          <a:prstGeom prst="rect">
            <a:avLst/>
          </a:prstGeom>
          <a:noFill/>
        </p:spPr>
        <p:txBody>
          <a:bodyPr wrap="square">
            <a:spAutoFit/>
          </a:bodyPr>
          <a:lstStyle/>
          <a:p>
            <a:r>
              <a:rPr lang="de-DE"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ENVITED ECOSYSTEM: ENVITED </a:t>
            </a:r>
            <a:r>
              <a:rPr lang="de-DE"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as</a:t>
            </a:r>
            <a:r>
              <a:rPr lang="de-DE"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de-DE"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Blueprint</a:t>
            </a:r>
            <a:r>
              <a:rPr lang="de-DE"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de-DE"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for</a:t>
            </a:r>
            <a:r>
              <a:rPr lang="de-DE"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de-DE"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other</a:t>
            </a:r>
            <a:r>
              <a:rPr lang="de-DE"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Projects on </a:t>
            </a:r>
            <a:r>
              <a:rPr lang="de-DE"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Tezos</a:t>
            </a:r>
            <a:endParaRPr lang="de-DE" sz="1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2" name="Grafik 51">
            <a:extLst>
              <a:ext uri="{FF2B5EF4-FFF2-40B4-BE49-F238E27FC236}">
                <a16:creationId xmlns:a16="http://schemas.microsoft.com/office/drawing/2014/main" id="{212B4C47-DAEC-4ACD-9DF6-14F419B7E4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02174" y="335217"/>
            <a:ext cx="1634067" cy="414867"/>
          </a:xfrm>
          <a:prstGeom prst="rect">
            <a:avLst/>
          </a:prstGeom>
        </p:spPr>
      </p:pic>
      <p:sp>
        <p:nvSpPr>
          <p:cNvPr id="57" name="Textfeld 56">
            <a:extLst>
              <a:ext uri="{FF2B5EF4-FFF2-40B4-BE49-F238E27FC236}">
                <a16:creationId xmlns:a16="http://schemas.microsoft.com/office/drawing/2014/main" id="{A6268D6E-363B-4247-A82D-F981ACAC3D43}"/>
              </a:ext>
            </a:extLst>
          </p:cNvPr>
          <p:cNvSpPr txBox="1"/>
          <p:nvPr/>
        </p:nvSpPr>
        <p:spPr>
          <a:xfrm>
            <a:off x="11815280" y="6462354"/>
            <a:ext cx="301686" cy="215444"/>
          </a:xfrm>
          <a:prstGeom prst="rect">
            <a:avLst/>
          </a:prstGeom>
          <a:noFill/>
        </p:spPr>
        <p:txBody>
          <a:bodyPr wrap="square" rtlCol="0">
            <a:spAutoFit/>
          </a:bodyPr>
          <a:lstStyle/>
          <a:p>
            <a:fld id="{44717C02-B8AE-45BF-BD76-18824ADE81E6}" type="slidenum">
              <a:rPr lang="de-DE" sz="800" smtClean="0">
                <a:solidFill>
                  <a:schemeClr val="bg1"/>
                </a:solidFill>
                <a:latin typeface="Open Sans" panose="020B0606030504020204" pitchFamily="34" charset="0"/>
                <a:ea typeface="Open Sans" panose="020B0606030504020204" pitchFamily="34" charset="0"/>
                <a:cs typeface="Open Sans" panose="020B0606030504020204" pitchFamily="34" charset="0"/>
              </a:rPr>
              <a:t>79</a:t>
            </a:fld>
            <a:endParaRPr lang="de-DE"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C3D1E8E-4E13-C347-87B6-59C1C967BBAE}"/>
              </a:ext>
            </a:extLst>
          </p:cNvPr>
          <p:cNvGrpSpPr/>
          <p:nvPr/>
        </p:nvGrpSpPr>
        <p:grpSpPr>
          <a:xfrm>
            <a:off x="159225" y="5937608"/>
            <a:ext cx="2967812" cy="551020"/>
            <a:chOff x="159225" y="5937608"/>
            <a:chExt cx="2967812" cy="551020"/>
          </a:xfrm>
        </p:grpSpPr>
        <p:sp>
          <p:nvSpPr>
            <p:cNvPr id="54" name="Trapezoid 53">
              <a:extLst>
                <a:ext uri="{FF2B5EF4-FFF2-40B4-BE49-F238E27FC236}">
                  <a16:creationId xmlns:a16="http://schemas.microsoft.com/office/drawing/2014/main" id="{C8207CAF-3766-412A-9801-C3F94719F88F}"/>
                </a:ext>
              </a:extLst>
            </p:cNvPr>
            <p:cNvSpPr/>
            <p:nvPr/>
          </p:nvSpPr>
          <p:spPr>
            <a:xfrm>
              <a:off x="159225" y="5937608"/>
              <a:ext cx="2967812" cy="307778"/>
            </a:xfrm>
            <a:prstGeom prst="trapezoid">
              <a:avLst>
                <a:gd name="adj" fmla="val 48475"/>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Trapezoid 54">
              <a:extLst>
                <a:ext uri="{FF2B5EF4-FFF2-40B4-BE49-F238E27FC236}">
                  <a16:creationId xmlns:a16="http://schemas.microsoft.com/office/drawing/2014/main" id="{EA202C73-4A4C-4F03-A4FE-C05EAB16382C}"/>
                </a:ext>
              </a:extLst>
            </p:cNvPr>
            <p:cNvSpPr/>
            <p:nvPr/>
          </p:nvSpPr>
          <p:spPr>
            <a:xfrm flipV="1">
              <a:off x="306719" y="5938905"/>
              <a:ext cx="2670799" cy="549723"/>
            </a:xfrm>
            <a:prstGeom prst="trapezoid">
              <a:avLst>
                <a:gd name="adj" fmla="val 45917"/>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0" name="Grafik 4">
              <a:extLst>
                <a:ext uri="{FF2B5EF4-FFF2-40B4-BE49-F238E27FC236}">
                  <a16:creationId xmlns:a16="http://schemas.microsoft.com/office/drawing/2014/main" id="{A9C8207C-F0CB-D244-9F40-EDFAD992CE6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1102" y="5982819"/>
              <a:ext cx="1782942" cy="439200"/>
            </a:xfrm>
            <a:prstGeom prst="rect">
              <a:avLst/>
            </a:prstGeom>
          </p:spPr>
        </p:pic>
      </p:grpSp>
      <p:sp>
        <p:nvSpPr>
          <p:cNvPr id="62" name="Content Placeholder 1">
            <a:extLst>
              <a:ext uri="{FF2B5EF4-FFF2-40B4-BE49-F238E27FC236}">
                <a16:creationId xmlns:a16="http://schemas.microsoft.com/office/drawing/2014/main" id="{F6D61671-546F-9A43-870F-2F811E14D54A}"/>
              </a:ext>
            </a:extLst>
          </p:cNvPr>
          <p:cNvSpPr txBox="1">
            <a:spLocks/>
          </p:cNvSpPr>
          <p:nvPr/>
        </p:nvSpPr>
        <p:spPr>
          <a:xfrm>
            <a:off x="311743" y="907858"/>
            <a:ext cx="5760000" cy="5040001"/>
          </a:xfrm>
          <a:prstGeom prst="rect">
            <a:avLst/>
          </a:prstGeom>
        </p:spPr>
        <p:txBody>
          <a:bodyPr vert="horz" lIns="72000" tIns="108000" rIns="72000" bIns="108000" rtlCol="0">
            <a:noAutofit/>
          </a:bodyPr>
          <a:lstStyle>
            <a:lvl1pPr marL="233363" indent="-233363" eaLnBrk="1" hangingPunct="1">
              <a:lnSpc>
                <a:spcPct val="100000"/>
              </a:lnSpc>
              <a:spcBef>
                <a:spcPts val="600"/>
              </a:spcBef>
              <a:spcAft>
                <a:spcPts val="200"/>
              </a:spcAft>
              <a:buClr>
                <a:srgbClr val="798BB3"/>
              </a:buClr>
              <a:buFont typeface="Wingdings 2" panose="05020102010507070707" pitchFamily="18" charset="2"/>
              <a:buChar char=""/>
              <a:defRPr lang="de-DE" sz="1300" b="1" noProof="0">
                <a:latin typeface="Open Sans" panose="020B0606030504020204" pitchFamily="34" charset="0"/>
                <a:ea typeface="Open Sans" panose="020B0606030504020204" pitchFamily="34" charset="0"/>
                <a:cs typeface="Open Sans" panose="020B0606030504020204" pitchFamily="34" charset="0"/>
              </a:defRPr>
            </a:lvl1pPr>
            <a:lvl2pPr marL="468000" lvl="1" indent="-234000" eaLnBrk="1" hangingPunct="1">
              <a:lnSpc>
                <a:spcPct val="100000"/>
              </a:lnSpc>
              <a:spcBef>
                <a:spcPts val="600"/>
              </a:spcBef>
              <a:spcAft>
                <a:spcPts val="200"/>
              </a:spcAft>
              <a:buClr>
                <a:srgbClr val="798BB3"/>
              </a:buClr>
              <a:buSzPct val="90000"/>
              <a:buFont typeface="Wingdings 3" pitchFamily="18" charset="2"/>
              <a:buChar char=""/>
              <a:tabLst/>
              <a:defRPr lang="de-DE" sz="1300" b="0" noProof="0">
                <a:latin typeface="Open Sans" panose="020B0606030504020204" pitchFamily="34" charset="0"/>
                <a:ea typeface="Open Sans" panose="020B0606030504020204" pitchFamily="34" charset="0"/>
                <a:cs typeface="Open Sans" panose="020B0606030504020204" pitchFamily="34" charset="0"/>
              </a:defRPr>
            </a:lvl2pPr>
            <a:lvl3pPr marL="702000" indent="-233363" eaLnBrk="1" hangingPunct="1">
              <a:lnSpc>
                <a:spcPct val="100000"/>
              </a:lnSpc>
              <a:spcBef>
                <a:spcPts val="600"/>
              </a:spcBef>
              <a:spcAft>
                <a:spcPts val="200"/>
              </a:spcAft>
              <a:buClr>
                <a:srgbClr val="798BB3"/>
              </a:buClr>
              <a:buSzPct val="100000"/>
              <a:buFont typeface="Wingdings" pitchFamily="2" charset="2"/>
              <a:buChar char="§"/>
              <a:defRPr lang="de-DE" sz="1300" b="0" noProof="0">
                <a:latin typeface="Open Sans" panose="020B0606030504020204" pitchFamily="34" charset="0"/>
                <a:ea typeface="Open Sans" panose="020B0606030504020204" pitchFamily="34" charset="0"/>
                <a:cs typeface="Open Sans" panose="020B0606030504020204" pitchFamily="34" charset="0"/>
              </a:defRPr>
            </a:lvl3pPr>
            <a:lvl4pPr marL="936000" indent="-180000" eaLnBrk="1" hangingPunct="1">
              <a:lnSpc>
                <a:spcPct val="100000"/>
              </a:lnSpc>
              <a:spcBef>
                <a:spcPts val="600"/>
              </a:spcBef>
              <a:spcAft>
                <a:spcPts val="200"/>
              </a:spcAft>
              <a:buClr>
                <a:srgbClr val="798BB3"/>
              </a:buClr>
              <a:buFont typeface="Arial" charset="0"/>
              <a:buChar char="–"/>
              <a:defRPr lang="de-DE" b="0" noProof="0">
                <a:latin typeface="Open Sans" panose="020B0606030504020204" pitchFamily="34" charset="0"/>
                <a:ea typeface="Open Sans" panose="020B0606030504020204" pitchFamily="34" charset="0"/>
                <a:cs typeface="Open Sans" panose="020B0606030504020204" pitchFamily="34" charset="0"/>
              </a:defRPr>
            </a:lvl4pPr>
            <a:lvl5pPr marL="1116000" indent="-144000" eaLnBrk="1" hangingPunct="1">
              <a:lnSpc>
                <a:spcPct val="100000"/>
              </a:lnSpc>
              <a:spcBef>
                <a:spcPts val="600"/>
              </a:spcBef>
              <a:spcAft>
                <a:spcPts val="200"/>
              </a:spcAft>
              <a:buClr>
                <a:srgbClr val="798BB3"/>
              </a:buClr>
              <a:buFont typeface="Arial" charset="0"/>
              <a:buChar char="•"/>
              <a:defRPr lang="de-DE" sz="1100" b="0" noProof="0">
                <a:latin typeface="Open Sans" panose="020B0606030504020204" pitchFamily="34" charset="0"/>
                <a:ea typeface="Open Sans" panose="020B0606030504020204" pitchFamily="34" charset="0"/>
                <a:cs typeface="Open Sans" panose="020B0606030504020204" pitchFamily="34" charset="0"/>
              </a:defRPr>
            </a:lvl5pPr>
            <a:lvl6pPr marL="2159754" indent="-359959" defTabSz="914296">
              <a:lnSpc>
                <a:spcPct val="100000"/>
              </a:lnSpc>
              <a:spcBef>
                <a:spcPts val="300"/>
              </a:spcBef>
              <a:spcAft>
                <a:spcPts val="100"/>
              </a:spcAft>
              <a:buClr>
                <a:schemeClr val="tx2"/>
              </a:buClr>
              <a:buFont typeface="Arial" pitchFamily="34" charset="0"/>
              <a:buChar char="•"/>
              <a:defRPr lang="de-DE" b="0" noProof="0" dirty="0">
                <a:latin typeface="+mn-lt"/>
                <a:cs typeface="+mn-cs"/>
              </a:defRPr>
            </a:lvl6pPr>
            <a:lvl7pPr marL="2971462" indent="-228574" defTabSz="914296">
              <a:spcBef>
                <a:spcPct val="20000"/>
              </a:spcBef>
              <a:buClr>
                <a:schemeClr val="accent1"/>
              </a:buClr>
              <a:buFont typeface="Arial" pitchFamily="34" charset="0"/>
              <a:buChar char="•"/>
              <a:defRPr>
                <a:latin typeface="+mn-lt"/>
                <a:cs typeface="+mn-cs"/>
              </a:defRPr>
            </a:lvl7pPr>
            <a:lvl8pPr marL="3428610" indent="-228574" defTabSz="914296">
              <a:spcBef>
                <a:spcPct val="20000"/>
              </a:spcBef>
              <a:buClr>
                <a:schemeClr val="accent1"/>
              </a:buClr>
              <a:buFont typeface="Arial" pitchFamily="34" charset="0"/>
              <a:buChar char="•"/>
              <a:defRPr>
                <a:latin typeface="+mn-lt"/>
                <a:cs typeface="+mn-cs"/>
              </a:defRPr>
            </a:lvl8pPr>
            <a:lvl9pPr marL="3885758" indent="-228574" defTabSz="914296">
              <a:spcBef>
                <a:spcPct val="20000"/>
              </a:spcBef>
              <a:buClr>
                <a:schemeClr val="accent1"/>
              </a:buClr>
              <a:buFont typeface="Arial" pitchFamily="34" charset="0"/>
              <a:buChar char="•"/>
              <a:defRPr>
                <a:latin typeface="+mn-lt"/>
                <a:cs typeface="+mn-cs"/>
              </a:defRPr>
            </a:lvl9pPr>
          </a:lstStyle>
          <a:p>
            <a:r>
              <a:rPr lang="en-US" b="0" dirty="0"/>
              <a:t>While we have encountered our fair share of challenges, we believe that we have done a good job so far and our </a:t>
            </a:r>
            <a:r>
              <a:rPr lang="en-US" dirty="0"/>
              <a:t>organizational set-up</a:t>
            </a:r>
            <a:r>
              <a:rPr lang="en-US" b="0" dirty="0"/>
              <a:t> as well as the (high-level) </a:t>
            </a:r>
            <a:r>
              <a:rPr lang="en-US" dirty="0"/>
              <a:t>architecture of our solution</a:t>
            </a:r>
            <a:r>
              <a:rPr lang="en-US" b="0" dirty="0"/>
              <a:t> can be used as a </a:t>
            </a:r>
            <a:r>
              <a:rPr lang="en-US" dirty="0"/>
              <a:t>template</a:t>
            </a:r>
            <a:r>
              <a:rPr lang="en-US" b="0" dirty="0"/>
              <a:t> for other initiatives (even from entirely different industries) of </a:t>
            </a:r>
            <a:r>
              <a:rPr lang="en-US" dirty="0"/>
              <a:t>how to build industrial grade applications based on Tezos</a:t>
            </a:r>
            <a:r>
              <a:rPr lang="en-US" b="0" dirty="0"/>
              <a:t>.</a:t>
            </a:r>
          </a:p>
          <a:p>
            <a:pPr lvl="1"/>
            <a:r>
              <a:rPr lang="en-US" dirty="0"/>
              <a:t>ENVITED is exemplary when it comes to </a:t>
            </a:r>
            <a:r>
              <a:rPr lang="en-US" b="1" dirty="0"/>
              <a:t>reconciling industrial players with an open-source community</a:t>
            </a:r>
            <a:r>
              <a:rPr lang="en-US" dirty="0"/>
              <a:t>.</a:t>
            </a:r>
          </a:p>
          <a:p>
            <a:pPr lvl="1"/>
            <a:r>
              <a:rPr lang="en-US" b="0" dirty="0"/>
              <a:t>As an “</a:t>
            </a:r>
            <a:r>
              <a:rPr lang="en-US" b="1" dirty="0" err="1"/>
              <a:t>e.V</a:t>
            </a:r>
            <a:r>
              <a:rPr lang="en-US" b="1" dirty="0"/>
              <a:t>.</a:t>
            </a:r>
            <a:r>
              <a:rPr lang="en-US" b="0" dirty="0"/>
              <a:t>” (a German legal structure for an association that serves a common cause of its members), ENVITED works as an </a:t>
            </a:r>
            <a:r>
              <a:rPr lang="en-US" b="1" dirty="0"/>
              <a:t>interface</a:t>
            </a:r>
            <a:r>
              <a:rPr lang="en-US" b="0" dirty="0"/>
              <a:t> for the automotive industry to engage with the community and to </a:t>
            </a:r>
            <a:r>
              <a:rPr lang="en-US" b="1" dirty="0"/>
              <a:t>align on requirements</a:t>
            </a:r>
            <a:r>
              <a:rPr lang="en-US" b="0" dirty="0"/>
              <a:t> as well as </a:t>
            </a:r>
            <a:r>
              <a:rPr lang="en-US" b="1" dirty="0"/>
              <a:t>industry standards </a:t>
            </a:r>
            <a:r>
              <a:rPr lang="en-US" b="0" dirty="0"/>
              <a:t>(e.g. industry-specific smart contract templates).</a:t>
            </a:r>
          </a:p>
          <a:p>
            <a:pPr lvl="1"/>
            <a:r>
              <a:rPr lang="en-US" dirty="0"/>
              <a:t>The “</a:t>
            </a:r>
            <a:r>
              <a:rPr lang="en-US" dirty="0" err="1"/>
              <a:t>e.V</a:t>
            </a:r>
            <a:r>
              <a:rPr lang="en-US" dirty="0"/>
              <a:t>.” allows to add an </a:t>
            </a:r>
            <a:r>
              <a:rPr lang="en-US" b="1" dirty="0"/>
              <a:t>additional governance layer</a:t>
            </a:r>
            <a:r>
              <a:rPr lang="en-US" dirty="0"/>
              <a:t> to complement the on-chain governance with an </a:t>
            </a:r>
            <a:r>
              <a:rPr lang="en-US" b="1" dirty="0"/>
              <a:t>off-chain and industry-/application-specific governance</a:t>
            </a:r>
            <a:r>
              <a:rPr lang="en-US" dirty="0"/>
              <a:t> that provides a context in which the industry standards and solutions can be deployed (it is basically the pendant of an on-chain DAO).</a:t>
            </a:r>
          </a:p>
          <a:p>
            <a:pPr lvl="1"/>
            <a:r>
              <a:rPr lang="en-US" b="0" dirty="0"/>
              <a:t>Employing the Tezos blockchain as an (admittedly very important) building block of a larger solutions.</a:t>
            </a:r>
          </a:p>
          <a:p>
            <a:r>
              <a:rPr lang="en-US" b="0" dirty="0"/>
              <a:t>We are happy to </a:t>
            </a:r>
            <a:r>
              <a:rPr lang="en-US" dirty="0"/>
              <a:t>share our experiences</a:t>
            </a:r>
            <a:r>
              <a:rPr lang="en-US" b="0" dirty="0"/>
              <a:t> and give you a leg up, if you want to build an </a:t>
            </a:r>
            <a:r>
              <a:rPr lang="en-US" dirty="0"/>
              <a:t>industrial application on Tezos</a:t>
            </a:r>
            <a:r>
              <a:rPr lang="en-US" b="0" dirty="0"/>
              <a:t>.</a:t>
            </a:r>
          </a:p>
        </p:txBody>
      </p:sp>
      <p:cxnSp>
        <p:nvCxnSpPr>
          <p:cNvPr id="4" name="Straight Connector 3">
            <a:extLst>
              <a:ext uri="{FF2B5EF4-FFF2-40B4-BE49-F238E27FC236}">
                <a16:creationId xmlns:a16="http://schemas.microsoft.com/office/drawing/2014/main" id="{B3518367-BC8D-6842-A611-D56B3C757C9F}"/>
              </a:ext>
            </a:extLst>
          </p:cNvPr>
          <p:cNvCxnSpPr>
            <a:cxnSpLocks/>
          </p:cNvCxnSpPr>
          <p:nvPr/>
        </p:nvCxnSpPr>
        <p:spPr>
          <a:xfrm>
            <a:off x="6277095" y="907858"/>
            <a:ext cx="0" cy="5040001"/>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25D6FBD-CA74-6943-9556-E934392AEB71}"/>
              </a:ext>
            </a:extLst>
          </p:cNvPr>
          <p:cNvGrpSpPr/>
          <p:nvPr/>
        </p:nvGrpSpPr>
        <p:grpSpPr>
          <a:xfrm>
            <a:off x="6579961" y="955779"/>
            <a:ext cx="5282224" cy="358698"/>
            <a:chOff x="6579961" y="955779"/>
            <a:chExt cx="5282224" cy="358698"/>
          </a:xfrm>
        </p:grpSpPr>
        <p:sp>
          <p:nvSpPr>
            <p:cNvPr id="68" name="TextBox 67">
              <a:extLst>
                <a:ext uri="{FF2B5EF4-FFF2-40B4-BE49-F238E27FC236}">
                  <a16:creationId xmlns:a16="http://schemas.microsoft.com/office/drawing/2014/main" id="{62EA8063-C67D-E448-BCFE-7E1C4F561C35}"/>
                </a:ext>
              </a:extLst>
            </p:cNvPr>
            <p:cNvSpPr txBox="1"/>
            <p:nvPr/>
          </p:nvSpPr>
          <p:spPr>
            <a:xfrm>
              <a:off x="6579961" y="1010194"/>
              <a:ext cx="4938916" cy="292388"/>
            </a:xfrm>
            <a:prstGeom prst="rect">
              <a:avLst/>
            </a:prstGeom>
            <a:noFill/>
          </p:spPr>
          <p:txBody>
            <a:bodyPr wrap="none" rtlCol="0">
              <a:spAutoFit/>
            </a:bodyPr>
            <a:lstStyle/>
            <a:p>
              <a:r>
                <a:rPr lang="en-US" sz="1300" b="1" dirty="0">
                  <a:solidFill>
                    <a:srgbClr val="798BB3"/>
                  </a:solidFill>
                  <a:latin typeface="Open Sans" panose="020B0606030504020204" pitchFamily="34" charset="0"/>
                  <a:ea typeface="Open Sans" panose="020B0606030504020204" pitchFamily="34" charset="0"/>
                  <a:cs typeface="Open Sans" panose="020B0606030504020204" pitchFamily="34" charset="0"/>
                </a:rPr>
                <a:t>WHY ENVITED COULD SERVE AS A BLUEPRINT FOR OTHERS</a:t>
              </a:r>
            </a:p>
          </p:txBody>
        </p:sp>
        <p:pic>
          <p:nvPicPr>
            <p:cNvPr id="6" name="Graphic 5" descr="Blueprint with solid fill">
              <a:extLst>
                <a:ext uri="{FF2B5EF4-FFF2-40B4-BE49-F238E27FC236}">
                  <a16:creationId xmlns:a16="http://schemas.microsoft.com/office/drawing/2014/main" id="{7E2DFD50-413E-E24D-890A-39962D8EF92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503487" y="955779"/>
              <a:ext cx="358698" cy="358698"/>
            </a:xfrm>
            <a:prstGeom prst="rect">
              <a:avLst/>
            </a:prstGeom>
          </p:spPr>
        </p:pic>
      </p:grpSp>
      <p:grpSp>
        <p:nvGrpSpPr>
          <p:cNvPr id="181" name="Group 180">
            <a:extLst>
              <a:ext uri="{FF2B5EF4-FFF2-40B4-BE49-F238E27FC236}">
                <a16:creationId xmlns:a16="http://schemas.microsoft.com/office/drawing/2014/main" id="{EF215855-258B-DC45-8E84-90D8C101703D}"/>
              </a:ext>
            </a:extLst>
          </p:cNvPr>
          <p:cNvGrpSpPr/>
          <p:nvPr/>
        </p:nvGrpSpPr>
        <p:grpSpPr>
          <a:xfrm>
            <a:off x="6559192" y="1685446"/>
            <a:ext cx="5203730" cy="3726704"/>
            <a:chOff x="6559192" y="1973118"/>
            <a:chExt cx="5203730" cy="3726704"/>
          </a:xfrm>
        </p:grpSpPr>
        <p:grpSp>
          <p:nvGrpSpPr>
            <p:cNvPr id="37" name="Group 36">
              <a:extLst>
                <a:ext uri="{FF2B5EF4-FFF2-40B4-BE49-F238E27FC236}">
                  <a16:creationId xmlns:a16="http://schemas.microsoft.com/office/drawing/2014/main" id="{CE679AC3-842F-A84E-B90F-0DC0FB98A203}"/>
                </a:ext>
              </a:extLst>
            </p:cNvPr>
            <p:cNvGrpSpPr/>
            <p:nvPr/>
          </p:nvGrpSpPr>
          <p:grpSpPr>
            <a:xfrm>
              <a:off x="6559192" y="1973118"/>
              <a:ext cx="5203730" cy="1875686"/>
              <a:chOff x="6561595" y="1973118"/>
              <a:chExt cx="5203730" cy="1875686"/>
            </a:xfrm>
          </p:grpSpPr>
          <p:grpSp>
            <p:nvGrpSpPr>
              <p:cNvPr id="12" name="Group 11">
                <a:extLst>
                  <a:ext uri="{FF2B5EF4-FFF2-40B4-BE49-F238E27FC236}">
                    <a16:creationId xmlns:a16="http://schemas.microsoft.com/office/drawing/2014/main" id="{630540E0-7FDF-E045-B724-D92821137879}"/>
                  </a:ext>
                </a:extLst>
              </p:cNvPr>
              <p:cNvGrpSpPr/>
              <p:nvPr/>
            </p:nvGrpSpPr>
            <p:grpSpPr>
              <a:xfrm>
                <a:off x="10431067" y="2272528"/>
                <a:ext cx="1228516" cy="841181"/>
                <a:chOff x="7392754" y="1324980"/>
                <a:chExt cx="3219917" cy="2204719"/>
              </a:xfrm>
            </p:grpSpPr>
            <p:grpSp>
              <p:nvGrpSpPr>
                <p:cNvPr id="53" name="Gruppieren 34">
                  <a:extLst>
                    <a:ext uri="{FF2B5EF4-FFF2-40B4-BE49-F238E27FC236}">
                      <a16:creationId xmlns:a16="http://schemas.microsoft.com/office/drawing/2014/main" id="{D448A342-3A05-4544-B084-75561AF6981B}"/>
                    </a:ext>
                  </a:extLst>
                </p:cNvPr>
                <p:cNvGrpSpPr/>
                <p:nvPr/>
              </p:nvGrpSpPr>
              <p:grpSpPr>
                <a:xfrm>
                  <a:off x="8742912" y="1324980"/>
                  <a:ext cx="519600" cy="588956"/>
                  <a:chOff x="8293899" y="3319465"/>
                  <a:chExt cx="720726" cy="816928"/>
                </a:xfrm>
                <a:solidFill>
                  <a:srgbClr val="798BB3"/>
                </a:solidFill>
              </p:grpSpPr>
              <p:grpSp>
                <p:nvGrpSpPr>
                  <p:cNvPr id="56" name="Gruppieren 33">
                    <a:extLst>
                      <a:ext uri="{FF2B5EF4-FFF2-40B4-BE49-F238E27FC236}">
                        <a16:creationId xmlns:a16="http://schemas.microsoft.com/office/drawing/2014/main" id="{813FA067-D8E1-144E-9ABC-AEDE3618E12E}"/>
                      </a:ext>
                    </a:extLst>
                  </p:cNvPr>
                  <p:cNvGrpSpPr/>
                  <p:nvPr/>
                </p:nvGrpSpPr>
                <p:grpSpPr>
                  <a:xfrm>
                    <a:off x="8293899" y="3319465"/>
                    <a:ext cx="720726" cy="623888"/>
                    <a:chOff x="8642356" y="3319465"/>
                    <a:chExt cx="720726" cy="623888"/>
                  </a:xfrm>
                  <a:grpFill/>
                </p:grpSpPr>
                <p:sp>
                  <p:nvSpPr>
                    <p:cNvPr id="59" name="Freeform 20">
                      <a:extLst>
                        <a:ext uri="{FF2B5EF4-FFF2-40B4-BE49-F238E27FC236}">
                          <a16:creationId xmlns:a16="http://schemas.microsoft.com/office/drawing/2014/main" id="{3F287452-E390-E34A-8376-8CEBE0E7D1D9}"/>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1" name="Freeform 21">
                      <a:extLst>
                        <a:ext uri="{FF2B5EF4-FFF2-40B4-BE49-F238E27FC236}">
                          <a16:creationId xmlns:a16="http://schemas.microsoft.com/office/drawing/2014/main" id="{176FD55B-3DB5-6B42-8B9D-C46F1250A0A3}"/>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3" name="Freeform 22">
                      <a:extLst>
                        <a:ext uri="{FF2B5EF4-FFF2-40B4-BE49-F238E27FC236}">
                          <a16:creationId xmlns:a16="http://schemas.microsoft.com/office/drawing/2014/main" id="{1BAD1A38-12B9-5E49-9BF5-E55F02AB2BD0}"/>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4" name="Freeform 23">
                      <a:extLst>
                        <a:ext uri="{FF2B5EF4-FFF2-40B4-BE49-F238E27FC236}">
                          <a16:creationId xmlns:a16="http://schemas.microsoft.com/office/drawing/2014/main" id="{4A77F86D-5925-104A-9D52-E6111766A6E9}"/>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 name="Freeform 24">
                      <a:extLst>
                        <a:ext uri="{FF2B5EF4-FFF2-40B4-BE49-F238E27FC236}">
                          <a16:creationId xmlns:a16="http://schemas.microsoft.com/office/drawing/2014/main" id="{8E886DBE-4DF1-3A46-B591-A756D79B42D2}"/>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1" name="Freeform 25">
                      <a:extLst>
                        <a:ext uri="{FF2B5EF4-FFF2-40B4-BE49-F238E27FC236}">
                          <a16:creationId xmlns:a16="http://schemas.microsoft.com/office/drawing/2014/main" id="{383959C1-EFE0-A643-A596-29F9E04AB13B}"/>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5" name="Freeform 26">
                      <a:extLst>
                        <a:ext uri="{FF2B5EF4-FFF2-40B4-BE49-F238E27FC236}">
                          <a16:creationId xmlns:a16="http://schemas.microsoft.com/office/drawing/2014/main" id="{98FF586D-7D56-4C44-A62D-AE0FF53A956C}"/>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58" name="Freeform 30">
                    <a:extLst>
                      <a:ext uri="{FF2B5EF4-FFF2-40B4-BE49-F238E27FC236}">
                        <a16:creationId xmlns:a16="http://schemas.microsoft.com/office/drawing/2014/main" id="{E55836CD-3D88-1946-A991-C4AEF7661879}"/>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78" name="Freeform 47">
                  <a:extLst>
                    <a:ext uri="{FF2B5EF4-FFF2-40B4-BE49-F238E27FC236}">
                      <a16:creationId xmlns:a16="http://schemas.microsoft.com/office/drawing/2014/main" id="{6C1ED19B-6142-C744-8922-8E8B89788791}"/>
                    </a:ext>
                  </a:extLst>
                </p:cNvPr>
                <p:cNvSpPr>
                  <a:spLocks/>
                </p:cNvSpPr>
                <p:nvPr/>
              </p:nvSpPr>
              <p:spPr bwMode="auto">
                <a:xfrm>
                  <a:off x="10148726" y="2830319"/>
                  <a:ext cx="463945" cy="484719"/>
                </a:xfrm>
                <a:custGeom>
                  <a:avLst/>
                  <a:gdLst>
                    <a:gd name="T0" fmla="*/ 160 w 276"/>
                    <a:gd name="T1" fmla="*/ 0 h 292"/>
                    <a:gd name="T2" fmla="*/ 0 w 276"/>
                    <a:gd name="T3" fmla="*/ 44 h 292"/>
                    <a:gd name="T4" fmla="*/ 54 w 276"/>
                    <a:gd name="T5" fmla="*/ 195 h 292"/>
                    <a:gd name="T6" fmla="*/ 54 w 276"/>
                    <a:gd name="T7" fmla="*/ 292 h 292"/>
                    <a:gd name="T8" fmla="*/ 276 w 276"/>
                    <a:gd name="T9" fmla="*/ 292 h 292"/>
                    <a:gd name="T10" fmla="*/ 276 w 276"/>
                    <a:gd name="T11" fmla="*/ 152 h 292"/>
                    <a:gd name="T12" fmla="*/ 160 w 276"/>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276" h="292">
                      <a:moveTo>
                        <a:pt x="160" y="0"/>
                      </a:moveTo>
                      <a:cubicBezTo>
                        <a:pt x="117" y="33"/>
                        <a:pt x="54" y="44"/>
                        <a:pt x="0" y="44"/>
                      </a:cubicBezTo>
                      <a:cubicBezTo>
                        <a:pt x="32" y="87"/>
                        <a:pt x="54" y="141"/>
                        <a:pt x="54" y="195"/>
                      </a:cubicBezTo>
                      <a:cubicBezTo>
                        <a:pt x="54" y="292"/>
                        <a:pt x="54" y="292"/>
                        <a:pt x="54" y="292"/>
                      </a:cubicBezTo>
                      <a:cubicBezTo>
                        <a:pt x="276" y="292"/>
                        <a:pt x="276" y="292"/>
                        <a:pt x="276" y="292"/>
                      </a:cubicBezTo>
                      <a:cubicBezTo>
                        <a:pt x="276" y="152"/>
                        <a:pt x="276" y="152"/>
                        <a:pt x="276" y="152"/>
                      </a:cubicBezTo>
                      <a:cubicBezTo>
                        <a:pt x="276" y="87"/>
                        <a:pt x="223" y="0"/>
                        <a:pt x="160"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9" name="Freeform 48">
                  <a:extLst>
                    <a:ext uri="{FF2B5EF4-FFF2-40B4-BE49-F238E27FC236}">
                      <a16:creationId xmlns:a16="http://schemas.microsoft.com/office/drawing/2014/main" id="{3C8DBAC9-2232-3C4E-9969-45C72330EBB9}"/>
                    </a:ext>
                  </a:extLst>
                </p:cNvPr>
                <p:cNvSpPr>
                  <a:spLocks/>
                </p:cNvSpPr>
                <p:nvPr/>
              </p:nvSpPr>
              <p:spPr bwMode="auto">
                <a:xfrm>
                  <a:off x="9989461" y="2297128"/>
                  <a:ext cx="463945" cy="498568"/>
                </a:xfrm>
                <a:custGeom>
                  <a:avLst/>
                  <a:gdLst>
                    <a:gd name="T0" fmla="*/ 128 w 276"/>
                    <a:gd name="T1" fmla="*/ 0 h 300"/>
                    <a:gd name="T2" fmla="*/ 11 w 276"/>
                    <a:gd name="T3" fmla="*/ 43 h 300"/>
                    <a:gd name="T4" fmla="*/ 22 w 276"/>
                    <a:gd name="T5" fmla="*/ 108 h 300"/>
                    <a:gd name="T6" fmla="*/ 0 w 276"/>
                    <a:gd name="T7" fmla="*/ 225 h 300"/>
                    <a:gd name="T8" fmla="*/ 128 w 276"/>
                    <a:gd name="T9" fmla="*/ 300 h 300"/>
                    <a:gd name="T10" fmla="*/ 276 w 276"/>
                    <a:gd name="T11" fmla="*/ 150 h 300"/>
                    <a:gd name="T12" fmla="*/ 128 w 276"/>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276" h="300">
                      <a:moveTo>
                        <a:pt x="128" y="0"/>
                      </a:moveTo>
                      <a:cubicBezTo>
                        <a:pt x="85" y="0"/>
                        <a:pt x="43" y="11"/>
                        <a:pt x="11" y="43"/>
                      </a:cubicBezTo>
                      <a:cubicBezTo>
                        <a:pt x="22" y="65"/>
                        <a:pt x="22" y="86"/>
                        <a:pt x="22" y="108"/>
                      </a:cubicBezTo>
                      <a:cubicBezTo>
                        <a:pt x="22" y="150"/>
                        <a:pt x="11" y="193"/>
                        <a:pt x="0" y="225"/>
                      </a:cubicBezTo>
                      <a:cubicBezTo>
                        <a:pt x="22" y="268"/>
                        <a:pt x="64" y="300"/>
                        <a:pt x="128" y="300"/>
                      </a:cubicBezTo>
                      <a:cubicBezTo>
                        <a:pt x="202" y="300"/>
                        <a:pt x="276" y="236"/>
                        <a:pt x="276" y="150"/>
                      </a:cubicBezTo>
                      <a:cubicBezTo>
                        <a:pt x="276" y="65"/>
                        <a:pt x="202" y="0"/>
                        <a:pt x="128"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0" name="Freeform 49">
                  <a:extLst>
                    <a:ext uri="{FF2B5EF4-FFF2-40B4-BE49-F238E27FC236}">
                      <a16:creationId xmlns:a16="http://schemas.microsoft.com/office/drawing/2014/main" id="{EE6867D8-C520-354C-BABA-058045E87B9F}"/>
                    </a:ext>
                  </a:extLst>
                </p:cNvPr>
                <p:cNvSpPr>
                  <a:spLocks/>
                </p:cNvSpPr>
                <p:nvPr/>
              </p:nvSpPr>
              <p:spPr bwMode="auto">
                <a:xfrm>
                  <a:off x="7392754" y="2830319"/>
                  <a:ext cx="477794" cy="484719"/>
                </a:xfrm>
                <a:custGeom>
                  <a:avLst/>
                  <a:gdLst>
                    <a:gd name="T0" fmla="*/ 221 w 284"/>
                    <a:gd name="T1" fmla="*/ 195 h 292"/>
                    <a:gd name="T2" fmla="*/ 284 w 284"/>
                    <a:gd name="T3" fmla="*/ 44 h 292"/>
                    <a:gd name="T4" fmla="*/ 116 w 284"/>
                    <a:gd name="T5" fmla="*/ 0 h 292"/>
                    <a:gd name="T6" fmla="*/ 0 w 284"/>
                    <a:gd name="T7" fmla="*/ 152 h 292"/>
                    <a:gd name="T8" fmla="*/ 0 w 284"/>
                    <a:gd name="T9" fmla="*/ 292 h 292"/>
                    <a:gd name="T10" fmla="*/ 221 w 284"/>
                    <a:gd name="T11" fmla="*/ 292 h 292"/>
                    <a:gd name="T12" fmla="*/ 221 w 284"/>
                    <a:gd name="T13" fmla="*/ 195 h 292"/>
                  </a:gdLst>
                  <a:ahLst/>
                  <a:cxnLst>
                    <a:cxn ang="0">
                      <a:pos x="T0" y="T1"/>
                    </a:cxn>
                    <a:cxn ang="0">
                      <a:pos x="T2" y="T3"/>
                    </a:cxn>
                    <a:cxn ang="0">
                      <a:pos x="T4" y="T5"/>
                    </a:cxn>
                    <a:cxn ang="0">
                      <a:pos x="T6" y="T7"/>
                    </a:cxn>
                    <a:cxn ang="0">
                      <a:pos x="T8" y="T9"/>
                    </a:cxn>
                    <a:cxn ang="0">
                      <a:pos x="T10" y="T11"/>
                    </a:cxn>
                    <a:cxn ang="0">
                      <a:pos x="T12" y="T13"/>
                    </a:cxn>
                  </a:cxnLst>
                  <a:rect l="0" t="0" r="r" b="b"/>
                  <a:pathLst>
                    <a:path w="284" h="292">
                      <a:moveTo>
                        <a:pt x="221" y="195"/>
                      </a:moveTo>
                      <a:cubicBezTo>
                        <a:pt x="221" y="141"/>
                        <a:pt x="242" y="87"/>
                        <a:pt x="284" y="44"/>
                      </a:cubicBezTo>
                      <a:cubicBezTo>
                        <a:pt x="221" y="44"/>
                        <a:pt x="158" y="33"/>
                        <a:pt x="116" y="0"/>
                      </a:cubicBezTo>
                      <a:cubicBezTo>
                        <a:pt x="53" y="0"/>
                        <a:pt x="0" y="87"/>
                        <a:pt x="0" y="152"/>
                      </a:cubicBezTo>
                      <a:cubicBezTo>
                        <a:pt x="0" y="292"/>
                        <a:pt x="0" y="292"/>
                        <a:pt x="0" y="292"/>
                      </a:cubicBezTo>
                      <a:cubicBezTo>
                        <a:pt x="221" y="292"/>
                        <a:pt x="221" y="292"/>
                        <a:pt x="221" y="292"/>
                      </a:cubicBezTo>
                      <a:lnTo>
                        <a:pt x="221" y="195"/>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 name="Freeform 50">
                  <a:extLst>
                    <a:ext uri="{FF2B5EF4-FFF2-40B4-BE49-F238E27FC236}">
                      <a16:creationId xmlns:a16="http://schemas.microsoft.com/office/drawing/2014/main" id="{E3EF4166-D643-AF49-9193-E9B545F059E7}"/>
                    </a:ext>
                  </a:extLst>
                </p:cNvPr>
                <p:cNvSpPr>
                  <a:spLocks/>
                </p:cNvSpPr>
                <p:nvPr/>
              </p:nvSpPr>
              <p:spPr bwMode="auto">
                <a:xfrm>
                  <a:off x="7552019" y="2297128"/>
                  <a:ext cx="463945" cy="498568"/>
                </a:xfrm>
                <a:custGeom>
                  <a:avLst/>
                  <a:gdLst>
                    <a:gd name="T0" fmla="*/ 245 w 276"/>
                    <a:gd name="T1" fmla="*/ 108 h 300"/>
                    <a:gd name="T2" fmla="*/ 255 w 276"/>
                    <a:gd name="T3" fmla="*/ 43 h 300"/>
                    <a:gd name="T4" fmla="*/ 149 w 276"/>
                    <a:gd name="T5" fmla="*/ 0 h 300"/>
                    <a:gd name="T6" fmla="*/ 0 w 276"/>
                    <a:gd name="T7" fmla="*/ 150 h 300"/>
                    <a:gd name="T8" fmla="*/ 149 w 276"/>
                    <a:gd name="T9" fmla="*/ 300 h 300"/>
                    <a:gd name="T10" fmla="*/ 276 w 276"/>
                    <a:gd name="T11" fmla="*/ 225 h 300"/>
                    <a:gd name="T12" fmla="*/ 245 w 276"/>
                    <a:gd name="T13" fmla="*/ 108 h 300"/>
                  </a:gdLst>
                  <a:ahLst/>
                  <a:cxnLst>
                    <a:cxn ang="0">
                      <a:pos x="T0" y="T1"/>
                    </a:cxn>
                    <a:cxn ang="0">
                      <a:pos x="T2" y="T3"/>
                    </a:cxn>
                    <a:cxn ang="0">
                      <a:pos x="T4" y="T5"/>
                    </a:cxn>
                    <a:cxn ang="0">
                      <a:pos x="T6" y="T7"/>
                    </a:cxn>
                    <a:cxn ang="0">
                      <a:pos x="T8" y="T9"/>
                    </a:cxn>
                    <a:cxn ang="0">
                      <a:pos x="T10" y="T11"/>
                    </a:cxn>
                    <a:cxn ang="0">
                      <a:pos x="T12" y="T13"/>
                    </a:cxn>
                  </a:cxnLst>
                  <a:rect l="0" t="0" r="r" b="b"/>
                  <a:pathLst>
                    <a:path w="276" h="300">
                      <a:moveTo>
                        <a:pt x="245" y="108"/>
                      </a:moveTo>
                      <a:cubicBezTo>
                        <a:pt x="245" y="86"/>
                        <a:pt x="255" y="65"/>
                        <a:pt x="255" y="43"/>
                      </a:cubicBezTo>
                      <a:cubicBezTo>
                        <a:pt x="234" y="11"/>
                        <a:pt x="192" y="0"/>
                        <a:pt x="149" y="0"/>
                      </a:cubicBezTo>
                      <a:cubicBezTo>
                        <a:pt x="64" y="0"/>
                        <a:pt x="0" y="65"/>
                        <a:pt x="0" y="150"/>
                      </a:cubicBezTo>
                      <a:cubicBezTo>
                        <a:pt x="0" y="236"/>
                        <a:pt x="64" y="300"/>
                        <a:pt x="149" y="300"/>
                      </a:cubicBezTo>
                      <a:cubicBezTo>
                        <a:pt x="202" y="300"/>
                        <a:pt x="255" y="268"/>
                        <a:pt x="276" y="225"/>
                      </a:cubicBezTo>
                      <a:cubicBezTo>
                        <a:pt x="255" y="193"/>
                        <a:pt x="245" y="150"/>
                        <a:pt x="245" y="108"/>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2" name="Freeform 51">
                  <a:extLst>
                    <a:ext uri="{FF2B5EF4-FFF2-40B4-BE49-F238E27FC236}">
                      <a16:creationId xmlns:a16="http://schemas.microsoft.com/office/drawing/2014/main" id="{495B08AB-7E54-0A4F-B576-AB6B2110EAE7}"/>
                    </a:ext>
                  </a:extLst>
                </p:cNvPr>
                <p:cNvSpPr>
                  <a:spLocks/>
                </p:cNvSpPr>
                <p:nvPr/>
              </p:nvSpPr>
              <p:spPr bwMode="auto">
                <a:xfrm>
                  <a:off x="8431437" y="2816469"/>
                  <a:ext cx="1163325" cy="713230"/>
                </a:xfrm>
                <a:custGeom>
                  <a:avLst/>
                  <a:gdLst>
                    <a:gd name="T0" fmla="*/ 0 w 700"/>
                    <a:gd name="T1" fmla="*/ 225 h 428"/>
                    <a:gd name="T2" fmla="*/ 0 w 700"/>
                    <a:gd name="T3" fmla="*/ 428 h 428"/>
                    <a:gd name="T4" fmla="*/ 700 w 700"/>
                    <a:gd name="T5" fmla="*/ 428 h 428"/>
                    <a:gd name="T6" fmla="*/ 700 w 700"/>
                    <a:gd name="T7" fmla="*/ 225 h 428"/>
                    <a:gd name="T8" fmla="*/ 531 w 700"/>
                    <a:gd name="T9" fmla="*/ 0 h 428"/>
                    <a:gd name="T10" fmla="*/ 531 w 700"/>
                    <a:gd name="T11" fmla="*/ 0 h 428"/>
                    <a:gd name="T12" fmla="*/ 160 w 700"/>
                    <a:gd name="T13" fmla="*/ 0 h 428"/>
                    <a:gd name="T14" fmla="*/ 160 w 700"/>
                    <a:gd name="T15" fmla="*/ 0 h 428"/>
                    <a:gd name="T16" fmla="*/ 0 w 700"/>
                    <a:gd name="T17" fmla="*/ 22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0" h="428">
                      <a:moveTo>
                        <a:pt x="0" y="225"/>
                      </a:moveTo>
                      <a:cubicBezTo>
                        <a:pt x="0" y="428"/>
                        <a:pt x="0" y="428"/>
                        <a:pt x="0" y="428"/>
                      </a:cubicBezTo>
                      <a:cubicBezTo>
                        <a:pt x="700" y="428"/>
                        <a:pt x="700" y="428"/>
                        <a:pt x="700" y="428"/>
                      </a:cubicBezTo>
                      <a:cubicBezTo>
                        <a:pt x="700" y="225"/>
                        <a:pt x="700" y="225"/>
                        <a:pt x="700" y="225"/>
                      </a:cubicBezTo>
                      <a:cubicBezTo>
                        <a:pt x="700" y="129"/>
                        <a:pt x="616" y="11"/>
                        <a:pt x="531" y="0"/>
                      </a:cubicBezTo>
                      <a:cubicBezTo>
                        <a:pt x="531" y="0"/>
                        <a:pt x="531" y="0"/>
                        <a:pt x="531" y="0"/>
                      </a:cubicBezTo>
                      <a:cubicBezTo>
                        <a:pt x="414" y="86"/>
                        <a:pt x="266" y="86"/>
                        <a:pt x="160" y="0"/>
                      </a:cubicBezTo>
                      <a:cubicBezTo>
                        <a:pt x="160" y="0"/>
                        <a:pt x="160" y="0"/>
                        <a:pt x="160" y="0"/>
                      </a:cubicBezTo>
                      <a:cubicBezTo>
                        <a:pt x="75" y="11"/>
                        <a:pt x="0" y="129"/>
                        <a:pt x="0" y="225"/>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3" name="Freeform 52">
                  <a:extLst>
                    <a:ext uri="{FF2B5EF4-FFF2-40B4-BE49-F238E27FC236}">
                      <a16:creationId xmlns:a16="http://schemas.microsoft.com/office/drawing/2014/main" id="{CCB87ED2-62F0-EE41-8BA0-0E34946E408E}"/>
                    </a:ext>
                  </a:extLst>
                </p:cNvPr>
                <p:cNvSpPr>
                  <a:spLocks/>
                </p:cNvSpPr>
                <p:nvPr/>
              </p:nvSpPr>
              <p:spPr bwMode="auto">
                <a:xfrm>
                  <a:off x="7835925" y="2816469"/>
                  <a:ext cx="630134" cy="616286"/>
                </a:xfrm>
                <a:custGeom>
                  <a:avLst/>
                  <a:gdLst>
                    <a:gd name="T0" fmla="*/ 317 w 380"/>
                    <a:gd name="T1" fmla="*/ 224 h 372"/>
                    <a:gd name="T2" fmla="*/ 380 w 380"/>
                    <a:gd name="T3" fmla="*/ 43 h 372"/>
                    <a:gd name="T4" fmla="*/ 148 w 380"/>
                    <a:gd name="T5" fmla="*/ 0 h 372"/>
                    <a:gd name="T6" fmla="*/ 148 w 380"/>
                    <a:gd name="T7" fmla="*/ 0 h 372"/>
                    <a:gd name="T8" fmla="*/ 0 w 380"/>
                    <a:gd name="T9" fmla="*/ 192 h 372"/>
                    <a:gd name="T10" fmla="*/ 0 w 380"/>
                    <a:gd name="T11" fmla="*/ 372 h 372"/>
                    <a:gd name="T12" fmla="*/ 317 w 380"/>
                    <a:gd name="T13" fmla="*/ 372 h 372"/>
                    <a:gd name="T14" fmla="*/ 317 w 380"/>
                    <a:gd name="T15" fmla="*/ 224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372">
                      <a:moveTo>
                        <a:pt x="317" y="224"/>
                      </a:moveTo>
                      <a:cubicBezTo>
                        <a:pt x="317" y="160"/>
                        <a:pt x="338" y="96"/>
                        <a:pt x="380" y="43"/>
                      </a:cubicBezTo>
                      <a:cubicBezTo>
                        <a:pt x="296" y="64"/>
                        <a:pt x="212" y="43"/>
                        <a:pt x="148" y="0"/>
                      </a:cubicBezTo>
                      <a:cubicBezTo>
                        <a:pt x="148" y="0"/>
                        <a:pt x="148" y="0"/>
                        <a:pt x="148" y="0"/>
                      </a:cubicBezTo>
                      <a:cubicBezTo>
                        <a:pt x="74" y="0"/>
                        <a:pt x="0" y="107"/>
                        <a:pt x="0" y="192"/>
                      </a:cubicBezTo>
                      <a:cubicBezTo>
                        <a:pt x="0" y="372"/>
                        <a:pt x="0" y="372"/>
                        <a:pt x="0" y="372"/>
                      </a:cubicBezTo>
                      <a:cubicBezTo>
                        <a:pt x="317" y="372"/>
                        <a:pt x="317" y="372"/>
                        <a:pt x="317" y="372"/>
                      </a:cubicBezTo>
                      <a:lnTo>
                        <a:pt x="317" y="224"/>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4" name="Freeform 53">
                  <a:extLst>
                    <a:ext uri="{FF2B5EF4-FFF2-40B4-BE49-F238E27FC236}">
                      <a16:creationId xmlns:a16="http://schemas.microsoft.com/office/drawing/2014/main" id="{E7776BF3-DCC4-0548-AF59-2E55CA4D381C}"/>
                    </a:ext>
                  </a:extLst>
                </p:cNvPr>
                <p:cNvSpPr>
                  <a:spLocks/>
                </p:cNvSpPr>
                <p:nvPr/>
              </p:nvSpPr>
              <p:spPr bwMode="auto">
                <a:xfrm>
                  <a:off x="9532441" y="2816469"/>
                  <a:ext cx="637059" cy="616286"/>
                </a:xfrm>
                <a:custGeom>
                  <a:avLst/>
                  <a:gdLst>
                    <a:gd name="T0" fmla="*/ 235 w 384"/>
                    <a:gd name="T1" fmla="*/ 0 h 372"/>
                    <a:gd name="T2" fmla="*/ 0 w 384"/>
                    <a:gd name="T3" fmla="*/ 43 h 372"/>
                    <a:gd name="T4" fmla="*/ 75 w 384"/>
                    <a:gd name="T5" fmla="*/ 224 h 372"/>
                    <a:gd name="T6" fmla="*/ 75 w 384"/>
                    <a:gd name="T7" fmla="*/ 372 h 372"/>
                    <a:gd name="T8" fmla="*/ 384 w 384"/>
                    <a:gd name="T9" fmla="*/ 372 h 372"/>
                    <a:gd name="T10" fmla="*/ 384 w 384"/>
                    <a:gd name="T11" fmla="*/ 192 h 372"/>
                    <a:gd name="T12" fmla="*/ 235 w 384"/>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384" h="372">
                      <a:moveTo>
                        <a:pt x="235" y="0"/>
                      </a:moveTo>
                      <a:cubicBezTo>
                        <a:pt x="171" y="43"/>
                        <a:pt x="86" y="64"/>
                        <a:pt x="0" y="43"/>
                      </a:cubicBezTo>
                      <a:cubicBezTo>
                        <a:pt x="43" y="96"/>
                        <a:pt x="75" y="160"/>
                        <a:pt x="75" y="224"/>
                      </a:cubicBezTo>
                      <a:cubicBezTo>
                        <a:pt x="75" y="372"/>
                        <a:pt x="75" y="372"/>
                        <a:pt x="75" y="372"/>
                      </a:cubicBezTo>
                      <a:cubicBezTo>
                        <a:pt x="384" y="372"/>
                        <a:pt x="384" y="372"/>
                        <a:pt x="384" y="372"/>
                      </a:cubicBezTo>
                      <a:cubicBezTo>
                        <a:pt x="384" y="192"/>
                        <a:pt x="384" y="192"/>
                        <a:pt x="384" y="192"/>
                      </a:cubicBezTo>
                      <a:cubicBezTo>
                        <a:pt x="384" y="107"/>
                        <a:pt x="310" y="0"/>
                        <a:pt x="235"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5" name="Freeform 54">
                  <a:extLst>
                    <a:ext uri="{FF2B5EF4-FFF2-40B4-BE49-F238E27FC236}">
                      <a16:creationId xmlns:a16="http://schemas.microsoft.com/office/drawing/2014/main" id="{633ECB4C-234D-0946-A5F3-8FE9D0933F53}"/>
                    </a:ext>
                  </a:extLst>
                </p:cNvPr>
                <p:cNvSpPr>
                  <a:spLocks/>
                </p:cNvSpPr>
                <p:nvPr/>
              </p:nvSpPr>
              <p:spPr bwMode="auto">
                <a:xfrm>
                  <a:off x="8029813" y="2137863"/>
                  <a:ext cx="588587" cy="630135"/>
                </a:xfrm>
                <a:custGeom>
                  <a:avLst/>
                  <a:gdLst>
                    <a:gd name="T0" fmla="*/ 325 w 356"/>
                    <a:gd name="T1" fmla="*/ 180 h 380"/>
                    <a:gd name="T2" fmla="*/ 346 w 356"/>
                    <a:gd name="T3" fmla="*/ 74 h 380"/>
                    <a:gd name="T4" fmla="*/ 189 w 356"/>
                    <a:gd name="T5" fmla="*/ 0 h 380"/>
                    <a:gd name="T6" fmla="*/ 0 w 356"/>
                    <a:gd name="T7" fmla="*/ 190 h 380"/>
                    <a:gd name="T8" fmla="*/ 189 w 356"/>
                    <a:gd name="T9" fmla="*/ 380 h 380"/>
                    <a:gd name="T10" fmla="*/ 356 w 356"/>
                    <a:gd name="T11" fmla="*/ 296 h 380"/>
                    <a:gd name="T12" fmla="*/ 325 w 356"/>
                    <a:gd name="T13" fmla="*/ 180 h 380"/>
                  </a:gdLst>
                  <a:ahLst/>
                  <a:cxnLst>
                    <a:cxn ang="0">
                      <a:pos x="T0" y="T1"/>
                    </a:cxn>
                    <a:cxn ang="0">
                      <a:pos x="T2" y="T3"/>
                    </a:cxn>
                    <a:cxn ang="0">
                      <a:pos x="T4" y="T5"/>
                    </a:cxn>
                    <a:cxn ang="0">
                      <a:pos x="T6" y="T7"/>
                    </a:cxn>
                    <a:cxn ang="0">
                      <a:pos x="T8" y="T9"/>
                    </a:cxn>
                    <a:cxn ang="0">
                      <a:pos x="T10" y="T11"/>
                    </a:cxn>
                    <a:cxn ang="0">
                      <a:pos x="T12" y="T13"/>
                    </a:cxn>
                  </a:cxnLst>
                  <a:rect l="0" t="0" r="r" b="b"/>
                  <a:pathLst>
                    <a:path w="356" h="380">
                      <a:moveTo>
                        <a:pt x="325" y="180"/>
                      </a:moveTo>
                      <a:cubicBezTo>
                        <a:pt x="325" y="138"/>
                        <a:pt x="325" y="106"/>
                        <a:pt x="346" y="74"/>
                      </a:cubicBezTo>
                      <a:cubicBezTo>
                        <a:pt x="304" y="32"/>
                        <a:pt x="252" y="0"/>
                        <a:pt x="189" y="0"/>
                      </a:cubicBezTo>
                      <a:cubicBezTo>
                        <a:pt x="84" y="0"/>
                        <a:pt x="0" y="85"/>
                        <a:pt x="0" y="190"/>
                      </a:cubicBezTo>
                      <a:cubicBezTo>
                        <a:pt x="0" y="296"/>
                        <a:pt x="84" y="380"/>
                        <a:pt x="189" y="380"/>
                      </a:cubicBezTo>
                      <a:cubicBezTo>
                        <a:pt x="262" y="380"/>
                        <a:pt x="315" y="349"/>
                        <a:pt x="356" y="296"/>
                      </a:cubicBezTo>
                      <a:cubicBezTo>
                        <a:pt x="336" y="264"/>
                        <a:pt x="325" y="222"/>
                        <a:pt x="325" y="18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Oval 55">
                  <a:extLst>
                    <a:ext uri="{FF2B5EF4-FFF2-40B4-BE49-F238E27FC236}">
                      <a16:creationId xmlns:a16="http://schemas.microsoft.com/office/drawing/2014/main" id="{54FA6A3D-242F-3B4C-98DD-C9A8DD9CEDEB}"/>
                    </a:ext>
                  </a:extLst>
                </p:cNvPr>
                <p:cNvSpPr>
                  <a:spLocks noChangeArrowheads="1"/>
                </p:cNvSpPr>
                <p:nvPr/>
              </p:nvSpPr>
              <p:spPr bwMode="auto">
                <a:xfrm>
                  <a:off x="8639173" y="2054768"/>
                  <a:ext cx="727078" cy="740928"/>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56">
                  <a:extLst>
                    <a:ext uri="{FF2B5EF4-FFF2-40B4-BE49-F238E27FC236}">
                      <a16:creationId xmlns:a16="http://schemas.microsoft.com/office/drawing/2014/main" id="{A3B5A7E1-8DEB-894A-B81A-A7530AF6F5B5}"/>
                    </a:ext>
                  </a:extLst>
                </p:cNvPr>
                <p:cNvSpPr>
                  <a:spLocks/>
                </p:cNvSpPr>
                <p:nvPr/>
              </p:nvSpPr>
              <p:spPr bwMode="auto">
                <a:xfrm>
                  <a:off x="9380101" y="2137863"/>
                  <a:ext cx="581662" cy="630135"/>
                </a:xfrm>
                <a:custGeom>
                  <a:avLst/>
                  <a:gdLst>
                    <a:gd name="T0" fmla="*/ 159 w 348"/>
                    <a:gd name="T1" fmla="*/ 0 h 380"/>
                    <a:gd name="T2" fmla="*/ 11 w 348"/>
                    <a:gd name="T3" fmla="*/ 74 h 380"/>
                    <a:gd name="T4" fmla="*/ 32 w 348"/>
                    <a:gd name="T5" fmla="*/ 180 h 380"/>
                    <a:gd name="T6" fmla="*/ 0 w 348"/>
                    <a:gd name="T7" fmla="*/ 296 h 380"/>
                    <a:gd name="T8" fmla="*/ 159 w 348"/>
                    <a:gd name="T9" fmla="*/ 380 h 380"/>
                    <a:gd name="T10" fmla="*/ 348 w 348"/>
                    <a:gd name="T11" fmla="*/ 190 h 380"/>
                    <a:gd name="T12" fmla="*/ 159 w 348"/>
                    <a:gd name="T13" fmla="*/ 0 h 380"/>
                  </a:gdLst>
                  <a:ahLst/>
                  <a:cxnLst>
                    <a:cxn ang="0">
                      <a:pos x="T0" y="T1"/>
                    </a:cxn>
                    <a:cxn ang="0">
                      <a:pos x="T2" y="T3"/>
                    </a:cxn>
                    <a:cxn ang="0">
                      <a:pos x="T4" y="T5"/>
                    </a:cxn>
                    <a:cxn ang="0">
                      <a:pos x="T6" y="T7"/>
                    </a:cxn>
                    <a:cxn ang="0">
                      <a:pos x="T8" y="T9"/>
                    </a:cxn>
                    <a:cxn ang="0">
                      <a:pos x="T10" y="T11"/>
                    </a:cxn>
                    <a:cxn ang="0">
                      <a:pos x="T12" y="T13"/>
                    </a:cxn>
                  </a:cxnLst>
                  <a:rect l="0" t="0" r="r" b="b"/>
                  <a:pathLst>
                    <a:path w="348" h="380">
                      <a:moveTo>
                        <a:pt x="159" y="0"/>
                      </a:moveTo>
                      <a:cubicBezTo>
                        <a:pt x="95" y="0"/>
                        <a:pt x="43" y="32"/>
                        <a:pt x="11" y="74"/>
                      </a:cubicBezTo>
                      <a:cubicBezTo>
                        <a:pt x="22" y="106"/>
                        <a:pt x="32" y="138"/>
                        <a:pt x="32" y="180"/>
                      </a:cubicBezTo>
                      <a:cubicBezTo>
                        <a:pt x="32" y="222"/>
                        <a:pt x="22" y="264"/>
                        <a:pt x="0" y="296"/>
                      </a:cubicBezTo>
                      <a:cubicBezTo>
                        <a:pt x="32" y="349"/>
                        <a:pt x="95" y="380"/>
                        <a:pt x="159" y="380"/>
                      </a:cubicBezTo>
                      <a:cubicBezTo>
                        <a:pt x="264" y="380"/>
                        <a:pt x="348" y="296"/>
                        <a:pt x="348" y="190"/>
                      </a:cubicBezTo>
                      <a:cubicBezTo>
                        <a:pt x="348" y="85"/>
                        <a:pt x="264" y="0"/>
                        <a:pt x="15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8" name="Gruppieren 64">
                  <a:extLst>
                    <a:ext uri="{FF2B5EF4-FFF2-40B4-BE49-F238E27FC236}">
                      <a16:creationId xmlns:a16="http://schemas.microsoft.com/office/drawing/2014/main" id="{7FA3DACA-C733-9C42-BF8E-6E1364738888}"/>
                    </a:ext>
                  </a:extLst>
                </p:cNvPr>
                <p:cNvGrpSpPr/>
                <p:nvPr/>
              </p:nvGrpSpPr>
              <p:grpSpPr>
                <a:xfrm>
                  <a:off x="8104483" y="1543041"/>
                  <a:ext cx="439247" cy="497878"/>
                  <a:chOff x="8293899" y="3319465"/>
                  <a:chExt cx="720726" cy="816928"/>
                </a:xfrm>
                <a:solidFill>
                  <a:srgbClr val="798BB3"/>
                </a:solidFill>
              </p:grpSpPr>
              <p:grpSp>
                <p:nvGrpSpPr>
                  <p:cNvPr id="99" name="Gruppieren 65">
                    <a:extLst>
                      <a:ext uri="{FF2B5EF4-FFF2-40B4-BE49-F238E27FC236}">
                        <a16:creationId xmlns:a16="http://schemas.microsoft.com/office/drawing/2014/main" id="{9CCC26B7-79DC-1341-8A8F-7BCDCF374664}"/>
                      </a:ext>
                    </a:extLst>
                  </p:cNvPr>
                  <p:cNvGrpSpPr/>
                  <p:nvPr/>
                </p:nvGrpSpPr>
                <p:grpSpPr>
                  <a:xfrm>
                    <a:off x="8293899" y="3319465"/>
                    <a:ext cx="720726" cy="623888"/>
                    <a:chOff x="8642356" y="3319465"/>
                    <a:chExt cx="720726" cy="623888"/>
                  </a:xfrm>
                  <a:grpFill/>
                </p:grpSpPr>
                <p:sp>
                  <p:nvSpPr>
                    <p:cNvPr id="101" name="Freeform 20">
                      <a:extLst>
                        <a:ext uri="{FF2B5EF4-FFF2-40B4-BE49-F238E27FC236}">
                          <a16:creationId xmlns:a16="http://schemas.microsoft.com/office/drawing/2014/main" id="{C997AF96-AED4-8741-9F66-44531551320E}"/>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2" name="Freeform 21">
                      <a:extLst>
                        <a:ext uri="{FF2B5EF4-FFF2-40B4-BE49-F238E27FC236}">
                          <a16:creationId xmlns:a16="http://schemas.microsoft.com/office/drawing/2014/main" id="{CC2D3F34-371A-374D-B0F7-4E5E4DDAAD25}"/>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3" name="Freeform 22">
                      <a:extLst>
                        <a:ext uri="{FF2B5EF4-FFF2-40B4-BE49-F238E27FC236}">
                          <a16:creationId xmlns:a16="http://schemas.microsoft.com/office/drawing/2014/main" id="{B9639742-4CE8-5C42-84EC-A712A5F067C1}"/>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4" name="Freeform 23">
                      <a:extLst>
                        <a:ext uri="{FF2B5EF4-FFF2-40B4-BE49-F238E27FC236}">
                          <a16:creationId xmlns:a16="http://schemas.microsoft.com/office/drawing/2014/main" id="{79B06D51-7BBA-1142-8B2A-2D5D4217593A}"/>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5" name="Freeform 24">
                      <a:extLst>
                        <a:ext uri="{FF2B5EF4-FFF2-40B4-BE49-F238E27FC236}">
                          <a16:creationId xmlns:a16="http://schemas.microsoft.com/office/drawing/2014/main" id="{E0EA2B6D-9579-4E46-88E1-C4472BFE04CF}"/>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6" name="Freeform 25">
                      <a:extLst>
                        <a:ext uri="{FF2B5EF4-FFF2-40B4-BE49-F238E27FC236}">
                          <a16:creationId xmlns:a16="http://schemas.microsoft.com/office/drawing/2014/main" id="{B4013885-B0FA-184C-8542-C73B2F4EAED5}"/>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7" name="Freeform 26">
                      <a:extLst>
                        <a:ext uri="{FF2B5EF4-FFF2-40B4-BE49-F238E27FC236}">
                          <a16:creationId xmlns:a16="http://schemas.microsoft.com/office/drawing/2014/main" id="{F25CC618-F79F-BC46-B44C-84C7BC36A4DC}"/>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00" name="Freeform 30">
                    <a:extLst>
                      <a:ext uri="{FF2B5EF4-FFF2-40B4-BE49-F238E27FC236}">
                        <a16:creationId xmlns:a16="http://schemas.microsoft.com/office/drawing/2014/main" id="{61F43E5E-CFA5-E042-BDC5-3DDD620A1846}"/>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8" name="Gruppieren 74">
                  <a:extLst>
                    <a:ext uri="{FF2B5EF4-FFF2-40B4-BE49-F238E27FC236}">
                      <a16:creationId xmlns:a16="http://schemas.microsoft.com/office/drawing/2014/main" id="{3949F3DF-5683-C340-96E9-7138D3633B7A}"/>
                    </a:ext>
                  </a:extLst>
                </p:cNvPr>
                <p:cNvGrpSpPr/>
                <p:nvPr/>
              </p:nvGrpSpPr>
              <p:grpSpPr>
                <a:xfrm>
                  <a:off x="9451309" y="1543041"/>
                  <a:ext cx="439247" cy="497878"/>
                  <a:chOff x="8293899" y="3319465"/>
                  <a:chExt cx="720726" cy="816928"/>
                </a:xfrm>
                <a:solidFill>
                  <a:srgbClr val="798BB3"/>
                </a:solidFill>
              </p:grpSpPr>
              <p:grpSp>
                <p:nvGrpSpPr>
                  <p:cNvPr id="109" name="Gruppieren 75">
                    <a:extLst>
                      <a:ext uri="{FF2B5EF4-FFF2-40B4-BE49-F238E27FC236}">
                        <a16:creationId xmlns:a16="http://schemas.microsoft.com/office/drawing/2014/main" id="{1B323A4C-3BE4-BB47-B0E3-B1C1C68CEC16}"/>
                      </a:ext>
                    </a:extLst>
                  </p:cNvPr>
                  <p:cNvGrpSpPr/>
                  <p:nvPr/>
                </p:nvGrpSpPr>
                <p:grpSpPr>
                  <a:xfrm>
                    <a:off x="8293899" y="3319465"/>
                    <a:ext cx="720726" cy="623888"/>
                    <a:chOff x="8642356" y="3319465"/>
                    <a:chExt cx="720726" cy="623888"/>
                  </a:xfrm>
                  <a:grpFill/>
                </p:grpSpPr>
                <p:sp>
                  <p:nvSpPr>
                    <p:cNvPr id="111" name="Freeform 20">
                      <a:extLst>
                        <a:ext uri="{FF2B5EF4-FFF2-40B4-BE49-F238E27FC236}">
                          <a16:creationId xmlns:a16="http://schemas.microsoft.com/office/drawing/2014/main" id="{912C267B-498E-2143-8B38-4AF948D549A1}"/>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2" name="Freeform 21">
                      <a:extLst>
                        <a:ext uri="{FF2B5EF4-FFF2-40B4-BE49-F238E27FC236}">
                          <a16:creationId xmlns:a16="http://schemas.microsoft.com/office/drawing/2014/main" id="{A7AF0C72-DFA2-2344-8CD1-A3DAAA58C471}"/>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3" name="Freeform 22">
                      <a:extLst>
                        <a:ext uri="{FF2B5EF4-FFF2-40B4-BE49-F238E27FC236}">
                          <a16:creationId xmlns:a16="http://schemas.microsoft.com/office/drawing/2014/main" id="{A1E4DA99-A2F1-1E49-B37D-6FF1A735381E}"/>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4" name="Freeform 23">
                      <a:extLst>
                        <a:ext uri="{FF2B5EF4-FFF2-40B4-BE49-F238E27FC236}">
                          <a16:creationId xmlns:a16="http://schemas.microsoft.com/office/drawing/2014/main" id="{6649439A-DF48-B44E-823A-1B2645706814}"/>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5" name="Freeform 24">
                      <a:extLst>
                        <a:ext uri="{FF2B5EF4-FFF2-40B4-BE49-F238E27FC236}">
                          <a16:creationId xmlns:a16="http://schemas.microsoft.com/office/drawing/2014/main" id="{E26DC2CE-2732-2A41-AF86-6B25DA81A058}"/>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6" name="Freeform 25">
                      <a:extLst>
                        <a:ext uri="{FF2B5EF4-FFF2-40B4-BE49-F238E27FC236}">
                          <a16:creationId xmlns:a16="http://schemas.microsoft.com/office/drawing/2014/main" id="{9E6FC3C5-0149-BF47-9804-68432184A073}"/>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7" name="Freeform 26">
                      <a:extLst>
                        <a:ext uri="{FF2B5EF4-FFF2-40B4-BE49-F238E27FC236}">
                          <a16:creationId xmlns:a16="http://schemas.microsoft.com/office/drawing/2014/main" id="{F725D72B-9874-5B41-925F-96739E2F6D8E}"/>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10" name="Freeform 30">
                    <a:extLst>
                      <a:ext uri="{FF2B5EF4-FFF2-40B4-BE49-F238E27FC236}">
                        <a16:creationId xmlns:a16="http://schemas.microsoft.com/office/drawing/2014/main" id="{FD365CA1-D9D5-9E4F-A736-AC4760EBB9FE}"/>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18" name="Gruppieren 84">
                  <a:extLst>
                    <a:ext uri="{FF2B5EF4-FFF2-40B4-BE49-F238E27FC236}">
                      <a16:creationId xmlns:a16="http://schemas.microsoft.com/office/drawing/2014/main" id="{D95A7C9D-0828-CB47-AE59-766622E3E3A9}"/>
                    </a:ext>
                  </a:extLst>
                </p:cNvPr>
                <p:cNvGrpSpPr/>
                <p:nvPr/>
              </p:nvGrpSpPr>
              <p:grpSpPr>
                <a:xfrm>
                  <a:off x="10053998" y="1799841"/>
                  <a:ext cx="334871" cy="379570"/>
                  <a:chOff x="8293899" y="3319465"/>
                  <a:chExt cx="720726" cy="816928"/>
                </a:xfrm>
                <a:solidFill>
                  <a:srgbClr val="798BB3"/>
                </a:solidFill>
              </p:grpSpPr>
              <p:grpSp>
                <p:nvGrpSpPr>
                  <p:cNvPr id="119" name="Gruppieren 85">
                    <a:extLst>
                      <a:ext uri="{FF2B5EF4-FFF2-40B4-BE49-F238E27FC236}">
                        <a16:creationId xmlns:a16="http://schemas.microsoft.com/office/drawing/2014/main" id="{AEEF954C-BD3F-FF42-845D-153E24EE1230}"/>
                      </a:ext>
                    </a:extLst>
                  </p:cNvPr>
                  <p:cNvGrpSpPr/>
                  <p:nvPr/>
                </p:nvGrpSpPr>
                <p:grpSpPr>
                  <a:xfrm>
                    <a:off x="8293899" y="3319465"/>
                    <a:ext cx="720726" cy="623888"/>
                    <a:chOff x="8642356" y="3319465"/>
                    <a:chExt cx="720726" cy="623888"/>
                  </a:xfrm>
                  <a:grpFill/>
                </p:grpSpPr>
                <p:sp>
                  <p:nvSpPr>
                    <p:cNvPr id="121" name="Freeform 20">
                      <a:extLst>
                        <a:ext uri="{FF2B5EF4-FFF2-40B4-BE49-F238E27FC236}">
                          <a16:creationId xmlns:a16="http://schemas.microsoft.com/office/drawing/2014/main" id="{CE1E9798-C776-1643-973F-D0D9EB73EA8E}"/>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2" name="Freeform 21">
                      <a:extLst>
                        <a:ext uri="{FF2B5EF4-FFF2-40B4-BE49-F238E27FC236}">
                          <a16:creationId xmlns:a16="http://schemas.microsoft.com/office/drawing/2014/main" id="{946ECAA9-0AC8-3F40-A973-9690813B4EB1}"/>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3" name="Freeform 22">
                      <a:extLst>
                        <a:ext uri="{FF2B5EF4-FFF2-40B4-BE49-F238E27FC236}">
                          <a16:creationId xmlns:a16="http://schemas.microsoft.com/office/drawing/2014/main" id="{0AAD0449-1660-C249-B4CF-A21EA168AB18}"/>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4" name="Freeform 23">
                      <a:extLst>
                        <a:ext uri="{FF2B5EF4-FFF2-40B4-BE49-F238E27FC236}">
                          <a16:creationId xmlns:a16="http://schemas.microsoft.com/office/drawing/2014/main" id="{6775334D-2EE9-B849-88E2-2B6434E3FD16}"/>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5" name="Freeform 24">
                      <a:extLst>
                        <a:ext uri="{FF2B5EF4-FFF2-40B4-BE49-F238E27FC236}">
                          <a16:creationId xmlns:a16="http://schemas.microsoft.com/office/drawing/2014/main" id="{D6558E1D-DB88-7C43-9E6F-839C62B40582}"/>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6" name="Freeform 25">
                      <a:extLst>
                        <a:ext uri="{FF2B5EF4-FFF2-40B4-BE49-F238E27FC236}">
                          <a16:creationId xmlns:a16="http://schemas.microsoft.com/office/drawing/2014/main" id="{4CF647DD-14C3-3445-B0F8-29B84C7870C9}"/>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7" name="Freeform 26">
                      <a:extLst>
                        <a:ext uri="{FF2B5EF4-FFF2-40B4-BE49-F238E27FC236}">
                          <a16:creationId xmlns:a16="http://schemas.microsoft.com/office/drawing/2014/main" id="{80EF9912-0389-2440-96B7-DA01BA5A4666}"/>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20" name="Freeform 30">
                    <a:extLst>
                      <a:ext uri="{FF2B5EF4-FFF2-40B4-BE49-F238E27FC236}">
                        <a16:creationId xmlns:a16="http://schemas.microsoft.com/office/drawing/2014/main" id="{8815FB0A-09DA-7E46-9958-90D8517677B5}"/>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8" name="Gruppieren 94">
                  <a:extLst>
                    <a:ext uri="{FF2B5EF4-FFF2-40B4-BE49-F238E27FC236}">
                      <a16:creationId xmlns:a16="http://schemas.microsoft.com/office/drawing/2014/main" id="{E4D1D764-E0AE-034E-B524-A9D32F2CEAA2}"/>
                    </a:ext>
                  </a:extLst>
                </p:cNvPr>
                <p:cNvGrpSpPr/>
                <p:nvPr/>
              </p:nvGrpSpPr>
              <p:grpSpPr>
                <a:xfrm>
                  <a:off x="7616556" y="1799841"/>
                  <a:ext cx="334871" cy="379570"/>
                  <a:chOff x="8293899" y="3319465"/>
                  <a:chExt cx="720726" cy="816928"/>
                </a:xfrm>
                <a:solidFill>
                  <a:srgbClr val="798BB3"/>
                </a:solidFill>
              </p:grpSpPr>
              <p:grpSp>
                <p:nvGrpSpPr>
                  <p:cNvPr id="129" name="Gruppieren 95">
                    <a:extLst>
                      <a:ext uri="{FF2B5EF4-FFF2-40B4-BE49-F238E27FC236}">
                        <a16:creationId xmlns:a16="http://schemas.microsoft.com/office/drawing/2014/main" id="{01E419F3-CA86-C64E-8B60-85709EAAD8AE}"/>
                      </a:ext>
                    </a:extLst>
                  </p:cNvPr>
                  <p:cNvGrpSpPr/>
                  <p:nvPr/>
                </p:nvGrpSpPr>
                <p:grpSpPr>
                  <a:xfrm>
                    <a:off x="8293899" y="3319465"/>
                    <a:ext cx="720726" cy="623888"/>
                    <a:chOff x="8642356" y="3319465"/>
                    <a:chExt cx="720726" cy="623888"/>
                  </a:xfrm>
                  <a:grpFill/>
                </p:grpSpPr>
                <p:sp>
                  <p:nvSpPr>
                    <p:cNvPr id="131" name="Freeform 20">
                      <a:extLst>
                        <a:ext uri="{FF2B5EF4-FFF2-40B4-BE49-F238E27FC236}">
                          <a16:creationId xmlns:a16="http://schemas.microsoft.com/office/drawing/2014/main" id="{C8A34D80-7BC0-BA44-B151-EB8571A4B8BD}"/>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2" name="Freeform 21">
                      <a:extLst>
                        <a:ext uri="{FF2B5EF4-FFF2-40B4-BE49-F238E27FC236}">
                          <a16:creationId xmlns:a16="http://schemas.microsoft.com/office/drawing/2014/main" id="{8CFBD642-2096-D142-B791-53A29C9B8B13}"/>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3" name="Freeform 22">
                      <a:extLst>
                        <a:ext uri="{FF2B5EF4-FFF2-40B4-BE49-F238E27FC236}">
                          <a16:creationId xmlns:a16="http://schemas.microsoft.com/office/drawing/2014/main" id="{95BDFD8A-6402-D04C-A496-162694D231BF}"/>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4" name="Freeform 23">
                      <a:extLst>
                        <a:ext uri="{FF2B5EF4-FFF2-40B4-BE49-F238E27FC236}">
                          <a16:creationId xmlns:a16="http://schemas.microsoft.com/office/drawing/2014/main" id="{8B2AC7C7-E96E-6A44-AF49-647CE68D4251}"/>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5" name="Freeform 24">
                      <a:extLst>
                        <a:ext uri="{FF2B5EF4-FFF2-40B4-BE49-F238E27FC236}">
                          <a16:creationId xmlns:a16="http://schemas.microsoft.com/office/drawing/2014/main" id="{7D6A1D52-3B9F-ED4D-AC6C-57ED9CF208F7}"/>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6" name="Freeform 25">
                      <a:extLst>
                        <a:ext uri="{FF2B5EF4-FFF2-40B4-BE49-F238E27FC236}">
                          <a16:creationId xmlns:a16="http://schemas.microsoft.com/office/drawing/2014/main" id="{E6D986FD-6A3F-2A4A-B527-7B7B7469D0D7}"/>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7" name="Freeform 26">
                      <a:extLst>
                        <a:ext uri="{FF2B5EF4-FFF2-40B4-BE49-F238E27FC236}">
                          <a16:creationId xmlns:a16="http://schemas.microsoft.com/office/drawing/2014/main" id="{213E892F-928F-6845-BCC1-2660F57B1E0D}"/>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30" name="Freeform 30">
                    <a:extLst>
                      <a:ext uri="{FF2B5EF4-FFF2-40B4-BE49-F238E27FC236}">
                        <a16:creationId xmlns:a16="http://schemas.microsoft.com/office/drawing/2014/main" id="{8A4A8E7F-91B7-8A4A-AD6A-FC2698C22E57}"/>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39" name="Herz 104">
                  <a:extLst>
                    <a:ext uri="{FF2B5EF4-FFF2-40B4-BE49-F238E27FC236}">
                      <a16:creationId xmlns:a16="http://schemas.microsoft.com/office/drawing/2014/main" id="{068F9EBB-EC8B-A145-A9B6-15179116D742}"/>
                    </a:ext>
                  </a:extLst>
                </p:cNvPr>
                <p:cNvSpPr/>
                <p:nvPr/>
              </p:nvSpPr>
              <p:spPr bwMode="gray">
                <a:xfrm>
                  <a:off x="9043445" y="3012223"/>
                  <a:ext cx="401516" cy="401516"/>
                </a:xfrm>
                <a:prstGeom prst="hear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2" name="Herz 108">
                  <a:extLst>
                    <a:ext uri="{FF2B5EF4-FFF2-40B4-BE49-F238E27FC236}">
                      <a16:creationId xmlns:a16="http://schemas.microsoft.com/office/drawing/2014/main" id="{9B33EF51-6923-E74C-BFBF-964DA971E0BD}"/>
                    </a:ext>
                  </a:extLst>
                </p:cNvPr>
                <p:cNvSpPr/>
                <p:nvPr/>
              </p:nvSpPr>
              <p:spPr bwMode="gray">
                <a:xfrm>
                  <a:off x="9803781" y="2979149"/>
                  <a:ext cx="268092" cy="268092"/>
                </a:xfrm>
                <a:prstGeom prst="heart">
                  <a:avLst/>
                </a:prstGeom>
                <a:solidFill>
                  <a:srgbClr val="798B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5" name="Herz 133">
                  <a:extLst>
                    <a:ext uri="{FF2B5EF4-FFF2-40B4-BE49-F238E27FC236}">
                      <a16:creationId xmlns:a16="http://schemas.microsoft.com/office/drawing/2014/main" id="{8E600524-4B9A-6446-9225-148C4975C837}"/>
                    </a:ext>
                  </a:extLst>
                </p:cNvPr>
                <p:cNvSpPr/>
                <p:nvPr/>
              </p:nvSpPr>
              <p:spPr bwMode="gray">
                <a:xfrm>
                  <a:off x="10326103" y="2932800"/>
                  <a:ext cx="194917" cy="194917"/>
                </a:xfrm>
                <a:prstGeom prst="heart">
                  <a:avLst/>
                </a:prstGeom>
                <a:solidFill>
                  <a:srgbClr val="798B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7" name="Group 16">
                <a:extLst>
                  <a:ext uri="{FF2B5EF4-FFF2-40B4-BE49-F238E27FC236}">
                    <a16:creationId xmlns:a16="http://schemas.microsoft.com/office/drawing/2014/main" id="{D8B1E0E0-F5C4-6545-B473-8E0E44B3CDB7}"/>
                  </a:ext>
                </a:extLst>
              </p:cNvPr>
              <p:cNvGrpSpPr/>
              <p:nvPr/>
            </p:nvGrpSpPr>
            <p:grpSpPr>
              <a:xfrm>
                <a:off x="6784762" y="2154416"/>
                <a:ext cx="993667" cy="1077404"/>
                <a:chOff x="6178965" y="1339170"/>
                <a:chExt cx="1713297" cy="1857677"/>
              </a:xfrm>
            </p:grpSpPr>
            <p:pic>
              <p:nvPicPr>
                <p:cNvPr id="15" name="Graphic 14" descr="Factory with solid fill">
                  <a:extLst>
                    <a:ext uri="{FF2B5EF4-FFF2-40B4-BE49-F238E27FC236}">
                      <a16:creationId xmlns:a16="http://schemas.microsoft.com/office/drawing/2014/main" id="{4978C605-8894-5B47-8B7C-857EA9F088A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679479" y="1339170"/>
                  <a:ext cx="914400" cy="914400"/>
                </a:xfrm>
                <a:prstGeom prst="rect">
                  <a:avLst/>
                </a:prstGeom>
              </p:spPr>
            </p:pic>
            <p:pic>
              <p:nvPicPr>
                <p:cNvPr id="153" name="Graphic 152" descr="Factory with solid fill">
                  <a:extLst>
                    <a:ext uri="{FF2B5EF4-FFF2-40B4-BE49-F238E27FC236}">
                      <a16:creationId xmlns:a16="http://schemas.microsoft.com/office/drawing/2014/main" id="{6AF80879-C081-944C-A923-7A92D45D825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78965" y="1907061"/>
                  <a:ext cx="914400" cy="914400"/>
                </a:xfrm>
                <a:prstGeom prst="rect">
                  <a:avLst/>
                </a:prstGeom>
              </p:spPr>
            </p:pic>
            <p:pic>
              <p:nvPicPr>
                <p:cNvPr id="154" name="Graphic 153" descr="Factory with solid fill">
                  <a:extLst>
                    <a:ext uri="{FF2B5EF4-FFF2-40B4-BE49-F238E27FC236}">
                      <a16:creationId xmlns:a16="http://schemas.microsoft.com/office/drawing/2014/main" id="{89998B46-F6D9-D144-8DDA-1B388E5F45E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977862" y="2282447"/>
                  <a:ext cx="914400" cy="914400"/>
                </a:xfrm>
                <a:prstGeom prst="rect">
                  <a:avLst/>
                </a:prstGeom>
              </p:spPr>
            </p:pic>
          </p:grpSp>
          <p:sp>
            <p:nvSpPr>
              <p:cNvPr id="155" name="Rectangle 154">
                <a:extLst>
                  <a:ext uri="{FF2B5EF4-FFF2-40B4-BE49-F238E27FC236}">
                    <a16:creationId xmlns:a16="http://schemas.microsoft.com/office/drawing/2014/main" id="{93A66A55-F377-C240-A834-C9BE00AA90BA}"/>
                  </a:ext>
                </a:extLst>
              </p:cNvPr>
              <p:cNvSpPr/>
              <p:nvPr/>
            </p:nvSpPr>
            <p:spPr>
              <a:xfrm>
                <a:off x="6890301" y="3448694"/>
                <a:ext cx="782587" cy="400110"/>
              </a:xfrm>
              <a:prstGeom prst="rect">
                <a:avLst/>
              </a:prstGeom>
            </p:spPr>
            <p:txBody>
              <a:bodyPr wrap="none">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Industrial </a:t>
                </a:r>
              </a:p>
              <a:p>
                <a:pPr algn="ctr"/>
                <a:r>
                  <a:rPr lang="en-US" sz="1000" dirty="0">
                    <a:latin typeface="Open Sans" panose="020B0606030504020204" pitchFamily="34" charset="0"/>
                    <a:ea typeface="Open Sans" panose="020B0606030504020204" pitchFamily="34" charset="0"/>
                    <a:cs typeface="Open Sans" panose="020B0606030504020204" pitchFamily="34" charset="0"/>
                  </a:rPr>
                  <a:t>players</a:t>
                </a:r>
                <a:endParaRPr lang="en-US" sz="1000" dirty="0"/>
              </a:p>
            </p:txBody>
          </p:sp>
          <p:sp>
            <p:nvSpPr>
              <p:cNvPr id="156" name="Rectangle 155">
                <a:extLst>
                  <a:ext uri="{FF2B5EF4-FFF2-40B4-BE49-F238E27FC236}">
                    <a16:creationId xmlns:a16="http://schemas.microsoft.com/office/drawing/2014/main" id="{DBE80D0C-F5DE-4245-BC38-6D28B5690C65}"/>
                  </a:ext>
                </a:extLst>
              </p:cNvPr>
              <p:cNvSpPr/>
              <p:nvPr/>
            </p:nvSpPr>
            <p:spPr>
              <a:xfrm>
                <a:off x="8751375" y="3448694"/>
                <a:ext cx="811441" cy="246221"/>
              </a:xfrm>
              <a:prstGeom prst="rect">
                <a:avLst/>
              </a:prstGeom>
            </p:spPr>
            <p:txBody>
              <a:bodyPr wrap="none">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“Interface”</a:t>
                </a:r>
              </a:p>
            </p:txBody>
          </p:sp>
          <p:grpSp>
            <p:nvGrpSpPr>
              <p:cNvPr id="34" name="Group 33">
                <a:extLst>
                  <a:ext uri="{FF2B5EF4-FFF2-40B4-BE49-F238E27FC236}">
                    <a16:creationId xmlns:a16="http://schemas.microsoft.com/office/drawing/2014/main" id="{EBF74FC0-8CB9-BD40-8924-8A3BB832B43F}"/>
                  </a:ext>
                </a:extLst>
              </p:cNvPr>
              <p:cNvGrpSpPr/>
              <p:nvPr/>
            </p:nvGrpSpPr>
            <p:grpSpPr>
              <a:xfrm>
                <a:off x="8004738" y="1973118"/>
                <a:ext cx="2312638" cy="1440000"/>
                <a:chOff x="7377351" y="1973118"/>
                <a:chExt cx="2312638" cy="1440000"/>
              </a:xfrm>
            </p:grpSpPr>
            <p:grpSp>
              <p:nvGrpSpPr>
                <p:cNvPr id="22" name="Group 21">
                  <a:extLst>
                    <a:ext uri="{FF2B5EF4-FFF2-40B4-BE49-F238E27FC236}">
                      <a16:creationId xmlns:a16="http://schemas.microsoft.com/office/drawing/2014/main" id="{9A357006-C8AD-F547-8EAE-15E56DCCDF5B}"/>
                    </a:ext>
                  </a:extLst>
                </p:cNvPr>
                <p:cNvGrpSpPr/>
                <p:nvPr/>
              </p:nvGrpSpPr>
              <p:grpSpPr>
                <a:xfrm>
                  <a:off x="7816073" y="1973118"/>
                  <a:ext cx="1440000" cy="1440000"/>
                  <a:chOff x="7816073" y="1973118"/>
                  <a:chExt cx="1440000" cy="1440000"/>
                </a:xfrm>
              </p:grpSpPr>
              <p:grpSp>
                <p:nvGrpSpPr>
                  <p:cNvPr id="21" name="Group 20">
                    <a:extLst>
                      <a:ext uri="{FF2B5EF4-FFF2-40B4-BE49-F238E27FC236}">
                        <a16:creationId xmlns:a16="http://schemas.microsoft.com/office/drawing/2014/main" id="{4586A0B3-8C73-B641-90FE-6523FD50C6BC}"/>
                      </a:ext>
                    </a:extLst>
                  </p:cNvPr>
                  <p:cNvGrpSpPr/>
                  <p:nvPr/>
                </p:nvGrpSpPr>
                <p:grpSpPr>
                  <a:xfrm>
                    <a:off x="7939400" y="2248098"/>
                    <a:ext cx="1193346" cy="890040"/>
                    <a:chOff x="7963047" y="2263264"/>
                    <a:chExt cx="1193346" cy="890040"/>
                  </a:xfrm>
                </p:grpSpPr>
                <p:pic>
                  <p:nvPicPr>
                    <p:cNvPr id="50" name="Grafik 4">
                      <a:extLst>
                        <a:ext uri="{FF2B5EF4-FFF2-40B4-BE49-F238E27FC236}">
                          <a16:creationId xmlns:a16="http://schemas.microsoft.com/office/drawing/2014/main" id="{06398C44-6749-4C49-A378-57E56C0DC611}"/>
                        </a:ext>
                      </a:extLst>
                    </p:cNvPr>
                    <p:cNvPicPr>
                      <a:picLocks noChangeAspect="1"/>
                    </p:cNvPicPr>
                    <p:nvPr/>
                  </p:nvPicPr>
                  <p:blipFill rotWithShape="1">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963047" y="2263264"/>
                      <a:ext cx="1193345" cy="293962"/>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AB734CC0-EAE8-6244-85D6-D2C44A3687BD}"/>
                        </a:ext>
                      </a:extLst>
                    </p:cNvPr>
                    <p:cNvPicPr>
                      <a:picLocks noChangeAspect="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63047" y="2804961"/>
                      <a:ext cx="1193346" cy="348343"/>
                    </a:xfrm>
                    <a:prstGeom prst="rect">
                      <a:avLst/>
                    </a:prstGeom>
                  </p:spPr>
                </p:pic>
              </p:grpSp>
              <p:sp>
                <p:nvSpPr>
                  <p:cNvPr id="18" name="Rectangle 17">
                    <a:extLst>
                      <a:ext uri="{FF2B5EF4-FFF2-40B4-BE49-F238E27FC236}">
                        <a16:creationId xmlns:a16="http://schemas.microsoft.com/office/drawing/2014/main" id="{DB9EAB13-5C7A-B942-8514-AAE678A17AB8}"/>
                      </a:ext>
                    </a:extLst>
                  </p:cNvPr>
                  <p:cNvSpPr/>
                  <p:nvPr/>
                </p:nvSpPr>
                <p:spPr>
                  <a:xfrm>
                    <a:off x="7816073" y="1973118"/>
                    <a:ext cx="1440000" cy="1440000"/>
                  </a:xfrm>
                  <a:prstGeom prst="rect">
                    <a:avLst/>
                  </a:prstGeom>
                  <a:no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a:extLst>
                    <a:ext uri="{FF2B5EF4-FFF2-40B4-BE49-F238E27FC236}">
                      <a16:creationId xmlns:a16="http://schemas.microsoft.com/office/drawing/2014/main" id="{6437D2B9-500B-D049-BDA4-8105FF43D460}"/>
                    </a:ext>
                  </a:extLst>
                </p:cNvPr>
                <p:cNvCxnSpPr/>
                <p:nvPr/>
              </p:nvCxnSpPr>
              <p:spPr>
                <a:xfrm>
                  <a:off x="9509989" y="2693118"/>
                  <a:ext cx="180000" cy="0"/>
                </a:xfrm>
                <a:prstGeom prst="line">
                  <a:avLst/>
                </a:prstGeom>
                <a:ln w="19050">
                  <a:solidFill>
                    <a:srgbClr val="798BB3"/>
                  </a:solidFill>
                  <a:headEnd type="ova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7210D2A4-51CF-DF4D-987D-DF81C7A5BF41}"/>
                    </a:ext>
                  </a:extLst>
                </p:cNvPr>
                <p:cNvCxnSpPr/>
                <p:nvPr/>
              </p:nvCxnSpPr>
              <p:spPr>
                <a:xfrm>
                  <a:off x="7377351" y="2692417"/>
                  <a:ext cx="180000" cy="0"/>
                </a:xfrm>
                <a:prstGeom prst="line">
                  <a:avLst/>
                </a:prstGeom>
                <a:ln w="19050">
                  <a:solidFill>
                    <a:srgbClr val="798BB3"/>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40DE31A1-40FE-DC40-91C2-AEEDAECED1F6}"/>
                    </a:ext>
                  </a:extLst>
                </p:cNvPr>
                <p:cNvGrpSpPr/>
                <p:nvPr/>
              </p:nvGrpSpPr>
              <p:grpSpPr>
                <a:xfrm>
                  <a:off x="7505032" y="2620451"/>
                  <a:ext cx="308782" cy="145334"/>
                  <a:chOff x="7448308" y="4245691"/>
                  <a:chExt cx="308782" cy="145334"/>
                </a:xfrm>
              </p:grpSpPr>
              <p:sp>
                <p:nvSpPr>
                  <p:cNvPr id="162" name="Freeform 161">
                    <a:extLst>
                      <a:ext uri="{FF2B5EF4-FFF2-40B4-BE49-F238E27FC236}">
                        <a16:creationId xmlns:a16="http://schemas.microsoft.com/office/drawing/2014/main" id="{E96C4C42-E98A-7745-A3F3-CF696C18BE2F}"/>
                      </a:ext>
                    </a:extLst>
                  </p:cNvPr>
                  <p:cNvSpPr/>
                  <p:nvPr/>
                </p:nvSpPr>
                <p:spPr>
                  <a:xfrm>
                    <a:off x="7448308" y="4245691"/>
                    <a:ext cx="128782" cy="145334"/>
                  </a:xfrm>
                  <a:custGeom>
                    <a:avLst/>
                    <a:gdLst>
                      <a:gd name="connsiteX0" fmla="*/ 61604 w 141379"/>
                      <a:gd name="connsiteY0" fmla="*/ 0 h 159550"/>
                      <a:gd name="connsiteX1" fmla="*/ 141379 w 141379"/>
                      <a:gd name="connsiteY1" fmla="*/ 79775 h 159550"/>
                      <a:gd name="connsiteX2" fmla="*/ 61604 w 141379"/>
                      <a:gd name="connsiteY2" fmla="*/ 159550 h 159550"/>
                      <a:gd name="connsiteX3" fmla="*/ 5195 w 141379"/>
                      <a:gd name="connsiteY3" fmla="*/ 136185 h 159550"/>
                      <a:gd name="connsiteX4" fmla="*/ 0 w 141379"/>
                      <a:gd name="connsiteY4" fmla="*/ 128480 h 159550"/>
                      <a:gd name="connsiteX5" fmla="*/ 30339 w 141379"/>
                      <a:gd name="connsiteY5" fmla="*/ 128480 h 159550"/>
                      <a:gd name="connsiteX6" fmla="*/ 38660 w 141379"/>
                      <a:gd name="connsiteY6" fmla="*/ 134090 h 159550"/>
                      <a:gd name="connsiteX7" fmla="*/ 61604 w 141379"/>
                      <a:gd name="connsiteY7" fmla="*/ 138722 h 159550"/>
                      <a:gd name="connsiteX8" fmla="*/ 120550 w 141379"/>
                      <a:gd name="connsiteY8" fmla="*/ 79776 h 159550"/>
                      <a:gd name="connsiteX9" fmla="*/ 61604 w 141379"/>
                      <a:gd name="connsiteY9" fmla="*/ 20830 h 159550"/>
                      <a:gd name="connsiteX10" fmla="*/ 38660 w 141379"/>
                      <a:gd name="connsiteY10" fmla="*/ 25463 h 159550"/>
                      <a:gd name="connsiteX11" fmla="*/ 30342 w 141379"/>
                      <a:gd name="connsiteY11" fmla="*/ 31070 h 159550"/>
                      <a:gd name="connsiteX12" fmla="*/ 0 w 141379"/>
                      <a:gd name="connsiteY12" fmla="*/ 31070 h 159550"/>
                      <a:gd name="connsiteX13" fmla="*/ 5195 w 141379"/>
                      <a:gd name="connsiteY13" fmla="*/ 23366 h 159550"/>
                      <a:gd name="connsiteX14" fmla="*/ 61604 w 141379"/>
                      <a:gd name="connsiteY14" fmla="*/ 0 h 15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379" h="159550">
                        <a:moveTo>
                          <a:pt x="61604" y="0"/>
                        </a:moveTo>
                        <a:cubicBezTo>
                          <a:pt x="105663" y="0"/>
                          <a:pt x="141379" y="35716"/>
                          <a:pt x="141379" y="79775"/>
                        </a:cubicBezTo>
                        <a:cubicBezTo>
                          <a:pt x="141379" y="123834"/>
                          <a:pt x="105663" y="159550"/>
                          <a:pt x="61604" y="159550"/>
                        </a:cubicBezTo>
                        <a:cubicBezTo>
                          <a:pt x="39575" y="159550"/>
                          <a:pt x="19631" y="150621"/>
                          <a:pt x="5195" y="136185"/>
                        </a:cubicBezTo>
                        <a:lnTo>
                          <a:pt x="0" y="128480"/>
                        </a:lnTo>
                        <a:lnTo>
                          <a:pt x="30339" y="128480"/>
                        </a:lnTo>
                        <a:lnTo>
                          <a:pt x="38660" y="134090"/>
                        </a:lnTo>
                        <a:cubicBezTo>
                          <a:pt x="45712" y="137073"/>
                          <a:pt x="53466" y="138722"/>
                          <a:pt x="61604" y="138722"/>
                        </a:cubicBezTo>
                        <a:cubicBezTo>
                          <a:pt x="94159" y="138722"/>
                          <a:pt x="120550" y="112331"/>
                          <a:pt x="120550" y="79776"/>
                        </a:cubicBezTo>
                        <a:cubicBezTo>
                          <a:pt x="120550" y="47221"/>
                          <a:pt x="94159" y="20830"/>
                          <a:pt x="61604" y="20830"/>
                        </a:cubicBezTo>
                        <a:cubicBezTo>
                          <a:pt x="53466" y="20830"/>
                          <a:pt x="45712" y="22480"/>
                          <a:pt x="38660" y="25463"/>
                        </a:cubicBezTo>
                        <a:lnTo>
                          <a:pt x="30342" y="31070"/>
                        </a:lnTo>
                        <a:lnTo>
                          <a:pt x="0" y="31070"/>
                        </a:lnTo>
                        <a:lnTo>
                          <a:pt x="5195" y="23366"/>
                        </a:lnTo>
                        <a:cubicBezTo>
                          <a:pt x="19631" y="8929"/>
                          <a:pt x="39575" y="0"/>
                          <a:pt x="61604" y="0"/>
                        </a:cubicBezTo>
                        <a:close/>
                      </a:path>
                    </a:pathLst>
                  </a:cu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2" name="Straight Connector 31">
                    <a:extLst>
                      <a:ext uri="{FF2B5EF4-FFF2-40B4-BE49-F238E27FC236}">
                        <a16:creationId xmlns:a16="http://schemas.microsoft.com/office/drawing/2014/main" id="{0EF0FA6E-28A1-414D-9782-C84B554BA4B8}"/>
                      </a:ext>
                    </a:extLst>
                  </p:cNvPr>
                  <p:cNvCxnSpPr>
                    <a:cxnSpLocks/>
                  </p:cNvCxnSpPr>
                  <p:nvPr/>
                </p:nvCxnSpPr>
                <p:spPr>
                  <a:xfrm>
                    <a:off x="7577090" y="4318358"/>
                    <a:ext cx="180000" cy="0"/>
                  </a:xfrm>
                  <a:prstGeom prst="line">
                    <a:avLst/>
                  </a:prstGeom>
                  <a:ln w="19050">
                    <a:solidFill>
                      <a:srgbClr val="798BB3"/>
                    </a:solidFill>
                  </a:ln>
                </p:spPr>
                <p:style>
                  <a:lnRef idx="1">
                    <a:schemeClr val="accent1"/>
                  </a:lnRef>
                  <a:fillRef idx="0">
                    <a:schemeClr val="accent1"/>
                  </a:fillRef>
                  <a:effectRef idx="0">
                    <a:schemeClr val="accent1"/>
                  </a:effectRef>
                  <a:fontRef idx="minor">
                    <a:schemeClr val="tx1"/>
                  </a:fontRef>
                </p:style>
              </p:cxnSp>
            </p:grpSp>
            <p:grpSp>
              <p:nvGrpSpPr>
                <p:cNvPr id="163" name="Group 162">
                  <a:extLst>
                    <a:ext uri="{FF2B5EF4-FFF2-40B4-BE49-F238E27FC236}">
                      <a16:creationId xmlns:a16="http://schemas.microsoft.com/office/drawing/2014/main" id="{A8C87165-5ADB-0A45-AD77-BFDEEA9F004C}"/>
                    </a:ext>
                  </a:extLst>
                </p:cNvPr>
                <p:cNvGrpSpPr/>
                <p:nvPr/>
              </p:nvGrpSpPr>
              <p:grpSpPr>
                <a:xfrm flipH="1">
                  <a:off x="9256073" y="2620451"/>
                  <a:ext cx="308782" cy="145334"/>
                  <a:chOff x="7448308" y="4245691"/>
                  <a:chExt cx="308782" cy="145334"/>
                </a:xfrm>
              </p:grpSpPr>
              <p:sp>
                <p:nvSpPr>
                  <p:cNvPr id="164" name="Freeform 163">
                    <a:extLst>
                      <a:ext uri="{FF2B5EF4-FFF2-40B4-BE49-F238E27FC236}">
                        <a16:creationId xmlns:a16="http://schemas.microsoft.com/office/drawing/2014/main" id="{22CD076B-E44D-8F4C-9DED-7CBE609B8068}"/>
                      </a:ext>
                    </a:extLst>
                  </p:cNvPr>
                  <p:cNvSpPr/>
                  <p:nvPr/>
                </p:nvSpPr>
                <p:spPr>
                  <a:xfrm>
                    <a:off x="7448308" y="4245691"/>
                    <a:ext cx="128782" cy="145334"/>
                  </a:xfrm>
                  <a:custGeom>
                    <a:avLst/>
                    <a:gdLst>
                      <a:gd name="connsiteX0" fmla="*/ 61604 w 141379"/>
                      <a:gd name="connsiteY0" fmla="*/ 0 h 159550"/>
                      <a:gd name="connsiteX1" fmla="*/ 141379 w 141379"/>
                      <a:gd name="connsiteY1" fmla="*/ 79775 h 159550"/>
                      <a:gd name="connsiteX2" fmla="*/ 61604 w 141379"/>
                      <a:gd name="connsiteY2" fmla="*/ 159550 h 159550"/>
                      <a:gd name="connsiteX3" fmla="*/ 5195 w 141379"/>
                      <a:gd name="connsiteY3" fmla="*/ 136185 h 159550"/>
                      <a:gd name="connsiteX4" fmla="*/ 0 w 141379"/>
                      <a:gd name="connsiteY4" fmla="*/ 128480 h 159550"/>
                      <a:gd name="connsiteX5" fmla="*/ 30339 w 141379"/>
                      <a:gd name="connsiteY5" fmla="*/ 128480 h 159550"/>
                      <a:gd name="connsiteX6" fmla="*/ 38660 w 141379"/>
                      <a:gd name="connsiteY6" fmla="*/ 134090 h 159550"/>
                      <a:gd name="connsiteX7" fmla="*/ 61604 w 141379"/>
                      <a:gd name="connsiteY7" fmla="*/ 138722 h 159550"/>
                      <a:gd name="connsiteX8" fmla="*/ 120550 w 141379"/>
                      <a:gd name="connsiteY8" fmla="*/ 79776 h 159550"/>
                      <a:gd name="connsiteX9" fmla="*/ 61604 w 141379"/>
                      <a:gd name="connsiteY9" fmla="*/ 20830 h 159550"/>
                      <a:gd name="connsiteX10" fmla="*/ 38660 w 141379"/>
                      <a:gd name="connsiteY10" fmla="*/ 25463 h 159550"/>
                      <a:gd name="connsiteX11" fmla="*/ 30342 w 141379"/>
                      <a:gd name="connsiteY11" fmla="*/ 31070 h 159550"/>
                      <a:gd name="connsiteX12" fmla="*/ 0 w 141379"/>
                      <a:gd name="connsiteY12" fmla="*/ 31070 h 159550"/>
                      <a:gd name="connsiteX13" fmla="*/ 5195 w 141379"/>
                      <a:gd name="connsiteY13" fmla="*/ 23366 h 159550"/>
                      <a:gd name="connsiteX14" fmla="*/ 61604 w 141379"/>
                      <a:gd name="connsiteY14" fmla="*/ 0 h 15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379" h="159550">
                        <a:moveTo>
                          <a:pt x="61604" y="0"/>
                        </a:moveTo>
                        <a:cubicBezTo>
                          <a:pt x="105663" y="0"/>
                          <a:pt x="141379" y="35716"/>
                          <a:pt x="141379" y="79775"/>
                        </a:cubicBezTo>
                        <a:cubicBezTo>
                          <a:pt x="141379" y="123834"/>
                          <a:pt x="105663" y="159550"/>
                          <a:pt x="61604" y="159550"/>
                        </a:cubicBezTo>
                        <a:cubicBezTo>
                          <a:pt x="39575" y="159550"/>
                          <a:pt x="19631" y="150621"/>
                          <a:pt x="5195" y="136185"/>
                        </a:cubicBezTo>
                        <a:lnTo>
                          <a:pt x="0" y="128480"/>
                        </a:lnTo>
                        <a:lnTo>
                          <a:pt x="30339" y="128480"/>
                        </a:lnTo>
                        <a:lnTo>
                          <a:pt x="38660" y="134090"/>
                        </a:lnTo>
                        <a:cubicBezTo>
                          <a:pt x="45712" y="137073"/>
                          <a:pt x="53466" y="138722"/>
                          <a:pt x="61604" y="138722"/>
                        </a:cubicBezTo>
                        <a:cubicBezTo>
                          <a:pt x="94159" y="138722"/>
                          <a:pt x="120550" y="112331"/>
                          <a:pt x="120550" y="79776"/>
                        </a:cubicBezTo>
                        <a:cubicBezTo>
                          <a:pt x="120550" y="47221"/>
                          <a:pt x="94159" y="20830"/>
                          <a:pt x="61604" y="20830"/>
                        </a:cubicBezTo>
                        <a:cubicBezTo>
                          <a:pt x="53466" y="20830"/>
                          <a:pt x="45712" y="22480"/>
                          <a:pt x="38660" y="25463"/>
                        </a:cubicBezTo>
                        <a:lnTo>
                          <a:pt x="30342" y="31070"/>
                        </a:lnTo>
                        <a:lnTo>
                          <a:pt x="0" y="31070"/>
                        </a:lnTo>
                        <a:lnTo>
                          <a:pt x="5195" y="23366"/>
                        </a:lnTo>
                        <a:cubicBezTo>
                          <a:pt x="19631" y="8929"/>
                          <a:pt x="39575" y="0"/>
                          <a:pt x="61604" y="0"/>
                        </a:cubicBezTo>
                        <a:close/>
                      </a:path>
                    </a:pathLst>
                  </a:cu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65" name="Straight Connector 164">
                    <a:extLst>
                      <a:ext uri="{FF2B5EF4-FFF2-40B4-BE49-F238E27FC236}">
                        <a16:creationId xmlns:a16="http://schemas.microsoft.com/office/drawing/2014/main" id="{963D67C8-4BCD-DD48-A2ED-CC1D8AAFFC7E}"/>
                      </a:ext>
                    </a:extLst>
                  </p:cNvPr>
                  <p:cNvCxnSpPr>
                    <a:cxnSpLocks/>
                  </p:cNvCxnSpPr>
                  <p:nvPr/>
                </p:nvCxnSpPr>
                <p:spPr>
                  <a:xfrm>
                    <a:off x="7577090" y="4318358"/>
                    <a:ext cx="180000" cy="0"/>
                  </a:xfrm>
                  <a:prstGeom prst="line">
                    <a:avLst/>
                  </a:prstGeom>
                  <a:ln w="19050">
                    <a:solidFill>
                      <a:srgbClr val="798BB3"/>
                    </a:solidFill>
                  </a:ln>
                </p:spPr>
                <p:style>
                  <a:lnRef idx="1">
                    <a:schemeClr val="accent1"/>
                  </a:lnRef>
                  <a:fillRef idx="0">
                    <a:schemeClr val="accent1"/>
                  </a:fillRef>
                  <a:effectRef idx="0">
                    <a:schemeClr val="accent1"/>
                  </a:effectRef>
                  <a:fontRef idx="minor">
                    <a:schemeClr val="tx1"/>
                  </a:fontRef>
                </p:style>
              </p:cxnSp>
            </p:grpSp>
          </p:grpSp>
          <p:sp>
            <p:nvSpPr>
              <p:cNvPr id="36" name="Rounded Rectangle 35">
                <a:extLst>
                  <a:ext uri="{FF2B5EF4-FFF2-40B4-BE49-F238E27FC236}">
                    <a16:creationId xmlns:a16="http://schemas.microsoft.com/office/drawing/2014/main" id="{2A41AEC1-2D2E-744B-875D-2F71F635FE27}"/>
                  </a:ext>
                </a:extLst>
              </p:cNvPr>
              <p:cNvSpPr/>
              <p:nvPr/>
            </p:nvSpPr>
            <p:spPr>
              <a:xfrm>
                <a:off x="6561595" y="1973118"/>
                <a:ext cx="1440000" cy="1440000"/>
              </a:xfrm>
              <a:prstGeom prst="roundRect">
                <a:avLst/>
              </a:prstGeom>
              <a:no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a:extLst>
                  <a:ext uri="{FF2B5EF4-FFF2-40B4-BE49-F238E27FC236}">
                    <a16:creationId xmlns:a16="http://schemas.microsoft.com/office/drawing/2014/main" id="{2FE9F41A-4EB6-3646-BA77-07BC529DF23F}"/>
                  </a:ext>
                </a:extLst>
              </p:cNvPr>
              <p:cNvSpPr/>
              <p:nvPr/>
            </p:nvSpPr>
            <p:spPr>
              <a:xfrm>
                <a:off x="10325325" y="1973118"/>
                <a:ext cx="1440000" cy="1440000"/>
              </a:xfrm>
              <a:prstGeom prst="roundRect">
                <a:avLst/>
              </a:prstGeom>
              <a:noFill/>
              <a:ln w="1905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A0B6F248-1A76-E249-BC76-E2ADAB416C61}"/>
                  </a:ext>
                </a:extLst>
              </p:cNvPr>
              <p:cNvSpPr/>
              <p:nvPr/>
            </p:nvSpPr>
            <p:spPr>
              <a:xfrm>
                <a:off x="10566670" y="3448694"/>
                <a:ext cx="957313" cy="400110"/>
              </a:xfrm>
              <a:prstGeom prst="rect">
                <a:avLst/>
              </a:prstGeom>
            </p:spPr>
            <p:txBody>
              <a:bodyPr wrap="none">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Open-source</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community</a:t>
                </a:r>
                <a:endParaRPr lang="en-US" sz="1000" dirty="0"/>
              </a:p>
            </p:txBody>
          </p:sp>
        </p:grpSp>
        <p:sp>
          <p:nvSpPr>
            <p:cNvPr id="38" name="Right Brace 37">
              <a:extLst>
                <a:ext uri="{FF2B5EF4-FFF2-40B4-BE49-F238E27FC236}">
                  <a16:creationId xmlns:a16="http://schemas.microsoft.com/office/drawing/2014/main" id="{B2E998CB-FD69-8C4D-8E82-677FD97FA150}"/>
                </a:ext>
              </a:extLst>
            </p:cNvPr>
            <p:cNvSpPr/>
            <p:nvPr/>
          </p:nvSpPr>
          <p:spPr>
            <a:xfrm rot="16200000" flipV="1">
              <a:off x="8152780" y="2372754"/>
              <a:ext cx="155448" cy="3301087"/>
            </a:xfrm>
            <a:prstGeom prst="rightBrace">
              <a:avLst>
                <a:gd name="adj1" fmla="val 59313"/>
                <a:gd name="adj2" fmla="val 22115"/>
              </a:avLst>
            </a:prstGeom>
            <a:ln w="19050">
              <a:solidFill>
                <a:srgbClr val="798BB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Rectangle 167">
              <a:extLst>
                <a:ext uri="{FF2B5EF4-FFF2-40B4-BE49-F238E27FC236}">
                  <a16:creationId xmlns:a16="http://schemas.microsoft.com/office/drawing/2014/main" id="{DA4D3508-36D6-C54C-872B-D1769732E299}"/>
                </a:ext>
              </a:extLst>
            </p:cNvPr>
            <p:cNvSpPr/>
            <p:nvPr/>
          </p:nvSpPr>
          <p:spPr>
            <a:xfrm>
              <a:off x="7509794" y="5299712"/>
              <a:ext cx="1441420" cy="400110"/>
            </a:xfrm>
            <a:prstGeom prst="rect">
              <a:avLst/>
            </a:prstGeom>
          </p:spPr>
          <p:txBody>
            <a:bodyPr wrap="none">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Industry-specific </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off-chain governance</a:t>
              </a:r>
              <a:endParaRPr lang="en-US" sz="1000" dirty="0"/>
            </a:p>
          </p:txBody>
        </p:sp>
        <p:sp>
          <p:nvSpPr>
            <p:cNvPr id="170" name="Rectangle 169">
              <a:extLst>
                <a:ext uri="{FF2B5EF4-FFF2-40B4-BE49-F238E27FC236}">
                  <a16:creationId xmlns:a16="http://schemas.microsoft.com/office/drawing/2014/main" id="{7FB849E8-2A0C-3D43-8353-215171D47B70}"/>
                </a:ext>
              </a:extLst>
            </p:cNvPr>
            <p:cNvSpPr/>
            <p:nvPr/>
          </p:nvSpPr>
          <p:spPr>
            <a:xfrm>
              <a:off x="10601936" y="5299712"/>
              <a:ext cx="881973" cy="400110"/>
            </a:xfrm>
            <a:prstGeom prst="rect">
              <a:avLst/>
            </a:prstGeom>
          </p:spPr>
          <p:txBody>
            <a:bodyPr wrap="none">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On-chain</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governance</a:t>
              </a:r>
              <a:endParaRPr lang="en-US" sz="1000" dirty="0"/>
            </a:p>
          </p:txBody>
        </p:sp>
        <p:grpSp>
          <p:nvGrpSpPr>
            <p:cNvPr id="169" name="Group 168">
              <a:extLst>
                <a:ext uri="{FF2B5EF4-FFF2-40B4-BE49-F238E27FC236}">
                  <a16:creationId xmlns:a16="http://schemas.microsoft.com/office/drawing/2014/main" id="{B8A75477-1410-7744-97DE-E0AAC7945958}"/>
                </a:ext>
              </a:extLst>
            </p:cNvPr>
            <p:cNvGrpSpPr/>
            <p:nvPr/>
          </p:nvGrpSpPr>
          <p:grpSpPr>
            <a:xfrm>
              <a:off x="7773304" y="4406826"/>
              <a:ext cx="914400" cy="914400"/>
              <a:chOff x="7127564" y="4494435"/>
              <a:chExt cx="914400" cy="914400"/>
            </a:xfrm>
          </p:grpSpPr>
          <p:pic>
            <p:nvPicPr>
              <p:cNvPr id="41" name="Graphic 40" descr="Court with solid fill">
                <a:extLst>
                  <a:ext uri="{FF2B5EF4-FFF2-40B4-BE49-F238E27FC236}">
                    <a16:creationId xmlns:a16="http://schemas.microsoft.com/office/drawing/2014/main" id="{36DA5195-BF9E-3D47-9B10-948E16734E3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27564" y="4494435"/>
                <a:ext cx="914400" cy="914400"/>
              </a:xfrm>
              <a:prstGeom prst="rect">
                <a:avLst/>
              </a:prstGeom>
            </p:spPr>
          </p:pic>
          <p:pic>
            <p:nvPicPr>
              <p:cNvPr id="51" name="Graphic 50" descr="Plugged Unplugged with solid fill">
                <a:extLst>
                  <a:ext uri="{FF2B5EF4-FFF2-40B4-BE49-F238E27FC236}">
                    <a16:creationId xmlns:a16="http://schemas.microsoft.com/office/drawing/2014/main" id="{EA4E52E8-A8E5-EE44-89AC-9B754B6553CD}"/>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500237" y="4664248"/>
                <a:ext cx="169055" cy="169055"/>
              </a:xfrm>
              <a:prstGeom prst="rect">
                <a:avLst/>
              </a:prstGeom>
            </p:spPr>
          </p:pic>
        </p:grpSp>
        <p:pic>
          <p:nvPicPr>
            <p:cNvPr id="173" name="Graphic 172" descr="Court with solid fill">
              <a:extLst>
                <a:ext uri="{FF2B5EF4-FFF2-40B4-BE49-F238E27FC236}">
                  <a16:creationId xmlns:a16="http://schemas.microsoft.com/office/drawing/2014/main" id="{EE8413CB-7478-964A-A076-5A7CD28C62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585722" y="4406826"/>
              <a:ext cx="914400" cy="914400"/>
            </a:xfrm>
            <a:prstGeom prst="rect">
              <a:avLst/>
            </a:prstGeom>
          </p:spPr>
        </p:pic>
        <p:sp>
          <p:nvSpPr>
            <p:cNvPr id="179" name="Right Brace 178">
              <a:extLst>
                <a:ext uri="{FF2B5EF4-FFF2-40B4-BE49-F238E27FC236}">
                  <a16:creationId xmlns:a16="http://schemas.microsoft.com/office/drawing/2014/main" id="{4C3F7D45-086A-1843-9F54-DEF8A063E3D8}"/>
                </a:ext>
              </a:extLst>
            </p:cNvPr>
            <p:cNvSpPr/>
            <p:nvPr/>
          </p:nvSpPr>
          <p:spPr>
            <a:xfrm rot="16200000" flipV="1">
              <a:off x="10965197" y="3303297"/>
              <a:ext cx="155448" cy="1440001"/>
            </a:xfrm>
            <a:prstGeom prst="rightBrace">
              <a:avLst>
                <a:gd name="adj1" fmla="val 59313"/>
                <a:gd name="adj2" fmla="val 49642"/>
              </a:avLst>
            </a:prstGeom>
            <a:ln w="19050">
              <a:solidFill>
                <a:srgbClr val="798BB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0" name="Straight Arrow Connector 179">
              <a:extLst>
                <a:ext uri="{FF2B5EF4-FFF2-40B4-BE49-F238E27FC236}">
                  <a16:creationId xmlns:a16="http://schemas.microsoft.com/office/drawing/2014/main" id="{917F35DC-A6B7-0344-AF93-F498524AA4A0}"/>
                </a:ext>
              </a:extLst>
            </p:cNvPr>
            <p:cNvCxnSpPr/>
            <p:nvPr/>
          </p:nvCxnSpPr>
          <p:spPr>
            <a:xfrm>
              <a:off x="9366713" y="4954877"/>
              <a:ext cx="540000" cy="0"/>
            </a:xfrm>
            <a:prstGeom prst="straightConnector1">
              <a:avLst/>
            </a:prstGeom>
            <a:ln w="19050">
              <a:solidFill>
                <a:srgbClr val="798BB3"/>
              </a:solidFill>
              <a:tailEnd type="triangle"/>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C869BFA4-8ACE-3544-8F69-E25EF4BDC5CA}"/>
                </a:ext>
              </a:extLst>
            </p:cNvPr>
            <p:cNvSpPr/>
            <p:nvPr/>
          </p:nvSpPr>
          <p:spPr>
            <a:xfrm>
              <a:off x="9137217" y="4999786"/>
              <a:ext cx="998991" cy="246221"/>
            </a:xfrm>
            <a:prstGeom prst="rect">
              <a:avLst/>
            </a:prstGeom>
          </p:spPr>
          <p:txBody>
            <a:bodyPr wrap="none">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complements</a:t>
              </a:r>
              <a:endParaRPr lang="en-US" sz="1000" dirty="0"/>
            </a:p>
          </p:txBody>
        </p:sp>
      </p:grpSp>
      <p:sp>
        <p:nvSpPr>
          <p:cNvPr id="149" name="Datumsplatzhalter 4">
            <a:extLst>
              <a:ext uri="{FF2B5EF4-FFF2-40B4-BE49-F238E27FC236}">
                <a16:creationId xmlns:a16="http://schemas.microsoft.com/office/drawing/2014/main" id="{938FC4B3-31BD-4235-940B-B304CD91E9AD}"/>
              </a:ext>
            </a:extLst>
          </p:cNvPr>
          <p:cNvSpPr txBox="1">
            <a:spLocks/>
          </p:cNvSpPr>
          <p:nvPr/>
        </p:nvSpPr>
        <p:spPr>
          <a:xfrm>
            <a:off x="360363" y="6584851"/>
            <a:ext cx="493866" cy="216000"/>
          </a:xfrm>
          <a:prstGeom prst="rect">
            <a:avLst/>
          </a:prstGeom>
        </p:spPr>
        <p:txBody>
          <a:bodyPr wrap="none" lIns="0" tIns="0" rIns="0" bIns="0" anchor="ctr"/>
          <a:lstStyle>
            <a:defPPr>
              <a:defRPr lang="de-DE"/>
            </a:defPPr>
            <a:lvl1pPr algn="l" rtl="0" eaLnBrk="1" fontAlgn="base" latinLnBrk="0" hangingPunct="1">
              <a:spcBef>
                <a:spcPct val="0"/>
              </a:spcBef>
              <a:spcAft>
                <a:spcPct val="0"/>
              </a:spcAft>
              <a:defRPr kumimoji="0" lang="de-DE" sz="700" kern="12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2021-11-22</a:t>
            </a:r>
            <a:endParaRPr kumimoji="0" lang="en-US" sz="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0" name="Fußzeilenplatzhalter 2">
            <a:extLst>
              <a:ext uri="{FF2B5EF4-FFF2-40B4-BE49-F238E27FC236}">
                <a16:creationId xmlns:a16="http://schemas.microsoft.com/office/drawing/2014/main" id="{89512941-3446-4DEE-A8D4-7EF430D88A80}"/>
              </a:ext>
            </a:extLst>
          </p:cNvPr>
          <p:cNvSpPr txBox="1">
            <a:spLocks/>
          </p:cNvSpPr>
          <p:nvPr/>
        </p:nvSpPr>
        <p:spPr>
          <a:xfrm>
            <a:off x="881309" y="6584951"/>
            <a:ext cx="5012928" cy="215900"/>
          </a:xfrm>
          <a:prstGeom prst="rect">
            <a:avLst/>
          </a:prstGeom>
        </p:spPr>
        <p:txBody>
          <a:bodyPr vert="horz" lIns="0" tIns="45715" rIns="91429" bIns="45715" rtlCol="0" anchor="ctr"/>
          <a:lstStyle>
            <a:defPPr>
              <a:defRPr lang="de-DE"/>
            </a:defPPr>
            <a:lvl1pPr algn="l" rtl="0" fontAlgn="base">
              <a:spcBef>
                <a:spcPct val="0"/>
              </a:spcBef>
              <a:spcAft>
                <a:spcPct val="0"/>
              </a:spcAft>
              <a:defRPr sz="700" kern="12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err="1">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Tezos</a:t>
            </a:r>
            <a:r>
              <a:rPr kumimoji="0" lang="en-US" sz="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Deep Dive Deck</a:t>
            </a:r>
          </a:p>
        </p:txBody>
      </p:sp>
      <p:pic>
        <p:nvPicPr>
          <p:cNvPr id="147" name="Grafik 146">
            <a:extLst>
              <a:ext uri="{FF2B5EF4-FFF2-40B4-BE49-F238E27FC236}">
                <a16:creationId xmlns:a16="http://schemas.microsoft.com/office/drawing/2014/main" id="{3323C6D9-E9DE-49F5-A9E0-4BF7E0744890}"/>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1099488" y="2676848"/>
            <a:ext cx="72000" cy="88416"/>
          </a:xfrm>
          <a:prstGeom prst="rect">
            <a:avLst/>
          </a:prstGeom>
        </p:spPr>
      </p:pic>
      <p:pic>
        <p:nvPicPr>
          <p:cNvPr id="148" name="Grafik 147">
            <a:extLst>
              <a:ext uri="{FF2B5EF4-FFF2-40B4-BE49-F238E27FC236}">
                <a16:creationId xmlns:a16="http://schemas.microsoft.com/office/drawing/2014/main" id="{681C3B00-47AB-4167-9A79-52157567FD6E}"/>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1566990" y="2623338"/>
            <a:ext cx="36000" cy="44208"/>
          </a:xfrm>
          <a:prstGeom prst="rect">
            <a:avLst/>
          </a:prstGeom>
        </p:spPr>
      </p:pic>
      <p:pic>
        <p:nvPicPr>
          <p:cNvPr id="151" name="Grafik 150">
            <a:extLst>
              <a:ext uri="{FF2B5EF4-FFF2-40B4-BE49-F238E27FC236}">
                <a16:creationId xmlns:a16="http://schemas.microsoft.com/office/drawing/2014/main" id="{697478BC-CA08-4091-82B4-6FD40D94DE0C}"/>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1377491" y="2638332"/>
            <a:ext cx="52769" cy="64800"/>
          </a:xfrm>
          <a:prstGeom prst="rect">
            <a:avLst/>
          </a:prstGeom>
        </p:spPr>
      </p:pic>
      <p:pic>
        <p:nvPicPr>
          <p:cNvPr id="152" name="Grafik 151">
            <a:extLst>
              <a:ext uri="{FF2B5EF4-FFF2-40B4-BE49-F238E27FC236}">
                <a16:creationId xmlns:a16="http://schemas.microsoft.com/office/drawing/2014/main" id="{247D9E22-F534-456C-82EA-7202A8C70CD6}"/>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996993" y="4297199"/>
            <a:ext cx="117264" cy="144000"/>
          </a:xfrm>
          <a:prstGeom prst="rect">
            <a:avLst/>
          </a:prstGeom>
        </p:spPr>
      </p:pic>
    </p:spTree>
    <p:extLst>
      <p:ext uri="{BB962C8B-B14F-4D97-AF65-F5344CB8AC3E}">
        <p14:creationId xmlns:p14="http://schemas.microsoft.com/office/powerpoint/2010/main" val="348964378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CFDCFC-0ECF-4124-ACEC-FF94903743F2}"/>
              </a:ext>
            </a:extLst>
          </p:cNvPr>
          <p:cNvGraphicFramePr>
            <a:graphicFrameLocks noChangeAspect="1"/>
          </p:cNvGraphicFramePr>
          <p:nvPr>
            <p:custDataLst>
              <p:tags r:id="rId2"/>
            </p:custDataLst>
            <p:extLst>
              <p:ext uri="{D42A27DB-BD31-4B8C-83A1-F6EECF244321}">
                <p14:modId xmlns:p14="http://schemas.microsoft.com/office/powerpoint/2010/main" val="25148123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64"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40FE8401-85D5-444D-97DF-9331967FB5AE}"/>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Inhaltsplatzhalter 8">
            <a:extLst>
              <a:ext uri="{FF2B5EF4-FFF2-40B4-BE49-F238E27FC236}">
                <a16:creationId xmlns:a16="http://schemas.microsoft.com/office/drawing/2014/main" id="{8ADE1D51-90FD-40DF-810C-853664ACFA31}"/>
              </a:ext>
            </a:extLst>
          </p:cNvPr>
          <p:cNvSpPr>
            <a:spLocks noGrp="1"/>
          </p:cNvSpPr>
          <p:nvPr>
            <p:ph sz="quarter" idx="13"/>
          </p:nvPr>
        </p:nvSpPr>
        <p:spPr>
          <a:xfrm>
            <a:off x="359999" y="884239"/>
            <a:ext cx="5652000" cy="2724150"/>
          </a:xfrm>
        </p:spPr>
        <p:txBody>
          <a:bodyPr/>
          <a:lstStyle/>
          <a:p>
            <a:pPr marL="0" indent="0">
              <a:buNone/>
            </a:pPr>
            <a:r>
              <a:rPr lang="en-US" sz="1300" b="1" dirty="0">
                <a:latin typeface="Open Sans" panose="020B0606030504020204" pitchFamily="34" charset="0"/>
                <a:ea typeface="Open Sans" panose="020B0606030504020204" pitchFamily="34" charset="0"/>
                <a:cs typeface="Open Sans" panose="020B0606030504020204" pitchFamily="34" charset="0"/>
              </a:rPr>
              <a:t>A blockchain is a data structure that groups data (e.g. transactions) into immutable containers called blocks…</a:t>
            </a:r>
          </a:p>
        </p:txBody>
      </p:sp>
      <p:sp>
        <p:nvSpPr>
          <p:cNvPr id="2" name="Titel 1">
            <a:extLst>
              <a:ext uri="{FF2B5EF4-FFF2-40B4-BE49-F238E27FC236}">
                <a16:creationId xmlns:a16="http://schemas.microsoft.com/office/drawing/2014/main" id="{D5CA2CF4-0A94-4E55-A634-D5E230BAFA25}"/>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Just a quick reminder – what exactly is a blockchain?</a:t>
            </a:r>
          </a:p>
        </p:txBody>
      </p:sp>
      <p:sp>
        <p:nvSpPr>
          <p:cNvPr id="3" name="Fußzeilenplatzhalter 2">
            <a:extLst>
              <a:ext uri="{FF2B5EF4-FFF2-40B4-BE49-F238E27FC236}">
                <a16:creationId xmlns:a16="http://schemas.microsoft.com/office/drawing/2014/main" id="{C3AA198B-E4C8-41ED-A971-5278973714FC}"/>
              </a:ext>
            </a:extLst>
          </p:cNvPr>
          <p:cNvSpPr>
            <a:spLocks noGrp="1"/>
          </p:cNvSpPr>
          <p:nvPr>
            <p:ph type="ftr" sz="quarter" idx="3"/>
          </p:nvPr>
        </p:nvSpPr>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
        <p:nvSpPr>
          <p:cNvPr id="4" name="Foliennummernplatzhalter 3">
            <a:extLst>
              <a:ext uri="{FF2B5EF4-FFF2-40B4-BE49-F238E27FC236}">
                <a16:creationId xmlns:a16="http://schemas.microsoft.com/office/drawing/2014/main" id="{4D46FC28-9B77-4DDF-8CCB-D6904C340FA3}"/>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8</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01C28EA9-90A0-4B2E-B55F-FC5E32D6D714}"/>
              </a:ext>
            </a:extLst>
          </p:cNvPr>
          <p:cNvSpPr>
            <a:spLocks noGrp="1"/>
          </p:cNvSpPr>
          <p:nvPr>
            <p:ph type="dt" sz="half" idx="2"/>
          </p:nvPr>
        </p:nvSpPr>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p>
        </p:txBody>
      </p:sp>
      <p:sp>
        <p:nvSpPr>
          <p:cNvPr id="10" name="Inhaltsplatzhalter 9">
            <a:extLst>
              <a:ext uri="{FF2B5EF4-FFF2-40B4-BE49-F238E27FC236}">
                <a16:creationId xmlns:a16="http://schemas.microsoft.com/office/drawing/2014/main" id="{75B5E4D3-25C9-45C7-83A3-C8B56A2A7EE7}"/>
              </a:ext>
            </a:extLst>
          </p:cNvPr>
          <p:cNvSpPr>
            <a:spLocks noGrp="1"/>
          </p:cNvSpPr>
          <p:nvPr>
            <p:ph sz="quarter" idx="14"/>
          </p:nvPr>
        </p:nvSpPr>
        <p:spPr/>
        <p:txBody>
          <a:bodyPr/>
          <a:lstStyle/>
          <a:p>
            <a:pPr marL="0" indent="0">
              <a:buNone/>
            </a:pPr>
            <a:r>
              <a:rPr lang="en-US" sz="1300" b="1" dirty="0">
                <a:latin typeface="Open Sans" panose="020B0606030504020204" pitchFamily="34" charset="0"/>
                <a:ea typeface="Open Sans" panose="020B0606030504020204" pitchFamily="34" charset="0"/>
                <a:cs typeface="Open Sans" panose="020B0606030504020204" pitchFamily="34" charset="0"/>
              </a:rPr>
              <a:t>…is replicated limitless times in a distributed (peer-to-peer) network…</a:t>
            </a:r>
          </a:p>
        </p:txBody>
      </p:sp>
      <p:sp>
        <p:nvSpPr>
          <p:cNvPr id="11" name="Inhaltsplatzhalter 10">
            <a:extLst>
              <a:ext uri="{FF2B5EF4-FFF2-40B4-BE49-F238E27FC236}">
                <a16:creationId xmlns:a16="http://schemas.microsoft.com/office/drawing/2014/main" id="{13D476E1-4797-4AB7-9018-D1B9651608E6}"/>
              </a:ext>
            </a:extLst>
          </p:cNvPr>
          <p:cNvSpPr>
            <a:spLocks noGrp="1"/>
          </p:cNvSpPr>
          <p:nvPr>
            <p:ph sz="quarter" idx="15"/>
          </p:nvPr>
        </p:nvSpPr>
        <p:spPr>
          <a:xfrm>
            <a:off x="6180502" y="884239"/>
            <a:ext cx="5652000" cy="2724150"/>
          </a:xfrm>
        </p:spPr>
        <p:txBody>
          <a:bodyPr/>
          <a:lstStyle/>
          <a:p>
            <a:pPr marL="0" indent="0">
              <a:buNone/>
            </a:pPr>
            <a:r>
              <a:rPr lang="en-US" sz="1300" b="1" dirty="0">
                <a:latin typeface="Open Sans" panose="020B0606030504020204" pitchFamily="34" charset="0"/>
                <a:ea typeface="Open Sans" panose="020B0606030504020204" pitchFamily="34" charset="0"/>
                <a:cs typeface="Open Sans" panose="020B0606030504020204" pitchFamily="34" charset="0"/>
              </a:rPr>
              <a:t>…chains them together in an order-preserving way that only allows appending (but not deleting or editing)…</a:t>
            </a:r>
          </a:p>
        </p:txBody>
      </p:sp>
      <p:sp>
        <p:nvSpPr>
          <p:cNvPr id="12" name="Inhaltsplatzhalter 11">
            <a:extLst>
              <a:ext uri="{FF2B5EF4-FFF2-40B4-BE49-F238E27FC236}">
                <a16:creationId xmlns:a16="http://schemas.microsoft.com/office/drawing/2014/main" id="{A3740E37-7775-430B-AF66-73BA51646745}"/>
              </a:ext>
            </a:extLst>
          </p:cNvPr>
          <p:cNvSpPr>
            <a:spLocks noGrp="1"/>
          </p:cNvSpPr>
          <p:nvPr>
            <p:ph sz="quarter" idx="16"/>
          </p:nvPr>
        </p:nvSpPr>
        <p:spPr>
          <a:xfrm>
            <a:off x="6180138" y="3770313"/>
            <a:ext cx="5652000" cy="2724150"/>
          </a:xfrm>
        </p:spPr>
        <p:txBody>
          <a:bodyPr/>
          <a:lstStyle/>
          <a:p>
            <a:pPr marL="0" indent="0">
              <a:buNone/>
            </a:pPr>
            <a:r>
              <a:rPr lang="en-US" sz="1300" b="1" dirty="0">
                <a:latin typeface="Open Sans" panose="020B0606030504020204" pitchFamily="34" charset="0"/>
                <a:ea typeface="Open Sans" panose="020B0606030504020204" pitchFamily="34" charset="0"/>
                <a:cs typeface="Open Sans" panose="020B0606030504020204" pitchFamily="34" charset="0"/>
              </a:rPr>
              <a:t>…and maintained by a protocol that aligns participants’ incentives in a way that provides protection against fraud and malicious attacks!</a:t>
            </a:r>
          </a:p>
        </p:txBody>
      </p:sp>
      <p:grpSp>
        <p:nvGrpSpPr>
          <p:cNvPr id="63" name="Gruppieren 62">
            <a:extLst>
              <a:ext uri="{FF2B5EF4-FFF2-40B4-BE49-F238E27FC236}">
                <a16:creationId xmlns:a16="http://schemas.microsoft.com/office/drawing/2014/main" id="{9B709FB6-3545-4192-8F51-2161F0DB1D4B}"/>
              </a:ext>
            </a:extLst>
          </p:cNvPr>
          <p:cNvGrpSpPr/>
          <p:nvPr/>
        </p:nvGrpSpPr>
        <p:grpSpPr>
          <a:xfrm>
            <a:off x="411387" y="1693023"/>
            <a:ext cx="5129192" cy="1605515"/>
            <a:chOff x="411387" y="1693023"/>
            <a:chExt cx="5129192" cy="1605515"/>
          </a:xfrm>
        </p:grpSpPr>
        <p:sp>
          <p:nvSpPr>
            <p:cNvPr id="13" name="Rechteck 12">
              <a:extLst>
                <a:ext uri="{FF2B5EF4-FFF2-40B4-BE49-F238E27FC236}">
                  <a16:creationId xmlns:a16="http://schemas.microsoft.com/office/drawing/2014/main" id="{FC0C0E57-6E40-475D-BCF4-F458D20E6E91}"/>
                </a:ext>
              </a:extLst>
            </p:cNvPr>
            <p:cNvSpPr/>
            <p:nvPr/>
          </p:nvSpPr>
          <p:spPr bwMode="gray">
            <a:xfrm>
              <a:off x="4626179" y="1915719"/>
              <a:ext cx="914400" cy="9144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8">
              <a:extLst>
                <a:ext uri="{FF2B5EF4-FFF2-40B4-BE49-F238E27FC236}">
                  <a16:creationId xmlns:a16="http://schemas.microsoft.com/office/drawing/2014/main" id="{726FD3D0-C0BF-49A6-A361-03A71DEBF728}"/>
                </a:ext>
              </a:extLst>
            </p:cNvPr>
            <p:cNvSpPr>
              <a:spLocks noEditPoints="1"/>
            </p:cNvSpPr>
            <p:nvPr/>
          </p:nvSpPr>
          <p:spPr bwMode="auto">
            <a:xfrm>
              <a:off x="3165441" y="1926560"/>
              <a:ext cx="1087840" cy="1371978"/>
            </a:xfrm>
            <a:custGeom>
              <a:avLst/>
              <a:gdLst>
                <a:gd name="T0" fmla="*/ 3926 w 4448"/>
                <a:gd name="T1" fmla="*/ 2536 h 5616"/>
                <a:gd name="T2" fmla="*/ 3933 w 4448"/>
                <a:gd name="T3" fmla="*/ 2361 h 5616"/>
                <a:gd name="T4" fmla="*/ 3933 w 4448"/>
                <a:gd name="T5" fmla="*/ 1435 h 5616"/>
                <a:gd name="T6" fmla="*/ 2497 w 4448"/>
                <a:gd name="T7" fmla="*/ 0 h 5616"/>
                <a:gd name="T8" fmla="*/ 1960 w 4448"/>
                <a:gd name="T9" fmla="*/ 0 h 5616"/>
                <a:gd name="T10" fmla="*/ 523 w 4448"/>
                <a:gd name="T11" fmla="*/ 1435 h 5616"/>
                <a:gd name="T12" fmla="*/ 523 w 4448"/>
                <a:gd name="T13" fmla="*/ 2361 h 5616"/>
                <a:gd name="T14" fmla="*/ 530 w 4448"/>
                <a:gd name="T15" fmla="*/ 2530 h 5616"/>
                <a:gd name="T16" fmla="*/ 0 w 4448"/>
                <a:gd name="T17" fmla="*/ 3184 h 5616"/>
                <a:gd name="T18" fmla="*/ 0 w 4448"/>
                <a:gd name="T19" fmla="*/ 4947 h 5616"/>
                <a:gd name="T20" fmla="*/ 670 w 4448"/>
                <a:gd name="T21" fmla="*/ 5616 h 5616"/>
                <a:gd name="T22" fmla="*/ 3779 w 4448"/>
                <a:gd name="T23" fmla="*/ 5616 h 5616"/>
                <a:gd name="T24" fmla="*/ 4448 w 4448"/>
                <a:gd name="T25" fmla="*/ 4947 h 5616"/>
                <a:gd name="T26" fmla="*/ 4448 w 4448"/>
                <a:gd name="T27" fmla="*/ 3184 h 5616"/>
                <a:gd name="T28" fmla="*/ 3926 w 4448"/>
                <a:gd name="T29" fmla="*/ 2536 h 5616"/>
                <a:gd name="T30" fmla="*/ 2539 w 4448"/>
                <a:gd name="T31" fmla="*/ 3985 h 5616"/>
                <a:gd name="T32" fmla="*/ 2487 w 4448"/>
                <a:gd name="T33" fmla="*/ 4101 h 5616"/>
                <a:gd name="T34" fmla="*/ 2487 w 4448"/>
                <a:gd name="T35" fmla="*/ 4770 h 5616"/>
                <a:gd name="T36" fmla="*/ 2487 w 4448"/>
                <a:gd name="T37" fmla="*/ 4770 h 5616"/>
                <a:gd name="T38" fmla="*/ 2224 w 4448"/>
                <a:gd name="T39" fmla="*/ 5032 h 5616"/>
                <a:gd name="T40" fmla="*/ 1963 w 4448"/>
                <a:gd name="T41" fmla="*/ 4770 h 5616"/>
                <a:gd name="T42" fmla="*/ 1963 w 4448"/>
                <a:gd name="T43" fmla="*/ 4770 h 5616"/>
                <a:gd name="T44" fmla="*/ 1963 w 4448"/>
                <a:gd name="T45" fmla="*/ 4101 h 5616"/>
                <a:gd name="T46" fmla="*/ 1910 w 4448"/>
                <a:gd name="T47" fmla="*/ 3995 h 5616"/>
                <a:gd name="T48" fmla="*/ 1742 w 4448"/>
                <a:gd name="T49" fmla="*/ 3356 h 5616"/>
                <a:gd name="T50" fmla="*/ 2320 w 4448"/>
                <a:gd name="T51" fmla="*/ 3054 h 5616"/>
                <a:gd name="T52" fmla="*/ 2749 w 4448"/>
                <a:gd name="T53" fmla="*/ 3566 h 5616"/>
                <a:gd name="T54" fmla="*/ 2539 w 4448"/>
                <a:gd name="T55" fmla="*/ 3985 h 5616"/>
                <a:gd name="T56" fmla="*/ 3204 w 4448"/>
                <a:gd name="T57" fmla="*/ 2361 h 5616"/>
                <a:gd name="T58" fmla="*/ 3182 w 4448"/>
                <a:gd name="T59" fmla="*/ 2515 h 5616"/>
                <a:gd name="T60" fmla="*/ 1267 w 4448"/>
                <a:gd name="T61" fmla="*/ 2515 h 5616"/>
                <a:gd name="T62" fmla="*/ 1253 w 4448"/>
                <a:gd name="T63" fmla="*/ 2361 h 5616"/>
                <a:gd name="T64" fmla="*/ 1253 w 4448"/>
                <a:gd name="T65" fmla="*/ 1435 h 5616"/>
                <a:gd name="T66" fmla="*/ 1960 w 4448"/>
                <a:gd name="T67" fmla="*/ 728 h 5616"/>
                <a:gd name="T68" fmla="*/ 2497 w 4448"/>
                <a:gd name="T69" fmla="*/ 728 h 5616"/>
                <a:gd name="T70" fmla="*/ 3204 w 4448"/>
                <a:gd name="T71" fmla="*/ 1435 h 5616"/>
                <a:gd name="T72" fmla="*/ 3204 w 4448"/>
                <a:gd name="T73" fmla="*/ 2361 h 5616"/>
                <a:gd name="T74" fmla="*/ 3204 w 4448"/>
                <a:gd name="T75" fmla="*/ 2361 h 5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8" h="5616">
                  <a:moveTo>
                    <a:pt x="3926" y="2536"/>
                  </a:moveTo>
                  <a:cubicBezTo>
                    <a:pt x="3933" y="2478"/>
                    <a:pt x="3933" y="2419"/>
                    <a:pt x="3933" y="2361"/>
                  </a:cubicBezTo>
                  <a:cubicBezTo>
                    <a:pt x="3933" y="1435"/>
                    <a:pt x="3933" y="1435"/>
                    <a:pt x="3933" y="1435"/>
                  </a:cubicBezTo>
                  <a:cubicBezTo>
                    <a:pt x="3933" y="648"/>
                    <a:pt x="3293" y="0"/>
                    <a:pt x="2497" y="0"/>
                  </a:cubicBezTo>
                  <a:cubicBezTo>
                    <a:pt x="1960" y="0"/>
                    <a:pt x="1960" y="0"/>
                    <a:pt x="1960" y="0"/>
                  </a:cubicBezTo>
                  <a:cubicBezTo>
                    <a:pt x="1164" y="0"/>
                    <a:pt x="523" y="648"/>
                    <a:pt x="523" y="1435"/>
                  </a:cubicBezTo>
                  <a:cubicBezTo>
                    <a:pt x="523" y="2361"/>
                    <a:pt x="523" y="2361"/>
                    <a:pt x="523" y="2361"/>
                  </a:cubicBezTo>
                  <a:cubicBezTo>
                    <a:pt x="523" y="2419"/>
                    <a:pt x="523" y="2478"/>
                    <a:pt x="530" y="2530"/>
                  </a:cubicBezTo>
                  <a:cubicBezTo>
                    <a:pt x="228" y="2595"/>
                    <a:pt x="0" y="2867"/>
                    <a:pt x="0" y="3184"/>
                  </a:cubicBezTo>
                  <a:cubicBezTo>
                    <a:pt x="0" y="4947"/>
                    <a:pt x="0" y="4947"/>
                    <a:pt x="0" y="4947"/>
                  </a:cubicBezTo>
                  <a:cubicBezTo>
                    <a:pt x="0" y="5316"/>
                    <a:pt x="302" y="5616"/>
                    <a:pt x="670" y="5616"/>
                  </a:cubicBezTo>
                  <a:cubicBezTo>
                    <a:pt x="3779" y="5616"/>
                    <a:pt x="3779" y="5616"/>
                    <a:pt x="3779" y="5616"/>
                  </a:cubicBezTo>
                  <a:cubicBezTo>
                    <a:pt x="4147" y="5616"/>
                    <a:pt x="4448" y="5316"/>
                    <a:pt x="4448" y="4947"/>
                  </a:cubicBezTo>
                  <a:cubicBezTo>
                    <a:pt x="4448" y="3184"/>
                    <a:pt x="4448" y="3184"/>
                    <a:pt x="4448" y="3184"/>
                  </a:cubicBezTo>
                  <a:cubicBezTo>
                    <a:pt x="4448" y="2867"/>
                    <a:pt x="4221" y="2603"/>
                    <a:pt x="3926" y="2536"/>
                  </a:cubicBezTo>
                  <a:moveTo>
                    <a:pt x="2539" y="3985"/>
                  </a:moveTo>
                  <a:cubicBezTo>
                    <a:pt x="2497" y="4015"/>
                    <a:pt x="2487" y="4047"/>
                    <a:pt x="2487" y="4101"/>
                  </a:cubicBezTo>
                  <a:cubicBezTo>
                    <a:pt x="2487" y="4319"/>
                    <a:pt x="2487" y="4550"/>
                    <a:pt x="2487" y="4770"/>
                  </a:cubicBezTo>
                  <a:cubicBezTo>
                    <a:pt x="2487" y="4770"/>
                    <a:pt x="2487" y="4770"/>
                    <a:pt x="2487" y="4770"/>
                  </a:cubicBezTo>
                  <a:cubicBezTo>
                    <a:pt x="2487" y="4917"/>
                    <a:pt x="2372" y="5032"/>
                    <a:pt x="2224" y="5032"/>
                  </a:cubicBezTo>
                  <a:cubicBezTo>
                    <a:pt x="2079" y="5032"/>
                    <a:pt x="1963" y="4917"/>
                    <a:pt x="1963" y="4770"/>
                  </a:cubicBezTo>
                  <a:cubicBezTo>
                    <a:pt x="1963" y="4770"/>
                    <a:pt x="1963" y="4770"/>
                    <a:pt x="1963" y="4770"/>
                  </a:cubicBezTo>
                  <a:cubicBezTo>
                    <a:pt x="1963" y="4550"/>
                    <a:pt x="1963" y="4319"/>
                    <a:pt x="1963" y="4101"/>
                  </a:cubicBezTo>
                  <a:cubicBezTo>
                    <a:pt x="1963" y="4047"/>
                    <a:pt x="1951" y="4015"/>
                    <a:pt x="1910" y="3995"/>
                  </a:cubicBezTo>
                  <a:cubicBezTo>
                    <a:pt x="1710" y="3839"/>
                    <a:pt x="1648" y="3586"/>
                    <a:pt x="1742" y="3356"/>
                  </a:cubicBezTo>
                  <a:cubicBezTo>
                    <a:pt x="1848" y="3137"/>
                    <a:pt x="2089" y="3010"/>
                    <a:pt x="2320" y="3054"/>
                  </a:cubicBezTo>
                  <a:cubicBezTo>
                    <a:pt x="2571" y="3106"/>
                    <a:pt x="2749" y="3314"/>
                    <a:pt x="2749" y="3566"/>
                  </a:cubicBezTo>
                  <a:cubicBezTo>
                    <a:pt x="2749" y="3743"/>
                    <a:pt x="2675" y="3880"/>
                    <a:pt x="2539" y="3985"/>
                  </a:cubicBezTo>
                  <a:moveTo>
                    <a:pt x="3204" y="2361"/>
                  </a:moveTo>
                  <a:cubicBezTo>
                    <a:pt x="3204" y="2411"/>
                    <a:pt x="3197" y="2471"/>
                    <a:pt x="3182" y="2515"/>
                  </a:cubicBezTo>
                  <a:cubicBezTo>
                    <a:pt x="1267" y="2515"/>
                    <a:pt x="1267" y="2515"/>
                    <a:pt x="1267" y="2515"/>
                  </a:cubicBezTo>
                  <a:cubicBezTo>
                    <a:pt x="1260" y="2471"/>
                    <a:pt x="1253" y="2411"/>
                    <a:pt x="1253" y="2361"/>
                  </a:cubicBezTo>
                  <a:cubicBezTo>
                    <a:pt x="1253" y="1435"/>
                    <a:pt x="1253" y="1435"/>
                    <a:pt x="1253" y="1435"/>
                  </a:cubicBezTo>
                  <a:cubicBezTo>
                    <a:pt x="1253" y="1044"/>
                    <a:pt x="1570" y="728"/>
                    <a:pt x="1960" y="728"/>
                  </a:cubicBezTo>
                  <a:cubicBezTo>
                    <a:pt x="2497" y="728"/>
                    <a:pt x="2497" y="728"/>
                    <a:pt x="2497" y="728"/>
                  </a:cubicBezTo>
                  <a:cubicBezTo>
                    <a:pt x="2888" y="728"/>
                    <a:pt x="3204" y="1044"/>
                    <a:pt x="3204" y="1435"/>
                  </a:cubicBezTo>
                  <a:cubicBezTo>
                    <a:pt x="3204" y="2361"/>
                    <a:pt x="3204" y="2361"/>
                    <a:pt x="3204" y="2361"/>
                  </a:cubicBezTo>
                  <a:cubicBezTo>
                    <a:pt x="3204" y="2361"/>
                    <a:pt x="3204" y="2361"/>
                    <a:pt x="3204" y="2361"/>
                  </a:cubicBezTo>
                  <a:close/>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feld 20">
              <a:extLst>
                <a:ext uri="{FF2B5EF4-FFF2-40B4-BE49-F238E27FC236}">
                  <a16:creationId xmlns:a16="http://schemas.microsoft.com/office/drawing/2014/main" id="{6E0F418E-C2CD-4B1D-8596-4472FDD54F4D}"/>
                </a:ext>
              </a:extLst>
            </p:cNvPr>
            <p:cNvSpPr txBox="1"/>
            <p:nvPr/>
          </p:nvSpPr>
          <p:spPr>
            <a:xfrm>
              <a:off x="837211" y="1693023"/>
              <a:ext cx="1493520" cy="27585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Transaction x</a:t>
              </a:r>
            </a:p>
          </p:txBody>
        </p:sp>
        <p:sp>
          <p:nvSpPr>
            <p:cNvPr id="36" name="Textfeld 35">
              <a:extLst>
                <a:ext uri="{FF2B5EF4-FFF2-40B4-BE49-F238E27FC236}">
                  <a16:creationId xmlns:a16="http://schemas.microsoft.com/office/drawing/2014/main" id="{B370CCBE-7175-44AA-9C89-4C8C6EC89558}"/>
                </a:ext>
              </a:extLst>
            </p:cNvPr>
            <p:cNvSpPr txBox="1"/>
            <p:nvPr/>
          </p:nvSpPr>
          <p:spPr>
            <a:xfrm>
              <a:off x="411387" y="2234993"/>
              <a:ext cx="1493520" cy="27585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Transaction y</a:t>
              </a:r>
            </a:p>
          </p:txBody>
        </p:sp>
        <p:sp>
          <p:nvSpPr>
            <p:cNvPr id="37" name="Textfeld 36">
              <a:extLst>
                <a:ext uri="{FF2B5EF4-FFF2-40B4-BE49-F238E27FC236}">
                  <a16:creationId xmlns:a16="http://schemas.microsoft.com/office/drawing/2014/main" id="{300FF3E9-9469-4E59-8912-76F8594D379E}"/>
                </a:ext>
              </a:extLst>
            </p:cNvPr>
            <p:cNvSpPr txBox="1"/>
            <p:nvPr/>
          </p:nvSpPr>
          <p:spPr>
            <a:xfrm>
              <a:off x="837211" y="2776963"/>
              <a:ext cx="1493520" cy="27585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Transaction z</a:t>
              </a:r>
            </a:p>
          </p:txBody>
        </p:sp>
        <p:sp>
          <p:nvSpPr>
            <p:cNvPr id="51" name="Freihandform: Form 50">
              <a:extLst>
                <a:ext uri="{FF2B5EF4-FFF2-40B4-BE49-F238E27FC236}">
                  <a16:creationId xmlns:a16="http://schemas.microsoft.com/office/drawing/2014/main" id="{21FA16A4-EFD6-409C-8B39-8B02E7D81427}"/>
                </a:ext>
              </a:extLst>
            </p:cNvPr>
            <p:cNvSpPr/>
            <p:nvPr/>
          </p:nvSpPr>
          <p:spPr bwMode="gray">
            <a:xfrm>
              <a:off x="2228850" y="1847850"/>
              <a:ext cx="2228826" cy="447384"/>
            </a:xfrm>
            <a:custGeom>
              <a:avLst/>
              <a:gdLst>
                <a:gd name="connsiteX0" fmla="*/ 0 w 1457325"/>
                <a:gd name="connsiteY0" fmla="*/ 0 h 371475"/>
                <a:gd name="connsiteX1" fmla="*/ 504825 w 1457325"/>
                <a:gd name="connsiteY1" fmla="*/ 304800 h 371475"/>
                <a:gd name="connsiteX2" fmla="*/ 1457325 w 1457325"/>
                <a:gd name="connsiteY2" fmla="*/ 371475 h 371475"/>
              </a:gdLst>
              <a:ahLst/>
              <a:cxnLst>
                <a:cxn ang="0">
                  <a:pos x="connsiteX0" y="connsiteY0"/>
                </a:cxn>
                <a:cxn ang="0">
                  <a:pos x="connsiteX1" y="connsiteY1"/>
                </a:cxn>
                <a:cxn ang="0">
                  <a:pos x="connsiteX2" y="connsiteY2"/>
                </a:cxn>
              </a:cxnLst>
              <a:rect l="l" t="t" r="r" b="b"/>
              <a:pathLst>
                <a:path w="1457325" h="371475">
                  <a:moveTo>
                    <a:pt x="0" y="0"/>
                  </a:moveTo>
                  <a:cubicBezTo>
                    <a:pt x="130969" y="121444"/>
                    <a:pt x="261938" y="242888"/>
                    <a:pt x="504825" y="304800"/>
                  </a:cubicBezTo>
                  <a:cubicBezTo>
                    <a:pt x="747712" y="366712"/>
                    <a:pt x="1304925" y="361950"/>
                    <a:pt x="1457325" y="371475"/>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53" name="Freihandform: Form 52">
              <a:extLst>
                <a:ext uri="{FF2B5EF4-FFF2-40B4-BE49-F238E27FC236}">
                  <a16:creationId xmlns:a16="http://schemas.microsoft.com/office/drawing/2014/main" id="{EB33FE6F-76FF-4FC4-8F08-94285D20B39F}"/>
                </a:ext>
              </a:extLst>
            </p:cNvPr>
            <p:cNvSpPr/>
            <p:nvPr/>
          </p:nvSpPr>
          <p:spPr bwMode="gray">
            <a:xfrm flipV="1">
              <a:off x="2228850" y="2450061"/>
              <a:ext cx="2228826" cy="447384"/>
            </a:xfrm>
            <a:custGeom>
              <a:avLst/>
              <a:gdLst>
                <a:gd name="connsiteX0" fmla="*/ 0 w 1457325"/>
                <a:gd name="connsiteY0" fmla="*/ 0 h 371475"/>
                <a:gd name="connsiteX1" fmla="*/ 504825 w 1457325"/>
                <a:gd name="connsiteY1" fmla="*/ 304800 h 371475"/>
                <a:gd name="connsiteX2" fmla="*/ 1457325 w 1457325"/>
                <a:gd name="connsiteY2" fmla="*/ 371475 h 371475"/>
              </a:gdLst>
              <a:ahLst/>
              <a:cxnLst>
                <a:cxn ang="0">
                  <a:pos x="connsiteX0" y="connsiteY0"/>
                </a:cxn>
                <a:cxn ang="0">
                  <a:pos x="connsiteX1" y="connsiteY1"/>
                </a:cxn>
                <a:cxn ang="0">
                  <a:pos x="connsiteX2" y="connsiteY2"/>
                </a:cxn>
              </a:cxnLst>
              <a:rect l="l" t="t" r="r" b="b"/>
              <a:pathLst>
                <a:path w="1457325" h="371475">
                  <a:moveTo>
                    <a:pt x="0" y="0"/>
                  </a:moveTo>
                  <a:cubicBezTo>
                    <a:pt x="130969" y="121444"/>
                    <a:pt x="261938" y="242888"/>
                    <a:pt x="504825" y="304800"/>
                  </a:cubicBezTo>
                  <a:cubicBezTo>
                    <a:pt x="747712" y="366712"/>
                    <a:pt x="1304925" y="361950"/>
                    <a:pt x="1457325" y="371475"/>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4" name="Gerade Verbindung mit Pfeil 53">
              <a:extLst>
                <a:ext uri="{FF2B5EF4-FFF2-40B4-BE49-F238E27FC236}">
                  <a16:creationId xmlns:a16="http://schemas.microsoft.com/office/drawing/2014/main" id="{64617E64-CD30-4097-9375-1E1E4103E487}"/>
                </a:ext>
              </a:extLst>
            </p:cNvPr>
            <p:cNvCxnSpPr>
              <a:cxnSpLocks/>
              <a:stCxn id="36" idx="3"/>
            </p:cNvCxnSpPr>
            <p:nvPr/>
          </p:nvCxnSpPr>
          <p:spPr>
            <a:xfrm>
              <a:off x="1904907" y="2372919"/>
              <a:ext cx="25527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echteck 58">
              <a:extLst>
                <a:ext uri="{FF2B5EF4-FFF2-40B4-BE49-F238E27FC236}">
                  <a16:creationId xmlns:a16="http://schemas.microsoft.com/office/drawing/2014/main" id="{51FCA6AF-A8B4-4035-A051-74FB459D218F}"/>
                </a:ext>
              </a:extLst>
            </p:cNvPr>
            <p:cNvSpPr/>
            <p:nvPr/>
          </p:nvSpPr>
          <p:spPr bwMode="gray">
            <a:xfrm>
              <a:off x="3950328" y="2246314"/>
              <a:ext cx="173609" cy="282574"/>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 name="Textfeld 61">
              <a:extLst>
                <a:ext uri="{FF2B5EF4-FFF2-40B4-BE49-F238E27FC236}">
                  <a16:creationId xmlns:a16="http://schemas.microsoft.com/office/drawing/2014/main" id="{257FB415-EABF-4E55-BB8E-DACB9D86753D}"/>
                </a:ext>
              </a:extLst>
            </p:cNvPr>
            <p:cNvSpPr txBox="1"/>
            <p:nvPr/>
          </p:nvSpPr>
          <p:spPr>
            <a:xfrm>
              <a:off x="4626179" y="2872957"/>
              <a:ext cx="914400" cy="27585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Block</a:t>
              </a:r>
            </a:p>
          </p:txBody>
        </p:sp>
      </p:grpSp>
      <p:grpSp>
        <p:nvGrpSpPr>
          <p:cNvPr id="464" name="Gruppieren 463">
            <a:extLst>
              <a:ext uri="{FF2B5EF4-FFF2-40B4-BE49-F238E27FC236}">
                <a16:creationId xmlns:a16="http://schemas.microsoft.com/office/drawing/2014/main" id="{2B111A9B-3084-467B-8FCD-CF39C248FFE6}"/>
              </a:ext>
            </a:extLst>
          </p:cNvPr>
          <p:cNvGrpSpPr/>
          <p:nvPr/>
        </p:nvGrpSpPr>
        <p:grpSpPr>
          <a:xfrm>
            <a:off x="6629028" y="1926560"/>
            <a:ext cx="4754949" cy="914400"/>
            <a:chOff x="6629028" y="1926560"/>
            <a:chExt cx="4754949" cy="914400"/>
          </a:xfrm>
        </p:grpSpPr>
        <p:grpSp>
          <p:nvGrpSpPr>
            <p:cNvPr id="86" name="Gruppieren 85">
              <a:extLst>
                <a:ext uri="{FF2B5EF4-FFF2-40B4-BE49-F238E27FC236}">
                  <a16:creationId xmlns:a16="http://schemas.microsoft.com/office/drawing/2014/main" id="{C061FB25-08D0-4F27-89DE-7F1161FC747E}"/>
                </a:ext>
              </a:extLst>
            </p:cNvPr>
            <p:cNvGrpSpPr/>
            <p:nvPr/>
          </p:nvGrpSpPr>
          <p:grpSpPr>
            <a:xfrm>
              <a:off x="7464189" y="2326175"/>
              <a:ext cx="524260" cy="115171"/>
              <a:chOff x="7588031" y="2811143"/>
              <a:chExt cx="1057877" cy="232397"/>
            </a:xfrm>
          </p:grpSpPr>
          <p:sp>
            <p:nvSpPr>
              <p:cNvPr id="83" name="Rechteck: abgerundete Ecken 82">
                <a:extLst>
                  <a:ext uri="{FF2B5EF4-FFF2-40B4-BE49-F238E27FC236}">
                    <a16:creationId xmlns:a16="http://schemas.microsoft.com/office/drawing/2014/main" id="{C5E6D9E9-A7E2-4FB2-8C00-EA8E6615A6F4}"/>
                  </a:ext>
                </a:extLst>
              </p:cNvPr>
              <p:cNvSpPr/>
              <p:nvPr/>
            </p:nvSpPr>
            <p:spPr bwMode="gray">
              <a:xfrm>
                <a:off x="7588031" y="2811143"/>
                <a:ext cx="460593" cy="232397"/>
              </a:xfrm>
              <a:prstGeom prst="roundRect">
                <a:avLst>
                  <a:gd name="adj" fmla="val 50000"/>
                </a:avLst>
              </a:prstGeom>
              <a:noFill/>
              <a:ln w="381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4" name="Rechteck: abgerundete Ecken 83">
                <a:extLst>
                  <a:ext uri="{FF2B5EF4-FFF2-40B4-BE49-F238E27FC236}">
                    <a16:creationId xmlns:a16="http://schemas.microsoft.com/office/drawing/2014/main" id="{5D302471-A64D-4D25-9618-60956076C29D}"/>
                  </a:ext>
                </a:extLst>
              </p:cNvPr>
              <p:cNvSpPr/>
              <p:nvPr/>
            </p:nvSpPr>
            <p:spPr bwMode="gray">
              <a:xfrm>
                <a:off x="8185315" y="2811143"/>
                <a:ext cx="460593" cy="232397"/>
              </a:xfrm>
              <a:prstGeom prst="roundRect">
                <a:avLst>
                  <a:gd name="adj" fmla="val 50000"/>
                </a:avLst>
              </a:prstGeom>
              <a:noFill/>
              <a:ln w="381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5" name="Rechteck: abgerundete Ecken 84">
                <a:extLst>
                  <a:ext uri="{FF2B5EF4-FFF2-40B4-BE49-F238E27FC236}">
                    <a16:creationId xmlns:a16="http://schemas.microsoft.com/office/drawing/2014/main" id="{6100C6A6-6237-4035-9C61-F71B0341978B}"/>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7" name="Gruppieren 86">
              <a:extLst>
                <a:ext uri="{FF2B5EF4-FFF2-40B4-BE49-F238E27FC236}">
                  <a16:creationId xmlns:a16="http://schemas.microsoft.com/office/drawing/2014/main" id="{36C9B132-5BC2-4E5E-AFED-C2C9B76543E5}"/>
                </a:ext>
              </a:extLst>
            </p:cNvPr>
            <p:cNvGrpSpPr/>
            <p:nvPr/>
          </p:nvGrpSpPr>
          <p:grpSpPr>
            <a:xfrm>
              <a:off x="8744373" y="2326175"/>
              <a:ext cx="524260" cy="115171"/>
              <a:chOff x="7588031" y="2811143"/>
              <a:chExt cx="1057877" cy="232397"/>
            </a:xfrm>
          </p:grpSpPr>
          <p:sp>
            <p:nvSpPr>
              <p:cNvPr id="88" name="Rechteck: abgerundete Ecken 87">
                <a:extLst>
                  <a:ext uri="{FF2B5EF4-FFF2-40B4-BE49-F238E27FC236}">
                    <a16:creationId xmlns:a16="http://schemas.microsoft.com/office/drawing/2014/main" id="{B26E5850-51F9-4A89-A25D-9A9D2308BFEB}"/>
                  </a:ext>
                </a:extLst>
              </p:cNvPr>
              <p:cNvSpPr/>
              <p:nvPr/>
            </p:nvSpPr>
            <p:spPr bwMode="gray">
              <a:xfrm>
                <a:off x="7588031" y="2811143"/>
                <a:ext cx="460593" cy="232397"/>
              </a:xfrm>
              <a:prstGeom prst="roundRect">
                <a:avLst>
                  <a:gd name="adj" fmla="val 50000"/>
                </a:avLst>
              </a:prstGeom>
              <a:noFill/>
              <a:ln w="381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9" name="Rechteck: abgerundete Ecken 88">
                <a:extLst>
                  <a:ext uri="{FF2B5EF4-FFF2-40B4-BE49-F238E27FC236}">
                    <a16:creationId xmlns:a16="http://schemas.microsoft.com/office/drawing/2014/main" id="{81AB48D1-F954-4DA1-88B2-273C1AC1FDE7}"/>
                  </a:ext>
                </a:extLst>
              </p:cNvPr>
              <p:cNvSpPr/>
              <p:nvPr/>
            </p:nvSpPr>
            <p:spPr bwMode="gray">
              <a:xfrm>
                <a:off x="8185315" y="2811143"/>
                <a:ext cx="460593" cy="232397"/>
              </a:xfrm>
              <a:prstGeom prst="roundRect">
                <a:avLst>
                  <a:gd name="adj" fmla="val 50000"/>
                </a:avLst>
              </a:prstGeom>
              <a:noFill/>
              <a:ln w="381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0" name="Rechteck: abgerundete Ecken 89">
                <a:extLst>
                  <a:ext uri="{FF2B5EF4-FFF2-40B4-BE49-F238E27FC236}">
                    <a16:creationId xmlns:a16="http://schemas.microsoft.com/office/drawing/2014/main" id="{DA1B67B1-6752-4897-9199-2D493D7CAB49}"/>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1" name="Gruppieren 90">
              <a:extLst>
                <a:ext uri="{FF2B5EF4-FFF2-40B4-BE49-F238E27FC236}">
                  <a16:creationId xmlns:a16="http://schemas.microsoft.com/office/drawing/2014/main" id="{013C741B-AFC2-4CE4-8BF9-0876063C222D}"/>
                </a:ext>
              </a:extLst>
            </p:cNvPr>
            <p:cNvGrpSpPr/>
            <p:nvPr/>
          </p:nvGrpSpPr>
          <p:grpSpPr>
            <a:xfrm>
              <a:off x="10024558" y="2326175"/>
              <a:ext cx="372904" cy="115171"/>
              <a:chOff x="7588031" y="2811143"/>
              <a:chExt cx="752463" cy="232397"/>
            </a:xfrm>
          </p:grpSpPr>
          <p:sp>
            <p:nvSpPr>
              <p:cNvPr id="92" name="Rechteck: abgerundete Ecken 91">
                <a:extLst>
                  <a:ext uri="{FF2B5EF4-FFF2-40B4-BE49-F238E27FC236}">
                    <a16:creationId xmlns:a16="http://schemas.microsoft.com/office/drawing/2014/main" id="{08859F0F-8727-40EF-8BB6-215C8CD5DDC2}"/>
                  </a:ext>
                </a:extLst>
              </p:cNvPr>
              <p:cNvSpPr/>
              <p:nvPr/>
            </p:nvSpPr>
            <p:spPr bwMode="gray">
              <a:xfrm>
                <a:off x="7588031" y="2811143"/>
                <a:ext cx="460593" cy="232397"/>
              </a:xfrm>
              <a:prstGeom prst="roundRect">
                <a:avLst>
                  <a:gd name="adj" fmla="val 50000"/>
                </a:avLst>
              </a:prstGeom>
              <a:noFill/>
              <a:ln w="38100">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4" name="Rechteck: abgerundete Ecken 93">
                <a:extLst>
                  <a:ext uri="{FF2B5EF4-FFF2-40B4-BE49-F238E27FC236}">
                    <a16:creationId xmlns:a16="http://schemas.microsoft.com/office/drawing/2014/main" id="{E0B6B1F4-C157-433A-A32D-5BFBF241057F}"/>
                  </a:ext>
                </a:extLst>
              </p:cNvPr>
              <p:cNvSpPr/>
              <p:nvPr/>
            </p:nvSpPr>
            <p:spPr bwMode="gray">
              <a:xfrm>
                <a:off x="7893446" y="2878062"/>
                <a:ext cx="447048" cy="98559"/>
              </a:xfrm>
              <a:prstGeom prst="roundRect">
                <a:avLst>
                  <a:gd name="adj" fmla="val 50000"/>
                </a:avLst>
              </a:prstGeom>
              <a:solidFill>
                <a:srgbClr val="798BB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71" name="Rechteck 70">
              <a:extLst>
                <a:ext uri="{FF2B5EF4-FFF2-40B4-BE49-F238E27FC236}">
                  <a16:creationId xmlns:a16="http://schemas.microsoft.com/office/drawing/2014/main" id="{3A53CF18-0FAF-414A-9947-D24B94857DA6}"/>
                </a:ext>
              </a:extLst>
            </p:cNvPr>
            <p:cNvSpPr/>
            <p:nvPr/>
          </p:nvSpPr>
          <p:spPr bwMode="gray">
            <a:xfrm>
              <a:off x="9189394" y="1926560"/>
              <a:ext cx="914400" cy="9144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 name="Rechteck 63">
              <a:extLst>
                <a:ext uri="{FF2B5EF4-FFF2-40B4-BE49-F238E27FC236}">
                  <a16:creationId xmlns:a16="http://schemas.microsoft.com/office/drawing/2014/main" id="{68801533-1E20-4C9E-BB72-39AE5F5ADCEF}"/>
                </a:ext>
              </a:extLst>
            </p:cNvPr>
            <p:cNvSpPr/>
            <p:nvPr/>
          </p:nvSpPr>
          <p:spPr bwMode="gray">
            <a:xfrm>
              <a:off x="6629028" y="1926560"/>
              <a:ext cx="914400" cy="9144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8" name="Rechteck 67">
              <a:extLst>
                <a:ext uri="{FF2B5EF4-FFF2-40B4-BE49-F238E27FC236}">
                  <a16:creationId xmlns:a16="http://schemas.microsoft.com/office/drawing/2014/main" id="{24B2C272-F029-4FBB-A781-C4A4D925C6EC}"/>
                </a:ext>
              </a:extLst>
            </p:cNvPr>
            <p:cNvSpPr/>
            <p:nvPr/>
          </p:nvSpPr>
          <p:spPr bwMode="gray">
            <a:xfrm>
              <a:off x="7909211" y="1926560"/>
              <a:ext cx="914400" cy="9144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Rechteck 73">
              <a:extLst>
                <a:ext uri="{FF2B5EF4-FFF2-40B4-BE49-F238E27FC236}">
                  <a16:creationId xmlns:a16="http://schemas.microsoft.com/office/drawing/2014/main" id="{5D85C08B-B7C9-4D6F-8AB7-190BD0D5AC4B}"/>
                </a:ext>
              </a:extLst>
            </p:cNvPr>
            <p:cNvSpPr/>
            <p:nvPr/>
          </p:nvSpPr>
          <p:spPr bwMode="gray">
            <a:xfrm>
              <a:off x="10469577" y="1926560"/>
              <a:ext cx="914400" cy="914400"/>
            </a:xfrm>
            <a:prstGeom prst="rect">
              <a:avLst/>
            </a:prstGeom>
            <a:noFill/>
            <a:ln>
              <a:solidFill>
                <a:srgbClr val="798BB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5" name="Pfeil: nach rechts 94">
            <a:extLst>
              <a:ext uri="{FF2B5EF4-FFF2-40B4-BE49-F238E27FC236}">
                <a16:creationId xmlns:a16="http://schemas.microsoft.com/office/drawing/2014/main" id="{42A986D8-EA4A-4269-86DF-64D3F733B436}"/>
              </a:ext>
            </a:extLst>
          </p:cNvPr>
          <p:cNvSpPr/>
          <p:nvPr/>
        </p:nvSpPr>
        <p:spPr bwMode="gray">
          <a:xfrm>
            <a:off x="6629028" y="2963869"/>
            <a:ext cx="4754949" cy="331011"/>
          </a:xfrm>
          <a:prstGeom prst="rightArrow">
            <a:avLst>
              <a:gd name="adj1" fmla="val 50000"/>
              <a:gd name="adj2" fmla="val 98918"/>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9" name="Freeform 23">
            <a:extLst>
              <a:ext uri="{FF2B5EF4-FFF2-40B4-BE49-F238E27FC236}">
                <a16:creationId xmlns:a16="http://schemas.microsoft.com/office/drawing/2014/main" id="{A0583FF6-C788-4F08-A124-ADF78FE9E5CE}"/>
              </a:ext>
            </a:extLst>
          </p:cNvPr>
          <p:cNvSpPr>
            <a:spLocks/>
          </p:cNvSpPr>
          <p:nvPr/>
        </p:nvSpPr>
        <p:spPr bwMode="auto">
          <a:xfrm>
            <a:off x="7906904" y="4826476"/>
            <a:ext cx="946025" cy="1096067"/>
          </a:xfrm>
          <a:custGeom>
            <a:avLst/>
            <a:gdLst>
              <a:gd name="T0" fmla="*/ 1548 w 1548"/>
              <a:gd name="T1" fmla="*/ 680 h 1796"/>
              <a:gd name="T2" fmla="*/ 1548 w 1548"/>
              <a:gd name="T3" fmla="*/ 334 h 1796"/>
              <a:gd name="T4" fmla="*/ 1512 w 1548"/>
              <a:gd name="T5" fmla="*/ 292 h 1796"/>
              <a:gd name="T6" fmla="*/ 1330 w 1548"/>
              <a:gd name="T7" fmla="*/ 267 h 1796"/>
              <a:gd name="T8" fmla="*/ 814 w 1548"/>
              <a:gd name="T9" fmla="*/ 31 h 1796"/>
              <a:gd name="T10" fmla="*/ 735 w 1548"/>
              <a:gd name="T11" fmla="*/ 31 h 1796"/>
              <a:gd name="T12" fmla="*/ 43 w 1548"/>
              <a:gd name="T13" fmla="*/ 292 h 1796"/>
              <a:gd name="T14" fmla="*/ 0 w 1548"/>
              <a:gd name="T15" fmla="*/ 340 h 1796"/>
              <a:gd name="T16" fmla="*/ 0 w 1548"/>
              <a:gd name="T17" fmla="*/ 965 h 1796"/>
              <a:gd name="T18" fmla="*/ 19 w 1548"/>
              <a:gd name="T19" fmla="*/ 1123 h 1796"/>
              <a:gd name="T20" fmla="*/ 219 w 1548"/>
              <a:gd name="T21" fmla="*/ 1463 h 1796"/>
              <a:gd name="T22" fmla="*/ 759 w 1548"/>
              <a:gd name="T23" fmla="*/ 1790 h 1796"/>
              <a:gd name="T24" fmla="*/ 796 w 1548"/>
              <a:gd name="T25" fmla="*/ 1790 h 1796"/>
              <a:gd name="T26" fmla="*/ 1002 w 1548"/>
              <a:gd name="T27" fmla="*/ 1699 h 1796"/>
              <a:gd name="T28" fmla="*/ 1415 w 1548"/>
              <a:gd name="T29" fmla="*/ 1366 h 1796"/>
              <a:gd name="T30" fmla="*/ 1548 w 1548"/>
              <a:gd name="T31" fmla="*/ 1026 h 1796"/>
              <a:gd name="T32" fmla="*/ 1548 w 1548"/>
              <a:gd name="T33" fmla="*/ 680 h 1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8" h="1796">
                <a:moveTo>
                  <a:pt x="1548" y="680"/>
                </a:moveTo>
                <a:cubicBezTo>
                  <a:pt x="1548" y="565"/>
                  <a:pt x="1548" y="449"/>
                  <a:pt x="1548" y="334"/>
                </a:cubicBezTo>
                <a:cubicBezTo>
                  <a:pt x="1548" y="304"/>
                  <a:pt x="1536" y="298"/>
                  <a:pt x="1512" y="292"/>
                </a:cubicBezTo>
                <a:cubicBezTo>
                  <a:pt x="1451" y="286"/>
                  <a:pt x="1391" y="280"/>
                  <a:pt x="1330" y="267"/>
                </a:cubicBezTo>
                <a:cubicBezTo>
                  <a:pt x="1142" y="225"/>
                  <a:pt x="972" y="140"/>
                  <a:pt x="814" y="31"/>
                </a:cubicBezTo>
                <a:cubicBezTo>
                  <a:pt x="778" y="7"/>
                  <a:pt x="778" y="0"/>
                  <a:pt x="735" y="31"/>
                </a:cubicBezTo>
                <a:cubicBezTo>
                  <a:pt x="529" y="170"/>
                  <a:pt x="304" y="274"/>
                  <a:pt x="43" y="292"/>
                </a:cubicBezTo>
                <a:cubicBezTo>
                  <a:pt x="7" y="292"/>
                  <a:pt x="0" y="304"/>
                  <a:pt x="0" y="340"/>
                </a:cubicBezTo>
                <a:cubicBezTo>
                  <a:pt x="0" y="553"/>
                  <a:pt x="0" y="759"/>
                  <a:pt x="0" y="965"/>
                </a:cubicBezTo>
                <a:cubicBezTo>
                  <a:pt x="0" y="1020"/>
                  <a:pt x="7" y="1074"/>
                  <a:pt x="19" y="1123"/>
                </a:cubicBezTo>
                <a:cubicBezTo>
                  <a:pt x="49" y="1256"/>
                  <a:pt x="122" y="1366"/>
                  <a:pt x="219" y="1463"/>
                </a:cubicBezTo>
                <a:cubicBezTo>
                  <a:pt x="371" y="1614"/>
                  <a:pt x="559" y="1718"/>
                  <a:pt x="759" y="1790"/>
                </a:cubicBezTo>
                <a:cubicBezTo>
                  <a:pt x="771" y="1796"/>
                  <a:pt x="784" y="1796"/>
                  <a:pt x="796" y="1790"/>
                </a:cubicBezTo>
                <a:cubicBezTo>
                  <a:pt x="869" y="1760"/>
                  <a:pt x="935" y="1736"/>
                  <a:pt x="1002" y="1699"/>
                </a:cubicBezTo>
                <a:cubicBezTo>
                  <a:pt x="1166" y="1614"/>
                  <a:pt x="1306" y="1511"/>
                  <a:pt x="1415" y="1366"/>
                </a:cubicBezTo>
                <a:cubicBezTo>
                  <a:pt x="1488" y="1263"/>
                  <a:pt x="1542" y="1153"/>
                  <a:pt x="1548" y="1026"/>
                </a:cubicBezTo>
                <a:cubicBezTo>
                  <a:pt x="1548" y="911"/>
                  <a:pt x="1548" y="795"/>
                  <a:pt x="1548" y="680"/>
                </a:cubicBezTo>
              </a:path>
            </a:pathLst>
          </a:custGeom>
          <a:solidFill>
            <a:srgbClr val="798BB3"/>
          </a:solidFill>
          <a:ln w="1270">
            <a:noFill/>
            <a:prstDash val="solid"/>
            <a:round/>
            <a:headEnd/>
            <a:tailEnd/>
          </a:ln>
          <a:scene3d>
            <a:camera prst="orthographicFront">
              <a:rot lat="0" lon="21299999" rev="0"/>
            </a:camera>
            <a:lightRig rig="threePt" dir="t"/>
          </a:scene3d>
        </p:spPr>
        <p:txBody>
          <a:bodyPr vert="horz" wrap="square" lIns="91440" tIns="45720" rIns="91440" bIns="45720" numCol="1" anchor="t" anchorCtr="0" compatLnSpc="1">
            <a:prstTxWarp prst="textNoShape">
              <a:avLst/>
            </a:prstTxWarp>
          </a:bodyPr>
          <a:lstStyle/>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62" name="Gruppieren 461">
            <a:extLst>
              <a:ext uri="{FF2B5EF4-FFF2-40B4-BE49-F238E27FC236}">
                <a16:creationId xmlns:a16="http://schemas.microsoft.com/office/drawing/2014/main" id="{37027B45-8F5F-43D3-8AD4-8263939B77AC}"/>
              </a:ext>
            </a:extLst>
          </p:cNvPr>
          <p:cNvGrpSpPr/>
          <p:nvPr/>
        </p:nvGrpSpPr>
        <p:grpSpPr>
          <a:xfrm>
            <a:off x="6771123" y="4822651"/>
            <a:ext cx="808191" cy="1532034"/>
            <a:chOff x="6735758" y="4822651"/>
            <a:chExt cx="808191" cy="1532034"/>
          </a:xfrm>
        </p:grpSpPr>
        <p:grpSp>
          <p:nvGrpSpPr>
            <p:cNvPr id="416" name="Group 26">
              <a:extLst>
                <a:ext uri="{FF2B5EF4-FFF2-40B4-BE49-F238E27FC236}">
                  <a16:creationId xmlns:a16="http://schemas.microsoft.com/office/drawing/2014/main" id="{7A3494AC-4ECB-47C6-8BCD-191D482A298F}"/>
                </a:ext>
              </a:extLst>
            </p:cNvPr>
            <p:cNvGrpSpPr>
              <a:grpSpLocks noChangeAspect="1"/>
            </p:cNvGrpSpPr>
            <p:nvPr/>
          </p:nvGrpSpPr>
          <p:grpSpPr bwMode="auto">
            <a:xfrm>
              <a:off x="6735758" y="5234559"/>
              <a:ext cx="614343" cy="1120126"/>
              <a:chOff x="803" y="803"/>
              <a:chExt cx="249" cy="454"/>
            </a:xfrm>
            <a:solidFill>
              <a:schemeClr val="accent1"/>
            </a:solidFill>
          </p:grpSpPr>
          <p:sp>
            <p:nvSpPr>
              <p:cNvPr id="418" name="Oval 27">
                <a:extLst>
                  <a:ext uri="{FF2B5EF4-FFF2-40B4-BE49-F238E27FC236}">
                    <a16:creationId xmlns:a16="http://schemas.microsoft.com/office/drawing/2014/main" id="{58EFA53A-868F-44E6-9756-7BE4F19DDC91}"/>
                  </a:ext>
                </a:extLst>
              </p:cNvPr>
              <p:cNvSpPr>
                <a:spLocks noChangeArrowheads="1"/>
              </p:cNvSpPr>
              <p:nvPr/>
            </p:nvSpPr>
            <p:spPr bwMode="auto">
              <a:xfrm>
                <a:off x="829" y="803"/>
                <a:ext cx="96" cy="97"/>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419" name="Freeform 28">
                <a:extLst>
                  <a:ext uri="{FF2B5EF4-FFF2-40B4-BE49-F238E27FC236}">
                    <a16:creationId xmlns:a16="http://schemas.microsoft.com/office/drawing/2014/main" id="{73D36B7F-1A07-485B-85F9-183B7179604F}"/>
                  </a:ext>
                </a:extLst>
              </p:cNvPr>
              <p:cNvSpPr>
                <a:spLocks/>
              </p:cNvSpPr>
              <p:nvPr/>
            </p:nvSpPr>
            <p:spPr bwMode="auto">
              <a:xfrm>
                <a:off x="803" y="889"/>
                <a:ext cx="249" cy="368"/>
              </a:xfrm>
              <a:custGeom>
                <a:avLst/>
                <a:gdLst>
                  <a:gd name="T0" fmla="*/ 2024 w 2064"/>
                  <a:gd name="T1" fmla="*/ 68 h 3064"/>
                  <a:gd name="T2" fmla="*/ 1850 w 2064"/>
                  <a:gd name="T3" fmla="*/ 54 h 3064"/>
                  <a:gd name="T4" fmla="*/ 1435 w 2064"/>
                  <a:gd name="T5" fmla="*/ 471 h 3064"/>
                  <a:gd name="T6" fmla="*/ 1073 w 2064"/>
                  <a:gd name="T7" fmla="*/ 162 h 3064"/>
                  <a:gd name="T8" fmla="*/ 912 w 2064"/>
                  <a:gd name="T9" fmla="*/ 95 h 3064"/>
                  <a:gd name="T10" fmla="*/ 617 w 2064"/>
                  <a:gd name="T11" fmla="*/ 202 h 3064"/>
                  <a:gd name="T12" fmla="*/ 322 w 2064"/>
                  <a:gd name="T13" fmla="*/ 95 h 3064"/>
                  <a:gd name="T14" fmla="*/ 309 w 2064"/>
                  <a:gd name="T15" fmla="*/ 95 h 3064"/>
                  <a:gd name="T16" fmla="*/ 0 w 2064"/>
                  <a:gd name="T17" fmla="*/ 511 h 3064"/>
                  <a:gd name="T18" fmla="*/ 0 w 2064"/>
                  <a:gd name="T19" fmla="*/ 646 h 3064"/>
                  <a:gd name="T20" fmla="*/ 0 w 2064"/>
                  <a:gd name="T21" fmla="*/ 646 h 3064"/>
                  <a:gd name="T22" fmla="*/ 0 w 2064"/>
                  <a:gd name="T23" fmla="*/ 672 h 3064"/>
                  <a:gd name="T24" fmla="*/ 0 w 2064"/>
                  <a:gd name="T25" fmla="*/ 672 h 3064"/>
                  <a:gd name="T26" fmla="*/ 41 w 2064"/>
                  <a:gd name="T27" fmla="*/ 1022 h 3064"/>
                  <a:gd name="T28" fmla="*/ 202 w 2064"/>
                  <a:gd name="T29" fmla="*/ 1371 h 3064"/>
                  <a:gd name="T30" fmla="*/ 255 w 2064"/>
                  <a:gd name="T31" fmla="*/ 1546 h 3064"/>
                  <a:gd name="T32" fmla="*/ 403 w 2064"/>
                  <a:gd name="T33" fmla="*/ 2984 h 3064"/>
                  <a:gd name="T34" fmla="*/ 496 w 2064"/>
                  <a:gd name="T35" fmla="*/ 3064 h 3064"/>
                  <a:gd name="T36" fmla="*/ 630 w 2064"/>
                  <a:gd name="T37" fmla="*/ 3064 h 3064"/>
                  <a:gd name="T38" fmla="*/ 764 w 2064"/>
                  <a:gd name="T39" fmla="*/ 3064 h 3064"/>
                  <a:gd name="T40" fmla="*/ 764 w 2064"/>
                  <a:gd name="T41" fmla="*/ 3064 h 3064"/>
                  <a:gd name="T42" fmla="*/ 764 w 2064"/>
                  <a:gd name="T43" fmla="*/ 3064 h 3064"/>
                  <a:gd name="T44" fmla="*/ 858 w 2064"/>
                  <a:gd name="T45" fmla="*/ 2984 h 3064"/>
                  <a:gd name="T46" fmla="*/ 965 w 2064"/>
                  <a:gd name="T47" fmla="*/ 1855 h 3064"/>
                  <a:gd name="T48" fmla="*/ 965 w 2064"/>
                  <a:gd name="T49" fmla="*/ 1828 h 3064"/>
                  <a:gd name="T50" fmla="*/ 1006 w 2064"/>
                  <a:gd name="T51" fmla="*/ 1465 h 3064"/>
                  <a:gd name="T52" fmla="*/ 1099 w 2064"/>
                  <a:gd name="T53" fmla="*/ 632 h 3064"/>
                  <a:gd name="T54" fmla="*/ 1113 w 2064"/>
                  <a:gd name="T55" fmla="*/ 632 h 3064"/>
                  <a:gd name="T56" fmla="*/ 1274 w 2064"/>
                  <a:gd name="T57" fmla="*/ 753 h 3064"/>
                  <a:gd name="T58" fmla="*/ 1582 w 2064"/>
                  <a:gd name="T59" fmla="*/ 740 h 3064"/>
                  <a:gd name="T60" fmla="*/ 2011 w 2064"/>
                  <a:gd name="T61" fmla="*/ 215 h 3064"/>
                  <a:gd name="T62" fmla="*/ 2024 w 2064"/>
                  <a:gd name="T63" fmla="*/ 68 h 3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64" h="3064">
                    <a:moveTo>
                      <a:pt x="2024" y="68"/>
                    </a:moveTo>
                    <a:cubicBezTo>
                      <a:pt x="1984" y="0"/>
                      <a:pt x="1904" y="0"/>
                      <a:pt x="1850" y="54"/>
                    </a:cubicBezTo>
                    <a:cubicBezTo>
                      <a:pt x="1435" y="471"/>
                      <a:pt x="1435" y="471"/>
                      <a:pt x="1435" y="471"/>
                    </a:cubicBezTo>
                    <a:cubicBezTo>
                      <a:pt x="1220" y="283"/>
                      <a:pt x="1073" y="162"/>
                      <a:pt x="1073" y="162"/>
                    </a:cubicBezTo>
                    <a:cubicBezTo>
                      <a:pt x="965" y="81"/>
                      <a:pt x="912" y="95"/>
                      <a:pt x="912" y="95"/>
                    </a:cubicBezTo>
                    <a:cubicBezTo>
                      <a:pt x="898" y="121"/>
                      <a:pt x="805" y="202"/>
                      <a:pt x="617" y="202"/>
                    </a:cubicBezTo>
                    <a:cubicBezTo>
                      <a:pt x="443" y="202"/>
                      <a:pt x="336" y="108"/>
                      <a:pt x="322" y="95"/>
                    </a:cubicBezTo>
                    <a:cubicBezTo>
                      <a:pt x="309" y="95"/>
                      <a:pt x="309" y="95"/>
                      <a:pt x="309" y="95"/>
                    </a:cubicBezTo>
                    <a:cubicBezTo>
                      <a:pt x="134" y="108"/>
                      <a:pt x="0" y="336"/>
                      <a:pt x="0" y="511"/>
                    </a:cubicBezTo>
                    <a:cubicBezTo>
                      <a:pt x="0" y="646"/>
                      <a:pt x="0" y="646"/>
                      <a:pt x="0" y="646"/>
                    </a:cubicBezTo>
                    <a:cubicBezTo>
                      <a:pt x="0" y="646"/>
                      <a:pt x="0" y="646"/>
                      <a:pt x="0" y="646"/>
                    </a:cubicBezTo>
                    <a:cubicBezTo>
                      <a:pt x="0" y="672"/>
                      <a:pt x="0" y="672"/>
                      <a:pt x="0" y="672"/>
                    </a:cubicBezTo>
                    <a:cubicBezTo>
                      <a:pt x="0" y="672"/>
                      <a:pt x="0" y="672"/>
                      <a:pt x="0" y="672"/>
                    </a:cubicBezTo>
                    <a:cubicBezTo>
                      <a:pt x="0" y="807"/>
                      <a:pt x="27" y="955"/>
                      <a:pt x="41" y="1022"/>
                    </a:cubicBezTo>
                    <a:cubicBezTo>
                      <a:pt x="81" y="1170"/>
                      <a:pt x="202" y="1371"/>
                      <a:pt x="202" y="1371"/>
                    </a:cubicBezTo>
                    <a:cubicBezTo>
                      <a:pt x="228" y="1425"/>
                      <a:pt x="242" y="1479"/>
                      <a:pt x="255" y="1546"/>
                    </a:cubicBezTo>
                    <a:cubicBezTo>
                      <a:pt x="403" y="2984"/>
                      <a:pt x="403" y="2984"/>
                      <a:pt x="403" y="2984"/>
                    </a:cubicBezTo>
                    <a:cubicBezTo>
                      <a:pt x="403" y="3024"/>
                      <a:pt x="443" y="3064"/>
                      <a:pt x="496" y="3064"/>
                    </a:cubicBezTo>
                    <a:cubicBezTo>
                      <a:pt x="630" y="3064"/>
                      <a:pt x="630" y="3064"/>
                      <a:pt x="630" y="3064"/>
                    </a:cubicBezTo>
                    <a:cubicBezTo>
                      <a:pt x="764" y="3064"/>
                      <a:pt x="764" y="3064"/>
                      <a:pt x="764" y="3064"/>
                    </a:cubicBezTo>
                    <a:cubicBezTo>
                      <a:pt x="764" y="3064"/>
                      <a:pt x="764" y="3064"/>
                      <a:pt x="764" y="3064"/>
                    </a:cubicBezTo>
                    <a:cubicBezTo>
                      <a:pt x="764" y="3064"/>
                      <a:pt x="764" y="3064"/>
                      <a:pt x="764" y="3064"/>
                    </a:cubicBezTo>
                    <a:cubicBezTo>
                      <a:pt x="805" y="3064"/>
                      <a:pt x="845" y="3024"/>
                      <a:pt x="858" y="2984"/>
                    </a:cubicBezTo>
                    <a:cubicBezTo>
                      <a:pt x="965" y="1855"/>
                      <a:pt x="965" y="1855"/>
                      <a:pt x="965" y="1855"/>
                    </a:cubicBezTo>
                    <a:cubicBezTo>
                      <a:pt x="965" y="1828"/>
                      <a:pt x="965" y="1828"/>
                      <a:pt x="965" y="1828"/>
                    </a:cubicBezTo>
                    <a:cubicBezTo>
                      <a:pt x="1006" y="1465"/>
                      <a:pt x="1006" y="1465"/>
                      <a:pt x="1006" y="1465"/>
                    </a:cubicBezTo>
                    <a:cubicBezTo>
                      <a:pt x="1086" y="753"/>
                      <a:pt x="1099" y="632"/>
                      <a:pt x="1099" y="632"/>
                    </a:cubicBezTo>
                    <a:cubicBezTo>
                      <a:pt x="1099" y="632"/>
                      <a:pt x="1113" y="619"/>
                      <a:pt x="1113" y="632"/>
                    </a:cubicBezTo>
                    <a:cubicBezTo>
                      <a:pt x="1113" y="632"/>
                      <a:pt x="1274" y="753"/>
                      <a:pt x="1274" y="753"/>
                    </a:cubicBezTo>
                    <a:cubicBezTo>
                      <a:pt x="1354" y="834"/>
                      <a:pt x="1502" y="834"/>
                      <a:pt x="1582" y="740"/>
                    </a:cubicBezTo>
                    <a:cubicBezTo>
                      <a:pt x="2011" y="215"/>
                      <a:pt x="2011" y="215"/>
                      <a:pt x="2011" y="215"/>
                    </a:cubicBezTo>
                    <a:cubicBezTo>
                      <a:pt x="2051" y="175"/>
                      <a:pt x="2064" y="108"/>
                      <a:pt x="2024" y="68"/>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48" name="Gruppieren 447">
              <a:extLst>
                <a:ext uri="{FF2B5EF4-FFF2-40B4-BE49-F238E27FC236}">
                  <a16:creationId xmlns:a16="http://schemas.microsoft.com/office/drawing/2014/main" id="{EE4E3655-43E2-4707-8ADA-00AAE6CB21ED}"/>
                </a:ext>
              </a:extLst>
            </p:cNvPr>
            <p:cNvGrpSpPr/>
            <p:nvPr/>
          </p:nvGrpSpPr>
          <p:grpSpPr>
            <a:xfrm rot="1482797">
              <a:off x="7335730" y="4822651"/>
              <a:ext cx="208219" cy="828261"/>
              <a:chOff x="7527960" y="4406240"/>
              <a:chExt cx="397538" cy="1581345"/>
            </a:xfrm>
          </p:grpSpPr>
          <p:sp>
            <p:nvSpPr>
              <p:cNvPr id="449" name="Rechteck 448">
                <a:extLst>
                  <a:ext uri="{FF2B5EF4-FFF2-40B4-BE49-F238E27FC236}">
                    <a16:creationId xmlns:a16="http://schemas.microsoft.com/office/drawing/2014/main" id="{7A1C6FA3-ED79-4EE0-BFCC-7F4592B6A8E4}"/>
                  </a:ext>
                </a:extLst>
              </p:cNvPr>
              <p:cNvSpPr/>
              <p:nvPr/>
            </p:nvSpPr>
            <p:spPr bwMode="gray">
              <a:xfrm>
                <a:off x="7632378" y="4574974"/>
                <a:ext cx="181244" cy="979562"/>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0" name="Gleichschenkliges Dreieck 449">
                <a:extLst>
                  <a:ext uri="{FF2B5EF4-FFF2-40B4-BE49-F238E27FC236}">
                    <a16:creationId xmlns:a16="http://schemas.microsoft.com/office/drawing/2014/main" id="{724B2B84-93B6-4C8F-A376-0B75DC18ABF2}"/>
                  </a:ext>
                </a:extLst>
              </p:cNvPr>
              <p:cNvSpPr/>
              <p:nvPr/>
            </p:nvSpPr>
            <p:spPr bwMode="gray">
              <a:xfrm>
                <a:off x="7631472" y="4406240"/>
                <a:ext cx="183057" cy="168005"/>
              </a:xfrm>
              <a:prstGeom prst="triangle">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1" name="Rechteck: abgerundete Ecken 450">
                <a:extLst>
                  <a:ext uri="{FF2B5EF4-FFF2-40B4-BE49-F238E27FC236}">
                    <a16:creationId xmlns:a16="http://schemas.microsoft.com/office/drawing/2014/main" id="{9D0563C8-3482-4707-A5D8-54D079A73E45}"/>
                  </a:ext>
                </a:extLst>
              </p:cNvPr>
              <p:cNvSpPr/>
              <p:nvPr/>
            </p:nvSpPr>
            <p:spPr bwMode="gray">
              <a:xfrm>
                <a:off x="7629651" y="5613553"/>
                <a:ext cx="185455" cy="60666"/>
              </a:xfrm>
              <a:prstGeom prst="roundRect">
                <a:avLst>
                  <a:gd name="adj" fmla="val 50000"/>
                </a:avLst>
              </a:prstGeom>
              <a:solidFill>
                <a:srgbClr val="798BB3"/>
              </a:solidFill>
              <a:ln>
                <a:solidFill>
                  <a:srgbClr val="798BB3"/>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2" name="Rechteck: abgerundete Ecken 451">
                <a:extLst>
                  <a:ext uri="{FF2B5EF4-FFF2-40B4-BE49-F238E27FC236}">
                    <a16:creationId xmlns:a16="http://schemas.microsoft.com/office/drawing/2014/main" id="{12DE7B81-FC46-4ABA-B06E-ACC224162029}"/>
                  </a:ext>
                </a:extLst>
              </p:cNvPr>
              <p:cNvSpPr/>
              <p:nvPr/>
            </p:nvSpPr>
            <p:spPr bwMode="gray">
              <a:xfrm>
                <a:off x="7629651" y="5653052"/>
                <a:ext cx="185455" cy="60666"/>
              </a:xfrm>
              <a:prstGeom prst="roundRect">
                <a:avLst>
                  <a:gd name="adj" fmla="val 5000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3" name="Rechteck: abgerundete Ecken 452">
                <a:extLst>
                  <a:ext uri="{FF2B5EF4-FFF2-40B4-BE49-F238E27FC236}">
                    <a16:creationId xmlns:a16="http://schemas.microsoft.com/office/drawing/2014/main" id="{9F8A7FAC-1D56-47A0-BF57-05541C38D14F}"/>
                  </a:ext>
                </a:extLst>
              </p:cNvPr>
              <p:cNvSpPr/>
              <p:nvPr/>
            </p:nvSpPr>
            <p:spPr bwMode="gray">
              <a:xfrm>
                <a:off x="7629651" y="5692551"/>
                <a:ext cx="185455" cy="60666"/>
              </a:xfrm>
              <a:prstGeom prst="roundRect">
                <a:avLst>
                  <a:gd name="adj" fmla="val 5000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4" name="Rechteck: abgerundete Ecken 453">
                <a:extLst>
                  <a:ext uri="{FF2B5EF4-FFF2-40B4-BE49-F238E27FC236}">
                    <a16:creationId xmlns:a16="http://schemas.microsoft.com/office/drawing/2014/main" id="{1D8B1534-6D60-4915-9C30-C54CEF9EC986}"/>
                  </a:ext>
                </a:extLst>
              </p:cNvPr>
              <p:cNvSpPr/>
              <p:nvPr/>
            </p:nvSpPr>
            <p:spPr bwMode="gray">
              <a:xfrm>
                <a:off x="7629651" y="5732050"/>
                <a:ext cx="185455" cy="60666"/>
              </a:xfrm>
              <a:prstGeom prst="roundRect">
                <a:avLst>
                  <a:gd name="adj" fmla="val 5000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5" name="Rechteck: abgerundete Ecken 454">
                <a:extLst>
                  <a:ext uri="{FF2B5EF4-FFF2-40B4-BE49-F238E27FC236}">
                    <a16:creationId xmlns:a16="http://schemas.microsoft.com/office/drawing/2014/main" id="{3ACD335B-C013-4339-93C1-08EA5C46597F}"/>
                  </a:ext>
                </a:extLst>
              </p:cNvPr>
              <p:cNvSpPr/>
              <p:nvPr/>
            </p:nvSpPr>
            <p:spPr bwMode="gray">
              <a:xfrm>
                <a:off x="7629651" y="5771549"/>
                <a:ext cx="185455" cy="60666"/>
              </a:xfrm>
              <a:prstGeom prst="roundRect">
                <a:avLst>
                  <a:gd name="adj" fmla="val 5000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6" name="Rechteck: abgerundete Ecken 455">
                <a:extLst>
                  <a:ext uri="{FF2B5EF4-FFF2-40B4-BE49-F238E27FC236}">
                    <a16:creationId xmlns:a16="http://schemas.microsoft.com/office/drawing/2014/main" id="{242299CA-8F79-4328-90DC-2081F7E40954}"/>
                  </a:ext>
                </a:extLst>
              </p:cNvPr>
              <p:cNvSpPr/>
              <p:nvPr/>
            </p:nvSpPr>
            <p:spPr bwMode="gray">
              <a:xfrm>
                <a:off x="7629651" y="5811048"/>
                <a:ext cx="185455" cy="60666"/>
              </a:xfrm>
              <a:prstGeom prst="roundRect">
                <a:avLst>
                  <a:gd name="adj" fmla="val 5000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7" name="Rechteck: abgerundete Ecken 456">
                <a:extLst>
                  <a:ext uri="{FF2B5EF4-FFF2-40B4-BE49-F238E27FC236}">
                    <a16:creationId xmlns:a16="http://schemas.microsoft.com/office/drawing/2014/main" id="{693ED459-3467-40C2-847A-F563B66FE8CD}"/>
                  </a:ext>
                </a:extLst>
              </p:cNvPr>
              <p:cNvSpPr/>
              <p:nvPr/>
            </p:nvSpPr>
            <p:spPr bwMode="gray">
              <a:xfrm>
                <a:off x="7629651" y="5850547"/>
                <a:ext cx="185455" cy="60666"/>
              </a:xfrm>
              <a:prstGeom prst="roundRect">
                <a:avLst>
                  <a:gd name="adj" fmla="val 5000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8" name="Rechteck: abgerundete Ecken 457">
                <a:extLst>
                  <a:ext uri="{FF2B5EF4-FFF2-40B4-BE49-F238E27FC236}">
                    <a16:creationId xmlns:a16="http://schemas.microsoft.com/office/drawing/2014/main" id="{263A800A-F835-4AD9-911C-CB8FA5D33D07}"/>
                  </a:ext>
                </a:extLst>
              </p:cNvPr>
              <p:cNvSpPr/>
              <p:nvPr/>
            </p:nvSpPr>
            <p:spPr bwMode="gray">
              <a:xfrm>
                <a:off x="7629651" y="5890047"/>
                <a:ext cx="185455" cy="60666"/>
              </a:xfrm>
              <a:prstGeom prst="roundRect">
                <a:avLst>
                  <a:gd name="adj" fmla="val 5000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9" name="Rechteck: abgerundete Ecken 458">
                <a:extLst>
                  <a:ext uri="{FF2B5EF4-FFF2-40B4-BE49-F238E27FC236}">
                    <a16:creationId xmlns:a16="http://schemas.microsoft.com/office/drawing/2014/main" id="{F093CF83-DF1D-41F4-89CD-21D71D9D51B7}"/>
                  </a:ext>
                </a:extLst>
              </p:cNvPr>
              <p:cNvSpPr/>
              <p:nvPr/>
            </p:nvSpPr>
            <p:spPr bwMode="gray">
              <a:xfrm>
                <a:off x="7527960" y="5554536"/>
                <a:ext cx="397538" cy="66160"/>
              </a:xfrm>
              <a:prstGeom prst="roundRect">
                <a:avLst>
                  <a:gd name="adj" fmla="val 5000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0" name="Rechteck: abgerundete Ecken 459">
                <a:extLst>
                  <a:ext uri="{FF2B5EF4-FFF2-40B4-BE49-F238E27FC236}">
                    <a16:creationId xmlns:a16="http://schemas.microsoft.com/office/drawing/2014/main" id="{93AF7AB0-F50C-451B-99D4-A3D34FD769AF}"/>
                  </a:ext>
                </a:extLst>
              </p:cNvPr>
              <p:cNvSpPr/>
              <p:nvPr/>
            </p:nvSpPr>
            <p:spPr bwMode="gray">
              <a:xfrm>
                <a:off x="7652712" y="5926919"/>
                <a:ext cx="139335" cy="60666"/>
              </a:xfrm>
              <a:prstGeom prst="roundRect">
                <a:avLst>
                  <a:gd name="adj" fmla="val 50000"/>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61" name="Gerader Verbinder 460">
                <a:extLst>
                  <a:ext uri="{FF2B5EF4-FFF2-40B4-BE49-F238E27FC236}">
                    <a16:creationId xmlns:a16="http://schemas.microsoft.com/office/drawing/2014/main" id="{3478D982-A0EF-4CE6-885A-72FB264A0F33}"/>
                  </a:ext>
                </a:extLst>
              </p:cNvPr>
              <p:cNvCxnSpPr>
                <a:stCxn id="449" idx="0"/>
                <a:endCxn id="449" idx="2"/>
              </p:cNvCxnSpPr>
              <p:nvPr/>
            </p:nvCxnSpPr>
            <p:spPr>
              <a:xfrm>
                <a:off x="7723000" y="4619500"/>
                <a:ext cx="0" cy="8905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93" name="Group 105">
            <a:extLst>
              <a:ext uri="{FF2B5EF4-FFF2-40B4-BE49-F238E27FC236}">
                <a16:creationId xmlns:a16="http://schemas.microsoft.com/office/drawing/2014/main" id="{B8D2BAC3-A91C-42B8-8F08-3A0E46B994C6}"/>
              </a:ext>
            </a:extLst>
          </p:cNvPr>
          <p:cNvGrpSpPr>
            <a:grpSpLocks noChangeAspect="1"/>
          </p:cNvGrpSpPr>
          <p:nvPr/>
        </p:nvGrpSpPr>
        <p:grpSpPr bwMode="auto">
          <a:xfrm>
            <a:off x="10631488" y="2114090"/>
            <a:ext cx="604838" cy="549275"/>
            <a:chOff x="802" y="803"/>
            <a:chExt cx="381" cy="346"/>
          </a:xfrm>
          <a:solidFill>
            <a:srgbClr val="798BB3"/>
          </a:solidFill>
        </p:grpSpPr>
        <p:sp>
          <p:nvSpPr>
            <p:cNvPr id="294" name="Oval 108">
              <a:extLst>
                <a:ext uri="{FF2B5EF4-FFF2-40B4-BE49-F238E27FC236}">
                  <a16:creationId xmlns:a16="http://schemas.microsoft.com/office/drawing/2014/main" id="{8AB66B37-28FE-4736-84A7-A006B6DDBBF2}"/>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5" name="Oval 109">
              <a:extLst>
                <a:ext uri="{FF2B5EF4-FFF2-40B4-BE49-F238E27FC236}">
                  <a16:creationId xmlns:a16="http://schemas.microsoft.com/office/drawing/2014/main" id="{F9B163BC-D1B4-45F0-A171-481C5DF17C41}"/>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6" name="Freeform 110">
              <a:extLst>
                <a:ext uri="{FF2B5EF4-FFF2-40B4-BE49-F238E27FC236}">
                  <a16:creationId xmlns:a16="http://schemas.microsoft.com/office/drawing/2014/main" id="{2F7CB106-E49B-4BDD-83ED-0FFB3FA0D84E}"/>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7" name="Freeform 111">
              <a:extLst>
                <a:ext uri="{FF2B5EF4-FFF2-40B4-BE49-F238E27FC236}">
                  <a16:creationId xmlns:a16="http://schemas.microsoft.com/office/drawing/2014/main" id="{72FE98D9-062E-4950-9DCE-1AA159F9E916}"/>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8" name="Oval 112">
              <a:extLst>
                <a:ext uri="{FF2B5EF4-FFF2-40B4-BE49-F238E27FC236}">
                  <a16:creationId xmlns:a16="http://schemas.microsoft.com/office/drawing/2014/main" id="{83FD15D4-B481-4EC5-9F50-6684E10A5120}"/>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4" name="Freeform 113">
              <a:extLst>
                <a:ext uri="{FF2B5EF4-FFF2-40B4-BE49-F238E27FC236}">
                  <a16:creationId xmlns:a16="http://schemas.microsoft.com/office/drawing/2014/main" id="{1A7225AE-6902-4943-ADA0-3A9E2E23AE35}"/>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5" name="Freeform 116">
              <a:extLst>
                <a:ext uri="{FF2B5EF4-FFF2-40B4-BE49-F238E27FC236}">
                  <a16:creationId xmlns:a16="http://schemas.microsoft.com/office/drawing/2014/main" id="{BAEE5C71-46EB-45DB-AEBB-BE833FD08DC2}"/>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17" name="Group 105">
            <a:extLst>
              <a:ext uri="{FF2B5EF4-FFF2-40B4-BE49-F238E27FC236}">
                <a16:creationId xmlns:a16="http://schemas.microsoft.com/office/drawing/2014/main" id="{E305BB90-0A57-4222-8461-CF12B41761E1}"/>
              </a:ext>
            </a:extLst>
          </p:cNvPr>
          <p:cNvGrpSpPr>
            <a:grpSpLocks noChangeAspect="1"/>
          </p:cNvGrpSpPr>
          <p:nvPr/>
        </p:nvGrpSpPr>
        <p:grpSpPr bwMode="auto">
          <a:xfrm>
            <a:off x="8072653" y="2145324"/>
            <a:ext cx="604838" cy="549275"/>
            <a:chOff x="802" y="803"/>
            <a:chExt cx="381" cy="346"/>
          </a:xfrm>
          <a:solidFill>
            <a:schemeClr val="bg1"/>
          </a:solidFill>
        </p:grpSpPr>
        <p:sp>
          <p:nvSpPr>
            <p:cNvPr id="420" name="Oval 108">
              <a:extLst>
                <a:ext uri="{FF2B5EF4-FFF2-40B4-BE49-F238E27FC236}">
                  <a16:creationId xmlns:a16="http://schemas.microsoft.com/office/drawing/2014/main" id="{805BAB63-0028-439A-BFF1-3EC52875FDFE}"/>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1" name="Oval 109">
              <a:extLst>
                <a:ext uri="{FF2B5EF4-FFF2-40B4-BE49-F238E27FC236}">
                  <a16:creationId xmlns:a16="http://schemas.microsoft.com/office/drawing/2014/main" id="{638D322D-3D77-4B9F-9470-4A35D6A08A23}"/>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2" name="Freeform 110">
              <a:extLst>
                <a:ext uri="{FF2B5EF4-FFF2-40B4-BE49-F238E27FC236}">
                  <a16:creationId xmlns:a16="http://schemas.microsoft.com/office/drawing/2014/main" id="{4143722F-D3AD-4A86-8577-3867968B7662}"/>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3" name="Freeform 111">
              <a:extLst>
                <a:ext uri="{FF2B5EF4-FFF2-40B4-BE49-F238E27FC236}">
                  <a16:creationId xmlns:a16="http://schemas.microsoft.com/office/drawing/2014/main" id="{6FC22C3B-5961-4B23-B8AF-0A9136254FCD}"/>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4" name="Oval 112">
              <a:extLst>
                <a:ext uri="{FF2B5EF4-FFF2-40B4-BE49-F238E27FC236}">
                  <a16:creationId xmlns:a16="http://schemas.microsoft.com/office/drawing/2014/main" id="{45FECD61-EF0F-4341-A42D-70E86C77F2E1}"/>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5" name="Freeform 113">
              <a:extLst>
                <a:ext uri="{FF2B5EF4-FFF2-40B4-BE49-F238E27FC236}">
                  <a16:creationId xmlns:a16="http://schemas.microsoft.com/office/drawing/2014/main" id="{3C119B17-ECD1-4083-BF6F-542153AAAAC0}"/>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6" name="Freeform 116">
              <a:extLst>
                <a:ext uri="{FF2B5EF4-FFF2-40B4-BE49-F238E27FC236}">
                  <a16:creationId xmlns:a16="http://schemas.microsoft.com/office/drawing/2014/main" id="{26C8FB94-1694-4980-B840-07ED8BBCC5A3}"/>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27" name="Group 105">
            <a:extLst>
              <a:ext uri="{FF2B5EF4-FFF2-40B4-BE49-F238E27FC236}">
                <a16:creationId xmlns:a16="http://schemas.microsoft.com/office/drawing/2014/main" id="{6C7D0DC4-EF86-4325-9547-D3445D90221A}"/>
              </a:ext>
            </a:extLst>
          </p:cNvPr>
          <p:cNvGrpSpPr>
            <a:grpSpLocks noChangeAspect="1"/>
          </p:cNvGrpSpPr>
          <p:nvPr/>
        </p:nvGrpSpPr>
        <p:grpSpPr bwMode="auto">
          <a:xfrm>
            <a:off x="9346541" y="2143269"/>
            <a:ext cx="604838" cy="549275"/>
            <a:chOff x="802" y="803"/>
            <a:chExt cx="381" cy="346"/>
          </a:xfrm>
          <a:solidFill>
            <a:schemeClr val="bg1"/>
          </a:solidFill>
        </p:grpSpPr>
        <p:sp>
          <p:nvSpPr>
            <p:cNvPr id="428" name="Oval 108">
              <a:extLst>
                <a:ext uri="{FF2B5EF4-FFF2-40B4-BE49-F238E27FC236}">
                  <a16:creationId xmlns:a16="http://schemas.microsoft.com/office/drawing/2014/main" id="{B9FE8FD3-2F26-408A-8CBC-2812A7D78FEC}"/>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9" name="Oval 109">
              <a:extLst>
                <a:ext uri="{FF2B5EF4-FFF2-40B4-BE49-F238E27FC236}">
                  <a16:creationId xmlns:a16="http://schemas.microsoft.com/office/drawing/2014/main" id="{3E529EE1-3C7A-47AE-AAF6-5E6EF8BAAA1D}"/>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30" name="Freeform 110">
              <a:extLst>
                <a:ext uri="{FF2B5EF4-FFF2-40B4-BE49-F238E27FC236}">
                  <a16:creationId xmlns:a16="http://schemas.microsoft.com/office/drawing/2014/main" id="{3785766C-DC3A-4A6B-BD96-DE780B51ED38}"/>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31" name="Freeform 111">
              <a:extLst>
                <a:ext uri="{FF2B5EF4-FFF2-40B4-BE49-F238E27FC236}">
                  <a16:creationId xmlns:a16="http://schemas.microsoft.com/office/drawing/2014/main" id="{0202B136-C1AB-434C-9DC2-B380146CF383}"/>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32" name="Oval 112">
              <a:extLst>
                <a:ext uri="{FF2B5EF4-FFF2-40B4-BE49-F238E27FC236}">
                  <a16:creationId xmlns:a16="http://schemas.microsoft.com/office/drawing/2014/main" id="{B7DCA7F3-A5FC-466A-A6A0-09EDB9B33FE1}"/>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33" name="Freeform 113">
              <a:extLst>
                <a:ext uri="{FF2B5EF4-FFF2-40B4-BE49-F238E27FC236}">
                  <a16:creationId xmlns:a16="http://schemas.microsoft.com/office/drawing/2014/main" id="{318C4F08-6ED7-4439-9758-4D8563FF80B1}"/>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34" name="Freeform 116">
              <a:extLst>
                <a:ext uri="{FF2B5EF4-FFF2-40B4-BE49-F238E27FC236}">
                  <a16:creationId xmlns:a16="http://schemas.microsoft.com/office/drawing/2014/main" id="{BBB70997-C7BD-4BAD-86B6-80E9F8BFB747}"/>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35" name="Group 105">
            <a:extLst>
              <a:ext uri="{FF2B5EF4-FFF2-40B4-BE49-F238E27FC236}">
                <a16:creationId xmlns:a16="http://schemas.microsoft.com/office/drawing/2014/main" id="{3BFD7A80-385C-470B-94B8-41636A6FE09C}"/>
              </a:ext>
            </a:extLst>
          </p:cNvPr>
          <p:cNvGrpSpPr>
            <a:grpSpLocks noChangeAspect="1"/>
          </p:cNvGrpSpPr>
          <p:nvPr/>
        </p:nvGrpSpPr>
        <p:grpSpPr bwMode="auto">
          <a:xfrm>
            <a:off x="6788526" y="2122866"/>
            <a:ext cx="604838" cy="549275"/>
            <a:chOff x="802" y="803"/>
            <a:chExt cx="381" cy="346"/>
          </a:xfrm>
          <a:solidFill>
            <a:schemeClr val="bg1"/>
          </a:solidFill>
        </p:grpSpPr>
        <p:sp>
          <p:nvSpPr>
            <p:cNvPr id="436" name="Oval 108">
              <a:extLst>
                <a:ext uri="{FF2B5EF4-FFF2-40B4-BE49-F238E27FC236}">
                  <a16:creationId xmlns:a16="http://schemas.microsoft.com/office/drawing/2014/main" id="{93CA6FF5-3DAF-44C6-A1F8-CB3A0255C796}"/>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37" name="Oval 109">
              <a:extLst>
                <a:ext uri="{FF2B5EF4-FFF2-40B4-BE49-F238E27FC236}">
                  <a16:creationId xmlns:a16="http://schemas.microsoft.com/office/drawing/2014/main" id="{CD741BA5-E58D-40B8-AA6F-12E0D4ED96CB}"/>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38" name="Freeform 110">
              <a:extLst>
                <a:ext uri="{FF2B5EF4-FFF2-40B4-BE49-F238E27FC236}">
                  <a16:creationId xmlns:a16="http://schemas.microsoft.com/office/drawing/2014/main" id="{9842494D-43FE-491C-B0B5-1AF8E22EEC44}"/>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39" name="Freeform 111">
              <a:extLst>
                <a:ext uri="{FF2B5EF4-FFF2-40B4-BE49-F238E27FC236}">
                  <a16:creationId xmlns:a16="http://schemas.microsoft.com/office/drawing/2014/main" id="{41513ED6-3EDF-41AD-8FB5-099BDEA67FE6}"/>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0" name="Oval 112">
              <a:extLst>
                <a:ext uri="{FF2B5EF4-FFF2-40B4-BE49-F238E27FC236}">
                  <a16:creationId xmlns:a16="http://schemas.microsoft.com/office/drawing/2014/main" id="{CDE82D91-D8B5-4C06-A7F2-8CCB9E8711DA}"/>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1" name="Freeform 113">
              <a:extLst>
                <a:ext uri="{FF2B5EF4-FFF2-40B4-BE49-F238E27FC236}">
                  <a16:creationId xmlns:a16="http://schemas.microsoft.com/office/drawing/2014/main" id="{58879A59-36E2-4A25-A01C-021F06A67BE5}"/>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2" name="Freeform 116">
              <a:extLst>
                <a:ext uri="{FF2B5EF4-FFF2-40B4-BE49-F238E27FC236}">
                  <a16:creationId xmlns:a16="http://schemas.microsoft.com/office/drawing/2014/main" id="{3FB4371E-03F8-4B91-9405-553EB4BEE0B7}"/>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43" name="Group 105">
            <a:extLst>
              <a:ext uri="{FF2B5EF4-FFF2-40B4-BE49-F238E27FC236}">
                <a16:creationId xmlns:a16="http://schemas.microsoft.com/office/drawing/2014/main" id="{8087FDAF-A746-4BE0-A703-A4E858232739}"/>
              </a:ext>
            </a:extLst>
          </p:cNvPr>
          <p:cNvGrpSpPr>
            <a:grpSpLocks noChangeAspect="1"/>
          </p:cNvGrpSpPr>
          <p:nvPr/>
        </p:nvGrpSpPr>
        <p:grpSpPr bwMode="auto">
          <a:xfrm>
            <a:off x="4783380" y="2122866"/>
            <a:ext cx="604838" cy="549275"/>
            <a:chOff x="802" y="803"/>
            <a:chExt cx="381" cy="346"/>
          </a:xfrm>
          <a:solidFill>
            <a:schemeClr val="bg1"/>
          </a:solidFill>
        </p:grpSpPr>
        <p:sp>
          <p:nvSpPr>
            <p:cNvPr id="444" name="Oval 108">
              <a:extLst>
                <a:ext uri="{FF2B5EF4-FFF2-40B4-BE49-F238E27FC236}">
                  <a16:creationId xmlns:a16="http://schemas.microsoft.com/office/drawing/2014/main" id="{6D469F58-39B1-4E43-9366-2E3C52AE28DD}"/>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5" name="Oval 109">
              <a:extLst>
                <a:ext uri="{FF2B5EF4-FFF2-40B4-BE49-F238E27FC236}">
                  <a16:creationId xmlns:a16="http://schemas.microsoft.com/office/drawing/2014/main" id="{4231F558-26D9-43D7-9B38-981B4357D27C}"/>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6" name="Freeform 110">
              <a:extLst>
                <a:ext uri="{FF2B5EF4-FFF2-40B4-BE49-F238E27FC236}">
                  <a16:creationId xmlns:a16="http://schemas.microsoft.com/office/drawing/2014/main" id="{E3427FBB-A9F6-46DC-840B-0FA372EAE750}"/>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7" name="Freeform 111">
              <a:extLst>
                <a:ext uri="{FF2B5EF4-FFF2-40B4-BE49-F238E27FC236}">
                  <a16:creationId xmlns:a16="http://schemas.microsoft.com/office/drawing/2014/main" id="{8CE480DD-6D0C-4E27-88AF-A289953B69EF}"/>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65" name="Oval 112">
              <a:extLst>
                <a:ext uri="{FF2B5EF4-FFF2-40B4-BE49-F238E27FC236}">
                  <a16:creationId xmlns:a16="http://schemas.microsoft.com/office/drawing/2014/main" id="{0369AEFB-962E-4F25-AD1C-E71514450CCD}"/>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66" name="Freeform 113">
              <a:extLst>
                <a:ext uri="{FF2B5EF4-FFF2-40B4-BE49-F238E27FC236}">
                  <a16:creationId xmlns:a16="http://schemas.microsoft.com/office/drawing/2014/main" id="{665A171B-4E4F-42AD-BBE8-FE8F5DC5A224}"/>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67" name="Freeform 116">
              <a:extLst>
                <a:ext uri="{FF2B5EF4-FFF2-40B4-BE49-F238E27FC236}">
                  <a16:creationId xmlns:a16="http://schemas.microsoft.com/office/drawing/2014/main" id="{B66465BC-800F-4C1E-B9DC-891D26A8077E}"/>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8" name="Gruppieren 17">
            <a:extLst>
              <a:ext uri="{FF2B5EF4-FFF2-40B4-BE49-F238E27FC236}">
                <a16:creationId xmlns:a16="http://schemas.microsoft.com/office/drawing/2014/main" id="{E7AB3AFA-0146-4268-ABDE-75C896221626}"/>
              </a:ext>
            </a:extLst>
          </p:cNvPr>
          <p:cNvGrpSpPr/>
          <p:nvPr/>
        </p:nvGrpSpPr>
        <p:grpSpPr>
          <a:xfrm>
            <a:off x="1141310" y="4143699"/>
            <a:ext cx="3969305" cy="2231226"/>
            <a:chOff x="1141310" y="4143699"/>
            <a:chExt cx="3969305" cy="2231226"/>
          </a:xfrm>
        </p:grpSpPr>
        <p:cxnSp>
          <p:nvCxnSpPr>
            <p:cNvPr id="218" name="Gerader Verbinder 217">
              <a:extLst>
                <a:ext uri="{FF2B5EF4-FFF2-40B4-BE49-F238E27FC236}">
                  <a16:creationId xmlns:a16="http://schemas.microsoft.com/office/drawing/2014/main" id="{DB8EF5CE-B329-4132-BE07-4E3E5C4E942D}"/>
                </a:ext>
              </a:extLst>
            </p:cNvPr>
            <p:cNvCxnSpPr>
              <a:cxnSpLocks/>
            </p:cNvCxnSpPr>
            <p:nvPr/>
          </p:nvCxnSpPr>
          <p:spPr>
            <a:xfrm flipH="1">
              <a:off x="1554267" y="4897953"/>
              <a:ext cx="270385" cy="4279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1" name="Gerader Verbinder 220">
              <a:extLst>
                <a:ext uri="{FF2B5EF4-FFF2-40B4-BE49-F238E27FC236}">
                  <a16:creationId xmlns:a16="http://schemas.microsoft.com/office/drawing/2014/main" id="{3CF9FEDF-AF03-4655-9BB3-24E8B9C28468}"/>
                </a:ext>
              </a:extLst>
            </p:cNvPr>
            <p:cNvCxnSpPr>
              <a:cxnSpLocks/>
            </p:cNvCxnSpPr>
            <p:nvPr/>
          </p:nvCxnSpPr>
          <p:spPr>
            <a:xfrm flipH="1">
              <a:off x="2250939" y="4438587"/>
              <a:ext cx="1525685" cy="952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4" name="Gerader Verbinder 223">
              <a:extLst>
                <a:ext uri="{FF2B5EF4-FFF2-40B4-BE49-F238E27FC236}">
                  <a16:creationId xmlns:a16="http://schemas.microsoft.com/office/drawing/2014/main" id="{AD28EFE9-FC14-44B3-9571-BABA11FC2EE4}"/>
                </a:ext>
              </a:extLst>
            </p:cNvPr>
            <p:cNvCxnSpPr>
              <a:cxnSpLocks/>
            </p:cNvCxnSpPr>
            <p:nvPr/>
          </p:nvCxnSpPr>
          <p:spPr>
            <a:xfrm flipH="1" flipV="1">
              <a:off x="4457677" y="4767412"/>
              <a:ext cx="289194" cy="2619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8" name="Gerader Verbinder 227">
              <a:extLst>
                <a:ext uri="{FF2B5EF4-FFF2-40B4-BE49-F238E27FC236}">
                  <a16:creationId xmlns:a16="http://schemas.microsoft.com/office/drawing/2014/main" id="{644F100E-E25F-4C7C-9F95-63BA3426B048}"/>
                </a:ext>
              </a:extLst>
            </p:cNvPr>
            <p:cNvCxnSpPr>
              <a:cxnSpLocks/>
            </p:cNvCxnSpPr>
            <p:nvPr/>
          </p:nvCxnSpPr>
          <p:spPr>
            <a:xfrm flipH="1">
              <a:off x="3020473" y="4735774"/>
              <a:ext cx="832435" cy="49316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1" name="Gerader Verbinder 230">
              <a:extLst>
                <a:ext uri="{FF2B5EF4-FFF2-40B4-BE49-F238E27FC236}">
                  <a16:creationId xmlns:a16="http://schemas.microsoft.com/office/drawing/2014/main" id="{65AD8205-5AA9-4266-9AC3-A5E2347D4157}"/>
                </a:ext>
              </a:extLst>
            </p:cNvPr>
            <p:cNvCxnSpPr>
              <a:cxnSpLocks/>
            </p:cNvCxnSpPr>
            <p:nvPr/>
          </p:nvCxnSpPr>
          <p:spPr>
            <a:xfrm flipH="1">
              <a:off x="3709361" y="5691448"/>
              <a:ext cx="808551" cy="2821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6" name="Gerader Verbinder 235">
              <a:extLst>
                <a:ext uri="{FF2B5EF4-FFF2-40B4-BE49-F238E27FC236}">
                  <a16:creationId xmlns:a16="http://schemas.microsoft.com/office/drawing/2014/main" id="{F94E67AC-BB67-45FC-8089-0C57DD6EA611}"/>
                </a:ext>
              </a:extLst>
            </p:cNvPr>
            <p:cNvCxnSpPr>
              <a:cxnSpLocks/>
            </p:cNvCxnSpPr>
            <p:nvPr/>
          </p:nvCxnSpPr>
          <p:spPr>
            <a:xfrm flipH="1" flipV="1">
              <a:off x="1813192" y="5808866"/>
              <a:ext cx="1108223" cy="26176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0" name="Gerader Verbinder 239">
              <a:extLst>
                <a:ext uri="{FF2B5EF4-FFF2-40B4-BE49-F238E27FC236}">
                  <a16:creationId xmlns:a16="http://schemas.microsoft.com/office/drawing/2014/main" id="{0BF24BEE-F7CA-49D1-804B-A0DDF9D1439A}"/>
                </a:ext>
              </a:extLst>
            </p:cNvPr>
            <p:cNvCxnSpPr>
              <a:cxnSpLocks/>
            </p:cNvCxnSpPr>
            <p:nvPr/>
          </p:nvCxnSpPr>
          <p:spPr>
            <a:xfrm>
              <a:off x="2130575" y="4897456"/>
              <a:ext cx="148993" cy="10462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3" name="Gerader Verbinder 242">
              <a:extLst>
                <a:ext uri="{FF2B5EF4-FFF2-40B4-BE49-F238E27FC236}">
                  <a16:creationId xmlns:a16="http://schemas.microsoft.com/office/drawing/2014/main" id="{812B512B-33B3-4C69-B14B-3AFBDC747F6C}"/>
                </a:ext>
              </a:extLst>
            </p:cNvPr>
            <p:cNvCxnSpPr>
              <a:cxnSpLocks/>
            </p:cNvCxnSpPr>
            <p:nvPr/>
          </p:nvCxnSpPr>
          <p:spPr>
            <a:xfrm>
              <a:off x="2861170" y="5620696"/>
              <a:ext cx="124431" cy="1470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7" name="Gerader Verbinder 246">
              <a:extLst>
                <a:ext uri="{FF2B5EF4-FFF2-40B4-BE49-F238E27FC236}">
                  <a16:creationId xmlns:a16="http://schemas.microsoft.com/office/drawing/2014/main" id="{C1532B85-C3D8-493D-8AC3-43BBD4D089B7}"/>
                </a:ext>
              </a:extLst>
            </p:cNvPr>
            <p:cNvCxnSpPr>
              <a:cxnSpLocks/>
            </p:cNvCxnSpPr>
            <p:nvPr/>
          </p:nvCxnSpPr>
          <p:spPr>
            <a:xfrm flipH="1">
              <a:off x="1824653" y="5475881"/>
              <a:ext cx="422068" cy="1058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Gruppieren 16">
              <a:extLst>
                <a:ext uri="{FF2B5EF4-FFF2-40B4-BE49-F238E27FC236}">
                  <a16:creationId xmlns:a16="http://schemas.microsoft.com/office/drawing/2014/main" id="{3C52E2F2-DE45-4C24-94D7-93523411529A}"/>
                </a:ext>
              </a:extLst>
            </p:cNvPr>
            <p:cNvGrpSpPr/>
            <p:nvPr/>
          </p:nvGrpSpPr>
          <p:grpSpPr>
            <a:xfrm>
              <a:off x="3887075" y="4143699"/>
              <a:ext cx="590683" cy="612648"/>
              <a:chOff x="5635547" y="4233481"/>
              <a:chExt cx="590683" cy="612648"/>
            </a:xfrm>
          </p:grpSpPr>
          <p:sp>
            <p:nvSpPr>
              <p:cNvPr id="484" name="Flussdiagramm: Magnetplattenspeicher 483">
                <a:extLst>
                  <a:ext uri="{FF2B5EF4-FFF2-40B4-BE49-F238E27FC236}">
                    <a16:creationId xmlns:a16="http://schemas.microsoft.com/office/drawing/2014/main" id="{F1C5E0EC-E94D-42CF-B0F6-C31791FCF604}"/>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5" name="Rechteck 484">
                <a:extLst>
                  <a:ext uri="{FF2B5EF4-FFF2-40B4-BE49-F238E27FC236}">
                    <a16:creationId xmlns:a16="http://schemas.microsoft.com/office/drawing/2014/main" id="{DD6BB445-8CB3-4635-A1C3-658D1C5A1F86}"/>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6" name="Rechteck 485">
                <a:extLst>
                  <a:ext uri="{FF2B5EF4-FFF2-40B4-BE49-F238E27FC236}">
                    <a16:creationId xmlns:a16="http://schemas.microsoft.com/office/drawing/2014/main" id="{74F53B65-610C-448F-969F-B9E055DA8709}"/>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7" name="Rechteck 486">
                <a:extLst>
                  <a:ext uri="{FF2B5EF4-FFF2-40B4-BE49-F238E27FC236}">
                    <a16:creationId xmlns:a16="http://schemas.microsoft.com/office/drawing/2014/main" id="{9F9FA5DB-BF3D-495D-A0E3-486131BF232B}"/>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88" name="Group 105">
                <a:extLst>
                  <a:ext uri="{FF2B5EF4-FFF2-40B4-BE49-F238E27FC236}">
                    <a16:creationId xmlns:a16="http://schemas.microsoft.com/office/drawing/2014/main" id="{FA4C71BB-9F5B-4F6B-A7A4-1BF3B20E92E2}"/>
                  </a:ext>
                </a:extLst>
              </p:cNvPr>
              <p:cNvGrpSpPr>
                <a:grpSpLocks noChangeAspect="1"/>
              </p:cNvGrpSpPr>
              <p:nvPr/>
            </p:nvGrpSpPr>
            <p:grpSpPr bwMode="auto">
              <a:xfrm>
                <a:off x="5697021" y="4556998"/>
                <a:ext cx="103148" cy="93672"/>
                <a:chOff x="802" y="803"/>
                <a:chExt cx="381" cy="346"/>
              </a:xfrm>
              <a:solidFill>
                <a:srgbClr val="798BB3"/>
              </a:solidFill>
            </p:grpSpPr>
            <p:sp>
              <p:nvSpPr>
                <p:cNvPr id="489" name="Oval 108">
                  <a:extLst>
                    <a:ext uri="{FF2B5EF4-FFF2-40B4-BE49-F238E27FC236}">
                      <a16:creationId xmlns:a16="http://schemas.microsoft.com/office/drawing/2014/main" id="{61537D96-7663-4471-AC2D-BE775A3FBE78}"/>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90" name="Oval 109">
                  <a:extLst>
                    <a:ext uri="{FF2B5EF4-FFF2-40B4-BE49-F238E27FC236}">
                      <a16:creationId xmlns:a16="http://schemas.microsoft.com/office/drawing/2014/main" id="{9281EAE6-FF72-4E01-806F-45D5C78E1C79}"/>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91" name="Freeform 110">
                  <a:extLst>
                    <a:ext uri="{FF2B5EF4-FFF2-40B4-BE49-F238E27FC236}">
                      <a16:creationId xmlns:a16="http://schemas.microsoft.com/office/drawing/2014/main" id="{35914132-A443-4F95-B84E-7445EA38175C}"/>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92" name="Freeform 111">
                  <a:extLst>
                    <a:ext uri="{FF2B5EF4-FFF2-40B4-BE49-F238E27FC236}">
                      <a16:creationId xmlns:a16="http://schemas.microsoft.com/office/drawing/2014/main" id="{2B917565-4F53-46D6-B9D4-A91B85E0C708}"/>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93" name="Oval 112">
                  <a:extLst>
                    <a:ext uri="{FF2B5EF4-FFF2-40B4-BE49-F238E27FC236}">
                      <a16:creationId xmlns:a16="http://schemas.microsoft.com/office/drawing/2014/main" id="{8526DA08-CF7A-4D08-9BF0-5DDF59CBD5F6}"/>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94" name="Freeform 113">
                  <a:extLst>
                    <a:ext uri="{FF2B5EF4-FFF2-40B4-BE49-F238E27FC236}">
                      <a16:creationId xmlns:a16="http://schemas.microsoft.com/office/drawing/2014/main" id="{4FC729FE-EAD9-4F9D-93C4-888E5B76F129}"/>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95" name="Freeform 116">
                  <a:extLst>
                    <a:ext uri="{FF2B5EF4-FFF2-40B4-BE49-F238E27FC236}">
                      <a16:creationId xmlns:a16="http://schemas.microsoft.com/office/drawing/2014/main" id="{61C6F8E7-D460-45E6-86BF-192453961E56}"/>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96" name="Group 105">
                <a:extLst>
                  <a:ext uri="{FF2B5EF4-FFF2-40B4-BE49-F238E27FC236}">
                    <a16:creationId xmlns:a16="http://schemas.microsoft.com/office/drawing/2014/main" id="{772AD1CF-FB1E-405A-B1EA-051B2B1F5022}"/>
                  </a:ext>
                </a:extLst>
              </p:cNvPr>
              <p:cNvGrpSpPr>
                <a:grpSpLocks noChangeAspect="1"/>
              </p:cNvGrpSpPr>
              <p:nvPr/>
            </p:nvGrpSpPr>
            <p:grpSpPr bwMode="auto">
              <a:xfrm>
                <a:off x="5881116" y="4558031"/>
                <a:ext cx="103148" cy="93672"/>
                <a:chOff x="802" y="803"/>
                <a:chExt cx="381" cy="346"/>
              </a:xfrm>
              <a:solidFill>
                <a:srgbClr val="798BB3"/>
              </a:solidFill>
            </p:grpSpPr>
            <p:sp>
              <p:nvSpPr>
                <p:cNvPr id="497" name="Oval 108">
                  <a:extLst>
                    <a:ext uri="{FF2B5EF4-FFF2-40B4-BE49-F238E27FC236}">
                      <a16:creationId xmlns:a16="http://schemas.microsoft.com/office/drawing/2014/main" id="{543694B5-83BC-4390-B953-A38956C29ED3}"/>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98" name="Oval 109">
                  <a:extLst>
                    <a:ext uri="{FF2B5EF4-FFF2-40B4-BE49-F238E27FC236}">
                      <a16:creationId xmlns:a16="http://schemas.microsoft.com/office/drawing/2014/main" id="{9B52D93C-BAB9-4B2F-A6E0-4855003B6909}"/>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99" name="Freeform 110">
                  <a:extLst>
                    <a:ext uri="{FF2B5EF4-FFF2-40B4-BE49-F238E27FC236}">
                      <a16:creationId xmlns:a16="http://schemas.microsoft.com/office/drawing/2014/main" id="{304237A1-C318-4500-82E7-CC5470088ACF}"/>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0" name="Freeform 111">
                  <a:extLst>
                    <a:ext uri="{FF2B5EF4-FFF2-40B4-BE49-F238E27FC236}">
                      <a16:creationId xmlns:a16="http://schemas.microsoft.com/office/drawing/2014/main" id="{B27A1D96-9A73-46B8-9F4B-B67CDB63C23B}"/>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1" name="Oval 112">
                  <a:extLst>
                    <a:ext uri="{FF2B5EF4-FFF2-40B4-BE49-F238E27FC236}">
                      <a16:creationId xmlns:a16="http://schemas.microsoft.com/office/drawing/2014/main" id="{522B6312-4C9D-4B99-9AFD-48AA11D348D9}"/>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2" name="Freeform 113">
                  <a:extLst>
                    <a:ext uri="{FF2B5EF4-FFF2-40B4-BE49-F238E27FC236}">
                      <a16:creationId xmlns:a16="http://schemas.microsoft.com/office/drawing/2014/main" id="{686C9E90-8C8E-4048-BE0B-86153F27856A}"/>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3" name="Freeform 116">
                  <a:extLst>
                    <a:ext uri="{FF2B5EF4-FFF2-40B4-BE49-F238E27FC236}">
                      <a16:creationId xmlns:a16="http://schemas.microsoft.com/office/drawing/2014/main" id="{4E7B0D34-ED10-4054-A7AE-D3032EC148D1}"/>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04" name="Group 105">
                <a:extLst>
                  <a:ext uri="{FF2B5EF4-FFF2-40B4-BE49-F238E27FC236}">
                    <a16:creationId xmlns:a16="http://schemas.microsoft.com/office/drawing/2014/main" id="{3AC8F04C-7DDC-4E95-8D2D-676E707CF660}"/>
                  </a:ext>
                </a:extLst>
              </p:cNvPr>
              <p:cNvGrpSpPr>
                <a:grpSpLocks noChangeAspect="1"/>
              </p:cNvGrpSpPr>
              <p:nvPr/>
            </p:nvGrpSpPr>
            <p:grpSpPr bwMode="auto">
              <a:xfrm>
                <a:off x="6061053" y="4556598"/>
                <a:ext cx="103148" cy="93672"/>
                <a:chOff x="802" y="803"/>
                <a:chExt cx="381" cy="346"/>
              </a:xfrm>
              <a:solidFill>
                <a:srgbClr val="798BB3"/>
              </a:solidFill>
            </p:grpSpPr>
            <p:sp>
              <p:nvSpPr>
                <p:cNvPr id="505" name="Oval 108">
                  <a:extLst>
                    <a:ext uri="{FF2B5EF4-FFF2-40B4-BE49-F238E27FC236}">
                      <a16:creationId xmlns:a16="http://schemas.microsoft.com/office/drawing/2014/main" id="{398C5ECE-900F-44F8-AF30-01684AFF9483}"/>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6" name="Oval 109">
                  <a:extLst>
                    <a:ext uri="{FF2B5EF4-FFF2-40B4-BE49-F238E27FC236}">
                      <a16:creationId xmlns:a16="http://schemas.microsoft.com/office/drawing/2014/main" id="{4DB2B285-2612-4106-B6EC-E5E0CB592808}"/>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7" name="Freeform 110">
                  <a:extLst>
                    <a:ext uri="{FF2B5EF4-FFF2-40B4-BE49-F238E27FC236}">
                      <a16:creationId xmlns:a16="http://schemas.microsoft.com/office/drawing/2014/main" id="{7C69296F-2747-40E1-856A-B2E7B4DC05CC}"/>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8" name="Freeform 111">
                  <a:extLst>
                    <a:ext uri="{FF2B5EF4-FFF2-40B4-BE49-F238E27FC236}">
                      <a16:creationId xmlns:a16="http://schemas.microsoft.com/office/drawing/2014/main" id="{22773CF1-BE2A-4372-BEC6-458C5E825C3E}"/>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9" name="Oval 112">
                  <a:extLst>
                    <a:ext uri="{FF2B5EF4-FFF2-40B4-BE49-F238E27FC236}">
                      <a16:creationId xmlns:a16="http://schemas.microsoft.com/office/drawing/2014/main" id="{7C6AC615-E364-4C67-955E-68E10454B6AA}"/>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0" name="Freeform 113">
                  <a:extLst>
                    <a:ext uri="{FF2B5EF4-FFF2-40B4-BE49-F238E27FC236}">
                      <a16:creationId xmlns:a16="http://schemas.microsoft.com/office/drawing/2014/main" id="{82B663FC-8414-404E-8D5A-269D63C6CA99}"/>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1" name="Freeform 116">
                  <a:extLst>
                    <a:ext uri="{FF2B5EF4-FFF2-40B4-BE49-F238E27FC236}">
                      <a16:creationId xmlns:a16="http://schemas.microsoft.com/office/drawing/2014/main" id="{59F8520B-5BE4-4E48-BCC8-052B57E1CE20}"/>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16" name="Grafik 15">
                <a:extLst>
                  <a:ext uri="{FF2B5EF4-FFF2-40B4-BE49-F238E27FC236}">
                    <a16:creationId xmlns:a16="http://schemas.microsoft.com/office/drawing/2014/main" id="{94511079-B340-4E77-A9F4-EC3C038F2395}"/>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512" name="Grafik 511">
                <a:extLst>
                  <a:ext uri="{FF2B5EF4-FFF2-40B4-BE49-F238E27FC236}">
                    <a16:creationId xmlns:a16="http://schemas.microsoft.com/office/drawing/2014/main" id="{F278901F-8D3F-468F-B3C0-42EBB0B817A2}"/>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513" name="Gruppieren 512">
              <a:extLst>
                <a:ext uri="{FF2B5EF4-FFF2-40B4-BE49-F238E27FC236}">
                  <a16:creationId xmlns:a16="http://schemas.microsoft.com/office/drawing/2014/main" id="{DF452AA3-97E4-4BC7-916C-7E4A370F52FC}"/>
                </a:ext>
              </a:extLst>
            </p:cNvPr>
            <p:cNvGrpSpPr/>
            <p:nvPr/>
          </p:nvGrpSpPr>
          <p:grpSpPr>
            <a:xfrm>
              <a:off x="4519932" y="5093932"/>
              <a:ext cx="590683" cy="612648"/>
              <a:chOff x="5635547" y="4233481"/>
              <a:chExt cx="590683" cy="612648"/>
            </a:xfrm>
          </p:grpSpPr>
          <p:sp>
            <p:nvSpPr>
              <p:cNvPr id="514" name="Flussdiagramm: Magnetplattenspeicher 513">
                <a:extLst>
                  <a:ext uri="{FF2B5EF4-FFF2-40B4-BE49-F238E27FC236}">
                    <a16:creationId xmlns:a16="http://schemas.microsoft.com/office/drawing/2014/main" id="{498041E3-57DC-4AA3-BA67-493DD8E264A9}"/>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5" name="Rechteck 514">
                <a:extLst>
                  <a:ext uri="{FF2B5EF4-FFF2-40B4-BE49-F238E27FC236}">
                    <a16:creationId xmlns:a16="http://schemas.microsoft.com/office/drawing/2014/main" id="{4F8846E0-09F8-44A4-897E-FAECC8DCF53E}"/>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6" name="Rechteck 515">
                <a:extLst>
                  <a:ext uri="{FF2B5EF4-FFF2-40B4-BE49-F238E27FC236}">
                    <a16:creationId xmlns:a16="http://schemas.microsoft.com/office/drawing/2014/main" id="{BC488592-48CD-46CE-9C28-BD625903B1B3}"/>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7" name="Rechteck 516">
                <a:extLst>
                  <a:ext uri="{FF2B5EF4-FFF2-40B4-BE49-F238E27FC236}">
                    <a16:creationId xmlns:a16="http://schemas.microsoft.com/office/drawing/2014/main" id="{C568F1FA-A52B-409F-8384-A217C518F7BC}"/>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18" name="Group 105">
                <a:extLst>
                  <a:ext uri="{FF2B5EF4-FFF2-40B4-BE49-F238E27FC236}">
                    <a16:creationId xmlns:a16="http://schemas.microsoft.com/office/drawing/2014/main" id="{1807734F-84BC-44A0-8074-FD757855FD2B}"/>
                  </a:ext>
                </a:extLst>
              </p:cNvPr>
              <p:cNvGrpSpPr>
                <a:grpSpLocks noChangeAspect="1"/>
              </p:cNvGrpSpPr>
              <p:nvPr/>
            </p:nvGrpSpPr>
            <p:grpSpPr bwMode="auto">
              <a:xfrm>
                <a:off x="5697021" y="4556998"/>
                <a:ext cx="103148" cy="93672"/>
                <a:chOff x="802" y="803"/>
                <a:chExt cx="381" cy="346"/>
              </a:xfrm>
              <a:solidFill>
                <a:srgbClr val="798BB3"/>
              </a:solidFill>
            </p:grpSpPr>
            <p:sp>
              <p:nvSpPr>
                <p:cNvPr id="537" name="Oval 108">
                  <a:extLst>
                    <a:ext uri="{FF2B5EF4-FFF2-40B4-BE49-F238E27FC236}">
                      <a16:creationId xmlns:a16="http://schemas.microsoft.com/office/drawing/2014/main" id="{BDCDC4F8-4CE9-430E-BE6E-FD5471FE91A7}"/>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8" name="Oval 109">
                  <a:extLst>
                    <a:ext uri="{FF2B5EF4-FFF2-40B4-BE49-F238E27FC236}">
                      <a16:creationId xmlns:a16="http://schemas.microsoft.com/office/drawing/2014/main" id="{7B77165D-A3A4-4F34-A1EE-26A4DDFC0D8E}"/>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9" name="Freeform 110">
                  <a:extLst>
                    <a:ext uri="{FF2B5EF4-FFF2-40B4-BE49-F238E27FC236}">
                      <a16:creationId xmlns:a16="http://schemas.microsoft.com/office/drawing/2014/main" id="{7308A79B-4F59-43C9-9E6D-67F7E6EE0A41}"/>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40" name="Freeform 111">
                  <a:extLst>
                    <a:ext uri="{FF2B5EF4-FFF2-40B4-BE49-F238E27FC236}">
                      <a16:creationId xmlns:a16="http://schemas.microsoft.com/office/drawing/2014/main" id="{F9100A7E-6632-4CD8-9E5A-F025287F884C}"/>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41" name="Oval 112">
                  <a:extLst>
                    <a:ext uri="{FF2B5EF4-FFF2-40B4-BE49-F238E27FC236}">
                      <a16:creationId xmlns:a16="http://schemas.microsoft.com/office/drawing/2014/main" id="{8353BD28-6945-47C8-B21F-C7D5C9F3E18E}"/>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42" name="Freeform 113">
                  <a:extLst>
                    <a:ext uri="{FF2B5EF4-FFF2-40B4-BE49-F238E27FC236}">
                      <a16:creationId xmlns:a16="http://schemas.microsoft.com/office/drawing/2014/main" id="{56F94512-D686-4EA2-8696-18DC2B73C20B}"/>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43" name="Freeform 116">
                  <a:extLst>
                    <a:ext uri="{FF2B5EF4-FFF2-40B4-BE49-F238E27FC236}">
                      <a16:creationId xmlns:a16="http://schemas.microsoft.com/office/drawing/2014/main" id="{36893C84-162E-400A-8A3F-14CA5BF83B22}"/>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19" name="Group 105">
                <a:extLst>
                  <a:ext uri="{FF2B5EF4-FFF2-40B4-BE49-F238E27FC236}">
                    <a16:creationId xmlns:a16="http://schemas.microsoft.com/office/drawing/2014/main" id="{3DAC60D0-44ED-44E2-8552-7ED409EA7DC3}"/>
                  </a:ext>
                </a:extLst>
              </p:cNvPr>
              <p:cNvGrpSpPr>
                <a:grpSpLocks noChangeAspect="1"/>
              </p:cNvGrpSpPr>
              <p:nvPr/>
            </p:nvGrpSpPr>
            <p:grpSpPr bwMode="auto">
              <a:xfrm>
                <a:off x="5881116" y="4558031"/>
                <a:ext cx="103148" cy="93672"/>
                <a:chOff x="802" y="803"/>
                <a:chExt cx="381" cy="346"/>
              </a:xfrm>
              <a:solidFill>
                <a:srgbClr val="798BB3"/>
              </a:solidFill>
            </p:grpSpPr>
            <p:sp>
              <p:nvSpPr>
                <p:cNvPr id="530" name="Oval 108">
                  <a:extLst>
                    <a:ext uri="{FF2B5EF4-FFF2-40B4-BE49-F238E27FC236}">
                      <a16:creationId xmlns:a16="http://schemas.microsoft.com/office/drawing/2014/main" id="{E51B0361-3CDE-48BD-AC65-653DB6315AD6}"/>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1" name="Oval 109">
                  <a:extLst>
                    <a:ext uri="{FF2B5EF4-FFF2-40B4-BE49-F238E27FC236}">
                      <a16:creationId xmlns:a16="http://schemas.microsoft.com/office/drawing/2014/main" id="{0DE6DAF2-9B67-4030-B534-B2D7AF195329}"/>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2" name="Freeform 110">
                  <a:extLst>
                    <a:ext uri="{FF2B5EF4-FFF2-40B4-BE49-F238E27FC236}">
                      <a16:creationId xmlns:a16="http://schemas.microsoft.com/office/drawing/2014/main" id="{F396A89C-9110-4290-ACE7-D8D7F165368A}"/>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3" name="Freeform 111">
                  <a:extLst>
                    <a:ext uri="{FF2B5EF4-FFF2-40B4-BE49-F238E27FC236}">
                      <a16:creationId xmlns:a16="http://schemas.microsoft.com/office/drawing/2014/main" id="{9C04C24D-7B35-48FE-A556-D9221D204213}"/>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4" name="Oval 112">
                  <a:extLst>
                    <a:ext uri="{FF2B5EF4-FFF2-40B4-BE49-F238E27FC236}">
                      <a16:creationId xmlns:a16="http://schemas.microsoft.com/office/drawing/2014/main" id="{D4FA5546-1B4A-4823-AEAC-6282547D1E5E}"/>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5" name="Freeform 113">
                  <a:extLst>
                    <a:ext uri="{FF2B5EF4-FFF2-40B4-BE49-F238E27FC236}">
                      <a16:creationId xmlns:a16="http://schemas.microsoft.com/office/drawing/2014/main" id="{F552E470-F085-41D7-8BC3-49F4AEE0C699}"/>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6" name="Freeform 116">
                  <a:extLst>
                    <a:ext uri="{FF2B5EF4-FFF2-40B4-BE49-F238E27FC236}">
                      <a16:creationId xmlns:a16="http://schemas.microsoft.com/office/drawing/2014/main" id="{A29FA0F6-7C64-48B5-B359-13FA99E1BA95}"/>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20" name="Group 105">
                <a:extLst>
                  <a:ext uri="{FF2B5EF4-FFF2-40B4-BE49-F238E27FC236}">
                    <a16:creationId xmlns:a16="http://schemas.microsoft.com/office/drawing/2014/main" id="{CD800F2B-61B8-46F6-9B64-F1ED33B94CF1}"/>
                  </a:ext>
                </a:extLst>
              </p:cNvPr>
              <p:cNvGrpSpPr>
                <a:grpSpLocks noChangeAspect="1"/>
              </p:cNvGrpSpPr>
              <p:nvPr/>
            </p:nvGrpSpPr>
            <p:grpSpPr bwMode="auto">
              <a:xfrm>
                <a:off x="6061053" y="4556598"/>
                <a:ext cx="103148" cy="93672"/>
                <a:chOff x="802" y="803"/>
                <a:chExt cx="381" cy="346"/>
              </a:xfrm>
              <a:solidFill>
                <a:srgbClr val="798BB3"/>
              </a:solidFill>
            </p:grpSpPr>
            <p:sp>
              <p:nvSpPr>
                <p:cNvPr id="523" name="Oval 108">
                  <a:extLst>
                    <a:ext uri="{FF2B5EF4-FFF2-40B4-BE49-F238E27FC236}">
                      <a16:creationId xmlns:a16="http://schemas.microsoft.com/office/drawing/2014/main" id="{8EDB7F59-83ED-49A1-B8FC-753D92692F9F}"/>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24" name="Oval 109">
                  <a:extLst>
                    <a:ext uri="{FF2B5EF4-FFF2-40B4-BE49-F238E27FC236}">
                      <a16:creationId xmlns:a16="http://schemas.microsoft.com/office/drawing/2014/main" id="{A1BBF125-FBDA-40BE-A4E3-4A7A090EFAE1}"/>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25" name="Freeform 110">
                  <a:extLst>
                    <a:ext uri="{FF2B5EF4-FFF2-40B4-BE49-F238E27FC236}">
                      <a16:creationId xmlns:a16="http://schemas.microsoft.com/office/drawing/2014/main" id="{5B635592-565C-4A16-B0F3-506D16C130A5}"/>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26" name="Freeform 111">
                  <a:extLst>
                    <a:ext uri="{FF2B5EF4-FFF2-40B4-BE49-F238E27FC236}">
                      <a16:creationId xmlns:a16="http://schemas.microsoft.com/office/drawing/2014/main" id="{0240729F-6654-4C0A-9763-E04C341C484E}"/>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27" name="Oval 112">
                  <a:extLst>
                    <a:ext uri="{FF2B5EF4-FFF2-40B4-BE49-F238E27FC236}">
                      <a16:creationId xmlns:a16="http://schemas.microsoft.com/office/drawing/2014/main" id="{DC4843AA-0B38-499A-8625-CA6DE234772B}"/>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28" name="Freeform 113">
                  <a:extLst>
                    <a:ext uri="{FF2B5EF4-FFF2-40B4-BE49-F238E27FC236}">
                      <a16:creationId xmlns:a16="http://schemas.microsoft.com/office/drawing/2014/main" id="{F9A070D4-0837-4418-BEC5-CB2FB7176606}"/>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29" name="Freeform 116">
                  <a:extLst>
                    <a:ext uri="{FF2B5EF4-FFF2-40B4-BE49-F238E27FC236}">
                      <a16:creationId xmlns:a16="http://schemas.microsoft.com/office/drawing/2014/main" id="{18FCC917-E950-46C9-9939-D8CF4BF62AE9}"/>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521" name="Grafik 520">
                <a:extLst>
                  <a:ext uri="{FF2B5EF4-FFF2-40B4-BE49-F238E27FC236}">
                    <a16:creationId xmlns:a16="http://schemas.microsoft.com/office/drawing/2014/main" id="{31956F3D-A1AF-4F30-84B9-1493C0A3A1CB}"/>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522" name="Grafik 521">
                <a:extLst>
                  <a:ext uri="{FF2B5EF4-FFF2-40B4-BE49-F238E27FC236}">
                    <a16:creationId xmlns:a16="http://schemas.microsoft.com/office/drawing/2014/main" id="{FC433B2B-C15A-492D-9E82-3C7092E89716}"/>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544" name="Gruppieren 543">
              <a:extLst>
                <a:ext uri="{FF2B5EF4-FFF2-40B4-BE49-F238E27FC236}">
                  <a16:creationId xmlns:a16="http://schemas.microsoft.com/office/drawing/2014/main" id="{CBA95169-8F60-45FD-93E4-3288D7A76B0E}"/>
                </a:ext>
              </a:extLst>
            </p:cNvPr>
            <p:cNvGrpSpPr/>
            <p:nvPr/>
          </p:nvGrpSpPr>
          <p:grpSpPr>
            <a:xfrm>
              <a:off x="1597693" y="4213569"/>
              <a:ext cx="590683" cy="612648"/>
              <a:chOff x="5635547" y="4233481"/>
              <a:chExt cx="590683" cy="612648"/>
            </a:xfrm>
          </p:grpSpPr>
          <p:sp>
            <p:nvSpPr>
              <p:cNvPr id="545" name="Flussdiagramm: Magnetplattenspeicher 544">
                <a:extLst>
                  <a:ext uri="{FF2B5EF4-FFF2-40B4-BE49-F238E27FC236}">
                    <a16:creationId xmlns:a16="http://schemas.microsoft.com/office/drawing/2014/main" id="{BFE78506-503E-4C62-B00D-182754A1F859}"/>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6" name="Rechteck 545">
                <a:extLst>
                  <a:ext uri="{FF2B5EF4-FFF2-40B4-BE49-F238E27FC236}">
                    <a16:creationId xmlns:a16="http://schemas.microsoft.com/office/drawing/2014/main" id="{B63AE49F-D4FB-482E-AF40-01E3611E0831}"/>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7" name="Rechteck 546">
                <a:extLst>
                  <a:ext uri="{FF2B5EF4-FFF2-40B4-BE49-F238E27FC236}">
                    <a16:creationId xmlns:a16="http://schemas.microsoft.com/office/drawing/2014/main" id="{80CADB0C-2FC1-4E2C-A785-DAB2886D5122}"/>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8" name="Rechteck 547">
                <a:extLst>
                  <a:ext uri="{FF2B5EF4-FFF2-40B4-BE49-F238E27FC236}">
                    <a16:creationId xmlns:a16="http://schemas.microsoft.com/office/drawing/2014/main" id="{4B23A008-6FB9-43FB-A003-692F194A9A7E}"/>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49" name="Group 105">
                <a:extLst>
                  <a:ext uri="{FF2B5EF4-FFF2-40B4-BE49-F238E27FC236}">
                    <a16:creationId xmlns:a16="http://schemas.microsoft.com/office/drawing/2014/main" id="{37650EE9-DEF5-4EFE-8342-BE221B6C2C4E}"/>
                  </a:ext>
                </a:extLst>
              </p:cNvPr>
              <p:cNvGrpSpPr>
                <a:grpSpLocks noChangeAspect="1"/>
              </p:cNvGrpSpPr>
              <p:nvPr/>
            </p:nvGrpSpPr>
            <p:grpSpPr bwMode="auto">
              <a:xfrm>
                <a:off x="5697021" y="4556998"/>
                <a:ext cx="103148" cy="93672"/>
                <a:chOff x="802" y="803"/>
                <a:chExt cx="381" cy="346"/>
              </a:xfrm>
              <a:solidFill>
                <a:srgbClr val="798BB3"/>
              </a:solidFill>
            </p:grpSpPr>
            <p:sp>
              <p:nvSpPr>
                <p:cNvPr id="568" name="Oval 108">
                  <a:extLst>
                    <a:ext uri="{FF2B5EF4-FFF2-40B4-BE49-F238E27FC236}">
                      <a16:creationId xmlns:a16="http://schemas.microsoft.com/office/drawing/2014/main" id="{05788221-DB2D-40AF-9412-D2D2B8479BF7}"/>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9" name="Oval 109">
                  <a:extLst>
                    <a:ext uri="{FF2B5EF4-FFF2-40B4-BE49-F238E27FC236}">
                      <a16:creationId xmlns:a16="http://schemas.microsoft.com/office/drawing/2014/main" id="{C0CF6698-75A8-44F9-B287-5A88A3A5B9AE}"/>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70" name="Freeform 110">
                  <a:extLst>
                    <a:ext uri="{FF2B5EF4-FFF2-40B4-BE49-F238E27FC236}">
                      <a16:creationId xmlns:a16="http://schemas.microsoft.com/office/drawing/2014/main" id="{D86DF0CA-DC0C-4C84-9D66-C719AC1DBD5B}"/>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71" name="Freeform 111">
                  <a:extLst>
                    <a:ext uri="{FF2B5EF4-FFF2-40B4-BE49-F238E27FC236}">
                      <a16:creationId xmlns:a16="http://schemas.microsoft.com/office/drawing/2014/main" id="{1BFFD70F-CDAA-415A-B925-5ABCCC0766BC}"/>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72" name="Oval 112">
                  <a:extLst>
                    <a:ext uri="{FF2B5EF4-FFF2-40B4-BE49-F238E27FC236}">
                      <a16:creationId xmlns:a16="http://schemas.microsoft.com/office/drawing/2014/main" id="{C500B2FA-BD1A-4B9A-B410-4E557C9A9FCC}"/>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73" name="Freeform 113">
                  <a:extLst>
                    <a:ext uri="{FF2B5EF4-FFF2-40B4-BE49-F238E27FC236}">
                      <a16:creationId xmlns:a16="http://schemas.microsoft.com/office/drawing/2014/main" id="{D1939160-1A8B-450D-B414-1B1952280251}"/>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74" name="Freeform 116">
                  <a:extLst>
                    <a:ext uri="{FF2B5EF4-FFF2-40B4-BE49-F238E27FC236}">
                      <a16:creationId xmlns:a16="http://schemas.microsoft.com/office/drawing/2014/main" id="{16594CC9-513D-4495-B1B3-1139CE8C253C}"/>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50" name="Group 105">
                <a:extLst>
                  <a:ext uri="{FF2B5EF4-FFF2-40B4-BE49-F238E27FC236}">
                    <a16:creationId xmlns:a16="http://schemas.microsoft.com/office/drawing/2014/main" id="{B4B42EC5-CD8F-4E0C-B477-B32B4DC51B0A}"/>
                  </a:ext>
                </a:extLst>
              </p:cNvPr>
              <p:cNvGrpSpPr>
                <a:grpSpLocks noChangeAspect="1"/>
              </p:cNvGrpSpPr>
              <p:nvPr/>
            </p:nvGrpSpPr>
            <p:grpSpPr bwMode="auto">
              <a:xfrm>
                <a:off x="5881116" y="4558031"/>
                <a:ext cx="103148" cy="93672"/>
                <a:chOff x="802" y="803"/>
                <a:chExt cx="381" cy="346"/>
              </a:xfrm>
              <a:solidFill>
                <a:srgbClr val="798BB3"/>
              </a:solidFill>
            </p:grpSpPr>
            <p:sp>
              <p:nvSpPr>
                <p:cNvPr id="561" name="Oval 108">
                  <a:extLst>
                    <a:ext uri="{FF2B5EF4-FFF2-40B4-BE49-F238E27FC236}">
                      <a16:creationId xmlns:a16="http://schemas.microsoft.com/office/drawing/2014/main" id="{1A010CDD-73D9-4821-946D-005F6088B085}"/>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2" name="Oval 109">
                  <a:extLst>
                    <a:ext uri="{FF2B5EF4-FFF2-40B4-BE49-F238E27FC236}">
                      <a16:creationId xmlns:a16="http://schemas.microsoft.com/office/drawing/2014/main" id="{E5AC82E6-CF6C-4135-B965-29C0B0A3D2C5}"/>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3" name="Freeform 110">
                  <a:extLst>
                    <a:ext uri="{FF2B5EF4-FFF2-40B4-BE49-F238E27FC236}">
                      <a16:creationId xmlns:a16="http://schemas.microsoft.com/office/drawing/2014/main" id="{04687AF3-830B-4B16-BC76-A8B41CD11F1A}"/>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4" name="Freeform 111">
                  <a:extLst>
                    <a:ext uri="{FF2B5EF4-FFF2-40B4-BE49-F238E27FC236}">
                      <a16:creationId xmlns:a16="http://schemas.microsoft.com/office/drawing/2014/main" id="{6C45856E-F1D7-4E5D-8011-8C4DDD5743CD}"/>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5" name="Oval 112">
                  <a:extLst>
                    <a:ext uri="{FF2B5EF4-FFF2-40B4-BE49-F238E27FC236}">
                      <a16:creationId xmlns:a16="http://schemas.microsoft.com/office/drawing/2014/main" id="{C48439C7-F2CA-4F26-8107-1279C6934664}"/>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6" name="Freeform 113">
                  <a:extLst>
                    <a:ext uri="{FF2B5EF4-FFF2-40B4-BE49-F238E27FC236}">
                      <a16:creationId xmlns:a16="http://schemas.microsoft.com/office/drawing/2014/main" id="{FC00C68E-5C76-4D51-BD90-BFF397C72789}"/>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7" name="Freeform 116">
                  <a:extLst>
                    <a:ext uri="{FF2B5EF4-FFF2-40B4-BE49-F238E27FC236}">
                      <a16:creationId xmlns:a16="http://schemas.microsoft.com/office/drawing/2014/main" id="{BFB8A966-9D8E-437F-84C5-249B95ACD3E6}"/>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51" name="Group 105">
                <a:extLst>
                  <a:ext uri="{FF2B5EF4-FFF2-40B4-BE49-F238E27FC236}">
                    <a16:creationId xmlns:a16="http://schemas.microsoft.com/office/drawing/2014/main" id="{53B95DC6-8FCF-43BF-8530-EB7C138C4605}"/>
                  </a:ext>
                </a:extLst>
              </p:cNvPr>
              <p:cNvGrpSpPr>
                <a:grpSpLocks noChangeAspect="1"/>
              </p:cNvGrpSpPr>
              <p:nvPr/>
            </p:nvGrpSpPr>
            <p:grpSpPr bwMode="auto">
              <a:xfrm>
                <a:off x="6061053" y="4556598"/>
                <a:ext cx="103148" cy="93672"/>
                <a:chOff x="802" y="803"/>
                <a:chExt cx="381" cy="346"/>
              </a:xfrm>
              <a:solidFill>
                <a:srgbClr val="798BB3"/>
              </a:solidFill>
            </p:grpSpPr>
            <p:sp>
              <p:nvSpPr>
                <p:cNvPr id="554" name="Oval 108">
                  <a:extLst>
                    <a:ext uri="{FF2B5EF4-FFF2-40B4-BE49-F238E27FC236}">
                      <a16:creationId xmlns:a16="http://schemas.microsoft.com/office/drawing/2014/main" id="{C1379671-6555-4041-81DE-9F36B6F68CCF}"/>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55" name="Oval 109">
                  <a:extLst>
                    <a:ext uri="{FF2B5EF4-FFF2-40B4-BE49-F238E27FC236}">
                      <a16:creationId xmlns:a16="http://schemas.microsoft.com/office/drawing/2014/main" id="{F27D20A8-696B-40FC-AE7B-C4C981D029A3}"/>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56" name="Freeform 110">
                  <a:extLst>
                    <a:ext uri="{FF2B5EF4-FFF2-40B4-BE49-F238E27FC236}">
                      <a16:creationId xmlns:a16="http://schemas.microsoft.com/office/drawing/2014/main" id="{0893E430-EC2B-4466-AD32-6B7425ABDBE2}"/>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57" name="Freeform 111">
                  <a:extLst>
                    <a:ext uri="{FF2B5EF4-FFF2-40B4-BE49-F238E27FC236}">
                      <a16:creationId xmlns:a16="http://schemas.microsoft.com/office/drawing/2014/main" id="{C0E6154C-E31B-493D-8D7A-B8232A30209E}"/>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58" name="Oval 112">
                  <a:extLst>
                    <a:ext uri="{FF2B5EF4-FFF2-40B4-BE49-F238E27FC236}">
                      <a16:creationId xmlns:a16="http://schemas.microsoft.com/office/drawing/2014/main" id="{D167592B-5765-4884-930C-F36EB01E878B}"/>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59" name="Freeform 113">
                  <a:extLst>
                    <a:ext uri="{FF2B5EF4-FFF2-40B4-BE49-F238E27FC236}">
                      <a16:creationId xmlns:a16="http://schemas.microsoft.com/office/drawing/2014/main" id="{620FCDD9-F803-46C8-8296-FC1EDD7BABF6}"/>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0" name="Freeform 116">
                  <a:extLst>
                    <a:ext uri="{FF2B5EF4-FFF2-40B4-BE49-F238E27FC236}">
                      <a16:creationId xmlns:a16="http://schemas.microsoft.com/office/drawing/2014/main" id="{E9DA71B8-7D83-45F2-B7AC-002687223872}"/>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552" name="Grafik 551">
                <a:extLst>
                  <a:ext uri="{FF2B5EF4-FFF2-40B4-BE49-F238E27FC236}">
                    <a16:creationId xmlns:a16="http://schemas.microsoft.com/office/drawing/2014/main" id="{2EAECD91-430C-4D25-A5A4-0A278518BA1A}"/>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553" name="Grafik 552">
                <a:extLst>
                  <a:ext uri="{FF2B5EF4-FFF2-40B4-BE49-F238E27FC236}">
                    <a16:creationId xmlns:a16="http://schemas.microsoft.com/office/drawing/2014/main" id="{1C9A400F-C13D-42F0-9703-3BD94139C793}"/>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575" name="Gruppieren 574">
              <a:extLst>
                <a:ext uri="{FF2B5EF4-FFF2-40B4-BE49-F238E27FC236}">
                  <a16:creationId xmlns:a16="http://schemas.microsoft.com/office/drawing/2014/main" id="{85451E1F-AEB0-4A94-B748-6185923CFB74}"/>
                </a:ext>
              </a:extLst>
            </p:cNvPr>
            <p:cNvGrpSpPr/>
            <p:nvPr/>
          </p:nvGrpSpPr>
          <p:grpSpPr>
            <a:xfrm>
              <a:off x="1141310" y="5393287"/>
              <a:ext cx="590683" cy="612648"/>
              <a:chOff x="5635547" y="4233481"/>
              <a:chExt cx="590683" cy="612648"/>
            </a:xfrm>
          </p:grpSpPr>
          <p:sp>
            <p:nvSpPr>
              <p:cNvPr id="576" name="Flussdiagramm: Magnetplattenspeicher 575">
                <a:extLst>
                  <a:ext uri="{FF2B5EF4-FFF2-40B4-BE49-F238E27FC236}">
                    <a16:creationId xmlns:a16="http://schemas.microsoft.com/office/drawing/2014/main" id="{B30DC6C4-396F-483B-B81F-5A49C8000485}"/>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7" name="Rechteck 576">
                <a:extLst>
                  <a:ext uri="{FF2B5EF4-FFF2-40B4-BE49-F238E27FC236}">
                    <a16:creationId xmlns:a16="http://schemas.microsoft.com/office/drawing/2014/main" id="{945EC59C-EC1C-4CBC-9FEC-F791E711EF6D}"/>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8" name="Rechteck 577">
                <a:extLst>
                  <a:ext uri="{FF2B5EF4-FFF2-40B4-BE49-F238E27FC236}">
                    <a16:creationId xmlns:a16="http://schemas.microsoft.com/office/drawing/2014/main" id="{77341858-D925-45EF-81ED-24F33B6AF318}"/>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9" name="Rechteck 578">
                <a:extLst>
                  <a:ext uri="{FF2B5EF4-FFF2-40B4-BE49-F238E27FC236}">
                    <a16:creationId xmlns:a16="http://schemas.microsoft.com/office/drawing/2014/main" id="{37EC01F9-E73A-4041-83F5-7A241CF9DE08}"/>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80" name="Group 105">
                <a:extLst>
                  <a:ext uri="{FF2B5EF4-FFF2-40B4-BE49-F238E27FC236}">
                    <a16:creationId xmlns:a16="http://schemas.microsoft.com/office/drawing/2014/main" id="{8247CB3A-08BF-446B-A1A7-D97E326F2B71}"/>
                  </a:ext>
                </a:extLst>
              </p:cNvPr>
              <p:cNvGrpSpPr>
                <a:grpSpLocks noChangeAspect="1"/>
              </p:cNvGrpSpPr>
              <p:nvPr/>
            </p:nvGrpSpPr>
            <p:grpSpPr bwMode="auto">
              <a:xfrm>
                <a:off x="5697021" y="4556998"/>
                <a:ext cx="103148" cy="93672"/>
                <a:chOff x="802" y="803"/>
                <a:chExt cx="381" cy="346"/>
              </a:xfrm>
              <a:solidFill>
                <a:srgbClr val="798BB3"/>
              </a:solidFill>
            </p:grpSpPr>
            <p:sp>
              <p:nvSpPr>
                <p:cNvPr id="599" name="Oval 108">
                  <a:extLst>
                    <a:ext uri="{FF2B5EF4-FFF2-40B4-BE49-F238E27FC236}">
                      <a16:creationId xmlns:a16="http://schemas.microsoft.com/office/drawing/2014/main" id="{D6740864-D2AD-43FB-A8E6-1AAB002F9F3C}"/>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00" name="Oval 109">
                  <a:extLst>
                    <a:ext uri="{FF2B5EF4-FFF2-40B4-BE49-F238E27FC236}">
                      <a16:creationId xmlns:a16="http://schemas.microsoft.com/office/drawing/2014/main" id="{7F083895-F9B2-4B65-AEB6-5CFBF4A64CFF}"/>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01" name="Freeform 110">
                  <a:extLst>
                    <a:ext uri="{FF2B5EF4-FFF2-40B4-BE49-F238E27FC236}">
                      <a16:creationId xmlns:a16="http://schemas.microsoft.com/office/drawing/2014/main" id="{CD98D814-3B71-4AD9-9B5F-A07C37EA6F91}"/>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02" name="Freeform 111">
                  <a:extLst>
                    <a:ext uri="{FF2B5EF4-FFF2-40B4-BE49-F238E27FC236}">
                      <a16:creationId xmlns:a16="http://schemas.microsoft.com/office/drawing/2014/main" id="{00A3B36B-63B7-4BBD-9AA8-359FC4296490}"/>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03" name="Oval 112">
                  <a:extLst>
                    <a:ext uri="{FF2B5EF4-FFF2-40B4-BE49-F238E27FC236}">
                      <a16:creationId xmlns:a16="http://schemas.microsoft.com/office/drawing/2014/main" id="{EAEB9F7D-BD04-42E9-B8F3-74D25B553AF6}"/>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04" name="Freeform 113">
                  <a:extLst>
                    <a:ext uri="{FF2B5EF4-FFF2-40B4-BE49-F238E27FC236}">
                      <a16:creationId xmlns:a16="http://schemas.microsoft.com/office/drawing/2014/main" id="{31E0A962-A1DA-4ED4-827C-F66504BE03B1}"/>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05" name="Freeform 116">
                  <a:extLst>
                    <a:ext uri="{FF2B5EF4-FFF2-40B4-BE49-F238E27FC236}">
                      <a16:creationId xmlns:a16="http://schemas.microsoft.com/office/drawing/2014/main" id="{386AEA3B-446E-489E-9DFA-01AFA8B6CCFA}"/>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81" name="Group 105">
                <a:extLst>
                  <a:ext uri="{FF2B5EF4-FFF2-40B4-BE49-F238E27FC236}">
                    <a16:creationId xmlns:a16="http://schemas.microsoft.com/office/drawing/2014/main" id="{7DF5CE95-B403-41BC-9302-B2FA52110B7D}"/>
                  </a:ext>
                </a:extLst>
              </p:cNvPr>
              <p:cNvGrpSpPr>
                <a:grpSpLocks noChangeAspect="1"/>
              </p:cNvGrpSpPr>
              <p:nvPr/>
            </p:nvGrpSpPr>
            <p:grpSpPr bwMode="auto">
              <a:xfrm>
                <a:off x="5881116" y="4558031"/>
                <a:ext cx="103148" cy="93672"/>
                <a:chOff x="802" y="803"/>
                <a:chExt cx="381" cy="346"/>
              </a:xfrm>
              <a:solidFill>
                <a:srgbClr val="798BB3"/>
              </a:solidFill>
            </p:grpSpPr>
            <p:sp>
              <p:nvSpPr>
                <p:cNvPr id="592" name="Oval 108">
                  <a:extLst>
                    <a:ext uri="{FF2B5EF4-FFF2-40B4-BE49-F238E27FC236}">
                      <a16:creationId xmlns:a16="http://schemas.microsoft.com/office/drawing/2014/main" id="{D7D9C05F-D4C0-423A-8DA6-E3D4A551D332}"/>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93" name="Oval 109">
                  <a:extLst>
                    <a:ext uri="{FF2B5EF4-FFF2-40B4-BE49-F238E27FC236}">
                      <a16:creationId xmlns:a16="http://schemas.microsoft.com/office/drawing/2014/main" id="{700CEE08-C21D-44AB-8525-EB095CE1CC21}"/>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94" name="Freeform 110">
                  <a:extLst>
                    <a:ext uri="{FF2B5EF4-FFF2-40B4-BE49-F238E27FC236}">
                      <a16:creationId xmlns:a16="http://schemas.microsoft.com/office/drawing/2014/main" id="{04A9BF7F-6BD2-4E0F-AFD5-8FE958360CA4}"/>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95" name="Freeform 111">
                  <a:extLst>
                    <a:ext uri="{FF2B5EF4-FFF2-40B4-BE49-F238E27FC236}">
                      <a16:creationId xmlns:a16="http://schemas.microsoft.com/office/drawing/2014/main" id="{37ECFF61-EEED-4B8C-8999-287C7F52389E}"/>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96" name="Oval 112">
                  <a:extLst>
                    <a:ext uri="{FF2B5EF4-FFF2-40B4-BE49-F238E27FC236}">
                      <a16:creationId xmlns:a16="http://schemas.microsoft.com/office/drawing/2014/main" id="{FDC1469B-142A-4593-BC11-8B17AFF1EEBE}"/>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97" name="Freeform 113">
                  <a:extLst>
                    <a:ext uri="{FF2B5EF4-FFF2-40B4-BE49-F238E27FC236}">
                      <a16:creationId xmlns:a16="http://schemas.microsoft.com/office/drawing/2014/main" id="{0F57315C-2743-4BDF-BA5E-E2676E7944CF}"/>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98" name="Freeform 116">
                  <a:extLst>
                    <a:ext uri="{FF2B5EF4-FFF2-40B4-BE49-F238E27FC236}">
                      <a16:creationId xmlns:a16="http://schemas.microsoft.com/office/drawing/2014/main" id="{7DF6B21F-25BF-41A3-B58F-046A723440FA}"/>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82" name="Group 105">
                <a:extLst>
                  <a:ext uri="{FF2B5EF4-FFF2-40B4-BE49-F238E27FC236}">
                    <a16:creationId xmlns:a16="http://schemas.microsoft.com/office/drawing/2014/main" id="{389B98A5-9B47-47C4-987A-127C8917524F}"/>
                  </a:ext>
                </a:extLst>
              </p:cNvPr>
              <p:cNvGrpSpPr>
                <a:grpSpLocks noChangeAspect="1"/>
              </p:cNvGrpSpPr>
              <p:nvPr/>
            </p:nvGrpSpPr>
            <p:grpSpPr bwMode="auto">
              <a:xfrm>
                <a:off x="6061053" y="4556598"/>
                <a:ext cx="103148" cy="93672"/>
                <a:chOff x="802" y="803"/>
                <a:chExt cx="381" cy="346"/>
              </a:xfrm>
              <a:solidFill>
                <a:srgbClr val="798BB3"/>
              </a:solidFill>
            </p:grpSpPr>
            <p:sp>
              <p:nvSpPr>
                <p:cNvPr id="585" name="Oval 108">
                  <a:extLst>
                    <a:ext uri="{FF2B5EF4-FFF2-40B4-BE49-F238E27FC236}">
                      <a16:creationId xmlns:a16="http://schemas.microsoft.com/office/drawing/2014/main" id="{3073E57F-5821-441F-8481-7AE34C24421B}"/>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86" name="Oval 109">
                  <a:extLst>
                    <a:ext uri="{FF2B5EF4-FFF2-40B4-BE49-F238E27FC236}">
                      <a16:creationId xmlns:a16="http://schemas.microsoft.com/office/drawing/2014/main" id="{DEBD1653-2BF1-4B19-B8F5-E44B63FD9F1E}"/>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87" name="Freeform 110">
                  <a:extLst>
                    <a:ext uri="{FF2B5EF4-FFF2-40B4-BE49-F238E27FC236}">
                      <a16:creationId xmlns:a16="http://schemas.microsoft.com/office/drawing/2014/main" id="{67E8AE6B-F080-4B84-A512-2C6175C3DFA7}"/>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88" name="Freeform 111">
                  <a:extLst>
                    <a:ext uri="{FF2B5EF4-FFF2-40B4-BE49-F238E27FC236}">
                      <a16:creationId xmlns:a16="http://schemas.microsoft.com/office/drawing/2014/main" id="{3EB58D67-E0D9-4829-A398-BC19955812B7}"/>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89" name="Oval 112">
                  <a:extLst>
                    <a:ext uri="{FF2B5EF4-FFF2-40B4-BE49-F238E27FC236}">
                      <a16:creationId xmlns:a16="http://schemas.microsoft.com/office/drawing/2014/main" id="{8B4CEF5D-3A5F-48BB-B59A-ACCF770B78DB}"/>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90" name="Freeform 113">
                  <a:extLst>
                    <a:ext uri="{FF2B5EF4-FFF2-40B4-BE49-F238E27FC236}">
                      <a16:creationId xmlns:a16="http://schemas.microsoft.com/office/drawing/2014/main" id="{FD2FDBA3-C719-45C2-B1BB-2400C626B644}"/>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91" name="Freeform 116">
                  <a:extLst>
                    <a:ext uri="{FF2B5EF4-FFF2-40B4-BE49-F238E27FC236}">
                      <a16:creationId xmlns:a16="http://schemas.microsoft.com/office/drawing/2014/main" id="{0F4BB39B-FF6D-46AB-8A93-30832BE4E862}"/>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583" name="Grafik 582">
                <a:extLst>
                  <a:ext uri="{FF2B5EF4-FFF2-40B4-BE49-F238E27FC236}">
                    <a16:creationId xmlns:a16="http://schemas.microsoft.com/office/drawing/2014/main" id="{01218E6F-8DF2-44FD-B8BB-587149896C20}"/>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584" name="Grafik 583">
                <a:extLst>
                  <a:ext uri="{FF2B5EF4-FFF2-40B4-BE49-F238E27FC236}">
                    <a16:creationId xmlns:a16="http://schemas.microsoft.com/office/drawing/2014/main" id="{B166767E-C8DD-4FAB-AE1E-6BDA1E66789B}"/>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606" name="Gruppieren 605">
              <a:extLst>
                <a:ext uri="{FF2B5EF4-FFF2-40B4-BE49-F238E27FC236}">
                  <a16:creationId xmlns:a16="http://schemas.microsoft.com/office/drawing/2014/main" id="{FD39E03F-CF84-4DA9-A290-01564BD27930}"/>
                </a:ext>
              </a:extLst>
            </p:cNvPr>
            <p:cNvGrpSpPr/>
            <p:nvPr/>
          </p:nvGrpSpPr>
          <p:grpSpPr>
            <a:xfrm>
              <a:off x="2342764" y="4959744"/>
              <a:ext cx="590683" cy="612648"/>
              <a:chOff x="5635547" y="4233481"/>
              <a:chExt cx="590683" cy="612648"/>
            </a:xfrm>
          </p:grpSpPr>
          <p:sp>
            <p:nvSpPr>
              <p:cNvPr id="607" name="Flussdiagramm: Magnetplattenspeicher 606">
                <a:extLst>
                  <a:ext uri="{FF2B5EF4-FFF2-40B4-BE49-F238E27FC236}">
                    <a16:creationId xmlns:a16="http://schemas.microsoft.com/office/drawing/2014/main" id="{C196F9F8-A8D0-4065-84FB-87D60C5F3BF5}"/>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08" name="Rechteck 607">
                <a:extLst>
                  <a:ext uri="{FF2B5EF4-FFF2-40B4-BE49-F238E27FC236}">
                    <a16:creationId xmlns:a16="http://schemas.microsoft.com/office/drawing/2014/main" id="{F96BCB51-D5D6-406A-A418-9AB22944C5A6}"/>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09" name="Rechteck 608">
                <a:extLst>
                  <a:ext uri="{FF2B5EF4-FFF2-40B4-BE49-F238E27FC236}">
                    <a16:creationId xmlns:a16="http://schemas.microsoft.com/office/drawing/2014/main" id="{3F2F996E-7846-4071-A7D0-81E412A8B8A6}"/>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0" name="Rechteck 609">
                <a:extLst>
                  <a:ext uri="{FF2B5EF4-FFF2-40B4-BE49-F238E27FC236}">
                    <a16:creationId xmlns:a16="http://schemas.microsoft.com/office/drawing/2014/main" id="{04BBE3A8-399B-4800-8E55-42C47B9A2AB2}"/>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11" name="Group 105">
                <a:extLst>
                  <a:ext uri="{FF2B5EF4-FFF2-40B4-BE49-F238E27FC236}">
                    <a16:creationId xmlns:a16="http://schemas.microsoft.com/office/drawing/2014/main" id="{8FC1B38A-67C1-406E-A2D8-6EF45C12F547}"/>
                  </a:ext>
                </a:extLst>
              </p:cNvPr>
              <p:cNvGrpSpPr>
                <a:grpSpLocks noChangeAspect="1"/>
              </p:cNvGrpSpPr>
              <p:nvPr/>
            </p:nvGrpSpPr>
            <p:grpSpPr bwMode="auto">
              <a:xfrm>
                <a:off x="5697021" y="4556998"/>
                <a:ext cx="103148" cy="93672"/>
                <a:chOff x="802" y="803"/>
                <a:chExt cx="381" cy="346"/>
              </a:xfrm>
              <a:solidFill>
                <a:srgbClr val="798BB3"/>
              </a:solidFill>
            </p:grpSpPr>
            <p:sp>
              <p:nvSpPr>
                <p:cNvPr id="630" name="Oval 108">
                  <a:extLst>
                    <a:ext uri="{FF2B5EF4-FFF2-40B4-BE49-F238E27FC236}">
                      <a16:creationId xmlns:a16="http://schemas.microsoft.com/office/drawing/2014/main" id="{2C9F3587-EFAA-4D1C-A67F-739B65752C7A}"/>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31" name="Oval 109">
                  <a:extLst>
                    <a:ext uri="{FF2B5EF4-FFF2-40B4-BE49-F238E27FC236}">
                      <a16:creationId xmlns:a16="http://schemas.microsoft.com/office/drawing/2014/main" id="{10CDEDBE-C4AA-40BA-A302-CF7EF1A58F1E}"/>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32" name="Freeform 110">
                  <a:extLst>
                    <a:ext uri="{FF2B5EF4-FFF2-40B4-BE49-F238E27FC236}">
                      <a16:creationId xmlns:a16="http://schemas.microsoft.com/office/drawing/2014/main" id="{FCFCF634-32EE-444B-BFD2-77B61AD3BE1A}"/>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33" name="Freeform 111">
                  <a:extLst>
                    <a:ext uri="{FF2B5EF4-FFF2-40B4-BE49-F238E27FC236}">
                      <a16:creationId xmlns:a16="http://schemas.microsoft.com/office/drawing/2014/main" id="{C91B1846-D33F-4221-8690-062E1A228FC7}"/>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34" name="Oval 112">
                  <a:extLst>
                    <a:ext uri="{FF2B5EF4-FFF2-40B4-BE49-F238E27FC236}">
                      <a16:creationId xmlns:a16="http://schemas.microsoft.com/office/drawing/2014/main" id="{D35DCA62-84D9-40FE-B220-834C8729CCF8}"/>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35" name="Freeform 113">
                  <a:extLst>
                    <a:ext uri="{FF2B5EF4-FFF2-40B4-BE49-F238E27FC236}">
                      <a16:creationId xmlns:a16="http://schemas.microsoft.com/office/drawing/2014/main" id="{B0417AC6-8A64-429F-B3A8-8A9C289128AC}"/>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36" name="Freeform 116">
                  <a:extLst>
                    <a:ext uri="{FF2B5EF4-FFF2-40B4-BE49-F238E27FC236}">
                      <a16:creationId xmlns:a16="http://schemas.microsoft.com/office/drawing/2014/main" id="{DDD8D515-52CE-4620-89C2-9BBD5E0D88CC}"/>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12" name="Group 105">
                <a:extLst>
                  <a:ext uri="{FF2B5EF4-FFF2-40B4-BE49-F238E27FC236}">
                    <a16:creationId xmlns:a16="http://schemas.microsoft.com/office/drawing/2014/main" id="{59BE2D39-465E-4E28-836F-0ACDADCC12E4}"/>
                  </a:ext>
                </a:extLst>
              </p:cNvPr>
              <p:cNvGrpSpPr>
                <a:grpSpLocks noChangeAspect="1"/>
              </p:cNvGrpSpPr>
              <p:nvPr/>
            </p:nvGrpSpPr>
            <p:grpSpPr bwMode="auto">
              <a:xfrm>
                <a:off x="5881116" y="4558031"/>
                <a:ext cx="103148" cy="93672"/>
                <a:chOff x="802" y="803"/>
                <a:chExt cx="381" cy="346"/>
              </a:xfrm>
              <a:solidFill>
                <a:srgbClr val="798BB3"/>
              </a:solidFill>
            </p:grpSpPr>
            <p:sp>
              <p:nvSpPr>
                <p:cNvPr id="623" name="Oval 108">
                  <a:extLst>
                    <a:ext uri="{FF2B5EF4-FFF2-40B4-BE49-F238E27FC236}">
                      <a16:creationId xmlns:a16="http://schemas.microsoft.com/office/drawing/2014/main" id="{E44C3739-A0CF-45FF-BB86-DE0071070432}"/>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24" name="Oval 109">
                  <a:extLst>
                    <a:ext uri="{FF2B5EF4-FFF2-40B4-BE49-F238E27FC236}">
                      <a16:creationId xmlns:a16="http://schemas.microsoft.com/office/drawing/2014/main" id="{1BA6B63C-8E5B-4FCE-9907-4591B2186E2B}"/>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25" name="Freeform 110">
                  <a:extLst>
                    <a:ext uri="{FF2B5EF4-FFF2-40B4-BE49-F238E27FC236}">
                      <a16:creationId xmlns:a16="http://schemas.microsoft.com/office/drawing/2014/main" id="{42EAC400-8DE7-4148-8587-893802A7445B}"/>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26" name="Freeform 111">
                  <a:extLst>
                    <a:ext uri="{FF2B5EF4-FFF2-40B4-BE49-F238E27FC236}">
                      <a16:creationId xmlns:a16="http://schemas.microsoft.com/office/drawing/2014/main" id="{5C6D86A8-DA94-4CB9-AAAA-6ABA50A17EE0}"/>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27" name="Oval 112">
                  <a:extLst>
                    <a:ext uri="{FF2B5EF4-FFF2-40B4-BE49-F238E27FC236}">
                      <a16:creationId xmlns:a16="http://schemas.microsoft.com/office/drawing/2014/main" id="{FD1595B7-7CD9-4CA3-81BE-FAA0BBBFF9C2}"/>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28" name="Freeform 113">
                  <a:extLst>
                    <a:ext uri="{FF2B5EF4-FFF2-40B4-BE49-F238E27FC236}">
                      <a16:creationId xmlns:a16="http://schemas.microsoft.com/office/drawing/2014/main" id="{86467623-26D7-4EF5-94E8-7C0F1E09199C}"/>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29" name="Freeform 116">
                  <a:extLst>
                    <a:ext uri="{FF2B5EF4-FFF2-40B4-BE49-F238E27FC236}">
                      <a16:creationId xmlns:a16="http://schemas.microsoft.com/office/drawing/2014/main" id="{8596F86A-F5FB-46DD-AB8F-F3BED9FF7B82}"/>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13" name="Group 105">
                <a:extLst>
                  <a:ext uri="{FF2B5EF4-FFF2-40B4-BE49-F238E27FC236}">
                    <a16:creationId xmlns:a16="http://schemas.microsoft.com/office/drawing/2014/main" id="{CAAB9FF5-51A9-4F32-BEA1-3FE666958AC5}"/>
                  </a:ext>
                </a:extLst>
              </p:cNvPr>
              <p:cNvGrpSpPr>
                <a:grpSpLocks noChangeAspect="1"/>
              </p:cNvGrpSpPr>
              <p:nvPr/>
            </p:nvGrpSpPr>
            <p:grpSpPr bwMode="auto">
              <a:xfrm>
                <a:off x="6061053" y="4556598"/>
                <a:ext cx="103148" cy="93672"/>
                <a:chOff x="802" y="803"/>
                <a:chExt cx="381" cy="346"/>
              </a:xfrm>
              <a:solidFill>
                <a:srgbClr val="798BB3"/>
              </a:solidFill>
            </p:grpSpPr>
            <p:sp>
              <p:nvSpPr>
                <p:cNvPr id="616" name="Oval 108">
                  <a:extLst>
                    <a:ext uri="{FF2B5EF4-FFF2-40B4-BE49-F238E27FC236}">
                      <a16:creationId xmlns:a16="http://schemas.microsoft.com/office/drawing/2014/main" id="{5E8EB967-4DD2-4291-B439-F8BCB9340312}"/>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17" name="Oval 109">
                  <a:extLst>
                    <a:ext uri="{FF2B5EF4-FFF2-40B4-BE49-F238E27FC236}">
                      <a16:creationId xmlns:a16="http://schemas.microsoft.com/office/drawing/2014/main" id="{F49F9242-A544-4982-8910-7906651AD4AA}"/>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18" name="Freeform 110">
                  <a:extLst>
                    <a:ext uri="{FF2B5EF4-FFF2-40B4-BE49-F238E27FC236}">
                      <a16:creationId xmlns:a16="http://schemas.microsoft.com/office/drawing/2014/main" id="{065B3A7F-C714-4F01-BEA9-8C455C435442}"/>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19" name="Freeform 111">
                  <a:extLst>
                    <a:ext uri="{FF2B5EF4-FFF2-40B4-BE49-F238E27FC236}">
                      <a16:creationId xmlns:a16="http://schemas.microsoft.com/office/drawing/2014/main" id="{00BB531C-306C-413C-86B2-9E32720EA656}"/>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20" name="Oval 112">
                  <a:extLst>
                    <a:ext uri="{FF2B5EF4-FFF2-40B4-BE49-F238E27FC236}">
                      <a16:creationId xmlns:a16="http://schemas.microsoft.com/office/drawing/2014/main" id="{FD7A93BD-0CE8-4923-86AE-69709D9C63EC}"/>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21" name="Freeform 113">
                  <a:extLst>
                    <a:ext uri="{FF2B5EF4-FFF2-40B4-BE49-F238E27FC236}">
                      <a16:creationId xmlns:a16="http://schemas.microsoft.com/office/drawing/2014/main" id="{69FDB344-FF17-4095-8E54-92D0BBE15CFF}"/>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22" name="Freeform 116">
                  <a:extLst>
                    <a:ext uri="{FF2B5EF4-FFF2-40B4-BE49-F238E27FC236}">
                      <a16:creationId xmlns:a16="http://schemas.microsoft.com/office/drawing/2014/main" id="{8D748AB5-5B77-4FF7-B5A1-FD3B5BCA15EA}"/>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614" name="Grafik 613">
                <a:extLst>
                  <a:ext uri="{FF2B5EF4-FFF2-40B4-BE49-F238E27FC236}">
                    <a16:creationId xmlns:a16="http://schemas.microsoft.com/office/drawing/2014/main" id="{4E3C5E9C-E14E-487E-B98F-E945833B73E1}"/>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615" name="Grafik 614">
                <a:extLst>
                  <a:ext uri="{FF2B5EF4-FFF2-40B4-BE49-F238E27FC236}">
                    <a16:creationId xmlns:a16="http://schemas.microsoft.com/office/drawing/2014/main" id="{5233BF08-4C7D-41AF-9A60-5EA530F5E719}"/>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637" name="Gruppieren 636">
              <a:extLst>
                <a:ext uri="{FF2B5EF4-FFF2-40B4-BE49-F238E27FC236}">
                  <a16:creationId xmlns:a16="http://schemas.microsoft.com/office/drawing/2014/main" id="{9E0A34F4-9BBC-4270-9901-19589A4C8AE8}"/>
                </a:ext>
              </a:extLst>
            </p:cNvPr>
            <p:cNvGrpSpPr/>
            <p:nvPr/>
          </p:nvGrpSpPr>
          <p:grpSpPr>
            <a:xfrm>
              <a:off x="2994501" y="5762277"/>
              <a:ext cx="590683" cy="612648"/>
              <a:chOff x="5635547" y="4233481"/>
              <a:chExt cx="590683" cy="612648"/>
            </a:xfrm>
          </p:grpSpPr>
          <p:sp>
            <p:nvSpPr>
              <p:cNvPr id="638" name="Flussdiagramm: Magnetplattenspeicher 637">
                <a:extLst>
                  <a:ext uri="{FF2B5EF4-FFF2-40B4-BE49-F238E27FC236}">
                    <a16:creationId xmlns:a16="http://schemas.microsoft.com/office/drawing/2014/main" id="{91BE49E4-E17B-4F46-B63B-6D69E63D3CDB}"/>
                  </a:ext>
                </a:extLst>
              </p:cNvPr>
              <p:cNvSpPr/>
              <p:nvPr/>
            </p:nvSpPr>
            <p:spPr bwMode="gray">
              <a:xfrm>
                <a:off x="5635547" y="4233481"/>
                <a:ext cx="590683" cy="612648"/>
              </a:xfrm>
              <a:prstGeom prst="flowChartMagneticDisk">
                <a:avLst/>
              </a:prstGeom>
              <a:solidFill>
                <a:srgbClr val="798BB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9" name="Rechteck 638">
                <a:extLst>
                  <a:ext uri="{FF2B5EF4-FFF2-40B4-BE49-F238E27FC236}">
                    <a16:creationId xmlns:a16="http://schemas.microsoft.com/office/drawing/2014/main" id="{76E82CA9-8E0E-4AD4-A998-4FC03B9EA45C}"/>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0" name="Rechteck 639">
                <a:extLst>
                  <a:ext uri="{FF2B5EF4-FFF2-40B4-BE49-F238E27FC236}">
                    <a16:creationId xmlns:a16="http://schemas.microsoft.com/office/drawing/2014/main" id="{7C1CB5D8-3DCF-4549-A78F-6D8345CC34AE}"/>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1" name="Rechteck 640">
                <a:extLst>
                  <a:ext uri="{FF2B5EF4-FFF2-40B4-BE49-F238E27FC236}">
                    <a16:creationId xmlns:a16="http://schemas.microsoft.com/office/drawing/2014/main" id="{E067D725-0071-4744-983F-29C60264E63A}"/>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42" name="Group 105">
                <a:extLst>
                  <a:ext uri="{FF2B5EF4-FFF2-40B4-BE49-F238E27FC236}">
                    <a16:creationId xmlns:a16="http://schemas.microsoft.com/office/drawing/2014/main" id="{BCC371A3-71E5-479B-B842-0EAC4CE90839}"/>
                  </a:ext>
                </a:extLst>
              </p:cNvPr>
              <p:cNvGrpSpPr>
                <a:grpSpLocks noChangeAspect="1"/>
              </p:cNvGrpSpPr>
              <p:nvPr/>
            </p:nvGrpSpPr>
            <p:grpSpPr bwMode="auto">
              <a:xfrm>
                <a:off x="5697021" y="4556998"/>
                <a:ext cx="103148" cy="93672"/>
                <a:chOff x="802" y="803"/>
                <a:chExt cx="381" cy="346"/>
              </a:xfrm>
              <a:solidFill>
                <a:srgbClr val="798BB3"/>
              </a:solidFill>
            </p:grpSpPr>
            <p:sp>
              <p:nvSpPr>
                <p:cNvPr id="661" name="Oval 108">
                  <a:extLst>
                    <a:ext uri="{FF2B5EF4-FFF2-40B4-BE49-F238E27FC236}">
                      <a16:creationId xmlns:a16="http://schemas.microsoft.com/office/drawing/2014/main" id="{24E96CF7-B428-472A-852E-5F6BB8229534}"/>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2" name="Oval 109">
                  <a:extLst>
                    <a:ext uri="{FF2B5EF4-FFF2-40B4-BE49-F238E27FC236}">
                      <a16:creationId xmlns:a16="http://schemas.microsoft.com/office/drawing/2014/main" id="{E8A8AC8B-768C-4917-8765-D04CA9FB2311}"/>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3" name="Freeform 110">
                  <a:extLst>
                    <a:ext uri="{FF2B5EF4-FFF2-40B4-BE49-F238E27FC236}">
                      <a16:creationId xmlns:a16="http://schemas.microsoft.com/office/drawing/2014/main" id="{33492DE7-6B51-46E6-8BAF-E1CA64151F18}"/>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4" name="Freeform 111">
                  <a:extLst>
                    <a:ext uri="{FF2B5EF4-FFF2-40B4-BE49-F238E27FC236}">
                      <a16:creationId xmlns:a16="http://schemas.microsoft.com/office/drawing/2014/main" id="{7E7A428B-D989-416F-A8D1-24C73C17BC1F}"/>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5" name="Oval 112">
                  <a:extLst>
                    <a:ext uri="{FF2B5EF4-FFF2-40B4-BE49-F238E27FC236}">
                      <a16:creationId xmlns:a16="http://schemas.microsoft.com/office/drawing/2014/main" id="{41B530A4-4AA9-4395-8CB0-9446DCB29A02}"/>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6" name="Freeform 113">
                  <a:extLst>
                    <a:ext uri="{FF2B5EF4-FFF2-40B4-BE49-F238E27FC236}">
                      <a16:creationId xmlns:a16="http://schemas.microsoft.com/office/drawing/2014/main" id="{A181D219-F74F-4E92-83DA-2AA3A3755142}"/>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7" name="Freeform 116">
                  <a:extLst>
                    <a:ext uri="{FF2B5EF4-FFF2-40B4-BE49-F238E27FC236}">
                      <a16:creationId xmlns:a16="http://schemas.microsoft.com/office/drawing/2014/main" id="{F5E7A8D2-6EFD-4FE6-B54C-CE72A7B27416}"/>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43" name="Group 105">
                <a:extLst>
                  <a:ext uri="{FF2B5EF4-FFF2-40B4-BE49-F238E27FC236}">
                    <a16:creationId xmlns:a16="http://schemas.microsoft.com/office/drawing/2014/main" id="{4C163780-4C6B-47FD-8164-95D8B504DE38}"/>
                  </a:ext>
                </a:extLst>
              </p:cNvPr>
              <p:cNvGrpSpPr>
                <a:grpSpLocks noChangeAspect="1"/>
              </p:cNvGrpSpPr>
              <p:nvPr/>
            </p:nvGrpSpPr>
            <p:grpSpPr bwMode="auto">
              <a:xfrm>
                <a:off x="5881116" y="4558031"/>
                <a:ext cx="103148" cy="93672"/>
                <a:chOff x="802" y="803"/>
                <a:chExt cx="381" cy="346"/>
              </a:xfrm>
              <a:solidFill>
                <a:srgbClr val="798BB3"/>
              </a:solidFill>
            </p:grpSpPr>
            <p:sp>
              <p:nvSpPr>
                <p:cNvPr id="654" name="Oval 108">
                  <a:extLst>
                    <a:ext uri="{FF2B5EF4-FFF2-40B4-BE49-F238E27FC236}">
                      <a16:creationId xmlns:a16="http://schemas.microsoft.com/office/drawing/2014/main" id="{C92EC5CB-02EB-49A9-BAE9-6C026ACF0296}"/>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55" name="Oval 109">
                  <a:extLst>
                    <a:ext uri="{FF2B5EF4-FFF2-40B4-BE49-F238E27FC236}">
                      <a16:creationId xmlns:a16="http://schemas.microsoft.com/office/drawing/2014/main" id="{B1DBEEC8-60DD-48AB-AEC5-48AEA10B2105}"/>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56" name="Freeform 110">
                  <a:extLst>
                    <a:ext uri="{FF2B5EF4-FFF2-40B4-BE49-F238E27FC236}">
                      <a16:creationId xmlns:a16="http://schemas.microsoft.com/office/drawing/2014/main" id="{8147441D-7F75-40C3-AE1B-AF646BCAB5B7}"/>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57" name="Freeform 111">
                  <a:extLst>
                    <a:ext uri="{FF2B5EF4-FFF2-40B4-BE49-F238E27FC236}">
                      <a16:creationId xmlns:a16="http://schemas.microsoft.com/office/drawing/2014/main" id="{E2D03F8D-ECB8-4E92-BC9C-D339A115CD6A}"/>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58" name="Oval 112">
                  <a:extLst>
                    <a:ext uri="{FF2B5EF4-FFF2-40B4-BE49-F238E27FC236}">
                      <a16:creationId xmlns:a16="http://schemas.microsoft.com/office/drawing/2014/main" id="{80821203-B9BD-4794-AC60-5A9FDFC4A5A0}"/>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59" name="Freeform 113">
                  <a:extLst>
                    <a:ext uri="{FF2B5EF4-FFF2-40B4-BE49-F238E27FC236}">
                      <a16:creationId xmlns:a16="http://schemas.microsoft.com/office/drawing/2014/main" id="{2E153DF1-7187-46B8-9A3B-A4224688CD9D}"/>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0" name="Freeform 116">
                  <a:extLst>
                    <a:ext uri="{FF2B5EF4-FFF2-40B4-BE49-F238E27FC236}">
                      <a16:creationId xmlns:a16="http://schemas.microsoft.com/office/drawing/2014/main" id="{F7CD0639-A6B2-4286-A598-50B77254DF83}"/>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44" name="Group 105">
                <a:extLst>
                  <a:ext uri="{FF2B5EF4-FFF2-40B4-BE49-F238E27FC236}">
                    <a16:creationId xmlns:a16="http://schemas.microsoft.com/office/drawing/2014/main" id="{E407B74C-5313-4621-B59A-58F0FF05C45E}"/>
                  </a:ext>
                </a:extLst>
              </p:cNvPr>
              <p:cNvGrpSpPr>
                <a:grpSpLocks noChangeAspect="1"/>
              </p:cNvGrpSpPr>
              <p:nvPr/>
            </p:nvGrpSpPr>
            <p:grpSpPr bwMode="auto">
              <a:xfrm>
                <a:off x="6061053" y="4556598"/>
                <a:ext cx="103148" cy="93672"/>
                <a:chOff x="802" y="803"/>
                <a:chExt cx="381" cy="346"/>
              </a:xfrm>
              <a:solidFill>
                <a:srgbClr val="798BB3"/>
              </a:solidFill>
            </p:grpSpPr>
            <p:sp>
              <p:nvSpPr>
                <p:cNvPr id="647" name="Oval 108">
                  <a:extLst>
                    <a:ext uri="{FF2B5EF4-FFF2-40B4-BE49-F238E27FC236}">
                      <a16:creationId xmlns:a16="http://schemas.microsoft.com/office/drawing/2014/main" id="{D713C2AB-9318-4D43-A313-AB3709D91CF1}"/>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48" name="Oval 109">
                  <a:extLst>
                    <a:ext uri="{FF2B5EF4-FFF2-40B4-BE49-F238E27FC236}">
                      <a16:creationId xmlns:a16="http://schemas.microsoft.com/office/drawing/2014/main" id="{3DA4B728-CC62-47F8-BEC3-B3A9506FD84D}"/>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49" name="Freeform 110">
                  <a:extLst>
                    <a:ext uri="{FF2B5EF4-FFF2-40B4-BE49-F238E27FC236}">
                      <a16:creationId xmlns:a16="http://schemas.microsoft.com/office/drawing/2014/main" id="{943BE89B-F513-43E4-A420-4209A905EDF0}"/>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50" name="Freeform 111">
                  <a:extLst>
                    <a:ext uri="{FF2B5EF4-FFF2-40B4-BE49-F238E27FC236}">
                      <a16:creationId xmlns:a16="http://schemas.microsoft.com/office/drawing/2014/main" id="{EB168732-EED6-4DDF-84CC-0D882F661E4B}"/>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51" name="Oval 112">
                  <a:extLst>
                    <a:ext uri="{FF2B5EF4-FFF2-40B4-BE49-F238E27FC236}">
                      <a16:creationId xmlns:a16="http://schemas.microsoft.com/office/drawing/2014/main" id="{2612FDD5-8929-43BB-8135-2100A0DD7A81}"/>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52" name="Freeform 113">
                  <a:extLst>
                    <a:ext uri="{FF2B5EF4-FFF2-40B4-BE49-F238E27FC236}">
                      <a16:creationId xmlns:a16="http://schemas.microsoft.com/office/drawing/2014/main" id="{23544AC7-CBAA-4D82-ADC0-8734D15FD1A2}"/>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53" name="Freeform 116">
                  <a:extLst>
                    <a:ext uri="{FF2B5EF4-FFF2-40B4-BE49-F238E27FC236}">
                      <a16:creationId xmlns:a16="http://schemas.microsoft.com/office/drawing/2014/main" id="{430D7F3D-EC42-4BD0-A147-D885530649C8}"/>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645" name="Grafik 644">
                <a:extLst>
                  <a:ext uri="{FF2B5EF4-FFF2-40B4-BE49-F238E27FC236}">
                    <a16:creationId xmlns:a16="http://schemas.microsoft.com/office/drawing/2014/main" id="{A1C9EA50-BF5A-4935-A60F-E25F8B3C3928}"/>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646" name="Grafik 645">
                <a:extLst>
                  <a:ext uri="{FF2B5EF4-FFF2-40B4-BE49-F238E27FC236}">
                    <a16:creationId xmlns:a16="http://schemas.microsoft.com/office/drawing/2014/main" id="{B9DB3653-BFF8-4F08-BA74-AAF20541E22A}"/>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grpSp>
        <p:nvGrpSpPr>
          <p:cNvPr id="699" name="Gruppieren 698">
            <a:extLst>
              <a:ext uri="{FF2B5EF4-FFF2-40B4-BE49-F238E27FC236}">
                <a16:creationId xmlns:a16="http://schemas.microsoft.com/office/drawing/2014/main" id="{170531C9-2B82-4697-A541-EF7EDBB0C287}"/>
              </a:ext>
            </a:extLst>
          </p:cNvPr>
          <p:cNvGrpSpPr>
            <a:grpSpLocks noChangeAspect="1"/>
          </p:cNvGrpSpPr>
          <p:nvPr/>
        </p:nvGrpSpPr>
        <p:grpSpPr>
          <a:xfrm>
            <a:off x="9117913" y="4560370"/>
            <a:ext cx="1921298" cy="1080000"/>
            <a:chOff x="1141310" y="4143699"/>
            <a:chExt cx="3969305" cy="2231226"/>
          </a:xfrm>
        </p:grpSpPr>
        <p:cxnSp>
          <p:nvCxnSpPr>
            <p:cNvPr id="700" name="Gerader Verbinder 699">
              <a:extLst>
                <a:ext uri="{FF2B5EF4-FFF2-40B4-BE49-F238E27FC236}">
                  <a16:creationId xmlns:a16="http://schemas.microsoft.com/office/drawing/2014/main" id="{4931451A-3677-454F-95A3-C5A6A8034AED}"/>
                </a:ext>
              </a:extLst>
            </p:cNvPr>
            <p:cNvCxnSpPr>
              <a:cxnSpLocks/>
            </p:cNvCxnSpPr>
            <p:nvPr/>
          </p:nvCxnSpPr>
          <p:spPr>
            <a:xfrm flipH="1">
              <a:off x="1554267" y="4897953"/>
              <a:ext cx="270385" cy="4279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1" name="Gerader Verbinder 700">
              <a:extLst>
                <a:ext uri="{FF2B5EF4-FFF2-40B4-BE49-F238E27FC236}">
                  <a16:creationId xmlns:a16="http://schemas.microsoft.com/office/drawing/2014/main" id="{AECFC728-E613-41AE-8B0A-28BDD123755F}"/>
                </a:ext>
              </a:extLst>
            </p:cNvPr>
            <p:cNvCxnSpPr>
              <a:cxnSpLocks/>
            </p:cNvCxnSpPr>
            <p:nvPr/>
          </p:nvCxnSpPr>
          <p:spPr>
            <a:xfrm flipH="1">
              <a:off x="2250939" y="4438587"/>
              <a:ext cx="1525685" cy="952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2" name="Gerader Verbinder 701">
              <a:extLst>
                <a:ext uri="{FF2B5EF4-FFF2-40B4-BE49-F238E27FC236}">
                  <a16:creationId xmlns:a16="http://schemas.microsoft.com/office/drawing/2014/main" id="{1AB87AB3-395B-4A3D-8C9B-FF4458299554}"/>
                </a:ext>
              </a:extLst>
            </p:cNvPr>
            <p:cNvCxnSpPr>
              <a:cxnSpLocks/>
            </p:cNvCxnSpPr>
            <p:nvPr/>
          </p:nvCxnSpPr>
          <p:spPr>
            <a:xfrm flipH="1" flipV="1">
              <a:off x="4457677" y="4767412"/>
              <a:ext cx="289194" cy="2619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3" name="Gerader Verbinder 702">
              <a:extLst>
                <a:ext uri="{FF2B5EF4-FFF2-40B4-BE49-F238E27FC236}">
                  <a16:creationId xmlns:a16="http://schemas.microsoft.com/office/drawing/2014/main" id="{D4639566-BADF-48C2-BA8F-982B39664013}"/>
                </a:ext>
              </a:extLst>
            </p:cNvPr>
            <p:cNvCxnSpPr>
              <a:cxnSpLocks/>
            </p:cNvCxnSpPr>
            <p:nvPr/>
          </p:nvCxnSpPr>
          <p:spPr>
            <a:xfrm flipH="1">
              <a:off x="3020473" y="4735774"/>
              <a:ext cx="832435" cy="49316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4" name="Gerader Verbinder 703">
              <a:extLst>
                <a:ext uri="{FF2B5EF4-FFF2-40B4-BE49-F238E27FC236}">
                  <a16:creationId xmlns:a16="http://schemas.microsoft.com/office/drawing/2014/main" id="{B7BA28DE-D75E-4A0B-9438-8F2B5803BD29}"/>
                </a:ext>
              </a:extLst>
            </p:cNvPr>
            <p:cNvCxnSpPr>
              <a:cxnSpLocks/>
            </p:cNvCxnSpPr>
            <p:nvPr/>
          </p:nvCxnSpPr>
          <p:spPr>
            <a:xfrm flipH="1">
              <a:off x="3709361" y="5691448"/>
              <a:ext cx="808551" cy="2821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5" name="Gerader Verbinder 704">
              <a:extLst>
                <a:ext uri="{FF2B5EF4-FFF2-40B4-BE49-F238E27FC236}">
                  <a16:creationId xmlns:a16="http://schemas.microsoft.com/office/drawing/2014/main" id="{506118E9-6A32-4DC8-9606-78D082788E2E}"/>
                </a:ext>
              </a:extLst>
            </p:cNvPr>
            <p:cNvCxnSpPr>
              <a:cxnSpLocks/>
            </p:cNvCxnSpPr>
            <p:nvPr/>
          </p:nvCxnSpPr>
          <p:spPr>
            <a:xfrm flipH="1" flipV="1">
              <a:off x="1813192" y="5808866"/>
              <a:ext cx="1108223" cy="26176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6" name="Gerader Verbinder 705">
              <a:extLst>
                <a:ext uri="{FF2B5EF4-FFF2-40B4-BE49-F238E27FC236}">
                  <a16:creationId xmlns:a16="http://schemas.microsoft.com/office/drawing/2014/main" id="{58FD54BA-7703-4D2F-94D3-FC044A45CAC5}"/>
                </a:ext>
              </a:extLst>
            </p:cNvPr>
            <p:cNvCxnSpPr>
              <a:cxnSpLocks/>
            </p:cNvCxnSpPr>
            <p:nvPr/>
          </p:nvCxnSpPr>
          <p:spPr>
            <a:xfrm>
              <a:off x="2130575" y="4897456"/>
              <a:ext cx="148993" cy="10462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7" name="Gerader Verbinder 706">
              <a:extLst>
                <a:ext uri="{FF2B5EF4-FFF2-40B4-BE49-F238E27FC236}">
                  <a16:creationId xmlns:a16="http://schemas.microsoft.com/office/drawing/2014/main" id="{8493BE2C-2D96-4F54-A22F-24FDCE13E24D}"/>
                </a:ext>
              </a:extLst>
            </p:cNvPr>
            <p:cNvCxnSpPr>
              <a:cxnSpLocks/>
            </p:cNvCxnSpPr>
            <p:nvPr/>
          </p:nvCxnSpPr>
          <p:spPr>
            <a:xfrm>
              <a:off x="2861170" y="5620696"/>
              <a:ext cx="124431" cy="1470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8" name="Gerader Verbinder 707">
              <a:extLst>
                <a:ext uri="{FF2B5EF4-FFF2-40B4-BE49-F238E27FC236}">
                  <a16:creationId xmlns:a16="http://schemas.microsoft.com/office/drawing/2014/main" id="{D9C7DCDA-770F-4176-ADF2-73BC6614B238}"/>
                </a:ext>
              </a:extLst>
            </p:cNvPr>
            <p:cNvCxnSpPr>
              <a:cxnSpLocks/>
            </p:cNvCxnSpPr>
            <p:nvPr/>
          </p:nvCxnSpPr>
          <p:spPr>
            <a:xfrm flipH="1">
              <a:off x="1824653" y="5475881"/>
              <a:ext cx="422068" cy="1058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09" name="Gruppieren 708">
              <a:extLst>
                <a:ext uri="{FF2B5EF4-FFF2-40B4-BE49-F238E27FC236}">
                  <a16:creationId xmlns:a16="http://schemas.microsoft.com/office/drawing/2014/main" id="{8EF81D8C-2F2E-49AD-8783-4A707D897112}"/>
                </a:ext>
              </a:extLst>
            </p:cNvPr>
            <p:cNvGrpSpPr/>
            <p:nvPr/>
          </p:nvGrpSpPr>
          <p:grpSpPr>
            <a:xfrm>
              <a:off x="3887075" y="4143699"/>
              <a:ext cx="590683" cy="612648"/>
              <a:chOff x="5635547" y="4233481"/>
              <a:chExt cx="590683" cy="612648"/>
            </a:xfrm>
          </p:grpSpPr>
          <p:sp>
            <p:nvSpPr>
              <p:cNvPr id="865" name="Flussdiagramm: Magnetplattenspeicher 864">
                <a:extLst>
                  <a:ext uri="{FF2B5EF4-FFF2-40B4-BE49-F238E27FC236}">
                    <a16:creationId xmlns:a16="http://schemas.microsoft.com/office/drawing/2014/main" id="{B8E90DC3-C43A-4675-8F56-93DB15B694F4}"/>
                  </a:ext>
                </a:extLst>
              </p:cNvPr>
              <p:cNvSpPr/>
              <p:nvPr/>
            </p:nvSpPr>
            <p:spPr bwMode="gray">
              <a:xfrm>
                <a:off x="5635547" y="4233481"/>
                <a:ext cx="590683" cy="612648"/>
              </a:xfrm>
              <a:prstGeom prst="flowChartMagneticDisk">
                <a:avLst/>
              </a:prstGeom>
              <a:solidFill>
                <a:srgbClr val="798BB3"/>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6" name="Rechteck 865">
                <a:extLst>
                  <a:ext uri="{FF2B5EF4-FFF2-40B4-BE49-F238E27FC236}">
                    <a16:creationId xmlns:a16="http://schemas.microsoft.com/office/drawing/2014/main" id="{118405D7-8AF0-4332-B0BB-81786A1DC94A}"/>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7" name="Rechteck 866">
                <a:extLst>
                  <a:ext uri="{FF2B5EF4-FFF2-40B4-BE49-F238E27FC236}">
                    <a16:creationId xmlns:a16="http://schemas.microsoft.com/office/drawing/2014/main" id="{A5BE82AC-27CB-4CBA-999D-BA07BD9C4DA2}"/>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8" name="Rechteck 867">
                <a:extLst>
                  <a:ext uri="{FF2B5EF4-FFF2-40B4-BE49-F238E27FC236}">
                    <a16:creationId xmlns:a16="http://schemas.microsoft.com/office/drawing/2014/main" id="{8B5D461C-6393-42FC-B0BE-460A9DB997CE}"/>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69" name="Group 105">
                <a:extLst>
                  <a:ext uri="{FF2B5EF4-FFF2-40B4-BE49-F238E27FC236}">
                    <a16:creationId xmlns:a16="http://schemas.microsoft.com/office/drawing/2014/main" id="{36BF3316-F63E-4A88-9218-B1D94319CFB9}"/>
                  </a:ext>
                </a:extLst>
              </p:cNvPr>
              <p:cNvGrpSpPr>
                <a:grpSpLocks noChangeAspect="1"/>
              </p:cNvGrpSpPr>
              <p:nvPr/>
            </p:nvGrpSpPr>
            <p:grpSpPr bwMode="auto">
              <a:xfrm>
                <a:off x="5697021" y="4556998"/>
                <a:ext cx="103148" cy="93672"/>
                <a:chOff x="802" y="803"/>
                <a:chExt cx="381" cy="346"/>
              </a:xfrm>
              <a:solidFill>
                <a:srgbClr val="798BB3"/>
              </a:solidFill>
            </p:grpSpPr>
            <p:sp>
              <p:nvSpPr>
                <p:cNvPr id="888" name="Oval 108">
                  <a:extLst>
                    <a:ext uri="{FF2B5EF4-FFF2-40B4-BE49-F238E27FC236}">
                      <a16:creationId xmlns:a16="http://schemas.microsoft.com/office/drawing/2014/main" id="{75AC65C8-7483-4D8F-9BD3-07951308CE50}"/>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9" name="Oval 109">
                  <a:extLst>
                    <a:ext uri="{FF2B5EF4-FFF2-40B4-BE49-F238E27FC236}">
                      <a16:creationId xmlns:a16="http://schemas.microsoft.com/office/drawing/2014/main" id="{7234EC07-98D7-4FE0-B431-08CD38607BE8}"/>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90" name="Freeform 110">
                  <a:extLst>
                    <a:ext uri="{FF2B5EF4-FFF2-40B4-BE49-F238E27FC236}">
                      <a16:creationId xmlns:a16="http://schemas.microsoft.com/office/drawing/2014/main" id="{2E93DB07-09E8-4670-9E50-CB547BE855BB}"/>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91" name="Freeform 111">
                  <a:extLst>
                    <a:ext uri="{FF2B5EF4-FFF2-40B4-BE49-F238E27FC236}">
                      <a16:creationId xmlns:a16="http://schemas.microsoft.com/office/drawing/2014/main" id="{82DE341E-42FB-4DB1-8259-B51FFC6274DF}"/>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92" name="Oval 112">
                  <a:extLst>
                    <a:ext uri="{FF2B5EF4-FFF2-40B4-BE49-F238E27FC236}">
                      <a16:creationId xmlns:a16="http://schemas.microsoft.com/office/drawing/2014/main" id="{EE8A8965-6CCB-4652-9FC8-12400C9C9272}"/>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93" name="Freeform 113">
                  <a:extLst>
                    <a:ext uri="{FF2B5EF4-FFF2-40B4-BE49-F238E27FC236}">
                      <a16:creationId xmlns:a16="http://schemas.microsoft.com/office/drawing/2014/main" id="{E7387ABD-126B-44FC-9AFD-8AD2C0D5784F}"/>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94" name="Freeform 116">
                  <a:extLst>
                    <a:ext uri="{FF2B5EF4-FFF2-40B4-BE49-F238E27FC236}">
                      <a16:creationId xmlns:a16="http://schemas.microsoft.com/office/drawing/2014/main" id="{1668368A-6BB3-4ABB-BDB0-CEA1759DC83C}"/>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70" name="Group 105">
                <a:extLst>
                  <a:ext uri="{FF2B5EF4-FFF2-40B4-BE49-F238E27FC236}">
                    <a16:creationId xmlns:a16="http://schemas.microsoft.com/office/drawing/2014/main" id="{7669E7A0-7544-4EE9-9FD9-C82B09C1D9D8}"/>
                  </a:ext>
                </a:extLst>
              </p:cNvPr>
              <p:cNvGrpSpPr>
                <a:grpSpLocks noChangeAspect="1"/>
              </p:cNvGrpSpPr>
              <p:nvPr/>
            </p:nvGrpSpPr>
            <p:grpSpPr bwMode="auto">
              <a:xfrm>
                <a:off x="5881116" y="4558031"/>
                <a:ext cx="103148" cy="93672"/>
                <a:chOff x="802" y="803"/>
                <a:chExt cx="381" cy="346"/>
              </a:xfrm>
              <a:solidFill>
                <a:srgbClr val="798BB3"/>
              </a:solidFill>
            </p:grpSpPr>
            <p:sp>
              <p:nvSpPr>
                <p:cNvPr id="881" name="Oval 108">
                  <a:extLst>
                    <a:ext uri="{FF2B5EF4-FFF2-40B4-BE49-F238E27FC236}">
                      <a16:creationId xmlns:a16="http://schemas.microsoft.com/office/drawing/2014/main" id="{529EAEAA-CA03-4304-81B0-8084C5CEA20B}"/>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2" name="Oval 109">
                  <a:extLst>
                    <a:ext uri="{FF2B5EF4-FFF2-40B4-BE49-F238E27FC236}">
                      <a16:creationId xmlns:a16="http://schemas.microsoft.com/office/drawing/2014/main" id="{B5B4DD2B-721A-435F-92A8-EF6E3446F49D}"/>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3" name="Freeform 110">
                  <a:extLst>
                    <a:ext uri="{FF2B5EF4-FFF2-40B4-BE49-F238E27FC236}">
                      <a16:creationId xmlns:a16="http://schemas.microsoft.com/office/drawing/2014/main" id="{68A5D57B-BAFA-4286-804E-289BDDA535EF}"/>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4" name="Freeform 111">
                  <a:extLst>
                    <a:ext uri="{FF2B5EF4-FFF2-40B4-BE49-F238E27FC236}">
                      <a16:creationId xmlns:a16="http://schemas.microsoft.com/office/drawing/2014/main" id="{E8E0DB10-A4E4-4799-B907-5EB2D0C063CD}"/>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5" name="Oval 112">
                  <a:extLst>
                    <a:ext uri="{FF2B5EF4-FFF2-40B4-BE49-F238E27FC236}">
                      <a16:creationId xmlns:a16="http://schemas.microsoft.com/office/drawing/2014/main" id="{60E88DF9-F8D1-4CF8-A063-8FD8EF8F3330}"/>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6" name="Freeform 113">
                  <a:extLst>
                    <a:ext uri="{FF2B5EF4-FFF2-40B4-BE49-F238E27FC236}">
                      <a16:creationId xmlns:a16="http://schemas.microsoft.com/office/drawing/2014/main" id="{C2913063-64D4-4A08-9B69-D27E1FD0364D}"/>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7" name="Freeform 116">
                  <a:extLst>
                    <a:ext uri="{FF2B5EF4-FFF2-40B4-BE49-F238E27FC236}">
                      <a16:creationId xmlns:a16="http://schemas.microsoft.com/office/drawing/2014/main" id="{AB61A514-ED94-41A9-BCD6-67C64F06FFA0}"/>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71" name="Group 105">
                <a:extLst>
                  <a:ext uri="{FF2B5EF4-FFF2-40B4-BE49-F238E27FC236}">
                    <a16:creationId xmlns:a16="http://schemas.microsoft.com/office/drawing/2014/main" id="{1A6D5628-75E4-41B9-A21F-FE6EFE83A2F1}"/>
                  </a:ext>
                </a:extLst>
              </p:cNvPr>
              <p:cNvGrpSpPr>
                <a:grpSpLocks noChangeAspect="1"/>
              </p:cNvGrpSpPr>
              <p:nvPr/>
            </p:nvGrpSpPr>
            <p:grpSpPr bwMode="auto">
              <a:xfrm>
                <a:off x="6061053" y="4556598"/>
                <a:ext cx="103148" cy="93672"/>
                <a:chOff x="802" y="803"/>
                <a:chExt cx="381" cy="346"/>
              </a:xfrm>
              <a:solidFill>
                <a:srgbClr val="798BB3"/>
              </a:solidFill>
            </p:grpSpPr>
            <p:sp>
              <p:nvSpPr>
                <p:cNvPr id="874" name="Oval 108">
                  <a:extLst>
                    <a:ext uri="{FF2B5EF4-FFF2-40B4-BE49-F238E27FC236}">
                      <a16:creationId xmlns:a16="http://schemas.microsoft.com/office/drawing/2014/main" id="{F41475D5-1EE0-4BE3-899E-5CB1EF42AD2E}"/>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5" name="Oval 109">
                  <a:extLst>
                    <a:ext uri="{FF2B5EF4-FFF2-40B4-BE49-F238E27FC236}">
                      <a16:creationId xmlns:a16="http://schemas.microsoft.com/office/drawing/2014/main" id="{8449CD21-F256-4531-8D39-910BEB904969}"/>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6" name="Freeform 110">
                  <a:extLst>
                    <a:ext uri="{FF2B5EF4-FFF2-40B4-BE49-F238E27FC236}">
                      <a16:creationId xmlns:a16="http://schemas.microsoft.com/office/drawing/2014/main" id="{AC63F70F-E421-455E-B0C7-4B5B3484AAD4}"/>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7" name="Freeform 111">
                  <a:extLst>
                    <a:ext uri="{FF2B5EF4-FFF2-40B4-BE49-F238E27FC236}">
                      <a16:creationId xmlns:a16="http://schemas.microsoft.com/office/drawing/2014/main" id="{29FEF5A1-5281-4967-897F-616BEE3757FA}"/>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8" name="Oval 112">
                  <a:extLst>
                    <a:ext uri="{FF2B5EF4-FFF2-40B4-BE49-F238E27FC236}">
                      <a16:creationId xmlns:a16="http://schemas.microsoft.com/office/drawing/2014/main" id="{BE060282-CCC1-4206-8FDF-14D42EFFAD45}"/>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9" name="Freeform 113">
                  <a:extLst>
                    <a:ext uri="{FF2B5EF4-FFF2-40B4-BE49-F238E27FC236}">
                      <a16:creationId xmlns:a16="http://schemas.microsoft.com/office/drawing/2014/main" id="{F6D33D38-88F1-4177-8374-203474A85457}"/>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0" name="Freeform 116">
                  <a:extLst>
                    <a:ext uri="{FF2B5EF4-FFF2-40B4-BE49-F238E27FC236}">
                      <a16:creationId xmlns:a16="http://schemas.microsoft.com/office/drawing/2014/main" id="{AE7BEDF8-951A-4499-9170-092B5A1E8349}"/>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872" name="Grafik 871">
                <a:extLst>
                  <a:ext uri="{FF2B5EF4-FFF2-40B4-BE49-F238E27FC236}">
                    <a16:creationId xmlns:a16="http://schemas.microsoft.com/office/drawing/2014/main" id="{B2DA6156-3B43-4D68-9EB1-53069B1288EA}"/>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873" name="Grafik 872">
                <a:extLst>
                  <a:ext uri="{FF2B5EF4-FFF2-40B4-BE49-F238E27FC236}">
                    <a16:creationId xmlns:a16="http://schemas.microsoft.com/office/drawing/2014/main" id="{19A0DFC8-C050-4704-8050-8123D3916C1B}"/>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710" name="Gruppieren 709">
              <a:extLst>
                <a:ext uri="{FF2B5EF4-FFF2-40B4-BE49-F238E27FC236}">
                  <a16:creationId xmlns:a16="http://schemas.microsoft.com/office/drawing/2014/main" id="{D04A8385-4914-489B-A292-FE046F095B30}"/>
                </a:ext>
              </a:extLst>
            </p:cNvPr>
            <p:cNvGrpSpPr/>
            <p:nvPr/>
          </p:nvGrpSpPr>
          <p:grpSpPr>
            <a:xfrm>
              <a:off x="4519932" y="5093932"/>
              <a:ext cx="590683" cy="612648"/>
              <a:chOff x="5635547" y="4233481"/>
              <a:chExt cx="590683" cy="612648"/>
            </a:xfrm>
          </p:grpSpPr>
          <p:sp>
            <p:nvSpPr>
              <p:cNvPr id="835" name="Flussdiagramm: Magnetplattenspeicher 834">
                <a:extLst>
                  <a:ext uri="{FF2B5EF4-FFF2-40B4-BE49-F238E27FC236}">
                    <a16:creationId xmlns:a16="http://schemas.microsoft.com/office/drawing/2014/main" id="{9C416418-073F-4E88-9C14-D75646245C79}"/>
                  </a:ext>
                </a:extLst>
              </p:cNvPr>
              <p:cNvSpPr/>
              <p:nvPr/>
            </p:nvSpPr>
            <p:spPr bwMode="gray">
              <a:xfrm>
                <a:off x="5635547" y="4233481"/>
                <a:ext cx="590683" cy="612648"/>
              </a:xfrm>
              <a:prstGeom prst="flowChartMagneticDisk">
                <a:avLst/>
              </a:prstGeom>
              <a:solidFill>
                <a:srgbClr val="798BB3"/>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36" name="Rechteck 835">
                <a:extLst>
                  <a:ext uri="{FF2B5EF4-FFF2-40B4-BE49-F238E27FC236}">
                    <a16:creationId xmlns:a16="http://schemas.microsoft.com/office/drawing/2014/main" id="{ABF99ECB-2DE3-4871-9288-8DCB27B53421}"/>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37" name="Rechteck 836">
                <a:extLst>
                  <a:ext uri="{FF2B5EF4-FFF2-40B4-BE49-F238E27FC236}">
                    <a16:creationId xmlns:a16="http://schemas.microsoft.com/office/drawing/2014/main" id="{D3BA3B21-6468-4A54-9389-3795B5CFA53B}"/>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38" name="Rechteck 837">
                <a:extLst>
                  <a:ext uri="{FF2B5EF4-FFF2-40B4-BE49-F238E27FC236}">
                    <a16:creationId xmlns:a16="http://schemas.microsoft.com/office/drawing/2014/main" id="{C343E961-4CD4-4C5A-BC1B-9CCFDC83AB20}"/>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39" name="Group 105">
                <a:extLst>
                  <a:ext uri="{FF2B5EF4-FFF2-40B4-BE49-F238E27FC236}">
                    <a16:creationId xmlns:a16="http://schemas.microsoft.com/office/drawing/2014/main" id="{E33866E2-9F7A-4359-8FE2-1C966C375BAD}"/>
                  </a:ext>
                </a:extLst>
              </p:cNvPr>
              <p:cNvGrpSpPr>
                <a:grpSpLocks noChangeAspect="1"/>
              </p:cNvGrpSpPr>
              <p:nvPr/>
            </p:nvGrpSpPr>
            <p:grpSpPr bwMode="auto">
              <a:xfrm>
                <a:off x="5697021" y="4556998"/>
                <a:ext cx="103148" cy="93672"/>
                <a:chOff x="802" y="803"/>
                <a:chExt cx="381" cy="346"/>
              </a:xfrm>
              <a:solidFill>
                <a:srgbClr val="798BB3"/>
              </a:solidFill>
            </p:grpSpPr>
            <p:sp>
              <p:nvSpPr>
                <p:cNvPr id="858" name="Oval 108">
                  <a:extLst>
                    <a:ext uri="{FF2B5EF4-FFF2-40B4-BE49-F238E27FC236}">
                      <a16:creationId xmlns:a16="http://schemas.microsoft.com/office/drawing/2014/main" id="{6D2EC924-CDC8-47E6-96E6-E020D552AB50}"/>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9" name="Oval 109">
                  <a:extLst>
                    <a:ext uri="{FF2B5EF4-FFF2-40B4-BE49-F238E27FC236}">
                      <a16:creationId xmlns:a16="http://schemas.microsoft.com/office/drawing/2014/main" id="{D75D4E2C-4C45-4D42-8997-9E5D607494A0}"/>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0" name="Freeform 110">
                  <a:extLst>
                    <a:ext uri="{FF2B5EF4-FFF2-40B4-BE49-F238E27FC236}">
                      <a16:creationId xmlns:a16="http://schemas.microsoft.com/office/drawing/2014/main" id="{467D406B-B618-4E4D-8DED-8E92B5FCDA72}"/>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1" name="Freeform 111">
                  <a:extLst>
                    <a:ext uri="{FF2B5EF4-FFF2-40B4-BE49-F238E27FC236}">
                      <a16:creationId xmlns:a16="http://schemas.microsoft.com/office/drawing/2014/main" id="{3C00E0F5-4996-46EE-A5CA-767A14F38C29}"/>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2" name="Oval 112">
                  <a:extLst>
                    <a:ext uri="{FF2B5EF4-FFF2-40B4-BE49-F238E27FC236}">
                      <a16:creationId xmlns:a16="http://schemas.microsoft.com/office/drawing/2014/main" id="{CE149E1E-5D61-4D6D-9F20-FEA9073235F6}"/>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3" name="Freeform 113">
                  <a:extLst>
                    <a:ext uri="{FF2B5EF4-FFF2-40B4-BE49-F238E27FC236}">
                      <a16:creationId xmlns:a16="http://schemas.microsoft.com/office/drawing/2014/main" id="{D986FEB2-BED8-448C-9B72-BC98554F7A2A}"/>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4" name="Freeform 116">
                  <a:extLst>
                    <a:ext uri="{FF2B5EF4-FFF2-40B4-BE49-F238E27FC236}">
                      <a16:creationId xmlns:a16="http://schemas.microsoft.com/office/drawing/2014/main" id="{A02036B9-5DC7-45AF-874A-10BAFC72917E}"/>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40" name="Group 105">
                <a:extLst>
                  <a:ext uri="{FF2B5EF4-FFF2-40B4-BE49-F238E27FC236}">
                    <a16:creationId xmlns:a16="http://schemas.microsoft.com/office/drawing/2014/main" id="{05A889D8-EC24-4281-88C8-40DB295CB55E}"/>
                  </a:ext>
                </a:extLst>
              </p:cNvPr>
              <p:cNvGrpSpPr>
                <a:grpSpLocks noChangeAspect="1"/>
              </p:cNvGrpSpPr>
              <p:nvPr/>
            </p:nvGrpSpPr>
            <p:grpSpPr bwMode="auto">
              <a:xfrm>
                <a:off x="5881116" y="4558031"/>
                <a:ext cx="103148" cy="93672"/>
                <a:chOff x="802" y="803"/>
                <a:chExt cx="381" cy="346"/>
              </a:xfrm>
              <a:solidFill>
                <a:srgbClr val="798BB3"/>
              </a:solidFill>
            </p:grpSpPr>
            <p:sp>
              <p:nvSpPr>
                <p:cNvPr id="851" name="Oval 108">
                  <a:extLst>
                    <a:ext uri="{FF2B5EF4-FFF2-40B4-BE49-F238E27FC236}">
                      <a16:creationId xmlns:a16="http://schemas.microsoft.com/office/drawing/2014/main" id="{B8AB9932-C396-46B5-B16F-5D5F9D468901}"/>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2" name="Oval 109">
                  <a:extLst>
                    <a:ext uri="{FF2B5EF4-FFF2-40B4-BE49-F238E27FC236}">
                      <a16:creationId xmlns:a16="http://schemas.microsoft.com/office/drawing/2014/main" id="{D0C4C924-B315-40A2-AE89-1CFFD30960EF}"/>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3" name="Freeform 110">
                  <a:extLst>
                    <a:ext uri="{FF2B5EF4-FFF2-40B4-BE49-F238E27FC236}">
                      <a16:creationId xmlns:a16="http://schemas.microsoft.com/office/drawing/2014/main" id="{4C8B19A9-295B-4E3B-836F-DD28C577DB4D}"/>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4" name="Freeform 111">
                  <a:extLst>
                    <a:ext uri="{FF2B5EF4-FFF2-40B4-BE49-F238E27FC236}">
                      <a16:creationId xmlns:a16="http://schemas.microsoft.com/office/drawing/2014/main" id="{43FECFEA-55C9-4323-AA4B-4DB9195CE887}"/>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5" name="Oval 112">
                  <a:extLst>
                    <a:ext uri="{FF2B5EF4-FFF2-40B4-BE49-F238E27FC236}">
                      <a16:creationId xmlns:a16="http://schemas.microsoft.com/office/drawing/2014/main" id="{237DE3C9-C3D3-4446-8042-D8049B9A7D99}"/>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6" name="Freeform 113">
                  <a:extLst>
                    <a:ext uri="{FF2B5EF4-FFF2-40B4-BE49-F238E27FC236}">
                      <a16:creationId xmlns:a16="http://schemas.microsoft.com/office/drawing/2014/main" id="{D3BA76C0-1FF7-48A5-9CDD-05ECB5648898}"/>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7" name="Freeform 116">
                  <a:extLst>
                    <a:ext uri="{FF2B5EF4-FFF2-40B4-BE49-F238E27FC236}">
                      <a16:creationId xmlns:a16="http://schemas.microsoft.com/office/drawing/2014/main" id="{F33385DA-ECCD-4AAA-B32D-5936781C9FA9}"/>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41" name="Group 105">
                <a:extLst>
                  <a:ext uri="{FF2B5EF4-FFF2-40B4-BE49-F238E27FC236}">
                    <a16:creationId xmlns:a16="http://schemas.microsoft.com/office/drawing/2014/main" id="{E90DB3C6-D4B0-480F-B723-B6968E8ED444}"/>
                  </a:ext>
                </a:extLst>
              </p:cNvPr>
              <p:cNvGrpSpPr>
                <a:grpSpLocks noChangeAspect="1"/>
              </p:cNvGrpSpPr>
              <p:nvPr/>
            </p:nvGrpSpPr>
            <p:grpSpPr bwMode="auto">
              <a:xfrm>
                <a:off x="6061053" y="4556598"/>
                <a:ext cx="103148" cy="93672"/>
                <a:chOff x="802" y="803"/>
                <a:chExt cx="381" cy="346"/>
              </a:xfrm>
              <a:solidFill>
                <a:srgbClr val="798BB3"/>
              </a:solidFill>
            </p:grpSpPr>
            <p:sp>
              <p:nvSpPr>
                <p:cNvPr id="844" name="Oval 108">
                  <a:extLst>
                    <a:ext uri="{FF2B5EF4-FFF2-40B4-BE49-F238E27FC236}">
                      <a16:creationId xmlns:a16="http://schemas.microsoft.com/office/drawing/2014/main" id="{E9920B6D-34C9-4B6A-81B8-A28D2528924F}"/>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5" name="Oval 109">
                  <a:extLst>
                    <a:ext uri="{FF2B5EF4-FFF2-40B4-BE49-F238E27FC236}">
                      <a16:creationId xmlns:a16="http://schemas.microsoft.com/office/drawing/2014/main" id="{7FBFBC93-0079-4C2B-BD28-80C4A560592B}"/>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6" name="Freeform 110">
                  <a:extLst>
                    <a:ext uri="{FF2B5EF4-FFF2-40B4-BE49-F238E27FC236}">
                      <a16:creationId xmlns:a16="http://schemas.microsoft.com/office/drawing/2014/main" id="{C23154A0-00C7-46A0-A3B3-2F06C9F7807C}"/>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7" name="Freeform 111">
                  <a:extLst>
                    <a:ext uri="{FF2B5EF4-FFF2-40B4-BE49-F238E27FC236}">
                      <a16:creationId xmlns:a16="http://schemas.microsoft.com/office/drawing/2014/main" id="{2A76ED30-7407-477A-AEFC-DA35B6501524}"/>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8" name="Oval 112">
                  <a:extLst>
                    <a:ext uri="{FF2B5EF4-FFF2-40B4-BE49-F238E27FC236}">
                      <a16:creationId xmlns:a16="http://schemas.microsoft.com/office/drawing/2014/main" id="{027D6623-7591-429D-9CD4-E361856B9CAC}"/>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9" name="Freeform 113">
                  <a:extLst>
                    <a:ext uri="{FF2B5EF4-FFF2-40B4-BE49-F238E27FC236}">
                      <a16:creationId xmlns:a16="http://schemas.microsoft.com/office/drawing/2014/main" id="{95630C4D-7E60-4590-B023-1BCE6D8B24BA}"/>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0" name="Freeform 116">
                  <a:extLst>
                    <a:ext uri="{FF2B5EF4-FFF2-40B4-BE49-F238E27FC236}">
                      <a16:creationId xmlns:a16="http://schemas.microsoft.com/office/drawing/2014/main" id="{050AABAF-98AE-44DB-8D26-90D24F5C40A2}"/>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842" name="Grafik 841">
                <a:extLst>
                  <a:ext uri="{FF2B5EF4-FFF2-40B4-BE49-F238E27FC236}">
                    <a16:creationId xmlns:a16="http://schemas.microsoft.com/office/drawing/2014/main" id="{1DAAD761-016C-48A8-954F-C7790158CC26}"/>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843" name="Grafik 842">
                <a:extLst>
                  <a:ext uri="{FF2B5EF4-FFF2-40B4-BE49-F238E27FC236}">
                    <a16:creationId xmlns:a16="http://schemas.microsoft.com/office/drawing/2014/main" id="{23178778-2F49-402B-87C9-88C119E28324}"/>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711" name="Gruppieren 710">
              <a:extLst>
                <a:ext uri="{FF2B5EF4-FFF2-40B4-BE49-F238E27FC236}">
                  <a16:creationId xmlns:a16="http://schemas.microsoft.com/office/drawing/2014/main" id="{084BB9F3-99F7-4B86-AC54-FC49257E6B39}"/>
                </a:ext>
              </a:extLst>
            </p:cNvPr>
            <p:cNvGrpSpPr/>
            <p:nvPr/>
          </p:nvGrpSpPr>
          <p:grpSpPr>
            <a:xfrm>
              <a:off x="1597693" y="4213569"/>
              <a:ext cx="590683" cy="612648"/>
              <a:chOff x="5635547" y="4233481"/>
              <a:chExt cx="590683" cy="612648"/>
            </a:xfrm>
          </p:grpSpPr>
          <p:sp>
            <p:nvSpPr>
              <p:cNvPr id="805" name="Flussdiagramm: Magnetplattenspeicher 804">
                <a:extLst>
                  <a:ext uri="{FF2B5EF4-FFF2-40B4-BE49-F238E27FC236}">
                    <a16:creationId xmlns:a16="http://schemas.microsoft.com/office/drawing/2014/main" id="{0B9C19FB-B059-4BC4-BA54-E4A9B74EA4B7}"/>
                  </a:ext>
                </a:extLst>
              </p:cNvPr>
              <p:cNvSpPr/>
              <p:nvPr/>
            </p:nvSpPr>
            <p:spPr bwMode="gray">
              <a:xfrm>
                <a:off x="5635547" y="4233481"/>
                <a:ext cx="590683" cy="612648"/>
              </a:xfrm>
              <a:prstGeom prst="flowChartMagneticDisk">
                <a:avLst/>
              </a:prstGeom>
              <a:solidFill>
                <a:srgbClr val="798BB3"/>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06" name="Rechteck 805">
                <a:extLst>
                  <a:ext uri="{FF2B5EF4-FFF2-40B4-BE49-F238E27FC236}">
                    <a16:creationId xmlns:a16="http://schemas.microsoft.com/office/drawing/2014/main" id="{1F1D7490-2FF9-4282-B0EA-C4602F293F03}"/>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07" name="Rechteck 806">
                <a:extLst>
                  <a:ext uri="{FF2B5EF4-FFF2-40B4-BE49-F238E27FC236}">
                    <a16:creationId xmlns:a16="http://schemas.microsoft.com/office/drawing/2014/main" id="{499C5A3C-C694-4C87-BB59-36626593830B}"/>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08" name="Rechteck 807">
                <a:extLst>
                  <a:ext uri="{FF2B5EF4-FFF2-40B4-BE49-F238E27FC236}">
                    <a16:creationId xmlns:a16="http://schemas.microsoft.com/office/drawing/2014/main" id="{E3D91DFA-D262-4E78-9D81-7681D68FD8A2}"/>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09" name="Group 105">
                <a:extLst>
                  <a:ext uri="{FF2B5EF4-FFF2-40B4-BE49-F238E27FC236}">
                    <a16:creationId xmlns:a16="http://schemas.microsoft.com/office/drawing/2014/main" id="{6D1FD5E4-761E-44F3-9ECE-F2D5FF7E9632}"/>
                  </a:ext>
                </a:extLst>
              </p:cNvPr>
              <p:cNvGrpSpPr>
                <a:grpSpLocks noChangeAspect="1"/>
              </p:cNvGrpSpPr>
              <p:nvPr/>
            </p:nvGrpSpPr>
            <p:grpSpPr bwMode="auto">
              <a:xfrm>
                <a:off x="5697021" y="4556998"/>
                <a:ext cx="103148" cy="93672"/>
                <a:chOff x="802" y="803"/>
                <a:chExt cx="381" cy="346"/>
              </a:xfrm>
              <a:solidFill>
                <a:srgbClr val="798BB3"/>
              </a:solidFill>
            </p:grpSpPr>
            <p:sp>
              <p:nvSpPr>
                <p:cNvPr id="828" name="Oval 108">
                  <a:extLst>
                    <a:ext uri="{FF2B5EF4-FFF2-40B4-BE49-F238E27FC236}">
                      <a16:creationId xmlns:a16="http://schemas.microsoft.com/office/drawing/2014/main" id="{12774D6D-FD5D-4A26-9FB8-522A37DB5301}"/>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9" name="Oval 109">
                  <a:extLst>
                    <a:ext uri="{FF2B5EF4-FFF2-40B4-BE49-F238E27FC236}">
                      <a16:creationId xmlns:a16="http://schemas.microsoft.com/office/drawing/2014/main" id="{7C5A1FD1-3A60-4060-95E0-42C06F52B288}"/>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0" name="Freeform 110">
                  <a:extLst>
                    <a:ext uri="{FF2B5EF4-FFF2-40B4-BE49-F238E27FC236}">
                      <a16:creationId xmlns:a16="http://schemas.microsoft.com/office/drawing/2014/main" id="{D9705967-809F-4F06-9948-6B4E01AAF86F}"/>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1" name="Freeform 111">
                  <a:extLst>
                    <a:ext uri="{FF2B5EF4-FFF2-40B4-BE49-F238E27FC236}">
                      <a16:creationId xmlns:a16="http://schemas.microsoft.com/office/drawing/2014/main" id="{11127FED-0779-489E-B5CF-7AD533BE8F47}"/>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2" name="Oval 112">
                  <a:extLst>
                    <a:ext uri="{FF2B5EF4-FFF2-40B4-BE49-F238E27FC236}">
                      <a16:creationId xmlns:a16="http://schemas.microsoft.com/office/drawing/2014/main" id="{791DBE46-C1AD-4C8A-9754-353E70BBE4A2}"/>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3" name="Freeform 113">
                  <a:extLst>
                    <a:ext uri="{FF2B5EF4-FFF2-40B4-BE49-F238E27FC236}">
                      <a16:creationId xmlns:a16="http://schemas.microsoft.com/office/drawing/2014/main" id="{62D0A40B-3AB3-46F1-B6A0-C7A266C87F2C}"/>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4" name="Freeform 116">
                  <a:extLst>
                    <a:ext uri="{FF2B5EF4-FFF2-40B4-BE49-F238E27FC236}">
                      <a16:creationId xmlns:a16="http://schemas.microsoft.com/office/drawing/2014/main" id="{3E9D0602-643D-408D-8C30-C22DD4066089}"/>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10" name="Group 105">
                <a:extLst>
                  <a:ext uri="{FF2B5EF4-FFF2-40B4-BE49-F238E27FC236}">
                    <a16:creationId xmlns:a16="http://schemas.microsoft.com/office/drawing/2014/main" id="{328B69B0-D298-46C4-B44F-317177BCFF29}"/>
                  </a:ext>
                </a:extLst>
              </p:cNvPr>
              <p:cNvGrpSpPr>
                <a:grpSpLocks noChangeAspect="1"/>
              </p:cNvGrpSpPr>
              <p:nvPr/>
            </p:nvGrpSpPr>
            <p:grpSpPr bwMode="auto">
              <a:xfrm>
                <a:off x="5881116" y="4558031"/>
                <a:ext cx="103148" cy="93672"/>
                <a:chOff x="802" y="803"/>
                <a:chExt cx="381" cy="346"/>
              </a:xfrm>
              <a:solidFill>
                <a:srgbClr val="798BB3"/>
              </a:solidFill>
            </p:grpSpPr>
            <p:sp>
              <p:nvSpPr>
                <p:cNvPr id="821" name="Oval 108">
                  <a:extLst>
                    <a:ext uri="{FF2B5EF4-FFF2-40B4-BE49-F238E27FC236}">
                      <a16:creationId xmlns:a16="http://schemas.microsoft.com/office/drawing/2014/main" id="{2068195D-3FA3-4AEC-BE2C-7A4513E7285E}"/>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2" name="Oval 109">
                  <a:extLst>
                    <a:ext uri="{FF2B5EF4-FFF2-40B4-BE49-F238E27FC236}">
                      <a16:creationId xmlns:a16="http://schemas.microsoft.com/office/drawing/2014/main" id="{F2700653-84E3-44E1-8107-D2F7E5C1CBAA}"/>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3" name="Freeform 110">
                  <a:extLst>
                    <a:ext uri="{FF2B5EF4-FFF2-40B4-BE49-F238E27FC236}">
                      <a16:creationId xmlns:a16="http://schemas.microsoft.com/office/drawing/2014/main" id="{EB51706E-3E50-4E93-868C-1D87CCA50878}"/>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4" name="Freeform 111">
                  <a:extLst>
                    <a:ext uri="{FF2B5EF4-FFF2-40B4-BE49-F238E27FC236}">
                      <a16:creationId xmlns:a16="http://schemas.microsoft.com/office/drawing/2014/main" id="{77111E3D-7F52-42EB-AB60-ACCA9A254440}"/>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5" name="Oval 112">
                  <a:extLst>
                    <a:ext uri="{FF2B5EF4-FFF2-40B4-BE49-F238E27FC236}">
                      <a16:creationId xmlns:a16="http://schemas.microsoft.com/office/drawing/2014/main" id="{F28B2ECC-A2A0-4A21-A271-48E9812071D6}"/>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6" name="Freeform 113">
                  <a:extLst>
                    <a:ext uri="{FF2B5EF4-FFF2-40B4-BE49-F238E27FC236}">
                      <a16:creationId xmlns:a16="http://schemas.microsoft.com/office/drawing/2014/main" id="{DC49677E-11D4-4F59-8BDC-88545A5DF6B0}"/>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7" name="Freeform 116">
                  <a:extLst>
                    <a:ext uri="{FF2B5EF4-FFF2-40B4-BE49-F238E27FC236}">
                      <a16:creationId xmlns:a16="http://schemas.microsoft.com/office/drawing/2014/main" id="{8730A9B6-8ADA-4E7F-BA23-9D37974C535B}"/>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11" name="Group 105">
                <a:extLst>
                  <a:ext uri="{FF2B5EF4-FFF2-40B4-BE49-F238E27FC236}">
                    <a16:creationId xmlns:a16="http://schemas.microsoft.com/office/drawing/2014/main" id="{59A3387B-AFAE-476C-8D23-46170EE2173D}"/>
                  </a:ext>
                </a:extLst>
              </p:cNvPr>
              <p:cNvGrpSpPr>
                <a:grpSpLocks noChangeAspect="1"/>
              </p:cNvGrpSpPr>
              <p:nvPr/>
            </p:nvGrpSpPr>
            <p:grpSpPr bwMode="auto">
              <a:xfrm>
                <a:off x="6061053" y="4556598"/>
                <a:ext cx="103148" cy="93672"/>
                <a:chOff x="802" y="803"/>
                <a:chExt cx="381" cy="346"/>
              </a:xfrm>
              <a:solidFill>
                <a:srgbClr val="798BB3"/>
              </a:solidFill>
            </p:grpSpPr>
            <p:sp>
              <p:nvSpPr>
                <p:cNvPr id="814" name="Oval 108">
                  <a:extLst>
                    <a:ext uri="{FF2B5EF4-FFF2-40B4-BE49-F238E27FC236}">
                      <a16:creationId xmlns:a16="http://schemas.microsoft.com/office/drawing/2014/main" id="{D3882786-A73B-48B9-8695-64CD97234730}"/>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5" name="Oval 109">
                  <a:extLst>
                    <a:ext uri="{FF2B5EF4-FFF2-40B4-BE49-F238E27FC236}">
                      <a16:creationId xmlns:a16="http://schemas.microsoft.com/office/drawing/2014/main" id="{1B0DCFCF-AD64-4C1C-9062-6D04D747D49A}"/>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6" name="Freeform 110">
                  <a:extLst>
                    <a:ext uri="{FF2B5EF4-FFF2-40B4-BE49-F238E27FC236}">
                      <a16:creationId xmlns:a16="http://schemas.microsoft.com/office/drawing/2014/main" id="{B6189391-448F-4113-9009-B7B3B0440908}"/>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7" name="Freeform 111">
                  <a:extLst>
                    <a:ext uri="{FF2B5EF4-FFF2-40B4-BE49-F238E27FC236}">
                      <a16:creationId xmlns:a16="http://schemas.microsoft.com/office/drawing/2014/main" id="{DE03F70E-4E72-44D3-B721-FDE201D69411}"/>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8" name="Oval 112">
                  <a:extLst>
                    <a:ext uri="{FF2B5EF4-FFF2-40B4-BE49-F238E27FC236}">
                      <a16:creationId xmlns:a16="http://schemas.microsoft.com/office/drawing/2014/main" id="{16F7D431-5410-42C0-8E1F-5E4561C4F14E}"/>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9" name="Freeform 113">
                  <a:extLst>
                    <a:ext uri="{FF2B5EF4-FFF2-40B4-BE49-F238E27FC236}">
                      <a16:creationId xmlns:a16="http://schemas.microsoft.com/office/drawing/2014/main" id="{85384179-A444-48D7-BE29-E5BAAD054697}"/>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0" name="Freeform 116">
                  <a:extLst>
                    <a:ext uri="{FF2B5EF4-FFF2-40B4-BE49-F238E27FC236}">
                      <a16:creationId xmlns:a16="http://schemas.microsoft.com/office/drawing/2014/main" id="{77CBE30B-1FCE-43B3-B9CF-7F7A97BEFB37}"/>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812" name="Grafik 811">
                <a:extLst>
                  <a:ext uri="{FF2B5EF4-FFF2-40B4-BE49-F238E27FC236}">
                    <a16:creationId xmlns:a16="http://schemas.microsoft.com/office/drawing/2014/main" id="{310B04CB-EC55-4355-B64C-AC6B4320D830}"/>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813" name="Grafik 812">
                <a:extLst>
                  <a:ext uri="{FF2B5EF4-FFF2-40B4-BE49-F238E27FC236}">
                    <a16:creationId xmlns:a16="http://schemas.microsoft.com/office/drawing/2014/main" id="{D0494A31-31F0-4E78-A1C7-77F2502D79EC}"/>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712" name="Gruppieren 711">
              <a:extLst>
                <a:ext uri="{FF2B5EF4-FFF2-40B4-BE49-F238E27FC236}">
                  <a16:creationId xmlns:a16="http://schemas.microsoft.com/office/drawing/2014/main" id="{07D4A5D9-EED0-4B83-820E-5E3DB4C4A6F0}"/>
                </a:ext>
              </a:extLst>
            </p:cNvPr>
            <p:cNvGrpSpPr/>
            <p:nvPr/>
          </p:nvGrpSpPr>
          <p:grpSpPr>
            <a:xfrm>
              <a:off x="1141310" y="5393287"/>
              <a:ext cx="590683" cy="612648"/>
              <a:chOff x="5635547" y="4233481"/>
              <a:chExt cx="590683" cy="612648"/>
            </a:xfrm>
          </p:grpSpPr>
          <p:sp>
            <p:nvSpPr>
              <p:cNvPr id="775" name="Flussdiagramm: Magnetplattenspeicher 774">
                <a:extLst>
                  <a:ext uri="{FF2B5EF4-FFF2-40B4-BE49-F238E27FC236}">
                    <a16:creationId xmlns:a16="http://schemas.microsoft.com/office/drawing/2014/main" id="{44E1BB60-003A-4E86-B87D-5C4D240B0861}"/>
                  </a:ext>
                </a:extLst>
              </p:cNvPr>
              <p:cNvSpPr/>
              <p:nvPr/>
            </p:nvSpPr>
            <p:spPr bwMode="gray">
              <a:xfrm>
                <a:off x="5635547" y="4233481"/>
                <a:ext cx="590683" cy="612648"/>
              </a:xfrm>
              <a:prstGeom prst="flowChartMagneticDisk">
                <a:avLst/>
              </a:prstGeom>
              <a:solidFill>
                <a:srgbClr val="798BB3"/>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76" name="Rechteck 775">
                <a:extLst>
                  <a:ext uri="{FF2B5EF4-FFF2-40B4-BE49-F238E27FC236}">
                    <a16:creationId xmlns:a16="http://schemas.microsoft.com/office/drawing/2014/main" id="{21150A46-5FF8-413E-8503-79BE71A6821C}"/>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77" name="Rechteck 776">
                <a:extLst>
                  <a:ext uri="{FF2B5EF4-FFF2-40B4-BE49-F238E27FC236}">
                    <a16:creationId xmlns:a16="http://schemas.microsoft.com/office/drawing/2014/main" id="{D132961B-F37A-479F-B7D3-7A003AE3CA00}"/>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78" name="Rechteck 777">
                <a:extLst>
                  <a:ext uri="{FF2B5EF4-FFF2-40B4-BE49-F238E27FC236}">
                    <a16:creationId xmlns:a16="http://schemas.microsoft.com/office/drawing/2014/main" id="{E7CA2D6B-8BB4-470A-B49F-5A8965719F29}"/>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79" name="Group 105">
                <a:extLst>
                  <a:ext uri="{FF2B5EF4-FFF2-40B4-BE49-F238E27FC236}">
                    <a16:creationId xmlns:a16="http://schemas.microsoft.com/office/drawing/2014/main" id="{027EC3C6-A1B0-40DA-BC89-1C28DC43100A}"/>
                  </a:ext>
                </a:extLst>
              </p:cNvPr>
              <p:cNvGrpSpPr>
                <a:grpSpLocks noChangeAspect="1"/>
              </p:cNvGrpSpPr>
              <p:nvPr/>
            </p:nvGrpSpPr>
            <p:grpSpPr bwMode="auto">
              <a:xfrm>
                <a:off x="5697021" y="4556998"/>
                <a:ext cx="103148" cy="93672"/>
                <a:chOff x="802" y="803"/>
                <a:chExt cx="381" cy="346"/>
              </a:xfrm>
              <a:solidFill>
                <a:srgbClr val="798BB3"/>
              </a:solidFill>
            </p:grpSpPr>
            <p:sp>
              <p:nvSpPr>
                <p:cNvPr id="798" name="Oval 108">
                  <a:extLst>
                    <a:ext uri="{FF2B5EF4-FFF2-40B4-BE49-F238E27FC236}">
                      <a16:creationId xmlns:a16="http://schemas.microsoft.com/office/drawing/2014/main" id="{8D210C25-7E67-47F6-8703-36B03392C3BC}"/>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9" name="Oval 109">
                  <a:extLst>
                    <a:ext uri="{FF2B5EF4-FFF2-40B4-BE49-F238E27FC236}">
                      <a16:creationId xmlns:a16="http://schemas.microsoft.com/office/drawing/2014/main" id="{EFC21192-28FE-46F9-BF76-B83C51B9011C}"/>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0" name="Freeform 110">
                  <a:extLst>
                    <a:ext uri="{FF2B5EF4-FFF2-40B4-BE49-F238E27FC236}">
                      <a16:creationId xmlns:a16="http://schemas.microsoft.com/office/drawing/2014/main" id="{25B3680B-D25D-485C-AC34-DBEEA1715B77}"/>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1" name="Freeform 111">
                  <a:extLst>
                    <a:ext uri="{FF2B5EF4-FFF2-40B4-BE49-F238E27FC236}">
                      <a16:creationId xmlns:a16="http://schemas.microsoft.com/office/drawing/2014/main" id="{56A61A3B-7CAE-4BEF-85CF-5035ABB2F6E2}"/>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2" name="Oval 112">
                  <a:extLst>
                    <a:ext uri="{FF2B5EF4-FFF2-40B4-BE49-F238E27FC236}">
                      <a16:creationId xmlns:a16="http://schemas.microsoft.com/office/drawing/2014/main" id="{E5D718C2-A1A6-492F-BFF6-BDC6D3A22B32}"/>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3" name="Freeform 113">
                  <a:extLst>
                    <a:ext uri="{FF2B5EF4-FFF2-40B4-BE49-F238E27FC236}">
                      <a16:creationId xmlns:a16="http://schemas.microsoft.com/office/drawing/2014/main" id="{B06C2F24-B462-45D9-8371-4408017CD628}"/>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4" name="Freeform 116">
                  <a:extLst>
                    <a:ext uri="{FF2B5EF4-FFF2-40B4-BE49-F238E27FC236}">
                      <a16:creationId xmlns:a16="http://schemas.microsoft.com/office/drawing/2014/main" id="{6C524DDB-6084-4790-AA70-46A5040B5FCD}"/>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80" name="Group 105">
                <a:extLst>
                  <a:ext uri="{FF2B5EF4-FFF2-40B4-BE49-F238E27FC236}">
                    <a16:creationId xmlns:a16="http://schemas.microsoft.com/office/drawing/2014/main" id="{299EE18E-FB12-437B-AA64-C04C53B0866B}"/>
                  </a:ext>
                </a:extLst>
              </p:cNvPr>
              <p:cNvGrpSpPr>
                <a:grpSpLocks noChangeAspect="1"/>
              </p:cNvGrpSpPr>
              <p:nvPr/>
            </p:nvGrpSpPr>
            <p:grpSpPr bwMode="auto">
              <a:xfrm>
                <a:off x="5881116" y="4558031"/>
                <a:ext cx="103148" cy="93672"/>
                <a:chOff x="802" y="803"/>
                <a:chExt cx="381" cy="346"/>
              </a:xfrm>
              <a:solidFill>
                <a:srgbClr val="798BB3"/>
              </a:solidFill>
            </p:grpSpPr>
            <p:sp>
              <p:nvSpPr>
                <p:cNvPr id="791" name="Oval 108">
                  <a:extLst>
                    <a:ext uri="{FF2B5EF4-FFF2-40B4-BE49-F238E27FC236}">
                      <a16:creationId xmlns:a16="http://schemas.microsoft.com/office/drawing/2014/main" id="{5F3F99CF-B402-4A62-BF86-047A673D9761}"/>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2" name="Oval 109">
                  <a:extLst>
                    <a:ext uri="{FF2B5EF4-FFF2-40B4-BE49-F238E27FC236}">
                      <a16:creationId xmlns:a16="http://schemas.microsoft.com/office/drawing/2014/main" id="{85CC4BB4-1590-4636-A695-52CB23A4A815}"/>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3" name="Freeform 110">
                  <a:extLst>
                    <a:ext uri="{FF2B5EF4-FFF2-40B4-BE49-F238E27FC236}">
                      <a16:creationId xmlns:a16="http://schemas.microsoft.com/office/drawing/2014/main" id="{A15A12EF-E68E-4276-975C-B1A0B19011EB}"/>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4" name="Freeform 111">
                  <a:extLst>
                    <a:ext uri="{FF2B5EF4-FFF2-40B4-BE49-F238E27FC236}">
                      <a16:creationId xmlns:a16="http://schemas.microsoft.com/office/drawing/2014/main" id="{3C3B57F6-480A-4449-BEBF-2DE18C2D3640}"/>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5" name="Oval 112">
                  <a:extLst>
                    <a:ext uri="{FF2B5EF4-FFF2-40B4-BE49-F238E27FC236}">
                      <a16:creationId xmlns:a16="http://schemas.microsoft.com/office/drawing/2014/main" id="{357DFF72-CC50-473D-BBA4-60E298FE01C7}"/>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6" name="Freeform 113">
                  <a:extLst>
                    <a:ext uri="{FF2B5EF4-FFF2-40B4-BE49-F238E27FC236}">
                      <a16:creationId xmlns:a16="http://schemas.microsoft.com/office/drawing/2014/main" id="{84540FA8-11DB-4CF7-A367-66A5CDB36F9E}"/>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7" name="Freeform 116">
                  <a:extLst>
                    <a:ext uri="{FF2B5EF4-FFF2-40B4-BE49-F238E27FC236}">
                      <a16:creationId xmlns:a16="http://schemas.microsoft.com/office/drawing/2014/main" id="{C70AE12C-4E95-4E75-A6CE-E103AFA7D41E}"/>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81" name="Group 105">
                <a:extLst>
                  <a:ext uri="{FF2B5EF4-FFF2-40B4-BE49-F238E27FC236}">
                    <a16:creationId xmlns:a16="http://schemas.microsoft.com/office/drawing/2014/main" id="{0E9DDF8B-A3F9-4242-A7DA-D1011AA53425}"/>
                  </a:ext>
                </a:extLst>
              </p:cNvPr>
              <p:cNvGrpSpPr>
                <a:grpSpLocks noChangeAspect="1"/>
              </p:cNvGrpSpPr>
              <p:nvPr/>
            </p:nvGrpSpPr>
            <p:grpSpPr bwMode="auto">
              <a:xfrm>
                <a:off x="6061053" y="4556598"/>
                <a:ext cx="103148" cy="93672"/>
                <a:chOff x="802" y="803"/>
                <a:chExt cx="381" cy="346"/>
              </a:xfrm>
              <a:solidFill>
                <a:srgbClr val="798BB3"/>
              </a:solidFill>
            </p:grpSpPr>
            <p:sp>
              <p:nvSpPr>
                <p:cNvPr id="784" name="Oval 108">
                  <a:extLst>
                    <a:ext uri="{FF2B5EF4-FFF2-40B4-BE49-F238E27FC236}">
                      <a16:creationId xmlns:a16="http://schemas.microsoft.com/office/drawing/2014/main" id="{1E6B7D61-D5F6-4653-98F0-49E630FA31CF}"/>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5" name="Oval 109">
                  <a:extLst>
                    <a:ext uri="{FF2B5EF4-FFF2-40B4-BE49-F238E27FC236}">
                      <a16:creationId xmlns:a16="http://schemas.microsoft.com/office/drawing/2014/main" id="{F6CA7167-C541-4AE1-843D-E007BD00FE3D}"/>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6" name="Freeform 110">
                  <a:extLst>
                    <a:ext uri="{FF2B5EF4-FFF2-40B4-BE49-F238E27FC236}">
                      <a16:creationId xmlns:a16="http://schemas.microsoft.com/office/drawing/2014/main" id="{C8B34F5F-0CF0-421A-8144-ED46B6A96F6E}"/>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7" name="Freeform 111">
                  <a:extLst>
                    <a:ext uri="{FF2B5EF4-FFF2-40B4-BE49-F238E27FC236}">
                      <a16:creationId xmlns:a16="http://schemas.microsoft.com/office/drawing/2014/main" id="{121864DA-A52A-4511-999A-19AAC97D43A3}"/>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8" name="Oval 112">
                  <a:extLst>
                    <a:ext uri="{FF2B5EF4-FFF2-40B4-BE49-F238E27FC236}">
                      <a16:creationId xmlns:a16="http://schemas.microsoft.com/office/drawing/2014/main" id="{350FCDE5-65EA-4CFD-8A93-D792101CC1AF}"/>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9" name="Freeform 113">
                  <a:extLst>
                    <a:ext uri="{FF2B5EF4-FFF2-40B4-BE49-F238E27FC236}">
                      <a16:creationId xmlns:a16="http://schemas.microsoft.com/office/drawing/2014/main" id="{AF06A73C-B8B2-4F74-A099-59B615380FA8}"/>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0" name="Freeform 116">
                  <a:extLst>
                    <a:ext uri="{FF2B5EF4-FFF2-40B4-BE49-F238E27FC236}">
                      <a16:creationId xmlns:a16="http://schemas.microsoft.com/office/drawing/2014/main" id="{B4F29F8C-6E11-41EE-AA6C-ED2BE970D4ED}"/>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782" name="Grafik 781">
                <a:extLst>
                  <a:ext uri="{FF2B5EF4-FFF2-40B4-BE49-F238E27FC236}">
                    <a16:creationId xmlns:a16="http://schemas.microsoft.com/office/drawing/2014/main" id="{8244ADB7-C821-468D-A7B2-3F5869C41566}"/>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783" name="Grafik 782">
                <a:extLst>
                  <a:ext uri="{FF2B5EF4-FFF2-40B4-BE49-F238E27FC236}">
                    <a16:creationId xmlns:a16="http://schemas.microsoft.com/office/drawing/2014/main" id="{0A23D700-789D-432A-9C97-300419AE0A4C}"/>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713" name="Gruppieren 712">
              <a:extLst>
                <a:ext uri="{FF2B5EF4-FFF2-40B4-BE49-F238E27FC236}">
                  <a16:creationId xmlns:a16="http://schemas.microsoft.com/office/drawing/2014/main" id="{13FBCA3B-0BE2-4063-8471-8B2E1B873128}"/>
                </a:ext>
              </a:extLst>
            </p:cNvPr>
            <p:cNvGrpSpPr/>
            <p:nvPr/>
          </p:nvGrpSpPr>
          <p:grpSpPr>
            <a:xfrm>
              <a:off x="2342764" y="4959744"/>
              <a:ext cx="590683" cy="612648"/>
              <a:chOff x="5635547" y="4233481"/>
              <a:chExt cx="590683" cy="612648"/>
            </a:xfrm>
          </p:grpSpPr>
          <p:sp>
            <p:nvSpPr>
              <p:cNvPr id="745" name="Flussdiagramm: Magnetplattenspeicher 744">
                <a:extLst>
                  <a:ext uri="{FF2B5EF4-FFF2-40B4-BE49-F238E27FC236}">
                    <a16:creationId xmlns:a16="http://schemas.microsoft.com/office/drawing/2014/main" id="{7940C8B1-C09E-4435-BE11-55CA0DD7A8FB}"/>
                  </a:ext>
                </a:extLst>
              </p:cNvPr>
              <p:cNvSpPr/>
              <p:nvPr/>
            </p:nvSpPr>
            <p:spPr bwMode="gray">
              <a:xfrm>
                <a:off x="5635547" y="4233481"/>
                <a:ext cx="590683" cy="612648"/>
              </a:xfrm>
              <a:prstGeom prst="flowChartMagneticDisk">
                <a:avLst/>
              </a:prstGeom>
              <a:solidFill>
                <a:srgbClr val="798BB3"/>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6" name="Rechteck 745">
                <a:extLst>
                  <a:ext uri="{FF2B5EF4-FFF2-40B4-BE49-F238E27FC236}">
                    <a16:creationId xmlns:a16="http://schemas.microsoft.com/office/drawing/2014/main" id="{F0AF44A4-63E8-40F1-A2CE-0C7B6779AAEE}"/>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7" name="Rechteck 746">
                <a:extLst>
                  <a:ext uri="{FF2B5EF4-FFF2-40B4-BE49-F238E27FC236}">
                    <a16:creationId xmlns:a16="http://schemas.microsoft.com/office/drawing/2014/main" id="{945CD4A9-4A36-4ACF-B83C-A03CA3FCF43C}"/>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8" name="Rechteck 747">
                <a:extLst>
                  <a:ext uri="{FF2B5EF4-FFF2-40B4-BE49-F238E27FC236}">
                    <a16:creationId xmlns:a16="http://schemas.microsoft.com/office/drawing/2014/main" id="{783CE8C6-5422-42C3-9CFD-9E1AD8E5B802}"/>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49" name="Group 105">
                <a:extLst>
                  <a:ext uri="{FF2B5EF4-FFF2-40B4-BE49-F238E27FC236}">
                    <a16:creationId xmlns:a16="http://schemas.microsoft.com/office/drawing/2014/main" id="{7EAF7293-B62A-4504-84D8-56F991CFFEE5}"/>
                  </a:ext>
                </a:extLst>
              </p:cNvPr>
              <p:cNvGrpSpPr>
                <a:grpSpLocks noChangeAspect="1"/>
              </p:cNvGrpSpPr>
              <p:nvPr/>
            </p:nvGrpSpPr>
            <p:grpSpPr bwMode="auto">
              <a:xfrm>
                <a:off x="5697021" y="4556998"/>
                <a:ext cx="103148" cy="93672"/>
                <a:chOff x="802" y="803"/>
                <a:chExt cx="381" cy="346"/>
              </a:xfrm>
              <a:solidFill>
                <a:srgbClr val="798BB3"/>
              </a:solidFill>
            </p:grpSpPr>
            <p:sp>
              <p:nvSpPr>
                <p:cNvPr id="768" name="Oval 108">
                  <a:extLst>
                    <a:ext uri="{FF2B5EF4-FFF2-40B4-BE49-F238E27FC236}">
                      <a16:creationId xmlns:a16="http://schemas.microsoft.com/office/drawing/2014/main" id="{98295C85-58E8-4EC5-B2EE-0EA7902D631B}"/>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69" name="Oval 109">
                  <a:extLst>
                    <a:ext uri="{FF2B5EF4-FFF2-40B4-BE49-F238E27FC236}">
                      <a16:creationId xmlns:a16="http://schemas.microsoft.com/office/drawing/2014/main" id="{8CA75A45-C80B-4D10-B5E5-24B73145BB69}"/>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70" name="Freeform 110">
                  <a:extLst>
                    <a:ext uri="{FF2B5EF4-FFF2-40B4-BE49-F238E27FC236}">
                      <a16:creationId xmlns:a16="http://schemas.microsoft.com/office/drawing/2014/main" id="{139AE9A2-08D4-46AA-9B34-63E5C33E5C97}"/>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71" name="Freeform 111">
                  <a:extLst>
                    <a:ext uri="{FF2B5EF4-FFF2-40B4-BE49-F238E27FC236}">
                      <a16:creationId xmlns:a16="http://schemas.microsoft.com/office/drawing/2014/main" id="{FF6D8BED-75ED-4123-ACD4-964F4808C9EB}"/>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72" name="Oval 112">
                  <a:extLst>
                    <a:ext uri="{FF2B5EF4-FFF2-40B4-BE49-F238E27FC236}">
                      <a16:creationId xmlns:a16="http://schemas.microsoft.com/office/drawing/2014/main" id="{07831B78-1127-483D-8800-5FAEACD704FE}"/>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73" name="Freeform 113">
                  <a:extLst>
                    <a:ext uri="{FF2B5EF4-FFF2-40B4-BE49-F238E27FC236}">
                      <a16:creationId xmlns:a16="http://schemas.microsoft.com/office/drawing/2014/main" id="{0B08CB3F-8D91-4F96-BAD6-E991A7B83493}"/>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74" name="Freeform 116">
                  <a:extLst>
                    <a:ext uri="{FF2B5EF4-FFF2-40B4-BE49-F238E27FC236}">
                      <a16:creationId xmlns:a16="http://schemas.microsoft.com/office/drawing/2014/main" id="{14635E4D-15B9-44BC-8EFF-80BFE4D2C220}"/>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50" name="Group 105">
                <a:extLst>
                  <a:ext uri="{FF2B5EF4-FFF2-40B4-BE49-F238E27FC236}">
                    <a16:creationId xmlns:a16="http://schemas.microsoft.com/office/drawing/2014/main" id="{AE4BCDB0-2B9E-4C14-8F96-1EC2942E4E03}"/>
                  </a:ext>
                </a:extLst>
              </p:cNvPr>
              <p:cNvGrpSpPr>
                <a:grpSpLocks noChangeAspect="1"/>
              </p:cNvGrpSpPr>
              <p:nvPr/>
            </p:nvGrpSpPr>
            <p:grpSpPr bwMode="auto">
              <a:xfrm>
                <a:off x="5881116" y="4558031"/>
                <a:ext cx="103148" cy="93672"/>
                <a:chOff x="802" y="803"/>
                <a:chExt cx="381" cy="346"/>
              </a:xfrm>
              <a:solidFill>
                <a:srgbClr val="798BB3"/>
              </a:solidFill>
            </p:grpSpPr>
            <p:sp>
              <p:nvSpPr>
                <p:cNvPr id="761" name="Oval 108">
                  <a:extLst>
                    <a:ext uri="{FF2B5EF4-FFF2-40B4-BE49-F238E27FC236}">
                      <a16:creationId xmlns:a16="http://schemas.microsoft.com/office/drawing/2014/main" id="{1273D1EB-C210-41D6-BB48-78EDC1E381DF}"/>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62" name="Oval 109">
                  <a:extLst>
                    <a:ext uri="{FF2B5EF4-FFF2-40B4-BE49-F238E27FC236}">
                      <a16:creationId xmlns:a16="http://schemas.microsoft.com/office/drawing/2014/main" id="{6A244B4D-36DD-41C7-BEE7-0E8090BEC17B}"/>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63" name="Freeform 110">
                  <a:extLst>
                    <a:ext uri="{FF2B5EF4-FFF2-40B4-BE49-F238E27FC236}">
                      <a16:creationId xmlns:a16="http://schemas.microsoft.com/office/drawing/2014/main" id="{D3621383-CBCE-48D9-BFE8-320E307B2630}"/>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64" name="Freeform 111">
                  <a:extLst>
                    <a:ext uri="{FF2B5EF4-FFF2-40B4-BE49-F238E27FC236}">
                      <a16:creationId xmlns:a16="http://schemas.microsoft.com/office/drawing/2014/main" id="{12FF3A71-EBE4-4359-AF8D-1905239E2EEB}"/>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65" name="Oval 112">
                  <a:extLst>
                    <a:ext uri="{FF2B5EF4-FFF2-40B4-BE49-F238E27FC236}">
                      <a16:creationId xmlns:a16="http://schemas.microsoft.com/office/drawing/2014/main" id="{D81BDBBF-FE35-40A8-A5D3-01EE6B2B5AC5}"/>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66" name="Freeform 113">
                  <a:extLst>
                    <a:ext uri="{FF2B5EF4-FFF2-40B4-BE49-F238E27FC236}">
                      <a16:creationId xmlns:a16="http://schemas.microsoft.com/office/drawing/2014/main" id="{9CC8F418-3354-448C-8469-5C6E684ABDC7}"/>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67" name="Freeform 116">
                  <a:extLst>
                    <a:ext uri="{FF2B5EF4-FFF2-40B4-BE49-F238E27FC236}">
                      <a16:creationId xmlns:a16="http://schemas.microsoft.com/office/drawing/2014/main" id="{52CE2037-826B-4BD4-A1DE-F1B0F2AE391B}"/>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51" name="Group 105">
                <a:extLst>
                  <a:ext uri="{FF2B5EF4-FFF2-40B4-BE49-F238E27FC236}">
                    <a16:creationId xmlns:a16="http://schemas.microsoft.com/office/drawing/2014/main" id="{3CF73DF1-B82B-4FDA-B56B-EAEB996EFECA}"/>
                  </a:ext>
                </a:extLst>
              </p:cNvPr>
              <p:cNvGrpSpPr>
                <a:grpSpLocks noChangeAspect="1"/>
              </p:cNvGrpSpPr>
              <p:nvPr/>
            </p:nvGrpSpPr>
            <p:grpSpPr bwMode="auto">
              <a:xfrm>
                <a:off x="6061053" y="4556598"/>
                <a:ext cx="103148" cy="93672"/>
                <a:chOff x="802" y="803"/>
                <a:chExt cx="381" cy="346"/>
              </a:xfrm>
              <a:solidFill>
                <a:srgbClr val="798BB3"/>
              </a:solidFill>
            </p:grpSpPr>
            <p:sp>
              <p:nvSpPr>
                <p:cNvPr id="754" name="Oval 108">
                  <a:extLst>
                    <a:ext uri="{FF2B5EF4-FFF2-40B4-BE49-F238E27FC236}">
                      <a16:creationId xmlns:a16="http://schemas.microsoft.com/office/drawing/2014/main" id="{EC69A215-4F7C-487B-90BF-1A67D91110DC}"/>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55" name="Oval 109">
                  <a:extLst>
                    <a:ext uri="{FF2B5EF4-FFF2-40B4-BE49-F238E27FC236}">
                      <a16:creationId xmlns:a16="http://schemas.microsoft.com/office/drawing/2014/main" id="{CC42B5A2-3639-4E78-8A7C-26DBC6693709}"/>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56" name="Freeform 110">
                  <a:extLst>
                    <a:ext uri="{FF2B5EF4-FFF2-40B4-BE49-F238E27FC236}">
                      <a16:creationId xmlns:a16="http://schemas.microsoft.com/office/drawing/2014/main" id="{26EE72F4-2D90-4FAE-87AA-7C62E948A2A0}"/>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57" name="Freeform 111">
                  <a:extLst>
                    <a:ext uri="{FF2B5EF4-FFF2-40B4-BE49-F238E27FC236}">
                      <a16:creationId xmlns:a16="http://schemas.microsoft.com/office/drawing/2014/main" id="{6B4F818A-1A42-4648-A94F-F149BD9AC3BA}"/>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58" name="Oval 112">
                  <a:extLst>
                    <a:ext uri="{FF2B5EF4-FFF2-40B4-BE49-F238E27FC236}">
                      <a16:creationId xmlns:a16="http://schemas.microsoft.com/office/drawing/2014/main" id="{FF19F925-9B37-4777-89C4-62BBBD29E313}"/>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59" name="Freeform 113">
                  <a:extLst>
                    <a:ext uri="{FF2B5EF4-FFF2-40B4-BE49-F238E27FC236}">
                      <a16:creationId xmlns:a16="http://schemas.microsoft.com/office/drawing/2014/main" id="{29B31022-4ADC-4B98-86AF-43A2A897366F}"/>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60" name="Freeform 116">
                  <a:extLst>
                    <a:ext uri="{FF2B5EF4-FFF2-40B4-BE49-F238E27FC236}">
                      <a16:creationId xmlns:a16="http://schemas.microsoft.com/office/drawing/2014/main" id="{0518F6CB-497E-4DC0-8C4B-0380C74320F0}"/>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752" name="Grafik 751">
                <a:extLst>
                  <a:ext uri="{FF2B5EF4-FFF2-40B4-BE49-F238E27FC236}">
                    <a16:creationId xmlns:a16="http://schemas.microsoft.com/office/drawing/2014/main" id="{EFB62BAF-4ADB-4FA9-B893-0243A1E585FE}"/>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753" name="Grafik 752">
                <a:extLst>
                  <a:ext uri="{FF2B5EF4-FFF2-40B4-BE49-F238E27FC236}">
                    <a16:creationId xmlns:a16="http://schemas.microsoft.com/office/drawing/2014/main" id="{AF0E04DE-42D5-40DF-A7B7-99933C5CAB64}"/>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nvGrpSpPr>
            <p:cNvPr id="714" name="Gruppieren 713">
              <a:extLst>
                <a:ext uri="{FF2B5EF4-FFF2-40B4-BE49-F238E27FC236}">
                  <a16:creationId xmlns:a16="http://schemas.microsoft.com/office/drawing/2014/main" id="{6094D2DD-FA98-4566-B02A-E3F1B655A5E2}"/>
                </a:ext>
              </a:extLst>
            </p:cNvPr>
            <p:cNvGrpSpPr/>
            <p:nvPr/>
          </p:nvGrpSpPr>
          <p:grpSpPr>
            <a:xfrm>
              <a:off x="2994501" y="5762277"/>
              <a:ext cx="590683" cy="612648"/>
              <a:chOff x="5635547" y="4233481"/>
              <a:chExt cx="590683" cy="612648"/>
            </a:xfrm>
          </p:grpSpPr>
          <p:sp>
            <p:nvSpPr>
              <p:cNvPr id="715" name="Flussdiagramm: Magnetplattenspeicher 714">
                <a:extLst>
                  <a:ext uri="{FF2B5EF4-FFF2-40B4-BE49-F238E27FC236}">
                    <a16:creationId xmlns:a16="http://schemas.microsoft.com/office/drawing/2014/main" id="{35CFA70E-28D8-4B01-AC28-8411A8C9CC21}"/>
                  </a:ext>
                </a:extLst>
              </p:cNvPr>
              <p:cNvSpPr/>
              <p:nvPr/>
            </p:nvSpPr>
            <p:spPr bwMode="gray">
              <a:xfrm>
                <a:off x="5635547" y="4233481"/>
                <a:ext cx="590683" cy="612648"/>
              </a:xfrm>
              <a:prstGeom prst="flowChartMagneticDisk">
                <a:avLst/>
              </a:prstGeom>
              <a:solidFill>
                <a:srgbClr val="798BB3"/>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16" name="Rechteck 715">
                <a:extLst>
                  <a:ext uri="{FF2B5EF4-FFF2-40B4-BE49-F238E27FC236}">
                    <a16:creationId xmlns:a16="http://schemas.microsoft.com/office/drawing/2014/main" id="{BF687C23-3082-4FA4-B658-907D145E7F53}"/>
                  </a:ext>
                </a:extLst>
              </p:cNvPr>
              <p:cNvSpPr/>
              <p:nvPr/>
            </p:nvSpPr>
            <p:spPr bwMode="gray">
              <a:xfrm>
                <a:off x="5686796"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17" name="Rechteck 716">
                <a:extLst>
                  <a:ext uri="{FF2B5EF4-FFF2-40B4-BE49-F238E27FC236}">
                    <a16:creationId xmlns:a16="http://schemas.microsoft.com/office/drawing/2014/main" id="{3490F5E4-A21C-4F3F-ACB7-A9ECBA4844D1}"/>
                  </a:ext>
                </a:extLst>
              </p:cNvPr>
              <p:cNvSpPr/>
              <p:nvPr/>
            </p:nvSpPr>
            <p:spPr bwMode="gray">
              <a:xfrm>
                <a:off x="5867147" y="4534011"/>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18" name="Rechteck 717">
                <a:extLst>
                  <a:ext uri="{FF2B5EF4-FFF2-40B4-BE49-F238E27FC236}">
                    <a16:creationId xmlns:a16="http://schemas.microsoft.com/office/drawing/2014/main" id="{CE146789-C945-466E-BA99-AE19C87917EA}"/>
                  </a:ext>
                </a:extLst>
              </p:cNvPr>
              <p:cNvSpPr/>
              <p:nvPr/>
            </p:nvSpPr>
            <p:spPr bwMode="gray">
              <a:xfrm>
                <a:off x="6047481" y="4532836"/>
                <a:ext cx="132241" cy="1322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19" name="Group 105">
                <a:extLst>
                  <a:ext uri="{FF2B5EF4-FFF2-40B4-BE49-F238E27FC236}">
                    <a16:creationId xmlns:a16="http://schemas.microsoft.com/office/drawing/2014/main" id="{B64F026A-49F5-430B-93E4-0084DF41A91D}"/>
                  </a:ext>
                </a:extLst>
              </p:cNvPr>
              <p:cNvGrpSpPr>
                <a:grpSpLocks noChangeAspect="1"/>
              </p:cNvGrpSpPr>
              <p:nvPr/>
            </p:nvGrpSpPr>
            <p:grpSpPr bwMode="auto">
              <a:xfrm>
                <a:off x="5697021" y="4556998"/>
                <a:ext cx="103148" cy="93672"/>
                <a:chOff x="802" y="803"/>
                <a:chExt cx="381" cy="346"/>
              </a:xfrm>
              <a:solidFill>
                <a:srgbClr val="798BB3"/>
              </a:solidFill>
            </p:grpSpPr>
            <p:sp>
              <p:nvSpPr>
                <p:cNvPr id="738" name="Oval 108">
                  <a:extLst>
                    <a:ext uri="{FF2B5EF4-FFF2-40B4-BE49-F238E27FC236}">
                      <a16:creationId xmlns:a16="http://schemas.microsoft.com/office/drawing/2014/main" id="{C08859C9-3041-47CE-B5C9-6DF471D48C86}"/>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39" name="Oval 109">
                  <a:extLst>
                    <a:ext uri="{FF2B5EF4-FFF2-40B4-BE49-F238E27FC236}">
                      <a16:creationId xmlns:a16="http://schemas.microsoft.com/office/drawing/2014/main" id="{70E20E6A-7189-4406-90AE-A45CDBDC42B8}"/>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40" name="Freeform 110">
                  <a:extLst>
                    <a:ext uri="{FF2B5EF4-FFF2-40B4-BE49-F238E27FC236}">
                      <a16:creationId xmlns:a16="http://schemas.microsoft.com/office/drawing/2014/main" id="{56119A88-CB7E-475A-BC72-3CA772E32C7F}"/>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41" name="Freeform 111">
                  <a:extLst>
                    <a:ext uri="{FF2B5EF4-FFF2-40B4-BE49-F238E27FC236}">
                      <a16:creationId xmlns:a16="http://schemas.microsoft.com/office/drawing/2014/main" id="{A290756F-C84C-464B-A26B-3C5EE4304DD7}"/>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42" name="Oval 112">
                  <a:extLst>
                    <a:ext uri="{FF2B5EF4-FFF2-40B4-BE49-F238E27FC236}">
                      <a16:creationId xmlns:a16="http://schemas.microsoft.com/office/drawing/2014/main" id="{227A1FEF-CC53-4CD5-82ED-3006D04582EB}"/>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43" name="Freeform 113">
                  <a:extLst>
                    <a:ext uri="{FF2B5EF4-FFF2-40B4-BE49-F238E27FC236}">
                      <a16:creationId xmlns:a16="http://schemas.microsoft.com/office/drawing/2014/main" id="{3C5898C0-3877-4063-8847-E53676701884}"/>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44" name="Freeform 116">
                  <a:extLst>
                    <a:ext uri="{FF2B5EF4-FFF2-40B4-BE49-F238E27FC236}">
                      <a16:creationId xmlns:a16="http://schemas.microsoft.com/office/drawing/2014/main" id="{706F29CD-2536-4D2A-8C33-8008F60925CD}"/>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20" name="Group 105">
                <a:extLst>
                  <a:ext uri="{FF2B5EF4-FFF2-40B4-BE49-F238E27FC236}">
                    <a16:creationId xmlns:a16="http://schemas.microsoft.com/office/drawing/2014/main" id="{EE5E0851-B83D-469D-B526-884B683C3219}"/>
                  </a:ext>
                </a:extLst>
              </p:cNvPr>
              <p:cNvGrpSpPr>
                <a:grpSpLocks noChangeAspect="1"/>
              </p:cNvGrpSpPr>
              <p:nvPr/>
            </p:nvGrpSpPr>
            <p:grpSpPr bwMode="auto">
              <a:xfrm>
                <a:off x="5881116" y="4558031"/>
                <a:ext cx="103148" cy="93672"/>
                <a:chOff x="802" y="803"/>
                <a:chExt cx="381" cy="346"/>
              </a:xfrm>
              <a:solidFill>
                <a:srgbClr val="798BB3"/>
              </a:solidFill>
            </p:grpSpPr>
            <p:sp>
              <p:nvSpPr>
                <p:cNvPr id="731" name="Oval 108">
                  <a:extLst>
                    <a:ext uri="{FF2B5EF4-FFF2-40B4-BE49-F238E27FC236}">
                      <a16:creationId xmlns:a16="http://schemas.microsoft.com/office/drawing/2014/main" id="{17D86E95-248F-4021-BD65-6C4E6DA1AA9B}"/>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32" name="Oval 109">
                  <a:extLst>
                    <a:ext uri="{FF2B5EF4-FFF2-40B4-BE49-F238E27FC236}">
                      <a16:creationId xmlns:a16="http://schemas.microsoft.com/office/drawing/2014/main" id="{8CA58988-69C7-43EE-8D97-D87FB18DE425}"/>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33" name="Freeform 110">
                  <a:extLst>
                    <a:ext uri="{FF2B5EF4-FFF2-40B4-BE49-F238E27FC236}">
                      <a16:creationId xmlns:a16="http://schemas.microsoft.com/office/drawing/2014/main" id="{B21094BB-3395-4505-8758-42E55CF53B88}"/>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34" name="Freeform 111">
                  <a:extLst>
                    <a:ext uri="{FF2B5EF4-FFF2-40B4-BE49-F238E27FC236}">
                      <a16:creationId xmlns:a16="http://schemas.microsoft.com/office/drawing/2014/main" id="{1D9E466D-C587-4DE3-89CF-EE00EDD5DB52}"/>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35" name="Oval 112">
                  <a:extLst>
                    <a:ext uri="{FF2B5EF4-FFF2-40B4-BE49-F238E27FC236}">
                      <a16:creationId xmlns:a16="http://schemas.microsoft.com/office/drawing/2014/main" id="{29B1C99A-8E46-40BC-B396-2FFAEF4E1137}"/>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36" name="Freeform 113">
                  <a:extLst>
                    <a:ext uri="{FF2B5EF4-FFF2-40B4-BE49-F238E27FC236}">
                      <a16:creationId xmlns:a16="http://schemas.microsoft.com/office/drawing/2014/main" id="{1021B3E8-9118-4052-9F00-6851A8EA8A65}"/>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37" name="Freeform 116">
                  <a:extLst>
                    <a:ext uri="{FF2B5EF4-FFF2-40B4-BE49-F238E27FC236}">
                      <a16:creationId xmlns:a16="http://schemas.microsoft.com/office/drawing/2014/main" id="{670C5F33-8F89-449C-BD5D-9BE0FBCE4DA2}"/>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21" name="Group 105">
                <a:extLst>
                  <a:ext uri="{FF2B5EF4-FFF2-40B4-BE49-F238E27FC236}">
                    <a16:creationId xmlns:a16="http://schemas.microsoft.com/office/drawing/2014/main" id="{D5C2ABE9-D58A-4EE2-B376-38C8A55A061A}"/>
                  </a:ext>
                </a:extLst>
              </p:cNvPr>
              <p:cNvGrpSpPr>
                <a:grpSpLocks noChangeAspect="1"/>
              </p:cNvGrpSpPr>
              <p:nvPr/>
            </p:nvGrpSpPr>
            <p:grpSpPr bwMode="auto">
              <a:xfrm>
                <a:off x="6061053" y="4556598"/>
                <a:ext cx="103148" cy="93672"/>
                <a:chOff x="802" y="803"/>
                <a:chExt cx="381" cy="346"/>
              </a:xfrm>
              <a:solidFill>
                <a:srgbClr val="798BB3"/>
              </a:solidFill>
            </p:grpSpPr>
            <p:sp>
              <p:nvSpPr>
                <p:cNvPr id="724" name="Oval 108">
                  <a:extLst>
                    <a:ext uri="{FF2B5EF4-FFF2-40B4-BE49-F238E27FC236}">
                      <a16:creationId xmlns:a16="http://schemas.microsoft.com/office/drawing/2014/main" id="{A12C68CF-63FC-483E-8EFE-DD798C0D5FBF}"/>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25" name="Oval 109">
                  <a:extLst>
                    <a:ext uri="{FF2B5EF4-FFF2-40B4-BE49-F238E27FC236}">
                      <a16:creationId xmlns:a16="http://schemas.microsoft.com/office/drawing/2014/main" id="{921AC21F-42E7-400E-95D0-03ED7982BFC4}"/>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26" name="Freeform 110">
                  <a:extLst>
                    <a:ext uri="{FF2B5EF4-FFF2-40B4-BE49-F238E27FC236}">
                      <a16:creationId xmlns:a16="http://schemas.microsoft.com/office/drawing/2014/main" id="{9C6D85B1-1395-407E-8F29-C13E2F878B9B}"/>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27" name="Freeform 111">
                  <a:extLst>
                    <a:ext uri="{FF2B5EF4-FFF2-40B4-BE49-F238E27FC236}">
                      <a16:creationId xmlns:a16="http://schemas.microsoft.com/office/drawing/2014/main" id="{8DFD4C51-3DA6-4B44-A3E1-04E63D8F9313}"/>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28" name="Oval 112">
                  <a:extLst>
                    <a:ext uri="{FF2B5EF4-FFF2-40B4-BE49-F238E27FC236}">
                      <a16:creationId xmlns:a16="http://schemas.microsoft.com/office/drawing/2014/main" id="{E9FA655F-F04D-4F21-B06F-574450F4EB0D}"/>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29" name="Freeform 113">
                  <a:extLst>
                    <a:ext uri="{FF2B5EF4-FFF2-40B4-BE49-F238E27FC236}">
                      <a16:creationId xmlns:a16="http://schemas.microsoft.com/office/drawing/2014/main" id="{912FCBE7-B96E-412E-ACC7-002E58994CE2}"/>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30" name="Freeform 116">
                  <a:extLst>
                    <a:ext uri="{FF2B5EF4-FFF2-40B4-BE49-F238E27FC236}">
                      <a16:creationId xmlns:a16="http://schemas.microsoft.com/office/drawing/2014/main" id="{26FDBE47-3CAB-419D-B855-E36E0C98E8E9}"/>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722" name="Grafik 721">
                <a:extLst>
                  <a:ext uri="{FF2B5EF4-FFF2-40B4-BE49-F238E27FC236}">
                    <a16:creationId xmlns:a16="http://schemas.microsoft.com/office/drawing/2014/main" id="{1D14CAA9-EFE2-4624-89FA-882B73EF6468}"/>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816210" y="4576226"/>
                <a:ext cx="48768" cy="48768"/>
              </a:xfrm>
              <a:prstGeom prst="rect">
                <a:avLst/>
              </a:prstGeom>
            </p:spPr>
          </p:pic>
          <p:pic>
            <p:nvPicPr>
              <p:cNvPr id="723" name="Grafik 722">
                <a:extLst>
                  <a:ext uri="{FF2B5EF4-FFF2-40B4-BE49-F238E27FC236}">
                    <a16:creationId xmlns:a16="http://schemas.microsoft.com/office/drawing/2014/main" id="{D35727FE-9D71-42CB-AFA1-F267AAFCA5CE}"/>
                  </a:ext>
                </a:extLst>
              </p:cNvPr>
              <p:cNvPicPr>
                <a:picLocks noChangeAspect="1"/>
              </p:cNvPicPr>
              <p:nvPr/>
            </p:nvPicPr>
            <p:blipFill>
              <a:blip r:embed="rId8" cstate="email">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689816">
                <a:off x="5998790" y="4577733"/>
                <a:ext cx="48768" cy="48768"/>
              </a:xfrm>
              <a:prstGeom prst="rect">
                <a:avLst/>
              </a:prstGeom>
            </p:spPr>
          </p:pic>
        </p:grpSp>
      </p:grpSp>
      <p:pic>
        <p:nvPicPr>
          <p:cNvPr id="895" name="Grafik 894">
            <a:extLst>
              <a:ext uri="{FF2B5EF4-FFF2-40B4-BE49-F238E27FC236}">
                <a16:creationId xmlns:a16="http://schemas.microsoft.com/office/drawing/2014/main" id="{BBBAB572-A3D1-440F-8C10-1A7C6127E5FB}"/>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104555" y="5057610"/>
            <a:ext cx="533114" cy="654653"/>
          </a:xfrm>
          <a:prstGeom prst="rect">
            <a:avLst/>
          </a:prstGeom>
        </p:spPr>
      </p:pic>
    </p:spTree>
    <p:extLst>
      <p:ext uri="{BB962C8B-B14F-4D97-AF65-F5344CB8AC3E}">
        <p14:creationId xmlns:p14="http://schemas.microsoft.com/office/powerpoint/2010/main" val="1045792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Grafik 313" descr="Ein Bild, das Tisch, Regenschirm, blau, Regen enthält.&#10;&#10;Automatisch generierte Beschreibung">
            <a:extLst>
              <a:ext uri="{FF2B5EF4-FFF2-40B4-BE49-F238E27FC236}">
                <a16:creationId xmlns:a16="http://schemas.microsoft.com/office/drawing/2014/main" id="{8B11371E-0258-4648-BB89-84DECFE7695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23000"/>
                    </a14:imgEffect>
                  </a14:imgLayer>
                </a14:imgProps>
              </a:ext>
              <a:ext uri="{28A0092B-C50C-407E-A947-70E740481C1C}">
                <a14:useLocalDpi xmlns:a14="http://schemas.microsoft.com/office/drawing/2010/main"/>
              </a:ext>
            </a:extLst>
          </a:blip>
          <a:srcRect b="-22"/>
          <a:stretch/>
        </p:blipFill>
        <p:spPr>
          <a:xfrm flipH="1">
            <a:off x="-51370" y="0"/>
            <a:ext cx="12243370" cy="6859856"/>
          </a:xfrm>
          <a:prstGeom prst="rect">
            <a:avLst/>
          </a:prstGeom>
        </p:spPr>
      </p:pic>
      <p:sp>
        <p:nvSpPr>
          <p:cNvPr id="5" name="Rechteck 4">
            <a:extLst>
              <a:ext uri="{FF2B5EF4-FFF2-40B4-BE49-F238E27FC236}">
                <a16:creationId xmlns:a16="http://schemas.microsoft.com/office/drawing/2014/main" id="{B1998590-5D99-4342-B9D7-833630A34C80}"/>
              </a:ext>
            </a:extLst>
          </p:cNvPr>
          <p:cNvSpPr/>
          <p:nvPr/>
        </p:nvSpPr>
        <p:spPr>
          <a:xfrm>
            <a:off x="-51370" y="-36588"/>
            <a:ext cx="12234492" cy="6894588"/>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Rechteck 31">
            <a:extLst>
              <a:ext uri="{FF2B5EF4-FFF2-40B4-BE49-F238E27FC236}">
                <a16:creationId xmlns:a16="http://schemas.microsoft.com/office/drawing/2014/main" id="{2FB9F71E-6238-4BE9-9D0B-D9976BF1B689}"/>
              </a:ext>
            </a:extLst>
          </p:cNvPr>
          <p:cNvSpPr/>
          <p:nvPr/>
        </p:nvSpPr>
        <p:spPr>
          <a:xfrm flipH="1">
            <a:off x="0" y="0"/>
            <a:ext cx="4766429" cy="6858000"/>
          </a:xfrm>
          <a:custGeom>
            <a:avLst/>
            <a:gdLst>
              <a:gd name="connsiteX0" fmla="*/ 0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0 w 4710397"/>
              <a:gd name="connsiteY4" fmla="*/ 0 h 6858000"/>
              <a:gd name="connsiteX0" fmla="*/ 831273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831273 w 4710397"/>
              <a:gd name="connsiteY4" fmla="*/ 0 h 6858000"/>
              <a:gd name="connsiteX0" fmla="*/ 1648692 w 5527816"/>
              <a:gd name="connsiteY0" fmla="*/ 0 h 6858000"/>
              <a:gd name="connsiteX1" fmla="*/ 5527816 w 5527816"/>
              <a:gd name="connsiteY1" fmla="*/ 0 h 6858000"/>
              <a:gd name="connsiteX2" fmla="*/ 5527816 w 5527816"/>
              <a:gd name="connsiteY2" fmla="*/ 6858000 h 6858000"/>
              <a:gd name="connsiteX3" fmla="*/ 0 w 5527816"/>
              <a:gd name="connsiteY3" fmla="*/ 6844145 h 6858000"/>
              <a:gd name="connsiteX4" fmla="*/ 1648692 w 5527816"/>
              <a:gd name="connsiteY4" fmla="*/ 0 h 6858000"/>
              <a:gd name="connsiteX0" fmla="*/ 1690256 w 5569380"/>
              <a:gd name="connsiteY0" fmla="*/ 0 h 6858000"/>
              <a:gd name="connsiteX1" fmla="*/ 5569380 w 5569380"/>
              <a:gd name="connsiteY1" fmla="*/ 0 h 6858000"/>
              <a:gd name="connsiteX2" fmla="*/ 5569380 w 5569380"/>
              <a:gd name="connsiteY2" fmla="*/ 6858000 h 6858000"/>
              <a:gd name="connsiteX3" fmla="*/ 0 w 5569380"/>
              <a:gd name="connsiteY3" fmla="*/ 6857999 h 6858000"/>
              <a:gd name="connsiteX4" fmla="*/ 1690256 w 556938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380" h="6858000">
                <a:moveTo>
                  <a:pt x="1690256" y="0"/>
                </a:moveTo>
                <a:lnTo>
                  <a:pt x="5569380" y="0"/>
                </a:lnTo>
                <a:lnTo>
                  <a:pt x="5569380" y="6858000"/>
                </a:lnTo>
                <a:lnTo>
                  <a:pt x="0" y="6857999"/>
                </a:lnTo>
                <a:lnTo>
                  <a:pt x="1690256" y="0"/>
                </a:lnTo>
                <a:close/>
              </a:path>
            </a:pathLst>
          </a:custGeom>
          <a:solidFill>
            <a:srgbClr val="7A94B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Rechteck 26">
            <a:extLst>
              <a:ext uri="{FF2B5EF4-FFF2-40B4-BE49-F238E27FC236}">
                <a16:creationId xmlns:a16="http://schemas.microsoft.com/office/drawing/2014/main" id="{EC54C813-EAC8-4D2B-85B1-45AD638071EE}"/>
              </a:ext>
            </a:extLst>
          </p:cNvPr>
          <p:cNvSpPr/>
          <p:nvPr/>
        </p:nvSpPr>
        <p:spPr>
          <a:xfrm flipH="1">
            <a:off x="-51370" y="-12526"/>
            <a:ext cx="4363287" cy="6885710"/>
          </a:xfrm>
          <a:custGeom>
            <a:avLst/>
            <a:gdLst>
              <a:gd name="connsiteX0" fmla="*/ 0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0 w 4710397"/>
              <a:gd name="connsiteY4" fmla="*/ 0 h 6858000"/>
              <a:gd name="connsiteX0" fmla="*/ 0 w 5084470"/>
              <a:gd name="connsiteY0" fmla="*/ 27709 h 6858000"/>
              <a:gd name="connsiteX1" fmla="*/ 5084470 w 5084470"/>
              <a:gd name="connsiteY1" fmla="*/ 0 h 6858000"/>
              <a:gd name="connsiteX2" fmla="*/ 5084470 w 5084470"/>
              <a:gd name="connsiteY2" fmla="*/ 6858000 h 6858000"/>
              <a:gd name="connsiteX3" fmla="*/ 374073 w 5084470"/>
              <a:gd name="connsiteY3" fmla="*/ 6858000 h 6858000"/>
              <a:gd name="connsiteX4" fmla="*/ 0 w 5084470"/>
              <a:gd name="connsiteY4" fmla="*/ 27709 h 6858000"/>
              <a:gd name="connsiteX0" fmla="*/ 0 w 5098325"/>
              <a:gd name="connsiteY0" fmla="*/ 0 h 6885710"/>
              <a:gd name="connsiteX1" fmla="*/ 5098325 w 5098325"/>
              <a:gd name="connsiteY1" fmla="*/ 27710 h 6885710"/>
              <a:gd name="connsiteX2" fmla="*/ 5098325 w 5098325"/>
              <a:gd name="connsiteY2" fmla="*/ 6885710 h 6885710"/>
              <a:gd name="connsiteX3" fmla="*/ 387928 w 5098325"/>
              <a:gd name="connsiteY3" fmla="*/ 6885710 h 6885710"/>
              <a:gd name="connsiteX4" fmla="*/ 0 w 5098325"/>
              <a:gd name="connsiteY4" fmla="*/ 0 h 6885710"/>
              <a:gd name="connsiteX0" fmla="*/ 0 w 5098325"/>
              <a:gd name="connsiteY0" fmla="*/ 0 h 6885710"/>
              <a:gd name="connsiteX1" fmla="*/ 5098325 w 5098325"/>
              <a:gd name="connsiteY1" fmla="*/ 27710 h 6885710"/>
              <a:gd name="connsiteX2" fmla="*/ 5098325 w 5098325"/>
              <a:gd name="connsiteY2" fmla="*/ 6885710 h 6885710"/>
              <a:gd name="connsiteX3" fmla="*/ 720437 w 5098325"/>
              <a:gd name="connsiteY3" fmla="*/ 6885710 h 6885710"/>
              <a:gd name="connsiteX4" fmla="*/ 0 w 5098325"/>
              <a:gd name="connsiteY4" fmla="*/ 0 h 68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325" h="6885710">
                <a:moveTo>
                  <a:pt x="0" y="0"/>
                </a:moveTo>
                <a:lnTo>
                  <a:pt x="5098325" y="27710"/>
                </a:lnTo>
                <a:lnTo>
                  <a:pt x="5098325" y="6885710"/>
                </a:lnTo>
                <a:lnTo>
                  <a:pt x="720437" y="6885710"/>
                </a:lnTo>
                <a:lnTo>
                  <a:pt x="0" y="0"/>
                </a:lnTo>
                <a:close/>
              </a:path>
            </a:pathLst>
          </a:custGeom>
          <a:solidFill>
            <a:srgbClr val="7A94B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5BED41E6-41D6-45D0-B501-24AA4DB51AE5}"/>
              </a:ext>
            </a:extLst>
          </p:cNvPr>
          <p:cNvSpPr/>
          <p:nvPr/>
        </p:nvSpPr>
        <p:spPr>
          <a:xfrm>
            <a:off x="311743" y="890860"/>
            <a:ext cx="11725352" cy="5454004"/>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4A13587A-EFA4-45EC-848A-F0B1C58F4AAA}"/>
              </a:ext>
            </a:extLst>
          </p:cNvPr>
          <p:cNvSpPr/>
          <p:nvPr/>
        </p:nvSpPr>
        <p:spPr>
          <a:xfrm>
            <a:off x="-21443" y="6246062"/>
            <a:ext cx="12213443" cy="627480"/>
          </a:xfrm>
          <a:prstGeom prst="rect">
            <a:avLst/>
          </a:prstGeom>
          <a:solidFill>
            <a:srgbClr val="738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a:extLst>
              <a:ext uri="{FF2B5EF4-FFF2-40B4-BE49-F238E27FC236}">
                <a16:creationId xmlns:a16="http://schemas.microsoft.com/office/drawing/2014/main" id="{0DE6AD8B-996E-4167-B0F2-BAE9E001E438}"/>
              </a:ext>
            </a:extLst>
          </p:cNvPr>
          <p:cNvSpPr txBox="1"/>
          <p:nvPr/>
        </p:nvSpPr>
        <p:spPr>
          <a:xfrm>
            <a:off x="382739" y="409524"/>
            <a:ext cx="5226209" cy="369332"/>
          </a:xfrm>
          <a:prstGeom prst="rect">
            <a:avLst/>
          </a:prstGeom>
          <a:noFill/>
        </p:spPr>
        <p:txBody>
          <a:bodyPr wrap="square">
            <a:spAutoFit/>
          </a:bodyPr>
          <a:lstStyle/>
          <a:p>
            <a:r>
              <a:rPr lang="de-DE"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DATA DRIVEN DEVELOPMENT PROCESS</a:t>
            </a:r>
          </a:p>
        </p:txBody>
      </p:sp>
      <p:pic>
        <p:nvPicPr>
          <p:cNvPr id="173" name="Grafik 172">
            <a:extLst>
              <a:ext uri="{FF2B5EF4-FFF2-40B4-BE49-F238E27FC236}">
                <a16:creationId xmlns:a16="http://schemas.microsoft.com/office/drawing/2014/main" id="{C9B8B964-786B-4CC1-9B6D-855DFA7568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02174" y="335217"/>
            <a:ext cx="1634067" cy="414867"/>
          </a:xfrm>
          <a:prstGeom prst="rect">
            <a:avLst/>
          </a:prstGeom>
        </p:spPr>
      </p:pic>
      <p:sp>
        <p:nvSpPr>
          <p:cNvPr id="17" name="Textfeld 16">
            <a:extLst>
              <a:ext uri="{FF2B5EF4-FFF2-40B4-BE49-F238E27FC236}">
                <a16:creationId xmlns:a16="http://schemas.microsoft.com/office/drawing/2014/main" id="{87BEB4ED-DCB2-4FDB-9386-0A4D5EF9B1A0}"/>
              </a:ext>
            </a:extLst>
          </p:cNvPr>
          <p:cNvSpPr txBox="1"/>
          <p:nvPr/>
        </p:nvSpPr>
        <p:spPr>
          <a:xfrm>
            <a:off x="11815280" y="6462354"/>
            <a:ext cx="301686" cy="215444"/>
          </a:xfrm>
          <a:prstGeom prst="rect">
            <a:avLst/>
          </a:prstGeom>
          <a:noFill/>
        </p:spPr>
        <p:txBody>
          <a:bodyPr wrap="square" rtlCol="0">
            <a:spAutoFit/>
          </a:bodyPr>
          <a:lstStyle/>
          <a:p>
            <a:fld id="{44717C02-B8AE-45BF-BD76-18824ADE81E6}" type="slidenum">
              <a:rPr lang="de-DE" sz="800" smtClean="0">
                <a:solidFill>
                  <a:schemeClr val="bg1"/>
                </a:solidFill>
                <a:latin typeface="Open Sans" panose="020B0606030504020204" pitchFamily="34" charset="0"/>
                <a:ea typeface="Open Sans" panose="020B0606030504020204" pitchFamily="34" charset="0"/>
                <a:cs typeface="Open Sans" panose="020B0606030504020204" pitchFamily="34" charset="0"/>
              </a:rPr>
              <a:t>80</a:t>
            </a:fld>
            <a:endParaRPr lang="de-DE"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882B990A-9602-3743-B561-61D717E06028}"/>
              </a:ext>
            </a:extLst>
          </p:cNvPr>
          <p:cNvGrpSpPr/>
          <p:nvPr/>
        </p:nvGrpSpPr>
        <p:grpSpPr>
          <a:xfrm>
            <a:off x="159225" y="5937608"/>
            <a:ext cx="2967812" cy="551020"/>
            <a:chOff x="159225" y="5937608"/>
            <a:chExt cx="2967812" cy="551020"/>
          </a:xfrm>
        </p:grpSpPr>
        <p:sp>
          <p:nvSpPr>
            <p:cNvPr id="175" name="Trapezoid 174">
              <a:extLst>
                <a:ext uri="{FF2B5EF4-FFF2-40B4-BE49-F238E27FC236}">
                  <a16:creationId xmlns:a16="http://schemas.microsoft.com/office/drawing/2014/main" id="{C8C7D9F8-AA64-4D92-A959-369DB8D2FA44}"/>
                </a:ext>
              </a:extLst>
            </p:cNvPr>
            <p:cNvSpPr/>
            <p:nvPr/>
          </p:nvSpPr>
          <p:spPr>
            <a:xfrm>
              <a:off x="159225" y="5937608"/>
              <a:ext cx="2967812" cy="307778"/>
            </a:xfrm>
            <a:prstGeom prst="trapezoid">
              <a:avLst>
                <a:gd name="adj" fmla="val 48475"/>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6" name="Trapezoid 175">
              <a:extLst>
                <a:ext uri="{FF2B5EF4-FFF2-40B4-BE49-F238E27FC236}">
                  <a16:creationId xmlns:a16="http://schemas.microsoft.com/office/drawing/2014/main" id="{070F5DC2-6313-4865-987A-EA7D18EB57D4}"/>
                </a:ext>
              </a:extLst>
            </p:cNvPr>
            <p:cNvSpPr/>
            <p:nvPr/>
          </p:nvSpPr>
          <p:spPr>
            <a:xfrm flipV="1">
              <a:off x="306719" y="5938905"/>
              <a:ext cx="2670799" cy="549723"/>
            </a:xfrm>
            <a:prstGeom prst="trapezoid">
              <a:avLst>
                <a:gd name="adj" fmla="val 45917"/>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4">
              <a:extLst>
                <a:ext uri="{FF2B5EF4-FFF2-40B4-BE49-F238E27FC236}">
                  <a16:creationId xmlns:a16="http://schemas.microsoft.com/office/drawing/2014/main" id="{89D19C7E-949B-F541-A877-0871063726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1102" y="5982819"/>
              <a:ext cx="1782942" cy="439200"/>
            </a:xfrm>
            <a:prstGeom prst="rect">
              <a:avLst/>
            </a:prstGeom>
          </p:spPr>
        </p:pic>
      </p:grpSp>
      <p:sp>
        <p:nvSpPr>
          <p:cNvPr id="22" name="Datumsplatzhalter 4">
            <a:extLst>
              <a:ext uri="{FF2B5EF4-FFF2-40B4-BE49-F238E27FC236}">
                <a16:creationId xmlns:a16="http://schemas.microsoft.com/office/drawing/2014/main" id="{514D3AEE-2002-427F-B3B3-F221013D6982}"/>
              </a:ext>
            </a:extLst>
          </p:cNvPr>
          <p:cNvSpPr txBox="1">
            <a:spLocks/>
          </p:cNvSpPr>
          <p:nvPr/>
        </p:nvSpPr>
        <p:spPr>
          <a:xfrm>
            <a:off x="360363" y="6584851"/>
            <a:ext cx="493866" cy="216000"/>
          </a:xfrm>
          <a:prstGeom prst="rect">
            <a:avLst/>
          </a:prstGeom>
        </p:spPr>
        <p:txBody>
          <a:bodyPr wrap="none" lIns="0" tIns="0" rIns="0" bIns="0" anchor="ctr"/>
          <a:lstStyle>
            <a:defPPr>
              <a:defRPr lang="de-DE"/>
            </a:defPPr>
            <a:lvl1pPr algn="l" rtl="0" eaLnBrk="1" fontAlgn="base" latinLnBrk="0" hangingPunct="1">
              <a:spcBef>
                <a:spcPct val="0"/>
              </a:spcBef>
              <a:spcAft>
                <a:spcPct val="0"/>
              </a:spcAft>
              <a:defRPr kumimoji="0" lang="de-DE" sz="700" kern="12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2021-11-22</a:t>
            </a:r>
            <a:endParaRPr kumimoji="0" lang="en-US" sz="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3" name="Fußzeilenplatzhalter 2">
            <a:extLst>
              <a:ext uri="{FF2B5EF4-FFF2-40B4-BE49-F238E27FC236}">
                <a16:creationId xmlns:a16="http://schemas.microsoft.com/office/drawing/2014/main" id="{18C2607A-F36A-448E-8C63-78509D78657A}"/>
              </a:ext>
            </a:extLst>
          </p:cNvPr>
          <p:cNvSpPr txBox="1">
            <a:spLocks/>
          </p:cNvSpPr>
          <p:nvPr/>
        </p:nvSpPr>
        <p:spPr>
          <a:xfrm>
            <a:off x="881309" y="6584951"/>
            <a:ext cx="5012928" cy="215900"/>
          </a:xfrm>
          <a:prstGeom prst="rect">
            <a:avLst/>
          </a:prstGeom>
        </p:spPr>
        <p:txBody>
          <a:bodyPr vert="horz" lIns="0" tIns="45715" rIns="91429" bIns="45715" rtlCol="0" anchor="ctr"/>
          <a:lstStyle>
            <a:defPPr>
              <a:defRPr lang="de-DE"/>
            </a:defPPr>
            <a:lvl1pPr algn="l" rtl="0" fontAlgn="base">
              <a:spcBef>
                <a:spcPct val="0"/>
              </a:spcBef>
              <a:spcAft>
                <a:spcPct val="0"/>
              </a:spcAft>
              <a:defRPr sz="700" kern="12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err="1">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Tezos</a:t>
            </a:r>
            <a:r>
              <a:rPr kumimoji="0" lang="en-US" sz="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Deep Dive Deck</a:t>
            </a:r>
          </a:p>
        </p:txBody>
      </p:sp>
      <p:pic>
        <p:nvPicPr>
          <p:cNvPr id="8" name="Grafik 7">
            <a:extLst>
              <a:ext uri="{FF2B5EF4-FFF2-40B4-BE49-F238E27FC236}">
                <a16:creationId xmlns:a16="http://schemas.microsoft.com/office/drawing/2014/main" id="{DFC3A4BD-B786-4DA8-A0E0-32625E54EDAD}"/>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16241" y="1487741"/>
            <a:ext cx="11520000" cy="4161440"/>
          </a:xfrm>
          <a:prstGeom prst="rect">
            <a:avLst/>
          </a:prstGeom>
        </p:spPr>
      </p:pic>
      <p:sp>
        <p:nvSpPr>
          <p:cNvPr id="24" name="Textfeld 23">
            <a:extLst>
              <a:ext uri="{FF2B5EF4-FFF2-40B4-BE49-F238E27FC236}">
                <a16:creationId xmlns:a16="http://schemas.microsoft.com/office/drawing/2014/main" id="{47E83781-E9EA-4584-9766-3584636770D2}"/>
              </a:ext>
            </a:extLst>
          </p:cNvPr>
          <p:cNvSpPr txBox="1"/>
          <p:nvPr/>
        </p:nvSpPr>
        <p:spPr>
          <a:xfrm>
            <a:off x="416241" y="1041254"/>
            <a:ext cx="4296447" cy="292388"/>
          </a:xfrm>
          <a:prstGeom prst="rect">
            <a:avLst/>
          </a:prstGeom>
          <a:noFill/>
        </p:spPr>
        <p:txBody>
          <a:bodyPr wrap="square">
            <a:spAutoFit/>
          </a:bodyPr>
          <a:lstStyle/>
          <a:p>
            <a:r>
              <a:rPr lang="de-DE" sz="1300" b="1" dirty="0" err="1">
                <a:latin typeface="Open Sans" panose="020B0606030504020204" pitchFamily="34" charset="0"/>
                <a:ea typeface="Open Sans" panose="020B0606030504020204" pitchFamily="34" charset="0"/>
                <a:cs typeface="Open Sans" panose="020B0606030504020204" pitchFamily="34" charset="0"/>
              </a:rPr>
              <a:t>Current</a:t>
            </a:r>
            <a:r>
              <a:rPr lang="de-DE" sz="1300" b="1" dirty="0">
                <a:latin typeface="Open Sans" panose="020B0606030504020204" pitchFamily="34" charset="0"/>
                <a:ea typeface="Open Sans" panose="020B0606030504020204" pitchFamily="34" charset="0"/>
                <a:cs typeface="Open Sans" panose="020B0606030504020204" pitchFamily="34" charset="0"/>
              </a:rPr>
              <a:t> </a:t>
            </a:r>
            <a:r>
              <a:rPr lang="de-DE" sz="1300" b="1" dirty="0" err="1">
                <a:latin typeface="Open Sans" panose="020B0606030504020204" pitchFamily="34" charset="0"/>
                <a:ea typeface="Open Sans" panose="020B0606030504020204" pitchFamily="34" charset="0"/>
                <a:cs typeface="Open Sans" panose="020B0606030504020204" pitchFamily="34" charset="0"/>
              </a:rPr>
              <a:t>status</a:t>
            </a:r>
            <a:endParaRPr lang="de-DE" sz="13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Textfeld 24">
            <a:extLst>
              <a:ext uri="{FF2B5EF4-FFF2-40B4-BE49-F238E27FC236}">
                <a16:creationId xmlns:a16="http://schemas.microsoft.com/office/drawing/2014/main" id="{13EE7093-E824-4042-8519-18736BCA3992}"/>
              </a:ext>
            </a:extLst>
          </p:cNvPr>
          <p:cNvSpPr txBox="1"/>
          <p:nvPr/>
        </p:nvSpPr>
        <p:spPr>
          <a:xfrm>
            <a:off x="6696064" y="1041254"/>
            <a:ext cx="4296447" cy="292388"/>
          </a:xfrm>
          <a:prstGeom prst="rect">
            <a:avLst/>
          </a:prstGeom>
          <a:noFill/>
        </p:spPr>
        <p:txBody>
          <a:bodyPr wrap="square">
            <a:spAutoFit/>
          </a:bodyPr>
          <a:lstStyle/>
          <a:p>
            <a:r>
              <a:rPr lang="de-DE" sz="1300" b="1" dirty="0">
                <a:latin typeface="Open Sans" panose="020B0606030504020204" pitchFamily="34" charset="0"/>
                <a:ea typeface="Open Sans" panose="020B0606030504020204" pitchFamily="34" charset="0"/>
                <a:cs typeface="Open Sans" panose="020B0606030504020204" pitchFamily="34" charset="0"/>
              </a:rPr>
              <a:t>Target ENVITED </a:t>
            </a:r>
            <a:r>
              <a:rPr lang="de-DE" sz="1300" b="1" dirty="0" err="1">
                <a:latin typeface="Open Sans" panose="020B0606030504020204" pitchFamily="34" charset="0"/>
                <a:ea typeface="Open Sans" panose="020B0606030504020204" pitchFamily="34" charset="0"/>
                <a:cs typeface="Open Sans" panose="020B0606030504020204" pitchFamily="34" charset="0"/>
              </a:rPr>
              <a:t>ecosystem</a:t>
            </a:r>
            <a:endParaRPr lang="de-DE" sz="13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39100199"/>
      </p:ext>
    </p:extLst>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Grafik 313" descr="Ein Bild, das Tisch, Regenschirm, blau, Regen enthält.&#10;&#10;Automatisch generierte Beschreibung">
            <a:extLst>
              <a:ext uri="{FF2B5EF4-FFF2-40B4-BE49-F238E27FC236}">
                <a16:creationId xmlns:a16="http://schemas.microsoft.com/office/drawing/2014/main" id="{8B11371E-0258-4648-BB89-84DECFE7695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23000"/>
                    </a14:imgEffect>
                  </a14:imgLayer>
                </a14:imgProps>
              </a:ext>
              <a:ext uri="{28A0092B-C50C-407E-A947-70E740481C1C}">
                <a14:useLocalDpi xmlns:a14="http://schemas.microsoft.com/office/drawing/2010/main"/>
              </a:ext>
            </a:extLst>
          </a:blip>
          <a:srcRect b="-22"/>
          <a:stretch/>
        </p:blipFill>
        <p:spPr>
          <a:xfrm flipH="1">
            <a:off x="-51370" y="0"/>
            <a:ext cx="12243370" cy="6859856"/>
          </a:xfrm>
          <a:prstGeom prst="rect">
            <a:avLst/>
          </a:prstGeom>
        </p:spPr>
      </p:pic>
      <p:sp>
        <p:nvSpPr>
          <p:cNvPr id="5" name="Rechteck 4">
            <a:extLst>
              <a:ext uri="{FF2B5EF4-FFF2-40B4-BE49-F238E27FC236}">
                <a16:creationId xmlns:a16="http://schemas.microsoft.com/office/drawing/2014/main" id="{B1998590-5D99-4342-B9D7-833630A34C80}"/>
              </a:ext>
            </a:extLst>
          </p:cNvPr>
          <p:cNvSpPr/>
          <p:nvPr/>
        </p:nvSpPr>
        <p:spPr>
          <a:xfrm>
            <a:off x="-51370" y="-36588"/>
            <a:ext cx="12234492" cy="6894588"/>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1" name="Rechteck 31">
            <a:extLst>
              <a:ext uri="{FF2B5EF4-FFF2-40B4-BE49-F238E27FC236}">
                <a16:creationId xmlns:a16="http://schemas.microsoft.com/office/drawing/2014/main" id="{2FB9F71E-6238-4BE9-9D0B-D9976BF1B689}"/>
              </a:ext>
            </a:extLst>
          </p:cNvPr>
          <p:cNvSpPr/>
          <p:nvPr/>
        </p:nvSpPr>
        <p:spPr>
          <a:xfrm flipH="1">
            <a:off x="0" y="0"/>
            <a:ext cx="4766429" cy="6858000"/>
          </a:xfrm>
          <a:custGeom>
            <a:avLst/>
            <a:gdLst>
              <a:gd name="connsiteX0" fmla="*/ 0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0 w 4710397"/>
              <a:gd name="connsiteY4" fmla="*/ 0 h 6858000"/>
              <a:gd name="connsiteX0" fmla="*/ 831273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831273 w 4710397"/>
              <a:gd name="connsiteY4" fmla="*/ 0 h 6858000"/>
              <a:gd name="connsiteX0" fmla="*/ 1648692 w 5527816"/>
              <a:gd name="connsiteY0" fmla="*/ 0 h 6858000"/>
              <a:gd name="connsiteX1" fmla="*/ 5527816 w 5527816"/>
              <a:gd name="connsiteY1" fmla="*/ 0 h 6858000"/>
              <a:gd name="connsiteX2" fmla="*/ 5527816 w 5527816"/>
              <a:gd name="connsiteY2" fmla="*/ 6858000 h 6858000"/>
              <a:gd name="connsiteX3" fmla="*/ 0 w 5527816"/>
              <a:gd name="connsiteY3" fmla="*/ 6844145 h 6858000"/>
              <a:gd name="connsiteX4" fmla="*/ 1648692 w 5527816"/>
              <a:gd name="connsiteY4" fmla="*/ 0 h 6858000"/>
              <a:gd name="connsiteX0" fmla="*/ 1690256 w 5569380"/>
              <a:gd name="connsiteY0" fmla="*/ 0 h 6858000"/>
              <a:gd name="connsiteX1" fmla="*/ 5569380 w 5569380"/>
              <a:gd name="connsiteY1" fmla="*/ 0 h 6858000"/>
              <a:gd name="connsiteX2" fmla="*/ 5569380 w 5569380"/>
              <a:gd name="connsiteY2" fmla="*/ 6858000 h 6858000"/>
              <a:gd name="connsiteX3" fmla="*/ 0 w 5569380"/>
              <a:gd name="connsiteY3" fmla="*/ 6857999 h 6858000"/>
              <a:gd name="connsiteX4" fmla="*/ 1690256 w 556938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380" h="6858000">
                <a:moveTo>
                  <a:pt x="1690256" y="0"/>
                </a:moveTo>
                <a:lnTo>
                  <a:pt x="5569380" y="0"/>
                </a:lnTo>
                <a:lnTo>
                  <a:pt x="5569380" y="6858000"/>
                </a:lnTo>
                <a:lnTo>
                  <a:pt x="0" y="6857999"/>
                </a:lnTo>
                <a:lnTo>
                  <a:pt x="1690256" y="0"/>
                </a:lnTo>
                <a:close/>
              </a:path>
            </a:pathLst>
          </a:custGeom>
          <a:solidFill>
            <a:srgbClr val="7A94B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Rechteck 26">
            <a:extLst>
              <a:ext uri="{FF2B5EF4-FFF2-40B4-BE49-F238E27FC236}">
                <a16:creationId xmlns:a16="http://schemas.microsoft.com/office/drawing/2014/main" id="{EC54C813-EAC8-4D2B-85B1-45AD638071EE}"/>
              </a:ext>
            </a:extLst>
          </p:cNvPr>
          <p:cNvSpPr/>
          <p:nvPr/>
        </p:nvSpPr>
        <p:spPr>
          <a:xfrm flipH="1">
            <a:off x="-51370" y="-12526"/>
            <a:ext cx="4363287" cy="6885710"/>
          </a:xfrm>
          <a:custGeom>
            <a:avLst/>
            <a:gdLst>
              <a:gd name="connsiteX0" fmla="*/ 0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0 w 4710397"/>
              <a:gd name="connsiteY4" fmla="*/ 0 h 6858000"/>
              <a:gd name="connsiteX0" fmla="*/ 0 w 5084470"/>
              <a:gd name="connsiteY0" fmla="*/ 27709 h 6858000"/>
              <a:gd name="connsiteX1" fmla="*/ 5084470 w 5084470"/>
              <a:gd name="connsiteY1" fmla="*/ 0 h 6858000"/>
              <a:gd name="connsiteX2" fmla="*/ 5084470 w 5084470"/>
              <a:gd name="connsiteY2" fmla="*/ 6858000 h 6858000"/>
              <a:gd name="connsiteX3" fmla="*/ 374073 w 5084470"/>
              <a:gd name="connsiteY3" fmla="*/ 6858000 h 6858000"/>
              <a:gd name="connsiteX4" fmla="*/ 0 w 5084470"/>
              <a:gd name="connsiteY4" fmla="*/ 27709 h 6858000"/>
              <a:gd name="connsiteX0" fmla="*/ 0 w 5098325"/>
              <a:gd name="connsiteY0" fmla="*/ 0 h 6885710"/>
              <a:gd name="connsiteX1" fmla="*/ 5098325 w 5098325"/>
              <a:gd name="connsiteY1" fmla="*/ 27710 h 6885710"/>
              <a:gd name="connsiteX2" fmla="*/ 5098325 w 5098325"/>
              <a:gd name="connsiteY2" fmla="*/ 6885710 h 6885710"/>
              <a:gd name="connsiteX3" fmla="*/ 387928 w 5098325"/>
              <a:gd name="connsiteY3" fmla="*/ 6885710 h 6885710"/>
              <a:gd name="connsiteX4" fmla="*/ 0 w 5098325"/>
              <a:gd name="connsiteY4" fmla="*/ 0 h 6885710"/>
              <a:gd name="connsiteX0" fmla="*/ 0 w 5098325"/>
              <a:gd name="connsiteY0" fmla="*/ 0 h 6885710"/>
              <a:gd name="connsiteX1" fmla="*/ 5098325 w 5098325"/>
              <a:gd name="connsiteY1" fmla="*/ 27710 h 6885710"/>
              <a:gd name="connsiteX2" fmla="*/ 5098325 w 5098325"/>
              <a:gd name="connsiteY2" fmla="*/ 6885710 h 6885710"/>
              <a:gd name="connsiteX3" fmla="*/ 720437 w 5098325"/>
              <a:gd name="connsiteY3" fmla="*/ 6885710 h 6885710"/>
              <a:gd name="connsiteX4" fmla="*/ 0 w 5098325"/>
              <a:gd name="connsiteY4" fmla="*/ 0 h 68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325" h="6885710">
                <a:moveTo>
                  <a:pt x="0" y="0"/>
                </a:moveTo>
                <a:lnTo>
                  <a:pt x="5098325" y="27710"/>
                </a:lnTo>
                <a:lnTo>
                  <a:pt x="5098325" y="6885710"/>
                </a:lnTo>
                <a:lnTo>
                  <a:pt x="720437" y="6885710"/>
                </a:lnTo>
                <a:lnTo>
                  <a:pt x="0" y="0"/>
                </a:lnTo>
                <a:close/>
              </a:path>
            </a:pathLst>
          </a:custGeom>
          <a:solidFill>
            <a:srgbClr val="7A94B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4A13587A-EFA4-45EC-848A-F0B1C58F4AAA}"/>
              </a:ext>
            </a:extLst>
          </p:cNvPr>
          <p:cNvSpPr/>
          <p:nvPr/>
        </p:nvSpPr>
        <p:spPr>
          <a:xfrm>
            <a:off x="-21443" y="6246062"/>
            <a:ext cx="12213443" cy="627480"/>
          </a:xfrm>
          <a:prstGeom prst="rect">
            <a:avLst/>
          </a:prstGeom>
          <a:solidFill>
            <a:srgbClr val="738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a:extLst>
              <a:ext uri="{FF2B5EF4-FFF2-40B4-BE49-F238E27FC236}">
                <a16:creationId xmlns:a16="http://schemas.microsoft.com/office/drawing/2014/main" id="{0DE6AD8B-996E-4167-B0F2-BAE9E001E438}"/>
              </a:ext>
            </a:extLst>
          </p:cNvPr>
          <p:cNvSpPr txBox="1"/>
          <p:nvPr/>
        </p:nvSpPr>
        <p:spPr>
          <a:xfrm>
            <a:off x="382739" y="409524"/>
            <a:ext cx="4296447" cy="369332"/>
          </a:xfrm>
          <a:prstGeom prst="rect">
            <a:avLst/>
          </a:prstGeom>
          <a:noFill/>
        </p:spPr>
        <p:txBody>
          <a:bodyPr wrap="square">
            <a:spAutoFit/>
          </a:bodyPr>
          <a:lstStyle/>
          <a:p>
            <a:r>
              <a:rPr lang="de-DE" b="1" dirty="0">
                <a:solidFill>
                  <a:schemeClr val="bg1"/>
                </a:solidFill>
                <a:latin typeface="Open Sans" panose="020B0606030504020204" pitchFamily="34" charset="0"/>
                <a:ea typeface="Open Sans" panose="020B0606030504020204" pitchFamily="34" charset="0"/>
                <a:cs typeface="Open Sans" panose="020B0606030504020204" pitchFamily="34" charset="0"/>
              </a:rPr>
              <a:t>ECOSYSTEM CHALLENGES</a:t>
            </a:r>
          </a:p>
        </p:txBody>
      </p:sp>
      <p:sp>
        <p:nvSpPr>
          <p:cNvPr id="173" name="Inhaltsplatzhalter 4">
            <a:extLst>
              <a:ext uri="{FF2B5EF4-FFF2-40B4-BE49-F238E27FC236}">
                <a16:creationId xmlns:a16="http://schemas.microsoft.com/office/drawing/2014/main" id="{6A958629-A8B4-4509-A1FE-166AFB38590C}"/>
              </a:ext>
            </a:extLst>
          </p:cNvPr>
          <p:cNvSpPr txBox="1">
            <a:spLocks/>
          </p:cNvSpPr>
          <p:nvPr/>
        </p:nvSpPr>
        <p:spPr>
          <a:xfrm>
            <a:off x="453533" y="1384030"/>
            <a:ext cx="11224685" cy="4707467"/>
          </a:xfrm>
          <a:prstGeom prst="rect">
            <a:avLst/>
          </a:prstGeom>
        </p:spPr>
        <p:txBody>
          <a:bodyPr/>
          <a:lstStyle>
            <a:lvl1pPr marL="176213" indent="-176213" algn="l" defTabSz="914400" rtl="0" eaLnBrk="1" latinLnBrk="0" hangingPunct="1">
              <a:spcBef>
                <a:spcPts val="0"/>
              </a:spcBef>
              <a:spcAft>
                <a:spcPts val="600"/>
              </a:spcAft>
              <a:buFont typeface="Symbol" panose="05050102010706020507" pitchFamily="18" charset="2"/>
              <a:buChar char="-"/>
              <a:defRPr lang="en-US" sz="1800" kern="1200" smtClean="0">
                <a:solidFill>
                  <a:schemeClr val="tx1"/>
                </a:solidFill>
                <a:latin typeface="+mn-lt"/>
                <a:ea typeface="+mn-ea"/>
                <a:cs typeface="+mn-cs"/>
              </a:defRPr>
            </a:lvl1pPr>
            <a:lvl2pPr marL="360000" indent="-180000" algn="l" defTabSz="914400" rtl="0" eaLnBrk="1" latinLnBrk="0" hangingPunct="1">
              <a:spcBef>
                <a:spcPts val="0"/>
              </a:spcBef>
              <a:spcAft>
                <a:spcPts val="600"/>
              </a:spcAft>
              <a:buFont typeface="Symbol" panose="05050102010706020507" pitchFamily="18" charset="2"/>
              <a:buChar char="-"/>
              <a:defRPr lang="en-US" sz="1800" kern="1200" smtClean="0">
                <a:solidFill>
                  <a:schemeClr val="tx1"/>
                </a:solidFill>
                <a:latin typeface="+mn-lt"/>
                <a:ea typeface="+mn-ea"/>
                <a:cs typeface="+mn-cs"/>
              </a:defRPr>
            </a:lvl2pPr>
            <a:lvl3pPr marL="540000" indent="-180000" algn="l" defTabSz="914400" rtl="0" eaLnBrk="1" latinLnBrk="0" hangingPunct="1">
              <a:spcBef>
                <a:spcPts val="0"/>
              </a:spcBef>
              <a:spcAft>
                <a:spcPts val="600"/>
              </a:spcAft>
              <a:buFont typeface="Symbol" panose="05050102010706020507" pitchFamily="18" charset="2"/>
              <a:buChar char="-"/>
              <a:defRPr lang="en-US" sz="1800" kern="1200" smtClean="0">
                <a:solidFill>
                  <a:schemeClr val="tx1"/>
                </a:solidFill>
                <a:latin typeface="+mn-lt"/>
                <a:ea typeface="+mn-ea"/>
                <a:cs typeface="+mn-cs"/>
              </a:defRPr>
            </a:lvl3pPr>
            <a:lvl4pPr marL="720000" indent="-180000" algn="l" defTabSz="914400" rtl="0" eaLnBrk="1" latinLnBrk="0" hangingPunct="1">
              <a:spcBef>
                <a:spcPts val="0"/>
              </a:spcBef>
              <a:spcAft>
                <a:spcPts val="600"/>
              </a:spcAft>
              <a:buFont typeface="Symbol" panose="05050102010706020507" pitchFamily="18" charset="2"/>
              <a:buChar char="-"/>
              <a:defRPr lang="en-US" sz="1800" kern="1200" smtClean="0">
                <a:solidFill>
                  <a:schemeClr val="tx1"/>
                </a:solidFill>
                <a:latin typeface="+mn-lt"/>
                <a:ea typeface="+mn-ea"/>
                <a:cs typeface="+mn-cs"/>
              </a:defRPr>
            </a:lvl4pPr>
            <a:lvl5pPr marL="900000" indent="-180000" algn="l" defTabSz="914400" rtl="0" eaLnBrk="1" latinLnBrk="0" hangingPunct="1">
              <a:spcBef>
                <a:spcPts val="0"/>
              </a:spcBef>
              <a:spcAft>
                <a:spcPts val="600"/>
              </a:spcAft>
              <a:buFont typeface="Symbol" panose="05050102010706020507" pitchFamily="18" charset="2"/>
              <a:buChar char="-"/>
              <a:defRPr lang="en-US" sz="18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Symbol" panose="05050102010706020507"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Immutable Documentation 			</a:t>
            </a: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for worldwide authority- and customer- acceptance.</a:t>
            </a:r>
          </a:p>
          <a:p>
            <a:pPr marL="0" indent="0">
              <a:buFont typeface="Symbol" panose="05050102010706020507" pitchFamily="18" charset="2"/>
              <a:buNone/>
            </a:pP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Symbol" panose="05050102010706020507"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Transparency 				</a:t>
            </a: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of the process solving Digital Rights Management.</a:t>
            </a:r>
          </a:p>
          <a:p>
            <a:pPr marL="0" indent="0">
              <a:buFont typeface="Symbol" panose="05050102010706020507" pitchFamily="18" charset="2"/>
              <a:buNone/>
            </a:pPr>
            <a:endPar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Symbol" panose="05050102010706020507"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Automated Contract Execution</a:t>
            </a: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			to reduce manual overhead.</a:t>
            </a:r>
          </a:p>
          <a:p>
            <a:pPr marL="0" indent="0">
              <a:buFont typeface="Symbol" panose="05050102010706020507" pitchFamily="18" charset="2"/>
              <a:buNone/>
            </a:pPr>
            <a:endPar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Symbol" panose="05050102010706020507"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Licensing 					</a:t>
            </a: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for safe usage and oriented towards the purpose.</a:t>
            </a:r>
            <a:b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Symbol" panose="05050102010706020507"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Certification 				</a:t>
            </a: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of models and data for seamless integration.</a:t>
            </a:r>
            <a:b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Symbol" panose="05050102010706020507"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Convenient Access Management 		</a:t>
            </a: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for diverse partners  (in an unequal power structure for naturally opposing 						parties across borders worldwide).</a:t>
            </a:r>
            <a:b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0" name="Grafik 29">
            <a:extLst>
              <a:ext uri="{FF2B5EF4-FFF2-40B4-BE49-F238E27FC236}">
                <a16:creationId xmlns:a16="http://schemas.microsoft.com/office/drawing/2014/main" id="{8CCF6CFD-210E-420D-BB7F-9F5E48EA31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02174" y="335217"/>
            <a:ext cx="1634067" cy="414867"/>
          </a:xfrm>
          <a:prstGeom prst="rect">
            <a:avLst/>
          </a:prstGeom>
        </p:spPr>
      </p:pic>
      <p:sp>
        <p:nvSpPr>
          <p:cNvPr id="15" name="Textfeld 14">
            <a:extLst>
              <a:ext uri="{FF2B5EF4-FFF2-40B4-BE49-F238E27FC236}">
                <a16:creationId xmlns:a16="http://schemas.microsoft.com/office/drawing/2014/main" id="{50012FB0-88B4-4972-90EF-C3166AC34327}"/>
              </a:ext>
            </a:extLst>
          </p:cNvPr>
          <p:cNvSpPr txBox="1"/>
          <p:nvPr/>
        </p:nvSpPr>
        <p:spPr>
          <a:xfrm>
            <a:off x="11815280" y="6462354"/>
            <a:ext cx="301686" cy="215444"/>
          </a:xfrm>
          <a:prstGeom prst="rect">
            <a:avLst/>
          </a:prstGeom>
          <a:noFill/>
        </p:spPr>
        <p:txBody>
          <a:bodyPr wrap="square" rtlCol="0">
            <a:spAutoFit/>
          </a:bodyPr>
          <a:lstStyle/>
          <a:p>
            <a:fld id="{44717C02-B8AE-45BF-BD76-18824ADE81E6}" type="slidenum">
              <a:rPr lang="de-DE" sz="800" smtClean="0">
                <a:solidFill>
                  <a:schemeClr val="bg1"/>
                </a:solidFill>
                <a:latin typeface="Open Sans" panose="020B0606030504020204" pitchFamily="34" charset="0"/>
                <a:ea typeface="Open Sans" panose="020B0606030504020204" pitchFamily="34" charset="0"/>
                <a:cs typeface="Open Sans" panose="020B0606030504020204" pitchFamily="34" charset="0"/>
              </a:rPr>
              <a:t>81</a:t>
            </a:fld>
            <a:endParaRPr lang="de-DE"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7C8F7BD8-C5D2-C243-8EA1-79A373EE3481}"/>
              </a:ext>
            </a:extLst>
          </p:cNvPr>
          <p:cNvGrpSpPr/>
          <p:nvPr/>
        </p:nvGrpSpPr>
        <p:grpSpPr>
          <a:xfrm>
            <a:off x="159225" y="5937608"/>
            <a:ext cx="2967812" cy="551020"/>
            <a:chOff x="159225" y="5937608"/>
            <a:chExt cx="2967812" cy="551020"/>
          </a:xfrm>
        </p:grpSpPr>
        <p:sp>
          <p:nvSpPr>
            <p:cNvPr id="32" name="Trapezoid 31">
              <a:extLst>
                <a:ext uri="{FF2B5EF4-FFF2-40B4-BE49-F238E27FC236}">
                  <a16:creationId xmlns:a16="http://schemas.microsoft.com/office/drawing/2014/main" id="{49F806CB-5BB2-43EF-874C-DC248458D530}"/>
                </a:ext>
              </a:extLst>
            </p:cNvPr>
            <p:cNvSpPr/>
            <p:nvPr/>
          </p:nvSpPr>
          <p:spPr>
            <a:xfrm>
              <a:off x="159225" y="5937608"/>
              <a:ext cx="2967812" cy="307778"/>
            </a:xfrm>
            <a:prstGeom prst="trapezoid">
              <a:avLst>
                <a:gd name="adj" fmla="val 48475"/>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rapezoid 32">
              <a:extLst>
                <a:ext uri="{FF2B5EF4-FFF2-40B4-BE49-F238E27FC236}">
                  <a16:creationId xmlns:a16="http://schemas.microsoft.com/office/drawing/2014/main" id="{FB609265-B538-4B04-A6A4-2F27ED0330E5}"/>
                </a:ext>
              </a:extLst>
            </p:cNvPr>
            <p:cNvSpPr/>
            <p:nvPr/>
          </p:nvSpPr>
          <p:spPr>
            <a:xfrm flipV="1">
              <a:off x="306719" y="5938905"/>
              <a:ext cx="2670799" cy="549723"/>
            </a:xfrm>
            <a:prstGeom prst="trapezoid">
              <a:avLst>
                <a:gd name="adj" fmla="val 45917"/>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4">
              <a:extLst>
                <a:ext uri="{FF2B5EF4-FFF2-40B4-BE49-F238E27FC236}">
                  <a16:creationId xmlns:a16="http://schemas.microsoft.com/office/drawing/2014/main" id="{1E6FAB11-42B4-B044-A3F2-CFABD84818D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1102" y="5982819"/>
              <a:ext cx="1782942" cy="439200"/>
            </a:xfrm>
            <a:prstGeom prst="rect">
              <a:avLst/>
            </a:prstGeom>
          </p:spPr>
        </p:pic>
      </p:grpSp>
      <p:sp>
        <p:nvSpPr>
          <p:cNvPr id="3" name="Oval 2">
            <a:extLst>
              <a:ext uri="{FF2B5EF4-FFF2-40B4-BE49-F238E27FC236}">
                <a16:creationId xmlns:a16="http://schemas.microsoft.com/office/drawing/2014/main" id="{15DE1E6A-5198-6E49-ACA1-9D3B15C4E365}"/>
              </a:ext>
            </a:extLst>
          </p:cNvPr>
          <p:cNvSpPr/>
          <p:nvPr/>
        </p:nvSpPr>
        <p:spPr>
          <a:xfrm>
            <a:off x="234723" y="1462567"/>
            <a:ext cx="136230" cy="136230"/>
          </a:xfrm>
          <a:prstGeom prst="ellipse">
            <a:avLst/>
          </a:prstGeom>
          <a:solidFill>
            <a:srgbClr val="C7DDFD"/>
          </a:solidFill>
          <a:ln>
            <a:solidFill>
              <a:srgbClr val="C7D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 name="Oval 21">
            <a:extLst>
              <a:ext uri="{FF2B5EF4-FFF2-40B4-BE49-F238E27FC236}">
                <a16:creationId xmlns:a16="http://schemas.microsoft.com/office/drawing/2014/main" id="{7EF06E5B-4751-8B4A-9A72-F218A0D662A8}"/>
              </a:ext>
            </a:extLst>
          </p:cNvPr>
          <p:cNvSpPr/>
          <p:nvPr/>
        </p:nvSpPr>
        <p:spPr>
          <a:xfrm>
            <a:off x="234723" y="2040378"/>
            <a:ext cx="136230" cy="136230"/>
          </a:xfrm>
          <a:prstGeom prst="ellipse">
            <a:avLst/>
          </a:prstGeom>
          <a:solidFill>
            <a:srgbClr val="C7DDFD"/>
          </a:solidFill>
          <a:ln>
            <a:solidFill>
              <a:srgbClr val="C7D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 name="Oval 22">
            <a:extLst>
              <a:ext uri="{FF2B5EF4-FFF2-40B4-BE49-F238E27FC236}">
                <a16:creationId xmlns:a16="http://schemas.microsoft.com/office/drawing/2014/main" id="{22C246C8-775F-7941-AAE8-F85CDE52C7BB}"/>
              </a:ext>
            </a:extLst>
          </p:cNvPr>
          <p:cNvSpPr/>
          <p:nvPr/>
        </p:nvSpPr>
        <p:spPr>
          <a:xfrm>
            <a:off x="234723" y="2615842"/>
            <a:ext cx="136230" cy="136230"/>
          </a:xfrm>
          <a:prstGeom prst="ellipse">
            <a:avLst/>
          </a:prstGeom>
          <a:solidFill>
            <a:srgbClr val="C7DDFD"/>
          </a:solidFill>
          <a:ln>
            <a:solidFill>
              <a:srgbClr val="C7D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 name="Oval 23">
            <a:extLst>
              <a:ext uri="{FF2B5EF4-FFF2-40B4-BE49-F238E27FC236}">
                <a16:creationId xmlns:a16="http://schemas.microsoft.com/office/drawing/2014/main" id="{675F062B-D614-E444-9B09-781DD57DE153}"/>
              </a:ext>
            </a:extLst>
          </p:cNvPr>
          <p:cNvSpPr/>
          <p:nvPr/>
        </p:nvSpPr>
        <p:spPr>
          <a:xfrm>
            <a:off x="234723" y="3700120"/>
            <a:ext cx="136230" cy="136230"/>
          </a:xfrm>
          <a:prstGeom prst="ellipse">
            <a:avLst/>
          </a:prstGeom>
          <a:solidFill>
            <a:srgbClr val="C7DDFD"/>
          </a:solidFill>
          <a:ln>
            <a:solidFill>
              <a:srgbClr val="C7D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 name="Oval 24">
            <a:extLst>
              <a:ext uri="{FF2B5EF4-FFF2-40B4-BE49-F238E27FC236}">
                <a16:creationId xmlns:a16="http://schemas.microsoft.com/office/drawing/2014/main" id="{3BAFA30E-E9D6-FE40-80CC-CB410314BB38}"/>
              </a:ext>
            </a:extLst>
          </p:cNvPr>
          <p:cNvSpPr/>
          <p:nvPr/>
        </p:nvSpPr>
        <p:spPr>
          <a:xfrm>
            <a:off x="234723" y="4205248"/>
            <a:ext cx="136230" cy="136230"/>
          </a:xfrm>
          <a:prstGeom prst="ellipse">
            <a:avLst/>
          </a:prstGeom>
          <a:solidFill>
            <a:srgbClr val="C7DDFD"/>
          </a:solidFill>
          <a:ln>
            <a:solidFill>
              <a:srgbClr val="C7D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 name="Rectangle 3">
            <a:extLst>
              <a:ext uri="{FF2B5EF4-FFF2-40B4-BE49-F238E27FC236}">
                <a16:creationId xmlns:a16="http://schemas.microsoft.com/office/drawing/2014/main" id="{B2991CD1-6E88-7649-82EE-A14566E092EB}"/>
              </a:ext>
            </a:extLst>
          </p:cNvPr>
          <p:cNvSpPr/>
          <p:nvPr/>
        </p:nvSpPr>
        <p:spPr>
          <a:xfrm>
            <a:off x="453534" y="4990527"/>
            <a:ext cx="11224684" cy="687003"/>
          </a:xfrm>
          <a:prstGeom prst="rect">
            <a:avLst/>
          </a:prstGeom>
          <a:solidFill>
            <a:schemeClr val="bg1">
              <a:alpha val="7005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400" b="1" dirty="0">
                <a:solidFill>
                  <a:schemeClr val="tx1"/>
                </a:solidFill>
              </a:rPr>
              <a:t>Most of the ecosystem’s challenges can be addressed by the Tezos blockchain and/or solutions evolving around Tezos!</a:t>
            </a:r>
          </a:p>
        </p:txBody>
      </p:sp>
      <p:sp>
        <p:nvSpPr>
          <p:cNvPr id="6" name="Triangle 5">
            <a:extLst>
              <a:ext uri="{FF2B5EF4-FFF2-40B4-BE49-F238E27FC236}">
                <a16:creationId xmlns:a16="http://schemas.microsoft.com/office/drawing/2014/main" id="{36A1D096-6E68-1344-A981-DCEBC6A7D903}"/>
              </a:ext>
            </a:extLst>
          </p:cNvPr>
          <p:cNvSpPr/>
          <p:nvPr/>
        </p:nvSpPr>
        <p:spPr>
          <a:xfrm rot="5400000">
            <a:off x="195941" y="5250149"/>
            <a:ext cx="514595" cy="164571"/>
          </a:xfrm>
          <a:prstGeom prst="triangle">
            <a:avLst/>
          </a:prstGeom>
          <a:solidFill>
            <a:srgbClr val="C7DDFD"/>
          </a:solidFill>
          <a:ln w="28575">
            <a:solidFill>
              <a:srgbClr val="7A94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cxnSp>
        <p:nvCxnSpPr>
          <p:cNvPr id="8" name="Elbow Connector 7">
            <a:extLst>
              <a:ext uri="{FF2B5EF4-FFF2-40B4-BE49-F238E27FC236}">
                <a16:creationId xmlns:a16="http://schemas.microsoft.com/office/drawing/2014/main" id="{ED0ECF0A-705A-D34F-BFA2-C794A57DB5F1}"/>
              </a:ext>
            </a:extLst>
          </p:cNvPr>
          <p:cNvCxnSpPr>
            <a:cxnSpLocks/>
            <a:stCxn id="3" idx="2"/>
            <a:endCxn id="6" idx="3"/>
          </p:cNvCxnSpPr>
          <p:nvPr/>
        </p:nvCxnSpPr>
        <p:spPr>
          <a:xfrm rot="10800000" flipH="1" flipV="1">
            <a:off x="234723" y="1530681"/>
            <a:ext cx="136230" cy="3801753"/>
          </a:xfrm>
          <a:prstGeom prst="bentConnector3">
            <a:avLst>
              <a:gd name="adj1" fmla="val -71495"/>
            </a:avLst>
          </a:prstGeom>
          <a:ln w="28575">
            <a:solidFill>
              <a:srgbClr val="C7DDFD"/>
            </a:solidFill>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7A34D544-3073-374A-A0B9-D7D92A0432F1}"/>
              </a:ext>
            </a:extLst>
          </p:cNvPr>
          <p:cNvCxnSpPr>
            <a:cxnSpLocks/>
            <a:stCxn id="22" idx="2"/>
            <a:endCxn id="6" idx="3"/>
          </p:cNvCxnSpPr>
          <p:nvPr/>
        </p:nvCxnSpPr>
        <p:spPr>
          <a:xfrm rot="10800000" flipH="1" flipV="1">
            <a:off x="234723" y="2108493"/>
            <a:ext cx="136230" cy="3223942"/>
          </a:xfrm>
          <a:prstGeom prst="bentConnector3">
            <a:avLst>
              <a:gd name="adj1" fmla="val -71495"/>
            </a:avLst>
          </a:prstGeom>
          <a:ln w="28575">
            <a:solidFill>
              <a:srgbClr val="C7DDFD"/>
            </a:solidFill>
          </a:ln>
        </p:spPr>
        <p:style>
          <a:lnRef idx="1">
            <a:schemeClr val="accent1"/>
          </a:lnRef>
          <a:fillRef idx="0">
            <a:schemeClr val="accent1"/>
          </a:fillRef>
          <a:effectRef idx="0">
            <a:schemeClr val="accent1"/>
          </a:effectRef>
          <a:fontRef idx="minor">
            <a:schemeClr val="tx1"/>
          </a:fontRef>
        </p:style>
      </p:cxnSp>
      <p:cxnSp>
        <p:nvCxnSpPr>
          <p:cNvPr id="36" name="Elbow Connector 35">
            <a:extLst>
              <a:ext uri="{FF2B5EF4-FFF2-40B4-BE49-F238E27FC236}">
                <a16:creationId xmlns:a16="http://schemas.microsoft.com/office/drawing/2014/main" id="{3DB84317-3DDD-C044-9E99-1511280A326F}"/>
              </a:ext>
            </a:extLst>
          </p:cNvPr>
          <p:cNvCxnSpPr>
            <a:cxnSpLocks/>
            <a:stCxn id="23" idx="2"/>
            <a:endCxn id="6" idx="3"/>
          </p:cNvCxnSpPr>
          <p:nvPr/>
        </p:nvCxnSpPr>
        <p:spPr>
          <a:xfrm rot="10800000" flipH="1" flipV="1">
            <a:off x="234723" y="2683957"/>
            <a:ext cx="136230" cy="2648478"/>
          </a:xfrm>
          <a:prstGeom prst="bentConnector3">
            <a:avLst>
              <a:gd name="adj1" fmla="val -71495"/>
            </a:avLst>
          </a:prstGeom>
          <a:ln w="28575">
            <a:solidFill>
              <a:srgbClr val="C7DDFD"/>
            </a:solidFill>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D2944C2B-D3AD-FD4C-98EB-A43787F9AC0F}"/>
              </a:ext>
            </a:extLst>
          </p:cNvPr>
          <p:cNvCxnSpPr>
            <a:cxnSpLocks/>
            <a:stCxn id="24" idx="2"/>
            <a:endCxn id="6" idx="3"/>
          </p:cNvCxnSpPr>
          <p:nvPr/>
        </p:nvCxnSpPr>
        <p:spPr>
          <a:xfrm rot="10800000" flipH="1" flipV="1">
            <a:off x="234723" y="3768235"/>
            <a:ext cx="136230" cy="1564200"/>
          </a:xfrm>
          <a:prstGeom prst="bentConnector3">
            <a:avLst>
              <a:gd name="adj1" fmla="val -71495"/>
            </a:avLst>
          </a:prstGeom>
          <a:ln w="28575">
            <a:solidFill>
              <a:srgbClr val="C7DDFD"/>
            </a:solidFill>
          </a:ln>
        </p:spPr>
        <p:style>
          <a:lnRef idx="1">
            <a:schemeClr val="accent1"/>
          </a:lnRef>
          <a:fillRef idx="0">
            <a:schemeClr val="accent1"/>
          </a:fillRef>
          <a:effectRef idx="0">
            <a:schemeClr val="accent1"/>
          </a:effectRef>
          <a:fontRef idx="minor">
            <a:schemeClr val="tx1"/>
          </a:fontRef>
        </p:style>
      </p:cxnSp>
      <p:cxnSp>
        <p:nvCxnSpPr>
          <p:cNvPr id="40" name="Elbow Connector 39">
            <a:extLst>
              <a:ext uri="{FF2B5EF4-FFF2-40B4-BE49-F238E27FC236}">
                <a16:creationId xmlns:a16="http://schemas.microsoft.com/office/drawing/2014/main" id="{37FD3BB1-E209-E44A-B9E7-1ABB87A836E6}"/>
              </a:ext>
            </a:extLst>
          </p:cNvPr>
          <p:cNvCxnSpPr>
            <a:cxnSpLocks/>
            <a:stCxn id="25" idx="2"/>
            <a:endCxn id="6" idx="3"/>
          </p:cNvCxnSpPr>
          <p:nvPr/>
        </p:nvCxnSpPr>
        <p:spPr>
          <a:xfrm rot="10800000" flipH="1" flipV="1">
            <a:off x="234723" y="4273363"/>
            <a:ext cx="136230" cy="1059072"/>
          </a:xfrm>
          <a:prstGeom prst="bentConnector3">
            <a:avLst>
              <a:gd name="adj1" fmla="val -70838"/>
            </a:avLst>
          </a:prstGeom>
          <a:ln w="28575">
            <a:solidFill>
              <a:srgbClr val="C7DDFD"/>
            </a:solidFill>
          </a:ln>
        </p:spPr>
        <p:style>
          <a:lnRef idx="1">
            <a:schemeClr val="accent1"/>
          </a:lnRef>
          <a:fillRef idx="0">
            <a:schemeClr val="accent1"/>
          </a:fillRef>
          <a:effectRef idx="0">
            <a:schemeClr val="accent1"/>
          </a:effectRef>
          <a:fontRef idx="minor">
            <a:schemeClr val="tx1"/>
          </a:fontRef>
        </p:style>
      </p:cxnSp>
      <p:sp>
        <p:nvSpPr>
          <p:cNvPr id="29" name="Datumsplatzhalter 4">
            <a:extLst>
              <a:ext uri="{FF2B5EF4-FFF2-40B4-BE49-F238E27FC236}">
                <a16:creationId xmlns:a16="http://schemas.microsoft.com/office/drawing/2014/main" id="{33C1B6B7-4163-414E-8547-E62FB3A68C49}"/>
              </a:ext>
            </a:extLst>
          </p:cNvPr>
          <p:cNvSpPr txBox="1">
            <a:spLocks/>
          </p:cNvSpPr>
          <p:nvPr/>
        </p:nvSpPr>
        <p:spPr>
          <a:xfrm>
            <a:off x="360363" y="6584851"/>
            <a:ext cx="493866" cy="216000"/>
          </a:xfrm>
          <a:prstGeom prst="rect">
            <a:avLst/>
          </a:prstGeom>
        </p:spPr>
        <p:txBody>
          <a:bodyPr wrap="none" lIns="0" tIns="0" rIns="0" bIns="0" anchor="ctr"/>
          <a:lstStyle>
            <a:defPPr>
              <a:defRPr lang="de-DE"/>
            </a:defPPr>
            <a:lvl1pPr algn="l" rtl="0" eaLnBrk="1" fontAlgn="base" latinLnBrk="0" hangingPunct="1">
              <a:spcBef>
                <a:spcPct val="0"/>
              </a:spcBef>
              <a:spcAft>
                <a:spcPct val="0"/>
              </a:spcAft>
              <a:defRPr kumimoji="0" lang="de-DE" sz="700" kern="12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2021-11-22</a:t>
            </a:r>
            <a:endParaRPr kumimoji="0" lang="en-US" sz="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1" name="Fußzeilenplatzhalter 2">
            <a:extLst>
              <a:ext uri="{FF2B5EF4-FFF2-40B4-BE49-F238E27FC236}">
                <a16:creationId xmlns:a16="http://schemas.microsoft.com/office/drawing/2014/main" id="{8E90F76C-7838-4731-8996-B5EC6C534D71}"/>
              </a:ext>
            </a:extLst>
          </p:cNvPr>
          <p:cNvSpPr txBox="1">
            <a:spLocks/>
          </p:cNvSpPr>
          <p:nvPr/>
        </p:nvSpPr>
        <p:spPr>
          <a:xfrm>
            <a:off x="881309" y="6584951"/>
            <a:ext cx="5012928" cy="215900"/>
          </a:xfrm>
          <a:prstGeom prst="rect">
            <a:avLst/>
          </a:prstGeom>
        </p:spPr>
        <p:txBody>
          <a:bodyPr vert="horz" lIns="0" tIns="45715" rIns="91429" bIns="45715" rtlCol="0" anchor="ctr"/>
          <a:lstStyle>
            <a:defPPr>
              <a:defRPr lang="de-DE"/>
            </a:defPPr>
            <a:lvl1pPr algn="l" rtl="0" fontAlgn="base">
              <a:spcBef>
                <a:spcPct val="0"/>
              </a:spcBef>
              <a:spcAft>
                <a:spcPct val="0"/>
              </a:spcAft>
              <a:defRPr sz="700" kern="12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err="1">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Tezos</a:t>
            </a:r>
            <a:r>
              <a:rPr kumimoji="0" lang="en-US" sz="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Deep Dive Deck</a:t>
            </a:r>
          </a:p>
        </p:txBody>
      </p:sp>
    </p:spTree>
    <p:extLst>
      <p:ext uri="{BB962C8B-B14F-4D97-AF65-F5344CB8AC3E}">
        <p14:creationId xmlns:p14="http://schemas.microsoft.com/office/powerpoint/2010/main" val="1534359244"/>
      </p:ext>
    </p:extLst>
  </p:cSld>
  <p:clrMapOvr>
    <a:masterClrMapping/>
  </p:clrMapOvr>
  <p:transition spd="slow">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Grafik 313" descr="Ein Bild, das Tisch, Regenschirm, blau, Regen enthält.&#10;&#10;Automatisch generierte Beschreibung">
            <a:extLst>
              <a:ext uri="{FF2B5EF4-FFF2-40B4-BE49-F238E27FC236}">
                <a16:creationId xmlns:a16="http://schemas.microsoft.com/office/drawing/2014/main" id="{8B11371E-0258-4648-BB89-84DECFE7695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23000"/>
                    </a14:imgEffect>
                  </a14:imgLayer>
                </a14:imgProps>
              </a:ext>
              <a:ext uri="{28A0092B-C50C-407E-A947-70E740481C1C}">
                <a14:useLocalDpi xmlns:a14="http://schemas.microsoft.com/office/drawing/2010/main"/>
              </a:ext>
            </a:extLst>
          </a:blip>
          <a:srcRect b="-22"/>
          <a:stretch/>
        </p:blipFill>
        <p:spPr>
          <a:xfrm flipH="1">
            <a:off x="-51370" y="0"/>
            <a:ext cx="12243370" cy="6859856"/>
          </a:xfrm>
          <a:prstGeom prst="rect">
            <a:avLst/>
          </a:prstGeom>
        </p:spPr>
      </p:pic>
      <p:sp>
        <p:nvSpPr>
          <p:cNvPr id="5" name="Rechteck 4">
            <a:extLst>
              <a:ext uri="{FF2B5EF4-FFF2-40B4-BE49-F238E27FC236}">
                <a16:creationId xmlns:a16="http://schemas.microsoft.com/office/drawing/2014/main" id="{B1998590-5D99-4342-B9D7-833630A34C80}"/>
              </a:ext>
            </a:extLst>
          </p:cNvPr>
          <p:cNvSpPr/>
          <p:nvPr/>
        </p:nvSpPr>
        <p:spPr>
          <a:xfrm>
            <a:off x="-51370" y="-36588"/>
            <a:ext cx="12234492" cy="6894588"/>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Rechteck 31">
            <a:extLst>
              <a:ext uri="{FF2B5EF4-FFF2-40B4-BE49-F238E27FC236}">
                <a16:creationId xmlns:a16="http://schemas.microsoft.com/office/drawing/2014/main" id="{2FB9F71E-6238-4BE9-9D0B-D9976BF1B689}"/>
              </a:ext>
            </a:extLst>
          </p:cNvPr>
          <p:cNvSpPr/>
          <p:nvPr/>
        </p:nvSpPr>
        <p:spPr>
          <a:xfrm flipH="1">
            <a:off x="0" y="0"/>
            <a:ext cx="4766429" cy="6858000"/>
          </a:xfrm>
          <a:custGeom>
            <a:avLst/>
            <a:gdLst>
              <a:gd name="connsiteX0" fmla="*/ 0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0 w 4710397"/>
              <a:gd name="connsiteY4" fmla="*/ 0 h 6858000"/>
              <a:gd name="connsiteX0" fmla="*/ 831273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831273 w 4710397"/>
              <a:gd name="connsiteY4" fmla="*/ 0 h 6858000"/>
              <a:gd name="connsiteX0" fmla="*/ 1648692 w 5527816"/>
              <a:gd name="connsiteY0" fmla="*/ 0 h 6858000"/>
              <a:gd name="connsiteX1" fmla="*/ 5527816 w 5527816"/>
              <a:gd name="connsiteY1" fmla="*/ 0 h 6858000"/>
              <a:gd name="connsiteX2" fmla="*/ 5527816 w 5527816"/>
              <a:gd name="connsiteY2" fmla="*/ 6858000 h 6858000"/>
              <a:gd name="connsiteX3" fmla="*/ 0 w 5527816"/>
              <a:gd name="connsiteY3" fmla="*/ 6844145 h 6858000"/>
              <a:gd name="connsiteX4" fmla="*/ 1648692 w 5527816"/>
              <a:gd name="connsiteY4" fmla="*/ 0 h 6858000"/>
              <a:gd name="connsiteX0" fmla="*/ 1690256 w 5569380"/>
              <a:gd name="connsiteY0" fmla="*/ 0 h 6858000"/>
              <a:gd name="connsiteX1" fmla="*/ 5569380 w 5569380"/>
              <a:gd name="connsiteY1" fmla="*/ 0 h 6858000"/>
              <a:gd name="connsiteX2" fmla="*/ 5569380 w 5569380"/>
              <a:gd name="connsiteY2" fmla="*/ 6858000 h 6858000"/>
              <a:gd name="connsiteX3" fmla="*/ 0 w 5569380"/>
              <a:gd name="connsiteY3" fmla="*/ 6857999 h 6858000"/>
              <a:gd name="connsiteX4" fmla="*/ 1690256 w 556938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380" h="6858000">
                <a:moveTo>
                  <a:pt x="1690256" y="0"/>
                </a:moveTo>
                <a:lnTo>
                  <a:pt x="5569380" y="0"/>
                </a:lnTo>
                <a:lnTo>
                  <a:pt x="5569380" y="6858000"/>
                </a:lnTo>
                <a:lnTo>
                  <a:pt x="0" y="6857999"/>
                </a:lnTo>
                <a:lnTo>
                  <a:pt x="1690256" y="0"/>
                </a:lnTo>
                <a:close/>
              </a:path>
            </a:pathLst>
          </a:custGeom>
          <a:solidFill>
            <a:srgbClr val="7A94B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Rechteck 26">
            <a:extLst>
              <a:ext uri="{FF2B5EF4-FFF2-40B4-BE49-F238E27FC236}">
                <a16:creationId xmlns:a16="http://schemas.microsoft.com/office/drawing/2014/main" id="{EC54C813-EAC8-4D2B-85B1-45AD638071EE}"/>
              </a:ext>
            </a:extLst>
          </p:cNvPr>
          <p:cNvSpPr/>
          <p:nvPr/>
        </p:nvSpPr>
        <p:spPr>
          <a:xfrm flipH="1">
            <a:off x="-51370" y="-12526"/>
            <a:ext cx="4363287" cy="6885710"/>
          </a:xfrm>
          <a:custGeom>
            <a:avLst/>
            <a:gdLst>
              <a:gd name="connsiteX0" fmla="*/ 0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0 w 4710397"/>
              <a:gd name="connsiteY4" fmla="*/ 0 h 6858000"/>
              <a:gd name="connsiteX0" fmla="*/ 0 w 5084470"/>
              <a:gd name="connsiteY0" fmla="*/ 27709 h 6858000"/>
              <a:gd name="connsiteX1" fmla="*/ 5084470 w 5084470"/>
              <a:gd name="connsiteY1" fmla="*/ 0 h 6858000"/>
              <a:gd name="connsiteX2" fmla="*/ 5084470 w 5084470"/>
              <a:gd name="connsiteY2" fmla="*/ 6858000 h 6858000"/>
              <a:gd name="connsiteX3" fmla="*/ 374073 w 5084470"/>
              <a:gd name="connsiteY3" fmla="*/ 6858000 h 6858000"/>
              <a:gd name="connsiteX4" fmla="*/ 0 w 5084470"/>
              <a:gd name="connsiteY4" fmla="*/ 27709 h 6858000"/>
              <a:gd name="connsiteX0" fmla="*/ 0 w 5098325"/>
              <a:gd name="connsiteY0" fmla="*/ 0 h 6885710"/>
              <a:gd name="connsiteX1" fmla="*/ 5098325 w 5098325"/>
              <a:gd name="connsiteY1" fmla="*/ 27710 h 6885710"/>
              <a:gd name="connsiteX2" fmla="*/ 5098325 w 5098325"/>
              <a:gd name="connsiteY2" fmla="*/ 6885710 h 6885710"/>
              <a:gd name="connsiteX3" fmla="*/ 387928 w 5098325"/>
              <a:gd name="connsiteY3" fmla="*/ 6885710 h 6885710"/>
              <a:gd name="connsiteX4" fmla="*/ 0 w 5098325"/>
              <a:gd name="connsiteY4" fmla="*/ 0 h 6885710"/>
              <a:gd name="connsiteX0" fmla="*/ 0 w 5098325"/>
              <a:gd name="connsiteY0" fmla="*/ 0 h 6885710"/>
              <a:gd name="connsiteX1" fmla="*/ 5098325 w 5098325"/>
              <a:gd name="connsiteY1" fmla="*/ 27710 h 6885710"/>
              <a:gd name="connsiteX2" fmla="*/ 5098325 w 5098325"/>
              <a:gd name="connsiteY2" fmla="*/ 6885710 h 6885710"/>
              <a:gd name="connsiteX3" fmla="*/ 720437 w 5098325"/>
              <a:gd name="connsiteY3" fmla="*/ 6885710 h 6885710"/>
              <a:gd name="connsiteX4" fmla="*/ 0 w 5098325"/>
              <a:gd name="connsiteY4" fmla="*/ 0 h 68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325" h="6885710">
                <a:moveTo>
                  <a:pt x="0" y="0"/>
                </a:moveTo>
                <a:lnTo>
                  <a:pt x="5098325" y="27710"/>
                </a:lnTo>
                <a:lnTo>
                  <a:pt x="5098325" y="6885710"/>
                </a:lnTo>
                <a:lnTo>
                  <a:pt x="720437" y="6885710"/>
                </a:lnTo>
                <a:lnTo>
                  <a:pt x="0" y="0"/>
                </a:lnTo>
                <a:close/>
              </a:path>
            </a:pathLst>
          </a:custGeom>
          <a:solidFill>
            <a:srgbClr val="7A94B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5BED41E6-41D6-45D0-B501-24AA4DB51AE5}"/>
              </a:ext>
            </a:extLst>
          </p:cNvPr>
          <p:cNvSpPr/>
          <p:nvPr/>
        </p:nvSpPr>
        <p:spPr>
          <a:xfrm>
            <a:off x="311743" y="890860"/>
            <a:ext cx="11725352" cy="5550587"/>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4A13587A-EFA4-45EC-848A-F0B1C58F4AAA}"/>
              </a:ext>
            </a:extLst>
          </p:cNvPr>
          <p:cNvSpPr/>
          <p:nvPr/>
        </p:nvSpPr>
        <p:spPr>
          <a:xfrm>
            <a:off x="-21443" y="6246062"/>
            <a:ext cx="12213443" cy="627480"/>
          </a:xfrm>
          <a:prstGeom prst="rect">
            <a:avLst/>
          </a:prstGeom>
          <a:solidFill>
            <a:srgbClr val="738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a:extLst>
              <a:ext uri="{FF2B5EF4-FFF2-40B4-BE49-F238E27FC236}">
                <a16:creationId xmlns:a16="http://schemas.microsoft.com/office/drawing/2014/main" id="{0DE6AD8B-996E-4167-B0F2-BAE9E001E438}"/>
              </a:ext>
            </a:extLst>
          </p:cNvPr>
          <p:cNvSpPr txBox="1"/>
          <p:nvPr/>
        </p:nvSpPr>
        <p:spPr>
          <a:xfrm>
            <a:off x="382739" y="409524"/>
            <a:ext cx="6028335" cy="369332"/>
          </a:xfrm>
          <a:prstGeom prst="rect">
            <a:avLst/>
          </a:prstGeom>
          <a:noFill/>
        </p:spPr>
        <p:txBody>
          <a:bodyPr wrap="square">
            <a:spAutoFit/>
          </a:bodyPr>
          <a:lstStyle/>
          <a:p>
            <a:r>
              <a:rPr lang="de-DE"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ECOSYSTEM, VALIDATION ENHANCED</a:t>
            </a:r>
          </a:p>
        </p:txBody>
      </p:sp>
      <p:pic>
        <p:nvPicPr>
          <p:cNvPr id="18" name="Grafik 17">
            <a:extLst>
              <a:ext uri="{FF2B5EF4-FFF2-40B4-BE49-F238E27FC236}">
                <a16:creationId xmlns:a16="http://schemas.microsoft.com/office/drawing/2014/main" id="{36DD3BB7-52BB-4C35-AEA0-75B284C82B2B}"/>
              </a:ext>
            </a:extLst>
          </p:cNvPr>
          <p:cNvPicPr>
            <a:picLocks noChangeAspect="1"/>
          </p:cNvPicPr>
          <p:nvPr/>
        </p:nvPicPr>
        <p:blipFill>
          <a:blip r:embed="rId5" cstate="email">
            <a:duotone>
              <a:srgbClr val="C5C6C8">
                <a:shade val="45000"/>
                <a:satMod val="135000"/>
              </a:srgbClr>
              <a:prstClr val="white"/>
            </a:duotone>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30093" y="1299278"/>
            <a:ext cx="733740" cy="733740"/>
          </a:xfrm>
          <a:prstGeom prst="rect">
            <a:avLst/>
          </a:prstGeom>
        </p:spPr>
      </p:pic>
      <p:pic>
        <p:nvPicPr>
          <p:cNvPr id="21" name="Grafik 20">
            <a:extLst>
              <a:ext uri="{FF2B5EF4-FFF2-40B4-BE49-F238E27FC236}">
                <a16:creationId xmlns:a16="http://schemas.microsoft.com/office/drawing/2014/main" id="{00186C09-50D9-4223-A637-8CBF69B652D2}"/>
              </a:ext>
            </a:extLst>
          </p:cNvPr>
          <p:cNvPicPr>
            <a:picLocks noChangeAspect="1"/>
          </p:cNvPicPr>
          <p:nvPr/>
        </p:nvPicPr>
        <p:blipFill>
          <a:blip r:embed="rId7" cstate="email">
            <a:duotone>
              <a:srgbClr val="C5C6C8">
                <a:shade val="45000"/>
                <a:satMod val="135000"/>
              </a:srgbClr>
              <a:prstClr val="white"/>
            </a:duotone>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789987" y="2422994"/>
            <a:ext cx="613952" cy="613952"/>
          </a:xfrm>
          <a:prstGeom prst="rect">
            <a:avLst/>
          </a:prstGeom>
        </p:spPr>
      </p:pic>
      <p:pic>
        <p:nvPicPr>
          <p:cNvPr id="22" name="Grafik 21">
            <a:extLst>
              <a:ext uri="{FF2B5EF4-FFF2-40B4-BE49-F238E27FC236}">
                <a16:creationId xmlns:a16="http://schemas.microsoft.com/office/drawing/2014/main" id="{B277A916-8B93-426F-9DF6-75704B29C1F3}"/>
              </a:ext>
            </a:extLst>
          </p:cNvPr>
          <p:cNvPicPr>
            <a:picLocks noChangeAspect="1"/>
          </p:cNvPicPr>
          <p:nvPr/>
        </p:nvPicPr>
        <p:blipFill>
          <a:blip r:embed="rId9" cstate="email">
            <a:duotone>
              <a:srgbClr val="C5C6C8">
                <a:shade val="45000"/>
                <a:satMod val="135000"/>
              </a:srgbClr>
              <a:prstClr val="white"/>
            </a:duotone>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132745" y="1399569"/>
            <a:ext cx="638176" cy="633449"/>
          </a:xfrm>
          <a:prstGeom prst="rect">
            <a:avLst/>
          </a:prstGeom>
        </p:spPr>
      </p:pic>
      <p:pic>
        <p:nvPicPr>
          <p:cNvPr id="23" name="Grafik 22">
            <a:extLst>
              <a:ext uri="{FF2B5EF4-FFF2-40B4-BE49-F238E27FC236}">
                <a16:creationId xmlns:a16="http://schemas.microsoft.com/office/drawing/2014/main" id="{909136D0-AC02-45FB-9530-A73D7CEB346A}"/>
              </a:ext>
            </a:extLst>
          </p:cNvPr>
          <p:cNvPicPr>
            <a:picLocks noChangeAspect="1"/>
          </p:cNvPicPr>
          <p:nvPr/>
        </p:nvPicPr>
        <p:blipFill>
          <a:blip r:embed="rId9" cstate="email">
            <a:duotone>
              <a:srgbClr val="C5C6C8">
                <a:shade val="45000"/>
                <a:satMod val="135000"/>
              </a:srgbClr>
              <a:prstClr val="white"/>
            </a:duotone>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87630" y="2413245"/>
            <a:ext cx="638176" cy="633449"/>
          </a:xfrm>
          <a:prstGeom prst="rect">
            <a:avLst/>
          </a:prstGeom>
        </p:spPr>
      </p:pic>
      <p:sp>
        <p:nvSpPr>
          <p:cNvPr id="24" name="Rechteck 23">
            <a:extLst>
              <a:ext uri="{FF2B5EF4-FFF2-40B4-BE49-F238E27FC236}">
                <a16:creationId xmlns:a16="http://schemas.microsoft.com/office/drawing/2014/main" id="{D2BA370A-FA67-45EE-A15E-0466068B070B}"/>
              </a:ext>
            </a:extLst>
          </p:cNvPr>
          <p:cNvSpPr/>
          <p:nvPr/>
        </p:nvSpPr>
        <p:spPr>
          <a:xfrm>
            <a:off x="3132745" y="2514705"/>
            <a:ext cx="3744866" cy="457200"/>
          </a:xfrm>
          <a:prstGeom prst="rect">
            <a:avLst/>
          </a:prstGeom>
          <a:solidFill>
            <a:srgbClr val="7A94BF"/>
          </a:solidFill>
          <a:ln w="12700" cap="flat" cmpd="sng" algn="ctr">
            <a:noFill/>
            <a:prstDash val="solid"/>
            <a:miter lim="800000"/>
          </a:ln>
          <a:effectLst/>
        </p:spPr>
        <p:txBody>
          <a:bodyPr rtlCol="0" anchor="ctr"/>
          <a:lstStyle/>
          <a:p>
            <a:pPr algn="ctr">
              <a:defRPr/>
            </a:pPr>
            <a:r>
              <a:rPr lang="en-US" sz="1600"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t>Homologation</a:t>
            </a:r>
          </a:p>
        </p:txBody>
      </p:sp>
      <p:cxnSp>
        <p:nvCxnSpPr>
          <p:cNvPr id="25" name="Gerade Verbindung mit Pfeil 24">
            <a:extLst>
              <a:ext uri="{FF2B5EF4-FFF2-40B4-BE49-F238E27FC236}">
                <a16:creationId xmlns:a16="http://schemas.microsoft.com/office/drawing/2014/main" id="{F661374F-1C16-4807-86AD-7AA0596CCE59}"/>
              </a:ext>
            </a:extLst>
          </p:cNvPr>
          <p:cNvCxnSpPr>
            <a:cxnSpLocks/>
            <a:stCxn id="22" idx="2"/>
          </p:cNvCxnSpPr>
          <p:nvPr/>
        </p:nvCxnSpPr>
        <p:spPr>
          <a:xfrm>
            <a:off x="3451833" y="2033018"/>
            <a:ext cx="0" cy="442711"/>
          </a:xfrm>
          <a:prstGeom prst="straightConnector1">
            <a:avLst/>
          </a:prstGeom>
          <a:noFill/>
          <a:ln w="25400" cap="flat" cmpd="sng" algn="ctr">
            <a:solidFill>
              <a:srgbClr val="7A94BF"/>
            </a:solidFill>
            <a:prstDash val="solid"/>
            <a:miter lim="800000"/>
            <a:tailEnd type="triangle"/>
          </a:ln>
          <a:effectLst/>
        </p:spPr>
      </p:cxnSp>
      <p:cxnSp>
        <p:nvCxnSpPr>
          <p:cNvPr id="26" name="Gerade Verbindung mit Pfeil 25">
            <a:extLst>
              <a:ext uri="{FF2B5EF4-FFF2-40B4-BE49-F238E27FC236}">
                <a16:creationId xmlns:a16="http://schemas.microsoft.com/office/drawing/2014/main" id="{07964DF8-1E35-4D39-B677-07543BDF02DE}"/>
              </a:ext>
            </a:extLst>
          </p:cNvPr>
          <p:cNvCxnSpPr/>
          <p:nvPr/>
        </p:nvCxnSpPr>
        <p:spPr>
          <a:xfrm>
            <a:off x="2609351" y="1716293"/>
            <a:ext cx="421105" cy="0"/>
          </a:xfrm>
          <a:prstGeom prst="straightConnector1">
            <a:avLst/>
          </a:prstGeom>
          <a:noFill/>
          <a:ln w="25400" cap="flat" cmpd="sng" algn="ctr">
            <a:solidFill>
              <a:srgbClr val="7A94BF"/>
            </a:solidFill>
            <a:prstDash val="solid"/>
            <a:miter lim="800000"/>
            <a:tailEnd type="triangle"/>
          </a:ln>
          <a:effectLst/>
        </p:spPr>
      </p:cxnSp>
      <p:cxnSp>
        <p:nvCxnSpPr>
          <p:cNvPr id="27" name="Gerade Verbindung mit Pfeil 26">
            <a:extLst>
              <a:ext uri="{FF2B5EF4-FFF2-40B4-BE49-F238E27FC236}">
                <a16:creationId xmlns:a16="http://schemas.microsoft.com/office/drawing/2014/main" id="{8B6659E4-4B71-4C7C-8B6D-276D8DE8BB0D}"/>
              </a:ext>
            </a:extLst>
          </p:cNvPr>
          <p:cNvCxnSpPr>
            <a:cxnSpLocks/>
            <a:stCxn id="24" idx="3"/>
            <a:endCxn id="23" idx="1"/>
          </p:cNvCxnSpPr>
          <p:nvPr/>
        </p:nvCxnSpPr>
        <p:spPr>
          <a:xfrm flipV="1">
            <a:off x="6877611" y="2729970"/>
            <a:ext cx="1110019" cy="13335"/>
          </a:xfrm>
          <a:prstGeom prst="straightConnector1">
            <a:avLst/>
          </a:prstGeom>
          <a:noFill/>
          <a:ln w="25400" cap="flat" cmpd="sng" algn="ctr">
            <a:solidFill>
              <a:srgbClr val="7A94BF"/>
            </a:solidFill>
            <a:prstDash val="solid"/>
            <a:miter lim="800000"/>
            <a:tailEnd type="triangle"/>
          </a:ln>
          <a:effectLst/>
        </p:spPr>
      </p:cxnSp>
      <p:grpSp>
        <p:nvGrpSpPr>
          <p:cNvPr id="28" name="Gruppieren 27">
            <a:extLst>
              <a:ext uri="{FF2B5EF4-FFF2-40B4-BE49-F238E27FC236}">
                <a16:creationId xmlns:a16="http://schemas.microsoft.com/office/drawing/2014/main" id="{F23BE2F7-C6EC-4567-9488-9D005BBDBEF2}"/>
              </a:ext>
            </a:extLst>
          </p:cNvPr>
          <p:cNvGrpSpPr/>
          <p:nvPr/>
        </p:nvGrpSpPr>
        <p:grpSpPr>
          <a:xfrm>
            <a:off x="8342398" y="1004411"/>
            <a:ext cx="1112895" cy="3717943"/>
            <a:chOff x="7393405" y="2189562"/>
            <a:chExt cx="1112895" cy="3717943"/>
          </a:xfrm>
        </p:grpSpPr>
        <p:cxnSp>
          <p:nvCxnSpPr>
            <p:cNvPr id="29" name="Gerader Verbinder 28">
              <a:extLst>
                <a:ext uri="{FF2B5EF4-FFF2-40B4-BE49-F238E27FC236}">
                  <a16:creationId xmlns:a16="http://schemas.microsoft.com/office/drawing/2014/main" id="{8C8DA5F9-6C09-47CB-8A00-D0DBA7EF86B6}"/>
                </a:ext>
              </a:extLst>
            </p:cNvPr>
            <p:cNvCxnSpPr>
              <a:cxnSpLocks/>
              <a:stCxn id="30" idx="8"/>
            </p:cNvCxnSpPr>
            <p:nvPr/>
          </p:nvCxnSpPr>
          <p:spPr>
            <a:xfrm flipH="1">
              <a:off x="7712243" y="2934016"/>
              <a:ext cx="5760" cy="2973489"/>
            </a:xfrm>
            <a:prstGeom prst="line">
              <a:avLst/>
            </a:prstGeom>
            <a:noFill/>
            <a:ln w="6350" cap="flat" cmpd="sng" algn="ctr">
              <a:solidFill>
                <a:srgbClr val="7A94BF"/>
              </a:solidFill>
              <a:prstDash val="dash"/>
              <a:miter lim="800000"/>
            </a:ln>
            <a:effectLst/>
          </p:spPr>
        </p:cxnSp>
        <p:sp>
          <p:nvSpPr>
            <p:cNvPr id="30" name="Sprechblase: oval 29">
              <a:extLst>
                <a:ext uri="{FF2B5EF4-FFF2-40B4-BE49-F238E27FC236}">
                  <a16:creationId xmlns:a16="http://schemas.microsoft.com/office/drawing/2014/main" id="{302E990B-5EB7-4E4A-8FE3-B8044C4671A3}"/>
                </a:ext>
              </a:extLst>
            </p:cNvPr>
            <p:cNvSpPr/>
            <p:nvPr/>
          </p:nvSpPr>
          <p:spPr>
            <a:xfrm>
              <a:off x="7393405" y="2189562"/>
              <a:ext cx="1112895" cy="661737"/>
            </a:xfrm>
            <a:prstGeom prst="wedgeEllipseCallout">
              <a:avLst/>
            </a:prstGeom>
            <a:solidFill>
              <a:srgbClr val="7A94BF"/>
            </a:solidFill>
            <a:ln w="12700" cap="flat" cmpd="sng" algn="ctr">
              <a:noFill/>
              <a:prstDash val="solid"/>
              <a:miter lim="800000"/>
            </a:ln>
            <a:effectLst/>
          </p:spPr>
          <p:txBody>
            <a:bodyPr rtlCol="0" anchor="ctr"/>
            <a:lstStyle/>
            <a:p>
              <a:pPr algn="ctr">
                <a:defRPr/>
              </a:pPr>
              <a:r>
                <a:rPr lang="en-US" sz="1600" kern="0">
                  <a:solidFill>
                    <a:srgbClr val="FFFFFF"/>
                  </a:solidFill>
                  <a:latin typeface="Open Sans" panose="020B0606030504020204" pitchFamily="34" charset="0"/>
                  <a:ea typeface="Open Sans" panose="020B0606030504020204" pitchFamily="34" charset="0"/>
                  <a:cs typeface="Open Sans" panose="020B0606030504020204" pitchFamily="34" charset="0"/>
                </a:rPr>
                <a:t>Audit!</a:t>
              </a:r>
            </a:p>
          </p:txBody>
        </p:sp>
      </p:grpSp>
      <p:grpSp>
        <p:nvGrpSpPr>
          <p:cNvPr id="31" name="Gruppieren 30">
            <a:extLst>
              <a:ext uri="{FF2B5EF4-FFF2-40B4-BE49-F238E27FC236}">
                <a16:creationId xmlns:a16="http://schemas.microsoft.com/office/drawing/2014/main" id="{F3C70B60-3689-46F6-B03C-69EEFDA42B97}"/>
              </a:ext>
            </a:extLst>
          </p:cNvPr>
          <p:cNvGrpSpPr/>
          <p:nvPr/>
        </p:nvGrpSpPr>
        <p:grpSpPr>
          <a:xfrm>
            <a:off x="8643521" y="1666148"/>
            <a:ext cx="1965833" cy="2117173"/>
            <a:chOff x="7694528" y="2851299"/>
            <a:chExt cx="1965833" cy="2117173"/>
          </a:xfrm>
        </p:grpSpPr>
        <p:sp>
          <p:nvSpPr>
            <p:cNvPr id="32" name="Rechteck 31">
              <a:extLst>
                <a:ext uri="{FF2B5EF4-FFF2-40B4-BE49-F238E27FC236}">
                  <a16:creationId xmlns:a16="http://schemas.microsoft.com/office/drawing/2014/main" id="{9B57B3AC-F861-4627-8BF5-E5C251F56EB0}"/>
                </a:ext>
              </a:extLst>
            </p:cNvPr>
            <p:cNvSpPr/>
            <p:nvPr/>
          </p:nvSpPr>
          <p:spPr>
            <a:xfrm>
              <a:off x="8625168" y="2851299"/>
              <a:ext cx="1035193" cy="366870"/>
            </a:xfrm>
            <a:prstGeom prst="rect">
              <a:avLst/>
            </a:prstGeom>
            <a:solidFill>
              <a:srgbClr val="7A94BF"/>
            </a:solidFill>
            <a:ln w="12700" cap="flat" cmpd="sng" algn="ctr">
              <a:noFill/>
              <a:prstDash val="solid"/>
              <a:miter lim="800000"/>
            </a:ln>
            <a:effectLst/>
          </p:spPr>
          <p:txBody>
            <a:bodyPr rtlCol="0" anchor="ctr"/>
            <a:lstStyle/>
            <a:p>
              <a:pPr algn="ctr">
                <a:defRPr/>
              </a:pPr>
              <a:r>
                <a:rPr lang="en-US" sz="1600" kern="0">
                  <a:solidFill>
                    <a:srgbClr val="FFFFFF"/>
                  </a:solidFill>
                  <a:latin typeface="Open Sans" panose="020B0606030504020204" pitchFamily="34" charset="0"/>
                  <a:ea typeface="Open Sans" panose="020B0606030504020204" pitchFamily="34" charset="0"/>
                  <a:cs typeface="Open Sans" panose="020B0606030504020204" pitchFamily="34" charset="0"/>
                </a:rPr>
                <a:t>Verify</a:t>
              </a:r>
            </a:p>
          </p:txBody>
        </p:sp>
        <p:cxnSp>
          <p:nvCxnSpPr>
            <p:cNvPr id="33" name="Verbinder: gewinkelt 32">
              <a:extLst>
                <a:ext uri="{FF2B5EF4-FFF2-40B4-BE49-F238E27FC236}">
                  <a16:creationId xmlns:a16="http://schemas.microsoft.com/office/drawing/2014/main" id="{800D1333-A6EA-4E67-B6A0-43173F8BE269}"/>
                </a:ext>
              </a:extLst>
            </p:cNvPr>
            <p:cNvCxnSpPr>
              <a:stCxn id="35" idx="3"/>
              <a:endCxn id="32" idx="1"/>
            </p:cNvCxnSpPr>
            <p:nvPr/>
          </p:nvCxnSpPr>
          <p:spPr>
            <a:xfrm flipV="1">
              <a:off x="7694528" y="3034734"/>
              <a:ext cx="930640" cy="1933738"/>
            </a:xfrm>
            <a:prstGeom prst="bentConnector3">
              <a:avLst/>
            </a:prstGeom>
            <a:noFill/>
            <a:ln w="25400" cap="flat" cmpd="sng" algn="ctr">
              <a:solidFill>
                <a:srgbClr val="7A94BF"/>
              </a:solidFill>
              <a:prstDash val="solid"/>
              <a:miter lim="800000"/>
              <a:tailEnd type="triangle"/>
            </a:ln>
            <a:effectLst/>
          </p:spPr>
        </p:cxnSp>
      </p:grpSp>
      <p:grpSp>
        <p:nvGrpSpPr>
          <p:cNvPr id="34" name="Gruppieren 33">
            <a:extLst>
              <a:ext uri="{FF2B5EF4-FFF2-40B4-BE49-F238E27FC236}">
                <a16:creationId xmlns:a16="http://schemas.microsoft.com/office/drawing/2014/main" id="{06DC0536-31C7-4406-980F-5B9B81475EEE}"/>
              </a:ext>
            </a:extLst>
          </p:cNvPr>
          <p:cNvGrpSpPr/>
          <p:nvPr/>
        </p:nvGrpSpPr>
        <p:grpSpPr>
          <a:xfrm>
            <a:off x="6948609" y="3464233"/>
            <a:ext cx="1694912" cy="638175"/>
            <a:chOff x="5898462" y="5458598"/>
            <a:chExt cx="1694912" cy="638175"/>
          </a:xfrm>
        </p:grpSpPr>
        <p:pic>
          <p:nvPicPr>
            <p:cNvPr id="35" name="Grafik 34">
              <a:extLst>
                <a:ext uri="{FF2B5EF4-FFF2-40B4-BE49-F238E27FC236}">
                  <a16:creationId xmlns:a16="http://schemas.microsoft.com/office/drawing/2014/main" id="{0B93F3CE-56CC-422E-88B3-61128325180C}"/>
                </a:ext>
              </a:extLst>
            </p:cNvPr>
            <p:cNvPicPr>
              <a:picLocks noChangeAspect="1"/>
            </p:cNvPicPr>
            <p:nvPr/>
          </p:nvPicPr>
          <p:blipFill>
            <a:blip r:embed="rId11" cstate="email">
              <a:duotone>
                <a:srgbClr val="C5C6C8">
                  <a:shade val="45000"/>
                  <a:satMod val="135000"/>
                </a:srgbClr>
                <a:prstClr val="white"/>
              </a:duotone>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955199" y="5458598"/>
              <a:ext cx="638175" cy="638175"/>
            </a:xfrm>
            <a:prstGeom prst="rect">
              <a:avLst/>
            </a:prstGeom>
          </p:spPr>
        </p:pic>
        <p:cxnSp>
          <p:nvCxnSpPr>
            <p:cNvPr id="36" name="Gerade Verbindung mit Pfeil 35">
              <a:extLst>
                <a:ext uri="{FF2B5EF4-FFF2-40B4-BE49-F238E27FC236}">
                  <a16:creationId xmlns:a16="http://schemas.microsoft.com/office/drawing/2014/main" id="{83A99138-8CFE-45F8-BD89-59391F0B2399}"/>
                </a:ext>
              </a:extLst>
            </p:cNvPr>
            <p:cNvCxnSpPr>
              <a:cxnSpLocks/>
            </p:cNvCxnSpPr>
            <p:nvPr/>
          </p:nvCxnSpPr>
          <p:spPr>
            <a:xfrm flipV="1">
              <a:off x="5898462" y="5747278"/>
              <a:ext cx="1026581" cy="3586"/>
            </a:xfrm>
            <a:prstGeom prst="straightConnector1">
              <a:avLst/>
            </a:prstGeom>
            <a:noFill/>
            <a:ln w="25400" cap="flat" cmpd="sng" algn="ctr">
              <a:solidFill>
                <a:srgbClr val="7A94BF"/>
              </a:solidFill>
              <a:prstDash val="solid"/>
              <a:miter lim="800000"/>
              <a:tailEnd type="triangle"/>
            </a:ln>
            <a:effectLst/>
          </p:spPr>
        </p:cxnSp>
      </p:grpSp>
      <p:grpSp>
        <p:nvGrpSpPr>
          <p:cNvPr id="37" name="Gruppieren 36">
            <a:extLst>
              <a:ext uri="{FF2B5EF4-FFF2-40B4-BE49-F238E27FC236}">
                <a16:creationId xmlns:a16="http://schemas.microsoft.com/office/drawing/2014/main" id="{D4D4AEF3-B26B-4A06-B630-44BFEC61D4F1}"/>
              </a:ext>
            </a:extLst>
          </p:cNvPr>
          <p:cNvGrpSpPr/>
          <p:nvPr/>
        </p:nvGrpSpPr>
        <p:grpSpPr>
          <a:xfrm>
            <a:off x="3132745" y="2980294"/>
            <a:ext cx="3744866" cy="1035872"/>
            <a:chOff x="2183752" y="5057335"/>
            <a:chExt cx="3744866" cy="904374"/>
          </a:xfrm>
        </p:grpSpPr>
        <p:sp>
          <p:nvSpPr>
            <p:cNvPr id="38" name="Rechteck 37">
              <a:extLst>
                <a:ext uri="{FF2B5EF4-FFF2-40B4-BE49-F238E27FC236}">
                  <a16:creationId xmlns:a16="http://schemas.microsoft.com/office/drawing/2014/main" id="{6663D11B-0D3C-43FB-ADD2-2D5A35022E6E}"/>
                </a:ext>
              </a:extLst>
            </p:cNvPr>
            <p:cNvSpPr/>
            <p:nvPr/>
          </p:nvSpPr>
          <p:spPr>
            <a:xfrm>
              <a:off x="2183752" y="5504509"/>
              <a:ext cx="3744866" cy="457200"/>
            </a:xfrm>
            <a:prstGeom prst="rect">
              <a:avLst/>
            </a:prstGeom>
            <a:solidFill>
              <a:srgbClr val="7A94BF"/>
            </a:solidFill>
            <a:ln w="12700" cap="flat" cmpd="sng" algn="ctr">
              <a:noFill/>
              <a:prstDash val="solid"/>
              <a:miter lim="800000"/>
            </a:ln>
            <a:effectLst/>
          </p:spPr>
          <p:txBody>
            <a:bodyPr rtlCol="0" anchor="ctr"/>
            <a:lstStyle/>
            <a:p>
              <a:pPr algn="ctr">
                <a:defRPr/>
              </a:pPr>
              <a:r>
                <a:rPr lang="en-US" sz="1400"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t>Continuous Virtual Proof of Validation</a:t>
              </a:r>
            </a:p>
          </p:txBody>
        </p:sp>
        <p:cxnSp>
          <p:nvCxnSpPr>
            <p:cNvPr id="39" name="Gerade Verbindung mit Pfeil 38">
              <a:extLst>
                <a:ext uri="{FF2B5EF4-FFF2-40B4-BE49-F238E27FC236}">
                  <a16:creationId xmlns:a16="http://schemas.microsoft.com/office/drawing/2014/main" id="{D172D7A4-C50D-4135-9AB3-49510F55BB2A}"/>
                </a:ext>
              </a:extLst>
            </p:cNvPr>
            <p:cNvCxnSpPr>
              <a:cxnSpLocks/>
            </p:cNvCxnSpPr>
            <p:nvPr/>
          </p:nvCxnSpPr>
          <p:spPr>
            <a:xfrm>
              <a:off x="2328335" y="5057335"/>
              <a:ext cx="8465" cy="430902"/>
            </a:xfrm>
            <a:prstGeom prst="straightConnector1">
              <a:avLst/>
            </a:prstGeom>
            <a:noFill/>
            <a:ln w="6350" cap="flat" cmpd="sng" algn="ctr">
              <a:solidFill>
                <a:srgbClr val="7A94BF"/>
              </a:solidFill>
              <a:prstDash val="solid"/>
              <a:miter lim="800000"/>
              <a:headEnd type="triangle"/>
              <a:tailEnd type="none"/>
            </a:ln>
            <a:effectLst/>
          </p:spPr>
        </p:cxnSp>
        <p:cxnSp>
          <p:nvCxnSpPr>
            <p:cNvPr id="40" name="Gerade Verbindung mit Pfeil 39">
              <a:extLst>
                <a:ext uri="{FF2B5EF4-FFF2-40B4-BE49-F238E27FC236}">
                  <a16:creationId xmlns:a16="http://schemas.microsoft.com/office/drawing/2014/main" id="{7CADE9AD-5527-4508-89F8-109CB1DE9F45}"/>
                </a:ext>
              </a:extLst>
            </p:cNvPr>
            <p:cNvCxnSpPr>
              <a:cxnSpLocks/>
            </p:cNvCxnSpPr>
            <p:nvPr/>
          </p:nvCxnSpPr>
          <p:spPr>
            <a:xfrm>
              <a:off x="2933700" y="5057335"/>
              <a:ext cx="0" cy="437475"/>
            </a:xfrm>
            <a:prstGeom prst="straightConnector1">
              <a:avLst/>
            </a:prstGeom>
            <a:noFill/>
            <a:ln w="6350" cap="flat" cmpd="sng" algn="ctr">
              <a:solidFill>
                <a:srgbClr val="7A94BF"/>
              </a:solidFill>
              <a:prstDash val="solid"/>
              <a:miter lim="800000"/>
              <a:headEnd type="triangle"/>
              <a:tailEnd type="none"/>
            </a:ln>
            <a:effectLst/>
          </p:spPr>
        </p:cxnSp>
        <p:cxnSp>
          <p:nvCxnSpPr>
            <p:cNvPr id="41" name="Gerade Verbindung mit Pfeil 40">
              <a:extLst>
                <a:ext uri="{FF2B5EF4-FFF2-40B4-BE49-F238E27FC236}">
                  <a16:creationId xmlns:a16="http://schemas.microsoft.com/office/drawing/2014/main" id="{5BEF5505-3F4A-438D-9FA4-C3A10B36288B}"/>
                </a:ext>
              </a:extLst>
            </p:cNvPr>
            <p:cNvCxnSpPr>
              <a:cxnSpLocks/>
            </p:cNvCxnSpPr>
            <p:nvPr/>
          </p:nvCxnSpPr>
          <p:spPr>
            <a:xfrm>
              <a:off x="3848100" y="5057335"/>
              <a:ext cx="0" cy="401263"/>
            </a:xfrm>
            <a:prstGeom prst="straightConnector1">
              <a:avLst/>
            </a:prstGeom>
            <a:noFill/>
            <a:ln w="6350" cap="flat" cmpd="sng" algn="ctr">
              <a:solidFill>
                <a:srgbClr val="7A94BF"/>
              </a:solidFill>
              <a:prstDash val="solid"/>
              <a:miter lim="800000"/>
              <a:headEnd type="triangle"/>
              <a:tailEnd type="none"/>
            </a:ln>
            <a:effectLst/>
          </p:spPr>
        </p:cxnSp>
        <p:cxnSp>
          <p:nvCxnSpPr>
            <p:cNvPr id="42" name="Gerade Verbindung mit Pfeil 41">
              <a:extLst>
                <a:ext uri="{FF2B5EF4-FFF2-40B4-BE49-F238E27FC236}">
                  <a16:creationId xmlns:a16="http://schemas.microsoft.com/office/drawing/2014/main" id="{BE86E2A7-C214-4F46-81A5-B843BCE9E273}"/>
                </a:ext>
              </a:extLst>
            </p:cNvPr>
            <p:cNvCxnSpPr>
              <a:cxnSpLocks/>
            </p:cNvCxnSpPr>
            <p:nvPr/>
          </p:nvCxnSpPr>
          <p:spPr>
            <a:xfrm>
              <a:off x="4853940" y="5057335"/>
              <a:ext cx="0" cy="401263"/>
            </a:xfrm>
            <a:prstGeom prst="straightConnector1">
              <a:avLst/>
            </a:prstGeom>
            <a:noFill/>
            <a:ln w="6350" cap="flat" cmpd="sng" algn="ctr">
              <a:solidFill>
                <a:srgbClr val="7A94BF"/>
              </a:solidFill>
              <a:prstDash val="solid"/>
              <a:miter lim="800000"/>
              <a:headEnd type="triangle"/>
              <a:tailEnd type="none"/>
            </a:ln>
            <a:effectLst/>
          </p:spPr>
        </p:cxnSp>
        <p:cxnSp>
          <p:nvCxnSpPr>
            <p:cNvPr id="43" name="Gerade Verbindung mit Pfeil 42">
              <a:extLst>
                <a:ext uri="{FF2B5EF4-FFF2-40B4-BE49-F238E27FC236}">
                  <a16:creationId xmlns:a16="http://schemas.microsoft.com/office/drawing/2014/main" id="{609C995C-6BBB-47C9-8755-9356F8E78C7A}"/>
                </a:ext>
              </a:extLst>
            </p:cNvPr>
            <p:cNvCxnSpPr>
              <a:cxnSpLocks/>
            </p:cNvCxnSpPr>
            <p:nvPr/>
          </p:nvCxnSpPr>
          <p:spPr>
            <a:xfrm>
              <a:off x="5821680" y="5057335"/>
              <a:ext cx="0" cy="401263"/>
            </a:xfrm>
            <a:prstGeom prst="straightConnector1">
              <a:avLst/>
            </a:prstGeom>
            <a:noFill/>
            <a:ln w="6350" cap="flat" cmpd="sng" algn="ctr">
              <a:solidFill>
                <a:srgbClr val="7A94BF"/>
              </a:solidFill>
              <a:prstDash val="solid"/>
              <a:miter lim="800000"/>
              <a:headEnd type="triangle"/>
              <a:tailEnd type="none"/>
            </a:ln>
            <a:effectLst/>
          </p:spPr>
        </p:cxnSp>
        <p:cxnSp>
          <p:nvCxnSpPr>
            <p:cNvPr id="44" name="Gerade Verbindung mit Pfeil 43">
              <a:extLst>
                <a:ext uri="{FF2B5EF4-FFF2-40B4-BE49-F238E27FC236}">
                  <a16:creationId xmlns:a16="http://schemas.microsoft.com/office/drawing/2014/main" id="{36347812-12CB-4E15-BAEA-EE76A988749D}"/>
                </a:ext>
              </a:extLst>
            </p:cNvPr>
            <p:cNvCxnSpPr>
              <a:cxnSpLocks/>
            </p:cNvCxnSpPr>
            <p:nvPr/>
          </p:nvCxnSpPr>
          <p:spPr>
            <a:xfrm>
              <a:off x="4122420" y="5057335"/>
              <a:ext cx="0" cy="401263"/>
            </a:xfrm>
            <a:prstGeom prst="straightConnector1">
              <a:avLst/>
            </a:prstGeom>
            <a:noFill/>
            <a:ln w="6350" cap="flat" cmpd="sng" algn="ctr">
              <a:solidFill>
                <a:srgbClr val="7A94BF"/>
              </a:solidFill>
              <a:prstDash val="solid"/>
              <a:miter lim="800000"/>
              <a:headEnd type="triangle"/>
              <a:tailEnd type="none"/>
            </a:ln>
            <a:effectLst/>
          </p:spPr>
        </p:cxnSp>
      </p:grpSp>
      <p:sp>
        <p:nvSpPr>
          <p:cNvPr id="45" name="Rechteck 44">
            <a:extLst>
              <a:ext uri="{FF2B5EF4-FFF2-40B4-BE49-F238E27FC236}">
                <a16:creationId xmlns:a16="http://schemas.microsoft.com/office/drawing/2014/main" id="{D6C65E05-6739-4DD0-9C9A-AD2A312BD718}"/>
              </a:ext>
            </a:extLst>
          </p:cNvPr>
          <p:cNvSpPr/>
          <p:nvPr/>
        </p:nvSpPr>
        <p:spPr>
          <a:xfrm>
            <a:off x="3132746" y="4034804"/>
            <a:ext cx="3744866" cy="1052247"/>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100" b="1" i="0" u="none" strike="noStrike" kern="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s</a:t>
            </a:r>
            <a:r>
              <a:rPr kumimoji="0" lang="de-DE" sz="1100" b="1" i="0" u="none" strike="noStrike" kern="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oftware</a:t>
            </a:r>
            <a:r>
              <a:rPr kumimoji="0" lang="de-DE" sz="1100" b="1" i="0" u="none" strike="noStrike" kern="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l</a:t>
            </a:r>
            <a:r>
              <a:rPr kumimoji="0" lang="de-DE" sz="1100" b="1" i="0" u="none" strike="noStrike" kern="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andscape</a:t>
            </a:r>
            <a:endParaRPr kumimoji="0" lang="de-DE" sz="1100" b="1" i="0" u="none" strike="noStrike" kern="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6" name="Rechteck 45">
            <a:extLst>
              <a:ext uri="{FF2B5EF4-FFF2-40B4-BE49-F238E27FC236}">
                <a16:creationId xmlns:a16="http://schemas.microsoft.com/office/drawing/2014/main" id="{ACEDABE4-DDCD-4F8F-A300-9B0C1DC574F2}"/>
              </a:ext>
            </a:extLst>
          </p:cNvPr>
          <p:cNvSpPr/>
          <p:nvPr/>
        </p:nvSpPr>
        <p:spPr>
          <a:xfrm>
            <a:off x="5202613" y="4466428"/>
            <a:ext cx="1610786" cy="332879"/>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100" b="1"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ENVITED </a:t>
            </a:r>
            <a:r>
              <a:rPr kumimoji="0" lang="de-DE" sz="1100" b="1" i="0" u="none" strike="noStrike" kern="0" cap="none" spc="0" normalizeH="0" baseline="0" noProof="0" dirty="0" err="1">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ecosystem</a:t>
            </a:r>
            <a:endParaRPr kumimoji="0" lang="de-DE" sz="1100" b="1"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7" name="Rechteck 46">
            <a:extLst>
              <a:ext uri="{FF2B5EF4-FFF2-40B4-BE49-F238E27FC236}">
                <a16:creationId xmlns:a16="http://schemas.microsoft.com/office/drawing/2014/main" id="{494AF809-57EF-4878-BE42-E25CA1A04582}"/>
              </a:ext>
            </a:extLst>
          </p:cNvPr>
          <p:cNvSpPr/>
          <p:nvPr/>
        </p:nvSpPr>
        <p:spPr>
          <a:xfrm>
            <a:off x="3214263" y="4473355"/>
            <a:ext cx="1550311" cy="29098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100" b="1" i="0" u="none" strike="noStrike" kern="0" cap="none" spc="0" normalizeH="0" baseline="0" noProof="0" dirty="0" err="1">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OpenPROOF</a:t>
            </a:r>
            <a:endParaRPr kumimoji="0" lang="de-DE" sz="1100" b="1" i="0" u="none" strike="noStrike" kern="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8" name="Textfeld 47">
            <a:extLst>
              <a:ext uri="{FF2B5EF4-FFF2-40B4-BE49-F238E27FC236}">
                <a16:creationId xmlns:a16="http://schemas.microsoft.com/office/drawing/2014/main" id="{62B0C46E-A8C4-4FFB-8C6F-00C27272E613}"/>
              </a:ext>
            </a:extLst>
          </p:cNvPr>
          <p:cNvSpPr txBox="1"/>
          <p:nvPr/>
        </p:nvSpPr>
        <p:spPr>
          <a:xfrm>
            <a:off x="3172584" y="4799307"/>
            <a:ext cx="1561409" cy="246221"/>
          </a:xfrm>
          <a:prstGeom prst="rect">
            <a:avLst/>
          </a:prstGeom>
          <a:noFill/>
        </p:spPr>
        <p:txBody>
          <a:bodyPr wrap="square" rtlCol="0">
            <a:spAutoFit/>
          </a:bodyPr>
          <a:lstStyle/>
          <a:p>
            <a:pPr algn="ctr"/>
            <a:r>
              <a:rPr lang="de-DE" sz="1000" dirty="0">
                <a:solidFill>
                  <a:prstClr val="white"/>
                </a:solidFill>
                <a:latin typeface="Open Sans" panose="020B0606030504020204" pitchFamily="34" charset="0"/>
                <a:ea typeface="Open Sans" panose="020B0606030504020204" pitchFamily="34" charset="0"/>
                <a:cs typeface="Open Sans" panose="020B0606030504020204" pitchFamily="34" charset="0"/>
              </a:rPr>
              <a:t>Open Public Standard</a:t>
            </a:r>
            <a:endParaRPr lang="en-GB" sz="10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Textfeld 48">
            <a:extLst>
              <a:ext uri="{FF2B5EF4-FFF2-40B4-BE49-F238E27FC236}">
                <a16:creationId xmlns:a16="http://schemas.microsoft.com/office/drawing/2014/main" id="{DC42FFBC-E045-4CD4-9295-8BEE877606E0}"/>
              </a:ext>
            </a:extLst>
          </p:cNvPr>
          <p:cNvSpPr txBox="1"/>
          <p:nvPr/>
        </p:nvSpPr>
        <p:spPr>
          <a:xfrm>
            <a:off x="5346890" y="4814995"/>
            <a:ext cx="1238656" cy="246221"/>
          </a:xfrm>
          <a:prstGeom prst="rect">
            <a:avLst/>
          </a:prstGeom>
          <a:noFill/>
        </p:spPr>
        <p:txBody>
          <a:bodyPr wrap="square" rtlCol="0">
            <a:spAutoFit/>
          </a:bodyPr>
          <a:lstStyle/>
          <a:p>
            <a:pPr algn="ctr"/>
            <a:r>
              <a:rPr lang="de-DE" sz="1000" dirty="0">
                <a:solidFill>
                  <a:prstClr val="white"/>
                </a:solidFill>
                <a:latin typeface="Open Sans" panose="020B0606030504020204" pitchFamily="34" charset="0"/>
                <a:ea typeface="Open Sans" panose="020B0606030504020204" pitchFamily="34" charset="0"/>
                <a:cs typeface="Open Sans" panose="020B0606030504020204" pitchFamily="34" charset="0"/>
              </a:rPr>
              <a:t>Tools &amp; Services</a:t>
            </a:r>
            <a:endParaRPr lang="en-GB" sz="10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Additionszeichen 49">
            <a:extLst>
              <a:ext uri="{FF2B5EF4-FFF2-40B4-BE49-F238E27FC236}">
                <a16:creationId xmlns:a16="http://schemas.microsoft.com/office/drawing/2014/main" id="{DFE7693B-04FE-48F5-910F-F17B8A82F11D}"/>
              </a:ext>
            </a:extLst>
          </p:cNvPr>
          <p:cNvSpPr/>
          <p:nvPr/>
        </p:nvSpPr>
        <p:spPr>
          <a:xfrm>
            <a:off x="4783235" y="4430687"/>
            <a:ext cx="383603" cy="385698"/>
          </a:xfrm>
          <a:prstGeom prst="mathPlus">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srgbClr val="7A757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1" name="Rechteck 50">
            <a:extLst>
              <a:ext uri="{FF2B5EF4-FFF2-40B4-BE49-F238E27FC236}">
                <a16:creationId xmlns:a16="http://schemas.microsoft.com/office/drawing/2014/main" id="{68DE9B80-0C58-43B3-ABCE-4FDED0C10FD6}"/>
              </a:ext>
            </a:extLst>
          </p:cNvPr>
          <p:cNvSpPr/>
          <p:nvPr/>
        </p:nvSpPr>
        <p:spPr>
          <a:xfrm>
            <a:off x="3132745" y="5113956"/>
            <a:ext cx="3744866" cy="365203"/>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100" b="1" i="0" u="none" strike="noStrike" kern="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public</a:t>
            </a:r>
            <a:r>
              <a:rPr kumimoji="0" lang="de-DE" sz="1100" b="1" i="0" u="none" strike="noStrike" kern="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open </a:t>
            </a:r>
            <a:r>
              <a:rPr kumimoji="0" lang="de-DE" sz="1100" b="1" i="0" u="none" strike="noStrike" kern="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blockchain</a:t>
            </a:r>
            <a:endParaRPr kumimoji="0" lang="de-DE" sz="1000" b="1" i="0" u="none" strike="noStrike" kern="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2" name="Grafik 51">
            <a:extLst>
              <a:ext uri="{FF2B5EF4-FFF2-40B4-BE49-F238E27FC236}">
                <a16:creationId xmlns:a16="http://schemas.microsoft.com/office/drawing/2014/main" id="{212B4C47-DAEC-4ACD-9DF6-14F419B7E43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302174" y="335217"/>
            <a:ext cx="1634067" cy="414867"/>
          </a:xfrm>
          <a:prstGeom prst="rect">
            <a:avLst/>
          </a:prstGeom>
        </p:spPr>
      </p:pic>
      <p:sp>
        <p:nvSpPr>
          <p:cNvPr id="57" name="Textfeld 56">
            <a:extLst>
              <a:ext uri="{FF2B5EF4-FFF2-40B4-BE49-F238E27FC236}">
                <a16:creationId xmlns:a16="http://schemas.microsoft.com/office/drawing/2014/main" id="{A6268D6E-363B-4247-A82D-F981ACAC3D43}"/>
              </a:ext>
            </a:extLst>
          </p:cNvPr>
          <p:cNvSpPr txBox="1"/>
          <p:nvPr/>
        </p:nvSpPr>
        <p:spPr>
          <a:xfrm>
            <a:off x="11815280" y="6462354"/>
            <a:ext cx="301686" cy="215444"/>
          </a:xfrm>
          <a:prstGeom prst="rect">
            <a:avLst/>
          </a:prstGeom>
          <a:noFill/>
        </p:spPr>
        <p:txBody>
          <a:bodyPr wrap="square" rtlCol="0">
            <a:spAutoFit/>
          </a:bodyPr>
          <a:lstStyle/>
          <a:p>
            <a:fld id="{44717C02-B8AE-45BF-BD76-18824ADE81E6}" type="slidenum">
              <a:rPr lang="de-DE" sz="800" smtClean="0">
                <a:solidFill>
                  <a:schemeClr val="bg1"/>
                </a:solidFill>
                <a:latin typeface="Open Sans" panose="020B0606030504020204" pitchFamily="34" charset="0"/>
                <a:ea typeface="Open Sans" panose="020B0606030504020204" pitchFamily="34" charset="0"/>
                <a:cs typeface="Open Sans" panose="020B0606030504020204" pitchFamily="34" charset="0"/>
              </a:rPr>
              <a:t>82</a:t>
            </a:fld>
            <a:endParaRPr lang="de-DE"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C3D1E8E-4E13-C347-87B6-59C1C967BBAE}"/>
              </a:ext>
            </a:extLst>
          </p:cNvPr>
          <p:cNvGrpSpPr/>
          <p:nvPr/>
        </p:nvGrpSpPr>
        <p:grpSpPr>
          <a:xfrm>
            <a:off x="159225" y="5937608"/>
            <a:ext cx="2967812" cy="551020"/>
            <a:chOff x="159225" y="5937608"/>
            <a:chExt cx="2967812" cy="551020"/>
          </a:xfrm>
        </p:grpSpPr>
        <p:sp>
          <p:nvSpPr>
            <p:cNvPr id="54" name="Trapezoid 53">
              <a:extLst>
                <a:ext uri="{FF2B5EF4-FFF2-40B4-BE49-F238E27FC236}">
                  <a16:creationId xmlns:a16="http://schemas.microsoft.com/office/drawing/2014/main" id="{C8207CAF-3766-412A-9801-C3F94719F88F}"/>
                </a:ext>
              </a:extLst>
            </p:cNvPr>
            <p:cNvSpPr/>
            <p:nvPr/>
          </p:nvSpPr>
          <p:spPr>
            <a:xfrm>
              <a:off x="159225" y="5937608"/>
              <a:ext cx="2967812" cy="307778"/>
            </a:xfrm>
            <a:prstGeom prst="trapezoid">
              <a:avLst>
                <a:gd name="adj" fmla="val 48475"/>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Trapezoid 54">
              <a:extLst>
                <a:ext uri="{FF2B5EF4-FFF2-40B4-BE49-F238E27FC236}">
                  <a16:creationId xmlns:a16="http://schemas.microsoft.com/office/drawing/2014/main" id="{EA202C73-4A4C-4F03-A4FE-C05EAB16382C}"/>
                </a:ext>
              </a:extLst>
            </p:cNvPr>
            <p:cNvSpPr/>
            <p:nvPr/>
          </p:nvSpPr>
          <p:spPr>
            <a:xfrm flipV="1">
              <a:off x="306719" y="5938905"/>
              <a:ext cx="2670799" cy="549723"/>
            </a:xfrm>
            <a:prstGeom prst="trapezoid">
              <a:avLst>
                <a:gd name="adj" fmla="val 45917"/>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0" name="Grafik 4">
              <a:extLst>
                <a:ext uri="{FF2B5EF4-FFF2-40B4-BE49-F238E27FC236}">
                  <a16:creationId xmlns:a16="http://schemas.microsoft.com/office/drawing/2014/main" id="{A9C8207C-F0CB-D244-9F40-EDFAD992CE60}"/>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721102" y="5982819"/>
              <a:ext cx="1782942" cy="439200"/>
            </a:xfrm>
            <a:prstGeom prst="rect">
              <a:avLst/>
            </a:prstGeom>
          </p:spPr>
        </p:pic>
      </p:grpSp>
      <p:sp>
        <p:nvSpPr>
          <p:cNvPr id="53" name="Datumsplatzhalter 4">
            <a:extLst>
              <a:ext uri="{FF2B5EF4-FFF2-40B4-BE49-F238E27FC236}">
                <a16:creationId xmlns:a16="http://schemas.microsoft.com/office/drawing/2014/main" id="{E6AA6705-C240-4CA3-9B81-5648E0F1C4D2}"/>
              </a:ext>
            </a:extLst>
          </p:cNvPr>
          <p:cNvSpPr txBox="1">
            <a:spLocks/>
          </p:cNvSpPr>
          <p:nvPr/>
        </p:nvSpPr>
        <p:spPr>
          <a:xfrm>
            <a:off x="360363" y="6584851"/>
            <a:ext cx="493866" cy="216000"/>
          </a:xfrm>
          <a:prstGeom prst="rect">
            <a:avLst/>
          </a:prstGeom>
        </p:spPr>
        <p:txBody>
          <a:bodyPr wrap="none" lIns="0" tIns="0" rIns="0" bIns="0" anchor="ctr"/>
          <a:lstStyle>
            <a:defPPr>
              <a:defRPr lang="de-DE"/>
            </a:defPPr>
            <a:lvl1pPr algn="l" rtl="0" eaLnBrk="1" fontAlgn="base" latinLnBrk="0" hangingPunct="1">
              <a:spcBef>
                <a:spcPct val="0"/>
              </a:spcBef>
              <a:spcAft>
                <a:spcPct val="0"/>
              </a:spcAft>
              <a:defRPr kumimoji="0" lang="de-DE" sz="700" kern="12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2021-11-22</a:t>
            </a:r>
            <a:endParaRPr kumimoji="0" lang="en-US" sz="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6" name="Fußzeilenplatzhalter 2">
            <a:extLst>
              <a:ext uri="{FF2B5EF4-FFF2-40B4-BE49-F238E27FC236}">
                <a16:creationId xmlns:a16="http://schemas.microsoft.com/office/drawing/2014/main" id="{ADEABF03-9B94-4BC2-A27D-1896EBD20B06}"/>
              </a:ext>
            </a:extLst>
          </p:cNvPr>
          <p:cNvSpPr txBox="1">
            <a:spLocks/>
          </p:cNvSpPr>
          <p:nvPr/>
        </p:nvSpPr>
        <p:spPr>
          <a:xfrm>
            <a:off x="881309" y="6584951"/>
            <a:ext cx="5012928" cy="215900"/>
          </a:xfrm>
          <a:prstGeom prst="rect">
            <a:avLst/>
          </a:prstGeom>
        </p:spPr>
        <p:txBody>
          <a:bodyPr vert="horz" lIns="0" tIns="45715" rIns="91429" bIns="45715" rtlCol="0" anchor="ctr"/>
          <a:lstStyle>
            <a:defPPr>
              <a:defRPr lang="de-DE"/>
            </a:defPPr>
            <a:lvl1pPr algn="l" rtl="0" fontAlgn="base">
              <a:spcBef>
                <a:spcPct val="0"/>
              </a:spcBef>
              <a:spcAft>
                <a:spcPct val="0"/>
              </a:spcAft>
              <a:defRPr sz="700" kern="12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err="1">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Tezos</a:t>
            </a:r>
            <a:r>
              <a:rPr kumimoji="0" lang="en-US" sz="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Deep Dive Deck</a:t>
            </a:r>
          </a:p>
        </p:txBody>
      </p:sp>
    </p:spTree>
    <p:extLst>
      <p:ext uri="{BB962C8B-B14F-4D97-AF65-F5344CB8AC3E}">
        <p14:creationId xmlns:p14="http://schemas.microsoft.com/office/powerpoint/2010/main" val="3955012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p:bldP spid="49" grpId="0"/>
      <p:bldP spid="50" grpId="0" animBg="1"/>
      <p:bldP spid="5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BF6ACF52-55ED-4126-BB74-ED0866C424E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790" name="think-cell Folie" r:id="rId5" imgW="473" imgH="476" progId="TCLayout.ActiveDocument.1">
                  <p:embed/>
                </p:oleObj>
              </mc:Choice>
              <mc:Fallback>
                <p:oleObj name="think-cell Folie" r:id="rId5" imgW="473" imgH="476" progId="TCLayout.ActiveDocument.1">
                  <p:embed/>
                  <p:pic>
                    <p:nvPicPr>
                      <p:cNvPr id="7" name="Objekt 6" hidden="1">
                        <a:extLst>
                          <a:ext uri="{FF2B5EF4-FFF2-40B4-BE49-F238E27FC236}">
                            <a16:creationId xmlns:a16="http://schemas.microsoft.com/office/drawing/2014/main" id="{BF6ACF52-55ED-4126-BB74-ED0866C424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1DD16DAD-CC73-47AC-BF10-54E5C0B8D7FD}"/>
              </a:ext>
            </a:extLst>
          </p:cNvPr>
          <p:cNvSpPr/>
          <p:nvPr/>
        </p:nvSpPr>
        <p:spPr bwMode="gray">
          <a:xfrm>
            <a:off x="0" y="0"/>
            <a:ext cx="12192000" cy="68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pPr>
            <a:r>
              <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MYTHBUSTERS</a:t>
            </a:r>
          </a:p>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 name="Group 3">
            <a:extLst>
              <a:ext uri="{FF2B5EF4-FFF2-40B4-BE49-F238E27FC236}">
                <a16:creationId xmlns:a16="http://schemas.microsoft.com/office/drawing/2014/main" id="{D0C2F24E-3004-F94A-A5A6-99EDD9C92A81}"/>
              </a:ext>
            </a:extLst>
          </p:cNvPr>
          <p:cNvGrpSpPr/>
          <p:nvPr/>
        </p:nvGrpSpPr>
        <p:grpSpPr>
          <a:xfrm>
            <a:off x="4548086" y="4319331"/>
            <a:ext cx="3095829" cy="1940483"/>
            <a:chOff x="4540213" y="4511842"/>
            <a:chExt cx="3095829" cy="1940483"/>
          </a:xfrm>
        </p:grpSpPr>
        <p:pic>
          <p:nvPicPr>
            <p:cNvPr id="6" name="Graphic 5" descr="Ghost with solid fill">
              <a:extLst>
                <a:ext uri="{FF2B5EF4-FFF2-40B4-BE49-F238E27FC236}">
                  <a16:creationId xmlns:a16="http://schemas.microsoft.com/office/drawing/2014/main" id="{39BDCA69-259A-3A48-B3C0-17433B0F9F4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40213" y="4511842"/>
              <a:ext cx="1940483" cy="1940483"/>
            </a:xfrm>
            <a:prstGeom prst="rect">
              <a:avLst/>
            </a:prstGeom>
          </p:spPr>
        </p:pic>
        <p:pic>
          <p:nvPicPr>
            <p:cNvPr id="3" name="Graphic 2" descr="Mop and bucket with solid fill">
              <a:extLst>
                <a:ext uri="{FF2B5EF4-FFF2-40B4-BE49-F238E27FC236}">
                  <a16:creationId xmlns:a16="http://schemas.microsoft.com/office/drawing/2014/main" id="{D0668504-C16F-1B41-8AFD-F11F193DD0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08600" y="4768362"/>
              <a:ext cx="1427442" cy="1427442"/>
            </a:xfrm>
            <a:prstGeom prst="rect">
              <a:avLst/>
            </a:prstGeom>
          </p:spPr>
        </p:pic>
      </p:grpSp>
      <p:pic>
        <p:nvPicPr>
          <p:cNvPr id="10" name="Grafik 9">
            <a:extLst>
              <a:ext uri="{FF2B5EF4-FFF2-40B4-BE49-F238E27FC236}">
                <a16:creationId xmlns:a16="http://schemas.microsoft.com/office/drawing/2014/main" id="{4A75F5F9-C47B-44EB-88CF-6F4D020F85F9}"/>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711761">
            <a:off x="10202803" y="242084"/>
            <a:ext cx="1783175" cy="2189702"/>
          </a:xfrm>
          <a:prstGeom prst="rect">
            <a:avLst/>
          </a:prstGeom>
        </p:spPr>
      </p:pic>
    </p:spTree>
    <p:extLst>
      <p:ext uri="{BB962C8B-B14F-4D97-AF65-F5344CB8AC3E}">
        <p14:creationId xmlns:p14="http://schemas.microsoft.com/office/powerpoint/2010/main" val="36265870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88B9923-2843-4346-9FE9-CAB66AA80B40}"/>
              </a:ext>
            </a:extLst>
          </p:cNvPr>
          <p:cNvGraphicFramePr>
            <a:graphicFrameLocks noChangeAspect="1"/>
          </p:cNvGraphicFramePr>
          <p:nvPr>
            <p:custDataLst>
              <p:tags r:id="rId2"/>
            </p:custDataLst>
            <p:extLst>
              <p:ext uri="{D42A27DB-BD31-4B8C-83A1-F6EECF244321}">
                <p14:modId xmlns:p14="http://schemas.microsoft.com/office/powerpoint/2010/main" val="2273747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14"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288B9923-2843-4346-9FE9-CAB66AA80B4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ED4CBC6-34D1-4DE4-9369-5EE1D53607F9}"/>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Rechteck 8">
            <a:extLst>
              <a:ext uri="{FF2B5EF4-FFF2-40B4-BE49-F238E27FC236}">
                <a16:creationId xmlns:a16="http://schemas.microsoft.com/office/drawing/2014/main" id="{3442E4C9-A06A-4AFC-A5E0-37BCBFA1E0E2}"/>
              </a:ext>
            </a:extLst>
          </p:cNvPr>
          <p:cNvSpPr/>
          <p:nvPr/>
        </p:nvSpPr>
        <p:spPr bwMode="gray">
          <a:xfrm>
            <a:off x="0" y="0"/>
            <a:ext cx="12192000" cy="68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A8215874-7AA0-4B18-8CFC-96C84B759D8A}"/>
              </a:ext>
            </a:extLst>
          </p:cNvPr>
          <p:cNvSpPr>
            <a:spLocks noGrp="1"/>
          </p:cNvSpPr>
          <p:nvPr>
            <p:ph type="title"/>
          </p:nvPr>
        </p:nvSpPr>
        <p:spPr/>
        <p:txBody>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Mythbusters - #1 Bitcoin and blockchain are NO SYNONYMS</a:t>
            </a:r>
          </a:p>
        </p:txBody>
      </p:sp>
      <p:sp>
        <p:nvSpPr>
          <p:cNvPr id="4" name="Foliennummernplatzhalter 3">
            <a:extLst>
              <a:ext uri="{FF2B5EF4-FFF2-40B4-BE49-F238E27FC236}">
                <a16:creationId xmlns:a16="http://schemas.microsoft.com/office/drawing/2014/main" id="{22B0B077-5363-43F4-9536-1A866E196292}"/>
              </a:ext>
            </a:extLst>
          </p:cNvPr>
          <p:cNvSpPr>
            <a:spLocks noGrp="1"/>
          </p:cNvSpPr>
          <p:nvPr>
            <p:ph type="sldNum" sz="quarter" idx="4"/>
          </p:nvPr>
        </p:nvSpPr>
        <p:spPr/>
        <p:txBody>
          <a:bodyPr/>
          <a:lstStyle/>
          <a:p>
            <a:fld id="{369A084B-84B6-4F15-B0F5-CCDC4176846B}"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84</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BF4FA393-0EEA-4F3E-8F5E-BD9D08D5A860}"/>
              </a:ext>
            </a:extLst>
          </p:cNvPr>
          <p:cNvSpPr>
            <a:spLocks noGrp="1"/>
          </p:cNvSpPr>
          <p:nvPr>
            <p:ph type="dt" sz="half" idx="2"/>
          </p:nvPr>
        </p:nvSpPr>
        <p:spPr/>
        <p:txBody>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2021-11-22</a:t>
            </a:r>
          </a:p>
        </p:txBody>
      </p:sp>
      <p:sp>
        <p:nvSpPr>
          <p:cNvPr id="15" name="Textfeld 14">
            <a:extLst>
              <a:ext uri="{FF2B5EF4-FFF2-40B4-BE49-F238E27FC236}">
                <a16:creationId xmlns:a16="http://schemas.microsoft.com/office/drawing/2014/main" id="{0CB4660A-C7D5-4954-917E-728F2DD6B7FC}"/>
              </a:ext>
            </a:extLst>
          </p:cNvPr>
          <p:cNvSpPr txBox="1"/>
          <p:nvPr/>
        </p:nvSpPr>
        <p:spPr>
          <a:xfrm>
            <a:off x="778351" y="1642311"/>
            <a:ext cx="10635299" cy="9144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Bitcoin ≠ Blockchain</a:t>
            </a:r>
          </a:p>
        </p:txBody>
      </p:sp>
      <mc:AlternateContent xmlns:mc="http://schemas.openxmlformats.org/markup-compatibility/2006" xmlns:a14="http://schemas.microsoft.com/office/drawing/2010/main">
        <mc:Choice Requires="a14">
          <p:sp>
            <p:nvSpPr>
              <p:cNvPr id="37" name="Textfeld 36">
                <a:extLst>
                  <a:ext uri="{FF2B5EF4-FFF2-40B4-BE49-F238E27FC236}">
                    <a16:creationId xmlns:a16="http://schemas.microsoft.com/office/drawing/2014/main" id="{68A90107-8893-4E02-8F38-E054C6EBFE4F}"/>
                  </a:ext>
                </a:extLst>
              </p:cNvPr>
              <p:cNvSpPr txBox="1"/>
              <p:nvPr/>
            </p:nvSpPr>
            <p:spPr>
              <a:xfrm>
                <a:off x="778351" y="2719806"/>
                <a:ext cx="10635299" cy="1479216"/>
              </a:xfrm>
              <a:prstGeom prst="rect">
                <a:avLst/>
              </a:prstGeom>
              <a:noFill/>
            </p:spPr>
            <p:txBody>
              <a:bodyPr wrap="square" lIns="72000" tIns="0" rIns="72000" bIns="0" rtlCol="0" anchor="t">
                <a:noAutofit/>
              </a:bodyPr>
              <a:lstStyle/>
              <a:p>
                <a:pPr algn="ctr">
                  <a:spcBef>
                    <a:spcPts val="300"/>
                  </a:spcBef>
                  <a:spcAft>
                    <a:spcPts val="100"/>
                  </a:spcAft>
                  <a:buClr>
                    <a:schemeClr val="tx2"/>
                  </a:buClr>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As Bitcoin was the first blockchain in the world, Bitcoin and blockchain are often confused with one another. However, they are not the same! Blockchain is a technological concept and an umbrella term for any technology following that concept. The relationship between Bitcoin and blockchain is thus better characterized as: Bitcoin </a:t>
                </a:r>
                <a14:m>
                  <m:oMath xmlns:m="http://schemas.openxmlformats.org/officeDocument/2006/math">
                    <m:r>
                      <a:rPr lang="en-US" sz="1800" i="1" smtClean="0">
                        <a:solidFill>
                          <a:schemeClr val="bg1"/>
                        </a:solidFill>
                        <a:latin typeface="Cambria Math" panose="02040503050406030204" pitchFamily="18" charset="0"/>
                        <a:ea typeface="Cambria Math" panose="02040503050406030204" pitchFamily="18" charset="0"/>
                      </a:rPr>
                      <m:t>⊆</m:t>
                    </m:r>
                  </m:oMath>
                </a14:m>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Blockchain!</a:t>
                </a:r>
              </a:p>
            </p:txBody>
          </p:sp>
        </mc:Choice>
        <mc:Fallback xmlns="">
          <p:sp>
            <p:nvSpPr>
              <p:cNvPr id="37" name="Textfeld 36">
                <a:extLst>
                  <a:ext uri="{FF2B5EF4-FFF2-40B4-BE49-F238E27FC236}">
                    <a16:creationId xmlns:a16="http://schemas.microsoft.com/office/drawing/2014/main" id="{68A90107-8893-4E02-8F38-E054C6EBFE4F}"/>
                  </a:ext>
                </a:extLst>
              </p:cNvPr>
              <p:cNvSpPr txBox="1">
                <a:spLocks noRot="1" noChangeAspect="1" noMove="1" noResize="1" noEditPoints="1" noAdjustHandles="1" noChangeArrowheads="1" noChangeShapeType="1" noTextEdit="1"/>
              </p:cNvSpPr>
              <p:nvPr/>
            </p:nvSpPr>
            <p:spPr>
              <a:xfrm>
                <a:off x="778351" y="2719806"/>
                <a:ext cx="10635299" cy="1479216"/>
              </a:xfrm>
              <a:prstGeom prst="rect">
                <a:avLst/>
              </a:prstGeom>
              <a:blipFill>
                <a:blip r:embed="rId10"/>
                <a:stretch>
                  <a:fillRect l="-631" t="-5350" r="-1147"/>
                </a:stretch>
              </a:blipFill>
            </p:spPr>
            <p:txBody>
              <a:bodyPr/>
              <a:lstStyle/>
              <a:p>
                <a:r>
                  <a:rPr lang="de-DE">
                    <a:noFill/>
                  </a:rPr>
                  <a:t> </a:t>
                </a:r>
              </a:p>
            </p:txBody>
          </p:sp>
        </mc:Fallback>
      </mc:AlternateContent>
      <p:grpSp>
        <p:nvGrpSpPr>
          <p:cNvPr id="52" name="Gruppieren 51">
            <a:extLst>
              <a:ext uri="{FF2B5EF4-FFF2-40B4-BE49-F238E27FC236}">
                <a16:creationId xmlns:a16="http://schemas.microsoft.com/office/drawing/2014/main" id="{F90D7770-6068-4FDA-8AC5-3A48889E6AB2}"/>
              </a:ext>
            </a:extLst>
          </p:cNvPr>
          <p:cNvGrpSpPr/>
          <p:nvPr/>
        </p:nvGrpSpPr>
        <p:grpSpPr>
          <a:xfrm>
            <a:off x="5355500" y="4628811"/>
            <a:ext cx="1481000" cy="1481000"/>
            <a:chOff x="-1141110" y="4666234"/>
            <a:chExt cx="371200" cy="371200"/>
          </a:xfrm>
        </p:grpSpPr>
        <p:sp>
          <p:nvSpPr>
            <p:cNvPr id="50" name="Ellipse 49">
              <a:extLst>
                <a:ext uri="{FF2B5EF4-FFF2-40B4-BE49-F238E27FC236}">
                  <a16:creationId xmlns:a16="http://schemas.microsoft.com/office/drawing/2014/main" id="{799EB911-7755-4A6D-B7CA-85D4C5BE15F0}"/>
                </a:ext>
              </a:extLst>
            </p:cNvPr>
            <p:cNvSpPr/>
            <p:nvPr/>
          </p:nvSpPr>
          <p:spPr bwMode="gray">
            <a:xfrm>
              <a:off x="-1141110" y="4666234"/>
              <a:ext cx="371200" cy="3712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1" name="Grafik 50">
              <a:extLst>
                <a:ext uri="{FF2B5EF4-FFF2-40B4-BE49-F238E27FC236}">
                  <a16:creationId xmlns:a16="http://schemas.microsoft.com/office/drawing/2014/main" id="{9544EE48-8FDA-4B97-B57A-F03A0CE38FB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555148">
              <a:off x="-1092247" y="4715390"/>
              <a:ext cx="273473" cy="273473"/>
            </a:xfrm>
            <a:prstGeom prst="rect">
              <a:avLst/>
            </a:prstGeom>
          </p:spPr>
        </p:pic>
      </p:grpSp>
      <p:sp>
        <p:nvSpPr>
          <p:cNvPr id="16" name="Fußzeilenplatzhalter 2">
            <a:extLst>
              <a:ext uri="{FF2B5EF4-FFF2-40B4-BE49-F238E27FC236}">
                <a16:creationId xmlns:a16="http://schemas.microsoft.com/office/drawing/2014/main" id="{1B0775BC-AC3F-4A7A-ABAD-41B0DA1C97EC}"/>
              </a:ext>
            </a:extLst>
          </p:cNvPr>
          <p:cNvSpPr>
            <a:spLocks noGrp="1"/>
          </p:cNvSpPr>
          <p:nvPr>
            <p:ph type="ftr" sz="quarter" idx="3"/>
          </p:nvPr>
        </p:nvSpPr>
        <p:spPr>
          <a:xfrm>
            <a:off x="881309" y="6584951"/>
            <a:ext cx="5012928" cy="215900"/>
          </a:xfrm>
        </p:spPr>
        <p:txBody>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pic>
        <p:nvPicPr>
          <p:cNvPr id="18" name="Grafik 17">
            <a:extLst>
              <a:ext uri="{FF2B5EF4-FFF2-40B4-BE49-F238E27FC236}">
                <a16:creationId xmlns:a16="http://schemas.microsoft.com/office/drawing/2014/main" id="{CC805306-BB40-457A-8EF2-3C1DE46094B8}"/>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514956" y="250300"/>
            <a:ext cx="367665" cy="451485"/>
          </a:xfrm>
          <a:prstGeom prst="rect">
            <a:avLst/>
          </a:prstGeom>
        </p:spPr>
      </p:pic>
    </p:spTree>
    <p:extLst>
      <p:ext uri="{BB962C8B-B14F-4D97-AF65-F5344CB8AC3E}">
        <p14:creationId xmlns:p14="http://schemas.microsoft.com/office/powerpoint/2010/main" val="2651633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88B9923-2843-4346-9FE9-CAB66AA80B40}"/>
              </a:ext>
            </a:extLst>
          </p:cNvPr>
          <p:cNvGraphicFramePr>
            <a:graphicFrameLocks noChangeAspect="1"/>
          </p:cNvGraphicFramePr>
          <p:nvPr>
            <p:custDataLst>
              <p:tags r:id="rId2"/>
            </p:custDataLst>
            <p:extLst>
              <p:ext uri="{D42A27DB-BD31-4B8C-83A1-F6EECF244321}">
                <p14:modId xmlns:p14="http://schemas.microsoft.com/office/powerpoint/2010/main" val="2777705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838"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288B9923-2843-4346-9FE9-CAB66AA80B4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ED4CBC6-34D1-4DE4-9369-5EE1D53607F9}"/>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Rechteck 8">
            <a:extLst>
              <a:ext uri="{FF2B5EF4-FFF2-40B4-BE49-F238E27FC236}">
                <a16:creationId xmlns:a16="http://schemas.microsoft.com/office/drawing/2014/main" id="{3442E4C9-A06A-4AFC-A5E0-37BCBFA1E0E2}"/>
              </a:ext>
            </a:extLst>
          </p:cNvPr>
          <p:cNvSpPr/>
          <p:nvPr/>
        </p:nvSpPr>
        <p:spPr bwMode="gray">
          <a:xfrm>
            <a:off x="0" y="0"/>
            <a:ext cx="12192000" cy="68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A8215874-7AA0-4B18-8CFC-96C84B759D8A}"/>
              </a:ext>
            </a:extLst>
          </p:cNvPr>
          <p:cNvSpPr>
            <a:spLocks noGrp="1"/>
          </p:cNvSpPr>
          <p:nvPr>
            <p:ph type="title"/>
          </p:nvPr>
        </p:nvSpPr>
        <p:spPr/>
        <p:txBody>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Mythbusters - #2 Blockchains consume a tremendous amount of energy</a:t>
            </a:r>
          </a:p>
        </p:txBody>
      </p:sp>
      <p:sp>
        <p:nvSpPr>
          <p:cNvPr id="4" name="Foliennummernplatzhalter 3">
            <a:extLst>
              <a:ext uri="{FF2B5EF4-FFF2-40B4-BE49-F238E27FC236}">
                <a16:creationId xmlns:a16="http://schemas.microsoft.com/office/drawing/2014/main" id="{22B0B077-5363-43F4-9536-1A866E196292}"/>
              </a:ext>
            </a:extLst>
          </p:cNvPr>
          <p:cNvSpPr>
            <a:spLocks noGrp="1"/>
          </p:cNvSpPr>
          <p:nvPr>
            <p:ph type="sldNum" sz="quarter" idx="4"/>
          </p:nvPr>
        </p:nvSpPr>
        <p:spPr/>
        <p:txBody>
          <a:bodyPr/>
          <a:lstStyle/>
          <a:p>
            <a:fld id="{369A084B-84B6-4F15-B0F5-CCDC4176846B}"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85</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BF4FA393-0EEA-4F3E-8F5E-BD9D08D5A860}"/>
              </a:ext>
            </a:extLst>
          </p:cNvPr>
          <p:cNvSpPr>
            <a:spLocks noGrp="1"/>
          </p:cNvSpPr>
          <p:nvPr>
            <p:ph type="dt" sz="half" idx="2"/>
          </p:nvPr>
        </p:nvSpPr>
        <p:spPr/>
        <p:txBody>
          <a:bodyPr/>
          <a:lstStyle/>
          <a:p>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feld 14">
            <a:extLst>
              <a:ext uri="{FF2B5EF4-FFF2-40B4-BE49-F238E27FC236}">
                <a16:creationId xmlns:a16="http://schemas.microsoft.com/office/drawing/2014/main" id="{0CB4660A-C7D5-4954-917E-728F2DD6B7FC}"/>
              </a:ext>
            </a:extLst>
          </p:cNvPr>
          <p:cNvSpPr txBox="1"/>
          <p:nvPr/>
        </p:nvSpPr>
        <p:spPr>
          <a:xfrm>
            <a:off x="778351" y="1642311"/>
            <a:ext cx="10635299" cy="9144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Blockchain ≠ Tremendous Energy Consumption</a:t>
            </a:r>
          </a:p>
        </p:txBody>
      </p:sp>
      <p:sp>
        <p:nvSpPr>
          <p:cNvPr id="37" name="Textfeld 36">
            <a:extLst>
              <a:ext uri="{FF2B5EF4-FFF2-40B4-BE49-F238E27FC236}">
                <a16:creationId xmlns:a16="http://schemas.microsoft.com/office/drawing/2014/main" id="{68A90107-8893-4E02-8F38-E054C6EBFE4F}"/>
              </a:ext>
            </a:extLst>
          </p:cNvPr>
          <p:cNvSpPr txBox="1"/>
          <p:nvPr/>
        </p:nvSpPr>
        <p:spPr>
          <a:xfrm>
            <a:off x="778351" y="2719806"/>
            <a:ext cx="10635299" cy="1479216"/>
          </a:xfrm>
          <a:prstGeom prst="rect">
            <a:avLst/>
          </a:prstGeom>
          <a:noFill/>
        </p:spPr>
        <p:txBody>
          <a:bodyPr wrap="square" lIns="72000" tIns="0" rIns="72000" bIns="0" rtlCol="0" anchor="t">
            <a:noAutofit/>
          </a:bodyPr>
          <a:lstStyle/>
          <a:p>
            <a:pPr algn="ctr">
              <a:spcBef>
                <a:spcPts val="300"/>
              </a:spcBef>
              <a:spcAft>
                <a:spcPts val="100"/>
              </a:spcAft>
              <a:buClr>
                <a:schemeClr val="tx2"/>
              </a:buClr>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Bitcoin uses a Proof-of-Work mechanism to prevent Sybil attacks that does consume a lot of energy. With Bitcoin still being the most prominent blockchain and media reporting comparisons of Bitcoin’s energy consumption with that of countries, the impression that blockchain requires a lot of energy stuck. However, there are other Sybil control mechanisms such as Proof-of-Stake that do not require a significant amount of energy. The Tezos protocol uses Liquid Proof-of-Stake which is low energy!</a:t>
            </a:r>
          </a:p>
        </p:txBody>
      </p:sp>
      <p:sp>
        <p:nvSpPr>
          <p:cNvPr id="16" name="Freeform 5">
            <a:extLst>
              <a:ext uri="{FF2B5EF4-FFF2-40B4-BE49-F238E27FC236}">
                <a16:creationId xmlns:a16="http://schemas.microsoft.com/office/drawing/2014/main" id="{7A9A7FAB-5686-46B2-ABBB-78D2CFCAD0DB}"/>
              </a:ext>
            </a:extLst>
          </p:cNvPr>
          <p:cNvSpPr>
            <a:spLocks noEditPoints="1"/>
          </p:cNvSpPr>
          <p:nvPr/>
        </p:nvSpPr>
        <p:spPr bwMode="auto">
          <a:xfrm>
            <a:off x="5398294" y="4619321"/>
            <a:ext cx="1395413" cy="1398868"/>
          </a:xfrm>
          <a:custGeom>
            <a:avLst/>
            <a:gdLst>
              <a:gd name="T0" fmla="*/ 3272 w 3360"/>
              <a:gd name="T1" fmla="*/ 1073 h 3376"/>
              <a:gd name="T2" fmla="*/ 3293 w 3360"/>
              <a:gd name="T3" fmla="*/ 807 h 3376"/>
              <a:gd name="T4" fmla="*/ 3027 w 3360"/>
              <a:gd name="T5" fmla="*/ 827 h 3376"/>
              <a:gd name="T6" fmla="*/ 2552 w 3360"/>
              <a:gd name="T7" fmla="*/ 1300 h 3376"/>
              <a:gd name="T8" fmla="*/ 2507 w 3360"/>
              <a:gd name="T9" fmla="*/ 1367 h 3376"/>
              <a:gd name="T10" fmla="*/ 1992 w 3360"/>
              <a:gd name="T11" fmla="*/ 854 h 3376"/>
              <a:gd name="T12" fmla="*/ 2059 w 3360"/>
              <a:gd name="T13" fmla="*/ 807 h 3376"/>
              <a:gd name="T14" fmla="*/ 2532 w 3360"/>
              <a:gd name="T15" fmla="*/ 334 h 3376"/>
              <a:gd name="T16" fmla="*/ 2552 w 3360"/>
              <a:gd name="T17" fmla="*/ 68 h 3376"/>
              <a:gd name="T18" fmla="*/ 2286 w 3360"/>
              <a:gd name="T19" fmla="*/ 86 h 3376"/>
              <a:gd name="T20" fmla="*/ 1813 w 3360"/>
              <a:gd name="T21" fmla="*/ 561 h 3376"/>
              <a:gd name="T22" fmla="*/ 1766 w 3360"/>
              <a:gd name="T23" fmla="*/ 629 h 3376"/>
              <a:gd name="T24" fmla="*/ 1521 w 3360"/>
              <a:gd name="T25" fmla="*/ 383 h 3376"/>
              <a:gd name="T26" fmla="*/ 1234 w 3360"/>
              <a:gd name="T27" fmla="*/ 383 h 3376"/>
              <a:gd name="T28" fmla="*/ 1052 w 3360"/>
              <a:gd name="T29" fmla="*/ 565 h 3376"/>
              <a:gd name="T30" fmla="*/ 1052 w 3360"/>
              <a:gd name="T31" fmla="*/ 852 h 3376"/>
              <a:gd name="T32" fmla="*/ 1089 w 3360"/>
              <a:gd name="T33" fmla="*/ 886 h 3376"/>
              <a:gd name="T34" fmla="*/ 739 w 3360"/>
              <a:gd name="T35" fmla="*/ 1238 h 3376"/>
              <a:gd name="T36" fmla="*/ 604 w 3360"/>
              <a:gd name="T37" fmla="*/ 2462 h 3376"/>
              <a:gd name="T38" fmla="*/ 0 w 3360"/>
              <a:gd name="T39" fmla="*/ 3065 h 3376"/>
              <a:gd name="T40" fmla="*/ 312 w 3360"/>
              <a:gd name="T41" fmla="*/ 3376 h 3376"/>
              <a:gd name="T42" fmla="*/ 917 w 3360"/>
              <a:gd name="T43" fmla="*/ 2771 h 3376"/>
              <a:gd name="T44" fmla="*/ 2131 w 3360"/>
              <a:gd name="T45" fmla="*/ 2630 h 3376"/>
              <a:gd name="T46" fmla="*/ 2481 w 3360"/>
              <a:gd name="T47" fmla="*/ 2280 h 3376"/>
              <a:gd name="T48" fmla="*/ 2548 w 3360"/>
              <a:gd name="T49" fmla="*/ 2345 h 3376"/>
              <a:gd name="T50" fmla="*/ 2835 w 3360"/>
              <a:gd name="T51" fmla="*/ 2345 h 3376"/>
              <a:gd name="T52" fmla="*/ 3017 w 3360"/>
              <a:gd name="T53" fmla="*/ 2163 h 3376"/>
              <a:gd name="T54" fmla="*/ 3017 w 3360"/>
              <a:gd name="T55" fmla="*/ 1879 h 3376"/>
              <a:gd name="T56" fmla="*/ 2730 w 3360"/>
              <a:gd name="T57" fmla="*/ 1592 h 3376"/>
              <a:gd name="T58" fmla="*/ 2800 w 3360"/>
              <a:gd name="T59" fmla="*/ 1545 h 3376"/>
              <a:gd name="T60" fmla="*/ 3272 w 3360"/>
              <a:gd name="T61" fmla="*/ 1073 h 3376"/>
              <a:gd name="T62" fmla="*/ 1854 w 3360"/>
              <a:gd name="T63" fmla="*/ 1971 h 3376"/>
              <a:gd name="T64" fmla="*/ 1320 w 3360"/>
              <a:gd name="T65" fmla="*/ 2288 h 3376"/>
              <a:gd name="T66" fmla="*/ 1470 w 3360"/>
              <a:gd name="T67" fmla="*/ 2437 h 3376"/>
              <a:gd name="T68" fmla="*/ 921 w 3360"/>
              <a:gd name="T69" fmla="*/ 2382 h 3376"/>
              <a:gd name="T70" fmla="*/ 1013 w 3360"/>
              <a:gd name="T71" fmla="*/ 1981 h 3376"/>
              <a:gd name="T72" fmla="*/ 1138 w 3360"/>
              <a:gd name="T73" fmla="*/ 2106 h 3376"/>
              <a:gd name="T74" fmla="*/ 1466 w 3360"/>
              <a:gd name="T75" fmla="*/ 1911 h 3376"/>
              <a:gd name="T76" fmla="*/ 1222 w 3360"/>
              <a:gd name="T77" fmla="*/ 1666 h 3376"/>
              <a:gd name="T78" fmla="*/ 1875 w 3360"/>
              <a:gd name="T79" fmla="*/ 1304 h 3376"/>
              <a:gd name="T80" fmla="*/ 2084 w 3360"/>
              <a:gd name="T81" fmla="*/ 1513 h 3376"/>
              <a:gd name="T82" fmla="*/ 1640 w 3360"/>
              <a:gd name="T83" fmla="*/ 1756 h 3376"/>
              <a:gd name="T84" fmla="*/ 1854 w 3360"/>
              <a:gd name="T85" fmla="*/ 1971 h 3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0" h="3376">
                <a:moveTo>
                  <a:pt x="3272" y="1073"/>
                </a:moveTo>
                <a:cubicBezTo>
                  <a:pt x="3350" y="995"/>
                  <a:pt x="3360" y="874"/>
                  <a:pt x="3293" y="807"/>
                </a:cubicBezTo>
                <a:cubicBezTo>
                  <a:pt x="3225" y="739"/>
                  <a:pt x="3105" y="747"/>
                  <a:pt x="3027" y="827"/>
                </a:cubicBezTo>
                <a:cubicBezTo>
                  <a:pt x="2552" y="1300"/>
                  <a:pt x="2552" y="1300"/>
                  <a:pt x="2552" y="1300"/>
                </a:cubicBezTo>
                <a:cubicBezTo>
                  <a:pt x="2532" y="1320"/>
                  <a:pt x="2517" y="1345"/>
                  <a:pt x="2507" y="1367"/>
                </a:cubicBezTo>
                <a:cubicBezTo>
                  <a:pt x="1992" y="854"/>
                  <a:pt x="1992" y="854"/>
                  <a:pt x="1992" y="854"/>
                </a:cubicBezTo>
                <a:cubicBezTo>
                  <a:pt x="2016" y="841"/>
                  <a:pt x="2039" y="827"/>
                  <a:pt x="2059" y="807"/>
                </a:cubicBezTo>
                <a:cubicBezTo>
                  <a:pt x="2532" y="334"/>
                  <a:pt x="2532" y="334"/>
                  <a:pt x="2532" y="334"/>
                </a:cubicBezTo>
                <a:cubicBezTo>
                  <a:pt x="2612" y="254"/>
                  <a:pt x="2620" y="136"/>
                  <a:pt x="2552" y="68"/>
                </a:cubicBezTo>
                <a:cubicBezTo>
                  <a:pt x="2485" y="0"/>
                  <a:pt x="2366" y="9"/>
                  <a:pt x="2286" y="86"/>
                </a:cubicBezTo>
                <a:cubicBezTo>
                  <a:pt x="1813" y="561"/>
                  <a:pt x="1813" y="561"/>
                  <a:pt x="1813" y="561"/>
                </a:cubicBezTo>
                <a:cubicBezTo>
                  <a:pt x="1793" y="582"/>
                  <a:pt x="1779" y="604"/>
                  <a:pt x="1766" y="629"/>
                </a:cubicBezTo>
                <a:cubicBezTo>
                  <a:pt x="1521" y="383"/>
                  <a:pt x="1521" y="383"/>
                  <a:pt x="1521" y="383"/>
                </a:cubicBezTo>
                <a:cubicBezTo>
                  <a:pt x="1443" y="303"/>
                  <a:pt x="1314" y="303"/>
                  <a:pt x="1234" y="383"/>
                </a:cubicBezTo>
                <a:cubicBezTo>
                  <a:pt x="1052" y="565"/>
                  <a:pt x="1052" y="565"/>
                  <a:pt x="1052" y="565"/>
                </a:cubicBezTo>
                <a:cubicBezTo>
                  <a:pt x="975" y="643"/>
                  <a:pt x="975" y="772"/>
                  <a:pt x="1052" y="852"/>
                </a:cubicBezTo>
                <a:cubicBezTo>
                  <a:pt x="1089" y="886"/>
                  <a:pt x="1089" y="886"/>
                  <a:pt x="1089" y="886"/>
                </a:cubicBezTo>
                <a:cubicBezTo>
                  <a:pt x="739" y="1238"/>
                  <a:pt x="739" y="1238"/>
                  <a:pt x="739" y="1238"/>
                </a:cubicBezTo>
                <a:cubicBezTo>
                  <a:pt x="406" y="1570"/>
                  <a:pt x="361" y="2081"/>
                  <a:pt x="604" y="2462"/>
                </a:cubicBezTo>
                <a:cubicBezTo>
                  <a:pt x="0" y="3065"/>
                  <a:pt x="0" y="3065"/>
                  <a:pt x="0" y="3065"/>
                </a:cubicBezTo>
                <a:cubicBezTo>
                  <a:pt x="312" y="3376"/>
                  <a:pt x="312" y="3376"/>
                  <a:pt x="312" y="3376"/>
                </a:cubicBezTo>
                <a:cubicBezTo>
                  <a:pt x="917" y="2771"/>
                  <a:pt x="917" y="2771"/>
                  <a:pt x="917" y="2771"/>
                </a:cubicBezTo>
                <a:cubicBezTo>
                  <a:pt x="1298" y="3006"/>
                  <a:pt x="1801" y="2959"/>
                  <a:pt x="2131" y="2630"/>
                </a:cubicBezTo>
                <a:cubicBezTo>
                  <a:pt x="2481" y="2280"/>
                  <a:pt x="2481" y="2280"/>
                  <a:pt x="2481" y="2280"/>
                </a:cubicBezTo>
                <a:cubicBezTo>
                  <a:pt x="2548" y="2345"/>
                  <a:pt x="2548" y="2345"/>
                  <a:pt x="2548" y="2345"/>
                </a:cubicBezTo>
                <a:cubicBezTo>
                  <a:pt x="2628" y="2425"/>
                  <a:pt x="2757" y="2425"/>
                  <a:pt x="2835" y="2345"/>
                </a:cubicBezTo>
                <a:cubicBezTo>
                  <a:pt x="3017" y="2163"/>
                  <a:pt x="3017" y="2163"/>
                  <a:pt x="3017" y="2163"/>
                </a:cubicBezTo>
                <a:cubicBezTo>
                  <a:pt x="3094" y="2085"/>
                  <a:pt x="3094" y="1957"/>
                  <a:pt x="3017" y="1879"/>
                </a:cubicBezTo>
                <a:cubicBezTo>
                  <a:pt x="2730" y="1592"/>
                  <a:pt x="2730" y="1592"/>
                  <a:pt x="2730" y="1592"/>
                </a:cubicBezTo>
                <a:cubicBezTo>
                  <a:pt x="2755" y="1582"/>
                  <a:pt x="2779" y="1566"/>
                  <a:pt x="2800" y="1545"/>
                </a:cubicBezTo>
                <a:lnTo>
                  <a:pt x="3272" y="1073"/>
                </a:lnTo>
                <a:close/>
                <a:moveTo>
                  <a:pt x="1854" y="1971"/>
                </a:moveTo>
                <a:cubicBezTo>
                  <a:pt x="1320" y="2288"/>
                  <a:pt x="1320" y="2288"/>
                  <a:pt x="1320" y="2288"/>
                </a:cubicBezTo>
                <a:cubicBezTo>
                  <a:pt x="1470" y="2437"/>
                  <a:pt x="1470" y="2437"/>
                  <a:pt x="1470" y="2437"/>
                </a:cubicBezTo>
                <a:cubicBezTo>
                  <a:pt x="921" y="2382"/>
                  <a:pt x="921" y="2382"/>
                  <a:pt x="921" y="2382"/>
                </a:cubicBezTo>
                <a:cubicBezTo>
                  <a:pt x="1013" y="1981"/>
                  <a:pt x="1013" y="1981"/>
                  <a:pt x="1013" y="1981"/>
                </a:cubicBezTo>
                <a:cubicBezTo>
                  <a:pt x="1138" y="2106"/>
                  <a:pt x="1138" y="2106"/>
                  <a:pt x="1138" y="2106"/>
                </a:cubicBezTo>
                <a:cubicBezTo>
                  <a:pt x="1466" y="1911"/>
                  <a:pt x="1466" y="1911"/>
                  <a:pt x="1466" y="1911"/>
                </a:cubicBezTo>
                <a:cubicBezTo>
                  <a:pt x="1222" y="1666"/>
                  <a:pt x="1222" y="1666"/>
                  <a:pt x="1222" y="1666"/>
                </a:cubicBezTo>
                <a:cubicBezTo>
                  <a:pt x="1875" y="1304"/>
                  <a:pt x="1875" y="1304"/>
                  <a:pt x="1875" y="1304"/>
                </a:cubicBezTo>
                <a:cubicBezTo>
                  <a:pt x="2084" y="1513"/>
                  <a:pt x="2084" y="1513"/>
                  <a:pt x="2084" y="1513"/>
                </a:cubicBezTo>
                <a:cubicBezTo>
                  <a:pt x="1640" y="1756"/>
                  <a:pt x="1640" y="1756"/>
                  <a:pt x="1640" y="1756"/>
                </a:cubicBezTo>
                <a:lnTo>
                  <a:pt x="1854" y="1971"/>
                </a:lnTo>
                <a:close/>
              </a:path>
            </a:pathLst>
          </a:custGeom>
          <a:solidFill>
            <a:schemeClr val="bg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13" name="Fußzeilenplatzhalter 2">
            <a:extLst>
              <a:ext uri="{FF2B5EF4-FFF2-40B4-BE49-F238E27FC236}">
                <a16:creationId xmlns:a16="http://schemas.microsoft.com/office/drawing/2014/main" id="{33207DD2-8E23-424B-A20D-C3F4831F29C9}"/>
              </a:ext>
            </a:extLst>
          </p:cNvPr>
          <p:cNvSpPr>
            <a:spLocks noGrp="1"/>
          </p:cNvSpPr>
          <p:nvPr>
            <p:ph type="ftr" sz="quarter" idx="3"/>
          </p:nvPr>
        </p:nvSpPr>
        <p:spPr>
          <a:xfrm>
            <a:off x="881309" y="6584951"/>
            <a:ext cx="5012928" cy="215900"/>
          </a:xfrm>
        </p:spPr>
        <p:txBody>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pic>
        <p:nvPicPr>
          <p:cNvPr id="17" name="Grafik 16">
            <a:extLst>
              <a:ext uri="{FF2B5EF4-FFF2-40B4-BE49-F238E27FC236}">
                <a16:creationId xmlns:a16="http://schemas.microsoft.com/office/drawing/2014/main" id="{617956E6-4F1B-4DD4-B857-1A330FB31A4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514956" y="250300"/>
            <a:ext cx="367665" cy="451485"/>
          </a:xfrm>
          <a:prstGeom prst="rect">
            <a:avLst/>
          </a:prstGeom>
        </p:spPr>
      </p:pic>
    </p:spTree>
    <p:extLst>
      <p:ext uri="{BB962C8B-B14F-4D97-AF65-F5344CB8AC3E}">
        <p14:creationId xmlns:p14="http://schemas.microsoft.com/office/powerpoint/2010/main" val="15266095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88B9923-2843-4346-9FE9-CAB66AA80B40}"/>
              </a:ext>
            </a:extLst>
          </p:cNvPr>
          <p:cNvGraphicFramePr>
            <a:graphicFrameLocks noChangeAspect="1"/>
          </p:cNvGraphicFramePr>
          <p:nvPr>
            <p:custDataLst>
              <p:tags r:id="rId2"/>
            </p:custDataLst>
            <p:extLst>
              <p:ext uri="{D42A27DB-BD31-4B8C-83A1-F6EECF244321}">
                <p14:modId xmlns:p14="http://schemas.microsoft.com/office/powerpoint/2010/main" val="322559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862"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288B9923-2843-4346-9FE9-CAB66AA80B4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ED4CBC6-34D1-4DE4-9369-5EE1D53607F9}"/>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Rechteck 8">
            <a:extLst>
              <a:ext uri="{FF2B5EF4-FFF2-40B4-BE49-F238E27FC236}">
                <a16:creationId xmlns:a16="http://schemas.microsoft.com/office/drawing/2014/main" id="{3442E4C9-A06A-4AFC-A5E0-37BCBFA1E0E2}"/>
              </a:ext>
            </a:extLst>
          </p:cNvPr>
          <p:cNvSpPr/>
          <p:nvPr/>
        </p:nvSpPr>
        <p:spPr bwMode="gray">
          <a:xfrm>
            <a:off x="0" y="0"/>
            <a:ext cx="12192000" cy="68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A8215874-7AA0-4B18-8CFC-96C84B759D8A}"/>
              </a:ext>
            </a:extLst>
          </p:cNvPr>
          <p:cNvSpPr>
            <a:spLocks noGrp="1"/>
          </p:cNvSpPr>
          <p:nvPr>
            <p:ph type="title"/>
          </p:nvPr>
        </p:nvSpPr>
        <p:spPr/>
        <p:txBody>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Mythbusters - #3 Liquid Proof-of-Stake is NOT a consensus algorithm </a:t>
            </a:r>
          </a:p>
        </p:txBody>
      </p:sp>
      <p:sp>
        <p:nvSpPr>
          <p:cNvPr id="4" name="Foliennummernplatzhalter 3">
            <a:extLst>
              <a:ext uri="{FF2B5EF4-FFF2-40B4-BE49-F238E27FC236}">
                <a16:creationId xmlns:a16="http://schemas.microsoft.com/office/drawing/2014/main" id="{22B0B077-5363-43F4-9536-1A866E196292}"/>
              </a:ext>
            </a:extLst>
          </p:cNvPr>
          <p:cNvSpPr>
            <a:spLocks noGrp="1"/>
          </p:cNvSpPr>
          <p:nvPr>
            <p:ph type="sldNum" sz="quarter" idx="4"/>
          </p:nvPr>
        </p:nvSpPr>
        <p:spPr/>
        <p:txBody>
          <a:bodyPr/>
          <a:lstStyle/>
          <a:p>
            <a:fld id="{369A084B-84B6-4F15-B0F5-CCDC4176846B}"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86</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BF4FA393-0EEA-4F3E-8F5E-BD9D08D5A860}"/>
              </a:ext>
            </a:extLst>
          </p:cNvPr>
          <p:cNvSpPr>
            <a:spLocks noGrp="1"/>
          </p:cNvSpPr>
          <p:nvPr>
            <p:ph type="dt" sz="half" idx="2"/>
          </p:nvPr>
        </p:nvSpPr>
        <p:spPr/>
        <p:txBody>
          <a:bodyPr/>
          <a:lstStyle/>
          <a:p>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feld 14">
            <a:extLst>
              <a:ext uri="{FF2B5EF4-FFF2-40B4-BE49-F238E27FC236}">
                <a16:creationId xmlns:a16="http://schemas.microsoft.com/office/drawing/2014/main" id="{0CB4660A-C7D5-4954-917E-728F2DD6B7FC}"/>
              </a:ext>
            </a:extLst>
          </p:cNvPr>
          <p:cNvSpPr txBox="1"/>
          <p:nvPr/>
        </p:nvSpPr>
        <p:spPr>
          <a:xfrm>
            <a:off x="778351" y="1642311"/>
            <a:ext cx="10635299" cy="9144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(Liquid) Proof-of-Stake ≠ Consensus Algorithm</a:t>
            </a:r>
          </a:p>
        </p:txBody>
      </p:sp>
      <p:sp>
        <p:nvSpPr>
          <p:cNvPr id="37" name="Textfeld 36">
            <a:extLst>
              <a:ext uri="{FF2B5EF4-FFF2-40B4-BE49-F238E27FC236}">
                <a16:creationId xmlns:a16="http://schemas.microsoft.com/office/drawing/2014/main" id="{68A90107-8893-4E02-8F38-E054C6EBFE4F}"/>
              </a:ext>
            </a:extLst>
          </p:cNvPr>
          <p:cNvSpPr txBox="1"/>
          <p:nvPr/>
        </p:nvSpPr>
        <p:spPr>
          <a:xfrm>
            <a:off x="778351" y="2719806"/>
            <a:ext cx="10635299" cy="1479216"/>
          </a:xfrm>
          <a:prstGeom prst="rect">
            <a:avLst/>
          </a:prstGeom>
          <a:noFill/>
        </p:spPr>
        <p:txBody>
          <a:bodyPr wrap="square" lIns="72000" tIns="0" rIns="72000" bIns="0" rtlCol="0" anchor="t">
            <a:noAutofit/>
          </a:bodyPr>
          <a:lstStyle/>
          <a:p>
            <a:pPr algn="ctr">
              <a:spcBef>
                <a:spcPts val="300"/>
              </a:spcBef>
              <a:spcAft>
                <a:spcPts val="100"/>
              </a:spcAft>
              <a:buClr>
                <a:schemeClr val="tx2"/>
              </a:buClr>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Neither Liquid Proof-of-Stake nor any other Proof-of-Stake mechanism (nor Proof-of-Work for that matter) constitutes a consensus algorithm. The </a:t>
            </a:r>
            <a:r>
              <a:rPr lang="en-US"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PoX</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family is a group of mechanisms designed to protect the network and its consensus algorithm against Sybil attacks (i.e. an attacker creating a lot of fake nodes to gain control over the network). They can thus be referred to as Sybil control mechanisms and yes – they are closely entwined with consensus algorithms, but they are not the same thing!</a:t>
            </a:r>
          </a:p>
        </p:txBody>
      </p:sp>
      <p:grpSp>
        <p:nvGrpSpPr>
          <p:cNvPr id="13" name="Group 5">
            <a:extLst>
              <a:ext uri="{FF2B5EF4-FFF2-40B4-BE49-F238E27FC236}">
                <a16:creationId xmlns:a16="http://schemas.microsoft.com/office/drawing/2014/main" id="{21E27543-CF07-4FB1-8E19-F9E8769125C7}"/>
              </a:ext>
            </a:extLst>
          </p:cNvPr>
          <p:cNvGrpSpPr>
            <a:grpSpLocks noChangeAspect="1"/>
          </p:cNvGrpSpPr>
          <p:nvPr/>
        </p:nvGrpSpPr>
        <p:grpSpPr bwMode="auto">
          <a:xfrm>
            <a:off x="5502200" y="4556633"/>
            <a:ext cx="1187601" cy="1524244"/>
            <a:chOff x="802" y="803"/>
            <a:chExt cx="381" cy="489"/>
          </a:xfrm>
          <a:solidFill>
            <a:schemeClr val="bg1"/>
          </a:solidFill>
        </p:grpSpPr>
        <p:sp>
          <p:nvSpPr>
            <p:cNvPr id="28" name="Freeform 6">
              <a:extLst>
                <a:ext uri="{FF2B5EF4-FFF2-40B4-BE49-F238E27FC236}">
                  <a16:creationId xmlns:a16="http://schemas.microsoft.com/office/drawing/2014/main" id="{5DE6B166-F924-4B11-83CE-2E2F0BD74390}"/>
                </a:ext>
              </a:extLst>
            </p:cNvPr>
            <p:cNvSpPr>
              <a:spLocks/>
            </p:cNvSpPr>
            <p:nvPr/>
          </p:nvSpPr>
          <p:spPr bwMode="auto">
            <a:xfrm>
              <a:off x="959" y="1206"/>
              <a:ext cx="224" cy="86"/>
            </a:xfrm>
            <a:custGeom>
              <a:avLst/>
              <a:gdLst>
                <a:gd name="T0" fmla="*/ 931 w 1864"/>
                <a:gd name="T1" fmla="*/ 224 h 712"/>
                <a:gd name="T2" fmla="*/ 0 w 1864"/>
                <a:gd name="T3" fmla="*/ 0 h 712"/>
                <a:gd name="T4" fmla="*/ 0 w 1864"/>
                <a:gd name="T5" fmla="*/ 429 h 712"/>
                <a:gd name="T6" fmla="*/ 931 w 1864"/>
                <a:gd name="T7" fmla="*/ 712 h 712"/>
                <a:gd name="T8" fmla="*/ 1864 w 1864"/>
                <a:gd name="T9" fmla="*/ 429 h 712"/>
                <a:gd name="T10" fmla="*/ 1864 w 1864"/>
                <a:gd name="T11" fmla="*/ 0 h 712"/>
                <a:gd name="T12" fmla="*/ 931 w 1864"/>
                <a:gd name="T13" fmla="*/ 224 h 712"/>
              </a:gdLst>
              <a:ahLst/>
              <a:cxnLst>
                <a:cxn ang="0">
                  <a:pos x="T0" y="T1"/>
                </a:cxn>
                <a:cxn ang="0">
                  <a:pos x="T2" y="T3"/>
                </a:cxn>
                <a:cxn ang="0">
                  <a:pos x="T4" y="T5"/>
                </a:cxn>
                <a:cxn ang="0">
                  <a:pos x="T6" y="T7"/>
                </a:cxn>
                <a:cxn ang="0">
                  <a:pos x="T8" y="T9"/>
                </a:cxn>
                <a:cxn ang="0">
                  <a:pos x="T10" y="T11"/>
                </a:cxn>
                <a:cxn ang="0">
                  <a:pos x="T12" y="T13"/>
                </a:cxn>
              </a:cxnLst>
              <a:rect l="0" t="0" r="r" b="b"/>
              <a:pathLst>
                <a:path w="1864" h="712">
                  <a:moveTo>
                    <a:pt x="931" y="224"/>
                  </a:moveTo>
                  <a:cubicBezTo>
                    <a:pt x="559" y="224"/>
                    <a:pt x="169" y="147"/>
                    <a:pt x="0" y="0"/>
                  </a:cubicBezTo>
                  <a:cubicBezTo>
                    <a:pt x="0" y="429"/>
                    <a:pt x="0" y="429"/>
                    <a:pt x="0" y="429"/>
                  </a:cubicBezTo>
                  <a:cubicBezTo>
                    <a:pt x="0" y="548"/>
                    <a:pt x="354" y="712"/>
                    <a:pt x="931" y="712"/>
                  </a:cubicBezTo>
                  <a:cubicBezTo>
                    <a:pt x="1511" y="712"/>
                    <a:pt x="1864" y="548"/>
                    <a:pt x="1864" y="429"/>
                  </a:cubicBezTo>
                  <a:cubicBezTo>
                    <a:pt x="1864" y="0"/>
                    <a:pt x="1864" y="0"/>
                    <a:pt x="1864" y="0"/>
                  </a:cubicBezTo>
                  <a:cubicBezTo>
                    <a:pt x="1696" y="147"/>
                    <a:pt x="1306" y="224"/>
                    <a:pt x="931" y="22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Freeform 7">
              <a:extLst>
                <a:ext uri="{FF2B5EF4-FFF2-40B4-BE49-F238E27FC236}">
                  <a16:creationId xmlns:a16="http://schemas.microsoft.com/office/drawing/2014/main" id="{0BA8594D-9317-48E9-A923-44DF02B7EC66}"/>
                </a:ext>
              </a:extLst>
            </p:cNvPr>
            <p:cNvSpPr>
              <a:spLocks/>
            </p:cNvSpPr>
            <p:nvPr/>
          </p:nvSpPr>
          <p:spPr bwMode="auto">
            <a:xfrm>
              <a:off x="959" y="1134"/>
              <a:ext cx="224" cy="87"/>
            </a:xfrm>
            <a:custGeom>
              <a:avLst/>
              <a:gdLst>
                <a:gd name="T0" fmla="*/ 931 w 1864"/>
                <a:gd name="T1" fmla="*/ 226 h 720"/>
                <a:gd name="T2" fmla="*/ 0 w 1864"/>
                <a:gd name="T3" fmla="*/ 0 h 720"/>
                <a:gd name="T4" fmla="*/ 0 w 1864"/>
                <a:gd name="T5" fmla="*/ 432 h 720"/>
                <a:gd name="T6" fmla="*/ 931 w 1864"/>
                <a:gd name="T7" fmla="*/ 720 h 720"/>
                <a:gd name="T8" fmla="*/ 1864 w 1864"/>
                <a:gd name="T9" fmla="*/ 432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2"/>
                    <a:pt x="0" y="432"/>
                    <a:pt x="0" y="432"/>
                  </a:cubicBezTo>
                  <a:cubicBezTo>
                    <a:pt x="0" y="552"/>
                    <a:pt x="354" y="720"/>
                    <a:pt x="931" y="720"/>
                  </a:cubicBezTo>
                  <a:cubicBezTo>
                    <a:pt x="1511" y="720"/>
                    <a:pt x="1864" y="552"/>
                    <a:pt x="1864" y="432"/>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Oval 8">
              <a:extLst>
                <a:ext uri="{FF2B5EF4-FFF2-40B4-BE49-F238E27FC236}">
                  <a16:creationId xmlns:a16="http://schemas.microsoft.com/office/drawing/2014/main" id="{CAE8B12F-FA1F-4BC2-A2C9-AA2F8AE1E62C}"/>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Oval 9">
              <a:extLst>
                <a:ext uri="{FF2B5EF4-FFF2-40B4-BE49-F238E27FC236}">
                  <a16:creationId xmlns:a16="http://schemas.microsoft.com/office/drawing/2014/main" id="{7E7B5011-4B33-46BC-876D-30C85F2F8874}"/>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Freeform 10">
              <a:extLst>
                <a:ext uri="{FF2B5EF4-FFF2-40B4-BE49-F238E27FC236}">
                  <a16:creationId xmlns:a16="http://schemas.microsoft.com/office/drawing/2014/main" id="{19A66D96-B14B-4952-9106-9A3C141F8F8E}"/>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Freeform 11">
              <a:extLst>
                <a:ext uri="{FF2B5EF4-FFF2-40B4-BE49-F238E27FC236}">
                  <a16:creationId xmlns:a16="http://schemas.microsoft.com/office/drawing/2014/main" id="{BB1BE6B3-2FD1-4191-BEA7-7A9AA9C1E609}"/>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Oval 12">
              <a:extLst>
                <a:ext uri="{FF2B5EF4-FFF2-40B4-BE49-F238E27FC236}">
                  <a16:creationId xmlns:a16="http://schemas.microsoft.com/office/drawing/2014/main" id="{8AE4CBA6-6489-4D0C-B98F-F5E3161F126A}"/>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13">
              <a:extLst>
                <a:ext uri="{FF2B5EF4-FFF2-40B4-BE49-F238E27FC236}">
                  <a16:creationId xmlns:a16="http://schemas.microsoft.com/office/drawing/2014/main" id="{B9D00E63-8F23-4DC7-9B64-6CD5B47BEBD1}"/>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14">
              <a:extLst>
                <a:ext uri="{FF2B5EF4-FFF2-40B4-BE49-F238E27FC236}">
                  <a16:creationId xmlns:a16="http://schemas.microsoft.com/office/drawing/2014/main" id="{5DDD059A-3B33-4830-9F77-7DAB61C11692}"/>
                </a:ext>
              </a:extLst>
            </p:cNvPr>
            <p:cNvSpPr>
              <a:spLocks/>
            </p:cNvSpPr>
            <p:nvPr/>
          </p:nvSpPr>
          <p:spPr bwMode="auto">
            <a:xfrm>
              <a:off x="802" y="1072"/>
              <a:ext cx="157" cy="86"/>
            </a:xfrm>
            <a:custGeom>
              <a:avLst/>
              <a:gdLst>
                <a:gd name="T0" fmla="*/ 1304 w 1304"/>
                <a:gd name="T1" fmla="*/ 379 h 720"/>
                <a:gd name="T2" fmla="*/ 1300 w 1304"/>
                <a:gd name="T3" fmla="*/ 358 h 720"/>
                <a:gd name="T4" fmla="*/ 1300 w 1304"/>
                <a:gd name="T5" fmla="*/ 200 h 720"/>
                <a:gd name="T6" fmla="*/ 934 w 1304"/>
                <a:gd name="T7" fmla="*/ 226 h 720"/>
                <a:gd name="T8" fmla="*/ 0 w 1304"/>
                <a:gd name="T9" fmla="*/ 0 h 720"/>
                <a:gd name="T10" fmla="*/ 0 w 1304"/>
                <a:gd name="T11" fmla="*/ 432 h 720"/>
                <a:gd name="T12" fmla="*/ 934 w 1304"/>
                <a:gd name="T13" fmla="*/ 720 h 720"/>
                <a:gd name="T14" fmla="*/ 1304 w 1304"/>
                <a:gd name="T15" fmla="*/ 695 h 720"/>
                <a:gd name="T16" fmla="*/ 1304 w 1304"/>
                <a:gd name="T17" fmla="*/ 379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720">
                  <a:moveTo>
                    <a:pt x="1304" y="379"/>
                  </a:moveTo>
                  <a:cubicBezTo>
                    <a:pt x="1302" y="371"/>
                    <a:pt x="1300" y="365"/>
                    <a:pt x="1300" y="358"/>
                  </a:cubicBezTo>
                  <a:cubicBezTo>
                    <a:pt x="1300" y="200"/>
                    <a:pt x="1300" y="200"/>
                    <a:pt x="1300" y="200"/>
                  </a:cubicBezTo>
                  <a:cubicBezTo>
                    <a:pt x="1180" y="217"/>
                    <a:pt x="1056" y="226"/>
                    <a:pt x="934" y="226"/>
                  </a:cubicBezTo>
                  <a:cubicBezTo>
                    <a:pt x="559" y="226"/>
                    <a:pt x="169" y="148"/>
                    <a:pt x="0" y="0"/>
                  </a:cubicBezTo>
                  <a:cubicBezTo>
                    <a:pt x="0" y="432"/>
                    <a:pt x="0" y="432"/>
                    <a:pt x="0" y="432"/>
                  </a:cubicBezTo>
                  <a:cubicBezTo>
                    <a:pt x="0" y="552"/>
                    <a:pt x="354" y="720"/>
                    <a:pt x="934" y="720"/>
                  </a:cubicBezTo>
                  <a:cubicBezTo>
                    <a:pt x="1071" y="720"/>
                    <a:pt x="1195" y="710"/>
                    <a:pt x="1304" y="695"/>
                  </a:cubicBezTo>
                  <a:lnTo>
                    <a:pt x="1304" y="379"/>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15">
              <a:extLst>
                <a:ext uri="{FF2B5EF4-FFF2-40B4-BE49-F238E27FC236}">
                  <a16:creationId xmlns:a16="http://schemas.microsoft.com/office/drawing/2014/main" id="{22BE3DED-67E1-4C83-A973-9AB61D30AD8C}"/>
                </a:ext>
              </a:extLst>
            </p:cNvPr>
            <p:cNvSpPr>
              <a:spLocks/>
            </p:cNvSpPr>
            <p:nvPr/>
          </p:nvSpPr>
          <p:spPr bwMode="auto">
            <a:xfrm>
              <a:off x="803" y="1143"/>
              <a:ext cx="156" cy="118"/>
            </a:xfrm>
            <a:custGeom>
              <a:avLst/>
              <a:gdLst>
                <a:gd name="T0" fmla="*/ 1296 w 1296"/>
                <a:gd name="T1" fmla="*/ 383 h 984"/>
                <a:gd name="T2" fmla="*/ 1292 w 1296"/>
                <a:gd name="T3" fmla="*/ 362 h 984"/>
                <a:gd name="T4" fmla="*/ 1292 w 1296"/>
                <a:gd name="T5" fmla="*/ 202 h 984"/>
                <a:gd name="T6" fmla="*/ 932 w 1296"/>
                <a:gd name="T7" fmla="*/ 227 h 984"/>
                <a:gd name="T8" fmla="*/ 0 w 1296"/>
                <a:gd name="T9" fmla="*/ 0 h 984"/>
                <a:gd name="T10" fmla="*/ 0 w 1296"/>
                <a:gd name="T11" fmla="*/ 434 h 984"/>
                <a:gd name="T12" fmla="*/ 932 w 1296"/>
                <a:gd name="T13" fmla="*/ 724 h 984"/>
                <a:gd name="T14" fmla="*/ 1292 w 1296"/>
                <a:gd name="T15" fmla="*/ 699 h 984"/>
                <a:gd name="T16" fmla="*/ 1292 w 1296"/>
                <a:gd name="T17" fmla="*/ 961 h 984"/>
                <a:gd name="T18" fmla="*/ 1296 w 1296"/>
                <a:gd name="T19" fmla="*/ 984 h 984"/>
                <a:gd name="T20" fmla="*/ 1296 w 1296"/>
                <a:gd name="T21" fmla="*/ 383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6" h="984">
                  <a:moveTo>
                    <a:pt x="1296" y="383"/>
                  </a:moveTo>
                  <a:cubicBezTo>
                    <a:pt x="1294" y="377"/>
                    <a:pt x="1292" y="369"/>
                    <a:pt x="1292" y="362"/>
                  </a:cubicBezTo>
                  <a:cubicBezTo>
                    <a:pt x="1292" y="202"/>
                    <a:pt x="1292" y="202"/>
                    <a:pt x="1292" y="202"/>
                  </a:cubicBezTo>
                  <a:cubicBezTo>
                    <a:pt x="1176" y="218"/>
                    <a:pt x="1054" y="227"/>
                    <a:pt x="932" y="227"/>
                  </a:cubicBezTo>
                  <a:cubicBezTo>
                    <a:pt x="559" y="227"/>
                    <a:pt x="167" y="149"/>
                    <a:pt x="0" y="0"/>
                  </a:cubicBezTo>
                  <a:cubicBezTo>
                    <a:pt x="0" y="434"/>
                    <a:pt x="0" y="434"/>
                    <a:pt x="0" y="434"/>
                  </a:cubicBezTo>
                  <a:cubicBezTo>
                    <a:pt x="0" y="555"/>
                    <a:pt x="354" y="724"/>
                    <a:pt x="932" y="724"/>
                  </a:cubicBezTo>
                  <a:cubicBezTo>
                    <a:pt x="1065" y="724"/>
                    <a:pt x="1185" y="714"/>
                    <a:pt x="1292" y="699"/>
                  </a:cubicBezTo>
                  <a:cubicBezTo>
                    <a:pt x="1292" y="961"/>
                    <a:pt x="1292" y="961"/>
                    <a:pt x="1292" y="961"/>
                  </a:cubicBezTo>
                  <a:cubicBezTo>
                    <a:pt x="1292" y="968"/>
                    <a:pt x="1294" y="976"/>
                    <a:pt x="1296" y="984"/>
                  </a:cubicBezTo>
                  <a:lnTo>
                    <a:pt x="1296" y="383"/>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16">
              <a:extLst>
                <a:ext uri="{FF2B5EF4-FFF2-40B4-BE49-F238E27FC236}">
                  <a16:creationId xmlns:a16="http://schemas.microsoft.com/office/drawing/2014/main" id="{15F73618-F7C6-4977-8EDF-345FCF8A5393}"/>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4" name="Fußzeilenplatzhalter 2">
            <a:extLst>
              <a:ext uri="{FF2B5EF4-FFF2-40B4-BE49-F238E27FC236}">
                <a16:creationId xmlns:a16="http://schemas.microsoft.com/office/drawing/2014/main" id="{1715B06F-8C7C-4798-91A0-71F5A03ABE60}"/>
              </a:ext>
            </a:extLst>
          </p:cNvPr>
          <p:cNvSpPr>
            <a:spLocks noGrp="1"/>
          </p:cNvSpPr>
          <p:nvPr>
            <p:ph type="ftr" sz="quarter" idx="3"/>
          </p:nvPr>
        </p:nvSpPr>
        <p:spPr>
          <a:xfrm>
            <a:off x="881309" y="6584951"/>
            <a:ext cx="5012928" cy="215900"/>
          </a:xfrm>
        </p:spPr>
        <p:txBody>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pic>
        <p:nvPicPr>
          <p:cNvPr id="25" name="Grafik 24">
            <a:extLst>
              <a:ext uri="{FF2B5EF4-FFF2-40B4-BE49-F238E27FC236}">
                <a16:creationId xmlns:a16="http://schemas.microsoft.com/office/drawing/2014/main" id="{DCD7216F-DB43-4F37-96B9-ED1804B9253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514956" y="250300"/>
            <a:ext cx="367665" cy="451485"/>
          </a:xfrm>
          <a:prstGeom prst="rect">
            <a:avLst/>
          </a:prstGeom>
        </p:spPr>
      </p:pic>
    </p:spTree>
    <p:extLst>
      <p:ext uri="{BB962C8B-B14F-4D97-AF65-F5344CB8AC3E}">
        <p14:creationId xmlns:p14="http://schemas.microsoft.com/office/powerpoint/2010/main" val="41401585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88B9923-2843-4346-9FE9-CAB66AA80B40}"/>
              </a:ext>
            </a:extLst>
          </p:cNvPr>
          <p:cNvGraphicFramePr>
            <a:graphicFrameLocks noChangeAspect="1"/>
          </p:cNvGraphicFramePr>
          <p:nvPr>
            <p:custDataLst>
              <p:tags r:id="rId2"/>
            </p:custDataLst>
            <p:extLst>
              <p:ext uri="{D42A27DB-BD31-4B8C-83A1-F6EECF244321}">
                <p14:modId xmlns:p14="http://schemas.microsoft.com/office/powerpoint/2010/main" val="2249392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886"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288B9923-2843-4346-9FE9-CAB66AA80B4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ED4CBC6-34D1-4DE4-9369-5EE1D53607F9}"/>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Rechteck 8">
            <a:extLst>
              <a:ext uri="{FF2B5EF4-FFF2-40B4-BE49-F238E27FC236}">
                <a16:creationId xmlns:a16="http://schemas.microsoft.com/office/drawing/2014/main" id="{3442E4C9-A06A-4AFC-A5E0-37BCBFA1E0E2}"/>
              </a:ext>
            </a:extLst>
          </p:cNvPr>
          <p:cNvSpPr/>
          <p:nvPr/>
        </p:nvSpPr>
        <p:spPr bwMode="gray">
          <a:xfrm>
            <a:off x="0" y="0"/>
            <a:ext cx="12192000" cy="68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A8215874-7AA0-4B18-8CFC-96C84B759D8A}"/>
              </a:ext>
            </a:extLst>
          </p:cNvPr>
          <p:cNvSpPr>
            <a:spLocks noGrp="1"/>
          </p:cNvSpPr>
          <p:nvPr>
            <p:ph type="title"/>
          </p:nvPr>
        </p:nvSpPr>
        <p:spPr/>
        <p:txBody>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Mythbusters - #4 Liquid Proof-of-Stake is NOT the same as Delegated Proof-of-Stake</a:t>
            </a:r>
          </a:p>
        </p:txBody>
      </p:sp>
      <p:sp>
        <p:nvSpPr>
          <p:cNvPr id="4" name="Foliennummernplatzhalter 3">
            <a:extLst>
              <a:ext uri="{FF2B5EF4-FFF2-40B4-BE49-F238E27FC236}">
                <a16:creationId xmlns:a16="http://schemas.microsoft.com/office/drawing/2014/main" id="{22B0B077-5363-43F4-9536-1A866E196292}"/>
              </a:ext>
            </a:extLst>
          </p:cNvPr>
          <p:cNvSpPr>
            <a:spLocks noGrp="1"/>
          </p:cNvSpPr>
          <p:nvPr>
            <p:ph type="sldNum" sz="quarter" idx="4"/>
          </p:nvPr>
        </p:nvSpPr>
        <p:spPr/>
        <p:txBody>
          <a:bodyPr/>
          <a:lstStyle/>
          <a:p>
            <a:fld id="{369A084B-84B6-4F15-B0F5-CCDC4176846B}"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87</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BF4FA393-0EEA-4F3E-8F5E-BD9D08D5A860}"/>
              </a:ext>
            </a:extLst>
          </p:cNvPr>
          <p:cNvSpPr>
            <a:spLocks noGrp="1"/>
          </p:cNvSpPr>
          <p:nvPr>
            <p:ph type="dt" sz="half" idx="2"/>
          </p:nvPr>
        </p:nvSpPr>
        <p:spPr/>
        <p:txBody>
          <a:bodyPr/>
          <a:lstStyle/>
          <a:p>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feld 14">
            <a:extLst>
              <a:ext uri="{FF2B5EF4-FFF2-40B4-BE49-F238E27FC236}">
                <a16:creationId xmlns:a16="http://schemas.microsoft.com/office/drawing/2014/main" id="{0CB4660A-C7D5-4954-917E-728F2DD6B7FC}"/>
              </a:ext>
            </a:extLst>
          </p:cNvPr>
          <p:cNvSpPr txBox="1"/>
          <p:nvPr/>
        </p:nvSpPr>
        <p:spPr>
          <a:xfrm>
            <a:off x="778351" y="1642311"/>
            <a:ext cx="10635299" cy="9144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Liquid Proof-of-Stake ≠ Delegated Proof-of-Stake</a:t>
            </a:r>
          </a:p>
        </p:txBody>
      </p:sp>
      <p:sp>
        <p:nvSpPr>
          <p:cNvPr id="37" name="Textfeld 36">
            <a:extLst>
              <a:ext uri="{FF2B5EF4-FFF2-40B4-BE49-F238E27FC236}">
                <a16:creationId xmlns:a16="http://schemas.microsoft.com/office/drawing/2014/main" id="{68A90107-8893-4E02-8F38-E054C6EBFE4F}"/>
              </a:ext>
            </a:extLst>
          </p:cNvPr>
          <p:cNvSpPr txBox="1"/>
          <p:nvPr/>
        </p:nvSpPr>
        <p:spPr>
          <a:xfrm>
            <a:off x="778351" y="2719806"/>
            <a:ext cx="10635299" cy="1479216"/>
          </a:xfrm>
          <a:prstGeom prst="rect">
            <a:avLst/>
          </a:prstGeom>
          <a:noFill/>
        </p:spPr>
        <p:txBody>
          <a:bodyPr wrap="square" lIns="72000" tIns="0" rIns="72000" bIns="0" rtlCol="0" anchor="t">
            <a:noAutofit/>
          </a:bodyPr>
          <a:lstStyle/>
          <a:p>
            <a:pPr algn="ctr">
              <a:spcBef>
                <a:spcPts val="300"/>
              </a:spcBef>
              <a:spcAft>
                <a:spcPts val="100"/>
              </a:spcAft>
              <a:buClr>
                <a:schemeClr val="tx2"/>
              </a:buClr>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As delegation is an integral part of Liquid Proof-of-Stake (</a:t>
            </a:r>
            <a:r>
              <a:rPr lang="en-US"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LPoS</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it is often confused with Delegated Proof-of-Stake (</a:t>
            </a:r>
            <a:r>
              <a:rPr lang="en-US"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dPoS</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as known from EOS and </a:t>
            </a:r>
            <a:r>
              <a:rPr lang="en-US"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Lisk</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However, they are different concepts, with very different grades of decentralization and – respectively – network security. While the number of validators is limited to 21 in EOS and 101 in </a:t>
            </a:r>
            <a:r>
              <a:rPr lang="en-US"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Lisk</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and more static, in Tezos’ </a:t>
            </a:r>
            <a:r>
              <a:rPr lang="en-US"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LPoS</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it is only bounded by the maximum number of rolls depending on the total supply of </a:t>
            </a:r>
            <a:r>
              <a:rPr lang="en-US"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tez</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and more dynamic.</a:t>
            </a:r>
          </a:p>
        </p:txBody>
      </p:sp>
      <p:sp>
        <p:nvSpPr>
          <p:cNvPr id="24" name="Freihandform: Form 23">
            <a:extLst>
              <a:ext uri="{FF2B5EF4-FFF2-40B4-BE49-F238E27FC236}">
                <a16:creationId xmlns:a16="http://schemas.microsoft.com/office/drawing/2014/main" id="{A3A4D7F4-7B99-42F4-83A3-DEF9EF8619A1}"/>
              </a:ext>
            </a:extLst>
          </p:cNvPr>
          <p:cNvSpPr/>
          <p:nvPr/>
        </p:nvSpPr>
        <p:spPr bwMode="gray">
          <a:xfrm>
            <a:off x="5425148" y="4579147"/>
            <a:ext cx="1341705" cy="1479216"/>
          </a:xfrm>
          <a:custGeom>
            <a:avLst/>
            <a:gdLst>
              <a:gd name="connsiteX0" fmla="*/ 1490463 w 2848767"/>
              <a:gd name="connsiteY0" fmla="*/ 2434091 h 3140738"/>
              <a:gd name="connsiteX1" fmla="*/ 1465978 w 2848767"/>
              <a:gd name="connsiteY1" fmla="*/ 2435191 h 3140738"/>
              <a:gd name="connsiteX2" fmla="*/ 1432288 w 2848767"/>
              <a:gd name="connsiteY2" fmla="*/ 2439628 h 3140738"/>
              <a:gd name="connsiteX3" fmla="*/ 1421466 w 2848767"/>
              <a:gd name="connsiteY3" fmla="*/ 2441987 h 3140738"/>
              <a:gd name="connsiteX4" fmla="*/ 1427085 w 2848767"/>
              <a:gd name="connsiteY4" fmla="*/ 2444677 h 3140738"/>
              <a:gd name="connsiteX5" fmla="*/ 1430730 w 2848767"/>
              <a:gd name="connsiteY5" fmla="*/ 2483561 h 3140738"/>
              <a:gd name="connsiteX6" fmla="*/ 1389416 w 2848767"/>
              <a:gd name="connsiteY6" fmla="*/ 2532166 h 3140738"/>
              <a:gd name="connsiteX7" fmla="*/ 1399137 w 2848767"/>
              <a:gd name="connsiteY7" fmla="*/ 2475055 h 3140738"/>
              <a:gd name="connsiteX8" fmla="*/ 1390479 w 2848767"/>
              <a:gd name="connsiteY8" fmla="*/ 2454930 h 3140738"/>
              <a:gd name="connsiteX9" fmla="*/ 1387785 w 2848767"/>
              <a:gd name="connsiteY9" fmla="*/ 2450588 h 3140738"/>
              <a:gd name="connsiteX10" fmla="*/ 1371949 w 2848767"/>
              <a:gd name="connsiteY10" fmla="*/ 2455570 h 3140738"/>
              <a:gd name="connsiteX11" fmla="*/ 1281534 w 2848767"/>
              <a:gd name="connsiteY11" fmla="*/ 2526806 h 3140738"/>
              <a:gd name="connsiteX12" fmla="*/ 1278243 w 2848767"/>
              <a:gd name="connsiteY12" fmla="*/ 2543432 h 3140738"/>
              <a:gd name="connsiteX13" fmla="*/ 1276711 w 2848767"/>
              <a:gd name="connsiteY13" fmla="*/ 2548367 h 3140738"/>
              <a:gd name="connsiteX14" fmla="*/ 1274567 w 2848767"/>
              <a:gd name="connsiteY14" fmla="*/ 2569631 h 3140738"/>
              <a:gd name="connsiteX15" fmla="*/ 1380080 w 2848767"/>
              <a:gd name="connsiteY15" fmla="*/ 2675144 h 3140738"/>
              <a:gd name="connsiteX16" fmla="*/ 1633229 w 2848767"/>
              <a:gd name="connsiteY16" fmla="*/ 2675144 h 3140738"/>
              <a:gd name="connsiteX17" fmla="*/ 1738742 w 2848767"/>
              <a:gd name="connsiteY17" fmla="*/ 2569631 h 3140738"/>
              <a:gd name="connsiteX18" fmla="*/ 1736599 w 2848767"/>
              <a:gd name="connsiteY18" fmla="*/ 2548367 h 3140738"/>
              <a:gd name="connsiteX19" fmla="*/ 1735066 w 2848767"/>
              <a:gd name="connsiteY19" fmla="*/ 2543429 h 3140738"/>
              <a:gd name="connsiteX20" fmla="*/ 1731776 w 2848767"/>
              <a:gd name="connsiteY20" fmla="*/ 2526806 h 3140738"/>
              <a:gd name="connsiteX21" fmla="*/ 1652822 w 2848767"/>
              <a:gd name="connsiteY21" fmla="*/ 2460087 h 3140738"/>
              <a:gd name="connsiteX22" fmla="*/ 1632617 w 2848767"/>
              <a:gd name="connsiteY22" fmla="*/ 2452956 h 3140738"/>
              <a:gd name="connsiteX23" fmla="*/ 1633812 w 2848767"/>
              <a:gd name="connsiteY23" fmla="*/ 2457739 h 3140738"/>
              <a:gd name="connsiteX24" fmla="*/ 1630699 w 2848767"/>
              <a:gd name="connsiteY24" fmla="*/ 2479915 h 3140738"/>
              <a:gd name="connsiteX25" fmla="*/ 1589385 w 2848767"/>
              <a:gd name="connsiteY25" fmla="*/ 2528520 h 3140738"/>
              <a:gd name="connsiteX26" fmla="*/ 1599106 w 2848767"/>
              <a:gd name="connsiteY26" fmla="*/ 2471409 h 3140738"/>
              <a:gd name="connsiteX27" fmla="*/ 1585777 w 2848767"/>
              <a:gd name="connsiteY27" fmla="*/ 2443756 h 3140738"/>
              <a:gd name="connsiteX28" fmla="*/ 1585753 w 2848767"/>
              <a:gd name="connsiteY28" fmla="*/ 2440486 h 3140738"/>
              <a:gd name="connsiteX29" fmla="*/ 1585664 w 2848767"/>
              <a:gd name="connsiteY29" fmla="*/ 2440465 h 3140738"/>
              <a:gd name="connsiteX30" fmla="*/ 1547331 w 2848767"/>
              <a:gd name="connsiteY30" fmla="*/ 2435191 h 3140738"/>
              <a:gd name="connsiteX31" fmla="*/ 1530698 w 2848767"/>
              <a:gd name="connsiteY31" fmla="*/ 2434444 h 3140738"/>
              <a:gd name="connsiteX32" fmla="*/ 1531765 w 2848767"/>
              <a:gd name="connsiteY32" fmla="*/ 2434955 h 3140738"/>
              <a:gd name="connsiteX33" fmla="*/ 1535410 w 2848767"/>
              <a:gd name="connsiteY33" fmla="*/ 2473839 h 3140738"/>
              <a:gd name="connsiteX34" fmla="*/ 1494096 w 2848767"/>
              <a:gd name="connsiteY34" fmla="*/ 2522444 h 3140738"/>
              <a:gd name="connsiteX35" fmla="*/ 1503817 w 2848767"/>
              <a:gd name="connsiteY35" fmla="*/ 2465333 h 3140738"/>
              <a:gd name="connsiteX36" fmla="*/ 1490489 w 2848767"/>
              <a:gd name="connsiteY36" fmla="*/ 2437680 h 3140738"/>
              <a:gd name="connsiteX37" fmla="*/ 1506654 w 2848767"/>
              <a:gd name="connsiteY37" fmla="*/ 2239617 h 3140738"/>
              <a:gd name="connsiteX38" fmla="*/ 1821654 w 2848767"/>
              <a:gd name="connsiteY38" fmla="*/ 2554617 h 3140738"/>
              <a:gd name="connsiteX39" fmla="*/ 1506654 w 2848767"/>
              <a:gd name="connsiteY39" fmla="*/ 2869617 h 3140738"/>
              <a:gd name="connsiteX40" fmla="*/ 1191654 w 2848767"/>
              <a:gd name="connsiteY40" fmla="*/ 2554617 h 3140738"/>
              <a:gd name="connsiteX41" fmla="*/ 1506654 w 2848767"/>
              <a:gd name="connsiteY41" fmla="*/ 2239617 h 3140738"/>
              <a:gd name="connsiteX42" fmla="*/ 1506654 w 2848767"/>
              <a:gd name="connsiteY42" fmla="*/ 2212617 h 3140738"/>
              <a:gd name="connsiteX43" fmla="*/ 1164654 w 2848767"/>
              <a:gd name="connsiteY43" fmla="*/ 2554617 h 3140738"/>
              <a:gd name="connsiteX44" fmla="*/ 1506654 w 2848767"/>
              <a:gd name="connsiteY44" fmla="*/ 2896617 h 3140738"/>
              <a:gd name="connsiteX45" fmla="*/ 1848654 w 2848767"/>
              <a:gd name="connsiteY45" fmla="*/ 2554617 h 3140738"/>
              <a:gd name="connsiteX46" fmla="*/ 1506654 w 2848767"/>
              <a:gd name="connsiteY46" fmla="*/ 2212617 h 3140738"/>
              <a:gd name="connsiteX47" fmla="*/ 2221957 w 2848767"/>
              <a:gd name="connsiteY47" fmla="*/ 991706 h 3140738"/>
              <a:gd name="connsiteX48" fmla="*/ 2265692 w 2848767"/>
              <a:gd name="connsiteY48" fmla="*/ 1002435 h 3140738"/>
              <a:gd name="connsiteX49" fmla="*/ 2783619 w 2848767"/>
              <a:gd name="connsiteY49" fmla="*/ 1246133 h 3140738"/>
              <a:gd name="connsiteX50" fmla="*/ 2837949 w 2848767"/>
              <a:gd name="connsiteY50" fmla="*/ 1397025 h 3140738"/>
              <a:gd name="connsiteX51" fmla="*/ 2644830 w 2848767"/>
              <a:gd name="connsiteY51" fmla="*/ 1807457 h 3140738"/>
              <a:gd name="connsiteX52" fmla="*/ 2493939 w 2848767"/>
              <a:gd name="connsiteY52" fmla="*/ 1861787 h 3140738"/>
              <a:gd name="connsiteX53" fmla="*/ 2279925 w 2848767"/>
              <a:gd name="connsiteY53" fmla="*/ 1761088 h 3140738"/>
              <a:gd name="connsiteX54" fmla="*/ 1989488 w 2848767"/>
              <a:gd name="connsiteY54" fmla="*/ 2367986 h 3140738"/>
              <a:gd name="connsiteX55" fmla="*/ 1991766 w 2848767"/>
              <a:gd name="connsiteY55" fmla="*/ 2372962 h 3140738"/>
              <a:gd name="connsiteX56" fmla="*/ 2031510 w 2848767"/>
              <a:gd name="connsiteY56" fmla="*/ 2574001 h 3140738"/>
              <a:gd name="connsiteX57" fmla="*/ 2031510 w 2848767"/>
              <a:gd name="connsiteY57" fmla="*/ 3140738 h 3140738"/>
              <a:gd name="connsiteX58" fmla="*/ 0 w 2848767"/>
              <a:gd name="connsiteY58" fmla="*/ 3140738 h 3140738"/>
              <a:gd name="connsiteX59" fmla="*/ 0 w 2848767"/>
              <a:gd name="connsiteY59" fmla="*/ 2574001 h 3140738"/>
              <a:gd name="connsiteX60" fmla="*/ 457879 w 2848767"/>
              <a:gd name="connsiteY60" fmla="*/ 1950229 h 3140738"/>
              <a:gd name="connsiteX61" fmla="*/ 486497 w 2848767"/>
              <a:gd name="connsiteY61" fmla="*/ 1950229 h 3140738"/>
              <a:gd name="connsiteX62" fmla="*/ 1001611 w 2848767"/>
              <a:gd name="connsiteY62" fmla="*/ 2120349 h 3140738"/>
              <a:gd name="connsiteX63" fmla="*/ 1516725 w 2848767"/>
              <a:gd name="connsiteY63" fmla="*/ 1950229 h 3140738"/>
              <a:gd name="connsiteX64" fmla="*/ 1545342 w 2848767"/>
              <a:gd name="connsiteY64" fmla="*/ 1950229 h 3140738"/>
              <a:gd name="connsiteX65" fmla="*/ 1885010 w 2848767"/>
              <a:gd name="connsiteY65" fmla="*/ 2177178 h 3140738"/>
              <a:gd name="connsiteX66" fmla="*/ 1928481 w 2848767"/>
              <a:gd name="connsiteY66" fmla="*/ 2245278 h 3140738"/>
              <a:gd name="connsiteX67" fmla="*/ 2182201 w 2848767"/>
              <a:gd name="connsiteY67" fmla="*/ 1715106 h 3140738"/>
              <a:gd name="connsiteX68" fmla="*/ 1976011 w 2848767"/>
              <a:gd name="connsiteY68" fmla="*/ 1618089 h 3140738"/>
              <a:gd name="connsiteX69" fmla="*/ 1921682 w 2848767"/>
              <a:gd name="connsiteY69" fmla="*/ 1467198 h 3140738"/>
              <a:gd name="connsiteX70" fmla="*/ 2114800 w 2848767"/>
              <a:gd name="connsiteY70" fmla="*/ 1056765 h 3140738"/>
              <a:gd name="connsiteX71" fmla="*/ 2221957 w 2848767"/>
              <a:gd name="connsiteY71" fmla="*/ 991706 h 3140738"/>
              <a:gd name="connsiteX72" fmla="*/ 1015755 w 2848767"/>
              <a:gd name="connsiteY72" fmla="*/ 0 h 3140738"/>
              <a:gd name="connsiteX73" fmla="*/ 1296602 w 2848767"/>
              <a:gd name="connsiteY73" fmla="*/ 186158 h 3140738"/>
              <a:gd name="connsiteX74" fmla="*/ 1308137 w 2848767"/>
              <a:gd name="connsiteY74" fmla="*/ 223317 h 3140738"/>
              <a:gd name="connsiteX75" fmla="*/ 1320722 w 2848767"/>
              <a:gd name="connsiteY75" fmla="*/ 214832 h 3140738"/>
              <a:gd name="connsiteX76" fmla="*/ 1416161 w 2848767"/>
              <a:gd name="connsiteY76" fmla="*/ 195564 h 3140738"/>
              <a:gd name="connsiteX77" fmla="*/ 1661351 w 2848767"/>
              <a:gd name="connsiteY77" fmla="*/ 440754 h 3140738"/>
              <a:gd name="connsiteX78" fmla="*/ 1465576 w 2848767"/>
              <a:gd name="connsiteY78" fmla="*/ 680963 h 3140738"/>
              <a:gd name="connsiteX79" fmla="*/ 1416162 w 2848767"/>
              <a:gd name="connsiteY79" fmla="*/ 685944 h 3140738"/>
              <a:gd name="connsiteX80" fmla="*/ 1416162 w 2848767"/>
              <a:gd name="connsiteY80" fmla="*/ 818345 h 3140738"/>
              <a:gd name="connsiteX81" fmla="*/ 1448911 w 2848767"/>
              <a:gd name="connsiteY81" fmla="*/ 845365 h 3140738"/>
              <a:gd name="connsiteX82" fmla="*/ 1632854 w 2848767"/>
              <a:gd name="connsiteY82" fmla="*/ 1289443 h 3140738"/>
              <a:gd name="connsiteX83" fmla="*/ 1004833 w 2848767"/>
              <a:gd name="connsiteY83" fmla="*/ 1917464 h 3140738"/>
              <a:gd name="connsiteX84" fmla="*/ 376812 w 2848767"/>
              <a:gd name="connsiteY84" fmla="*/ 1289443 h 3140738"/>
              <a:gd name="connsiteX85" fmla="*/ 560755 w 2848767"/>
              <a:gd name="connsiteY85" fmla="*/ 845365 h 3140738"/>
              <a:gd name="connsiteX86" fmla="*/ 615349 w 2848767"/>
              <a:gd name="connsiteY86" fmla="*/ 800321 h 3140738"/>
              <a:gd name="connsiteX87" fmla="*/ 615349 w 2848767"/>
              <a:gd name="connsiteY87" fmla="*/ 685944 h 3140738"/>
              <a:gd name="connsiteX88" fmla="*/ 370159 w 2848767"/>
              <a:gd name="connsiteY88" fmla="*/ 440754 h 3140738"/>
              <a:gd name="connsiteX89" fmla="*/ 615349 w 2848767"/>
              <a:gd name="connsiteY89" fmla="*/ 195564 h 3140738"/>
              <a:gd name="connsiteX90" fmla="*/ 710788 w 2848767"/>
              <a:gd name="connsiteY90" fmla="*/ 214832 h 3140738"/>
              <a:gd name="connsiteX91" fmla="*/ 723373 w 2848767"/>
              <a:gd name="connsiteY91" fmla="*/ 223317 h 3140738"/>
              <a:gd name="connsiteX92" fmla="*/ 734908 w 2848767"/>
              <a:gd name="connsiteY92" fmla="*/ 186158 h 3140738"/>
              <a:gd name="connsiteX93" fmla="*/ 1015755 w 2848767"/>
              <a:gd name="connsiteY93" fmla="*/ 0 h 314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48767" h="3140738">
                <a:moveTo>
                  <a:pt x="1490463" y="2434091"/>
                </a:moveTo>
                <a:lnTo>
                  <a:pt x="1465978" y="2435191"/>
                </a:lnTo>
                <a:cubicBezTo>
                  <a:pt x="1454426" y="2436242"/>
                  <a:pt x="1443172" y="2437733"/>
                  <a:pt x="1432288" y="2439628"/>
                </a:cubicBezTo>
                <a:lnTo>
                  <a:pt x="1421466" y="2441987"/>
                </a:lnTo>
                <a:lnTo>
                  <a:pt x="1427085" y="2444677"/>
                </a:lnTo>
                <a:cubicBezTo>
                  <a:pt x="1433970" y="2451968"/>
                  <a:pt x="1437008" y="2468979"/>
                  <a:pt x="1430730" y="2483561"/>
                </a:cubicBezTo>
                <a:cubicBezTo>
                  <a:pt x="1424452" y="2498142"/>
                  <a:pt x="1394681" y="2533583"/>
                  <a:pt x="1389416" y="2532166"/>
                </a:cubicBezTo>
                <a:cubicBezTo>
                  <a:pt x="1384150" y="2530748"/>
                  <a:pt x="1399744" y="2490041"/>
                  <a:pt x="1399137" y="2475055"/>
                </a:cubicBezTo>
                <a:cubicBezTo>
                  <a:pt x="1398833" y="2467562"/>
                  <a:pt x="1394327" y="2460626"/>
                  <a:pt x="1390479" y="2454930"/>
                </a:cubicBezTo>
                <a:lnTo>
                  <a:pt x="1387785" y="2450588"/>
                </a:lnTo>
                <a:lnTo>
                  <a:pt x="1371949" y="2455570"/>
                </a:lnTo>
                <a:cubicBezTo>
                  <a:pt x="1326270" y="2472431"/>
                  <a:pt x="1293251" y="2497643"/>
                  <a:pt x="1281534" y="2526806"/>
                </a:cubicBezTo>
                <a:lnTo>
                  <a:pt x="1278243" y="2543432"/>
                </a:lnTo>
                <a:lnTo>
                  <a:pt x="1276711" y="2548367"/>
                </a:lnTo>
                <a:cubicBezTo>
                  <a:pt x="1275305" y="2555235"/>
                  <a:pt x="1274567" y="2562347"/>
                  <a:pt x="1274567" y="2569631"/>
                </a:cubicBezTo>
                <a:cubicBezTo>
                  <a:pt x="1274567" y="2627904"/>
                  <a:pt x="1321807" y="2675144"/>
                  <a:pt x="1380080" y="2675144"/>
                </a:cubicBezTo>
                <a:lnTo>
                  <a:pt x="1633229" y="2675144"/>
                </a:lnTo>
                <a:cubicBezTo>
                  <a:pt x="1691503" y="2675144"/>
                  <a:pt x="1738742" y="2627904"/>
                  <a:pt x="1738742" y="2569631"/>
                </a:cubicBezTo>
                <a:cubicBezTo>
                  <a:pt x="1738742" y="2562347"/>
                  <a:pt x="1738004" y="2555235"/>
                  <a:pt x="1736599" y="2548367"/>
                </a:cubicBezTo>
                <a:lnTo>
                  <a:pt x="1735066" y="2543429"/>
                </a:lnTo>
                <a:lnTo>
                  <a:pt x="1731776" y="2526806"/>
                </a:lnTo>
                <a:cubicBezTo>
                  <a:pt x="1721062" y="2500143"/>
                  <a:pt x="1692543" y="2476782"/>
                  <a:pt x="1652822" y="2460087"/>
                </a:cubicBezTo>
                <a:lnTo>
                  <a:pt x="1632617" y="2452956"/>
                </a:lnTo>
                <a:lnTo>
                  <a:pt x="1633812" y="2457739"/>
                </a:lnTo>
                <a:cubicBezTo>
                  <a:pt x="1634648" y="2464726"/>
                  <a:pt x="1633838" y="2472624"/>
                  <a:pt x="1630699" y="2479915"/>
                </a:cubicBezTo>
                <a:cubicBezTo>
                  <a:pt x="1624421" y="2494497"/>
                  <a:pt x="1594650" y="2529938"/>
                  <a:pt x="1589385" y="2528520"/>
                </a:cubicBezTo>
                <a:cubicBezTo>
                  <a:pt x="1584119" y="2527102"/>
                  <a:pt x="1599713" y="2486396"/>
                  <a:pt x="1599106" y="2471409"/>
                </a:cubicBezTo>
                <a:cubicBezTo>
                  <a:pt x="1598650" y="2460169"/>
                  <a:pt x="1588739" y="2450183"/>
                  <a:pt x="1585777" y="2443756"/>
                </a:cubicBezTo>
                <a:lnTo>
                  <a:pt x="1585753" y="2440486"/>
                </a:lnTo>
                <a:lnTo>
                  <a:pt x="1585664" y="2440465"/>
                </a:lnTo>
                <a:cubicBezTo>
                  <a:pt x="1573346" y="2438168"/>
                  <a:pt x="1560534" y="2436392"/>
                  <a:pt x="1547331" y="2435191"/>
                </a:cubicBezTo>
                <a:lnTo>
                  <a:pt x="1530698" y="2434444"/>
                </a:lnTo>
                <a:lnTo>
                  <a:pt x="1531765" y="2434955"/>
                </a:lnTo>
                <a:cubicBezTo>
                  <a:pt x="1538651" y="2442246"/>
                  <a:pt x="1541688" y="2459257"/>
                  <a:pt x="1535410" y="2473839"/>
                </a:cubicBezTo>
                <a:cubicBezTo>
                  <a:pt x="1529132" y="2488420"/>
                  <a:pt x="1499362" y="2523861"/>
                  <a:pt x="1494096" y="2522444"/>
                </a:cubicBezTo>
                <a:cubicBezTo>
                  <a:pt x="1488831" y="2521026"/>
                  <a:pt x="1504425" y="2480319"/>
                  <a:pt x="1503817" y="2465333"/>
                </a:cubicBezTo>
                <a:cubicBezTo>
                  <a:pt x="1503362" y="2454093"/>
                  <a:pt x="1493451" y="2444106"/>
                  <a:pt x="1490489" y="2437680"/>
                </a:cubicBezTo>
                <a:close/>
                <a:moveTo>
                  <a:pt x="1506654" y="2239617"/>
                </a:moveTo>
                <a:cubicBezTo>
                  <a:pt x="1680624" y="2239617"/>
                  <a:pt x="1821654" y="2380647"/>
                  <a:pt x="1821654" y="2554617"/>
                </a:cubicBezTo>
                <a:cubicBezTo>
                  <a:pt x="1821654" y="2728587"/>
                  <a:pt x="1680624" y="2869617"/>
                  <a:pt x="1506654" y="2869617"/>
                </a:cubicBezTo>
                <a:cubicBezTo>
                  <a:pt x="1332684" y="2869617"/>
                  <a:pt x="1191654" y="2728587"/>
                  <a:pt x="1191654" y="2554617"/>
                </a:cubicBezTo>
                <a:cubicBezTo>
                  <a:pt x="1191654" y="2380647"/>
                  <a:pt x="1332684" y="2239617"/>
                  <a:pt x="1506654" y="2239617"/>
                </a:cubicBezTo>
                <a:close/>
                <a:moveTo>
                  <a:pt x="1506654" y="2212617"/>
                </a:moveTo>
                <a:cubicBezTo>
                  <a:pt x="1317773" y="2212617"/>
                  <a:pt x="1164654" y="2365736"/>
                  <a:pt x="1164654" y="2554617"/>
                </a:cubicBezTo>
                <a:cubicBezTo>
                  <a:pt x="1164654" y="2743498"/>
                  <a:pt x="1317773" y="2896617"/>
                  <a:pt x="1506654" y="2896617"/>
                </a:cubicBezTo>
                <a:cubicBezTo>
                  <a:pt x="1695535" y="2896617"/>
                  <a:pt x="1848654" y="2743498"/>
                  <a:pt x="1848654" y="2554617"/>
                </a:cubicBezTo>
                <a:cubicBezTo>
                  <a:pt x="1848654" y="2365736"/>
                  <a:pt x="1695535" y="2212617"/>
                  <a:pt x="1506654" y="2212617"/>
                </a:cubicBezTo>
                <a:close/>
                <a:moveTo>
                  <a:pt x="2221957" y="991706"/>
                </a:moveTo>
                <a:cubicBezTo>
                  <a:pt x="2236676" y="992290"/>
                  <a:pt x="2251524" y="995769"/>
                  <a:pt x="2265692" y="1002435"/>
                </a:cubicBezTo>
                <a:lnTo>
                  <a:pt x="2783619" y="1246133"/>
                </a:lnTo>
                <a:cubicBezTo>
                  <a:pt x="2840289" y="1272798"/>
                  <a:pt x="2864614" y="1340355"/>
                  <a:pt x="2837949" y="1397025"/>
                </a:cubicBezTo>
                <a:lnTo>
                  <a:pt x="2644830" y="1807457"/>
                </a:lnTo>
                <a:cubicBezTo>
                  <a:pt x="2618166" y="1864127"/>
                  <a:pt x="2550609" y="1888452"/>
                  <a:pt x="2493939" y="1861787"/>
                </a:cubicBezTo>
                <a:lnTo>
                  <a:pt x="2279925" y="1761088"/>
                </a:lnTo>
                <a:lnTo>
                  <a:pt x="1989488" y="2367986"/>
                </a:lnTo>
                <a:lnTo>
                  <a:pt x="1991766" y="2372962"/>
                </a:lnTo>
                <a:cubicBezTo>
                  <a:pt x="2017222" y="2441167"/>
                  <a:pt x="2031510" y="2510247"/>
                  <a:pt x="2031510" y="2574001"/>
                </a:cubicBezTo>
                <a:cubicBezTo>
                  <a:pt x="2031510" y="2574001"/>
                  <a:pt x="2031510" y="2574001"/>
                  <a:pt x="2031510" y="3140738"/>
                </a:cubicBezTo>
                <a:cubicBezTo>
                  <a:pt x="2031510" y="3140738"/>
                  <a:pt x="2031510" y="3140738"/>
                  <a:pt x="0" y="3140738"/>
                </a:cubicBezTo>
                <a:cubicBezTo>
                  <a:pt x="0" y="3140738"/>
                  <a:pt x="0" y="3140738"/>
                  <a:pt x="0" y="2574001"/>
                </a:cubicBezTo>
                <a:cubicBezTo>
                  <a:pt x="0" y="2318985"/>
                  <a:pt x="200322" y="1978746"/>
                  <a:pt x="457879" y="1950229"/>
                </a:cubicBezTo>
                <a:cubicBezTo>
                  <a:pt x="457879" y="1950229"/>
                  <a:pt x="457879" y="1950229"/>
                  <a:pt x="486497" y="1950229"/>
                </a:cubicBezTo>
                <a:cubicBezTo>
                  <a:pt x="629584" y="2063642"/>
                  <a:pt x="801289" y="2120349"/>
                  <a:pt x="1001611" y="2120349"/>
                </a:cubicBezTo>
                <a:cubicBezTo>
                  <a:pt x="1201933" y="2120349"/>
                  <a:pt x="1373638" y="2063642"/>
                  <a:pt x="1516725" y="1950229"/>
                </a:cubicBezTo>
                <a:cubicBezTo>
                  <a:pt x="1516725" y="1950229"/>
                  <a:pt x="1516725" y="1950229"/>
                  <a:pt x="1545342" y="1950229"/>
                </a:cubicBezTo>
                <a:cubicBezTo>
                  <a:pt x="1674121" y="1964488"/>
                  <a:pt x="1795663" y="2056677"/>
                  <a:pt x="1885010" y="2177178"/>
                </a:cubicBezTo>
                <a:lnTo>
                  <a:pt x="1928481" y="2245278"/>
                </a:lnTo>
                <a:lnTo>
                  <a:pt x="2182201" y="1715106"/>
                </a:lnTo>
                <a:lnTo>
                  <a:pt x="1976011" y="1618089"/>
                </a:lnTo>
                <a:cubicBezTo>
                  <a:pt x="1919341" y="1591425"/>
                  <a:pt x="1895017" y="1523868"/>
                  <a:pt x="1921682" y="1467198"/>
                </a:cubicBezTo>
                <a:lnTo>
                  <a:pt x="2114800" y="1056765"/>
                </a:lnTo>
                <a:cubicBezTo>
                  <a:pt x="2134799" y="1014263"/>
                  <a:pt x="2177799" y="989955"/>
                  <a:pt x="2221957" y="991706"/>
                </a:cubicBezTo>
                <a:close/>
                <a:moveTo>
                  <a:pt x="1015755" y="0"/>
                </a:moveTo>
                <a:cubicBezTo>
                  <a:pt x="1142007" y="0"/>
                  <a:pt x="1250331" y="76761"/>
                  <a:pt x="1296602" y="186158"/>
                </a:cubicBezTo>
                <a:lnTo>
                  <a:pt x="1308137" y="223317"/>
                </a:lnTo>
                <a:lnTo>
                  <a:pt x="1320722" y="214832"/>
                </a:lnTo>
                <a:cubicBezTo>
                  <a:pt x="1350056" y="202425"/>
                  <a:pt x="1382307" y="195564"/>
                  <a:pt x="1416161" y="195564"/>
                </a:cubicBezTo>
                <a:cubicBezTo>
                  <a:pt x="1551576" y="195564"/>
                  <a:pt x="1661351" y="305339"/>
                  <a:pt x="1661351" y="440754"/>
                </a:cubicBezTo>
                <a:cubicBezTo>
                  <a:pt x="1661351" y="559242"/>
                  <a:pt x="1577305" y="658100"/>
                  <a:pt x="1465576" y="680963"/>
                </a:cubicBezTo>
                <a:lnTo>
                  <a:pt x="1416162" y="685944"/>
                </a:lnTo>
                <a:lnTo>
                  <a:pt x="1416162" y="818345"/>
                </a:lnTo>
                <a:lnTo>
                  <a:pt x="1448911" y="845365"/>
                </a:lnTo>
                <a:cubicBezTo>
                  <a:pt x="1562560" y="959015"/>
                  <a:pt x="1632854" y="1116020"/>
                  <a:pt x="1632854" y="1289443"/>
                </a:cubicBezTo>
                <a:cubicBezTo>
                  <a:pt x="1632854" y="1636289"/>
                  <a:pt x="1351679" y="1917464"/>
                  <a:pt x="1004833" y="1917464"/>
                </a:cubicBezTo>
                <a:cubicBezTo>
                  <a:pt x="657987" y="1917464"/>
                  <a:pt x="376812" y="1636289"/>
                  <a:pt x="376812" y="1289443"/>
                </a:cubicBezTo>
                <a:cubicBezTo>
                  <a:pt x="376812" y="1116020"/>
                  <a:pt x="447106" y="959015"/>
                  <a:pt x="560755" y="845365"/>
                </a:cubicBezTo>
                <a:lnTo>
                  <a:pt x="615349" y="800321"/>
                </a:lnTo>
                <a:lnTo>
                  <a:pt x="615349" y="685944"/>
                </a:lnTo>
                <a:cubicBezTo>
                  <a:pt x="479934" y="685944"/>
                  <a:pt x="370159" y="576169"/>
                  <a:pt x="370159" y="440754"/>
                </a:cubicBezTo>
                <a:cubicBezTo>
                  <a:pt x="370159" y="305339"/>
                  <a:pt x="479934" y="195564"/>
                  <a:pt x="615349" y="195564"/>
                </a:cubicBezTo>
                <a:cubicBezTo>
                  <a:pt x="649203" y="195564"/>
                  <a:pt x="681454" y="202425"/>
                  <a:pt x="710788" y="214832"/>
                </a:cubicBezTo>
                <a:lnTo>
                  <a:pt x="723373" y="223317"/>
                </a:lnTo>
                <a:lnTo>
                  <a:pt x="734908" y="186158"/>
                </a:lnTo>
                <a:cubicBezTo>
                  <a:pt x="781179" y="76761"/>
                  <a:pt x="889503" y="0"/>
                  <a:pt x="10157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oAutofit/>
          </a:bodyPr>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Fußzeilenplatzhalter 2">
            <a:extLst>
              <a:ext uri="{FF2B5EF4-FFF2-40B4-BE49-F238E27FC236}">
                <a16:creationId xmlns:a16="http://schemas.microsoft.com/office/drawing/2014/main" id="{EC992B00-6871-46CA-9748-A3848DC8D740}"/>
              </a:ext>
            </a:extLst>
          </p:cNvPr>
          <p:cNvSpPr>
            <a:spLocks noGrp="1"/>
          </p:cNvSpPr>
          <p:nvPr>
            <p:ph type="ftr" sz="quarter" idx="3"/>
          </p:nvPr>
        </p:nvSpPr>
        <p:spPr>
          <a:xfrm>
            <a:off x="881309" y="6584951"/>
            <a:ext cx="5012928" cy="215900"/>
          </a:xfrm>
        </p:spPr>
        <p:txBody>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pic>
        <p:nvPicPr>
          <p:cNvPr id="16" name="Grafik 15">
            <a:extLst>
              <a:ext uri="{FF2B5EF4-FFF2-40B4-BE49-F238E27FC236}">
                <a16:creationId xmlns:a16="http://schemas.microsoft.com/office/drawing/2014/main" id="{0DB0FB4B-56EB-4B6C-B2C1-F278BE0C5BD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514956" y="250300"/>
            <a:ext cx="367665" cy="451485"/>
          </a:xfrm>
          <a:prstGeom prst="rect">
            <a:avLst/>
          </a:prstGeom>
        </p:spPr>
      </p:pic>
    </p:spTree>
    <p:extLst>
      <p:ext uri="{BB962C8B-B14F-4D97-AF65-F5344CB8AC3E}">
        <p14:creationId xmlns:p14="http://schemas.microsoft.com/office/powerpoint/2010/main" val="41737776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88B9923-2843-4346-9FE9-CAB66AA80B40}"/>
              </a:ext>
            </a:extLst>
          </p:cNvPr>
          <p:cNvGraphicFramePr>
            <a:graphicFrameLocks noChangeAspect="1"/>
          </p:cNvGraphicFramePr>
          <p:nvPr>
            <p:custDataLst>
              <p:tags r:id="rId2"/>
            </p:custDataLst>
            <p:extLst>
              <p:ext uri="{D42A27DB-BD31-4B8C-83A1-F6EECF244321}">
                <p14:modId xmlns:p14="http://schemas.microsoft.com/office/powerpoint/2010/main" val="2568047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910"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288B9923-2843-4346-9FE9-CAB66AA80B4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ED4CBC6-34D1-4DE4-9369-5EE1D53607F9}"/>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Rechteck 8">
            <a:extLst>
              <a:ext uri="{FF2B5EF4-FFF2-40B4-BE49-F238E27FC236}">
                <a16:creationId xmlns:a16="http://schemas.microsoft.com/office/drawing/2014/main" id="{3442E4C9-A06A-4AFC-A5E0-37BCBFA1E0E2}"/>
              </a:ext>
            </a:extLst>
          </p:cNvPr>
          <p:cNvSpPr/>
          <p:nvPr/>
        </p:nvSpPr>
        <p:spPr bwMode="gray">
          <a:xfrm>
            <a:off x="0" y="0"/>
            <a:ext cx="12192000" cy="68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A8215874-7AA0-4B18-8CFC-96C84B759D8A}"/>
              </a:ext>
            </a:extLst>
          </p:cNvPr>
          <p:cNvSpPr>
            <a:spLocks noGrp="1"/>
          </p:cNvSpPr>
          <p:nvPr>
            <p:ph type="title"/>
          </p:nvPr>
        </p:nvSpPr>
        <p:spPr/>
        <p:txBody>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Mythbusters - #5 Smart Contracts are NEITHER “smart” NOR legally binding contracts </a:t>
            </a:r>
          </a:p>
        </p:txBody>
      </p:sp>
      <p:sp>
        <p:nvSpPr>
          <p:cNvPr id="4" name="Foliennummernplatzhalter 3">
            <a:extLst>
              <a:ext uri="{FF2B5EF4-FFF2-40B4-BE49-F238E27FC236}">
                <a16:creationId xmlns:a16="http://schemas.microsoft.com/office/drawing/2014/main" id="{22B0B077-5363-43F4-9536-1A866E196292}"/>
              </a:ext>
            </a:extLst>
          </p:cNvPr>
          <p:cNvSpPr>
            <a:spLocks noGrp="1"/>
          </p:cNvSpPr>
          <p:nvPr>
            <p:ph type="sldNum" sz="quarter" idx="4"/>
          </p:nvPr>
        </p:nvSpPr>
        <p:spPr/>
        <p:txBody>
          <a:bodyPr/>
          <a:lstStyle/>
          <a:p>
            <a:fld id="{369A084B-84B6-4F15-B0F5-CCDC4176846B}"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88</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BF4FA393-0EEA-4F3E-8F5E-BD9D08D5A860}"/>
              </a:ext>
            </a:extLst>
          </p:cNvPr>
          <p:cNvSpPr>
            <a:spLocks noGrp="1"/>
          </p:cNvSpPr>
          <p:nvPr>
            <p:ph type="dt" sz="half" idx="2"/>
          </p:nvPr>
        </p:nvSpPr>
        <p:spPr/>
        <p:txBody>
          <a:bodyPr/>
          <a:lstStyle/>
          <a:p>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0CB4660A-C7D5-4954-917E-728F2DD6B7FC}"/>
                  </a:ext>
                </a:extLst>
              </p:cNvPr>
              <p:cNvSpPr txBox="1"/>
              <p:nvPr/>
            </p:nvSpPr>
            <p:spPr>
              <a:xfrm>
                <a:off x="778351" y="1642311"/>
                <a:ext cx="10635299" cy="9144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Smart Contracts = ¬Smart </a:t>
                </a:r>
                <a14:m>
                  <m:oMath xmlns:m="http://schemas.openxmlformats.org/officeDocument/2006/math">
                    <m:r>
                      <a:rPr lang="en-US" sz="4000" i="1" smtClean="0">
                        <a:solidFill>
                          <a:schemeClr val="bg1"/>
                        </a:solidFill>
                        <a:latin typeface="Cambria Math" panose="02040503050406030204" pitchFamily="18" charset="0"/>
                        <a:ea typeface="Cambria Math" panose="02040503050406030204" pitchFamily="18" charset="0"/>
                      </a:rPr>
                      <m:t>∧</m:t>
                    </m:r>
                  </m:oMath>
                </a14:m>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 ¬Legal Contracts</a:t>
                </a:r>
              </a:p>
            </p:txBody>
          </p:sp>
        </mc:Choice>
        <mc:Fallback xmlns="">
          <p:sp>
            <p:nvSpPr>
              <p:cNvPr id="15" name="Textfeld 14">
                <a:extLst>
                  <a:ext uri="{FF2B5EF4-FFF2-40B4-BE49-F238E27FC236}">
                    <a16:creationId xmlns:a16="http://schemas.microsoft.com/office/drawing/2014/main" id="{0CB4660A-C7D5-4954-917E-728F2DD6B7FC}"/>
                  </a:ext>
                </a:extLst>
              </p:cNvPr>
              <p:cNvSpPr txBox="1">
                <a:spLocks noRot="1" noChangeAspect="1" noMove="1" noResize="1" noEditPoints="1" noAdjustHandles="1" noChangeArrowheads="1" noChangeShapeType="1" noTextEdit="1"/>
              </p:cNvSpPr>
              <p:nvPr/>
            </p:nvSpPr>
            <p:spPr>
              <a:xfrm>
                <a:off x="778351" y="1642311"/>
                <a:ext cx="10635299" cy="914400"/>
              </a:xfrm>
              <a:prstGeom prst="rect">
                <a:avLst/>
              </a:prstGeom>
              <a:blipFill>
                <a:blip r:embed="rId10"/>
                <a:stretch>
                  <a:fillRect l="-2523" r="-2523" b="-17333"/>
                </a:stretch>
              </a:blipFill>
            </p:spPr>
            <p:txBody>
              <a:bodyPr/>
              <a:lstStyle/>
              <a:p>
                <a:r>
                  <a:rPr lang="de-DE">
                    <a:noFill/>
                  </a:rPr>
                  <a:t> </a:t>
                </a:r>
              </a:p>
            </p:txBody>
          </p:sp>
        </mc:Fallback>
      </mc:AlternateContent>
      <p:sp>
        <p:nvSpPr>
          <p:cNvPr id="37" name="Textfeld 36">
            <a:extLst>
              <a:ext uri="{FF2B5EF4-FFF2-40B4-BE49-F238E27FC236}">
                <a16:creationId xmlns:a16="http://schemas.microsoft.com/office/drawing/2014/main" id="{68A90107-8893-4E02-8F38-E054C6EBFE4F}"/>
              </a:ext>
            </a:extLst>
          </p:cNvPr>
          <p:cNvSpPr txBox="1"/>
          <p:nvPr/>
        </p:nvSpPr>
        <p:spPr>
          <a:xfrm>
            <a:off x="778351" y="2719806"/>
            <a:ext cx="10635299" cy="1479600"/>
          </a:xfrm>
          <a:prstGeom prst="rect">
            <a:avLst/>
          </a:prstGeom>
          <a:noFill/>
        </p:spPr>
        <p:txBody>
          <a:bodyPr wrap="square" lIns="72000" tIns="0" rIns="72000" bIns="0" rtlCol="0" anchor="t">
            <a:noAutofit/>
          </a:bodyPr>
          <a:lstStyle/>
          <a:p>
            <a:pPr algn="ctr">
              <a:spcBef>
                <a:spcPts val="300"/>
              </a:spcBef>
              <a:spcAft>
                <a:spcPts val="100"/>
              </a:spcAft>
              <a:buClr>
                <a:schemeClr val="tx2"/>
              </a:buClr>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Smart contracts are neither legally binding nor are they smart on their own accord. Smart contracts are relatively simple computer programs that are deployed on the blockchain, allow the automated execution of (inter-party) processes and thus the automated execution of contract conditions.</a:t>
            </a:r>
          </a:p>
        </p:txBody>
      </p:sp>
      <p:grpSp>
        <p:nvGrpSpPr>
          <p:cNvPr id="12" name="Group 12">
            <a:extLst>
              <a:ext uri="{FF2B5EF4-FFF2-40B4-BE49-F238E27FC236}">
                <a16:creationId xmlns:a16="http://schemas.microsoft.com/office/drawing/2014/main" id="{3A273724-33A5-4F4F-9C5F-66FE4DEF2171}"/>
              </a:ext>
            </a:extLst>
          </p:cNvPr>
          <p:cNvGrpSpPr>
            <a:grpSpLocks noChangeAspect="1"/>
          </p:cNvGrpSpPr>
          <p:nvPr/>
        </p:nvGrpSpPr>
        <p:grpSpPr bwMode="auto">
          <a:xfrm>
            <a:off x="5450960" y="4188188"/>
            <a:ext cx="1290082" cy="1590750"/>
            <a:chOff x="804" y="804"/>
            <a:chExt cx="369" cy="455"/>
          </a:xfrm>
          <a:solidFill>
            <a:schemeClr val="bg1"/>
          </a:solidFill>
        </p:grpSpPr>
        <p:sp>
          <p:nvSpPr>
            <p:cNvPr id="14" name="Freeform 13">
              <a:extLst>
                <a:ext uri="{FF2B5EF4-FFF2-40B4-BE49-F238E27FC236}">
                  <a16:creationId xmlns:a16="http://schemas.microsoft.com/office/drawing/2014/main" id="{0CA58AF9-C759-49A1-A0C9-AC6F91B4ABA0}"/>
                </a:ext>
              </a:extLst>
            </p:cNvPr>
            <p:cNvSpPr>
              <a:spLocks noEditPoints="1"/>
            </p:cNvSpPr>
            <p:nvPr/>
          </p:nvSpPr>
          <p:spPr bwMode="auto">
            <a:xfrm>
              <a:off x="819" y="899"/>
              <a:ext cx="107" cy="102"/>
            </a:xfrm>
            <a:custGeom>
              <a:avLst/>
              <a:gdLst>
                <a:gd name="T0" fmla="*/ 319 w 448"/>
                <a:gd name="T1" fmla="*/ 389 h 424"/>
                <a:gd name="T2" fmla="*/ 315 w 448"/>
                <a:gd name="T3" fmla="*/ 345 h 424"/>
                <a:gd name="T4" fmla="*/ 335 w 448"/>
                <a:gd name="T5" fmla="*/ 332 h 424"/>
                <a:gd name="T6" fmla="*/ 369 w 448"/>
                <a:gd name="T7" fmla="*/ 351 h 424"/>
                <a:gd name="T8" fmla="*/ 406 w 448"/>
                <a:gd name="T9" fmla="*/ 341 h 424"/>
                <a:gd name="T10" fmla="*/ 448 w 448"/>
                <a:gd name="T11" fmla="*/ 268 h 424"/>
                <a:gd name="T12" fmla="*/ 439 w 448"/>
                <a:gd name="T13" fmla="*/ 230 h 424"/>
                <a:gd name="T14" fmla="*/ 396 w 448"/>
                <a:gd name="T15" fmla="*/ 205 h 424"/>
                <a:gd name="T16" fmla="*/ 393 w 448"/>
                <a:gd name="T17" fmla="*/ 181 h 424"/>
                <a:gd name="T18" fmla="*/ 427 w 448"/>
                <a:gd name="T19" fmla="*/ 152 h 424"/>
                <a:gd name="T20" fmla="*/ 427 w 448"/>
                <a:gd name="T21" fmla="*/ 113 h 424"/>
                <a:gd name="T22" fmla="*/ 371 w 448"/>
                <a:gd name="T23" fmla="*/ 49 h 424"/>
                <a:gd name="T24" fmla="*/ 333 w 448"/>
                <a:gd name="T25" fmla="*/ 49 h 424"/>
                <a:gd name="T26" fmla="*/ 305 w 448"/>
                <a:gd name="T27" fmla="*/ 73 h 424"/>
                <a:gd name="T28" fmla="*/ 273 w 448"/>
                <a:gd name="T29" fmla="*/ 61 h 424"/>
                <a:gd name="T30" fmla="*/ 271 w 448"/>
                <a:gd name="T31" fmla="*/ 28 h 424"/>
                <a:gd name="T32" fmla="*/ 243 w 448"/>
                <a:gd name="T33" fmla="*/ 0 h 424"/>
                <a:gd name="T34" fmla="*/ 158 w 448"/>
                <a:gd name="T35" fmla="*/ 7 h 424"/>
                <a:gd name="T36" fmla="*/ 131 w 448"/>
                <a:gd name="T37" fmla="*/ 35 h 424"/>
                <a:gd name="T38" fmla="*/ 134 w 448"/>
                <a:gd name="T39" fmla="*/ 78 h 424"/>
                <a:gd name="T40" fmla="*/ 111 w 448"/>
                <a:gd name="T41" fmla="*/ 94 h 424"/>
                <a:gd name="T42" fmla="*/ 75 w 448"/>
                <a:gd name="T43" fmla="*/ 78 h 424"/>
                <a:gd name="T44" fmla="*/ 37 w 448"/>
                <a:gd name="T45" fmla="*/ 88 h 424"/>
                <a:gd name="T46" fmla="*/ 2 w 448"/>
                <a:gd name="T47" fmla="*/ 165 h 424"/>
                <a:gd name="T48" fmla="*/ 0 w 448"/>
                <a:gd name="T49" fmla="*/ 170 h 424"/>
                <a:gd name="T50" fmla="*/ 12 w 448"/>
                <a:gd name="T51" fmla="*/ 202 h 424"/>
                <a:gd name="T52" fmla="*/ 54 w 448"/>
                <a:gd name="T53" fmla="*/ 221 h 424"/>
                <a:gd name="T54" fmla="*/ 58 w 448"/>
                <a:gd name="T55" fmla="*/ 248 h 424"/>
                <a:gd name="T56" fmla="*/ 26 w 448"/>
                <a:gd name="T57" fmla="*/ 275 h 424"/>
                <a:gd name="T58" fmla="*/ 26 w 448"/>
                <a:gd name="T59" fmla="*/ 314 h 424"/>
                <a:gd name="T60" fmla="*/ 81 w 448"/>
                <a:gd name="T61" fmla="*/ 379 h 424"/>
                <a:gd name="T62" fmla="*/ 115 w 448"/>
                <a:gd name="T63" fmla="*/ 381 h 424"/>
                <a:gd name="T64" fmla="*/ 120 w 448"/>
                <a:gd name="T65" fmla="*/ 379 h 424"/>
                <a:gd name="T66" fmla="*/ 150 w 448"/>
                <a:gd name="T67" fmla="*/ 353 h 424"/>
                <a:gd name="T68" fmla="*/ 177 w 448"/>
                <a:gd name="T69" fmla="*/ 363 h 424"/>
                <a:gd name="T70" fmla="*/ 180 w 448"/>
                <a:gd name="T71" fmla="*/ 397 h 424"/>
                <a:gd name="T72" fmla="*/ 207 w 448"/>
                <a:gd name="T73" fmla="*/ 424 h 424"/>
                <a:gd name="T74" fmla="*/ 292 w 448"/>
                <a:gd name="T75" fmla="*/ 417 h 424"/>
                <a:gd name="T76" fmla="*/ 319 w 448"/>
                <a:gd name="T77" fmla="*/ 389 h 424"/>
                <a:gd name="T78" fmla="*/ 220 w 448"/>
                <a:gd name="T79" fmla="*/ 298 h 424"/>
                <a:gd name="T80" fmla="*/ 134 w 448"/>
                <a:gd name="T81" fmla="*/ 212 h 424"/>
                <a:gd name="T82" fmla="*/ 220 w 448"/>
                <a:gd name="T83" fmla="*/ 127 h 424"/>
                <a:gd name="T84" fmla="*/ 305 w 448"/>
                <a:gd name="T85" fmla="*/ 212 h 424"/>
                <a:gd name="T86" fmla="*/ 220 w 448"/>
                <a:gd name="T87" fmla="*/ 298 h 424"/>
                <a:gd name="T88" fmla="*/ 220 w 448"/>
                <a:gd name="T89" fmla="*/ 298 h 424"/>
                <a:gd name="T90" fmla="*/ 220 w 448"/>
                <a:gd name="T91" fmla="*/ 298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8" h="424">
                  <a:moveTo>
                    <a:pt x="319" y="389"/>
                  </a:moveTo>
                  <a:cubicBezTo>
                    <a:pt x="319" y="389"/>
                    <a:pt x="317" y="360"/>
                    <a:pt x="315" y="345"/>
                  </a:cubicBezTo>
                  <a:cubicBezTo>
                    <a:pt x="322" y="341"/>
                    <a:pt x="329" y="336"/>
                    <a:pt x="335" y="332"/>
                  </a:cubicBezTo>
                  <a:cubicBezTo>
                    <a:pt x="346" y="338"/>
                    <a:pt x="369" y="351"/>
                    <a:pt x="369" y="351"/>
                  </a:cubicBezTo>
                  <a:cubicBezTo>
                    <a:pt x="406" y="341"/>
                    <a:pt x="406" y="341"/>
                    <a:pt x="406" y="341"/>
                  </a:cubicBezTo>
                  <a:cubicBezTo>
                    <a:pt x="448" y="268"/>
                    <a:pt x="448" y="268"/>
                    <a:pt x="448" y="268"/>
                  </a:cubicBezTo>
                  <a:cubicBezTo>
                    <a:pt x="439" y="230"/>
                    <a:pt x="439" y="230"/>
                    <a:pt x="439" y="230"/>
                  </a:cubicBezTo>
                  <a:cubicBezTo>
                    <a:pt x="439" y="230"/>
                    <a:pt x="410" y="214"/>
                    <a:pt x="396" y="205"/>
                  </a:cubicBezTo>
                  <a:cubicBezTo>
                    <a:pt x="396" y="197"/>
                    <a:pt x="395" y="189"/>
                    <a:pt x="393" y="181"/>
                  </a:cubicBezTo>
                  <a:cubicBezTo>
                    <a:pt x="404" y="171"/>
                    <a:pt x="427" y="152"/>
                    <a:pt x="427" y="152"/>
                  </a:cubicBezTo>
                  <a:cubicBezTo>
                    <a:pt x="427" y="113"/>
                    <a:pt x="427" y="113"/>
                    <a:pt x="427" y="113"/>
                  </a:cubicBezTo>
                  <a:cubicBezTo>
                    <a:pt x="371" y="49"/>
                    <a:pt x="371" y="49"/>
                    <a:pt x="371" y="49"/>
                  </a:cubicBezTo>
                  <a:cubicBezTo>
                    <a:pt x="333" y="49"/>
                    <a:pt x="333" y="49"/>
                    <a:pt x="333" y="49"/>
                  </a:cubicBezTo>
                  <a:cubicBezTo>
                    <a:pt x="333" y="49"/>
                    <a:pt x="314" y="65"/>
                    <a:pt x="305" y="73"/>
                  </a:cubicBezTo>
                  <a:cubicBezTo>
                    <a:pt x="295" y="68"/>
                    <a:pt x="284" y="64"/>
                    <a:pt x="273" y="61"/>
                  </a:cubicBezTo>
                  <a:cubicBezTo>
                    <a:pt x="272" y="50"/>
                    <a:pt x="271" y="28"/>
                    <a:pt x="271" y="28"/>
                  </a:cubicBezTo>
                  <a:cubicBezTo>
                    <a:pt x="243" y="0"/>
                    <a:pt x="243" y="0"/>
                    <a:pt x="243" y="0"/>
                  </a:cubicBezTo>
                  <a:cubicBezTo>
                    <a:pt x="158" y="7"/>
                    <a:pt x="158" y="7"/>
                    <a:pt x="158" y="7"/>
                  </a:cubicBezTo>
                  <a:cubicBezTo>
                    <a:pt x="131" y="35"/>
                    <a:pt x="131" y="35"/>
                    <a:pt x="131" y="35"/>
                  </a:cubicBezTo>
                  <a:cubicBezTo>
                    <a:pt x="131" y="35"/>
                    <a:pt x="133" y="64"/>
                    <a:pt x="134" y="78"/>
                  </a:cubicBezTo>
                  <a:cubicBezTo>
                    <a:pt x="126" y="83"/>
                    <a:pt x="118" y="88"/>
                    <a:pt x="111" y="94"/>
                  </a:cubicBezTo>
                  <a:cubicBezTo>
                    <a:pt x="99" y="88"/>
                    <a:pt x="75" y="78"/>
                    <a:pt x="75" y="78"/>
                  </a:cubicBezTo>
                  <a:cubicBezTo>
                    <a:pt x="37" y="88"/>
                    <a:pt x="37" y="88"/>
                    <a:pt x="37" y="88"/>
                  </a:cubicBezTo>
                  <a:cubicBezTo>
                    <a:pt x="2" y="165"/>
                    <a:pt x="2" y="165"/>
                    <a:pt x="2" y="165"/>
                  </a:cubicBezTo>
                  <a:cubicBezTo>
                    <a:pt x="0" y="170"/>
                    <a:pt x="0" y="170"/>
                    <a:pt x="0" y="170"/>
                  </a:cubicBezTo>
                  <a:cubicBezTo>
                    <a:pt x="12" y="202"/>
                    <a:pt x="12" y="202"/>
                    <a:pt x="12" y="202"/>
                  </a:cubicBezTo>
                  <a:cubicBezTo>
                    <a:pt x="12" y="202"/>
                    <a:pt x="40" y="215"/>
                    <a:pt x="54" y="221"/>
                  </a:cubicBezTo>
                  <a:cubicBezTo>
                    <a:pt x="54" y="230"/>
                    <a:pt x="55" y="239"/>
                    <a:pt x="58" y="248"/>
                  </a:cubicBezTo>
                  <a:cubicBezTo>
                    <a:pt x="47" y="257"/>
                    <a:pt x="26" y="275"/>
                    <a:pt x="26" y="275"/>
                  </a:cubicBezTo>
                  <a:cubicBezTo>
                    <a:pt x="26" y="314"/>
                    <a:pt x="26" y="314"/>
                    <a:pt x="26" y="314"/>
                  </a:cubicBezTo>
                  <a:cubicBezTo>
                    <a:pt x="81" y="379"/>
                    <a:pt x="81" y="379"/>
                    <a:pt x="81" y="379"/>
                  </a:cubicBezTo>
                  <a:cubicBezTo>
                    <a:pt x="81" y="379"/>
                    <a:pt x="113" y="382"/>
                    <a:pt x="115" y="381"/>
                  </a:cubicBezTo>
                  <a:cubicBezTo>
                    <a:pt x="117" y="380"/>
                    <a:pt x="120" y="379"/>
                    <a:pt x="120" y="379"/>
                  </a:cubicBezTo>
                  <a:cubicBezTo>
                    <a:pt x="120" y="379"/>
                    <a:pt x="140" y="361"/>
                    <a:pt x="150" y="353"/>
                  </a:cubicBezTo>
                  <a:cubicBezTo>
                    <a:pt x="158" y="357"/>
                    <a:pt x="168" y="360"/>
                    <a:pt x="177" y="363"/>
                  </a:cubicBezTo>
                  <a:cubicBezTo>
                    <a:pt x="177" y="374"/>
                    <a:pt x="180" y="397"/>
                    <a:pt x="180" y="397"/>
                  </a:cubicBezTo>
                  <a:cubicBezTo>
                    <a:pt x="207" y="424"/>
                    <a:pt x="207" y="424"/>
                    <a:pt x="207" y="424"/>
                  </a:cubicBezTo>
                  <a:cubicBezTo>
                    <a:pt x="292" y="417"/>
                    <a:pt x="292" y="417"/>
                    <a:pt x="292" y="417"/>
                  </a:cubicBezTo>
                  <a:lnTo>
                    <a:pt x="319" y="389"/>
                  </a:lnTo>
                  <a:close/>
                  <a:moveTo>
                    <a:pt x="220" y="298"/>
                  </a:moveTo>
                  <a:cubicBezTo>
                    <a:pt x="173" y="298"/>
                    <a:pt x="134" y="260"/>
                    <a:pt x="134" y="212"/>
                  </a:cubicBezTo>
                  <a:cubicBezTo>
                    <a:pt x="134" y="165"/>
                    <a:pt x="173" y="127"/>
                    <a:pt x="220" y="127"/>
                  </a:cubicBezTo>
                  <a:cubicBezTo>
                    <a:pt x="267" y="127"/>
                    <a:pt x="305" y="165"/>
                    <a:pt x="305" y="212"/>
                  </a:cubicBezTo>
                  <a:cubicBezTo>
                    <a:pt x="305" y="260"/>
                    <a:pt x="267" y="298"/>
                    <a:pt x="220" y="298"/>
                  </a:cubicBezTo>
                  <a:close/>
                  <a:moveTo>
                    <a:pt x="220" y="298"/>
                  </a:moveTo>
                  <a:cubicBezTo>
                    <a:pt x="220" y="298"/>
                    <a:pt x="220" y="298"/>
                    <a:pt x="220" y="29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14">
              <a:extLst>
                <a:ext uri="{FF2B5EF4-FFF2-40B4-BE49-F238E27FC236}">
                  <a16:creationId xmlns:a16="http://schemas.microsoft.com/office/drawing/2014/main" id="{95C7444A-0915-432B-B606-2F796913BE80}"/>
                </a:ext>
              </a:extLst>
            </p:cNvPr>
            <p:cNvSpPr>
              <a:spLocks noEditPoints="1"/>
            </p:cNvSpPr>
            <p:nvPr/>
          </p:nvSpPr>
          <p:spPr bwMode="auto">
            <a:xfrm>
              <a:off x="893" y="990"/>
              <a:ext cx="82" cy="77"/>
            </a:xfrm>
            <a:custGeom>
              <a:avLst/>
              <a:gdLst>
                <a:gd name="T0" fmla="*/ 242 w 340"/>
                <a:gd name="T1" fmla="*/ 294 h 320"/>
                <a:gd name="T2" fmla="*/ 239 w 340"/>
                <a:gd name="T3" fmla="*/ 260 h 320"/>
                <a:gd name="T4" fmla="*/ 254 w 340"/>
                <a:gd name="T5" fmla="*/ 251 h 320"/>
                <a:gd name="T6" fmla="*/ 279 w 340"/>
                <a:gd name="T7" fmla="*/ 265 h 320"/>
                <a:gd name="T8" fmla="*/ 308 w 340"/>
                <a:gd name="T9" fmla="*/ 258 h 320"/>
                <a:gd name="T10" fmla="*/ 340 w 340"/>
                <a:gd name="T11" fmla="*/ 202 h 320"/>
                <a:gd name="T12" fmla="*/ 333 w 340"/>
                <a:gd name="T13" fmla="*/ 173 h 320"/>
                <a:gd name="T14" fmla="*/ 300 w 340"/>
                <a:gd name="T15" fmla="*/ 155 h 320"/>
                <a:gd name="T16" fmla="*/ 298 w 340"/>
                <a:gd name="T17" fmla="*/ 137 h 320"/>
                <a:gd name="T18" fmla="*/ 324 w 340"/>
                <a:gd name="T19" fmla="*/ 115 h 320"/>
                <a:gd name="T20" fmla="*/ 324 w 340"/>
                <a:gd name="T21" fmla="*/ 86 h 320"/>
                <a:gd name="T22" fmla="*/ 282 w 340"/>
                <a:gd name="T23" fmla="*/ 37 h 320"/>
                <a:gd name="T24" fmla="*/ 253 w 340"/>
                <a:gd name="T25" fmla="*/ 37 h 320"/>
                <a:gd name="T26" fmla="*/ 232 w 340"/>
                <a:gd name="T27" fmla="*/ 55 h 320"/>
                <a:gd name="T28" fmla="*/ 207 w 340"/>
                <a:gd name="T29" fmla="*/ 46 h 320"/>
                <a:gd name="T30" fmla="*/ 206 w 340"/>
                <a:gd name="T31" fmla="*/ 21 h 320"/>
                <a:gd name="T32" fmla="*/ 185 w 340"/>
                <a:gd name="T33" fmla="*/ 0 h 320"/>
                <a:gd name="T34" fmla="*/ 120 w 340"/>
                <a:gd name="T35" fmla="*/ 5 h 320"/>
                <a:gd name="T36" fmla="*/ 99 w 340"/>
                <a:gd name="T37" fmla="*/ 26 h 320"/>
                <a:gd name="T38" fmla="*/ 102 w 340"/>
                <a:gd name="T39" fmla="*/ 59 h 320"/>
                <a:gd name="T40" fmla="*/ 84 w 340"/>
                <a:gd name="T41" fmla="*/ 71 h 320"/>
                <a:gd name="T42" fmla="*/ 57 w 340"/>
                <a:gd name="T43" fmla="*/ 58 h 320"/>
                <a:gd name="T44" fmla="*/ 28 w 340"/>
                <a:gd name="T45" fmla="*/ 66 h 320"/>
                <a:gd name="T46" fmla="*/ 1 w 340"/>
                <a:gd name="T47" fmla="*/ 124 h 320"/>
                <a:gd name="T48" fmla="*/ 0 w 340"/>
                <a:gd name="T49" fmla="*/ 129 h 320"/>
                <a:gd name="T50" fmla="*/ 9 w 340"/>
                <a:gd name="T51" fmla="*/ 153 h 320"/>
                <a:gd name="T52" fmla="*/ 41 w 340"/>
                <a:gd name="T53" fmla="*/ 167 h 320"/>
                <a:gd name="T54" fmla="*/ 44 w 340"/>
                <a:gd name="T55" fmla="*/ 187 h 320"/>
                <a:gd name="T56" fmla="*/ 20 w 340"/>
                <a:gd name="T57" fmla="*/ 208 h 320"/>
                <a:gd name="T58" fmla="*/ 20 w 340"/>
                <a:gd name="T59" fmla="*/ 237 h 320"/>
                <a:gd name="T60" fmla="*/ 62 w 340"/>
                <a:gd name="T61" fmla="*/ 286 h 320"/>
                <a:gd name="T62" fmla="*/ 87 w 340"/>
                <a:gd name="T63" fmla="*/ 288 h 320"/>
                <a:gd name="T64" fmla="*/ 91 w 340"/>
                <a:gd name="T65" fmla="*/ 286 h 320"/>
                <a:gd name="T66" fmla="*/ 114 w 340"/>
                <a:gd name="T67" fmla="*/ 267 h 320"/>
                <a:gd name="T68" fmla="*/ 134 w 340"/>
                <a:gd name="T69" fmla="*/ 274 h 320"/>
                <a:gd name="T70" fmla="*/ 136 w 340"/>
                <a:gd name="T71" fmla="*/ 300 h 320"/>
                <a:gd name="T72" fmla="*/ 157 w 340"/>
                <a:gd name="T73" fmla="*/ 320 h 320"/>
                <a:gd name="T74" fmla="*/ 222 w 340"/>
                <a:gd name="T75" fmla="*/ 315 h 320"/>
                <a:gd name="T76" fmla="*/ 242 w 340"/>
                <a:gd name="T77" fmla="*/ 294 h 320"/>
                <a:gd name="T78" fmla="*/ 167 w 340"/>
                <a:gd name="T79" fmla="*/ 225 h 320"/>
                <a:gd name="T80" fmla="*/ 102 w 340"/>
                <a:gd name="T81" fmla="*/ 160 h 320"/>
                <a:gd name="T82" fmla="*/ 167 w 340"/>
                <a:gd name="T83" fmla="*/ 96 h 320"/>
                <a:gd name="T84" fmla="*/ 232 w 340"/>
                <a:gd name="T85" fmla="*/ 160 h 320"/>
                <a:gd name="T86" fmla="*/ 167 w 340"/>
                <a:gd name="T87" fmla="*/ 225 h 320"/>
                <a:gd name="T88" fmla="*/ 167 w 340"/>
                <a:gd name="T89" fmla="*/ 225 h 320"/>
                <a:gd name="T90" fmla="*/ 167 w 340"/>
                <a:gd name="T91" fmla="*/ 22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320">
                  <a:moveTo>
                    <a:pt x="242" y="294"/>
                  </a:moveTo>
                  <a:cubicBezTo>
                    <a:pt x="242" y="294"/>
                    <a:pt x="240" y="272"/>
                    <a:pt x="239" y="260"/>
                  </a:cubicBezTo>
                  <a:cubicBezTo>
                    <a:pt x="245" y="258"/>
                    <a:pt x="250" y="254"/>
                    <a:pt x="254" y="251"/>
                  </a:cubicBezTo>
                  <a:cubicBezTo>
                    <a:pt x="263" y="255"/>
                    <a:pt x="279" y="265"/>
                    <a:pt x="279" y="265"/>
                  </a:cubicBezTo>
                  <a:cubicBezTo>
                    <a:pt x="308" y="258"/>
                    <a:pt x="308" y="258"/>
                    <a:pt x="308" y="258"/>
                  </a:cubicBezTo>
                  <a:cubicBezTo>
                    <a:pt x="340" y="202"/>
                    <a:pt x="340" y="202"/>
                    <a:pt x="340" y="202"/>
                  </a:cubicBezTo>
                  <a:cubicBezTo>
                    <a:pt x="333" y="173"/>
                    <a:pt x="333" y="173"/>
                    <a:pt x="333" y="173"/>
                  </a:cubicBezTo>
                  <a:cubicBezTo>
                    <a:pt x="333" y="173"/>
                    <a:pt x="311" y="161"/>
                    <a:pt x="300" y="155"/>
                  </a:cubicBezTo>
                  <a:cubicBezTo>
                    <a:pt x="300" y="149"/>
                    <a:pt x="300" y="143"/>
                    <a:pt x="298" y="137"/>
                  </a:cubicBezTo>
                  <a:cubicBezTo>
                    <a:pt x="307" y="129"/>
                    <a:pt x="324" y="115"/>
                    <a:pt x="324" y="115"/>
                  </a:cubicBezTo>
                  <a:cubicBezTo>
                    <a:pt x="324" y="86"/>
                    <a:pt x="324" y="86"/>
                    <a:pt x="324" y="86"/>
                  </a:cubicBezTo>
                  <a:cubicBezTo>
                    <a:pt x="282" y="37"/>
                    <a:pt x="282" y="37"/>
                    <a:pt x="282" y="37"/>
                  </a:cubicBezTo>
                  <a:cubicBezTo>
                    <a:pt x="253" y="37"/>
                    <a:pt x="253" y="37"/>
                    <a:pt x="253" y="37"/>
                  </a:cubicBezTo>
                  <a:cubicBezTo>
                    <a:pt x="253" y="37"/>
                    <a:pt x="238" y="49"/>
                    <a:pt x="232" y="55"/>
                  </a:cubicBezTo>
                  <a:cubicBezTo>
                    <a:pt x="224" y="51"/>
                    <a:pt x="216" y="48"/>
                    <a:pt x="207" y="46"/>
                  </a:cubicBezTo>
                  <a:cubicBezTo>
                    <a:pt x="206" y="38"/>
                    <a:pt x="206" y="21"/>
                    <a:pt x="206" y="21"/>
                  </a:cubicBezTo>
                  <a:cubicBezTo>
                    <a:pt x="185" y="0"/>
                    <a:pt x="185" y="0"/>
                    <a:pt x="185" y="0"/>
                  </a:cubicBezTo>
                  <a:cubicBezTo>
                    <a:pt x="120" y="5"/>
                    <a:pt x="120" y="5"/>
                    <a:pt x="120" y="5"/>
                  </a:cubicBezTo>
                  <a:cubicBezTo>
                    <a:pt x="99" y="26"/>
                    <a:pt x="99" y="26"/>
                    <a:pt x="99" y="26"/>
                  </a:cubicBezTo>
                  <a:cubicBezTo>
                    <a:pt x="99" y="26"/>
                    <a:pt x="101" y="48"/>
                    <a:pt x="102" y="59"/>
                  </a:cubicBezTo>
                  <a:cubicBezTo>
                    <a:pt x="96" y="62"/>
                    <a:pt x="90" y="67"/>
                    <a:pt x="84" y="71"/>
                  </a:cubicBezTo>
                  <a:cubicBezTo>
                    <a:pt x="75" y="67"/>
                    <a:pt x="57" y="58"/>
                    <a:pt x="57" y="58"/>
                  </a:cubicBezTo>
                  <a:cubicBezTo>
                    <a:pt x="28" y="66"/>
                    <a:pt x="28" y="66"/>
                    <a:pt x="28" y="66"/>
                  </a:cubicBezTo>
                  <a:cubicBezTo>
                    <a:pt x="1" y="124"/>
                    <a:pt x="1" y="124"/>
                    <a:pt x="1" y="124"/>
                  </a:cubicBezTo>
                  <a:cubicBezTo>
                    <a:pt x="0" y="129"/>
                    <a:pt x="0" y="129"/>
                    <a:pt x="0" y="129"/>
                  </a:cubicBezTo>
                  <a:cubicBezTo>
                    <a:pt x="9" y="153"/>
                    <a:pt x="9" y="153"/>
                    <a:pt x="9" y="153"/>
                  </a:cubicBezTo>
                  <a:cubicBezTo>
                    <a:pt x="9" y="153"/>
                    <a:pt x="30" y="163"/>
                    <a:pt x="41" y="167"/>
                  </a:cubicBezTo>
                  <a:cubicBezTo>
                    <a:pt x="41" y="174"/>
                    <a:pt x="42" y="181"/>
                    <a:pt x="44" y="187"/>
                  </a:cubicBezTo>
                  <a:cubicBezTo>
                    <a:pt x="36" y="194"/>
                    <a:pt x="20" y="208"/>
                    <a:pt x="20" y="208"/>
                  </a:cubicBezTo>
                  <a:cubicBezTo>
                    <a:pt x="20" y="237"/>
                    <a:pt x="20" y="237"/>
                    <a:pt x="20" y="237"/>
                  </a:cubicBezTo>
                  <a:cubicBezTo>
                    <a:pt x="62" y="286"/>
                    <a:pt x="62" y="286"/>
                    <a:pt x="62" y="286"/>
                  </a:cubicBezTo>
                  <a:cubicBezTo>
                    <a:pt x="62" y="286"/>
                    <a:pt x="86" y="289"/>
                    <a:pt x="87" y="288"/>
                  </a:cubicBezTo>
                  <a:cubicBezTo>
                    <a:pt x="88" y="287"/>
                    <a:pt x="91" y="286"/>
                    <a:pt x="91" y="286"/>
                  </a:cubicBezTo>
                  <a:cubicBezTo>
                    <a:pt x="91" y="286"/>
                    <a:pt x="106" y="273"/>
                    <a:pt x="114" y="267"/>
                  </a:cubicBezTo>
                  <a:cubicBezTo>
                    <a:pt x="120" y="269"/>
                    <a:pt x="127" y="272"/>
                    <a:pt x="134" y="274"/>
                  </a:cubicBezTo>
                  <a:cubicBezTo>
                    <a:pt x="135" y="282"/>
                    <a:pt x="136" y="300"/>
                    <a:pt x="136" y="300"/>
                  </a:cubicBezTo>
                  <a:cubicBezTo>
                    <a:pt x="157" y="320"/>
                    <a:pt x="157" y="320"/>
                    <a:pt x="157" y="320"/>
                  </a:cubicBezTo>
                  <a:cubicBezTo>
                    <a:pt x="222" y="315"/>
                    <a:pt x="222" y="315"/>
                    <a:pt x="222" y="315"/>
                  </a:cubicBezTo>
                  <a:lnTo>
                    <a:pt x="242" y="294"/>
                  </a:lnTo>
                  <a:close/>
                  <a:moveTo>
                    <a:pt x="167" y="225"/>
                  </a:moveTo>
                  <a:cubicBezTo>
                    <a:pt x="131" y="225"/>
                    <a:pt x="102" y="196"/>
                    <a:pt x="102" y="160"/>
                  </a:cubicBezTo>
                  <a:cubicBezTo>
                    <a:pt x="102" y="124"/>
                    <a:pt x="131" y="96"/>
                    <a:pt x="167" y="96"/>
                  </a:cubicBezTo>
                  <a:cubicBezTo>
                    <a:pt x="203" y="96"/>
                    <a:pt x="232" y="124"/>
                    <a:pt x="232" y="160"/>
                  </a:cubicBezTo>
                  <a:cubicBezTo>
                    <a:pt x="232" y="196"/>
                    <a:pt x="203" y="225"/>
                    <a:pt x="167" y="225"/>
                  </a:cubicBezTo>
                  <a:close/>
                  <a:moveTo>
                    <a:pt x="167" y="225"/>
                  </a:moveTo>
                  <a:cubicBezTo>
                    <a:pt x="167" y="225"/>
                    <a:pt x="167" y="225"/>
                    <a:pt x="167" y="2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Freeform 15">
              <a:extLst>
                <a:ext uri="{FF2B5EF4-FFF2-40B4-BE49-F238E27FC236}">
                  <a16:creationId xmlns:a16="http://schemas.microsoft.com/office/drawing/2014/main" id="{C982CDB3-A316-4804-8C39-0735875D533D}"/>
                </a:ext>
              </a:extLst>
            </p:cNvPr>
            <p:cNvSpPr>
              <a:spLocks noEditPoints="1"/>
            </p:cNvSpPr>
            <p:nvPr/>
          </p:nvSpPr>
          <p:spPr bwMode="auto">
            <a:xfrm>
              <a:off x="881" y="866"/>
              <a:ext cx="228" cy="26"/>
            </a:xfrm>
            <a:custGeom>
              <a:avLst/>
              <a:gdLst>
                <a:gd name="T0" fmla="*/ 884 w 952"/>
                <a:gd name="T1" fmla="*/ 0 h 108"/>
                <a:gd name="T2" fmla="*/ 69 w 952"/>
                <a:gd name="T3" fmla="*/ 0 h 108"/>
                <a:gd name="T4" fmla="*/ 69 w 952"/>
                <a:gd name="T5" fmla="*/ 108 h 108"/>
                <a:gd name="T6" fmla="*/ 884 w 952"/>
                <a:gd name="T7" fmla="*/ 108 h 108"/>
                <a:gd name="T8" fmla="*/ 884 w 952"/>
                <a:gd name="T9" fmla="*/ 0 h 108"/>
                <a:gd name="T10" fmla="*/ 884 w 952"/>
                <a:gd name="T11" fmla="*/ 0 h 108"/>
                <a:gd name="T12" fmla="*/ 884 w 952"/>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952" h="108">
                  <a:moveTo>
                    <a:pt x="884" y="0"/>
                  </a:moveTo>
                  <a:cubicBezTo>
                    <a:pt x="69" y="0"/>
                    <a:pt x="69" y="0"/>
                    <a:pt x="69" y="0"/>
                  </a:cubicBezTo>
                  <a:cubicBezTo>
                    <a:pt x="0" y="0"/>
                    <a:pt x="0" y="108"/>
                    <a:pt x="69" y="108"/>
                  </a:cubicBezTo>
                  <a:cubicBezTo>
                    <a:pt x="884" y="108"/>
                    <a:pt x="884" y="108"/>
                    <a:pt x="884" y="108"/>
                  </a:cubicBezTo>
                  <a:cubicBezTo>
                    <a:pt x="952" y="108"/>
                    <a:pt x="952" y="0"/>
                    <a:pt x="884" y="0"/>
                  </a:cubicBezTo>
                  <a:close/>
                  <a:moveTo>
                    <a:pt x="884" y="0"/>
                  </a:moveTo>
                  <a:cubicBezTo>
                    <a:pt x="884" y="0"/>
                    <a:pt x="884" y="0"/>
                    <a:pt x="884"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Freeform 16">
              <a:extLst>
                <a:ext uri="{FF2B5EF4-FFF2-40B4-BE49-F238E27FC236}">
                  <a16:creationId xmlns:a16="http://schemas.microsoft.com/office/drawing/2014/main" id="{FA47352F-E126-4CB4-82BB-63164789E6D1}"/>
                </a:ext>
              </a:extLst>
            </p:cNvPr>
            <p:cNvSpPr>
              <a:spLocks noEditPoints="1"/>
            </p:cNvSpPr>
            <p:nvPr/>
          </p:nvSpPr>
          <p:spPr bwMode="auto">
            <a:xfrm>
              <a:off x="983" y="926"/>
              <a:ext cx="126" cy="26"/>
            </a:xfrm>
            <a:custGeom>
              <a:avLst/>
              <a:gdLst>
                <a:gd name="T0" fmla="*/ 460 w 528"/>
                <a:gd name="T1" fmla="*/ 0 h 108"/>
                <a:gd name="T2" fmla="*/ 69 w 528"/>
                <a:gd name="T3" fmla="*/ 0 h 108"/>
                <a:gd name="T4" fmla="*/ 69 w 528"/>
                <a:gd name="T5" fmla="*/ 108 h 108"/>
                <a:gd name="T6" fmla="*/ 460 w 528"/>
                <a:gd name="T7" fmla="*/ 108 h 108"/>
                <a:gd name="T8" fmla="*/ 460 w 528"/>
                <a:gd name="T9" fmla="*/ 0 h 108"/>
                <a:gd name="T10" fmla="*/ 460 w 528"/>
                <a:gd name="T11" fmla="*/ 0 h 108"/>
                <a:gd name="T12" fmla="*/ 460 w 52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528" h="108">
                  <a:moveTo>
                    <a:pt x="460" y="0"/>
                  </a:moveTo>
                  <a:cubicBezTo>
                    <a:pt x="69" y="0"/>
                    <a:pt x="69" y="0"/>
                    <a:pt x="69" y="0"/>
                  </a:cubicBezTo>
                  <a:cubicBezTo>
                    <a:pt x="0" y="0"/>
                    <a:pt x="0" y="108"/>
                    <a:pt x="69" y="108"/>
                  </a:cubicBezTo>
                  <a:cubicBezTo>
                    <a:pt x="460" y="108"/>
                    <a:pt x="460" y="108"/>
                    <a:pt x="460" y="108"/>
                  </a:cubicBezTo>
                  <a:cubicBezTo>
                    <a:pt x="528" y="108"/>
                    <a:pt x="528" y="0"/>
                    <a:pt x="460" y="0"/>
                  </a:cubicBezTo>
                  <a:close/>
                  <a:moveTo>
                    <a:pt x="460" y="0"/>
                  </a:moveTo>
                  <a:cubicBezTo>
                    <a:pt x="460" y="0"/>
                    <a:pt x="460" y="0"/>
                    <a:pt x="46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Freeform 17">
              <a:extLst>
                <a:ext uri="{FF2B5EF4-FFF2-40B4-BE49-F238E27FC236}">
                  <a16:creationId xmlns:a16="http://schemas.microsoft.com/office/drawing/2014/main" id="{E1A3A511-F492-4D51-8348-32736225DF29}"/>
                </a:ext>
              </a:extLst>
            </p:cNvPr>
            <p:cNvSpPr>
              <a:spLocks noEditPoints="1"/>
            </p:cNvSpPr>
            <p:nvPr/>
          </p:nvSpPr>
          <p:spPr bwMode="auto">
            <a:xfrm>
              <a:off x="804" y="804"/>
              <a:ext cx="356" cy="192"/>
            </a:xfrm>
            <a:custGeom>
              <a:avLst/>
              <a:gdLst>
                <a:gd name="T0" fmla="*/ 31 w 356"/>
                <a:gd name="T1" fmla="*/ 31 h 192"/>
                <a:gd name="T2" fmla="*/ 326 w 356"/>
                <a:gd name="T3" fmla="*/ 31 h 192"/>
                <a:gd name="T4" fmla="*/ 326 w 356"/>
                <a:gd name="T5" fmla="*/ 192 h 192"/>
                <a:gd name="T6" fmla="*/ 356 w 356"/>
                <a:gd name="T7" fmla="*/ 192 h 192"/>
                <a:gd name="T8" fmla="*/ 356 w 356"/>
                <a:gd name="T9" fmla="*/ 0 h 192"/>
                <a:gd name="T10" fmla="*/ 0 w 356"/>
                <a:gd name="T11" fmla="*/ 0 h 192"/>
                <a:gd name="T12" fmla="*/ 0 w 356"/>
                <a:gd name="T13" fmla="*/ 100 h 192"/>
                <a:gd name="T14" fmla="*/ 31 w 356"/>
                <a:gd name="T15" fmla="*/ 100 h 192"/>
                <a:gd name="T16" fmla="*/ 31 w 356"/>
                <a:gd name="T17" fmla="*/ 31 h 192"/>
                <a:gd name="T18" fmla="*/ 31 w 356"/>
                <a:gd name="T19" fmla="*/ 31 h 192"/>
                <a:gd name="T20" fmla="*/ 31 w 356"/>
                <a:gd name="T21" fmla="*/ 3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192">
                  <a:moveTo>
                    <a:pt x="31" y="31"/>
                  </a:moveTo>
                  <a:lnTo>
                    <a:pt x="326" y="31"/>
                  </a:lnTo>
                  <a:lnTo>
                    <a:pt x="326" y="192"/>
                  </a:lnTo>
                  <a:lnTo>
                    <a:pt x="356" y="192"/>
                  </a:lnTo>
                  <a:lnTo>
                    <a:pt x="356" y="0"/>
                  </a:lnTo>
                  <a:lnTo>
                    <a:pt x="0" y="0"/>
                  </a:lnTo>
                  <a:lnTo>
                    <a:pt x="0" y="100"/>
                  </a:lnTo>
                  <a:lnTo>
                    <a:pt x="31" y="100"/>
                  </a:lnTo>
                  <a:lnTo>
                    <a:pt x="31" y="31"/>
                  </a:lnTo>
                  <a:close/>
                  <a:moveTo>
                    <a:pt x="31" y="31"/>
                  </a:moveTo>
                  <a:lnTo>
                    <a:pt x="31" y="31"/>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Freeform 18">
              <a:extLst>
                <a:ext uri="{FF2B5EF4-FFF2-40B4-BE49-F238E27FC236}">
                  <a16:creationId xmlns:a16="http://schemas.microsoft.com/office/drawing/2014/main" id="{E494DA58-4BC0-48D7-AF48-EEF28DA19B8D}"/>
                </a:ext>
              </a:extLst>
            </p:cNvPr>
            <p:cNvSpPr>
              <a:spLocks noEditPoints="1"/>
            </p:cNvSpPr>
            <p:nvPr/>
          </p:nvSpPr>
          <p:spPr bwMode="auto">
            <a:xfrm>
              <a:off x="951" y="1085"/>
              <a:ext cx="176" cy="167"/>
            </a:xfrm>
            <a:custGeom>
              <a:avLst/>
              <a:gdLst>
                <a:gd name="T0" fmla="*/ 650 w 732"/>
                <a:gd name="T1" fmla="*/ 346 h 696"/>
                <a:gd name="T2" fmla="*/ 646 w 732"/>
                <a:gd name="T3" fmla="*/ 306 h 696"/>
                <a:gd name="T4" fmla="*/ 703 w 732"/>
                <a:gd name="T5" fmla="*/ 260 h 696"/>
                <a:gd name="T6" fmla="*/ 705 w 732"/>
                <a:gd name="T7" fmla="*/ 196 h 696"/>
                <a:gd name="T8" fmla="*/ 617 w 732"/>
                <a:gd name="T9" fmla="*/ 87 h 696"/>
                <a:gd name="T10" fmla="*/ 553 w 732"/>
                <a:gd name="T11" fmla="*/ 85 h 696"/>
                <a:gd name="T12" fmla="*/ 506 w 732"/>
                <a:gd name="T13" fmla="*/ 122 h 696"/>
                <a:gd name="T14" fmla="*/ 455 w 732"/>
                <a:gd name="T15" fmla="*/ 101 h 696"/>
                <a:gd name="T16" fmla="*/ 452 w 732"/>
                <a:gd name="T17" fmla="*/ 47 h 696"/>
                <a:gd name="T18" fmla="*/ 409 w 732"/>
                <a:gd name="T19" fmla="*/ 0 h 696"/>
                <a:gd name="T20" fmla="*/ 268 w 732"/>
                <a:gd name="T21" fmla="*/ 7 h 696"/>
                <a:gd name="T22" fmla="*/ 222 w 732"/>
                <a:gd name="T23" fmla="*/ 51 h 696"/>
                <a:gd name="T24" fmla="*/ 225 w 732"/>
                <a:gd name="T25" fmla="*/ 122 h 696"/>
                <a:gd name="T26" fmla="*/ 186 w 732"/>
                <a:gd name="T27" fmla="*/ 147 h 696"/>
                <a:gd name="T28" fmla="*/ 127 w 732"/>
                <a:gd name="T29" fmla="*/ 118 h 696"/>
                <a:gd name="T30" fmla="*/ 65 w 732"/>
                <a:gd name="T31" fmla="*/ 133 h 696"/>
                <a:gd name="T32" fmla="*/ 3 w 732"/>
                <a:gd name="T33" fmla="*/ 258 h 696"/>
                <a:gd name="T34" fmla="*/ 0 w 732"/>
                <a:gd name="T35" fmla="*/ 267 h 696"/>
                <a:gd name="T36" fmla="*/ 17 w 732"/>
                <a:gd name="T37" fmla="*/ 321 h 696"/>
                <a:gd name="T38" fmla="*/ 84 w 732"/>
                <a:gd name="T39" fmla="*/ 354 h 696"/>
                <a:gd name="T40" fmla="*/ 90 w 732"/>
                <a:gd name="T41" fmla="*/ 398 h 696"/>
                <a:gd name="T42" fmla="*/ 36 w 732"/>
                <a:gd name="T43" fmla="*/ 441 h 696"/>
                <a:gd name="T44" fmla="*/ 34 w 732"/>
                <a:gd name="T45" fmla="*/ 505 h 696"/>
                <a:gd name="T46" fmla="*/ 121 w 732"/>
                <a:gd name="T47" fmla="*/ 615 h 696"/>
                <a:gd name="T48" fmla="*/ 177 w 732"/>
                <a:gd name="T49" fmla="*/ 621 h 696"/>
                <a:gd name="T50" fmla="*/ 185 w 732"/>
                <a:gd name="T51" fmla="*/ 617 h 696"/>
                <a:gd name="T52" fmla="*/ 237 w 732"/>
                <a:gd name="T53" fmla="*/ 576 h 696"/>
                <a:gd name="T54" fmla="*/ 280 w 732"/>
                <a:gd name="T55" fmla="*/ 593 h 696"/>
                <a:gd name="T56" fmla="*/ 283 w 732"/>
                <a:gd name="T57" fmla="*/ 650 h 696"/>
                <a:gd name="T58" fmla="*/ 327 w 732"/>
                <a:gd name="T59" fmla="*/ 696 h 696"/>
                <a:gd name="T60" fmla="*/ 467 w 732"/>
                <a:gd name="T61" fmla="*/ 688 h 696"/>
                <a:gd name="T62" fmla="*/ 513 w 732"/>
                <a:gd name="T63" fmla="*/ 644 h 696"/>
                <a:gd name="T64" fmla="*/ 509 w 732"/>
                <a:gd name="T65" fmla="*/ 572 h 696"/>
                <a:gd name="T66" fmla="*/ 543 w 732"/>
                <a:gd name="T67" fmla="*/ 551 h 696"/>
                <a:gd name="T68" fmla="*/ 596 w 732"/>
                <a:gd name="T69" fmla="*/ 585 h 696"/>
                <a:gd name="T70" fmla="*/ 658 w 732"/>
                <a:gd name="T71" fmla="*/ 570 h 696"/>
                <a:gd name="T72" fmla="*/ 732 w 732"/>
                <a:gd name="T73" fmla="*/ 451 h 696"/>
                <a:gd name="T74" fmla="*/ 718 w 732"/>
                <a:gd name="T75" fmla="*/ 389 h 696"/>
                <a:gd name="T76" fmla="*/ 650 w 732"/>
                <a:gd name="T77" fmla="*/ 346 h 696"/>
                <a:gd name="T78" fmla="*/ 355 w 732"/>
                <a:gd name="T79" fmla="*/ 489 h 696"/>
                <a:gd name="T80" fmla="*/ 218 w 732"/>
                <a:gd name="T81" fmla="*/ 344 h 696"/>
                <a:gd name="T82" fmla="*/ 364 w 732"/>
                <a:gd name="T83" fmla="*/ 207 h 696"/>
                <a:gd name="T84" fmla="*/ 500 w 732"/>
                <a:gd name="T85" fmla="*/ 353 h 696"/>
                <a:gd name="T86" fmla="*/ 355 w 732"/>
                <a:gd name="T87" fmla="*/ 489 h 696"/>
                <a:gd name="T88" fmla="*/ 355 w 732"/>
                <a:gd name="T89" fmla="*/ 489 h 696"/>
                <a:gd name="T90" fmla="*/ 355 w 732"/>
                <a:gd name="T91" fmla="*/ 489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2" h="696">
                  <a:moveTo>
                    <a:pt x="650" y="346"/>
                  </a:moveTo>
                  <a:cubicBezTo>
                    <a:pt x="649" y="333"/>
                    <a:pt x="648" y="319"/>
                    <a:pt x="646" y="306"/>
                  </a:cubicBezTo>
                  <a:cubicBezTo>
                    <a:pt x="665" y="290"/>
                    <a:pt x="703" y="260"/>
                    <a:pt x="703" y="260"/>
                  </a:cubicBezTo>
                  <a:cubicBezTo>
                    <a:pt x="705" y="196"/>
                    <a:pt x="705" y="196"/>
                    <a:pt x="705" y="196"/>
                  </a:cubicBezTo>
                  <a:cubicBezTo>
                    <a:pt x="617" y="87"/>
                    <a:pt x="617" y="87"/>
                    <a:pt x="617" y="87"/>
                  </a:cubicBezTo>
                  <a:cubicBezTo>
                    <a:pt x="553" y="85"/>
                    <a:pt x="553" y="85"/>
                    <a:pt x="553" y="85"/>
                  </a:cubicBezTo>
                  <a:cubicBezTo>
                    <a:pt x="553" y="85"/>
                    <a:pt x="522" y="110"/>
                    <a:pt x="506" y="122"/>
                  </a:cubicBezTo>
                  <a:cubicBezTo>
                    <a:pt x="490" y="114"/>
                    <a:pt x="473" y="107"/>
                    <a:pt x="455" y="101"/>
                  </a:cubicBezTo>
                  <a:cubicBezTo>
                    <a:pt x="454" y="83"/>
                    <a:pt x="452" y="47"/>
                    <a:pt x="452" y="47"/>
                  </a:cubicBezTo>
                  <a:cubicBezTo>
                    <a:pt x="409" y="0"/>
                    <a:pt x="409" y="0"/>
                    <a:pt x="409" y="0"/>
                  </a:cubicBezTo>
                  <a:cubicBezTo>
                    <a:pt x="268" y="7"/>
                    <a:pt x="268" y="7"/>
                    <a:pt x="268" y="7"/>
                  </a:cubicBezTo>
                  <a:cubicBezTo>
                    <a:pt x="222" y="51"/>
                    <a:pt x="222" y="51"/>
                    <a:pt x="222" y="51"/>
                  </a:cubicBezTo>
                  <a:cubicBezTo>
                    <a:pt x="222" y="51"/>
                    <a:pt x="224" y="98"/>
                    <a:pt x="225" y="122"/>
                  </a:cubicBezTo>
                  <a:cubicBezTo>
                    <a:pt x="211" y="130"/>
                    <a:pt x="198" y="138"/>
                    <a:pt x="186" y="147"/>
                  </a:cubicBezTo>
                  <a:cubicBezTo>
                    <a:pt x="166" y="138"/>
                    <a:pt x="127" y="118"/>
                    <a:pt x="127" y="118"/>
                  </a:cubicBezTo>
                  <a:cubicBezTo>
                    <a:pt x="65" y="133"/>
                    <a:pt x="65" y="133"/>
                    <a:pt x="65" y="133"/>
                  </a:cubicBezTo>
                  <a:cubicBezTo>
                    <a:pt x="3" y="258"/>
                    <a:pt x="3" y="258"/>
                    <a:pt x="3" y="258"/>
                  </a:cubicBezTo>
                  <a:cubicBezTo>
                    <a:pt x="0" y="267"/>
                    <a:pt x="0" y="267"/>
                    <a:pt x="0" y="267"/>
                  </a:cubicBezTo>
                  <a:cubicBezTo>
                    <a:pt x="17" y="321"/>
                    <a:pt x="17" y="321"/>
                    <a:pt x="17" y="321"/>
                  </a:cubicBezTo>
                  <a:cubicBezTo>
                    <a:pt x="17" y="321"/>
                    <a:pt x="62" y="343"/>
                    <a:pt x="84" y="354"/>
                  </a:cubicBezTo>
                  <a:cubicBezTo>
                    <a:pt x="85" y="369"/>
                    <a:pt x="87" y="384"/>
                    <a:pt x="90" y="398"/>
                  </a:cubicBezTo>
                  <a:cubicBezTo>
                    <a:pt x="72" y="412"/>
                    <a:pt x="36" y="441"/>
                    <a:pt x="36" y="441"/>
                  </a:cubicBezTo>
                  <a:cubicBezTo>
                    <a:pt x="34" y="505"/>
                    <a:pt x="34" y="505"/>
                    <a:pt x="34" y="505"/>
                  </a:cubicBezTo>
                  <a:cubicBezTo>
                    <a:pt x="121" y="615"/>
                    <a:pt x="121" y="615"/>
                    <a:pt x="121" y="615"/>
                  </a:cubicBezTo>
                  <a:cubicBezTo>
                    <a:pt x="121" y="615"/>
                    <a:pt x="174" y="623"/>
                    <a:pt x="177" y="621"/>
                  </a:cubicBezTo>
                  <a:cubicBezTo>
                    <a:pt x="185" y="617"/>
                    <a:pt x="185" y="617"/>
                    <a:pt x="185" y="617"/>
                  </a:cubicBezTo>
                  <a:cubicBezTo>
                    <a:pt x="185" y="617"/>
                    <a:pt x="219" y="590"/>
                    <a:pt x="237" y="576"/>
                  </a:cubicBezTo>
                  <a:cubicBezTo>
                    <a:pt x="250" y="583"/>
                    <a:pt x="265" y="589"/>
                    <a:pt x="280" y="593"/>
                  </a:cubicBezTo>
                  <a:cubicBezTo>
                    <a:pt x="281" y="612"/>
                    <a:pt x="283" y="650"/>
                    <a:pt x="283" y="650"/>
                  </a:cubicBezTo>
                  <a:cubicBezTo>
                    <a:pt x="327" y="696"/>
                    <a:pt x="327" y="696"/>
                    <a:pt x="327" y="696"/>
                  </a:cubicBezTo>
                  <a:cubicBezTo>
                    <a:pt x="467" y="688"/>
                    <a:pt x="467" y="688"/>
                    <a:pt x="467" y="688"/>
                  </a:cubicBezTo>
                  <a:cubicBezTo>
                    <a:pt x="513" y="644"/>
                    <a:pt x="513" y="644"/>
                    <a:pt x="513" y="644"/>
                  </a:cubicBezTo>
                  <a:cubicBezTo>
                    <a:pt x="513" y="644"/>
                    <a:pt x="510" y="596"/>
                    <a:pt x="509" y="572"/>
                  </a:cubicBezTo>
                  <a:cubicBezTo>
                    <a:pt x="521" y="566"/>
                    <a:pt x="532" y="559"/>
                    <a:pt x="543" y="551"/>
                  </a:cubicBezTo>
                  <a:cubicBezTo>
                    <a:pt x="596" y="585"/>
                    <a:pt x="596" y="585"/>
                    <a:pt x="596" y="585"/>
                  </a:cubicBezTo>
                  <a:cubicBezTo>
                    <a:pt x="658" y="570"/>
                    <a:pt x="658" y="570"/>
                    <a:pt x="658" y="570"/>
                  </a:cubicBezTo>
                  <a:cubicBezTo>
                    <a:pt x="732" y="451"/>
                    <a:pt x="732" y="451"/>
                    <a:pt x="732" y="451"/>
                  </a:cubicBezTo>
                  <a:cubicBezTo>
                    <a:pt x="718" y="389"/>
                    <a:pt x="718" y="389"/>
                    <a:pt x="718" y="389"/>
                  </a:cubicBezTo>
                  <a:cubicBezTo>
                    <a:pt x="718" y="389"/>
                    <a:pt x="672" y="360"/>
                    <a:pt x="650" y="346"/>
                  </a:cubicBezTo>
                  <a:close/>
                  <a:moveTo>
                    <a:pt x="355" y="489"/>
                  </a:moveTo>
                  <a:cubicBezTo>
                    <a:pt x="277" y="487"/>
                    <a:pt x="216" y="421"/>
                    <a:pt x="218" y="344"/>
                  </a:cubicBezTo>
                  <a:cubicBezTo>
                    <a:pt x="221" y="266"/>
                    <a:pt x="286" y="205"/>
                    <a:pt x="364" y="207"/>
                  </a:cubicBezTo>
                  <a:cubicBezTo>
                    <a:pt x="442" y="210"/>
                    <a:pt x="503" y="275"/>
                    <a:pt x="500" y="353"/>
                  </a:cubicBezTo>
                  <a:cubicBezTo>
                    <a:pt x="498" y="431"/>
                    <a:pt x="433" y="492"/>
                    <a:pt x="355" y="489"/>
                  </a:cubicBezTo>
                  <a:close/>
                  <a:moveTo>
                    <a:pt x="355" y="489"/>
                  </a:moveTo>
                  <a:cubicBezTo>
                    <a:pt x="355" y="489"/>
                    <a:pt x="355" y="489"/>
                    <a:pt x="355" y="48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Freeform 19">
              <a:extLst>
                <a:ext uri="{FF2B5EF4-FFF2-40B4-BE49-F238E27FC236}">
                  <a16:creationId xmlns:a16="http://schemas.microsoft.com/office/drawing/2014/main" id="{07BFE73F-5826-441B-B9DF-78E0BE43B618}"/>
                </a:ext>
              </a:extLst>
            </p:cNvPr>
            <p:cNvSpPr>
              <a:spLocks noEditPoints="1"/>
            </p:cNvSpPr>
            <p:nvPr/>
          </p:nvSpPr>
          <p:spPr bwMode="auto">
            <a:xfrm>
              <a:off x="984" y="996"/>
              <a:ext cx="189" cy="151"/>
            </a:xfrm>
            <a:custGeom>
              <a:avLst/>
              <a:gdLst>
                <a:gd name="T0" fmla="*/ 773 w 788"/>
                <a:gd name="T1" fmla="*/ 421 h 632"/>
                <a:gd name="T2" fmla="*/ 699 w 788"/>
                <a:gd name="T3" fmla="*/ 375 h 632"/>
                <a:gd name="T4" fmla="*/ 695 w 788"/>
                <a:gd name="T5" fmla="*/ 331 h 632"/>
                <a:gd name="T6" fmla="*/ 757 w 788"/>
                <a:gd name="T7" fmla="*/ 282 h 632"/>
                <a:gd name="T8" fmla="*/ 759 w 788"/>
                <a:gd name="T9" fmla="*/ 212 h 632"/>
                <a:gd name="T10" fmla="*/ 664 w 788"/>
                <a:gd name="T11" fmla="*/ 94 h 632"/>
                <a:gd name="T12" fmla="*/ 595 w 788"/>
                <a:gd name="T13" fmla="*/ 92 h 632"/>
                <a:gd name="T14" fmla="*/ 545 w 788"/>
                <a:gd name="T15" fmla="*/ 133 h 632"/>
                <a:gd name="T16" fmla="*/ 490 w 788"/>
                <a:gd name="T17" fmla="*/ 109 h 632"/>
                <a:gd name="T18" fmla="*/ 487 w 788"/>
                <a:gd name="T19" fmla="*/ 51 h 632"/>
                <a:gd name="T20" fmla="*/ 440 w 788"/>
                <a:gd name="T21" fmla="*/ 0 h 632"/>
                <a:gd name="T22" fmla="*/ 289 w 788"/>
                <a:gd name="T23" fmla="*/ 8 h 632"/>
                <a:gd name="T24" fmla="*/ 239 w 788"/>
                <a:gd name="T25" fmla="*/ 55 h 632"/>
                <a:gd name="T26" fmla="*/ 243 w 788"/>
                <a:gd name="T27" fmla="*/ 132 h 632"/>
                <a:gd name="T28" fmla="*/ 200 w 788"/>
                <a:gd name="T29" fmla="*/ 159 h 632"/>
                <a:gd name="T30" fmla="*/ 137 w 788"/>
                <a:gd name="T31" fmla="*/ 128 h 632"/>
                <a:gd name="T32" fmla="*/ 70 w 788"/>
                <a:gd name="T33" fmla="*/ 144 h 632"/>
                <a:gd name="T34" fmla="*/ 3 w 788"/>
                <a:gd name="T35" fmla="*/ 279 h 632"/>
                <a:gd name="T36" fmla="*/ 0 w 788"/>
                <a:gd name="T37" fmla="*/ 289 h 632"/>
                <a:gd name="T38" fmla="*/ 18 w 788"/>
                <a:gd name="T39" fmla="*/ 347 h 632"/>
                <a:gd name="T40" fmla="*/ 75 w 788"/>
                <a:gd name="T41" fmla="*/ 375 h 632"/>
                <a:gd name="T42" fmla="*/ 103 w 788"/>
                <a:gd name="T43" fmla="*/ 349 h 632"/>
                <a:gd name="T44" fmla="*/ 114 w 788"/>
                <a:gd name="T45" fmla="*/ 338 h 632"/>
                <a:gd name="T46" fmla="*/ 130 w 788"/>
                <a:gd name="T47" fmla="*/ 337 h 632"/>
                <a:gd name="T48" fmla="*/ 242 w 788"/>
                <a:gd name="T49" fmla="*/ 332 h 632"/>
                <a:gd name="T50" fmla="*/ 392 w 788"/>
                <a:gd name="T51" fmla="*/ 224 h 632"/>
                <a:gd name="T52" fmla="*/ 539 w 788"/>
                <a:gd name="T53" fmla="*/ 381 h 632"/>
                <a:gd name="T54" fmla="*/ 522 w 788"/>
                <a:gd name="T55" fmla="*/ 445 h 632"/>
                <a:gd name="T56" fmla="*/ 601 w 788"/>
                <a:gd name="T57" fmla="*/ 544 h 632"/>
                <a:gd name="T58" fmla="*/ 611 w 788"/>
                <a:gd name="T59" fmla="*/ 556 h 632"/>
                <a:gd name="T60" fmla="*/ 611 w 788"/>
                <a:gd name="T61" fmla="*/ 571 h 632"/>
                <a:gd name="T62" fmla="*/ 609 w 788"/>
                <a:gd name="T63" fmla="*/ 612 h 632"/>
                <a:gd name="T64" fmla="*/ 642 w 788"/>
                <a:gd name="T65" fmla="*/ 632 h 632"/>
                <a:gd name="T66" fmla="*/ 709 w 788"/>
                <a:gd name="T67" fmla="*/ 617 h 632"/>
                <a:gd name="T68" fmla="*/ 788 w 788"/>
                <a:gd name="T69" fmla="*/ 488 h 632"/>
                <a:gd name="T70" fmla="*/ 773 w 788"/>
                <a:gd name="T71" fmla="*/ 421 h 632"/>
                <a:gd name="T72" fmla="*/ 773 w 788"/>
                <a:gd name="T73" fmla="*/ 421 h 632"/>
                <a:gd name="T74" fmla="*/ 773 w 788"/>
                <a:gd name="T75" fmla="*/ 42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8" h="632">
                  <a:moveTo>
                    <a:pt x="773" y="421"/>
                  </a:moveTo>
                  <a:cubicBezTo>
                    <a:pt x="773" y="421"/>
                    <a:pt x="724" y="390"/>
                    <a:pt x="699" y="375"/>
                  </a:cubicBezTo>
                  <a:cubicBezTo>
                    <a:pt x="699" y="360"/>
                    <a:pt x="697" y="345"/>
                    <a:pt x="695" y="331"/>
                  </a:cubicBezTo>
                  <a:cubicBezTo>
                    <a:pt x="715" y="315"/>
                    <a:pt x="757" y="282"/>
                    <a:pt x="757" y="282"/>
                  </a:cubicBezTo>
                  <a:cubicBezTo>
                    <a:pt x="759" y="212"/>
                    <a:pt x="759" y="212"/>
                    <a:pt x="759" y="212"/>
                  </a:cubicBezTo>
                  <a:cubicBezTo>
                    <a:pt x="664" y="94"/>
                    <a:pt x="664" y="94"/>
                    <a:pt x="664" y="94"/>
                  </a:cubicBezTo>
                  <a:cubicBezTo>
                    <a:pt x="595" y="92"/>
                    <a:pt x="595" y="92"/>
                    <a:pt x="595" y="92"/>
                  </a:cubicBezTo>
                  <a:cubicBezTo>
                    <a:pt x="595" y="92"/>
                    <a:pt x="562" y="119"/>
                    <a:pt x="545" y="133"/>
                  </a:cubicBezTo>
                  <a:cubicBezTo>
                    <a:pt x="528" y="123"/>
                    <a:pt x="509" y="115"/>
                    <a:pt x="490" y="109"/>
                  </a:cubicBezTo>
                  <a:cubicBezTo>
                    <a:pt x="489" y="90"/>
                    <a:pt x="487" y="51"/>
                    <a:pt x="487" y="51"/>
                  </a:cubicBezTo>
                  <a:cubicBezTo>
                    <a:pt x="440" y="0"/>
                    <a:pt x="440" y="0"/>
                    <a:pt x="440" y="0"/>
                  </a:cubicBezTo>
                  <a:cubicBezTo>
                    <a:pt x="289" y="8"/>
                    <a:pt x="289" y="8"/>
                    <a:pt x="289" y="8"/>
                  </a:cubicBezTo>
                  <a:cubicBezTo>
                    <a:pt x="239" y="55"/>
                    <a:pt x="239" y="55"/>
                    <a:pt x="239" y="55"/>
                  </a:cubicBezTo>
                  <a:cubicBezTo>
                    <a:pt x="239" y="55"/>
                    <a:pt x="241" y="107"/>
                    <a:pt x="243" y="132"/>
                  </a:cubicBezTo>
                  <a:cubicBezTo>
                    <a:pt x="228" y="140"/>
                    <a:pt x="214" y="149"/>
                    <a:pt x="200" y="159"/>
                  </a:cubicBezTo>
                  <a:cubicBezTo>
                    <a:pt x="179" y="149"/>
                    <a:pt x="137" y="128"/>
                    <a:pt x="137" y="128"/>
                  </a:cubicBezTo>
                  <a:cubicBezTo>
                    <a:pt x="70" y="144"/>
                    <a:pt x="70" y="144"/>
                    <a:pt x="70" y="144"/>
                  </a:cubicBezTo>
                  <a:cubicBezTo>
                    <a:pt x="3" y="279"/>
                    <a:pt x="3" y="279"/>
                    <a:pt x="3" y="279"/>
                  </a:cubicBezTo>
                  <a:cubicBezTo>
                    <a:pt x="0" y="289"/>
                    <a:pt x="0" y="289"/>
                    <a:pt x="0" y="289"/>
                  </a:cubicBezTo>
                  <a:cubicBezTo>
                    <a:pt x="18" y="347"/>
                    <a:pt x="18" y="347"/>
                    <a:pt x="18" y="347"/>
                  </a:cubicBezTo>
                  <a:cubicBezTo>
                    <a:pt x="18" y="347"/>
                    <a:pt x="50" y="363"/>
                    <a:pt x="75" y="375"/>
                  </a:cubicBezTo>
                  <a:cubicBezTo>
                    <a:pt x="103" y="349"/>
                    <a:pt x="103" y="349"/>
                    <a:pt x="103" y="349"/>
                  </a:cubicBezTo>
                  <a:cubicBezTo>
                    <a:pt x="114" y="338"/>
                    <a:pt x="114" y="338"/>
                    <a:pt x="114" y="338"/>
                  </a:cubicBezTo>
                  <a:cubicBezTo>
                    <a:pt x="130" y="337"/>
                    <a:pt x="130" y="337"/>
                    <a:pt x="130" y="337"/>
                  </a:cubicBezTo>
                  <a:cubicBezTo>
                    <a:pt x="242" y="332"/>
                    <a:pt x="242" y="332"/>
                    <a:pt x="242" y="332"/>
                  </a:cubicBezTo>
                  <a:cubicBezTo>
                    <a:pt x="262" y="268"/>
                    <a:pt x="321" y="222"/>
                    <a:pt x="392" y="224"/>
                  </a:cubicBezTo>
                  <a:cubicBezTo>
                    <a:pt x="476" y="227"/>
                    <a:pt x="541" y="297"/>
                    <a:pt x="539" y="381"/>
                  </a:cubicBezTo>
                  <a:cubicBezTo>
                    <a:pt x="538" y="404"/>
                    <a:pt x="532" y="426"/>
                    <a:pt x="522" y="445"/>
                  </a:cubicBezTo>
                  <a:cubicBezTo>
                    <a:pt x="601" y="544"/>
                    <a:pt x="601" y="544"/>
                    <a:pt x="601" y="544"/>
                  </a:cubicBezTo>
                  <a:cubicBezTo>
                    <a:pt x="611" y="556"/>
                    <a:pt x="611" y="556"/>
                    <a:pt x="611" y="556"/>
                  </a:cubicBezTo>
                  <a:cubicBezTo>
                    <a:pt x="611" y="571"/>
                    <a:pt x="611" y="571"/>
                    <a:pt x="611" y="571"/>
                  </a:cubicBezTo>
                  <a:cubicBezTo>
                    <a:pt x="609" y="612"/>
                    <a:pt x="609" y="612"/>
                    <a:pt x="609" y="612"/>
                  </a:cubicBezTo>
                  <a:cubicBezTo>
                    <a:pt x="626" y="622"/>
                    <a:pt x="642" y="632"/>
                    <a:pt x="642" y="632"/>
                  </a:cubicBezTo>
                  <a:cubicBezTo>
                    <a:pt x="709" y="617"/>
                    <a:pt x="709" y="617"/>
                    <a:pt x="709" y="617"/>
                  </a:cubicBezTo>
                  <a:cubicBezTo>
                    <a:pt x="788" y="488"/>
                    <a:pt x="788" y="488"/>
                    <a:pt x="788" y="488"/>
                  </a:cubicBezTo>
                  <a:lnTo>
                    <a:pt x="773" y="421"/>
                  </a:lnTo>
                  <a:close/>
                  <a:moveTo>
                    <a:pt x="773" y="421"/>
                  </a:moveTo>
                  <a:cubicBezTo>
                    <a:pt x="773" y="421"/>
                    <a:pt x="773" y="421"/>
                    <a:pt x="773" y="42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Freeform 20">
              <a:extLst>
                <a:ext uri="{FF2B5EF4-FFF2-40B4-BE49-F238E27FC236}">
                  <a16:creationId xmlns:a16="http://schemas.microsoft.com/office/drawing/2014/main" id="{2455F276-0541-4EE0-9C91-BE1A080807DA}"/>
                </a:ext>
              </a:extLst>
            </p:cNvPr>
            <p:cNvSpPr>
              <a:spLocks noEditPoints="1"/>
            </p:cNvSpPr>
            <p:nvPr/>
          </p:nvSpPr>
          <p:spPr bwMode="auto">
            <a:xfrm>
              <a:off x="808" y="1019"/>
              <a:ext cx="27" cy="41"/>
            </a:xfrm>
            <a:custGeom>
              <a:avLst/>
              <a:gdLst>
                <a:gd name="T0" fmla="*/ 56 w 112"/>
                <a:gd name="T1" fmla="*/ 172 h 172"/>
                <a:gd name="T2" fmla="*/ 88 w 112"/>
                <a:gd name="T3" fmla="*/ 163 h 172"/>
                <a:gd name="T4" fmla="*/ 106 w 112"/>
                <a:gd name="T5" fmla="*/ 134 h 172"/>
                <a:gd name="T6" fmla="*/ 112 w 112"/>
                <a:gd name="T7" fmla="*/ 86 h 172"/>
                <a:gd name="T8" fmla="*/ 108 w 112"/>
                <a:gd name="T9" fmla="*/ 47 h 172"/>
                <a:gd name="T10" fmla="*/ 98 w 112"/>
                <a:gd name="T11" fmla="*/ 22 h 172"/>
                <a:gd name="T12" fmla="*/ 80 w 112"/>
                <a:gd name="T13" fmla="*/ 6 h 172"/>
                <a:gd name="T14" fmla="*/ 56 w 112"/>
                <a:gd name="T15" fmla="*/ 0 h 172"/>
                <a:gd name="T16" fmla="*/ 25 w 112"/>
                <a:gd name="T17" fmla="*/ 10 h 172"/>
                <a:gd name="T18" fmla="*/ 6 w 112"/>
                <a:gd name="T19" fmla="*/ 38 h 172"/>
                <a:gd name="T20" fmla="*/ 0 w 112"/>
                <a:gd name="T21" fmla="*/ 86 h 172"/>
                <a:gd name="T22" fmla="*/ 17 w 112"/>
                <a:gd name="T23" fmla="*/ 155 h 172"/>
                <a:gd name="T24" fmla="*/ 56 w 112"/>
                <a:gd name="T25" fmla="*/ 172 h 172"/>
                <a:gd name="T26" fmla="*/ 33 w 112"/>
                <a:gd name="T27" fmla="*/ 29 h 172"/>
                <a:gd name="T28" fmla="*/ 56 w 112"/>
                <a:gd name="T29" fmla="*/ 18 h 172"/>
                <a:gd name="T30" fmla="*/ 81 w 112"/>
                <a:gd name="T31" fmla="*/ 31 h 172"/>
                <a:gd name="T32" fmla="*/ 91 w 112"/>
                <a:gd name="T33" fmla="*/ 86 h 172"/>
                <a:gd name="T34" fmla="*/ 81 w 112"/>
                <a:gd name="T35" fmla="*/ 141 h 172"/>
                <a:gd name="T36" fmla="*/ 56 w 112"/>
                <a:gd name="T37" fmla="*/ 155 h 172"/>
                <a:gd name="T38" fmla="*/ 32 w 112"/>
                <a:gd name="T39" fmla="*/ 141 h 172"/>
                <a:gd name="T40" fmla="*/ 22 w 112"/>
                <a:gd name="T41" fmla="*/ 86 h 172"/>
                <a:gd name="T42" fmla="*/ 33 w 112"/>
                <a:gd name="T43" fmla="*/ 29 h 172"/>
                <a:gd name="T44" fmla="*/ 33 w 112"/>
                <a:gd name="T45" fmla="*/ 29 h 172"/>
                <a:gd name="T46" fmla="*/ 33 w 112"/>
                <a:gd name="T47" fmla="*/ 2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56" y="172"/>
                  </a:moveTo>
                  <a:cubicBezTo>
                    <a:pt x="69" y="172"/>
                    <a:pt x="79" y="169"/>
                    <a:pt x="88" y="163"/>
                  </a:cubicBezTo>
                  <a:cubicBezTo>
                    <a:pt x="96" y="156"/>
                    <a:pt x="102" y="146"/>
                    <a:pt x="106" y="134"/>
                  </a:cubicBezTo>
                  <a:cubicBezTo>
                    <a:pt x="110" y="122"/>
                    <a:pt x="112" y="106"/>
                    <a:pt x="112" y="86"/>
                  </a:cubicBezTo>
                  <a:cubicBezTo>
                    <a:pt x="112" y="70"/>
                    <a:pt x="111" y="57"/>
                    <a:pt x="108" y="47"/>
                  </a:cubicBezTo>
                  <a:cubicBezTo>
                    <a:pt x="106" y="37"/>
                    <a:pt x="102" y="28"/>
                    <a:pt x="98" y="22"/>
                  </a:cubicBezTo>
                  <a:cubicBezTo>
                    <a:pt x="93" y="15"/>
                    <a:pt x="88"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lose/>
                  <a:moveTo>
                    <a:pt x="33" y="29"/>
                  </a:moveTo>
                  <a:cubicBezTo>
                    <a:pt x="38" y="22"/>
                    <a:pt x="47" y="18"/>
                    <a:pt x="56" y="18"/>
                  </a:cubicBezTo>
                  <a:cubicBezTo>
                    <a:pt x="66" y="18"/>
                    <a:pt x="74" y="22"/>
                    <a:pt x="81" y="31"/>
                  </a:cubicBezTo>
                  <a:cubicBezTo>
                    <a:pt x="87" y="40"/>
                    <a:pt x="91" y="58"/>
                    <a:pt x="91" y="86"/>
                  </a:cubicBezTo>
                  <a:cubicBezTo>
                    <a:pt x="91" y="114"/>
                    <a:pt x="87" y="133"/>
                    <a:pt x="81" y="141"/>
                  </a:cubicBezTo>
                  <a:cubicBezTo>
                    <a:pt x="74" y="151"/>
                    <a:pt x="66" y="155"/>
                    <a:pt x="56" y="155"/>
                  </a:cubicBezTo>
                  <a:cubicBezTo>
                    <a:pt x="47" y="155"/>
                    <a:pt x="38" y="151"/>
                    <a:pt x="32" y="141"/>
                  </a:cubicBezTo>
                  <a:cubicBezTo>
                    <a:pt x="25" y="133"/>
                    <a:pt x="22" y="114"/>
                    <a:pt x="22" y="86"/>
                  </a:cubicBezTo>
                  <a:cubicBezTo>
                    <a:pt x="22" y="59"/>
                    <a:pt x="26" y="40"/>
                    <a:pt x="33" y="29"/>
                  </a:cubicBezTo>
                  <a:close/>
                  <a:moveTo>
                    <a:pt x="33" y="29"/>
                  </a:moveTo>
                  <a:cubicBezTo>
                    <a:pt x="33" y="29"/>
                    <a:pt x="33" y="29"/>
                    <a:pt x="33" y="2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Freeform 21">
              <a:extLst>
                <a:ext uri="{FF2B5EF4-FFF2-40B4-BE49-F238E27FC236}">
                  <a16:creationId xmlns:a16="http://schemas.microsoft.com/office/drawing/2014/main" id="{BF6C34A3-4AF9-4B78-A5F3-ABC85165BD5B}"/>
                </a:ext>
              </a:extLst>
            </p:cNvPr>
            <p:cNvSpPr>
              <a:spLocks noEditPoints="1"/>
            </p:cNvSpPr>
            <p:nvPr/>
          </p:nvSpPr>
          <p:spPr bwMode="auto">
            <a:xfrm>
              <a:off x="844" y="1019"/>
              <a:ext cx="15" cy="41"/>
            </a:xfrm>
            <a:custGeom>
              <a:avLst/>
              <a:gdLst>
                <a:gd name="T0" fmla="*/ 32 w 64"/>
                <a:gd name="T1" fmla="*/ 23 h 172"/>
                <a:gd name="T2" fmla="*/ 0 w 64"/>
                <a:gd name="T3" fmla="*/ 43 h 172"/>
                <a:gd name="T4" fmla="*/ 0 w 64"/>
                <a:gd name="T5" fmla="*/ 63 h 172"/>
                <a:gd name="T6" fmla="*/ 23 w 64"/>
                <a:gd name="T7" fmla="*/ 53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2" y="38"/>
                    <a:pt x="0" y="43"/>
                  </a:cubicBezTo>
                  <a:cubicBezTo>
                    <a:pt x="0" y="63"/>
                    <a:pt x="0" y="63"/>
                    <a:pt x="0" y="63"/>
                  </a:cubicBezTo>
                  <a:cubicBezTo>
                    <a:pt x="7" y="61"/>
                    <a:pt x="14" y="57"/>
                    <a:pt x="23" y="53"/>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6"/>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Freeform 22">
              <a:extLst>
                <a:ext uri="{FF2B5EF4-FFF2-40B4-BE49-F238E27FC236}">
                  <a16:creationId xmlns:a16="http://schemas.microsoft.com/office/drawing/2014/main" id="{DB36FA74-55A7-4B2A-8913-5FC41BF05B52}"/>
                </a:ext>
              </a:extLst>
            </p:cNvPr>
            <p:cNvSpPr>
              <a:spLocks noEditPoints="1"/>
            </p:cNvSpPr>
            <p:nvPr/>
          </p:nvSpPr>
          <p:spPr bwMode="auto">
            <a:xfrm>
              <a:off x="809" y="1079"/>
              <a:ext cx="27" cy="42"/>
            </a:xfrm>
            <a:custGeom>
              <a:avLst/>
              <a:gdLst>
                <a:gd name="T0" fmla="*/ 98 w 112"/>
                <a:gd name="T1" fmla="*/ 22 h 176"/>
                <a:gd name="T2" fmla="*/ 80 w 112"/>
                <a:gd name="T3" fmla="*/ 6 h 176"/>
                <a:gd name="T4" fmla="*/ 56 w 112"/>
                <a:gd name="T5" fmla="*/ 0 h 176"/>
                <a:gd name="T6" fmla="*/ 25 w 112"/>
                <a:gd name="T7" fmla="*/ 11 h 176"/>
                <a:gd name="T8" fmla="*/ 6 w 112"/>
                <a:gd name="T9" fmla="*/ 39 h 176"/>
                <a:gd name="T10" fmla="*/ 0 w 112"/>
                <a:gd name="T11" fmla="*/ 88 h 176"/>
                <a:gd name="T12" fmla="*/ 17 w 112"/>
                <a:gd name="T13" fmla="*/ 158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1"/>
                  </a:cubicBezTo>
                  <a:cubicBezTo>
                    <a:pt x="17" y="17"/>
                    <a:pt x="11" y="27"/>
                    <a:pt x="6" y="39"/>
                  </a:cubicBezTo>
                  <a:cubicBezTo>
                    <a:pt x="2" y="51"/>
                    <a:pt x="0" y="68"/>
                    <a:pt x="0" y="88"/>
                  </a:cubicBezTo>
                  <a:cubicBezTo>
                    <a:pt x="0" y="121"/>
                    <a:pt x="6" y="144"/>
                    <a:pt x="17" y="158"/>
                  </a:cubicBezTo>
                  <a:cubicBezTo>
                    <a:pt x="27" y="170"/>
                    <a:pt x="40" y="176"/>
                    <a:pt x="56" y="176"/>
                  </a:cubicBezTo>
                  <a:cubicBezTo>
                    <a:pt x="69" y="176"/>
                    <a:pt x="80" y="173"/>
                    <a:pt x="87" y="166"/>
                  </a:cubicBezTo>
                  <a:cubicBezTo>
                    <a:pt x="96" y="159"/>
                    <a:pt x="102" y="150"/>
                    <a:pt x="106" y="137"/>
                  </a:cubicBezTo>
                  <a:cubicBezTo>
                    <a:pt x="110" y="125"/>
                    <a:pt x="112" y="109"/>
                    <a:pt x="112" y="88"/>
                  </a:cubicBezTo>
                  <a:cubicBezTo>
                    <a:pt x="112" y="72"/>
                    <a:pt x="111" y="58"/>
                    <a:pt x="108" y="48"/>
                  </a:cubicBezTo>
                  <a:cubicBezTo>
                    <a:pt x="106" y="38"/>
                    <a:pt x="102" y="29"/>
                    <a:pt x="98" y="22"/>
                  </a:cubicBezTo>
                  <a:close/>
                  <a:moveTo>
                    <a:pt x="80" y="145"/>
                  </a:moveTo>
                  <a:cubicBezTo>
                    <a:pt x="74" y="154"/>
                    <a:pt x="66" y="159"/>
                    <a:pt x="56" y="159"/>
                  </a:cubicBezTo>
                  <a:cubicBezTo>
                    <a:pt x="47" y="159"/>
                    <a:pt x="38" y="154"/>
                    <a:pt x="32" y="145"/>
                  </a:cubicBezTo>
                  <a:cubicBezTo>
                    <a:pt x="25" y="135"/>
                    <a:pt x="22" y="116"/>
                    <a:pt x="22" y="88"/>
                  </a:cubicBezTo>
                  <a:cubicBezTo>
                    <a:pt x="22" y="60"/>
                    <a:pt x="26" y="41"/>
                    <a:pt x="33" y="30"/>
                  </a:cubicBezTo>
                  <a:cubicBezTo>
                    <a:pt x="39" y="22"/>
                    <a:pt x="46" y="18"/>
                    <a:pt x="56" y="18"/>
                  </a:cubicBezTo>
                  <a:cubicBezTo>
                    <a:pt x="66" y="18"/>
                    <a:pt x="74" y="22"/>
                    <a:pt x="81" y="32"/>
                  </a:cubicBezTo>
                  <a:cubicBezTo>
                    <a:pt x="87" y="41"/>
                    <a:pt x="91" y="60"/>
                    <a:pt x="91" y="88"/>
                  </a:cubicBezTo>
                  <a:cubicBezTo>
                    <a:pt x="91" y="116"/>
                    <a:pt x="87" y="135"/>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Freeform 23">
              <a:extLst>
                <a:ext uri="{FF2B5EF4-FFF2-40B4-BE49-F238E27FC236}">
                  <a16:creationId xmlns:a16="http://schemas.microsoft.com/office/drawing/2014/main" id="{249D088C-52F7-4A0B-B95F-2836AD035E87}"/>
                </a:ext>
              </a:extLst>
            </p:cNvPr>
            <p:cNvSpPr>
              <a:spLocks noEditPoints="1"/>
            </p:cNvSpPr>
            <p:nvPr/>
          </p:nvSpPr>
          <p:spPr bwMode="auto">
            <a:xfrm>
              <a:off x="845" y="1079"/>
              <a:ext cx="15"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Freeform 24">
              <a:extLst>
                <a:ext uri="{FF2B5EF4-FFF2-40B4-BE49-F238E27FC236}">
                  <a16:creationId xmlns:a16="http://schemas.microsoft.com/office/drawing/2014/main" id="{EF3534F6-5B44-4106-B021-08C5DA01D231}"/>
                </a:ext>
              </a:extLst>
            </p:cNvPr>
            <p:cNvSpPr>
              <a:spLocks noEditPoints="1"/>
            </p:cNvSpPr>
            <p:nvPr/>
          </p:nvSpPr>
          <p:spPr bwMode="auto">
            <a:xfrm>
              <a:off x="872" y="1079"/>
              <a:ext cx="16"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Freeform 25">
              <a:extLst>
                <a:ext uri="{FF2B5EF4-FFF2-40B4-BE49-F238E27FC236}">
                  <a16:creationId xmlns:a16="http://schemas.microsoft.com/office/drawing/2014/main" id="{20DB3842-3711-4789-A1A5-37914E6B452C}"/>
                </a:ext>
              </a:extLst>
            </p:cNvPr>
            <p:cNvSpPr>
              <a:spLocks noEditPoints="1"/>
            </p:cNvSpPr>
            <p:nvPr/>
          </p:nvSpPr>
          <p:spPr bwMode="auto">
            <a:xfrm>
              <a:off x="900" y="1079"/>
              <a:ext cx="27" cy="42"/>
            </a:xfrm>
            <a:custGeom>
              <a:avLst/>
              <a:gdLst>
                <a:gd name="T0" fmla="*/ 98 w 112"/>
                <a:gd name="T1" fmla="*/ 22 h 176"/>
                <a:gd name="T2" fmla="*/ 80 w 112"/>
                <a:gd name="T3" fmla="*/ 6 h 176"/>
                <a:gd name="T4" fmla="*/ 57 w 112"/>
                <a:gd name="T5" fmla="*/ 0 h 176"/>
                <a:gd name="T6" fmla="*/ 26 w 112"/>
                <a:gd name="T7" fmla="*/ 11 h 176"/>
                <a:gd name="T8" fmla="*/ 7 w 112"/>
                <a:gd name="T9" fmla="*/ 39 h 176"/>
                <a:gd name="T10" fmla="*/ 0 w 112"/>
                <a:gd name="T11" fmla="*/ 88 h 176"/>
                <a:gd name="T12" fmla="*/ 17 w 112"/>
                <a:gd name="T13" fmla="*/ 158 h 176"/>
                <a:gd name="T14" fmla="*/ 57 w 112"/>
                <a:gd name="T15" fmla="*/ 176 h 176"/>
                <a:gd name="T16" fmla="*/ 88 w 112"/>
                <a:gd name="T17" fmla="*/ 166 h 176"/>
                <a:gd name="T18" fmla="*/ 107 w 112"/>
                <a:gd name="T19" fmla="*/ 138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1"/>
                  </a:cubicBezTo>
                  <a:cubicBezTo>
                    <a:pt x="17" y="17"/>
                    <a:pt x="11" y="27"/>
                    <a:pt x="7" y="39"/>
                  </a:cubicBezTo>
                  <a:cubicBezTo>
                    <a:pt x="3" y="52"/>
                    <a:pt x="0" y="68"/>
                    <a:pt x="0" y="88"/>
                  </a:cubicBezTo>
                  <a:cubicBezTo>
                    <a:pt x="0" y="121"/>
                    <a:pt x="6" y="144"/>
                    <a:pt x="17" y="158"/>
                  </a:cubicBezTo>
                  <a:cubicBezTo>
                    <a:pt x="27" y="170"/>
                    <a:pt x="40" y="176"/>
                    <a:pt x="57" y="176"/>
                  </a:cubicBezTo>
                  <a:cubicBezTo>
                    <a:pt x="69" y="176"/>
                    <a:pt x="80" y="173"/>
                    <a:pt x="88" y="166"/>
                  </a:cubicBezTo>
                  <a:cubicBezTo>
                    <a:pt x="96" y="160"/>
                    <a:pt x="102" y="150"/>
                    <a:pt x="107" y="138"/>
                  </a:cubicBezTo>
                  <a:cubicBezTo>
                    <a:pt x="111" y="125"/>
                    <a:pt x="112" y="109"/>
                    <a:pt x="112" y="88"/>
                  </a:cubicBezTo>
                  <a:cubicBezTo>
                    <a:pt x="112" y="72"/>
                    <a:pt x="111" y="58"/>
                    <a:pt x="109" y="48"/>
                  </a:cubicBezTo>
                  <a:cubicBezTo>
                    <a:pt x="106" y="38"/>
                    <a:pt x="102" y="29"/>
                    <a:pt x="98" y="22"/>
                  </a:cubicBezTo>
                  <a:close/>
                  <a:moveTo>
                    <a:pt x="81" y="145"/>
                  </a:moveTo>
                  <a:cubicBezTo>
                    <a:pt x="75" y="154"/>
                    <a:pt x="66" y="159"/>
                    <a:pt x="57" y="159"/>
                  </a:cubicBezTo>
                  <a:cubicBezTo>
                    <a:pt x="47" y="159"/>
                    <a:pt x="39" y="154"/>
                    <a:pt x="32" y="145"/>
                  </a:cubicBezTo>
                  <a:cubicBezTo>
                    <a:pt x="26" y="135"/>
                    <a:pt x="22" y="116"/>
                    <a:pt x="22" y="88"/>
                  </a:cubicBezTo>
                  <a:cubicBezTo>
                    <a:pt x="22" y="60"/>
                    <a:pt x="26" y="41"/>
                    <a:pt x="33" y="30"/>
                  </a:cubicBezTo>
                  <a:cubicBezTo>
                    <a:pt x="39" y="22"/>
                    <a:pt x="47" y="18"/>
                    <a:pt x="56" y="18"/>
                  </a:cubicBezTo>
                  <a:cubicBezTo>
                    <a:pt x="66" y="18"/>
                    <a:pt x="75" y="22"/>
                    <a:pt x="81" y="32"/>
                  </a:cubicBezTo>
                  <a:cubicBezTo>
                    <a:pt x="87" y="41"/>
                    <a:pt x="91" y="60"/>
                    <a:pt x="91" y="88"/>
                  </a:cubicBezTo>
                  <a:cubicBezTo>
                    <a:pt x="91" y="116"/>
                    <a:pt x="87" y="135"/>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26">
              <a:extLst>
                <a:ext uri="{FF2B5EF4-FFF2-40B4-BE49-F238E27FC236}">
                  <a16:creationId xmlns:a16="http://schemas.microsoft.com/office/drawing/2014/main" id="{4EE197D8-2AF3-4DCE-ACBE-507A99836DCF}"/>
                </a:ext>
              </a:extLst>
            </p:cNvPr>
            <p:cNvSpPr>
              <a:spLocks noEditPoints="1"/>
            </p:cNvSpPr>
            <p:nvPr/>
          </p:nvSpPr>
          <p:spPr bwMode="auto">
            <a:xfrm>
              <a:off x="809" y="1148"/>
              <a:ext cx="27" cy="42"/>
            </a:xfrm>
            <a:custGeom>
              <a:avLst/>
              <a:gdLst>
                <a:gd name="T0" fmla="*/ 98 w 112"/>
                <a:gd name="T1" fmla="*/ 22 h 172"/>
                <a:gd name="T2" fmla="*/ 80 w 112"/>
                <a:gd name="T3" fmla="*/ 6 h 172"/>
                <a:gd name="T4" fmla="*/ 56 w 112"/>
                <a:gd name="T5" fmla="*/ 0 h 172"/>
                <a:gd name="T6" fmla="*/ 25 w 112"/>
                <a:gd name="T7" fmla="*/ 10 h 172"/>
                <a:gd name="T8" fmla="*/ 6 w 112"/>
                <a:gd name="T9" fmla="*/ 38 h 172"/>
                <a:gd name="T10" fmla="*/ 0 w 112"/>
                <a:gd name="T11" fmla="*/ 86 h 172"/>
                <a:gd name="T12" fmla="*/ 17 w 112"/>
                <a:gd name="T13" fmla="*/ 155 h 172"/>
                <a:gd name="T14" fmla="*/ 56 w 112"/>
                <a:gd name="T15" fmla="*/ 172 h 172"/>
                <a:gd name="T16" fmla="*/ 87 w 112"/>
                <a:gd name="T17" fmla="*/ 163 h 172"/>
                <a:gd name="T18" fmla="*/ 106 w 112"/>
                <a:gd name="T19" fmla="*/ 135 h 172"/>
                <a:gd name="T20" fmla="*/ 112 w 112"/>
                <a:gd name="T21" fmla="*/ 86 h 172"/>
                <a:gd name="T22" fmla="*/ 108 w 112"/>
                <a:gd name="T23" fmla="*/ 47 h 172"/>
                <a:gd name="T24" fmla="*/ 98 w 112"/>
                <a:gd name="T25" fmla="*/ 22 h 172"/>
                <a:gd name="T26" fmla="*/ 80 w 112"/>
                <a:gd name="T27" fmla="*/ 141 h 172"/>
                <a:gd name="T28" fmla="*/ 56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0 w 112"/>
                <a:gd name="T43" fmla="*/ 141 h 172"/>
                <a:gd name="T44" fmla="*/ 80 w 112"/>
                <a:gd name="T45" fmla="*/ 141 h 172"/>
                <a:gd name="T46" fmla="*/ 80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3" y="15"/>
                    <a:pt x="87"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ubicBezTo>
                    <a:pt x="69" y="172"/>
                    <a:pt x="80" y="169"/>
                    <a:pt x="87" y="163"/>
                  </a:cubicBezTo>
                  <a:cubicBezTo>
                    <a:pt x="96" y="156"/>
                    <a:pt x="102" y="146"/>
                    <a:pt x="106" y="135"/>
                  </a:cubicBezTo>
                  <a:cubicBezTo>
                    <a:pt x="110" y="123"/>
                    <a:pt x="112" y="106"/>
                    <a:pt x="112" y="86"/>
                  </a:cubicBezTo>
                  <a:cubicBezTo>
                    <a:pt x="112" y="70"/>
                    <a:pt x="111" y="57"/>
                    <a:pt x="108" y="47"/>
                  </a:cubicBezTo>
                  <a:cubicBezTo>
                    <a:pt x="106" y="37"/>
                    <a:pt x="102" y="28"/>
                    <a:pt x="98" y="22"/>
                  </a:cubicBezTo>
                  <a:close/>
                  <a:moveTo>
                    <a:pt x="80" y="141"/>
                  </a:moveTo>
                  <a:cubicBezTo>
                    <a:pt x="74" y="151"/>
                    <a:pt x="66" y="155"/>
                    <a:pt x="56" y="155"/>
                  </a:cubicBezTo>
                  <a:cubicBezTo>
                    <a:pt x="47" y="155"/>
                    <a:pt x="38" y="151"/>
                    <a:pt x="32" y="142"/>
                  </a:cubicBezTo>
                  <a:cubicBezTo>
                    <a:pt x="25" y="133"/>
                    <a:pt x="22" y="114"/>
                    <a:pt x="22" y="86"/>
                  </a:cubicBezTo>
                  <a:cubicBezTo>
                    <a:pt x="22" y="59"/>
                    <a:pt x="26" y="40"/>
                    <a:pt x="33" y="30"/>
                  </a:cubicBezTo>
                  <a:cubicBezTo>
                    <a:pt x="39" y="22"/>
                    <a:pt x="46" y="18"/>
                    <a:pt x="56" y="18"/>
                  </a:cubicBezTo>
                  <a:cubicBezTo>
                    <a:pt x="66" y="18"/>
                    <a:pt x="74" y="22"/>
                    <a:pt x="81" y="31"/>
                  </a:cubicBezTo>
                  <a:cubicBezTo>
                    <a:pt x="87" y="40"/>
                    <a:pt x="91" y="59"/>
                    <a:pt x="91" y="86"/>
                  </a:cubicBezTo>
                  <a:cubicBezTo>
                    <a:pt x="91" y="114"/>
                    <a:pt x="87" y="133"/>
                    <a:pt x="80" y="141"/>
                  </a:cubicBezTo>
                  <a:close/>
                  <a:moveTo>
                    <a:pt x="80" y="141"/>
                  </a:moveTo>
                  <a:cubicBezTo>
                    <a:pt x="80" y="141"/>
                    <a:pt x="80" y="141"/>
                    <a:pt x="80"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27">
              <a:extLst>
                <a:ext uri="{FF2B5EF4-FFF2-40B4-BE49-F238E27FC236}">
                  <a16:creationId xmlns:a16="http://schemas.microsoft.com/office/drawing/2014/main" id="{EEEAA193-29EA-445A-964D-E562F21972F7}"/>
                </a:ext>
              </a:extLst>
            </p:cNvPr>
            <p:cNvSpPr>
              <a:spLocks noEditPoints="1"/>
            </p:cNvSpPr>
            <p:nvPr/>
          </p:nvSpPr>
          <p:spPr bwMode="auto">
            <a:xfrm>
              <a:off x="841"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7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7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7"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6"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7" y="18"/>
                  </a:cubicBezTo>
                  <a:cubicBezTo>
                    <a:pt x="66" y="18"/>
                    <a:pt x="75" y="22"/>
                    <a:pt x="81" y="31"/>
                  </a:cubicBezTo>
                  <a:cubicBezTo>
                    <a:pt x="88" y="40"/>
                    <a:pt x="91" y="59"/>
                    <a:pt x="91" y="86"/>
                  </a:cubicBezTo>
                  <a:cubicBezTo>
                    <a:pt x="91" y="114"/>
                    <a:pt x="88"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28">
              <a:extLst>
                <a:ext uri="{FF2B5EF4-FFF2-40B4-BE49-F238E27FC236}">
                  <a16:creationId xmlns:a16="http://schemas.microsoft.com/office/drawing/2014/main" id="{2246557D-E4B9-4708-93E2-42FE5323BD59}"/>
                </a:ext>
              </a:extLst>
            </p:cNvPr>
            <p:cNvSpPr>
              <a:spLocks noEditPoints="1"/>
            </p:cNvSpPr>
            <p:nvPr/>
          </p:nvSpPr>
          <p:spPr bwMode="auto">
            <a:xfrm>
              <a:off x="872"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6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6"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7"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6" y="18"/>
                  </a:cubicBezTo>
                  <a:cubicBezTo>
                    <a:pt x="66" y="18"/>
                    <a:pt x="75" y="22"/>
                    <a:pt x="81" y="31"/>
                  </a:cubicBezTo>
                  <a:cubicBezTo>
                    <a:pt x="88" y="40"/>
                    <a:pt x="91" y="59"/>
                    <a:pt x="91" y="86"/>
                  </a:cubicBezTo>
                  <a:cubicBezTo>
                    <a:pt x="91" y="114"/>
                    <a:pt x="87"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29">
              <a:extLst>
                <a:ext uri="{FF2B5EF4-FFF2-40B4-BE49-F238E27FC236}">
                  <a16:creationId xmlns:a16="http://schemas.microsoft.com/office/drawing/2014/main" id="{9D911E70-14FF-4E89-ACBE-2671588BDA45}"/>
                </a:ext>
              </a:extLst>
            </p:cNvPr>
            <p:cNvSpPr>
              <a:spLocks noEditPoints="1"/>
            </p:cNvSpPr>
            <p:nvPr/>
          </p:nvSpPr>
          <p:spPr bwMode="auto">
            <a:xfrm>
              <a:off x="908" y="1148"/>
              <a:ext cx="15" cy="41"/>
            </a:xfrm>
            <a:custGeom>
              <a:avLst/>
              <a:gdLst>
                <a:gd name="T0" fmla="*/ 64 w 64"/>
                <a:gd name="T1" fmla="*/ 168 h 168"/>
                <a:gd name="T2" fmla="*/ 64 w 64"/>
                <a:gd name="T3" fmla="*/ 0 h 168"/>
                <a:gd name="T4" fmla="*/ 51 w 64"/>
                <a:gd name="T5" fmla="*/ 0 h 168"/>
                <a:gd name="T6" fmla="*/ 32 w 64"/>
                <a:gd name="T7" fmla="*/ 23 h 168"/>
                <a:gd name="T8" fmla="*/ 0 w 64"/>
                <a:gd name="T9" fmla="*/ 42 h 168"/>
                <a:gd name="T10" fmla="*/ 0 w 64"/>
                <a:gd name="T11" fmla="*/ 62 h 168"/>
                <a:gd name="T12" fmla="*/ 23 w 64"/>
                <a:gd name="T13" fmla="*/ 52 h 168"/>
                <a:gd name="T14" fmla="*/ 43 w 64"/>
                <a:gd name="T15" fmla="*/ 37 h 168"/>
                <a:gd name="T16" fmla="*/ 43 w 64"/>
                <a:gd name="T17" fmla="*/ 168 h 168"/>
                <a:gd name="T18" fmla="*/ 64 w 64"/>
                <a:gd name="T19" fmla="*/ 168 h 168"/>
                <a:gd name="T20" fmla="*/ 64 w 64"/>
                <a:gd name="T21" fmla="*/ 168 h 168"/>
                <a:gd name="T22" fmla="*/ 64 w 64"/>
                <a:gd name="T2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68">
                  <a:moveTo>
                    <a:pt x="64" y="168"/>
                  </a:moveTo>
                  <a:cubicBezTo>
                    <a:pt x="64" y="0"/>
                    <a:pt x="64" y="0"/>
                    <a:pt x="64" y="0"/>
                  </a:cubicBezTo>
                  <a:cubicBezTo>
                    <a:pt x="51" y="0"/>
                    <a:pt x="51" y="0"/>
                    <a:pt x="51" y="0"/>
                  </a:cubicBezTo>
                  <a:cubicBezTo>
                    <a:pt x="47" y="8"/>
                    <a:pt x="41" y="15"/>
                    <a:pt x="32" y="23"/>
                  </a:cubicBezTo>
                  <a:cubicBezTo>
                    <a:pt x="23" y="30"/>
                    <a:pt x="12" y="37"/>
                    <a:pt x="0" y="42"/>
                  </a:cubicBezTo>
                  <a:cubicBezTo>
                    <a:pt x="0" y="62"/>
                    <a:pt x="0" y="62"/>
                    <a:pt x="0" y="62"/>
                  </a:cubicBezTo>
                  <a:cubicBezTo>
                    <a:pt x="7" y="60"/>
                    <a:pt x="14" y="56"/>
                    <a:pt x="23" y="52"/>
                  </a:cubicBezTo>
                  <a:cubicBezTo>
                    <a:pt x="31" y="47"/>
                    <a:pt x="38" y="42"/>
                    <a:pt x="43" y="37"/>
                  </a:cubicBezTo>
                  <a:cubicBezTo>
                    <a:pt x="43" y="168"/>
                    <a:pt x="43" y="168"/>
                    <a:pt x="43" y="168"/>
                  </a:cubicBezTo>
                  <a:lnTo>
                    <a:pt x="64" y="168"/>
                  </a:lnTo>
                  <a:close/>
                  <a:moveTo>
                    <a:pt x="64" y="168"/>
                  </a:moveTo>
                  <a:cubicBezTo>
                    <a:pt x="64" y="168"/>
                    <a:pt x="64" y="168"/>
                    <a:pt x="64" y="16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30">
              <a:extLst>
                <a:ext uri="{FF2B5EF4-FFF2-40B4-BE49-F238E27FC236}">
                  <a16:creationId xmlns:a16="http://schemas.microsoft.com/office/drawing/2014/main" id="{E3811A4C-10A7-47AC-8984-B70394BD1C4D}"/>
                </a:ext>
              </a:extLst>
            </p:cNvPr>
            <p:cNvSpPr>
              <a:spLocks noEditPoints="1"/>
            </p:cNvSpPr>
            <p:nvPr/>
          </p:nvSpPr>
          <p:spPr bwMode="auto">
            <a:xfrm>
              <a:off x="943" y="1215"/>
              <a:ext cx="15" cy="41"/>
            </a:xfrm>
            <a:custGeom>
              <a:avLst/>
              <a:gdLst>
                <a:gd name="T0" fmla="*/ 30 w 60"/>
                <a:gd name="T1" fmla="*/ 23 h 172"/>
                <a:gd name="T2" fmla="*/ 0 w 60"/>
                <a:gd name="T3" fmla="*/ 44 h 172"/>
                <a:gd name="T4" fmla="*/ 0 w 60"/>
                <a:gd name="T5" fmla="*/ 64 h 172"/>
                <a:gd name="T6" fmla="*/ 22 w 60"/>
                <a:gd name="T7" fmla="*/ 53 h 172"/>
                <a:gd name="T8" fmla="*/ 40 w 60"/>
                <a:gd name="T9" fmla="*/ 39 h 172"/>
                <a:gd name="T10" fmla="*/ 40 w 60"/>
                <a:gd name="T11" fmla="*/ 172 h 172"/>
                <a:gd name="T12" fmla="*/ 60 w 60"/>
                <a:gd name="T13" fmla="*/ 172 h 172"/>
                <a:gd name="T14" fmla="*/ 60 w 60"/>
                <a:gd name="T15" fmla="*/ 0 h 172"/>
                <a:gd name="T16" fmla="*/ 48 w 60"/>
                <a:gd name="T17" fmla="*/ 0 h 172"/>
                <a:gd name="T18" fmla="*/ 30 w 60"/>
                <a:gd name="T19" fmla="*/ 23 h 172"/>
                <a:gd name="T20" fmla="*/ 30 w 60"/>
                <a:gd name="T21" fmla="*/ 23 h 172"/>
                <a:gd name="T22" fmla="*/ 30 w 60"/>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72">
                  <a:moveTo>
                    <a:pt x="30" y="23"/>
                  </a:moveTo>
                  <a:cubicBezTo>
                    <a:pt x="22" y="31"/>
                    <a:pt x="12" y="38"/>
                    <a:pt x="0" y="44"/>
                  </a:cubicBezTo>
                  <a:cubicBezTo>
                    <a:pt x="0" y="64"/>
                    <a:pt x="0" y="64"/>
                    <a:pt x="0" y="64"/>
                  </a:cubicBezTo>
                  <a:cubicBezTo>
                    <a:pt x="7" y="62"/>
                    <a:pt x="14" y="58"/>
                    <a:pt x="22" y="53"/>
                  </a:cubicBezTo>
                  <a:cubicBezTo>
                    <a:pt x="29" y="48"/>
                    <a:pt x="35" y="43"/>
                    <a:pt x="40" y="39"/>
                  </a:cubicBezTo>
                  <a:cubicBezTo>
                    <a:pt x="40" y="172"/>
                    <a:pt x="40" y="172"/>
                    <a:pt x="40" y="172"/>
                  </a:cubicBezTo>
                  <a:cubicBezTo>
                    <a:pt x="60" y="172"/>
                    <a:pt x="60" y="172"/>
                    <a:pt x="60" y="172"/>
                  </a:cubicBezTo>
                  <a:cubicBezTo>
                    <a:pt x="60" y="0"/>
                    <a:pt x="60" y="0"/>
                    <a:pt x="60" y="0"/>
                  </a:cubicBezTo>
                  <a:cubicBezTo>
                    <a:pt x="48" y="0"/>
                    <a:pt x="48" y="0"/>
                    <a:pt x="48" y="0"/>
                  </a:cubicBezTo>
                  <a:cubicBezTo>
                    <a:pt x="44" y="8"/>
                    <a:pt x="38" y="16"/>
                    <a:pt x="30" y="23"/>
                  </a:cubicBezTo>
                  <a:close/>
                  <a:moveTo>
                    <a:pt x="30" y="23"/>
                  </a:moveTo>
                  <a:cubicBezTo>
                    <a:pt x="30" y="23"/>
                    <a:pt x="30" y="23"/>
                    <a:pt x="30"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31">
              <a:extLst>
                <a:ext uri="{FF2B5EF4-FFF2-40B4-BE49-F238E27FC236}">
                  <a16:creationId xmlns:a16="http://schemas.microsoft.com/office/drawing/2014/main" id="{80D5FBB6-4D8B-4091-9B2F-6B0B72C190B9}"/>
                </a:ext>
              </a:extLst>
            </p:cNvPr>
            <p:cNvSpPr>
              <a:spLocks noEditPoints="1"/>
            </p:cNvSpPr>
            <p:nvPr/>
          </p:nvSpPr>
          <p:spPr bwMode="auto">
            <a:xfrm>
              <a:off x="809" y="1216"/>
              <a:ext cx="27" cy="43"/>
            </a:xfrm>
            <a:custGeom>
              <a:avLst/>
              <a:gdLst>
                <a:gd name="T0" fmla="*/ 98 w 112"/>
                <a:gd name="T1" fmla="*/ 22 h 176"/>
                <a:gd name="T2" fmla="*/ 80 w 112"/>
                <a:gd name="T3" fmla="*/ 6 h 176"/>
                <a:gd name="T4" fmla="*/ 56 w 112"/>
                <a:gd name="T5" fmla="*/ 0 h 176"/>
                <a:gd name="T6" fmla="*/ 25 w 112"/>
                <a:gd name="T7" fmla="*/ 10 h 176"/>
                <a:gd name="T8" fmla="*/ 6 w 112"/>
                <a:gd name="T9" fmla="*/ 39 h 176"/>
                <a:gd name="T10" fmla="*/ 0 w 112"/>
                <a:gd name="T11" fmla="*/ 88 h 176"/>
                <a:gd name="T12" fmla="*/ 17 w 112"/>
                <a:gd name="T13" fmla="*/ 159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0"/>
                  </a:cubicBezTo>
                  <a:cubicBezTo>
                    <a:pt x="17" y="17"/>
                    <a:pt x="11" y="27"/>
                    <a:pt x="6" y="39"/>
                  </a:cubicBezTo>
                  <a:cubicBezTo>
                    <a:pt x="2" y="51"/>
                    <a:pt x="0" y="68"/>
                    <a:pt x="0" y="88"/>
                  </a:cubicBezTo>
                  <a:cubicBezTo>
                    <a:pt x="0" y="121"/>
                    <a:pt x="6" y="144"/>
                    <a:pt x="17" y="159"/>
                  </a:cubicBezTo>
                  <a:cubicBezTo>
                    <a:pt x="27" y="170"/>
                    <a:pt x="40" y="176"/>
                    <a:pt x="56" y="176"/>
                  </a:cubicBezTo>
                  <a:cubicBezTo>
                    <a:pt x="69" y="176"/>
                    <a:pt x="80" y="173"/>
                    <a:pt x="87" y="166"/>
                  </a:cubicBezTo>
                  <a:cubicBezTo>
                    <a:pt x="96" y="159"/>
                    <a:pt x="102" y="150"/>
                    <a:pt x="106" y="137"/>
                  </a:cubicBezTo>
                  <a:cubicBezTo>
                    <a:pt x="110" y="125"/>
                    <a:pt x="112" y="108"/>
                    <a:pt x="112" y="88"/>
                  </a:cubicBezTo>
                  <a:cubicBezTo>
                    <a:pt x="112" y="71"/>
                    <a:pt x="111" y="57"/>
                    <a:pt x="108" y="48"/>
                  </a:cubicBezTo>
                  <a:cubicBezTo>
                    <a:pt x="106" y="38"/>
                    <a:pt x="102" y="29"/>
                    <a:pt x="98" y="22"/>
                  </a:cubicBezTo>
                  <a:close/>
                  <a:moveTo>
                    <a:pt x="80" y="145"/>
                  </a:moveTo>
                  <a:cubicBezTo>
                    <a:pt x="74" y="154"/>
                    <a:pt x="66" y="159"/>
                    <a:pt x="56" y="159"/>
                  </a:cubicBezTo>
                  <a:cubicBezTo>
                    <a:pt x="47" y="159"/>
                    <a:pt x="38" y="154"/>
                    <a:pt x="32" y="145"/>
                  </a:cubicBezTo>
                  <a:cubicBezTo>
                    <a:pt x="25" y="136"/>
                    <a:pt x="22" y="117"/>
                    <a:pt x="22" y="88"/>
                  </a:cubicBezTo>
                  <a:cubicBezTo>
                    <a:pt x="22" y="60"/>
                    <a:pt x="26" y="41"/>
                    <a:pt x="33" y="30"/>
                  </a:cubicBezTo>
                  <a:cubicBezTo>
                    <a:pt x="39" y="22"/>
                    <a:pt x="46" y="18"/>
                    <a:pt x="56" y="18"/>
                  </a:cubicBezTo>
                  <a:cubicBezTo>
                    <a:pt x="66" y="18"/>
                    <a:pt x="74" y="23"/>
                    <a:pt x="81" y="32"/>
                  </a:cubicBezTo>
                  <a:cubicBezTo>
                    <a:pt x="87" y="41"/>
                    <a:pt x="91" y="60"/>
                    <a:pt x="91" y="88"/>
                  </a:cubicBezTo>
                  <a:cubicBezTo>
                    <a:pt x="91" y="117"/>
                    <a:pt x="87" y="136"/>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32">
              <a:extLst>
                <a:ext uri="{FF2B5EF4-FFF2-40B4-BE49-F238E27FC236}">
                  <a16:creationId xmlns:a16="http://schemas.microsoft.com/office/drawing/2014/main" id="{7CE8D6D8-5483-4352-8484-5D36215F0585}"/>
                </a:ext>
              </a:extLst>
            </p:cNvPr>
            <p:cNvSpPr>
              <a:spLocks noEditPoints="1"/>
            </p:cNvSpPr>
            <p:nvPr/>
          </p:nvSpPr>
          <p:spPr bwMode="auto">
            <a:xfrm>
              <a:off x="845" y="1216"/>
              <a:ext cx="15"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33">
              <a:extLst>
                <a:ext uri="{FF2B5EF4-FFF2-40B4-BE49-F238E27FC236}">
                  <a16:creationId xmlns:a16="http://schemas.microsoft.com/office/drawing/2014/main" id="{B5966304-15D5-427B-ACF2-8E10AAD85B29}"/>
                </a:ext>
              </a:extLst>
            </p:cNvPr>
            <p:cNvSpPr>
              <a:spLocks noEditPoints="1"/>
            </p:cNvSpPr>
            <p:nvPr/>
          </p:nvSpPr>
          <p:spPr bwMode="auto">
            <a:xfrm>
              <a:off x="872" y="1216"/>
              <a:ext cx="16"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34">
              <a:extLst>
                <a:ext uri="{FF2B5EF4-FFF2-40B4-BE49-F238E27FC236}">
                  <a16:creationId xmlns:a16="http://schemas.microsoft.com/office/drawing/2014/main" id="{47966A95-596A-44B0-A803-94D25A4B8A0C}"/>
                </a:ext>
              </a:extLst>
            </p:cNvPr>
            <p:cNvSpPr>
              <a:spLocks noEditPoints="1"/>
            </p:cNvSpPr>
            <p:nvPr/>
          </p:nvSpPr>
          <p:spPr bwMode="auto">
            <a:xfrm>
              <a:off x="900" y="1216"/>
              <a:ext cx="27" cy="43"/>
            </a:xfrm>
            <a:custGeom>
              <a:avLst/>
              <a:gdLst>
                <a:gd name="T0" fmla="*/ 98 w 112"/>
                <a:gd name="T1" fmla="*/ 22 h 176"/>
                <a:gd name="T2" fmla="*/ 80 w 112"/>
                <a:gd name="T3" fmla="*/ 6 h 176"/>
                <a:gd name="T4" fmla="*/ 57 w 112"/>
                <a:gd name="T5" fmla="*/ 0 h 176"/>
                <a:gd name="T6" fmla="*/ 26 w 112"/>
                <a:gd name="T7" fmla="*/ 10 h 176"/>
                <a:gd name="T8" fmla="*/ 7 w 112"/>
                <a:gd name="T9" fmla="*/ 39 h 176"/>
                <a:gd name="T10" fmla="*/ 0 w 112"/>
                <a:gd name="T11" fmla="*/ 88 h 176"/>
                <a:gd name="T12" fmla="*/ 17 w 112"/>
                <a:gd name="T13" fmla="*/ 159 h 176"/>
                <a:gd name="T14" fmla="*/ 57 w 112"/>
                <a:gd name="T15" fmla="*/ 176 h 176"/>
                <a:gd name="T16" fmla="*/ 88 w 112"/>
                <a:gd name="T17" fmla="*/ 166 h 176"/>
                <a:gd name="T18" fmla="*/ 107 w 112"/>
                <a:gd name="T19" fmla="*/ 137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0"/>
                  </a:cubicBezTo>
                  <a:cubicBezTo>
                    <a:pt x="17" y="17"/>
                    <a:pt x="11" y="27"/>
                    <a:pt x="7" y="39"/>
                  </a:cubicBezTo>
                  <a:cubicBezTo>
                    <a:pt x="3" y="51"/>
                    <a:pt x="0" y="68"/>
                    <a:pt x="0" y="88"/>
                  </a:cubicBezTo>
                  <a:cubicBezTo>
                    <a:pt x="0" y="121"/>
                    <a:pt x="6" y="144"/>
                    <a:pt x="17" y="159"/>
                  </a:cubicBezTo>
                  <a:cubicBezTo>
                    <a:pt x="27" y="170"/>
                    <a:pt x="40" y="176"/>
                    <a:pt x="57" y="176"/>
                  </a:cubicBezTo>
                  <a:cubicBezTo>
                    <a:pt x="69" y="176"/>
                    <a:pt x="80" y="173"/>
                    <a:pt x="88" y="166"/>
                  </a:cubicBezTo>
                  <a:cubicBezTo>
                    <a:pt x="96" y="159"/>
                    <a:pt x="102" y="150"/>
                    <a:pt x="107" y="137"/>
                  </a:cubicBezTo>
                  <a:cubicBezTo>
                    <a:pt x="111" y="125"/>
                    <a:pt x="112" y="108"/>
                    <a:pt x="112" y="88"/>
                  </a:cubicBezTo>
                  <a:cubicBezTo>
                    <a:pt x="112" y="71"/>
                    <a:pt x="111" y="57"/>
                    <a:pt x="109" y="48"/>
                  </a:cubicBezTo>
                  <a:cubicBezTo>
                    <a:pt x="106" y="38"/>
                    <a:pt x="102" y="29"/>
                    <a:pt x="98" y="22"/>
                  </a:cubicBezTo>
                  <a:close/>
                  <a:moveTo>
                    <a:pt x="81" y="145"/>
                  </a:moveTo>
                  <a:cubicBezTo>
                    <a:pt x="75" y="154"/>
                    <a:pt x="66" y="159"/>
                    <a:pt x="57" y="159"/>
                  </a:cubicBezTo>
                  <a:cubicBezTo>
                    <a:pt x="47" y="159"/>
                    <a:pt x="39" y="154"/>
                    <a:pt x="32" y="145"/>
                  </a:cubicBezTo>
                  <a:cubicBezTo>
                    <a:pt x="26" y="136"/>
                    <a:pt x="22" y="117"/>
                    <a:pt x="22" y="88"/>
                  </a:cubicBezTo>
                  <a:cubicBezTo>
                    <a:pt x="22" y="60"/>
                    <a:pt x="26" y="41"/>
                    <a:pt x="33" y="30"/>
                  </a:cubicBezTo>
                  <a:cubicBezTo>
                    <a:pt x="39" y="22"/>
                    <a:pt x="47" y="18"/>
                    <a:pt x="56" y="18"/>
                  </a:cubicBezTo>
                  <a:cubicBezTo>
                    <a:pt x="66" y="18"/>
                    <a:pt x="75" y="23"/>
                    <a:pt x="81" y="32"/>
                  </a:cubicBezTo>
                  <a:cubicBezTo>
                    <a:pt x="87" y="41"/>
                    <a:pt x="91" y="60"/>
                    <a:pt x="91" y="88"/>
                  </a:cubicBezTo>
                  <a:cubicBezTo>
                    <a:pt x="91" y="117"/>
                    <a:pt x="87" y="136"/>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35" name="Fußzeilenplatzhalter 2">
            <a:extLst>
              <a:ext uri="{FF2B5EF4-FFF2-40B4-BE49-F238E27FC236}">
                <a16:creationId xmlns:a16="http://schemas.microsoft.com/office/drawing/2014/main" id="{D5A2AD9B-E551-4D8A-8612-B4D9A76AC509}"/>
              </a:ext>
            </a:extLst>
          </p:cNvPr>
          <p:cNvSpPr>
            <a:spLocks noGrp="1"/>
          </p:cNvSpPr>
          <p:nvPr>
            <p:ph type="ftr" sz="quarter" idx="3"/>
          </p:nvPr>
        </p:nvSpPr>
        <p:spPr>
          <a:xfrm>
            <a:off x="881309" y="6584951"/>
            <a:ext cx="5012928" cy="215900"/>
          </a:xfrm>
        </p:spPr>
        <p:txBody>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pic>
        <p:nvPicPr>
          <p:cNvPr id="47" name="Grafik 46">
            <a:extLst>
              <a:ext uri="{FF2B5EF4-FFF2-40B4-BE49-F238E27FC236}">
                <a16:creationId xmlns:a16="http://schemas.microsoft.com/office/drawing/2014/main" id="{FE4BBA0E-8D74-4860-9863-9A2BBAC57A3C}"/>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514956" y="250300"/>
            <a:ext cx="367665" cy="451485"/>
          </a:xfrm>
          <a:prstGeom prst="rect">
            <a:avLst/>
          </a:prstGeom>
        </p:spPr>
      </p:pic>
    </p:spTree>
    <p:extLst>
      <p:ext uri="{BB962C8B-B14F-4D97-AF65-F5344CB8AC3E}">
        <p14:creationId xmlns:p14="http://schemas.microsoft.com/office/powerpoint/2010/main" val="30261082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88B9923-2843-4346-9FE9-CAB66AA80B40}"/>
              </a:ext>
            </a:extLst>
          </p:cNvPr>
          <p:cNvGraphicFramePr>
            <a:graphicFrameLocks noChangeAspect="1"/>
          </p:cNvGraphicFramePr>
          <p:nvPr>
            <p:custDataLst>
              <p:tags r:id="rId2"/>
            </p:custDataLst>
            <p:extLst>
              <p:ext uri="{D42A27DB-BD31-4B8C-83A1-F6EECF244321}">
                <p14:modId xmlns:p14="http://schemas.microsoft.com/office/powerpoint/2010/main" val="486095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934"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288B9923-2843-4346-9FE9-CAB66AA80B4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ED4CBC6-34D1-4DE4-9369-5EE1D53607F9}"/>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Rechteck 8">
            <a:extLst>
              <a:ext uri="{FF2B5EF4-FFF2-40B4-BE49-F238E27FC236}">
                <a16:creationId xmlns:a16="http://schemas.microsoft.com/office/drawing/2014/main" id="{3442E4C9-A06A-4AFC-A5E0-37BCBFA1E0E2}"/>
              </a:ext>
            </a:extLst>
          </p:cNvPr>
          <p:cNvSpPr/>
          <p:nvPr/>
        </p:nvSpPr>
        <p:spPr bwMode="gray">
          <a:xfrm>
            <a:off x="0" y="0"/>
            <a:ext cx="12192000" cy="68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A8215874-7AA0-4B18-8CFC-96C84B759D8A}"/>
              </a:ext>
            </a:extLst>
          </p:cNvPr>
          <p:cNvSpPr>
            <a:spLocks noGrp="1"/>
          </p:cNvSpPr>
          <p:nvPr>
            <p:ph type="title"/>
          </p:nvPr>
        </p:nvSpPr>
        <p:spPr/>
        <p:txBody>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Mythbusters - #6 The existence of the cryptocurrency does NOT require you to use it in your app</a:t>
            </a:r>
          </a:p>
        </p:txBody>
      </p:sp>
      <p:sp>
        <p:nvSpPr>
          <p:cNvPr id="4" name="Foliennummernplatzhalter 3">
            <a:extLst>
              <a:ext uri="{FF2B5EF4-FFF2-40B4-BE49-F238E27FC236}">
                <a16:creationId xmlns:a16="http://schemas.microsoft.com/office/drawing/2014/main" id="{22B0B077-5363-43F4-9536-1A866E196292}"/>
              </a:ext>
            </a:extLst>
          </p:cNvPr>
          <p:cNvSpPr>
            <a:spLocks noGrp="1"/>
          </p:cNvSpPr>
          <p:nvPr>
            <p:ph type="sldNum" sz="quarter" idx="4"/>
          </p:nvPr>
        </p:nvSpPr>
        <p:spPr/>
        <p:txBody>
          <a:bodyPr/>
          <a:lstStyle/>
          <a:p>
            <a:fld id="{369A084B-84B6-4F15-B0F5-CCDC4176846B}"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89</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BF4FA393-0EEA-4F3E-8F5E-BD9D08D5A860}"/>
              </a:ext>
            </a:extLst>
          </p:cNvPr>
          <p:cNvSpPr>
            <a:spLocks noGrp="1"/>
          </p:cNvSpPr>
          <p:nvPr>
            <p:ph type="dt" sz="half" idx="2"/>
          </p:nvPr>
        </p:nvSpPr>
        <p:spPr/>
        <p:txBody>
          <a:bodyPr/>
          <a:lstStyle/>
          <a:p>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2021-11-22</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feld 14">
            <a:extLst>
              <a:ext uri="{FF2B5EF4-FFF2-40B4-BE49-F238E27FC236}">
                <a16:creationId xmlns:a16="http://schemas.microsoft.com/office/drawing/2014/main" id="{0CB4660A-C7D5-4954-917E-728F2DD6B7FC}"/>
              </a:ext>
            </a:extLst>
          </p:cNvPr>
          <p:cNvSpPr txBox="1"/>
          <p:nvPr/>
        </p:nvSpPr>
        <p:spPr>
          <a:xfrm>
            <a:off x="778351" y="1642311"/>
            <a:ext cx="10635299" cy="9144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You Don’t Need to Use the Token in Your App </a:t>
            </a:r>
          </a:p>
        </p:txBody>
      </p:sp>
      <p:sp>
        <p:nvSpPr>
          <p:cNvPr id="37" name="Textfeld 36">
            <a:extLst>
              <a:ext uri="{FF2B5EF4-FFF2-40B4-BE49-F238E27FC236}">
                <a16:creationId xmlns:a16="http://schemas.microsoft.com/office/drawing/2014/main" id="{68A90107-8893-4E02-8F38-E054C6EBFE4F}"/>
              </a:ext>
            </a:extLst>
          </p:cNvPr>
          <p:cNvSpPr txBox="1"/>
          <p:nvPr/>
        </p:nvSpPr>
        <p:spPr>
          <a:xfrm>
            <a:off x="778351" y="2719806"/>
            <a:ext cx="10635299" cy="1479600"/>
          </a:xfrm>
          <a:prstGeom prst="rect">
            <a:avLst/>
          </a:prstGeom>
          <a:noFill/>
        </p:spPr>
        <p:txBody>
          <a:bodyPr wrap="square" lIns="72000" tIns="0" rIns="72000" bIns="0" rtlCol="0" anchor="t">
            <a:noAutofit/>
          </a:bodyPr>
          <a:lstStyle/>
          <a:p>
            <a:pPr algn="ctr">
              <a:spcBef>
                <a:spcPts val="300"/>
              </a:spcBef>
              <a:spcAft>
                <a:spcPts val="100"/>
              </a:spcAft>
              <a:buClr>
                <a:schemeClr val="tx2"/>
              </a:buClr>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Public blockchains require a cryptocurrency to provide economic incentives for its validators to maintain the network. But just because a blockchain has a token, it does not require you to actively use that token in the application you build on top of the blockchain. You will have to pay for using it by the means of the cryptocurrency but it does not have to play a role in your use case!</a:t>
            </a:r>
          </a:p>
        </p:txBody>
      </p:sp>
      <p:grpSp>
        <p:nvGrpSpPr>
          <p:cNvPr id="6" name="Gruppieren 5">
            <a:extLst>
              <a:ext uri="{FF2B5EF4-FFF2-40B4-BE49-F238E27FC236}">
                <a16:creationId xmlns:a16="http://schemas.microsoft.com/office/drawing/2014/main" id="{06AEF3A1-B3F0-4E88-AAFA-74F149D8CB09}"/>
              </a:ext>
            </a:extLst>
          </p:cNvPr>
          <p:cNvGrpSpPr/>
          <p:nvPr/>
        </p:nvGrpSpPr>
        <p:grpSpPr>
          <a:xfrm>
            <a:off x="5202014" y="4400000"/>
            <a:ext cx="1787972" cy="1167127"/>
            <a:chOff x="-1913680" y="3631469"/>
            <a:chExt cx="517976" cy="338117"/>
          </a:xfrm>
        </p:grpSpPr>
        <p:grpSp>
          <p:nvGrpSpPr>
            <p:cNvPr id="36" name="Group 66">
              <a:extLst>
                <a:ext uri="{FF2B5EF4-FFF2-40B4-BE49-F238E27FC236}">
                  <a16:creationId xmlns:a16="http://schemas.microsoft.com/office/drawing/2014/main" id="{9CDDFA01-1229-4535-AF9B-4FB8F04BF782}"/>
                </a:ext>
              </a:extLst>
            </p:cNvPr>
            <p:cNvGrpSpPr>
              <a:grpSpLocks noChangeAspect="1"/>
            </p:cNvGrpSpPr>
            <p:nvPr/>
          </p:nvGrpSpPr>
          <p:grpSpPr bwMode="auto">
            <a:xfrm>
              <a:off x="-1913680" y="3782480"/>
              <a:ext cx="517976" cy="187106"/>
              <a:chOff x="803" y="802"/>
              <a:chExt cx="490" cy="177"/>
            </a:xfrm>
            <a:solidFill>
              <a:schemeClr val="bg1"/>
            </a:solidFill>
          </p:grpSpPr>
          <p:sp>
            <p:nvSpPr>
              <p:cNvPr id="50" name="Freeform 67">
                <a:extLst>
                  <a:ext uri="{FF2B5EF4-FFF2-40B4-BE49-F238E27FC236}">
                    <a16:creationId xmlns:a16="http://schemas.microsoft.com/office/drawing/2014/main" id="{AA4F34E5-A22A-45FF-9F12-E49B2A8FD8D0}"/>
                  </a:ext>
                </a:extLst>
              </p:cNvPr>
              <p:cNvSpPr>
                <a:spLocks noEditPoints="1"/>
              </p:cNvSpPr>
              <p:nvPr/>
            </p:nvSpPr>
            <p:spPr bwMode="auto">
              <a:xfrm>
                <a:off x="803" y="814"/>
                <a:ext cx="490" cy="165"/>
              </a:xfrm>
              <a:custGeom>
                <a:avLst/>
                <a:gdLst>
                  <a:gd name="T0" fmla="*/ 7851 w 8160"/>
                  <a:gd name="T1" fmla="*/ 296 h 2736"/>
                  <a:gd name="T2" fmla="*/ 7287 w 8160"/>
                  <a:gd name="T3" fmla="*/ 511 h 2736"/>
                  <a:gd name="T4" fmla="*/ 6251 w 8160"/>
                  <a:gd name="T5" fmla="*/ 1138 h 2736"/>
                  <a:gd name="T6" fmla="*/ 6183 w 8160"/>
                  <a:gd name="T7" fmla="*/ 1184 h 2736"/>
                  <a:gd name="T8" fmla="*/ 5768 w 8160"/>
                  <a:gd name="T9" fmla="*/ 1360 h 2736"/>
                  <a:gd name="T10" fmla="*/ 3723 w 8160"/>
                  <a:gd name="T11" fmla="*/ 1564 h 2736"/>
                  <a:gd name="T12" fmla="*/ 3653 w 8160"/>
                  <a:gd name="T13" fmla="*/ 1567 h 2736"/>
                  <a:gd name="T14" fmla="*/ 3544 w 8160"/>
                  <a:gd name="T15" fmla="*/ 1479 h 2736"/>
                  <a:gd name="T16" fmla="*/ 3637 w 8160"/>
                  <a:gd name="T17" fmla="*/ 1360 h 2736"/>
                  <a:gd name="T18" fmla="*/ 5441 w 8160"/>
                  <a:gd name="T19" fmla="*/ 1181 h 2736"/>
                  <a:gd name="T20" fmla="*/ 5775 w 8160"/>
                  <a:gd name="T21" fmla="*/ 749 h 2736"/>
                  <a:gd name="T22" fmla="*/ 5363 w 8160"/>
                  <a:gd name="T23" fmla="*/ 396 h 2736"/>
                  <a:gd name="T24" fmla="*/ 3759 w 8160"/>
                  <a:gd name="T25" fmla="*/ 375 h 2736"/>
                  <a:gd name="T26" fmla="*/ 3370 w 8160"/>
                  <a:gd name="T27" fmla="*/ 314 h 2736"/>
                  <a:gd name="T28" fmla="*/ 1443 w 8160"/>
                  <a:gd name="T29" fmla="*/ 431 h 2736"/>
                  <a:gd name="T30" fmla="*/ 1097 w 8160"/>
                  <a:gd name="T31" fmla="*/ 245 h 2736"/>
                  <a:gd name="T32" fmla="*/ 405 w 8160"/>
                  <a:gd name="T33" fmla="*/ 293 h 2736"/>
                  <a:gd name="T34" fmla="*/ 17 w 8160"/>
                  <a:gd name="T35" fmla="*/ 739 h 2736"/>
                  <a:gd name="T36" fmla="*/ 128 w 8160"/>
                  <a:gd name="T37" fmla="*/ 2334 h 2736"/>
                  <a:gd name="T38" fmla="*/ 572 w 8160"/>
                  <a:gd name="T39" fmla="*/ 2721 h 2736"/>
                  <a:gd name="T40" fmla="*/ 1264 w 8160"/>
                  <a:gd name="T41" fmla="*/ 2674 h 2736"/>
                  <a:gd name="T42" fmla="*/ 1582 w 8160"/>
                  <a:gd name="T43" fmla="*/ 2443 h 2736"/>
                  <a:gd name="T44" fmla="*/ 4620 w 8160"/>
                  <a:gd name="T45" fmla="*/ 2578 h 2736"/>
                  <a:gd name="T46" fmla="*/ 5574 w 8160"/>
                  <a:gd name="T47" fmla="*/ 2411 h 2736"/>
                  <a:gd name="T48" fmla="*/ 5660 w 8160"/>
                  <a:gd name="T49" fmla="*/ 2363 h 2736"/>
                  <a:gd name="T50" fmla="*/ 7958 w 8160"/>
                  <a:gd name="T51" fmla="*/ 968 h 2736"/>
                  <a:gd name="T52" fmla="*/ 8155 w 8160"/>
                  <a:gd name="T53" fmla="*/ 649 h 2736"/>
                  <a:gd name="T54" fmla="*/ 7851 w 8160"/>
                  <a:gd name="T55" fmla="*/ 296 h 2736"/>
                  <a:gd name="T56" fmla="*/ 825 w 8160"/>
                  <a:gd name="T57" fmla="*/ 2343 h 2736"/>
                  <a:gd name="T58" fmla="*/ 589 w 8160"/>
                  <a:gd name="T59" fmla="*/ 2108 h 2736"/>
                  <a:gd name="T60" fmla="*/ 825 w 8160"/>
                  <a:gd name="T61" fmla="*/ 1872 h 2736"/>
                  <a:gd name="T62" fmla="*/ 1062 w 8160"/>
                  <a:gd name="T63" fmla="*/ 2108 h 2736"/>
                  <a:gd name="T64" fmla="*/ 825 w 8160"/>
                  <a:gd name="T65" fmla="*/ 2343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60" h="2736">
                    <a:moveTo>
                      <a:pt x="7851" y="296"/>
                    </a:moveTo>
                    <a:cubicBezTo>
                      <a:pt x="7696" y="284"/>
                      <a:pt x="7375" y="466"/>
                      <a:pt x="7287" y="511"/>
                    </a:cubicBezTo>
                    <a:cubicBezTo>
                      <a:pt x="6972" y="676"/>
                      <a:pt x="6537" y="932"/>
                      <a:pt x="6251" y="1138"/>
                    </a:cubicBezTo>
                    <a:cubicBezTo>
                      <a:pt x="6231" y="1152"/>
                      <a:pt x="6204" y="1170"/>
                      <a:pt x="6183" y="1184"/>
                    </a:cubicBezTo>
                    <a:cubicBezTo>
                      <a:pt x="6055" y="1269"/>
                      <a:pt x="5919" y="1327"/>
                      <a:pt x="5768" y="1360"/>
                    </a:cubicBezTo>
                    <a:cubicBezTo>
                      <a:pt x="4936" y="1545"/>
                      <a:pt x="3723" y="1564"/>
                      <a:pt x="3723" y="1564"/>
                    </a:cubicBezTo>
                    <a:cubicBezTo>
                      <a:pt x="3653" y="1567"/>
                      <a:pt x="3653" y="1567"/>
                      <a:pt x="3653" y="1567"/>
                    </a:cubicBezTo>
                    <a:cubicBezTo>
                      <a:pt x="3598" y="1570"/>
                      <a:pt x="3552" y="1532"/>
                      <a:pt x="3544" y="1479"/>
                    </a:cubicBezTo>
                    <a:cubicBezTo>
                      <a:pt x="3535" y="1420"/>
                      <a:pt x="3577" y="1366"/>
                      <a:pt x="3637" y="1360"/>
                    </a:cubicBezTo>
                    <a:cubicBezTo>
                      <a:pt x="5441" y="1181"/>
                      <a:pt x="5441" y="1181"/>
                      <a:pt x="5441" y="1181"/>
                    </a:cubicBezTo>
                    <a:cubicBezTo>
                      <a:pt x="5638" y="1159"/>
                      <a:pt x="5797" y="966"/>
                      <a:pt x="5775" y="749"/>
                    </a:cubicBezTo>
                    <a:cubicBezTo>
                      <a:pt x="5754" y="532"/>
                      <a:pt x="5561" y="374"/>
                      <a:pt x="5363" y="396"/>
                    </a:cubicBezTo>
                    <a:cubicBezTo>
                      <a:pt x="3759" y="375"/>
                      <a:pt x="3759" y="375"/>
                      <a:pt x="3759" y="375"/>
                    </a:cubicBezTo>
                    <a:cubicBezTo>
                      <a:pt x="3650" y="374"/>
                      <a:pt x="3475" y="346"/>
                      <a:pt x="3370" y="314"/>
                    </a:cubicBezTo>
                    <a:cubicBezTo>
                      <a:pt x="2335" y="0"/>
                      <a:pt x="1754" y="294"/>
                      <a:pt x="1443" y="431"/>
                    </a:cubicBezTo>
                    <a:cubicBezTo>
                      <a:pt x="1374" y="312"/>
                      <a:pt x="1242" y="235"/>
                      <a:pt x="1097" y="245"/>
                    </a:cubicBezTo>
                    <a:cubicBezTo>
                      <a:pt x="405" y="293"/>
                      <a:pt x="405" y="293"/>
                      <a:pt x="405" y="293"/>
                    </a:cubicBezTo>
                    <a:cubicBezTo>
                      <a:pt x="174" y="310"/>
                      <a:pt x="0" y="510"/>
                      <a:pt x="17" y="739"/>
                    </a:cubicBezTo>
                    <a:cubicBezTo>
                      <a:pt x="128" y="2334"/>
                      <a:pt x="128" y="2334"/>
                      <a:pt x="128" y="2334"/>
                    </a:cubicBezTo>
                    <a:cubicBezTo>
                      <a:pt x="143" y="2563"/>
                      <a:pt x="343" y="2736"/>
                      <a:pt x="572" y="2721"/>
                    </a:cubicBezTo>
                    <a:cubicBezTo>
                      <a:pt x="1264" y="2674"/>
                      <a:pt x="1264" y="2674"/>
                      <a:pt x="1264" y="2674"/>
                    </a:cubicBezTo>
                    <a:cubicBezTo>
                      <a:pt x="1410" y="2662"/>
                      <a:pt x="1529" y="2569"/>
                      <a:pt x="1582" y="2443"/>
                    </a:cubicBezTo>
                    <a:cubicBezTo>
                      <a:pt x="4620" y="2578"/>
                      <a:pt x="4620" y="2578"/>
                      <a:pt x="4620" y="2578"/>
                    </a:cubicBezTo>
                    <a:cubicBezTo>
                      <a:pt x="4959" y="2616"/>
                      <a:pt x="5276" y="2573"/>
                      <a:pt x="5574" y="2411"/>
                    </a:cubicBezTo>
                    <a:cubicBezTo>
                      <a:pt x="5660" y="2363"/>
                      <a:pt x="5660" y="2363"/>
                      <a:pt x="5660" y="2363"/>
                    </a:cubicBezTo>
                    <a:cubicBezTo>
                      <a:pt x="7958" y="968"/>
                      <a:pt x="7958" y="968"/>
                      <a:pt x="7958" y="968"/>
                    </a:cubicBezTo>
                    <a:cubicBezTo>
                      <a:pt x="8071" y="900"/>
                      <a:pt x="8151" y="782"/>
                      <a:pt x="8155" y="649"/>
                    </a:cubicBezTo>
                    <a:cubicBezTo>
                      <a:pt x="8160" y="490"/>
                      <a:pt x="8071" y="312"/>
                      <a:pt x="7851" y="296"/>
                    </a:cubicBezTo>
                    <a:close/>
                    <a:moveTo>
                      <a:pt x="825" y="2343"/>
                    </a:moveTo>
                    <a:cubicBezTo>
                      <a:pt x="695" y="2343"/>
                      <a:pt x="589" y="2239"/>
                      <a:pt x="589" y="2108"/>
                    </a:cubicBezTo>
                    <a:cubicBezTo>
                      <a:pt x="589" y="1977"/>
                      <a:pt x="695" y="1872"/>
                      <a:pt x="825" y="1872"/>
                    </a:cubicBezTo>
                    <a:cubicBezTo>
                      <a:pt x="955" y="1872"/>
                      <a:pt x="1062" y="1977"/>
                      <a:pt x="1062" y="2108"/>
                    </a:cubicBezTo>
                    <a:cubicBezTo>
                      <a:pt x="1062" y="2239"/>
                      <a:pt x="955" y="2343"/>
                      <a:pt x="825" y="2343"/>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68">
                <a:extLst>
                  <a:ext uri="{FF2B5EF4-FFF2-40B4-BE49-F238E27FC236}">
                    <a16:creationId xmlns:a16="http://schemas.microsoft.com/office/drawing/2014/main" id="{5F385B7F-E402-4484-AEED-416AD78D0068}"/>
                  </a:ext>
                </a:extLst>
              </p:cNvPr>
              <p:cNvSpPr>
                <a:spLocks/>
              </p:cNvSpPr>
              <p:nvPr/>
            </p:nvSpPr>
            <p:spPr bwMode="auto">
              <a:xfrm>
                <a:off x="1170" y="814"/>
                <a:ext cx="81" cy="50"/>
              </a:xfrm>
              <a:custGeom>
                <a:avLst/>
                <a:gdLst>
                  <a:gd name="T0" fmla="*/ 0 w 1344"/>
                  <a:gd name="T1" fmla="*/ 540 h 832"/>
                  <a:gd name="T2" fmla="*/ 35 w 1344"/>
                  <a:gd name="T3" fmla="*/ 701 h 832"/>
                  <a:gd name="T4" fmla="*/ 37 w 1344"/>
                  <a:gd name="T5" fmla="*/ 832 h 832"/>
                  <a:gd name="T6" fmla="*/ 107 w 1344"/>
                  <a:gd name="T7" fmla="*/ 781 h 832"/>
                  <a:gd name="T8" fmla="*/ 1085 w 1344"/>
                  <a:gd name="T9" fmla="*/ 204 h 832"/>
                  <a:gd name="T10" fmla="*/ 1344 w 1344"/>
                  <a:gd name="T11" fmla="*/ 85 h 832"/>
                  <a:gd name="T12" fmla="*/ 971 w 1344"/>
                  <a:gd name="T13" fmla="*/ 53 h 832"/>
                  <a:gd name="T14" fmla="*/ 5 w 1344"/>
                  <a:gd name="T15" fmla="*/ 530 h 832"/>
                  <a:gd name="T16" fmla="*/ 0 w 1344"/>
                  <a:gd name="T17" fmla="*/ 54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4" h="832">
                    <a:moveTo>
                      <a:pt x="0" y="540"/>
                    </a:moveTo>
                    <a:cubicBezTo>
                      <a:pt x="17" y="591"/>
                      <a:pt x="30" y="645"/>
                      <a:pt x="35" y="701"/>
                    </a:cubicBezTo>
                    <a:cubicBezTo>
                      <a:pt x="39" y="745"/>
                      <a:pt x="39" y="789"/>
                      <a:pt x="37" y="832"/>
                    </a:cubicBezTo>
                    <a:cubicBezTo>
                      <a:pt x="60" y="816"/>
                      <a:pt x="84" y="798"/>
                      <a:pt x="107" y="781"/>
                    </a:cubicBezTo>
                    <a:cubicBezTo>
                      <a:pt x="340" y="612"/>
                      <a:pt x="816" y="344"/>
                      <a:pt x="1085" y="204"/>
                    </a:cubicBezTo>
                    <a:cubicBezTo>
                      <a:pt x="1167" y="161"/>
                      <a:pt x="1252" y="120"/>
                      <a:pt x="1344" y="85"/>
                    </a:cubicBezTo>
                    <a:cubicBezTo>
                      <a:pt x="1227" y="5"/>
                      <a:pt x="1100" y="0"/>
                      <a:pt x="971" y="53"/>
                    </a:cubicBezTo>
                    <a:cubicBezTo>
                      <a:pt x="716" y="159"/>
                      <a:pt x="245" y="394"/>
                      <a:pt x="5" y="530"/>
                    </a:cubicBezTo>
                    <a:cubicBezTo>
                      <a:pt x="3" y="533"/>
                      <a:pt x="2" y="537"/>
                      <a:pt x="0" y="54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69">
                <a:extLst>
                  <a:ext uri="{FF2B5EF4-FFF2-40B4-BE49-F238E27FC236}">
                    <a16:creationId xmlns:a16="http://schemas.microsoft.com/office/drawing/2014/main" id="{A53066E5-5F82-4887-A033-EE02D0400D66}"/>
                  </a:ext>
                </a:extLst>
              </p:cNvPr>
              <p:cNvSpPr>
                <a:spLocks/>
              </p:cNvSpPr>
              <p:nvPr/>
            </p:nvSpPr>
            <p:spPr bwMode="auto">
              <a:xfrm>
                <a:off x="1151" y="802"/>
                <a:ext cx="62" cy="29"/>
              </a:xfrm>
              <a:custGeom>
                <a:avLst/>
                <a:gdLst>
                  <a:gd name="T0" fmla="*/ 180 w 1040"/>
                  <a:gd name="T1" fmla="*/ 480 h 480"/>
                  <a:gd name="T2" fmla="*/ 210 w 1040"/>
                  <a:gd name="T3" fmla="*/ 458 h 480"/>
                  <a:gd name="T4" fmla="*/ 326 w 1040"/>
                  <a:gd name="T5" fmla="*/ 393 h 480"/>
                  <a:gd name="T6" fmla="*/ 1040 w 1040"/>
                  <a:gd name="T7" fmla="*/ 82 h 480"/>
                  <a:gd name="T8" fmla="*/ 671 w 1040"/>
                  <a:gd name="T9" fmla="*/ 52 h 480"/>
                  <a:gd name="T10" fmla="*/ 0 w 1040"/>
                  <a:gd name="T11" fmla="*/ 321 h 480"/>
                  <a:gd name="T12" fmla="*/ 180 w 1040"/>
                  <a:gd name="T13" fmla="*/ 480 h 480"/>
                </a:gdLst>
                <a:ahLst/>
                <a:cxnLst>
                  <a:cxn ang="0">
                    <a:pos x="T0" y="T1"/>
                  </a:cxn>
                  <a:cxn ang="0">
                    <a:pos x="T2" y="T3"/>
                  </a:cxn>
                  <a:cxn ang="0">
                    <a:pos x="T4" y="T5"/>
                  </a:cxn>
                  <a:cxn ang="0">
                    <a:pos x="T6" y="T7"/>
                  </a:cxn>
                  <a:cxn ang="0">
                    <a:pos x="T8" y="T9"/>
                  </a:cxn>
                  <a:cxn ang="0">
                    <a:pos x="T10" y="T11"/>
                  </a:cxn>
                  <a:cxn ang="0">
                    <a:pos x="T12" y="T13"/>
                  </a:cxn>
                </a:cxnLst>
                <a:rect l="0" t="0" r="r" b="b"/>
                <a:pathLst>
                  <a:path w="1040" h="480">
                    <a:moveTo>
                      <a:pt x="180" y="480"/>
                    </a:moveTo>
                    <a:cubicBezTo>
                      <a:pt x="190" y="474"/>
                      <a:pt x="199" y="465"/>
                      <a:pt x="210" y="458"/>
                    </a:cubicBezTo>
                    <a:cubicBezTo>
                      <a:pt x="326" y="393"/>
                      <a:pt x="326" y="393"/>
                      <a:pt x="326" y="393"/>
                    </a:cubicBezTo>
                    <a:cubicBezTo>
                      <a:pt x="495" y="298"/>
                      <a:pt x="854" y="166"/>
                      <a:pt x="1040" y="82"/>
                    </a:cubicBezTo>
                    <a:cubicBezTo>
                      <a:pt x="924" y="3"/>
                      <a:pt x="799" y="0"/>
                      <a:pt x="671" y="52"/>
                    </a:cubicBezTo>
                    <a:cubicBezTo>
                      <a:pt x="512" y="117"/>
                      <a:pt x="158" y="236"/>
                      <a:pt x="0" y="321"/>
                    </a:cubicBezTo>
                    <a:cubicBezTo>
                      <a:pt x="67" y="364"/>
                      <a:pt x="128" y="418"/>
                      <a:pt x="180" y="48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48" name="Ellipse 47">
              <a:extLst>
                <a:ext uri="{FF2B5EF4-FFF2-40B4-BE49-F238E27FC236}">
                  <a16:creationId xmlns:a16="http://schemas.microsoft.com/office/drawing/2014/main" id="{A4EA1739-CA25-444B-8C4C-87B5CA7BED67}"/>
                </a:ext>
              </a:extLst>
            </p:cNvPr>
            <p:cNvSpPr/>
            <p:nvPr/>
          </p:nvSpPr>
          <p:spPr bwMode="gray">
            <a:xfrm>
              <a:off x="-1766980" y="3631469"/>
              <a:ext cx="161216" cy="161216"/>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0" name="Fußzeilenplatzhalter 2">
            <a:extLst>
              <a:ext uri="{FF2B5EF4-FFF2-40B4-BE49-F238E27FC236}">
                <a16:creationId xmlns:a16="http://schemas.microsoft.com/office/drawing/2014/main" id="{EF4AF284-3B65-4C1D-980A-7B258AD97B4F}"/>
              </a:ext>
            </a:extLst>
          </p:cNvPr>
          <p:cNvSpPr>
            <a:spLocks noGrp="1"/>
          </p:cNvSpPr>
          <p:nvPr>
            <p:ph type="ftr" sz="quarter" idx="3"/>
          </p:nvPr>
        </p:nvSpPr>
        <p:spPr>
          <a:xfrm>
            <a:off x="881309" y="6584951"/>
            <a:ext cx="5012928" cy="215900"/>
          </a:xfrm>
        </p:spPr>
        <p:txBody>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pic>
        <p:nvPicPr>
          <p:cNvPr id="22" name="Grafik 21">
            <a:extLst>
              <a:ext uri="{FF2B5EF4-FFF2-40B4-BE49-F238E27FC236}">
                <a16:creationId xmlns:a16="http://schemas.microsoft.com/office/drawing/2014/main" id="{091C3610-5488-4961-982A-B40CFF45C90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833550" y="4487450"/>
            <a:ext cx="322482" cy="396000"/>
          </a:xfrm>
          <a:prstGeom prst="rect">
            <a:avLst/>
          </a:prstGeom>
        </p:spPr>
      </p:pic>
      <p:pic>
        <p:nvPicPr>
          <p:cNvPr id="19" name="Grafik 18">
            <a:extLst>
              <a:ext uri="{FF2B5EF4-FFF2-40B4-BE49-F238E27FC236}">
                <a16:creationId xmlns:a16="http://schemas.microsoft.com/office/drawing/2014/main" id="{66326FF6-B8B7-4858-BA51-C5ACFC136CD8}"/>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514956" y="250300"/>
            <a:ext cx="367665" cy="451485"/>
          </a:xfrm>
          <a:prstGeom prst="rect">
            <a:avLst/>
          </a:prstGeom>
        </p:spPr>
      </p:pic>
    </p:spTree>
    <p:extLst>
      <p:ext uri="{BB962C8B-B14F-4D97-AF65-F5344CB8AC3E}">
        <p14:creationId xmlns:p14="http://schemas.microsoft.com/office/powerpoint/2010/main" val="1758496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67660B16-D7A0-43A2-898F-80F5309E849A}"/>
              </a:ext>
            </a:extLst>
          </p:cNvPr>
          <p:cNvGraphicFramePr>
            <a:graphicFrameLocks noChangeAspect="1"/>
          </p:cNvGraphicFramePr>
          <p:nvPr>
            <p:custDataLst>
              <p:tags r:id="rId2"/>
            </p:custDataLst>
            <p:extLst>
              <p:ext uri="{D42A27DB-BD31-4B8C-83A1-F6EECF244321}">
                <p14:modId xmlns:p14="http://schemas.microsoft.com/office/powerpoint/2010/main" val="2329121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86"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B8C764BF-61F9-41B7-836B-AAF10E4D6AE3}"/>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0" name="Rechteck 9">
            <a:extLst>
              <a:ext uri="{FF2B5EF4-FFF2-40B4-BE49-F238E27FC236}">
                <a16:creationId xmlns:a16="http://schemas.microsoft.com/office/drawing/2014/main" id="{2ADC1495-A05F-468B-8054-21BDAA46B1B4}"/>
              </a:ext>
            </a:extLst>
          </p:cNvPr>
          <p:cNvSpPr/>
          <p:nvPr/>
        </p:nvSpPr>
        <p:spPr bwMode="gray">
          <a:xfrm>
            <a:off x="359999" y="884238"/>
            <a:ext cx="11470051" cy="5614934"/>
          </a:xfrm>
          <a:prstGeom prst="rect">
            <a:avLst/>
          </a:prstGeom>
          <a:solidFill>
            <a:srgbClr val="798BB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96EB8BE1-62D7-4D8E-814B-CF291A28D6E5}"/>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Why blockchain could be a building block for your problem‘s solution…</a:t>
            </a:r>
          </a:p>
        </p:txBody>
      </p:sp>
      <p:sp>
        <p:nvSpPr>
          <p:cNvPr id="4" name="Foliennummernplatzhalter 3">
            <a:extLst>
              <a:ext uri="{FF2B5EF4-FFF2-40B4-BE49-F238E27FC236}">
                <a16:creationId xmlns:a16="http://schemas.microsoft.com/office/drawing/2014/main" id="{8CACD173-F9C6-427A-AFC3-BCA85CFA7451}"/>
              </a:ext>
            </a:extLst>
          </p:cNvPr>
          <p:cNvSpPr>
            <a:spLocks noGrp="1"/>
          </p:cNvSpPr>
          <p:nvPr>
            <p:ph type="sldNum" sz="quarter" idx="4"/>
          </p:nvPr>
        </p:nvSpPr>
        <p:spPr/>
        <p:txBody>
          <a:bodyPr/>
          <a:lstStyle/>
          <a:p>
            <a:fld id="{369A084B-84B6-4F15-B0F5-CCDC4176846B}" type="slidenum">
              <a:rPr lang="en-US" smtClean="0">
                <a:solidFill>
                  <a:srgbClr val="798BB3"/>
                </a:solidFill>
                <a:latin typeface="Open Sans" panose="020B0606030504020204" pitchFamily="34" charset="0"/>
                <a:ea typeface="Open Sans" panose="020B0606030504020204" pitchFamily="34" charset="0"/>
                <a:cs typeface="Open Sans" panose="020B0606030504020204" pitchFamily="34" charset="0"/>
              </a:rPr>
              <a:pPr/>
              <a:t>9</a:t>
            </a:fld>
            <a:endPar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Inhaltsplatzhalter 5">
            <a:extLst>
              <a:ext uri="{FF2B5EF4-FFF2-40B4-BE49-F238E27FC236}">
                <a16:creationId xmlns:a16="http://schemas.microsoft.com/office/drawing/2014/main" id="{EE4CC4DF-A9CA-487F-8CBD-A08605FDE3C1}"/>
              </a:ext>
            </a:extLst>
          </p:cNvPr>
          <p:cNvSpPr>
            <a:spLocks noGrp="1"/>
          </p:cNvSpPr>
          <p:nvPr>
            <p:ph idx="1"/>
          </p:nvPr>
        </p:nvSpPr>
        <p:spPr/>
        <p:txBody>
          <a:bodyPr anchor="ctr"/>
          <a:lstStyle/>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Blockchains are </a:t>
            </a:r>
            <a:r>
              <a:rPr lang="en-US" sz="1300" b="1" dirty="0">
                <a:latin typeface="Open Sans" panose="020B0606030504020204" pitchFamily="34" charset="0"/>
                <a:ea typeface="Open Sans" panose="020B0606030504020204" pitchFamily="34" charset="0"/>
                <a:cs typeface="Open Sans" panose="020B0606030504020204" pitchFamily="34" charset="0"/>
              </a:rPr>
              <a:t>shared </a:t>
            </a:r>
            <a:r>
              <a:rPr lang="en-US" sz="1300" dirty="0">
                <a:latin typeface="Open Sans" panose="020B0606030504020204" pitchFamily="34" charset="0"/>
                <a:ea typeface="Open Sans" panose="020B0606030504020204" pitchFamily="34" charset="0"/>
                <a:cs typeface="Open Sans" panose="020B0606030504020204" pitchFamily="34" charset="0"/>
              </a:rPr>
              <a:t>and </a:t>
            </a:r>
            <a:r>
              <a:rPr lang="en-US" sz="1300" b="1" dirty="0">
                <a:latin typeface="Open Sans" panose="020B0606030504020204" pitchFamily="34" charset="0"/>
                <a:ea typeface="Open Sans" panose="020B0606030504020204" pitchFamily="34" charset="0"/>
                <a:cs typeface="Open Sans" panose="020B0606030504020204" pitchFamily="34" charset="0"/>
              </a:rPr>
              <a:t>immutable </a:t>
            </a:r>
            <a:r>
              <a:rPr lang="en-US" sz="1300" dirty="0">
                <a:latin typeface="Open Sans" panose="020B0606030504020204" pitchFamily="34" charset="0"/>
                <a:ea typeface="Open Sans" panose="020B0606030504020204" pitchFamily="34" charset="0"/>
                <a:cs typeface="Open Sans" panose="020B0606030504020204" pitchFamily="34" charset="0"/>
              </a:rPr>
              <a:t>data stores that provide </a:t>
            </a:r>
            <a:r>
              <a:rPr lang="en-US" sz="1300" b="1" dirty="0">
                <a:latin typeface="Open Sans" panose="020B0606030504020204" pitchFamily="34" charset="0"/>
                <a:ea typeface="Open Sans" panose="020B0606030504020204" pitchFamily="34" charset="0"/>
                <a:cs typeface="Open Sans" panose="020B0606030504020204" pitchFamily="34" charset="0"/>
              </a:rPr>
              <a:t>trust </a:t>
            </a:r>
            <a:r>
              <a:rPr lang="en-US" sz="1300" dirty="0">
                <a:latin typeface="Open Sans" panose="020B0606030504020204" pitchFamily="34" charset="0"/>
                <a:ea typeface="Open Sans" panose="020B0606030504020204" pitchFamily="34" charset="0"/>
                <a:cs typeface="Open Sans" panose="020B0606030504020204" pitchFamily="34" charset="0"/>
              </a:rPr>
              <a:t>in </a:t>
            </a:r>
            <a:r>
              <a:rPr lang="en-US" sz="1300" b="1" dirty="0">
                <a:latin typeface="Open Sans" panose="020B0606030504020204" pitchFamily="34" charset="0"/>
                <a:ea typeface="Open Sans" panose="020B0606030504020204" pitchFamily="34" charset="0"/>
                <a:cs typeface="Open Sans" panose="020B0606030504020204" pitchFamily="34" charset="0"/>
              </a:rPr>
              <a:t>trustless environments</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They allow to </a:t>
            </a:r>
            <a:r>
              <a:rPr lang="en-US" sz="1300" b="1" dirty="0">
                <a:latin typeface="Open Sans" panose="020B0606030504020204" pitchFamily="34" charset="0"/>
                <a:ea typeface="Open Sans" panose="020B0606030504020204" pitchFamily="34" charset="0"/>
                <a:cs typeface="Open Sans" panose="020B0606030504020204" pitchFamily="34" charset="0"/>
              </a:rPr>
              <a:t>save costs</a:t>
            </a:r>
            <a:r>
              <a:rPr lang="en-US" sz="1300" dirty="0">
                <a:latin typeface="Open Sans" panose="020B0606030504020204" pitchFamily="34" charset="0"/>
                <a:ea typeface="Open Sans" panose="020B0606030504020204" pitchFamily="34" charset="0"/>
                <a:cs typeface="Open Sans" panose="020B0606030504020204" pitchFamily="34" charset="0"/>
              </a:rPr>
              <a:t> and </a:t>
            </a:r>
            <a:r>
              <a:rPr lang="en-US" sz="1300" b="1" dirty="0">
                <a:latin typeface="Open Sans" panose="020B0606030504020204" pitchFamily="34" charset="0"/>
                <a:ea typeface="Open Sans" panose="020B0606030504020204" pitchFamily="34" charset="0"/>
                <a:cs typeface="Open Sans" panose="020B0606030504020204" pitchFamily="34" charset="0"/>
              </a:rPr>
              <a:t>increase process efficiency</a:t>
            </a:r>
            <a:r>
              <a:rPr lang="en-US" sz="1300" dirty="0">
                <a:latin typeface="Open Sans" panose="020B0606030504020204" pitchFamily="34" charset="0"/>
                <a:ea typeface="Open Sans" panose="020B0606030504020204" pitchFamily="34" charset="0"/>
                <a:cs typeface="Open Sans" panose="020B0606030504020204" pitchFamily="34" charset="0"/>
              </a:rPr>
              <a:t> through </a:t>
            </a:r>
            <a:r>
              <a:rPr lang="en-US" sz="1300" b="1" dirty="0">
                <a:latin typeface="Open Sans" panose="020B0606030504020204" pitchFamily="34" charset="0"/>
                <a:ea typeface="Open Sans" panose="020B0606030504020204" pitchFamily="34" charset="0"/>
                <a:cs typeface="Open Sans" panose="020B0606030504020204" pitchFamily="34" charset="0"/>
              </a:rPr>
              <a:t>disintermediation</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They are operated by </a:t>
            </a:r>
            <a:r>
              <a:rPr lang="en-US" sz="1300" b="1" dirty="0">
                <a:latin typeface="Open Sans" panose="020B0606030504020204" pitchFamily="34" charset="0"/>
                <a:ea typeface="Open Sans" panose="020B0606030504020204" pitchFamily="34" charset="0"/>
                <a:cs typeface="Open Sans" panose="020B0606030504020204" pitchFamily="34" charset="0"/>
              </a:rPr>
              <a:t>distributed peer-to-peer networks </a:t>
            </a:r>
            <a:br>
              <a:rPr lang="en-US" sz="1300" b="1"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which makes them very </a:t>
            </a:r>
            <a:r>
              <a:rPr lang="en-US" sz="1300" b="1" dirty="0">
                <a:latin typeface="Open Sans" panose="020B0606030504020204" pitchFamily="34" charset="0"/>
                <a:ea typeface="Open Sans" panose="020B0606030504020204" pitchFamily="34" charset="0"/>
                <a:cs typeface="Open Sans" panose="020B0606030504020204" pitchFamily="34" charset="0"/>
              </a:rPr>
              <a:t>reliable </a:t>
            </a:r>
            <a:r>
              <a:rPr lang="en-US" sz="1300" dirty="0">
                <a:latin typeface="Open Sans" panose="020B0606030504020204" pitchFamily="34" charset="0"/>
                <a:ea typeface="Open Sans" panose="020B0606030504020204" pitchFamily="34" charset="0"/>
                <a:cs typeface="Open Sans" panose="020B0606030504020204" pitchFamily="34" charset="0"/>
              </a:rPr>
              <a:t>as there is </a:t>
            </a:r>
            <a:r>
              <a:rPr lang="en-US" sz="1300" b="1" dirty="0">
                <a:latin typeface="Open Sans" panose="020B0606030504020204" pitchFamily="34" charset="0"/>
                <a:ea typeface="Open Sans" panose="020B0606030504020204" pitchFamily="34" charset="0"/>
                <a:cs typeface="Open Sans" panose="020B0606030504020204" pitchFamily="34" charset="0"/>
              </a:rPr>
              <a:t>no single point of failure</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They can be used to provide </a:t>
            </a:r>
            <a:r>
              <a:rPr lang="en-US" sz="1300" b="1" dirty="0">
                <a:latin typeface="Open Sans" panose="020B0606030504020204" pitchFamily="34" charset="0"/>
                <a:ea typeface="Open Sans" panose="020B0606030504020204" pitchFamily="34" charset="0"/>
                <a:cs typeface="Open Sans" panose="020B0606030504020204" pitchFamily="34" charset="0"/>
              </a:rPr>
              <a:t>transparent documentation </a:t>
            </a:r>
            <a:br>
              <a:rPr lang="en-US" sz="1300" b="1"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with </a:t>
            </a:r>
            <a:r>
              <a:rPr lang="en-US" sz="1300" b="1" dirty="0">
                <a:latin typeface="Open Sans" panose="020B0606030504020204" pitchFamily="34" charset="0"/>
                <a:ea typeface="Open Sans" panose="020B0606030504020204" pitchFamily="34" charset="0"/>
                <a:cs typeface="Open Sans" panose="020B0606030504020204" pitchFamily="34" charset="0"/>
              </a:rPr>
              <a:t>selective privacy </a:t>
            </a:r>
            <a:r>
              <a:rPr lang="en-US" sz="1300" dirty="0">
                <a:latin typeface="Open Sans" panose="020B0606030504020204" pitchFamily="34" charset="0"/>
                <a:ea typeface="Open Sans" panose="020B0606030504020204" pitchFamily="34" charset="0"/>
                <a:cs typeface="Open Sans" panose="020B0606030504020204" pitchFamily="34" charset="0"/>
              </a:rPr>
              <a:t>enabling </a:t>
            </a:r>
            <a:r>
              <a:rPr lang="en-US" sz="1300" b="1" dirty="0">
                <a:latin typeface="Open Sans" panose="020B0606030504020204" pitchFamily="34" charset="0"/>
                <a:ea typeface="Open Sans" panose="020B0606030504020204" pitchFamily="34" charset="0"/>
                <a:cs typeface="Open Sans" panose="020B0606030504020204" pitchFamily="34" charset="0"/>
              </a:rPr>
              <a:t>traceability </a:t>
            </a:r>
            <a:r>
              <a:rPr lang="en-US" sz="1300" dirty="0">
                <a:latin typeface="Open Sans" panose="020B0606030504020204" pitchFamily="34" charset="0"/>
                <a:ea typeface="Open Sans" panose="020B0606030504020204" pitchFamily="34" charset="0"/>
                <a:cs typeface="Open Sans" panose="020B0606030504020204" pitchFamily="34" charset="0"/>
              </a:rPr>
              <a:t>and </a:t>
            </a:r>
            <a:r>
              <a:rPr lang="en-US" sz="1300" b="1" dirty="0">
                <a:latin typeface="Open Sans" panose="020B0606030504020204" pitchFamily="34" charset="0"/>
                <a:ea typeface="Open Sans" panose="020B0606030504020204" pitchFamily="34" charset="0"/>
                <a:cs typeface="Open Sans" panose="020B0606030504020204" pitchFamily="34" charset="0"/>
              </a:rPr>
              <a:t>auditability</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Their combination of immutability and </a:t>
            </a:r>
            <a:r>
              <a:rPr lang="en-US" sz="1300" b="1" dirty="0">
                <a:latin typeface="Open Sans" panose="020B0606030504020204" pitchFamily="34" charset="0"/>
                <a:ea typeface="Open Sans" panose="020B0606030504020204" pitchFamily="34" charset="0"/>
                <a:cs typeface="Open Sans" panose="020B0606030504020204" pitchFamily="34" charset="0"/>
              </a:rPr>
              <a:t>accessibility </a:t>
            </a:r>
            <a:r>
              <a:rPr lang="en-US" sz="1300" dirty="0">
                <a:latin typeface="Open Sans" panose="020B0606030504020204" pitchFamily="34" charset="0"/>
                <a:ea typeface="Open Sans" panose="020B0606030504020204" pitchFamily="34" charset="0"/>
                <a:cs typeface="Open Sans" panose="020B0606030504020204" pitchFamily="34" charset="0"/>
              </a:rPr>
              <a:t>enables </a:t>
            </a:r>
            <a:r>
              <a:rPr lang="en-US" sz="1300" b="1" dirty="0">
                <a:latin typeface="Open Sans" panose="020B0606030504020204" pitchFamily="34" charset="0"/>
                <a:ea typeface="Open Sans" panose="020B0606030504020204" pitchFamily="34" charset="0"/>
                <a:cs typeface="Open Sans" panose="020B0606030504020204" pitchFamily="34" charset="0"/>
              </a:rPr>
              <a:t>revocable certificates</a:t>
            </a:r>
            <a:r>
              <a:rPr lang="en-US" sz="1300" dirty="0">
                <a:latin typeface="Open Sans" panose="020B0606030504020204" pitchFamily="34" charset="0"/>
                <a:ea typeface="Open Sans" panose="020B0606030504020204" pitchFamily="34" charset="0"/>
                <a:cs typeface="Open Sans" panose="020B0606030504020204" pitchFamily="34" charset="0"/>
              </a:rPr>
              <a:t>.</a:t>
            </a:r>
          </a:p>
        </p:txBody>
      </p:sp>
      <p:grpSp>
        <p:nvGrpSpPr>
          <p:cNvPr id="26" name="Gruppieren 25">
            <a:extLst>
              <a:ext uri="{FF2B5EF4-FFF2-40B4-BE49-F238E27FC236}">
                <a16:creationId xmlns:a16="http://schemas.microsoft.com/office/drawing/2014/main" id="{6D5F48D5-6D9F-432A-A60F-F5EE75BB260B}"/>
              </a:ext>
            </a:extLst>
          </p:cNvPr>
          <p:cNvGrpSpPr/>
          <p:nvPr/>
        </p:nvGrpSpPr>
        <p:grpSpPr>
          <a:xfrm>
            <a:off x="10450847" y="1332150"/>
            <a:ext cx="574063" cy="677728"/>
            <a:chOff x="-1097938" y="2021356"/>
            <a:chExt cx="727075" cy="858371"/>
          </a:xfrm>
          <a:solidFill>
            <a:srgbClr val="798BB3"/>
          </a:solidFill>
        </p:grpSpPr>
        <p:grpSp>
          <p:nvGrpSpPr>
            <p:cNvPr id="13" name="Group 82">
              <a:extLst>
                <a:ext uri="{FF2B5EF4-FFF2-40B4-BE49-F238E27FC236}">
                  <a16:creationId xmlns:a16="http://schemas.microsoft.com/office/drawing/2014/main" id="{9F3570C9-BCB6-4210-B2E8-FD511970F7F4}"/>
                </a:ext>
              </a:extLst>
            </p:cNvPr>
            <p:cNvGrpSpPr>
              <a:grpSpLocks noChangeAspect="1"/>
            </p:cNvGrpSpPr>
            <p:nvPr/>
          </p:nvGrpSpPr>
          <p:grpSpPr bwMode="auto">
            <a:xfrm>
              <a:off x="-1097938" y="2303464"/>
              <a:ext cx="727075" cy="576263"/>
              <a:chOff x="803" y="803"/>
              <a:chExt cx="458" cy="363"/>
            </a:xfrm>
            <a:grpFill/>
          </p:grpSpPr>
          <p:sp>
            <p:nvSpPr>
              <p:cNvPr id="15" name="Freeform 83">
                <a:extLst>
                  <a:ext uri="{FF2B5EF4-FFF2-40B4-BE49-F238E27FC236}">
                    <a16:creationId xmlns:a16="http://schemas.microsoft.com/office/drawing/2014/main" id="{96AE4294-CDC5-4B32-80F4-2E2C193D7C9D}"/>
                  </a:ext>
                </a:extLst>
              </p:cNvPr>
              <p:cNvSpPr>
                <a:spLocks/>
              </p:cNvSpPr>
              <p:nvPr/>
            </p:nvSpPr>
            <p:spPr bwMode="auto">
              <a:xfrm>
                <a:off x="928" y="811"/>
                <a:ext cx="333" cy="194"/>
              </a:xfrm>
              <a:custGeom>
                <a:avLst/>
                <a:gdLst>
                  <a:gd name="T0" fmla="*/ 2776 w 2776"/>
                  <a:gd name="T1" fmla="*/ 854 h 1616"/>
                  <a:gd name="T2" fmla="*/ 2770 w 2776"/>
                  <a:gd name="T3" fmla="*/ 840 h 1616"/>
                  <a:gd name="T4" fmla="*/ 2009 w 2776"/>
                  <a:gd name="T5" fmla="*/ 8 h 1616"/>
                  <a:gd name="T6" fmla="*/ 1995 w 2776"/>
                  <a:gd name="T7" fmla="*/ 0 h 1616"/>
                  <a:gd name="T8" fmla="*/ 1979 w 2776"/>
                  <a:gd name="T9" fmla="*/ 7 h 1616"/>
                  <a:gd name="T10" fmla="*/ 1661 w 2776"/>
                  <a:gd name="T11" fmla="*/ 294 h 1616"/>
                  <a:gd name="T12" fmla="*/ 1654 w 2776"/>
                  <a:gd name="T13" fmla="*/ 309 h 1616"/>
                  <a:gd name="T14" fmla="*/ 1660 w 2776"/>
                  <a:gd name="T15" fmla="*/ 324 h 1616"/>
                  <a:gd name="T16" fmla="*/ 1724 w 2776"/>
                  <a:gd name="T17" fmla="*/ 393 h 1616"/>
                  <a:gd name="T18" fmla="*/ 1683 w 2776"/>
                  <a:gd name="T19" fmla="*/ 429 h 1616"/>
                  <a:gd name="T20" fmla="*/ 1417 w 2776"/>
                  <a:gd name="T21" fmla="*/ 492 h 1616"/>
                  <a:gd name="T22" fmla="*/ 1315 w 2776"/>
                  <a:gd name="T23" fmla="*/ 476 h 1616"/>
                  <a:gd name="T24" fmla="*/ 1096 w 2776"/>
                  <a:gd name="T25" fmla="*/ 446 h 1616"/>
                  <a:gd name="T26" fmla="*/ 720 w 2776"/>
                  <a:gd name="T27" fmla="*/ 548 h 1616"/>
                  <a:gd name="T28" fmla="*/ 75 w 2776"/>
                  <a:gd name="T29" fmla="*/ 1018 h 1616"/>
                  <a:gd name="T30" fmla="*/ 46 w 2776"/>
                  <a:gd name="T31" fmla="*/ 1180 h 1616"/>
                  <a:gd name="T32" fmla="*/ 189 w 2776"/>
                  <a:gd name="T33" fmla="*/ 1214 h 1616"/>
                  <a:gd name="T34" fmla="*/ 384 w 2776"/>
                  <a:gd name="T35" fmla="*/ 1103 h 1616"/>
                  <a:gd name="T36" fmla="*/ 821 w 2776"/>
                  <a:gd name="T37" fmla="*/ 871 h 1616"/>
                  <a:gd name="T38" fmla="*/ 843 w 2776"/>
                  <a:gd name="T39" fmla="*/ 879 h 1616"/>
                  <a:gd name="T40" fmla="*/ 1290 w 2776"/>
                  <a:gd name="T41" fmla="*/ 941 h 1616"/>
                  <a:gd name="T42" fmla="*/ 1307 w 2776"/>
                  <a:gd name="T43" fmla="*/ 935 h 1616"/>
                  <a:gd name="T44" fmla="*/ 1324 w 2776"/>
                  <a:gd name="T45" fmla="*/ 941 h 1616"/>
                  <a:gd name="T46" fmla="*/ 2072 w 2776"/>
                  <a:gd name="T47" fmla="*/ 1616 h 1616"/>
                  <a:gd name="T48" fmla="*/ 2122 w 2776"/>
                  <a:gd name="T49" fmla="*/ 1475 h 1616"/>
                  <a:gd name="T50" fmla="*/ 2320 w 2776"/>
                  <a:gd name="T51" fmla="*/ 1103 h 1616"/>
                  <a:gd name="T52" fmla="*/ 2355 w 2776"/>
                  <a:gd name="T53" fmla="*/ 1083 h 1616"/>
                  <a:gd name="T54" fmla="*/ 2422 w 2776"/>
                  <a:gd name="T55" fmla="*/ 1155 h 1616"/>
                  <a:gd name="T56" fmla="*/ 2437 w 2776"/>
                  <a:gd name="T57" fmla="*/ 1163 h 1616"/>
                  <a:gd name="T58" fmla="*/ 2452 w 2776"/>
                  <a:gd name="T59" fmla="*/ 1158 h 1616"/>
                  <a:gd name="T60" fmla="*/ 2770 w 2776"/>
                  <a:gd name="T61" fmla="*/ 869 h 1616"/>
                  <a:gd name="T62" fmla="*/ 2776 w 2776"/>
                  <a:gd name="T63" fmla="*/ 854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6" h="1616">
                    <a:moveTo>
                      <a:pt x="2776" y="854"/>
                    </a:moveTo>
                    <a:cubicBezTo>
                      <a:pt x="2776" y="851"/>
                      <a:pt x="2776" y="846"/>
                      <a:pt x="2770" y="840"/>
                    </a:cubicBezTo>
                    <a:cubicBezTo>
                      <a:pt x="2009" y="8"/>
                      <a:pt x="2009" y="8"/>
                      <a:pt x="2009" y="8"/>
                    </a:cubicBezTo>
                    <a:cubicBezTo>
                      <a:pt x="2003" y="2"/>
                      <a:pt x="1999" y="0"/>
                      <a:pt x="1995" y="0"/>
                    </a:cubicBezTo>
                    <a:cubicBezTo>
                      <a:pt x="1989" y="0"/>
                      <a:pt x="1985" y="2"/>
                      <a:pt x="1979" y="7"/>
                    </a:cubicBezTo>
                    <a:cubicBezTo>
                      <a:pt x="1661" y="294"/>
                      <a:pt x="1661" y="294"/>
                      <a:pt x="1661" y="294"/>
                    </a:cubicBezTo>
                    <a:cubicBezTo>
                      <a:pt x="1655" y="299"/>
                      <a:pt x="1654" y="304"/>
                      <a:pt x="1654" y="309"/>
                    </a:cubicBezTo>
                    <a:cubicBezTo>
                      <a:pt x="1654" y="313"/>
                      <a:pt x="1655" y="319"/>
                      <a:pt x="1660" y="324"/>
                    </a:cubicBezTo>
                    <a:cubicBezTo>
                      <a:pt x="1724" y="393"/>
                      <a:pt x="1724" y="393"/>
                      <a:pt x="1724" y="393"/>
                    </a:cubicBezTo>
                    <a:cubicBezTo>
                      <a:pt x="1683" y="429"/>
                      <a:pt x="1683" y="429"/>
                      <a:pt x="1683" y="429"/>
                    </a:cubicBezTo>
                    <a:cubicBezTo>
                      <a:pt x="1614" y="487"/>
                      <a:pt x="1527" y="508"/>
                      <a:pt x="1417" y="492"/>
                    </a:cubicBezTo>
                    <a:cubicBezTo>
                      <a:pt x="1382" y="487"/>
                      <a:pt x="1348" y="481"/>
                      <a:pt x="1315" y="476"/>
                    </a:cubicBezTo>
                    <a:cubicBezTo>
                      <a:pt x="1236" y="464"/>
                      <a:pt x="1163" y="452"/>
                      <a:pt x="1096" y="446"/>
                    </a:cubicBezTo>
                    <a:cubicBezTo>
                      <a:pt x="946" y="444"/>
                      <a:pt x="825" y="476"/>
                      <a:pt x="720" y="548"/>
                    </a:cubicBezTo>
                    <a:cubicBezTo>
                      <a:pt x="499" y="699"/>
                      <a:pt x="138" y="968"/>
                      <a:pt x="75" y="1018"/>
                    </a:cubicBezTo>
                    <a:cubicBezTo>
                      <a:pt x="8" y="1069"/>
                      <a:pt x="0" y="1116"/>
                      <a:pt x="46" y="1180"/>
                    </a:cubicBezTo>
                    <a:cubicBezTo>
                      <a:pt x="95" y="1246"/>
                      <a:pt x="138" y="1235"/>
                      <a:pt x="189" y="1214"/>
                    </a:cubicBezTo>
                    <a:cubicBezTo>
                      <a:pt x="208" y="1205"/>
                      <a:pt x="301" y="1152"/>
                      <a:pt x="384" y="1103"/>
                    </a:cubicBezTo>
                    <a:cubicBezTo>
                      <a:pt x="766" y="880"/>
                      <a:pt x="793" y="869"/>
                      <a:pt x="821" y="871"/>
                    </a:cubicBezTo>
                    <a:cubicBezTo>
                      <a:pt x="843" y="879"/>
                      <a:pt x="843" y="879"/>
                      <a:pt x="843" y="879"/>
                    </a:cubicBezTo>
                    <a:cubicBezTo>
                      <a:pt x="1048" y="996"/>
                      <a:pt x="1189" y="973"/>
                      <a:pt x="1290" y="941"/>
                    </a:cubicBezTo>
                    <a:cubicBezTo>
                      <a:pt x="1307" y="935"/>
                      <a:pt x="1307" y="935"/>
                      <a:pt x="1307" y="935"/>
                    </a:cubicBezTo>
                    <a:cubicBezTo>
                      <a:pt x="1324" y="941"/>
                      <a:pt x="1324" y="941"/>
                      <a:pt x="1324" y="941"/>
                    </a:cubicBezTo>
                    <a:cubicBezTo>
                      <a:pt x="1337" y="946"/>
                      <a:pt x="1357" y="954"/>
                      <a:pt x="2072" y="1616"/>
                    </a:cubicBezTo>
                    <a:cubicBezTo>
                      <a:pt x="2086" y="1585"/>
                      <a:pt x="2104" y="1531"/>
                      <a:pt x="2122" y="1475"/>
                    </a:cubicBezTo>
                    <a:cubicBezTo>
                      <a:pt x="2169" y="1325"/>
                      <a:pt x="2223" y="1155"/>
                      <a:pt x="2320" y="1103"/>
                    </a:cubicBezTo>
                    <a:cubicBezTo>
                      <a:pt x="2355" y="1083"/>
                      <a:pt x="2355" y="1083"/>
                      <a:pt x="2355" y="1083"/>
                    </a:cubicBezTo>
                    <a:cubicBezTo>
                      <a:pt x="2422" y="1155"/>
                      <a:pt x="2422" y="1155"/>
                      <a:pt x="2422" y="1155"/>
                    </a:cubicBezTo>
                    <a:cubicBezTo>
                      <a:pt x="2427" y="1162"/>
                      <a:pt x="2433" y="1163"/>
                      <a:pt x="2437" y="1163"/>
                    </a:cubicBezTo>
                    <a:cubicBezTo>
                      <a:pt x="2443" y="1164"/>
                      <a:pt x="2447" y="1163"/>
                      <a:pt x="2452" y="1158"/>
                    </a:cubicBezTo>
                    <a:cubicBezTo>
                      <a:pt x="2770" y="869"/>
                      <a:pt x="2770" y="869"/>
                      <a:pt x="2770" y="869"/>
                    </a:cubicBezTo>
                    <a:cubicBezTo>
                      <a:pt x="2775" y="864"/>
                      <a:pt x="2776" y="859"/>
                      <a:pt x="2776" y="85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84">
                <a:extLst>
                  <a:ext uri="{FF2B5EF4-FFF2-40B4-BE49-F238E27FC236}">
                    <a16:creationId xmlns:a16="http://schemas.microsoft.com/office/drawing/2014/main" id="{41CF5329-EF10-430F-A421-4F400D819CF3}"/>
                  </a:ext>
                </a:extLst>
              </p:cNvPr>
              <p:cNvSpPr>
                <a:spLocks/>
              </p:cNvSpPr>
              <p:nvPr/>
            </p:nvSpPr>
            <p:spPr bwMode="auto">
              <a:xfrm>
                <a:off x="952" y="1092"/>
                <a:ext cx="50" cy="52"/>
              </a:xfrm>
              <a:custGeom>
                <a:avLst/>
                <a:gdLst>
                  <a:gd name="T0" fmla="*/ 371 w 416"/>
                  <a:gd name="T1" fmla="*/ 268 h 432"/>
                  <a:gd name="T2" fmla="*/ 397 w 416"/>
                  <a:gd name="T3" fmla="*/ 204 h 432"/>
                  <a:gd name="T4" fmla="*/ 334 w 416"/>
                  <a:gd name="T5" fmla="*/ 40 h 432"/>
                  <a:gd name="T6" fmla="*/ 165 w 416"/>
                  <a:gd name="T7" fmla="*/ 36 h 432"/>
                  <a:gd name="T8" fmla="*/ 85 w 416"/>
                  <a:gd name="T9" fmla="*/ 82 h 432"/>
                  <a:gd name="T10" fmla="*/ 48 w 416"/>
                  <a:gd name="T11" fmla="*/ 176 h 432"/>
                  <a:gd name="T12" fmla="*/ 76 w 416"/>
                  <a:gd name="T13" fmla="*/ 349 h 432"/>
                  <a:gd name="T14" fmla="*/ 298 w 416"/>
                  <a:gd name="T15" fmla="*/ 346 h 432"/>
                  <a:gd name="T16" fmla="*/ 371 w 416"/>
                  <a:gd name="T17" fmla="*/ 26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432">
                    <a:moveTo>
                      <a:pt x="371" y="268"/>
                    </a:moveTo>
                    <a:cubicBezTo>
                      <a:pt x="397" y="204"/>
                      <a:pt x="397" y="204"/>
                      <a:pt x="397" y="204"/>
                    </a:cubicBezTo>
                    <a:cubicBezTo>
                      <a:pt x="416" y="157"/>
                      <a:pt x="404" y="85"/>
                      <a:pt x="334" y="40"/>
                    </a:cubicBezTo>
                    <a:cubicBezTo>
                      <a:pt x="274" y="2"/>
                      <a:pt x="225" y="0"/>
                      <a:pt x="165" y="36"/>
                    </a:cubicBezTo>
                    <a:cubicBezTo>
                      <a:pt x="85" y="82"/>
                      <a:pt x="85" y="82"/>
                      <a:pt x="85" y="82"/>
                    </a:cubicBezTo>
                    <a:cubicBezTo>
                      <a:pt x="48" y="176"/>
                      <a:pt x="48" y="176"/>
                      <a:pt x="48" y="176"/>
                    </a:cubicBezTo>
                    <a:cubicBezTo>
                      <a:pt x="0" y="295"/>
                      <a:pt x="57" y="336"/>
                      <a:pt x="76" y="349"/>
                    </a:cubicBezTo>
                    <a:cubicBezTo>
                      <a:pt x="192" y="432"/>
                      <a:pt x="259" y="387"/>
                      <a:pt x="298" y="346"/>
                    </a:cubicBezTo>
                    <a:lnTo>
                      <a:pt x="371" y="268"/>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Freeform 85">
                <a:extLst>
                  <a:ext uri="{FF2B5EF4-FFF2-40B4-BE49-F238E27FC236}">
                    <a16:creationId xmlns:a16="http://schemas.microsoft.com/office/drawing/2014/main" id="{B1631126-26F3-46F6-AF11-67F86D3B0344}"/>
                  </a:ext>
                </a:extLst>
              </p:cNvPr>
              <p:cNvSpPr>
                <a:spLocks/>
              </p:cNvSpPr>
              <p:nvPr/>
            </p:nvSpPr>
            <p:spPr bwMode="auto">
              <a:xfrm>
                <a:off x="879" y="1022"/>
                <a:ext cx="54" cy="53"/>
              </a:xfrm>
              <a:custGeom>
                <a:avLst/>
                <a:gdLst>
                  <a:gd name="T0" fmla="*/ 416 w 448"/>
                  <a:gd name="T1" fmla="*/ 255 h 440"/>
                  <a:gd name="T2" fmla="*/ 439 w 448"/>
                  <a:gd name="T3" fmla="*/ 124 h 440"/>
                  <a:gd name="T4" fmla="*/ 390 w 448"/>
                  <a:gd name="T5" fmla="*/ 42 h 440"/>
                  <a:gd name="T6" fmla="*/ 285 w 448"/>
                  <a:gd name="T7" fmla="*/ 0 h 440"/>
                  <a:gd name="T8" fmla="*/ 113 w 448"/>
                  <a:gd name="T9" fmla="*/ 100 h 440"/>
                  <a:gd name="T10" fmla="*/ 85 w 448"/>
                  <a:gd name="T11" fmla="*/ 379 h 440"/>
                  <a:gd name="T12" fmla="*/ 278 w 448"/>
                  <a:gd name="T13" fmla="*/ 404 h 440"/>
                  <a:gd name="T14" fmla="*/ 341 w 448"/>
                  <a:gd name="T15" fmla="*/ 367 h 440"/>
                  <a:gd name="T16" fmla="*/ 416 w 448"/>
                  <a:gd name="T17" fmla="*/ 25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440">
                    <a:moveTo>
                      <a:pt x="416" y="255"/>
                    </a:moveTo>
                    <a:cubicBezTo>
                      <a:pt x="439" y="221"/>
                      <a:pt x="448" y="171"/>
                      <a:pt x="439" y="124"/>
                    </a:cubicBezTo>
                    <a:cubicBezTo>
                      <a:pt x="433" y="87"/>
                      <a:pt x="414" y="58"/>
                      <a:pt x="390" y="42"/>
                    </a:cubicBezTo>
                    <a:cubicBezTo>
                      <a:pt x="362" y="23"/>
                      <a:pt x="329" y="0"/>
                      <a:pt x="285" y="0"/>
                    </a:cubicBezTo>
                    <a:cubicBezTo>
                      <a:pt x="240" y="0"/>
                      <a:pt x="185" y="24"/>
                      <a:pt x="113" y="100"/>
                    </a:cubicBezTo>
                    <a:cubicBezTo>
                      <a:pt x="0" y="217"/>
                      <a:pt x="27" y="324"/>
                      <a:pt x="85" y="379"/>
                    </a:cubicBezTo>
                    <a:cubicBezTo>
                      <a:pt x="137" y="432"/>
                      <a:pt x="213" y="440"/>
                      <a:pt x="278" y="404"/>
                    </a:cubicBezTo>
                    <a:cubicBezTo>
                      <a:pt x="341" y="367"/>
                      <a:pt x="341" y="367"/>
                      <a:pt x="341" y="367"/>
                    </a:cubicBezTo>
                    <a:lnTo>
                      <a:pt x="416" y="25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Freeform 86">
                <a:extLst>
                  <a:ext uri="{FF2B5EF4-FFF2-40B4-BE49-F238E27FC236}">
                    <a16:creationId xmlns:a16="http://schemas.microsoft.com/office/drawing/2014/main" id="{CE4AC8D5-E4B7-428B-A7D2-9FBDE3A0DC46}"/>
                  </a:ext>
                </a:extLst>
              </p:cNvPr>
              <p:cNvSpPr>
                <a:spLocks/>
              </p:cNvSpPr>
              <p:nvPr/>
            </p:nvSpPr>
            <p:spPr bwMode="auto">
              <a:xfrm>
                <a:off x="994" y="1117"/>
                <a:ext cx="49" cy="49"/>
              </a:xfrm>
              <a:custGeom>
                <a:avLst/>
                <a:gdLst>
                  <a:gd name="T0" fmla="*/ 66 w 408"/>
                  <a:gd name="T1" fmla="*/ 350 h 408"/>
                  <a:gd name="T2" fmla="*/ 295 w 408"/>
                  <a:gd name="T3" fmla="*/ 313 h 408"/>
                  <a:gd name="T4" fmla="*/ 305 w 408"/>
                  <a:gd name="T5" fmla="*/ 89 h 408"/>
                  <a:gd name="T6" fmla="*/ 120 w 408"/>
                  <a:gd name="T7" fmla="*/ 57 h 408"/>
                  <a:gd name="T8" fmla="*/ 58 w 408"/>
                  <a:gd name="T9" fmla="*/ 108 h 408"/>
                  <a:gd name="T10" fmla="*/ 26 w 408"/>
                  <a:gd name="T11" fmla="*/ 193 h 408"/>
                  <a:gd name="T12" fmla="*/ 66 w 408"/>
                  <a:gd name="T13" fmla="*/ 350 h 408"/>
                </a:gdLst>
                <a:ahLst/>
                <a:cxnLst>
                  <a:cxn ang="0">
                    <a:pos x="T0" y="T1"/>
                  </a:cxn>
                  <a:cxn ang="0">
                    <a:pos x="T2" y="T3"/>
                  </a:cxn>
                  <a:cxn ang="0">
                    <a:pos x="T4" y="T5"/>
                  </a:cxn>
                  <a:cxn ang="0">
                    <a:pos x="T6" y="T7"/>
                  </a:cxn>
                  <a:cxn ang="0">
                    <a:pos x="T8" y="T9"/>
                  </a:cxn>
                  <a:cxn ang="0">
                    <a:pos x="T10" y="T11"/>
                  </a:cxn>
                  <a:cxn ang="0">
                    <a:pos x="T12" y="T13"/>
                  </a:cxn>
                </a:cxnLst>
                <a:rect l="0" t="0" r="r" b="b"/>
                <a:pathLst>
                  <a:path w="408" h="408">
                    <a:moveTo>
                      <a:pt x="66" y="350"/>
                    </a:moveTo>
                    <a:cubicBezTo>
                      <a:pt x="151" y="408"/>
                      <a:pt x="217" y="397"/>
                      <a:pt x="295" y="313"/>
                    </a:cubicBezTo>
                    <a:cubicBezTo>
                      <a:pt x="408" y="190"/>
                      <a:pt x="330" y="113"/>
                      <a:pt x="305" y="89"/>
                    </a:cubicBezTo>
                    <a:cubicBezTo>
                      <a:pt x="259" y="43"/>
                      <a:pt x="190" y="0"/>
                      <a:pt x="120" y="57"/>
                    </a:cubicBezTo>
                    <a:cubicBezTo>
                      <a:pt x="58" y="108"/>
                      <a:pt x="58" y="108"/>
                      <a:pt x="58" y="108"/>
                    </a:cubicBezTo>
                    <a:cubicBezTo>
                      <a:pt x="26" y="193"/>
                      <a:pt x="26" y="193"/>
                      <a:pt x="26" y="193"/>
                    </a:cubicBezTo>
                    <a:cubicBezTo>
                      <a:pt x="0" y="264"/>
                      <a:pt x="13" y="313"/>
                      <a:pt x="66" y="35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Freeform 87">
                <a:extLst>
                  <a:ext uri="{FF2B5EF4-FFF2-40B4-BE49-F238E27FC236}">
                    <a16:creationId xmlns:a16="http://schemas.microsoft.com/office/drawing/2014/main" id="{15568C74-76E2-4FD5-95BD-E9D4B99F9325}"/>
                  </a:ext>
                </a:extLst>
              </p:cNvPr>
              <p:cNvSpPr>
                <a:spLocks/>
              </p:cNvSpPr>
              <p:nvPr/>
            </p:nvSpPr>
            <p:spPr bwMode="auto">
              <a:xfrm>
                <a:off x="915" y="1058"/>
                <a:ext cx="51" cy="55"/>
              </a:xfrm>
              <a:custGeom>
                <a:avLst/>
                <a:gdLst>
                  <a:gd name="T0" fmla="*/ 279 w 432"/>
                  <a:gd name="T1" fmla="*/ 398 h 456"/>
                  <a:gd name="T2" fmla="*/ 359 w 432"/>
                  <a:gd name="T3" fmla="*/ 334 h 456"/>
                  <a:gd name="T4" fmla="*/ 401 w 432"/>
                  <a:gd name="T5" fmla="*/ 249 h 456"/>
                  <a:gd name="T6" fmla="*/ 380 w 432"/>
                  <a:gd name="T7" fmla="*/ 57 h 456"/>
                  <a:gd name="T8" fmla="*/ 189 w 432"/>
                  <a:gd name="T9" fmla="*/ 37 h 456"/>
                  <a:gd name="T10" fmla="*/ 155 w 432"/>
                  <a:gd name="T11" fmla="*/ 57 h 456"/>
                  <a:gd name="T12" fmla="*/ 49 w 432"/>
                  <a:gd name="T13" fmla="*/ 188 h 456"/>
                  <a:gd name="T14" fmla="*/ 62 w 432"/>
                  <a:gd name="T15" fmla="*/ 399 h 456"/>
                  <a:gd name="T16" fmla="*/ 279 w 432"/>
                  <a:gd name="T17" fmla="*/ 39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456">
                    <a:moveTo>
                      <a:pt x="279" y="398"/>
                    </a:moveTo>
                    <a:cubicBezTo>
                      <a:pt x="359" y="334"/>
                      <a:pt x="359" y="334"/>
                      <a:pt x="359" y="334"/>
                    </a:cubicBezTo>
                    <a:cubicBezTo>
                      <a:pt x="401" y="249"/>
                      <a:pt x="401" y="249"/>
                      <a:pt x="401" y="249"/>
                    </a:cubicBezTo>
                    <a:cubicBezTo>
                      <a:pt x="430" y="191"/>
                      <a:pt x="432" y="107"/>
                      <a:pt x="380" y="57"/>
                    </a:cubicBezTo>
                    <a:cubicBezTo>
                      <a:pt x="330" y="9"/>
                      <a:pt x="252" y="0"/>
                      <a:pt x="189" y="37"/>
                    </a:cubicBezTo>
                    <a:cubicBezTo>
                      <a:pt x="155" y="57"/>
                      <a:pt x="155" y="57"/>
                      <a:pt x="155" y="57"/>
                    </a:cubicBezTo>
                    <a:cubicBezTo>
                      <a:pt x="49" y="188"/>
                      <a:pt x="49" y="188"/>
                      <a:pt x="49" y="188"/>
                    </a:cubicBezTo>
                    <a:cubicBezTo>
                      <a:pt x="0" y="249"/>
                      <a:pt x="5" y="346"/>
                      <a:pt x="62" y="399"/>
                    </a:cubicBezTo>
                    <a:cubicBezTo>
                      <a:pt x="121" y="456"/>
                      <a:pt x="219" y="444"/>
                      <a:pt x="279" y="39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88">
                <a:extLst>
                  <a:ext uri="{FF2B5EF4-FFF2-40B4-BE49-F238E27FC236}">
                    <a16:creationId xmlns:a16="http://schemas.microsoft.com/office/drawing/2014/main" id="{6ABE81AB-3E2F-4675-8FF3-012F6CEEFBA3}"/>
                  </a:ext>
                </a:extLst>
              </p:cNvPr>
              <p:cNvSpPr>
                <a:spLocks/>
              </p:cNvSpPr>
              <p:nvPr/>
            </p:nvSpPr>
            <p:spPr bwMode="auto">
              <a:xfrm>
                <a:off x="803" y="803"/>
                <a:ext cx="397" cy="361"/>
              </a:xfrm>
              <a:custGeom>
                <a:avLst/>
                <a:gdLst>
                  <a:gd name="T0" fmla="*/ 3249 w 3312"/>
                  <a:gd name="T1" fmla="*/ 1963 h 3000"/>
                  <a:gd name="T2" fmla="*/ 2308 w 3312"/>
                  <a:gd name="T3" fmla="*/ 1115 h 3000"/>
                  <a:gd name="T4" fmla="*/ 1846 w 3312"/>
                  <a:gd name="T5" fmla="*/ 1041 h 3000"/>
                  <a:gd name="T6" fmla="*/ 1469 w 3312"/>
                  <a:gd name="T7" fmla="*/ 1256 h 3000"/>
                  <a:gd name="T8" fmla="*/ 1265 w 3312"/>
                  <a:gd name="T9" fmla="*/ 1372 h 3000"/>
                  <a:gd name="T10" fmla="*/ 996 w 3312"/>
                  <a:gd name="T11" fmla="*/ 1305 h 3000"/>
                  <a:gd name="T12" fmla="*/ 1045 w 3312"/>
                  <a:gd name="T13" fmla="*/ 998 h 3000"/>
                  <a:gd name="T14" fmla="*/ 1695 w 3312"/>
                  <a:gd name="T15" fmla="*/ 523 h 3000"/>
                  <a:gd name="T16" fmla="*/ 1834 w 3312"/>
                  <a:gd name="T17" fmla="*/ 452 h 3000"/>
                  <a:gd name="T18" fmla="*/ 1734 w 3312"/>
                  <a:gd name="T19" fmla="*/ 450 h 3000"/>
                  <a:gd name="T20" fmla="*/ 1678 w 3312"/>
                  <a:gd name="T21" fmla="*/ 452 h 3000"/>
                  <a:gd name="T22" fmla="*/ 1463 w 3312"/>
                  <a:gd name="T23" fmla="*/ 481 h 3000"/>
                  <a:gd name="T24" fmla="*/ 1361 w 3312"/>
                  <a:gd name="T25" fmla="*/ 498 h 3000"/>
                  <a:gd name="T26" fmla="*/ 1094 w 3312"/>
                  <a:gd name="T27" fmla="*/ 433 h 3000"/>
                  <a:gd name="T28" fmla="*/ 1054 w 3312"/>
                  <a:gd name="T29" fmla="*/ 398 h 3000"/>
                  <a:gd name="T30" fmla="*/ 1117 w 3312"/>
                  <a:gd name="T31" fmla="*/ 329 h 3000"/>
                  <a:gd name="T32" fmla="*/ 1123 w 3312"/>
                  <a:gd name="T33" fmla="*/ 313 h 3000"/>
                  <a:gd name="T34" fmla="*/ 1116 w 3312"/>
                  <a:gd name="T35" fmla="*/ 298 h 3000"/>
                  <a:gd name="T36" fmla="*/ 798 w 3312"/>
                  <a:gd name="T37" fmla="*/ 9 h 3000"/>
                  <a:gd name="T38" fmla="*/ 769 w 3312"/>
                  <a:gd name="T39" fmla="*/ 10 h 3000"/>
                  <a:gd name="T40" fmla="*/ 7 w 3312"/>
                  <a:gd name="T41" fmla="*/ 846 h 3000"/>
                  <a:gd name="T42" fmla="*/ 0 w 3312"/>
                  <a:gd name="T43" fmla="*/ 862 h 3000"/>
                  <a:gd name="T44" fmla="*/ 8 w 3312"/>
                  <a:gd name="T45" fmla="*/ 877 h 3000"/>
                  <a:gd name="T46" fmla="*/ 325 w 3312"/>
                  <a:gd name="T47" fmla="*/ 1166 h 3000"/>
                  <a:gd name="T48" fmla="*/ 340 w 3312"/>
                  <a:gd name="T49" fmla="*/ 1173 h 3000"/>
                  <a:gd name="T50" fmla="*/ 356 w 3312"/>
                  <a:gd name="T51" fmla="*/ 1165 h 3000"/>
                  <a:gd name="T52" fmla="*/ 431 w 3312"/>
                  <a:gd name="T53" fmla="*/ 1083 h 3000"/>
                  <a:gd name="T54" fmla="*/ 468 w 3312"/>
                  <a:gd name="T55" fmla="*/ 1119 h 3000"/>
                  <a:gd name="T56" fmla="*/ 644 w 3312"/>
                  <a:gd name="T57" fmla="*/ 1456 h 3000"/>
                  <a:gd name="T58" fmla="*/ 724 w 3312"/>
                  <a:gd name="T59" fmla="*/ 1665 h 3000"/>
                  <a:gd name="T60" fmla="*/ 782 w 3312"/>
                  <a:gd name="T61" fmla="*/ 1760 h 3000"/>
                  <a:gd name="T62" fmla="*/ 1077 w 3312"/>
                  <a:gd name="T63" fmla="*/ 1782 h 3000"/>
                  <a:gd name="T64" fmla="*/ 1168 w 3312"/>
                  <a:gd name="T65" fmla="*/ 1930 h 3000"/>
                  <a:gd name="T66" fmla="*/ 1171 w 3312"/>
                  <a:gd name="T67" fmla="*/ 2031 h 3000"/>
                  <a:gd name="T68" fmla="*/ 1376 w 3312"/>
                  <a:gd name="T69" fmla="*/ 2099 h 3000"/>
                  <a:gd name="T70" fmla="*/ 1449 w 3312"/>
                  <a:gd name="T71" fmla="*/ 2309 h 3000"/>
                  <a:gd name="T72" fmla="*/ 1623 w 3312"/>
                  <a:gd name="T73" fmla="*/ 2353 h 3000"/>
                  <a:gd name="T74" fmla="*/ 1741 w 3312"/>
                  <a:gd name="T75" fmla="*/ 2538 h 3000"/>
                  <a:gd name="T76" fmla="*/ 1970 w 3312"/>
                  <a:gd name="T77" fmla="*/ 2622 h 3000"/>
                  <a:gd name="T78" fmla="*/ 2027 w 3312"/>
                  <a:gd name="T79" fmla="*/ 2896 h 3000"/>
                  <a:gd name="T80" fmla="*/ 2099 w 3312"/>
                  <a:gd name="T81" fmla="*/ 2947 h 3000"/>
                  <a:gd name="T82" fmla="*/ 2302 w 3312"/>
                  <a:gd name="T83" fmla="*/ 2956 h 3000"/>
                  <a:gd name="T84" fmla="*/ 2360 w 3312"/>
                  <a:gd name="T85" fmla="*/ 2779 h 3000"/>
                  <a:gd name="T86" fmla="*/ 2341 w 3312"/>
                  <a:gd name="T87" fmla="*/ 2672 h 3000"/>
                  <a:gd name="T88" fmla="*/ 2437 w 3312"/>
                  <a:gd name="T89" fmla="*/ 2726 h 3000"/>
                  <a:gd name="T90" fmla="*/ 2644 w 3312"/>
                  <a:gd name="T91" fmla="*/ 2750 h 3000"/>
                  <a:gd name="T92" fmla="*/ 2692 w 3312"/>
                  <a:gd name="T93" fmla="*/ 2592 h 3000"/>
                  <a:gd name="T94" fmla="*/ 2621 w 3312"/>
                  <a:gd name="T95" fmla="*/ 2416 h 3000"/>
                  <a:gd name="T96" fmla="*/ 2771 w 3312"/>
                  <a:gd name="T97" fmla="*/ 2531 h 3000"/>
                  <a:gd name="T98" fmla="*/ 2975 w 3312"/>
                  <a:gd name="T99" fmla="*/ 2520 h 3000"/>
                  <a:gd name="T100" fmla="*/ 2989 w 3312"/>
                  <a:gd name="T101" fmla="*/ 2307 h 3000"/>
                  <a:gd name="T102" fmla="*/ 2810 w 3312"/>
                  <a:gd name="T103" fmla="*/ 2090 h 3000"/>
                  <a:gd name="T104" fmla="*/ 3055 w 3312"/>
                  <a:gd name="T105" fmla="*/ 2229 h 3000"/>
                  <a:gd name="T106" fmla="*/ 3248 w 3312"/>
                  <a:gd name="T107" fmla="*/ 2205 h 3000"/>
                  <a:gd name="T108" fmla="*/ 3249 w 3312"/>
                  <a:gd name="T109" fmla="*/ 1963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2" h="3000">
                    <a:moveTo>
                      <a:pt x="3249" y="1963"/>
                    </a:moveTo>
                    <a:cubicBezTo>
                      <a:pt x="3243" y="1957"/>
                      <a:pt x="2746" y="1494"/>
                      <a:pt x="2308" y="1115"/>
                    </a:cubicBezTo>
                    <a:cubicBezTo>
                      <a:pt x="2201" y="1142"/>
                      <a:pt x="2047" y="1150"/>
                      <a:pt x="1846" y="1041"/>
                    </a:cubicBezTo>
                    <a:cubicBezTo>
                      <a:pt x="1785" y="1071"/>
                      <a:pt x="1590" y="1185"/>
                      <a:pt x="1469" y="1256"/>
                    </a:cubicBezTo>
                    <a:cubicBezTo>
                      <a:pt x="1332" y="1337"/>
                      <a:pt x="1282" y="1366"/>
                      <a:pt x="1265" y="1372"/>
                    </a:cubicBezTo>
                    <a:cubicBezTo>
                      <a:pt x="1220" y="1391"/>
                      <a:pt x="1095" y="1441"/>
                      <a:pt x="996" y="1305"/>
                    </a:cubicBezTo>
                    <a:cubicBezTo>
                      <a:pt x="917" y="1195"/>
                      <a:pt x="934" y="1085"/>
                      <a:pt x="1045" y="998"/>
                    </a:cubicBezTo>
                    <a:cubicBezTo>
                      <a:pt x="1110" y="948"/>
                      <a:pt x="1473" y="676"/>
                      <a:pt x="1695" y="523"/>
                    </a:cubicBezTo>
                    <a:cubicBezTo>
                      <a:pt x="1739" y="492"/>
                      <a:pt x="1785" y="470"/>
                      <a:pt x="1834" y="452"/>
                    </a:cubicBezTo>
                    <a:cubicBezTo>
                      <a:pt x="1807" y="449"/>
                      <a:pt x="1778" y="449"/>
                      <a:pt x="1734" y="450"/>
                    </a:cubicBezTo>
                    <a:cubicBezTo>
                      <a:pt x="1678" y="452"/>
                      <a:pt x="1678" y="452"/>
                      <a:pt x="1678" y="452"/>
                    </a:cubicBezTo>
                    <a:cubicBezTo>
                      <a:pt x="1614" y="457"/>
                      <a:pt x="1541" y="469"/>
                      <a:pt x="1463" y="481"/>
                    </a:cubicBezTo>
                    <a:cubicBezTo>
                      <a:pt x="1430" y="487"/>
                      <a:pt x="1396" y="492"/>
                      <a:pt x="1361" y="498"/>
                    </a:cubicBezTo>
                    <a:cubicBezTo>
                      <a:pt x="1250" y="514"/>
                      <a:pt x="1164" y="492"/>
                      <a:pt x="1094" y="433"/>
                    </a:cubicBezTo>
                    <a:cubicBezTo>
                      <a:pt x="1054" y="398"/>
                      <a:pt x="1054" y="398"/>
                      <a:pt x="1054" y="398"/>
                    </a:cubicBezTo>
                    <a:cubicBezTo>
                      <a:pt x="1117" y="329"/>
                      <a:pt x="1117" y="329"/>
                      <a:pt x="1117" y="329"/>
                    </a:cubicBezTo>
                    <a:cubicBezTo>
                      <a:pt x="1123" y="323"/>
                      <a:pt x="1123" y="317"/>
                      <a:pt x="1123" y="313"/>
                    </a:cubicBezTo>
                    <a:cubicBezTo>
                      <a:pt x="1123" y="309"/>
                      <a:pt x="1122" y="303"/>
                      <a:pt x="1116" y="298"/>
                    </a:cubicBezTo>
                    <a:cubicBezTo>
                      <a:pt x="798" y="9"/>
                      <a:pt x="798" y="9"/>
                      <a:pt x="798" y="9"/>
                    </a:cubicBezTo>
                    <a:cubicBezTo>
                      <a:pt x="790" y="0"/>
                      <a:pt x="776" y="2"/>
                      <a:pt x="769" y="10"/>
                    </a:cubicBezTo>
                    <a:cubicBezTo>
                      <a:pt x="7" y="846"/>
                      <a:pt x="7" y="846"/>
                      <a:pt x="7" y="846"/>
                    </a:cubicBezTo>
                    <a:cubicBezTo>
                      <a:pt x="0" y="853"/>
                      <a:pt x="0" y="859"/>
                      <a:pt x="0" y="862"/>
                    </a:cubicBezTo>
                    <a:cubicBezTo>
                      <a:pt x="0" y="866"/>
                      <a:pt x="2" y="872"/>
                      <a:pt x="8" y="877"/>
                    </a:cubicBezTo>
                    <a:cubicBezTo>
                      <a:pt x="325" y="1166"/>
                      <a:pt x="325" y="1166"/>
                      <a:pt x="325" y="1166"/>
                    </a:cubicBezTo>
                    <a:cubicBezTo>
                      <a:pt x="332" y="1171"/>
                      <a:pt x="338" y="1171"/>
                      <a:pt x="340" y="1173"/>
                    </a:cubicBezTo>
                    <a:cubicBezTo>
                      <a:pt x="345" y="1173"/>
                      <a:pt x="350" y="1170"/>
                      <a:pt x="356" y="1165"/>
                    </a:cubicBezTo>
                    <a:cubicBezTo>
                      <a:pt x="431" y="1083"/>
                      <a:pt x="431" y="1083"/>
                      <a:pt x="431" y="1083"/>
                    </a:cubicBezTo>
                    <a:cubicBezTo>
                      <a:pt x="468" y="1119"/>
                      <a:pt x="468" y="1119"/>
                      <a:pt x="468" y="1119"/>
                    </a:cubicBezTo>
                    <a:cubicBezTo>
                      <a:pt x="545" y="1192"/>
                      <a:pt x="576" y="1274"/>
                      <a:pt x="644" y="1456"/>
                    </a:cubicBezTo>
                    <a:cubicBezTo>
                      <a:pt x="665" y="1513"/>
                      <a:pt x="691" y="1583"/>
                      <a:pt x="724" y="1665"/>
                    </a:cubicBezTo>
                    <a:cubicBezTo>
                      <a:pt x="733" y="1690"/>
                      <a:pt x="754" y="1723"/>
                      <a:pt x="782" y="1760"/>
                    </a:cubicBezTo>
                    <a:cubicBezTo>
                      <a:pt x="924" y="1679"/>
                      <a:pt x="1027" y="1748"/>
                      <a:pt x="1077" y="1782"/>
                    </a:cubicBezTo>
                    <a:cubicBezTo>
                      <a:pt x="1123" y="1814"/>
                      <a:pt x="1156" y="1866"/>
                      <a:pt x="1168" y="1930"/>
                    </a:cubicBezTo>
                    <a:cubicBezTo>
                      <a:pt x="1175" y="1965"/>
                      <a:pt x="1176" y="1998"/>
                      <a:pt x="1171" y="2031"/>
                    </a:cubicBezTo>
                    <a:cubicBezTo>
                      <a:pt x="1244" y="2023"/>
                      <a:pt x="1319" y="2048"/>
                      <a:pt x="1376" y="2099"/>
                    </a:cubicBezTo>
                    <a:cubicBezTo>
                      <a:pt x="1431" y="2153"/>
                      <a:pt x="1457" y="2231"/>
                      <a:pt x="1449" y="2309"/>
                    </a:cubicBezTo>
                    <a:cubicBezTo>
                      <a:pt x="1507" y="2302"/>
                      <a:pt x="1565" y="2315"/>
                      <a:pt x="1623" y="2353"/>
                    </a:cubicBezTo>
                    <a:cubicBezTo>
                      <a:pt x="1700" y="2402"/>
                      <a:pt x="1735" y="2472"/>
                      <a:pt x="1741" y="2538"/>
                    </a:cubicBezTo>
                    <a:cubicBezTo>
                      <a:pt x="1817" y="2522"/>
                      <a:pt x="1897" y="2551"/>
                      <a:pt x="1970" y="2622"/>
                    </a:cubicBezTo>
                    <a:cubicBezTo>
                      <a:pt x="2052" y="2704"/>
                      <a:pt x="2071" y="2802"/>
                      <a:pt x="2027" y="2896"/>
                    </a:cubicBezTo>
                    <a:cubicBezTo>
                      <a:pt x="2053" y="2915"/>
                      <a:pt x="2076" y="2932"/>
                      <a:pt x="2099" y="2947"/>
                    </a:cubicBezTo>
                    <a:cubicBezTo>
                      <a:pt x="2178" y="2998"/>
                      <a:pt x="2250" y="3000"/>
                      <a:pt x="2302" y="2956"/>
                    </a:cubicBezTo>
                    <a:cubicBezTo>
                      <a:pt x="2378" y="2891"/>
                      <a:pt x="2367" y="2824"/>
                      <a:pt x="2360" y="2779"/>
                    </a:cubicBezTo>
                    <a:cubicBezTo>
                      <a:pt x="2341" y="2672"/>
                      <a:pt x="2341" y="2672"/>
                      <a:pt x="2341" y="2672"/>
                    </a:cubicBezTo>
                    <a:cubicBezTo>
                      <a:pt x="2437" y="2726"/>
                      <a:pt x="2437" y="2726"/>
                      <a:pt x="2437" y="2726"/>
                    </a:cubicBezTo>
                    <a:cubicBezTo>
                      <a:pt x="2504" y="2765"/>
                      <a:pt x="2586" y="2801"/>
                      <a:pt x="2644" y="2750"/>
                    </a:cubicBezTo>
                    <a:cubicBezTo>
                      <a:pt x="2696" y="2706"/>
                      <a:pt x="2713" y="2646"/>
                      <a:pt x="2692" y="2592"/>
                    </a:cubicBezTo>
                    <a:cubicBezTo>
                      <a:pt x="2621" y="2416"/>
                      <a:pt x="2621" y="2416"/>
                      <a:pt x="2621" y="2416"/>
                    </a:cubicBezTo>
                    <a:cubicBezTo>
                      <a:pt x="2771" y="2531"/>
                      <a:pt x="2771" y="2531"/>
                      <a:pt x="2771" y="2531"/>
                    </a:cubicBezTo>
                    <a:cubicBezTo>
                      <a:pt x="2834" y="2579"/>
                      <a:pt x="2919" y="2575"/>
                      <a:pt x="2975" y="2520"/>
                    </a:cubicBezTo>
                    <a:cubicBezTo>
                      <a:pt x="3034" y="2462"/>
                      <a:pt x="3039" y="2369"/>
                      <a:pt x="2989" y="2307"/>
                    </a:cubicBezTo>
                    <a:cubicBezTo>
                      <a:pt x="2810" y="2090"/>
                      <a:pt x="2810" y="2090"/>
                      <a:pt x="2810" y="2090"/>
                    </a:cubicBezTo>
                    <a:cubicBezTo>
                      <a:pt x="3055" y="2229"/>
                      <a:pt x="3055" y="2229"/>
                      <a:pt x="3055" y="2229"/>
                    </a:cubicBezTo>
                    <a:cubicBezTo>
                      <a:pt x="3117" y="2266"/>
                      <a:pt x="3195" y="2256"/>
                      <a:pt x="3248" y="2205"/>
                    </a:cubicBezTo>
                    <a:cubicBezTo>
                      <a:pt x="3310" y="2134"/>
                      <a:pt x="3312" y="2031"/>
                      <a:pt x="3249" y="196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5" name="Freeform 92">
              <a:extLst>
                <a:ext uri="{FF2B5EF4-FFF2-40B4-BE49-F238E27FC236}">
                  <a16:creationId xmlns:a16="http://schemas.microsoft.com/office/drawing/2014/main" id="{B4338730-0A4B-4B1B-9BD0-86CD730D0604}"/>
                </a:ext>
              </a:extLst>
            </p:cNvPr>
            <p:cNvSpPr>
              <a:spLocks noEditPoints="1"/>
            </p:cNvSpPr>
            <p:nvPr/>
          </p:nvSpPr>
          <p:spPr bwMode="auto">
            <a:xfrm>
              <a:off x="-869520" y="2021356"/>
              <a:ext cx="270238" cy="313390"/>
            </a:xfrm>
            <a:custGeom>
              <a:avLst/>
              <a:gdLst>
                <a:gd name="T0" fmla="*/ 1546 w 1588"/>
                <a:gd name="T1" fmla="*/ 301 h 1844"/>
                <a:gd name="T2" fmla="*/ 1360 w 1588"/>
                <a:gd name="T3" fmla="*/ 272 h 1844"/>
                <a:gd name="T4" fmla="*/ 830 w 1588"/>
                <a:gd name="T5" fmla="*/ 43 h 1844"/>
                <a:gd name="T6" fmla="*/ 744 w 1588"/>
                <a:gd name="T7" fmla="*/ 43 h 1844"/>
                <a:gd name="T8" fmla="*/ 43 w 1588"/>
                <a:gd name="T9" fmla="*/ 301 h 1844"/>
                <a:gd name="T10" fmla="*/ 0 w 1588"/>
                <a:gd name="T11" fmla="*/ 358 h 1844"/>
                <a:gd name="T12" fmla="*/ 0 w 1588"/>
                <a:gd name="T13" fmla="*/ 987 h 1844"/>
                <a:gd name="T14" fmla="*/ 15 w 1588"/>
                <a:gd name="T15" fmla="*/ 1158 h 1844"/>
                <a:gd name="T16" fmla="*/ 229 w 1588"/>
                <a:gd name="T17" fmla="*/ 1501 h 1844"/>
                <a:gd name="T18" fmla="*/ 773 w 1588"/>
                <a:gd name="T19" fmla="*/ 1844 h 1844"/>
                <a:gd name="T20" fmla="*/ 816 w 1588"/>
                <a:gd name="T21" fmla="*/ 1844 h 1844"/>
                <a:gd name="T22" fmla="*/ 1031 w 1588"/>
                <a:gd name="T23" fmla="*/ 1744 h 1844"/>
                <a:gd name="T24" fmla="*/ 1445 w 1588"/>
                <a:gd name="T25" fmla="*/ 1401 h 1844"/>
                <a:gd name="T26" fmla="*/ 1588 w 1588"/>
                <a:gd name="T27" fmla="*/ 1058 h 1844"/>
                <a:gd name="T28" fmla="*/ 1588 w 1588"/>
                <a:gd name="T29" fmla="*/ 701 h 1844"/>
                <a:gd name="T30" fmla="*/ 1588 w 1588"/>
                <a:gd name="T31" fmla="*/ 344 h 1844"/>
                <a:gd name="T32" fmla="*/ 1546 w 1588"/>
                <a:gd name="T33" fmla="*/ 301 h 1844"/>
                <a:gd name="T34" fmla="*/ 802 w 1588"/>
                <a:gd name="T35" fmla="*/ 1087 h 1844"/>
                <a:gd name="T36" fmla="*/ 687 w 1588"/>
                <a:gd name="T37" fmla="*/ 1201 h 1844"/>
                <a:gd name="T38" fmla="*/ 558 w 1588"/>
                <a:gd name="T39" fmla="*/ 1087 h 1844"/>
                <a:gd name="T40" fmla="*/ 415 w 1588"/>
                <a:gd name="T41" fmla="*/ 944 h 1844"/>
                <a:gd name="T42" fmla="*/ 544 w 1588"/>
                <a:gd name="T43" fmla="*/ 815 h 1844"/>
                <a:gd name="T44" fmla="*/ 687 w 1588"/>
                <a:gd name="T45" fmla="*/ 958 h 1844"/>
                <a:gd name="T46" fmla="*/ 1045 w 1588"/>
                <a:gd name="T47" fmla="*/ 601 h 1844"/>
                <a:gd name="T48" fmla="*/ 1159 w 1588"/>
                <a:gd name="T49" fmla="*/ 729 h 1844"/>
                <a:gd name="T50" fmla="*/ 802 w 1588"/>
                <a:gd name="T51" fmla="*/ 1087 h 1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8" h="1844">
                  <a:moveTo>
                    <a:pt x="1546" y="301"/>
                  </a:moveTo>
                  <a:cubicBezTo>
                    <a:pt x="1488" y="301"/>
                    <a:pt x="1417" y="286"/>
                    <a:pt x="1360" y="272"/>
                  </a:cubicBezTo>
                  <a:cubicBezTo>
                    <a:pt x="1174" y="229"/>
                    <a:pt x="988" y="143"/>
                    <a:pt x="830" y="43"/>
                  </a:cubicBezTo>
                  <a:cubicBezTo>
                    <a:pt x="802" y="15"/>
                    <a:pt x="802" y="0"/>
                    <a:pt x="744" y="43"/>
                  </a:cubicBezTo>
                  <a:cubicBezTo>
                    <a:pt x="544" y="186"/>
                    <a:pt x="315" y="286"/>
                    <a:pt x="43" y="301"/>
                  </a:cubicBezTo>
                  <a:cubicBezTo>
                    <a:pt x="0" y="301"/>
                    <a:pt x="0" y="315"/>
                    <a:pt x="0" y="358"/>
                  </a:cubicBezTo>
                  <a:cubicBezTo>
                    <a:pt x="0" y="572"/>
                    <a:pt x="0" y="787"/>
                    <a:pt x="0" y="987"/>
                  </a:cubicBezTo>
                  <a:cubicBezTo>
                    <a:pt x="0" y="1044"/>
                    <a:pt x="0" y="1101"/>
                    <a:pt x="15" y="1158"/>
                  </a:cubicBezTo>
                  <a:cubicBezTo>
                    <a:pt x="43" y="1287"/>
                    <a:pt x="129" y="1401"/>
                    <a:pt x="229" y="1501"/>
                  </a:cubicBezTo>
                  <a:cubicBezTo>
                    <a:pt x="372" y="1659"/>
                    <a:pt x="573" y="1759"/>
                    <a:pt x="773" y="1844"/>
                  </a:cubicBezTo>
                  <a:cubicBezTo>
                    <a:pt x="787" y="1844"/>
                    <a:pt x="802" y="1844"/>
                    <a:pt x="816" y="1844"/>
                  </a:cubicBezTo>
                  <a:cubicBezTo>
                    <a:pt x="887" y="1802"/>
                    <a:pt x="959" y="1787"/>
                    <a:pt x="1031" y="1744"/>
                  </a:cubicBezTo>
                  <a:cubicBezTo>
                    <a:pt x="1188" y="1659"/>
                    <a:pt x="1331" y="1559"/>
                    <a:pt x="1445" y="1401"/>
                  </a:cubicBezTo>
                  <a:cubicBezTo>
                    <a:pt x="1517" y="1301"/>
                    <a:pt x="1574" y="1187"/>
                    <a:pt x="1588" y="1058"/>
                  </a:cubicBezTo>
                  <a:cubicBezTo>
                    <a:pt x="1588" y="944"/>
                    <a:pt x="1588" y="815"/>
                    <a:pt x="1588" y="701"/>
                  </a:cubicBezTo>
                  <a:cubicBezTo>
                    <a:pt x="1588" y="587"/>
                    <a:pt x="1588" y="472"/>
                    <a:pt x="1588" y="344"/>
                  </a:cubicBezTo>
                  <a:cubicBezTo>
                    <a:pt x="1588" y="315"/>
                    <a:pt x="1574" y="315"/>
                    <a:pt x="1546" y="301"/>
                  </a:cubicBezTo>
                  <a:close/>
                  <a:moveTo>
                    <a:pt x="802" y="1087"/>
                  </a:moveTo>
                  <a:cubicBezTo>
                    <a:pt x="687" y="1201"/>
                    <a:pt x="687" y="1201"/>
                    <a:pt x="687" y="1201"/>
                  </a:cubicBezTo>
                  <a:cubicBezTo>
                    <a:pt x="558" y="1087"/>
                    <a:pt x="558" y="1087"/>
                    <a:pt x="558" y="1087"/>
                  </a:cubicBezTo>
                  <a:cubicBezTo>
                    <a:pt x="415" y="944"/>
                    <a:pt x="415" y="944"/>
                    <a:pt x="415" y="944"/>
                  </a:cubicBezTo>
                  <a:cubicBezTo>
                    <a:pt x="544" y="815"/>
                    <a:pt x="544" y="815"/>
                    <a:pt x="544" y="815"/>
                  </a:cubicBezTo>
                  <a:cubicBezTo>
                    <a:pt x="687" y="958"/>
                    <a:pt x="687" y="958"/>
                    <a:pt x="687" y="958"/>
                  </a:cubicBezTo>
                  <a:cubicBezTo>
                    <a:pt x="1045" y="601"/>
                    <a:pt x="1045" y="601"/>
                    <a:pt x="1045" y="601"/>
                  </a:cubicBezTo>
                  <a:cubicBezTo>
                    <a:pt x="1159" y="729"/>
                    <a:pt x="1159" y="729"/>
                    <a:pt x="1159" y="729"/>
                  </a:cubicBezTo>
                  <a:lnTo>
                    <a:pt x="802" y="1087"/>
                  </a:lnTo>
                  <a:close/>
                </a:path>
              </a:pathLst>
            </a:custGeom>
            <a:grp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3" name="Gruppieren 72">
            <a:extLst>
              <a:ext uri="{FF2B5EF4-FFF2-40B4-BE49-F238E27FC236}">
                <a16:creationId xmlns:a16="http://schemas.microsoft.com/office/drawing/2014/main" id="{CD8019CA-F4C5-40E7-B648-7E09E05289BE}"/>
              </a:ext>
            </a:extLst>
          </p:cNvPr>
          <p:cNvGrpSpPr/>
          <p:nvPr/>
        </p:nvGrpSpPr>
        <p:grpSpPr>
          <a:xfrm>
            <a:off x="9880041" y="2218709"/>
            <a:ext cx="1032455" cy="599534"/>
            <a:chOff x="1274764" y="684689"/>
            <a:chExt cx="2338805" cy="1358116"/>
          </a:xfrm>
        </p:grpSpPr>
        <p:grpSp>
          <p:nvGrpSpPr>
            <p:cNvPr id="29" name="Group 95">
              <a:extLst>
                <a:ext uri="{FF2B5EF4-FFF2-40B4-BE49-F238E27FC236}">
                  <a16:creationId xmlns:a16="http://schemas.microsoft.com/office/drawing/2014/main" id="{262AC04D-F344-4A53-B31C-17EB55BD10D1}"/>
                </a:ext>
              </a:extLst>
            </p:cNvPr>
            <p:cNvGrpSpPr>
              <a:grpSpLocks noChangeAspect="1"/>
            </p:cNvGrpSpPr>
            <p:nvPr/>
          </p:nvGrpSpPr>
          <p:grpSpPr bwMode="auto">
            <a:xfrm>
              <a:off x="1274764" y="1274763"/>
              <a:ext cx="588963" cy="720725"/>
              <a:chOff x="803" y="803"/>
              <a:chExt cx="371" cy="454"/>
            </a:xfrm>
            <a:solidFill>
              <a:schemeClr val="accent1"/>
            </a:solidFill>
          </p:grpSpPr>
          <p:sp>
            <p:nvSpPr>
              <p:cNvPr id="31" name="Freeform 96">
                <a:extLst>
                  <a:ext uri="{FF2B5EF4-FFF2-40B4-BE49-F238E27FC236}">
                    <a16:creationId xmlns:a16="http://schemas.microsoft.com/office/drawing/2014/main" id="{C8C85726-C3AE-46C1-92CA-9650CA2F838F}"/>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Oval 97">
                <a:extLst>
                  <a:ext uri="{FF2B5EF4-FFF2-40B4-BE49-F238E27FC236}">
                    <a16:creationId xmlns:a16="http://schemas.microsoft.com/office/drawing/2014/main" id="{5051A2F1-4929-44FE-986B-917112D6F775}"/>
                  </a:ext>
                </a:extLst>
              </p:cNvPr>
              <p:cNvSpPr>
                <a:spLocks noChangeArrowheads="1"/>
              </p:cNvSpPr>
              <p:nvPr/>
            </p:nvSpPr>
            <p:spPr bwMode="auto">
              <a:xfrm>
                <a:off x="871" y="803"/>
                <a:ext cx="230" cy="230"/>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5" name="Group 100">
              <a:extLst>
                <a:ext uri="{FF2B5EF4-FFF2-40B4-BE49-F238E27FC236}">
                  <a16:creationId xmlns:a16="http://schemas.microsoft.com/office/drawing/2014/main" id="{F08BFC14-299F-412F-B5E1-C1A99E4E6F82}"/>
                </a:ext>
              </a:extLst>
            </p:cNvPr>
            <p:cNvGrpSpPr>
              <a:grpSpLocks noChangeAspect="1"/>
            </p:cNvGrpSpPr>
            <p:nvPr/>
          </p:nvGrpSpPr>
          <p:grpSpPr bwMode="auto">
            <a:xfrm>
              <a:off x="2194930" y="1169988"/>
              <a:ext cx="498475" cy="825500"/>
              <a:chOff x="804" y="803"/>
              <a:chExt cx="314" cy="520"/>
            </a:xfrm>
            <a:solidFill>
              <a:schemeClr val="accent1"/>
            </a:solidFill>
          </p:grpSpPr>
          <p:sp>
            <p:nvSpPr>
              <p:cNvPr id="37" name="Freeform 101">
                <a:extLst>
                  <a:ext uri="{FF2B5EF4-FFF2-40B4-BE49-F238E27FC236}">
                    <a16:creationId xmlns:a16="http://schemas.microsoft.com/office/drawing/2014/main" id="{33F8A9E9-DD79-4CFC-BF8C-E9363BA05BEB}"/>
                  </a:ext>
                </a:extLst>
              </p:cNvPr>
              <p:cNvSpPr>
                <a:spLocks/>
              </p:cNvSpPr>
              <p:nvPr/>
            </p:nvSpPr>
            <p:spPr bwMode="auto">
              <a:xfrm>
                <a:off x="846" y="803"/>
                <a:ext cx="229" cy="173"/>
              </a:xfrm>
              <a:custGeom>
                <a:avLst/>
                <a:gdLst>
                  <a:gd name="T0" fmla="*/ 927 w 956"/>
                  <a:gd name="T1" fmla="*/ 720 h 720"/>
                  <a:gd name="T2" fmla="*/ 956 w 956"/>
                  <a:gd name="T3" fmla="*/ 692 h 720"/>
                  <a:gd name="T4" fmla="*/ 956 w 956"/>
                  <a:gd name="T5" fmla="*/ 620 h 720"/>
                  <a:gd name="T6" fmla="*/ 927 w 956"/>
                  <a:gd name="T7" fmla="*/ 591 h 720"/>
                  <a:gd name="T8" fmla="*/ 736 w 956"/>
                  <a:gd name="T9" fmla="*/ 591 h 720"/>
                  <a:gd name="T10" fmla="*/ 795 w 956"/>
                  <a:gd name="T11" fmla="*/ 29 h 720"/>
                  <a:gd name="T12" fmla="*/ 795 w 956"/>
                  <a:gd name="T13" fmla="*/ 0 h 720"/>
                  <a:gd name="T14" fmla="*/ 780 w 956"/>
                  <a:gd name="T15" fmla="*/ 0 h 720"/>
                  <a:gd name="T16" fmla="*/ 192 w 956"/>
                  <a:gd name="T17" fmla="*/ 0 h 720"/>
                  <a:gd name="T18" fmla="*/ 162 w 956"/>
                  <a:gd name="T19" fmla="*/ 0 h 720"/>
                  <a:gd name="T20" fmla="*/ 162 w 956"/>
                  <a:gd name="T21" fmla="*/ 29 h 720"/>
                  <a:gd name="T22" fmla="*/ 236 w 956"/>
                  <a:gd name="T23" fmla="*/ 591 h 720"/>
                  <a:gd name="T24" fmla="*/ 30 w 956"/>
                  <a:gd name="T25" fmla="*/ 591 h 720"/>
                  <a:gd name="T26" fmla="*/ 0 w 956"/>
                  <a:gd name="T27" fmla="*/ 620 h 720"/>
                  <a:gd name="T28" fmla="*/ 0 w 956"/>
                  <a:gd name="T29" fmla="*/ 692 h 720"/>
                  <a:gd name="T30" fmla="*/ 30 w 956"/>
                  <a:gd name="T31" fmla="*/ 720 h 720"/>
                  <a:gd name="T32" fmla="*/ 927 w 956"/>
                  <a:gd name="T33"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6" h="720">
                    <a:moveTo>
                      <a:pt x="927" y="720"/>
                    </a:moveTo>
                    <a:cubicBezTo>
                      <a:pt x="942" y="720"/>
                      <a:pt x="956" y="706"/>
                      <a:pt x="956" y="692"/>
                    </a:cubicBezTo>
                    <a:cubicBezTo>
                      <a:pt x="956" y="620"/>
                      <a:pt x="956" y="620"/>
                      <a:pt x="956" y="620"/>
                    </a:cubicBezTo>
                    <a:cubicBezTo>
                      <a:pt x="956" y="605"/>
                      <a:pt x="942" y="591"/>
                      <a:pt x="927" y="591"/>
                    </a:cubicBezTo>
                    <a:cubicBezTo>
                      <a:pt x="736" y="591"/>
                      <a:pt x="736" y="591"/>
                      <a:pt x="736" y="591"/>
                    </a:cubicBezTo>
                    <a:cubicBezTo>
                      <a:pt x="795" y="29"/>
                      <a:pt x="795" y="29"/>
                      <a:pt x="795" y="29"/>
                    </a:cubicBezTo>
                    <a:cubicBezTo>
                      <a:pt x="795" y="15"/>
                      <a:pt x="795" y="15"/>
                      <a:pt x="795" y="0"/>
                    </a:cubicBezTo>
                    <a:cubicBezTo>
                      <a:pt x="795" y="0"/>
                      <a:pt x="780" y="0"/>
                      <a:pt x="780" y="0"/>
                    </a:cubicBezTo>
                    <a:cubicBezTo>
                      <a:pt x="192" y="0"/>
                      <a:pt x="192" y="0"/>
                      <a:pt x="192" y="0"/>
                    </a:cubicBezTo>
                    <a:cubicBezTo>
                      <a:pt x="177" y="0"/>
                      <a:pt x="177" y="0"/>
                      <a:pt x="162" y="0"/>
                    </a:cubicBezTo>
                    <a:cubicBezTo>
                      <a:pt x="162" y="15"/>
                      <a:pt x="162" y="15"/>
                      <a:pt x="162" y="29"/>
                    </a:cubicBezTo>
                    <a:cubicBezTo>
                      <a:pt x="236" y="591"/>
                      <a:pt x="236" y="591"/>
                      <a:pt x="236" y="591"/>
                    </a:cubicBezTo>
                    <a:cubicBezTo>
                      <a:pt x="30" y="591"/>
                      <a:pt x="30" y="591"/>
                      <a:pt x="30" y="591"/>
                    </a:cubicBezTo>
                    <a:cubicBezTo>
                      <a:pt x="15" y="591"/>
                      <a:pt x="0" y="605"/>
                      <a:pt x="0" y="620"/>
                    </a:cubicBezTo>
                    <a:cubicBezTo>
                      <a:pt x="0" y="692"/>
                      <a:pt x="0" y="692"/>
                      <a:pt x="0" y="692"/>
                    </a:cubicBezTo>
                    <a:cubicBezTo>
                      <a:pt x="0" y="706"/>
                      <a:pt x="15" y="720"/>
                      <a:pt x="30" y="720"/>
                    </a:cubicBezTo>
                    <a:lnTo>
                      <a:pt x="927" y="72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102">
                <a:extLst>
                  <a:ext uri="{FF2B5EF4-FFF2-40B4-BE49-F238E27FC236}">
                    <a16:creationId xmlns:a16="http://schemas.microsoft.com/office/drawing/2014/main" id="{3C2967AC-C279-473F-9518-5836053F4F0F}"/>
                  </a:ext>
                </a:extLst>
              </p:cNvPr>
              <p:cNvSpPr>
                <a:spLocks/>
              </p:cNvSpPr>
              <p:nvPr/>
            </p:nvSpPr>
            <p:spPr bwMode="auto">
              <a:xfrm>
                <a:off x="804" y="1139"/>
                <a:ext cx="314" cy="184"/>
              </a:xfrm>
              <a:custGeom>
                <a:avLst/>
                <a:gdLst>
                  <a:gd name="T0" fmla="*/ 0 w 1304"/>
                  <a:gd name="T1" fmla="*/ 404 h 764"/>
                  <a:gd name="T2" fmla="*/ 0 w 1304"/>
                  <a:gd name="T3" fmla="*/ 764 h 764"/>
                  <a:gd name="T4" fmla="*/ 1304 w 1304"/>
                  <a:gd name="T5" fmla="*/ 764 h 764"/>
                  <a:gd name="T6" fmla="*/ 1304 w 1304"/>
                  <a:gd name="T7" fmla="*/ 404 h 764"/>
                  <a:gd name="T8" fmla="*/ 982 w 1304"/>
                  <a:gd name="T9" fmla="*/ 0 h 764"/>
                  <a:gd name="T10" fmla="*/ 982 w 1304"/>
                  <a:gd name="T11" fmla="*/ 0 h 764"/>
                  <a:gd name="T12" fmla="*/ 645 w 1304"/>
                  <a:gd name="T13" fmla="*/ 101 h 764"/>
                  <a:gd name="T14" fmla="*/ 308 w 1304"/>
                  <a:gd name="T15" fmla="*/ 0 h 764"/>
                  <a:gd name="T16" fmla="*/ 308 w 1304"/>
                  <a:gd name="T17" fmla="*/ 0 h 764"/>
                  <a:gd name="T18" fmla="*/ 0 w 1304"/>
                  <a:gd name="T19" fmla="*/ 40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4" h="764">
                    <a:moveTo>
                      <a:pt x="0" y="404"/>
                    </a:moveTo>
                    <a:cubicBezTo>
                      <a:pt x="0" y="764"/>
                      <a:pt x="0" y="764"/>
                      <a:pt x="0" y="764"/>
                    </a:cubicBezTo>
                    <a:cubicBezTo>
                      <a:pt x="1304" y="764"/>
                      <a:pt x="1304" y="764"/>
                      <a:pt x="1304" y="764"/>
                    </a:cubicBezTo>
                    <a:cubicBezTo>
                      <a:pt x="1304" y="404"/>
                      <a:pt x="1304" y="404"/>
                      <a:pt x="1304" y="404"/>
                    </a:cubicBezTo>
                    <a:cubicBezTo>
                      <a:pt x="1304" y="231"/>
                      <a:pt x="1158" y="15"/>
                      <a:pt x="982" y="0"/>
                    </a:cubicBezTo>
                    <a:cubicBezTo>
                      <a:pt x="982" y="0"/>
                      <a:pt x="982" y="0"/>
                      <a:pt x="982" y="0"/>
                    </a:cubicBezTo>
                    <a:cubicBezTo>
                      <a:pt x="880" y="73"/>
                      <a:pt x="762" y="101"/>
                      <a:pt x="645" y="101"/>
                    </a:cubicBezTo>
                    <a:cubicBezTo>
                      <a:pt x="528" y="101"/>
                      <a:pt x="411" y="73"/>
                      <a:pt x="308" y="0"/>
                    </a:cubicBezTo>
                    <a:cubicBezTo>
                      <a:pt x="308" y="0"/>
                      <a:pt x="308" y="0"/>
                      <a:pt x="308" y="0"/>
                    </a:cubicBezTo>
                    <a:cubicBezTo>
                      <a:pt x="132" y="15"/>
                      <a:pt x="0" y="231"/>
                      <a:pt x="0" y="404"/>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103">
                <a:extLst>
                  <a:ext uri="{FF2B5EF4-FFF2-40B4-BE49-F238E27FC236}">
                    <a16:creationId xmlns:a16="http://schemas.microsoft.com/office/drawing/2014/main" id="{1911ABE3-11A7-471C-99AD-C8B829B8CC85}"/>
                  </a:ext>
                </a:extLst>
              </p:cNvPr>
              <p:cNvSpPr>
                <a:spLocks/>
              </p:cNvSpPr>
              <p:nvPr/>
            </p:nvSpPr>
            <p:spPr bwMode="auto">
              <a:xfrm>
                <a:off x="861" y="990"/>
                <a:ext cx="196" cy="147"/>
              </a:xfrm>
              <a:custGeom>
                <a:avLst/>
                <a:gdLst>
                  <a:gd name="T0" fmla="*/ 59 w 816"/>
                  <a:gd name="T1" fmla="*/ 0 h 612"/>
                  <a:gd name="T2" fmla="*/ 0 w 816"/>
                  <a:gd name="T3" fmla="*/ 219 h 612"/>
                  <a:gd name="T4" fmla="*/ 408 w 816"/>
                  <a:gd name="T5" fmla="*/ 612 h 612"/>
                  <a:gd name="T6" fmla="*/ 816 w 816"/>
                  <a:gd name="T7" fmla="*/ 219 h 612"/>
                  <a:gd name="T8" fmla="*/ 758 w 816"/>
                  <a:gd name="T9" fmla="*/ 0 h 612"/>
                  <a:gd name="T10" fmla="*/ 59 w 816"/>
                  <a:gd name="T11" fmla="*/ 0 h 612"/>
                </a:gdLst>
                <a:ahLst/>
                <a:cxnLst>
                  <a:cxn ang="0">
                    <a:pos x="T0" y="T1"/>
                  </a:cxn>
                  <a:cxn ang="0">
                    <a:pos x="T2" y="T3"/>
                  </a:cxn>
                  <a:cxn ang="0">
                    <a:pos x="T4" y="T5"/>
                  </a:cxn>
                  <a:cxn ang="0">
                    <a:pos x="T6" y="T7"/>
                  </a:cxn>
                  <a:cxn ang="0">
                    <a:pos x="T8" y="T9"/>
                  </a:cxn>
                  <a:cxn ang="0">
                    <a:pos x="T10" y="T11"/>
                  </a:cxn>
                </a:cxnLst>
                <a:rect l="0" t="0" r="r" b="b"/>
                <a:pathLst>
                  <a:path w="816" h="612">
                    <a:moveTo>
                      <a:pt x="59" y="0"/>
                    </a:moveTo>
                    <a:cubicBezTo>
                      <a:pt x="30" y="59"/>
                      <a:pt x="0" y="132"/>
                      <a:pt x="0" y="219"/>
                    </a:cubicBezTo>
                    <a:cubicBezTo>
                      <a:pt x="0" y="438"/>
                      <a:pt x="190" y="612"/>
                      <a:pt x="408" y="612"/>
                    </a:cubicBezTo>
                    <a:cubicBezTo>
                      <a:pt x="627" y="612"/>
                      <a:pt x="816" y="438"/>
                      <a:pt x="816" y="219"/>
                    </a:cubicBezTo>
                    <a:cubicBezTo>
                      <a:pt x="816" y="132"/>
                      <a:pt x="787" y="59"/>
                      <a:pt x="758" y="0"/>
                    </a:cubicBezTo>
                    <a:lnTo>
                      <a:pt x="59" y="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 name="Group 95">
              <a:extLst>
                <a:ext uri="{FF2B5EF4-FFF2-40B4-BE49-F238E27FC236}">
                  <a16:creationId xmlns:a16="http://schemas.microsoft.com/office/drawing/2014/main" id="{D4315A2F-A0A6-4741-8211-3965F0560ED7}"/>
                </a:ext>
              </a:extLst>
            </p:cNvPr>
            <p:cNvGrpSpPr>
              <a:grpSpLocks noChangeAspect="1"/>
            </p:cNvGrpSpPr>
            <p:nvPr/>
          </p:nvGrpSpPr>
          <p:grpSpPr bwMode="auto">
            <a:xfrm>
              <a:off x="3024606" y="1274763"/>
              <a:ext cx="588963" cy="720725"/>
              <a:chOff x="803" y="803"/>
              <a:chExt cx="371" cy="454"/>
            </a:xfrm>
            <a:solidFill>
              <a:schemeClr val="accent1"/>
            </a:solidFill>
          </p:grpSpPr>
          <p:sp>
            <p:nvSpPr>
              <p:cNvPr id="41" name="Freeform 96">
                <a:extLst>
                  <a:ext uri="{FF2B5EF4-FFF2-40B4-BE49-F238E27FC236}">
                    <a16:creationId xmlns:a16="http://schemas.microsoft.com/office/drawing/2014/main" id="{3F2AECF9-7DDC-483E-B2FD-E5694FB94ADB}"/>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Oval 97">
                <a:extLst>
                  <a:ext uri="{FF2B5EF4-FFF2-40B4-BE49-F238E27FC236}">
                    <a16:creationId xmlns:a16="http://schemas.microsoft.com/office/drawing/2014/main" id="{83AF2156-6F0A-4988-8C69-9D6953FBE7E4}"/>
                  </a:ext>
                </a:extLst>
              </p:cNvPr>
              <p:cNvSpPr>
                <a:spLocks noChangeArrowheads="1"/>
              </p:cNvSpPr>
              <p:nvPr/>
            </p:nvSpPr>
            <p:spPr bwMode="auto">
              <a:xfrm>
                <a:off x="871" y="803"/>
                <a:ext cx="230" cy="230"/>
              </a:xfrm>
              <a:prstGeom prst="ellipse">
                <a:avLst/>
              </a:pr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44" name="Verbinder: gekrümmt 43">
              <a:extLst>
                <a:ext uri="{FF2B5EF4-FFF2-40B4-BE49-F238E27FC236}">
                  <a16:creationId xmlns:a16="http://schemas.microsoft.com/office/drawing/2014/main" id="{2EE8308C-92FF-42B9-8FAA-1123C24F0E9D}"/>
                </a:ext>
              </a:extLst>
            </p:cNvPr>
            <p:cNvCxnSpPr>
              <a:cxnSpLocks/>
            </p:cNvCxnSpPr>
            <p:nvPr/>
          </p:nvCxnSpPr>
          <p:spPr>
            <a:xfrm rot="5400000" flipH="1" flipV="1">
              <a:off x="2440198" y="298242"/>
              <a:ext cx="12700" cy="1749842"/>
            </a:xfrm>
            <a:prstGeom prst="curvedConnector3">
              <a:avLst>
                <a:gd name="adj1" fmla="val 3150000"/>
              </a:avLst>
            </a:prstGeom>
            <a:solidFill>
              <a:srgbClr val="798BB3"/>
            </a:solidFill>
            <a:ln w="9525">
              <a:solidFill>
                <a:srgbClr val="798BB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7" name="Gruppieren 66">
              <a:extLst>
                <a:ext uri="{FF2B5EF4-FFF2-40B4-BE49-F238E27FC236}">
                  <a16:creationId xmlns:a16="http://schemas.microsoft.com/office/drawing/2014/main" id="{1A830331-CD41-4A9A-B68D-13ECA063B66F}"/>
                </a:ext>
              </a:extLst>
            </p:cNvPr>
            <p:cNvGrpSpPr/>
            <p:nvPr/>
          </p:nvGrpSpPr>
          <p:grpSpPr>
            <a:xfrm>
              <a:off x="2085392" y="684689"/>
              <a:ext cx="717549" cy="224473"/>
              <a:chOff x="2085392" y="684689"/>
              <a:chExt cx="717549" cy="224473"/>
            </a:xfrm>
          </p:grpSpPr>
          <p:sp>
            <p:nvSpPr>
              <p:cNvPr id="48" name="Flussdiagramm: Prozess 47">
                <a:extLst>
                  <a:ext uri="{FF2B5EF4-FFF2-40B4-BE49-F238E27FC236}">
                    <a16:creationId xmlns:a16="http://schemas.microsoft.com/office/drawing/2014/main" id="{570CE338-9D1E-4B58-B10B-AA49B0AFB470}"/>
                  </a:ext>
                </a:extLst>
              </p:cNvPr>
              <p:cNvSpPr/>
              <p:nvPr/>
            </p:nvSpPr>
            <p:spPr bwMode="gray">
              <a:xfrm>
                <a:off x="2085392" y="684689"/>
                <a:ext cx="717549" cy="224473"/>
              </a:xfrm>
              <a:prstGeom prst="flowChartProcess">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Flussdiagramm: Prozess 48">
                <a:extLst>
                  <a:ext uri="{FF2B5EF4-FFF2-40B4-BE49-F238E27FC236}">
                    <a16:creationId xmlns:a16="http://schemas.microsoft.com/office/drawing/2014/main" id="{898A442D-72C2-4B45-925B-2AC8FF7F67F2}"/>
                  </a:ext>
                </a:extLst>
              </p:cNvPr>
              <p:cNvSpPr/>
              <p:nvPr/>
            </p:nvSpPr>
            <p:spPr bwMode="gray">
              <a:xfrm>
                <a:off x="2135348" y="724925"/>
                <a:ext cx="144000" cy="144000"/>
              </a:xfrm>
              <a:prstGeom prst="flowChartProcess">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Flussdiagramm: Prozess 49">
                <a:extLst>
                  <a:ext uri="{FF2B5EF4-FFF2-40B4-BE49-F238E27FC236}">
                    <a16:creationId xmlns:a16="http://schemas.microsoft.com/office/drawing/2014/main" id="{44EAB003-424E-485F-B2F5-30940E75041C}"/>
                  </a:ext>
                </a:extLst>
              </p:cNvPr>
              <p:cNvSpPr/>
              <p:nvPr/>
            </p:nvSpPr>
            <p:spPr bwMode="gray">
              <a:xfrm>
                <a:off x="2372167" y="724925"/>
                <a:ext cx="144000" cy="144000"/>
              </a:xfrm>
              <a:prstGeom prst="flowChartProcess">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Flussdiagramm: Prozess 50">
                <a:extLst>
                  <a:ext uri="{FF2B5EF4-FFF2-40B4-BE49-F238E27FC236}">
                    <a16:creationId xmlns:a16="http://schemas.microsoft.com/office/drawing/2014/main" id="{96EF1D69-4F59-4353-BBBA-9D7AA4CBFAEB}"/>
                  </a:ext>
                </a:extLst>
              </p:cNvPr>
              <p:cNvSpPr/>
              <p:nvPr/>
            </p:nvSpPr>
            <p:spPr bwMode="gray">
              <a:xfrm>
                <a:off x="2608986" y="724925"/>
                <a:ext cx="144000" cy="144000"/>
              </a:xfrm>
              <a:prstGeom prst="flowChartProcess">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4" name="Gerader Verbinder 53">
                <a:extLst>
                  <a:ext uri="{FF2B5EF4-FFF2-40B4-BE49-F238E27FC236}">
                    <a16:creationId xmlns:a16="http://schemas.microsoft.com/office/drawing/2014/main" id="{17224D49-1C88-4DAA-8DF6-2D67B669857B}"/>
                  </a:ext>
                </a:extLst>
              </p:cNvPr>
              <p:cNvCxnSpPr>
                <a:stCxn id="49" idx="3"/>
                <a:endCxn id="50" idx="1"/>
              </p:cNvCxnSpPr>
              <p:nvPr/>
            </p:nvCxnSpPr>
            <p:spPr>
              <a:xfrm>
                <a:off x="2279348" y="796925"/>
                <a:ext cx="92819" cy="0"/>
              </a:xfrm>
              <a:prstGeom prst="line">
                <a:avLst/>
              </a:prstGeom>
              <a:ln w="9525">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005956AE-8B8A-48BA-9CFE-538F70762846}"/>
                  </a:ext>
                </a:extLst>
              </p:cNvPr>
              <p:cNvCxnSpPr>
                <a:cxnSpLocks/>
                <a:stCxn id="50" idx="3"/>
                <a:endCxn id="51" idx="1"/>
              </p:cNvCxnSpPr>
              <p:nvPr/>
            </p:nvCxnSpPr>
            <p:spPr>
              <a:xfrm>
                <a:off x="2516167" y="796925"/>
                <a:ext cx="92819" cy="0"/>
              </a:xfrm>
              <a:prstGeom prst="line">
                <a:avLst/>
              </a:prstGeom>
              <a:ln w="9525">
                <a:solidFill>
                  <a:srgbClr val="798BB3"/>
                </a:solidFill>
              </a:ln>
            </p:spPr>
            <p:style>
              <a:lnRef idx="1">
                <a:schemeClr val="accent1"/>
              </a:lnRef>
              <a:fillRef idx="0">
                <a:schemeClr val="accent1"/>
              </a:fillRef>
              <a:effectRef idx="0">
                <a:schemeClr val="accent1"/>
              </a:effectRef>
              <a:fontRef idx="minor">
                <a:schemeClr val="tx1"/>
              </a:fontRef>
            </p:style>
          </p:cxnSp>
        </p:grpSp>
        <p:sp>
          <p:nvSpPr>
            <p:cNvPr id="58" name="Multiplikationszeichen 57">
              <a:extLst>
                <a:ext uri="{FF2B5EF4-FFF2-40B4-BE49-F238E27FC236}">
                  <a16:creationId xmlns:a16="http://schemas.microsoft.com/office/drawing/2014/main" id="{D4F1A013-2EEE-40FB-B523-100B42006F12}"/>
                </a:ext>
              </a:extLst>
            </p:cNvPr>
            <p:cNvSpPr/>
            <p:nvPr/>
          </p:nvSpPr>
          <p:spPr bwMode="gray">
            <a:xfrm>
              <a:off x="2263192" y="1680855"/>
              <a:ext cx="361950" cy="361950"/>
            </a:xfrm>
            <a:prstGeom prst="mathMultiply">
              <a:avLst>
                <a:gd name="adj1" fmla="val 14492"/>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1" name="Gerade Verbindung mit Pfeil 60">
              <a:extLst>
                <a:ext uri="{FF2B5EF4-FFF2-40B4-BE49-F238E27FC236}">
                  <a16:creationId xmlns:a16="http://schemas.microsoft.com/office/drawing/2014/main" id="{DAB7A294-14FA-4CD3-89D8-94FC1E2927E7}"/>
                </a:ext>
              </a:extLst>
            </p:cNvPr>
            <p:cNvCxnSpPr>
              <a:cxnSpLocks/>
            </p:cNvCxnSpPr>
            <p:nvPr/>
          </p:nvCxnSpPr>
          <p:spPr>
            <a:xfrm>
              <a:off x="1875563" y="1857849"/>
              <a:ext cx="307531" cy="0"/>
            </a:xfrm>
            <a:prstGeom prst="straightConnector1">
              <a:avLst/>
            </a:prstGeom>
            <a:ln w="9525">
              <a:solidFill>
                <a:srgbClr val="798BB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479CD57E-8095-471A-9639-8D29D792B201}"/>
                </a:ext>
              </a:extLst>
            </p:cNvPr>
            <p:cNvCxnSpPr>
              <a:cxnSpLocks/>
            </p:cNvCxnSpPr>
            <p:nvPr/>
          </p:nvCxnSpPr>
          <p:spPr>
            <a:xfrm>
              <a:off x="2705240" y="1857849"/>
              <a:ext cx="307531" cy="0"/>
            </a:xfrm>
            <a:prstGeom prst="straightConnector1">
              <a:avLst/>
            </a:prstGeom>
            <a:ln w="9525">
              <a:solidFill>
                <a:srgbClr val="798BB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9" name="Gruppieren 68">
              <a:extLst>
                <a:ext uri="{FF2B5EF4-FFF2-40B4-BE49-F238E27FC236}">
                  <a16:creationId xmlns:a16="http://schemas.microsoft.com/office/drawing/2014/main" id="{A5508E6C-F97C-4869-96E5-BEBB90A520F5}"/>
                </a:ext>
              </a:extLst>
            </p:cNvPr>
            <p:cNvGrpSpPr/>
            <p:nvPr/>
          </p:nvGrpSpPr>
          <p:grpSpPr>
            <a:xfrm>
              <a:off x="1956710" y="1778612"/>
              <a:ext cx="149448" cy="149448"/>
              <a:chOff x="1525701" y="1764326"/>
              <a:chExt cx="149448" cy="149448"/>
            </a:xfrm>
          </p:grpSpPr>
          <p:sp>
            <p:nvSpPr>
              <p:cNvPr id="66" name="Flussdiagramm: Prozess 65">
                <a:extLst>
                  <a:ext uri="{FF2B5EF4-FFF2-40B4-BE49-F238E27FC236}">
                    <a16:creationId xmlns:a16="http://schemas.microsoft.com/office/drawing/2014/main" id="{BD29737A-53B3-4914-AB1C-608117F7CF45}"/>
                  </a:ext>
                </a:extLst>
              </p:cNvPr>
              <p:cNvSpPr/>
              <p:nvPr/>
            </p:nvSpPr>
            <p:spPr bwMode="gray">
              <a:xfrm>
                <a:off x="1546425" y="1785050"/>
                <a:ext cx="108000" cy="108000"/>
              </a:xfrm>
              <a:prstGeom prst="flowChartProcess">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5" name="Multiplikationszeichen 64">
                <a:extLst>
                  <a:ext uri="{FF2B5EF4-FFF2-40B4-BE49-F238E27FC236}">
                    <a16:creationId xmlns:a16="http://schemas.microsoft.com/office/drawing/2014/main" id="{EF646F1A-A1A1-4018-962B-7BBB32E78958}"/>
                  </a:ext>
                </a:extLst>
              </p:cNvPr>
              <p:cNvSpPr/>
              <p:nvPr/>
            </p:nvSpPr>
            <p:spPr bwMode="gray">
              <a:xfrm>
                <a:off x="1525701" y="1764326"/>
                <a:ext cx="149448" cy="149448"/>
              </a:xfrm>
              <a:prstGeom prst="mathMultiply">
                <a:avLst>
                  <a:gd name="adj1" fmla="val 14492"/>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0" name="Gruppieren 69">
              <a:extLst>
                <a:ext uri="{FF2B5EF4-FFF2-40B4-BE49-F238E27FC236}">
                  <a16:creationId xmlns:a16="http://schemas.microsoft.com/office/drawing/2014/main" id="{7205F679-B0B8-4578-A0D1-32C0E2902BAC}"/>
                </a:ext>
              </a:extLst>
            </p:cNvPr>
            <p:cNvGrpSpPr/>
            <p:nvPr/>
          </p:nvGrpSpPr>
          <p:grpSpPr>
            <a:xfrm>
              <a:off x="2784281" y="1778612"/>
              <a:ext cx="149448" cy="149448"/>
              <a:chOff x="1525701" y="1764326"/>
              <a:chExt cx="149448" cy="149448"/>
            </a:xfrm>
          </p:grpSpPr>
          <p:sp>
            <p:nvSpPr>
              <p:cNvPr id="71" name="Flussdiagramm: Prozess 70">
                <a:extLst>
                  <a:ext uri="{FF2B5EF4-FFF2-40B4-BE49-F238E27FC236}">
                    <a16:creationId xmlns:a16="http://schemas.microsoft.com/office/drawing/2014/main" id="{D8B7CF48-2DE3-4215-87E6-DC076B490D85}"/>
                  </a:ext>
                </a:extLst>
              </p:cNvPr>
              <p:cNvSpPr/>
              <p:nvPr/>
            </p:nvSpPr>
            <p:spPr bwMode="gray">
              <a:xfrm>
                <a:off x="1546425" y="1785050"/>
                <a:ext cx="108000" cy="108000"/>
              </a:xfrm>
              <a:prstGeom prst="flowChartProcess">
                <a:avLst/>
              </a:prstGeom>
              <a:solidFill>
                <a:srgbClr val="E4E8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2" name="Multiplikationszeichen 71">
                <a:extLst>
                  <a:ext uri="{FF2B5EF4-FFF2-40B4-BE49-F238E27FC236}">
                    <a16:creationId xmlns:a16="http://schemas.microsoft.com/office/drawing/2014/main" id="{D6B2792A-C92C-4D2B-BEC4-8097A9D7DB4D}"/>
                  </a:ext>
                </a:extLst>
              </p:cNvPr>
              <p:cNvSpPr/>
              <p:nvPr/>
            </p:nvSpPr>
            <p:spPr bwMode="gray">
              <a:xfrm>
                <a:off x="1525701" y="1764326"/>
                <a:ext cx="149448" cy="149448"/>
              </a:xfrm>
              <a:prstGeom prst="mathMultiply">
                <a:avLst>
                  <a:gd name="adj1" fmla="val 14492"/>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03" name="Gruppieren 102">
            <a:extLst>
              <a:ext uri="{FF2B5EF4-FFF2-40B4-BE49-F238E27FC236}">
                <a16:creationId xmlns:a16="http://schemas.microsoft.com/office/drawing/2014/main" id="{8C0CCBB0-4137-4949-84F8-C68C8350D1E0}"/>
              </a:ext>
            </a:extLst>
          </p:cNvPr>
          <p:cNvGrpSpPr/>
          <p:nvPr/>
        </p:nvGrpSpPr>
        <p:grpSpPr>
          <a:xfrm>
            <a:off x="986075" y="2312612"/>
            <a:ext cx="1277737" cy="505631"/>
            <a:chOff x="-1141521" y="2002604"/>
            <a:chExt cx="1695984" cy="671142"/>
          </a:xfrm>
        </p:grpSpPr>
        <p:grpSp>
          <p:nvGrpSpPr>
            <p:cNvPr id="100" name="Gruppieren 99">
              <a:extLst>
                <a:ext uri="{FF2B5EF4-FFF2-40B4-BE49-F238E27FC236}">
                  <a16:creationId xmlns:a16="http://schemas.microsoft.com/office/drawing/2014/main" id="{D72D37CB-E9B3-4861-9F07-ADC4D7C1908F}"/>
                </a:ext>
              </a:extLst>
            </p:cNvPr>
            <p:cNvGrpSpPr/>
            <p:nvPr/>
          </p:nvGrpSpPr>
          <p:grpSpPr>
            <a:xfrm>
              <a:off x="-1141521" y="2025241"/>
              <a:ext cx="723901" cy="648505"/>
              <a:chOff x="-1141521" y="2025241"/>
              <a:chExt cx="723901" cy="648505"/>
            </a:xfrm>
          </p:grpSpPr>
          <p:sp>
            <p:nvSpPr>
              <p:cNvPr id="85" name="Freeform 110">
                <a:extLst>
                  <a:ext uri="{FF2B5EF4-FFF2-40B4-BE49-F238E27FC236}">
                    <a16:creationId xmlns:a16="http://schemas.microsoft.com/office/drawing/2014/main" id="{86F39DB0-11C3-4626-8005-ABFAB93B2EFC}"/>
                  </a:ext>
                </a:extLst>
              </p:cNvPr>
              <p:cNvSpPr>
                <a:spLocks noEditPoints="1"/>
              </p:cNvSpPr>
              <p:nvPr/>
            </p:nvSpPr>
            <p:spPr bwMode="auto">
              <a:xfrm>
                <a:off x="-668445" y="2233214"/>
                <a:ext cx="250825" cy="252413"/>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845 w 1320"/>
                  <a:gd name="T11" fmla="*/ 913 h 1320"/>
                  <a:gd name="T12" fmla="*/ 738 w 1320"/>
                  <a:gd name="T13" fmla="*/ 984 h 1320"/>
                  <a:gd name="T14" fmla="*/ 714 w 1320"/>
                  <a:gd name="T15" fmla="*/ 1019 h 1320"/>
                  <a:gd name="T16" fmla="*/ 715 w 1320"/>
                  <a:gd name="T17" fmla="*/ 1077 h 1320"/>
                  <a:gd name="T18" fmla="*/ 689 w 1320"/>
                  <a:gd name="T19" fmla="*/ 1104 h 1320"/>
                  <a:gd name="T20" fmla="*/ 629 w 1320"/>
                  <a:gd name="T21" fmla="*/ 1104 h 1320"/>
                  <a:gd name="T22" fmla="*/ 603 w 1320"/>
                  <a:gd name="T23" fmla="*/ 1077 h 1320"/>
                  <a:gd name="T24" fmla="*/ 601 w 1320"/>
                  <a:gd name="T25" fmla="*/ 1035 h 1320"/>
                  <a:gd name="T26" fmla="*/ 570 w 1320"/>
                  <a:gd name="T27" fmla="*/ 999 h 1320"/>
                  <a:gd name="T28" fmla="*/ 461 w 1320"/>
                  <a:gd name="T29" fmla="*/ 968 h 1320"/>
                  <a:gd name="T30" fmla="*/ 437 w 1320"/>
                  <a:gd name="T31" fmla="*/ 921 h 1320"/>
                  <a:gd name="T32" fmla="*/ 454 w 1320"/>
                  <a:gd name="T33" fmla="*/ 856 h 1320"/>
                  <a:gd name="T34" fmla="*/ 490 w 1320"/>
                  <a:gd name="T35" fmla="*/ 840 h 1320"/>
                  <a:gd name="T36" fmla="*/ 612 w 1320"/>
                  <a:gd name="T37" fmla="*/ 874 h 1320"/>
                  <a:gd name="T38" fmla="*/ 692 w 1320"/>
                  <a:gd name="T39" fmla="*/ 862 h 1320"/>
                  <a:gd name="T40" fmla="*/ 704 w 1320"/>
                  <a:gd name="T41" fmla="*/ 754 h 1320"/>
                  <a:gd name="T42" fmla="*/ 658 w 1320"/>
                  <a:gd name="T43" fmla="*/ 728 h 1320"/>
                  <a:gd name="T44" fmla="*/ 535 w 1320"/>
                  <a:gd name="T45" fmla="*/ 674 h 1320"/>
                  <a:gd name="T46" fmla="*/ 433 w 1320"/>
                  <a:gd name="T47" fmla="*/ 505 h 1320"/>
                  <a:gd name="T48" fmla="*/ 564 w 1320"/>
                  <a:gd name="T49" fmla="*/ 332 h 1320"/>
                  <a:gd name="T50" fmla="*/ 598 w 1320"/>
                  <a:gd name="T51" fmla="*/ 285 h 1320"/>
                  <a:gd name="T52" fmla="*/ 596 w 1320"/>
                  <a:gd name="T53" fmla="*/ 249 h 1320"/>
                  <a:gd name="T54" fmla="*/ 627 w 1320"/>
                  <a:gd name="T55" fmla="*/ 218 h 1320"/>
                  <a:gd name="T56" fmla="*/ 652 w 1320"/>
                  <a:gd name="T57" fmla="*/ 217 h 1320"/>
                  <a:gd name="T58" fmla="*/ 709 w 1320"/>
                  <a:gd name="T59" fmla="*/ 271 h 1320"/>
                  <a:gd name="T60" fmla="*/ 746 w 1320"/>
                  <a:gd name="T61" fmla="*/ 317 h 1320"/>
                  <a:gd name="T62" fmla="*/ 833 w 1320"/>
                  <a:gd name="T63" fmla="*/ 342 h 1320"/>
                  <a:gd name="T64" fmla="*/ 850 w 1320"/>
                  <a:gd name="T65" fmla="*/ 374 h 1320"/>
                  <a:gd name="T66" fmla="*/ 830 w 1320"/>
                  <a:gd name="T67" fmla="*/ 448 h 1320"/>
                  <a:gd name="T68" fmla="*/ 794 w 1320"/>
                  <a:gd name="T69" fmla="*/ 464 h 1320"/>
                  <a:gd name="T70" fmla="*/ 658 w 1320"/>
                  <a:gd name="T71" fmla="*/ 437 h 1320"/>
                  <a:gd name="T72" fmla="*/ 623 w 1320"/>
                  <a:gd name="T73" fmla="*/ 447 h 1320"/>
                  <a:gd name="T74" fmla="*/ 610 w 1320"/>
                  <a:gd name="T75" fmla="*/ 538 h 1320"/>
                  <a:gd name="T76" fmla="*/ 671 w 1320"/>
                  <a:gd name="T77" fmla="*/ 570 h 1320"/>
                  <a:gd name="T78" fmla="*/ 779 w 1320"/>
                  <a:gd name="T79" fmla="*/ 618 h 1320"/>
                  <a:gd name="T80" fmla="*/ 845 w 1320"/>
                  <a:gd name="T81" fmla="*/ 913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0" h="1320">
                    <a:moveTo>
                      <a:pt x="660" y="0"/>
                    </a:moveTo>
                    <a:cubicBezTo>
                      <a:pt x="295" y="0"/>
                      <a:pt x="0" y="295"/>
                      <a:pt x="0" y="660"/>
                    </a:cubicBezTo>
                    <a:cubicBezTo>
                      <a:pt x="0" y="1024"/>
                      <a:pt x="295" y="1320"/>
                      <a:pt x="660" y="1320"/>
                    </a:cubicBezTo>
                    <a:cubicBezTo>
                      <a:pt x="1024" y="1320"/>
                      <a:pt x="1320" y="1024"/>
                      <a:pt x="1320" y="660"/>
                    </a:cubicBezTo>
                    <a:cubicBezTo>
                      <a:pt x="1320" y="295"/>
                      <a:pt x="1024" y="0"/>
                      <a:pt x="660" y="0"/>
                    </a:cubicBezTo>
                    <a:close/>
                    <a:moveTo>
                      <a:pt x="845" y="913"/>
                    </a:moveTo>
                    <a:cubicBezTo>
                      <a:pt x="817" y="948"/>
                      <a:pt x="782" y="972"/>
                      <a:pt x="738" y="984"/>
                    </a:cubicBezTo>
                    <a:cubicBezTo>
                      <a:pt x="721" y="990"/>
                      <a:pt x="712" y="999"/>
                      <a:pt x="714" y="1019"/>
                    </a:cubicBezTo>
                    <a:cubicBezTo>
                      <a:pt x="715" y="1039"/>
                      <a:pt x="715" y="1056"/>
                      <a:pt x="715" y="1077"/>
                    </a:cubicBezTo>
                    <a:cubicBezTo>
                      <a:pt x="715" y="1094"/>
                      <a:pt x="706" y="1103"/>
                      <a:pt x="689" y="1104"/>
                    </a:cubicBezTo>
                    <a:cubicBezTo>
                      <a:pt x="671" y="1104"/>
                      <a:pt x="649" y="1104"/>
                      <a:pt x="629" y="1104"/>
                    </a:cubicBezTo>
                    <a:cubicBezTo>
                      <a:pt x="610" y="1104"/>
                      <a:pt x="603" y="1095"/>
                      <a:pt x="603" y="1077"/>
                    </a:cubicBezTo>
                    <a:cubicBezTo>
                      <a:pt x="603" y="1063"/>
                      <a:pt x="601" y="1049"/>
                      <a:pt x="601" y="1035"/>
                    </a:cubicBezTo>
                    <a:cubicBezTo>
                      <a:pt x="599" y="1004"/>
                      <a:pt x="599" y="1002"/>
                      <a:pt x="570" y="999"/>
                    </a:cubicBezTo>
                    <a:cubicBezTo>
                      <a:pt x="532" y="993"/>
                      <a:pt x="496" y="984"/>
                      <a:pt x="461" y="968"/>
                    </a:cubicBezTo>
                    <a:cubicBezTo>
                      <a:pt x="433" y="956"/>
                      <a:pt x="430" y="950"/>
                      <a:pt x="437" y="921"/>
                    </a:cubicBezTo>
                    <a:cubicBezTo>
                      <a:pt x="444" y="899"/>
                      <a:pt x="448" y="877"/>
                      <a:pt x="454" y="856"/>
                    </a:cubicBezTo>
                    <a:cubicBezTo>
                      <a:pt x="462" y="831"/>
                      <a:pt x="468" y="830"/>
                      <a:pt x="490" y="840"/>
                    </a:cubicBezTo>
                    <a:cubicBezTo>
                      <a:pt x="528" y="860"/>
                      <a:pt x="570" y="870"/>
                      <a:pt x="612" y="874"/>
                    </a:cubicBezTo>
                    <a:cubicBezTo>
                      <a:pt x="640" y="877"/>
                      <a:pt x="666" y="874"/>
                      <a:pt x="692" y="862"/>
                    </a:cubicBezTo>
                    <a:cubicBezTo>
                      <a:pt x="738" y="842"/>
                      <a:pt x="745" y="786"/>
                      <a:pt x="704" y="754"/>
                    </a:cubicBezTo>
                    <a:cubicBezTo>
                      <a:pt x="691" y="742"/>
                      <a:pt x="675" y="734"/>
                      <a:pt x="658" y="728"/>
                    </a:cubicBezTo>
                    <a:cubicBezTo>
                      <a:pt x="618" y="709"/>
                      <a:pt x="573" y="697"/>
                      <a:pt x="535" y="674"/>
                    </a:cubicBezTo>
                    <a:cubicBezTo>
                      <a:pt x="471" y="635"/>
                      <a:pt x="430" y="584"/>
                      <a:pt x="433" y="505"/>
                    </a:cubicBezTo>
                    <a:cubicBezTo>
                      <a:pt x="437" y="417"/>
                      <a:pt x="485" y="362"/>
                      <a:pt x="564" y="332"/>
                    </a:cubicBezTo>
                    <a:cubicBezTo>
                      <a:pt x="598" y="319"/>
                      <a:pt x="598" y="319"/>
                      <a:pt x="598" y="285"/>
                    </a:cubicBezTo>
                    <a:cubicBezTo>
                      <a:pt x="598" y="272"/>
                      <a:pt x="596" y="261"/>
                      <a:pt x="596" y="249"/>
                    </a:cubicBezTo>
                    <a:cubicBezTo>
                      <a:pt x="598" y="223"/>
                      <a:pt x="603" y="218"/>
                      <a:pt x="627" y="218"/>
                    </a:cubicBezTo>
                    <a:cubicBezTo>
                      <a:pt x="635" y="217"/>
                      <a:pt x="644" y="217"/>
                      <a:pt x="652" y="217"/>
                    </a:cubicBezTo>
                    <a:cubicBezTo>
                      <a:pt x="708" y="215"/>
                      <a:pt x="708" y="215"/>
                      <a:pt x="709" y="271"/>
                    </a:cubicBezTo>
                    <a:cubicBezTo>
                      <a:pt x="709" y="311"/>
                      <a:pt x="709" y="311"/>
                      <a:pt x="746" y="317"/>
                    </a:cubicBezTo>
                    <a:cubicBezTo>
                      <a:pt x="777" y="322"/>
                      <a:pt x="806" y="329"/>
                      <a:pt x="833" y="342"/>
                    </a:cubicBezTo>
                    <a:cubicBezTo>
                      <a:pt x="848" y="348"/>
                      <a:pt x="854" y="359"/>
                      <a:pt x="850" y="374"/>
                    </a:cubicBezTo>
                    <a:cubicBezTo>
                      <a:pt x="843" y="399"/>
                      <a:pt x="837" y="423"/>
                      <a:pt x="830" y="448"/>
                    </a:cubicBezTo>
                    <a:cubicBezTo>
                      <a:pt x="823" y="470"/>
                      <a:pt x="816" y="473"/>
                      <a:pt x="794" y="464"/>
                    </a:cubicBezTo>
                    <a:cubicBezTo>
                      <a:pt x="752" y="442"/>
                      <a:pt x="706" y="434"/>
                      <a:pt x="658" y="437"/>
                    </a:cubicBezTo>
                    <a:cubicBezTo>
                      <a:pt x="647" y="439"/>
                      <a:pt x="633" y="440"/>
                      <a:pt x="623" y="447"/>
                    </a:cubicBezTo>
                    <a:cubicBezTo>
                      <a:pt x="581" y="464"/>
                      <a:pt x="576" y="511"/>
                      <a:pt x="610" y="538"/>
                    </a:cubicBezTo>
                    <a:cubicBezTo>
                      <a:pt x="629" y="553"/>
                      <a:pt x="649" y="561"/>
                      <a:pt x="671" y="570"/>
                    </a:cubicBezTo>
                    <a:cubicBezTo>
                      <a:pt x="708" y="586"/>
                      <a:pt x="745" y="599"/>
                      <a:pt x="779" y="618"/>
                    </a:cubicBezTo>
                    <a:cubicBezTo>
                      <a:pt x="890" y="678"/>
                      <a:pt x="921" y="817"/>
                      <a:pt x="845" y="913"/>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1" name="Gruppieren 90">
                <a:extLst>
                  <a:ext uri="{FF2B5EF4-FFF2-40B4-BE49-F238E27FC236}">
                    <a16:creationId xmlns:a16="http://schemas.microsoft.com/office/drawing/2014/main" id="{724C5251-8485-4B98-96A5-F523BBBB19D6}"/>
                  </a:ext>
                </a:extLst>
              </p:cNvPr>
              <p:cNvGrpSpPr/>
              <p:nvPr/>
            </p:nvGrpSpPr>
            <p:grpSpPr>
              <a:xfrm flipH="1">
                <a:off x="-1141521" y="2297508"/>
                <a:ext cx="657226" cy="376238"/>
                <a:chOff x="-1141521" y="2297508"/>
                <a:chExt cx="657226" cy="376238"/>
              </a:xfrm>
            </p:grpSpPr>
            <p:sp>
              <p:nvSpPr>
                <p:cNvPr id="86" name="Freeform 111">
                  <a:extLst>
                    <a:ext uri="{FF2B5EF4-FFF2-40B4-BE49-F238E27FC236}">
                      <a16:creationId xmlns:a16="http://schemas.microsoft.com/office/drawing/2014/main" id="{686CB141-6CA2-4850-85ED-C271BB7F6511}"/>
                    </a:ext>
                  </a:extLst>
                </p:cNvPr>
                <p:cNvSpPr>
                  <a:spLocks/>
                </p:cNvSpPr>
                <p:nvPr/>
              </p:nvSpPr>
              <p:spPr bwMode="auto">
                <a:xfrm>
                  <a:off x="-1141521" y="2530871"/>
                  <a:ext cx="122238" cy="142875"/>
                </a:xfrm>
                <a:custGeom>
                  <a:avLst/>
                  <a:gdLst>
                    <a:gd name="T0" fmla="*/ 503 w 640"/>
                    <a:gd name="T1" fmla="*/ 0 h 744"/>
                    <a:gd name="T2" fmla="*/ 137 w 640"/>
                    <a:gd name="T3" fmla="*/ 0 h 744"/>
                    <a:gd name="T4" fmla="*/ 0 w 640"/>
                    <a:gd name="T5" fmla="*/ 136 h 744"/>
                    <a:gd name="T6" fmla="*/ 0 w 640"/>
                    <a:gd name="T7" fmla="*/ 609 h 744"/>
                    <a:gd name="T8" fmla="*/ 137 w 640"/>
                    <a:gd name="T9" fmla="*/ 744 h 744"/>
                    <a:gd name="T10" fmla="*/ 503 w 640"/>
                    <a:gd name="T11" fmla="*/ 744 h 744"/>
                    <a:gd name="T12" fmla="*/ 640 w 640"/>
                    <a:gd name="T13" fmla="*/ 609 h 744"/>
                    <a:gd name="T14" fmla="*/ 640 w 640"/>
                    <a:gd name="T15" fmla="*/ 136 h 744"/>
                    <a:gd name="T16" fmla="*/ 503 w 640"/>
                    <a:gd name="T17"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744">
                      <a:moveTo>
                        <a:pt x="503" y="0"/>
                      </a:moveTo>
                      <a:cubicBezTo>
                        <a:pt x="137" y="0"/>
                        <a:pt x="137" y="0"/>
                        <a:pt x="137" y="0"/>
                      </a:cubicBezTo>
                      <a:cubicBezTo>
                        <a:pt x="59" y="0"/>
                        <a:pt x="0" y="61"/>
                        <a:pt x="0" y="136"/>
                      </a:cubicBezTo>
                      <a:cubicBezTo>
                        <a:pt x="0" y="609"/>
                        <a:pt x="0" y="609"/>
                        <a:pt x="0" y="609"/>
                      </a:cubicBezTo>
                      <a:cubicBezTo>
                        <a:pt x="0" y="684"/>
                        <a:pt x="59" y="744"/>
                        <a:pt x="137" y="744"/>
                      </a:cubicBezTo>
                      <a:cubicBezTo>
                        <a:pt x="503" y="744"/>
                        <a:pt x="503" y="744"/>
                        <a:pt x="503" y="744"/>
                      </a:cubicBezTo>
                      <a:cubicBezTo>
                        <a:pt x="579" y="744"/>
                        <a:pt x="640" y="684"/>
                        <a:pt x="640" y="609"/>
                      </a:cubicBezTo>
                      <a:cubicBezTo>
                        <a:pt x="640" y="136"/>
                        <a:pt x="640" y="136"/>
                        <a:pt x="640" y="136"/>
                      </a:cubicBezTo>
                      <a:cubicBezTo>
                        <a:pt x="640" y="61"/>
                        <a:pt x="579" y="0"/>
                        <a:pt x="503"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 name="Freeform 112">
                  <a:extLst>
                    <a:ext uri="{FF2B5EF4-FFF2-40B4-BE49-F238E27FC236}">
                      <a16:creationId xmlns:a16="http://schemas.microsoft.com/office/drawing/2014/main" id="{B0EB47FA-87A5-4686-8A8E-F06446B7386E}"/>
                    </a:ext>
                  </a:extLst>
                </p:cNvPr>
                <p:cNvSpPr>
                  <a:spLocks/>
                </p:cNvSpPr>
                <p:nvPr/>
              </p:nvSpPr>
              <p:spPr bwMode="auto">
                <a:xfrm>
                  <a:off x="-965308" y="2500708"/>
                  <a:ext cx="131763" cy="173038"/>
                </a:xfrm>
                <a:custGeom>
                  <a:avLst/>
                  <a:gdLst>
                    <a:gd name="T0" fmla="*/ 549 w 696"/>
                    <a:gd name="T1" fmla="*/ 0 h 904"/>
                    <a:gd name="T2" fmla="*/ 148 w 696"/>
                    <a:gd name="T3" fmla="*/ 0 h 904"/>
                    <a:gd name="T4" fmla="*/ 0 w 696"/>
                    <a:gd name="T5" fmla="*/ 136 h 904"/>
                    <a:gd name="T6" fmla="*/ 0 w 696"/>
                    <a:gd name="T7" fmla="*/ 769 h 904"/>
                    <a:gd name="T8" fmla="*/ 148 w 696"/>
                    <a:gd name="T9" fmla="*/ 904 h 904"/>
                    <a:gd name="T10" fmla="*/ 549 w 696"/>
                    <a:gd name="T11" fmla="*/ 904 h 904"/>
                    <a:gd name="T12" fmla="*/ 696 w 696"/>
                    <a:gd name="T13" fmla="*/ 769 h 904"/>
                    <a:gd name="T14" fmla="*/ 696 w 696"/>
                    <a:gd name="T15" fmla="*/ 136 h 904"/>
                    <a:gd name="T16" fmla="*/ 549 w 696"/>
                    <a:gd name="T17"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 h="904">
                      <a:moveTo>
                        <a:pt x="549" y="0"/>
                      </a:moveTo>
                      <a:cubicBezTo>
                        <a:pt x="148" y="0"/>
                        <a:pt x="148" y="0"/>
                        <a:pt x="148" y="0"/>
                      </a:cubicBezTo>
                      <a:cubicBezTo>
                        <a:pt x="67" y="0"/>
                        <a:pt x="0" y="61"/>
                        <a:pt x="0" y="136"/>
                      </a:cubicBezTo>
                      <a:cubicBezTo>
                        <a:pt x="0" y="769"/>
                        <a:pt x="0" y="769"/>
                        <a:pt x="0" y="769"/>
                      </a:cubicBezTo>
                      <a:cubicBezTo>
                        <a:pt x="0" y="844"/>
                        <a:pt x="67" y="904"/>
                        <a:pt x="148" y="904"/>
                      </a:cubicBezTo>
                      <a:cubicBezTo>
                        <a:pt x="549" y="904"/>
                        <a:pt x="549" y="904"/>
                        <a:pt x="549" y="904"/>
                      </a:cubicBezTo>
                      <a:cubicBezTo>
                        <a:pt x="631" y="904"/>
                        <a:pt x="696" y="844"/>
                        <a:pt x="696" y="769"/>
                      </a:cubicBezTo>
                      <a:cubicBezTo>
                        <a:pt x="696" y="136"/>
                        <a:pt x="696" y="136"/>
                        <a:pt x="696" y="136"/>
                      </a:cubicBezTo>
                      <a:cubicBezTo>
                        <a:pt x="696" y="61"/>
                        <a:pt x="631" y="0"/>
                        <a:pt x="54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 name="Freeform 113">
                  <a:extLst>
                    <a:ext uri="{FF2B5EF4-FFF2-40B4-BE49-F238E27FC236}">
                      <a16:creationId xmlns:a16="http://schemas.microsoft.com/office/drawing/2014/main" id="{7CC276F5-F67A-451B-9A31-6A2D4D6B49F4}"/>
                    </a:ext>
                  </a:extLst>
                </p:cNvPr>
                <p:cNvSpPr>
                  <a:spLocks/>
                </p:cNvSpPr>
                <p:nvPr/>
              </p:nvSpPr>
              <p:spPr bwMode="auto">
                <a:xfrm>
                  <a:off x="-779571" y="2429271"/>
                  <a:ext cx="120650" cy="244475"/>
                </a:xfrm>
                <a:custGeom>
                  <a:avLst/>
                  <a:gdLst>
                    <a:gd name="T0" fmla="*/ 506 w 640"/>
                    <a:gd name="T1" fmla="*/ 0 h 1280"/>
                    <a:gd name="T2" fmla="*/ 137 w 640"/>
                    <a:gd name="T3" fmla="*/ 0 h 1280"/>
                    <a:gd name="T4" fmla="*/ 0 w 640"/>
                    <a:gd name="T5" fmla="*/ 138 h 1280"/>
                    <a:gd name="T6" fmla="*/ 0 w 640"/>
                    <a:gd name="T7" fmla="*/ 1143 h 1280"/>
                    <a:gd name="T8" fmla="*/ 137 w 640"/>
                    <a:gd name="T9" fmla="*/ 1280 h 1280"/>
                    <a:gd name="T10" fmla="*/ 506 w 640"/>
                    <a:gd name="T11" fmla="*/ 1280 h 1280"/>
                    <a:gd name="T12" fmla="*/ 640 w 640"/>
                    <a:gd name="T13" fmla="*/ 1143 h 1280"/>
                    <a:gd name="T14" fmla="*/ 640 w 640"/>
                    <a:gd name="T15" fmla="*/ 138 h 1280"/>
                    <a:gd name="T16" fmla="*/ 506 w 640"/>
                    <a:gd name="T17" fmla="*/ 0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1280">
                      <a:moveTo>
                        <a:pt x="506" y="0"/>
                      </a:moveTo>
                      <a:cubicBezTo>
                        <a:pt x="137" y="0"/>
                        <a:pt x="137" y="0"/>
                        <a:pt x="137" y="0"/>
                      </a:cubicBezTo>
                      <a:cubicBezTo>
                        <a:pt x="61" y="0"/>
                        <a:pt x="0" y="64"/>
                        <a:pt x="0" y="138"/>
                      </a:cubicBezTo>
                      <a:cubicBezTo>
                        <a:pt x="0" y="1143"/>
                        <a:pt x="0" y="1143"/>
                        <a:pt x="0" y="1143"/>
                      </a:cubicBezTo>
                      <a:cubicBezTo>
                        <a:pt x="0" y="1220"/>
                        <a:pt x="61" y="1280"/>
                        <a:pt x="137" y="1280"/>
                      </a:cubicBezTo>
                      <a:cubicBezTo>
                        <a:pt x="506" y="1280"/>
                        <a:pt x="506" y="1280"/>
                        <a:pt x="506" y="1280"/>
                      </a:cubicBezTo>
                      <a:cubicBezTo>
                        <a:pt x="579" y="1280"/>
                        <a:pt x="640" y="1220"/>
                        <a:pt x="640" y="1143"/>
                      </a:cubicBezTo>
                      <a:cubicBezTo>
                        <a:pt x="640" y="138"/>
                        <a:pt x="640" y="138"/>
                        <a:pt x="640" y="138"/>
                      </a:cubicBezTo>
                      <a:cubicBezTo>
                        <a:pt x="640" y="64"/>
                        <a:pt x="579" y="0"/>
                        <a:pt x="506"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9" name="Freeform 114">
                  <a:extLst>
                    <a:ext uri="{FF2B5EF4-FFF2-40B4-BE49-F238E27FC236}">
                      <a16:creationId xmlns:a16="http://schemas.microsoft.com/office/drawing/2014/main" id="{9CEC3378-E293-402F-A331-BD6CDBFAB8A4}"/>
                    </a:ext>
                  </a:extLst>
                </p:cNvPr>
                <p:cNvSpPr>
                  <a:spLocks/>
                </p:cNvSpPr>
                <p:nvPr/>
              </p:nvSpPr>
              <p:spPr bwMode="auto">
                <a:xfrm>
                  <a:off x="-604945" y="2297508"/>
                  <a:ext cx="120650" cy="376238"/>
                </a:xfrm>
                <a:custGeom>
                  <a:avLst/>
                  <a:gdLst>
                    <a:gd name="T0" fmla="*/ 506 w 640"/>
                    <a:gd name="T1" fmla="*/ 0 h 1968"/>
                    <a:gd name="T2" fmla="*/ 137 w 640"/>
                    <a:gd name="T3" fmla="*/ 0 h 1968"/>
                    <a:gd name="T4" fmla="*/ 0 w 640"/>
                    <a:gd name="T5" fmla="*/ 139 h 1968"/>
                    <a:gd name="T6" fmla="*/ 0 w 640"/>
                    <a:gd name="T7" fmla="*/ 1827 h 1968"/>
                    <a:gd name="T8" fmla="*/ 137 w 640"/>
                    <a:gd name="T9" fmla="*/ 1968 h 1968"/>
                    <a:gd name="T10" fmla="*/ 506 w 640"/>
                    <a:gd name="T11" fmla="*/ 1968 h 1968"/>
                    <a:gd name="T12" fmla="*/ 640 w 640"/>
                    <a:gd name="T13" fmla="*/ 1827 h 1968"/>
                    <a:gd name="T14" fmla="*/ 640 w 640"/>
                    <a:gd name="T15" fmla="*/ 139 h 1968"/>
                    <a:gd name="T16" fmla="*/ 506 w 640"/>
                    <a:gd name="T17" fmla="*/ 0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1968">
                      <a:moveTo>
                        <a:pt x="506" y="0"/>
                      </a:moveTo>
                      <a:cubicBezTo>
                        <a:pt x="137" y="0"/>
                        <a:pt x="137" y="0"/>
                        <a:pt x="137" y="0"/>
                      </a:cubicBezTo>
                      <a:cubicBezTo>
                        <a:pt x="62" y="0"/>
                        <a:pt x="0" y="64"/>
                        <a:pt x="0" y="139"/>
                      </a:cubicBezTo>
                      <a:cubicBezTo>
                        <a:pt x="0" y="1827"/>
                        <a:pt x="0" y="1827"/>
                        <a:pt x="0" y="1827"/>
                      </a:cubicBezTo>
                      <a:cubicBezTo>
                        <a:pt x="0" y="1907"/>
                        <a:pt x="62" y="1968"/>
                        <a:pt x="137" y="1968"/>
                      </a:cubicBezTo>
                      <a:cubicBezTo>
                        <a:pt x="506" y="1968"/>
                        <a:pt x="506" y="1968"/>
                        <a:pt x="506" y="1968"/>
                      </a:cubicBezTo>
                      <a:cubicBezTo>
                        <a:pt x="582" y="1968"/>
                        <a:pt x="640" y="1907"/>
                        <a:pt x="640" y="1827"/>
                      </a:cubicBezTo>
                      <a:cubicBezTo>
                        <a:pt x="640" y="139"/>
                        <a:pt x="640" y="139"/>
                        <a:pt x="640" y="139"/>
                      </a:cubicBezTo>
                      <a:cubicBezTo>
                        <a:pt x="640" y="64"/>
                        <a:pt x="582" y="0"/>
                        <a:pt x="506"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90" name="Freeform 115">
                <a:extLst>
                  <a:ext uri="{FF2B5EF4-FFF2-40B4-BE49-F238E27FC236}">
                    <a16:creationId xmlns:a16="http://schemas.microsoft.com/office/drawing/2014/main" id="{B44D7D40-DFFB-4B11-80E2-82F76035D807}"/>
                  </a:ext>
                </a:extLst>
              </p:cNvPr>
              <p:cNvSpPr>
                <a:spLocks/>
              </p:cNvSpPr>
              <p:nvPr/>
            </p:nvSpPr>
            <p:spPr bwMode="auto">
              <a:xfrm rot="3171328">
                <a:off x="-1131995" y="2118110"/>
                <a:ext cx="404813" cy="219075"/>
              </a:xfrm>
              <a:custGeom>
                <a:avLst/>
                <a:gdLst>
                  <a:gd name="T0" fmla="*/ 2128 w 2128"/>
                  <a:gd name="T1" fmla="*/ 0 h 1152"/>
                  <a:gd name="T2" fmla="*/ 1574 w 2128"/>
                  <a:gd name="T3" fmla="*/ 0 h 1152"/>
                  <a:gd name="T4" fmla="*/ 1784 w 2128"/>
                  <a:gd name="T5" fmla="*/ 191 h 1152"/>
                  <a:gd name="T6" fmla="*/ 0 w 2128"/>
                  <a:gd name="T7" fmla="*/ 974 h 1152"/>
                  <a:gd name="T8" fmla="*/ 0 w 2128"/>
                  <a:gd name="T9" fmla="*/ 1152 h 1152"/>
                  <a:gd name="T10" fmla="*/ 1923 w 2128"/>
                  <a:gd name="T11" fmla="*/ 316 h 1152"/>
                  <a:gd name="T12" fmla="*/ 2128 w 2128"/>
                  <a:gd name="T13" fmla="*/ 502 h 1152"/>
                  <a:gd name="T14" fmla="*/ 2128 w 2128"/>
                  <a:gd name="T15" fmla="*/ 0 h 1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8" h="1152">
                    <a:moveTo>
                      <a:pt x="2128" y="0"/>
                    </a:moveTo>
                    <a:cubicBezTo>
                      <a:pt x="1574" y="0"/>
                      <a:pt x="1574" y="0"/>
                      <a:pt x="1574" y="0"/>
                    </a:cubicBezTo>
                    <a:cubicBezTo>
                      <a:pt x="1784" y="191"/>
                      <a:pt x="1784" y="191"/>
                      <a:pt x="1784" y="191"/>
                    </a:cubicBezTo>
                    <a:cubicBezTo>
                      <a:pt x="1239" y="711"/>
                      <a:pt x="638" y="974"/>
                      <a:pt x="0" y="974"/>
                    </a:cubicBezTo>
                    <a:cubicBezTo>
                      <a:pt x="0" y="1152"/>
                      <a:pt x="0" y="1152"/>
                      <a:pt x="0" y="1152"/>
                    </a:cubicBezTo>
                    <a:cubicBezTo>
                      <a:pt x="482" y="1152"/>
                      <a:pt x="1199" y="1004"/>
                      <a:pt x="1923" y="316"/>
                    </a:cubicBezTo>
                    <a:cubicBezTo>
                      <a:pt x="2128" y="502"/>
                      <a:pt x="2128" y="502"/>
                      <a:pt x="2128" y="502"/>
                    </a:cubicBezTo>
                    <a:lnTo>
                      <a:pt x="2128" y="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9" name="Gruppieren 98">
              <a:extLst>
                <a:ext uri="{FF2B5EF4-FFF2-40B4-BE49-F238E27FC236}">
                  <a16:creationId xmlns:a16="http://schemas.microsoft.com/office/drawing/2014/main" id="{61F93CEE-BCC2-4298-AED2-B0B519CCB00F}"/>
                </a:ext>
              </a:extLst>
            </p:cNvPr>
            <p:cNvGrpSpPr/>
            <p:nvPr/>
          </p:nvGrpSpPr>
          <p:grpSpPr>
            <a:xfrm>
              <a:off x="-173446" y="2002604"/>
              <a:ext cx="727909" cy="671142"/>
              <a:chOff x="-2080459" y="2002604"/>
              <a:chExt cx="727909" cy="671142"/>
            </a:xfrm>
          </p:grpSpPr>
          <p:sp>
            <p:nvSpPr>
              <p:cNvPr id="79" name="Freeform 111">
                <a:extLst>
                  <a:ext uri="{FF2B5EF4-FFF2-40B4-BE49-F238E27FC236}">
                    <a16:creationId xmlns:a16="http://schemas.microsoft.com/office/drawing/2014/main" id="{A283BD65-6D07-4BEB-9AE9-21681C40F0F5}"/>
                  </a:ext>
                </a:extLst>
              </p:cNvPr>
              <p:cNvSpPr>
                <a:spLocks/>
              </p:cNvSpPr>
              <p:nvPr/>
            </p:nvSpPr>
            <p:spPr bwMode="auto">
              <a:xfrm>
                <a:off x="-2080459" y="2530871"/>
                <a:ext cx="122238" cy="142875"/>
              </a:xfrm>
              <a:custGeom>
                <a:avLst/>
                <a:gdLst>
                  <a:gd name="T0" fmla="*/ 503 w 640"/>
                  <a:gd name="T1" fmla="*/ 0 h 744"/>
                  <a:gd name="T2" fmla="*/ 137 w 640"/>
                  <a:gd name="T3" fmla="*/ 0 h 744"/>
                  <a:gd name="T4" fmla="*/ 0 w 640"/>
                  <a:gd name="T5" fmla="*/ 136 h 744"/>
                  <a:gd name="T6" fmla="*/ 0 w 640"/>
                  <a:gd name="T7" fmla="*/ 609 h 744"/>
                  <a:gd name="T8" fmla="*/ 137 w 640"/>
                  <a:gd name="T9" fmla="*/ 744 h 744"/>
                  <a:gd name="T10" fmla="*/ 503 w 640"/>
                  <a:gd name="T11" fmla="*/ 744 h 744"/>
                  <a:gd name="T12" fmla="*/ 640 w 640"/>
                  <a:gd name="T13" fmla="*/ 609 h 744"/>
                  <a:gd name="T14" fmla="*/ 640 w 640"/>
                  <a:gd name="T15" fmla="*/ 136 h 744"/>
                  <a:gd name="T16" fmla="*/ 503 w 640"/>
                  <a:gd name="T17"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744">
                    <a:moveTo>
                      <a:pt x="503" y="0"/>
                    </a:moveTo>
                    <a:cubicBezTo>
                      <a:pt x="137" y="0"/>
                      <a:pt x="137" y="0"/>
                      <a:pt x="137" y="0"/>
                    </a:cubicBezTo>
                    <a:cubicBezTo>
                      <a:pt x="59" y="0"/>
                      <a:pt x="0" y="61"/>
                      <a:pt x="0" y="136"/>
                    </a:cubicBezTo>
                    <a:cubicBezTo>
                      <a:pt x="0" y="609"/>
                      <a:pt x="0" y="609"/>
                      <a:pt x="0" y="609"/>
                    </a:cubicBezTo>
                    <a:cubicBezTo>
                      <a:pt x="0" y="684"/>
                      <a:pt x="59" y="744"/>
                      <a:pt x="137" y="744"/>
                    </a:cubicBezTo>
                    <a:cubicBezTo>
                      <a:pt x="503" y="744"/>
                      <a:pt x="503" y="744"/>
                      <a:pt x="503" y="744"/>
                    </a:cubicBezTo>
                    <a:cubicBezTo>
                      <a:pt x="579" y="744"/>
                      <a:pt x="640" y="684"/>
                      <a:pt x="640" y="609"/>
                    </a:cubicBezTo>
                    <a:cubicBezTo>
                      <a:pt x="640" y="136"/>
                      <a:pt x="640" y="136"/>
                      <a:pt x="640" y="136"/>
                    </a:cubicBezTo>
                    <a:cubicBezTo>
                      <a:pt x="640" y="61"/>
                      <a:pt x="579" y="0"/>
                      <a:pt x="503"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 name="Freeform 112">
                <a:extLst>
                  <a:ext uri="{FF2B5EF4-FFF2-40B4-BE49-F238E27FC236}">
                    <a16:creationId xmlns:a16="http://schemas.microsoft.com/office/drawing/2014/main" id="{0E9F6A22-66C9-4BE1-9A72-AF95FB390201}"/>
                  </a:ext>
                </a:extLst>
              </p:cNvPr>
              <p:cNvSpPr>
                <a:spLocks/>
              </p:cNvSpPr>
              <p:nvPr/>
            </p:nvSpPr>
            <p:spPr bwMode="auto">
              <a:xfrm>
                <a:off x="-1904246" y="2500708"/>
                <a:ext cx="131763" cy="173038"/>
              </a:xfrm>
              <a:custGeom>
                <a:avLst/>
                <a:gdLst>
                  <a:gd name="T0" fmla="*/ 549 w 696"/>
                  <a:gd name="T1" fmla="*/ 0 h 904"/>
                  <a:gd name="T2" fmla="*/ 148 w 696"/>
                  <a:gd name="T3" fmla="*/ 0 h 904"/>
                  <a:gd name="T4" fmla="*/ 0 w 696"/>
                  <a:gd name="T5" fmla="*/ 136 h 904"/>
                  <a:gd name="T6" fmla="*/ 0 w 696"/>
                  <a:gd name="T7" fmla="*/ 769 h 904"/>
                  <a:gd name="T8" fmla="*/ 148 w 696"/>
                  <a:gd name="T9" fmla="*/ 904 h 904"/>
                  <a:gd name="T10" fmla="*/ 549 w 696"/>
                  <a:gd name="T11" fmla="*/ 904 h 904"/>
                  <a:gd name="T12" fmla="*/ 696 w 696"/>
                  <a:gd name="T13" fmla="*/ 769 h 904"/>
                  <a:gd name="T14" fmla="*/ 696 w 696"/>
                  <a:gd name="T15" fmla="*/ 136 h 904"/>
                  <a:gd name="T16" fmla="*/ 549 w 696"/>
                  <a:gd name="T17"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 h="904">
                    <a:moveTo>
                      <a:pt x="549" y="0"/>
                    </a:moveTo>
                    <a:cubicBezTo>
                      <a:pt x="148" y="0"/>
                      <a:pt x="148" y="0"/>
                      <a:pt x="148" y="0"/>
                    </a:cubicBezTo>
                    <a:cubicBezTo>
                      <a:pt x="67" y="0"/>
                      <a:pt x="0" y="61"/>
                      <a:pt x="0" y="136"/>
                    </a:cubicBezTo>
                    <a:cubicBezTo>
                      <a:pt x="0" y="769"/>
                      <a:pt x="0" y="769"/>
                      <a:pt x="0" y="769"/>
                    </a:cubicBezTo>
                    <a:cubicBezTo>
                      <a:pt x="0" y="844"/>
                      <a:pt x="67" y="904"/>
                      <a:pt x="148" y="904"/>
                    </a:cubicBezTo>
                    <a:cubicBezTo>
                      <a:pt x="549" y="904"/>
                      <a:pt x="549" y="904"/>
                      <a:pt x="549" y="904"/>
                    </a:cubicBezTo>
                    <a:cubicBezTo>
                      <a:pt x="631" y="904"/>
                      <a:pt x="696" y="844"/>
                      <a:pt x="696" y="769"/>
                    </a:cubicBezTo>
                    <a:cubicBezTo>
                      <a:pt x="696" y="136"/>
                      <a:pt x="696" y="136"/>
                      <a:pt x="696" y="136"/>
                    </a:cubicBezTo>
                    <a:cubicBezTo>
                      <a:pt x="696" y="61"/>
                      <a:pt x="631" y="0"/>
                      <a:pt x="549"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 name="Freeform 113">
                <a:extLst>
                  <a:ext uri="{FF2B5EF4-FFF2-40B4-BE49-F238E27FC236}">
                    <a16:creationId xmlns:a16="http://schemas.microsoft.com/office/drawing/2014/main" id="{CB0A5B66-2597-4E9C-BE70-6EB4D7A2A7B3}"/>
                  </a:ext>
                </a:extLst>
              </p:cNvPr>
              <p:cNvSpPr>
                <a:spLocks/>
              </p:cNvSpPr>
              <p:nvPr/>
            </p:nvSpPr>
            <p:spPr bwMode="auto">
              <a:xfrm>
                <a:off x="-1718509" y="2429271"/>
                <a:ext cx="120650" cy="244475"/>
              </a:xfrm>
              <a:custGeom>
                <a:avLst/>
                <a:gdLst>
                  <a:gd name="T0" fmla="*/ 506 w 640"/>
                  <a:gd name="T1" fmla="*/ 0 h 1280"/>
                  <a:gd name="T2" fmla="*/ 137 w 640"/>
                  <a:gd name="T3" fmla="*/ 0 h 1280"/>
                  <a:gd name="T4" fmla="*/ 0 w 640"/>
                  <a:gd name="T5" fmla="*/ 138 h 1280"/>
                  <a:gd name="T6" fmla="*/ 0 w 640"/>
                  <a:gd name="T7" fmla="*/ 1143 h 1280"/>
                  <a:gd name="T8" fmla="*/ 137 w 640"/>
                  <a:gd name="T9" fmla="*/ 1280 h 1280"/>
                  <a:gd name="T10" fmla="*/ 506 w 640"/>
                  <a:gd name="T11" fmla="*/ 1280 h 1280"/>
                  <a:gd name="T12" fmla="*/ 640 w 640"/>
                  <a:gd name="T13" fmla="*/ 1143 h 1280"/>
                  <a:gd name="T14" fmla="*/ 640 w 640"/>
                  <a:gd name="T15" fmla="*/ 138 h 1280"/>
                  <a:gd name="T16" fmla="*/ 506 w 640"/>
                  <a:gd name="T17" fmla="*/ 0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1280">
                    <a:moveTo>
                      <a:pt x="506" y="0"/>
                    </a:moveTo>
                    <a:cubicBezTo>
                      <a:pt x="137" y="0"/>
                      <a:pt x="137" y="0"/>
                      <a:pt x="137" y="0"/>
                    </a:cubicBezTo>
                    <a:cubicBezTo>
                      <a:pt x="61" y="0"/>
                      <a:pt x="0" y="64"/>
                      <a:pt x="0" y="138"/>
                    </a:cubicBezTo>
                    <a:cubicBezTo>
                      <a:pt x="0" y="1143"/>
                      <a:pt x="0" y="1143"/>
                      <a:pt x="0" y="1143"/>
                    </a:cubicBezTo>
                    <a:cubicBezTo>
                      <a:pt x="0" y="1220"/>
                      <a:pt x="61" y="1280"/>
                      <a:pt x="137" y="1280"/>
                    </a:cubicBezTo>
                    <a:cubicBezTo>
                      <a:pt x="506" y="1280"/>
                      <a:pt x="506" y="1280"/>
                      <a:pt x="506" y="1280"/>
                    </a:cubicBezTo>
                    <a:cubicBezTo>
                      <a:pt x="579" y="1280"/>
                      <a:pt x="640" y="1220"/>
                      <a:pt x="640" y="1143"/>
                    </a:cubicBezTo>
                    <a:cubicBezTo>
                      <a:pt x="640" y="138"/>
                      <a:pt x="640" y="138"/>
                      <a:pt x="640" y="138"/>
                    </a:cubicBezTo>
                    <a:cubicBezTo>
                      <a:pt x="640" y="64"/>
                      <a:pt x="579" y="0"/>
                      <a:pt x="506"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 name="Freeform 114">
                <a:extLst>
                  <a:ext uri="{FF2B5EF4-FFF2-40B4-BE49-F238E27FC236}">
                    <a16:creationId xmlns:a16="http://schemas.microsoft.com/office/drawing/2014/main" id="{51AA74C4-75A4-472C-91DE-3D83B20338E3}"/>
                  </a:ext>
                </a:extLst>
              </p:cNvPr>
              <p:cNvSpPr>
                <a:spLocks/>
              </p:cNvSpPr>
              <p:nvPr/>
            </p:nvSpPr>
            <p:spPr bwMode="auto">
              <a:xfrm>
                <a:off x="-1543883" y="2297508"/>
                <a:ext cx="120650" cy="376238"/>
              </a:xfrm>
              <a:custGeom>
                <a:avLst/>
                <a:gdLst>
                  <a:gd name="T0" fmla="*/ 506 w 640"/>
                  <a:gd name="T1" fmla="*/ 0 h 1968"/>
                  <a:gd name="T2" fmla="*/ 137 w 640"/>
                  <a:gd name="T3" fmla="*/ 0 h 1968"/>
                  <a:gd name="T4" fmla="*/ 0 w 640"/>
                  <a:gd name="T5" fmla="*/ 139 h 1968"/>
                  <a:gd name="T6" fmla="*/ 0 w 640"/>
                  <a:gd name="T7" fmla="*/ 1827 h 1968"/>
                  <a:gd name="T8" fmla="*/ 137 w 640"/>
                  <a:gd name="T9" fmla="*/ 1968 h 1968"/>
                  <a:gd name="T10" fmla="*/ 506 w 640"/>
                  <a:gd name="T11" fmla="*/ 1968 h 1968"/>
                  <a:gd name="T12" fmla="*/ 640 w 640"/>
                  <a:gd name="T13" fmla="*/ 1827 h 1968"/>
                  <a:gd name="T14" fmla="*/ 640 w 640"/>
                  <a:gd name="T15" fmla="*/ 139 h 1968"/>
                  <a:gd name="T16" fmla="*/ 506 w 640"/>
                  <a:gd name="T17" fmla="*/ 0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1968">
                    <a:moveTo>
                      <a:pt x="506" y="0"/>
                    </a:moveTo>
                    <a:cubicBezTo>
                      <a:pt x="137" y="0"/>
                      <a:pt x="137" y="0"/>
                      <a:pt x="137" y="0"/>
                    </a:cubicBezTo>
                    <a:cubicBezTo>
                      <a:pt x="62" y="0"/>
                      <a:pt x="0" y="64"/>
                      <a:pt x="0" y="139"/>
                    </a:cubicBezTo>
                    <a:cubicBezTo>
                      <a:pt x="0" y="1827"/>
                      <a:pt x="0" y="1827"/>
                      <a:pt x="0" y="1827"/>
                    </a:cubicBezTo>
                    <a:cubicBezTo>
                      <a:pt x="0" y="1907"/>
                      <a:pt x="62" y="1968"/>
                      <a:pt x="137" y="1968"/>
                    </a:cubicBezTo>
                    <a:cubicBezTo>
                      <a:pt x="506" y="1968"/>
                      <a:pt x="506" y="1968"/>
                      <a:pt x="506" y="1968"/>
                    </a:cubicBezTo>
                    <a:cubicBezTo>
                      <a:pt x="582" y="1968"/>
                      <a:pt x="640" y="1907"/>
                      <a:pt x="640" y="1827"/>
                    </a:cubicBezTo>
                    <a:cubicBezTo>
                      <a:pt x="640" y="139"/>
                      <a:pt x="640" y="139"/>
                      <a:pt x="640" y="139"/>
                    </a:cubicBezTo>
                    <a:cubicBezTo>
                      <a:pt x="640" y="64"/>
                      <a:pt x="582" y="0"/>
                      <a:pt x="506"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 name="Freeform 115">
                <a:extLst>
                  <a:ext uri="{FF2B5EF4-FFF2-40B4-BE49-F238E27FC236}">
                    <a16:creationId xmlns:a16="http://schemas.microsoft.com/office/drawing/2014/main" id="{E1F6025C-1A0C-475A-A622-CDFD6222E666}"/>
                  </a:ext>
                </a:extLst>
              </p:cNvPr>
              <p:cNvSpPr>
                <a:spLocks/>
              </p:cNvSpPr>
              <p:nvPr/>
            </p:nvSpPr>
            <p:spPr bwMode="auto">
              <a:xfrm>
                <a:off x="-2080459" y="2241946"/>
                <a:ext cx="404813" cy="219075"/>
              </a:xfrm>
              <a:custGeom>
                <a:avLst/>
                <a:gdLst>
                  <a:gd name="T0" fmla="*/ 2128 w 2128"/>
                  <a:gd name="T1" fmla="*/ 0 h 1152"/>
                  <a:gd name="T2" fmla="*/ 1574 w 2128"/>
                  <a:gd name="T3" fmla="*/ 0 h 1152"/>
                  <a:gd name="T4" fmla="*/ 1784 w 2128"/>
                  <a:gd name="T5" fmla="*/ 191 h 1152"/>
                  <a:gd name="T6" fmla="*/ 0 w 2128"/>
                  <a:gd name="T7" fmla="*/ 974 h 1152"/>
                  <a:gd name="T8" fmla="*/ 0 w 2128"/>
                  <a:gd name="T9" fmla="*/ 1152 h 1152"/>
                  <a:gd name="T10" fmla="*/ 1923 w 2128"/>
                  <a:gd name="T11" fmla="*/ 316 h 1152"/>
                  <a:gd name="T12" fmla="*/ 2128 w 2128"/>
                  <a:gd name="T13" fmla="*/ 502 h 1152"/>
                  <a:gd name="T14" fmla="*/ 2128 w 2128"/>
                  <a:gd name="T15" fmla="*/ 0 h 1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8" h="1152">
                    <a:moveTo>
                      <a:pt x="2128" y="0"/>
                    </a:moveTo>
                    <a:cubicBezTo>
                      <a:pt x="1574" y="0"/>
                      <a:pt x="1574" y="0"/>
                      <a:pt x="1574" y="0"/>
                    </a:cubicBezTo>
                    <a:cubicBezTo>
                      <a:pt x="1784" y="191"/>
                      <a:pt x="1784" y="191"/>
                      <a:pt x="1784" y="191"/>
                    </a:cubicBezTo>
                    <a:cubicBezTo>
                      <a:pt x="1239" y="711"/>
                      <a:pt x="638" y="974"/>
                      <a:pt x="0" y="974"/>
                    </a:cubicBezTo>
                    <a:cubicBezTo>
                      <a:pt x="0" y="1152"/>
                      <a:pt x="0" y="1152"/>
                      <a:pt x="0" y="1152"/>
                    </a:cubicBezTo>
                    <a:cubicBezTo>
                      <a:pt x="482" y="1152"/>
                      <a:pt x="1199" y="1004"/>
                      <a:pt x="1923" y="316"/>
                    </a:cubicBezTo>
                    <a:cubicBezTo>
                      <a:pt x="2128" y="502"/>
                      <a:pt x="2128" y="502"/>
                      <a:pt x="2128" y="502"/>
                    </a:cubicBezTo>
                    <a:lnTo>
                      <a:pt x="2128" y="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4" name="Group 118">
                <a:extLst>
                  <a:ext uri="{FF2B5EF4-FFF2-40B4-BE49-F238E27FC236}">
                    <a16:creationId xmlns:a16="http://schemas.microsoft.com/office/drawing/2014/main" id="{479AF265-0C16-4E3F-AB67-60DCF0B093A3}"/>
                  </a:ext>
                </a:extLst>
              </p:cNvPr>
              <p:cNvGrpSpPr>
                <a:grpSpLocks noChangeAspect="1"/>
              </p:cNvGrpSpPr>
              <p:nvPr/>
            </p:nvGrpSpPr>
            <p:grpSpPr bwMode="auto">
              <a:xfrm>
                <a:off x="-1614566" y="2002604"/>
                <a:ext cx="262016" cy="264940"/>
                <a:chOff x="803" y="803"/>
                <a:chExt cx="448" cy="453"/>
              </a:xfrm>
              <a:solidFill>
                <a:schemeClr val="accent1"/>
              </a:solidFill>
            </p:grpSpPr>
            <p:sp>
              <p:nvSpPr>
                <p:cNvPr id="96" name="Freeform 119">
                  <a:extLst>
                    <a:ext uri="{FF2B5EF4-FFF2-40B4-BE49-F238E27FC236}">
                      <a16:creationId xmlns:a16="http://schemas.microsoft.com/office/drawing/2014/main" id="{1F60625D-40D0-4BCC-B0EB-8CB0BFA283ED}"/>
                    </a:ext>
                  </a:extLst>
                </p:cNvPr>
                <p:cNvSpPr>
                  <a:spLocks noEditPoints="1"/>
                </p:cNvSpPr>
                <p:nvPr/>
              </p:nvSpPr>
              <p:spPr bwMode="auto">
                <a:xfrm>
                  <a:off x="803" y="803"/>
                  <a:ext cx="286" cy="287"/>
                </a:xfrm>
                <a:custGeom>
                  <a:avLst/>
                  <a:gdLst>
                    <a:gd name="T0" fmla="*/ 3036 w 4768"/>
                    <a:gd name="T1" fmla="*/ 284 h 4768"/>
                    <a:gd name="T2" fmla="*/ 2845 w 4768"/>
                    <a:gd name="T3" fmla="*/ 74 h 4768"/>
                    <a:gd name="T4" fmla="*/ 2350 w 4768"/>
                    <a:gd name="T5" fmla="*/ 25 h 4768"/>
                    <a:gd name="T6" fmla="*/ 2110 w 4768"/>
                    <a:gd name="T7" fmla="*/ 191 h 4768"/>
                    <a:gd name="T8" fmla="*/ 2042 w 4768"/>
                    <a:gd name="T9" fmla="*/ 500 h 4768"/>
                    <a:gd name="T10" fmla="*/ 1591 w 4768"/>
                    <a:gd name="T11" fmla="*/ 642 h 4768"/>
                    <a:gd name="T12" fmla="*/ 1352 w 4768"/>
                    <a:gd name="T13" fmla="*/ 426 h 4768"/>
                    <a:gd name="T14" fmla="*/ 1068 w 4768"/>
                    <a:gd name="T15" fmla="*/ 407 h 4768"/>
                    <a:gd name="T16" fmla="*/ 686 w 4768"/>
                    <a:gd name="T17" fmla="*/ 735 h 4768"/>
                    <a:gd name="T18" fmla="*/ 642 w 4768"/>
                    <a:gd name="T19" fmla="*/ 1024 h 4768"/>
                    <a:gd name="T20" fmla="*/ 808 w 4768"/>
                    <a:gd name="T21" fmla="*/ 1283 h 4768"/>
                    <a:gd name="T22" fmla="*/ 544 w 4768"/>
                    <a:gd name="T23" fmla="*/ 1733 h 4768"/>
                    <a:gd name="T24" fmla="*/ 260 w 4768"/>
                    <a:gd name="T25" fmla="*/ 1758 h 4768"/>
                    <a:gd name="T26" fmla="*/ 49 w 4768"/>
                    <a:gd name="T27" fmla="*/ 1949 h 4768"/>
                    <a:gd name="T28" fmla="*/ 0 w 4768"/>
                    <a:gd name="T29" fmla="*/ 2443 h 4768"/>
                    <a:gd name="T30" fmla="*/ 191 w 4768"/>
                    <a:gd name="T31" fmla="*/ 2683 h 4768"/>
                    <a:gd name="T32" fmla="*/ 475 w 4768"/>
                    <a:gd name="T33" fmla="*/ 2727 h 4768"/>
                    <a:gd name="T34" fmla="*/ 617 w 4768"/>
                    <a:gd name="T35" fmla="*/ 3226 h 4768"/>
                    <a:gd name="T36" fmla="*/ 426 w 4768"/>
                    <a:gd name="T37" fmla="*/ 3442 h 4768"/>
                    <a:gd name="T38" fmla="*/ 426 w 4768"/>
                    <a:gd name="T39" fmla="*/ 3726 h 4768"/>
                    <a:gd name="T40" fmla="*/ 735 w 4768"/>
                    <a:gd name="T41" fmla="*/ 4108 h 4768"/>
                    <a:gd name="T42" fmla="*/ 1019 w 4768"/>
                    <a:gd name="T43" fmla="*/ 4152 h 4768"/>
                    <a:gd name="T44" fmla="*/ 1283 w 4768"/>
                    <a:gd name="T45" fmla="*/ 3985 h 4768"/>
                    <a:gd name="T46" fmla="*/ 1709 w 4768"/>
                    <a:gd name="T47" fmla="*/ 4201 h 4768"/>
                    <a:gd name="T48" fmla="*/ 1709 w 4768"/>
                    <a:gd name="T49" fmla="*/ 4509 h 4768"/>
                    <a:gd name="T50" fmla="*/ 1919 w 4768"/>
                    <a:gd name="T51" fmla="*/ 4720 h 4768"/>
                    <a:gd name="T52" fmla="*/ 2419 w 4768"/>
                    <a:gd name="T53" fmla="*/ 4744 h 4768"/>
                    <a:gd name="T54" fmla="*/ 2659 w 4768"/>
                    <a:gd name="T55" fmla="*/ 4578 h 4768"/>
                    <a:gd name="T56" fmla="*/ 2703 w 4768"/>
                    <a:gd name="T57" fmla="*/ 4294 h 4768"/>
                    <a:gd name="T58" fmla="*/ 3178 w 4768"/>
                    <a:gd name="T59" fmla="*/ 4127 h 4768"/>
                    <a:gd name="T60" fmla="*/ 3417 w 4768"/>
                    <a:gd name="T61" fmla="*/ 4343 h 4768"/>
                    <a:gd name="T62" fmla="*/ 3701 w 4768"/>
                    <a:gd name="T63" fmla="*/ 4367 h 4768"/>
                    <a:gd name="T64" fmla="*/ 4083 w 4768"/>
                    <a:gd name="T65" fmla="*/ 4034 h 4768"/>
                    <a:gd name="T66" fmla="*/ 4127 w 4768"/>
                    <a:gd name="T67" fmla="*/ 3750 h 4768"/>
                    <a:gd name="T68" fmla="*/ 3936 w 4768"/>
                    <a:gd name="T69" fmla="*/ 3491 h 4768"/>
                    <a:gd name="T70" fmla="*/ 4176 w 4768"/>
                    <a:gd name="T71" fmla="*/ 3036 h 4768"/>
                    <a:gd name="T72" fmla="*/ 4509 w 4768"/>
                    <a:gd name="T73" fmla="*/ 3036 h 4768"/>
                    <a:gd name="T74" fmla="*/ 4700 w 4768"/>
                    <a:gd name="T75" fmla="*/ 2825 h 4768"/>
                    <a:gd name="T76" fmla="*/ 4744 w 4768"/>
                    <a:gd name="T77" fmla="*/ 2326 h 4768"/>
                    <a:gd name="T78" fmla="*/ 4578 w 4768"/>
                    <a:gd name="T79" fmla="*/ 2091 h 4768"/>
                    <a:gd name="T80" fmla="*/ 4245 w 4768"/>
                    <a:gd name="T81" fmla="*/ 2042 h 4768"/>
                    <a:gd name="T82" fmla="*/ 4103 w 4768"/>
                    <a:gd name="T83" fmla="*/ 1591 h 4768"/>
                    <a:gd name="T84" fmla="*/ 4343 w 4768"/>
                    <a:gd name="T85" fmla="*/ 1352 h 4768"/>
                    <a:gd name="T86" fmla="*/ 4343 w 4768"/>
                    <a:gd name="T87" fmla="*/ 1068 h 4768"/>
                    <a:gd name="T88" fmla="*/ 4010 w 4768"/>
                    <a:gd name="T89" fmla="*/ 666 h 4768"/>
                    <a:gd name="T90" fmla="*/ 3726 w 4768"/>
                    <a:gd name="T91" fmla="*/ 617 h 4768"/>
                    <a:gd name="T92" fmla="*/ 3442 w 4768"/>
                    <a:gd name="T93" fmla="*/ 808 h 4768"/>
                    <a:gd name="T94" fmla="*/ 3060 w 4768"/>
                    <a:gd name="T95" fmla="*/ 617 h 4768"/>
                    <a:gd name="T96" fmla="*/ 3036 w 4768"/>
                    <a:gd name="T97" fmla="*/ 284 h 4768"/>
                    <a:gd name="T98" fmla="*/ 3036 w 4768"/>
                    <a:gd name="T99" fmla="*/ 284 h 4768"/>
                    <a:gd name="T100" fmla="*/ 1518 w 4768"/>
                    <a:gd name="T101" fmla="*/ 2326 h 4768"/>
                    <a:gd name="T102" fmla="*/ 2443 w 4768"/>
                    <a:gd name="T103" fmla="*/ 1567 h 4768"/>
                    <a:gd name="T104" fmla="*/ 3202 w 4768"/>
                    <a:gd name="T105" fmla="*/ 2468 h 4768"/>
                    <a:gd name="T106" fmla="*/ 2277 w 4768"/>
                    <a:gd name="T107" fmla="*/ 3226 h 4768"/>
                    <a:gd name="T108" fmla="*/ 1518 w 4768"/>
                    <a:gd name="T109" fmla="*/ 2326 h 4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68" h="4768">
                      <a:moveTo>
                        <a:pt x="3036" y="284"/>
                      </a:moveTo>
                      <a:cubicBezTo>
                        <a:pt x="3036" y="167"/>
                        <a:pt x="2967" y="74"/>
                        <a:pt x="2845" y="74"/>
                      </a:cubicBezTo>
                      <a:cubicBezTo>
                        <a:pt x="2350" y="25"/>
                        <a:pt x="2350" y="25"/>
                        <a:pt x="2350" y="25"/>
                      </a:cubicBezTo>
                      <a:cubicBezTo>
                        <a:pt x="2228" y="0"/>
                        <a:pt x="2135" y="98"/>
                        <a:pt x="2110" y="191"/>
                      </a:cubicBezTo>
                      <a:cubicBezTo>
                        <a:pt x="2042" y="500"/>
                        <a:pt x="2042" y="500"/>
                        <a:pt x="2042" y="500"/>
                      </a:cubicBezTo>
                      <a:cubicBezTo>
                        <a:pt x="1900" y="524"/>
                        <a:pt x="1733" y="568"/>
                        <a:pt x="1591" y="642"/>
                      </a:cubicBezTo>
                      <a:cubicBezTo>
                        <a:pt x="1352" y="426"/>
                        <a:pt x="1352" y="426"/>
                        <a:pt x="1352" y="426"/>
                      </a:cubicBezTo>
                      <a:cubicBezTo>
                        <a:pt x="1283" y="358"/>
                        <a:pt x="1136" y="358"/>
                        <a:pt x="1068" y="407"/>
                      </a:cubicBezTo>
                      <a:cubicBezTo>
                        <a:pt x="686" y="735"/>
                        <a:pt x="686" y="735"/>
                        <a:pt x="686" y="735"/>
                      </a:cubicBezTo>
                      <a:cubicBezTo>
                        <a:pt x="593" y="808"/>
                        <a:pt x="568" y="926"/>
                        <a:pt x="642" y="1024"/>
                      </a:cubicBezTo>
                      <a:cubicBezTo>
                        <a:pt x="808" y="1283"/>
                        <a:pt x="808" y="1283"/>
                        <a:pt x="808" y="1283"/>
                      </a:cubicBezTo>
                      <a:cubicBezTo>
                        <a:pt x="686" y="1425"/>
                        <a:pt x="617" y="1567"/>
                        <a:pt x="544" y="1733"/>
                      </a:cubicBezTo>
                      <a:cubicBezTo>
                        <a:pt x="260" y="1758"/>
                        <a:pt x="260" y="1758"/>
                        <a:pt x="260" y="1758"/>
                      </a:cubicBezTo>
                      <a:cubicBezTo>
                        <a:pt x="142" y="1758"/>
                        <a:pt x="69" y="1826"/>
                        <a:pt x="49" y="1949"/>
                      </a:cubicBezTo>
                      <a:cubicBezTo>
                        <a:pt x="0" y="2443"/>
                        <a:pt x="0" y="2443"/>
                        <a:pt x="0" y="2443"/>
                      </a:cubicBezTo>
                      <a:cubicBezTo>
                        <a:pt x="0" y="2566"/>
                        <a:pt x="69" y="2659"/>
                        <a:pt x="191" y="2683"/>
                      </a:cubicBezTo>
                      <a:cubicBezTo>
                        <a:pt x="475" y="2727"/>
                        <a:pt x="475" y="2727"/>
                        <a:pt x="475" y="2727"/>
                      </a:cubicBezTo>
                      <a:cubicBezTo>
                        <a:pt x="500" y="2918"/>
                        <a:pt x="544" y="3060"/>
                        <a:pt x="617" y="3226"/>
                      </a:cubicBezTo>
                      <a:cubicBezTo>
                        <a:pt x="426" y="3442"/>
                        <a:pt x="426" y="3442"/>
                        <a:pt x="426" y="3442"/>
                      </a:cubicBezTo>
                      <a:cubicBezTo>
                        <a:pt x="358" y="3510"/>
                        <a:pt x="358" y="3633"/>
                        <a:pt x="426" y="3726"/>
                      </a:cubicBezTo>
                      <a:cubicBezTo>
                        <a:pt x="735" y="4108"/>
                        <a:pt x="735" y="4108"/>
                        <a:pt x="735" y="4108"/>
                      </a:cubicBezTo>
                      <a:cubicBezTo>
                        <a:pt x="808" y="4201"/>
                        <a:pt x="950" y="4201"/>
                        <a:pt x="1019" y="4152"/>
                      </a:cubicBezTo>
                      <a:cubicBezTo>
                        <a:pt x="1283" y="3985"/>
                        <a:pt x="1283" y="3985"/>
                        <a:pt x="1283" y="3985"/>
                      </a:cubicBezTo>
                      <a:cubicBezTo>
                        <a:pt x="1401" y="4083"/>
                        <a:pt x="1567" y="4152"/>
                        <a:pt x="1709" y="4201"/>
                      </a:cubicBezTo>
                      <a:cubicBezTo>
                        <a:pt x="1709" y="4509"/>
                        <a:pt x="1709" y="4509"/>
                        <a:pt x="1709" y="4509"/>
                      </a:cubicBezTo>
                      <a:cubicBezTo>
                        <a:pt x="1709" y="4602"/>
                        <a:pt x="1802" y="4700"/>
                        <a:pt x="1919" y="4720"/>
                      </a:cubicBezTo>
                      <a:cubicBezTo>
                        <a:pt x="2419" y="4744"/>
                        <a:pt x="2419" y="4744"/>
                        <a:pt x="2419" y="4744"/>
                      </a:cubicBezTo>
                      <a:cubicBezTo>
                        <a:pt x="2536" y="4768"/>
                        <a:pt x="2634" y="4700"/>
                        <a:pt x="2659" y="4578"/>
                      </a:cubicBezTo>
                      <a:cubicBezTo>
                        <a:pt x="2703" y="4294"/>
                        <a:pt x="2703" y="4294"/>
                        <a:pt x="2703" y="4294"/>
                      </a:cubicBezTo>
                      <a:cubicBezTo>
                        <a:pt x="2869" y="4250"/>
                        <a:pt x="3036" y="4201"/>
                        <a:pt x="3178" y="4127"/>
                      </a:cubicBezTo>
                      <a:cubicBezTo>
                        <a:pt x="3417" y="4343"/>
                        <a:pt x="3417" y="4343"/>
                        <a:pt x="3417" y="4343"/>
                      </a:cubicBezTo>
                      <a:cubicBezTo>
                        <a:pt x="3486" y="4436"/>
                        <a:pt x="3608" y="4436"/>
                        <a:pt x="3701" y="4367"/>
                      </a:cubicBezTo>
                      <a:cubicBezTo>
                        <a:pt x="4083" y="4034"/>
                        <a:pt x="4083" y="4034"/>
                        <a:pt x="4083" y="4034"/>
                      </a:cubicBezTo>
                      <a:cubicBezTo>
                        <a:pt x="4176" y="3961"/>
                        <a:pt x="4176" y="3843"/>
                        <a:pt x="4127" y="3750"/>
                      </a:cubicBezTo>
                      <a:cubicBezTo>
                        <a:pt x="3936" y="3491"/>
                        <a:pt x="3936" y="3491"/>
                        <a:pt x="3936" y="3491"/>
                      </a:cubicBezTo>
                      <a:cubicBezTo>
                        <a:pt x="4034" y="3344"/>
                        <a:pt x="4103" y="3202"/>
                        <a:pt x="4176" y="3036"/>
                      </a:cubicBezTo>
                      <a:cubicBezTo>
                        <a:pt x="4509" y="3036"/>
                        <a:pt x="4509" y="3036"/>
                        <a:pt x="4509" y="3036"/>
                      </a:cubicBezTo>
                      <a:cubicBezTo>
                        <a:pt x="4602" y="3036"/>
                        <a:pt x="4700" y="2943"/>
                        <a:pt x="4700" y="2825"/>
                      </a:cubicBezTo>
                      <a:cubicBezTo>
                        <a:pt x="4744" y="2326"/>
                        <a:pt x="4744" y="2326"/>
                        <a:pt x="4744" y="2326"/>
                      </a:cubicBezTo>
                      <a:cubicBezTo>
                        <a:pt x="4768" y="2233"/>
                        <a:pt x="4675" y="2110"/>
                        <a:pt x="4578" y="2091"/>
                      </a:cubicBezTo>
                      <a:cubicBezTo>
                        <a:pt x="4245" y="2042"/>
                        <a:pt x="4245" y="2042"/>
                        <a:pt x="4245" y="2042"/>
                      </a:cubicBezTo>
                      <a:cubicBezTo>
                        <a:pt x="4225" y="1875"/>
                        <a:pt x="4176" y="1733"/>
                        <a:pt x="4103" y="1591"/>
                      </a:cubicBezTo>
                      <a:cubicBezTo>
                        <a:pt x="4343" y="1352"/>
                        <a:pt x="4343" y="1352"/>
                        <a:pt x="4343" y="1352"/>
                      </a:cubicBezTo>
                      <a:cubicBezTo>
                        <a:pt x="4411" y="1259"/>
                        <a:pt x="4411" y="1141"/>
                        <a:pt x="4343" y="1068"/>
                      </a:cubicBezTo>
                      <a:cubicBezTo>
                        <a:pt x="4010" y="666"/>
                        <a:pt x="4010" y="666"/>
                        <a:pt x="4010" y="666"/>
                      </a:cubicBezTo>
                      <a:cubicBezTo>
                        <a:pt x="3936" y="593"/>
                        <a:pt x="3819" y="568"/>
                        <a:pt x="3726" y="617"/>
                      </a:cubicBezTo>
                      <a:cubicBezTo>
                        <a:pt x="3442" y="808"/>
                        <a:pt x="3442" y="808"/>
                        <a:pt x="3442" y="808"/>
                      </a:cubicBezTo>
                      <a:cubicBezTo>
                        <a:pt x="3319" y="735"/>
                        <a:pt x="3202" y="666"/>
                        <a:pt x="3060" y="617"/>
                      </a:cubicBezTo>
                      <a:cubicBezTo>
                        <a:pt x="3036" y="284"/>
                        <a:pt x="3036" y="284"/>
                        <a:pt x="3036" y="284"/>
                      </a:cubicBezTo>
                      <a:cubicBezTo>
                        <a:pt x="3036" y="284"/>
                        <a:pt x="3036" y="284"/>
                        <a:pt x="3036" y="284"/>
                      </a:cubicBezTo>
                      <a:close/>
                      <a:moveTo>
                        <a:pt x="1518" y="2326"/>
                      </a:moveTo>
                      <a:cubicBezTo>
                        <a:pt x="1567" y="1875"/>
                        <a:pt x="1968" y="1518"/>
                        <a:pt x="2443" y="1567"/>
                      </a:cubicBezTo>
                      <a:cubicBezTo>
                        <a:pt x="2894" y="1591"/>
                        <a:pt x="3251" y="2017"/>
                        <a:pt x="3202" y="2468"/>
                      </a:cubicBezTo>
                      <a:cubicBezTo>
                        <a:pt x="3153" y="2943"/>
                        <a:pt x="2752" y="3275"/>
                        <a:pt x="2277" y="3226"/>
                      </a:cubicBezTo>
                      <a:cubicBezTo>
                        <a:pt x="1826" y="3202"/>
                        <a:pt x="1469" y="2776"/>
                        <a:pt x="1518" y="2326"/>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20">
                  <a:extLst>
                    <a:ext uri="{FF2B5EF4-FFF2-40B4-BE49-F238E27FC236}">
                      <a16:creationId xmlns:a16="http://schemas.microsoft.com/office/drawing/2014/main" id="{2CF48DFB-D5D8-40E2-81CD-46E389F008E3}"/>
                    </a:ext>
                  </a:extLst>
                </p:cNvPr>
                <p:cNvSpPr>
                  <a:spLocks noEditPoints="1"/>
                </p:cNvSpPr>
                <p:nvPr/>
              </p:nvSpPr>
              <p:spPr bwMode="auto">
                <a:xfrm>
                  <a:off x="1057" y="951"/>
                  <a:ext cx="194" cy="194"/>
                </a:xfrm>
                <a:custGeom>
                  <a:avLst/>
                  <a:gdLst>
                    <a:gd name="T0" fmla="*/ 84 w 1616"/>
                    <a:gd name="T1" fmla="*/ 1200 h 1616"/>
                    <a:gd name="T2" fmla="*/ 189 w 1616"/>
                    <a:gd name="T3" fmla="*/ 1247 h 1616"/>
                    <a:gd name="T4" fmla="*/ 284 w 1616"/>
                    <a:gd name="T5" fmla="*/ 1225 h 1616"/>
                    <a:gd name="T6" fmla="*/ 402 w 1616"/>
                    <a:gd name="T7" fmla="*/ 1342 h 1616"/>
                    <a:gd name="T8" fmla="*/ 378 w 1616"/>
                    <a:gd name="T9" fmla="*/ 1425 h 1616"/>
                    <a:gd name="T10" fmla="*/ 427 w 1616"/>
                    <a:gd name="T11" fmla="*/ 1533 h 1616"/>
                    <a:gd name="T12" fmla="*/ 566 w 1616"/>
                    <a:gd name="T13" fmla="*/ 1592 h 1616"/>
                    <a:gd name="T14" fmla="*/ 674 w 1616"/>
                    <a:gd name="T15" fmla="*/ 1555 h 1616"/>
                    <a:gd name="T16" fmla="*/ 720 w 1616"/>
                    <a:gd name="T17" fmla="*/ 1472 h 1616"/>
                    <a:gd name="T18" fmla="*/ 897 w 1616"/>
                    <a:gd name="T19" fmla="*/ 1472 h 1616"/>
                    <a:gd name="T20" fmla="*/ 943 w 1616"/>
                    <a:gd name="T21" fmla="*/ 1555 h 1616"/>
                    <a:gd name="T22" fmla="*/ 1051 w 1616"/>
                    <a:gd name="T23" fmla="*/ 1592 h 1616"/>
                    <a:gd name="T24" fmla="*/ 1193 w 1616"/>
                    <a:gd name="T25" fmla="*/ 1533 h 1616"/>
                    <a:gd name="T26" fmla="*/ 1239 w 1616"/>
                    <a:gd name="T27" fmla="*/ 1425 h 1616"/>
                    <a:gd name="T28" fmla="*/ 1215 w 1616"/>
                    <a:gd name="T29" fmla="*/ 1330 h 1616"/>
                    <a:gd name="T30" fmla="*/ 1332 w 1616"/>
                    <a:gd name="T31" fmla="*/ 1212 h 1616"/>
                    <a:gd name="T32" fmla="*/ 1428 w 1616"/>
                    <a:gd name="T33" fmla="*/ 1235 h 1616"/>
                    <a:gd name="T34" fmla="*/ 1533 w 1616"/>
                    <a:gd name="T35" fmla="*/ 1176 h 1616"/>
                    <a:gd name="T36" fmla="*/ 1592 w 1616"/>
                    <a:gd name="T37" fmla="*/ 1046 h 1616"/>
                    <a:gd name="T38" fmla="*/ 1558 w 1616"/>
                    <a:gd name="T39" fmla="*/ 926 h 1616"/>
                    <a:gd name="T40" fmla="*/ 1462 w 1616"/>
                    <a:gd name="T41" fmla="*/ 879 h 1616"/>
                    <a:gd name="T42" fmla="*/ 1462 w 1616"/>
                    <a:gd name="T43" fmla="*/ 713 h 1616"/>
                    <a:gd name="T44" fmla="*/ 1545 w 1616"/>
                    <a:gd name="T45" fmla="*/ 666 h 1616"/>
                    <a:gd name="T46" fmla="*/ 1592 w 1616"/>
                    <a:gd name="T47" fmla="*/ 546 h 1616"/>
                    <a:gd name="T48" fmla="*/ 1533 w 1616"/>
                    <a:gd name="T49" fmla="*/ 417 h 1616"/>
                    <a:gd name="T50" fmla="*/ 1428 w 1616"/>
                    <a:gd name="T51" fmla="*/ 355 h 1616"/>
                    <a:gd name="T52" fmla="*/ 1323 w 1616"/>
                    <a:gd name="T53" fmla="*/ 392 h 1616"/>
                    <a:gd name="T54" fmla="*/ 1215 w 1616"/>
                    <a:gd name="T55" fmla="*/ 272 h 1616"/>
                    <a:gd name="T56" fmla="*/ 1239 w 1616"/>
                    <a:gd name="T57" fmla="*/ 179 h 1616"/>
                    <a:gd name="T58" fmla="*/ 1193 w 1616"/>
                    <a:gd name="T59" fmla="*/ 71 h 1616"/>
                    <a:gd name="T60" fmla="*/ 1051 w 1616"/>
                    <a:gd name="T61" fmla="*/ 13 h 1616"/>
                    <a:gd name="T62" fmla="*/ 933 w 1616"/>
                    <a:gd name="T63" fmla="*/ 59 h 1616"/>
                    <a:gd name="T64" fmla="*/ 884 w 1616"/>
                    <a:gd name="T65" fmla="*/ 142 h 1616"/>
                    <a:gd name="T66" fmla="*/ 720 w 1616"/>
                    <a:gd name="T67" fmla="*/ 130 h 1616"/>
                    <a:gd name="T68" fmla="*/ 674 w 1616"/>
                    <a:gd name="T69" fmla="*/ 47 h 1616"/>
                    <a:gd name="T70" fmla="*/ 566 w 1616"/>
                    <a:gd name="T71" fmla="*/ 13 h 1616"/>
                    <a:gd name="T72" fmla="*/ 427 w 1616"/>
                    <a:gd name="T73" fmla="*/ 71 h 1616"/>
                    <a:gd name="T74" fmla="*/ 378 w 1616"/>
                    <a:gd name="T75" fmla="*/ 179 h 1616"/>
                    <a:gd name="T76" fmla="*/ 402 w 1616"/>
                    <a:gd name="T77" fmla="*/ 272 h 1616"/>
                    <a:gd name="T78" fmla="*/ 272 w 1616"/>
                    <a:gd name="T79" fmla="*/ 392 h 1616"/>
                    <a:gd name="T80" fmla="*/ 189 w 1616"/>
                    <a:gd name="T81" fmla="*/ 368 h 1616"/>
                    <a:gd name="T82" fmla="*/ 71 w 1616"/>
                    <a:gd name="T83" fmla="*/ 429 h 1616"/>
                    <a:gd name="T84" fmla="*/ 25 w 1616"/>
                    <a:gd name="T85" fmla="*/ 571 h 1616"/>
                    <a:gd name="T86" fmla="*/ 59 w 1616"/>
                    <a:gd name="T87" fmla="*/ 676 h 1616"/>
                    <a:gd name="T88" fmla="*/ 142 w 1616"/>
                    <a:gd name="T89" fmla="*/ 725 h 1616"/>
                    <a:gd name="T90" fmla="*/ 142 w 1616"/>
                    <a:gd name="T91" fmla="*/ 904 h 1616"/>
                    <a:gd name="T92" fmla="*/ 59 w 1616"/>
                    <a:gd name="T93" fmla="*/ 938 h 1616"/>
                    <a:gd name="T94" fmla="*/ 25 w 1616"/>
                    <a:gd name="T95" fmla="*/ 1058 h 1616"/>
                    <a:gd name="T96" fmla="*/ 84 w 1616"/>
                    <a:gd name="T97" fmla="*/ 1200 h 1616"/>
                    <a:gd name="T98" fmla="*/ 1073 w 1616"/>
                    <a:gd name="T99" fmla="*/ 914 h 1616"/>
                    <a:gd name="T100" fmla="*/ 686 w 1616"/>
                    <a:gd name="T101" fmla="*/ 1080 h 1616"/>
                    <a:gd name="T102" fmla="*/ 532 w 1616"/>
                    <a:gd name="T103" fmla="*/ 688 h 1616"/>
                    <a:gd name="T104" fmla="*/ 909 w 1616"/>
                    <a:gd name="T105" fmla="*/ 534 h 1616"/>
                    <a:gd name="T106" fmla="*/ 1073 w 1616"/>
                    <a:gd name="T107" fmla="*/ 914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6" h="1616">
                      <a:moveTo>
                        <a:pt x="84" y="1200"/>
                      </a:moveTo>
                      <a:cubicBezTo>
                        <a:pt x="106" y="1235"/>
                        <a:pt x="142" y="1259"/>
                        <a:pt x="189" y="1247"/>
                      </a:cubicBezTo>
                      <a:cubicBezTo>
                        <a:pt x="284" y="1225"/>
                        <a:pt x="284" y="1225"/>
                        <a:pt x="284" y="1225"/>
                      </a:cubicBezTo>
                      <a:cubicBezTo>
                        <a:pt x="307" y="1259"/>
                        <a:pt x="355" y="1308"/>
                        <a:pt x="402" y="1342"/>
                      </a:cubicBezTo>
                      <a:cubicBezTo>
                        <a:pt x="378" y="1425"/>
                        <a:pt x="378" y="1425"/>
                        <a:pt x="378" y="1425"/>
                      </a:cubicBezTo>
                      <a:cubicBezTo>
                        <a:pt x="365" y="1472"/>
                        <a:pt x="378" y="1521"/>
                        <a:pt x="427" y="1533"/>
                      </a:cubicBezTo>
                      <a:cubicBezTo>
                        <a:pt x="566" y="1592"/>
                        <a:pt x="566" y="1592"/>
                        <a:pt x="566" y="1592"/>
                      </a:cubicBezTo>
                      <a:cubicBezTo>
                        <a:pt x="603" y="1604"/>
                        <a:pt x="662" y="1592"/>
                        <a:pt x="674" y="1555"/>
                      </a:cubicBezTo>
                      <a:cubicBezTo>
                        <a:pt x="720" y="1472"/>
                        <a:pt x="720" y="1472"/>
                        <a:pt x="720" y="1472"/>
                      </a:cubicBezTo>
                      <a:cubicBezTo>
                        <a:pt x="779" y="1472"/>
                        <a:pt x="838" y="1472"/>
                        <a:pt x="897" y="1472"/>
                      </a:cubicBezTo>
                      <a:cubicBezTo>
                        <a:pt x="943" y="1555"/>
                        <a:pt x="943" y="1555"/>
                        <a:pt x="943" y="1555"/>
                      </a:cubicBezTo>
                      <a:cubicBezTo>
                        <a:pt x="955" y="1592"/>
                        <a:pt x="1014" y="1616"/>
                        <a:pt x="1051" y="1592"/>
                      </a:cubicBezTo>
                      <a:cubicBezTo>
                        <a:pt x="1193" y="1533"/>
                        <a:pt x="1193" y="1533"/>
                        <a:pt x="1193" y="1533"/>
                      </a:cubicBezTo>
                      <a:cubicBezTo>
                        <a:pt x="1227" y="1521"/>
                        <a:pt x="1252" y="1472"/>
                        <a:pt x="1239" y="1425"/>
                      </a:cubicBezTo>
                      <a:cubicBezTo>
                        <a:pt x="1215" y="1330"/>
                        <a:pt x="1215" y="1330"/>
                        <a:pt x="1215" y="1330"/>
                      </a:cubicBezTo>
                      <a:cubicBezTo>
                        <a:pt x="1264" y="1296"/>
                        <a:pt x="1298" y="1247"/>
                        <a:pt x="1332" y="1212"/>
                      </a:cubicBezTo>
                      <a:cubicBezTo>
                        <a:pt x="1428" y="1235"/>
                        <a:pt x="1428" y="1235"/>
                        <a:pt x="1428" y="1235"/>
                      </a:cubicBezTo>
                      <a:cubicBezTo>
                        <a:pt x="1474" y="1247"/>
                        <a:pt x="1523" y="1225"/>
                        <a:pt x="1533" y="1176"/>
                      </a:cubicBezTo>
                      <a:cubicBezTo>
                        <a:pt x="1592" y="1046"/>
                        <a:pt x="1592" y="1046"/>
                        <a:pt x="1592" y="1046"/>
                      </a:cubicBezTo>
                      <a:cubicBezTo>
                        <a:pt x="1616" y="997"/>
                        <a:pt x="1592" y="950"/>
                        <a:pt x="1558" y="926"/>
                      </a:cubicBezTo>
                      <a:cubicBezTo>
                        <a:pt x="1462" y="879"/>
                        <a:pt x="1462" y="879"/>
                        <a:pt x="1462" y="879"/>
                      </a:cubicBezTo>
                      <a:cubicBezTo>
                        <a:pt x="1462" y="821"/>
                        <a:pt x="1462" y="772"/>
                        <a:pt x="1462" y="713"/>
                      </a:cubicBezTo>
                      <a:cubicBezTo>
                        <a:pt x="1545" y="666"/>
                        <a:pt x="1545" y="666"/>
                        <a:pt x="1545" y="666"/>
                      </a:cubicBezTo>
                      <a:cubicBezTo>
                        <a:pt x="1592" y="642"/>
                        <a:pt x="1604" y="593"/>
                        <a:pt x="1592" y="546"/>
                      </a:cubicBezTo>
                      <a:cubicBezTo>
                        <a:pt x="1533" y="417"/>
                        <a:pt x="1533" y="417"/>
                        <a:pt x="1533" y="417"/>
                      </a:cubicBezTo>
                      <a:cubicBezTo>
                        <a:pt x="1511" y="368"/>
                        <a:pt x="1462" y="346"/>
                        <a:pt x="1428" y="355"/>
                      </a:cubicBezTo>
                      <a:cubicBezTo>
                        <a:pt x="1323" y="392"/>
                        <a:pt x="1323" y="392"/>
                        <a:pt x="1323" y="392"/>
                      </a:cubicBezTo>
                      <a:cubicBezTo>
                        <a:pt x="1286" y="346"/>
                        <a:pt x="1252" y="309"/>
                        <a:pt x="1215" y="272"/>
                      </a:cubicBezTo>
                      <a:cubicBezTo>
                        <a:pt x="1239" y="179"/>
                        <a:pt x="1239" y="179"/>
                        <a:pt x="1239" y="179"/>
                      </a:cubicBezTo>
                      <a:cubicBezTo>
                        <a:pt x="1252" y="130"/>
                        <a:pt x="1227" y="84"/>
                        <a:pt x="1193" y="71"/>
                      </a:cubicBezTo>
                      <a:cubicBezTo>
                        <a:pt x="1051" y="13"/>
                        <a:pt x="1051" y="13"/>
                        <a:pt x="1051" y="13"/>
                      </a:cubicBezTo>
                      <a:cubicBezTo>
                        <a:pt x="1004" y="0"/>
                        <a:pt x="955" y="13"/>
                        <a:pt x="933" y="59"/>
                      </a:cubicBezTo>
                      <a:cubicBezTo>
                        <a:pt x="884" y="142"/>
                        <a:pt x="884" y="142"/>
                        <a:pt x="884" y="142"/>
                      </a:cubicBezTo>
                      <a:cubicBezTo>
                        <a:pt x="838" y="130"/>
                        <a:pt x="779" y="130"/>
                        <a:pt x="720" y="130"/>
                      </a:cubicBezTo>
                      <a:cubicBezTo>
                        <a:pt x="674" y="47"/>
                        <a:pt x="674" y="47"/>
                        <a:pt x="674" y="47"/>
                      </a:cubicBezTo>
                      <a:cubicBezTo>
                        <a:pt x="649" y="13"/>
                        <a:pt x="603" y="0"/>
                        <a:pt x="566" y="13"/>
                      </a:cubicBezTo>
                      <a:cubicBezTo>
                        <a:pt x="427" y="71"/>
                        <a:pt x="427" y="71"/>
                        <a:pt x="427" y="71"/>
                      </a:cubicBezTo>
                      <a:cubicBezTo>
                        <a:pt x="378" y="96"/>
                        <a:pt x="355" y="130"/>
                        <a:pt x="378" y="179"/>
                      </a:cubicBezTo>
                      <a:cubicBezTo>
                        <a:pt x="402" y="272"/>
                        <a:pt x="402" y="272"/>
                        <a:pt x="402" y="272"/>
                      </a:cubicBezTo>
                      <a:cubicBezTo>
                        <a:pt x="355" y="309"/>
                        <a:pt x="307" y="346"/>
                        <a:pt x="272" y="392"/>
                      </a:cubicBezTo>
                      <a:cubicBezTo>
                        <a:pt x="189" y="368"/>
                        <a:pt x="189" y="368"/>
                        <a:pt x="189" y="368"/>
                      </a:cubicBezTo>
                      <a:cubicBezTo>
                        <a:pt x="142" y="355"/>
                        <a:pt x="96" y="380"/>
                        <a:pt x="71" y="429"/>
                      </a:cubicBezTo>
                      <a:cubicBezTo>
                        <a:pt x="25" y="571"/>
                        <a:pt x="25" y="571"/>
                        <a:pt x="25" y="571"/>
                      </a:cubicBezTo>
                      <a:cubicBezTo>
                        <a:pt x="0" y="605"/>
                        <a:pt x="25" y="654"/>
                        <a:pt x="59" y="676"/>
                      </a:cubicBezTo>
                      <a:cubicBezTo>
                        <a:pt x="142" y="725"/>
                        <a:pt x="142" y="725"/>
                        <a:pt x="142" y="725"/>
                      </a:cubicBezTo>
                      <a:cubicBezTo>
                        <a:pt x="130" y="784"/>
                        <a:pt x="130" y="843"/>
                        <a:pt x="142" y="904"/>
                      </a:cubicBezTo>
                      <a:cubicBezTo>
                        <a:pt x="59" y="938"/>
                        <a:pt x="59" y="938"/>
                        <a:pt x="59" y="938"/>
                      </a:cubicBezTo>
                      <a:cubicBezTo>
                        <a:pt x="25" y="963"/>
                        <a:pt x="13" y="1009"/>
                        <a:pt x="25" y="1058"/>
                      </a:cubicBezTo>
                      <a:cubicBezTo>
                        <a:pt x="84" y="1200"/>
                        <a:pt x="84" y="1200"/>
                        <a:pt x="84" y="1200"/>
                      </a:cubicBezTo>
                      <a:moveTo>
                        <a:pt x="1073" y="914"/>
                      </a:moveTo>
                      <a:cubicBezTo>
                        <a:pt x="1014" y="1070"/>
                        <a:pt x="838" y="1141"/>
                        <a:pt x="686" y="1080"/>
                      </a:cubicBezTo>
                      <a:cubicBezTo>
                        <a:pt x="544" y="1009"/>
                        <a:pt x="473" y="843"/>
                        <a:pt x="532" y="688"/>
                      </a:cubicBezTo>
                      <a:cubicBezTo>
                        <a:pt x="591" y="546"/>
                        <a:pt x="755" y="475"/>
                        <a:pt x="909" y="534"/>
                      </a:cubicBezTo>
                      <a:cubicBezTo>
                        <a:pt x="1063" y="593"/>
                        <a:pt x="1134" y="759"/>
                        <a:pt x="1073" y="914"/>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121">
                  <a:extLst>
                    <a:ext uri="{FF2B5EF4-FFF2-40B4-BE49-F238E27FC236}">
                      <a16:creationId xmlns:a16="http://schemas.microsoft.com/office/drawing/2014/main" id="{E31FF203-BE7C-47D9-B700-C8DB48A7848F}"/>
                    </a:ext>
                  </a:extLst>
                </p:cNvPr>
                <p:cNvSpPr>
                  <a:spLocks noEditPoints="1"/>
                </p:cNvSpPr>
                <p:nvPr/>
              </p:nvSpPr>
              <p:spPr bwMode="auto">
                <a:xfrm>
                  <a:off x="976" y="1106"/>
                  <a:ext cx="148" cy="150"/>
                </a:xfrm>
                <a:custGeom>
                  <a:avLst/>
                  <a:gdLst>
                    <a:gd name="T0" fmla="*/ 40 w 1232"/>
                    <a:gd name="T1" fmla="*/ 868 h 1248"/>
                    <a:gd name="T2" fmla="*/ 118 w 1232"/>
                    <a:gd name="T3" fmla="*/ 912 h 1248"/>
                    <a:gd name="T4" fmla="*/ 191 w 1232"/>
                    <a:gd name="T5" fmla="*/ 900 h 1248"/>
                    <a:gd name="T6" fmla="*/ 271 w 1232"/>
                    <a:gd name="T7" fmla="*/ 1000 h 1248"/>
                    <a:gd name="T8" fmla="*/ 247 w 1232"/>
                    <a:gd name="T9" fmla="*/ 1061 h 1248"/>
                    <a:gd name="T10" fmla="*/ 276 w 1232"/>
                    <a:gd name="T11" fmla="*/ 1144 h 1248"/>
                    <a:gd name="T12" fmla="*/ 379 w 1232"/>
                    <a:gd name="T13" fmla="*/ 1200 h 1248"/>
                    <a:gd name="T14" fmla="*/ 462 w 1232"/>
                    <a:gd name="T15" fmla="*/ 1180 h 1248"/>
                    <a:gd name="T16" fmla="*/ 503 w 1232"/>
                    <a:gd name="T17" fmla="*/ 1119 h 1248"/>
                    <a:gd name="T18" fmla="*/ 637 w 1232"/>
                    <a:gd name="T19" fmla="*/ 1134 h 1248"/>
                    <a:gd name="T20" fmla="*/ 666 w 1232"/>
                    <a:gd name="T21" fmla="*/ 1200 h 1248"/>
                    <a:gd name="T22" fmla="*/ 745 w 1232"/>
                    <a:gd name="T23" fmla="*/ 1234 h 1248"/>
                    <a:gd name="T24" fmla="*/ 854 w 1232"/>
                    <a:gd name="T25" fmla="*/ 1200 h 1248"/>
                    <a:gd name="T26" fmla="*/ 898 w 1232"/>
                    <a:gd name="T27" fmla="*/ 1122 h 1248"/>
                    <a:gd name="T28" fmla="*/ 886 w 1232"/>
                    <a:gd name="T29" fmla="*/ 1049 h 1248"/>
                    <a:gd name="T30" fmla="*/ 984 w 1232"/>
                    <a:gd name="T31" fmla="*/ 966 h 1248"/>
                    <a:gd name="T32" fmla="*/ 1054 w 1232"/>
                    <a:gd name="T33" fmla="*/ 990 h 1248"/>
                    <a:gd name="T34" fmla="*/ 1140 w 1232"/>
                    <a:gd name="T35" fmla="*/ 954 h 1248"/>
                    <a:gd name="T36" fmla="*/ 1193 w 1232"/>
                    <a:gd name="T37" fmla="*/ 858 h 1248"/>
                    <a:gd name="T38" fmla="*/ 1174 w 1232"/>
                    <a:gd name="T39" fmla="*/ 768 h 1248"/>
                    <a:gd name="T40" fmla="*/ 1106 w 1232"/>
                    <a:gd name="T41" fmla="*/ 724 h 1248"/>
                    <a:gd name="T42" fmla="*/ 1118 w 1232"/>
                    <a:gd name="T43" fmla="*/ 600 h 1248"/>
                    <a:gd name="T44" fmla="*/ 1184 w 1232"/>
                    <a:gd name="T45" fmla="*/ 568 h 1248"/>
                    <a:gd name="T46" fmla="*/ 1228 w 1232"/>
                    <a:gd name="T47" fmla="*/ 483 h 1248"/>
                    <a:gd name="T48" fmla="*/ 1193 w 1232"/>
                    <a:gd name="T49" fmla="*/ 381 h 1248"/>
                    <a:gd name="T50" fmla="*/ 1118 w 1232"/>
                    <a:gd name="T51" fmla="*/ 327 h 1248"/>
                    <a:gd name="T52" fmla="*/ 1035 w 1232"/>
                    <a:gd name="T53" fmla="*/ 347 h 1248"/>
                    <a:gd name="T54" fmla="*/ 962 w 1232"/>
                    <a:gd name="T55" fmla="*/ 249 h 1248"/>
                    <a:gd name="T56" fmla="*/ 986 w 1232"/>
                    <a:gd name="T57" fmla="*/ 178 h 1248"/>
                    <a:gd name="T58" fmla="*/ 959 w 1232"/>
                    <a:gd name="T59" fmla="*/ 96 h 1248"/>
                    <a:gd name="T60" fmla="*/ 857 w 1232"/>
                    <a:gd name="T61" fmla="*/ 39 h 1248"/>
                    <a:gd name="T62" fmla="*/ 764 w 1232"/>
                    <a:gd name="T63" fmla="*/ 69 h 1248"/>
                    <a:gd name="T64" fmla="*/ 723 w 1232"/>
                    <a:gd name="T65" fmla="*/ 127 h 1248"/>
                    <a:gd name="T66" fmla="*/ 598 w 1232"/>
                    <a:gd name="T67" fmla="*/ 108 h 1248"/>
                    <a:gd name="T68" fmla="*/ 569 w 1232"/>
                    <a:gd name="T69" fmla="*/ 39 h 1248"/>
                    <a:gd name="T70" fmla="*/ 491 w 1232"/>
                    <a:gd name="T71" fmla="*/ 5 h 1248"/>
                    <a:gd name="T72" fmla="*/ 379 w 1232"/>
                    <a:gd name="T73" fmla="*/ 42 h 1248"/>
                    <a:gd name="T74" fmla="*/ 337 w 1232"/>
                    <a:gd name="T75" fmla="*/ 117 h 1248"/>
                    <a:gd name="T76" fmla="*/ 347 w 1232"/>
                    <a:gd name="T77" fmla="*/ 191 h 1248"/>
                    <a:gd name="T78" fmla="*/ 240 w 1232"/>
                    <a:gd name="T79" fmla="*/ 271 h 1248"/>
                    <a:gd name="T80" fmla="*/ 181 w 1232"/>
                    <a:gd name="T81" fmla="*/ 249 h 1248"/>
                    <a:gd name="T82" fmla="*/ 86 w 1232"/>
                    <a:gd name="T83" fmla="*/ 286 h 1248"/>
                    <a:gd name="T84" fmla="*/ 40 w 1232"/>
                    <a:gd name="T85" fmla="*/ 388 h 1248"/>
                    <a:gd name="T86" fmla="*/ 59 w 1232"/>
                    <a:gd name="T87" fmla="*/ 473 h 1248"/>
                    <a:gd name="T88" fmla="*/ 120 w 1232"/>
                    <a:gd name="T89" fmla="*/ 515 h 1248"/>
                    <a:gd name="T90" fmla="*/ 105 w 1232"/>
                    <a:gd name="T91" fmla="*/ 649 h 1248"/>
                    <a:gd name="T92" fmla="*/ 42 w 1232"/>
                    <a:gd name="T93" fmla="*/ 668 h 1248"/>
                    <a:gd name="T94" fmla="*/ 5 w 1232"/>
                    <a:gd name="T95" fmla="*/ 756 h 1248"/>
                    <a:gd name="T96" fmla="*/ 40 w 1232"/>
                    <a:gd name="T97" fmla="*/ 868 h 1248"/>
                    <a:gd name="T98" fmla="*/ 810 w 1232"/>
                    <a:gd name="T99" fmla="*/ 724 h 1248"/>
                    <a:gd name="T100" fmla="*/ 503 w 1232"/>
                    <a:gd name="T101" fmla="*/ 822 h 1248"/>
                    <a:gd name="T102" fmla="*/ 415 w 1232"/>
                    <a:gd name="T103" fmla="*/ 515 h 1248"/>
                    <a:gd name="T104" fmla="*/ 713 w 1232"/>
                    <a:gd name="T105" fmla="*/ 425 h 1248"/>
                    <a:gd name="T106" fmla="*/ 810 w 1232"/>
                    <a:gd name="T107" fmla="*/ 72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2" h="1248">
                      <a:moveTo>
                        <a:pt x="40" y="868"/>
                      </a:moveTo>
                      <a:cubicBezTo>
                        <a:pt x="57" y="897"/>
                        <a:pt x="81" y="917"/>
                        <a:pt x="118" y="912"/>
                      </a:cubicBezTo>
                      <a:cubicBezTo>
                        <a:pt x="191" y="900"/>
                        <a:pt x="191" y="900"/>
                        <a:pt x="191" y="900"/>
                      </a:cubicBezTo>
                      <a:cubicBezTo>
                        <a:pt x="205" y="929"/>
                        <a:pt x="237" y="968"/>
                        <a:pt x="271" y="1000"/>
                      </a:cubicBezTo>
                      <a:cubicBezTo>
                        <a:pt x="247" y="1061"/>
                        <a:pt x="247" y="1061"/>
                        <a:pt x="247" y="1061"/>
                      </a:cubicBezTo>
                      <a:cubicBezTo>
                        <a:pt x="235" y="1095"/>
                        <a:pt x="240" y="1131"/>
                        <a:pt x="276" y="1144"/>
                      </a:cubicBezTo>
                      <a:cubicBezTo>
                        <a:pt x="379" y="1200"/>
                        <a:pt x="379" y="1200"/>
                        <a:pt x="379" y="1200"/>
                      </a:cubicBezTo>
                      <a:cubicBezTo>
                        <a:pt x="403" y="1209"/>
                        <a:pt x="449" y="1205"/>
                        <a:pt x="462" y="1180"/>
                      </a:cubicBezTo>
                      <a:cubicBezTo>
                        <a:pt x="503" y="1119"/>
                        <a:pt x="503" y="1119"/>
                        <a:pt x="503" y="1119"/>
                      </a:cubicBezTo>
                      <a:cubicBezTo>
                        <a:pt x="547" y="1124"/>
                        <a:pt x="591" y="1129"/>
                        <a:pt x="637" y="1134"/>
                      </a:cubicBezTo>
                      <a:cubicBezTo>
                        <a:pt x="666" y="1200"/>
                        <a:pt x="666" y="1200"/>
                        <a:pt x="666" y="1200"/>
                      </a:cubicBezTo>
                      <a:cubicBezTo>
                        <a:pt x="671" y="1227"/>
                        <a:pt x="715" y="1248"/>
                        <a:pt x="745" y="1234"/>
                      </a:cubicBezTo>
                      <a:cubicBezTo>
                        <a:pt x="854" y="1200"/>
                        <a:pt x="854" y="1200"/>
                        <a:pt x="854" y="1200"/>
                      </a:cubicBezTo>
                      <a:cubicBezTo>
                        <a:pt x="881" y="1192"/>
                        <a:pt x="903" y="1158"/>
                        <a:pt x="898" y="1122"/>
                      </a:cubicBezTo>
                      <a:cubicBezTo>
                        <a:pt x="886" y="1049"/>
                        <a:pt x="886" y="1049"/>
                        <a:pt x="886" y="1049"/>
                      </a:cubicBezTo>
                      <a:cubicBezTo>
                        <a:pt x="925" y="1024"/>
                        <a:pt x="954" y="990"/>
                        <a:pt x="984" y="966"/>
                      </a:cubicBezTo>
                      <a:cubicBezTo>
                        <a:pt x="1054" y="990"/>
                        <a:pt x="1054" y="990"/>
                        <a:pt x="1054" y="990"/>
                      </a:cubicBezTo>
                      <a:cubicBezTo>
                        <a:pt x="1089" y="1005"/>
                        <a:pt x="1125" y="990"/>
                        <a:pt x="1140" y="954"/>
                      </a:cubicBezTo>
                      <a:cubicBezTo>
                        <a:pt x="1193" y="858"/>
                        <a:pt x="1193" y="858"/>
                        <a:pt x="1193" y="858"/>
                      </a:cubicBezTo>
                      <a:cubicBezTo>
                        <a:pt x="1213" y="824"/>
                        <a:pt x="1198" y="788"/>
                        <a:pt x="1174" y="768"/>
                      </a:cubicBezTo>
                      <a:cubicBezTo>
                        <a:pt x="1106" y="724"/>
                        <a:pt x="1106" y="724"/>
                        <a:pt x="1106" y="724"/>
                      </a:cubicBezTo>
                      <a:cubicBezTo>
                        <a:pt x="1110" y="681"/>
                        <a:pt x="1113" y="644"/>
                        <a:pt x="1118" y="600"/>
                      </a:cubicBezTo>
                      <a:cubicBezTo>
                        <a:pt x="1184" y="568"/>
                        <a:pt x="1184" y="568"/>
                        <a:pt x="1184" y="568"/>
                      </a:cubicBezTo>
                      <a:cubicBezTo>
                        <a:pt x="1220" y="554"/>
                        <a:pt x="1232" y="520"/>
                        <a:pt x="1228" y="483"/>
                      </a:cubicBezTo>
                      <a:cubicBezTo>
                        <a:pt x="1193" y="381"/>
                        <a:pt x="1193" y="381"/>
                        <a:pt x="1193" y="381"/>
                      </a:cubicBezTo>
                      <a:cubicBezTo>
                        <a:pt x="1179" y="342"/>
                        <a:pt x="1145" y="320"/>
                        <a:pt x="1118" y="327"/>
                      </a:cubicBezTo>
                      <a:cubicBezTo>
                        <a:pt x="1035" y="347"/>
                        <a:pt x="1035" y="347"/>
                        <a:pt x="1035" y="347"/>
                      </a:cubicBezTo>
                      <a:cubicBezTo>
                        <a:pt x="1010" y="308"/>
                        <a:pt x="986" y="278"/>
                        <a:pt x="962" y="249"/>
                      </a:cubicBezTo>
                      <a:cubicBezTo>
                        <a:pt x="986" y="178"/>
                        <a:pt x="986" y="178"/>
                        <a:pt x="986" y="178"/>
                      </a:cubicBezTo>
                      <a:cubicBezTo>
                        <a:pt x="998" y="144"/>
                        <a:pt x="984" y="108"/>
                        <a:pt x="959" y="96"/>
                      </a:cubicBezTo>
                      <a:cubicBezTo>
                        <a:pt x="857" y="39"/>
                        <a:pt x="857" y="39"/>
                        <a:pt x="857" y="39"/>
                      </a:cubicBezTo>
                      <a:cubicBezTo>
                        <a:pt x="820" y="27"/>
                        <a:pt x="784" y="35"/>
                        <a:pt x="764" y="69"/>
                      </a:cubicBezTo>
                      <a:cubicBezTo>
                        <a:pt x="723" y="127"/>
                        <a:pt x="723" y="127"/>
                        <a:pt x="723" y="127"/>
                      </a:cubicBezTo>
                      <a:cubicBezTo>
                        <a:pt x="686" y="115"/>
                        <a:pt x="642" y="110"/>
                        <a:pt x="598" y="108"/>
                      </a:cubicBezTo>
                      <a:cubicBezTo>
                        <a:pt x="569" y="39"/>
                        <a:pt x="569" y="39"/>
                        <a:pt x="569" y="39"/>
                      </a:cubicBezTo>
                      <a:cubicBezTo>
                        <a:pt x="552" y="13"/>
                        <a:pt x="518" y="0"/>
                        <a:pt x="491" y="5"/>
                      </a:cubicBezTo>
                      <a:cubicBezTo>
                        <a:pt x="379" y="42"/>
                        <a:pt x="379" y="42"/>
                        <a:pt x="379" y="42"/>
                      </a:cubicBezTo>
                      <a:cubicBezTo>
                        <a:pt x="342" y="57"/>
                        <a:pt x="322" y="81"/>
                        <a:pt x="337" y="117"/>
                      </a:cubicBezTo>
                      <a:cubicBezTo>
                        <a:pt x="347" y="191"/>
                        <a:pt x="347" y="191"/>
                        <a:pt x="347" y="191"/>
                      </a:cubicBezTo>
                      <a:cubicBezTo>
                        <a:pt x="308" y="215"/>
                        <a:pt x="271" y="239"/>
                        <a:pt x="240" y="271"/>
                      </a:cubicBezTo>
                      <a:cubicBezTo>
                        <a:pt x="181" y="249"/>
                        <a:pt x="181" y="249"/>
                        <a:pt x="181" y="249"/>
                      </a:cubicBezTo>
                      <a:cubicBezTo>
                        <a:pt x="144" y="237"/>
                        <a:pt x="108" y="252"/>
                        <a:pt x="86" y="286"/>
                      </a:cubicBezTo>
                      <a:cubicBezTo>
                        <a:pt x="40" y="388"/>
                        <a:pt x="40" y="388"/>
                        <a:pt x="40" y="388"/>
                      </a:cubicBezTo>
                      <a:cubicBezTo>
                        <a:pt x="20" y="415"/>
                        <a:pt x="35" y="451"/>
                        <a:pt x="59" y="473"/>
                      </a:cubicBezTo>
                      <a:cubicBezTo>
                        <a:pt x="120" y="515"/>
                        <a:pt x="120" y="515"/>
                        <a:pt x="120" y="515"/>
                      </a:cubicBezTo>
                      <a:cubicBezTo>
                        <a:pt x="105" y="559"/>
                        <a:pt x="100" y="603"/>
                        <a:pt x="105" y="649"/>
                      </a:cubicBezTo>
                      <a:cubicBezTo>
                        <a:pt x="42" y="668"/>
                        <a:pt x="42" y="668"/>
                        <a:pt x="42" y="668"/>
                      </a:cubicBezTo>
                      <a:cubicBezTo>
                        <a:pt x="13" y="685"/>
                        <a:pt x="0" y="720"/>
                        <a:pt x="5" y="756"/>
                      </a:cubicBezTo>
                      <a:cubicBezTo>
                        <a:pt x="40" y="868"/>
                        <a:pt x="40" y="868"/>
                        <a:pt x="40" y="868"/>
                      </a:cubicBezTo>
                      <a:moveTo>
                        <a:pt x="810" y="724"/>
                      </a:moveTo>
                      <a:cubicBezTo>
                        <a:pt x="754" y="837"/>
                        <a:pt x="615" y="878"/>
                        <a:pt x="503" y="822"/>
                      </a:cubicBezTo>
                      <a:cubicBezTo>
                        <a:pt x="401" y="759"/>
                        <a:pt x="359" y="627"/>
                        <a:pt x="415" y="515"/>
                      </a:cubicBezTo>
                      <a:cubicBezTo>
                        <a:pt x="471" y="412"/>
                        <a:pt x="601" y="369"/>
                        <a:pt x="713" y="425"/>
                      </a:cubicBezTo>
                      <a:cubicBezTo>
                        <a:pt x="823" y="481"/>
                        <a:pt x="864" y="612"/>
                        <a:pt x="810" y="724"/>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cxnSp>
          <p:nvCxnSpPr>
            <p:cNvPr id="102" name="Gerader Verbinder 101">
              <a:extLst>
                <a:ext uri="{FF2B5EF4-FFF2-40B4-BE49-F238E27FC236}">
                  <a16:creationId xmlns:a16="http://schemas.microsoft.com/office/drawing/2014/main" id="{F2452F03-49FB-44CE-8974-6E2E0EFDB542}"/>
                </a:ext>
              </a:extLst>
            </p:cNvPr>
            <p:cNvCxnSpPr/>
            <p:nvPr/>
          </p:nvCxnSpPr>
          <p:spPr>
            <a:xfrm flipH="1">
              <a:off x="-295533" y="2025746"/>
              <a:ext cx="0" cy="648000"/>
            </a:xfrm>
            <a:prstGeom prst="line">
              <a:avLst/>
            </a:prstGeom>
            <a:ln w="12700">
              <a:solidFill>
                <a:srgbClr val="798BB3"/>
              </a:solidFill>
              <a:prstDash val="sysDot"/>
            </a:ln>
          </p:spPr>
          <p:style>
            <a:lnRef idx="1">
              <a:schemeClr val="accent1"/>
            </a:lnRef>
            <a:fillRef idx="0">
              <a:schemeClr val="accent1"/>
            </a:fillRef>
            <a:effectRef idx="0">
              <a:schemeClr val="accent1"/>
            </a:effectRef>
            <a:fontRef idx="minor">
              <a:schemeClr val="tx1"/>
            </a:fontRef>
          </p:style>
        </p:cxnSp>
      </p:grpSp>
      <p:grpSp>
        <p:nvGrpSpPr>
          <p:cNvPr id="150" name="Gruppieren 149">
            <a:extLst>
              <a:ext uri="{FF2B5EF4-FFF2-40B4-BE49-F238E27FC236}">
                <a16:creationId xmlns:a16="http://schemas.microsoft.com/office/drawing/2014/main" id="{1218710A-42BC-4ACE-9E73-F695063DFD0E}"/>
              </a:ext>
            </a:extLst>
          </p:cNvPr>
          <p:cNvGrpSpPr/>
          <p:nvPr/>
        </p:nvGrpSpPr>
        <p:grpSpPr>
          <a:xfrm>
            <a:off x="8861894" y="4467224"/>
            <a:ext cx="942845" cy="501533"/>
            <a:chOff x="11190815" y="4675237"/>
            <a:chExt cx="1146003" cy="609600"/>
          </a:xfrm>
        </p:grpSpPr>
        <p:grpSp>
          <p:nvGrpSpPr>
            <p:cNvPr id="109" name="Gruppieren 108">
              <a:extLst>
                <a:ext uri="{FF2B5EF4-FFF2-40B4-BE49-F238E27FC236}">
                  <a16:creationId xmlns:a16="http://schemas.microsoft.com/office/drawing/2014/main" id="{47AFFFDF-9F2A-4C11-9714-314DDFBC1C52}"/>
                </a:ext>
              </a:extLst>
            </p:cNvPr>
            <p:cNvGrpSpPr/>
            <p:nvPr/>
          </p:nvGrpSpPr>
          <p:grpSpPr>
            <a:xfrm>
              <a:off x="11298437" y="4897119"/>
              <a:ext cx="272654" cy="63568"/>
              <a:chOff x="2135348" y="724925"/>
              <a:chExt cx="617638" cy="144000"/>
            </a:xfrm>
          </p:grpSpPr>
          <p:sp>
            <p:nvSpPr>
              <p:cNvPr id="120" name="Flussdiagramm: Prozess 119">
                <a:extLst>
                  <a:ext uri="{FF2B5EF4-FFF2-40B4-BE49-F238E27FC236}">
                    <a16:creationId xmlns:a16="http://schemas.microsoft.com/office/drawing/2014/main" id="{F7DB1282-4A7E-430C-95A9-B04102F14D01}"/>
                  </a:ext>
                </a:extLst>
              </p:cNvPr>
              <p:cNvSpPr/>
              <p:nvPr/>
            </p:nvSpPr>
            <p:spPr bwMode="gray">
              <a:xfrm>
                <a:off x="2135348" y="724925"/>
                <a:ext cx="144000" cy="144000"/>
              </a:xfrm>
              <a:prstGeom prst="flowChartProcess">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1" name="Flussdiagramm: Prozess 120">
                <a:extLst>
                  <a:ext uri="{FF2B5EF4-FFF2-40B4-BE49-F238E27FC236}">
                    <a16:creationId xmlns:a16="http://schemas.microsoft.com/office/drawing/2014/main" id="{A5229ABB-03AE-4375-AB2D-33FE0D683EFA}"/>
                  </a:ext>
                </a:extLst>
              </p:cNvPr>
              <p:cNvSpPr/>
              <p:nvPr/>
            </p:nvSpPr>
            <p:spPr bwMode="gray">
              <a:xfrm>
                <a:off x="2372167" y="724925"/>
                <a:ext cx="144000" cy="144000"/>
              </a:xfrm>
              <a:prstGeom prst="flowChartProcess">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Flussdiagramm: Prozess 121">
                <a:extLst>
                  <a:ext uri="{FF2B5EF4-FFF2-40B4-BE49-F238E27FC236}">
                    <a16:creationId xmlns:a16="http://schemas.microsoft.com/office/drawing/2014/main" id="{B9EF6EBA-9089-45E4-B324-106DD3378702}"/>
                  </a:ext>
                </a:extLst>
              </p:cNvPr>
              <p:cNvSpPr/>
              <p:nvPr/>
            </p:nvSpPr>
            <p:spPr bwMode="gray">
              <a:xfrm>
                <a:off x="2608986" y="724925"/>
                <a:ext cx="144000" cy="144000"/>
              </a:xfrm>
              <a:prstGeom prst="flowChartProcess">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23" name="Gerader Verbinder 122">
                <a:extLst>
                  <a:ext uri="{FF2B5EF4-FFF2-40B4-BE49-F238E27FC236}">
                    <a16:creationId xmlns:a16="http://schemas.microsoft.com/office/drawing/2014/main" id="{66941BDD-1352-442B-8D67-4DD68FE492CB}"/>
                  </a:ext>
                </a:extLst>
              </p:cNvPr>
              <p:cNvCxnSpPr>
                <a:stCxn id="120" idx="3"/>
                <a:endCxn id="121" idx="1"/>
              </p:cNvCxnSpPr>
              <p:nvPr/>
            </p:nvCxnSpPr>
            <p:spPr>
              <a:xfrm>
                <a:off x="2279348" y="796925"/>
                <a:ext cx="92819" cy="0"/>
              </a:xfrm>
              <a:prstGeom prst="line">
                <a:avLst/>
              </a:prstGeom>
              <a:ln w="9525">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124" name="Gerader Verbinder 123">
                <a:extLst>
                  <a:ext uri="{FF2B5EF4-FFF2-40B4-BE49-F238E27FC236}">
                    <a16:creationId xmlns:a16="http://schemas.microsoft.com/office/drawing/2014/main" id="{0853ABFE-CAAA-47E3-9E9A-D673E9C71473}"/>
                  </a:ext>
                </a:extLst>
              </p:cNvPr>
              <p:cNvCxnSpPr>
                <a:cxnSpLocks/>
                <a:stCxn id="121" idx="3"/>
                <a:endCxn id="122" idx="1"/>
              </p:cNvCxnSpPr>
              <p:nvPr/>
            </p:nvCxnSpPr>
            <p:spPr>
              <a:xfrm>
                <a:off x="2516167" y="796925"/>
                <a:ext cx="92819" cy="0"/>
              </a:xfrm>
              <a:prstGeom prst="line">
                <a:avLst/>
              </a:prstGeom>
              <a:ln w="9525">
                <a:solidFill>
                  <a:srgbClr val="798BB3"/>
                </a:solidFill>
              </a:ln>
            </p:spPr>
            <p:style>
              <a:lnRef idx="1">
                <a:schemeClr val="accent1"/>
              </a:lnRef>
              <a:fillRef idx="0">
                <a:schemeClr val="accent1"/>
              </a:fillRef>
              <a:effectRef idx="0">
                <a:schemeClr val="accent1"/>
              </a:effectRef>
              <a:fontRef idx="minor">
                <a:schemeClr val="tx1"/>
              </a:fontRef>
            </p:style>
          </p:cxnSp>
        </p:grpSp>
        <p:sp>
          <p:nvSpPr>
            <p:cNvPr id="136" name="Freeform 125">
              <a:extLst>
                <a:ext uri="{FF2B5EF4-FFF2-40B4-BE49-F238E27FC236}">
                  <a16:creationId xmlns:a16="http://schemas.microsoft.com/office/drawing/2014/main" id="{11A2B902-5A9B-4D91-BDC6-B2C074CE72B9}"/>
                </a:ext>
              </a:extLst>
            </p:cNvPr>
            <p:cNvSpPr>
              <a:spLocks noEditPoints="1"/>
            </p:cNvSpPr>
            <p:nvPr/>
          </p:nvSpPr>
          <p:spPr bwMode="auto">
            <a:xfrm>
              <a:off x="11190815" y="4675237"/>
              <a:ext cx="609600" cy="609600"/>
            </a:xfrm>
            <a:custGeom>
              <a:avLst/>
              <a:gdLst>
                <a:gd name="T0" fmla="*/ 2378 w 3624"/>
                <a:gd name="T1" fmla="*/ 513 h 3624"/>
                <a:gd name="T2" fmla="*/ 516 w 3624"/>
                <a:gd name="T3" fmla="*/ 513 h 3624"/>
                <a:gd name="T4" fmla="*/ 516 w 3624"/>
                <a:gd name="T5" fmla="*/ 2377 h 3624"/>
                <a:gd name="T6" fmla="*/ 2232 w 3624"/>
                <a:gd name="T7" fmla="*/ 2501 h 3624"/>
                <a:gd name="T8" fmla="*/ 2306 w 3624"/>
                <a:gd name="T9" fmla="*/ 2578 h 3624"/>
                <a:gd name="T10" fmla="*/ 2259 w 3624"/>
                <a:gd name="T11" fmla="*/ 2625 h 3624"/>
                <a:gd name="T12" fmla="*/ 3154 w 3624"/>
                <a:gd name="T13" fmla="*/ 3524 h 3624"/>
                <a:gd name="T14" fmla="*/ 3524 w 3624"/>
                <a:gd name="T15" fmla="*/ 3524 h 3624"/>
                <a:gd name="T16" fmla="*/ 3524 w 3624"/>
                <a:gd name="T17" fmla="*/ 3157 h 3624"/>
                <a:gd name="T18" fmla="*/ 2626 w 3624"/>
                <a:gd name="T19" fmla="*/ 2258 h 3624"/>
                <a:gd name="T20" fmla="*/ 2576 w 3624"/>
                <a:gd name="T21" fmla="*/ 2305 h 3624"/>
                <a:gd name="T22" fmla="*/ 2502 w 3624"/>
                <a:gd name="T23" fmla="*/ 2231 h 3624"/>
                <a:gd name="T24" fmla="*/ 2378 w 3624"/>
                <a:gd name="T25" fmla="*/ 513 h 3624"/>
                <a:gd name="T26" fmla="*/ 2156 w 3624"/>
                <a:gd name="T27" fmla="*/ 2155 h 3624"/>
                <a:gd name="T28" fmla="*/ 737 w 3624"/>
                <a:gd name="T29" fmla="*/ 2155 h 3624"/>
                <a:gd name="T30" fmla="*/ 737 w 3624"/>
                <a:gd name="T31" fmla="*/ 735 h 3624"/>
                <a:gd name="T32" fmla="*/ 2156 w 3624"/>
                <a:gd name="T33" fmla="*/ 735 h 3624"/>
                <a:gd name="T34" fmla="*/ 2156 w 3624"/>
                <a:gd name="T35" fmla="*/ 2155 h 3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24" h="3624">
                  <a:moveTo>
                    <a:pt x="2378" y="513"/>
                  </a:moveTo>
                  <a:cubicBezTo>
                    <a:pt x="1863" y="0"/>
                    <a:pt x="1031" y="0"/>
                    <a:pt x="516" y="513"/>
                  </a:cubicBezTo>
                  <a:cubicBezTo>
                    <a:pt x="0" y="1029"/>
                    <a:pt x="0" y="1861"/>
                    <a:pt x="516" y="2377"/>
                  </a:cubicBezTo>
                  <a:cubicBezTo>
                    <a:pt x="983" y="2845"/>
                    <a:pt x="1717" y="2887"/>
                    <a:pt x="2232" y="2501"/>
                  </a:cubicBezTo>
                  <a:cubicBezTo>
                    <a:pt x="2306" y="2578"/>
                    <a:pt x="2306" y="2578"/>
                    <a:pt x="2306" y="2578"/>
                  </a:cubicBezTo>
                  <a:cubicBezTo>
                    <a:pt x="2259" y="2625"/>
                    <a:pt x="2259" y="2625"/>
                    <a:pt x="2259" y="2625"/>
                  </a:cubicBezTo>
                  <a:cubicBezTo>
                    <a:pt x="3154" y="3524"/>
                    <a:pt x="3154" y="3524"/>
                    <a:pt x="3154" y="3524"/>
                  </a:cubicBezTo>
                  <a:cubicBezTo>
                    <a:pt x="3257" y="3624"/>
                    <a:pt x="3421" y="3624"/>
                    <a:pt x="3524" y="3524"/>
                  </a:cubicBezTo>
                  <a:cubicBezTo>
                    <a:pt x="3624" y="3421"/>
                    <a:pt x="3624" y="3257"/>
                    <a:pt x="3524" y="3157"/>
                  </a:cubicBezTo>
                  <a:cubicBezTo>
                    <a:pt x="2626" y="2258"/>
                    <a:pt x="2626" y="2258"/>
                    <a:pt x="2626" y="2258"/>
                  </a:cubicBezTo>
                  <a:cubicBezTo>
                    <a:pt x="2576" y="2305"/>
                    <a:pt x="2576" y="2305"/>
                    <a:pt x="2576" y="2305"/>
                  </a:cubicBezTo>
                  <a:cubicBezTo>
                    <a:pt x="2502" y="2231"/>
                    <a:pt x="2502" y="2231"/>
                    <a:pt x="2502" y="2231"/>
                  </a:cubicBezTo>
                  <a:cubicBezTo>
                    <a:pt x="2888" y="1716"/>
                    <a:pt x="2845" y="981"/>
                    <a:pt x="2378" y="513"/>
                  </a:cubicBezTo>
                  <a:moveTo>
                    <a:pt x="2156" y="2155"/>
                  </a:moveTo>
                  <a:cubicBezTo>
                    <a:pt x="1762" y="2546"/>
                    <a:pt x="1128" y="2546"/>
                    <a:pt x="737" y="2155"/>
                  </a:cubicBezTo>
                  <a:cubicBezTo>
                    <a:pt x="346" y="1764"/>
                    <a:pt x="346" y="1127"/>
                    <a:pt x="737" y="735"/>
                  </a:cubicBezTo>
                  <a:cubicBezTo>
                    <a:pt x="1128" y="344"/>
                    <a:pt x="1762" y="344"/>
                    <a:pt x="2156" y="735"/>
                  </a:cubicBezTo>
                  <a:cubicBezTo>
                    <a:pt x="2547" y="1127"/>
                    <a:pt x="2547" y="1764"/>
                    <a:pt x="2156" y="2155"/>
                  </a:cubicBezTo>
                </a:path>
              </a:pathLst>
            </a:custGeom>
            <a:solidFill>
              <a:srgbClr val="798BB3"/>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39" name="Group 128">
              <a:extLst>
                <a:ext uri="{FF2B5EF4-FFF2-40B4-BE49-F238E27FC236}">
                  <a16:creationId xmlns:a16="http://schemas.microsoft.com/office/drawing/2014/main" id="{D9EEF337-4148-4D28-9279-47562BEAE710}"/>
                </a:ext>
              </a:extLst>
            </p:cNvPr>
            <p:cNvGrpSpPr>
              <a:grpSpLocks noChangeAspect="1"/>
            </p:cNvGrpSpPr>
            <p:nvPr/>
          </p:nvGrpSpPr>
          <p:grpSpPr bwMode="auto">
            <a:xfrm>
              <a:off x="11903430" y="4675237"/>
              <a:ext cx="433388" cy="609600"/>
              <a:chOff x="1057" y="803"/>
              <a:chExt cx="273" cy="384"/>
            </a:xfrm>
            <a:solidFill>
              <a:schemeClr val="accent1"/>
            </a:solidFill>
          </p:grpSpPr>
          <p:sp>
            <p:nvSpPr>
              <p:cNvPr id="141" name="Freeform 129">
                <a:extLst>
                  <a:ext uri="{FF2B5EF4-FFF2-40B4-BE49-F238E27FC236}">
                    <a16:creationId xmlns:a16="http://schemas.microsoft.com/office/drawing/2014/main" id="{E5EA4322-9F64-454B-8845-FD9823B1A1FD}"/>
                  </a:ext>
                </a:extLst>
              </p:cNvPr>
              <p:cNvSpPr>
                <a:spLocks/>
              </p:cNvSpPr>
              <p:nvPr/>
            </p:nvSpPr>
            <p:spPr bwMode="auto">
              <a:xfrm>
                <a:off x="1099" y="803"/>
                <a:ext cx="182" cy="36"/>
              </a:xfrm>
              <a:custGeom>
                <a:avLst/>
                <a:gdLst>
                  <a:gd name="T0" fmla="*/ 0 w 182"/>
                  <a:gd name="T1" fmla="*/ 0 h 36"/>
                  <a:gd name="T2" fmla="*/ 11 w 182"/>
                  <a:gd name="T3" fmla="*/ 36 h 36"/>
                  <a:gd name="T4" fmla="*/ 182 w 182"/>
                  <a:gd name="T5" fmla="*/ 36 h 36"/>
                  <a:gd name="T6" fmla="*/ 182 w 182"/>
                  <a:gd name="T7" fmla="*/ 0 h 36"/>
                  <a:gd name="T8" fmla="*/ 0 w 182"/>
                  <a:gd name="T9" fmla="*/ 0 h 36"/>
                </a:gdLst>
                <a:ahLst/>
                <a:cxnLst>
                  <a:cxn ang="0">
                    <a:pos x="T0" y="T1"/>
                  </a:cxn>
                  <a:cxn ang="0">
                    <a:pos x="T2" y="T3"/>
                  </a:cxn>
                  <a:cxn ang="0">
                    <a:pos x="T4" y="T5"/>
                  </a:cxn>
                  <a:cxn ang="0">
                    <a:pos x="T6" y="T7"/>
                  </a:cxn>
                  <a:cxn ang="0">
                    <a:pos x="T8" y="T9"/>
                  </a:cxn>
                </a:cxnLst>
                <a:rect l="0" t="0" r="r" b="b"/>
                <a:pathLst>
                  <a:path w="182" h="36">
                    <a:moveTo>
                      <a:pt x="0" y="0"/>
                    </a:moveTo>
                    <a:lnTo>
                      <a:pt x="11" y="36"/>
                    </a:lnTo>
                    <a:lnTo>
                      <a:pt x="182" y="36"/>
                    </a:lnTo>
                    <a:lnTo>
                      <a:pt x="182" y="0"/>
                    </a:lnTo>
                    <a:lnTo>
                      <a:pt x="0" y="0"/>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2" name="Freeform 130">
                <a:extLst>
                  <a:ext uri="{FF2B5EF4-FFF2-40B4-BE49-F238E27FC236}">
                    <a16:creationId xmlns:a16="http://schemas.microsoft.com/office/drawing/2014/main" id="{71AD8D52-84FF-4806-BCC6-892E3ED96F23}"/>
                  </a:ext>
                </a:extLst>
              </p:cNvPr>
              <p:cNvSpPr>
                <a:spLocks/>
              </p:cNvSpPr>
              <p:nvPr/>
            </p:nvSpPr>
            <p:spPr bwMode="auto">
              <a:xfrm>
                <a:off x="1125" y="853"/>
                <a:ext cx="146" cy="39"/>
              </a:xfrm>
              <a:custGeom>
                <a:avLst/>
                <a:gdLst>
                  <a:gd name="T0" fmla="*/ 871 w 1224"/>
                  <a:gd name="T1" fmla="*/ 0 h 320"/>
                  <a:gd name="T2" fmla="*/ 354 w 1224"/>
                  <a:gd name="T3" fmla="*/ 0 h 320"/>
                  <a:gd name="T4" fmla="*/ 0 w 1224"/>
                  <a:gd name="T5" fmla="*/ 320 h 320"/>
                  <a:gd name="T6" fmla="*/ 1224 w 1224"/>
                  <a:gd name="T7" fmla="*/ 320 h 320"/>
                  <a:gd name="T8" fmla="*/ 871 w 1224"/>
                  <a:gd name="T9" fmla="*/ 0 h 320"/>
                </a:gdLst>
                <a:ahLst/>
                <a:cxnLst>
                  <a:cxn ang="0">
                    <a:pos x="T0" y="T1"/>
                  </a:cxn>
                  <a:cxn ang="0">
                    <a:pos x="T2" y="T3"/>
                  </a:cxn>
                  <a:cxn ang="0">
                    <a:pos x="T4" y="T5"/>
                  </a:cxn>
                  <a:cxn ang="0">
                    <a:pos x="T6" y="T7"/>
                  </a:cxn>
                  <a:cxn ang="0">
                    <a:pos x="T8" y="T9"/>
                  </a:cxn>
                </a:cxnLst>
                <a:rect l="0" t="0" r="r" b="b"/>
                <a:pathLst>
                  <a:path w="1224" h="320">
                    <a:moveTo>
                      <a:pt x="871" y="0"/>
                    </a:moveTo>
                    <a:cubicBezTo>
                      <a:pt x="354" y="0"/>
                      <a:pt x="354" y="0"/>
                      <a:pt x="354" y="0"/>
                    </a:cubicBezTo>
                    <a:cubicBezTo>
                      <a:pt x="191" y="54"/>
                      <a:pt x="55" y="160"/>
                      <a:pt x="0" y="320"/>
                    </a:cubicBezTo>
                    <a:cubicBezTo>
                      <a:pt x="1224" y="320"/>
                      <a:pt x="1224" y="320"/>
                      <a:pt x="1224" y="320"/>
                    </a:cubicBezTo>
                    <a:cubicBezTo>
                      <a:pt x="1143" y="160"/>
                      <a:pt x="1007" y="54"/>
                      <a:pt x="87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3" name="Freeform 131">
                <a:extLst>
                  <a:ext uri="{FF2B5EF4-FFF2-40B4-BE49-F238E27FC236}">
                    <a16:creationId xmlns:a16="http://schemas.microsoft.com/office/drawing/2014/main" id="{A2493B89-69EC-4708-A212-18C8166765B3}"/>
                  </a:ext>
                </a:extLst>
              </p:cNvPr>
              <p:cNvSpPr>
                <a:spLocks/>
              </p:cNvSpPr>
              <p:nvPr/>
            </p:nvSpPr>
            <p:spPr bwMode="auto">
              <a:xfrm>
                <a:off x="1112" y="904"/>
                <a:ext cx="169" cy="109"/>
              </a:xfrm>
              <a:custGeom>
                <a:avLst/>
                <a:gdLst>
                  <a:gd name="T0" fmla="*/ 55 w 1408"/>
                  <a:gd name="T1" fmla="*/ 0 h 904"/>
                  <a:gd name="T2" fmla="*/ 0 w 1408"/>
                  <a:gd name="T3" fmla="*/ 220 h 904"/>
                  <a:gd name="T4" fmla="*/ 704 w 1408"/>
                  <a:gd name="T5" fmla="*/ 904 h 904"/>
                  <a:gd name="T6" fmla="*/ 1408 w 1408"/>
                  <a:gd name="T7" fmla="*/ 220 h 904"/>
                  <a:gd name="T8" fmla="*/ 1381 w 1408"/>
                  <a:gd name="T9" fmla="*/ 0 h 904"/>
                  <a:gd name="T10" fmla="*/ 55 w 1408"/>
                  <a:gd name="T11" fmla="*/ 0 h 904"/>
                </a:gdLst>
                <a:ahLst/>
                <a:cxnLst>
                  <a:cxn ang="0">
                    <a:pos x="T0" y="T1"/>
                  </a:cxn>
                  <a:cxn ang="0">
                    <a:pos x="T2" y="T3"/>
                  </a:cxn>
                  <a:cxn ang="0">
                    <a:pos x="T4" y="T5"/>
                  </a:cxn>
                  <a:cxn ang="0">
                    <a:pos x="T6" y="T7"/>
                  </a:cxn>
                  <a:cxn ang="0">
                    <a:pos x="T8" y="T9"/>
                  </a:cxn>
                  <a:cxn ang="0">
                    <a:pos x="T10" y="T11"/>
                  </a:cxn>
                </a:cxnLst>
                <a:rect l="0" t="0" r="r" b="b"/>
                <a:pathLst>
                  <a:path w="1408" h="904">
                    <a:moveTo>
                      <a:pt x="55" y="0"/>
                    </a:moveTo>
                    <a:cubicBezTo>
                      <a:pt x="28" y="55"/>
                      <a:pt x="0" y="137"/>
                      <a:pt x="0" y="220"/>
                    </a:cubicBezTo>
                    <a:cubicBezTo>
                      <a:pt x="0" y="603"/>
                      <a:pt x="325" y="904"/>
                      <a:pt x="704" y="904"/>
                    </a:cubicBezTo>
                    <a:cubicBezTo>
                      <a:pt x="1111" y="904"/>
                      <a:pt x="1408" y="603"/>
                      <a:pt x="1408" y="220"/>
                    </a:cubicBezTo>
                    <a:cubicBezTo>
                      <a:pt x="1408" y="137"/>
                      <a:pt x="1408" y="55"/>
                      <a:pt x="1381" y="0"/>
                    </a:cubicBezTo>
                    <a:lnTo>
                      <a:pt x="55" y="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4" name="Freeform 132">
                <a:extLst>
                  <a:ext uri="{FF2B5EF4-FFF2-40B4-BE49-F238E27FC236}">
                    <a16:creationId xmlns:a16="http://schemas.microsoft.com/office/drawing/2014/main" id="{A5286063-1D20-45EA-BB10-9AA4C3C65498}"/>
                  </a:ext>
                </a:extLst>
              </p:cNvPr>
              <p:cNvSpPr>
                <a:spLocks/>
              </p:cNvSpPr>
              <p:nvPr/>
            </p:nvSpPr>
            <p:spPr bwMode="auto">
              <a:xfrm>
                <a:off x="1099" y="853"/>
                <a:ext cx="182" cy="39"/>
              </a:xfrm>
              <a:custGeom>
                <a:avLst/>
                <a:gdLst>
                  <a:gd name="T0" fmla="*/ 11 w 182"/>
                  <a:gd name="T1" fmla="*/ 0 h 39"/>
                  <a:gd name="T2" fmla="*/ 0 w 182"/>
                  <a:gd name="T3" fmla="*/ 39 h 39"/>
                  <a:gd name="T4" fmla="*/ 182 w 182"/>
                  <a:gd name="T5" fmla="*/ 39 h 39"/>
                  <a:gd name="T6" fmla="*/ 182 w 182"/>
                  <a:gd name="T7" fmla="*/ 0 h 39"/>
                  <a:gd name="T8" fmla="*/ 11 w 182"/>
                  <a:gd name="T9" fmla="*/ 0 h 39"/>
                </a:gdLst>
                <a:ahLst/>
                <a:cxnLst>
                  <a:cxn ang="0">
                    <a:pos x="T0" y="T1"/>
                  </a:cxn>
                  <a:cxn ang="0">
                    <a:pos x="T2" y="T3"/>
                  </a:cxn>
                  <a:cxn ang="0">
                    <a:pos x="T4" y="T5"/>
                  </a:cxn>
                  <a:cxn ang="0">
                    <a:pos x="T6" y="T7"/>
                  </a:cxn>
                  <a:cxn ang="0">
                    <a:pos x="T8" y="T9"/>
                  </a:cxn>
                </a:cxnLst>
                <a:rect l="0" t="0" r="r" b="b"/>
                <a:pathLst>
                  <a:path w="182" h="39">
                    <a:moveTo>
                      <a:pt x="11" y="0"/>
                    </a:moveTo>
                    <a:lnTo>
                      <a:pt x="0" y="39"/>
                    </a:lnTo>
                    <a:lnTo>
                      <a:pt x="182" y="39"/>
                    </a:lnTo>
                    <a:lnTo>
                      <a:pt x="182" y="0"/>
                    </a:lnTo>
                    <a:lnTo>
                      <a:pt x="11" y="0"/>
                    </a:lnTo>
                    <a:close/>
                  </a:path>
                </a:pathLst>
              </a:custGeom>
              <a:solidFill>
                <a:srgbClr val="798BB3"/>
              </a:solid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6" name="Freeform 134">
                <a:extLst>
                  <a:ext uri="{FF2B5EF4-FFF2-40B4-BE49-F238E27FC236}">
                    <a16:creationId xmlns:a16="http://schemas.microsoft.com/office/drawing/2014/main" id="{3EEABC39-524A-4A11-81AC-46D72348955C}"/>
                  </a:ext>
                </a:extLst>
              </p:cNvPr>
              <p:cNvSpPr>
                <a:spLocks/>
              </p:cNvSpPr>
              <p:nvPr/>
            </p:nvSpPr>
            <p:spPr bwMode="auto">
              <a:xfrm>
                <a:off x="1074" y="1016"/>
                <a:ext cx="256" cy="124"/>
              </a:xfrm>
              <a:custGeom>
                <a:avLst/>
                <a:gdLst>
                  <a:gd name="T0" fmla="*/ 1488 w 2136"/>
                  <a:gd name="T1" fmla="*/ 83 h 1040"/>
                  <a:gd name="T2" fmla="*/ 0 w 2136"/>
                  <a:gd name="T3" fmla="*/ 1040 h 1040"/>
                  <a:gd name="T4" fmla="*/ 2136 w 2136"/>
                  <a:gd name="T5" fmla="*/ 1040 h 1040"/>
                  <a:gd name="T6" fmla="*/ 2136 w 2136"/>
                  <a:gd name="T7" fmla="*/ 767 h 1040"/>
                  <a:gd name="T8" fmla="*/ 1596 w 2136"/>
                  <a:gd name="T9" fmla="*/ 0 h 1040"/>
                  <a:gd name="T10" fmla="*/ 1569 w 2136"/>
                  <a:gd name="T11" fmla="*/ 0 h 1040"/>
                  <a:gd name="T12" fmla="*/ 1515 w 2136"/>
                  <a:gd name="T13" fmla="*/ 28 h 1040"/>
                  <a:gd name="T14" fmla="*/ 1488 w 2136"/>
                  <a:gd name="T15" fmla="*/ 83 h 10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6" h="1040">
                    <a:moveTo>
                      <a:pt x="1488" y="83"/>
                    </a:moveTo>
                    <a:cubicBezTo>
                      <a:pt x="0" y="1040"/>
                      <a:pt x="0" y="1040"/>
                      <a:pt x="0" y="1040"/>
                    </a:cubicBezTo>
                    <a:cubicBezTo>
                      <a:pt x="2136" y="1040"/>
                      <a:pt x="2136" y="1040"/>
                      <a:pt x="2136" y="1040"/>
                    </a:cubicBezTo>
                    <a:cubicBezTo>
                      <a:pt x="2136" y="767"/>
                      <a:pt x="2136" y="767"/>
                      <a:pt x="2136" y="767"/>
                    </a:cubicBezTo>
                    <a:cubicBezTo>
                      <a:pt x="2136" y="411"/>
                      <a:pt x="1920" y="28"/>
                      <a:pt x="1596" y="0"/>
                    </a:cubicBezTo>
                    <a:cubicBezTo>
                      <a:pt x="1569" y="0"/>
                      <a:pt x="1569" y="0"/>
                      <a:pt x="1569" y="0"/>
                    </a:cubicBezTo>
                    <a:cubicBezTo>
                      <a:pt x="1569" y="0"/>
                      <a:pt x="1542" y="28"/>
                      <a:pt x="1515" y="28"/>
                    </a:cubicBezTo>
                    <a:cubicBezTo>
                      <a:pt x="1515" y="55"/>
                      <a:pt x="1515" y="55"/>
                      <a:pt x="1488" y="83"/>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7" name="Rectangle 135">
                <a:extLst>
                  <a:ext uri="{FF2B5EF4-FFF2-40B4-BE49-F238E27FC236}">
                    <a16:creationId xmlns:a16="http://schemas.microsoft.com/office/drawing/2014/main" id="{AC8E1D25-03C4-4235-AC1D-0797D39783FF}"/>
                  </a:ext>
                </a:extLst>
              </p:cNvPr>
              <p:cNvSpPr>
                <a:spLocks noChangeArrowheads="1"/>
              </p:cNvSpPr>
              <p:nvPr/>
            </p:nvSpPr>
            <p:spPr bwMode="auto">
              <a:xfrm>
                <a:off x="1057" y="1153"/>
                <a:ext cx="273" cy="34"/>
              </a:xfrm>
              <a:prstGeom prst="rect">
                <a:avLst/>
              </a:prstGeom>
              <a:solidFill>
                <a:srgbClr val="798BB3"/>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8" name="Freeform 136">
                <a:extLst>
                  <a:ext uri="{FF2B5EF4-FFF2-40B4-BE49-F238E27FC236}">
                    <a16:creationId xmlns:a16="http://schemas.microsoft.com/office/drawing/2014/main" id="{6B0D5764-6CE5-4846-9B6F-03A79D72C262}"/>
                  </a:ext>
                </a:extLst>
              </p:cNvPr>
              <p:cNvSpPr>
                <a:spLocks/>
              </p:cNvSpPr>
              <p:nvPr/>
            </p:nvSpPr>
            <p:spPr bwMode="auto">
              <a:xfrm>
                <a:off x="1057" y="1016"/>
                <a:ext cx="149" cy="119"/>
              </a:xfrm>
              <a:custGeom>
                <a:avLst/>
                <a:gdLst>
                  <a:gd name="T0" fmla="*/ 1248 w 1248"/>
                  <a:gd name="T1" fmla="*/ 193 h 992"/>
                  <a:gd name="T2" fmla="*/ 1140 w 1248"/>
                  <a:gd name="T3" fmla="*/ 193 h 992"/>
                  <a:gd name="T4" fmla="*/ 543 w 1248"/>
                  <a:gd name="T5" fmla="*/ 0 h 992"/>
                  <a:gd name="T6" fmla="*/ 543 w 1248"/>
                  <a:gd name="T7" fmla="*/ 0 h 992"/>
                  <a:gd name="T8" fmla="*/ 0 w 1248"/>
                  <a:gd name="T9" fmla="*/ 772 h 992"/>
                  <a:gd name="T10" fmla="*/ 0 w 1248"/>
                  <a:gd name="T11" fmla="*/ 992 h 992"/>
                  <a:gd name="T12" fmla="*/ 1248 w 1248"/>
                  <a:gd name="T13" fmla="*/ 193 h 992"/>
                </a:gdLst>
                <a:ahLst/>
                <a:cxnLst>
                  <a:cxn ang="0">
                    <a:pos x="T0" y="T1"/>
                  </a:cxn>
                  <a:cxn ang="0">
                    <a:pos x="T2" y="T3"/>
                  </a:cxn>
                  <a:cxn ang="0">
                    <a:pos x="T4" y="T5"/>
                  </a:cxn>
                  <a:cxn ang="0">
                    <a:pos x="T6" y="T7"/>
                  </a:cxn>
                  <a:cxn ang="0">
                    <a:pos x="T8" y="T9"/>
                  </a:cxn>
                  <a:cxn ang="0">
                    <a:pos x="T10" y="T11"/>
                  </a:cxn>
                  <a:cxn ang="0">
                    <a:pos x="T12" y="T13"/>
                  </a:cxn>
                </a:cxnLst>
                <a:rect l="0" t="0" r="r" b="b"/>
                <a:pathLst>
                  <a:path w="1248" h="992">
                    <a:moveTo>
                      <a:pt x="1248" y="193"/>
                    </a:moveTo>
                    <a:cubicBezTo>
                      <a:pt x="1194" y="193"/>
                      <a:pt x="1167" y="193"/>
                      <a:pt x="1140" y="193"/>
                    </a:cubicBezTo>
                    <a:cubicBezTo>
                      <a:pt x="950" y="193"/>
                      <a:pt x="760" y="138"/>
                      <a:pt x="543" y="0"/>
                    </a:cubicBezTo>
                    <a:cubicBezTo>
                      <a:pt x="543" y="0"/>
                      <a:pt x="543" y="0"/>
                      <a:pt x="543" y="0"/>
                    </a:cubicBezTo>
                    <a:cubicBezTo>
                      <a:pt x="245" y="28"/>
                      <a:pt x="0" y="414"/>
                      <a:pt x="0" y="772"/>
                    </a:cubicBezTo>
                    <a:cubicBezTo>
                      <a:pt x="0" y="992"/>
                      <a:pt x="0" y="992"/>
                      <a:pt x="0" y="992"/>
                    </a:cubicBezTo>
                    <a:lnTo>
                      <a:pt x="1248" y="193"/>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65" name="Gruppieren 164">
            <a:extLst>
              <a:ext uri="{FF2B5EF4-FFF2-40B4-BE49-F238E27FC236}">
                <a16:creationId xmlns:a16="http://schemas.microsoft.com/office/drawing/2014/main" id="{8144901C-2890-41B1-A8A6-8A403D40FE1D}"/>
              </a:ext>
            </a:extLst>
          </p:cNvPr>
          <p:cNvGrpSpPr/>
          <p:nvPr/>
        </p:nvGrpSpPr>
        <p:grpSpPr>
          <a:xfrm>
            <a:off x="9697151" y="5397022"/>
            <a:ext cx="616206" cy="616206"/>
            <a:chOff x="9352742" y="5228199"/>
            <a:chExt cx="1082586" cy="1082586"/>
          </a:xfrm>
        </p:grpSpPr>
        <p:grpSp>
          <p:nvGrpSpPr>
            <p:cNvPr id="153" name="Group 141">
              <a:extLst>
                <a:ext uri="{FF2B5EF4-FFF2-40B4-BE49-F238E27FC236}">
                  <a16:creationId xmlns:a16="http://schemas.microsoft.com/office/drawing/2014/main" id="{733446A9-82F7-4A40-BE20-210F70AF33C9}"/>
                </a:ext>
              </a:extLst>
            </p:cNvPr>
            <p:cNvGrpSpPr>
              <a:grpSpLocks noChangeAspect="1"/>
            </p:cNvGrpSpPr>
            <p:nvPr/>
          </p:nvGrpSpPr>
          <p:grpSpPr bwMode="auto">
            <a:xfrm>
              <a:off x="9719088" y="5518526"/>
              <a:ext cx="349895" cy="501933"/>
              <a:chOff x="802" y="800"/>
              <a:chExt cx="336" cy="482"/>
            </a:xfrm>
            <a:solidFill>
              <a:schemeClr val="accent1"/>
            </a:solidFill>
          </p:grpSpPr>
          <p:sp>
            <p:nvSpPr>
              <p:cNvPr id="155" name="Freeform 142">
                <a:extLst>
                  <a:ext uri="{FF2B5EF4-FFF2-40B4-BE49-F238E27FC236}">
                    <a16:creationId xmlns:a16="http://schemas.microsoft.com/office/drawing/2014/main" id="{09FB36AC-6A23-416A-83D3-1CE8CB3CFE3C}"/>
                  </a:ext>
                </a:extLst>
              </p:cNvPr>
              <p:cNvSpPr>
                <a:spLocks/>
              </p:cNvSpPr>
              <p:nvPr/>
            </p:nvSpPr>
            <p:spPr bwMode="auto">
              <a:xfrm>
                <a:off x="826" y="1062"/>
                <a:ext cx="153" cy="220"/>
              </a:xfrm>
              <a:custGeom>
                <a:avLst/>
                <a:gdLst>
                  <a:gd name="T0" fmla="*/ 270 w 640"/>
                  <a:gd name="T1" fmla="*/ 0 h 916"/>
                  <a:gd name="T2" fmla="*/ 12 w 640"/>
                  <a:gd name="T3" fmla="*/ 771 h 916"/>
                  <a:gd name="T4" fmla="*/ 45 w 640"/>
                  <a:gd name="T5" fmla="*/ 805 h 916"/>
                  <a:gd name="T6" fmla="*/ 214 w 640"/>
                  <a:gd name="T7" fmla="*/ 738 h 916"/>
                  <a:gd name="T8" fmla="*/ 236 w 640"/>
                  <a:gd name="T9" fmla="*/ 749 h 916"/>
                  <a:gd name="T10" fmla="*/ 326 w 640"/>
                  <a:gd name="T11" fmla="*/ 894 h 916"/>
                  <a:gd name="T12" fmla="*/ 382 w 640"/>
                  <a:gd name="T13" fmla="*/ 894 h 916"/>
                  <a:gd name="T14" fmla="*/ 640 w 640"/>
                  <a:gd name="T15" fmla="*/ 112 h 916"/>
                  <a:gd name="T16" fmla="*/ 270 w 640"/>
                  <a:gd name="T17"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916">
                    <a:moveTo>
                      <a:pt x="270" y="0"/>
                    </a:moveTo>
                    <a:cubicBezTo>
                      <a:pt x="102" y="503"/>
                      <a:pt x="12" y="771"/>
                      <a:pt x="12" y="771"/>
                    </a:cubicBezTo>
                    <a:cubicBezTo>
                      <a:pt x="0" y="794"/>
                      <a:pt x="23" y="816"/>
                      <a:pt x="45" y="805"/>
                    </a:cubicBezTo>
                    <a:cubicBezTo>
                      <a:pt x="214" y="738"/>
                      <a:pt x="214" y="738"/>
                      <a:pt x="214" y="738"/>
                    </a:cubicBezTo>
                    <a:cubicBezTo>
                      <a:pt x="225" y="738"/>
                      <a:pt x="225" y="738"/>
                      <a:pt x="236" y="749"/>
                    </a:cubicBezTo>
                    <a:cubicBezTo>
                      <a:pt x="326" y="894"/>
                      <a:pt x="326" y="894"/>
                      <a:pt x="326" y="894"/>
                    </a:cubicBezTo>
                    <a:cubicBezTo>
                      <a:pt x="337" y="916"/>
                      <a:pt x="371" y="916"/>
                      <a:pt x="382" y="894"/>
                    </a:cubicBezTo>
                    <a:cubicBezTo>
                      <a:pt x="450" y="693"/>
                      <a:pt x="573" y="313"/>
                      <a:pt x="640" y="112"/>
                    </a:cubicBezTo>
                    <a:lnTo>
                      <a:pt x="270" y="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6" name="Freeform 143">
                <a:extLst>
                  <a:ext uri="{FF2B5EF4-FFF2-40B4-BE49-F238E27FC236}">
                    <a16:creationId xmlns:a16="http://schemas.microsoft.com/office/drawing/2014/main" id="{0D4E6D08-2E7A-42D6-979F-9E4FD47F2780}"/>
                  </a:ext>
                </a:extLst>
              </p:cNvPr>
              <p:cNvSpPr>
                <a:spLocks/>
              </p:cNvSpPr>
              <p:nvPr/>
            </p:nvSpPr>
            <p:spPr bwMode="auto">
              <a:xfrm>
                <a:off x="960" y="1062"/>
                <a:ext cx="151" cy="220"/>
              </a:xfrm>
              <a:custGeom>
                <a:avLst/>
                <a:gdLst>
                  <a:gd name="T0" fmla="*/ 371 w 628"/>
                  <a:gd name="T1" fmla="*/ 0 h 916"/>
                  <a:gd name="T2" fmla="*/ 628 w 628"/>
                  <a:gd name="T3" fmla="*/ 771 h 916"/>
                  <a:gd name="T4" fmla="*/ 595 w 628"/>
                  <a:gd name="T5" fmla="*/ 805 h 916"/>
                  <a:gd name="T6" fmla="*/ 427 w 628"/>
                  <a:gd name="T7" fmla="*/ 738 h 916"/>
                  <a:gd name="T8" fmla="*/ 404 w 628"/>
                  <a:gd name="T9" fmla="*/ 749 h 916"/>
                  <a:gd name="T10" fmla="*/ 303 w 628"/>
                  <a:gd name="T11" fmla="*/ 894 h 916"/>
                  <a:gd name="T12" fmla="*/ 258 w 628"/>
                  <a:gd name="T13" fmla="*/ 894 h 916"/>
                  <a:gd name="T14" fmla="*/ 0 w 628"/>
                  <a:gd name="T15" fmla="*/ 112 h 916"/>
                  <a:gd name="T16" fmla="*/ 371 w 628"/>
                  <a:gd name="T17"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916">
                    <a:moveTo>
                      <a:pt x="371" y="0"/>
                    </a:moveTo>
                    <a:cubicBezTo>
                      <a:pt x="539" y="503"/>
                      <a:pt x="628" y="771"/>
                      <a:pt x="628" y="771"/>
                    </a:cubicBezTo>
                    <a:cubicBezTo>
                      <a:pt x="628" y="794"/>
                      <a:pt x="606" y="816"/>
                      <a:pt x="595" y="805"/>
                    </a:cubicBezTo>
                    <a:cubicBezTo>
                      <a:pt x="427" y="738"/>
                      <a:pt x="427" y="738"/>
                      <a:pt x="427" y="738"/>
                    </a:cubicBezTo>
                    <a:cubicBezTo>
                      <a:pt x="415" y="738"/>
                      <a:pt x="404" y="738"/>
                      <a:pt x="404" y="749"/>
                    </a:cubicBezTo>
                    <a:cubicBezTo>
                      <a:pt x="303" y="894"/>
                      <a:pt x="303" y="894"/>
                      <a:pt x="303" y="894"/>
                    </a:cubicBezTo>
                    <a:cubicBezTo>
                      <a:pt x="292" y="916"/>
                      <a:pt x="258" y="916"/>
                      <a:pt x="258" y="894"/>
                    </a:cubicBezTo>
                    <a:cubicBezTo>
                      <a:pt x="191" y="693"/>
                      <a:pt x="68" y="313"/>
                      <a:pt x="0" y="112"/>
                    </a:cubicBezTo>
                    <a:lnTo>
                      <a:pt x="371" y="0"/>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7" name="Freeform 144">
                <a:extLst>
                  <a:ext uri="{FF2B5EF4-FFF2-40B4-BE49-F238E27FC236}">
                    <a16:creationId xmlns:a16="http://schemas.microsoft.com/office/drawing/2014/main" id="{0DBCDCD9-7AF0-4B67-9DB1-5C58D9DC39AF}"/>
                  </a:ext>
                </a:extLst>
              </p:cNvPr>
              <p:cNvSpPr>
                <a:spLocks noEditPoints="1"/>
              </p:cNvSpPr>
              <p:nvPr/>
            </p:nvSpPr>
            <p:spPr bwMode="auto">
              <a:xfrm>
                <a:off x="802" y="800"/>
                <a:ext cx="336" cy="335"/>
              </a:xfrm>
              <a:custGeom>
                <a:avLst/>
                <a:gdLst>
                  <a:gd name="T0" fmla="*/ 1333 w 1400"/>
                  <a:gd name="T1" fmla="*/ 615 h 1396"/>
                  <a:gd name="T2" fmla="*/ 1322 w 1400"/>
                  <a:gd name="T3" fmla="*/ 470 h 1396"/>
                  <a:gd name="T4" fmla="*/ 1232 w 1400"/>
                  <a:gd name="T5" fmla="*/ 347 h 1396"/>
                  <a:gd name="T6" fmla="*/ 1165 w 1400"/>
                  <a:gd name="T7" fmla="*/ 224 h 1396"/>
                  <a:gd name="T8" fmla="*/ 1020 w 1400"/>
                  <a:gd name="T9" fmla="*/ 146 h 1396"/>
                  <a:gd name="T10" fmla="*/ 908 w 1400"/>
                  <a:gd name="T11" fmla="*/ 67 h 1396"/>
                  <a:gd name="T12" fmla="*/ 751 w 1400"/>
                  <a:gd name="T13" fmla="*/ 56 h 1396"/>
                  <a:gd name="T14" fmla="*/ 616 w 1400"/>
                  <a:gd name="T15" fmla="*/ 34 h 1396"/>
                  <a:gd name="T16" fmla="*/ 471 w 1400"/>
                  <a:gd name="T17" fmla="*/ 101 h 1396"/>
                  <a:gd name="T18" fmla="*/ 336 w 1400"/>
                  <a:gd name="T19" fmla="*/ 134 h 1396"/>
                  <a:gd name="T20" fmla="*/ 236 w 1400"/>
                  <a:gd name="T21" fmla="*/ 257 h 1396"/>
                  <a:gd name="T22" fmla="*/ 135 w 1400"/>
                  <a:gd name="T23" fmla="*/ 358 h 1396"/>
                  <a:gd name="T24" fmla="*/ 90 w 1400"/>
                  <a:gd name="T25" fmla="*/ 503 h 1396"/>
                  <a:gd name="T26" fmla="*/ 34 w 1400"/>
                  <a:gd name="T27" fmla="*/ 637 h 1396"/>
                  <a:gd name="T28" fmla="*/ 68 w 1400"/>
                  <a:gd name="T29" fmla="*/ 793 h 1396"/>
                  <a:gd name="T30" fmla="*/ 79 w 1400"/>
                  <a:gd name="T31" fmla="*/ 927 h 1396"/>
                  <a:gd name="T32" fmla="*/ 168 w 1400"/>
                  <a:gd name="T33" fmla="*/ 1061 h 1396"/>
                  <a:gd name="T34" fmla="*/ 236 w 1400"/>
                  <a:gd name="T35" fmla="*/ 1184 h 1396"/>
                  <a:gd name="T36" fmla="*/ 370 w 1400"/>
                  <a:gd name="T37" fmla="*/ 1262 h 1396"/>
                  <a:gd name="T38" fmla="*/ 482 w 1400"/>
                  <a:gd name="T39" fmla="*/ 1341 h 1396"/>
                  <a:gd name="T40" fmla="*/ 639 w 1400"/>
                  <a:gd name="T41" fmla="*/ 1352 h 1396"/>
                  <a:gd name="T42" fmla="*/ 773 w 1400"/>
                  <a:gd name="T43" fmla="*/ 1374 h 1396"/>
                  <a:gd name="T44" fmla="*/ 930 w 1400"/>
                  <a:gd name="T45" fmla="*/ 1307 h 1396"/>
                  <a:gd name="T46" fmla="*/ 1053 w 1400"/>
                  <a:gd name="T47" fmla="*/ 1262 h 1396"/>
                  <a:gd name="T48" fmla="*/ 1165 w 1400"/>
                  <a:gd name="T49" fmla="*/ 1151 h 1396"/>
                  <a:gd name="T50" fmla="*/ 1266 w 1400"/>
                  <a:gd name="T51" fmla="*/ 1050 h 1396"/>
                  <a:gd name="T52" fmla="*/ 1311 w 1400"/>
                  <a:gd name="T53" fmla="*/ 894 h 1396"/>
                  <a:gd name="T54" fmla="*/ 1356 w 1400"/>
                  <a:gd name="T55" fmla="*/ 771 h 1396"/>
                  <a:gd name="T56" fmla="*/ 706 w 1400"/>
                  <a:gd name="T57" fmla="*/ 894 h 1396"/>
                  <a:gd name="T58" fmla="*/ 493 w 1400"/>
                  <a:gd name="T59" fmla="*/ 894 h 1396"/>
                  <a:gd name="T60" fmla="*/ 471 w 1400"/>
                  <a:gd name="T61" fmla="*/ 659 h 1396"/>
                  <a:gd name="T62" fmla="*/ 919 w 1400"/>
                  <a:gd name="T63" fmla="*/ 470 h 1396"/>
                  <a:gd name="T64" fmla="*/ 706 w 1400"/>
                  <a:gd name="T65" fmla="*/ 894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0" h="1396">
                    <a:moveTo>
                      <a:pt x="1356" y="637"/>
                    </a:moveTo>
                    <a:cubicBezTo>
                      <a:pt x="1333" y="615"/>
                      <a:pt x="1333" y="615"/>
                      <a:pt x="1333" y="615"/>
                    </a:cubicBezTo>
                    <a:cubicBezTo>
                      <a:pt x="1300" y="581"/>
                      <a:pt x="1288" y="548"/>
                      <a:pt x="1311" y="503"/>
                    </a:cubicBezTo>
                    <a:cubicBezTo>
                      <a:pt x="1322" y="470"/>
                      <a:pt x="1322" y="470"/>
                      <a:pt x="1322" y="470"/>
                    </a:cubicBezTo>
                    <a:cubicBezTo>
                      <a:pt x="1344" y="425"/>
                      <a:pt x="1311" y="369"/>
                      <a:pt x="1266" y="347"/>
                    </a:cubicBezTo>
                    <a:cubicBezTo>
                      <a:pt x="1232" y="347"/>
                      <a:pt x="1232" y="347"/>
                      <a:pt x="1232" y="347"/>
                    </a:cubicBezTo>
                    <a:cubicBezTo>
                      <a:pt x="1188" y="336"/>
                      <a:pt x="1165" y="302"/>
                      <a:pt x="1165" y="257"/>
                    </a:cubicBezTo>
                    <a:cubicBezTo>
                      <a:pt x="1165" y="224"/>
                      <a:pt x="1165" y="224"/>
                      <a:pt x="1165" y="224"/>
                    </a:cubicBezTo>
                    <a:cubicBezTo>
                      <a:pt x="1154" y="168"/>
                      <a:pt x="1109" y="123"/>
                      <a:pt x="1053" y="134"/>
                    </a:cubicBezTo>
                    <a:cubicBezTo>
                      <a:pt x="1020" y="146"/>
                      <a:pt x="1020" y="146"/>
                      <a:pt x="1020" y="146"/>
                    </a:cubicBezTo>
                    <a:cubicBezTo>
                      <a:pt x="986" y="146"/>
                      <a:pt x="941" y="134"/>
                      <a:pt x="930" y="101"/>
                    </a:cubicBezTo>
                    <a:cubicBezTo>
                      <a:pt x="908" y="67"/>
                      <a:pt x="908" y="67"/>
                      <a:pt x="908" y="67"/>
                    </a:cubicBezTo>
                    <a:cubicBezTo>
                      <a:pt x="885" y="23"/>
                      <a:pt x="829" y="0"/>
                      <a:pt x="784" y="34"/>
                    </a:cubicBezTo>
                    <a:cubicBezTo>
                      <a:pt x="751" y="56"/>
                      <a:pt x="751" y="56"/>
                      <a:pt x="751" y="56"/>
                    </a:cubicBezTo>
                    <a:cubicBezTo>
                      <a:pt x="717" y="79"/>
                      <a:pt x="672" y="79"/>
                      <a:pt x="650" y="56"/>
                    </a:cubicBezTo>
                    <a:cubicBezTo>
                      <a:pt x="616" y="34"/>
                      <a:pt x="616" y="34"/>
                      <a:pt x="616" y="34"/>
                    </a:cubicBezTo>
                    <a:cubicBezTo>
                      <a:pt x="572" y="0"/>
                      <a:pt x="516" y="23"/>
                      <a:pt x="482" y="67"/>
                    </a:cubicBezTo>
                    <a:cubicBezTo>
                      <a:pt x="471" y="101"/>
                      <a:pt x="471" y="101"/>
                      <a:pt x="471" y="101"/>
                    </a:cubicBezTo>
                    <a:cubicBezTo>
                      <a:pt x="448" y="134"/>
                      <a:pt x="415" y="157"/>
                      <a:pt x="370" y="146"/>
                    </a:cubicBezTo>
                    <a:cubicBezTo>
                      <a:pt x="336" y="134"/>
                      <a:pt x="336" y="134"/>
                      <a:pt x="336" y="134"/>
                    </a:cubicBezTo>
                    <a:cubicBezTo>
                      <a:pt x="292" y="134"/>
                      <a:pt x="236" y="168"/>
                      <a:pt x="236" y="224"/>
                    </a:cubicBezTo>
                    <a:cubicBezTo>
                      <a:pt x="236" y="257"/>
                      <a:pt x="236" y="257"/>
                      <a:pt x="236" y="257"/>
                    </a:cubicBezTo>
                    <a:cubicBezTo>
                      <a:pt x="236" y="302"/>
                      <a:pt x="202" y="336"/>
                      <a:pt x="168" y="347"/>
                    </a:cubicBezTo>
                    <a:cubicBezTo>
                      <a:pt x="135" y="358"/>
                      <a:pt x="135" y="358"/>
                      <a:pt x="135" y="358"/>
                    </a:cubicBezTo>
                    <a:cubicBezTo>
                      <a:pt x="79" y="369"/>
                      <a:pt x="56" y="425"/>
                      <a:pt x="79" y="481"/>
                    </a:cubicBezTo>
                    <a:cubicBezTo>
                      <a:pt x="90" y="503"/>
                      <a:pt x="90" y="503"/>
                      <a:pt x="90" y="503"/>
                    </a:cubicBezTo>
                    <a:cubicBezTo>
                      <a:pt x="101" y="548"/>
                      <a:pt x="90" y="581"/>
                      <a:pt x="68" y="615"/>
                    </a:cubicBezTo>
                    <a:cubicBezTo>
                      <a:pt x="34" y="637"/>
                      <a:pt x="34" y="637"/>
                      <a:pt x="34" y="637"/>
                    </a:cubicBezTo>
                    <a:cubicBezTo>
                      <a:pt x="0" y="671"/>
                      <a:pt x="0" y="738"/>
                      <a:pt x="34" y="771"/>
                    </a:cubicBezTo>
                    <a:cubicBezTo>
                      <a:pt x="68" y="793"/>
                      <a:pt x="68" y="793"/>
                      <a:pt x="68" y="793"/>
                    </a:cubicBezTo>
                    <a:cubicBezTo>
                      <a:pt x="90" y="827"/>
                      <a:pt x="101" y="860"/>
                      <a:pt x="90" y="894"/>
                    </a:cubicBezTo>
                    <a:cubicBezTo>
                      <a:pt x="79" y="927"/>
                      <a:pt x="79" y="927"/>
                      <a:pt x="79" y="927"/>
                    </a:cubicBezTo>
                    <a:cubicBezTo>
                      <a:pt x="56" y="983"/>
                      <a:pt x="79" y="1039"/>
                      <a:pt x="135" y="1050"/>
                    </a:cubicBezTo>
                    <a:cubicBezTo>
                      <a:pt x="168" y="1061"/>
                      <a:pt x="168" y="1061"/>
                      <a:pt x="168" y="1061"/>
                    </a:cubicBezTo>
                    <a:cubicBezTo>
                      <a:pt x="202" y="1073"/>
                      <a:pt x="224" y="1106"/>
                      <a:pt x="236" y="1151"/>
                    </a:cubicBezTo>
                    <a:cubicBezTo>
                      <a:pt x="236" y="1184"/>
                      <a:pt x="236" y="1184"/>
                      <a:pt x="236" y="1184"/>
                    </a:cubicBezTo>
                    <a:cubicBezTo>
                      <a:pt x="236" y="1240"/>
                      <a:pt x="280" y="1274"/>
                      <a:pt x="336" y="1274"/>
                    </a:cubicBezTo>
                    <a:cubicBezTo>
                      <a:pt x="370" y="1262"/>
                      <a:pt x="370" y="1262"/>
                      <a:pt x="370" y="1262"/>
                    </a:cubicBezTo>
                    <a:cubicBezTo>
                      <a:pt x="415" y="1251"/>
                      <a:pt x="448" y="1274"/>
                      <a:pt x="471" y="1307"/>
                    </a:cubicBezTo>
                    <a:cubicBezTo>
                      <a:pt x="482" y="1341"/>
                      <a:pt x="482" y="1341"/>
                      <a:pt x="482" y="1341"/>
                    </a:cubicBezTo>
                    <a:cubicBezTo>
                      <a:pt x="504" y="1385"/>
                      <a:pt x="572" y="1396"/>
                      <a:pt x="616" y="1374"/>
                    </a:cubicBezTo>
                    <a:cubicBezTo>
                      <a:pt x="639" y="1352"/>
                      <a:pt x="639" y="1352"/>
                      <a:pt x="639" y="1352"/>
                    </a:cubicBezTo>
                    <a:cubicBezTo>
                      <a:pt x="672" y="1329"/>
                      <a:pt x="717" y="1329"/>
                      <a:pt x="751" y="1352"/>
                    </a:cubicBezTo>
                    <a:cubicBezTo>
                      <a:pt x="773" y="1374"/>
                      <a:pt x="773" y="1374"/>
                      <a:pt x="773" y="1374"/>
                    </a:cubicBezTo>
                    <a:cubicBezTo>
                      <a:pt x="818" y="1396"/>
                      <a:pt x="885" y="1385"/>
                      <a:pt x="908" y="1341"/>
                    </a:cubicBezTo>
                    <a:cubicBezTo>
                      <a:pt x="930" y="1307"/>
                      <a:pt x="930" y="1307"/>
                      <a:pt x="930" y="1307"/>
                    </a:cubicBezTo>
                    <a:cubicBezTo>
                      <a:pt x="941" y="1274"/>
                      <a:pt x="986" y="1251"/>
                      <a:pt x="1020" y="1262"/>
                    </a:cubicBezTo>
                    <a:cubicBezTo>
                      <a:pt x="1053" y="1262"/>
                      <a:pt x="1053" y="1262"/>
                      <a:pt x="1053" y="1262"/>
                    </a:cubicBezTo>
                    <a:cubicBezTo>
                      <a:pt x="1109" y="1274"/>
                      <a:pt x="1154" y="1240"/>
                      <a:pt x="1154" y="1184"/>
                    </a:cubicBezTo>
                    <a:cubicBezTo>
                      <a:pt x="1165" y="1151"/>
                      <a:pt x="1165" y="1151"/>
                      <a:pt x="1165" y="1151"/>
                    </a:cubicBezTo>
                    <a:cubicBezTo>
                      <a:pt x="1165" y="1106"/>
                      <a:pt x="1188" y="1073"/>
                      <a:pt x="1232" y="1061"/>
                    </a:cubicBezTo>
                    <a:cubicBezTo>
                      <a:pt x="1266" y="1050"/>
                      <a:pt x="1266" y="1050"/>
                      <a:pt x="1266" y="1050"/>
                    </a:cubicBezTo>
                    <a:cubicBezTo>
                      <a:pt x="1311" y="1039"/>
                      <a:pt x="1344" y="983"/>
                      <a:pt x="1322" y="927"/>
                    </a:cubicBezTo>
                    <a:cubicBezTo>
                      <a:pt x="1311" y="894"/>
                      <a:pt x="1311" y="894"/>
                      <a:pt x="1311" y="894"/>
                    </a:cubicBezTo>
                    <a:cubicBezTo>
                      <a:pt x="1288" y="860"/>
                      <a:pt x="1300" y="816"/>
                      <a:pt x="1333" y="793"/>
                    </a:cubicBezTo>
                    <a:cubicBezTo>
                      <a:pt x="1356" y="771"/>
                      <a:pt x="1356" y="771"/>
                      <a:pt x="1356" y="771"/>
                    </a:cubicBezTo>
                    <a:cubicBezTo>
                      <a:pt x="1400" y="738"/>
                      <a:pt x="1400" y="671"/>
                      <a:pt x="1356" y="637"/>
                    </a:cubicBezTo>
                    <a:close/>
                    <a:moveTo>
                      <a:pt x="706" y="894"/>
                    </a:moveTo>
                    <a:cubicBezTo>
                      <a:pt x="605" y="1006"/>
                      <a:pt x="605" y="1006"/>
                      <a:pt x="605" y="1006"/>
                    </a:cubicBezTo>
                    <a:cubicBezTo>
                      <a:pt x="493" y="894"/>
                      <a:pt x="493" y="894"/>
                      <a:pt x="493" y="894"/>
                    </a:cubicBezTo>
                    <a:cubicBezTo>
                      <a:pt x="370" y="771"/>
                      <a:pt x="370" y="771"/>
                      <a:pt x="370" y="771"/>
                    </a:cubicBezTo>
                    <a:cubicBezTo>
                      <a:pt x="471" y="659"/>
                      <a:pt x="471" y="659"/>
                      <a:pt x="471" y="659"/>
                    </a:cubicBezTo>
                    <a:cubicBezTo>
                      <a:pt x="605" y="793"/>
                      <a:pt x="605" y="793"/>
                      <a:pt x="605" y="793"/>
                    </a:cubicBezTo>
                    <a:cubicBezTo>
                      <a:pt x="919" y="470"/>
                      <a:pt x="919" y="470"/>
                      <a:pt x="919" y="470"/>
                    </a:cubicBezTo>
                    <a:cubicBezTo>
                      <a:pt x="1031" y="581"/>
                      <a:pt x="1031" y="581"/>
                      <a:pt x="1031" y="581"/>
                    </a:cubicBezTo>
                    <a:lnTo>
                      <a:pt x="706" y="894"/>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64" name="Pfeil: gebogen 163">
              <a:extLst>
                <a:ext uri="{FF2B5EF4-FFF2-40B4-BE49-F238E27FC236}">
                  <a16:creationId xmlns:a16="http://schemas.microsoft.com/office/drawing/2014/main" id="{40518E65-08BB-4FBC-A115-47D83D0AF9E8}"/>
                </a:ext>
              </a:extLst>
            </p:cNvPr>
            <p:cNvSpPr/>
            <p:nvPr/>
          </p:nvSpPr>
          <p:spPr bwMode="gray">
            <a:xfrm rot="9286436">
              <a:off x="9352742" y="5228199"/>
              <a:ext cx="1082586" cy="1082586"/>
            </a:xfrm>
            <a:prstGeom prst="circularArrow">
              <a:avLst>
                <a:gd name="adj1" fmla="val 7428"/>
                <a:gd name="adj2" fmla="val 1142319"/>
                <a:gd name="adj3" fmla="val 20380551"/>
                <a:gd name="adj4" fmla="val 4375790"/>
                <a:gd name="adj5" fmla="val 10534"/>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37" name="Gruppieren 336">
            <a:extLst>
              <a:ext uri="{FF2B5EF4-FFF2-40B4-BE49-F238E27FC236}">
                <a16:creationId xmlns:a16="http://schemas.microsoft.com/office/drawing/2014/main" id="{031F8468-43D7-4151-8105-0FE979D8B230}"/>
              </a:ext>
            </a:extLst>
          </p:cNvPr>
          <p:cNvGrpSpPr/>
          <p:nvPr/>
        </p:nvGrpSpPr>
        <p:grpSpPr>
          <a:xfrm>
            <a:off x="1322760" y="3253296"/>
            <a:ext cx="1581088" cy="772826"/>
            <a:chOff x="-5628446" y="2142904"/>
            <a:chExt cx="4993029" cy="2440561"/>
          </a:xfrm>
        </p:grpSpPr>
        <p:sp>
          <p:nvSpPr>
            <p:cNvPr id="321" name="Flussdiagramm: Magnetplattenspeicher 320">
              <a:extLst>
                <a:ext uri="{FF2B5EF4-FFF2-40B4-BE49-F238E27FC236}">
                  <a16:creationId xmlns:a16="http://schemas.microsoft.com/office/drawing/2014/main" id="{3760EE7D-41AF-4D11-BDB8-949070E8874F}"/>
                </a:ext>
              </a:extLst>
            </p:cNvPr>
            <p:cNvSpPr/>
            <p:nvPr/>
          </p:nvSpPr>
          <p:spPr bwMode="gray">
            <a:xfrm>
              <a:off x="-3202647" y="3680890"/>
              <a:ext cx="563292" cy="584239"/>
            </a:xfrm>
            <a:prstGeom prst="flowChartMagneticDisk">
              <a:avLst/>
            </a:prstGeom>
            <a:solidFill>
              <a:srgbClr val="798BB3"/>
            </a:solid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5" name="Flussdiagramm: Magnetplattenspeicher 304">
              <a:extLst>
                <a:ext uri="{FF2B5EF4-FFF2-40B4-BE49-F238E27FC236}">
                  <a16:creationId xmlns:a16="http://schemas.microsoft.com/office/drawing/2014/main" id="{F7C0E44D-315A-46FC-B08B-5F9D67D51797}"/>
                </a:ext>
              </a:extLst>
            </p:cNvPr>
            <p:cNvSpPr/>
            <p:nvPr/>
          </p:nvSpPr>
          <p:spPr bwMode="gray">
            <a:xfrm>
              <a:off x="-5047578" y="3314651"/>
              <a:ext cx="563292" cy="584239"/>
            </a:xfrm>
            <a:prstGeom prst="flowChartMagneticDisk">
              <a:avLst/>
            </a:prstGeom>
            <a:solidFill>
              <a:srgbClr val="798BB3"/>
            </a:solid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9" name="Flussdiagramm: Magnetplattenspeicher 288">
              <a:extLst>
                <a:ext uri="{FF2B5EF4-FFF2-40B4-BE49-F238E27FC236}">
                  <a16:creationId xmlns:a16="http://schemas.microsoft.com/office/drawing/2014/main" id="{42366DBD-F1EB-4BCD-A055-653F3786A82B}"/>
                </a:ext>
              </a:extLst>
            </p:cNvPr>
            <p:cNvSpPr/>
            <p:nvPr/>
          </p:nvSpPr>
          <p:spPr bwMode="gray">
            <a:xfrm>
              <a:off x="-3886580" y="2914985"/>
              <a:ext cx="563292" cy="584239"/>
            </a:xfrm>
            <a:prstGeom prst="flowChartMagneticDisk">
              <a:avLst/>
            </a:prstGeom>
            <a:solidFill>
              <a:srgbClr val="798BB3"/>
            </a:solid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0" name="Flussdiagramm: Magnetplattenspeicher 169">
              <a:extLst>
                <a:ext uri="{FF2B5EF4-FFF2-40B4-BE49-F238E27FC236}">
                  <a16:creationId xmlns:a16="http://schemas.microsoft.com/office/drawing/2014/main" id="{64D72752-F9F2-41AD-8EC9-BFCF43FBCD4C}"/>
                </a:ext>
              </a:extLst>
            </p:cNvPr>
            <p:cNvSpPr/>
            <p:nvPr/>
          </p:nvSpPr>
          <p:spPr bwMode="gray">
            <a:xfrm>
              <a:off x="-4598711" y="2233737"/>
              <a:ext cx="563292" cy="584239"/>
            </a:xfrm>
            <a:prstGeom prst="flowChartMagneticDisk">
              <a:avLst/>
            </a:prstGeom>
            <a:solidFill>
              <a:srgbClr val="798BB3"/>
            </a:solid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9" name="Flussdiagramm: Magnetplattenspeicher 258">
              <a:extLst>
                <a:ext uri="{FF2B5EF4-FFF2-40B4-BE49-F238E27FC236}">
                  <a16:creationId xmlns:a16="http://schemas.microsoft.com/office/drawing/2014/main" id="{5169AC5A-1056-44DE-A0EF-835D579421EE}"/>
                </a:ext>
              </a:extLst>
            </p:cNvPr>
            <p:cNvSpPr/>
            <p:nvPr/>
          </p:nvSpPr>
          <p:spPr bwMode="gray">
            <a:xfrm>
              <a:off x="-2434988" y="2142904"/>
              <a:ext cx="563292" cy="584239"/>
            </a:xfrm>
            <a:prstGeom prst="flowChartMagneticDisk">
              <a:avLst/>
            </a:prstGeom>
            <a:solidFill>
              <a:srgbClr val="798BB3"/>
            </a:solidFill>
            <a:ln w="9525">
              <a:solidFill>
                <a:srgbClr val="E4E8F0"/>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3" name="Flussdiagramm: Magnetplattenspeicher 242">
              <a:extLst>
                <a:ext uri="{FF2B5EF4-FFF2-40B4-BE49-F238E27FC236}">
                  <a16:creationId xmlns:a16="http://schemas.microsoft.com/office/drawing/2014/main" id="{D84473E4-A8D4-4269-AF94-2F869B1AB1ED}"/>
                </a:ext>
              </a:extLst>
            </p:cNvPr>
            <p:cNvSpPr/>
            <p:nvPr/>
          </p:nvSpPr>
          <p:spPr bwMode="gray">
            <a:xfrm>
              <a:off x="-1697575" y="3096652"/>
              <a:ext cx="563292" cy="584239"/>
            </a:xfrm>
            <a:prstGeom prst="flowChartMagneticDisk">
              <a:avLst/>
            </a:prstGeom>
            <a:solidFill>
              <a:srgbClr val="798BB3"/>
            </a:solid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74" name="Gerader Verbinder 173">
              <a:extLst>
                <a:ext uri="{FF2B5EF4-FFF2-40B4-BE49-F238E27FC236}">
                  <a16:creationId xmlns:a16="http://schemas.microsoft.com/office/drawing/2014/main" id="{0E5930E8-0BE0-49BD-8914-31ADF293F812}"/>
                </a:ext>
              </a:extLst>
            </p:cNvPr>
            <p:cNvCxnSpPr>
              <a:cxnSpLocks/>
            </p:cNvCxnSpPr>
            <p:nvPr/>
          </p:nvCxnSpPr>
          <p:spPr>
            <a:xfrm flipH="1">
              <a:off x="-4627038" y="2873088"/>
              <a:ext cx="257847" cy="408149"/>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175" name="Gerader Verbinder 174">
              <a:extLst>
                <a:ext uri="{FF2B5EF4-FFF2-40B4-BE49-F238E27FC236}">
                  <a16:creationId xmlns:a16="http://schemas.microsoft.com/office/drawing/2014/main" id="{AA12DCF4-F6BB-44E2-A8AE-0A75EF8689AB}"/>
                </a:ext>
              </a:extLst>
            </p:cNvPr>
            <p:cNvCxnSpPr>
              <a:cxnSpLocks/>
              <a:stCxn id="259" idx="2"/>
              <a:endCxn id="170" idx="4"/>
            </p:cNvCxnSpPr>
            <p:nvPr/>
          </p:nvCxnSpPr>
          <p:spPr>
            <a:xfrm flipH="1">
              <a:off x="-3962672" y="2435023"/>
              <a:ext cx="1454937" cy="90833"/>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176" name="Gerader Verbinder 175">
              <a:extLst>
                <a:ext uri="{FF2B5EF4-FFF2-40B4-BE49-F238E27FC236}">
                  <a16:creationId xmlns:a16="http://schemas.microsoft.com/office/drawing/2014/main" id="{7B3C31A7-BABA-4F05-BA3D-3BDEE17F850A}"/>
                </a:ext>
              </a:extLst>
            </p:cNvPr>
            <p:cNvCxnSpPr>
              <a:cxnSpLocks/>
            </p:cNvCxnSpPr>
            <p:nvPr/>
          </p:nvCxnSpPr>
          <p:spPr>
            <a:xfrm flipH="1" flipV="1">
              <a:off x="-1858263" y="2748600"/>
              <a:ext cx="275784" cy="249808"/>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177" name="Gerader Verbinder 176">
              <a:extLst>
                <a:ext uri="{FF2B5EF4-FFF2-40B4-BE49-F238E27FC236}">
                  <a16:creationId xmlns:a16="http://schemas.microsoft.com/office/drawing/2014/main" id="{E0918636-62AF-4241-B37B-00B102E4FD1E}"/>
                </a:ext>
              </a:extLst>
            </p:cNvPr>
            <p:cNvCxnSpPr>
              <a:cxnSpLocks/>
            </p:cNvCxnSpPr>
            <p:nvPr/>
          </p:nvCxnSpPr>
          <p:spPr>
            <a:xfrm flipH="1">
              <a:off x="-3228822" y="2718429"/>
              <a:ext cx="793834" cy="470296"/>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178" name="Gerader Verbinder 177">
              <a:extLst>
                <a:ext uri="{FF2B5EF4-FFF2-40B4-BE49-F238E27FC236}">
                  <a16:creationId xmlns:a16="http://schemas.microsoft.com/office/drawing/2014/main" id="{F3B556FA-97E7-4829-A6ED-129A6618307C}"/>
                </a:ext>
              </a:extLst>
            </p:cNvPr>
            <p:cNvCxnSpPr>
              <a:cxnSpLocks/>
            </p:cNvCxnSpPr>
            <p:nvPr/>
          </p:nvCxnSpPr>
          <p:spPr>
            <a:xfrm flipH="1">
              <a:off x="-2571879" y="3629787"/>
              <a:ext cx="771057" cy="269102"/>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179" name="Gerader Verbinder 178">
              <a:extLst>
                <a:ext uri="{FF2B5EF4-FFF2-40B4-BE49-F238E27FC236}">
                  <a16:creationId xmlns:a16="http://schemas.microsoft.com/office/drawing/2014/main" id="{6262E82B-7D83-4672-8E11-F37D931EFB3B}"/>
                </a:ext>
              </a:extLst>
            </p:cNvPr>
            <p:cNvCxnSpPr>
              <a:cxnSpLocks/>
            </p:cNvCxnSpPr>
            <p:nvPr/>
          </p:nvCxnSpPr>
          <p:spPr>
            <a:xfrm flipH="1" flipV="1">
              <a:off x="-4380120" y="3741760"/>
              <a:ext cx="1056833" cy="249628"/>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180" name="Gerader Verbinder 179">
              <a:extLst>
                <a:ext uri="{FF2B5EF4-FFF2-40B4-BE49-F238E27FC236}">
                  <a16:creationId xmlns:a16="http://schemas.microsoft.com/office/drawing/2014/main" id="{7B1DB1FD-B5E2-4758-9F54-51CC4A716327}"/>
                </a:ext>
              </a:extLst>
            </p:cNvPr>
            <p:cNvCxnSpPr>
              <a:cxnSpLocks/>
            </p:cNvCxnSpPr>
            <p:nvPr/>
          </p:nvCxnSpPr>
          <p:spPr>
            <a:xfrm>
              <a:off x="-4077454" y="2872614"/>
              <a:ext cx="142084" cy="99777"/>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181" name="Gerader Verbinder 180">
              <a:extLst>
                <a:ext uri="{FF2B5EF4-FFF2-40B4-BE49-F238E27FC236}">
                  <a16:creationId xmlns:a16="http://schemas.microsoft.com/office/drawing/2014/main" id="{E4C54949-6A23-409E-A725-620A2320D536}"/>
                </a:ext>
              </a:extLst>
            </p:cNvPr>
            <p:cNvCxnSpPr>
              <a:cxnSpLocks/>
            </p:cNvCxnSpPr>
            <p:nvPr/>
          </p:nvCxnSpPr>
          <p:spPr>
            <a:xfrm>
              <a:off x="-3380738" y="3562316"/>
              <a:ext cx="118661" cy="140192"/>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182" name="Gerader Verbinder 181">
              <a:extLst>
                <a:ext uri="{FF2B5EF4-FFF2-40B4-BE49-F238E27FC236}">
                  <a16:creationId xmlns:a16="http://schemas.microsoft.com/office/drawing/2014/main" id="{E6B244DE-7639-4CCE-985B-A3070FC8865D}"/>
                </a:ext>
              </a:extLst>
            </p:cNvPr>
            <p:cNvCxnSpPr>
              <a:cxnSpLocks/>
            </p:cNvCxnSpPr>
            <p:nvPr/>
          </p:nvCxnSpPr>
          <p:spPr>
            <a:xfrm flipH="1">
              <a:off x="-4369190" y="3424216"/>
              <a:ext cx="402496" cy="100902"/>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sp>
          <p:nvSpPr>
            <p:cNvPr id="227" name="Flussdiagramm: Magnetplattenspeicher 226">
              <a:extLst>
                <a:ext uri="{FF2B5EF4-FFF2-40B4-BE49-F238E27FC236}">
                  <a16:creationId xmlns:a16="http://schemas.microsoft.com/office/drawing/2014/main" id="{0B7C954B-A404-4D5C-A8A7-FC029F03F391}"/>
                </a:ext>
              </a:extLst>
            </p:cNvPr>
            <p:cNvSpPr/>
            <p:nvPr/>
          </p:nvSpPr>
          <p:spPr bwMode="gray">
            <a:xfrm>
              <a:off x="-5628446" y="2504582"/>
              <a:ext cx="563292" cy="584239"/>
            </a:xfrm>
            <a:prstGeom prst="flowChartMagneticDisk">
              <a:avLst/>
            </a:prstGeom>
            <a:solidFill>
              <a:srgbClr val="798BB3"/>
            </a:solid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1" name="Flussdiagramm: Magnetplattenspeicher 210">
              <a:extLst>
                <a:ext uri="{FF2B5EF4-FFF2-40B4-BE49-F238E27FC236}">
                  <a16:creationId xmlns:a16="http://schemas.microsoft.com/office/drawing/2014/main" id="{3AE5100E-7FD6-4B59-8AB4-4908E6F8C6D8}"/>
                </a:ext>
              </a:extLst>
            </p:cNvPr>
            <p:cNvSpPr/>
            <p:nvPr/>
          </p:nvSpPr>
          <p:spPr bwMode="gray">
            <a:xfrm>
              <a:off x="-1198709" y="2157350"/>
              <a:ext cx="563292" cy="584239"/>
            </a:xfrm>
            <a:prstGeom prst="flowChartMagneticDisk">
              <a:avLst/>
            </a:prstGeom>
            <a:solidFill>
              <a:srgbClr val="798BB3"/>
            </a:solid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5" name="Flussdiagramm: Magnetplattenspeicher 194">
              <a:extLst>
                <a:ext uri="{FF2B5EF4-FFF2-40B4-BE49-F238E27FC236}">
                  <a16:creationId xmlns:a16="http://schemas.microsoft.com/office/drawing/2014/main" id="{BE19DDB3-1837-4E96-94BC-5F2260696AE8}"/>
                </a:ext>
              </a:extLst>
            </p:cNvPr>
            <p:cNvSpPr/>
            <p:nvPr/>
          </p:nvSpPr>
          <p:spPr bwMode="gray">
            <a:xfrm>
              <a:off x="-1383577" y="3999226"/>
              <a:ext cx="563292" cy="584239"/>
            </a:xfrm>
            <a:prstGeom prst="flowChartMagneticDisk">
              <a:avLst/>
            </a:prstGeom>
            <a:solidFill>
              <a:srgbClr val="798BB3"/>
            </a:solid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86" name="Gerader Verbinder 185">
              <a:extLst>
                <a:ext uri="{FF2B5EF4-FFF2-40B4-BE49-F238E27FC236}">
                  <a16:creationId xmlns:a16="http://schemas.microsoft.com/office/drawing/2014/main" id="{45C951EA-63AE-440A-B369-F729141CFFD9}"/>
                </a:ext>
              </a:extLst>
            </p:cNvPr>
            <p:cNvCxnSpPr>
              <a:cxnSpLocks/>
            </p:cNvCxnSpPr>
            <p:nvPr/>
          </p:nvCxnSpPr>
          <p:spPr>
            <a:xfrm flipH="1">
              <a:off x="-5025437" y="2592768"/>
              <a:ext cx="368194" cy="231263"/>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187" name="Gerader Verbinder 186">
              <a:extLst>
                <a:ext uri="{FF2B5EF4-FFF2-40B4-BE49-F238E27FC236}">
                  <a16:creationId xmlns:a16="http://schemas.microsoft.com/office/drawing/2014/main" id="{A0DCAB93-52A2-4824-BB3E-2AED0C385F33}"/>
                </a:ext>
              </a:extLst>
            </p:cNvPr>
            <p:cNvCxnSpPr>
              <a:cxnSpLocks/>
            </p:cNvCxnSpPr>
            <p:nvPr/>
          </p:nvCxnSpPr>
          <p:spPr>
            <a:xfrm flipH="1" flipV="1">
              <a:off x="-5327764" y="3145467"/>
              <a:ext cx="229520" cy="353757"/>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188" name="Gerader Verbinder 187">
              <a:extLst>
                <a:ext uri="{FF2B5EF4-FFF2-40B4-BE49-F238E27FC236}">
                  <a16:creationId xmlns:a16="http://schemas.microsoft.com/office/drawing/2014/main" id="{836C9EAE-F81A-4DE0-B423-6E489D8E2D51}"/>
                </a:ext>
              </a:extLst>
            </p:cNvPr>
            <p:cNvCxnSpPr>
              <a:cxnSpLocks/>
            </p:cNvCxnSpPr>
            <p:nvPr/>
          </p:nvCxnSpPr>
          <p:spPr>
            <a:xfrm flipH="1" flipV="1">
              <a:off x="-1748022" y="2445689"/>
              <a:ext cx="444323" cy="1746"/>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189" name="Gerader Verbinder 188">
              <a:extLst>
                <a:ext uri="{FF2B5EF4-FFF2-40B4-BE49-F238E27FC236}">
                  <a16:creationId xmlns:a16="http://schemas.microsoft.com/office/drawing/2014/main" id="{228D2874-6731-4003-A8FD-2CE6F33E39DB}"/>
                </a:ext>
              </a:extLst>
            </p:cNvPr>
            <p:cNvCxnSpPr>
              <a:cxnSpLocks/>
            </p:cNvCxnSpPr>
            <p:nvPr/>
          </p:nvCxnSpPr>
          <p:spPr>
            <a:xfrm flipH="1">
              <a:off x="-1178501" y="2785296"/>
              <a:ext cx="168489" cy="262857"/>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190" name="Gerader Verbinder 189">
              <a:extLst>
                <a:ext uri="{FF2B5EF4-FFF2-40B4-BE49-F238E27FC236}">
                  <a16:creationId xmlns:a16="http://schemas.microsoft.com/office/drawing/2014/main" id="{4809BCCD-9AEC-469C-B089-3D3963D765CE}"/>
                </a:ext>
              </a:extLst>
            </p:cNvPr>
            <p:cNvCxnSpPr>
              <a:cxnSpLocks/>
            </p:cNvCxnSpPr>
            <p:nvPr/>
          </p:nvCxnSpPr>
          <p:spPr>
            <a:xfrm flipH="1">
              <a:off x="-993241" y="2824031"/>
              <a:ext cx="130921" cy="1090758"/>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191" name="Gerader Verbinder 190">
              <a:extLst>
                <a:ext uri="{FF2B5EF4-FFF2-40B4-BE49-F238E27FC236}">
                  <a16:creationId xmlns:a16="http://schemas.microsoft.com/office/drawing/2014/main" id="{AD11A972-D0D1-4E1D-928E-A1C1BF26F992}"/>
                </a:ext>
              </a:extLst>
            </p:cNvPr>
            <p:cNvCxnSpPr>
              <a:cxnSpLocks/>
            </p:cNvCxnSpPr>
            <p:nvPr/>
          </p:nvCxnSpPr>
          <p:spPr>
            <a:xfrm>
              <a:off x="-1294619" y="3735761"/>
              <a:ext cx="99195" cy="237248"/>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192" name="Gerader Verbinder 191">
              <a:extLst>
                <a:ext uri="{FF2B5EF4-FFF2-40B4-BE49-F238E27FC236}">
                  <a16:creationId xmlns:a16="http://schemas.microsoft.com/office/drawing/2014/main" id="{D299728D-E562-421B-A7E8-29D000D205AB}"/>
                </a:ext>
              </a:extLst>
            </p:cNvPr>
            <p:cNvCxnSpPr>
              <a:cxnSpLocks/>
            </p:cNvCxnSpPr>
            <p:nvPr/>
          </p:nvCxnSpPr>
          <p:spPr>
            <a:xfrm>
              <a:off x="-2560932" y="4160704"/>
              <a:ext cx="1072002" cy="162291"/>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grpSp>
      <p:grpSp>
        <p:nvGrpSpPr>
          <p:cNvPr id="368" name="Gruppieren 367">
            <a:extLst>
              <a:ext uri="{FF2B5EF4-FFF2-40B4-BE49-F238E27FC236}">
                <a16:creationId xmlns:a16="http://schemas.microsoft.com/office/drawing/2014/main" id="{D572BF60-7298-4DDB-84CE-4681F5852B12}"/>
              </a:ext>
            </a:extLst>
          </p:cNvPr>
          <p:cNvGrpSpPr/>
          <p:nvPr/>
        </p:nvGrpSpPr>
        <p:grpSpPr>
          <a:xfrm>
            <a:off x="9142533" y="3197104"/>
            <a:ext cx="1250919" cy="787910"/>
            <a:chOff x="9245117" y="3245274"/>
            <a:chExt cx="1650353" cy="1039500"/>
          </a:xfrm>
        </p:grpSpPr>
        <p:grpSp>
          <p:nvGrpSpPr>
            <p:cNvPr id="338" name="Gruppieren 337">
              <a:extLst>
                <a:ext uri="{FF2B5EF4-FFF2-40B4-BE49-F238E27FC236}">
                  <a16:creationId xmlns:a16="http://schemas.microsoft.com/office/drawing/2014/main" id="{1599C1AE-18F5-4606-8903-B81336DDFB91}"/>
                </a:ext>
              </a:extLst>
            </p:cNvPr>
            <p:cNvGrpSpPr/>
            <p:nvPr/>
          </p:nvGrpSpPr>
          <p:grpSpPr>
            <a:xfrm>
              <a:off x="9245117" y="3245274"/>
              <a:ext cx="1650353" cy="1039500"/>
              <a:chOff x="7334755" y="1235879"/>
              <a:chExt cx="3348679" cy="2109217"/>
            </a:xfrm>
          </p:grpSpPr>
          <p:grpSp>
            <p:nvGrpSpPr>
              <p:cNvPr id="339" name="Gruppieren 338">
                <a:extLst>
                  <a:ext uri="{FF2B5EF4-FFF2-40B4-BE49-F238E27FC236}">
                    <a16:creationId xmlns:a16="http://schemas.microsoft.com/office/drawing/2014/main" id="{A813388B-6B06-4718-B90B-085631545740}"/>
                  </a:ext>
                </a:extLst>
              </p:cNvPr>
              <p:cNvGrpSpPr/>
              <p:nvPr/>
            </p:nvGrpSpPr>
            <p:grpSpPr>
              <a:xfrm>
                <a:off x="7334755" y="1235879"/>
                <a:ext cx="3348679" cy="2109217"/>
                <a:chOff x="7334755" y="1067431"/>
                <a:chExt cx="3348679" cy="2109217"/>
              </a:xfrm>
            </p:grpSpPr>
            <p:sp>
              <p:nvSpPr>
                <p:cNvPr id="349" name="Flussdiagramm: Magnetplattenspeicher 348">
                  <a:extLst>
                    <a:ext uri="{FF2B5EF4-FFF2-40B4-BE49-F238E27FC236}">
                      <a16:creationId xmlns:a16="http://schemas.microsoft.com/office/drawing/2014/main" id="{F0F74417-A304-495E-AA09-78DB0B36B06B}"/>
                    </a:ext>
                  </a:extLst>
                </p:cNvPr>
                <p:cNvSpPr/>
                <p:nvPr/>
              </p:nvSpPr>
              <p:spPr bwMode="gray">
                <a:xfrm>
                  <a:off x="8548720" y="1624417"/>
                  <a:ext cx="909627" cy="943452"/>
                </a:xfrm>
                <a:prstGeom prst="flowChartMagneticDisk">
                  <a:avLst/>
                </a:prstGeom>
                <a:solidFill>
                  <a:srgbClr val="798BB3"/>
                </a:solid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0" name="Flussdiagramm: Magnetplattenspeicher 349">
                  <a:extLst>
                    <a:ext uri="{FF2B5EF4-FFF2-40B4-BE49-F238E27FC236}">
                      <a16:creationId xmlns:a16="http://schemas.microsoft.com/office/drawing/2014/main" id="{E0A22C48-172B-4D8E-A305-E73AC8F722A3}"/>
                    </a:ext>
                  </a:extLst>
                </p:cNvPr>
                <p:cNvSpPr/>
                <p:nvPr/>
              </p:nvSpPr>
              <p:spPr bwMode="gray">
                <a:xfrm>
                  <a:off x="8805807" y="2766490"/>
                  <a:ext cx="395453" cy="410158"/>
                </a:xfrm>
                <a:prstGeom prst="flowChartMagneticDisk">
                  <a:avLst/>
                </a:prstGeom>
                <a:solidFill>
                  <a:srgbClr val="798BB3"/>
                </a:solid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1" name="Flussdiagramm: Magnetplattenspeicher 350">
                  <a:extLst>
                    <a:ext uri="{FF2B5EF4-FFF2-40B4-BE49-F238E27FC236}">
                      <a16:creationId xmlns:a16="http://schemas.microsoft.com/office/drawing/2014/main" id="{736FA327-58BF-491D-9693-7E09137E3E84}"/>
                    </a:ext>
                  </a:extLst>
                </p:cNvPr>
                <p:cNvSpPr/>
                <p:nvPr/>
              </p:nvSpPr>
              <p:spPr bwMode="gray">
                <a:xfrm>
                  <a:off x="8805807" y="1067431"/>
                  <a:ext cx="395453" cy="410158"/>
                </a:xfrm>
                <a:prstGeom prst="flowChartMagneticDisk">
                  <a:avLst/>
                </a:prstGeom>
                <a:solidFill>
                  <a:srgbClr val="798BB3"/>
                </a:solid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2" name="Flussdiagramm: Magnetplattenspeicher 351">
                  <a:extLst>
                    <a:ext uri="{FF2B5EF4-FFF2-40B4-BE49-F238E27FC236}">
                      <a16:creationId xmlns:a16="http://schemas.microsoft.com/office/drawing/2014/main" id="{6237179E-87B3-4154-8373-84C36B30EBC0}"/>
                    </a:ext>
                  </a:extLst>
                </p:cNvPr>
                <p:cNvSpPr/>
                <p:nvPr/>
              </p:nvSpPr>
              <p:spPr bwMode="gray">
                <a:xfrm>
                  <a:off x="7334755" y="1891064"/>
                  <a:ext cx="395453" cy="410158"/>
                </a:xfrm>
                <a:prstGeom prst="flowChartMagneticDisk">
                  <a:avLst/>
                </a:prstGeom>
                <a:solidFill>
                  <a:srgbClr val="798BB3"/>
                </a:solid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3" name="Flussdiagramm: Magnetplattenspeicher 352">
                  <a:extLst>
                    <a:ext uri="{FF2B5EF4-FFF2-40B4-BE49-F238E27FC236}">
                      <a16:creationId xmlns:a16="http://schemas.microsoft.com/office/drawing/2014/main" id="{A8590F86-BD4C-4EAE-9B9C-E1BB8475681E}"/>
                    </a:ext>
                  </a:extLst>
                </p:cNvPr>
                <p:cNvSpPr/>
                <p:nvPr/>
              </p:nvSpPr>
              <p:spPr bwMode="gray">
                <a:xfrm>
                  <a:off x="10287981" y="1891064"/>
                  <a:ext cx="395453" cy="410158"/>
                </a:xfrm>
                <a:prstGeom prst="flowChartMagneticDisk">
                  <a:avLst/>
                </a:prstGeom>
                <a:solidFill>
                  <a:srgbClr val="798BB3"/>
                </a:solid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4" name="Flussdiagramm: Magnetplattenspeicher 353">
                  <a:extLst>
                    <a:ext uri="{FF2B5EF4-FFF2-40B4-BE49-F238E27FC236}">
                      <a16:creationId xmlns:a16="http://schemas.microsoft.com/office/drawing/2014/main" id="{EC99299E-4DA5-4EA1-8E32-53FD3F74389A}"/>
                    </a:ext>
                  </a:extLst>
                </p:cNvPr>
                <p:cNvSpPr/>
                <p:nvPr/>
              </p:nvSpPr>
              <p:spPr bwMode="gray">
                <a:xfrm>
                  <a:off x="7844450" y="2547689"/>
                  <a:ext cx="395453" cy="410158"/>
                </a:xfrm>
                <a:prstGeom prst="flowChartMagneticDisk">
                  <a:avLst/>
                </a:prstGeom>
                <a:solidFill>
                  <a:srgbClr val="798BB3"/>
                </a:solid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5" name="Flussdiagramm: Magnetplattenspeicher 354">
                  <a:extLst>
                    <a:ext uri="{FF2B5EF4-FFF2-40B4-BE49-F238E27FC236}">
                      <a16:creationId xmlns:a16="http://schemas.microsoft.com/office/drawing/2014/main" id="{71C6A638-D542-4D3E-80E2-0036129EC913}"/>
                    </a:ext>
                  </a:extLst>
                </p:cNvPr>
                <p:cNvSpPr/>
                <p:nvPr/>
              </p:nvSpPr>
              <p:spPr bwMode="gray">
                <a:xfrm>
                  <a:off x="9734326" y="2575768"/>
                  <a:ext cx="395453" cy="410158"/>
                </a:xfrm>
                <a:prstGeom prst="flowChartMagneticDisk">
                  <a:avLst/>
                </a:prstGeom>
                <a:solidFill>
                  <a:srgbClr val="798BB3"/>
                </a:solid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6" name="Flussdiagramm: Magnetplattenspeicher 355">
                  <a:extLst>
                    <a:ext uri="{FF2B5EF4-FFF2-40B4-BE49-F238E27FC236}">
                      <a16:creationId xmlns:a16="http://schemas.microsoft.com/office/drawing/2014/main" id="{B03C4A3E-BF2C-49AA-9F2D-71044D606FF5}"/>
                    </a:ext>
                  </a:extLst>
                </p:cNvPr>
                <p:cNvSpPr/>
                <p:nvPr/>
              </p:nvSpPr>
              <p:spPr bwMode="gray">
                <a:xfrm>
                  <a:off x="9762602" y="1227505"/>
                  <a:ext cx="395453" cy="410158"/>
                </a:xfrm>
                <a:prstGeom prst="flowChartMagneticDisk">
                  <a:avLst/>
                </a:prstGeom>
                <a:solidFill>
                  <a:srgbClr val="798BB3"/>
                </a:solid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7" name="Flussdiagramm: Magnetplattenspeicher 356">
                  <a:extLst>
                    <a:ext uri="{FF2B5EF4-FFF2-40B4-BE49-F238E27FC236}">
                      <a16:creationId xmlns:a16="http://schemas.microsoft.com/office/drawing/2014/main" id="{52FD1C65-2CD7-4D0A-B9E8-C0375160CD79}"/>
                    </a:ext>
                  </a:extLst>
                </p:cNvPr>
                <p:cNvSpPr/>
                <p:nvPr/>
              </p:nvSpPr>
              <p:spPr bwMode="gray">
                <a:xfrm>
                  <a:off x="7883942" y="1315132"/>
                  <a:ext cx="395453" cy="410158"/>
                </a:xfrm>
                <a:prstGeom prst="flowChartMagneticDisk">
                  <a:avLst/>
                </a:prstGeom>
                <a:solidFill>
                  <a:srgbClr val="798BB3"/>
                </a:solidFill>
                <a:ln w="9525">
                  <a:solidFill>
                    <a:srgbClr val="E4E8F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340" name="Gerader Verbinder 339">
                <a:extLst>
                  <a:ext uri="{FF2B5EF4-FFF2-40B4-BE49-F238E27FC236}">
                    <a16:creationId xmlns:a16="http://schemas.microsoft.com/office/drawing/2014/main" id="{7F1DDC43-0CB6-4E63-A552-34A0D3177BB0}"/>
                  </a:ext>
                </a:extLst>
              </p:cNvPr>
              <p:cNvCxnSpPr>
                <a:cxnSpLocks/>
              </p:cNvCxnSpPr>
              <p:nvPr/>
            </p:nvCxnSpPr>
            <p:spPr>
              <a:xfrm flipH="1" flipV="1">
                <a:off x="7794328" y="2279922"/>
                <a:ext cx="670208" cy="60308"/>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341" name="Gerader Verbinder 340">
                <a:extLst>
                  <a:ext uri="{FF2B5EF4-FFF2-40B4-BE49-F238E27FC236}">
                    <a16:creationId xmlns:a16="http://schemas.microsoft.com/office/drawing/2014/main" id="{BD95FC70-FCFA-4AD6-9D92-858A69B5A4C2}"/>
                  </a:ext>
                </a:extLst>
              </p:cNvPr>
              <p:cNvCxnSpPr>
                <a:cxnSpLocks/>
              </p:cNvCxnSpPr>
              <p:nvPr/>
            </p:nvCxnSpPr>
            <p:spPr>
              <a:xfrm flipH="1">
                <a:off x="8279396" y="2661702"/>
                <a:ext cx="251261" cy="123928"/>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342" name="Gerader Verbinder 341">
                <a:extLst>
                  <a:ext uri="{FF2B5EF4-FFF2-40B4-BE49-F238E27FC236}">
                    <a16:creationId xmlns:a16="http://schemas.microsoft.com/office/drawing/2014/main" id="{92754CC4-0E1A-4198-A96C-621EDECA4B3E}"/>
                  </a:ext>
                </a:extLst>
              </p:cNvPr>
              <p:cNvCxnSpPr>
                <a:cxnSpLocks/>
              </p:cNvCxnSpPr>
              <p:nvPr/>
            </p:nvCxnSpPr>
            <p:spPr>
              <a:xfrm flipH="1" flipV="1">
                <a:off x="8279396" y="1893738"/>
                <a:ext cx="212984" cy="83247"/>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343" name="Gerader Verbinder 342">
                <a:extLst>
                  <a:ext uri="{FF2B5EF4-FFF2-40B4-BE49-F238E27FC236}">
                    <a16:creationId xmlns:a16="http://schemas.microsoft.com/office/drawing/2014/main" id="{E9F9BE9A-3503-4B36-AB4D-F327D57A03E7}"/>
                  </a:ext>
                </a:extLst>
              </p:cNvPr>
              <p:cNvCxnSpPr>
                <a:cxnSpLocks/>
                <a:stCxn id="351" idx="3"/>
                <a:endCxn id="349" idx="1"/>
              </p:cNvCxnSpPr>
              <p:nvPr/>
            </p:nvCxnSpPr>
            <p:spPr>
              <a:xfrm>
                <a:off x="9003534" y="1646037"/>
                <a:ext cx="0" cy="146828"/>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344" name="Gerader Verbinder 343">
                <a:extLst>
                  <a:ext uri="{FF2B5EF4-FFF2-40B4-BE49-F238E27FC236}">
                    <a16:creationId xmlns:a16="http://schemas.microsoft.com/office/drawing/2014/main" id="{0CBBC9A2-2898-44FF-B3A3-1EE77D8425DB}"/>
                  </a:ext>
                </a:extLst>
              </p:cNvPr>
              <p:cNvCxnSpPr>
                <a:cxnSpLocks/>
              </p:cNvCxnSpPr>
              <p:nvPr/>
            </p:nvCxnSpPr>
            <p:spPr>
              <a:xfrm flipH="1">
                <a:off x="9547825" y="1805195"/>
                <a:ext cx="214255" cy="98521"/>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345" name="Gerader Verbinder 344">
                <a:extLst>
                  <a:ext uri="{FF2B5EF4-FFF2-40B4-BE49-F238E27FC236}">
                    <a16:creationId xmlns:a16="http://schemas.microsoft.com/office/drawing/2014/main" id="{4E76CDE3-7ADB-4406-86A8-BDCC0114C4ED}"/>
                  </a:ext>
                </a:extLst>
              </p:cNvPr>
              <p:cNvCxnSpPr>
                <a:cxnSpLocks/>
              </p:cNvCxnSpPr>
              <p:nvPr/>
            </p:nvCxnSpPr>
            <p:spPr>
              <a:xfrm flipH="1">
                <a:off x="9559304" y="2256148"/>
                <a:ext cx="652204" cy="53109"/>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346" name="Gerader Verbinder 345">
                <a:extLst>
                  <a:ext uri="{FF2B5EF4-FFF2-40B4-BE49-F238E27FC236}">
                    <a16:creationId xmlns:a16="http://schemas.microsoft.com/office/drawing/2014/main" id="{8BB2AA6A-439C-40FC-8CC0-A00E6C5F247A}"/>
                  </a:ext>
                </a:extLst>
              </p:cNvPr>
              <p:cNvCxnSpPr>
                <a:cxnSpLocks/>
              </p:cNvCxnSpPr>
              <p:nvPr/>
            </p:nvCxnSpPr>
            <p:spPr>
              <a:xfrm flipH="1" flipV="1">
                <a:off x="9455602" y="2684236"/>
                <a:ext cx="241246" cy="178997"/>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cxnSp>
            <p:nvCxnSpPr>
              <p:cNvPr id="347" name="Gerader Verbinder 346">
                <a:extLst>
                  <a:ext uri="{FF2B5EF4-FFF2-40B4-BE49-F238E27FC236}">
                    <a16:creationId xmlns:a16="http://schemas.microsoft.com/office/drawing/2014/main" id="{07242349-E391-4993-8754-708E37769B8C}"/>
                  </a:ext>
                </a:extLst>
              </p:cNvPr>
              <p:cNvCxnSpPr>
                <a:cxnSpLocks/>
              </p:cNvCxnSpPr>
              <p:nvPr/>
            </p:nvCxnSpPr>
            <p:spPr>
              <a:xfrm flipV="1">
                <a:off x="9003533" y="2771235"/>
                <a:ext cx="0" cy="144000"/>
              </a:xfrm>
              <a:prstGeom prst="line">
                <a:avLst/>
              </a:prstGeom>
              <a:ln w="9525">
                <a:solidFill>
                  <a:srgbClr val="798BB3"/>
                </a:solidFill>
                <a:prstDash val="dash"/>
              </a:ln>
            </p:spPr>
            <p:style>
              <a:lnRef idx="1">
                <a:schemeClr val="accent1"/>
              </a:lnRef>
              <a:fillRef idx="0">
                <a:schemeClr val="accent1"/>
              </a:fillRef>
              <a:effectRef idx="0">
                <a:schemeClr val="accent1"/>
              </a:effectRef>
              <a:fontRef idx="minor">
                <a:schemeClr val="tx1"/>
              </a:fontRef>
            </p:style>
          </p:cxnSp>
        </p:grpSp>
        <p:grpSp>
          <p:nvGrpSpPr>
            <p:cNvPr id="362" name="Group 148">
              <a:extLst>
                <a:ext uri="{FF2B5EF4-FFF2-40B4-BE49-F238E27FC236}">
                  <a16:creationId xmlns:a16="http://schemas.microsoft.com/office/drawing/2014/main" id="{8708B6C8-4520-490C-9986-DBB8C7D3FF84}"/>
                </a:ext>
              </a:extLst>
            </p:cNvPr>
            <p:cNvGrpSpPr>
              <a:grpSpLocks noChangeAspect="1"/>
            </p:cNvGrpSpPr>
            <p:nvPr/>
          </p:nvGrpSpPr>
          <p:grpSpPr bwMode="auto">
            <a:xfrm>
              <a:off x="9945241" y="3701470"/>
              <a:ext cx="240828" cy="240828"/>
              <a:chOff x="804" y="790"/>
              <a:chExt cx="420" cy="420"/>
            </a:xfrm>
            <a:solidFill>
              <a:schemeClr val="accent1">
                <a:lumMod val="20000"/>
                <a:lumOff val="80000"/>
              </a:schemeClr>
            </a:solidFill>
          </p:grpSpPr>
          <p:sp>
            <p:nvSpPr>
              <p:cNvPr id="364" name="Freeform 149">
                <a:extLst>
                  <a:ext uri="{FF2B5EF4-FFF2-40B4-BE49-F238E27FC236}">
                    <a16:creationId xmlns:a16="http://schemas.microsoft.com/office/drawing/2014/main" id="{69BCDAAF-0F30-436C-8709-BE1043E492DA}"/>
                  </a:ext>
                </a:extLst>
              </p:cNvPr>
              <p:cNvSpPr>
                <a:spLocks/>
              </p:cNvSpPr>
              <p:nvPr/>
            </p:nvSpPr>
            <p:spPr bwMode="auto">
              <a:xfrm>
                <a:off x="1004" y="790"/>
                <a:ext cx="220" cy="220"/>
              </a:xfrm>
              <a:custGeom>
                <a:avLst/>
                <a:gdLst>
                  <a:gd name="T0" fmla="*/ 2207 w 3667"/>
                  <a:gd name="T1" fmla="*/ 3666 h 3666"/>
                  <a:gd name="T2" fmla="*/ 2325 w 3667"/>
                  <a:gd name="T3" fmla="*/ 3627 h 3666"/>
                  <a:gd name="T4" fmla="*/ 2996 w 3667"/>
                  <a:gd name="T5" fmla="*/ 2956 h 3666"/>
                  <a:gd name="T6" fmla="*/ 2918 w 3667"/>
                  <a:gd name="T7" fmla="*/ 748 h 3666"/>
                  <a:gd name="T8" fmla="*/ 711 w 3667"/>
                  <a:gd name="T9" fmla="*/ 671 h 3666"/>
                  <a:gd name="T10" fmla="*/ 40 w 3667"/>
                  <a:gd name="T11" fmla="*/ 1341 h 3666"/>
                  <a:gd name="T12" fmla="*/ 40 w 3667"/>
                  <a:gd name="T13" fmla="*/ 1499 h 3666"/>
                  <a:gd name="T14" fmla="*/ 2207 w 3667"/>
                  <a:gd name="T15" fmla="*/ 3666 h 3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7" h="3666">
                    <a:moveTo>
                      <a:pt x="2207" y="3666"/>
                    </a:moveTo>
                    <a:cubicBezTo>
                      <a:pt x="2207" y="3666"/>
                      <a:pt x="2286" y="3666"/>
                      <a:pt x="2325" y="3627"/>
                    </a:cubicBezTo>
                    <a:cubicBezTo>
                      <a:pt x="2996" y="2956"/>
                      <a:pt x="2996" y="2956"/>
                      <a:pt x="2996" y="2956"/>
                    </a:cubicBezTo>
                    <a:cubicBezTo>
                      <a:pt x="3548" y="2404"/>
                      <a:pt x="3667" y="1497"/>
                      <a:pt x="2918" y="748"/>
                    </a:cubicBezTo>
                    <a:cubicBezTo>
                      <a:pt x="2170" y="0"/>
                      <a:pt x="1223" y="158"/>
                      <a:pt x="711" y="671"/>
                    </a:cubicBezTo>
                    <a:cubicBezTo>
                      <a:pt x="40" y="1341"/>
                      <a:pt x="40" y="1341"/>
                      <a:pt x="40" y="1341"/>
                    </a:cubicBezTo>
                    <a:cubicBezTo>
                      <a:pt x="0" y="1381"/>
                      <a:pt x="0" y="1460"/>
                      <a:pt x="40" y="1499"/>
                    </a:cubicBezTo>
                    <a:lnTo>
                      <a:pt x="2207" y="3666"/>
                    </a:lnTo>
                    <a:close/>
                  </a:path>
                </a:pathLst>
              </a:custGeom>
              <a:solidFill>
                <a:srgbClr val="E4E8F0"/>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65" name="Freeform 150">
                <a:extLst>
                  <a:ext uri="{FF2B5EF4-FFF2-40B4-BE49-F238E27FC236}">
                    <a16:creationId xmlns:a16="http://schemas.microsoft.com/office/drawing/2014/main" id="{AB32674F-2B27-4DF5-8F7D-3B772EFED5E5}"/>
                  </a:ext>
                </a:extLst>
              </p:cNvPr>
              <p:cNvSpPr>
                <a:spLocks/>
              </p:cNvSpPr>
              <p:nvPr/>
            </p:nvSpPr>
            <p:spPr bwMode="auto">
              <a:xfrm>
                <a:off x="804" y="958"/>
                <a:ext cx="252" cy="252"/>
              </a:xfrm>
              <a:custGeom>
                <a:avLst/>
                <a:gdLst>
                  <a:gd name="T0" fmla="*/ 3761 w 4200"/>
                  <a:gd name="T1" fmla="*/ 2646 h 4199"/>
                  <a:gd name="T2" fmla="*/ 3406 w 4200"/>
                  <a:gd name="T3" fmla="*/ 2291 h 4199"/>
                  <a:gd name="T4" fmla="*/ 4041 w 4200"/>
                  <a:gd name="T5" fmla="*/ 1656 h 4199"/>
                  <a:gd name="T6" fmla="*/ 4042 w 4200"/>
                  <a:gd name="T7" fmla="*/ 1182 h 4199"/>
                  <a:gd name="T8" fmla="*/ 3568 w 4200"/>
                  <a:gd name="T9" fmla="*/ 1183 h 4199"/>
                  <a:gd name="T10" fmla="*/ 2933 w 4200"/>
                  <a:gd name="T11" fmla="*/ 1818 h 4199"/>
                  <a:gd name="T12" fmla="*/ 2381 w 4200"/>
                  <a:gd name="T13" fmla="*/ 1267 h 4199"/>
                  <a:gd name="T14" fmla="*/ 3016 w 4200"/>
                  <a:gd name="T15" fmla="*/ 632 h 4199"/>
                  <a:gd name="T16" fmla="*/ 3018 w 4200"/>
                  <a:gd name="T17" fmla="*/ 157 h 4199"/>
                  <a:gd name="T18" fmla="*/ 2544 w 4200"/>
                  <a:gd name="T19" fmla="*/ 159 h 4199"/>
                  <a:gd name="T20" fmla="*/ 1909 w 4200"/>
                  <a:gd name="T21" fmla="*/ 794 h 4199"/>
                  <a:gd name="T22" fmla="*/ 1593 w 4200"/>
                  <a:gd name="T23" fmla="*/ 479 h 4199"/>
                  <a:gd name="T24" fmla="*/ 1435 w 4200"/>
                  <a:gd name="T25" fmla="*/ 479 h 4199"/>
                  <a:gd name="T26" fmla="*/ 721 w 4200"/>
                  <a:gd name="T27" fmla="*/ 1193 h 4199"/>
                  <a:gd name="T28" fmla="*/ 596 w 4200"/>
                  <a:gd name="T29" fmla="*/ 3131 h 4199"/>
                  <a:gd name="T30" fmla="*/ 0 w 4200"/>
                  <a:gd name="T31" fmla="*/ 3726 h 4199"/>
                  <a:gd name="T32" fmla="*/ 473 w 4200"/>
                  <a:gd name="T33" fmla="*/ 4199 h 4199"/>
                  <a:gd name="T34" fmla="*/ 1068 w 4200"/>
                  <a:gd name="T35" fmla="*/ 3604 h 4199"/>
                  <a:gd name="T36" fmla="*/ 3006 w 4200"/>
                  <a:gd name="T37" fmla="*/ 3479 h 4199"/>
                  <a:gd name="T38" fmla="*/ 3721 w 4200"/>
                  <a:gd name="T39" fmla="*/ 2764 h 4199"/>
                  <a:gd name="T40" fmla="*/ 3761 w 4200"/>
                  <a:gd name="T41" fmla="*/ 2646 h 4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00" h="4199">
                    <a:moveTo>
                      <a:pt x="3761" y="2646"/>
                    </a:moveTo>
                    <a:cubicBezTo>
                      <a:pt x="3406" y="2291"/>
                      <a:pt x="3406" y="2291"/>
                      <a:pt x="3406" y="2291"/>
                    </a:cubicBezTo>
                    <a:cubicBezTo>
                      <a:pt x="4041" y="1656"/>
                      <a:pt x="4041" y="1656"/>
                      <a:pt x="4041" y="1656"/>
                    </a:cubicBezTo>
                    <a:cubicBezTo>
                      <a:pt x="4200" y="1497"/>
                      <a:pt x="4200" y="1339"/>
                      <a:pt x="4042" y="1182"/>
                    </a:cubicBezTo>
                    <a:cubicBezTo>
                      <a:pt x="3924" y="1063"/>
                      <a:pt x="3727" y="1025"/>
                      <a:pt x="3568" y="1183"/>
                    </a:cubicBezTo>
                    <a:cubicBezTo>
                      <a:pt x="2933" y="1818"/>
                      <a:pt x="2933" y="1818"/>
                      <a:pt x="2933" y="1818"/>
                    </a:cubicBezTo>
                    <a:cubicBezTo>
                      <a:pt x="2381" y="1267"/>
                      <a:pt x="2381" y="1267"/>
                      <a:pt x="2381" y="1267"/>
                    </a:cubicBezTo>
                    <a:cubicBezTo>
                      <a:pt x="3016" y="632"/>
                      <a:pt x="3016" y="632"/>
                      <a:pt x="3016" y="632"/>
                    </a:cubicBezTo>
                    <a:cubicBezTo>
                      <a:pt x="3175" y="473"/>
                      <a:pt x="3176" y="315"/>
                      <a:pt x="3018" y="157"/>
                    </a:cubicBezTo>
                    <a:cubicBezTo>
                      <a:pt x="2900" y="39"/>
                      <a:pt x="2702" y="0"/>
                      <a:pt x="2544" y="159"/>
                    </a:cubicBezTo>
                    <a:cubicBezTo>
                      <a:pt x="1909" y="794"/>
                      <a:pt x="1909" y="794"/>
                      <a:pt x="1909" y="794"/>
                    </a:cubicBezTo>
                    <a:cubicBezTo>
                      <a:pt x="1593" y="479"/>
                      <a:pt x="1593" y="479"/>
                      <a:pt x="1593" y="479"/>
                    </a:cubicBezTo>
                    <a:cubicBezTo>
                      <a:pt x="1554" y="439"/>
                      <a:pt x="1475" y="439"/>
                      <a:pt x="1435" y="479"/>
                    </a:cubicBezTo>
                    <a:cubicBezTo>
                      <a:pt x="721" y="1193"/>
                      <a:pt x="721" y="1193"/>
                      <a:pt x="721" y="1193"/>
                    </a:cubicBezTo>
                    <a:cubicBezTo>
                      <a:pt x="245" y="1669"/>
                      <a:pt x="124" y="2421"/>
                      <a:pt x="596" y="3131"/>
                    </a:cubicBezTo>
                    <a:cubicBezTo>
                      <a:pt x="0" y="3726"/>
                      <a:pt x="0" y="3726"/>
                      <a:pt x="0" y="3726"/>
                    </a:cubicBezTo>
                    <a:cubicBezTo>
                      <a:pt x="473" y="4199"/>
                      <a:pt x="473" y="4199"/>
                      <a:pt x="473" y="4199"/>
                    </a:cubicBezTo>
                    <a:cubicBezTo>
                      <a:pt x="1068" y="3604"/>
                      <a:pt x="1068" y="3604"/>
                      <a:pt x="1068" y="3604"/>
                    </a:cubicBezTo>
                    <a:cubicBezTo>
                      <a:pt x="1818" y="4115"/>
                      <a:pt x="2570" y="3915"/>
                      <a:pt x="3006" y="3479"/>
                    </a:cubicBezTo>
                    <a:cubicBezTo>
                      <a:pt x="3721" y="2764"/>
                      <a:pt x="3721" y="2764"/>
                      <a:pt x="3721" y="2764"/>
                    </a:cubicBezTo>
                    <a:cubicBezTo>
                      <a:pt x="3760" y="2725"/>
                      <a:pt x="3761" y="2646"/>
                      <a:pt x="3761" y="2646"/>
                    </a:cubicBezTo>
                  </a:path>
                </a:pathLst>
              </a:custGeom>
              <a:solidFill>
                <a:srgbClr val="E4E8F0"/>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366" name="Freihandform: Form 365">
            <a:extLst>
              <a:ext uri="{FF2B5EF4-FFF2-40B4-BE49-F238E27FC236}">
                <a16:creationId xmlns:a16="http://schemas.microsoft.com/office/drawing/2014/main" id="{63FD874C-6F93-4741-BEFB-3E760181B5AC}"/>
              </a:ext>
            </a:extLst>
          </p:cNvPr>
          <p:cNvSpPr/>
          <p:nvPr/>
        </p:nvSpPr>
        <p:spPr bwMode="gray">
          <a:xfrm>
            <a:off x="731417" y="3355856"/>
            <a:ext cx="470407" cy="470407"/>
          </a:xfrm>
          <a:custGeom>
            <a:avLst/>
            <a:gdLst>
              <a:gd name="connsiteX0" fmla="*/ 212647 w 415518"/>
              <a:gd name="connsiteY0" fmla="*/ 59129 h 415518"/>
              <a:gd name="connsiteX1" fmla="*/ 212647 w 415518"/>
              <a:gd name="connsiteY1" fmla="*/ 260729 h 415518"/>
              <a:gd name="connsiteX2" fmla="*/ 115447 w 415518"/>
              <a:gd name="connsiteY2" fmla="*/ 260729 h 415518"/>
              <a:gd name="connsiteX3" fmla="*/ 115447 w 415518"/>
              <a:gd name="connsiteY3" fmla="*/ 321929 h 415518"/>
              <a:gd name="connsiteX4" fmla="*/ 212647 w 415518"/>
              <a:gd name="connsiteY4" fmla="*/ 321929 h 415518"/>
              <a:gd name="connsiteX5" fmla="*/ 273847 w 415518"/>
              <a:gd name="connsiteY5" fmla="*/ 321929 h 415518"/>
              <a:gd name="connsiteX6" fmla="*/ 273847 w 415518"/>
              <a:gd name="connsiteY6" fmla="*/ 260729 h 415518"/>
              <a:gd name="connsiteX7" fmla="*/ 273847 w 415518"/>
              <a:gd name="connsiteY7" fmla="*/ 59129 h 415518"/>
              <a:gd name="connsiteX8" fmla="*/ 207759 w 415518"/>
              <a:gd name="connsiteY8" fmla="*/ 0 h 415518"/>
              <a:gd name="connsiteX9" fmla="*/ 415518 w 415518"/>
              <a:gd name="connsiteY9" fmla="*/ 207759 h 415518"/>
              <a:gd name="connsiteX10" fmla="*/ 207759 w 415518"/>
              <a:gd name="connsiteY10" fmla="*/ 415518 h 415518"/>
              <a:gd name="connsiteX11" fmla="*/ 0 w 415518"/>
              <a:gd name="connsiteY11" fmla="*/ 207759 h 415518"/>
              <a:gd name="connsiteX12" fmla="*/ 207759 w 415518"/>
              <a:gd name="connsiteY12" fmla="*/ 0 h 41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518" h="415518">
                <a:moveTo>
                  <a:pt x="212647" y="59129"/>
                </a:moveTo>
                <a:lnTo>
                  <a:pt x="212647" y="260729"/>
                </a:lnTo>
                <a:lnTo>
                  <a:pt x="115447" y="260729"/>
                </a:lnTo>
                <a:lnTo>
                  <a:pt x="115447" y="321929"/>
                </a:lnTo>
                <a:lnTo>
                  <a:pt x="212647" y="321929"/>
                </a:lnTo>
                <a:lnTo>
                  <a:pt x="273847" y="321929"/>
                </a:lnTo>
                <a:lnTo>
                  <a:pt x="273847" y="260729"/>
                </a:lnTo>
                <a:lnTo>
                  <a:pt x="273847" y="59129"/>
                </a:lnTo>
                <a:close/>
                <a:moveTo>
                  <a:pt x="207759" y="0"/>
                </a:moveTo>
                <a:cubicBezTo>
                  <a:pt x="322501" y="0"/>
                  <a:pt x="415518" y="93017"/>
                  <a:pt x="415518" y="207759"/>
                </a:cubicBezTo>
                <a:cubicBezTo>
                  <a:pt x="415518" y="322501"/>
                  <a:pt x="322501" y="415518"/>
                  <a:pt x="207759" y="415518"/>
                </a:cubicBezTo>
                <a:cubicBezTo>
                  <a:pt x="93017" y="415518"/>
                  <a:pt x="0" y="322501"/>
                  <a:pt x="0" y="207759"/>
                </a:cubicBezTo>
                <a:cubicBezTo>
                  <a:pt x="0" y="93017"/>
                  <a:pt x="93017" y="0"/>
                  <a:pt x="207759" y="0"/>
                </a:cubicBezTo>
                <a:close/>
              </a:path>
            </a:pathLst>
          </a:custGeom>
          <a:solidFill>
            <a:srgbClr val="798BB3"/>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7" name="Freihandform: Form 366">
            <a:extLst>
              <a:ext uri="{FF2B5EF4-FFF2-40B4-BE49-F238E27FC236}">
                <a16:creationId xmlns:a16="http://schemas.microsoft.com/office/drawing/2014/main" id="{ACFA06BE-75C5-4742-BC38-28A2915CBA4B}"/>
              </a:ext>
            </a:extLst>
          </p:cNvPr>
          <p:cNvSpPr/>
          <p:nvPr/>
        </p:nvSpPr>
        <p:spPr bwMode="gray">
          <a:xfrm>
            <a:off x="10596187" y="3355856"/>
            <a:ext cx="470407" cy="470407"/>
          </a:xfrm>
          <a:custGeom>
            <a:avLst/>
            <a:gdLst>
              <a:gd name="connsiteX0" fmla="*/ 138333 w 415518"/>
              <a:gd name="connsiteY0" fmla="*/ 87837 h 415518"/>
              <a:gd name="connsiteX1" fmla="*/ 87837 w 415518"/>
              <a:gd name="connsiteY1" fmla="*/ 138333 h 415518"/>
              <a:gd name="connsiteX2" fmla="*/ 157261 w 415518"/>
              <a:gd name="connsiteY2" fmla="*/ 207758 h 415518"/>
              <a:gd name="connsiteX3" fmla="*/ 87837 w 415518"/>
              <a:gd name="connsiteY3" fmla="*/ 277183 h 415518"/>
              <a:gd name="connsiteX4" fmla="*/ 138333 w 415518"/>
              <a:gd name="connsiteY4" fmla="*/ 327679 h 415518"/>
              <a:gd name="connsiteX5" fmla="*/ 207758 w 415518"/>
              <a:gd name="connsiteY5" fmla="*/ 258255 h 415518"/>
              <a:gd name="connsiteX6" fmla="*/ 277183 w 415518"/>
              <a:gd name="connsiteY6" fmla="*/ 327679 h 415518"/>
              <a:gd name="connsiteX7" fmla="*/ 327679 w 415518"/>
              <a:gd name="connsiteY7" fmla="*/ 277183 h 415518"/>
              <a:gd name="connsiteX8" fmla="*/ 258255 w 415518"/>
              <a:gd name="connsiteY8" fmla="*/ 207758 h 415518"/>
              <a:gd name="connsiteX9" fmla="*/ 327679 w 415518"/>
              <a:gd name="connsiteY9" fmla="*/ 138333 h 415518"/>
              <a:gd name="connsiteX10" fmla="*/ 277183 w 415518"/>
              <a:gd name="connsiteY10" fmla="*/ 87837 h 415518"/>
              <a:gd name="connsiteX11" fmla="*/ 207758 w 415518"/>
              <a:gd name="connsiteY11" fmla="*/ 157261 h 415518"/>
              <a:gd name="connsiteX12" fmla="*/ 207759 w 415518"/>
              <a:gd name="connsiteY12" fmla="*/ 0 h 415518"/>
              <a:gd name="connsiteX13" fmla="*/ 415518 w 415518"/>
              <a:gd name="connsiteY13" fmla="*/ 207759 h 415518"/>
              <a:gd name="connsiteX14" fmla="*/ 207759 w 415518"/>
              <a:gd name="connsiteY14" fmla="*/ 415518 h 415518"/>
              <a:gd name="connsiteX15" fmla="*/ 0 w 415518"/>
              <a:gd name="connsiteY15" fmla="*/ 207759 h 415518"/>
              <a:gd name="connsiteX16" fmla="*/ 207759 w 415518"/>
              <a:gd name="connsiteY16" fmla="*/ 0 h 41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518" h="415518">
                <a:moveTo>
                  <a:pt x="138333" y="87837"/>
                </a:moveTo>
                <a:lnTo>
                  <a:pt x="87837" y="138333"/>
                </a:lnTo>
                <a:lnTo>
                  <a:pt x="157261" y="207758"/>
                </a:lnTo>
                <a:lnTo>
                  <a:pt x="87837" y="277183"/>
                </a:lnTo>
                <a:lnTo>
                  <a:pt x="138333" y="327679"/>
                </a:lnTo>
                <a:lnTo>
                  <a:pt x="207758" y="258255"/>
                </a:lnTo>
                <a:lnTo>
                  <a:pt x="277183" y="327679"/>
                </a:lnTo>
                <a:lnTo>
                  <a:pt x="327679" y="277183"/>
                </a:lnTo>
                <a:lnTo>
                  <a:pt x="258255" y="207758"/>
                </a:lnTo>
                <a:lnTo>
                  <a:pt x="327679" y="138333"/>
                </a:lnTo>
                <a:lnTo>
                  <a:pt x="277183" y="87837"/>
                </a:lnTo>
                <a:lnTo>
                  <a:pt x="207758" y="157261"/>
                </a:lnTo>
                <a:close/>
                <a:moveTo>
                  <a:pt x="207759" y="0"/>
                </a:moveTo>
                <a:cubicBezTo>
                  <a:pt x="322501" y="0"/>
                  <a:pt x="415518" y="93017"/>
                  <a:pt x="415518" y="207759"/>
                </a:cubicBezTo>
                <a:cubicBezTo>
                  <a:pt x="415518" y="322501"/>
                  <a:pt x="322501" y="415518"/>
                  <a:pt x="207759" y="415518"/>
                </a:cubicBezTo>
                <a:cubicBezTo>
                  <a:pt x="93017" y="415518"/>
                  <a:pt x="0" y="322501"/>
                  <a:pt x="0" y="207759"/>
                </a:cubicBezTo>
                <a:cubicBezTo>
                  <a:pt x="0" y="93017"/>
                  <a:pt x="93017" y="0"/>
                  <a:pt x="207759" y="0"/>
                </a:cubicBezTo>
                <a:close/>
              </a:path>
            </a:pathLst>
          </a:cu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71" name="Group 154">
            <a:extLst>
              <a:ext uri="{FF2B5EF4-FFF2-40B4-BE49-F238E27FC236}">
                <a16:creationId xmlns:a16="http://schemas.microsoft.com/office/drawing/2014/main" id="{7E98C0DC-D00D-4D27-AD90-65EFF903CC60}"/>
              </a:ext>
            </a:extLst>
          </p:cNvPr>
          <p:cNvGrpSpPr>
            <a:grpSpLocks noChangeAspect="1"/>
          </p:cNvGrpSpPr>
          <p:nvPr/>
        </p:nvGrpSpPr>
        <p:grpSpPr bwMode="auto">
          <a:xfrm>
            <a:off x="2538797" y="4476409"/>
            <a:ext cx="758825" cy="474663"/>
            <a:chOff x="803" y="803"/>
            <a:chExt cx="478" cy="299"/>
          </a:xfrm>
          <a:solidFill>
            <a:schemeClr val="accent1"/>
          </a:solidFill>
        </p:grpSpPr>
        <p:sp>
          <p:nvSpPr>
            <p:cNvPr id="373" name="Freeform 155">
              <a:extLst>
                <a:ext uri="{FF2B5EF4-FFF2-40B4-BE49-F238E27FC236}">
                  <a16:creationId xmlns:a16="http://schemas.microsoft.com/office/drawing/2014/main" id="{80D58D29-26E2-48C9-BDE2-9C46F9537DA4}"/>
                </a:ext>
              </a:extLst>
            </p:cNvPr>
            <p:cNvSpPr>
              <a:spLocks/>
            </p:cNvSpPr>
            <p:nvPr/>
          </p:nvSpPr>
          <p:spPr bwMode="auto">
            <a:xfrm>
              <a:off x="983" y="896"/>
              <a:ext cx="117" cy="115"/>
            </a:xfrm>
            <a:custGeom>
              <a:avLst/>
              <a:gdLst>
                <a:gd name="T0" fmla="*/ 244 w 488"/>
                <a:gd name="T1" fmla="*/ 0 h 480"/>
                <a:gd name="T2" fmla="*/ 183 w 488"/>
                <a:gd name="T3" fmla="*/ 0 h 480"/>
                <a:gd name="T4" fmla="*/ 220 w 488"/>
                <a:gd name="T5" fmla="*/ 87 h 480"/>
                <a:gd name="T6" fmla="*/ 86 w 488"/>
                <a:gd name="T7" fmla="*/ 210 h 480"/>
                <a:gd name="T8" fmla="*/ 0 w 488"/>
                <a:gd name="T9" fmla="*/ 185 h 480"/>
                <a:gd name="T10" fmla="*/ 0 w 488"/>
                <a:gd name="T11" fmla="*/ 234 h 480"/>
                <a:gd name="T12" fmla="*/ 244 w 488"/>
                <a:gd name="T13" fmla="*/ 480 h 480"/>
                <a:gd name="T14" fmla="*/ 488 w 488"/>
                <a:gd name="T15" fmla="*/ 234 h 480"/>
                <a:gd name="T16" fmla="*/ 244 w 488"/>
                <a:gd name="T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480">
                  <a:moveTo>
                    <a:pt x="244" y="0"/>
                  </a:moveTo>
                  <a:cubicBezTo>
                    <a:pt x="220" y="0"/>
                    <a:pt x="208" y="0"/>
                    <a:pt x="183" y="0"/>
                  </a:cubicBezTo>
                  <a:cubicBezTo>
                    <a:pt x="208" y="25"/>
                    <a:pt x="220" y="62"/>
                    <a:pt x="220" y="87"/>
                  </a:cubicBezTo>
                  <a:cubicBezTo>
                    <a:pt x="220" y="160"/>
                    <a:pt x="159" y="210"/>
                    <a:pt x="86" y="210"/>
                  </a:cubicBezTo>
                  <a:cubicBezTo>
                    <a:pt x="49" y="210"/>
                    <a:pt x="25" y="197"/>
                    <a:pt x="0" y="185"/>
                  </a:cubicBezTo>
                  <a:cubicBezTo>
                    <a:pt x="0" y="197"/>
                    <a:pt x="0" y="222"/>
                    <a:pt x="0" y="234"/>
                  </a:cubicBezTo>
                  <a:cubicBezTo>
                    <a:pt x="0" y="370"/>
                    <a:pt x="110" y="480"/>
                    <a:pt x="244" y="480"/>
                  </a:cubicBezTo>
                  <a:cubicBezTo>
                    <a:pt x="379" y="480"/>
                    <a:pt x="488" y="370"/>
                    <a:pt x="488" y="234"/>
                  </a:cubicBezTo>
                  <a:cubicBezTo>
                    <a:pt x="488" y="99"/>
                    <a:pt x="379" y="0"/>
                    <a:pt x="244" y="0"/>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74" name="Freeform 156">
              <a:extLst>
                <a:ext uri="{FF2B5EF4-FFF2-40B4-BE49-F238E27FC236}">
                  <a16:creationId xmlns:a16="http://schemas.microsoft.com/office/drawing/2014/main" id="{673430D9-EA34-4BED-8A45-618E541AA293}"/>
                </a:ext>
              </a:extLst>
            </p:cNvPr>
            <p:cNvSpPr>
              <a:spLocks noEditPoints="1"/>
            </p:cNvSpPr>
            <p:nvPr/>
          </p:nvSpPr>
          <p:spPr bwMode="auto">
            <a:xfrm>
              <a:off x="803" y="803"/>
              <a:ext cx="478" cy="299"/>
            </a:xfrm>
            <a:custGeom>
              <a:avLst/>
              <a:gdLst>
                <a:gd name="T0" fmla="*/ 1988 w 1988"/>
                <a:gd name="T1" fmla="*/ 590 h 1240"/>
                <a:gd name="T2" fmla="*/ 994 w 1988"/>
                <a:gd name="T3" fmla="*/ 0 h 1240"/>
                <a:gd name="T4" fmla="*/ 0 w 1988"/>
                <a:gd name="T5" fmla="*/ 590 h 1240"/>
                <a:gd name="T6" fmla="*/ 0 w 1988"/>
                <a:gd name="T7" fmla="*/ 651 h 1240"/>
                <a:gd name="T8" fmla="*/ 994 w 1988"/>
                <a:gd name="T9" fmla="*/ 1240 h 1240"/>
                <a:gd name="T10" fmla="*/ 1988 w 1988"/>
                <a:gd name="T11" fmla="*/ 651 h 1240"/>
                <a:gd name="T12" fmla="*/ 1988 w 1988"/>
                <a:gd name="T13" fmla="*/ 590 h 1240"/>
                <a:gd name="T14" fmla="*/ 994 w 1988"/>
                <a:gd name="T15" fmla="*/ 1093 h 1240"/>
                <a:gd name="T16" fmla="*/ 522 w 1988"/>
                <a:gd name="T17" fmla="*/ 627 h 1240"/>
                <a:gd name="T18" fmla="*/ 994 w 1988"/>
                <a:gd name="T19" fmla="*/ 148 h 1240"/>
                <a:gd name="T20" fmla="*/ 1467 w 1988"/>
                <a:gd name="T21" fmla="*/ 627 h 1240"/>
                <a:gd name="T22" fmla="*/ 994 w 1988"/>
                <a:gd name="T23" fmla="*/ 1093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8" h="1240">
                  <a:moveTo>
                    <a:pt x="1988" y="590"/>
                  </a:moveTo>
                  <a:cubicBezTo>
                    <a:pt x="1795" y="234"/>
                    <a:pt x="1419" y="0"/>
                    <a:pt x="994" y="0"/>
                  </a:cubicBezTo>
                  <a:cubicBezTo>
                    <a:pt x="570" y="0"/>
                    <a:pt x="194" y="234"/>
                    <a:pt x="0" y="590"/>
                  </a:cubicBezTo>
                  <a:cubicBezTo>
                    <a:pt x="0" y="614"/>
                    <a:pt x="0" y="627"/>
                    <a:pt x="0" y="651"/>
                  </a:cubicBezTo>
                  <a:cubicBezTo>
                    <a:pt x="194" y="1007"/>
                    <a:pt x="570" y="1240"/>
                    <a:pt x="994" y="1240"/>
                  </a:cubicBezTo>
                  <a:cubicBezTo>
                    <a:pt x="1419" y="1240"/>
                    <a:pt x="1795" y="1007"/>
                    <a:pt x="1988" y="651"/>
                  </a:cubicBezTo>
                  <a:cubicBezTo>
                    <a:pt x="1988" y="627"/>
                    <a:pt x="1988" y="614"/>
                    <a:pt x="1988" y="590"/>
                  </a:cubicBezTo>
                  <a:close/>
                  <a:moveTo>
                    <a:pt x="994" y="1093"/>
                  </a:moveTo>
                  <a:cubicBezTo>
                    <a:pt x="728" y="1093"/>
                    <a:pt x="522" y="884"/>
                    <a:pt x="522" y="627"/>
                  </a:cubicBezTo>
                  <a:cubicBezTo>
                    <a:pt x="522" y="357"/>
                    <a:pt x="728" y="148"/>
                    <a:pt x="994" y="148"/>
                  </a:cubicBezTo>
                  <a:cubicBezTo>
                    <a:pt x="1261" y="148"/>
                    <a:pt x="1467" y="357"/>
                    <a:pt x="1467" y="627"/>
                  </a:cubicBezTo>
                  <a:cubicBezTo>
                    <a:pt x="1467" y="884"/>
                    <a:pt x="1261" y="1093"/>
                    <a:pt x="994" y="1093"/>
                  </a:cubicBez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42" name="Gruppieren 441">
            <a:extLst>
              <a:ext uri="{FF2B5EF4-FFF2-40B4-BE49-F238E27FC236}">
                <a16:creationId xmlns:a16="http://schemas.microsoft.com/office/drawing/2014/main" id="{1DC308CF-E504-4D79-939E-E6FE4F9D4F9A}"/>
              </a:ext>
            </a:extLst>
          </p:cNvPr>
          <p:cNvGrpSpPr/>
          <p:nvPr/>
        </p:nvGrpSpPr>
        <p:grpSpPr>
          <a:xfrm>
            <a:off x="1617949" y="5329588"/>
            <a:ext cx="887186" cy="671763"/>
            <a:chOff x="1617949" y="5170481"/>
            <a:chExt cx="887186" cy="671763"/>
          </a:xfrm>
        </p:grpSpPr>
        <p:grpSp>
          <p:nvGrpSpPr>
            <p:cNvPr id="410" name="Gruppieren 409">
              <a:extLst>
                <a:ext uri="{FF2B5EF4-FFF2-40B4-BE49-F238E27FC236}">
                  <a16:creationId xmlns:a16="http://schemas.microsoft.com/office/drawing/2014/main" id="{35D0F3B3-C84C-476F-9C2D-B6D7EC9FC50E}"/>
                </a:ext>
              </a:extLst>
            </p:cNvPr>
            <p:cNvGrpSpPr/>
            <p:nvPr/>
          </p:nvGrpSpPr>
          <p:grpSpPr>
            <a:xfrm>
              <a:off x="1617949" y="5635399"/>
              <a:ext cx="887186" cy="206845"/>
              <a:chOff x="2135348" y="724925"/>
              <a:chExt cx="617638" cy="144000"/>
            </a:xfrm>
          </p:grpSpPr>
          <p:sp>
            <p:nvSpPr>
              <p:cNvPr id="421" name="Flussdiagramm: Prozess 420">
                <a:extLst>
                  <a:ext uri="{FF2B5EF4-FFF2-40B4-BE49-F238E27FC236}">
                    <a16:creationId xmlns:a16="http://schemas.microsoft.com/office/drawing/2014/main" id="{770BE829-F708-4344-BB8C-B1D7697CDEA2}"/>
                  </a:ext>
                </a:extLst>
              </p:cNvPr>
              <p:cNvSpPr/>
              <p:nvPr/>
            </p:nvSpPr>
            <p:spPr bwMode="gray">
              <a:xfrm>
                <a:off x="2135348" y="724925"/>
                <a:ext cx="144000" cy="144000"/>
              </a:xfrm>
              <a:prstGeom prst="flowChartProcess">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2" name="Flussdiagramm: Prozess 421">
                <a:extLst>
                  <a:ext uri="{FF2B5EF4-FFF2-40B4-BE49-F238E27FC236}">
                    <a16:creationId xmlns:a16="http://schemas.microsoft.com/office/drawing/2014/main" id="{B599D566-FAEA-4F5C-B139-EF04176FC5A5}"/>
                  </a:ext>
                </a:extLst>
              </p:cNvPr>
              <p:cNvSpPr/>
              <p:nvPr/>
            </p:nvSpPr>
            <p:spPr bwMode="gray">
              <a:xfrm>
                <a:off x="2372167" y="724925"/>
                <a:ext cx="144000" cy="144000"/>
              </a:xfrm>
              <a:prstGeom prst="flowChartProcess">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3" name="Flussdiagramm: Prozess 422">
                <a:extLst>
                  <a:ext uri="{FF2B5EF4-FFF2-40B4-BE49-F238E27FC236}">
                    <a16:creationId xmlns:a16="http://schemas.microsoft.com/office/drawing/2014/main" id="{6CA17358-021B-47D7-9BDB-4D44C6F4CDA4}"/>
                  </a:ext>
                </a:extLst>
              </p:cNvPr>
              <p:cNvSpPr/>
              <p:nvPr/>
            </p:nvSpPr>
            <p:spPr bwMode="gray">
              <a:xfrm>
                <a:off x="2608986" y="724925"/>
                <a:ext cx="144000" cy="144000"/>
              </a:xfrm>
              <a:prstGeom prst="flowChartProcess">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24" name="Gerader Verbinder 423">
                <a:extLst>
                  <a:ext uri="{FF2B5EF4-FFF2-40B4-BE49-F238E27FC236}">
                    <a16:creationId xmlns:a16="http://schemas.microsoft.com/office/drawing/2014/main" id="{3A20AD02-BD73-46D8-805A-4926CB16F4A6}"/>
                  </a:ext>
                </a:extLst>
              </p:cNvPr>
              <p:cNvCxnSpPr>
                <a:stCxn id="421" idx="3"/>
                <a:endCxn id="422" idx="1"/>
              </p:cNvCxnSpPr>
              <p:nvPr/>
            </p:nvCxnSpPr>
            <p:spPr>
              <a:xfrm>
                <a:off x="2279348" y="796925"/>
                <a:ext cx="92819" cy="0"/>
              </a:xfrm>
              <a:prstGeom prst="line">
                <a:avLst/>
              </a:prstGeom>
              <a:ln w="9525">
                <a:solidFill>
                  <a:srgbClr val="798BB3"/>
                </a:solidFill>
              </a:ln>
            </p:spPr>
            <p:style>
              <a:lnRef idx="1">
                <a:schemeClr val="accent1"/>
              </a:lnRef>
              <a:fillRef idx="0">
                <a:schemeClr val="accent1"/>
              </a:fillRef>
              <a:effectRef idx="0">
                <a:schemeClr val="accent1"/>
              </a:effectRef>
              <a:fontRef idx="minor">
                <a:schemeClr val="tx1"/>
              </a:fontRef>
            </p:style>
          </p:cxnSp>
          <p:cxnSp>
            <p:nvCxnSpPr>
              <p:cNvPr id="425" name="Gerader Verbinder 424">
                <a:extLst>
                  <a:ext uri="{FF2B5EF4-FFF2-40B4-BE49-F238E27FC236}">
                    <a16:creationId xmlns:a16="http://schemas.microsoft.com/office/drawing/2014/main" id="{2159881D-8E7B-471D-B123-848FD0B4A336}"/>
                  </a:ext>
                </a:extLst>
              </p:cNvPr>
              <p:cNvCxnSpPr>
                <a:cxnSpLocks/>
                <a:stCxn id="422" idx="3"/>
                <a:endCxn id="423" idx="1"/>
              </p:cNvCxnSpPr>
              <p:nvPr/>
            </p:nvCxnSpPr>
            <p:spPr>
              <a:xfrm>
                <a:off x="2516167" y="796925"/>
                <a:ext cx="92819" cy="0"/>
              </a:xfrm>
              <a:prstGeom prst="line">
                <a:avLst/>
              </a:prstGeom>
              <a:ln w="9525">
                <a:solidFill>
                  <a:srgbClr val="798BB3"/>
                </a:solidFill>
              </a:ln>
            </p:spPr>
            <p:style>
              <a:lnRef idx="1">
                <a:schemeClr val="accent1"/>
              </a:lnRef>
              <a:fillRef idx="0">
                <a:schemeClr val="accent1"/>
              </a:fillRef>
              <a:effectRef idx="0">
                <a:schemeClr val="accent1"/>
              </a:effectRef>
              <a:fontRef idx="minor">
                <a:schemeClr val="tx1"/>
              </a:fontRef>
            </p:style>
          </p:cxnSp>
        </p:grpSp>
        <p:cxnSp>
          <p:nvCxnSpPr>
            <p:cNvPr id="434" name="Gerade Verbindung mit Pfeil 433">
              <a:extLst>
                <a:ext uri="{FF2B5EF4-FFF2-40B4-BE49-F238E27FC236}">
                  <a16:creationId xmlns:a16="http://schemas.microsoft.com/office/drawing/2014/main" id="{1A6019A7-71B1-4467-9268-488482FE21F3}"/>
                </a:ext>
              </a:extLst>
            </p:cNvPr>
            <p:cNvCxnSpPr>
              <a:cxnSpLocks/>
            </p:cNvCxnSpPr>
            <p:nvPr/>
          </p:nvCxnSpPr>
          <p:spPr>
            <a:xfrm flipV="1">
              <a:off x="2061542" y="5479256"/>
              <a:ext cx="0" cy="127567"/>
            </a:xfrm>
            <a:prstGeom prst="straightConnector1">
              <a:avLst/>
            </a:prstGeom>
            <a:ln>
              <a:solidFill>
                <a:srgbClr val="798BB3"/>
              </a:solidFill>
              <a:tailEnd type="triangle"/>
            </a:ln>
          </p:spPr>
          <p:style>
            <a:lnRef idx="1">
              <a:schemeClr val="accent1"/>
            </a:lnRef>
            <a:fillRef idx="0">
              <a:schemeClr val="accent1"/>
            </a:fillRef>
            <a:effectRef idx="0">
              <a:schemeClr val="accent1"/>
            </a:effectRef>
            <a:fontRef idx="minor">
              <a:schemeClr val="tx1"/>
            </a:fontRef>
          </p:style>
        </p:cxnSp>
        <p:grpSp>
          <p:nvGrpSpPr>
            <p:cNvPr id="437" name="Group 159">
              <a:extLst>
                <a:ext uri="{FF2B5EF4-FFF2-40B4-BE49-F238E27FC236}">
                  <a16:creationId xmlns:a16="http://schemas.microsoft.com/office/drawing/2014/main" id="{FF71387F-4BB7-4019-A4E5-86C90FBE30EB}"/>
                </a:ext>
              </a:extLst>
            </p:cNvPr>
            <p:cNvGrpSpPr>
              <a:grpSpLocks noChangeAspect="1"/>
            </p:cNvGrpSpPr>
            <p:nvPr/>
          </p:nvGrpSpPr>
          <p:grpSpPr bwMode="auto">
            <a:xfrm>
              <a:off x="1958120" y="5170481"/>
              <a:ext cx="206148" cy="280830"/>
              <a:chOff x="803" y="803"/>
              <a:chExt cx="334" cy="455"/>
            </a:xfrm>
            <a:solidFill>
              <a:schemeClr val="accent1"/>
            </a:solidFill>
          </p:grpSpPr>
          <p:sp>
            <p:nvSpPr>
              <p:cNvPr id="439" name="Freeform 160">
                <a:extLst>
                  <a:ext uri="{FF2B5EF4-FFF2-40B4-BE49-F238E27FC236}">
                    <a16:creationId xmlns:a16="http://schemas.microsoft.com/office/drawing/2014/main" id="{2B02F3E8-2D36-45E0-BEC9-A4126918D1B5}"/>
                  </a:ext>
                </a:extLst>
              </p:cNvPr>
              <p:cNvSpPr>
                <a:spLocks/>
              </p:cNvSpPr>
              <p:nvPr/>
            </p:nvSpPr>
            <p:spPr bwMode="auto">
              <a:xfrm>
                <a:off x="1024" y="803"/>
                <a:ext cx="113" cy="112"/>
              </a:xfrm>
              <a:custGeom>
                <a:avLst/>
                <a:gdLst>
                  <a:gd name="T0" fmla="*/ 188 w 936"/>
                  <a:gd name="T1" fmla="*/ 928 h 928"/>
                  <a:gd name="T2" fmla="*/ 936 w 936"/>
                  <a:gd name="T3" fmla="*/ 928 h 928"/>
                  <a:gd name="T4" fmla="*/ 0 w 936"/>
                  <a:gd name="T5" fmla="*/ 0 h 928"/>
                  <a:gd name="T6" fmla="*/ 0 w 936"/>
                  <a:gd name="T7" fmla="*/ 743 h 928"/>
                  <a:gd name="T8" fmla="*/ 188 w 936"/>
                  <a:gd name="T9" fmla="*/ 928 h 928"/>
                </a:gdLst>
                <a:ahLst/>
                <a:cxnLst>
                  <a:cxn ang="0">
                    <a:pos x="T0" y="T1"/>
                  </a:cxn>
                  <a:cxn ang="0">
                    <a:pos x="T2" y="T3"/>
                  </a:cxn>
                  <a:cxn ang="0">
                    <a:pos x="T4" y="T5"/>
                  </a:cxn>
                  <a:cxn ang="0">
                    <a:pos x="T6" y="T7"/>
                  </a:cxn>
                  <a:cxn ang="0">
                    <a:pos x="T8" y="T9"/>
                  </a:cxn>
                </a:cxnLst>
                <a:rect l="0" t="0" r="r" b="b"/>
                <a:pathLst>
                  <a:path w="936" h="928">
                    <a:moveTo>
                      <a:pt x="188" y="928"/>
                    </a:moveTo>
                    <a:cubicBezTo>
                      <a:pt x="936" y="928"/>
                      <a:pt x="936" y="928"/>
                      <a:pt x="936" y="928"/>
                    </a:cubicBezTo>
                    <a:cubicBezTo>
                      <a:pt x="0" y="0"/>
                      <a:pt x="0" y="0"/>
                      <a:pt x="0" y="0"/>
                    </a:cubicBezTo>
                    <a:cubicBezTo>
                      <a:pt x="0" y="743"/>
                      <a:pt x="0" y="743"/>
                      <a:pt x="0" y="743"/>
                    </a:cubicBezTo>
                    <a:cubicBezTo>
                      <a:pt x="0" y="845"/>
                      <a:pt x="85" y="928"/>
                      <a:pt x="188" y="928"/>
                    </a:cubicBezTo>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0" name="Freeform 161">
                <a:extLst>
                  <a:ext uri="{FF2B5EF4-FFF2-40B4-BE49-F238E27FC236}">
                    <a16:creationId xmlns:a16="http://schemas.microsoft.com/office/drawing/2014/main" id="{8EF3F45C-54BF-447F-A20C-DEF064C9EBF2}"/>
                  </a:ext>
                </a:extLst>
              </p:cNvPr>
              <p:cNvSpPr>
                <a:spLocks noEditPoints="1"/>
              </p:cNvSpPr>
              <p:nvPr/>
            </p:nvSpPr>
            <p:spPr bwMode="auto">
              <a:xfrm>
                <a:off x="803" y="803"/>
                <a:ext cx="332" cy="455"/>
              </a:xfrm>
              <a:custGeom>
                <a:avLst/>
                <a:gdLst>
                  <a:gd name="T0" fmla="*/ 2017 w 2760"/>
                  <a:gd name="T1" fmla="*/ 1018 h 3784"/>
                  <a:gd name="T2" fmla="*/ 1743 w 2760"/>
                  <a:gd name="T3" fmla="*/ 743 h 3784"/>
                  <a:gd name="T4" fmla="*/ 1743 w 2760"/>
                  <a:gd name="T5" fmla="*/ 0 h 3784"/>
                  <a:gd name="T6" fmla="*/ 168 w 2760"/>
                  <a:gd name="T7" fmla="*/ 0 h 3784"/>
                  <a:gd name="T8" fmla="*/ 0 w 2760"/>
                  <a:gd name="T9" fmla="*/ 168 h 3784"/>
                  <a:gd name="T10" fmla="*/ 0 w 2760"/>
                  <a:gd name="T11" fmla="*/ 3617 h 3784"/>
                  <a:gd name="T12" fmla="*/ 168 w 2760"/>
                  <a:gd name="T13" fmla="*/ 3784 h 3784"/>
                  <a:gd name="T14" fmla="*/ 2592 w 2760"/>
                  <a:gd name="T15" fmla="*/ 3784 h 3784"/>
                  <a:gd name="T16" fmla="*/ 2760 w 2760"/>
                  <a:gd name="T17" fmla="*/ 3617 h 3784"/>
                  <a:gd name="T18" fmla="*/ 2760 w 2760"/>
                  <a:gd name="T19" fmla="*/ 1018 h 3784"/>
                  <a:gd name="T20" fmla="*/ 2017 w 2760"/>
                  <a:gd name="T21" fmla="*/ 1018 h 3784"/>
                  <a:gd name="T22" fmla="*/ 1605 w 2760"/>
                  <a:gd name="T23" fmla="*/ 3266 h 3784"/>
                  <a:gd name="T24" fmla="*/ 432 w 2760"/>
                  <a:gd name="T25" fmla="*/ 3266 h 3784"/>
                  <a:gd name="T26" fmla="*/ 329 w 2760"/>
                  <a:gd name="T27" fmla="*/ 3185 h 3784"/>
                  <a:gd name="T28" fmla="*/ 432 w 2760"/>
                  <a:gd name="T29" fmla="*/ 3104 h 3784"/>
                  <a:gd name="T30" fmla="*/ 1605 w 2760"/>
                  <a:gd name="T31" fmla="*/ 3104 h 3784"/>
                  <a:gd name="T32" fmla="*/ 1707 w 2760"/>
                  <a:gd name="T33" fmla="*/ 3185 h 3784"/>
                  <a:gd name="T34" fmla="*/ 1605 w 2760"/>
                  <a:gd name="T35" fmla="*/ 3266 h 3784"/>
                  <a:gd name="T36" fmla="*/ 1605 w 2760"/>
                  <a:gd name="T37" fmla="*/ 2482 h 3784"/>
                  <a:gd name="T38" fmla="*/ 432 w 2760"/>
                  <a:gd name="T39" fmla="*/ 2482 h 3784"/>
                  <a:gd name="T40" fmla="*/ 329 w 2760"/>
                  <a:gd name="T41" fmla="*/ 2401 h 3784"/>
                  <a:gd name="T42" fmla="*/ 432 w 2760"/>
                  <a:gd name="T43" fmla="*/ 2320 h 3784"/>
                  <a:gd name="T44" fmla="*/ 1605 w 2760"/>
                  <a:gd name="T45" fmla="*/ 2320 h 3784"/>
                  <a:gd name="T46" fmla="*/ 1707 w 2760"/>
                  <a:gd name="T47" fmla="*/ 2401 h 3784"/>
                  <a:gd name="T48" fmla="*/ 1605 w 2760"/>
                  <a:gd name="T49" fmla="*/ 2482 h 3784"/>
                  <a:gd name="T50" fmla="*/ 1605 w 2760"/>
                  <a:gd name="T51" fmla="*/ 1698 h 3784"/>
                  <a:gd name="T52" fmla="*/ 432 w 2760"/>
                  <a:gd name="T53" fmla="*/ 1698 h 3784"/>
                  <a:gd name="T54" fmla="*/ 329 w 2760"/>
                  <a:gd name="T55" fmla="*/ 1618 h 3784"/>
                  <a:gd name="T56" fmla="*/ 432 w 2760"/>
                  <a:gd name="T57" fmla="*/ 1536 h 3784"/>
                  <a:gd name="T58" fmla="*/ 1605 w 2760"/>
                  <a:gd name="T59" fmla="*/ 1536 h 3784"/>
                  <a:gd name="T60" fmla="*/ 1707 w 2760"/>
                  <a:gd name="T61" fmla="*/ 1618 h 3784"/>
                  <a:gd name="T62" fmla="*/ 1605 w 2760"/>
                  <a:gd name="T63" fmla="*/ 1698 h 3784"/>
                  <a:gd name="T64" fmla="*/ 2260 w 2760"/>
                  <a:gd name="T65" fmla="*/ 3275 h 3784"/>
                  <a:gd name="T66" fmla="*/ 2148 w 2760"/>
                  <a:gd name="T67" fmla="*/ 3387 h 3784"/>
                  <a:gd name="T68" fmla="*/ 2036 w 2760"/>
                  <a:gd name="T69" fmla="*/ 3275 h 3784"/>
                  <a:gd name="T70" fmla="*/ 1900 w 2760"/>
                  <a:gd name="T71" fmla="*/ 3141 h 3784"/>
                  <a:gd name="T72" fmla="*/ 2012 w 2760"/>
                  <a:gd name="T73" fmla="*/ 3029 h 3784"/>
                  <a:gd name="T74" fmla="*/ 2148 w 2760"/>
                  <a:gd name="T75" fmla="*/ 3162 h 3784"/>
                  <a:gd name="T76" fmla="*/ 2487 w 2760"/>
                  <a:gd name="T77" fmla="*/ 2825 h 3784"/>
                  <a:gd name="T78" fmla="*/ 2599 w 2760"/>
                  <a:gd name="T79" fmla="*/ 2937 h 3784"/>
                  <a:gd name="T80" fmla="*/ 2260 w 2760"/>
                  <a:gd name="T81" fmla="*/ 3275 h 3784"/>
                  <a:gd name="T82" fmla="*/ 2260 w 2760"/>
                  <a:gd name="T83" fmla="*/ 2491 h 3784"/>
                  <a:gd name="T84" fmla="*/ 2148 w 2760"/>
                  <a:gd name="T85" fmla="*/ 2603 h 3784"/>
                  <a:gd name="T86" fmla="*/ 2036 w 2760"/>
                  <a:gd name="T87" fmla="*/ 2491 h 3784"/>
                  <a:gd name="T88" fmla="*/ 1900 w 2760"/>
                  <a:gd name="T89" fmla="*/ 2357 h 3784"/>
                  <a:gd name="T90" fmla="*/ 2012 w 2760"/>
                  <a:gd name="T91" fmla="*/ 2245 h 3784"/>
                  <a:gd name="T92" fmla="*/ 2148 w 2760"/>
                  <a:gd name="T93" fmla="*/ 2379 h 3784"/>
                  <a:gd name="T94" fmla="*/ 2487 w 2760"/>
                  <a:gd name="T95" fmla="*/ 2041 h 3784"/>
                  <a:gd name="T96" fmla="*/ 2599 w 2760"/>
                  <a:gd name="T97" fmla="*/ 2153 h 3784"/>
                  <a:gd name="T98" fmla="*/ 2260 w 2760"/>
                  <a:gd name="T99" fmla="*/ 2491 h 3784"/>
                  <a:gd name="T100" fmla="*/ 2260 w 2760"/>
                  <a:gd name="T101" fmla="*/ 1707 h 3784"/>
                  <a:gd name="T102" fmla="*/ 2148 w 2760"/>
                  <a:gd name="T103" fmla="*/ 1819 h 3784"/>
                  <a:gd name="T104" fmla="*/ 2036 w 2760"/>
                  <a:gd name="T105" fmla="*/ 1707 h 3784"/>
                  <a:gd name="T106" fmla="*/ 1900 w 2760"/>
                  <a:gd name="T107" fmla="*/ 1573 h 3784"/>
                  <a:gd name="T108" fmla="*/ 2012 w 2760"/>
                  <a:gd name="T109" fmla="*/ 1461 h 3784"/>
                  <a:gd name="T110" fmla="*/ 2148 w 2760"/>
                  <a:gd name="T111" fmla="*/ 1595 h 3784"/>
                  <a:gd name="T112" fmla="*/ 2487 w 2760"/>
                  <a:gd name="T113" fmla="*/ 1256 h 3784"/>
                  <a:gd name="T114" fmla="*/ 2599 w 2760"/>
                  <a:gd name="T115" fmla="*/ 1369 h 3784"/>
                  <a:gd name="T116" fmla="*/ 2260 w 2760"/>
                  <a:gd name="T117" fmla="*/ 1707 h 3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3784">
                    <a:moveTo>
                      <a:pt x="2017" y="1018"/>
                    </a:moveTo>
                    <a:cubicBezTo>
                      <a:pt x="1866" y="1018"/>
                      <a:pt x="1743" y="895"/>
                      <a:pt x="1743" y="743"/>
                    </a:cubicBezTo>
                    <a:cubicBezTo>
                      <a:pt x="1743" y="0"/>
                      <a:pt x="1743" y="0"/>
                      <a:pt x="1743" y="0"/>
                    </a:cubicBezTo>
                    <a:cubicBezTo>
                      <a:pt x="168" y="0"/>
                      <a:pt x="168" y="0"/>
                      <a:pt x="168" y="0"/>
                    </a:cubicBezTo>
                    <a:cubicBezTo>
                      <a:pt x="76" y="0"/>
                      <a:pt x="0" y="75"/>
                      <a:pt x="0" y="168"/>
                    </a:cubicBezTo>
                    <a:cubicBezTo>
                      <a:pt x="0" y="3617"/>
                      <a:pt x="0" y="3617"/>
                      <a:pt x="0" y="3617"/>
                    </a:cubicBezTo>
                    <a:cubicBezTo>
                      <a:pt x="0" y="3710"/>
                      <a:pt x="76" y="3784"/>
                      <a:pt x="168" y="3784"/>
                    </a:cubicBezTo>
                    <a:cubicBezTo>
                      <a:pt x="2592" y="3784"/>
                      <a:pt x="2592" y="3784"/>
                      <a:pt x="2592" y="3784"/>
                    </a:cubicBezTo>
                    <a:cubicBezTo>
                      <a:pt x="2685" y="3784"/>
                      <a:pt x="2760" y="3710"/>
                      <a:pt x="2760" y="3617"/>
                    </a:cubicBezTo>
                    <a:cubicBezTo>
                      <a:pt x="2760" y="1018"/>
                      <a:pt x="2760" y="1018"/>
                      <a:pt x="2760" y="1018"/>
                    </a:cubicBezTo>
                    <a:lnTo>
                      <a:pt x="2017" y="1018"/>
                    </a:lnTo>
                    <a:close/>
                    <a:moveTo>
                      <a:pt x="1605" y="3266"/>
                    </a:moveTo>
                    <a:cubicBezTo>
                      <a:pt x="432" y="3266"/>
                      <a:pt x="432" y="3266"/>
                      <a:pt x="432" y="3266"/>
                    </a:cubicBezTo>
                    <a:cubicBezTo>
                      <a:pt x="376" y="3266"/>
                      <a:pt x="329" y="3230"/>
                      <a:pt x="329" y="3185"/>
                    </a:cubicBezTo>
                    <a:cubicBezTo>
                      <a:pt x="329" y="3141"/>
                      <a:pt x="376" y="3104"/>
                      <a:pt x="432" y="3104"/>
                    </a:cubicBezTo>
                    <a:cubicBezTo>
                      <a:pt x="1605" y="3104"/>
                      <a:pt x="1605" y="3104"/>
                      <a:pt x="1605" y="3104"/>
                    </a:cubicBezTo>
                    <a:cubicBezTo>
                      <a:pt x="1661" y="3104"/>
                      <a:pt x="1707" y="3141"/>
                      <a:pt x="1707" y="3185"/>
                    </a:cubicBezTo>
                    <a:cubicBezTo>
                      <a:pt x="1707" y="3230"/>
                      <a:pt x="1661" y="3266"/>
                      <a:pt x="1605" y="3266"/>
                    </a:cubicBezTo>
                    <a:close/>
                    <a:moveTo>
                      <a:pt x="1605" y="2482"/>
                    </a:moveTo>
                    <a:cubicBezTo>
                      <a:pt x="432" y="2482"/>
                      <a:pt x="432" y="2482"/>
                      <a:pt x="432" y="2482"/>
                    </a:cubicBezTo>
                    <a:cubicBezTo>
                      <a:pt x="376" y="2482"/>
                      <a:pt x="329" y="2446"/>
                      <a:pt x="329" y="2401"/>
                    </a:cubicBezTo>
                    <a:cubicBezTo>
                      <a:pt x="329" y="2357"/>
                      <a:pt x="376" y="2320"/>
                      <a:pt x="432" y="2320"/>
                    </a:cubicBezTo>
                    <a:cubicBezTo>
                      <a:pt x="1605" y="2320"/>
                      <a:pt x="1605" y="2320"/>
                      <a:pt x="1605" y="2320"/>
                    </a:cubicBezTo>
                    <a:cubicBezTo>
                      <a:pt x="1661" y="2320"/>
                      <a:pt x="1707" y="2357"/>
                      <a:pt x="1707" y="2401"/>
                    </a:cubicBezTo>
                    <a:cubicBezTo>
                      <a:pt x="1707" y="2446"/>
                      <a:pt x="1661" y="2482"/>
                      <a:pt x="1605" y="2482"/>
                    </a:cubicBezTo>
                    <a:close/>
                    <a:moveTo>
                      <a:pt x="1605" y="1698"/>
                    </a:moveTo>
                    <a:cubicBezTo>
                      <a:pt x="432" y="1698"/>
                      <a:pt x="432" y="1698"/>
                      <a:pt x="432" y="1698"/>
                    </a:cubicBezTo>
                    <a:cubicBezTo>
                      <a:pt x="376" y="1698"/>
                      <a:pt x="329" y="1662"/>
                      <a:pt x="329" y="1618"/>
                    </a:cubicBezTo>
                    <a:cubicBezTo>
                      <a:pt x="329" y="1572"/>
                      <a:pt x="376" y="1536"/>
                      <a:pt x="432" y="1536"/>
                    </a:cubicBezTo>
                    <a:cubicBezTo>
                      <a:pt x="1605" y="1536"/>
                      <a:pt x="1605" y="1536"/>
                      <a:pt x="1605" y="1536"/>
                    </a:cubicBezTo>
                    <a:cubicBezTo>
                      <a:pt x="1661" y="1536"/>
                      <a:pt x="1707" y="1572"/>
                      <a:pt x="1707" y="1618"/>
                    </a:cubicBezTo>
                    <a:cubicBezTo>
                      <a:pt x="1707" y="1662"/>
                      <a:pt x="1661" y="1698"/>
                      <a:pt x="1605" y="1698"/>
                    </a:cubicBezTo>
                    <a:close/>
                    <a:moveTo>
                      <a:pt x="2260" y="3275"/>
                    </a:moveTo>
                    <a:cubicBezTo>
                      <a:pt x="2148" y="3387"/>
                      <a:pt x="2148" y="3387"/>
                      <a:pt x="2148" y="3387"/>
                    </a:cubicBezTo>
                    <a:cubicBezTo>
                      <a:pt x="2036" y="3275"/>
                      <a:pt x="2036" y="3275"/>
                      <a:pt x="2036" y="3275"/>
                    </a:cubicBezTo>
                    <a:cubicBezTo>
                      <a:pt x="1900" y="3141"/>
                      <a:pt x="1900" y="3141"/>
                      <a:pt x="1900" y="3141"/>
                    </a:cubicBezTo>
                    <a:cubicBezTo>
                      <a:pt x="2012" y="3029"/>
                      <a:pt x="2012" y="3029"/>
                      <a:pt x="2012" y="3029"/>
                    </a:cubicBezTo>
                    <a:cubicBezTo>
                      <a:pt x="2148" y="3162"/>
                      <a:pt x="2148" y="3162"/>
                      <a:pt x="2148" y="3162"/>
                    </a:cubicBezTo>
                    <a:cubicBezTo>
                      <a:pt x="2487" y="2825"/>
                      <a:pt x="2487" y="2825"/>
                      <a:pt x="2487" y="2825"/>
                    </a:cubicBezTo>
                    <a:cubicBezTo>
                      <a:pt x="2599" y="2937"/>
                      <a:pt x="2599" y="2937"/>
                      <a:pt x="2599" y="2937"/>
                    </a:cubicBezTo>
                    <a:lnTo>
                      <a:pt x="2260" y="3275"/>
                    </a:lnTo>
                    <a:close/>
                    <a:moveTo>
                      <a:pt x="2260" y="2491"/>
                    </a:moveTo>
                    <a:cubicBezTo>
                      <a:pt x="2148" y="2603"/>
                      <a:pt x="2148" y="2603"/>
                      <a:pt x="2148" y="2603"/>
                    </a:cubicBezTo>
                    <a:cubicBezTo>
                      <a:pt x="2036" y="2491"/>
                      <a:pt x="2036" y="2491"/>
                      <a:pt x="2036" y="2491"/>
                    </a:cubicBezTo>
                    <a:cubicBezTo>
                      <a:pt x="1900" y="2357"/>
                      <a:pt x="1900" y="2357"/>
                      <a:pt x="1900" y="2357"/>
                    </a:cubicBezTo>
                    <a:cubicBezTo>
                      <a:pt x="2012" y="2245"/>
                      <a:pt x="2012" y="2245"/>
                      <a:pt x="2012" y="2245"/>
                    </a:cubicBezTo>
                    <a:cubicBezTo>
                      <a:pt x="2148" y="2379"/>
                      <a:pt x="2148" y="2379"/>
                      <a:pt x="2148" y="2379"/>
                    </a:cubicBezTo>
                    <a:cubicBezTo>
                      <a:pt x="2487" y="2041"/>
                      <a:pt x="2487" y="2041"/>
                      <a:pt x="2487" y="2041"/>
                    </a:cubicBezTo>
                    <a:cubicBezTo>
                      <a:pt x="2599" y="2153"/>
                      <a:pt x="2599" y="2153"/>
                      <a:pt x="2599" y="2153"/>
                    </a:cubicBezTo>
                    <a:lnTo>
                      <a:pt x="2260" y="2491"/>
                    </a:lnTo>
                    <a:close/>
                    <a:moveTo>
                      <a:pt x="2260" y="1707"/>
                    </a:moveTo>
                    <a:cubicBezTo>
                      <a:pt x="2148" y="1819"/>
                      <a:pt x="2148" y="1819"/>
                      <a:pt x="2148" y="1819"/>
                    </a:cubicBezTo>
                    <a:cubicBezTo>
                      <a:pt x="2036" y="1707"/>
                      <a:pt x="2036" y="1707"/>
                      <a:pt x="2036" y="1707"/>
                    </a:cubicBezTo>
                    <a:cubicBezTo>
                      <a:pt x="1900" y="1573"/>
                      <a:pt x="1900" y="1573"/>
                      <a:pt x="1900" y="1573"/>
                    </a:cubicBezTo>
                    <a:cubicBezTo>
                      <a:pt x="2012" y="1461"/>
                      <a:pt x="2012" y="1461"/>
                      <a:pt x="2012" y="1461"/>
                    </a:cubicBezTo>
                    <a:cubicBezTo>
                      <a:pt x="2148" y="1595"/>
                      <a:pt x="2148" y="1595"/>
                      <a:pt x="2148" y="1595"/>
                    </a:cubicBezTo>
                    <a:cubicBezTo>
                      <a:pt x="2487" y="1256"/>
                      <a:pt x="2487" y="1256"/>
                      <a:pt x="2487" y="1256"/>
                    </a:cubicBezTo>
                    <a:cubicBezTo>
                      <a:pt x="2599" y="1369"/>
                      <a:pt x="2599" y="1369"/>
                      <a:pt x="2599" y="1369"/>
                    </a:cubicBezTo>
                    <a:lnTo>
                      <a:pt x="2260" y="1707"/>
                    </a:lnTo>
                    <a:close/>
                  </a:path>
                </a:pathLst>
              </a:custGeom>
              <a:solidFill>
                <a:srgbClr val="798BB3"/>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445" name="Group 165">
            <a:extLst>
              <a:ext uri="{FF2B5EF4-FFF2-40B4-BE49-F238E27FC236}">
                <a16:creationId xmlns:a16="http://schemas.microsoft.com/office/drawing/2014/main" id="{1815DE25-4108-4E2D-913B-2BB58432A99A}"/>
              </a:ext>
            </a:extLst>
          </p:cNvPr>
          <p:cNvGrpSpPr>
            <a:grpSpLocks noChangeAspect="1"/>
          </p:cNvGrpSpPr>
          <p:nvPr/>
        </p:nvGrpSpPr>
        <p:grpSpPr bwMode="auto">
          <a:xfrm flipH="1">
            <a:off x="1372478" y="1391707"/>
            <a:ext cx="539164" cy="536406"/>
            <a:chOff x="803" y="793"/>
            <a:chExt cx="391" cy="389"/>
          </a:xfrm>
          <a:solidFill>
            <a:srgbClr val="798BB3"/>
          </a:solidFill>
        </p:grpSpPr>
        <p:sp>
          <p:nvSpPr>
            <p:cNvPr id="447" name="Freeform 166">
              <a:extLst>
                <a:ext uri="{FF2B5EF4-FFF2-40B4-BE49-F238E27FC236}">
                  <a16:creationId xmlns:a16="http://schemas.microsoft.com/office/drawing/2014/main" id="{A0772A60-392A-4C7A-AC03-FC4007DB5309}"/>
                </a:ext>
              </a:extLst>
            </p:cNvPr>
            <p:cNvSpPr>
              <a:spLocks noEditPoints="1"/>
            </p:cNvSpPr>
            <p:nvPr/>
          </p:nvSpPr>
          <p:spPr bwMode="auto">
            <a:xfrm>
              <a:off x="803" y="1045"/>
              <a:ext cx="139" cy="137"/>
            </a:xfrm>
            <a:custGeom>
              <a:avLst/>
              <a:gdLst>
                <a:gd name="T0" fmla="*/ 864 w 1152"/>
                <a:gd name="T1" fmla="*/ 0 h 1136"/>
                <a:gd name="T2" fmla="*/ 21 w 1152"/>
                <a:gd name="T3" fmla="*/ 994 h 1136"/>
                <a:gd name="T4" fmla="*/ 21 w 1152"/>
                <a:gd name="T5" fmla="*/ 1096 h 1136"/>
                <a:gd name="T6" fmla="*/ 144 w 1152"/>
                <a:gd name="T7" fmla="*/ 1116 h 1136"/>
                <a:gd name="T8" fmla="*/ 1152 w 1152"/>
                <a:gd name="T9" fmla="*/ 284 h 1136"/>
                <a:gd name="T10" fmla="*/ 1008 w 1152"/>
                <a:gd name="T11" fmla="*/ 142 h 1136"/>
                <a:gd name="T12" fmla="*/ 864 w 1152"/>
                <a:gd name="T13" fmla="*/ 0 h 1136"/>
                <a:gd name="T14" fmla="*/ 864 w 1152"/>
                <a:gd name="T15" fmla="*/ 0 h 1136"/>
                <a:gd name="T16" fmla="*/ 864 w 1152"/>
                <a:gd name="T17" fmla="*/ 0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2" h="1136">
                  <a:moveTo>
                    <a:pt x="864" y="0"/>
                  </a:moveTo>
                  <a:cubicBezTo>
                    <a:pt x="21" y="994"/>
                    <a:pt x="21" y="994"/>
                    <a:pt x="21" y="994"/>
                  </a:cubicBezTo>
                  <a:cubicBezTo>
                    <a:pt x="0" y="1035"/>
                    <a:pt x="0" y="1076"/>
                    <a:pt x="21" y="1096"/>
                  </a:cubicBezTo>
                  <a:cubicBezTo>
                    <a:pt x="62" y="1136"/>
                    <a:pt x="103" y="1136"/>
                    <a:pt x="144" y="1116"/>
                  </a:cubicBezTo>
                  <a:cubicBezTo>
                    <a:pt x="1152" y="284"/>
                    <a:pt x="1152" y="284"/>
                    <a:pt x="1152" y="284"/>
                  </a:cubicBezTo>
                  <a:cubicBezTo>
                    <a:pt x="1091" y="244"/>
                    <a:pt x="1050" y="203"/>
                    <a:pt x="1008" y="142"/>
                  </a:cubicBezTo>
                  <a:cubicBezTo>
                    <a:pt x="947" y="102"/>
                    <a:pt x="906" y="41"/>
                    <a:pt x="864" y="0"/>
                  </a:cubicBezTo>
                  <a:close/>
                  <a:moveTo>
                    <a:pt x="864" y="0"/>
                  </a:moveTo>
                  <a:cubicBezTo>
                    <a:pt x="864" y="0"/>
                    <a:pt x="864" y="0"/>
                    <a:pt x="864"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8" name="Freeform 167">
              <a:extLst>
                <a:ext uri="{FF2B5EF4-FFF2-40B4-BE49-F238E27FC236}">
                  <a16:creationId xmlns:a16="http://schemas.microsoft.com/office/drawing/2014/main" id="{2B7D54E8-6ED8-4FE9-AD05-4CFE89C898D7}"/>
                </a:ext>
              </a:extLst>
            </p:cNvPr>
            <p:cNvSpPr>
              <a:spLocks noEditPoints="1"/>
            </p:cNvSpPr>
            <p:nvPr/>
          </p:nvSpPr>
          <p:spPr bwMode="auto">
            <a:xfrm>
              <a:off x="865" y="793"/>
              <a:ext cx="329" cy="316"/>
            </a:xfrm>
            <a:custGeom>
              <a:avLst/>
              <a:gdLst>
                <a:gd name="T0" fmla="*/ 2291 w 2720"/>
                <a:gd name="T1" fmla="*/ 428 h 2608"/>
                <a:gd name="T2" fmla="*/ 1575 w 2720"/>
                <a:gd name="T3" fmla="*/ 123 h 2608"/>
                <a:gd name="T4" fmla="*/ 696 w 2720"/>
                <a:gd name="T5" fmla="*/ 1325 h 2608"/>
                <a:gd name="T6" fmla="*/ 225 w 2720"/>
                <a:gd name="T7" fmla="*/ 1101 h 2608"/>
                <a:gd name="T8" fmla="*/ 123 w 2720"/>
                <a:gd name="T9" fmla="*/ 1141 h 2608"/>
                <a:gd name="T10" fmla="*/ 634 w 2720"/>
                <a:gd name="T11" fmla="*/ 2079 h 2608"/>
                <a:gd name="T12" fmla="*/ 1493 w 2720"/>
                <a:gd name="T13" fmla="*/ 2608 h 2608"/>
                <a:gd name="T14" fmla="*/ 1575 w 2720"/>
                <a:gd name="T15" fmla="*/ 2588 h 2608"/>
                <a:gd name="T16" fmla="*/ 1391 w 2720"/>
                <a:gd name="T17" fmla="*/ 2018 h 2608"/>
                <a:gd name="T18" fmla="*/ 2598 w 2720"/>
                <a:gd name="T19" fmla="*/ 1141 h 2608"/>
                <a:gd name="T20" fmla="*/ 2291 w 2720"/>
                <a:gd name="T21" fmla="*/ 428 h 2608"/>
                <a:gd name="T22" fmla="*/ 2291 w 2720"/>
                <a:gd name="T23" fmla="*/ 428 h 2608"/>
                <a:gd name="T24" fmla="*/ 2291 w 2720"/>
                <a:gd name="T25" fmla="*/ 428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0" h="2608">
                  <a:moveTo>
                    <a:pt x="2291" y="428"/>
                  </a:moveTo>
                  <a:cubicBezTo>
                    <a:pt x="2005" y="143"/>
                    <a:pt x="1698" y="0"/>
                    <a:pt x="1575" y="123"/>
                  </a:cubicBezTo>
                  <a:cubicBezTo>
                    <a:pt x="1575" y="123"/>
                    <a:pt x="982" y="917"/>
                    <a:pt x="696" y="1325"/>
                  </a:cubicBezTo>
                  <a:cubicBezTo>
                    <a:pt x="512" y="1182"/>
                    <a:pt x="328" y="1101"/>
                    <a:pt x="225" y="1101"/>
                  </a:cubicBezTo>
                  <a:cubicBezTo>
                    <a:pt x="185" y="1101"/>
                    <a:pt x="144" y="1101"/>
                    <a:pt x="123" y="1141"/>
                  </a:cubicBezTo>
                  <a:cubicBezTo>
                    <a:pt x="0" y="1264"/>
                    <a:pt x="225" y="1671"/>
                    <a:pt x="634" y="2079"/>
                  </a:cubicBezTo>
                  <a:cubicBezTo>
                    <a:pt x="962" y="2405"/>
                    <a:pt x="1309" y="2608"/>
                    <a:pt x="1493" y="2608"/>
                  </a:cubicBezTo>
                  <a:cubicBezTo>
                    <a:pt x="1534" y="2608"/>
                    <a:pt x="1555" y="2608"/>
                    <a:pt x="1575" y="2588"/>
                  </a:cubicBezTo>
                  <a:cubicBezTo>
                    <a:pt x="1677" y="2507"/>
                    <a:pt x="1596" y="2282"/>
                    <a:pt x="1391" y="2018"/>
                  </a:cubicBezTo>
                  <a:cubicBezTo>
                    <a:pt x="1800" y="1732"/>
                    <a:pt x="2598" y="1141"/>
                    <a:pt x="2598" y="1141"/>
                  </a:cubicBezTo>
                  <a:cubicBezTo>
                    <a:pt x="2720" y="1019"/>
                    <a:pt x="2577" y="714"/>
                    <a:pt x="2291" y="428"/>
                  </a:cubicBezTo>
                  <a:close/>
                  <a:moveTo>
                    <a:pt x="2291" y="428"/>
                  </a:moveTo>
                  <a:cubicBezTo>
                    <a:pt x="2291" y="428"/>
                    <a:pt x="2291" y="428"/>
                    <a:pt x="2291" y="4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59" name="Datumsplatzhalter 6">
            <a:extLst>
              <a:ext uri="{FF2B5EF4-FFF2-40B4-BE49-F238E27FC236}">
                <a16:creationId xmlns:a16="http://schemas.microsoft.com/office/drawing/2014/main" id="{B064738B-EF49-4442-AE19-BE0D967DB133}"/>
              </a:ext>
            </a:extLst>
          </p:cNvPr>
          <p:cNvSpPr>
            <a:spLocks noGrp="1"/>
          </p:cNvSpPr>
          <p:nvPr>
            <p:ph type="dt" sz="half" idx="2"/>
          </p:nvPr>
        </p:nvSpPr>
        <p:spPr>
          <a:xfrm>
            <a:off x="360363" y="6584851"/>
            <a:ext cx="493866" cy="2160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2021-11-22</a:t>
            </a:r>
          </a:p>
        </p:txBody>
      </p:sp>
      <p:sp>
        <p:nvSpPr>
          <p:cNvPr id="160" name="Fußzeilenplatzhalter 2">
            <a:extLst>
              <a:ext uri="{FF2B5EF4-FFF2-40B4-BE49-F238E27FC236}">
                <a16:creationId xmlns:a16="http://schemas.microsoft.com/office/drawing/2014/main" id="{D08B5D34-5C3E-468C-BF93-17D246D0EE7B}"/>
              </a:ext>
            </a:extLst>
          </p:cNvPr>
          <p:cNvSpPr>
            <a:spLocks noGrp="1"/>
          </p:cNvSpPr>
          <p:nvPr>
            <p:ph type="ftr" sz="quarter" idx="3"/>
          </p:nvPr>
        </p:nvSpPr>
        <p:spPr>
          <a:xfrm>
            <a:off x="881309" y="6584951"/>
            <a:ext cx="5012928" cy="215900"/>
          </a:xfrm>
        </p:spPr>
        <p:txBody>
          <a:bodyPr/>
          <a:lstStyle/>
          <a:p>
            <a:r>
              <a:rPr lang="en-US" dirty="0">
                <a:solidFill>
                  <a:srgbClr val="798BB3"/>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Tree>
    <p:extLst>
      <p:ext uri="{BB962C8B-B14F-4D97-AF65-F5344CB8AC3E}">
        <p14:creationId xmlns:p14="http://schemas.microsoft.com/office/powerpoint/2010/main" val="33343432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88B9923-2843-4346-9FE9-CAB66AA80B40}"/>
              </a:ext>
            </a:extLst>
          </p:cNvPr>
          <p:cNvGraphicFramePr>
            <a:graphicFrameLocks noChangeAspect="1"/>
          </p:cNvGraphicFramePr>
          <p:nvPr>
            <p:custDataLst>
              <p:tags r:id="rId2"/>
            </p:custDataLst>
            <p:extLst>
              <p:ext uri="{D42A27DB-BD31-4B8C-83A1-F6EECF244321}">
                <p14:modId xmlns:p14="http://schemas.microsoft.com/office/powerpoint/2010/main" val="3189253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958"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288B9923-2843-4346-9FE9-CAB66AA80B4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ED4CBC6-34D1-4DE4-9369-5EE1D53607F9}"/>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Rechteck 8">
            <a:extLst>
              <a:ext uri="{FF2B5EF4-FFF2-40B4-BE49-F238E27FC236}">
                <a16:creationId xmlns:a16="http://schemas.microsoft.com/office/drawing/2014/main" id="{3442E4C9-A06A-4AFC-A5E0-37BCBFA1E0E2}"/>
              </a:ext>
            </a:extLst>
          </p:cNvPr>
          <p:cNvSpPr/>
          <p:nvPr/>
        </p:nvSpPr>
        <p:spPr bwMode="gray">
          <a:xfrm>
            <a:off x="0" y="0"/>
            <a:ext cx="12192000" cy="68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A8215874-7AA0-4B18-8CFC-96C84B759D8A}"/>
              </a:ext>
            </a:extLst>
          </p:cNvPr>
          <p:cNvSpPr>
            <a:spLocks noGrp="1"/>
          </p:cNvSpPr>
          <p:nvPr>
            <p:ph type="title"/>
          </p:nvPr>
        </p:nvSpPr>
        <p:spPr/>
        <p:txBody>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Mythbusters - #7 Blockchain is NOT just a technology searching for its problem</a:t>
            </a:r>
          </a:p>
        </p:txBody>
      </p:sp>
      <p:sp>
        <p:nvSpPr>
          <p:cNvPr id="4" name="Foliennummernplatzhalter 3">
            <a:extLst>
              <a:ext uri="{FF2B5EF4-FFF2-40B4-BE49-F238E27FC236}">
                <a16:creationId xmlns:a16="http://schemas.microsoft.com/office/drawing/2014/main" id="{22B0B077-5363-43F4-9536-1A866E196292}"/>
              </a:ext>
            </a:extLst>
          </p:cNvPr>
          <p:cNvSpPr>
            <a:spLocks noGrp="1"/>
          </p:cNvSpPr>
          <p:nvPr>
            <p:ph type="sldNum" sz="quarter" idx="4"/>
          </p:nvPr>
        </p:nvSpPr>
        <p:spPr/>
        <p:txBody>
          <a:bodyPr/>
          <a:lstStyle/>
          <a:p>
            <a:fld id="{369A084B-84B6-4F15-B0F5-CCDC4176846B}"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90</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BF4FA393-0EEA-4F3E-8F5E-BD9D08D5A860}"/>
              </a:ext>
            </a:extLst>
          </p:cNvPr>
          <p:cNvSpPr>
            <a:spLocks noGrp="1"/>
          </p:cNvSpPr>
          <p:nvPr>
            <p:ph type="dt" sz="half" idx="2"/>
          </p:nvPr>
        </p:nvSpPr>
        <p:spPr/>
        <p:txBody>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2021-11-22</a:t>
            </a:r>
          </a:p>
        </p:txBody>
      </p:sp>
      <p:sp>
        <p:nvSpPr>
          <p:cNvPr id="15" name="Textfeld 14">
            <a:extLst>
              <a:ext uri="{FF2B5EF4-FFF2-40B4-BE49-F238E27FC236}">
                <a16:creationId xmlns:a16="http://schemas.microsoft.com/office/drawing/2014/main" id="{0CB4660A-C7D5-4954-917E-728F2DD6B7FC}"/>
              </a:ext>
            </a:extLst>
          </p:cNvPr>
          <p:cNvSpPr txBox="1"/>
          <p:nvPr/>
        </p:nvSpPr>
        <p:spPr>
          <a:xfrm>
            <a:off x="778351" y="1642311"/>
            <a:ext cx="10635299" cy="9144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Blockchain has real world applications </a:t>
            </a:r>
          </a:p>
        </p:txBody>
      </p:sp>
      <p:sp>
        <p:nvSpPr>
          <p:cNvPr id="37" name="Textfeld 36">
            <a:extLst>
              <a:ext uri="{FF2B5EF4-FFF2-40B4-BE49-F238E27FC236}">
                <a16:creationId xmlns:a16="http://schemas.microsoft.com/office/drawing/2014/main" id="{68A90107-8893-4E02-8F38-E054C6EBFE4F}"/>
              </a:ext>
            </a:extLst>
          </p:cNvPr>
          <p:cNvSpPr txBox="1"/>
          <p:nvPr/>
        </p:nvSpPr>
        <p:spPr>
          <a:xfrm>
            <a:off x="778351" y="2719806"/>
            <a:ext cx="10635299" cy="1479600"/>
          </a:xfrm>
          <a:prstGeom prst="rect">
            <a:avLst/>
          </a:prstGeom>
          <a:noFill/>
        </p:spPr>
        <p:txBody>
          <a:bodyPr wrap="square" lIns="72000" tIns="0" rIns="72000" bIns="0" rtlCol="0" anchor="t">
            <a:noAutofit/>
          </a:bodyPr>
          <a:lstStyle/>
          <a:p>
            <a:pPr algn="ctr">
              <a:spcBef>
                <a:spcPts val="300"/>
              </a:spcBef>
              <a:spcAft>
                <a:spcPts val="100"/>
              </a:spcAft>
              <a:buClr>
                <a:schemeClr val="tx2"/>
              </a:buClr>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As blockchain is a very young yet non-trivial technology, there are a lot of failed or stuck blockchain projects and blockchain has been accused of just being a technology searching for its problem. However, blockchain does have its real world applications it’s rather a matter of understanding the technology, its strengths and weaknesses and selecting those applications it is actually well-suited for!</a:t>
            </a:r>
          </a:p>
        </p:txBody>
      </p:sp>
      <p:grpSp>
        <p:nvGrpSpPr>
          <p:cNvPr id="13" name="Group 5">
            <a:extLst>
              <a:ext uri="{FF2B5EF4-FFF2-40B4-BE49-F238E27FC236}">
                <a16:creationId xmlns:a16="http://schemas.microsoft.com/office/drawing/2014/main" id="{6922860D-9F2E-4827-96C5-629D8431778F}"/>
              </a:ext>
            </a:extLst>
          </p:cNvPr>
          <p:cNvGrpSpPr>
            <a:grpSpLocks noChangeAspect="1"/>
          </p:cNvGrpSpPr>
          <p:nvPr/>
        </p:nvGrpSpPr>
        <p:grpSpPr bwMode="auto">
          <a:xfrm>
            <a:off x="5557703" y="4230960"/>
            <a:ext cx="1076595" cy="1505207"/>
            <a:chOff x="804" y="797"/>
            <a:chExt cx="319" cy="446"/>
          </a:xfrm>
          <a:solidFill>
            <a:schemeClr val="bg1"/>
          </a:solidFill>
        </p:grpSpPr>
        <p:sp>
          <p:nvSpPr>
            <p:cNvPr id="28" name="Freeform 6">
              <a:extLst>
                <a:ext uri="{FF2B5EF4-FFF2-40B4-BE49-F238E27FC236}">
                  <a16:creationId xmlns:a16="http://schemas.microsoft.com/office/drawing/2014/main" id="{61E2F6DF-D5ED-4B9B-A94F-673DF573458F}"/>
                </a:ext>
              </a:extLst>
            </p:cNvPr>
            <p:cNvSpPr>
              <a:spLocks/>
            </p:cNvSpPr>
            <p:nvPr/>
          </p:nvSpPr>
          <p:spPr bwMode="auto">
            <a:xfrm>
              <a:off x="804" y="899"/>
              <a:ext cx="319" cy="344"/>
            </a:xfrm>
            <a:custGeom>
              <a:avLst/>
              <a:gdLst>
                <a:gd name="T0" fmla="*/ 0 w 2656"/>
                <a:gd name="T1" fmla="*/ 1415 h 2856"/>
                <a:gd name="T2" fmla="*/ 185 w 2656"/>
                <a:gd name="T3" fmla="*/ 1555 h 2856"/>
                <a:gd name="T4" fmla="*/ 235 w 2656"/>
                <a:gd name="T5" fmla="*/ 1586 h 2856"/>
                <a:gd name="T6" fmla="*/ 765 w 2656"/>
                <a:gd name="T7" fmla="*/ 2352 h 2856"/>
                <a:gd name="T8" fmla="*/ 1126 w 2656"/>
                <a:gd name="T9" fmla="*/ 2821 h 2856"/>
                <a:gd name="T10" fmla="*/ 1324 w 2656"/>
                <a:gd name="T11" fmla="*/ 2830 h 2856"/>
                <a:gd name="T12" fmla="*/ 2244 w 2656"/>
                <a:gd name="T13" fmla="*/ 2846 h 2856"/>
                <a:gd name="T14" fmla="*/ 2645 w 2656"/>
                <a:gd name="T15" fmla="*/ 1763 h 2856"/>
                <a:gd name="T16" fmla="*/ 2561 w 2656"/>
                <a:gd name="T17" fmla="*/ 1527 h 2856"/>
                <a:gd name="T18" fmla="*/ 2359 w 2656"/>
                <a:gd name="T19" fmla="*/ 1530 h 2856"/>
                <a:gd name="T20" fmla="*/ 2306 w 2656"/>
                <a:gd name="T21" fmla="*/ 1566 h 2856"/>
                <a:gd name="T22" fmla="*/ 2287 w 2656"/>
                <a:gd name="T23" fmla="*/ 1505 h 2856"/>
                <a:gd name="T24" fmla="*/ 2132 w 2656"/>
                <a:gd name="T25" fmla="*/ 1371 h 2856"/>
                <a:gd name="T26" fmla="*/ 1967 w 2656"/>
                <a:gd name="T27" fmla="*/ 1394 h 2856"/>
                <a:gd name="T28" fmla="*/ 1916 w 2656"/>
                <a:gd name="T29" fmla="*/ 1432 h 2856"/>
                <a:gd name="T30" fmla="*/ 1895 w 2656"/>
                <a:gd name="T31" fmla="*/ 1372 h 2856"/>
                <a:gd name="T32" fmla="*/ 1769 w 2656"/>
                <a:gd name="T33" fmla="*/ 1301 h 2856"/>
                <a:gd name="T34" fmla="*/ 1478 w 2656"/>
                <a:gd name="T35" fmla="*/ 1410 h 2856"/>
                <a:gd name="T36" fmla="*/ 1391 w 2656"/>
                <a:gd name="T37" fmla="*/ 1519 h 2856"/>
                <a:gd name="T38" fmla="*/ 1395 w 2656"/>
                <a:gd name="T39" fmla="*/ 1379 h 2856"/>
                <a:gd name="T40" fmla="*/ 1399 w 2656"/>
                <a:gd name="T41" fmla="*/ 973 h 2856"/>
                <a:gd name="T42" fmla="*/ 1419 w 2656"/>
                <a:gd name="T43" fmla="*/ 293 h 2856"/>
                <a:gd name="T44" fmla="*/ 1271 w 2656"/>
                <a:gd name="T45" fmla="*/ 7 h 2856"/>
                <a:gd name="T46" fmla="*/ 1056 w 2656"/>
                <a:gd name="T47" fmla="*/ 198 h 2856"/>
                <a:gd name="T48" fmla="*/ 944 w 2656"/>
                <a:gd name="T49" fmla="*/ 1645 h 2856"/>
                <a:gd name="T50" fmla="*/ 935 w 2656"/>
                <a:gd name="T51" fmla="*/ 1769 h 2856"/>
                <a:gd name="T52" fmla="*/ 860 w 2656"/>
                <a:gd name="T53" fmla="*/ 1669 h 2856"/>
                <a:gd name="T54" fmla="*/ 224 w 2656"/>
                <a:gd name="T55" fmla="*/ 1306 h 2856"/>
                <a:gd name="T56" fmla="*/ 0 w 2656"/>
                <a:gd name="T57" fmla="*/ 1415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56" h="2856">
                  <a:moveTo>
                    <a:pt x="0" y="1415"/>
                  </a:moveTo>
                  <a:cubicBezTo>
                    <a:pt x="3" y="1440"/>
                    <a:pt x="104" y="1504"/>
                    <a:pt x="185" y="1555"/>
                  </a:cubicBezTo>
                  <a:cubicBezTo>
                    <a:pt x="235" y="1586"/>
                    <a:pt x="235" y="1586"/>
                    <a:pt x="235" y="1586"/>
                  </a:cubicBezTo>
                  <a:cubicBezTo>
                    <a:pt x="532" y="1777"/>
                    <a:pt x="684" y="2150"/>
                    <a:pt x="765" y="2352"/>
                  </a:cubicBezTo>
                  <a:cubicBezTo>
                    <a:pt x="800" y="2450"/>
                    <a:pt x="949" y="2735"/>
                    <a:pt x="1126" y="2821"/>
                  </a:cubicBezTo>
                  <a:cubicBezTo>
                    <a:pt x="1324" y="2830"/>
                    <a:pt x="1324" y="2830"/>
                    <a:pt x="1324" y="2830"/>
                  </a:cubicBezTo>
                  <a:cubicBezTo>
                    <a:pt x="1639" y="2843"/>
                    <a:pt x="1938" y="2856"/>
                    <a:pt x="2244" y="2846"/>
                  </a:cubicBezTo>
                  <a:cubicBezTo>
                    <a:pt x="2459" y="2575"/>
                    <a:pt x="2594" y="2306"/>
                    <a:pt x="2645" y="1763"/>
                  </a:cubicBezTo>
                  <a:cubicBezTo>
                    <a:pt x="2656" y="1647"/>
                    <a:pt x="2627" y="1566"/>
                    <a:pt x="2561" y="1527"/>
                  </a:cubicBezTo>
                  <a:cubicBezTo>
                    <a:pt x="2492" y="1486"/>
                    <a:pt x="2398" y="1502"/>
                    <a:pt x="2359" y="1530"/>
                  </a:cubicBezTo>
                  <a:cubicBezTo>
                    <a:pt x="2306" y="1566"/>
                    <a:pt x="2306" y="1566"/>
                    <a:pt x="2306" y="1566"/>
                  </a:cubicBezTo>
                  <a:cubicBezTo>
                    <a:pt x="2287" y="1505"/>
                    <a:pt x="2287" y="1505"/>
                    <a:pt x="2287" y="1505"/>
                  </a:cubicBezTo>
                  <a:cubicBezTo>
                    <a:pt x="2273" y="1460"/>
                    <a:pt x="2209" y="1396"/>
                    <a:pt x="2132" y="1371"/>
                  </a:cubicBezTo>
                  <a:cubicBezTo>
                    <a:pt x="2071" y="1350"/>
                    <a:pt x="2016" y="1359"/>
                    <a:pt x="1967" y="1394"/>
                  </a:cubicBezTo>
                  <a:cubicBezTo>
                    <a:pt x="1916" y="1432"/>
                    <a:pt x="1916" y="1432"/>
                    <a:pt x="1916" y="1432"/>
                  </a:cubicBezTo>
                  <a:cubicBezTo>
                    <a:pt x="1895" y="1372"/>
                    <a:pt x="1895" y="1372"/>
                    <a:pt x="1895" y="1372"/>
                  </a:cubicBezTo>
                  <a:cubicBezTo>
                    <a:pt x="1885" y="1346"/>
                    <a:pt x="1839" y="1312"/>
                    <a:pt x="1769" y="1301"/>
                  </a:cubicBezTo>
                  <a:cubicBezTo>
                    <a:pt x="1728" y="1293"/>
                    <a:pt x="1585" y="1280"/>
                    <a:pt x="1478" y="1410"/>
                  </a:cubicBezTo>
                  <a:cubicBezTo>
                    <a:pt x="1391" y="1519"/>
                    <a:pt x="1391" y="1519"/>
                    <a:pt x="1391" y="1519"/>
                  </a:cubicBezTo>
                  <a:cubicBezTo>
                    <a:pt x="1395" y="1379"/>
                    <a:pt x="1395" y="1379"/>
                    <a:pt x="1395" y="1379"/>
                  </a:cubicBezTo>
                  <a:cubicBezTo>
                    <a:pt x="1402" y="1212"/>
                    <a:pt x="1400" y="1090"/>
                    <a:pt x="1399" y="973"/>
                  </a:cubicBezTo>
                  <a:cubicBezTo>
                    <a:pt x="1397" y="790"/>
                    <a:pt x="1395" y="618"/>
                    <a:pt x="1419" y="293"/>
                  </a:cubicBezTo>
                  <a:cubicBezTo>
                    <a:pt x="1431" y="122"/>
                    <a:pt x="1375" y="16"/>
                    <a:pt x="1271" y="7"/>
                  </a:cubicBezTo>
                  <a:cubicBezTo>
                    <a:pt x="1176" y="0"/>
                    <a:pt x="1067" y="77"/>
                    <a:pt x="1056" y="198"/>
                  </a:cubicBezTo>
                  <a:cubicBezTo>
                    <a:pt x="1032" y="514"/>
                    <a:pt x="944" y="1645"/>
                    <a:pt x="944" y="1645"/>
                  </a:cubicBezTo>
                  <a:cubicBezTo>
                    <a:pt x="935" y="1769"/>
                    <a:pt x="935" y="1769"/>
                    <a:pt x="935" y="1769"/>
                  </a:cubicBezTo>
                  <a:cubicBezTo>
                    <a:pt x="860" y="1669"/>
                    <a:pt x="860" y="1669"/>
                    <a:pt x="860" y="1669"/>
                  </a:cubicBezTo>
                  <a:cubicBezTo>
                    <a:pt x="856" y="1665"/>
                    <a:pt x="508" y="1208"/>
                    <a:pt x="224" y="1306"/>
                  </a:cubicBezTo>
                  <a:cubicBezTo>
                    <a:pt x="20" y="1374"/>
                    <a:pt x="3" y="1408"/>
                    <a:pt x="0" y="141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Freeform 7">
              <a:extLst>
                <a:ext uri="{FF2B5EF4-FFF2-40B4-BE49-F238E27FC236}">
                  <a16:creationId xmlns:a16="http://schemas.microsoft.com/office/drawing/2014/main" id="{82486641-46B9-420A-88CB-740DF7FF5CCD}"/>
                </a:ext>
              </a:extLst>
            </p:cNvPr>
            <p:cNvSpPr>
              <a:spLocks/>
            </p:cNvSpPr>
            <p:nvPr/>
          </p:nvSpPr>
          <p:spPr bwMode="auto">
            <a:xfrm>
              <a:off x="853" y="797"/>
              <a:ext cx="198" cy="156"/>
            </a:xfrm>
            <a:custGeom>
              <a:avLst/>
              <a:gdLst>
                <a:gd name="T0" fmla="*/ 710 w 1656"/>
                <a:gd name="T1" fmla="*/ 76 h 1304"/>
                <a:gd name="T2" fmla="*/ 76 w 1656"/>
                <a:gd name="T3" fmla="*/ 986 h 1304"/>
                <a:gd name="T4" fmla="*/ 175 w 1656"/>
                <a:gd name="T5" fmla="*/ 1248 h 1304"/>
                <a:gd name="T6" fmla="*/ 237 w 1656"/>
                <a:gd name="T7" fmla="*/ 1283 h 1304"/>
                <a:gd name="T8" fmla="*/ 397 w 1656"/>
                <a:gd name="T9" fmla="*/ 1178 h 1304"/>
                <a:gd name="T10" fmla="*/ 374 w 1656"/>
                <a:gd name="T11" fmla="*/ 1071 h 1304"/>
                <a:gd name="T12" fmla="*/ 374 w 1656"/>
                <a:gd name="T13" fmla="*/ 1063 h 1304"/>
                <a:gd name="T14" fmla="*/ 336 w 1656"/>
                <a:gd name="T15" fmla="*/ 940 h 1304"/>
                <a:gd name="T16" fmla="*/ 756 w 1656"/>
                <a:gd name="T17" fmla="*/ 335 h 1304"/>
                <a:gd name="T18" fmla="*/ 1362 w 1656"/>
                <a:gd name="T19" fmla="*/ 757 h 1304"/>
                <a:gd name="T20" fmla="*/ 1316 w 1656"/>
                <a:gd name="T21" fmla="*/ 1078 h 1304"/>
                <a:gd name="T22" fmla="*/ 1317 w 1656"/>
                <a:gd name="T23" fmla="*/ 1083 h 1304"/>
                <a:gd name="T24" fmla="*/ 1302 w 1656"/>
                <a:gd name="T25" fmla="*/ 1193 h 1304"/>
                <a:gd name="T26" fmla="*/ 1470 w 1656"/>
                <a:gd name="T27" fmla="*/ 1284 h 1304"/>
                <a:gd name="T28" fmla="*/ 1516 w 1656"/>
                <a:gd name="T29" fmla="*/ 1259 h 1304"/>
                <a:gd name="T30" fmla="*/ 1621 w 1656"/>
                <a:gd name="T31" fmla="*/ 711 h 1304"/>
                <a:gd name="T32" fmla="*/ 710 w 1656"/>
                <a:gd name="T33" fmla="*/ 76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6" h="1304">
                  <a:moveTo>
                    <a:pt x="710" y="76"/>
                  </a:moveTo>
                  <a:cubicBezTo>
                    <a:pt x="284" y="153"/>
                    <a:pt x="0" y="560"/>
                    <a:pt x="76" y="986"/>
                  </a:cubicBezTo>
                  <a:cubicBezTo>
                    <a:pt x="94" y="1082"/>
                    <a:pt x="128" y="1169"/>
                    <a:pt x="175" y="1248"/>
                  </a:cubicBezTo>
                  <a:cubicBezTo>
                    <a:pt x="193" y="1265"/>
                    <a:pt x="213" y="1277"/>
                    <a:pt x="237" y="1283"/>
                  </a:cubicBezTo>
                  <a:cubicBezTo>
                    <a:pt x="310" y="1298"/>
                    <a:pt x="382" y="1251"/>
                    <a:pt x="397" y="1178"/>
                  </a:cubicBezTo>
                  <a:cubicBezTo>
                    <a:pt x="406" y="1139"/>
                    <a:pt x="396" y="1100"/>
                    <a:pt x="374" y="1071"/>
                  </a:cubicBezTo>
                  <a:cubicBezTo>
                    <a:pt x="374" y="1067"/>
                    <a:pt x="374" y="1065"/>
                    <a:pt x="374" y="1063"/>
                  </a:cubicBezTo>
                  <a:cubicBezTo>
                    <a:pt x="357" y="1025"/>
                    <a:pt x="343" y="983"/>
                    <a:pt x="336" y="940"/>
                  </a:cubicBezTo>
                  <a:cubicBezTo>
                    <a:pt x="285" y="657"/>
                    <a:pt x="474" y="386"/>
                    <a:pt x="756" y="335"/>
                  </a:cubicBezTo>
                  <a:cubicBezTo>
                    <a:pt x="1040" y="285"/>
                    <a:pt x="1311" y="474"/>
                    <a:pt x="1362" y="757"/>
                  </a:cubicBezTo>
                  <a:cubicBezTo>
                    <a:pt x="1382" y="870"/>
                    <a:pt x="1363" y="982"/>
                    <a:pt x="1316" y="1078"/>
                  </a:cubicBezTo>
                  <a:cubicBezTo>
                    <a:pt x="1316" y="1079"/>
                    <a:pt x="1316" y="1082"/>
                    <a:pt x="1317" y="1083"/>
                  </a:cubicBezTo>
                  <a:cubicBezTo>
                    <a:pt x="1297" y="1115"/>
                    <a:pt x="1291" y="1154"/>
                    <a:pt x="1302" y="1193"/>
                  </a:cubicBezTo>
                  <a:cubicBezTo>
                    <a:pt x="1322" y="1264"/>
                    <a:pt x="1398" y="1304"/>
                    <a:pt x="1470" y="1284"/>
                  </a:cubicBezTo>
                  <a:cubicBezTo>
                    <a:pt x="1487" y="1279"/>
                    <a:pt x="1503" y="1270"/>
                    <a:pt x="1516" y="1259"/>
                  </a:cubicBezTo>
                  <a:cubicBezTo>
                    <a:pt x="1614" y="1101"/>
                    <a:pt x="1656" y="908"/>
                    <a:pt x="1621" y="711"/>
                  </a:cubicBezTo>
                  <a:cubicBezTo>
                    <a:pt x="1544" y="284"/>
                    <a:pt x="1138" y="0"/>
                    <a:pt x="710" y="7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Freeform 8">
              <a:extLst>
                <a:ext uri="{FF2B5EF4-FFF2-40B4-BE49-F238E27FC236}">
                  <a16:creationId xmlns:a16="http://schemas.microsoft.com/office/drawing/2014/main" id="{D4BE4D87-6E7B-44F7-813D-BEAB157E7ED9}"/>
                </a:ext>
              </a:extLst>
            </p:cNvPr>
            <p:cNvSpPr>
              <a:spLocks noEditPoints="1"/>
            </p:cNvSpPr>
            <p:nvPr/>
          </p:nvSpPr>
          <p:spPr bwMode="auto">
            <a:xfrm>
              <a:off x="921" y="856"/>
              <a:ext cx="68" cy="44"/>
            </a:xfrm>
            <a:custGeom>
              <a:avLst/>
              <a:gdLst>
                <a:gd name="T0" fmla="*/ 283 w 568"/>
                <a:gd name="T1" fmla="*/ 168 h 368"/>
                <a:gd name="T2" fmla="*/ 556 w 568"/>
                <a:gd name="T3" fmla="*/ 368 h 368"/>
                <a:gd name="T4" fmla="*/ 568 w 568"/>
                <a:gd name="T5" fmla="*/ 287 h 368"/>
                <a:gd name="T6" fmla="*/ 284 w 568"/>
                <a:gd name="T7" fmla="*/ 0 h 368"/>
                <a:gd name="T8" fmla="*/ 0 w 568"/>
                <a:gd name="T9" fmla="*/ 287 h 368"/>
                <a:gd name="T10" fmla="*/ 11 w 568"/>
                <a:gd name="T11" fmla="*/ 363 h 368"/>
                <a:gd name="T12" fmla="*/ 283 w 568"/>
                <a:gd name="T13" fmla="*/ 168 h 368"/>
                <a:gd name="T14" fmla="*/ 283 w 568"/>
                <a:gd name="T15" fmla="*/ 168 h 368"/>
                <a:gd name="T16" fmla="*/ 283 w 568"/>
                <a:gd name="T17" fmla="*/ 1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8" h="368">
                  <a:moveTo>
                    <a:pt x="283" y="168"/>
                  </a:moveTo>
                  <a:cubicBezTo>
                    <a:pt x="416" y="168"/>
                    <a:pt x="521" y="249"/>
                    <a:pt x="556" y="368"/>
                  </a:cubicBezTo>
                  <a:cubicBezTo>
                    <a:pt x="564" y="343"/>
                    <a:pt x="568" y="316"/>
                    <a:pt x="568" y="287"/>
                  </a:cubicBezTo>
                  <a:cubicBezTo>
                    <a:pt x="568" y="128"/>
                    <a:pt x="442" y="0"/>
                    <a:pt x="284" y="0"/>
                  </a:cubicBezTo>
                  <a:cubicBezTo>
                    <a:pt x="128" y="0"/>
                    <a:pt x="0" y="128"/>
                    <a:pt x="0" y="287"/>
                  </a:cubicBezTo>
                  <a:cubicBezTo>
                    <a:pt x="0" y="313"/>
                    <a:pt x="5" y="339"/>
                    <a:pt x="11" y="363"/>
                  </a:cubicBezTo>
                  <a:cubicBezTo>
                    <a:pt x="47" y="247"/>
                    <a:pt x="152" y="168"/>
                    <a:pt x="283" y="168"/>
                  </a:cubicBezTo>
                  <a:close/>
                  <a:moveTo>
                    <a:pt x="283" y="168"/>
                  </a:moveTo>
                  <a:cubicBezTo>
                    <a:pt x="283" y="168"/>
                    <a:pt x="283" y="168"/>
                    <a:pt x="283" y="16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6" name="Fußzeilenplatzhalter 2">
            <a:extLst>
              <a:ext uri="{FF2B5EF4-FFF2-40B4-BE49-F238E27FC236}">
                <a16:creationId xmlns:a16="http://schemas.microsoft.com/office/drawing/2014/main" id="{EC62837D-CE8A-4B34-93BE-4583B7B37973}"/>
              </a:ext>
            </a:extLst>
          </p:cNvPr>
          <p:cNvSpPr>
            <a:spLocks noGrp="1"/>
          </p:cNvSpPr>
          <p:nvPr>
            <p:ph type="ftr" sz="quarter" idx="3"/>
          </p:nvPr>
        </p:nvSpPr>
        <p:spPr>
          <a:xfrm>
            <a:off x="881309" y="6584951"/>
            <a:ext cx="5012928" cy="215900"/>
          </a:xfrm>
        </p:spPr>
        <p:txBody>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pic>
        <p:nvPicPr>
          <p:cNvPr id="18" name="Grafik 17">
            <a:extLst>
              <a:ext uri="{FF2B5EF4-FFF2-40B4-BE49-F238E27FC236}">
                <a16:creationId xmlns:a16="http://schemas.microsoft.com/office/drawing/2014/main" id="{97066AF7-6178-4F63-A2D1-1EE99378905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514956" y="250300"/>
            <a:ext cx="367665" cy="451485"/>
          </a:xfrm>
          <a:prstGeom prst="rect">
            <a:avLst/>
          </a:prstGeom>
        </p:spPr>
      </p:pic>
    </p:spTree>
    <p:extLst>
      <p:ext uri="{BB962C8B-B14F-4D97-AF65-F5344CB8AC3E}">
        <p14:creationId xmlns:p14="http://schemas.microsoft.com/office/powerpoint/2010/main" val="26668644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Grafik 313" descr="Ein Bild, das Tisch, Regenschirm, blau, Regen enthält.&#10;&#10;Automatisch generierte Beschreibung">
            <a:extLst>
              <a:ext uri="{FF2B5EF4-FFF2-40B4-BE49-F238E27FC236}">
                <a16:creationId xmlns:a16="http://schemas.microsoft.com/office/drawing/2014/main" id="{8B11371E-0258-4648-BB89-84DECFE7695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23000"/>
                    </a14:imgEffect>
                  </a14:imgLayer>
                </a14:imgProps>
              </a:ext>
              <a:ext uri="{28A0092B-C50C-407E-A947-70E740481C1C}">
                <a14:useLocalDpi xmlns:a14="http://schemas.microsoft.com/office/drawing/2010/main"/>
              </a:ext>
            </a:extLst>
          </a:blip>
          <a:srcRect b="-22"/>
          <a:stretch/>
        </p:blipFill>
        <p:spPr>
          <a:xfrm flipH="1">
            <a:off x="-51370" y="0"/>
            <a:ext cx="12243370" cy="6859856"/>
          </a:xfrm>
          <a:prstGeom prst="rect">
            <a:avLst/>
          </a:prstGeom>
        </p:spPr>
      </p:pic>
      <p:sp>
        <p:nvSpPr>
          <p:cNvPr id="5" name="Rechteck 4">
            <a:extLst>
              <a:ext uri="{FF2B5EF4-FFF2-40B4-BE49-F238E27FC236}">
                <a16:creationId xmlns:a16="http://schemas.microsoft.com/office/drawing/2014/main" id="{B1998590-5D99-4342-B9D7-833630A34C80}"/>
              </a:ext>
            </a:extLst>
          </p:cNvPr>
          <p:cNvSpPr/>
          <p:nvPr/>
        </p:nvSpPr>
        <p:spPr>
          <a:xfrm>
            <a:off x="-51370" y="-36588"/>
            <a:ext cx="12234492" cy="6894588"/>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1" name="Rechteck 31">
            <a:extLst>
              <a:ext uri="{FF2B5EF4-FFF2-40B4-BE49-F238E27FC236}">
                <a16:creationId xmlns:a16="http://schemas.microsoft.com/office/drawing/2014/main" id="{2FB9F71E-6238-4BE9-9D0B-D9976BF1B689}"/>
              </a:ext>
            </a:extLst>
          </p:cNvPr>
          <p:cNvSpPr/>
          <p:nvPr/>
        </p:nvSpPr>
        <p:spPr>
          <a:xfrm flipH="1">
            <a:off x="0" y="0"/>
            <a:ext cx="4766429" cy="6858000"/>
          </a:xfrm>
          <a:custGeom>
            <a:avLst/>
            <a:gdLst>
              <a:gd name="connsiteX0" fmla="*/ 0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0 w 4710397"/>
              <a:gd name="connsiteY4" fmla="*/ 0 h 6858000"/>
              <a:gd name="connsiteX0" fmla="*/ 831273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831273 w 4710397"/>
              <a:gd name="connsiteY4" fmla="*/ 0 h 6858000"/>
              <a:gd name="connsiteX0" fmla="*/ 1648692 w 5527816"/>
              <a:gd name="connsiteY0" fmla="*/ 0 h 6858000"/>
              <a:gd name="connsiteX1" fmla="*/ 5527816 w 5527816"/>
              <a:gd name="connsiteY1" fmla="*/ 0 h 6858000"/>
              <a:gd name="connsiteX2" fmla="*/ 5527816 w 5527816"/>
              <a:gd name="connsiteY2" fmla="*/ 6858000 h 6858000"/>
              <a:gd name="connsiteX3" fmla="*/ 0 w 5527816"/>
              <a:gd name="connsiteY3" fmla="*/ 6844145 h 6858000"/>
              <a:gd name="connsiteX4" fmla="*/ 1648692 w 5527816"/>
              <a:gd name="connsiteY4" fmla="*/ 0 h 6858000"/>
              <a:gd name="connsiteX0" fmla="*/ 1690256 w 5569380"/>
              <a:gd name="connsiteY0" fmla="*/ 0 h 6858000"/>
              <a:gd name="connsiteX1" fmla="*/ 5569380 w 5569380"/>
              <a:gd name="connsiteY1" fmla="*/ 0 h 6858000"/>
              <a:gd name="connsiteX2" fmla="*/ 5569380 w 5569380"/>
              <a:gd name="connsiteY2" fmla="*/ 6858000 h 6858000"/>
              <a:gd name="connsiteX3" fmla="*/ 0 w 5569380"/>
              <a:gd name="connsiteY3" fmla="*/ 6857999 h 6858000"/>
              <a:gd name="connsiteX4" fmla="*/ 1690256 w 556938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380" h="6858000">
                <a:moveTo>
                  <a:pt x="1690256" y="0"/>
                </a:moveTo>
                <a:lnTo>
                  <a:pt x="5569380" y="0"/>
                </a:lnTo>
                <a:lnTo>
                  <a:pt x="5569380" y="6858000"/>
                </a:lnTo>
                <a:lnTo>
                  <a:pt x="0" y="6857999"/>
                </a:lnTo>
                <a:lnTo>
                  <a:pt x="1690256" y="0"/>
                </a:lnTo>
                <a:close/>
              </a:path>
            </a:pathLst>
          </a:custGeom>
          <a:solidFill>
            <a:srgbClr val="7A94B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Rechteck 26">
            <a:extLst>
              <a:ext uri="{FF2B5EF4-FFF2-40B4-BE49-F238E27FC236}">
                <a16:creationId xmlns:a16="http://schemas.microsoft.com/office/drawing/2014/main" id="{EC54C813-EAC8-4D2B-85B1-45AD638071EE}"/>
              </a:ext>
            </a:extLst>
          </p:cNvPr>
          <p:cNvSpPr/>
          <p:nvPr/>
        </p:nvSpPr>
        <p:spPr>
          <a:xfrm flipH="1">
            <a:off x="-51370" y="-12526"/>
            <a:ext cx="4363287" cy="6885710"/>
          </a:xfrm>
          <a:custGeom>
            <a:avLst/>
            <a:gdLst>
              <a:gd name="connsiteX0" fmla="*/ 0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0 w 4710397"/>
              <a:gd name="connsiteY4" fmla="*/ 0 h 6858000"/>
              <a:gd name="connsiteX0" fmla="*/ 0 w 5084470"/>
              <a:gd name="connsiteY0" fmla="*/ 27709 h 6858000"/>
              <a:gd name="connsiteX1" fmla="*/ 5084470 w 5084470"/>
              <a:gd name="connsiteY1" fmla="*/ 0 h 6858000"/>
              <a:gd name="connsiteX2" fmla="*/ 5084470 w 5084470"/>
              <a:gd name="connsiteY2" fmla="*/ 6858000 h 6858000"/>
              <a:gd name="connsiteX3" fmla="*/ 374073 w 5084470"/>
              <a:gd name="connsiteY3" fmla="*/ 6858000 h 6858000"/>
              <a:gd name="connsiteX4" fmla="*/ 0 w 5084470"/>
              <a:gd name="connsiteY4" fmla="*/ 27709 h 6858000"/>
              <a:gd name="connsiteX0" fmla="*/ 0 w 5098325"/>
              <a:gd name="connsiteY0" fmla="*/ 0 h 6885710"/>
              <a:gd name="connsiteX1" fmla="*/ 5098325 w 5098325"/>
              <a:gd name="connsiteY1" fmla="*/ 27710 h 6885710"/>
              <a:gd name="connsiteX2" fmla="*/ 5098325 w 5098325"/>
              <a:gd name="connsiteY2" fmla="*/ 6885710 h 6885710"/>
              <a:gd name="connsiteX3" fmla="*/ 387928 w 5098325"/>
              <a:gd name="connsiteY3" fmla="*/ 6885710 h 6885710"/>
              <a:gd name="connsiteX4" fmla="*/ 0 w 5098325"/>
              <a:gd name="connsiteY4" fmla="*/ 0 h 6885710"/>
              <a:gd name="connsiteX0" fmla="*/ 0 w 5098325"/>
              <a:gd name="connsiteY0" fmla="*/ 0 h 6885710"/>
              <a:gd name="connsiteX1" fmla="*/ 5098325 w 5098325"/>
              <a:gd name="connsiteY1" fmla="*/ 27710 h 6885710"/>
              <a:gd name="connsiteX2" fmla="*/ 5098325 w 5098325"/>
              <a:gd name="connsiteY2" fmla="*/ 6885710 h 6885710"/>
              <a:gd name="connsiteX3" fmla="*/ 720437 w 5098325"/>
              <a:gd name="connsiteY3" fmla="*/ 6885710 h 6885710"/>
              <a:gd name="connsiteX4" fmla="*/ 0 w 5098325"/>
              <a:gd name="connsiteY4" fmla="*/ 0 h 68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325" h="6885710">
                <a:moveTo>
                  <a:pt x="0" y="0"/>
                </a:moveTo>
                <a:lnTo>
                  <a:pt x="5098325" y="27710"/>
                </a:lnTo>
                <a:lnTo>
                  <a:pt x="5098325" y="6885710"/>
                </a:lnTo>
                <a:lnTo>
                  <a:pt x="720437" y="6885710"/>
                </a:lnTo>
                <a:lnTo>
                  <a:pt x="0" y="0"/>
                </a:lnTo>
                <a:close/>
              </a:path>
            </a:pathLst>
          </a:custGeom>
          <a:solidFill>
            <a:srgbClr val="7A94B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a:extLst>
              <a:ext uri="{FF2B5EF4-FFF2-40B4-BE49-F238E27FC236}">
                <a16:creationId xmlns:a16="http://schemas.microsoft.com/office/drawing/2014/main" id="{4A13587A-EFA4-45EC-848A-F0B1C58F4AAA}"/>
              </a:ext>
            </a:extLst>
          </p:cNvPr>
          <p:cNvSpPr/>
          <p:nvPr/>
        </p:nvSpPr>
        <p:spPr>
          <a:xfrm>
            <a:off x="-21443" y="6246062"/>
            <a:ext cx="12213443" cy="627480"/>
          </a:xfrm>
          <a:prstGeom prst="rect">
            <a:avLst/>
          </a:prstGeom>
          <a:solidFill>
            <a:srgbClr val="738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a:extLst>
              <a:ext uri="{FF2B5EF4-FFF2-40B4-BE49-F238E27FC236}">
                <a16:creationId xmlns:a16="http://schemas.microsoft.com/office/drawing/2014/main" id="{0DE6AD8B-996E-4167-B0F2-BAE9E001E438}"/>
              </a:ext>
            </a:extLst>
          </p:cNvPr>
          <p:cNvSpPr txBox="1"/>
          <p:nvPr/>
        </p:nvSpPr>
        <p:spPr>
          <a:xfrm>
            <a:off x="382739" y="409524"/>
            <a:ext cx="4296447" cy="276999"/>
          </a:xfrm>
          <a:prstGeom prst="rect">
            <a:avLst/>
          </a:prstGeom>
          <a:noFill/>
        </p:spPr>
        <p:txBody>
          <a:bodyPr wrap="square">
            <a:spAutoFit/>
          </a:bodyPr>
          <a:lstStyle/>
          <a:p>
            <a:r>
              <a:rPr lang="de-DE" b="1" dirty="0">
                <a:solidFill>
                  <a:schemeClr val="bg1"/>
                </a:solidFill>
                <a:latin typeface="Open Sans" panose="020B0606030504020204" pitchFamily="34" charset="0"/>
                <a:ea typeface="Open Sans" panose="020B0606030504020204" pitchFamily="34" charset="0"/>
                <a:cs typeface="Open Sans" panose="020B0606030504020204" pitchFamily="34" charset="0"/>
              </a:rPr>
              <a:t>NOTE ON PUBLICATION</a:t>
            </a:r>
          </a:p>
        </p:txBody>
      </p:sp>
      <p:pic>
        <p:nvPicPr>
          <p:cNvPr id="30" name="Grafik 29">
            <a:extLst>
              <a:ext uri="{FF2B5EF4-FFF2-40B4-BE49-F238E27FC236}">
                <a16:creationId xmlns:a16="http://schemas.microsoft.com/office/drawing/2014/main" id="{8CCF6CFD-210E-420D-BB7F-9F5E48EA31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02174" y="335217"/>
            <a:ext cx="1634067" cy="414867"/>
          </a:xfrm>
          <a:prstGeom prst="rect">
            <a:avLst/>
          </a:prstGeom>
        </p:spPr>
      </p:pic>
      <p:grpSp>
        <p:nvGrpSpPr>
          <p:cNvPr id="2" name="Group 1">
            <a:extLst>
              <a:ext uri="{FF2B5EF4-FFF2-40B4-BE49-F238E27FC236}">
                <a16:creationId xmlns:a16="http://schemas.microsoft.com/office/drawing/2014/main" id="{7C8F7BD8-C5D2-C243-8EA1-79A373EE3481}"/>
              </a:ext>
            </a:extLst>
          </p:cNvPr>
          <p:cNvGrpSpPr/>
          <p:nvPr/>
        </p:nvGrpSpPr>
        <p:grpSpPr>
          <a:xfrm>
            <a:off x="159225" y="5937608"/>
            <a:ext cx="2967812" cy="551020"/>
            <a:chOff x="159225" y="5937608"/>
            <a:chExt cx="2967812" cy="551020"/>
          </a:xfrm>
        </p:grpSpPr>
        <p:sp>
          <p:nvSpPr>
            <p:cNvPr id="32" name="Trapezoid 31">
              <a:extLst>
                <a:ext uri="{FF2B5EF4-FFF2-40B4-BE49-F238E27FC236}">
                  <a16:creationId xmlns:a16="http://schemas.microsoft.com/office/drawing/2014/main" id="{49F806CB-5BB2-43EF-874C-DC248458D530}"/>
                </a:ext>
              </a:extLst>
            </p:cNvPr>
            <p:cNvSpPr/>
            <p:nvPr/>
          </p:nvSpPr>
          <p:spPr>
            <a:xfrm>
              <a:off x="159225" y="5937608"/>
              <a:ext cx="2967812" cy="307778"/>
            </a:xfrm>
            <a:prstGeom prst="trapezoid">
              <a:avLst>
                <a:gd name="adj" fmla="val 48475"/>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rapezoid 32">
              <a:extLst>
                <a:ext uri="{FF2B5EF4-FFF2-40B4-BE49-F238E27FC236}">
                  <a16:creationId xmlns:a16="http://schemas.microsoft.com/office/drawing/2014/main" id="{FB609265-B538-4B04-A6A4-2F27ED0330E5}"/>
                </a:ext>
              </a:extLst>
            </p:cNvPr>
            <p:cNvSpPr/>
            <p:nvPr/>
          </p:nvSpPr>
          <p:spPr>
            <a:xfrm flipV="1">
              <a:off x="306719" y="5938905"/>
              <a:ext cx="2670799" cy="549723"/>
            </a:xfrm>
            <a:prstGeom prst="trapezoid">
              <a:avLst>
                <a:gd name="adj" fmla="val 45917"/>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4">
              <a:extLst>
                <a:ext uri="{FF2B5EF4-FFF2-40B4-BE49-F238E27FC236}">
                  <a16:creationId xmlns:a16="http://schemas.microsoft.com/office/drawing/2014/main" id="{1E6FAB11-42B4-B044-A3F2-CFABD84818D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1102" y="5982819"/>
              <a:ext cx="1782942" cy="439200"/>
            </a:xfrm>
            <a:prstGeom prst="rect">
              <a:avLst/>
            </a:prstGeom>
          </p:spPr>
        </p:pic>
      </p:grpSp>
      <p:sp>
        <p:nvSpPr>
          <p:cNvPr id="29" name="Textfeld 28">
            <a:extLst>
              <a:ext uri="{FF2B5EF4-FFF2-40B4-BE49-F238E27FC236}">
                <a16:creationId xmlns:a16="http://schemas.microsoft.com/office/drawing/2014/main" id="{6F646B95-8C36-4B90-930D-6202F0D74029}"/>
              </a:ext>
            </a:extLst>
          </p:cNvPr>
          <p:cNvSpPr txBox="1"/>
          <p:nvPr/>
        </p:nvSpPr>
        <p:spPr>
          <a:xfrm>
            <a:off x="382739" y="1096047"/>
            <a:ext cx="2519949" cy="3600986"/>
          </a:xfrm>
          <a:prstGeom prst="rect">
            <a:avLst/>
          </a:prstGeom>
          <a:noFill/>
        </p:spPr>
        <p:txBody>
          <a:bodyPr wrap="square">
            <a:spAutoFit/>
          </a:bodyPr>
          <a:lstStyle/>
          <a:p>
            <a:r>
              <a:rPr lang="en-US" dirty="0">
                <a:solidFill>
                  <a:schemeClr val="bg1"/>
                </a:solidFill>
              </a:rPr>
              <a:t>The </a:t>
            </a:r>
            <a:r>
              <a:rPr lang="en-US" dirty="0" err="1">
                <a:solidFill>
                  <a:schemeClr val="bg1"/>
                </a:solidFill>
              </a:rPr>
              <a:t>Tezos</a:t>
            </a:r>
            <a:r>
              <a:rPr lang="en-US" dirty="0">
                <a:solidFill>
                  <a:schemeClr val="bg1"/>
                </a:solidFill>
              </a:rPr>
              <a:t> Deep Dive Deck 2.0 is licensed under the Creative </a:t>
            </a:r>
            <a:r>
              <a:rPr lang="en-US" dirty="0" err="1">
                <a:solidFill>
                  <a:schemeClr val="bg1"/>
                </a:solidFill>
              </a:rPr>
              <a:t>Commens</a:t>
            </a:r>
            <a:r>
              <a:rPr lang="en-US" dirty="0">
                <a:solidFill>
                  <a:schemeClr val="bg1"/>
                </a:solidFill>
              </a:rPr>
              <a:t> CC BY 4.0. </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This document was created within the activities of the ENVITED research cluster and serves as training and further education material in the ENVITED Career Channel and the ENVITED academy.</a:t>
            </a:r>
          </a:p>
        </p:txBody>
      </p:sp>
      <p:pic>
        <p:nvPicPr>
          <p:cNvPr id="267266" name="Picture 2" descr="cc logo">
            <a:extLst>
              <a:ext uri="{FF2B5EF4-FFF2-40B4-BE49-F238E27FC236}">
                <a16:creationId xmlns:a16="http://schemas.microsoft.com/office/drawing/2014/main" id="{43BF3912-C635-44AD-BECB-77D5268AA46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6577" y="2052871"/>
            <a:ext cx="736645" cy="736645"/>
          </a:xfrm>
          <a:prstGeom prst="rect">
            <a:avLst/>
          </a:prstGeom>
          <a:noFill/>
          <a:extLst>
            <a:ext uri="{909E8E84-426E-40DD-AFC4-6F175D3DCCD1}">
              <a14:hiddenFill xmlns:a14="http://schemas.microsoft.com/office/drawing/2010/main">
                <a:solidFill>
                  <a:srgbClr val="FFFFFF"/>
                </a:solidFill>
              </a14:hiddenFill>
            </a:ext>
          </a:extLst>
        </p:spPr>
      </p:pic>
      <p:pic>
        <p:nvPicPr>
          <p:cNvPr id="267267" name="Picture 3">
            <a:extLst>
              <a:ext uri="{FF2B5EF4-FFF2-40B4-BE49-F238E27FC236}">
                <a16:creationId xmlns:a16="http://schemas.microsoft.com/office/drawing/2014/main" id="{2E0592E6-3064-4124-8ADE-450D910FBD9F}"/>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46412" y="2052871"/>
            <a:ext cx="736645" cy="736645"/>
          </a:xfrm>
          <a:prstGeom prst="rect">
            <a:avLst/>
          </a:prstGeom>
          <a:noFill/>
          <a:extLst>
            <a:ext uri="{909E8E84-426E-40DD-AFC4-6F175D3DCCD1}">
              <a14:hiddenFill xmlns:a14="http://schemas.microsoft.com/office/drawing/2010/main">
                <a:solidFill>
                  <a:srgbClr val="FFFFFF"/>
                </a:solidFill>
              </a14:hiddenFill>
            </a:ext>
          </a:extLst>
        </p:spPr>
      </p:pic>
      <p:sp>
        <p:nvSpPr>
          <p:cNvPr id="34" name="Datumsplatzhalter 4">
            <a:extLst>
              <a:ext uri="{FF2B5EF4-FFF2-40B4-BE49-F238E27FC236}">
                <a16:creationId xmlns:a16="http://schemas.microsoft.com/office/drawing/2014/main" id="{DB2E6352-2B20-4B21-BEAA-24C640A6FC44}"/>
              </a:ext>
            </a:extLst>
          </p:cNvPr>
          <p:cNvSpPr txBox="1">
            <a:spLocks/>
          </p:cNvSpPr>
          <p:nvPr/>
        </p:nvSpPr>
        <p:spPr>
          <a:xfrm>
            <a:off x="360363" y="6584851"/>
            <a:ext cx="493866" cy="216000"/>
          </a:xfrm>
          <a:prstGeom prst="rect">
            <a:avLst/>
          </a:prstGeom>
        </p:spPr>
        <p:txBody>
          <a:bodyPr wrap="none" lIns="0" tIns="0" rIns="0" bIns="0" anchor="ctr"/>
          <a:lstStyle>
            <a:defPPr>
              <a:defRPr lang="de-DE"/>
            </a:defPPr>
            <a:lvl1pPr algn="l" rtl="0" eaLnBrk="1" fontAlgn="base" latinLnBrk="0" hangingPunct="1">
              <a:spcBef>
                <a:spcPct val="0"/>
              </a:spcBef>
              <a:spcAft>
                <a:spcPct val="0"/>
              </a:spcAft>
              <a:defRPr kumimoji="0" lang="de-DE" sz="700" kern="12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2021-11-22</a:t>
            </a:r>
            <a:endParaRPr kumimoji="0" lang="en-US" sz="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5" name="Fußzeilenplatzhalter 2">
            <a:extLst>
              <a:ext uri="{FF2B5EF4-FFF2-40B4-BE49-F238E27FC236}">
                <a16:creationId xmlns:a16="http://schemas.microsoft.com/office/drawing/2014/main" id="{EF71ABD4-B941-4C36-9A15-2F2571154502}"/>
              </a:ext>
            </a:extLst>
          </p:cNvPr>
          <p:cNvSpPr txBox="1">
            <a:spLocks/>
          </p:cNvSpPr>
          <p:nvPr/>
        </p:nvSpPr>
        <p:spPr>
          <a:xfrm>
            <a:off x="881309" y="6584951"/>
            <a:ext cx="5012928" cy="215900"/>
          </a:xfrm>
          <a:prstGeom prst="rect">
            <a:avLst/>
          </a:prstGeom>
        </p:spPr>
        <p:txBody>
          <a:bodyPr vert="horz" lIns="0" tIns="45715" rIns="91429" bIns="45715" rtlCol="0" anchor="ctr"/>
          <a:lstStyle>
            <a:defPPr>
              <a:defRPr lang="de-DE"/>
            </a:defPPr>
            <a:lvl1pPr algn="l" rtl="0" fontAlgn="base">
              <a:spcBef>
                <a:spcPct val="0"/>
              </a:spcBef>
              <a:spcAft>
                <a:spcPct val="0"/>
              </a:spcAft>
              <a:defRPr sz="700" kern="1200">
                <a:solidFill>
                  <a:srgbClr val="798BB3"/>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err="1">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Tezos</a:t>
            </a:r>
            <a:r>
              <a:rPr kumimoji="0" lang="en-US" sz="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Deep Dive Deck</a:t>
            </a:r>
          </a:p>
        </p:txBody>
      </p:sp>
      <p:sp>
        <p:nvSpPr>
          <p:cNvPr id="36" name="Slide Number Placeholder 2">
            <a:extLst>
              <a:ext uri="{FF2B5EF4-FFF2-40B4-BE49-F238E27FC236}">
                <a16:creationId xmlns:a16="http://schemas.microsoft.com/office/drawing/2014/main" id="{23118F14-A7C5-45F0-A1A8-898E69961FEE}"/>
              </a:ext>
            </a:extLst>
          </p:cNvPr>
          <p:cNvSpPr txBox="1">
            <a:spLocks/>
          </p:cNvSpPr>
          <p:nvPr/>
        </p:nvSpPr>
        <p:spPr>
          <a:xfrm>
            <a:off x="11553770" y="6586542"/>
            <a:ext cx="366712" cy="215901"/>
          </a:xfrm>
          <a:prstGeom prst="rect">
            <a:avLst/>
          </a:prstGeom>
        </p:spPr>
        <p:txBody>
          <a:bodyPr/>
          <a:lstStyle>
            <a:defPPr>
              <a:defRPr lang="de-DE"/>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r"/>
            <a:fld id="{369A084B-84B6-4F15-B0F5-CCDC4176846B}" type="slidenum">
              <a:rPr lang="en-US" sz="700" smtClean="0">
                <a:solidFill>
                  <a:schemeClr val="bg1"/>
                </a:solidFill>
                <a:latin typeface="+mj-lt"/>
              </a:rPr>
              <a:pPr algn="r"/>
              <a:t>91</a:t>
            </a:fld>
            <a:endParaRPr lang="en-US" sz="700" dirty="0">
              <a:solidFill>
                <a:schemeClr val="bg1"/>
              </a:solidFill>
              <a:latin typeface="+mj-lt"/>
            </a:endParaRPr>
          </a:p>
        </p:txBody>
      </p:sp>
    </p:spTree>
    <p:extLst>
      <p:ext uri="{BB962C8B-B14F-4D97-AF65-F5344CB8AC3E}">
        <p14:creationId xmlns:p14="http://schemas.microsoft.com/office/powerpoint/2010/main" val="1835248910"/>
      </p:ext>
    </p:extLst>
  </p:cSld>
  <p:clrMapOvr>
    <a:masterClrMapping/>
  </p:clrMapOvr>
  <p:transition spd="slow">
    <p:push di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Tastatur, Elektronik, Computer, drinnen enthält.&#10;&#10;Automatisch generierte Beschreibung">
            <a:extLst>
              <a:ext uri="{FF2B5EF4-FFF2-40B4-BE49-F238E27FC236}">
                <a16:creationId xmlns:a16="http://schemas.microsoft.com/office/drawing/2014/main" id="{1398E8D4-A920-476D-BF2B-9D4477A19D2B}"/>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32000"/>
                    </a14:imgEffect>
                  </a14:imgLayer>
                </a14:imgProps>
              </a:ext>
              <a:ext uri="{28A0092B-C50C-407E-A947-70E740481C1C}">
                <a14:useLocalDpi xmlns:a14="http://schemas.microsoft.com/office/drawing/2010/main"/>
              </a:ext>
            </a:extLst>
          </a:blip>
          <a:srcRect/>
          <a:stretch/>
        </p:blipFill>
        <p:spPr>
          <a:xfrm>
            <a:off x="-18226" y="6900"/>
            <a:ext cx="12200287" cy="6843629"/>
          </a:xfrm>
          <a:prstGeom prst="rect">
            <a:avLst/>
          </a:prstGeom>
        </p:spPr>
      </p:pic>
      <p:sp>
        <p:nvSpPr>
          <p:cNvPr id="25" name="Rechteck 24">
            <a:extLst>
              <a:ext uri="{FF2B5EF4-FFF2-40B4-BE49-F238E27FC236}">
                <a16:creationId xmlns:a16="http://schemas.microsoft.com/office/drawing/2014/main" id="{FE70759D-808C-49B5-A80C-0E391C273558}"/>
              </a:ext>
            </a:extLst>
          </p:cNvPr>
          <p:cNvSpPr/>
          <p:nvPr/>
        </p:nvSpPr>
        <p:spPr>
          <a:xfrm>
            <a:off x="-15966" y="-35181"/>
            <a:ext cx="12223931" cy="6885710"/>
          </a:xfrm>
          <a:prstGeom prst="rect">
            <a:avLst/>
          </a:prstGeom>
          <a:solidFill>
            <a:srgbClr val="000000">
              <a:alpha val="40000"/>
            </a:srgbClr>
          </a:solidFill>
          <a:ln>
            <a:solidFill>
              <a:srgbClr val="BCBCBC">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32" name="Rechteck 31">
            <a:extLst>
              <a:ext uri="{FF2B5EF4-FFF2-40B4-BE49-F238E27FC236}">
                <a16:creationId xmlns:a16="http://schemas.microsoft.com/office/drawing/2014/main" id="{B619455B-87F3-4F6D-9BC4-3DEF706ED950}"/>
              </a:ext>
            </a:extLst>
          </p:cNvPr>
          <p:cNvSpPr/>
          <p:nvPr/>
        </p:nvSpPr>
        <p:spPr>
          <a:xfrm>
            <a:off x="6636326" y="-6900"/>
            <a:ext cx="5569380" cy="6858000"/>
          </a:xfrm>
          <a:custGeom>
            <a:avLst/>
            <a:gdLst>
              <a:gd name="connsiteX0" fmla="*/ 0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0 w 4710397"/>
              <a:gd name="connsiteY4" fmla="*/ 0 h 6858000"/>
              <a:gd name="connsiteX0" fmla="*/ 831273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831273 w 4710397"/>
              <a:gd name="connsiteY4" fmla="*/ 0 h 6858000"/>
              <a:gd name="connsiteX0" fmla="*/ 1648692 w 5527816"/>
              <a:gd name="connsiteY0" fmla="*/ 0 h 6858000"/>
              <a:gd name="connsiteX1" fmla="*/ 5527816 w 5527816"/>
              <a:gd name="connsiteY1" fmla="*/ 0 h 6858000"/>
              <a:gd name="connsiteX2" fmla="*/ 5527816 w 5527816"/>
              <a:gd name="connsiteY2" fmla="*/ 6858000 h 6858000"/>
              <a:gd name="connsiteX3" fmla="*/ 0 w 5527816"/>
              <a:gd name="connsiteY3" fmla="*/ 6844145 h 6858000"/>
              <a:gd name="connsiteX4" fmla="*/ 1648692 w 5527816"/>
              <a:gd name="connsiteY4" fmla="*/ 0 h 6858000"/>
              <a:gd name="connsiteX0" fmla="*/ 1690256 w 5569380"/>
              <a:gd name="connsiteY0" fmla="*/ 0 h 6858000"/>
              <a:gd name="connsiteX1" fmla="*/ 5569380 w 5569380"/>
              <a:gd name="connsiteY1" fmla="*/ 0 h 6858000"/>
              <a:gd name="connsiteX2" fmla="*/ 5569380 w 5569380"/>
              <a:gd name="connsiteY2" fmla="*/ 6858000 h 6858000"/>
              <a:gd name="connsiteX3" fmla="*/ 0 w 5569380"/>
              <a:gd name="connsiteY3" fmla="*/ 6857999 h 6858000"/>
              <a:gd name="connsiteX4" fmla="*/ 1690256 w 556938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380" h="6858000">
                <a:moveTo>
                  <a:pt x="1690256" y="0"/>
                </a:moveTo>
                <a:lnTo>
                  <a:pt x="5569380" y="0"/>
                </a:lnTo>
                <a:lnTo>
                  <a:pt x="5569380" y="6858000"/>
                </a:lnTo>
                <a:lnTo>
                  <a:pt x="0" y="6857999"/>
                </a:lnTo>
                <a:lnTo>
                  <a:pt x="1690256" y="0"/>
                </a:lnTo>
                <a:close/>
              </a:path>
            </a:pathLst>
          </a:custGeom>
          <a:solidFill>
            <a:srgbClr val="7A94B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27" name="Rechteck 26">
            <a:extLst>
              <a:ext uri="{FF2B5EF4-FFF2-40B4-BE49-F238E27FC236}">
                <a16:creationId xmlns:a16="http://schemas.microsoft.com/office/drawing/2014/main" id="{6C029481-12AC-4E34-9949-9B0D533B3FB1}"/>
              </a:ext>
            </a:extLst>
          </p:cNvPr>
          <p:cNvSpPr/>
          <p:nvPr/>
        </p:nvSpPr>
        <p:spPr>
          <a:xfrm>
            <a:off x="7107380" y="-27710"/>
            <a:ext cx="5098325" cy="6885710"/>
          </a:xfrm>
          <a:custGeom>
            <a:avLst/>
            <a:gdLst>
              <a:gd name="connsiteX0" fmla="*/ 0 w 4710397"/>
              <a:gd name="connsiteY0" fmla="*/ 0 h 6858000"/>
              <a:gd name="connsiteX1" fmla="*/ 4710397 w 4710397"/>
              <a:gd name="connsiteY1" fmla="*/ 0 h 6858000"/>
              <a:gd name="connsiteX2" fmla="*/ 4710397 w 4710397"/>
              <a:gd name="connsiteY2" fmla="*/ 6858000 h 6858000"/>
              <a:gd name="connsiteX3" fmla="*/ 0 w 4710397"/>
              <a:gd name="connsiteY3" fmla="*/ 6858000 h 6858000"/>
              <a:gd name="connsiteX4" fmla="*/ 0 w 4710397"/>
              <a:gd name="connsiteY4" fmla="*/ 0 h 6858000"/>
              <a:gd name="connsiteX0" fmla="*/ 0 w 5084470"/>
              <a:gd name="connsiteY0" fmla="*/ 27709 h 6858000"/>
              <a:gd name="connsiteX1" fmla="*/ 5084470 w 5084470"/>
              <a:gd name="connsiteY1" fmla="*/ 0 h 6858000"/>
              <a:gd name="connsiteX2" fmla="*/ 5084470 w 5084470"/>
              <a:gd name="connsiteY2" fmla="*/ 6858000 h 6858000"/>
              <a:gd name="connsiteX3" fmla="*/ 374073 w 5084470"/>
              <a:gd name="connsiteY3" fmla="*/ 6858000 h 6858000"/>
              <a:gd name="connsiteX4" fmla="*/ 0 w 5084470"/>
              <a:gd name="connsiteY4" fmla="*/ 27709 h 6858000"/>
              <a:gd name="connsiteX0" fmla="*/ 0 w 5098325"/>
              <a:gd name="connsiteY0" fmla="*/ 0 h 6885710"/>
              <a:gd name="connsiteX1" fmla="*/ 5098325 w 5098325"/>
              <a:gd name="connsiteY1" fmla="*/ 27710 h 6885710"/>
              <a:gd name="connsiteX2" fmla="*/ 5098325 w 5098325"/>
              <a:gd name="connsiteY2" fmla="*/ 6885710 h 6885710"/>
              <a:gd name="connsiteX3" fmla="*/ 387928 w 5098325"/>
              <a:gd name="connsiteY3" fmla="*/ 6885710 h 6885710"/>
              <a:gd name="connsiteX4" fmla="*/ 0 w 5098325"/>
              <a:gd name="connsiteY4" fmla="*/ 0 h 6885710"/>
              <a:gd name="connsiteX0" fmla="*/ 0 w 5098325"/>
              <a:gd name="connsiteY0" fmla="*/ 0 h 6885710"/>
              <a:gd name="connsiteX1" fmla="*/ 5098325 w 5098325"/>
              <a:gd name="connsiteY1" fmla="*/ 27710 h 6885710"/>
              <a:gd name="connsiteX2" fmla="*/ 5098325 w 5098325"/>
              <a:gd name="connsiteY2" fmla="*/ 6885710 h 6885710"/>
              <a:gd name="connsiteX3" fmla="*/ 720437 w 5098325"/>
              <a:gd name="connsiteY3" fmla="*/ 6885710 h 6885710"/>
              <a:gd name="connsiteX4" fmla="*/ 0 w 5098325"/>
              <a:gd name="connsiteY4" fmla="*/ 0 h 68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325" h="6885710">
                <a:moveTo>
                  <a:pt x="0" y="0"/>
                </a:moveTo>
                <a:lnTo>
                  <a:pt x="5098325" y="27710"/>
                </a:lnTo>
                <a:lnTo>
                  <a:pt x="5098325" y="6885710"/>
                </a:lnTo>
                <a:lnTo>
                  <a:pt x="720437" y="6885710"/>
                </a:lnTo>
                <a:lnTo>
                  <a:pt x="0" y="0"/>
                </a:lnTo>
                <a:close/>
              </a:path>
            </a:pathLst>
          </a:custGeom>
          <a:solidFill>
            <a:srgbClr val="798BB3">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17" name="Rechteck 16">
            <a:extLst>
              <a:ext uri="{FF2B5EF4-FFF2-40B4-BE49-F238E27FC236}">
                <a16:creationId xmlns:a16="http://schemas.microsoft.com/office/drawing/2014/main" id="{B2023BF6-D13D-42B5-AE1E-250F8FA7D002}"/>
              </a:ext>
            </a:extLst>
          </p:cNvPr>
          <p:cNvSpPr/>
          <p:nvPr/>
        </p:nvSpPr>
        <p:spPr>
          <a:xfrm>
            <a:off x="7976884" y="3465997"/>
            <a:ext cx="4041761" cy="584775"/>
          </a:xfrm>
          <a:prstGeom prst="rect">
            <a:avLst/>
          </a:prstGeom>
        </p:spPr>
        <p:txBody>
          <a:bodyPr wrap="square">
            <a:spAutoFit/>
          </a:bodyPr>
          <a:lstStyle/>
          <a:p>
            <a:pPr algn="ctr"/>
            <a:r>
              <a:rPr lang="de-DE"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Get</a:t>
            </a:r>
            <a:r>
              <a:rPr 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in </a:t>
            </a:r>
            <a:r>
              <a:rPr lang="de-DE"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touch</a:t>
            </a:r>
            <a:r>
              <a:rPr 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de-DE"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with</a:t>
            </a:r>
            <a:r>
              <a:rPr 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de-DE"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us</a:t>
            </a:r>
            <a:r>
              <a:rPr lang="de-DE"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algn="ctr"/>
            <a:endParaRPr lang="de-DE"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194" name="Picture 2" descr="Phone contact Free Icon">
            <a:extLst>
              <a:ext uri="{FF2B5EF4-FFF2-40B4-BE49-F238E27FC236}">
                <a16:creationId xmlns:a16="http://schemas.microsoft.com/office/drawing/2014/main" id="{AB82E70C-7E87-4944-982E-F50EFB2B123B}"/>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023403" y="1068689"/>
            <a:ext cx="1805065" cy="1805065"/>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508BE5BA-DE5E-4956-8B94-146D21C1CE88}"/>
              </a:ext>
            </a:extLst>
          </p:cNvPr>
          <p:cNvSpPr/>
          <p:nvPr/>
        </p:nvSpPr>
        <p:spPr>
          <a:xfrm>
            <a:off x="376910" y="4343160"/>
            <a:ext cx="6096000" cy="1569660"/>
          </a:xfrm>
          <a:prstGeom prst="rect">
            <a:avLst/>
          </a:prstGeom>
        </p:spPr>
        <p:txBody>
          <a:bodyPr>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Dipl.-Ing. Alexander F. Walser</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Managing Director</a:t>
            </a:r>
          </a:p>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Automotive Solution Center for Simulation </a:t>
            </a:r>
            <a:r>
              <a:rPr lang="en-US"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e.V</a:t>
            </a: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Curiestraße</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2 | 70563 Stuttgart  |  Germany</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Phone: +49 (0) 711 699659-0  |  Fax: +49 (0) 711 699659-29</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Email: </a:t>
            </a:r>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hello@envited.market</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Web: www.asc-s.de  |  www.envited.market</a:t>
            </a:r>
          </a:p>
        </p:txBody>
      </p:sp>
      <p:pic>
        <p:nvPicPr>
          <p:cNvPr id="4" name="Grafik 3" descr="Ein Bild, das Person, Gebäude, haltend, Mann enthält.&#10;&#10;Automatisch generierte Beschreibung">
            <a:extLst>
              <a:ext uri="{FF2B5EF4-FFF2-40B4-BE49-F238E27FC236}">
                <a16:creationId xmlns:a16="http://schemas.microsoft.com/office/drawing/2014/main" id="{4B699A8E-E0DE-426F-92AD-FE292D04532D}"/>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p:blipFill>
        <p:spPr>
          <a:xfrm>
            <a:off x="507998" y="1513833"/>
            <a:ext cx="2685145" cy="2707078"/>
          </a:xfrm>
          <a:prstGeom prst="rect">
            <a:avLst/>
          </a:prstGeom>
          <a:ln>
            <a:noFill/>
          </a:ln>
          <a:effectLst>
            <a:outerShdw blurRad="292100" dist="139700" dir="2700000" algn="tl" rotWithShape="0">
              <a:srgbClr val="333333">
                <a:alpha val="65000"/>
              </a:srgbClr>
            </a:outerShdw>
          </a:effectLst>
        </p:spPr>
      </p:pic>
      <p:sp>
        <p:nvSpPr>
          <p:cNvPr id="10" name="Fußzeilenplatzhalter 2">
            <a:extLst>
              <a:ext uri="{FF2B5EF4-FFF2-40B4-BE49-F238E27FC236}">
                <a16:creationId xmlns:a16="http://schemas.microsoft.com/office/drawing/2014/main" id="{745CCDDA-0162-498F-A2C9-F6C956D2FC7F}"/>
              </a:ext>
            </a:extLst>
          </p:cNvPr>
          <p:cNvSpPr txBox="1">
            <a:spLocks/>
          </p:cNvSpPr>
          <p:nvPr/>
        </p:nvSpPr>
        <p:spPr>
          <a:xfrm>
            <a:off x="8745149" y="6534436"/>
            <a:ext cx="5012928" cy="215900"/>
          </a:xfrm>
          <a:prstGeom prst="rect">
            <a:avLst/>
          </a:prstGeom>
        </p:spPr>
        <p:txBody>
          <a:bodyPr/>
          <a:lstStyle>
            <a:defPPr>
              <a:defRPr lang="de-DE"/>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Tezos Deep Dive Deck - Licensed under CC BY 4.0</a:t>
            </a:r>
          </a:p>
        </p:txBody>
      </p:sp>
    </p:spTree>
    <p:extLst>
      <p:ext uri="{BB962C8B-B14F-4D97-AF65-F5344CB8AC3E}">
        <p14:creationId xmlns:p14="http://schemas.microsoft.com/office/powerpoint/2010/main" val="1210962539"/>
      </p:ext>
    </p:extLst>
  </p:cSld>
  <p:clrMapOvr>
    <a:masterClrMapping/>
  </p:clrMapOvr>
  <p:transition spd="slow">
    <p:push di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BF6ACF52-55ED-4126-BB74-ED0866C424E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982" name="think-cell Folie" r:id="rId5" imgW="473" imgH="476" progId="TCLayout.ActiveDocument.1">
                  <p:embed/>
                </p:oleObj>
              </mc:Choice>
              <mc:Fallback>
                <p:oleObj name="think-cell Folie" r:id="rId5" imgW="473" imgH="476" progId="TCLayout.ActiveDocument.1">
                  <p:embed/>
                  <p:pic>
                    <p:nvPicPr>
                      <p:cNvPr id="7" name="Objekt 6" hidden="1">
                        <a:extLst>
                          <a:ext uri="{FF2B5EF4-FFF2-40B4-BE49-F238E27FC236}">
                            <a16:creationId xmlns:a16="http://schemas.microsoft.com/office/drawing/2014/main" id="{BF6ACF52-55ED-4126-BB74-ED0866C424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1DD16DAD-CC73-47AC-BF10-54E5C0B8D7FD}"/>
              </a:ext>
            </a:extLst>
          </p:cNvPr>
          <p:cNvSpPr/>
          <p:nvPr/>
        </p:nvSpPr>
        <p:spPr bwMode="gray">
          <a:xfrm>
            <a:off x="0" y="0"/>
            <a:ext cx="12192000" cy="6858000"/>
          </a:xfrm>
          <a:prstGeom prst="rect">
            <a:avLst/>
          </a:prstGeom>
          <a:solidFill>
            <a:srgbClr val="798BB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pPr>
            <a:r>
              <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REFERENCES</a:t>
            </a:r>
          </a:p>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Double Bracket 1">
            <a:extLst>
              <a:ext uri="{FF2B5EF4-FFF2-40B4-BE49-F238E27FC236}">
                <a16:creationId xmlns:a16="http://schemas.microsoft.com/office/drawing/2014/main" id="{FA12A8FB-F01B-5A49-9C63-2F172B6D49D4}"/>
              </a:ext>
            </a:extLst>
          </p:cNvPr>
          <p:cNvSpPr/>
          <p:nvPr/>
        </p:nvSpPr>
        <p:spPr>
          <a:xfrm>
            <a:off x="3597444" y="4095526"/>
            <a:ext cx="5041232" cy="2156108"/>
          </a:xfrm>
          <a:prstGeom prst="bracketPair">
            <a:avLst>
              <a:gd name="adj" fmla="val 885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i="1" dirty="0">
                <a:solidFill>
                  <a:schemeClr val="bg1"/>
                </a:solidFill>
              </a:rPr>
              <a:t>NOTE:</a:t>
            </a:r>
          </a:p>
          <a:p>
            <a:pPr algn="ctr"/>
            <a:endParaRPr lang="en-US" i="1" dirty="0">
              <a:solidFill>
                <a:schemeClr val="bg1"/>
              </a:solidFill>
            </a:endParaRPr>
          </a:p>
          <a:p>
            <a:pPr algn="ctr"/>
            <a:r>
              <a:rPr lang="en-US" dirty="0">
                <a:solidFill>
                  <a:schemeClr val="bg1"/>
                </a:solidFill>
              </a:rPr>
              <a:t>WE HAVE ONLY BEGUN TO LIST REFERENCES TO SOURCES CONSULTED TO COMPILE THIS SLIDE DECK WITH THE SEPTEMBER 2021 UPDATE.</a:t>
            </a:r>
          </a:p>
          <a:p>
            <a:pPr algn="ctr"/>
            <a:endParaRPr lang="en-US" dirty="0">
              <a:solidFill>
                <a:schemeClr val="bg1"/>
              </a:solidFill>
            </a:endParaRPr>
          </a:p>
          <a:p>
            <a:pPr algn="ctr"/>
            <a:r>
              <a:rPr lang="en-US" dirty="0">
                <a:solidFill>
                  <a:schemeClr val="bg1"/>
                </a:solidFill>
              </a:rPr>
              <a:t>WHILE WE ARE COMMITTED TO MAKE THESE SOURCES TRANSPARENT AND INFORMATION CONTAINED IN THIS SLIDE DECK VERIFYABLE, REFERENCES TO SLIDES FROM THE INITIAL RELEASE OF THE DECK ARE STILL MISSING.</a:t>
            </a:r>
          </a:p>
        </p:txBody>
      </p:sp>
      <p:pic>
        <p:nvPicPr>
          <p:cNvPr id="6" name="Grafik 5">
            <a:extLst>
              <a:ext uri="{FF2B5EF4-FFF2-40B4-BE49-F238E27FC236}">
                <a16:creationId xmlns:a16="http://schemas.microsoft.com/office/drawing/2014/main" id="{16345FB9-FF66-4D62-BFD7-1D25EE06550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711761">
            <a:off x="10202803" y="242084"/>
            <a:ext cx="1783175" cy="2189702"/>
          </a:xfrm>
          <a:prstGeom prst="rect">
            <a:avLst/>
          </a:prstGeom>
        </p:spPr>
      </p:pic>
    </p:spTree>
    <p:extLst>
      <p:ext uri="{BB962C8B-B14F-4D97-AF65-F5344CB8AC3E}">
        <p14:creationId xmlns:p14="http://schemas.microsoft.com/office/powerpoint/2010/main" val="35846802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a:t>
            </a:r>
            <a:br>
              <a:rPr lang="en-DE" dirty="0"/>
            </a:br>
            <a:r>
              <a:rPr lang="en-US" dirty="0"/>
              <a:t>Why public blockchains are the future…</a:t>
            </a:r>
            <a:endParaRPr lang="en-DE" dirty="0"/>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94</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dirty="0"/>
              <a:t>2021-11-22</a:t>
            </a:r>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41" name="Group 40">
            <a:extLst>
              <a:ext uri="{FF2B5EF4-FFF2-40B4-BE49-F238E27FC236}">
                <a16:creationId xmlns:a16="http://schemas.microsoft.com/office/drawing/2014/main" id="{B452A7E6-5075-C745-9F1E-1710FE53D70F}"/>
              </a:ext>
            </a:extLst>
          </p:cNvPr>
          <p:cNvGrpSpPr/>
          <p:nvPr/>
        </p:nvGrpSpPr>
        <p:grpSpPr>
          <a:xfrm>
            <a:off x="360363" y="883066"/>
            <a:ext cx="11469238" cy="432000"/>
            <a:chOff x="360363" y="883066"/>
            <a:chExt cx="11469238" cy="4320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432000"/>
            </a:xfrm>
            <a:prstGeom prst="rect">
              <a:avLst/>
            </a:prstGeom>
            <a:noFill/>
          </p:spPr>
          <p:txBody>
            <a:bodyPr wrap="square" lIns="72000" tIns="0" rIns="72000" bIns="0" rtlCol="0">
              <a:noAutofit/>
            </a:bodyPr>
            <a:lstStyle/>
            <a:p>
              <a:r>
                <a:rPr lang="en-GB" sz="1300" dirty="0">
                  <a:latin typeface="+mn-lt"/>
                  <a:hlinkClick r:id="rId3"/>
                </a:rPr>
                <a:t>https://www.marigold.dev/project/optimistic-rollups</a:t>
              </a:r>
              <a:r>
                <a:rPr lang="en-GB" sz="1300" dirty="0">
                  <a:latin typeface="+mn-lt"/>
                </a:rPr>
                <a:t> (A layer 2 solutions for scalability)</a:t>
              </a:r>
            </a:p>
          </p:txBody>
        </p:sp>
      </p:grpSp>
      <p:grpSp>
        <p:nvGrpSpPr>
          <p:cNvPr id="40" name="Group 39">
            <a:extLst>
              <a:ext uri="{FF2B5EF4-FFF2-40B4-BE49-F238E27FC236}">
                <a16:creationId xmlns:a16="http://schemas.microsoft.com/office/drawing/2014/main" id="{38B864BE-4063-304D-B016-64532F0FFD98}"/>
              </a:ext>
            </a:extLst>
          </p:cNvPr>
          <p:cNvGrpSpPr/>
          <p:nvPr/>
        </p:nvGrpSpPr>
        <p:grpSpPr>
          <a:xfrm>
            <a:off x="360363" y="1299804"/>
            <a:ext cx="11469238" cy="215900"/>
            <a:chOff x="360363" y="1314966"/>
            <a:chExt cx="11469238" cy="215900"/>
          </a:xfrm>
        </p:grpSpPr>
        <p:sp>
          <p:nvSpPr>
            <p:cNvPr id="28" name="TextBox 27">
              <a:extLst>
                <a:ext uri="{FF2B5EF4-FFF2-40B4-BE49-F238E27FC236}">
                  <a16:creationId xmlns:a16="http://schemas.microsoft.com/office/drawing/2014/main" id="{A4BDB24E-B0C6-1743-B82F-AA4E9948AF8D}"/>
                </a:ext>
              </a:extLst>
            </p:cNvPr>
            <p:cNvSpPr txBox="1"/>
            <p:nvPr/>
          </p:nvSpPr>
          <p:spPr>
            <a:xfrm>
              <a:off x="360363" y="13149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29" name="TextBox 28">
              <a:extLst>
                <a:ext uri="{FF2B5EF4-FFF2-40B4-BE49-F238E27FC236}">
                  <a16:creationId xmlns:a16="http://schemas.microsoft.com/office/drawing/2014/main" id="{88E7EF25-B3D9-374B-A352-72E4668375D3}"/>
                </a:ext>
              </a:extLst>
            </p:cNvPr>
            <p:cNvSpPr txBox="1"/>
            <p:nvPr/>
          </p:nvSpPr>
          <p:spPr>
            <a:xfrm>
              <a:off x="881309" y="1314966"/>
              <a:ext cx="10948292" cy="215900"/>
            </a:xfrm>
            <a:prstGeom prst="rect">
              <a:avLst/>
            </a:prstGeom>
            <a:noFill/>
          </p:spPr>
          <p:txBody>
            <a:bodyPr wrap="square" lIns="72000" tIns="0" rIns="72000" bIns="0" rtlCol="0">
              <a:noAutofit/>
            </a:bodyPr>
            <a:lstStyle/>
            <a:p>
              <a:r>
                <a:rPr lang="en-GB" sz="1300" dirty="0">
                  <a:latin typeface="+mn-lt"/>
                  <a:hlinkClick r:id="rId4"/>
                </a:rPr>
                <a:t>https://blog.nomadic-labs.com/a-look-ahead-to-tenderbake.html</a:t>
              </a:r>
              <a:r>
                <a:rPr lang="en-GB" sz="1300" dirty="0">
                  <a:latin typeface="+mn-lt"/>
                </a:rPr>
                <a:t> (New consensus algorithm with deterministic finality)</a:t>
              </a:r>
            </a:p>
          </p:txBody>
        </p:sp>
      </p:grpSp>
      <p:grpSp>
        <p:nvGrpSpPr>
          <p:cNvPr id="39" name="Group 38">
            <a:extLst>
              <a:ext uri="{FF2B5EF4-FFF2-40B4-BE49-F238E27FC236}">
                <a16:creationId xmlns:a16="http://schemas.microsoft.com/office/drawing/2014/main" id="{F92A58E8-5C8F-1F41-8EBA-B7B5BD674E91}"/>
              </a:ext>
            </a:extLst>
          </p:cNvPr>
          <p:cNvGrpSpPr/>
          <p:nvPr/>
        </p:nvGrpSpPr>
        <p:grpSpPr>
          <a:xfrm>
            <a:off x="360363" y="1728534"/>
            <a:ext cx="11469238" cy="432000"/>
            <a:chOff x="360363" y="1746866"/>
            <a:chExt cx="11469238" cy="432000"/>
          </a:xfrm>
        </p:grpSpPr>
        <p:sp>
          <p:nvSpPr>
            <p:cNvPr id="30" name="TextBox 29">
              <a:extLst>
                <a:ext uri="{FF2B5EF4-FFF2-40B4-BE49-F238E27FC236}">
                  <a16:creationId xmlns:a16="http://schemas.microsoft.com/office/drawing/2014/main" id="{61F70052-5255-EE49-AC29-7CBC90736450}"/>
                </a:ext>
              </a:extLst>
            </p:cNvPr>
            <p:cNvSpPr txBox="1"/>
            <p:nvPr/>
          </p:nvSpPr>
          <p:spPr>
            <a:xfrm>
              <a:off x="360363" y="17468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31" name="TextBox 30">
              <a:extLst>
                <a:ext uri="{FF2B5EF4-FFF2-40B4-BE49-F238E27FC236}">
                  <a16:creationId xmlns:a16="http://schemas.microsoft.com/office/drawing/2014/main" id="{63BEF8AE-839A-CA47-9E4C-3254CCDD84EA}"/>
                </a:ext>
              </a:extLst>
            </p:cNvPr>
            <p:cNvSpPr txBox="1"/>
            <p:nvPr/>
          </p:nvSpPr>
          <p:spPr>
            <a:xfrm>
              <a:off x="881309" y="1746866"/>
              <a:ext cx="10948292" cy="432000"/>
            </a:xfrm>
            <a:prstGeom prst="rect">
              <a:avLst/>
            </a:prstGeom>
            <a:noFill/>
          </p:spPr>
          <p:txBody>
            <a:bodyPr wrap="square" lIns="72000" tIns="0" rIns="72000" bIns="0" rtlCol="0">
              <a:noAutofit/>
            </a:bodyPr>
            <a:lstStyle/>
            <a:p>
              <a:r>
                <a:rPr lang="en-GB" sz="1300" dirty="0">
                  <a:latin typeface="+mn-lt"/>
                  <a:hlinkClick r:id="rId5"/>
                </a:rPr>
                <a:t>https://research-development.nomadic-labs.com/sapling-integration-in-tezos-tech-preview.html</a:t>
              </a:r>
              <a:r>
                <a:rPr lang="en-GB" sz="1300" dirty="0">
                  <a:latin typeface="+mn-lt"/>
                </a:rPr>
                <a:t> (Selective privacy integration with Sapling)</a:t>
              </a:r>
            </a:p>
          </p:txBody>
        </p:sp>
      </p:grpSp>
    </p:spTree>
    <p:extLst>
      <p:ext uri="{BB962C8B-B14F-4D97-AF65-F5344CB8AC3E}">
        <p14:creationId xmlns:p14="http://schemas.microsoft.com/office/powerpoint/2010/main" val="42338345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a:t>
            </a:r>
            <a:br>
              <a:rPr lang="en-DE" dirty="0"/>
            </a:br>
            <a:r>
              <a:rPr lang="en-US" dirty="0">
                <a:latin typeface="Open Sans" panose="020B0606030504020204" pitchFamily="34" charset="0"/>
                <a:ea typeface="Open Sans" panose="020B0606030504020204" pitchFamily="34" charset="0"/>
                <a:cs typeface="Open Sans" panose="020B0606030504020204" pitchFamily="34" charset="0"/>
              </a:rPr>
              <a:t>Why public blockchains are the future: Developments in scaling and privacy technologies</a:t>
            </a:r>
            <a:endParaRPr lang="en-DE" dirty="0"/>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95</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dirty="0"/>
              <a:t>2021-11-22</a:t>
            </a:r>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41" name="Group 40">
            <a:extLst>
              <a:ext uri="{FF2B5EF4-FFF2-40B4-BE49-F238E27FC236}">
                <a16:creationId xmlns:a16="http://schemas.microsoft.com/office/drawing/2014/main" id="{B452A7E6-5075-C745-9F1E-1710FE53D70F}"/>
              </a:ext>
            </a:extLst>
          </p:cNvPr>
          <p:cNvGrpSpPr/>
          <p:nvPr/>
        </p:nvGrpSpPr>
        <p:grpSpPr>
          <a:xfrm>
            <a:off x="360363" y="883065"/>
            <a:ext cx="11469238" cy="730581"/>
            <a:chOff x="360363" y="883066"/>
            <a:chExt cx="11469238" cy="4320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432000"/>
            </a:xfrm>
            <a:prstGeom prst="rect">
              <a:avLst/>
            </a:prstGeom>
            <a:noFill/>
          </p:spPr>
          <p:txBody>
            <a:bodyPr wrap="square" lIns="72000" tIns="0" rIns="72000" bIns="0" rtlCol="0">
              <a:noAutofit/>
            </a:bodyPr>
            <a:lstStyle/>
            <a:p>
              <a:r>
                <a:rPr lang="en-GB" sz="1300" dirty="0">
                  <a:latin typeface="+mn-lt"/>
                  <a:hlinkClick r:id="rId3"/>
                </a:rPr>
                <a:t>https://medium.com/boltlabs/introducing-zkchannels-on-tezos-c365830b9efd</a:t>
              </a:r>
              <a:r>
                <a:rPr lang="en-GB" sz="1300" dirty="0">
                  <a:latin typeface="+mn-lt"/>
                </a:rPr>
                <a:t> (</a:t>
              </a:r>
              <a:r>
                <a:rPr lang="en-GB" sz="1300" dirty="0" err="1">
                  <a:latin typeface="+mn-lt"/>
                </a:rPr>
                <a:t>zkChannels</a:t>
              </a:r>
              <a:r>
                <a:rPr lang="en-GB" sz="1300" dirty="0">
                  <a:latin typeface="+mn-lt"/>
                </a:rPr>
                <a:t> </a:t>
              </a:r>
              <a:r>
                <a:rPr lang="en-US" sz="1300" b="0" dirty="0">
                  <a:effectLst/>
                  <a:latin typeface="+mn-lt"/>
                </a:rPr>
                <a:t>eliminates lag time and high transaction fees - while offering strong privacy protections — so you can use </a:t>
              </a:r>
              <a:r>
                <a:rPr lang="en-US" sz="1300" b="0" dirty="0" err="1">
                  <a:effectLst/>
                  <a:latin typeface="+mn-lt"/>
                </a:rPr>
                <a:t>Zcash</a:t>
              </a:r>
              <a:r>
                <a:rPr lang="en-US" sz="1300" b="0" dirty="0">
                  <a:effectLst/>
                  <a:latin typeface="+mn-lt"/>
                </a:rPr>
                <a:t>, Bitcoin, </a:t>
              </a:r>
              <a:r>
                <a:rPr lang="en-US" sz="1300" b="0" dirty="0" err="1">
                  <a:effectLst/>
                  <a:latin typeface="+mn-lt"/>
                </a:rPr>
                <a:t>Tezos</a:t>
              </a:r>
              <a:r>
                <a:rPr lang="en-US" sz="1300" b="0" dirty="0">
                  <a:effectLst/>
                  <a:latin typeface="+mn-lt"/>
                </a:rPr>
                <a:t> and other digital currencies for everyday payments and purchases</a:t>
              </a:r>
              <a:r>
                <a:rPr lang="en-GB" sz="1300" dirty="0">
                  <a:latin typeface="+mn-lt"/>
                </a:rPr>
                <a:t>)</a:t>
              </a:r>
            </a:p>
          </p:txBody>
        </p:sp>
      </p:grpSp>
      <p:grpSp>
        <p:nvGrpSpPr>
          <p:cNvPr id="39" name="Group 38">
            <a:extLst>
              <a:ext uri="{FF2B5EF4-FFF2-40B4-BE49-F238E27FC236}">
                <a16:creationId xmlns:a16="http://schemas.microsoft.com/office/drawing/2014/main" id="{F92A58E8-5C8F-1F41-8EBA-B7B5BD674E91}"/>
              </a:ext>
            </a:extLst>
          </p:cNvPr>
          <p:cNvGrpSpPr/>
          <p:nvPr/>
        </p:nvGrpSpPr>
        <p:grpSpPr>
          <a:xfrm>
            <a:off x="360363" y="1728534"/>
            <a:ext cx="11469238" cy="432000"/>
            <a:chOff x="360363" y="1746866"/>
            <a:chExt cx="11469238" cy="432000"/>
          </a:xfrm>
        </p:grpSpPr>
        <p:sp>
          <p:nvSpPr>
            <p:cNvPr id="30" name="TextBox 29">
              <a:extLst>
                <a:ext uri="{FF2B5EF4-FFF2-40B4-BE49-F238E27FC236}">
                  <a16:creationId xmlns:a16="http://schemas.microsoft.com/office/drawing/2014/main" id="{61F70052-5255-EE49-AC29-7CBC90736450}"/>
                </a:ext>
              </a:extLst>
            </p:cNvPr>
            <p:cNvSpPr txBox="1"/>
            <p:nvPr/>
          </p:nvSpPr>
          <p:spPr>
            <a:xfrm>
              <a:off x="360363" y="17468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a:t>
              </a:r>
              <a:r>
                <a:rPr lang="de-DE" sz="1300" dirty="0">
                  <a:latin typeface="+mn-lt"/>
                </a:rPr>
                <a:t>2</a:t>
              </a:r>
              <a:r>
                <a:rPr lang="en-DE" sz="1300" dirty="0">
                  <a:latin typeface="+mn-lt"/>
                </a:rPr>
                <a:t>]</a:t>
              </a:r>
            </a:p>
          </p:txBody>
        </p:sp>
        <p:sp>
          <p:nvSpPr>
            <p:cNvPr id="31" name="TextBox 30">
              <a:extLst>
                <a:ext uri="{FF2B5EF4-FFF2-40B4-BE49-F238E27FC236}">
                  <a16:creationId xmlns:a16="http://schemas.microsoft.com/office/drawing/2014/main" id="{63BEF8AE-839A-CA47-9E4C-3254CCDD84EA}"/>
                </a:ext>
              </a:extLst>
            </p:cNvPr>
            <p:cNvSpPr txBox="1"/>
            <p:nvPr/>
          </p:nvSpPr>
          <p:spPr>
            <a:xfrm>
              <a:off x="881309" y="1746866"/>
              <a:ext cx="10948292" cy="432000"/>
            </a:xfrm>
            <a:prstGeom prst="rect">
              <a:avLst/>
            </a:prstGeom>
            <a:noFill/>
          </p:spPr>
          <p:txBody>
            <a:bodyPr wrap="square" lIns="72000" tIns="0" rIns="72000" bIns="0" rtlCol="0">
              <a:noAutofit/>
            </a:bodyPr>
            <a:lstStyle/>
            <a:p>
              <a:r>
                <a:rPr lang="en-GB" sz="1300" dirty="0">
                  <a:latin typeface="+mn-lt"/>
                  <a:hlinkClick r:id="rId4"/>
                </a:rPr>
                <a:t>https://news.tezoscommons.org/a-closer-look-into-marigolds-plans-for-tezos-b682b759ffa2</a:t>
              </a:r>
              <a:r>
                <a:rPr lang="en-GB" sz="1300" dirty="0">
                  <a:latin typeface="+mn-lt"/>
                </a:rPr>
                <a:t> (a closer look into Marigold’s Layer 2 solutions)</a:t>
              </a:r>
            </a:p>
          </p:txBody>
        </p:sp>
      </p:grpSp>
    </p:spTree>
    <p:extLst>
      <p:ext uri="{BB962C8B-B14F-4D97-AF65-F5344CB8AC3E}">
        <p14:creationId xmlns:p14="http://schemas.microsoft.com/office/powerpoint/2010/main" val="39933527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a:t>
            </a:r>
            <a:br>
              <a:rPr lang="en-DE" dirty="0"/>
            </a:br>
            <a:r>
              <a:rPr lang="en-US" dirty="0"/>
              <a:t>Some KPIs: Tezos in numbers…</a:t>
            </a:r>
            <a:endParaRPr lang="en-DE" dirty="0"/>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96</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41" name="Group 40">
            <a:extLst>
              <a:ext uri="{FF2B5EF4-FFF2-40B4-BE49-F238E27FC236}">
                <a16:creationId xmlns:a16="http://schemas.microsoft.com/office/drawing/2014/main" id="{B452A7E6-5075-C745-9F1E-1710FE53D70F}"/>
              </a:ext>
            </a:extLst>
          </p:cNvPr>
          <p:cNvGrpSpPr/>
          <p:nvPr/>
        </p:nvGrpSpPr>
        <p:grpSpPr>
          <a:xfrm>
            <a:off x="360363" y="883066"/>
            <a:ext cx="11469238" cy="432000"/>
            <a:chOff x="360363" y="883066"/>
            <a:chExt cx="11469238" cy="4320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432000"/>
            </a:xfrm>
            <a:prstGeom prst="rect">
              <a:avLst/>
            </a:prstGeom>
            <a:noFill/>
          </p:spPr>
          <p:txBody>
            <a:bodyPr wrap="square" lIns="72000" tIns="0" rIns="72000" bIns="0" rtlCol="0">
              <a:noAutofit/>
            </a:bodyPr>
            <a:lstStyle/>
            <a:p>
              <a:r>
                <a:rPr lang="en-GB" sz="1300" dirty="0">
                  <a:latin typeface="+mn-lt"/>
                  <a:hlinkClick r:id="rId3"/>
                </a:rPr>
                <a:t>https://tzstats.com/</a:t>
              </a:r>
              <a:r>
                <a:rPr lang="en-GB" sz="1300" dirty="0">
                  <a:latin typeface="+mn-lt"/>
                </a:rPr>
                <a:t> (</a:t>
              </a:r>
              <a:r>
                <a:rPr lang="en-US" sz="1300" dirty="0"/>
                <a:t>ꜩ </a:t>
              </a:r>
              <a:r>
                <a:rPr lang="en-GB" sz="1300" dirty="0">
                  <a:latin typeface="+mn-lt"/>
                </a:rPr>
                <a:t>Stats – information on the creation of the first block, the current block height, number of funded accounts, market capitalization, number of active validators )</a:t>
              </a:r>
            </a:p>
          </p:txBody>
        </p:sp>
      </p:grpSp>
      <p:grpSp>
        <p:nvGrpSpPr>
          <p:cNvPr id="40" name="Group 39">
            <a:extLst>
              <a:ext uri="{FF2B5EF4-FFF2-40B4-BE49-F238E27FC236}">
                <a16:creationId xmlns:a16="http://schemas.microsoft.com/office/drawing/2014/main" id="{38B864BE-4063-304D-B016-64532F0FFD98}"/>
              </a:ext>
            </a:extLst>
          </p:cNvPr>
          <p:cNvGrpSpPr/>
          <p:nvPr/>
        </p:nvGrpSpPr>
        <p:grpSpPr>
          <a:xfrm>
            <a:off x="360363" y="1528404"/>
            <a:ext cx="11469238" cy="215900"/>
            <a:chOff x="360363" y="1314966"/>
            <a:chExt cx="11469238" cy="215900"/>
          </a:xfrm>
        </p:grpSpPr>
        <p:sp>
          <p:nvSpPr>
            <p:cNvPr id="28" name="TextBox 27">
              <a:extLst>
                <a:ext uri="{FF2B5EF4-FFF2-40B4-BE49-F238E27FC236}">
                  <a16:creationId xmlns:a16="http://schemas.microsoft.com/office/drawing/2014/main" id="{A4BDB24E-B0C6-1743-B82F-AA4E9948AF8D}"/>
                </a:ext>
              </a:extLst>
            </p:cNvPr>
            <p:cNvSpPr txBox="1"/>
            <p:nvPr/>
          </p:nvSpPr>
          <p:spPr>
            <a:xfrm>
              <a:off x="360363" y="13149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29" name="TextBox 28">
              <a:extLst>
                <a:ext uri="{FF2B5EF4-FFF2-40B4-BE49-F238E27FC236}">
                  <a16:creationId xmlns:a16="http://schemas.microsoft.com/office/drawing/2014/main" id="{88E7EF25-B3D9-374B-A352-72E4668375D3}"/>
                </a:ext>
              </a:extLst>
            </p:cNvPr>
            <p:cNvSpPr txBox="1"/>
            <p:nvPr/>
          </p:nvSpPr>
          <p:spPr>
            <a:xfrm>
              <a:off x="881309" y="1314966"/>
              <a:ext cx="10948292" cy="215900"/>
            </a:xfrm>
            <a:prstGeom prst="rect">
              <a:avLst/>
            </a:prstGeom>
            <a:noFill/>
          </p:spPr>
          <p:txBody>
            <a:bodyPr wrap="square" lIns="72000" tIns="0" rIns="72000" bIns="0" rtlCol="0">
              <a:noAutofit/>
            </a:bodyPr>
            <a:lstStyle/>
            <a:p>
              <a:r>
                <a:rPr lang="en-GB" sz="1300" dirty="0">
                  <a:latin typeface="+mn-lt"/>
                  <a:hlinkClick r:id="rId4"/>
                </a:rPr>
                <a:t>https://www.tezos.help/#projects</a:t>
              </a:r>
              <a:r>
                <a:rPr lang="en-GB" sz="1300" dirty="0">
                  <a:latin typeface="+mn-lt"/>
                </a:rPr>
                <a:t> (</a:t>
              </a:r>
              <a:r>
                <a:rPr lang="en-GB" sz="1300" dirty="0" err="1">
                  <a:latin typeface="+mn-lt"/>
                </a:rPr>
                <a:t>tezos.help</a:t>
              </a:r>
              <a:r>
                <a:rPr lang="en-GB" sz="1300" dirty="0">
                  <a:latin typeface="+mn-lt"/>
                </a:rPr>
                <a:t> – information on </a:t>
              </a:r>
              <a:r>
                <a:rPr lang="en-GB" sz="1300" dirty="0" err="1">
                  <a:latin typeface="+mn-lt"/>
                </a:rPr>
                <a:t>Tezos</a:t>
              </a:r>
              <a:r>
                <a:rPr lang="en-GB" sz="1300" dirty="0">
                  <a:latin typeface="+mn-lt"/>
                </a:rPr>
                <a:t>-based projects)</a:t>
              </a:r>
            </a:p>
          </p:txBody>
        </p:sp>
      </p:grpSp>
      <p:grpSp>
        <p:nvGrpSpPr>
          <p:cNvPr id="39" name="Group 38">
            <a:extLst>
              <a:ext uri="{FF2B5EF4-FFF2-40B4-BE49-F238E27FC236}">
                <a16:creationId xmlns:a16="http://schemas.microsoft.com/office/drawing/2014/main" id="{F92A58E8-5C8F-1F41-8EBA-B7B5BD674E91}"/>
              </a:ext>
            </a:extLst>
          </p:cNvPr>
          <p:cNvGrpSpPr/>
          <p:nvPr/>
        </p:nvGrpSpPr>
        <p:grpSpPr>
          <a:xfrm>
            <a:off x="360363" y="1957134"/>
            <a:ext cx="11469238" cy="432000"/>
            <a:chOff x="360363" y="1746866"/>
            <a:chExt cx="11469238" cy="432000"/>
          </a:xfrm>
        </p:grpSpPr>
        <p:sp>
          <p:nvSpPr>
            <p:cNvPr id="30" name="TextBox 29">
              <a:extLst>
                <a:ext uri="{FF2B5EF4-FFF2-40B4-BE49-F238E27FC236}">
                  <a16:creationId xmlns:a16="http://schemas.microsoft.com/office/drawing/2014/main" id="{61F70052-5255-EE49-AC29-7CBC90736450}"/>
                </a:ext>
              </a:extLst>
            </p:cNvPr>
            <p:cNvSpPr txBox="1"/>
            <p:nvPr/>
          </p:nvSpPr>
          <p:spPr>
            <a:xfrm>
              <a:off x="360363" y="17468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31" name="TextBox 30">
              <a:extLst>
                <a:ext uri="{FF2B5EF4-FFF2-40B4-BE49-F238E27FC236}">
                  <a16:creationId xmlns:a16="http://schemas.microsoft.com/office/drawing/2014/main" id="{63BEF8AE-839A-CA47-9E4C-3254CCDD84EA}"/>
                </a:ext>
              </a:extLst>
            </p:cNvPr>
            <p:cNvSpPr txBox="1"/>
            <p:nvPr/>
          </p:nvSpPr>
          <p:spPr>
            <a:xfrm>
              <a:off x="881309" y="1746866"/>
              <a:ext cx="10948292" cy="432000"/>
            </a:xfrm>
            <a:prstGeom prst="rect">
              <a:avLst/>
            </a:prstGeom>
            <a:noFill/>
          </p:spPr>
          <p:txBody>
            <a:bodyPr wrap="square" lIns="72000" tIns="0" rIns="72000" bIns="0" rtlCol="0">
              <a:noAutofit/>
            </a:bodyPr>
            <a:lstStyle/>
            <a:p>
              <a:r>
                <a:rPr lang="en-GB" sz="1300" dirty="0">
                  <a:latin typeface="+mn-lt"/>
                  <a:hlinkClick r:id="rId5"/>
                </a:rPr>
                <a:t>https://www.tezosagora.org/period/50</a:t>
              </a:r>
              <a:r>
                <a:rPr lang="en-GB" sz="1300" dirty="0">
                  <a:latin typeface="+mn-lt"/>
                </a:rPr>
                <a:t> (</a:t>
              </a:r>
              <a:r>
                <a:rPr lang="en-GB" sz="1300" dirty="0" err="1">
                  <a:latin typeface="+mn-lt"/>
                </a:rPr>
                <a:t>Tezos</a:t>
              </a:r>
              <a:r>
                <a:rPr lang="en-GB" sz="1300" dirty="0">
                  <a:latin typeface="+mn-lt"/>
                </a:rPr>
                <a:t> Agora - information on number of successful amendments/protocol updates [replace ”50” with respective period to inspect or browse by clicking the linked arrows])</a:t>
              </a:r>
            </a:p>
          </p:txBody>
        </p:sp>
      </p:grpSp>
      <p:grpSp>
        <p:nvGrpSpPr>
          <p:cNvPr id="38" name="Group 37">
            <a:extLst>
              <a:ext uri="{FF2B5EF4-FFF2-40B4-BE49-F238E27FC236}">
                <a16:creationId xmlns:a16="http://schemas.microsoft.com/office/drawing/2014/main" id="{1592F449-2813-C247-BC86-D9AFF877AF3B}"/>
              </a:ext>
            </a:extLst>
          </p:cNvPr>
          <p:cNvGrpSpPr/>
          <p:nvPr/>
        </p:nvGrpSpPr>
        <p:grpSpPr>
          <a:xfrm>
            <a:off x="360363" y="2601864"/>
            <a:ext cx="11469238" cy="215900"/>
            <a:chOff x="360363" y="2172625"/>
            <a:chExt cx="11469238" cy="215900"/>
          </a:xfrm>
        </p:grpSpPr>
        <p:sp>
          <p:nvSpPr>
            <p:cNvPr id="32" name="TextBox 31">
              <a:extLst>
                <a:ext uri="{FF2B5EF4-FFF2-40B4-BE49-F238E27FC236}">
                  <a16:creationId xmlns:a16="http://schemas.microsoft.com/office/drawing/2014/main" id="{A28C1D2E-EE8C-AE49-8E88-8ED284A3813D}"/>
                </a:ext>
              </a:extLst>
            </p:cNvPr>
            <p:cNvSpPr txBox="1"/>
            <p:nvPr/>
          </p:nvSpPr>
          <p:spPr>
            <a:xfrm>
              <a:off x="360363" y="217262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33" name="TextBox 32">
              <a:extLst>
                <a:ext uri="{FF2B5EF4-FFF2-40B4-BE49-F238E27FC236}">
                  <a16:creationId xmlns:a16="http://schemas.microsoft.com/office/drawing/2014/main" id="{3F8F8955-52A9-7146-9806-20A6CF694FB0}"/>
                </a:ext>
              </a:extLst>
            </p:cNvPr>
            <p:cNvSpPr txBox="1"/>
            <p:nvPr/>
          </p:nvSpPr>
          <p:spPr>
            <a:xfrm>
              <a:off x="881309" y="2172625"/>
              <a:ext cx="10948292" cy="215900"/>
            </a:xfrm>
            <a:prstGeom prst="rect">
              <a:avLst/>
            </a:prstGeom>
            <a:noFill/>
          </p:spPr>
          <p:txBody>
            <a:bodyPr wrap="square" lIns="72000" tIns="0" rIns="72000" bIns="0" rtlCol="0">
              <a:noAutofit/>
            </a:bodyPr>
            <a:lstStyle/>
            <a:p>
              <a:r>
                <a:rPr lang="en-GB" sz="1300" dirty="0">
                  <a:latin typeface="+mn-lt"/>
                  <a:hlinkClick r:id="rId6"/>
                </a:rPr>
                <a:t>https://wiki.tezosagora.org/learn/baking/proofofstake/consensus#scalability</a:t>
              </a:r>
              <a:r>
                <a:rPr lang="en-GB" sz="1300" dirty="0">
                  <a:latin typeface="+mn-lt"/>
                </a:rPr>
                <a:t> (</a:t>
              </a:r>
              <a:r>
                <a:rPr lang="en-GB" sz="1300" dirty="0" err="1">
                  <a:latin typeface="+mn-lt"/>
                </a:rPr>
                <a:t>Tezos</a:t>
              </a:r>
              <a:r>
                <a:rPr lang="en-GB" sz="1300" dirty="0">
                  <a:latin typeface="+mn-lt"/>
                </a:rPr>
                <a:t> Agora Wiki – information on transactions per second)</a:t>
              </a:r>
            </a:p>
          </p:txBody>
        </p:sp>
      </p:grpSp>
      <p:grpSp>
        <p:nvGrpSpPr>
          <p:cNvPr id="19" name="Group 37">
            <a:extLst>
              <a:ext uri="{FF2B5EF4-FFF2-40B4-BE49-F238E27FC236}">
                <a16:creationId xmlns:a16="http://schemas.microsoft.com/office/drawing/2014/main" id="{D92614D9-B06F-405D-B961-608CC92B174F}"/>
              </a:ext>
            </a:extLst>
          </p:cNvPr>
          <p:cNvGrpSpPr/>
          <p:nvPr/>
        </p:nvGrpSpPr>
        <p:grpSpPr>
          <a:xfrm>
            <a:off x="361381" y="3090659"/>
            <a:ext cx="11469238" cy="215900"/>
            <a:chOff x="360363" y="2172625"/>
            <a:chExt cx="11469238" cy="215900"/>
          </a:xfrm>
        </p:grpSpPr>
        <p:sp>
          <p:nvSpPr>
            <p:cNvPr id="20" name="TextBox 31">
              <a:extLst>
                <a:ext uri="{FF2B5EF4-FFF2-40B4-BE49-F238E27FC236}">
                  <a16:creationId xmlns:a16="http://schemas.microsoft.com/office/drawing/2014/main" id="{1C2EFD3B-C633-48B4-B9F8-C6EC8BE123B3}"/>
                </a:ext>
              </a:extLst>
            </p:cNvPr>
            <p:cNvSpPr txBox="1"/>
            <p:nvPr/>
          </p:nvSpPr>
          <p:spPr>
            <a:xfrm>
              <a:off x="360363" y="217262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a:t>
              </a:r>
              <a:r>
                <a:rPr lang="de-DE" sz="1300" dirty="0">
                  <a:latin typeface="+mn-lt"/>
                </a:rPr>
                <a:t>5</a:t>
              </a:r>
              <a:r>
                <a:rPr lang="en-DE" sz="1300" dirty="0">
                  <a:latin typeface="+mn-lt"/>
                </a:rPr>
                <a:t>]</a:t>
              </a:r>
            </a:p>
          </p:txBody>
        </p:sp>
        <p:sp>
          <p:nvSpPr>
            <p:cNvPr id="21" name="TextBox 32">
              <a:extLst>
                <a:ext uri="{FF2B5EF4-FFF2-40B4-BE49-F238E27FC236}">
                  <a16:creationId xmlns:a16="http://schemas.microsoft.com/office/drawing/2014/main" id="{41AA0E8F-0CB3-48D7-823E-C928BC207FC4}"/>
                </a:ext>
              </a:extLst>
            </p:cNvPr>
            <p:cNvSpPr txBox="1"/>
            <p:nvPr/>
          </p:nvSpPr>
          <p:spPr>
            <a:xfrm>
              <a:off x="881309" y="2172625"/>
              <a:ext cx="10948292" cy="215900"/>
            </a:xfrm>
            <a:prstGeom prst="rect">
              <a:avLst/>
            </a:prstGeom>
            <a:noFill/>
          </p:spPr>
          <p:txBody>
            <a:bodyPr wrap="square" lIns="72000" tIns="0" rIns="72000" bIns="0" rtlCol="0">
              <a:noAutofit/>
            </a:bodyPr>
            <a:lstStyle/>
            <a:p>
              <a:r>
                <a:rPr lang="en-GB" sz="1300" dirty="0">
                  <a:latin typeface="+mn-lt"/>
                  <a:hlinkClick r:id="rId7"/>
                </a:rPr>
                <a:t>https://www.tezosprojects.com/</a:t>
              </a:r>
              <a:r>
                <a:rPr lang="en-GB" sz="1300" dirty="0">
                  <a:latin typeface="+mn-lt"/>
                </a:rPr>
                <a:t> (A non-exhaustive list of projects using </a:t>
              </a:r>
              <a:r>
                <a:rPr lang="en-GB" sz="1300" dirty="0" err="1">
                  <a:latin typeface="+mn-lt"/>
                </a:rPr>
                <a:t>Tezos</a:t>
              </a:r>
              <a:r>
                <a:rPr lang="en-GB" sz="1300" dirty="0">
                  <a:latin typeface="+mn-lt"/>
                </a:rPr>
                <a:t>)</a:t>
              </a:r>
            </a:p>
          </p:txBody>
        </p:sp>
      </p:grpSp>
    </p:spTree>
    <p:extLst>
      <p:ext uri="{BB962C8B-B14F-4D97-AF65-F5344CB8AC3E}">
        <p14:creationId xmlns:p14="http://schemas.microsoft.com/office/powerpoint/2010/main" val="1053940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a:t>
            </a:r>
            <a:br>
              <a:rPr lang="en-DE" dirty="0"/>
            </a:br>
            <a:r>
              <a:rPr lang="en-US" dirty="0"/>
              <a:t>Some KPIs: Growth in Smart Contract Calls</a:t>
            </a:r>
            <a:endParaRPr lang="en-DE" dirty="0"/>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97</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41" name="Group 40">
            <a:extLst>
              <a:ext uri="{FF2B5EF4-FFF2-40B4-BE49-F238E27FC236}">
                <a16:creationId xmlns:a16="http://schemas.microsoft.com/office/drawing/2014/main" id="{B452A7E6-5075-C745-9F1E-1710FE53D70F}"/>
              </a:ext>
            </a:extLst>
          </p:cNvPr>
          <p:cNvGrpSpPr/>
          <p:nvPr/>
        </p:nvGrpSpPr>
        <p:grpSpPr>
          <a:xfrm>
            <a:off x="360363" y="883066"/>
            <a:ext cx="11469238" cy="216000"/>
            <a:chOff x="360363" y="883066"/>
            <a:chExt cx="11469238" cy="2160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6000"/>
            </a:xfrm>
            <a:prstGeom prst="rect">
              <a:avLst/>
            </a:prstGeom>
            <a:noFill/>
          </p:spPr>
          <p:txBody>
            <a:bodyPr wrap="square" lIns="72000" tIns="0" rIns="72000" bIns="0" rtlCol="0">
              <a:noAutofit/>
            </a:bodyPr>
            <a:lstStyle/>
            <a:p>
              <a:r>
                <a:rPr lang="en-GB" sz="1300" dirty="0">
                  <a:latin typeface="+mn-lt"/>
                  <a:hlinkClick r:id="rId3"/>
                </a:rPr>
                <a:t>https://better-call.dev/stats/mainnet/general</a:t>
              </a:r>
              <a:r>
                <a:rPr lang="en-GB" sz="1300" dirty="0">
                  <a:latin typeface="+mn-lt"/>
                </a:rPr>
                <a:t> (</a:t>
              </a:r>
              <a:r>
                <a:rPr lang="de-DE" sz="1300" dirty="0" err="1"/>
                <a:t>Better</a:t>
              </a:r>
              <a:r>
                <a:rPr lang="de-DE" sz="1300" dirty="0"/>
                <a:t> Call </a:t>
              </a:r>
              <a:r>
                <a:rPr lang="de-DE" sz="1300" dirty="0" err="1"/>
                <a:t>Dev</a:t>
              </a:r>
              <a:r>
                <a:rPr lang="en-GB" sz="1300" dirty="0">
                  <a:latin typeface="+mn-lt"/>
                </a:rPr>
                <a:t> – </a:t>
              </a:r>
              <a:r>
                <a:rPr lang="en-GB" sz="1300" dirty="0" err="1">
                  <a:latin typeface="+mn-lt"/>
                </a:rPr>
                <a:t>Tezos</a:t>
              </a:r>
              <a:r>
                <a:rPr lang="en-GB" sz="1300" dirty="0">
                  <a:latin typeface="+mn-lt"/>
                </a:rPr>
                <a:t> Smart Contract Explorer by Baking Bad )</a:t>
              </a:r>
            </a:p>
          </p:txBody>
        </p:sp>
      </p:grpSp>
    </p:spTree>
    <p:extLst>
      <p:ext uri="{BB962C8B-B14F-4D97-AF65-F5344CB8AC3E}">
        <p14:creationId xmlns:p14="http://schemas.microsoft.com/office/powerpoint/2010/main" val="35912790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a:t>
            </a:r>
            <a:br>
              <a:rPr lang="en-DE" dirty="0"/>
            </a:br>
            <a:r>
              <a:rPr lang="en-US" dirty="0"/>
              <a:t>How the Tezos on-chain governance/amendment process works</a:t>
            </a:r>
            <a:endParaRPr lang="en-DE" dirty="0"/>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98</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12" name="Group 11">
            <a:extLst>
              <a:ext uri="{FF2B5EF4-FFF2-40B4-BE49-F238E27FC236}">
                <a16:creationId xmlns:a16="http://schemas.microsoft.com/office/drawing/2014/main" id="{7CB0ED99-B39A-974D-8786-210C54A68EAB}"/>
              </a:ext>
            </a:extLst>
          </p:cNvPr>
          <p:cNvGrpSpPr/>
          <p:nvPr/>
        </p:nvGrpSpPr>
        <p:grpSpPr>
          <a:xfrm>
            <a:off x="360363" y="883066"/>
            <a:ext cx="11469238" cy="215900"/>
            <a:chOff x="360363" y="883066"/>
            <a:chExt cx="11469238" cy="2159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3"/>
                </a:rPr>
                <a:t>https://wiki.tezosagora.org/learn/governance</a:t>
              </a:r>
              <a:r>
                <a:rPr lang="en-GB" sz="1300" dirty="0">
                  <a:latin typeface="+mn-lt"/>
                </a:rPr>
                <a:t> (</a:t>
              </a:r>
              <a:r>
                <a:rPr lang="en-GB" sz="1300" dirty="0" err="1">
                  <a:latin typeface="+mn-lt"/>
                </a:rPr>
                <a:t>Tezos</a:t>
              </a:r>
              <a:r>
                <a:rPr lang="en-GB" sz="1300" dirty="0">
                  <a:latin typeface="+mn-lt"/>
                </a:rPr>
                <a:t> Agora Wiki - </a:t>
              </a:r>
              <a:r>
                <a:rPr lang="en-GB" sz="1300" dirty="0" err="1">
                  <a:latin typeface="+mn-lt"/>
                </a:rPr>
                <a:t>Tezos</a:t>
              </a:r>
              <a:r>
                <a:rPr lang="en-GB" sz="1300" dirty="0">
                  <a:latin typeface="+mn-lt"/>
                </a:rPr>
                <a:t> Governance)</a:t>
              </a:r>
            </a:p>
          </p:txBody>
        </p:sp>
      </p:grpSp>
      <p:grpSp>
        <p:nvGrpSpPr>
          <p:cNvPr id="11" name="Group 10">
            <a:extLst>
              <a:ext uri="{FF2B5EF4-FFF2-40B4-BE49-F238E27FC236}">
                <a16:creationId xmlns:a16="http://schemas.microsoft.com/office/drawing/2014/main" id="{5B22823A-AE73-9F42-97CC-DAA556B38DA5}"/>
              </a:ext>
            </a:extLst>
          </p:cNvPr>
          <p:cNvGrpSpPr/>
          <p:nvPr/>
        </p:nvGrpSpPr>
        <p:grpSpPr>
          <a:xfrm>
            <a:off x="360363" y="1314966"/>
            <a:ext cx="11469238" cy="215900"/>
            <a:chOff x="360363" y="1314966"/>
            <a:chExt cx="11469238" cy="215900"/>
          </a:xfrm>
        </p:grpSpPr>
        <p:sp>
          <p:nvSpPr>
            <p:cNvPr id="28" name="TextBox 27">
              <a:extLst>
                <a:ext uri="{FF2B5EF4-FFF2-40B4-BE49-F238E27FC236}">
                  <a16:creationId xmlns:a16="http://schemas.microsoft.com/office/drawing/2014/main" id="{A4BDB24E-B0C6-1743-B82F-AA4E9948AF8D}"/>
                </a:ext>
              </a:extLst>
            </p:cNvPr>
            <p:cNvSpPr txBox="1"/>
            <p:nvPr/>
          </p:nvSpPr>
          <p:spPr>
            <a:xfrm>
              <a:off x="360363" y="13149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29" name="TextBox 28">
              <a:extLst>
                <a:ext uri="{FF2B5EF4-FFF2-40B4-BE49-F238E27FC236}">
                  <a16:creationId xmlns:a16="http://schemas.microsoft.com/office/drawing/2014/main" id="{88E7EF25-B3D9-374B-A352-72E4668375D3}"/>
                </a:ext>
              </a:extLst>
            </p:cNvPr>
            <p:cNvSpPr txBox="1"/>
            <p:nvPr/>
          </p:nvSpPr>
          <p:spPr>
            <a:xfrm>
              <a:off x="881309" y="1314966"/>
              <a:ext cx="10948292" cy="215900"/>
            </a:xfrm>
            <a:prstGeom prst="rect">
              <a:avLst/>
            </a:prstGeom>
            <a:noFill/>
          </p:spPr>
          <p:txBody>
            <a:bodyPr wrap="square" lIns="72000" tIns="0" rIns="72000" bIns="0" rtlCol="0">
              <a:noAutofit/>
            </a:bodyPr>
            <a:lstStyle/>
            <a:p>
              <a:r>
                <a:rPr lang="en-GB" sz="1300" dirty="0">
                  <a:latin typeface="+mn-lt"/>
                  <a:hlinkClick r:id="rId4"/>
                </a:rPr>
                <a:t>https://medium.com/tezos/amending-tezos-b77949d97e1e</a:t>
              </a:r>
              <a:r>
                <a:rPr lang="en-GB" sz="1300" dirty="0">
                  <a:latin typeface="+mn-lt"/>
                </a:rPr>
                <a:t> (Medium - Jacob </a:t>
              </a:r>
              <a:r>
                <a:rPr lang="en-GB" sz="1300" dirty="0" err="1">
                  <a:latin typeface="+mn-lt"/>
                </a:rPr>
                <a:t>Arluck</a:t>
              </a:r>
              <a:r>
                <a:rPr lang="en-GB" sz="1300" dirty="0">
                  <a:latin typeface="+mn-lt"/>
                </a:rPr>
                <a:t> on the version of the amendment process valid in 2018)</a:t>
              </a:r>
            </a:p>
          </p:txBody>
        </p:sp>
      </p:grpSp>
      <p:grpSp>
        <p:nvGrpSpPr>
          <p:cNvPr id="10" name="Group 9">
            <a:extLst>
              <a:ext uri="{FF2B5EF4-FFF2-40B4-BE49-F238E27FC236}">
                <a16:creationId xmlns:a16="http://schemas.microsoft.com/office/drawing/2014/main" id="{C50EBD99-D5AD-9A42-90B0-D34935481141}"/>
              </a:ext>
            </a:extLst>
          </p:cNvPr>
          <p:cNvGrpSpPr/>
          <p:nvPr/>
        </p:nvGrpSpPr>
        <p:grpSpPr>
          <a:xfrm>
            <a:off x="360363" y="1746866"/>
            <a:ext cx="11469238" cy="215900"/>
            <a:chOff x="360363" y="1746866"/>
            <a:chExt cx="11469238" cy="215900"/>
          </a:xfrm>
        </p:grpSpPr>
        <p:sp>
          <p:nvSpPr>
            <p:cNvPr id="30" name="TextBox 29">
              <a:extLst>
                <a:ext uri="{FF2B5EF4-FFF2-40B4-BE49-F238E27FC236}">
                  <a16:creationId xmlns:a16="http://schemas.microsoft.com/office/drawing/2014/main" id="{61F70052-5255-EE49-AC29-7CBC90736450}"/>
                </a:ext>
              </a:extLst>
            </p:cNvPr>
            <p:cNvSpPr txBox="1"/>
            <p:nvPr/>
          </p:nvSpPr>
          <p:spPr>
            <a:xfrm>
              <a:off x="360363" y="17468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31" name="TextBox 30">
              <a:extLst>
                <a:ext uri="{FF2B5EF4-FFF2-40B4-BE49-F238E27FC236}">
                  <a16:creationId xmlns:a16="http://schemas.microsoft.com/office/drawing/2014/main" id="{63BEF8AE-839A-CA47-9E4C-3254CCDD84EA}"/>
                </a:ext>
              </a:extLst>
            </p:cNvPr>
            <p:cNvSpPr txBox="1"/>
            <p:nvPr/>
          </p:nvSpPr>
          <p:spPr>
            <a:xfrm>
              <a:off x="881309" y="1746866"/>
              <a:ext cx="10948292" cy="215900"/>
            </a:xfrm>
            <a:prstGeom prst="rect">
              <a:avLst/>
            </a:prstGeom>
            <a:noFill/>
          </p:spPr>
          <p:txBody>
            <a:bodyPr wrap="square" lIns="72000" tIns="0" rIns="72000" bIns="0" rtlCol="0">
              <a:noAutofit/>
            </a:bodyPr>
            <a:lstStyle/>
            <a:p>
              <a:r>
                <a:rPr lang="en-GB" sz="1300" dirty="0">
                  <a:latin typeface="+mn-lt"/>
                  <a:hlinkClick r:id="rId5"/>
                </a:rPr>
                <a:t>https://www.tezosagora.org/period/12</a:t>
              </a:r>
              <a:r>
                <a:rPr lang="en-GB" sz="1300" dirty="0">
                  <a:latin typeface="+mn-lt"/>
                </a:rPr>
                <a:t> (</a:t>
              </a:r>
              <a:r>
                <a:rPr lang="en-GB" sz="1300" dirty="0" err="1">
                  <a:latin typeface="+mn-lt"/>
                </a:rPr>
                <a:t>Tezos</a:t>
              </a:r>
              <a:r>
                <a:rPr lang="en-GB" sz="1300" dirty="0">
                  <a:latin typeface="+mn-lt"/>
                </a:rPr>
                <a:t> Agora - proposal description for Athens: reduction in roll size)</a:t>
              </a:r>
            </a:p>
          </p:txBody>
        </p:sp>
      </p:grpSp>
      <p:grpSp>
        <p:nvGrpSpPr>
          <p:cNvPr id="9" name="Group 8">
            <a:extLst>
              <a:ext uri="{FF2B5EF4-FFF2-40B4-BE49-F238E27FC236}">
                <a16:creationId xmlns:a16="http://schemas.microsoft.com/office/drawing/2014/main" id="{6AED109C-5713-AA41-A341-3C9CAA8F0554}"/>
              </a:ext>
            </a:extLst>
          </p:cNvPr>
          <p:cNvGrpSpPr/>
          <p:nvPr/>
        </p:nvGrpSpPr>
        <p:grpSpPr>
          <a:xfrm>
            <a:off x="360363" y="2172625"/>
            <a:ext cx="11469238" cy="215900"/>
            <a:chOff x="360363" y="2172625"/>
            <a:chExt cx="11469238" cy="215900"/>
          </a:xfrm>
        </p:grpSpPr>
        <p:sp>
          <p:nvSpPr>
            <p:cNvPr id="32" name="TextBox 31">
              <a:extLst>
                <a:ext uri="{FF2B5EF4-FFF2-40B4-BE49-F238E27FC236}">
                  <a16:creationId xmlns:a16="http://schemas.microsoft.com/office/drawing/2014/main" id="{A28C1D2E-EE8C-AE49-8E88-8ED284A3813D}"/>
                </a:ext>
              </a:extLst>
            </p:cNvPr>
            <p:cNvSpPr txBox="1"/>
            <p:nvPr/>
          </p:nvSpPr>
          <p:spPr>
            <a:xfrm>
              <a:off x="360363" y="217262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33" name="TextBox 32">
              <a:extLst>
                <a:ext uri="{FF2B5EF4-FFF2-40B4-BE49-F238E27FC236}">
                  <a16:creationId xmlns:a16="http://schemas.microsoft.com/office/drawing/2014/main" id="{3F8F8955-52A9-7146-9806-20A6CF694FB0}"/>
                </a:ext>
              </a:extLst>
            </p:cNvPr>
            <p:cNvSpPr txBox="1"/>
            <p:nvPr/>
          </p:nvSpPr>
          <p:spPr>
            <a:xfrm>
              <a:off x="881309" y="2172625"/>
              <a:ext cx="10948292" cy="215900"/>
            </a:xfrm>
            <a:prstGeom prst="rect">
              <a:avLst/>
            </a:prstGeom>
            <a:noFill/>
          </p:spPr>
          <p:txBody>
            <a:bodyPr wrap="square" lIns="72000" tIns="0" rIns="72000" bIns="0" rtlCol="0">
              <a:noAutofit/>
            </a:bodyPr>
            <a:lstStyle/>
            <a:p>
              <a:r>
                <a:rPr lang="en-GB" sz="1300" dirty="0">
                  <a:latin typeface="+mn-lt"/>
                  <a:hlinkClick r:id="rId6"/>
                </a:rPr>
                <a:t>https://www.tezosagora.org/period/18</a:t>
              </a:r>
              <a:r>
                <a:rPr lang="en-GB" sz="1300" dirty="0">
                  <a:latin typeface="+mn-lt"/>
                </a:rPr>
                <a:t> (</a:t>
              </a:r>
              <a:r>
                <a:rPr lang="en-GB" sz="1300" dirty="0" err="1">
                  <a:latin typeface="+mn-lt"/>
                </a:rPr>
                <a:t>Tezos</a:t>
              </a:r>
              <a:r>
                <a:rPr lang="en-GB" sz="1300" dirty="0">
                  <a:latin typeface="+mn-lt"/>
                </a:rPr>
                <a:t> Agora - proposal description for Babylon: introduction of quorum floor and cap and 5% hurdle)</a:t>
              </a:r>
            </a:p>
          </p:txBody>
        </p:sp>
      </p:grpSp>
      <p:grpSp>
        <p:nvGrpSpPr>
          <p:cNvPr id="5" name="Group 4">
            <a:extLst>
              <a:ext uri="{FF2B5EF4-FFF2-40B4-BE49-F238E27FC236}">
                <a16:creationId xmlns:a16="http://schemas.microsoft.com/office/drawing/2014/main" id="{2B6545E3-7833-3247-A037-3C4FA99C6354}"/>
              </a:ext>
            </a:extLst>
          </p:cNvPr>
          <p:cNvGrpSpPr/>
          <p:nvPr/>
        </p:nvGrpSpPr>
        <p:grpSpPr>
          <a:xfrm>
            <a:off x="360363" y="2598701"/>
            <a:ext cx="11469238" cy="215900"/>
            <a:chOff x="360363" y="2598701"/>
            <a:chExt cx="11469238" cy="215900"/>
          </a:xfrm>
        </p:grpSpPr>
        <p:sp>
          <p:nvSpPr>
            <p:cNvPr id="34" name="TextBox 33">
              <a:extLst>
                <a:ext uri="{FF2B5EF4-FFF2-40B4-BE49-F238E27FC236}">
                  <a16:creationId xmlns:a16="http://schemas.microsoft.com/office/drawing/2014/main" id="{D8F30FF1-DF62-034E-B2E0-6F5E53701F85}"/>
                </a:ext>
              </a:extLst>
            </p:cNvPr>
            <p:cNvSpPr txBox="1"/>
            <p:nvPr/>
          </p:nvSpPr>
          <p:spPr>
            <a:xfrm>
              <a:off x="360363" y="2598701"/>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[5]</a:t>
              </a:r>
            </a:p>
          </p:txBody>
        </p:sp>
        <p:sp>
          <p:nvSpPr>
            <p:cNvPr id="35" name="TextBox 34">
              <a:extLst>
                <a:ext uri="{FF2B5EF4-FFF2-40B4-BE49-F238E27FC236}">
                  <a16:creationId xmlns:a16="http://schemas.microsoft.com/office/drawing/2014/main" id="{D0AFE2CF-FA53-DE4C-83C1-8ADA8B4F7F10}"/>
                </a:ext>
              </a:extLst>
            </p:cNvPr>
            <p:cNvSpPr txBox="1"/>
            <p:nvPr/>
          </p:nvSpPr>
          <p:spPr>
            <a:xfrm>
              <a:off x="881309" y="2598701"/>
              <a:ext cx="10948292" cy="215900"/>
            </a:xfrm>
            <a:prstGeom prst="rect">
              <a:avLst/>
            </a:prstGeom>
            <a:noFill/>
          </p:spPr>
          <p:txBody>
            <a:bodyPr wrap="square" lIns="72000" tIns="0" rIns="72000" bIns="0" rtlCol="0">
              <a:noAutofit/>
            </a:bodyPr>
            <a:lstStyle/>
            <a:p>
              <a:r>
                <a:rPr lang="en-GB" sz="1300" dirty="0">
                  <a:latin typeface="+mn-lt"/>
                  <a:hlinkClick r:id="rId7"/>
                </a:rPr>
                <a:t>https://www.tezosagora.org/period/39</a:t>
              </a:r>
              <a:r>
                <a:rPr lang="en-GB" sz="1300" dirty="0">
                  <a:latin typeface="+mn-lt"/>
                </a:rPr>
                <a:t> (</a:t>
              </a:r>
              <a:r>
                <a:rPr lang="en-GB" sz="1300" dirty="0" err="1">
                  <a:latin typeface="+mn-lt"/>
                </a:rPr>
                <a:t>Tezos</a:t>
              </a:r>
              <a:r>
                <a:rPr lang="en-GB" sz="1300" dirty="0">
                  <a:latin typeface="+mn-lt"/>
                </a:rPr>
                <a:t> Agora - proposal description for Edo: introduction of Adoption period and shortened periods)</a:t>
              </a:r>
            </a:p>
          </p:txBody>
        </p:sp>
      </p:grpSp>
      <p:grpSp>
        <p:nvGrpSpPr>
          <p:cNvPr id="13" name="Group 12">
            <a:extLst>
              <a:ext uri="{FF2B5EF4-FFF2-40B4-BE49-F238E27FC236}">
                <a16:creationId xmlns:a16="http://schemas.microsoft.com/office/drawing/2014/main" id="{8641C6D2-681A-0A44-8A09-A0E9C545EF41}"/>
              </a:ext>
            </a:extLst>
          </p:cNvPr>
          <p:cNvGrpSpPr/>
          <p:nvPr/>
        </p:nvGrpSpPr>
        <p:grpSpPr>
          <a:xfrm>
            <a:off x="360363" y="3024677"/>
            <a:ext cx="11469238" cy="432000"/>
            <a:chOff x="360363" y="3024677"/>
            <a:chExt cx="11469238" cy="432000"/>
          </a:xfrm>
        </p:grpSpPr>
        <p:sp>
          <p:nvSpPr>
            <p:cNvPr id="36" name="TextBox 35">
              <a:extLst>
                <a:ext uri="{FF2B5EF4-FFF2-40B4-BE49-F238E27FC236}">
                  <a16:creationId xmlns:a16="http://schemas.microsoft.com/office/drawing/2014/main" id="{1AC2444F-EA58-7742-A12A-FDA2015FE7B4}"/>
                </a:ext>
              </a:extLst>
            </p:cNvPr>
            <p:cNvSpPr txBox="1"/>
            <p:nvPr/>
          </p:nvSpPr>
          <p:spPr>
            <a:xfrm>
              <a:off x="360363" y="3024677"/>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[6]</a:t>
              </a:r>
            </a:p>
          </p:txBody>
        </p:sp>
        <p:sp>
          <p:nvSpPr>
            <p:cNvPr id="37" name="TextBox 36">
              <a:extLst>
                <a:ext uri="{FF2B5EF4-FFF2-40B4-BE49-F238E27FC236}">
                  <a16:creationId xmlns:a16="http://schemas.microsoft.com/office/drawing/2014/main" id="{97CCEE8B-88A5-8C48-AD1A-65BB50C2B661}"/>
                </a:ext>
              </a:extLst>
            </p:cNvPr>
            <p:cNvSpPr txBox="1"/>
            <p:nvPr/>
          </p:nvSpPr>
          <p:spPr>
            <a:xfrm>
              <a:off x="881309" y="3024677"/>
              <a:ext cx="10948292" cy="432000"/>
            </a:xfrm>
            <a:prstGeom prst="rect">
              <a:avLst/>
            </a:prstGeom>
            <a:noFill/>
          </p:spPr>
          <p:txBody>
            <a:bodyPr wrap="square" lIns="72000" tIns="0" rIns="72000" bIns="0" rtlCol="0">
              <a:noAutofit/>
            </a:bodyPr>
            <a:lstStyle/>
            <a:p>
              <a:r>
                <a:rPr lang="en-GB" sz="1300" dirty="0">
                  <a:latin typeface="+mn-lt"/>
                  <a:hlinkClick r:id="rId8"/>
                </a:rPr>
                <a:t>https://www.tezosagora.org/period/44</a:t>
              </a:r>
              <a:r>
                <a:rPr lang="en-GB" sz="1300" dirty="0">
                  <a:latin typeface="+mn-lt"/>
                </a:rPr>
                <a:t> (</a:t>
              </a:r>
              <a:r>
                <a:rPr lang="en-GB" sz="1300" dirty="0" err="1">
                  <a:latin typeface="+mn-lt"/>
                </a:rPr>
                <a:t>Tezos</a:t>
              </a:r>
              <a:r>
                <a:rPr lang="en-GB" sz="1300" dirty="0">
                  <a:latin typeface="+mn-lt"/>
                </a:rPr>
                <a:t> Agora - proposal description for Florence: discarding of </a:t>
              </a:r>
              <a:r>
                <a:rPr lang="en-GB" sz="1300" dirty="0" err="1">
                  <a:latin typeface="+mn-lt"/>
                </a:rPr>
                <a:t>testnet</a:t>
              </a:r>
              <a:r>
                <a:rPr lang="en-GB" sz="1300" dirty="0">
                  <a:latin typeface="+mn-lt"/>
                </a:rPr>
                <a:t> fork and rechristening of Testing period to Cooldown period)</a:t>
              </a:r>
            </a:p>
          </p:txBody>
        </p:sp>
      </p:grpSp>
      <p:grpSp>
        <p:nvGrpSpPr>
          <p:cNvPr id="24" name="Group 23">
            <a:extLst>
              <a:ext uri="{FF2B5EF4-FFF2-40B4-BE49-F238E27FC236}">
                <a16:creationId xmlns:a16="http://schemas.microsoft.com/office/drawing/2014/main" id="{AB4C73AC-40DF-BE46-9075-573F65FA4EC1}"/>
              </a:ext>
            </a:extLst>
          </p:cNvPr>
          <p:cNvGrpSpPr/>
          <p:nvPr/>
        </p:nvGrpSpPr>
        <p:grpSpPr>
          <a:xfrm>
            <a:off x="360363" y="3645661"/>
            <a:ext cx="11469238" cy="432000"/>
            <a:chOff x="360363" y="2598701"/>
            <a:chExt cx="11469238" cy="432000"/>
          </a:xfrm>
        </p:grpSpPr>
        <p:sp>
          <p:nvSpPr>
            <p:cNvPr id="25" name="TextBox 24">
              <a:extLst>
                <a:ext uri="{FF2B5EF4-FFF2-40B4-BE49-F238E27FC236}">
                  <a16:creationId xmlns:a16="http://schemas.microsoft.com/office/drawing/2014/main" id="{C0A0CB48-8AF7-B748-BFEC-333FC1C14470}"/>
                </a:ext>
              </a:extLst>
            </p:cNvPr>
            <p:cNvSpPr txBox="1"/>
            <p:nvPr/>
          </p:nvSpPr>
          <p:spPr>
            <a:xfrm>
              <a:off x="360363" y="2598701"/>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[7]</a:t>
              </a:r>
            </a:p>
          </p:txBody>
        </p:sp>
        <p:sp>
          <p:nvSpPr>
            <p:cNvPr id="26" name="TextBox 25">
              <a:extLst>
                <a:ext uri="{FF2B5EF4-FFF2-40B4-BE49-F238E27FC236}">
                  <a16:creationId xmlns:a16="http://schemas.microsoft.com/office/drawing/2014/main" id="{309881CE-1BA3-D149-BC39-9BFC9E5BC349}"/>
                </a:ext>
              </a:extLst>
            </p:cNvPr>
            <p:cNvSpPr txBox="1"/>
            <p:nvPr/>
          </p:nvSpPr>
          <p:spPr>
            <a:xfrm>
              <a:off x="881309" y="2598701"/>
              <a:ext cx="10948292" cy="432000"/>
            </a:xfrm>
            <a:prstGeom prst="rect">
              <a:avLst/>
            </a:prstGeom>
            <a:noFill/>
          </p:spPr>
          <p:txBody>
            <a:bodyPr wrap="square" lIns="72000" tIns="0" rIns="72000" bIns="0" rtlCol="0">
              <a:noAutofit/>
            </a:bodyPr>
            <a:lstStyle/>
            <a:p>
              <a:r>
                <a:rPr lang="en-GB" sz="1300" dirty="0">
                  <a:latin typeface="+mn-lt"/>
                  <a:hlinkClick r:id="rId9"/>
                </a:rPr>
                <a:t>https://forum.tezosagora.org/t/envited-why-the-tezos-amendment-process-needs-an-adoption-period-a-proposal-to-improve-the-on-chain-governance-mechanism/1845</a:t>
              </a:r>
              <a:r>
                <a:rPr lang="en-GB" sz="1300" dirty="0">
                  <a:latin typeface="+mn-lt"/>
                </a:rPr>
                <a:t> (</a:t>
              </a:r>
              <a:r>
                <a:rPr lang="en-GB" sz="1300" dirty="0" err="1">
                  <a:latin typeface="+mn-lt"/>
                </a:rPr>
                <a:t>Tezos</a:t>
              </a:r>
              <a:r>
                <a:rPr lang="en-GB" sz="1300" dirty="0">
                  <a:latin typeface="+mn-lt"/>
                </a:rPr>
                <a:t> Agora - Proposition and discussion of Adoption period)</a:t>
              </a:r>
            </a:p>
          </p:txBody>
        </p:sp>
      </p:grpSp>
      <p:grpSp>
        <p:nvGrpSpPr>
          <p:cNvPr id="38" name="Group 37">
            <a:extLst>
              <a:ext uri="{FF2B5EF4-FFF2-40B4-BE49-F238E27FC236}">
                <a16:creationId xmlns:a16="http://schemas.microsoft.com/office/drawing/2014/main" id="{06971C0C-A745-F844-A4F7-D53587E81BBD}"/>
              </a:ext>
            </a:extLst>
          </p:cNvPr>
          <p:cNvGrpSpPr/>
          <p:nvPr/>
        </p:nvGrpSpPr>
        <p:grpSpPr>
          <a:xfrm>
            <a:off x="360363" y="4299127"/>
            <a:ext cx="11469238" cy="215900"/>
            <a:chOff x="360363" y="2598701"/>
            <a:chExt cx="11469238" cy="215900"/>
          </a:xfrm>
        </p:grpSpPr>
        <p:sp>
          <p:nvSpPr>
            <p:cNvPr id="39" name="TextBox 38">
              <a:extLst>
                <a:ext uri="{FF2B5EF4-FFF2-40B4-BE49-F238E27FC236}">
                  <a16:creationId xmlns:a16="http://schemas.microsoft.com/office/drawing/2014/main" id="{E8767560-F249-444C-9971-8BBA765B9B1E}"/>
                </a:ext>
              </a:extLst>
            </p:cNvPr>
            <p:cNvSpPr txBox="1"/>
            <p:nvPr/>
          </p:nvSpPr>
          <p:spPr>
            <a:xfrm>
              <a:off x="360363" y="2598701"/>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[8]</a:t>
              </a:r>
            </a:p>
          </p:txBody>
        </p:sp>
        <p:sp>
          <p:nvSpPr>
            <p:cNvPr id="40" name="TextBox 39">
              <a:extLst>
                <a:ext uri="{FF2B5EF4-FFF2-40B4-BE49-F238E27FC236}">
                  <a16:creationId xmlns:a16="http://schemas.microsoft.com/office/drawing/2014/main" id="{B547E3FB-FA3B-E54B-BE08-85B8DFDDB975}"/>
                </a:ext>
              </a:extLst>
            </p:cNvPr>
            <p:cNvSpPr txBox="1"/>
            <p:nvPr/>
          </p:nvSpPr>
          <p:spPr>
            <a:xfrm>
              <a:off x="881309" y="2598701"/>
              <a:ext cx="10948292" cy="215900"/>
            </a:xfrm>
            <a:prstGeom prst="rect">
              <a:avLst/>
            </a:prstGeom>
            <a:noFill/>
          </p:spPr>
          <p:txBody>
            <a:bodyPr wrap="square" lIns="72000" tIns="0" rIns="72000" bIns="0" rtlCol="0">
              <a:noAutofit/>
            </a:bodyPr>
            <a:lstStyle/>
            <a:p>
              <a:r>
                <a:rPr lang="en-GB" sz="1300" dirty="0">
                  <a:latin typeface="+mn-lt"/>
                  <a:hlinkClick r:id="rId10"/>
                </a:rPr>
                <a:t>https://medium.com/tezos/there-is-no-need-for-hard-forks-86b68165e67d</a:t>
              </a:r>
              <a:r>
                <a:rPr lang="en-GB" sz="1300" dirty="0">
                  <a:latin typeface="+mn-lt"/>
                </a:rPr>
                <a:t> (Medium - Arthur </a:t>
              </a:r>
              <a:r>
                <a:rPr lang="en-GB" sz="1300" dirty="0" err="1">
                  <a:latin typeface="+mn-lt"/>
                </a:rPr>
                <a:t>Breitman</a:t>
              </a:r>
              <a:r>
                <a:rPr lang="en-GB" sz="1300" dirty="0">
                  <a:latin typeface="+mn-lt"/>
                </a:rPr>
                <a:t> on reduced necessity for hard forks due to on-chain governance)</a:t>
              </a:r>
            </a:p>
          </p:txBody>
        </p:sp>
      </p:grpSp>
    </p:spTree>
    <p:extLst>
      <p:ext uri="{BB962C8B-B14F-4D97-AF65-F5344CB8AC3E}">
        <p14:creationId xmlns:p14="http://schemas.microsoft.com/office/powerpoint/2010/main" val="38076099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F705-0A16-7C43-B461-152597311959}"/>
              </a:ext>
            </a:extLst>
          </p:cNvPr>
          <p:cNvSpPr>
            <a:spLocks noGrp="1"/>
          </p:cNvSpPr>
          <p:nvPr>
            <p:ph type="title"/>
          </p:nvPr>
        </p:nvSpPr>
        <p:spPr/>
        <p:txBody>
          <a:bodyPr/>
          <a:lstStyle/>
          <a:p>
            <a:r>
              <a:rPr lang="en-DE" dirty="0">
                <a:solidFill>
                  <a:schemeClr val="tx1"/>
                </a:solidFill>
              </a:rPr>
              <a:t>References for Slide:</a:t>
            </a:r>
            <a:br>
              <a:rPr lang="en-DE" dirty="0"/>
            </a:br>
            <a:r>
              <a:rPr lang="en-US" dirty="0"/>
              <a:t>The Tezos consensus algorithm: Emmy / Emmy+ since Babylon / Emmy* if Granada succeeds</a:t>
            </a:r>
            <a:endParaRPr lang="en-DE" dirty="0"/>
          </a:p>
        </p:txBody>
      </p:sp>
      <p:sp>
        <p:nvSpPr>
          <p:cNvPr id="3" name="Slide Number Placeholder 2">
            <a:extLst>
              <a:ext uri="{FF2B5EF4-FFF2-40B4-BE49-F238E27FC236}">
                <a16:creationId xmlns:a16="http://schemas.microsoft.com/office/drawing/2014/main" id="{D02764EA-8CD4-604A-8E83-F849E0E3DF3C}"/>
              </a:ext>
            </a:extLst>
          </p:cNvPr>
          <p:cNvSpPr>
            <a:spLocks noGrp="1"/>
          </p:cNvSpPr>
          <p:nvPr>
            <p:ph type="sldNum" sz="quarter" idx="4"/>
          </p:nvPr>
        </p:nvSpPr>
        <p:spPr/>
        <p:txBody>
          <a:bodyPr/>
          <a:lstStyle/>
          <a:p>
            <a:fld id="{369A084B-84B6-4F15-B0F5-CCDC4176846B}" type="slidenum">
              <a:rPr lang="en-US" smtClean="0"/>
              <a:pPr/>
              <a:t>99</a:t>
            </a:fld>
            <a:endParaRPr lang="en-US" dirty="0"/>
          </a:p>
        </p:txBody>
      </p:sp>
      <p:sp>
        <p:nvSpPr>
          <p:cNvPr id="4" name="Date Placeholder 3">
            <a:extLst>
              <a:ext uri="{FF2B5EF4-FFF2-40B4-BE49-F238E27FC236}">
                <a16:creationId xmlns:a16="http://schemas.microsoft.com/office/drawing/2014/main" id="{AA8A2803-7DE6-1E4F-9B03-D34F508ADA28}"/>
              </a:ext>
            </a:extLst>
          </p:cNvPr>
          <p:cNvSpPr>
            <a:spLocks noGrp="1"/>
          </p:cNvSpPr>
          <p:nvPr>
            <p:ph type="dt" sz="half" idx="2"/>
          </p:nvPr>
        </p:nvSpPr>
        <p:spPr/>
        <p:txBody>
          <a:bodyPr/>
          <a:lstStyle/>
          <a:p>
            <a:r>
              <a:rPr lang="en-US"/>
              <a:t>2021-11-22</a:t>
            </a:r>
            <a:endParaRPr lang="en-US" dirty="0"/>
          </a:p>
        </p:txBody>
      </p:sp>
      <p:sp>
        <p:nvSpPr>
          <p:cNvPr id="6" name="Footer Placeholder 5">
            <a:extLst>
              <a:ext uri="{FF2B5EF4-FFF2-40B4-BE49-F238E27FC236}">
                <a16:creationId xmlns:a16="http://schemas.microsoft.com/office/drawing/2014/main" id="{133D89D2-C7AE-5E4E-8FB2-29FBE0609773}"/>
              </a:ext>
            </a:extLst>
          </p:cNvPr>
          <p:cNvSpPr>
            <a:spLocks noGrp="1"/>
          </p:cNvSpPr>
          <p:nvPr>
            <p:ph type="ftr" sz="quarter" idx="3"/>
          </p:nvPr>
        </p:nvSpPr>
        <p:spPr/>
        <p:txBody>
          <a:bodyPr/>
          <a:lstStyle/>
          <a:p>
            <a:r>
              <a:rPr lang="en-US" dirty="0"/>
              <a:t>Tezos Deep Dive Deck - Licensed under CC BY 4.0</a:t>
            </a:r>
          </a:p>
        </p:txBody>
      </p:sp>
      <p:grpSp>
        <p:nvGrpSpPr>
          <p:cNvPr id="12" name="Group 11">
            <a:extLst>
              <a:ext uri="{FF2B5EF4-FFF2-40B4-BE49-F238E27FC236}">
                <a16:creationId xmlns:a16="http://schemas.microsoft.com/office/drawing/2014/main" id="{7CB0ED99-B39A-974D-8786-210C54A68EAB}"/>
              </a:ext>
            </a:extLst>
          </p:cNvPr>
          <p:cNvGrpSpPr/>
          <p:nvPr/>
        </p:nvGrpSpPr>
        <p:grpSpPr>
          <a:xfrm>
            <a:off x="360363" y="883066"/>
            <a:ext cx="11469238" cy="215900"/>
            <a:chOff x="360363" y="883066"/>
            <a:chExt cx="11469238" cy="215900"/>
          </a:xfrm>
        </p:grpSpPr>
        <p:sp>
          <p:nvSpPr>
            <p:cNvPr id="7" name="TextBox 6">
              <a:extLst>
                <a:ext uri="{FF2B5EF4-FFF2-40B4-BE49-F238E27FC236}">
                  <a16:creationId xmlns:a16="http://schemas.microsoft.com/office/drawing/2014/main" id="{9294CD4B-F3B6-714C-B6C2-CDF61664A1EA}"/>
                </a:ext>
              </a:extLst>
            </p:cNvPr>
            <p:cNvSpPr txBox="1"/>
            <p:nvPr/>
          </p:nvSpPr>
          <p:spPr>
            <a:xfrm>
              <a:off x="360363" y="8830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[1]</a:t>
              </a:r>
            </a:p>
          </p:txBody>
        </p:sp>
        <p:sp>
          <p:nvSpPr>
            <p:cNvPr id="8" name="TextBox 7">
              <a:extLst>
                <a:ext uri="{FF2B5EF4-FFF2-40B4-BE49-F238E27FC236}">
                  <a16:creationId xmlns:a16="http://schemas.microsoft.com/office/drawing/2014/main" id="{62A14243-81D0-D146-B33F-D4A1A5744BBD}"/>
                </a:ext>
              </a:extLst>
            </p:cNvPr>
            <p:cNvSpPr txBox="1"/>
            <p:nvPr/>
          </p:nvSpPr>
          <p:spPr>
            <a:xfrm>
              <a:off x="881309" y="883066"/>
              <a:ext cx="10948292" cy="215900"/>
            </a:xfrm>
            <a:prstGeom prst="rect">
              <a:avLst/>
            </a:prstGeom>
            <a:noFill/>
          </p:spPr>
          <p:txBody>
            <a:bodyPr wrap="square" lIns="72000" tIns="0" rIns="72000" bIns="0" rtlCol="0">
              <a:noAutofit/>
            </a:bodyPr>
            <a:lstStyle/>
            <a:p>
              <a:r>
                <a:rPr lang="en-GB" sz="1300" dirty="0">
                  <a:latin typeface="+mn-lt"/>
                  <a:hlinkClick r:id="rId3"/>
                </a:rPr>
                <a:t>https://wiki.tezosagora.org/learn/baking/proofofstake/consensus</a:t>
              </a:r>
              <a:r>
                <a:rPr lang="en-GB" sz="1300" dirty="0">
                  <a:latin typeface="+mn-lt"/>
                </a:rPr>
                <a:t> (</a:t>
              </a:r>
              <a:r>
                <a:rPr lang="en-GB" sz="1300" dirty="0" err="1">
                  <a:latin typeface="+mn-lt"/>
                </a:rPr>
                <a:t>Tezos</a:t>
              </a:r>
              <a:r>
                <a:rPr lang="en-GB" sz="1300" dirty="0">
                  <a:latin typeface="+mn-lt"/>
                </a:rPr>
                <a:t> Agora Wiki - The </a:t>
              </a:r>
              <a:r>
                <a:rPr lang="en-GB" sz="1300" dirty="0" err="1">
                  <a:latin typeface="+mn-lt"/>
                </a:rPr>
                <a:t>Tezos</a:t>
              </a:r>
              <a:r>
                <a:rPr lang="en-GB" sz="1300" dirty="0">
                  <a:latin typeface="+mn-lt"/>
                </a:rPr>
                <a:t> Consensus Algorithm)</a:t>
              </a:r>
            </a:p>
          </p:txBody>
        </p:sp>
      </p:grpSp>
      <p:grpSp>
        <p:nvGrpSpPr>
          <p:cNvPr id="11" name="Group 10">
            <a:extLst>
              <a:ext uri="{FF2B5EF4-FFF2-40B4-BE49-F238E27FC236}">
                <a16:creationId xmlns:a16="http://schemas.microsoft.com/office/drawing/2014/main" id="{5B22823A-AE73-9F42-97CC-DAA556B38DA5}"/>
              </a:ext>
            </a:extLst>
          </p:cNvPr>
          <p:cNvGrpSpPr/>
          <p:nvPr/>
        </p:nvGrpSpPr>
        <p:grpSpPr>
          <a:xfrm>
            <a:off x="360363" y="1314966"/>
            <a:ext cx="11469238" cy="215900"/>
            <a:chOff x="360363" y="1314966"/>
            <a:chExt cx="11469238" cy="215900"/>
          </a:xfrm>
        </p:grpSpPr>
        <p:sp>
          <p:nvSpPr>
            <p:cNvPr id="28" name="TextBox 27">
              <a:extLst>
                <a:ext uri="{FF2B5EF4-FFF2-40B4-BE49-F238E27FC236}">
                  <a16:creationId xmlns:a16="http://schemas.microsoft.com/office/drawing/2014/main" id="{A4BDB24E-B0C6-1743-B82F-AA4E9948AF8D}"/>
                </a:ext>
              </a:extLst>
            </p:cNvPr>
            <p:cNvSpPr txBox="1"/>
            <p:nvPr/>
          </p:nvSpPr>
          <p:spPr>
            <a:xfrm>
              <a:off x="360363" y="13149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[2]</a:t>
              </a:r>
            </a:p>
          </p:txBody>
        </p:sp>
        <p:sp>
          <p:nvSpPr>
            <p:cNvPr id="29" name="TextBox 28">
              <a:extLst>
                <a:ext uri="{FF2B5EF4-FFF2-40B4-BE49-F238E27FC236}">
                  <a16:creationId xmlns:a16="http://schemas.microsoft.com/office/drawing/2014/main" id="{88E7EF25-B3D9-374B-A352-72E4668375D3}"/>
                </a:ext>
              </a:extLst>
            </p:cNvPr>
            <p:cNvSpPr txBox="1"/>
            <p:nvPr/>
          </p:nvSpPr>
          <p:spPr>
            <a:xfrm>
              <a:off x="881309" y="1314966"/>
              <a:ext cx="10948292" cy="215900"/>
            </a:xfrm>
            <a:prstGeom prst="rect">
              <a:avLst/>
            </a:prstGeom>
            <a:noFill/>
          </p:spPr>
          <p:txBody>
            <a:bodyPr wrap="square" lIns="72000" tIns="0" rIns="72000" bIns="0" rtlCol="0">
              <a:noAutofit/>
            </a:bodyPr>
            <a:lstStyle/>
            <a:p>
              <a:r>
                <a:rPr lang="en-GB" sz="1300" dirty="0">
                  <a:latin typeface="+mn-lt"/>
                  <a:hlinkClick r:id="rId4"/>
                </a:rPr>
                <a:t>https://www.youtube.com/watch?v=uHViHhOlcz0&amp;t=1010s</a:t>
              </a:r>
              <a:r>
                <a:rPr lang="en-GB" sz="1300" dirty="0">
                  <a:latin typeface="+mn-lt"/>
                </a:rPr>
                <a:t> (YouTube – Awa Sun Yin on Consensus Algorithms and </a:t>
              </a:r>
              <a:r>
                <a:rPr lang="en-GB" sz="1300" dirty="0" err="1">
                  <a:latin typeface="+mn-lt"/>
                </a:rPr>
                <a:t>PoX</a:t>
              </a:r>
              <a:r>
                <a:rPr lang="en-GB" sz="1300" dirty="0">
                  <a:latin typeface="+mn-lt"/>
                </a:rPr>
                <a:t> mechanisms</a:t>
              </a:r>
            </a:p>
          </p:txBody>
        </p:sp>
      </p:grpSp>
      <p:grpSp>
        <p:nvGrpSpPr>
          <p:cNvPr id="10" name="Group 9">
            <a:extLst>
              <a:ext uri="{FF2B5EF4-FFF2-40B4-BE49-F238E27FC236}">
                <a16:creationId xmlns:a16="http://schemas.microsoft.com/office/drawing/2014/main" id="{C50EBD99-D5AD-9A42-90B0-D34935481141}"/>
              </a:ext>
            </a:extLst>
          </p:cNvPr>
          <p:cNvGrpSpPr/>
          <p:nvPr/>
        </p:nvGrpSpPr>
        <p:grpSpPr>
          <a:xfrm>
            <a:off x="360363" y="1746866"/>
            <a:ext cx="11469238" cy="215900"/>
            <a:chOff x="360363" y="1746866"/>
            <a:chExt cx="11469238" cy="215900"/>
          </a:xfrm>
        </p:grpSpPr>
        <p:sp>
          <p:nvSpPr>
            <p:cNvPr id="30" name="TextBox 29">
              <a:extLst>
                <a:ext uri="{FF2B5EF4-FFF2-40B4-BE49-F238E27FC236}">
                  <a16:creationId xmlns:a16="http://schemas.microsoft.com/office/drawing/2014/main" id="{61F70052-5255-EE49-AC29-7CBC90736450}"/>
                </a:ext>
              </a:extLst>
            </p:cNvPr>
            <p:cNvSpPr txBox="1"/>
            <p:nvPr/>
          </p:nvSpPr>
          <p:spPr>
            <a:xfrm>
              <a:off x="360363" y="1746866"/>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[3]</a:t>
              </a:r>
            </a:p>
          </p:txBody>
        </p:sp>
        <p:sp>
          <p:nvSpPr>
            <p:cNvPr id="31" name="TextBox 30">
              <a:extLst>
                <a:ext uri="{FF2B5EF4-FFF2-40B4-BE49-F238E27FC236}">
                  <a16:creationId xmlns:a16="http://schemas.microsoft.com/office/drawing/2014/main" id="{63BEF8AE-839A-CA47-9E4C-3254CCDD84EA}"/>
                </a:ext>
              </a:extLst>
            </p:cNvPr>
            <p:cNvSpPr txBox="1"/>
            <p:nvPr/>
          </p:nvSpPr>
          <p:spPr>
            <a:xfrm>
              <a:off x="881309" y="1746866"/>
              <a:ext cx="10948292" cy="215900"/>
            </a:xfrm>
            <a:prstGeom prst="rect">
              <a:avLst/>
            </a:prstGeom>
            <a:noFill/>
          </p:spPr>
          <p:txBody>
            <a:bodyPr wrap="square" lIns="72000" tIns="0" rIns="72000" bIns="0" rtlCol="0">
              <a:noAutofit/>
            </a:bodyPr>
            <a:lstStyle/>
            <a:p>
              <a:r>
                <a:rPr lang="en-GB" sz="1300" dirty="0">
                  <a:latin typeface="+mn-lt"/>
                  <a:hlinkClick r:id="rId5"/>
                </a:rPr>
                <a:t>https://blog.nomadic-labs.com/faster-finality-with-emmy.html</a:t>
              </a:r>
              <a:r>
                <a:rPr lang="en-GB" sz="1300" dirty="0">
                  <a:latin typeface="+mn-lt"/>
                </a:rPr>
                <a:t> (Nomadic Labs Blog - Faster finality with Emmy*)</a:t>
              </a:r>
            </a:p>
          </p:txBody>
        </p:sp>
      </p:grpSp>
      <p:grpSp>
        <p:nvGrpSpPr>
          <p:cNvPr id="9" name="Group 8">
            <a:extLst>
              <a:ext uri="{FF2B5EF4-FFF2-40B4-BE49-F238E27FC236}">
                <a16:creationId xmlns:a16="http://schemas.microsoft.com/office/drawing/2014/main" id="{6AED109C-5713-AA41-A341-3C9CAA8F0554}"/>
              </a:ext>
            </a:extLst>
          </p:cNvPr>
          <p:cNvGrpSpPr/>
          <p:nvPr/>
        </p:nvGrpSpPr>
        <p:grpSpPr>
          <a:xfrm>
            <a:off x="360363" y="2172625"/>
            <a:ext cx="11469238" cy="215900"/>
            <a:chOff x="360363" y="2172625"/>
            <a:chExt cx="11469238" cy="215900"/>
          </a:xfrm>
        </p:grpSpPr>
        <p:sp>
          <p:nvSpPr>
            <p:cNvPr id="32" name="TextBox 31">
              <a:extLst>
                <a:ext uri="{FF2B5EF4-FFF2-40B4-BE49-F238E27FC236}">
                  <a16:creationId xmlns:a16="http://schemas.microsoft.com/office/drawing/2014/main" id="{A28C1D2E-EE8C-AE49-8E88-8ED284A3813D}"/>
                </a:ext>
              </a:extLst>
            </p:cNvPr>
            <p:cNvSpPr txBox="1"/>
            <p:nvPr/>
          </p:nvSpPr>
          <p:spPr>
            <a:xfrm>
              <a:off x="360363" y="2172625"/>
              <a:ext cx="397284" cy="215900"/>
            </a:xfrm>
            <a:prstGeom prst="rect">
              <a:avLst/>
            </a:prstGeom>
            <a:noFill/>
          </p:spPr>
          <p:txBody>
            <a:bodyPr wrap="none" lIns="0" tIns="0" rIns="0" bIns="0" rtlCol="0">
              <a:noAutofit/>
            </a:bodyPr>
            <a:lstStyle/>
            <a:p>
              <a:pPr algn="r">
                <a:spcBef>
                  <a:spcPts val="300"/>
                </a:spcBef>
                <a:spcAft>
                  <a:spcPts val="100"/>
                </a:spcAft>
                <a:buClr>
                  <a:schemeClr val="tx2"/>
                </a:buClr>
              </a:pPr>
              <a:r>
                <a:rPr lang="en-DE" sz="1300" dirty="0">
                  <a:latin typeface="+mn-lt"/>
                </a:rPr>
                <a:t>[4]</a:t>
              </a:r>
            </a:p>
          </p:txBody>
        </p:sp>
        <p:sp>
          <p:nvSpPr>
            <p:cNvPr id="33" name="TextBox 32">
              <a:extLst>
                <a:ext uri="{FF2B5EF4-FFF2-40B4-BE49-F238E27FC236}">
                  <a16:creationId xmlns:a16="http://schemas.microsoft.com/office/drawing/2014/main" id="{3F8F8955-52A9-7146-9806-20A6CF694FB0}"/>
                </a:ext>
              </a:extLst>
            </p:cNvPr>
            <p:cNvSpPr txBox="1"/>
            <p:nvPr/>
          </p:nvSpPr>
          <p:spPr>
            <a:xfrm>
              <a:off x="881309" y="2172625"/>
              <a:ext cx="10948292" cy="215900"/>
            </a:xfrm>
            <a:prstGeom prst="rect">
              <a:avLst/>
            </a:prstGeom>
            <a:noFill/>
          </p:spPr>
          <p:txBody>
            <a:bodyPr wrap="square" lIns="72000" tIns="0" rIns="72000" bIns="0" rtlCol="0">
              <a:noAutofit/>
            </a:bodyPr>
            <a:lstStyle/>
            <a:p>
              <a:r>
                <a:rPr lang="en-GB" sz="1300" dirty="0">
                  <a:latin typeface="+mn-lt"/>
                  <a:hlinkClick r:id="rId6"/>
                </a:rPr>
                <a:t>https://gitlab.com/tezos/tzip/-/blob/master/drafts/current/draft_emmy-star.md</a:t>
              </a:r>
              <a:r>
                <a:rPr lang="en-GB" sz="1300" dirty="0">
                  <a:latin typeface="+mn-lt"/>
                </a:rPr>
                <a:t> (TZIP Gitlab - Emmy* specification)</a:t>
              </a:r>
            </a:p>
          </p:txBody>
        </p:sp>
      </p:grpSp>
    </p:spTree>
    <p:extLst>
      <p:ext uri="{BB962C8B-B14F-4D97-AF65-F5344CB8AC3E}">
        <p14:creationId xmlns:p14="http://schemas.microsoft.com/office/powerpoint/2010/main" val="2024815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y.QskOo.i9LK7zfo7wM1x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y.QskOo.i9LK7zfo7wM1x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fPbT43fFrykFtWXZm.mXq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0LP.3ay0NJ2Cv1mgG0U6d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2bm0OnAhuRN9CyAuGvzLV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BQEjh5RnEyGelZDOpgKN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6ScJNyCBqSM2NUChRjjeh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cZA5CfjUm_PqMTCpAqBPt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vYrxtS9_4GoLLn3A4VGwZ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vYrxtS9_4GoLLn3A4VGwZ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vYrxtS9_4GoLLn3A4VGwZ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2dL0ayhS6b05w4Tr9geuZ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ivvf4MOM_gxz4EljJcEeK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6FbKI5L1AoPZoia6_3ZCJ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ivvf4MOM_gxz4EljJcEeK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ivvf4MOM_gxz4EljJcEeK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ivvf4MOM_gxz4EljJcEeK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ivvf4MOM_gxz4EljJcEeK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ivvf4MOM_gxz4EljJcEeK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ivvf4MOM_gxz4EljJcEeK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ZqhBu7r0Y7Dp6xGqOYfhH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5QCreFkdk3KiZdfPQaNmN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rzuXq7OVRHnhmIwVzrN1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lFNHQDoOI3Hq6w62GdLpD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nHAICQw5ijOpQsunh4SlE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1IpcnUlrYxFm.0qoFysGX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T_e78KEWOrzGrdKQiNDB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XOVPXdMPZFbZzNxVvimj8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I_.PI_49ZbYYAKGrvM21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FXUcpwcXvQuyhNiO6N85W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3_LQco.dPQN2Zuo1O6TH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EKxVMh34d60eH6FH290b_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SvgYnehHRcUae5yRVAMOI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Yt7kxvbKbR4de49avm.J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7mSzqV9OYJwOZ6j2NWK.D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D1IUi2DVBByJT4b9TN6k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D3f2v14l1Y7geec5WMgTr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9PvlhhC6RdRJAOeHbUGez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bn0o6X_VEoOPI0e_O_BHc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Sj19nd12_uH4xaqLwD75E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loiWkOP0j6IHykhNhLpcR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EtbUMts14MSgXuRMR97Of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3DyV8jozozw0qCF_T6VeP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lfbzKxNCv8A.CjzGnMQ2X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lfbzKxNCv8A.CjzGnMQ2X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CX4Tyu39T8W8YkrgNK8oZ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ivvf4MOM_gxz4EljJcEeK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6ThfdeDsYHQRU3mkIY2dw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JcGYdPlQuRzI7Ie0HB5pt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ivvf4MOM_gxz4EljJcEe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8NH4wJKdXyM0W8zu_JBEc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OBu_PtmP9Qyn0rRkoRdS0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VWp4lZ_q6gxcDCRuPWNRt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8NH4wJKdXyM0W8zu_JBEc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IlHMWiOp.x9hab2QarKXv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QMLG0JxAF8sspC1Q5kkm_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8NH4wJKdXyM0W8zu_JBEc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XGpSw3jeyKDfrrMH78xbl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YfOxP0v7QvnbzCCQ0.4L0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Y5s4HSqMjjr5I5uvGQkoj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TfuWjcLPBV7oXs6uhXozw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Tl6wf.nQL5WlHUjmKUm9h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j5eDC1sexggBD6ik9xOiJ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y.QskOo.i9LK7zfo7wM1xQ"/>
</p:tagLst>
</file>

<file path=ppt/theme/theme1.xml><?xml version="1.0" encoding="utf-8"?>
<a:theme xmlns:a="http://schemas.openxmlformats.org/drawingml/2006/main" name="1_UNITY_16_9">
  <a:themeElements>
    <a:clrScheme name="Benutzerdefiniert 1">
      <a:dk1>
        <a:srgbClr val="2D2D2D"/>
      </a:dk1>
      <a:lt1>
        <a:srgbClr val="FFFFFF"/>
      </a:lt1>
      <a:dk2>
        <a:srgbClr val="144477"/>
      </a:dk2>
      <a:lt2>
        <a:srgbClr val="DCE3E8"/>
      </a:lt2>
      <a:accent1>
        <a:srgbClr val="2C7DF7"/>
      </a:accent1>
      <a:accent2>
        <a:srgbClr val="4876A0"/>
      </a:accent2>
      <a:accent3>
        <a:srgbClr val="BDC6D1"/>
      </a:accent3>
      <a:accent4>
        <a:srgbClr val="FFC300"/>
      </a:accent4>
      <a:accent5>
        <a:srgbClr val="0A967A"/>
      </a:accent5>
      <a:accent6>
        <a:srgbClr val="B60028"/>
      </a:accent6>
      <a:hlink>
        <a:srgbClr val="4876A0"/>
      </a:hlink>
      <a:folHlink>
        <a:srgbClr val="4876A0"/>
      </a:folHlink>
    </a:clrScheme>
    <a:fontScheme name="Benutzerdefiniert 2">
      <a:majorFont>
        <a:latin typeface="Open Sans"/>
        <a:ea typeface="Arial"/>
        <a:cs typeface="Arial"/>
      </a:majorFont>
      <a:minorFont>
        <a:latin typeface="Open Sans"/>
        <a:ea typeface="Arial"/>
        <a:cs typeface="Arial"/>
      </a:minorFont>
    </a:fontScheme>
    <a:fmtScheme name="Vorlage_V_4_0">
      <a:fillStyleLst>
        <a:solidFill>
          <a:schemeClr val="phClr"/>
        </a:solidFill>
        <a:solidFill>
          <a:schemeClr val="phClr"/>
        </a:solidFill>
        <a:solidFill>
          <a:schemeClr val="phClr"/>
        </a:solidFill>
      </a:fillStyleLst>
      <a:lnStyleLst>
        <a:ln w="19050" cap="flat" cmpd="sng" algn="ctr">
          <a:solidFill>
            <a:srgbClr val="003258"/>
          </a:solidFill>
          <a:prstDash val="solid"/>
        </a:ln>
        <a:ln w="19050" cap="flat" cmpd="sng" algn="ctr">
          <a:solidFill>
            <a:srgbClr val="003258"/>
          </a:solidFill>
          <a:prstDash val="solid"/>
        </a:ln>
        <a:ln w="19050" cap="flat" cmpd="sng" algn="ctr">
          <a:solidFill>
            <a:srgbClr val="003258"/>
          </a:solidFill>
          <a:prstDash val="solid"/>
        </a:ln>
      </a:lnStyleLst>
      <a:effectStyleLst>
        <a:effectStyle>
          <a:effectLst>
            <a:outerShdw blurRad="38100" dist="101600" dir="2400000" rotWithShape="0">
              <a:srgbClr val="000000">
                <a:alpha val="30000"/>
              </a:srgbClr>
            </a:outerShdw>
          </a:effectLst>
        </a:effectStyle>
        <a:effectStyle>
          <a:effectLst>
            <a:outerShdw blurRad="38100" dist="101600" dir="2400000" rotWithShape="0">
              <a:srgbClr val="000000">
                <a:alpha val="30000"/>
              </a:srgbClr>
            </a:outerShdw>
          </a:effectLst>
          <a:scene3d>
            <a:camera prst="orthographicFront">
              <a:rot lat="0" lon="0" rev="0"/>
            </a:camera>
            <a:lightRig rig="chilly" dir="r"/>
          </a:scene3d>
          <a:sp3d prstMaterial="plastic">
            <a:bevelT w="165100"/>
          </a:sp3d>
        </a:effectStyle>
        <a:effectStyle>
          <a:effectLst>
            <a:outerShdw blurRad="38100" dist="101600" dir="2400000" rotWithShape="0">
              <a:srgbClr val="000000">
                <a:alpha val="30000"/>
              </a:srgbClr>
            </a:outerShdw>
          </a:effectLst>
          <a:scene3d>
            <a:camera prst="obliqueBottomRight" fov="6000000"/>
            <a:lightRig rig="flat" dir="t"/>
          </a:scene3d>
          <a:sp3d prstMaterial="plastic">
            <a:bevelT w="254000" h="127000"/>
          </a:sp3d>
        </a:effectStyle>
      </a:effectStyleLst>
      <a:bgFillStyleLst>
        <a:solidFill>
          <a:schemeClr val="phClr"/>
        </a:solidFill>
        <a:solidFill>
          <a:schemeClr val="phClr"/>
        </a:solidFill>
        <a:solidFill>
          <a:schemeClr val="phClr"/>
        </a:solidFill>
      </a:bgFillStyleLst>
    </a:fmtScheme>
  </a:themeElements>
  <a:objectDefaults>
    <a:spDef>
      <a:spPr bwMode="gray">
        <a:solidFill>
          <a:schemeClr val="bg1"/>
        </a:solidFill>
        <a:ln>
          <a:solidFill>
            <a:schemeClr val="tx2"/>
          </a:solidFill>
        </a:ln>
      </a:spPr>
      <a:bodyPr lIns="72000" tIns="0" rIns="72000" bIns="0" rtlCol="0" anchor="t"/>
      <a:lstStyle>
        <a:defPPr>
          <a:spcBef>
            <a:spcPts val="300"/>
          </a:spcBef>
          <a:spcAft>
            <a:spcPts val="100"/>
          </a:spcAft>
          <a:defRPr sz="18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72000" tIns="0" rIns="72000" bIns="0" rtlCol="0">
        <a:noAutofit/>
      </a:bodyPr>
      <a:lstStyle>
        <a:defPPr marL="361950" indent="-361950">
          <a:spcBef>
            <a:spcPts val="300"/>
          </a:spcBef>
          <a:spcAft>
            <a:spcPts val="100"/>
          </a:spcAft>
          <a:buClr>
            <a:schemeClr val="tx2"/>
          </a:buClr>
          <a:buFont typeface="Wingdings" pitchFamily="2" charset="2"/>
          <a:buChar char="n"/>
          <a:defRPr sz="1800" dirty="0"/>
        </a:defPPr>
      </a:lstStyle>
    </a:txDef>
  </a:objectDefaults>
  <a:extraClrSchemeLst/>
  <a:custClrLst>
    <a:custClr name="UNITY Berry">
      <a:srgbClr val="891F5E"/>
    </a:custClr>
    <a:custClr name="UNITY Petrol">
      <a:srgbClr val="2D7694"/>
    </a:custClr>
    <a:custClr name="UNITY Midnight">
      <a:srgbClr val="2A275D"/>
    </a:custClr>
  </a:custClrLst>
  <a:extLst>
    <a:ext uri="{05A4C25C-085E-4340-85A3-A5531E510DB2}">
      <thm15:themeFamily xmlns:thm15="http://schemas.microsoft.com/office/thememl/2012/main" name="Präsentation1.potx" id="{99C4F713-9829-402E-8ABC-5498A30F024E}" vid="{4252FAF7-7FA2-4502-8EF0-461181D5BB3C}"/>
    </a:ext>
  </a:extLst>
</a:theme>
</file>

<file path=ppt/theme/theme2.xml><?xml version="1.0" encoding="utf-8"?>
<a:theme xmlns:a="http://schemas.openxmlformats.org/drawingml/2006/main" name="3_Office Theme">
  <a:themeElements>
    <a:clrScheme name="Custom 1">
      <a:dk1>
        <a:srgbClr val="FFFFFF"/>
      </a:dk1>
      <a:lt1>
        <a:srgbClr val="FFFFFF"/>
      </a:lt1>
      <a:dk2>
        <a:srgbClr val="FFFFFF"/>
      </a:dk2>
      <a:lt2>
        <a:srgbClr val="60AC24"/>
      </a:lt2>
      <a:accent1>
        <a:srgbClr val="FFFFFF"/>
      </a:accent1>
      <a:accent2>
        <a:srgbClr val="C5C6C8"/>
      </a:accent2>
      <a:accent3>
        <a:srgbClr val="595959"/>
      </a:accent3>
      <a:accent4>
        <a:srgbClr val="000000"/>
      </a:accent4>
      <a:accent5>
        <a:srgbClr val="60AC24"/>
      </a:accent5>
      <a:accent6>
        <a:srgbClr val="FF0000"/>
      </a:accent6>
      <a:hlink>
        <a:srgbClr val="4876A9"/>
      </a:hlink>
      <a:folHlink>
        <a:srgbClr val="4876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D4CD4ED67DA1B4D91AA1E13FDCBE75A" ma:contentTypeVersion="2" ma:contentTypeDescription="Ein neues Dokument erstellen." ma:contentTypeScope="" ma:versionID="c72b486a94e58ae2e2d4273e7d8796f3">
  <xsd:schema xmlns:xsd="http://www.w3.org/2001/XMLSchema" xmlns:xs="http://www.w3.org/2001/XMLSchema" xmlns:p="http://schemas.microsoft.com/office/2006/metadata/properties" xmlns:ns2="6d1d4f93-d78a-483e-9898-102e9c107df9" targetNamespace="http://schemas.microsoft.com/office/2006/metadata/properties" ma:root="true" ma:fieldsID="3278473956ac98a0c26373cc2e217d06" ns2:_="">
    <xsd:import namespace="6d1d4f93-d78a-483e-9898-102e9c107df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d4f93-d78a-483e-9898-102e9c107d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FA8D59-EDC1-4754-AE5D-0BF6F14A5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d4f93-d78a-483e-9898-102e9c107d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835AF8-28BF-4C05-A730-8B44FBC7732B}">
  <ds:schemaRefs>
    <ds:schemaRef ds:uri="6d1d4f93-d78a-483e-9898-102e9c107df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4459A22-C21C-4608-9D21-D24519BE71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27173</Words>
  <Application>Microsoft Office PowerPoint</Application>
  <PresentationFormat>Breitbild</PresentationFormat>
  <Paragraphs>2725</Paragraphs>
  <Slides>126</Slides>
  <Notes>112</Notes>
  <HiddenSlides>0</HiddenSlides>
  <MMClips>0</MMClips>
  <ScaleCrop>false</ScaleCrop>
  <HeadingPairs>
    <vt:vector size="8" baseType="variant">
      <vt:variant>
        <vt:lpstr>Verwendete Schriftarten</vt:lpstr>
      </vt:variant>
      <vt:variant>
        <vt:i4>12</vt:i4>
      </vt:variant>
      <vt:variant>
        <vt:lpstr>Design</vt:lpstr>
      </vt:variant>
      <vt:variant>
        <vt:i4>2</vt:i4>
      </vt:variant>
      <vt:variant>
        <vt:lpstr>Eingebettete OLE-Server</vt:lpstr>
      </vt:variant>
      <vt:variant>
        <vt:i4>1</vt:i4>
      </vt:variant>
      <vt:variant>
        <vt:lpstr>Folientitel</vt:lpstr>
      </vt:variant>
      <vt:variant>
        <vt:i4>126</vt:i4>
      </vt:variant>
    </vt:vector>
  </HeadingPairs>
  <TitlesOfParts>
    <vt:vector size="141" baseType="lpstr">
      <vt:lpstr>Cambria Math</vt:lpstr>
      <vt:lpstr>Arial</vt:lpstr>
      <vt:lpstr>Bradley Hand</vt:lpstr>
      <vt:lpstr>Wingdings</vt:lpstr>
      <vt:lpstr>Symbol</vt:lpstr>
      <vt:lpstr>Open Sans</vt:lpstr>
      <vt:lpstr>Wingdings 2</vt:lpstr>
      <vt:lpstr>Calibri</vt:lpstr>
      <vt:lpstr>Wingdings 3</vt:lpstr>
      <vt:lpstr>Roboto Condensed</vt:lpstr>
      <vt:lpstr>Calibri Light</vt:lpstr>
      <vt:lpstr>Consolas</vt:lpstr>
      <vt:lpstr>1_UNITY_16_9</vt:lpstr>
      <vt:lpstr>3_Office Theme</vt:lpstr>
      <vt:lpstr>think-cell Folie</vt:lpstr>
      <vt:lpstr>PowerPoint-Präsentation</vt:lpstr>
      <vt:lpstr>PowerPoint-Präsentation</vt:lpstr>
      <vt:lpstr>Content</vt:lpstr>
      <vt:lpstr>OUR PROMISE</vt:lpstr>
      <vt:lpstr>YOU</vt:lpstr>
      <vt:lpstr>…and what your problem might be…</vt:lpstr>
      <vt:lpstr>PowerPoint-Präsentation</vt:lpstr>
      <vt:lpstr>Just a quick reminder – what exactly is a blockchain?</vt:lpstr>
      <vt:lpstr>Why blockchain could be a building block for your problem‘s solution…</vt:lpstr>
      <vt:lpstr>Why blockchain could be a building block for your problem‘s solution: Disintermediation</vt:lpstr>
      <vt:lpstr>Why blockchain could be a building block for your problem‘s solution: No single point of failure</vt:lpstr>
      <vt:lpstr>Why blockchain could be a building block for your problem‘s solution: Immutability/Traceability</vt:lpstr>
      <vt:lpstr>Why blockchain could be a building block for your problem‘s solution: Revocable certificates</vt:lpstr>
      <vt:lpstr>PowerPoint-Präsentation</vt:lpstr>
      <vt:lpstr>Just a quick reminder – what exactly is a PUBLIC blockchain?</vt:lpstr>
      <vt:lpstr>Why public blockchains are the future…</vt:lpstr>
      <vt:lpstr>Why public blockchains are the future: The internet analogy</vt:lpstr>
      <vt:lpstr>Why public blockchains are the future: The power of open source technology</vt:lpstr>
      <vt:lpstr>Why public blockchains are the future: Developments in scaling and privacy technologies</vt:lpstr>
      <vt:lpstr>An excursion to algorithm theory: Why public blockchains require a coin/token</vt:lpstr>
      <vt:lpstr>PowerPoint-Präsentation</vt:lpstr>
      <vt:lpstr>What is Tezos? – A definition by Arthur Breitman, co-founder of Tezos</vt:lpstr>
      <vt:lpstr>Why Tezos is the right choice when building your blockchain solution… </vt:lpstr>
      <vt:lpstr>Some KPIs: Tezos in numbers…</vt:lpstr>
      <vt:lpstr>Some KPIs: Growth in Smart Contract Calls</vt:lpstr>
      <vt:lpstr>Key Feature: The amendment process/on-chain governance makes Tezos future-proof</vt:lpstr>
      <vt:lpstr>How the Tezos on-chain governance/amendment process works</vt:lpstr>
      <vt:lpstr>What is the difference between forks and the on-chain governance?</vt:lpstr>
      <vt:lpstr>Key Feature: Liquid Proof-of-Stake makes Tezos secure without wasting energy</vt:lpstr>
      <vt:lpstr>How Liquid Proof-of-Stake (LPoS) works</vt:lpstr>
      <vt:lpstr>Tez – the Tezos coin and its functions</vt:lpstr>
      <vt:lpstr>Key Feature: Formally verifiable smart contracts</vt:lpstr>
      <vt:lpstr>The main design goals for the Michelson virtual machine were readability, security and efficiency</vt:lpstr>
      <vt:lpstr>Smart contracts in high-level languages can be compiled to Michelson</vt:lpstr>
      <vt:lpstr>The Tezos consensus algorithm: Emmy / Emmy+ since Babylon / Emmy* since Granada</vt:lpstr>
      <vt:lpstr>Tezos utilizes two types of consensus for different purposes</vt:lpstr>
      <vt:lpstr>Is there a development roadmap for Tezos?</vt:lpstr>
      <vt:lpstr>PowerPoint-Präsentation</vt:lpstr>
      <vt:lpstr>The self-amendment process works: 8 successful amendments and counting… (1/3)</vt:lpstr>
      <vt:lpstr>The self-amendment process works: 8 successful amendments and counting… (2/3)</vt:lpstr>
      <vt:lpstr>The self-amendment process works: 8 successful amendments and counting… (3/3)</vt:lpstr>
      <vt:lpstr>Athens – the first amendment to the Tezos protocol  </vt:lpstr>
      <vt:lpstr>Babylon – the second amendment to the Tezos protocol</vt:lpstr>
      <vt:lpstr>Carthage – the third amendment to the Tezos protocol</vt:lpstr>
      <vt:lpstr>Delphi – the fourth amendment to the Tezos protocol </vt:lpstr>
      <vt:lpstr>Edo – the fifth amendment to the Tezos protocol </vt:lpstr>
      <vt:lpstr>Florence – the sixth amendment to the Tezos protocol </vt:lpstr>
      <vt:lpstr>Granada – the seventh amendment to the Tezos protocol</vt:lpstr>
      <vt:lpstr>Hangzhou – the eighth amendment to the Tezos protocol</vt:lpstr>
      <vt:lpstr>PowerPoint-Präsentation</vt:lpstr>
      <vt:lpstr>The Tezos ecosystem unraveled: the different roles and actors that constitute Tezos</vt:lpstr>
      <vt:lpstr>What is the Tezos foundation and what is its mission?</vt:lpstr>
      <vt:lpstr>A brief history of Tezos and the Tezos foundation (1/3)</vt:lpstr>
      <vt:lpstr>A brief history of Tezos and the Tezos foundation (2/3)</vt:lpstr>
      <vt:lpstr>A brief history of Tezos and the Tezos foundation (3/3)</vt:lpstr>
      <vt:lpstr>To support the advancement of the Tezos ecosystem, the foundation awards grants</vt:lpstr>
      <vt:lpstr>Tezos Community Rewards</vt:lpstr>
      <vt:lpstr>PowerPoint-Präsentation</vt:lpstr>
      <vt:lpstr>Of Tokens and Fungibility: What are NFTs?</vt:lpstr>
      <vt:lpstr>NFTs on Tezos: The FA2 token standard</vt:lpstr>
      <vt:lpstr>NFTs on Tezos: Why choose Tezos?</vt:lpstr>
      <vt:lpstr>NFTs on Tezos: tzcolors</vt:lpstr>
      <vt:lpstr>NFTs on Tezos: Kalamint</vt:lpstr>
      <vt:lpstr>NFTs on Tezos: hic et nunc</vt:lpstr>
      <vt:lpstr>NFTs on Tezos: Tezos Domains</vt:lpstr>
      <vt:lpstr>NFTs on Tezos: OneOf</vt:lpstr>
      <vt:lpstr>NFTs on Tezos: There‘s more – NFT Applications and Marketplaces in the Making</vt:lpstr>
      <vt:lpstr>PowerPoint-Präsentation</vt:lpstr>
      <vt:lpstr>SSIs on Tezos: What are Self-Sovereign Identities?</vt:lpstr>
      <vt:lpstr>SSIs on Tezos: Concepts and Standards around SSIs</vt:lpstr>
      <vt:lpstr>SSIs on Tezos: Spruce Systems</vt:lpstr>
      <vt:lpstr>SSIs on Tezos: Tezos Profiles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Mythbusters - #1 Bitcoin and blockchain are NO SYNONYMS</vt:lpstr>
      <vt:lpstr>Mythbusters - #2 Blockchains consume a tremendous amount of energy</vt:lpstr>
      <vt:lpstr>Mythbusters - #3 Liquid Proof-of-Stake is NOT a consensus algorithm </vt:lpstr>
      <vt:lpstr>Mythbusters - #4 Liquid Proof-of-Stake is NOT the same as Delegated Proof-of-Stake</vt:lpstr>
      <vt:lpstr>Mythbusters - #5 Smart Contracts are NEITHER “smart” NOR legally binding contracts </vt:lpstr>
      <vt:lpstr>Mythbusters - #6 The existence of the cryptocurrency does NOT require you to use it in your app</vt:lpstr>
      <vt:lpstr>Mythbusters - #7 Blockchain is NOT just a technology searching for its problem</vt:lpstr>
      <vt:lpstr>PowerPoint-Präsentation</vt:lpstr>
      <vt:lpstr>PowerPoint-Präsentation</vt:lpstr>
      <vt:lpstr>PowerPoint-Präsentation</vt:lpstr>
      <vt:lpstr>References for Slide: Why public blockchains are the future…</vt:lpstr>
      <vt:lpstr>References for Slide: Why public blockchains are the future: Developments in scaling and privacy technologies</vt:lpstr>
      <vt:lpstr>References for Slide: Some KPIs: Tezos in numbers…</vt:lpstr>
      <vt:lpstr>References for Slide: Some KPIs: Growth in Smart Contract Calls</vt:lpstr>
      <vt:lpstr>References for Slide: How the Tezos on-chain governance/amendment process works</vt:lpstr>
      <vt:lpstr>References for Slide: The Tezos consensus algorithm: Emmy / Emmy+ since Babylon / Emmy* if Granada succeeds</vt:lpstr>
      <vt:lpstr>References for Slide: Is there a development roadmap for Tezos?</vt:lpstr>
      <vt:lpstr>References for Slides: The self-amendment process works: 6 successful amendments and counting… (1/2) &amp; (2/2)</vt:lpstr>
      <vt:lpstr>References for Slides: An overview of Tezos‘ self-amendment history so far… (1/2) &amp; (2/2)</vt:lpstr>
      <vt:lpstr>References for Slides: Delphi – the fourth amendment to the Tezos protocol </vt:lpstr>
      <vt:lpstr>References for Slide: Edo – the fifth amendment to the Tezos protocol </vt:lpstr>
      <vt:lpstr>References for Slide: Florence – the sixth amendment to the Tezos protocol </vt:lpstr>
      <vt:lpstr>References for Slide: Granada – the seventh amendment to the Tezos protocol (?)</vt:lpstr>
      <vt:lpstr>References for Slides: A brief history of Tezos and the Tezos foundation (1/2) &amp; (2/2)</vt:lpstr>
      <vt:lpstr>References for Slide (1/2): Tezos Community Rewards</vt:lpstr>
      <vt:lpstr>References for Slide (2/2): Tezos Community Rewards</vt:lpstr>
      <vt:lpstr>References for Slide: Of Tokens and Fungibility: What are NFTs?</vt:lpstr>
      <vt:lpstr>References for Slide: NFTs on Tezos: The FA2 token standard</vt:lpstr>
      <vt:lpstr>References for Slide: NFTs on Tezos: tzcolors</vt:lpstr>
      <vt:lpstr>References for Slide: NFTs on Tezos: Kalamint</vt:lpstr>
      <vt:lpstr>References for Slide: NFTs on Tezos: hic et nunc</vt:lpstr>
      <vt:lpstr>References for Slide (1/2): NFTs on Tezos: Tezos Domains</vt:lpstr>
      <vt:lpstr>References for Slide (2/2): NFTs on Tezos: Tezos Domains</vt:lpstr>
      <vt:lpstr>References for Slide (1/2): NFTs on Tezos: OneOf</vt:lpstr>
      <vt:lpstr>References for Slide (2/2): NFTs on Tezos: OneOf</vt:lpstr>
      <vt:lpstr>References for Slide: NFTs on Tezos: There‘s more – NFT Applications and Marketplaces in the Making</vt:lpstr>
      <vt:lpstr>References for Slide: SSIs on Tezos: What are Self-Sovereign Identities?</vt:lpstr>
      <vt:lpstr>References for Slide: SSIs on Tezos: Concepts and Standards around SSIs</vt:lpstr>
      <vt:lpstr>References for Slide (1/3): SSIs on Tezos: Spruce Systems</vt:lpstr>
      <vt:lpstr>References for Slide (2/3): SSIs on Tezos: Spruce Systems</vt:lpstr>
      <vt:lpstr>References for Slide (3/3): SSIs on Tezos: Spruce Systems</vt:lpstr>
      <vt:lpstr>References for Slide: SSIs on Tezos: Tezos Profiles</vt:lpstr>
      <vt:lpstr>References for Slide: THE ENVITED ECOSYSTEM: What is ENVITED’s Goal?</vt:lpstr>
    </vt:vector>
  </TitlesOfParts>
  <Company>UNITY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ENVITED Tezos Deep Dive Deck V2.2</dc:title>
  <dc:creator>Alexander F. Walser - asc(s e.V.</dc:creator>
  <cp:lastModifiedBy>Alexander F. Walser - asc(s e.V.</cp:lastModifiedBy>
  <cp:revision>983</cp:revision>
  <dcterms:created xsi:type="dcterms:W3CDTF">2020-03-12T10:21:24Z</dcterms:created>
  <dcterms:modified xsi:type="dcterms:W3CDTF">2021-12-03T17:14:07Z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jektphase">
    <vt:lpwstr/>
  </property>
  <property fmtid="{D5CDD505-2E9C-101B-9397-08002B2CF9AE}" pid="3" name="4-Ebenen Modell / Innofeld">
    <vt:lpwstr/>
  </property>
  <property fmtid="{D5CDD505-2E9C-101B-9397-08002B2CF9AE}" pid="4" name="Branche">
    <vt:lpwstr/>
  </property>
  <property fmtid="{D5CDD505-2E9C-101B-9397-08002B2CF9AE}" pid="5" name="Prozesskette">
    <vt:lpwstr/>
  </property>
  <property fmtid="{D5CDD505-2E9C-101B-9397-08002B2CF9AE}" pid="6" name="ContentTypeId">
    <vt:lpwstr>0x0101004D4CD4ED67DA1B4D91AA1E13FDCBE75A</vt:lpwstr>
  </property>
  <property fmtid="{D5CDD505-2E9C-101B-9397-08002B2CF9AE}" pid="7" name="Inhaltsart">
    <vt:lpwstr>23;#Vorlage|10f23b61-8479-4db8-a7a4-fc9936478b2b</vt:lpwstr>
  </property>
  <property fmtid="{D5CDD505-2E9C-101B-9397-08002B2CF9AE}" pid="8" name="MSIP_Label_a404acbf-3f25-4d88-baa1-64cf426da745_Enabled">
    <vt:lpwstr>true</vt:lpwstr>
  </property>
  <property fmtid="{D5CDD505-2E9C-101B-9397-08002B2CF9AE}" pid="9" name="MSIP_Label_a404acbf-3f25-4d88-baa1-64cf426da745_SetDate">
    <vt:lpwstr>2021-11-25T10:37:53Z</vt:lpwstr>
  </property>
  <property fmtid="{D5CDD505-2E9C-101B-9397-08002B2CF9AE}" pid="10" name="MSIP_Label_a404acbf-3f25-4d88-baa1-64cf426da745_Method">
    <vt:lpwstr>Privileged</vt:lpwstr>
  </property>
  <property fmtid="{D5CDD505-2E9C-101B-9397-08002B2CF9AE}" pid="11" name="MSIP_Label_a404acbf-3f25-4d88-baa1-64cf426da745_Name">
    <vt:lpwstr>a404acbf-3f25-4d88-baa1-64cf426da745</vt:lpwstr>
  </property>
  <property fmtid="{D5CDD505-2E9C-101B-9397-08002B2CF9AE}" pid="12" name="MSIP_Label_a404acbf-3f25-4d88-baa1-64cf426da745_SiteId">
    <vt:lpwstr>ce849bab-cc1c-465b-b62e-18f07c9ac198</vt:lpwstr>
  </property>
  <property fmtid="{D5CDD505-2E9C-101B-9397-08002B2CF9AE}" pid="13" name="MSIP_Label_a404acbf-3f25-4d88-baa1-64cf426da745_ActionId">
    <vt:lpwstr>a3546814-a464-4d6e-a958-ee1c8a10a196</vt:lpwstr>
  </property>
  <property fmtid="{D5CDD505-2E9C-101B-9397-08002B2CF9AE}" pid="14" name="MSIP_Label_a404acbf-3f25-4d88-baa1-64cf426da745_ContentBits">
    <vt:lpwstr>0</vt:lpwstr>
  </property>
</Properties>
</file>